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129.xml" ContentType="application/vnd.openxmlformats-officedocument.presentationml.slide+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44.xml" ContentType="application/vnd.openxmlformats-officedocument.presentationml.slide+xml"/>
  <Override PartName="/ppt/slides/slide153.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Default Extension="svg" ContentType="image/svg+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8" r:id="rId3"/>
    <p:sldId id="344" r:id="rId4"/>
    <p:sldId id="345" r:id="rId5"/>
    <p:sldId id="259" r:id="rId6"/>
    <p:sldId id="346" r:id="rId7"/>
    <p:sldId id="347" r:id="rId8"/>
    <p:sldId id="348" r:id="rId9"/>
    <p:sldId id="260" r:id="rId10"/>
    <p:sldId id="349" r:id="rId11"/>
    <p:sldId id="262" r:id="rId12"/>
    <p:sldId id="350" r:id="rId13"/>
    <p:sldId id="263" r:id="rId14"/>
    <p:sldId id="264" r:id="rId15"/>
    <p:sldId id="265" r:id="rId16"/>
    <p:sldId id="351" r:id="rId17"/>
    <p:sldId id="266" r:id="rId18"/>
    <p:sldId id="267" r:id="rId19"/>
    <p:sldId id="352" r:id="rId20"/>
    <p:sldId id="353" r:id="rId21"/>
    <p:sldId id="268" r:id="rId22"/>
    <p:sldId id="269" r:id="rId23"/>
    <p:sldId id="355" r:id="rId24"/>
    <p:sldId id="356" r:id="rId25"/>
    <p:sldId id="270" r:id="rId26"/>
    <p:sldId id="357" r:id="rId27"/>
    <p:sldId id="271" r:id="rId28"/>
    <p:sldId id="358" r:id="rId29"/>
    <p:sldId id="359" r:id="rId30"/>
    <p:sldId id="273" r:id="rId31"/>
    <p:sldId id="360" r:id="rId32"/>
    <p:sldId id="361" r:id="rId33"/>
    <p:sldId id="363" r:id="rId34"/>
    <p:sldId id="274" r:id="rId35"/>
    <p:sldId id="275" r:id="rId36"/>
    <p:sldId id="364" r:id="rId37"/>
    <p:sldId id="276" r:id="rId38"/>
    <p:sldId id="365" r:id="rId39"/>
    <p:sldId id="366" r:id="rId40"/>
    <p:sldId id="277" r:id="rId41"/>
    <p:sldId id="367" r:id="rId42"/>
    <p:sldId id="368" r:id="rId43"/>
    <p:sldId id="278" r:id="rId44"/>
    <p:sldId id="369" r:id="rId45"/>
    <p:sldId id="279" r:id="rId46"/>
    <p:sldId id="371" r:id="rId47"/>
    <p:sldId id="372" r:id="rId48"/>
    <p:sldId id="280" r:id="rId49"/>
    <p:sldId id="375" r:id="rId50"/>
    <p:sldId id="374" r:id="rId51"/>
    <p:sldId id="373" r:id="rId52"/>
    <p:sldId id="376" r:id="rId53"/>
    <p:sldId id="281" r:id="rId54"/>
    <p:sldId id="282" r:id="rId55"/>
    <p:sldId id="377" r:id="rId56"/>
    <p:sldId id="284" r:id="rId57"/>
    <p:sldId id="378" r:id="rId58"/>
    <p:sldId id="379" r:id="rId59"/>
    <p:sldId id="285" r:id="rId60"/>
    <p:sldId id="380" r:id="rId61"/>
    <p:sldId id="287" r:id="rId62"/>
    <p:sldId id="382" r:id="rId63"/>
    <p:sldId id="383" r:id="rId64"/>
    <p:sldId id="288" r:id="rId65"/>
    <p:sldId id="384" r:id="rId66"/>
    <p:sldId id="385" r:id="rId67"/>
    <p:sldId id="289" r:id="rId68"/>
    <p:sldId id="386" r:id="rId69"/>
    <p:sldId id="290" r:id="rId70"/>
    <p:sldId id="388" r:id="rId71"/>
    <p:sldId id="387" r:id="rId72"/>
    <p:sldId id="291" r:id="rId73"/>
    <p:sldId id="389" r:id="rId74"/>
    <p:sldId id="390" r:id="rId75"/>
    <p:sldId id="392" r:id="rId76"/>
    <p:sldId id="391" r:id="rId77"/>
    <p:sldId id="393" r:id="rId78"/>
    <p:sldId id="293" r:id="rId79"/>
    <p:sldId id="394" r:id="rId80"/>
    <p:sldId id="294" r:id="rId81"/>
    <p:sldId id="395" r:id="rId82"/>
    <p:sldId id="295" r:id="rId83"/>
    <p:sldId id="396" r:id="rId84"/>
    <p:sldId id="296" r:id="rId85"/>
    <p:sldId id="397" r:id="rId86"/>
    <p:sldId id="297" r:id="rId87"/>
    <p:sldId id="398" r:id="rId88"/>
    <p:sldId id="399" r:id="rId89"/>
    <p:sldId id="298" r:id="rId90"/>
    <p:sldId id="400" r:id="rId91"/>
    <p:sldId id="401" r:id="rId92"/>
    <p:sldId id="299" r:id="rId93"/>
    <p:sldId id="402" r:id="rId94"/>
    <p:sldId id="300" r:id="rId95"/>
    <p:sldId id="403" r:id="rId96"/>
    <p:sldId id="404" r:id="rId97"/>
    <p:sldId id="301" r:id="rId98"/>
    <p:sldId id="405" r:id="rId99"/>
    <p:sldId id="406" r:id="rId100"/>
    <p:sldId id="407" r:id="rId101"/>
    <p:sldId id="302" r:id="rId102"/>
    <p:sldId id="408" r:id="rId103"/>
    <p:sldId id="303" r:id="rId104"/>
    <p:sldId id="410" r:id="rId105"/>
    <p:sldId id="409" r:id="rId106"/>
    <p:sldId id="304" r:id="rId107"/>
    <p:sldId id="305" r:id="rId108"/>
    <p:sldId id="411" r:id="rId109"/>
    <p:sldId id="412" r:id="rId110"/>
    <p:sldId id="306" r:id="rId111"/>
    <p:sldId id="414" r:id="rId112"/>
    <p:sldId id="415" r:id="rId113"/>
    <p:sldId id="413" r:id="rId114"/>
    <p:sldId id="416" r:id="rId115"/>
    <p:sldId id="307" r:id="rId116"/>
    <p:sldId id="417" r:id="rId117"/>
    <p:sldId id="308" r:id="rId118"/>
    <p:sldId id="419" r:id="rId119"/>
    <p:sldId id="418" r:id="rId120"/>
    <p:sldId id="420" r:id="rId121"/>
    <p:sldId id="421" r:id="rId122"/>
    <p:sldId id="310" r:id="rId123"/>
    <p:sldId id="311" r:id="rId124"/>
    <p:sldId id="423" r:id="rId125"/>
    <p:sldId id="424" r:id="rId126"/>
    <p:sldId id="425" r:id="rId127"/>
    <p:sldId id="312" r:id="rId128"/>
    <p:sldId id="426" r:id="rId129"/>
    <p:sldId id="427" r:id="rId130"/>
    <p:sldId id="428" r:id="rId131"/>
    <p:sldId id="429" r:id="rId132"/>
    <p:sldId id="313" r:id="rId133"/>
    <p:sldId id="430" r:id="rId134"/>
    <p:sldId id="314" r:id="rId135"/>
    <p:sldId id="315" r:id="rId136"/>
    <p:sldId id="316" r:id="rId137"/>
    <p:sldId id="317" r:id="rId138"/>
    <p:sldId id="318" r:id="rId139"/>
    <p:sldId id="319" r:id="rId140"/>
    <p:sldId id="320" r:id="rId141"/>
    <p:sldId id="321" r:id="rId142"/>
    <p:sldId id="322" r:id="rId143"/>
    <p:sldId id="323" r:id="rId144"/>
    <p:sldId id="324" r:id="rId145"/>
    <p:sldId id="325" r:id="rId146"/>
    <p:sldId id="326" r:id="rId147"/>
    <p:sldId id="327" r:id="rId148"/>
    <p:sldId id="328" r:id="rId149"/>
    <p:sldId id="329" r:id="rId150"/>
    <p:sldId id="330" r:id="rId151"/>
    <p:sldId id="331" r:id="rId152"/>
    <p:sldId id="332" r:id="rId153"/>
    <p:sldId id="333" r:id="rId154"/>
    <p:sldId id="334" r:id="rId155"/>
    <p:sldId id="335" r:id="rId156"/>
    <p:sldId id="336" r:id="rId157"/>
    <p:sldId id="337" r:id="rId158"/>
    <p:sldId id="338" r:id="rId159"/>
    <p:sldId id="339" r:id="rId160"/>
    <p:sldId id="340" r:id="rId161"/>
    <p:sldId id="341" r:id="rId162"/>
    <p:sldId id="342" r:id="rId163"/>
    <p:sldId id="343" r:id="rId164"/>
  </p:sldIdLst>
  <p:sldSz cx="17881600" cy="10058400"/>
  <p:notesSz cx="7772400" cy="100584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userDrawn="1">
          <p15:clr>
            <a:srgbClr val="A4A3A4"/>
          </p15:clr>
        </p15:guide>
        <p15:guide id="2" pos="496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666" y="-114"/>
      </p:cViewPr>
      <p:guideLst>
        <p:guide orient="horz" pos="2880"/>
        <p:guide pos="4969"/>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41120" y="3118104"/>
            <a:ext cx="1519936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682240" y="5632704"/>
            <a:ext cx="125171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4/22/2024</a:t>
            </a:fld>
            <a:endParaRPr lang="en-US"/>
          </a:p>
        </p:txBody>
      </p:sp>
      <p:sp>
        <p:nvSpPr>
          <p:cNvPr id="6" name="Holder 6"/>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4/22/2024</a:t>
            </a:fld>
            <a:endParaRPr lang="en-US"/>
          </a:p>
        </p:txBody>
      </p:sp>
      <p:sp>
        <p:nvSpPr>
          <p:cNvPr id="6" name="Holder 6"/>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894080" y="2313432"/>
            <a:ext cx="7778496"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209024" y="2313432"/>
            <a:ext cx="7778496"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4/22/2024</a:t>
            </a:fld>
            <a:endParaRPr lang="en-US"/>
          </a:p>
        </p:txBody>
      </p:sp>
      <p:sp>
        <p:nvSpPr>
          <p:cNvPr id="7" name="Holder 7"/>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4/22/2024</a:t>
            </a:fld>
            <a:endParaRPr lang="en-US"/>
          </a:p>
        </p:txBody>
      </p:sp>
      <p:sp>
        <p:nvSpPr>
          <p:cNvPr id="5" name="Holder 5"/>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4/22/2024</a:t>
            </a:fld>
            <a:endParaRPr lang="en-US"/>
          </a:p>
        </p:txBody>
      </p:sp>
      <p:sp>
        <p:nvSpPr>
          <p:cNvPr id="4" name="Holder 4"/>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extLst>
              <a:ext uri="{96DAC541-7B7A-43D3-8B79-37D633B846F1}">
                <asvg:svgBlip xmlns:asvg="http://schemas.microsoft.com/office/drawing/2016/SVG/main" xmlns="" r:embed="rId8"/>
              </a:ext>
            </a:extLst>
          </a:blip>
          <a:srcRect/>
          <a:stretch>
            <a:fillRect/>
          </a:stretch>
        </a:blipFill>
        <a:effectLst/>
      </p:bgPr>
    </p:bg>
    <p:spTree>
      <p:nvGrpSpPr>
        <p:cNvPr id="1" name=""/>
        <p:cNvGrpSpPr/>
        <p:nvPr/>
      </p:nvGrpSpPr>
      <p:grpSpPr>
        <a:xfrm>
          <a:off x="0" y="0"/>
          <a:ext cx="0" cy="0"/>
          <a:chOff x="0" y="0"/>
          <a:chExt cx="0" cy="0"/>
        </a:xfrm>
      </p:grpSpPr>
      <p:pic>
        <p:nvPicPr>
          <p:cNvPr id="16" name="bg object 16"/>
          <p:cNvPicPr/>
          <p:nvPr/>
        </p:nvPicPr>
        <p:blipFill>
          <a:blip r:embed="rId9" cstate="print"/>
          <a:stretch>
            <a:fillRect/>
          </a:stretch>
        </p:blipFill>
        <p:spPr>
          <a:xfrm>
            <a:off x="13697617" y="603404"/>
            <a:ext cx="3353117" cy="247608"/>
          </a:xfrm>
          <a:prstGeom prst="rect">
            <a:avLst/>
          </a:prstGeom>
        </p:spPr>
      </p:pic>
      <p:sp>
        <p:nvSpPr>
          <p:cNvPr id="2" name="Holder 2"/>
          <p:cNvSpPr>
            <a:spLocks noGrp="1"/>
          </p:cNvSpPr>
          <p:nvPr>
            <p:ph type="title"/>
          </p:nvPr>
        </p:nvSpPr>
        <p:spPr>
          <a:xfrm>
            <a:off x="894080" y="402336"/>
            <a:ext cx="1609344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894080" y="2313432"/>
            <a:ext cx="160934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041951" y="9442732"/>
            <a:ext cx="7668343" cy="153888"/>
          </a:xfrm>
          <a:prstGeom prst="rect">
            <a:avLst/>
          </a:prstGeom>
        </p:spPr>
        <p:txBody>
          <a:bodyPr wrap="square" lIns="0" tIns="0" rIns="0" bIns="0">
            <a:spAutoFit/>
          </a:bodyPr>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5" name="Holder 5"/>
          <p:cNvSpPr>
            <a:spLocks noGrp="1"/>
          </p:cNvSpPr>
          <p:nvPr>
            <p:ph type="dt" sz="half" idx="6"/>
          </p:nvPr>
        </p:nvSpPr>
        <p:spPr>
          <a:xfrm>
            <a:off x="894080" y="9354312"/>
            <a:ext cx="4112768"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4/22/2024</a:t>
            </a:fld>
            <a:endParaRPr lang="en-US"/>
          </a:p>
        </p:txBody>
      </p:sp>
      <p:sp>
        <p:nvSpPr>
          <p:cNvPr id="6" name="Holder 6"/>
          <p:cNvSpPr>
            <a:spLocks noGrp="1"/>
          </p:cNvSpPr>
          <p:nvPr>
            <p:ph type="sldNum" sz="quarter" idx="7"/>
          </p:nvPr>
        </p:nvSpPr>
        <p:spPr>
          <a:xfrm>
            <a:off x="15427661" y="9444570"/>
            <a:ext cx="470415" cy="153888"/>
          </a:xfrm>
          <a:prstGeom prst="rect">
            <a:avLst/>
          </a:prstGeom>
        </p:spPr>
        <p:txBody>
          <a:bodyPr wrap="square" lIns="0" tIns="0" rIns="0" bIns="0">
            <a:spAutoFit/>
          </a:bodyPr>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8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5.xml"/><Relationship Id="rId5" Type="http://schemas.openxmlformats.org/officeDocument/2006/relationships/image" Target="../media/image80.png"/><Relationship Id="rId4" Type="http://schemas.openxmlformats.org/officeDocument/2006/relationships/image" Target="../media/image79.png"/></Relationships>
</file>

<file path=ppt/slides/_rels/slide11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image" Target="../media/image95.png"/><Relationship Id="rId1" Type="http://schemas.openxmlformats.org/officeDocument/2006/relationships/slideLayout" Target="../slideLayouts/slideLayout5.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 Id="rId9" Type="http://schemas.openxmlformats.org/officeDocument/2006/relationships/image" Target="../media/image102.png"/></Relationships>
</file>

<file path=ppt/slides/_rels/slide1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14.png"/><Relationship Id="rId2" Type="http://schemas.openxmlformats.org/officeDocument/2006/relationships/image" Target="../media/image109.png"/><Relationship Id="rId1" Type="http://schemas.openxmlformats.org/officeDocument/2006/relationships/slideLayout" Target="../slideLayouts/slideLayout5.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150.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image" Target="../media/image115.png"/><Relationship Id="rId1" Type="http://schemas.openxmlformats.org/officeDocument/2006/relationships/slideLayout" Target="../slideLayouts/slideLayout5.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5" Type="http://schemas.openxmlformats.org/officeDocument/2006/relationships/image" Target="../media/image12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27.png"/></Relationships>
</file>

<file path=ppt/slides/_rels/slide151.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image" Target="../media/image129.png"/><Relationship Id="rId1" Type="http://schemas.openxmlformats.org/officeDocument/2006/relationships/slideLayout" Target="../slideLayouts/slideLayout5.xml"/><Relationship Id="rId6" Type="http://schemas.openxmlformats.org/officeDocument/2006/relationships/image" Target="../media/image133.png"/><Relationship Id="rId11" Type="http://schemas.openxmlformats.org/officeDocument/2006/relationships/image" Target="../media/image138.png"/><Relationship Id="rId5" Type="http://schemas.openxmlformats.org/officeDocument/2006/relationships/image" Target="../media/image132.png"/><Relationship Id="rId10" Type="http://schemas.openxmlformats.org/officeDocument/2006/relationships/image" Target="../media/image137.png"/><Relationship Id="rId4" Type="http://schemas.openxmlformats.org/officeDocument/2006/relationships/image" Target="../media/image131.png"/><Relationship Id="rId9" Type="http://schemas.openxmlformats.org/officeDocument/2006/relationships/image" Target="../media/image136.png"/></Relationships>
</file>

<file path=ppt/slides/_rels/slide152.xml.rels><?xml version="1.0" encoding="UTF-8" standalone="yes"?>
<Relationships xmlns="http://schemas.openxmlformats.org/package/2006/relationships"><Relationship Id="rId8" Type="http://schemas.openxmlformats.org/officeDocument/2006/relationships/image" Target="../media/image145.png"/><Relationship Id="rId13" Type="http://schemas.openxmlformats.org/officeDocument/2006/relationships/image" Target="../media/image150.png"/><Relationship Id="rId18" Type="http://schemas.openxmlformats.org/officeDocument/2006/relationships/image" Target="../media/image155.png"/><Relationship Id="rId26" Type="http://schemas.openxmlformats.org/officeDocument/2006/relationships/image" Target="../media/image163.png"/><Relationship Id="rId3" Type="http://schemas.openxmlformats.org/officeDocument/2006/relationships/image" Target="../media/image140.png"/><Relationship Id="rId21" Type="http://schemas.openxmlformats.org/officeDocument/2006/relationships/image" Target="../media/image158.png"/><Relationship Id="rId7" Type="http://schemas.openxmlformats.org/officeDocument/2006/relationships/image" Target="../media/image144.png"/><Relationship Id="rId12" Type="http://schemas.openxmlformats.org/officeDocument/2006/relationships/image" Target="../media/image149.png"/><Relationship Id="rId17" Type="http://schemas.openxmlformats.org/officeDocument/2006/relationships/image" Target="../media/image154.png"/><Relationship Id="rId25" Type="http://schemas.openxmlformats.org/officeDocument/2006/relationships/image" Target="../media/image162.png"/><Relationship Id="rId2" Type="http://schemas.openxmlformats.org/officeDocument/2006/relationships/image" Target="../media/image139.png"/><Relationship Id="rId16" Type="http://schemas.openxmlformats.org/officeDocument/2006/relationships/image" Target="../media/image153.png"/><Relationship Id="rId20" Type="http://schemas.openxmlformats.org/officeDocument/2006/relationships/image" Target="../media/image157.png"/><Relationship Id="rId1" Type="http://schemas.openxmlformats.org/officeDocument/2006/relationships/slideLayout" Target="../slideLayouts/slideLayout5.xml"/><Relationship Id="rId6" Type="http://schemas.openxmlformats.org/officeDocument/2006/relationships/image" Target="../media/image143.png"/><Relationship Id="rId11" Type="http://schemas.openxmlformats.org/officeDocument/2006/relationships/image" Target="../media/image148.png"/><Relationship Id="rId24" Type="http://schemas.openxmlformats.org/officeDocument/2006/relationships/image" Target="../media/image161.png"/><Relationship Id="rId5" Type="http://schemas.openxmlformats.org/officeDocument/2006/relationships/image" Target="../media/image142.png"/><Relationship Id="rId15" Type="http://schemas.openxmlformats.org/officeDocument/2006/relationships/image" Target="../media/image152.png"/><Relationship Id="rId23" Type="http://schemas.openxmlformats.org/officeDocument/2006/relationships/image" Target="../media/image160.png"/><Relationship Id="rId10" Type="http://schemas.openxmlformats.org/officeDocument/2006/relationships/image" Target="../media/image147.png"/><Relationship Id="rId19" Type="http://schemas.openxmlformats.org/officeDocument/2006/relationships/image" Target="../media/image156.png"/><Relationship Id="rId4" Type="http://schemas.openxmlformats.org/officeDocument/2006/relationships/image" Target="../media/image141.png"/><Relationship Id="rId9" Type="http://schemas.openxmlformats.org/officeDocument/2006/relationships/image" Target="../media/image146.png"/><Relationship Id="rId14" Type="http://schemas.openxmlformats.org/officeDocument/2006/relationships/image" Target="../media/image151.png"/><Relationship Id="rId22" Type="http://schemas.openxmlformats.org/officeDocument/2006/relationships/image" Target="../media/image159.png"/></Relationships>
</file>

<file path=ppt/slides/_rels/slide153.xml.rels><?xml version="1.0" encoding="UTF-8" standalone="yes"?>
<Relationships xmlns="http://schemas.openxmlformats.org/package/2006/relationships"><Relationship Id="rId8" Type="http://schemas.openxmlformats.org/officeDocument/2006/relationships/image" Target="../media/image170.png"/><Relationship Id="rId13" Type="http://schemas.openxmlformats.org/officeDocument/2006/relationships/image" Target="../media/image175.png"/><Relationship Id="rId3" Type="http://schemas.openxmlformats.org/officeDocument/2006/relationships/image" Target="../media/image165.png"/><Relationship Id="rId7" Type="http://schemas.openxmlformats.org/officeDocument/2006/relationships/image" Target="../media/image169.png"/><Relationship Id="rId12" Type="http://schemas.openxmlformats.org/officeDocument/2006/relationships/image" Target="../media/image174.png"/><Relationship Id="rId2" Type="http://schemas.openxmlformats.org/officeDocument/2006/relationships/image" Target="../media/image164.png"/><Relationship Id="rId1" Type="http://schemas.openxmlformats.org/officeDocument/2006/relationships/slideLayout" Target="../slideLayouts/slideLayout5.xml"/><Relationship Id="rId6" Type="http://schemas.openxmlformats.org/officeDocument/2006/relationships/image" Target="../media/image168.png"/><Relationship Id="rId11" Type="http://schemas.openxmlformats.org/officeDocument/2006/relationships/image" Target="../media/image173.png"/><Relationship Id="rId5" Type="http://schemas.openxmlformats.org/officeDocument/2006/relationships/image" Target="../media/image167.png"/><Relationship Id="rId10" Type="http://schemas.openxmlformats.org/officeDocument/2006/relationships/image" Target="../media/image172.png"/><Relationship Id="rId4" Type="http://schemas.openxmlformats.org/officeDocument/2006/relationships/image" Target="../media/image166.png"/><Relationship Id="rId9" Type="http://schemas.openxmlformats.org/officeDocument/2006/relationships/image" Target="../media/image171.png"/><Relationship Id="rId14" Type="http://schemas.openxmlformats.org/officeDocument/2006/relationships/image" Target="../media/image176.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8" Type="http://schemas.openxmlformats.org/officeDocument/2006/relationships/image" Target="../media/image183.png"/><Relationship Id="rId13" Type="http://schemas.openxmlformats.org/officeDocument/2006/relationships/image" Target="../media/image188.png"/><Relationship Id="rId3" Type="http://schemas.openxmlformats.org/officeDocument/2006/relationships/image" Target="../media/image178.png"/><Relationship Id="rId7" Type="http://schemas.openxmlformats.org/officeDocument/2006/relationships/image" Target="../media/image182.png"/><Relationship Id="rId12" Type="http://schemas.openxmlformats.org/officeDocument/2006/relationships/image" Target="../media/image187.png"/><Relationship Id="rId2" Type="http://schemas.openxmlformats.org/officeDocument/2006/relationships/image" Target="../media/image177.png"/><Relationship Id="rId1" Type="http://schemas.openxmlformats.org/officeDocument/2006/relationships/slideLayout" Target="../slideLayouts/slideLayout5.xml"/><Relationship Id="rId6" Type="http://schemas.openxmlformats.org/officeDocument/2006/relationships/image" Target="../media/image181.png"/><Relationship Id="rId11" Type="http://schemas.openxmlformats.org/officeDocument/2006/relationships/image" Target="../media/image186.png"/><Relationship Id="rId5" Type="http://schemas.openxmlformats.org/officeDocument/2006/relationships/image" Target="../media/image180.png"/><Relationship Id="rId10" Type="http://schemas.openxmlformats.org/officeDocument/2006/relationships/image" Target="../media/image185.png"/><Relationship Id="rId4" Type="http://schemas.openxmlformats.org/officeDocument/2006/relationships/image" Target="../media/image179.png"/><Relationship Id="rId9" Type="http://schemas.openxmlformats.org/officeDocument/2006/relationships/image" Target="../media/image184.png"/><Relationship Id="rId14" Type="http://schemas.openxmlformats.org/officeDocument/2006/relationships/image" Target="../media/image189.png"/></Relationships>
</file>

<file path=ppt/slides/_rels/slide156.xml.rels><?xml version="1.0" encoding="UTF-8" standalone="yes"?>
<Relationships xmlns="http://schemas.openxmlformats.org/package/2006/relationships"><Relationship Id="rId8" Type="http://schemas.openxmlformats.org/officeDocument/2006/relationships/image" Target="../media/image196.png"/><Relationship Id="rId13" Type="http://schemas.openxmlformats.org/officeDocument/2006/relationships/image" Target="../media/image201.png"/><Relationship Id="rId18" Type="http://schemas.openxmlformats.org/officeDocument/2006/relationships/image" Target="../media/image206.png"/><Relationship Id="rId3" Type="http://schemas.openxmlformats.org/officeDocument/2006/relationships/image" Target="../media/image191.png"/><Relationship Id="rId21" Type="http://schemas.openxmlformats.org/officeDocument/2006/relationships/image" Target="../media/image209.png"/><Relationship Id="rId7" Type="http://schemas.openxmlformats.org/officeDocument/2006/relationships/image" Target="../media/image195.png"/><Relationship Id="rId12" Type="http://schemas.openxmlformats.org/officeDocument/2006/relationships/image" Target="../media/image200.png"/><Relationship Id="rId17" Type="http://schemas.openxmlformats.org/officeDocument/2006/relationships/image" Target="../media/image205.png"/><Relationship Id="rId2" Type="http://schemas.openxmlformats.org/officeDocument/2006/relationships/image" Target="../media/image190.png"/><Relationship Id="rId16" Type="http://schemas.openxmlformats.org/officeDocument/2006/relationships/image" Target="../media/image204.png"/><Relationship Id="rId20" Type="http://schemas.openxmlformats.org/officeDocument/2006/relationships/image" Target="../media/image208.png"/><Relationship Id="rId1" Type="http://schemas.openxmlformats.org/officeDocument/2006/relationships/slideLayout" Target="../slideLayouts/slideLayout5.xml"/><Relationship Id="rId6" Type="http://schemas.openxmlformats.org/officeDocument/2006/relationships/image" Target="../media/image194.png"/><Relationship Id="rId11" Type="http://schemas.openxmlformats.org/officeDocument/2006/relationships/image" Target="../media/image199.png"/><Relationship Id="rId5" Type="http://schemas.openxmlformats.org/officeDocument/2006/relationships/image" Target="../media/image193.png"/><Relationship Id="rId15" Type="http://schemas.openxmlformats.org/officeDocument/2006/relationships/image" Target="../media/image203.png"/><Relationship Id="rId10" Type="http://schemas.openxmlformats.org/officeDocument/2006/relationships/image" Target="../media/image198.png"/><Relationship Id="rId19" Type="http://schemas.openxmlformats.org/officeDocument/2006/relationships/image" Target="../media/image207.png"/><Relationship Id="rId4" Type="http://schemas.openxmlformats.org/officeDocument/2006/relationships/image" Target="../media/image192.png"/><Relationship Id="rId9" Type="http://schemas.openxmlformats.org/officeDocument/2006/relationships/image" Target="../media/image197.png"/><Relationship Id="rId14" Type="http://schemas.openxmlformats.org/officeDocument/2006/relationships/image" Target="../media/image202.png"/></Relationships>
</file>

<file path=ppt/slides/_rels/slide157.xml.rels><?xml version="1.0" encoding="UTF-8" standalone="yes"?>
<Relationships xmlns="http://schemas.openxmlformats.org/package/2006/relationships"><Relationship Id="rId8" Type="http://schemas.openxmlformats.org/officeDocument/2006/relationships/image" Target="../media/image216.png"/><Relationship Id="rId13" Type="http://schemas.openxmlformats.org/officeDocument/2006/relationships/image" Target="../media/image221.png"/><Relationship Id="rId18" Type="http://schemas.openxmlformats.org/officeDocument/2006/relationships/image" Target="../media/image226.png"/><Relationship Id="rId3" Type="http://schemas.openxmlformats.org/officeDocument/2006/relationships/image" Target="../media/image211.png"/><Relationship Id="rId7" Type="http://schemas.openxmlformats.org/officeDocument/2006/relationships/image" Target="../media/image215.png"/><Relationship Id="rId12" Type="http://schemas.openxmlformats.org/officeDocument/2006/relationships/image" Target="../media/image220.png"/><Relationship Id="rId17" Type="http://schemas.openxmlformats.org/officeDocument/2006/relationships/image" Target="../media/image225.png"/><Relationship Id="rId2" Type="http://schemas.openxmlformats.org/officeDocument/2006/relationships/image" Target="../media/image210.png"/><Relationship Id="rId16" Type="http://schemas.openxmlformats.org/officeDocument/2006/relationships/image" Target="../media/image224.png"/><Relationship Id="rId1" Type="http://schemas.openxmlformats.org/officeDocument/2006/relationships/slideLayout" Target="../slideLayouts/slideLayout5.xml"/><Relationship Id="rId6" Type="http://schemas.openxmlformats.org/officeDocument/2006/relationships/image" Target="../media/image214.png"/><Relationship Id="rId11" Type="http://schemas.openxmlformats.org/officeDocument/2006/relationships/image" Target="../media/image219.png"/><Relationship Id="rId5" Type="http://schemas.openxmlformats.org/officeDocument/2006/relationships/image" Target="../media/image213.png"/><Relationship Id="rId15" Type="http://schemas.openxmlformats.org/officeDocument/2006/relationships/image" Target="../media/image223.png"/><Relationship Id="rId10" Type="http://schemas.openxmlformats.org/officeDocument/2006/relationships/image" Target="../media/image218.png"/><Relationship Id="rId4" Type="http://schemas.openxmlformats.org/officeDocument/2006/relationships/image" Target="../media/image212.png"/><Relationship Id="rId9" Type="http://schemas.openxmlformats.org/officeDocument/2006/relationships/image" Target="../media/image217.png"/><Relationship Id="rId14" Type="http://schemas.openxmlformats.org/officeDocument/2006/relationships/image" Target="../media/image222.png"/></Relationships>
</file>

<file path=ppt/slides/_rels/slide158.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5.xml"/><Relationship Id="rId4" Type="http://schemas.openxmlformats.org/officeDocument/2006/relationships/image" Target="../media/image229.png"/></Relationships>
</file>

<file path=ppt/slides/_rels/slide159.xml.rels><?xml version="1.0" encoding="UTF-8" standalone="yes"?>
<Relationships xmlns="http://schemas.openxmlformats.org/package/2006/relationships"><Relationship Id="rId8" Type="http://schemas.openxmlformats.org/officeDocument/2006/relationships/image" Target="../media/image236.png"/><Relationship Id="rId3" Type="http://schemas.openxmlformats.org/officeDocument/2006/relationships/image" Target="../media/image231.png"/><Relationship Id="rId7" Type="http://schemas.openxmlformats.org/officeDocument/2006/relationships/image" Target="../media/image235.png"/><Relationship Id="rId2" Type="http://schemas.openxmlformats.org/officeDocument/2006/relationships/image" Target="../media/image230.png"/><Relationship Id="rId1" Type="http://schemas.openxmlformats.org/officeDocument/2006/relationships/slideLayout" Target="../slideLayouts/slideLayout5.xml"/><Relationship Id="rId6" Type="http://schemas.openxmlformats.org/officeDocument/2006/relationships/image" Target="../media/image234.png"/><Relationship Id="rId5" Type="http://schemas.openxmlformats.org/officeDocument/2006/relationships/image" Target="../media/image233.png"/><Relationship Id="rId4" Type="http://schemas.openxmlformats.org/officeDocument/2006/relationships/image" Target="../media/image232.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2.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5.xml"/></Relationships>
</file>

<file path=ppt/slides/_rels/slide163.xml.rels><?xml version="1.0" encoding="UTF-8" standalone="yes"?>
<Relationships xmlns="http://schemas.openxmlformats.org/package/2006/relationships"><Relationship Id="rId8" Type="http://schemas.openxmlformats.org/officeDocument/2006/relationships/image" Target="../media/image244.png"/><Relationship Id="rId3" Type="http://schemas.openxmlformats.org/officeDocument/2006/relationships/image" Target="../media/image239.png"/><Relationship Id="rId7" Type="http://schemas.openxmlformats.org/officeDocument/2006/relationships/image" Target="../media/image243.png"/><Relationship Id="rId2" Type="http://schemas.openxmlformats.org/officeDocument/2006/relationships/image" Target="../media/image238.png"/><Relationship Id="rId1" Type="http://schemas.openxmlformats.org/officeDocument/2006/relationships/slideLayout" Target="../slideLayouts/slideLayout5.xml"/><Relationship Id="rId6" Type="http://schemas.openxmlformats.org/officeDocument/2006/relationships/image" Target="../media/image242.png"/><Relationship Id="rId11" Type="http://schemas.openxmlformats.org/officeDocument/2006/relationships/image" Target="../media/image247.png"/><Relationship Id="rId5" Type="http://schemas.openxmlformats.org/officeDocument/2006/relationships/image" Target="../media/image241.png"/><Relationship Id="rId10" Type="http://schemas.openxmlformats.org/officeDocument/2006/relationships/image" Target="../media/image246.png"/><Relationship Id="rId4" Type="http://schemas.openxmlformats.org/officeDocument/2006/relationships/image" Target="../media/image240.png"/><Relationship Id="rId9" Type="http://schemas.openxmlformats.org/officeDocument/2006/relationships/image" Target="../media/image24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4445000" y="1295401"/>
            <a:ext cx="8686799" cy="4800600"/>
          </a:xfrm>
          <a:prstGeom prst="rect">
            <a:avLst/>
          </a:prstGeom>
        </p:spPr>
      </p:pic>
      <p:sp>
        <p:nvSpPr>
          <p:cNvPr id="4" name="object 4"/>
          <p:cNvSpPr txBox="1"/>
          <p:nvPr/>
        </p:nvSpPr>
        <p:spPr>
          <a:xfrm>
            <a:off x="635000" y="6934200"/>
            <a:ext cx="16611600" cy="1674176"/>
          </a:xfrm>
          <a:prstGeom prst="rect">
            <a:avLst/>
          </a:prstGeom>
        </p:spPr>
        <p:txBody>
          <a:bodyPr vert="horz" wrap="square" lIns="0" tIns="12065" rIns="0" bIns="0" rtlCol="0">
            <a:spAutoFit/>
          </a:bodyPr>
          <a:lstStyle/>
          <a:p>
            <a:pPr marL="398145" algn="ctr">
              <a:spcBef>
                <a:spcPts val="95"/>
              </a:spcBef>
            </a:pPr>
            <a:r>
              <a:rPr sz="5400" b="1" spc="-5" dirty="0">
                <a:solidFill>
                  <a:srgbClr val="0000FF"/>
                </a:solidFill>
                <a:latin typeface="Arial"/>
                <a:cs typeface="Arial"/>
              </a:rPr>
              <a:t>TUTORIAL</a:t>
            </a:r>
            <a:r>
              <a:rPr sz="5400" b="1" spc="-35" dirty="0">
                <a:solidFill>
                  <a:srgbClr val="0000FF"/>
                </a:solidFill>
                <a:latin typeface="Arial"/>
                <a:cs typeface="Arial"/>
              </a:rPr>
              <a:t> </a:t>
            </a:r>
            <a:r>
              <a:rPr sz="5400" b="1" spc="-5" dirty="0">
                <a:solidFill>
                  <a:srgbClr val="0000FF"/>
                </a:solidFill>
                <a:latin typeface="Arial"/>
                <a:cs typeface="Arial"/>
              </a:rPr>
              <a:t>IEEE</a:t>
            </a:r>
            <a:r>
              <a:rPr sz="5400" b="1" spc="-40" dirty="0">
                <a:solidFill>
                  <a:srgbClr val="0000FF"/>
                </a:solidFill>
                <a:latin typeface="Arial"/>
                <a:cs typeface="Arial"/>
              </a:rPr>
              <a:t> </a:t>
            </a:r>
            <a:r>
              <a:rPr sz="5400" b="1" spc="-5" dirty="0">
                <a:solidFill>
                  <a:srgbClr val="0000FF"/>
                </a:solidFill>
                <a:latin typeface="Arial"/>
                <a:cs typeface="Arial"/>
              </a:rPr>
              <a:t>DE</a:t>
            </a:r>
            <a:r>
              <a:rPr lang="en-US" sz="5400" b="1" spc="-5" dirty="0">
                <a:solidFill>
                  <a:srgbClr val="0000FF"/>
                </a:solidFill>
                <a:latin typeface="Arial"/>
                <a:cs typeface="Arial"/>
              </a:rPr>
              <a:t> </a:t>
            </a:r>
            <a:r>
              <a:rPr sz="5400" b="1" spc="-5" dirty="0">
                <a:solidFill>
                  <a:srgbClr val="0000FF"/>
                </a:solidFill>
                <a:latin typeface="Arial"/>
                <a:cs typeface="Arial"/>
              </a:rPr>
              <a:t>PROTECCIÓN DE GENERADORES </a:t>
            </a:r>
            <a:r>
              <a:rPr sz="5400" b="1" spc="-430" dirty="0">
                <a:solidFill>
                  <a:srgbClr val="0000FF"/>
                </a:solidFill>
                <a:latin typeface="Arial"/>
                <a:cs typeface="Arial"/>
              </a:rPr>
              <a:t> </a:t>
            </a:r>
            <a:r>
              <a:rPr sz="5400" b="1" spc="-5" dirty="0">
                <a:solidFill>
                  <a:srgbClr val="0000FF"/>
                </a:solidFill>
                <a:latin typeface="Arial"/>
                <a:cs typeface="Arial"/>
              </a:rPr>
              <a:t>SINCRÓNICOS</a:t>
            </a:r>
            <a:endParaRPr sz="54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2100" y="390049"/>
            <a:ext cx="172974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1</a:t>
            </a:r>
            <a:endParaRPr sz="3200" b="1" dirty="0">
              <a:latin typeface="Comic Sans MS"/>
              <a:cs typeface="Comic Sans MS"/>
            </a:endParaRPr>
          </a:p>
          <a:p>
            <a:pPr algn="ctr">
              <a:spcBef>
                <a:spcPts val="5"/>
              </a:spcBef>
            </a:pPr>
            <a:r>
              <a:rPr sz="3200" b="1" spc="-5" dirty="0">
                <a:latin typeface="Comic Sans MS"/>
                <a:cs typeface="Comic Sans MS"/>
              </a:rPr>
              <a:t>FUNDAMENTOS</a:t>
            </a:r>
            <a:endParaRPr sz="3200" b="1" dirty="0">
              <a:latin typeface="Comic Sans MS"/>
              <a:cs typeface="Comic Sans MS"/>
            </a:endParaRPr>
          </a:p>
        </p:txBody>
      </p:sp>
      <p:sp>
        <p:nvSpPr>
          <p:cNvPr id="3" name="object 3"/>
          <p:cNvSpPr txBox="1"/>
          <p:nvPr/>
        </p:nvSpPr>
        <p:spPr>
          <a:xfrm>
            <a:off x="292100" y="1550101"/>
            <a:ext cx="17297400" cy="7971413"/>
          </a:xfrm>
          <a:prstGeom prst="rect">
            <a:avLst/>
          </a:prstGeom>
        </p:spPr>
        <p:txBody>
          <a:bodyPr vert="horz" wrap="square" lIns="0" tIns="12700" rIns="0" bIns="0" rtlCol="0">
            <a:spAutoFit/>
          </a:bodyPr>
          <a:lstStyle/>
          <a:p>
            <a:pPr marL="12700">
              <a:spcBef>
                <a:spcPts val="100"/>
              </a:spcBef>
            </a:pPr>
            <a:r>
              <a:rPr sz="2400" b="1" spc="-5" dirty="0">
                <a:latin typeface="Comic Sans MS"/>
                <a:cs typeface="Comic Sans MS"/>
              </a:rPr>
              <a:t>RESUMEN</a:t>
            </a:r>
            <a:endParaRPr lang="en-US" sz="2400" b="1" spc="-5" dirty="0">
              <a:latin typeface="Comic Sans MS"/>
              <a:cs typeface="Comic Sans MS"/>
            </a:endParaRPr>
          </a:p>
          <a:p>
            <a:pPr marL="12700" marR="5080" algn="just">
              <a:spcBef>
                <a:spcPts val="100"/>
              </a:spcBef>
            </a:pPr>
            <a:r>
              <a:rPr lang="es-MX" sz="2400" spc="-5" dirty="0">
                <a:latin typeface="Comic Sans MS"/>
                <a:cs typeface="Comic Sans MS"/>
              </a:rPr>
              <a:t>Esta sección proporciona el soporte para entender las </a:t>
            </a:r>
            <a:r>
              <a:rPr lang="es-MX" sz="2400" dirty="0">
                <a:latin typeface="Comic Sans MS"/>
                <a:cs typeface="Comic Sans MS"/>
              </a:rPr>
              <a:t> </a:t>
            </a:r>
            <a:r>
              <a:rPr lang="es-MX" sz="2400" spc="-5" dirty="0">
                <a:latin typeface="Comic Sans MS"/>
                <a:cs typeface="Comic Sans MS"/>
              </a:rPr>
              <a:t>secciones posteriores. Describe el trabajo eléctrico de </a:t>
            </a:r>
            <a:r>
              <a:rPr lang="es-MX" sz="2400" dirty="0">
                <a:latin typeface="Comic Sans MS"/>
                <a:cs typeface="Comic Sans MS"/>
              </a:rPr>
              <a:t> </a:t>
            </a:r>
            <a:r>
              <a:rPr lang="es-MX" sz="2400" spc="-5" dirty="0">
                <a:latin typeface="Comic Sans MS"/>
                <a:cs typeface="Comic Sans MS"/>
              </a:rPr>
              <a:t>los generadores sincrónicos y como son conectados al </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describe</a:t>
            </a:r>
            <a:r>
              <a:rPr lang="es-MX" sz="2400" spc="26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operación</a:t>
            </a:r>
            <a:r>
              <a:rPr lang="es-MX" sz="2400" spc="26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bajo</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corto</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prácticas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p>
          <a:p>
            <a:pPr marL="12700" marR="5080" algn="just">
              <a:spcBef>
                <a:spcPts val="100"/>
              </a:spcBef>
            </a:pPr>
            <a:endParaRPr lang="es-MX" sz="2400" spc="-5" dirty="0">
              <a:latin typeface="Comic Sans MS"/>
              <a:cs typeface="Comic Sans MS"/>
            </a:endParaRPr>
          </a:p>
          <a:p>
            <a:pPr marL="12700" algn="just">
              <a:spcBef>
                <a:spcPts val="100"/>
              </a:spcBef>
            </a:pPr>
            <a:r>
              <a:rPr lang="es-MX" sz="2400" b="1" spc="-5" dirty="0">
                <a:latin typeface="Comic Sans MS"/>
                <a:cs typeface="Comic Sans MS"/>
              </a:rPr>
              <a:t>INTRODUCCIÓN</a:t>
            </a:r>
          </a:p>
          <a:p>
            <a:pPr marL="1270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sincrónicos</a:t>
            </a:r>
            <a:r>
              <a:rPr lang="es-MX" sz="2400" dirty="0">
                <a:latin typeface="Comic Sans MS"/>
                <a:cs typeface="Comic Sans MS"/>
              </a:rPr>
              <a:t> </a:t>
            </a:r>
            <a:r>
              <a:rPr lang="es-MX" sz="2400" spc="-5" dirty="0">
                <a:latin typeface="Comic Sans MS"/>
                <a:cs typeface="Comic Sans MS"/>
              </a:rPr>
              <a:t>incluye</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consideración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 operación</a:t>
            </a:r>
            <a:r>
              <a:rPr lang="es-MX" sz="2400" spc="254" dirty="0">
                <a:latin typeface="Comic Sans MS"/>
                <a:cs typeface="Comic Sans MS"/>
              </a:rPr>
              <a:t> </a:t>
            </a:r>
            <a:r>
              <a:rPr lang="es-MX" sz="2400" spc="-5" dirty="0">
                <a:latin typeface="Comic Sans MS"/>
                <a:cs typeface="Comic Sans MS"/>
              </a:rPr>
              <a:t>anormal </a:t>
            </a:r>
            <a:r>
              <a:rPr lang="es-MX" sz="2400" spc="-254" dirty="0">
                <a:latin typeface="Comic Sans MS"/>
                <a:cs typeface="Comic Sans MS"/>
              </a:rPr>
              <a:t> </a:t>
            </a:r>
            <a:r>
              <a:rPr lang="es-MX" sz="2400" spc="-5" dirty="0">
                <a:latin typeface="Comic Sans MS"/>
                <a:cs typeface="Comic Sans MS"/>
              </a:rPr>
              <a:t>más dañinas que la protección de cualquier otro elemento </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protegido </a:t>
            </a:r>
            <a:r>
              <a:rPr lang="es-MX" sz="2400" dirty="0">
                <a:latin typeface="Comic Sans MS"/>
                <a:cs typeface="Comic Sans MS"/>
              </a:rPr>
              <a:t> </a:t>
            </a:r>
            <a:r>
              <a:rPr lang="es-MX" sz="2400" spc="-5" dirty="0">
                <a:latin typeface="Comic Sans MS"/>
                <a:cs typeface="Comic Sans MS"/>
              </a:rPr>
              <a:t>adecuadamente</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protección</a:t>
            </a:r>
            <a:r>
              <a:rPr lang="es-MX" sz="2400" spc="260" dirty="0">
                <a:latin typeface="Comic Sans MS"/>
                <a:cs typeface="Comic Sans MS"/>
              </a:rPr>
              <a:t> </a:t>
            </a:r>
            <a:r>
              <a:rPr lang="es-MX" sz="2400" spc="-5" dirty="0">
                <a:latin typeface="Comic Sans MS"/>
                <a:cs typeface="Comic Sans MS"/>
              </a:rPr>
              <a:t>automática </a:t>
            </a:r>
            <a:r>
              <a:rPr lang="es-MX" sz="2400" dirty="0">
                <a:latin typeface="Comic Sans MS"/>
                <a:cs typeface="Comic Sans MS"/>
              </a:rPr>
              <a:t> </a:t>
            </a:r>
            <a:r>
              <a:rPr lang="es-MX" sz="2400" spc="-5" dirty="0">
                <a:latin typeface="Comic Sans MS"/>
                <a:cs typeface="Comic Sans MS"/>
              </a:rPr>
              <a:t>contra condiciones anormales dañinas.</a:t>
            </a:r>
            <a:r>
              <a:rPr lang="es-MX" sz="2400" dirty="0">
                <a:latin typeface="Comic Sans MS"/>
                <a:cs typeface="Comic Sans MS"/>
              </a:rPr>
              <a:t> </a:t>
            </a:r>
            <a:r>
              <a:rPr lang="es-MX" sz="2400" spc="-5" dirty="0">
                <a:latin typeface="Comic Sans MS"/>
                <a:cs typeface="Comic Sans MS"/>
              </a:rPr>
              <a:t>El contenido de </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curso</a:t>
            </a:r>
            <a:r>
              <a:rPr lang="es-MX" sz="2400"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necesidad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tal </a:t>
            </a:r>
            <a:r>
              <a:rPr lang="es-MX" sz="2400" dirty="0">
                <a:latin typeface="Comic Sans MS"/>
                <a:cs typeface="Comic Sans MS"/>
              </a:rPr>
              <a:t> </a:t>
            </a:r>
            <a:r>
              <a:rPr lang="es-MX" sz="2400" spc="-5" dirty="0">
                <a:latin typeface="Comic Sans MS"/>
                <a:cs typeface="Comic Sans MS"/>
              </a:rPr>
              <a:t>protección.</a:t>
            </a:r>
            <a:r>
              <a:rPr lang="es-MX" sz="2400" spc="260" dirty="0">
                <a:latin typeface="Comic Sans MS"/>
                <a:cs typeface="Comic Sans MS"/>
              </a:rPr>
              <a:t> </a:t>
            </a:r>
            <a:r>
              <a:rPr lang="es-MX" sz="2400" spc="-5" dirty="0">
                <a:latin typeface="Comic Sans MS"/>
                <a:cs typeface="Comic Sans MS"/>
              </a:rPr>
              <a:t>El inconveniente al proporcionar algunas de </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protecciones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tanto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puedan</a:t>
            </a:r>
            <a:r>
              <a:rPr lang="es-MX" sz="2400" dirty="0">
                <a:latin typeface="Comic Sans MS"/>
                <a:cs typeface="Comic Sans MS"/>
              </a:rPr>
              <a:t> </a:t>
            </a:r>
            <a:r>
              <a:rPr lang="es-MX" sz="2400" spc="-5" dirty="0">
                <a:latin typeface="Comic Sans MS"/>
                <a:cs typeface="Comic Sans MS"/>
              </a:rPr>
              <a:t>operar </a:t>
            </a:r>
            <a:r>
              <a:rPr lang="es-MX" sz="2400" dirty="0">
                <a:latin typeface="Comic Sans MS"/>
                <a:cs typeface="Comic Sans MS"/>
              </a:rPr>
              <a:t> </a:t>
            </a:r>
            <a:r>
              <a:rPr lang="es-MX" sz="2400" spc="-5" dirty="0">
                <a:latin typeface="Comic Sans MS"/>
                <a:cs typeface="Comic Sans MS"/>
              </a:rPr>
              <a:t>inadecuadamente</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remover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servicio </a:t>
            </a:r>
            <a:r>
              <a:rPr lang="es-MX" sz="2400" dirty="0">
                <a:latin typeface="Comic Sans MS"/>
                <a:cs typeface="Comic Sans MS"/>
              </a:rPr>
              <a:t> </a:t>
            </a:r>
            <a:r>
              <a:rPr lang="es-MX" sz="2400" spc="-5" dirty="0">
                <a:latin typeface="Comic Sans MS"/>
                <a:cs typeface="Comic Sans MS"/>
              </a:rPr>
              <a:t>innecesariamente, sino que </a:t>
            </a:r>
            <a:r>
              <a:rPr lang="es-MX" sz="2400" spc="-5" dirty="0" err="1">
                <a:latin typeface="Comic Sans MS"/>
                <a:cs typeface="Comic Sans MS"/>
              </a:rPr>
              <a:t>que</a:t>
            </a:r>
            <a:r>
              <a:rPr lang="es-MX" sz="2400" spc="-5" dirty="0">
                <a:latin typeface="Comic Sans MS"/>
                <a:cs typeface="Comic Sans MS"/>
              </a:rPr>
              <a:t> fallen al operar cuando </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Este temor de aplicar la protección adecuada </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reducido</a:t>
            </a:r>
            <a:r>
              <a:rPr lang="es-MX" sz="2400" dirty="0">
                <a:latin typeface="Comic Sans MS"/>
                <a:cs typeface="Comic Sans MS"/>
              </a:rPr>
              <a:t> </a:t>
            </a:r>
            <a:r>
              <a:rPr lang="es-MX" sz="2400" spc="-5" dirty="0">
                <a:latin typeface="Comic Sans MS"/>
                <a:cs typeface="Comic Sans MS"/>
              </a:rPr>
              <a:t>considerablemente</a:t>
            </a:r>
            <a:r>
              <a:rPr lang="es-MX" sz="2400" dirty="0">
                <a:latin typeface="Comic Sans MS"/>
                <a:cs typeface="Comic Sans MS"/>
              </a:rPr>
              <a:t> </a:t>
            </a:r>
            <a:r>
              <a:rPr lang="es-MX" sz="2400" spc="-5" dirty="0">
                <a:latin typeface="Comic Sans MS"/>
                <a:cs typeface="Comic Sans MS"/>
              </a:rPr>
              <a:t>entendiendo</a:t>
            </a:r>
            <a:r>
              <a:rPr lang="es-MX" sz="2400" dirty="0">
                <a:latin typeface="Comic Sans MS"/>
                <a:cs typeface="Comic Sans MS"/>
              </a:rPr>
              <a:t> </a:t>
            </a:r>
            <a:r>
              <a:rPr lang="es-MX" sz="2400" spc="-5" dirty="0">
                <a:latin typeface="Comic Sans MS"/>
                <a:cs typeface="Comic Sans MS"/>
              </a:rPr>
              <a:t>la </a:t>
            </a:r>
            <a:r>
              <a:rPr lang="es-MX" sz="2400" spc="-254" dirty="0">
                <a:latin typeface="Comic Sans MS"/>
                <a:cs typeface="Comic Sans MS"/>
              </a:rPr>
              <a:t> </a:t>
            </a:r>
            <a:r>
              <a:rPr lang="es-MX" sz="2400" spc="-5" dirty="0">
                <a:latin typeface="Comic Sans MS"/>
                <a:cs typeface="Comic Sans MS"/>
              </a:rPr>
              <a:t>necesidad de tales protecciones y como aplicarlas a un </a:t>
            </a:r>
            <a:r>
              <a:rPr lang="es-MX" sz="2400" dirty="0">
                <a:latin typeface="Comic Sans MS"/>
                <a:cs typeface="Comic Sans MS"/>
              </a:rPr>
              <a:t> </a:t>
            </a:r>
            <a:r>
              <a:rPr lang="es-MX" sz="2400" spc="-5" dirty="0">
                <a:latin typeface="Comic Sans MS"/>
                <a:cs typeface="Comic Sans MS"/>
              </a:rPr>
              <a:t>generador</a:t>
            </a:r>
            <a:r>
              <a:rPr lang="es-MX" sz="2400" spc="155" dirty="0">
                <a:latin typeface="Comic Sans MS"/>
                <a:cs typeface="Comic Sans MS"/>
              </a:rPr>
              <a:t> </a:t>
            </a:r>
            <a:r>
              <a:rPr lang="es-MX" sz="2400" spc="-5" dirty="0">
                <a:latin typeface="Comic Sans MS"/>
                <a:cs typeface="Comic Sans MS"/>
              </a:rPr>
              <a:t>dado.</a:t>
            </a:r>
            <a:r>
              <a:rPr lang="es-MX" sz="2400" spc="70" dirty="0">
                <a:latin typeface="Comic Sans MS"/>
                <a:cs typeface="Comic Sans MS"/>
              </a:rPr>
              <a:t> </a:t>
            </a:r>
            <a:r>
              <a:rPr lang="es-MX" sz="2400" spc="-5" dirty="0">
                <a:latin typeface="Comic Sans MS"/>
                <a:cs typeface="Comic Sans MS"/>
              </a:rPr>
              <a:t>Un</a:t>
            </a:r>
            <a:r>
              <a:rPr lang="es-MX" sz="2400" spc="155" dirty="0">
                <a:latin typeface="Comic Sans MS"/>
                <a:cs typeface="Comic Sans MS"/>
              </a:rPr>
              <a:t> </a:t>
            </a:r>
            <a:r>
              <a:rPr lang="es-MX" sz="2400" spc="-5" dirty="0">
                <a:latin typeface="Comic Sans MS"/>
                <a:cs typeface="Comic Sans MS"/>
              </a:rPr>
              <a:t>disparo</a:t>
            </a:r>
            <a:r>
              <a:rPr lang="es-MX" sz="2400" spc="155" dirty="0">
                <a:latin typeface="Comic Sans MS"/>
                <a:cs typeface="Comic Sans MS"/>
              </a:rPr>
              <a:t> </a:t>
            </a:r>
            <a:r>
              <a:rPr lang="es-MX" sz="2400" spc="-5" dirty="0">
                <a:latin typeface="Comic Sans MS"/>
                <a:cs typeface="Comic Sans MS"/>
              </a:rPr>
              <a:t>innecesario</a:t>
            </a:r>
            <a:r>
              <a:rPr lang="es-MX" sz="2400" spc="155" dirty="0">
                <a:latin typeface="Comic Sans MS"/>
                <a:cs typeface="Comic Sans MS"/>
              </a:rPr>
              <a:t> </a:t>
            </a:r>
            <a:r>
              <a:rPr lang="es-MX" sz="2400" spc="-5" dirty="0">
                <a:latin typeface="Comic Sans MS"/>
                <a:cs typeface="Comic Sans MS"/>
              </a:rPr>
              <a:t>del</a:t>
            </a:r>
            <a:r>
              <a:rPr lang="es-MX" sz="2400" spc="155" dirty="0">
                <a:latin typeface="Comic Sans MS"/>
                <a:cs typeface="Comic Sans MS"/>
              </a:rPr>
              <a:t> </a:t>
            </a:r>
            <a:r>
              <a:rPr lang="es-MX" sz="2400" spc="-5" dirty="0">
                <a:latin typeface="Comic Sans MS"/>
                <a:cs typeface="Comic Sans MS"/>
              </a:rPr>
              <a:t>generador </a:t>
            </a:r>
            <a:r>
              <a:rPr lang="es-MX" sz="2400" spc="-260" dirty="0">
                <a:latin typeface="Comic Sans MS"/>
                <a:cs typeface="Comic Sans MS"/>
              </a:rPr>
              <a:t> </a:t>
            </a:r>
            <a:r>
              <a:rPr lang="es-MX" sz="2400" spc="-5" dirty="0">
                <a:latin typeface="Comic Sans MS"/>
                <a:cs typeface="Comic Sans MS"/>
              </a:rPr>
              <a:t>es indeseable, pero las consecuencias de no dispararlo y </a:t>
            </a:r>
            <a:r>
              <a:rPr lang="es-MX" sz="2400" dirty="0">
                <a:latin typeface="Comic Sans MS"/>
                <a:cs typeface="Comic Sans MS"/>
              </a:rPr>
              <a:t> </a:t>
            </a:r>
            <a:r>
              <a:rPr lang="es-MX" sz="2400" spc="-5" dirty="0">
                <a:latin typeface="Comic Sans MS"/>
                <a:cs typeface="Comic Sans MS"/>
              </a:rPr>
              <a:t>dañar la máquina son terribles.</a:t>
            </a:r>
            <a:r>
              <a:rPr lang="es-MX" sz="2400" dirty="0">
                <a:latin typeface="Comic Sans MS"/>
                <a:cs typeface="Comic Sans MS"/>
              </a:rPr>
              <a:t> </a:t>
            </a:r>
            <a:r>
              <a:rPr lang="es-MX" sz="2400" spc="-5" dirty="0">
                <a:latin typeface="Comic Sans MS"/>
                <a:cs typeface="Comic Sans MS"/>
              </a:rPr>
              <a:t>Para la empresa, el costo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dicho</a:t>
            </a:r>
            <a:r>
              <a:rPr lang="es-MX" sz="2400" dirty="0">
                <a:latin typeface="Comic Sans MS"/>
                <a:cs typeface="Comic Sans MS"/>
              </a:rPr>
              <a:t> </a:t>
            </a:r>
            <a:r>
              <a:rPr lang="es-MX" sz="2400" spc="-5" dirty="0">
                <a:latin typeface="Comic Sans MS"/>
                <a:cs typeface="Comic Sans MS"/>
              </a:rPr>
              <a:t>evento</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únicamente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costo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reparación</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reemplazo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dañada,</a:t>
            </a:r>
            <a:r>
              <a:rPr lang="es-MX" sz="2400" dirty="0">
                <a:latin typeface="Comic Sans MS"/>
                <a:cs typeface="Comic Sans MS"/>
              </a:rPr>
              <a:t> </a:t>
            </a:r>
            <a:r>
              <a:rPr lang="es-MX" sz="2400" spc="-5" dirty="0">
                <a:latin typeface="Comic Sans MS"/>
                <a:cs typeface="Comic Sans MS"/>
              </a:rPr>
              <a:t>sino</a:t>
            </a:r>
            <a:r>
              <a:rPr lang="es-MX" sz="2400" spc="254" dirty="0">
                <a:latin typeface="Comic Sans MS"/>
                <a:cs typeface="Comic Sans MS"/>
              </a:rPr>
              <a:t> </a:t>
            </a:r>
            <a:r>
              <a:rPr lang="es-MX" sz="2400" spc="-5" dirty="0">
                <a:latin typeface="Comic Sans MS"/>
                <a:cs typeface="Comic Sans MS"/>
              </a:rPr>
              <a:t>el </a:t>
            </a:r>
            <a:r>
              <a:rPr lang="es-MX" sz="2400" spc="-254" dirty="0">
                <a:latin typeface="Comic Sans MS"/>
                <a:cs typeface="Comic Sans MS"/>
              </a:rPr>
              <a:t> </a:t>
            </a:r>
            <a:r>
              <a:rPr lang="es-MX" sz="2400" spc="-5" dirty="0">
                <a:latin typeface="Comic Sans MS"/>
                <a:cs typeface="Comic Sans MS"/>
              </a:rPr>
              <a:t>costo</a:t>
            </a:r>
            <a:r>
              <a:rPr lang="es-MX" sz="2400" dirty="0">
                <a:latin typeface="Comic Sans MS"/>
                <a:cs typeface="Comic Sans MS"/>
              </a:rPr>
              <a:t> </a:t>
            </a:r>
            <a:r>
              <a:rPr lang="es-MX" sz="2400" spc="-5" dirty="0">
                <a:latin typeface="Comic Sans MS"/>
                <a:cs typeface="Comic Sans MS"/>
              </a:rPr>
              <a:t>substancial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comprar</a:t>
            </a:r>
            <a:r>
              <a:rPr lang="es-MX" sz="2400" dirty="0">
                <a:latin typeface="Comic Sans MS"/>
                <a:cs typeface="Comic Sans MS"/>
              </a:rPr>
              <a:t> </a:t>
            </a:r>
            <a:r>
              <a:rPr lang="es-MX" sz="2400" spc="-5" dirty="0">
                <a:latin typeface="Comic Sans MS"/>
                <a:cs typeface="Comic Sans MS"/>
              </a:rPr>
              <a:t>energía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reemplazo </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periodo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fuera</a:t>
            </a:r>
            <a:r>
              <a:rPr lang="es-MX" sz="2400" spc="254"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servicio.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sitios</a:t>
            </a:r>
            <a:r>
              <a:rPr lang="es-MX" sz="2400" dirty="0">
                <a:latin typeface="Comic Sans MS"/>
                <a:cs typeface="Comic Sans MS"/>
              </a:rPr>
              <a:t> </a:t>
            </a:r>
            <a:r>
              <a:rPr lang="es-MX" sz="2400" spc="-5" dirty="0">
                <a:latin typeface="Comic Sans MS"/>
                <a:cs typeface="Comic Sans MS"/>
              </a:rPr>
              <a:t>atendidos,</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operador</a:t>
            </a:r>
            <a:r>
              <a:rPr lang="es-MX" sz="2400" dirty="0">
                <a:latin typeface="Comic Sans MS"/>
                <a:cs typeface="Comic Sans MS"/>
              </a:rPr>
              <a:t> </a:t>
            </a:r>
            <a:r>
              <a:rPr lang="es-MX" sz="2400" spc="-5" dirty="0">
                <a:latin typeface="Comic Sans MS"/>
                <a:cs typeface="Comic Sans MS"/>
              </a:rPr>
              <a:t>atento</a:t>
            </a:r>
            <a:r>
              <a:rPr lang="es-MX" sz="2400" dirty="0">
                <a:latin typeface="Comic Sans MS"/>
                <a:cs typeface="Comic Sans MS"/>
              </a:rPr>
              <a:t> </a:t>
            </a:r>
            <a:r>
              <a:rPr lang="es-MX" sz="2400" spc="-5" dirty="0">
                <a:latin typeface="Comic Sans MS"/>
                <a:cs typeface="Comic Sans MS"/>
              </a:rPr>
              <a:t>y </a:t>
            </a:r>
            <a:r>
              <a:rPr lang="es-MX" sz="2400" dirty="0">
                <a:latin typeface="Comic Sans MS"/>
                <a:cs typeface="Comic Sans MS"/>
              </a:rPr>
              <a:t> </a:t>
            </a:r>
            <a:r>
              <a:rPr lang="es-MX" sz="2400" spc="-5" dirty="0">
                <a:latin typeface="Comic Sans MS"/>
                <a:cs typeface="Comic Sans MS"/>
              </a:rPr>
              <a:t>experimentado, puede algunas veces evitar remover el </a:t>
            </a:r>
            <a:r>
              <a:rPr lang="es-MX" sz="2400" dirty="0">
                <a:latin typeface="Comic Sans MS"/>
                <a:cs typeface="Comic Sans MS"/>
              </a:rPr>
              <a:t> </a:t>
            </a:r>
            <a:r>
              <a:rPr lang="es-MX" sz="2400" spc="-5" dirty="0">
                <a:latin typeface="Comic Sans MS"/>
                <a:cs typeface="Comic Sans MS"/>
              </a:rPr>
              <a:t>generador de servicio corrigiendo la condición anormal. </a:t>
            </a:r>
            <a:r>
              <a:rPr lang="es-MX" sz="2400" dirty="0">
                <a:latin typeface="Comic Sans MS"/>
                <a:cs typeface="Comic Sans MS"/>
              </a:rPr>
              <a:t> </a:t>
            </a:r>
            <a:r>
              <a:rPr lang="es-MX" sz="2400" spc="-5" dirty="0">
                <a:latin typeface="Comic Sans MS"/>
                <a:cs typeface="Comic Sans MS"/>
              </a:rPr>
              <a:t>Sin embargo, en la gran mayoría de los casos, el evento </a:t>
            </a:r>
            <a:r>
              <a:rPr lang="es-MX" sz="2400" dirty="0">
                <a:latin typeface="Comic Sans MS"/>
                <a:cs typeface="Comic Sans MS"/>
              </a:rPr>
              <a:t> </a:t>
            </a:r>
            <a:r>
              <a:rPr lang="es-MX" sz="2400" spc="-5" dirty="0">
                <a:latin typeface="Comic Sans MS"/>
                <a:cs typeface="Comic Sans MS"/>
              </a:rPr>
              <a:t>ocurrirá tan rápidamente para la reacción del operador, </a:t>
            </a:r>
            <a:r>
              <a:rPr lang="es-MX" sz="2400" dirty="0">
                <a:latin typeface="Comic Sans MS"/>
                <a:cs typeface="Comic Sans MS"/>
              </a:rPr>
              <a:t> </a:t>
            </a:r>
            <a:r>
              <a:rPr lang="es-MX" sz="2400" spc="-5" dirty="0">
                <a:latin typeface="Comic Sans MS"/>
                <a:cs typeface="Comic Sans MS"/>
              </a:rPr>
              <a:t>que</a:t>
            </a:r>
            <a:r>
              <a:rPr lang="es-MX" sz="2400" spc="254" dirty="0">
                <a:latin typeface="Comic Sans MS"/>
                <a:cs typeface="Comic Sans MS"/>
              </a:rPr>
              <a:t> </a:t>
            </a:r>
            <a:r>
              <a:rPr lang="es-MX" sz="2400" spc="-5" dirty="0">
                <a:latin typeface="Comic Sans MS"/>
                <a:cs typeface="Comic Sans MS"/>
              </a:rPr>
              <a:t>se</a:t>
            </a:r>
            <a:r>
              <a:rPr lang="es-MX" sz="2400" spc="260" dirty="0">
                <a:latin typeface="Comic Sans MS"/>
                <a:cs typeface="Comic Sans MS"/>
              </a:rPr>
              <a:t> </a:t>
            </a:r>
            <a:r>
              <a:rPr lang="es-MX" sz="2400" spc="-5" dirty="0">
                <a:latin typeface="Comic Sans MS"/>
                <a:cs typeface="Comic Sans MS"/>
              </a:rPr>
              <a:t>requiere la detección y aislamiento automático. </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reconoce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operadores</a:t>
            </a:r>
            <a:r>
              <a:rPr lang="es-MX" sz="2400" dirty="0">
                <a:latin typeface="Comic Sans MS"/>
                <a:cs typeface="Comic Sans MS"/>
              </a:rPr>
              <a:t> </a:t>
            </a:r>
            <a:r>
              <a:rPr lang="es-MX" sz="2400" spc="-5" dirty="0">
                <a:latin typeface="Comic Sans MS"/>
                <a:cs typeface="Comic Sans MS"/>
              </a:rPr>
              <a:t>también</a:t>
            </a:r>
            <a:r>
              <a:rPr lang="es-MX" sz="2400" spc="260" dirty="0">
                <a:latin typeface="Comic Sans MS"/>
                <a:cs typeface="Comic Sans MS"/>
              </a:rPr>
              <a:t> </a:t>
            </a:r>
            <a:r>
              <a:rPr lang="es-MX" sz="2400" spc="-5" dirty="0">
                <a:latin typeface="Comic Sans MS"/>
                <a:cs typeface="Comic Sans MS"/>
              </a:rPr>
              <a:t>cometen </a:t>
            </a:r>
            <a:r>
              <a:rPr lang="es-MX" sz="2400" spc="-254" dirty="0">
                <a:latin typeface="Comic Sans MS"/>
                <a:cs typeface="Comic Sans MS"/>
              </a:rPr>
              <a:t> </a:t>
            </a:r>
            <a:r>
              <a:rPr lang="es-MX" sz="2400" spc="-5" dirty="0">
                <a:latin typeface="Comic Sans MS"/>
                <a:cs typeface="Comic Sans MS"/>
              </a:rPr>
              <a:t>errores y crean condiciones anormales que requieren el </a:t>
            </a:r>
            <a:r>
              <a:rPr lang="es-MX" sz="2400" dirty="0">
                <a:latin typeface="Comic Sans MS"/>
                <a:cs typeface="Comic Sans MS"/>
              </a:rPr>
              <a:t> </a:t>
            </a:r>
            <a:r>
              <a:rPr lang="es-MX" sz="2400" spc="-5" dirty="0">
                <a:latin typeface="Comic Sans MS"/>
                <a:cs typeface="Comic Sans MS"/>
              </a:rPr>
              <a:t>disparo para evitar daños.</a:t>
            </a:r>
            <a:r>
              <a:rPr lang="es-MX" sz="2400" spc="254" dirty="0">
                <a:latin typeface="Comic Sans MS"/>
                <a:cs typeface="Comic Sans MS"/>
              </a:rPr>
              <a:t> </a:t>
            </a:r>
            <a:r>
              <a:rPr lang="es-MX" sz="2400" spc="-5" dirty="0">
                <a:latin typeface="Comic Sans MS"/>
                <a:cs typeface="Comic Sans MS"/>
              </a:rPr>
              <a:t>La energización inadvertida y </a:t>
            </a:r>
            <a:r>
              <a:rPr lang="es-MX" sz="2400" dirty="0">
                <a:latin typeface="Comic Sans MS"/>
                <a:cs typeface="Comic Sans MS"/>
              </a:rPr>
              <a:t> </a:t>
            </a:r>
            <a:r>
              <a:rPr lang="es-MX" sz="2400" spc="-5" dirty="0">
                <a:latin typeface="Comic Sans MS"/>
                <a:cs typeface="Comic Sans MS"/>
              </a:rPr>
              <a:t>la sobreexcitación</a:t>
            </a:r>
            <a:r>
              <a:rPr lang="es-MX" sz="2400" dirty="0">
                <a:latin typeface="Comic Sans MS"/>
                <a:cs typeface="Comic Sans MS"/>
              </a:rPr>
              <a:t> </a:t>
            </a:r>
            <a:r>
              <a:rPr lang="es-MX" sz="2400" spc="-5" dirty="0">
                <a:latin typeface="Comic Sans MS"/>
                <a:cs typeface="Comic Sans MS"/>
              </a:rPr>
              <a:t>son ejemplos de tales eventos.</a:t>
            </a:r>
            <a:r>
              <a:rPr lang="es-MX" sz="240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procedimientos de operación no son un sustituto para la </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automática</a:t>
            </a:r>
            <a:r>
              <a:rPr lang="es-MX" sz="2400" dirty="0">
                <a:latin typeface="Comic Sans MS"/>
                <a:cs typeface="Comic Sans MS"/>
              </a:rPr>
              <a:t> </a:t>
            </a:r>
            <a:r>
              <a:rPr lang="es-MX" sz="2400" spc="-5" dirty="0">
                <a:latin typeface="Comic Sans MS"/>
                <a:cs typeface="Comic Sans MS"/>
              </a:rPr>
              <a:t>adecuada.</a:t>
            </a: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16" name="object 16"/>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92100" y="1577194"/>
            <a:ext cx="17297400" cy="7425110"/>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Generador sincrónico</a:t>
            </a:r>
            <a:r>
              <a:rPr sz="2400" b="1" dirty="0">
                <a:latin typeface="Comic Sans MS"/>
                <a:cs typeface="Comic Sans MS"/>
              </a:rPr>
              <a:t> </a:t>
            </a:r>
            <a:r>
              <a:rPr sz="2400" b="1" spc="-5" dirty="0">
                <a:latin typeface="Comic Sans MS"/>
                <a:cs typeface="Comic Sans MS"/>
              </a:rPr>
              <a:t>básico</a:t>
            </a:r>
            <a:endParaRPr sz="2400" dirty="0">
              <a:latin typeface="Comic Sans MS"/>
              <a:cs typeface="Comic Sans MS"/>
            </a:endParaRPr>
          </a:p>
          <a:p>
            <a:pPr algn="just">
              <a:spcBef>
                <a:spcPts val="45"/>
              </a:spcBef>
            </a:pPr>
            <a:endParaRPr sz="2400" dirty="0">
              <a:latin typeface="Comic Sans MS"/>
              <a:cs typeface="Comic Sans MS"/>
            </a:endParaRPr>
          </a:p>
          <a:p>
            <a:pPr marL="12700" algn="just">
              <a:spcBef>
                <a:spcPts val="5"/>
              </a:spcBef>
              <a:tabLst>
                <a:tab pos="386080" algn="l"/>
                <a:tab pos="1157605" algn="l"/>
                <a:tab pos="1917700" algn="l"/>
                <a:tab pos="2646680" algn="l"/>
              </a:tabLst>
            </a:pPr>
            <a:r>
              <a:rPr lang="en-US" sz="2400" spc="-5" dirty="0">
                <a:latin typeface="Comic Sans MS"/>
                <a:cs typeface="Comic Sans MS"/>
              </a:rPr>
              <a:t>U</a:t>
            </a:r>
            <a:r>
              <a:rPr sz="2400" spc="-5" dirty="0">
                <a:latin typeface="Comic Sans MS"/>
                <a:cs typeface="Comic Sans MS"/>
              </a:rPr>
              <a:t>n</a:t>
            </a:r>
            <a:r>
              <a:rPr lang="en-US" sz="2400" spc="-5" dirty="0">
                <a:latin typeface="Comic Sans MS"/>
                <a:cs typeface="Comic Sans MS"/>
              </a:rPr>
              <a:t> </a:t>
            </a:r>
            <a:r>
              <a:rPr sz="2400" spc="-5" dirty="0" err="1">
                <a:latin typeface="Comic Sans MS"/>
                <a:cs typeface="Comic Sans MS"/>
              </a:rPr>
              <a:t>generador</a:t>
            </a:r>
            <a:r>
              <a:rPr lang="en-US" sz="2400" spc="-5" dirty="0">
                <a:latin typeface="Comic Sans MS"/>
                <a:cs typeface="Comic Sans MS"/>
              </a:rPr>
              <a:t> </a:t>
            </a:r>
            <a:r>
              <a:rPr sz="2400" spc="-5" dirty="0" err="1">
                <a:latin typeface="Comic Sans MS"/>
                <a:cs typeface="Comic Sans MS"/>
              </a:rPr>
              <a:t>sincrónico</a:t>
            </a:r>
            <a:r>
              <a:rPr lang="en-US" sz="2400" spc="-5" dirty="0">
                <a:latin typeface="Comic Sans MS"/>
                <a:cs typeface="Comic Sans MS"/>
              </a:rPr>
              <a:t> </a:t>
            </a:r>
            <a:r>
              <a:rPr sz="2400" spc="-5" dirty="0" err="1">
                <a:latin typeface="Comic Sans MS"/>
                <a:cs typeface="Comic Sans MS"/>
              </a:rPr>
              <a:t>convierte</a:t>
            </a:r>
            <a:r>
              <a:rPr lang="en-US" sz="2400" spc="-5" dirty="0">
                <a:latin typeface="Comic Sans MS"/>
                <a:cs typeface="Comic Sans MS"/>
              </a:rPr>
              <a:t> </a:t>
            </a:r>
            <a:r>
              <a:rPr sz="2400" spc="-5" dirty="0" err="1">
                <a:latin typeface="Comic Sans MS"/>
                <a:cs typeface="Comic Sans MS"/>
              </a:rPr>
              <a:t>energía</a:t>
            </a:r>
            <a:r>
              <a:rPr lang="en-US" sz="2400" spc="-5" dirty="0">
                <a:latin typeface="Comic Sans MS"/>
                <a:cs typeface="Comic Sans MS"/>
              </a:rPr>
              <a:t> </a:t>
            </a:r>
            <a:r>
              <a:rPr lang="es-MX" sz="2400" spc="-5" dirty="0" err="1">
                <a:latin typeface="Comic Sans MS"/>
                <a:cs typeface="Comic Sans MS"/>
              </a:rPr>
              <a:t>termomecánica</a:t>
            </a:r>
            <a:r>
              <a:rPr lang="es-MX" sz="2400" spc="610" dirty="0">
                <a:latin typeface="Comic Sans MS"/>
                <a:cs typeface="Comic Sans MS"/>
              </a:rPr>
              <a:t> </a:t>
            </a:r>
            <a:r>
              <a:rPr lang="es-MX" sz="2400" spc="-5" dirty="0">
                <a:latin typeface="Comic Sans MS"/>
                <a:cs typeface="Comic Sans MS"/>
              </a:rPr>
              <a:t>en</a:t>
            </a:r>
            <a:r>
              <a:rPr lang="es-MX" sz="2400" spc="610" dirty="0">
                <a:latin typeface="Comic Sans MS"/>
                <a:cs typeface="Comic Sans MS"/>
              </a:rPr>
              <a:t> </a:t>
            </a:r>
            <a:r>
              <a:rPr lang="es-MX" sz="2400" spc="-5" dirty="0">
                <a:latin typeface="Comic Sans MS"/>
                <a:cs typeface="Comic Sans MS"/>
              </a:rPr>
              <a:t>energía</a:t>
            </a:r>
            <a:r>
              <a:rPr lang="es-MX" sz="2400" spc="615" dirty="0">
                <a:latin typeface="Comic Sans MS"/>
                <a:cs typeface="Comic Sans MS"/>
              </a:rPr>
              <a:t> </a:t>
            </a:r>
            <a:r>
              <a:rPr lang="es-MX" sz="2400" spc="-5" dirty="0" err="1">
                <a:latin typeface="Comic Sans MS"/>
                <a:cs typeface="Comic Sans MS"/>
              </a:rPr>
              <a:t>eléctrica.La</a:t>
            </a:r>
            <a:r>
              <a:rPr lang="es-MX" sz="2400" spc="515" dirty="0">
                <a:latin typeface="Comic Sans MS"/>
                <a:cs typeface="Comic Sans MS"/>
              </a:rPr>
              <a:t> </a:t>
            </a:r>
            <a:r>
              <a:rPr lang="es-MX" sz="2400" spc="-5" dirty="0">
                <a:latin typeface="Comic Sans MS"/>
                <a:cs typeface="Comic Sans MS"/>
              </a:rPr>
              <a:t>potencia mecánica del impulsor giran la flecha del generador en el </a:t>
            </a:r>
            <a:r>
              <a:rPr lang="es-MX" sz="2400" dirty="0">
                <a:latin typeface="Comic Sans MS"/>
                <a:cs typeface="Comic Sans MS"/>
              </a:rPr>
              <a:t> </a:t>
            </a:r>
            <a:r>
              <a:rPr lang="es-MX" sz="2400" spc="-5" dirty="0">
                <a:latin typeface="Comic Sans MS"/>
                <a:cs typeface="Comic Sans MS"/>
              </a:rPr>
              <a:t>cual el campo de Corriente Continua (C.D.) está instalado. </a:t>
            </a:r>
            <a:r>
              <a:rPr lang="es-MX" sz="2400" spc="-254"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figura</a:t>
            </a:r>
            <a:r>
              <a:rPr lang="es-MX" sz="2400" dirty="0">
                <a:latin typeface="Comic Sans MS"/>
                <a:cs typeface="Comic Sans MS"/>
              </a:rPr>
              <a:t> </a:t>
            </a:r>
            <a:r>
              <a:rPr lang="es-MX" sz="2400" spc="-5" dirty="0">
                <a:latin typeface="Comic Sans MS"/>
                <a:cs typeface="Comic Sans MS"/>
              </a:rPr>
              <a:t>1</a:t>
            </a:r>
            <a:r>
              <a:rPr lang="es-MX" sz="2400" dirty="0">
                <a:latin typeface="Comic Sans MS"/>
                <a:cs typeface="Comic Sans MS"/>
              </a:rPr>
              <a:t> </a:t>
            </a:r>
            <a:r>
              <a:rPr lang="es-MX" sz="2400" spc="-5" dirty="0">
                <a:latin typeface="Comic Sans MS"/>
                <a:cs typeface="Comic Sans MS"/>
              </a:rPr>
              <a:t>ilustra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máquina</a:t>
            </a:r>
            <a:r>
              <a:rPr lang="es-MX" sz="2400" spc="5" dirty="0">
                <a:latin typeface="Comic Sans MS"/>
                <a:cs typeface="Comic Sans MS"/>
              </a:rPr>
              <a:t> </a:t>
            </a:r>
            <a:r>
              <a:rPr lang="es-MX" sz="2400" spc="-5" dirty="0">
                <a:latin typeface="Comic Sans MS"/>
                <a:cs typeface="Comic Sans MS"/>
              </a:rPr>
              <a:t>simple.</a:t>
            </a: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marR="5080" algn="just">
              <a:spcBef>
                <a:spcPts val="100"/>
              </a:spcBef>
            </a:pPr>
            <a:r>
              <a:rPr lang="es-MX" sz="2400" spc="-5" dirty="0">
                <a:latin typeface="Comic Sans MS"/>
                <a:cs typeface="Comic Sans MS"/>
              </a:rPr>
              <a:t>La energía del impulsor puede ser obtenida de quemar </a:t>
            </a:r>
            <a:r>
              <a:rPr lang="es-MX" sz="2400" dirty="0">
                <a:latin typeface="Comic Sans MS"/>
                <a:cs typeface="Comic Sans MS"/>
              </a:rPr>
              <a:t> </a:t>
            </a:r>
            <a:r>
              <a:rPr lang="es-MX" sz="2400" spc="-5" dirty="0">
                <a:latin typeface="Comic Sans MS"/>
                <a:cs typeface="Comic Sans MS"/>
              </a:rPr>
              <a:t>combustibles fósiles tales como carbón, petróleo o gas </a:t>
            </a:r>
            <a:r>
              <a:rPr lang="es-MX" sz="2400" dirty="0">
                <a:latin typeface="Comic Sans MS"/>
                <a:cs typeface="Comic Sans MS"/>
              </a:rPr>
              <a:t> </a:t>
            </a:r>
            <a:r>
              <a:rPr lang="es-MX" sz="2400" spc="-5" dirty="0">
                <a:latin typeface="Comic Sans MS"/>
                <a:cs typeface="Comic Sans MS"/>
              </a:rPr>
              <a:t>natural.</a:t>
            </a:r>
            <a:r>
              <a:rPr lang="es-MX" sz="2400" dirty="0">
                <a:latin typeface="Comic Sans MS"/>
                <a:cs typeface="Comic Sans MS"/>
              </a:rPr>
              <a:t> </a:t>
            </a:r>
            <a:r>
              <a:rPr lang="es-MX" sz="2400" spc="-5" dirty="0">
                <a:latin typeface="Comic Sans MS"/>
                <a:cs typeface="Comic Sans MS"/>
              </a:rPr>
              <a:t>El vapor producido gira la flecha del generador </a:t>
            </a:r>
            <a:r>
              <a:rPr lang="es-MX" sz="2400" dirty="0">
                <a:latin typeface="Comic Sans MS"/>
                <a:cs typeface="Comic Sans MS"/>
              </a:rPr>
              <a:t> </a:t>
            </a:r>
            <a:r>
              <a:rPr lang="es-MX" sz="2400" spc="-5" dirty="0">
                <a:latin typeface="Comic Sans MS"/>
                <a:cs typeface="Comic Sans MS"/>
              </a:rPr>
              <a:t>(rotor) a velocidades típicas de 1800 </a:t>
            </a:r>
            <a:r>
              <a:rPr lang="es-MX" sz="2400" spc="-5" dirty="0" err="1">
                <a:latin typeface="Comic Sans MS"/>
                <a:cs typeface="Comic Sans MS"/>
              </a:rPr>
              <a:t>ó</a:t>
            </a:r>
            <a:r>
              <a:rPr lang="es-MX" sz="2400" spc="-5" dirty="0">
                <a:latin typeface="Comic Sans MS"/>
                <a:cs typeface="Comic Sans MS"/>
              </a:rPr>
              <a:t> 3600 RPM.</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conversión de la energía del vapor a rotación mecánica es </a:t>
            </a:r>
            <a:r>
              <a:rPr lang="es-MX" sz="2400" spc="-254" dirty="0">
                <a:latin typeface="Comic Sans MS"/>
                <a:cs typeface="Comic Sans MS"/>
              </a:rPr>
              <a:t> </a:t>
            </a:r>
            <a:r>
              <a:rPr lang="es-MX" sz="2400" spc="-5" dirty="0">
                <a:latin typeface="Comic Sans MS"/>
                <a:cs typeface="Comic Sans MS"/>
              </a:rPr>
              <a:t>hecha en la turbina.</a:t>
            </a:r>
            <a:r>
              <a:rPr lang="es-MX" sz="2400" dirty="0">
                <a:latin typeface="Comic Sans MS"/>
                <a:cs typeface="Comic Sans MS"/>
              </a:rPr>
              <a:t> </a:t>
            </a:r>
            <a:r>
              <a:rPr lang="es-MX" sz="2400" spc="-5" dirty="0">
                <a:latin typeface="Comic Sans MS"/>
                <a:cs typeface="Comic Sans MS"/>
              </a:rPr>
              <a:t>En plantas nucleares, el uranio, a </a:t>
            </a:r>
            <a:r>
              <a:rPr lang="es-MX" sz="2400" dirty="0">
                <a:latin typeface="Comic Sans MS"/>
                <a:cs typeface="Comic Sans MS"/>
              </a:rPr>
              <a:t> </a:t>
            </a:r>
            <a:r>
              <a:rPr lang="es-MX" sz="2400" spc="-5" dirty="0">
                <a:latin typeface="Comic Sans MS"/>
                <a:cs typeface="Comic Sans MS"/>
              </a:rPr>
              <a:t>través del proceso de fusión, es convertido en calor, el </a:t>
            </a:r>
            <a:r>
              <a:rPr lang="es-MX" sz="2400" dirty="0">
                <a:latin typeface="Comic Sans MS"/>
                <a:cs typeface="Comic Sans MS"/>
              </a:rPr>
              <a:t> </a:t>
            </a:r>
            <a:r>
              <a:rPr lang="es-MX" sz="2400" spc="-5" dirty="0">
                <a:latin typeface="Comic Sans MS"/>
                <a:cs typeface="Comic Sans MS"/>
              </a:rPr>
              <a:t>al produce vapor.</a:t>
            </a:r>
            <a:r>
              <a:rPr lang="es-MX" sz="2400" dirty="0">
                <a:latin typeface="Comic Sans MS"/>
                <a:cs typeface="Comic Sans MS"/>
              </a:rPr>
              <a:t> </a:t>
            </a:r>
            <a:r>
              <a:rPr lang="es-MX" sz="2400" spc="-5" dirty="0">
                <a:latin typeface="Comic Sans MS"/>
                <a:cs typeface="Comic Sans MS"/>
              </a:rPr>
              <a:t>El vapor es forzado a través de la </a:t>
            </a:r>
            <a:r>
              <a:rPr lang="es-MX" sz="2400" dirty="0">
                <a:latin typeface="Comic Sans MS"/>
                <a:cs typeface="Comic Sans MS"/>
              </a:rPr>
              <a:t> </a:t>
            </a:r>
            <a:r>
              <a:rPr lang="es-MX" sz="2400" spc="-5" dirty="0">
                <a:latin typeface="Comic Sans MS"/>
                <a:cs typeface="Comic Sans MS"/>
              </a:rPr>
              <a:t>turbina de vapor para rotar la flecha del generador.</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energía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impulsor</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obtenida</a:t>
            </a:r>
            <a:r>
              <a:rPr lang="es-MX" sz="2400" spc="254" dirty="0">
                <a:latin typeface="Comic Sans MS"/>
                <a:cs typeface="Comic Sans MS"/>
              </a:rPr>
              <a:t> </a:t>
            </a:r>
            <a:r>
              <a:rPr lang="es-MX" sz="2400" spc="-5" dirty="0">
                <a:latin typeface="Comic Sans MS"/>
                <a:cs typeface="Comic Sans MS"/>
              </a:rPr>
              <a:t>por </a:t>
            </a:r>
            <a:r>
              <a:rPr lang="es-MX" sz="2400" spc="-254" dirty="0">
                <a:latin typeface="Comic Sans MS"/>
                <a:cs typeface="Comic Sans MS"/>
              </a:rPr>
              <a:t> </a:t>
            </a:r>
            <a:r>
              <a:rPr lang="es-MX" sz="2400" spc="-5" dirty="0">
                <a:latin typeface="Comic Sans MS"/>
                <a:cs typeface="Comic Sans MS"/>
              </a:rPr>
              <a:t>caída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movimiento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agua.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generadores </a:t>
            </a:r>
            <a:r>
              <a:rPr lang="es-MX" sz="2400" dirty="0">
                <a:latin typeface="Comic Sans MS"/>
                <a:cs typeface="Comic Sans MS"/>
              </a:rPr>
              <a:t> </a:t>
            </a:r>
            <a:r>
              <a:rPr lang="es-MX" sz="2400" spc="-5" dirty="0">
                <a:latin typeface="Comic Sans MS"/>
                <a:cs typeface="Comic Sans MS"/>
              </a:rPr>
              <a:t>hidroeléctricos giran más lento (alrededor de 100-300 </a:t>
            </a:r>
            <a:r>
              <a:rPr lang="es-MX" sz="2400" dirty="0">
                <a:latin typeface="Comic Sans MS"/>
                <a:cs typeface="Comic Sans MS"/>
              </a:rPr>
              <a:t> </a:t>
            </a:r>
            <a:r>
              <a:rPr lang="es-MX" sz="2400" spc="-5" dirty="0">
                <a:latin typeface="Comic Sans MS"/>
                <a:cs typeface="Comic Sans MS"/>
              </a:rPr>
              <a:t>RPM)</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turbinas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vapor.</a:t>
            </a:r>
          </a:p>
          <a:p>
            <a:pPr marL="12700" marR="5080" algn="just">
              <a:spcBef>
                <a:spcPts val="100"/>
              </a:spcBef>
            </a:pPr>
            <a:r>
              <a:rPr lang="es-MX" sz="2400" spc="-5" dirty="0">
                <a:latin typeface="Comic Sans MS"/>
                <a:cs typeface="Comic Sans MS"/>
              </a:rPr>
              <a:t>Las máquinas sincrónicas son clasificadas en dos diseños </a:t>
            </a:r>
            <a:r>
              <a:rPr lang="es-MX" sz="2400" dirty="0">
                <a:latin typeface="Comic Sans MS"/>
                <a:cs typeface="Comic Sans MS"/>
              </a:rPr>
              <a:t> </a:t>
            </a:r>
            <a:r>
              <a:rPr lang="es-MX" sz="2400" spc="-5" dirty="0">
                <a:latin typeface="Comic Sans MS"/>
                <a:cs typeface="Comic Sans MS"/>
              </a:rPr>
              <a:t>principales — máquinas de rotor cilíndrico y máquinas de </a:t>
            </a:r>
            <a:r>
              <a:rPr lang="es-MX" sz="2400" dirty="0">
                <a:latin typeface="Comic Sans MS"/>
                <a:cs typeface="Comic Sans MS"/>
              </a:rPr>
              <a:t> </a:t>
            </a:r>
            <a:r>
              <a:rPr lang="es-MX" sz="2400" spc="-5" dirty="0">
                <a:latin typeface="Comic Sans MS"/>
                <a:cs typeface="Comic Sans MS"/>
              </a:rPr>
              <a:t>polos salientes.</a:t>
            </a:r>
            <a:r>
              <a:rPr lang="es-MX" sz="2400" dirty="0">
                <a:latin typeface="Comic Sans MS"/>
                <a:cs typeface="Comic Sans MS"/>
              </a:rPr>
              <a:t> </a:t>
            </a:r>
          </a:p>
        </p:txBody>
      </p:sp>
      <p:pic>
        <p:nvPicPr>
          <p:cNvPr id="10" name="object 10"/>
          <p:cNvPicPr/>
          <p:nvPr/>
        </p:nvPicPr>
        <p:blipFill>
          <a:blip r:embed="rId2" cstate="print"/>
          <a:stretch>
            <a:fillRect/>
          </a:stretch>
        </p:blipFill>
        <p:spPr>
          <a:xfrm>
            <a:off x="6045200" y="3200400"/>
            <a:ext cx="4350777" cy="2743200"/>
          </a:xfrm>
          <a:prstGeom prst="rect">
            <a:avLst/>
          </a:prstGeom>
        </p:spPr>
      </p:pic>
      <p:sp>
        <p:nvSpPr>
          <p:cNvPr id="11" name="object 11"/>
          <p:cNvSpPr txBox="1"/>
          <p:nvPr/>
        </p:nvSpPr>
        <p:spPr>
          <a:xfrm>
            <a:off x="8712200" y="4876800"/>
            <a:ext cx="4114800" cy="751488"/>
          </a:xfrm>
          <a:prstGeom prst="rect">
            <a:avLst/>
          </a:prstGeom>
        </p:spPr>
        <p:txBody>
          <a:bodyPr vert="horz" wrap="square" lIns="0" tIns="12700" rIns="0" bIns="0" rtlCol="0">
            <a:spAutoFit/>
          </a:bodyPr>
          <a:lstStyle/>
          <a:p>
            <a:pPr marL="12700" algn="ctr">
              <a:spcBef>
                <a:spcPts val="100"/>
              </a:spcBef>
            </a:pPr>
            <a:r>
              <a:rPr sz="2400" spc="-5" dirty="0">
                <a:latin typeface="Comic Sans MS"/>
                <a:cs typeface="Comic Sans MS"/>
              </a:rPr>
              <a:t>Figura</a:t>
            </a:r>
            <a:r>
              <a:rPr sz="2400" dirty="0">
                <a:latin typeface="Comic Sans MS"/>
                <a:cs typeface="Comic Sans MS"/>
              </a:rPr>
              <a:t> </a:t>
            </a:r>
            <a:r>
              <a:rPr sz="2400" spc="-5" dirty="0">
                <a:latin typeface="Comic Sans MS"/>
                <a:cs typeface="Comic Sans MS"/>
              </a:rPr>
              <a:t>1.</a:t>
            </a:r>
            <a:r>
              <a:rPr sz="2400" spc="280" dirty="0">
                <a:latin typeface="Comic Sans MS"/>
                <a:cs typeface="Comic Sans MS"/>
              </a:rPr>
              <a:t> </a:t>
            </a:r>
            <a:r>
              <a:rPr sz="2400" b="1" spc="-5" dirty="0">
                <a:latin typeface="Comic Sans MS"/>
                <a:cs typeface="Comic Sans MS"/>
              </a:rPr>
              <a:t>Generador</a:t>
            </a:r>
            <a:r>
              <a:rPr sz="2400" b="1" spc="10" dirty="0">
                <a:latin typeface="Comic Sans MS"/>
                <a:cs typeface="Comic Sans MS"/>
              </a:rPr>
              <a:t> </a:t>
            </a:r>
            <a:r>
              <a:rPr sz="2400" b="1" spc="-5" dirty="0">
                <a:latin typeface="Comic Sans MS"/>
                <a:cs typeface="Comic Sans MS"/>
              </a:rPr>
              <a:t>sincrónico</a:t>
            </a:r>
            <a:r>
              <a:rPr sz="2400" b="1" spc="5" dirty="0">
                <a:latin typeface="Comic Sans MS"/>
                <a:cs typeface="Comic Sans MS"/>
              </a:rPr>
              <a:t> </a:t>
            </a:r>
            <a:r>
              <a:rPr sz="2400" b="1" spc="-5" dirty="0">
                <a:latin typeface="Comic Sans MS"/>
                <a:cs typeface="Comic Sans MS"/>
              </a:rPr>
              <a:t>básico</a:t>
            </a:r>
            <a:endParaRPr sz="2400" dirty="0">
              <a:latin typeface="Comic Sans MS"/>
              <a:cs typeface="Comic Sans MS"/>
            </a:endParaRPr>
          </a:p>
        </p:txBody>
      </p:sp>
      <p:sp>
        <p:nvSpPr>
          <p:cNvPr id="13" name="object 13"/>
          <p:cNvSpPr txBox="1"/>
          <p:nvPr/>
        </p:nvSpPr>
        <p:spPr>
          <a:xfrm>
            <a:off x="9425459" y="7737033"/>
            <a:ext cx="3053715" cy="162352"/>
          </a:xfrm>
          <a:prstGeom prst="rect">
            <a:avLst/>
          </a:prstGeom>
        </p:spPr>
        <p:txBody>
          <a:bodyPr vert="horz" wrap="square" lIns="0" tIns="12700" rIns="0" bIns="0" rtlCol="0">
            <a:spAutoFit/>
          </a:bodyPr>
          <a:lstStyle/>
          <a:p>
            <a:pPr marL="12700" marR="5080" algn="just">
              <a:lnSpc>
                <a:spcPct val="116100"/>
              </a:lnSpc>
              <a:spcBef>
                <a:spcPts val="100"/>
              </a:spcBef>
            </a:pPr>
            <a:endParaRPr sz="900" dirty="0">
              <a:latin typeface="Comic Sans MS"/>
              <a:cs typeface="Comic Sans MS"/>
            </a:endParaRPr>
          </a:p>
        </p:txBody>
      </p:sp>
      <p:sp>
        <p:nvSpPr>
          <p:cNvPr id="16" name="object 16"/>
          <p:cNvSpPr txBox="1">
            <a:spLocks noGrp="1"/>
          </p:cNvSpPr>
          <p:nvPr>
            <p:ph type="sldNum" sz="quarter" idx="7"/>
          </p:nvPr>
        </p:nvSpPr>
        <p:spPr>
          <a:xfrm>
            <a:off x="13417330" y="4189923"/>
            <a:ext cx="470415" cy="153888"/>
          </a:xfrm>
          <a:prstGeom prst="rect">
            <a:avLst/>
          </a:prstGeom>
        </p:spPr>
        <p:txBody>
          <a:bodyPr vert="horz" wrap="square" lIns="0" tIns="0" rIns="0" bIns="0" rtlCol="0">
            <a:spAutoFit/>
          </a:bodyPr>
          <a:lstStyle/>
          <a:p>
            <a:pPr marL="38100">
              <a:lnSpc>
                <a:spcPts val="1195"/>
              </a:lnSpc>
            </a:pPr>
            <a:r>
              <a:rPr spc="-5" dirty="0"/>
              <a:t>1</a:t>
            </a:r>
          </a:p>
        </p:txBody>
      </p:sp>
      <p:sp>
        <p:nvSpPr>
          <p:cNvPr id="15" name="object 2">
            <a:extLst>
              <a:ext uri="{FF2B5EF4-FFF2-40B4-BE49-F238E27FC236}">
                <a16:creationId xmlns:a16="http://schemas.microsoft.com/office/drawing/2014/main" xmlns="" id="{53F48E67-9578-4584-BB61-89F118ABEA52}"/>
              </a:ext>
            </a:extLst>
          </p:cNvPr>
          <p:cNvSpPr txBox="1"/>
          <p:nvPr/>
        </p:nvSpPr>
        <p:spPr>
          <a:xfrm>
            <a:off x="292100" y="390049"/>
            <a:ext cx="172974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1</a:t>
            </a:r>
            <a:endParaRPr sz="3200" b="1" dirty="0">
              <a:latin typeface="Comic Sans MS"/>
              <a:cs typeface="Comic Sans MS"/>
            </a:endParaRPr>
          </a:p>
          <a:p>
            <a:pPr algn="ctr">
              <a:spcBef>
                <a:spcPts val="5"/>
              </a:spcBef>
            </a:pPr>
            <a:r>
              <a:rPr sz="3200" b="1" spc="-5" dirty="0">
                <a:latin typeface="Comic Sans MS"/>
                <a:cs typeface="Comic Sans MS"/>
              </a:rPr>
              <a:t>FUNDAMENTOS</a:t>
            </a:r>
            <a:endParaRPr sz="3200" b="1" dirty="0">
              <a:latin typeface="Comic Sans MS"/>
              <a:cs typeface="Comic Sans MS"/>
            </a:endParaRPr>
          </a:p>
        </p:txBody>
      </p:sp>
    </p:spTree>
    <p:extLst>
      <p:ext uri="{BB962C8B-B14F-4D97-AF65-F5344CB8AC3E}">
        <p14:creationId xmlns:p14="http://schemas.microsoft.com/office/powerpoint/2010/main" xmlns="" val="2875397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92100" y="1577194"/>
            <a:ext cx="17297400" cy="1628651"/>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La figura 2 proporciona una vista de la </a:t>
            </a:r>
            <a:r>
              <a:rPr lang="es-MX" sz="2400" dirty="0">
                <a:latin typeface="Comic Sans MS"/>
                <a:cs typeface="Comic Sans MS"/>
              </a:rPr>
              <a:t> </a:t>
            </a:r>
            <a:r>
              <a:rPr lang="es-MX" sz="2400" spc="-5" dirty="0">
                <a:latin typeface="Comic Sans MS"/>
                <a:cs typeface="Comic Sans MS"/>
              </a:rPr>
              <a:t>sección transversal de ambos tipos de construcción.</a:t>
            </a:r>
            <a:r>
              <a:rPr lang="es-MX" sz="240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impulsados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turbinas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vapor</a:t>
            </a:r>
            <a:r>
              <a:rPr lang="es-MX" sz="2400" dirty="0">
                <a:latin typeface="Comic Sans MS"/>
                <a:cs typeface="Comic Sans MS"/>
              </a:rPr>
              <a:t> </a:t>
            </a:r>
            <a:r>
              <a:rPr lang="es-MX" sz="2400" spc="-5" dirty="0">
                <a:latin typeface="Comic Sans MS"/>
                <a:cs typeface="Comic Sans MS"/>
              </a:rPr>
              <a:t>tienen </a:t>
            </a:r>
            <a:r>
              <a:rPr lang="es-MX" sz="2400" dirty="0">
                <a:latin typeface="Comic Sans MS"/>
                <a:cs typeface="Comic Sans MS"/>
              </a:rPr>
              <a:t> </a:t>
            </a:r>
            <a:r>
              <a:rPr lang="es-MX" sz="2400" spc="-5" dirty="0">
                <a:latin typeface="Comic Sans MS"/>
                <a:cs typeface="Comic Sans MS"/>
              </a:rPr>
              <a:t>rotores</a:t>
            </a:r>
            <a:r>
              <a:rPr lang="es-MX" sz="2400" dirty="0">
                <a:latin typeface="Comic Sans MS"/>
                <a:cs typeface="Comic Sans MS"/>
              </a:rPr>
              <a:t> </a:t>
            </a:r>
            <a:r>
              <a:rPr lang="es-MX" sz="2400" spc="-5" dirty="0">
                <a:latin typeface="Comic Sans MS"/>
                <a:cs typeface="Comic Sans MS"/>
              </a:rPr>
              <a:t>cilíndricos</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ranuras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cuales</a:t>
            </a:r>
            <a:r>
              <a:rPr lang="es-MX" sz="2400" spc="260" dirty="0">
                <a:latin typeface="Comic Sans MS"/>
                <a:cs typeface="Comic Sans MS"/>
              </a:rPr>
              <a:t> </a:t>
            </a:r>
            <a:r>
              <a:rPr lang="es-MX" sz="2400" spc="-5" dirty="0">
                <a:latin typeface="Comic Sans MS"/>
                <a:cs typeface="Comic Sans MS"/>
              </a:rPr>
              <a:t>son </a:t>
            </a:r>
            <a:r>
              <a:rPr lang="es-MX" sz="2400" dirty="0">
                <a:latin typeface="Comic Sans MS"/>
                <a:cs typeface="Comic Sans MS"/>
              </a:rPr>
              <a:t> </a:t>
            </a:r>
            <a:r>
              <a:rPr lang="es-MX" sz="2400" spc="-5" dirty="0">
                <a:latin typeface="Comic Sans MS"/>
                <a:cs typeface="Comic Sans MS"/>
              </a:rPr>
              <a:t>colocados</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devanados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distribuidos.</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mayoría de los rotores cilíndricos están hechos de acero </a:t>
            </a:r>
            <a:r>
              <a:rPr lang="es-MX" sz="2400" dirty="0">
                <a:latin typeface="Comic Sans MS"/>
                <a:cs typeface="Comic Sans MS"/>
              </a:rPr>
              <a:t> </a:t>
            </a:r>
            <a:r>
              <a:rPr lang="es-MX" sz="2400" spc="-5" dirty="0">
                <a:latin typeface="Comic Sans MS"/>
                <a:cs typeface="Comic Sans MS"/>
              </a:rPr>
              <a:t>forjado sólido.</a:t>
            </a:r>
            <a:r>
              <a:rPr lang="es-MX" sz="2400" dirty="0">
                <a:latin typeface="Comic Sans MS"/>
                <a:cs typeface="Comic Sans MS"/>
              </a:rPr>
              <a:t> </a:t>
            </a:r>
            <a:r>
              <a:rPr lang="es-MX" sz="2400" spc="-5" dirty="0">
                <a:latin typeface="Comic Sans MS"/>
                <a:cs typeface="Comic Sans MS"/>
              </a:rPr>
              <a:t>El número de polos es típicamente dos o </a:t>
            </a:r>
            <a:r>
              <a:rPr lang="es-MX" sz="2400" dirty="0">
                <a:latin typeface="Comic Sans MS"/>
                <a:cs typeface="Comic Sans MS"/>
              </a:rPr>
              <a:t> </a:t>
            </a:r>
            <a:r>
              <a:rPr lang="es-MX" sz="2400" spc="-5" dirty="0">
                <a:latin typeface="Comic Sans MS"/>
                <a:cs typeface="Comic Sans MS"/>
              </a:rPr>
              <a:t>cuatro.</a:t>
            </a:r>
            <a:endParaRPr lang="es-MX" sz="2400" dirty="0">
              <a:latin typeface="Comic Sans MS"/>
              <a:cs typeface="Comic Sans MS"/>
            </a:endParaRPr>
          </a:p>
          <a:p>
            <a:pPr marL="12700">
              <a:spcBef>
                <a:spcPts val="5"/>
              </a:spcBef>
              <a:tabLst>
                <a:tab pos="386080" algn="l"/>
                <a:tab pos="1157605" algn="l"/>
                <a:tab pos="1917700" algn="l"/>
                <a:tab pos="2646680" algn="l"/>
              </a:tabLst>
            </a:pPr>
            <a:r>
              <a:rPr lang="es-MX" sz="900" spc="-5" dirty="0">
                <a:latin typeface="Comic Sans MS"/>
                <a:cs typeface="Comic Sans MS"/>
              </a:rPr>
              <a:t>c</a:t>
            </a:r>
            <a:endParaRPr sz="900" dirty="0">
              <a:latin typeface="Comic Sans MS"/>
              <a:cs typeface="Comic Sans MS"/>
            </a:endParaRPr>
          </a:p>
        </p:txBody>
      </p:sp>
      <p:sp>
        <p:nvSpPr>
          <p:cNvPr id="13" name="object 13"/>
          <p:cNvSpPr txBox="1"/>
          <p:nvPr/>
        </p:nvSpPr>
        <p:spPr>
          <a:xfrm>
            <a:off x="9425459" y="7737033"/>
            <a:ext cx="3053715" cy="162352"/>
          </a:xfrm>
          <a:prstGeom prst="rect">
            <a:avLst/>
          </a:prstGeom>
        </p:spPr>
        <p:txBody>
          <a:bodyPr vert="horz" wrap="square" lIns="0" tIns="12700" rIns="0" bIns="0" rtlCol="0">
            <a:spAutoFit/>
          </a:bodyPr>
          <a:lstStyle/>
          <a:p>
            <a:pPr marL="12700" marR="5080" algn="just">
              <a:lnSpc>
                <a:spcPct val="116100"/>
              </a:lnSpc>
              <a:spcBef>
                <a:spcPts val="100"/>
              </a:spcBef>
            </a:pPr>
            <a:endParaRPr sz="900" dirty="0">
              <a:latin typeface="Comic Sans MS"/>
              <a:cs typeface="Comic Sans MS"/>
            </a:endParaRPr>
          </a:p>
        </p:txBody>
      </p:sp>
      <p:sp>
        <p:nvSpPr>
          <p:cNvPr id="16" name="object 16"/>
          <p:cNvSpPr txBox="1">
            <a:spLocks noGrp="1"/>
          </p:cNvSpPr>
          <p:nvPr>
            <p:ph type="sldNum" sz="quarter" idx="7"/>
          </p:nvPr>
        </p:nvSpPr>
        <p:spPr>
          <a:xfrm>
            <a:off x="13417330" y="4189923"/>
            <a:ext cx="470415" cy="153888"/>
          </a:xfrm>
          <a:prstGeom prst="rect">
            <a:avLst/>
          </a:prstGeom>
        </p:spPr>
        <p:txBody>
          <a:bodyPr vert="horz" wrap="square" lIns="0" tIns="0" rIns="0" bIns="0" rtlCol="0">
            <a:spAutoFit/>
          </a:bodyPr>
          <a:lstStyle/>
          <a:p>
            <a:pPr marL="38100">
              <a:lnSpc>
                <a:spcPts val="1195"/>
              </a:lnSpc>
            </a:pPr>
            <a:r>
              <a:rPr spc="-5" dirty="0"/>
              <a:t>1</a:t>
            </a:r>
          </a:p>
        </p:txBody>
      </p:sp>
      <p:sp>
        <p:nvSpPr>
          <p:cNvPr id="15" name="object 2">
            <a:extLst>
              <a:ext uri="{FF2B5EF4-FFF2-40B4-BE49-F238E27FC236}">
                <a16:creationId xmlns:a16="http://schemas.microsoft.com/office/drawing/2014/main" xmlns="" id="{53F48E67-9578-4584-BB61-89F118ABEA52}"/>
              </a:ext>
            </a:extLst>
          </p:cNvPr>
          <p:cNvSpPr txBox="1"/>
          <p:nvPr/>
        </p:nvSpPr>
        <p:spPr>
          <a:xfrm>
            <a:off x="292100" y="390049"/>
            <a:ext cx="172974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1</a:t>
            </a:r>
            <a:endParaRPr sz="3200" b="1" dirty="0">
              <a:latin typeface="Comic Sans MS"/>
              <a:cs typeface="Comic Sans MS"/>
            </a:endParaRPr>
          </a:p>
          <a:p>
            <a:pPr algn="ctr">
              <a:spcBef>
                <a:spcPts val="5"/>
              </a:spcBef>
            </a:pPr>
            <a:r>
              <a:rPr sz="3200" b="1" spc="-5" dirty="0">
                <a:latin typeface="Comic Sans MS"/>
                <a:cs typeface="Comic Sans MS"/>
              </a:rPr>
              <a:t>FUNDAMENTOS</a:t>
            </a:r>
            <a:endParaRPr sz="3200" b="1" dirty="0">
              <a:latin typeface="Comic Sans MS"/>
              <a:cs typeface="Comic Sans MS"/>
            </a:endParaRPr>
          </a:p>
        </p:txBody>
      </p:sp>
      <p:grpSp>
        <p:nvGrpSpPr>
          <p:cNvPr id="8" name="Grupo 7">
            <a:extLst>
              <a:ext uri="{FF2B5EF4-FFF2-40B4-BE49-F238E27FC236}">
                <a16:creationId xmlns:a16="http://schemas.microsoft.com/office/drawing/2014/main" xmlns="" id="{76CB5362-324E-431B-A52F-39A26237362E}"/>
              </a:ext>
            </a:extLst>
          </p:cNvPr>
          <p:cNvGrpSpPr/>
          <p:nvPr/>
        </p:nvGrpSpPr>
        <p:grpSpPr>
          <a:xfrm>
            <a:off x="6390208" y="2819400"/>
            <a:ext cx="5101183" cy="2629880"/>
            <a:chOff x="6017364" y="940900"/>
            <a:chExt cx="2887167" cy="1428602"/>
          </a:xfrm>
        </p:grpSpPr>
        <p:pic>
          <p:nvPicPr>
            <p:cNvPr id="9" name="object 3">
              <a:extLst>
                <a:ext uri="{FF2B5EF4-FFF2-40B4-BE49-F238E27FC236}">
                  <a16:creationId xmlns:a16="http://schemas.microsoft.com/office/drawing/2014/main" xmlns="" id="{36824917-76A2-49C8-A20D-67E5B7EE0AC1}"/>
                </a:ext>
              </a:extLst>
            </p:cNvPr>
            <p:cNvPicPr/>
            <p:nvPr/>
          </p:nvPicPr>
          <p:blipFill>
            <a:blip r:embed="rId2" cstate="print"/>
            <a:stretch>
              <a:fillRect/>
            </a:stretch>
          </p:blipFill>
          <p:spPr>
            <a:xfrm>
              <a:off x="6017364" y="1016254"/>
              <a:ext cx="1356173" cy="1353248"/>
            </a:xfrm>
            <a:prstGeom prst="rect">
              <a:avLst/>
            </a:prstGeom>
          </p:spPr>
        </p:pic>
        <p:pic>
          <p:nvPicPr>
            <p:cNvPr id="12" name="object 15">
              <a:extLst>
                <a:ext uri="{FF2B5EF4-FFF2-40B4-BE49-F238E27FC236}">
                  <a16:creationId xmlns:a16="http://schemas.microsoft.com/office/drawing/2014/main" xmlns="" id="{DC947825-F5DA-4C24-8C98-9F6B09A2543F}"/>
                </a:ext>
              </a:extLst>
            </p:cNvPr>
            <p:cNvPicPr/>
            <p:nvPr/>
          </p:nvPicPr>
          <p:blipFill>
            <a:blip r:embed="rId3" cstate="print"/>
            <a:stretch>
              <a:fillRect/>
            </a:stretch>
          </p:blipFill>
          <p:spPr>
            <a:xfrm>
              <a:off x="7642446" y="940900"/>
              <a:ext cx="1262085" cy="1315790"/>
            </a:xfrm>
            <a:prstGeom prst="rect">
              <a:avLst/>
            </a:prstGeom>
          </p:spPr>
        </p:pic>
      </p:grpSp>
      <p:sp>
        <p:nvSpPr>
          <p:cNvPr id="17" name="object 5">
            <a:extLst>
              <a:ext uri="{FF2B5EF4-FFF2-40B4-BE49-F238E27FC236}">
                <a16:creationId xmlns:a16="http://schemas.microsoft.com/office/drawing/2014/main" xmlns="" id="{8B26083B-7742-4EFE-AC04-C8F9C238B50E}"/>
              </a:ext>
            </a:extLst>
          </p:cNvPr>
          <p:cNvSpPr txBox="1"/>
          <p:nvPr/>
        </p:nvSpPr>
        <p:spPr>
          <a:xfrm>
            <a:off x="292100" y="5493598"/>
            <a:ext cx="17297400" cy="2392963"/>
          </a:xfrm>
          <a:prstGeom prst="rect">
            <a:avLst/>
          </a:prstGeom>
        </p:spPr>
        <p:txBody>
          <a:bodyPr vert="horz" wrap="square" lIns="0" tIns="12700" rIns="0" bIns="0" rtlCol="0">
            <a:spAutoFit/>
          </a:bodyPr>
          <a:lstStyle/>
          <a:p>
            <a:pPr marL="12700" algn="ctr">
              <a:spcBef>
                <a:spcPts val="100"/>
              </a:spcBef>
            </a:pPr>
            <a:r>
              <a:rPr sz="2400" spc="-5" dirty="0">
                <a:latin typeface="Comic Sans MS"/>
                <a:cs typeface="Comic Sans MS"/>
              </a:rPr>
              <a:t>Figura</a:t>
            </a:r>
            <a:r>
              <a:rPr sz="2400" spc="5" dirty="0">
                <a:latin typeface="Comic Sans MS"/>
                <a:cs typeface="Comic Sans MS"/>
              </a:rPr>
              <a:t> </a:t>
            </a:r>
            <a:r>
              <a:rPr sz="2400" spc="-5" dirty="0">
                <a:latin typeface="Comic Sans MS"/>
                <a:cs typeface="Comic Sans MS"/>
              </a:rPr>
              <a:t>2.</a:t>
            </a:r>
            <a:r>
              <a:rPr sz="2400" spc="5" dirty="0">
                <a:latin typeface="Comic Sans MS"/>
                <a:cs typeface="Comic Sans MS"/>
              </a:rPr>
              <a:t> </a:t>
            </a:r>
            <a:r>
              <a:rPr sz="2400" b="1" spc="-5" dirty="0">
                <a:latin typeface="Comic Sans MS"/>
                <a:cs typeface="Comic Sans MS"/>
              </a:rPr>
              <a:t>Tipos</a:t>
            </a:r>
            <a:r>
              <a:rPr sz="2400" b="1" spc="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err="1">
                <a:latin typeface="Comic Sans MS"/>
                <a:cs typeface="Comic Sans MS"/>
              </a:rPr>
              <a:t>generador</a:t>
            </a:r>
            <a:r>
              <a:rPr sz="2400" b="1" spc="10" dirty="0">
                <a:latin typeface="Comic Sans MS"/>
                <a:cs typeface="Comic Sans MS"/>
              </a:rPr>
              <a:t> </a:t>
            </a:r>
            <a:r>
              <a:rPr sz="2400" b="1" spc="-5" dirty="0" err="1">
                <a:latin typeface="Comic Sans MS"/>
                <a:cs typeface="Comic Sans MS"/>
              </a:rPr>
              <a:t>sincrónicos</a:t>
            </a:r>
            <a:endParaRPr lang="en-US" sz="2400" b="1" spc="-5" dirty="0">
              <a:latin typeface="Comic Sans MS"/>
              <a:cs typeface="Comic Sans MS"/>
            </a:endParaRPr>
          </a:p>
          <a:p>
            <a:pPr marL="12700">
              <a:spcBef>
                <a:spcPts val="100"/>
              </a:spcBef>
            </a:pP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impulsados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turbinas</a:t>
            </a:r>
            <a:r>
              <a:rPr lang="es-MX" sz="2400" dirty="0">
                <a:latin typeface="Comic Sans MS"/>
                <a:cs typeface="Comic Sans MS"/>
              </a:rPr>
              <a:t> </a:t>
            </a:r>
            <a:r>
              <a:rPr lang="es-MX" sz="2400" spc="-5" dirty="0">
                <a:latin typeface="Comic Sans MS"/>
                <a:cs typeface="Comic Sans MS"/>
              </a:rPr>
              <a:t>hidráulicas </a:t>
            </a:r>
            <a:r>
              <a:rPr lang="es-MX" sz="2400" dirty="0">
                <a:latin typeface="Comic Sans MS"/>
                <a:cs typeface="Comic Sans MS"/>
              </a:rPr>
              <a:t> </a:t>
            </a:r>
            <a:r>
              <a:rPr lang="es-MX" sz="2400" spc="-5" dirty="0">
                <a:latin typeface="Comic Sans MS"/>
                <a:cs typeface="Comic Sans MS"/>
              </a:rPr>
              <a:t>tienen</a:t>
            </a:r>
            <a:r>
              <a:rPr lang="es-MX" sz="2400" dirty="0">
                <a:latin typeface="Comic Sans MS"/>
                <a:cs typeface="Comic Sans MS"/>
              </a:rPr>
              <a:t> </a:t>
            </a:r>
            <a:r>
              <a:rPr lang="es-MX" sz="2400" spc="-5" dirty="0">
                <a:latin typeface="Comic Sans MS"/>
                <a:cs typeface="Comic Sans MS"/>
              </a:rPr>
              <a:t>rotores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polos</a:t>
            </a:r>
            <a:r>
              <a:rPr lang="es-MX" sz="2400" dirty="0">
                <a:latin typeface="Comic Sans MS"/>
                <a:cs typeface="Comic Sans MS"/>
              </a:rPr>
              <a:t> </a:t>
            </a:r>
            <a:r>
              <a:rPr lang="es-MX" sz="2400" spc="-5" dirty="0">
                <a:latin typeface="Comic Sans MS"/>
                <a:cs typeface="Comic Sans MS"/>
              </a:rPr>
              <a:t>salientes</a:t>
            </a:r>
            <a:r>
              <a:rPr lang="es-MX" sz="2400" dirty="0">
                <a:latin typeface="Comic Sans MS"/>
                <a:cs typeface="Comic Sans MS"/>
              </a:rPr>
              <a:t> </a:t>
            </a:r>
            <a:r>
              <a:rPr lang="es-MX" sz="2400" spc="-5" dirty="0">
                <a:latin typeface="Comic Sans MS"/>
                <a:cs typeface="Comic Sans MS"/>
              </a:rPr>
              <a:t>laminados</a:t>
            </a:r>
            <a:r>
              <a:rPr lang="es-MX" sz="2400" spc="260" dirty="0">
                <a:latin typeface="Comic Sans MS"/>
                <a:cs typeface="Comic Sans MS"/>
              </a:rPr>
              <a:t> </a:t>
            </a:r>
            <a:r>
              <a:rPr lang="es-MX" sz="2400" spc="-5" dirty="0">
                <a:latin typeface="Comic Sans MS"/>
                <a:cs typeface="Comic Sans MS"/>
              </a:rPr>
              <a:t>con </a:t>
            </a:r>
            <a:r>
              <a:rPr lang="es-MX" sz="2400" dirty="0">
                <a:latin typeface="Comic Sans MS"/>
                <a:cs typeface="Comic Sans MS"/>
              </a:rPr>
              <a:t> </a:t>
            </a:r>
            <a:r>
              <a:rPr lang="es-MX" sz="2400" spc="-5" dirty="0">
                <a:latin typeface="Comic Sans MS"/>
                <a:cs typeface="Comic Sans MS"/>
              </a:rPr>
              <a:t>devanados de campo concentrados y un gran número de </a:t>
            </a:r>
            <a:r>
              <a:rPr lang="es-MX" sz="2400" dirty="0">
                <a:latin typeface="Comic Sans MS"/>
                <a:cs typeface="Comic Sans MS"/>
              </a:rPr>
              <a:t> </a:t>
            </a:r>
            <a:r>
              <a:rPr lang="es-MX" sz="2400" spc="-5" dirty="0">
                <a:latin typeface="Comic Sans MS"/>
                <a:cs typeface="Comic Sans MS"/>
              </a:rPr>
              <a:t>polos.</a:t>
            </a:r>
            <a:r>
              <a:rPr lang="es-MX" sz="2400" spc="254" dirty="0">
                <a:latin typeface="Comic Sans MS"/>
                <a:cs typeface="Comic Sans MS"/>
              </a:rPr>
              <a:t> </a:t>
            </a:r>
            <a:r>
              <a:rPr lang="es-MX" sz="2400" spc="-5" dirty="0">
                <a:latin typeface="Comic Sans MS"/>
                <a:cs typeface="Comic Sans MS"/>
              </a:rPr>
              <a:t>Cualquiera que sea el tipo del impulsor o diseño de </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fuente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energía</a:t>
            </a:r>
            <a:r>
              <a:rPr lang="es-MX" sz="2400" dirty="0">
                <a:latin typeface="Comic Sans MS"/>
                <a:cs typeface="Comic Sans MS"/>
              </a:rPr>
              <a:t> </a:t>
            </a:r>
            <a:r>
              <a:rPr lang="es-MX" sz="2400" spc="-5" dirty="0">
                <a:latin typeface="Comic Sans MS"/>
                <a:cs typeface="Comic Sans MS"/>
              </a:rPr>
              <a:t>usada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girar</a:t>
            </a:r>
            <a:r>
              <a:rPr lang="es-MX" sz="2400" spc="254"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flecha es mantenida en un nivel constante a través de un </a:t>
            </a:r>
            <a:r>
              <a:rPr lang="es-MX" sz="2400" dirty="0">
                <a:latin typeface="Comic Sans MS"/>
                <a:cs typeface="Comic Sans MS"/>
              </a:rPr>
              <a:t> </a:t>
            </a:r>
            <a:r>
              <a:rPr lang="es-MX" sz="2400" spc="-5" dirty="0">
                <a:latin typeface="Comic Sans MS"/>
                <a:cs typeface="Comic Sans MS"/>
              </a:rPr>
              <a:t>regulador de velocidad conocido como gobernador.</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rotación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C.D.</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 </a:t>
            </a:r>
            <a:r>
              <a:rPr lang="es-MX" sz="2400" spc="-254" dirty="0">
                <a:latin typeface="Comic Sans MS"/>
                <a:cs typeface="Comic Sans MS"/>
              </a:rPr>
              <a:t> </a:t>
            </a:r>
            <a:r>
              <a:rPr lang="es-MX" sz="2400" spc="-5" dirty="0">
                <a:latin typeface="Comic Sans MS"/>
                <a:cs typeface="Comic Sans MS"/>
              </a:rPr>
              <a:t>reacciona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devanados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estator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al </a:t>
            </a:r>
            <a:r>
              <a:rPr lang="es-MX" sz="2400" dirty="0">
                <a:latin typeface="Comic Sans MS"/>
                <a:cs typeface="Comic Sans MS"/>
              </a:rPr>
              <a:t> </a:t>
            </a:r>
            <a:r>
              <a:rPr lang="es-MX" sz="2400" spc="-5" dirty="0">
                <a:latin typeface="Comic Sans MS"/>
                <a:cs typeface="Comic Sans MS"/>
              </a:rPr>
              <a:t>principio</a:t>
            </a:r>
            <a:r>
              <a:rPr lang="es-MX" sz="2400" spc="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inducción,</a:t>
            </a:r>
            <a:r>
              <a:rPr lang="es-MX" sz="2400" spc="10" dirty="0">
                <a:latin typeface="Comic Sans MS"/>
                <a:cs typeface="Comic Sans MS"/>
              </a:rPr>
              <a:t> </a:t>
            </a:r>
            <a:r>
              <a:rPr lang="es-MX" sz="2400" spc="-5" dirty="0">
                <a:latin typeface="Comic Sans MS"/>
                <a:cs typeface="Comic Sans MS"/>
              </a:rPr>
              <a:t>se</a:t>
            </a:r>
            <a:r>
              <a:rPr lang="es-MX" sz="2400" spc="10" dirty="0">
                <a:latin typeface="Comic Sans MS"/>
                <a:cs typeface="Comic Sans MS"/>
              </a:rPr>
              <a:t> </a:t>
            </a:r>
            <a:r>
              <a:rPr lang="es-MX" sz="2400" spc="-5" dirty="0">
                <a:latin typeface="Comic Sans MS"/>
                <a:cs typeface="Comic Sans MS"/>
              </a:rPr>
              <a:t>genera</a:t>
            </a:r>
            <a:r>
              <a:rPr lang="es-MX" sz="2400" spc="5" dirty="0">
                <a:latin typeface="Comic Sans MS"/>
                <a:cs typeface="Comic Sans MS"/>
              </a:rPr>
              <a:t> </a:t>
            </a:r>
            <a:r>
              <a:rPr lang="es-MX" sz="2400" spc="-5" dirty="0">
                <a:latin typeface="Comic Sans MS"/>
                <a:cs typeface="Comic Sans MS"/>
              </a:rPr>
              <a:t>una</a:t>
            </a:r>
            <a:r>
              <a:rPr lang="es-MX" sz="2400" spc="10" dirty="0">
                <a:latin typeface="Comic Sans MS"/>
                <a:cs typeface="Comic Sans MS"/>
              </a:rPr>
              <a:t> </a:t>
            </a:r>
            <a:r>
              <a:rPr lang="es-MX" sz="2400" spc="-5" dirty="0">
                <a:latin typeface="Comic Sans MS"/>
                <a:cs typeface="Comic Sans MS"/>
              </a:rPr>
              <a:t>Tensión</a:t>
            </a:r>
            <a:r>
              <a:rPr lang="es-MX" sz="2400" spc="10" dirty="0">
                <a:latin typeface="Comic Sans MS"/>
                <a:cs typeface="Comic Sans MS"/>
              </a:rPr>
              <a:t> </a:t>
            </a:r>
            <a:r>
              <a:rPr lang="es-MX" sz="2400" spc="-5" dirty="0">
                <a:latin typeface="Comic Sans MS"/>
                <a:cs typeface="Comic Sans MS"/>
              </a:rPr>
              <a:t>Trifásica.</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3509232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54000" y="358586"/>
            <a:ext cx="17373600" cy="1667123"/>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Conexión</a:t>
            </a:r>
            <a:r>
              <a:rPr sz="2400" b="1" spc="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generadores</a:t>
            </a:r>
            <a:r>
              <a:rPr sz="2400" b="1" spc="10" dirty="0">
                <a:latin typeface="Comic Sans MS"/>
                <a:cs typeface="Comic Sans MS"/>
              </a:rPr>
              <a:t> </a:t>
            </a:r>
            <a:r>
              <a:rPr sz="2400" b="1" spc="-5" dirty="0">
                <a:latin typeface="Comic Sans MS"/>
                <a:cs typeface="Comic Sans MS"/>
              </a:rPr>
              <a:t>a</a:t>
            </a:r>
            <a:r>
              <a:rPr sz="2400" b="1" spc="5" dirty="0">
                <a:latin typeface="Comic Sans MS"/>
                <a:cs typeface="Comic Sans MS"/>
              </a:rPr>
              <a:t> </a:t>
            </a:r>
            <a:r>
              <a:rPr sz="2400" b="1" spc="-5" dirty="0">
                <a:latin typeface="Comic Sans MS"/>
                <a:cs typeface="Comic Sans MS"/>
              </a:rPr>
              <a:t>un</a:t>
            </a:r>
            <a:r>
              <a:rPr sz="2400" b="1" spc="10" dirty="0">
                <a:latin typeface="Comic Sans MS"/>
                <a:cs typeface="Comic Sans MS"/>
              </a:rPr>
              <a:t> </a:t>
            </a:r>
            <a:r>
              <a:rPr sz="2400" b="1" spc="-5" dirty="0">
                <a:latin typeface="Comic Sans MS"/>
                <a:cs typeface="Comic Sans MS"/>
              </a:rPr>
              <a:t>sistema</a:t>
            </a:r>
            <a:r>
              <a:rPr sz="2400" b="1" spc="10"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err="1">
                <a:latin typeface="Comic Sans MS"/>
                <a:cs typeface="Comic Sans MS"/>
              </a:rPr>
              <a:t>potencia</a:t>
            </a:r>
            <a:r>
              <a:rPr sz="2400" b="1" spc="-5" dirty="0">
                <a:latin typeface="Comic Sans MS"/>
                <a:cs typeface="Comic Sans MS"/>
              </a:rPr>
              <a:t>.</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Existen</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métodos</a:t>
            </a:r>
            <a:r>
              <a:rPr lang="es-MX" sz="2400" dirty="0">
                <a:latin typeface="Comic Sans MS"/>
                <a:cs typeface="Comic Sans MS"/>
              </a:rPr>
              <a:t> </a:t>
            </a:r>
            <a:r>
              <a:rPr lang="es-MX" sz="2400" spc="-5" dirty="0">
                <a:latin typeface="Comic Sans MS"/>
                <a:cs typeface="Comic Sans MS"/>
              </a:rPr>
              <a:t>básicos</a:t>
            </a:r>
            <a:r>
              <a:rPr lang="es-MX" sz="2400" dirty="0">
                <a:latin typeface="Comic Sans MS"/>
                <a:cs typeface="Comic Sans MS"/>
              </a:rPr>
              <a:t> </a:t>
            </a:r>
            <a:r>
              <a:rPr lang="es-MX" sz="2400" spc="-5" dirty="0">
                <a:latin typeface="Comic Sans MS"/>
                <a:cs typeface="Comic Sans MS"/>
              </a:rPr>
              <a:t>principales</a:t>
            </a:r>
            <a:r>
              <a:rPr lang="es-MX" sz="2400" dirty="0">
                <a:latin typeface="Comic Sans MS"/>
                <a:cs typeface="Comic Sans MS"/>
              </a:rPr>
              <a:t> </a:t>
            </a:r>
            <a:r>
              <a:rPr lang="es-MX" sz="2400" spc="-5" dirty="0">
                <a:latin typeface="Comic Sans MS"/>
                <a:cs typeface="Comic Sans MS"/>
              </a:rPr>
              <a:t>usados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al </a:t>
            </a:r>
            <a:r>
              <a:rPr lang="es-MX" sz="2400" spc="-254" dirty="0">
                <a:latin typeface="Comic Sans MS"/>
                <a:cs typeface="Comic Sans MS"/>
              </a:rPr>
              <a:t> </a:t>
            </a:r>
            <a:r>
              <a:rPr lang="es-MX" sz="2400" spc="-5" dirty="0">
                <a:latin typeface="Comic Sans MS"/>
                <a:cs typeface="Comic Sans MS"/>
              </a:rPr>
              <a:t>industria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conectar</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potencia.</a:t>
            </a:r>
            <a:r>
              <a:rPr lang="es-MX" sz="2400" spc="1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son</a:t>
            </a:r>
            <a:r>
              <a:rPr lang="es-MX" sz="2400" spc="5" dirty="0">
                <a:latin typeface="Comic Sans MS"/>
                <a:cs typeface="Comic Sans MS"/>
              </a:rPr>
              <a:t> </a:t>
            </a:r>
            <a:r>
              <a:rPr lang="es-MX" sz="2400" spc="-5" dirty="0">
                <a:latin typeface="Comic Sans MS"/>
                <a:cs typeface="Comic Sans MS"/>
              </a:rPr>
              <a:t>conexiones</a:t>
            </a:r>
            <a:r>
              <a:rPr lang="es-MX" sz="2400" spc="5" dirty="0">
                <a:latin typeface="Comic Sans MS"/>
                <a:cs typeface="Comic Sans MS"/>
              </a:rPr>
              <a:t> </a:t>
            </a:r>
            <a:r>
              <a:rPr lang="es-MX" sz="2400" spc="-5" dirty="0">
                <a:latin typeface="Comic Sans MS"/>
                <a:cs typeface="Comic Sans MS"/>
              </a:rPr>
              <a:t>directa</a:t>
            </a:r>
            <a:r>
              <a:rPr lang="es-MX" sz="2400" spc="5"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unitaria</a:t>
            </a:r>
            <a:r>
              <a:rPr lang="es-MX" sz="900" spc="-5" dirty="0">
                <a:latin typeface="Comic Sans MS"/>
                <a:cs typeface="Comic Sans MS"/>
              </a:rPr>
              <a:t>.</a:t>
            </a:r>
            <a:endParaRPr lang="es-MX" sz="900" dirty="0">
              <a:latin typeface="Comic Sans MS"/>
              <a:cs typeface="Comic Sans MS"/>
            </a:endParaRPr>
          </a:p>
          <a:p>
            <a:pPr marL="12700">
              <a:spcBef>
                <a:spcPts val="100"/>
              </a:spcBef>
            </a:pPr>
            <a:endParaRPr sz="900" dirty="0">
              <a:latin typeface="Comic Sans MS"/>
              <a:cs typeface="Comic Sans MS"/>
            </a:endParaRPr>
          </a:p>
        </p:txBody>
      </p:sp>
      <p:graphicFrame>
        <p:nvGraphicFramePr>
          <p:cNvPr id="10" name="object 10"/>
          <p:cNvGraphicFramePr>
            <a:graphicFrameLocks noGrp="1"/>
          </p:cNvGraphicFramePr>
          <p:nvPr>
            <p:extLst>
              <p:ext uri="{D42A27DB-BD31-4B8C-83A1-F6EECF244321}">
                <p14:modId xmlns:p14="http://schemas.microsoft.com/office/powerpoint/2010/main" xmlns="" val="390052011"/>
              </p:ext>
            </p:extLst>
          </p:nvPr>
        </p:nvGraphicFramePr>
        <p:xfrm>
          <a:off x="6194939" y="4058615"/>
          <a:ext cx="10843476" cy="1428302"/>
        </p:xfrm>
        <a:graphic>
          <a:graphicData uri="http://schemas.openxmlformats.org/drawingml/2006/table">
            <a:tbl>
              <a:tblPr firstRow="1" bandRow="1">
                <a:tableStyleId>{2D5ABB26-0587-4C30-8999-92F81FD0307C}</a:tableStyleId>
              </a:tblPr>
              <a:tblGrid>
                <a:gridCol w="6064997">
                  <a:extLst>
                    <a:ext uri="{9D8B030D-6E8A-4147-A177-3AD203B41FA5}">
                      <a16:colId xmlns:a16="http://schemas.microsoft.com/office/drawing/2014/main" xmlns="" val="20000"/>
                    </a:ext>
                  </a:extLst>
                </a:gridCol>
                <a:gridCol w="4778479">
                  <a:extLst>
                    <a:ext uri="{9D8B030D-6E8A-4147-A177-3AD203B41FA5}">
                      <a16:colId xmlns:a16="http://schemas.microsoft.com/office/drawing/2014/main" xmlns="" val="20001"/>
                    </a:ext>
                  </a:extLst>
                </a:gridCol>
              </a:tblGrid>
              <a:tr h="1428302">
                <a:tc>
                  <a:txBody>
                    <a:bodyPr/>
                    <a:lstStyle/>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marL="313055">
                        <a:lnSpc>
                          <a:spcPct val="100000"/>
                        </a:lnSpc>
                      </a:pPr>
                      <a:r>
                        <a:rPr sz="1800" spc="-5" dirty="0">
                          <a:latin typeface="Comic Sans MS"/>
                          <a:cs typeface="Comic Sans MS"/>
                        </a:rPr>
                        <a:t>3A.</a:t>
                      </a:r>
                      <a:r>
                        <a:rPr sz="1800" spc="-10" dirty="0">
                          <a:latin typeface="Comic Sans MS"/>
                          <a:cs typeface="Comic Sans MS"/>
                        </a:rPr>
                        <a:t> </a:t>
                      </a:r>
                      <a:r>
                        <a:rPr sz="1800" b="1" spc="-5" dirty="0" err="1">
                          <a:latin typeface="Comic Sans MS"/>
                          <a:cs typeface="Comic Sans MS"/>
                        </a:rPr>
                        <a:t>Conexión</a:t>
                      </a:r>
                      <a:r>
                        <a:rPr sz="1800" b="1" spc="-10" dirty="0">
                          <a:latin typeface="Comic Sans MS"/>
                          <a:cs typeface="Comic Sans MS"/>
                        </a:rPr>
                        <a:t> </a:t>
                      </a:r>
                      <a:r>
                        <a:rPr sz="1800" b="1" spc="-5" dirty="0" err="1">
                          <a:latin typeface="Comic Sans MS"/>
                          <a:cs typeface="Comic Sans MS"/>
                        </a:rPr>
                        <a:t>directa</a:t>
                      </a:r>
                      <a:r>
                        <a:rPr lang="en-US" sz="1800" b="1" spc="-5" dirty="0">
                          <a:latin typeface="Comic Sans MS"/>
                          <a:cs typeface="Comic Sans MS"/>
                        </a:rPr>
                        <a:t> </a:t>
                      </a:r>
                      <a:r>
                        <a:rPr lang="en-US" sz="1800" spc="-5" dirty="0">
                          <a:latin typeface="Comic Sans MS"/>
                          <a:cs typeface="Comic Sans MS"/>
                        </a:rPr>
                        <a:t>               3B.</a:t>
                      </a:r>
                      <a:r>
                        <a:rPr lang="en-US" sz="1800" spc="-10" dirty="0">
                          <a:latin typeface="Comic Sans MS"/>
                          <a:cs typeface="Comic Sans MS"/>
                        </a:rPr>
                        <a:t> </a:t>
                      </a:r>
                      <a:r>
                        <a:rPr lang="en-US" sz="1800" b="1" spc="-5" dirty="0" err="1">
                          <a:latin typeface="Comic Sans MS"/>
                          <a:cs typeface="Comic Sans MS"/>
                        </a:rPr>
                        <a:t>Conexión</a:t>
                      </a:r>
                      <a:r>
                        <a:rPr lang="en-US" sz="1800" b="1" spc="-15" dirty="0">
                          <a:latin typeface="Comic Sans MS"/>
                          <a:cs typeface="Comic Sans MS"/>
                        </a:rPr>
                        <a:t> </a:t>
                      </a:r>
                      <a:r>
                        <a:rPr lang="en-US" sz="1800" b="1" spc="-5" dirty="0" err="1">
                          <a:latin typeface="Comic Sans MS"/>
                          <a:cs typeface="Comic Sans MS"/>
                        </a:rPr>
                        <a:t>unitaria</a:t>
                      </a:r>
                      <a:endParaRPr sz="1800" dirty="0">
                        <a:latin typeface="Comic Sans MS"/>
                        <a:cs typeface="Comic Sans MS"/>
                      </a:endParaRPr>
                    </a:p>
                  </a:txBody>
                  <a:tcPr marL="0" marR="0" marT="0" marB="0"/>
                </a:tc>
                <a:tc>
                  <a:txBody>
                    <a:bodyPr/>
                    <a:lstStyle/>
                    <a:p>
                      <a:pPr>
                        <a:lnSpc>
                          <a:spcPct val="100000"/>
                        </a:lnSpc>
                      </a:pPr>
                      <a:endParaRPr lang="en-US" sz="1800" spc="-5" dirty="0">
                        <a:latin typeface="Comic Sans MS"/>
                        <a:cs typeface="Comic Sans MS"/>
                      </a:endParaRPr>
                    </a:p>
                  </a:txBody>
                  <a:tcPr marL="0" marR="0" marT="0" marB="0"/>
                </a:tc>
                <a:extLst>
                  <a:ext uri="{0D108BD9-81ED-4DB2-BD59-A6C34878D82A}">
                    <a16:rowId xmlns:a16="http://schemas.microsoft.com/office/drawing/2014/main" xmlns="" val="10000"/>
                  </a:ext>
                </a:extLst>
              </a:tr>
            </a:tbl>
          </a:graphicData>
        </a:graphic>
      </p:graphicFrame>
      <p:sp>
        <p:nvSpPr>
          <p:cNvPr id="11" name="object 11"/>
          <p:cNvSpPr txBox="1"/>
          <p:nvPr/>
        </p:nvSpPr>
        <p:spPr>
          <a:xfrm>
            <a:off x="3302000" y="3095159"/>
            <a:ext cx="2654397" cy="382156"/>
          </a:xfrm>
          <a:prstGeom prst="rect">
            <a:avLst/>
          </a:prstGeom>
        </p:spPr>
        <p:txBody>
          <a:bodyPr vert="horz" wrap="square" lIns="0" tIns="12700" rIns="0" bIns="0" rtlCol="0">
            <a:spAutoFit/>
          </a:bodyPr>
          <a:lstStyle/>
          <a:p>
            <a:pPr marL="12700" algn="ctr">
              <a:spcBef>
                <a:spcPts val="100"/>
              </a:spcBef>
            </a:pPr>
            <a:r>
              <a:rPr sz="2400" b="1" spc="-5" dirty="0">
                <a:latin typeface="Comic Sans MS"/>
                <a:cs typeface="Comic Sans MS"/>
              </a:rPr>
              <a:t>Figura</a:t>
            </a:r>
            <a:r>
              <a:rPr sz="2400" b="1" spc="-55" dirty="0">
                <a:latin typeface="Comic Sans MS"/>
                <a:cs typeface="Comic Sans MS"/>
              </a:rPr>
              <a:t> </a:t>
            </a:r>
            <a:r>
              <a:rPr sz="2400" b="1" spc="-5" dirty="0">
                <a:latin typeface="Comic Sans MS"/>
                <a:cs typeface="Comic Sans MS"/>
              </a:rPr>
              <a:t>3</a:t>
            </a:r>
            <a:endParaRPr sz="2400" b="1" dirty="0">
              <a:latin typeface="Comic Sans MS"/>
              <a:cs typeface="Comic Sans MS"/>
            </a:endParaRPr>
          </a:p>
        </p:txBody>
      </p:sp>
      <p:sp>
        <p:nvSpPr>
          <p:cNvPr id="12" name="object 12"/>
          <p:cNvSpPr txBox="1"/>
          <p:nvPr/>
        </p:nvSpPr>
        <p:spPr>
          <a:xfrm>
            <a:off x="254000" y="5249822"/>
            <a:ext cx="17373600" cy="4925964"/>
          </a:xfrm>
          <a:prstGeom prst="rect">
            <a:avLst/>
          </a:prstGeom>
        </p:spPr>
        <p:txBody>
          <a:bodyPr vert="horz" wrap="square" lIns="0" tIns="12065" rIns="0" bIns="0" rtlCol="0">
            <a:spAutoFit/>
          </a:bodyPr>
          <a:lstStyle/>
          <a:p>
            <a:pPr marL="12700" marR="5080" algn="just">
              <a:lnSpc>
                <a:spcPct val="116199"/>
              </a:lnSpc>
              <a:spcBef>
                <a:spcPts val="95"/>
              </a:spcBef>
            </a:pPr>
            <a:r>
              <a:rPr sz="2400" b="1" spc="-5" dirty="0">
                <a:latin typeface="Comic Sans MS"/>
                <a:cs typeface="Comic Sans MS"/>
              </a:rPr>
              <a:t>Conexión directa:</a:t>
            </a:r>
            <a:r>
              <a:rPr sz="2400" b="1" dirty="0">
                <a:latin typeface="Comic Sans MS"/>
                <a:cs typeface="Comic Sans MS"/>
              </a:rPr>
              <a:t> </a:t>
            </a:r>
            <a:r>
              <a:rPr sz="2400" spc="-5" dirty="0">
                <a:latin typeface="Comic Sans MS"/>
                <a:cs typeface="Comic Sans MS"/>
              </a:rPr>
              <a:t>La figura 3A muestra el diagrama </a:t>
            </a:r>
            <a:r>
              <a:rPr sz="2400" dirty="0">
                <a:latin typeface="Comic Sans MS"/>
                <a:cs typeface="Comic Sans MS"/>
              </a:rPr>
              <a:t> </a:t>
            </a:r>
            <a:r>
              <a:rPr sz="2400" spc="-5" dirty="0">
                <a:latin typeface="Comic Sans MS"/>
                <a:cs typeface="Comic Sans MS"/>
              </a:rPr>
              <a:t>unifilar para una conexión directa de un generador a un </a:t>
            </a:r>
            <a:r>
              <a:rPr sz="2400" dirty="0">
                <a:latin typeface="Comic Sans MS"/>
                <a:cs typeface="Comic Sans MS"/>
              </a:rPr>
              <a:t> </a:t>
            </a:r>
            <a:r>
              <a:rPr sz="2400" spc="-5" dirty="0">
                <a:latin typeface="Comic Sans MS"/>
                <a:cs typeface="Comic Sans MS"/>
              </a:rPr>
              <a:t>sistema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potencia.</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generadores</a:t>
            </a:r>
            <a:r>
              <a:rPr sz="2400" dirty="0">
                <a:latin typeface="Comic Sans MS"/>
                <a:cs typeface="Comic Sans MS"/>
              </a:rPr>
              <a:t> </a:t>
            </a:r>
            <a:r>
              <a:rPr sz="2400" spc="-5" dirty="0">
                <a:latin typeface="Comic Sans MS"/>
                <a:cs typeface="Comic Sans MS"/>
              </a:rPr>
              <a:t>son</a:t>
            </a:r>
            <a:r>
              <a:rPr sz="2400" dirty="0">
                <a:latin typeface="Comic Sans MS"/>
                <a:cs typeface="Comic Sans MS"/>
              </a:rPr>
              <a:t> </a:t>
            </a:r>
            <a:r>
              <a:rPr sz="2400" spc="-5" dirty="0">
                <a:latin typeface="Comic Sans MS"/>
                <a:cs typeface="Comic Sans MS"/>
              </a:rPr>
              <a:t>conectados </a:t>
            </a:r>
            <a:r>
              <a:rPr sz="2400" spc="-254" dirty="0">
                <a:latin typeface="Comic Sans MS"/>
                <a:cs typeface="Comic Sans MS"/>
              </a:rPr>
              <a:t> </a:t>
            </a:r>
            <a:r>
              <a:rPr sz="2400" spc="-5" dirty="0">
                <a:latin typeface="Comic Sans MS"/>
                <a:cs typeface="Comic Sans MS"/>
              </a:rPr>
              <a:t>directamente</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bus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carga</a:t>
            </a:r>
            <a:r>
              <a:rPr sz="2400" dirty="0">
                <a:latin typeface="Comic Sans MS"/>
                <a:cs typeface="Comic Sans MS"/>
              </a:rPr>
              <a:t> </a:t>
            </a:r>
            <a:r>
              <a:rPr sz="2400" spc="-5" dirty="0">
                <a:latin typeface="Comic Sans MS"/>
                <a:cs typeface="Comic Sans MS"/>
              </a:rPr>
              <a:t>sin</a:t>
            </a:r>
            <a:r>
              <a:rPr sz="2400" dirty="0">
                <a:latin typeface="Comic Sans MS"/>
                <a:cs typeface="Comic Sans MS"/>
              </a:rPr>
              <a:t> </a:t>
            </a:r>
            <a:r>
              <a:rPr sz="2400" spc="-5" dirty="0">
                <a:latin typeface="Comic Sans MS"/>
                <a:cs typeface="Comic Sans MS"/>
              </a:rPr>
              <a:t>transformación</a:t>
            </a:r>
            <a:r>
              <a:rPr sz="2400" dirty="0">
                <a:latin typeface="Comic Sans MS"/>
                <a:cs typeface="Comic Sans MS"/>
              </a:rPr>
              <a:t> </a:t>
            </a:r>
            <a:r>
              <a:rPr sz="2400" spc="-5" dirty="0">
                <a:latin typeface="Comic Sans MS"/>
                <a:cs typeface="Comic Sans MS"/>
              </a:rPr>
              <a:t>de </a:t>
            </a:r>
            <a:r>
              <a:rPr sz="2400" dirty="0">
                <a:latin typeface="Comic Sans MS"/>
                <a:cs typeface="Comic Sans MS"/>
              </a:rPr>
              <a:t> </a:t>
            </a:r>
            <a:r>
              <a:rPr sz="2400" spc="-5" dirty="0">
                <a:latin typeface="Comic Sans MS"/>
                <a:cs typeface="Comic Sans MS"/>
              </a:rPr>
              <a:t>tensión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medio.</a:t>
            </a:r>
            <a:r>
              <a:rPr sz="2400" dirty="0">
                <a:latin typeface="Comic Sans MS"/>
                <a:cs typeface="Comic Sans MS"/>
              </a:rPr>
              <a:t> </a:t>
            </a:r>
            <a:r>
              <a:rPr sz="2400" spc="-5" dirty="0">
                <a:latin typeface="Comic Sans MS"/>
                <a:cs typeface="Comic Sans MS"/>
              </a:rPr>
              <a:t>Este</a:t>
            </a:r>
            <a:r>
              <a:rPr sz="2400" dirty="0">
                <a:latin typeface="Comic Sans MS"/>
                <a:cs typeface="Comic Sans MS"/>
              </a:rPr>
              <a:t> </a:t>
            </a:r>
            <a:r>
              <a:rPr sz="2400" spc="-5" dirty="0">
                <a:latin typeface="Comic Sans MS"/>
                <a:cs typeface="Comic Sans MS"/>
              </a:rPr>
              <a:t>tipo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conexión</a:t>
            </a:r>
            <a:r>
              <a:rPr sz="2400" spc="254" dirty="0">
                <a:latin typeface="Comic Sans MS"/>
                <a:cs typeface="Comic Sans MS"/>
              </a:rPr>
              <a:t> </a:t>
            </a:r>
            <a:r>
              <a:rPr sz="2400" spc="-5" dirty="0">
                <a:latin typeface="Comic Sans MS"/>
                <a:cs typeface="Comic Sans MS"/>
              </a:rPr>
              <a:t>es</a:t>
            </a:r>
            <a:r>
              <a:rPr sz="2400" spc="260" dirty="0">
                <a:latin typeface="Comic Sans MS"/>
                <a:cs typeface="Comic Sans MS"/>
              </a:rPr>
              <a:t> </a:t>
            </a:r>
            <a:r>
              <a:rPr sz="2400" spc="-5" dirty="0">
                <a:latin typeface="Comic Sans MS"/>
                <a:cs typeface="Comic Sans MS"/>
              </a:rPr>
              <a:t>un </a:t>
            </a:r>
            <a:r>
              <a:rPr sz="2400" dirty="0">
                <a:latin typeface="Comic Sans MS"/>
                <a:cs typeface="Comic Sans MS"/>
              </a:rPr>
              <a:t> </a:t>
            </a:r>
            <a:r>
              <a:rPr sz="2400" spc="-5" dirty="0">
                <a:latin typeface="Comic Sans MS"/>
                <a:cs typeface="Comic Sans MS"/>
              </a:rPr>
              <a:t>método</a:t>
            </a:r>
            <a:r>
              <a:rPr sz="2400" dirty="0">
                <a:latin typeface="Comic Sans MS"/>
                <a:cs typeface="Comic Sans MS"/>
              </a:rPr>
              <a:t> </a:t>
            </a:r>
            <a:r>
              <a:rPr sz="2400" spc="-5" dirty="0">
                <a:latin typeface="Comic Sans MS"/>
                <a:cs typeface="Comic Sans MS"/>
              </a:rPr>
              <a:t>recientemente</a:t>
            </a:r>
            <a:r>
              <a:rPr sz="2400" dirty="0">
                <a:latin typeface="Comic Sans MS"/>
                <a:cs typeface="Comic Sans MS"/>
              </a:rPr>
              <a:t> </a:t>
            </a:r>
            <a:r>
              <a:rPr sz="2400" spc="-5" dirty="0">
                <a:latin typeface="Comic Sans MS"/>
                <a:cs typeface="Comic Sans MS"/>
              </a:rPr>
              <a:t>usado</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industria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la </a:t>
            </a:r>
            <a:r>
              <a:rPr sz="2400" dirty="0">
                <a:latin typeface="Comic Sans MS"/>
                <a:cs typeface="Comic Sans MS"/>
              </a:rPr>
              <a:t> </a:t>
            </a:r>
            <a:r>
              <a:rPr sz="2400" spc="-5" dirty="0">
                <a:latin typeface="Comic Sans MS"/>
                <a:cs typeface="Comic Sans MS"/>
              </a:rPr>
              <a:t>conexión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generadores</a:t>
            </a:r>
            <a:r>
              <a:rP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tamaño</a:t>
            </a:r>
            <a:r>
              <a:rPr sz="2400" dirty="0">
                <a:latin typeface="Comic Sans MS"/>
                <a:cs typeface="Comic Sans MS"/>
              </a:rPr>
              <a:t> </a:t>
            </a:r>
            <a:r>
              <a:rPr sz="2400" spc="-5" dirty="0" err="1">
                <a:latin typeface="Comic Sans MS"/>
                <a:cs typeface="Comic Sans MS"/>
              </a:rPr>
              <a:t>pequeño</a:t>
            </a:r>
            <a:r>
              <a:rPr sz="2400" spc="-5" dirty="0">
                <a:latin typeface="Comic Sans MS"/>
                <a:cs typeface="Comic Sans MS"/>
              </a:rPr>
              <a:t>.</a:t>
            </a:r>
            <a:endParaRPr lang="en-US" sz="2400" spc="-5" dirty="0">
              <a:latin typeface="Comic Sans MS"/>
              <a:cs typeface="Comic Sans MS"/>
            </a:endParaRPr>
          </a:p>
          <a:p>
            <a:pPr marL="12700" marR="5080" algn="just">
              <a:lnSpc>
                <a:spcPct val="116199"/>
              </a:lnSpc>
              <a:spcBef>
                <a:spcPts val="95"/>
              </a:spcBef>
            </a:pPr>
            <a:endParaRPr lang="es-AR" sz="2400" spc="-5" dirty="0">
              <a:latin typeface="Comic Sans MS"/>
              <a:cs typeface="Comic Sans MS"/>
            </a:endParaRPr>
          </a:p>
          <a:p>
            <a:pPr marL="12700" marR="5080" algn="just">
              <a:lnSpc>
                <a:spcPct val="116199"/>
              </a:lnSpc>
              <a:spcBef>
                <a:spcPts val="95"/>
              </a:spcBef>
            </a:pPr>
            <a:r>
              <a:rPr lang="es-MX" sz="2400" b="1" spc="-5" dirty="0">
                <a:latin typeface="Comic Sans MS"/>
                <a:cs typeface="Comic Sans MS"/>
              </a:rPr>
              <a:t>Conexión</a:t>
            </a:r>
            <a:r>
              <a:rPr lang="es-MX" sz="2400" b="1" spc="204" dirty="0">
                <a:latin typeface="Comic Sans MS"/>
                <a:cs typeface="Comic Sans MS"/>
              </a:rPr>
              <a:t> </a:t>
            </a:r>
            <a:r>
              <a:rPr lang="es-MX" sz="2400" b="1" spc="-5" dirty="0">
                <a:latin typeface="Comic Sans MS"/>
                <a:cs typeface="Comic Sans MS"/>
              </a:rPr>
              <a:t>unitaria:	</a:t>
            </a:r>
            <a:r>
              <a:rPr lang="es-MX" sz="2400" spc="-5" dirty="0">
                <a:latin typeface="Comic Sans MS"/>
                <a:cs typeface="Comic Sans MS"/>
              </a:rPr>
              <a:t>La</a:t>
            </a:r>
            <a:r>
              <a:rPr lang="es-MX" sz="2400" spc="180" dirty="0">
                <a:latin typeface="Comic Sans MS"/>
                <a:cs typeface="Comic Sans MS"/>
              </a:rPr>
              <a:t> </a:t>
            </a:r>
            <a:r>
              <a:rPr lang="es-MX" sz="2400" spc="-5" dirty="0">
                <a:latin typeface="Comic Sans MS"/>
                <a:cs typeface="Comic Sans MS"/>
              </a:rPr>
              <a:t>figura</a:t>
            </a:r>
            <a:r>
              <a:rPr lang="es-MX" sz="2400" spc="180" dirty="0">
                <a:latin typeface="Comic Sans MS"/>
                <a:cs typeface="Comic Sans MS"/>
              </a:rPr>
              <a:t> </a:t>
            </a:r>
            <a:r>
              <a:rPr lang="es-MX" sz="2400" spc="-5" dirty="0">
                <a:latin typeface="Comic Sans MS"/>
                <a:cs typeface="Comic Sans MS"/>
              </a:rPr>
              <a:t>3B</a:t>
            </a:r>
            <a:r>
              <a:rPr lang="es-MX" sz="2400" spc="180" dirty="0">
                <a:latin typeface="Comic Sans MS"/>
                <a:cs typeface="Comic Sans MS"/>
              </a:rPr>
              <a:t> </a:t>
            </a:r>
            <a:r>
              <a:rPr lang="es-MX" sz="2400" spc="-5" dirty="0">
                <a:latin typeface="Comic Sans MS"/>
                <a:cs typeface="Comic Sans MS"/>
              </a:rPr>
              <a:t>muestra</a:t>
            </a:r>
            <a:r>
              <a:rPr lang="es-MX" sz="2400" spc="180" dirty="0">
                <a:latin typeface="Comic Sans MS"/>
                <a:cs typeface="Comic Sans MS"/>
              </a:rPr>
              <a:t> </a:t>
            </a:r>
            <a:r>
              <a:rPr lang="es-MX" sz="2400" spc="-5" dirty="0">
                <a:latin typeface="Comic Sans MS"/>
                <a:cs typeface="Comic Sans MS"/>
              </a:rPr>
              <a:t>el</a:t>
            </a:r>
            <a:r>
              <a:rPr lang="es-MX" sz="2400" spc="175" dirty="0">
                <a:latin typeface="Comic Sans MS"/>
                <a:cs typeface="Comic Sans MS"/>
              </a:rPr>
              <a:t> </a:t>
            </a:r>
            <a:r>
              <a:rPr lang="es-MX" sz="2400" spc="-5" dirty="0">
                <a:latin typeface="Comic Sans MS"/>
                <a:cs typeface="Comic Sans MS"/>
              </a:rPr>
              <a:t>diagrama </a:t>
            </a:r>
            <a:r>
              <a:rPr lang="es-MX" sz="2400" spc="-254" dirty="0">
                <a:latin typeface="Comic Sans MS"/>
                <a:cs typeface="Comic Sans MS"/>
              </a:rPr>
              <a:t> </a:t>
            </a:r>
            <a:r>
              <a:rPr lang="es-MX" sz="2400" spc="-5" dirty="0">
                <a:latin typeface="Comic Sans MS"/>
                <a:cs typeface="Comic Sans MS"/>
              </a:rPr>
              <a:t>unifilar</a:t>
            </a:r>
            <a:r>
              <a:rPr lang="es-MX" sz="2400" dirty="0">
                <a:latin typeface="Comic Sans MS"/>
                <a:cs typeface="Comic Sans MS"/>
              </a:rPr>
              <a:t> </a:t>
            </a:r>
            <a:r>
              <a:rPr lang="es-MX" sz="2400" spc="75"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75"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75"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7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75" dirty="0">
                <a:latin typeface="Comic Sans MS"/>
                <a:cs typeface="Comic Sans MS"/>
              </a:rPr>
              <a:t> </a:t>
            </a:r>
            <a:r>
              <a:rPr lang="es-MX" sz="2400" spc="-5" dirty="0">
                <a:latin typeface="Comic Sans MS"/>
                <a:cs typeface="Comic Sans MS"/>
              </a:rPr>
              <a:t>conexión</a:t>
            </a:r>
            <a:r>
              <a:rPr lang="es-MX" sz="2400" dirty="0">
                <a:latin typeface="Comic Sans MS"/>
                <a:cs typeface="Comic Sans MS"/>
              </a:rPr>
              <a:t> </a:t>
            </a:r>
            <a:r>
              <a:rPr lang="es-MX" sz="2400" spc="75" dirty="0">
                <a:latin typeface="Comic Sans MS"/>
                <a:cs typeface="Comic Sans MS"/>
              </a:rPr>
              <a:t> </a:t>
            </a:r>
            <a:r>
              <a:rPr lang="es-MX" sz="2400" spc="-5" dirty="0">
                <a:latin typeface="Comic Sans MS"/>
                <a:cs typeface="Comic Sans MS"/>
              </a:rPr>
              <a:t>unitaria.</a:t>
            </a:r>
            <a:r>
              <a:rPr lang="es-MX" sz="2400" dirty="0">
                <a:latin typeface="Comic Sans MS"/>
                <a:cs typeface="Comic Sans MS"/>
              </a:rPr>
              <a:t>	</a:t>
            </a:r>
            <a:r>
              <a:rPr lang="es-MX" sz="2400" spc="-5" dirty="0">
                <a:latin typeface="Comic Sans MS"/>
                <a:cs typeface="Comic Sans MS"/>
              </a:rPr>
              <a:t>El generador es conectado al sistema de potencia a través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elevador</a:t>
            </a:r>
            <a:r>
              <a:rPr lang="es-MX" sz="2400" dirty="0">
                <a:latin typeface="Comic Sans MS"/>
                <a:cs typeface="Comic Sans MS"/>
              </a:rPr>
              <a:t> </a:t>
            </a:r>
            <a:r>
              <a:rPr lang="es-MX" sz="2400" spc="-5" dirty="0">
                <a:latin typeface="Comic Sans MS"/>
                <a:cs typeface="Comic Sans MS"/>
              </a:rPr>
              <a:t>dedicado.</a:t>
            </a:r>
            <a:r>
              <a:rPr lang="es-MX" sz="2400" spc="26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carga </a:t>
            </a:r>
            <a:r>
              <a:rPr lang="es-MX" sz="2400" dirty="0">
                <a:latin typeface="Comic Sans MS"/>
                <a:cs typeface="Comic Sans MS"/>
              </a:rPr>
              <a:t> </a:t>
            </a:r>
            <a:r>
              <a:rPr lang="es-MX" sz="2400" spc="-5" dirty="0">
                <a:latin typeface="Comic Sans MS"/>
                <a:cs typeface="Comic Sans MS"/>
              </a:rPr>
              <a:t>auxiliar</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suministrada</a:t>
            </a:r>
            <a:r>
              <a:rPr lang="es-MX" sz="2400" dirty="0">
                <a:latin typeface="Comic Sans MS"/>
                <a:cs typeface="Comic Sans MS"/>
              </a:rPr>
              <a:t> </a:t>
            </a:r>
            <a:r>
              <a:rPr lang="es-MX" sz="2400" spc="-5" dirty="0">
                <a:latin typeface="Comic Sans MS"/>
                <a:cs typeface="Comic Sans MS"/>
              </a:rPr>
              <a:t>desde</a:t>
            </a:r>
            <a:r>
              <a:rPr lang="es-MX" sz="240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transformador reductor</a:t>
            </a:r>
            <a:r>
              <a:rPr lang="es-MX" sz="2400" dirty="0">
                <a:latin typeface="Comic Sans MS"/>
                <a:cs typeface="Comic Sans MS"/>
              </a:rPr>
              <a:t> </a:t>
            </a:r>
            <a:r>
              <a:rPr lang="es-MX" sz="2400" spc="-5" dirty="0">
                <a:latin typeface="Comic Sans MS"/>
                <a:cs typeface="Comic Sans MS"/>
              </a:rPr>
              <a:t>conectado a las terminales del </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La mayoría de los generadores grandes son </a:t>
            </a:r>
            <a:r>
              <a:rPr lang="es-MX" sz="2400" dirty="0">
                <a:latin typeface="Comic Sans MS"/>
                <a:cs typeface="Comic Sans MS"/>
              </a:rPr>
              <a:t> </a:t>
            </a:r>
            <a:r>
              <a:rPr lang="es-MX" sz="2400" spc="-5" dirty="0">
                <a:latin typeface="Comic Sans MS"/>
                <a:cs typeface="Comic Sans MS"/>
              </a:rPr>
              <a:t>conectados</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esta</a:t>
            </a:r>
            <a:r>
              <a:rPr lang="es-MX" sz="2400" spc="254" dirty="0">
                <a:latin typeface="Comic Sans MS"/>
                <a:cs typeface="Comic Sans MS"/>
              </a:rPr>
              <a:t> </a:t>
            </a:r>
            <a:r>
              <a:rPr lang="es-MX" sz="2400" spc="-5" dirty="0">
                <a:latin typeface="Comic Sans MS"/>
                <a:cs typeface="Comic Sans MS"/>
              </a:rPr>
              <a:t>manera, </a:t>
            </a:r>
            <a:r>
              <a:rPr lang="es-MX" sz="2400" dirty="0">
                <a:latin typeface="Comic Sans MS"/>
                <a:cs typeface="Comic Sans MS"/>
              </a:rPr>
              <a:t> </a:t>
            </a:r>
            <a:r>
              <a:rPr lang="es-MX" sz="2400" spc="-5" dirty="0">
                <a:latin typeface="Comic Sans MS"/>
                <a:cs typeface="Comic Sans MS"/>
              </a:rPr>
              <a:t>usando un transformador elevador principal con conexión </a:t>
            </a:r>
            <a:r>
              <a:rPr lang="es-MX" sz="2400" dirty="0">
                <a:latin typeface="Comic Sans MS"/>
                <a:cs typeface="Comic Sans MS"/>
              </a:rPr>
              <a:t> </a:t>
            </a:r>
            <a:r>
              <a:rPr lang="es-MX" sz="2400" spc="-5" dirty="0">
                <a:latin typeface="Comic Sans MS"/>
                <a:cs typeface="Comic Sans MS"/>
              </a:rPr>
              <a:t>estrella-delta.</a:t>
            </a:r>
            <a:r>
              <a:rPr lang="es-MX" sz="2400" dirty="0">
                <a:latin typeface="Comic Sans MS"/>
                <a:cs typeface="Comic Sans MS"/>
              </a:rPr>
              <a:t> </a:t>
            </a:r>
            <a:r>
              <a:rPr lang="es-MX" sz="2400" spc="-5" dirty="0">
                <a:latin typeface="Comic Sans MS"/>
                <a:cs typeface="Comic Sans MS"/>
              </a:rPr>
              <a:t>Al tener la generación conectada a un </a:t>
            </a:r>
            <a:r>
              <a:rPr lang="es-MX" sz="2400" dirty="0">
                <a:latin typeface="Comic Sans MS"/>
                <a:cs typeface="Comic Sans MS"/>
              </a:rPr>
              <a:t> </a:t>
            </a:r>
            <a:r>
              <a:rPr lang="es-MX" sz="2400" spc="-5" dirty="0">
                <a:latin typeface="Comic Sans MS"/>
                <a:cs typeface="Comic Sans MS"/>
              </a:rPr>
              <a:t>sistema delta, las corrientes de falla a tierra pueden ser </a:t>
            </a:r>
            <a:r>
              <a:rPr lang="es-MX" sz="2400" dirty="0">
                <a:latin typeface="Comic Sans MS"/>
                <a:cs typeface="Comic Sans MS"/>
              </a:rPr>
              <a:t> </a:t>
            </a:r>
            <a:r>
              <a:rPr lang="es-MX" sz="2400" spc="-5" dirty="0">
                <a:latin typeface="Comic Sans MS"/>
                <a:cs typeface="Comic Sans MS"/>
              </a:rPr>
              <a:t>dramáticamente</a:t>
            </a:r>
            <a:r>
              <a:rPr lang="es-MX" sz="2400" dirty="0">
                <a:latin typeface="Comic Sans MS"/>
                <a:cs typeface="Comic Sans MS"/>
              </a:rPr>
              <a:t> </a:t>
            </a:r>
            <a:r>
              <a:rPr lang="es-MX" sz="2400" spc="-5" dirty="0">
                <a:latin typeface="Comic Sans MS"/>
                <a:cs typeface="Comic Sans MS"/>
              </a:rPr>
              <a:t>reducidas</a:t>
            </a:r>
            <a:r>
              <a:rPr lang="es-MX" sz="2400" dirty="0">
                <a:latin typeface="Comic Sans MS"/>
                <a:cs typeface="Comic Sans MS"/>
              </a:rPr>
              <a:t> </a:t>
            </a:r>
            <a:r>
              <a:rPr lang="es-MX" sz="2400" spc="-5" dirty="0">
                <a:latin typeface="Comic Sans MS"/>
                <a:cs typeface="Comic Sans MS"/>
              </a:rPr>
              <a:t>usando</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spc="254" dirty="0">
                <a:latin typeface="Comic Sans MS"/>
                <a:cs typeface="Comic Sans MS"/>
              </a:rPr>
              <a:t> </a:t>
            </a:r>
            <a:r>
              <a:rPr lang="es-MX" sz="2400" spc="-5" dirty="0">
                <a:latin typeface="Comic Sans MS"/>
                <a:cs typeface="Comic Sans MS"/>
              </a:rPr>
              <a:t>tierra</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alta impedancia.</a:t>
            </a:r>
            <a:r>
              <a:rPr lang="es-MX" sz="2400" dirty="0">
                <a:latin typeface="Comic Sans MS"/>
                <a:cs typeface="Comic Sans MS"/>
              </a:rPr>
              <a:t> </a:t>
            </a:r>
            <a:r>
              <a:rPr lang="es-MX" sz="2400" spc="-5" dirty="0">
                <a:latin typeface="Comic Sans MS"/>
                <a:cs typeface="Comic Sans MS"/>
              </a:rPr>
              <a:t>Las prácticas de puesta a tierra serán </a:t>
            </a:r>
            <a:r>
              <a:rPr lang="es-MX" sz="2400" dirty="0">
                <a:latin typeface="Comic Sans MS"/>
                <a:cs typeface="Comic Sans MS"/>
              </a:rPr>
              <a:t> </a:t>
            </a:r>
            <a:r>
              <a:rPr lang="es-MX" sz="2400" spc="-5" dirty="0">
                <a:latin typeface="Comic Sans MS"/>
                <a:cs typeface="Comic Sans MS"/>
              </a:rPr>
              <a:t>vistas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detalle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Sección</a:t>
            </a:r>
            <a:r>
              <a:rPr lang="es-MX" sz="2400" dirty="0">
                <a:latin typeface="Comic Sans MS"/>
                <a:cs typeface="Comic Sans MS"/>
              </a:rPr>
              <a:t> </a:t>
            </a:r>
            <a:r>
              <a:rPr lang="es-MX" sz="2400" spc="-5" dirty="0">
                <a:latin typeface="Comic Sans MS"/>
                <a:cs typeface="Comic Sans MS"/>
              </a:rPr>
              <a:t>4.</a:t>
            </a:r>
            <a:endParaRPr lang="es-MX" sz="2400" dirty="0">
              <a:latin typeface="Comic Sans MS"/>
              <a:cs typeface="Comic Sans MS"/>
            </a:endParaRPr>
          </a:p>
          <a:p>
            <a:pPr marL="12700" marR="5080" algn="just">
              <a:lnSpc>
                <a:spcPct val="116199"/>
              </a:lnSpc>
              <a:spcBef>
                <a:spcPts val="95"/>
              </a:spcBef>
            </a:pPr>
            <a:endParaRPr sz="900" dirty="0">
              <a:latin typeface="Comic Sans MS"/>
              <a:cs typeface="Comic Sans MS"/>
            </a:endParaRPr>
          </a:p>
        </p:txBody>
      </p:sp>
      <p:grpSp>
        <p:nvGrpSpPr>
          <p:cNvPr id="26" name="Grupo 25">
            <a:extLst>
              <a:ext uri="{FF2B5EF4-FFF2-40B4-BE49-F238E27FC236}">
                <a16:creationId xmlns:a16="http://schemas.microsoft.com/office/drawing/2014/main" xmlns="" id="{E17738B0-790F-4747-A33B-AF2A2D752C5E}"/>
              </a:ext>
            </a:extLst>
          </p:cNvPr>
          <p:cNvGrpSpPr/>
          <p:nvPr/>
        </p:nvGrpSpPr>
        <p:grpSpPr>
          <a:xfrm>
            <a:off x="5498009" y="1947563"/>
            <a:ext cx="6885582" cy="2818753"/>
            <a:chOff x="7138423" y="2854571"/>
            <a:chExt cx="2525011" cy="1071215"/>
          </a:xfrm>
        </p:grpSpPr>
        <p:pic>
          <p:nvPicPr>
            <p:cNvPr id="9" name="object 9"/>
            <p:cNvPicPr/>
            <p:nvPr/>
          </p:nvPicPr>
          <p:blipFill>
            <a:blip r:embed="rId2" cstate="print"/>
            <a:stretch>
              <a:fillRect/>
            </a:stretch>
          </p:blipFill>
          <p:spPr>
            <a:xfrm>
              <a:off x="7138423" y="2881944"/>
              <a:ext cx="1429669" cy="1043842"/>
            </a:xfrm>
            <a:prstGeom prst="rect">
              <a:avLst/>
            </a:prstGeom>
          </p:spPr>
        </p:pic>
        <p:pic>
          <p:nvPicPr>
            <p:cNvPr id="21" name="object 21"/>
            <p:cNvPicPr/>
            <p:nvPr/>
          </p:nvPicPr>
          <p:blipFill>
            <a:blip r:embed="rId3" cstate="print"/>
            <a:stretch>
              <a:fillRect/>
            </a:stretch>
          </p:blipFill>
          <p:spPr>
            <a:xfrm>
              <a:off x="8974535" y="2854571"/>
              <a:ext cx="688899" cy="1057479"/>
            </a:xfrm>
            <a:prstGeom prst="rect">
              <a:avLst/>
            </a:prstGeom>
          </p:spPr>
        </p:pic>
      </p:gr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228600"/>
            <a:ext cx="12115800" cy="9818072"/>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Modelo</a:t>
            </a:r>
            <a:r>
              <a:rPr sz="2400" b="1" spc="10"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corto</a:t>
            </a:r>
            <a:r>
              <a:rPr sz="2400" b="1" spc="10" dirty="0">
                <a:latin typeface="Comic Sans MS"/>
                <a:cs typeface="Comic Sans MS"/>
              </a:rPr>
              <a:t> </a:t>
            </a:r>
            <a:r>
              <a:rPr sz="2400" b="1" spc="-5" dirty="0">
                <a:latin typeface="Comic Sans MS"/>
                <a:cs typeface="Comic Sans MS"/>
              </a:rPr>
              <a:t>circuito</a:t>
            </a:r>
            <a:r>
              <a:rPr sz="2400" b="1" spc="15" dirty="0">
                <a:latin typeface="Comic Sans MS"/>
                <a:cs typeface="Comic Sans MS"/>
              </a:rPr>
              <a:t> </a:t>
            </a:r>
            <a:r>
              <a:rPr sz="2400" b="1" spc="-5" dirty="0">
                <a:latin typeface="Comic Sans MS"/>
                <a:cs typeface="Comic Sans MS"/>
              </a:rPr>
              <a:t>del</a:t>
            </a:r>
            <a:r>
              <a:rPr sz="2400" b="1" spc="10" dirty="0">
                <a:latin typeface="Comic Sans MS"/>
                <a:cs typeface="Comic Sans MS"/>
              </a:rPr>
              <a:t> </a:t>
            </a:r>
            <a:r>
              <a:rPr sz="2400" b="1" spc="-5" dirty="0">
                <a:latin typeface="Comic Sans MS"/>
                <a:cs typeface="Comic Sans MS"/>
              </a:rPr>
              <a:t>generador</a:t>
            </a:r>
            <a:r>
              <a:rPr sz="2400" b="1" spc="10" dirty="0">
                <a:latin typeface="Comic Sans MS"/>
                <a:cs typeface="Comic Sans MS"/>
              </a:rPr>
              <a:t> </a:t>
            </a:r>
            <a:r>
              <a:rPr sz="2400" b="1" spc="-5" dirty="0" err="1">
                <a:latin typeface="Comic Sans MS"/>
                <a:cs typeface="Comic Sans MS"/>
              </a:rPr>
              <a:t>sincrónico</a:t>
            </a:r>
            <a:r>
              <a:rPr sz="2400" b="1" spc="-5" dirty="0">
                <a:latin typeface="Comic Sans MS"/>
                <a:cs typeface="Comic Sans MS"/>
              </a:rPr>
              <a:t>.</a:t>
            </a:r>
            <a:endParaRPr lang="en-US" sz="2400" b="1" spc="-5" dirty="0">
              <a:latin typeface="Comic Sans MS"/>
              <a:cs typeface="Comic Sans MS"/>
            </a:endParaRPr>
          </a:p>
          <a:p>
            <a:pPr marL="12700" marR="5080" algn="just">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eléctrico</a:t>
            </a:r>
            <a:r>
              <a:rPr lang="es-MX" sz="2400" dirty="0">
                <a:latin typeface="Comic Sans MS"/>
                <a:cs typeface="Comic Sans MS"/>
              </a:rPr>
              <a:t> </a:t>
            </a:r>
            <a:r>
              <a:rPr lang="es-MX" sz="2400" spc="-5" dirty="0">
                <a:latin typeface="Comic Sans MS"/>
                <a:cs typeface="Comic Sans MS"/>
              </a:rPr>
              <a:t>equivalente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 </a:t>
            </a:r>
            <a:r>
              <a:rPr lang="es-MX" sz="2400" dirty="0">
                <a:latin typeface="Comic Sans MS"/>
                <a:cs typeface="Comic Sans MS"/>
              </a:rPr>
              <a:t> </a:t>
            </a:r>
            <a:r>
              <a:rPr lang="es-MX" sz="2400" spc="-5" dirty="0">
                <a:latin typeface="Comic Sans MS"/>
                <a:cs typeface="Comic Sans MS"/>
              </a:rPr>
              <a:t>sincrónico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interna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serie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 </a:t>
            </a:r>
            <a:r>
              <a:rPr lang="es-MX" sz="2400" dirty="0">
                <a:latin typeface="Comic Sans MS"/>
                <a:cs typeface="Comic Sans MS"/>
              </a:rPr>
              <a:t> </a:t>
            </a:r>
            <a:r>
              <a:rPr lang="es-MX" sz="2400" spc="-5" dirty="0">
                <a:latin typeface="Comic Sans MS"/>
                <a:cs typeface="Comic Sans MS"/>
              </a:rPr>
              <a:t>impedancia.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componente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resistencia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impedancia del generador es pequeña comparada con la </a:t>
            </a:r>
            <a:r>
              <a:rPr lang="es-MX" sz="2400" dirty="0">
                <a:latin typeface="Comic Sans MS"/>
                <a:cs typeface="Comic Sans MS"/>
              </a:rPr>
              <a:t> </a:t>
            </a:r>
            <a:r>
              <a:rPr lang="es-MX" sz="2400" spc="-5" dirty="0">
                <a:latin typeface="Comic Sans MS"/>
                <a:cs typeface="Comic Sans MS"/>
              </a:rPr>
              <a:t>reactancia y es usualmente despreciada para cálculos de </a:t>
            </a:r>
            <a:r>
              <a:rPr lang="es-MX" sz="2400" dirty="0">
                <a:latin typeface="Comic Sans MS"/>
                <a:cs typeface="Comic Sans MS"/>
              </a:rPr>
              <a:t> </a:t>
            </a:r>
            <a:r>
              <a:rPr lang="es-MX" sz="2400" spc="-5" dirty="0">
                <a:latin typeface="Comic Sans MS"/>
                <a:cs typeface="Comic Sans MS"/>
              </a:rPr>
              <a:t>corriente de falla.</a:t>
            </a:r>
            <a:r>
              <a:rPr lang="es-MX" sz="2400" spc="254" dirty="0">
                <a:latin typeface="Comic Sans MS"/>
                <a:cs typeface="Comic Sans MS"/>
              </a:rPr>
              <a:t> </a:t>
            </a:r>
            <a:r>
              <a:rPr lang="es-MX" sz="2400" spc="-5" dirty="0">
                <a:latin typeface="Comic Sans MS"/>
                <a:cs typeface="Comic Sans MS"/>
              </a:rPr>
              <a:t>La tabla 1 muestra la representación </a:t>
            </a:r>
            <a:r>
              <a:rPr lang="es-MX" sz="2400" dirty="0">
                <a:latin typeface="Comic Sans MS"/>
                <a:cs typeface="Comic Sans MS"/>
              </a:rPr>
              <a:t> </a:t>
            </a:r>
            <a:r>
              <a:rPr lang="es-MX" sz="2400" spc="-5" dirty="0">
                <a:latin typeface="Comic Sans MS"/>
                <a:cs typeface="Comic Sans MS"/>
              </a:rPr>
              <a:t>de componentes simétricas de un generador.</a:t>
            </a:r>
            <a:r>
              <a:rPr lang="es-MX" sz="2400" spc="254" dirty="0">
                <a:latin typeface="Comic Sans MS"/>
                <a:cs typeface="Comic Sans MS"/>
              </a:rPr>
              <a:t> </a:t>
            </a:r>
            <a:r>
              <a:rPr lang="es-MX" sz="2400" spc="-5" dirty="0">
                <a:latin typeface="Comic Sans MS"/>
                <a:cs typeface="Comic Sans MS"/>
              </a:rPr>
              <a:t>El análisis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componentes</a:t>
            </a:r>
            <a:r>
              <a:rPr lang="es-MX" sz="2400" dirty="0">
                <a:latin typeface="Comic Sans MS"/>
                <a:cs typeface="Comic Sans MS"/>
              </a:rPr>
              <a:t> </a:t>
            </a:r>
            <a:r>
              <a:rPr lang="es-MX" sz="2400" spc="-5" dirty="0">
                <a:latin typeface="Comic Sans MS"/>
                <a:cs typeface="Comic Sans MS"/>
              </a:rPr>
              <a:t>simétricas</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herramienta </a:t>
            </a:r>
            <a:r>
              <a:rPr lang="es-MX" sz="2400" dirty="0">
                <a:latin typeface="Comic Sans MS"/>
                <a:cs typeface="Comic Sans MS"/>
              </a:rPr>
              <a:t> </a:t>
            </a:r>
            <a:r>
              <a:rPr lang="es-MX" sz="2400" spc="-5" dirty="0">
                <a:latin typeface="Comic Sans MS"/>
                <a:cs typeface="Comic Sans MS"/>
              </a:rPr>
              <a:t>matemática</a:t>
            </a:r>
            <a:r>
              <a:rPr lang="es-MX" sz="2400" dirty="0">
                <a:latin typeface="Comic Sans MS"/>
                <a:cs typeface="Comic Sans MS"/>
              </a:rPr>
              <a:t> </a:t>
            </a:r>
            <a:r>
              <a:rPr lang="es-MX" sz="2400" spc="-5" dirty="0">
                <a:latin typeface="Comic Sans MS"/>
                <a:cs typeface="Comic Sans MS"/>
              </a:rPr>
              <a:t>importante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calcular</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y </a:t>
            </a:r>
            <a:r>
              <a:rPr lang="es-MX" sz="2400" dirty="0">
                <a:latin typeface="Comic Sans MS"/>
                <a:cs typeface="Comic Sans MS"/>
              </a:rPr>
              <a:t> </a:t>
            </a:r>
            <a:r>
              <a:rPr lang="es-MX" sz="2400" spc="-5" dirty="0">
                <a:latin typeface="Comic Sans MS"/>
                <a:cs typeface="Comic Sans MS"/>
              </a:rPr>
              <a:t>tensiones del generador bajo condiciones de desbalance. </a:t>
            </a:r>
            <a:r>
              <a:rPr lang="es-MX" sz="2400" dirty="0">
                <a:latin typeface="Comic Sans MS"/>
                <a:cs typeface="Comic Sans MS"/>
              </a:rPr>
              <a:t> </a:t>
            </a:r>
            <a:r>
              <a:rPr lang="es-MX" sz="2400" spc="-5" dirty="0">
                <a:latin typeface="Comic Sans MS"/>
                <a:cs typeface="Comic Sans MS"/>
              </a:rPr>
              <a:t>Las referencias 1 y 2 proporcionan buena información de </a:t>
            </a:r>
            <a:r>
              <a:rPr lang="es-MX" sz="2400" dirty="0">
                <a:latin typeface="Comic Sans MS"/>
                <a:cs typeface="Comic Sans MS"/>
              </a:rPr>
              <a:t> </a:t>
            </a:r>
            <a:r>
              <a:rPr lang="es-MX" sz="2400" spc="-5" dirty="0">
                <a:latin typeface="Comic Sans MS"/>
                <a:cs typeface="Comic Sans MS"/>
              </a:rPr>
              <a:t>este tema.</a:t>
            </a:r>
          </a:p>
          <a:p>
            <a:pPr marL="12700" marR="5080" algn="just">
              <a:spcBef>
                <a:spcPts val="100"/>
              </a:spcBef>
            </a:pPr>
            <a:endParaRPr lang="es-MX" sz="2400" spc="-5" dirty="0">
              <a:latin typeface="Comic Sans MS"/>
              <a:cs typeface="Comic Sans MS"/>
            </a:endParaRPr>
          </a:p>
          <a:p>
            <a:pPr marL="12700" algn="just">
              <a:spcBef>
                <a:spcPts val="100"/>
              </a:spcBef>
              <a:tabLst>
                <a:tab pos="697230" algn="l"/>
                <a:tab pos="1257935" algn="l"/>
                <a:tab pos="1666875" algn="l"/>
                <a:tab pos="1939289" algn="l"/>
                <a:tab pos="2303145" algn="l"/>
                <a:tab pos="2660650" algn="l"/>
              </a:tabLst>
            </a:pPr>
            <a:r>
              <a:rPr lang="es-MX" sz="2400" b="1" spc="-5" dirty="0">
                <a:latin typeface="Comic Sans MS"/>
                <a:cs typeface="Comic Sans MS"/>
              </a:rPr>
              <a:t>Secuencia	positiva (X</a:t>
            </a:r>
            <a:r>
              <a:rPr lang="es-MX" sz="2400" b="1" spc="-15" dirty="0">
                <a:latin typeface="Comic Sans MS"/>
                <a:cs typeface="Comic Sans MS"/>
              </a:rPr>
              <a:t> </a:t>
            </a:r>
            <a:r>
              <a:rPr lang="es-MX" sz="2400" b="1" spc="-5" dirty="0">
                <a:latin typeface="Comic Sans MS"/>
                <a:cs typeface="Comic Sans MS"/>
              </a:rPr>
              <a:t>):	</a:t>
            </a:r>
          </a:p>
          <a:p>
            <a:pPr marL="12700" algn="just">
              <a:spcBef>
                <a:spcPts val="100"/>
              </a:spcBef>
              <a:tabLst>
                <a:tab pos="697230" algn="l"/>
                <a:tab pos="1257935" algn="l"/>
                <a:tab pos="1666875" algn="l"/>
                <a:tab pos="1939289" algn="l"/>
                <a:tab pos="2303145" algn="l"/>
                <a:tab pos="2660650" algn="l"/>
              </a:tabLst>
            </a:pPr>
            <a:r>
              <a:rPr lang="es-MX" sz="2400" spc="-5" dirty="0">
                <a:latin typeface="Comic Sans MS"/>
                <a:cs typeface="Comic Sans MS"/>
              </a:rPr>
              <a:t>Se	usan	tres	valores diferentes de reactancia de secuencia positiva.</a:t>
            </a:r>
            <a:r>
              <a:rPr lang="es-MX" sz="2400" dirty="0">
                <a:latin typeface="Comic Sans MS"/>
                <a:cs typeface="Comic Sans MS"/>
              </a:rPr>
              <a:t> </a:t>
            </a:r>
            <a:r>
              <a:rPr lang="es-MX" sz="2400" spc="-5" dirty="0">
                <a:latin typeface="Comic Sans MS"/>
                <a:cs typeface="Comic Sans MS"/>
              </a:rPr>
              <a:t>En el </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equivalente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positiva,</a:t>
            </a:r>
            <a:r>
              <a:rPr lang="es-MX" sz="2400" dirty="0">
                <a:latin typeface="Comic Sans MS"/>
                <a:cs typeface="Comic Sans MS"/>
              </a:rPr>
              <a:t> </a:t>
            </a:r>
            <a:r>
              <a:rPr lang="es-MX" sz="2400" spc="-5" dirty="0" err="1">
                <a:latin typeface="Comic Sans MS"/>
                <a:cs typeface="Comic Sans MS"/>
              </a:rPr>
              <a:t>X”d</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err="1">
                <a:latin typeface="Comic Sans MS"/>
                <a:cs typeface="Comic Sans MS"/>
              </a:rPr>
              <a:t>subtransitoria</a:t>
            </a:r>
            <a:r>
              <a:rPr lang="es-MX" sz="2400" spc="-5" dirty="0">
                <a:latin typeface="Comic Sans MS"/>
                <a:cs typeface="Comic Sans MS"/>
              </a:rPr>
              <a:t>,</a:t>
            </a:r>
            <a:r>
              <a:rPr lang="es-MX" sz="2400" dirty="0">
                <a:latin typeface="Comic Sans MS"/>
                <a:cs typeface="Comic Sans MS"/>
              </a:rPr>
              <a:t> </a:t>
            </a:r>
            <a:r>
              <a:rPr lang="es-MX" sz="2400" spc="-5" dirty="0" err="1">
                <a:latin typeface="Comic Sans MS"/>
                <a:cs typeface="Comic Sans MS"/>
              </a:rPr>
              <a:t>X'd</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reactancia </a:t>
            </a:r>
            <a:r>
              <a:rPr lang="es-MX" sz="2400" dirty="0">
                <a:latin typeface="Comic Sans MS"/>
                <a:cs typeface="Comic Sans MS"/>
              </a:rPr>
              <a:t> </a:t>
            </a:r>
            <a:r>
              <a:rPr lang="es-MX" sz="2400" spc="-5" dirty="0">
                <a:latin typeface="Comic Sans MS"/>
                <a:cs typeface="Comic Sans MS"/>
              </a:rPr>
              <a:t>transitoria y </a:t>
            </a:r>
            <a:r>
              <a:rPr lang="es-MX" sz="2400" spc="-5" dirty="0" err="1">
                <a:latin typeface="Comic Sans MS"/>
                <a:cs typeface="Comic Sans MS"/>
              </a:rPr>
              <a:t>Xd</a:t>
            </a:r>
            <a:r>
              <a:rPr lang="es-MX" sz="2400" spc="-5" dirty="0">
                <a:latin typeface="Comic Sans MS"/>
                <a:cs typeface="Comic Sans MS"/>
              </a:rPr>
              <a:t> es la reactancia del generador en eje </a:t>
            </a:r>
            <a:r>
              <a:rPr lang="es-MX" sz="2400" dirty="0">
                <a:latin typeface="Comic Sans MS"/>
                <a:cs typeface="Comic Sans MS"/>
              </a:rPr>
              <a:t> </a:t>
            </a:r>
            <a:r>
              <a:rPr lang="es-MX" sz="2400" spc="-5" dirty="0">
                <a:latin typeface="Comic Sans MS"/>
                <a:cs typeface="Comic Sans MS"/>
              </a:rPr>
              <a:t>directo.</a:t>
            </a:r>
            <a:r>
              <a:rPr lang="es-MX" sz="2400" dirty="0">
                <a:latin typeface="Comic Sans MS"/>
                <a:cs typeface="Comic Sans MS"/>
              </a:rPr>
              <a:t> </a:t>
            </a:r>
            <a:r>
              <a:rPr lang="es-MX" sz="2400" spc="-5" dirty="0">
                <a:latin typeface="Comic Sans MS"/>
                <a:cs typeface="Comic Sans MS"/>
              </a:rPr>
              <a:t>Todos</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valores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eje</a:t>
            </a:r>
            <a:r>
              <a:rPr lang="es-MX" sz="2400" dirty="0">
                <a:latin typeface="Comic Sans MS"/>
                <a:cs typeface="Comic Sans MS"/>
              </a:rPr>
              <a:t> </a:t>
            </a:r>
            <a:r>
              <a:rPr lang="es-MX" sz="2400" spc="-5" dirty="0">
                <a:latin typeface="Comic Sans MS"/>
                <a:cs typeface="Comic Sans MS"/>
              </a:rPr>
              <a:t>directo</a:t>
            </a:r>
            <a:r>
              <a:rPr lang="es-MX" sz="2400" dirty="0">
                <a:latin typeface="Comic Sans MS"/>
                <a:cs typeface="Comic Sans MS"/>
              </a:rPr>
              <a:t> </a:t>
            </a:r>
            <a:r>
              <a:rPr lang="es-MX" sz="2400" spc="-5" dirty="0">
                <a:latin typeface="Comic Sans MS"/>
                <a:cs typeface="Comic Sans MS"/>
              </a:rPr>
              <a:t>son </a:t>
            </a:r>
            <a:r>
              <a:rPr lang="es-MX" sz="2400" dirty="0">
                <a:latin typeface="Comic Sans MS"/>
                <a:cs typeface="Comic Sans MS"/>
              </a:rPr>
              <a:t> </a:t>
            </a:r>
            <a:r>
              <a:rPr lang="es-MX" sz="2400" spc="-5" dirty="0">
                <a:latin typeface="Comic Sans MS"/>
                <a:cs typeface="Comic Sans MS"/>
              </a:rPr>
              <a:t>necesarios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calcular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valores</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corriente</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corto</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diferentes</a:t>
            </a:r>
            <a:r>
              <a:rPr lang="es-MX" sz="2400" dirty="0">
                <a:latin typeface="Comic Sans MS"/>
                <a:cs typeface="Comic Sans MS"/>
              </a:rPr>
              <a:t> </a:t>
            </a:r>
            <a:r>
              <a:rPr lang="es-MX" sz="2400" spc="-5" dirty="0">
                <a:latin typeface="Comic Sans MS"/>
                <a:cs typeface="Comic Sans MS"/>
              </a:rPr>
              <a:t>tiempos</a:t>
            </a:r>
            <a:r>
              <a:rPr lang="es-MX" sz="2400" spc="260" dirty="0">
                <a:latin typeface="Comic Sans MS"/>
                <a:cs typeface="Comic Sans MS"/>
              </a:rPr>
              <a:t> </a:t>
            </a:r>
            <a:r>
              <a:rPr lang="es-MX" sz="2400" spc="-5" dirty="0">
                <a:latin typeface="Comic Sans MS"/>
                <a:cs typeface="Comic Sans MS"/>
              </a:rPr>
              <a:t>después</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ocurrido</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corto</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valores</a:t>
            </a:r>
            <a:r>
              <a:rPr lang="es-MX" sz="2400" dirty="0">
                <a:latin typeface="Comic Sans MS"/>
                <a:cs typeface="Comic Sans MS"/>
              </a:rPr>
              <a:t> </a:t>
            </a:r>
            <a:r>
              <a:rPr lang="es-MX" sz="2400" spc="-5" dirty="0">
                <a:latin typeface="Comic Sans MS"/>
                <a:cs typeface="Comic Sans MS"/>
              </a:rPr>
              <a:t>son </a:t>
            </a:r>
            <a:r>
              <a:rPr lang="es-MX" sz="2400" dirty="0">
                <a:latin typeface="Comic Sans MS"/>
                <a:cs typeface="Comic Sans MS"/>
              </a:rPr>
              <a:t> </a:t>
            </a:r>
            <a:r>
              <a:rPr lang="es-MX" sz="2400" spc="-5" dirty="0">
                <a:latin typeface="Comic Sans MS"/>
                <a:cs typeface="Comic Sans MS"/>
              </a:rPr>
              <a:t>proporcionados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fabricante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como </a:t>
            </a:r>
            <a:r>
              <a:rPr lang="es-MX" sz="2400" dirty="0">
                <a:latin typeface="Comic Sans MS"/>
                <a:cs typeface="Comic Sans MS"/>
              </a:rPr>
              <a:t> </a:t>
            </a:r>
            <a:r>
              <a:rPr lang="es-MX" sz="2400" spc="-5" dirty="0">
                <a:latin typeface="Comic Sans MS"/>
                <a:cs typeface="Comic Sans MS"/>
              </a:rPr>
              <a:t>parte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hoja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datos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prueba</a:t>
            </a:r>
            <a:r>
              <a:rPr lang="es-MX" sz="2400" dirty="0">
                <a:latin typeface="Comic Sans MS"/>
                <a:cs typeface="Comic Sans MS"/>
              </a:rPr>
              <a:t> </a:t>
            </a:r>
            <a:r>
              <a:rPr lang="es-MX" sz="2400" spc="-5" dirty="0">
                <a:latin typeface="Comic Sans MS"/>
                <a:cs typeface="Comic Sans MS"/>
              </a:rPr>
              <a:t>del</a:t>
            </a:r>
            <a:r>
              <a:rPr lang="es-MX" sz="2400" spc="254" dirty="0">
                <a:latin typeface="Comic Sans MS"/>
                <a:cs typeface="Comic Sans MS"/>
              </a:rPr>
              <a:t> </a:t>
            </a:r>
            <a:r>
              <a:rPr lang="es-MX" sz="2400" spc="-5" dirty="0">
                <a:latin typeface="Comic Sans MS"/>
                <a:cs typeface="Comic Sans MS"/>
              </a:rPr>
              <a:t>generador. </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valor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err="1">
                <a:latin typeface="Comic Sans MS"/>
                <a:cs typeface="Comic Sans MS"/>
              </a:rPr>
              <a:t>subtransitoria</a:t>
            </a:r>
            <a:r>
              <a:rPr lang="es-MX" sz="2400" spc="-5" dirty="0">
                <a:latin typeface="Comic Sans MS"/>
                <a:cs typeface="Comic Sans MS"/>
              </a:rPr>
              <a:t> </a:t>
            </a:r>
            <a:r>
              <a:rPr lang="es-MX" sz="2400" dirty="0">
                <a:latin typeface="Comic Sans MS"/>
                <a:cs typeface="Comic Sans MS"/>
              </a:rPr>
              <a:t> </a:t>
            </a:r>
            <a:r>
              <a:rPr lang="es-MX" sz="2400" spc="-5" dirty="0">
                <a:latin typeface="Comic Sans MS"/>
                <a:cs typeface="Comic Sans MS"/>
              </a:rPr>
              <a:t>produce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valor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inicial</a:t>
            </a:r>
            <a:r>
              <a:rPr lang="es-MX" sz="2400" dirty="0">
                <a:latin typeface="Comic Sans MS"/>
                <a:cs typeface="Comic Sans MS"/>
              </a:rPr>
              <a:t> </a:t>
            </a:r>
            <a:r>
              <a:rPr lang="es-MX" sz="2400" spc="-5" dirty="0">
                <a:latin typeface="Comic Sans MS"/>
                <a:cs typeface="Comic Sans MS"/>
              </a:rPr>
              <a:t>mayor,</a:t>
            </a:r>
            <a:r>
              <a:rPr lang="es-MX" sz="2400" dirty="0">
                <a:latin typeface="Comic Sans MS"/>
                <a:cs typeface="Comic Sans MS"/>
              </a:rPr>
              <a:t> </a:t>
            </a:r>
            <a:r>
              <a:rPr lang="es-MX" sz="2400" spc="-5" dirty="0">
                <a:latin typeface="Comic Sans MS"/>
                <a:cs typeface="Comic Sans MS"/>
              </a:rPr>
              <a:t>es </a:t>
            </a:r>
            <a:r>
              <a:rPr lang="es-MX" sz="2400" dirty="0">
                <a:latin typeface="Comic Sans MS"/>
                <a:cs typeface="Comic Sans MS"/>
              </a:rPr>
              <a:t> </a:t>
            </a:r>
            <a:r>
              <a:rPr lang="es-MX" sz="2400" spc="-5" dirty="0">
                <a:latin typeface="Comic Sans MS"/>
                <a:cs typeface="Comic Sans MS"/>
              </a:rPr>
              <a:t>generalmente usado en cálculos de corto circuito para </a:t>
            </a:r>
            <a:r>
              <a:rPr lang="es-MX" sz="2400" dirty="0">
                <a:latin typeface="Comic Sans MS"/>
                <a:cs typeface="Comic Sans MS"/>
              </a:rPr>
              <a:t> </a:t>
            </a:r>
            <a:r>
              <a:rPr lang="es-MX" sz="2400" spc="-5" dirty="0">
                <a:latin typeface="Comic Sans MS"/>
                <a:cs typeface="Comic Sans MS"/>
              </a:rPr>
              <a:t>aplicación de relés. El valor de reactancia transitoria es </a:t>
            </a:r>
            <a:r>
              <a:rPr lang="es-MX" sz="2400" dirty="0">
                <a:latin typeface="Comic Sans MS"/>
                <a:cs typeface="Comic Sans MS"/>
              </a:rPr>
              <a:t> </a:t>
            </a:r>
            <a:r>
              <a:rPr lang="es-MX" sz="2400" spc="-5" dirty="0">
                <a:latin typeface="Comic Sans MS"/>
                <a:cs typeface="Comic Sans MS"/>
              </a:rPr>
              <a:t>usado</a:t>
            </a:r>
            <a:r>
              <a:rPr lang="es-MX" sz="2400" spc="204" dirty="0">
                <a:latin typeface="Comic Sans MS"/>
                <a:cs typeface="Comic Sans MS"/>
              </a:rPr>
              <a:t> </a:t>
            </a:r>
            <a:r>
              <a:rPr lang="es-MX" sz="2400" spc="-5" dirty="0">
                <a:latin typeface="Comic Sans MS"/>
                <a:cs typeface="Comic Sans MS"/>
              </a:rPr>
              <a:t>para</a:t>
            </a:r>
            <a:r>
              <a:rPr lang="es-MX" sz="2400" spc="210" dirty="0">
                <a:latin typeface="Comic Sans MS"/>
                <a:cs typeface="Comic Sans MS"/>
              </a:rPr>
              <a:t> </a:t>
            </a:r>
            <a:r>
              <a:rPr lang="es-MX" sz="2400" spc="-5" dirty="0">
                <a:latin typeface="Comic Sans MS"/>
                <a:cs typeface="Comic Sans MS"/>
              </a:rPr>
              <a:t>consideraciones</a:t>
            </a:r>
            <a:r>
              <a:rPr lang="es-MX" sz="2400" spc="210" dirty="0">
                <a:latin typeface="Comic Sans MS"/>
                <a:cs typeface="Comic Sans MS"/>
              </a:rPr>
              <a:t> </a:t>
            </a:r>
            <a:r>
              <a:rPr lang="es-MX" sz="2400" spc="-5" dirty="0">
                <a:latin typeface="Comic Sans MS"/>
                <a:cs typeface="Comic Sans MS"/>
              </a:rPr>
              <a:t>de</a:t>
            </a:r>
            <a:r>
              <a:rPr lang="es-MX" sz="2400" spc="204" dirty="0">
                <a:latin typeface="Comic Sans MS"/>
                <a:cs typeface="Comic Sans MS"/>
              </a:rPr>
              <a:t> </a:t>
            </a:r>
            <a:r>
              <a:rPr lang="es-MX" sz="2400" spc="-5" dirty="0">
                <a:latin typeface="Comic Sans MS"/>
                <a:cs typeface="Comic Sans MS"/>
              </a:rPr>
              <a:t>estabilidad.</a:t>
            </a:r>
            <a:r>
              <a:rPr lang="es-MX" sz="2400" spc="204" dirty="0">
                <a:latin typeface="Comic Sans MS"/>
                <a:cs typeface="Comic Sans MS"/>
              </a:rPr>
              <a:t> </a:t>
            </a:r>
            <a:r>
              <a:rPr lang="es-MX" sz="2400" spc="-5" dirty="0">
                <a:latin typeface="Comic Sans MS"/>
                <a:cs typeface="Comic Sans MS"/>
              </a:rPr>
              <a:t>Los</a:t>
            </a:r>
            <a:r>
              <a:rPr lang="es-MX" sz="2400" spc="210" dirty="0">
                <a:latin typeface="Comic Sans MS"/>
                <a:cs typeface="Comic Sans MS"/>
              </a:rPr>
              <a:t> </a:t>
            </a:r>
            <a:r>
              <a:rPr lang="es-MX" sz="2400" spc="-5" dirty="0">
                <a:latin typeface="Comic Sans MS"/>
                <a:cs typeface="Comic Sans MS"/>
              </a:rPr>
              <a:t>valores </a:t>
            </a:r>
            <a:r>
              <a:rPr lang="es-MX" sz="2400" spc="-254" dirty="0">
                <a:latin typeface="Comic Sans MS"/>
                <a:cs typeface="Comic Sans MS"/>
              </a:rPr>
              <a:t> </a:t>
            </a:r>
            <a:r>
              <a:rPr lang="es-MX" sz="2400" spc="-5" dirty="0">
                <a:latin typeface="Comic Sans MS"/>
                <a:cs typeface="Comic Sans MS"/>
              </a:rPr>
              <a:t>de reactancia no saturada son usados para calcular las </a:t>
            </a:r>
            <a:r>
              <a:rPr lang="es-MX" sz="2400" dirty="0">
                <a:latin typeface="Comic Sans MS"/>
                <a:cs typeface="Comic Sans MS"/>
              </a:rPr>
              <a:t> </a:t>
            </a:r>
            <a:r>
              <a:rPr lang="es-MX" sz="2400" spc="-5" dirty="0">
                <a:latin typeface="Comic Sans MS"/>
                <a:cs typeface="Comic Sans MS"/>
              </a:rPr>
              <a:t>corrientes de falla debido a que la tensión se reduce por </a:t>
            </a:r>
            <a:r>
              <a:rPr lang="es-MX" sz="2400" dirty="0">
                <a:latin typeface="Comic Sans MS"/>
                <a:cs typeface="Comic Sans MS"/>
              </a:rPr>
              <a:t> </a:t>
            </a:r>
            <a:r>
              <a:rPr lang="es-MX" sz="2400" spc="-5" dirty="0">
                <a:latin typeface="Comic Sans MS"/>
                <a:cs typeface="Comic Sans MS"/>
              </a:rPr>
              <a:t>debajo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saturación</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cercanas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unidad. Puesto que los generadores típicos son operados </a:t>
            </a:r>
            <a:r>
              <a:rPr lang="es-MX" sz="2400" dirty="0">
                <a:latin typeface="Comic Sans MS"/>
                <a:cs typeface="Comic Sans MS"/>
              </a:rPr>
              <a:t> </a:t>
            </a:r>
            <a:r>
              <a:rPr lang="es-MX" sz="2400" spc="-5" dirty="0">
                <a:latin typeface="Comic Sans MS"/>
                <a:cs typeface="Comic Sans MS"/>
              </a:rPr>
              <a:t>ligeramente</a:t>
            </a:r>
            <a:r>
              <a:rPr lang="es-MX" sz="2400" dirty="0">
                <a:latin typeface="Comic Sans MS"/>
                <a:cs typeface="Comic Sans MS"/>
              </a:rPr>
              <a:t> </a:t>
            </a:r>
            <a:r>
              <a:rPr lang="es-MX" sz="2400" spc="-5" dirty="0">
                <a:latin typeface="Comic Sans MS"/>
                <a:cs typeface="Comic Sans MS"/>
              </a:rPr>
              <a:t>saturados,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sostenida </a:t>
            </a:r>
            <a:r>
              <a:rPr lang="es-MX" sz="2400" spc="-260" dirty="0">
                <a:latin typeface="Comic Sans MS"/>
                <a:cs typeface="Comic Sans MS"/>
              </a:rPr>
              <a:t> </a:t>
            </a:r>
            <a:r>
              <a:rPr lang="es-MX" sz="2400" spc="-5" dirty="0">
                <a:latin typeface="Comic Sans MS"/>
                <a:cs typeface="Comic Sans MS"/>
              </a:rPr>
              <a:t>(estado estable)</a:t>
            </a:r>
            <a:r>
              <a:rPr lang="es-MX" sz="2400" dirty="0">
                <a:latin typeface="Comic Sans MS"/>
                <a:cs typeface="Comic Sans MS"/>
              </a:rPr>
              <a:t> </a:t>
            </a:r>
            <a:r>
              <a:rPr lang="es-MX" sz="2400" spc="-5" dirty="0">
                <a:latin typeface="Comic Sans MS"/>
                <a:cs typeface="Comic Sans MS"/>
              </a:rPr>
              <a:t>será menor que la corriente de carga </a:t>
            </a:r>
            <a:r>
              <a:rPr lang="es-MX" sz="2400" dirty="0">
                <a:latin typeface="Comic Sans MS"/>
                <a:cs typeface="Comic Sans MS"/>
              </a:rPr>
              <a:t> </a:t>
            </a:r>
            <a:r>
              <a:rPr lang="es-MX" sz="2400" spc="-5" dirty="0">
                <a:latin typeface="Comic Sans MS"/>
                <a:cs typeface="Comic Sans MS"/>
              </a:rPr>
              <a:t>máxima,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menos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reguladores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 </a:t>
            </a:r>
            <a:r>
              <a:rPr lang="es-MX" sz="2400" dirty="0">
                <a:latin typeface="Comic Sans MS"/>
                <a:cs typeface="Comic Sans MS"/>
              </a:rPr>
              <a:t> </a:t>
            </a:r>
            <a:r>
              <a:rPr lang="es-MX" sz="2400" spc="-5" dirty="0">
                <a:latin typeface="Comic Sans MS"/>
                <a:cs typeface="Comic Sans MS"/>
              </a:rPr>
              <a:t>refuercen</a:t>
            </a:r>
            <a:r>
              <a:rPr lang="es-MX" sz="2400" dirty="0">
                <a:latin typeface="Comic Sans MS"/>
                <a:cs typeface="Comic Sans MS"/>
              </a:rPr>
              <a:t> </a:t>
            </a:r>
            <a:r>
              <a:rPr lang="es-MX" sz="2400" spc="-5" dirty="0">
                <a:latin typeface="Comic Sans MS"/>
                <a:cs typeface="Comic Sans MS"/>
              </a:rPr>
              <a:t>el</a:t>
            </a:r>
            <a:r>
              <a:rPr lang="es-MX" sz="2400" spc="5"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durante</a:t>
            </a:r>
            <a:r>
              <a:rPr lang="es-MX" sz="2400" spc="5" dirty="0">
                <a:latin typeface="Comic Sans MS"/>
                <a:cs typeface="Comic Sans MS"/>
              </a:rPr>
              <a:t> </a:t>
            </a:r>
            <a:r>
              <a:rPr lang="es-MX" sz="2400" spc="-5" dirty="0">
                <a:latin typeface="Comic Sans MS"/>
                <a:cs typeface="Comic Sans MS"/>
              </a:rPr>
              <a:t>una</a:t>
            </a:r>
            <a:r>
              <a:rPr lang="es-MX" sz="2400" spc="5"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sostenida.</a:t>
            </a: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18" name="object 18"/>
          <p:cNvSpPr txBox="1"/>
          <p:nvPr/>
        </p:nvSpPr>
        <p:spPr>
          <a:xfrm>
            <a:off x="10796082" y="5394313"/>
            <a:ext cx="72390" cy="105157"/>
          </a:xfrm>
          <a:prstGeom prst="rect">
            <a:avLst/>
          </a:prstGeom>
        </p:spPr>
        <p:txBody>
          <a:bodyPr vert="horz" wrap="square" lIns="0" tIns="12700" rIns="0" bIns="0" rtlCol="0">
            <a:spAutoFit/>
          </a:bodyPr>
          <a:lstStyle/>
          <a:p>
            <a:pPr marL="12700">
              <a:spcBef>
                <a:spcPts val="100"/>
              </a:spcBef>
            </a:pPr>
            <a:r>
              <a:rPr sz="600" b="1" spc="-5" dirty="0">
                <a:latin typeface="Comic Sans MS"/>
                <a:cs typeface="Comic Sans MS"/>
              </a:rPr>
              <a:t>1</a:t>
            </a:r>
            <a:endParaRPr sz="600">
              <a:latin typeface="Comic Sans MS"/>
              <a:cs typeface="Comic Sans MS"/>
            </a:endParaRPr>
          </a:p>
        </p:txBody>
      </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2</a:t>
            </a:r>
          </a:p>
        </p:txBody>
      </p:sp>
      <p:pic>
        <p:nvPicPr>
          <p:cNvPr id="4" name="Imagen 3">
            <a:extLst>
              <a:ext uri="{FF2B5EF4-FFF2-40B4-BE49-F238E27FC236}">
                <a16:creationId xmlns:a16="http://schemas.microsoft.com/office/drawing/2014/main" xmlns="" id="{CCF37C69-366E-4B78-BC31-59EDC1EFAF5F}"/>
              </a:ext>
            </a:extLst>
          </p:cNvPr>
          <p:cNvPicPr>
            <a:picLocks noChangeAspect="1"/>
          </p:cNvPicPr>
          <p:nvPr/>
        </p:nvPicPr>
        <p:blipFill>
          <a:blip r:embed="rId2"/>
          <a:stretch>
            <a:fillRect/>
          </a:stretch>
        </p:blipFill>
        <p:spPr>
          <a:xfrm>
            <a:off x="12750800" y="762000"/>
            <a:ext cx="4800600" cy="8991599"/>
          </a:xfrm>
          <a:prstGeom prst="rect">
            <a:avLst/>
          </a:prstGeom>
        </p:spPr>
      </p:pic>
    </p:spTree>
    <p:extLst>
      <p:ext uri="{BB962C8B-B14F-4D97-AF65-F5344CB8AC3E}">
        <p14:creationId xmlns:p14="http://schemas.microsoft.com/office/powerpoint/2010/main" xmlns="" val="2556937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228600"/>
            <a:ext cx="12115800" cy="2598147"/>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a:cs typeface="Comic Sans MS"/>
              </a:rPr>
              <a:t>Secuencia</a:t>
            </a:r>
            <a:r>
              <a:rPr lang="es-MX" sz="2400" b="1" spc="340" dirty="0">
                <a:latin typeface="Comic Sans MS"/>
                <a:cs typeface="Comic Sans MS"/>
              </a:rPr>
              <a:t> </a:t>
            </a:r>
            <a:r>
              <a:rPr lang="es-MX" sz="2400" b="1" spc="-5" dirty="0">
                <a:latin typeface="Comic Sans MS"/>
                <a:cs typeface="Comic Sans MS"/>
              </a:rPr>
              <a:t>negativa</a:t>
            </a:r>
            <a:r>
              <a:rPr lang="es-MX" sz="2400" b="1" spc="340" dirty="0">
                <a:latin typeface="Comic Sans MS"/>
                <a:cs typeface="Comic Sans MS"/>
              </a:rPr>
              <a:t> </a:t>
            </a:r>
            <a:r>
              <a:rPr lang="es-MX" sz="2400" b="1" dirty="0">
                <a:latin typeface="Comic Sans MS"/>
                <a:cs typeface="Comic Sans MS"/>
              </a:rPr>
              <a:t>(X</a:t>
            </a:r>
            <a:r>
              <a:rPr lang="es-MX" sz="2400" b="1" baseline="-13888" dirty="0">
                <a:latin typeface="Comic Sans MS"/>
                <a:cs typeface="Comic Sans MS"/>
              </a:rPr>
              <a:t>2</a:t>
            </a:r>
            <a:r>
              <a:rPr lang="es-MX" sz="2400" b="1" dirty="0">
                <a:latin typeface="Comic Sans MS"/>
                <a:cs typeface="Comic Sans MS"/>
              </a:rPr>
              <a:t>): </a:t>
            </a:r>
            <a:r>
              <a:rPr lang="es-MX" sz="2400" spc="-5" dirty="0">
                <a:latin typeface="Comic Sans MS"/>
                <a:cs typeface="Comic Sans MS"/>
              </a:rPr>
              <a:t>El</a:t>
            </a:r>
            <a:r>
              <a:rPr lang="es-MX" sz="2400" spc="310" dirty="0">
                <a:latin typeface="Comic Sans MS"/>
                <a:cs typeface="Comic Sans MS"/>
              </a:rPr>
              <a:t> </a:t>
            </a:r>
            <a:r>
              <a:rPr lang="es-MX" sz="2400" spc="-5" dirty="0">
                <a:latin typeface="Comic Sans MS"/>
                <a:cs typeface="Comic Sans MS"/>
              </a:rPr>
              <a:t>flujo</a:t>
            </a:r>
            <a:r>
              <a:rPr lang="es-MX" sz="2400" spc="305" dirty="0">
                <a:latin typeface="Comic Sans MS"/>
                <a:cs typeface="Comic Sans MS"/>
              </a:rPr>
              <a:t> </a:t>
            </a:r>
            <a:r>
              <a:rPr lang="es-MX" sz="2400" spc="-5" dirty="0">
                <a:latin typeface="Comic Sans MS"/>
                <a:cs typeface="Comic Sans MS"/>
              </a:rPr>
              <a:t>de</a:t>
            </a:r>
            <a:r>
              <a:rPr lang="es-MX" sz="2400" spc="305" dirty="0">
                <a:latin typeface="Comic Sans MS"/>
                <a:cs typeface="Comic Sans MS"/>
              </a:rPr>
              <a:t> </a:t>
            </a:r>
            <a:r>
              <a:rPr lang="es-MX" sz="2400" spc="-5" dirty="0">
                <a:latin typeface="Comic Sans MS"/>
                <a:cs typeface="Comic Sans MS"/>
              </a:rPr>
              <a:t>corriente</a:t>
            </a:r>
            <a:r>
              <a:rPr lang="es-MX" sz="2400" spc="310" dirty="0">
                <a:latin typeface="Comic Sans MS"/>
                <a:cs typeface="Comic Sans MS"/>
              </a:rPr>
              <a:t> </a:t>
            </a:r>
            <a:r>
              <a:rPr lang="es-MX" sz="2400" spc="-5" dirty="0">
                <a:latin typeface="Comic Sans MS"/>
                <a:cs typeface="Comic Sans MS"/>
              </a:rPr>
              <a:t>de secuencia</a:t>
            </a:r>
            <a:r>
              <a:rPr lang="es-MX" sz="2400" spc="285" dirty="0">
                <a:latin typeface="Comic Sans MS"/>
                <a:cs typeface="Comic Sans MS"/>
              </a:rPr>
              <a:t> </a:t>
            </a:r>
            <a:r>
              <a:rPr lang="es-MX" sz="2400" spc="-5" dirty="0">
                <a:latin typeface="Comic Sans MS"/>
                <a:cs typeface="Comic Sans MS"/>
              </a:rPr>
              <a:t>negativa</a:t>
            </a:r>
            <a:r>
              <a:rPr lang="es-MX" sz="2400" spc="280" dirty="0">
                <a:latin typeface="Comic Sans MS"/>
                <a:cs typeface="Comic Sans MS"/>
              </a:rPr>
              <a:t> </a:t>
            </a:r>
            <a:r>
              <a:rPr lang="es-MX" sz="2400" spc="-5" dirty="0">
                <a:latin typeface="Comic Sans MS"/>
                <a:cs typeface="Comic Sans MS"/>
              </a:rPr>
              <a:t>es</a:t>
            </a:r>
            <a:r>
              <a:rPr lang="es-MX" sz="2400" spc="285" dirty="0">
                <a:latin typeface="Comic Sans MS"/>
                <a:cs typeface="Comic Sans MS"/>
              </a:rPr>
              <a:t> </a:t>
            </a:r>
            <a:r>
              <a:rPr lang="es-MX" sz="2400" spc="-5" dirty="0">
                <a:latin typeface="Comic Sans MS"/>
                <a:cs typeface="Comic Sans MS"/>
              </a:rPr>
              <a:t>de</a:t>
            </a:r>
            <a:r>
              <a:rPr lang="es-MX" sz="2400" spc="280" dirty="0">
                <a:latin typeface="Comic Sans MS"/>
                <a:cs typeface="Comic Sans MS"/>
              </a:rPr>
              <a:t> </a:t>
            </a:r>
            <a:r>
              <a:rPr lang="es-MX" sz="2400" spc="-5" dirty="0">
                <a:latin typeface="Comic Sans MS"/>
                <a:cs typeface="Comic Sans MS"/>
              </a:rPr>
              <a:t>rotación</a:t>
            </a:r>
            <a:r>
              <a:rPr lang="es-MX" sz="2400" spc="285" dirty="0">
                <a:latin typeface="Comic Sans MS"/>
                <a:cs typeface="Comic Sans MS"/>
              </a:rPr>
              <a:t> </a:t>
            </a:r>
            <a:r>
              <a:rPr lang="es-MX" sz="2400" spc="-5" dirty="0">
                <a:latin typeface="Comic Sans MS"/>
                <a:cs typeface="Comic Sans MS"/>
              </a:rPr>
              <a:t>de</a:t>
            </a:r>
            <a:r>
              <a:rPr lang="es-MX" sz="2400" spc="280" dirty="0">
                <a:latin typeface="Comic Sans MS"/>
                <a:cs typeface="Comic Sans MS"/>
              </a:rPr>
              <a:t> </a:t>
            </a:r>
            <a:r>
              <a:rPr lang="es-MX" sz="2400" spc="-5" dirty="0">
                <a:latin typeface="Comic Sans MS"/>
                <a:cs typeface="Comic Sans MS"/>
              </a:rPr>
              <a:t>fase</a:t>
            </a:r>
            <a:r>
              <a:rPr lang="es-MX" sz="2400" spc="285" dirty="0">
                <a:latin typeface="Comic Sans MS"/>
                <a:cs typeface="Comic Sans MS"/>
              </a:rPr>
              <a:t> </a:t>
            </a:r>
            <a:r>
              <a:rPr lang="es-MX" sz="2400" spc="-5" dirty="0">
                <a:latin typeface="Comic Sans MS"/>
                <a:cs typeface="Comic Sans MS"/>
              </a:rPr>
              <a:t>opuesta</a:t>
            </a:r>
            <a:r>
              <a:rPr lang="es-MX" sz="2400" spc="280" dirty="0">
                <a:latin typeface="Comic Sans MS"/>
                <a:cs typeface="Comic Sans MS"/>
              </a:rPr>
              <a:t> </a:t>
            </a:r>
            <a:r>
              <a:rPr lang="es-MX" sz="2400" spc="-5" dirty="0">
                <a:latin typeface="Comic Sans MS"/>
                <a:cs typeface="Comic Sans MS"/>
              </a:rPr>
              <a:t>a través de la máquina y aparece como una componente de </a:t>
            </a:r>
            <a:r>
              <a:rPr lang="es-MX" sz="2400" dirty="0">
                <a:latin typeface="Comic Sans MS"/>
                <a:cs typeface="Comic Sans MS"/>
              </a:rPr>
              <a:t> </a:t>
            </a:r>
            <a:r>
              <a:rPr lang="es-MX" sz="2400" spc="-5" dirty="0">
                <a:latin typeface="Comic Sans MS"/>
                <a:cs typeface="Comic Sans MS"/>
              </a:rPr>
              <a:t>doble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rotor.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promedio</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reactancia </a:t>
            </a:r>
            <a:r>
              <a:rPr lang="es-MX" sz="2400" spc="-5" dirty="0" err="1">
                <a:latin typeface="Comic Sans MS"/>
                <a:cs typeface="Comic Sans MS"/>
              </a:rPr>
              <a:t>subtransitoria</a:t>
            </a:r>
            <a:r>
              <a:rPr lang="es-MX" sz="2400" spc="-5" dirty="0">
                <a:latin typeface="Comic Sans MS"/>
                <a:cs typeface="Comic Sans MS"/>
              </a:rPr>
              <a:t> de eje directo bajo los polos y </a:t>
            </a:r>
            <a:r>
              <a:rPr lang="es-MX" sz="2400" dirty="0">
                <a:latin typeface="Comic Sans MS"/>
                <a:cs typeface="Comic Sans MS"/>
              </a:rPr>
              <a:t> </a:t>
            </a:r>
            <a:r>
              <a:rPr lang="es-MX" sz="2400" spc="-5" dirty="0">
                <a:latin typeface="Comic Sans MS"/>
                <a:cs typeface="Comic Sans MS"/>
              </a:rPr>
              <a:t>entre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polos</a:t>
            </a:r>
            <a:r>
              <a:rPr lang="es-MX" sz="2400" dirty="0">
                <a:latin typeface="Comic Sans MS"/>
                <a:cs typeface="Comic Sans MS"/>
              </a:rPr>
              <a:t> </a:t>
            </a:r>
            <a:r>
              <a:rPr lang="es-MX" sz="2400" spc="-5" dirty="0">
                <a:latin typeface="Comic Sans MS"/>
                <a:cs typeface="Comic Sans MS"/>
              </a:rPr>
              <a:t>da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buena</a:t>
            </a:r>
            <a:r>
              <a:rPr lang="es-MX" sz="2400" dirty="0">
                <a:latin typeface="Comic Sans MS"/>
                <a:cs typeface="Comic Sans MS"/>
              </a:rPr>
              <a:t> </a:t>
            </a:r>
            <a:r>
              <a:rPr lang="es-MX" sz="2400" spc="-5" dirty="0">
                <a:latin typeface="Comic Sans MS"/>
                <a:cs typeface="Comic Sans MS"/>
              </a:rPr>
              <a:t>aproximación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a:t>
            </a:r>
            <a:r>
              <a:rPr lang="es-MX" sz="2400" spc="-254"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a:t>
            </a:r>
            <a:r>
              <a:rPr lang="es-MX" sz="2400" spc="254" dirty="0">
                <a:latin typeface="Comic Sans MS"/>
                <a:cs typeface="Comic Sans MS"/>
              </a:rPr>
              <a:t> </a:t>
            </a:r>
            <a:r>
              <a:rPr lang="es-MX" sz="2400" spc="-5" dirty="0">
                <a:latin typeface="Comic Sans MS"/>
                <a:cs typeface="Comic Sans MS"/>
              </a:rPr>
              <a:t>máquina</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polos</a:t>
            </a:r>
            <a:r>
              <a:rPr lang="es-MX" sz="2400" spc="120" dirty="0">
                <a:latin typeface="Comic Sans MS"/>
                <a:cs typeface="Comic Sans MS"/>
              </a:rPr>
              <a:t> </a:t>
            </a:r>
            <a:r>
              <a:rPr lang="es-MX" sz="2400" spc="-5" dirty="0">
                <a:latin typeface="Comic Sans MS"/>
                <a:cs typeface="Comic Sans MS"/>
              </a:rPr>
              <a:t>salientes,</a:t>
            </a:r>
            <a:r>
              <a:rPr lang="es-MX" sz="2400" spc="120" dirty="0">
                <a:latin typeface="Comic Sans MS"/>
                <a:cs typeface="Comic Sans MS"/>
              </a:rPr>
              <a:t> </a:t>
            </a:r>
            <a:r>
              <a:rPr lang="es-MX" sz="2400" spc="-5" dirty="0">
                <a:latin typeface="Comic Sans MS"/>
                <a:cs typeface="Comic Sans MS"/>
              </a:rPr>
              <a:t>la</a:t>
            </a:r>
            <a:r>
              <a:rPr lang="es-MX" sz="2400" spc="120" dirty="0">
                <a:latin typeface="Comic Sans MS"/>
                <a:cs typeface="Comic Sans MS"/>
              </a:rPr>
              <a:t> </a:t>
            </a:r>
            <a:r>
              <a:rPr lang="es-MX" sz="2400" spc="-5" dirty="0">
                <a:latin typeface="Comic Sans MS"/>
                <a:cs typeface="Comic Sans MS"/>
              </a:rPr>
              <a:t>secuencia</a:t>
            </a:r>
            <a:r>
              <a:rPr lang="es-MX" sz="2400" spc="125" dirty="0">
                <a:latin typeface="Comic Sans MS"/>
                <a:cs typeface="Comic Sans MS"/>
              </a:rPr>
              <a:t> </a:t>
            </a:r>
            <a:r>
              <a:rPr lang="es-MX" sz="2400" spc="-5" dirty="0">
                <a:latin typeface="Comic Sans MS"/>
                <a:cs typeface="Comic Sans MS"/>
              </a:rPr>
              <a:t>negativa</a:t>
            </a:r>
            <a:r>
              <a:rPr lang="es-MX" sz="2400" spc="114" dirty="0">
                <a:latin typeface="Comic Sans MS"/>
                <a:cs typeface="Comic Sans MS"/>
              </a:rPr>
              <a:t> </a:t>
            </a:r>
            <a:r>
              <a:rPr lang="es-MX" sz="2400" spc="-5" dirty="0">
                <a:latin typeface="Comic Sans MS"/>
                <a:cs typeface="Comic Sans MS"/>
              </a:rPr>
              <a:t>es</a:t>
            </a:r>
            <a:r>
              <a:rPr lang="es-MX" sz="2400" spc="120" dirty="0">
                <a:latin typeface="Comic Sans MS"/>
                <a:cs typeface="Comic Sans MS"/>
              </a:rPr>
              <a:t> </a:t>
            </a:r>
            <a:r>
              <a:rPr lang="es-MX" sz="2400" spc="-5" dirty="0">
                <a:latin typeface="Comic Sans MS"/>
                <a:cs typeface="Comic Sans MS"/>
              </a:rPr>
              <a:t>el</a:t>
            </a:r>
            <a:r>
              <a:rPr lang="es-MX" sz="2400" spc="120" dirty="0">
                <a:latin typeface="Comic Sans MS"/>
                <a:cs typeface="Comic Sans MS"/>
              </a:rPr>
              <a:t> </a:t>
            </a:r>
            <a:r>
              <a:rPr lang="es-MX" sz="2400" spc="-5" dirty="0">
                <a:latin typeface="Comic Sans MS"/>
                <a:cs typeface="Comic Sans MS"/>
              </a:rPr>
              <a:t>promedio</a:t>
            </a:r>
            <a:r>
              <a:rPr lang="es-MX" sz="2400" spc="12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err="1">
                <a:latin typeface="Comic Sans MS"/>
                <a:cs typeface="Comic Sans MS"/>
              </a:rPr>
              <a:t>subtransitoria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eje</a:t>
            </a:r>
            <a:r>
              <a:rPr lang="es-MX" sz="2400" dirty="0">
                <a:latin typeface="Comic Sans MS"/>
                <a:cs typeface="Comic Sans MS"/>
              </a:rPr>
              <a:t> </a:t>
            </a:r>
            <a:r>
              <a:rPr lang="es-MX" sz="2400" spc="-5" dirty="0">
                <a:latin typeface="Comic Sans MS"/>
                <a:cs typeface="Comic Sans MS"/>
              </a:rPr>
              <a:t>directo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eje</a:t>
            </a:r>
            <a:r>
              <a:rPr lang="es-MX" sz="2400" dirty="0">
                <a:latin typeface="Comic Sans MS"/>
                <a:cs typeface="Comic Sans MS"/>
              </a:rPr>
              <a:t> </a:t>
            </a:r>
            <a:r>
              <a:rPr lang="es-MX" sz="2400" spc="-5" dirty="0">
                <a:latin typeface="Comic Sans MS"/>
                <a:cs typeface="Comic Sans MS"/>
              </a:rPr>
              <a:t>en </a:t>
            </a:r>
            <a:r>
              <a:rPr lang="es-MX" sz="2400" dirty="0">
                <a:latin typeface="Comic Sans MS"/>
                <a:cs typeface="Comic Sans MS"/>
              </a:rPr>
              <a:t> </a:t>
            </a:r>
            <a:r>
              <a:rPr lang="es-MX" sz="2400" spc="-5" dirty="0">
                <a:latin typeface="Comic Sans MS"/>
                <a:cs typeface="Comic Sans MS"/>
              </a:rPr>
              <a:t>cuadratura</a:t>
            </a:r>
            <a:r>
              <a:rPr lang="es-MX" sz="2400" spc="125" dirty="0">
                <a:latin typeface="Comic Sans MS"/>
                <a:cs typeface="Comic Sans MS"/>
              </a:rPr>
              <a:t> </a:t>
            </a:r>
            <a:r>
              <a:rPr lang="es-MX" sz="2400" spc="-5" dirty="0">
                <a:latin typeface="Comic Sans MS"/>
                <a:cs typeface="Comic Sans MS"/>
              </a:rPr>
              <a:t>[X</a:t>
            </a:r>
            <a:r>
              <a:rPr lang="es-MX" sz="2400" spc="-7" baseline="-13888" dirty="0">
                <a:latin typeface="Comic Sans MS"/>
                <a:cs typeface="Comic Sans MS"/>
              </a:rPr>
              <a:t>2</a:t>
            </a:r>
            <a:r>
              <a:rPr lang="es-MX" sz="2400" spc="187" baseline="-13888" dirty="0">
                <a:latin typeface="Comic Sans MS"/>
                <a:cs typeface="Comic Sans MS"/>
              </a:rPr>
              <a:t> </a:t>
            </a:r>
            <a:r>
              <a:rPr lang="es-MX" sz="2400" spc="-5" dirty="0">
                <a:latin typeface="Comic Sans MS"/>
                <a:cs typeface="Comic Sans MS"/>
              </a:rPr>
              <a:t>=</a:t>
            </a:r>
            <a:r>
              <a:rPr lang="es-MX" sz="2400" spc="125" dirty="0">
                <a:latin typeface="Comic Sans MS"/>
                <a:cs typeface="Comic Sans MS"/>
              </a:rPr>
              <a:t> </a:t>
            </a:r>
            <a:r>
              <a:rPr lang="es-MX" sz="2400" spc="-5" dirty="0">
                <a:latin typeface="Comic Sans MS"/>
                <a:cs typeface="Comic Sans MS"/>
              </a:rPr>
              <a:t>(</a:t>
            </a:r>
            <a:r>
              <a:rPr lang="es-MX" sz="2400" spc="-5" dirty="0" err="1">
                <a:latin typeface="Comic Sans MS"/>
                <a:cs typeface="Comic Sans MS"/>
              </a:rPr>
              <a:t>X”d</a:t>
            </a:r>
            <a:r>
              <a:rPr lang="es-MX" sz="2400" spc="125" dirty="0">
                <a:latin typeface="Comic Sans MS"/>
                <a:cs typeface="Comic Sans MS"/>
              </a:rPr>
              <a:t> </a:t>
            </a:r>
            <a:r>
              <a:rPr lang="es-MX" sz="2400" spc="-5" dirty="0">
                <a:latin typeface="Comic Sans MS"/>
                <a:cs typeface="Comic Sans MS"/>
              </a:rPr>
              <a:t>+</a:t>
            </a:r>
            <a:r>
              <a:rPr lang="es-MX" sz="2400" spc="125" dirty="0">
                <a:latin typeface="Comic Sans MS"/>
                <a:cs typeface="Comic Sans MS"/>
              </a:rPr>
              <a:t> </a:t>
            </a:r>
            <a:r>
              <a:rPr lang="es-MX" sz="2400" spc="-5" dirty="0" err="1">
                <a:latin typeface="Comic Sans MS"/>
                <a:cs typeface="Comic Sans MS"/>
              </a:rPr>
              <a:t>X”q</a:t>
            </a:r>
            <a:r>
              <a:rPr lang="es-MX" sz="2400" spc="-5" dirty="0">
                <a:latin typeface="Comic Sans MS"/>
                <a:cs typeface="Comic Sans MS"/>
              </a:rPr>
              <a:t>)</a:t>
            </a:r>
            <a:r>
              <a:rPr lang="es-MX" sz="2400" spc="130" dirty="0">
                <a:latin typeface="Comic Sans MS"/>
                <a:cs typeface="Comic Sans MS"/>
              </a:rPr>
              <a:t> </a:t>
            </a:r>
            <a:r>
              <a:rPr lang="es-MX" sz="2400" spc="-5" dirty="0">
                <a:latin typeface="Comic Sans MS"/>
                <a:cs typeface="Comic Sans MS"/>
              </a:rPr>
              <a:t>/</a:t>
            </a:r>
            <a:r>
              <a:rPr lang="es-MX" sz="2400" spc="125" dirty="0">
                <a:latin typeface="Comic Sans MS"/>
                <a:cs typeface="Comic Sans MS"/>
              </a:rPr>
              <a:t> </a:t>
            </a:r>
            <a:r>
              <a:rPr lang="es-MX" sz="2400" spc="-5" dirty="0">
                <a:latin typeface="Comic Sans MS"/>
                <a:cs typeface="Comic Sans MS"/>
              </a:rPr>
              <a:t>2],</a:t>
            </a:r>
            <a:r>
              <a:rPr lang="es-MX" sz="2400" spc="120" dirty="0">
                <a:latin typeface="Comic Sans MS"/>
                <a:cs typeface="Comic Sans MS"/>
              </a:rPr>
              <a:t> </a:t>
            </a:r>
            <a:r>
              <a:rPr lang="es-MX" sz="2400" spc="-5" dirty="0">
                <a:latin typeface="Comic Sans MS"/>
                <a:cs typeface="Comic Sans MS"/>
              </a:rPr>
              <a:t>pero</a:t>
            </a:r>
            <a:r>
              <a:rPr lang="es-MX" sz="2400" spc="125" dirty="0">
                <a:latin typeface="Comic Sans MS"/>
                <a:cs typeface="Comic Sans MS"/>
              </a:rPr>
              <a:t> </a:t>
            </a:r>
            <a:r>
              <a:rPr lang="es-MX" sz="2400" spc="-5" dirty="0">
                <a:latin typeface="Comic Sans MS"/>
                <a:cs typeface="Comic Sans MS"/>
              </a:rPr>
              <a:t>en</a:t>
            </a:r>
            <a:r>
              <a:rPr lang="es-MX" sz="2400" spc="120" dirty="0">
                <a:latin typeface="Comic Sans MS"/>
                <a:cs typeface="Comic Sans MS"/>
              </a:rPr>
              <a:t> </a:t>
            </a:r>
            <a:r>
              <a:rPr lang="es-MX" sz="2400" spc="-5" dirty="0">
                <a:latin typeface="Comic Sans MS"/>
                <a:cs typeface="Comic Sans MS"/>
              </a:rPr>
              <a:t>una</a:t>
            </a:r>
            <a:r>
              <a:rPr lang="es-MX" sz="2400" spc="120" dirty="0">
                <a:latin typeface="Comic Sans MS"/>
                <a:cs typeface="Comic Sans MS"/>
              </a:rPr>
              <a:t> </a:t>
            </a:r>
            <a:r>
              <a:rPr lang="es-MX" sz="2400" spc="-5" dirty="0">
                <a:latin typeface="Comic Sans MS"/>
                <a:cs typeface="Comic Sans MS"/>
              </a:rPr>
              <a:t>máquina </a:t>
            </a:r>
            <a:r>
              <a:rPr lang="es-MX" sz="2400" spc="-254"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rotor</a:t>
            </a:r>
            <a:r>
              <a:rPr lang="es-MX" sz="2400" dirty="0">
                <a:latin typeface="Comic Sans MS"/>
                <a:cs typeface="Comic Sans MS"/>
              </a:rPr>
              <a:t> </a:t>
            </a:r>
            <a:r>
              <a:rPr lang="es-MX" sz="2400" spc="-5" dirty="0">
                <a:latin typeface="Comic Sans MS"/>
                <a:cs typeface="Comic Sans MS"/>
              </a:rPr>
              <a:t>cilíndrico,</a:t>
            </a:r>
            <a:r>
              <a:rPr lang="es-MX" sz="2400" dirty="0">
                <a:latin typeface="Comic Sans MS"/>
                <a:cs typeface="Comic Sans MS"/>
              </a:rPr>
              <a:t> </a:t>
            </a:r>
            <a:r>
              <a:rPr lang="es-MX" sz="2400" spc="-5" dirty="0">
                <a:latin typeface="Comic Sans MS"/>
                <a:cs typeface="Comic Sans MS"/>
              </a:rPr>
              <a:t>X</a:t>
            </a:r>
            <a:r>
              <a:rPr lang="es-MX" sz="2400" spc="-7" baseline="-13888" dirty="0">
                <a:latin typeface="Comic Sans MS"/>
                <a:cs typeface="Comic Sans MS"/>
              </a:rPr>
              <a:t>2</a:t>
            </a:r>
            <a:r>
              <a:rPr lang="es-MX" sz="2400" baseline="-13888" dirty="0">
                <a:latin typeface="Comic Sans MS"/>
                <a:cs typeface="Comic Sans MS"/>
              </a:rPr>
              <a:t> </a:t>
            </a:r>
            <a:r>
              <a:rPr lang="es-MX" sz="2400" spc="-5" dirty="0">
                <a:latin typeface="Comic Sans MS"/>
                <a:cs typeface="Comic Sans MS"/>
              </a:rPr>
              <a:t>=</a:t>
            </a:r>
            <a:r>
              <a:rPr lang="es-MX" sz="2400" dirty="0">
                <a:latin typeface="Comic Sans MS"/>
                <a:cs typeface="Comic Sans MS"/>
              </a:rPr>
              <a:t> </a:t>
            </a:r>
            <a:r>
              <a:rPr lang="es-MX" sz="2400" spc="-5" dirty="0" err="1">
                <a:latin typeface="Comic Sans MS"/>
                <a:cs typeface="Comic Sans MS"/>
              </a:rPr>
              <a:t>X”d</a:t>
            </a:r>
            <a:r>
              <a:rPr lang="es-MX" sz="2400" spc="-5" dirty="0">
                <a:latin typeface="Comic Sans MS"/>
                <a:cs typeface="Comic Sans MS"/>
              </a:rPr>
              <a:t>.</a:t>
            </a:r>
          </a:p>
        </p:txBody>
      </p:sp>
      <p:sp>
        <p:nvSpPr>
          <p:cNvPr id="18" name="object 18"/>
          <p:cNvSpPr txBox="1"/>
          <p:nvPr/>
        </p:nvSpPr>
        <p:spPr>
          <a:xfrm>
            <a:off x="10796082" y="5394313"/>
            <a:ext cx="72390" cy="105157"/>
          </a:xfrm>
          <a:prstGeom prst="rect">
            <a:avLst/>
          </a:prstGeom>
        </p:spPr>
        <p:txBody>
          <a:bodyPr vert="horz" wrap="square" lIns="0" tIns="12700" rIns="0" bIns="0" rtlCol="0">
            <a:spAutoFit/>
          </a:bodyPr>
          <a:lstStyle/>
          <a:p>
            <a:pPr marL="12700">
              <a:spcBef>
                <a:spcPts val="100"/>
              </a:spcBef>
            </a:pPr>
            <a:r>
              <a:rPr sz="600" b="1" spc="-5" dirty="0">
                <a:latin typeface="Comic Sans MS"/>
                <a:cs typeface="Comic Sans MS"/>
              </a:rPr>
              <a:t>1</a:t>
            </a:r>
            <a:endParaRPr sz="600">
              <a:latin typeface="Comic Sans MS"/>
              <a:cs typeface="Comic Sans MS"/>
            </a:endParaRPr>
          </a:p>
        </p:txBody>
      </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2</a:t>
            </a:r>
          </a:p>
        </p:txBody>
      </p:sp>
      <p:pic>
        <p:nvPicPr>
          <p:cNvPr id="4" name="Imagen 3">
            <a:extLst>
              <a:ext uri="{FF2B5EF4-FFF2-40B4-BE49-F238E27FC236}">
                <a16:creationId xmlns:a16="http://schemas.microsoft.com/office/drawing/2014/main" xmlns="" id="{CCF37C69-366E-4B78-BC31-59EDC1EFAF5F}"/>
              </a:ext>
            </a:extLst>
          </p:cNvPr>
          <p:cNvPicPr>
            <a:picLocks noChangeAspect="1"/>
          </p:cNvPicPr>
          <p:nvPr/>
        </p:nvPicPr>
        <p:blipFill>
          <a:blip r:embed="rId2"/>
          <a:stretch>
            <a:fillRect/>
          </a:stretch>
        </p:blipFill>
        <p:spPr>
          <a:xfrm>
            <a:off x="12750800" y="762000"/>
            <a:ext cx="4800600" cy="8991599"/>
          </a:xfrm>
          <a:prstGeom prst="rect">
            <a:avLst/>
          </a:prstGeom>
        </p:spPr>
      </p:pic>
    </p:spTree>
    <p:extLst>
      <p:ext uri="{BB962C8B-B14F-4D97-AF65-F5344CB8AC3E}">
        <p14:creationId xmlns:p14="http://schemas.microsoft.com/office/powerpoint/2010/main" xmlns="" val="1804553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228600"/>
            <a:ext cx="12115800" cy="6435416"/>
          </a:xfrm>
          <a:prstGeom prst="rect">
            <a:avLst/>
          </a:prstGeom>
        </p:spPr>
        <p:txBody>
          <a:bodyPr vert="horz" wrap="square" lIns="0" tIns="12700" rIns="0" bIns="0" rtlCol="0">
            <a:spAutoFit/>
          </a:bodyPr>
          <a:lstStyle/>
          <a:p>
            <a:pPr marL="38100" marR="30480" algn="just">
              <a:lnSpc>
                <a:spcPct val="116100"/>
              </a:lnSpc>
              <a:spcBef>
                <a:spcPts val="100"/>
              </a:spcBef>
            </a:pPr>
            <a:endParaRPr lang="es-MX" sz="2400" spc="-5" dirty="0">
              <a:latin typeface="Comic Sans MS"/>
              <a:cs typeface="Comic Sans MS"/>
            </a:endParaRPr>
          </a:p>
          <a:p>
            <a:pPr marL="38100" marR="30480" algn="just">
              <a:lnSpc>
                <a:spcPct val="116100"/>
              </a:lnSpc>
              <a:spcBef>
                <a:spcPts val="100"/>
              </a:spcBef>
            </a:pPr>
            <a:r>
              <a:rPr lang="es-MX" sz="2400" b="1" spc="-5" dirty="0">
                <a:latin typeface="Comic Sans MS"/>
                <a:cs typeface="Comic Sans MS"/>
              </a:rPr>
              <a:t>Secuencia</a:t>
            </a:r>
            <a:r>
              <a:rPr lang="es-MX" sz="2400" b="1" spc="105" dirty="0">
                <a:latin typeface="Comic Sans MS"/>
                <a:cs typeface="Comic Sans MS"/>
              </a:rPr>
              <a:t> </a:t>
            </a:r>
            <a:r>
              <a:rPr lang="es-MX" sz="2400" b="1" spc="-5" dirty="0">
                <a:latin typeface="Comic Sans MS"/>
                <a:cs typeface="Comic Sans MS"/>
              </a:rPr>
              <a:t>cero</a:t>
            </a:r>
            <a:r>
              <a:rPr lang="es-MX" sz="2400" b="1" spc="110" dirty="0">
                <a:latin typeface="Comic Sans MS"/>
                <a:cs typeface="Comic Sans MS"/>
              </a:rPr>
              <a:t> </a:t>
            </a:r>
            <a:r>
              <a:rPr lang="es-MX" sz="2400" b="1" dirty="0">
                <a:latin typeface="Comic Sans MS"/>
                <a:cs typeface="Comic Sans MS"/>
              </a:rPr>
              <a:t>(X</a:t>
            </a:r>
            <a:r>
              <a:rPr lang="es-MX" sz="2400" b="1" baseline="-13888" dirty="0">
                <a:latin typeface="Comic Sans MS"/>
                <a:cs typeface="Comic Sans MS"/>
              </a:rPr>
              <a:t>0</a:t>
            </a:r>
            <a:r>
              <a:rPr lang="es-MX" sz="2400" b="1" dirty="0">
                <a:latin typeface="Comic Sans MS"/>
                <a:cs typeface="Comic Sans MS"/>
              </a:rPr>
              <a:t>):</a:t>
            </a:r>
            <a:r>
              <a:rPr lang="es-MX" sz="2400" b="1" spc="210" dirty="0">
                <a:latin typeface="Comic Sans MS"/>
                <a:cs typeface="Comic Sans MS"/>
              </a:rPr>
              <a:t> </a:t>
            </a:r>
            <a:r>
              <a:rPr lang="es-MX" sz="2400" spc="-5" dirty="0">
                <a:latin typeface="Comic Sans MS"/>
                <a:cs typeface="Comic Sans MS"/>
              </a:rPr>
              <a:t>La</a:t>
            </a:r>
            <a:r>
              <a:rPr lang="es-MX" sz="2400" spc="100" dirty="0">
                <a:latin typeface="Comic Sans MS"/>
                <a:cs typeface="Comic Sans MS"/>
              </a:rPr>
              <a:t> </a:t>
            </a:r>
            <a:r>
              <a:rPr lang="es-MX" sz="2400" spc="-5" dirty="0">
                <a:latin typeface="Comic Sans MS"/>
                <a:cs typeface="Comic Sans MS"/>
              </a:rPr>
              <a:t>reactancia</a:t>
            </a:r>
            <a:r>
              <a:rPr lang="es-MX" sz="2400" spc="100"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secuencia</a:t>
            </a:r>
            <a:r>
              <a:rPr lang="es-MX" sz="2400" spc="105" dirty="0">
                <a:latin typeface="Comic Sans MS"/>
                <a:cs typeface="Comic Sans MS"/>
              </a:rPr>
              <a:t> </a:t>
            </a:r>
            <a:r>
              <a:rPr lang="es-MX" sz="2400" spc="-5" dirty="0">
                <a:latin typeface="Comic Sans MS"/>
                <a:cs typeface="Comic Sans MS"/>
              </a:rPr>
              <a:t>cero </a:t>
            </a:r>
            <a:r>
              <a:rPr lang="es-MX" sz="2400" spc="-254" dirty="0">
                <a:latin typeface="Comic Sans MS"/>
                <a:cs typeface="Comic Sans MS"/>
              </a:rPr>
              <a:t> </a:t>
            </a:r>
            <a:r>
              <a:rPr lang="es-MX" sz="2400" spc="-5" dirty="0">
                <a:latin typeface="Comic Sans MS"/>
                <a:cs typeface="Comic Sans MS"/>
              </a:rPr>
              <a:t>es</a:t>
            </a:r>
            <a:r>
              <a:rPr lang="es-MX" sz="2400" spc="240" dirty="0">
                <a:latin typeface="Comic Sans MS"/>
                <a:cs typeface="Comic Sans MS"/>
              </a:rPr>
              <a:t> </a:t>
            </a:r>
            <a:r>
              <a:rPr lang="es-MX" sz="2400" spc="-5" dirty="0">
                <a:latin typeface="Comic Sans MS"/>
                <a:cs typeface="Comic Sans MS"/>
              </a:rPr>
              <a:t>menor</a:t>
            </a:r>
            <a:r>
              <a:rPr lang="es-MX" sz="2400" spc="235" dirty="0">
                <a:latin typeface="Comic Sans MS"/>
                <a:cs typeface="Comic Sans MS"/>
              </a:rPr>
              <a:t> </a:t>
            </a:r>
            <a:r>
              <a:rPr lang="es-MX" sz="2400" spc="-5" dirty="0">
                <a:latin typeface="Comic Sans MS"/>
                <a:cs typeface="Comic Sans MS"/>
              </a:rPr>
              <a:t>que</a:t>
            </a:r>
            <a:r>
              <a:rPr lang="es-MX" sz="2400" spc="235" dirty="0">
                <a:latin typeface="Comic Sans MS"/>
                <a:cs typeface="Comic Sans MS"/>
              </a:rPr>
              <a:t> </a:t>
            </a:r>
            <a:r>
              <a:rPr lang="es-MX" sz="2400" spc="-5" dirty="0">
                <a:latin typeface="Comic Sans MS"/>
                <a:cs typeface="Comic Sans MS"/>
              </a:rPr>
              <a:t>los</a:t>
            </a:r>
            <a:r>
              <a:rPr lang="es-MX" sz="2400" spc="235" dirty="0">
                <a:latin typeface="Comic Sans MS"/>
                <a:cs typeface="Comic Sans MS"/>
              </a:rPr>
              <a:t> </a:t>
            </a:r>
            <a:r>
              <a:rPr lang="es-MX" sz="2400" spc="-5" dirty="0">
                <a:latin typeface="Comic Sans MS"/>
                <a:cs typeface="Comic Sans MS"/>
              </a:rPr>
              <a:t>valores</a:t>
            </a:r>
            <a:r>
              <a:rPr lang="es-MX" sz="2400" spc="229" dirty="0">
                <a:latin typeface="Comic Sans MS"/>
                <a:cs typeface="Comic Sans MS"/>
              </a:rPr>
              <a:t> </a:t>
            </a:r>
            <a:r>
              <a:rPr lang="es-MX" sz="2400" spc="-5" dirty="0">
                <a:latin typeface="Comic Sans MS"/>
                <a:cs typeface="Comic Sans MS"/>
              </a:rPr>
              <a:t>de</a:t>
            </a:r>
            <a:r>
              <a:rPr lang="es-MX" sz="2400" spc="229" dirty="0">
                <a:latin typeface="Comic Sans MS"/>
                <a:cs typeface="Comic Sans MS"/>
              </a:rPr>
              <a:t> </a:t>
            </a:r>
            <a:r>
              <a:rPr lang="es-MX" sz="2400" spc="-5" dirty="0">
                <a:latin typeface="Comic Sans MS"/>
                <a:cs typeface="Comic Sans MS"/>
              </a:rPr>
              <a:t>secuencia</a:t>
            </a:r>
            <a:r>
              <a:rPr lang="es-MX" sz="2400" spc="235" dirty="0">
                <a:latin typeface="Comic Sans MS"/>
                <a:cs typeface="Comic Sans MS"/>
              </a:rPr>
              <a:t> </a:t>
            </a:r>
            <a:r>
              <a:rPr lang="es-MX" sz="2400" spc="-5" dirty="0">
                <a:latin typeface="Comic Sans MS"/>
                <a:cs typeface="Comic Sans MS"/>
              </a:rPr>
              <a:t>positiva</a:t>
            </a:r>
            <a:r>
              <a:rPr lang="es-MX" sz="2400" spc="235" dirty="0">
                <a:latin typeface="Comic Sans MS"/>
                <a:cs typeface="Comic Sans MS"/>
              </a:rPr>
              <a:t> </a:t>
            </a:r>
            <a:r>
              <a:rPr lang="es-MX" sz="2400" spc="-5" dirty="0">
                <a:latin typeface="Comic Sans MS"/>
                <a:cs typeface="Comic Sans MS"/>
              </a:rPr>
              <a:t>y negativa.</a:t>
            </a:r>
            <a:r>
              <a:rPr lang="es-MX" sz="2400" spc="50" dirty="0">
                <a:latin typeface="Comic Sans MS"/>
                <a:cs typeface="Comic Sans MS"/>
              </a:rPr>
              <a:t> </a:t>
            </a:r>
            <a:r>
              <a:rPr lang="es-MX" sz="2400" spc="-5" dirty="0">
                <a:latin typeface="Comic Sans MS"/>
                <a:cs typeface="Comic Sans MS"/>
              </a:rPr>
              <a:t>Debido</a:t>
            </a:r>
            <a:r>
              <a:rPr lang="es-MX" sz="2400" spc="40" dirty="0">
                <a:latin typeface="Comic Sans MS"/>
                <a:cs typeface="Comic Sans MS"/>
              </a:rPr>
              <a:t> </a:t>
            </a:r>
            <a:r>
              <a:rPr lang="es-MX" sz="2400" spc="-5" dirty="0">
                <a:latin typeface="Comic Sans MS"/>
                <a:cs typeface="Comic Sans MS"/>
              </a:rPr>
              <a:t>a</a:t>
            </a:r>
            <a:r>
              <a:rPr lang="es-MX" sz="2400" spc="40" dirty="0">
                <a:latin typeface="Comic Sans MS"/>
                <a:cs typeface="Comic Sans MS"/>
              </a:rPr>
              <a:t> </a:t>
            </a:r>
            <a:r>
              <a:rPr lang="es-MX" sz="2400" spc="-5" dirty="0">
                <a:latin typeface="Comic Sans MS"/>
                <a:cs typeface="Comic Sans MS"/>
              </a:rPr>
              <a:t>los</a:t>
            </a:r>
            <a:r>
              <a:rPr lang="es-MX" sz="2400" spc="40" dirty="0">
                <a:latin typeface="Comic Sans MS"/>
                <a:cs typeface="Comic Sans MS"/>
              </a:rPr>
              <a:t> </a:t>
            </a:r>
            <a:r>
              <a:rPr lang="es-MX" sz="2400" spc="-5" dirty="0">
                <a:latin typeface="Comic Sans MS"/>
                <a:cs typeface="Comic Sans MS"/>
              </a:rPr>
              <a:t>altos</a:t>
            </a:r>
            <a:r>
              <a:rPr lang="es-MX" sz="2400" spc="40" dirty="0">
                <a:latin typeface="Comic Sans MS"/>
                <a:cs typeface="Comic Sans MS"/>
              </a:rPr>
              <a:t> </a:t>
            </a:r>
            <a:r>
              <a:rPr lang="es-MX" sz="2400" spc="-5" dirty="0">
                <a:latin typeface="Comic Sans MS"/>
                <a:cs typeface="Comic Sans MS"/>
              </a:rPr>
              <a:t>valores</a:t>
            </a:r>
            <a:r>
              <a:rPr lang="es-MX" sz="2400" spc="40" dirty="0">
                <a:latin typeface="Comic Sans MS"/>
                <a:cs typeface="Comic Sans MS"/>
              </a:rPr>
              <a:t> </a:t>
            </a:r>
            <a:r>
              <a:rPr lang="es-MX" sz="2400" spc="-5" dirty="0">
                <a:latin typeface="Comic Sans MS"/>
                <a:cs typeface="Comic Sans MS"/>
              </a:rPr>
              <a:t>de</a:t>
            </a:r>
            <a:r>
              <a:rPr lang="es-MX" sz="2400" spc="40" dirty="0">
                <a:latin typeface="Comic Sans MS"/>
                <a:cs typeface="Comic Sans MS"/>
              </a:rPr>
              <a:t> </a:t>
            </a:r>
            <a:r>
              <a:rPr lang="es-MX" sz="2400" spc="-5" dirty="0">
                <a:latin typeface="Comic Sans MS"/>
                <a:cs typeface="Comic Sans MS"/>
              </a:rPr>
              <a:t>corriente</a:t>
            </a:r>
            <a:r>
              <a:rPr lang="es-MX" sz="2400" spc="40" dirty="0">
                <a:latin typeface="Comic Sans MS"/>
                <a:cs typeface="Comic Sans MS"/>
              </a:rPr>
              <a:t> </a:t>
            </a:r>
            <a:r>
              <a:rPr lang="es-MX" sz="2400" spc="-5" dirty="0">
                <a:latin typeface="Comic Sans MS"/>
                <a:cs typeface="Comic Sans MS"/>
              </a:rPr>
              <a:t>de</a:t>
            </a:r>
            <a:r>
              <a:rPr lang="es-MX" sz="2400" spc="40" dirty="0">
                <a:latin typeface="Comic Sans MS"/>
                <a:cs typeface="Comic Sans MS"/>
              </a:rPr>
              <a:t> </a:t>
            </a:r>
            <a:r>
              <a:rPr lang="es-MX" sz="2400" spc="-5" dirty="0">
                <a:latin typeface="Comic Sans MS"/>
                <a:cs typeface="Comic Sans MS"/>
              </a:rPr>
              <a:t>falla </a:t>
            </a:r>
            <a:r>
              <a:rPr lang="es-MX" sz="2400" spc="-254" dirty="0">
                <a:latin typeface="Comic Sans MS"/>
                <a:cs typeface="Comic Sans MS"/>
              </a:rPr>
              <a:t> </a:t>
            </a:r>
            <a:r>
              <a:rPr lang="es-MX" sz="2400" spc="-5" dirty="0">
                <a:latin typeface="Comic Sans MS"/>
                <a:cs typeface="Comic Sans MS"/>
              </a:rPr>
              <a:t>a tierra disponibles para una máquina sólidamente puesta </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impedancia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o</a:t>
            </a:r>
            <a:r>
              <a:rPr lang="es-MX" sz="2400" spc="254" dirty="0">
                <a:latin typeface="Comic Sans MS"/>
                <a:cs typeface="Comic Sans MS"/>
              </a:rPr>
              <a:t> </a:t>
            </a:r>
            <a:r>
              <a:rPr lang="es-MX" sz="2400" spc="-5" dirty="0">
                <a:latin typeface="Comic Sans MS"/>
                <a:cs typeface="Comic Sans MS"/>
              </a:rPr>
              <a:t>resistencia)</a:t>
            </a:r>
            <a:r>
              <a:rPr lang="es-MX" sz="2400" spc="260" dirty="0">
                <a:latin typeface="Comic Sans MS"/>
                <a:cs typeface="Comic Sans MS"/>
              </a:rPr>
              <a:t> </a:t>
            </a:r>
            <a:r>
              <a:rPr lang="es-MX" sz="2400" spc="-5" dirty="0">
                <a:latin typeface="Comic Sans MS"/>
                <a:cs typeface="Comic Sans MS"/>
              </a:rPr>
              <a:t>es </a:t>
            </a:r>
            <a:r>
              <a:rPr lang="es-MX" sz="2400" spc="-254" dirty="0">
                <a:latin typeface="Comic Sans MS"/>
                <a:cs typeface="Comic Sans MS"/>
              </a:rPr>
              <a:t> </a:t>
            </a:r>
            <a:r>
              <a:rPr lang="es-MX" sz="2400" spc="-5" dirty="0">
                <a:latin typeface="Comic Sans MS"/>
                <a:cs typeface="Comic Sans MS"/>
              </a:rPr>
              <a:t>casi</a:t>
            </a:r>
            <a:r>
              <a:rPr lang="es-MX" sz="2400" dirty="0">
                <a:latin typeface="Comic Sans MS"/>
                <a:cs typeface="Comic Sans MS"/>
              </a:rPr>
              <a:t> </a:t>
            </a:r>
            <a:r>
              <a:rPr lang="es-MX" sz="2400" spc="-5" dirty="0">
                <a:latin typeface="Comic Sans MS"/>
                <a:cs typeface="Comic Sans MS"/>
              </a:rPr>
              <a:t>siempre</a:t>
            </a:r>
            <a:r>
              <a:rPr lang="es-MX" sz="2400" dirty="0">
                <a:latin typeface="Comic Sans MS"/>
                <a:cs typeface="Comic Sans MS"/>
              </a:rPr>
              <a:t> </a:t>
            </a:r>
            <a:r>
              <a:rPr lang="es-MX" sz="2400" spc="-5" dirty="0">
                <a:latin typeface="Comic Sans MS"/>
                <a:cs typeface="Comic Sans MS"/>
              </a:rPr>
              <a:t>insertada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trayectoria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 </a:t>
            </a:r>
            <a:r>
              <a:rPr lang="es-MX" sz="2400" spc="-254" dirty="0">
                <a:latin typeface="Comic Sans MS"/>
                <a:cs typeface="Comic Sans MS"/>
              </a:rPr>
              <a:t> </a:t>
            </a:r>
            <a:r>
              <a:rPr lang="es-MX" sz="2400" spc="-5" dirty="0">
                <a:latin typeface="Comic Sans MS"/>
                <a:cs typeface="Comic Sans MS"/>
              </a:rPr>
              <a:t>tierra del neutro, excepto en generadores muy pequeños </a:t>
            </a:r>
            <a:r>
              <a:rPr lang="es-MX" sz="2400" dirty="0">
                <a:latin typeface="Comic Sans MS"/>
                <a:cs typeface="Comic Sans MS"/>
              </a:rPr>
              <a:t> </a:t>
            </a:r>
            <a:r>
              <a:rPr lang="es-MX" sz="2400" spc="-5" dirty="0">
                <a:latin typeface="Comic Sans MS"/>
                <a:cs typeface="Comic Sans MS"/>
              </a:rPr>
              <a:t>donde el costo de proporcionar tales puestas a tierra en </a:t>
            </a:r>
            <a:r>
              <a:rPr lang="es-MX" sz="2400" dirty="0">
                <a:latin typeface="Comic Sans MS"/>
                <a:cs typeface="Comic Sans MS"/>
              </a:rPr>
              <a:t> </a:t>
            </a:r>
            <a:r>
              <a:rPr lang="es-MX" sz="2400" spc="-5" dirty="0">
                <a:latin typeface="Comic Sans MS"/>
                <a:cs typeface="Comic Sans MS"/>
              </a:rPr>
              <a:t>relación</a:t>
            </a:r>
            <a:r>
              <a:rPr lang="es-MX" sz="2400" spc="5"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los</a:t>
            </a:r>
            <a:r>
              <a:rPr lang="es-MX" sz="2400" spc="5" dirty="0">
                <a:latin typeface="Comic Sans MS"/>
                <a:cs typeface="Comic Sans MS"/>
              </a:rPr>
              <a:t> </a:t>
            </a:r>
            <a:r>
              <a:rPr lang="es-MX" sz="2400" spc="-5" dirty="0">
                <a:latin typeface="Comic Sans MS"/>
                <a:cs typeface="Comic Sans MS"/>
              </a:rPr>
              <a:t>costos</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la</a:t>
            </a:r>
            <a:r>
              <a:rPr lang="es-MX" sz="2400" spc="10" dirty="0">
                <a:latin typeface="Comic Sans MS"/>
                <a:cs typeface="Comic Sans MS"/>
              </a:rPr>
              <a:t> </a:t>
            </a:r>
            <a:r>
              <a:rPr lang="es-MX" sz="2400" spc="-5" dirty="0">
                <a:latin typeface="Comic Sans MS"/>
                <a:cs typeface="Comic Sans MS"/>
              </a:rPr>
              <a:t>máquina</a:t>
            </a:r>
            <a:r>
              <a:rPr lang="es-MX" sz="2400" spc="5" dirty="0">
                <a:latin typeface="Comic Sans MS"/>
                <a:cs typeface="Comic Sans MS"/>
              </a:rPr>
              <a:t> </a:t>
            </a:r>
            <a:r>
              <a:rPr lang="es-MX" sz="2400" spc="-5" dirty="0">
                <a:latin typeface="Comic Sans MS"/>
                <a:cs typeface="Comic Sans MS"/>
              </a:rPr>
              <a:t>son</a:t>
            </a:r>
            <a:r>
              <a:rPr lang="es-MX" sz="2400" spc="5" dirty="0">
                <a:latin typeface="Comic Sans MS"/>
                <a:cs typeface="Comic Sans MS"/>
              </a:rPr>
              <a:t> </a:t>
            </a:r>
            <a:r>
              <a:rPr lang="es-MX" sz="2400" spc="-5" dirty="0">
                <a:latin typeface="Comic Sans MS"/>
                <a:cs typeface="Comic Sans MS"/>
              </a:rPr>
              <a:t>significativos. </a:t>
            </a:r>
          </a:p>
          <a:p>
            <a:pPr marL="38100" marR="30480" algn="just">
              <a:lnSpc>
                <a:spcPct val="116100"/>
              </a:lnSpc>
              <a:spcBef>
                <a:spcPts val="100"/>
              </a:spcBef>
            </a:pP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estableció</a:t>
            </a:r>
            <a:r>
              <a:rPr lang="es-MX" sz="2400" dirty="0">
                <a:latin typeface="Comic Sans MS"/>
                <a:cs typeface="Comic Sans MS"/>
              </a:rPr>
              <a:t> </a:t>
            </a:r>
            <a:r>
              <a:rPr lang="es-MX" sz="2400" spc="-5" dirty="0">
                <a:latin typeface="Comic Sans MS"/>
                <a:cs typeface="Comic Sans MS"/>
              </a:rPr>
              <a:t>previamente,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resistencia</a:t>
            </a:r>
            <a:r>
              <a:rPr lang="es-MX" sz="240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devanado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estator</a:t>
            </a:r>
            <a:r>
              <a:rPr lang="es-MX" sz="2400" dirty="0">
                <a:latin typeface="Comic Sans MS"/>
                <a:cs typeface="Comic Sans MS"/>
              </a:rPr>
              <a:t> </a:t>
            </a:r>
            <a:r>
              <a:rPr lang="es-MX" sz="2400" spc="-5" dirty="0">
                <a:latin typeface="Comic Sans MS"/>
                <a:cs typeface="Comic Sans MS"/>
              </a:rPr>
              <a:t>es</a:t>
            </a:r>
            <a:r>
              <a:rPr lang="es-MX" sz="2400" spc="260" dirty="0">
                <a:latin typeface="Comic Sans MS"/>
                <a:cs typeface="Comic Sans MS"/>
              </a:rPr>
              <a:t> </a:t>
            </a:r>
            <a:r>
              <a:rPr lang="es-MX" sz="2400" spc="-5" dirty="0">
                <a:latin typeface="Comic Sans MS"/>
                <a:cs typeface="Comic Sans MS"/>
              </a:rPr>
              <a:t>generalmente</a:t>
            </a:r>
            <a:r>
              <a:rPr lang="es-MX" sz="2400" spc="260" dirty="0">
                <a:latin typeface="Comic Sans MS"/>
                <a:cs typeface="Comic Sans MS"/>
              </a:rPr>
              <a:t> </a:t>
            </a:r>
            <a:r>
              <a:rPr lang="es-MX" sz="2400" spc="-5" dirty="0">
                <a:latin typeface="Comic Sans MS"/>
                <a:cs typeface="Comic Sans MS"/>
              </a:rPr>
              <a:t>lo </a:t>
            </a:r>
            <a:r>
              <a:rPr lang="es-MX" sz="2400" dirty="0">
                <a:latin typeface="Comic Sans MS"/>
                <a:cs typeface="Comic Sans MS"/>
              </a:rPr>
              <a:t> </a:t>
            </a:r>
            <a:r>
              <a:rPr lang="es-MX" sz="2400" spc="-5" dirty="0">
                <a:latin typeface="Comic Sans MS"/>
                <a:cs typeface="Comic Sans MS"/>
              </a:rPr>
              <a:t>suficientemente</a:t>
            </a:r>
            <a:r>
              <a:rPr lang="es-MX" sz="2400" dirty="0">
                <a:latin typeface="Comic Sans MS"/>
                <a:cs typeface="Comic Sans MS"/>
              </a:rPr>
              <a:t> </a:t>
            </a:r>
            <a:r>
              <a:rPr lang="es-MX" sz="2400" spc="-5" dirty="0">
                <a:latin typeface="Comic Sans MS"/>
                <a:cs typeface="Comic Sans MS"/>
              </a:rPr>
              <a:t>pequeña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despreciada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cálculos de corto circuito. Esta resistencia, sin embargo, </a:t>
            </a:r>
            <a:r>
              <a:rPr lang="es-MX" sz="2400" dirty="0">
                <a:latin typeface="Comic Sans MS"/>
                <a:cs typeface="Comic Sans MS"/>
              </a:rPr>
              <a:t> </a:t>
            </a:r>
            <a:r>
              <a:rPr lang="es-MX" sz="2400" spc="-5" dirty="0">
                <a:latin typeface="Comic Sans MS"/>
                <a:cs typeface="Comic Sans MS"/>
              </a:rPr>
              <a:t>es importante en la determinación de las constantes de </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t>
            </a:r>
            <a:r>
              <a:rPr lang="es-MX" sz="2400" dirty="0">
                <a:latin typeface="Comic Sans MS"/>
                <a:cs typeface="Comic Sans MS"/>
              </a:rPr>
              <a:t> </a:t>
            </a:r>
            <a:r>
              <a:rPr lang="es-MX" sz="2400" spc="-5" dirty="0">
                <a:latin typeface="Comic Sans MS"/>
                <a:cs typeface="Comic Sans MS"/>
              </a:rPr>
              <a:t>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corto</a:t>
            </a:r>
            <a:r>
              <a:rPr lang="es-MX" sz="2400" dirty="0">
                <a:latin typeface="Comic Sans MS"/>
                <a:cs typeface="Comic Sans MS"/>
              </a:rPr>
              <a:t> </a:t>
            </a:r>
            <a:r>
              <a:rPr lang="es-MX" sz="2400" spc="-5" dirty="0">
                <a:latin typeface="Comic Sans MS"/>
                <a:cs typeface="Comic Sans MS"/>
              </a:rPr>
              <a:t>circuito </a:t>
            </a:r>
            <a:r>
              <a:rPr lang="es-MX" sz="2400" dirty="0">
                <a:latin typeface="Comic Sans MS"/>
                <a:cs typeface="Comic Sans MS"/>
              </a:rPr>
              <a:t> </a:t>
            </a:r>
            <a:r>
              <a:rPr lang="es-MX" sz="2400" spc="-5" dirty="0">
                <a:latin typeface="Comic Sans MS"/>
                <a:cs typeface="Comic Sans MS"/>
              </a:rPr>
              <a:t>asimétrica.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calcular</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generación</a:t>
            </a:r>
            <a:r>
              <a:rPr lang="es-MX" sz="2400" dirty="0">
                <a:latin typeface="Comic Sans MS"/>
                <a:cs typeface="Comic Sans MS"/>
              </a:rPr>
              <a:t> </a:t>
            </a:r>
            <a:r>
              <a:rPr lang="es-MX" sz="2400" spc="-5" dirty="0">
                <a:latin typeface="Comic Sans MS"/>
                <a:cs typeface="Comic Sans MS"/>
              </a:rPr>
              <a:t>anormales</a:t>
            </a:r>
            <a:r>
              <a:rPr lang="es-MX" sz="2400" dirty="0">
                <a:latin typeface="Comic Sans MS"/>
                <a:cs typeface="Comic Sans MS"/>
              </a:rPr>
              <a:t> </a:t>
            </a:r>
            <a:r>
              <a:rPr lang="es-MX" sz="2400" spc="-5" dirty="0">
                <a:latin typeface="Comic Sans MS"/>
                <a:cs typeface="Comic Sans MS"/>
              </a:rPr>
              <a:t>desbalanceadas,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redes</a:t>
            </a:r>
            <a:r>
              <a:rPr lang="es-MX" sz="240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secuencia positiva, negativa y cero son interconectadas. </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comunes,</a:t>
            </a:r>
            <a:r>
              <a:rPr lang="es-MX" sz="2400" dirty="0">
                <a:latin typeface="Comic Sans MS"/>
                <a:cs typeface="Comic Sans MS"/>
              </a:rPr>
              <a:t> </a:t>
            </a:r>
            <a:r>
              <a:rPr lang="es-MX" sz="2400" spc="-5" dirty="0">
                <a:latin typeface="Comic Sans MS"/>
                <a:cs typeface="Comic Sans MS"/>
              </a:rPr>
              <a:t>éstas</a:t>
            </a:r>
            <a:r>
              <a:rPr lang="es-MX" sz="2400" dirty="0">
                <a:latin typeface="Comic Sans MS"/>
                <a:cs typeface="Comic Sans MS"/>
              </a:rPr>
              <a:t> </a:t>
            </a:r>
            <a:r>
              <a:rPr lang="es-MX" sz="2400" spc="-5" dirty="0">
                <a:latin typeface="Comic Sans MS"/>
                <a:cs typeface="Comic Sans MS"/>
              </a:rPr>
              <a:t>son </a:t>
            </a:r>
            <a:r>
              <a:rPr lang="es-MX" sz="2400" spc="-254" dirty="0">
                <a:latin typeface="Comic Sans MS"/>
                <a:cs typeface="Comic Sans MS"/>
              </a:rPr>
              <a:t> </a:t>
            </a:r>
            <a:r>
              <a:rPr lang="es-MX" sz="2400" spc="-5" dirty="0">
                <a:latin typeface="Comic Sans MS"/>
                <a:cs typeface="Comic Sans MS"/>
              </a:rPr>
              <a:t>conectadas</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en</a:t>
            </a:r>
            <a:r>
              <a:rPr lang="es-MX" sz="2400" spc="5"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Tabla</a:t>
            </a:r>
            <a:r>
              <a:rPr lang="es-MX" sz="2400" dirty="0">
                <a:latin typeface="Comic Sans MS"/>
                <a:cs typeface="Comic Sans MS"/>
              </a:rPr>
              <a:t> </a:t>
            </a:r>
            <a:r>
              <a:rPr lang="es-MX" sz="2400" spc="-5" dirty="0">
                <a:latin typeface="Comic Sans MS"/>
                <a:cs typeface="Comic Sans MS"/>
              </a:rPr>
              <a:t>2.</a:t>
            </a:r>
          </a:p>
        </p:txBody>
      </p:sp>
      <p:sp>
        <p:nvSpPr>
          <p:cNvPr id="18" name="object 18"/>
          <p:cNvSpPr txBox="1"/>
          <p:nvPr/>
        </p:nvSpPr>
        <p:spPr>
          <a:xfrm>
            <a:off x="10796082" y="5394313"/>
            <a:ext cx="72390" cy="105157"/>
          </a:xfrm>
          <a:prstGeom prst="rect">
            <a:avLst/>
          </a:prstGeom>
        </p:spPr>
        <p:txBody>
          <a:bodyPr vert="horz" wrap="square" lIns="0" tIns="12700" rIns="0" bIns="0" rtlCol="0">
            <a:spAutoFit/>
          </a:bodyPr>
          <a:lstStyle/>
          <a:p>
            <a:pPr marL="12700">
              <a:spcBef>
                <a:spcPts val="100"/>
              </a:spcBef>
            </a:pPr>
            <a:r>
              <a:rPr sz="600" b="1" spc="-5" dirty="0">
                <a:latin typeface="Comic Sans MS"/>
                <a:cs typeface="Comic Sans MS"/>
              </a:rPr>
              <a:t>1</a:t>
            </a:r>
            <a:endParaRPr sz="600">
              <a:latin typeface="Comic Sans MS"/>
              <a:cs typeface="Comic Sans MS"/>
            </a:endParaRPr>
          </a:p>
        </p:txBody>
      </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2</a:t>
            </a:r>
          </a:p>
        </p:txBody>
      </p:sp>
      <p:pic>
        <p:nvPicPr>
          <p:cNvPr id="8" name="Imagen 7">
            <a:extLst>
              <a:ext uri="{FF2B5EF4-FFF2-40B4-BE49-F238E27FC236}">
                <a16:creationId xmlns:a16="http://schemas.microsoft.com/office/drawing/2014/main" xmlns="" id="{B80A1323-7980-47AD-B72A-7E528C657754}"/>
              </a:ext>
            </a:extLst>
          </p:cNvPr>
          <p:cNvPicPr>
            <a:picLocks noChangeAspect="1"/>
          </p:cNvPicPr>
          <p:nvPr/>
        </p:nvPicPr>
        <p:blipFill>
          <a:blip r:embed="rId2"/>
          <a:stretch>
            <a:fillRect/>
          </a:stretch>
        </p:blipFill>
        <p:spPr>
          <a:xfrm>
            <a:off x="5116512" y="6664016"/>
            <a:ext cx="3595688" cy="2704119"/>
          </a:xfrm>
          <a:prstGeom prst="rect">
            <a:avLst/>
          </a:prstGeom>
        </p:spPr>
      </p:pic>
      <p:pic>
        <p:nvPicPr>
          <p:cNvPr id="10" name="Imagen 9">
            <a:extLst>
              <a:ext uri="{FF2B5EF4-FFF2-40B4-BE49-F238E27FC236}">
                <a16:creationId xmlns:a16="http://schemas.microsoft.com/office/drawing/2014/main" xmlns="" id="{E4A4C763-4026-4899-A44C-FE43C04AFD1F}"/>
              </a:ext>
            </a:extLst>
          </p:cNvPr>
          <p:cNvPicPr>
            <a:picLocks noChangeAspect="1"/>
          </p:cNvPicPr>
          <p:nvPr/>
        </p:nvPicPr>
        <p:blipFill>
          <a:blip r:embed="rId3"/>
          <a:stretch>
            <a:fillRect/>
          </a:stretch>
        </p:blipFill>
        <p:spPr>
          <a:xfrm>
            <a:off x="13131800" y="641983"/>
            <a:ext cx="4114063" cy="8774433"/>
          </a:xfrm>
          <a:prstGeom prst="rect">
            <a:avLst/>
          </a:prstGeom>
        </p:spPr>
      </p:pic>
      <p:sp>
        <p:nvSpPr>
          <p:cNvPr id="15" name="CuadroTexto 14">
            <a:extLst>
              <a:ext uri="{FF2B5EF4-FFF2-40B4-BE49-F238E27FC236}">
                <a16:creationId xmlns:a16="http://schemas.microsoft.com/office/drawing/2014/main" xmlns="" id="{0918A914-934F-4AC8-B09A-4587A6A3631C}"/>
              </a:ext>
            </a:extLst>
          </p:cNvPr>
          <p:cNvSpPr txBox="1"/>
          <p:nvPr/>
        </p:nvSpPr>
        <p:spPr>
          <a:xfrm>
            <a:off x="7264400" y="9368135"/>
            <a:ext cx="8936966" cy="461665"/>
          </a:xfrm>
          <a:prstGeom prst="rect">
            <a:avLst/>
          </a:prstGeom>
          <a:noFill/>
        </p:spPr>
        <p:txBody>
          <a:bodyPr wrap="square">
            <a:spAutoFit/>
          </a:bodyPr>
          <a:lstStyle/>
          <a:p>
            <a:pPr algn="ctr"/>
            <a:r>
              <a:rPr lang="es-MX" sz="2400" b="1" dirty="0"/>
              <a:t>Tabla 2. Conexiones de redes de secuencia de fallas </a:t>
            </a:r>
            <a:endParaRPr lang="es-AR" sz="2400" b="1" dirty="0"/>
          </a:p>
        </p:txBody>
      </p:sp>
    </p:spTree>
    <p:extLst>
      <p:ext uri="{BB962C8B-B14F-4D97-AF65-F5344CB8AC3E}">
        <p14:creationId xmlns:p14="http://schemas.microsoft.com/office/powerpoint/2010/main" xmlns="" val="3697133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23995"/>
            <a:ext cx="17297400" cy="9878602"/>
          </a:xfrm>
          <a:prstGeom prst="rect">
            <a:avLst/>
          </a:prstGeom>
        </p:spPr>
        <p:txBody>
          <a:bodyPr vert="horz" wrap="square" lIns="0" tIns="12700" rIns="0" bIns="0" rtlCol="0">
            <a:spAutoFit/>
          </a:bodyPr>
          <a:lstStyle/>
          <a:p>
            <a:pPr marL="38100" marR="30480" algn="just">
              <a:spcBef>
                <a:spcPts val="100"/>
              </a:spcBef>
            </a:pPr>
            <a:r>
              <a:rPr lang="es-MX" sz="2400" b="1" spc="-5" dirty="0">
                <a:latin typeface="Comic Sans MS"/>
                <a:cs typeface="Comic Sans MS"/>
              </a:rPr>
              <a:t>Decaimiento de la corriente de falla del generador: </a:t>
            </a:r>
            <a:r>
              <a:rPr lang="es-MX" sz="2400" b="1"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positiva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 </a:t>
            </a:r>
            <a:r>
              <a:rPr lang="es-MX" sz="2400" dirty="0">
                <a:latin typeface="Comic Sans MS"/>
                <a:cs typeface="Comic Sans MS"/>
              </a:rPr>
              <a:t> </a:t>
            </a:r>
            <a:r>
              <a:rPr lang="es-MX" sz="2400" spc="-5" dirty="0">
                <a:latin typeface="Comic Sans MS"/>
                <a:cs typeface="Comic Sans MS"/>
              </a:rPr>
              <a:t>caracterizada por tres reactancias con valores que se </a:t>
            </a:r>
            <a:r>
              <a:rPr lang="es-MX" sz="2400" dirty="0">
                <a:latin typeface="Comic Sans MS"/>
                <a:cs typeface="Comic Sans MS"/>
              </a:rPr>
              <a:t> </a:t>
            </a:r>
            <a:r>
              <a:rPr lang="es-MX" sz="2400" spc="-5" dirty="0">
                <a:latin typeface="Comic Sans MS"/>
                <a:cs typeface="Comic Sans MS"/>
              </a:rPr>
              <a:t>incrementan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sus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 </a:t>
            </a:r>
            <a:r>
              <a:rPr lang="es-MX" sz="2400" dirty="0">
                <a:latin typeface="Comic Sans MS"/>
                <a:cs typeface="Comic Sans MS"/>
              </a:rPr>
              <a:t> </a:t>
            </a:r>
            <a:r>
              <a:rPr lang="es-MX" sz="2400" spc="-5" dirty="0">
                <a:latin typeface="Comic Sans MS"/>
                <a:cs typeface="Comic Sans MS"/>
              </a:rPr>
              <a:t>disminuyen 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tiempo.</a:t>
            </a: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915035" marR="73025" indent="-834390" algn="ctr">
              <a:lnSpc>
                <a:spcPct val="116100"/>
              </a:lnSpc>
              <a:spcBef>
                <a:spcPts val="100"/>
              </a:spcBef>
            </a:pPr>
            <a:r>
              <a:rPr lang="es-MX" sz="2400" spc="-5" dirty="0">
                <a:latin typeface="Comic Sans MS"/>
                <a:cs typeface="Comic Sans MS"/>
              </a:rPr>
              <a:t>Figura</a:t>
            </a:r>
            <a:r>
              <a:rPr lang="es-MX" sz="2400" spc="5" dirty="0">
                <a:latin typeface="Comic Sans MS"/>
                <a:cs typeface="Comic Sans MS"/>
              </a:rPr>
              <a:t> </a:t>
            </a:r>
            <a:r>
              <a:rPr lang="es-MX" sz="2400" spc="-5" dirty="0">
                <a:latin typeface="Comic Sans MS"/>
                <a:cs typeface="Comic Sans MS"/>
              </a:rPr>
              <a:t>4.</a:t>
            </a:r>
            <a:r>
              <a:rPr lang="es-MX" sz="2400" spc="20" dirty="0">
                <a:latin typeface="Comic Sans MS"/>
                <a:cs typeface="Comic Sans MS"/>
              </a:rPr>
              <a:t> </a:t>
            </a:r>
            <a:r>
              <a:rPr lang="es-MX" sz="2400" b="1" spc="-5" dirty="0">
                <a:latin typeface="Comic Sans MS"/>
                <a:cs typeface="Comic Sans MS"/>
              </a:rPr>
              <a:t>Trazo</a:t>
            </a:r>
            <a:r>
              <a:rPr lang="es-MX" sz="2400" b="1" spc="5" dirty="0">
                <a:latin typeface="Comic Sans MS"/>
                <a:cs typeface="Comic Sans MS"/>
              </a:rPr>
              <a:t> </a:t>
            </a:r>
            <a:r>
              <a:rPr lang="es-MX" sz="2400" b="1" spc="-5" dirty="0">
                <a:latin typeface="Comic Sans MS"/>
                <a:cs typeface="Comic Sans MS"/>
              </a:rPr>
              <a:t>simétrico</a:t>
            </a:r>
            <a:r>
              <a:rPr lang="es-MX" sz="2400" b="1" spc="10" dirty="0">
                <a:latin typeface="Comic Sans MS"/>
                <a:cs typeface="Comic Sans MS"/>
              </a:rPr>
              <a:t> </a:t>
            </a:r>
            <a:r>
              <a:rPr lang="es-MX" sz="2400" b="1" spc="-5" dirty="0">
                <a:latin typeface="Comic Sans MS"/>
                <a:cs typeface="Comic Sans MS"/>
              </a:rPr>
              <a:t>de</a:t>
            </a:r>
            <a:r>
              <a:rPr lang="es-MX" sz="2400" b="1" spc="10" dirty="0">
                <a:latin typeface="Comic Sans MS"/>
                <a:cs typeface="Comic Sans MS"/>
              </a:rPr>
              <a:t> </a:t>
            </a:r>
            <a:r>
              <a:rPr lang="es-MX" sz="2400" b="1" spc="-5" dirty="0">
                <a:latin typeface="Comic Sans MS"/>
                <a:cs typeface="Comic Sans MS"/>
              </a:rPr>
              <a:t>una</a:t>
            </a:r>
            <a:r>
              <a:rPr lang="es-MX" sz="2400" b="1" spc="5" dirty="0">
                <a:latin typeface="Comic Sans MS"/>
                <a:cs typeface="Comic Sans MS"/>
              </a:rPr>
              <a:t> </a:t>
            </a:r>
            <a:r>
              <a:rPr lang="es-MX" sz="2400" b="1" spc="-5" dirty="0">
                <a:latin typeface="Comic Sans MS"/>
                <a:cs typeface="Comic Sans MS"/>
              </a:rPr>
              <a:t>corriente</a:t>
            </a:r>
            <a:r>
              <a:rPr lang="es-MX" sz="2400" b="1" spc="10" dirty="0">
                <a:latin typeface="Comic Sans MS"/>
                <a:cs typeface="Comic Sans MS"/>
              </a:rPr>
              <a:t> </a:t>
            </a:r>
            <a:r>
              <a:rPr lang="es-MX" sz="2400" b="1" spc="-5" dirty="0">
                <a:latin typeface="Comic Sans MS"/>
                <a:cs typeface="Comic Sans MS"/>
              </a:rPr>
              <a:t>de</a:t>
            </a:r>
            <a:r>
              <a:rPr lang="es-MX" sz="2400" b="1" spc="10" dirty="0">
                <a:latin typeface="Comic Sans MS"/>
                <a:cs typeface="Comic Sans MS"/>
              </a:rPr>
              <a:t> </a:t>
            </a:r>
            <a:r>
              <a:rPr lang="es-MX" sz="2400" b="1" spc="-5" dirty="0">
                <a:latin typeface="Comic Sans MS"/>
                <a:cs typeface="Comic Sans MS"/>
              </a:rPr>
              <a:t>corto </a:t>
            </a:r>
            <a:r>
              <a:rPr lang="es-MX" sz="2400" b="1" spc="-380" dirty="0">
                <a:latin typeface="Comic Sans MS"/>
                <a:cs typeface="Comic Sans MS"/>
              </a:rPr>
              <a:t> </a:t>
            </a:r>
            <a:r>
              <a:rPr lang="es-MX" sz="2400" b="1" spc="-5" dirty="0">
                <a:latin typeface="Comic Sans MS"/>
                <a:cs typeface="Comic Sans MS"/>
              </a:rPr>
              <a:t>circuito del</a:t>
            </a:r>
            <a:r>
              <a:rPr lang="es-MX" sz="2400" b="1" dirty="0">
                <a:latin typeface="Comic Sans MS"/>
                <a:cs typeface="Comic Sans MS"/>
              </a:rPr>
              <a:t> </a:t>
            </a:r>
            <a:r>
              <a:rPr lang="es-MX" sz="2400" b="1" spc="-5" dirty="0">
                <a:latin typeface="Comic Sans MS"/>
                <a:cs typeface="Comic Sans MS"/>
              </a:rPr>
              <a:t>generador</a:t>
            </a:r>
            <a:endParaRPr lang="es-MX" sz="2400" dirty="0">
              <a:latin typeface="Comic Sans MS"/>
              <a:cs typeface="Comic Sans MS"/>
            </a:endParaRPr>
          </a:p>
          <a:p>
            <a:pPr marL="12700" marR="5080" algn="just">
              <a:lnSpc>
                <a:spcPct val="116100"/>
              </a:lnSpc>
            </a:pPr>
            <a:r>
              <a:rPr lang="es-MX" sz="2400" spc="-5" dirty="0">
                <a:latin typeface="Comic Sans MS"/>
                <a:cs typeface="Comic Sans MS"/>
              </a:rPr>
              <a:t>La figura 4 ilustra un trazo simétrico monofásico de una </a:t>
            </a:r>
            <a:r>
              <a:rPr lang="es-MX" sz="2400" dirty="0">
                <a:latin typeface="Comic Sans MS"/>
                <a:cs typeface="Comic Sans MS"/>
              </a:rPr>
              <a:t> </a:t>
            </a:r>
            <a:r>
              <a:rPr lang="es-MX" sz="2400" spc="-5" dirty="0">
                <a:latin typeface="Comic Sans MS"/>
                <a:cs typeface="Comic Sans MS"/>
              </a:rPr>
              <a:t>forma de onda de corto circuito trifásico (ausencia de la </a:t>
            </a:r>
            <a:r>
              <a:rPr lang="es-MX" sz="2400" dirty="0">
                <a:latin typeface="Comic Sans MS"/>
                <a:cs typeface="Comic Sans MS"/>
              </a:rPr>
              <a:t> </a:t>
            </a:r>
            <a:r>
              <a:rPr lang="es-MX" sz="2400" spc="-5" dirty="0">
                <a:latin typeface="Comic Sans MS"/>
                <a:cs typeface="Comic Sans MS"/>
              </a:rPr>
              <a:t>componente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C.D.)</a:t>
            </a:r>
            <a:r>
              <a:rPr lang="es-MX" sz="2400" dirty="0">
                <a:latin typeface="Comic Sans MS"/>
                <a:cs typeface="Comic Sans MS"/>
              </a:rPr>
              <a:t> </a:t>
            </a:r>
            <a:r>
              <a:rPr lang="es-MX" sz="2400" spc="-5" dirty="0">
                <a:latin typeface="Comic Sans MS"/>
                <a:cs typeface="Comic Sans MS"/>
              </a:rPr>
              <a:t>tal</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obtenido </a:t>
            </a:r>
            <a:r>
              <a:rPr lang="es-MX" sz="2400" dirty="0">
                <a:latin typeface="Comic Sans MS"/>
                <a:cs typeface="Comic Sans MS"/>
              </a:rPr>
              <a:t> </a:t>
            </a:r>
            <a:r>
              <a:rPr lang="es-MX" sz="2400" spc="-5" dirty="0" err="1">
                <a:latin typeface="Comic Sans MS"/>
                <a:cs typeface="Comic Sans MS"/>
              </a:rPr>
              <a:t>oscilográficamente</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La forma de onda mostrada en la </a:t>
            </a:r>
            <a:r>
              <a:rPr lang="es-MX" sz="2400" dirty="0">
                <a:latin typeface="Comic Sans MS"/>
                <a:cs typeface="Comic Sans MS"/>
              </a:rPr>
              <a:t> </a:t>
            </a:r>
            <a:r>
              <a:rPr lang="es-MX" sz="2400" spc="-5" dirty="0">
                <a:latin typeface="Comic Sans MS"/>
                <a:cs typeface="Comic Sans MS"/>
              </a:rPr>
              <a:t>figura</a:t>
            </a:r>
            <a:r>
              <a:rPr lang="es-MX" sz="2400" spc="105" dirty="0">
                <a:latin typeface="Comic Sans MS"/>
                <a:cs typeface="Comic Sans MS"/>
              </a:rPr>
              <a:t> </a:t>
            </a:r>
            <a:r>
              <a:rPr lang="es-MX" sz="2400" spc="-5" dirty="0">
                <a:latin typeface="Comic Sans MS"/>
                <a:cs typeface="Comic Sans MS"/>
              </a:rPr>
              <a:t>4</a:t>
            </a:r>
            <a:r>
              <a:rPr lang="es-MX" sz="2400" spc="110" dirty="0">
                <a:latin typeface="Comic Sans MS"/>
                <a:cs typeface="Comic Sans MS"/>
              </a:rPr>
              <a:t> </a:t>
            </a:r>
            <a:r>
              <a:rPr lang="es-MX" sz="2400" spc="-5" dirty="0">
                <a:latin typeface="Comic Sans MS"/>
                <a:cs typeface="Comic Sans MS"/>
              </a:rPr>
              <a:t>puede</a:t>
            </a:r>
            <a:r>
              <a:rPr lang="es-MX" sz="2400" spc="110" dirty="0">
                <a:latin typeface="Comic Sans MS"/>
                <a:cs typeface="Comic Sans MS"/>
              </a:rPr>
              <a:t> </a:t>
            </a:r>
            <a:r>
              <a:rPr lang="es-MX" sz="2400" spc="-5" dirty="0">
                <a:latin typeface="Comic Sans MS"/>
                <a:cs typeface="Comic Sans MS"/>
              </a:rPr>
              <a:t>ser</a:t>
            </a:r>
            <a:r>
              <a:rPr lang="es-MX" sz="2400" spc="110" dirty="0">
                <a:latin typeface="Comic Sans MS"/>
                <a:cs typeface="Comic Sans MS"/>
              </a:rPr>
              <a:t> </a:t>
            </a:r>
            <a:r>
              <a:rPr lang="es-MX" sz="2400" spc="-5" dirty="0">
                <a:latin typeface="Comic Sans MS"/>
                <a:cs typeface="Comic Sans MS"/>
              </a:rPr>
              <a:t>dividida</a:t>
            </a:r>
            <a:r>
              <a:rPr lang="es-MX" sz="2400" spc="110" dirty="0">
                <a:latin typeface="Comic Sans MS"/>
                <a:cs typeface="Comic Sans MS"/>
              </a:rPr>
              <a:t> </a:t>
            </a:r>
            <a:r>
              <a:rPr lang="es-MX" sz="2400" spc="-5" dirty="0">
                <a:latin typeface="Comic Sans MS"/>
                <a:cs typeface="Comic Sans MS"/>
              </a:rPr>
              <a:t>en</a:t>
            </a:r>
            <a:r>
              <a:rPr lang="es-MX" sz="2400" spc="105" dirty="0">
                <a:latin typeface="Comic Sans MS"/>
                <a:cs typeface="Comic Sans MS"/>
              </a:rPr>
              <a:t> </a:t>
            </a:r>
            <a:r>
              <a:rPr lang="es-MX" sz="2400" spc="-5" dirty="0">
                <a:latin typeface="Comic Sans MS"/>
                <a:cs typeface="Comic Sans MS"/>
              </a:rPr>
              <a:t>tres</a:t>
            </a:r>
            <a:r>
              <a:rPr lang="es-MX" sz="2400" spc="110" dirty="0">
                <a:latin typeface="Comic Sans MS"/>
                <a:cs typeface="Comic Sans MS"/>
              </a:rPr>
              <a:t> </a:t>
            </a:r>
            <a:r>
              <a:rPr lang="es-MX" sz="2400" spc="-5" dirty="0">
                <a:latin typeface="Comic Sans MS"/>
                <a:cs typeface="Comic Sans MS"/>
              </a:rPr>
              <a:t>periodos</a:t>
            </a:r>
            <a:r>
              <a:rPr lang="es-MX" sz="2400" spc="110" dirty="0">
                <a:latin typeface="Comic Sans MS"/>
                <a:cs typeface="Comic Sans MS"/>
              </a:rPr>
              <a:t> </a:t>
            </a:r>
            <a:r>
              <a:rPr lang="es-MX" sz="2400" spc="-5" dirty="0">
                <a:latin typeface="Comic Sans MS"/>
                <a:cs typeface="Comic Sans MS"/>
              </a:rPr>
              <a:t>o</a:t>
            </a:r>
            <a:r>
              <a:rPr lang="es-MX" sz="2400" spc="105" dirty="0">
                <a:latin typeface="Comic Sans MS"/>
                <a:cs typeface="Comic Sans MS"/>
              </a:rPr>
              <a:t> </a:t>
            </a:r>
            <a:r>
              <a:rPr lang="es-MX" sz="2400" spc="-5" dirty="0">
                <a:latin typeface="Comic Sans MS"/>
                <a:cs typeface="Comic Sans MS"/>
              </a:rPr>
              <a:t>regiones </a:t>
            </a:r>
            <a:r>
              <a:rPr lang="es-MX" sz="2400" spc="-260" dirty="0">
                <a:latin typeface="Comic Sans MS"/>
                <a:cs typeface="Comic Sans MS"/>
              </a:rPr>
              <a:t> </a:t>
            </a:r>
            <a:r>
              <a:rPr lang="es-MX" sz="2400" spc="-5" dirty="0">
                <a:latin typeface="Comic Sans MS"/>
                <a:cs typeface="Comic Sans MS"/>
              </a:rPr>
              <a:t>de tiempo.</a:t>
            </a:r>
          </a:p>
          <a:p>
            <a:pPr marL="12700" marR="5080" algn="just">
              <a:lnSpc>
                <a:spcPct val="116100"/>
              </a:lnSpc>
            </a:pPr>
            <a:endParaRPr lang="es-MX" sz="2400" spc="-5" dirty="0">
              <a:latin typeface="Comic Sans MS"/>
              <a:cs typeface="Comic Sans MS"/>
            </a:endParaRPr>
          </a:p>
          <a:p>
            <a:pPr marL="240665" marR="5080" indent="-228600" algn="just">
              <a:lnSpc>
                <a:spcPct val="116199"/>
              </a:lnSpc>
              <a:spcBef>
                <a:spcPts val="95"/>
              </a:spcBef>
              <a:buFont typeface="Wingdings"/>
              <a:buChar char=""/>
              <a:tabLst>
                <a:tab pos="241300" algn="l"/>
              </a:tabLst>
            </a:pPr>
            <a:r>
              <a:rPr lang="es-MX" sz="2400" b="1" spc="-5" dirty="0">
                <a:latin typeface="Comic Sans MS"/>
                <a:cs typeface="Comic Sans MS"/>
              </a:rPr>
              <a:t>Período </a:t>
            </a:r>
            <a:r>
              <a:rPr lang="es-MX" sz="2400" b="1" spc="-5" dirty="0" err="1">
                <a:latin typeface="Comic Sans MS"/>
                <a:cs typeface="Comic Sans MS"/>
              </a:rPr>
              <a:t>subtransitorio</a:t>
            </a:r>
            <a:r>
              <a:rPr lang="es-MX" sz="2400" b="1" spc="-5" dirty="0">
                <a:latin typeface="Comic Sans MS"/>
                <a:cs typeface="Comic Sans MS"/>
              </a:rPr>
              <a:t>.</a:t>
            </a:r>
            <a:r>
              <a:rPr lang="es-MX" sz="2400" b="1" spc="380" dirty="0">
                <a:latin typeface="Comic Sans MS"/>
                <a:cs typeface="Comic Sans MS"/>
              </a:rPr>
              <a:t> </a:t>
            </a:r>
            <a:r>
              <a:rPr lang="es-MX" sz="2400" spc="-5" dirty="0">
                <a:latin typeface="Comic Sans MS"/>
                <a:cs typeface="Comic Sans MS"/>
              </a:rPr>
              <a:t>Este período se mantiene </a:t>
            </a:r>
            <a:r>
              <a:rPr lang="es-MX" sz="2400" dirty="0">
                <a:latin typeface="Comic Sans MS"/>
                <a:cs typeface="Comic Sans MS"/>
              </a:rPr>
              <a:t> </a:t>
            </a:r>
            <a:r>
              <a:rPr lang="es-MX" sz="2400" spc="-5" dirty="0">
                <a:latin typeface="Comic Sans MS"/>
                <a:cs typeface="Comic Sans MS"/>
              </a:rPr>
              <a:t>por pocos ciclos durante los cuales la magnitud de </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determinada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 </a:t>
            </a:r>
            <a:r>
              <a:rPr lang="es-MX" sz="2400" dirty="0">
                <a:latin typeface="Comic Sans MS"/>
                <a:cs typeface="Comic Sans MS"/>
              </a:rPr>
              <a:t> </a:t>
            </a:r>
            <a:r>
              <a:rPr lang="es-MX" sz="2400" spc="-5" dirty="0" err="1">
                <a:latin typeface="Comic Sans MS"/>
                <a:cs typeface="Comic Sans MS"/>
              </a:rPr>
              <a:t>subtransitoria</a:t>
            </a:r>
            <a:r>
              <a:rPr lang="es-MX" sz="2400" spc="-5" dirty="0">
                <a:latin typeface="Comic Sans MS"/>
                <a:cs typeface="Comic Sans MS"/>
              </a:rPr>
              <a:t> del generador (</a:t>
            </a:r>
            <a:r>
              <a:rPr lang="es-MX" sz="2400" spc="-5" dirty="0" err="1">
                <a:latin typeface="Comic Sans MS"/>
                <a:cs typeface="Comic Sans MS"/>
              </a:rPr>
              <a:t>X”d</a:t>
            </a:r>
            <a:r>
              <a:rPr lang="es-MX" sz="2400" spc="-5" dirty="0">
                <a:latin typeface="Comic Sans MS"/>
                <a:cs typeface="Comic Sans MS"/>
              </a:rPr>
              <a:t>) y el decremento </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por</a:t>
            </a:r>
            <a:r>
              <a:rPr lang="es-MX" sz="2400" spc="5"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constante</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err="1">
                <a:latin typeface="Comic Sans MS"/>
                <a:cs typeface="Comic Sans MS"/>
              </a:rPr>
              <a:t>T”d</a:t>
            </a:r>
            <a:r>
              <a:rPr lang="es-MX" sz="2400" spc="-5" dirty="0">
                <a:latin typeface="Comic Sans MS"/>
                <a:cs typeface="Comic Sans MS"/>
              </a:rPr>
              <a:t>.</a:t>
            </a:r>
          </a:p>
          <a:p>
            <a:pPr marL="240665" marR="6985" indent="-228600" algn="just">
              <a:lnSpc>
                <a:spcPct val="116100"/>
              </a:lnSpc>
              <a:spcBef>
                <a:spcPts val="100"/>
              </a:spcBef>
              <a:buFont typeface="Wingdings"/>
              <a:buChar char=""/>
              <a:tabLst>
                <a:tab pos="241300" algn="l"/>
              </a:tabLst>
            </a:pPr>
            <a:r>
              <a:rPr lang="es-MX" sz="2400" b="1" spc="-5" dirty="0">
                <a:latin typeface="Comic Sans MS"/>
                <a:cs typeface="Comic Sans MS"/>
              </a:rPr>
              <a:t>Período transitorio. </a:t>
            </a:r>
            <a:r>
              <a:rPr lang="es-MX" sz="2400" spc="-5" dirty="0">
                <a:latin typeface="Comic Sans MS"/>
                <a:cs typeface="Comic Sans MS"/>
              </a:rPr>
              <a:t>Cubre un tiempo relativamente </a:t>
            </a:r>
            <a:r>
              <a:rPr lang="es-MX" sz="2400" dirty="0">
                <a:latin typeface="Comic Sans MS"/>
                <a:cs typeface="Comic Sans MS"/>
              </a:rPr>
              <a:t> </a:t>
            </a:r>
            <a:r>
              <a:rPr lang="es-MX" sz="2400" spc="-5" dirty="0">
                <a:latin typeface="Comic Sans MS"/>
                <a:cs typeface="Comic Sans MS"/>
              </a:rPr>
              <a:t>largo durante el cual la magnitud de corriente está </a:t>
            </a:r>
            <a:r>
              <a:rPr lang="es-MX" sz="2400" dirty="0">
                <a:latin typeface="Comic Sans MS"/>
                <a:cs typeface="Comic Sans MS"/>
              </a:rPr>
              <a:t> </a:t>
            </a:r>
            <a:r>
              <a:rPr lang="es-MX" sz="2400" spc="-5" dirty="0">
                <a:latin typeface="Comic Sans MS"/>
                <a:cs typeface="Comic Sans MS"/>
              </a:rPr>
              <a:t>determinada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transitoria</a:t>
            </a:r>
            <a:r>
              <a:rPr lang="es-MX" sz="240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generador (</a:t>
            </a:r>
            <a:r>
              <a:rPr lang="es-MX" sz="2400" spc="-5" dirty="0" err="1">
                <a:latin typeface="Comic Sans MS"/>
                <a:cs typeface="Comic Sans MS"/>
              </a:rPr>
              <a:t>X’d</a:t>
            </a:r>
            <a:r>
              <a:rPr lang="es-MX" sz="2400" spc="-5" dirty="0">
                <a:latin typeface="Comic Sans MS"/>
                <a:cs typeface="Comic Sans MS"/>
              </a:rPr>
              <a:t>) y el decremento del tiempo por la </a:t>
            </a:r>
            <a:r>
              <a:rPr lang="es-MX" sz="2400" dirty="0">
                <a:latin typeface="Comic Sans MS"/>
                <a:cs typeface="Comic Sans MS"/>
              </a:rPr>
              <a:t> </a:t>
            </a:r>
            <a:r>
              <a:rPr lang="es-MX" sz="2400" spc="-5" dirty="0">
                <a:latin typeface="Comic Sans MS"/>
                <a:cs typeface="Comic Sans MS"/>
              </a:rPr>
              <a:t>constante 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err="1">
                <a:latin typeface="Comic Sans MS"/>
                <a:cs typeface="Comic Sans MS"/>
              </a:rPr>
              <a:t>T'd</a:t>
            </a:r>
            <a:r>
              <a:rPr lang="es-MX" sz="2400" spc="-5" dirty="0">
                <a:latin typeface="Comic Sans MS"/>
                <a:cs typeface="Comic Sans MS"/>
              </a:rPr>
              <a:t>.</a:t>
            </a:r>
            <a:endParaRPr lang="es-MX" sz="2400" dirty="0">
              <a:latin typeface="Comic Sans MS"/>
              <a:cs typeface="Comic Sans MS"/>
            </a:endParaRPr>
          </a:p>
          <a:p>
            <a:pPr marL="240665" marR="6350" indent="-228600" algn="just">
              <a:lnSpc>
                <a:spcPct val="116100"/>
              </a:lnSpc>
              <a:buFont typeface="Wingdings"/>
              <a:buChar char=""/>
              <a:tabLst>
                <a:tab pos="241300" algn="l"/>
              </a:tabLst>
            </a:pPr>
            <a:r>
              <a:rPr lang="es-MX" sz="2400" b="1" spc="-5" dirty="0">
                <a:latin typeface="Comic Sans MS"/>
                <a:cs typeface="Comic Sans MS"/>
              </a:rPr>
              <a:t>Período de estado estable.</a:t>
            </a:r>
            <a:r>
              <a:rPr lang="es-MX" sz="2400" b="1" dirty="0">
                <a:latin typeface="Comic Sans MS"/>
                <a:cs typeface="Comic Sans MS"/>
              </a:rPr>
              <a:t> </a:t>
            </a:r>
            <a:r>
              <a:rPr lang="es-MX" sz="2400" spc="-5" dirty="0">
                <a:latin typeface="Comic Sans MS"/>
                <a:cs typeface="Comic Sans MS"/>
              </a:rPr>
              <a:t>Es el nivel de tiempo </a:t>
            </a:r>
            <a:r>
              <a:rPr lang="es-MX" sz="2400" dirty="0">
                <a:latin typeface="Comic Sans MS"/>
                <a:cs typeface="Comic Sans MS"/>
              </a:rPr>
              <a:t> </a:t>
            </a:r>
            <a:r>
              <a:rPr lang="es-MX" sz="2400" spc="-5" dirty="0">
                <a:latin typeface="Comic Sans MS"/>
                <a:cs typeface="Comic Sans MS"/>
              </a:rPr>
              <a:t>mas largo de corriente de falla del generador, cuya </a:t>
            </a:r>
            <a:r>
              <a:rPr lang="es-MX" sz="2400" dirty="0">
                <a:latin typeface="Comic Sans MS"/>
                <a:cs typeface="Comic Sans MS"/>
              </a:rPr>
              <a:t> </a:t>
            </a:r>
            <a:r>
              <a:rPr lang="es-MX" sz="2400" spc="-5" dirty="0">
                <a:latin typeface="Comic Sans MS"/>
                <a:cs typeface="Comic Sans MS"/>
              </a:rPr>
              <a:t>magnitud es determinada por la reactancia de eje </a:t>
            </a:r>
            <a:r>
              <a:rPr lang="es-MX" sz="2400" dirty="0">
                <a:latin typeface="Comic Sans MS"/>
                <a:cs typeface="Comic Sans MS"/>
              </a:rPr>
              <a:t> </a:t>
            </a:r>
            <a:r>
              <a:rPr lang="es-MX" sz="2400" spc="-5" dirty="0">
                <a:latin typeface="Comic Sans MS"/>
                <a:cs typeface="Comic Sans MS"/>
              </a:rPr>
              <a:t>directo 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a:t>
            </a:r>
            <a:r>
              <a:rPr lang="es-MX" sz="2400" spc="-5" dirty="0" err="1">
                <a:latin typeface="Comic Sans MS"/>
                <a:cs typeface="Comic Sans MS"/>
              </a:rPr>
              <a:t>Xd</a:t>
            </a:r>
            <a:r>
              <a:rPr lang="es-MX" sz="2400" spc="-5" dirty="0">
                <a:latin typeface="Comic Sans MS"/>
                <a:cs typeface="Comic Sans MS"/>
              </a:rPr>
              <a:t>).</a:t>
            </a:r>
            <a:endParaRPr lang="es-MX" sz="2400" dirty="0">
              <a:latin typeface="Comic Sans MS"/>
              <a:cs typeface="Comic Sans MS"/>
            </a:endParaRPr>
          </a:p>
          <a:p>
            <a:pPr marL="12065" algn="ctr">
              <a:spcBef>
                <a:spcPts val="5"/>
              </a:spcBef>
              <a:tabLst>
                <a:tab pos="1627505" algn="l"/>
              </a:tabLst>
            </a:pPr>
            <a:endParaRPr sz="900" dirty="0">
              <a:latin typeface="Comic Sans MS"/>
              <a:cs typeface="Comic Sans MS"/>
            </a:endParaRPr>
          </a:p>
        </p:txBody>
      </p:sp>
      <p:sp>
        <p:nvSpPr>
          <p:cNvPr id="11" name="object 11"/>
          <p:cNvSpPr txBox="1"/>
          <p:nvPr/>
        </p:nvSpPr>
        <p:spPr>
          <a:xfrm>
            <a:off x="2349259" y="7241851"/>
            <a:ext cx="3104515" cy="335861"/>
          </a:xfrm>
          <a:prstGeom prst="rect">
            <a:avLst/>
          </a:prstGeom>
        </p:spPr>
        <p:txBody>
          <a:bodyPr vert="horz" wrap="square" lIns="0" tIns="12700" rIns="0" bIns="0" rtlCol="0">
            <a:spAutoFit/>
          </a:bodyPr>
          <a:lstStyle/>
          <a:p>
            <a:pPr marL="38100" marR="30480" algn="just">
              <a:lnSpc>
                <a:spcPct val="116100"/>
              </a:lnSpc>
              <a:spcBef>
                <a:spcPts val="100"/>
              </a:spcBef>
            </a:pPr>
            <a:endParaRPr lang="es-MX" sz="900" dirty="0">
              <a:latin typeface="Comic Sans MS"/>
              <a:cs typeface="Comic Sans MS"/>
            </a:endParaRPr>
          </a:p>
          <a:p>
            <a:pPr marL="38100" marR="30480" algn="just">
              <a:lnSpc>
                <a:spcPct val="116100"/>
              </a:lnSpc>
              <a:spcBef>
                <a:spcPts val="100"/>
              </a:spcBef>
            </a:pPr>
            <a:endParaRPr sz="900" dirty="0">
              <a:latin typeface="Comic Sans MS"/>
              <a:cs typeface="Comic Sans MS"/>
            </a:endParaRPr>
          </a:p>
        </p:txBody>
      </p:sp>
      <p:pic>
        <p:nvPicPr>
          <p:cNvPr id="29" name="Imagen 28">
            <a:extLst>
              <a:ext uri="{FF2B5EF4-FFF2-40B4-BE49-F238E27FC236}">
                <a16:creationId xmlns:a16="http://schemas.microsoft.com/office/drawing/2014/main" xmlns="" id="{CB93EC2D-AFF5-466F-AC5E-F6D1CDB68135}"/>
              </a:ext>
            </a:extLst>
          </p:cNvPr>
          <p:cNvPicPr>
            <a:picLocks noChangeAspect="1"/>
          </p:cNvPicPr>
          <p:nvPr/>
        </p:nvPicPr>
        <p:blipFill>
          <a:blip r:embed="rId2"/>
          <a:stretch>
            <a:fillRect/>
          </a:stretch>
        </p:blipFill>
        <p:spPr>
          <a:xfrm>
            <a:off x="5283200" y="1142999"/>
            <a:ext cx="7315200" cy="357854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23995"/>
            <a:ext cx="17297400" cy="1737399"/>
          </a:xfrm>
          <a:prstGeom prst="rect">
            <a:avLst/>
          </a:prstGeom>
        </p:spPr>
        <p:txBody>
          <a:bodyPr vert="horz" wrap="square" lIns="0" tIns="12700" rIns="0" bIns="0" rtlCol="0">
            <a:spAutoFit/>
          </a:bodyPr>
          <a:lstStyle/>
          <a:p>
            <a:pPr marL="12700" marR="5080" algn="just">
              <a:lnSpc>
                <a:spcPct val="116100"/>
              </a:lnSpc>
            </a:pPr>
            <a:r>
              <a:rPr lang="es-MX" sz="2400" spc="-5" dirty="0">
                <a:latin typeface="Comic Sans MS"/>
                <a:cs typeface="Comic Sans MS"/>
              </a:rPr>
              <a:t>Cuando los desplazamientos de C.D. son considerados, las </a:t>
            </a:r>
            <a:r>
              <a:rPr lang="es-MX" sz="2400" dirty="0">
                <a:latin typeface="Comic Sans MS"/>
                <a:cs typeface="Comic Sans MS"/>
              </a:rPr>
              <a:t> </a:t>
            </a:r>
            <a:r>
              <a:rPr lang="es-MX" sz="2400" spc="-5" dirty="0">
                <a:latin typeface="Comic Sans MS"/>
                <a:cs typeface="Comic Sans MS"/>
              </a:rPr>
              <a:t>corrientes del generador para una falla trifásica serán </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se muestra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figura</a:t>
            </a:r>
            <a:r>
              <a:rPr lang="es-MX" sz="2400" dirty="0">
                <a:latin typeface="Comic Sans MS"/>
                <a:cs typeface="Comic Sans MS"/>
              </a:rPr>
              <a:t> </a:t>
            </a:r>
            <a:r>
              <a:rPr lang="es-MX" sz="2400" spc="-5" dirty="0">
                <a:latin typeface="Comic Sans MS"/>
                <a:cs typeface="Comic Sans MS"/>
              </a:rPr>
              <a:t>5.</a:t>
            </a:r>
            <a:endParaRPr lang="es-MX" sz="2400" dirty="0">
              <a:latin typeface="Comic Sans MS"/>
              <a:cs typeface="Comic Sans MS"/>
            </a:endParaRPr>
          </a:p>
          <a:p>
            <a:pPr marL="38100" marR="30480" algn="just">
              <a:spcBef>
                <a:spcPts val="100"/>
              </a:spcBef>
            </a:pPr>
            <a:endParaRPr lang="es-MX" sz="2400" dirty="0">
              <a:latin typeface="Comic Sans MS"/>
              <a:cs typeface="Comic Sans MS"/>
            </a:endParaRPr>
          </a:p>
          <a:p>
            <a:pPr marL="38100" marR="30480" algn="just">
              <a:lnSpc>
                <a:spcPct val="116100"/>
              </a:lnSpc>
              <a:spcBef>
                <a:spcPts val="100"/>
              </a:spcBef>
            </a:pPr>
            <a:endParaRPr lang="es-MX" sz="900" dirty="0">
              <a:latin typeface="Comic Sans MS"/>
              <a:cs typeface="Comic Sans MS"/>
            </a:endParaRPr>
          </a:p>
          <a:p>
            <a:pPr marL="38100" marR="30480" algn="just">
              <a:lnSpc>
                <a:spcPct val="116100"/>
              </a:lnSpc>
              <a:spcBef>
                <a:spcPts val="100"/>
              </a:spcBef>
            </a:pPr>
            <a:endParaRPr lang="es-MX" sz="900" dirty="0">
              <a:latin typeface="Comic Sans MS"/>
              <a:cs typeface="Comic Sans MS"/>
            </a:endParaRPr>
          </a:p>
          <a:p>
            <a:pPr marL="12065" algn="ctr">
              <a:spcBef>
                <a:spcPts val="5"/>
              </a:spcBef>
              <a:tabLst>
                <a:tab pos="1627505" algn="l"/>
              </a:tabLst>
            </a:pPr>
            <a:endParaRPr sz="900" dirty="0">
              <a:latin typeface="Comic Sans MS"/>
              <a:cs typeface="Comic Sans MS"/>
            </a:endParaRPr>
          </a:p>
        </p:txBody>
      </p:sp>
      <p:sp>
        <p:nvSpPr>
          <p:cNvPr id="11" name="object 11"/>
          <p:cNvSpPr txBox="1"/>
          <p:nvPr/>
        </p:nvSpPr>
        <p:spPr>
          <a:xfrm>
            <a:off x="2349259" y="7241851"/>
            <a:ext cx="3104515" cy="335861"/>
          </a:xfrm>
          <a:prstGeom prst="rect">
            <a:avLst/>
          </a:prstGeom>
        </p:spPr>
        <p:txBody>
          <a:bodyPr vert="horz" wrap="square" lIns="0" tIns="12700" rIns="0" bIns="0" rtlCol="0">
            <a:spAutoFit/>
          </a:bodyPr>
          <a:lstStyle/>
          <a:p>
            <a:pPr marL="38100" marR="30480" algn="just">
              <a:lnSpc>
                <a:spcPct val="116100"/>
              </a:lnSpc>
              <a:spcBef>
                <a:spcPts val="100"/>
              </a:spcBef>
            </a:pPr>
            <a:endParaRPr lang="es-MX" sz="900" dirty="0">
              <a:latin typeface="Comic Sans MS"/>
              <a:cs typeface="Comic Sans MS"/>
            </a:endParaRPr>
          </a:p>
          <a:p>
            <a:pPr marL="38100" marR="30480" algn="just">
              <a:lnSpc>
                <a:spcPct val="116100"/>
              </a:lnSpc>
              <a:spcBef>
                <a:spcPts val="100"/>
              </a:spcBef>
            </a:pPr>
            <a:endParaRPr sz="900" dirty="0">
              <a:latin typeface="Comic Sans MS"/>
              <a:cs typeface="Comic Sans MS"/>
            </a:endParaRPr>
          </a:p>
        </p:txBody>
      </p:sp>
      <p:pic>
        <p:nvPicPr>
          <p:cNvPr id="5" name="object 3">
            <a:extLst>
              <a:ext uri="{FF2B5EF4-FFF2-40B4-BE49-F238E27FC236}">
                <a16:creationId xmlns:a16="http://schemas.microsoft.com/office/drawing/2014/main" xmlns="" id="{175EA777-8C51-4A17-BB83-FD327E0AC654}"/>
              </a:ext>
            </a:extLst>
          </p:cNvPr>
          <p:cNvPicPr/>
          <p:nvPr/>
        </p:nvPicPr>
        <p:blipFill>
          <a:blip r:embed="rId2" cstate="print"/>
          <a:stretch>
            <a:fillRect/>
          </a:stretch>
        </p:blipFill>
        <p:spPr>
          <a:xfrm>
            <a:off x="7569200" y="1279810"/>
            <a:ext cx="5791200" cy="5665306"/>
          </a:xfrm>
          <a:prstGeom prst="rect">
            <a:avLst/>
          </a:prstGeom>
        </p:spPr>
      </p:pic>
      <p:sp>
        <p:nvSpPr>
          <p:cNvPr id="6" name="object 4">
            <a:extLst>
              <a:ext uri="{FF2B5EF4-FFF2-40B4-BE49-F238E27FC236}">
                <a16:creationId xmlns:a16="http://schemas.microsoft.com/office/drawing/2014/main" xmlns="" id="{7519269B-EC6D-460A-8354-CDACC083DEE0}"/>
              </a:ext>
            </a:extLst>
          </p:cNvPr>
          <p:cNvSpPr txBox="1"/>
          <p:nvPr/>
        </p:nvSpPr>
        <p:spPr>
          <a:xfrm>
            <a:off x="482600" y="3505200"/>
            <a:ext cx="7086600" cy="1268361"/>
          </a:xfrm>
          <a:prstGeom prst="rect">
            <a:avLst/>
          </a:prstGeom>
        </p:spPr>
        <p:txBody>
          <a:bodyPr vert="horz" wrap="square" lIns="0" tIns="12700" rIns="0" bIns="0" rtlCol="0">
            <a:spAutoFit/>
          </a:bodyPr>
          <a:lstStyle/>
          <a:p>
            <a:pPr marL="552450" marR="5080" indent="-540385" algn="ctr">
              <a:lnSpc>
                <a:spcPct val="115599"/>
              </a:lnSpc>
              <a:spcBef>
                <a:spcPts val="100"/>
              </a:spcBef>
            </a:pPr>
            <a:r>
              <a:rPr sz="2400" b="1" spc="-5" dirty="0">
                <a:latin typeface="Comic Sans MS"/>
                <a:cs typeface="Comic Sans MS"/>
              </a:rPr>
              <a:t>Figura</a:t>
            </a:r>
            <a:r>
              <a:rPr sz="2400" b="1" spc="35" dirty="0">
                <a:latin typeface="Comic Sans MS"/>
                <a:cs typeface="Comic Sans MS"/>
              </a:rPr>
              <a:t> </a:t>
            </a:r>
            <a:r>
              <a:rPr sz="2400" b="1" spc="-5" dirty="0">
                <a:latin typeface="Comic Sans MS"/>
                <a:cs typeface="Comic Sans MS"/>
              </a:rPr>
              <a:t>5.</a:t>
            </a:r>
            <a:r>
              <a:rPr sz="2400" b="1" spc="40" dirty="0">
                <a:latin typeface="Comic Sans MS"/>
                <a:cs typeface="Comic Sans MS"/>
              </a:rPr>
              <a:t> </a:t>
            </a:r>
            <a:r>
              <a:rPr sz="2400" b="1" spc="-5" dirty="0">
                <a:latin typeface="Comic Sans MS"/>
                <a:cs typeface="Comic Sans MS"/>
              </a:rPr>
              <a:t>Corrientes</a:t>
            </a:r>
            <a:r>
              <a:rPr sz="2400" b="1" spc="45" dirty="0">
                <a:latin typeface="Comic Sans MS"/>
                <a:cs typeface="Comic Sans MS"/>
              </a:rPr>
              <a:t> </a:t>
            </a:r>
            <a:r>
              <a:rPr sz="2400" b="1" spc="-5" dirty="0">
                <a:latin typeface="Comic Sans MS"/>
                <a:cs typeface="Comic Sans MS"/>
              </a:rPr>
              <a:t>de</a:t>
            </a:r>
            <a:r>
              <a:rPr sz="2400" b="1" spc="40" dirty="0">
                <a:latin typeface="Comic Sans MS"/>
                <a:cs typeface="Comic Sans MS"/>
              </a:rPr>
              <a:t> </a:t>
            </a:r>
            <a:r>
              <a:rPr sz="2400" b="1" spc="-5" dirty="0">
                <a:latin typeface="Comic Sans MS"/>
                <a:cs typeface="Comic Sans MS"/>
              </a:rPr>
              <a:t>corto</a:t>
            </a:r>
            <a:r>
              <a:rPr sz="2400" b="1" spc="45" dirty="0">
                <a:latin typeface="Comic Sans MS"/>
                <a:cs typeface="Comic Sans MS"/>
              </a:rPr>
              <a:t> </a:t>
            </a:r>
            <a:r>
              <a:rPr sz="2400" b="1" spc="-5" dirty="0">
                <a:latin typeface="Comic Sans MS"/>
                <a:cs typeface="Comic Sans MS"/>
              </a:rPr>
              <a:t>circuito</a:t>
            </a:r>
            <a:r>
              <a:rPr sz="2400" b="1" spc="40" dirty="0">
                <a:latin typeface="Comic Sans MS"/>
                <a:cs typeface="Comic Sans MS"/>
              </a:rPr>
              <a:t> </a:t>
            </a:r>
            <a:r>
              <a:rPr sz="2400" b="1" spc="-10" dirty="0">
                <a:latin typeface="Comic Sans MS"/>
                <a:cs typeface="Comic Sans MS"/>
              </a:rPr>
              <a:t>del</a:t>
            </a:r>
            <a:r>
              <a:rPr sz="2400" b="1" spc="40" dirty="0">
                <a:latin typeface="Comic Sans MS"/>
                <a:cs typeface="Comic Sans MS"/>
              </a:rPr>
              <a:t> </a:t>
            </a:r>
            <a:r>
              <a:rPr sz="2400" b="1" spc="-5" dirty="0">
                <a:latin typeface="Comic Sans MS"/>
                <a:cs typeface="Comic Sans MS"/>
              </a:rPr>
              <a:t>generador</a:t>
            </a:r>
            <a:r>
              <a:rPr sz="2400" b="1" spc="-85" dirty="0">
                <a:latin typeface="Comic Sans MS"/>
                <a:cs typeface="Comic Sans MS"/>
              </a:rPr>
              <a:t> </a:t>
            </a:r>
            <a:r>
              <a:rPr sz="2400" b="1" spc="-5" dirty="0">
                <a:latin typeface="Comic Sans MS"/>
                <a:cs typeface="Comic Sans MS"/>
              </a:rPr>
              <a:t>para</a:t>
            </a:r>
            <a:r>
              <a:rPr sz="2400" b="1" spc="40" dirty="0">
                <a:latin typeface="Comic Sans MS"/>
                <a:cs typeface="Comic Sans MS"/>
              </a:rPr>
              <a:t> </a:t>
            </a:r>
            <a:r>
              <a:rPr sz="2400" b="1" spc="-5" dirty="0">
                <a:latin typeface="Comic Sans MS"/>
                <a:cs typeface="Comic Sans MS"/>
              </a:rPr>
              <a:t>una </a:t>
            </a:r>
            <a:r>
              <a:rPr sz="2400" b="1" spc="-335" dirty="0">
                <a:latin typeface="Comic Sans MS"/>
                <a:cs typeface="Comic Sans MS"/>
              </a:rPr>
              <a:t> </a:t>
            </a:r>
            <a:r>
              <a:rPr sz="2400" b="1" spc="-5" dirty="0">
                <a:latin typeface="Comic Sans MS"/>
                <a:cs typeface="Comic Sans MS"/>
              </a:rPr>
              <a:t>falla</a:t>
            </a:r>
            <a:r>
              <a:rPr sz="2400" b="1" dirty="0">
                <a:latin typeface="Comic Sans MS"/>
                <a:cs typeface="Comic Sans MS"/>
              </a:rPr>
              <a:t> </a:t>
            </a:r>
            <a:r>
              <a:rPr sz="2400" b="1" spc="-5" dirty="0">
                <a:latin typeface="Comic Sans MS"/>
                <a:cs typeface="Comic Sans MS"/>
              </a:rPr>
              <a:t>trifásica</a:t>
            </a:r>
            <a:r>
              <a:rPr sz="2400" b="1" dirty="0">
                <a:latin typeface="Comic Sans MS"/>
                <a:cs typeface="Comic Sans MS"/>
              </a:rPr>
              <a:t> </a:t>
            </a:r>
            <a:r>
              <a:rPr sz="2400" b="1" spc="-5" dirty="0">
                <a:latin typeface="Comic Sans MS"/>
                <a:cs typeface="Comic Sans MS"/>
              </a:rPr>
              <a:t>con</a:t>
            </a:r>
            <a:r>
              <a:rPr sz="2400" b="1" dirty="0">
                <a:latin typeface="Comic Sans MS"/>
                <a:cs typeface="Comic Sans MS"/>
              </a:rPr>
              <a:t> </a:t>
            </a:r>
            <a:r>
              <a:rPr sz="2400" b="1" spc="-5" dirty="0">
                <a:latin typeface="Comic Sans MS"/>
                <a:cs typeface="Comic Sans MS"/>
              </a:rPr>
              <a:t>desplazamiento</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C.D.</a:t>
            </a:r>
            <a:endParaRPr sz="2400" b="1" dirty="0">
              <a:latin typeface="Comic Sans MS"/>
              <a:cs typeface="Comic Sans MS"/>
            </a:endParaRPr>
          </a:p>
        </p:txBody>
      </p:sp>
    </p:spTree>
    <p:extLst>
      <p:ext uri="{BB962C8B-B14F-4D97-AF65-F5344CB8AC3E}">
        <p14:creationId xmlns:p14="http://schemas.microsoft.com/office/powerpoint/2010/main" xmlns="" val="2054656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06400" y="685800"/>
            <a:ext cx="17145000" cy="4597669"/>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Cuando una falla en el generador es detectada por los </a:t>
            </a:r>
            <a:r>
              <a:rPr sz="2400" dirty="0">
                <a:latin typeface="Comic Sans MS"/>
                <a:cs typeface="Comic Sans MS"/>
              </a:rPr>
              <a:t> </a:t>
            </a:r>
            <a:r>
              <a:rPr sz="2400" spc="-5" dirty="0">
                <a:latin typeface="Comic Sans MS"/>
                <a:cs typeface="Comic Sans MS"/>
              </a:rPr>
              <a:t>relés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protección, éste es separado del sistema de </a:t>
            </a:r>
            <a:r>
              <a:rPr sz="2400" dirty="0">
                <a:latin typeface="Comic Sans MS"/>
                <a:cs typeface="Comic Sans MS"/>
              </a:rPr>
              <a:t> </a:t>
            </a:r>
            <a:r>
              <a:rPr sz="2400" spc="-5" dirty="0">
                <a:latin typeface="Comic Sans MS"/>
                <a:cs typeface="Comic Sans MS"/>
              </a:rPr>
              <a:t>potencia</a:t>
            </a:r>
            <a:r>
              <a:rPr sz="2400" dirty="0">
                <a:latin typeface="Comic Sans MS"/>
                <a:cs typeface="Comic Sans MS"/>
              </a:rPr>
              <a:t> </a:t>
            </a:r>
            <a:r>
              <a:rPr sz="2400" spc="-5" dirty="0">
                <a:latin typeface="Comic Sans MS"/>
                <a:cs typeface="Comic Sans MS"/>
              </a:rPr>
              <a:t>disparando</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interruptor</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el </a:t>
            </a:r>
            <a:r>
              <a:rPr sz="2400" dirty="0">
                <a:latin typeface="Comic Sans MS"/>
                <a:cs typeface="Comic Sans MS"/>
              </a:rPr>
              <a:t> </a:t>
            </a:r>
            <a:r>
              <a:rPr sz="2400" spc="-5" dirty="0">
                <a:latin typeface="Comic Sans MS"/>
                <a:cs typeface="Comic Sans MS"/>
              </a:rPr>
              <a:t>interruptor</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err="1">
                <a:latin typeface="Comic Sans MS"/>
                <a:cs typeface="Comic Sans MS"/>
              </a:rPr>
              <a:t>impulsor</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contribución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spc="260" dirty="0">
                <a:latin typeface="Comic Sans MS"/>
                <a:cs typeface="Comic Sans MS"/>
              </a:rPr>
              <a:t> </a:t>
            </a:r>
            <a:r>
              <a:rPr lang="es-MX" sz="2400" spc="-5" dirty="0">
                <a:latin typeface="Comic Sans MS"/>
                <a:cs typeface="Comic Sans MS"/>
              </a:rPr>
              <a:t>será </a:t>
            </a:r>
            <a:r>
              <a:rPr lang="es-MX" sz="2400" dirty="0">
                <a:latin typeface="Comic Sans MS"/>
                <a:cs typeface="Comic Sans MS"/>
              </a:rPr>
              <a:t> </a:t>
            </a:r>
            <a:r>
              <a:rPr lang="es-MX" sz="2400" spc="-5" dirty="0">
                <a:latin typeface="Comic Sans MS"/>
                <a:cs typeface="Comic Sans MS"/>
              </a:rPr>
              <a:t>inmediatamente removida cuando dispara el interruptor </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ilustra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figura</a:t>
            </a:r>
            <a:r>
              <a:rPr lang="es-MX" sz="2400" dirty="0">
                <a:latin typeface="Comic Sans MS"/>
                <a:cs typeface="Comic Sans MS"/>
              </a:rPr>
              <a:t> </a:t>
            </a:r>
            <a:r>
              <a:rPr lang="es-MX" sz="2400" spc="-5" dirty="0">
                <a:latin typeface="Comic Sans MS"/>
                <a:cs typeface="Comic Sans MS"/>
              </a:rPr>
              <a:t>6.</a:t>
            </a:r>
            <a:r>
              <a:rPr lang="es-MX" sz="2400" dirty="0">
                <a:latin typeface="Comic Sans MS"/>
                <a:cs typeface="Comic Sans MS"/>
              </a:rPr>
              <a:t> </a:t>
            </a:r>
            <a:r>
              <a:rPr lang="es-MX" sz="2400" spc="-5" dirty="0">
                <a:latin typeface="Comic Sans MS"/>
                <a:cs typeface="Comic Sans MS"/>
              </a:rPr>
              <a:t>Sin </a:t>
            </a:r>
            <a:r>
              <a:rPr lang="es-MX" sz="2400" dirty="0">
                <a:latin typeface="Comic Sans MS"/>
                <a:cs typeface="Comic Sans MS"/>
              </a:rPr>
              <a:t> </a:t>
            </a:r>
            <a:r>
              <a:rPr lang="es-MX" sz="2400" spc="-5" dirty="0">
                <a:latin typeface="Comic Sans MS"/>
                <a:cs typeface="Comic Sans MS"/>
              </a:rPr>
              <a:t>embargo, la corriente del generador continuará fluyendo </a:t>
            </a:r>
            <a:r>
              <a:rPr lang="es-MX" sz="2400" dirty="0">
                <a:latin typeface="Comic Sans MS"/>
                <a:cs typeface="Comic Sans MS"/>
              </a:rPr>
              <a:t> </a:t>
            </a:r>
            <a:r>
              <a:rPr lang="es-MX" sz="2400" spc="-5" dirty="0">
                <a:latin typeface="Comic Sans MS"/>
                <a:cs typeface="Comic Sans MS"/>
              </a:rPr>
              <a:t>después</a:t>
            </a:r>
            <a:r>
              <a:rPr lang="es-MX" sz="2400" spc="100" dirty="0">
                <a:latin typeface="Comic Sans MS"/>
                <a:cs typeface="Comic Sans MS"/>
              </a:rPr>
              <a:t> </a:t>
            </a:r>
            <a:r>
              <a:rPr lang="es-MX" sz="2400" spc="-5" dirty="0">
                <a:latin typeface="Comic Sans MS"/>
                <a:cs typeface="Comic Sans MS"/>
              </a:rPr>
              <a:t>del</a:t>
            </a:r>
            <a:r>
              <a:rPr lang="es-MX" sz="2400" spc="105" dirty="0">
                <a:latin typeface="Comic Sans MS"/>
                <a:cs typeface="Comic Sans MS"/>
              </a:rPr>
              <a:t> </a:t>
            </a:r>
            <a:r>
              <a:rPr lang="es-MX" sz="2400" spc="-5" dirty="0">
                <a:latin typeface="Comic Sans MS"/>
                <a:cs typeface="Comic Sans MS"/>
              </a:rPr>
              <a:t>disparo.</a:t>
            </a:r>
            <a:r>
              <a:rPr lang="es-MX" sz="2400" spc="225" dirty="0">
                <a:latin typeface="Comic Sans MS"/>
                <a:cs typeface="Comic Sans MS"/>
              </a:rPr>
              <a:t> </a:t>
            </a:r>
            <a:r>
              <a:rPr lang="es-MX" sz="2400" spc="-5" dirty="0">
                <a:latin typeface="Comic Sans MS"/>
                <a:cs typeface="Comic Sans MS"/>
              </a:rPr>
              <a:t>La</a:t>
            </a:r>
            <a:r>
              <a:rPr lang="es-MX" sz="2400" spc="105" dirty="0">
                <a:latin typeface="Comic Sans MS"/>
                <a:cs typeface="Comic Sans MS"/>
              </a:rPr>
              <a:t> </a:t>
            </a:r>
            <a:r>
              <a:rPr lang="es-MX" sz="2400" spc="-5" dirty="0">
                <a:latin typeface="Comic Sans MS"/>
                <a:cs typeface="Comic Sans MS"/>
              </a:rPr>
              <a:t>corriente</a:t>
            </a:r>
            <a:r>
              <a:rPr lang="es-MX" sz="2400" spc="105"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corto</a:t>
            </a:r>
            <a:r>
              <a:rPr lang="es-MX" sz="2400" spc="95" dirty="0">
                <a:latin typeface="Comic Sans MS"/>
                <a:cs typeface="Comic Sans MS"/>
              </a:rPr>
              <a:t> </a:t>
            </a:r>
            <a:r>
              <a:rPr lang="es-MX" sz="2400" spc="-5" dirty="0">
                <a:latin typeface="Comic Sans MS"/>
                <a:cs typeface="Comic Sans MS"/>
              </a:rPr>
              <a:t>circuito</a:t>
            </a:r>
            <a:r>
              <a:rPr lang="es-MX" sz="2400" spc="95"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“apagada”</a:t>
            </a:r>
            <a:r>
              <a:rPr lang="es-MX" sz="2400" dirty="0">
                <a:latin typeface="Comic Sans MS"/>
                <a:cs typeface="Comic Sans MS"/>
              </a:rPr>
              <a:t> </a:t>
            </a:r>
            <a:r>
              <a:rPr lang="es-MX" sz="2400" spc="-5" dirty="0">
                <a:latin typeface="Comic Sans MS"/>
                <a:cs typeface="Comic Sans MS"/>
              </a:rPr>
              <a:t>instantáneamente </a:t>
            </a:r>
            <a:r>
              <a:rPr lang="es-MX" sz="2400" dirty="0">
                <a:latin typeface="Comic Sans MS"/>
                <a:cs typeface="Comic Sans MS"/>
              </a:rPr>
              <a:t> </a:t>
            </a:r>
            <a:r>
              <a:rPr lang="es-MX" sz="2400" spc="-5" dirty="0">
                <a:latin typeface="Comic Sans MS"/>
                <a:cs typeface="Comic Sans MS"/>
              </a:rPr>
              <a:t>debido</a:t>
            </a:r>
            <a:r>
              <a:rPr lang="es-MX" sz="2400" spc="120" dirty="0">
                <a:latin typeface="Comic Sans MS"/>
                <a:cs typeface="Comic Sans MS"/>
              </a:rPr>
              <a:t> </a:t>
            </a:r>
            <a:r>
              <a:rPr lang="es-MX" sz="2400" spc="-5" dirty="0">
                <a:latin typeface="Comic Sans MS"/>
                <a:cs typeface="Comic Sans MS"/>
              </a:rPr>
              <a:t>a</a:t>
            </a:r>
            <a:r>
              <a:rPr lang="es-MX" sz="2400" spc="120" dirty="0">
                <a:latin typeface="Comic Sans MS"/>
                <a:cs typeface="Comic Sans MS"/>
              </a:rPr>
              <a:t> </a:t>
            </a:r>
            <a:r>
              <a:rPr lang="es-MX" sz="2400" spc="-5" dirty="0">
                <a:latin typeface="Comic Sans MS"/>
                <a:cs typeface="Comic Sans MS"/>
              </a:rPr>
              <a:t>la</a:t>
            </a:r>
            <a:r>
              <a:rPr lang="es-MX" sz="2400" spc="120" dirty="0">
                <a:latin typeface="Comic Sans MS"/>
                <a:cs typeface="Comic Sans MS"/>
              </a:rPr>
              <a:t> </a:t>
            </a:r>
            <a:r>
              <a:rPr lang="es-MX" sz="2400" spc="-5" dirty="0">
                <a:latin typeface="Comic Sans MS"/>
                <a:cs typeface="Comic Sans MS"/>
              </a:rPr>
              <a:t>energía</a:t>
            </a:r>
            <a:r>
              <a:rPr lang="es-MX" sz="2400" spc="120" dirty="0">
                <a:latin typeface="Comic Sans MS"/>
                <a:cs typeface="Comic Sans MS"/>
              </a:rPr>
              <a:t> </a:t>
            </a:r>
            <a:r>
              <a:rPr lang="es-MX" sz="2400" spc="-5" dirty="0">
                <a:latin typeface="Comic Sans MS"/>
                <a:cs typeface="Comic Sans MS"/>
              </a:rPr>
              <a:t>almacenada</a:t>
            </a:r>
            <a:r>
              <a:rPr lang="es-MX" sz="2400" spc="110" dirty="0">
                <a:latin typeface="Comic Sans MS"/>
                <a:cs typeface="Comic Sans MS"/>
              </a:rPr>
              <a:t> </a:t>
            </a:r>
            <a:r>
              <a:rPr lang="es-MX" sz="2400" spc="-5" dirty="0">
                <a:latin typeface="Comic Sans MS"/>
                <a:cs typeface="Comic Sans MS"/>
              </a:rPr>
              <a:t>en</a:t>
            </a:r>
            <a:r>
              <a:rPr lang="es-MX" sz="2400" spc="110" dirty="0">
                <a:latin typeface="Comic Sans MS"/>
                <a:cs typeface="Comic Sans MS"/>
              </a:rPr>
              <a:t> </a:t>
            </a:r>
            <a:r>
              <a:rPr lang="es-MX" sz="2400" spc="-5" dirty="0">
                <a:latin typeface="Comic Sans MS"/>
                <a:cs typeface="Comic Sans MS"/>
              </a:rPr>
              <a:t>la</a:t>
            </a:r>
            <a:r>
              <a:rPr lang="es-MX" sz="2400" spc="114" dirty="0">
                <a:latin typeface="Comic Sans MS"/>
                <a:cs typeface="Comic Sans MS"/>
              </a:rPr>
              <a:t> </a:t>
            </a:r>
            <a:r>
              <a:rPr lang="es-MX" sz="2400" spc="-5" dirty="0">
                <a:latin typeface="Comic Sans MS"/>
                <a:cs typeface="Comic Sans MS"/>
              </a:rPr>
              <a:t>máquina</a:t>
            </a:r>
            <a:r>
              <a:rPr lang="es-MX" sz="2400" spc="110" dirty="0">
                <a:latin typeface="Comic Sans MS"/>
                <a:cs typeface="Comic Sans MS"/>
              </a:rPr>
              <a:t> </a:t>
            </a:r>
            <a:r>
              <a:rPr lang="es-MX" sz="2400" spc="-5" dirty="0">
                <a:latin typeface="Comic Sans MS"/>
                <a:cs typeface="Comic Sans MS"/>
              </a:rPr>
              <a:t>rotatoria. </a:t>
            </a:r>
            <a:r>
              <a:rPr lang="es-MX" sz="2400" spc="-254" dirty="0">
                <a:latin typeface="Comic Sans MS"/>
                <a:cs typeface="Comic Sans MS"/>
              </a:rPr>
              <a:t> </a:t>
            </a:r>
            <a:r>
              <a:rPr lang="es-MX" sz="2400" spc="-5" dirty="0">
                <a:latin typeface="Comic Sans MS"/>
                <a:cs typeface="Comic Sans MS"/>
              </a:rPr>
              <a:t>El flujo de la corriente de falla dañina en el generador </a:t>
            </a:r>
            <a:r>
              <a:rPr lang="es-MX" sz="2400" dirty="0">
                <a:latin typeface="Comic Sans MS"/>
                <a:cs typeface="Comic Sans MS"/>
              </a:rPr>
              <a:t> </a:t>
            </a:r>
            <a:r>
              <a:rPr lang="es-MX" sz="2400" spc="-5" dirty="0">
                <a:latin typeface="Comic Sans MS"/>
                <a:cs typeface="Comic Sans MS"/>
              </a:rPr>
              <a:t>continuará por un periodo de varios segundos después de </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ha</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disparado,</a:t>
            </a:r>
            <a:r>
              <a:rPr lang="es-MX" sz="2400" dirty="0">
                <a:latin typeface="Comic Sans MS"/>
                <a:cs typeface="Comic Sans MS"/>
              </a:rPr>
              <a:t> </a:t>
            </a:r>
            <a:r>
              <a:rPr lang="es-MX" sz="2400" spc="-5" dirty="0">
                <a:latin typeface="Comic Sans MS"/>
                <a:cs typeface="Comic Sans MS"/>
              </a:rPr>
              <a:t>haciendo</a:t>
            </a:r>
            <a:r>
              <a:rPr lang="es-MX" sz="2400" dirty="0">
                <a:latin typeface="Comic Sans MS"/>
                <a:cs typeface="Comic Sans MS"/>
              </a:rPr>
              <a:t> </a:t>
            </a:r>
            <a:r>
              <a:rPr lang="es-MX" sz="2400" spc="-5" dirty="0">
                <a:latin typeface="Comic Sans MS"/>
                <a:cs typeface="Comic Sans MS"/>
              </a:rPr>
              <a:t>que</a:t>
            </a:r>
            <a:r>
              <a:rPr lang="es-MX" sz="2400" spc="254" dirty="0">
                <a:latin typeface="Comic Sans MS"/>
                <a:cs typeface="Comic Sans MS"/>
              </a:rPr>
              <a:t> </a:t>
            </a:r>
            <a:r>
              <a:rPr lang="es-MX" sz="2400" spc="-5" dirty="0">
                <a:latin typeface="Comic Sans MS"/>
                <a:cs typeface="Comic Sans MS"/>
              </a:rPr>
              <a:t>las </a:t>
            </a:r>
            <a:r>
              <a:rPr lang="es-MX" sz="2400" spc="-254" dirty="0">
                <a:latin typeface="Comic Sans MS"/>
                <a:cs typeface="Comic Sans MS"/>
              </a:rPr>
              <a:t> </a:t>
            </a:r>
            <a:r>
              <a:rPr lang="es-MX" sz="2400" spc="-5" dirty="0">
                <a:latin typeface="Comic Sans MS"/>
                <a:cs typeface="Comic Sans MS"/>
              </a:rPr>
              <a:t>fallas del generador sean extremadamente dañinas.</a:t>
            </a:r>
            <a:r>
              <a:rPr lang="es-MX" sz="240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conductores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son </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aislados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construcción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bus,</a:t>
            </a:r>
            <a:r>
              <a:rPr lang="es-MX" sz="2400" dirty="0">
                <a:latin typeface="Comic Sans MS"/>
                <a:cs typeface="Comic Sans MS"/>
              </a:rPr>
              <a:t> </a:t>
            </a:r>
            <a:r>
              <a:rPr lang="es-MX" sz="2400" spc="-5" dirty="0">
                <a:latin typeface="Comic Sans MS"/>
                <a:cs typeface="Comic Sans MS"/>
              </a:rPr>
              <a:t>para </a:t>
            </a:r>
            <a:r>
              <a:rPr lang="es-MX" sz="2400" spc="-254" dirty="0">
                <a:latin typeface="Comic Sans MS"/>
                <a:cs typeface="Comic Sans MS"/>
              </a:rPr>
              <a:t> </a:t>
            </a:r>
            <a:r>
              <a:rPr lang="es-MX" sz="2400" spc="-5" dirty="0">
                <a:latin typeface="Comic Sans MS"/>
                <a:cs typeface="Comic Sans MS"/>
              </a:rPr>
              <a:t>minimizar</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multifase</a:t>
            </a:r>
            <a:r>
              <a:rPr lang="es-MX" sz="2400"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terminales.</a:t>
            </a:r>
            <a:r>
              <a:rPr lang="es-MX" sz="2400" spc="260" dirty="0">
                <a:latin typeface="Comic Sans MS"/>
                <a:cs typeface="Comic Sans MS"/>
              </a:rPr>
              <a:t> </a:t>
            </a:r>
            <a:r>
              <a:rPr lang="es-MX" sz="2400" spc="-5" dirty="0">
                <a:latin typeface="Comic Sans MS"/>
                <a:cs typeface="Comic Sans MS"/>
              </a:rPr>
              <a:t>El </a:t>
            </a:r>
            <a:r>
              <a:rPr lang="es-MX" sz="2400" dirty="0">
                <a:latin typeface="Comic Sans MS"/>
                <a:cs typeface="Comic Sans MS"/>
              </a:rPr>
              <a:t> </a:t>
            </a:r>
            <a:r>
              <a:rPr lang="es-MX" sz="2400" spc="-5" dirty="0">
                <a:latin typeface="Comic Sans MS"/>
                <a:cs typeface="Comic Sans MS"/>
              </a:rPr>
              <a:t>generador</a:t>
            </a:r>
            <a:r>
              <a:rPr lang="es-MX" sz="2400" spc="125" dirty="0">
                <a:latin typeface="Comic Sans MS"/>
                <a:cs typeface="Comic Sans MS"/>
              </a:rPr>
              <a:t> </a:t>
            </a:r>
            <a:r>
              <a:rPr lang="es-MX" sz="2400" spc="-5" dirty="0">
                <a:latin typeface="Comic Sans MS"/>
                <a:cs typeface="Comic Sans MS"/>
              </a:rPr>
              <a:t>es</a:t>
            </a:r>
            <a:r>
              <a:rPr lang="es-MX" sz="2400" spc="130" dirty="0">
                <a:latin typeface="Comic Sans MS"/>
                <a:cs typeface="Comic Sans MS"/>
              </a:rPr>
              <a:t> </a:t>
            </a:r>
            <a:r>
              <a:rPr lang="es-MX" sz="2400" spc="-5" dirty="0">
                <a:latin typeface="Comic Sans MS"/>
                <a:cs typeface="Comic Sans MS"/>
              </a:rPr>
              <a:t>también</a:t>
            </a:r>
            <a:r>
              <a:rPr lang="es-MX" sz="2400" spc="125" dirty="0">
                <a:latin typeface="Comic Sans MS"/>
                <a:cs typeface="Comic Sans MS"/>
              </a:rPr>
              <a:t> </a:t>
            </a:r>
            <a:r>
              <a:rPr lang="es-MX" sz="2400" spc="-5" dirty="0">
                <a:latin typeface="Comic Sans MS"/>
                <a:cs typeface="Comic Sans MS"/>
              </a:rPr>
              <a:t>puesto</a:t>
            </a:r>
            <a:r>
              <a:rPr lang="es-MX" sz="2400" spc="130" dirty="0">
                <a:latin typeface="Comic Sans MS"/>
                <a:cs typeface="Comic Sans MS"/>
              </a:rPr>
              <a:t> </a:t>
            </a:r>
            <a:r>
              <a:rPr lang="es-MX" sz="2400" spc="-5" dirty="0">
                <a:latin typeface="Comic Sans MS"/>
                <a:cs typeface="Comic Sans MS"/>
              </a:rPr>
              <a:t>a</a:t>
            </a:r>
            <a:r>
              <a:rPr lang="es-MX" sz="2400" spc="125" dirty="0">
                <a:latin typeface="Comic Sans MS"/>
                <a:cs typeface="Comic Sans MS"/>
              </a:rPr>
              <a:t> </a:t>
            </a:r>
            <a:r>
              <a:rPr lang="es-MX" sz="2400" spc="-5" dirty="0">
                <a:latin typeface="Comic Sans MS"/>
                <a:cs typeface="Comic Sans MS"/>
              </a:rPr>
              <a:t>tierra</a:t>
            </a:r>
            <a:r>
              <a:rPr lang="es-MX" sz="2400" spc="130" dirty="0">
                <a:latin typeface="Comic Sans MS"/>
                <a:cs typeface="Comic Sans MS"/>
              </a:rPr>
              <a:t> </a:t>
            </a:r>
            <a:r>
              <a:rPr lang="es-MX" sz="2400" spc="-5" dirty="0">
                <a:latin typeface="Comic Sans MS"/>
                <a:cs typeface="Comic Sans MS"/>
              </a:rPr>
              <a:t>en</a:t>
            </a:r>
            <a:r>
              <a:rPr lang="es-MX" sz="2400" spc="130" dirty="0">
                <a:latin typeface="Comic Sans MS"/>
                <a:cs typeface="Comic Sans MS"/>
              </a:rPr>
              <a:t> </a:t>
            </a:r>
            <a:r>
              <a:rPr lang="es-MX" sz="2400" spc="-5" dirty="0">
                <a:latin typeface="Comic Sans MS"/>
                <a:cs typeface="Comic Sans MS"/>
              </a:rPr>
              <a:t>tal</a:t>
            </a:r>
            <a:r>
              <a:rPr lang="es-MX" sz="2400" spc="125" dirty="0">
                <a:latin typeface="Comic Sans MS"/>
                <a:cs typeface="Comic Sans MS"/>
              </a:rPr>
              <a:t> </a:t>
            </a:r>
            <a:r>
              <a:rPr lang="es-MX" sz="2400" spc="-5" dirty="0">
                <a:latin typeface="Comic Sans MS"/>
                <a:cs typeface="Comic Sans MS"/>
              </a:rPr>
              <a:t>forma</a:t>
            </a:r>
            <a:r>
              <a:rPr lang="es-MX" sz="2400" spc="130" dirty="0">
                <a:latin typeface="Comic Sans MS"/>
                <a:cs typeface="Comic Sans MS"/>
              </a:rPr>
              <a:t> </a:t>
            </a:r>
            <a:r>
              <a:rPr lang="es-MX" sz="2400" spc="-5" dirty="0">
                <a:latin typeface="Comic Sans MS"/>
                <a:cs typeface="Comic Sans MS"/>
              </a:rPr>
              <a:t>que </a:t>
            </a:r>
            <a:r>
              <a:rPr lang="es-MX" sz="2400" spc="-26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reducen</a:t>
            </a:r>
            <a:r>
              <a:rPr lang="es-MX" sz="2400" dirty="0">
                <a:latin typeface="Comic Sans MS"/>
                <a:cs typeface="Comic Sans MS"/>
              </a:rPr>
              <a:t> </a:t>
            </a:r>
            <a:r>
              <a:rPr lang="es-MX" sz="2400" spc="-5" dirty="0">
                <a:latin typeface="Comic Sans MS"/>
                <a:cs typeface="Comic Sans MS"/>
              </a:rPr>
              <a:t>sustancialmente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 </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Esto se hace incrementando la impedancia de </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cero,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inserción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impedancia</a:t>
            </a:r>
            <a:r>
              <a:rPr lang="es-MX" sz="2400" spc="254" dirty="0">
                <a:latin typeface="Comic Sans MS"/>
                <a:cs typeface="Comic Sans MS"/>
              </a:rPr>
              <a:t> </a:t>
            </a:r>
            <a:r>
              <a:rPr lang="es-MX" sz="2400" spc="-5" dirty="0">
                <a:latin typeface="Comic Sans MS"/>
                <a:cs typeface="Comic Sans MS"/>
              </a:rPr>
              <a:t>a </a:t>
            </a:r>
            <a:r>
              <a:rPr lang="es-MX" sz="2400" dirty="0">
                <a:latin typeface="Comic Sans MS"/>
                <a:cs typeface="Comic Sans MS"/>
              </a:rPr>
              <a:t> </a:t>
            </a:r>
            <a:r>
              <a:rPr lang="es-MX" sz="2400" spc="-5" dirty="0">
                <a:latin typeface="Comic Sans MS"/>
                <a:cs typeface="Comic Sans MS"/>
              </a:rPr>
              <a:t>tierra 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endParaRPr lang="es-MX" sz="24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gn="just">
              <a:lnSpc>
                <a:spcPct val="116100"/>
              </a:lnSpc>
              <a:spcBef>
                <a:spcPts val="100"/>
              </a:spcBef>
            </a:pPr>
            <a:endParaRPr lang="en-US" sz="9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pic>
        <p:nvPicPr>
          <p:cNvPr id="6" name="object 6"/>
          <p:cNvPicPr/>
          <p:nvPr/>
        </p:nvPicPr>
        <p:blipFill>
          <a:blip r:embed="rId2" cstate="print"/>
          <a:stretch>
            <a:fillRect/>
          </a:stretch>
        </p:blipFill>
        <p:spPr>
          <a:xfrm>
            <a:off x="6470496" y="4800600"/>
            <a:ext cx="5016807" cy="4038600"/>
          </a:xfrm>
          <a:prstGeom prst="rect">
            <a:avLst/>
          </a:prstGeom>
        </p:spPr>
      </p:pic>
      <p:sp>
        <p:nvSpPr>
          <p:cNvPr id="18" name="CuadroTexto 17">
            <a:extLst>
              <a:ext uri="{FF2B5EF4-FFF2-40B4-BE49-F238E27FC236}">
                <a16:creationId xmlns:a16="http://schemas.microsoft.com/office/drawing/2014/main" xmlns="" id="{414AAB0B-8DF2-443C-85CB-B74B00EBAF71}"/>
              </a:ext>
            </a:extLst>
          </p:cNvPr>
          <p:cNvSpPr txBox="1"/>
          <p:nvPr/>
        </p:nvSpPr>
        <p:spPr>
          <a:xfrm>
            <a:off x="4510417" y="9187934"/>
            <a:ext cx="8936966" cy="461665"/>
          </a:xfrm>
          <a:prstGeom prst="rect">
            <a:avLst/>
          </a:prstGeom>
          <a:noFill/>
        </p:spPr>
        <p:txBody>
          <a:bodyPr wrap="square">
            <a:spAutoFit/>
          </a:bodyPr>
          <a:lstStyle/>
          <a:p>
            <a:pPr marL="12700" algn="ctr">
              <a:spcBef>
                <a:spcPts val="355"/>
              </a:spcBef>
            </a:pP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6.</a:t>
            </a:r>
            <a:r>
              <a:rPr lang="es-MX" sz="2400" b="1" spc="250" dirty="0">
                <a:latin typeface="Comic Sans MS"/>
                <a:cs typeface="Comic Sans MS"/>
              </a:rPr>
              <a:t> </a:t>
            </a:r>
            <a:r>
              <a:rPr lang="es-MX" sz="2400" b="1" spc="-5" dirty="0">
                <a:latin typeface="Comic Sans MS"/>
                <a:cs typeface="Comic Sans MS"/>
              </a:rPr>
              <a:t>Corriente</a:t>
            </a:r>
            <a:r>
              <a:rPr lang="es-MX" sz="2400" b="1" spc="5" dirty="0">
                <a:latin typeface="Comic Sans MS"/>
                <a:cs typeface="Comic Sans MS"/>
              </a:rPr>
              <a:t> </a:t>
            </a:r>
            <a:r>
              <a:rPr lang="es-MX" sz="2400" b="1" spc="-5" dirty="0">
                <a:latin typeface="Comic Sans MS"/>
                <a:cs typeface="Comic Sans MS"/>
              </a:rPr>
              <a:t>de</a:t>
            </a:r>
            <a:r>
              <a:rPr lang="es-MX" sz="2400" b="1" spc="5" dirty="0">
                <a:latin typeface="Comic Sans MS"/>
                <a:cs typeface="Comic Sans MS"/>
              </a:rPr>
              <a:t> </a:t>
            </a:r>
            <a:r>
              <a:rPr lang="es-MX" sz="2400" b="1" spc="-5" dirty="0">
                <a:latin typeface="Comic Sans MS"/>
                <a:cs typeface="Comic Sans MS"/>
              </a:rPr>
              <a:t>falla</a:t>
            </a:r>
            <a:r>
              <a:rPr lang="es-MX" sz="2400" b="1" spc="10" dirty="0">
                <a:latin typeface="Comic Sans MS"/>
                <a:cs typeface="Comic Sans MS"/>
              </a:rPr>
              <a:t> </a:t>
            </a:r>
            <a:r>
              <a:rPr lang="es-MX" sz="2400" b="1" spc="-5" dirty="0">
                <a:latin typeface="Comic Sans MS"/>
                <a:cs typeface="Comic Sans MS"/>
              </a:rPr>
              <a:t>en</a:t>
            </a:r>
            <a:r>
              <a:rPr lang="es-MX" sz="2400" b="1" spc="5" dirty="0">
                <a:latin typeface="Comic Sans MS"/>
                <a:cs typeface="Comic Sans MS"/>
              </a:rPr>
              <a:t> </a:t>
            </a:r>
            <a:r>
              <a:rPr lang="es-MX" sz="2400" b="1" spc="-5" dirty="0">
                <a:latin typeface="Comic Sans MS"/>
                <a:cs typeface="Comic Sans MS"/>
              </a:rPr>
              <a:t>terminales</a:t>
            </a:r>
            <a:r>
              <a:rPr lang="es-MX" sz="2400" b="1" spc="5" dirty="0">
                <a:latin typeface="Comic Sans MS"/>
                <a:cs typeface="Comic Sans MS"/>
              </a:rPr>
              <a:t> </a:t>
            </a:r>
            <a:r>
              <a:rPr lang="es-MX" sz="2400" b="1" spc="-10" dirty="0">
                <a:latin typeface="Comic Sans MS"/>
                <a:cs typeface="Comic Sans MS"/>
              </a:rPr>
              <a:t>del</a:t>
            </a:r>
            <a:r>
              <a:rPr lang="es-MX" sz="2400" b="1" spc="5" dirty="0">
                <a:latin typeface="Comic Sans MS"/>
                <a:cs typeface="Comic Sans MS"/>
              </a:rPr>
              <a:t> </a:t>
            </a:r>
            <a:r>
              <a:rPr lang="es-MX" sz="2400" b="1" spc="-10" dirty="0">
                <a:latin typeface="Comic Sans MS"/>
                <a:cs typeface="Comic Sans MS"/>
              </a:rPr>
              <a:t>generador</a:t>
            </a:r>
            <a:endParaRPr lang="es-MX" sz="2400" b="1" dirty="0">
              <a:latin typeface="Comic Sans MS"/>
              <a:cs typeface="Comic Sans M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30200" y="374155"/>
            <a:ext cx="11430000" cy="7232749"/>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Prácticas</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puesta</a:t>
            </a:r>
            <a:r>
              <a:rPr sz="2400" b="1" spc="10" dirty="0">
                <a:latin typeface="Comic Sans MS"/>
                <a:cs typeface="Comic Sans MS"/>
              </a:rPr>
              <a:t> </a:t>
            </a:r>
            <a:r>
              <a:rPr sz="2400" b="1" spc="-5" dirty="0">
                <a:latin typeface="Comic Sans MS"/>
                <a:cs typeface="Comic Sans MS"/>
              </a:rPr>
              <a:t>a</a:t>
            </a:r>
            <a:r>
              <a:rPr sz="2400" b="1" spc="5" dirty="0">
                <a:latin typeface="Comic Sans MS"/>
                <a:cs typeface="Comic Sans MS"/>
              </a:rPr>
              <a:t> </a:t>
            </a:r>
            <a:r>
              <a:rPr sz="2400" b="1" spc="-5" dirty="0">
                <a:latin typeface="Comic Sans MS"/>
                <a:cs typeface="Comic Sans MS"/>
              </a:rPr>
              <a:t>tierra</a:t>
            </a:r>
            <a:r>
              <a:rPr sz="2400" b="1" spc="10" dirty="0">
                <a:latin typeface="Comic Sans MS"/>
                <a:cs typeface="Comic Sans MS"/>
              </a:rPr>
              <a:t> </a:t>
            </a:r>
            <a:r>
              <a:rPr sz="2400" b="1" spc="-5" dirty="0">
                <a:latin typeface="Comic Sans MS"/>
                <a:cs typeface="Comic Sans MS"/>
              </a:rPr>
              <a:t>del</a:t>
            </a:r>
            <a:r>
              <a:rPr sz="2400" b="1" spc="5" dirty="0">
                <a:latin typeface="Comic Sans MS"/>
                <a:cs typeface="Comic Sans MS"/>
              </a:rPr>
              <a:t> </a:t>
            </a:r>
            <a:r>
              <a:rPr sz="2400" b="1" spc="-5" dirty="0" err="1">
                <a:latin typeface="Comic Sans MS"/>
                <a:cs typeface="Comic Sans MS"/>
              </a:rPr>
              <a:t>generador</a:t>
            </a:r>
            <a:r>
              <a:rPr sz="2400" b="1" spc="-5" dirty="0">
                <a:latin typeface="Comic Sans MS"/>
                <a:cs typeface="Comic Sans MS"/>
              </a:rPr>
              <a:t>.</a:t>
            </a:r>
            <a:endParaRPr lang="en-US" sz="2400" b="1" spc="-5" dirty="0">
              <a:latin typeface="Comic Sans MS"/>
              <a:cs typeface="Comic Sans MS"/>
            </a:endParaRPr>
          </a:p>
          <a:p>
            <a:pPr marL="12700" marR="5080" algn="just">
              <a:spcBef>
                <a:spcPts val="100"/>
              </a:spcBef>
            </a:pPr>
            <a:r>
              <a:rPr lang="es-MX" sz="2400" spc="-5" dirty="0">
                <a:latin typeface="Comic Sans MS"/>
                <a:cs typeface="Comic Sans MS"/>
              </a:rPr>
              <a:t>Dos</a:t>
            </a:r>
            <a:r>
              <a:rPr lang="es-MX" sz="2400" spc="175" dirty="0">
                <a:latin typeface="Comic Sans MS"/>
                <a:cs typeface="Comic Sans MS"/>
              </a:rPr>
              <a:t> </a:t>
            </a:r>
            <a:r>
              <a:rPr lang="es-MX" sz="2400" spc="-5" dirty="0">
                <a:latin typeface="Comic Sans MS"/>
                <a:cs typeface="Comic Sans MS"/>
              </a:rPr>
              <a:t>tipos</a:t>
            </a:r>
            <a:r>
              <a:rPr lang="es-MX" sz="2400" spc="180" dirty="0">
                <a:latin typeface="Comic Sans MS"/>
                <a:cs typeface="Comic Sans MS"/>
              </a:rPr>
              <a:t> </a:t>
            </a:r>
            <a:r>
              <a:rPr lang="es-MX" sz="2400" spc="-5" dirty="0">
                <a:latin typeface="Comic Sans MS"/>
                <a:cs typeface="Comic Sans MS"/>
              </a:rPr>
              <a:t>de</a:t>
            </a:r>
            <a:r>
              <a:rPr lang="es-MX" sz="2400" spc="180" dirty="0">
                <a:latin typeface="Comic Sans MS"/>
                <a:cs typeface="Comic Sans MS"/>
              </a:rPr>
              <a:t> </a:t>
            </a:r>
            <a:r>
              <a:rPr lang="es-MX" sz="2400" spc="-5" dirty="0">
                <a:latin typeface="Comic Sans MS"/>
                <a:cs typeface="Comic Sans MS"/>
              </a:rPr>
              <a:t>prácticas</a:t>
            </a:r>
            <a:r>
              <a:rPr lang="es-MX" sz="2400" spc="170" dirty="0">
                <a:latin typeface="Comic Sans MS"/>
                <a:cs typeface="Comic Sans MS"/>
              </a:rPr>
              <a:t> </a:t>
            </a:r>
            <a:r>
              <a:rPr lang="es-MX" sz="2400" spc="-5" dirty="0">
                <a:latin typeface="Comic Sans MS"/>
                <a:cs typeface="Comic Sans MS"/>
              </a:rPr>
              <a:t>de</a:t>
            </a:r>
            <a:r>
              <a:rPr lang="es-MX" sz="2400" spc="170" dirty="0">
                <a:latin typeface="Comic Sans MS"/>
                <a:cs typeface="Comic Sans MS"/>
              </a:rPr>
              <a:t> </a:t>
            </a:r>
            <a:r>
              <a:rPr lang="es-MX" sz="2400" spc="-5" dirty="0">
                <a:latin typeface="Comic Sans MS"/>
                <a:cs typeface="Comic Sans MS"/>
              </a:rPr>
              <a:t>puesta</a:t>
            </a:r>
            <a:r>
              <a:rPr lang="es-MX" sz="2400" spc="175" dirty="0">
                <a:latin typeface="Comic Sans MS"/>
                <a:cs typeface="Comic Sans MS"/>
              </a:rPr>
              <a:t> </a:t>
            </a:r>
            <a:r>
              <a:rPr lang="es-MX" sz="2400" spc="-5" dirty="0">
                <a:latin typeface="Comic Sans MS"/>
                <a:cs typeface="Comic Sans MS"/>
              </a:rPr>
              <a:t>a</a:t>
            </a:r>
            <a:r>
              <a:rPr lang="es-MX" sz="2400" spc="170" dirty="0">
                <a:latin typeface="Comic Sans MS"/>
                <a:cs typeface="Comic Sans MS"/>
              </a:rPr>
              <a:t> </a:t>
            </a:r>
            <a:r>
              <a:rPr lang="es-MX" sz="2400" spc="-5" dirty="0">
                <a:latin typeface="Comic Sans MS"/>
                <a:cs typeface="Comic Sans MS"/>
              </a:rPr>
              <a:t>tierra</a:t>
            </a:r>
            <a:r>
              <a:rPr lang="es-MX" sz="2400" spc="175" dirty="0">
                <a:latin typeface="Comic Sans MS"/>
                <a:cs typeface="Comic Sans MS"/>
              </a:rPr>
              <a:t> </a:t>
            </a:r>
            <a:r>
              <a:rPr lang="es-MX" sz="2400" spc="-5" dirty="0">
                <a:latin typeface="Comic Sans MS"/>
                <a:cs typeface="Comic Sans MS"/>
              </a:rPr>
              <a:t>representan </a:t>
            </a:r>
            <a:r>
              <a:rPr lang="es-MX" sz="2400" spc="-254"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principales</a:t>
            </a:r>
            <a:r>
              <a:rPr lang="es-MX" sz="2400" dirty="0">
                <a:latin typeface="Comic Sans MS"/>
                <a:cs typeface="Comic Sans MS"/>
              </a:rPr>
              <a:t> </a:t>
            </a:r>
            <a:r>
              <a:rPr lang="es-MX" sz="2400" spc="-5" dirty="0">
                <a:latin typeface="Comic Sans MS"/>
                <a:cs typeface="Comic Sans MS"/>
              </a:rPr>
              <a:t>métodos</a:t>
            </a:r>
            <a:r>
              <a:rPr lang="es-MX" sz="2400" dirty="0">
                <a:latin typeface="Comic Sans MS"/>
                <a:cs typeface="Comic Sans MS"/>
              </a:rPr>
              <a:t> </a:t>
            </a:r>
            <a:r>
              <a:rPr lang="es-MX" sz="2400" spc="-5" dirty="0">
                <a:latin typeface="Comic Sans MS"/>
                <a:cs typeface="Comic Sans MS"/>
              </a:rPr>
              <a:t>usados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industria</a:t>
            </a:r>
            <a:r>
              <a:rPr lang="es-MX" sz="2400" dirty="0">
                <a:latin typeface="Comic Sans MS"/>
                <a:cs typeface="Comic Sans MS"/>
              </a:rPr>
              <a:t> </a:t>
            </a:r>
            <a:r>
              <a:rPr lang="es-MX" sz="2400" spc="-5" dirty="0">
                <a:latin typeface="Comic Sans MS"/>
                <a:cs typeface="Comic Sans MS"/>
              </a:rPr>
              <a:t>para </a:t>
            </a:r>
            <a:r>
              <a:rPr lang="es-MX" sz="2400" dirty="0">
                <a:latin typeface="Comic Sans MS"/>
                <a:cs typeface="Comic Sans MS"/>
              </a:rPr>
              <a:t> </a:t>
            </a:r>
            <a:r>
              <a:rPr lang="es-MX" sz="2400" spc="-5" dirty="0">
                <a:latin typeface="Comic Sans MS"/>
                <a:cs typeface="Comic Sans MS"/>
              </a:rPr>
              <a:t>aterrizar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devanados</a:t>
            </a:r>
            <a:r>
              <a:rPr lang="es-MX" sz="2400" dirty="0">
                <a:latin typeface="Comic Sans MS"/>
                <a:cs typeface="Comic Sans MS"/>
              </a:rPr>
              <a:t> </a:t>
            </a:r>
            <a:r>
              <a:rPr lang="es-MX" sz="2400" spc="-5" dirty="0">
                <a:latin typeface="Comic Sans MS"/>
                <a:cs typeface="Comic Sans MS"/>
              </a:rPr>
              <a:t>del</a:t>
            </a:r>
            <a:r>
              <a:rPr lang="es-MX" sz="2400" spc="254" dirty="0">
                <a:latin typeface="Comic Sans MS"/>
                <a:cs typeface="Comic Sans MS"/>
              </a:rPr>
              <a:t> </a:t>
            </a:r>
            <a:r>
              <a:rPr lang="es-MX" sz="2400" spc="-5" dirty="0">
                <a:latin typeface="Comic Sans MS"/>
                <a:cs typeface="Comic Sans MS"/>
              </a:rPr>
              <a:t>estator</a:t>
            </a:r>
            <a:r>
              <a:rPr lang="es-MX" sz="2400" spc="260" dirty="0">
                <a:latin typeface="Comic Sans MS"/>
                <a:cs typeface="Comic Sans MS"/>
              </a:rPr>
              <a:t> </a:t>
            </a:r>
            <a:r>
              <a:rPr lang="es-MX" sz="2400" spc="-5" dirty="0">
                <a:latin typeface="Comic Sans MS"/>
                <a:cs typeface="Comic Sans MS"/>
              </a:rPr>
              <a:t>del</a:t>
            </a:r>
            <a:r>
              <a:rPr lang="es-MX" sz="2400" spc="260" dirty="0">
                <a:latin typeface="Comic Sans MS"/>
                <a:cs typeface="Comic Sans MS"/>
              </a:rPr>
              <a:t> </a:t>
            </a:r>
            <a:r>
              <a:rPr lang="es-MX" sz="2400" spc="-5" dirty="0">
                <a:latin typeface="Comic Sans MS"/>
                <a:cs typeface="Comic Sans MS"/>
              </a:rPr>
              <a:t>generador. </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son</a:t>
            </a:r>
            <a:r>
              <a:rPr lang="es-MX" sz="2400" spc="5"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puesta</a:t>
            </a:r>
            <a:r>
              <a:rPr lang="es-MX" sz="2400" spc="5"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tierra</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alta</a:t>
            </a:r>
            <a:r>
              <a:rPr lang="es-MX" sz="2400" spc="5"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baja</a:t>
            </a:r>
            <a:r>
              <a:rPr lang="es-MX" sz="2400" spc="5" dirty="0">
                <a:latin typeface="Comic Sans MS"/>
                <a:cs typeface="Comic Sans MS"/>
              </a:rPr>
              <a:t> </a:t>
            </a:r>
            <a:r>
              <a:rPr lang="es-MX" sz="2400" spc="-5" dirty="0">
                <a:latin typeface="Comic Sans MS"/>
                <a:cs typeface="Comic Sans MS"/>
              </a:rPr>
              <a:t>impedancia.</a:t>
            </a:r>
            <a:endParaRPr lang="es-MX" sz="2400" dirty="0">
              <a:latin typeface="Comic Sans MS"/>
              <a:cs typeface="Comic Sans MS"/>
            </a:endParaRPr>
          </a:p>
          <a:p>
            <a:pPr algn="just">
              <a:spcBef>
                <a:spcPts val="45"/>
              </a:spcBef>
            </a:pPr>
            <a:endParaRPr lang="es-MX" sz="2400" dirty="0">
              <a:latin typeface="Comic Sans MS"/>
              <a:cs typeface="Comic Sans MS"/>
            </a:endParaRPr>
          </a:p>
          <a:p>
            <a:pPr marL="12700" algn="just">
              <a:spcBef>
                <a:spcPts val="100"/>
              </a:spcBef>
            </a:pPr>
            <a:r>
              <a:rPr lang="es-MX" sz="2400" b="1" spc="-5" dirty="0">
                <a:latin typeface="Comic Sans MS"/>
                <a:cs typeface="Comic Sans MS"/>
              </a:rPr>
              <a:t>Puesta</a:t>
            </a:r>
            <a:r>
              <a:rPr lang="es-MX" sz="2400" b="1" spc="229" dirty="0">
                <a:latin typeface="Comic Sans MS"/>
                <a:cs typeface="Comic Sans MS"/>
              </a:rPr>
              <a:t> </a:t>
            </a:r>
            <a:r>
              <a:rPr lang="es-MX" sz="2400" b="1" spc="-5" dirty="0">
                <a:latin typeface="Comic Sans MS"/>
                <a:cs typeface="Comic Sans MS"/>
              </a:rPr>
              <a:t>a</a:t>
            </a:r>
            <a:r>
              <a:rPr lang="es-MX" sz="2400" b="1" spc="229" dirty="0">
                <a:latin typeface="Comic Sans MS"/>
                <a:cs typeface="Comic Sans MS"/>
              </a:rPr>
              <a:t> </a:t>
            </a:r>
            <a:r>
              <a:rPr lang="es-MX" sz="2400" b="1" spc="-5" dirty="0">
                <a:latin typeface="Comic Sans MS"/>
                <a:cs typeface="Comic Sans MS"/>
              </a:rPr>
              <a:t>tierra</a:t>
            </a:r>
            <a:r>
              <a:rPr lang="es-MX" sz="2400" b="1" spc="235" dirty="0">
                <a:latin typeface="Comic Sans MS"/>
                <a:cs typeface="Comic Sans MS"/>
              </a:rPr>
              <a:t> </a:t>
            </a:r>
            <a:r>
              <a:rPr lang="es-MX" sz="2400" b="1" spc="-5" dirty="0">
                <a:latin typeface="Comic Sans MS"/>
                <a:cs typeface="Comic Sans MS"/>
              </a:rPr>
              <a:t>de</a:t>
            </a:r>
            <a:r>
              <a:rPr lang="es-MX" sz="2400" b="1" spc="229" dirty="0">
                <a:latin typeface="Comic Sans MS"/>
                <a:cs typeface="Comic Sans MS"/>
              </a:rPr>
              <a:t> </a:t>
            </a:r>
            <a:r>
              <a:rPr lang="es-MX" sz="2400" b="1" spc="-5" dirty="0">
                <a:latin typeface="Comic Sans MS"/>
                <a:cs typeface="Comic Sans MS"/>
              </a:rPr>
              <a:t>baja</a:t>
            </a:r>
            <a:r>
              <a:rPr lang="es-MX" sz="2400" b="1" spc="229" dirty="0">
                <a:latin typeface="Comic Sans MS"/>
                <a:cs typeface="Comic Sans MS"/>
              </a:rPr>
              <a:t> </a:t>
            </a:r>
            <a:r>
              <a:rPr lang="es-MX" sz="2400" b="1" spc="-5" dirty="0">
                <a:latin typeface="Comic Sans MS"/>
                <a:cs typeface="Comic Sans MS"/>
              </a:rPr>
              <a:t>impedancia:</a:t>
            </a:r>
            <a:r>
              <a:rPr lang="es-MX" sz="2400" b="1" spc="855" dirty="0">
                <a:latin typeface="Comic Sans MS"/>
                <a:cs typeface="Comic Sans MS"/>
              </a:rPr>
              <a:t> </a:t>
            </a:r>
            <a:r>
              <a:rPr lang="es-MX" sz="2400" spc="-5" dirty="0">
                <a:latin typeface="Comic Sans MS"/>
                <a:cs typeface="Comic Sans MS"/>
              </a:rPr>
              <a:t>La</a:t>
            </a:r>
            <a:r>
              <a:rPr lang="es-MX" sz="2400" spc="229" dirty="0">
                <a:latin typeface="Comic Sans MS"/>
                <a:cs typeface="Comic Sans MS"/>
              </a:rPr>
              <a:t> </a:t>
            </a:r>
            <a:r>
              <a:rPr lang="es-MX" sz="2400" spc="-5" dirty="0">
                <a:latin typeface="Comic Sans MS"/>
                <a:cs typeface="Comic Sans MS"/>
              </a:rPr>
              <a:t>figura</a:t>
            </a:r>
            <a:r>
              <a:rPr lang="es-MX" sz="2400" spc="229" dirty="0">
                <a:latin typeface="Comic Sans MS"/>
                <a:cs typeface="Comic Sans MS"/>
              </a:rPr>
              <a:t> </a:t>
            </a:r>
            <a:r>
              <a:rPr lang="es-MX" sz="2400" spc="-5" dirty="0">
                <a:latin typeface="Comic Sans MS"/>
                <a:cs typeface="Comic Sans MS"/>
              </a:rPr>
              <a:t>7A ilustra</a:t>
            </a:r>
            <a:r>
              <a:rPr lang="es-MX" sz="2400" spc="300" dirty="0">
                <a:latin typeface="Comic Sans MS"/>
                <a:cs typeface="Comic Sans MS"/>
              </a:rPr>
              <a:t> </a:t>
            </a:r>
            <a:r>
              <a:rPr lang="es-MX" sz="2400" spc="-5" dirty="0">
                <a:latin typeface="Comic Sans MS"/>
                <a:cs typeface="Comic Sans MS"/>
              </a:rPr>
              <a:t>un</a:t>
            </a:r>
            <a:r>
              <a:rPr lang="es-MX" sz="2400" spc="300" dirty="0">
                <a:latin typeface="Comic Sans MS"/>
                <a:cs typeface="Comic Sans MS"/>
              </a:rPr>
              <a:t> </a:t>
            </a:r>
            <a:r>
              <a:rPr lang="es-MX" sz="2400" spc="-5" dirty="0">
                <a:latin typeface="Comic Sans MS"/>
                <a:cs typeface="Comic Sans MS"/>
              </a:rPr>
              <a:t>generador</a:t>
            </a:r>
            <a:r>
              <a:rPr lang="es-MX" sz="2400" spc="300" dirty="0">
                <a:latin typeface="Comic Sans MS"/>
                <a:cs typeface="Comic Sans MS"/>
              </a:rPr>
              <a:t> </a:t>
            </a:r>
            <a:r>
              <a:rPr lang="es-MX" sz="2400" spc="-5" dirty="0">
                <a:latin typeface="Comic Sans MS"/>
                <a:cs typeface="Comic Sans MS"/>
              </a:rPr>
              <a:t>puesto</a:t>
            </a:r>
            <a:r>
              <a:rPr lang="es-MX" sz="2400" spc="300" dirty="0">
                <a:latin typeface="Comic Sans MS"/>
                <a:cs typeface="Comic Sans MS"/>
              </a:rPr>
              <a:t> </a:t>
            </a:r>
            <a:r>
              <a:rPr lang="es-MX" sz="2400" spc="-5" dirty="0">
                <a:latin typeface="Comic Sans MS"/>
                <a:cs typeface="Comic Sans MS"/>
              </a:rPr>
              <a:t>a</a:t>
            </a:r>
            <a:r>
              <a:rPr lang="es-MX" sz="2400" spc="305" dirty="0">
                <a:latin typeface="Comic Sans MS"/>
                <a:cs typeface="Comic Sans MS"/>
              </a:rPr>
              <a:t> </a:t>
            </a:r>
            <a:r>
              <a:rPr lang="es-MX" sz="2400" spc="-5" dirty="0">
                <a:latin typeface="Comic Sans MS"/>
                <a:cs typeface="Comic Sans MS"/>
              </a:rPr>
              <a:t>tierra</a:t>
            </a:r>
            <a:r>
              <a:rPr lang="es-MX" sz="2400" spc="300" dirty="0">
                <a:latin typeface="Comic Sans MS"/>
                <a:cs typeface="Comic Sans MS"/>
              </a:rPr>
              <a:t> </a:t>
            </a:r>
            <a:r>
              <a:rPr lang="es-MX" sz="2400" spc="-5" dirty="0">
                <a:latin typeface="Comic Sans MS"/>
                <a:cs typeface="Comic Sans MS"/>
              </a:rPr>
              <a:t>a</a:t>
            </a:r>
            <a:r>
              <a:rPr lang="es-MX" sz="2400" spc="290" dirty="0">
                <a:latin typeface="Comic Sans MS"/>
                <a:cs typeface="Comic Sans MS"/>
              </a:rPr>
              <a:t> </a:t>
            </a:r>
            <a:r>
              <a:rPr lang="es-MX" sz="2400" spc="-5" dirty="0">
                <a:latin typeface="Comic Sans MS"/>
                <a:cs typeface="Comic Sans MS"/>
              </a:rPr>
              <a:t>través</a:t>
            </a:r>
            <a:r>
              <a:rPr lang="es-MX" sz="2400" spc="295" dirty="0">
                <a:latin typeface="Comic Sans MS"/>
                <a:cs typeface="Comic Sans MS"/>
              </a:rPr>
              <a:t> </a:t>
            </a:r>
            <a:r>
              <a:rPr lang="es-MX" sz="2400" spc="-5" dirty="0">
                <a:latin typeface="Comic Sans MS"/>
                <a:cs typeface="Comic Sans MS"/>
              </a:rPr>
              <a:t>de</a:t>
            </a:r>
            <a:r>
              <a:rPr lang="es-MX" sz="2400" spc="300" dirty="0">
                <a:latin typeface="Comic Sans MS"/>
                <a:cs typeface="Comic Sans MS"/>
              </a:rPr>
              <a:t> </a:t>
            </a:r>
            <a:r>
              <a:rPr lang="es-MX" sz="2400" spc="-5" dirty="0">
                <a:latin typeface="Comic Sans MS"/>
                <a:cs typeface="Comic Sans MS"/>
              </a:rPr>
              <a:t>un resistor o reactor.</a:t>
            </a:r>
            <a:r>
              <a:rPr lang="es-MX" sz="2400" dirty="0">
                <a:latin typeface="Comic Sans MS"/>
                <a:cs typeface="Comic Sans MS"/>
              </a:rPr>
              <a:t> </a:t>
            </a:r>
            <a:r>
              <a:rPr lang="es-MX" sz="2400" spc="-5" dirty="0">
                <a:latin typeface="Comic Sans MS"/>
                <a:cs typeface="Comic Sans MS"/>
              </a:rPr>
              <a:t>El resistor o reactor de puesta a </a:t>
            </a:r>
            <a:r>
              <a:rPr lang="es-MX" sz="2400" dirty="0">
                <a:latin typeface="Comic Sans MS"/>
                <a:cs typeface="Comic Sans MS"/>
              </a:rPr>
              <a:t> </a:t>
            </a:r>
            <a:r>
              <a:rPr lang="es-MX" sz="2400" spc="-5" dirty="0">
                <a:latin typeface="Comic Sans MS"/>
                <a:cs typeface="Comic Sans MS"/>
              </a:rPr>
              <a:t>tierra es seleccionado para limitar la contribución de la </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spc="254" dirty="0">
                <a:latin typeface="Comic Sans MS"/>
                <a:cs typeface="Comic Sans MS"/>
              </a:rPr>
              <a:t> </a:t>
            </a:r>
            <a:r>
              <a:rPr lang="es-MX" sz="2400" spc="-5" dirty="0">
                <a:latin typeface="Comic Sans MS"/>
                <a:cs typeface="Comic Sans MS"/>
              </a:rPr>
              <a:t>entre</a:t>
            </a:r>
            <a:r>
              <a:rPr lang="es-MX" sz="2400" spc="260" dirty="0">
                <a:latin typeface="Comic Sans MS"/>
                <a:cs typeface="Comic Sans MS"/>
              </a:rPr>
              <a:t> </a:t>
            </a:r>
            <a:r>
              <a:rPr lang="es-MX" sz="2400" spc="-5" dirty="0">
                <a:latin typeface="Comic Sans MS"/>
                <a:cs typeface="Comic Sans MS"/>
              </a:rPr>
              <a:t>200 </a:t>
            </a:r>
            <a:r>
              <a:rPr lang="es-MX" sz="2400" dirty="0">
                <a:latin typeface="Comic Sans MS"/>
                <a:cs typeface="Comic Sans MS"/>
              </a:rPr>
              <a:t> </a:t>
            </a:r>
            <a:r>
              <a:rPr lang="es-MX" sz="2400" spc="-5" dirty="0" err="1">
                <a:latin typeface="Comic Sans MS"/>
                <a:cs typeface="Comic Sans MS"/>
              </a:rPr>
              <a:t>Amps</a:t>
            </a:r>
            <a:r>
              <a:rPr lang="es-MX" sz="2400" spc="-5" dirty="0">
                <a:latin typeface="Comic Sans MS"/>
                <a:cs typeface="Comic Sans MS"/>
              </a:rPr>
              <a:t> y 150 % de la corriente nominal del generador.</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impedancia</a:t>
            </a:r>
            <a:r>
              <a:rPr lang="es-MX" sz="2400" dirty="0">
                <a:latin typeface="Comic Sans MS"/>
                <a:cs typeface="Comic Sans MS"/>
              </a:rPr>
              <a:t> </a:t>
            </a:r>
            <a:r>
              <a:rPr lang="es-MX" sz="2400" spc="-5" dirty="0">
                <a:latin typeface="Comic Sans MS"/>
                <a:cs typeface="Comic Sans MS"/>
              </a:rPr>
              <a:t>es</a:t>
            </a:r>
            <a:r>
              <a:rPr lang="es-MX" sz="2400" spc="254" dirty="0">
                <a:latin typeface="Comic Sans MS"/>
                <a:cs typeface="Comic Sans MS"/>
              </a:rPr>
              <a:t> </a:t>
            </a:r>
            <a:r>
              <a:rPr lang="es-MX" sz="2400" spc="-5" dirty="0">
                <a:latin typeface="Comic Sans MS"/>
                <a:cs typeface="Comic Sans MS"/>
              </a:rPr>
              <a:t>generalmente </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generadoras</a:t>
            </a:r>
            <a:r>
              <a:rPr lang="es-MX" sz="2400" dirty="0">
                <a:latin typeface="Comic Sans MS"/>
                <a:cs typeface="Comic Sans MS"/>
              </a:rPr>
              <a:t> </a:t>
            </a:r>
            <a:r>
              <a:rPr lang="es-MX" sz="2400" spc="-5" dirty="0">
                <a:latin typeface="Comic Sans MS"/>
                <a:cs typeface="Comic Sans MS"/>
              </a:rPr>
              <a:t>múltiples</a:t>
            </a:r>
            <a:r>
              <a:rPr lang="es-MX" sz="2400" dirty="0">
                <a:latin typeface="Comic Sans MS"/>
                <a:cs typeface="Comic Sans MS"/>
              </a:rPr>
              <a:t> </a:t>
            </a:r>
            <a:r>
              <a:rPr lang="es-MX" sz="2400" spc="-5" dirty="0">
                <a:latin typeface="Comic Sans MS"/>
                <a:cs typeface="Comic Sans MS"/>
              </a:rPr>
              <a:t>son </a:t>
            </a:r>
            <a:r>
              <a:rPr lang="es-MX" sz="2400" dirty="0">
                <a:latin typeface="Comic Sans MS"/>
                <a:cs typeface="Comic Sans MS"/>
              </a:rPr>
              <a:t> </a:t>
            </a:r>
            <a:r>
              <a:rPr lang="es-MX" sz="2400" spc="-5" dirty="0">
                <a:latin typeface="Comic Sans MS"/>
                <a:cs typeface="Comic Sans MS"/>
              </a:rPr>
              <a:t>operadas</a:t>
            </a:r>
            <a:r>
              <a:rPr lang="es-MX" sz="2400" dirty="0">
                <a:latin typeface="Comic Sans MS"/>
                <a:cs typeface="Comic Sans MS"/>
              </a:rPr>
              <a:t> </a:t>
            </a:r>
            <a:r>
              <a:rPr lang="es-MX" sz="2400" spc="-5" dirty="0">
                <a:latin typeface="Comic Sans MS"/>
                <a:cs typeface="Comic Sans MS"/>
              </a:rPr>
              <a:t>sobre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bus</a:t>
            </a:r>
            <a:r>
              <a:rPr lang="es-MX" sz="2400" dirty="0">
                <a:latin typeface="Comic Sans MS"/>
                <a:cs typeface="Comic Sans MS"/>
              </a:rPr>
              <a:t> </a:t>
            </a:r>
            <a:r>
              <a:rPr lang="es-MX" sz="2400" spc="-5" dirty="0">
                <a:latin typeface="Comic Sans MS"/>
                <a:cs typeface="Comic Sans MS"/>
              </a:rPr>
              <a:t>común</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están </a:t>
            </a:r>
            <a:r>
              <a:rPr lang="es-MX" sz="2400" dirty="0">
                <a:latin typeface="Comic Sans MS"/>
                <a:cs typeface="Comic Sans MS"/>
              </a:rPr>
              <a:t> </a:t>
            </a:r>
            <a:r>
              <a:rPr lang="es-MX" sz="2400" spc="-5" dirty="0">
                <a:latin typeface="Comic Sans MS"/>
                <a:cs typeface="Comic Sans MS"/>
              </a:rPr>
              <a:t>directamente</a:t>
            </a:r>
            <a:r>
              <a:rPr lang="es-MX" sz="2400" dirty="0">
                <a:latin typeface="Comic Sans MS"/>
                <a:cs typeface="Comic Sans MS"/>
              </a:rPr>
              <a:t> </a:t>
            </a:r>
            <a:r>
              <a:rPr lang="es-MX" sz="2400" spc="-5" dirty="0">
                <a:latin typeface="Comic Sans MS"/>
                <a:cs typeface="Comic Sans MS"/>
              </a:rPr>
              <a:t>conectadas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buses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sin</a:t>
            </a:r>
            <a:r>
              <a:rPr lang="es-MX" sz="2400" dirty="0">
                <a:latin typeface="Comic Sans MS"/>
                <a:cs typeface="Comic Sans MS"/>
              </a:rPr>
              <a:t> </a:t>
            </a:r>
            <a:r>
              <a:rPr lang="es-MX" sz="2400" spc="-5" dirty="0">
                <a:latin typeface="Comic Sans MS"/>
                <a:cs typeface="Comic Sans MS"/>
              </a:rPr>
              <a:t>una </a:t>
            </a:r>
            <a:r>
              <a:rPr lang="es-MX" sz="2400" dirty="0">
                <a:latin typeface="Comic Sans MS"/>
                <a:cs typeface="Comic Sans MS"/>
              </a:rPr>
              <a:t> </a:t>
            </a:r>
            <a:r>
              <a:rPr lang="es-MX" sz="2400" spc="-5" dirty="0">
                <a:latin typeface="Comic Sans MS"/>
                <a:cs typeface="Comic Sans MS"/>
              </a:rPr>
              <a:t>transformación de tensión, proporcionando así la fuente </a:t>
            </a:r>
            <a:r>
              <a:rPr lang="es-MX" sz="2400" dirty="0">
                <a:latin typeface="Comic Sans MS"/>
                <a:cs typeface="Comic Sans MS"/>
              </a:rPr>
              <a:t> </a:t>
            </a:r>
            <a:r>
              <a:rPr lang="es-MX" sz="2400" spc="-5" dirty="0">
                <a:latin typeface="Comic Sans MS"/>
                <a:cs typeface="Comic Sans MS"/>
              </a:rPr>
              <a:t>de tierra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p>
          <a:p>
            <a:pPr marL="12700" marR="5080" algn="just">
              <a:spcBef>
                <a:spcPts val="95"/>
              </a:spcBef>
            </a:pPr>
            <a:endParaRPr lang="es-MX" sz="2400" spc="-5" dirty="0">
              <a:latin typeface="Comic Sans MS"/>
              <a:cs typeface="Comic Sans MS"/>
            </a:endParaRPr>
          </a:p>
          <a:p>
            <a:pPr marL="12700" marR="5080" algn="just">
              <a:spcBef>
                <a:spcPts val="95"/>
              </a:spcBef>
            </a:pPr>
            <a:r>
              <a:rPr lang="es-MX" sz="2400" b="1" spc="-5" dirty="0">
                <a:latin typeface="Comic Sans MS"/>
                <a:cs typeface="Comic Sans MS"/>
              </a:rPr>
              <a:t>Puesta a tierra de alta impedancia:</a:t>
            </a:r>
            <a:r>
              <a:rPr lang="es-MX" sz="2400" b="1"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figura</a:t>
            </a:r>
            <a:r>
              <a:rPr lang="es-MX" sz="2400" spc="260" dirty="0">
                <a:latin typeface="Comic Sans MS"/>
                <a:cs typeface="Comic Sans MS"/>
              </a:rPr>
              <a:t> </a:t>
            </a:r>
            <a:r>
              <a:rPr lang="es-MX" sz="2400" spc="-5" dirty="0">
                <a:latin typeface="Comic Sans MS"/>
                <a:cs typeface="Comic Sans MS"/>
              </a:rPr>
              <a:t>7B </a:t>
            </a:r>
            <a:r>
              <a:rPr lang="es-MX" sz="2400" dirty="0">
                <a:latin typeface="Comic Sans MS"/>
                <a:cs typeface="Comic Sans MS"/>
              </a:rPr>
              <a:t> </a:t>
            </a:r>
            <a:r>
              <a:rPr lang="es-MX" sz="2400" spc="-5" dirty="0">
                <a:latin typeface="Comic Sans MS"/>
                <a:cs typeface="Comic Sans MS"/>
              </a:rPr>
              <a:t>ilustra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utilizando</a:t>
            </a:r>
            <a:r>
              <a:rPr lang="es-MX" sz="240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distribución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spc="260" dirty="0">
                <a:latin typeface="Comic Sans MS"/>
                <a:cs typeface="Comic Sans MS"/>
              </a:rPr>
              <a:t> </a:t>
            </a:r>
            <a:r>
              <a:rPr lang="es-MX" sz="2400" spc="-5" dirty="0">
                <a:latin typeface="Comic Sans MS"/>
                <a:cs typeface="Comic Sans MS"/>
              </a:rPr>
              <a:t>resistor </a:t>
            </a:r>
            <a:r>
              <a:rPr lang="es-MX" sz="2400"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Este método de puesta a tierra permite que </a:t>
            </a:r>
            <a:r>
              <a:rPr lang="es-MX" sz="2400" dirty="0">
                <a:latin typeface="Comic Sans MS"/>
                <a:cs typeface="Comic Sans MS"/>
              </a:rPr>
              <a:t> </a:t>
            </a:r>
            <a:r>
              <a:rPr lang="es-MX" sz="2400" spc="-5" dirty="0">
                <a:latin typeface="Comic Sans MS"/>
                <a:cs typeface="Comic Sans MS"/>
              </a:rPr>
              <a:t>las corrientes de falla a tierra sean reducidas a bajos </a:t>
            </a:r>
            <a:r>
              <a:rPr lang="es-MX" sz="2400" dirty="0">
                <a:latin typeface="Comic Sans MS"/>
                <a:cs typeface="Comic Sans MS"/>
              </a:rPr>
              <a:t> </a:t>
            </a:r>
            <a:r>
              <a:rPr lang="es-MX" sz="2400" spc="-5" dirty="0">
                <a:latin typeface="Comic Sans MS"/>
                <a:cs typeface="Comic Sans MS"/>
              </a:rPr>
              <a:t>niveles,</a:t>
            </a:r>
            <a:r>
              <a:rPr lang="es-MX" sz="2400" dirty="0">
                <a:latin typeface="Comic Sans MS"/>
                <a:cs typeface="Comic Sans MS"/>
              </a:rPr>
              <a:t> </a:t>
            </a:r>
            <a:r>
              <a:rPr lang="es-MX" sz="2400" spc="-5" dirty="0">
                <a:latin typeface="Comic Sans MS"/>
                <a:cs typeface="Comic Sans MS"/>
              </a:rPr>
              <a:t>típicamente</a:t>
            </a:r>
            <a:r>
              <a:rPr lang="es-MX" sz="2400" dirty="0">
                <a:latin typeface="Comic Sans MS"/>
                <a:cs typeface="Comic Sans MS"/>
              </a:rPr>
              <a:t> </a:t>
            </a:r>
            <a:r>
              <a:rPr lang="es-MX" sz="2400" spc="-5" dirty="0">
                <a:latin typeface="Comic Sans MS"/>
                <a:cs typeface="Comic Sans MS"/>
              </a:rPr>
              <a:t>5-25</a:t>
            </a:r>
            <a:r>
              <a:rPr lang="es-MX" sz="2400" dirty="0">
                <a:latin typeface="Comic Sans MS"/>
                <a:cs typeface="Comic Sans MS"/>
              </a:rPr>
              <a:t> </a:t>
            </a:r>
            <a:r>
              <a:rPr lang="es-MX" sz="2400" spc="-5" dirty="0">
                <a:latin typeface="Comic Sans MS"/>
                <a:cs typeface="Comic Sans MS"/>
              </a:rPr>
              <a:t>Amperes.</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usada</a:t>
            </a:r>
            <a:r>
              <a:rPr lang="es-MX" sz="2400" dirty="0">
                <a:latin typeface="Comic Sans MS"/>
                <a:cs typeface="Comic Sans MS"/>
              </a:rPr>
              <a:t> </a:t>
            </a:r>
            <a:r>
              <a:rPr lang="es-MX" sz="2400" spc="-5" dirty="0">
                <a:latin typeface="Comic Sans MS"/>
                <a:cs typeface="Comic Sans MS"/>
              </a:rPr>
              <a:t>en </a:t>
            </a:r>
            <a:r>
              <a:rPr lang="es-MX" sz="2400" spc="-254"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conectados</a:t>
            </a:r>
            <a:r>
              <a:rPr lang="es-MX" sz="2400" dirty="0">
                <a:latin typeface="Comic Sans MS"/>
                <a:cs typeface="Comic Sans MS"/>
              </a:rPr>
              <a:t> </a:t>
            </a:r>
            <a:r>
              <a:rPr lang="es-MX" sz="2400" spc="-5" dirty="0">
                <a:latin typeface="Comic Sans MS"/>
                <a:cs typeface="Comic Sans MS"/>
              </a:rPr>
              <a:t>en</a:t>
            </a:r>
            <a:r>
              <a:rPr lang="es-MX" sz="2400" spc="5" dirty="0">
                <a:latin typeface="Comic Sans MS"/>
                <a:cs typeface="Comic Sans MS"/>
              </a:rPr>
              <a:t> </a:t>
            </a:r>
            <a:r>
              <a:rPr lang="es-MX" sz="2400" spc="-5" dirty="0">
                <a:latin typeface="Comic Sans MS"/>
                <a:cs typeface="Comic Sans MS"/>
              </a:rPr>
              <a:t>forma</a:t>
            </a:r>
            <a:r>
              <a:rPr lang="es-MX" sz="2400" dirty="0">
                <a:latin typeface="Comic Sans MS"/>
                <a:cs typeface="Comic Sans MS"/>
              </a:rPr>
              <a:t> </a:t>
            </a:r>
            <a:r>
              <a:rPr lang="es-MX" sz="2400" spc="-5" dirty="0">
                <a:latin typeface="Comic Sans MS"/>
                <a:cs typeface="Comic Sans MS"/>
              </a:rPr>
              <a:t>unitaria.</a:t>
            </a:r>
            <a:endParaRPr lang="es-MX" sz="2400" dirty="0">
              <a:latin typeface="Comic Sans MS"/>
              <a:cs typeface="Comic Sans MS"/>
            </a:endParaRPr>
          </a:p>
          <a:p>
            <a:pPr marL="12700">
              <a:spcBef>
                <a:spcPts val="100"/>
              </a:spcBef>
            </a:pPr>
            <a:endParaRPr sz="900" dirty="0">
              <a:latin typeface="Comic Sans MS"/>
              <a:cs typeface="Comic Sans MS"/>
            </a:endParaRPr>
          </a:p>
        </p:txBody>
      </p:sp>
      <p:grpSp>
        <p:nvGrpSpPr>
          <p:cNvPr id="9" name="Grupo 8">
            <a:extLst>
              <a:ext uri="{FF2B5EF4-FFF2-40B4-BE49-F238E27FC236}">
                <a16:creationId xmlns:a16="http://schemas.microsoft.com/office/drawing/2014/main" xmlns="" id="{186CFB7A-F280-4D0A-A00D-FCF7BB84AD2A}"/>
              </a:ext>
            </a:extLst>
          </p:cNvPr>
          <p:cNvGrpSpPr/>
          <p:nvPr/>
        </p:nvGrpSpPr>
        <p:grpSpPr>
          <a:xfrm>
            <a:off x="12369798" y="928058"/>
            <a:ext cx="4648200" cy="7153270"/>
            <a:chOff x="6437899" y="990600"/>
            <a:chExt cx="2077656" cy="3943340"/>
          </a:xfrm>
        </p:grpSpPr>
        <p:pic>
          <p:nvPicPr>
            <p:cNvPr id="14" name="object 3">
              <a:extLst>
                <a:ext uri="{FF2B5EF4-FFF2-40B4-BE49-F238E27FC236}">
                  <a16:creationId xmlns:a16="http://schemas.microsoft.com/office/drawing/2014/main" xmlns="" id="{EA2CAD57-6443-420E-BCDE-F70577B2B2CF}"/>
                </a:ext>
              </a:extLst>
            </p:cNvPr>
            <p:cNvPicPr/>
            <p:nvPr/>
          </p:nvPicPr>
          <p:blipFill>
            <a:blip r:embed="rId2" cstate="print"/>
            <a:stretch>
              <a:fillRect/>
            </a:stretch>
          </p:blipFill>
          <p:spPr>
            <a:xfrm>
              <a:off x="6545718" y="990600"/>
              <a:ext cx="1862017" cy="1630408"/>
            </a:xfrm>
            <a:prstGeom prst="rect">
              <a:avLst/>
            </a:prstGeom>
          </p:spPr>
        </p:pic>
        <p:pic>
          <p:nvPicPr>
            <p:cNvPr id="15" name="object 5">
              <a:extLst>
                <a:ext uri="{FF2B5EF4-FFF2-40B4-BE49-F238E27FC236}">
                  <a16:creationId xmlns:a16="http://schemas.microsoft.com/office/drawing/2014/main" xmlns="" id="{42B34EAA-3EB2-4EF7-94EF-3DE075D8200E}"/>
                </a:ext>
              </a:extLst>
            </p:cNvPr>
            <p:cNvPicPr/>
            <p:nvPr/>
          </p:nvPicPr>
          <p:blipFill>
            <a:blip r:embed="rId3" cstate="print"/>
            <a:stretch>
              <a:fillRect/>
            </a:stretch>
          </p:blipFill>
          <p:spPr>
            <a:xfrm>
              <a:off x="6437899" y="3176931"/>
              <a:ext cx="2077656" cy="1757009"/>
            </a:xfrm>
            <a:prstGeom prst="rect">
              <a:avLst/>
            </a:prstGeom>
          </p:spPr>
        </p:pic>
      </p:grpSp>
      <p:sp>
        <p:nvSpPr>
          <p:cNvPr id="18" name="CuadroTexto 17">
            <a:extLst>
              <a:ext uri="{FF2B5EF4-FFF2-40B4-BE49-F238E27FC236}">
                <a16:creationId xmlns:a16="http://schemas.microsoft.com/office/drawing/2014/main" xmlns="" id="{0D0C0735-7470-4D53-960F-EB0BC74F8D65}"/>
              </a:ext>
            </a:extLst>
          </p:cNvPr>
          <p:cNvSpPr txBox="1"/>
          <p:nvPr/>
        </p:nvSpPr>
        <p:spPr>
          <a:xfrm>
            <a:off x="10225413" y="8081328"/>
            <a:ext cx="8936966" cy="461665"/>
          </a:xfrm>
          <a:prstGeom prst="rect">
            <a:avLst/>
          </a:prstGeom>
          <a:noFill/>
        </p:spPr>
        <p:txBody>
          <a:bodyPr wrap="square">
            <a:spAutoFit/>
          </a:bodyPr>
          <a:lstStyle/>
          <a:p>
            <a:pPr marL="85725" marR="48895" algn="ctr">
              <a:lnSpc>
                <a:spcPct val="100000"/>
              </a:lnSpc>
              <a:spcBef>
                <a:spcPts val="170"/>
              </a:spcBef>
            </a:pPr>
            <a:r>
              <a:rPr lang="es-MX" sz="2400" spc="-5" dirty="0">
                <a:latin typeface="Comic Sans MS"/>
                <a:cs typeface="Comic Sans MS"/>
              </a:rPr>
              <a:t>7B)</a:t>
            </a:r>
            <a:r>
              <a:rPr lang="es-MX" sz="2400" spc="235"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de alta</a:t>
            </a:r>
            <a:r>
              <a:rPr lang="es-MX" sz="2400" dirty="0">
                <a:latin typeface="Comic Sans MS"/>
                <a:cs typeface="Comic Sans MS"/>
              </a:rPr>
              <a:t> </a:t>
            </a:r>
            <a:r>
              <a:rPr lang="es-MX" sz="2400" spc="-5" dirty="0">
                <a:latin typeface="Comic Sans MS"/>
                <a:cs typeface="Comic Sans MS"/>
              </a:rPr>
              <a:t>impedancia</a:t>
            </a:r>
            <a:endParaRPr lang="es-MX" sz="2400" dirty="0">
              <a:latin typeface="Comic Sans MS"/>
              <a:cs typeface="Comic Sans MS"/>
            </a:endParaRPr>
          </a:p>
        </p:txBody>
      </p:sp>
      <p:graphicFrame>
        <p:nvGraphicFramePr>
          <p:cNvPr id="4" name="Tabla 3">
            <a:extLst>
              <a:ext uri="{FF2B5EF4-FFF2-40B4-BE49-F238E27FC236}">
                <a16:creationId xmlns:a16="http://schemas.microsoft.com/office/drawing/2014/main" xmlns="" id="{AE767BED-5368-4001-A21A-52894F8AB136}"/>
              </a:ext>
            </a:extLst>
          </p:cNvPr>
          <p:cNvGraphicFramePr>
            <a:graphicFrameLocks noGrp="1"/>
          </p:cNvGraphicFramePr>
          <p:nvPr>
            <p:extLst>
              <p:ext uri="{D42A27DB-BD31-4B8C-83A1-F6EECF244321}">
                <p14:modId xmlns:p14="http://schemas.microsoft.com/office/powerpoint/2010/main" xmlns="" val="2873426534"/>
              </p:ext>
            </p:extLst>
          </p:nvPr>
        </p:nvGraphicFramePr>
        <p:xfrm>
          <a:off x="9779000" y="8607657"/>
          <a:ext cx="7797800" cy="1056460"/>
        </p:xfrm>
        <a:graphic>
          <a:graphicData uri="http://schemas.openxmlformats.org/drawingml/2006/table">
            <a:tbl>
              <a:tblPr firstRow="1" bandRow="1">
                <a:tableStyleId>{2D5ABB26-0587-4C30-8999-92F81FD0307C}</a:tableStyleId>
              </a:tblPr>
              <a:tblGrid>
                <a:gridCol w="1181556">
                  <a:extLst>
                    <a:ext uri="{9D8B030D-6E8A-4147-A177-3AD203B41FA5}">
                      <a16:colId xmlns:a16="http://schemas.microsoft.com/office/drawing/2014/main" xmlns="" val="489221051"/>
                    </a:ext>
                  </a:extLst>
                </a:gridCol>
                <a:gridCol w="6616244">
                  <a:extLst>
                    <a:ext uri="{9D8B030D-6E8A-4147-A177-3AD203B41FA5}">
                      <a16:colId xmlns:a16="http://schemas.microsoft.com/office/drawing/2014/main" xmlns="" val="1666253797"/>
                    </a:ext>
                  </a:extLst>
                </a:gridCol>
              </a:tblGrid>
              <a:tr h="311605">
                <a:tc>
                  <a:txBody>
                    <a:bodyPr/>
                    <a:lstStyle/>
                    <a:p>
                      <a:pPr marR="67310">
                        <a:lnSpc>
                          <a:spcPct val="100000"/>
                        </a:lnSpc>
                      </a:pPr>
                      <a:endParaRPr sz="700" dirty="0">
                        <a:latin typeface="Times New Roman"/>
                        <a:cs typeface="Times New Roman"/>
                      </a:endParaRPr>
                    </a:p>
                  </a:txBody>
                  <a:tcPr marL="0" marR="0" marT="0" marB="0"/>
                </a:tc>
                <a:tc>
                  <a:txBody>
                    <a:bodyPr/>
                    <a:lstStyle/>
                    <a:p>
                      <a:pPr marL="104139" marR="48895">
                        <a:lnSpc>
                          <a:spcPct val="100000"/>
                        </a:lnSpc>
                        <a:spcBef>
                          <a:spcPts val="240"/>
                        </a:spcBef>
                        <a:tabLst>
                          <a:tab pos="3172460" algn="l"/>
                        </a:tabLst>
                      </a:pPr>
                      <a:endParaRPr sz="1350" baseline="-27777" dirty="0">
                        <a:latin typeface="Comic Sans MS"/>
                        <a:cs typeface="Comic Sans MS"/>
                      </a:endParaRPr>
                    </a:p>
                  </a:txBody>
                  <a:tcPr marL="0" marR="0" marT="30480" marB="0"/>
                </a:tc>
                <a:extLst>
                  <a:ext uri="{0D108BD9-81ED-4DB2-BD59-A6C34878D82A}">
                    <a16:rowId xmlns:a16="http://schemas.microsoft.com/office/drawing/2014/main" xmlns="" val="2213357"/>
                  </a:ext>
                </a:extLst>
              </a:tr>
              <a:tr h="311605">
                <a:tc>
                  <a:txBody>
                    <a:bodyPr/>
                    <a:lstStyle/>
                    <a:p>
                      <a:pPr algn="ctr">
                        <a:lnSpc>
                          <a:spcPct val="100000"/>
                        </a:lnSpc>
                        <a:spcBef>
                          <a:spcPts val="204"/>
                        </a:spcBef>
                      </a:pPr>
                      <a:endParaRPr sz="2400" b="1" dirty="0">
                        <a:latin typeface="Comic Sans MS"/>
                        <a:cs typeface="Comic Sans MS"/>
                      </a:endParaRPr>
                    </a:p>
                  </a:txBody>
                  <a:tcPr marL="0" marR="0" marT="26034" marB="0"/>
                </a:tc>
                <a:tc>
                  <a:txBody>
                    <a:bodyPr/>
                    <a:lstStyle/>
                    <a:p>
                      <a:pPr marL="102235" marR="48895" algn="ctr">
                        <a:lnSpc>
                          <a:spcPct val="100000"/>
                        </a:lnSpc>
                        <a:spcBef>
                          <a:spcPts val="105"/>
                        </a:spcBef>
                        <a:tabLst>
                          <a:tab pos="3172460" algn="l"/>
                        </a:tabLst>
                      </a:pPr>
                      <a:r>
                        <a:rPr lang="en-US" sz="2400" b="1" spc="-5" dirty="0" err="1">
                          <a:latin typeface="Comic Sans MS"/>
                          <a:cs typeface="Comic Sans MS"/>
                        </a:rPr>
                        <a:t>Figura</a:t>
                      </a:r>
                      <a:r>
                        <a:rPr lang="en-US" sz="2400" b="1" spc="-5" dirty="0">
                          <a:latin typeface="Comic Sans MS"/>
                          <a:cs typeface="Comic Sans MS"/>
                        </a:rPr>
                        <a:t> </a:t>
                      </a:r>
                      <a:r>
                        <a:rPr sz="2400" b="1" spc="-5" dirty="0">
                          <a:latin typeface="Comic Sans MS"/>
                          <a:cs typeface="Comic Sans MS"/>
                        </a:rPr>
                        <a:t>7.</a:t>
                      </a:r>
                      <a:r>
                        <a:rPr sz="2400" b="1" spc="250" dirty="0">
                          <a:latin typeface="Comic Sans MS"/>
                          <a:cs typeface="Comic Sans MS"/>
                        </a:rPr>
                        <a:t> </a:t>
                      </a:r>
                      <a:r>
                        <a:rPr sz="2400" b="1" spc="-5" dirty="0">
                          <a:latin typeface="Comic Sans MS"/>
                          <a:cs typeface="Comic Sans MS"/>
                        </a:rPr>
                        <a:t>Prácticas</a:t>
                      </a:r>
                      <a:r>
                        <a:rPr sz="2400" b="1" spc="1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puesta</a:t>
                      </a:r>
                      <a:r>
                        <a:rPr sz="2400" b="1" spc="10" dirty="0">
                          <a:latin typeface="Comic Sans MS"/>
                          <a:cs typeface="Comic Sans MS"/>
                        </a:rPr>
                        <a:t> </a:t>
                      </a:r>
                      <a:r>
                        <a:rPr sz="2400" b="1" spc="-5" dirty="0">
                          <a:latin typeface="Comic Sans MS"/>
                          <a:cs typeface="Comic Sans MS"/>
                        </a:rPr>
                        <a:t>a</a:t>
                      </a:r>
                      <a:r>
                        <a:rPr sz="2400" b="1" spc="15" dirty="0">
                          <a:latin typeface="Comic Sans MS"/>
                          <a:cs typeface="Comic Sans MS"/>
                        </a:rPr>
                        <a:t> </a:t>
                      </a:r>
                      <a:r>
                        <a:rPr sz="2400" b="1" spc="-5" dirty="0">
                          <a:latin typeface="Comic Sans MS"/>
                          <a:cs typeface="Comic Sans MS"/>
                        </a:rPr>
                        <a:t>tierra</a:t>
                      </a:r>
                      <a:r>
                        <a:rPr sz="2400" b="1" spc="10" dirty="0">
                          <a:latin typeface="Comic Sans MS"/>
                          <a:cs typeface="Comic Sans MS"/>
                        </a:rPr>
                        <a:t> </a:t>
                      </a:r>
                      <a:r>
                        <a:rPr sz="2400" b="1" spc="-5" dirty="0">
                          <a:latin typeface="Comic Sans MS"/>
                          <a:cs typeface="Comic Sans MS"/>
                        </a:rPr>
                        <a:t>del</a:t>
                      </a:r>
                      <a:r>
                        <a:rPr sz="2400" b="1" spc="10" dirty="0">
                          <a:latin typeface="Comic Sans MS"/>
                          <a:cs typeface="Comic Sans MS"/>
                        </a:rPr>
                        <a:t> </a:t>
                      </a:r>
                      <a:r>
                        <a:rPr sz="2400" b="1" spc="-5" dirty="0">
                          <a:latin typeface="Comic Sans MS"/>
                          <a:cs typeface="Comic Sans MS"/>
                        </a:rPr>
                        <a:t>generador	</a:t>
                      </a:r>
                      <a:endParaRPr sz="2400" b="1" baseline="-37037" dirty="0">
                        <a:latin typeface="Comic Sans MS"/>
                        <a:cs typeface="Comic Sans MS"/>
                      </a:endParaRPr>
                    </a:p>
                  </a:txBody>
                  <a:tcPr marL="0" marR="0" marT="13335" marB="0"/>
                </a:tc>
                <a:extLst>
                  <a:ext uri="{0D108BD9-81ED-4DB2-BD59-A6C34878D82A}">
                    <a16:rowId xmlns:a16="http://schemas.microsoft.com/office/drawing/2014/main" xmlns="" val="4106614387"/>
                  </a:ext>
                </a:extLst>
              </a:tr>
            </a:tbl>
          </a:graphicData>
        </a:graphic>
      </p:graphicFrame>
    </p:spTree>
    <p:extLst>
      <p:ext uri="{BB962C8B-B14F-4D97-AF65-F5344CB8AC3E}">
        <p14:creationId xmlns:p14="http://schemas.microsoft.com/office/powerpoint/2010/main" xmlns="" val="281098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xmlns="" id="{0346B921-9C9A-49DD-ADEC-8B05E0F576B9}"/>
              </a:ext>
            </a:extLst>
          </p:cNvPr>
          <p:cNvPicPr>
            <a:picLocks noChangeAspect="1"/>
          </p:cNvPicPr>
          <p:nvPr/>
        </p:nvPicPr>
        <p:blipFill>
          <a:blip r:embed="rId2"/>
          <a:stretch>
            <a:fillRect/>
          </a:stretch>
        </p:blipFill>
        <p:spPr>
          <a:xfrm>
            <a:off x="254000" y="457200"/>
            <a:ext cx="5867400" cy="6553200"/>
          </a:xfrm>
          <a:prstGeom prst="rect">
            <a:avLst/>
          </a:prstGeom>
        </p:spPr>
      </p:pic>
      <p:pic>
        <p:nvPicPr>
          <p:cNvPr id="13" name="Imagen 12">
            <a:extLst>
              <a:ext uri="{FF2B5EF4-FFF2-40B4-BE49-F238E27FC236}">
                <a16:creationId xmlns:a16="http://schemas.microsoft.com/office/drawing/2014/main" xmlns="" id="{04230A45-5B67-4FC9-B328-4FCF0F111BBB}"/>
              </a:ext>
            </a:extLst>
          </p:cNvPr>
          <p:cNvPicPr>
            <a:picLocks noChangeAspect="1"/>
          </p:cNvPicPr>
          <p:nvPr/>
        </p:nvPicPr>
        <p:blipFill rotWithShape="1">
          <a:blip r:embed="rId3"/>
          <a:srcRect b="50588"/>
          <a:stretch/>
        </p:blipFill>
        <p:spPr>
          <a:xfrm>
            <a:off x="6121400" y="457200"/>
            <a:ext cx="5625383" cy="7010400"/>
          </a:xfrm>
          <a:prstGeom prst="rect">
            <a:avLst/>
          </a:prstGeom>
        </p:spPr>
      </p:pic>
      <p:pic>
        <p:nvPicPr>
          <p:cNvPr id="15" name="Imagen 14">
            <a:extLst>
              <a:ext uri="{FF2B5EF4-FFF2-40B4-BE49-F238E27FC236}">
                <a16:creationId xmlns:a16="http://schemas.microsoft.com/office/drawing/2014/main" xmlns="" id="{C8DEDB21-6798-49B3-9381-EC0FA1DFE6C5}"/>
              </a:ext>
            </a:extLst>
          </p:cNvPr>
          <p:cNvPicPr>
            <a:picLocks noChangeAspect="1"/>
          </p:cNvPicPr>
          <p:nvPr/>
        </p:nvPicPr>
        <p:blipFill rotWithShape="1">
          <a:blip r:embed="rId3"/>
          <a:srcRect t="51157"/>
          <a:stretch/>
        </p:blipFill>
        <p:spPr>
          <a:xfrm>
            <a:off x="11975383" y="457200"/>
            <a:ext cx="5638800" cy="7239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2843333" y="958126"/>
            <a:ext cx="6097467" cy="8795474"/>
          </a:xfrm>
          <a:prstGeom prst="rect">
            <a:avLst/>
          </a:prstGeom>
        </p:spPr>
      </p:pic>
      <p:sp>
        <p:nvSpPr>
          <p:cNvPr id="4" name="object 4"/>
          <p:cNvSpPr txBox="1"/>
          <p:nvPr/>
        </p:nvSpPr>
        <p:spPr>
          <a:xfrm>
            <a:off x="330199" y="8199626"/>
            <a:ext cx="3900685" cy="1120178"/>
          </a:xfrm>
          <a:prstGeom prst="rect">
            <a:avLst/>
          </a:prstGeom>
        </p:spPr>
        <p:txBody>
          <a:bodyPr vert="horz" wrap="square" lIns="0" tIns="12065" rIns="0" bIns="0" rtlCol="0">
            <a:spAutoFit/>
          </a:bodyPr>
          <a:lstStyle/>
          <a:p>
            <a:pPr marL="12700" algn="ctr">
              <a:spcBef>
                <a:spcPts val="95"/>
              </a:spcBef>
            </a:pPr>
            <a:r>
              <a:rPr sz="2400" b="1" spc="-5" dirty="0">
                <a:latin typeface="Comic Sans MS"/>
                <a:cs typeface="Comic Sans MS"/>
              </a:rPr>
              <a:t>Figura</a:t>
            </a:r>
            <a:r>
              <a:rPr sz="2400" b="1" spc="5" dirty="0">
                <a:latin typeface="Comic Sans MS"/>
                <a:cs typeface="Comic Sans MS"/>
              </a:rPr>
              <a:t> </a:t>
            </a:r>
            <a:r>
              <a:rPr sz="2400" b="1" spc="-5" dirty="0">
                <a:latin typeface="Comic Sans MS"/>
                <a:cs typeface="Comic Sans MS"/>
              </a:rPr>
              <a:t>8.</a:t>
            </a:r>
            <a:r>
              <a:rPr sz="2400" b="1" spc="254" dirty="0">
                <a:latin typeface="Comic Sans MS"/>
                <a:cs typeface="Comic Sans MS"/>
              </a:rPr>
              <a:t> </a:t>
            </a:r>
            <a:r>
              <a:rPr sz="2400" b="1" spc="-5" dirty="0">
                <a:latin typeface="Comic Sans MS"/>
                <a:cs typeface="Comic Sans MS"/>
              </a:rPr>
              <a:t>Configuración</a:t>
            </a:r>
            <a:r>
              <a:rPr sz="2400" b="1" spc="10" dirty="0">
                <a:latin typeface="Comic Sans MS"/>
                <a:cs typeface="Comic Sans MS"/>
              </a:rPr>
              <a:t> </a:t>
            </a:r>
            <a:r>
              <a:rPr sz="2400" b="1" spc="-5" dirty="0">
                <a:latin typeface="Comic Sans MS"/>
                <a:cs typeface="Comic Sans MS"/>
              </a:rPr>
              <a:t>típica</a:t>
            </a:r>
            <a:r>
              <a:rPr sz="2400" b="1" spc="10" dirty="0">
                <a:latin typeface="Comic Sans MS"/>
                <a:cs typeface="Comic Sans MS"/>
              </a:rPr>
              <a:t> </a:t>
            </a:r>
            <a:r>
              <a:rPr sz="2400" b="1" spc="-5" dirty="0">
                <a:latin typeface="Comic Sans MS"/>
                <a:cs typeface="Comic Sans MS"/>
              </a:rPr>
              <a:t>para</a:t>
            </a:r>
            <a:r>
              <a:rPr sz="2400" b="1" spc="10" dirty="0">
                <a:latin typeface="Comic Sans MS"/>
                <a:cs typeface="Comic Sans MS"/>
              </a:rPr>
              <a:t> </a:t>
            </a:r>
            <a:r>
              <a:rPr sz="2400" b="1" spc="-5" dirty="0">
                <a:latin typeface="Comic Sans MS"/>
                <a:cs typeface="Comic Sans MS"/>
              </a:rPr>
              <a:t>generador-transformador</a:t>
            </a:r>
            <a:endParaRPr sz="2400" b="1" dirty="0">
              <a:latin typeface="Comic Sans MS"/>
              <a:cs typeface="Comic Sans MS"/>
            </a:endParaRPr>
          </a:p>
        </p:txBody>
      </p:sp>
      <p:sp>
        <p:nvSpPr>
          <p:cNvPr id="5" name="object 5"/>
          <p:cNvSpPr txBox="1"/>
          <p:nvPr/>
        </p:nvSpPr>
        <p:spPr>
          <a:xfrm>
            <a:off x="9773906" y="958874"/>
            <a:ext cx="7777494" cy="924637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Referencias.</a:t>
            </a:r>
            <a:endParaRPr sz="2400" dirty="0">
              <a:latin typeface="Comic Sans MS"/>
              <a:cs typeface="Comic Sans MS"/>
            </a:endParaRPr>
          </a:p>
          <a:p>
            <a:pPr algn="just">
              <a:spcBef>
                <a:spcPts val="15"/>
              </a:spcBef>
            </a:pPr>
            <a:endParaRPr sz="2400" dirty="0">
              <a:latin typeface="Comic Sans MS"/>
              <a:cs typeface="Comic Sans MS"/>
            </a:endParaRPr>
          </a:p>
          <a:p>
            <a:pPr marL="286385" marR="5080" indent="-274320" algn="just">
              <a:lnSpc>
                <a:spcPct val="116100"/>
              </a:lnSpc>
              <a:buAutoNum type="arabicPeriod"/>
              <a:tabLst>
                <a:tab pos="287655" algn="l"/>
              </a:tabLst>
            </a:pPr>
            <a:r>
              <a:rPr lang="en-US" sz="2400" spc="-5" dirty="0">
                <a:latin typeface="Comic Sans MS"/>
                <a:cs typeface="Comic Sans MS"/>
              </a:rPr>
              <a:t> </a:t>
            </a:r>
            <a:r>
              <a:rPr sz="2400" spc="-5" dirty="0">
                <a:latin typeface="Comic Sans MS"/>
                <a:cs typeface="Comic Sans MS"/>
              </a:rPr>
              <a:t>Blackburn, J. Lewis, "Symmetrical Components for </a:t>
            </a:r>
            <a:r>
              <a:rPr sz="2400" dirty="0">
                <a:latin typeface="Comic Sans MS"/>
                <a:cs typeface="Comic Sans MS"/>
              </a:rPr>
              <a:t> </a:t>
            </a:r>
            <a:r>
              <a:rPr sz="2400" spc="-5" dirty="0">
                <a:latin typeface="Comic Sans MS"/>
                <a:cs typeface="Comic Sans MS"/>
              </a:rPr>
              <a:t>Power Systems Engineering," Marcel Dekker, Inc., </a:t>
            </a:r>
            <a:r>
              <a:rPr sz="2400" dirty="0">
                <a:latin typeface="Comic Sans MS"/>
                <a:cs typeface="Comic Sans MS"/>
              </a:rPr>
              <a:t> </a:t>
            </a:r>
            <a:r>
              <a:rPr sz="2400" spc="-5" dirty="0">
                <a:latin typeface="Comic Sans MS"/>
                <a:cs typeface="Comic Sans MS"/>
              </a:rPr>
              <a:t>New York,</a:t>
            </a:r>
            <a:r>
              <a:rPr sz="2400" dirty="0">
                <a:latin typeface="Comic Sans MS"/>
                <a:cs typeface="Comic Sans MS"/>
              </a:rPr>
              <a:t> </a:t>
            </a:r>
            <a:r>
              <a:rPr sz="2400" spc="-5" dirty="0">
                <a:latin typeface="Comic Sans MS"/>
                <a:cs typeface="Comic Sans MS"/>
              </a:rPr>
              <a:t>NY,</a:t>
            </a:r>
            <a:r>
              <a:rPr sz="2400" dirty="0">
                <a:latin typeface="Comic Sans MS"/>
                <a:cs typeface="Comic Sans MS"/>
              </a:rPr>
              <a:t> </a:t>
            </a:r>
            <a:r>
              <a:rPr sz="2400" spc="-5" dirty="0">
                <a:latin typeface="Comic Sans MS"/>
                <a:cs typeface="Comic Sans MS"/>
              </a:rPr>
              <a:t>1993.</a:t>
            </a:r>
            <a:endParaRPr sz="2400" dirty="0">
              <a:latin typeface="Comic Sans MS"/>
              <a:cs typeface="Comic Sans MS"/>
            </a:endParaRPr>
          </a:p>
          <a:p>
            <a:pPr algn="just">
              <a:spcBef>
                <a:spcPts val="15"/>
              </a:spcBef>
              <a:buFont typeface="Comic Sans MS"/>
              <a:buAutoNum type="arabicPeriod"/>
            </a:pPr>
            <a:endParaRPr sz="2400" dirty="0">
              <a:latin typeface="Comic Sans MS"/>
              <a:cs typeface="Comic Sans MS"/>
            </a:endParaRPr>
          </a:p>
          <a:p>
            <a:pPr marL="286385" marR="48895" indent="-274320" algn="just">
              <a:lnSpc>
                <a:spcPct val="116100"/>
              </a:lnSpc>
              <a:buAutoNum type="arabicPeriod"/>
              <a:tabLst>
                <a:tab pos="286385" algn="l"/>
                <a:tab pos="287020" algn="l"/>
              </a:tabLst>
            </a:pPr>
            <a:r>
              <a:rPr lang="en-US" sz="2400" spc="-5" dirty="0">
                <a:latin typeface="Comic Sans MS"/>
                <a:cs typeface="Comic Sans MS"/>
              </a:rPr>
              <a:t> </a:t>
            </a:r>
            <a:r>
              <a:rPr sz="2400" spc="-5" dirty="0">
                <a:latin typeface="Comic Sans MS"/>
                <a:cs typeface="Comic Sans MS"/>
              </a:rPr>
              <a:t>"Protective</a:t>
            </a:r>
            <a:r>
              <a:rPr sz="2400" spc="15" dirty="0">
                <a:latin typeface="Comic Sans MS"/>
                <a:cs typeface="Comic Sans MS"/>
              </a:rPr>
              <a:t> </a:t>
            </a:r>
            <a:r>
              <a:rPr sz="2400" spc="-5" dirty="0">
                <a:latin typeface="Comic Sans MS"/>
                <a:cs typeface="Comic Sans MS"/>
              </a:rPr>
              <a:t>Relaying,</a:t>
            </a:r>
            <a:r>
              <a:rPr sz="2400" spc="15" dirty="0">
                <a:latin typeface="Comic Sans MS"/>
                <a:cs typeface="Comic Sans MS"/>
              </a:rPr>
              <a:t> </a:t>
            </a:r>
            <a:r>
              <a:rPr sz="2400" spc="-5" dirty="0">
                <a:latin typeface="Comic Sans MS"/>
                <a:cs typeface="Comic Sans MS"/>
              </a:rPr>
              <a:t>Theory</a:t>
            </a:r>
            <a:r>
              <a:rPr sz="2400" spc="15" dirty="0">
                <a:latin typeface="Comic Sans MS"/>
                <a:cs typeface="Comic Sans MS"/>
              </a:rPr>
              <a:t> </a:t>
            </a:r>
            <a:r>
              <a:rPr sz="2400" spc="-5" dirty="0">
                <a:latin typeface="Comic Sans MS"/>
                <a:cs typeface="Comic Sans MS"/>
              </a:rPr>
              <a:t>and</a:t>
            </a:r>
            <a:r>
              <a:rPr sz="2400" spc="10" dirty="0">
                <a:latin typeface="Comic Sans MS"/>
                <a:cs typeface="Comic Sans MS"/>
              </a:rPr>
              <a:t> </a:t>
            </a:r>
            <a:r>
              <a:rPr sz="2400" spc="-5" dirty="0">
                <a:latin typeface="Comic Sans MS"/>
                <a:cs typeface="Comic Sans MS"/>
              </a:rPr>
              <a:t>Application,"</a:t>
            </a:r>
            <a:r>
              <a:rPr sz="2400" spc="15" dirty="0">
                <a:latin typeface="Comic Sans MS"/>
                <a:cs typeface="Comic Sans MS"/>
              </a:rPr>
              <a:t> </a:t>
            </a:r>
            <a:r>
              <a:rPr sz="2400" spc="-5" dirty="0">
                <a:latin typeface="Comic Sans MS"/>
                <a:cs typeface="Comic Sans MS"/>
              </a:rPr>
              <a:t>ABB </a:t>
            </a:r>
            <a:r>
              <a:rPr sz="2400" spc="-250" dirty="0">
                <a:latin typeface="Comic Sans MS"/>
                <a:cs typeface="Comic Sans MS"/>
              </a:rPr>
              <a:t> </a:t>
            </a:r>
            <a:r>
              <a:rPr sz="2400" spc="-5" dirty="0">
                <a:latin typeface="Comic Sans MS"/>
                <a:cs typeface="Comic Sans MS"/>
              </a:rPr>
              <a:t>Relay</a:t>
            </a:r>
            <a:r>
              <a:rPr sz="2400" spc="5" dirty="0">
                <a:latin typeface="Comic Sans MS"/>
                <a:cs typeface="Comic Sans MS"/>
              </a:rPr>
              <a:t> </a:t>
            </a:r>
            <a:r>
              <a:rPr sz="2400" spc="-5" dirty="0">
                <a:latin typeface="Comic Sans MS"/>
                <a:cs typeface="Comic Sans MS"/>
              </a:rPr>
              <a:t>Division,</a:t>
            </a:r>
            <a:r>
              <a:rPr sz="2400" spc="5" dirty="0">
                <a:latin typeface="Comic Sans MS"/>
                <a:cs typeface="Comic Sans MS"/>
              </a:rPr>
              <a:t> </a:t>
            </a:r>
            <a:r>
              <a:rPr sz="2400" spc="-5" dirty="0">
                <a:latin typeface="Comic Sans MS"/>
                <a:cs typeface="Comic Sans MS"/>
              </a:rPr>
              <a:t>Coral</a:t>
            </a:r>
            <a:r>
              <a:rPr sz="2400" spc="10" dirty="0">
                <a:latin typeface="Comic Sans MS"/>
                <a:cs typeface="Comic Sans MS"/>
              </a:rPr>
              <a:t> </a:t>
            </a:r>
            <a:r>
              <a:rPr sz="2400" spc="-5" dirty="0">
                <a:latin typeface="Comic Sans MS"/>
                <a:cs typeface="Comic Sans MS"/>
              </a:rPr>
              <a:t>Springs,</a:t>
            </a:r>
            <a:r>
              <a:rPr sz="2400" spc="5" dirty="0">
                <a:latin typeface="Comic Sans MS"/>
                <a:cs typeface="Comic Sans MS"/>
              </a:rPr>
              <a:t> </a:t>
            </a:r>
            <a:r>
              <a:rPr sz="2400" spc="-5" dirty="0">
                <a:latin typeface="Comic Sans MS"/>
                <a:cs typeface="Comic Sans MS"/>
              </a:rPr>
              <a:t>FL,</a:t>
            </a:r>
            <a:r>
              <a:rPr sz="2400" spc="10" dirty="0">
                <a:latin typeface="Comic Sans MS"/>
                <a:cs typeface="Comic Sans MS"/>
              </a:rPr>
              <a:t> </a:t>
            </a:r>
            <a:r>
              <a:rPr sz="2400" spc="-5" dirty="0">
                <a:latin typeface="Comic Sans MS"/>
                <a:cs typeface="Comic Sans MS"/>
              </a:rPr>
              <a:t>Marcel</a:t>
            </a:r>
            <a:r>
              <a:rPr sz="2400" spc="5" dirty="0">
                <a:latin typeface="Comic Sans MS"/>
                <a:cs typeface="Comic Sans MS"/>
              </a:rPr>
              <a:t> </a:t>
            </a:r>
            <a:r>
              <a:rPr sz="2400" spc="-5" dirty="0">
                <a:latin typeface="Comic Sans MS"/>
                <a:cs typeface="Comic Sans MS"/>
              </a:rPr>
              <a:t>Dekker, </a:t>
            </a:r>
            <a:r>
              <a:rPr sz="2400" dirty="0">
                <a:latin typeface="Comic Sans MS"/>
                <a:cs typeface="Comic Sans MS"/>
              </a:rPr>
              <a:t> </a:t>
            </a:r>
            <a:r>
              <a:rPr sz="2400" spc="-5" dirty="0">
                <a:latin typeface="Comic Sans MS"/>
                <a:cs typeface="Comic Sans MS"/>
              </a:rPr>
              <a:t>1994.</a:t>
            </a:r>
            <a:endParaRPr sz="2400" dirty="0">
              <a:latin typeface="Comic Sans MS"/>
              <a:cs typeface="Comic Sans MS"/>
            </a:endParaRPr>
          </a:p>
          <a:p>
            <a:pPr algn="just">
              <a:spcBef>
                <a:spcPts val="15"/>
              </a:spcBef>
              <a:buFont typeface="Comic Sans MS"/>
              <a:buAutoNum type="arabicPeriod"/>
            </a:pPr>
            <a:endParaRPr sz="2400" dirty="0">
              <a:latin typeface="Comic Sans MS"/>
              <a:cs typeface="Comic Sans MS"/>
            </a:endParaRPr>
          </a:p>
          <a:p>
            <a:pPr marL="286385" marR="5715" indent="-274320" algn="just">
              <a:lnSpc>
                <a:spcPct val="116100"/>
              </a:lnSpc>
              <a:buAutoNum type="arabicPeriod"/>
              <a:tabLst>
                <a:tab pos="287020" algn="l"/>
              </a:tabLst>
            </a:pPr>
            <a:r>
              <a:rPr lang="en-US" sz="2400" spc="-5" dirty="0">
                <a:latin typeface="Comic Sans MS"/>
                <a:cs typeface="Comic Sans MS"/>
              </a:rPr>
              <a:t> </a:t>
            </a:r>
            <a:r>
              <a:rPr sz="2400" spc="-5" dirty="0">
                <a:latin typeface="Comic Sans MS"/>
                <a:cs typeface="Comic Sans MS"/>
              </a:rPr>
              <a:t>ANSI/IIEEE</a:t>
            </a:r>
            <a:r>
              <a:rPr sz="2400" dirty="0">
                <a:latin typeface="Comic Sans MS"/>
                <a:cs typeface="Comic Sans MS"/>
              </a:rPr>
              <a:t> </a:t>
            </a:r>
            <a:r>
              <a:rPr sz="2400" spc="-5" dirty="0">
                <a:latin typeface="Comic Sans MS"/>
                <a:cs typeface="Comic Sans MS"/>
              </a:rPr>
              <a:t>C37.102-1986, "IEEE Guide for AC </a:t>
            </a:r>
            <a:r>
              <a:rPr sz="2400" dirty="0">
                <a:latin typeface="Comic Sans MS"/>
                <a:cs typeface="Comic Sans MS"/>
              </a:rPr>
              <a:t> </a:t>
            </a:r>
            <a:r>
              <a:rPr sz="2400" spc="-5" dirty="0">
                <a:latin typeface="Comic Sans MS"/>
                <a:cs typeface="Comic Sans MS"/>
              </a:rPr>
              <a:t>Generator Protection."</a:t>
            </a:r>
            <a:endParaRPr sz="2400" dirty="0">
              <a:latin typeface="Comic Sans MS"/>
              <a:cs typeface="Comic Sans MS"/>
            </a:endParaRPr>
          </a:p>
          <a:p>
            <a:pPr algn="just">
              <a:spcBef>
                <a:spcPts val="15"/>
              </a:spcBef>
              <a:buFont typeface="Comic Sans MS"/>
              <a:buAutoNum type="arabicPeriod"/>
            </a:pPr>
            <a:endParaRPr sz="2400" dirty="0">
              <a:latin typeface="Comic Sans MS"/>
              <a:cs typeface="Comic Sans MS"/>
            </a:endParaRPr>
          </a:p>
          <a:p>
            <a:pPr marL="286385" marR="5080" indent="-274320" algn="just">
              <a:lnSpc>
                <a:spcPct val="116100"/>
              </a:lnSpc>
              <a:buAutoNum type="arabicPeriod"/>
              <a:tabLst>
                <a:tab pos="287020" algn="l"/>
              </a:tabLst>
            </a:pPr>
            <a:r>
              <a:rPr lang="en-US" sz="2400" spc="-5" dirty="0">
                <a:latin typeface="Comic Sans MS"/>
                <a:cs typeface="Comic Sans MS"/>
              </a:rPr>
              <a:t> </a:t>
            </a:r>
            <a:r>
              <a:rPr sz="2400" spc="-5" dirty="0">
                <a:latin typeface="Comic Sans MS"/>
                <a:cs typeface="Comic Sans MS"/>
              </a:rPr>
              <a:t>Mason,</a:t>
            </a:r>
            <a:r>
              <a:rPr sz="2400" dirty="0">
                <a:latin typeface="Comic Sans MS"/>
                <a:cs typeface="Comic Sans MS"/>
              </a:rPr>
              <a:t> </a:t>
            </a:r>
            <a:r>
              <a:rPr sz="2400" spc="-5" dirty="0">
                <a:latin typeface="Comic Sans MS"/>
                <a:cs typeface="Comic Sans MS"/>
              </a:rPr>
              <a:t>Russell</a:t>
            </a:r>
            <a:r>
              <a:rPr sz="2400" dirty="0">
                <a:latin typeface="Comic Sans MS"/>
                <a:cs typeface="Comic Sans MS"/>
              </a:rPr>
              <a:t> </a:t>
            </a:r>
            <a:r>
              <a:rPr sz="2400" spc="-5" dirty="0">
                <a:latin typeface="Comic Sans MS"/>
                <a:cs typeface="Comic Sans MS"/>
              </a:rPr>
              <a:t>C.,</a:t>
            </a:r>
            <a:r>
              <a:rPr sz="2400" dirty="0">
                <a:latin typeface="Comic Sans MS"/>
                <a:cs typeface="Comic Sans MS"/>
              </a:rPr>
              <a:t> </a:t>
            </a:r>
            <a:r>
              <a:rPr sz="2400" spc="-5" dirty="0">
                <a:latin typeface="Comic Sans MS"/>
                <a:cs typeface="Comic Sans MS"/>
              </a:rPr>
              <a:t>"The</a:t>
            </a:r>
            <a:r>
              <a:rPr sz="2400" dirty="0">
                <a:latin typeface="Comic Sans MS"/>
                <a:cs typeface="Comic Sans MS"/>
              </a:rPr>
              <a:t> </a:t>
            </a:r>
            <a:r>
              <a:rPr sz="2400" spc="-5" dirty="0">
                <a:latin typeface="Comic Sans MS"/>
                <a:cs typeface="Comic Sans MS"/>
              </a:rPr>
              <a:t>Art</a:t>
            </a:r>
            <a:r>
              <a:rPr sz="2400" dirty="0">
                <a:latin typeface="Comic Sans MS"/>
                <a:cs typeface="Comic Sans MS"/>
              </a:rPr>
              <a:t> </a:t>
            </a:r>
            <a:r>
              <a:rPr sz="2400" spc="-5" dirty="0">
                <a:latin typeface="Comic Sans MS"/>
                <a:cs typeface="Comic Sans MS"/>
              </a:rPr>
              <a:t>And</a:t>
            </a:r>
            <a:r>
              <a:rPr sz="2400" dirty="0">
                <a:latin typeface="Comic Sans MS"/>
                <a:cs typeface="Comic Sans MS"/>
              </a:rPr>
              <a:t> </a:t>
            </a:r>
            <a:r>
              <a:rPr sz="2400" spc="-5" dirty="0">
                <a:latin typeface="Comic Sans MS"/>
                <a:cs typeface="Comic Sans MS"/>
              </a:rPr>
              <a:t>Science</a:t>
            </a:r>
            <a:r>
              <a:rPr sz="2400" dirty="0">
                <a:latin typeface="Comic Sans MS"/>
                <a:cs typeface="Comic Sans MS"/>
              </a:rPr>
              <a:t> </a:t>
            </a:r>
            <a:r>
              <a:rPr sz="2400" spc="-5" dirty="0">
                <a:latin typeface="Comic Sans MS"/>
                <a:cs typeface="Comic Sans MS"/>
              </a:rPr>
              <a:t>of </a:t>
            </a:r>
            <a:r>
              <a:rPr sz="2400" spc="-254" dirty="0">
                <a:latin typeface="Comic Sans MS"/>
                <a:cs typeface="Comic Sans MS"/>
              </a:rPr>
              <a:t> </a:t>
            </a:r>
            <a:r>
              <a:rPr sz="2400" spc="-5" dirty="0">
                <a:latin typeface="Comic Sans MS"/>
                <a:cs typeface="Comic Sans MS"/>
              </a:rPr>
              <a:t>Protective Relaying," John Wiley &amp; Sons Inc., New </a:t>
            </a:r>
            <a:r>
              <a:rPr sz="2400" dirty="0">
                <a:latin typeface="Comic Sans MS"/>
                <a:cs typeface="Comic Sans MS"/>
              </a:rPr>
              <a:t> </a:t>
            </a:r>
            <a:r>
              <a:rPr sz="2400" spc="-5" dirty="0">
                <a:latin typeface="Comic Sans MS"/>
                <a:cs typeface="Comic Sans MS"/>
              </a:rPr>
              <a:t>York, NY,</a:t>
            </a:r>
            <a:r>
              <a:rPr sz="2400" dirty="0">
                <a:latin typeface="Comic Sans MS"/>
                <a:cs typeface="Comic Sans MS"/>
              </a:rPr>
              <a:t> </a:t>
            </a:r>
            <a:r>
              <a:rPr sz="2400" spc="-5" dirty="0">
                <a:latin typeface="Comic Sans MS"/>
                <a:cs typeface="Comic Sans MS"/>
              </a:rPr>
              <a:t>1956.</a:t>
            </a:r>
            <a:endParaRPr lang="en-US" sz="2400" spc="-5" dirty="0">
              <a:latin typeface="Comic Sans MS"/>
              <a:cs typeface="Comic Sans MS"/>
            </a:endParaRPr>
          </a:p>
          <a:p>
            <a:pPr marL="286385" marR="5715" indent="-274320" algn="just">
              <a:lnSpc>
                <a:spcPct val="116100"/>
              </a:lnSpc>
              <a:spcBef>
                <a:spcPts val="100"/>
              </a:spcBef>
              <a:buAutoNum type="arabicPeriod" startAt="5"/>
              <a:tabLst>
                <a:tab pos="286385" algn="l"/>
                <a:tab pos="287020" algn="l"/>
                <a:tab pos="1012825" algn="l"/>
                <a:tab pos="1365885" algn="l"/>
                <a:tab pos="1718310" algn="l"/>
                <a:tab pos="2324100" algn="l"/>
                <a:tab pos="2566670" algn="l"/>
              </a:tabLst>
            </a:pPr>
            <a:r>
              <a:rPr lang="en-US" sz="2400" spc="-5" dirty="0">
                <a:latin typeface="Comic Sans MS"/>
                <a:cs typeface="Comic Sans MS"/>
              </a:rPr>
              <a:t> Fitzgerald,	A</a:t>
            </a:r>
            <a:r>
              <a:rPr lang="en-US" sz="2400" spc="-10" dirty="0">
                <a:latin typeface="Comic Sans MS"/>
                <a:cs typeface="Comic Sans MS"/>
              </a:rPr>
              <a:t>.</a:t>
            </a:r>
            <a:r>
              <a:rPr lang="en-US" sz="2400" spc="-5" dirty="0">
                <a:latin typeface="Comic Sans MS"/>
                <a:cs typeface="Comic Sans MS"/>
              </a:rPr>
              <a:t>E.</a:t>
            </a:r>
            <a:r>
              <a:rPr lang="en-US" sz="2400" dirty="0">
                <a:latin typeface="Comic Sans MS"/>
                <a:cs typeface="Comic Sans MS"/>
              </a:rPr>
              <a:t>	</a:t>
            </a:r>
            <a:r>
              <a:rPr lang="en-US" sz="2400" spc="-5" dirty="0">
                <a:latin typeface="Comic Sans MS"/>
                <a:cs typeface="Comic Sans MS"/>
              </a:rPr>
              <a:t>And</a:t>
            </a:r>
            <a:r>
              <a:rPr lang="en-US" sz="2400" dirty="0">
                <a:latin typeface="Comic Sans MS"/>
                <a:cs typeface="Comic Sans MS"/>
              </a:rPr>
              <a:t>	</a:t>
            </a:r>
            <a:r>
              <a:rPr lang="en-US" sz="2400" spc="-5" dirty="0">
                <a:latin typeface="Comic Sans MS"/>
                <a:cs typeface="Comic Sans MS"/>
              </a:rPr>
              <a:t>Kingsley,</a:t>
            </a:r>
            <a:r>
              <a:rPr lang="en-US" sz="2400" dirty="0">
                <a:latin typeface="Comic Sans MS"/>
                <a:cs typeface="Comic Sans MS"/>
              </a:rPr>
              <a:t>	</a:t>
            </a:r>
            <a:r>
              <a:rPr lang="en-US" sz="2400" spc="-5" dirty="0">
                <a:latin typeface="Comic Sans MS"/>
                <a:cs typeface="Comic Sans MS"/>
              </a:rPr>
              <a:t>C,</a:t>
            </a:r>
            <a:r>
              <a:rPr lang="en-US" sz="2400" dirty="0">
                <a:latin typeface="Comic Sans MS"/>
                <a:cs typeface="Comic Sans MS"/>
              </a:rPr>
              <a:t>	</a:t>
            </a:r>
            <a:r>
              <a:rPr lang="en-US" sz="2400" spc="-5" dirty="0">
                <a:latin typeface="Comic Sans MS"/>
                <a:cs typeface="Comic Sans MS"/>
              </a:rPr>
              <a:t>"Electric  Machinery,"</a:t>
            </a:r>
            <a:r>
              <a:rPr lang="en-US" sz="2400" dirty="0">
                <a:latin typeface="Comic Sans MS"/>
                <a:cs typeface="Comic Sans MS"/>
              </a:rPr>
              <a:t> </a:t>
            </a:r>
            <a:r>
              <a:rPr lang="en-US" sz="2400" spc="-5" dirty="0">
                <a:latin typeface="Comic Sans MS"/>
                <a:cs typeface="Comic Sans MS"/>
              </a:rPr>
              <a:t>McGraw</a:t>
            </a:r>
            <a:r>
              <a:rPr lang="en-US" sz="2400" spc="5" dirty="0">
                <a:latin typeface="Comic Sans MS"/>
                <a:cs typeface="Comic Sans MS"/>
              </a:rPr>
              <a:t> </a:t>
            </a:r>
            <a:r>
              <a:rPr lang="en-US" sz="2400" spc="-5" dirty="0">
                <a:latin typeface="Comic Sans MS"/>
                <a:cs typeface="Comic Sans MS"/>
              </a:rPr>
              <a:t>Hill,</a:t>
            </a:r>
            <a:r>
              <a:rPr lang="en-US" sz="2400" spc="5" dirty="0">
                <a:latin typeface="Comic Sans MS"/>
                <a:cs typeface="Comic Sans MS"/>
              </a:rPr>
              <a:t> </a:t>
            </a:r>
            <a:r>
              <a:rPr lang="en-US" sz="2400" spc="-5" dirty="0">
                <a:latin typeface="Comic Sans MS"/>
                <a:cs typeface="Comic Sans MS"/>
              </a:rPr>
              <a:t>New</a:t>
            </a:r>
            <a:r>
              <a:rPr lang="en-US" sz="2400" dirty="0">
                <a:latin typeface="Comic Sans MS"/>
                <a:cs typeface="Comic Sans MS"/>
              </a:rPr>
              <a:t> </a:t>
            </a:r>
            <a:r>
              <a:rPr lang="en-US" sz="2400" spc="-5" dirty="0">
                <a:latin typeface="Comic Sans MS"/>
                <a:cs typeface="Comic Sans MS"/>
              </a:rPr>
              <a:t>York,</a:t>
            </a:r>
            <a:r>
              <a:rPr lang="en-US" sz="2400" spc="5" dirty="0">
                <a:latin typeface="Comic Sans MS"/>
                <a:cs typeface="Comic Sans MS"/>
              </a:rPr>
              <a:t> </a:t>
            </a:r>
            <a:r>
              <a:rPr lang="en-US" sz="2400" spc="-5" dirty="0">
                <a:latin typeface="Comic Sans MS"/>
                <a:cs typeface="Comic Sans MS"/>
              </a:rPr>
              <a:t>NY,</a:t>
            </a:r>
            <a:r>
              <a:rPr lang="en-US" sz="2400" spc="5" dirty="0">
                <a:latin typeface="Comic Sans MS"/>
                <a:cs typeface="Comic Sans MS"/>
              </a:rPr>
              <a:t> </a:t>
            </a:r>
            <a:r>
              <a:rPr lang="en-US" sz="2400" spc="-5" dirty="0">
                <a:latin typeface="Comic Sans MS"/>
                <a:cs typeface="Comic Sans MS"/>
              </a:rPr>
              <a:t>1961.</a:t>
            </a:r>
            <a:endParaRPr lang="en-US" sz="2400" dirty="0">
              <a:latin typeface="Comic Sans MS"/>
              <a:cs typeface="Comic Sans MS"/>
            </a:endParaRPr>
          </a:p>
          <a:p>
            <a:pPr algn="just">
              <a:spcBef>
                <a:spcPts val="15"/>
              </a:spcBef>
              <a:buFont typeface="Comic Sans MS"/>
              <a:buAutoNum type="arabicPeriod" startAt="5"/>
            </a:pPr>
            <a:endParaRPr lang="en-US" sz="2400" dirty="0">
              <a:latin typeface="Comic Sans MS"/>
              <a:cs typeface="Comic Sans MS"/>
            </a:endParaRPr>
          </a:p>
          <a:p>
            <a:pPr marL="286385" marR="5080" indent="-274320" algn="just">
              <a:lnSpc>
                <a:spcPct val="116100"/>
              </a:lnSpc>
              <a:buAutoNum type="arabicPeriod" startAt="5"/>
              <a:tabLst>
                <a:tab pos="286385" algn="l"/>
                <a:tab pos="287655" algn="l"/>
              </a:tabLst>
            </a:pPr>
            <a:r>
              <a:rPr lang="en-US" sz="2400" spc="-5" dirty="0">
                <a:latin typeface="Comic Sans MS"/>
                <a:cs typeface="Comic Sans MS"/>
              </a:rPr>
              <a:t> </a:t>
            </a:r>
            <a:r>
              <a:rPr lang="en-US" sz="2400" spc="-5" dirty="0" err="1">
                <a:latin typeface="Comic Sans MS"/>
                <a:cs typeface="Comic Sans MS"/>
              </a:rPr>
              <a:t>Zorhas</a:t>
            </a:r>
            <a:r>
              <a:rPr lang="en-US" sz="2400" spc="-5" dirty="0">
                <a:latin typeface="Comic Sans MS"/>
                <a:cs typeface="Comic Sans MS"/>
              </a:rPr>
              <a:t>,</a:t>
            </a:r>
            <a:r>
              <a:rPr lang="en-US" sz="2400" spc="130" dirty="0">
                <a:latin typeface="Comic Sans MS"/>
                <a:cs typeface="Comic Sans MS"/>
              </a:rPr>
              <a:t> </a:t>
            </a:r>
            <a:r>
              <a:rPr lang="en-US" sz="2400" spc="-5" dirty="0">
                <a:latin typeface="Comic Sans MS"/>
                <a:cs typeface="Comic Sans MS"/>
              </a:rPr>
              <a:t>Pino,</a:t>
            </a:r>
            <a:r>
              <a:rPr lang="en-US" sz="2400" spc="130" dirty="0">
                <a:latin typeface="Comic Sans MS"/>
                <a:cs typeface="Comic Sans MS"/>
              </a:rPr>
              <a:t> </a:t>
            </a:r>
            <a:r>
              <a:rPr lang="en-US" sz="2400" spc="-5" dirty="0">
                <a:latin typeface="Comic Sans MS"/>
                <a:cs typeface="Comic Sans MS"/>
              </a:rPr>
              <a:t>'Electric</a:t>
            </a:r>
            <a:r>
              <a:rPr lang="en-US" sz="2400" spc="130" dirty="0">
                <a:latin typeface="Comic Sans MS"/>
                <a:cs typeface="Comic Sans MS"/>
              </a:rPr>
              <a:t> </a:t>
            </a:r>
            <a:r>
              <a:rPr lang="en-US" sz="2400" spc="-5" dirty="0">
                <a:latin typeface="Comic Sans MS"/>
                <a:cs typeface="Comic Sans MS"/>
              </a:rPr>
              <a:t>Machines,"</a:t>
            </a:r>
            <a:r>
              <a:rPr lang="en-US" sz="2400" spc="130" dirty="0">
                <a:latin typeface="Comic Sans MS"/>
                <a:cs typeface="Comic Sans MS"/>
              </a:rPr>
              <a:t> </a:t>
            </a:r>
            <a:r>
              <a:rPr lang="en-US" sz="2400" spc="-5" dirty="0">
                <a:latin typeface="Comic Sans MS"/>
                <a:cs typeface="Comic Sans MS"/>
              </a:rPr>
              <a:t>West</a:t>
            </a:r>
            <a:r>
              <a:rPr lang="en-US" sz="2400" spc="120" dirty="0">
                <a:latin typeface="Comic Sans MS"/>
                <a:cs typeface="Comic Sans MS"/>
              </a:rPr>
              <a:t> </a:t>
            </a:r>
            <a:r>
              <a:rPr lang="en-US" sz="2400" spc="-5" dirty="0">
                <a:latin typeface="Comic Sans MS"/>
                <a:cs typeface="Comic Sans MS"/>
              </a:rPr>
              <a:t>Publishing </a:t>
            </a:r>
            <a:r>
              <a:rPr lang="en-US" sz="2400" spc="-254" dirty="0">
                <a:latin typeface="Comic Sans MS"/>
                <a:cs typeface="Comic Sans MS"/>
              </a:rPr>
              <a:t> </a:t>
            </a:r>
            <a:r>
              <a:rPr lang="en-US" sz="2400" spc="-5" dirty="0">
                <a:latin typeface="Comic Sans MS"/>
                <a:cs typeface="Comic Sans MS"/>
              </a:rPr>
              <a:t>Co., New</a:t>
            </a:r>
            <a:r>
              <a:rPr lang="en-US" sz="2400" dirty="0">
                <a:latin typeface="Comic Sans MS"/>
                <a:cs typeface="Comic Sans MS"/>
              </a:rPr>
              <a:t> </a:t>
            </a:r>
            <a:r>
              <a:rPr lang="en-US" sz="2400" spc="-5" dirty="0">
                <a:latin typeface="Comic Sans MS"/>
                <a:cs typeface="Comic Sans MS"/>
              </a:rPr>
              <a:t>York,</a:t>
            </a:r>
            <a:r>
              <a:rPr lang="en-US" sz="2400" dirty="0">
                <a:latin typeface="Comic Sans MS"/>
                <a:cs typeface="Comic Sans MS"/>
              </a:rPr>
              <a:t> </a:t>
            </a:r>
            <a:r>
              <a:rPr lang="en-US" sz="2400" spc="-5" dirty="0">
                <a:latin typeface="Comic Sans MS"/>
                <a:cs typeface="Comic Sans MS"/>
              </a:rPr>
              <a:t>NY,</a:t>
            </a:r>
            <a:r>
              <a:rPr lang="en-US" sz="2400" dirty="0">
                <a:latin typeface="Comic Sans MS"/>
                <a:cs typeface="Comic Sans MS"/>
              </a:rPr>
              <a:t> </a:t>
            </a:r>
            <a:r>
              <a:rPr lang="en-US" sz="2400" spc="-5" dirty="0">
                <a:latin typeface="Comic Sans MS"/>
                <a:cs typeface="Comic Sans MS"/>
              </a:rPr>
              <a:t>1989.</a:t>
            </a:r>
            <a:endParaRPr lang="en-US" sz="2400" dirty="0">
              <a:latin typeface="Comic Sans MS"/>
              <a:cs typeface="Comic Sans MS"/>
            </a:endParaRPr>
          </a:p>
          <a:p>
            <a:pPr marL="286385" marR="5080" indent="-274320" algn="just">
              <a:lnSpc>
                <a:spcPct val="116100"/>
              </a:lnSpc>
              <a:buAutoNum type="arabicPeriod"/>
              <a:tabLst>
                <a:tab pos="287020" algn="l"/>
              </a:tabLst>
            </a:pPr>
            <a:endParaRPr sz="900" dirty="0">
              <a:latin typeface="Comic Sans MS"/>
              <a:cs typeface="Comic Sans MS"/>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7</a:t>
            </a:r>
          </a:p>
        </p:txBody>
      </p:sp>
      <p:sp>
        <p:nvSpPr>
          <p:cNvPr id="11" name="CuadroTexto 10">
            <a:extLst>
              <a:ext uri="{FF2B5EF4-FFF2-40B4-BE49-F238E27FC236}">
                <a16:creationId xmlns:a16="http://schemas.microsoft.com/office/drawing/2014/main" xmlns="" id="{05668EB6-394C-43A4-A232-F9E6A7CB52C1}"/>
              </a:ext>
            </a:extLst>
          </p:cNvPr>
          <p:cNvSpPr txBox="1"/>
          <p:nvPr/>
        </p:nvSpPr>
        <p:spPr>
          <a:xfrm>
            <a:off x="330200" y="497209"/>
            <a:ext cx="10678194" cy="461665"/>
          </a:xfrm>
          <a:prstGeom prst="rect">
            <a:avLst/>
          </a:prstGeom>
          <a:noFill/>
        </p:spPr>
        <p:txBody>
          <a:bodyPr wrap="square">
            <a:spAutoFit/>
          </a:bodyPr>
          <a:lstStyle/>
          <a:p>
            <a:r>
              <a:rPr lang="es-MX" sz="2400" dirty="0"/>
              <a:t>La figura 8 muestra un diagrama típico de funciones de relés del generador</a:t>
            </a:r>
            <a:r>
              <a:rPr lang="es-MX" dirty="0"/>
              <a:t>.</a:t>
            </a:r>
            <a:endParaRPr lang="es-A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71006" y="304800"/>
            <a:ext cx="174498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2</a:t>
            </a:r>
            <a:endParaRPr sz="3200" dirty="0">
              <a:latin typeface="Comic Sans MS"/>
              <a:cs typeface="Comic Sans MS"/>
            </a:endParaRPr>
          </a:p>
          <a:p>
            <a:pPr algn="ctr">
              <a:spcBef>
                <a:spcPts val="5"/>
              </a:spcBef>
            </a:pPr>
            <a:r>
              <a:rPr sz="3200" b="1" spc="-5" dirty="0">
                <a:latin typeface="Comic Sans MS"/>
                <a:cs typeface="Comic Sans MS"/>
              </a:rPr>
              <a:t>PROTECCIÓN</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FALLAS</a:t>
            </a:r>
            <a:r>
              <a:rPr sz="3200" b="1" spc="5"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FASES</a:t>
            </a:r>
            <a:r>
              <a:rPr sz="3200" b="1" spc="5" dirty="0">
                <a:latin typeface="Comic Sans MS"/>
                <a:cs typeface="Comic Sans MS"/>
              </a:rPr>
              <a:t> </a:t>
            </a:r>
            <a:r>
              <a:rPr sz="3200" b="1" spc="-5" dirty="0">
                <a:latin typeface="Comic Sans MS"/>
                <a:cs typeface="Comic Sans MS"/>
              </a:rPr>
              <a:t>DEL</a:t>
            </a:r>
            <a:r>
              <a:rPr sz="3200" b="1" spc="15" dirty="0">
                <a:latin typeface="Comic Sans MS"/>
                <a:cs typeface="Comic Sans MS"/>
              </a:rPr>
              <a:t> </a:t>
            </a:r>
            <a:r>
              <a:rPr sz="3200" b="1" spc="-5" dirty="0">
                <a:latin typeface="Comic Sans MS"/>
                <a:cs typeface="Comic Sans MS"/>
              </a:rPr>
              <a:t>ESTATOR</a:t>
            </a:r>
            <a:r>
              <a:rPr sz="3200" b="1" spc="10" dirty="0">
                <a:latin typeface="Comic Sans MS"/>
                <a:cs typeface="Comic Sans MS"/>
              </a:rPr>
              <a:t> </a:t>
            </a:r>
            <a:r>
              <a:rPr sz="3200" b="1" spc="-5" dirty="0">
                <a:latin typeface="Comic Sans MS"/>
                <a:cs typeface="Comic Sans MS"/>
              </a:rPr>
              <a:t>DEL</a:t>
            </a:r>
            <a:r>
              <a:rPr sz="3200" b="1" spc="15" dirty="0">
                <a:latin typeface="Comic Sans MS"/>
                <a:cs typeface="Comic Sans MS"/>
              </a:rPr>
              <a:t> </a:t>
            </a:r>
            <a:r>
              <a:rPr sz="3200" b="1" spc="-5" dirty="0">
                <a:latin typeface="Comic Sans MS"/>
                <a:cs typeface="Comic Sans MS"/>
              </a:rPr>
              <a:t>GENERADOR</a:t>
            </a:r>
            <a:endParaRPr sz="3200" dirty="0">
              <a:latin typeface="Comic Sans MS"/>
              <a:cs typeface="Comic Sans MS"/>
            </a:endParaRPr>
          </a:p>
        </p:txBody>
      </p:sp>
      <p:sp>
        <p:nvSpPr>
          <p:cNvPr id="4" name="object 4"/>
          <p:cNvSpPr txBox="1"/>
          <p:nvPr/>
        </p:nvSpPr>
        <p:spPr>
          <a:xfrm>
            <a:off x="215900" y="1600200"/>
            <a:ext cx="17449800" cy="8754063"/>
          </a:xfrm>
          <a:prstGeom prst="rect">
            <a:avLst/>
          </a:prstGeom>
        </p:spPr>
        <p:txBody>
          <a:bodyPr vert="horz" wrap="square" lIns="0" tIns="12700" rIns="0" bIns="0" rtlCol="0">
            <a:spAutoFit/>
          </a:bodyPr>
          <a:lstStyle/>
          <a:p>
            <a:pPr marL="12700" algn="just">
              <a:spcBef>
                <a:spcPts val="100"/>
              </a:spcBef>
            </a:pPr>
            <a:r>
              <a:rPr sz="2200" b="1" spc="-5" dirty="0">
                <a:latin typeface="Comic Sans MS"/>
                <a:cs typeface="Comic Sans MS"/>
              </a:rPr>
              <a:t>RESUMEN</a:t>
            </a:r>
            <a:endParaRPr lang="en-US" sz="2200" b="1" spc="-5" dirty="0">
              <a:latin typeface="Comic Sans MS"/>
              <a:cs typeface="Comic Sans MS"/>
            </a:endParaRPr>
          </a:p>
          <a:p>
            <a:pPr marL="12700" marR="5080" algn="just">
              <a:spcBef>
                <a:spcPts val="100"/>
              </a:spcBef>
            </a:pPr>
            <a:r>
              <a:rPr lang="es-MX" sz="2200" spc="-5" dirty="0">
                <a:latin typeface="Comic Sans MS"/>
                <a:cs typeface="Comic Sans MS"/>
              </a:rPr>
              <a:t>Una</a:t>
            </a:r>
            <a:r>
              <a:rPr lang="es-MX" sz="2200" dirty="0">
                <a:latin typeface="Comic Sans MS"/>
                <a:cs typeface="Comic Sans MS"/>
              </a:rPr>
              <a:t> </a:t>
            </a:r>
            <a:r>
              <a:rPr lang="es-MX" sz="2200" spc="-5" dirty="0">
                <a:latin typeface="Comic Sans MS"/>
                <a:cs typeface="Comic Sans MS"/>
              </a:rPr>
              <a:t>falla</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fase</a:t>
            </a:r>
            <a:r>
              <a:rPr lang="es-MX" sz="2200" dirty="0">
                <a:latin typeface="Comic Sans MS"/>
                <a:cs typeface="Comic Sans MS"/>
              </a:rPr>
              <a:t> </a:t>
            </a:r>
            <a:r>
              <a:rPr lang="es-MX" sz="2200" spc="-5" dirty="0">
                <a:latin typeface="Comic Sans MS"/>
                <a:cs typeface="Comic Sans MS"/>
              </a:rPr>
              <a:t>en</a:t>
            </a:r>
            <a:r>
              <a:rPr lang="es-MX" sz="2200" dirty="0">
                <a:latin typeface="Comic Sans MS"/>
                <a:cs typeface="Comic Sans MS"/>
              </a:rPr>
              <a:t> </a:t>
            </a:r>
            <a:r>
              <a:rPr lang="es-MX" sz="2200" spc="-5" dirty="0">
                <a:latin typeface="Comic Sans MS"/>
                <a:cs typeface="Comic Sans MS"/>
              </a:rPr>
              <a:t>el</a:t>
            </a:r>
            <a:r>
              <a:rPr lang="es-MX" sz="2200" dirty="0">
                <a:latin typeface="Comic Sans MS"/>
                <a:cs typeface="Comic Sans MS"/>
              </a:rPr>
              <a:t> </a:t>
            </a:r>
            <a:r>
              <a:rPr lang="es-MX" sz="2200" spc="-5" dirty="0">
                <a:latin typeface="Comic Sans MS"/>
                <a:cs typeface="Comic Sans MS"/>
              </a:rPr>
              <a:t>devanado</a:t>
            </a:r>
            <a:r>
              <a:rPr lang="es-MX" sz="2200" dirty="0">
                <a:latin typeface="Comic Sans MS"/>
                <a:cs typeface="Comic Sans MS"/>
              </a:rPr>
              <a:t> </a:t>
            </a:r>
            <a:r>
              <a:rPr lang="es-MX" sz="2200" spc="-5" dirty="0">
                <a:latin typeface="Comic Sans MS"/>
                <a:cs typeface="Comic Sans MS"/>
              </a:rPr>
              <a:t>del</a:t>
            </a:r>
            <a:r>
              <a:rPr lang="es-MX" sz="2200" dirty="0">
                <a:latin typeface="Comic Sans MS"/>
                <a:cs typeface="Comic Sans MS"/>
              </a:rPr>
              <a:t> </a:t>
            </a:r>
            <a:r>
              <a:rPr lang="es-MX" sz="2200" spc="-5" dirty="0">
                <a:latin typeface="Comic Sans MS"/>
                <a:cs typeface="Comic Sans MS"/>
              </a:rPr>
              <a:t>estator</a:t>
            </a:r>
            <a:r>
              <a:rPr lang="es-MX" sz="2200" dirty="0">
                <a:latin typeface="Comic Sans MS"/>
                <a:cs typeface="Comic Sans MS"/>
              </a:rPr>
              <a:t> </a:t>
            </a:r>
            <a:r>
              <a:rPr lang="es-MX" sz="2200" spc="-5" dirty="0">
                <a:latin typeface="Comic Sans MS"/>
                <a:cs typeface="Comic Sans MS"/>
              </a:rPr>
              <a:t>del </a:t>
            </a:r>
            <a:r>
              <a:rPr lang="es-MX" sz="2200" dirty="0">
                <a:latin typeface="Comic Sans MS"/>
                <a:cs typeface="Comic Sans MS"/>
              </a:rPr>
              <a:t> </a:t>
            </a:r>
            <a:r>
              <a:rPr lang="es-MX" sz="2200" spc="-5" dirty="0">
                <a:latin typeface="Comic Sans MS"/>
                <a:cs typeface="Comic Sans MS"/>
              </a:rPr>
              <a:t>generador</a:t>
            </a:r>
            <a:r>
              <a:rPr lang="es-MX" sz="2200" spc="150" dirty="0">
                <a:latin typeface="Comic Sans MS"/>
                <a:cs typeface="Comic Sans MS"/>
              </a:rPr>
              <a:t> </a:t>
            </a:r>
            <a:r>
              <a:rPr lang="es-MX" sz="2200" spc="-5" dirty="0">
                <a:latin typeface="Comic Sans MS"/>
                <a:cs typeface="Comic Sans MS"/>
              </a:rPr>
              <a:t>es</a:t>
            </a:r>
            <a:r>
              <a:rPr lang="es-MX" sz="2200" spc="155" dirty="0">
                <a:latin typeface="Comic Sans MS"/>
                <a:cs typeface="Comic Sans MS"/>
              </a:rPr>
              <a:t> </a:t>
            </a:r>
            <a:r>
              <a:rPr lang="es-MX" sz="2200" spc="-5" dirty="0">
                <a:latin typeface="Comic Sans MS"/>
                <a:cs typeface="Comic Sans MS"/>
              </a:rPr>
              <a:t>siempre</a:t>
            </a:r>
            <a:r>
              <a:rPr lang="es-MX" sz="2200" spc="155" dirty="0">
                <a:latin typeface="Comic Sans MS"/>
                <a:cs typeface="Comic Sans MS"/>
              </a:rPr>
              <a:t> </a:t>
            </a:r>
            <a:r>
              <a:rPr lang="es-MX" sz="2200" spc="-5" dirty="0">
                <a:latin typeface="Comic Sans MS"/>
                <a:cs typeface="Comic Sans MS"/>
              </a:rPr>
              <a:t>considerada</a:t>
            </a:r>
            <a:r>
              <a:rPr lang="es-MX" sz="2200" spc="155" dirty="0">
                <a:latin typeface="Comic Sans MS"/>
                <a:cs typeface="Comic Sans MS"/>
              </a:rPr>
              <a:t> </a:t>
            </a:r>
            <a:r>
              <a:rPr lang="es-MX" sz="2200" spc="-5" dirty="0">
                <a:latin typeface="Comic Sans MS"/>
                <a:cs typeface="Comic Sans MS"/>
              </a:rPr>
              <a:t>como</a:t>
            </a:r>
            <a:r>
              <a:rPr lang="es-MX" sz="2200" spc="155" dirty="0">
                <a:latin typeface="Comic Sans MS"/>
                <a:cs typeface="Comic Sans MS"/>
              </a:rPr>
              <a:t> </a:t>
            </a:r>
            <a:r>
              <a:rPr lang="es-MX" sz="2200" spc="-5" dirty="0">
                <a:latin typeface="Comic Sans MS"/>
                <a:cs typeface="Comic Sans MS"/>
              </a:rPr>
              <a:t>seria</a:t>
            </a:r>
            <a:r>
              <a:rPr lang="es-MX" sz="2200" spc="155" dirty="0">
                <a:latin typeface="Comic Sans MS"/>
                <a:cs typeface="Comic Sans MS"/>
              </a:rPr>
              <a:t> </a:t>
            </a:r>
            <a:r>
              <a:rPr lang="es-MX" sz="2200" spc="-5" dirty="0">
                <a:latin typeface="Comic Sans MS"/>
                <a:cs typeface="Comic Sans MS"/>
              </a:rPr>
              <a:t>debido</a:t>
            </a:r>
            <a:r>
              <a:rPr lang="es-MX" sz="2200" spc="135" dirty="0">
                <a:latin typeface="Comic Sans MS"/>
                <a:cs typeface="Comic Sans MS"/>
              </a:rPr>
              <a:t> </a:t>
            </a:r>
            <a:r>
              <a:rPr lang="es-MX" sz="2200" spc="-5" dirty="0">
                <a:latin typeface="Comic Sans MS"/>
                <a:cs typeface="Comic Sans MS"/>
              </a:rPr>
              <a:t>a </a:t>
            </a:r>
            <a:r>
              <a:rPr lang="es-MX" sz="2200" spc="-254" dirty="0">
                <a:latin typeface="Comic Sans MS"/>
                <a:cs typeface="Comic Sans MS"/>
              </a:rPr>
              <a:t> </a:t>
            </a:r>
            <a:r>
              <a:rPr lang="es-MX" sz="2200" spc="-5" dirty="0">
                <a:latin typeface="Comic Sans MS"/>
                <a:cs typeface="Comic Sans MS"/>
              </a:rPr>
              <a:t>las altas corrientes encontradas y el daño potencial a los </a:t>
            </a:r>
            <a:r>
              <a:rPr lang="es-MX" sz="2200" dirty="0">
                <a:latin typeface="Comic Sans MS"/>
                <a:cs typeface="Comic Sans MS"/>
              </a:rPr>
              <a:t> </a:t>
            </a:r>
            <a:r>
              <a:rPr lang="es-MX" sz="2200" spc="-5" dirty="0">
                <a:latin typeface="Comic Sans MS"/>
                <a:cs typeface="Comic Sans MS"/>
              </a:rPr>
              <a:t>devanados</a:t>
            </a:r>
            <a:r>
              <a:rPr lang="es-MX" sz="2200" spc="254" dirty="0">
                <a:latin typeface="Comic Sans MS"/>
                <a:cs typeface="Comic Sans MS"/>
              </a:rPr>
              <a:t> </a:t>
            </a:r>
            <a:r>
              <a:rPr lang="es-MX" sz="2200" spc="-5" dirty="0">
                <a:latin typeface="Comic Sans MS"/>
                <a:cs typeface="Comic Sans MS"/>
              </a:rPr>
              <a:t>de</a:t>
            </a:r>
            <a:r>
              <a:rPr lang="es-MX" sz="2200" spc="250" dirty="0">
                <a:latin typeface="Comic Sans MS"/>
                <a:cs typeface="Comic Sans MS"/>
              </a:rPr>
              <a:t> </a:t>
            </a:r>
            <a:r>
              <a:rPr lang="es-MX" sz="2200" spc="-5" dirty="0">
                <a:latin typeface="Comic Sans MS"/>
                <a:cs typeface="Comic Sans MS"/>
              </a:rPr>
              <a:t>la</a:t>
            </a:r>
            <a:r>
              <a:rPr lang="es-MX" sz="2200" spc="250" dirty="0">
                <a:latin typeface="Comic Sans MS"/>
                <a:cs typeface="Comic Sans MS"/>
              </a:rPr>
              <a:t> </a:t>
            </a:r>
            <a:r>
              <a:rPr lang="es-MX" sz="2200" spc="-5" dirty="0">
                <a:latin typeface="Comic Sans MS"/>
                <a:cs typeface="Comic Sans MS"/>
              </a:rPr>
              <a:t>máquina,</a:t>
            </a:r>
            <a:r>
              <a:rPr lang="es-MX" sz="2200" spc="245" dirty="0">
                <a:latin typeface="Comic Sans MS"/>
                <a:cs typeface="Comic Sans MS"/>
              </a:rPr>
              <a:t> </a:t>
            </a:r>
            <a:r>
              <a:rPr lang="es-MX" sz="2200" spc="-5" dirty="0">
                <a:latin typeface="Comic Sans MS"/>
                <a:cs typeface="Comic Sans MS"/>
              </a:rPr>
              <a:t>así</a:t>
            </a:r>
            <a:r>
              <a:rPr lang="es-MX" sz="2200" spc="245" dirty="0">
                <a:latin typeface="Comic Sans MS"/>
                <a:cs typeface="Comic Sans MS"/>
              </a:rPr>
              <a:t> </a:t>
            </a:r>
            <a:r>
              <a:rPr lang="es-MX" sz="2200" spc="-5" dirty="0">
                <a:latin typeface="Comic Sans MS"/>
                <a:cs typeface="Comic Sans MS"/>
              </a:rPr>
              <a:t>como</a:t>
            </a:r>
            <a:r>
              <a:rPr lang="es-MX" sz="2200" spc="245" dirty="0">
                <a:latin typeface="Comic Sans MS"/>
                <a:cs typeface="Comic Sans MS"/>
              </a:rPr>
              <a:t> </a:t>
            </a:r>
            <a:r>
              <a:rPr lang="es-MX" sz="2200" spc="-5" dirty="0">
                <a:latin typeface="Comic Sans MS"/>
                <a:cs typeface="Comic Sans MS"/>
              </a:rPr>
              <a:t>a</a:t>
            </a:r>
            <a:r>
              <a:rPr lang="es-MX" sz="2200" spc="245" dirty="0">
                <a:latin typeface="Comic Sans MS"/>
                <a:cs typeface="Comic Sans MS"/>
              </a:rPr>
              <a:t> </a:t>
            </a:r>
            <a:r>
              <a:rPr lang="es-MX" sz="2200" spc="-5" dirty="0">
                <a:latin typeface="Comic Sans MS"/>
                <a:cs typeface="Comic Sans MS"/>
              </a:rPr>
              <a:t>las</a:t>
            </a:r>
            <a:r>
              <a:rPr lang="es-MX" sz="2200" spc="245" dirty="0">
                <a:latin typeface="Comic Sans MS"/>
                <a:cs typeface="Comic Sans MS"/>
              </a:rPr>
              <a:t> </a:t>
            </a:r>
            <a:r>
              <a:rPr lang="es-MX" sz="2200" spc="-5" dirty="0">
                <a:latin typeface="Comic Sans MS"/>
                <a:cs typeface="Comic Sans MS"/>
              </a:rPr>
              <a:t>flechas</a:t>
            </a:r>
            <a:r>
              <a:rPr lang="es-MX" sz="2200" spc="245" dirty="0">
                <a:latin typeface="Comic Sans MS"/>
                <a:cs typeface="Comic Sans MS"/>
              </a:rPr>
              <a:t> </a:t>
            </a:r>
            <a:r>
              <a:rPr lang="es-MX" sz="2200" spc="-5" dirty="0">
                <a:latin typeface="Comic Sans MS"/>
                <a:cs typeface="Comic Sans MS"/>
              </a:rPr>
              <a:t>y</a:t>
            </a:r>
            <a:r>
              <a:rPr lang="es-MX" sz="2200" spc="250" dirty="0">
                <a:latin typeface="Comic Sans MS"/>
                <a:cs typeface="Comic Sans MS"/>
              </a:rPr>
              <a:t> </a:t>
            </a:r>
            <a:r>
              <a:rPr lang="es-MX" sz="2200" spc="-5" dirty="0">
                <a:latin typeface="Comic Sans MS"/>
                <a:cs typeface="Comic Sans MS"/>
              </a:rPr>
              <a:t>el </a:t>
            </a:r>
            <a:r>
              <a:rPr lang="es-MX" sz="2200" spc="-260" dirty="0">
                <a:latin typeface="Comic Sans MS"/>
                <a:cs typeface="Comic Sans MS"/>
              </a:rPr>
              <a:t> </a:t>
            </a:r>
            <a:r>
              <a:rPr lang="es-MX" sz="2200" spc="-5" dirty="0">
                <a:latin typeface="Comic Sans MS"/>
                <a:cs typeface="Comic Sans MS"/>
              </a:rPr>
              <a:t>acoplamiento.</a:t>
            </a:r>
            <a:r>
              <a:rPr lang="es-MX" sz="2200" dirty="0">
                <a:latin typeface="Comic Sans MS"/>
                <a:cs typeface="Comic Sans MS"/>
              </a:rPr>
              <a:t> </a:t>
            </a:r>
            <a:r>
              <a:rPr lang="es-MX" sz="2200" spc="-5" dirty="0">
                <a:latin typeface="Comic Sans MS"/>
                <a:cs typeface="Comic Sans MS"/>
              </a:rPr>
              <a:t>Los</a:t>
            </a:r>
            <a:r>
              <a:rPr lang="es-MX" sz="2200" dirty="0">
                <a:latin typeface="Comic Sans MS"/>
                <a:cs typeface="Comic Sans MS"/>
              </a:rPr>
              <a:t> </a:t>
            </a:r>
            <a:r>
              <a:rPr lang="es-MX" sz="2200" spc="-5" dirty="0">
                <a:latin typeface="Comic Sans MS"/>
                <a:cs typeface="Comic Sans MS"/>
              </a:rPr>
              <a:t>largos</a:t>
            </a:r>
            <a:r>
              <a:rPr lang="es-MX" sz="2200" dirty="0">
                <a:latin typeface="Comic Sans MS"/>
                <a:cs typeface="Comic Sans MS"/>
              </a:rPr>
              <a:t> </a:t>
            </a:r>
            <a:r>
              <a:rPr lang="es-MX" sz="2200" spc="-5" dirty="0">
                <a:latin typeface="Comic Sans MS"/>
                <a:cs typeface="Comic Sans MS"/>
              </a:rPr>
              <a:t>tiempos</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reparación</a:t>
            </a:r>
            <a:r>
              <a:rPr lang="es-MX" sz="2200" dirty="0">
                <a:latin typeface="Comic Sans MS"/>
                <a:cs typeface="Comic Sans MS"/>
              </a:rPr>
              <a:t> </a:t>
            </a:r>
            <a:r>
              <a:rPr lang="es-MX" sz="2200" spc="-5" dirty="0">
                <a:latin typeface="Comic Sans MS"/>
                <a:cs typeface="Comic Sans MS"/>
              </a:rPr>
              <a:t>para </a:t>
            </a:r>
            <a:r>
              <a:rPr lang="es-MX" sz="2200" spc="-254" dirty="0">
                <a:latin typeface="Comic Sans MS"/>
                <a:cs typeface="Comic Sans MS"/>
              </a:rPr>
              <a:t> </a:t>
            </a:r>
            <a:r>
              <a:rPr lang="es-MX" sz="2200" spc="-5" dirty="0">
                <a:latin typeface="Comic Sans MS"/>
                <a:cs typeface="Comic Sans MS"/>
              </a:rPr>
              <a:t>máquinas</a:t>
            </a:r>
            <a:r>
              <a:rPr lang="es-MX" sz="2200" dirty="0">
                <a:latin typeface="Comic Sans MS"/>
                <a:cs typeface="Comic Sans MS"/>
              </a:rPr>
              <a:t> </a:t>
            </a:r>
            <a:r>
              <a:rPr lang="es-MX" sz="2200" spc="-5" dirty="0">
                <a:latin typeface="Comic Sans MS"/>
                <a:cs typeface="Comic Sans MS"/>
              </a:rPr>
              <a:t>severamente</a:t>
            </a:r>
            <a:r>
              <a:rPr lang="es-MX" sz="2200" dirty="0">
                <a:latin typeface="Comic Sans MS"/>
                <a:cs typeface="Comic Sans MS"/>
              </a:rPr>
              <a:t> </a:t>
            </a:r>
            <a:r>
              <a:rPr lang="es-MX" sz="2200" spc="-5" dirty="0">
                <a:latin typeface="Comic Sans MS"/>
                <a:cs typeface="Comic Sans MS"/>
              </a:rPr>
              <a:t>dañadas</a:t>
            </a:r>
            <a:r>
              <a:rPr lang="es-MX" sz="2200" dirty="0">
                <a:latin typeface="Comic Sans MS"/>
                <a:cs typeface="Comic Sans MS"/>
              </a:rPr>
              <a:t> </a:t>
            </a:r>
            <a:r>
              <a:rPr lang="es-MX" sz="2200" spc="-5" dirty="0">
                <a:latin typeface="Comic Sans MS"/>
                <a:cs typeface="Comic Sans MS"/>
              </a:rPr>
              <a:t>pueden</a:t>
            </a:r>
            <a:r>
              <a:rPr lang="es-MX" sz="2200" spc="260" dirty="0">
                <a:latin typeface="Comic Sans MS"/>
                <a:cs typeface="Comic Sans MS"/>
              </a:rPr>
              <a:t> </a:t>
            </a:r>
            <a:r>
              <a:rPr lang="es-MX" sz="2200" spc="-5" dirty="0">
                <a:latin typeface="Comic Sans MS"/>
                <a:cs typeface="Comic Sans MS"/>
              </a:rPr>
              <a:t>ser</a:t>
            </a:r>
            <a:r>
              <a:rPr lang="es-MX" sz="2200" spc="260" dirty="0">
                <a:latin typeface="Comic Sans MS"/>
                <a:cs typeface="Comic Sans MS"/>
              </a:rPr>
              <a:t> </a:t>
            </a:r>
            <a:r>
              <a:rPr lang="es-MX" sz="2200" spc="-5" dirty="0">
                <a:latin typeface="Comic Sans MS"/>
                <a:cs typeface="Comic Sans MS"/>
              </a:rPr>
              <a:t>muy </a:t>
            </a:r>
            <a:r>
              <a:rPr lang="es-MX" sz="2200" dirty="0">
                <a:latin typeface="Comic Sans MS"/>
                <a:cs typeface="Comic Sans MS"/>
              </a:rPr>
              <a:t> </a:t>
            </a:r>
            <a:r>
              <a:rPr lang="es-MX" sz="2200" spc="-5" dirty="0">
                <a:latin typeface="Comic Sans MS"/>
                <a:cs typeface="Comic Sans MS"/>
              </a:rPr>
              <a:t>costosos; por consiguiente, también generan altos costos </a:t>
            </a:r>
            <a:r>
              <a:rPr lang="es-MX" sz="2200" dirty="0">
                <a:latin typeface="Comic Sans MS"/>
                <a:cs typeface="Comic Sans MS"/>
              </a:rPr>
              <a:t> </a:t>
            </a:r>
            <a:r>
              <a:rPr lang="es-MX" sz="2200" spc="-5" dirty="0">
                <a:latin typeface="Comic Sans MS"/>
                <a:cs typeface="Comic Sans MS"/>
              </a:rPr>
              <a:t>por</a:t>
            </a:r>
            <a:r>
              <a:rPr lang="es-MX" sz="2200" dirty="0">
                <a:latin typeface="Comic Sans MS"/>
                <a:cs typeface="Comic Sans MS"/>
              </a:rPr>
              <a:t> </a:t>
            </a:r>
            <a:r>
              <a:rPr lang="es-MX" sz="2200" spc="-5" dirty="0">
                <a:latin typeface="Comic Sans MS"/>
                <a:cs typeface="Comic Sans MS"/>
              </a:rPr>
              <a:t>reemplazo</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potencia</a:t>
            </a:r>
            <a:r>
              <a:rPr lang="es-MX" sz="2200" dirty="0">
                <a:latin typeface="Comic Sans MS"/>
                <a:cs typeface="Comic Sans MS"/>
              </a:rPr>
              <a:t> </a:t>
            </a:r>
            <a:r>
              <a:rPr lang="es-MX" sz="2200" spc="-5" dirty="0">
                <a:latin typeface="Comic Sans MS"/>
                <a:cs typeface="Comic Sans MS"/>
              </a:rPr>
              <a:t>mientras</a:t>
            </a:r>
            <a:r>
              <a:rPr lang="es-MX" sz="2200" dirty="0">
                <a:latin typeface="Comic Sans MS"/>
                <a:cs typeface="Comic Sans MS"/>
              </a:rPr>
              <a:t> </a:t>
            </a:r>
            <a:r>
              <a:rPr lang="es-MX" sz="2200" spc="-5" dirty="0">
                <a:latin typeface="Comic Sans MS"/>
                <a:cs typeface="Comic Sans MS"/>
              </a:rPr>
              <a:t>la</a:t>
            </a:r>
            <a:r>
              <a:rPr lang="es-MX" sz="2200" dirty="0">
                <a:latin typeface="Comic Sans MS"/>
                <a:cs typeface="Comic Sans MS"/>
              </a:rPr>
              <a:t> </a:t>
            </a:r>
            <a:r>
              <a:rPr lang="es-MX" sz="2200" spc="-5" dirty="0">
                <a:latin typeface="Comic Sans MS"/>
                <a:cs typeface="Comic Sans MS"/>
              </a:rPr>
              <a:t>máquina</a:t>
            </a:r>
            <a:r>
              <a:rPr lang="es-MX" sz="2200" spc="254" dirty="0">
                <a:latin typeface="Comic Sans MS"/>
                <a:cs typeface="Comic Sans MS"/>
              </a:rPr>
              <a:t> </a:t>
            </a:r>
            <a:r>
              <a:rPr lang="es-MX" sz="2200" spc="-5" dirty="0">
                <a:latin typeface="Comic Sans MS"/>
                <a:cs typeface="Comic Sans MS"/>
              </a:rPr>
              <a:t>está </a:t>
            </a:r>
            <a:r>
              <a:rPr lang="es-MX" sz="2200" dirty="0">
                <a:latin typeface="Comic Sans MS"/>
                <a:cs typeface="Comic Sans MS"/>
              </a:rPr>
              <a:t> </a:t>
            </a:r>
            <a:r>
              <a:rPr lang="es-MX" sz="2200" spc="-5" dirty="0">
                <a:latin typeface="Comic Sans MS"/>
                <a:cs typeface="Comic Sans MS"/>
              </a:rPr>
              <a:t>fuera</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servicio.</a:t>
            </a:r>
            <a:r>
              <a:rPr lang="es-MX" sz="2200" dirty="0">
                <a:latin typeface="Comic Sans MS"/>
                <a:cs typeface="Comic Sans MS"/>
              </a:rPr>
              <a:t> </a:t>
            </a:r>
            <a:r>
              <a:rPr lang="es-MX" sz="2200" spc="-5" dirty="0">
                <a:latin typeface="Comic Sans MS"/>
                <a:cs typeface="Comic Sans MS"/>
              </a:rPr>
              <a:t>Por</a:t>
            </a:r>
            <a:r>
              <a:rPr lang="es-MX" sz="2200" dirty="0">
                <a:latin typeface="Comic Sans MS"/>
                <a:cs typeface="Comic Sans MS"/>
              </a:rPr>
              <a:t> </a:t>
            </a:r>
            <a:r>
              <a:rPr lang="es-MX" sz="2200" spc="-5" dirty="0">
                <a:latin typeface="Comic Sans MS"/>
                <a:cs typeface="Comic Sans MS"/>
              </a:rPr>
              <a:t>lo</a:t>
            </a:r>
            <a:r>
              <a:rPr lang="es-MX" sz="2200" dirty="0">
                <a:latin typeface="Comic Sans MS"/>
                <a:cs typeface="Comic Sans MS"/>
              </a:rPr>
              <a:t> </a:t>
            </a:r>
            <a:r>
              <a:rPr lang="es-MX" sz="2200" spc="-5" dirty="0">
                <a:latin typeface="Comic Sans MS"/>
                <a:cs typeface="Comic Sans MS"/>
              </a:rPr>
              <a:t>tanto,</a:t>
            </a:r>
            <a:r>
              <a:rPr lang="es-MX" sz="2200" dirty="0">
                <a:latin typeface="Comic Sans MS"/>
                <a:cs typeface="Comic Sans MS"/>
              </a:rPr>
              <a:t> </a:t>
            </a:r>
            <a:r>
              <a:rPr lang="es-MX" sz="2200" spc="-5" dirty="0">
                <a:latin typeface="Comic Sans MS"/>
                <a:cs typeface="Comic Sans MS"/>
              </a:rPr>
              <a:t>es</a:t>
            </a:r>
            <a:r>
              <a:rPr lang="es-MX" sz="2200" dirty="0">
                <a:latin typeface="Comic Sans MS"/>
                <a:cs typeface="Comic Sans MS"/>
              </a:rPr>
              <a:t> </a:t>
            </a:r>
            <a:r>
              <a:rPr lang="es-MX" sz="2200" spc="-5" dirty="0">
                <a:latin typeface="Comic Sans MS"/>
                <a:cs typeface="Comic Sans MS"/>
              </a:rPr>
              <a:t>muy</a:t>
            </a:r>
            <a:r>
              <a:rPr lang="es-MX" sz="2200" dirty="0">
                <a:latin typeface="Comic Sans MS"/>
                <a:cs typeface="Comic Sans MS"/>
              </a:rPr>
              <a:t> </a:t>
            </a:r>
            <a:r>
              <a:rPr lang="es-MX" sz="2200" spc="-5" dirty="0">
                <a:latin typeface="Comic Sans MS"/>
                <a:cs typeface="Comic Sans MS"/>
              </a:rPr>
              <a:t>importante </a:t>
            </a:r>
            <a:r>
              <a:rPr lang="es-MX" sz="2200" dirty="0">
                <a:latin typeface="Comic Sans MS"/>
                <a:cs typeface="Comic Sans MS"/>
              </a:rPr>
              <a:t> </a:t>
            </a:r>
            <a:r>
              <a:rPr lang="es-MX" sz="2200" spc="-5" dirty="0">
                <a:latin typeface="Comic Sans MS"/>
                <a:cs typeface="Comic Sans MS"/>
              </a:rPr>
              <a:t>minimizar el daño debido a fallas en el estator.</a:t>
            </a:r>
            <a:r>
              <a:rPr lang="es-MX" sz="2200" dirty="0">
                <a:latin typeface="Comic Sans MS"/>
                <a:cs typeface="Comic Sans MS"/>
              </a:rPr>
              <a:t> </a:t>
            </a:r>
            <a:r>
              <a:rPr lang="es-MX" sz="2200" spc="-5" dirty="0">
                <a:latin typeface="Comic Sans MS"/>
                <a:cs typeface="Comic Sans MS"/>
              </a:rPr>
              <a:t>Para </a:t>
            </a:r>
            <a:r>
              <a:rPr lang="es-MX" sz="2200" dirty="0">
                <a:latin typeface="Comic Sans MS"/>
                <a:cs typeface="Comic Sans MS"/>
              </a:rPr>
              <a:t> </a:t>
            </a:r>
            <a:r>
              <a:rPr lang="es-MX" sz="2200" spc="-5" dirty="0">
                <a:latin typeface="Comic Sans MS"/>
                <a:cs typeface="Comic Sans MS"/>
              </a:rPr>
              <a:t>agravar</a:t>
            </a:r>
            <a:r>
              <a:rPr lang="es-MX" sz="2200" dirty="0">
                <a:latin typeface="Comic Sans MS"/>
                <a:cs typeface="Comic Sans MS"/>
              </a:rPr>
              <a:t> </a:t>
            </a:r>
            <a:r>
              <a:rPr lang="es-MX" sz="2200" spc="-5" dirty="0">
                <a:latin typeface="Comic Sans MS"/>
                <a:cs typeface="Comic Sans MS"/>
              </a:rPr>
              <a:t>esta</a:t>
            </a:r>
            <a:r>
              <a:rPr lang="es-MX" sz="2200" dirty="0">
                <a:latin typeface="Comic Sans MS"/>
                <a:cs typeface="Comic Sans MS"/>
              </a:rPr>
              <a:t> </a:t>
            </a:r>
            <a:r>
              <a:rPr lang="es-MX" sz="2200" spc="-5" dirty="0">
                <a:latin typeface="Comic Sans MS"/>
                <a:cs typeface="Comic Sans MS"/>
              </a:rPr>
              <a:t>situación,</a:t>
            </a:r>
            <a:r>
              <a:rPr lang="es-MX" sz="2200" dirty="0">
                <a:latin typeface="Comic Sans MS"/>
                <a:cs typeface="Comic Sans MS"/>
              </a:rPr>
              <a:t> </a:t>
            </a:r>
            <a:r>
              <a:rPr lang="es-MX" sz="2200" spc="-5" dirty="0">
                <a:latin typeface="Comic Sans MS"/>
                <a:cs typeface="Comic Sans MS"/>
              </a:rPr>
              <a:t>la</a:t>
            </a:r>
            <a:r>
              <a:rPr lang="es-MX" sz="2200" dirty="0">
                <a:latin typeface="Comic Sans MS"/>
                <a:cs typeface="Comic Sans MS"/>
              </a:rPr>
              <a:t> </a:t>
            </a:r>
            <a:r>
              <a:rPr lang="es-MX" sz="2200" spc="-5" dirty="0">
                <a:latin typeface="Comic Sans MS"/>
                <a:cs typeface="Comic Sans MS"/>
              </a:rPr>
              <a:t>corriente</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falla</a:t>
            </a:r>
            <a:r>
              <a:rPr lang="es-MX" sz="2200" dirty="0">
                <a:latin typeface="Comic Sans MS"/>
                <a:cs typeface="Comic Sans MS"/>
              </a:rPr>
              <a:t> </a:t>
            </a:r>
            <a:r>
              <a:rPr lang="es-MX" sz="2200" spc="-5" dirty="0">
                <a:latin typeface="Comic Sans MS"/>
                <a:cs typeface="Comic Sans MS"/>
              </a:rPr>
              <a:t>en</a:t>
            </a:r>
            <a:r>
              <a:rPr lang="es-MX" sz="2200" dirty="0">
                <a:latin typeface="Comic Sans MS"/>
                <a:cs typeface="Comic Sans MS"/>
              </a:rPr>
              <a:t> </a:t>
            </a:r>
            <a:r>
              <a:rPr lang="es-MX" sz="2200" spc="-5" dirty="0">
                <a:latin typeface="Comic Sans MS"/>
                <a:cs typeface="Comic Sans MS"/>
              </a:rPr>
              <a:t>un </a:t>
            </a:r>
            <a:r>
              <a:rPr lang="es-MX" sz="2200" dirty="0">
                <a:latin typeface="Comic Sans MS"/>
                <a:cs typeface="Comic Sans MS"/>
              </a:rPr>
              <a:t> </a:t>
            </a:r>
            <a:r>
              <a:rPr lang="es-MX" sz="2200" spc="-5" dirty="0">
                <a:latin typeface="Comic Sans MS"/>
                <a:cs typeface="Comic Sans MS"/>
              </a:rPr>
              <a:t>generador fallado no se INTERRUMPE cuando el campo </a:t>
            </a:r>
            <a:r>
              <a:rPr lang="es-MX" sz="2200" dirty="0">
                <a:latin typeface="Comic Sans MS"/>
                <a:cs typeface="Comic Sans MS"/>
              </a:rPr>
              <a:t> </a:t>
            </a:r>
            <a:r>
              <a:rPr lang="es-MX" sz="2200" spc="-5" dirty="0">
                <a:latin typeface="Comic Sans MS"/>
                <a:cs typeface="Comic Sans MS"/>
              </a:rPr>
              <a:t>del</a:t>
            </a:r>
            <a:r>
              <a:rPr lang="es-MX" sz="2200" spc="130" dirty="0">
                <a:latin typeface="Comic Sans MS"/>
                <a:cs typeface="Comic Sans MS"/>
              </a:rPr>
              <a:t> </a:t>
            </a:r>
            <a:r>
              <a:rPr lang="es-MX" sz="2200" spc="-5" dirty="0">
                <a:latin typeface="Comic Sans MS"/>
                <a:cs typeface="Comic Sans MS"/>
              </a:rPr>
              <a:t>generador</a:t>
            </a:r>
            <a:r>
              <a:rPr lang="es-MX" sz="2200" spc="135" dirty="0">
                <a:latin typeface="Comic Sans MS"/>
                <a:cs typeface="Comic Sans MS"/>
              </a:rPr>
              <a:t> </a:t>
            </a:r>
            <a:r>
              <a:rPr lang="es-MX" sz="2200" spc="-5" dirty="0">
                <a:latin typeface="Comic Sans MS"/>
                <a:cs typeface="Comic Sans MS"/>
              </a:rPr>
              <a:t>es</a:t>
            </a:r>
            <a:r>
              <a:rPr lang="es-MX" sz="2200" spc="135" dirty="0">
                <a:latin typeface="Comic Sans MS"/>
                <a:cs typeface="Comic Sans MS"/>
              </a:rPr>
              <a:t> </a:t>
            </a:r>
            <a:r>
              <a:rPr lang="es-MX" sz="2200" spc="-5" dirty="0">
                <a:latin typeface="Comic Sans MS"/>
                <a:cs typeface="Comic Sans MS"/>
              </a:rPr>
              <a:t>disparado</a:t>
            </a:r>
            <a:r>
              <a:rPr lang="es-MX" sz="2200" spc="135" dirty="0">
                <a:latin typeface="Comic Sans MS"/>
                <a:cs typeface="Comic Sans MS"/>
              </a:rPr>
              <a:t> </a:t>
            </a:r>
            <a:r>
              <a:rPr lang="es-MX" sz="2200" spc="-5" dirty="0">
                <a:latin typeface="Comic Sans MS"/>
                <a:cs typeface="Comic Sans MS"/>
              </a:rPr>
              <a:t>y</a:t>
            </a:r>
            <a:r>
              <a:rPr lang="es-MX" sz="2200" spc="135" dirty="0">
                <a:latin typeface="Comic Sans MS"/>
                <a:cs typeface="Comic Sans MS"/>
              </a:rPr>
              <a:t> </a:t>
            </a:r>
            <a:r>
              <a:rPr lang="es-MX" sz="2200" spc="-5" dirty="0">
                <a:latin typeface="Comic Sans MS"/>
                <a:cs typeface="Comic Sans MS"/>
              </a:rPr>
              <a:t>el</a:t>
            </a:r>
            <a:r>
              <a:rPr lang="es-MX" sz="2200" spc="135" dirty="0">
                <a:latin typeface="Comic Sans MS"/>
                <a:cs typeface="Comic Sans MS"/>
              </a:rPr>
              <a:t> </a:t>
            </a:r>
            <a:r>
              <a:rPr lang="es-MX" sz="2200" spc="-5" dirty="0">
                <a:latin typeface="Comic Sans MS"/>
                <a:cs typeface="Comic Sans MS"/>
              </a:rPr>
              <a:t>generador</a:t>
            </a:r>
            <a:r>
              <a:rPr lang="es-MX" sz="2200" spc="125" dirty="0">
                <a:latin typeface="Comic Sans MS"/>
                <a:cs typeface="Comic Sans MS"/>
              </a:rPr>
              <a:t> </a:t>
            </a:r>
            <a:r>
              <a:rPr lang="es-MX" sz="2200" spc="-5" dirty="0">
                <a:latin typeface="Comic Sans MS"/>
                <a:cs typeface="Comic Sans MS"/>
              </a:rPr>
              <a:t>es</a:t>
            </a:r>
            <a:r>
              <a:rPr lang="es-MX" sz="2200" spc="130" dirty="0">
                <a:latin typeface="Comic Sans MS"/>
                <a:cs typeface="Comic Sans MS"/>
              </a:rPr>
              <a:t> </a:t>
            </a:r>
            <a:r>
              <a:rPr lang="es-MX" sz="2200" spc="-5" dirty="0">
                <a:latin typeface="Comic Sans MS"/>
                <a:cs typeface="Comic Sans MS"/>
              </a:rPr>
              <a:t>separado </a:t>
            </a:r>
            <a:r>
              <a:rPr lang="es-MX" sz="2200" spc="-260" dirty="0">
                <a:latin typeface="Comic Sans MS"/>
                <a:cs typeface="Comic Sans MS"/>
              </a:rPr>
              <a:t> </a:t>
            </a:r>
            <a:r>
              <a:rPr lang="es-MX" sz="2200" spc="-5" dirty="0">
                <a:latin typeface="Comic Sans MS"/>
                <a:cs typeface="Comic Sans MS"/>
              </a:rPr>
              <a:t>del</a:t>
            </a:r>
            <a:r>
              <a:rPr lang="es-MX" sz="2200" dirty="0">
                <a:latin typeface="Comic Sans MS"/>
                <a:cs typeface="Comic Sans MS"/>
              </a:rPr>
              <a:t> </a:t>
            </a:r>
            <a:r>
              <a:rPr lang="es-MX" sz="2200" spc="-5" dirty="0">
                <a:latin typeface="Comic Sans MS"/>
                <a:cs typeface="Comic Sans MS"/>
              </a:rPr>
              <a:t>sistema.</a:t>
            </a:r>
            <a:r>
              <a:rPr lang="es-MX" sz="2200" dirty="0">
                <a:latin typeface="Comic Sans MS"/>
                <a:cs typeface="Comic Sans MS"/>
              </a:rPr>
              <a:t> </a:t>
            </a:r>
            <a:r>
              <a:rPr lang="es-MX" sz="2200" spc="-5" dirty="0">
                <a:latin typeface="Comic Sans MS"/>
                <a:cs typeface="Comic Sans MS"/>
              </a:rPr>
              <a:t>La</a:t>
            </a:r>
            <a:r>
              <a:rPr lang="es-MX" sz="2200" dirty="0">
                <a:latin typeface="Comic Sans MS"/>
                <a:cs typeface="Comic Sans MS"/>
              </a:rPr>
              <a:t> </a:t>
            </a:r>
            <a:r>
              <a:rPr lang="es-MX" sz="2200" spc="-5" dirty="0">
                <a:latin typeface="Comic Sans MS"/>
                <a:cs typeface="Comic Sans MS"/>
              </a:rPr>
              <a:t>energía</a:t>
            </a:r>
            <a:r>
              <a:rPr lang="es-MX" sz="2200" dirty="0">
                <a:latin typeface="Comic Sans MS"/>
                <a:cs typeface="Comic Sans MS"/>
              </a:rPr>
              <a:t> </a:t>
            </a:r>
            <a:r>
              <a:rPr lang="es-MX" sz="2200" spc="-5" dirty="0">
                <a:latin typeface="Comic Sans MS"/>
                <a:cs typeface="Comic Sans MS"/>
              </a:rPr>
              <a:t>almacenada</a:t>
            </a:r>
            <a:r>
              <a:rPr lang="es-MX" sz="2200" dirty="0">
                <a:latin typeface="Comic Sans MS"/>
                <a:cs typeface="Comic Sans MS"/>
              </a:rPr>
              <a:t> </a:t>
            </a:r>
            <a:r>
              <a:rPr lang="es-MX" sz="2200" spc="-5" dirty="0">
                <a:latin typeface="Comic Sans MS"/>
                <a:cs typeface="Comic Sans MS"/>
              </a:rPr>
              <a:t>en</a:t>
            </a:r>
            <a:r>
              <a:rPr lang="es-MX" sz="2200" dirty="0">
                <a:latin typeface="Comic Sans MS"/>
                <a:cs typeface="Comic Sans MS"/>
              </a:rPr>
              <a:t> </a:t>
            </a:r>
            <a:r>
              <a:rPr lang="es-MX" sz="2200" spc="-5" dirty="0">
                <a:latin typeface="Comic Sans MS"/>
                <a:cs typeface="Comic Sans MS"/>
              </a:rPr>
              <a:t>el</a:t>
            </a:r>
            <a:r>
              <a:rPr lang="es-MX" sz="2200" spc="254" dirty="0">
                <a:latin typeface="Comic Sans MS"/>
                <a:cs typeface="Comic Sans MS"/>
              </a:rPr>
              <a:t> </a:t>
            </a:r>
            <a:r>
              <a:rPr lang="es-MX" sz="2200" spc="-5" dirty="0">
                <a:latin typeface="Comic Sans MS"/>
                <a:cs typeface="Comic Sans MS"/>
              </a:rPr>
              <a:t>campo </a:t>
            </a:r>
            <a:r>
              <a:rPr lang="es-MX" sz="2200" dirty="0">
                <a:latin typeface="Comic Sans MS"/>
                <a:cs typeface="Comic Sans MS"/>
              </a:rPr>
              <a:t> </a:t>
            </a:r>
            <a:r>
              <a:rPr lang="es-MX" sz="2200" spc="-5" dirty="0">
                <a:latin typeface="Comic Sans MS"/>
                <a:cs typeface="Comic Sans MS"/>
              </a:rPr>
              <a:t>continuará</a:t>
            </a:r>
            <a:r>
              <a:rPr lang="es-MX" sz="2200" dirty="0">
                <a:latin typeface="Comic Sans MS"/>
                <a:cs typeface="Comic Sans MS"/>
              </a:rPr>
              <a:t> </a:t>
            </a:r>
            <a:r>
              <a:rPr lang="es-MX" sz="2200" spc="-5" dirty="0">
                <a:latin typeface="Comic Sans MS"/>
                <a:cs typeface="Comic Sans MS"/>
              </a:rPr>
              <a:t>alimentando</a:t>
            </a:r>
            <a:r>
              <a:rPr lang="es-MX" sz="2200" dirty="0">
                <a:latin typeface="Comic Sans MS"/>
                <a:cs typeface="Comic Sans MS"/>
              </a:rPr>
              <a:t> </a:t>
            </a:r>
            <a:r>
              <a:rPr lang="es-MX" sz="2200" spc="-5" dirty="0">
                <a:latin typeface="Comic Sans MS"/>
                <a:cs typeface="Comic Sans MS"/>
              </a:rPr>
              <a:t>corriente</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falla</a:t>
            </a:r>
            <a:r>
              <a:rPr lang="es-MX" sz="2200" dirty="0">
                <a:latin typeface="Comic Sans MS"/>
                <a:cs typeface="Comic Sans MS"/>
              </a:rPr>
              <a:t> </a:t>
            </a:r>
            <a:r>
              <a:rPr lang="es-MX" sz="2200" spc="-5" dirty="0">
                <a:latin typeface="Comic Sans MS"/>
                <a:cs typeface="Comic Sans MS"/>
              </a:rPr>
              <a:t>por</a:t>
            </a:r>
            <a:r>
              <a:rPr lang="es-MX" sz="2200" dirty="0">
                <a:latin typeface="Comic Sans MS"/>
                <a:cs typeface="Comic Sans MS"/>
              </a:rPr>
              <a:t> </a:t>
            </a:r>
            <a:r>
              <a:rPr lang="es-MX" sz="2200" spc="-5" dirty="0">
                <a:latin typeface="Comic Sans MS"/>
                <a:cs typeface="Comic Sans MS"/>
              </a:rPr>
              <a:t>varios </a:t>
            </a:r>
            <a:r>
              <a:rPr lang="es-MX" sz="2200" dirty="0">
                <a:latin typeface="Comic Sans MS"/>
                <a:cs typeface="Comic Sans MS"/>
              </a:rPr>
              <a:t> </a:t>
            </a:r>
            <a:r>
              <a:rPr lang="es-MX" sz="2200" spc="-5" dirty="0">
                <a:latin typeface="Comic Sans MS"/>
                <a:cs typeface="Comic Sans MS"/>
              </a:rPr>
              <a:t>segundos.</a:t>
            </a:r>
          </a:p>
          <a:p>
            <a:pPr marL="12700" marR="5080" algn="just">
              <a:spcBef>
                <a:spcPts val="100"/>
              </a:spcBef>
            </a:pPr>
            <a:endParaRPr lang="es-MX" sz="2200" spc="-5" dirty="0">
              <a:latin typeface="Comic Sans MS"/>
              <a:cs typeface="Comic Sans MS"/>
            </a:endParaRPr>
          </a:p>
          <a:p>
            <a:pPr marL="12700" algn="just">
              <a:spcBef>
                <a:spcPts val="100"/>
              </a:spcBef>
            </a:pPr>
            <a:r>
              <a:rPr lang="es-MX" sz="2200" b="1" spc="-5" dirty="0">
                <a:latin typeface="Comic Sans MS"/>
                <a:cs typeface="Comic Sans MS"/>
              </a:rPr>
              <a:t>CONSIDERACIONES</a:t>
            </a:r>
            <a:r>
              <a:rPr lang="es-MX" sz="2200" b="1" spc="-10" dirty="0">
                <a:latin typeface="Comic Sans MS"/>
                <a:cs typeface="Comic Sans MS"/>
              </a:rPr>
              <a:t> </a:t>
            </a:r>
            <a:r>
              <a:rPr lang="es-MX" sz="2200" b="1" spc="-5" dirty="0">
                <a:latin typeface="Comic Sans MS"/>
                <a:cs typeface="Comic Sans MS"/>
              </a:rPr>
              <a:t>GENERALES</a:t>
            </a:r>
          </a:p>
          <a:p>
            <a:pPr marL="12700" marR="5080" algn="just">
              <a:spcBef>
                <a:spcPts val="100"/>
              </a:spcBef>
            </a:pPr>
            <a:r>
              <a:rPr lang="es-MX" sz="2200" spc="-5" dirty="0">
                <a:latin typeface="Comic Sans MS"/>
                <a:cs typeface="Comic Sans MS"/>
              </a:rPr>
              <a:t>Las</a:t>
            </a:r>
            <a:r>
              <a:rPr lang="es-MX" sz="2200" dirty="0">
                <a:latin typeface="Comic Sans MS"/>
                <a:cs typeface="Comic Sans MS"/>
              </a:rPr>
              <a:t> </a:t>
            </a:r>
            <a:r>
              <a:rPr lang="es-MX" sz="2200" spc="-5" dirty="0">
                <a:latin typeface="Comic Sans MS"/>
                <a:cs typeface="Comic Sans MS"/>
              </a:rPr>
              <a:t>unidades</a:t>
            </a:r>
            <a:r>
              <a:rPr lang="es-MX" sz="2200" dirty="0">
                <a:latin typeface="Comic Sans MS"/>
                <a:cs typeface="Comic Sans MS"/>
              </a:rPr>
              <a:t> </a:t>
            </a:r>
            <a:r>
              <a:rPr lang="es-MX" sz="2200" spc="-5" dirty="0">
                <a:latin typeface="Comic Sans MS"/>
                <a:cs typeface="Comic Sans MS"/>
              </a:rPr>
              <a:t>generadoras</a:t>
            </a:r>
            <a:r>
              <a:rPr lang="es-MX" sz="2200" dirty="0">
                <a:latin typeface="Comic Sans MS"/>
                <a:cs typeface="Comic Sans MS"/>
              </a:rPr>
              <a:t> </a:t>
            </a:r>
            <a:r>
              <a:rPr lang="es-MX" sz="2200" spc="-5" dirty="0">
                <a:latin typeface="Comic Sans MS"/>
                <a:cs typeface="Comic Sans MS"/>
              </a:rPr>
              <a:t>grandes</a:t>
            </a:r>
            <a:r>
              <a:rPr lang="es-MX" sz="2200" dirty="0">
                <a:latin typeface="Comic Sans MS"/>
                <a:cs typeface="Comic Sans MS"/>
              </a:rPr>
              <a:t> </a:t>
            </a:r>
            <a:r>
              <a:rPr lang="es-MX" sz="2200" spc="-5" dirty="0">
                <a:latin typeface="Comic Sans MS"/>
                <a:cs typeface="Comic Sans MS"/>
              </a:rPr>
              <a:t>usan</a:t>
            </a:r>
            <a:r>
              <a:rPr lang="es-MX" sz="2200" dirty="0">
                <a:latin typeface="Comic Sans MS"/>
                <a:cs typeface="Comic Sans MS"/>
              </a:rPr>
              <a:t> </a:t>
            </a:r>
            <a:r>
              <a:rPr lang="es-MX" sz="2200" spc="-5" dirty="0">
                <a:latin typeface="Comic Sans MS"/>
                <a:cs typeface="Comic Sans MS"/>
              </a:rPr>
              <a:t>protección</a:t>
            </a:r>
            <a:r>
              <a:rPr lang="es-MX" sz="2200" spc="254" dirty="0">
                <a:latin typeface="Comic Sans MS"/>
                <a:cs typeface="Comic Sans MS"/>
              </a:rPr>
              <a:t> </a:t>
            </a:r>
            <a:r>
              <a:rPr lang="es-MX" sz="2200" spc="-5" dirty="0">
                <a:latin typeface="Comic Sans MS"/>
                <a:cs typeface="Comic Sans MS"/>
              </a:rPr>
              <a:t>de </a:t>
            </a:r>
            <a:r>
              <a:rPr lang="es-MX" sz="2200" spc="-254" dirty="0">
                <a:latin typeface="Comic Sans MS"/>
                <a:cs typeface="Comic Sans MS"/>
              </a:rPr>
              <a:t> </a:t>
            </a:r>
            <a:r>
              <a:rPr lang="es-MX" sz="2200" spc="-5" dirty="0">
                <a:latin typeface="Comic Sans MS"/>
                <a:cs typeface="Comic Sans MS"/>
              </a:rPr>
              <a:t>alta rapidez</a:t>
            </a:r>
            <a:r>
              <a:rPr lang="es-MX" sz="2200" dirty="0">
                <a:latin typeface="Comic Sans MS"/>
                <a:cs typeface="Comic Sans MS"/>
              </a:rPr>
              <a:t> </a:t>
            </a:r>
            <a:r>
              <a:rPr lang="es-MX" sz="2200" spc="-5" dirty="0">
                <a:latin typeface="Comic Sans MS"/>
                <a:cs typeface="Comic Sans MS"/>
              </a:rPr>
              <a:t>para detectar estas severas fallas en el </a:t>
            </a:r>
            <a:r>
              <a:rPr lang="es-MX" sz="2200" dirty="0">
                <a:latin typeface="Comic Sans MS"/>
                <a:cs typeface="Comic Sans MS"/>
              </a:rPr>
              <a:t> </a:t>
            </a:r>
            <a:r>
              <a:rPr lang="es-MX" sz="2200" spc="-5" dirty="0">
                <a:latin typeface="Comic Sans MS"/>
                <a:cs typeface="Comic Sans MS"/>
              </a:rPr>
              <a:t>devanado del estator y minimizar el daño.</a:t>
            </a:r>
            <a:r>
              <a:rPr lang="es-MX" sz="2200" dirty="0">
                <a:latin typeface="Comic Sans MS"/>
                <a:cs typeface="Comic Sans MS"/>
              </a:rPr>
              <a:t> </a:t>
            </a:r>
            <a:r>
              <a:rPr lang="es-MX" sz="2200" spc="-5" dirty="0">
                <a:latin typeface="Comic Sans MS"/>
                <a:cs typeface="Comic Sans MS"/>
              </a:rPr>
              <a:t>El uso de </a:t>
            </a:r>
            <a:r>
              <a:rPr lang="es-MX" sz="2200" dirty="0">
                <a:latin typeface="Comic Sans MS"/>
                <a:cs typeface="Comic Sans MS"/>
              </a:rPr>
              <a:t> </a:t>
            </a:r>
            <a:r>
              <a:rPr lang="es-MX" sz="2200" spc="-5" dirty="0">
                <a:latin typeface="Comic Sans MS"/>
                <a:cs typeface="Comic Sans MS"/>
              </a:rPr>
              <a:t>métodos de rápida desexcitación puede ser justificable </a:t>
            </a:r>
            <a:r>
              <a:rPr lang="es-MX" sz="2200" dirty="0">
                <a:latin typeface="Comic Sans MS"/>
                <a:cs typeface="Comic Sans MS"/>
              </a:rPr>
              <a:t> </a:t>
            </a:r>
            <a:r>
              <a:rPr lang="es-MX" sz="2200" spc="-5" dirty="0">
                <a:latin typeface="Comic Sans MS"/>
                <a:cs typeface="Comic Sans MS"/>
              </a:rPr>
              <a:t>para producir el decremento rápido de las corrientes de </a:t>
            </a:r>
            <a:r>
              <a:rPr lang="es-MX" sz="2200" dirty="0">
                <a:latin typeface="Comic Sans MS"/>
                <a:cs typeface="Comic Sans MS"/>
              </a:rPr>
              <a:t> </a:t>
            </a:r>
            <a:r>
              <a:rPr lang="es-MX" sz="2200" spc="-5" dirty="0">
                <a:latin typeface="Comic Sans MS"/>
                <a:cs typeface="Comic Sans MS"/>
              </a:rPr>
              <a:t>falla.</a:t>
            </a:r>
            <a:r>
              <a:rPr lang="es-MX" sz="2200" dirty="0">
                <a:latin typeface="Comic Sans MS"/>
                <a:cs typeface="Comic Sans MS"/>
              </a:rPr>
              <a:t> </a:t>
            </a:r>
            <a:r>
              <a:rPr lang="es-MX" sz="2200" spc="-5" dirty="0">
                <a:latin typeface="Comic Sans MS"/>
                <a:cs typeface="Comic Sans MS"/>
              </a:rPr>
              <a:t>Normalmente se usa un relé diferencial de alta </a:t>
            </a:r>
            <a:r>
              <a:rPr lang="es-MX" sz="2200" dirty="0">
                <a:latin typeface="Comic Sans MS"/>
                <a:cs typeface="Comic Sans MS"/>
              </a:rPr>
              <a:t> </a:t>
            </a:r>
            <a:r>
              <a:rPr lang="es-MX" sz="2200" spc="-5" dirty="0">
                <a:latin typeface="Comic Sans MS"/>
                <a:cs typeface="Comic Sans MS"/>
              </a:rPr>
              <a:t>rapidez para detectar fallas trifásicas, de fase a fase y </a:t>
            </a:r>
            <a:r>
              <a:rPr lang="es-MX" sz="2200" dirty="0">
                <a:latin typeface="Comic Sans MS"/>
                <a:cs typeface="Comic Sans MS"/>
              </a:rPr>
              <a:t> </a:t>
            </a:r>
            <a:r>
              <a:rPr lang="es-MX" sz="2200" spc="-5" dirty="0">
                <a:latin typeface="Comic Sans MS"/>
                <a:cs typeface="Comic Sans MS"/>
              </a:rPr>
              <a:t>de doble fase a tierra.</a:t>
            </a:r>
            <a:r>
              <a:rPr lang="es-MX" sz="2200" dirty="0">
                <a:latin typeface="Comic Sans MS"/>
                <a:cs typeface="Comic Sans MS"/>
              </a:rPr>
              <a:t> </a:t>
            </a:r>
            <a:r>
              <a:rPr lang="es-MX" sz="2200" spc="-5" dirty="0">
                <a:latin typeface="Comic Sans MS"/>
                <a:cs typeface="Comic Sans MS"/>
              </a:rPr>
              <a:t>Las fallas de una fase a tierra no </a:t>
            </a:r>
            <a:r>
              <a:rPr lang="es-MX" sz="2200" dirty="0">
                <a:latin typeface="Comic Sans MS"/>
                <a:cs typeface="Comic Sans MS"/>
              </a:rPr>
              <a:t> </a:t>
            </a:r>
            <a:r>
              <a:rPr lang="es-MX" sz="2200" spc="-5" dirty="0">
                <a:latin typeface="Comic Sans MS"/>
                <a:cs typeface="Comic Sans MS"/>
              </a:rPr>
              <a:t>son normalmente detectadas por los relés diferenciales </a:t>
            </a:r>
            <a:r>
              <a:rPr lang="es-MX" sz="2200" dirty="0">
                <a:latin typeface="Comic Sans MS"/>
                <a:cs typeface="Comic Sans MS"/>
              </a:rPr>
              <a:t> </a:t>
            </a:r>
            <a:r>
              <a:rPr lang="es-MX" sz="2200" spc="-5" dirty="0">
                <a:latin typeface="Comic Sans MS"/>
                <a:cs typeface="Comic Sans MS"/>
              </a:rPr>
              <a:t>de máquinas, a menos que su neutro esté puesto a tierra </a:t>
            </a:r>
            <a:r>
              <a:rPr lang="es-MX" sz="2200" dirty="0">
                <a:latin typeface="Comic Sans MS"/>
                <a:cs typeface="Comic Sans MS"/>
              </a:rPr>
              <a:t> </a:t>
            </a:r>
            <a:r>
              <a:rPr lang="es-MX" sz="2200" spc="-5" dirty="0">
                <a:latin typeface="Comic Sans MS"/>
                <a:cs typeface="Comic Sans MS"/>
              </a:rPr>
              <a:t>sólidamente o con baja impedancia.</a:t>
            </a:r>
            <a:r>
              <a:rPr lang="es-MX" sz="2200" spc="520" dirty="0">
                <a:latin typeface="Comic Sans MS"/>
                <a:cs typeface="Comic Sans MS"/>
              </a:rPr>
              <a:t> </a:t>
            </a:r>
            <a:r>
              <a:rPr lang="es-MX" sz="2200" spc="-5" dirty="0">
                <a:latin typeface="Comic Sans MS"/>
                <a:cs typeface="Comic Sans MS"/>
              </a:rPr>
              <a:t>Cuando el neutro </a:t>
            </a:r>
            <a:r>
              <a:rPr lang="es-MX" sz="2200" dirty="0">
                <a:latin typeface="Comic Sans MS"/>
                <a:cs typeface="Comic Sans MS"/>
              </a:rPr>
              <a:t> </a:t>
            </a:r>
            <a:r>
              <a:rPr lang="es-MX" sz="2200" spc="-5" dirty="0">
                <a:latin typeface="Comic Sans MS"/>
                <a:cs typeface="Comic Sans MS"/>
              </a:rPr>
              <a:t>está puesto a tierra con alta impedancia, la corriente de </a:t>
            </a:r>
            <a:r>
              <a:rPr lang="es-MX" sz="2200" dirty="0">
                <a:latin typeface="Comic Sans MS"/>
                <a:cs typeface="Comic Sans MS"/>
              </a:rPr>
              <a:t> </a:t>
            </a:r>
            <a:r>
              <a:rPr lang="es-MX" sz="2200" spc="-5" dirty="0">
                <a:latin typeface="Comic Sans MS"/>
                <a:cs typeface="Comic Sans MS"/>
              </a:rPr>
              <a:t>falla es normalmente menor que la sensibilidad de un relé </a:t>
            </a:r>
            <a:r>
              <a:rPr lang="es-MX" sz="2200" spc="-254" dirty="0">
                <a:latin typeface="Comic Sans MS"/>
                <a:cs typeface="Comic Sans MS"/>
              </a:rPr>
              <a:t> </a:t>
            </a:r>
            <a:r>
              <a:rPr lang="es-MX" sz="2200" spc="-10" dirty="0">
                <a:latin typeface="Comic Sans MS"/>
                <a:cs typeface="Comic Sans MS"/>
              </a:rPr>
              <a:t>diferencial.</a:t>
            </a:r>
          </a:p>
          <a:p>
            <a:pPr marL="12700" marR="5080" algn="just">
              <a:spcBef>
                <a:spcPts val="100"/>
              </a:spcBef>
            </a:pPr>
            <a:r>
              <a:rPr lang="es-MX" sz="2200" spc="-5" dirty="0">
                <a:latin typeface="Comic Sans MS"/>
                <a:cs typeface="Comic Sans MS"/>
              </a:rPr>
              <a:t>Un relé diferencial no detectará una falla entre espiras </a:t>
            </a:r>
            <a:r>
              <a:rPr lang="es-MX" sz="2200" dirty="0">
                <a:latin typeface="Comic Sans MS"/>
                <a:cs typeface="Comic Sans MS"/>
              </a:rPr>
              <a:t> </a:t>
            </a:r>
            <a:r>
              <a:rPr lang="es-MX" sz="2200" spc="-5" dirty="0">
                <a:latin typeface="Comic Sans MS"/>
                <a:cs typeface="Comic Sans MS"/>
              </a:rPr>
              <a:t>en la misma fase debido a que la corriente que entra y </a:t>
            </a:r>
            <a:r>
              <a:rPr lang="es-MX" sz="2200" dirty="0">
                <a:latin typeface="Comic Sans MS"/>
                <a:cs typeface="Comic Sans MS"/>
              </a:rPr>
              <a:t> </a:t>
            </a:r>
            <a:r>
              <a:rPr lang="es-MX" sz="2200" spc="-5" dirty="0">
                <a:latin typeface="Comic Sans MS"/>
                <a:cs typeface="Comic Sans MS"/>
              </a:rPr>
              <a:t>sale</a:t>
            </a:r>
            <a:r>
              <a:rPr lang="es-MX" sz="2200" spc="155" dirty="0">
                <a:latin typeface="Comic Sans MS"/>
                <a:cs typeface="Comic Sans MS"/>
              </a:rPr>
              <a:t> </a:t>
            </a:r>
            <a:r>
              <a:rPr lang="es-MX" sz="2200" spc="-5" dirty="0">
                <a:latin typeface="Comic Sans MS"/>
                <a:cs typeface="Comic Sans MS"/>
              </a:rPr>
              <a:t>del</a:t>
            </a:r>
            <a:r>
              <a:rPr lang="es-MX" sz="2200" spc="160" dirty="0">
                <a:latin typeface="Comic Sans MS"/>
                <a:cs typeface="Comic Sans MS"/>
              </a:rPr>
              <a:t> </a:t>
            </a:r>
            <a:r>
              <a:rPr lang="es-MX" sz="2200" spc="-5" dirty="0">
                <a:latin typeface="Comic Sans MS"/>
                <a:cs typeface="Comic Sans MS"/>
              </a:rPr>
              <a:t>devanado</a:t>
            </a:r>
            <a:r>
              <a:rPr lang="es-MX" sz="2200" spc="160" dirty="0">
                <a:latin typeface="Comic Sans MS"/>
                <a:cs typeface="Comic Sans MS"/>
              </a:rPr>
              <a:t> </a:t>
            </a:r>
            <a:r>
              <a:rPr lang="es-MX" sz="2200" spc="-5" dirty="0">
                <a:latin typeface="Comic Sans MS"/>
                <a:cs typeface="Comic Sans MS"/>
              </a:rPr>
              <a:t>no</a:t>
            </a:r>
            <a:r>
              <a:rPr lang="es-MX" sz="2200" spc="155" dirty="0">
                <a:latin typeface="Comic Sans MS"/>
                <a:cs typeface="Comic Sans MS"/>
              </a:rPr>
              <a:t> </a:t>
            </a:r>
            <a:r>
              <a:rPr lang="es-MX" sz="2200" spc="-5" dirty="0">
                <a:latin typeface="Comic Sans MS"/>
                <a:cs typeface="Comic Sans MS"/>
              </a:rPr>
              <a:t>cambiará.</a:t>
            </a:r>
            <a:r>
              <a:rPr lang="es-MX" sz="2200" spc="65" dirty="0">
                <a:latin typeface="Comic Sans MS"/>
                <a:cs typeface="Comic Sans MS"/>
              </a:rPr>
              <a:t> </a:t>
            </a:r>
            <a:r>
              <a:rPr lang="es-MX" sz="2200" spc="-5" dirty="0">
                <a:latin typeface="Comic Sans MS"/>
                <a:cs typeface="Comic Sans MS"/>
              </a:rPr>
              <a:t>La</a:t>
            </a:r>
            <a:r>
              <a:rPr lang="es-MX" sz="2200" spc="160" dirty="0">
                <a:latin typeface="Comic Sans MS"/>
                <a:cs typeface="Comic Sans MS"/>
              </a:rPr>
              <a:t> </a:t>
            </a:r>
            <a:r>
              <a:rPr lang="es-MX" sz="2200" spc="-5" dirty="0">
                <a:latin typeface="Comic Sans MS"/>
                <a:cs typeface="Comic Sans MS"/>
              </a:rPr>
              <a:t>detección</a:t>
            </a:r>
            <a:r>
              <a:rPr lang="es-MX" sz="2200" spc="160" dirty="0">
                <a:latin typeface="Comic Sans MS"/>
                <a:cs typeface="Comic Sans MS"/>
              </a:rPr>
              <a:t> </a:t>
            </a:r>
            <a:r>
              <a:rPr lang="es-MX" sz="2200" spc="-5" dirty="0">
                <a:latin typeface="Comic Sans MS"/>
                <a:cs typeface="Comic Sans MS"/>
              </a:rPr>
              <a:t>separada </a:t>
            </a:r>
            <a:r>
              <a:rPr lang="es-MX" sz="2200" spc="-260" dirty="0">
                <a:latin typeface="Comic Sans MS"/>
                <a:cs typeface="Comic Sans MS"/>
              </a:rPr>
              <a:t> </a:t>
            </a:r>
            <a:r>
              <a:rPr lang="es-MX" sz="2200" spc="-5" dirty="0">
                <a:latin typeface="Comic Sans MS"/>
                <a:cs typeface="Comic Sans MS"/>
              </a:rPr>
              <a:t>de la falla entre espiras puede ser proporcionada a los </a:t>
            </a:r>
            <a:r>
              <a:rPr lang="es-MX" sz="2200" dirty="0">
                <a:latin typeface="Comic Sans MS"/>
                <a:cs typeface="Comic Sans MS"/>
              </a:rPr>
              <a:t> </a:t>
            </a:r>
            <a:r>
              <a:rPr lang="es-MX" sz="2200" spc="-5" dirty="0">
                <a:latin typeface="Comic Sans MS"/>
                <a:cs typeface="Comic Sans MS"/>
              </a:rPr>
              <a:t>generadores con dos o más devanados por fase y será </a:t>
            </a:r>
            <a:r>
              <a:rPr lang="es-MX" sz="2200" dirty="0">
                <a:latin typeface="Comic Sans MS"/>
                <a:cs typeface="Comic Sans MS"/>
              </a:rPr>
              <a:t> </a:t>
            </a:r>
            <a:r>
              <a:rPr lang="es-MX" sz="2200" spc="-5" dirty="0">
                <a:latin typeface="Comic Sans MS"/>
                <a:cs typeface="Comic Sans MS"/>
              </a:rPr>
              <a:t>discutida</a:t>
            </a:r>
            <a:r>
              <a:rPr lang="es-MX" sz="2200" dirty="0">
                <a:latin typeface="Comic Sans MS"/>
                <a:cs typeface="Comic Sans MS"/>
              </a:rPr>
              <a:t> </a:t>
            </a:r>
            <a:r>
              <a:rPr lang="es-MX" sz="2200" spc="-5" dirty="0">
                <a:latin typeface="Comic Sans MS"/>
                <a:cs typeface="Comic Sans MS"/>
              </a:rPr>
              <a:t>posteriormente.</a:t>
            </a:r>
            <a:r>
              <a:rPr lang="es-MX" sz="2200" dirty="0">
                <a:latin typeface="Comic Sans MS"/>
                <a:cs typeface="Comic Sans MS"/>
              </a:rPr>
              <a:t> </a:t>
            </a:r>
            <a:r>
              <a:rPr lang="es-MX" sz="2200" spc="-5" dirty="0">
                <a:latin typeface="Comic Sans MS"/>
                <a:cs typeface="Comic Sans MS"/>
              </a:rPr>
              <a:t>Cuando</a:t>
            </a:r>
            <a:r>
              <a:rPr lang="es-MX" sz="2200" dirty="0">
                <a:latin typeface="Comic Sans MS"/>
                <a:cs typeface="Comic Sans MS"/>
              </a:rPr>
              <a:t> </a:t>
            </a:r>
            <a:r>
              <a:rPr lang="es-MX" sz="2200" spc="-5" dirty="0">
                <a:latin typeface="Comic Sans MS"/>
                <a:cs typeface="Comic Sans MS"/>
              </a:rPr>
              <a:t>se</a:t>
            </a:r>
            <a:r>
              <a:rPr lang="es-MX" sz="2200" dirty="0">
                <a:latin typeface="Comic Sans MS"/>
                <a:cs typeface="Comic Sans MS"/>
              </a:rPr>
              <a:t> </a:t>
            </a:r>
            <a:r>
              <a:rPr lang="es-MX" sz="2200" spc="-5" dirty="0">
                <a:latin typeface="Comic Sans MS"/>
                <a:cs typeface="Comic Sans MS"/>
              </a:rPr>
              <a:t>conecta</a:t>
            </a:r>
            <a:r>
              <a:rPr lang="es-MX" sz="2200" dirty="0">
                <a:latin typeface="Comic Sans MS"/>
                <a:cs typeface="Comic Sans MS"/>
              </a:rPr>
              <a:t> </a:t>
            </a:r>
            <a:r>
              <a:rPr lang="es-MX" sz="2200" spc="-5" dirty="0">
                <a:latin typeface="Comic Sans MS"/>
                <a:cs typeface="Comic Sans MS"/>
              </a:rPr>
              <a:t>un </a:t>
            </a:r>
            <a:r>
              <a:rPr lang="es-MX" sz="2200" dirty="0">
                <a:latin typeface="Comic Sans MS"/>
                <a:cs typeface="Comic Sans MS"/>
              </a:rPr>
              <a:t> </a:t>
            </a:r>
            <a:r>
              <a:rPr lang="es-MX" sz="2200" spc="-5" dirty="0">
                <a:latin typeface="Comic Sans MS"/>
                <a:cs typeface="Comic Sans MS"/>
              </a:rPr>
              <a:t>Transformador</a:t>
            </a:r>
            <a:r>
              <a:rPr lang="es-MX" sz="2200" spc="190" dirty="0">
                <a:latin typeface="Comic Sans MS"/>
                <a:cs typeface="Comic Sans MS"/>
              </a:rPr>
              <a:t> </a:t>
            </a:r>
            <a:r>
              <a:rPr lang="es-MX" sz="2200" spc="-5" dirty="0">
                <a:latin typeface="Comic Sans MS"/>
                <a:cs typeface="Comic Sans MS"/>
              </a:rPr>
              <a:t>de</a:t>
            </a:r>
            <a:r>
              <a:rPr lang="es-MX" sz="2200" spc="195" dirty="0">
                <a:latin typeface="Comic Sans MS"/>
                <a:cs typeface="Comic Sans MS"/>
              </a:rPr>
              <a:t> </a:t>
            </a:r>
            <a:r>
              <a:rPr lang="es-MX" sz="2200" spc="-5" dirty="0">
                <a:latin typeface="Comic Sans MS"/>
                <a:cs typeface="Comic Sans MS"/>
              </a:rPr>
              <a:t>Corriente</a:t>
            </a:r>
            <a:r>
              <a:rPr lang="es-MX" sz="2200" spc="200" dirty="0">
                <a:latin typeface="Comic Sans MS"/>
                <a:cs typeface="Comic Sans MS"/>
              </a:rPr>
              <a:t> </a:t>
            </a:r>
            <a:r>
              <a:rPr lang="es-MX" sz="2200" spc="-5" dirty="0">
                <a:latin typeface="Comic Sans MS"/>
                <a:cs typeface="Comic Sans MS"/>
              </a:rPr>
              <a:t>(TC)</a:t>
            </a:r>
            <a:r>
              <a:rPr lang="es-MX" sz="2200" spc="195" dirty="0">
                <a:latin typeface="Comic Sans MS"/>
                <a:cs typeface="Comic Sans MS"/>
              </a:rPr>
              <a:t> </a:t>
            </a:r>
            <a:r>
              <a:rPr lang="es-MX" sz="2200" spc="-5" dirty="0">
                <a:latin typeface="Comic Sans MS"/>
                <a:cs typeface="Comic Sans MS"/>
              </a:rPr>
              <a:t>a</a:t>
            </a:r>
            <a:r>
              <a:rPr lang="es-MX" sz="2200" spc="195" dirty="0">
                <a:latin typeface="Comic Sans MS"/>
                <a:cs typeface="Comic Sans MS"/>
              </a:rPr>
              <a:t> </a:t>
            </a:r>
            <a:r>
              <a:rPr lang="es-MX" sz="2200" spc="-5" dirty="0">
                <a:latin typeface="Comic Sans MS"/>
                <a:cs typeface="Comic Sans MS"/>
              </a:rPr>
              <a:t>una</a:t>
            </a:r>
            <a:r>
              <a:rPr lang="es-MX" sz="2200" spc="175" dirty="0">
                <a:latin typeface="Comic Sans MS"/>
                <a:cs typeface="Comic Sans MS"/>
              </a:rPr>
              <a:t> </a:t>
            </a:r>
            <a:r>
              <a:rPr lang="es-MX" sz="2200" spc="-5" dirty="0">
                <a:latin typeface="Comic Sans MS"/>
                <a:cs typeface="Comic Sans MS"/>
              </a:rPr>
              <a:t>diferencial</a:t>
            </a:r>
            <a:r>
              <a:rPr lang="es-MX" sz="2200" spc="195" dirty="0">
                <a:latin typeface="Comic Sans MS"/>
                <a:cs typeface="Comic Sans MS"/>
              </a:rPr>
              <a:t> </a:t>
            </a:r>
            <a:r>
              <a:rPr lang="es-MX" sz="2200" spc="-5" dirty="0">
                <a:latin typeface="Comic Sans MS"/>
                <a:cs typeface="Comic Sans MS"/>
              </a:rPr>
              <a:t>de generador</a:t>
            </a:r>
            <a:r>
              <a:rPr lang="es-MX" sz="2200" spc="95" dirty="0">
                <a:latin typeface="Comic Sans MS"/>
                <a:cs typeface="Comic Sans MS"/>
              </a:rPr>
              <a:t> </a:t>
            </a:r>
            <a:r>
              <a:rPr lang="es-MX" sz="2200" spc="-5" dirty="0">
                <a:latin typeface="Comic Sans MS"/>
                <a:cs typeface="Comic Sans MS"/>
              </a:rPr>
              <a:t>en</a:t>
            </a:r>
            <a:r>
              <a:rPr lang="es-MX" sz="2200" spc="95" dirty="0">
                <a:latin typeface="Comic Sans MS"/>
                <a:cs typeface="Comic Sans MS"/>
              </a:rPr>
              <a:t> </a:t>
            </a:r>
            <a:r>
              <a:rPr lang="es-MX" sz="2200" spc="-5" dirty="0">
                <a:latin typeface="Comic Sans MS"/>
                <a:cs typeface="Comic Sans MS"/>
              </a:rPr>
              <a:t>el</a:t>
            </a:r>
            <a:r>
              <a:rPr lang="es-MX" sz="2200" spc="100" dirty="0">
                <a:latin typeface="Comic Sans MS"/>
                <a:cs typeface="Comic Sans MS"/>
              </a:rPr>
              <a:t> </a:t>
            </a:r>
            <a:r>
              <a:rPr lang="es-MX" sz="2200" spc="-5" dirty="0">
                <a:latin typeface="Comic Sans MS"/>
                <a:cs typeface="Comic Sans MS"/>
              </a:rPr>
              <a:t>lado</a:t>
            </a:r>
            <a:r>
              <a:rPr lang="es-MX" sz="2200" spc="95" dirty="0">
                <a:latin typeface="Comic Sans MS"/>
                <a:cs typeface="Comic Sans MS"/>
              </a:rPr>
              <a:t> </a:t>
            </a:r>
            <a:r>
              <a:rPr lang="es-MX" sz="2200" spc="-5" dirty="0">
                <a:latin typeface="Comic Sans MS"/>
                <a:cs typeface="Comic Sans MS"/>
              </a:rPr>
              <a:t>de</a:t>
            </a:r>
            <a:r>
              <a:rPr lang="es-MX" sz="2200" spc="100" dirty="0">
                <a:latin typeface="Comic Sans MS"/>
                <a:cs typeface="Comic Sans MS"/>
              </a:rPr>
              <a:t> </a:t>
            </a:r>
            <a:r>
              <a:rPr lang="es-MX" sz="2200" spc="-5" dirty="0">
                <a:latin typeface="Comic Sans MS"/>
                <a:cs typeface="Comic Sans MS"/>
              </a:rPr>
              <a:t>neutro</a:t>
            </a:r>
            <a:r>
              <a:rPr lang="es-MX" sz="2200" spc="95" dirty="0">
                <a:latin typeface="Comic Sans MS"/>
                <a:cs typeface="Comic Sans MS"/>
              </a:rPr>
              <a:t> </a:t>
            </a:r>
            <a:r>
              <a:rPr lang="es-MX" sz="2200" spc="-5" dirty="0">
                <a:latin typeface="Comic Sans MS"/>
                <a:cs typeface="Comic Sans MS"/>
              </a:rPr>
              <a:t>del</a:t>
            </a:r>
            <a:r>
              <a:rPr lang="es-MX" sz="2200" spc="100" dirty="0">
                <a:latin typeface="Comic Sans MS"/>
                <a:cs typeface="Comic Sans MS"/>
              </a:rPr>
              <a:t> </a:t>
            </a:r>
            <a:r>
              <a:rPr lang="es-MX" sz="2200" spc="-5" dirty="0">
                <a:latin typeface="Comic Sans MS"/>
                <a:cs typeface="Comic Sans MS"/>
              </a:rPr>
              <a:t>generador</a:t>
            </a:r>
            <a:r>
              <a:rPr lang="es-MX" sz="2200" spc="95" dirty="0">
                <a:latin typeface="Comic Sans MS"/>
                <a:cs typeface="Comic Sans MS"/>
              </a:rPr>
              <a:t> </a:t>
            </a:r>
            <a:r>
              <a:rPr lang="es-MX" sz="2200" spc="-5" dirty="0">
                <a:latin typeface="Comic Sans MS"/>
                <a:cs typeface="Comic Sans MS"/>
              </a:rPr>
              <a:t>y</a:t>
            </a:r>
            <a:r>
              <a:rPr lang="es-MX" sz="2200" spc="95" dirty="0">
                <a:latin typeface="Comic Sans MS"/>
                <a:cs typeface="Comic Sans MS"/>
              </a:rPr>
              <a:t> </a:t>
            </a:r>
            <a:r>
              <a:rPr lang="es-MX" sz="2200" spc="-5" dirty="0">
                <a:latin typeface="Comic Sans MS"/>
                <a:cs typeface="Comic Sans MS"/>
              </a:rPr>
              <a:t>otro</a:t>
            </a:r>
            <a:r>
              <a:rPr lang="es-MX" sz="2200" spc="100" dirty="0">
                <a:latin typeface="Comic Sans MS"/>
                <a:cs typeface="Comic Sans MS"/>
              </a:rPr>
              <a:t> </a:t>
            </a:r>
            <a:r>
              <a:rPr lang="es-MX" sz="2200" spc="-5" dirty="0">
                <a:latin typeface="Comic Sans MS"/>
                <a:cs typeface="Comic Sans MS"/>
              </a:rPr>
              <a:t>en </a:t>
            </a:r>
            <a:r>
              <a:rPr lang="es-MX" sz="2200" spc="-254" dirty="0">
                <a:latin typeface="Comic Sans MS"/>
                <a:cs typeface="Comic Sans MS"/>
              </a:rPr>
              <a:t> </a:t>
            </a:r>
            <a:r>
              <a:rPr lang="es-MX" sz="2200" spc="-5" dirty="0">
                <a:latin typeface="Comic Sans MS"/>
                <a:cs typeface="Comic Sans MS"/>
              </a:rPr>
              <a:t>el</a:t>
            </a:r>
            <a:r>
              <a:rPr lang="es-MX" sz="2200" dirty="0">
                <a:latin typeface="Comic Sans MS"/>
                <a:cs typeface="Comic Sans MS"/>
              </a:rPr>
              <a:t> </a:t>
            </a:r>
            <a:r>
              <a:rPr lang="es-MX" sz="2200" spc="-5" dirty="0">
                <a:latin typeface="Comic Sans MS"/>
                <a:cs typeface="Comic Sans MS"/>
              </a:rPr>
              <a:t>interruptor</a:t>
            </a:r>
            <a:r>
              <a:rPr lang="es-MX" sz="2200" dirty="0">
                <a:latin typeface="Comic Sans MS"/>
                <a:cs typeface="Comic Sans MS"/>
              </a:rPr>
              <a:t> </a:t>
            </a:r>
            <a:r>
              <a:rPr lang="es-MX" sz="2200" spc="-5" dirty="0">
                <a:latin typeface="Comic Sans MS"/>
                <a:cs typeface="Comic Sans MS"/>
              </a:rPr>
              <a:t>del</a:t>
            </a:r>
            <a:r>
              <a:rPr lang="es-MX" sz="2200" dirty="0">
                <a:latin typeface="Comic Sans MS"/>
                <a:cs typeface="Comic Sans MS"/>
              </a:rPr>
              <a:t> </a:t>
            </a:r>
            <a:r>
              <a:rPr lang="es-MX" sz="2200" spc="-5" dirty="0">
                <a:latin typeface="Comic Sans MS"/>
                <a:cs typeface="Comic Sans MS"/>
              </a:rPr>
              <a:t>generador,</a:t>
            </a:r>
            <a:r>
              <a:rPr lang="es-MX" sz="2200" dirty="0">
                <a:latin typeface="Comic Sans MS"/>
                <a:cs typeface="Comic Sans MS"/>
              </a:rPr>
              <a:t> </a:t>
            </a:r>
            <a:r>
              <a:rPr lang="es-MX" sz="2200" spc="-5" dirty="0">
                <a:latin typeface="Comic Sans MS"/>
                <a:cs typeface="Comic Sans MS"/>
              </a:rPr>
              <a:t>la</a:t>
            </a:r>
            <a:r>
              <a:rPr lang="es-MX" sz="2200" dirty="0">
                <a:latin typeface="Comic Sans MS"/>
                <a:cs typeface="Comic Sans MS"/>
              </a:rPr>
              <a:t> </a:t>
            </a:r>
            <a:r>
              <a:rPr lang="es-MX" sz="2200" spc="-5" dirty="0">
                <a:latin typeface="Comic Sans MS"/>
                <a:cs typeface="Comic Sans MS"/>
              </a:rPr>
              <a:t>aplicación</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los </a:t>
            </a:r>
            <a:r>
              <a:rPr lang="es-MX" sz="2200" spc="-5" dirty="0" err="1">
                <a:latin typeface="Comic Sans MS"/>
                <a:cs typeface="Comic Sans MS"/>
              </a:rPr>
              <a:t>TCs</a:t>
            </a:r>
            <a:r>
              <a:rPr lang="es-MX" sz="2200" spc="-5" dirty="0">
                <a:latin typeface="Comic Sans MS"/>
                <a:cs typeface="Comic Sans MS"/>
              </a:rPr>
              <a:t> </a:t>
            </a:r>
            <a:r>
              <a:rPr lang="es-MX" sz="2200" spc="-254" dirty="0">
                <a:latin typeface="Comic Sans MS"/>
                <a:cs typeface="Comic Sans MS"/>
              </a:rPr>
              <a:t> </a:t>
            </a:r>
            <a:r>
              <a:rPr lang="es-MX" sz="2200" spc="-5" dirty="0">
                <a:latin typeface="Comic Sans MS"/>
                <a:cs typeface="Comic Sans MS"/>
              </a:rPr>
              <a:t>necesita</a:t>
            </a:r>
            <a:r>
              <a:rPr lang="es-MX" sz="2200" dirty="0">
                <a:latin typeface="Comic Sans MS"/>
                <a:cs typeface="Comic Sans MS"/>
              </a:rPr>
              <a:t> </a:t>
            </a:r>
            <a:r>
              <a:rPr lang="es-MX" sz="2200" spc="-5" dirty="0">
                <a:latin typeface="Comic Sans MS"/>
                <a:cs typeface="Comic Sans MS"/>
              </a:rPr>
              <a:t>ser</a:t>
            </a:r>
            <a:r>
              <a:rPr lang="es-MX" sz="2200" dirty="0">
                <a:latin typeface="Comic Sans MS"/>
                <a:cs typeface="Comic Sans MS"/>
              </a:rPr>
              <a:t> </a:t>
            </a:r>
            <a:r>
              <a:rPr lang="es-MX" sz="2200" spc="-5" dirty="0">
                <a:latin typeface="Comic Sans MS"/>
                <a:cs typeface="Comic Sans MS"/>
              </a:rPr>
              <a:t>revisada</a:t>
            </a:r>
            <a:r>
              <a:rPr lang="es-MX" sz="2200" dirty="0">
                <a:latin typeface="Comic Sans MS"/>
                <a:cs typeface="Comic Sans MS"/>
              </a:rPr>
              <a:t> </a:t>
            </a:r>
            <a:r>
              <a:rPr lang="es-MX" sz="2200" spc="-5" dirty="0">
                <a:latin typeface="Comic Sans MS"/>
                <a:cs typeface="Comic Sans MS"/>
              </a:rPr>
              <a:t>minuciosamente</a:t>
            </a:r>
            <a:r>
              <a:rPr lang="es-MX" sz="2200" dirty="0">
                <a:latin typeface="Comic Sans MS"/>
                <a:cs typeface="Comic Sans MS"/>
              </a:rPr>
              <a:t> </a:t>
            </a:r>
            <a:r>
              <a:rPr lang="es-MX" sz="2200" spc="-5" dirty="0">
                <a:latin typeface="Comic Sans MS"/>
                <a:cs typeface="Comic Sans MS"/>
              </a:rPr>
              <a:t>para</a:t>
            </a:r>
            <a:r>
              <a:rPr lang="es-MX" sz="2200" dirty="0">
                <a:latin typeface="Comic Sans MS"/>
                <a:cs typeface="Comic Sans MS"/>
              </a:rPr>
              <a:t> </a:t>
            </a:r>
            <a:r>
              <a:rPr lang="es-MX" sz="2200" spc="-5" dirty="0">
                <a:latin typeface="Comic Sans MS"/>
                <a:cs typeface="Comic Sans MS"/>
              </a:rPr>
              <a:t>que</a:t>
            </a:r>
            <a:r>
              <a:rPr lang="es-MX" sz="2200" spc="254" dirty="0">
                <a:latin typeface="Comic Sans MS"/>
                <a:cs typeface="Comic Sans MS"/>
              </a:rPr>
              <a:t> </a:t>
            </a:r>
            <a:r>
              <a:rPr lang="es-MX" sz="2200" spc="-5" dirty="0">
                <a:latin typeface="Comic Sans MS"/>
                <a:cs typeface="Comic Sans MS"/>
              </a:rPr>
              <a:t>éstos </a:t>
            </a:r>
            <a:r>
              <a:rPr lang="es-MX" sz="2200" dirty="0">
                <a:latin typeface="Comic Sans MS"/>
                <a:cs typeface="Comic Sans MS"/>
              </a:rPr>
              <a:t> </a:t>
            </a:r>
            <a:r>
              <a:rPr lang="es-MX" sz="2200" spc="-5" dirty="0">
                <a:latin typeface="Comic Sans MS"/>
                <a:cs typeface="Comic Sans MS"/>
              </a:rPr>
              <a:t>sean</a:t>
            </a:r>
            <a:r>
              <a:rPr lang="es-MX" sz="2200" dirty="0">
                <a:latin typeface="Comic Sans MS"/>
                <a:cs typeface="Comic Sans MS"/>
              </a:rPr>
              <a:t> </a:t>
            </a:r>
            <a:r>
              <a:rPr lang="es-MX" sz="2200" spc="-5" dirty="0">
                <a:latin typeface="Comic Sans MS"/>
                <a:cs typeface="Comic Sans MS"/>
              </a:rPr>
              <a:t>lo</a:t>
            </a:r>
            <a:r>
              <a:rPr lang="es-MX" sz="2200" dirty="0">
                <a:latin typeface="Comic Sans MS"/>
                <a:cs typeface="Comic Sans MS"/>
              </a:rPr>
              <a:t> </a:t>
            </a:r>
            <a:r>
              <a:rPr lang="es-MX" sz="2200" spc="-5" dirty="0">
                <a:latin typeface="Comic Sans MS"/>
                <a:cs typeface="Comic Sans MS"/>
              </a:rPr>
              <a:t>más</a:t>
            </a:r>
            <a:r>
              <a:rPr lang="es-MX" sz="2200" dirty="0">
                <a:latin typeface="Comic Sans MS"/>
                <a:cs typeface="Comic Sans MS"/>
              </a:rPr>
              <a:t> </a:t>
            </a:r>
            <a:r>
              <a:rPr lang="es-MX" sz="2200" spc="-5" dirty="0">
                <a:latin typeface="Comic Sans MS"/>
                <a:cs typeface="Comic Sans MS"/>
              </a:rPr>
              <a:t>similares</a:t>
            </a:r>
            <a:r>
              <a:rPr lang="es-MX" sz="2200" dirty="0">
                <a:latin typeface="Comic Sans MS"/>
                <a:cs typeface="Comic Sans MS"/>
              </a:rPr>
              <a:t> </a:t>
            </a:r>
            <a:r>
              <a:rPr lang="es-MX" sz="2200" spc="-5" dirty="0">
                <a:latin typeface="Comic Sans MS"/>
                <a:cs typeface="Comic Sans MS"/>
              </a:rPr>
              <a:t>posible.</a:t>
            </a:r>
          </a:p>
          <a:p>
            <a:pPr marL="12700" marR="5080" algn="just">
              <a:spcBef>
                <a:spcPts val="100"/>
              </a:spcBef>
            </a:pPr>
            <a:r>
              <a:rPr lang="es-MX" sz="2200" spc="-5" dirty="0">
                <a:latin typeface="Comic Sans MS"/>
                <a:cs typeface="Comic Sans MS"/>
              </a:rPr>
              <a:t>Normalmente la protección de fallas de fase del estator </a:t>
            </a:r>
            <a:r>
              <a:rPr lang="es-MX" sz="2200" dirty="0">
                <a:latin typeface="Comic Sans MS"/>
                <a:cs typeface="Comic Sans MS"/>
              </a:rPr>
              <a:t> </a:t>
            </a:r>
            <a:r>
              <a:rPr lang="es-MX" sz="2200" spc="-5" dirty="0">
                <a:latin typeface="Comic Sans MS"/>
                <a:cs typeface="Comic Sans MS"/>
              </a:rPr>
              <a:t>del</a:t>
            </a:r>
            <a:r>
              <a:rPr lang="es-MX" sz="2200" dirty="0">
                <a:latin typeface="Comic Sans MS"/>
                <a:cs typeface="Comic Sans MS"/>
              </a:rPr>
              <a:t> </a:t>
            </a:r>
            <a:r>
              <a:rPr lang="es-MX" sz="2200" spc="-5" dirty="0">
                <a:latin typeface="Comic Sans MS"/>
                <a:cs typeface="Comic Sans MS"/>
              </a:rPr>
              <a:t>generador</a:t>
            </a:r>
            <a:r>
              <a:rPr lang="es-MX" sz="2200" dirty="0">
                <a:latin typeface="Comic Sans MS"/>
                <a:cs typeface="Comic Sans MS"/>
              </a:rPr>
              <a:t> </a:t>
            </a:r>
            <a:r>
              <a:rPr lang="es-MX" sz="2200" spc="-5" dirty="0">
                <a:latin typeface="Comic Sans MS"/>
                <a:cs typeface="Comic Sans MS"/>
              </a:rPr>
              <a:t>no</a:t>
            </a:r>
            <a:r>
              <a:rPr lang="es-MX" sz="2200" dirty="0">
                <a:latin typeface="Comic Sans MS"/>
                <a:cs typeface="Comic Sans MS"/>
              </a:rPr>
              <a:t> </a:t>
            </a:r>
            <a:r>
              <a:rPr lang="es-MX" sz="2200" spc="-5" dirty="0">
                <a:latin typeface="Comic Sans MS"/>
                <a:cs typeface="Comic Sans MS"/>
              </a:rPr>
              <a:t>necesita</a:t>
            </a:r>
            <a:r>
              <a:rPr lang="es-MX" sz="2200" dirty="0">
                <a:latin typeface="Comic Sans MS"/>
                <a:cs typeface="Comic Sans MS"/>
              </a:rPr>
              <a:t> </a:t>
            </a:r>
            <a:r>
              <a:rPr lang="es-MX" sz="2200" spc="-5" dirty="0">
                <a:latin typeface="Comic Sans MS"/>
                <a:cs typeface="Comic Sans MS"/>
              </a:rPr>
              <a:t>ser</a:t>
            </a:r>
            <a:r>
              <a:rPr lang="es-MX" sz="2200" dirty="0">
                <a:latin typeface="Comic Sans MS"/>
                <a:cs typeface="Comic Sans MS"/>
              </a:rPr>
              <a:t> </a:t>
            </a:r>
            <a:r>
              <a:rPr lang="es-MX" sz="2200" spc="-5" dirty="0">
                <a:latin typeface="Comic Sans MS"/>
                <a:cs typeface="Comic Sans MS"/>
              </a:rPr>
              <a:t>relacionada</a:t>
            </a:r>
            <a:r>
              <a:rPr lang="es-MX" sz="2200" dirty="0">
                <a:latin typeface="Comic Sans MS"/>
                <a:cs typeface="Comic Sans MS"/>
              </a:rPr>
              <a:t> </a:t>
            </a:r>
            <a:r>
              <a:rPr lang="es-MX" sz="2200" spc="-5" dirty="0">
                <a:latin typeface="Comic Sans MS"/>
                <a:cs typeface="Comic Sans MS"/>
              </a:rPr>
              <a:t>con </a:t>
            </a:r>
            <a:r>
              <a:rPr lang="es-MX" sz="2200" spc="-5" dirty="0" err="1">
                <a:latin typeface="Comic Sans MS"/>
                <a:cs typeface="Comic Sans MS"/>
              </a:rPr>
              <a:t>Inrush</a:t>
            </a:r>
            <a:r>
              <a:rPr lang="es-MX" sz="2200" spc="-5" dirty="0">
                <a:latin typeface="Comic Sans MS"/>
                <a:cs typeface="Comic Sans MS"/>
              </a:rPr>
              <a:t> </a:t>
            </a:r>
            <a:r>
              <a:rPr lang="es-MX" sz="2200" spc="-254" dirty="0">
                <a:latin typeface="Comic Sans MS"/>
                <a:cs typeface="Comic Sans MS"/>
              </a:rPr>
              <a:t> </a:t>
            </a:r>
            <a:r>
              <a:rPr lang="es-MX" sz="2200" spc="-5" dirty="0">
                <a:latin typeface="Comic Sans MS"/>
                <a:cs typeface="Comic Sans MS"/>
              </a:rPr>
              <a:t>como en un esquema de protección de transformador, </a:t>
            </a:r>
            <a:r>
              <a:rPr lang="es-MX" sz="2200" dirty="0">
                <a:latin typeface="Comic Sans MS"/>
                <a:cs typeface="Comic Sans MS"/>
              </a:rPr>
              <a:t> </a:t>
            </a:r>
            <a:r>
              <a:rPr lang="es-MX" sz="2200" spc="-5" dirty="0">
                <a:latin typeface="Comic Sans MS"/>
                <a:cs typeface="Comic Sans MS"/>
              </a:rPr>
              <a:t>puesto</a:t>
            </a:r>
            <a:r>
              <a:rPr lang="es-MX" sz="2200" dirty="0">
                <a:latin typeface="Comic Sans MS"/>
                <a:cs typeface="Comic Sans MS"/>
              </a:rPr>
              <a:t> </a:t>
            </a:r>
            <a:r>
              <a:rPr lang="es-MX" sz="2200" spc="-5" dirty="0">
                <a:latin typeface="Comic Sans MS"/>
                <a:cs typeface="Comic Sans MS"/>
              </a:rPr>
              <a:t>que</a:t>
            </a:r>
            <a:r>
              <a:rPr lang="es-MX" sz="2200" dirty="0">
                <a:latin typeface="Comic Sans MS"/>
                <a:cs typeface="Comic Sans MS"/>
              </a:rPr>
              <a:t> </a:t>
            </a:r>
            <a:r>
              <a:rPr lang="es-MX" sz="2200" spc="-5" dirty="0">
                <a:latin typeface="Comic Sans MS"/>
                <a:cs typeface="Comic Sans MS"/>
              </a:rPr>
              <a:t>la</a:t>
            </a:r>
            <a:r>
              <a:rPr lang="es-MX" sz="2200" dirty="0">
                <a:latin typeface="Comic Sans MS"/>
                <a:cs typeface="Comic Sans MS"/>
              </a:rPr>
              <a:t> </a:t>
            </a:r>
            <a:r>
              <a:rPr lang="es-MX" sz="2200" spc="-5" dirty="0">
                <a:latin typeface="Comic Sans MS"/>
                <a:cs typeface="Comic Sans MS"/>
              </a:rPr>
              <a:t>tensión</a:t>
            </a:r>
            <a:r>
              <a:rPr lang="es-MX" sz="2200" dirty="0">
                <a:latin typeface="Comic Sans MS"/>
                <a:cs typeface="Comic Sans MS"/>
              </a:rPr>
              <a:t> </a:t>
            </a:r>
            <a:r>
              <a:rPr lang="es-MX" sz="2200" spc="-5" dirty="0">
                <a:latin typeface="Comic Sans MS"/>
                <a:cs typeface="Comic Sans MS"/>
              </a:rPr>
              <a:t>del</a:t>
            </a:r>
            <a:r>
              <a:rPr lang="es-MX" sz="2200" dirty="0">
                <a:latin typeface="Comic Sans MS"/>
                <a:cs typeface="Comic Sans MS"/>
              </a:rPr>
              <a:t> </a:t>
            </a:r>
            <a:r>
              <a:rPr lang="es-MX" sz="2200" spc="-5" dirty="0">
                <a:latin typeface="Comic Sans MS"/>
                <a:cs typeface="Comic Sans MS"/>
              </a:rPr>
              <a:t>generador</a:t>
            </a:r>
            <a:r>
              <a:rPr lang="es-MX" sz="2200" spc="260" dirty="0">
                <a:latin typeface="Comic Sans MS"/>
                <a:cs typeface="Comic Sans MS"/>
              </a:rPr>
              <a:t> </a:t>
            </a:r>
            <a:r>
              <a:rPr lang="es-MX" sz="2200" spc="-5" dirty="0">
                <a:latin typeface="Comic Sans MS"/>
                <a:cs typeface="Comic Sans MS"/>
              </a:rPr>
              <a:t>es</a:t>
            </a:r>
            <a:r>
              <a:rPr lang="es-MX" sz="2200" spc="260" dirty="0">
                <a:latin typeface="Comic Sans MS"/>
                <a:cs typeface="Comic Sans MS"/>
              </a:rPr>
              <a:t> </a:t>
            </a:r>
            <a:r>
              <a:rPr lang="es-MX" sz="2200" spc="-5" dirty="0">
                <a:latin typeface="Comic Sans MS"/>
                <a:cs typeface="Comic Sans MS"/>
              </a:rPr>
              <a:t>creada </a:t>
            </a:r>
            <a:r>
              <a:rPr lang="es-MX" sz="2200" dirty="0">
                <a:latin typeface="Comic Sans MS"/>
                <a:cs typeface="Comic Sans MS"/>
              </a:rPr>
              <a:t> </a:t>
            </a:r>
            <a:r>
              <a:rPr lang="es-MX" sz="2200" spc="-5" dirty="0">
                <a:latin typeface="Comic Sans MS"/>
                <a:cs typeface="Comic Sans MS"/>
              </a:rPr>
              <a:t>lentamente cuando el campo es aplicado.</a:t>
            </a:r>
            <a:r>
              <a:rPr lang="es-MX" sz="2200" dirty="0">
                <a:latin typeface="Comic Sans MS"/>
                <a:cs typeface="Comic Sans MS"/>
              </a:rPr>
              <a:t> </a:t>
            </a:r>
            <a:r>
              <a:rPr lang="es-MX" sz="2200" spc="-5" dirty="0">
                <a:latin typeface="Comic Sans MS"/>
                <a:cs typeface="Comic Sans MS"/>
              </a:rPr>
              <a:t>Se usan tres </a:t>
            </a:r>
            <a:r>
              <a:rPr lang="es-MX" sz="2200" dirty="0">
                <a:latin typeface="Comic Sans MS"/>
                <a:cs typeface="Comic Sans MS"/>
              </a:rPr>
              <a:t> </a:t>
            </a:r>
            <a:r>
              <a:rPr lang="es-MX" sz="2200" spc="-5" dirty="0">
                <a:latin typeface="Comic Sans MS"/>
                <a:cs typeface="Comic Sans MS"/>
              </a:rPr>
              <a:t>tipos</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relés</a:t>
            </a:r>
            <a:r>
              <a:rPr lang="es-MX" sz="2200" dirty="0">
                <a:latin typeface="Comic Sans MS"/>
                <a:cs typeface="Comic Sans MS"/>
              </a:rPr>
              <a:t> </a:t>
            </a:r>
            <a:r>
              <a:rPr lang="es-MX" sz="2200" spc="-5" dirty="0">
                <a:latin typeface="Comic Sans MS"/>
                <a:cs typeface="Comic Sans MS"/>
              </a:rPr>
              <a:t>diferenciales</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alta</a:t>
            </a:r>
            <a:r>
              <a:rPr lang="es-MX" sz="2200" dirty="0">
                <a:latin typeface="Comic Sans MS"/>
                <a:cs typeface="Comic Sans MS"/>
              </a:rPr>
              <a:t> </a:t>
            </a:r>
            <a:r>
              <a:rPr lang="es-MX" sz="2200" spc="-5" dirty="0">
                <a:latin typeface="Comic Sans MS"/>
                <a:cs typeface="Comic Sans MS"/>
              </a:rPr>
              <a:t>rapidez</a:t>
            </a:r>
            <a:r>
              <a:rPr lang="es-MX" sz="2200" dirty="0">
                <a:latin typeface="Comic Sans MS"/>
                <a:cs typeface="Comic Sans MS"/>
              </a:rPr>
              <a:t> </a:t>
            </a:r>
            <a:r>
              <a:rPr lang="es-MX" sz="2200" spc="-5" dirty="0">
                <a:latin typeface="Comic Sans MS"/>
                <a:cs typeface="Comic Sans MS"/>
              </a:rPr>
              <a:t>para</a:t>
            </a:r>
            <a:r>
              <a:rPr lang="es-MX" sz="2200" dirty="0">
                <a:latin typeface="Comic Sans MS"/>
                <a:cs typeface="Comic Sans MS"/>
              </a:rPr>
              <a:t> </a:t>
            </a:r>
            <a:r>
              <a:rPr lang="es-MX" sz="2200" spc="-5" dirty="0">
                <a:latin typeface="Comic Sans MS"/>
                <a:cs typeface="Comic Sans MS"/>
              </a:rPr>
              <a:t>la </a:t>
            </a:r>
            <a:r>
              <a:rPr lang="es-MX" sz="2200" dirty="0">
                <a:latin typeface="Comic Sans MS"/>
                <a:cs typeface="Comic Sans MS"/>
              </a:rPr>
              <a:t> </a:t>
            </a:r>
            <a:r>
              <a:rPr lang="es-MX" sz="2200" spc="-5" dirty="0">
                <a:latin typeface="Comic Sans MS"/>
                <a:cs typeface="Comic Sans MS"/>
              </a:rPr>
              <a:t>detección</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fallas</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fase</a:t>
            </a:r>
            <a:r>
              <a:rPr lang="es-MX" sz="2200" spc="5" dirty="0">
                <a:latin typeface="Comic Sans MS"/>
                <a:cs typeface="Comic Sans MS"/>
              </a:rPr>
              <a:t> </a:t>
            </a:r>
            <a:r>
              <a:rPr lang="es-MX" sz="2200" spc="-5" dirty="0">
                <a:latin typeface="Comic Sans MS"/>
                <a:cs typeface="Comic Sans MS"/>
              </a:rPr>
              <a:t>del</a:t>
            </a:r>
            <a:r>
              <a:rPr lang="es-MX" sz="2200" dirty="0">
                <a:latin typeface="Comic Sans MS"/>
                <a:cs typeface="Comic Sans MS"/>
              </a:rPr>
              <a:t> </a:t>
            </a:r>
            <a:r>
              <a:rPr lang="es-MX" sz="2200" spc="-5" dirty="0">
                <a:latin typeface="Comic Sans MS"/>
                <a:cs typeface="Comic Sans MS"/>
              </a:rPr>
              <a:t>estator.</a:t>
            </a:r>
            <a:endParaRPr lang="es-MX" sz="2200" dirty="0">
              <a:latin typeface="Comic Sans MS"/>
              <a:cs typeface="Comic Sans MS"/>
            </a:endParaRPr>
          </a:p>
          <a:p>
            <a:pPr marL="12700" marR="5080" algn="just">
              <a:lnSpc>
                <a:spcPct val="116100"/>
              </a:lnSpc>
              <a:spcBef>
                <a:spcPts val="100"/>
              </a:spcBef>
            </a:pPr>
            <a:endParaRPr lang="es-MX" sz="21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54000" y="304800"/>
            <a:ext cx="11353800" cy="9830896"/>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TIPOS</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ESQUEMAS</a:t>
            </a:r>
            <a:r>
              <a:rPr sz="2400" b="1" dirty="0">
                <a:latin typeface="Comic Sans MS"/>
                <a:cs typeface="Comic Sans MS"/>
              </a:rPr>
              <a:t> </a:t>
            </a:r>
            <a:r>
              <a:rPr sz="2400" b="1" spc="-5" dirty="0">
                <a:latin typeface="Comic Sans MS"/>
                <a:cs typeface="Comic Sans MS"/>
              </a:rPr>
              <a:t>DIFERENCIALES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b="1" spc="-5" dirty="0">
                <a:latin typeface="Comic Sans MS"/>
                <a:cs typeface="Comic Sans MS"/>
              </a:rPr>
              <a:t>Diferencial de porcentaje:</a:t>
            </a:r>
            <a:r>
              <a:rPr lang="es-MX" sz="2400" b="1" spc="765" dirty="0">
                <a:latin typeface="Comic Sans MS"/>
                <a:cs typeface="Comic Sans MS"/>
              </a:rPr>
              <a:t> </a:t>
            </a:r>
            <a:r>
              <a:rPr lang="es-MX" sz="2400" spc="-5" dirty="0">
                <a:latin typeface="Comic Sans MS"/>
                <a:cs typeface="Comic Sans MS"/>
              </a:rPr>
              <a:t>La protección diferencial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porcentaje</a:t>
            </a:r>
            <a:r>
              <a:rPr lang="es-MX" sz="2400" dirty="0">
                <a:latin typeface="Comic Sans MS"/>
                <a:cs typeface="Comic Sans MS"/>
              </a:rPr>
              <a:t> </a:t>
            </a:r>
            <a:r>
              <a:rPr lang="es-MX" sz="2400" spc="-5" dirty="0">
                <a:latin typeface="Comic Sans MS"/>
                <a:cs typeface="Comic Sans MS"/>
              </a:rPr>
              <a:t>variable</a:t>
            </a:r>
            <a:r>
              <a:rPr lang="es-MX" sz="2400" dirty="0">
                <a:latin typeface="Comic Sans MS"/>
                <a:cs typeface="Comic Sans MS"/>
              </a:rPr>
              <a:t> </a:t>
            </a:r>
            <a:r>
              <a:rPr lang="es-MX" sz="2400" spc="-5" dirty="0">
                <a:latin typeface="Comic Sans MS"/>
                <a:cs typeface="Comic Sans MS"/>
              </a:rPr>
              <a:t>(</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A</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usada</a:t>
            </a:r>
            <a:r>
              <a:rPr lang="es-MX" sz="2400" dirty="0">
                <a:latin typeface="Comic Sans MS"/>
                <a:cs typeface="Comic Sans MS"/>
              </a:rPr>
              <a:t> </a:t>
            </a:r>
            <a:r>
              <a:rPr lang="es-MX" sz="2400" spc="-5" dirty="0">
                <a:latin typeface="Comic Sans MS"/>
                <a:cs typeface="Comic Sans MS"/>
              </a:rPr>
              <a:t>para </a:t>
            </a:r>
            <a:r>
              <a:rPr lang="es-MX" sz="2400" dirty="0">
                <a:latin typeface="Comic Sans MS"/>
                <a:cs typeface="Comic Sans MS"/>
              </a:rPr>
              <a:t> </a:t>
            </a:r>
            <a:r>
              <a:rPr lang="es-MX" sz="2400" spc="-5" dirty="0">
                <a:latin typeface="Comic Sans MS"/>
                <a:cs typeface="Comic Sans MS"/>
              </a:rPr>
              <a:t>máquinas</a:t>
            </a:r>
            <a:r>
              <a:rPr lang="es-MX" sz="2400" spc="254" dirty="0">
                <a:latin typeface="Comic Sans MS"/>
                <a:cs typeface="Comic Sans MS"/>
              </a:rPr>
              <a:t> </a:t>
            </a:r>
            <a:r>
              <a:rPr lang="es-MX" sz="2400" spc="-5" dirty="0">
                <a:latin typeface="Comic Sans MS"/>
                <a:cs typeface="Comic Sans MS"/>
              </a:rPr>
              <a:t>grandes.</a:t>
            </a:r>
            <a:r>
              <a:rPr lang="es-MX" sz="2400" spc="265"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pendiente puede variar desde 5% </a:t>
            </a:r>
            <a:r>
              <a:rPr lang="es-MX" sz="2400" spc="-254" dirty="0">
                <a:latin typeface="Comic Sans MS"/>
                <a:cs typeface="Comic Sans MS"/>
              </a:rPr>
              <a:t> </a:t>
            </a:r>
            <a:r>
              <a:rPr lang="es-MX" sz="2400" spc="-5" dirty="0">
                <a:latin typeface="Comic Sans MS"/>
                <a:cs typeface="Comic Sans MS"/>
              </a:rPr>
              <a:t>a 50% </a:t>
            </a:r>
            <a:r>
              <a:rPr lang="es-MX" sz="2400" spc="-5" dirty="0" err="1">
                <a:latin typeface="Comic Sans MS"/>
                <a:cs typeface="Comic Sans MS"/>
              </a:rPr>
              <a:t>ó</a:t>
            </a:r>
            <a:r>
              <a:rPr lang="es-MX" sz="2400" spc="-5" dirty="0">
                <a:latin typeface="Comic Sans MS"/>
                <a:cs typeface="Comic Sans MS"/>
              </a:rPr>
              <a:t> más.</a:t>
            </a:r>
            <a:r>
              <a:rPr lang="es-MX" sz="2400" dirty="0">
                <a:latin typeface="Comic Sans MS"/>
                <a:cs typeface="Comic Sans MS"/>
              </a:rPr>
              <a:t> </a:t>
            </a:r>
            <a:r>
              <a:rPr lang="es-MX" sz="2400" spc="-5" dirty="0">
                <a:latin typeface="Comic Sans MS"/>
                <a:cs typeface="Comic Sans MS"/>
              </a:rPr>
              <a:t>Un relé de porcentaje fijo es normalmente </a:t>
            </a:r>
            <a:r>
              <a:rPr lang="es-MX" sz="2400" spc="-254" dirty="0">
                <a:latin typeface="Comic Sans MS"/>
                <a:cs typeface="Comic Sans MS"/>
              </a:rPr>
              <a:t> </a:t>
            </a:r>
            <a:r>
              <a:rPr lang="es-MX" sz="2400" spc="-5" dirty="0">
                <a:latin typeface="Comic Sans MS"/>
                <a:cs typeface="Comic Sans MS"/>
              </a:rPr>
              <a:t>fijado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10</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25%.</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típico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 </a:t>
            </a:r>
            <a:r>
              <a:rPr lang="es-MX" sz="2400" spc="-254"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porcentaje</a:t>
            </a:r>
            <a:r>
              <a:rPr lang="es-MX" sz="2400" dirty="0">
                <a:latin typeface="Comic Sans MS"/>
                <a:cs typeface="Comic Sans MS"/>
              </a:rPr>
              <a:t> </a:t>
            </a:r>
            <a:r>
              <a:rPr lang="es-MX" sz="2400" spc="-5" dirty="0">
                <a:latin typeface="Comic Sans MS"/>
                <a:cs typeface="Comic Sans MS"/>
              </a:rPr>
              <a:t>variable</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mostrado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b="1" spc="-5" dirty="0">
                <a:latin typeface="Comic Sans MS"/>
                <a:cs typeface="Comic Sans MS"/>
              </a:rPr>
              <a:t>figura B</a:t>
            </a:r>
            <a:r>
              <a:rPr lang="es-MX" sz="2400" spc="-5" dirty="0">
                <a:latin typeface="Comic Sans MS"/>
                <a:cs typeface="Comic Sans MS"/>
              </a:rPr>
              <a:t>. Los transformadores de corriente usados en un </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tener </a:t>
            </a:r>
            <a:r>
              <a:rPr lang="es-MX" sz="2400" dirty="0">
                <a:latin typeface="Comic Sans MS"/>
                <a:cs typeface="Comic Sans MS"/>
              </a:rPr>
              <a:t> </a:t>
            </a:r>
            <a:r>
              <a:rPr lang="es-MX" sz="2400" spc="-5" dirty="0">
                <a:latin typeface="Comic Sans MS"/>
                <a:cs typeface="Comic Sans MS"/>
              </a:rPr>
              <a:t>preferentemente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mismas</a:t>
            </a:r>
            <a:r>
              <a:rPr lang="es-MX" sz="2400" dirty="0">
                <a:latin typeface="Comic Sans MS"/>
                <a:cs typeface="Comic Sans MS"/>
              </a:rPr>
              <a:t> </a:t>
            </a:r>
            <a:r>
              <a:rPr lang="es-MX" sz="2400" spc="-5" dirty="0">
                <a:latin typeface="Comic Sans MS"/>
                <a:cs typeface="Comic Sans MS"/>
              </a:rPr>
              <a:t>características;</a:t>
            </a:r>
            <a:r>
              <a:rPr lang="es-MX" sz="2400" spc="260" dirty="0">
                <a:latin typeface="Comic Sans MS"/>
                <a:cs typeface="Comic Sans MS"/>
              </a:rPr>
              <a:t> </a:t>
            </a:r>
            <a:r>
              <a:rPr lang="es-MX" sz="2400" spc="-5" dirty="0">
                <a:latin typeface="Comic Sans MS"/>
                <a:cs typeface="Comic Sans MS"/>
              </a:rPr>
              <a:t>sin </a:t>
            </a:r>
            <a:r>
              <a:rPr lang="es-MX" sz="2400" dirty="0">
                <a:latin typeface="Comic Sans MS"/>
                <a:cs typeface="Comic Sans MS"/>
              </a:rPr>
              <a:t> </a:t>
            </a:r>
            <a:r>
              <a:rPr lang="es-MX" sz="2400" spc="-5" dirty="0">
                <a:latin typeface="Comic Sans MS"/>
                <a:cs typeface="Comic Sans MS"/>
              </a:rPr>
              <a:t>embargo,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porcentaje</a:t>
            </a:r>
            <a:r>
              <a:rPr lang="es-MX" sz="2400" dirty="0">
                <a:latin typeface="Comic Sans MS"/>
                <a:cs typeface="Comic Sans MS"/>
              </a:rPr>
              <a:t> </a:t>
            </a:r>
            <a:r>
              <a:rPr lang="es-MX" sz="2400" spc="-5" dirty="0">
                <a:latin typeface="Comic Sans MS"/>
                <a:cs typeface="Comic Sans MS"/>
              </a:rPr>
              <a:t>variable</a:t>
            </a:r>
            <a:r>
              <a:rPr lang="es-MX" sz="2400" dirty="0">
                <a:latin typeface="Comic Sans MS"/>
                <a:cs typeface="Comic Sans MS"/>
              </a:rPr>
              <a:t> </a:t>
            </a:r>
            <a:r>
              <a:rPr lang="es-MX" sz="2400" spc="-5" dirty="0">
                <a:latin typeface="Comic Sans MS"/>
                <a:cs typeface="Comic Sans MS"/>
              </a:rPr>
              <a:t>es </a:t>
            </a:r>
            <a:r>
              <a:rPr lang="es-MX" sz="2400" dirty="0">
                <a:latin typeface="Comic Sans MS"/>
                <a:cs typeface="Comic Sans MS"/>
              </a:rPr>
              <a:t> </a:t>
            </a:r>
            <a:r>
              <a:rPr lang="es-MX" sz="2400" spc="-5" dirty="0">
                <a:latin typeface="Comic Sans MS"/>
                <a:cs typeface="Comic Sans MS"/>
              </a:rPr>
              <a:t>generalmente más tolerante a errores de </a:t>
            </a:r>
            <a:r>
              <a:rPr lang="es-MX" sz="2400" spc="-5" dirty="0" err="1">
                <a:latin typeface="Comic Sans MS"/>
                <a:cs typeface="Comic Sans MS"/>
              </a:rPr>
              <a:t>TCs</a:t>
            </a:r>
            <a:r>
              <a:rPr lang="es-MX" sz="2400" spc="-5" dirty="0">
                <a:latin typeface="Comic Sans MS"/>
                <a:cs typeface="Comic Sans MS"/>
              </a:rPr>
              <a:t> con altas </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Debe notarse que usar la misma precisión </a:t>
            </a:r>
            <a:r>
              <a:rPr lang="es-MX" sz="2400" dirty="0">
                <a:latin typeface="Comic Sans MS"/>
                <a:cs typeface="Comic Sans MS"/>
              </a:rPr>
              <a:t> </a:t>
            </a:r>
            <a:r>
              <a:rPr lang="es-MX" sz="2400" spc="-5" dirty="0">
                <a:latin typeface="Comic Sans MS"/>
                <a:cs typeface="Comic Sans MS"/>
              </a:rPr>
              <a:t>normalizada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TCs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garantiza</a:t>
            </a:r>
            <a:r>
              <a:rPr lang="es-MX" sz="2400" dirty="0">
                <a:latin typeface="Comic Sans MS"/>
                <a:cs typeface="Comic Sans MS"/>
              </a:rPr>
              <a:t> </a:t>
            </a:r>
            <a:r>
              <a:rPr lang="es-MX" sz="2400" spc="-5" dirty="0">
                <a:latin typeface="Comic Sans MS"/>
                <a:cs typeface="Comic Sans MS"/>
              </a:rPr>
              <a:t>obtener</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mismas </a:t>
            </a:r>
            <a:r>
              <a:rPr lang="es-MX" sz="2400" dirty="0">
                <a:latin typeface="Comic Sans MS"/>
                <a:cs typeface="Comic Sans MS"/>
              </a:rPr>
              <a:t> </a:t>
            </a:r>
            <a:r>
              <a:rPr lang="es-MX" sz="2400" spc="-5" dirty="0">
                <a:latin typeface="Comic Sans MS"/>
                <a:cs typeface="Comic Sans MS"/>
              </a:rPr>
              <a:t>características reales; las características reales deben </a:t>
            </a:r>
            <a:r>
              <a:rPr lang="es-MX" sz="2400" dirty="0">
                <a:latin typeface="Comic Sans MS"/>
                <a:cs typeface="Comic Sans MS"/>
              </a:rPr>
              <a:t> </a:t>
            </a:r>
            <a:r>
              <a:rPr lang="es-MX" sz="2400" spc="-5" dirty="0">
                <a:latin typeface="Comic Sans MS"/>
                <a:cs typeface="Comic Sans MS"/>
              </a:rPr>
              <a:t>ser verificadas.</a:t>
            </a:r>
          </a:p>
          <a:p>
            <a:pPr marL="12700" marR="5080" algn="just">
              <a:spcBef>
                <a:spcPts val="100"/>
              </a:spcBef>
            </a:pPr>
            <a:endParaRPr lang="es-MX" sz="2400" spc="-5" dirty="0">
              <a:latin typeface="Comic Sans MS"/>
              <a:cs typeface="Comic Sans MS"/>
            </a:endParaRPr>
          </a:p>
          <a:p>
            <a:pPr marL="12700" marR="5080" algn="just">
              <a:spcBef>
                <a:spcPts val="100"/>
              </a:spcBef>
            </a:pPr>
            <a:r>
              <a:rPr lang="es-MX" sz="2400" b="1" spc="-5" dirty="0">
                <a:latin typeface="Comic Sans MS"/>
                <a:cs typeface="Comic Sans MS"/>
              </a:rPr>
              <a:t>Diferencial de alta impedancia:</a:t>
            </a:r>
            <a:r>
              <a:rPr lang="es-MX" sz="2400" b="1" dirty="0">
                <a:latin typeface="Comic Sans MS"/>
                <a:cs typeface="Comic Sans MS"/>
              </a:rPr>
              <a:t> </a:t>
            </a:r>
            <a:r>
              <a:rPr lang="es-MX" sz="2400" spc="-5" dirty="0">
                <a:latin typeface="Comic Sans MS"/>
                <a:cs typeface="Comic Sans MS"/>
              </a:rPr>
              <a:t>Estos relés deben ser </a:t>
            </a:r>
            <a:r>
              <a:rPr lang="es-MX" sz="2400" dirty="0">
                <a:latin typeface="Comic Sans MS"/>
                <a:cs typeface="Comic Sans MS"/>
              </a:rPr>
              <a:t> </a:t>
            </a:r>
            <a:r>
              <a:rPr lang="es-MX" sz="2400" spc="-5" dirty="0">
                <a:latin typeface="Comic Sans MS"/>
                <a:cs typeface="Comic Sans MS"/>
              </a:rPr>
              <a:t>alimentados de </a:t>
            </a:r>
            <a:r>
              <a:rPr lang="es-MX" sz="2400" spc="-5" dirty="0" err="1">
                <a:latin typeface="Comic Sans MS"/>
                <a:cs typeface="Comic Sans MS"/>
              </a:rPr>
              <a:t>TCs</a:t>
            </a:r>
            <a:r>
              <a:rPr lang="es-MX" sz="2400" spc="-5" dirty="0">
                <a:latin typeface="Comic Sans MS"/>
                <a:cs typeface="Comic Sans MS"/>
              </a:rPr>
              <a:t> idénticos con devanados secundarios </a:t>
            </a:r>
            <a:r>
              <a:rPr lang="es-MX" sz="2400" dirty="0">
                <a:latin typeface="Comic Sans MS"/>
                <a:cs typeface="Comic Sans MS"/>
              </a:rPr>
              <a:t> </a:t>
            </a:r>
            <a:r>
              <a:rPr lang="es-MX" sz="2400" spc="-5" dirty="0">
                <a:latin typeface="Comic Sans MS"/>
                <a:cs typeface="Comic Sans MS"/>
              </a:rPr>
              <a:t>distribuidos</a:t>
            </a:r>
            <a:r>
              <a:rPr lang="es-MX" sz="2400" dirty="0">
                <a:latin typeface="Comic Sans MS"/>
                <a:cs typeface="Comic Sans MS"/>
              </a:rPr>
              <a:t> </a:t>
            </a:r>
            <a:r>
              <a:rPr lang="es-MX" sz="2400" spc="-5" dirty="0">
                <a:latin typeface="Comic Sans MS"/>
                <a:cs typeface="Comic Sans MS"/>
              </a:rPr>
              <a:t>totalmente,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dispersión </a:t>
            </a:r>
            <a:r>
              <a:rPr lang="es-MX" sz="2400" dirty="0">
                <a:latin typeface="Comic Sans MS"/>
                <a:cs typeface="Comic Sans MS"/>
              </a:rPr>
              <a:t> </a:t>
            </a:r>
            <a:r>
              <a:rPr lang="es-MX" sz="2400" spc="-5" dirty="0">
                <a:latin typeface="Comic Sans MS"/>
                <a:cs typeface="Comic Sans MS"/>
              </a:rPr>
              <a:t>despreciable.</a:t>
            </a:r>
            <a:r>
              <a:rPr lang="es-MX" sz="2400" dirty="0">
                <a:latin typeface="Comic Sans MS"/>
                <a:cs typeface="Comic Sans MS"/>
              </a:rPr>
              <a:t> </a:t>
            </a:r>
            <a:r>
              <a:rPr lang="es-MX" sz="2400" spc="-5" dirty="0">
                <a:latin typeface="Comic Sans MS"/>
                <a:cs typeface="Comic Sans MS"/>
              </a:rPr>
              <a:t>El relé es realmente un relé de tensión y </a:t>
            </a:r>
            <a:r>
              <a:rPr lang="es-MX" sz="2400" dirty="0">
                <a:latin typeface="Comic Sans MS"/>
                <a:cs typeface="Comic Sans MS"/>
              </a:rPr>
              <a:t> </a:t>
            </a:r>
            <a:r>
              <a:rPr lang="es-MX" sz="2400" spc="-5" dirty="0">
                <a:latin typeface="Comic Sans MS"/>
                <a:cs typeface="Comic Sans MS"/>
              </a:rPr>
              <a:t>responde</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impuesta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sus </a:t>
            </a:r>
            <a:r>
              <a:rPr lang="es-MX" sz="2400" dirty="0">
                <a:latin typeface="Comic Sans MS"/>
                <a:cs typeface="Comic Sans MS"/>
              </a:rPr>
              <a:t> </a:t>
            </a:r>
            <a:r>
              <a:rPr lang="es-MX" sz="2400" spc="-5" dirty="0">
                <a:latin typeface="Comic Sans MS"/>
                <a:cs typeface="Comic Sans MS"/>
              </a:rPr>
              <a:t>bobinas, causada por todos los </a:t>
            </a:r>
            <a:r>
              <a:rPr lang="es-MX" sz="2400" spc="-5" dirty="0" err="1">
                <a:latin typeface="Comic Sans MS"/>
                <a:cs typeface="Comic Sans MS"/>
              </a:rPr>
              <a:t>TCs</a:t>
            </a:r>
            <a:r>
              <a:rPr lang="es-MX" sz="2400" spc="-5" dirty="0">
                <a:latin typeface="Comic Sans MS"/>
                <a:cs typeface="Comic Sans MS"/>
              </a:rPr>
              <a:t> que tratan de forzar </a:t>
            </a:r>
            <a:r>
              <a:rPr lang="es-MX" sz="2400" dirty="0">
                <a:latin typeface="Comic Sans MS"/>
                <a:cs typeface="Comic Sans MS"/>
              </a:rPr>
              <a:t> </a:t>
            </a:r>
            <a:r>
              <a:rPr lang="es-MX" sz="2400" spc="-5" dirty="0">
                <a:latin typeface="Comic Sans MS"/>
                <a:cs typeface="Comic Sans MS"/>
              </a:rPr>
              <a:t>la corriente a través de la bobina de operación durante </a:t>
            </a:r>
            <a:r>
              <a:rPr lang="es-MX" sz="2400" dirty="0">
                <a:latin typeface="Comic Sans MS"/>
                <a:cs typeface="Comic Sans MS"/>
              </a:rPr>
              <a:t> </a:t>
            </a:r>
            <a:r>
              <a:rPr lang="es-MX" sz="2400" spc="-5" dirty="0">
                <a:latin typeface="Comic Sans MS"/>
                <a:cs typeface="Comic Sans MS"/>
              </a:rPr>
              <a:t>una</a:t>
            </a:r>
            <a:r>
              <a:rPr lang="es-MX" sz="2400" spc="114" dirty="0">
                <a:latin typeface="Comic Sans MS"/>
                <a:cs typeface="Comic Sans MS"/>
              </a:rPr>
              <a:t> </a:t>
            </a:r>
            <a:r>
              <a:rPr lang="es-MX" sz="2400" spc="-5" dirty="0">
                <a:latin typeface="Comic Sans MS"/>
                <a:cs typeface="Comic Sans MS"/>
              </a:rPr>
              <a:t>falla</a:t>
            </a:r>
            <a:r>
              <a:rPr lang="es-MX" sz="2400" spc="114" dirty="0">
                <a:latin typeface="Comic Sans MS"/>
                <a:cs typeface="Comic Sans MS"/>
              </a:rPr>
              <a:t> </a:t>
            </a:r>
            <a:r>
              <a:rPr lang="es-MX" sz="2400" spc="-5" dirty="0">
                <a:latin typeface="Comic Sans MS"/>
                <a:cs typeface="Comic Sans MS"/>
              </a:rPr>
              <a:t>interna.</a:t>
            </a:r>
            <a:r>
              <a:rPr lang="es-MX" sz="2400" spc="250" dirty="0">
                <a:latin typeface="Comic Sans MS"/>
                <a:cs typeface="Comic Sans MS"/>
              </a:rPr>
              <a:t> </a:t>
            </a:r>
            <a:r>
              <a:rPr lang="es-MX" sz="2400" spc="-5" dirty="0">
                <a:latin typeface="Comic Sans MS"/>
                <a:cs typeface="Comic Sans MS"/>
              </a:rPr>
              <a:t>El</a:t>
            </a:r>
            <a:r>
              <a:rPr lang="es-MX" sz="2400" spc="120" dirty="0">
                <a:latin typeface="Comic Sans MS"/>
                <a:cs typeface="Comic Sans MS"/>
              </a:rPr>
              <a:t> </a:t>
            </a:r>
            <a:r>
              <a:rPr lang="es-MX" sz="2400" spc="-5" dirty="0">
                <a:latin typeface="Comic Sans MS"/>
                <a:cs typeface="Comic Sans MS"/>
              </a:rPr>
              <a:t>ajuste</a:t>
            </a:r>
            <a:r>
              <a:rPr lang="es-MX" sz="2400" spc="120" dirty="0">
                <a:latin typeface="Comic Sans MS"/>
                <a:cs typeface="Comic Sans MS"/>
              </a:rPr>
              <a:t> </a:t>
            </a:r>
            <a:r>
              <a:rPr lang="es-MX" sz="2400" spc="-5" dirty="0">
                <a:latin typeface="Comic Sans MS"/>
                <a:cs typeface="Comic Sans MS"/>
              </a:rPr>
              <a:t>del</a:t>
            </a:r>
            <a:r>
              <a:rPr lang="es-MX" sz="2400" spc="110" dirty="0">
                <a:latin typeface="Comic Sans MS"/>
                <a:cs typeface="Comic Sans MS"/>
              </a:rPr>
              <a:t> </a:t>
            </a:r>
            <a:r>
              <a:rPr lang="es-MX" sz="2400" spc="-5" dirty="0">
                <a:latin typeface="Comic Sans MS"/>
                <a:cs typeface="Comic Sans MS"/>
              </a:rPr>
              <a:t>relé</a:t>
            </a:r>
            <a:r>
              <a:rPr lang="es-MX" sz="2400" spc="120" dirty="0">
                <a:latin typeface="Comic Sans MS"/>
                <a:cs typeface="Comic Sans MS"/>
              </a:rPr>
              <a:t> </a:t>
            </a:r>
            <a:r>
              <a:rPr lang="es-MX" sz="2400" spc="-5" dirty="0">
                <a:latin typeface="Comic Sans MS"/>
                <a:cs typeface="Comic Sans MS"/>
              </a:rPr>
              <a:t>de</a:t>
            </a:r>
            <a:r>
              <a:rPr lang="es-MX" sz="2400" spc="114" dirty="0">
                <a:latin typeface="Comic Sans MS"/>
                <a:cs typeface="Comic Sans MS"/>
              </a:rPr>
              <a:t> </a:t>
            </a:r>
            <a:r>
              <a:rPr lang="es-MX" sz="2400" spc="-5" dirty="0">
                <a:latin typeface="Comic Sans MS"/>
                <a:cs typeface="Comic Sans MS"/>
              </a:rPr>
              <a:t>alta</a:t>
            </a:r>
            <a:r>
              <a:rPr lang="es-MX" sz="2400" spc="105" dirty="0">
                <a:latin typeface="Comic Sans MS"/>
                <a:cs typeface="Comic Sans MS"/>
              </a:rPr>
              <a:t> </a:t>
            </a:r>
            <a:r>
              <a:rPr lang="es-MX" sz="2400" spc="-5" dirty="0">
                <a:latin typeface="Comic Sans MS"/>
                <a:cs typeface="Comic Sans MS"/>
              </a:rPr>
              <a:t>impedancia </a:t>
            </a:r>
            <a:r>
              <a:rPr lang="es-MX" sz="2400" spc="-260" dirty="0">
                <a:latin typeface="Comic Sans MS"/>
                <a:cs typeface="Comic Sans MS"/>
              </a:rPr>
              <a:t> </a:t>
            </a:r>
            <a:r>
              <a:rPr lang="es-MX" sz="2400" spc="-5" dirty="0">
                <a:latin typeface="Comic Sans MS"/>
                <a:cs typeface="Comic Sans MS"/>
              </a:rPr>
              <a:t>se</a:t>
            </a:r>
            <a:r>
              <a:rPr lang="es-MX" sz="2400" spc="75" dirty="0">
                <a:latin typeface="Comic Sans MS"/>
                <a:cs typeface="Comic Sans MS"/>
              </a:rPr>
              <a:t> </a:t>
            </a:r>
            <a:r>
              <a:rPr lang="es-MX" sz="2400" spc="-5" dirty="0">
                <a:latin typeface="Comic Sans MS"/>
                <a:cs typeface="Comic Sans MS"/>
              </a:rPr>
              <a:t>basa</a:t>
            </a:r>
            <a:r>
              <a:rPr lang="es-MX" sz="2400" spc="80" dirty="0">
                <a:latin typeface="Comic Sans MS"/>
                <a:cs typeface="Comic Sans MS"/>
              </a:rPr>
              <a:t> </a:t>
            </a:r>
            <a:r>
              <a:rPr lang="es-MX" sz="2400" spc="-5" dirty="0">
                <a:latin typeface="Comic Sans MS"/>
                <a:cs typeface="Comic Sans MS"/>
              </a:rPr>
              <a:t>en</a:t>
            </a:r>
            <a:r>
              <a:rPr lang="es-MX" sz="2400" spc="80" dirty="0">
                <a:latin typeface="Comic Sans MS"/>
                <a:cs typeface="Comic Sans MS"/>
              </a:rPr>
              <a:t> </a:t>
            </a:r>
            <a:r>
              <a:rPr lang="es-MX" sz="2400" spc="-5" dirty="0">
                <a:latin typeface="Comic Sans MS"/>
                <a:cs typeface="Comic Sans MS"/>
              </a:rPr>
              <a:t>la</a:t>
            </a:r>
            <a:r>
              <a:rPr lang="es-MX" sz="2400" spc="80" dirty="0">
                <a:latin typeface="Comic Sans MS"/>
                <a:cs typeface="Comic Sans MS"/>
              </a:rPr>
              <a:t> </a:t>
            </a:r>
            <a:r>
              <a:rPr lang="es-MX" sz="2400" spc="-5" dirty="0">
                <a:latin typeface="Comic Sans MS"/>
                <a:cs typeface="Comic Sans MS"/>
              </a:rPr>
              <a:t>operación</a:t>
            </a:r>
            <a:r>
              <a:rPr lang="es-MX" sz="2400" spc="80" dirty="0">
                <a:latin typeface="Comic Sans MS"/>
                <a:cs typeface="Comic Sans MS"/>
              </a:rPr>
              <a:t> </a:t>
            </a:r>
            <a:r>
              <a:rPr lang="es-MX" sz="2400" spc="-5" dirty="0">
                <a:latin typeface="Comic Sans MS"/>
                <a:cs typeface="Comic Sans MS"/>
              </a:rPr>
              <a:t>perfecta</a:t>
            </a:r>
            <a:r>
              <a:rPr lang="es-MX" sz="2400" spc="80" dirty="0">
                <a:latin typeface="Comic Sans MS"/>
                <a:cs typeface="Comic Sans MS"/>
              </a:rPr>
              <a:t> </a:t>
            </a:r>
            <a:r>
              <a:rPr lang="es-MX" sz="2400" spc="-5" dirty="0">
                <a:latin typeface="Comic Sans MS"/>
                <a:cs typeface="Comic Sans MS"/>
              </a:rPr>
              <a:t>de</a:t>
            </a:r>
            <a:r>
              <a:rPr lang="es-MX" sz="2400" spc="80" dirty="0">
                <a:latin typeface="Comic Sans MS"/>
                <a:cs typeface="Comic Sans MS"/>
              </a:rPr>
              <a:t> </a:t>
            </a:r>
            <a:r>
              <a:rPr lang="es-MX" sz="2400" spc="-5" dirty="0">
                <a:latin typeface="Comic Sans MS"/>
                <a:cs typeface="Comic Sans MS"/>
              </a:rPr>
              <a:t>un</a:t>
            </a:r>
            <a:r>
              <a:rPr lang="es-MX" sz="2400" spc="80" dirty="0">
                <a:latin typeface="Comic Sans MS"/>
                <a:cs typeface="Comic Sans MS"/>
              </a:rPr>
              <a:t> </a:t>
            </a:r>
            <a:r>
              <a:rPr lang="es-MX" sz="2400" spc="-5" dirty="0">
                <a:latin typeface="Comic Sans MS"/>
                <a:cs typeface="Comic Sans MS"/>
              </a:rPr>
              <a:t>TC</a:t>
            </a:r>
            <a:r>
              <a:rPr lang="es-MX" sz="2400" spc="75" dirty="0">
                <a:latin typeface="Comic Sans MS"/>
                <a:cs typeface="Comic Sans MS"/>
              </a:rPr>
              <a:t> </a:t>
            </a:r>
            <a:r>
              <a:rPr lang="es-MX" sz="2400" spc="-5" dirty="0">
                <a:latin typeface="Comic Sans MS"/>
                <a:cs typeface="Comic Sans MS"/>
              </a:rPr>
              <a:t>de</a:t>
            </a:r>
            <a:r>
              <a:rPr lang="es-MX" sz="2400" spc="75" dirty="0">
                <a:latin typeface="Comic Sans MS"/>
                <a:cs typeface="Comic Sans MS"/>
              </a:rPr>
              <a:t> </a:t>
            </a:r>
            <a:r>
              <a:rPr lang="es-MX" sz="2400" spc="-5" dirty="0">
                <a:latin typeface="Comic Sans MS"/>
                <a:cs typeface="Comic Sans MS"/>
              </a:rPr>
              <a:t>entrada</a:t>
            </a:r>
            <a:r>
              <a:rPr lang="es-MX" sz="2400" spc="70" dirty="0">
                <a:latin typeface="Comic Sans MS"/>
                <a:cs typeface="Comic Sans MS"/>
              </a:rPr>
              <a:t> </a:t>
            </a:r>
            <a:r>
              <a:rPr lang="es-MX" sz="2400" spc="-5" dirty="0">
                <a:latin typeface="Comic Sans MS"/>
                <a:cs typeface="Comic Sans MS"/>
              </a:rPr>
              <a:t>y </a:t>
            </a:r>
            <a:r>
              <a:rPr lang="es-MX" sz="2400" spc="-254"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saturación</a:t>
            </a:r>
            <a:r>
              <a:rPr lang="es-MX" sz="2400" dirty="0">
                <a:latin typeface="Comic Sans MS"/>
                <a:cs typeface="Comic Sans MS"/>
              </a:rPr>
              <a:t> </a:t>
            </a:r>
            <a:r>
              <a:rPr lang="es-MX" sz="2400" spc="-5" dirty="0">
                <a:latin typeface="Comic Sans MS"/>
                <a:cs typeface="Comic Sans MS"/>
              </a:rPr>
              <a:t>completa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otro.</a:t>
            </a:r>
          </a:p>
          <a:p>
            <a:pPr marL="12700" marR="5080" algn="just">
              <a:spcBef>
                <a:spcPts val="100"/>
              </a:spcBef>
            </a:pPr>
            <a:r>
              <a:rPr lang="es-MX" sz="2400" spc="-5" dirty="0">
                <a:latin typeface="Comic Sans MS"/>
                <a:cs typeface="Comic Sans MS"/>
              </a:rPr>
              <a:t>Para las muy altas corrientes en generadores grandes, la </a:t>
            </a:r>
            <a:r>
              <a:rPr lang="es-MX" sz="2400" dirty="0">
                <a:latin typeface="Comic Sans MS"/>
                <a:cs typeface="Comic Sans MS"/>
              </a:rPr>
              <a:t> </a:t>
            </a:r>
            <a:r>
              <a:rPr lang="es-MX" sz="2400" spc="-5" dirty="0">
                <a:latin typeface="Comic Sans MS"/>
                <a:cs typeface="Comic Sans MS"/>
              </a:rPr>
              <a:t>proximidad de los </a:t>
            </a:r>
            <a:r>
              <a:rPr lang="es-MX" sz="2400" spc="-5" dirty="0" err="1">
                <a:latin typeface="Comic Sans MS"/>
                <a:cs typeface="Comic Sans MS"/>
              </a:rPr>
              <a:t>TCs</a:t>
            </a:r>
            <a:r>
              <a:rPr lang="es-MX" sz="2400" spc="-5" dirty="0">
                <a:latin typeface="Comic Sans MS"/>
                <a:cs typeface="Comic Sans MS"/>
              </a:rPr>
              <a:t> en diferentes fases puede causar </a:t>
            </a:r>
            <a:r>
              <a:rPr lang="es-MX" sz="2400" dirty="0">
                <a:latin typeface="Comic Sans MS"/>
                <a:cs typeface="Comic Sans MS"/>
              </a:rPr>
              <a:t> </a:t>
            </a:r>
            <a:r>
              <a:rPr lang="es-MX" sz="2400" spc="-5" dirty="0">
                <a:latin typeface="Comic Sans MS"/>
                <a:cs typeface="Comic Sans MS"/>
              </a:rPr>
              <a:t>corrientes desbalanceadas que fluyen en los secundarios </a:t>
            </a:r>
            <a:r>
              <a:rPr lang="es-MX" sz="2400" dirty="0">
                <a:latin typeface="Comic Sans MS"/>
                <a:cs typeface="Comic Sans MS"/>
              </a:rPr>
              <a:t> </a:t>
            </a:r>
            <a:r>
              <a:rPr lang="es-MX" sz="2400" spc="-5" dirty="0">
                <a:latin typeface="Comic Sans MS"/>
                <a:cs typeface="Comic Sans MS"/>
              </a:rPr>
              <a:t>de los </a:t>
            </a:r>
            <a:r>
              <a:rPr lang="es-MX" sz="2400" spc="-5" dirty="0" err="1">
                <a:latin typeface="Comic Sans MS"/>
                <a:cs typeface="Comic Sans MS"/>
              </a:rPr>
              <a:t>TCs</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Estas corrientes deben ser menores que la </a:t>
            </a:r>
            <a:r>
              <a:rPr lang="es-MX" sz="2400" dirty="0">
                <a:latin typeface="Comic Sans MS"/>
                <a:cs typeface="Comic Sans MS"/>
              </a:rPr>
              <a:t> </a:t>
            </a:r>
            <a:r>
              <a:rPr lang="es-MX" sz="2400" spc="-5" dirty="0">
                <a:latin typeface="Comic Sans MS"/>
                <a:cs typeface="Comic Sans MS"/>
              </a:rPr>
              <a:t>sensibilidad</a:t>
            </a:r>
            <a:r>
              <a:rPr lang="es-MX" sz="2400" dirty="0">
                <a:latin typeface="Comic Sans MS"/>
                <a:cs typeface="Comic Sans MS"/>
              </a:rPr>
              <a:t> </a:t>
            </a:r>
            <a:r>
              <a:rPr lang="es-MX" sz="2400" spc="-5" dirty="0">
                <a:latin typeface="Comic Sans MS"/>
                <a:cs typeface="Comic Sans MS"/>
              </a:rPr>
              <a:t>mínima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usado. </a:t>
            </a:r>
            <a:r>
              <a:rPr lang="es-MX" sz="2400" dirty="0">
                <a:latin typeface="Comic Sans MS"/>
                <a:cs typeface="Comic Sans MS"/>
              </a:rPr>
              <a:t> </a:t>
            </a:r>
            <a:r>
              <a:rPr lang="es-MX" sz="2400" spc="-5" dirty="0">
                <a:latin typeface="Comic Sans MS"/>
                <a:cs typeface="Comic Sans MS"/>
              </a:rPr>
              <a:t>Normalmente</a:t>
            </a:r>
            <a:r>
              <a:rPr lang="es-MX" sz="2400" spc="100" dirty="0">
                <a:latin typeface="Comic Sans MS"/>
                <a:cs typeface="Comic Sans MS"/>
              </a:rPr>
              <a:t> </a:t>
            </a:r>
            <a:r>
              <a:rPr lang="es-MX" sz="2400" spc="-5" dirty="0">
                <a:latin typeface="Comic Sans MS"/>
                <a:cs typeface="Comic Sans MS"/>
              </a:rPr>
              <a:t>esto</a:t>
            </a:r>
            <a:r>
              <a:rPr lang="es-MX" sz="2400" spc="100" dirty="0">
                <a:latin typeface="Comic Sans MS"/>
                <a:cs typeface="Comic Sans MS"/>
              </a:rPr>
              <a:t> </a:t>
            </a:r>
            <a:r>
              <a:rPr lang="es-MX" sz="2400" spc="-5" dirty="0">
                <a:latin typeface="Comic Sans MS"/>
                <a:cs typeface="Comic Sans MS"/>
              </a:rPr>
              <a:t>es</a:t>
            </a:r>
            <a:r>
              <a:rPr lang="es-MX" sz="2400" spc="105" dirty="0">
                <a:latin typeface="Comic Sans MS"/>
                <a:cs typeface="Comic Sans MS"/>
              </a:rPr>
              <a:t> </a:t>
            </a:r>
            <a:r>
              <a:rPr lang="es-MX" sz="2400" spc="-5" dirty="0">
                <a:latin typeface="Comic Sans MS"/>
                <a:cs typeface="Comic Sans MS"/>
              </a:rPr>
              <a:t>tomado</a:t>
            </a:r>
            <a:r>
              <a:rPr lang="es-MX" sz="2400" spc="95" dirty="0">
                <a:latin typeface="Comic Sans MS"/>
                <a:cs typeface="Comic Sans MS"/>
              </a:rPr>
              <a:t> </a:t>
            </a:r>
            <a:r>
              <a:rPr lang="es-MX" sz="2400" spc="-5" dirty="0">
                <a:latin typeface="Comic Sans MS"/>
                <a:cs typeface="Comic Sans MS"/>
              </a:rPr>
              <a:t>en</a:t>
            </a:r>
            <a:r>
              <a:rPr lang="es-MX" sz="2400" spc="100" dirty="0">
                <a:latin typeface="Comic Sans MS"/>
                <a:cs typeface="Comic Sans MS"/>
              </a:rPr>
              <a:t> </a:t>
            </a:r>
            <a:r>
              <a:rPr lang="es-MX" sz="2400" spc="-5" dirty="0">
                <a:latin typeface="Comic Sans MS"/>
                <a:cs typeface="Comic Sans MS"/>
              </a:rPr>
              <a:t>cuenta</a:t>
            </a:r>
            <a:r>
              <a:rPr lang="es-MX" sz="2400" spc="95" dirty="0">
                <a:latin typeface="Comic Sans MS"/>
                <a:cs typeface="Comic Sans MS"/>
              </a:rPr>
              <a:t> </a:t>
            </a:r>
            <a:r>
              <a:rPr lang="es-MX" sz="2400" spc="-5" dirty="0">
                <a:latin typeface="Comic Sans MS"/>
                <a:cs typeface="Comic Sans MS"/>
              </a:rPr>
              <a:t>en</a:t>
            </a:r>
            <a:r>
              <a:rPr lang="es-MX" sz="2400" spc="100" dirty="0">
                <a:latin typeface="Comic Sans MS"/>
                <a:cs typeface="Comic Sans MS"/>
              </a:rPr>
              <a:t> </a:t>
            </a:r>
            <a:r>
              <a:rPr lang="es-MX" sz="2400" spc="-5" dirty="0">
                <a:latin typeface="Comic Sans MS"/>
                <a:cs typeface="Comic Sans MS"/>
              </a:rPr>
              <a:t>el</a:t>
            </a:r>
            <a:r>
              <a:rPr lang="es-MX" sz="2400" spc="95" dirty="0">
                <a:latin typeface="Comic Sans MS"/>
                <a:cs typeface="Comic Sans MS"/>
              </a:rPr>
              <a:t> </a:t>
            </a:r>
            <a:r>
              <a:rPr lang="es-MX" sz="2400" spc="-5" dirty="0">
                <a:latin typeface="Comic Sans MS"/>
                <a:cs typeface="Comic Sans MS"/>
              </a:rPr>
              <a:t>diseño</a:t>
            </a:r>
            <a:r>
              <a:rPr lang="es-MX" sz="2400" spc="100" dirty="0">
                <a:latin typeface="Comic Sans MS"/>
                <a:cs typeface="Comic Sans MS"/>
              </a:rPr>
              <a:t> </a:t>
            </a:r>
            <a:r>
              <a:rPr lang="es-MX" sz="2400" spc="-5" dirty="0">
                <a:latin typeface="Comic Sans MS"/>
                <a:cs typeface="Comic Sans MS"/>
              </a:rPr>
              <a:t>de </a:t>
            </a:r>
            <a:r>
              <a:rPr lang="es-MX" sz="2400" spc="-26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fabricante</a:t>
            </a:r>
            <a:r>
              <a:rPr lang="es-MX" sz="2400" dirty="0">
                <a:latin typeface="Comic Sans MS"/>
                <a:cs typeface="Comic Sans MS"/>
              </a:rPr>
              <a:t> </a:t>
            </a:r>
            <a:r>
              <a:rPr lang="es-MX" sz="2400" spc="-5" dirty="0">
                <a:latin typeface="Comic Sans MS"/>
                <a:cs typeface="Comic Sans MS"/>
              </a:rPr>
              <a:t>pero,</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ser </a:t>
            </a:r>
            <a:r>
              <a:rPr lang="es-MX" sz="2400" dirty="0">
                <a:latin typeface="Comic Sans MS"/>
                <a:cs typeface="Comic Sans MS"/>
              </a:rPr>
              <a:t> </a:t>
            </a:r>
            <a:r>
              <a:rPr lang="es-MX" sz="2400" spc="-10" dirty="0">
                <a:latin typeface="Comic Sans MS"/>
                <a:cs typeface="Comic Sans MS"/>
              </a:rPr>
              <a:t>revisado.</a:t>
            </a:r>
            <a:endParaRPr lang="es-MX" sz="2400" dirty="0">
              <a:latin typeface="Comic Sans MS"/>
              <a:cs typeface="Comic Sans MS"/>
            </a:endParaRPr>
          </a:p>
          <a:p>
            <a:pPr marL="12700">
              <a:spcBef>
                <a:spcPts val="100"/>
              </a:spcBef>
            </a:pPr>
            <a:endParaRPr sz="900" dirty="0">
              <a:latin typeface="Comic Sans MS"/>
              <a:cs typeface="Comic Sans MS"/>
            </a:endParaRPr>
          </a:p>
        </p:txBody>
      </p:sp>
      <p:pic>
        <p:nvPicPr>
          <p:cNvPr id="5" name="Imagen 4">
            <a:extLst>
              <a:ext uri="{FF2B5EF4-FFF2-40B4-BE49-F238E27FC236}">
                <a16:creationId xmlns:a16="http://schemas.microsoft.com/office/drawing/2014/main" xmlns="" id="{D5B8DF60-F26E-4849-8E39-6E2B82F185D1}"/>
              </a:ext>
            </a:extLst>
          </p:cNvPr>
          <p:cNvPicPr>
            <a:picLocks noChangeAspect="1"/>
          </p:cNvPicPr>
          <p:nvPr/>
        </p:nvPicPr>
        <p:blipFill>
          <a:blip r:embed="rId2"/>
          <a:stretch>
            <a:fillRect/>
          </a:stretch>
        </p:blipFill>
        <p:spPr>
          <a:xfrm>
            <a:off x="13589000" y="685800"/>
            <a:ext cx="2971798" cy="2286000"/>
          </a:xfrm>
          <a:prstGeom prst="rect">
            <a:avLst/>
          </a:prstGeom>
        </p:spPr>
      </p:pic>
      <p:pic>
        <p:nvPicPr>
          <p:cNvPr id="7" name="Imagen 6">
            <a:extLst>
              <a:ext uri="{FF2B5EF4-FFF2-40B4-BE49-F238E27FC236}">
                <a16:creationId xmlns:a16="http://schemas.microsoft.com/office/drawing/2014/main" xmlns="" id="{F33AF89D-467E-4FEF-9CB3-490F655994A7}"/>
              </a:ext>
            </a:extLst>
          </p:cNvPr>
          <p:cNvPicPr>
            <a:picLocks noChangeAspect="1"/>
          </p:cNvPicPr>
          <p:nvPr/>
        </p:nvPicPr>
        <p:blipFill>
          <a:blip r:embed="rId3"/>
          <a:stretch>
            <a:fillRect/>
          </a:stretch>
        </p:blipFill>
        <p:spPr>
          <a:xfrm>
            <a:off x="13588998" y="3741115"/>
            <a:ext cx="2971800" cy="2652713"/>
          </a:xfrm>
          <a:prstGeom prst="rect">
            <a:avLst/>
          </a:prstGeom>
        </p:spPr>
      </p:pic>
      <p:pic>
        <p:nvPicPr>
          <p:cNvPr id="9" name="Imagen 8">
            <a:extLst>
              <a:ext uri="{FF2B5EF4-FFF2-40B4-BE49-F238E27FC236}">
                <a16:creationId xmlns:a16="http://schemas.microsoft.com/office/drawing/2014/main" xmlns="" id="{0EAF173E-C005-402F-AC9B-9191CA638001}"/>
              </a:ext>
            </a:extLst>
          </p:cNvPr>
          <p:cNvPicPr>
            <a:picLocks noChangeAspect="1"/>
          </p:cNvPicPr>
          <p:nvPr/>
        </p:nvPicPr>
        <p:blipFill>
          <a:blip r:embed="rId4"/>
          <a:stretch>
            <a:fillRect/>
          </a:stretch>
        </p:blipFill>
        <p:spPr>
          <a:xfrm>
            <a:off x="13589000" y="7391400"/>
            <a:ext cx="2971799" cy="2286000"/>
          </a:xfrm>
          <a:prstGeom prst="rect">
            <a:avLst/>
          </a:prstGeom>
        </p:spPr>
      </p:pic>
      <p:sp>
        <p:nvSpPr>
          <p:cNvPr id="14" name="object 4">
            <a:extLst>
              <a:ext uri="{FF2B5EF4-FFF2-40B4-BE49-F238E27FC236}">
                <a16:creationId xmlns:a16="http://schemas.microsoft.com/office/drawing/2014/main" xmlns="" id="{A7AFA7BE-F1BF-4B04-9B17-6F8091BD6F4A}"/>
              </a:ext>
            </a:extLst>
          </p:cNvPr>
          <p:cNvSpPr txBox="1"/>
          <p:nvPr/>
        </p:nvSpPr>
        <p:spPr>
          <a:xfrm>
            <a:off x="11735952" y="2986842"/>
            <a:ext cx="5922799" cy="701987"/>
          </a:xfrm>
          <a:prstGeom prst="rect">
            <a:avLst/>
          </a:prstGeom>
        </p:spPr>
        <p:txBody>
          <a:bodyPr vert="horz" wrap="square" lIns="0" tIns="12700" rIns="0" bIns="0" rtlCol="0">
            <a:spAutoFit/>
          </a:bodyPr>
          <a:lstStyle/>
          <a:p>
            <a:pPr marR="5080" indent="12700" algn="ctr">
              <a:lnSpc>
                <a:spcPct val="115599"/>
              </a:lnSpc>
              <a:spcBef>
                <a:spcPts val="100"/>
              </a:spcBef>
              <a:tabLst>
                <a:tab pos="609600" algn="l"/>
              </a:tabLst>
            </a:pPr>
            <a:r>
              <a:rPr sz="2000" b="1" spc="-5" dirty="0">
                <a:latin typeface="Comic Sans MS"/>
                <a:cs typeface="Comic Sans MS"/>
              </a:rPr>
              <a:t>Figura</a:t>
            </a:r>
            <a:r>
              <a:rPr sz="2000" b="1" spc="300" dirty="0">
                <a:latin typeface="Comic Sans MS"/>
                <a:cs typeface="Comic Sans MS"/>
              </a:rPr>
              <a:t> </a:t>
            </a:r>
            <a:r>
              <a:rPr sz="2000" b="1" spc="-5" dirty="0">
                <a:latin typeface="Comic Sans MS"/>
                <a:cs typeface="Comic Sans MS"/>
              </a:rPr>
              <a:t>A.</a:t>
            </a:r>
            <a:r>
              <a:rPr lang="en-US" sz="2000" b="1" spc="-5" dirty="0">
                <a:latin typeface="Comic Sans MS"/>
                <a:cs typeface="Comic Sans MS"/>
              </a:rPr>
              <a:t> </a:t>
            </a:r>
            <a:r>
              <a:rPr sz="2000" b="1" spc="-5" dirty="0" err="1">
                <a:latin typeface="Comic Sans MS"/>
                <a:cs typeface="Comic Sans MS"/>
              </a:rPr>
              <a:t>Relé</a:t>
            </a:r>
            <a:r>
              <a:rPr sz="2000" b="1" spc="280" dirty="0">
                <a:latin typeface="Comic Sans MS"/>
                <a:cs typeface="Comic Sans MS"/>
              </a:rPr>
              <a:t> </a:t>
            </a:r>
            <a:r>
              <a:rPr sz="2000" b="1" spc="-10" dirty="0">
                <a:latin typeface="Comic Sans MS"/>
                <a:cs typeface="Comic Sans MS"/>
              </a:rPr>
              <a:t>diferencial</a:t>
            </a:r>
            <a:r>
              <a:rPr sz="2000" b="1" spc="285" dirty="0">
                <a:latin typeface="Comic Sans MS"/>
                <a:cs typeface="Comic Sans MS"/>
              </a:rPr>
              <a:t> </a:t>
            </a:r>
            <a:r>
              <a:rPr sz="2000" b="1" spc="-5" dirty="0">
                <a:latin typeface="Comic Sans MS"/>
                <a:cs typeface="Comic Sans MS"/>
              </a:rPr>
              <a:t>de</a:t>
            </a:r>
            <a:r>
              <a:rPr sz="2000" b="1" spc="285" dirty="0">
                <a:latin typeface="Comic Sans MS"/>
                <a:cs typeface="Comic Sans MS"/>
              </a:rPr>
              <a:t> </a:t>
            </a:r>
            <a:r>
              <a:rPr sz="2000" b="1" spc="-5" dirty="0">
                <a:latin typeface="Comic Sans MS"/>
                <a:cs typeface="Comic Sans MS"/>
              </a:rPr>
              <a:t>porcentaje</a:t>
            </a:r>
            <a:r>
              <a:rPr sz="2000" b="1" spc="285" dirty="0">
                <a:latin typeface="Comic Sans MS"/>
                <a:cs typeface="Comic Sans MS"/>
              </a:rPr>
              <a:t> </a:t>
            </a:r>
            <a:r>
              <a:rPr sz="2000" b="1" spc="-5" dirty="0">
                <a:latin typeface="Comic Sans MS"/>
                <a:cs typeface="Comic Sans MS"/>
              </a:rPr>
              <a:t>de</a:t>
            </a:r>
            <a:r>
              <a:rPr sz="2000" b="1" spc="280" dirty="0">
                <a:latin typeface="Comic Sans MS"/>
                <a:cs typeface="Comic Sans MS"/>
              </a:rPr>
              <a:t> </a:t>
            </a:r>
            <a:r>
              <a:rPr sz="2000" b="1" spc="-5" dirty="0">
                <a:latin typeface="Comic Sans MS"/>
                <a:cs typeface="Comic Sans MS"/>
              </a:rPr>
              <a:t>pendiente </a:t>
            </a:r>
            <a:r>
              <a:rPr sz="2000" b="1" spc="-330" dirty="0">
                <a:latin typeface="Comic Sans MS"/>
                <a:cs typeface="Comic Sans MS"/>
              </a:rPr>
              <a:t> </a:t>
            </a:r>
            <a:r>
              <a:rPr sz="2000" b="1" spc="-5" dirty="0">
                <a:latin typeface="Comic Sans MS"/>
                <a:cs typeface="Comic Sans MS"/>
              </a:rPr>
              <a:t>variable</a:t>
            </a:r>
            <a:endParaRPr sz="2000" dirty="0">
              <a:latin typeface="Comic Sans MS"/>
              <a:cs typeface="Comic Sans MS"/>
            </a:endParaRPr>
          </a:p>
        </p:txBody>
      </p:sp>
      <p:sp>
        <p:nvSpPr>
          <p:cNvPr id="16" name="object 6">
            <a:extLst>
              <a:ext uri="{FF2B5EF4-FFF2-40B4-BE49-F238E27FC236}">
                <a16:creationId xmlns:a16="http://schemas.microsoft.com/office/drawing/2014/main" xmlns="" id="{3F92426B-32C7-45B9-8A16-352428634132}"/>
              </a:ext>
            </a:extLst>
          </p:cNvPr>
          <p:cNvSpPr txBox="1"/>
          <p:nvPr/>
        </p:nvSpPr>
        <p:spPr>
          <a:xfrm>
            <a:off x="11928703" y="6393828"/>
            <a:ext cx="5698897" cy="1071447"/>
          </a:xfrm>
          <a:prstGeom prst="rect">
            <a:avLst/>
          </a:prstGeom>
        </p:spPr>
        <p:txBody>
          <a:bodyPr vert="horz" wrap="square" lIns="0" tIns="12065" rIns="0" bIns="0" rtlCol="0">
            <a:spAutoFit/>
          </a:bodyPr>
          <a:lstStyle/>
          <a:p>
            <a:pPr marL="12700" algn="ctr">
              <a:spcBef>
                <a:spcPts val="95"/>
              </a:spcBef>
            </a:pPr>
            <a:r>
              <a:rPr sz="2000" b="1" spc="-5" dirty="0">
                <a:latin typeface="Comic Sans MS" panose="030F0702030302020204" pitchFamily="66" charset="0"/>
                <a:cs typeface="Comic Sans MS"/>
              </a:rPr>
              <a:t>Figura</a:t>
            </a:r>
            <a:r>
              <a:rPr sz="2000" b="1" spc="140" dirty="0">
                <a:latin typeface="Comic Sans MS" panose="030F0702030302020204" pitchFamily="66" charset="0"/>
                <a:cs typeface="Comic Sans MS"/>
              </a:rPr>
              <a:t> </a:t>
            </a:r>
            <a:r>
              <a:rPr sz="2000" b="1" spc="-5" dirty="0">
                <a:latin typeface="Comic Sans MS" panose="030F0702030302020204" pitchFamily="66" charset="0"/>
                <a:cs typeface="Comic Sans MS"/>
              </a:rPr>
              <a:t>B.</a:t>
            </a:r>
            <a:r>
              <a:rPr lang="en-US" sz="2000" b="1" spc="-5" dirty="0">
                <a:latin typeface="Comic Sans MS" panose="030F0702030302020204" pitchFamily="66" charset="0"/>
                <a:cs typeface="Comic Sans MS"/>
              </a:rPr>
              <a:t> </a:t>
            </a:r>
            <a:r>
              <a:rPr lang="es-MX" sz="2000" b="1" spc="-10" dirty="0">
                <a:latin typeface="Comic Sans MS" panose="030F0702030302020204" pitchFamily="66" charset="0"/>
                <a:cs typeface="Comic Sans MS"/>
              </a:rPr>
              <a:t>Conexión</a:t>
            </a:r>
            <a:r>
              <a:rPr lang="es-MX" sz="2000" b="1" spc="204" dirty="0">
                <a:latin typeface="Comic Sans MS" panose="030F0702030302020204" pitchFamily="66" charset="0"/>
                <a:cs typeface="Comic Sans MS"/>
              </a:rPr>
              <a:t> </a:t>
            </a:r>
            <a:r>
              <a:rPr lang="es-MX" sz="2000" b="1" spc="-10" dirty="0">
                <a:latin typeface="Comic Sans MS" panose="030F0702030302020204" pitchFamily="66" charset="0"/>
                <a:cs typeface="Comic Sans MS"/>
              </a:rPr>
              <a:t>del</a:t>
            </a:r>
            <a:r>
              <a:rPr lang="es-MX" sz="2000" b="1" spc="200" dirty="0">
                <a:latin typeface="Comic Sans MS" panose="030F0702030302020204" pitchFamily="66" charset="0"/>
                <a:cs typeface="Comic Sans MS"/>
              </a:rPr>
              <a:t> </a:t>
            </a:r>
            <a:r>
              <a:rPr lang="es-MX" sz="2000" b="1" spc="-10" dirty="0">
                <a:latin typeface="Comic Sans MS" panose="030F0702030302020204" pitchFamily="66" charset="0"/>
                <a:cs typeface="Comic Sans MS"/>
              </a:rPr>
              <a:t>relé</a:t>
            </a:r>
            <a:r>
              <a:rPr lang="es-MX" sz="2000" b="1" spc="204" dirty="0">
                <a:latin typeface="Comic Sans MS" panose="030F0702030302020204" pitchFamily="66" charset="0"/>
                <a:cs typeface="Comic Sans MS"/>
              </a:rPr>
              <a:t> </a:t>
            </a:r>
            <a:r>
              <a:rPr lang="es-MX" sz="2000" b="1" spc="-5" dirty="0">
                <a:latin typeface="Comic Sans MS" panose="030F0702030302020204" pitchFamily="66" charset="0"/>
                <a:cs typeface="Comic Sans MS"/>
              </a:rPr>
              <a:t>diferencial</a:t>
            </a:r>
            <a:r>
              <a:rPr lang="es-MX" sz="2000" b="1" spc="200" dirty="0">
                <a:latin typeface="Comic Sans MS" panose="030F0702030302020204" pitchFamily="66" charset="0"/>
                <a:cs typeface="Comic Sans MS"/>
              </a:rPr>
              <a:t> </a:t>
            </a:r>
            <a:r>
              <a:rPr lang="es-MX" sz="2000" b="1" spc="-5" dirty="0">
                <a:latin typeface="Comic Sans MS" panose="030F0702030302020204" pitchFamily="66" charset="0"/>
                <a:cs typeface="Comic Sans MS"/>
              </a:rPr>
              <a:t>de</a:t>
            </a:r>
            <a:r>
              <a:rPr lang="es-MX" sz="2000" b="1" spc="204" dirty="0">
                <a:latin typeface="Comic Sans MS" panose="030F0702030302020204" pitchFamily="66" charset="0"/>
                <a:cs typeface="Comic Sans MS"/>
              </a:rPr>
              <a:t> </a:t>
            </a:r>
            <a:r>
              <a:rPr lang="es-MX" sz="2000" b="1" spc="-5" dirty="0">
                <a:latin typeface="Comic Sans MS" panose="030F0702030302020204" pitchFamily="66" charset="0"/>
                <a:cs typeface="Comic Sans MS"/>
              </a:rPr>
              <a:t>porcentaje</a:t>
            </a:r>
            <a:r>
              <a:rPr lang="es-MX" sz="2000" b="1" spc="195" dirty="0">
                <a:latin typeface="Comic Sans MS" panose="030F0702030302020204" pitchFamily="66" charset="0"/>
                <a:cs typeface="Comic Sans MS"/>
              </a:rPr>
              <a:t> </a:t>
            </a:r>
            <a:r>
              <a:rPr lang="es-MX" sz="2000" b="1" spc="-10" dirty="0">
                <a:latin typeface="Comic Sans MS" panose="030F0702030302020204" pitchFamily="66" charset="0"/>
                <a:cs typeface="Comic Sans MS"/>
              </a:rPr>
              <a:t>generador</a:t>
            </a:r>
            <a:r>
              <a:rPr lang="es-MX" sz="2000" b="1" spc="5" dirty="0">
                <a:latin typeface="Comic Sans MS" panose="030F0702030302020204" pitchFamily="66" charset="0"/>
                <a:cs typeface="Comic Sans MS"/>
              </a:rPr>
              <a:t> </a:t>
            </a:r>
            <a:r>
              <a:rPr lang="es-MX" sz="2000" b="1" spc="-5" dirty="0">
                <a:latin typeface="Comic Sans MS" panose="030F0702030302020204" pitchFamily="66" charset="0"/>
                <a:cs typeface="Comic Sans MS"/>
              </a:rPr>
              <a:t>conectado</a:t>
            </a:r>
            <a:r>
              <a:rPr lang="es-MX" sz="2000" b="1" spc="10" dirty="0">
                <a:latin typeface="Comic Sans MS" panose="030F0702030302020204" pitchFamily="66" charset="0"/>
                <a:cs typeface="Comic Sans MS"/>
              </a:rPr>
              <a:t> </a:t>
            </a:r>
            <a:r>
              <a:rPr lang="es-MX" sz="2000" b="1" spc="-5" dirty="0">
                <a:latin typeface="Comic Sans MS" panose="030F0702030302020204" pitchFamily="66" charset="0"/>
                <a:cs typeface="Comic Sans MS"/>
              </a:rPr>
              <a:t>en</a:t>
            </a:r>
            <a:r>
              <a:rPr lang="es-MX" sz="2000" b="1" spc="5" dirty="0">
                <a:latin typeface="Comic Sans MS" panose="030F0702030302020204" pitchFamily="66" charset="0"/>
                <a:cs typeface="Comic Sans MS"/>
              </a:rPr>
              <a:t> </a:t>
            </a:r>
            <a:r>
              <a:rPr lang="es-MX" sz="2000" b="1" spc="-5" dirty="0">
                <a:latin typeface="Comic Sans MS" panose="030F0702030302020204" pitchFamily="66" charset="0"/>
                <a:cs typeface="Comic Sans MS"/>
              </a:rPr>
              <a:t>estrella</a:t>
            </a:r>
            <a:r>
              <a:rPr lang="es-MX" sz="2000" b="1" spc="10" dirty="0">
                <a:latin typeface="Comic Sans MS" panose="030F0702030302020204" pitchFamily="66" charset="0"/>
                <a:cs typeface="Comic Sans MS"/>
              </a:rPr>
              <a:t> </a:t>
            </a:r>
            <a:r>
              <a:rPr lang="es-MX" sz="2000" b="1" spc="-5" dirty="0">
                <a:latin typeface="Comic Sans MS" panose="030F0702030302020204" pitchFamily="66" charset="0"/>
                <a:cs typeface="Comic Sans MS"/>
              </a:rPr>
              <a:t>con</a:t>
            </a:r>
            <a:r>
              <a:rPr lang="es-MX" sz="2000" b="1" spc="10" dirty="0">
                <a:latin typeface="Comic Sans MS" panose="030F0702030302020204" pitchFamily="66" charset="0"/>
                <a:cs typeface="Comic Sans MS"/>
              </a:rPr>
              <a:t> </a:t>
            </a:r>
            <a:r>
              <a:rPr lang="es-MX" sz="2000" b="1" spc="-5" dirty="0">
                <a:latin typeface="Comic Sans MS" panose="030F0702030302020204" pitchFamily="66" charset="0"/>
                <a:cs typeface="Comic Sans MS"/>
              </a:rPr>
              <a:t>seis</a:t>
            </a:r>
            <a:r>
              <a:rPr lang="es-MX" sz="2000" b="1" spc="10" dirty="0">
                <a:latin typeface="Comic Sans MS" panose="030F0702030302020204" pitchFamily="66" charset="0"/>
                <a:cs typeface="Comic Sans MS"/>
              </a:rPr>
              <a:t> </a:t>
            </a:r>
            <a:r>
              <a:rPr lang="es-MX" sz="2000" b="1" spc="-5" dirty="0">
                <a:latin typeface="Comic Sans MS" panose="030F0702030302020204" pitchFamily="66" charset="0"/>
                <a:cs typeface="Comic Sans MS"/>
              </a:rPr>
              <a:t>bornes</a:t>
            </a:r>
            <a:endParaRPr lang="es-MX" sz="2000" b="1" dirty="0">
              <a:latin typeface="Comic Sans MS" panose="030F0702030302020204" pitchFamily="66" charset="0"/>
              <a:cs typeface="Comic Sans MS"/>
            </a:endParaRPr>
          </a:p>
          <a:p>
            <a:pPr marL="12700">
              <a:spcBef>
                <a:spcPts val="95"/>
              </a:spcBef>
            </a:pPr>
            <a:endParaRPr sz="800" dirty="0">
              <a:latin typeface="Comic Sans MS"/>
              <a:cs typeface="Comic Sans MS"/>
            </a:endParaRPr>
          </a:p>
        </p:txBody>
      </p:sp>
      <p:sp>
        <p:nvSpPr>
          <p:cNvPr id="20" name="object 10">
            <a:extLst>
              <a:ext uri="{FF2B5EF4-FFF2-40B4-BE49-F238E27FC236}">
                <a16:creationId xmlns:a16="http://schemas.microsoft.com/office/drawing/2014/main" xmlns="" id="{5CF613E3-313C-4E90-B001-3CD84953FE07}"/>
              </a:ext>
            </a:extLst>
          </p:cNvPr>
          <p:cNvSpPr txBox="1"/>
          <p:nvPr/>
        </p:nvSpPr>
        <p:spPr>
          <a:xfrm>
            <a:off x="11788380" y="9677400"/>
            <a:ext cx="5839219"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C.</a:t>
            </a:r>
            <a:r>
              <a:rPr sz="2000" b="1" spc="240" dirty="0">
                <a:latin typeface="Comic Sans MS"/>
                <a:cs typeface="Comic Sans MS"/>
              </a:rPr>
              <a:t> </a:t>
            </a:r>
            <a:r>
              <a:rPr sz="2000" b="1" spc="-5" dirty="0">
                <a:latin typeface="Comic Sans MS"/>
                <a:cs typeface="Comic Sans MS"/>
              </a:rPr>
              <a:t>Relé</a:t>
            </a:r>
            <a:r>
              <a:rPr sz="2000" b="1" dirty="0">
                <a:latin typeface="Comic Sans MS"/>
                <a:cs typeface="Comic Sans MS"/>
              </a:rPr>
              <a:t> </a:t>
            </a:r>
            <a:r>
              <a:rPr sz="2000" b="1" spc="-10" dirty="0">
                <a:latin typeface="Comic Sans MS"/>
                <a:cs typeface="Comic Sans MS"/>
              </a:rPr>
              <a:t>diferencial</a:t>
            </a:r>
            <a:r>
              <a:rPr sz="2000" b="1" spc="5"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alta</a:t>
            </a:r>
            <a:r>
              <a:rPr sz="2000" b="1" spc="5" dirty="0">
                <a:latin typeface="Comic Sans MS"/>
                <a:cs typeface="Comic Sans MS"/>
              </a:rPr>
              <a:t> </a:t>
            </a:r>
            <a:r>
              <a:rPr sz="2000" b="1" spc="-5" dirty="0">
                <a:latin typeface="Comic Sans MS"/>
                <a:cs typeface="Comic Sans MS"/>
              </a:rPr>
              <a:t>impedancia</a:t>
            </a:r>
            <a:endParaRPr sz="2000" b="1" dirty="0">
              <a:latin typeface="Comic Sans MS"/>
              <a:cs typeface="Comic Sans MS"/>
            </a:endParaRPr>
          </a:p>
        </p:txBody>
      </p:sp>
    </p:spTree>
    <p:extLst>
      <p:ext uri="{BB962C8B-B14F-4D97-AF65-F5344CB8AC3E}">
        <p14:creationId xmlns:p14="http://schemas.microsoft.com/office/powerpoint/2010/main" xmlns="" val="3083537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30200" y="475281"/>
            <a:ext cx="17221200" cy="4483279"/>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Relés diferenciales autobalanceados:</a:t>
            </a:r>
            <a:r>
              <a:rPr sz="2400" b="1" dirty="0">
                <a:latin typeface="Comic Sans MS"/>
                <a:cs typeface="Comic Sans MS"/>
              </a:rPr>
              <a:t> </a:t>
            </a:r>
            <a:r>
              <a:rPr sz="2400" spc="-5" dirty="0">
                <a:latin typeface="Comic Sans MS"/>
                <a:cs typeface="Comic Sans MS"/>
              </a:rPr>
              <a:t>El esquema</a:t>
            </a:r>
            <a:r>
              <a:rPr sz="2400" dirty="0">
                <a:latin typeface="Comic Sans MS"/>
                <a:cs typeface="Comic Sans MS"/>
              </a:rPr>
              <a:t> </a:t>
            </a:r>
            <a:r>
              <a:rPr sz="2400" spc="-5" dirty="0">
                <a:latin typeface="Comic Sans MS"/>
                <a:cs typeface="Comic Sans MS"/>
              </a:rPr>
              <a:t>de </a:t>
            </a:r>
            <a:r>
              <a:rPr sz="2400" dirty="0">
                <a:latin typeface="Comic Sans MS"/>
                <a:cs typeface="Comic Sans MS"/>
              </a:rPr>
              <a:t> </a:t>
            </a:r>
            <a:r>
              <a:rPr sz="2400" spc="-5" dirty="0">
                <a:latin typeface="Comic Sans MS"/>
                <a:cs typeface="Comic Sans MS"/>
              </a:rPr>
              <a:t>autobalance</a:t>
            </a:r>
            <a:r>
              <a:rPr sz="2400" dirty="0">
                <a:latin typeface="Comic Sans MS"/>
                <a:cs typeface="Comic Sans MS"/>
              </a:rPr>
              <a:t> </a:t>
            </a:r>
            <a:r>
              <a:rPr sz="2400" spc="-5" dirty="0">
                <a:latin typeface="Comic Sans MS"/>
                <a:cs typeface="Comic Sans MS"/>
              </a:rPr>
              <a:t>(</a:t>
            </a:r>
            <a:r>
              <a:rPr sz="2400" b="1" spc="-5" dirty="0">
                <a:latin typeface="Comic Sans MS"/>
                <a:cs typeface="Comic Sans MS"/>
              </a:rPr>
              <a:t>figura</a:t>
            </a:r>
            <a:r>
              <a:rPr sz="2400" b="1" dirty="0">
                <a:latin typeface="Comic Sans MS"/>
                <a:cs typeface="Comic Sans MS"/>
              </a:rPr>
              <a:t> </a:t>
            </a:r>
            <a:r>
              <a:rPr sz="2400" b="1" spc="-5" dirty="0">
                <a:latin typeface="Comic Sans MS"/>
                <a:cs typeface="Comic Sans MS"/>
              </a:rPr>
              <a:t>D</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típicamente</a:t>
            </a:r>
            <a:r>
              <a:rPr sz="2400" dirty="0">
                <a:latin typeface="Comic Sans MS"/>
                <a:cs typeface="Comic Sans MS"/>
              </a:rPr>
              <a:t> </a:t>
            </a:r>
            <a:r>
              <a:rPr sz="2400" spc="-5" dirty="0">
                <a:latin typeface="Comic Sans MS"/>
                <a:cs typeface="Comic Sans MS"/>
              </a:rPr>
              <a:t>usado</a:t>
            </a:r>
            <a:r>
              <a:rPr sz="2400" dirty="0">
                <a:latin typeface="Comic Sans MS"/>
                <a:cs typeface="Comic Sans MS"/>
              </a:rPr>
              <a:t> </a:t>
            </a:r>
            <a:r>
              <a:rPr sz="2400" spc="-5" dirty="0">
                <a:latin typeface="Comic Sans MS"/>
                <a:cs typeface="Comic Sans MS"/>
              </a:rPr>
              <a:t>en </a:t>
            </a:r>
            <a:r>
              <a:rPr sz="2400" dirty="0">
                <a:latin typeface="Comic Sans MS"/>
                <a:cs typeface="Comic Sans MS"/>
              </a:rPr>
              <a:t> </a:t>
            </a:r>
            <a:r>
              <a:rPr sz="2400" spc="-5" dirty="0">
                <a:latin typeface="Comic Sans MS"/>
                <a:cs typeface="Comic Sans MS"/>
              </a:rPr>
              <a:t>generadores pequeños.</a:t>
            </a:r>
            <a:r>
              <a:rPr sz="2400" dirty="0">
                <a:latin typeface="Comic Sans MS"/>
                <a:cs typeface="Comic Sans MS"/>
              </a:rPr>
              <a:t> </a:t>
            </a:r>
            <a:r>
              <a:rPr sz="2400" spc="-5" dirty="0">
                <a:latin typeface="Comic Sans MS"/>
                <a:cs typeface="Comic Sans MS"/>
              </a:rPr>
              <a:t>Este esquema detecta fallas de </a:t>
            </a:r>
            <a:r>
              <a:rPr sz="2400" dirty="0">
                <a:latin typeface="Comic Sans MS"/>
                <a:cs typeface="Comic Sans MS"/>
              </a:rPr>
              <a:t> </a:t>
            </a:r>
            <a:r>
              <a:rPr sz="2400" spc="-5" dirty="0">
                <a:latin typeface="Comic Sans MS"/>
                <a:cs typeface="Comic Sans MS"/>
              </a:rPr>
              <a:t>fase</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estator</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Este </a:t>
            </a:r>
            <a:r>
              <a:rPr sz="2400" dirty="0">
                <a:latin typeface="Comic Sans MS"/>
                <a:cs typeface="Comic Sans MS"/>
              </a:rPr>
              <a:t> </a:t>
            </a:r>
            <a:r>
              <a:rPr sz="2400" spc="-5" dirty="0">
                <a:latin typeface="Comic Sans MS"/>
                <a:cs typeface="Comic Sans MS"/>
              </a:rPr>
              <a:t>esquema usa un solo TC de baja relación por cada fase, </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conductores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ambos</a:t>
            </a:r>
            <a:r>
              <a:rPr sz="2400" dirty="0">
                <a:latin typeface="Comic Sans MS"/>
                <a:cs typeface="Comic Sans MS"/>
              </a:rPr>
              <a:t> </a:t>
            </a:r>
            <a:r>
              <a:rPr sz="2400" spc="-5" dirty="0">
                <a:latin typeface="Comic Sans MS"/>
                <a:cs typeface="Comic Sans MS"/>
              </a:rPr>
              <a:t>extremos</a:t>
            </a:r>
            <a:r>
              <a:rPr sz="2400" dirty="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a:latin typeface="Comic Sans MS"/>
                <a:cs typeface="Comic Sans MS"/>
              </a:rPr>
              <a:t>cada </a:t>
            </a:r>
            <a:r>
              <a:rPr sz="2400" spc="-254" dirty="0">
                <a:latin typeface="Comic Sans MS"/>
                <a:cs typeface="Comic Sans MS"/>
              </a:rPr>
              <a:t> </a:t>
            </a:r>
            <a:r>
              <a:rPr sz="2400" spc="-5" dirty="0">
                <a:latin typeface="Comic Sans MS"/>
                <a:cs typeface="Comic Sans MS"/>
              </a:rPr>
              <a:t>devanado</a:t>
            </a:r>
            <a:r>
              <a:rPr sz="2400" spc="215" dirty="0">
                <a:latin typeface="Comic Sans MS"/>
                <a:cs typeface="Comic Sans MS"/>
              </a:rPr>
              <a:t> </a:t>
            </a:r>
            <a:r>
              <a:rPr sz="2400" spc="-5" dirty="0">
                <a:latin typeface="Comic Sans MS"/>
                <a:cs typeface="Comic Sans MS"/>
              </a:rPr>
              <a:t>pasados</a:t>
            </a:r>
            <a:r>
              <a:rPr sz="2400" spc="204" dirty="0">
                <a:latin typeface="Comic Sans MS"/>
                <a:cs typeface="Comic Sans MS"/>
              </a:rPr>
              <a:t> </a:t>
            </a:r>
            <a:r>
              <a:rPr sz="2400" spc="-5" dirty="0">
                <a:latin typeface="Comic Sans MS"/>
                <a:cs typeface="Comic Sans MS"/>
              </a:rPr>
              <a:t>a</a:t>
            </a:r>
            <a:r>
              <a:rPr sz="2400" spc="204" dirty="0">
                <a:latin typeface="Comic Sans MS"/>
                <a:cs typeface="Comic Sans MS"/>
              </a:rPr>
              <a:t> </a:t>
            </a:r>
            <a:r>
              <a:rPr sz="2400" spc="-5" dirty="0">
                <a:latin typeface="Comic Sans MS"/>
                <a:cs typeface="Comic Sans MS"/>
              </a:rPr>
              <a:t>través</a:t>
            </a:r>
            <a:r>
              <a:rPr sz="2400" spc="204" dirty="0">
                <a:latin typeface="Comic Sans MS"/>
                <a:cs typeface="Comic Sans MS"/>
              </a:rPr>
              <a:t> </a:t>
            </a:r>
            <a:r>
              <a:rPr sz="2400" spc="-5" dirty="0">
                <a:latin typeface="Comic Sans MS"/>
                <a:cs typeface="Comic Sans MS"/>
              </a:rPr>
              <a:t>de</a:t>
            </a:r>
            <a:r>
              <a:rPr sz="2400" spc="204" dirty="0">
                <a:latin typeface="Comic Sans MS"/>
                <a:cs typeface="Comic Sans MS"/>
              </a:rPr>
              <a:t> </a:t>
            </a:r>
            <a:r>
              <a:rPr sz="2400" spc="-5" dirty="0">
                <a:latin typeface="Comic Sans MS"/>
                <a:cs typeface="Comic Sans MS"/>
              </a:rPr>
              <a:t>él,</a:t>
            </a:r>
            <a:r>
              <a:rPr sz="2400" spc="204" dirty="0">
                <a:latin typeface="Comic Sans MS"/>
                <a:cs typeface="Comic Sans MS"/>
              </a:rPr>
              <a:t> </a:t>
            </a:r>
            <a:r>
              <a:rPr sz="2400" spc="-5" dirty="0">
                <a:latin typeface="Comic Sans MS"/>
                <a:cs typeface="Comic Sans MS"/>
              </a:rPr>
              <a:t>de</a:t>
            </a:r>
            <a:r>
              <a:rPr sz="2400" spc="204" dirty="0">
                <a:latin typeface="Comic Sans MS"/>
                <a:cs typeface="Comic Sans MS"/>
              </a:rPr>
              <a:t> </a:t>
            </a:r>
            <a:r>
              <a:rPr sz="2400" spc="-5" dirty="0">
                <a:latin typeface="Comic Sans MS"/>
                <a:cs typeface="Comic Sans MS"/>
              </a:rPr>
              <a:t>tal</a:t>
            </a:r>
            <a:r>
              <a:rPr sz="2400" spc="204" dirty="0">
                <a:latin typeface="Comic Sans MS"/>
                <a:cs typeface="Comic Sans MS"/>
              </a:rPr>
              <a:t> </a:t>
            </a:r>
            <a:r>
              <a:rPr sz="2400" spc="-5" dirty="0">
                <a:latin typeface="Comic Sans MS"/>
                <a:cs typeface="Comic Sans MS"/>
              </a:rPr>
              <a:t>forma</a:t>
            </a:r>
            <a:r>
              <a:rPr sz="2400" spc="204" dirty="0">
                <a:latin typeface="Comic Sans MS"/>
                <a:cs typeface="Comic Sans MS"/>
              </a:rPr>
              <a:t> </a:t>
            </a:r>
            <a:r>
              <a:rPr sz="2400" spc="-5" dirty="0">
                <a:latin typeface="Comic Sans MS"/>
                <a:cs typeface="Comic Sans MS"/>
              </a:rPr>
              <a:t>que</a:t>
            </a:r>
            <a:r>
              <a:rPr sz="2400" spc="204" dirty="0">
                <a:latin typeface="Comic Sans MS"/>
                <a:cs typeface="Comic Sans MS"/>
              </a:rPr>
              <a:t> </a:t>
            </a:r>
            <a:r>
              <a:rPr sz="2400" spc="-5" dirty="0">
                <a:latin typeface="Comic Sans MS"/>
                <a:cs typeface="Comic Sans MS"/>
              </a:rPr>
              <a:t>el </a:t>
            </a:r>
            <a:r>
              <a:rPr sz="2400" spc="-254" dirty="0">
                <a:latin typeface="Comic Sans MS"/>
                <a:cs typeface="Comic Sans MS"/>
              </a:rPr>
              <a:t> </a:t>
            </a:r>
            <a:r>
              <a:rPr sz="2400" spc="-5" dirty="0">
                <a:latin typeface="Comic Sans MS"/>
                <a:cs typeface="Comic Sans MS"/>
              </a:rPr>
              <a:t>flujo neto es cero para condiciones normales.</a:t>
            </a:r>
            <a:r>
              <a:rPr sz="2400" dirty="0">
                <a:latin typeface="Comic Sans MS"/>
                <a:cs typeface="Comic Sans MS"/>
              </a:rPr>
              <a:t> </a:t>
            </a:r>
            <a:r>
              <a:rPr sz="2400" spc="-5" dirty="0">
                <a:latin typeface="Comic Sans MS"/>
                <a:cs typeface="Comic Sans MS"/>
              </a:rPr>
              <a:t>Un relé de </a:t>
            </a:r>
            <a:r>
              <a:rPr sz="2400" dirty="0">
                <a:latin typeface="Comic Sans MS"/>
                <a:cs typeface="Comic Sans MS"/>
              </a:rPr>
              <a:t> </a:t>
            </a:r>
            <a:r>
              <a:rPr sz="2400" spc="-5" dirty="0">
                <a:latin typeface="Comic Sans MS"/>
                <a:cs typeface="Comic Sans MS"/>
              </a:rPr>
              <a:t>sobrecorriente instantáneo conectado al secundario del </a:t>
            </a:r>
            <a:r>
              <a:rPr sz="2400" dirty="0">
                <a:latin typeface="Comic Sans MS"/>
                <a:cs typeface="Comic Sans MS"/>
              </a:rPr>
              <a:t> </a:t>
            </a:r>
            <a:r>
              <a:rPr sz="2400" spc="-5" dirty="0">
                <a:latin typeface="Comic Sans MS"/>
                <a:cs typeface="Comic Sans MS"/>
              </a:rPr>
              <a:t>TC</a:t>
            </a:r>
            <a:r>
              <a:rPr sz="2400" dirty="0">
                <a:latin typeface="Comic Sans MS"/>
                <a:cs typeface="Comic Sans MS"/>
              </a:rPr>
              <a:t> </a:t>
            </a:r>
            <a:r>
              <a:rPr sz="2400" spc="-5" dirty="0">
                <a:latin typeface="Comic Sans MS"/>
                <a:cs typeface="Comic Sans MS"/>
              </a:rPr>
              <a:t>proporciona</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confiable</a:t>
            </a:r>
            <a:r>
              <a:rPr sz="2400" spc="260" dirty="0">
                <a:latin typeface="Comic Sans MS"/>
                <a:cs typeface="Comic Sans MS"/>
              </a:rPr>
              <a:t> </a:t>
            </a:r>
            <a:r>
              <a:rPr sz="2400" spc="-5" dirty="0">
                <a:latin typeface="Comic Sans MS"/>
                <a:cs typeface="Comic Sans MS"/>
              </a:rPr>
              <a:t>y</a:t>
            </a:r>
            <a:r>
              <a:rPr sz="2400" spc="260" dirty="0">
                <a:latin typeface="Comic Sans MS"/>
                <a:cs typeface="Comic Sans MS"/>
              </a:rPr>
              <a:t> </a:t>
            </a:r>
            <a:r>
              <a:rPr sz="2400" spc="-5" dirty="0">
                <a:latin typeface="Comic Sans MS"/>
                <a:cs typeface="Comic Sans MS"/>
              </a:rPr>
              <a:t>rápida, </a:t>
            </a:r>
            <a:r>
              <a:rPr sz="2400" dirty="0">
                <a:latin typeface="Comic Sans MS"/>
                <a:cs typeface="Comic Sans MS"/>
              </a:rPr>
              <a:t> </a:t>
            </a:r>
            <a:r>
              <a:rPr sz="2400" spc="-5" dirty="0">
                <a:latin typeface="Comic Sans MS"/>
                <a:cs typeface="Comic Sans MS"/>
              </a:rPr>
              <a:t>detectando cualquier diferencia entre la corriente que </a:t>
            </a:r>
            <a:r>
              <a:rPr sz="2400" dirty="0">
                <a:latin typeface="Comic Sans MS"/>
                <a:cs typeface="Comic Sans MS"/>
              </a:rPr>
              <a:t> </a:t>
            </a:r>
            <a:r>
              <a:rPr sz="2400" spc="-5" dirty="0">
                <a:latin typeface="Comic Sans MS"/>
                <a:cs typeface="Comic Sans MS"/>
              </a:rPr>
              <a:t>entra</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corriente</a:t>
            </a:r>
            <a:r>
              <a:rPr sz="2400" spc="5"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sale</a:t>
            </a:r>
            <a:r>
              <a:rPr sz="2400" dirty="0">
                <a:latin typeface="Comic Sans MS"/>
                <a:cs typeface="Comic Sans MS"/>
              </a:rPr>
              <a:t> </a:t>
            </a:r>
            <a:r>
              <a:rPr sz="2400" spc="-5" dirty="0">
                <a:latin typeface="Comic Sans MS"/>
                <a:cs typeface="Comic Sans MS"/>
              </a:rPr>
              <a:t>del</a:t>
            </a:r>
            <a:r>
              <a:rPr sz="2400" spc="5" dirty="0">
                <a:latin typeface="Comic Sans MS"/>
                <a:cs typeface="Comic Sans MS"/>
              </a:rPr>
              <a:t> </a:t>
            </a:r>
            <a:r>
              <a:rPr sz="2400" spc="-5" dirty="0" err="1">
                <a:latin typeface="Comic Sans MS"/>
                <a:cs typeface="Comic Sans MS"/>
              </a:rPr>
              <a:t>devanado</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El tamaño</a:t>
            </a:r>
            <a:r>
              <a:rPr lang="es-MX" sz="2400" dirty="0">
                <a:latin typeface="Comic Sans MS"/>
                <a:cs typeface="Comic Sans MS"/>
              </a:rPr>
              <a:t> </a:t>
            </a:r>
            <a:r>
              <a:rPr lang="es-MX" sz="2400" spc="-5" dirty="0">
                <a:latin typeface="Comic Sans MS"/>
                <a:cs typeface="Comic Sans MS"/>
              </a:rPr>
              <a:t>limitado de la ventana del TC limita el tamaño </a:t>
            </a:r>
            <a:r>
              <a:rPr lang="es-MX" sz="2400" dirty="0">
                <a:latin typeface="Comic Sans MS"/>
                <a:cs typeface="Comic Sans MS"/>
              </a:rPr>
              <a:t> </a:t>
            </a:r>
            <a:r>
              <a:rPr lang="es-MX" sz="2400" spc="-5" dirty="0">
                <a:latin typeface="Comic Sans MS"/>
                <a:cs typeface="Comic Sans MS"/>
              </a:rPr>
              <a:t>del conductor y, por lo tanto, el tamaño de la unidad que </a:t>
            </a:r>
            <a:r>
              <a:rPr lang="es-MX" sz="2400" dirty="0">
                <a:latin typeface="Comic Sans MS"/>
                <a:cs typeface="Comic Sans MS"/>
              </a:rPr>
              <a:t> </a:t>
            </a:r>
            <a:r>
              <a:rPr lang="es-MX" sz="2400" spc="-5" dirty="0">
                <a:latin typeface="Comic Sans MS"/>
                <a:cs typeface="Comic Sans MS"/>
              </a:rPr>
              <a:t>puede ser protegida.</a:t>
            </a:r>
            <a:r>
              <a:rPr lang="es-MX" sz="2400" dirty="0">
                <a:latin typeface="Comic Sans MS"/>
                <a:cs typeface="Comic Sans MS"/>
              </a:rPr>
              <a:t> </a:t>
            </a:r>
            <a:r>
              <a:rPr lang="es-MX" sz="2400" spc="-5" dirty="0">
                <a:latin typeface="Comic Sans MS"/>
                <a:cs typeface="Comic Sans MS"/>
              </a:rPr>
              <a:t>El relé debe tener tan bajo </a:t>
            </a:r>
            <a:r>
              <a:rPr lang="es-MX" sz="2400" spc="-5" dirty="0" err="1">
                <a:latin typeface="Comic Sans MS"/>
                <a:cs typeface="Comic Sans MS"/>
              </a:rPr>
              <a:t>burden</a:t>
            </a:r>
            <a:r>
              <a:rPr lang="es-MX" sz="2400" spc="-5" dirty="0">
                <a:latin typeface="Comic Sans MS"/>
                <a:cs typeface="Comic Sans MS"/>
              </a:rPr>
              <a:t> </a:t>
            </a:r>
            <a:r>
              <a:rPr lang="es-MX" sz="2400" dirty="0">
                <a:latin typeface="Comic Sans MS"/>
                <a:cs typeface="Comic Sans MS"/>
              </a:rPr>
              <a:t> </a:t>
            </a:r>
            <a:r>
              <a:rPr lang="es-MX" sz="2400" spc="-5" dirty="0">
                <a:latin typeface="Comic Sans MS"/>
                <a:cs typeface="Comic Sans MS"/>
              </a:rPr>
              <a:t>como</a:t>
            </a:r>
            <a:r>
              <a:rPr lang="es-MX" sz="2400" spc="195" dirty="0">
                <a:latin typeface="Comic Sans MS"/>
                <a:cs typeface="Comic Sans MS"/>
              </a:rPr>
              <a:t> </a:t>
            </a:r>
            <a:r>
              <a:rPr lang="es-MX" sz="2400" spc="-5" dirty="0">
                <a:latin typeface="Comic Sans MS"/>
                <a:cs typeface="Comic Sans MS"/>
              </a:rPr>
              <a:t>sea</a:t>
            </a:r>
            <a:r>
              <a:rPr lang="es-MX" sz="2400" spc="195" dirty="0">
                <a:latin typeface="Comic Sans MS"/>
                <a:cs typeface="Comic Sans MS"/>
              </a:rPr>
              <a:t> </a:t>
            </a:r>
            <a:r>
              <a:rPr lang="es-MX" sz="2400" spc="-5" dirty="0">
                <a:latin typeface="Comic Sans MS"/>
                <a:cs typeface="Comic Sans MS"/>
              </a:rPr>
              <a:t>posible,</a:t>
            </a:r>
            <a:r>
              <a:rPr lang="es-MX" sz="2400" spc="195" dirty="0">
                <a:latin typeface="Comic Sans MS"/>
                <a:cs typeface="Comic Sans MS"/>
              </a:rPr>
              <a:t> </a:t>
            </a:r>
            <a:r>
              <a:rPr lang="es-MX" sz="2400" spc="-5" dirty="0">
                <a:latin typeface="Comic Sans MS"/>
                <a:cs typeface="Comic Sans MS"/>
              </a:rPr>
              <a:t>(como</a:t>
            </a:r>
            <a:r>
              <a:rPr lang="es-MX" sz="2400" spc="195" dirty="0">
                <a:latin typeface="Comic Sans MS"/>
                <a:cs typeface="Comic Sans MS"/>
              </a:rPr>
              <a:t> </a:t>
            </a:r>
            <a:r>
              <a:rPr lang="es-MX" sz="2400" spc="-5" dirty="0">
                <a:latin typeface="Comic Sans MS"/>
                <a:cs typeface="Comic Sans MS"/>
              </a:rPr>
              <a:t>las</a:t>
            </a:r>
            <a:r>
              <a:rPr lang="es-MX" sz="2400" spc="190" dirty="0">
                <a:latin typeface="Comic Sans MS"/>
                <a:cs typeface="Comic Sans MS"/>
              </a:rPr>
              <a:t> </a:t>
            </a:r>
            <a:r>
              <a:rPr lang="es-MX" sz="2400" spc="-5" dirty="0">
                <a:latin typeface="Comic Sans MS"/>
                <a:cs typeface="Comic Sans MS"/>
              </a:rPr>
              <a:t>del</a:t>
            </a:r>
            <a:r>
              <a:rPr lang="es-MX" sz="2400" spc="195" dirty="0">
                <a:latin typeface="Comic Sans MS"/>
                <a:cs typeface="Comic Sans MS"/>
              </a:rPr>
              <a:t> </a:t>
            </a:r>
            <a:r>
              <a:rPr lang="es-MX" sz="2400" spc="-5" dirty="0">
                <a:latin typeface="Comic Sans MS"/>
                <a:cs typeface="Comic Sans MS"/>
              </a:rPr>
              <a:t>tipo</a:t>
            </a:r>
            <a:r>
              <a:rPr lang="es-MX" sz="2400" spc="190" dirty="0">
                <a:latin typeface="Comic Sans MS"/>
                <a:cs typeface="Comic Sans MS"/>
              </a:rPr>
              <a:t> </a:t>
            </a:r>
            <a:r>
              <a:rPr lang="es-MX" sz="2400" spc="-5" dirty="0">
                <a:latin typeface="Comic Sans MS"/>
                <a:cs typeface="Comic Sans MS"/>
              </a:rPr>
              <a:t>de</a:t>
            </a:r>
            <a:r>
              <a:rPr lang="es-MX" sz="2400" spc="195" dirty="0">
                <a:latin typeface="Comic Sans MS"/>
                <a:cs typeface="Comic Sans MS"/>
              </a:rPr>
              <a:t> </a:t>
            </a:r>
            <a:r>
              <a:rPr lang="es-MX" sz="2400" spc="-5" dirty="0">
                <a:latin typeface="Comic Sans MS"/>
                <a:cs typeface="Comic Sans MS"/>
              </a:rPr>
              <a:t>estado</a:t>
            </a:r>
            <a:r>
              <a:rPr lang="es-MX" sz="2400" spc="185" dirty="0">
                <a:latin typeface="Comic Sans MS"/>
                <a:cs typeface="Comic Sans MS"/>
              </a:rPr>
              <a:t> </a:t>
            </a:r>
            <a:r>
              <a:rPr lang="es-MX" sz="2400" spc="-5" dirty="0">
                <a:latin typeface="Comic Sans MS"/>
                <a:cs typeface="Comic Sans MS"/>
              </a:rPr>
              <a:t>sólido) </a:t>
            </a:r>
            <a:r>
              <a:rPr lang="es-MX" sz="2400" spc="-254" dirty="0">
                <a:latin typeface="Comic Sans MS"/>
                <a:cs typeface="Comic Sans MS"/>
              </a:rPr>
              <a:t> </a:t>
            </a:r>
            <a:r>
              <a:rPr lang="es-MX" sz="2400" spc="-5" dirty="0">
                <a:latin typeface="Comic Sans MS"/>
                <a:cs typeface="Comic Sans MS"/>
              </a:rPr>
              <a:t>para</a:t>
            </a:r>
            <a:r>
              <a:rPr lang="es-MX" sz="2400" spc="100" dirty="0">
                <a:latin typeface="Comic Sans MS"/>
                <a:cs typeface="Comic Sans MS"/>
              </a:rPr>
              <a:t> </a:t>
            </a:r>
            <a:r>
              <a:rPr lang="es-MX" sz="2400" spc="-5" dirty="0">
                <a:latin typeface="Comic Sans MS"/>
                <a:cs typeface="Comic Sans MS"/>
              </a:rPr>
              <a:t>mantener</a:t>
            </a:r>
            <a:r>
              <a:rPr lang="es-MX" sz="2400" spc="100" dirty="0">
                <a:latin typeface="Comic Sans MS"/>
                <a:cs typeface="Comic Sans MS"/>
              </a:rPr>
              <a:t> </a:t>
            </a:r>
            <a:r>
              <a:rPr lang="es-MX" sz="2400" spc="-5" dirty="0">
                <a:latin typeface="Comic Sans MS"/>
                <a:cs typeface="Comic Sans MS"/>
              </a:rPr>
              <a:t>alta</a:t>
            </a:r>
            <a:r>
              <a:rPr lang="es-MX" sz="2400" spc="100" dirty="0">
                <a:latin typeface="Comic Sans MS"/>
                <a:cs typeface="Comic Sans MS"/>
              </a:rPr>
              <a:t> </a:t>
            </a:r>
            <a:r>
              <a:rPr lang="es-MX" sz="2400" spc="-5" dirty="0">
                <a:latin typeface="Comic Sans MS"/>
                <a:cs typeface="Comic Sans MS"/>
              </a:rPr>
              <a:t>sensibilidad</a:t>
            </a:r>
            <a:r>
              <a:rPr lang="es-MX" sz="2400" spc="100" dirty="0">
                <a:latin typeface="Comic Sans MS"/>
                <a:cs typeface="Comic Sans MS"/>
              </a:rPr>
              <a:t> </a:t>
            </a:r>
            <a:r>
              <a:rPr lang="es-MX" sz="2400" spc="-5" dirty="0">
                <a:latin typeface="Comic Sans MS"/>
                <a:cs typeface="Comic Sans MS"/>
              </a:rPr>
              <a:t>y</a:t>
            </a:r>
            <a:r>
              <a:rPr lang="es-MX" sz="2400" spc="105" dirty="0">
                <a:latin typeface="Comic Sans MS"/>
                <a:cs typeface="Comic Sans MS"/>
              </a:rPr>
              <a:t> </a:t>
            </a:r>
            <a:r>
              <a:rPr lang="es-MX" sz="2400" spc="-5" dirty="0">
                <a:latin typeface="Comic Sans MS"/>
                <a:cs typeface="Comic Sans MS"/>
              </a:rPr>
              <a:t>para</a:t>
            </a:r>
            <a:r>
              <a:rPr lang="es-MX" sz="2400" spc="100" dirty="0">
                <a:latin typeface="Comic Sans MS"/>
                <a:cs typeface="Comic Sans MS"/>
              </a:rPr>
              <a:t> </a:t>
            </a:r>
            <a:r>
              <a:rPr lang="es-MX" sz="2400" spc="-5" dirty="0">
                <a:latin typeface="Comic Sans MS"/>
                <a:cs typeface="Comic Sans MS"/>
              </a:rPr>
              <a:t>reducir</a:t>
            </a:r>
            <a:r>
              <a:rPr lang="es-MX" sz="2400" spc="100" dirty="0">
                <a:latin typeface="Comic Sans MS"/>
                <a:cs typeface="Comic Sans MS"/>
              </a:rPr>
              <a:t> </a:t>
            </a:r>
            <a:r>
              <a:rPr lang="es-MX" sz="2400" spc="-5" dirty="0">
                <a:latin typeface="Comic Sans MS"/>
                <a:cs typeface="Comic Sans MS"/>
              </a:rPr>
              <a:t>el</a:t>
            </a:r>
            <a:r>
              <a:rPr lang="es-MX" sz="2400" spc="100" dirty="0">
                <a:latin typeface="Comic Sans MS"/>
                <a:cs typeface="Comic Sans MS"/>
              </a:rPr>
              <a:t> </a:t>
            </a:r>
            <a:r>
              <a:rPr lang="es-MX" sz="2400" spc="-5" dirty="0">
                <a:latin typeface="Comic Sans MS"/>
                <a:cs typeface="Comic Sans MS"/>
              </a:rPr>
              <a:t>riesgo </a:t>
            </a:r>
            <a:r>
              <a:rPr lang="es-MX" sz="2400" spc="-254" dirty="0">
                <a:latin typeface="Comic Sans MS"/>
                <a:cs typeface="Comic Sans MS"/>
              </a:rPr>
              <a:t> </a:t>
            </a:r>
            <a:r>
              <a:rPr lang="es-MX" sz="2400" spc="-5" dirty="0">
                <a:latin typeface="Comic Sans MS"/>
                <a:cs typeface="Comic Sans MS"/>
              </a:rPr>
              <a:t>de</a:t>
            </a:r>
            <a:r>
              <a:rPr lang="es-MX" sz="2400" spc="95" dirty="0">
                <a:latin typeface="Comic Sans MS"/>
                <a:cs typeface="Comic Sans MS"/>
              </a:rPr>
              <a:t> </a:t>
            </a:r>
            <a:r>
              <a:rPr lang="es-MX" sz="2400" spc="-5" dirty="0">
                <a:latin typeface="Comic Sans MS"/>
                <a:cs typeface="Comic Sans MS"/>
              </a:rPr>
              <a:t>saturación</a:t>
            </a:r>
            <a:r>
              <a:rPr lang="es-MX" sz="2400" spc="90" dirty="0">
                <a:latin typeface="Comic Sans MS"/>
                <a:cs typeface="Comic Sans MS"/>
              </a:rPr>
              <a:t> </a:t>
            </a:r>
            <a:r>
              <a:rPr lang="es-MX" sz="2400" spc="-5" dirty="0">
                <a:latin typeface="Comic Sans MS"/>
                <a:cs typeface="Comic Sans MS"/>
              </a:rPr>
              <a:t>del</a:t>
            </a:r>
            <a:r>
              <a:rPr lang="es-MX" sz="2400" spc="95" dirty="0">
                <a:latin typeface="Comic Sans MS"/>
                <a:cs typeface="Comic Sans MS"/>
              </a:rPr>
              <a:t> </a:t>
            </a:r>
            <a:r>
              <a:rPr lang="es-MX" sz="2400" spc="-5" dirty="0">
                <a:latin typeface="Comic Sans MS"/>
                <a:cs typeface="Comic Sans MS"/>
              </a:rPr>
              <a:t>TC.</a:t>
            </a:r>
            <a:r>
              <a:rPr lang="es-MX" sz="2400" spc="180" dirty="0">
                <a:latin typeface="Comic Sans MS"/>
                <a:cs typeface="Comic Sans MS"/>
              </a:rPr>
              <a:t> </a:t>
            </a:r>
            <a:r>
              <a:rPr lang="es-MX" sz="2400" spc="-5" dirty="0">
                <a:latin typeface="Comic Sans MS"/>
                <a:cs typeface="Comic Sans MS"/>
              </a:rPr>
              <a:t>Las</a:t>
            </a:r>
            <a:r>
              <a:rPr lang="es-MX" sz="2400" spc="90" dirty="0">
                <a:latin typeface="Comic Sans MS"/>
                <a:cs typeface="Comic Sans MS"/>
              </a:rPr>
              <a:t> </a:t>
            </a:r>
            <a:r>
              <a:rPr lang="es-MX" sz="2400" spc="-5" dirty="0">
                <a:latin typeface="Comic Sans MS"/>
                <a:cs typeface="Comic Sans MS"/>
              </a:rPr>
              <a:t>corrientes</a:t>
            </a:r>
            <a:r>
              <a:rPr lang="es-MX" sz="2400" spc="90" dirty="0">
                <a:latin typeface="Comic Sans MS"/>
                <a:cs typeface="Comic Sans MS"/>
              </a:rPr>
              <a:t> </a:t>
            </a:r>
            <a:r>
              <a:rPr lang="es-MX" sz="2400" spc="-5" dirty="0">
                <a:latin typeface="Comic Sans MS"/>
                <a:cs typeface="Comic Sans MS"/>
              </a:rPr>
              <a:t>de</a:t>
            </a:r>
            <a:r>
              <a:rPr lang="es-MX" sz="2400" spc="85" dirty="0">
                <a:latin typeface="Comic Sans MS"/>
                <a:cs typeface="Comic Sans MS"/>
              </a:rPr>
              <a:t> </a:t>
            </a:r>
            <a:r>
              <a:rPr lang="es-MX" sz="2400" spc="-5" dirty="0">
                <a:latin typeface="Comic Sans MS"/>
                <a:cs typeface="Comic Sans MS"/>
              </a:rPr>
              <a:t>falla</a:t>
            </a:r>
            <a:r>
              <a:rPr lang="es-MX" sz="2400" spc="85" dirty="0">
                <a:latin typeface="Comic Sans MS"/>
                <a:cs typeface="Comic Sans MS"/>
              </a:rPr>
              <a:t> </a:t>
            </a:r>
            <a:r>
              <a:rPr lang="es-MX" sz="2400" spc="-5" dirty="0">
                <a:latin typeface="Comic Sans MS"/>
                <a:cs typeface="Comic Sans MS"/>
              </a:rPr>
              <a:t>muy grandes</a:t>
            </a:r>
            <a:r>
              <a:rPr lang="es-MX" sz="2400" spc="30" dirty="0">
                <a:latin typeface="Comic Sans MS"/>
                <a:cs typeface="Comic Sans MS"/>
              </a:rPr>
              <a:t> </a:t>
            </a:r>
            <a:r>
              <a:rPr lang="es-MX" sz="2400" spc="-5" dirty="0">
                <a:latin typeface="Comic Sans MS"/>
                <a:cs typeface="Comic Sans MS"/>
              </a:rPr>
              <a:t>pueden</a:t>
            </a:r>
            <a:r>
              <a:rPr lang="es-MX" sz="2400" spc="30" dirty="0">
                <a:latin typeface="Comic Sans MS"/>
                <a:cs typeface="Comic Sans MS"/>
              </a:rPr>
              <a:t> </a:t>
            </a:r>
            <a:r>
              <a:rPr lang="es-MX" sz="2400" spc="-5" dirty="0">
                <a:latin typeface="Comic Sans MS"/>
                <a:cs typeface="Comic Sans MS"/>
              </a:rPr>
              <a:t>saturar</a:t>
            </a:r>
            <a:r>
              <a:rPr lang="es-MX" sz="2400" spc="35" dirty="0">
                <a:latin typeface="Comic Sans MS"/>
                <a:cs typeface="Comic Sans MS"/>
              </a:rPr>
              <a:t> </a:t>
            </a:r>
            <a:r>
              <a:rPr lang="es-MX" sz="2400" spc="-5" dirty="0">
                <a:latin typeface="Comic Sans MS"/>
                <a:cs typeface="Comic Sans MS"/>
              </a:rPr>
              <a:t>este</a:t>
            </a:r>
            <a:r>
              <a:rPr lang="es-MX" sz="2400" spc="30" dirty="0">
                <a:latin typeface="Comic Sans MS"/>
                <a:cs typeface="Comic Sans MS"/>
              </a:rPr>
              <a:t> </a:t>
            </a:r>
            <a:r>
              <a:rPr lang="es-MX" sz="2400" spc="-5" dirty="0">
                <a:latin typeface="Comic Sans MS"/>
                <a:cs typeface="Comic Sans MS"/>
              </a:rPr>
              <a:t>tipo</a:t>
            </a:r>
            <a:r>
              <a:rPr lang="es-MX" sz="2400" spc="30" dirty="0">
                <a:latin typeface="Comic Sans MS"/>
                <a:cs typeface="Comic Sans MS"/>
              </a:rPr>
              <a:t> </a:t>
            </a:r>
            <a:r>
              <a:rPr lang="es-MX" sz="2400" spc="-5" dirty="0">
                <a:latin typeface="Comic Sans MS"/>
                <a:cs typeface="Comic Sans MS"/>
              </a:rPr>
              <a:t>de</a:t>
            </a:r>
            <a:r>
              <a:rPr lang="es-MX" sz="2400" spc="35" dirty="0">
                <a:latin typeface="Comic Sans MS"/>
                <a:cs typeface="Comic Sans MS"/>
              </a:rPr>
              <a:t> </a:t>
            </a:r>
            <a:r>
              <a:rPr lang="es-MX" sz="2400" spc="-5" dirty="0">
                <a:latin typeface="Comic Sans MS"/>
                <a:cs typeface="Comic Sans MS"/>
              </a:rPr>
              <a:t>TC</a:t>
            </a:r>
            <a:r>
              <a:rPr lang="es-MX" sz="2400" spc="30" dirty="0">
                <a:latin typeface="Comic Sans MS"/>
                <a:cs typeface="Comic Sans MS"/>
              </a:rPr>
              <a:t> </a:t>
            </a:r>
            <a:r>
              <a:rPr lang="es-MX" sz="2400" spc="-5" dirty="0">
                <a:latin typeface="Comic Sans MS"/>
                <a:cs typeface="Comic Sans MS"/>
              </a:rPr>
              <a:t>si</a:t>
            </a:r>
            <a:r>
              <a:rPr lang="es-MX" sz="2400" spc="35" dirty="0">
                <a:latin typeface="Comic Sans MS"/>
                <a:cs typeface="Comic Sans MS"/>
              </a:rPr>
              <a:t> </a:t>
            </a:r>
            <a:r>
              <a:rPr lang="es-MX" sz="2400" spc="-5" dirty="0">
                <a:latin typeface="Comic Sans MS"/>
                <a:cs typeface="Comic Sans MS"/>
              </a:rPr>
              <a:t>se</a:t>
            </a:r>
            <a:r>
              <a:rPr lang="es-MX" sz="2400" spc="30" dirty="0">
                <a:latin typeface="Comic Sans MS"/>
                <a:cs typeface="Comic Sans MS"/>
              </a:rPr>
              <a:t> </a:t>
            </a:r>
            <a:r>
              <a:rPr lang="es-MX" sz="2400" spc="-5" dirty="0">
                <a:latin typeface="Comic Sans MS"/>
                <a:cs typeface="Comic Sans MS"/>
              </a:rPr>
              <a:t>usa</a:t>
            </a:r>
            <a:r>
              <a:rPr lang="es-MX" sz="2400" spc="30" dirty="0">
                <a:latin typeface="Comic Sans MS"/>
                <a:cs typeface="Comic Sans MS"/>
              </a:rPr>
              <a:t> </a:t>
            </a:r>
            <a:r>
              <a:rPr lang="es-MX" sz="2400" spc="-5" dirty="0">
                <a:latin typeface="Comic Sans MS"/>
                <a:cs typeface="Comic Sans MS"/>
              </a:rPr>
              <a:t>un</a:t>
            </a:r>
            <a:r>
              <a:rPr lang="es-MX" sz="2400" spc="35" dirty="0">
                <a:latin typeface="Comic Sans MS"/>
                <a:cs typeface="Comic Sans MS"/>
              </a:rPr>
              <a:t> </a:t>
            </a:r>
            <a:r>
              <a:rPr lang="es-MX" sz="2400" spc="-5" dirty="0">
                <a:latin typeface="Comic Sans MS"/>
                <a:cs typeface="Comic Sans MS"/>
              </a:rPr>
              <a:t>relé </a:t>
            </a:r>
            <a:r>
              <a:rPr lang="es-MX" sz="2400" spc="-254" dirty="0">
                <a:latin typeface="Comic Sans MS"/>
                <a:cs typeface="Comic Sans MS"/>
              </a:rPr>
              <a:t> </a:t>
            </a:r>
            <a:r>
              <a:rPr lang="es-MX" sz="2400" spc="-5" dirty="0">
                <a:latin typeface="Comic Sans MS"/>
                <a:cs typeface="Comic Sans MS"/>
              </a:rPr>
              <a:t>electromecánico</a:t>
            </a:r>
            <a:r>
              <a:rPr lang="es-MX" sz="2400" dirty="0">
                <a:latin typeface="Comic Sans MS"/>
                <a:cs typeface="Comic Sans MS"/>
              </a:rPr>
              <a:t> </a:t>
            </a:r>
            <a:r>
              <a:rPr lang="es-MX" sz="2400" spc="-5" dirty="0">
                <a:latin typeface="Comic Sans MS"/>
                <a:cs typeface="Comic Sans MS"/>
              </a:rPr>
              <a:t>sensible</a:t>
            </a:r>
            <a:r>
              <a:rPr lang="es-MX" sz="2400" dirty="0">
                <a:latin typeface="Comic Sans MS"/>
                <a:cs typeface="Comic Sans MS"/>
              </a:rPr>
              <a:t> </a:t>
            </a:r>
            <a:r>
              <a:rPr lang="es-MX" sz="2400" spc="-5" dirty="0">
                <a:latin typeface="Comic Sans MS"/>
                <a:cs typeface="Comic Sans MS"/>
              </a:rPr>
              <a:t>con</a:t>
            </a:r>
            <a:r>
              <a:rPr lang="es-MX" sz="2400" spc="5" dirty="0">
                <a:latin typeface="Comic Sans MS"/>
                <a:cs typeface="Comic Sans MS"/>
              </a:rPr>
              <a:t> </a:t>
            </a:r>
            <a:r>
              <a:rPr lang="es-MX" sz="2400" spc="-5" dirty="0">
                <a:latin typeface="Comic Sans MS"/>
                <a:cs typeface="Comic Sans MS"/>
              </a:rPr>
              <a:t>alto</a:t>
            </a:r>
            <a:r>
              <a:rPr lang="es-MX" sz="2400" dirty="0">
                <a:latin typeface="Comic Sans MS"/>
                <a:cs typeface="Comic Sans MS"/>
              </a:rPr>
              <a:t> </a:t>
            </a:r>
            <a:r>
              <a:rPr lang="es-MX" sz="2400" spc="-5" dirty="0" err="1">
                <a:latin typeface="Comic Sans MS"/>
                <a:cs typeface="Comic Sans MS"/>
              </a:rPr>
              <a:t>burden</a:t>
            </a:r>
            <a:r>
              <a:rPr lang="es-MX" sz="2400" spc="-5" dirty="0">
                <a:latin typeface="Comic Sans MS"/>
                <a:cs typeface="Comic Sans MS"/>
              </a:rPr>
              <a:t>.</a:t>
            </a: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spcBef>
                <a:spcPts val="100"/>
              </a:spcBef>
            </a:pPr>
            <a:endParaRPr sz="2400" dirty="0">
              <a:latin typeface="Comic Sans MS"/>
              <a:cs typeface="Comic Sans MS"/>
            </a:endParaRPr>
          </a:p>
        </p:txBody>
      </p:sp>
      <p:pic>
        <p:nvPicPr>
          <p:cNvPr id="12" name="object 12"/>
          <p:cNvPicPr/>
          <p:nvPr/>
        </p:nvPicPr>
        <p:blipFill>
          <a:blip r:embed="rId2" cstate="print"/>
          <a:stretch>
            <a:fillRect/>
          </a:stretch>
        </p:blipFill>
        <p:spPr>
          <a:xfrm>
            <a:off x="5321300" y="4724400"/>
            <a:ext cx="7239000" cy="3897134"/>
          </a:xfrm>
          <a:prstGeom prst="rect">
            <a:avLst/>
          </a:prstGeom>
        </p:spPr>
      </p:pic>
      <p:sp>
        <p:nvSpPr>
          <p:cNvPr id="13" name="object 13"/>
          <p:cNvSpPr txBox="1"/>
          <p:nvPr/>
        </p:nvSpPr>
        <p:spPr>
          <a:xfrm>
            <a:off x="6273800" y="8806677"/>
            <a:ext cx="5334000" cy="627736"/>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D.</a:t>
            </a:r>
            <a:r>
              <a:rPr sz="2000" b="1" spc="240" dirty="0">
                <a:latin typeface="Comic Sans MS"/>
                <a:cs typeface="Comic Sans MS"/>
              </a:rPr>
              <a:t> </a:t>
            </a:r>
            <a:r>
              <a:rPr sz="2000" b="1" spc="-5" dirty="0">
                <a:latin typeface="Comic Sans MS"/>
                <a:cs typeface="Comic Sans MS"/>
              </a:rPr>
              <a:t>Esquema</a:t>
            </a:r>
            <a:r>
              <a:rPr sz="2000" b="1" spc="5"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protección</a:t>
            </a:r>
            <a:r>
              <a:rPr sz="2000" b="1" spc="5" dirty="0">
                <a:latin typeface="Comic Sans MS"/>
                <a:cs typeface="Comic Sans MS"/>
              </a:rPr>
              <a:t> </a:t>
            </a:r>
            <a:r>
              <a:rPr sz="2000" b="1" spc="-5" dirty="0">
                <a:latin typeface="Comic Sans MS"/>
                <a:cs typeface="Comic Sans MS"/>
              </a:rPr>
              <a:t>autobalanceado</a:t>
            </a:r>
            <a:endParaRPr sz="2000" b="1" dirty="0">
              <a:latin typeface="Comic Sans MS"/>
              <a:cs typeface="Comic Sans M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0139781" y="2721406"/>
            <a:ext cx="2938580" cy="3907994"/>
          </a:xfrm>
          <a:prstGeom prst="rect">
            <a:avLst/>
          </a:prstGeom>
        </p:spPr>
      </p:pic>
      <p:sp>
        <p:nvSpPr>
          <p:cNvPr id="4" name="object 4"/>
          <p:cNvSpPr txBox="1"/>
          <p:nvPr/>
        </p:nvSpPr>
        <p:spPr>
          <a:xfrm>
            <a:off x="10139781" y="6629400"/>
            <a:ext cx="3025794" cy="2167260"/>
          </a:xfrm>
          <a:prstGeom prst="rect">
            <a:avLst/>
          </a:prstGeom>
        </p:spPr>
        <p:txBody>
          <a:bodyPr vert="horz" wrap="square" lIns="0" tIns="12700" rIns="0" bIns="0" rtlCol="0">
            <a:spAutoFit/>
          </a:bodyPr>
          <a:lstStyle/>
          <a:p>
            <a:pPr marL="732155" marR="5080" indent="-720090">
              <a:spcBef>
                <a:spcPts val="100"/>
              </a:spcBef>
              <a:tabLst>
                <a:tab pos="758190" algn="l"/>
                <a:tab pos="1392555" algn="l"/>
                <a:tab pos="1642110" algn="l"/>
                <a:tab pos="1990089" algn="l"/>
                <a:tab pos="2475865" algn="l"/>
                <a:tab pos="2934335" algn="l"/>
              </a:tabLst>
            </a:pPr>
            <a:r>
              <a:rPr sz="2000" b="1" spc="-5" dirty="0">
                <a:latin typeface="Comic Sans MS"/>
                <a:cs typeface="Comic Sans MS"/>
              </a:rPr>
              <a:t>Figura    F.</a:t>
            </a:r>
            <a:r>
              <a:rPr sz="2000" b="1" dirty="0">
                <a:latin typeface="Comic Sans MS"/>
                <a:cs typeface="Comic Sans MS"/>
              </a:rPr>
              <a:t>		</a:t>
            </a:r>
            <a:r>
              <a:rPr sz="2000" b="1" spc="-5" dirty="0">
                <a:latin typeface="Comic Sans MS"/>
                <a:cs typeface="Comic Sans MS"/>
              </a:rPr>
              <a:t>Protección</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fase</a:t>
            </a:r>
            <a:r>
              <a:rPr sz="2000" b="1" dirty="0">
                <a:latin typeface="Comic Sans MS"/>
                <a:cs typeface="Comic Sans MS"/>
              </a:rPr>
              <a:t>	</a:t>
            </a:r>
            <a:r>
              <a:rPr sz="2000" b="1" spc="-5" dirty="0">
                <a:latin typeface="Comic Sans MS"/>
                <a:cs typeface="Comic Sans MS"/>
              </a:rPr>
              <a:t>partida</a:t>
            </a:r>
            <a:r>
              <a:rPr sz="2000" b="1" dirty="0">
                <a:latin typeface="Comic Sans MS"/>
                <a:cs typeface="Comic Sans MS"/>
              </a:rPr>
              <a:t>	</a:t>
            </a:r>
            <a:r>
              <a:rPr sz="2000" b="1" spc="-5" dirty="0">
                <a:latin typeface="Comic Sans MS"/>
                <a:cs typeface="Comic Sans MS"/>
              </a:rPr>
              <a:t>usando</a:t>
            </a:r>
            <a:r>
              <a:rPr sz="2000" b="1" dirty="0">
                <a:latin typeface="Comic Sans MS"/>
                <a:cs typeface="Comic Sans MS"/>
              </a:rPr>
              <a:t>	</a:t>
            </a:r>
            <a:r>
              <a:rPr sz="2000" b="1" spc="-5" dirty="0">
                <a:latin typeface="Comic Sans MS"/>
                <a:cs typeface="Comic Sans MS"/>
              </a:rPr>
              <a:t>un  transformador de</a:t>
            </a:r>
            <a:r>
              <a:rPr sz="2000" b="1" dirty="0">
                <a:latin typeface="Comic Sans MS"/>
                <a:cs typeface="Comic Sans MS"/>
              </a:rPr>
              <a:t> </a:t>
            </a:r>
            <a:r>
              <a:rPr sz="2000" b="1" spc="-5" dirty="0">
                <a:latin typeface="Comic Sans MS"/>
                <a:cs typeface="Comic Sans MS"/>
              </a:rPr>
              <a:t>corriente</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ventana</a:t>
            </a:r>
            <a:endParaRPr sz="2000" b="1" dirty="0">
              <a:latin typeface="Comic Sans MS"/>
              <a:cs typeface="Comic Sans MS"/>
            </a:endParaRPr>
          </a:p>
        </p:txBody>
      </p:sp>
      <p:pic>
        <p:nvPicPr>
          <p:cNvPr id="5" name="object 5"/>
          <p:cNvPicPr/>
          <p:nvPr/>
        </p:nvPicPr>
        <p:blipFill>
          <a:blip r:embed="rId3" cstate="print"/>
          <a:stretch>
            <a:fillRect/>
          </a:stretch>
        </p:blipFill>
        <p:spPr>
          <a:xfrm>
            <a:off x="13446121" y="5221230"/>
            <a:ext cx="4209764" cy="4076038"/>
          </a:xfrm>
          <a:prstGeom prst="rect">
            <a:avLst/>
          </a:prstGeom>
        </p:spPr>
      </p:pic>
      <p:sp>
        <p:nvSpPr>
          <p:cNvPr id="7" name="object 7"/>
          <p:cNvSpPr txBox="1"/>
          <p:nvPr/>
        </p:nvSpPr>
        <p:spPr>
          <a:xfrm>
            <a:off x="10269559" y="9106875"/>
            <a:ext cx="7130612" cy="566822"/>
          </a:xfrm>
          <a:prstGeom prst="rect">
            <a:avLst/>
          </a:prstGeom>
        </p:spPr>
        <p:txBody>
          <a:bodyPr vert="horz" wrap="square" lIns="0" tIns="12700" rIns="0" bIns="0" rtlCol="0">
            <a:spAutoFit/>
          </a:bodyPr>
          <a:lstStyle/>
          <a:p>
            <a:pPr marL="315595" marR="5080" indent="-303530" algn="just">
              <a:spcBef>
                <a:spcPts val="100"/>
              </a:spcBef>
            </a:pPr>
            <a:r>
              <a:rPr lang="es-AR" b="1" spc="-5" dirty="0">
                <a:latin typeface="Comic Sans MS"/>
                <a:cs typeface="Comic Sans MS"/>
              </a:rPr>
              <a:t>Figura </a:t>
            </a:r>
            <a:r>
              <a:rPr b="1" spc="-5" dirty="0">
                <a:latin typeface="Comic Sans MS"/>
                <a:cs typeface="Comic Sans MS"/>
              </a:rPr>
              <a:t>G.</a:t>
            </a:r>
            <a:r>
              <a:rPr b="1" dirty="0">
                <a:latin typeface="Comic Sans MS"/>
                <a:cs typeface="Comic Sans MS"/>
              </a:rPr>
              <a:t> </a:t>
            </a:r>
            <a:r>
              <a:rPr b="1" spc="-5" dirty="0">
                <a:latin typeface="Comic Sans MS"/>
                <a:cs typeface="Comic Sans MS"/>
              </a:rPr>
              <a:t>Protección</a:t>
            </a:r>
            <a:r>
              <a:rPr b="1" dirty="0">
                <a:latin typeface="Comic Sans MS"/>
                <a:cs typeface="Comic Sans MS"/>
              </a:rPr>
              <a:t> </a:t>
            </a:r>
            <a:r>
              <a:rPr b="1" spc="-5" dirty="0">
                <a:latin typeface="Comic Sans MS"/>
                <a:cs typeface="Comic Sans MS"/>
              </a:rPr>
              <a:t>de</a:t>
            </a:r>
            <a:r>
              <a:rPr b="1" dirty="0">
                <a:latin typeface="Comic Sans MS"/>
                <a:cs typeface="Comic Sans MS"/>
              </a:rPr>
              <a:t> </a:t>
            </a:r>
            <a:r>
              <a:rPr b="1" spc="-5" dirty="0">
                <a:latin typeface="Comic Sans MS"/>
                <a:cs typeface="Comic Sans MS"/>
              </a:rPr>
              <a:t>fase</a:t>
            </a:r>
            <a:r>
              <a:rPr b="1" dirty="0">
                <a:latin typeface="Comic Sans MS"/>
                <a:cs typeface="Comic Sans MS"/>
              </a:rPr>
              <a:t> </a:t>
            </a:r>
            <a:r>
              <a:rPr b="1" spc="-5" dirty="0">
                <a:latin typeface="Comic Sans MS"/>
                <a:cs typeface="Comic Sans MS"/>
              </a:rPr>
              <a:t>partida</a:t>
            </a:r>
            <a:r>
              <a:rPr b="1" dirty="0">
                <a:latin typeface="Comic Sans MS"/>
                <a:cs typeface="Comic Sans MS"/>
              </a:rPr>
              <a:t> </a:t>
            </a:r>
            <a:r>
              <a:rPr b="1" spc="-5" dirty="0">
                <a:latin typeface="Comic Sans MS"/>
                <a:cs typeface="Comic Sans MS"/>
              </a:rPr>
              <a:t>usando</a:t>
            </a:r>
            <a:r>
              <a:rPr b="1" dirty="0">
                <a:latin typeface="Comic Sans MS"/>
                <a:cs typeface="Comic Sans MS"/>
              </a:rPr>
              <a:t> </a:t>
            </a:r>
            <a:r>
              <a:rPr b="1" spc="-5" dirty="0">
                <a:latin typeface="Comic Sans MS"/>
                <a:cs typeface="Comic Sans MS"/>
              </a:rPr>
              <a:t>un </a:t>
            </a:r>
            <a:r>
              <a:rPr b="1" spc="-335" dirty="0">
                <a:latin typeface="Comic Sans MS"/>
                <a:cs typeface="Comic Sans MS"/>
              </a:rPr>
              <a:t> </a:t>
            </a:r>
            <a:r>
              <a:rPr b="1" spc="-5" dirty="0">
                <a:latin typeface="Comic Sans MS"/>
                <a:cs typeface="Comic Sans MS"/>
              </a:rPr>
              <a:t>transformador de corriente con </a:t>
            </a:r>
            <a:r>
              <a:rPr b="1" spc="-10" dirty="0">
                <a:latin typeface="Comic Sans MS"/>
                <a:cs typeface="Comic Sans MS"/>
              </a:rPr>
              <a:t>doble </a:t>
            </a:r>
            <a:r>
              <a:rPr b="1" spc="-5" dirty="0">
                <a:latin typeface="Comic Sans MS"/>
                <a:cs typeface="Comic Sans MS"/>
              </a:rPr>
              <a:t>primario </a:t>
            </a:r>
            <a:r>
              <a:rPr b="1" spc="-335" dirty="0">
                <a:latin typeface="Comic Sans MS"/>
                <a:cs typeface="Comic Sans MS"/>
              </a:rPr>
              <a:t> </a:t>
            </a:r>
            <a:r>
              <a:rPr b="1" spc="-5" dirty="0">
                <a:latin typeface="Comic Sans MS"/>
                <a:cs typeface="Comic Sans MS"/>
              </a:rPr>
              <a:t>y un</a:t>
            </a:r>
            <a:r>
              <a:rPr b="1" dirty="0">
                <a:latin typeface="Comic Sans MS"/>
                <a:cs typeface="Comic Sans MS"/>
              </a:rPr>
              <a:t> </a:t>
            </a:r>
            <a:r>
              <a:rPr b="1" spc="-5" dirty="0">
                <a:latin typeface="Comic Sans MS"/>
                <a:cs typeface="Comic Sans MS"/>
              </a:rPr>
              <a:t>secundario</a:t>
            </a:r>
            <a:endParaRPr b="1" dirty="0">
              <a:latin typeface="Comic Sans MS"/>
              <a:cs typeface="Comic Sans MS"/>
            </a:endParaRPr>
          </a:p>
        </p:txBody>
      </p:sp>
      <p:sp>
        <p:nvSpPr>
          <p:cNvPr id="8" name="object 8"/>
          <p:cNvSpPr txBox="1"/>
          <p:nvPr/>
        </p:nvSpPr>
        <p:spPr>
          <a:xfrm>
            <a:off x="307855" y="228600"/>
            <a:ext cx="9775945" cy="976164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PROTECCIÓN</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FALLA</a:t>
            </a:r>
            <a:r>
              <a:rPr sz="2400" b="1" dirty="0">
                <a:latin typeface="Comic Sans MS"/>
                <a:cs typeface="Comic Sans MS"/>
              </a:rPr>
              <a:t> </a:t>
            </a:r>
            <a:r>
              <a:rPr sz="2400" b="1" spc="-5" dirty="0">
                <a:latin typeface="Comic Sans MS"/>
                <a:cs typeface="Comic Sans MS"/>
              </a:rPr>
              <a:t>ENTRE</a:t>
            </a:r>
            <a:r>
              <a:rPr sz="2400" b="1" dirty="0">
                <a:latin typeface="Comic Sans MS"/>
                <a:cs typeface="Comic Sans MS"/>
              </a:rPr>
              <a:t> </a:t>
            </a:r>
            <a:r>
              <a:rPr sz="2400" b="1" spc="-5" dirty="0">
                <a:latin typeface="Comic Sans MS"/>
                <a:cs typeface="Comic Sans MS"/>
              </a:rPr>
              <a:t>ESPIRAS</a:t>
            </a:r>
            <a:endParaRPr sz="2400" dirty="0">
              <a:latin typeface="Comic Sans MS"/>
              <a:cs typeface="Comic Sans MS"/>
            </a:endParaRPr>
          </a:p>
          <a:p>
            <a:pPr algn="just">
              <a:spcBef>
                <a:spcPts val="45"/>
              </a:spcBef>
            </a:pPr>
            <a:endParaRPr sz="2300" dirty="0">
              <a:latin typeface="Comic Sans MS"/>
              <a:cs typeface="Comic Sans MS"/>
            </a:endParaRPr>
          </a:p>
          <a:p>
            <a:pPr marL="12700" marR="5080" algn="just">
              <a:spcBef>
                <a:spcPts val="100"/>
              </a:spcBef>
            </a:pPr>
            <a:r>
              <a:rPr sz="2300" b="1" spc="-5" dirty="0">
                <a:latin typeface="Comic Sans MS"/>
                <a:cs typeface="Comic Sans MS"/>
              </a:rPr>
              <a:t>Con</a:t>
            </a:r>
            <a:r>
              <a:rPr sz="2300" b="1" spc="545" dirty="0">
                <a:latin typeface="Comic Sans MS"/>
                <a:cs typeface="Comic Sans MS"/>
              </a:rPr>
              <a:t> </a:t>
            </a:r>
            <a:r>
              <a:rPr sz="2300" b="1" spc="-5" dirty="0">
                <a:latin typeface="Comic Sans MS"/>
                <a:cs typeface="Comic Sans MS"/>
              </a:rPr>
              <a:t>esquema</a:t>
            </a:r>
            <a:r>
              <a:rPr sz="2300" b="1" spc="545" dirty="0">
                <a:latin typeface="Comic Sans MS"/>
                <a:cs typeface="Comic Sans MS"/>
              </a:rPr>
              <a:t> </a:t>
            </a:r>
            <a:r>
              <a:rPr sz="2300" b="1" spc="-5" dirty="0">
                <a:latin typeface="Comic Sans MS"/>
                <a:cs typeface="Comic Sans MS"/>
              </a:rPr>
              <a:t>de</a:t>
            </a:r>
            <a:r>
              <a:rPr sz="2300" b="1" spc="545" dirty="0">
                <a:latin typeface="Comic Sans MS"/>
                <a:cs typeface="Comic Sans MS"/>
              </a:rPr>
              <a:t> </a:t>
            </a:r>
            <a:r>
              <a:rPr sz="2300" b="1" spc="-5" dirty="0">
                <a:latin typeface="Comic Sans MS"/>
                <a:cs typeface="Comic Sans MS"/>
              </a:rPr>
              <a:t>fase</a:t>
            </a:r>
            <a:r>
              <a:rPr sz="2300" b="1" spc="545" dirty="0">
                <a:latin typeface="Comic Sans MS"/>
                <a:cs typeface="Comic Sans MS"/>
              </a:rPr>
              <a:t> </a:t>
            </a:r>
            <a:r>
              <a:rPr sz="2300" b="1" spc="-5" dirty="0">
                <a:latin typeface="Comic Sans MS"/>
                <a:cs typeface="Comic Sans MS"/>
              </a:rPr>
              <a:t>partida:	</a:t>
            </a:r>
            <a:r>
              <a:rPr sz="2300" spc="-5" dirty="0">
                <a:latin typeface="Comic Sans MS"/>
                <a:cs typeface="Comic Sans MS"/>
              </a:rPr>
              <a:t>La</a:t>
            </a:r>
            <a:r>
              <a:rPr sz="2300" spc="495" dirty="0">
                <a:latin typeface="Comic Sans MS"/>
                <a:cs typeface="Comic Sans MS"/>
              </a:rPr>
              <a:t> </a:t>
            </a:r>
            <a:r>
              <a:rPr sz="2300" spc="-5" dirty="0" err="1">
                <a:latin typeface="Comic Sans MS"/>
                <a:cs typeface="Comic Sans MS"/>
              </a:rPr>
              <a:t>mayoría</a:t>
            </a:r>
            <a:r>
              <a:rPr sz="2300" spc="495" dirty="0">
                <a:latin typeface="Comic Sans MS"/>
                <a:cs typeface="Comic Sans MS"/>
              </a:rPr>
              <a:t> </a:t>
            </a:r>
            <a:r>
              <a:rPr sz="2300" spc="-5" dirty="0">
                <a:latin typeface="Comic Sans MS"/>
                <a:cs typeface="Comic Sans MS"/>
              </a:rPr>
              <a:t>de</a:t>
            </a:r>
            <a:r>
              <a:rPr lang="en-US" sz="2300" spc="-5" dirty="0">
                <a:latin typeface="Comic Sans MS"/>
                <a:cs typeface="Comic Sans MS"/>
              </a:rPr>
              <a:t> </a:t>
            </a:r>
            <a:r>
              <a:rPr lang="es-MX" sz="2300" spc="-5" dirty="0">
                <a:latin typeface="Comic Sans MS"/>
                <a:cs typeface="Comic Sans MS"/>
              </a:rPr>
              <a:t>generadores tienen devanados del estator de una vuelta. </a:t>
            </a:r>
            <a:r>
              <a:rPr lang="es-MX" sz="2300" dirty="0">
                <a:latin typeface="Comic Sans MS"/>
                <a:cs typeface="Comic Sans MS"/>
              </a:rPr>
              <a:t> </a:t>
            </a:r>
            <a:r>
              <a:rPr lang="es-MX" sz="2300" spc="-5" dirty="0">
                <a:latin typeface="Comic Sans MS"/>
                <a:cs typeface="Comic Sans MS"/>
              </a:rPr>
              <a:t>En</a:t>
            </a:r>
            <a:r>
              <a:rPr lang="es-MX" sz="2300" dirty="0">
                <a:latin typeface="Comic Sans MS"/>
                <a:cs typeface="Comic Sans MS"/>
              </a:rPr>
              <a:t> </a:t>
            </a:r>
            <a:r>
              <a:rPr lang="es-MX" sz="2300" spc="-5" dirty="0">
                <a:latin typeface="Comic Sans MS"/>
                <a:cs typeface="Comic Sans MS"/>
              </a:rPr>
              <a:t>generadores</a:t>
            </a:r>
            <a:r>
              <a:rPr lang="es-MX" sz="2300" dirty="0">
                <a:latin typeface="Comic Sans MS"/>
                <a:cs typeface="Comic Sans MS"/>
              </a:rPr>
              <a:t> </a:t>
            </a:r>
            <a:r>
              <a:rPr lang="es-MX" sz="2300" spc="-5" dirty="0">
                <a:latin typeface="Comic Sans MS"/>
                <a:cs typeface="Comic Sans MS"/>
              </a:rPr>
              <a:t>con</a:t>
            </a:r>
            <a:r>
              <a:rPr lang="es-MX" sz="2300" dirty="0">
                <a:latin typeface="Comic Sans MS"/>
                <a:cs typeface="Comic Sans MS"/>
              </a:rPr>
              <a:t> </a:t>
            </a:r>
            <a:r>
              <a:rPr lang="es-MX" sz="2300" spc="-5" dirty="0">
                <a:latin typeface="Comic Sans MS"/>
                <a:cs typeface="Comic Sans MS"/>
              </a:rPr>
              <a:t>bobinas</a:t>
            </a:r>
            <a:r>
              <a:rPr lang="es-MX" sz="2300" dirty="0">
                <a:latin typeface="Comic Sans MS"/>
                <a:cs typeface="Comic Sans MS"/>
              </a:rPr>
              <a:t> </a:t>
            </a:r>
            <a:r>
              <a:rPr lang="es-MX" sz="2300" spc="-5" dirty="0" err="1">
                <a:latin typeface="Comic Sans MS"/>
                <a:cs typeface="Comic Sans MS"/>
              </a:rPr>
              <a:t>multi-vueltas</a:t>
            </a:r>
            <a:r>
              <a:rPr lang="es-MX" sz="2300" dirty="0">
                <a:latin typeface="Comic Sans MS"/>
                <a:cs typeface="Comic Sans MS"/>
              </a:rPr>
              <a:t> </a:t>
            </a:r>
            <a:r>
              <a:rPr lang="es-MX" sz="2300" spc="-5" dirty="0">
                <a:latin typeface="Comic Sans MS"/>
                <a:cs typeface="Comic Sans MS"/>
              </a:rPr>
              <a:t>y</a:t>
            </a:r>
            <a:r>
              <a:rPr lang="es-MX" sz="2300" dirty="0">
                <a:latin typeface="Comic Sans MS"/>
                <a:cs typeface="Comic Sans MS"/>
              </a:rPr>
              <a:t> </a:t>
            </a:r>
            <a:r>
              <a:rPr lang="es-MX" sz="2300" spc="-5" dirty="0">
                <a:latin typeface="Comic Sans MS"/>
                <a:cs typeface="Comic Sans MS"/>
              </a:rPr>
              <a:t>dos</a:t>
            </a:r>
            <a:r>
              <a:rPr lang="es-MX" sz="2300" dirty="0">
                <a:latin typeface="Comic Sans MS"/>
                <a:cs typeface="Comic Sans MS"/>
              </a:rPr>
              <a:t> </a:t>
            </a:r>
            <a:r>
              <a:rPr lang="es-MX" sz="2300" spc="-5" dirty="0">
                <a:latin typeface="Comic Sans MS"/>
                <a:cs typeface="Comic Sans MS"/>
              </a:rPr>
              <a:t>más </a:t>
            </a:r>
            <a:r>
              <a:rPr lang="es-MX" sz="2300" dirty="0">
                <a:latin typeface="Comic Sans MS"/>
                <a:cs typeface="Comic Sans MS"/>
              </a:rPr>
              <a:t> </a:t>
            </a:r>
            <a:r>
              <a:rPr lang="es-MX" sz="2300" spc="-5" dirty="0">
                <a:latin typeface="Comic Sans MS"/>
                <a:cs typeface="Comic Sans MS"/>
              </a:rPr>
              <a:t>devanados por fase se puede usar el esquema de relés de </a:t>
            </a:r>
            <a:r>
              <a:rPr lang="es-MX" sz="2300" spc="-254" dirty="0">
                <a:latin typeface="Comic Sans MS"/>
                <a:cs typeface="Comic Sans MS"/>
              </a:rPr>
              <a:t> </a:t>
            </a:r>
            <a:r>
              <a:rPr lang="es-MX" sz="2300" spc="-5" dirty="0">
                <a:latin typeface="Comic Sans MS"/>
                <a:cs typeface="Comic Sans MS"/>
              </a:rPr>
              <a:t>fase partida para detectar las fallas entre espiras.</a:t>
            </a:r>
            <a:r>
              <a:rPr lang="es-MX" sz="2300" dirty="0">
                <a:latin typeface="Comic Sans MS"/>
                <a:cs typeface="Comic Sans MS"/>
              </a:rPr>
              <a:t> </a:t>
            </a:r>
            <a:r>
              <a:rPr lang="es-MX" sz="2300" spc="-5" dirty="0">
                <a:latin typeface="Comic Sans MS"/>
                <a:cs typeface="Comic Sans MS"/>
              </a:rPr>
              <a:t>En </a:t>
            </a:r>
            <a:r>
              <a:rPr lang="es-MX" sz="2300" dirty="0">
                <a:latin typeface="Comic Sans MS"/>
                <a:cs typeface="Comic Sans MS"/>
              </a:rPr>
              <a:t> </a:t>
            </a:r>
            <a:r>
              <a:rPr lang="es-MX" sz="2300" spc="-5" dirty="0">
                <a:latin typeface="Comic Sans MS"/>
                <a:cs typeface="Comic Sans MS"/>
              </a:rPr>
              <a:t>este esquema (</a:t>
            </a:r>
            <a:r>
              <a:rPr lang="es-MX" sz="2300" b="1" spc="-5" dirty="0">
                <a:latin typeface="Comic Sans MS"/>
                <a:cs typeface="Comic Sans MS"/>
              </a:rPr>
              <a:t>figura E</a:t>
            </a:r>
            <a:r>
              <a:rPr lang="es-MX" sz="2300" spc="-5" dirty="0">
                <a:latin typeface="Comic Sans MS"/>
                <a:cs typeface="Comic Sans MS"/>
              </a:rPr>
              <a:t>), el circuito en cada fase de los </a:t>
            </a:r>
            <a:r>
              <a:rPr lang="es-MX" sz="2300" dirty="0">
                <a:latin typeface="Comic Sans MS"/>
                <a:cs typeface="Comic Sans MS"/>
              </a:rPr>
              <a:t> </a:t>
            </a:r>
            <a:r>
              <a:rPr lang="es-MX" sz="2300" spc="-5" dirty="0">
                <a:latin typeface="Comic Sans MS"/>
                <a:cs typeface="Comic Sans MS"/>
              </a:rPr>
              <a:t>devanados del estator es partido en dos grupos iguales y </a:t>
            </a:r>
            <a:r>
              <a:rPr lang="es-MX" sz="2300" dirty="0">
                <a:latin typeface="Comic Sans MS"/>
                <a:cs typeface="Comic Sans MS"/>
              </a:rPr>
              <a:t> </a:t>
            </a:r>
            <a:r>
              <a:rPr lang="es-MX" sz="2300" spc="-5" dirty="0">
                <a:latin typeface="Comic Sans MS"/>
                <a:cs typeface="Comic Sans MS"/>
              </a:rPr>
              <a:t>las</a:t>
            </a:r>
            <a:r>
              <a:rPr lang="es-MX" sz="2300" dirty="0">
                <a:latin typeface="Comic Sans MS"/>
                <a:cs typeface="Comic Sans MS"/>
              </a:rPr>
              <a:t> </a:t>
            </a:r>
            <a:r>
              <a:rPr lang="es-MX" sz="2300" spc="-5" dirty="0">
                <a:latin typeface="Comic Sans MS"/>
                <a:cs typeface="Comic Sans MS"/>
              </a:rPr>
              <a:t>corrientes</a:t>
            </a:r>
            <a:r>
              <a:rPr lang="es-MX" sz="2300" dirty="0">
                <a:latin typeface="Comic Sans MS"/>
                <a:cs typeface="Comic Sans MS"/>
              </a:rPr>
              <a:t> </a:t>
            </a:r>
            <a:r>
              <a:rPr lang="es-MX" sz="2300" spc="-5" dirty="0">
                <a:latin typeface="Comic Sans MS"/>
                <a:cs typeface="Comic Sans MS"/>
              </a:rPr>
              <a:t>en</a:t>
            </a:r>
            <a:r>
              <a:rPr lang="es-MX" sz="2300" dirty="0">
                <a:latin typeface="Comic Sans MS"/>
                <a:cs typeface="Comic Sans MS"/>
              </a:rPr>
              <a:t> </a:t>
            </a:r>
            <a:r>
              <a:rPr lang="es-MX" sz="2300" spc="-5" dirty="0">
                <a:latin typeface="Comic Sans MS"/>
                <a:cs typeface="Comic Sans MS"/>
              </a:rPr>
              <a:t>cada</a:t>
            </a:r>
            <a:r>
              <a:rPr lang="es-MX" sz="2300" spc="260" dirty="0">
                <a:latin typeface="Comic Sans MS"/>
                <a:cs typeface="Comic Sans MS"/>
              </a:rPr>
              <a:t> </a:t>
            </a:r>
            <a:r>
              <a:rPr lang="es-MX" sz="2300" spc="-5" dirty="0">
                <a:latin typeface="Comic Sans MS"/>
                <a:cs typeface="Comic Sans MS"/>
              </a:rPr>
              <a:t>grupo</a:t>
            </a:r>
            <a:r>
              <a:rPr lang="es-MX" sz="2300" spc="260" dirty="0">
                <a:latin typeface="Comic Sans MS"/>
                <a:cs typeface="Comic Sans MS"/>
              </a:rPr>
              <a:t> </a:t>
            </a:r>
            <a:r>
              <a:rPr lang="es-MX" sz="2300" spc="-5" dirty="0">
                <a:latin typeface="Comic Sans MS"/>
                <a:cs typeface="Comic Sans MS"/>
              </a:rPr>
              <a:t>comparadas.</a:t>
            </a:r>
            <a:r>
              <a:rPr lang="es-MX" sz="2300" spc="260" dirty="0">
                <a:latin typeface="Comic Sans MS"/>
                <a:cs typeface="Comic Sans MS"/>
              </a:rPr>
              <a:t> </a:t>
            </a:r>
            <a:r>
              <a:rPr lang="es-MX" sz="2300" spc="-5" dirty="0">
                <a:latin typeface="Comic Sans MS"/>
                <a:cs typeface="Comic Sans MS"/>
              </a:rPr>
              <a:t>Una </a:t>
            </a:r>
            <a:r>
              <a:rPr lang="es-MX" sz="2300" dirty="0">
                <a:latin typeface="Comic Sans MS"/>
                <a:cs typeface="Comic Sans MS"/>
              </a:rPr>
              <a:t> </a:t>
            </a:r>
            <a:r>
              <a:rPr lang="es-MX" sz="2300" spc="-5" dirty="0">
                <a:latin typeface="Comic Sans MS"/>
                <a:cs typeface="Comic Sans MS"/>
              </a:rPr>
              <a:t>diferencia</a:t>
            </a:r>
            <a:r>
              <a:rPr lang="es-MX" sz="2300" dirty="0">
                <a:latin typeface="Comic Sans MS"/>
                <a:cs typeface="Comic Sans MS"/>
              </a:rPr>
              <a:t> </a:t>
            </a:r>
            <a:r>
              <a:rPr lang="es-MX" sz="2300" spc="-5" dirty="0">
                <a:latin typeface="Comic Sans MS"/>
                <a:cs typeface="Comic Sans MS"/>
              </a:rPr>
              <a:t>en</a:t>
            </a:r>
            <a:r>
              <a:rPr lang="es-MX" sz="2300" dirty="0">
                <a:latin typeface="Comic Sans MS"/>
                <a:cs typeface="Comic Sans MS"/>
              </a:rPr>
              <a:t> </a:t>
            </a:r>
            <a:r>
              <a:rPr lang="es-MX" sz="2300" spc="-5" dirty="0">
                <a:latin typeface="Comic Sans MS"/>
                <a:cs typeface="Comic Sans MS"/>
              </a:rPr>
              <a:t>estas</a:t>
            </a:r>
            <a:r>
              <a:rPr lang="es-MX" sz="2300" dirty="0">
                <a:latin typeface="Comic Sans MS"/>
                <a:cs typeface="Comic Sans MS"/>
              </a:rPr>
              <a:t> </a:t>
            </a:r>
            <a:r>
              <a:rPr lang="es-MX" sz="2300" spc="-5" dirty="0">
                <a:latin typeface="Comic Sans MS"/>
                <a:cs typeface="Comic Sans MS"/>
              </a:rPr>
              <a:t>corrientes</a:t>
            </a:r>
            <a:r>
              <a:rPr lang="es-MX" sz="2300" dirty="0">
                <a:latin typeface="Comic Sans MS"/>
                <a:cs typeface="Comic Sans MS"/>
              </a:rPr>
              <a:t> </a:t>
            </a:r>
            <a:r>
              <a:rPr lang="es-MX" sz="2300" spc="-5" dirty="0">
                <a:latin typeface="Comic Sans MS"/>
                <a:cs typeface="Comic Sans MS"/>
              </a:rPr>
              <a:t>indica</a:t>
            </a:r>
            <a:r>
              <a:rPr lang="es-MX" sz="2300" dirty="0">
                <a:latin typeface="Comic Sans MS"/>
                <a:cs typeface="Comic Sans MS"/>
              </a:rPr>
              <a:t> </a:t>
            </a:r>
            <a:r>
              <a:rPr lang="es-MX" sz="2300" spc="-5" dirty="0">
                <a:latin typeface="Comic Sans MS"/>
                <a:cs typeface="Comic Sans MS"/>
              </a:rPr>
              <a:t>un</a:t>
            </a:r>
            <a:r>
              <a:rPr lang="es-MX" sz="2300" dirty="0">
                <a:latin typeface="Comic Sans MS"/>
                <a:cs typeface="Comic Sans MS"/>
              </a:rPr>
              <a:t> </a:t>
            </a:r>
            <a:r>
              <a:rPr lang="es-MX" sz="2300" spc="-5" dirty="0">
                <a:latin typeface="Comic Sans MS"/>
                <a:cs typeface="Comic Sans MS"/>
              </a:rPr>
              <a:t>desbalance </a:t>
            </a:r>
            <a:r>
              <a:rPr lang="es-MX" sz="2300" dirty="0">
                <a:latin typeface="Comic Sans MS"/>
                <a:cs typeface="Comic Sans MS"/>
              </a:rPr>
              <a:t> </a:t>
            </a:r>
            <a:r>
              <a:rPr lang="es-MX" sz="2300" spc="-5" dirty="0">
                <a:latin typeface="Comic Sans MS"/>
                <a:cs typeface="Comic Sans MS"/>
              </a:rPr>
              <a:t>causado</a:t>
            </a:r>
            <a:r>
              <a:rPr lang="es-MX" sz="2300" dirty="0">
                <a:latin typeface="Comic Sans MS"/>
                <a:cs typeface="Comic Sans MS"/>
              </a:rPr>
              <a:t> </a:t>
            </a:r>
            <a:r>
              <a:rPr lang="es-MX" sz="2300" spc="-5" dirty="0">
                <a:latin typeface="Comic Sans MS"/>
                <a:cs typeface="Comic Sans MS"/>
              </a:rPr>
              <a:t>por</a:t>
            </a:r>
            <a:r>
              <a:rPr lang="es-MX" sz="2300" dirty="0">
                <a:latin typeface="Comic Sans MS"/>
                <a:cs typeface="Comic Sans MS"/>
              </a:rPr>
              <a:t> </a:t>
            </a:r>
            <a:r>
              <a:rPr lang="es-MX" sz="2300" spc="-5" dirty="0">
                <a:latin typeface="Comic Sans MS"/>
                <a:cs typeface="Comic Sans MS"/>
              </a:rPr>
              <a:t>una</a:t>
            </a:r>
            <a:r>
              <a:rPr lang="es-MX" sz="2300" dirty="0">
                <a:latin typeface="Comic Sans MS"/>
                <a:cs typeface="Comic Sans MS"/>
              </a:rPr>
              <a:t> </a:t>
            </a:r>
            <a:r>
              <a:rPr lang="es-MX" sz="2300" spc="-5" dirty="0">
                <a:latin typeface="Comic Sans MS"/>
                <a:cs typeface="Comic Sans MS"/>
              </a:rPr>
              <a:t>falla</a:t>
            </a:r>
            <a:r>
              <a:rPr lang="es-MX" sz="2300" dirty="0">
                <a:latin typeface="Comic Sans MS"/>
                <a:cs typeface="Comic Sans MS"/>
              </a:rPr>
              <a:t> </a:t>
            </a:r>
            <a:r>
              <a:rPr lang="es-MX" sz="2300" spc="-5" dirty="0">
                <a:latin typeface="Comic Sans MS"/>
                <a:cs typeface="Comic Sans MS"/>
              </a:rPr>
              <a:t>en</a:t>
            </a:r>
            <a:r>
              <a:rPr lang="es-MX" sz="2300" dirty="0">
                <a:latin typeface="Comic Sans MS"/>
                <a:cs typeface="Comic Sans MS"/>
              </a:rPr>
              <a:t> </a:t>
            </a:r>
            <a:r>
              <a:rPr lang="es-MX" sz="2300" spc="-5" dirty="0">
                <a:latin typeface="Comic Sans MS"/>
                <a:cs typeface="Comic Sans MS"/>
              </a:rPr>
              <a:t>una</a:t>
            </a:r>
            <a:r>
              <a:rPr lang="es-MX" sz="2300" dirty="0">
                <a:latin typeface="Comic Sans MS"/>
                <a:cs typeface="Comic Sans MS"/>
              </a:rPr>
              <a:t> </a:t>
            </a:r>
            <a:r>
              <a:rPr lang="es-MX" sz="2300" spc="-5" dirty="0">
                <a:latin typeface="Comic Sans MS"/>
                <a:cs typeface="Comic Sans MS"/>
              </a:rPr>
              <a:t>vuelta.</a:t>
            </a:r>
            <a:r>
              <a:rPr lang="es-MX" sz="2300" dirty="0">
                <a:latin typeface="Comic Sans MS"/>
                <a:cs typeface="Comic Sans MS"/>
              </a:rPr>
              <a:t> </a:t>
            </a:r>
            <a:r>
              <a:rPr lang="es-MX" sz="2300" spc="-5" dirty="0">
                <a:latin typeface="Comic Sans MS"/>
                <a:cs typeface="Comic Sans MS"/>
              </a:rPr>
              <a:t>Un</a:t>
            </a:r>
            <a:r>
              <a:rPr lang="es-MX" sz="2300" dirty="0">
                <a:latin typeface="Comic Sans MS"/>
                <a:cs typeface="Comic Sans MS"/>
              </a:rPr>
              <a:t> </a:t>
            </a:r>
            <a:r>
              <a:rPr lang="es-MX" sz="2300" spc="-5" dirty="0">
                <a:latin typeface="Comic Sans MS"/>
                <a:cs typeface="Comic Sans MS"/>
              </a:rPr>
              <a:t>relé</a:t>
            </a:r>
            <a:r>
              <a:rPr lang="es-MX" sz="2300" dirty="0">
                <a:latin typeface="Comic Sans MS"/>
                <a:cs typeface="Comic Sans MS"/>
              </a:rPr>
              <a:t> </a:t>
            </a:r>
            <a:r>
              <a:rPr lang="es-MX" sz="2300" spc="-5" dirty="0">
                <a:latin typeface="Comic Sans MS"/>
                <a:cs typeface="Comic Sans MS"/>
              </a:rPr>
              <a:t>de </a:t>
            </a:r>
            <a:r>
              <a:rPr lang="es-MX" sz="2300" dirty="0">
                <a:latin typeface="Comic Sans MS"/>
                <a:cs typeface="Comic Sans MS"/>
              </a:rPr>
              <a:t> </a:t>
            </a:r>
            <a:r>
              <a:rPr lang="es-MX" sz="2300" spc="-5" dirty="0" err="1">
                <a:latin typeface="Comic Sans MS"/>
                <a:cs typeface="Comic Sans MS"/>
              </a:rPr>
              <a:t>sobrecorriente</a:t>
            </a:r>
            <a:r>
              <a:rPr lang="es-MX" sz="2300" dirty="0">
                <a:latin typeface="Comic Sans MS"/>
                <a:cs typeface="Comic Sans MS"/>
              </a:rPr>
              <a:t> </a:t>
            </a:r>
            <a:r>
              <a:rPr lang="es-MX" sz="2300" spc="-5" dirty="0">
                <a:latin typeface="Comic Sans MS"/>
                <a:cs typeface="Comic Sans MS"/>
              </a:rPr>
              <a:t>muy</a:t>
            </a:r>
            <a:r>
              <a:rPr lang="es-MX" sz="2300" dirty="0">
                <a:latin typeface="Comic Sans MS"/>
                <a:cs typeface="Comic Sans MS"/>
              </a:rPr>
              <a:t> </a:t>
            </a:r>
            <a:r>
              <a:rPr lang="es-MX" sz="2300" spc="-5" dirty="0">
                <a:latin typeface="Comic Sans MS"/>
                <a:cs typeface="Comic Sans MS"/>
              </a:rPr>
              <a:t>inverso</a:t>
            </a:r>
            <a:r>
              <a:rPr lang="es-MX" sz="2300" dirty="0">
                <a:latin typeface="Comic Sans MS"/>
                <a:cs typeface="Comic Sans MS"/>
              </a:rPr>
              <a:t> </a:t>
            </a:r>
            <a:r>
              <a:rPr lang="es-MX" sz="2300" spc="-5" dirty="0">
                <a:latin typeface="Comic Sans MS"/>
                <a:cs typeface="Comic Sans MS"/>
              </a:rPr>
              <a:t>con</a:t>
            </a:r>
            <a:r>
              <a:rPr lang="es-MX" sz="2300" dirty="0">
                <a:latin typeface="Comic Sans MS"/>
                <a:cs typeface="Comic Sans MS"/>
              </a:rPr>
              <a:t> </a:t>
            </a:r>
            <a:r>
              <a:rPr lang="es-MX" sz="2300" spc="-5" dirty="0">
                <a:latin typeface="Comic Sans MS"/>
                <a:cs typeface="Comic Sans MS"/>
              </a:rPr>
              <a:t>instantáneo</a:t>
            </a:r>
            <a:r>
              <a:rPr lang="es-MX" sz="2300" dirty="0">
                <a:latin typeface="Comic Sans MS"/>
                <a:cs typeface="Comic Sans MS"/>
              </a:rPr>
              <a:t> </a:t>
            </a:r>
            <a:r>
              <a:rPr lang="es-MX" sz="2300" spc="-5" dirty="0">
                <a:latin typeface="Comic Sans MS"/>
                <a:cs typeface="Comic Sans MS"/>
              </a:rPr>
              <a:t>es </a:t>
            </a:r>
            <a:r>
              <a:rPr lang="es-MX" sz="2300" dirty="0">
                <a:latin typeface="Comic Sans MS"/>
                <a:cs typeface="Comic Sans MS"/>
              </a:rPr>
              <a:t> </a:t>
            </a:r>
            <a:r>
              <a:rPr lang="es-MX" sz="2300" spc="-5" dirty="0">
                <a:latin typeface="Comic Sans MS"/>
                <a:cs typeface="Comic Sans MS"/>
              </a:rPr>
              <a:t>usualmente usado para este esquema.</a:t>
            </a:r>
            <a:r>
              <a:rPr lang="es-MX" sz="2300" dirty="0">
                <a:latin typeface="Comic Sans MS"/>
                <a:cs typeface="Comic Sans MS"/>
              </a:rPr>
              <a:t> </a:t>
            </a:r>
            <a:r>
              <a:rPr lang="es-MX" sz="2300" spc="-5" dirty="0">
                <a:latin typeface="Comic Sans MS"/>
                <a:cs typeface="Comic Sans MS"/>
              </a:rPr>
              <a:t>La </a:t>
            </a:r>
            <a:r>
              <a:rPr lang="es-MX" sz="2300" spc="-5" dirty="0" err="1">
                <a:latin typeface="Comic Sans MS"/>
                <a:cs typeface="Comic Sans MS"/>
              </a:rPr>
              <a:t>sobrecorriente</a:t>
            </a:r>
            <a:r>
              <a:rPr lang="es-MX" sz="2300" spc="-5" dirty="0">
                <a:latin typeface="Comic Sans MS"/>
                <a:cs typeface="Comic Sans MS"/>
              </a:rPr>
              <a:t> </a:t>
            </a:r>
            <a:r>
              <a:rPr lang="es-MX" sz="2300" dirty="0">
                <a:latin typeface="Comic Sans MS"/>
                <a:cs typeface="Comic Sans MS"/>
              </a:rPr>
              <a:t> </a:t>
            </a:r>
            <a:r>
              <a:rPr lang="es-MX" sz="2300" spc="-5" dirty="0">
                <a:latin typeface="Comic Sans MS"/>
                <a:cs typeface="Comic Sans MS"/>
              </a:rPr>
              <a:t>de</a:t>
            </a:r>
            <a:r>
              <a:rPr lang="es-MX" sz="2300" dirty="0">
                <a:latin typeface="Comic Sans MS"/>
                <a:cs typeface="Comic Sans MS"/>
              </a:rPr>
              <a:t> </a:t>
            </a:r>
            <a:r>
              <a:rPr lang="es-MX" sz="2300" spc="-5" dirty="0">
                <a:latin typeface="Comic Sans MS"/>
                <a:cs typeface="Comic Sans MS"/>
              </a:rPr>
              <a:t>tiempo</a:t>
            </a:r>
            <a:r>
              <a:rPr lang="es-MX" sz="2300" dirty="0">
                <a:latin typeface="Comic Sans MS"/>
                <a:cs typeface="Comic Sans MS"/>
              </a:rPr>
              <a:t> </a:t>
            </a:r>
            <a:r>
              <a:rPr lang="es-MX" sz="2300" spc="-5" dirty="0">
                <a:latin typeface="Comic Sans MS"/>
                <a:cs typeface="Comic Sans MS"/>
              </a:rPr>
              <a:t>se</a:t>
            </a:r>
            <a:r>
              <a:rPr lang="es-MX" sz="2300" dirty="0">
                <a:latin typeface="Comic Sans MS"/>
                <a:cs typeface="Comic Sans MS"/>
              </a:rPr>
              <a:t> </a:t>
            </a:r>
            <a:r>
              <a:rPr lang="es-MX" sz="2300" spc="-5" dirty="0">
                <a:latin typeface="Comic Sans MS"/>
                <a:cs typeface="Comic Sans MS"/>
              </a:rPr>
              <a:t>ajusta</a:t>
            </a:r>
            <a:r>
              <a:rPr lang="es-MX" sz="2300" dirty="0">
                <a:latin typeface="Comic Sans MS"/>
                <a:cs typeface="Comic Sans MS"/>
              </a:rPr>
              <a:t> </a:t>
            </a:r>
            <a:r>
              <a:rPr lang="es-MX" sz="2300" spc="-5" dirty="0">
                <a:latin typeface="Comic Sans MS"/>
                <a:cs typeface="Comic Sans MS"/>
              </a:rPr>
              <a:t>arriba</a:t>
            </a:r>
            <a:r>
              <a:rPr lang="es-MX" sz="2300" dirty="0">
                <a:latin typeface="Comic Sans MS"/>
                <a:cs typeface="Comic Sans MS"/>
              </a:rPr>
              <a:t> </a:t>
            </a:r>
            <a:r>
              <a:rPr lang="es-MX" sz="2300" spc="-5" dirty="0">
                <a:latin typeface="Comic Sans MS"/>
                <a:cs typeface="Comic Sans MS"/>
              </a:rPr>
              <a:t>de</a:t>
            </a:r>
            <a:r>
              <a:rPr lang="es-MX" sz="2300" dirty="0">
                <a:latin typeface="Comic Sans MS"/>
                <a:cs typeface="Comic Sans MS"/>
              </a:rPr>
              <a:t> </a:t>
            </a:r>
            <a:r>
              <a:rPr lang="es-MX" sz="2300" spc="-5" dirty="0">
                <a:latin typeface="Comic Sans MS"/>
                <a:cs typeface="Comic Sans MS"/>
              </a:rPr>
              <a:t>cualquier</a:t>
            </a:r>
            <a:r>
              <a:rPr lang="es-MX" sz="2300" dirty="0">
                <a:latin typeface="Comic Sans MS"/>
                <a:cs typeface="Comic Sans MS"/>
              </a:rPr>
              <a:t> </a:t>
            </a:r>
            <a:r>
              <a:rPr lang="es-MX" sz="2300" spc="-5" dirty="0">
                <a:latin typeface="Comic Sans MS"/>
                <a:cs typeface="Comic Sans MS"/>
              </a:rPr>
              <a:t>corriente</a:t>
            </a:r>
            <a:r>
              <a:rPr lang="es-MX" sz="2300" dirty="0">
                <a:latin typeface="Comic Sans MS"/>
                <a:cs typeface="Comic Sans MS"/>
              </a:rPr>
              <a:t> </a:t>
            </a:r>
            <a:r>
              <a:rPr lang="es-MX" sz="2300" spc="-5" dirty="0">
                <a:latin typeface="Comic Sans MS"/>
                <a:cs typeface="Comic Sans MS"/>
              </a:rPr>
              <a:t>de </a:t>
            </a:r>
            <a:r>
              <a:rPr lang="es-MX" sz="2300" spc="-254" dirty="0">
                <a:latin typeface="Comic Sans MS"/>
                <a:cs typeface="Comic Sans MS"/>
              </a:rPr>
              <a:t> </a:t>
            </a:r>
            <a:r>
              <a:rPr lang="es-MX" sz="2300" spc="-5" dirty="0">
                <a:latin typeface="Comic Sans MS"/>
                <a:cs typeface="Comic Sans MS"/>
              </a:rPr>
              <a:t>desbalance</a:t>
            </a:r>
            <a:r>
              <a:rPr lang="es-MX" sz="2300" spc="235" dirty="0">
                <a:latin typeface="Comic Sans MS"/>
                <a:cs typeface="Comic Sans MS"/>
              </a:rPr>
              <a:t> </a:t>
            </a:r>
            <a:r>
              <a:rPr lang="es-MX" sz="2300" spc="-5" dirty="0">
                <a:latin typeface="Comic Sans MS"/>
                <a:cs typeface="Comic Sans MS"/>
              </a:rPr>
              <a:t>normal,</a:t>
            </a:r>
            <a:r>
              <a:rPr lang="es-MX" sz="2300" spc="220" dirty="0">
                <a:latin typeface="Comic Sans MS"/>
                <a:cs typeface="Comic Sans MS"/>
              </a:rPr>
              <a:t> </a:t>
            </a:r>
            <a:r>
              <a:rPr lang="es-MX" sz="2300" spc="-5" dirty="0">
                <a:latin typeface="Comic Sans MS"/>
                <a:cs typeface="Comic Sans MS"/>
              </a:rPr>
              <a:t>pero</a:t>
            </a:r>
            <a:r>
              <a:rPr lang="es-MX" sz="2300" spc="225" dirty="0">
                <a:latin typeface="Comic Sans MS"/>
                <a:cs typeface="Comic Sans MS"/>
              </a:rPr>
              <a:t> </a:t>
            </a:r>
            <a:r>
              <a:rPr lang="es-MX" sz="2300" spc="-5" dirty="0">
                <a:latin typeface="Comic Sans MS"/>
                <a:cs typeface="Comic Sans MS"/>
              </a:rPr>
              <a:t>abajo</a:t>
            </a:r>
            <a:r>
              <a:rPr lang="es-MX" sz="2300" spc="220" dirty="0">
                <a:latin typeface="Comic Sans MS"/>
                <a:cs typeface="Comic Sans MS"/>
              </a:rPr>
              <a:t> </a:t>
            </a:r>
            <a:r>
              <a:rPr lang="es-MX" sz="2300" spc="-5" dirty="0">
                <a:latin typeface="Comic Sans MS"/>
                <a:cs typeface="Comic Sans MS"/>
              </a:rPr>
              <a:t>del</a:t>
            </a:r>
            <a:r>
              <a:rPr lang="es-MX" sz="2300" spc="225" dirty="0">
                <a:latin typeface="Comic Sans MS"/>
                <a:cs typeface="Comic Sans MS"/>
              </a:rPr>
              <a:t> </a:t>
            </a:r>
            <a:r>
              <a:rPr lang="es-MX" sz="2300" spc="-5" dirty="0">
                <a:latin typeface="Comic Sans MS"/>
                <a:cs typeface="Comic Sans MS"/>
              </a:rPr>
              <a:t>desbalance</a:t>
            </a:r>
            <a:r>
              <a:rPr lang="es-MX" sz="2300" spc="220" dirty="0">
                <a:latin typeface="Comic Sans MS"/>
                <a:cs typeface="Comic Sans MS"/>
              </a:rPr>
              <a:t> </a:t>
            </a:r>
            <a:r>
              <a:rPr lang="es-MX" sz="2300" spc="-5" dirty="0">
                <a:latin typeface="Comic Sans MS"/>
                <a:cs typeface="Comic Sans MS"/>
              </a:rPr>
              <a:t>causado </a:t>
            </a:r>
            <a:r>
              <a:rPr lang="es-MX" sz="2300" spc="-254" dirty="0">
                <a:latin typeface="Comic Sans MS"/>
                <a:cs typeface="Comic Sans MS"/>
              </a:rPr>
              <a:t> </a:t>
            </a:r>
            <a:r>
              <a:rPr lang="es-MX" sz="2300" spc="-5" dirty="0">
                <a:latin typeface="Comic Sans MS"/>
                <a:cs typeface="Comic Sans MS"/>
              </a:rPr>
              <a:t>por</a:t>
            </a:r>
            <a:r>
              <a:rPr lang="es-MX" sz="2300" dirty="0">
                <a:latin typeface="Comic Sans MS"/>
                <a:cs typeface="Comic Sans MS"/>
              </a:rPr>
              <a:t> </a:t>
            </a:r>
            <a:r>
              <a:rPr lang="es-MX" sz="2300" spc="-5" dirty="0">
                <a:latin typeface="Comic Sans MS"/>
                <a:cs typeface="Comic Sans MS"/>
              </a:rPr>
              <a:t>una</a:t>
            </a:r>
            <a:r>
              <a:rPr lang="es-MX" sz="2300" dirty="0">
                <a:latin typeface="Comic Sans MS"/>
                <a:cs typeface="Comic Sans MS"/>
              </a:rPr>
              <a:t> </a:t>
            </a:r>
            <a:r>
              <a:rPr lang="es-MX" sz="2300" spc="-5" dirty="0">
                <a:latin typeface="Comic Sans MS"/>
                <a:cs typeface="Comic Sans MS"/>
              </a:rPr>
              <a:t>sola</a:t>
            </a:r>
            <a:r>
              <a:rPr lang="es-MX" sz="2300" dirty="0">
                <a:latin typeface="Comic Sans MS"/>
                <a:cs typeface="Comic Sans MS"/>
              </a:rPr>
              <a:t> </a:t>
            </a:r>
            <a:r>
              <a:rPr lang="es-MX" sz="2300" spc="-5" dirty="0">
                <a:latin typeface="Comic Sans MS"/>
                <a:cs typeface="Comic Sans MS"/>
              </a:rPr>
              <a:t>vuelta</a:t>
            </a:r>
            <a:r>
              <a:rPr lang="es-MX" sz="2300" dirty="0">
                <a:latin typeface="Comic Sans MS"/>
                <a:cs typeface="Comic Sans MS"/>
              </a:rPr>
              <a:t> </a:t>
            </a:r>
            <a:r>
              <a:rPr lang="es-MX" sz="2300" spc="-5" dirty="0">
                <a:latin typeface="Comic Sans MS"/>
                <a:cs typeface="Comic Sans MS"/>
              </a:rPr>
              <a:t>cortocircuitada.</a:t>
            </a:r>
            <a:r>
              <a:rPr lang="es-MX" sz="2300" spc="260" dirty="0">
                <a:latin typeface="Comic Sans MS"/>
                <a:cs typeface="Comic Sans MS"/>
              </a:rPr>
              <a:t> </a:t>
            </a:r>
            <a:r>
              <a:rPr lang="es-MX" sz="2300" spc="-5" dirty="0">
                <a:latin typeface="Comic Sans MS"/>
                <a:cs typeface="Comic Sans MS"/>
              </a:rPr>
              <a:t>El</a:t>
            </a:r>
            <a:r>
              <a:rPr lang="es-MX" sz="2300" spc="254" dirty="0">
                <a:latin typeface="Comic Sans MS"/>
                <a:cs typeface="Comic Sans MS"/>
              </a:rPr>
              <a:t> </a:t>
            </a:r>
            <a:r>
              <a:rPr lang="es-MX" sz="2300" spc="-5" dirty="0">
                <a:latin typeface="Comic Sans MS"/>
                <a:cs typeface="Comic Sans MS"/>
              </a:rPr>
              <a:t>retardo</a:t>
            </a:r>
            <a:r>
              <a:rPr lang="es-MX" sz="2300" spc="260" dirty="0">
                <a:latin typeface="Comic Sans MS"/>
                <a:cs typeface="Comic Sans MS"/>
              </a:rPr>
              <a:t> </a:t>
            </a:r>
            <a:r>
              <a:rPr lang="es-MX" sz="2300" spc="-5" dirty="0">
                <a:latin typeface="Comic Sans MS"/>
                <a:cs typeface="Comic Sans MS"/>
              </a:rPr>
              <a:t>de </a:t>
            </a:r>
            <a:r>
              <a:rPr lang="es-MX" sz="2300" dirty="0">
                <a:latin typeface="Comic Sans MS"/>
                <a:cs typeface="Comic Sans MS"/>
              </a:rPr>
              <a:t> </a:t>
            </a:r>
            <a:r>
              <a:rPr lang="es-MX" sz="2300" spc="-5" dirty="0">
                <a:latin typeface="Comic Sans MS"/>
                <a:cs typeface="Comic Sans MS"/>
              </a:rPr>
              <a:t>tiempo</a:t>
            </a:r>
            <a:r>
              <a:rPr lang="es-MX" sz="2300" dirty="0">
                <a:latin typeface="Comic Sans MS"/>
                <a:cs typeface="Comic Sans MS"/>
              </a:rPr>
              <a:t> </a:t>
            </a:r>
            <a:r>
              <a:rPr lang="es-MX" sz="2300" spc="-5" dirty="0">
                <a:latin typeface="Comic Sans MS"/>
                <a:cs typeface="Comic Sans MS"/>
              </a:rPr>
              <a:t>se</a:t>
            </a:r>
            <a:r>
              <a:rPr lang="es-MX" sz="2300" dirty="0">
                <a:latin typeface="Comic Sans MS"/>
                <a:cs typeface="Comic Sans MS"/>
              </a:rPr>
              <a:t> </a:t>
            </a:r>
            <a:r>
              <a:rPr lang="es-MX" sz="2300" spc="-5" dirty="0">
                <a:latin typeface="Comic Sans MS"/>
                <a:cs typeface="Comic Sans MS"/>
              </a:rPr>
              <a:t>ajusta</a:t>
            </a:r>
            <a:r>
              <a:rPr lang="es-MX" sz="2300" dirty="0">
                <a:latin typeface="Comic Sans MS"/>
                <a:cs typeface="Comic Sans MS"/>
              </a:rPr>
              <a:t> </a:t>
            </a:r>
            <a:r>
              <a:rPr lang="es-MX" sz="2300" spc="-5" dirty="0">
                <a:latin typeface="Comic Sans MS"/>
                <a:cs typeface="Comic Sans MS"/>
              </a:rPr>
              <a:t>para</a:t>
            </a:r>
            <a:r>
              <a:rPr lang="es-MX" sz="2300" dirty="0">
                <a:latin typeface="Comic Sans MS"/>
                <a:cs typeface="Comic Sans MS"/>
              </a:rPr>
              <a:t> </a:t>
            </a:r>
            <a:r>
              <a:rPr lang="es-MX" sz="2300" spc="-5" dirty="0">
                <a:latin typeface="Comic Sans MS"/>
                <a:cs typeface="Comic Sans MS"/>
              </a:rPr>
              <a:t>evitar</a:t>
            </a:r>
            <a:r>
              <a:rPr lang="es-MX" sz="2300" dirty="0">
                <a:latin typeface="Comic Sans MS"/>
                <a:cs typeface="Comic Sans MS"/>
              </a:rPr>
              <a:t> </a:t>
            </a:r>
            <a:r>
              <a:rPr lang="es-MX" sz="2300" spc="-5" dirty="0">
                <a:latin typeface="Comic Sans MS"/>
                <a:cs typeface="Comic Sans MS"/>
              </a:rPr>
              <a:t>la</a:t>
            </a:r>
            <a:r>
              <a:rPr lang="es-MX" sz="2300" spc="260" dirty="0">
                <a:latin typeface="Comic Sans MS"/>
                <a:cs typeface="Comic Sans MS"/>
              </a:rPr>
              <a:t> </a:t>
            </a:r>
            <a:r>
              <a:rPr lang="es-MX" sz="2300" spc="-5" dirty="0">
                <a:latin typeface="Comic Sans MS"/>
                <a:cs typeface="Comic Sans MS"/>
              </a:rPr>
              <a:t>operación</a:t>
            </a:r>
            <a:r>
              <a:rPr lang="es-MX" sz="2300" spc="260" dirty="0">
                <a:latin typeface="Comic Sans MS"/>
                <a:cs typeface="Comic Sans MS"/>
              </a:rPr>
              <a:t> </a:t>
            </a:r>
            <a:r>
              <a:rPr lang="es-MX" sz="2300" spc="-5" dirty="0">
                <a:latin typeface="Comic Sans MS"/>
                <a:cs typeface="Comic Sans MS"/>
              </a:rPr>
              <a:t>con </a:t>
            </a:r>
            <a:r>
              <a:rPr lang="es-MX" sz="2300" dirty="0">
                <a:latin typeface="Comic Sans MS"/>
                <a:cs typeface="Comic Sans MS"/>
              </a:rPr>
              <a:t> </a:t>
            </a:r>
            <a:r>
              <a:rPr lang="es-MX" sz="2300" spc="-5" dirty="0">
                <a:latin typeface="Comic Sans MS"/>
                <a:cs typeface="Comic Sans MS"/>
              </a:rPr>
              <a:t>transitorios</a:t>
            </a:r>
            <a:r>
              <a:rPr lang="es-MX" sz="2300" spc="50" dirty="0">
                <a:latin typeface="Comic Sans MS"/>
                <a:cs typeface="Comic Sans MS"/>
              </a:rPr>
              <a:t> </a:t>
            </a:r>
            <a:r>
              <a:rPr lang="es-MX" sz="2300" spc="-5" dirty="0">
                <a:latin typeface="Comic Sans MS"/>
                <a:cs typeface="Comic Sans MS"/>
              </a:rPr>
              <a:t>que</a:t>
            </a:r>
            <a:r>
              <a:rPr lang="es-MX" sz="2300" spc="50" dirty="0">
                <a:latin typeface="Comic Sans MS"/>
                <a:cs typeface="Comic Sans MS"/>
              </a:rPr>
              <a:t> </a:t>
            </a:r>
            <a:r>
              <a:rPr lang="es-MX" sz="2300" spc="-5" dirty="0">
                <a:latin typeface="Comic Sans MS"/>
                <a:cs typeface="Comic Sans MS"/>
              </a:rPr>
              <a:t>ocurran</a:t>
            </a:r>
            <a:r>
              <a:rPr lang="es-MX" sz="2300" spc="50" dirty="0">
                <a:latin typeface="Comic Sans MS"/>
                <a:cs typeface="Comic Sans MS"/>
              </a:rPr>
              <a:t> </a:t>
            </a:r>
            <a:r>
              <a:rPr lang="es-MX" sz="2300" spc="-5" dirty="0">
                <a:latin typeface="Comic Sans MS"/>
                <a:cs typeface="Comic Sans MS"/>
              </a:rPr>
              <a:t>durante</a:t>
            </a:r>
            <a:r>
              <a:rPr lang="es-MX" sz="2300" spc="50" dirty="0">
                <a:latin typeface="Comic Sans MS"/>
                <a:cs typeface="Comic Sans MS"/>
              </a:rPr>
              <a:t> </a:t>
            </a:r>
            <a:r>
              <a:rPr lang="es-MX" sz="2300" spc="-5" dirty="0">
                <a:latin typeface="Comic Sans MS"/>
                <a:cs typeface="Comic Sans MS"/>
              </a:rPr>
              <a:t>fallas</a:t>
            </a:r>
            <a:r>
              <a:rPr lang="es-MX" sz="2300" spc="55" dirty="0">
                <a:latin typeface="Comic Sans MS"/>
                <a:cs typeface="Comic Sans MS"/>
              </a:rPr>
              <a:t> </a:t>
            </a:r>
            <a:r>
              <a:rPr lang="es-MX" sz="2300" spc="-5" dirty="0">
                <a:latin typeface="Comic Sans MS"/>
                <a:cs typeface="Comic Sans MS"/>
              </a:rPr>
              <a:t>externas,</a:t>
            </a:r>
            <a:r>
              <a:rPr lang="es-MX" sz="2300" spc="45" dirty="0">
                <a:latin typeface="Comic Sans MS"/>
                <a:cs typeface="Comic Sans MS"/>
              </a:rPr>
              <a:t> </a:t>
            </a:r>
            <a:r>
              <a:rPr lang="es-MX" sz="2300" spc="-5" dirty="0">
                <a:latin typeface="Comic Sans MS"/>
                <a:cs typeface="Comic Sans MS"/>
              </a:rPr>
              <a:t>debido </a:t>
            </a:r>
            <a:r>
              <a:rPr lang="es-MX" sz="2300" spc="-254" dirty="0">
                <a:latin typeface="Comic Sans MS"/>
                <a:cs typeface="Comic Sans MS"/>
              </a:rPr>
              <a:t> </a:t>
            </a:r>
            <a:r>
              <a:rPr lang="es-MX" sz="2300" spc="-5" dirty="0">
                <a:latin typeface="Comic Sans MS"/>
                <a:cs typeface="Comic Sans MS"/>
              </a:rPr>
              <a:t>a la respuesta desigual de los </a:t>
            </a:r>
            <a:r>
              <a:rPr lang="es-MX" sz="2300" spc="-5" dirty="0" err="1">
                <a:latin typeface="Comic Sans MS"/>
                <a:cs typeface="Comic Sans MS"/>
              </a:rPr>
              <a:t>TCs</a:t>
            </a:r>
            <a:r>
              <a:rPr lang="es-MX" sz="2300" spc="-5" dirty="0">
                <a:latin typeface="Comic Sans MS"/>
                <a:cs typeface="Comic Sans MS"/>
              </a:rPr>
              <a:t> al transitorio.</a:t>
            </a:r>
            <a:r>
              <a:rPr lang="es-MX" sz="2300" spc="260" dirty="0">
                <a:latin typeface="Comic Sans MS"/>
                <a:cs typeface="Comic Sans MS"/>
              </a:rPr>
              <a:t> </a:t>
            </a:r>
            <a:r>
              <a:rPr lang="es-MX" sz="2300" spc="-5" dirty="0">
                <a:latin typeface="Comic Sans MS"/>
                <a:cs typeface="Comic Sans MS"/>
              </a:rPr>
              <a:t>La </a:t>
            </a:r>
            <a:r>
              <a:rPr lang="es-MX" sz="2300" dirty="0">
                <a:latin typeface="Comic Sans MS"/>
                <a:cs typeface="Comic Sans MS"/>
              </a:rPr>
              <a:t> </a:t>
            </a:r>
            <a:r>
              <a:rPr lang="es-MX" sz="2300" spc="-5" dirty="0">
                <a:latin typeface="Comic Sans MS"/>
                <a:cs typeface="Comic Sans MS"/>
              </a:rPr>
              <a:t>unidad instantánea se ajusta arriba de los transitorios </a:t>
            </a:r>
            <a:r>
              <a:rPr lang="es-MX" sz="2300" dirty="0">
                <a:latin typeface="Comic Sans MS"/>
                <a:cs typeface="Comic Sans MS"/>
              </a:rPr>
              <a:t> </a:t>
            </a:r>
            <a:r>
              <a:rPr lang="es-MX" sz="2300" spc="-5" dirty="0">
                <a:latin typeface="Comic Sans MS"/>
                <a:cs typeface="Comic Sans MS"/>
              </a:rPr>
              <a:t>durante</a:t>
            </a:r>
            <a:r>
              <a:rPr lang="es-MX" sz="2300" dirty="0">
                <a:latin typeface="Comic Sans MS"/>
                <a:cs typeface="Comic Sans MS"/>
              </a:rPr>
              <a:t> </a:t>
            </a:r>
            <a:r>
              <a:rPr lang="es-MX" sz="2300" spc="-5" dirty="0">
                <a:latin typeface="Comic Sans MS"/>
                <a:cs typeface="Comic Sans MS"/>
              </a:rPr>
              <a:t>fallas</a:t>
            </a:r>
            <a:r>
              <a:rPr lang="es-MX" sz="2300" dirty="0">
                <a:latin typeface="Comic Sans MS"/>
                <a:cs typeface="Comic Sans MS"/>
              </a:rPr>
              <a:t> </a:t>
            </a:r>
            <a:r>
              <a:rPr lang="es-MX" sz="2300" spc="-5" dirty="0">
                <a:latin typeface="Comic Sans MS"/>
                <a:cs typeface="Comic Sans MS"/>
              </a:rPr>
              <a:t>externas</a:t>
            </a:r>
            <a:r>
              <a:rPr lang="es-MX" sz="2300" dirty="0">
                <a:latin typeface="Comic Sans MS"/>
                <a:cs typeface="Comic Sans MS"/>
              </a:rPr>
              <a:t> </a:t>
            </a:r>
            <a:r>
              <a:rPr lang="es-MX" sz="2300" spc="-5" dirty="0">
                <a:latin typeface="Comic Sans MS"/>
                <a:cs typeface="Comic Sans MS"/>
              </a:rPr>
              <a:t>y</a:t>
            </a:r>
            <a:r>
              <a:rPr lang="es-MX" sz="2300" dirty="0">
                <a:latin typeface="Comic Sans MS"/>
                <a:cs typeface="Comic Sans MS"/>
              </a:rPr>
              <a:t> </a:t>
            </a:r>
            <a:r>
              <a:rPr lang="es-MX" sz="2300" spc="-5" dirty="0">
                <a:latin typeface="Comic Sans MS"/>
                <a:cs typeface="Comic Sans MS"/>
              </a:rPr>
              <a:t>probablemente</a:t>
            </a:r>
            <a:r>
              <a:rPr lang="es-MX" sz="2300" dirty="0">
                <a:latin typeface="Comic Sans MS"/>
                <a:cs typeface="Comic Sans MS"/>
              </a:rPr>
              <a:t> </a:t>
            </a:r>
            <a:r>
              <a:rPr lang="es-MX" sz="2300" spc="-5" dirty="0">
                <a:latin typeface="Comic Sans MS"/>
                <a:cs typeface="Comic Sans MS"/>
              </a:rPr>
              <a:t>únicamente </a:t>
            </a:r>
            <a:r>
              <a:rPr lang="es-MX" sz="2300" dirty="0">
                <a:latin typeface="Comic Sans MS"/>
                <a:cs typeface="Comic Sans MS"/>
              </a:rPr>
              <a:t> </a:t>
            </a:r>
            <a:r>
              <a:rPr lang="es-MX" sz="2300" spc="-5" dirty="0">
                <a:latin typeface="Comic Sans MS"/>
                <a:cs typeface="Comic Sans MS"/>
              </a:rPr>
              <a:t>detectará</a:t>
            </a:r>
            <a:r>
              <a:rPr lang="es-MX" sz="2300" dirty="0">
                <a:latin typeface="Comic Sans MS"/>
                <a:cs typeface="Comic Sans MS"/>
              </a:rPr>
              <a:t> </a:t>
            </a:r>
            <a:r>
              <a:rPr lang="es-MX" sz="2300" spc="-5" dirty="0">
                <a:latin typeface="Comic Sans MS"/>
                <a:cs typeface="Comic Sans MS"/>
              </a:rPr>
              <a:t>fallas</a:t>
            </a:r>
            <a:r>
              <a:rPr lang="es-MX" sz="2300" dirty="0">
                <a:latin typeface="Comic Sans MS"/>
                <a:cs typeface="Comic Sans MS"/>
              </a:rPr>
              <a:t> </a:t>
            </a:r>
            <a:r>
              <a:rPr lang="es-MX" sz="2300" spc="-5" dirty="0">
                <a:latin typeface="Comic Sans MS"/>
                <a:cs typeface="Comic Sans MS"/>
              </a:rPr>
              <a:t>fase</a:t>
            </a:r>
            <a:r>
              <a:rPr lang="es-MX" sz="2300" spc="5" dirty="0">
                <a:latin typeface="Comic Sans MS"/>
                <a:cs typeface="Comic Sans MS"/>
              </a:rPr>
              <a:t> </a:t>
            </a:r>
            <a:r>
              <a:rPr lang="es-MX" sz="2300" spc="-5" dirty="0">
                <a:latin typeface="Comic Sans MS"/>
                <a:cs typeface="Comic Sans MS"/>
              </a:rPr>
              <a:t>a</a:t>
            </a:r>
            <a:r>
              <a:rPr lang="es-MX" sz="2300" dirty="0">
                <a:latin typeface="Comic Sans MS"/>
                <a:cs typeface="Comic Sans MS"/>
              </a:rPr>
              <a:t> </a:t>
            </a:r>
            <a:r>
              <a:rPr lang="es-MX" sz="2300" spc="-5" dirty="0">
                <a:latin typeface="Comic Sans MS"/>
                <a:cs typeface="Comic Sans MS"/>
              </a:rPr>
              <a:t>fase</a:t>
            </a:r>
            <a:r>
              <a:rPr lang="es-MX" sz="2300" spc="5" dirty="0">
                <a:latin typeface="Comic Sans MS"/>
                <a:cs typeface="Comic Sans MS"/>
              </a:rPr>
              <a:t> </a:t>
            </a:r>
            <a:r>
              <a:rPr lang="es-MX" sz="2300" spc="-5" dirty="0">
                <a:latin typeface="Comic Sans MS"/>
                <a:cs typeface="Comic Sans MS"/>
              </a:rPr>
              <a:t>o</a:t>
            </a:r>
            <a:r>
              <a:rPr lang="es-MX" sz="2300" dirty="0">
                <a:latin typeface="Comic Sans MS"/>
                <a:cs typeface="Comic Sans MS"/>
              </a:rPr>
              <a:t> </a:t>
            </a:r>
            <a:r>
              <a:rPr lang="es-MX" sz="2300" spc="-5" dirty="0" err="1">
                <a:latin typeface="Comic Sans MS"/>
                <a:cs typeface="Comic Sans MS"/>
              </a:rPr>
              <a:t>multi-vueltas</a:t>
            </a:r>
            <a:r>
              <a:rPr lang="es-MX" sz="2300" spc="-5" dirty="0">
                <a:latin typeface="Comic Sans MS"/>
                <a:cs typeface="Comic Sans MS"/>
              </a:rPr>
              <a:t>.</a:t>
            </a:r>
          </a:p>
          <a:p>
            <a:pPr marL="12700" marR="5080" algn="just">
              <a:spcBef>
                <a:spcPts val="95"/>
              </a:spcBef>
            </a:pPr>
            <a:r>
              <a:rPr lang="es-MX" sz="2300" spc="-5" dirty="0">
                <a:latin typeface="Comic Sans MS"/>
                <a:cs typeface="Comic Sans MS"/>
              </a:rPr>
              <a:t>Cualquier problema esperado por errores de </a:t>
            </a:r>
            <a:r>
              <a:rPr lang="es-MX" sz="2300" spc="-5" dirty="0" err="1">
                <a:latin typeface="Comic Sans MS"/>
                <a:cs typeface="Comic Sans MS"/>
              </a:rPr>
              <a:t>TCs</a:t>
            </a:r>
            <a:r>
              <a:rPr lang="es-MX" sz="2300" spc="-5" dirty="0">
                <a:latin typeface="Comic Sans MS"/>
                <a:cs typeface="Comic Sans MS"/>
              </a:rPr>
              <a:t> puede </a:t>
            </a:r>
            <a:r>
              <a:rPr lang="es-MX" sz="2300" dirty="0">
                <a:latin typeface="Comic Sans MS"/>
                <a:cs typeface="Comic Sans MS"/>
              </a:rPr>
              <a:t> </a:t>
            </a:r>
            <a:r>
              <a:rPr lang="es-MX" sz="2300" spc="-5" dirty="0">
                <a:latin typeface="Comic Sans MS"/>
                <a:cs typeface="Comic Sans MS"/>
              </a:rPr>
              <a:t>ser eliminado por el uso de un TC de una ventana o doble </a:t>
            </a:r>
            <a:r>
              <a:rPr lang="es-MX" sz="2300" dirty="0">
                <a:latin typeface="Comic Sans MS"/>
                <a:cs typeface="Comic Sans MS"/>
              </a:rPr>
              <a:t> </a:t>
            </a:r>
            <a:r>
              <a:rPr lang="es-MX" sz="2300" spc="-5" dirty="0">
                <a:latin typeface="Comic Sans MS"/>
                <a:cs typeface="Comic Sans MS"/>
              </a:rPr>
              <a:t>ventana</a:t>
            </a:r>
            <a:r>
              <a:rPr lang="es-MX" sz="2300" dirty="0">
                <a:latin typeface="Comic Sans MS"/>
                <a:cs typeface="Comic Sans MS"/>
              </a:rPr>
              <a:t> </a:t>
            </a:r>
            <a:r>
              <a:rPr lang="es-MX" sz="2300" spc="-5" dirty="0">
                <a:latin typeface="Comic Sans MS"/>
                <a:cs typeface="Comic Sans MS"/>
              </a:rPr>
              <a:t>como</a:t>
            </a:r>
            <a:r>
              <a:rPr lang="es-MX" sz="2300" dirty="0">
                <a:latin typeface="Comic Sans MS"/>
                <a:cs typeface="Comic Sans MS"/>
              </a:rPr>
              <a:t> </a:t>
            </a:r>
            <a:r>
              <a:rPr lang="es-MX" sz="2300" spc="-5" dirty="0">
                <a:latin typeface="Comic Sans MS"/>
                <a:cs typeface="Comic Sans MS"/>
              </a:rPr>
              <a:t>se</a:t>
            </a:r>
            <a:r>
              <a:rPr lang="es-MX" sz="2300" dirty="0">
                <a:latin typeface="Comic Sans MS"/>
                <a:cs typeface="Comic Sans MS"/>
              </a:rPr>
              <a:t> </a:t>
            </a:r>
            <a:r>
              <a:rPr lang="es-MX" sz="2300" spc="-5" dirty="0">
                <a:latin typeface="Comic Sans MS"/>
                <a:cs typeface="Comic Sans MS"/>
              </a:rPr>
              <a:t>muestra</a:t>
            </a:r>
            <a:r>
              <a:rPr lang="es-MX" sz="2300" dirty="0">
                <a:latin typeface="Comic Sans MS"/>
                <a:cs typeface="Comic Sans MS"/>
              </a:rPr>
              <a:t> </a:t>
            </a:r>
            <a:r>
              <a:rPr lang="es-MX" sz="2300" spc="-5" dirty="0">
                <a:latin typeface="Comic Sans MS"/>
                <a:cs typeface="Comic Sans MS"/>
              </a:rPr>
              <a:t>en</a:t>
            </a:r>
            <a:r>
              <a:rPr lang="es-MX" sz="2300" dirty="0">
                <a:latin typeface="Comic Sans MS"/>
                <a:cs typeface="Comic Sans MS"/>
              </a:rPr>
              <a:t> </a:t>
            </a:r>
            <a:r>
              <a:rPr lang="es-MX" sz="2300" spc="-5" dirty="0">
                <a:latin typeface="Comic Sans MS"/>
                <a:cs typeface="Comic Sans MS"/>
              </a:rPr>
              <a:t>las</a:t>
            </a:r>
            <a:r>
              <a:rPr lang="es-MX" sz="2300" dirty="0">
                <a:latin typeface="Comic Sans MS"/>
                <a:cs typeface="Comic Sans MS"/>
              </a:rPr>
              <a:t> </a:t>
            </a:r>
            <a:r>
              <a:rPr lang="es-MX" sz="2300" b="1" spc="-5" dirty="0">
                <a:latin typeface="Comic Sans MS"/>
                <a:cs typeface="Comic Sans MS"/>
              </a:rPr>
              <a:t>figuras</a:t>
            </a:r>
            <a:r>
              <a:rPr lang="es-MX" sz="2300" b="1" dirty="0">
                <a:latin typeface="Comic Sans MS"/>
                <a:cs typeface="Comic Sans MS"/>
              </a:rPr>
              <a:t> </a:t>
            </a:r>
            <a:r>
              <a:rPr lang="es-MX" sz="2300" b="1" spc="-5" dirty="0">
                <a:latin typeface="Comic Sans MS"/>
                <a:cs typeface="Comic Sans MS"/>
              </a:rPr>
              <a:t>F</a:t>
            </a:r>
            <a:r>
              <a:rPr lang="es-MX" sz="2300" b="1" dirty="0">
                <a:latin typeface="Comic Sans MS"/>
                <a:cs typeface="Comic Sans MS"/>
              </a:rPr>
              <a:t> </a:t>
            </a:r>
            <a:r>
              <a:rPr lang="es-MX" sz="2300" b="1" spc="-5" dirty="0">
                <a:latin typeface="Comic Sans MS"/>
                <a:cs typeface="Comic Sans MS"/>
              </a:rPr>
              <a:t>y</a:t>
            </a:r>
            <a:r>
              <a:rPr lang="es-MX" sz="2300" b="1" dirty="0">
                <a:latin typeface="Comic Sans MS"/>
                <a:cs typeface="Comic Sans MS"/>
              </a:rPr>
              <a:t> </a:t>
            </a:r>
            <a:r>
              <a:rPr lang="es-MX" sz="2300" b="1" spc="-5" dirty="0">
                <a:latin typeface="Comic Sans MS"/>
                <a:cs typeface="Comic Sans MS"/>
              </a:rPr>
              <a:t>G</a:t>
            </a:r>
            <a:r>
              <a:rPr lang="es-MX" sz="2300" spc="-5" dirty="0">
                <a:latin typeface="Comic Sans MS"/>
                <a:cs typeface="Comic Sans MS"/>
              </a:rPr>
              <a:t>.</a:t>
            </a:r>
            <a:r>
              <a:rPr lang="es-MX" sz="2300" dirty="0">
                <a:latin typeface="Comic Sans MS"/>
                <a:cs typeface="Comic Sans MS"/>
              </a:rPr>
              <a:t> </a:t>
            </a:r>
            <a:r>
              <a:rPr lang="es-MX" sz="2300" spc="-5" dirty="0">
                <a:latin typeface="Comic Sans MS"/>
                <a:cs typeface="Comic Sans MS"/>
              </a:rPr>
              <a:t>La </a:t>
            </a:r>
            <a:r>
              <a:rPr lang="es-MX" sz="2300" dirty="0">
                <a:latin typeface="Comic Sans MS"/>
                <a:cs typeface="Comic Sans MS"/>
              </a:rPr>
              <a:t> </a:t>
            </a:r>
            <a:r>
              <a:rPr lang="es-MX" sz="2300" spc="-5" dirty="0">
                <a:latin typeface="Comic Sans MS"/>
                <a:cs typeface="Comic Sans MS"/>
              </a:rPr>
              <a:t>eliminación de errores de </a:t>
            </a:r>
            <a:r>
              <a:rPr lang="es-MX" sz="2300" spc="-5" dirty="0" err="1">
                <a:latin typeface="Comic Sans MS"/>
                <a:cs typeface="Comic Sans MS"/>
              </a:rPr>
              <a:t>TCs</a:t>
            </a:r>
            <a:r>
              <a:rPr lang="es-MX" sz="2300" dirty="0">
                <a:latin typeface="Comic Sans MS"/>
                <a:cs typeface="Comic Sans MS"/>
              </a:rPr>
              <a:t> </a:t>
            </a:r>
            <a:r>
              <a:rPr lang="es-MX" sz="2300" spc="-5" dirty="0">
                <a:latin typeface="Comic Sans MS"/>
                <a:cs typeface="Comic Sans MS"/>
              </a:rPr>
              <a:t>permitirá el uso de un </a:t>
            </a:r>
            <a:r>
              <a:rPr lang="es-MX" sz="2300" dirty="0">
                <a:latin typeface="Comic Sans MS"/>
                <a:cs typeface="Comic Sans MS"/>
              </a:rPr>
              <a:t> </a:t>
            </a:r>
            <a:r>
              <a:rPr lang="es-MX" sz="2300" spc="-5" dirty="0">
                <a:latin typeface="Comic Sans MS"/>
                <a:cs typeface="Comic Sans MS"/>
              </a:rPr>
              <a:t>ajuste más sensible del relé instantáneo.</a:t>
            </a:r>
            <a:r>
              <a:rPr lang="es-MX" sz="2300" dirty="0">
                <a:latin typeface="Comic Sans MS"/>
                <a:cs typeface="Comic Sans MS"/>
              </a:rPr>
              <a:t> </a:t>
            </a:r>
            <a:r>
              <a:rPr lang="es-MX" sz="2300" spc="-5" dirty="0">
                <a:latin typeface="Comic Sans MS"/>
                <a:cs typeface="Comic Sans MS"/>
              </a:rPr>
              <a:t>El TC de doble </a:t>
            </a:r>
            <a:r>
              <a:rPr lang="es-MX" sz="2300" dirty="0">
                <a:latin typeface="Comic Sans MS"/>
                <a:cs typeface="Comic Sans MS"/>
              </a:rPr>
              <a:t> </a:t>
            </a:r>
            <a:r>
              <a:rPr lang="es-MX" sz="2300" spc="-5" dirty="0">
                <a:latin typeface="Comic Sans MS"/>
                <a:cs typeface="Comic Sans MS"/>
              </a:rPr>
              <a:t>ventana mostrado en la </a:t>
            </a:r>
            <a:r>
              <a:rPr lang="es-MX" sz="2300" b="1" spc="-5" dirty="0">
                <a:latin typeface="Comic Sans MS"/>
                <a:cs typeface="Comic Sans MS"/>
              </a:rPr>
              <a:t>figura G</a:t>
            </a:r>
            <a:r>
              <a:rPr lang="es-MX" sz="2300" spc="-5" dirty="0">
                <a:latin typeface="Comic Sans MS"/>
                <a:cs typeface="Comic Sans MS"/>
              </a:rPr>
              <a:t>, puede ser usado para </a:t>
            </a:r>
            <a:r>
              <a:rPr lang="es-MX" sz="2300" dirty="0">
                <a:latin typeface="Comic Sans MS"/>
                <a:cs typeface="Comic Sans MS"/>
              </a:rPr>
              <a:t> </a:t>
            </a:r>
            <a:r>
              <a:rPr lang="es-MX" sz="2300" spc="-5" dirty="0">
                <a:latin typeface="Comic Sans MS"/>
                <a:cs typeface="Comic Sans MS"/>
              </a:rPr>
              <a:t>generadores grandes.</a:t>
            </a:r>
          </a:p>
          <a:p>
            <a:pPr marL="12700" marR="5080" algn="just">
              <a:spcBef>
                <a:spcPts val="95"/>
              </a:spcBef>
            </a:pPr>
            <a:r>
              <a:rPr lang="es-MX" sz="2300" spc="-5" dirty="0">
                <a:latin typeface="Comic Sans MS"/>
                <a:cs typeface="Comic Sans MS"/>
              </a:rPr>
              <a:t>La protección de fase partida detectará fallas de fase y </a:t>
            </a:r>
            <a:r>
              <a:rPr lang="es-MX" sz="2300" dirty="0">
                <a:latin typeface="Comic Sans MS"/>
                <a:cs typeface="Comic Sans MS"/>
              </a:rPr>
              <a:t> </a:t>
            </a:r>
            <a:r>
              <a:rPr lang="es-MX" sz="2300" spc="-5" dirty="0">
                <a:latin typeface="Comic Sans MS"/>
                <a:cs typeface="Comic Sans MS"/>
              </a:rPr>
              <a:t>algunas</a:t>
            </a:r>
            <a:r>
              <a:rPr lang="es-MX" sz="2300" dirty="0">
                <a:latin typeface="Comic Sans MS"/>
                <a:cs typeface="Comic Sans MS"/>
              </a:rPr>
              <a:t> </a:t>
            </a:r>
            <a:r>
              <a:rPr lang="es-MX" sz="2300" spc="-5" dirty="0">
                <a:latin typeface="Comic Sans MS"/>
                <a:cs typeface="Comic Sans MS"/>
              </a:rPr>
              <a:t>de</a:t>
            </a:r>
            <a:r>
              <a:rPr lang="es-MX" sz="2300" dirty="0">
                <a:latin typeface="Comic Sans MS"/>
                <a:cs typeface="Comic Sans MS"/>
              </a:rPr>
              <a:t> </a:t>
            </a:r>
            <a:r>
              <a:rPr lang="es-MX" sz="2300" spc="-5" dirty="0">
                <a:latin typeface="Comic Sans MS"/>
                <a:cs typeface="Comic Sans MS"/>
              </a:rPr>
              <a:t>tierra</a:t>
            </a:r>
            <a:r>
              <a:rPr lang="es-MX" sz="2300" dirty="0">
                <a:latin typeface="Comic Sans MS"/>
                <a:cs typeface="Comic Sans MS"/>
              </a:rPr>
              <a:t> </a:t>
            </a:r>
            <a:r>
              <a:rPr lang="es-MX" sz="2300" spc="-5" dirty="0">
                <a:latin typeface="Comic Sans MS"/>
                <a:cs typeface="Comic Sans MS"/>
              </a:rPr>
              <a:t>en</a:t>
            </a:r>
            <a:r>
              <a:rPr lang="es-MX" sz="2300" dirty="0">
                <a:latin typeface="Comic Sans MS"/>
                <a:cs typeface="Comic Sans MS"/>
              </a:rPr>
              <a:t> </a:t>
            </a:r>
            <a:r>
              <a:rPr lang="es-MX" sz="2300" spc="-5" dirty="0">
                <a:latin typeface="Comic Sans MS"/>
                <a:cs typeface="Comic Sans MS"/>
              </a:rPr>
              <a:t>el</a:t>
            </a:r>
            <a:r>
              <a:rPr lang="es-MX" sz="2300" dirty="0">
                <a:latin typeface="Comic Sans MS"/>
                <a:cs typeface="Comic Sans MS"/>
              </a:rPr>
              <a:t> </a:t>
            </a:r>
            <a:r>
              <a:rPr lang="es-MX" sz="2300" spc="-5" dirty="0">
                <a:latin typeface="Comic Sans MS"/>
                <a:cs typeface="Comic Sans MS"/>
              </a:rPr>
              <a:t>devanado</a:t>
            </a:r>
            <a:r>
              <a:rPr lang="es-MX" sz="2300" dirty="0">
                <a:latin typeface="Comic Sans MS"/>
                <a:cs typeface="Comic Sans MS"/>
              </a:rPr>
              <a:t> </a:t>
            </a:r>
            <a:r>
              <a:rPr lang="es-MX" sz="2300" spc="-5" dirty="0">
                <a:latin typeface="Comic Sans MS"/>
                <a:cs typeface="Comic Sans MS"/>
              </a:rPr>
              <a:t>del</a:t>
            </a:r>
            <a:r>
              <a:rPr lang="es-MX" sz="2300" dirty="0">
                <a:latin typeface="Comic Sans MS"/>
                <a:cs typeface="Comic Sans MS"/>
              </a:rPr>
              <a:t> </a:t>
            </a:r>
            <a:r>
              <a:rPr lang="es-MX" sz="2300" spc="-5" dirty="0">
                <a:latin typeface="Comic Sans MS"/>
                <a:cs typeface="Comic Sans MS"/>
              </a:rPr>
              <a:t>estator.</a:t>
            </a:r>
            <a:r>
              <a:rPr lang="es-MX" sz="2300" spc="260" dirty="0">
                <a:latin typeface="Comic Sans MS"/>
                <a:cs typeface="Comic Sans MS"/>
              </a:rPr>
              <a:t> </a:t>
            </a:r>
            <a:r>
              <a:rPr lang="es-MX" sz="2300" spc="-5" dirty="0">
                <a:latin typeface="Comic Sans MS"/>
                <a:cs typeface="Comic Sans MS"/>
              </a:rPr>
              <a:t>Sin </a:t>
            </a:r>
            <a:r>
              <a:rPr lang="es-MX" sz="2300" dirty="0">
                <a:latin typeface="Comic Sans MS"/>
                <a:cs typeface="Comic Sans MS"/>
              </a:rPr>
              <a:t> </a:t>
            </a:r>
            <a:r>
              <a:rPr lang="es-MX" sz="2300" spc="-5" dirty="0">
                <a:latin typeface="Comic Sans MS"/>
                <a:cs typeface="Comic Sans MS"/>
              </a:rPr>
              <a:t>embargo, debido al retardo de tiempo, es normalmente </a:t>
            </a:r>
            <a:r>
              <a:rPr lang="es-MX" sz="2300" dirty="0">
                <a:latin typeface="Comic Sans MS"/>
                <a:cs typeface="Comic Sans MS"/>
              </a:rPr>
              <a:t> </a:t>
            </a:r>
            <a:r>
              <a:rPr lang="es-MX" sz="2300" spc="-5" dirty="0">
                <a:latin typeface="Comic Sans MS"/>
                <a:cs typeface="Comic Sans MS"/>
              </a:rPr>
              <a:t>usada</a:t>
            </a:r>
            <a:r>
              <a:rPr lang="es-MX" sz="2300" dirty="0">
                <a:latin typeface="Comic Sans MS"/>
                <a:cs typeface="Comic Sans MS"/>
              </a:rPr>
              <a:t> </a:t>
            </a:r>
            <a:r>
              <a:rPr lang="es-MX" sz="2300" spc="-5" dirty="0">
                <a:latin typeface="Comic Sans MS"/>
                <a:cs typeface="Comic Sans MS"/>
              </a:rPr>
              <a:t>para</a:t>
            </a:r>
            <a:r>
              <a:rPr lang="es-MX" sz="2300" dirty="0">
                <a:latin typeface="Comic Sans MS"/>
                <a:cs typeface="Comic Sans MS"/>
              </a:rPr>
              <a:t> </a:t>
            </a:r>
            <a:r>
              <a:rPr lang="es-MX" sz="2300" spc="-5" dirty="0">
                <a:latin typeface="Comic Sans MS"/>
                <a:cs typeface="Comic Sans MS"/>
              </a:rPr>
              <a:t>complementar</a:t>
            </a:r>
            <a:r>
              <a:rPr lang="es-MX" sz="2300" dirty="0">
                <a:latin typeface="Comic Sans MS"/>
                <a:cs typeface="Comic Sans MS"/>
              </a:rPr>
              <a:t> </a:t>
            </a:r>
            <a:r>
              <a:rPr lang="es-MX" sz="2300" spc="-5" dirty="0">
                <a:latin typeface="Comic Sans MS"/>
                <a:cs typeface="Comic Sans MS"/>
              </a:rPr>
              <a:t>la</a:t>
            </a:r>
            <a:r>
              <a:rPr lang="es-MX" sz="2300" dirty="0">
                <a:latin typeface="Comic Sans MS"/>
                <a:cs typeface="Comic Sans MS"/>
              </a:rPr>
              <a:t> </a:t>
            </a:r>
            <a:r>
              <a:rPr lang="es-MX" sz="2300" spc="-5" dirty="0">
                <a:latin typeface="Comic Sans MS"/>
                <a:cs typeface="Comic Sans MS"/>
              </a:rPr>
              <a:t>protección</a:t>
            </a:r>
            <a:r>
              <a:rPr lang="es-MX" sz="2300" dirty="0">
                <a:latin typeface="Comic Sans MS"/>
                <a:cs typeface="Comic Sans MS"/>
              </a:rPr>
              <a:t> </a:t>
            </a:r>
            <a:r>
              <a:rPr lang="es-MX" sz="2300" spc="-5" dirty="0">
                <a:latin typeface="Comic Sans MS"/>
                <a:cs typeface="Comic Sans MS"/>
              </a:rPr>
              <a:t>diferencial</a:t>
            </a:r>
            <a:r>
              <a:rPr lang="es-MX" sz="2300" spc="254" dirty="0">
                <a:latin typeface="Comic Sans MS"/>
                <a:cs typeface="Comic Sans MS"/>
              </a:rPr>
              <a:t> </a:t>
            </a:r>
            <a:r>
              <a:rPr lang="es-MX" sz="2300" spc="-5" dirty="0">
                <a:latin typeface="Comic Sans MS"/>
                <a:cs typeface="Comic Sans MS"/>
              </a:rPr>
              <a:t>de </a:t>
            </a:r>
            <a:r>
              <a:rPr lang="es-MX" sz="2300" spc="-254" dirty="0">
                <a:latin typeface="Comic Sans MS"/>
                <a:cs typeface="Comic Sans MS"/>
              </a:rPr>
              <a:t> </a:t>
            </a:r>
            <a:r>
              <a:rPr lang="es-MX" sz="2300" spc="-5" dirty="0">
                <a:latin typeface="Comic Sans MS"/>
                <a:cs typeface="Comic Sans MS"/>
              </a:rPr>
              <a:t>alta</a:t>
            </a:r>
            <a:r>
              <a:rPr lang="es-MX" sz="2300" dirty="0">
                <a:latin typeface="Comic Sans MS"/>
                <a:cs typeface="Comic Sans MS"/>
              </a:rPr>
              <a:t> </a:t>
            </a:r>
            <a:r>
              <a:rPr lang="es-MX" sz="2300" spc="-5" dirty="0">
                <a:latin typeface="Comic Sans MS"/>
                <a:cs typeface="Comic Sans MS"/>
              </a:rPr>
              <a:t>rapidez</a:t>
            </a:r>
            <a:r>
              <a:rPr lang="es-MX" sz="2300" spc="5" dirty="0">
                <a:latin typeface="Comic Sans MS"/>
                <a:cs typeface="Comic Sans MS"/>
              </a:rPr>
              <a:t> </a:t>
            </a:r>
            <a:r>
              <a:rPr lang="es-MX" sz="2300" spc="-5" dirty="0">
                <a:latin typeface="Comic Sans MS"/>
                <a:cs typeface="Comic Sans MS"/>
              </a:rPr>
              <a:t>para</a:t>
            </a:r>
            <a:r>
              <a:rPr lang="es-MX" sz="2300" spc="5" dirty="0">
                <a:latin typeface="Comic Sans MS"/>
                <a:cs typeface="Comic Sans MS"/>
              </a:rPr>
              <a:t> </a:t>
            </a:r>
            <a:r>
              <a:rPr lang="es-MX" sz="2300" spc="-5" dirty="0">
                <a:latin typeface="Comic Sans MS"/>
                <a:cs typeface="Comic Sans MS"/>
              </a:rPr>
              <a:t>fallas</a:t>
            </a:r>
            <a:r>
              <a:rPr lang="es-MX" sz="2300" dirty="0">
                <a:latin typeface="Comic Sans MS"/>
                <a:cs typeface="Comic Sans MS"/>
              </a:rPr>
              <a:t> </a:t>
            </a:r>
            <a:r>
              <a:rPr lang="es-MX" sz="2300" spc="-5" dirty="0">
                <a:latin typeface="Comic Sans MS"/>
                <a:cs typeface="Comic Sans MS"/>
              </a:rPr>
              <a:t>de</a:t>
            </a:r>
            <a:r>
              <a:rPr lang="es-MX" sz="2300" spc="5" dirty="0">
                <a:latin typeface="Comic Sans MS"/>
                <a:cs typeface="Comic Sans MS"/>
              </a:rPr>
              <a:t> </a:t>
            </a:r>
            <a:r>
              <a:rPr lang="es-MX" sz="2300" spc="-5" dirty="0">
                <a:latin typeface="Comic Sans MS"/>
                <a:cs typeface="Comic Sans MS"/>
              </a:rPr>
              <a:t>fase</a:t>
            </a:r>
            <a:r>
              <a:rPr lang="es-MX" sz="2300" spc="5" dirty="0">
                <a:latin typeface="Comic Sans MS"/>
                <a:cs typeface="Comic Sans MS"/>
              </a:rPr>
              <a:t> </a:t>
            </a:r>
            <a:r>
              <a:rPr lang="es-MX" sz="2300" spc="-5" dirty="0">
                <a:latin typeface="Comic Sans MS"/>
                <a:cs typeface="Comic Sans MS"/>
              </a:rPr>
              <a:t>de</a:t>
            </a:r>
            <a:r>
              <a:rPr lang="es-MX" sz="2300" dirty="0">
                <a:latin typeface="Comic Sans MS"/>
                <a:cs typeface="Comic Sans MS"/>
              </a:rPr>
              <a:t> </a:t>
            </a:r>
            <a:r>
              <a:rPr lang="es-MX" sz="2300" spc="-5" dirty="0">
                <a:latin typeface="Comic Sans MS"/>
                <a:cs typeface="Comic Sans MS"/>
              </a:rPr>
              <a:t>gran</a:t>
            </a:r>
            <a:r>
              <a:rPr lang="es-MX" sz="2300" spc="5" dirty="0">
                <a:latin typeface="Comic Sans MS"/>
                <a:cs typeface="Comic Sans MS"/>
              </a:rPr>
              <a:t> </a:t>
            </a:r>
            <a:r>
              <a:rPr lang="es-MX" sz="2300" spc="-5" dirty="0">
                <a:latin typeface="Comic Sans MS"/>
                <a:cs typeface="Comic Sans MS"/>
              </a:rPr>
              <a:t>magnitud.</a:t>
            </a:r>
            <a:endParaRPr lang="es-MX" sz="2300" dirty="0">
              <a:latin typeface="Comic Sans MS"/>
              <a:cs typeface="Comic Sans MS"/>
            </a:endParaRPr>
          </a:p>
          <a:p>
            <a:pPr marL="12700">
              <a:spcBef>
                <a:spcPts val="5"/>
              </a:spcBef>
              <a:tabLst>
                <a:tab pos="2173605" algn="l"/>
              </a:tabLst>
            </a:pPr>
            <a:endParaRPr sz="900" dirty="0">
              <a:latin typeface="Comic Sans MS"/>
              <a:cs typeface="Comic Sans MS"/>
            </a:endParaRPr>
          </a:p>
        </p:txBody>
      </p:sp>
      <p:pic>
        <p:nvPicPr>
          <p:cNvPr id="17" name="object 14">
            <a:extLst>
              <a:ext uri="{FF2B5EF4-FFF2-40B4-BE49-F238E27FC236}">
                <a16:creationId xmlns:a16="http://schemas.microsoft.com/office/drawing/2014/main" xmlns="" id="{42077434-C32F-48CA-854C-39145DF86C07}"/>
              </a:ext>
            </a:extLst>
          </p:cNvPr>
          <p:cNvPicPr/>
          <p:nvPr/>
        </p:nvPicPr>
        <p:blipFill>
          <a:blip r:embed="rId4" cstate="print"/>
          <a:stretch>
            <a:fillRect/>
          </a:stretch>
        </p:blipFill>
        <p:spPr>
          <a:xfrm>
            <a:off x="13684103" y="228600"/>
            <a:ext cx="3733800" cy="4419600"/>
          </a:xfrm>
          <a:prstGeom prst="rect">
            <a:avLst/>
          </a:prstGeom>
        </p:spPr>
      </p:pic>
      <p:sp>
        <p:nvSpPr>
          <p:cNvPr id="18" name="object 16">
            <a:extLst>
              <a:ext uri="{FF2B5EF4-FFF2-40B4-BE49-F238E27FC236}">
                <a16:creationId xmlns:a16="http://schemas.microsoft.com/office/drawing/2014/main" xmlns="" id="{C2343986-830B-46B6-8F7A-485D00F9EFB0}"/>
              </a:ext>
            </a:extLst>
          </p:cNvPr>
          <p:cNvSpPr txBox="1"/>
          <p:nvPr/>
        </p:nvSpPr>
        <p:spPr>
          <a:xfrm>
            <a:off x="10269559" y="468171"/>
            <a:ext cx="3733800" cy="1243930"/>
          </a:xfrm>
          <a:prstGeom prst="rect">
            <a:avLst/>
          </a:prstGeom>
        </p:spPr>
        <p:txBody>
          <a:bodyPr vert="horz" wrap="square" lIns="0" tIns="12700" rIns="0" bIns="0" rtlCol="0">
            <a:spAutoFit/>
          </a:bodyPr>
          <a:lstStyle/>
          <a:p>
            <a:pPr marL="12700" marR="5080" algn="ctr">
              <a:spcBef>
                <a:spcPts val="100"/>
              </a:spcBef>
              <a:tabLst>
                <a:tab pos="667385" algn="l"/>
                <a:tab pos="939165" algn="l"/>
                <a:tab pos="1308100" algn="l"/>
                <a:tab pos="1815464" algn="l"/>
              </a:tabLst>
            </a:pPr>
            <a:r>
              <a:rPr lang="es-AR" sz="2000" b="1" spc="-5" dirty="0">
                <a:latin typeface="Comic Sans MS"/>
                <a:cs typeface="Comic Sans MS"/>
              </a:rPr>
              <a:t>Figura	 E. </a:t>
            </a:r>
            <a:r>
              <a:rPr sz="2000" b="1" spc="-5" dirty="0" err="1">
                <a:latin typeface="Comic Sans MS"/>
                <a:cs typeface="Comic Sans MS"/>
              </a:rPr>
              <a:t>Protección</a:t>
            </a:r>
            <a:r>
              <a:rPr lang="en-US" sz="2000" b="1" spc="-5" dirty="0">
                <a:latin typeface="Comic Sans MS"/>
                <a:cs typeface="Comic Sans MS"/>
              </a:rPr>
              <a:t> </a:t>
            </a:r>
            <a:r>
              <a:rPr sz="2000" b="1" spc="-5" dirty="0">
                <a:latin typeface="Comic Sans MS"/>
                <a:cs typeface="Comic Sans MS"/>
              </a:rPr>
              <a:t>de	fase	</a:t>
            </a:r>
            <a:r>
              <a:rPr sz="2000" b="1" spc="-5" dirty="0" err="1">
                <a:latin typeface="Comic Sans MS"/>
                <a:cs typeface="Comic Sans MS"/>
              </a:rPr>
              <a:t>partid</a:t>
            </a:r>
            <a:r>
              <a:rPr lang="en-US" sz="2000" b="1" spc="-5" dirty="0" err="1">
                <a:latin typeface="Comic Sans MS"/>
                <a:cs typeface="Comic Sans MS"/>
              </a:rPr>
              <a:t>a</a:t>
            </a:r>
            <a:r>
              <a:rPr lang="en-US" sz="2000" b="1" spc="-5" dirty="0">
                <a:latin typeface="Comic Sans MS"/>
                <a:cs typeface="Comic Sans MS"/>
              </a:rPr>
              <a:t> </a:t>
            </a:r>
            <a:r>
              <a:rPr sz="2000" b="1" spc="-5" dirty="0" err="1">
                <a:latin typeface="Comic Sans MS"/>
                <a:cs typeface="Comic Sans MS"/>
              </a:rPr>
              <a:t>usando</a:t>
            </a:r>
            <a:r>
              <a:rPr lang="en-US" sz="2000" b="1" spc="-5" dirty="0">
                <a:latin typeface="Comic Sans MS"/>
                <a:cs typeface="Comic Sans MS"/>
              </a:rPr>
              <a:t> </a:t>
            </a:r>
            <a:r>
              <a:rPr sz="2000" b="1" spc="-5" dirty="0" err="1">
                <a:latin typeface="Comic Sans MS"/>
                <a:cs typeface="Comic Sans MS"/>
              </a:rPr>
              <a:t>transformadores</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corriente</a:t>
            </a:r>
            <a:r>
              <a:rPr sz="2000" b="1" dirty="0">
                <a:latin typeface="Comic Sans MS"/>
                <a:cs typeface="Comic Sans MS"/>
              </a:rPr>
              <a:t> </a:t>
            </a:r>
            <a:r>
              <a:rPr sz="2000" b="1" spc="-5" dirty="0">
                <a:latin typeface="Comic Sans MS"/>
                <a:cs typeface="Comic Sans MS"/>
              </a:rPr>
              <a:t>separados</a:t>
            </a:r>
            <a:endParaRPr sz="2000" b="1" dirty="0">
              <a:latin typeface="Comic Sans MS"/>
              <a:cs typeface="Comic Sans M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330200" y="381000"/>
            <a:ext cx="17145000" cy="2392963"/>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RESPALDO</a:t>
            </a:r>
            <a:endParaRPr lang="en-US" sz="2400" b="1" spc="-5" dirty="0">
              <a:latin typeface="Comic Sans MS"/>
              <a:cs typeface="Comic Sans MS"/>
            </a:endParaRPr>
          </a:p>
          <a:p>
            <a:pPr marL="12700" algn="just">
              <a:spcBef>
                <a:spcPts val="100"/>
              </a:spcBef>
            </a:pPr>
            <a:r>
              <a:rPr lang="es-MX" sz="2400" spc="-5" dirty="0">
                <a:latin typeface="Comic Sans MS"/>
                <a:cs typeface="Comic Sans MS"/>
              </a:rPr>
              <a:t>El tipo más común de protección de respaldo usado para </a:t>
            </a:r>
            <a:r>
              <a:rPr lang="es-MX" sz="2400" dirty="0">
                <a:latin typeface="Comic Sans MS"/>
                <a:cs typeface="Comic Sans MS"/>
              </a:rPr>
              <a:t> </a:t>
            </a:r>
            <a:r>
              <a:rPr lang="es-MX" sz="2400" spc="-5" dirty="0">
                <a:latin typeface="Comic Sans MS"/>
                <a:cs typeface="Comic Sans MS"/>
              </a:rPr>
              <a:t>fallas de fase del estator del generador conectado en </a:t>
            </a:r>
            <a:r>
              <a:rPr lang="es-MX" sz="2400" dirty="0">
                <a:latin typeface="Comic Sans MS"/>
                <a:cs typeface="Comic Sans MS"/>
              </a:rPr>
              <a:t> </a:t>
            </a:r>
            <a:r>
              <a:rPr lang="es-MX" sz="2400" spc="-5" dirty="0">
                <a:latin typeface="Comic Sans MS"/>
                <a:cs typeface="Comic Sans MS"/>
              </a:rPr>
              <a:t>forma unitaria es el relé diferencial total.</a:t>
            </a:r>
            <a:r>
              <a:rPr lang="es-MX" sz="2400" dirty="0">
                <a:latin typeface="Comic Sans MS"/>
                <a:cs typeface="Comic Sans MS"/>
              </a:rPr>
              <a:t> </a:t>
            </a:r>
            <a:r>
              <a:rPr lang="es-MX" sz="2400" spc="-5" dirty="0">
                <a:latin typeface="Comic Sans MS"/>
                <a:cs typeface="Comic Sans MS"/>
              </a:rPr>
              <a:t>Para unidades </a:t>
            </a:r>
            <a:r>
              <a:rPr lang="es-MX" sz="2400" dirty="0">
                <a:latin typeface="Comic Sans MS"/>
                <a:cs typeface="Comic Sans MS"/>
              </a:rPr>
              <a:t> </a:t>
            </a:r>
            <a:r>
              <a:rPr lang="es-MX" sz="2400" spc="-5" dirty="0">
                <a:latin typeface="Comic Sans MS"/>
                <a:cs typeface="Comic Sans MS"/>
              </a:rPr>
              <a:t>más pequeñas o unidades conectadas directamente a un </a:t>
            </a:r>
            <a:r>
              <a:rPr lang="es-MX" sz="2400" dirty="0">
                <a:latin typeface="Comic Sans MS"/>
                <a:cs typeface="Comic Sans MS"/>
              </a:rPr>
              <a:t> </a:t>
            </a:r>
            <a:r>
              <a:rPr lang="es-MX" sz="2400" spc="-5" dirty="0">
                <a:latin typeface="Comic Sans MS"/>
                <a:cs typeface="Comic Sans MS"/>
              </a:rPr>
              <a:t>bus,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emplean</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spc="254" dirty="0">
                <a:latin typeface="Comic Sans MS"/>
                <a:cs typeface="Comic Sans MS"/>
              </a:rPr>
              <a:t> </a:t>
            </a:r>
            <a:r>
              <a:rPr lang="es-MX" sz="2400" spc="-5" dirty="0">
                <a:latin typeface="Comic Sans MS"/>
                <a:cs typeface="Comic Sans MS"/>
              </a:rPr>
              <a:t>y</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respaldo del sistema, los cuales son discutidos en otra </a:t>
            </a:r>
            <a:r>
              <a:rPr lang="es-MX" sz="2400" dirty="0">
                <a:latin typeface="Comic Sans MS"/>
                <a:cs typeface="Comic Sans MS"/>
              </a:rPr>
              <a:t> </a:t>
            </a:r>
            <a:r>
              <a:rPr lang="es-MX" sz="2400" spc="-5" dirty="0">
                <a:latin typeface="Comic Sans MS"/>
                <a:cs typeface="Comic Sans MS"/>
              </a:rPr>
              <a:t>sección de este tutorial.</a:t>
            </a:r>
            <a:r>
              <a:rPr lang="es-MX" sz="2400" dirty="0">
                <a:latin typeface="Comic Sans MS"/>
                <a:cs typeface="Comic Sans MS"/>
              </a:rPr>
              <a:t> </a:t>
            </a:r>
            <a:r>
              <a:rPr lang="es-MX" sz="2400" spc="-5" dirty="0">
                <a:latin typeface="Comic Sans MS"/>
                <a:cs typeface="Comic Sans MS"/>
              </a:rPr>
              <a:t>También, se emplea algunas </a:t>
            </a:r>
            <a:r>
              <a:rPr lang="es-MX" sz="2400" dirty="0">
                <a:latin typeface="Comic Sans MS"/>
                <a:cs typeface="Comic Sans MS"/>
              </a:rPr>
              <a:t> </a:t>
            </a:r>
            <a:r>
              <a:rPr lang="es-MX" sz="2400" spc="-5" dirty="0">
                <a:latin typeface="Comic Sans MS"/>
                <a:cs typeface="Comic Sans MS"/>
              </a:rPr>
              <a:t>veces</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impedancia</a:t>
            </a:r>
            <a:r>
              <a:rPr lang="es-MX" sz="2400" spc="260" dirty="0">
                <a:latin typeface="Comic Sans MS"/>
                <a:cs typeface="Comic Sans MS"/>
              </a:rPr>
              <a:t> </a:t>
            </a:r>
            <a:r>
              <a:rPr lang="es-MX" sz="2400" spc="-5" dirty="0">
                <a:latin typeface="Comic Sans MS"/>
                <a:cs typeface="Comic Sans MS"/>
              </a:rPr>
              <a:t>para</a:t>
            </a:r>
            <a:r>
              <a:rPr lang="es-MX" sz="2400" spc="260" dirty="0">
                <a:latin typeface="Comic Sans MS"/>
                <a:cs typeface="Comic Sans MS"/>
              </a:rPr>
              <a:t> </a:t>
            </a:r>
            <a:r>
              <a:rPr lang="es-MX" sz="2400" spc="-5" dirty="0">
                <a:latin typeface="Comic Sans MS"/>
                <a:cs typeface="Comic Sans MS"/>
              </a:rPr>
              <a:t>proporcionar </a:t>
            </a:r>
            <a:r>
              <a:rPr lang="es-MX" sz="2400" dirty="0">
                <a:latin typeface="Comic Sans MS"/>
                <a:cs typeface="Comic Sans MS"/>
              </a:rPr>
              <a:t> </a:t>
            </a:r>
            <a:r>
              <a:rPr lang="es-MX" sz="2400" spc="-5" dirty="0">
                <a:latin typeface="Comic Sans MS"/>
                <a:cs typeface="Comic Sans MS"/>
              </a:rPr>
              <a:t>protección de respaldo para el transformador elevador y </a:t>
            </a:r>
            <a:r>
              <a:rPr lang="es-MX" sz="2400" dirty="0">
                <a:latin typeface="Comic Sans MS"/>
                <a:cs typeface="Comic Sans MS"/>
              </a:rPr>
              <a:t> </a:t>
            </a:r>
            <a:r>
              <a:rPr lang="es-MX" sz="2400" spc="-5" dirty="0">
                <a:latin typeface="Comic Sans MS"/>
                <a:cs typeface="Comic Sans MS"/>
              </a:rPr>
              <a:t>el generador.</a:t>
            </a: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1583875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330200" y="381000"/>
            <a:ext cx="11963400" cy="7194277"/>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a:cs typeface="Comic Sans MS"/>
              </a:rPr>
              <a:t>Diferencial</a:t>
            </a:r>
            <a:r>
              <a:rPr lang="es-MX" sz="2400" b="1" spc="615" dirty="0">
                <a:latin typeface="Comic Sans MS"/>
                <a:cs typeface="Comic Sans MS"/>
              </a:rPr>
              <a:t> </a:t>
            </a:r>
            <a:r>
              <a:rPr lang="es-MX" sz="2400" b="1" spc="-5" dirty="0">
                <a:latin typeface="Comic Sans MS"/>
                <a:cs typeface="Comic Sans MS"/>
              </a:rPr>
              <a:t>total.	</a:t>
            </a:r>
            <a:r>
              <a:rPr lang="es-MX" sz="2400" spc="-5" dirty="0">
                <a:latin typeface="Comic Sans MS"/>
                <a:cs typeface="Comic Sans MS"/>
              </a:rPr>
              <a:t>Un</a:t>
            </a:r>
            <a:r>
              <a:rPr lang="es-MX" sz="2400" spc="565" dirty="0">
                <a:latin typeface="Comic Sans MS"/>
                <a:cs typeface="Comic Sans MS"/>
              </a:rPr>
              <a:t> </a:t>
            </a:r>
            <a:r>
              <a:rPr lang="es-MX" sz="2400" spc="-5" dirty="0">
                <a:latin typeface="Comic Sans MS"/>
                <a:cs typeface="Comic Sans MS"/>
              </a:rPr>
              <a:t>relé</a:t>
            </a:r>
            <a:r>
              <a:rPr lang="es-MX" sz="2400" spc="570" dirty="0">
                <a:latin typeface="Comic Sans MS"/>
                <a:cs typeface="Comic Sans MS"/>
              </a:rPr>
              <a:t> </a:t>
            </a:r>
            <a:r>
              <a:rPr lang="es-MX" sz="2400" spc="-5" dirty="0">
                <a:latin typeface="Comic Sans MS"/>
                <a:cs typeface="Comic Sans MS"/>
              </a:rPr>
              <a:t>diferencial</a:t>
            </a:r>
            <a:r>
              <a:rPr lang="es-MX" sz="2400" spc="565" dirty="0">
                <a:latin typeface="Comic Sans MS"/>
                <a:cs typeface="Comic Sans MS"/>
              </a:rPr>
              <a:t> </a:t>
            </a:r>
            <a:r>
              <a:rPr lang="es-MX" sz="2400" spc="-5" dirty="0">
                <a:latin typeface="Comic Sans MS"/>
                <a:cs typeface="Comic Sans MS"/>
              </a:rPr>
              <a:t>total</a:t>
            </a:r>
            <a:r>
              <a:rPr lang="es-MX" sz="2400" spc="565" dirty="0">
                <a:latin typeface="Comic Sans MS"/>
                <a:cs typeface="Comic Sans MS"/>
              </a:rPr>
              <a:t> </a:t>
            </a:r>
            <a:r>
              <a:rPr lang="es-MX" sz="2400" spc="-5" dirty="0">
                <a:latin typeface="Comic Sans MS"/>
                <a:cs typeface="Comic Sans MS"/>
              </a:rPr>
              <a:t>de 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conectado</a:t>
            </a:r>
            <a:r>
              <a:rPr lang="es-MX" sz="2400" dirty="0">
                <a:latin typeface="Comic Sans MS"/>
                <a:cs typeface="Comic Sans MS"/>
              </a:rPr>
              <a:t> </a:t>
            </a:r>
            <a:r>
              <a:rPr lang="es-MX" sz="2400" spc="-5" dirty="0">
                <a:latin typeface="Comic Sans MS"/>
                <a:cs typeface="Comic Sans MS"/>
              </a:rPr>
              <a:t>incluyendo</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 </a:t>
            </a:r>
            <a:r>
              <a:rPr lang="es-MX" sz="2400" dirty="0">
                <a:latin typeface="Comic Sans MS"/>
                <a:cs typeface="Comic Sans MS"/>
              </a:rPr>
              <a:t> </a:t>
            </a:r>
            <a:r>
              <a:rPr lang="es-MX" sz="2400" spc="-5" dirty="0">
                <a:latin typeface="Comic Sans MS"/>
                <a:cs typeface="Comic Sans MS"/>
              </a:rPr>
              <a:t>conectado en forma unitaria y el transformador elevador </a:t>
            </a:r>
            <a:r>
              <a:rPr lang="es-MX" sz="2400" spc="-254" dirty="0">
                <a:latin typeface="Comic Sans MS"/>
                <a:cs typeface="Comic Sans MS"/>
              </a:rPr>
              <a:t> </a:t>
            </a:r>
            <a:r>
              <a:rPr lang="es-MX" sz="2400" spc="-5" dirty="0">
                <a:latin typeface="Comic Sans MS"/>
                <a:cs typeface="Comic Sans MS"/>
              </a:rPr>
              <a:t>dentro de una zona diferencial como se muestra en la </a:t>
            </a:r>
            <a:r>
              <a:rPr lang="es-MX" sz="2400" dirty="0">
                <a:latin typeface="Comic Sans MS"/>
                <a:cs typeface="Comic Sans MS"/>
              </a:rPr>
              <a:t> </a:t>
            </a:r>
            <a:r>
              <a:rPr lang="es-MX" sz="2400" b="1" spc="-5" dirty="0">
                <a:latin typeface="Comic Sans MS"/>
                <a:cs typeface="Comic Sans MS"/>
              </a:rPr>
              <a:t>figura</a:t>
            </a:r>
            <a:r>
              <a:rPr lang="es-MX" sz="2400" b="1" spc="80" dirty="0">
                <a:latin typeface="Comic Sans MS"/>
                <a:cs typeface="Comic Sans MS"/>
              </a:rPr>
              <a:t> </a:t>
            </a:r>
            <a:r>
              <a:rPr lang="es-MX" sz="2400" b="1" spc="-5" dirty="0">
                <a:latin typeface="Comic Sans MS"/>
                <a:cs typeface="Comic Sans MS"/>
              </a:rPr>
              <a:t>H</a:t>
            </a:r>
            <a:r>
              <a:rPr lang="es-MX" sz="2400" spc="-5" dirty="0">
                <a:latin typeface="Comic Sans MS"/>
                <a:cs typeface="Comic Sans MS"/>
              </a:rPr>
              <a:t>.</a:t>
            </a:r>
            <a:r>
              <a:rPr lang="es-MX" sz="2400" spc="80" dirty="0">
                <a:latin typeface="Comic Sans MS"/>
                <a:cs typeface="Comic Sans MS"/>
              </a:rPr>
              <a:t> </a:t>
            </a:r>
            <a:r>
              <a:rPr lang="es-MX" sz="2400" spc="-5" dirty="0">
                <a:latin typeface="Comic Sans MS"/>
                <a:cs typeface="Comic Sans MS"/>
              </a:rPr>
              <a:t>Se</a:t>
            </a:r>
            <a:r>
              <a:rPr lang="es-MX" sz="2400" spc="80" dirty="0">
                <a:latin typeface="Comic Sans MS"/>
                <a:cs typeface="Comic Sans MS"/>
              </a:rPr>
              <a:t> </a:t>
            </a:r>
            <a:r>
              <a:rPr lang="es-MX" sz="2400" spc="-5" dirty="0">
                <a:latin typeface="Comic Sans MS"/>
                <a:cs typeface="Comic Sans MS"/>
              </a:rPr>
              <a:t>usa</a:t>
            </a:r>
            <a:r>
              <a:rPr lang="es-MX" sz="2400" spc="80" dirty="0">
                <a:latin typeface="Comic Sans MS"/>
                <a:cs typeface="Comic Sans MS"/>
              </a:rPr>
              <a:t> </a:t>
            </a:r>
            <a:r>
              <a:rPr lang="es-MX" sz="2400" spc="-5" dirty="0">
                <a:latin typeface="Comic Sans MS"/>
                <a:cs typeface="Comic Sans MS"/>
              </a:rPr>
              <a:t>para</a:t>
            </a:r>
            <a:r>
              <a:rPr lang="es-MX" sz="2400" spc="80" dirty="0">
                <a:latin typeface="Comic Sans MS"/>
                <a:cs typeface="Comic Sans MS"/>
              </a:rPr>
              <a:t> </a:t>
            </a:r>
            <a:r>
              <a:rPr lang="es-MX" sz="2400" spc="-5" dirty="0">
                <a:latin typeface="Comic Sans MS"/>
                <a:cs typeface="Comic Sans MS"/>
              </a:rPr>
              <a:t>esta</a:t>
            </a:r>
            <a:r>
              <a:rPr lang="es-MX" sz="2400" spc="80" dirty="0">
                <a:latin typeface="Comic Sans MS"/>
                <a:cs typeface="Comic Sans MS"/>
              </a:rPr>
              <a:t> </a:t>
            </a:r>
            <a:r>
              <a:rPr lang="es-MX" sz="2400" spc="-5" dirty="0">
                <a:latin typeface="Comic Sans MS"/>
                <a:cs typeface="Comic Sans MS"/>
              </a:rPr>
              <a:t>aplicación</a:t>
            </a:r>
            <a:r>
              <a:rPr lang="es-MX" sz="2400" spc="75" dirty="0">
                <a:latin typeface="Comic Sans MS"/>
                <a:cs typeface="Comic Sans MS"/>
              </a:rPr>
              <a:t> </a:t>
            </a:r>
            <a:r>
              <a:rPr lang="es-MX" sz="2400" spc="-5" dirty="0">
                <a:latin typeface="Comic Sans MS"/>
                <a:cs typeface="Comic Sans MS"/>
              </a:rPr>
              <a:t>un</a:t>
            </a:r>
            <a:r>
              <a:rPr lang="es-MX" sz="2400" spc="70" dirty="0">
                <a:latin typeface="Comic Sans MS"/>
                <a:cs typeface="Comic Sans MS"/>
              </a:rPr>
              <a:t> </a:t>
            </a:r>
            <a:r>
              <a:rPr lang="es-MX" sz="2400" spc="-5" dirty="0">
                <a:latin typeface="Comic Sans MS"/>
                <a:cs typeface="Comic Sans MS"/>
              </a:rPr>
              <a:t>relé</a:t>
            </a:r>
            <a:r>
              <a:rPr lang="es-MX" sz="2400" spc="85" dirty="0">
                <a:latin typeface="Comic Sans MS"/>
                <a:cs typeface="Comic Sans MS"/>
              </a:rPr>
              <a:t> </a:t>
            </a:r>
            <a:r>
              <a:rPr lang="es-MX" sz="2400" spc="-5" dirty="0">
                <a:latin typeface="Comic Sans MS"/>
                <a:cs typeface="Comic Sans MS"/>
              </a:rPr>
              <a:t>diferencial de</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restricción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armónicas.</a:t>
            </a:r>
            <a:r>
              <a:rPr lang="es-MX" sz="2400" dirty="0">
                <a:latin typeface="Comic Sans MS"/>
                <a:cs typeface="Comic Sans MS"/>
              </a:rPr>
              <a:t> </a:t>
            </a:r>
            <a:r>
              <a:rPr lang="es-MX" sz="2400" spc="-5" dirty="0">
                <a:latin typeface="Comic Sans MS"/>
                <a:cs typeface="Comic Sans MS"/>
              </a:rPr>
              <a:t>El </a:t>
            </a:r>
            <a:r>
              <a:rPr lang="es-MX" sz="2400" dirty="0">
                <a:latin typeface="Comic Sans MS"/>
                <a:cs typeface="Comic Sans MS"/>
              </a:rPr>
              <a:t> </a:t>
            </a:r>
            <a:r>
              <a:rPr lang="es-MX" sz="2400" spc="-5" dirty="0">
                <a:latin typeface="Comic Sans MS"/>
                <a:cs typeface="Comic Sans MS"/>
              </a:rPr>
              <a:t>transformador auxiliar del generador puede también ser </a:t>
            </a:r>
            <a:r>
              <a:rPr lang="es-MX" sz="2400" dirty="0">
                <a:latin typeface="Comic Sans MS"/>
                <a:cs typeface="Comic Sans MS"/>
              </a:rPr>
              <a:t> </a:t>
            </a:r>
            <a:r>
              <a:rPr lang="es-MX" sz="2400" spc="-5" dirty="0">
                <a:latin typeface="Comic Sans MS"/>
                <a:cs typeface="Comic Sans MS"/>
              </a:rPr>
              <a:t>incluido en la zona diferencial como se muestra.</a:t>
            </a:r>
            <a:r>
              <a:rPr lang="es-MX" sz="2400" dirty="0">
                <a:latin typeface="Comic Sans MS"/>
                <a:cs typeface="Comic Sans MS"/>
              </a:rPr>
              <a:t> </a:t>
            </a:r>
            <a:r>
              <a:rPr lang="es-MX" sz="2400" spc="-5" dirty="0">
                <a:latin typeface="Comic Sans MS"/>
                <a:cs typeface="Comic Sans MS"/>
              </a:rPr>
              <a:t>La alta </a:t>
            </a:r>
            <a:r>
              <a:rPr lang="es-MX" sz="2400" dirty="0">
                <a:latin typeface="Comic Sans MS"/>
                <a:cs typeface="Comic Sans MS"/>
              </a:rPr>
              <a:t> </a:t>
            </a:r>
            <a:r>
              <a:rPr lang="es-MX" sz="2400" spc="-5" dirty="0">
                <a:latin typeface="Comic Sans MS"/>
                <a:cs typeface="Comic Sans MS"/>
              </a:rPr>
              <a:t>relación del TC requerido en el lado de baja tensión del </a:t>
            </a:r>
            <a:r>
              <a:rPr lang="es-MX" sz="2400" dirty="0">
                <a:latin typeface="Comic Sans MS"/>
                <a:cs typeface="Comic Sans MS"/>
              </a:rPr>
              <a:t> </a:t>
            </a:r>
            <a:r>
              <a:rPr lang="es-MX" sz="2400" spc="-5" dirty="0">
                <a:latin typeface="Comic Sans MS"/>
                <a:cs typeface="Comic Sans MS"/>
              </a:rPr>
              <a:t>transformador auxiliar para balancear las corrientes del </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10" dirty="0">
                <a:latin typeface="Comic Sans MS"/>
                <a:cs typeface="Comic Sans MS"/>
              </a:rPr>
              <a:t>requerir</a:t>
            </a:r>
            <a:r>
              <a:rPr lang="es-MX" sz="2400" spc="-5" dirty="0">
                <a:latin typeface="Comic Sans MS"/>
                <a:cs typeface="Comic Sans MS"/>
              </a:rPr>
              <a:t> el</a:t>
            </a:r>
            <a:r>
              <a:rPr lang="es-MX" sz="2400" dirty="0">
                <a:latin typeface="Comic Sans MS"/>
                <a:cs typeface="Comic Sans MS"/>
              </a:rPr>
              <a:t> </a:t>
            </a:r>
            <a:r>
              <a:rPr lang="es-MX" sz="2400" spc="-5" dirty="0">
                <a:latin typeface="Comic Sans MS"/>
                <a:cs typeface="Comic Sans MS"/>
              </a:rPr>
              <a:t>uso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TC </a:t>
            </a:r>
            <a:r>
              <a:rPr lang="es-MX" sz="2400" dirty="0">
                <a:latin typeface="Comic Sans MS"/>
                <a:cs typeface="Comic Sans MS"/>
              </a:rPr>
              <a:t> </a:t>
            </a:r>
            <a:r>
              <a:rPr lang="es-MX" sz="2400" spc="-5" dirty="0">
                <a:latin typeface="Comic Sans MS"/>
                <a:cs typeface="Comic Sans MS"/>
              </a:rPr>
              <a:t>auxiliar.</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preferible</a:t>
            </a:r>
            <a:r>
              <a:rPr lang="es-MX" sz="2400" dirty="0">
                <a:latin typeface="Comic Sans MS"/>
                <a:cs typeface="Comic Sans MS"/>
              </a:rPr>
              <a:t> </a:t>
            </a:r>
            <a:r>
              <a:rPr lang="es-MX" sz="2400" spc="-5" dirty="0">
                <a:latin typeface="Comic Sans MS"/>
                <a:cs typeface="Comic Sans MS"/>
              </a:rPr>
              <a:t>incluir</a:t>
            </a:r>
            <a:r>
              <a:rPr lang="es-MX" sz="2400" dirty="0">
                <a:latin typeface="Comic Sans MS"/>
                <a:cs typeface="Comic Sans MS"/>
              </a:rPr>
              <a:t> </a:t>
            </a:r>
            <a:r>
              <a:rPr lang="es-MX" sz="2400" spc="-5" dirty="0">
                <a:latin typeface="Comic Sans MS"/>
                <a:cs typeface="Comic Sans MS"/>
              </a:rPr>
              <a:t>el </a:t>
            </a:r>
            <a:r>
              <a:rPr lang="es-MX" sz="2400" dirty="0">
                <a:latin typeface="Comic Sans MS"/>
                <a:cs typeface="Comic Sans MS"/>
              </a:rPr>
              <a:t> </a:t>
            </a:r>
            <a:r>
              <a:rPr lang="es-MX" sz="2400" spc="-5" dirty="0">
                <a:latin typeface="Comic Sans MS"/>
                <a:cs typeface="Comic Sans MS"/>
              </a:rPr>
              <a:t>transformador auxiliar dentro de la diferencial total, si </a:t>
            </a:r>
            <a:r>
              <a:rPr lang="es-MX" sz="2400" dirty="0">
                <a:latin typeface="Comic Sans MS"/>
                <a:cs typeface="Comic Sans MS"/>
              </a:rPr>
              <a:t> </a:t>
            </a:r>
            <a:r>
              <a:rPr lang="es-MX" sz="2400" spc="-5" dirty="0">
                <a:latin typeface="Comic Sans MS"/>
                <a:cs typeface="Comic Sans MS"/>
              </a:rPr>
              <a:t>es posible.</a:t>
            </a:r>
            <a:r>
              <a:rPr lang="es-MX" sz="2400" dirty="0">
                <a:latin typeface="Comic Sans MS"/>
                <a:cs typeface="Comic Sans MS"/>
              </a:rPr>
              <a:t> </a:t>
            </a:r>
            <a:r>
              <a:rPr lang="es-MX" sz="2400" spc="-5" dirty="0">
                <a:latin typeface="Comic Sans MS"/>
                <a:cs typeface="Comic Sans MS"/>
              </a:rPr>
              <a:t>Los </a:t>
            </a:r>
            <a:r>
              <a:rPr lang="es-MX" sz="2400" spc="-5" dirty="0" err="1">
                <a:latin typeface="Comic Sans MS"/>
                <a:cs typeface="Comic Sans MS"/>
              </a:rPr>
              <a:t>TCs</a:t>
            </a:r>
            <a:r>
              <a:rPr lang="es-MX" sz="2400" spc="-5" dirty="0">
                <a:latin typeface="Comic Sans MS"/>
                <a:cs typeface="Comic Sans MS"/>
              </a:rPr>
              <a:t> de la diferencial del transformador </a:t>
            </a:r>
            <a:r>
              <a:rPr lang="es-MX" sz="2400" dirty="0">
                <a:latin typeface="Comic Sans MS"/>
                <a:cs typeface="Comic Sans MS"/>
              </a:rPr>
              <a:t> </a:t>
            </a:r>
            <a:r>
              <a:rPr lang="es-MX" sz="2400" spc="-5" dirty="0">
                <a:latin typeface="Comic Sans MS"/>
                <a:cs typeface="Comic Sans MS"/>
              </a:rPr>
              <a:t>auxiliar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lado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mismo</a:t>
            </a:r>
            <a:r>
              <a:rPr lang="es-MX" sz="2400" dirty="0">
                <a:latin typeface="Comic Sans MS"/>
                <a:cs typeface="Comic Sans MS"/>
              </a:rPr>
              <a:t> </a:t>
            </a:r>
            <a:r>
              <a:rPr lang="es-MX" sz="2400" spc="-5" dirty="0">
                <a:latin typeface="Comic Sans MS"/>
                <a:cs typeface="Comic Sans MS"/>
              </a:rPr>
              <a:t>podrían </a:t>
            </a:r>
            <a:r>
              <a:rPr lang="es-MX" sz="2400" spc="-254" dirty="0">
                <a:latin typeface="Comic Sans MS"/>
                <a:cs typeface="Comic Sans MS"/>
              </a:rPr>
              <a:t> </a:t>
            </a:r>
            <a:r>
              <a:rPr lang="es-MX" sz="2400" spc="-5" dirty="0">
                <a:latin typeface="Comic Sans MS"/>
                <a:cs typeface="Comic Sans MS"/>
              </a:rPr>
              <a:t>saturarse severamente para fallas en alta tensión debido </a:t>
            </a:r>
            <a:r>
              <a:rPr lang="es-MX" sz="2400" spc="-254" dirty="0">
                <a:latin typeface="Comic Sans MS"/>
                <a:cs typeface="Comic Sans MS"/>
              </a:rPr>
              <a:t> </a:t>
            </a:r>
            <a:r>
              <a:rPr lang="es-MX" sz="2400" spc="-5" dirty="0">
                <a:latin typeface="Comic Sans MS"/>
                <a:cs typeface="Comic Sans MS"/>
              </a:rPr>
              <a:t>a las corrientes de falla extremadamente grandes en ese </a:t>
            </a:r>
            <a:r>
              <a:rPr lang="es-MX" sz="2400" spc="-254" dirty="0">
                <a:latin typeface="Comic Sans MS"/>
                <a:cs typeface="Comic Sans MS"/>
              </a:rPr>
              <a:t> </a:t>
            </a:r>
            <a:r>
              <a:rPr lang="es-MX" sz="2400" spc="-5" dirty="0">
                <a:latin typeface="Comic Sans MS"/>
                <a:cs typeface="Comic Sans MS"/>
              </a:rPr>
              <a:t>punto.</a:t>
            </a:r>
            <a:r>
              <a:rPr lang="es-MX" sz="2400" dirty="0">
                <a:latin typeface="Comic Sans MS"/>
                <a:cs typeface="Comic Sans MS"/>
              </a:rPr>
              <a:t> </a:t>
            </a:r>
            <a:r>
              <a:rPr lang="es-MX" sz="2400" spc="-5" dirty="0">
                <a:latin typeface="Comic Sans MS"/>
                <a:cs typeface="Comic Sans MS"/>
              </a:rPr>
              <a:t>La saturación podría ser tan severa que el relé </a:t>
            </a:r>
            <a:r>
              <a:rPr lang="es-MX" sz="2400" dirty="0">
                <a:latin typeface="Comic Sans MS"/>
                <a:cs typeface="Comic Sans MS"/>
              </a:rPr>
              <a:t> </a:t>
            </a:r>
            <a:r>
              <a:rPr lang="es-MX" sz="2400" spc="-5" dirty="0">
                <a:latin typeface="Comic Sans MS"/>
                <a:cs typeface="Comic Sans MS"/>
              </a:rPr>
              <a:t>diferencial podría no operar antes de que la saturación </a:t>
            </a:r>
            <a:r>
              <a:rPr lang="es-MX" sz="2400" dirty="0">
                <a:latin typeface="Comic Sans MS"/>
                <a:cs typeface="Comic Sans MS"/>
              </a:rPr>
              <a:t> </a:t>
            </a:r>
            <a:r>
              <a:rPr lang="es-MX" sz="2400" spc="-5" dirty="0">
                <a:latin typeface="Comic Sans MS"/>
                <a:cs typeface="Comic Sans MS"/>
              </a:rPr>
              <a:t>ocurra y resulte así una falla a disparar.</a:t>
            </a:r>
            <a:r>
              <a:rPr lang="es-MX" sz="2400" dirty="0">
                <a:latin typeface="Comic Sans MS"/>
                <a:cs typeface="Comic Sans MS"/>
              </a:rPr>
              <a:t> </a:t>
            </a:r>
            <a:r>
              <a:rPr lang="es-MX" sz="2400" spc="-5" dirty="0">
                <a:latin typeface="Comic Sans MS"/>
                <a:cs typeface="Comic Sans MS"/>
              </a:rPr>
              <a:t>La diferencial </a:t>
            </a:r>
            <a:r>
              <a:rPr lang="es-MX" sz="2400" dirty="0">
                <a:latin typeface="Comic Sans MS"/>
                <a:cs typeface="Comic Sans MS"/>
              </a:rPr>
              <a:t> </a:t>
            </a:r>
            <a:r>
              <a:rPr lang="es-MX" sz="2400" spc="-5" dirty="0">
                <a:latin typeface="Comic Sans MS"/>
                <a:cs typeface="Comic Sans MS"/>
              </a:rPr>
              <a:t>total</a:t>
            </a:r>
            <a:r>
              <a:rPr lang="es-MX" sz="2400" dirty="0">
                <a:latin typeface="Comic Sans MS"/>
                <a:cs typeface="Comic Sans MS"/>
              </a:rPr>
              <a:t> </a:t>
            </a:r>
            <a:r>
              <a:rPr lang="es-MX" sz="2400" spc="-5" dirty="0">
                <a:latin typeface="Comic Sans MS"/>
                <a:cs typeface="Comic Sans MS"/>
              </a:rPr>
              <a:t>conectada</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lado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tensión</a:t>
            </a:r>
            <a:r>
              <a:rPr lang="es-MX" sz="2400" spc="26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auxiliar</a:t>
            </a:r>
            <a:r>
              <a:rPr lang="es-MX" sz="2400" dirty="0">
                <a:latin typeface="Comic Sans MS"/>
                <a:cs typeface="Comic Sans MS"/>
              </a:rPr>
              <a:t> </a:t>
            </a:r>
            <a:r>
              <a:rPr lang="es-MX" sz="2400" spc="-5" dirty="0">
                <a:latin typeface="Comic Sans MS"/>
                <a:cs typeface="Comic Sans MS"/>
              </a:rPr>
              <a:t>podría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y </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respaldo.</a:t>
            </a:r>
          </a:p>
          <a:p>
            <a:pPr marL="12700" algn="just">
              <a:spcBef>
                <a:spcPts val="100"/>
              </a:spcBef>
            </a:pPr>
            <a:r>
              <a:rPr lang="es-MX" sz="2400" dirty="0">
                <a:latin typeface="Comic Sans MS" panose="030F0702030302020204" pitchFamily="66" charset="0"/>
              </a:rPr>
              <a:t>En generadores </a:t>
            </a:r>
            <a:r>
              <a:rPr lang="es-MX" sz="2400" dirty="0" err="1">
                <a:latin typeface="Comic Sans MS" panose="030F0702030302020204" pitchFamily="66" charset="0"/>
              </a:rPr>
              <a:t>cross-compound</a:t>
            </a:r>
            <a:r>
              <a:rPr lang="es-MX" sz="2400" dirty="0">
                <a:latin typeface="Comic Sans MS" panose="030F0702030302020204" pitchFamily="66" charset="0"/>
              </a:rPr>
              <a:t> es satisfactorio </a:t>
            </a:r>
            <a:r>
              <a:rPr lang="es-MX" sz="2400" dirty="0" err="1">
                <a:latin typeface="Comic Sans MS" panose="030F0702030302020204" pitchFamily="66" charset="0"/>
              </a:rPr>
              <a:t>paralelear</a:t>
            </a:r>
            <a:r>
              <a:rPr lang="es-MX" sz="2400" dirty="0">
                <a:latin typeface="Comic Sans MS" panose="030F0702030302020204" pitchFamily="66" charset="0"/>
              </a:rPr>
              <a:t> los </a:t>
            </a:r>
            <a:r>
              <a:rPr lang="es-MX" sz="2400" dirty="0" err="1">
                <a:latin typeface="Comic Sans MS" panose="030F0702030302020204" pitchFamily="66" charset="0"/>
              </a:rPr>
              <a:t>TCs</a:t>
            </a:r>
            <a:r>
              <a:rPr lang="es-MX" sz="2400" dirty="0">
                <a:latin typeface="Comic Sans MS" panose="030F0702030302020204" pitchFamily="66" charset="0"/>
              </a:rPr>
              <a:t> en el lado de neutro del generador o conectarlos a devanados separados de un relé diferencial </a:t>
            </a:r>
            <a:r>
              <a:rPr lang="es-MX" sz="2400" dirty="0" err="1">
                <a:latin typeface="Comic Sans MS" panose="030F0702030302020204" pitchFamily="66" charset="0"/>
              </a:rPr>
              <a:t>multi-devanado</a:t>
            </a:r>
            <a:r>
              <a:rPr lang="es-MX" sz="2400" dirty="0">
                <a:latin typeface="Comic Sans MS" panose="030F0702030302020204" pitchFamily="66" charset="0"/>
              </a:rPr>
              <a:t>. Algunas veces es práctico aplicar una diferencial de transformador de tres devanados a dos generadores conectados a un transformador elevador. </a:t>
            </a:r>
            <a:endParaRPr lang="es-MX" sz="2400" dirty="0">
              <a:latin typeface="Comic Sans MS" panose="030F0702030302020204" pitchFamily="66" charset="0"/>
              <a:cs typeface="Comic Sans MS"/>
            </a:endParaRPr>
          </a:p>
          <a:p>
            <a:pPr marL="12700">
              <a:spcBef>
                <a:spcPts val="100"/>
              </a:spcBef>
            </a:pPr>
            <a:endParaRPr sz="900" dirty="0">
              <a:latin typeface="Comic Sans MS"/>
              <a:cs typeface="Comic Sans MS"/>
            </a:endParaRPr>
          </a:p>
        </p:txBody>
      </p:sp>
      <p:pic>
        <p:nvPicPr>
          <p:cNvPr id="3" name="object 5">
            <a:extLst>
              <a:ext uri="{FF2B5EF4-FFF2-40B4-BE49-F238E27FC236}">
                <a16:creationId xmlns:a16="http://schemas.microsoft.com/office/drawing/2014/main" xmlns="" id="{F9EAD759-D3A1-440D-B4A8-C0AC2CB46CA0}"/>
              </a:ext>
            </a:extLst>
          </p:cNvPr>
          <p:cNvPicPr/>
          <p:nvPr/>
        </p:nvPicPr>
        <p:blipFill>
          <a:blip r:embed="rId2" cstate="print"/>
          <a:stretch>
            <a:fillRect/>
          </a:stretch>
        </p:blipFill>
        <p:spPr>
          <a:xfrm>
            <a:off x="12598400" y="1676400"/>
            <a:ext cx="4953000" cy="6248400"/>
          </a:xfrm>
          <a:prstGeom prst="rect">
            <a:avLst/>
          </a:prstGeom>
        </p:spPr>
      </p:pic>
      <p:sp>
        <p:nvSpPr>
          <p:cNvPr id="5" name="CuadroTexto 4">
            <a:extLst>
              <a:ext uri="{FF2B5EF4-FFF2-40B4-BE49-F238E27FC236}">
                <a16:creationId xmlns:a16="http://schemas.microsoft.com/office/drawing/2014/main" xmlns="" id="{88FA60ED-9511-4B4D-954A-429002ECF513}"/>
              </a:ext>
            </a:extLst>
          </p:cNvPr>
          <p:cNvSpPr txBox="1"/>
          <p:nvPr/>
        </p:nvSpPr>
        <p:spPr>
          <a:xfrm>
            <a:off x="12293600" y="8025716"/>
            <a:ext cx="5257800" cy="712567"/>
          </a:xfrm>
          <a:prstGeom prst="rect">
            <a:avLst/>
          </a:prstGeom>
          <a:noFill/>
        </p:spPr>
        <p:txBody>
          <a:bodyPr wrap="square">
            <a:spAutoFit/>
          </a:bodyPr>
          <a:lstStyle/>
          <a:p>
            <a:pPr marR="9525" indent="12700" algn="ctr">
              <a:lnSpc>
                <a:spcPct val="116199"/>
              </a:lnSpc>
              <a:spcBef>
                <a:spcPts val="100"/>
              </a:spcBef>
            </a:pPr>
            <a:r>
              <a:rPr lang="es-AR" sz="1800" b="1" spc="-5" dirty="0">
                <a:latin typeface="Comic Sans MS"/>
                <a:cs typeface="Comic Sans MS"/>
              </a:rPr>
              <a:t>Figura</a:t>
            </a:r>
            <a:r>
              <a:rPr lang="es-AR" sz="1800" b="1" spc="140" dirty="0">
                <a:latin typeface="Comic Sans MS"/>
                <a:cs typeface="Comic Sans MS"/>
              </a:rPr>
              <a:t> </a:t>
            </a:r>
            <a:r>
              <a:rPr lang="es-AR" sz="1800" b="1" spc="-5" dirty="0">
                <a:latin typeface="Comic Sans MS"/>
                <a:cs typeface="Comic Sans MS"/>
              </a:rPr>
              <a:t>H.</a:t>
            </a:r>
            <a:r>
              <a:rPr lang="es-AR" sz="1800" b="1" spc="60" dirty="0">
                <a:latin typeface="Comic Sans MS"/>
                <a:cs typeface="Comic Sans MS"/>
              </a:rPr>
              <a:t> </a:t>
            </a:r>
            <a:r>
              <a:rPr lang="es-AR" sz="1800" b="1" spc="-5" dirty="0">
                <a:latin typeface="Comic Sans MS"/>
                <a:cs typeface="Comic Sans MS"/>
              </a:rPr>
              <a:t>Esquema</a:t>
            </a:r>
            <a:r>
              <a:rPr lang="es-AR" sz="1800" b="1" spc="145" dirty="0">
                <a:latin typeface="Comic Sans MS"/>
                <a:cs typeface="Comic Sans MS"/>
              </a:rPr>
              <a:t> </a:t>
            </a:r>
            <a:r>
              <a:rPr lang="es-AR" sz="1800" b="1" spc="-10" dirty="0">
                <a:latin typeface="Comic Sans MS"/>
                <a:cs typeface="Comic Sans MS"/>
              </a:rPr>
              <a:t>diferencial</a:t>
            </a:r>
            <a:r>
              <a:rPr lang="es-AR" sz="1800" b="1" spc="135" dirty="0">
                <a:latin typeface="Comic Sans MS"/>
                <a:cs typeface="Comic Sans MS"/>
              </a:rPr>
              <a:t> </a:t>
            </a:r>
            <a:r>
              <a:rPr lang="es-AR" sz="1800" b="1" spc="-5" dirty="0">
                <a:latin typeface="Comic Sans MS"/>
                <a:cs typeface="Comic Sans MS"/>
              </a:rPr>
              <a:t>total</a:t>
            </a:r>
            <a:r>
              <a:rPr lang="es-AR" sz="1800" b="1" spc="135" dirty="0">
                <a:latin typeface="Comic Sans MS"/>
                <a:cs typeface="Comic Sans MS"/>
              </a:rPr>
              <a:t> </a:t>
            </a:r>
            <a:r>
              <a:rPr lang="es-AR" sz="1800" b="1" spc="-5" dirty="0">
                <a:latin typeface="Comic Sans MS"/>
                <a:cs typeface="Comic Sans MS"/>
              </a:rPr>
              <a:t>para</a:t>
            </a:r>
            <a:r>
              <a:rPr lang="es-AR" sz="1800" b="1" spc="140" dirty="0">
                <a:latin typeface="Comic Sans MS"/>
                <a:cs typeface="Comic Sans MS"/>
              </a:rPr>
              <a:t> </a:t>
            </a:r>
            <a:r>
              <a:rPr lang="es-AR" sz="1800" b="1" spc="-10" dirty="0">
                <a:latin typeface="Comic Sans MS"/>
                <a:cs typeface="Comic Sans MS"/>
              </a:rPr>
              <a:t>respaldo</a:t>
            </a:r>
            <a:r>
              <a:rPr lang="es-AR" sz="1800" b="1" spc="135" dirty="0">
                <a:latin typeface="Comic Sans MS"/>
                <a:cs typeface="Comic Sans MS"/>
              </a:rPr>
              <a:t> </a:t>
            </a:r>
            <a:r>
              <a:rPr lang="es-AR" sz="1800" b="1" spc="-5" dirty="0">
                <a:latin typeface="Comic Sans MS"/>
                <a:cs typeface="Comic Sans MS"/>
              </a:rPr>
              <a:t>de</a:t>
            </a:r>
            <a:r>
              <a:rPr lang="es-AR" sz="1800" b="1" spc="135" dirty="0">
                <a:latin typeface="Comic Sans MS"/>
                <a:cs typeface="Comic Sans MS"/>
              </a:rPr>
              <a:t> </a:t>
            </a:r>
            <a:r>
              <a:rPr lang="es-AR" sz="1800" b="1" spc="-10" dirty="0">
                <a:latin typeface="Comic Sans MS"/>
                <a:cs typeface="Comic Sans MS"/>
              </a:rPr>
              <a:t>falla </a:t>
            </a:r>
            <a:r>
              <a:rPr lang="es-AR" sz="1800" b="1" spc="-335" dirty="0">
                <a:latin typeface="Comic Sans MS"/>
                <a:cs typeface="Comic Sans MS"/>
              </a:rPr>
              <a:t> </a:t>
            </a:r>
            <a:r>
              <a:rPr lang="es-AR" sz="1800" b="1" spc="-5" dirty="0">
                <a:latin typeface="Comic Sans MS"/>
                <a:cs typeface="Comic Sans MS"/>
              </a:rPr>
              <a:t>de fase</a:t>
            </a:r>
            <a:r>
              <a:rPr lang="es-AR" sz="1800" b="1" dirty="0">
                <a:latin typeface="Comic Sans MS"/>
                <a:cs typeface="Comic Sans MS"/>
              </a:rPr>
              <a:t> </a:t>
            </a:r>
            <a:r>
              <a:rPr lang="es-AR" sz="1800" b="1" spc="-5" dirty="0">
                <a:latin typeface="Comic Sans MS"/>
                <a:cs typeface="Comic Sans MS"/>
              </a:rPr>
              <a:t>del</a:t>
            </a:r>
            <a:r>
              <a:rPr lang="es-AR" sz="1800" b="1" dirty="0">
                <a:latin typeface="Comic Sans MS"/>
                <a:cs typeface="Comic Sans MS"/>
              </a:rPr>
              <a:t> </a:t>
            </a:r>
            <a:r>
              <a:rPr lang="es-AR" sz="1800" b="1" spc="-5" dirty="0">
                <a:latin typeface="Comic Sans MS"/>
                <a:cs typeface="Comic Sans MS"/>
              </a:rPr>
              <a:t>generador</a:t>
            </a:r>
            <a:endParaRPr lang="es-AR" sz="1800" b="1" dirty="0">
              <a:latin typeface="Comic Sans MS"/>
              <a:cs typeface="Comic Sans MS"/>
            </a:endParaRPr>
          </a:p>
        </p:txBody>
      </p:sp>
    </p:spTree>
    <p:extLst>
      <p:ext uri="{BB962C8B-B14F-4D97-AF65-F5344CB8AC3E}">
        <p14:creationId xmlns:p14="http://schemas.microsoft.com/office/powerpoint/2010/main" xmlns="" val="1503810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92100" y="457200"/>
            <a:ext cx="17297400" cy="3142655"/>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Relé de impedancia.</a:t>
            </a:r>
            <a:r>
              <a:rPr sz="2400" b="1" dirty="0">
                <a:latin typeface="Comic Sans MS"/>
                <a:cs typeface="Comic Sans MS"/>
              </a:rPr>
              <a:t> </a:t>
            </a:r>
            <a:r>
              <a:rPr sz="2400" spc="-5" dirty="0">
                <a:latin typeface="Comic Sans MS"/>
                <a:cs typeface="Comic Sans MS"/>
              </a:rPr>
              <a:t>Un relé de impedancia de 1 zona </a:t>
            </a:r>
            <a:r>
              <a:rPr sz="2400" dirty="0">
                <a:latin typeface="Comic Sans MS"/>
                <a:cs typeface="Comic Sans MS"/>
              </a:rPr>
              <a:t> </a:t>
            </a:r>
            <a:r>
              <a:rPr sz="2400" spc="-5" dirty="0">
                <a:latin typeface="Comic Sans MS"/>
                <a:cs typeface="Comic Sans MS"/>
              </a:rPr>
              <a:t>puede ser conectado a los TCs y TPs del lado de alta </a:t>
            </a:r>
            <a:r>
              <a:rPr sz="2400" dirty="0">
                <a:latin typeface="Comic Sans MS"/>
                <a:cs typeface="Comic Sans MS"/>
              </a:rPr>
              <a:t> </a:t>
            </a:r>
            <a:r>
              <a:rPr sz="2400" spc="-5" dirty="0">
                <a:latin typeface="Comic Sans MS"/>
                <a:cs typeface="Comic Sans MS"/>
              </a:rPr>
              <a:t>tensión</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grupo</a:t>
            </a:r>
            <a:r>
              <a:rPr sz="2400" dirty="0">
                <a:latin typeface="Comic Sans MS"/>
                <a:cs typeface="Comic Sans MS"/>
              </a:rPr>
              <a:t> </a:t>
            </a:r>
            <a:r>
              <a:rPr sz="2400" spc="-5" dirty="0">
                <a:latin typeface="Comic Sans MS"/>
                <a:cs typeface="Comic Sans MS"/>
              </a:rPr>
              <a:t>generador-transformador</a:t>
            </a:r>
            <a:r>
              <a:rPr sz="2400" dirty="0">
                <a:latin typeface="Comic Sans MS"/>
                <a:cs typeface="Comic Sans MS"/>
              </a:rPr>
              <a:t> </a:t>
            </a:r>
            <a:r>
              <a:rPr sz="2400" spc="-5" dirty="0">
                <a:latin typeface="Comic Sans MS"/>
                <a:cs typeface="Comic Sans MS"/>
              </a:rPr>
              <a:t>elevador, </a:t>
            </a:r>
            <a:r>
              <a:rPr sz="2400" dirty="0">
                <a:latin typeface="Comic Sans MS"/>
                <a:cs typeface="Comic Sans MS"/>
              </a:rPr>
              <a:t> </a:t>
            </a:r>
            <a:r>
              <a:rPr sz="2400" spc="-5" dirty="0">
                <a:latin typeface="Comic Sans MS"/>
                <a:cs typeface="Comic Sans MS"/>
              </a:rPr>
              <a:t>viendo</a:t>
            </a:r>
            <a:r>
              <a:rPr sz="2400" dirty="0">
                <a:latin typeface="Comic Sans MS"/>
                <a:cs typeface="Comic Sans MS"/>
              </a:rPr>
              <a:t> </a:t>
            </a:r>
            <a:r>
              <a:rPr sz="2400" spc="-5" dirty="0">
                <a:latin typeface="Comic Sans MS"/>
                <a:cs typeface="Comic Sans MS"/>
              </a:rPr>
              <a:t>hacia</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Puede</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ajustado</a:t>
            </a:r>
            <a:r>
              <a:rPr sz="2400" dirty="0">
                <a:latin typeface="Comic Sans MS"/>
                <a:cs typeface="Comic Sans MS"/>
              </a:rPr>
              <a:t> </a:t>
            </a:r>
            <a:r>
              <a:rPr sz="2400" spc="-5" dirty="0">
                <a:latin typeface="Comic Sans MS"/>
                <a:cs typeface="Comic Sans MS"/>
              </a:rPr>
              <a:t>para </a:t>
            </a:r>
            <a:r>
              <a:rPr sz="2400" dirty="0">
                <a:latin typeface="Comic Sans MS"/>
                <a:cs typeface="Comic Sans MS"/>
              </a:rPr>
              <a:t> </a:t>
            </a:r>
            <a:r>
              <a:rPr sz="2400" spc="-5" dirty="0">
                <a:latin typeface="Comic Sans MS"/>
                <a:cs typeface="Comic Sans MS"/>
              </a:rPr>
              <a:t>disparar sin retardo de tiempo adicional para fallas de </a:t>
            </a:r>
            <a:r>
              <a:rPr sz="2400" dirty="0">
                <a:latin typeface="Comic Sans MS"/>
                <a:cs typeface="Comic Sans MS"/>
              </a:rPr>
              <a:t> </a:t>
            </a:r>
            <a:r>
              <a:rPr sz="2400" spc="-5" dirty="0">
                <a:latin typeface="Comic Sans MS"/>
                <a:cs typeface="Comic Sans MS"/>
              </a:rPr>
              <a:t>fase, puesto que no tiene que ser coordinado con otros </a:t>
            </a:r>
            <a:r>
              <a:rPr sz="2400" dirty="0">
                <a:latin typeface="Comic Sans MS"/>
                <a:cs typeface="Comic Sans MS"/>
              </a:rPr>
              <a:t> </a:t>
            </a:r>
            <a:r>
              <a:rPr sz="2400" spc="-5" dirty="0">
                <a:latin typeface="Comic Sans MS"/>
                <a:cs typeface="Comic Sans MS"/>
              </a:rPr>
              <a:t>relés para una falla en el generador.</a:t>
            </a:r>
            <a:r>
              <a:rPr sz="2400" spc="260" dirty="0">
                <a:latin typeface="Comic Sans MS"/>
                <a:cs typeface="Comic Sans MS"/>
              </a:rPr>
              <a:t> </a:t>
            </a:r>
            <a:r>
              <a:rPr sz="2400" spc="-5" dirty="0">
                <a:latin typeface="Comic Sans MS"/>
                <a:cs typeface="Comic Sans MS"/>
              </a:rPr>
              <a:t>No debe tener </a:t>
            </a:r>
            <a:r>
              <a:rPr sz="2400" dirty="0">
                <a:latin typeface="Comic Sans MS"/>
                <a:cs typeface="Comic Sans MS"/>
              </a:rPr>
              <a:t> </a:t>
            </a:r>
            <a:r>
              <a:rPr sz="2400" spc="-5" dirty="0">
                <a:latin typeface="Comic Sans MS"/>
                <a:cs typeface="Comic Sans MS"/>
              </a:rPr>
              <a:t>offset si se ajusta sin retardo de tiempo.</a:t>
            </a:r>
            <a:r>
              <a:rPr sz="2400" dirty="0">
                <a:latin typeface="Comic Sans MS"/>
                <a:cs typeface="Comic Sans MS"/>
              </a:rPr>
              <a:t> </a:t>
            </a:r>
            <a:r>
              <a:rPr sz="2400" spc="-5" dirty="0">
                <a:latin typeface="Comic Sans MS"/>
                <a:cs typeface="Comic Sans MS"/>
              </a:rPr>
              <a:t>Sin embargo, </a:t>
            </a:r>
            <a:r>
              <a:rPr sz="2400" dirty="0">
                <a:latin typeface="Comic Sans MS"/>
                <a:cs typeface="Comic Sans MS"/>
              </a:rPr>
              <a:t> </a:t>
            </a:r>
            <a:r>
              <a:rPr sz="2400" spc="-5" dirty="0">
                <a:latin typeface="Comic Sans MS"/>
                <a:cs typeface="Comic Sans MS"/>
              </a:rPr>
              <a:t>siendo</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relé</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distancia,</a:t>
            </a:r>
            <a:r>
              <a:rPr sz="2400" dirty="0">
                <a:latin typeface="Comic Sans MS"/>
                <a:cs typeface="Comic Sans MS"/>
              </a:rPr>
              <a:t> </a:t>
            </a:r>
            <a:r>
              <a:rPr sz="2400" spc="-5" dirty="0">
                <a:latin typeface="Comic Sans MS"/>
                <a:cs typeface="Comic Sans MS"/>
              </a:rPr>
              <a:t>puede</a:t>
            </a:r>
            <a:r>
              <a:rPr sz="2400" dirty="0">
                <a:latin typeface="Comic Sans MS"/>
                <a:cs typeface="Comic Sans MS"/>
              </a:rPr>
              <a:t> </a:t>
            </a:r>
            <a:r>
              <a:rPr sz="2400" spc="-5" dirty="0">
                <a:latin typeface="Comic Sans MS"/>
                <a:cs typeface="Comic Sans MS"/>
              </a:rPr>
              <a:t>operar</a:t>
            </a:r>
            <a:r>
              <a:rPr sz="2400" dirty="0">
                <a:latin typeface="Comic Sans MS"/>
                <a:cs typeface="Comic Sans MS"/>
              </a:rPr>
              <a:t> </a:t>
            </a:r>
            <a:r>
              <a:rPr sz="2400" spc="-5" dirty="0">
                <a:latin typeface="Comic Sans MS"/>
                <a:cs typeface="Comic Sans MS"/>
              </a:rPr>
              <a:t>para </a:t>
            </a:r>
            <a:r>
              <a:rPr sz="2400" dirty="0">
                <a:latin typeface="Comic Sans MS"/>
                <a:cs typeface="Comic Sans MS"/>
              </a:rPr>
              <a:t> </a:t>
            </a:r>
            <a:r>
              <a:rPr sz="2400" spc="-5" dirty="0">
                <a:latin typeface="Comic Sans MS"/>
                <a:cs typeface="Comic Sans MS"/>
              </a:rPr>
              <a:t>oscilaciones</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sistema,</a:t>
            </a:r>
            <a:r>
              <a:rPr sz="2400" dirty="0">
                <a:latin typeface="Comic Sans MS"/>
                <a:cs typeface="Comic Sans MS"/>
              </a:rPr>
              <a:t> </a:t>
            </a:r>
            <a:r>
              <a:rPr sz="2400" spc="-5" dirty="0">
                <a:latin typeface="Comic Sans MS"/>
                <a:cs typeface="Comic Sans MS"/>
              </a:rPr>
              <a:t>pérdida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excitación</a:t>
            </a:r>
            <a:r>
              <a:rPr sz="2400" dirty="0">
                <a:latin typeface="Comic Sans MS"/>
                <a:cs typeface="Comic Sans MS"/>
              </a:rPr>
              <a:t> </a:t>
            </a:r>
            <a:r>
              <a:rPr sz="2400" spc="-5" dirty="0">
                <a:latin typeface="Comic Sans MS"/>
                <a:cs typeface="Comic Sans MS"/>
              </a:rPr>
              <a:t>y </a:t>
            </a:r>
            <a:r>
              <a:rPr sz="2400" dirty="0">
                <a:latin typeface="Comic Sans MS"/>
                <a:cs typeface="Comic Sans MS"/>
              </a:rPr>
              <a:t> </a:t>
            </a:r>
            <a:r>
              <a:rPr sz="2400" spc="-5" dirty="0">
                <a:latin typeface="Comic Sans MS"/>
                <a:cs typeface="Comic Sans MS"/>
              </a:rPr>
              <a:t>energización</a:t>
            </a:r>
            <a:r>
              <a:rPr sz="2400" dirty="0">
                <a:latin typeface="Comic Sans MS"/>
                <a:cs typeface="Comic Sans MS"/>
              </a:rPr>
              <a:t> </a:t>
            </a:r>
            <a:r>
              <a:rPr sz="2400" spc="-5" dirty="0">
                <a:latin typeface="Comic Sans MS"/>
                <a:cs typeface="Comic Sans MS"/>
              </a:rPr>
              <a:t>inadvertida.</a:t>
            </a:r>
            <a:r>
              <a:rPr sz="2400" dirty="0">
                <a:latin typeface="Comic Sans MS"/>
                <a:cs typeface="Comic Sans MS"/>
              </a:rPr>
              <a:t> </a:t>
            </a:r>
            <a:r>
              <a:rPr sz="2400" spc="-5" dirty="0">
                <a:latin typeface="Comic Sans MS"/>
                <a:cs typeface="Comic Sans MS"/>
              </a:rPr>
              <a:t>Sus</a:t>
            </a:r>
            <a:r>
              <a:rPr sz="2400" spc="254" dirty="0">
                <a:latin typeface="Comic Sans MS"/>
                <a:cs typeface="Comic Sans MS"/>
              </a:rPr>
              <a:t> </a:t>
            </a:r>
            <a:r>
              <a:rPr sz="2400" spc="-5" dirty="0">
                <a:latin typeface="Comic Sans MS"/>
                <a:cs typeface="Comic Sans MS"/>
              </a:rPr>
              <a:t>ajustes</a:t>
            </a:r>
            <a:r>
              <a:rPr sz="2400" spc="260" dirty="0">
                <a:latin typeface="Comic Sans MS"/>
                <a:cs typeface="Comic Sans MS"/>
              </a:rPr>
              <a:t> </a:t>
            </a:r>
            <a:r>
              <a:rPr sz="2400" spc="-5" dirty="0">
                <a:latin typeface="Comic Sans MS"/>
                <a:cs typeface="Comic Sans MS"/>
              </a:rPr>
              <a:t>deben</a:t>
            </a:r>
            <a:r>
              <a:rPr sz="2400" spc="260" dirty="0">
                <a:latin typeface="Comic Sans MS"/>
                <a:cs typeface="Comic Sans MS"/>
              </a:rPr>
              <a:t> </a:t>
            </a:r>
            <a:r>
              <a:rPr sz="2400" spc="-5" dirty="0">
                <a:latin typeface="Comic Sans MS"/>
                <a:cs typeface="Comic Sans MS"/>
              </a:rPr>
              <a:t>hacerse </a:t>
            </a:r>
            <a:r>
              <a:rPr sz="2400" spc="-254" dirty="0">
                <a:latin typeface="Comic Sans MS"/>
                <a:cs typeface="Comic Sans MS"/>
              </a:rPr>
              <a:t> </a:t>
            </a:r>
            <a:r>
              <a:rPr sz="2400" spc="-5" dirty="0">
                <a:latin typeface="Comic Sans MS"/>
                <a:cs typeface="Comic Sans MS"/>
              </a:rPr>
              <a:t>con estas posibilidades en mente.</a:t>
            </a:r>
            <a:r>
              <a:rPr sz="2400" dirty="0">
                <a:latin typeface="Comic Sans MS"/>
                <a:cs typeface="Comic Sans MS"/>
              </a:rPr>
              <a:t> </a:t>
            </a:r>
            <a:r>
              <a:rPr sz="2400" spc="-5" dirty="0">
                <a:latin typeface="Comic Sans MS"/>
                <a:cs typeface="Comic Sans MS"/>
              </a:rPr>
              <a:t>La aplicación de este </a:t>
            </a:r>
            <a:r>
              <a:rPr sz="2400" dirty="0">
                <a:latin typeface="Comic Sans MS"/>
                <a:cs typeface="Comic Sans MS"/>
              </a:rPr>
              <a:t> </a:t>
            </a:r>
            <a:r>
              <a:rPr sz="2400" spc="-5" dirty="0">
                <a:latin typeface="Comic Sans MS"/>
                <a:cs typeface="Comic Sans MS"/>
              </a:rPr>
              <a:t>relé</a:t>
            </a:r>
            <a:r>
              <a:rPr sz="2400" dirty="0">
                <a:latin typeface="Comic Sans MS"/>
                <a:cs typeface="Comic Sans MS"/>
              </a:rPr>
              <a:t> </a:t>
            </a:r>
            <a:r>
              <a:rPr sz="2400" spc="-5" dirty="0">
                <a:latin typeface="Comic Sans MS"/>
                <a:cs typeface="Comic Sans MS"/>
              </a:rPr>
              <a:t>se</a:t>
            </a:r>
            <a:r>
              <a:rPr sz="2400" dirty="0">
                <a:latin typeface="Comic Sans MS"/>
                <a:cs typeface="Comic Sans MS"/>
              </a:rPr>
              <a:t> </a:t>
            </a:r>
            <a:r>
              <a:rPr sz="2400" spc="-5" dirty="0">
                <a:latin typeface="Comic Sans MS"/>
                <a:cs typeface="Comic Sans MS"/>
              </a:rPr>
              <a:t>describe</a:t>
            </a:r>
            <a:r>
              <a:rPr sz="2400" dirty="0">
                <a:latin typeface="Comic Sans MS"/>
                <a:cs typeface="Comic Sans MS"/>
              </a:rPr>
              <a:t> </a:t>
            </a:r>
            <a:r>
              <a:rPr sz="2400" spc="-5" dirty="0">
                <a:latin typeface="Comic Sans MS"/>
                <a:cs typeface="Comic Sans MS"/>
              </a:rPr>
              <a:t>más</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fondo</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sección</a:t>
            </a:r>
            <a:r>
              <a:rPr sz="2400" dirty="0">
                <a:latin typeface="Comic Sans MS"/>
                <a:cs typeface="Comic Sans MS"/>
              </a:rPr>
              <a:t> </a:t>
            </a:r>
            <a:r>
              <a:rPr sz="2400" spc="-5" dirty="0">
                <a:latin typeface="Comic Sans MS"/>
                <a:cs typeface="Comic Sans MS"/>
              </a:rPr>
              <a:t>sobre </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relés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pérdida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sincronismo</a:t>
            </a:r>
            <a:r>
              <a:rPr sz="2400" dirty="0">
                <a:latin typeface="Comic Sans MS"/>
                <a:cs typeface="Comic Sans MS"/>
              </a:rPr>
              <a:t> </a:t>
            </a:r>
            <a:r>
              <a:rPr sz="2400" spc="-5" dirty="0">
                <a:latin typeface="Comic Sans MS"/>
                <a:cs typeface="Comic Sans MS"/>
              </a:rPr>
              <a:t>de </a:t>
            </a:r>
            <a:r>
              <a:rPr sz="2400" dirty="0">
                <a:latin typeface="Comic Sans MS"/>
                <a:cs typeface="Comic Sans MS"/>
              </a:rPr>
              <a:t> </a:t>
            </a:r>
            <a:r>
              <a:rPr sz="2400" spc="-5" dirty="0" err="1">
                <a:latin typeface="Comic Sans MS"/>
                <a:cs typeface="Comic Sans MS"/>
              </a:rPr>
              <a:t>generadores</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Las</a:t>
            </a:r>
            <a:r>
              <a:rPr lang="es-MX" sz="2400" spc="220" dirty="0">
                <a:latin typeface="Comic Sans MS"/>
                <a:cs typeface="Comic Sans MS"/>
              </a:rPr>
              <a:t> </a:t>
            </a:r>
            <a:r>
              <a:rPr lang="es-MX" sz="2400" spc="-5" dirty="0">
                <a:latin typeface="Comic Sans MS"/>
                <a:cs typeface="Comic Sans MS"/>
              </a:rPr>
              <a:t>limitaciones</a:t>
            </a:r>
            <a:r>
              <a:rPr lang="es-MX" sz="2400" spc="225" dirty="0">
                <a:latin typeface="Comic Sans MS"/>
                <a:cs typeface="Comic Sans MS"/>
              </a:rPr>
              <a:t> </a:t>
            </a:r>
            <a:r>
              <a:rPr lang="es-MX" sz="2400" spc="-5" dirty="0">
                <a:latin typeface="Comic Sans MS"/>
                <a:cs typeface="Comic Sans MS"/>
              </a:rPr>
              <a:t>de</a:t>
            </a:r>
            <a:r>
              <a:rPr lang="es-MX" sz="2400" spc="225" dirty="0">
                <a:latin typeface="Comic Sans MS"/>
                <a:cs typeface="Comic Sans MS"/>
              </a:rPr>
              <a:t> </a:t>
            </a:r>
            <a:r>
              <a:rPr lang="es-MX" sz="2400" spc="-5" dirty="0">
                <a:latin typeface="Comic Sans MS"/>
                <a:cs typeface="Comic Sans MS"/>
              </a:rPr>
              <a:t>ajustes</a:t>
            </a:r>
            <a:r>
              <a:rPr lang="es-MX" sz="2400" spc="220" dirty="0">
                <a:latin typeface="Comic Sans MS"/>
                <a:cs typeface="Comic Sans MS"/>
              </a:rPr>
              <a:t> </a:t>
            </a:r>
            <a:r>
              <a:rPr lang="es-MX" sz="2400" spc="-5" dirty="0">
                <a:latin typeface="Comic Sans MS"/>
                <a:cs typeface="Comic Sans MS"/>
              </a:rPr>
              <a:t>pueden</a:t>
            </a:r>
            <a:r>
              <a:rPr lang="es-MX" sz="2400" spc="225" dirty="0">
                <a:latin typeface="Comic Sans MS"/>
                <a:cs typeface="Comic Sans MS"/>
              </a:rPr>
              <a:t> </a:t>
            </a:r>
            <a:r>
              <a:rPr lang="es-MX" sz="2400" spc="-5" dirty="0">
                <a:latin typeface="Comic Sans MS"/>
                <a:cs typeface="Comic Sans MS"/>
              </a:rPr>
              <a:t>no</a:t>
            </a:r>
            <a:r>
              <a:rPr lang="es-MX" sz="2400" spc="225" dirty="0">
                <a:latin typeface="Comic Sans MS"/>
                <a:cs typeface="Comic Sans MS"/>
              </a:rPr>
              <a:t> </a:t>
            </a:r>
            <a:r>
              <a:rPr lang="es-MX" sz="2400" spc="-5" dirty="0">
                <a:latin typeface="Comic Sans MS"/>
                <a:cs typeface="Comic Sans MS"/>
              </a:rPr>
              <a:t>permitir</a:t>
            </a:r>
            <a:r>
              <a:rPr lang="es-MX" sz="2400" spc="225" dirty="0">
                <a:latin typeface="Comic Sans MS"/>
                <a:cs typeface="Comic Sans MS"/>
              </a:rPr>
              <a:t> </a:t>
            </a:r>
            <a:r>
              <a:rPr lang="es-MX" sz="2400" spc="-5" dirty="0">
                <a:latin typeface="Comic Sans MS"/>
                <a:cs typeface="Comic Sans MS"/>
              </a:rPr>
              <a:t>que</a:t>
            </a:r>
            <a:r>
              <a:rPr lang="es-MX" sz="2400" spc="220" dirty="0">
                <a:latin typeface="Comic Sans MS"/>
                <a:cs typeface="Comic Sans MS"/>
              </a:rPr>
              <a:t> </a:t>
            </a:r>
            <a:r>
              <a:rPr lang="es-MX" sz="2400" spc="-5" dirty="0">
                <a:latin typeface="Comic Sans MS"/>
                <a:cs typeface="Comic Sans MS"/>
              </a:rPr>
              <a:t>el </a:t>
            </a:r>
            <a:r>
              <a:rPr lang="es-MX" sz="2400" spc="-254"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sea</a:t>
            </a:r>
            <a:r>
              <a:rPr lang="es-MX" sz="2400" dirty="0">
                <a:latin typeface="Comic Sans MS"/>
                <a:cs typeface="Comic Sans MS"/>
              </a:rPr>
              <a:t> </a:t>
            </a:r>
            <a:r>
              <a:rPr lang="es-MX" sz="2400" spc="-5" dirty="0">
                <a:latin typeface="Comic Sans MS"/>
                <a:cs typeface="Comic Sans MS"/>
              </a:rPr>
              <a:t>ajustado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ver</a:t>
            </a:r>
            <a:r>
              <a:rPr lang="es-MX" sz="2400" dirty="0">
                <a:latin typeface="Comic Sans MS"/>
                <a:cs typeface="Comic Sans MS"/>
              </a:rPr>
              <a:t> </a:t>
            </a:r>
            <a:r>
              <a:rPr lang="es-MX" sz="2400" spc="-5" dirty="0">
                <a:latin typeface="Comic Sans MS"/>
                <a:cs typeface="Comic Sans MS"/>
              </a:rPr>
              <a:t>completamente</a:t>
            </a:r>
            <a:r>
              <a:rPr lang="es-MX" sz="2400" dirty="0">
                <a:latin typeface="Comic Sans MS"/>
                <a:cs typeface="Comic Sans MS"/>
              </a:rPr>
              <a:t> </a:t>
            </a:r>
            <a:r>
              <a:rPr lang="es-MX" sz="2400" spc="-5" dirty="0">
                <a:latin typeface="Comic Sans MS"/>
                <a:cs typeface="Comic Sans MS"/>
              </a:rPr>
              <a:t>todo</a:t>
            </a:r>
            <a:r>
              <a:rPr lang="es-MX" sz="2400" dirty="0">
                <a:latin typeface="Comic Sans MS"/>
                <a:cs typeface="Comic Sans MS"/>
              </a:rPr>
              <a:t> </a:t>
            </a:r>
            <a:r>
              <a:rPr lang="es-MX" sz="2400" spc="-5" dirty="0">
                <a:latin typeface="Comic Sans MS"/>
                <a:cs typeface="Comic Sans MS"/>
              </a:rPr>
              <a:t>el </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sp>
        <p:nvSpPr>
          <p:cNvPr id="11" name="object 11"/>
          <p:cNvSpPr txBox="1"/>
          <p:nvPr/>
        </p:nvSpPr>
        <p:spPr>
          <a:xfrm>
            <a:off x="292100" y="3810000"/>
            <a:ext cx="17297400" cy="333681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Referencias.</a:t>
            </a:r>
            <a:endParaRPr sz="2400" dirty="0">
              <a:latin typeface="Comic Sans MS"/>
              <a:cs typeface="Comic Sans MS"/>
            </a:endParaRPr>
          </a:p>
          <a:p>
            <a:pPr algn="just">
              <a:spcBef>
                <a:spcPts val="10"/>
              </a:spcBef>
            </a:pPr>
            <a:endParaRPr sz="2400" dirty="0">
              <a:latin typeface="Comic Sans MS"/>
              <a:cs typeface="Comic Sans MS"/>
            </a:endParaRPr>
          </a:p>
          <a:p>
            <a:pPr marL="361950" marR="49530" indent="-361950" algn="just">
              <a:buFont typeface="+mj-lt"/>
              <a:buAutoNum type="arabicPeriod"/>
            </a:pPr>
            <a:r>
              <a:rPr sz="2400" spc="-5" dirty="0">
                <a:latin typeface="Comic Sans MS"/>
                <a:cs typeface="Comic Sans MS"/>
              </a:rPr>
              <a:t>Blackburn,</a:t>
            </a:r>
            <a:r>
              <a:rPr sz="2400" spc="15" dirty="0">
                <a:latin typeface="Comic Sans MS"/>
                <a:cs typeface="Comic Sans MS"/>
              </a:rPr>
              <a:t> </a:t>
            </a:r>
            <a:r>
              <a:rPr sz="2400" spc="-5" dirty="0">
                <a:latin typeface="Comic Sans MS"/>
                <a:cs typeface="Comic Sans MS"/>
              </a:rPr>
              <a:t>J.</a:t>
            </a:r>
            <a:r>
              <a:rPr sz="2400" spc="20" dirty="0">
                <a:latin typeface="Comic Sans MS"/>
                <a:cs typeface="Comic Sans MS"/>
              </a:rPr>
              <a:t> </a:t>
            </a:r>
            <a:r>
              <a:rPr sz="2400" spc="-5" dirty="0">
                <a:latin typeface="Comic Sans MS"/>
                <a:cs typeface="Comic Sans MS"/>
              </a:rPr>
              <a:t>Lewis,</a:t>
            </a:r>
            <a:r>
              <a:rPr sz="2400" spc="20" dirty="0">
                <a:latin typeface="Comic Sans MS"/>
                <a:cs typeface="Comic Sans MS"/>
              </a:rPr>
              <a:t> </a:t>
            </a:r>
            <a:r>
              <a:rPr sz="2400" spc="-5" dirty="0">
                <a:latin typeface="Comic Sans MS"/>
                <a:cs typeface="Comic Sans MS"/>
              </a:rPr>
              <a:t>Protective</a:t>
            </a:r>
            <a:r>
              <a:rPr sz="2400" spc="15" dirty="0">
                <a:latin typeface="Comic Sans MS"/>
                <a:cs typeface="Comic Sans MS"/>
              </a:rPr>
              <a:t> </a:t>
            </a:r>
            <a:r>
              <a:rPr sz="2400" spc="-5" dirty="0">
                <a:latin typeface="Comic Sans MS"/>
                <a:cs typeface="Comic Sans MS"/>
              </a:rPr>
              <a:t>Relaying</a:t>
            </a:r>
            <a:r>
              <a:rPr sz="2400" spc="15" dirty="0">
                <a:latin typeface="Comic Sans MS"/>
                <a:cs typeface="Comic Sans MS"/>
              </a:rPr>
              <a:t> </a:t>
            </a:r>
            <a:r>
              <a:rPr sz="2400" spc="-5" dirty="0">
                <a:latin typeface="Comic Sans MS"/>
                <a:cs typeface="Comic Sans MS"/>
              </a:rPr>
              <a:t>Principles </a:t>
            </a:r>
            <a:r>
              <a:rPr sz="2400" spc="-254" dirty="0">
                <a:latin typeface="Comic Sans MS"/>
                <a:cs typeface="Comic Sans MS"/>
              </a:rPr>
              <a:t> </a:t>
            </a:r>
            <a:r>
              <a:rPr sz="2400" spc="-5" dirty="0">
                <a:latin typeface="Comic Sans MS"/>
                <a:cs typeface="Comic Sans MS"/>
              </a:rPr>
              <a:t>and</a:t>
            </a:r>
            <a:r>
              <a:rPr sz="2400" spc="5" dirty="0">
                <a:latin typeface="Comic Sans MS"/>
                <a:cs typeface="Comic Sans MS"/>
              </a:rPr>
              <a:t> </a:t>
            </a:r>
            <a:r>
              <a:rPr sz="2400" spc="-5" dirty="0">
                <a:latin typeface="Comic Sans MS"/>
                <a:cs typeface="Comic Sans MS"/>
              </a:rPr>
              <a:t>Applications,</a:t>
            </a:r>
            <a:r>
              <a:rPr sz="2400" spc="10" dirty="0">
                <a:latin typeface="Comic Sans MS"/>
                <a:cs typeface="Comic Sans MS"/>
              </a:rPr>
              <a:t> </a:t>
            </a:r>
            <a:r>
              <a:rPr sz="2400" spc="-5" dirty="0">
                <a:latin typeface="Comic Sans MS"/>
                <a:cs typeface="Comic Sans MS"/>
              </a:rPr>
              <a:t>Marcel</a:t>
            </a:r>
            <a:r>
              <a:rPr sz="2400" spc="10" dirty="0">
                <a:latin typeface="Comic Sans MS"/>
                <a:cs typeface="Comic Sans MS"/>
              </a:rPr>
              <a:t> </a:t>
            </a:r>
            <a:r>
              <a:rPr sz="2400" spc="-5" dirty="0">
                <a:latin typeface="Comic Sans MS"/>
                <a:cs typeface="Comic Sans MS"/>
              </a:rPr>
              <a:t>Dekker,</a:t>
            </a:r>
            <a:r>
              <a:rPr sz="2400" spc="5" dirty="0">
                <a:latin typeface="Comic Sans MS"/>
                <a:cs typeface="Comic Sans MS"/>
              </a:rPr>
              <a:t> </a:t>
            </a:r>
            <a:r>
              <a:rPr sz="2400" spc="-5" dirty="0">
                <a:latin typeface="Comic Sans MS"/>
                <a:cs typeface="Comic Sans MS"/>
              </a:rPr>
              <a:t>Inc.,</a:t>
            </a:r>
            <a:r>
              <a:rPr sz="2400" spc="10" dirty="0">
                <a:latin typeface="Comic Sans MS"/>
                <a:cs typeface="Comic Sans MS"/>
              </a:rPr>
              <a:t> </a:t>
            </a:r>
            <a:r>
              <a:rPr sz="2400" spc="-5" dirty="0">
                <a:latin typeface="Comic Sans MS"/>
                <a:cs typeface="Comic Sans MS"/>
              </a:rPr>
              <a:t>New</a:t>
            </a:r>
            <a:r>
              <a:rPr sz="2400" spc="10" dirty="0">
                <a:latin typeface="Comic Sans MS"/>
                <a:cs typeface="Comic Sans MS"/>
              </a:rPr>
              <a:t> </a:t>
            </a:r>
            <a:r>
              <a:rPr sz="2400" spc="-5" dirty="0">
                <a:latin typeface="Comic Sans MS"/>
                <a:cs typeface="Comic Sans MS"/>
              </a:rPr>
              <a:t>York, </a:t>
            </a:r>
            <a:r>
              <a:rPr sz="2400" dirty="0">
                <a:latin typeface="Comic Sans MS"/>
                <a:cs typeface="Comic Sans MS"/>
              </a:rPr>
              <a:t> </a:t>
            </a:r>
            <a:r>
              <a:rPr sz="2400" spc="-5" dirty="0">
                <a:latin typeface="Comic Sans MS"/>
                <a:cs typeface="Comic Sans MS"/>
              </a:rPr>
              <a:t>NY, 1987</a:t>
            </a:r>
            <a:r>
              <a:rPr lang="en-US" sz="2400" spc="-5" dirty="0">
                <a:latin typeface="Comic Sans MS"/>
                <a:cs typeface="Comic Sans MS"/>
              </a:rPr>
              <a:t>, C</a:t>
            </a:r>
            <a:r>
              <a:rPr sz="2400" spc="-5" dirty="0">
                <a:latin typeface="Comic Sans MS"/>
                <a:cs typeface="Comic Sans MS"/>
              </a:rPr>
              <a:t>hapter</a:t>
            </a:r>
            <a:r>
              <a:rPr sz="2400" dirty="0">
                <a:latin typeface="Comic Sans MS"/>
                <a:cs typeface="Comic Sans MS"/>
              </a:rPr>
              <a:t> </a:t>
            </a:r>
            <a:r>
              <a:rPr sz="2400" spc="-5" dirty="0">
                <a:latin typeface="Comic Sans MS"/>
                <a:cs typeface="Comic Sans MS"/>
              </a:rPr>
              <a:t>8,</a:t>
            </a:r>
            <a:r>
              <a:rPr sz="2400" dirty="0">
                <a:latin typeface="Comic Sans MS"/>
                <a:cs typeface="Comic Sans MS"/>
              </a:rPr>
              <a:t> </a:t>
            </a:r>
            <a:r>
              <a:rPr sz="2400" spc="-5" dirty="0">
                <a:latin typeface="Comic Sans MS"/>
                <a:cs typeface="Comic Sans MS"/>
              </a:rPr>
              <a:t>pp. 248.</a:t>
            </a:r>
            <a:endParaRPr lang="en-US" sz="2400" spc="-5" dirty="0">
              <a:latin typeface="Comic Sans MS"/>
              <a:cs typeface="Comic Sans MS"/>
            </a:endParaRPr>
          </a:p>
          <a:p>
            <a:pPr marR="49530" algn="just">
              <a:buFont typeface="+mj-lt"/>
              <a:buAutoNum type="arabicPeriod"/>
            </a:pPr>
            <a:endParaRPr lang="en-US" sz="2400" spc="-5" dirty="0">
              <a:latin typeface="Comic Sans MS"/>
              <a:cs typeface="Comic Sans MS"/>
            </a:endParaRPr>
          </a:p>
          <a:p>
            <a:pPr marL="449263" marR="49530" indent="-449263" algn="just">
              <a:buFont typeface="+mj-lt"/>
              <a:buAutoNum type="arabicPeriod"/>
            </a:pPr>
            <a:r>
              <a:rPr sz="2400" spc="-5" dirty="0">
                <a:latin typeface="Comic Sans MS"/>
                <a:cs typeface="Comic Sans MS"/>
              </a:rPr>
              <a:t>"IEEE</a:t>
            </a:r>
            <a:r>
              <a:rPr sz="2400" spc="5" dirty="0">
                <a:latin typeface="Comic Sans MS"/>
                <a:cs typeface="Comic Sans MS"/>
              </a:rPr>
              <a:t> </a:t>
            </a:r>
            <a:r>
              <a:rPr sz="2400" spc="-5" dirty="0">
                <a:latin typeface="Comic Sans MS"/>
                <a:cs typeface="Comic Sans MS"/>
              </a:rPr>
              <a:t>Guide</a:t>
            </a:r>
            <a:r>
              <a:rPr sz="2400" spc="10" dirty="0">
                <a:latin typeface="Comic Sans MS"/>
                <a:cs typeface="Comic Sans MS"/>
              </a:rPr>
              <a:t> </a:t>
            </a:r>
            <a:r>
              <a:rPr sz="2400" spc="-5" dirty="0">
                <a:latin typeface="Comic Sans MS"/>
                <a:cs typeface="Comic Sans MS"/>
              </a:rPr>
              <a:t>for</a:t>
            </a:r>
            <a:r>
              <a:rPr sz="2400" spc="5" dirty="0">
                <a:latin typeface="Comic Sans MS"/>
                <a:cs typeface="Comic Sans MS"/>
              </a:rPr>
              <a:t> </a:t>
            </a:r>
            <a:r>
              <a:rPr sz="2400" spc="-5" dirty="0">
                <a:latin typeface="Comic Sans MS"/>
                <a:cs typeface="Comic Sans MS"/>
              </a:rPr>
              <a:t>AC</a:t>
            </a:r>
            <a:r>
              <a:rPr sz="2400" spc="10" dirty="0">
                <a:latin typeface="Comic Sans MS"/>
                <a:cs typeface="Comic Sans MS"/>
              </a:rPr>
              <a:t> </a:t>
            </a:r>
            <a:r>
              <a:rPr sz="2400" spc="-5" dirty="0">
                <a:latin typeface="Comic Sans MS"/>
                <a:cs typeface="Comic Sans MS"/>
              </a:rPr>
              <a:t>Generator</a:t>
            </a:r>
            <a:r>
              <a:rPr sz="2400" spc="5" dirty="0">
                <a:latin typeface="Comic Sans MS"/>
                <a:cs typeface="Comic Sans MS"/>
              </a:rPr>
              <a:t> </a:t>
            </a:r>
            <a:r>
              <a:rPr sz="2400" spc="-5" dirty="0">
                <a:latin typeface="Comic Sans MS"/>
                <a:cs typeface="Comic Sans MS"/>
              </a:rPr>
              <a:t>Protection," </a:t>
            </a:r>
            <a:r>
              <a:rPr sz="2400" spc="-254" dirty="0">
                <a:latin typeface="Comic Sans MS"/>
                <a:cs typeface="Comic Sans MS"/>
              </a:rPr>
              <a:t> </a:t>
            </a:r>
            <a:r>
              <a:rPr sz="2400" spc="-5" dirty="0">
                <a:latin typeface="Comic Sans MS"/>
                <a:cs typeface="Comic Sans MS"/>
              </a:rPr>
              <a:t>ANSI/IEEE C37.102-1986.</a:t>
            </a:r>
            <a:endParaRPr lang="en-US" sz="2400" spc="-5" dirty="0">
              <a:latin typeface="Comic Sans MS"/>
              <a:cs typeface="Comic Sans MS"/>
            </a:endParaRPr>
          </a:p>
          <a:p>
            <a:pPr marR="49530" algn="just">
              <a:buFont typeface="+mj-lt"/>
              <a:buAutoNum type="arabicPeriod"/>
            </a:pPr>
            <a:endParaRPr lang="en-US" sz="2400" spc="-5" dirty="0">
              <a:latin typeface="Comic Sans MS"/>
              <a:cs typeface="Comic Sans MS"/>
            </a:endParaRPr>
          </a:p>
          <a:p>
            <a:pPr marL="449263" marR="49530" indent="-449263" algn="just">
              <a:buFont typeface="+mj-lt"/>
              <a:buAutoNum type="arabicPeriod"/>
            </a:pPr>
            <a:r>
              <a:rPr sz="2400" spc="-5" dirty="0" err="1">
                <a:latin typeface="Comic Sans MS"/>
                <a:cs typeface="Comic Sans MS"/>
              </a:rPr>
              <a:t>Pfuntner</a:t>
            </a:r>
            <a:r>
              <a:rPr sz="2400" spc="-5" dirty="0">
                <a:latin typeface="Comic Sans MS"/>
                <a:cs typeface="Comic Sans MS"/>
              </a:rPr>
              <a:t>,</a:t>
            </a:r>
            <a:r>
              <a:rPr sz="2400" spc="10" dirty="0">
                <a:latin typeface="Comic Sans MS"/>
                <a:cs typeface="Comic Sans MS"/>
              </a:rPr>
              <a:t> </a:t>
            </a:r>
            <a:r>
              <a:rPr sz="2400" spc="-5" dirty="0">
                <a:latin typeface="Comic Sans MS"/>
                <a:cs typeface="Comic Sans MS"/>
              </a:rPr>
              <a:t>R.A.</a:t>
            </a:r>
            <a:r>
              <a:rPr sz="2400" spc="15" dirty="0">
                <a:latin typeface="Comic Sans MS"/>
                <a:cs typeface="Comic Sans MS"/>
              </a:rPr>
              <a:t> </a:t>
            </a:r>
            <a:r>
              <a:rPr sz="2400" spc="-5" dirty="0">
                <a:latin typeface="Comic Sans MS"/>
                <a:cs typeface="Comic Sans MS"/>
              </a:rPr>
              <a:t>"Accuracy</a:t>
            </a:r>
            <a:r>
              <a:rPr sz="2400" spc="5" dirty="0">
                <a:latin typeface="Comic Sans MS"/>
                <a:cs typeface="Comic Sans MS"/>
              </a:rPr>
              <a:t> </a:t>
            </a:r>
            <a:r>
              <a:rPr sz="2400" spc="-5" dirty="0">
                <a:latin typeface="Comic Sans MS"/>
                <a:cs typeface="Comic Sans MS"/>
              </a:rPr>
              <a:t>of</a:t>
            </a:r>
            <a:r>
              <a:rPr sz="2400" spc="15" dirty="0">
                <a:latin typeface="Comic Sans MS"/>
                <a:cs typeface="Comic Sans MS"/>
              </a:rPr>
              <a:t> </a:t>
            </a:r>
            <a:r>
              <a:rPr sz="2400" spc="-5" dirty="0">
                <a:latin typeface="Comic Sans MS"/>
                <a:cs typeface="Comic Sans MS"/>
              </a:rPr>
              <a:t>Current</a:t>
            </a:r>
            <a:r>
              <a:rPr sz="2400" spc="10" dirty="0">
                <a:latin typeface="Comic Sans MS"/>
                <a:cs typeface="Comic Sans MS"/>
              </a:rPr>
              <a:t> </a:t>
            </a:r>
            <a:r>
              <a:rPr sz="2400" spc="-5" dirty="0">
                <a:latin typeface="Comic Sans MS"/>
                <a:cs typeface="Comic Sans MS"/>
              </a:rPr>
              <a:t>Transformers </a:t>
            </a:r>
            <a:r>
              <a:rPr sz="2400" spc="-250" dirty="0">
                <a:latin typeface="Comic Sans MS"/>
                <a:cs typeface="Comic Sans MS"/>
              </a:rPr>
              <a:t> </a:t>
            </a:r>
            <a:r>
              <a:rPr sz="2400" spc="-5" dirty="0">
                <a:latin typeface="Comic Sans MS"/>
                <a:cs typeface="Comic Sans MS"/>
              </a:rPr>
              <a:t>Adjacent</a:t>
            </a:r>
            <a:r>
              <a:rPr sz="2400" dirty="0">
                <a:latin typeface="Comic Sans MS"/>
                <a:cs typeface="Comic Sans MS"/>
              </a:rPr>
              <a:t> </a:t>
            </a:r>
            <a:r>
              <a:rPr sz="2400" spc="-5" dirty="0">
                <a:latin typeface="Comic Sans MS"/>
                <a:cs typeface="Comic Sans MS"/>
              </a:rPr>
              <a:t>to</a:t>
            </a:r>
            <a:r>
              <a:rPr sz="2400" dirty="0">
                <a:latin typeface="Comic Sans MS"/>
                <a:cs typeface="Comic Sans MS"/>
              </a:rPr>
              <a:t> </a:t>
            </a:r>
            <a:r>
              <a:rPr sz="2400" spc="-5" dirty="0">
                <a:latin typeface="Comic Sans MS"/>
                <a:cs typeface="Comic Sans MS"/>
              </a:rPr>
              <a:t>High</a:t>
            </a:r>
            <a:r>
              <a:rPr sz="2400" dirty="0">
                <a:latin typeface="Comic Sans MS"/>
                <a:cs typeface="Comic Sans MS"/>
              </a:rPr>
              <a:t> </a:t>
            </a:r>
            <a:r>
              <a:rPr sz="2400" spc="-5" dirty="0">
                <a:latin typeface="Comic Sans MS"/>
                <a:cs typeface="Comic Sans MS"/>
              </a:rPr>
              <a:t>Current</a:t>
            </a:r>
            <a:r>
              <a:rPr sz="2400" dirty="0">
                <a:latin typeface="Comic Sans MS"/>
                <a:cs typeface="Comic Sans MS"/>
              </a:rPr>
              <a:t> </a:t>
            </a:r>
            <a:r>
              <a:rPr sz="2400" spc="-5" dirty="0">
                <a:latin typeface="Comic Sans MS"/>
                <a:cs typeface="Comic Sans MS"/>
              </a:rPr>
              <a:t>Busses."</a:t>
            </a:r>
            <a:r>
              <a:rPr sz="2400" dirty="0">
                <a:latin typeface="Comic Sans MS"/>
                <a:cs typeface="Comic Sans MS"/>
              </a:rPr>
              <a:t> </a:t>
            </a:r>
            <a:r>
              <a:rPr sz="2400" spc="-5" dirty="0">
                <a:latin typeface="Comic Sans MS"/>
                <a:cs typeface="Comic Sans MS"/>
              </a:rPr>
              <a:t>AIEE </a:t>
            </a:r>
            <a:r>
              <a:rPr sz="2400" dirty="0">
                <a:latin typeface="Comic Sans MS"/>
                <a:cs typeface="Comic Sans MS"/>
              </a:rPr>
              <a:t> </a:t>
            </a:r>
            <a:r>
              <a:rPr sz="2400" spc="-5" dirty="0">
                <a:latin typeface="Comic Sans MS"/>
                <a:cs typeface="Comic Sans MS"/>
              </a:rPr>
              <a:t>Transactions.</a:t>
            </a:r>
            <a:r>
              <a:rPr sz="2400" spc="10" dirty="0">
                <a:latin typeface="Comic Sans MS"/>
                <a:cs typeface="Comic Sans MS"/>
              </a:rPr>
              <a:t> </a:t>
            </a:r>
            <a:r>
              <a:rPr sz="2400" spc="-5" dirty="0">
                <a:latin typeface="Comic Sans MS"/>
                <a:cs typeface="Comic Sans MS"/>
              </a:rPr>
              <a:t>Vol. 70,</a:t>
            </a:r>
            <a:r>
              <a:rPr sz="2400" spc="5" dirty="0">
                <a:latin typeface="Comic Sans MS"/>
                <a:cs typeface="Comic Sans MS"/>
              </a:rPr>
              <a:t> </a:t>
            </a:r>
            <a:r>
              <a:rPr sz="2400" spc="-5" dirty="0">
                <a:latin typeface="Comic Sans MS"/>
                <a:cs typeface="Comic Sans MS"/>
              </a:rPr>
              <a:t>Part</a:t>
            </a:r>
            <a:r>
              <a:rPr sz="2400" spc="5" dirty="0">
                <a:latin typeface="Comic Sans MS"/>
                <a:cs typeface="Comic Sans MS"/>
              </a:rPr>
              <a:t> </a:t>
            </a:r>
            <a:r>
              <a:rPr sz="2400" spc="-5" dirty="0">
                <a:latin typeface="Comic Sans MS"/>
                <a:cs typeface="Comic Sans MS"/>
              </a:rPr>
              <a:t>II,</a:t>
            </a:r>
            <a:r>
              <a:rPr sz="2400" dirty="0">
                <a:latin typeface="Comic Sans MS"/>
                <a:cs typeface="Comic Sans MS"/>
              </a:rPr>
              <a:t> </a:t>
            </a:r>
            <a:r>
              <a:rPr sz="2400" spc="-5" dirty="0">
                <a:latin typeface="Comic Sans MS"/>
                <a:cs typeface="Comic Sans MS"/>
              </a:rPr>
              <a:t>195</a:t>
            </a:r>
            <a:r>
              <a:rPr sz="2400" spc="5" dirty="0">
                <a:latin typeface="Comic Sans MS"/>
                <a:cs typeface="Comic Sans MS"/>
              </a:rPr>
              <a:t> </a:t>
            </a:r>
            <a:r>
              <a:rPr sz="2400" spc="-5" dirty="0">
                <a:latin typeface="Comic Sans MS"/>
                <a:cs typeface="Comic Sans MS"/>
              </a:rPr>
              <a:t>1,</a:t>
            </a:r>
            <a:r>
              <a:rPr sz="2400" spc="5" dirty="0">
                <a:latin typeface="Comic Sans MS"/>
                <a:cs typeface="Comic Sans MS"/>
              </a:rPr>
              <a:t> </a:t>
            </a:r>
            <a:r>
              <a:rPr sz="2400" spc="-5" dirty="0">
                <a:latin typeface="Comic Sans MS"/>
                <a:cs typeface="Comic Sans MS"/>
              </a:rPr>
              <a:t>pp.</a:t>
            </a:r>
            <a:r>
              <a:rPr sz="2400" spc="5" dirty="0">
                <a:latin typeface="Comic Sans MS"/>
                <a:cs typeface="Comic Sans MS"/>
              </a:rPr>
              <a:t> </a:t>
            </a:r>
            <a:r>
              <a:rPr sz="2400" spc="-5" dirty="0">
                <a:latin typeface="Comic Sans MS"/>
                <a:cs typeface="Comic Sans MS"/>
              </a:rPr>
              <a:t>1656- </a:t>
            </a:r>
            <a:r>
              <a:rPr sz="2400" dirty="0">
                <a:latin typeface="Comic Sans MS"/>
                <a:cs typeface="Comic Sans MS"/>
              </a:rPr>
              <a:t> </a:t>
            </a:r>
            <a:r>
              <a:rPr sz="2400" spc="-5" dirty="0">
                <a:latin typeface="Comic Sans MS"/>
                <a:cs typeface="Comic Sans MS"/>
              </a:rPr>
              <a:t>1662.</a:t>
            </a:r>
            <a:endParaRPr sz="2400" dirty="0">
              <a:latin typeface="Comic Sans MS"/>
              <a:cs typeface="Comic Sans M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30200" y="424888"/>
            <a:ext cx="17221200" cy="1156727"/>
          </a:xfrm>
          <a:prstGeom prst="rect">
            <a:avLst/>
          </a:prstGeom>
        </p:spPr>
        <p:txBody>
          <a:bodyPr vert="horz" wrap="square" lIns="0" tIns="12700" rIns="0" bIns="0" rtlCol="0">
            <a:spAutoFit/>
          </a:bodyPr>
          <a:lstStyle/>
          <a:p>
            <a:pPr marR="1737360" algn="ctr">
              <a:spcBef>
                <a:spcPts val="100"/>
              </a:spcBef>
            </a:pPr>
            <a:r>
              <a:rPr sz="3200" b="1" spc="-5" dirty="0">
                <a:latin typeface="Comic Sans MS"/>
                <a:cs typeface="Comic Sans MS"/>
              </a:rPr>
              <a:t>SECCIÓN</a:t>
            </a:r>
            <a:r>
              <a:rPr sz="3200" b="1" spc="-70" dirty="0">
                <a:latin typeface="Comic Sans MS"/>
                <a:cs typeface="Comic Sans MS"/>
              </a:rPr>
              <a:t> </a:t>
            </a:r>
            <a:r>
              <a:rPr sz="3200" b="1" spc="-5" dirty="0">
                <a:latin typeface="Comic Sans MS"/>
                <a:cs typeface="Comic Sans MS"/>
              </a:rPr>
              <a:t>3</a:t>
            </a:r>
            <a:endParaRPr sz="3200" dirty="0">
              <a:latin typeface="Comic Sans MS"/>
              <a:cs typeface="Comic Sans MS"/>
            </a:endParaRPr>
          </a:p>
          <a:p>
            <a:pPr marR="1736089" algn="ctr">
              <a:spcBef>
                <a:spcPts val="5"/>
              </a:spcBef>
            </a:pPr>
            <a:r>
              <a:rPr sz="3200" b="1" spc="-5" dirty="0">
                <a:latin typeface="Comic Sans MS"/>
                <a:cs typeface="Comic Sans MS"/>
              </a:rPr>
              <a:t>PROTECCIÓN</a:t>
            </a:r>
            <a:r>
              <a:rPr sz="3200" b="1" dirty="0">
                <a:latin typeface="Comic Sans MS"/>
                <a:cs typeface="Comic Sans MS"/>
              </a:rPr>
              <a:t> </a:t>
            </a:r>
            <a:r>
              <a:rPr sz="3200" b="1" spc="-5" dirty="0">
                <a:latin typeface="Comic Sans MS"/>
                <a:cs typeface="Comic Sans MS"/>
              </a:rPr>
              <a:t>DE</a:t>
            </a:r>
            <a:r>
              <a:rPr sz="3200" b="1" dirty="0">
                <a:latin typeface="Comic Sans MS"/>
                <a:cs typeface="Comic Sans MS"/>
              </a:rPr>
              <a:t> </a:t>
            </a:r>
            <a:r>
              <a:rPr sz="3200" b="1" spc="-5" dirty="0">
                <a:latin typeface="Comic Sans MS"/>
                <a:cs typeface="Comic Sans MS"/>
              </a:rPr>
              <a:t>TIERRA</a:t>
            </a:r>
            <a:r>
              <a:rPr sz="3200" b="1" dirty="0">
                <a:latin typeface="Comic Sans MS"/>
                <a:cs typeface="Comic Sans MS"/>
              </a:rPr>
              <a:t> </a:t>
            </a:r>
            <a:r>
              <a:rPr sz="3200" b="1" spc="-5" dirty="0">
                <a:latin typeface="Comic Sans MS"/>
                <a:cs typeface="Comic Sans MS"/>
              </a:rPr>
              <a:t>EN</a:t>
            </a:r>
            <a:r>
              <a:rPr sz="3200" b="1" spc="5" dirty="0">
                <a:latin typeface="Comic Sans MS"/>
                <a:cs typeface="Comic Sans MS"/>
              </a:rPr>
              <a:t> </a:t>
            </a:r>
            <a:r>
              <a:rPr sz="3200" b="1" spc="-5" dirty="0">
                <a:latin typeface="Comic Sans MS"/>
                <a:cs typeface="Comic Sans MS"/>
              </a:rPr>
              <a:t>EL</a:t>
            </a:r>
            <a:r>
              <a:rPr sz="3200" b="1" spc="5" dirty="0">
                <a:latin typeface="Comic Sans MS"/>
                <a:cs typeface="Comic Sans MS"/>
              </a:rPr>
              <a:t> </a:t>
            </a:r>
            <a:r>
              <a:rPr sz="3200" b="1" spc="-5" dirty="0">
                <a:latin typeface="Comic Sans MS"/>
                <a:cs typeface="Comic Sans MS"/>
              </a:rPr>
              <a:t>CAMPO</a:t>
            </a:r>
            <a:endParaRPr sz="3200" dirty="0">
              <a:latin typeface="Comic Sans MS"/>
              <a:cs typeface="Comic Sans MS"/>
            </a:endParaRPr>
          </a:p>
          <a:p>
            <a:pPr>
              <a:spcBef>
                <a:spcPts val="55"/>
              </a:spcBef>
            </a:pPr>
            <a:endParaRPr sz="950" dirty="0">
              <a:latin typeface="Comic Sans MS"/>
              <a:cs typeface="Comic Sans MS"/>
            </a:endParaRPr>
          </a:p>
        </p:txBody>
      </p:sp>
      <p:sp>
        <p:nvSpPr>
          <p:cNvPr id="3" name="object 3"/>
          <p:cNvSpPr txBox="1"/>
          <p:nvPr/>
        </p:nvSpPr>
        <p:spPr>
          <a:xfrm>
            <a:off x="330200" y="1581615"/>
            <a:ext cx="17221200" cy="4647426"/>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n-US" sz="2400" b="1" spc="-5" dirty="0">
              <a:latin typeface="Comic Sans MS"/>
              <a:cs typeface="Comic Sans MS"/>
            </a:endParaRPr>
          </a:p>
          <a:p>
            <a:pPr marL="12700" algn="just">
              <a:spcBef>
                <a:spcPts val="270"/>
              </a:spcBef>
            </a:pPr>
            <a:r>
              <a:rPr lang="es-MX" sz="2400" spc="-5" dirty="0">
                <a:latin typeface="Comic Sans MS"/>
                <a:cs typeface="Comic Sans MS"/>
              </a:rPr>
              <a:t>El</a:t>
            </a:r>
            <a:r>
              <a:rPr lang="es-MX" sz="2400" spc="125" dirty="0">
                <a:latin typeface="Comic Sans MS"/>
                <a:cs typeface="Comic Sans MS"/>
              </a:rPr>
              <a:t> </a:t>
            </a:r>
            <a:r>
              <a:rPr lang="es-MX" sz="2400" spc="-5" dirty="0">
                <a:latin typeface="Comic Sans MS"/>
                <a:cs typeface="Comic Sans MS"/>
              </a:rPr>
              <a:t>circuito</a:t>
            </a:r>
            <a:r>
              <a:rPr lang="es-MX" sz="2400" spc="125" dirty="0">
                <a:latin typeface="Comic Sans MS"/>
                <a:cs typeface="Comic Sans MS"/>
              </a:rPr>
              <a:t> </a:t>
            </a:r>
            <a:r>
              <a:rPr lang="es-MX" sz="2400" spc="-5" dirty="0">
                <a:latin typeface="Comic Sans MS"/>
                <a:cs typeface="Comic Sans MS"/>
              </a:rPr>
              <a:t>de</a:t>
            </a:r>
            <a:r>
              <a:rPr lang="es-MX" sz="2400" spc="130" dirty="0">
                <a:latin typeface="Comic Sans MS"/>
                <a:cs typeface="Comic Sans MS"/>
              </a:rPr>
              <a:t> </a:t>
            </a:r>
            <a:r>
              <a:rPr lang="es-MX" sz="2400" spc="-5" dirty="0">
                <a:latin typeface="Comic Sans MS"/>
                <a:cs typeface="Comic Sans MS"/>
              </a:rPr>
              <a:t>campo</a:t>
            </a:r>
            <a:r>
              <a:rPr lang="es-MX" sz="2400" spc="125" dirty="0">
                <a:latin typeface="Comic Sans MS"/>
                <a:cs typeface="Comic Sans MS"/>
              </a:rPr>
              <a:t> </a:t>
            </a:r>
            <a:r>
              <a:rPr lang="es-MX" sz="2400" spc="-5" dirty="0">
                <a:latin typeface="Comic Sans MS"/>
                <a:cs typeface="Comic Sans MS"/>
              </a:rPr>
              <a:t>de</a:t>
            </a:r>
            <a:r>
              <a:rPr lang="es-MX" sz="2400" spc="130" dirty="0">
                <a:latin typeface="Comic Sans MS"/>
                <a:cs typeface="Comic Sans MS"/>
              </a:rPr>
              <a:t> </a:t>
            </a:r>
            <a:r>
              <a:rPr lang="es-MX" sz="2400" spc="-5" dirty="0">
                <a:latin typeface="Comic Sans MS"/>
                <a:cs typeface="Comic Sans MS"/>
              </a:rPr>
              <a:t>un</a:t>
            </a:r>
            <a:r>
              <a:rPr lang="es-MX" sz="2400" spc="114" dirty="0">
                <a:latin typeface="Comic Sans MS"/>
                <a:cs typeface="Comic Sans MS"/>
              </a:rPr>
              <a:t> </a:t>
            </a:r>
            <a:r>
              <a:rPr lang="es-MX" sz="2400" spc="-5" dirty="0">
                <a:latin typeface="Comic Sans MS"/>
                <a:cs typeface="Comic Sans MS"/>
              </a:rPr>
              <a:t>generador</a:t>
            </a:r>
            <a:r>
              <a:rPr lang="es-MX" sz="2400" spc="114" dirty="0">
                <a:latin typeface="Comic Sans MS"/>
                <a:cs typeface="Comic Sans MS"/>
              </a:rPr>
              <a:t> </a:t>
            </a:r>
            <a:r>
              <a:rPr lang="es-MX" sz="2400" spc="-5" dirty="0">
                <a:latin typeface="Comic Sans MS"/>
                <a:cs typeface="Comic Sans MS"/>
              </a:rPr>
              <a:t>es</a:t>
            </a:r>
            <a:r>
              <a:rPr lang="es-MX" sz="2400" spc="125" dirty="0">
                <a:latin typeface="Comic Sans MS"/>
                <a:cs typeface="Comic Sans MS"/>
              </a:rPr>
              <a:t> </a:t>
            </a:r>
            <a:r>
              <a:rPr lang="es-MX" sz="2400" spc="-5" dirty="0">
                <a:latin typeface="Comic Sans MS"/>
                <a:cs typeface="Comic Sans MS"/>
              </a:rPr>
              <a:t>un</a:t>
            </a:r>
            <a:r>
              <a:rPr lang="es-MX" sz="2400" spc="120" dirty="0">
                <a:latin typeface="Comic Sans MS"/>
                <a:cs typeface="Comic Sans MS"/>
              </a:rPr>
              <a:t> </a:t>
            </a:r>
            <a:r>
              <a:rPr lang="es-MX" sz="2400" spc="-5" dirty="0">
                <a:latin typeface="Comic Sans MS"/>
                <a:cs typeface="Comic Sans MS"/>
              </a:rPr>
              <a:t>sistema</a:t>
            </a:r>
            <a:r>
              <a:rPr lang="es-MX" sz="2400" spc="125" dirty="0">
                <a:latin typeface="Comic Sans MS"/>
                <a:cs typeface="Comic Sans MS"/>
              </a:rPr>
              <a:t> </a:t>
            </a:r>
            <a:r>
              <a:rPr lang="es-MX" sz="2400" spc="-5" dirty="0">
                <a:latin typeface="Comic Sans MS"/>
                <a:cs typeface="Comic Sans MS"/>
              </a:rPr>
              <a:t>de C.D.</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sola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 </a:t>
            </a:r>
            <a:r>
              <a:rPr lang="es-MX" sz="2400" dirty="0">
                <a:latin typeface="Comic Sans MS"/>
                <a:cs typeface="Comic Sans MS"/>
              </a:rPr>
              <a:t> </a:t>
            </a:r>
            <a:r>
              <a:rPr lang="es-MX" sz="2400" spc="-5" dirty="0">
                <a:latin typeface="Comic Sans MS"/>
                <a:cs typeface="Comic Sans MS"/>
              </a:rPr>
              <a:t>generalmente</a:t>
            </a:r>
            <a:r>
              <a:rPr lang="es-MX" sz="2400" spc="120" dirty="0">
                <a:latin typeface="Comic Sans MS"/>
                <a:cs typeface="Comic Sans MS"/>
              </a:rPr>
              <a:t> </a:t>
            </a:r>
            <a:r>
              <a:rPr lang="es-MX" sz="2400" spc="-5" dirty="0">
                <a:latin typeface="Comic Sans MS"/>
                <a:cs typeface="Comic Sans MS"/>
              </a:rPr>
              <a:t>no</a:t>
            </a:r>
            <a:r>
              <a:rPr lang="es-MX" sz="2400" spc="114" dirty="0">
                <a:latin typeface="Comic Sans MS"/>
                <a:cs typeface="Comic Sans MS"/>
              </a:rPr>
              <a:t> </a:t>
            </a:r>
            <a:r>
              <a:rPr lang="es-MX" sz="2400" spc="-5" dirty="0">
                <a:latin typeface="Comic Sans MS"/>
                <a:cs typeface="Comic Sans MS"/>
              </a:rPr>
              <a:t>afectará</a:t>
            </a:r>
            <a:r>
              <a:rPr lang="es-MX" sz="2400" spc="120" dirty="0">
                <a:latin typeface="Comic Sans MS"/>
                <a:cs typeface="Comic Sans MS"/>
              </a:rPr>
              <a:t> </a:t>
            </a:r>
            <a:r>
              <a:rPr lang="es-MX" sz="2400" spc="-5" dirty="0">
                <a:latin typeface="Comic Sans MS"/>
                <a:cs typeface="Comic Sans MS"/>
              </a:rPr>
              <a:t>la</a:t>
            </a:r>
            <a:r>
              <a:rPr lang="es-MX" sz="2400" spc="125" dirty="0">
                <a:latin typeface="Comic Sans MS"/>
                <a:cs typeface="Comic Sans MS"/>
              </a:rPr>
              <a:t> </a:t>
            </a:r>
            <a:r>
              <a:rPr lang="es-MX" sz="2400" spc="-5" dirty="0">
                <a:latin typeface="Comic Sans MS"/>
                <a:cs typeface="Comic Sans MS"/>
              </a:rPr>
              <a:t>operación</a:t>
            </a:r>
            <a:r>
              <a:rPr lang="es-MX" sz="2400" spc="120"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un</a:t>
            </a:r>
            <a:r>
              <a:rPr lang="es-MX" sz="2400" spc="110" dirty="0">
                <a:latin typeface="Comic Sans MS"/>
                <a:cs typeface="Comic Sans MS"/>
              </a:rPr>
              <a:t> </a:t>
            </a:r>
            <a:r>
              <a:rPr lang="es-MX" sz="2400" spc="-5" dirty="0">
                <a:latin typeface="Comic Sans MS"/>
                <a:cs typeface="Comic Sans MS"/>
              </a:rPr>
              <a:t>generador </a:t>
            </a:r>
            <a:r>
              <a:rPr lang="es-MX" sz="2400" spc="-254" dirty="0">
                <a:latin typeface="Comic Sans MS"/>
                <a:cs typeface="Comic Sans MS"/>
              </a:rPr>
              <a:t> </a:t>
            </a:r>
            <a:r>
              <a:rPr lang="es-MX" sz="2400" spc="-5" dirty="0">
                <a:latin typeface="Comic Sans MS"/>
                <a:cs typeface="Comic Sans MS"/>
              </a:rPr>
              <a:t>ni producirá efectos de daño inmediato.</a:t>
            </a:r>
            <a:r>
              <a:rPr lang="es-MX" sz="2400" dirty="0">
                <a:latin typeface="Comic Sans MS"/>
                <a:cs typeface="Comic Sans MS"/>
              </a:rPr>
              <a:t> </a:t>
            </a:r>
            <a:r>
              <a:rPr lang="es-MX" sz="2400" spc="-5" dirty="0">
                <a:latin typeface="Comic Sans MS"/>
                <a:cs typeface="Comic Sans MS"/>
              </a:rPr>
              <a:t>Sin embargo, la </a:t>
            </a:r>
            <a:r>
              <a:rPr lang="es-MX" sz="2400" dirty="0">
                <a:latin typeface="Comic Sans MS"/>
                <a:cs typeface="Comic Sans MS"/>
              </a:rPr>
              <a:t> </a:t>
            </a:r>
            <a:r>
              <a:rPr lang="es-MX" sz="2400" spc="-5" dirty="0">
                <a:latin typeface="Comic Sans MS"/>
                <a:cs typeface="Comic Sans MS"/>
              </a:rPr>
              <a:t>probabilidad de que una segunda falla a tierra ocurra es </a:t>
            </a:r>
            <a:r>
              <a:rPr lang="es-MX" sz="2400" dirty="0">
                <a:latin typeface="Comic Sans MS"/>
                <a:cs typeface="Comic Sans MS"/>
              </a:rPr>
              <a:t> </a:t>
            </a:r>
            <a:r>
              <a:rPr lang="es-MX" sz="2400" spc="-5" dirty="0">
                <a:latin typeface="Comic Sans MS"/>
                <a:cs typeface="Comic Sans MS"/>
              </a:rPr>
              <a:t>mayor</a:t>
            </a:r>
            <a:r>
              <a:rPr lang="es-MX" sz="2400" dirty="0">
                <a:latin typeface="Comic Sans MS"/>
                <a:cs typeface="Comic Sans MS"/>
              </a:rPr>
              <a:t> </a:t>
            </a:r>
            <a:r>
              <a:rPr lang="es-MX" sz="2400" spc="-5" dirty="0">
                <a:latin typeface="Comic Sans MS"/>
                <a:cs typeface="Comic Sans MS"/>
              </a:rPr>
              <a:t>después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primera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ha </a:t>
            </a:r>
            <a:r>
              <a:rPr lang="es-MX" sz="2400" dirty="0">
                <a:latin typeface="Comic Sans MS"/>
                <a:cs typeface="Comic Sans MS"/>
              </a:rPr>
              <a:t> </a:t>
            </a:r>
            <a:r>
              <a:rPr lang="es-MX" sz="2400" spc="-5" dirty="0">
                <a:latin typeface="Comic Sans MS"/>
                <a:cs typeface="Comic Sans MS"/>
              </a:rPr>
              <a:t>ocurrido.</a:t>
            </a:r>
            <a:r>
              <a:rPr lang="es-MX" sz="2400" dirty="0">
                <a:latin typeface="Comic Sans MS"/>
                <a:cs typeface="Comic Sans MS"/>
              </a:rPr>
              <a:t> </a:t>
            </a:r>
            <a:r>
              <a:rPr lang="es-MX" sz="2400" spc="-5" dirty="0">
                <a:latin typeface="Comic Sans MS"/>
                <a:cs typeface="Comic Sans MS"/>
              </a:rPr>
              <a:t>Cuando se tiene una segunda falla a tierra, una </a:t>
            </a:r>
            <a:r>
              <a:rPr lang="es-MX" sz="2400" dirty="0">
                <a:latin typeface="Comic Sans MS"/>
                <a:cs typeface="Comic Sans MS"/>
              </a:rPr>
              <a:t> </a:t>
            </a:r>
            <a:r>
              <a:rPr lang="es-MX" sz="2400" spc="-5" dirty="0">
                <a:latin typeface="Comic Sans MS"/>
                <a:cs typeface="Comic Sans MS"/>
              </a:rPr>
              <a:t>parte</a:t>
            </a:r>
            <a:r>
              <a:rPr lang="es-MX" sz="2400" spc="229" dirty="0">
                <a:latin typeface="Comic Sans MS"/>
                <a:cs typeface="Comic Sans MS"/>
              </a:rPr>
              <a:t> </a:t>
            </a:r>
            <a:r>
              <a:rPr lang="es-MX" sz="2400" spc="-5" dirty="0">
                <a:latin typeface="Comic Sans MS"/>
                <a:cs typeface="Comic Sans MS"/>
              </a:rPr>
              <a:t>del</a:t>
            </a:r>
            <a:r>
              <a:rPr lang="es-MX" sz="2400" spc="225" dirty="0">
                <a:latin typeface="Comic Sans MS"/>
                <a:cs typeface="Comic Sans MS"/>
              </a:rPr>
              <a:t> </a:t>
            </a:r>
            <a:r>
              <a:rPr lang="es-MX" sz="2400" spc="-5" dirty="0">
                <a:latin typeface="Comic Sans MS"/>
                <a:cs typeface="Comic Sans MS"/>
              </a:rPr>
              <a:t>devanado</a:t>
            </a:r>
            <a:r>
              <a:rPr lang="es-MX" sz="2400" spc="225" dirty="0">
                <a:latin typeface="Comic Sans MS"/>
                <a:cs typeface="Comic Sans MS"/>
              </a:rPr>
              <a:t> </a:t>
            </a:r>
            <a:r>
              <a:rPr lang="es-MX" sz="2400" spc="-5" dirty="0">
                <a:latin typeface="Comic Sans MS"/>
                <a:cs typeface="Comic Sans MS"/>
              </a:rPr>
              <a:t>de</a:t>
            </a:r>
            <a:r>
              <a:rPr lang="es-MX" sz="2400" spc="225" dirty="0">
                <a:latin typeface="Comic Sans MS"/>
                <a:cs typeface="Comic Sans MS"/>
              </a:rPr>
              <a:t> </a:t>
            </a:r>
            <a:r>
              <a:rPr lang="es-MX" sz="2400" spc="-5" dirty="0">
                <a:latin typeface="Comic Sans MS"/>
                <a:cs typeface="Comic Sans MS"/>
              </a:rPr>
              <a:t>campo</a:t>
            </a:r>
            <a:r>
              <a:rPr lang="es-MX" sz="2400" spc="225" dirty="0">
                <a:latin typeface="Comic Sans MS"/>
                <a:cs typeface="Comic Sans MS"/>
              </a:rPr>
              <a:t> </a:t>
            </a:r>
            <a:r>
              <a:rPr lang="es-MX" sz="2400" spc="-5" dirty="0">
                <a:latin typeface="Comic Sans MS"/>
                <a:cs typeface="Comic Sans MS"/>
              </a:rPr>
              <a:t>estará</a:t>
            </a:r>
            <a:r>
              <a:rPr lang="es-MX" sz="2400" spc="220" dirty="0">
                <a:latin typeface="Comic Sans MS"/>
                <a:cs typeface="Comic Sans MS"/>
              </a:rPr>
              <a:t> </a:t>
            </a:r>
            <a:r>
              <a:rPr lang="es-MX" sz="2400" spc="-5" dirty="0">
                <a:latin typeface="Comic Sans MS"/>
                <a:cs typeface="Comic Sans MS"/>
              </a:rPr>
              <a:t>corto</a:t>
            </a:r>
            <a:r>
              <a:rPr lang="es-MX" sz="2400" spc="220" dirty="0">
                <a:latin typeface="Comic Sans MS"/>
                <a:cs typeface="Comic Sans MS"/>
              </a:rPr>
              <a:t> </a:t>
            </a:r>
            <a:r>
              <a:rPr lang="es-MX" sz="2400" spc="-5" dirty="0" err="1">
                <a:latin typeface="Comic Sans MS"/>
                <a:cs typeface="Comic Sans MS"/>
              </a:rPr>
              <a:t>circuitada</a:t>
            </a:r>
            <a:r>
              <a:rPr lang="es-MX" sz="2400" spc="-5" dirty="0">
                <a:latin typeface="Comic Sans MS"/>
                <a:cs typeface="Comic Sans MS"/>
              </a:rPr>
              <a:t>,</a:t>
            </a:r>
            <a:endParaRPr lang="es-MX" sz="2400" dirty="0">
              <a:latin typeface="Comic Sans MS"/>
              <a:cs typeface="Comic Sans MS"/>
            </a:endParaRPr>
          </a:p>
          <a:p>
            <a:pPr marL="12700" marR="5080" algn="just">
              <a:spcBef>
                <a:spcPts val="10"/>
              </a:spcBef>
            </a:pPr>
            <a:r>
              <a:rPr lang="es-MX" sz="2400" spc="-5" dirty="0">
                <a:latin typeface="Comic Sans MS"/>
                <a:cs typeface="Comic Sans MS"/>
              </a:rPr>
              <a:t>produciendo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tanto</a:t>
            </a:r>
            <a:r>
              <a:rPr lang="es-MX" sz="2400" dirty="0">
                <a:latin typeface="Comic Sans MS"/>
                <a:cs typeface="Comic Sans MS"/>
              </a:rPr>
              <a:t> </a:t>
            </a:r>
            <a:r>
              <a:rPr lang="es-MX" sz="2400" spc="-5" dirty="0">
                <a:latin typeface="Comic Sans MS"/>
                <a:cs typeface="Comic Sans MS"/>
              </a:rPr>
              <a:t>flujos</a:t>
            </a:r>
            <a:r>
              <a:rPr lang="es-MX" sz="2400" dirty="0">
                <a:latin typeface="Comic Sans MS"/>
                <a:cs typeface="Comic Sans MS"/>
              </a:rPr>
              <a:t> </a:t>
            </a:r>
            <a:r>
              <a:rPr lang="es-MX" sz="2400" spc="-5" dirty="0">
                <a:latin typeface="Comic Sans MS"/>
                <a:cs typeface="Comic Sans MS"/>
              </a:rPr>
              <a:t>desbalanceados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 </a:t>
            </a:r>
            <a:r>
              <a:rPr lang="es-MX" sz="2400" spc="-254" dirty="0">
                <a:latin typeface="Comic Sans MS"/>
                <a:cs typeface="Comic Sans MS"/>
              </a:rPr>
              <a:t> </a:t>
            </a:r>
            <a:r>
              <a:rPr lang="es-MX" sz="2400" spc="-5" dirty="0">
                <a:latin typeface="Comic Sans MS"/>
                <a:cs typeface="Comic Sans MS"/>
              </a:rPr>
              <a:t>entrehierro de la máquina.</a:t>
            </a:r>
            <a:r>
              <a:rPr lang="es-MX" sz="2400" dirty="0">
                <a:latin typeface="Comic Sans MS"/>
                <a:cs typeface="Comic Sans MS"/>
              </a:rPr>
              <a:t> </a:t>
            </a:r>
            <a:r>
              <a:rPr lang="es-MX" sz="2400" spc="-5" dirty="0">
                <a:latin typeface="Comic Sans MS"/>
                <a:cs typeface="Comic Sans MS"/>
              </a:rPr>
              <a:t>Los flujos desbalanceados </a:t>
            </a:r>
            <a:r>
              <a:rPr lang="es-MX" sz="2400" dirty="0">
                <a:latin typeface="Comic Sans MS"/>
                <a:cs typeface="Comic Sans MS"/>
              </a:rPr>
              <a:t> </a:t>
            </a:r>
            <a:r>
              <a:rPr lang="es-MX" sz="2400" spc="-5" dirty="0">
                <a:latin typeface="Comic Sans MS"/>
                <a:cs typeface="Comic Sans MS"/>
              </a:rPr>
              <a:t>producen fuerzas magnéticas desbalanceadas las cuales </a:t>
            </a:r>
            <a:r>
              <a:rPr lang="es-MX" sz="2400" dirty="0">
                <a:latin typeface="Comic Sans MS"/>
                <a:cs typeface="Comic Sans MS"/>
              </a:rPr>
              <a:t> </a:t>
            </a:r>
            <a:r>
              <a:rPr lang="es-MX" sz="2400" spc="-5" dirty="0">
                <a:latin typeface="Comic Sans MS"/>
                <a:cs typeface="Comic Sans MS"/>
              </a:rPr>
              <a:t>dan como resultado vibración y daño de la máquina.</a:t>
            </a:r>
            <a:r>
              <a:rPr lang="es-MX" sz="2400" dirty="0">
                <a:latin typeface="Comic Sans MS"/>
                <a:cs typeface="Comic Sans MS"/>
              </a:rPr>
              <a:t> </a:t>
            </a:r>
            <a:r>
              <a:rPr lang="es-MX" sz="2400" spc="-5" dirty="0">
                <a:latin typeface="Comic Sans MS"/>
                <a:cs typeface="Comic Sans MS"/>
              </a:rPr>
              <a:t>Una </a:t>
            </a:r>
            <a:r>
              <a:rPr lang="es-MX" sz="2400" dirty="0">
                <a:latin typeface="Comic Sans MS"/>
                <a:cs typeface="Comic Sans MS"/>
              </a:rPr>
              <a:t> </a:t>
            </a:r>
            <a:r>
              <a:rPr lang="es-MX" sz="2400" spc="-5" dirty="0">
                <a:latin typeface="Comic Sans MS"/>
                <a:cs typeface="Comic Sans MS"/>
              </a:rPr>
              <a:t>tierra en el campo también produce calentamiento del </a:t>
            </a:r>
            <a:r>
              <a:rPr lang="es-MX" sz="2400" dirty="0">
                <a:latin typeface="Comic Sans MS"/>
                <a:cs typeface="Comic Sans MS"/>
              </a:rPr>
              <a:t> </a:t>
            </a:r>
            <a:r>
              <a:rPr lang="es-MX" sz="2400" spc="-5" dirty="0">
                <a:latin typeface="Comic Sans MS"/>
                <a:cs typeface="Comic Sans MS"/>
              </a:rPr>
              <a:t>hierro del rotor debido a las corrientes desbalanceadas, </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dan</a:t>
            </a:r>
            <a:r>
              <a:rPr lang="es-MX" sz="2400" dirty="0">
                <a:latin typeface="Comic Sans MS"/>
                <a:cs typeface="Comic Sans MS"/>
              </a:rPr>
              <a:t> </a:t>
            </a:r>
            <a:r>
              <a:rPr lang="es-MX" sz="2400" spc="-5" dirty="0">
                <a:latin typeface="Comic Sans MS"/>
                <a:cs typeface="Comic Sans MS"/>
              </a:rPr>
              <a:t>como</a:t>
            </a:r>
            <a:r>
              <a:rPr lang="es-MX" sz="2400" spc="260" dirty="0">
                <a:latin typeface="Comic Sans MS"/>
                <a:cs typeface="Comic Sans MS"/>
              </a:rPr>
              <a:t> </a:t>
            </a:r>
            <a:r>
              <a:rPr lang="es-MX" sz="2400" spc="-5" dirty="0">
                <a:latin typeface="Comic Sans MS"/>
                <a:cs typeface="Comic Sans MS"/>
              </a:rPr>
              <a:t>resultado</a:t>
            </a:r>
            <a:r>
              <a:rPr lang="es-MX" sz="2400" spc="260" dirty="0">
                <a:latin typeface="Comic Sans MS"/>
                <a:cs typeface="Comic Sans MS"/>
              </a:rPr>
              <a:t> </a:t>
            </a:r>
            <a:r>
              <a:rPr lang="es-MX" sz="2400" spc="-5" dirty="0">
                <a:latin typeface="Comic Sans MS"/>
                <a:cs typeface="Comic Sans MS"/>
              </a:rPr>
              <a:t>temperaturas </a:t>
            </a:r>
            <a:r>
              <a:rPr lang="es-MX" sz="2400" spc="-254" dirty="0">
                <a:latin typeface="Comic Sans MS"/>
                <a:cs typeface="Comic Sans MS"/>
              </a:rPr>
              <a:t> </a:t>
            </a:r>
            <a:r>
              <a:rPr lang="es-MX" sz="2400" spc="-5" dirty="0">
                <a:latin typeface="Comic Sans MS"/>
                <a:cs typeface="Comic Sans MS"/>
              </a:rPr>
              <a:t>desbalanceadas que pueden causar vibraciones dañinas. </a:t>
            </a:r>
            <a:r>
              <a:rPr lang="es-MX" sz="2400" dirty="0">
                <a:latin typeface="Comic Sans MS"/>
                <a:cs typeface="Comic Sans MS"/>
              </a:rPr>
              <a:t> </a:t>
            </a:r>
            <a:r>
              <a:rPr lang="es-MX" sz="2400" spc="-5" dirty="0">
                <a:latin typeface="Comic Sans MS"/>
                <a:cs typeface="Comic Sans MS"/>
              </a:rPr>
              <a:t>Dentro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industria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prácticas</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disparo</a:t>
            </a:r>
            <a:r>
              <a:rPr lang="es-MX" sz="2400" spc="260" dirty="0">
                <a:latin typeface="Comic Sans MS"/>
                <a:cs typeface="Comic Sans MS"/>
              </a:rPr>
              <a:t> </a:t>
            </a:r>
            <a:r>
              <a:rPr lang="es-MX" sz="2400" spc="-5" dirty="0">
                <a:latin typeface="Comic Sans MS"/>
                <a:cs typeface="Comic Sans MS"/>
              </a:rPr>
              <a:t>para </a:t>
            </a:r>
            <a:r>
              <a:rPr lang="es-MX" sz="2400" dirty="0">
                <a:latin typeface="Comic Sans MS"/>
                <a:cs typeface="Comic Sans MS"/>
              </a:rPr>
              <a:t> </a:t>
            </a:r>
            <a:r>
              <a:rPr lang="es-MX" sz="2400" spc="-5" dirty="0">
                <a:latin typeface="Comic Sans MS"/>
                <a:cs typeface="Comic Sans MS"/>
              </a:rPr>
              <a:t>relés de tierra en el campo no están bien establecidas. </a:t>
            </a:r>
            <a:r>
              <a:rPr lang="es-MX" sz="2400" dirty="0">
                <a:latin typeface="Comic Sans MS"/>
                <a:cs typeface="Comic Sans MS"/>
              </a:rPr>
              <a:t> </a:t>
            </a:r>
            <a:r>
              <a:rPr lang="es-MX" sz="2400" spc="-5" dirty="0">
                <a:latin typeface="Comic Sans MS"/>
                <a:cs typeface="Comic Sans MS"/>
              </a:rPr>
              <a:t>Algunas</a:t>
            </a:r>
            <a:r>
              <a:rPr lang="es-MX" sz="2400" dirty="0">
                <a:latin typeface="Comic Sans MS"/>
                <a:cs typeface="Comic Sans MS"/>
              </a:rPr>
              <a:t> </a:t>
            </a:r>
            <a:r>
              <a:rPr lang="es-MX" sz="2400" spc="-5" dirty="0">
                <a:latin typeface="Comic Sans MS"/>
                <a:cs typeface="Comic Sans MS"/>
              </a:rPr>
              <a:t>empresas</a:t>
            </a:r>
            <a:r>
              <a:rPr lang="es-MX" sz="2400" dirty="0">
                <a:latin typeface="Comic Sans MS"/>
                <a:cs typeface="Comic Sans MS"/>
              </a:rPr>
              <a:t> </a:t>
            </a:r>
            <a:r>
              <a:rPr lang="es-MX" sz="2400" spc="-5" dirty="0">
                <a:latin typeface="Comic Sans MS"/>
                <a:cs typeface="Comic Sans MS"/>
              </a:rPr>
              <a:t>disparan,</a:t>
            </a:r>
            <a:r>
              <a:rPr lang="es-MX" sz="2400" dirty="0">
                <a:latin typeface="Comic Sans MS"/>
                <a:cs typeface="Comic Sans MS"/>
              </a:rPr>
              <a:t> </a:t>
            </a:r>
            <a:r>
              <a:rPr lang="es-MX" sz="2400" spc="-5" dirty="0">
                <a:latin typeface="Comic Sans MS"/>
                <a:cs typeface="Comic Sans MS"/>
              </a:rPr>
              <a:t>mientras</a:t>
            </a:r>
            <a:r>
              <a:rPr lang="es-MX" sz="2400" spc="260" dirty="0">
                <a:latin typeface="Comic Sans MS"/>
                <a:cs typeface="Comic Sans MS"/>
              </a:rPr>
              <a:t> </a:t>
            </a:r>
            <a:r>
              <a:rPr lang="es-MX" sz="2400" spc="-5" dirty="0">
                <a:latin typeface="Comic Sans MS"/>
                <a:cs typeface="Comic Sans MS"/>
              </a:rPr>
              <a:t>que</a:t>
            </a:r>
            <a:r>
              <a:rPr lang="es-MX" sz="2400" spc="260" dirty="0">
                <a:latin typeface="Comic Sans MS"/>
                <a:cs typeface="Comic Sans MS"/>
              </a:rPr>
              <a:t> </a:t>
            </a:r>
            <a:r>
              <a:rPr lang="es-MX" sz="2400" spc="-5" dirty="0">
                <a:latin typeface="Comic Sans MS"/>
                <a:cs typeface="Comic Sans MS"/>
              </a:rPr>
              <a:t>otras </a:t>
            </a:r>
            <a:r>
              <a:rPr lang="es-MX" sz="2400" dirty="0">
                <a:latin typeface="Comic Sans MS"/>
                <a:cs typeface="Comic Sans MS"/>
              </a:rPr>
              <a:t> </a:t>
            </a:r>
            <a:r>
              <a:rPr lang="es-MX" sz="2400" spc="-5" dirty="0">
                <a:latin typeface="Comic Sans MS"/>
                <a:cs typeface="Comic Sans MS"/>
              </a:rPr>
              <a:t>prefieren</a:t>
            </a:r>
            <a:r>
              <a:rPr lang="es-MX" sz="2400" dirty="0">
                <a:latin typeface="Comic Sans MS"/>
                <a:cs typeface="Comic Sans MS"/>
              </a:rPr>
              <a:t> </a:t>
            </a:r>
            <a:r>
              <a:rPr lang="es-MX" sz="2400" spc="-5" dirty="0">
                <a:latin typeface="Comic Sans MS"/>
                <a:cs typeface="Comic Sans MS"/>
              </a:rPr>
              <a:t>alarmar,</a:t>
            </a:r>
            <a:r>
              <a:rPr lang="es-MX" sz="2400" dirty="0">
                <a:latin typeface="Comic Sans MS"/>
                <a:cs typeface="Comic Sans MS"/>
              </a:rPr>
              <a:t> </a:t>
            </a:r>
            <a:r>
              <a:rPr lang="es-MX" sz="2400" spc="-5" dirty="0">
                <a:latin typeface="Comic Sans MS"/>
                <a:cs typeface="Comic Sans MS"/>
              </a:rPr>
              <a:t>arriesgando</a:t>
            </a:r>
            <a:r>
              <a:rPr lang="es-MX" sz="2400" dirty="0">
                <a:latin typeface="Comic Sans MS"/>
                <a:cs typeface="Comic Sans MS"/>
              </a:rPr>
              <a:t> </a:t>
            </a:r>
            <a:r>
              <a:rPr lang="es-MX" sz="2400" spc="-5" dirty="0">
                <a:latin typeface="Comic Sans MS"/>
                <a:cs typeface="Comic Sans MS"/>
              </a:rPr>
              <a:t>así</a:t>
            </a:r>
            <a:r>
              <a:rPr lang="es-MX" sz="2400" dirty="0">
                <a:latin typeface="Comic Sans MS"/>
                <a:cs typeface="Comic Sans MS"/>
              </a:rPr>
              <a:t> </a:t>
            </a:r>
            <a:r>
              <a:rPr lang="es-MX" sz="2400" spc="-5" dirty="0">
                <a:latin typeface="Comic Sans MS"/>
                <a:cs typeface="Comic Sans MS"/>
              </a:rPr>
              <a:t>tener</a:t>
            </a:r>
            <a:r>
              <a:rPr lang="es-MX" sz="2400" dirty="0">
                <a:latin typeface="Comic Sans MS"/>
                <a:cs typeface="Comic Sans MS"/>
              </a:rPr>
              <a:t> </a:t>
            </a:r>
            <a:r>
              <a:rPr lang="es-MX" sz="2400" spc="-5" dirty="0">
                <a:latin typeface="Comic Sans MS"/>
                <a:cs typeface="Comic Sans MS"/>
              </a:rPr>
              <a:t>una</a:t>
            </a:r>
            <a:r>
              <a:rPr lang="es-MX" sz="2400" spc="254" dirty="0">
                <a:latin typeface="Comic Sans MS"/>
                <a:cs typeface="Comic Sans MS"/>
              </a:rPr>
              <a:t> </a:t>
            </a:r>
            <a:r>
              <a:rPr lang="es-MX" sz="2400" spc="-5" dirty="0">
                <a:latin typeface="Comic Sans MS"/>
                <a:cs typeface="Comic Sans MS"/>
              </a:rPr>
              <a:t>segunda </a:t>
            </a:r>
            <a:r>
              <a:rPr lang="es-MX" sz="2400" spc="-254" dirty="0">
                <a:latin typeface="Comic Sans MS"/>
                <a:cs typeface="Comic Sans MS"/>
              </a:rPr>
              <a:t> </a:t>
            </a:r>
            <a:r>
              <a:rPr lang="es-MX" sz="2400" spc="-5" dirty="0">
                <a:latin typeface="Comic Sans MS"/>
                <a:cs typeface="Comic Sans MS"/>
              </a:rPr>
              <a:t>falla 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mayor</a:t>
            </a:r>
            <a:r>
              <a:rPr lang="es-MX" sz="2400" dirty="0">
                <a:latin typeface="Comic Sans MS"/>
                <a:cs typeface="Comic Sans MS"/>
              </a:rPr>
              <a:t> </a:t>
            </a:r>
            <a:r>
              <a:rPr lang="es-MX" sz="2400" spc="-5" dirty="0">
                <a:latin typeface="Comic Sans MS"/>
                <a:cs typeface="Comic Sans MS"/>
              </a:rPr>
              <a:t>daño.</a:t>
            </a:r>
          </a:p>
          <a:p>
            <a:pPr marL="12700">
              <a:spcBef>
                <a:spcPts val="100"/>
              </a:spcBef>
            </a:pPr>
            <a:endParaRPr sz="900" dirty="0">
              <a:latin typeface="Comic Sans MS"/>
              <a:cs typeface="Comic Sans MS"/>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490134"/>
            <a:ext cx="17221200" cy="7527702"/>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a:cs typeface="Comic Sans MS"/>
              </a:rPr>
              <a:t>INTRODUCCIÓN</a:t>
            </a:r>
          </a:p>
          <a:p>
            <a:pPr marL="12700" algn="just">
              <a:spcBef>
                <a:spcPts val="100"/>
              </a:spcBef>
            </a:pPr>
            <a:endParaRPr lang="es-MX" sz="2400" b="1" spc="-5" dirty="0">
              <a:latin typeface="Comic Sans MS"/>
              <a:cs typeface="Comic Sans MS"/>
            </a:endParaRPr>
          </a:p>
          <a:p>
            <a:pPr marL="12700" marR="5080" algn="just">
              <a:spcBef>
                <a:spcPts val="95"/>
              </a:spcBef>
            </a:pPr>
            <a:r>
              <a:rPr lang="es-MX" sz="2400" spc="-5" dirty="0">
                <a:latin typeface="Comic Sans MS"/>
                <a:cs typeface="Comic Sans MS"/>
              </a:rPr>
              <a:t>Esta</a:t>
            </a:r>
            <a:r>
              <a:rPr lang="es-MX" sz="2400" spc="95" dirty="0">
                <a:latin typeface="Comic Sans MS"/>
                <a:cs typeface="Comic Sans MS"/>
              </a:rPr>
              <a:t> </a:t>
            </a:r>
            <a:r>
              <a:rPr lang="es-MX" sz="2400" spc="-5" dirty="0">
                <a:latin typeface="Comic Sans MS"/>
                <a:cs typeface="Comic Sans MS"/>
              </a:rPr>
              <a:t>sección</a:t>
            </a:r>
            <a:r>
              <a:rPr lang="es-MX" sz="2400" spc="95" dirty="0">
                <a:latin typeface="Comic Sans MS"/>
                <a:cs typeface="Comic Sans MS"/>
              </a:rPr>
              <a:t> </a:t>
            </a:r>
            <a:r>
              <a:rPr lang="es-MX" sz="2400" spc="-5" dirty="0">
                <a:latin typeface="Comic Sans MS"/>
                <a:cs typeface="Comic Sans MS"/>
              </a:rPr>
              <a:t>está</a:t>
            </a:r>
            <a:r>
              <a:rPr lang="es-MX" sz="2400" spc="95" dirty="0">
                <a:latin typeface="Comic Sans MS"/>
                <a:cs typeface="Comic Sans MS"/>
              </a:rPr>
              <a:t> </a:t>
            </a:r>
            <a:r>
              <a:rPr lang="es-MX" sz="2400" spc="-5" dirty="0">
                <a:latin typeface="Comic Sans MS"/>
                <a:cs typeface="Comic Sans MS"/>
              </a:rPr>
              <a:t>relacionada</a:t>
            </a:r>
            <a:r>
              <a:rPr lang="es-MX" sz="2400" spc="95" dirty="0">
                <a:latin typeface="Comic Sans MS"/>
                <a:cs typeface="Comic Sans MS"/>
              </a:rPr>
              <a:t> </a:t>
            </a:r>
            <a:r>
              <a:rPr lang="es-MX" sz="2400" spc="-5" dirty="0">
                <a:latin typeface="Comic Sans MS"/>
                <a:cs typeface="Comic Sans MS"/>
              </a:rPr>
              <a:t>con</a:t>
            </a:r>
            <a:r>
              <a:rPr lang="es-MX" sz="2400" spc="100" dirty="0">
                <a:latin typeface="Comic Sans MS"/>
                <a:cs typeface="Comic Sans MS"/>
              </a:rPr>
              <a:t> </a:t>
            </a:r>
            <a:r>
              <a:rPr lang="es-MX" sz="2400" spc="-5" dirty="0">
                <a:latin typeface="Comic Sans MS"/>
                <a:cs typeface="Comic Sans MS"/>
              </a:rPr>
              <a:t>la</a:t>
            </a:r>
            <a:r>
              <a:rPr lang="es-MX" sz="2400" spc="95" dirty="0">
                <a:latin typeface="Comic Sans MS"/>
                <a:cs typeface="Comic Sans MS"/>
              </a:rPr>
              <a:t> </a:t>
            </a:r>
            <a:r>
              <a:rPr lang="es-MX" sz="2400" spc="-5" dirty="0">
                <a:latin typeface="Comic Sans MS"/>
                <a:cs typeface="Comic Sans MS"/>
              </a:rPr>
              <a:t>detección</a:t>
            </a:r>
            <a:r>
              <a:rPr lang="es-MX" sz="2400" spc="95" dirty="0">
                <a:latin typeface="Comic Sans MS"/>
                <a:cs typeface="Comic Sans MS"/>
              </a:rPr>
              <a:t> </a:t>
            </a:r>
            <a:r>
              <a:rPr lang="es-MX" sz="2400" spc="-5" dirty="0">
                <a:latin typeface="Comic Sans MS"/>
                <a:cs typeface="Comic Sans MS"/>
              </a:rPr>
              <a:t>de</a:t>
            </a:r>
            <a:r>
              <a:rPr lang="es-MX" sz="2400" spc="90" dirty="0">
                <a:latin typeface="Comic Sans MS"/>
                <a:cs typeface="Comic Sans MS"/>
              </a:rPr>
              <a:t> </a:t>
            </a:r>
            <a:r>
              <a:rPr lang="es-MX" sz="2400" spc="-5" dirty="0">
                <a:latin typeface="Comic Sans MS"/>
                <a:cs typeface="Comic Sans MS"/>
              </a:rPr>
              <a:t>fallas </a:t>
            </a:r>
            <a:r>
              <a:rPr lang="es-MX" sz="2400" spc="-254"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protección</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pérdida de campo es tratada en otra sección de este </a:t>
            </a:r>
            <a:r>
              <a:rPr lang="es-MX" sz="2400" dirty="0">
                <a:latin typeface="Comic Sans MS"/>
                <a:cs typeface="Comic Sans MS"/>
              </a:rPr>
              <a:t> </a:t>
            </a:r>
            <a:r>
              <a:rPr lang="es-MX" sz="2400" spc="-5" dirty="0">
                <a:latin typeface="Comic Sans MS"/>
                <a:cs typeface="Comic Sans MS"/>
              </a:rPr>
              <a:t>texto.</a:t>
            </a:r>
            <a:r>
              <a:rPr lang="es-MX" sz="2400" spc="254" dirty="0">
                <a:latin typeface="Comic Sans MS"/>
                <a:cs typeface="Comic Sans MS"/>
              </a:rPr>
              <a:t> </a:t>
            </a:r>
            <a:r>
              <a:rPr lang="es-MX" sz="2400" spc="-5" dirty="0">
                <a:latin typeface="Comic Sans MS"/>
                <a:cs typeface="Comic Sans MS"/>
              </a:rPr>
              <a:t>Una vez que la primera falla a tierra en el campo </a:t>
            </a:r>
            <a:r>
              <a:rPr lang="es-MX" sz="2400" dirty="0">
                <a:latin typeface="Comic Sans MS"/>
                <a:cs typeface="Comic Sans MS"/>
              </a:rPr>
              <a:t> </a:t>
            </a:r>
            <a:r>
              <a:rPr lang="es-MX" sz="2400" spc="-5" dirty="0">
                <a:latin typeface="Comic Sans MS"/>
                <a:cs typeface="Comic Sans MS"/>
              </a:rPr>
              <a:t>ha ocurrido, la probabilidad de que ocurra una segunda </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mucho</a:t>
            </a:r>
            <a:r>
              <a:rPr lang="es-MX" sz="2400" dirty="0">
                <a:latin typeface="Comic Sans MS"/>
                <a:cs typeface="Comic Sans MS"/>
              </a:rPr>
              <a:t> </a:t>
            </a:r>
            <a:r>
              <a:rPr lang="es-MX" sz="2400" spc="-5" dirty="0">
                <a:latin typeface="Comic Sans MS"/>
                <a:cs typeface="Comic Sans MS"/>
              </a:rPr>
              <a:t>mayor,</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primera</a:t>
            </a:r>
            <a:r>
              <a:rPr lang="es-MX" sz="2400" dirty="0">
                <a:latin typeface="Comic Sans MS"/>
                <a:cs typeface="Comic Sans MS"/>
              </a:rPr>
              <a:t> </a:t>
            </a:r>
            <a:r>
              <a:rPr lang="es-MX" sz="2400" spc="-5" dirty="0">
                <a:latin typeface="Comic Sans MS"/>
                <a:cs typeface="Comic Sans MS"/>
              </a:rPr>
              <a:t>tierra </a:t>
            </a:r>
            <a:r>
              <a:rPr lang="es-MX" sz="2400" dirty="0">
                <a:latin typeface="Comic Sans MS"/>
                <a:cs typeface="Comic Sans MS"/>
              </a:rPr>
              <a:t> </a:t>
            </a:r>
            <a:r>
              <a:rPr lang="es-MX" sz="2400" spc="-5" dirty="0">
                <a:latin typeface="Comic Sans MS"/>
                <a:cs typeface="Comic Sans MS"/>
              </a:rPr>
              <a:t>establece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referencia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tensiones </a:t>
            </a:r>
            <a:r>
              <a:rPr lang="es-MX" sz="2400" spc="-254" dirty="0">
                <a:latin typeface="Comic Sans MS"/>
                <a:cs typeface="Comic Sans MS"/>
              </a:rPr>
              <a:t> </a:t>
            </a:r>
            <a:r>
              <a:rPr lang="es-MX" sz="2400" spc="-5" dirty="0">
                <a:latin typeface="Comic Sans MS"/>
                <a:cs typeface="Comic Sans MS"/>
              </a:rPr>
              <a:t>inducidas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transitorios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spc="254" dirty="0">
                <a:latin typeface="Comic Sans MS"/>
                <a:cs typeface="Comic Sans MS"/>
              </a:rPr>
              <a:t> </a:t>
            </a:r>
            <a:r>
              <a:rPr lang="es-MX" sz="2400" spc="-5" dirty="0">
                <a:latin typeface="Comic Sans MS"/>
                <a:cs typeface="Comic Sans MS"/>
              </a:rPr>
              <a:t>estator. </a:t>
            </a:r>
            <a:r>
              <a:rPr lang="es-MX" sz="2400" spc="-254" dirty="0">
                <a:latin typeface="Comic Sans MS"/>
                <a:cs typeface="Comic Sans MS"/>
              </a:rPr>
              <a:t> </a:t>
            </a:r>
            <a:r>
              <a:rPr lang="es-MX" sz="2400" spc="-5" dirty="0">
                <a:latin typeface="Comic Sans MS"/>
                <a:cs typeface="Comic Sans MS"/>
              </a:rPr>
              <a:t>Estos transitorios incrementan el esfuerzo a tierra en </a:t>
            </a:r>
            <a:r>
              <a:rPr lang="es-MX" sz="2400" dirty="0">
                <a:latin typeface="Comic Sans MS"/>
                <a:cs typeface="Comic Sans MS"/>
              </a:rPr>
              <a:t> </a:t>
            </a:r>
            <a:r>
              <a:rPr lang="es-MX" sz="2400" spc="-5" dirty="0">
                <a:latin typeface="Comic Sans MS"/>
                <a:cs typeface="Comic Sans MS"/>
              </a:rPr>
              <a:t>otros</a:t>
            </a:r>
            <a:r>
              <a:rPr lang="es-MX" sz="2400" dirty="0">
                <a:latin typeface="Comic Sans MS"/>
                <a:cs typeface="Comic Sans MS"/>
              </a:rPr>
              <a:t> </a:t>
            </a:r>
            <a:r>
              <a:rPr lang="es-MX" sz="2400" spc="-5" dirty="0">
                <a:latin typeface="Comic Sans MS"/>
                <a:cs typeface="Comic Sans MS"/>
              </a:rPr>
              <a:t>puntos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devanado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endParaRPr lang="es-MX" sz="2400" dirty="0">
              <a:latin typeface="Comic Sans MS"/>
              <a:cs typeface="Comic Sans MS"/>
            </a:endParaRPr>
          </a:p>
          <a:p>
            <a:pPr marL="12700" marR="6350" algn="just">
              <a:spcBef>
                <a:spcPts val="600"/>
              </a:spcBef>
            </a:pPr>
            <a:r>
              <a:rPr lang="es-MX" sz="2400" spc="-5" dirty="0">
                <a:latin typeface="Comic Sans MS"/>
                <a:cs typeface="Comic Sans MS"/>
              </a:rPr>
              <a:t>La detección de tierra para los devanados de campo y el </a:t>
            </a:r>
            <a:r>
              <a:rPr lang="es-MX" sz="2400" dirty="0">
                <a:latin typeface="Comic Sans MS"/>
                <a:cs typeface="Comic Sans MS"/>
              </a:rPr>
              <a:t> </a:t>
            </a:r>
            <a:r>
              <a:rPr lang="es-MX" sz="2400" spc="-5" dirty="0">
                <a:latin typeface="Comic Sans MS"/>
                <a:cs typeface="Comic Sans MS"/>
              </a:rPr>
              <a:t>excitador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suministrada</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parte</a:t>
            </a:r>
            <a:r>
              <a:rPr lang="es-MX" sz="2400" dirty="0">
                <a:latin typeface="Comic Sans MS"/>
                <a:cs typeface="Comic Sans MS"/>
              </a:rPr>
              <a:t> </a:t>
            </a:r>
            <a:r>
              <a:rPr lang="es-MX" sz="2400" spc="-5" dirty="0">
                <a:latin typeface="Comic Sans MS"/>
                <a:cs typeface="Comic Sans MS"/>
              </a:rPr>
              <a:t>del </a:t>
            </a:r>
            <a:r>
              <a:rPr lang="es-MX" sz="2400" spc="-254" dirty="0">
                <a:latin typeface="Comic Sans MS"/>
                <a:cs typeface="Comic Sans MS"/>
              </a:rPr>
              <a:t> </a:t>
            </a:r>
            <a:r>
              <a:rPr lang="es-MX" sz="2400" spc="-5" dirty="0">
                <a:latin typeface="Comic Sans MS"/>
                <a:cs typeface="Comic Sans MS"/>
              </a:rPr>
              <a:t>equipo del fabricante del generador.</a:t>
            </a:r>
            <a:r>
              <a:rPr lang="es-MX" sz="2400" dirty="0">
                <a:latin typeface="Comic Sans MS"/>
                <a:cs typeface="Comic Sans MS"/>
              </a:rPr>
              <a:t> </a:t>
            </a:r>
            <a:r>
              <a:rPr lang="es-MX" sz="2400" spc="-5" dirty="0">
                <a:latin typeface="Comic Sans MS"/>
                <a:cs typeface="Comic Sans MS"/>
              </a:rPr>
              <a:t>Una investigación </a:t>
            </a:r>
            <a:r>
              <a:rPr lang="es-MX" sz="2400" dirty="0">
                <a:latin typeface="Comic Sans MS"/>
                <a:cs typeface="Comic Sans MS"/>
              </a:rPr>
              <a:t> </a:t>
            </a:r>
            <a:r>
              <a:rPr lang="es-MX" sz="2400" spc="-5" dirty="0">
                <a:latin typeface="Comic Sans MS"/>
                <a:cs typeface="Comic Sans MS"/>
              </a:rPr>
              <a:t>reciente de la protección de generadores indicó que el </a:t>
            </a:r>
            <a:r>
              <a:rPr lang="es-MX" sz="2400" dirty="0">
                <a:latin typeface="Comic Sans MS"/>
                <a:cs typeface="Comic Sans MS"/>
              </a:rPr>
              <a:t> </a:t>
            </a:r>
            <a:r>
              <a:rPr lang="es-MX" sz="2400" spc="-5" dirty="0">
                <a:latin typeface="Comic Sans MS"/>
                <a:cs typeface="Comic Sans MS"/>
              </a:rPr>
              <a:t>82%</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todas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generadoras</a:t>
            </a:r>
            <a:r>
              <a:rPr lang="es-MX" sz="2400" dirty="0">
                <a:latin typeface="Comic Sans MS"/>
                <a:cs typeface="Comic Sans MS"/>
              </a:rPr>
              <a:t> </a:t>
            </a:r>
            <a:r>
              <a:rPr lang="es-MX" sz="2400" spc="-5" dirty="0">
                <a:latin typeface="Comic Sans MS"/>
                <a:cs typeface="Comic Sans MS"/>
              </a:rPr>
              <a:t>empleaban </a:t>
            </a:r>
            <a:r>
              <a:rPr lang="es-MX" sz="2400" dirty="0">
                <a:latin typeface="Comic Sans MS"/>
                <a:cs typeface="Comic Sans MS"/>
              </a:rPr>
              <a:t> </a:t>
            </a:r>
            <a:r>
              <a:rPr lang="es-MX" sz="2400" spc="-5" dirty="0">
                <a:latin typeface="Comic Sans MS"/>
                <a:cs typeface="Comic Sans MS"/>
              </a:rPr>
              <a:t>detectores de tierra en el campo.</a:t>
            </a:r>
            <a:r>
              <a:rPr lang="es-MX" sz="2400" dirty="0">
                <a:latin typeface="Comic Sans MS"/>
                <a:cs typeface="Comic Sans MS"/>
              </a:rPr>
              <a:t> </a:t>
            </a:r>
            <a:r>
              <a:rPr lang="es-MX" sz="2400" spc="-5" dirty="0">
                <a:latin typeface="Comic Sans MS"/>
                <a:cs typeface="Comic Sans MS"/>
              </a:rPr>
              <a:t>De estos detectores, </a:t>
            </a:r>
            <a:r>
              <a:rPr lang="es-MX" sz="2400" dirty="0">
                <a:latin typeface="Comic Sans MS"/>
                <a:cs typeface="Comic Sans MS"/>
              </a:rPr>
              <a:t> </a:t>
            </a:r>
            <a:r>
              <a:rPr lang="es-MX" sz="2400" spc="-5" dirty="0">
                <a:latin typeface="Comic Sans MS"/>
                <a:cs typeface="Comic Sans MS"/>
              </a:rPr>
              <a:t>únicamente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30%</a:t>
            </a:r>
            <a:r>
              <a:rPr lang="es-MX" sz="2400" dirty="0">
                <a:latin typeface="Comic Sans MS"/>
                <a:cs typeface="Comic Sans MS"/>
              </a:rPr>
              <a:t> </a:t>
            </a:r>
            <a:r>
              <a:rPr lang="es-MX" sz="2400" spc="-5" dirty="0">
                <a:latin typeface="Comic Sans MS"/>
                <a:cs typeface="Comic Sans MS"/>
              </a:rPr>
              <a:t>disparaba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spc="260" dirty="0">
                <a:latin typeface="Comic Sans MS"/>
                <a:cs typeface="Comic Sans MS"/>
              </a:rPr>
              <a:t> </a:t>
            </a:r>
            <a:r>
              <a:rPr lang="es-MX" sz="2400" spc="-5" dirty="0">
                <a:latin typeface="Comic Sans MS"/>
                <a:cs typeface="Comic Sans MS"/>
              </a:rPr>
              <a:t>ante</a:t>
            </a:r>
            <a:r>
              <a:rPr lang="es-MX" sz="2400" spc="26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ocurrencia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p>
          <a:p>
            <a:pPr marL="12700" marR="5080" algn="just">
              <a:spcBef>
                <a:spcPts val="100"/>
              </a:spcBef>
            </a:pPr>
            <a:r>
              <a:rPr lang="es-MX" sz="2400" spc="-5" dirty="0">
                <a:latin typeface="Comic Sans MS"/>
                <a:cs typeface="Comic Sans MS"/>
              </a:rPr>
              <a:t>La</a:t>
            </a:r>
            <a:r>
              <a:rPr lang="es-MX" sz="2400" spc="105" dirty="0">
                <a:latin typeface="Comic Sans MS"/>
                <a:cs typeface="Comic Sans MS"/>
              </a:rPr>
              <a:t> </a:t>
            </a:r>
            <a:r>
              <a:rPr lang="es-MX" sz="2400" spc="-5" dirty="0">
                <a:latin typeface="Comic Sans MS"/>
                <a:cs typeface="Comic Sans MS"/>
              </a:rPr>
              <a:t>explicación</a:t>
            </a:r>
            <a:r>
              <a:rPr lang="es-MX" sz="2400" spc="110" dirty="0">
                <a:latin typeface="Comic Sans MS"/>
                <a:cs typeface="Comic Sans MS"/>
              </a:rPr>
              <a:t> </a:t>
            </a:r>
            <a:r>
              <a:rPr lang="es-MX" sz="2400" spc="-5" dirty="0">
                <a:latin typeface="Comic Sans MS"/>
                <a:cs typeface="Comic Sans MS"/>
              </a:rPr>
              <a:t>para</a:t>
            </a:r>
            <a:r>
              <a:rPr lang="es-MX" sz="2400" spc="114" dirty="0">
                <a:latin typeface="Comic Sans MS"/>
                <a:cs typeface="Comic Sans MS"/>
              </a:rPr>
              <a:t> </a:t>
            </a:r>
            <a:r>
              <a:rPr lang="es-MX" sz="2400" spc="-5" dirty="0">
                <a:latin typeface="Comic Sans MS"/>
                <a:cs typeface="Comic Sans MS"/>
              </a:rPr>
              <a:t>el</a:t>
            </a:r>
            <a:r>
              <a:rPr lang="es-MX" sz="2400" spc="110" dirty="0">
                <a:latin typeface="Comic Sans MS"/>
                <a:cs typeface="Comic Sans MS"/>
              </a:rPr>
              <a:t> </a:t>
            </a:r>
            <a:r>
              <a:rPr lang="es-MX" sz="2400" spc="-5" dirty="0">
                <a:latin typeface="Comic Sans MS"/>
                <a:cs typeface="Comic Sans MS"/>
              </a:rPr>
              <a:t>bajo</a:t>
            </a:r>
            <a:r>
              <a:rPr lang="es-MX" sz="2400" spc="110" dirty="0">
                <a:latin typeface="Comic Sans MS"/>
                <a:cs typeface="Comic Sans MS"/>
              </a:rPr>
              <a:t> </a:t>
            </a:r>
            <a:r>
              <a:rPr lang="es-MX" sz="2400" spc="-5" dirty="0">
                <a:latin typeface="Comic Sans MS"/>
                <a:cs typeface="Comic Sans MS"/>
              </a:rPr>
              <a:t>porcentaje</a:t>
            </a:r>
            <a:r>
              <a:rPr lang="es-MX" sz="2400" spc="114" dirty="0">
                <a:latin typeface="Comic Sans MS"/>
                <a:cs typeface="Comic Sans MS"/>
              </a:rPr>
              <a:t> </a:t>
            </a:r>
            <a:r>
              <a:rPr lang="es-MX" sz="2400" spc="-5" dirty="0">
                <a:latin typeface="Comic Sans MS"/>
                <a:cs typeface="Comic Sans MS"/>
              </a:rPr>
              <a:t>de</a:t>
            </a:r>
            <a:r>
              <a:rPr lang="es-MX" sz="2400" spc="110" dirty="0">
                <a:latin typeface="Comic Sans MS"/>
                <a:cs typeface="Comic Sans MS"/>
              </a:rPr>
              <a:t> </a:t>
            </a:r>
            <a:r>
              <a:rPr lang="es-MX" sz="2400" spc="-5" dirty="0">
                <a:latin typeface="Comic Sans MS"/>
                <a:cs typeface="Comic Sans MS"/>
              </a:rPr>
              <a:t>disparo</a:t>
            </a:r>
            <a:r>
              <a:rPr lang="es-MX" sz="2400" spc="105" dirty="0">
                <a:latin typeface="Comic Sans MS"/>
                <a:cs typeface="Comic Sans MS"/>
              </a:rPr>
              <a:t> </a:t>
            </a:r>
            <a:r>
              <a:rPr lang="es-MX" sz="2400" spc="-5" dirty="0">
                <a:latin typeface="Comic Sans MS"/>
                <a:cs typeface="Comic Sans MS"/>
              </a:rPr>
              <a:t>es</a:t>
            </a:r>
            <a:r>
              <a:rPr lang="es-MX" sz="2400" spc="110" dirty="0">
                <a:latin typeface="Comic Sans MS"/>
                <a:cs typeface="Comic Sans MS"/>
              </a:rPr>
              <a:t> </a:t>
            </a:r>
            <a:r>
              <a:rPr lang="es-MX" sz="2400" spc="-5" dirty="0">
                <a:latin typeface="Comic Sans MS"/>
                <a:cs typeface="Comic Sans MS"/>
              </a:rPr>
              <a:t>en  parte debida a las prácticas más antiguas usadas por las </a:t>
            </a:r>
            <a:r>
              <a:rPr lang="es-MX" sz="2400" dirty="0">
                <a:latin typeface="Comic Sans MS"/>
                <a:cs typeface="Comic Sans MS"/>
              </a:rPr>
              <a:t> </a:t>
            </a:r>
            <a:r>
              <a:rPr lang="es-MX" sz="2400" spc="-5" dirty="0">
                <a:latin typeface="Comic Sans MS"/>
                <a:cs typeface="Comic Sans MS"/>
              </a:rPr>
              <a:t>empresas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suministro.</a:t>
            </a:r>
            <a:r>
              <a:rPr lang="es-MX" sz="2400" dirty="0">
                <a:latin typeface="Comic Sans MS"/>
                <a:cs typeface="Comic Sans MS"/>
              </a:rPr>
              <a:t> </a:t>
            </a:r>
            <a:r>
              <a:rPr lang="es-MX" sz="2400" spc="-5" dirty="0">
                <a:latin typeface="Comic Sans MS"/>
                <a:cs typeface="Comic Sans MS"/>
              </a:rPr>
              <a:t>Era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práctica</a:t>
            </a:r>
            <a:r>
              <a:rPr lang="es-MX" sz="2400" spc="254" dirty="0">
                <a:latin typeface="Comic Sans MS"/>
                <a:cs typeface="Comic Sans MS"/>
              </a:rPr>
              <a:t> </a:t>
            </a:r>
            <a:r>
              <a:rPr lang="es-MX" sz="2400" spc="-5" dirty="0">
                <a:latin typeface="Comic Sans MS"/>
                <a:cs typeface="Comic Sans MS"/>
              </a:rPr>
              <a:t>industrial </a:t>
            </a:r>
            <a:r>
              <a:rPr lang="es-MX" sz="2400" dirty="0">
                <a:latin typeface="Comic Sans MS"/>
                <a:cs typeface="Comic Sans MS"/>
              </a:rPr>
              <a:t> </a:t>
            </a:r>
            <a:r>
              <a:rPr lang="es-MX" sz="2400" spc="-5" dirty="0">
                <a:latin typeface="Comic Sans MS"/>
                <a:cs typeface="Comic Sans MS"/>
              </a:rPr>
              <a:t>común</a:t>
            </a:r>
            <a:r>
              <a:rPr lang="es-MX" sz="2400" dirty="0">
                <a:latin typeface="Comic Sans MS"/>
                <a:cs typeface="Comic Sans MS"/>
              </a:rPr>
              <a:t> </a:t>
            </a:r>
            <a:r>
              <a:rPr lang="es-MX" sz="2400" spc="-5" dirty="0">
                <a:latin typeface="Comic Sans MS"/>
                <a:cs typeface="Comic Sans MS"/>
              </a:rPr>
              <a:t>aplicar</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en </a:t>
            </a:r>
            <a:r>
              <a:rPr lang="es-MX" sz="2400" spc="-254" dirty="0">
                <a:latin typeface="Comic Sans MS"/>
                <a:cs typeface="Comic Sans MS"/>
              </a:rPr>
              <a:t> </a:t>
            </a:r>
            <a:r>
              <a:rPr lang="es-MX" sz="2400" spc="-5" dirty="0">
                <a:latin typeface="Comic Sans MS"/>
                <a:cs typeface="Comic Sans MS"/>
              </a:rPr>
              <a:t>generadores tipo </a:t>
            </a:r>
            <a:r>
              <a:rPr lang="es-MX" sz="2400" spc="-5" dirty="0" err="1">
                <a:latin typeface="Comic Sans MS"/>
                <a:cs typeface="Comic Sans MS"/>
              </a:rPr>
              <a:t>brush</a:t>
            </a:r>
            <a:r>
              <a:rPr lang="es-MX" sz="2400" spc="-5" dirty="0">
                <a:latin typeface="Comic Sans MS"/>
                <a:cs typeface="Comic Sans MS"/>
              </a:rPr>
              <a:t> para alarmar con tierra en el </a:t>
            </a:r>
            <a:r>
              <a:rPr lang="es-MX" sz="2400" dirty="0">
                <a:latin typeface="Comic Sans MS"/>
                <a:cs typeface="Comic Sans MS"/>
              </a:rPr>
              <a:t> </a:t>
            </a:r>
            <a:r>
              <a:rPr lang="es-MX" sz="2400" spc="-5" dirty="0">
                <a:latin typeface="Comic Sans MS"/>
                <a:cs typeface="Comic Sans MS"/>
              </a:rPr>
              <a:t>rotor.</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eran</a:t>
            </a:r>
            <a:r>
              <a:rPr lang="es-MX" sz="2400" dirty="0">
                <a:latin typeface="Comic Sans MS"/>
                <a:cs typeface="Comic Sans MS"/>
              </a:rPr>
              <a:t> </a:t>
            </a: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del</a:t>
            </a:r>
            <a:r>
              <a:rPr lang="es-MX" sz="2400" spc="260" dirty="0">
                <a:latin typeface="Comic Sans MS"/>
                <a:cs typeface="Comic Sans MS"/>
              </a:rPr>
              <a:t> </a:t>
            </a:r>
            <a:r>
              <a:rPr lang="es-MX" sz="2400" spc="-5" dirty="0">
                <a:latin typeface="Comic Sans MS"/>
                <a:cs typeface="Comic Sans MS"/>
              </a:rPr>
              <a:t>tipo </a:t>
            </a:r>
            <a:r>
              <a:rPr lang="es-MX" sz="2400" dirty="0">
                <a:latin typeface="Comic Sans MS"/>
                <a:cs typeface="Comic Sans MS"/>
              </a:rPr>
              <a:t> </a:t>
            </a:r>
            <a:r>
              <a:rPr lang="es-MX" sz="2400" spc="-5" dirty="0">
                <a:latin typeface="Comic Sans MS"/>
                <a:cs typeface="Comic Sans MS"/>
              </a:rPr>
              <a:t>instantáneo,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cual</a:t>
            </a:r>
            <a:r>
              <a:rPr lang="es-MX" sz="2400" dirty="0">
                <a:latin typeface="Comic Sans MS"/>
                <a:cs typeface="Comic Sans MS"/>
              </a:rPr>
              <a:t> </a:t>
            </a:r>
            <a:r>
              <a:rPr lang="es-MX" sz="2400" spc="-5" dirty="0">
                <a:latin typeface="Comic Sans MS"/>
                <a:cs typeface="Comic Sans MS"/>
              </a:rPr>
              <a:t>frecuentemente</a:t>
            </a:r>
            <a:r>
              <a:rPr lang="es-MX" sz="2400" dirty="0">
                <a:latin typeface="Comic Sans MS"/>
                <a:cs typeface="Comic Sans MS"/>
              </a:rPr>
              <a:t> </a:t>
            </a:r>
            <a:r>
              <a:rPr lang="es-MX" sz="2400" spc="-5" dirty="0">
                <a:latin typeface="Comic Sans MS"/>
                <a:cs typeface="Comic Sans MS"/>
              </a:rPr>
              <a:t>opera</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un </a:t>
            </a:r>
            <a:r>
              <a:rPr lang="es-MX" sz="2400" spc="-254" dirty="0">
                <a:latin typeface="Comic Sans MS"/>
                <a:cs typeface="Comic Sans MS"/>
              </a:rPr>
              <a:t> </a:t>
            </a:r>
            <a:r>
              <a:rPr lang="es-MX" sz="2400" spc="-5" dirty="0">
                <a:latin typeface="Comic Sans MS"/>
                <a:cs typeface="Comic Sans MS"/>
              </a:rPr>
              <a:t>arranque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tierras</a:t>
            </a:r>
            <a:r>
              <a:rPr lang="es-MX" sz="2400" dirty="0">
                <a:latin typeface="Comic Sans MS"/>
                <a:cs typeface="Comic Sans MS"/>
              </a:rPr>
              <a:t> </a:t>
            </a:r>
            <a:r>
              <a:rPr lang="es-MX" sz="2400" spc="-5" dirty="0">
                <a:latin typeface="Comic Sans MS"/>
                <a:cs typeface="Comic Sans MS"/>
              </a:rPr>
              <a:t>intermitentes </a:t>
            </a:r>
            <a:r>
              <a:rPr lang="es-MX" sz="2400" spc="-254" dirty="0">
                <a:latin typeface="Comic Sans MS"/>
                <a:cs typeface="Comic Sans MS"/>
              </a:rPr>
              <a:t> </a:t>
            </a:r>
            <a:r>
              <a:rPr lang="es-MX" sz="2400" spc="-5" dirty="0">
                <a:latin typeface="Comic Sans MS"/>
                <a:cs typeface="Comic Sans MS"/>
              </a:rPr>
              <a:t>producidas por humedad, suciedad del cobre o durante </a:t>
            </a:r>
            <a:r>
              <a:rPr lang="es-MX" sz="2400" dirty="0">
                <a:latin typeface="Comic Sans MS"/>
                <a:cs typeface="Comic Sans MS"/>
              </a:rPr>
              <a:t> </a:t>
            </a:r>
            <a:r>
              <a:rPr lang="es-MX" sz="2400" spc="-5" dirty="0">
                <a:latin typeface="Comic Sans MS"/>
                <a:cs typeface="Comic Sans MS"/>
              </a:rPr>
              <a:t>transitorios en el sistema.</a:t>
            </a:r>
            <a:r>
              <a:rPr lang="es-MX" sz="2400" dirty="0">
                <a:latin typeface="Comic Sans MS"/>
                <a:cs typeface="Comic Sans MS"/>
              </a:rPr>
              <a:t> </a:t>
            </a:r>
            <a:r>
              <a:rPr lang="es-MX" sz="2400" spc="-5" dirty="0">
                <a:latin typeface="Comic Sans MS"/>
                <a:cs typeface="Comic Sans MS"/>
              </a:rPr>
              <a:t>La suciedad en el cobre es </a:t>
            </a:r>
            <a:r>
              <a:rPr lang="es-MX" sz="2400" dirty="0">
                <a:latin typeface="Comic Sans MS"/>
                <a:cs typeface="Comic Sans MS"/>
              </a:rPr>
              <a:t> </a:t>
            </a:r>
            <a:r>
              <a:rPr lang="es-MX" sz="2400" spc="-5" dirty="0">
                <a:latin typeface="Comic Sans MS"/>
                <a:cs typeface="Comic Sans MS"/>
              </a:rPr>
              <a:t>causada por roce en las barras del rotor mientras que la </a:t>
            </a:r>
            <a:r>
              <a:rPr lang="es-MX" sz="2400" dirty="0">
                <a:latin typeface="Comic Sans MS"/>
                <a:cs typeface="Comic Sans MS"/>
              </a:rPr>
              <a:t> </a:t>
            </a:r>
            <a:r>
              <a:rPr lang="es-MX" sz="2400" spc="-5" dirty="0">
                <a:latin typeface="Comic Sans MS"/>
                <a:cs typeface="Comic Sans MS"/>
              </a:rPr>
              <a:t>unidad</a:t>
            </a:r>
            <a:r>
              <a:rPr lang="es-MX" sz="2400" spc="45" dirty="0">
                <a:latin typeface="Comic Sans MS"/>
                <a:cs typeface="Comic Sans MS"/>
              </a:rPr>
              <a:t> </a:t>
            </a:r>
            <a:r>
              <a:rPr lang="es-MX" sz="2400" spc="-5" dirty="0">
                <a:latin typeface="Comic Sans MS"/>
                <a:cs typeface="Comic Sans MS"/>
              </a:rPr>
              <a:t>estaba</a:t>
            </a:r>
            <a:r>
              <a:rPr lang="es-MX" sz="2400" spc="45" dirty="0">
                <a:latin typeface="Comic Sans MS"/>
                <a:cs typeface="Comic Sans MS"/>
              </a:rPr>
              <a:t> </a:t>
            </a:r>
            <a:r>
              <a:rPr lang="es-MX" sz="2400" spc="-5" dirty="0">
                <a:latin typeface="Comic Sans MS"/>
                <a:cs typeface="Comic Sans MS"/>
              </a:rPr>
              <a:t>en</a:t>
            </a:r>
            <a:r>
              <a:rPr lang="es-MX" sz="2400" spc="45" dirty="0">
                <a:latin typeface="Comic Sans MS"/>
                <a:cs typeface="Comic Sans MS"/>
              </a:rPr>
              <a:t> </a:t>
            </a:r>
            <a:r>
              <a:rPr lang="es-MX" sz="2400" spc="-5" dirty="0">
                <a:latin typeface="Comic Sans MS"/>
                <a:cs typeface="Comic Sans MS"/>
              </a:rPr>
              <a:t>torna</a:t>
            </a:r>
            <a:r>
              <a:rPr lang="es-MX" sz="2400" spc="45" dirty="0">
                <a:latin typeface="Comic Sans MS"/>
                <a:cs typeface="Comic Sans MS"/>
              </a:rPr>
              <a:t> </a:t>
            </a:r>
            <a:r>
              <a:rPr lang="es-MX" sz="2400" spc="-5" dirty="0">
                <a:latin typeface="Comic Sans MS"/>
                <a:cs typeface="Comic Sans MS"/>
              </a:rPr>
              <a:t>flecha,</a:t>
            </a:r>
            <a:r>
              <a:rPr lang="es-MX" sz="2400" spc="45" dirty="0">
                <a:latin typeface="Comic Sans MS"/>
                <a:cs typeface="Comic Sans MS"/>
              </a:rPr>
              <a:t> </a:t>
            </a:r>
            <a:r>
              <a:rPr lang="es-MX" sz="2400" spc="-5" dirty="0">
                <a:latin typeface="Comic Sans MS"/>
                <a:cs typeface="Comic Sans MS"/>
              </a:rPr>
              <a:t>especialmente</a:t>
            </a:r>
            <a:r>
              <a:rPr lang="es-MX" sz="2400" spc="45" dirty="0">
                <a:latin typeface="Comic Sans MS"/>
                <a:cs typeface="Comic Sans MS"/>
              </a:rPr>
              <a:t> </a:t>
            </a:r>
            <a:r>
              <a:rPr lang="es-MX" sz="2400" spc="-5" dirty="0">
                <a:latin typeface="Comic Sans MS"/>
                <a:cs typeface="Comic Sans MS"/>
              </a:rPr>
              <a:t>por</a:t>
            </a:r>
            <a:r>
              <a:rPr lang="es-MX" sz="2400" spc="45" dirty="0">
                <a:latin typeface="Comic Sans MS"/>
                <a:cs typeface="Comic Sans MS"/>
              </a:rPr>
              <a:t> </a:t>
            </a:r>
            <a:r>
              <a:rPr lang="es-MX" sz="2400" spc="-5" dirty="0">
                <a:latin typeface="Comic Sans MS"/>
                <a:cs typeface="Comic Sans MS"/>
              </a:rPr>
              <a:t>un tiempo</a:t>
            </a:r>
            <a:r>
              <a:rPr lang="es-MX" sz="2400" spc="490" dirty="0">
                <a:latin typeface="Comic Sans MS"/>
                <a:cs typeface="Comic Sans MS"/>
              </a:rPr>
              <a:t>  </a:t>
            </a:r>
            <a:r>
              <a:rPr lang="es-MX" sz="2400" spc="-5" dirty="0">
                <a:latin typeface="Comic Sans MS"/>
                <a:cs typeface="Comic Sans MS"/>
              </a:rPr>
              <a:t>prolongado.	Los</a:t>
            </a:r>
            <a:r>
              <a:rPr lang="es-MX" sz="2400" spc="150" dirty="0">
                <a:latin typeface="Comic Sans MS"/>
                <a:cs typeface="Comic Sans MS"/>
              </a:rPr>
              <a:t> </a:t>
            </a:r>
            <a:r>
              <a:rPr lang="es-MX" sz="2400" spc="-5" dirty="0">
                <a:latin typeface="Comic Sans MS"/>
                <a:cs typeface="Comic Sans MS"/>
              </a:rPr>
              <a:t>operadores</a:t>
            </a:r>
            <a:r>
              <a:rPr lang="es-MX" sz="2400" spc="145" dirty="0">
                <a:latin typeface="Comic Sans MS"/>
                <a:cs typeface="Comic Sans MS"/>
              </a:rPr>
              <a:t> </a:t>
            </a:r>
            <a:r>
              <a:rPr lang="es-MX" sz="2400" spc="-5" dirty="0">
                <a:latin typeface="Comic Sans MS"/>
                <a:cs typeface="Comic Sans MS"/>
              </a:rPr>
              <a:t>debían </a:t>
            </a:r>
            <a:r>
              <a:rPr lang="es-MX" sz="2400" spc="-260" dirty="0">
                <a:latin typeface="Comic Sans MS"/>
                <a:cs typeface="Comic Sans MS"/>
              </a:rPr>
              <a:t> </a:t>
            </a:r>
            <a:r>
              <a:rPr lang="es-MX" sz="2400" spc="-5" dirty="0">
                <a:latin typeface="Comic Sans MS"/>
                <a:cs typeface="Comic Sans MS"/>
              </a:rPr>
              <a:t>rutinariamente</a:t>
            </a:r>
            <a:r>
              <a:rPr lang="es-MX" sz="2400" dirty="0">
                <a:latin typeface="Comic Sans MS"/>
                <a:cs typeface="Comic Sans MS"/>
              </a:rPr>
              <a:t> </a:t>
            </a:r>
            <a:r>
              <a:rPr lang="es-MX" sz="2400" spc="-5" dirty="0">
                <a:latin typeface="Comic Sans MS"/>
                <a:cs typeface="Comic Sans MS"/>
              </a:rPr>
              <a:t>reponer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alarma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continuar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 </a:t>
            </a:r>
            <a:r>
              <a:rPr lang="es-MX" sz="2400" dirty="0">
                <a:latin typeface="Comic Sans MS"/>
                <a:cs typeface="Comic Sans MS"/>
              </a:rPr>
              <a:t> </a:t>
            </a:r>
            <a:r>
              <a:rPr lang="es-MX" sz="2400" spc="-5" dirty="0">
                <a:latin typeface="Comic Sans MS"/>
                <a:cs typeface="Comic Sans MS"/>
              </a:rPr>
              <a:t>procedimiento de</a:t>
            </a:r>
            <a:r>
              <a:rPr lang="es-MX" sz="2400" dirty="0">
                <a:latin typeface="Comic Sans MS"/>
                <a:cs typeface="Comic Sans MS"/>
              </a:rPr>
              <a:t> </a:t>
            </a:r>
            <a:r>
              <a:rPr lang="es-MX" sz="2400" spc="-5" dirty="0">
                <a:latin typeface="Comic Sans MS"/>
                <a:cs typeface="Comic Sans MS"/>
              </a:rPr>
              <a:t>arranque.</a:t>
            </a:r>
          </a:p>
          <a:p>
            <a:pPr marL="12700" marR="5080" algn="just">
              <a:spcBef>
                <a:spcPts val="100"/>
              </a:spcBef>
            </a:pP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ocurría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alarma</a:t>
            </a:r>
            <a:r>
              <a:rPr lang="es-MX" sz="2400" dirty="0">
                <a:latin typeface="Comic Sans MS"/>
                <a:cs typeface="Comic Sans MS"/>
              </a:rPr>
              <a:t> </a:t>
            </a:r>
            <a:r>
              <a:rPr lang="es-MX" sz="2400" spc="-5" dirty="0">
                <a:latin typeface="Comic Sans MS"/>
                <a:cs typeface="Comic Sans MS"/>
              </a:rPr>
              <a:t>persistente,</a:t>
            </a:r>
            <a:r>
              <a:rPr lang="es-MX" sz="2400" spc="260"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a:latin typeface="Comic Sans MS"/>
                <a:cs typeface="Comic Sans MS"/>
              </a:rPr>
              <a:t>técnicos </a:t>
            </a:r>
            <a:r>
              <a:rPr lang="es-MX" sz="2400" dirty="0">
                <a:latin typeface="Comic Sans MS"/>
                <a:cs typeface="Comic Sans MS"/>
              </a:rPr>
              <a:t> </a:t>
            </a:r>
            <a:r>
              <a:rPr lang="es-MX" sz="2400" spc="-5" dirty="0">
                <a:latin typeface="Comic Sans MS"/>
                <a:cs typeface="Comic Sans MS"/>
              </a:rPr>
              <a:t>intentaban</a:t>
            </a:r>
            <a:r>
              <a:rPr lang="es-MX" sz="2400" dirty="0">
                <a:latin typeface="Comic Sans MS"/>
                <a:cs typeface="Comic Sans MS"/>
              </a:rPr>
              <a:t> </a:t>
            </a:r>
            <a:r>
              <a:rPr lang="es-MX" sz="2400" spc="-5" dirty="0">
                <a:latin typeface="Comic Sans MS"/>
                <a:cs typeface="Comic Sans MS"/>
              </a:rPr>
              <a:t>localizar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problema</a:t>
            </a:r>
            <a:r>
              <a:rPr lang="es-MX" sz="2400" dirty="0">
                <a:latin typeface="Comic Sans MS"/>
                <a:cs typeface="Comic Sans MS"/>
              </a:rPr>
              <a:t> </a:t>
            </a:r>
            <a:r>
              <a:rPr lang="es-MX" sz="2400" spc="-5" dirty="0">
                <a:latin typeface="Comic Sans MS"/>
                <a:cs typeface="Comic Sans MS"/>
              </a:rPr>
              <a:t>subiendo</a:t>
            </a:r>
            <a:r>
              <a:rPr lang="es-MX" sz="2400" dirty="0">
                <a:latin typeface="Comic Sans MS"/>
                <a:cs typeface="Comic Sans MS"/>
              </a:rPr>
              <a:t> </a:t>
            </a:r>
            <a:r>
              <a:rPr lang="es-MX" sz="2400" spc="-5" dirty="0">
                <a:latin typeface="Comic Sans MS"/>
                <a:cs typeface="Comic Sans MS"/>
              </a:rPr>
              <a:t>los </a:t>
            </a:r>
            <a:r>
              <a:rPr lang="es-MX" sz="2400" spc="-260" dirty="0">
                <a:latin typeface="Comic Sans MS"/>
                <a:cs typeface="Comic Sans MS"/>
              </a:rPr>
              <a:t> </a:t>
            </a:r>
            <a:r>
              <a:rPr lang="es-MX" sz="2400" spc="-5" dirty="0">
                <a:latin typeface="Comic Sans MS"/>
                <a:cs typeface="Comic Sans MS"/>
              </a:rPr>
              <a:t>instrumentos en derivación.</a:t>
            </a:r>
            <a:r>
              <a:rPr lang="es-MX" sz="2400" dirty="0">
                <a:latin typeface="Comic Sans MS"/>
                <a:cs typeface="Comic Sans MS"/>
              </a:rPr>
              <a:t> </a:t>
            </a:r>
            <a:r>
              <a:rPr lang="es-MX" sz="2400" spc="-5" dirty="0">
                <a:latin typeface="Comic Sans MS"/>
                <a:cs typeface="Comic Sans MS"/>
              </a:rPr>
              <a:t>Si la tierra no podía ser </a:t>
            </a:r>
            <a:r>
              <a:rPr lang="es-MX" sz="2400" dirty="0">
                <a:latin typeface="Comic Sans MS"/>
                <a:cs typeface="Comic Sans MS"/>
              </a:rPr>
              <a:t> </a:t>
            </a:r>
            <a:r>
              <a:rPr lang="es-MX" sz="2400" spc="-5" dirty="0">
                <a:latin typeface="Comic Sans MS"/>
                <a:cs typeface="Comic Sans MS"/>
              </a:rPr>
              <a:t>encontrada en un período razonable, se suponía que la </a:t>
            </a:r>
            <a:r>
              <a:rPr lang="es-MX" sz="2400" dirty="0">
                <a:latin typeface="Comic Sans MS"/>
                <a:cs typeface="Comic Sans MS"/>
              </a:rPr>
              <a:t> </a:t>
            </a:r>
            <a:r>
              <a:rPr lang="es-MX" sz="2400" spc="-5" dirty="0">
                <a:latin typeface="Comic Sans MS"/>
                <a:cs typeface="Comic Sans MS"/>
              </a:rPr>
              <a:t>unidad debía ser disparada manualmente.</a:t>
            </a:r>
            <a:r>
              <a:rPr lang="es-MX" sz="2400" spc="260" dirty="0">
                <a:latin typeface="Comic Sans MS"/>
                <a:cs typeface="Comic Sans MS"/>
              </a:rPr>
              <a:t> </a:t>
            </a:r>
            <a:endParaRPr sz="900" dirty="0">
              <a:latin typeface="Comic Sans MS"/>
              <a:cs typeface="Comic Sans MS"/>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12</a:t>
            </a:r>
          </a:p>
        </p:txBody>
      </p:sp>
    </p:spTree>
    <p:extLst>
      <p:ext uri="{BB962C8B-B14F-4D97-AF65-F5344CB8AC3E}">
        <p14:creationId xmlns:p14="http://schemas.microsoft.com/office/powerpoint/2010/main" xmlns="" val="3245848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04800"/>
            <a:ext cx="17221200" cy="7296869"/>
          </a:xfrm>
          <a:prstGeom prst="rect">
            <a:avLst/>
          </a:prstGeom>
        </p:spPr>
        <p:txBody>
          <a:bodyPr vert="horz" wrap="square" lIns="0" tIns="12700" rIns="0" bIns="0" rtlCol="0">
            <a:spAutoFit/>
          </a:bodyPr>
          <a:lstStyle/>
          <a:p>
            <a:pPr marL="12700" algn="just">
              <a:spcBef>
                <a:spcPts val="100"/>
              </a:spcBef>
            </a:pPr>
            <a:r>
              <a:rPr lang="es-MX" sz="2400" spc="-5" dirty="0">
                <a:latin typeface="Comic Sans MS" panose="030F0702030302020204" pitchFamily="66" charset="0"/>
                <a:cs typeface="Comic Sans MS"/>
              </a:rPr>
              <a:t>Sin embargo,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 muchas alarmas molestas y las muy pocas legítimas,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hicieron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operadores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perdieran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confianza en el relé de tierra en el campo, por lo que la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alarma perdió credibilidad.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operadores continuaron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manteniendo la unidad en operación considerando que una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segunda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nunca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ocurriría.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Han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ocurrido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catastróficas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segunda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principal,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desarrollándose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muy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rápidamente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después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primera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estos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ejemplo, los operadores no fueron capaces de aislar la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causa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primera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alarma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ni</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sacar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operación en forma ordenada antes de que la segunda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 ocurriera.</a:t>
            </a:r>
          </a:p>
          <a:p>
            <a:pPr marL="12700" algn="just">
              <a:spcBef>
                <a:spcPts val="100"/>
              </a:spcBef>
            </a:pPr>
            <a:r>
              <a:rPr lang="es-MX" sz="2400" spc="-5" dirty="0">
                <a:latin typeface="Comic Sans MS" panose="030F0702030302020204" pitchFamily="66" charset="0"/>
                <a:cs typeface="Comic Sans MS"/>
              </a:rPr>
              <a:t>Estas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han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impulsado</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algunos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fabricantes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grandes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desarrollar</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un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 de tierra en el campo más seguro que tuviera un </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timer</a:t>
            </a:r>
            <a:r>
              <a:rPr lang="es-MX" sz="2400" spc="-5" dirty="0">
                <a:latin typeface="Comic Sans MS" panose="030F0702030302020204" pitchFamily="66" charset="0"/>
                <a:cs typeface="Comic Sans MS"/>
              </a:rPr>
              <a:t> integrado.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a:t>
            </a:r>
            <a:r>
              <a:rPr lang="es-MX" sz="2400" spc="-5" dirty="0" err="1">
                <a:latin typeface="Comic Sans MS" panose="030F0702030302020204" pitchFamily="66" charset="0"/>
                <a:cs typeface="Comic Sans MS"/>
              </a:rPr>
              <a:t>timer</a:t>
            </a:r>
            <a:r>
              <a:rPr lang="es-MX" sz="2400" spc="-5" dirty="0">
                <a:latin typeface="Comic Sans MS" panose="030F0702030302020204" pitchFamily="66" charset="0"/>
                <a:cs typeface="Comic Sans MS"/>
              </a:rPr>
              <a:t> evitaría la mala operación del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 por tierras temporales causadas por transitorios en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sistema.</a:t>
            </a:r>
            <a:r>
              <a:rPr lang="es-MX" sz="2400" spc="52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relés fueron diseñados de tal forma que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detección de una primera tierra legítima dispararía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automáticamente el generador y removería la excitación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segunda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pudiera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desarrollarse.	Algunas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empresas,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recomendaciones</a:t>
            </a:r>
            <a:r>
              <a:rPr lang="es-MX" sz="2400" spc="185"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garantías</a:t>
            </a:r>
            <a:r>
              <a:rPr lang="es-MX" sz="2400" spc="16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65" dirty="0">
                <a:latin typeface="Comic Sans MS" panose="030F0702030302020204" pitchFamily="66" charset="0"/>
                <a:cs typeface="Comic Sans MS"/>
              </a:rPr>
              <a:t> </a:t>
            </a:r>
            <a:r>
              <a:rPr lang="es-MX" sz="2400" spc="-5" dirty="0">
                <a:latin typeface="Comic Sans MS" panose="030F0702030302020204" pitchFamily="66" charset="0"/>
                <a:cs typeface="Comic Sans MS"/>
              </a:rPr>
              <a:t>fabricantes,</a:t>
            </a:r>
            <a:r>
              <a:rPr lang="es-MX" sz="2400" spc="165" dirty="0">
                <a:latin typeface="Comic Sans MS" panose="030F0702030302020204" pitchFamily="66" charset="0"/>
                <a:cs typeface="Comic Sans MS"/>
              </a:rPr>
              <a:t> </a:t>
            </a:r>
            <a:r>
              <a:rPr lang="es-MX" sz="2400" spc="-5" dirty="0">
                <a:latin typeface="Comic Sans MS" panose="030F0702030302020204" pitchFamily="66" charset="0"/>
                <a:cs typeface="Comic Sans MS"/>
              </a:rPr>
              <a:t>han </a:t>
            </a:r>
            <a:r>
              <a:rPr lang="es-MX" sz="2400" dirty="0">
                <a:latin typeface="Comic Sans MS" panose="030F0702030302020204" pitchFamily="66" charset="0"/>
              </a:rPr>
              <a:t>decidido cambiar de una política de alarma a una política de disparo con la introducción de este relé. Aunque el modo de disparo que usa el relé de tierra más seguro en el campo disminuye grandemente el riesgo de una falla catastrófica del rotor, su uso incrementa la posibilidad de disparar en falso la unidad debido a suciedad en el cobre y otros fenómenos como ha sido experimentado por algunas empresas. Al ajustar el relé, debe aceptarse un compromiso entre la sensibilidad del pickup y la seguridad. La decisión para disparar o alarmar debe ser cuidadosamente analizada. </a:t>
            </a:r>
            <a:endParaRPr lang="es-MX" sz="2400" dirty="0">
              <a:latin typeface="Comic Sans MS" panose="030F0702030302020204" pitchFamily="66" charset="0"/>
              <a:cs typeface="Comic Sans MS"/>
            </a:endParaRPr>
          </a:p>
          <a:p>
            <a:pPr marL="12700" algn="just">
              <a:spcBef>
                <a:spcPts val="100"/>
              </a:spcBef>
            </a:pP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6350" algn="just">
              <a:spcBef>
                <a:spcPts val="600"/>
              </a:spcBef>
            </a:pP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12</a:t>
            </a:r>
          </a:p>
        </p:txBody>
      </p:sp>
    </p:spTree>
    <p:extLst>
      <p:ext uri="{BB962C8B-B14F-4D97-AF65-F5344CB8AC3E}">
        <p14:creationId xmlns:p14="http://schemas.microsoft.com/office/powerpoint/2010/main" xmlns="" val="2046820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23134" y="457200"/>
            <a:ext cx="17145000" cy="441659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MÉTODOS</a:t>
            </a:r>
            <a:r>
              <a:rPr sz="2400" b="1" spc="-15" dirty="0">
                <a:latin typeface="Comic Sans MS"/>
                <a:cs typeface="Comic Sans MS"/>
              </a:rPr>
              <a:t> </a:t>
            </a:r>
            <a:r>
              <a:rPr sz="2400" b="1" spc="-5" dirty="0">
                <a:latin typeface="Comic Sans MS"/>
                <a:cs typeface="Comic Sans MS"/>
              </a:rPr>
              <a:t>DE</a:t>
            </a:r>
            <a:r>
              <a:rPr sz="2400" b="1" spc="-15" dirty="0">
                <a:latin typeface="Comic Sans MS"/>
                <a:cs typeface="Comic Sans MS"/>
              </a:rPr>
              <a:t> </a:t>
            </a:r>
            <a:r>
              <a:rPr sz="2400" b="1" spc="-5" dirty="0">
                <a:latin typeface="Comic Sans MS"/>
                <a:cs typeface="Comic Sans MS"/>
              </a:rPr>
              <a:t>PROTECCIÓN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Existen</a:t>
            </a:r>
            <a:r>
              <a:rPr lang="es-MX" sz="2400" spc="60" dirty="0">
                <a:latin typeface="Comic Sans MS"/>
                <a:cs typeface="Comic Sans MS"/>
              </a:rPr>
              <a:t> </a:t>
            </a:r>
            <a:r>
              <a:rPr lang="es-MX" sz="2400" spc="-5" dirty="0">
                <a:latin typeface="Comic Sans MS"/>
                <a:cs typeface="Comic Sans MS"/>
              </a:rPr>
              <a:t>varios</a:t>
            </a:r>
            <a:r>
              <a:rPr lang="es-MX" sz="2400" spc="65" dirty="0">
                <a:latin typeface="Comic Sans MS"/>
                <a:cs typeface="Comic Sans MS"/>
              </a:rPr>
              <a:t> </a:t>
            </a:r>
            <a:r>
              <a:rPr lang="es-MX" sz="2400" spc="-5" dirty="0">
                <a:latin typeface="Comic Sans MS"/>
                <a:cs typeface="Comic Sans MS"/>
              </a:rPr>
              <a:t>métodos</a:t>
            </a:r>
            <a:r>
              <a:rPr lang="es-MX" sz="2400" spc="65" dirty="0">
                <a:latin typeface="Comic Sans MS"/>
                <a:cs typeface="Comic Sans MS"/>
              </a:rPr>
              <a:t> </a:t>
            </a:r>
            <a:r>
              <a:rPr lang="es-MX" sz="2400" spc="-5" dirty="0">
                <a:latin typeface="Comic Sans MS"/>
                <a:cs typeface="Comic Sans MS"/>
              </a:rPr>
              <a:t>de</a:t>
            </a:r>
            <a:r>
              <a:rPr lang="es-MX" sz="2400" spc="60" dirty="0">
                <a:latin typeface="Comic Sans MS"/>
                <a:cs typeface="Comic Sans MS"/>
              </a:rPr>
              <a:t> </a:t>
            </a:r>
            <a:r>
              <a:rPr lang="es-MX" sz="2400" spc="-5" dirty="0">
                <a:latin typeface="Comic Sans MS"/>
                <a:cs typeface="Comic Sans MS"/>
              </a:rPr>
              <a:t>uso</a:t>
            </a:r>
            <a:r>
              <a:rPr lang="es-MX" sz="2400" spc="60" dirty="0">
                <a:latin typeface="Comic Sans MS"/>
                <a:cs typeface="Comic Sans MS"/>
              </a:rPr>
              <a:t> </a:t>
            </a:r>
            <a:r>
              <a:rPr lang="es-MX" sz="2400" spc="-5" dirty="0">
                <a:latin typeface="Comic Sans MS"/>
                <a:cs typeface="Comic Sans MS"/>
              </a:rPr>
              <a:t>común</a:t>
            </a:r>
            <a:r>
              <a:rPr lang="es-MX" sz="2400" spc="60" dirty="0">
                <a:latin typeface="Comic Sans MS"/>
                <a:cs typeface="Comic Sans MS"/>
              </a:rPr>
              <a:t> </a:t>
            </a:r>
            <a:r>
              <a:rPr lang="es-MX" sz="2400" spc="-5" dirty="0">
                <a:latin typeface="Comic Sans MS"/>
                <a:cs typeface="Comic Sans MS"/>
              </a:rPr>
              <a:t>para</a:t>
            </a:r>
            <a:r>
              <a:rPr lang="es-MX" sz="2400" spc="60" dirty="0">
                <a:latin typeface="Comic Sans MS"/>
                <a:cs typeface="Comic Sans MS"/>
              </a:rPr>
              <a:t> </a:t>
            </a:r>
            <a:r>
              <a:rPr lang="es-MX" sz="2400" spc="-5" dirty="0">
                <a:latin typeface="Comic Sans MS"/>
                <a:cs typeface="Comic Sans MS"/>
              </a:rPr>
              <a:t>detectar </a:t>
            </a:r>
            <a:r>
              <a:rPr lang="es-MX" sz="2400" spc="-254" dirty="0">
                <a:latin typeface="Comic Sans MS"/>
                <a:cs typeface="Comic Sans MS"/>
              </a:rPr>
              <a:t> </a:t>
            </a:r>
            <a:r>
              <a:rPr lang="es-MX" sz="2400" spc="-5" dirty="0">
                <a:latin typeface="Comic Sans MS"/>
                <a:cs typeface="Comic Sans MS"/>
              </a:rPr>
              <a:t>tierras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rotor.</a:t>
            </a:r>
          </a:p>
          <a:p>
            <a:pPr marL="12700" algn="just">
              <a:spcBef>
                <a:spcPts val="100"/>
              </a:spcBef>
            </a:pPr>
            <a:r>
              <a:rPr lang="es-MX" sz="2400" spc="-5" dirty="0">
                <a:latin typeface="Comic Sans MS"/>
                <a:cs typeface="Comic Sans MS"/>
              </a:rPr>
              <a:t>En el método mostrado en la </a:t>
            </a:r>
            <a:r>
              <a:rPr lang="es-MX" sz="2400" b="1" spc="-5" dirty="0">
                <a:latin typeface="Comic Sans MS"/>
                <a:cs typeface="Comic Sans MS"/>
              </a:rPr>
              <a:t>figura 1</a:t>
            </a:r>
            <a:r>
              <a:rPr lang="es-MX" sz="2400" spc="-5" dirty="0">
                <a:latin typeface="Comic Sans MS"/>
                <a:cs typeface="Comic Sans MS"/>
              </a:rPr>
              <a:t>, una fuente de </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C.D.</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serie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bobina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conectada</a:t>
            </a:r>
            <a:r>
              <a:rPr lang="es-MX" sz="2400" dirty="0">
                <a:latin typeface="Comic Sans MS"/>
                <a:cs typeface="Comic Sans MS"/>
              </a:rPr>
              <a:t> </a:t>
            </a:r>
            <a:r>
              <a:rPr lang="es-MX" sz="2400" spc="-5" dirty="0">
                <a:latin typeface="Comic Sans MS"/>
                <a:cs typeface="Comic Sans MS"/>
              </a:rPr>
              <a:t>entre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lado</a:t>
            </a:r>
            <a:r>
              <a:rPr lang="es-MX" sz="2400" dirty="0">
                <a:latin typeface="Comic Sans MS"/>
                <a:cs typeface="Comic Sans MS"/>
              </a:rPr>
              <a:t> </a:t>
            </a:r>
            <a:r>
              <a:rPr lang="es-MX" sz="2400" spc="-5" dirty="0">
                <a:latin typeface="Comic Sans MS"/>
                <a:cs typeface="Comic Sans MS"/>
              </a:rPr>
              <a:t>negativo</a:t>
            </a:r>
            <a:r>
              <a:rPr lang="es-MX" sz="2400" dirty="0">
                <a:latin typeface="Comic Sans MS"/>
                <a:cs typeface="Comic Sans MS"/>
              </a:rPr>
              <a:t> </a:t>
            </a:r>
            <a:r>
              <a:rPr lang="es-MX" sz="2400" spc="-5" dirty="0">
                <a:latin typeface="Comic Sans MS"/>
                <a:cs typeface="Comic Sans MS"/>
              </a:rPr>
              <a:t>del </a:t>
            </a:r>
            <a:r>
              <a:rPr lang="es-MX" sz="2400" spc="-254" dirty="0">
                <a:latin typeface="Comic Sans MS"/>
                <a:cs typeface="Comic Sans MS"/>
              </a:rPr>
              <a:t> </a:t>
            </a:r>
            <a:r>
              <a:rPr lang="es-MX" sz="2400" spc="-5" dirty="0">
                <a:latin typeface="Comic Sans MS"/>
                <a:cs typeface="Comic Sans MS"/>
              </a:rPr>
              <a:t>devanado</a:t>
            </a:r>
            <a:r>
              <a:rPr lang="es-MX" sz="2400" spc="130" dirty="0">
                <a:latin typeface="Comic Sans MS"/>
                <a:cs typeface="Comic Sans MS"/>
              </a:rPr>
              <a:t> </a:t>
            </a:r>
            <a:r>
              <a:rPr lang="es-MX" sz="2400" spc="-5" dirty="0">
                <a:latin typeface="Comic Sans MS"/>
                <a:cs typeface="Comic Sans MS"/>
              </a:rPr>
              <a:t>de</a:t>
            </a:r>
            <a:r>
              <a:rPr lang="es-MX" sz="2400" spc="135" dirty="0">
                <a:latin typeface="Comic Sans MS"/>
                <a:cs typeface="Comic Sans MS"/>
              </a:rPr>
              <a:t> </a:t>
            </a:r>
            <a:r>
              <a:rPr lang="es-MX" sz="2400" spc="-5" dirty="0">
                <a:latin typeface="Comic Sans MS"/>
                <a:cs typeface="Comic Sans MS"/>
              </a:rPr>
              <a:t>campo</a:t>
            </a:r>
            <a:r>
              <a:rPr lang="es-MX" sz="2400" spc="130" dirty="0">
                <a:latin typeface="Comic Sans MS"/>
                <a:cs typeface="Comic Sans MS"/>
              </a:rPr>
              <a:t> </a:t>
            </a:r>
            <a:r>
              <a:rPr lang="es-MX" sz="2400" spc="-5" dirty="0">
                <a:latin typeface="Comic Sans MS"/>
                <a:cs typeface="Comic Sans MS"/>
              </a:rPr>
              <a:t>del</a:t>
            </a:r>
            <a:r>
              <a:rPr lang="es-MX" sz="2400" spc="135" dirty="0">
                <a:latin typeface="Comic Sans MS"/>
                <a:cs typeface="Comic Sans MS"/>
              </a:rPr>
              <a:t> </a:t>
            </a:r>
            <a:r>
              <a:rPr lang="es-MX" sz="2400" spc="-5" dirty="0">
                <a:latin typeface="Comic Sans MS"/>
                <a:cs typeface="Comic Sans MS"/>
              </a:rPr>
              <a:t>generador</a:t>
            </a:r>
            <a:r>
              <a:rPr lang="es-MX" sz="2400" spc="130" dirty="0">
                <a:latin typeface="Comic Sans MS"/>
                <a:cs typeface="Comic Sans MS"/>
              </a:rPr>
              <a:t> </a:t>
            </a:r>
            <a:r>
              <a:rPr lang="es-MX" sz="2400" spc="-5" dirty="0">
                <a:latin typeface="Comic Sans MS"/>
                <a:cs typeface="Comic Sans MS"/>
              </a:rPr>
              <a:t>y</a:t>
            </a:r>
            <a:r>
              <a:rPr lang="es-MX" sz="2400" spc="135" dirty="0">
                <a:latin typeface="Comic Sans MS"/>
                <a:cs typeface="Comic Sans MS"/>
              </a:rPr>
              <a:t> </a:t>
            </a:r>
            <a:r>
              <a:rPr lang="es-MX" sz="2400" spc="-5" dirty="0">
                <a:latin typeface="Comic Sans MS"/>
                <a:cs typeface="Comic Sans MS"/>
              </a:rPr>
              <a:t>tierra.</a:t>
            </a:r>
            <a:r>
              <a:rPr lang="es-MX" sz="2400" spc="15" dirty="0">
                <a:latin typeface="Comic Sans MS"/>
                <a:cs typeface="Comic Sans MS"/>
              </a:rPr>
              <a:t> </a:t>
            </a:r>
            <a:r>
              <a:rPr lang="es-MX" sz="2400" spc="-5" dirty="0">
                <a:latin typeface="Comic Sans MS"/>
                <a:cs typeface="Comic Sans MS"/>
              </a:rPr>
              <a:t>Una</a:t>
            </a:r>
            <a:r>
              <a:rPr lang="es-MX" sz="2400" spc="135" dirty="0">
                <a:latin typeface="Comic Sans MS"/>
                <a:cs typeface="Comic Sans MS"/>
              </a:rPr>
              <a:t> </a:t>
            </a:r>
            <a:r>
              <a:rPr lang="es-MX" sz="2400" spc="-5" dirty="0">
                <a:latin typeface="Comic Sans MS"/>
                <a:cs typeface="Comic Sans MS"/>
              </a:rPr>
              <a:t>tierra </a:t>
            </a:r>
            <a:r>
              <a:rPr lang="es-MX" sz="2400" spc="-260" dirty="0">
                <a:latin typeface="Comic Sans MS"/>
                <a:cs typeface="Comic Sans MS"/>
              </a:rPr>
              <a:t> </a:t>
            </a:r>
            <a:r>
              <a:rPr lang="es-MX" sz="2400" spc="-5" dirty="0">
                <a:latin typeface="Comic Sans MS"/>
                <a:cs typeface="Comic Sans MS"/>
              </a:rPr>
              <a:t>en</a:t>
            </a:r>
            <a:r>
              <a:rPr lang="es-MX" sz="2400" spc="105" dirty="0">
                <a:latin typeface="Comic Sans MS"/>
                <a:cs typeface="Comic Sans MS"/>
              </a:rPr>
              <a:t> </a:t>
            </a:r>
            <a:r>
              <a:rPr lang="es-MX" sz="2400" spc="-5" dirty="0">
                <a:latin typeface="Comic Sans MS"/>
                <a:cs typeface="Comic Sans MS"/>
              </a:rPr>
              <a:t>cualquier</a:t>
            </a:r>
            <a:r>
              <a:rPr lang="es-MX" sz="2400" spc="110" dirty="0">
                <a:latin typeface="Comic Sans MS"/>
                <a:cs typeface="Comic Sans MS"/>
              </a:rPr>
              <a:t> </a:t>
            </a:r>
            <a:r>
              <a:rPr lang="es-MX" sz="2400" spc="-5" dirty="0">
                <a:latin typeface="Comic Sans MS"/>
                <a:cs typeface="Comic Sans MS"/>
              </a:rPr>
              <a:t>punto</a:t>
            </a:r>
            <a:r>
              <a:rPr lang="es-MX" sz="2400" spc="110" dirty="0">
                <a:latin typeface="Comic Sans MS"/>
                <a:cs typeface="Comic Sans MS"/>
              </a:rPr>
              <a:t> </a:t>
            </a:r>
            <a:r>
              <a:rPr lang="es-MX" sz="2400" spc="-5" dirty="0">
                <a:latin typeface="Comic Sans MS"/>
                <a:cs typeface="Comic Sans MS"/>
              </a:rPr>
              <a:t>del</a:t>
            </a:r>
            <a:r>
              <a:rPr lang="es-MX" sz="2400" spc="110" dirty="0">
                <a:latin typeface="Comic Sans MS"/>
                <a:cs typeface="Comic Sans MS"/>
              </a:rPr>
              <a:t> </a:t>
            </a:r>
            <a:r>
              <a:rPr lang="es-MX" sz="2400" spc="-5" dirty="0">
                <a:latin typeface="Comic Sans MS"/>
                <a:cs typeface="Comic Sans MS"/>
              </a:rPr>
              <a:t>campo</a:t>
            </a:r>
            <a:r>
              <a:rPr lang="es-MX" sz="2400" spc="105" dirty="0">
                <a:latin typeface="Comic Sans MS"/>
                <a:cs typeface="Comic Sans MS"/>
              </a:rPr>
              <a:t> </a:t>
            </a:r>
            <a:r>
              <a:rPr lang="es-MX" sz="2400" spc="-5" dirty="0">
                <a:latin typeface="Comic Sans MS"/>
                <a:cs typeface="Comic Sans MS"/>
              </a:rPr>
              <a:t>causará</a:t>
            </a:r>
            <a:r>
              <a:rPr lang="es-MX" sz="2400" spc="110" dirty="0">
                <a:latin typeface="Comic Sans MS"/>
                <a:cs typeface="Comic Sans MS"/>
              </a:rPr>
              <a:t> </a:t>
            </a:r>
            <a:r>
              <a:rPr lang="es-MX" sz="2400" spc="-5" dirty="0">
                <a:latin typeface="Comic Sans MS"/>
                <a:cs typeface="Comic Sans MS"/>
              </a:rPr>
              <a:t>que</a:t>
            </a:r>
            <a:r>
              <a:rPr lang="es-MX" sz="2400" spc="110" dirty="0">
                <a:latin typeface="Comic Sans MS"/>
                <a:cs typeface="Comic Sans MS"/>
              </a:rPr>
              <a:t> </a:t>
            </a:r>
            <a:r>
              <a:rPr lang="es-MX" sz="2400" spc="-5" dirty="0">
                <a:latin typeface="Comic Sans MS"/>
                <a:cs typeface="Comic Sans MS"/>
              </a:rPr>
              <a:t>el</a:t>
            </a:r>
            <a:r>
              <a:rPr lang="es-MX" sz="2400" spc="110" dirty="0">
                <a:latin typeface="Comic Sans MS"/>
                <a:cs typeface="Comic Sans MS"/>
              </a:rPr>
              <a:t> </a:t>
            </a:r>
            <a:r>
              <a:rPr lang="es-MX" sz="2400" spc="-5" dirty="0">
                <a:latin typeface="Comic Sans MS"/>
                <a:cs typeface="Comic Sans MS"/>
              </a:rPr>
              <a:t>relé</a:t>
            </a:r>
            <a:r>
              <a:rPr lang="es-MX" sz="2400" spc="110" dirty="0">
                <a:latin typeface="Comic Sans MS"/>
                <a:cs typeface="Comic Sans MS"/>
              </a:rPr>
              <a:t> </a:t>
            </a:r>
            <a:r>
              <a:rPr lang="es-MX" sz="2400" spc="-5" dirty="0">
                <a:latin typeface="Comic Sans MS"/>
                <a:cs typeface="Comic Sans MS"/>
              </a:rPr>
              <a:t>opere. </a:t>
            </a:r>
            <a:r>
              <a:rPr lang="es-MX" sz="2400" spc="-260" dirty="0">
                <a:latin typeface="Comic Sans MS"/>
                <a:cs typeface="Comic Sans MS"/>
              </a:rPr>
              <a:t> </a:t>
            </a:r>
            <a:r>
              <a:rPr lang="es-MX" sz="2400" spc="-5" dirty="0">
                <a:latin typeface="Comic Sans MS"/>
                <a:cs typeface="Comic Sans MS"/>
              </a:rPr>
              <a:t>Se usa una escobilla para aterrizar la flecha del rotor </a:t>
            </a:r>
            <a:r>
              <a:rPr lang="es-MX" sz="2400" dirty="0">
                <a:latin typeface="Comic Sans MS"/>
                <a:cs typeface="Comic Sans MS"/>
              </a:rPr>
              <a:t> </a:t>
            </a:r>
            <a:r>
              <a:rPr lang="es-MX" sz="2400" spc="-5" dirty="0">
                <a:latin typeface="Comic Sans MS"/>
                <a:cs typeface="Comic Sans MS"/>
              </a:rPr>
              <a:t>puesto que la película de aceite de los cojinetes puede </a:t>
            </a:r>
            <a:r>
              <a:rPr lang="es-MX" sz="2400" dirty="0">
                <a:latin typeface="Comic Sans MS"/>
                <a:cs typeface="Comic Sans MS"/>
              </a:rPr>
              <a:t> </a:t>
            </a:r>
            <a:r>
              <a:rPr lang="es-MX" sz="2400" spc="-5" dirty="0">
                <a:latin typeface="Comic Sans MS"/>
                <a:cs typeface="Comic Sans MS"/>
              </a:rPr>
              <a:t>insertar suficiente resistencia en el circuito, de forma </a:t>
            </a:r>
            <a:r>
              <a:rPr lang="es-MX" sz="2400" dirty="0">
                <a:latin typeface="Comic Sans MS"/>
                <a:cs typeface="Comic Sans MS"/>
              </a:rPr>
              <a:t> </a:t>
            </a:r>
            <a:r>
              <a:rPr lang="es-MX" sz="2400" spc="-5" dirty="0">
                <a:latin typeface="Comic Sans MS"/>
                <a:cs typeface="Comic Sans MS"/>
              </a:rPr>
              <a:t>que el relé podría no operar para una tierra en el campo. </a:t>
            </a:r>
            <a:r>
              <a:rPr lang="es-MX" sz="2400" dirty="0">
                <a:latin typeface="Comic Sans MS"/>
                <a:cs typeface="Comic Sans MS"/>
              </a:rPr>
              <a:t> </a:t>
            </a:r>
            <a:r>
              <a:rPr lang="es-MX" sz="2400" spc="-5" dirty="0">
                <a:latin typeface="Comic Sans MS"/>
                <a:cs typeface="Comic Sans MS"/>
              </a:rPr>
              <a:t>Un</a:t>
            </a:r>
            <a:r>
              <a:rPr lang="es-MX" sz="2400" spc="245" dirty="0">
                <a:latin typeface="Comic Sans MS"/>
                <a:cs typeface="Comic Sans MS"/>
              </a:rPr>
              <a:t> </a:t>
            </a:r>
            <a:r>
              <a:rPr lang="es-MX" sz="2400" spc="-5" dirty="0">
                <a:latin typeface="Comic Sans MS"/>
                <a:cs typeface="Comic Sans MS"/>
              </a:rPr>
              <a:t>retardo</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tiempo</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1.0</a:t>
            </a:r>
            <a:r>
              <a:rPr lang="es-MX" sz="2400" spc="245" dirty="0">
                <a:latin typeface="Comic Sans MS"/>
                <a:cs typeface="Comic Sans MS"/>
              </a:rPr>
              <a:t> </a:t>
            </a:r>
            <a:r>
              <a:rPr lang="es-MX" sz="2400" spc="-5" dirty="0">
                <a:latin typeface="Comic Sans MS"/>
                <a:cs typeface="Comic Sans MS"/>
              </a:rPr>
              <a:t>–</a:t>
            </a:r>
            <a:r>
              <a:rPr lang="es-MX" sz="2400" spc="245" dirty="0">
                <a:latin typeface="Comic Sans MS"/>
                <a:cs typeface="Comic Sans MS"/>
              </a:rPr>
              <a:t> </a:t>
            </a:r>
            <a:r>
              <a:rPr lang="es-MX" sz="2400" spc="-5" dirty="0">
                <a:latin typeface="Comic Sans MS"/>
                <a:cs typeface="Comic Sans MS"/>
              </a:rPr>
              <a:t>3.0</a:t>
            </a:r>
            <a:r>
              <a:rPr lang="es-MX" sz="2400" spc="245" dirty="0">
                <a:latin typeface="Comic Sans MS"/>
                <a:cs typeface="Comic Sans MS"/>
              </a:rPr>
              <a:t> </a:t>
            </a:r>
            <a:r>
              <a:rPr lang="es-MX" sz="2400" spc="-5" dirty="0">
                <a:latin typeface="Comic Sans MS"/>
                <a:cs typeface="Comic Sans MS"/>
              </a:rPr>
              <a:t>segundos</a:t>
            </a:r>
            <a:r>
              <a:rPr lang="es-MX" sz="2400" spc="250" dirty="0">
                <a:latin typeface="Comic Sans MS"/>
                <a:cs typeface="Comic Sans MS"/>
              </a:rPr>
              <a:t> </a:t>
            </a:r>
            <a:r>
              <a:rPr lang="es-MX" sz="2400" spc="-5" dirty="0">
                <a:latin typeface="Comic Sans MS"/>
                <a:cs typeface="Comic Sans MS"/>
              </a:rPr>
              <a:t>es </a:t>
            </a:r>
            <a:r>
              <a:rPr lang="es-MX" sz="2400" spc="-260" dirty="0">
                <a:latin typeface="Comic Sans MS"/>
                <a:cs typeface="Comic Sans MS"/>
              </a:rPr>
              <a:t> </a:t>
            </a:r>
            <a:r>
              <a:rPr lang="es-MX" sz="2400" spc="-5" dirty="0">
                <a:latin typeface="Comic Sans MS"/>
                <a:cs typeface="Comic Sans MS"/>
              </a:rPr>
              <a:t>normalmente usado con este relé para evitar operaciones </a:t>
            </a:r>
            <a:r>
              <a:rPr lang="es-MX" sz="2400" spc="-254" dirty="0">
                <a:latin typeface="Comic Sans MS"/>
                <a:cs typeface="Comic Sans MS"/>
              </a:rPr>
              <a:t> </a:t>
            </a:r>
            <a:r>
              <a:rPr lang="es-MX" sz="2400" spc="-5" dirty="0">
                <a:latin typeface="Comic Sans MS"/>
                <a:cs typeface="Comic Sans MS"/>
              </a:rPr>
              <a:t>innecesarias por desbalances transitorios momentáneos </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respecto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Estos </a:t>
            </a:r>
            <a:r>
              <a:rPr lang="es-MX" sz="2400" dirty="0">
                <a:latin typeface="Comic Sans MS"/>
                <a:cs typeface="Comic Sans MS"/>
              </a:rPr>
              <a:t> </a:t>
            </a:r>
            <a:r>
              <a:rPr lang="es-MX" sz="2400" spc="-5" dirty="0">
                <a:latin typeface="Comic Sans MS"/>
                <a:cs typeface="Comic Sans MS"/>
              </a:rPr>
              <a:t>desbalances momentáneos podrían ser causados por la </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sistemas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excitación</a:t>
            </a:r>
            <a:r>
              <a:rPr lang="es-MX" sz="2400" dirty="0">
                <a:latin typeface="Comic Sans MS"/>
                <a:cs typeface="Comic Sans MS"/>
              </a:rPr>
              <a:t> </a:t>
            </a:r>
            <a:r>
              <a:rPr lang="es-MX" sz="2400" spc="-5" dirty="0">
                <a:latin typeface="Comic Sans MS"/>
                <a:cs typeface="Comic Sans MS"/>
              </a:rPr>
              <a:t>tipo</a:t>
            </a:r>
            <a:r>
              <a:rPr lang="es-MX" sz="2400" dirty="0">
                <a:latin typeface="Comic Sans MS"/>
                <a:cs typeface="Comic Sans MS"/>
              </a:rPr>
              <a:t> </a:t>
            </a:r>
            <a:r>
              <a:rPr lang="es-MX" sz="2400" spc="-5" dirty="0">
                <a:latin typeface="Comic Sans MS"/>
                <a:cs typeface="Comic Sans MS"/>
              </a:rPr>
              <a:t>tiristor</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respuesta rápida.</a:t>
            </a:r>
            <a:endParaRPr lang="es-MX" sz="2400" dirty="0">
              <a:latin typeface="Comic Sans MS"/>
              <a:cs typeface="Comic Sans MS"/>
            </a:endParaRPr>
          </a:p>
          <a:p>
            <a:pPr marL="12700">
              <a:spcBef>
                <a:spcPts val="100"/>
              </a:spcBef>
            </a:pPr>
            <a:endParaRPr lang="es-MX" sz="900" dirty="0">
              <a:latin typeface="Comic Sans MS"/>
              <a:cs typeface="Comic Sans MS"/>
            </a:endParaRPr>
          </a:p>
          <a:p>
            <a:pPr marL="12700">
              <a:spcBef>
                <a:spcPts val="100"/>
              </a:spcBef>
            </a:pPr>
            <a:endParaRPr sz="900" dirty="0">
              <a:latin typeface="Comic Sans MS"/>
              <a:cs typeface="Comic Sans MS"/>
            </a:endParaRPr>
          </a:p>
        </p:txBody>
      </p:sp>
      <p:pic>
        <p:nvPicPr>
          <p:cNvPr id="5" name="object 5"/>
          <p:cNvPicPr/>
          <p:nvPr/>
        </p:nvPicPr>
        <p:blipFill>
          <a:blip r:embed="rId2" cstate="print"/>
          <a:stretch>
            <a:fillRect/>
          </a:stretch>
        </p:blipFill>
        <p:spPr>
          <a:xfrm>
            <a:off x="5359400" y="4572000"/>
            <a:ext cx="7298466" cy="4626153"/>
          </a:xfrm>
          <a:prstGeom prst="rect">
            <a:avLst/>
          </a:prstGeom>
        </p:spPr>
      </p:pic>
      <p:sp>
        <p:nvSpPr>
          <p:cNvPr id="18" name="CuadroTexto 17">
            <a:extLst>
              <a:ext uri="{FF2B5EF4-FFF2-40B4-BE49-F238E27FC236}">
                <a16:creationId xmlns:a16="http://schemas.microsoft.com/office/drawing/2014/main" xmlns="" id="{1DC9E928-6D20-470E-9687-F7472FA852A1}"/>
              </a:ext>
            </a:extLst>
          </p:cNvPr>
          <p:cNvSpPr txBox="1"/>
          <p:nvPr/>
        </p:nvSpPr>
        <p:spPr>
          <a:xfrm>
            <a:off x="423134" y="6910955"/>
            <a:ext cx="4936266" cy="1015663"/>
          </a:xfrm>
          <a:prstGeom prst="rect">
            <a:avLst/>
          </a:prstGeom>
          <a:noFill/>
        </p:spPr>
        <p:txBody>
          <a:bodyPr wrap="square">
            <a:spAutoFit/>
          </a:bodyPr>
          <a:lstStyle/>
          <a:p>
            <a:pPr algn="ctr"/>
            <a:r>
              <a:rPr lang="es-MX" sz="2000" b="1" dirty="0">
                <a:latin typeface="Comic Sans MS" panose="030F0702030302020204" pitchFamily="66" charset="0"/>
              </a:rPr>
              <a:t>FIGURA 1. DETECCIÓN DE TIERRA EN EL CAMPO USANDO UNA FUENTE DE C.D</a:t>
            </a:r>
            <a:endParaRPr lang="es-AR" sz="2000" b="1" dirty="0">
              <a:latin typeface="Comic Sans MS" panose="030F0702030302020204" pitchFamily="66"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330200" y="5029200"/>
            <a:ext cx="17297400" cy="4989315"/>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La</a:t>
            </a:r>
            <a:r>
              <a:rPr sz="2400" dirty="0">
                <a:latin typeface="Comic Sans MS"/>
                <a:cs typeface="Comic Sans MS"/>
              </a:rPr>
              <a:t> </a:t>
            </a:r>
            <a:r>
              <a:rPr sz="2400" b="1" spc="-5" dirty="0">
                <a:latin typeface="Comic Sans MS"/>
                <a:cs typeface="Comic Sans MS"/>
              </a:rPr>
              <a:t>figura</a:t>
            </a:r>
            <a:r>
              <a:rPr sz="2400" b="1" dirty="0">
                <a:latin typeface="Comic Sans MS"/>
                <a:cs typeface="Comic Sans MS"/>
              </a:rPr>
              <a:t> </a:t>
            </a:r>
            <a:r>
              <a:rPr sz="2400" b="1" spc="-5" dirty="0">
                <a:latin typeface="Comic Sans MS"/>
                <a:cs typeface="Comic Sans MS"/>
              </a:rPr>
              <a:t>2</a:t>
            </a:r>
            <a:r>
              <a:rPr sz="2400" dirty="0">
                <a:latin typeface="Comic Sans MS"/>
                <a:cs typeface="Comic Sans MS"/>
              </a:rPr>
              <a:t> </a:t>
            </a:r>
            <a:r>
              <a:rPr sz="2400" spc="-5" dirty="0">
                <a:latin typeface="Comic Sans MS"/>
                <a:cs typeface="Comic Sans MS"/>
              </a:rPr>
              <a:t>ilustra</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segundo</a:t>
            </a:r>
            <a:r>
              <a:rPr sz="2400" dirty="0">
                <a:latin typeface="Comic Sans MS"/>
                <a:cs typeface="Comic Sans MS"/>
              </a:rPr>
              <a:t> </a:t>
            </a:r>
            <a:r>
              <a:rPr sz="2400" spc="-5" dirty="0">
                <a:latin typeface="Comic Sans MS"/>
                <a:cs typeface="Comic Sans MS"/>
              </a:rPr>
              <a:t>método</a:t>
            </a:r>
            <a:r>
              <a:rPr sz="2400" dirty="0">
                <a:latin typeface="Comic Sans MS"/>
                <a:cs typeface="Comic Sans MS"/>
              </a:rPr>
              <a:t> </a:t>
            </a:r>
            <a:r>
              <a:rPr sz="2400" spc="-5" dirty="0">
                <a:latin typeface="Comic Sans MS"/>
                <a:cs typeface="Comic Sans MS"/>
              </a:rPr>
              <a:t>usado</a:t>
            </a:r>
            <a:r>
              <a:rPr sz="2400" dirty="0">
                <a:latin typeface="Comic Sans MS"/>
                <a:cs typeface="Comic Sans MS"/>
              </a:rPr>
              <a:t> </a:t>
            </a:r>
            <a:r>
              <a:rPr sz="2400" spc="-5" dirty="0">
                <a:latin typeface="Comic Sans MS"/>
                <a:cs typeface="Comic Sans MS"/>
              </a:rPr>
              <a:t>para </a:t>
            </a:r>
            <a:r>
              <a:rPr sz="2400" dirty="0">
                <a:latin typeface="Comic Sans MS"/>
                <a:cs typeface="Comic Sans MS"/>
              </a:rPr>
              <a:t> </a:t>
            </a:r>
            <a:r>
              <a:rPr sz="2400" spc="-5" dirty="0">
                <a:latin typeface="Comic Sans MS"/>
                <a:cs typeface="Comic Sans MS"/>
              </a:rPr>
              <a:t>detectar tierras en el circuito de campo.</a:t>
            </a:r>
            <a:r>
              <a:rPr sz="2400" dirty="0">
                <a:latin typeface="Comic Sans MS"/>
                <a:cs typeface="Comic Sans MS"/>
              </a:rPr>
              <a:t> </a:t>
            </a:r>
            <a:r>
              <a:rPr sz="2400" spc="-5" dirty="0">
                <a:latin typeface="Comic Sans MS"/>
                <a:cs typeface="Comic Sans MS"/>
              </a:rPr>
              <a:t>Es similar a los </a:t>
            </a:r>
            <a:r>
              <a:rPr sz="2400" dirty="0">
                <a:latin typeface="Comic Sans MS"/>
                <a:cs typeface="Comic Sans MS"/>
              </a:rPr>
              <a:t> </a:t>
            </a:r>
            <a:r>
              <a:rPr sz="2400" spc="-5" dirty="0">
                <a:latin typeface="Comic Sans MS"/>
                <a:cs typeface="Comic Sans MS"/>
              </a:rPr>
              <a:t>esquemas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detección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usados</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sensar </a:t>
            </a:r>
            <a:r>
              <a:rPr sz="2400" dirty="0">
                <a:latin typeface="Comic Sans MS"/>
                <a:cs typeface="Comic Sans MS"/>
              </a:rPr>
              <a:t> </a:t>
            </a:r>
            <a:r>
              <a:rPr sz="2400" spc="-5" dirty="0">
                <a:latin typeface="Comic Sans MS"/>
                <a:cs typeface="Comic Sans MS"/>
              </a:rPr>
              <a:t>tierras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baterías</a:t>
            </a:r>
            <a:r>
              <a:rPr sz="2400" dirty="0">
                <a:latin typeface="Comic Sans MS"/>
                <a:cs typeface="Comic Sans MS"/>
              </a:rPr>
              <a:t> </a:t>
            </a:r>
            <a:r>
              <a:rPr sz="2400" spc="-5" dirty="0">
                <a:latin typeface="Comic Sans MS"/>
                <a:cs typeface="Comic Sans MS"/>
              </a:rPr>
              <a:t>de</a:t>
            </a:r>
            <a:r>
              <a:rPr sz="2400" spc="254" dirty="0">
                <a:latin typeface="Comic Sans MS"/>
                <a:cs typeface="Comic Sans MS"/>
              </a:rPr>
              <a:t> </a:t>
            </a:r>
            <a:r>
              <a:rPr sz="2400" spc="-5" dirty="0">
                <a:latin typeface="Comic Sans MS"/>
                <a:cs typeface="Comic Sans MS"/>
              </a:rPr>
              <a:t>control</a:t>
            </a:r>
            <a:r>
              <a:rPr sz="2400" spc="260" dirty="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a:latin typeface="Comic Sans MS"/>
                <a:cs typeface="Comic Sans MS"/>
              </a:rPr>
              <a:t>subestaciones. </a:t>
            </a:r>
            <a:r>
              <a:rPr sz="2400" dirty="0">
                <a:latin typeface="Comic Sans MS"/>
                <a:cs typeface="Comic Sans MS"/>
              </a:rPr>
              <a:t> </a:t>
            </a:r>
            <a:r>
              <a:rPr sz="2400" spc="-5" dirty="0">
                <a:latin typeface="Comic Sans MS"/>
                <a:cs typeface="Comic Sans MS"/>
              </a:rPr>
              <a:t>Este método usa un divisor de tensión y un relé sensible </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sobretensión</a:t>
            </a:r>
            <a:r>
              <a:rPr sz="2400" dirty="0">
                <a:latin typeface="Comic Sans MS"/>
                <a:cs typeface="Comic Sans MS"/>
              </a:rPr>
              <a:t> </a:t>
            </a:r>
            <a:r>
              <a:rPr sz="2400" spc="-5" dirty="0">
                <a:latin typeface="Comic Sans MS"/>
                <a:cs typeface="Comic Sans MS"/>
              </a:rPr>
              <a:t>entre</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punto</a:t>
            </a:r>
            <a:r>
              <a:rPr sz="2400" dirty="0">
                <a:latin typeface="Comic Sans MS"/>
                <a:cs typeface="Comic Sans MS"/>
              </a:rPr>
              <a:t> </a:t>
            </a:r>
            <a:r>
              <a:rPr sz="2400" spc="-5" dirty="0">
                <a:latin typeface="Comic Sans MS"/>
                <a:cs typeface="Comic Sans MS"/>
              </a:rPr>
              <a:t>medio</a:t>
            </a:r>
            <a:r>
              <a:rPr sz="2400" dirty="0">
                <a:latin typeface="Comic Sans MS"/>
                <a:cs typeface="Comic Sans MS"/>
              </a:rPr>
              <a:t> </a:t>
            </a:r>
            <a:r>
              <a:rPr sz="2400" spc="-5" dirty="0">
                <a:latin typeface="Comic Sans MS"/>
                <a:cs typeface="Comic Sans MS"/>
              </a:rPr>
              <a:t>del</a:t>
            </a:r>
            <a:r>
              <a:rPr sz="2400" spc="254" dirty="0">
                <a:latin typeface="Comic Sans MS"/>
                <a:cs typeface="Comic Sans MS"/>
              </a:rPr>
              <a:t> </a:t>
            </a:r>
            <a:r>
              <a:rPr sz="2400" spc="-5" dirty="0">
                <a:latin typeface="Comic Sans MS"/>
                <a:cs typeface="Comic Sans MS"/>
              </a:rPr>
              <a:t>divisor</a:t>
            </a:r>
            <a:r>
              <a:rPr sz="2400" spc="260" dirty="0">
                <a:latin typeface="Comic Sans MS"/>
                <a:cs typeface="Comic Sans MS"/>
              </a:rPr>
              <a:t> </a:t>
            </a:r>
            <a:r>
              <a:rPr sz="2400" spc="-5" dirty="0">
                <a:latin typeface="Comic Sans MS"/>
                <a:cs typeface="Comic Sans MS"/>
              </a:rPr>
              <a:t>y </a:t>
            </a:r>
            <a:r>
              <a:rPr sz="2400"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Una tensión máxima es impuesta al relé por una </a:t>
            </a:r>
            <a:r>
              <a:rPr sz="2400"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lado</a:t>
            </a:r>
            <a:r>
              <a:rPr sz="2400" dirty="0">
                <a:latin typeface="Comic Sans MS"/>
                <a:cs typeface="Comic Sans MS"/>
              </a:rPr>
              <a:t> </a:t>
            </a:r>
            <a:r>
              <a:rPr sz="2400" spc="-5" dirty="0">
                <a:latin typeface="Comic Sans MS"/>
                <a:cs typeface="Comic Sans MS"/>
              </a:rPr>
              <a:t>positivo</a:t>
            </a:r>
            <a:r>
              <a:rPr sz="2400" dirty="0">
                <a:latin typeface="Comic Sans MS"/>
                <a:cs typeface="Comic Sans MS"/>
              </a:rPr>
              <a:t> </a:t>
            </a:r>
            <a:r>
              <a:rPr sz="2400" spc="-5" dirty="0">
                <a:latin typeface="Comic Sans MS"/>
                <a:cs typeface="Comic Sans MS"/>
              </a:rPr>
              <a:t>o</a:t>
            </a:r>
            <a:r>
              <a:rPr sz="2400" dirty="0">
                <a:latin typeface="Comic Sans MS"/>
                <a:cs typeface="Comic Sans MS"/>
              </a:rPr>
              <a:t> </a:t>
            </a:r>
            <a:r>
              <a:rPr sz="2400" spc="-5" dirty="0">
                <a:latin typeface="Comic Sans MS"/>
                <a:cs typeface="Comic Sans MS"/>
              </a:rPr>
              <a:t>negativo</a:t>
            </a:r>
            <a:r>
              <a:rPr sz="2400" dirty="0">
                <a:latin typeface="Comic Sans MS"/>
                <a:cs typeface="Comic Sans MS"/>
              </a:rPr>
              <a:t> </a:t>
            </a:r>
            <a:r>
              <a:rPr sz="2400" spc="-5" dirty="0">
                <a:latin typeface="Comic Sans MS"/>
                <a:cs typeface="Comic Sans MS"/>
              </a:rPr>
              <a:t>del</a:t>
            </a:r>
            <a:r>
              <a:rPr sz="2400" spc="254" dirty="0">
                <a:latin typeface="Comic Sans MS"/>
                <a:cs typeface="Comic Sans MS"/>
              </a:rPr>
              <a:t> </a:t>
            </a:r>
            <a:r>
              <a:rPr sz="2400" spc="-5" dirty="0">
                <a:latin typeface="Comic Sans MS"/>
                <a:cs typeface="Comic Sans MS"/>
              </a:rPr>
              <a:t>circuito</a:t>
            </a:r>
            <a:r>
              <a:rPr sz="2400" spc="260" dirty="0">
                <a:latin typeface="Comic Sans MS"/>
                <a:cs typeface="Comic Sans MS"/>
              </a:rPr>
              <a:t> </a:t>
            </a:r>
            <a:r>
              <a:rPr sz="2400" spc="-5" dirty="0">
                <a:latin typeface="Comic Sans MS"/>
                <a:cs typeface="Comic Sans MS"/>
              </a:rPr>
              <a:t>de </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Sin</a:t>
            </a:r>
            <a:r>
              <a:rPr sz="2400" dirty="0">
                <a:latin typeface="Comic Sans MS"/>
                <a:cs typeface="Comic Sans MS"/>
              </a:rPr>
              <a:t> </a:t>
            </a:r>
            <a:r>
              <a:rPr sz="2400" spc="-5" dirty="0">
                <a:latin typeface="Comic Sans MS"/>
                <a:cs typeface="Comic Sans MS"/>
              </a:rPr>
              <a:t>embargo,</a:t>
            </a:r>
            <a:r>
              <a:rPr sz="2400" dirty="0">
                <a:latin typeface="Comic Sans MS"/>
                <a:cs typeface="Comic Sans MS"/>
              </a:rPr>
              <a:t> </a:t>
            </a:r>
            <a:r>
              <a:rPr sz="2400" spc="-5" dirty="0">
                <a:latin typeface="Comic Sans MS"/>
                <a:cs typeface="Comic Sans MS"/>
              </a:rPr>
              <a:t>existe</a:t>
            </a:r>
            <a:r>
              <a:rPr sz="2400" dirty="0">
                <a:latin typeface="Comic Sans MS"/>
                <a:cs typeface="Comic Sans MS"/>
              </a:rPr>
              <a:t> </a:t>
            </a:r>
            <a:r>
              <a:rPr sz="2400" spc="-5" dirty="0">
                <a:latin typeface="Comic Sans MS"/>
                <a:cs typeface="Comic Sans MS"/>
              </a:rPr>
              <a:t>un</a:t>
            </a:r>
            <a:r>
              <a:rPr sz="2400" spc="254" dirty="0">
                <a:latin typeface="Comic Sans MS"/>
                <a:cs typeface="Comic Sans MS"/>
              </a:rPr>
              <a:t> </a:t>
            </a:r>
            <a:r>
              <a:rPr sz="2400" spc="-5" dirty="0">
                <a:latin typeface="Comic Sans MS"/>
                <a:cs typeface="Comic Sans MS"/>
              </a:rPr>
              <a:t>punto</a:t>
            </a:r>
            <a:r>
              <a:rPr sz="2400" spc="260" dirty="0">
                <a:latin typeface="Comic Sans MS"/>
                <a:cs typeface="Comic Sans MS"/>
              </a:rPr>
              <a:t> </a:t>
            </a:r>
            <a:r>
              <a:rPr sz="2400" spc="-5" dirty="0">
                <a:latin typeface="Comic Sans MS"/>
                <a:cs typeface="Comic Sans MS"/>
              </a:rPr>
              <a:t>ciego</a:t>
            </a:r>
            <a:r>
              <a:rPr sz="2400" spc="260" dirty="0">
                <a:latin typeface="Comic Sans MS"/>
                <a:cs typeface="Comic Sans MS"/>
              </a:rPr>
              <a:t> </a:t>
            </a:r>
            <a:r>
              <a:rPr sz="2400" spc="-5" dirty="0">
                <a:latin typeface="Comic Sans MS"/>
                <a:cs typeface="Comic Sans MS"/>
              </a:rPr>
              <a:t>entre </a:t>
            </a:r>
            <a:r>
              <a:rPr sz="2400" dirty="0">
                <a:latin typeface="Comic Sans MS"/>
                <a:cs typeface="Comic Sans MS"/>
              </a:rPr>
              <a:t> </a:t>
            </a:r>
            <a:r>
              <a:rPr sz="2400" spc="-5" dirty="0">
                <a:latin typeface="Comic Sans MS"/>
                <a:cs typeface="Comic Sans MS"/>
              </a:rPr>
              <a:t>positivo</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negativo</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falla</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no </a:t>
            </a:r>
            <a:r>
              <a:rPr sz="2400" dirty="0">
                <a:latin typeface="Comic Sans MS"/>
                <a:cs typeface="Comic Sans MS"/>
              </a:rPr>
              <a:t> </a:t>
            </a:r>
            <a:r>
              <a:rPr sz="2400" spc="-5" dirty="0">
                <a:latin typeface="Comic Sans MS"/>
                <a:cs typeface="Comic Sans MS"/>
              </a:rPr>
              <a:t>producirá una tensión a través del relé.</a:t>
            </a:r>
            <a:r>
              <a:rPr sz="2400" dirty="0">
                <a:latin typeface="Comic Sans MS"/>
                <a:cs typeface="Comic Sans MS"/>
              </a:rPr>
              <a:t> </a:t>
            </a:r>
            <a:r>
              <a:rPr sz="2400" spc="-5" dirty="0">
                <a:latin typeface="Comic Sans MS"/>
                <a:cs typeface="Comic Sans MS"/>
              </a:rPr>
              <a:t>Este relé de </a:t>
            </a:r>
            <a:r>
              <a:rPr sz="2400"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está</a:t>
            </a:r>
            <a:r>
              <a:rPr sz="2400" dirty="0">
                <a:latin typeface="Comic Sans MS"/>
                <a:cs typeface="Comic Sans MS"/>
              </a:rPr>
              <a:t> </a:t>
            </a:r>
            <a:r>
              <a:rPr sz="2400" spc="-5" dirty="0">
                <a:latin typeface="Comic Sans MS"/>
                <a:cs typeface="Comic Sans MS"/>
              </a:rPr>
              <a:t>diseñado</a:t>
            </a:r>
            <a:r>
              <a:rPr sz="2400" dirty="0">
                <a:latin typeface="Comic Sans MS"/>
                <a:cs typeface="Comic Sans MS"/>
              </a:rPr>
              <a:t> </a:t>
            </a:r>
            <a:r>
              <a:rPr sz="2400" spc="-5" dirty="0">
                <a:latin typeface="Comic Sans MS"/>
                <a:cs typeface="Comic Sans MS"/>
              </a:rPr>
              <a:t>para </a:t>
            </a:r>
            <a:r>
              <a:rPr sz="2400" dirty="0">
                <a:latin typeface="Comic Sans MS"/>
                <a:cs typeface="Comic Sans MS"/>
              </a:rPr>
              <a:t> </a:t>
            </a:r>
            <a:r>
              <a:rPr sz="2400" spc="-5" dirty="0">
                <a:latin typeface="Comic Sans MS"/>
                <a:cs typeface="Comic Sans MS"/>
              </a:rPr>
              <a:t>superar</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problema</a:t>
            </a:r>
            <a:r>
              <a:rPr sz="2400" dirty="0">
                <a:latin typeface="Comic Sans MS"/>
                <a:cs typeface="Comic Sans MS"/>
              </a:rPr>
              <a:t> </a:t>
            </a:r>
            <a:r>
              <a:rPr sz="2400" spc="-5" dirty="0">
                <a:latin typeface="Comic Sans MS"/>
                <a:cs typeface="Comic Sans MS"/>
              </a:rPr>
              <a:t>usando</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resistor</a:t>
            </a:r>
            <a:r>
              <a:rPr sz="2400" dirty="0">
                <a:latin typeface="Comic Sans MS"/>
                <a:cs typeface="Comic Sans MS"/>
              </a:rPr>
              <a:t> </a:t>
            </a:r>
            <a:r>
              <a:rPr sz="2400" spc="-5" dirty="0">
                <a:latin typeface="Comic Sans MS"/>
                <a:cs typeface="Comic Sans MS"/>
              </a:rPr>
              <a:t>no</a:t>
            </a:r>
            <a:r>
              <a:rPr sz="2400" spc="260" dirty="0">
                <a:latin typeface="Comic Sans MS"/>
                <a:cs typeface="Comic Sans MS"/>
              </a:rPr>
              <a:t> </a:t>
            </a:r>
            <a:r>
              <a:rPr sz="2400" spc="-5" dirty="0">
                <a:latin typeface="Comic Sans MS"/>
                <a:cs typeface="Comic Sans MS"/>
              </a:rPr>
              <a:t>lineal </a:t>
            </a:r>
            <a:r>
              <a:rPr sz="2400" dirty="0">
                <a:latin typeface="Comic Sans MS"/>
                <a:cs typeface="Comic Sans MS"/>
              </a:rPr>
              <a:t> </a:t>
            </a:r>
            <a:r>
              <a:rPr sz="2400" spc="-5" dirty="0">
                <a:latin typeface="Comic Sans MS"/>
                <a:cs typeface="Comic Sans MS"/>
              </a:rPr>
              <a:t>(varistor) en serie con uno de los dos resistores lineales </a:t>
            </a:r>
            <a:r>
              <a:rPr sz="2400" dirty="0">
                <a:latin typeface="Comic Sans MS"/>
                <a:cs typeface="Comic Sans MS"/>
              </a:rPr>
              <a:t> </a:t>
            </a:r>
            <a:r>
              <a:rPr sz="2400" spc="-5" dirty="0">
                <a:latin typeface="Comic Sans MS"/>
                <a:cs typeface="Comic Sans MS"/>
              </a:rPr>
              <a:t>en el divisor de tensión.</a:t>
            </a:r>
            <a:r>
              <a:rPr sz="2400" dirty="0">
                <a:latin typeface="Comic Sans MS"/>
                <a:cs typeface="Comic Sans MS"/>
              </a:rPr>
              <a:t> </a:t>
            </a:r>
            <a:r>
              <a:rPr sz="2400" spc="-5" dirty="0">
                <a:latin typeface="Comic Sans MS"/>
                <a:cs typeface="Comic Sans MS"/>
              </a:rPr>
              <a:t>La resistencia del varistor varía </a:t>
            </a:r>
            <a:r>
              <a:rPr sz="2400" dirty="0">
                <a:latin typeface="Comic Sans MS"/>
                <a:cs typeface="Comic Sans MS"/>
              </a:rPr>
              <a:t> </a:t>
            </a:r>
            <a:r>
              <a:rPr sz="2400" spc="-5" dirty="0">
                <a:latin typeface="Comic Sans MS"/>
                <a:cs typeface="Comic Sans MS"/>
              </a:rPr>
              <a:t>con la tensión aplicada.</a:t>
            </a:r>
            <a:r>
              <a:rPr sz="2400" dirty="0">
                <a:latin typeface="Comic Sans MS"/>
                <a:cs typeface="Comic Sans MS"/>
              </a:rPr>
              <a:t> </a:t>
            </a:r>
            <a:r>
              <a:rPr sz="2400" spc="-5" dirty="0">
                <a:latin typeface="Comic Sans MS"/>
                <a:cs typeface="Comic Sans MS"/>
              </a:rPr>
              <a:t>El divisor es dimensionado de </a:t>
            </a:r>
            <a:r>
              <a:rPr sz="2400" dirty="0">
                <a:latin typeface="Comic Sans MS"/>
                <a:cs typeface="Comic Sans MS"/>
              </a:rPr>
              <a:t> </a:t>
            </a:r>
            <a:r>
              <a:rPr sz="2400" spc="-5" dirty="0">
                <a:latin typeface="Comic Sans MS"/>
                <a:cs typeface="Comic Sans MS"/>
              </a:rPr>
              <a:t>forma tal que el punto ciego del devanado de campo está </a:t>
            </a:r>
            <a:r>
              <a:rPr sz="2400" dirty="0">
                <a:latin typeface="Comic Sans MS"/>
                <a:cs typeface="Comic Sans MS"/>
              </a:rPr>
              <a:t> </a:t>
            </a:r>
            <a:r>
              <a:rPr sz="2400" spc="-5" dirty="0">
                <a:latin typeface="Comic Sans MS"/>
                <a:cs typeface="Comic Sans MS"/>
              </a:rPr>
              <a:t>en el punto medio del devanado cuando la tensión del </a:t>
            </a:r>
            <a:r>
              <a:rPr sz="2400" dirty="0">
                <a:latin typeface="Comic Sans MS"/>
                <a:cs typeface="Comic Sans MS"/>
              </a:rPr>
              <a:t> </a:t>
            </a:r>
            <a:r>
              <a:rPr sz="2400" spc="-5" dirty="0">
                <a:latin typeface="Comic Sans MS"/>
                <a:cs typeface="Comic Sans MS"/>
              </a:rPr>
              <a:t>excitador</a:t>
            </a:r>
            <a:r>
              <a:rPr sz="2400" dirty="0">
                <a:latin typeface="Comic Sans MS"/>
                <a:cs typeface="Comic Sans MS"/>
              </a:rPr>
              <a:t> </a:t>
            </a:r>
            <a:r>
              <a:rPr sz="2400" spc="-5" dirty="0">
                <a:latin typeface="Comic Sans MS"/>
                <a:cs typeface="Comic Sans MS"/>
              </a:rPr>
              <a:t>está</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tensión</a:t>
            </a:r>
            <a:r>
              <a:rPr sz="2400" dirty="0">
                <a:latin typeface="Comic Sans MS"/>
                <a:cs typeface="Comic Sans MS"/>
              </a:rPr>
              <a:t> </a:t>
            </a:r>
            <a:r>
              <a:rPr sz="2400" spc="-5" dirty="0">
                <a:latin typeface="Comic Sans MS"/>
                <a:cs typeface="Comic Sans MS"/>
              </a:rPr>
              <a:t>nominal.</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cambios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 </a:t>
            </a:r>
            <a:r>
              <a:rPr sz="2400" spc="-254" dirty="0">
                <a:latin typeface="Comic Sans MS"/>
                <a:cs typeface="Comic Sans MS"/>
              </a:rPr>
              <a:t> </a:t>
            </a:r>
            <a:r>
              <a:rPr sz="2400" spc="-5" dirty="0">
                <a:latin typeface="Comic Sans MS"/>
                <a:cs typeface="Comic Sans MS"/>
              </a:rPr>
              <a:t>tensión del excitador moverán el punto ciego del centro </a:t>
            </a:r>
            <a:r>
              <a:rPr sz="2400" dirty="0">
                <a:latin typeface="Comic Sans MS"/>
                <a:cs typeface="Comic Sans MS"/>
              </a:rPr>
              <a:t> </a:t>
            </a:r>
            <a:r>
              <a:rPr sz="2400" spc="-5" dirty="0">
                <a:latin typeface="Comic Sans MS"/>
                <a:cs typeface="Comic Sans MS"/>
              </a:rPr>
              <a:t>del devanado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campo.</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En un sistema de excitación sin escobillas, el monitoreo </a:t>
            </a:r>
            <a:r>
              <a:rPr lang="es-MX" sz="2400" dirty="0">
                <a:latin typeface="Comic Sans MS"/>
                <a:cs typeface="Comic Sans MS"/>
              </a:rPr>
              <a:t> </a:t>
            </a:r>
            <a:r>
              <a:rPr lang="es-MX" sz="2400" spc="-5" dirty="0">
                <a:latin typeface="Comic Sans MS"/>
                <a:cs typeface="Comic Sans MS"/>
              </a:rPr>
              <a:t>continuo para tierra en el campo, no es posible con relés </a:t>
            </a:r>
            <a:r>
              <a:rPr lang="es-MX" sz="2400" dirty="0">
                <a:latin typeface="Comic Sans MS"/>
                <a:cs typeface="Comic Sans MS"/>
              </a:rPr>
              <a:t> </a:t>
            </a:r>
            <a:r>
              <a:rPr lang="es-MX" sz="2400" spc="-5" dirty="0">
                <a:latin typeface="Comic Sans MS"/>
                <a:cs typeface="Comic Sans MS"/>
              </a:rPr>
              <a:t>convencionales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conexiones del campo del generador son contenidas en el </a:t>
            </a:r>
            <a:r>
              <a:rPr lang="es-MX" sz="2400" dirty="0">
                <a:latin typeface="Comic Sans MS"/>
                <a:cs typeface="Comic Sans MS"/>
              </a:rPr>
              <a:t> </a:t>
            </a:r>
            <a:r>
              <a:rPr lang="es-MX" sz="2400" spc="-5" dirty="0">
                <a:latin typeface="Comic Sans MS"/>
                <a:cs typeface="Comic Sans MS"/>
              </a:rPr>
              <a:t>elemento rotatorio.</a:t>
            </a:r>
            <a:endParaRPr lang="es-MX" sz="24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pic>
        <p:nvPicPr>
          <p:cNvPr id="4" name="Imagen 3">
            <a:extLst>
              <a:ext uri="{FF2B5EF4-FFF2-40B4-BE49-F238E27FC236}">
                <a16:creationId xmlns:a16="http://schemas.microsoft.com/office/drawing/2014/main" xmlns="" id="{2028F0CD-9A18-4794-8B92-A73840B22390}"/>
              </a:ext>
            </a:extLst>
          </p:cNvPr>
          <p:cNvPicPr>
            <a:picLocks noChangeAspect="1"/>
          </p:cNvPicPr>
          <p:nvPr/>
        </p:nvPicPr>
        <p:blipFill>
          <a:blip r:embed="rId2"/>
          <a:stretch>
            <a:fillRect/>
          </a:stretch>
        </p:blipFill>
        <p:spPr>
          <a:xfrm>
            <a:off x="6014244" y="457200"/>
            <a:ext cx="5853112" cy="3962400"/>
          </a:xfrm>
          <a:prstGeom prst="rect">
            <a:avLst/>
          </a:prstGeom>
        </p:spPr>
      </p:pic>
      <p:sp>
        <p:nvSpPr>
          <p:cNvPr id="14" name="CuadroTexto 13">
            <a:extLst>
              <a:ext uri="{FF2B5EF4-FFF2-40B4-BE49-F238E27FC236}">
                <a16:creationId xmlns:a16="http://schemas.microsoft.com/office/drawing/2014/main" xmlns="" id="{73047E8D-D50B-4A2C-88BF-A5EE3CE56A83}"/>
              </a:ext>
            </a:extLst>
          </p:cNvPr>
          <p:cNvSpPr txBox="1"/>
          <p:nvPr/>
        </p:nvSpPr>
        <p:spPr>
          <a:xfrm>
            <a:off x="2540000" y="4419600"/>
            <a:ext cx="12725400" cy="400110"/>
          </a:xfrm>
          <a:prstGeom prst="rect">
            <a:avLst/>
          </a:prstGeom>
          <a:noFill/>
        </p:spPr>
        <p:txBody>
          <a:bodyPr wrap="square">
            <a:spAutoFit/>
          </a:bodyPr>
          <a:lstStyle/>
          <a:p>
            <a:pPr algn="ctr"/>
            <a:r>
              <a:rPr lang="es-MX" sz="2000" b="1" dirty="0">
                <a:latin typeface="Comic Sans MS" panose="030F0702030302020204" pitchFamily="66" charset="0"/>
              </a:rPr>
              <a:t>FIGURA 2. DETECCIÓN DE TIERRA EN EL CAMPO USANDO UN DIVISOR DE TENSIÓN</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938239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045200" y="590491"/>
            <a:ext cx="5791199" cy="3676709"/>
          </a:xfrm>
          <a:prstGeom prst="rect">
            <a:avLst/>
          </a:prstGeom>
        </p:spPr>
      </p:pic>
      <p:sp>
        <p:nvSpPr>
          <p:cNvPr id="4" name="object 4"/>
          <p:cNvSpPr txBox="1"/>
          <p:nvPr/>
        </p:nvSpPr>
        <p:spPr>
          <a:xfrm>
            <a:off x="292100" y="4800600"/>
            <a:ext cx="17297400" cy="4075475"/>
          </a:xfrm>
          <a:prstGeom prst="rect">
            <a:avLst/>
          </a:prstGeom>
        </p:spPr>
        <p:txBody>
          <a:bodyPr vert="horz" wrap="square" lIns="0" tIns="12700" rIns="0" bIns="0" rtlCol="0">
            <a:spAutoFit/>
          </a:bodyPr>
          <a:lstStyle/>
          <a:p>
            <a:pPr marL="38100" marR="30480" algn="just">
              <a:spcBef>
                <a:spcPts val="100"/>
              </a:spcBef>
            </a:pPr>
            <a:r>
              <a:rPr sz="2400" spc="-5" dirty="0">
                <a:latin typeface="Comic Sans MS"/>
                <a:cs typeface="Comic Sans MS"/>
              </a:rPr>
              <a:t>La </a:t>
            </a:r>
            <a:r>
              <a:rPr sz="2400" b="1" spc="-5" dirty="0">
                <a:latin typeface="Comic Sans MS"/>
                <a:cs typeface="Comic Sans MS"/>
              </a:rPr>
              <a:t>figura 3</a:t>
            </a:r>
            <a:r>
              <a:rPr sz="2400" spc="-5" dirty="0">
                <a:latin typeface="Comic Sans MS"/>
                <a:cs typeface="Comic Sans MS"/>
              </a:rPr>
              <a:t> ilustra la adición de una escobilla piloto o </a:t>
            </a:r>
            <a:r>
              <a:rPr sz="2400" dirty="0">
                <a:latin typeface="Comic Sans MS"/>
                <a:cs typeface="Comic Sans MS"/>
              </a:rPr>
              <a:t> </a:t>
            </a:r>
            <a:r>
              <a:rPr sz="2400" spc="-5" dirty="0">
                <a:latin typeface="Comic Sans MS"/>
                <a:cs typeface="Comic Sans MS"/>
              </a:rPr>
              <a:t>escobillas para tener acceso a las partes rotatorias del </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Normalmente</a:t>
            </a:r>
            <a:r>
              <a:rPr sz="2400" dirty="0">
                <a:latin typeface="Comic Sans MS"/>
                <a:cs typeface="Comic Sans MS"/>
              </a:rPr>
              <a:t> </a:t>
            </a:r>
            <a:r>
              <a:rPr sz="2400" spc="-5" dirty="0">
                <a:latin typeface="Comic Sans MS"/>
                <a:cs typeface="Comic Sans MS"/>
              </a:rPr>
              <a:t>esto</a:t>
            </a:r>
            <a:r>
              <a:rPr sz="2400" dirty="0">
                <a:latin typeface="Comic Sans MS"/>
                <a:cs typeface="Comic Sans MS"/>
              </a:rPr>
              <a:t> </a:t>
            </a:r>
            <a:r>
              <a:rPr sz="2400" spc="-5" dirty="0">
                <a:latin typeface="Comic Sans MS"/>
                <a:cs typeface="Comic Sans MS"/>
              </a:rPr>
              <a:t>no</a:t>
            </a:r>
            <a:r>
              <a:rPr sz="2400" dirty="0">
                <a:latin typeface="Comic Sans MS"/>
                <a:cs typeface="Comic Sans MS"/>
              </a:rPr>
              <a:t> </a:t>
            </a:r>
            <a:r>
              <a:rPr sz="2400" spc="-5" dirty="0">
                <a:latin typeface="Comic Sans MS"/>
                <a:cs typeface="Comic Sans MS"/>
              </a:rPr>
              <a:t>se</a:t>
            </a:r>
            <a:r>
              <a:rPr sz="2400" dirty="0">
                <a:latin typeface="Comic Sans MS"/>
                <a:cs typeface="Comic Sans MS"/>
              </a:rPr>
              <a:t> </a:t>
            </a:r>
            <a:r>
              <a:rPr sz="2400" spc="-5" dirty="0">
                <a:latin typeface="Comic Sans MS"/>
                <a:cs typeface="Comic Sans MS"/>
              </a:rPr>
              <a:t>hace</a:t>
            </a:r>
            <a:r>
              <a:rPr sz="2400" dirty="0">
                <a:latin typeface="Comic Sans MS"/>
                <a:cs typeface="Comic Sans MS"/>
              </a:rPr>
              <a:t> </a:t>
            </a:r>
            <a:r>
              <a:rPr sz="2400" spc="-5" dirty="0">
                <a:latin typeface="Comic Sans MS"/>
                <a:cs typeface="Comic Sans MS"/>
              </a:rPr>
              <a:t>puesto</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la </a:t>
            </a:r>
            <a:r>
              <a:rPr sz="2400" spc="-254" dirty="0">
                <a:latin typeface="Comic Sans MS"/>
                <a:cs typeface="Comic Sans MS"/>
              </a:rPr>
              <a:t> </a:t>
            </a:r>
            <a:r>
              <a:rPr sz="2400" spc="-5" dirty="0">
                <a:latin typeface="Comic Sans MS"/>
                <a:cs typeface="Comic Sans MS"/>
              </a:rPr>
              <a:t>eliminación de las escobillas es una de las ventajas de un </a:t>
            </a:r>
            <a:r>
              <a:rPr sz="2400" dirty="0">
                <a:latin typeface="Comic Sans MS"/>
                <a:cs typeface="Comic Sans MS"/>
              </a:rPr>
              <a:t> </a:t>
            </a:r>
            <a:r>
              <a:rPr sz="2400" spc="-5" dirty="0">
                <a:latin typeface="Comic Sans MS"/>
                <a:cs typeface="Comic Sans MS"/>
              </a:rPr>
              <a:t>sistema</a:t>
            </a:r>
            <a:r>
              <a:rPr sz="2400" dirty="0">
                <a:latin typeface="Comic Sans MS"/>
                <a:cs typeface="Comic Sans MS"/>
              </a:rPr>
              <a:t> </a:t>
            </a:r>
            <a:r>
              <a:rPr sz="2400" spc="-5" dirty="0">
                <a:latin typeface="Comic Sans MS"/>
                <a:cs typeface="Comic Sans MS"/>
              </a:rPr>
              <a:t>sin</a:t>
            </a:r>
            <a:r>
              <a:rPr sz="2400" dirty="0">
                <a:latin typeface="Comic Sans MS"/>
                <a:cs typeface="Comic Sans MS"/>
              </a:rPr>
              <a:t> </a:t>
            </a:r>
            <a:r>
              <a:rPr sz="2400" spc="-5" dirty="0">
                <a:latin typeface="Comic Sans MS"/>
                <a:cs typeface="Comic Sans MS"/>
              </a:rPr>
              <a:t>escobillas.</a:t>
            </a:r>
            <a:r>
              <a:rPr sz="2400" dirty="0">
                <a:latin typeface="Comic Sans MS"/>
                <a:cs typeface="Comic Sans MS"/>
              </a:rPr>
              <a:t> </a:t>
            </a:r>
            <a:r>
              <a:rPr sz="2400" spc="-5" dirty="0">
                <a:latin typeface="Comic Sans MS"/>
                <a:cs typeface="Comic Sans MS"/>
              </a:rPr>
              <a:t>Sin</a:t>
            </a:r>
            <a:r>
              <a:rPr sz="2400" dirty="0">
                <a:latin typeface="Comic Sans MS"/>
                <a:cs typeface="Comic Sans MS"/>
              </a:rPr>
              <a:t> </a:t>
            </a:r>
            <a:r>
              <a:rPr sz="2400" spc="-5" dirty="0">
                <a:latin typeface="Comic Sans MS"/>
                <a:cs typeface="Comic Sans MS"/>
              </a:rPr>
              <a:t>embargo,</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sistemas</a:t>
            </a:r>
            <a:r>
              <a:rPr sz="2400" dirty="0">
                <a:latin typeface="Comic Sans MS"/>
                <a:cs typeface="Comic Sans MS"/>
              </a:rPr>
              <a:t> </a:t>
            </a:r>
            <a:r>
              <a:rPr sz="2400" spc="-5" dirty="0">
                <a:latin typeface="Comic Sans MS"/>
                <a:cs typeface="Comic Sans MS"/>
              </a:rPr>
              <a:t>de </a:t>
            </a:r>
            <a:r>
              <a:rPr sz="2400" spc="-254" dirty="0">
                <a:latin typeface="Comic Sans MS"/>
                <a:cs typeface="Comic Sans MS"/>
              </a:rPr>
              <a:t> </a:t>
            </a:r>
            <a:r>
              <a:rPr sz="2400" spc="-5" dirty="0">
                <a:latin typeface="Comic Sans MS"/>
                <a:cs typeface="Comic Sans MS"/>
              </a:rPr>
              <a:t>detección pueden ser usados para detectar tierras en el </a:t>
            </a:r>
            <a:r>
              <a:rPr sz="2400" dirty="0">
                <a:latin typeface="Comic Sans MS"/>
                <a:cs typeface="Comic Sans MS"/>
              </a:rPr>
              <a:t> </a:t>
            </a:r>
            <a:r>
              <a:rPr sz="2400" spc="-5" dirty="0">
                <a:latin typeface="Comic Sans MS"/>
                <a:cs typeface="Comic Sans MS"/>
              </a:rPr>
              <a:t>campo si un anillo colector es proporcionado en la flecha </a:t>
            </a:r>
            <a:r>
              <a:rPr sz="2400" dirty="0">
                <a:latin typeface="Comic Sans MS"/>
                <a:cs typeface="Comic Sans MS"/>
              </a:rPr>
              <a:t> </a:t>
            </a:r>
            <a:r>
              <a:rPr sz="2400" spc="-5" dirty="0">
                <a:latin typeface="Comic Sans MS"/>
                <a:cs typeface="Comic Sans MS"/>
              </a:rPr>
              <a:t>rotatoria</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escobilla</a:t>
            </a:r>
            <a:r>
              <a:rPr sz="2400" dirty="0">
                <a:latin typeface="Comic Sans MS"/>
                <a:cs typeface="Comic Sans MS"/>
              </a:rPr>
              <a:t> </a:t>
            </a:r>
            <a:r>
              <a:rPr sz="2400" spc="-5" dirty="0">
                <a:latin typeface="Comic Sans MS"/>
                <a:cs typeface="Comic Sans MS"/>
              </a:rPr>
              <a:t>piloto</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puede</a:t>
            </a:r>
            <a:r>
              <a:rPr sz="2400" dirty="0">
                <a:latin typeface="Comic Sans MS"/>
                <a:cs typeface="Comic Sans MS"/>
              </a:rPr>
              <a:t> </a:t>
            </a:r>
            <a:r>
              <a:rPr sz="2400" spc="-5" dirty="0">
                <a:latin typeface="Comic Sans MS"/>
                <a:cs typeface="Comic Sans MS"/>
              </a:rPr>
              <a:t>ser </a:t>
            </a:r>
            <a:r>
              <a:rPr sz="2400" dirty="0">
                <a:latin typeface="Comic Sans MS"/>
                <a:cs typeface="Comic Sans MS"/>
              </a:rPr>
              <a:t> </a:t>
            </a:r>
            <a:r>
              <a:rPr sz="2400" spc="-5" dirty="0">
                <a:latin typeface="Comic Sans MS"/>
                <a:cs typeface="Comic Sans MS"/>
              </a:rPr>
              <a:t>periódicamente aplicada para monitorear el sistema.</a:t>
            </a:r>
            <a:r>
              <a:rPr sz="2400" dirty="0">
                <a:latin typeface="Comic Sans MS"/>
                <a:cs typeface="Comic Sans MS"/>
              </a:rPr>
              <a:t> </a:t>
            </a:r>
            <a:r>
              <a:rPr sz="2400" spc="-5" dirty="0">
                <a:latin typeface="Comic Sans MS"/>
                <a:cs typeface="Comic Sans MS"/>
              </a:rPr>
              <a:t>El </a:t>
            </a:r>
            <a:r>
              <a:rPr sz="2400" dirty="0">
                <a:latin typeface="Comic Sans MS"/>
                <a:cs typeface="Comic Sans MS"/>
              </a:rPr>
              <a:t> </a:t>
            </a:r>
            <a:r>
              <a:rPr sz="2400" spc="-5" dirty="0">
                <a:latin typeface="Comic Sans MS"/>
                <a:cs typeface="Comic Sans MS"/>
              </a:rPr>
              <a:t>chequeo de tierra puede ser hecho automáticamente por </a:t>
            </a:r>
            <a:r>
              <a:rPr sz="2400" dirty="0">
                <a:latin typeface="Comic Sans MS"/>
                <a:cs typeface="Comic Sans MS"/>
              </a:rPr>
              <a:t> </a:t>
            </a:r>
            <a:r>
              <a:rPr sz="2400" spc="-5" dirty="0">
                <a:latin typeface="Comic Sans MS"/>
                <a:cs typeface="Comic Sans MS"/>
              </a:rPr>
              <a:t>un</a:t>
            </a:r>
            <a:r>
              <a:rPr sz="2400" spc="180" dirty="0">
                <a:latin typeface="Comic Sans MS"/>
                <a:cs typeface="Comic Sans MS"/>
              </a:rPr>
              <a:t> </a:t>
            </a:r>
            <a:r>
              <a:rPr sz="2400" spc="-5" dirty="0">
                <a:latin typeface="Comic Sans MS"/>
                <a:cs typeface="Comic Sans MS"/>
              </a:rPr>
              <a:t>timer</a:t>
            </a:r>
            <a:r>
              <a:rPr sz="2400" spc="180" dirty="0">
                <a:latin typeface="Comic Sans MS"/>
                <a:cs typeface="Comic Sans MS"/>
              </a:rPr>
              <a:t> </a:t>
            </a:r>
            <a:r>
              <a:rPr sz="2400" spc="-5" dirty="0">
                <a:latin typeface="Comic Sans MS"/>
                <a:cs typeface="Comic Sans MS"/>
              </a:rPr>
              <a:t>secuenciador</a:t>
            </a:r>
            <a:r>
              <a:rPr sz="2400" spc="175" dirty="0">
                <a:latin typeface="Comic Sans MS"/>
                <a:cs typeface="Comic Sans MS"/>
              </a:rPr>
              <a:t> </a:t>
            </a:r>
            <a:r>
              <a:rPr sz="2400" spc="-5" dirty="0">
                <a:latin typeface="Comic Sans MS"/>
                <a:cs typeface="Comic Sans MS"/>
              </a:rPr>
              <a:t>y</a:t>
            </a:r>
            <a:r>
              <a:rPr sz="2400" spc="180" dirty="0">
                <a:latin typeface="Comic Sans MS"/>
                <a:cs typeface="Comic Sans MS"/>
              </a:rPr>
              <a:t> </a:t>
            </a:r>
            <a:r>
              <a:rPr sz="2400" spc="-5" dirty="0">
                <a:latin typeface="Comic Sans MS"/>
                <a:cs typeface="Comic Sans MS"/>
              </a:rPr>
              <a:t>su</a:t>
            </a:r>
            <a:r>
              <a:rPr sz="2400" spc="175" dirty="0">
                <a:latin typeface="Comic Sans MS"/>
                <a:cs typeface="Comic Sans MS"/>
              </a:rPr>
              <a:t> </a:t>
            </a:r>
            <a:r>
              <a:rPr sz="2400" spc="-5" dirty="0">
                <a:latin typeface="Comic Sans MS"/>
                <a:cs typeface="Comic Sans MS"/>
              </a:rPr>
              <a:t>control,</a:t>
            </a:r>
            <a:r>
              <a:rPr sz="2400" spc="180" dirty="0">
                <a:latin typeface="Comic Sans MS"/>
                <a:cs typeface="Comic Sans MS"/>
              </a:rPr>
              <a:t> </a:t>
            </a:r>
            <a:r>
              <a:rPr sz="2400" spc="-5" dirty="0">
                <a:latin typeface="Comic Sans MS"/>
                <a:cs typeface="Comic Sans MS"/>
              </a:rPr>
              <a:t>o</a:t>
            </a:r>
            <a:r>
              <a:rPr sz="2400" spc="175" dirty="0">
                <a:latin typeface="Comic Sans MS"/>
                <a:cs typeface="Comic Sans MS"/>
              </a:rPr>
              <a:t> </a:t>
            </a:r>
            <a:r>
              <a:rPr sz="2400" spc="-5" dirty="0">
                <a:latin typeface="Comic Sans MS"/>
                <a:cs typeface="Comic Sans MS"/>
              </a:rPr>
              <a:t>por</a:t>
            </a:r>
            <a:r>
              <a:rPr sz="2400" spc="180" dirty="0">
                <a:latin typeface="Comic Sans MS"/>
                <a:cs typeface="Comic Sans MS"/>
              </a:rPr>
              <a:t> </a:t>
            </a:r>
            <a:r>
              <a:rPr sz="2400" spc="-5" dirty="0">
                <a:latin typeface="Comic Sans MS"/>
                <a:cs typeface="Comic Sans MS"/>
              </a:rPr>
              <a:t>el</a:t>
            </a:r>
            <a:r>
              <a:rPr sz="2400" spc="175" dirty="0">
                <a:latin typeface="Comic Sans MS"/>
                <a:cs typeface="Comic Sans MS"/>
              </a:rPr>
              <a:t> </a:t>
            </a:r>
            <a:r>
              <a:rPr sz="2400" spc="-5" dirty="0">
                <a:latin typeface="Comic Sans MS"/>
                <a:cs typeface="Comic Sans MS"/>
              </a:rPr>
              <a:t>operador. </a:t>
            </a:r>
            <a:r>
              <a:rPr sz="2400" spc="-254" dirty="0">
                <a:latin typeface="Comic Sans MS"/>
                <a:cs typeface="Comic Sans MS"/>
              </a:rPr>
              <a:t> </a:t>
            </a:r>
            <a:r>
              <a:rPr sz="2400" spc="-5" dirty="0">
                <a:latin typeface="Comic Sans MS"/>
                <a:cs typeface="Comic Sans MS"/>
              </a:rPr>
              <a:t>Las escobillas usadas en este esquema no son adecuadas </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contacto</a:t>
            </a:r>
            <a:r>
              <a:rPr sz="2400" dirty="0">
                <a:latin typeface="Comic Sans MS"/>
                <a:cs typeface="Comic Sans MS"/>
              </a:rPr>
              <a:t> </a:t>
            </a:r>
            <a:r>
              <a:rPr sz="2400" spc="-5" dirty="0">
                <a:latin typeface="Comic Sans MS"/>
                <a:cs typeface="Comic Sans MS"/>
              </a:rPr>
              <a:t>continuo</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anillos</a:t>
            </a:r>
            <a:r>
              <a:rPr sz="2400" dirty="0">
                <a:latin typeface="Comic Sans MS"/>
                <a:cs typeface="Comic Sans MS"/>
              </a:rPr>
              <a:t> </a:t>
            </a:r>
            <a:r>
              <a:rPr sz="2400" spc="-5" dirty="0">
                <a:latin typeface="Comic Sans MS"/>
                <a:cs typeface="Comic Sans MS"/>
              </a:rPr>
              <a:t>colectores.</a:t>
            </a:r>
            <a:r>
              <a:rPr sz="2400" dirty="0">
                <a:latin typeface="Comic Sans MS"/>
                <a:cs typeface="Comic Sans MS"/>
              </a:rPr>
              <a:t> </a:t>
            </a:r>
            <a:r>
              <a:rPr sz="2400" spc="-5" dirty="0">
                <a:latin typeface="Comic Sans MS"/>
                <a:cs typeface="Comic Sans MS"/>
              </a:rPr>
              <a:t>La </a:t>
            </a:r>
            <a:r>
              <a:rPr sz="2400" spc="-254" dirty="0">
                <a:latin typeface="Comic Sans MS"/>
                <a:cs typeface="Comic Sans MS"/>
              </a:rPr>
              <a:t> </a:t>
            </a:r>
            <a:r>
              <a:rPr sz="2400" spc="-5" dirty="0">
                <a:latin typeface="Comic Sans MS"/>
                <a:cs typeface="Comic Sans MS"/>
              </a:rPr>
              <a:t>impedancia</a:t>
            </a:r>
            <a:r>
              <a:rPr sz="2400" spc="100" dirty="0">
                <a:latin typeface="Comic Sans MS"/>
                <a:cs typeface="Comic Sans MS"/>
              </a:rPr>
              <a:t> </a:t>
            </a:r>
            <a:r>
              <a:rPr sz="2400" spc="-5" dirty="0">
                <a:latin typeface="Comic Sans MS"/>
                <a:cs typeface="Comic Sans MS"/>
              </a:rPr>
              <a:t>a</a:t>
            </a:r>
            <a:r>
              <a:rPr sz="2400" spc="105" dirty="0">
                <a:latin typeface="Comic Sans MS"/>
                <a:cs typeface="Comic Sans MS"/>
              </a:rPr>
              <a:t> </a:t>
            </a:r>
            <a:r>
              <a:rPr sz="2400" spc="-5" dirty="0">
                <a:latin typeface="Comic Sans MS"/>
                <a:cs typeface="Comic Sans MS"/>
              </a:rPr>
              <a:t>tierra</a:t>
            </a:r>
            <a:r>
              <a:rPr sz="2400" spc="105" dirty="0">
                <a:latin typeface="Comic Sans MS"/>
                <a:cs typeface="Comic Sans MS"/>
              </a:rPr>
              <a:t> </a:t>
            </a:r>
            <a:r>
              <a:rPr sz="2400" spc="-5" dirty="0">
                <a:latin typeface="Comic Sans MS"/>
                <a:cs typeface="Comic Sans MS"/>
              </a:rPr>
              <a:t>del</a:t>
            </a:r>
            <a:r>
              <a:rPr sz="2400" spc="105" dirty="0">
                <a:latin typeface="Comic Sans MS"/>
                <a:cs typeface="Comic Sans MS"/>
              </a:rPr>
              <a:t> </a:t>
            </a:r>
            <a:r>
              <a:rPr sz="2400" spc="-5" dirty="0">
                <a:latin typeface="Comic Sans MS"/>
                <a:cs typeface="Comic Sans MS"/>
              </a:rPr>
              <a:t>circuito</a:t>
            </a:r>
            <a:r>
              <a:rPr sz="2400" spc="100" dirty="0">
                <a:latin typeface="Comic Sans MS"/>
                <a:cs typeface="Comic Sans MS"/>
              </a:rPr>
              <a:t> </a:t>
            </a:r>
            <a:r>
              <a:rPr sz="2400" spc="-5" dirty="0">
                <a:latin typeface="Comic Sans MS"/>
                <a:cs typeface="Comic Sans MS"/>
              </a:rPr>
              <a:t>de</a:t>
            </a:r>
            <a:r>
              <a:rPr sz="2400" spc="105" dirty="0">
                <a:latin typeface="Comic Sans MS"/>
                <a:cs typeface="Comic Sans MS"/>
              </a:rPr>
              <a:t> </a:t>
            </a:r>
            <a:r>
              <a:rPr sz="2400" spc="-5" dirty="0">
                <a:latin typeface="Comic Sans MS"/>
                <a:cs typeface="Comic Sans MS"/>
              </a:rPr>
              <a:t>campo</a:t>
            </a:r>
            <a:r>
              <a:rPr sz="2400" spc="105" dirty="0">
                <a:latin typeface="Comic Sans MS"/>
                <a:cs typeface="Comic Sans MS"/>
              </a:rPr>
              <a:t> </a:t>
            </a:r>
            <a:r>
              <a:rPr sz="2400" spc="-5" dirty="0">
                <a:latin typeface="Comic Sans MS"/>
                <a:cs typeface="Comic Sans MS"/>
              </a:rPr>
              <a:t>es</a:t>
            </a:r>
            <a:r>
              <a:rPr sz="2400" spc="105" dirty="0">
                <a:latin typeface="Comic Sans MS"/>
                <a:cs typeface="Comic Sans MS"/>
              </a:rPr>
              <a:t> </a:t>
            </a:r>
            <a:r>
              <a:rPr sz="2400" spc="-5" dirty="0">
                <a:latin typeface="Comic Sans MS"/>
                <a:cs typeface="Comic Sans MS"/>
              </a:rPr>
              <a:t>una</a:t>
            </a:r>
            <a:r>
              <a:rPr sz="2400" spc="105" dirty="0">
                <a:latin typeface="Comic Sans MS"/>
                <a:cs typeface="Comic Sans MS"/>
              </a:rPr>
              <a:t> </a:t>
            </a:r>
            <a:r>
              <a:rPr sz="2400" spc="-5" dirty="0">
                <a:latin typeface="Comic Sans MS"/>
                <a:cs typeface="Comic Sans MS"/>
              </a:rPr>
              <a:t>pierna </a:t>
            </a:r>
            <a:r>
              <a:rPr sz="2400" spc="-260" dirty="0">
                <a:latin typeface="Comic Sans MS"/>
                <a:cs typeface="Comic Sans MS"/>
              </a:rPr>
              <a:t> </a:t>
            </a:r>
            <a:r>
              <a:rPr sz="2400" spc="-5" dirty="0">
                <a:latin typeface="Comic Sans MS"/>
                <a:cs typeface="Comic Sans MS"/>
              </a:rPr>
              <a:t>de un puente de Wheatstone conectado vía la escobilla. </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falla</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reduce</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devanado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la </a:t>
            </a:r>
            <a:r>
              <a:rPr sz="2400" spc="-254" dirty="0">
                <a:latin typeface="Comic Sans MS"/>
                <a:cs typeface="Comic Sans MS"/>
              </a:rPr>
              <a:t> </a:t>
            </a:r>
            <a:r>
              <a:rPr sz="2400" spc="-5" dirty="0">
                <a:latin typeface="Comic Sans MS"/>
                <a:cs typeface="Comic Sans MS"/>
              </a:rPr>
              <a:t>capacitancia del rotor, C</a:t>
            </a:r>
            <a:r>
              <a:rPr sz="2400" spc="-7" baseline="-13888" dirty="0">
                <a:latin typeface="Comic Sans MS"/>
                <a:cs typeface="Comic Sans MS"/>
              </a:rPr>
              <a:t>R</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lo cual desbalancea el circuito </a:t>
            </a:r>
            <a:r>
              <a:rPr sz="2400" spc="-254" dirty="0">
                <a:latin typeface="Comic Sans MS"/>
                <a:cs typeface="Comic Sans MS"/>
              </a:rPr>
              <a:t> </a:t>
            </a:r>
            <a:r>
              <a:rPr sz="2400" spc="-5" dirty="0">
                <a:latin typeface="Comic Sans MS"/>
                <a:cs typeface="Comic Sans MS"/>
              </a:rPr>
              <a:t>del puente.</a:t>
            </a:r>
            <a:r>
              <a:rPr sz="2400" dirty="0">
                <a:latin typeface="Comic Sans MS"/>
                <a:cs typeface="Comic Sans MS"/>
              </a:rPr>
              <a:t> </a:t>
            </a:r>
            <a:r>
              <a:rPr sz="2400" spc="-5" dirty="0">
                <a:latin typeface="Comic Sans MS"/>
                <a:cs typeface="Comic Sans MS"/>
              </a:rPr>
              <a:t>Si una tensión es medida entre tierra y la </a:t>
            </a:r>
            <a:r>
              <a:rPr sz="2400" dirty="0">
                <a:latin typeface="Comic Sans MS"/>
                <a:cs typeface="Comic Sans MS"/>
              </a:rPr>
              <a:t> </a:t>
            </a:r>
            <a:r>
              <a:rPr sz="2400" spc="-5" dirty="0">
                <a:latin typeface="Comic Sans MS"/>
                <a:cs typeface="Comic Sans MS"/>
              </a:rPr>
              <a:t>escobilla, la cual está conectada en un lado del campo del </a:t>
            </a:r>
            <a:r>
              <a:rPr sz="2400" dirty="0">
                <a:latin typeface="Comic Sans MS"/>
                <a:cs typeface="Comic Sans MS"/>
              </a:rPr>
              <a:t> </a:t>
            </a:r>
            <a:r>
              <a:rPr sz="2400" spc="-5" dirty="0">
                <a:latin typeface="Comic Sans MS"/>
                <a:cs typeface="Comic Sans MS"/>
              </a:rPr>
              <a:t>generador, entonces existe una tierra.</a:t>
            </a:r>
            <a:r>
              <a:rPr sz="2400" spc="254" dirty="0">
                <a:latin typeface="Comic Sans MS"/>
                <a:cs typeface="Comic Sans MS"/>
              </a:rPr>
              <a:t> </a:t>
            </a:r>
            <a:r>
              <a:rPr sz="2400" spc="-5" dirty="0">
                <a:latin typeface="Comic Sans MS"/>
                <a:cs typeface="Comic Sans MS"/>
              </a:rPr>
              <a:t>En las máquinas </a:t>
            </a:r>
            <a:r>
              <a:rPr sz="2400" dirty="0">
                <a:latin typeface="Comic Sans MS"/>
                <a:cs typeface="Comic Sans MS"/>
              </a:rPr>
              <a:t> </a:t>
            </a:r>
            <a:r>
              <a:rPr sz="2400" spc="-5" dirty="0">
                <a:latin typeface="Comic Sans MS"/>
                <a:cs typeface="Comic Sans MS"/>
              </a:rPr>
              <a:t>sin escobillas, las mediciones de resistencia pueden ser </a:t>
            </a:r>
            <a:r>
              <a:rPr sz="2400" dirty="0">
                <a:latin typeface="Comic Sans MS"/>
                <a:cs typeface="Comic Sans MS"/>
              </a:rPr>
              <a:t> </a:t>
            </a:r>
            <a:r>
              <a:rPr sz="2400" spc="-5" dirty="0">
                <a:latin typeface="Comic Sans MS"/>
                <a:cs typeface="Comic Sans MS"/>
              </a:rPr>
              <a:t>usadas</a:t>
            </a:r>
            <a:r>
              <a:rPr sz="2400" spc="10" dirty="0">
                <a:latin typeface="Comic Sans MS"/>
                <a:cs typeface="Comic Sans MS"/>
              </a:rPr>
              <a:t> </a:t>
            </a:r>
            <a:r>
              <a:rPr sz="2400" spc="-5" dirty="0">
                <a:latin typeface="Comic Sans MS"/>
                <a:cs typeface="Comic Sans MS"/>
              </a:rPr>
              <a:t>para</a:t>
            </a:r>
            <a:r>
              <a:rPr sz="2400" spc="10" dirty="0">
                <a:latin typeface="Comic Sans MS"/>
                <a:cs typeface="Comic Sans MS"/>
              </a:rPr>
              <a:t> </a:t>
            </a:r>
            <a:r>
              <a:rPr sz="2400" spc="-5" dirty="0">
                <a:latin typeface="Comic Sans MS"/>
                <a:cs typeface="Comic Sans MS"/>
              </a:rPr>
              <a:t>evaluar</a:t>
            </a:r>
            <a:r>
              <a:rPr sz="2400" spc="10" dirty="0">
                <a:latin typeface="Comic Sans MS"/>
                <a:cs typeface="Comic Sans MS"/>
              </a:rPr>
              <a:t> </a:t>
            </a:r>
            <a:r>
              <a:rPr sz="2400" spc="-5" dirty="0">
                <a:latin typeface="Comic Sans MS"/>
                <a:cs typeface="Comic Sans MS"/>
              </a:rPr>
              <a:t>la</a:t>
            </a:r>
            <a:r>
              <a:rPr sz="2400" spc="10" dirty="0">
                <a:latin typeface="Comic Sans MS"/>
                <a:cs typeface="Comic Sans MS"/>
              </a:rPr>
              <a:t> </a:t>
            </a:r>
            <a:r>
              <a:rPr sz="2400" spc="-5" dirty="0">
                <a:latin typeface="Comic Sans MS"/>
                <a:cs typeface="Comic Sans MS"/>
              </a:rPr>
              <a:t>integridad</a:t>
            </a:r>
            <a:r>
              <a:rPr sz="2400" spc="10" dirty="0">
                <a:latin typeface="Comic Sans MS"/>
                <a:cs typeface="Comic Sans MS"/>
              </a:rPr>
              <a:t> </a:t>
            </a:r>
            <a:r>
              <a:rPr sz="2400" spc="-5" dirty="0">
                <a:latin typeface="Comic Sans MS"/>
                <a:cs typeface="Comic Sans MS"/>
              </a:rPr>
              <a:t>del</a:t>
            </a:r>
            <a:r>
              <a:rPr sz="2400" spc="10" dirty="0">
                <a:latin typeface="Comic Sans MS"/>
                <a:cs typeface="Comic Sans MS"/>
              </a:rPr>
              <a:t> </a:t>
            </a:r>
            <a:r>
              <a:rPr sz="2400" spc="-5" dirty="0">
                <a:latin typeface="Comic Sans MS"/>
                <a:cs typeface="Comic Sans MS"/>
              </a:rPr>
              <a:t>devanado</a:t>
            </a:r>
            <a:r>
              <a:rPr sz="2400" spc="10" dirty="0">
                <a:latin typeface="Comic Sans MS"/>
                <a:cs typeface="Comic Sans MS"/>
              </a:rPr>
              <a:t> </a:t>
            </a:r>
            <a:r>
              <a:rPr sz="2400" spc="-5" dirty="0">
                <a:latin typeface="Comic Sans MS"/>
                <a:cs typeface="Comic Sans MS"/>
              </a:rPr>
              <a:t>de</a:t>
            </a:r>
            <a:r>
              <a:rPr sz="2400" spc="10" dirty="0">
                <a:latin typeface="Comic Sans MS"/>
                <a:cs typeface="Comic Sans MS"/>
              </a:rPr>
              <a:t> </a:t>
            </a:r>
            <a:r>
              <a:rPr sz="2400" spc="-5" dirty="0">
                <a:latin typeface="Comic Sans MS"/>
                <a:cs typeface="Comic Sans MS"/>
              </a:rPr>
              <a:t>campo.</a:t>
            </a:r>
            <a:endParaRPr sz="2400" dirty="0">
              <a:latin typeface="Comic Sans MS"/>
              <a:cs typeface="Comic Sans MS"/>
            </a:endParaRPr>
          </a:p>
        </p:txBody>
      </p:sp>
      <p:sp>
        <p:nvSpPr>
          <p:cNvPr id="17" name="CuadroTexto 16">
            <a:extLst>
              <a:ext uri="{FF2B5EF4-FFF2-40B4-BE49-F238E27FC236}">
                <a16:creationId xmlns:a16="http://schemas.microsoft.com/office/drawing/2014/main" xmlns="" id="{8F6A6B32-A1A2-43FC-B10E-472EC10D461C}"/>
              </a:ext>
            </a:extLst>
          </p:cNvPr>
          <p:cNvSpPr txBox="1"/>
          <p:nvPr/>
        </p:nvSpPr>
        <p:spPr>
          <a:xfrm>
            <a:off x="4472317" y="4267200"/>
            <a:ext cx="8936966" cy="400110"/>
          </a:xfrm>
          <a:prstGeom prst="rect">
            <a:avLst/>
          </a:prstGeom>
          <a:noFill/>
        </p:spPr>
        <p:txBody>
          <a:bodyPr wrap="square">
            <a:spAutoFit/>
          </a:bodyPr>
          <a:lstStyle/>
          <a:p>
            <a:pPr algn="ctr"/>
            <a:r>
              <a:rPr lang="es-MX" sz="2000" b="1" dirty="0">
                <a:latin typeface="Comic Sans MS" panose="030F0702030302020204" pitchFamily="66" charset="0"/>
              </a:rPr>
              <a:t>Figura 3. Detección de tierra en el campo usando escobillas piloto</a:t>
            </a:r>
            <a:endParaRPr lang="es-AR" sz="2000" b="1" dirty="0">
              <a:latin typeface="Comic Sans MS" panose="030F0702030302020204" pitchFamily="66"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5239323" y="740420"/>
            <a:ext cx="7402954" cy="3916573"/>
          </a:xfrm>
          <a:prstGeom prst="rect">
            <a:avLst/>
          </a:prstGeom>
        </p:spPr>
      </p:pic>
      <p:sp>
        <p:nvSpPr>
          <p:cNvPr id="8" name="object 8"/>
          <p:cNvSpPr txBox="1"/>
          <p:nvPr/>
        </p:nvSpPr>
        <p:spPr>
          <a:xfrm>
            <a:off x="254000" y="5055079"/>
            <a:ext cx="17373600" cy="4457631"/>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La</a:t>
            </a:r>
            <a:r>
              <a:rPr lang="es-MX" sz="2400" spc="10" dirty="0">
                <a:latin typeface="Comic Sans MS"/>
                <a:cs typeface="Comic Sans MS"/>
              </a:rPr>
              <a:t> </a:t>
            </a:r>
            <a:r>
              <a:rPr lang="es-MX" sz="2400" b="1" spc="-5" dirty="0">
                <a:latin typeface="Comic Sans MS"/>
                <a:cs typeface="Comic Sans MS"/>
              </a:rPr>
              <a:t>figura</a:t>
            </a:r>
            <a:r>
              <a:rPr lang="es-MX" sz="2400" b="1" spc="20" dirty="0">
                <a:latin typeface="Comic Sans MS"/>
                <a:cs typeface="Comic Sans MS"/>
              </a:rPr>
              <a:t> </a:t>
            </a:r>
            <a:r>
              <a:rPr lang="es-MX" sz="2400" b="1" spc="-5" dirty="0">
                <a:latin typeface="Comic Sans MS"/>
                <a:cs typeface="Comic Sans MS"/>
              </a:rPr>
              <a:t>4</a:t>
            </a:r>
            <a:r>
              <a:rPr lang="es-MX" sz="2400" spc="15" dirty="0">
                <a:latin typeface="Comic Sans MS"/>
                <a:cs typeface="Comic Sans MS"/>
              </a:rPr>
              <a:t> </a:t>
            </a:r>
            <a:r>
              <a:rPr lang="es-MX" sz="2400" spc="-5" dirty="0">
                <a:latin typeface="Comic Sans MS"/>
                <a:cs typeface="Comic Sans MS"/>
              </a:rPr>
              <a:t>ilustra</a:t>
            </a:r>
            <a:r>
              <a:rPr lang="es-MX" sz="2400" spc="20" dirty="0">
                <a:latin typeface="Comic Sans MS"/>
                <a:cs typeface="Comic Sans MS"/>
              </a:rPr>
              <a:t> </a:t>
            </a:r>
            <a:r>
              <a:rPr lang="es-MX" sz="2400" spc="-5" dirty="0">
                <a:latin typeface="Comic Sans MS"/>
                <a:cs typeface="Comic Sans MS"/>
              </a:rPr>
              <a:t>un</a:t>
            </a:r>
            <a:r>
              <a:rPr lang="es-MX" sz="2400" spc="10" dirty="0">
                <a:latin typeface="Comic Sans MS"/>
                <a:cs typeface="Comic Sans MS"/>
              </a:rPr>
              <a:t> </a:t>
            </a:r>
            <a:r>
              <a:rPr lang="es-MX" sz="2400" spc="-5" dirty="0">
                <a:latin typeface="Comic Sans MS"/>
                <a:cs typeface="Comic Sans MS"/>
              </a:rPr>
              <a:t>método</a:t>
            </a:r>
            <a:r>
              <a:rPr lang="es-MX" sz="2400" spc="10" dirty="0">
                <a:latin typeface="Comic Sans MS"/>
                <a:cs typeface="Comic Sans MS"/>
              </a:rPr>
              <a:t> </a:t>
            </a:r>
            <a:r>
              <a:rPr lang="es-MX" sz="2400" spc="-5" dirty="0">
                <a:latin typeface="Comic Sans MS"/>
                <a:cs typeface="Comic Sans MS"/>
              </a:rPr>
              <a:t>para</a:t>
            </a:r>
            <a:r>
              <a:rPr lang="es-MX" sz="2400" spc="5" dirty="0">
                <a:latin typeface="Comic Sans MS"/>
                <a:cs typeface="Comic Sans MS"/>
              </a:rPr>
              <a:t> </a:t>
            </a:r>
            <a:r>
              <a:rPr lang="es-MX" sz="2400" spc="-5" dirty="0">
                <a:latin typeface="Comic Sans MS"/>
                <a:cs typeface="Comic Sans MS"/>
              </a:rPr>
              <a:t>monitoreo</a:t>
            </a:r>
            <a:r>
              <a:rPr lang="es-MX" sz="2400" spc="10" dirty="0">
                <a:latin typeface="Comic Sans MS"/>
                <a:cs typeface="Comic Sans MS"/>
              </a:rPr>
              <a:t> </a:t>
            </a:r>
            <a:r>
              <a:rPr lang="es-MX" sz="2400" spc="-5" dirty="0">
                <a:latin typeface="Comic Sans MS"/>
                <a:cs typeface="Comic Sans MS"/>
              </a:rPr>
              <a:t>continuo</a:t>
            </a:r>
            <a:r>
              <a:rPr lang="es-MX" sz="2400" spc="1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tierras</a:t>
            </a:r>
            <a:r>
              <a:rPr lang="es-MX" sz="2400" spc="120" dirty="0">
                <a:latin typeface="Comic Sans MS"/>
                <a:cs typeface="Comic Sans MS"/>
              </a:rPr>
              <a:t> </a:t>
            </a:r>
            <a:r>
              <a:rPr lang="es-MX" sz="2400" spc="-5" dirty="0">
                <a:latin typeface="Comic Sans MS"/>
                <a:cs typeface="Comic Sans MS"/>
              </a:rPr>
              <a:t>en</a:t>
            </a:r>
            <a:r>
              <a:rPr lang="es-MX" sz="2400" spc="125" dirty="0">
                <a:latin typeface="Comic Sans MS"/>
                <a:cs typeface="Comic Sans MS"/>
              </a:rPr>
              <a:t> </a:t>
            </a:r>
            <a:r>
              <a:rPr lang="es-MX" sz="2400" spc="-5" dirty="0">
                <a:latin typeface="Comic Sans MS"/>
                <a:cs typeface="Comic Sans MS"/>
              </a:rPr>
              <a:t>el</a:t>
            </a:r>
            <a:r>
              <a:rPr lang="es-MX" sz="2400" spc="125" dirty="0">
                <a:latin typeface="Comic Sans MS"/>
                <a:cs typeface="Comic Sans MS"/>
              </a:rPr>
              <a:t> </a:t>
            </a:r>
            <a:r>
              <a:rPr lang="es-MX" sz="2400" spc="-5" dirty="0">
                <a:latin typeface="Comic Sans MS"/>
                <a:cs typeface="Comic Sans MS"/>
              </a:rPr>
              <a:t>campo</a:t>
            </a:r>
            <a:r>
              <a:rPr lang="es-MX" sz="2400" spc="125" dirty="0">
                <a:latin typeface="Comic Sans MS"/>
                <a:cs typeface="Comic Sans MS"/>
              </a:rPr>
              <a:t> </a:t>
            </a:r>
            <a:r>
              <a:rPr lang="es-MX" sz="2400" spc="-5" dirty="0">
                <a:latin typeface="Comic Sans MS"/>
                <a:cs typeface="Comic Sans MS"/>
              </a:rPr>
              <a:t>de</a:t>
            </a:r>
            <a:r>
              <a:rPr lang="es-MX" sz="2400" spc="125" dirty="0">
                <a:latin typeface="Comic Sans MS"/>
                <a:cs typeface="Comic Sans MS"/>
              </a:rPr>
              <a:t> </a:t>
            </a:r>
            <a:r>
              <a:rPr lang="es-MX" sz="2400" spc="-5" dirty="0">
                <a:latin typeface="Comic Sans MS"/>
                <a:cs typeface="Comic Sans MS"/>
              </a:rPr>
              <a:t>máquinas</a:t>
            </a:r>
            <a:r>
              <a:rPr lang="es-MX" sz="2400" spc="125" dirty="0">
                <a:latin typeface="Comic Sans MS"/>
                <a:cs typeface="Comic Sans MS"/>
              </a:rPr>
              <a:t> </a:t>
            </a:r>
            <a:r>
              <a:rPr lang="es-MX" sz="2400" spc="-5" dirty="0">
                <a:latin typeface="Comic Sans MS"/>
                <a:cs typeface="Comic Sans MS"/>
              </a:rPr>
              <a:t>sin</a:t>
            </a:r>
            <a:r>
              <a:rPr lang="es-MX" sz="2400" spc="125" dirty="0">
                <a:latin typeface="Comic Sans MS"/>
                <a:cs typeface="Comic Sans MS"/>
              </a:rPr>
              <a:t> </a:t>
            </a:r>
            <a:r>
              <a:rPr lang="es-MX" sz="2400" spc="-5" dirty="0">
                <a:latin typeface="Comic Sans MS"/>
                <a:cs typeface="Comic Sans MS"/>
              </a:rPr>
              <a:t>escobillas,</a:t>
            </a:r>
            <a:r>
              <a:rPr lang="es-MX" sz="2400" spc="125" dirty="0">
                <a:latin typeface="Comic Sans MS"/>
                <a:cs typeface="Comic Sans MS"/>
              </a:rPr>
              <a:t> </a:t>
            </a:r>
            <a:r>
              <a:rPr lang="es-MX" sz="2400" spc="-5" dirty="0">
                <a:latin typeface="Comic Sans MS"/>
                <a:cs typeface="Comic Sans MS"/>
              </a:rPr>
              <a:t>sin</a:t>
            </a:r>
            <a:r>
              <a:rPr lang="es-MX" sz="2400" spc="110" dirty="0">
                <a:latin typeface="Comic Sans MS"/>
                <a:cs typeface="Comic Sans MS"/>
              </a:rPr>
              <a:t> </a:t>
            </a:r>
            <a:r>
              <a:rPr lang="es-MX" sz="2400" spc="-5" dirty="0">
                <a:latin typeface="Comic Sans MS"/>
                <a:cs typeface="Comic Sans MS"/>
              </a:rPr>
              <a:t>usar </a:t>
            </a:r>
            <a:r>
              <a:rPr sz="2400" spc="-5" dirty="0" err="1">
                <a:latin typeface="Comic Sans MS"/>
                <a:cs typeface="Comic Sans MS"/>
              </a:rPr>
              <a:t>escobillas</a:t>
            </a:r>
            <a:r>
              <a:rPr sz="2400" dirty="0">
                <a:latin typeface="Comic Sans MS"/>
                <a:cs typeface="Comic Sans MS"/>
              </a:rPr>
              <a:t> </a:t>
            </a:r>
            <a:r>
              <a:rPr sz="2400" spc="-5" dirty="0">
                <a:latin typeface="Comic Sans MS"/>
                <a:cs typeface="Comic Sans MS"/>
              </a:rPr>
              <a:t>piloto.</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transmisor</a:t>
            </a:r>
            <a:r>
              <a:rPr sz="2400" dirty="0">
                <a:latin typeface="Comic Sans MS"/>
                <a:cs typeface="Comic Sans MS"/>
              </a:rPr>
              <a:t> </a:t>
            </a:r>
            <a:r>
              <a:rPr sz="2400" spc="-5" dirty="0">
                <a:latin typeface="Comic Sans MS"/>
                <a:cs typeface="Comic Sans MS"/>
              </a:rPr>
              <a:t>del</a:t>
            </a:r>
            <a:r>
              <a:rPr sz="2400" spc="254" dirty="0">
                <a:latin typeface="Comic Sans MS"/>
                <a:cs typeface="Comic Sans MS"/>
              </a:rPr>
              <a:t> </a:t>
            </a:r>
            <a:r>
              <a:rPr sz="2400" spc="-5" dirty="0">
                <a:latin typeface="Comic Sans MS"/>
                <a:cs typeface="Comic Sans MS"/>
              </a:rPr>
              <a:t>relé</a:t>
            </a:r>
            <a:r>
              <a:rPr sz="2400" spc="260" dirty="0">
                <a:latin typeface="Comic Sans MS"/>
                <a:cs typeface="Comic Sans MS"/>
              </a:rPr>
              <a:t> </a:t>
            </a:r>
            <a:r>
              <a:rPr sz="2400" spc="-5" dirty="0">
                <a:latin typeface="Comic Sans MS"/>
                <a:cs typeface="Comic Sans MS"/>
              </a:rPr>
              <a:t>es</a:t>
            </a:r>
            <a:r>
              <a:rPr sz="2400" spc="260" dirty="0">
                <a:latin typeface="Comic Sans MS"/>
                <a:cs typeface="Comic Sans MS"/>
              </a:rPr>
              <a:t> </a:t>
            </a:r>
            <a:r>
              <a:rPr sz="2400" spc="-5" dirty="0">
                <a:latin typeface="Comic Sans MS"/>
                <a:cs typeface="Comic Sans MS"/>
              </a:rPr>
              <a:t>montado </a:t>
            </a:r>
            <a:r>
              <a:rPr sz="2400" dirty="0">
                <a:latin typeface="Comic Sans MS"/>
                <a:cs typeface="Comic Sans MS"/>
              </a:rPr>
              <a:t> </a:t>
            </a:r>
            <a:r>
              <a:rPr sz="2400" spc="-5" dirty="0">
                <a:latin typeface="Comic Sans MS"/>
                <a:cs typeface="Comic Sans MS"/>
              </a:rPr>
              <a:t>sobre el volante de diodos del campo del generador.</a:t>
            </a:r>
            <a:r>
              <a:rPr sz="2400" dirty="0">
                <a:latin typeface="Comic Sans MS"/>
                <a:cs typeface="Comic Sans MS"/>
              </a:rPr>
              <a:t> </a:t>
            </a:r>
            <a:r>
              <a:rPr sz="2400" spc="-5" dirty="0">
                <a:latin typeface="Comic Sans MS"/>
                <a:cs typeface="Comic Sans MS"/>
              </a:rPr>
              <a:t>Su </a:t>
            </a:r>
            <a:r>
              <a:rPr sz="2400" dirty="0">
                <a:latin typeface="Comic Sans MS"/>
                <a:cs typeface="Comic Sans MS"/>
              </a:rPr>
              <a:t> </a:t>
            </a:r>
            <a:r>
              <a:rPr sz="2400" spc="-5" dirty="0">
                <a:latin typeface="Comic Sans MS"/>
                <a:cs typeface="Comic Sans MS"/>
              </a:rPr>
              <a:t>fuente de potencia es el sistema excitador sin escobillas </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a:t>
            </a:r>
            <a:r>
              <a:rPr sz="2400" dirty="0">
                <a:latin typeface="Comic Sans MS"/>
                <a:cs typeface="Comic Sans MS"/>
              </a:rPr>
              <a:t> </a:t>
            </a:r>
            <a:r>
              <a:rPr sz="2400" spc="-5" dirty="0">
                <a:latin typeface="Comic Sans MS"/>
                <a:cs typeface="Comic Sans MS"/>
              </a:rPr>
              <a:t>Dos</a:t>
            </a:r>
            <a:r>
              <a:rPr sz="2400" dirty="0">
                <a:latin typeface="Comic Sans MS"/>
                <a:cs typeface="Comic Sans MS"/>
              </a:rPr>
              <a:t> </a:t>
            </a:r>
            <a:r>
              <a:rPr sz="2400" spc="-5" dirty="0">
                <a:latin typeface="Comic Sans MS"/>
                <a:cs typeface="Comic Sans MS"/>
              </a:rPr>
              <a:t>conductores</a:t>
            </a:r>
            <a:r>
              <a:rPr sz="2400" dirty="0">
                <a:latin typeface="Comic Sans MS"/>
                <a:cs typeface="Comic Sans MS"/>
              </a:rPr>
              <a:t> </a:t>
            </a:r>
            <a:r>
              <a:rPr sz="2400" spc="-5" dirty="0">
                <a:latin typeface="Comic Sans MS"/>
                <a:cs typeface="Comic Sans MS"/>
              </a:rPr>
              <a:t>son</a:t>
            </a:r>
            <a:r>
              <a:rPr sz="2400" dirty="0">
                <a:latin typeface="Comic Sans MS"/>
                <a:cs typeface="Comic Sans MS"/>
              </a:rPr>
              <a:t> </a:t>
            </a:r>
            <a:r>
              <a:rPr sz="2400" spc="-5" dirty="0">
                <a:latin typeface="Comic Sans MS"/>
                <a:cs typeface="Comic Sans MS"/>
              </a:rPr>
              <a:t>conectados</a:t>
            </a:r>
            <a:r>
              <a:rPr sz="2400" dirty="0">
                <a:latin typeface="Comic Sans MS"/>
                <a:cs typeface="Comic Sans MS"/>
              </a:rPr>
              <a:t> </a:t>
            </a:r>
            <a:r>
              <a:rPr sz="2400" spc="-5" dirty="0">
                <a:latin typeface="Comic Sans MS"/>
                <a:cs typeface="Comic Sans MS"/>
              </a:rPr>
              <a:t>al</a:t>
            </a:r>
            <a:r>
              <a:rPr sz="2400" spc="254" dirty="0">
                <a:latin typeface="Comic Sans MS"/>
                <a:cs typeface="Comic Sans MS"/>
              </a:rPr>
              <a:t> </a:t>
            </a:r>
            <a:r>
              <a:rPr sz="2400" spc="-5" dirty="0">
                <a:latin typeface="Comic Sans MS"/>
                <a:cs typeface="Comic Sans MS"/>
              </a:rPr>
              <a:t>circuito </a:t>
            </a:r>
            <a:r>
              <a:rPr sz="2400" dirty="0">
                <a:latin typeface="Comic Sans MS"/>
                <a:cs typeface="Comic Sans MS"/>
              </a:rPr>
              <a:t> </a:t>
            </a:r>
            <a:r>
              <a:rPr sz="2400" spc="-5" dirty="0">
                <a:latin typeface="Comic Sans MS"/>
                <a:cs typeface="Comic Sans MS"/>
              </a:rPr>
              <a:t>puente</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diodos</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rectificador</a:t>
            </a:r>
            <a:r>
              <a:rPr sz="2400" dirty="0">
                <a:latin typeface="Comic Sans MS"/>
                <a:cs typeface="Comic Sans MS"/>
              </a:rPr>
              <a:t> </a:t>
            </a:r>
            <a:r>
              <a:rPr sz="2400" spc="-5" dirty="0">
                <a:latin typeface="Comic Sans MS"/>
                <a:cs typeface="Comic Sans MS"/>
              </a:rPr>
              <a:t>rotatorio</a:t>
            </a:r>
            <a:r>
              <a:rPr sz="2400" dirty="0">
                <a:latin typeface="Comic Sans MS"/>
                <a:cs typeface="Comic Sans MS"/>
              </a:rPr>
              <a:t> </a:t>
            </a:r>
            <a:r>
              <a:rPr sz="2400" spc="-5" dirty="0">
                <a:latin typeface="Comic Sans MS"/>
                <a:cs typeface="Comic Sans MS"/>
              </a:rPr>
              <a:t>para </a:t>
            </a:r>
            <a:r>
              <a:rPr sz="2400" dirty="0">
                <a:latin typeface="Comic Sans MS"/>
                <a:cs typeface="Comic Sans MS"/>
              </a:rPr>
              <a:t> </a:t>
            </a:r>
            <a:r>
              <a:rPr sz="2400" spc="-5" dirty="0">
                <a:latin typeface="Comic Sans MS"/>
                <a:cs typeface="Comic Sans MS"/>
              </a:rPr>
              <a:t>proporcionar esta energía.</a:t>
            </a:r>
            <a:r>
              <a:rPr sz="2400" dirty="0">
                <a:latin typeface="Comic Sans MS"/>
                <a:cs typeface="Comic Sans MS"/>
              </a:rPr>
              <a:t> </a:t>
            </a:r>
            <a:r>
              <a:rPr sz="2400" spc="-5" dirty="0">
                <a:latin typeface="Comic Sans MS"/>
                <a:cs typeface="Comic Sans MS"/>
              </a:rPr>
              <a:t>La detección de tierra se </a:t>
            </a:r>
            <a:r>
              <a:rPr sz="2400" dirty="0">
                <a:latin typeface="Comic Sans MS"/>
                <a:cs typeface="Comic Sans MS"/>
              </a:rPr>
              <a:t> </a:t>
            </a:r>
            <a:r>
              <a:rPr sz="2400" spc="-5" dirty="0">
                <a:latin typeface="Comic Sans MS"/>
                <a:cs typeface="Comic Sans MS"/>
              </a:rPr>
              <a:t>obtiene conectando una terminal del transmisor al bus </a:t>
            </a:r>
            <a:r>
              <a:rPr sz="2400" dirty="0">
                <a:latin typeface="Comic Sans MS"/>
                <a:cs typeface="Comic Sans MS"/>
              </a:rPr>
              <a:t> </a:t>
            </a:r>
            <a:r>
              <a:rPr sz="2400" spc="-5" dirty="0">
                <a:latin typeface="Comic Sans MS"/>
                <a:cs typeface="Comic Sans MS"/>
              </a:rPr>
              <a:t>negativo</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rectificador</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terminal</a:t>
            </a:r>
            <a:r>
              <a:rPr sz="2400" spc="254" dirty="0">
                <a:latin typeface="Comic Sans MS"/>
                <a:cs typeface="Comic Sans MS"/>
              </a:rPr>
              <a:t> </a:t>
            </a:r>
            <a:r>
              <a:rPr sz="2400" spc="-5" dirty="0">
                <a:latin typeface="Comic Sans MS"/>
                <a:cs typeface="Comic Sans MS"/>
              </a:rPr>
              <a:t>de </a:t>
            </a:r>
            <a:r>
              <a:rPr sz="2400" dirty="0">
                <a:latin typeface="Comic Sans MS"/>
                <a:cs typeface="Comic Sans MS"/>
              </a:rPr>
              <a:t> </a:t>
            </a:r>
            <a:r>
              <a:rPr sz="2400" spc="-5" dirty="0">
                <a:latin typeface="Comic Sans MS"/>
                <a:cs typeface="Comic Sans MS"/>
              </a:rPr>
              <a:t>tierra a la flecha del rotor.</a:t>
            </a:r>
            <a:r>
              <a:rPr sz="2400" dirty="0">
                <a:latin typeface="Comic Sans MS"/>
                <a:cs typeface="Comic Sans MS"/>
              </a:rPr>
              <a:t> </a:t>
            </a:r>
            <a:r>
              <a:rPr sz="2400" spc="-5" dirty="0">
                <a:latin typeface="Comic Sans MS"/>
                <a:cs typeface="Comic Sans MS"/>
              </a:rPr>
              <a:t>Estas conexiones ponen al </a:t>
            </a:r>
            <a:r>
              <a:rPr sz="2400" dirty="0">
                <a:latin typeface="Comic Sans MS"/>
                <a:cs typeface="Comic Sans MS"/>
              </a:rPr>
              <a:t> </a:t>
            </a:r>
            <a:r>
              <a:rPr sz="2400" spc="-5" dirty="0">
                <a:latin typeface="Comic Sans MS"/>
                <a:cs typeface="Comic Sans MS"/>
              </a:rPr>
              <a:t>rectificador</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serie</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tensión</a:t>
            </a:r>
            <a:r>
              <a:rPr sz="2400" dirty="0">
                <a:latin typeface="Comic Sans MS"/>
                <a:cs typeface="Comic Sans MS"/>
              </a:rPr>
              <a:t> </a:t>
            </a:r>
            <a:r>
              <a:rPr sz="2400" spc="-5" dirty="0">
                <a:latin typeface="Comic Sans MS"/>
                <a:cs typeface="Comic Sans MS"/>
              </a:rPr>
              <a:t>del </a:t>
            </a:r>
            <a:r>
              <a:rPr sz="2400" dirty="0">
                <a:latin typeface="Comic Sans MS"/>
                <a:cs typeface="Comic Sans MS"/>
              </a:rPr>
              <a:t> </a:t>
            </a:r>
            <a:r>
              <a:rPr sz="2400" spc="-5" dirty="0">
                <a:latin typeface="Comic Sans MS"/>
                <a:cs typeface="Comic Sans MS"/>
              </a:rPr>
              <a:t>rectificador</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transmisor.</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corriente</a:t>
            </a:r>
            <a:r>
              <a:rPr sz="2400" dirty="0">
                <a:latin typeface="Comic Sans MS"/>
                <a:cs typeface="Comic Sans MS"/>
              </a:rPr>
              <a:t> </a:t>
            </a:r>
            <a:r>
              <a:rPr sz="2400" spc="-5" dirty="0">
                <a:latin typeface="Comic Sans MS"/>
                <a:cs typeface="Comic Sans MS"/>
              </a:rPr>
              <a:t>es </a:t>
            </a:r>
            <a:r>
              <a:rPr sz="2400" dirty="0">
                <a:latin typeface="Comic Sans MS"/>
                <a:cs typeface="Comic Sans MS"/>
              </a:rPr>
              <a:t> </a:t>
            </a:r>
            <a:r>
              <a:rPr sz="2400" spc="-5" dirty="0">
                <a:latin typeface="Comic Sans MS"/>
                <a:cs typeface="Comic Sans MS"/>
              </a:rPr>
              <a:t>determinada por la resistencia a tierra del campo y la </a:t>
            </a:r>
            <a:r>
              <a:rPr sz="2400" dirty="0">
                <a:latin typeface="Comic Sans MS"/>
                <a:cs typeface="Comic Sans MS"/>
              </a:rPr>
              <a:t> </a:t>
            </a:r>
            <a:r>
              <a:rPr sz="2400" spc="-5" dirty="0">
                <a:latin typeface="Comic Sans MS"/>
                <a:cs typeface="Comic Sans MS"/>
              </a:rPr>
              <a:t>ubicación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falla</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respecto</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bus</a:t>
            </a:r>
            <a:r>
              <a:rPr sz="2400" dirty="0">
                <a:latin typeface="Comic Sans MS"/>
                <a:cs typeface="Comic Sans MS"/>
              </a:rPr>
              <a:t> </a:t>
            </a:r>
            <a:r>
              <a:rPr sz="2400" spc="-5" dirty="0">
                <a:latin typeface="Comic Sans MS"/>
                <a:cs typeface="Comic Sans MS"/>
              </a:rPr>
              <a:t>positivo</a:t>
            </a:r>
            <a:r>
              <a:rPr sz="2400" dirty="0">
                <a:latin typeface="Comic Sans MS"/>
                <a:cs typeface="Comic Sans MS"/>
              </a:rPr>
              <a:t> </a:t>
            </a:r>
            <a:r>
              <a:rPr sz="2400" spc="-5" dirty="0">
                <a:latin typeface="Comic Sans MS"/>
                <a:cs typeface="Comic Sans MS"/>
              </a:rPr>
              <a:t>y </a:t>
            </a:r>
            <a:r>
              <a:rPr sz="2400" dirty="0">
                <a:latin typeface="Comic Sans MS"/>
                <a:cs typeface="Comic Sans MS"/>
              </a:rPr>
              <a:t> </a:t>
            </a:r>
            <a:r>
              <a:rPr sz="2400" spc="-5" dirty="0">
                <a:latin typeface="Comic Sans MS"/>
                <a:cs typeface="Comic Sans MS"/>
              </a:rPr>
              <a:t>negativo.</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transmisor</a:t>
            </a:r>
            <a:r>
              <a:rPr sz="2400" dirty="0">
                <a:latin typeface="Comic Sans MS"/>
                <a:cs typeface="Comic Sans MS"/>
              </a:rPr>
              <a:t> </a:t>
            </a:r>
            <a:r>
              <a:rPr sz="2400" spc="-5" dirty="0">
                <a:latin typeface="Comic Sans MS"/>
                <a:cs typeface="Comic Sans MS"/>
              </a:rPr>
              <a:t>detecta</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cambio</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 </a:t>
            </a:r>
            <a:r>
              <a:rPr sz="2400" dirty="0">
                <a:latin typeface="Comic Sans MS"/>
                <a:cs typeface="Comic Sans MS"/>
              </a:rPr>
              <a:t> </a:t>
            </a:r>
            <a:r>
              <a:rPr sz="2400" spc="-5" dirty="0">
                <a:latin typeface="Comic Sans MS"/>
                <a:cs typeface="Comic Sans MS"/>
              </a:rPr>
              <a:t>resistencia entre el devanado de campo y el núcleo del </a:t>
            </a:r>
            <a:r>
              <a:rPr sz="2400" dirty="0">
                <a:latin typeface="Comic Sans MS"/>
                <a:cs typeface="Comic Sans MS"/>
              </a:rPr>
              <a:t> </a:t>
            </a:r>
            <a:r>
              <a:rPr sz="2400" spc="-5" dirty="0">
                <a:latin typeface="Comic Sans MS"/>
                <a:cs typeface="Comic Sans MS"/>
              </a:rPr>
              <a:t>rotor.</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LED’s</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transmisor</a:t>
            </a:r>
            <a:r>
              <a:rPr sz="2400" dirty="0">
                <a:latin typeface="Comic Sans MS"/>
                <a:cs typeface="Comic Sans MS"/>
              </a:rPr>
              <a:t> </a:t>
            </a:r>
            <a:r>
              <a:rPr sz="2400" spc="-5" dirty="0">
                <a:latin typeface="Comic Sans MS"/>
                <a:cs typeface="Comic Sans MS"/>
              </a:rPr>
              <a:t>emiten</a:t>
            </a:r>
            <a:r>
              <a:rPr sz="2400" spc="254" dirty="0">
                <a:latin typeface="Comic Sans MS"/>
                <a:cs typeface="Comic Sans MS"/>
              </a:rPr>
              <a:t> </a:t>
            </a:r>
            <a:r>
              <a:rPr sz="2400" spc="-5" dirty="0">
                <a:latin typeface="Comic Sans MS"/>
                <a:cs typeface="Comic Sans MS"/>
              </a:rPr>
              <a:t>luz</a:t>
            </a:r>
            <a:r>
              <a:rPr sz="2400" spc="260" dirty="0">
                <a:latin typeface="Comic Sans MS"/>
                <a:cs typeface="Comic Sans MS"/>
              </a:rPr>
              <a:t> </a:t>
            </a:r>
            <a:r>
              <a:rPr sz="2400" spc="-5" dirty="0">
                <a:latin typeface="Comic Sans MS"/>
                <a:cs typeface="Comic Sans MS"/>
              </a:rPr>
              <a:t>en </a:t>
            </a:r>
            <a:r>
              <a:rPr sz="2400" dirty="0">
                <a:latin typeface="Comic Sans MS"/>
                <a:cs typeface="Comic Sans MS"/>
              </a:rPr>
              <a:t> </a:t>
            </a:r>
            <a:r>
              <a:rPr sz="2400" spc="-5" dirty="0">
                <a:latin typeface="Comic Sans MS"/>
                <a:cs typeface="Comic Sans MS"/>
              </a:rPr>
              <a:t>condiciones normales.</a:t>
            </a:r>
            <a:r>
              <a:rPr sz="2400" dirty="0">
                <a:latin typeface="Comic Sans MS"/>
                <a:cs typeface="Comic Sans MS"/>
              </a:rPr>
              <a:t> </a:t>
            </a:r>
            <a:r>
              <a:rPr sz="2400" spc="-5" dirty="0">
                <a:latin typeface="Comic Sans MS"/>
                <a:cs typeface="Comic Sans MS"/>
              </a:rPr>
              <a:t>El receptor es montado sobre la </a:t>
            </a:r>
            <a:r>
              <a:rPr sz="2400" dirty="0">
                <a:latin typeface="Comic Sans MS"/>
                <a:cs typeface="Comic Sans MS"/>
              </a:rPr>
              <a:t> </a:t>
            </a:r>
            <a:r>
              <a:rPr sz="2400" spc="-5" dirty="0">
                <a:latin typeface="Comic Sans MS"/>
                <a:cs typeface="Comic Sans MS"/>
              </a:rPr>
              <a:t>cubierta del excitador.</a:t>
            </a:r>
            <a:r>
              <a:rPr sz="2400" dirty="0">
                <a:latin typeface="Comic Sans MS"/>
                <a:cs typeface="Comic Sans MS"/>
              </a:rPr>
              <a:t> </a:t>
            </a:r>
            <a:r>
              <a:rPr sz="2400" spc="-5" dirty="0">
                <a:latin typeface="Comic Sans MS"/>
                <a:cs typeface="Comic Sans MS"/>
              </a:rPr>
              <a:t>Los detectores infrarrojos del </a:t>
            </a:r>
            <a:r>
              <a:rPr sz="2400" dirty="0">
                <a:latin typeface="Comic Sans MS"/>
                <a:cs typeface="Comic Sans MS"/>
              </a:rPr>
              <a:t> </a:t>
            </a:r>
            <a:r>
              <a:rPr sz="2400" spc="-5" dirty="0">
                <a:latin typeface="Comic Sans MS"/>
                <a:cs typeface="Comic Sans MS"/>
              </a:rPr>
              <a:t>receptor</a:t>
            </a:r>
            <a:r>
              <a:rPr sz="2400" dirty="0">
                <a:latin typeface="Comic Sans MS"/>
                <a:cs typeface="Comic Sans MS"/>
              </a:rPr>
              <a:t> </a:t>
            </a:r>
            <a:r>
              <a:rPr sz="2400" spc="-5" dirty="0">
                <a:latin typeface="Comic Sans MS"/>
                <a:cs typeface="Comic Sans MS"/>
              </a:rPr>
              <a:t>sensan la señal de luz del LED a través del </a:t>
            </a:r>
            <a:r>
              <a:rPr sz="2400" dirty="0">
                <a:latin typeface="Comic Sans MS"/>
                <a:cs typeface="Comic Sans MS"/>
              </a:rPr>
              <a:t> </a:t>
            </a:r>
            <a:r>
              <a:rPr sz="2400" spc="-5" dirty="0">
                <a:latin typeface="Comic Sans MS"/>
                <a:cs typeface="Comic Sans MS"/>
              </a:rPr>
              <a:t>entrehierro.</a:t>
            </a:r>
            <a:r>
              <a:rPr sz="2400" dirty="0">
                <a:latin typeface="Comic Sans MS"/>
                <a:cs typeface="Comic Sans MS"/>
              </a:rPr>
              <a:t> </a:t>
            </a:r>
            <a:r>
              <a:rPr sz="2400" spc="-5" dirty="0">
                <a:latin typeface="Comic Sans MS"/>
                <a:cs typeface="Comic Sans MS"/>
              </a:rPr>
              <a:t>Con la detección de una falla, los LED’s se </a:t>
            </a:r>
            <a:r>
              <a:rPr sz="2400" dirty="0">
                <a:latin typeface="Comic Sans MS"/>
                <a:cs typeface="Comic Sans MS"/>
              </a:rPr>
              <a:t> </a:t>
            </a:r>
            <a:r>
              <a:rPr sz="2400" spc="-5" dirty="0">
                <a:latin typeface="Comic Sans MS"/>
                <a:cs typeface="Comic Sans MS"/>
              </a:rPr>
              <a:t>apagan.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pérdida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luz</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LED</a:t>
            </a:r>
            <a:r>
              <a:rPr sz="2400" spc="254" dirty="0">
                <a:latin typeface="Comic Sans MS"/>
                <a:cs typeface="Comic Sans MS"/>
              </a:rPr>
              <a:t> </a:t>
            </a:r>
            <a:r>
              <a:rPr sz="2400" spc="-5" dirty="0">
                <a:latin typeface="Comic Sans MS"/>
                <a:cs typeface="Comic Sans MS"/>
              </a:rPr>
              <a:t>en</a:t>
            </a:r>
            <a:r>
              <a:rPr sz="2400" spc="260" dirty="0">
                <a:latin typeface="Comic Sans MS"/>
                <a:cs typeface="Comic Sans MS"/>
              </a:rPr>
              <a:t> </a:t>
            </a:r>
            <a:r>
              <a:rPr sz="2400" spc="-5" dirty="0">
                <a:latin typeface="Comic Sans MS"/>
                <a:cs typeface="Comic Sans MS"/>
              </a:rPr>
              <a:t>el</a:t>
            </a:r>
            <a:r>
              <a:rPr sz="2400" spc="260" dirty="0">
                <a:latin typeface="Comic Sans MS"/>
                <a:cs typeface="Comic Sans MS"/>
              </a:rPr>
              <a:t> </a:t>
            </a:r>
            <a:r>
              <a:rPr sz="2400" spc="-5" dirty="0">
                <a:latin typeface="Comic Sans MS"/>
                <a:cs typeface="Comic Sans MS"/>
              </a:rPr>
              <a:t>receptor </a:t>
            </a:r>
            <a:r>
              <a:rPr sz="2400" dirty="0">
                <a:latin typeface="Comic Sans MS"/>
                <a:cs typeface="Comic Sans MS"/>
              </a:rPr>
              <a:t> </a:t>
            </a:r>
            <a:r>
              <a:rPr sz="2400" spc="-5" dirty="0">
                <a:latin typeface="Comic Sans MS"/>
                <a:cs typeface="Comic Sans MS"/>
              </a:rPr>
              <a:t>actuará</a:t>
            </a:r>
            <a:r>
              <a:rPr sz="2400" spc="254" dirty="0">
                <a:latin typeface="Comic Sans MS"/>
                <a:cs typeface="Comic Sans MS"/>
              </a:rPr>
              <a:t> </a:t>
            </a:r>
            <a:r>
              <a:rPr sz="2400" spc="-5" dirty="0">
                <a:latin typeface="Comic Sans MS"/>
                <a:cs typeface="Comic Sans MS"/>
              </a:rPr>
              <a:t>el</a:t>
            </a:r>
            <a:r>
              <a:rPr sz="2400" spc="260" dirty="0">
                <a:latin typeface="Comic Sans MS"/>
                <a:cs typeface="Comic Sans MS"/>
              </a:rPr>
              <a:t> </a:t>
            </a:r>
            <a:r>
              <a:rPr sz="2400" spc="-5" dirty="0">
                <a:latin typeface="Comic Sans MS"/>
                <a:cs typeface="Comic Sans MS"/>
              </a:rPr>
              <a:t>relé</a:t>
            </a:r>
            <a:r>
              <a:rPr sz="2400" spc="260" dirty="0">
                <a:latin typeface="Comic Sans MS"/>
                <a:cs typeface="Comic Sans MS"/>
              </a:rPr>
              <a:t> </a:t>
            </a:r>
            <a:r>
              <a:rPr sz="2400" spc="-5" dirty="0">
                <a:latin typeface="Comic Sans MS"/>
                <a:cs typeface="Comic Sans MS"/>
              </a:rPr>
              <a:t>de tierra e iniciará un disparo o alarma. </a:t>
            </a:r>
            <a:r>
              <a:rPr sz="2400" dirty="0">
                <a:latin typeface="Comic Sans MS"/>
                <a:cs typeface="Comic Sans MS"/>
              </a:rPr>
              <a:t> </a:t>
            </a:r>
            <a:r>
              <a:rPr sz="2400" spc="-5" dirty="0">
                <a:latin typeface="Comic Sans MS"/>
                <a:cs typeface="Comic Sans MS"/>
              </a:rPr>
              <a:t>El relé tiene un retardo de tiempo ajustable hasta de 10 </a:t>
            </a:r>
            <a:r>
              <a:rPr sz="2400" dirty="0">
                <a:latin typeface="Comic Sans MS"/>
                <a:cs typeface="Comic Sans MS"/>
              </a:rPr>
              <a:t> </a:t>
            </a:r>
            <a:r>
              <a:rPr sz="2400" spc="-5" dirty="0">
                <a:latin typeface="Comic Sans MS"/>
                <a:cs typeface="Comic Sans MS"/>
              </a:rPr>
              <a:t>segundos.</a:t>
            </a:r>
            <a:endParaRPr sz="2400" dirty="0">
              <a:latin typeface="Comic Sans MS"/>
              <a:cs typeface="Comic Sans MS"/>
            </a:endParaRPr>
          </a:p>
        </p:txBody>
      </p:sp>
      <p:sp>
        <p:nvSpPr>
          <p:cNvPr id="14" name="CuadroTexto 13">
            <a:extLst>
              <a:ext uri="{FF2B5EF4-FFF2-40B4-BE49-F238E27FC236}">
                <a16:creationId xmlns:a16="http://schemas.microsoft.com/office/drawing/2014/main" xmlns="" id="{B835F1F5-F4FD-4611-91B6-1A7D50F6ED58}"/>
              </a:ext>
            </a:extLst>
          </p:cNvPr>
          <p:cNvSpPr txBox="1"/>
          <p:nvPr/>
        </p:nvSpPr>
        <p:spPr>
          <a:xfrm>
            <a:off x="4472317" y="4659868"/>
            <a:ext cx="8936966" cy="400110"/>
          </a:xfrm>
          <a:prstGeom prst="rect">
            <a:avLst/>
          </a:prstGeom>
          <a:noFill/>
        </p:spPr>
        <p:txBody>
          <a:bodyPr wrap="square">
            <a:spAutoFit/>
          </a:bodyPr>
          <a:lstStyle/>
          <a:p>
            <a:pPr algn="ctr"/>
            <a:r>
              <a:rPr lang="es-MX" sz="2000" b="1" dirty="0">
                <a:latin typeface="Comic Sans MS" panose="030F0702030302020204" pitchFamily="66" charset="0"/>
              </a:rPr>
              <a:t>Figura 4. Detección de tierra en el campo para máquinas sin escobillas</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313683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54000" y="304800"/>
            <a:ext cx="17373600" cy="8464368"/>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PROTECCIÓN</a:t>
            </a:r>
            <a:r>
              <a:rPr sz="2400" b="1" spc="-1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RESPALDO</a:t>
            </a:r>
            <a:endParaRPr lang="en-US" sz="2400" b="1" spc="-5" dirty="0">
              <a:latin typeface="Comic Sans MS"/>
              <a:cs typeface="Comic Sans MS"/>
            </a:endParaRPr>
          </a:p>
          <a:p>
            <a:pPr marL="12700" marR="5080" algn="just">
              <a:spcBef>
                <a:spcPts val="100"/>
              </a:spcBef>
            </a:pPr>
            <a:r>
              <a:rPr lang="es-MX" sz="2400" spc="-5" dirty="0">
                <a:latin typeface="Comic Sans MS"/>
                <a:cs typeface="Comic Sans MS"/>
              </a:rPr>
              <a:t>La protección de respaldo para los esquemas descritos </a:t>
            </a:r>
            <a:r>
              <a:rPr lang="es-MX" sz="2400" dirty="0">
                <a:latin typeface="Comic Sans MS"/>
                <a:cs typeface="Comic Sans MS"/>
              </a:rPr>
              <a:t> </a:t>
            </a:r>
            <a:r>
              <a:rPr lang="es-MX" sz="2400" spc="-5" dirty="0">
                <a:latin typeface="Comic Sans MS"/>
                <a:cs typeface="Comic Sans MS"/>
              </a:rPr>
              <a:t>anteriormente</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consiste</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un</a:t>
            </a:r>
            <a:r>
              <a:rPr lang="es-MX" sz="2400" spc="260" dirty="0">
                <a:latin typeface="Comic Sans MS"/>
                <a:cs typeface="Comic Sans MS"/>
              </a:rPr>
              <a:t> </a:t>
            </a:r>
            <a:r>
              <a:rPr lang="es-MX" sz="2400" spc="-5" dirty="0">
                <a:latin typeface="Comic Sans MS"/>
                <a:cs typeface="Comic Sans MS"/>
              </a:rPr>
              <a:t>equipo </a:t>
            </a:r>
            <a:r>
              <a:rPr lang="es-MX" sz="2400" dirty="0">
                <a:latin typeface="Comic Sans MS"/>
                <a:cs typeface="Comic Sans MS"/>
              </a:rPr>
              <a:t> </a:t>
            </a:r>
            <a:r>
              <a:rPr lang="es-MX" sz="2400" spc="-5" dirty="0">
                <a:latin typeface="Comic Sans MS"/>
                <a:cs typeface="Comic Sans MS"/>
              </a:rPr>
              <a:t>detector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vibraciones.</a:t>
            </a:r>
            <a:r>
              <a:rPr lang="es-MX" sz="2400" spc="260" dirty="0">
                <a:latin typeface="Comic Sans MS"/>
                <a:cs typeface="Comic Sans MS"/>
              </a:rPr>
              <a:t> </a:t>
            </a:r>
            <a:r>
              <a:rPr lang="es-MX" sz="2400" spc="-5" dirty="0">
                <a:latin typeface="Comic Sans MS"/>
                <a:cs typeface="Comic Sans MS"/>
              </a:rPr>
              <a:t>Se</a:t>
            </a:r>
            <a:r>
              <a:rPr lang="es-MX" sz="2400" spc="254" dirty="0">
                <a:latin typeface="Comic Sans MS"/>
                <a:cs typeface="Comic Sans MS"/>
              </a:rPr>
              <a:t> </a:t>
            </a:r>
            <a:r>
              <a:rPr lang="es-MX" sz="2400" spc="-5" dirty="0">
                <a:latin typeface="Comic Sans MS"/>
                <a:cs typeface="Comic Sans MS"/>
              </a:rPr>
              <a:t>proporcionan</a:t>
            </a:r>
            <a:r>
              <a:rPr lang="es-MX" sz="2400" spc="260" dirty="0">
                <a:latin typeface="Comic Sans MS"/>
                <a:cs typeface="Comic Sans MS"/>
              </a:rPr>
              <a:t> </a:t>
            </a:r>
            <a:r>
              <a:rPr lang="es-MX" sz="2400" spc="-5" dirty="0">
                <a:latin typeface="Comic Sans MS"/>
                <a:cs typeface="Comic Sans MS"/>
              </a:rPr>
              <a:t>contactos </a:t>
            </a:r>
            <a:r>
              <a:rPr lang="es-MX" sz="2400" dirty="0">
                <a:latin typeface="Comic Sans MS"/>
                <a:cs typeface="Comic Sans MS"/>
              </a:rPr>
              <a:t> </a:t>
            </a:r>
            <a:r>
              <a:rPr lang="es-MX" sz="2400" spc="-5" dirty="0">
                <a:latin typeface="Comic Sans MS"/>
                <a:cs typeface="Comic Sans MS"/>
              </a:rPr>
              <a:t>para disparar los interruptores principal y de campo si la </a:t>
            </a:r>
            <a:r>
              <a:rPr lang="es-MX" sz="2400" dirty="0">
                <a:latin typeface="Comic Sans MS"/>
                <a:cs typeface="Comic Sans MS"/>
              </a:rPr>
              <a:t> </a:t>
            </a:r>
            <a:r>
              <a:rPr lang="es-MX" sz="2400" spc="-5" dirty="0">
                <a:latin typeface="Comic Sans MS"/>
                <a:cs typeface="Comic Sans MS"/>
              </a:rPr>
              <a:t>vibración es mayor que la asociada con transitorios de </a:t>
            </a:r>
            <a:r>
              <a:rPr lang="es-MX" sz="2400" dirty="0">
                <a:latin typeface="Comic Sans MS"/>
                <a:cs typeface="Comic Sans MS"/>
              </a:rPr>
              <a:t> </a:t>
            </a:r>
            <a:r>
              <a:rPr lang="es-MX" sz="2400" spc="-5" dirty="0">
                <a:latin typeface="Comic Sans MS"/>
                <a:cs typeface="Comic Sans MS"/>
              </a:rPr>
              <a:t>corto circuito normales para fallas externas a la unidad. </a:t>
            </a:r>
            <a:r>
              <a:rPr lang="es-MX" sz="2400" dirty="0">
                <a:latin typeface="Comic Sans MS"/>
                <a:cs typeface="Comic Sans MS"/>
              </a:rPr>
              <a:t> </a:t>
            </a:r>
            <a:r>
              <a:rPr lang="es-MX" sz="2400" spc="-5" dirty="0">
                <a:latin typeface="Comic Sans MS"/>
                <a:cs typeface="Comic Sans MS"/>
              </a:rPr>
              <a:t>Algunas</a:t>
            </a:r>
            <a:r>
              <a:rPr lang="es-MX" sz="2400" dirty="0">
                <a:latin typeface="Comic Sans MS"/>
                <a:cs typeface="Comic Sans MS"/>
              </a:rPr>
              <a:t> </a:t>
            </a:r>
            <a:r>
              <a:rPr lang="es-MX" sz="2400" spc="-5" dirty="0">
                <a:latin typeface="Comic Sans MS"/>
                <a:cs typeface="Comic Sans MS"/>
              </a:rPr>
              <a:t>veces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utiliza</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verificación de asentamiento de escobillas cuando éstas </a:t>
            </a:r>
            <a:r>
              <a:rPr lang="es-MX" sz="2400" dirty="0">
                <a:latin typeface="Comic Sans MS"/>
                <a:cs typeface="Comic Sans MS"/>
              </a:rPr>
              <a:t> </a:t>
            </a:r>
            <a:r>
              <a:rPr lang="es-MX" sz="2400" spc="-5" dirty="0">
                <a:latin typeface="Comic Sans MS"/>
                <a:cs typeface="Comic Sans MS"/>
              </a:rPr>
              <a:t>son retráctiles.</a:t>
            </a:r>
            <a:r>
              <a:rPr lang="es-MX" sz="2400" dirty="0">
                <a:latin typeface="Comic Sans MS"/>
                <a:cs typeface="Comic Sans MS"/>
              </a:rPr>
              <a:t> </a:t>
            </a:r>
            <a:r>
              <a:rPr lang="es-MX" sz="2400" spc="-5" dirty="0">
                <a:latin typeface="Comic Sans MS"/>
                <a:cs typeface="Comic Sans MS"/>
              </a:rPr>
              <a:t>El esquema requiere dos escobillas con </a:t>
            </a:r>
            <a:r>
              <a:rPr lang="es-MX" sz="2400" dirty="0">
                <a:latin typeface="Comic Sans MS"/>
                <a:cs typeface="Comic Sans MS"/>
              </a:rPr>
              <a:t> </a:t>
            </a:r>
            <a:r>
              <a:rPr lang="es-MX" sz="2400" spc="-5" dirty="0">
                <a:latin typeface="Comic Sans MS"/>
                <a:cs typeface="Comic Sans MS"/>
              </a:rPr>
              <a:t>una fuente de energía, la cual por acción del relé indicará </a:t>
            </a:r>
            <a:r>
              <a:rPr lang="es-MX" sz="2400" spc="-254" dirty="0">
                <a:latin typeface="Comic Sans MS"/>
                <a:cs typeface="Comic Sans MS"/>
              </a:rPr>
              <a:t> </a:t>
            </a:r>
            <a:r>
              <a:rPr lang="es-MX" sz="2400" spc="-5" dirty="0">
                <a:latin typeface="Comic Sans MS"/>
                <a:cs typeface="Comic Sans MS"/>
              </a:rPr>
              <a:t>si alguna de las escobillas no asienta y por lo tanto la </a:t>
            </a:r>
            <a:r>
              <a:rPr lang="es-MX" sz="2400" dirty="0">
                <a:latin typeface="Comic Sans MS"/>
                <a:cs typeface="Comic Sans MS"/>
              </a:rPr>
              <a:t> </a:t>
            </a:r>
            <a:r>
              <a:rPr lang="es-MX" sz="2400" spc="-5" dirty="0">
                <a:latin typeface="Comic Sans MS"/>
                <a:cs typeface="Comic Sans MS"/>
              </a:rPr>
              <a:t>detección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no</a:t>
            </a:r>
            <a:r>
              <a:rPr lang="es-MX" sz="2400" spc="5"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funcionando.</a:t>
            </a:r>
          </a:p>
          <a:p>
            <a:pPr marL="12700" marR="5080" algn="just">
              <a:spcBef>
                <a:spcPts val="100"/>
              </a:spcBef>
            </a:pPr>
            <a:endParaRPr lang="es-MX" sz="2400" spc="-5" dirty="0">
              <a:latin typeface="Comic Sans MS"/>
              <a:cs typeface="Comic Sans MS"/>
            </a:endParaRPr>
          </a:p>
          <a:p>
            <a:pPr marL="12700" algn="just">
              <a:spcBef>
                <a:spcPts val="100"/>
              </a:spcBef>
            </a:pPr>
            <a:r>
              <a:rPr lang="es-MX" sz="2400" b="1" spc="-5" dirty="0">
                <a:latin typeface="Comic Sans MS"/>
                <a:cs typeface="Comic Sans MS"/>
              </a:rPr>
              <a:t>CONSIDERACIONES</a:t>
            </a:r>
            <a:r>
              <a:rPr lang="es-MX" sz="2400" b="1" spc="-10" dirty="0">
                <a:latin typeface="Comic Sans MS"/>
                <a:cs typeface="Comic Sans MS"/>
              </a:rPr>
              <a:t> </a:t>
            </a:r>
            <a:r>
              <a:rPr lang="es-MX" sz="2400" b="1" spc="-5" dirty="0">
                <a:latin typeface="Comic Sans MS"/>
                <a:cs typeface="Comic Sans MS"/>
              </a:rPr>
              <a:t>DE DISPARO</a:t>
            </a:r>
          </a:p>
          <a:p>
            <a:pPr marL="12700" algn="just">
              <a:spcBef>
                <a:spcPts val="100"/>
              </a:spcBef>
            </a:pPr>
            <a:r>
              <a:rPr lang="es-MX" sz="2400" spc="-5" dirty="0">
                <a:latin typeface="Comic Sans MS"/>
                <a:cs typeface="Comic Sans MS"/>
              </a:rPr>
              <a:t>Desde un punto de vista de protección, la práctica más </a:t>
            </a:r>
            <a:r>
              <a:rPr lang="es-MX" sz="2400" dirty="0">
                <a:latin typeface="Comic Sans MS"/>
                <a:cs typeface="Comic Sans MS"/>
              </a:rPr>
              <a:t> </a:t>
            </a:r>
            <a:r>
              <a:rPr lang="es-MX" sz="2400" spc="-5" dirty="0">
                <a:latin typeface="Comic Sans MS"/>
                <a:cs typeface="Comic Sans MS"/>
              </a:rPr>
              <a:t>segura es disparar el generador automáticamente cuando </a:t>
            </a:r>
            <a:r>
              <a:rPr lang="es-MX" sz="2400" spc="-254"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primera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detectada.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segunda</a:t>
            </a:r>
            <a:r>
              <a:rPr lang="es-MX" sz="2400" spc="254" dirty="0">
                <a:latin typeface="Comic Sans MS"/>
                <a:cs typeface="Comic Sans MS"/>
              </a:rPr>
              <a:t> </a:t>
            </a:r>
            <a:r>
              <a:rPr lang="es-MX" sz="2400" spc="-5" dirty="0">
                <a:latin typeface="Comic Sans MS"/>
                <a:cs typeface="Comic Sans MS"/>
              </a:rPr>
              <a:t>falla</a:t>
            </a:r>
            <a:r>
              <a:rPr lang="es-MX" sz="2400" spc="260" dirty="0">
                <a:latin typeface="Comic Sans MS"/>
                <a:cs typeface="Comic Sans MS"/>
              </a:rPr>
              <a:t> </a:t>
            </a:r>
            <a:r>
              <a:rPr lang="es-MX" sz="2400" spc="-5" dirty="0">
                <a:latin typeface="Comic Sans MS"/>
                <a:cs typeface="Comic Sans MS"/>
              </a:rPr>
              <a:t>a </a:t>
            </a:r>
            <a:r>
              <a:rPr lang="es-MX" sz="2400" spc="-254" dirty="0">
                <a:latin typeface="Comic Sans MS"/>
                <a:cs typeface="Comic Sans MS"/>
              </a:rPr>
              <a:t> </a:t>
            </a:r>
            <a:r>
              <a:rPr lang="es-MX" sz="2400" spc="-5" dirty="0">
                <a:latin typeface="Comic Sans MS"/>
                <a:cs typeface="Comic Sans MS"/>
              </a:rPr>
              <a:t>tierra podría ser inminente debido a los problemas de </a:t>
            </a:r>
            <a:r>
              <a:rPr lang="es-MX" sz="2400" dirty="0">
                <a:latin typeface="Comic Sans MS"/>
                <a:cs typeface="Comic Sans MS"/>
              </a:rPr>
              <a:t> </a:t>
            </a:r>
            <a:r>
              <a:rPr lang="es-MX" sz="2400" spc="-5" dirty="0">
                <a:latin typeface="Comic Sans MS"/>
                <a:cs typeface="Comic Sans MS"/>
              </a:rPr>
              <a:t>aislamiento en el campo.</a:t>
            </a:r>
            <a:r>
              <a:rPr lang="es-MX" sz="2400" dirty="0">
                <a:latin typeface="Comic Sans MS"/>
                <a:cs typeface="Comic Sans MS"/>
              </a:rPr>
              <a:t> </a:t>
            </a:r>
            <a:r>
              <a:rPr lang="es-MX" sz="2400" spc="-5" dirty="0">
                <a:latin typeface="Comic Sans MS"/>
                <a:cs typeface="Comic Sans MS"/>
              </a:rPr>
              <a:t>Ha habido casos en que una </a:t>
            </a:r>
            <a:r>
              <a:rPr lang="es-MX" sz="2400" dirty="0">
                <a:latin typeface="Comic Sans MS"/>
                <a:cs typeface="Comic Sans MS"/>
              </a:rPr>
              <a:t> </a:t>
            </a:r>
            <a:r>
              <a:rPr lang="es-MX" sz="2400" spc="-5" dirty="0">
                <a:latin typeface="Comic Sans MS"/>
                <a:cs typeface="Comic Sans MS"/>
              </a:rPr>
              <a:t>segunda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ha</a:t>
            </a:r>
            <a:r>
              <a:rPr lang="es-MX" sz="2400" dirty="0">
                <a:latin typeface="Comic Sans MS"/>
                <a:cs typeface="Comic Sans MS"/>
              </a:rPr>
              <a:t> </a:t>
            </a:r>
            <a:r>
              <a:rPr lang="es-MX" sz="2400" spc="-5" dirty="0">
                <a:latin typeface="Comic Sans MS"/>
                <a:cs typeface="Comic Sans MS"/>
              </a:rPr>
              <a:t>causado</a:t>
            </a:r>
            <a:r>
              <a:rPr lang="es-MX" sz="2400" dirty="0">
                <a:latin typeface="Comic Sans MS"/>
                <a:cs typeface="Comic Sans MS"/>
              </a:rPr>
              <a:t> </a:t>
            </a:r>
            <a:r>
              <a:rPr lang="es-MX" sz="2400" spc="-5" dirty="0">
                <a:latin typeface="Comic Sans MS"/>
                <a:cs typeface="Comic Sans MS"/>
              </a:rPr>
              <a:t>daños</a:t>
            </a:r>
            <a:r>
              <a:rPr lang="es-MX" sz="2400" spc="254" dirty="0">
                <a:latin typeface="Comic Sans MS"/>
                <a:cs typeface="Comic Sans MS"/>
              </a:rPr>
              <a:t> </a:t>
            </a:r>
            <a:r>
              <a:rPr lang="es-MX" sz="2400" spc="-5" dirty="0">
                <a:latin typeface="Comic Sans MS"/>
                <a:cs typeface="Comic Sans MS"/>
              </a:rPr>
              <a:t>al</a:t>
            </a:r>
            <a:r>
              <a:rPr lang="es-MX" sz="2400" spc="260" dirty="0">
                <a:latin typeface="Comic Sans MS"/>
                <a:cs typeface="Comic Sans MS"/>
              </a:rPr>
              <a:t> </a:t>
            </a:r>
            <a:r>
              <a:rPr lang="es-MX" sz="2400" spc="-5" dirty="0">
                <a:latin typeface="Comic Sans MS"/>
                <a:cs typeface="Comic Sans MS"/>
              </a:rPr>
              <a:t>campo. </a:t>
            </a:r>
            <a:r>
              <a:rPr lang="es-MX" sz="2400" dirty="0">
                <a:latin typeface="Comic Sans MS"/>
                <a:cs typeface="Comic Sans MS"/>
              </a:rPr>
              <a:t> </a:t>
            </a:r>
            <a:r>
              <a:rPr lang="es-MX" sz="2400" spc="-5" dirty="0">
                <a:latin typeface="Comic Sans MS"/>
                <a:cs typeface="Comic Sans MS"/>
              </a:rPr>
              <a:t>Muchas</a:t>
            </a:r>
            <a:r>
              <a:rPr lang="es-MX" sz="2400" spc="30" dirty="0">
                <a:latin typeface="Comic Sans MS"/>
                <a:cs typeface="Comic Sans MS"/>
              </a:rPr>
              <a:t> </a:t>
            </a:r>
            <a:r>
              <a:rPr lang="es-MX" sz="2400" spc="-5" dirty="0">
                <a:latin typeface="Comic Sans MS"/>
                <a:cs typeface="Comic Sans MS"/>
              </a:rPr>
              <a:t>empresas</a:t>
            </a:r>
            <a:r>
              <a:rPr lang="es-MX" sz="2400" spc="30" dirty="0">
                <a:latin typeface="Comic Sans MS"/>
                <a:cs typeface="Comic Sans MS"/>
              </a:rPr>
              <a:t> </a:t>
            </a:r>
            <a:r>
              <a:rPr lang="es-MX" sz="2400" spc="-5" dirty="0">
                <a:latin typeface="Comic Sans MS"/>
                <a:cs typeface="Comic Sans MS"/>
              </a:rPr>
              <a:t>suministradoras</a:t>
            </a:r>
            <a:r>
              <a:rPr lang="es-MX" sz="2400" spc="35" dirty="0">
                <a:latin typeface="Comic Sans MS"/>
                <a:cs typeface="Comic Sans MS"/>
              </a:rPr>
              <a:t> </a:t>
            </a:r>
            <a:r>
              <a:rPr lang="es-MX" sz="2400" spc="-5" dirty="0">
                <a:latin typeface="Comic Sans MS"/>
                <a:cs typeface="Comic Sans MS"/>
              </a:rPr>
              <a:t>alarman</a:t>
            </a:r>
            <a:r>
              <a:rPr lang="es-MX" sz="2400" spc="30" dirty="0">
                <a:latin typeface="Comic Sans MS"/>
                <a:cs typeface="Comic Sans MS"/>
              </a:rPr>
              <a:t> </a:t>
            </a:r>
            <a:r>
              <a:rPr lang="es-MX" sz="2400" spc="-5" dirty="0">
                <a:latin typeface="Comic Sans MS"/>
                <a:cs typeface="Comic Sans MS"/>
              </a:rPr>
              <a:t>con</a:t>
            </a:r>
            <a:r>
              <a:rPr lang="es-MX" sz="2400" spc="30" dirty="0">
                <a:latin typeface="Comic Sans MS"/>
                <a:cs typeface="Comic Sans MS"/>
              </a:rPr>
              <a:t> </a:t>
            </a:r>
            <a:r>
              <a:rPr lang="es-MX" sz="2400" spc="-5" dirty="0">
                <a:latin typeface="Comic Sans MS"/>
                <a:cs typeface="Comic Sans MS"/>
              </a:rPr>
              <a:t>el</a:t>
            </a:r>
            <a:r>
              <a:rPr lang="es-MX" sz="2400" spc="35" dirty="0">
                <a:latin typeface="Comic Sans MS"/>
                <a:cs typeface="Comic Sans MS"/>
              </a:rPr>
              <a:t> </a:t>
            </a:r>
            <a:r>
              <a:rPr lang="es-MX" sz="2400" spc="-5" dirty="0">
                <a:latin typeface="Comic Sans MS"/>
                <a:cs typeface="Comic Sans MS"/>
              </a:rPr>
              <a:t>relé</a:t>
            </a:r>
            <a:r>
              <a:rPr lang="es-MX" sz="2400" spc="10" dirty="0">
                <a:latin typeface="Comic Sans MS"/>
                <a:cs typeface="Comic Sans MS"/>
              </a:rPr>
              <a:t> </a:t>
            </a:r>
            <a:r>
              <a:rPr lang="es-MX" sz="2400" spc="-5" dirty="0">
                <a:latin typeface="Comic Sans MS"/>
                <a:cs typeface="Comic Sans MS"/>
              </a:rPr>
              <a:t>de tierra en el campo, con instrucciones escritas para el </a:t>
            </a:r>
            <a:r>
              <a:rPr lang="es-MX" sz="2400" dirty="0">
                <a:latin typeface="Comic Sans MS"/>
                <a:cs typeface="Comic Sans MS"/>
              </a:rPr>
              <a:t> </a:t>
            </a:r>
            <a:r>
              <a:rPr lang="es-MX" sz="2400" spc="-5" dirty="0">
                <a:latin typeface="Comic Sans MS"/>
                <a:cs typeface="Comic Sans MS"/>
              </a:rPr>
              <a:t>operador</a:t>
            </a:r>
            <a:r>
              <a:rPr lang="es-MX" sz="2400" spc="125" dirty="0">
                <a:latin typeface="Comic Sans MS"/>
                <a:cs typeface="Comic Sans MS"/>
              </a:rPr>
              <a:t> </a:t>
            </a:r>
            <a:r>
              <a:rPr lang="es-MX" sz="2400" spc="-5" dirty="0">
                <a:latin typeface="Comic Sans MS"/>
                <a:cs typeface="Comic Sans MS"/>
              </a:rPr>
              <a:t>para</a:t>
            </a:r>
            <a:r>
              <a:rPr lang="es-MX" sz="2400" spc="125" dirty="0">
                <a:latin typeface="Comic Sans MS"/>
                <a:cs typeface="Comic Sans MS"/>
              </a:rPr>
              <a:t> </a:t>
            </a:r>
            <a:r>
              <a:rPr lang="es-MX" sz="2400" spc="-5" dirty="0">
                <a:latin typeface="Comic Sans MS"/>
                <a:cs typeface="Comic Sans MS"/>
              </a:rPr>
              <a:t>descargar</a:t>
            </a:r>
            <a:r>
              <a:rPr lang="es-MX" sz="2400" spc="125" dirty="0">
                <a:latin typeface="Comic Sans MS"/>
                <a:cs typeface="Comic Sans MS"/>
              </a:rPr>
              <a:t> </a:t>
            </a:r>
            <a:r>
              <a:rPr lang="es-MX" sz="2400" spc="-5" dirty="0">
                <a:latin typeface="Comic Sans MS"/>
                <a:cs typeface="Comic Sans MS"/>
              </a:rPr>
              <a:t>y</a:t>
            </a:r>
            <a:r>
              <a:rPr lang="es-MX" sz="2400" spc="125" dirty="0">
                <a:latin typeface="Comic Sans MS"/>
                <a:cs typeface="Comic Sans MS"/>
              </a:rPr>
              <a:t> </a:t>
            </a:r>
            <a:r>
              <a:rPr lang="es-MX" sz="2400" spc="-5" dirty="0">
                <a:latin typeface="Comic Sans MS"/>
                <a:cs typeface="Comic Sans MS"/>
              </a:rPr>
              <a:t>sacar</a:t>
            </a:r>
            <a:r>
              <a:rPr lang="es-MX" sz="2400" spc="125" dirty="0">
                <a:latin typeface="Comic Sans MS"/>
                <a:cs typeface="Comic Sans MS"/>
              </a:rPr>
              <a:t> </a:t>
            </a:r>
            <a:r>
              <a:rPr lang="es-MX" sz="2400" spc="-5" dirty="0">
                <a:latin typeface="Comic Sans MS"/>
                <a:cs typeface="Comic Sans MS"/>
              </a:rPr>
              <a:t>de</a:t>
            </a:r>
            <a:r>
              <a:rPr lang="es-MX" sz="2400" spc="125" dirty="0">
                <a:latin typeface="Comic Sans MS"/>
                <a:cs typeface="Comic Sans MS"/>
              </a:rPr>
              <a:t> </a:t>
            </a:r>
            <a:r>
              <a:rPr lang="es-MX" sz="2400" spc="-5" dirty="0">
                <a:latin typeface="Comic Sans MS"/>
                <a:cs typeface="Comic Sans MS"/>
              </a:rPr>
              <a:t>servicio</a:t>
            </a:r>
            <a:r>
              <a:rPr lang="es-MX" sz="2400" spc="114" dirty="0">
                <a:latin typeface="Comic Sans MS"/>
                <a:cs typeface="Comic Sans MS"/>
              </a:rPr>
              <a:t> </a:t>
            </a:r>
            <a:r>
              <a:rPr lang="es-MX" sz="2400" spc="-5" dirty="0">
                <a:latin typeface="Comic Sans MS"/>
                <a:cs typeface="Comic Sans MS"/>
              </a:rPr>
              <a:t>la</a:t>
            </a:r>
            <a:r>
              <a:rPr lang="es-MX" sz="2400" spc="120" dirty="0">
                <a:latin typeface="Comic Sans MS"/>
                <a:cs typeface="Comic Sans MS"/>
              </a:rPr>
              <a:t> </a:t>
            </a:r>
            <a:r>
              <a:rPr lang="es-MX" sz="2400" spc="-5" dirty="0">
                <a:latin typeface="Comic Sans MS"/>
                <a:cs typeface="Comic Sans MS"/>
              </a:rPr>
              <a:t>máquina </a:t>
            </a:r>
            <a:r>
              <a:rPr lang="es-MX" sz="2400" spc="-260" dirty="0">
                <a:latin typeface="Comic Sans MS"/>
                <a:cs typeface="Comic Sans MS"/>
              </a:rPr>
              <a:t> </a:t>
            </a:r>
            <a:r>
              <a:rPr lang="es-MX" sz="2400" spc="-5" dirty="0">
                <a:latin typeface="Comic Sans MS"/>
                <a:cs typeface="Comic Sans MS"/>
              </a:rPr>
              <a:t>de una</a:t>
            </a:r>
            <a:r>
              <a:rPr lang="es-MX" sz="2400" dirty="0">
                <a:latin typeface="Comic Sans MS"/>
                <a:cs typeface="Comic Sans MS"/>
              </a:rPr>
              <a:t> </a:t>
            </a:r>
            <a:r>
              <a:rPr lang="es-MX" sz="2400" spc="-5" dirty="0">
                <a:latin typeface="Comic Sans MS"/>
                <a:cs typeface="Comic Sans MS"/>
              </a:rPr>
              <a:t>forma</a:t>
            </a:r>
            <a:r>
              <a:rPr lang="es-MX" sz="2400" dirty="0">
                <a:latin typeface="Comic Sans MS"/>
                <a:cs typeface="Comic Sans MS"/>
              </a:rPr>
              <a:t> </a:t>
            </a:r>
            <a:r>
              <a:rPr lang="es-MX" sz="2400" spc="-5" dirty="0">
                <a:latin typeface="Comic Sans MS"/>
                <a:cs typeface="Comic Sans MS"/>
              </a:rPr>
              <a:t>ordenada.</a:t>
            </a:r>
          </a:p>
          <a:p>
            <a:pPr marL="12700" algn="just">
              <a:spcBef>
                <a:spcPts val="100"/>
              </a:spcBef>
            </a:pPr>
            <a:endParaRPr lang="es-MX" sz="2400" spc="-5" dirty="0">
              <a:latin typeface="Comic Sans MS"/>
              <a:cs typeface="Comic Sans MS"/>
            </a:endParaRPr>
          </a:p>
          <a:p>
            <a:pPr marL="12700">
              <a:spcBef>
                <a:spcPts val="100"/>
              </a:spcBef>
            </a:pPr>
            <a:r>
              <a:rPr lang="es-AR" sz="2400" b="1" spc="-5" dirty="0">
                <a:latin typeface="Comic Sans MS"/>
                <a:cs typeface="Comic Sans MS"/>
              </a:rPr>
              <a:t>REFERENCIAS</a:t>
            </a:r>
            <a:endParaRPr lang="es-AR" sz="2400" dirty="0">
              <a:latin typeface="Comic Sans MS"/>
              <a:cs typeface="Comic Sans MS"/>
            </a:endParaRPr>
          </a:p>
          <a:p>
            <a:pPr marL="286385" marR="6350" indent="-274320" algn="just">
              <a:lnSpc>
                <a:spcPct val="116100"/>
              </a:lnSpc>
              <a:buAutoNum type="arabicPeriod"/>
              <a:tabLst>
                <a:tab pos="287020" algn="l"/>
              </a:tabLst>
            </a:pPr>
            <a:r>
              <a:rPr lang="es-AR" sz="2400" spc="-5" dirty="0">
                <a:latin typeface="Comic Sans MS"/>
                <a:cs typeface="Comic Sans MS"/>
              </a:rPr>
              <a:t>"IEEE Guide </a:t>
            </a:r>
            <a:r>
              <a:rPr lang="es-AR" sz="2400" spc="-5" dirty="0" err="1">
                <a:latin typeface="Comic Sans MS"/>
                <a:cs typeface="Comic Sans MS"/>
              </a:rPr>
              <a:t>for</a:t>
            </a:r>
            <a:r>
              <a:rPr lang="es-AR" sz="2400" spc="-5" dirty="0">
                <a:latin typeface="Comic Sans MS"/>
                <a:cs typeface="Comic Sans MS"/>
              </a:rPr>
              <a:t> AC </a:t>
            </a:r>
            <a:r>
              <a:rPr lang="es-AR" sz="2400" spc="-5" dirty="0" err="1">
                <a:latin typeface="Comic Sans MS"/>
                <a:cs typeface="Comic Sans MS"/>
              </a:rPr>
              <a:t>Generator</a:t>
            </a:r>
            <a:r>
              <a:rPr lang="es-AR" sz="2400" spc="-5" dirty="0">
                <a:latin typeface="Comic Sans MS"/>
                <a:cs typeface="Comic Sans MS"/>
              </a:rPr>
              <a:t> </a:t>
            </a:r>
            <a:r>
              <a:rPr lang="es-AR" sz="2400" spc="-5" dirty="0" err="1">
                <a:latin typeface="Comic Sans MS"/>
                <a:cs typeface="Comic Sans MS"/>
              </a:rPr>
              <a:t>Protection</a:t>
            </a:r>
            <a:r>
              <a:rPr lang="es-AR" sz="2400" spc="-5" dirty="0">
                <a:latin typeface="Comic Sans MS"/>
                <a:cs typeface="Comic Sans MS"/>
              </a:rPr>
              <a:t>," ANSI/ </a:t>
            </a:r>
            <a:r>
              <a:rPr lang="es-AR" sz="2400" dirty="0">
                <a:latin typeface="Comic Sans MS"/>
                <a:cs typeface="Comic Sans MS"/>
              </a:rPr>
              <a:t> </a:t>
            </a:r>
            <a:r>
              <a:rPr lang="es-AR" sz="2400" spc="-5" dirty="0">
                <a:latin typeface="Comic Sans MS"/>
                <a:cs typeface="Comic Sans MS"/>
              </a:rPr>
              <a:t>IEEE C37.102-1986.</a:t>
            </a:r>
            <a:endParaRPr lang="es-AR" sz="2400" dirty="0">
              <a:latin typeface="Comic Sans MS"/>
              <a:cs typeface="Comic Sans MS"/>
            </a:endParaRPr>
          </a:p>
          <a:p>
            <a:pPr marL="286385" marR="5080" indent="-274320" algn="just">
              <a:lnSpc>
                <a:spcPct val="116100"/>
              </a:lnSpc>
              <a:buAutoNum type="arabicPeriod"/>
              <a:tabLst>
                <a:tab pos="287020" algn="l"/>
              </a:tabLst>
            </a:pPr>
            <a:r>
              <a:rPr lang="es-AR" sz="2400" spc="-5" dirty="0">
                <a:latin typeface="Comic Sans MS"/>
                <a:cs typeface="Comic Sans MS"/>
              </a:rPr>
              <a:t>"</a:t>
            </a:r>
            <a:r>
              <a:rPr lang="es-AR" sz="2400" spc="-5" dirty="0" err="1">
                <a:latin typeface="Comic Sans MS"/>
                <a:cs typeface="Comic Sans MS"/>
              </a:rPr>
              <a:t>Protective</a:t>
            </a:r>
            <a:r>
              <a:rPr lang="es-AR" sz="2400" spc="-5" dirty="0">
                <a:latin typeface="Comic Sans MS"/>
                <a:cs typeface="Comic Sans MS"/>
              </a:rPr>
              <a:t> </a:t>
            </a:r>
            <a:r>
              <a:rPr lang="es-AR" sz="2400" spc="-5" dirty="0" err="1">
                <a:latin typeface="Comic Sans MS"/>
                <a:cs typeface="Comic Sans MS"/>
              </a:rPr>
              <a:t>Relaying</a:t>
            </a:r>
            <a:r>
              <a:rPr lang="es-AR" sz="2400" spc="-5" dirty="0">
                <a:latin typeface="Comic Sans MS"/>
                <a:cs typeface="Comic Sans MS"/>
              </a:rPr>
              <a:t>, </a:t>
            </a:r>
            <a:r>
              <a:rPr lang="es-AR" sz="2400" spc="-5" dirty="0" err="1">
                <a:latin typeface="Comic Sans MS"/>
                <a:cs typeface="Comic Sans MS"/>
              </a:rPr>
              <a:t>Theory</a:t>
            </a:r>
            <a:r>
              <a:rPr lang="es-AR" sz="2400" spc="-5" dirty="0">
                <a:latin typeface="Comic Sans MS"/>
                <a:cs typeface="Comic Sans MS"/>
              </a:rPr>
              <a:t> and </a:t>
            </a:r>
            <a:r>
              <a:rPr lang="es-AR" sz="2400" spc="-5" dirty="0" err="1">
                <a:latin typeface="Comic Sans MS"/>
                <a:cs typeface="Comic Sans MS"/>
              </a:rPr>
              <a:t>Application</a:t>
            </a:r>
            <a:r>
              <a:rPr lang="es-AR" sz="2400" spc="-5" dirty="0">
                <a:latin typeface="Comic Sans MS"/>
                <a:cs typeface="Comic Sans MS"/>
              </a:rPr>
              <a:t>," ABB </a:t>
            </a:r>
            <a:r>
              <a:rPr lang="es-AR" sz="2400" dirty="0">
                <a:latin typeface="Comic Sans MS"/>
                <a:cs typeface="Comic Sans MS"/>
              </a:rPr>
              <a:t> </a:t>
            </a:r>
            <a:r>
              <a:rPr lang="es-AR" sz="2400" spc="-5" dirty="0" err="1">
                <a:latin typeface="Comic Sans MS"/>
                <a:cs typeface="Comic Sans MS"/>
              </a:rPr>
              <a:t>Relay</a:t>
            </a:r>
            <a:r>
              <a:rPr lang="es-AR" sz="2400" spc="-5" dirty="0">
                <a:latin typeface="Comic Sans MS"/>
                <a:cs typeface="Comic Sans MS"/>
              </a:rPr>
              <a:t> </a:t>
            </a:r>
            <a:r>
              <a:rPr lang="es-AR" sz="2400" spc="-5" dirty="0" err="1">
                <a:latin typeface="Comic Sans MS"/>
                <a:cs typeface="Comic Sans MS"/>
              </a:rPr>
              <a:t>Division</a:t>
            </a:r>
            <a:r>
              <a:rPr lang="es-AR" sz="2400" spc="-5" dirty="0">
                <a:latin typeface="Comic Sans MS"/>
                <a:cs typeface="Comic Sans MS"/>
              </a:rPr>
              <a:t>, Coral Springs, FL, Marcel </a:t>
            </a:r>
            <a:r>
              <a:rPr lang="es-AR" sz="2400" spc="-5" dirty="0" err="1">
                <a:latin typeface="Comic Sans MS"/>
                <a:cs typeface="Comic Sans MS"/>
              </a:rPr>
              <a:t>Dekker</a:t>
            </a:r>
            <a:r>
              <a:rPr lang="es-AR" sz="2400" spc="-5" dirty="0">
                <a:latin typeface="Comic Sans MS"/>
                <a:cs typeface="Comic Sans MS"/>
              </a:rPr>
              <a:t>, </a:t>
            </a:r>
            <a:r>
              <a:rPr lang="es-AR" sz="2400" dirty="0">
                <a:latin typeface="Comic Sans MS"/>
                <a:cs typeface="Comic Sans MS"/>
              </a:rPr>
              <a:t> </a:t>
            </a:r>
            <a:r>
              <a:rPr lang="es-AR" sz="2400" spc="-5" dirty="0">
                <a:latin typeface="Comic Sans MS"/>
                <a:cs typeface="Comic Sans MS"/>
              </a:rPr>
              <a:t>1994.</a:t>
            </a:r>
            <a:endParaRPr lang="es-AR" sz="2400" dirty="0">
              <a:latin typeface="Comic Sans MS"/>
              <a:cs typeface="Comic Sans MS"/>
            </a:endParaRPr>
          </a:p>
          <a:p>
            <a:pPr marL="286385" marR="5080" indent="-274320" algn="just">
              <a:lnSpc>
                <a:spcPct val="116100"/>
              </a:lnSpc>
              <a:buAutoNum type="arabicPeriod"/>
              <a:tabLst>
                <a:tab pos="287020" algn="l"/>
              </a:tabLst>
            </a:pPr>
            <a:r>
              <a:rPr lang="es-AR" sz="2400" spc="-5" dirty="0">
                <a:latin typeface="Comic Sans MS"/>
                <a:cs typeface="Comic Sans MS"/>
              </a:rPr>
              <a:t>"Field</a:t>
            </a:r>
            <a:r>
              <a:rPr lang="es-AR" sz="2400" dirty="0">
                <a:latin typeface="Comic Sans MS"/>
                <a:cs typeface="Comic Sans MS"/>
              </a:rPr>
              <a:t> </a:t>
            </a:r>
            <a:r>
              <a:rPr lang="es-AR" sz="2400" spc="-5" dirty="0" err="1">
                <a:latin typeface="Comic Sans MS"/>
                <a:cs typeface="Comic Sans MS"/>
              </a:rPr>
              <a:t>Ground</a:t>
            </a:r>
            <a:r>
              <a:rPr lang="es-AR" sz="2400" dirty="0">
                <a:latin typeface="Comic Sans MS"/>
                <a:cs typeface="Comic Sans MS"/>
              </a:rPr>
              <a:t> </a:t>
            </a:r>
            <a:r>
              <a:rPr lang="es-AR" sz="2400" spc="-5" dirty="0" err="1">
                <a:latin typeface="Comic Sans MS"/>
                <a:cs typeface="Comic Sans MS"/>
              </a:rPr>
              <a:t>Detection</a:t>
            </a:r>
            <a:r>
              <a:rPr lang="es-AR" sz="2400" dirty="0">
                <a:latin typeface="Comic Sans MS"/>
                <a:cs typeface="Comic Sans MS"/>
              </a:rPr>
              <a:t> </a:t>
            </a:r>
            <a:r>
              <a:rPr lang="es-AR" sz="2400" spc="-5" dirty="0" err="1">
                <a:latin typeface="Comic Sans MS"/>
                <a:cs typeface="Comic Sans MS"/>
              </a:rPr>
              <a:t>System</a:t>
            </a:r>
            <a:r>
              <a:rPr lang="es-AR" sz="2400" dirty="0">
                <a:latin typeface="Comic Sans MS"/>
                <a:cs typeface="Comic Sans MS"/>
              </a:rPr>
              <a:t> </a:t>
            </a:r>
            <a:r>
              <a:rPr lang="es-AR" sz="2400" spc="-5" dirty="0" err="1">
                <a:latin typeface="Comic Sans MS"/>
                <a:cs typeface="Comic Sans MS"/>
              </a:rPr>
              <a:t>Instruction</a:t>
            </a:r>
            <a:r>
              <a:rPr lang="es-AR" sz="2400" spc="-5" dirty="0">
                <a:latin typeface="Comic Sans MS"/>
                <a:cs typeface="Comic Sans MS"/>
              </a:rPr>
              <a:t> </a:t>
            </a:r>
            <a:r>
              <a:rPr lang="es-AR" sz="2400" spc="-254" dirty="0">
                <a:latin typeface="Comic Sans MS"/>
                <a:cs typeface="Comic Sans MS"/>
              </a:rPr>
              <a:t> </a:t>
            </a:r>
            <a:r>
              <a:rPr lang="es-AR" sz="2400" spc="-5" dirty="0">
                <a:latin typeface="Comic Sans MS"/>
                <a:cs typeface="Comic Sans MS"/>
              </a:rPr>
              <a:t>Manual," </a:t>
            </a:r>
            <a:r>
              <a:rPr lang="es-AR" sz="2400" spc="-5" dirty="0" err="1">
                <a:latin typeface="Comic Sans MS"/>
                <a:cs typeface="Comic Sans MS"/>
              </a:rPr>
              <a:t>Dresser</a:t>
            </a:r>
            <a:r>
              <a:rPr lang="es-AR" sz="2400" spc="-5" dirty="0">
                <a:latin typeface="Comic Sans MS"/>
                <a:cs typeface="Comic Sans MS"/>
              </a:rPr>
              <a:t> Rand, Electric </a:t>
            </a:r>
            <a:r>
              <a:rPr lang="es-AR" sz="2400" spc="-5" dirty="0" err="1">
                <a:latin typeface="Comic Sans MS"/>
                <a:cs typeface="Comic Sans MS"/>
              </a:rPr>
              <a:t>Machinery</a:t>
            </a:r>
            <a:r>
              <a:rPr lang="es-AR" sz="2400" spc="-5" dirty="0">
                <a:latin typeface="Comic Sans MS"/>
                <a:cs typeface="Comic Sans MS"/>
              </a:rPr>
              <a:t> 2100- </a:t>
            </a:r>
            <a:r>
              <a:rPr lang="es-AR" sz="2400" dirty="0">
                <a:latin typeface="Comic Sans MS"/>
                <a:cs typeface="Comic Sans MS"/>
              </a:rPr>
              <a:t> </a:t>
            </a:r>
            <a:r>
              <a:rPr lang="es-AR" sz="2400" spc="-5" dirty="0">
                <a:latin typeface="Comic Sans MS"/>
                <a:cs typeface="Comic Sans MS"/>
              </a:rPr>
              <a:t>IN-324B.</a:t>
            </a:r>
            <a:endParaRPr lang="es-AR" sz="2400" dirty="0">
              <a:latin typeface="Comic Sans MS"/>
              <a:cs typeface="Comic Sans MS"/>
            </a:endParaRPr>
          </a:p>
          <a:p>
            <a:pPr marL="286385" marR="5715" indent="-274320" algn="just">
              <a:lnSpc>
                <a:spcPct val="116100"/>
              </a:lnSpc>
              <a:buAutoNum type="arabicPeriod"/>
              <a:tabLst>
                <a:tab pos="287020" algn="l"/>
              </a:tabLst>
            </a:pPr>
            <a:r>
              <a:rPr lang="es-AR" sz="2400" spc="-5" dirty="0">
                <a:latin typeface="Comic Sans MS"/>
                <a:cs typeface="Comic Sans MS"/>
              </a:rPr>
              <a:t>"Machine Field </a:t>
            </a:r>
            <a:r>
              <a:rPr lang="es-AR" sz="2400" spc="-5" dirty="0" err="1">
                <a:latin typeface="Comic Sans MS"/>
                <a:cs typeface="Comic Sans MS"/>
              </a:rPr>
              <a:t>Ground</a:t>
            </a:r>
            <a:r>
              <a:rPr lang="es-AR" sz="2400" spc="-5" dirty="0">
                <a:latin typeface="Comic Sans MS"/>
                <a:cs typeface="Comic Sans MS"/>
              </a:rPr>
              <a:t> Detector </a:t>
            </a:r>
            <a:r>
              <a:rPr lang="es-AR" sz="2400" spc="-5" dirty="0" err="1">
                <a:latin typeface="Comic Sans MS"/>
                <a:cs typeface="Comic Sans MS"/>
              </a:rPr>
              <a:t>Relay</a:t>
            </a:r>
            <a:r>
              <a:rPr lang="es-AR" sz="2400" spc="-5" dirty="0">
                <a:latin typeface="Comic Sans MS"/>
                <a:cs typeface="Comic Sans MS"/>
              </a:rPr>
              <a:t> PJG-12-B," </a:t>
            </a:r>
            <a:r>
              <a:rPr lang="es-AR" sz="2400" dirty="0">
                <a:latin typeface="Comic Sans MS"/>
                <a:cs typeface="Comic Sans MS"/>
              </a:rPr>
              <a:t> </a:t>
            </a:r>
            <a:r>
              <a:rPr lang="es-AR" sz="2400" spc="-5" dirty="0">
                <a:latin typeface="Comic Sans MS"/>
                <a:cs typeface="Comic Sans MS"/>
              </a:rPr>
              <a:t>GEK-4188, General</a:t>
            </a:r>
            <a:r>
              <a:rPr lang="es-AR" sz="2400" dirty="0">
                <a:latin typeface="Comic Sans MS"/>
                <a:cs typeface="Comic Sans MS"/>
              </a:rPr>
              <a:t> </a:t>
            </a:r>
            <a:r>
              <a:rPr lang="es-AR" sz="2400" spc="-5" dirty="0">
                <a:latin typeface="Comic Sans MS"/>
                <a:cs typeface="Comic Sans MS"/>
              </a:rPr>
              <a:t>Electric.</a:t>
            </a:r>
            <a:endParaRPr lang="es-AR" sz="2400" dirty="0">
              <a:latin typeface="Comic Sans MS"/>
              <a:cs typeface="Comic Sans MS"/>
            </a:endParaRPr>
          </a:p>
          <a:p>
            <a:pPr marL="179070" indent="-167005">
              <a:buAutoNum type="arabicPeriod"/>
              <a:tabLst>
                <a:tab pos="179705" algn="l"/>
              </a:tabLst>
            </a:pPr>
            <a:r>
              <a:rPr lang="es-AR" sz="2400" spc="-5" dirty="0">
                <a:latin typeface="Comic Sans MS"/>
                <a:cs typeface="Comic Sans MS"/>
              </a:rPr>
              <a:t>"</a:t>
            </a:r>
            <a:r>
              <a:rPr lang="es-AR" sz="2400" spc="-5" dirty="0" err="1">
                <a:latin typeface="Comic Sans MS"/>
                <a:cs typeface="Comic Sans MS"/>
              </a:rPr>
              <a:t>Type</a:t>
            </a:r>
            <a:r>
              <a:rPr lang="es-AR" sz="2400" spc="5" dirty="0">
                <a:latin typeface="Comic Sans MS"/>
                <a:cs typeface="Comic Sans MS"/>
              </a:rPr>
              <a:t> </a:t>
            </a:r>
            <a:r>
              <a:rPr lang="es-AR" sz="2400" spc="-5" dirty="0">
                <a:latin typeface="Comic Sans MS"/>
                <a:cs typeface="Comic Sans MS"/>
              </a:rPr>
              <a:t>DGF</a:t>
            </a:r>
            <a:r>
              <a:rPr lang="es-AR" sz="2400" spc="10" dirty="0">
                <a:latin typeface="Comic Sans MS"/>
                <a:cs typeface="Comic Sans MS"/>
              </a:rPr>
              <a:t> </a:t>
            </a:r>
            <a:r>
              <a:rPr lang="es-AR" sz="2400" spc="-5" dirty="0" err="1">
                <a:latin typeface="Comic Sans MS"/>
                <a:cs typeface="Comic Sans MS"/>
              </a:rPr>
              <a:t>Generator</a:t>
            </a:r>
            <a:r>
              <a:rPr lang="es-AR" sz="2400" spc="10" dirty="0">
                <a:latin typeface="Comic Sans MS"/>
                <a:cs typeface="Comic Sans MS"/>
              </a:rPr>
              <a:t> </a:t>
            </a:r>
            <a:r>
              <a:rPr lang="es-AR" sz="2400" spc="-5" dirty="0">
                <a:latin typeface="Comic Sans MS"/>
                <a:cs typeface="Comic Sans MS"/>
              </a:rPr>
              <a:t>Field</a:t>
            </a:r>
            <a:r>
              <a:rPr lang="es-AR" sz="2400" spc="5" dirty="0">
                <a:latin typeface="Comic Sans MS"/>
                <a:cs typeface="Comic Sans MS"/>
              </a:rPr>
              <a:t> </a:t>
            </a:r>
            <a:r>
              <a:rPr lang="es-AR" sz="2400" spc="-5" dirty="0" err="1">
                <a:latin typeface="Comic Sans MS"/>
                <a:cs typeface="Comic Sans MS"/>
              </a:rPr>
              <a:t>Relay</a:t>
            </a:r>
            <a:r>
              <a:rPr lang="es-AR" sz="2400" spc="-5" dirty="0">
                <a:latin typeface="Comic Sans MS"/>
                <a:cs typeface="Comic Sans MS"/>
              </a:rPr>
              <a:t>,"</a:t>
            </a:r>
            <a:r>
              <a:rPr lang="es-AR" sz="2400" spc="10" dirty="0">
                <a:latin typeface="Comic Sans MS"/>
                <a:cs typeface="Comic Sans MS"/>
              </a:rPr>
              <a:t> </a:t>
            </a:r>
            <a:r>
              <a:rPr lang="es-AR" sz="2400" spc="-5" dirty="0">
                <a:latin typeface="Comic Sans MS"/>
                <a:cs typeface="Comic Sans MS"/>
              </a:rPr>
              <a:t>ABB</a:t>
            </a:r>
            <a:r>
              <a:rPr lang="es-AR" sz="2400" spc="10" dirty="0">
                <a:latin typeface="Comic Sans MS"/>
                <a:cs typeface="Comic Sans MS"/>
              </a:rPr>
              <a:t> </a:t>
            </a:r>
            <a:r>
              <a:rPr lang="es-AR" sz="2400" spc="-5" dirty="0">
                <a:latin typeface="Comic Sans MS"/>
                <a:cs typeface="Comic Sans MS"/>
              </a:rPr>
              <a:t>IL41-747.</a:t>
            </a:r>
            <a:endParaRPr lang="es-AR" sz="2400" dirty="0">
              <a:latin typeface="Comic Sans MS"/>
              <a:cs typeface="Comic Sans MS"/>
            </a:endParaRPr>
          </a:p>
          <a:p>
            <a:pPr marL="12700" algn="just">
              <a:spcBef>
                <a:spcPts val="100"/>
              </a:spcBef>
            </a:pPr>
            <a:endParaRPr sz="2400" dirty="0">
              <a:latin typeface="Comic Sans MS"/>
              <a:cs typeface="Comic Sans MS"/>
            </a:endParaRPr>
          </a:p>
        </p:txBody>
      </p:sp>
    </p:spTree>
    <p:extLst>
      <p:ext uri="{BB962C8B-B14F-4D97-AF65-F5344CB8AC3E}">
        <p14:creationId xmlns:p14="http://schemas.microsoft.com/office/powerpoint/2010/main" xmlns="" val="1839898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311400" y="347153"/>
            <a:ext cx="14401799"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4</a:t>
            </a:r>
            <a:endParaRPr sz="3200" b="1" dirty="0">
              <a:latin typeface="Comic Sans MS"/>
              <a:cs typeface="Comic Sans MS"/>
            </a:endParaRPr>
          </a:p>
          <a:p>
            <a:pPr algn="ctr">
              <a:spcBef>
                <a:spcPts val="5"/>
              </a:spcBef>
            </a:pPr>
            <a:r>
              <a:rPr sz="3200" b="1" spc="-5" dirty="0">
                <a:latin typeface="Comic Sans MS"/>
                <a:cs typeface="Comic Sans MS"/>
              </a:rPr>
              <a:t>PROTECCIÓN</a:t>
            </a:r>
            <a:r>
              <a:rPr sz="3200" b="1" spc="10" dirty="0">
                <a:latin typeface="Comic Sans MS"/>
                <a:cs typeface="Comic Sans MS"/>
              </a:rPr>
              <a:t> </a:t>
            </a:r>
            <a:r>
              <a:rPr sz="3200" b="1" spc="-5" dirty="0">
                <a:latin typeface="Comic Sans MS"/>
                <a:cs typeface="Comic Sans MS"/>
              </a:rPr>
              <a:t>DE</a:t>
            </a:r>
            <a:r>
              <a:rPr sz="3200" b="1" spc="10" dirty="0">
                <a:latin typeface="Comic Sans MS"/>
                <a:cs typeface="Comic Sans MS"/>
              </a:rPr>
              <a:t> </a:t>
            </a:r>
            <a:r>
              <a:rPr sz="3200" b="1" spc="-5" dirty="0">
                <a:latin typeface="Comic Sans MS"/>
                <a:cs typeface="Comic Sans MS"/>
              </a:rPr>
              <a:t>FALLA</a:t>
            </a:r>
            <a:r>
              <a:rPr sz="3200" b="1" spc="10" dirty="0">
                <a:latin typeface="Comic Sans MS"/>
                <a:cs typeface="Comic Sans MS"/>
              </a:rPr>
              <a:t> </a:t>
            </a:r>
            <a:r>
              <a:rPr sz="3200" b="1" spc="-5" dirty="0">
                <a:latin typeface="Comic Sans MS"/>
                <a:cs typeface="Comic Sans MS"/>
              </a:rPr>
              <a:t>A</a:t>
            </a:r>
            <a:r>
              <a:rPr sz="3200" b="1" spc="5" dirty="0">
                <a:latin typeface="Comic Sans MS"/>
                <a:cs typeface="Comic Sans MS"/>
              </a:rPr>
              <a:t> </a:t>
            </a:r>
            <a:r>
              <a:rPr sz="3200" b="1" spc="-5" dirty="0">
                <a:latin typeface="Comic Sans MS"/>
                <a:cs typeface="Comic Sans MS"/>
              </a:rPr>
              <a:t>TIERRA</a:t>
            </a:r>
            <a:r>
              <a:rPr sz="3200" b="1" spc="10" dirty="0">
                <a:latin typeface="Comic Sans MS"/>
                <a:cs typeface="Comic Sans MS"/>
              </a:rPr>
              <a:t> </a:t>
            </a:r>
            <a:r>
              <a:rPr sz="3200" b="1" spc="-5" dirty="0">
                <a:latin typeface="Comic Sans MS"/>
                <a:cs typeface="Comic Sans MS"/>
              </a:rPr>
              <a:t>EN</a:t>
            </a:r>
            <a:r>
              <a:rPr sz="3200" b="1" spc="15" dirty="0">
                <a:latin typeface="Comic Sans MS"/>
                <a:cs typeface="Comic Sans MS"/>
              </a:rPr>
              <a:t> </a:t>
            </a:r>
            <a:r>
              <a:rPr sz="3200" b="1" spc="-5" dirty="0">
                <a:latin typeface="Comic Sans MS"/>
                <a:cs typeface="Comic Sans MS"/>
              </a:rPr>
              <a:t>EL</a:t>
            </a:r>
            <a:r>
              <a:rPr sz="3200" b="1" spc="10" dirty="0">
                <a:latin typeface="Comic Sans MS"/>
                <a:cs typeface="Comic Sans MS"/>
              </a:rPr>
              <a:t> </a:t>
            </a:r>
            <a:r>
              <a:rPr sz="3200" b="1" spc="-5" dirty="0">
                <a:latin typeface="Comic Sans MS"/>
                <a:cs typeface="Comic Sans MS"/>
              </a:rPr>
              <a:t>DEVANADO</a:t>
            </a:r>
            <a:r>
              <a:rPr sz="3200" b="1" spc="10" dirty="0">
                <a:latin typeface="Comic Sans MS"/>
                <a:cs typeface="Comic Sans MS"/>
              </a:rPr>
              <a:t> </a:t>
            </a:r>
            <a:r>
              <a:rPr sz="3200" b="1" spc="-5" dirty="0">
                <a:latin typeface="Comic Sans MS"/>
                <a:cs typeface="Comic Sans MS"/>
              </a:rPr>
              <a:t>DEL</a:t>
            </a:r>
            <a:r>
              <a:rPr sz="3200" b="1" spc="10" dirty="0">
                <a:latin typeface="Comic Sans MS"/>
                <a:cs typeface="Comic Sans MS"/>
              </a:rPr>
              <a:t> </a:t>
            </a:r>
            <a:r>
              <a:rPr sz="3200" b="1" spc="-5" dirty="0">
                <a:latin typeface="Comic Sans MS"/>
                <a:cs typeface="Comic Sans MS"/>
              </a:rPr>
              <a:t>ESTATOR</a:t>
            </a:r>
            <a:endParaRPr sz="3200" b="1" dirty="0">
              <a:latin typeface="Comic Sans MS"/>
              <a:cs typeface="Comic Sans MS"/>
            </a:endParaRPr>
          </a:p>
        </p:txBody>
      </p:sp>
      <p:sp>
        <p:nvSpPr>
          <p:cNvPr id="3" name="object 3"/>
          <p:cNvSpPr txBox="1"/>
          <p:nvPr/>
        </p:nvSpPr>
        <p:spPr>
          <a:xfrm>
            <a:off x="330200" y="2274443"/>
            <a:ext cx="17221200" cy="240578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Esta sección está dirigida a la puesta a tierra del neutro </a:t>
            </a:r>
            <a:r>
              <a:rPr lang="es-MX" sz="2400" dirty="0">
                <a:latin typeface="Comic Sans MS"/>
                <a:cs typeface="Comic Sans MS"/>
              </a:rPr>
              <a:t> </a:t>
            </a:r>
            <a:r>
              <a:rPr lang="es-MX" sz="2400" spc="-5" dirty="0">
                <a:latin typeface="Comic Sans MS"/>
                <a:cs typeface="Comic Sans MS"/>
              </a:rPr>
              <a:t>del estator del generador y los esquemas de protección </a:t>
            </a:r>
            <a:r>
              <a:rPr lang="es-MX" sz="2400" dirty="0">
                <a:latin typeface="Comic Sans MS"/>
                <a:cs typeface="Comic Sans MS"/>
              </a:rPr>
              <a:t> </a:t>
            </a:r>
            <a:r>
              <a:rPr lang="es-MX" sz="2400" spc="-5" dirty="0">
                <a:latin typeface="Comic Sans MS"/>
                <a:cs typeface="Comic Sans MS"/>
              </a:rPr>
              <a:t>usados para detectar fallas a tierra en el estator.</a:t>
            </a:r>
            <a:r>
              <a:rPr lang="es-MX" sz="2400" dirty="0">
                <a:latin typeface="Comic Sans MS"/>
                <a:cs typeface="Comic Sans MS"/>
              </a:rPr>
              <a:t> </a:t>
            </a:r>
            <a:r>
              <a:rPr lang="es-MX" sz="2400" spc="-5" dirty="0">
                <a:latin typeface="Comic Sans MS"/>
                <a:cs typeface="Comic Sans MS"/>
              </a:rPr>
              <a:t>Se </a:t>
            </a:r>
            <a:r>
              <a:rPr lang="es-MX" sz="2400" dirty="0">
                <a:latin typeface="Comic Sans MS"/>
                <a:cs typeface="Comic Sans MS"/>
              </a:rPr>
              <a:t> </a:t>
            </a:r>
            <a:r>
              <a:rPr lang="es-MX" sz="2400" spc="-5" dirty="0">
                <a:latin typeface="Comic Sans MS"/>
                <a:cs typeface="Comic Sans MS"/>
              </a:rPr>
              <a:t>describen</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tipos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prácticas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 </a:t>
            </a:r>
            <a:r>
              <a:rPr lang="es-MX" sz="2400" spc="-254" dirty="0">
                <a:latin typeface="Comic Sans MS"/>
                <a:cs typeface="Comic Sans MS"/>
              </a:rPr>
              <a:t> </a:t>
            </a:r>
            <a:r>
              <a:rPr lang="es-MX" sz="2400" spc="-5" dirty="0">
                <a:latin typeface="Comic Sans MS"/>
                <a:cs typeface="Comic Sans MS"/>
              </a:rPr>
              <a:t>impedancia alta y baja. Estos dos tipos de prácticas de </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representan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métodos</a:t>
            </a:r>
            <a:r>
              <a:rPr lang="es-MX" sz="2400" dirty="0">
                <a:latin typeface="Comic Sans MS"/>
                <a:cs typeface="Comic Sans MS"/>
              </a:rPr>
              <a:t> </a:t>
            </a:r>
            <a:r>
              <a:rPr lang="es-MX" sz="2400" spc="-5" dirty="0">
                <a:latin typeface="Comic Sans MS"/>
                <a:cs typeface="Comic Sans MS"/>
              </a:rPr>
              <a:t>principales </a:t>
            </a:r>
            <a:r>
              <a:rPr lang="es-MX" sz="2400" dirty="0">
                <a:latin typeface="Comic Sans MS"/>
                <a:cs typeface="Comic Sans MS"/>
              </a:rPr>
              <a:t> </a:t>
            </a:r>
            <a:r>
              <a:rPr lang="es-MX" sz="2400" spc="-5" dirty="0">
                <a:latin typeface="Comic Sans MS"/>
                <a:cs typeface="Comic Sans MS"/>
              </a:rPr>
              <a:t>usados en la industria para aterrizar los devanados del </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principales</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protección </a:t>
            </a:r>
            <a:r>
              <a:rPr lang="es-MX" sz="2400" dirty="0">
                <a:latin typeface="Comic Sans MS"/>
                <a:cs typeface="Comic Sans MS"/>
              </a:rPr>
              <a:t> </a:t>
            </a:r>
            <a:r>
              <a:rPr lang="es-MX" sz="2400" spc="-5" dirty="0">
                <a:latin typeface="Comic Sans MS"/>
                <a:cs typeface="Comic Sans MS"/>
              </a:rPr>
              <a:t>usados</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descritos.</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30200" y="381000"/>
            <a:ext cx="17297400" cy="758925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El método usado de puesta a tierra del estator en una </a:t>
            </a:r>
            <a:r>
              <a:rPr lang="es-MX" sz="2400" dirty="0">
                <a:latin typeface="Comic Sans MS"/>
                <a:cs typeface="Comic Sans MS"/>
              </a:rPr>
              <a:t> </a:t>
            </a:r>
            <a:r>
              <a:rPr lang="es-MX" sz="2400" spc="-5" dirty="0">
                <a:latin typeface="Comic Sans MS"/>
                <a:cs typeface="Comic Sans MS"/>
              </a:rPr>
              <a:t>instalación</a:t>
            </a:r>
            <a:r>
              <a:rPr lang="es-MX" sz="2400" spc="225" dirty="0">
                <a:latin typeface="Comic Sans MS"/>
                <a:cs typeface="Comic Sans MS"/>
              </a:rPr>
              <a:t> </a:t>
            </a:r>
            <a:r>
              <a:rPr lang="es-MX" sz="2400" spc="-5" dirty="0">
                <a:latin typeface="Comic Sans MS"/>
                <a:cs typeface="Comic Sans MS"/>
              </a:rPr>
              <a:t>de</a:t>
            </a:r>
            <a:r>
              <a:rPr lang="es-MX" sz="2400" spc="225" dirty="0">
                <a:latin typeface="Comic Sans MS"/>
                <a:cs typeface="Comic Sans MS"/>
              </a:rPr>
              <a:t> </a:t>
            </a:r>
            <a:r>
              <a:rPr lang="es-MX" sz="2400" spc="-5" dirty="0">
                <a:latin typeface="Comic Sans MS"/>
                <a:cs typeface="Comic Sans MS"/>
              </a:rPr>
              <a:t>generador</a:t>
            </a:r>
            <a:r>
              <a:rPr lang="es-MX" sz="2400" spc="225" dirty="0">
                <a:latin typeface="Comic Sans MS"/>
                <a:cs typeface="Comic Sans MS"/>
              </a:rPr>
              <a:t> </a:t>
            </a:r>
            <a:r>
              <a:rPr lang="es-MX" sz="2400" spc="-5" dirty="0">
                <a:latin typeface="Comic Sans MS"/>
                <a:cs typeface="Comic Sans MS"/>
              </a:rPr>
              <a:t>determina</a:t>
            </a:r>
            <a:r>
              <a:rPr lang="es-MX" sz="2400" spc="225" dirty="0">
                <a:latin typeface="Comic Sans MS"/>
                <a:cs typeface="Comic Sans MS"/>
              </a:rPr>
              <a:t> </a:t>
            </a:r>
            <a:r>
              <a:rPr lang="es-MX" sz="2400" spc="-5" dirty="0">
                <a:latin typeface="Comic Sans MS"/>
                <a:cs typeface="Comic Sans MS"/>
              </a:rPr>
              <a:t>el</a:t>
            </a:r>
            <a:r>
              <a:rPr lang="es-MX" sz="2400" spc="225" dirty="0">
                <a:latin typeface="Comic Sans MS"/>
                <a:cs typeface="Comic Sans MS"/>
              </a:rPr>
              <a:t> </a:t>
            </a:r>
            <a:r>
              <a:rPr lang="es-MX" sz="2400" spc="-5" dirty="0">
                <a:latin typeface="Comic Sans MS"/>
                <a:cs typeface="Comic Sans MS"/>
              </a:rPr>
              <a:t>comportamiento </a:t>
            </a:r>
            <a:r>
              <a:rPr lang="es-MX" sz="2400" spc="-254" dirty="0">
                <a:latin typeface="Comic Sans MS"/>
                <a:cs typeface="Comic Sans MS"/>
              </a:rPr>
              <a:t> </a:t>
            </a:r>
            <a:r>
              <a:rPr lang="es-MX" sz="2400" spc="-5" dirty="0">
                <a:latin typeface="Comic Sans MS"/>
                <a:cs typeface="Comic Sans MS"/>
              </a:rPr>
              <a:t>del</a:t>
            </a:r>
            <a:r>
              <a:rPr lang="es-MX" sz="2400" spc="100" dirty="0">
                <a:latin typeface="Comic Sans MS"/>
                <a:cs typeface="Comic Sans MS"/>
              </a:rPr>
              <a:t> </a:t>
            </a:r>
            <a:r>
              <a:rPr lang="es-MX" sz="2400" spc="-5" dirty="0">
                <a:latin typeface="Comic Sans MS"/>
                <a:cs typeface="Comic Sans MS"/>
              </a:rPr>
              <a:t>generador</a:t>
            </a:r>
            <a:r>
              <a:rPr lang="es-MX" sz="2400" spc="105" dirty="0">
                <a:latin typeface="Comic Sans MS"/>
                <a:cs typeface="Comic Sans MS"/>
              </a:rPr>
              <a:t> </a:t>
            </a:r>
            <a:r>
              <a:rPr lang="es-MX" sz="2400" spc="-5" dirty="0">
                <a:latin typeface="Comic Sans MS"/>
                <a:cs typeface="Comic Sans MS"/>
              </a:rPr>
              <a:t>durante</a:t>
            </a:r>
            <a:r>
              <a:rPr lang="es-MX" sz="2400" spc="105" dirty="0">
                <a:latin typeface="Comic Sans MS"/>
                <a:cs typeface="Comic Sans MS"/>
              </a:rPr>
              <a:t> </a:t>
            </a:r>
            <a:r>
              <a:rPr lang="es-MX" sz="2400" spc="-5" dirty="0">
                <a:latin typeface="Comic Sans MS"/>
                <a:cs typeface="Comic Sans MS"/>
              </a:rPr>
              <a:t>condiciones</a:t>
            </a:r>
            <a:r>
              <a:rPr lang="es-MX" sz="2400" spc="105"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falla</a:t>
            </a:r>
            <a:r>
              <a:rPr lang="es-MX" sz="2400" spc="105" dirty="0">
                <a:latin typeface="Comic Sans MS"/>
                <a:cs typeface="Comic Sans MS"/>
              </a:rPr>
              <a:t> </a:t>
            </a:r>
            <a:r>
              <a:rPr lang="es-MX" sz="2400" spc="-5" dirty="0">
                <a:latin typeface="Comic Sans MS"/>
                <a:cs typeface="Comic Sans MS"/>
              </a:rPr>
              <a:t>a</a:t>
            </a:r>
            <a:r>
              <a:rPr lang="es-MX" sz="2400" spc="105" dirty="0">
                <a:latin typeface="Comic Sans MS"/>
                <a:cs typeface="Comic Sans MS"/>
              </a:rPr>
              <a:t> </a:t>
            </a:r>
            <a:r>
              <a:rPr lang="es-MX" sz="2400" spc="-5" dirty="0">
                <a:latin typeface="Comic Sans MS"/>
                <a:cs typeface="Comic Sans MS"/>
              </a:rPr>
              <a:t>tierra.</a:t>
            </a:r>
            <a:r>
              <a:rPr lang="es-MX" sz="2400" spc="220" dirty="0">
                <a:latin typeface="Comic Sans MS"/>
                <a:cs typeface="Comic Sans MS"/>
              </a:rPr>
              <a:t> </a:t>
            </a:r>
            <a:r>
              <a:rPr lang="es-MX" sz="2400" spc="-5" dirty="0">
                <a:latin typeface="Comic Sans MS"/>
                <a:cs typeface="Comic Sans MS"/>
              </a:rPr>
              <a:t>Si </a:t>
            </a:r>
            <a:r>
              <a:rPr lang="es-MX" sz="2400" spc="-260" dirty="0">
                <a:latin typeface="Comic Sans MS"/>
                <a:cs typeface="Comic Sans MS"/>
              </a:rPr>
              <a:t> </a:t>
            </a:r>
            <a:r>
              <a:rPr lang="es-MX" sz="2400" spc="-5" dirty="0">
                <a:latin typeface="Comic Sans MS"/>
                <a:cs typeface="Comic Sans MS"/>
              </a:rPr>
              <a:t>el generador está sólidamente puesto a tierra, como casi </a:t>
            </a:r>
            <a:r>
              <a:rPr lang="es-MX" sz="2400" dirty="0">
                <a:latin typeface="Comic Sans MS"/>
                <a:cs typeface="Comic Sans MS"/>
              </a:rPr>
              <a:t> </a:t>
            </a:r>
            <a:r>
              <a:rPr lang="es-MX" sz="2400" spc="-5" dirty="0">
                <a:latin typeface="Comic Sans MS"/>
                <a:cs typeface="Comic Sans MS"/>
              </a:rPr>
              <a:t>nunca</a:t>
            </a:r>
            <a:r>
              <a:rPr lang="es-MX" sz="2400" dirty="0">
                <a:latin typeface="Comic Sans MS"/>
                <a:cs typeface="Comic Sans MS"/>
              </a:rPr>
              <a:t> </a:t>
            </a:r>
            <a:r>
              <a:rPr lang="es-MX" sz="2400" spc="-5" dirty="0">
                <a:latin typeface="Comic Sans MS"/>
                <a:cs typeface="Comic Sans MS"/>
              </a:rPr>
              <a:t>sucede,</a:t>
            </a:r>
            <a:r>
              <a:rPr lang="es-MX" sz="2400" dirty="0">
                <a:latin typeface="Comic Sans MS"/>
                <a:cs typeface="Comic Sans MS"/>
              </a:rPr>
              <a:t> </a:t>
            </a:r>
            <a:r>
              <a:rPr lang="es-MX" sz="2400" spc="-5" dirty="0">
                <a:latin typeface="Comic Sans MS"/>
                <a:cs typeface="Comic Sans MS"/>
              </a:rPr>
              <a:t>aportará</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muy</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magnitud</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corriente a una falla de una línea a tierra (SLG) en sus </a:t>
            </a:r>
            <a:r>
              <a:rPr lang="es-MX" sz="2400" dirty="0">
                <a:latin typeface="Comic Sans MS"/>
                <a:cs typeface="Comic Sans MS"/>
              </a:rPr>
              <a:t> </a:t>
            </a:r>
            <a:r>
              <a:rPr lang="es-MX" sz="2400" spc="-5" dirty="0">
                <a:latin typeface="Comic Sans MS"/>
                <a:cs typeface="Comic Sans MS"/>
              </a:rPr>
              <a:t>terminales, acompañada de una reducción del 58% en las </a:t>
            </a:r>
            <a:r>
              <a:rPr lang="es-MX" sz="2400" dirty="0">
                <a:latin typeface="Comic Sans MS"/>
                <a:cs typeface="Comic Sans MS"/>
              </a:rPr>
              <a:t> </a:t>
            </a:r>
            <a:r>
              <a:rPr lang="es-MX" sz="2400" spc="-5" dirty="0">
                <a:latin typeface="Comic Sans MS"/>
                <a:cs typeface="Comic Sans MS"/>
              </a:rPr>
              <a:t>tensiones</a:t>
            </a:r>
            <a:r>
              <a:rPr lang="es-MX" sz="2400" spc="150" dirty="0">
                <a:latin typeface="Comic Sans MS"/>
                <a:cs typeface="Comic Sans MS"/>
              </a:rPr>
              <a:t> </a:t>
            </a:r>
            <a:r>
              <a:rPr lang="es-MX" sz="2400" spc="-5" dirty="0">
                <a:latin typeface="Comic Sans MS"/>
                <a:cs typeface="Comic Sans MS"/>
              </a:rPr>
              <a:t>fase-fase</a:t>
            </a:r>
            <a:r>
              <a:rPr lang="es-MX" sz="2400" spc="155" dirty="0">
                <a:latin typeface="Comic Sans MS"/>
                <a:cs typeface="Comic Sans MS"/>
              </a:rPr>
              <a:t> </a:t>
            </a:r>
            <a:r>
              <a:rPr lang="es-MX" sz="2400" spc="-5" dirty="0">
                <a:latin typeface="Comic Sans MS"/>
                <a:cs typeface="Comic Sans MS"/>
              </a:rPr>
              <a:t>que</a:t>
            </a:r>
            <a:r>
              <a:rPr lang="es-MX" sz="2400" spc="155" dirty="0">
                <a:latin typeface="Comic Sans MS"/>
                <a:cs typeface="Comic Sans MS"/>
              </a:rPr>
              <a:t> </a:t>
            </a:r>
            <a:r>
              <a:rPr lang="es-MX" sz="2400" spc="-5" dirty="0">
                <a:latin typeface="Comic Sans MS"/>
                <a:cs typeface="Comic Sans MS"/>
              </a:rPr>
              <a:t>involucran</a:t>
            </a:r>
            <a:r>
              <a:rPr lang="es-MX" sz="2400" spc="155" dirty="0">
                <a:latin typeface="Comic Sans MS"/>
                <a:cs typeface="Comic Sans MS"/>
              </a:rPr>
              <a:t> </a:t>
            </a:r>
            <a:r>
              <a:rPr lang="es-MX" sz="2400" spc="-5" dirty="0">
                <a:latin typeface="Comic Sans MS"/>
                <a:cs typeface="Comic Sans MS"/>
              </a:rPr>
              <a:t>la</a:t>
            </a:r>
            <a:r>
              <a:rPr lang="es-MX" sz="2400" spc="155" dirty="0">
                <a:latin typeface="Comic Sans MS"/>
                <a:cs typeface="Comic Sans MS"/>
              </a:rPr>
              <a:t> </a:t>
            </a:r>
            <a:r>
              <a:rPr lang="es-MX" sz="2400" spc="-5" dirty="0">
                <a:latin typeface="Comic Sans MS"/>
                <a:cs typeface="Comic Sans MS"/>
              </a:rPr>
              <a:t>fase</a:t>
            </a:r>
            <a:r>
              <a:rPr lang="es-MX" sz="2400" spc="165" dirty="0">
                <a:latin typeface="Comic Sans MS"/>
                <a:cs typeface="Comic Sans MS"/>
              </a:rPr>
              <a:t> </a:t>
            </a:r>
            <a:r>
              <a:rPr lang="es-MX" sz="2400" spc="-5" dirty="0">
                <a:latin typeface="Comic Sans MS"/>
                <a:cs typeface="Comic Sans MS"/>
              </a:rPr>
              <a:t>fallada</a:t>
            </a:r>
            <a:r>
              <a:rPr lang="es-MX" sz="2400" spc="150" dirty="0">
                <a:latin typeface="Comic Sans MS"/>
                <a:cs typeface="Comic Sans MS"/>
              </a:rPr>
              <a:t> </a:t>
            </a:r>
            <a:r>
              <a:rPr lang="es-MX" sz="2400" spc="-5" dirty="0">
                <a:latin typeface="Comic Sans MS"/>
                <a:cs typeface="Comic Sans MS"/>
              </a:rPr>
              <a:t>y</a:t>
            </a:r>
            <a:r>
              <a:rPr lang="es-MX" sz="2400" spc="15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un</a:t>
            </a:r>
            <a:r>
              <a:rPr lang="es-MX" sz="2400" spc="105" dirty="0">
                <a:latin typeface="Comic Sans MS"/>
                <a:cs typeface="Comic Sans MS"/>
              </a:rPr>
              <a:t> </a:t>
            </a:r>
            <a:r>
              <a:rPr lang="es-MX" sz="2400" spc="-5" dirty="0">
                <a:latin typeface="Comic Sans MS"/>
                <a:cs typeface="Comic Sans MS"/>
              </a:rPr>
              <a:t>modesto</a:t>
            </a:r>
            <a:r>
              <a:rPr lang="es-MX" sz="2400" spc="110" dirty="0">
                <a:latin typeface="Comic Sans MS"/>
                <a:cs typeface="Comic Sans MS"/>
              </a:rPr>
              <a:t> </a:t>
            </a:r>
            <a:r>
              <a:rPr lang="es-MX" sz="2400" spc="-5" dirty="0">
                <a:latin typeface="Comic Sans MS"/>
                <a:cs typeface="Comic Sans MS"/>
              </a:rPr>
              <a:t>desplazamiento</a:t>
            </a:r>
            <a:r>
              <a:rPr lang="es-MX" sz="2400" spc="105"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la</a:t>
            </a:r>
            <a:r>
              <a:rPr lang="es-MX" sz="2400" spc="105" dirty="0">
                <a:latin typeface="Comic Sans MS"/>
                <a:cs typeface="Comic Sans MS"/>
              </a:rPr>
              <a:t> </a:t>
            </a:r>
            <a:r>
              <a:rPr lang="es-MX" sz="2400" spc="-5" dirty="0">
                <a:latin typeface="Comic Sans MS"/>
                <a:cs typeface="Comic Sans MS"/>
              </a:rPr>
              <a:t>tensión</a:t>
            </a:r>
            <a:r>
              <a:rPr lang="es-MX" sz="2400" spc="105"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neutro.</a:t>
            </a:r>
            <a:r>
              <a:rPr lang="es-MX" sz="2400" spc="220" dirty="0">
                <a:latin typeface="Comic Sans MS"/>
                <a:cs typeface="Comic Sans MS"/>
              </a:rPr>
              <a:t> </a:t>
            </a:r>
            <a:r>
              <a:rPr lang="es-MX" sz="2400" spc="-5" dirty="0">
                <a:latin typeface="Comic Sans MS"/>
                <a:cs typeface="Comic Sans MS"/>
              </a:rPr>
              <a:t>Si </a:t>
            </a:r>
            <a:r>
              <a:rPr lang="es-MX" sz="2400" spc="-26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cual </a:t>
            </a:r>
            <a:r>
              <a:rPr lang="es-MX" sz="2400" dirty="0">
                <a:latin typeface="Comic Sans MS"/>
                <a:cs typeface="Comic Sans MS"/>
              </a:rPr>
              <a:t> </a:t>
            </a:r>
            <a:r>
              <a:rPr lang="es-MX" sz="2400" spc="-5" dirty="0">
                <a:latin typeface="Comic Sans MS"/>
                <a:cs typeface="Comic Sans MS"/>
              </a:rPr>
              <a:t>prácticamente nunca sucede, aportará una cantidad de </a:t>
            </a:r>
            <a:r>
              <a:rPr lang="es-MX" sz="2400" dirty="0">
                <a:latin typeface="Comic Sans MS"/>
                <a:cs typeface="Comic Sans MS"/>
              </a:rPr>
              <a:t> </a:t>
            </a:r>
            <a:r>
              <a:rPr lang="es-MX" sz="2400" spc="-5" dirty="0">
                <a:latin typeface="Comic Sans MS"/>
                <a:cs typeface="Comic Sans MS"/>
              </a:rPr>
              <a:t>corriente</a:t>
            </a:r>
            <a:r>
              <a:rPr lang="es-MX" sz="2400" spc="245" dirty="0">
                <a:latin typeface="Comic Sans MS"/>
                <a:cs typeface="Comic Sans MS"/>
              </a:rPr>
              <a:t> </a:t>
            </a:r>
            <a:r>
              <a:rPr lang="es-MX" sz="2400" spc="-5" dirty="0">
                <a:latin typeface="Comic Sans MS"/>
                <a:cs typeface="Comic Sans MS"/>
              </a:rPr>
              <a:t>despreciable</a:t>
            </a:r>
            <a:r>
              <a:rPr lang="es-MX" sz="2400" spc="250" dirty="0">
                <a:latin typeface="Comic Sans MS"/>
                <a:cs typeface="Comic Sans MS"/>
              </a:rPr>
              <a:t> </a:t>
            </a:r>
            <a:r>
              <a:rPr lang="es-MX" sz="2400" spc="-5" dirty="0">
                <a:latin typeface="Comic Sans MS"/>
                <a:cs typeface="Comic Sans MS"/>
              </a:rPr>
              <a:t>a</a:t>
            </a:r>
            <a:r>
              <a:rPr lang="es-MX" sz="2400" spc="245" dirty="0">
                <a:latin typeface="Comic Sans MS"/>
                <a:cs typeface="Comic Sans MS"/>
              </a:rPr>
              <a:t> </a:t>
            </a:r>
            <a:r>
              <a:rPr lang="es-MX" sz="2400" spc="-5" dirty="0">
                <a:latin typeface="Comic Sans MS"/>
                <a:cs typeface="Comic Sans MS"/>
              </a:rPr>
              <a:t>una</a:t>
            </a:r>
            <a:r>
              <a:rPr lang="es-MX" sz="2400" spc="250" dirty="0">
                <a:latin typeface="Comic Sans MS"/>
                <a:cs typeface="Comic Sans MS"/>
              </a:rPr>
              <a:t> </a:t>
            </a:r>
            <a:r>
              <a:rPr lang="es-MX" sz="2400" spc="-5" dirty="0">
                <a:latin typeface="Comic Sans MS"/>
                <a:cs typeface="Comic Sans MS"/>
              </a:rPr>
              <a:t>falla</a:t>
            </a:r>
            <a:r>
              <a:rPr lang="es-MX" sz="2400" spc="250" dirty="0">
                <a:latin typeface="Comic Sans MS"/>
                <a:cs typeface="Comic Sans MS"/>
              </a:rPr>
              <a:t> </a:t>
            </a:r>
            <a:r>
              <a:rPr lang="es-MX" sz="2400" spc="-5" dirty="0">
                <a:latin typeface="Comic Sans MS"/>
                <a:cs typeface="Comic Sans MS"/>
              </a:rPr>
              <a:t>SLG</a:t>
            </a:r>
            <a:r>
              <a:rPr lang="es-MX" sz="2400" spc="245" dirty="0">
                <a:latin typeface="Comic Sans MS"/>
                <a:cs typeface="Comic Sans MS"/>
              </a:rPr>
              <a:t> </a:t>
            </a:r>
            <a:r>
              <a:rPr lang="es-MX" sz="2400" spc="-5" dirty="0">
                <a:latin typeface="Comic Sans MS"/>
                <a:cs typeface="Comic Sans MS"/>
              </a:rPr>
              <a:t>franca</a:t>
            </a:r>
            <a:r>
              <a:rPr lang="es-MX" sz="2400" spc="245" dirty="0">
                <a:latin typeface="Comic Sans MS"/>
                <a:cs typeface="Comic Sans MS"/>
              </a:rPr>
              <a:t> </a:t>
            </a:r>
            <a:r>
              <a:rPr lang="es-MX" sz="2400" spc="-5" dirty="0">
                <a:latin typeface="Comic Sans MS"/>
                <a:cs typeface="Comic Sans MS"/>
              </a:rPr>
              <a:t>en</a:t>
            </a:r>
            <a:r>
              <a:rPr lang="es-MX" sz="2400" spc="240" dirty="0">
                <a:latin typeface="Comic Sans MS"/>
                <a:cs typeface="Comic Sans MS"/>
              </a:rPr>
              <a:t> </a:t>
            </a:r>
            <a:r>
              <a:rPr lang="es-MX" sz="2400" spc="-5" dirty="0">
                <a:latin typeface="Comic Sans MS"/>
                <a:cs typeface="Comic Sans MS"/>
              </a:rPr>
              <a:t>sus </a:t>
            </a:r>
            <a:r>
              <a:rPr lang="es-MX" sz="2400" spc="-254" dirty="0">
                <a:latin typeface="Comic Sans MS"/>
                <a:cs typeface="Comic Sans MS"/>
              </a:rPr>
              <a:t> </a:t>
            </a:r>
            <a:r>
              <a:rPr lang="es-MX" sz="2400" spc="-5" dirty="0">
                <a:latin typeface="Comic Sans MS"/>
                <a:cs typeface="Comic Sans MS"/>
              </a:rPr>
              <a:t>terminales, sin reducción en las tensiones fase-fase en </a:t>
            </a:r>
            <a:r>
              <a:rPr lang="es-MX" sz="2400" dirty="0">
                <a:latin typeface="Comic Sans MS"/>
                <a:cs typeface="Comic Sans MS"/>
              </a:rPr>
              <a:t> </a:t>
            </a:r>
            <a:r>
              <a:rPr lang="es-MX" sz="2400" spc="-5" dirty="0">
                <a:latin typeface="Comic Sans MS"/>
                <a:cs typeface="Comic Sans MS"/>
              </a:rPr>
              <a:t>terminales</a:t>
            </a:r>
            <a:r>
              <a:rPr lang="es-MX" sz="2400" spc="190" dirty="0">
                <a:latin typeface="Comic Sans MS"/>
                <a:cs typeface="Comic Sans MS"/>
              </a:rPr>
              <a:t> </a:t>
            </a:r>
            <a:r>
              <a:rPr lang="es-MX" sz="2400" spc="-5" dirty="0">
                <a:latin typeface="Comic Sans MS"/>
                <a:cs typeface="Comic Sans MS"/>
              </a:rPr>
              <a:t>y</a:t>
            </a:r>
            <a:r>
              <a:rPr lang="es-MX" sz="2400" spc="190" dirty="0">
                <a:latin typeface="Comic Sans MS"/>
                <a:cs typeface="Comic Sans MS"/>
              </a:rPr>
              <a:t> </a:t>
            </a:r>
            <a:r>
              <a:rPr lang="es-MX" sz="2400" spc="-5" dirty="0">
                <a:latin typeface="Comic Sans MS"/>
                <a:cs typeface="Comic Sans MS"/>
              </a:rPr>
              <a:t>un</a:t>
            </a:r>
            <a:r>
              <a:rPr lang="es-MX" sz="2400" spc="190" dirty="0">
                <a:latin typeface="Comic Sans MS"/>
                <a:cs typeface="Comic Sans MS"/>
              </a:rPr>
              <a:t> </a:t>
            </a:r>
            <a:r>
              <a:rPr lang="es-MX" sz="2400" spc="-5" dirty="0">
                <a:latin typeface="Comic Sans MS"/>
                <a:cs typeface="Comic Sans MS"/>
              </a:rPr>
              <a:t>completo</a:t>
            </a:r>
            <a:r>
              <a:rPr lang="es-MX" sz="2400" spc="190" dirty="0">
                <a:latin typeface="Comic Sans MS"/>
                <a:cs typeface="Comic Sans MS"/>
              </a:rPr>
              <a:t> </a:t>
            </a:r>
            <a:r>
              <a:rPr lang="es-MX" sz="2400" spc="-5" dirty="0">
                <a:latin typeface="Comic Sans MS"/>
                <a:cs typeface="Comic Sans MS"/>
              </a:rPr>
              <a:t>desplazamiento</a:t>
            </a:r>
            <a:r>
              <a:rPr lang="es-MX" sz="2400" spc="190" dirty="0">
                <a:latin typeface="Comic Sans MS"/>
                <a:cs typeface="Comic Sans MS"/>
              </a:rPr>
              <a:t> </a:t>
            </a:r>
            <a:r>
              <a:rPr lang="es-MX" sz="2400" spc="-5" dirty="0">
                <a:latin typeface="Comic Sans MS"/>
                <a:cs typeface="Comic Sans MS"/>
              </a:rPr>
              <a:t>en</a:t>
            </a:r>
            <a:r>
              <a:rPr lang="es-MX" sz="2400" spc="195" dirty="0">
                <a:latin typeface="Comic Sans MS"/>
                <a:cs typeface="Comic Sans MS"/>
              </a:rPr>
              <a:t> </a:t>
            </a:r>
            <a:r>
              <a:rPr lang="es-MX" sz="2400" spc="-5" dirty="0">
                <a:latin typeface="Comic Sans MS"/>
                <a:cs typeface="Comic Sans MS"/>
              </a:rPr>
              <a:t>la</a:t>
            </a:r>
            <a:r>
              <a:rPr lang="es-MX" sz="2400" spc="185" dirty="0">
                <a:latin typeface="Comic Sans MS"/>
                <a:cs typeface="Comic Sans MS"/>
              </a:rPr>
              <a:t> </a:t>
            </a:r>
            <a:r>
              <a:rPr lang="es-MX" sz="2400" spc="-5" dirty="0">
                <a:latin typeface="Comic Sans MS"/>
                <a:cs typeface="Comic Sans MS"/>
              </a:rPr>
              <a:t>tensión </a:t>
            </a:r>
            <a:r>
              <a:rPr lang="es-MX" sz="2400" spc="-254" dirty="0">
                <a:latin typeface="Comic Sans MS"/>
                <a:cs typeface="Comic Sans MS"/>
              </a:rPr>
              <a:t> </a:t>
            </a:r>
            <a:r>
              <a:rPr lang="es-MX" sz="2400" spc="-5" dirty="0">
                <a:latin typeface="Comic Sans MS"/>
                <a:cs typeface="Comic Sans MS"/>
              </a:rPr>
              <a:t>de neutro.</a:t>
            </a:r>
          </a:p>
          <a:p>
            <a:pPr marL="12700" marR="5080" algn="just">
              <a:spcBef>
                <a:spcPts val="100"/>
              </a:spcBef>
            </a:pP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altas</a:t>
            </a:r>
            <a:r>
              <a:rPr lang="es-MX" sz="2400" dirty="0">
                <a:latin typeface="Comic Sans MS"/>
                <a:cs typeface="Comic Sans MS"/>
              </a:rPr>
              <a:t> </a:t>
            </a:r>
            <a:r>
              <a:rPr lang="es-MX" sz="2400" spc="-5" dirty="0">
                <a:latin typeface="Comic Sans MS"/>
                <a:cs typeface="Comic Sans MS"/>
              </a:rPr>
              <a:t>magnitudes de corriente</a:t>
            </a:r>
            <a:r>
              <a:rPr lang="es-MX" sz="2400" spc="254" dirty="0">
                <a:latin typeface="Comic Sans MS"/>
                <a:cs typeface="Comic Sans MS"/>
              </a:rPr>
              <a:t> </a:t>
            </a:r>
            <a:r>
              <a:rPr lang="es-MX" sz="2400" spc="-5" dirty="0">
                <a:latin typeface="Comic Sans MS"/>
                <a:cs typeface="Comic Sans MS"/>
              </a:rPr>
              <a:t>de falla que resultan </a:t>
            </a:r>
            <a:r>
              <a:rPr lang="es-MX" sz="2400" spc="-254"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sólidamente</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son </a:t>
            </a:r>
            <a:r>
              <a:rPr lang="es-MX" sz="2400" spc="-254" dirty="0">
                <a:latin typeface="Comic Sans MS"/>
                <a:cs typeface="Comic Sans MS"/>
              </a:rPr>
              <a:t> </a:t>
            </a:r>
            <a:r>
              <a:rPr lang="es-MX" sz="2400" spc="-5" dirty="0">
                <a:latin typeface="Comic Sans MS"/>
                <a:cs typeface="Comic Sans MS"/>
              </a:rPr>
              <a:t>inaceptables debido al daño que la falla puede causar.</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desconexión</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interruptor principal, de campo y el impulsor no hará que </a:t>
            </a:r>
            <a:r>
              <a:rPr lang="es-MX" sz="2400" dirty="0">
                <a:latin typeface="Comic Sans MS"/>
                <a:cs typeface="Comic Sans MS"/>
              </a:rPr>
              <a:t> </a:t>
            </a:r>
            <a:r>
              <a:rPr lang="es-MX" sz="2400" spc="-5" dirty="0">
                <a:latin typeface="Comic Sans MS"/>
                <a:cs typeface="Comic Sans MS"/>
              </a:rPr>
              <a:t>la</a:t>
            </a:r>
            <a:r>
              <a:rPr lang="es-MX" sz="2400" spc="100" dirty="0">
                <a:latin typeface="Comic Sans MS"/>
                <a:cs typeface="Comic Sans MS"/>
              </a:rPr>
              <a:t> </a:t>
            </a:r>
            <a:r>
              <a:rPr lang="es-MX" sz="2400" spc="-5" dirty="0">
                <a:latin typeface="Comic Sans MS"/>
                <a:cs typeface="Comic Sans MS"/>
              </a:rPr>
              <a:t>corriente</a:t>
            </a:r>
            <a:r>
              <a:rPr lang="es-MX" sz="2400" spc="100"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falla</a:t>
            </a:r>
            <a:r>
              <a:rPr lang="es-MX" sz="2400" spc="100" dirty="0">
                <a:latin typeface="Comic Sans MS"/>
                <a:cs typeface="Comic Sans MS"/>
              </a:rPr>
              <a:t> </a:t>
            </a:r>
            <a:r>
              <a:rPr lang="es-MX" sz="2400" spc="-5" dirty="0">
                <a:latin typeface="Comic Sans MS"/>
                <a:cs typeface="Comic Sans MS"/>
              </a:rPr>
              <a:t>se</a:t>
            </a:r>
            <a:r>
              <a:rPr lang="es-MX" sz="2400" spc="100" dirty="0">
                <a:latin typeface="Comic Sans MS"/>
                <a:cs typeface="Comic Sans MS"/>
              </a:rPr>
              <a:t> </a:t>
            </a:r>
            <a:r>
              <a:rPr lang="es-MX" sz="2400" spc="-5" dirty="0">
                <a:latin typeface="Comic Sans MS"/>
                <a:cs typeface="Comic Sans MS"/>
              </a:rPr>
              <a:t>reduzca</a:t>
            </a:r>
            <a:r>
              <a:rPr lang="es-MX" sz="2400" spc="95" dirty="0">
                <a:latin typeface="Comic Sans MS"/>
                <a:cs typeface="Comic Sans MS"/>
              </a:rPr>
              <a:t> </a:t>
            </a:r>
            <a:r>
              <a:rPr lang="es-MX" sz="2400" spc="-5" dirty="0">
                <a:latin typeface="Comic Sans MS"/>
                <a:cs typeface="Comic Sans MS"/>
              </a:rPr>
              <a:t>inmediatamente</a:t>
            </a:r>
            <a:r>
              <a:rPr lang="es-MX" sz="2400" spc="100" dirty="0">
                <a:latin typeface="Comic Sans MS"/>
                <a:cs typeface="Comic Sans MS"/>
              </a:rPr>
              <a:t> </a:t>
            </a:r>
            <a:r>
              <a:rPr lang="es-MX" sz="2400" spc="-5" dirty="0">
                <a:latin typeface="Comic Sans MS"/>
                <a:cs typeface="Comic Sans MS"/>
              </a:rPr>
              <a:t>a</a:t>
            </a:r>
            <a:r>
              <a:rPr lang="es-MX" sz="2400" spc="95" dirty="0">
                <a:latin typeface="Comic Sans MS"/>
                <a:cs typeface="Comic Sans MS"/>
              </a:rPr>
              <a:t> </a:t>
            </a:r>
            <a:r>
              <a:rPr lang="es-MX" sz="2400" spc="-5" dirty="0">
                <a:latin typeface="Comic Sans MS"/>
                <a:cs typeface="Comic Sans MS"/>
              </a:rPr>
              <a:t>cero. </a:t>
            </a:r>
            <a:r>
              <a:rPr lang="es-MX" sz="2400" spc="-254" dirty="0">
                <a:latin typeface="Comic Sans MS"/>
                <a:cs typeface="Comic Sans MS"/>
              </a:rPr>
              <a:t> </a:t>
            </a:r>
            <a:r>
              <a:rPr lang="es-MX" sz="2400" spc="-5" dirty="0">
                <a:latin typeface="Comic Sans MS"/>
                <a:cs typeface="Comic Sans MS"/>
              </a:rPr>
              <a:t>El flujo atrapado en el campo causará una corriente de </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disminuye</a:t>
            </a:r>
            <a:r>
              <a:rPr lang="es-MX" sz="2400" dirty="0">
                <a:latin typeface="Comic Sans MS"/>
                <a:cs typeface="Comic Sans MS"/>
              </a:rPr>
              <a:t> </a:t>
            </a:r>
            <a:r>
              <a:rPr lang="es-MX" sz="2400" spc="-5" dirty="0">
                <a:latin typeface="Comic Sans MS"/>
                <a:cs typeface="Comic Sans MS"/>
              </a:rPr>
              <a:t>lentamente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algunos</a:t>
            </a:r>
            <a:r>
              <a:rPr lang="es-MX" sz="2400" dirty="0">
                <a:latin typeface="Comic Sans MS"/>
                <a:cs typeface="Comic Sans MS"/>
              </a:rPr>
              <a:t> </a:t>
            </a:r>
            <a:r>
              <a:rPr lang="es-MX" sz="2400" spc="-5" dirty="0">
                <a:latin typeface="Comic Sans MS"/>
                <a:cs typeface="Comic Sans MS"/>
              </a:rPr>
              <a:t>segundos </a:t>
            </a:r>
            <a:r>
              <a:rPr lang="es-MX" sz="2400" dirty="0">
                <a:latin typeface="Comic Sans MS"/>
                <a:cs typeface="Comic Sans MS"/>
              </a:rPr>
              <a:t> </a:t>
            </a:r>
            <a:r>
              <a:rPr lang="es-MX" sz="2400" spc="-5" dirty="0">
                <a:latin typeface="Comic Sans MS"/>
                <a:cs typeface="Comic Sans MS"/>
              </a:rPr>
              <a:t>después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disparado,</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que </a:t>
            </a:r>
            <a:r>
              <a:rPr lang="es-MX" sz="2400" dirty="0">
                <a:latin typeface="Comic Sans MS"/>
                <a:cs typeface="Comic Sans MS"/>
              </a:rPr>
              <a:t> </a:t>
            </a:r>
            <a:r>
              <a:rPr lang="es-MX" sz="2400" spc="-5" dirty="0">
                <a:latin typeface="Comic Sans MS"/>
                <a:cs typeface="Comic Sans MS"/>
              </a:rPr>
              <a:t>magnifica</a:t>
            </a:r>
            <a:r>
              <a:rPr lang="es-MX" sz="2400" dirty="0">
                <a:latin typeface="Comic Sans MS"/>
                <a:cs typeface="Comic Sans MS"/>
              </a:rPr>
              <a:t> </a:t>
            </a:r>
            <a:r>
              <a:rPr lang="es-MX" sz="2400" spc="-5" dirty="0">
                <a:latin typeface="Comic Sans MS"/>
                <a:cs typeface="Comic Sans MS"/>
              </a:rPr>
              <a:t>sustancialmente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otro</a:t>
            </a:r>
            <a:r>
              <a:rPr lang="es-MX" sz="2400" dirty="0">
                <a:latin typeface="Comic Sans MS"/>
                <a:cs typeface="Comic Sans MS"/>
              </a:rPr>
              <a:t> </a:t>
            </a:r>
            <a:r>
              <a:rPr lang="es-MX" sz="2400" spc="-5" dirty="0">
                <a:latin typeface="Comic Sans MS"/>
                <a:cs typeface="Comic Sans MS"/>
              </a:rPr>
              <a:t>lado,</a:t>
            </a:r>
            <a:r>
              <a:rPr lang="es-MX" sz="2400" spc="254" dirty="0">
                <a:latin typeface="Comic Sans MS"/>
                <a:cs typeface="Comic Sans MS"/>
              </a:rPr>
              <a:t> </a:t>
            </a:r>
            <a:r>
              <a:rPr lang="es-MX" sz="2400" spc="-5" dirty="0">
                <a:latin typeface="Comic Sans MS"/>
                <a:cs typeface="Comic Sans MS"/>
              </a:rPr>
              <a:t>el </a:t>
            </a:r>
            <a:r>
              <a:rPr lang="es-MX" sz="2400" dirty="0">
                <a:latin typeface="Comic Sans MS"/>
                <a:cs typeface="Comic Sans MS"/>
              </a:rPr>
              <a:t> </a:t>
            </a:r>
            <a:r>
              <a:rPr lang="es-MX" sz="2400" spc="-5" dirty="0">
                <a:latin typeface="Comic Sans MS"/>
                <a:cs typeface="Comic Sans MS"/>
              </a:rPr>
              <a:t>operar un generador sin aterrizar provoca una corriente </a:t>
            </a:r>
            <a:r>
              <a:rPr lang="es-MX" sz="2400" dirty="0">
                <a:latin typeface="Comic Sans MS"/>
                <a:cs typeface="Comic Sans MS"/>
              </a:rPr>
              <a:t> </a:t>
            </a:r>
            <a:r>
              <a:rPr lang="es-MX" sz="2400" spc="-5" dirty="0">
                <a:latin typeface="Comic Sans MS"/>
                <a:cs typeface="Comic Sans MS"/>
              </a:rPr>
              <a:t>de falla despreciable, pero las tensiones de línea a tierra </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fases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falladas</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elevarse</a:t>
            </a:r>
            <a:r>
              <a:rPr lang="es-MX" sz="2400" dirty="0">
                <a:latin typeface="Comic Sans MS"/>
                <a:cs typeface="Comic Sans MS"/>
              </a:rPr>
              <a:t> </a:t>
            </a:r>
            <a:r>
              <a:rPr lang="es-MX" sz="2400" spc="-5" dirty="0">
                <a:latin typeface="Comic Sans MS"/>
                <a:cs typeface="Comic Sans MS"/>
              </a:rPr>
              <a:t>durante</a:t>
            </a:r>
            <a:r>
              <a:rPr lang="es-MX" sz="2400" spc="254"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fallas</a:t>
            </a:r>
            <a:r>
              <a:rPr lang="es-MX" sz="2400" spc="120" dirty="0">
                <a:latin typeface="Comic Sans MS"/>
                <a:cs typeface="Comic Sans MS"/>
              </a:rPr>
              <a:t> </a:t>
            </a:r>
            <a:r>
              <a:rPr lang="es-MX" sz="2400" spc="-5" dirty="0">
                <a:latin typeface="Comic Sans MS"/>
                <a:cs typeface="Comic Sans MS"/>
              </a:rPr>
              <a:t>con</a:t>
            </a:r>
            <a:r>
              <a:rPr lang="es-MX" sz="2400" spc="125" dirty="0">
                <a:latin typeface="Comic Sans MS"/>
                <a:cs typeface="Comic Sans MS"/>
              </a:rPr>
              <a:t> </a:t>
            </a:r>
            <a:r>
              <a:rPr lang="es-MX" sz="2400" spc="-5" dirty="0">
                <a:latin typeface="Comic Sans MS"/>
                <a:cs typeface="Comic Sans MS"/>
              </a:rPr>
              <a:t>arqueo</a:t>
            </a:r>
            <a:r>
              <a:rPr lang="es-MX" sz="2400" spc="125" dirty="0">
                <a:latin typeface="Comic Sans MS"/>
                <a:cs typeface="Comic Sans MS"/>
              </a:rPr>
              <a:t> </a:t>
            </a:r>
            <a:r>
              <a:rPr lang="es-MX" sz="2400" spc="-5" dirty="0">
                <a:latin typeface="Comic Sans MS"/>
                <a:cs typeface="Comic Sans MS"/>
              </a:rPr>
              <a:t>a</a:t>
            </a:r>
            <a:r>
              <a:rPr lang="es-MX" sz="2400" spc="125" dirty="0">
                <a:latin typeface="Comic Sans MS"/>
                <a:cs typeface="Comic Sans MS"/>
              </a:rPr>
              <a:t> </a:t>
            </a:r>
            <a:r>
              <a:rPr lang="es-MX" sz="2400" spc="-5" dirty="0">
                <a:latin typeface="Comic Sans MS"/>
                <a:cs typeface="Comic Sans MS"/>
              </a:rPr>
              <a:t>niveles</a:t>
            </a:r>
            <a:r>
              <a:rPr lang="es-MX" sz="2400" spc="120" dirty="0">
                <a:latin typeface="Comic Sans MS"/>
                <a:cs typeface="Comic Sans MS"/>
              </a:rPr>
              <a:t> </a:t>
            </a:r>
            <a:r>
              <a:rPr lang="es-MX" sz="2400" spc="-5" dirty="0">
                <a:latin typeface="Comic Sans MS"/>
                <a:cs typeface="Comic Sans MS"/>
              </a:rPr>
              <a:t>altamente</a:t>
            </a:r>
            <a:r>
              <a:rPr lang="es-MX" sz="2400" spc="114" dirty="0">
                <a:latin typeface="Comic Sans MS"/>
                <a:cs typeface="Comic Sans MS"/>
              </a:rPr>
              <a:t> </a:t>
            </a:r>
            <a:r>
              <a:rPr lang="es-MX" sz="2400" spc="-5" dirty="0">
                <a:latin typeface="Comic Sans MS"/>
                <a:cs typeface="Comic Sans MS"/>
              </a:rPr>
              <a:t>peligrosos</a:t>
            </a:r>
            <a:r>
              <a:rPr lang="es-MX" sz="2400" spc="110" dirty="0">
                <a:latin typeface="Comic Sans MS"/>
                <a:cs typeface="Comic Sans MS"/>
              </a:rPr>
              <a:t> </a:t>
            </a:r>
            <a:r>
              <a:rPr lang="es-MX" sz="2400" spc="-5" dirty="0">
                <a:latin typeface="Comic Sans MS"/>
                <a:cs typeface="Comic Sans MS"/>
              </a:rPr>
              <a:t>los cuales</a:t>
            </a:r>
            <a:r>
              <a:rPr lang="es-MX" sz="2400" dirty="0">
                <a:latin typeface="Comic Sans MS"/>
                <a:cs typeface="Comic Sans MS"/>
              </a:rPr>
              <a:t> </a:t>
            </a:r>
            <a:r>
              <a:rPr lang="es-MX" sz="2400" spc="-5" dirty="0">
                <a:latin typeface="Comic Sans MS"/>
                <a:cs typeface="Comic Sans MS"/>
              </a:rPr>
              <a:t>podrían</a:t>
            </a:r>
            <a:r>
              <a:rPr lang="es-MX" sz="2400"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aislamiento</a:t>
            </a:r>
            <a:r>
              <a:rPr lang="es-MX" sz="2400" dirty="0">
                <a:latin typeface="Comic Sans MS"/>
                <a:cs typeface="Comic Sans MS"/>
              </a:rPr>
              <a:t> </a:t>
            </a:r>
            <a:r>
              <a:rPr lang="es-MX" sz="2400" spc="-5" dirty="0">
                <a:latin typeface="Comic Sans MS"/>
                <a:cs typeface="Comic Sans MS"/>
              </a:rPr>
              <a:t>del </a:t>
            </a:r>
            <a:r>
              <a:rPr lang="es-MX" sz="2400" spc="-254" dirty="0">
                <a:latin typeface="Comic Sans MS"/>
                <a:cs typeface="Comic Sans MS"/>
              </a:rPr>
              <a:t> </a:t>
            </a:r>
            <a:r>
              <a:rPr lang="es-MX" sz="2400" spc="-5" dirty="0">
                <a:latin typeface="Comic Sans MS"/>
                <a:cs typeface="Comic Sans MS"/>
              </a:rPr>
              <a:t>generador.</a:t>
            </a:r>
            <a:r>
              <a:rPr lang="es-MX" sz="2400" spc="110" dirty="0">
                <a:latin typeface="Comic Sans MS"/>
                <a:cs typeface="Comic Sans MS"/>
              </a:rPr>
              <a:t> </a:t>
            </a:r>
            <a:r>
              <a:rPr lang="es-MX" sz="2400" spc="-5" dirty="0">
                <a:latin typeface="Comic Sans MS"/>
                <a:cs typeface="Comic Sans MS"/>
              </a:rPr>
              <a:t>Como</a:t>
            </a:r>
            <a:r>
              <a:rPr lang="es-MX" sz="2400" spc="180" dirty="0">
                <a:latin typeface="Comic Sans MS"/>
                <a:cs typeface="Comic Sans MS"/>
              </a:rPr>
              <a:t> </a:t>
            </a:r>
            <a:r>
              <a:rPr lang="es-MX" sz="2400" spc="-5" dirty="0">
                <a:latin typeface="Comic Sans MS"/>
                <a:cs typeface="Comic Sans MS"/>
              </a:rPr>
              <a:t>resultado,</a:t>
            </a:r>
            <a:r>
              <a:rPr lang="es-MX" sz="2400" spc="180" dirty="0">
                <a:latin typeface="Comic Sans MS"/>
                <a:cs typeface="Comic Sans MS"/>
              </a:rPr>
              <a:t> </a:t>
            </a:r>
            <a:r>
              <a:rPr lang="es-MX" sz="2400" spc="-5" dirty="0">
                <a:latin typeface="Comic Sans MS"/>
                <a:cs typeface="Comic Sans MS"/>
              </a:rPr>
              <a:t>los</a:t>
            </a:r>
            <a:r>
              <a:rPr lang="es-MX" sz="2400" spc="180" dirty="0">
                <a:latin typeface="Comic Sans MS"/>
                <a:cs typeface="Comic Sans MS"/>
              </a:rPr>
              <a:t> </a:t>
            </a:r>
            <a:r>
              <a:rPr lang="es-MX" sz="2400" spc="-5" dirty="0">
                <a:latin typeface="Comic Sans MS"/>
                <a:cs typeface="Comic Sans MS"/>
              </a:rPr>
              <a:t>devanados</a:t>
            </a:r>
            <a:r>
              <a:rPr lang="es-MX" sz="2400" spc="180" dirty="0">
                <a:latin typeface="Comic Sans MS"/>
                <a:cs typeface="Comic Sans MS"/>
              </a:rPr>
              <a:t> </a:t>
            </a:r>
            <a:r>
              <a:rPr lang="es-MX" sz="2400" spc="-5" dirty="0">
                <a:latin typeface="Comic Sans MS"/>
                <a:cs typeface="Comic Sans MS"/>
              </a:rPr>
              <a:t>del</a:t>
            </a:r>
            <a:r>
              <a:rPr lang="es-MX" sz="2400" spc="180" dirty="0">
                <a:latin typeface="Comic Sans MS"/>
                <a:cs typeface="Comic Sans MS"/>
              </a:rPr>
              <a:t> </a:t>
            </a:r>
            <a:r>
              <a:rPr lang="es-MX" sz="2400" spc="-5" dirty="0">
                <a:latin typeface="Comic Sans MS"/>
                <a:cs typeface="Comic Sans MS"/>
              </a:rPr>
              <a:t>estator </a:t>
            </a:r>
            <a:r>
              <a:rPr lang="es-MX" sz="2400" spc="-26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grandes</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puestos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tal </a:t>
            </a:r>
            <a:r>
              <a:rPr lang="es-MX" sz="2400" dirty="0">
                <a:latin typeface="Comic Sans MS"/>
                <a:cs typeface="Comic Sans MS"/>
              </a:rPr>
              <a:t> </a:t>
            </a:r>
            <a:r>
              <a:rPr lang="es-MX" sz="2400" spc="-5" dirty="0">
                <a:latin typeface="Comic Sans MS"/>
                <a:cs typeface="Comic Sans MS"/>
              </a:rPr>
              <a:t>forma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reduzcan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sobretensiones y proporcionen un medio de detectar la </a:t>
            </a:r>
            <a:r>
              <a:rPr lang="es-MX" sz="2400" dirty="0">
                <a:latin typeface="Comic Sans MS"/>
                <a:cs typeface="Comic Sans MS"/>
              </a:rPr>
              <a:t> </a:t>
            </a:r>
            <a:r>
              <a:rPr lang="es-MX" sz="2400" spc="-5" dirty="0">
                <a:latin typeface="Comic Sans MS"/>
                <a:cs typeface="Comic Sans MS"/>
              </a:rPr>
              <a:t>condición de falla a tierra lo suficientemente rápido para </a:t>
            </a:r>
            <a:r>
              <a:rPr lang="es-MX" sz="2400" spc="-254" dirty="0">
                <a:latin typeface="Comic Sans MS"/>
                <a:cs typeface="Comic Sans MS"/>
              </a:rPr>
              <a:t> </a:t>
            </a:r>
            <a:r>
              <a:rPr lang="es-MX" sz="2400" spc="-5" dirty="0">
                <a:latin typeface="Comic Sans MS"/>
                <a:cs typeface="Comic Sans MS"/>
              </a:rPr>
              <a:t>prevenir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calentamiento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hierro.</a:t>
            </a:r>
            <a:r>
              <a:rPr lang="es-MX" sz="2400" spc="260" dirty="0">
                <a:latin typeface="Comic Sans MS"/>
                <a:cs typeface="Comic Sans MS"/>
              </a:rPr>
              <a:t> </a:t>
            </a:r>
            <a:r>
              <a:rPr lang="es-MX" sz="2400" spc="-5" dirty="0">
                <a:latin typeface="Comic Sans MS"/>
                <a:cs typeface="Comic Sans MS"/>
              </a:rPr>
              <a:t>Dos</a:t>
            </a:r>
            <a:r>
              <a:rPr lang="es-MX" sz="2400" spc="254" dirty="0">
                <a:latin typeface="Comic Sans MS"/>
                <a:cs typeface="Comic Sans MS"/>
              </a:rPr>
              <a:t> </a:t>
            </a:r>
            <a:r>
              <a:rPr lang="es-MX" sz="2400" spc="-5" dirty="0">
                <a:latin typeface="Comic Sans MS"/>
                <a:cs typeface="Comic Sans MS"/>
              </a:rPr>
              <a:t>tipos</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puesta</a:t>
            </a:r>
            <a:r>
              <a:rPr lang="es-MX" sz="2400" spc="125" dirty="0">
                <a:latin typeface="Comic Sans MS"/>
                <a:cs typeface="Comic Sans MS"/>
              </a:rPr>
              <a:t> </a:t>
            </a:r>
            <a:r>
              <a:rPr lang="es-MX" sz="2400" spc="-5" dirty="0">
                <a:latin typeface="Comic Sans MS"/>
                <a:cs typeface="Comic Sans MS"/>
              </a:rPr>
              <a:t>a</a:t>
            </a:r>
            <a:r>
              <a:rPr lang="es-MX" sz="2400" spc="125" dirty="0">
                <a:latin typeface="Comic Sans MS"/>
                <a:cs typeface="Comic Sans MS"/>
              </a:rPr>
              <a:t> </a:t>
            </a:r>
            <a:r>
              <a:rPr lang="es-MX" sz="2400" spc="-5" dirty="0">
                <a:latin typeface="Comic Sans MS"/>
                <a:cs typeface="Comic Sans MS"/>
              </a:rPr>
              <a:t>tierra</a:t>
            </a:r>
            <a:r>
              <a:rPr lang="es-MX" sz="2400" spc="125" dirty="0">
                <a:latin typeface="Comic Sans MS"/>
                <a:cs typeface="Comic Sans MS"/>
              </a:rPr>
              <a:t> </a:t>
            </a:r>
            <a:r>
              <a:rPr lang="es-MX" sz="2400" spc="-5" dirty="0">
                <a:latin typeface="Comic Sans MS"/>
                <a:cs typeface="Comic Sans MS"/>
              </a:rPr>
              <a:t>son</a:t>
            </a:r>
            <a:r>
              <a:rPr lang="es-MX" sz="2400" spc="125" dirty="0">
                <a:latin typeface="Comic Sans MS"/>
                <a:cs typeface="Comic Sans MS"/>
              </a:rPr>
              <a:t> </a:t>
            </a:r>
            <a:r>
              <a:rPr lang="es-MX" sz="2400" spc="-5" dirty="0">
                <a:latin typeface="Comic Sans MS"/>
                <a:cs typeface="Comic Sans MS"/>
              </a:rPr>
              <a:t>ampliamente</a:t>
            </a:r>
            <a:r>
              <a:rPr lang="es-MX" sz="2400" spc="125" dirty="0">
                <a:latin typeface="Comic Sans MS"/>
                <a:cs typeface="Comic Sans MS"/>
              </a:rPr>
              <a:t> </a:t>
            </a:r>
            <a:r>
              <a:rPr lang="es-MX" sz="2400" spc="-5" dirty="0">
                <a:latin typeface="Comic Sans MS"/>
                <a:cs typeface="Comic Sans MS"/>
              </a:rPr>
              <a:t>usados</a:t>
            </a:r>
            <a:r>
              <a:rPr lang="es-MX" sz="2400" spc="125" dirty="0">
                <a:latin typeface="Comic Sans MS"/>
                <a:cs typeface="Comic Sans MS"/>
              </a:rPr>
              <a:t> </a:t>
            </a:r>
            <a:r>
              <a:rPr lang="es-MX" sz="2400" spc="-5" dirty="0">
                <a:latin typeface="Comic Sans MS"/>
                <a:cs typeface="Comic Sans MS"/>
              </a:rPr>
              <a:t>en</a:t>
            </a:r>
            <a:r>
              <a:rPr lang="es-MX" sz="2400" spc="125" dirty="0">
                <a:latin typeface="Comic Sans MS"/>
                <a:cs typeface="Comic Sans MS"/>
              </a:rPr>
              <a:t> </a:t>
            </a:r>
            <a:r>
              <a:rPr lang="es-MX" sz="2400" spc="-5" dirty="0">
                <a:latin typeface="Comic Sans MS"/>
                <a:cs typeface="Comic Sans MS"/>
              </a:rPr>
              <a:t>la</a:t>
            </a:r>
            <a:r>
              <a:rPr lang="es-MX" sz="2400" spc="125" dirty="0">
                <a:latin typeface="Comic Sans MS"/>
                <a:cs typeface="Comic Sans MS"/>
              </a:rPr>
              <a:t> </a:t>
            </a:r>
            <a:r>
              <a:rPr lang="es-MX" sz="2400" spc="-5" dirty="0">
                <a:latin typeface="Comic Sans MS"/>
                <a:cs typeface="Comic Sans MS"/>
              </a:rPr>
              <a:t>industria, </a:t>
            </a:r>
            <a:r>
              <a:rPr lang="es-MX" sz="2400" spc="-254" dirty="0">
                <a:latin typeface="Comic Sans MS"/>
                <a:cs typeface="Comic Sans MS"/>
              </a:rPr>
              <a:t> </a:t>
            </a:r>
            <a:r>
              <a:rPr lang="es-MX" sz="2400" spc="-5" dirty="0">
                <a:latin typeface="Comic Sans MS"/>
                <a:cs typeface="Comic Sans MS"/>
              </a:rPr>
              <a:t>los denominados como puesta a tierra de alta y de baja </a:t>
            </a:r>
            <a:r>
              <a:rPr lang="es-MX" sz="2400" dirty="0">
                <a:latin typeface="Comic Sans MS"/>
                <a:cs typeface="Comic Sans MS"/>
              </a:rPr>
              <a:t> </a:t>
            </a:r>
            <a:r>
              <a:rPr lang="es-MX" sz="2400" spc="-5" dirty="0">
                <a:latin typeface="Comic Sans MS"/>
                <a:cs typeface="Comic Sans MS"/>
              </a:rPr>
              <a:t>impedancia.</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2974953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54000" y="457200"/>
            <a:ext cx="17373600" cy="8356134"/>
          </a:xfrm>
          <a:prstGeom prst="rect">
            <a:avLst/>
          </a:prstGeom>
        </p:spPr>
        <p:txBody>
          <a:bodyPr vert="horz" wrap="square" lIns="0" tIns="12700" rIns="0" bIns="0" rtlCol="0">
            <a:spAutoFit/>
          </a:bodyPr>
          <a:lstStyle/>
          <a:p>
            <a:pPr marL="12700" marR="5080" algn="just">
              <a:spcBef>
                <a:spcPts val="100"/>
              </a:spcBef>
              <a:tabLst>
                <a:tab pos="605155" algn="l"/>
                <a:tab pos="821055" algn="l"/>
                <a:tab pos="1397635" algn="l"/>
                <a:tab pos="1747520" algn="l"/>
                <a:tab pos="2439035" algn="l"/>
                <a:tab pos="2725420" algn="l"/>
              </a:tabLst>
            </a:pPr>
            <a:r>
              <a:rPr sz="2400" b="1" spc="-5" dirty="0">
                <a:latin typeface="Comic Sans MS"/>
                <a:cs typeface="Comic Sans MS"/>
              </a:rPr>
              <a:t>PUESTA	A	TIERRA	DEL	ESTATOR	DE	</a:t>
            </a:r>
            <a:r>
              <a:rPr sz="2400" b="1" spc="-15" dirty="0">
                <a:latin typeface="Comic Sans MS"/>
                <a:cs typeface="Comic Sans MS"/>
              </a:rPr>
              <a:t>B</a:t>
            </a:r>
            <a:r>
              <a:rPr sz="2400" b="1" spc="-5" dirty="0">
                <a:latin typeface="Comic Sans MS"/>
                <a:cs typeface="Comic Sans MS"/>
              </a:rPr>
              <a:t>AJA  IMPEDANCIA.</a:t>
            </a:r>
            <a:endParaRPr lang="en-US" sz="2400" b="1"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r>
              <a:rPr lang="es-MX" sz="2400" spc="-5" dirty="0">
                <a:latin typeface="Comic Sans MS"/>
                <a:cs typeface="Comic Sans MS"/>
              </a:rPr>
              <a:t>Este</a:t>
            </a:r>
            <a:r>
              <a:rPr lang="es-MX" sz="2400" spc="55" dirty="0">
                <a:latin typeface="Comic Sans MS"/>
                <a:cs typeface="Comic Sans MS"/>
              </a:rPr>
              <a:t> </a:t>
            </a:r>
            <a:r>
              <a:rPr lang="es-MX" sz="2400" spc="-5" dirty="0">
                <a:latin typeface="Comic Sans MS"/>
                <a:cs typeface="Comic Sans MS"/>
              </a:rPr>
              <a:t>método</a:t>
            </a:r>
            <a:r>
              <a:rPr lang="es-MX" sz="2400" spc="65" dirty="0">
                <a:latin typeface="Comic Sans MS"/>
                <a:cs typeface="Comic Sans MS"/>
              </a:rPr>
              <a:t> </a:t>
            </a:r>
            <a:r>
              <a:rPr lang="es-MX" sz="2400" spc="-5" dirty="0">
                <a:latin typeface="Comic Sans MS"/>
                <a:cs typeface="Comic Sans MS"/>
              </a:rPr>
              <a:t>de</a:t>
            </a:r>
            <a:r>
              <a:rPr lang="es-MX" sz="2400" spc="60" dirty="0">
                <a:latin typeface="Comic Sans MS"/>
                <a:cs typeface="Comic Sans MS"/>
              </a:rPr>
              <a:t> </a:t>
            </a:r>
            <a:r>
              <a:rPr lang="es-MX" sz="2400" spc="-5" dirty="0">
                <a:latin typeface="Comic Sans MS"/>
                <a:cs typeface="Comic Sans MS"/>
              </a:rPr>
              <a:t>puesta</a:t>
            </a:r>
            <a:r>
              <a:rPr lang="es-MX" sz="2400" spc="60" dirty="0">
                <a:latin typeface="Comic Sans MS"/>
                <a:cs typeface="Comic Sans MS"/>
              </a:rPr>
              <a:t> </a:t>
            </a:r>
            <a:r>
              <a:rPr lang="es-MX" sz="2400" spc="-5" dirty="0">
                <a:latin typeface="Comic Sans MS"/>
                <a:cs typeface="Comic Sans MS"/>
              </a:rPr>
              <a:t>a</a:t>
            </a:r>
            <a:r>
              <a:rPr lang="es-MX" sz="2400" spc="60" dirty="0">
                <a:latin typeface="Comic Sans MS"/>
                <a:cs typeface="Comic Sans MS"/>
              </a:rPr>
              <a:t> </a:t>
            </a:r>
            <a:r>
              <a:rPr lang="es-MX" sz="2400" spc="-5" dirty="0">
                <a:latin typeface="Comic Sans MS"/>
                <a:cs typeface="Comic Sans MS"/>
              </a:rPr>
              <a:t>tierra</a:t>
            </a:r>
            <a:r>
              <a:rPr lang="es-MX" sz="2400" spc="55" dirty="0">
                <a:latin typeface="Comic Sans MS"/>
                <a:cs typeface="Comic Sans MS"/>
              </a:rPr>
              <a:t> </a:t>
            </a:r>
            <a:r>
              <a:rPr lang="es-MX" sz="2400" spc="-5" dirty="0">
                <a:latin typeface="Comic Sans MS"/>
                <a:cs typeface="Comic Sans MS"/>
              </a:rPr>
              <a:t>es</a:t>
            </a:r>
            <a:r>
              <a:rPr lang="es-MX" sz="2400" spc="60" dirty="0">
                <a:latin typeface="Comic Sans MS"/>
                <a:cs typeface="Comic Sans MS"/>
              </a:rPr>
              <a:t> </a:t>
            </a:r>
            <a:r>
              <a:rPr lang="es-MX" sz="2400" spc="-5" dirty="0">
                <a:latin typeface="Comic Sans MS"/>
                <a:cs typeface="Comic Sans MS"/>
              </a:rPr>
              <a:t>ilustrado</a:t>
            </a:r>
            <a:r>
              <a:rPr lang="es-MX" sz="2400" spc="55" dirty="0">
                <a:latin typeface="Comic Sans MS"/>
                <a:cs typeface="Comic Sans MS"/>
              </a:rPr>
              <a:t> </a:t>
            </a:r>
            <a:r>
              <a:rPr lang="es-MX" sz="2400" spc="-5" dirty="0">
                <a:latin typeface="Comic Sans MS"/>
                <a:cs typeface="Comic Sans MS"/>
              </a:rPr>
              <a:t>en</a:t>
            </a:r>
            <a:r>
              <a:rPr lang="es-MX" sz="2400" spc="60" dirty="0">
                <a:latin typeface="Comic Sans MS"/>
                <a:cs typeface="Comic Sans MS"/>
              </a:rPr>
              <a:t> </a:t>
            </a:r>
            <a:r>
              <a:rPr lang="es-MX" sz="2400" spc="-5" dirty="0">
                <a:latin typeface="Comic Sans MS"/>
                <a:cs typeface="Comic Sans MS"/>
              </a:rPr>
              <a:t>la</a:t>
            </a:r>
            <a:r>
              <a:rPr lang="es-MX" sz="2400" spc="60" dirty="0">
                <a:latin typeface="Comic Sans MS"/>
                <a:cs typeface="Comic Sans MS"/>
              </a:rPr>
              <a:t> </a:t>
            </a:r>
            <a:r>
              <a:rPr lang="es-MX" sz="2400" spc="-5" dirty="0">
                <a:latin typeface="Comic Sans MS"/>
                <a:cs typeface="Comic Sans MS"/>
              </a:rPr>
              <a:t>figura </a:t>
            </a:r>
            <a:r>
              <a:rPr lang="es-MX" sz="2400" spc="-254" dirty="0">
                <a:latin typeface="Comic Sans MS"/>
                <a:cs typeface="Comic Sans MS"/>
              </a:rPr>
              <a:t> </a:t>
            </a:r>
            <a:r>
              <a:rPr lang="es-MX" sz="2400" spc="-5" dirty="0">
                <a:latin typeface="Comic Sans MS"/>
                <a:cs typeface="Comic Sans MS"/>
              </a:rPr>
              <a:t>1.</a:t>
            </a: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r>
              <a:rPr lang="es-MX" sz="2400" spc="-5" dirty="0">
                <a:latin typeface="Comic Sans MS"/>
                <a:cs typeface="Comic Sans MS"/>
              </a:rPr>
              <a:t>El resistor o reactor de puesta a tierra es seleccionado </a:t>
            </a:r>
            <a:r>
              <a:rPr lang="es-MX" sz="2400" dirty="0">
                <a:latin typeface="Comic Sans MS"/>
                <a:cs typeface="Comic Sans MS"/>
              </a:rPr>
              <a:t> </a:t>
            </a:r>
            <a:r>
              <a:rPr lang="es-MX" sz="2400" spc="-5" dirty="0">
                <a:latin typeface="Comic Sans MS"/>
                <a:cs typeface="Comic Sans MS"/>
              </a:rPr>
              <a:t>para limitar la contribución del generador para una falla </a:t>
            </a:r>
            <a:r>
              <a:rPr lang="es-MX" sz="2400" dirty="0">
                <a:latin typeface="Comic Sans MS"/>
                <a:cs typeface="Comic Sans MS"/>
              </a:rPr>
              <a:t> </a:t>
            </a:r>
            <a:r>
              <a:rPr lang="es-MX" sz="2400" spc="-5" dirty="0">
                <a:latin typeface="Comic Sans MS"/>
                <a:cs typeface="Comic Sans MS"/>
              </a:rPr>
              <a:t>SLG</a:t>
            </a:r>
            <a:r>
              <a:rPr lang="es-MX" sz="2400" spc="35" dirty="0">
                <a:latin typeface="Comic Sans MS"/>
                <a:cs typeface="Comic Sans MS"/>
              </a:rPr>
              <a:t> </a:t>
            </a:r>
            <a:r>
              <a:rPr lang="es-MX" sz="2400" spc="-5" dirty="0">
                <a:latin typeface="Comic Sans MS"/>
                <a:cs typeface="Comic Sans MS"/>
              </a:rPr>
              <a:t>a</a:t>
            </a:r>
            <a:r>
              <a:rPr lang="es-MX" sz="2400" spc="40" dirty="0">
                <a:latin typeface="Comic Sans MS"/>
                <a:cs typeface="Comic Sans MS"/>
              </a:rPr>
              <a:t> </a:t>
            </a:r>
            <a:r>
              <a:rPr lang="es-MX" sz="2400" spc="-5" dirty="0">
                <a:latin typeface="Comic Sans MS"/>
                <a:cs typeface="Comic Sans MS"/>
              </a:rPr>
              <a:t>un</a:t>
            </a:r>
            <a:r>
              <a:rPr lang="es-MX" sz="2400" spc="35" dirty="0">
                <a:latin typeface="Comic Sans MS"/>
                <a:cs typeface="Comic Sans MS"/>
              </a:rPr>
              <a:t> </a:t>
            </a:r>
            <a:r>
              <a:rPr lang="es-MX" sz="2400" spc="-5" dirty="0">
                <a:latin typeface="Comic Sans MS"/>
                <a:cs typeface="Comic Sans MS"/>
              </a:rPr>
              <a:t>rango</a:t>
            </a:r>
            <a:r>
              <a:rPr lang="es-MX" sz="2400" spc="40" dirty="0">
                <a:latin typeface="Comic Sans MS"/>
                <a:cs typeface="Comic Sans MS"/>
              </a:rPr>
              <a:t> </a:t>
            </a:r>
            <a:r>
              <a:rPr lang="es-MX" sz="2400" spc="-5" dirty="0">
                <a:latin typeface="Comic Sans MS"/>
                <a:cs typeface="Comic Sans MS"/>
              </a:rPr>
              <a:t>de</a:t>
            </a:r>
            <a:r>
              <a:rPr lang="es-MX" sz="2400" spc="35" dirty="0">
                <a:latin typeface="Comic Sans MS"/>
                <a:cs typeface="Comic Sans MS"/>
              </a:rPr>
              <a:t> </a:t>
            </a:r>
            <a:r>
              <a:rPr lang="es-MX" sz="2400" spc="-5" dirty="0">
                <a:latin typeface="Comic Sans MS"/>
                <a:cs typeface="Comic Sans MS"/>
              </a:rPr>
              <a:t>corrientes</a:t>
            </a:r>
            <a:r>
              <a:rPr lang="es-MX" sz="2400" spc="40" dirty="0">
                <a:latin typeface="Comic Sans MS"/>
                <a:cs typeface="Comic Sans MS"/>
              </a:rPr>
              <a:t> </a:t>
            </a:r>
            <a:r>
              <a:rPr lang="es-MX" sz="2400" spc="-5" dirty="0">
                <a:latin typeface="Comic Sans MS"/>
                <a:cs typeface="Comic Sans MS"/>
              </a:rPr>
              <a:t>generalmente</a:t>
            </a:r>
            <a:r>
              <a:rPr lang="es-MX" sz="2400" spc="35" dirty="0">
                <a:latin typeface="Comic Sans MS"/>
                <a:cs typeface="Comic Sans MS"/>
              </a:rPr>
              <a:t> </a:t>
            </a:r>
            <a:r>
              <a:rPr lang="es-MX" sz="2400" spc="-5" dirty="0">
                <a:latin typeface="Comic Sans MS"/>
                <a:cs typeface="Comic Sans MS"/>
              </a:rPr>
              <a:t>entre</a:t>
            </a:r>
            <a:r>
              <a:rPr lang="es-MX" sz="2400" spc="30" dirty="0">
                <a:latin typeface="Comic Sans MS"/>
                <a:cs typeface="Comic Sans MS"/>
              </a:rPr>
              <a:t> </a:t>
            </a:r>
            <a:r>
              <a:rPr lang="es-MX" sz="2400" spc="-5" dirty="0">
                <a:latin typeface="Comic Sans MS"/>
                <a:cs typeface="Comic Sans MS"/>
              </a:rPr>
              <a:t>200</a:t>
            </a:r>
            <a:r>
              <a:rPr lang="es-MX" sz="2400" spc="30" dirty="0">
                <a:latin typeface="Comic Sans MS"/>
                <a:cs typeface="Comic Sans MS"/>
              </a:rPr>
              <a:t> </a:t>
            </a:r>
            <a:r>
              <a:rPr lang="es-MX" sz="2400" spc="-5" dirty="0">
                <a:latin typeface="Comic Sans MS"/>
                <a:cs typeface="Comic Sans MS"/>
              </a:rPr>
              <a:t>A </a:t>
            </a:r>
            <a:r>
              <a:rPr lang="es-MX" sz="2400" spc="-254"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150%</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r>
              <a:rPr lang="es-MX" sz="2400" spc="254" dirty="0">
                <a:latin typeface="Comic Sans MS"/>
                <a:cs typeface="Comic Sans MS"/>
              </a:rPr>
              <a:t> </a:t>
            </a:r>
            <a:r>
              <a:rPr lang="es-MX" sz="2400" spc="-5" dirty="0">
                <a:latin typeface="Comic Sans MS"/>
                <a:cs typeface="Comic Sans MS"/>
              </a:rPr>
              <a:t>nominal.</a:t>
            </a:r>
            <a:r>
              <a:rPr lang="es-MX" sz="2400" spc="260" dirty="0">
                <a:latin typeface="Comic Sans MS"/>
                <a:cs typeface="Comic Sans MS"/>
              </a:rPr>
              <a:t> </a:t>
            </a:r>
            <a:r>
              <a:rPr lang="es-MX" sz="2400" spc="-5" dirty="0">
                <a:latin typeface="Comic Sans MS"/>
                <a:cs typeface="Comic Sans MS"/>
              </a:rPr>
              <a:t>Con</a:t>
            </a:r>
            <a:r>
              <a:rPr lang="es-MX" sz="2400" spc="260" dirty="0">
                <a:latin typeface="Comic Sans MS"/>
                <a:cs typeface="Comic Sans MS"/>
              </a:rPr>
              <a:t> </a:t>
            </a:r>
            <a:r>
              <a:rPr lang="es-MX" sz="2400" spc="-5" dirty="0">
                <a:latin typeface="Comic Sans MS"/>
                <a:cs typeface="Comic Sans MS"/>
              </a:rPr>
              <a:t>este </a:t>
            </a:r>
            <a:r>
              <a:rPr lang="es-MX" sz="2400" dirty="0">
                <a:latin typeface="Comic Sans MS"/>
                <a:cs typeface="Comic Sans MS"/>
              </a:rPr>
              <a:t> </a:t>
            </a:r>
            <a:r>
              <a:rPr lang="es-MX" sz="2400" spc="-5" dirty="0">
                <a:latin typeface="Comic Sans MS"/>
                <a:cs typeface="Comic Sans MS"/>
              </a:rPr>
              <a:t>amplio rango de corriente de falla disponible, los relés </a:t>
            </a:r>
            <a:r>
              <a:rPr lang="es-MX" sz="2400" dirty="0">
                <a:latin typeface="Comic Sans MS"/>
                <a:cs typeface="Comic Sans MS"/>
              </a:rPr>
              <a:t> </a:t>
            </a:r>
            <a:r>
              <a:rPr lang="es-MX" sz="2400" spc="-5" dirty="0">
                <a:latin typeface="Comic Sans MS"/>
                <a:cs typeface="Comic Sans MS"/>
              </a:rPr>
              <a:t>diferenciales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fase</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alguna </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altos</a:t>
            </a:r>
            <a:r>
              <a:rPr lang="es-MX" sz="2400" dirty="0">
                <a:latin typeface="Comic Sans MS"/>
                <a:cs typeface="Comic Sans MS"/>
              </a:rPr>
              <a:t> </a:t>
            </a:r>
            <a:r>
              <a:rPr lang="es-MX" sz="2400" spc="-5" dirty="0">
                <a:latin typeface="Comic Sans MS"/>
                <a:cs typeface="Comic Sans MS"/>
              </a:rPr>
              <a:t>niveles</a:t>
            </a:r>
            <a:r>
              <a:rPr lang="es-MX" sz="2400" spc="26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corrientes de tierra.</a:t>
            </a:r>
            <a:r>
              <a:rPr lang="es-MX" sz="2400" dirty="0">
                <a:latin typeface="Comic Sans MS"/>
                <a:cs typeface="Comic Sans MS"/>
              </a:rPr>
              <a:t> </a:t>
            </a:r>
            <a:r>
              <a:rPr lang="es-MX" sz="2400" spc="-5" dirty="0">
                <a:latin typeface="Comic Sans MS"/>
                <a:cs typeface="Comic Sans MS"/>
              </a:rPr>
              <a:t>Sin embargo, el relé diferencial no </a:t>
            </a:r>
            <a:r>
              <a:rPr lang="es-MX" sz="2400" dirty="0">
                <a:latin typeface="Comic Sans MS"/>
                <a:cs typeface="Comic Sans MS"/>
              </a:rPr>
              <a:t> </a:t>
            </a:r>
            <a:r>
              <a:rPr lang="es-MX" sz="2400" spc="-5" dirty="0">
                <a:latin typeface="Comic Sans MS"/>
                <a:cs typeface="Comic Sans MS"/>
              </a:rPr>
              <a:t>proporcionará protección de falla a tierra para todo el </a:t>
            </a:r>
            <a:r>
              <a:rPr lang="es-MX" sz="2400" dirty="0">
                <a:latin typeface="Comic Sans MS"/>
                <a:cs typeface="Comic Sans MS"/>
              </a:rPr>
              <a:t> </a:t>
            </a:r>
            <a:r>
              <a:rPr lang="es-MX" sz="2400" spc="-5" dirty="0">
                <a:latin typeface="Comic Sans MS"/>
                <a:cs typeface="Comic Sans MS"/>
              </a:rPr>
              <a:t>devanado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estator.</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ello,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práctica</a:t>
            </a:r>
            <a:r>
              <a:rPr lang="es-MX" sz="2400" dirty="0">
                <a:latin typeface="Comic Sans MS"/>
                <a:cs typeface="Comic Sans MS"/>
              </a:rPr>
              <a:t> </a:t>
            </a:r>
            <a:r>
              <a:rPr lang="es-MX" sz="2400" spc="-5" dirty="0">
                <a:latin typeface="Comic Sans MS"/>
                <a:cs typeface="Comic Sans MS"/>
              </a:rPr>
              <a:t>común </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alguna</a:t>
            </a:r>
            <a:r>
              <a:rPr lang="es-MX" sz="2400" dirty="0">
                <a:latin typeface="Comic Sans MS"/>
                <a:cs typeface="Comic Sans MS"/>
              </a:rPr>
              <a:t> </a:t>
            </a:r>
            <a:r>
              <a:rPr lang="es-MX" sz="2400" spc="-5" dirty="0">
                <a:latin typeface="Comic Sans MS"/>
                <a:cs typeface="Comic Sans MS"/>
              </a:rPr>
              <a:t>protección</a:t>
            </a:r>
            <a:r>
              <a:rPr lang="es-MX" sz="2400" spc="254" dirty="0">
                <a:latin typeface="Comic Sans MS"/>
                <a:cs typeface="Comic Sans MS"/>
              </a:rPr>
              <a:t> </a:t>
            </a:r>
            <a:r>
              <a:rPr lang="es-MX" sz="2400" spc="-5" dirty="0">
                <a:latin typeface="Comic Sans MS"/>
                <a:cs typeface="Comic Sans MS"/>
              </a:rPr>
              <a:t>complementaria.</a:t>
            </a:r>
            <a:r>
              <a:rPr lang="es-MX" sz="2400" spc="260" dirty="0">
                <a:latin typeface="Comic Sans MS"/>
                <a:cs typeface="Comic Sans MS"/>
              </a:rPr>
              <a:t> </a:t>
            </a:r>
            <a:endParaRPr sz="2400" dirty="0">
              <a:latin typeface="Comic Sans MS"/>
              <a:cs typeface="Comic Sans MS"/>
            </a:endParaRPr>
          </a:p>
        </p:txBody>
      </p:sp>
      <p:pic>
        <p:nvPicPr>
          <p:cNvPr id="13" name="object 11">
            <a:extLst>
              <a:ext uri="{FF2B5EF4-FFF2-40B4-BE49-F238E27FC236}">
                <a16:creationId xmlns:a16="http://schemas.microsoft.com/office/drawing/2014/main" xmlns="" id="{6AEAACFC-4448-451E-A5A2-EA7AB3C29EF3}"/>
              </a:ext>
            </a:extLst>
          </p:cNvPr>
          <p:cNvPicPr/>
          <p:nvPr/>
        </p:nvPicPr>
        <p:blipFill>
          <a:blip r:embed="rId2" cstate="print"/>
          <a:stretch>
            <a:fillRect/>
          </a:stretch>
        </p:blipFill>
        <p:spPr>
          <a:xfrm>
            <a:off x="2031522" y="2514601"/>
            <a:ext cx="4597473" cy="3657600"/>
          </a:xfrm>
          <a:prstGeom prst="rect">
            <a:avLst/>
          </a:prstGeom>
        </p:spPr>
      </p:pic>
      <p:sp>
        <p:nvSpPr>
          <p:cNvPr id="15" name="CuadroTexto 14">
            <a:extLst>
              <a:ext uri="{FF2B5EF4-FFF2-40B4-BE49-F238E27FC236}">
                <a16:creationId xmlns:a16="http://schemas.microsoft.com/office/drawing/2014/main" xmlns="" id="{562C7357-CC82-4A6C-A362-26FA9C494BA2}"/>
              </a:ext>
            </a:extLst>
          </p:cNvPr>
          <p:cNvSpPr txBox="1"/>
          <p:nvPr/>
        </p:nvSpPr>
        <p:spPr>
          <a:xfrm>
            <a:off x="217575" y="2560609"/>
            <a:ext cx="2088074" cy="2554545"/>
          </a:xfrm>
          <a:prstGeom prst="rect">
            <a:avLst/>
          </a:prstGeom>
          <a:noFill/>
        </p:spPr>
        <p:txBody>
          <a:bodyPr wrap="square">
            <a:spAutoFit/>
          </a:bodyPr>
          <a:lstStyle/>
          <a:p>
            <a:pPr algn="ctr"/>
            <a:r>
              <a:rPr lang="es-MX" sz="2000" b="1" dirty="0">
                <a:latin typeface="Comic Sans MS" panose="030F0702030302020204" pitchFamily="66" charset="0"/>
              </a:rPr>
              <a:t>Figura 1(A). Generadores conectados a un bus común que comparten un transformador de unidad</a:t>
            </a:r>
            <a:endParaRPr lang="es-AR" sz="2000" b="1" dirty="0">
              <a:latin typeface="Comic Sans MS" panose="030F0702030302020204" pitchFamily="66" charset="0"/>
            </a:endParaRPr>
          </a:p>
        </p:txBody>
      </p:sp>
      <p:pic>
        <p:nvPicPr>
          <p:cNvPr id="16" name="object 2">
            <a:extLst>
              <a:ext uri="{FF2B5EF4-FFF2-40B4-BE49-F238E27FC236}">
                <a16:creationId xmlns:a16="http://schemas.microsoft.com/office/drawing/2014/main" xmlns="" id="{37719B1F-AA86-4E5F-A147-6EE0D40D16F8}"/>
              </a:ext>
            </a:extLst>
          </p:cNvPr>
          <p:cNvPicPr/>
          <p:nvPr/>
        </p:nvPicPr>
        <p:blipFill>
          <a:blip r:embed="rId3" cstate="print"/>
          <a:stretch>
            <a:fillRect/>
          </a:stretch>
        </p:blipFill>
        <p:spPr>
          <a:xfrm>
            <a:off x="7305500" y="2539043"/>
            <a:ext cx="3485147" cy="3657600"/>
          </a:xfrm>
          <a:prstGeom prst="rect">
            <a:avLst/>
          </a:prstGeom>
        </p:spPr>
      </p:pic>
      <p:pic>
        <p:nvPicPr>
          <p:cNvPr id="17" name="object 4">
            <a:extLst>
              <a:ext uri="{FF2B5EF4-FFF2-40B4-BE49-F238E27FC236}">
                <a16:creationId xmlns:a16="http://schemas.microsoft.com/office/drawing/2014/main" xmlns="" id="{975EA2A0-54F2-4BCA-BB45-932C47AE8C74}"/>
              </a:ext>
            </a:extLst>
          </p:cNvPr>
          <p:cNvPicPr/>
          <p:nvPr/>
        </p:nvPicPr>
        <p:blipFill>
          <a:blip r:embed="rId4" cstate="print"/>
          <a:stretch>
            <a:fillRect/>
          </a:stretch>
        </p:blipFill>
        <p:spPr>
          <a:xfrm>
            <a:off x="11678249" y="2514600"/>
            <a:ext cx="5941683" cy="3657599"/>
          </a:xfrm>
          <a:prstGeom prst="rect">
            <a:avLst/>
          </a:prstGeom>
        </p:spPr>
      </p:pic>
      <p:sp>
        <p:nvSpPr>
          <p:cNvPr id="18" name="CuadroTexto 17">
            <a:extLst>
              <a:ext uri="{FF2B5EF4-FFF2-40B4-BE49-F238E27FC236}">
                <a16:creationId xmlns:a16="http://schemas.microsoft.com/office/drawing/2014/main" xmlns="" id="{87D9BD6B-E45C-47AB-92C0-1BDC7CC81BF3}"/>
              </a:ext>
            </a:extLst>
          </p:cNvPr>
          <p:cNvSpPr txBox="1"/>
          <p:nvPr/>
        </p:nvSpPr>
        <p:spPr>
          <a:xfrm>
            <a:off x="4967856" y="2771956"/>
            <a:ext cx="2539446" cy="1323439"/>
          </a:xfrm>
          <a:prstGeom prst="rect">
            <a:avLst/>
          </a:prstGeom>
          <a:noFill/>
        </p:spPr>
        <p:txBody>
          <a:bodyPr wrap="square">
            <a:spAutoFit/>
          </a:bodyPr>
          <a:lstStyle/>
          <a:p>
            <a:pPr algn="ctr"/>
            <a:r>
              <a:rPr lang="es-AR" sz="2000" b="1" dirty="0">
                <a:latin typeface="Comic Sans MS" panose="030F0702030302020204" pitchFamily="66" charset="0"/>
              </a:rPr>
              <a:t>Figura 1(B). Generadores que comparten un transformado</a:t>
            </a:r>
          </a:p>
        </p:txBody>
      </p:sp>
      <p:sp>
        <p:nvSpPr>
          <p:cNvPr id="19" name="CuadroTexto 18">
            <a:extLst>
              <a:ext uri="{FF2B5EF4-FFF2-40B4-BE49-F238E27FC236}">
                <a16:creationId xmlns:a16="http://schemas.microsoft.com/office/drawing/2014/main" xmlns="" id="{DD30A513-3D15-4737-BAD2-E970ADCBB2ED}"/>
              </a:ext>
            </a:extLst>
          </p:cNvPr>
          <p:cNvSpPr txBox="1"/>
          <p:nvPr/>
        </p:nvSpPr>
        <p:spPr>
          <a:xfrm>
            <a:off x="10362798" y="3176162"/>
            <a:ext cx="2655095" cy="1938992"/>
          </a:xfrm>
          <a:prstGeom prst="rect">
            <a:avLst/>
          </a:prstGeom>
          <a:noFill/>
        </p:spPr>
        <p:txBody>
          <a:bodyPr wrap="square">
            <a:spAutoFit/>
          </a:bodyPr>
          <a:lstStyle/>
          <a:p>
            <a:pPr algn="ctr"/>
            <a:r>
              <a:rPr lang="es-MX" sz="2000" b="1" dirty="0">
                <a:latin typeface="Comic Sans MS" panose="030F0702030302020204" pitchFamily="66" charset="0"/>
              </a:rPr>
              <a:t>Figura 1(C) Generadores conectados directamente a un sistema de distribución</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2942538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54000" y="457200"/>
            <a:ext cx="17373600" cy="2980303"/>
          </a:xfrm>
          <a:prstGeom prst="rect">
            <a:avLst/>
          </a:prstGeom>
        </p:spPr>
        <p:txBody>
          <a:bodyPr vert="horz" wrap="square" lIns="0" tIns="12700" rIns="0" bIns="0" rtlCol="0">
            <a:spAutoFit/>
          </a:bodyPr>
          <a:lstStyle/>
          <a:p>
            <a:pPr marL="12700" marR="5080" algn="just">
              <a:spcBef>
                <a:spcPts val="100"/>
              </a:spcBef>
              <a:tabLst>
                <a:tab pos="605155" algn="l"/>
                <a:tab pos="821055" algn="l"/>
                <a:tab pos="1397635" algn="l"/>
                <a:tab pos="1747520" algn="l"/>
                <a:tab pos="2439035" algn="l"/>
                <a:tab pos="2725420" algn="l"/>
              </a:tabLst>
            </a:pPr>
            <a:r>
              <a:rPr lang="es-MX" sz="2400" spc="-5" dirty="0">
                <a:latin typeface="Comic Sans MS"/>
                <a:cs typeface="Comic Sans MS"/>
              </a:rPr>
              <a:t>La </a:t>
            </a:r>
            <a:r>
              <a:rPr lang="es-MX" sz="2400" dirty="0">
                <a:latin typeface="Comic Sans MS"/>
                <a:cs typeface="Comic Sans MS"/>
              </a:rPr>
              <a:t> </a:t>
            </a:r>
            <a:r>
              <a:rPr lang="es-MX" sz="2400" b="1" spc="-5" dirty="0">
                <a:latin typeface="Comic Sans MS"/>
                <a:cs typeface="Comic Sans MS"/>
              </a:rPr>
              <a:t>figura 2</a:t>
            </a:r>
            <a:r>
              <a:rPr lang="es-MX" sz="2400" spc="-5" dirty="0">
                <a:latin typeface="Comic Sans MS"/>
                <a:cs typeface="Comic Sans MS"/>
              </a:rPr>
              <a:t> es una ilustración de un esquema diferencial a </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proporcionar</a:t>
            </a:r>
            <a:r>
              <a:rPr lang="es-MX" sz="2400" spc="254" dirty="0">
                <a:latin typeface="Comic Sans MS"/>
                <a:cs typeface="Comic Sans MS"/>
              </a:rPr>
              <a:t> </a:t>
            </a:r>
            <a:r>
              <a:rPr lang="es-MX" sz="2400" spc="-5" dirty="0">
                <a:latin typeface="Comic Sans MS"/>
                <a:cs typeface="Comic Sans MS"/>
              </a:rPr>
              <a:t>esta </a:t>
            </a:r>
            <a:r>
              <a:rPr lang="es-MX" sz="2400" dirty="0">
                <a:latin typeface="Comic Sans MS"/>
                <a:cs typeface="Comic Sans MS"/>
              </a:rPr>
              <a:t> </a:t>
            </a:r>
            <a:r>
              <a:rPr lang="es-MX" sz="2400" spc="-5" dirty="0">
                <a:latin typeface="Comic Sans MS"/>
                <a:cs typeface="Comic Sans MS"/>
              </a:rPr>
              <a:t>mejora en la sensibilidad.</a:t>
            </a:r>
            <a:r>
              <a:rPr lang="es-MX" sz="2400" dirty="0">
                <a:latin typeface="Comic Sans MS"/>
                <a:cs typeface="Comic Sans MS"/>
              </a:rPr>
              <a:t> </a:t>
            </a:r>
            <a:r>
              <a:rPr lang="es-MX" sz="2400" spc="-5" dirty="0">
                <a:latin typeface="Comic Sans MS"/>
                <a:cs typeface="Comic Sans MS"/>
              </a:rPr>
              <a:t>El esquema usa un relé de </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direccional</a:t>
            </a:r>
            <a:r>
              <a:rPr lang="es-MX" sz="2400" dirty="0">
                <a:latin typeface="Comic Sans MS"/>
                <a:cs typeface="Comic Sans MS"/>
              </a:rPr>
              <a:t> </a:t>
            </a:r>
            <a:r>
              <a:rPr lang="es-MX" sz="2400" spc="-5" dirty="0">
                <a:latin typeface="Comic Sans MS"/>
                <a:cs typeface="Comic Sans MS"/>
              </a:rPr>
              <a:t>tipo</a:t>
            </a:r>
            <a:r>
              <a:rPr lang="es-MX" sz="2400" dirty="0">
                <a:latin typeface="Comic Sans MS"/>
                <a:cs typeface="Comic Sans MS"/>
              </a:rPr>
              <a:t> </a:t>
            </a:r>
            <a:r>
              <a:rPr lang="es-MX" sz="2400" spc="-5" dirty="0">
                <a:latin typeface="Comic Sans MS"/>
                <a:cs typeface="Comic Sans MS"/>
              </a:rPr>
              <a:t>producto</a:t>
            </a:r>
            <a:r>
              <a:rPr lang="es-MX" sz="2400" dirty="0">
                <a:latin typeface="Comic Sans MS"/>
                <a:cs typeface="Comic Sans MS"/>
              </a:rPr>
              <a:t> </a:t>
            </a:r>
            <a:r>
              <a:rPr lang="es-MX" sz="2400" spc="-5" dirty="0">
                <a:latin typeface="Comic Sans MS"/>
                <a:cs typeface="Comic Sans MS"/>
              </a:rPr>
              <a:t>(87N)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su </a:t>
            </a:r>
            <a:r>
              <a:rPr lang="es-MX" sz="2400" dirty="0">
                <a:latin typeface="Comic Sans MS"/>
                <a:cs typeface="Comic Sans MS"/>
              </a:rPr>
              <a:t> </a:t>
            </a:r>
            <a:r>
              <a:rPr lang="es-MX" sz="2400" spc="-5" dirty="0">
                <a:latin typeface="Comic Sans MS"/>
                <a:cs typeface="Comic Sans MS"/>
              </a:rPr>
              <a:t>aplicación es descrita completamente en la Referencia 5. </a:t>
            </a:r>
            <a:r>
              <a:rPr lang="es-MX" sz="2400" dirty="0">
                <a:latin typeface="Comic Sans MS"/>
                <a:cs typeface="Comic Sans MS"/>
              </a:rPr>
              <a:t> </a:t>
            </a:r>
            <a:r>
              <a:rPr lang="es-MX" sz="2400" spc="-5" dirty="0">
                <a:latin typeface="Comic Sans MS"/>
                <a:cs typeface="Comic Sans MS"/>
              </a:rPr>
              <a:t>El relé está conectado para recibir corriente diferencial </a:t>
            </a:r>
            <a:r>
              <a:rPr lang="es-MX" sz="2400" dirty="0">
                <a:latin typeface="Comic Sans MS"/>
                <a:cs typeface="Comic Sans MS"/>
              </a:rPr>
              <a:t> </a:t>
            </a:r>
            <a:r>
              <a:rPr lang="es-MX" sz="2400" spc="-5" dirty="0">
                <a:latin typeface="Comic Sans MS"/>
                <a:cs typeface="Comic Sans MS"/>
              </a:rPr>
              <a:t>en el circuito de la bobina de operación y corriente del </a:t>
            </a:r>
            <a:r>
              <a:rPr lang="es-MX" sz="2400" dirty="0">
                <a:latin typeface="Comic Sans MS"/>
                <a:cs typeface="Comic Sans MS"/>
              </a:rPr>
              <a:t> </a:t>
            </a:r>
            <a:r>
              <a:rPr lang="es-MX" sz="2400" spc="-5" dirty="0">
                <a:latin typeface="Comic Sans MS"/>
                <a:cs typeface="Comic Sans MS"/>
              </a:rPr>
              <a:t>neutro</a:t>
            </a:r>
            <a:r>
              <a:rPr lang="es-MX" sz="2400" spc="254" dirty="0">
                <a:latin typeface="Comic Sans MS"/>
                <a:cs typeface="Comic Sans MS"/>
              </a:rPr>
              <a:t> </a:t>
            </a:r>
            <a:r>
              <a:rPr lang="es-MX" sz="2400" spc="-5" dirty="0">
                <a:latin typeface="Comic Sans MS"/>
                <a:cs typeface="Comic Sans MS"/>
              </a:rPr>
              <a:t>(3Io)</a:t>
            </a:r>
            <a:r>
              <a:rPr lang="es-MX" sz="2400" spc="250" dirty="0">
                <a:latin typeface="Comic Sans MS"/>
                <a:cs typeface="Comic Sans MS"/>
              </a:rPr>
              <a:t> </a:t>
            </a:r>
            <a:r>
              <a:rPr lang="es-MX" sz="2400" spc="-5" dirty="0">
                <a:latin typeface="Comic Sans MS"/>
                <a:cs typeface="Comic Sans MS"/>
              </a:rPr>
              <a:t>del</a:t>
            </a:r>
            <a:r>
              <a:rPr lang="es-MX" sz="2400" spc="250" dirty="0">
                <a:latin typeface="Comic Sans MS"/>
                <a:cs typeface="Comic Sans MS"/>
              </a:rPr>
              <a:t> </a:t>
            </a:r>
            <a:r>
              <a:rPr lang="es-MX" sz="2400" spc="-5" dirty="0">
                <a:latin typeface="Comic Sans MS"/>
                <a:cs typeface="Comic Sans MS"/>
              </a:rPr>
              <a:t>generador</a:t>
            </a:r>
            <a:r>
              <a:rPr lang="es-MX" sz="2400" spc="245" dirty="0">
                <a:latin typeface="Comic Sans MS"/>
                <a:cs typeface="Comic Sans MS"/>
              </a:rPr>
              <a:t> </a:t>
            </a:r>
            <a:r>
              <a:rPr lang="es-MX" sz="2400" spc="-5" dirty="0">
                <a:latin typeface="Comic Sans MS"/>
                <a:cs typeface="Comic Sans MS"/>
              </a:rPr>
              <a:t>en</a:t>
            </a:r>
            <a:r>
              <a:rPr lang="es-MX" sz="2400" spc="245" dirty="0">
                <a:latin typeface="Comic Sans MS"/>
                <a:cs typeface="Comic Sans MS"/>
              </a:rPr>
              <a:t> </a:t>
            </a:r>
            <a:r>
              <a:rPr lang="es-MX" sz="2400" spc="-5" dirty="0">
                <a:latin typeface="Comic Sans MS"/>
                <a:cs typeface="Comic Sans MS"/>
              </a:rPr>
              <a:t>su</a:t>
            </a:r>
            <a:r>
              <a:rPr lang="es-MX" sz="2400" spc="245" dirty="0">
                <a:latin typeface="Comic Sans MS"/>
                <a:cs typeface="Comic Sans MS"/>
              </a:rPr>
              <a:t> </a:t>
            </a:r>
            <a:r>
              <a:rPr lang="es-MX" sz="2400" spc="-5" dirty="0">
                <a:latin typeface="Comic Sans MS"/>
                <a:cs typeface="Comic Sans MS"/>
              </a:rPr>
              <a:t>circuito</a:t>
            </a:r>
            <a:r>
              <a:rPr lang="es-MX" sz="2400" spc="245" dirty="0">
                <a:latin typeface="Comic Sans MS"/>
                <a:cs typeface="Comic Sans MS"/>
              </a:rPr>
              <a:t> </a:t>
            </a:r>
            <a:r>
              <a:rPr lang="es-MX" sz="2400" spc="-5" dirty="0">
                <a:latin typeface="Comic Sans MS"/>
                <a:cs typeface="Comic Sans MS"/>
              </a:rPr>
              <a:t>de </a:t>
            </a:r>
            <a:r>
              <a:rPr lang="es-MX" sz="2400" spc="-260" dirty="0">
                <a:latin typeface="Comic Sans MS"/>
                <a:cs typeface="Comic Sans MS"/>
              </a:rPr>
              <a:t> </a:t>
            </a:r>
            <a:r>
              <a:rPr lang="es-MX" sz="2400" spc="-5" dirty="0">
                <a:latin typeface="Comic Sans MS"/>
                <a:cs typeface="Comic Sans MS"/>
              </a:rPr>
              <a:t>polarización.</a:t>
            </a:r>
          </a:p>
          <a:p>
            <a:pPr marL="12700" marR="5080" algn="just">
              <a:spcBef>
                <a:spcPts val="100"/>
              </a:spcBef>
              <a:tabLst>
                <a:tab pos="605155" algn="l"/>
                <a:tab pos="821055" algn="l"/>
                <a:tab pos="1397635" algn="l"/>
                <a:tab pos="1747520" algn="l"/>
                <a:tab pos="2439035" algn="l"/>
                <a:tab pos="2725420" algn="l"/>
              </a:tabLst>
            </a:pPr>
            <a:r>
              <a:rPr lang="es-MX" sz="2400" spc="-5" dirty="0">
                <a:latin typeface="Comic Sans MS"/>
                <a:cs typeface="Comic Sans MS"/>
              </a:rPr>
              <a:t>La comparación direccional es polarizada para asegurar </a:t>
            </a:r>
            <a:r>
              <a:rPr lang="es-MX" sz="2400" dirty="0">
                <a:latin typeface="Comic Sans MS"/>
                <a:cs typeface="Comic Sans MS"/>
              </a:rPr>
              <a:t> </a:t>
            </a:r>
            <a:r>
              <a:rPr lang="es-MX" sz="2400" spc="-5" dirty="0">
                <a:latin typeface="Comic Sans MS"/>
                <a:cs typeface="Comic Sans MS"/>
              </a:rPr>
              <a:t>que exista una restricción positiva para una falla externa </a:t>
            </a:r>
            <a:r>
              <a:rPr lang="es-MX" sz="2400" spc="-254" dirty="0">
                <a:latin typeface="Comic Sans MS"/>
                <a:cs typeface="Comic Sans MS"/>
              </a:rPr>
              <a:t> </a:t>
            </a:r>
            <a:r>
              <a:rPr lang="es-MX" sz="2400" spc="-5" dirty="0">
                <a:latin typeface="Comic Sans MS"/>
                <a:cs typeface="Comic Sans MS"/>
              </a:rPr>
              <a:t>aunque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transformadores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R</a:t>
            </a:r>
            <a:r>
              <a:rPr lang="es-MX" sz="2400" spc="-7" baseline="-13888" dirty="0">
                <a:latin typeface="Comic Sans MS"/>
                <a:cs typeface="Comic Sans MS"/>
              </a:rPr>
              <a:t>CN</a:t>
            </a:r>
            <a:r>
              <a:rPr lang="es-MX" sz="2400" spc="254" baseline="-13888" dirty="0">
                <a:latin typeface="Comic Sans MS"/>
                <a:cs typeface="Comic Sans MS"/>
              </a:rPr>
              <a:t> </a:t>
            </a:r>
            <a:r>
              <a:rPr lang="es-MX" sz="2400" spc="-5" dirty="0">
                <a:latin typeface="Comic Sans MS"/>
                <a:cs typeface="Comic Sans MS"/>
              </a:rPr>
              <a:t>y</a:t>
            </a:r>
            <a:r>
              <a:rPr lang="es-MX" sz="2400" spc="254" dirty="0">
                <a:latin typeface="Comic Sans MS"/>
                <a:cs typeface="Comic Sans MS"/>
              </a:rPr>
              <a:t> </a:t>
            </a:r>
            <a:r>
              <a:rPr lang="es-MX" sz="2400" spc="-10" dirty="0">
                <a:latin typeface="Comic Sans MS"/>
                <a:cs typeface="Comic Sans MS"/>
              </a:rPr>
              <a:t>R</a:t>
            </a:r>
            <a:r>
              <a:rPr lang="es-MX" sz="2400" spc="-15" baseline="-13888" dirty="0">
                <a:latin typeface="Comic Sans MS"/>
                <a:cs typeface="Comic Sans MS"/>
              </a:rPr>
              <a:t>CL </a:t>
            </a:r>
            <a:r>
              <a:rPr lang="es-MX" sz="2400" spc="-7" baseline="-13888" dirty="0">
                <a:latin typeface="Comic Sans MS"/>
                <a:cs typeface="Comic Sans MS"/>
              </a:rPr>
              <a:t> </a:t>
            </a:r>
            <a:r>
              <a:rPr lang="es-MX" sz="2400" spc="-5" dirty="0">
                <a:latin typeface="Comic Sans MS"/>
                <a:cs typeface="Comic Sans MS"/>
              </a:rPr>
              <a:t>tienen</a:t>
            </a:r>
            <a:r>
              <a:rPr lang="es-MX" sz="2400" dirty="0">
                <a:latin typeface="Comic Sans MS"/>
                <a:cs typeface="Comic Sans MS"/>
              </a:rPr>
              <a:t> </a:t>
            </a:r>
            <a:r>
              <a:rPr lang="es-MX" sz="2400" spc="-5" dirty="0">
                <a:latin typeface="Comic Sans MS"/>
                <a:cs typeface="Comic Sans MS"/>
              </a:rPr>
              <a:t>características</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funcionamiento </a:t>
            </a:r>
            <a:r>
              <a:rPr lang="es-MX" sz="2400" dirty="0">
                <a:latin typeface="Comic Sans MS"/>
                <a:cs typeface="Comic Sans MS"/>
              </a:rPr>
              <a:t> </a:t>
            </a:r>
            <a:r>
              <a:rPr lang="es-MX" sz="2400" spc="-5" dirty="0">
                <a:latin typeface="Comic Sans MS"/>
                <a:cs typeface="Comic Sans MS"/>
              </a:rPr>
              <a:t>sustancialmente diferentes.</a:t>
            </a:r>
            <a:r>
              <a:rPr lang="es-MX" sz="2400" dirty="0">
                <a:latin typeface="Comic Sans MS"/>
                <a:cs typeface="Comic Sans MS"/>
              </a:rPr>
              <a:t> </a:t>
            </a:r>
            <a:r>
              <a:rPr lang="es-MX" sz="2400" spc="-5" dirty="0">
                <a:latin typeface="Comic Sans MS"/>
                <a:cs typeface="Comic Sans MS"/>
              </a:rPr>
              <a:t>Este esquema proporciona </a:t>
            </a:r>
            <a:r>
              <a:rPr lang="es-MX" sz="2400" dirty="0">
                <a:latin typeface="Comic Sans MS"/>
                <a:cs typeface="Comic Sans MS"/>
              </a:rPr>
              <a:t> </a:t>
            </a:r>
            <a:r>
              <a:rPr lang="es-MX" sz="2400" spc="-5" dirty="0">
                <a:latin typeface="Comic Sans MS"/>
                <a:cs typeface="Comic Sans MS"/>
              </a:rPr>
              <a:t>excelente</a:t>
            </a:r>
            <a:r>
              <a:rPr lang="es-MX" sz="2400" dirty="0">
                <a:latin typeface="Comic Sans MS"/>
                <a:cs typeface="Comic Sans MS"/>
              </a:rPr>
              <a:t> </a:t>
            </a:r>
            <a:r>
              <a:rPr lang="es-MX" sz="2400" spc="-5" dirty="0">
                <a:latin typeface="Comic Sans MS"/>
                <a:cs typeface="Comic Sans MS"/>
              </a:rPr>
              <a:t>seguridad</a:t>
            </a:r>
            <a:r>
              <a:rPr lang="es-MX" sz="2400" dirty="0">
                <a:latin typeface="Comic Sans MS"/>
                <a:cs typeface="Comic Sans MS"/>
              </a:rPr>
              <a:t> </a:t>
            </a:r>
            <a:r>
              <a:rPr lang="es-MX" sz="2400" spc="-5" dirty="0">
                <a:latin typeface="Comic Sans MS"/>
                <a:cs typeface="Comic Sans MS"/>
              </a:rPr>
              <a:t>contra</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incorrecta</a:t>
            </a:r>
            <a:r>
              <a:rPr lang="es-MX" sz="2400" dirty="0">
                <a:latin typeface="Comic Sans MS"/>
                <a:cs typeface="Comic Sans MS"/>
              </a:rPr>
              <a:t> </a:t>
            </a:r>
            <a:r>
              <a:rPr lang="es-MX" sz="2400" spc="-5" dirty="0">
                <a:latin typeface="Comic Sans MS"/>
                <a:cs typeface="Comic Sans MS"/>
              </a:rPr>
              <a:t>para </a:t>
            </a:r>
            <a:r>
              <a:rPr lang="es-MX" sz="2400" spc="-254" dirty="0">
                <a:latin typeface="Comic Sans MS"/>
                <a:cs typeface="Comic Sans MS"/>
              </a:rPr>
              <a:t> </a:t>
            </a:r>
            <a:r>
              <a:rPr lang="es-MX" sz="2400" spc="-5" dirty="0">
                <a:latin typeface="Comic Sans MS"/>
                <a:cs typeface="Comic Sans MS"/>
              </a:rPr>
              <a:t>fallas externas y proporciona una detección muy sensible </a:t>
            </a:r>
            <a:r>
              <a:rPr lang="es-MX" sz="2400" dirty="0">
                <a:latin typeface="Comic Sans MS"/>
                <a:cs typeface="Comic Sans MS"/>
              </a:rPr>
              <a:t> </a:t>
            </a:r>
            <a:r>
              <a:rPr lang="es-MX" sz="2400" spc="-5" dirty="0">
                <a:latin typeface="Comic Sans MS"/>
                <a:cs typeface="Comic Sans MS"/>
              </a:rPr>
              <a:t>de fallas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internas.</a:t>
            </a:r>
            <a:endParaRPr sz="2400" dirty="0">
              <a:latin typeface="Comic Sans MS"/>
              <a:cs typeface="Comic Sans MS"/>
            </a:endParaRPr>
          </a:p>
        </p:txBody>
      </p:sp>
      <p:pic>
        <p:nvPicPr>
          <p:cNvPr id="10" name="object 7">
            <a:extLst>
              <a:ext uri="{FF2B5EF4-FFF2-40B4-BE49-F238E27FC236}">
                <a16:creationId xmlns:a16="http://schemas.microsoft.com/office/drawing/2014/main" xmlns="" id="{79DC05BA-2174-4BD9-B1C1-CD7CAD87F74E}"/>
              </a:ext>
            </a:extLst>
          </p:cNvPr>
          <p:cNvPicPr/>
          <p:nvPr/>
        </p:nvPicPr>
        <p:blipFill>
          <a:blip r:embed="rId2" cstate="print"/>
          <a:stretch>
            <a:fillRect/>
          </a:stretch>
        </p:blipFill>
        <p:spPr>
          <a:xfrm>
            <a:off x="5054600" y="4038600"/>
            <a:ext cx="7772400" cy="3797214"/>
          </a:xfrm>
          <a:prstGeom prst="rect">
            <a:avLst/>
          </a:prstGeom>
        </p:spPr>
      </p:pic>
      <p:sp>
        <p:nvSpPr>
          <p:cNvPr id="11" name="CuadroTexto 10">
            <a:extLst>
              <a:ext uri="{FF2B5EF4-FFF2-40B4-BE49-F238E27FC236}">
                <a16:creationId xmlns:a16="http://schemas.microsoft.com/office/drawing/2014/main" xmlns="" id="{9797B410-7D61-498B-8456-0EFCD18BB327}"/>
              </a:ext>
            </a:extLst>
          </p:cNvPr>
          <p:cNvSpPr txBox="1"/>
          <p:nvPr/>
        </p:nvSpPr>
        <p:spPr>
          <a:xfrm>
            <a:off x="3149600" y="8049216"/>
            <a:ext cx="11582400" cy="461665"/>
          </a:xfrm>
          <a:prstGeom prst="rect">
            <a:avLst/>
          </a:prstGeom>
          <a:noFill/>
        </p:spPr>
        <p:txBody>
          <a:bodyPr wrap="square">
            <a:spAutoFit/>
          </a:bodyPr>
          <a:lstStyle/>
          <a:p>
            <a:pPr algn="ctr"/>
            <a:r>
              <a:rPr lang="es-MX" sz="2400" b="1" dirty="0">
                <a:latin typeface="Comic Sans MS" panose="030F0702030302020204" pitchFamily="66" charset="0"/>
              </a:rPr>
              <a:t>Figura 2. Diferencial de tierra del generador usando un relé tipo producto</a:t>
            </a:r>
            <a:endParaRPr lang="es-AR" sz="2400" b="1" dirty="0">
              <a:latin typeface="Comic Sans MS" panose="030F0702030302020204" pitchFamily="66" charset="0"/>
            </a:endParaRPr>
          </a:p>
        </p:txBody>
      </p:sp>
    </p:spTree>
    <p:extLst>
      <p:ext uri="{BB962C8B-B14F-4D97-AF65-F5344CB8AC3E}">
        <p14:creationId xmlns:p14="http://schemas.microsoft.com/office/powerpoint/2010/main" xmlns="" val="1787608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object 10"/>
          <p:cNvPicPr/>
          <p:nvPr/>
        </p:nvPicPr>
        <p:blipFill>
          <a:blip r:embed="rId2" cstate="print"/>
          <a:stretch>
            <a:fillRect/>
          </a:stretch>
        </p:blipFill>
        <p:spPr>
          <a:xfrm>
            <a:off x="4902200" y="5907600"/>
            <a:ext cx="5251787" cy="3845999"/>
          </a:xfrm>
          <a:prstGeom prst="rect">
            <a:avLst/>
          </a:prstGeom>
        </p:spPr>
      </p:pic>
      <p:sp>
        <p:nvSpPr>
          <p:cNvPr id="12" name="object 12"/>
          <p:cNvSpPr txBox="1"/>
          <p:nvPr/>
        </p:nvSpPr>
        <p:spPr>
          <a:xfrm>
            <a:off x="292100" y="304800"/>
            <a:ext cx="17297400" cy="6111930"/>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Puesta</a:t>
            </a:r>
            <a:r>
              <a:rPr sz="2400" b="1" spc="5" dirty="0">
                <a:latin typeface="Comic Sans MS"/>
                <a:cs typeface="Comic Sans MS"/>
              </a:rPr>
              <a:t> </a:t>
            </a:r>
            <a:r>
              <a:rPr sz="2400" b="1" spc="-5" dirty="0">
                <a:latin typeface="Comic Sans MS"/>
                <a:cs typeface="Comic Sans MS"/>
              </a:rPr>
              <a:t>a</a:t>
            </a:r>
            <a:r>
              <a:rPr sz="2400" b="1" spc="10" dirty="0">
                <a:latin typeface="Comic Sans MS"/>
                <a:cs typeface="Comic Sans MS"/>
              </a:rPr>
              <a:t> </a:t>
            </a:r>
            <a:r>
              <a:rPr sz="2400" b="1" spc="-5" dirty="0">
                <a:latin typeface="Comic Sans MS"/>
                <a:cs typeface="Comic Sans MS"/>
              </a:rPr>
              <a:t>tierra</a:t>
            </a:r>
            <a:r>
              <a:rPr sz="2400" b="1" spc="5" dirty="0">
                <a:latin typeface="Comic Sans MS"/>
                <a:cs typeface="Comic Sans MS"/>
              </a:rPr>
              <a:t> </a:t>
            </a:r>
            <a:r>
              <a:rPr sz="2400" b="1" spc="-5" dirty="0">
                <a:latin typeface="Comic Sans MS"/>
                <a:cs typeface="Comic Sans MS"/>
              </a:rPr>
              <a:t>del</a:t>
            </a:r>
            <a:r>
              <a:rPr sz="2400" b="1" spc="10" dirty="0">
                <a:latin typeface="Comic Sans MS"/>
                <a:cs typeface="Comic Sans MS"/>
              </a:rPr>
              <a:t> </a:t>
            </a:r>
            <a:r>
              <a:rPr sz="2400" b="1" spc="-5" dirty="0">
                <a:latin typeface="Comic Sans MS"/>
                <a:cs typeface="Comic Sans MS"/>
              </a:rPr>
              <a:t>estator</a:t>
            </a:r>
            <a:r>
              <a:rPr sz="2400" b="1" spc="5" dirty="0">
                <a:latin typeface="Comic Sans MS"/>
                <a:cs typeface="Comic Sans MS"/>
              </a:rPr>
              <a:t> </a:t>
            </a:r>
            <a:r>
              <a:rPr sz="2400" b="1" spc="-5" dirty="0">
                <a:latin typeface="Comic Sans MS"/>
                <a:cs typeface="Comic Sans MS"/>
              </a:rPr>
              <a:t>con</a:t>
            </a:r>
            <a:r>
              <a:rPr sz="2400" b="1" spc="10" dirty="0">
                <a:latin typeface="Comic Sans MS"/>
                <a:cs typeface="Comic Sans MS"/>
              </a:rPr>
              <a:t> </a:t>
            </a:r>
            <a:r>
              <a:rPr sz="2400" b="1" spc="-5" dirty="0" err="1">
                <a:latin typeface="Comic Sans MS"/>
                <a:cs typeface="Comic Sans MS"/>
              </a:rPr>
              <a:t>alta</a:t>
            </a:r>
            <a:r>
              <a:rPr sz="2400" b="1" spc="10" dirty="0">
                <a:latin typeface="Comic Sans MS"/>
                <a:cs typeface="Comic Sans MS"/>
              </a:rPr>
              <a:t> </a:t>
            </a:r>
            <a:r>
              <a:rPr sz="2400" b="1" spc="-5" dirty="0" err="1">
                <a:latin typeface="Comic Sans MS"/>
                <a:cs typeface="Comic Sans MS"/>
              </a:rPr>
              <a:t>impedancia</a:t>
            </a:r>
            <a:endParaRPr lang="en-US" sz="2400" b="1" spc="-5" dirty="0">
              <a:latin typeface="Comic Sans MS"/>
              <a:cs typeface="Comic Sans MS"/>
            </a:endParaRPr>
          </a:p>
          <a:p>
            <a:pPr marL="12700" marR="5080" algn="just">
              <a:spcBef>
                <a:spcPts val="105"/>
              </a:spcBef>
            </a:pPr>
            <a:r>
              <a:rPr lang="es-MX" sz="2400" spc="-5" dirty="0">
                <a:latin typeface="Comic Sans MS"/>
                <a:cs typeface="Comic Sans MS"/>
              </a:rPr>
              <a:t>La</a:t>
            </a:r>
            <a:r>
              <a:rPr lang="es-MX" sz="2400" spc="245" dirty="0">
                <a:latin typeface="Comic Sans MS"/>
                <a:cs typeface="Comic Sans MS"/>
              </a:rPr>
              <a:t> </a:t>
            </a:r>
            <a:r>
              <a:rPr lang="es-MX" sz="2400" spc="-5" dirty="0">
                <a:latin typeface="Comic Sans MS"/>
                <a:cs typeface="Comic Sans MS"/>
              </a:rPr>
              <a:t>puesta</a:t>
            </a:r>
            <a:r>
              <a:rPr lang="es-MX" sz="2400" spc="245" dirty="0">
                <a:latin typeface="Comic Sans MS"/>
                <a:cs typeface="Comic Sans MS"/>
              </a:rPr>
              <a:t> </a:t>
            </a:r>
            <a:r>
              <a:rPr lang="es-MX" sz="2400" spc="-5" dirty="0">
                <a:latin typeface="Comic Sans MS"/>
                <a:cs typeface="Comic Sans MS"/>
              </a:rPr>
              <a:t>a</a:t>
            </a:r>
            <a:r>
              <a:rPr lang="es-MX" sz="2400" spc="250" dirty="0">
                <a:latin typeface="Comic Sans MS"/>
                <a:cs typeface="Comic Sans MS"/>
              </a:rPr>
              <a:t> </a:t>
            </a:r>
            <a:r>
              <a:rPr lang="es-MX" sz="2400" spc="-5" dirty="0">
                <a:latin typeface="Comic Sans MS"/>
                <a:cs typeface="Comic Sans MS"/>
              </a:rPr>
              <a:t>tierra</a:t>
            </a:r>
            <a:r>
              <a:rPr lang="es-MX" sz="2400" spc="245" dirty="0">
                <a:latin typeface="Comic Sans MS"/>
                <a:cs typeface="Comic Sans MS"/>
              </a:rPr>
              <a:t> </a:t>
            </a:r>
            <a:r>
              <a:rPr lang="es-MX" sz="2400" spc="-5" dirty="0">
                <a:latin typeface="Comic Sans MS"/>
                <a:cs typeface="Comic Sans MS"/>
              </a:rPr>
              <a:t>del</a:t>
            </a:r>
            <a:r>
              <a:rPr lang="es-MX" sz="2400" spc="245" dirty="0">
                <a:latin typeface="Comic Sans MS"/>
                <a:cs typeface="Comic Sans MS"/>
              </a:rPr>
              <a:t> </a:t>
            </a:r>
            <a:r>
              <a:rPr lang="es-MX" sz="2400" spc="-5" dirty="0">
                <a:latin typeface="Comic Sans MS"/>
                <a:cs typeface="Comic Sans MS"/>
              </a:rPr>
              <a:t>neutro</a:t>
            </a:r>
            <a:r>
              <a:rPr lang="es-MX" sz="2400" spc="250" dirty="0">
                <a:latin typeface="Comic Sans MS"/>
                <a:cs typeface="Comic Sans MS"/>
              </a:rPr>
              <a:t> </a:t>
            </a:r>
            <a:r>
              <a:rPr lang="es-MX" sz="2400" spc="-5" dirty="0">
                <a:latin typeface="Comic Sans MS"/>
                <a:cs typeface="Comic Sans MS"/>
              </a:rPr>
              <a:t>del</a:t>
            </a:r>
            <a:r>
              <a:rPr lang="es-MX" sz="2400" spc="245" dirty="0">
                <a:latin typeface="Comic Sans MS"/>
                <a:cs typeface="Comic Sans MS"/>
              </a:rPr>
              <a:t> </a:t>
            </a:r>
            <a:r>
              <a:rPr lang="es-MX" sz="2400" spc="-5" dirty="0">
                <a:latin typeface="Comic Sans MS"/>
                <a:cs typeface="Comic Sans MS"/>
              </a:rPr>
              <a:t>generador</a:t>
            </a:r>
            <a:r>
              <a:rPr lang="es-MX" sz="2400" spc="245" dirty="0">
                <a:latin typeface="Comic Sans MS"/>
                <a:cs typeface="Comic Sans MS"/>
              </a:rPr>
              <a:t> </a:t>
            </a:r>
            <a:r>
              <a:rPr lang="es-MX" sz="2400" spc="-5" dirty="0">
                <a:latin typeface="Comic Sans MS"/>
                <a:cs typeface="Comic Sans MS"/>
              </a:rPr>
              <a:t>con</a:t>
            </a:r>
            <a:r>
              <a:rPr lang="es-MX" sz="2400" spc="245" dirty="0">
                <a:latin typeface="Comic Sans MS"/>
                <a:cs typeface="Comic Sans MS"/>
              </a:rPr>
              <a:t> </a:t>
            </a:r>
            <a:r>
              <a:rPr lang="es-MX" sz="2400" spc="-5" dirty="0">
                <a:latin typeface="Comic Sans MS"/>
                <a:cs typeface="Comic Sans MS"/>
              </a:rPr>
              <a:t>alta </a:t>
            </a:r>
            <a:r>
              <a:rPr lang="es-MX" sz="2400" spc="-260" dirty="0">
                <a:latin typeface="Comic Sans MS"/>
                <a:cs typeface="Comic Sans MS"/>
              </a:rPr>
              <a:t> </a:t>
            </a:r>
            <a:r>
              <a:rPr lang="es-MX" sz="2400" spc="-5" dirty="0">
                <a:latin typeface="Comic Sans MS"/>
                <a:cs typeface="Comic Sans MS"/>
              </a:rPr>
              <a:t>impedancia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ilustrado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3.</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es </a:t>
            </a:r>
            <a:r>
              <a:rPr lang="es-MX" sz="2400" dirty="0">
                <a:latin typeface="Comic Sans MS"/>
                <a:cs typeface="Comic Sans MS"/>
              </a:rPr>
              <a:t> </a:t>
            </a:r>
            <a:r>
              <a:rPr lang="es-MX" sz="2400" spc="-5" dirty="0">
                <a:latin typeface="Comic Sans MS"/>
                <a:cs typeface="Comic Sans MS"/>
              </a:rPr>
              <a:t>principalmente</a:t>
            </a:r>
            <a:r>
              <a:rPr lang="es-MX" sz="2400" dirty="0">
                <a:latin typeface="Comic Sans MS"/>
                <a:cs typeface="Comic Sans MS"/>
              </a:rPr>
              <a:t> </a:t>
            </a:r>
            <a:r>
              <a:rPr lang="es-MX" sz="2400" spc="-5" dirty="0">
                <a:latin typeface="Comic Sans MS"/>
                <a:cs typeface="Comic Sans MS"/>
              </a:rPr>
              <a:t>utilizado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sistemas</a:t>
            </a:r>
            <a:r>
              <a:rPr lang="es-MX" sz="2400" spc="260"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conexión </a:t>
            </a:r>
            <a:r>
              <a:rPr lang="es-MX" sz="2400" dirty="0">
                <a:latin typeface="Comic Sans MS"/>
                <a:cs typeface="Comic Sans MS"/>
              </a:rPr>
              <a:t> </a:t>
            </a:r>
            <a:r>
              <a:rPr lang="es-MX" sz="2400" spc="-5" dirty="0">
                <a:latin typeface="Comic Sans MS"/>
                <a:cs typeface="Comic Sans MS"/>
              </a:rPr>
              <a:t>unitaria,</a:t>
            </a:r>
            <a:r>
              <a:rPr lang="es-MX" sz="2400" dirty="0">
                <a:latin typeface="Comic Sans MS"/>
                <a:cs typeface="Comic Sans MS"/>
              </a:rPr>
              <a:t> </a:t>
            </a:r>
            <a:r>
              <a:rPr lang="es-MX" sz="2400" spc="-5" dirty="0">
                <a:latin typeface="Comic Sans MS"/>
                <a:cs typeface="Comic Sans MS"/>
              </a:rPr>
              <a:t>sin</a:t>
            </a:r>
            <a:r>
              <a:rPr lang="es-MX" sz="2400" dirty="0">
                <a:latin typeface="Comic Sans MS"/>
                <a:cs typeface="Comic Sans MS"/>
              </a:rPr>
              <a:t> </a:t>
            </a:r>
            <a:r>
              <a:rPr lang="es-MX" sz="2400" spc="-5" dirty="0">
                <a:latin typeface="Comic Sans MS"/>
                <a:cs typeface="Comic Sans MS"/>
              </a:rPr>
              <a:t>embargo,</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en </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err="1">
                <a:latin typeface="Comic Sans MS"/>
                <a:cs typeface="Comic Sans MS"/>
              </a:rPr>
              <a:t>cross-compound</a:t>
            </a:r>
            <a:r>
              <a:rPr lang="es-MX" sz="2400" dirty="0">
                <a:latin typeface="Comic Sans MS"/>
                <a:cs typeface="Comic Sans MS"/>
              </a:rPr>
              <a:t> </a:t>
            </a:r>
            <a:r>
              <a:rPr lang="es-MX" sz="2400" spc="-5" dirty="0">
                <a:latin typeface="Comic Sans MS"/>
                <a:cs typeface="Comic Sans MS"/>
              </a:rPr>
              <a:t>donde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devanado</a:t>
            </a:r>
            <a:r>
              <a:rPr lang="es-MX" sz="2400" dirty="0">
                <a:latin typeface="Comic Sans MS"/>
                <a:cs typeface="Comic Sans MS"/>
              </a:rPr>
              <a:t> </a:t>
            </a:r>
            <a:r>
              <a:rPr lang="es-MX" sz="2400" spc="-5" dirty="0">
                <a:latin typeface="Comic Sans MS"/>
                <a:cs typeface="Comic Sans MS"/>
              </a:rPr>
              <a:t>está </a:t>
            </a:r>
            <a:r>
              <a:rPr lang="es-MX" sz="2400" dirty="0">
                <a:latin typeface="Comic Sans MS"/>
                <a:cs typeface="Comic Sans MS"/>
              </a:rPr>
              <a:t> </a:t>
            </a: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alta </a:t>
            </a:r>
            <a:r>
              <a:rPr lang="es-MX" sz="2400" dirty="0">
                <a:latin typeface="Comic Sans MS"/>
                <a:cs typeface="Comic Sans MS"/>
              </a:rPr>
              <a:t> </a:t>
            </a:r>
            <a:r>
              <a:rPr lang="es-MX" sz="2400" spc="-5" dirty="0">
                <a:latin typeface="Comic Sans MS"/>
                <a:cs typeface="Comic Sans MS"/>
              </a:rPr>
              <a:t>impedancia.</a:t>
            </a:r>
          </a:p>
          <a:p>
            <a:pPr marL="12700" marR="5080" algn="just">
              <a:spcBef>
                <a:spcPts val="105"/>
              </a:spcBef>
            </a:pPr>
            <a:r>
              <a:rPr lang="es-MX" sz="2400" spc="-5" dirty="0">
                <a:latin typeface="Comic Sans MS"/>
                <a:cs typeface="Comic Sans MS"/>
              </a:rPr>
              <a:t>La</a:t>
            </a:r>
            <a:r>
              <a:rPr lang="es-MX" sz="2400" spc="245" dirty="0">
                <a:latin typeface="Comic Sans MS"/>
                <a:cs typeface="Comic Sans MS"/>
              </a:rPr>
              <a:t> </a:t>
            </a:r>
            <a:r>
              <a:rPr lang="es-MX" sz="2400" spc="-5" dirty="0">
                <a:latin typeface="Comic Sans MS"/>
                <a:cs typeface="Comic Sans MS"/>
              </a:rPr>
              <a:t>puesta</a:t>
            </a:r>
            <a:r>
              <a:rPr lang="es-MX" sz="2400" spc="245" dirty="0">
                <a:latin typeface="Comic Sans MS"/>
                <a:cs typeface="Comic Sans MS"/>
              </a:rPr>
              <a:t> </a:t>
            </a:r>
            <a:r>
              <a:rPr lang="es-MX" sz="2400" spc="-5" dirty="0">
                <a:latin typeface="Comic Sans MS"/>
                <a:cs typeface="Comic Sans MS"/>
              </a:rPr>
              <a:t>a</a:t>
            </a:r>
            <a:r>
              <a:rPr lang="es-MX" sz="2400" spc="250" dirty="0">
                <a:latin typeface="Comic Sans MS"/>
                <a:cs typeface="Comic Sans MS"/>
              </a:rPr>
              <a:t> </a:t>
            </a:r>
            <a:r>
              <a:rPr lang="es-MX" sz="2400" spc="-5" dirty="0">
                <a:latin typeface="Comic Sans MS"/>
                <a:cs typeface="Comic Sans MS"/>
              </a:rPr>
              <a:t>tierra</a:t>
            </a:r>
            <a:r>
              <a:rPr lang="es-MX" sz="2400" spc="245" dirty="0">
                <a:latin typeface="Comic Sans MS"/>
                <a:cs typeface="Comic Sans MS"/>
              </a:rPr>
              <a:t> </a:t>
            </a:r>
            <a:r>
              <a:rPr lang="es-MX" sz="2400" spc="-5" dirty="0">
                <a:latin typeface="Comic Sans MS"/>
                <a:cs typeface="Comic Sans MS"/>
              </a:rPr>
              <a:t>del</a:t>
            </a:r>
            <a:r>
              <a:rPr lang="es-MX" sz="2400" spc="245" dirty="0">
                <a:latin typeface="Comic Sans MS"/>
                <a:cs typeface="Comic Sans MS"/>
              </a:rPr>
              <a:t> </a:t>
            </a:r>
            <a:r>
              <a:rPr lang="es-MX" sz="2400" spc="-5" dirty="0">
                <a:latin typeface="Comic Sans MS"/>
                <a:cs typeface="Comic Sans MS"/>
              </a:rPr>
              <a:t>neutro</a:t>
            </a:r>
            <a:r>
              <a:rPr lang="es-MX" sz="2400" spc="250" dirty="0">
                <a:latin typeface="Comic Sans MS"/>
                <a:cs typeface="Comic Sans MS"/>
              </a:rPr>
              <a:t> </a:t>
            </a:r>
            <a:r>
              <a:rPr lang="es-MX" sz="2400" spc="-5" dirty="0">
                <a:latin typeface="Comic Sans MS"/>
                <a:cs typeface="Comic Sans MS"/>
              </a:rPr>
              <a:t>del</a:t>
            </a:r>
            <a:r>
              <a:rPr lang="es-MX" sz="2400" spc="245" dirty="0">
                <a:latin typeface="Comic Sans MS"/>
                <a:cs typeface="Comic Sans MS"/>
              </a:rPr>
              <a:t> </a:t>
            </a:r>
            <a:r>
              <a:rPr lang="es-MX" sz="2400" spc="-5" dirty="0">
                <a:latin typeface="Comic Sans MS"/>
                <a:cs typeface="Comic Sans MS"/>
              </a:rPr>
              <a:t>generador</a:t>
            </a:r>
            <a:r>
              <a:rPr lang="es-MX" sz="2400" spc="245" dirty="0">
                <a:latin typeface="Comic Sans MS"/>
                <a:cs typeface="Comic Sans MS"/>
              </a:rPr>
              <a:t> </a:t>
            </a:r>
            <a:r>
              <a:rPr lang="es-MX" sz="2400" spc="-5" dirty="0">
                <a:latin typeface="Comic Sans MS"/>
                <a:cs typeface="Comic Sans MS"/>
              </a:rPr>
              <a:t>con</a:t>
            </a:r>
            <a:r>
              <a:rPr lang="es-MX" sz="2400" spc="245" dirty="0">
                <a:latin typeface="Comic Sans MS"/>
                <a:cs typeface="Comic Sans MS"/>
              </a:rPr>
              <a:t> </a:t>
            </a:r>
            <a:r>
              <a:rPr lang="es-MX" sz="2400" spc="-5" dirty="0">
                <a:latin typeface="Comic Sans MS"/>
                <a:cs typeface="Comic Sans MS"/>
              </a:rPr>
              <a:t>alta </a:t>
            </a:r>
            <a:r>
              <a:rPr lang="es-MX" sz="2400" spc="-260" dirty="0">
                <a:latin typeface="Comic Sans MS"/>
                <a:cs typeface="Comic Sans MS"/>
              </a:rPr>
              <a:t> </a:t>
            </a:r>
            <a:r>
              <a:rPr lang="es-MX" sz="2400" spc="-5" dirty="0">
                <a:latin typeface="Comic Sans MS"/>
                <a:cs typeface="Comic Sans MS"/>
              </a:rPr>
              <a:t>resistencia utiliza un transformador de distribución con </a:t>
            </a:r>
            <a:r>
              <a:rPr lang="es-MX" sz="2400" dirty="0">
                <a:latin typeface="Comic Sans MS"/>
                <a:cs typeface="Comic Sans MS"/>
              </a:rPr>
              <a:t> </a:t>
            </a:r>
            <a:r>
              <a:rPr lang="es-MX" sz="2400" spc="-5" dirty="0">
                <a:latin typeface="Comic Sans MS"/>
                <a:cs typeface="Comic Sans MS"/>
              </a:rPr>
              <a:t>un valor de tensión primaria mayor o igual al valor de la </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línea-neutro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tensión </a:t>
            </a:r>
            <a:r>
              <a:rPr lang="es-MX" sz="2400" dirty="0">
                <a:latin typeface="Comic Sans MS"/>
                <a:cs typeface="Comic Sans MS"/>
              </a:rPr>
              <a:t> </a:t>
            </a:r>
            <a:r>
              <a:rPr lang="es-MX" sz="2400" spc="-5" dirty="0">
                <a:latin typeface="Comic Sans MS"/>
                <a:cs typeface="Comic Sans MS"/>
              </a:rPr>
              <a:t>secundaria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120</a:t>
            </a:r>
            <a:r>
              <a:rPr lang="es-MX" sz="2400" dirty="0">
                <a:latin typeface="Comic Sans MS"/>
                <a:cs typeface="Comic Sans MS"/>
              </a:rPr>
              <a:t> </a:t>
            </a:r>
            <a:r>
              <a:rPr lang="es-MX" sz="2400" spc="-5" dirty="0">
                <a:latin typeface="Comic Sans MS"/>
                <a:cs typeface="Comic Sans MS"/>
              </a:rPr>
              <a:t>V</a:t>
            </a:r>
            <a:r>
              <a:rPr lang="es-MX" sz="2400" dirty="0">
                <a:latin typeface="Comic Sans MS"/>
                <a:cs typeface="Comic Sans MS"/>
              </a:rPr>
              <a:t> </a:t>
            </a:r>
            <a:r>
              <a:rPr lang="es-MX" sz="2400" spc="-5" dirty="0" err="1">
                <a:latin typeface="Comic Sans MS"/>
                <a:cs typeface="Comic Sans MS"/>
              </a:rPr>
              <a:t>ó</a:t>
            </a:r>
            <a:r>
              <a:rPr lang="es-MX" sz="2400" dirty="0">
                <a:latin typeface="Comic Sans MS"/>
                <a:cs typeface="Comic Sans MS"/>
              </a:rPr>
              <a:t> </a:t>
            </a:r>
            <a:r>
              <a:rPr lang="es-MX" sz="2400" spc="-5" dirty="0">
                <a:latin typeface="Comic Sans MS"/>
                <a:cs typeface="Comic Sans MS"/>
              </a:rPr>
              <a:t>240</a:t>
            </a:r>
            <a:r>
              <a:rPr lang="es-MX" sz="2400" dirty="0">
                <a:latin typeface="Comic Sans MS"/>
                <a:cs typeface="Comic Sans MS"/>
              </a:rPr>
              <a:t> </a:t>
            </a:r>
            <a:r>
              <a:rPr lang="es-MX" sz="2400" spc="-5" dirty="0">
                <a:latin typeface="Comic Sans MS"/>
                <a:cs typeface="Comic Sans MS"/>
              </a:rPr>
              <a:t>V.</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distribución</a:t>
            </a:r>
            <a:r>
              <a:rPr lang="es-MX" sz="2400" spc="250" dirty="0">
                <a:latin typeface="Comic Sans MS"/>
                <a:cs typeface="Comic Sans MS"/>
              </a:rPr>
              <a:t> </a:t>
            </a:r>
            <a:r>
              <a:rPr lang="es-MX" sz="2400" spc="-5" dirty="0">
                <a:latin typeface="Comic Sans MS"/>
                <a:cs typeface="Comic Sans MS"/>
              </a:rPr>
              <a:t>debe</a:t>
            </a:r>
            <a:r>
              <a:rPr lang="es-MX" sz="2400" spc="250" dirty="0">
                <a:latin typeface="Comic Sans MS"/>
                <a:cs typeface="Comic Sans MS"/>
              </a:rPr>
              <a:t> </a:t>
            </a:r>
            <a:r>
              <a:rPr lang="es-MX" sz="2400" spc="-5" dirty="0">
                <a:latin typeface="Comic Sans MS"/>
                <a:cs typeface="Comic Sans MS"/>
              </a:rPr>
              <a:t>tener</a:t>
            </a:r>
            <a:r>
              <a:rPr lang="es-MX" sz="2400" spc="250" dirty="0">
                <a:latin typeface="Comic Sans MS"/>
                <a:cs typeface="Comic Sans MS"/>
              </a:rPr>
              <a:t> </a:t>
            </a:r>
            <a:r>
              <a:rPr lang="es-MX" sz="2400" spc="-5" dirty="0">
                <a:latin typeface="Comic Sans MS"/>
                <a:cs typeface="Comic Sans MS"/>
              </a:rPr>
              <a:t>suficiente</a:t>
            </a:r>
            <a:r>
              <a:rPr lang="es-MX" sz="2400" spc="250" dirty="0">
                <a:latin typeface="Comic Sans MS"/>
                <a:cs typeface="Comic Sans MS"/>
              </a:rPr>
              <a:t> </a:t>
            </a:r>
            <a:r>
              <a:rPr lang="es-MX" sz="2400" spc="-5" dirty="0">
                <a:latin typeface="Comic Sans MS"/>
                <a:cs typeface="Comic Sans MS"/>
              </a:rPr>
              <a:t>capacidad</a:t>
            </a:r>
            <a:r>
              <a:rPr lang="es-MX" sz="2400" spc="245" dirty="0">
                <a:latin typeface="Comic Sans MS"/>
                <a:cs typeface="Comic Sans MS"/>
              </a:rPr>
              <a:t> </a:t>
            </a:r>
            <a:r>
              <a:rPr lang="es-MX" sz="2400" spc="-5" dirty="0">
                <a:latin typeface="Comic Sans MS"/>
                <a:cs typeface="Comic Sans MS"/>
              </a:rPr>
              <a:t>de sobretensión de forma que no se sature con fallas SLG </a:t>
            </a:r>
            <a:r>
              <a:rPr lang="es-MX" sz="2400" dirty="0">
                <a:latin typeface="Comic Sans MS"/>
                <a:cs typeface="Comic Sans MS"/>
              </a:rPr>
              <a:t> </a:t>
            </a:r>
            <a:r>
              <a:rPr lang="es-MX" sz="2400" spc="-5" dirty="0">
                <a:latin typeface="Comic Sans MS"/>
                <a:cs typeface="Comic Sans MS"/>
              </a:rPr>
              <a:t>con la máquina operada al 105% de tensión nominal.</a:t>
            </a:r>
            <a:r>
              <a:rPr lang="es-MX" sz="2400" dirty="0">
                <a:latin typeface="Comic Sans MS"/>
                <a:cs typeface="Comic Sans MS"/>
              </a:rPr>
              <a:t> </a:t>
            </a:r>
            <a:r>
              <a:rPr lang="es-MX" sz="2400" spc="-5" dirty="0">
                <a:latin typeface="Comic Sans MS"/>
                <a:cs typeface="Comic Sans MS"/>
              </a:rPr>
              <a:t>El </a:t>
            </a:r>
            <a:r>
              <a:rPr lang="es-MX" sz="2400" dirty="0">
                <a:latin typeface="Comic Sans MS"/>
                <a:cs typeface="Comic Sans MS"/>
              </a:rPr>
              <a:t> </a:t>
            </a:r>
            <a:r>
              <a:rPr lang="es-MX" sz="2400" spc="-5" dirty="0">
                <a:latin typeface="Comic Sans MS"/>
                <a:cs typeface="Comic Sans MS"/>
              </a:rPr>
              <a:t>resistor</a:t>
            </a:r>
            <a:r>
              <a:rPr lang="es-MX" sz="2400"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seleccionado</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manera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SLG</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del </a:t>
            </a:r>
            <a:r>
              <a:rPr lang="es-MX" sz="2400" spc="-254"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disipada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resistor</a:t>
            </a:r>
            <a:r>
              <a:rPr lang="es-MX" sz="2400" dirty="0">
                <a:latin typeface="Comic Sans MS"/>
                <a:cs typeface="Comic Sans MS"/>
              </a:rPr>
              <a:t> </a:t>
            </a:r>
            <a:r>
              <a:rPr lang="es-MX" sz="2400" spc="-5" dirty="0">
                <a:latin typeface="Comic Sans MS"/>
                <a:cs typeface="Comic Sans MS"/>
              </a:rPr>
              <a:t>sea </a:t>
            </a:r>
            <a:r>
              <a:rPr lang="es-MX" sz="2400" dirty="0">
                <a:latin typeface="Comic Sans MS"/>
                <a:cs typeface="Comic Sans MS"/>
              </a:rPr>
              <a:t> </a:t>
            </a:r>
            <a:r>
              <a:rPr lang="es-MX" sz="2400" spc="-5" dirty="0">
                <a:latin typeface="Comic Sans MS"/>
                <a:cs typeface="Comic Sans MS"/>
              </a:rPr>
              <a:t>aproximadamente</a:t>
            </a:r>
            <a:r>
              <a:rPr lang="es-MX" sz="2400" spc="105" dirty="0">
                <a:latin typeface="Comic Sans MS"/>
                <a:cs typeface="Comic Sans MS"/>
              </a:rPr>
              <a:t> </a:t>
            </a:r>
            <a:r>
              <a:rPr lang="es-MX" sz="2400" spc="-5" dirty="0">
                <a:latin typeface="Comic Sans MS"/>
                <a:cs typeface="Comic Sans MS"/>
              </a:rPr>
              <a:t>igual</a:t>
            </a:r>
            <a:r>
              <a:rPr lang="es-MX" sz="2400" spc="110" dirty="0">
                <a:latin typeface="Comic Sans MS"/>
                <a:cs typeface="Comic Sans MS"/>
              </a:rPr>
              <a:t> </a:t>
            </a:r>
            <a:r>
              <a:rPr lang="es-MX" sz="2400" spc="-5" dirty="0">
                <a:latin typeface="Comic Sans MS"/>
                <a:cs typeface="Comic Sans MS"/>
              </a:rPr>
              <a:t>a</a:t>
            </a:r>
            <a:r>
              <a:rPr lang="es-MX" sz="2400" spc="110" dirty="0">
                <a:latin typeface="Comic Sans MS"/>
                <a:cs typeface="Comic Sans MS"/>
              </a:rPr>
              <a:t> </a:t>
            </a:r>
            <a:r>
              <a:rPr lang="es-MX" sz="2400" spc="-5" dirty="0">
                <a:latin typeface="Comic Sans MS"/>
                <a:cs typeface="Comic Sans MS"/>
              </a:rPr>
              <a:t>los</a:t>
            </a:r>
            <a:r>
              <a:rPr lang="es-MX" sz="2400" spc="110" dirty="0">
                <a:latin typeface="Comic Sans MS"/>
                <a:cs typeface="Comic Sans MS"/>
              </a:rPr>
              <a:t> </a:t>
            </a:r>
            <a:r>
              <a:rPr lang="es-MX" sz="2400" spc="-5" dirty="0">
                <a:latin typeface="Comic Sans MS"/>
                <a:cs typeface="Comic Sans MS"/>
              </a:rPr>
              <a:t>volts-amperes</a:t>
            </a:r>
            <a:r>
              <a:rPr lang="es-MX" sz="2400" spc="110" dirty="0">
                <a:latin typeface="Comic Sans MS"/>
                <a:cs typeface="Comic Sans MS"/>
              </a:rPr>
              <a:t> </a:t>
            </a:r>
            <a:r>
              <a:rPr lang="es-MX" sz="2400" spc="-5" dirty="0">
                <a:latin typeface="Comic Sans MS"/>
                <a:cs typeface="Comic Sans MS"/>
              </a:rPr>
              <a:t>reactivos</a:t>
            </a:r>
            <a:r>
              <a:rPr lang="es-MX" sz="2400" spc="110" dirty="0">
                <a:latin typeface="Comic Sans MS"/>
                <a:cs typeface="Comic Sans MS"/>
              </a:rPr>
              <a:t> </a:t>
            </a:r>
            <a:r>
              <a:rPr lang="es-MX" sz="2400" spc="-5" dirty="0">
                <a:latin typeface="Comic Sans MS"/>
                <a:cs typeface="Comic Sans MS"/>
              </a:rPr>
              <a:t>en </a:t>
            </a:r>
            <a:r>
              <a:rPr lang="es-MX" sz="2400" spc="-26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capacitiva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cero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 </a:t>
            </a:r>
            <a:r>
              <a:rPr lang="es-MX" sz="2400" spc="-254" dirty="0">
                <a:latin typeface="Comic Sans MS"/>
                <a:cs typeface="Comic Sans MS"/>
              </a:rPr>
              <a:t> </a:t>
            </a:r>
            <a:r>
              <a:rPr lang="es-MX" sz="2400" spc="-5" dirty="0">
                <a:latin typeface="Comic Sans MS"/>
                <a:cs typeface="Comic Sans MS"/>
              </a:rPr>
              <a:t>devanados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sus</a:t>
            </a:r>
            <a:r>
              <a:rPr lang="es-MX" sz="2400" dirty="0">
                <a:latin typeface="Comic Sans MS"/>
                <a:cs typeface="Comic Sans MS"/>
              </a:rPr>
              <a:t> </a:t>
            </a:r>
            <a:r>
              <a:rPr lang="es-MX" sz="2400" spc="-5" dirty="0">
                <a:latin typeface="Comic Sans MS"/>
                <a:cs typeface="Comic Sans MS"/>
              </a:rPr>
              <a:t>conductores,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devanados de todos los transformadores conectado a las </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Usando</a:t>
            </a:r>
            <a:r>
              <a:rPr lang="es-MX" sz="2400" spc="254" dirty="0">
                <a:latin typeface="Comic Sans MS"/>
                <a:cs typeface="Comic Sans MS"/>
              </a:rPr>
              <a:t> </a:t>
            </a:r>
            <a:r>
              <a:rPr lang="es-MX" sz="2400" spc="-5" dirty="0">
                <a:latin typeface="Comic Sans MS"/>
                <a:cs typeface="Comic Sans MS"/>
              </a:rPr>
              <a:t>este</a:t>
            </a:r>
            <a:r>
              <a:rPr lang="es-MX" sz="2400" spc="260" dirty="0">
                <a:latin typeface="Comic Sans MS"/>
                <a:cs typeface="Comic Sans MS"/>
              </a:rPr>
              <a:t> </a:t>
            </a:r>
            <a:r>
              <a:rPr lang="es-MX" sz="2400" spc="-5" dirty="0">
                <a:latin typeface="Comic Sans MS"/>
                <a:cs typeface="Comic Sans MS"/>
              </a:rPr>
              <a:t>método</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puesta</a:t>
            </a:r>
            <a:r>
              <a:rPr lang="es-MX" sz="2400" spc="105" dirty="0">
                <a:latin typeface="Comic Sans MS"/>
                <a:cs typeface="Comic Sans MS"/>
              </a:rPr>
              <a:t> </a:t>
            </a:r>
            <a:r>
              <a:rPr lang="es-MX" sz="2400" spc="-5" dirty="0">
                <a:latin typeface="Comic Sans MS"/>
                <a:cs typeface="Comic Sans MS"/>
              </a:rPr>
              <a:t>a</a:t>
            </a:r>
            <a:r>
              <a:rPr lang="es-MX" sz="2400" spc="105" dirty="0">
                <a:latin typeface="Comic Sans MS"/>
                <a:cs typeface="Comic Sans MS"/>
              </a:rPr>
              <a:t> </a:t>
            </a:r>
            <a:r>
              <a:rPr lang="es-MX" sz="2400" spc="-5" dirty="0">
                <a:latin typeface="Comic Sans MS"/>
                <a:cs typeface="Comic Sans MS"/>
              </a:rPr>
              <a:t>tierra,</a:t>
            </a:r>
            <a:r>
              <a:rPr lang="es-MX" sz="2400" spc="105" dirty="0">
                <a:latin typeface="Comic Sans MS"/>
                <a:cs typeface="Comic Sans MS"/>
              </a:rPr>
              <a:t> </a:t>
            </a:r>
            <a:r>
              <a:rPr lang="es-MX" sz="2400" spc="-5" dirty="0">
                <a:latin typeface="Comic Sans MS"/>
                <a:cs typeface="Comic Sans MS"/>
              </a:rPr>
              <a:t>una</a:t>
            </a:r>
            <a:r>
              <a:rPr lang="es-MX" sz="2400" spc="105" dirty="0">
                <a:latin typeface="Comic Sans MS"/>
                <a:cs typeface="Comic Sans MS"/>
              </a:rPr>
              <a:t> </a:t>
            </a:r>
            <a:r>
              <a:rPr lang="es-MX" sz="2400" spc="-5" dirty="0">
                <a:latin typeface="Comic Sans MS"/>
                <a:cs typeface="Comic Sans MS"/>
              </a:rPr>
              <a:t>falla</a:t>
            </a:r>
            <a:r>
              <a:rPr lang="es-MX" sz="2400" spc="105" dirty="0">
                <a:latin typeface="Comic Sans MS"/>
                <a:cs typeface="Comic Sans MS"/>
              </a:rPr>
              <a:t> </a:t>
            </a:r>
            <a:r>
              <a:rPr lang="es-MX" sz="2400" spc="-5" dirty="0">
                <a:latin typeface="Comic Sans MS"/>
                <a:cs typeface="Comic Sans MS"/>
              </a:rPr>
              <a:t>SLG</a:t>
            </a:r>
            <a:r>
              <a:rPr lang="es-MX" sz="2400" spc="105" dirty="0">
                <a:latin typeface="Comic Sans MS"/>
                <a:cs typeface="Comic Sans MS"/>
              </a:rPr>
              <a:t> </a:t>
            </a:r>
            <a:r>
              <a:rPr lang="es-MX" sz="2400" spc="-5" dirty="0">
                <a:latin typeface="Comic Sans MS"/>
                <a:cs typeface="Comic Sans MS"/>
              </a:rPr>
              <a:t>es</a:t>
            </a:r>
            <a:r>
              <a:rPr lang="es-MX" sz="2400" spc="105" dirty="0">
                <a:latin typeface="Comic Sans MS"/>
                <a:cs typeface="Comic Sans MS"/>
              </a:rPr>
              <a:t> </a:t>
            </a:r>
            <a:r>
              <a:rPr lang="es-MX" sz="2400" spc="-5" dirty="0">
                <a:latin typeface="Comic Sans MS"/>
                <a:cs typeface="Comic Sans MS"/>
              </a:rPr>
              <a:t>generalmente</a:t>
            </a:r>
            <a:r>
              <a:rPr lang="es-MX" sz="2400" spc="105" dirty="0">
                <a:latin typeface="Comic Sans MS"/>
                <a:cs typeface="Comic Sans MS"/>
              </a:rPr>
              <a:t> </a:t>
            </a:r>
            <a:r>
              <a:rPr lang="es-MX" sz="2400" spc="-5" dirty="0">
                <a:latin typeface="Comic Sans MS"/>
                <a:cs typeface="Comic Sans MS"/>
              </a:rPr>
              <a:t>limitada </a:t>
            </a:r>
            <a:r>
              <a:rPr lang="es-MX" sz="2400" spc="-254" dirty="0">
                <a:latin typeface="Comic Sans MS"/>
                <a:cs typeface="Comic Sans MS"/>
              </a:rPr>
              <a:t> </a:t>
            </a:r>
            <a:r>
              <a:rPr lang="es-MX" sz="2400" spc="-5" dirty="0">
                <a:latin typeface="Comic Sans MS"/>
                <a:cs typeface="Comic Sans MS"/>
              </a:rPr>
              <a:t>de 3-25 amperes primarios.</a:t>
            </a:r>
            <a:r>
              <a:rPr lang="es-MX" sz="2400" spc="520" dirty="0">
                <a:latin typeface="Comic Sans MS"/>
                <a:cs typeface="Comic Sans MS"/>
              </a:rPr>
              <a:t> </a:t>
            </a:r>
            <a:r>
              <a:rPr lang="es-MX" sz="2400" spc="-5" dirty="0">
                <a:latin typeface="Comic Sans MS"/>
                <a:cs typeface="Comic Sans MS"/>
              </a:rPr>
              <a:t>Como resultado, este nivel </a:t>
            </a:r>
            <a:r>
              <a:rPr lang="es-MX" sz="2400" dirty="0">
                <a:latin typeface="Comic Sans MS"/>
                <a:cs typeface="Comic Sans MS"/>
              </a:rPr>
              <a:t> </a:t>
            </a:r>
            <a:r>
              <a:rPr lang="es-MX" sz="2400" spc="-5" dirty="0">
                <a:latin typeface="Comic Sans MS"/>
                <a:cs typeface="Comic Sans MS"/>
              </a:rPr>
              <a:t>de corriente de falla no es suficiente para operar los </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diferenciales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apéndice</a:t>
            </a:r>
            <a:r>
              <a:rPr lang="es-MX" sz="2400" dirty="0">
                <a:latin typeface="Comic Sans MS"/>
                <a:cs typeface="Comic Sans MS"/>
              </a:rPr>
              <a:t> </a:t>
            </a:r>
            <a:r>
              <a:rPr lang="es-MX" sz="2400" spc="-5" dirty="0">
                <a:latin typeface="Comic Sans MS"/>
                <a:cs typeface="Comic Sans MS"/>
              </a:rPr>
              <a:t>I </a:t>
            </a:r>
            <a:r>
              <a:rPr lang="es-MX" sz="2400" spc="-254" dirty="0">
                <a:latin typeface="Comic Sans MS"/>
                <a:cs typeface="Comic Sans MS"/>
              </a:rPr>
              <a:t> </a:t>
            </a:r>
            <a:r>
              <a:rPr lang="es-MX" sz="2400" spc="-5" dirty="0">
                <a:latin typeface="Comic Sans MS"/>
                <a:cs typeface="Comic Sans MS"/>
              </a:rPr>
              <a:t>proporciona un ejemplo detallado de cómo determinar el </a:t>
            </a:r>
            <a:r>
              <a:rPr lang="es-MX" sz="2400" dirty="0">
                <a:latin typeface="Comic Sans MS"/>
                <a:cs typeface="Comic Sans MS"/>
              </a:rPr>
              <a:t> </a:t>
            </a:r>
            <a:r>
              <a:rPr lang="es-MX" sz="2400" spc="-5" dirty="0">
                <a:latin typeface="Comic Sans MS"/>
                <a:cs typeface="Comic Sans MS"/>
              </a:rPr>
              <a:t>tamaño</a:t>
            </a:r>
            <a:r>
              <a:rPr lang="es-MX" sz="2400" spc="245" dirty="0">
                <a:latin typeface="Comic Sans MS"/>
                <a:cs typeface="Comic Sans MS"/>
              </a:rPr>
              <a:t> </a:t>
            </a:r>
            <a:r>
              <a:rPr lang="es-MX" sz="2400" spc="-5" dirty="0">
                <a:latin typeface="Comic Sans MS"/>
                <a:cs typeface="Comic Sans MS"/>
              </a:rPr>
              <a:t>del</a:t>
            </a:r>
            <a:r>
              <a:rPr lang="es-MX" sz="2400" spc="245" dirty="0">
                <a:latin typeface="Comic Sans MS"/>
                <a:cs typeface="Comic Sans MS"/>
              </a:rPr>
              <a:t> </a:t>
            </a:r>
            <a:r>
              <a:rPr lang="es-MX" sz="2400" spc="-5" dirty="0">
                <a:latin typeface="Comic Sans MS"/>
                <a:cs typeface="Comic Sans MS"/>
              </a:rPr>
              <a:t>resistor</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tierra</a:t>
            </a:r>
            <a:r>
              <a:rPr lang="es-MX" sz="2400" spc="245" dirty="0">
                <a:latin typeface="Comic Sans MS"/>
                <a:cs typeface="Comic Sans MS"/>
              </a:rPr>
              <a:t> </a:t>
            </a:r>
            <a:r>
              <a:rPr lang="es-MX" sz="2400" spc="-5" dirty="0">
                <a:latin typeface="Comic Sans MS"/>
                <a:cs typeface="Comic Sans MS"/>
              </a:rPr>
              <a:t>para</a:t>
            </a:r>
            <a:r>
              <a:rPr lang="es-MX" sz="2400" spc="245" dirty="0">
                <a:latin typeface="Comic Sans MS"/>
                <a:cs typeface="Comic Sans MS"/>
              </a:rPr>
              <a:t> </a:t>
            </a:r>
            <a:r>
              <a:rPr lang="es-MX" sz="2400" spc="-5" dirty="0">
                <a:latin typeface="Comic Sans MS"/>
                <a:cs typeface="Comic Sans MS"/>
              </a:rPr>
              <a:t>satisfacer</a:t>
            </a:r>
            <a:r>
              <a:rPr lang="es-MX" sz="2400" spc="245" dirty="0">
                <a:latin typeface="Comic Sans MS"/>
                <a:cs typeface="Comic Sans MS"/>
              </a:rPr>
              <a:t> </a:t>
            </a:r>
            <a:r>
              <a:rPr lang="es-MX" sz="2400" spc="-5" dirty="0">
                <a:latin typeface="Comic Sans MS"/>
                <a:cs typeface="Comic Sans MS"/>
              </a:rPr>
              <a:t>las </a:t>
            </a:r>
            <a:r>
              <a:rPr lang="es-MX" sz="2400" spc="-260" dirty="0">
                <a:latin typeface="Comic Sans MS"/>
                <a:cs typeface="Comic Sans MS"/>
              </a:rPr>
              <a:t> </a:t>
            </a:r>
            <a:r>
              <a:rPr lang="es-MX" sz="2400" spc="-5" dirty="0">
                <a:latin typeface="Comic Sans MS"/>
                <a:cs typeface="Comic Sans MS"/>
              </a:rPr>
              <a:t>necesidades citadas arriba y también cómo calcular las </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tensiones</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spc="5" dirty="0">
                <a:latin typeface="Comic Sans MS"/>
                <a:cs typeface="Comic Sans MS"/>
              </a:rPr>
              <a:t> </a:t>
            </a:r>
            <a:r>
              <a:rPr lang="es-MX" sz="2400" spc="-5" dirty="0">
                <a:latin typeface="Comic Sans MS"/>
                <a:cs typeface="Comic Sans MS"/>
              </a:rPr>
              <a:t>resultantes.</a:t>
            </a:r>
            <a:endParaRPr lang="es-MX" sz="2400" dirty="0">
              <a:latin typeface="Comic Sans MS"/>
              <a:cs typeface="Comic Sans MS"/>
            </a:endParaRPr>
          </a:p>
          <a:p>
            <a:pPr marL="12700" marR="5080" algn="just">
              <a:spcBef>
                <a:spcPts val="105"/>
              </a:spcBef>
            </a:pP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19" name="CuadroTexto 18">
            <a:extLst>
              <a:ext uri="{FF2B5EF4-FFF2-40B4-BE49-F238E27FC236}">
                <a16:creationId xmlns:a16="http://schemas.microsoft.com/office/drawing/2014/main" xmlns="" id="{68540C0E-9B36-425F-B0EA-289592B932B3}"/>
              </a:ext>
            </a:extLst>
          </p:cNvPr>
          <p:cNvSpPr txBox="1"/>
          <p:nvPr/>
        </p:nvSpPr>
        <p:spPr>
          <a:xfrm>
            <a:off x="7950200" y="7836350"/>
            <a:ext cx="7391400" cy="830997"/>
          </a:xfrm>
          <a:prstGeom prst="rect">
            <a:avLst/>
          </a:prstGeom>
          <a:noFill/>
        </p:spPr>
        <p:txBody>
          <a:bodyPr wrap="square">
            <a:spAutoFit/>
          </a:bodyPr>
          <a:lstStyle/>
          <a:p>
            <a:pPr algn="ctr"/>
            <a:r>
              <a:rPr lang="es-AR" sz="2400" b="1" dirty="0">
                <a:latin typeface="Comic Sans MS" panose="030F0702030302020204" pitchFamily="66" charset="0"/>
              </a:rPr>
              <a:t>Figura 3. Generador puesto a tierra con alta impedancia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457200"/>
            <a:ext cx="17221200" cy="9486443"/>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Métodos</a:t>
            </a:r>
            <a:r>
              <a:rPr sz="2400" b="1" spc="10" dirty="0">
                <a:latin typeface="Comic Sans MS"/>
                <a:cs typeface="Comic Sans MS"/>
              </a:rPr>
              <a:t> </a:t>
            </a:r>
            <a:r>
              <a:rPr sz="2400" b="1" spc="-5" dirty="0">
                <a:latin typeface="Comic Sans MS"/>
                <a:cs typeface="Comic Sans MS"/>
              </a:rPr>
              <a:t>de</a:t>
            </a:r>
            <a:r>
              <a:rPr sz="2400" b="1" spc="15" dirty="0">
                <a:latin typeface="Comic Sans MS"/>
                <a:cs typeface="Comic Sans MS"/>
              </a:rPr>
              <a:t> </a:t>
            </a:r>
            <a:r>
              <a:rPr sz="2400" b="1" spc="-5" dirty="0">
                <a:latin typeface="Comic Sans MS"/>
                <a:cs typeface="Comic Sans MS"/>
              </a:rPr>
              <a:t>protección</a:t>
            </a:r>
            <a:r>
              <a:rPr sz="2400" b="1" spc="15" dirty="0">
                <a:latin typeface="Comic Sans MS"/>
                <a:cs typeface="Comic Sans MS"/>
              </a:rPr>
              <a:t> </a:t>
            </a:r>
            <a:r>
              <a:rPr sz="2400" b="1" spc="-5" dirty="0">
                <a:latin typeface="Comic Sans MS"/>
                <a:cs typeface="Comic Sans MS"/>
              </a:rPr>
              <a:t>convencionales</a:t>
            </a:r>
            <a:r>
              <a:rPr sz="2400" b="1" spc="15" dirty="0">
                <a:latin typeface="Comic Sans MS"/>
                <a:cs typeface="Comic Sans MS"/>
              </a:rPr>
              <a:t> </a:t>
            </a:r>
            <a:r>
              <a:rPr sz="2400" b="1" spc="-5" dirty="0">
                <a:latin typeface="Comic Sans MS"/>
                <a:cs typeface="Comic Sans MS"/>
              </a:rPr>
              <a:t>del</a:t>
            </a:r>
            <a:r>
              <a:rPr sz="2400" b="1" spc="15" dirty="0">
                <a:latin typeface="Comic Sans MS"/>
                <a:cs typeface="Comic Sans MS"/>
              </a:rPr>
              <a:t> </a:t>
            </a:r>
            <a:r>
              <a:rPr sz="2400" b="1" spc="-5" dirty="0">
                <a:latin typeface="Comic Sans MS"/>
                <a:cs typeface="Comic Sans MS"/>
              </a:rPr>
              <a:t>devanado </a:t>
            </a:r>
            <a:r>
              <a:rPr sz="2400" b="1" spc="-375" dirty="0">
                <a:latin typeface="Comic Sans MS"/>
                <a:cs typeface="Comic Sans MS"/>
              </a:rPr>
              <a:t> </a:t>
            </a:r>
            <a:r>
              <a:rPr sz="2400" b="1" spc="-5" dirty="0">
                <a:latin typeface="Comic Sans MS"/>
                <a:cs typeface="Comic Sans MS"/>
              </a:rPr>
              <a:t>del</a:t>
            </a:r>
            <a:r>
              <a:rPr sz="2400" b="1" dirty="0">
                <a:latin typeface="Comic Sans MS"/>
                <a:cs typeface="Comic Sans MS"/>
              </a:rPr>
              <a:t> </a:t>
            </a:r>
            <a:r>
              <a:rPr sz="2400" b="1" spc="-5" dirty="0">
                <a:latin typeface="Comic Sans MS"/>
                <a:cs typeface="Comic Sans MS"/>
              </a:rPr>
              <a:t>estator</a:t>
            </a:r>
            <a:r>
              <a:rPr sz="2400" b="1" dirty="0">
                <a:latin typeface="Comic Sans MS"/>
                <a:cs typeface="Comic Sans MS"/>
              </a:rPr>
              <a:t> </a:t>
            </a:r>
            <a:r>
              <a:rPr sz="2400" b="1" spc="-5" dirty="0">
                <a:latin typeface="Comic Sans MS"/>
                <a:cs typeface="Comic Sans MS"/>
              </a:rPr>
              <a:t>con</a:t>
            </a:r>
            <a:r>
              <a:rPr sz="2400" b="1" dirty="0">
                <a:latin typeface="Comic Sans MS"/>
                <a:cs typeface="Comic Sans MS"/>
              </a:rPr>
              <a:t> </a:t>
            </a:r>
            <a:r>
              <a:rPr sz="2400" b="1" spc="-5" dirty="0" err="1">
                <a:latin typeface="Comic Sans MS"/>
                <a:cs typeface="Comic Sans MS"/>
              </a:rPr>
              <a:t>alta</a:t>
            </a:r>
            <a:r>
              <a:rPr sz="2400" b="1" dirty="0">
                <a:latin typeface="Comic Sans MS"/>
                <a:cs typeface="Comic Sans MS"/>
              </a:rPr>
              <a:t> </a:t>
            </a:r>
            <a:r>
              <a:rPr sz="2400" b="1" spc="-5" dirty="0" err="1">
                <a:latin typeface="Comic Sans MS"/>
                <a:cs typeface="Comic Sans MS"/>
              </a:rPr>
              <a:t>impedancia</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lang="es-MX" sz="2400" b="1" spc="-5" dirty="0">
                <a:latin typeface="Comic Sans MS"/>
                <a:cs typeface="Comic Sans MS"/>
              </a:rPr>
              <a:t>Esquema</a:t>
            </a:r>
            <a:r>
              <a:rPr lang="es-MX" sz="2400" b="1" dirty="0">
                <a:latin typeface="Comic Sans MS"/>
                <a:cs typeface="Comic Sans MS"/>
              </a:rPr>
              <a:t> </a:t>
            </a:r>
            <a:r>
              <a:rPr lang="es-MX" sz="2400" b="1" spc="-5" dirty="0">
                <a:latin typeface="Comic Sans MS"/>
                <a:cs typeface="Comic Sans MS"/>
              </a:rPr>
              <a:t>de</a:t>
            </a:r>
            <a:r>
              <a:rPr lang="es-MX" sz="2400" b="1" dirty="0">
                <a:latin typeface="Comic Sans MS"/>
                <a:cs typeface="Comic Sans MS"/>
              </a:rPr>
              <a:t> </a:t>
            </a:r>
            <a:r>
              <a:rPr lang="es-MX" sz="2400" b="1" spc="-5" dirty="0">
                <a:latin typeface="Comic Sans MS"/>
                <a:cs typeface="Comic Sans MS"/>
              </a:rPr>
              <a:t>sobretensión/corriente</a:t>
            </a:r>
            <a:r>
              <a:rPr lang="es-MX" sz="2400" b="1" dirty="0">
                <a:latin typeface="Comic Sans MS"/>
                <a:cs typeface="Comic Sans MS"/>
              </a:rPr>
              <a:t> </a:t>
            </a:r>
            <a:r>
              <a:rPr lang="es-MX" sz="2400" b="1" spc="-5" dirty="0">
                <a:latin typeface="Comic Sans MS"/>
                <a:cs typeface="Comic Sans MS"/>
              </a:rPr>
              <a:t>de</a:t>
            </a:r>
            <a:r>
              <a:rPr lang="es-MX" sz="2400" b="1" dirty="0">
                <a:latin typeface="Comic Sans MS"/>
                <a:cs typeface="Comic Sans MS"/>
              </a:rPr>
              <a:t> </a:t>
            </a:r>
            <a:r>
              <a:rPr lang="es-MX" sz="2400" b="1" spc="-5" dirty="0">
                <a:latin typeface="Comic Sans MS"/>
                <a:cs typeface="Comic Sans MS"/>
              </a:rPr>
              <a:t>neutro</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El </a:t>
            </a:r>
            <a:r>
              <a:rPr lang="es-MX" sz="2400" spc="-254"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ampliamente</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en </a:t>
            </a:r>
            <a:r>
              <a:rPr lang="es-MX" sz="2400" spc="-254" dirty="0">
                <a:latin typeface="Comic Sans MS"/>
                <a:cs typeface="Comic Sans MS"/>
              </a:rPr>
              <a:t> </a:t>
            </a:r>
            <a:r>
              <a:rPr lang="es-MX" sz="2400" spc="-5" dirty="0">
                <a:latin typeface="Comic Sans MS"/>
                <a:cs typeface="Comic Sans MS"/>
              </a:rPr>
              <a:t>sistemas</a:t>
            </a:r>
            <a:r>
              <a:rPr lang="es-MX" sz="2400" spc="135" dirty="0">
                <a:latin typeface="Comic Sans MS"/>
                <a:cs typeface="Comic Sans MS"/>
              </a:rPr>
              <a:t> </a:t>
            </a:r>
            <a:r>
              <a:rPr lang="es-MX" sz="2400" spc="-5" dirty="0">
                <a:latin typeface="Comic Sans MS"/>
                <a:cs typeface="Comic Sans MS"/>
              </a:rPr>
              <a:t>puestos</a:t>
            </a:r>
            <a:r>
              <a:rPr lang="es-MX" sz="2400" spc="135" dirty="0">
                <a:latin typeface="Comic Sans MS"/>
                <a:cs typeface="Comic Sans MS"/>
              </a:rPr>
              <a:t> </a:t>
            </a:r>
            <a:r>
              <a:rPr lang="es-MX" sz="2400" spc="-5" dirty="0">
                <a:latin typeface="Comic Sans MS"/>
                <a:cs typeface="Comic Sans MS"/>
              </a:rPr>
              <a:t>a</a:t>
            </a:r>
            <a:r>
              <a:rPr lang="es-MX" sz="2400" spc="130" dirty="0">
                <a:latin typeface="Comic Sans MS"/>
                <a:cs typeface="Comic Sans MS"/>
              </a:rPr>
              <a:t> </a:t>
            </a:r>
            <a:r>
              <a:rPr lang="es-MX" sz="2400" spc="-5" dirty="0">
                <a:latin typeface="Comic Sans MS"/>
                <a:cs typeface="Comic Sans MS"/>
              </a:rPr>
              <a:t>tierra</a:t>
            </a:r>
            <a:r>
              <a:rPr lang="es-MX" sz="2400" spc="135" dirty="0">
                <a:latin typeface="Comic Sans MS"/>
                <a:cs typeface="Comic Sans MS"/>
              </a:rPr>
              <a:t> </a:t>
            </a:r>
            <a:r>
              <a:rPr lang="es-MX" sz="2400" spc="-5" dirty="0">
                <a:latin typeface="Comic Sans MS"/>
                <a:cs typeface="Comic Sans MS"/>
              </a:rPr>
              <a:t>con</a:t>
            </a:r>
            <a:r>
              <a:rPr lang="es-MX" sz="2400" spc="130" dirty="0">
                <a:latin typeface="Comic Sans MS"/>
                <a:cs typeface="Comic Sans MS"/>
              </a:rPr>
              <a:t> </a:t>
            </a:r>
            <a:r>
              <a:rPr lang="es-MX" sz="2400" spc="-5" dirty="0">
                <a:latin typeface="Comic Sans MS"/>
                <a:cs typeface="Comic Sans MS"/>
              </a:rPr>
              <a:t>alta</a:t>
            </a:r>
            <a:r>
              <a:rPr lang="es-MX" sz="2400" spc="135" dirty="0">
                <a:latin typeface="Comic Sans MS"/>
                <a:cs typeface="Comic Sans MS"/>
              </a:rPr>
              <a:t> </a:t>
            </a:r>
            <a:r>
              <a:rPr lang="es-MX" sz="2400" spc="-5" dirty="0">
                <a:latin typeface="Comic Sans MS"/>
                <a:cs typeface="Comic Sans MS"/>
              </a:rPr>
              <a:t>impedancia,</a:t>
            </a:r>
            <a:r>
              <a:rPr lang="es-MX" sz="2400" spc="130" dirty="0">
                <a:latin typeface="Comic Sans MS"/>
                <a:cs typeface="Comic Sans MS"/>
              </a:rPr>
              <a:t> </a:t>
            </a:r>
            <a:r>
              <a:rPr lang="es-MX" sz="2400" spc="-5" dirty="0">
                <a:latin typeface="Comic Sans MS"/>
                <a:cs typeface="Comic Sans MS"/>
              </a:rPr>
              <a:t>consiste </a:t>
            </a:r>
            <a:r>
              <a:rPr lang="es-MX" sz="2400" spc="-254"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retardo</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tiempo </a:t>
            </a:r>
            <a:r>
              <a:rPr lang="es-MX" sz="2400" dirty="0">
                <a:latin typeface="Comic Sans MS"/>
                <a:cs typeface="Comic Sans MS"/>
              </a:rPr>
              <a:t> </a:t>
            </a:r>
            <a:r>
              <a:rPr lang="es-MX" sz="2400" spc="-5" dirty="0">
                <a:latin typeface="Comic Sans MS"/>
                <a:cs typeface="Comic Sans MS"/>
              </a:rPr>
              <a:t>(59GN)</a:t>
            </a:r>
            <a:r>
              <a:rPr lang="es-MX" sz="2400" dirty="0">
                <a:latin typeface="Comic Sans MS"/>
                <a:cs typeface="Comic Sans MS"/>
              </a:rPr>
              <a:t> </a:t>
            </a:r>
            <a:r>
              <a:rPr lang="es-MX" sz="2400" spc="-5" dirty="0">
                <a:latin typeface="Comic Sans MS"/>
                <a:cs typeface="Comic Sans MS"/>
              </a:rPr>
              <a:t>conectado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resistor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puesta</a:t>
            </a:r>
            <a:r>
              <a:rPr lang="es-MX" sz="2400" spc="254" dirty="0">
                <a:latin typeface="Comic Sans MS"/>
                <a:cs typeface="Comic Sans MS"/>
              </a:rPr>
              <a:t> </a:t>
            </a:r>
            <a:r>
              <a:rPr lang="es-MX" sz="2400" spc="-5" dirty="0">
                <a:latin typeface="Comic Sans MS"/>
                <a:cs typeface="Comic Sans MS"/>
              </a:rPr>
              <a:t>a </a:t>
            </a:r>
            <a:r>
              <a:rPr lang="es-MX" sz="2400" dirty="0">
                <a:latin typeface="Comic Sans MS"/>
                <a:cs typeface="Comic Sans MS"/>
              </a:rPr>
              <a:t> </a:t>
            </a:r>
            <a:r>
              <a:rPr lang="es-MX" sz="2400" spc="-5" dirty="0">
                <a:latin typeface="Comic Sans MS"/>
                <a:cs typeface="Comic Sans MS"/>
              </a:rPr>
              <a:t>tierra para </a:t>
            </a:r>
            <a:r>
              <a:rPr lang="es-MX" sz="2400" spc="-5" dirty="0" err="1">
                <a:latin typeface="Comic Sans MS"/>
                <a:cs typeface="Comic Sans MS"/>
              </a:rPr>
              <a:t>sensar</a:t>
            </a:r>
            <a:r>
              <a:rPr lang="es-MX" sz="2400" spc="-5" dirty="0">
                <a:latin typeface="Comic Sans MS"/>
                <a:cs typeface="Comic Sans MS"/>
              </a:rPr>
              <a:t> tensión de secuencia cero, como se </a:t>
            </a:r>
            <a:r>
              <a:rPr lang="es-MX" sz="2400" dirty="0">
                <a:latin typeface="Comic Sans MS"/>
                <a:cs typeface="Comic Sans MS"/>
              </a:rPr>
              <a:t> </a:t>
            </a:r>
            <a:r>
              <a:rPr lang="es-MX" sz="2400" spc="-5" dirty="0">
                <a:latin typeface="Comic Sans MS"/>
                <a:cs typeface="Comic Sans MS"/>
              </a:rPr>
              <a:t>muestra en la figura 3.</a:t>
            </a:r>
            <a:r>
              <a:rPr lang="es-MX" sz="2400" dirty="0">
                <a:latin typeface="Comic Sans MS"/>
                <a:cs typeface="Comic Sans MS"/>
              </a:rPr>
              <a:t> </a:t>
            </a:r>
            <a:r>
              <a:rPr lang="es-MX" sz="2400" spc="-5" dirty="0">
                <a:latin typeface="Comic Sans MS"/>
                <a:cs typeface="Comic Sans MS"/>
              </a:rPr>
              <a:t>El relé usado para esta función </a:t>
            </a:r>
            <a:r>
              <a:rPr lang="es-MX" sz="2400" dirty="0">
                <a:latin typeface="Comic Sans MS"/>
                <a:cs typeface="Comic Sans MS"/>
              </a:rPr>
              <a:t> </a:t>
            </a:r>
            <a:r>
              <a:rPr lang="es-MX" sz="2400" spc="-5" dirty="0">
                <a:latin typeface="Comic Sans MS"/>
                <a:cs typeface="Comic Sans MS"/>
              </a:rPr>
              <a:t>está diseñado para ser sensible a tensión de frecuencia </a:t>
            </a:r>
            <a:r>
              <a:rPr lang="es-MX" sz="2400" dirty="0">
                <a:latin typeface="Comic Sans MS"/>
                <a:cs typeface="Comic Sans MS"/>
              </a:rPr>
              <a:t> </a:t>
            </a:r>
            <a:r>
              <a:rPr lang="es-MX" sz="2400" spc="-5" dirty="0">
                <a:latin typeface="Comic Sans MS"/>
                <a:cs typeface="Comic Sans MS"/>
              </a:rPr>
              <a:t>fundamental e insensible a tensión de tercera armónica y </a:t>
            </a:r>
            <a:r>
              <a:rPr lang="es-MX" sz="2400" spc="-254" dirty="0">
                <a:latin typeface="Comic Sans MS"/>
                <a:cs typeface="Comic Sans MS"/>
              </a:rPr>
              <a:t> </a:t>
            </a:r>
            <a:r>
              <a:rPr lang="es-MX" sz="2400" spc="-5" dirty="0">
                <a:latin typeface="Comic Sans MS"/>
                <a:cs typeface="Comic Sans MS"/>
              </a:rPr>
              <a:t>a otras tensiones armónicas de secuencia cero, que están </a:t>
            </a:r>
            <a:r>
              <a:rPr lang="es-MX" sz="2400" spc="-254" dirty="0">
                <a:latin typeface="Comic Sans MS"/>
                <a:cs typeface="Comic Sans MS"/>
              </a:rPr>
              <a:t> </a:t>
            </a:r>
            <a:r>
              <a:rPr lang="es-MX" sz="2400" spc="-5" dirty="0">
                <a:latin typeface="Comic Sans MS"/>
                <a:cs typeface="Comic Sans MS"/>
              </a:rPr>
              <a:t>presentes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p>
          <a:p>
            <a:pPr marL="12700" marR="5080" algn="just">
              <a:spcBef>
                <a:spcPts val="100"/>
              </a:spcBef>
            </a:pPr>
            <a:r>
              <a:rPr lang="es-MX" sz="2400" spc="-5" dirty="0">
                <a:latin typeface="Comic Sans MS"/>
                <a:cs typeface="Comic Sans MS"/>
              </a:rPr>
              <a:t>Puesto que la impedancia de puesta a tierra es grande </a:t>
            </a:r>
            <a:r>
              <a:rPr lang="es-MX" sz="2400" dirty="0">
                <a:latin typeface="Comic Sans MS"/>
                <a:cs typeface="Comic Sans MS"/>
              </a:rPr>
              <a:t> </a:t>
            </a:r>
            <a:r>
              <a:rPr lang="es-MX" sz="2400" spc="-5" dirty="0">
                <a:latin typeface="Comic Sans MS"/>
                <a:cs typeface="Comic Sans MS"/>
              </a:rPr>
              <a:t>comparada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impedancia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otras </a:t>
            </a:r>
            <a:r>
              <a:rPr lang="es-MX" sz="2400" dirty="0">
                <a:latin typeface="Comic Sans MS"/>
                <a:cs typeface="Comic Sans MS"/>
              </a:rPr>
              <a:t> </a:t>
            </a:r>
            <a:r>
              <a:rPr lang="es-MX" sz="2400" spc="-5" dirty="0">
                <a:latin typeface="Comic Sans MS"/>
                <a:cs typeface="Comic Sans MS"/>
              </a:rPr>
              <a:t>impedancias en el circuito, la tensión total fase-neutro </a:t>
            </a:r>
            <a:r>
              <a:rPr lang="es-MX" sz="2400" dirty="0">
                <a:latin typeface="Comic Sans MS"/>
                <a:cs typeface="Comic Sans MS"/>
              </a:rPr>
              <a:t> </a:t>
            </a:r>
            <a:r>
              <a:rPr lang="es-MX" sz="2400" spc="-5" dirty="0">
                <a:latin typeface="Comic Sans MS"/>
                <a:cs typeface="Comic Sans MS"/>
              </a:rPr>
              <a:t>será</a:t>
            </a:r>
            <a:r>
              <a:rPr lang="es-MX" sz="2400" dirty="0">
                <a:latin typeface="Comic Sans MS"/>
                <a:cs typeface="Comic Sans MS"/>
              </a:rPr>
              <a:t> </a:t>
            </a:r>
            <a:r>
              <a:rPr lang="es-MX" sz="2400" spc="-5" dirty="0">
                <a:latin typeface="Comic Sans MS"/>
                <a:cs typeface="Comic Sans MS"/>
              </a:rPr>
              <a:t>imprimida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dispositivo</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puesta</a:t>
            </a:r>
            <a:r>
              <a:rPr lang="es-MX" sz="2400" spc="260" dirty="0">
                <a:latin typeface="Comic Sans MS"/>
                <a:cs typeface="Comic Sans MS"/>
              </a:rPr>
              <a:t> </a:t>
            </a:r>
            <a:r>
              <a:rPr lang="es-MX" sz="2400" spc="-5" dirty="0">
                <a:latin typeface="Comic Sans MS"/>
                <a:cs typeface="Comic Sans MS"/>
              </a:rPr>
              <a:t>a </a:t>
            </a:r>
            <a:r>
              <a:rPr lang="es-MX" sz="2400" dirty="0">
                <a:latin typeface="Comic Sans MS"/>
                <a:cs typeface="Comic Sans MS"/>
              </a:rPr>
              <a:t> </a:t>
            </a:r>
            <a:r>
              <a:rPr lang="es-MX" sz="2400" spc="-5" dirty="0">
                <a:latin typeface="Comic Sans MS"/>
                <a:cs typeface="Comic Sans MS"/>
              </a:rPr>
              <a:t>tierra con una falla SLG en </a:t>
            </a:r>
            <a:r>
              <a:rPr lang="es-MX" sz="2400" dirty="0">
                <a:latin typeface="Comic Sans MS"/>
                <a:cs typeface="Comic Sans MS"/>
              </a:rPr>
              <a:t>las </a:t>
            </a:r>
            <a:r>
              <a:rPr lang="es-MX" sz="2400" spc="-5" dirty="0">
                <a:latin typeface="Comic Sans MS"/>
                <a:cs typeface="Comic Sans MS"/>
              </a:rPr>
              <a:t>terminales del generador. </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función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relación</a:t>
            </a:r>
            <a:r>
              <a:rPr lang="es-MX" sz="240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transformador de distribución y del lugar de la falla.</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será</a:t>
            </a:r>
            <a:r>
              <a:rPr lang="es-MX" sz="2400" dirty="0">
                <a:latin typeface="Comic Sans MS"/>
                <a:cs typeface="Comic Sans MS"/>
              </a:rPr>
              <a:t> </a:t>
            </a:r>
            <a:r>
              <a:rPr lang="es-MX" sz="2400" spc="-5" dirty="0">
                <a:latin typeface="Comic Sans MS"/>
                <a:cs typeface="Comic Sans MS"/>
              </a:rPr>
              <a:t>máxima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y </a:t>
            </a:r>
            <a:r>
              <a:rPr lang="es-MX" sz="2400" dirty="0">
                <a:latin typeface="Comic Sans MS"/>
                <a:cs typeface="Comic Sans MS"/>
              </a:rPr>
              <a:t> </a:t>
            </a:r>
            <a:r>
              <a:rPr lang="es-MX" sz="2400" spc="-5" dirty="0">
                <a:latin typeface="Comic Sans MS"/>
                <a:cs typeface="Comic Sans MS"/>
              </a:rPr>
              <a:t>disminuirá en magnitud a medida que la falla se mueva de </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hacia</a:t>
            </a:r>
            <a:r>
              <a:rPr lang="es-MX" sz="2400"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neutro. </a:t>
            </a:r>
            <a:r>
              <a:rPr lang="es-MX" sz="2400" dirty="0">
                <a:latin typeface="Comic Sans MS"/>
                <a:cs typeface="Comic Sans MS"/>
              </a:rPr>
              <a:t> </a:t>
            </a:r>
            <a:r>
              <a:rPr lang="es-MX" sz="2400" spc="-5" dirty="0">
                <a:latin typeface="Comic Sans MS"/>
                <a:cs typeface="Comic Sans MS"/>
              </a:rPr>
              <a:t>Típicamente, el relé de sobretensión tiene un ajuste de </a:t>
            </a:r>
            <a:r>
              <a:rPr lang="es-MX" sz="2400" dirty="0">
                <a:latin typeface="Comic Sans MS"/>
                <a:cs typeface="Comic Sans MS"/>
              </a:rPr>
              <a:t> </a:t>
            </a:r>
            <a:r>
              <a:rPr lang="es-MX" sz="2400" spc="-5" dirty="0">
                <a:latin typeface="Comic Sans MS"/>
                <a:cs typeface="Comic Sans MS"/>
              </a:rPr>
              <a:t>pickup mínimo de aproximadamente 5 Volts.</a:t>
            </a:r>
            <a:r>
              <a:rPr lang="es-MX" sz="2400" dirty="0">
                <a:latin typeface="Comic Sans MS"/>
                <a:cs typeface="Comic Sans MS"/>
              </a:rPr>
              <a:t> </a:t>
            </a:r>
            <a:r>
              <a:rPr lang="es-MX" sz="2400" spc="-5" dirty="0">
                <a:latin typeface="Comic Sans MS"/>
                <a:cs typeface="Comic Sans MS"/>
              </a:rPr>
              <a:t>Con este </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relaciones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distribución típicas, este esquema es capaz de detectar </a:t>
            </a:r>
            <a:r>
              <a:rPr lang="es-MX" sz="2400" dirty="0">
                <a:latin typeface="Comic Sans MS"/>
                <a:cs typeface="Comic Sans MS"/>
              </a:rPr>
              <a:t> </a:t>
            </a:r>
            <a:r>
              <a:rPr lang="es-MX" sz="2400" spc="-5" dirty="0">
                <a:latin typeface="Comic Sans MS"/>
                <a:cs typeface="Comic Sans MS"/>
              </a:rPr>
              <a:t>fallas</a:t>
            </a:r>
            <a:r>
              <a:rPr lang="es-MX" sz="2400" spc="5" dirty="0">
                <a:latin typeface="Comic Sans MS"/>
                <a:cs typeface="Comic Sans MS"/>
              </a:rPr>
              <a:t> </a:t>
            </a:r>
            <a:r>
              <a:rPr lang="es-MX" sz="2400" spc="-5" dirty="0">
                <a:latin typeface="Comic Sans MS"/>
                <a:cs typeface="Comic Sans MS"/>
              </a:rPr>
              <a:t>hasta</a:t>
            </a:r>
            <a:r>
              <a:rPr lang="es-MX" sz="2400" spc="5"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orden</a:t>
            </a:r>
            <a:r>
              <a:rPr lang="es-MX" sz="2400" spc="5"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2-5%</a:t>
            </a:r>
            <a:r>
              <a:rPr lang="es-MX" sz="2400" spc="5" dirty="0">
                <a:latin typeface="Comic Sans MS"/>
                <a:cs typeface="Comic Sans MS"/>
              </a:rPr>
              <a:t> </a:t>
            </a:r>
            <a:r>
              <a:rPr lang="es-MX" sz="2400" spc="-5" dirty="0">
                <a:latin typeface="Comic Sans MS"/>
                <a:cs typeface="Comic Sans MS"/>
              </a:rPr>
              <a:t>al</a:t>
            </a:r>
            <a:r>
              <a:rPr lang="es-MX" sz="2400" spc="5" dirty="0">
                <a:latin typeface="Comic Sans MS"/>
                <a:cs typeface="Comic Sans MS"/>
              </a:rPr>
              <a:t> </a:t>
            </a:r>
            <a:r>
              <a:rPr lang="es-MX" sz="2400" spc="-5" dirty="0">
                <a:latin typeface="Comic Sans MS"/>
                <a:cs typeface="Comic Sans MS"/>
              </a:rPr>
              <a:t>neutro</a:t>
            </a:r>
            <a:r>
              <a:rPr lang="es-MX" sz="2400" spc="5"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estator.</a:t>
            </a:r>
          </a:p>
          <a:p>
            <a:pPr marL="12700" marR="5080" algn="just">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es </a:t>
            </a:r>
            <a:r>
              <a:rPr lang="es-MX" sz="2400" spc="-254" dirty="0">
                <a:latin typeface="Comic Sans MS"/>
                <a:cs typeface="Comic Sans MS"/>
              </a:rPr>
              <a:t> </a:t>
            </a:r>
            <a:r>
              <a:rPr lang="es-MX" sz="2400" spc="-5" dirty="0">
                <a:latin typeface="Comic Sans MS"/>
                <a:cs typeface="Comic Sans MS"/>
              </a:rPr>
              <a:t>seleccionado</a:t>
            </a:r>
            <a:r>
              <a:rPr lang="es-MX" sz="2400" spc="254" dirty="0">
                <a:latin typeface="Comic Sans MS"/>
                <a:cs typeface="Comic Sans MS"/>
              </a:rPr>
              <a:t> </a:t>
            </a:r>
            <a:r>
              <a:rPr lang="es-MX" sz="2400" spc="-5" dirty="0">
                <a:latin typeface="Comic Sans MS"/>
                <a:cs typeface="Comic Sans MS"/>
              </a:rPr>
              <a:t>para</a:t>
            </a:r>
            <a:r>
              <a:rPr lang="es-MX" sz="2400" spc="254" dirty="0">
                <a:latin typeface="Comic Sans MS"/>
                <a:cs typeface="Comic Sans MS"/>
              </a:rPr>
              <a:t> </a:t>
            </a:r>
            <a:r>
              <a:rPr lang="es-MX" sz="2400" spc="-5" dirty="0">
                <a:latin typeface="Comic Sans MS"/>
                <a:cs typeface="Comic Sans MS"/>
              </a:rPr>
              <a:t>proporcionar  coordinación</a:t>
            </a:r>
            <a:r>
              <a:rPr lang="es-MX" sz="2400" spc="254" dirty="0">
                <a:latin typeface="Comic Sans MS"/>
                <a:cs typeface="Comic Sans MS"/>
              </a:rPr>
              <a:t> </a:t>
            </a:r>
            <a:r>
              <a:rPr lang="es-MX" sz="2400" spc="-5" dirty="0">
                <a:latin typeface="Comic Sans MS"/>
                <a:cs typeface="Comic Sans MS"/>
              </a:rPr>
              <a:t>con</a:t>
            </a:r>
            <a:r>
              <a:rPr lang="es-MX" sz="2400" spc="229" dirty="0">
                <a:latin typeface="Comic Sans MS"/>
                <a:cs typeface="Comic Sans MS"/>
              </a:rPr>
              <a:t> </a:t>
            </a:r>
            <a:r>
              <a:rPr lang="es-MX" sz="2400" spc="-5" dirty="0">
                <a:latin typeface="Comic Sans MS"/>
                <a:cs typeface="Comic Sans MS"/>
              </a:rPr>
              <a:t>otros dispositivos</a:t>
            </a:r>
            <a:r>
              <a:rPr lang="es-MX" sz="2400" spc="40" dirty="0">
                <a:latin typeface="Comic Sans MS"/>
                <a:cs typeface="Comic Sans MS"/>
              </a:rPr>
              <a:t> </a:t>
            </a:r>
            <a:r>
              <a:rPr lang="es-MX" sz="2400" spc="-5" dirty="0">
                <a:latin typeface="Comic Sans MS"/>
                <a:cs typeface="Comic Sans MS"/>
              </a:rPr>
              <a:t>de</a:t>
            </a:r>
            <a:r>
              <a:rPr lang="es-MX" sz="2400" spc="45" dirty="0">
                <a:latin typeface="Comic Sans MS"/>
                <a:cs typeface="Comic Sans MS"/>
              </a:rPr>
              <a:t> </a:t>
            </a:r>
            <a:r>
              <a:rPr lang="es-MX" sz="2400" spc="-5" dirty="0">
                <a:latin typeface="Comic Sans MS"/>
                <a:cs typeface="Comic Sans MS"/>
              </a:rPr>
              <a:t>protección.</a:t>
            </a:r>
            <a:r>
              <a:rPr lang="es-MX" sz="2400" spc="100" dirty="0">
                <a:latin typeface="Comic Sans MS"/>
                <a:cs typeface="Comic Sans MS"/>
              </a:rPr>
              <a:t> Las áreas</a:t>
            </a:r>
            <a:r>
              <a:rPr lang="es-MX" sz="2400" spc="45" dirty="0">
                <a:latin typeface="Comic Sans MS"/>
                <a:cs typeface="Comic Sans MS"/>
              </a:rPr>
              <a:t> </a:t>
            </a:r>
            <a:r>
              <a:rPr lang="es-MX" sz="2400" spc="-5" dirty="0">
                <a:latin typeface="Comic Sans MS"/>
                <a:cs typeface="Comic Sans MS"/>
              </a:rPr>
              <a:t>específicas</a:t>
            </a:r>
            <a:r>
              <a:rPr lang="es-MX" sz="2400" spc="35" dirty="0">
                <a:latin typeface="Comic Sans MS"/>
                <a:cs typeface="Comic Sans MS"/>
              </a:rPr>
              <a:t> </a:t>
            </a:r>
            <a:r>
              <a:rPr lang="es-MX" sz="2400" spc="-5" dirty="0">
                <a:latin typeface="Comic Sans MS"/>
                <a:cs typeface="Comic Sans MS"/>
              </a:rPr>
              <a:t>de</a:t>
            </a:r>
            <a:r>
              <a:rPr lang="es-MX" sz="2400" spc="35" dirty="0">
                <a:latin typeface="Comic Sans MS"/>
                <a:cs typeface="Comic Sans MS"/>
              </a:rPr>
              <a:t> </a:t>
            </a:r>
            <a:r>
              <a:rPr lang="es-MX" sz="2400" spc="-5" dirty="0">
                <a:latin typeface="Comic Sans MS"/>
                <a:cs typeface="Comic Sans MS"/>
              </a:rPr>
              <a:t>interés </a:t>
            </a:r>
            <a:r>
              <a:rPr lang="es-MX" sz="2400" spc="-254" dirty="0">
                <a:latin typeface="Comic Sans MS"/>
                <a:cs typeface="Comic Sans MS"/>
              </a:rPr>
              <a:t> </a:t>
            </a:r>
            <a:r>
              <a:rPr lang="es-MX" sz="2400" spc="-5" dirty="0">
                <a:latin typeface="Comic Sans MS"/>
                <a:cs typeface="Comic Sans MS"/>
              </a:rPr>
              <a:t>son:</a:t>
            </a:r>
          </a:p>
          <a:p>
            <a:pPr marL="12700" marR="5080" algn="just">
              <a:spcBef>
                <a:spcPts val="100"/>
              </a:spcBef>
            </a:pPr>
            <a:endParaRPr lang="es-MX" sz="2400" dirty="0">
              <a:latin typeface="Comic Sans MS"/>
              <a:cs typeface="Comic Sans MS"/>
            </a:endParaRPr>
          </a:p>
          <a:p>
            <a:pPr marL="469900" marR="5080" indent="-457200" algn="just">
              <a:spcBef>
                <a:spcPts val="100"/>
              </a:spcBef>
              <a:buFont typeface="+mj-lt"/>
              <a:buAutoNum type="alphaUcPeriod"/>
            </a:pPr>
            <a:r>
              <a:rPr lang="es-MX" sz="2400" spc="-5" dirty="0">
                <a:latin typeface="Comic Sans MS"/>
                <a:cs typeface="Comic Sans MS"/>
              </a:rPr>
              <a:t>Cuando los </a:t>
            </a:r>
            <a:r>
              <a:rPr lang="es-MX" sz="2400" spc="-5" dirty="0" err="1">
                <a:latin typeface="Comic Sans MS"/>
                <a:cs typeface="Comic Sans MS"/>
              </a:rPr>
              <a:t>TPs</a:t>
            </a:r>
            <a:r>
              <a:rPr lang="es-MX" sz="2400" spc="-5" dirty="0">
                <a:latin typeface="Comic Sans MS"/>
                <a:cs typeface="Comic Sans MS"/>
              </a:rPr>
              <a:t> Estrella a tierra-Estrella a tierra son </a:t>
            </a:r>
            <a:r>
              <a:rPr lang="es-MX" sz="2400" dirty="0">
                <a:latin typeface="Comic Sans MS"/>
                <a:cs typeface="Comic Sans MS"/>
              </a:rPr>
              <a:t> </a:t>
            </a:r>
            <a:r>
              <a:rPr lang="es-MX" sz="2400" spc="-5" dirty="0">
                <a:latin typeface="Comic Sans MS"/>
                <a:cs typeface="Comic Sans MS"/>
              </a:rPr>
              <a:t>conectados en terminales de la máquina, el relé de </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spc="260" dirty="0">
                <a:latin typeface="Comic Sans MS"/>
                <a:cs typeface="Comic Sans MS"/>
              </a:rPr>
              <a:t> </a:t>
            </a:r>
            <a:r>
              <a:rPr lang="es-MX" sz="2400" spc="-5" dirty="0">
                <a:latin typeface="Comic Sans MS"/>
                <a:cs typeface="Comic Sans MS"/>
              </a:rPr>
              <a:t>debe</a:t>
            </a:r>
            <a:r>
              <a:rPr lang="es-MX" sz="2400" spc="260" dirty="0">
                <a:latin typeface="Comic Sans MS"/>
                <a:cs typeface="Comic Sans MS"/>
              </a:rPr>
              <a:t> </a:t>
            </a:r>
            <a:r>
              <a:rPr lang="es-MX" sz="2400" spc="-5" dirty="0">
                <a:latin typeface="Comic Sans MS"/>
                <a:cs typeface="Comic Sans MS"/>
              </a:rPr>
              <a:t>ser </a:t>
            </a:r>
            <a:r>
              <a:rPr lang="es-MX" sz="2400" spc="-254" dirty="0">
                <a:latin typeface="Comic Sans MS"/>
                <a:cs typeface="Comic Sans MS"/>
              </a:rPr>
              <a:t> </a:t>
            </a:r>
            <a:r>
              <a:rPr lang="es-MX" sz="2400" spc="-5" dirty="0">
                <a:latin typeface="Comic Sans MS"/>
                <a:cs typeface="Comic Sans MS"/>
              </a:rPr>
              <a:t>coordinado con los fusibles del primario de los </a:t>
            </a:r>
            <a:r>
              <a:rPr lang="es-MX" sz="2400" spc="-5" dirty="0" err="1">
                <a:latin typeface="Comic Sans MS"/>
                <a:cs typeface="Comic Sans MS"/>
              </a:rPr>
              <a:t>TPs</a:t>
            </a:r>
            <a:r>
              <a:rPr lang="es-MX" sz="2400" spc="-5" dirty="0">
                <a:latin typeface="Comic Sans MS"/>
                <a:cs typeface="Comic Sans MS"/>
              </a:rPr>
              <a:t> </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evitar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a </a:t>
            </a:r>
            <a:r>
              <a:rPr lang="es-MX" sz="2400" spc="-254" dirty="0">
                <a:latin typeface="Comic Sans MS"/>
                <a:cs typeface="Comic Sans MS"/>
              </a:rPr>
              <a:t> </a:t>
            </a:r>
            <a:r>
              <a:rPr lang="es-MX" sz="2400" spc="-5" dirty="0">
                <a:latin typeface="Comic Sans MS"/>
                <a:cs typeface="Comic Sans MS"/>
              </a:rPr>
              <a:t>tierra en el secundario de los </a:t>
            </a:r>
            <a:r>
              <a:rPr lang="es-MX" sz="2400" spc="-5" dirty="0" err="1">
                <a:latin typeface="Comic Sans MS"/>
                <a:cs typeface="Comic Sans MS"/>
              </a:rPr>
              <a:t>TPs</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Si el retardo de </a:t>
            </a:r>
            <a:r>
              <a:rPr lang="es-MX" sz="2400" dirty="0">
                <a:latin typeface="Comic Sans MS"/>
                <a:cs typeface="Comic Sans MS"/>
              </a:rPr>
              <a:t> </a:t>
            </a:r>
            <a:r>
              <a:rPr lang="es-MX" sz="2400" spc="-5" dirty="0">
                <a:latin typeface="Comic Sans MS"/>
                <a:cs typeface="Comic Sans MS"/>
              </a:rPr>
              <a:t>tiempo del relé para coordinación no es aceptable, el </a:t>
            </a:r>
            <a:r>
              <a:rPr lang="es-MX" sz="2400" dirty="0">
                <a:latin typeface="Comic Sans MS"/>
                <a:cs typeface="Comic Sans MS"/>
              </a:rPr>
              <a:t> </a:t>
            </a:r>
            <a:r>
              <a:rPr lang="es-MX" sz="2400" spc="-5" dirty="0">
                <a:latin typeface="Comic Sans MS"/>
                <a:cs typeface="Comic Sans MS"/>
              </a:rPr>
              <a:t>problema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coordinación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aliviado </a:t>
            </a:r>
            <a:r>
              <a:rPr lang="es-MX" sz="2400" dirty="0">
                <a:latin typeface="Comic Sans MS"/>
                <a:cs typeface="Comic Sans MS"/>
              </a:rPr>
              <a:t> </a:t>
            </a:r>
            <a:r>
              <a:rPr lang="es-MX" sz="2400" spc="-5" dirty="0">
                <a:latin typeface="Comic Sans MS"/>
                <a:cs typeface="Comic Sans MS"/>
              </a:rPr>
              <a:t>aterrizando</a:t>
            </a:r>
            <a:r>
              <a:rPr lang="es-MX" sz="2400" dirty="0">
                <a:latin typeface="Comic Sans MS"/>
                <a:cs typeface="Comic Sans MS"/>
              </a:rPr>
              <a:t> </a:t>
            </a:r>
            <a:r>
              <a:rPr lang="es-MX" sz="2400" spc="-5" dirty="0">
                <a:latin typeface="Comic Sans MS"/>
                <a:cs typeface="Comic Sans MS"/>
              </a:rPr>
              <a:t>uno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conductores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fase</a:t>
            </a:r>
            <a:r>
              <a:rPr lang="es-MX" sz="240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secundario</a:t>
            </a:r>
            <a:r>
              <a:rPr lang="es-MX" sz="2400" spc="175" dirty="0">
                <a:latin typeface="Comic Sans MS"/>
                <a:cs typeface="Comic Sans MS"/>
              </a:rPr>
              <a:t> </a:t>
            </a:r>
            <a:r>
              <a:rPr lang="es-MX" sz="2400" spc="-5" dirty="0">
                <a:latin typeface="Comic Sans MS"/>
                <a:cs typeface="Comic Sans MS"/>
              </a:rPr>
              <a:t>en</a:t>
            </a:r>
            <a:r>
              <a:rPr lang="es-MX" sz="2400" spc="180" dirty="0">
                <a:latin typeface="Comic Sans MS"/>
                <a:cs typeface="Comic Sans MS"/>
              </a:rPr>
              <a:t> </a:t>
            </a:r>
            <a:r>
              <a:rPr lang="es-MX" sz="2400" spc="-5" dirty="0">
                <a:latin typeface="Comic Sans MS"/>
                <a:cs typeface="Comic Sans MS"/>
              </a:rPr>
              <a:t>lugar</a:t>
            </a:r>
            <a:r>
              <a:rPr lang="es-MX" sz="2400" spc="180" dirty="0">
                <a:latin typeface="Comic Sans MS"/>
                <a:cs typeface="Comic Sans MS"/>
              </a:rPr>
              <a:t> </a:t>
            </a:r>
            <a:r>
              <a:rPr lang="es-MX" sz="2400" spc="-5" dirty="0">
                <a:latin typeface="Comic Sans MS"/>
                <a:cs typeface="Comic Sans MS"/>
              </a:rPr>
              <a:t>del</a:t>
            </a:r>
            <a:r>
              <a:rPr lang="es-MX" sz="2400" spc="180" dirty="0">
                <a:latin typeface="Comic Sans MS"/>
                <a:cs typeface="Comic Sans MS"/>
              </a:rPr>
              <a:t> </a:t>
            </a:r>
            <a:r>
              <a:rPr lang="es-MX" sz="2400" spc="-5" dirty="0">
                <a:latin typeface="Comic Sans MS"/>
                <a:cs typeface="Comic Sans MS"/>
              </a:rPr>
              <a:t>neutro</a:t>
            </a:r>
            <a:r>
              <a:rPr lang="es-MX" sz="2400" spc="175" dirty="0">
                <a:latin typeface="Comic Sans MS"/>
                <a:cs typeface="Comic Sans MS"/>
              </a:rPr>
              <a:t> </a:t>
            </a:r>
            <a:r>
              <a:rPr lang="es-MX" sz="2400" spc="-5" dirty="0">
                <a:latin typeface="Comic Sans MS"/>
                <a:cs typeface="Comic Sans MS"/>
              </a:rPr>
              <a:t>del</a:t>
            </a:r>
            <a:r>
              <a:rPr lang="es-MX" sz="2400" spc="175" dirty="0">
                <a:latin typeface="Comic Sans MS"/>
                <a:cs typeface="Comic Sans MS"/>
              </a:rPr>
              <a:t> </a:t>
            </a:r>
            <a:r>
              <a:rPr lang="es-MX" sz="2400" spc="-5" dirty="0">
                <a:latin typeface="Comic Sans MS"/>
                <a:cs typeface="Comic Sans MS"/>
              </a:rPr>
              <a:t>secundario;</a:t>
            </a:r>
            <a:r>
              <a:rPr lang="es-MX" sz="2400" spc="170" dirty="0">
                <a:latin typeface="Comic Sans MS"/>
                <a:cs typeface="Comic Sans MS"/>
              </a:rPr>
              <a:t> </a:t>
            </a:r>
            <a:r>
              <a:rPr lang="es-MX" sz="2400" spc="-5" dirty="0">
                <a:latin typeface="Comic Sans MS"/>
                <a:cs typeface="Comic Sans MS"/>
              </a:rPr>
              <a:t>así, </a:t>
            </a:r>
            <a:r>
              <a:rPr lang="es-MX" sz="2400" spc="-254" dirty="0">
                <a:latin typeface="Comic Sans MS"/>
                <a:cs typeface="Comic Sans MS"/>
              </a:rPr>
              <a:t> </a:t>
            </a:r>
            <a:r>
              <a:rPr lang="es-MX" sz="2400" spc="-5" dirty="0">
                <a:latin typeface="Comic Sans MS"/>
                <a:cs typeface="Comic Sans MS"/>
              </a:rPr>
              <a:t>una falla a tierra en el secundario implica una falla </a:t>
            </a:r>
            <a:r>
              <a:rPr lang="es-MX" sz="2400" dirty="0">
                <a:latin typeface="Comic Sans MS"/>
                <a:cs typeface="Comic Sans MS"/>
              </a:rPr>
              <a:t> </a:t>
            </a:r>
            <a:r>
              <a:rPr lang="es-MX" sz="2400" spc="-5" dirty="0">
                <a:latin typeface="Comic Sans MS"/>
                <a:cs typeface="Comic Sans MS"/>
              </a:rPr>
              <a:t>fase-fase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opera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Sin</a:t>
            </a:r>
            <a:r>
              <a:rPr lang="es-MX" sz="2400" dirty="0">
                <a:latin typeface="Comic Sans MS"/>
                <a:cs typeface="Comic Sans MS"/>
              </a:rPr>
              <a:t> </a:t>
            </a:r>
            <a:r>
              <a:rPr lang="es-MX" sz="2400" spc="-5" dirty="0">
                <a:latin typeface="Comic Sans MS"/>
                <a:cs typeface="Comic Sans MS"/>
              </a:rPr>
              <a:t>embargo, </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emplea</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técnica,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problema</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coordinación persiste con fallas a tierra en el neutro </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así,</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utilidad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limitada</a:t>
            </a:r>
            <a:r>
              <a:rPr lang="es-MX" sz="2400" spc="254" dirty="0">
                <a:latin typeface="Comic Sans MS"/>
                <a:cs typeface="Comic Sans MS"/>
              </a:rPr>
              <a:t> </a:t>
            </a:r>
            <a:r>
              <a:rPr lang="es-MX" sz="2400" spc="-5" dirty="0">
                <a:latin typeface="Comic Sans MS"/>
                <a:cs typeface="Comic Sans MS"/>
              </a:rPr>
              <a:t>a </a:t>
            </a:r>
            <a:r>
              <a:rPr lang="es-MX" sz="2400" dirty="0">
                <a:latin typeface="Comic Sans MS"/>
                <a:cs typeface="Comic Sans MS"/>
              </a:rPr>
              <a:t> </a:t>
            </a:r>
            <a:r>
              <a:rPr lang="es-MX" sz="2400" spc="-5" dirty="0">
                <a:latin typeface="Comic Sans MS"/>
                <a:cs typeface="Comic Sans MS"/>
              </a:rPr>
              <a:t>aquellas aplicaciones en que la exposición del neutro </a:t>
            </a:r>
            <a:r>
              <a:rPr lang="es-MX" sz="2400"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pequeña.</a:t>
            </a:r>
          </a:p>
          <a:p>
            <a:pPr marL="12700" marR="5080">
              <a:lnSpc>
                <a:spcPct val="116599"/>
              </a:lnSpc>
              <a:spcBef>
                <a:spcPts val="100"/>
              </a:spcBef>
            </a:pPr>
            <a:endParaRPr sz="900" dirty="0">
              <a:latin typeface="Comic Sans MS"/>
              <a:cs typeface="Comic Sans M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457200"/>
            <a:ext cx="17221200" cy="7566174"/>
          </a:xfrm>
          <a:prstGeom prst="rect">
            <a:avLst/>
          </a:prstGeom>
        </p:spPr>
        <p:txBody>
          <a:bodyPr vert="horz" wrap="square" lIns="0" tIns="12700" rIns="0" bIns="0" rtlCol="0">
            <a:spAutoFit/>
          </a:bodyPr>
          <a:lstStyle/>
          <a:p>
            <a:pPr marL="469900" marR="5080" indent="-457200" algn="just">
              <a:spcBef>
                <a:spcPts val="100"/>
              </a:spcBef>
              <a:buFont typeface="+mj-lt"/>
              <a:buAutoNum type="alphaUcPeriod" startAt="2"/>
            </a:pP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posible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tenga</a:t>
            </a:r>
            <a:r>
              <a:rPr lang="es-MX" sz="2400" spc="254" dirty="0">
                <a:latin typeface="Comic Sans MS"/>
                <a:cs typeface="Comic Sans MS"/>
              </a:rPr>
              <a:t> </a:t>
            </a:r>
            <a:r>
              <a:rPr lang="es-MX" sz="2400" spc="-5" dirty="0">
                <a:latin typeface="Comic Sans MS"/>
                <a:cs typeface="Comic Sans MS"/>
              </a:rPr>
              <a:t>que </a:t>
            </a:r>
            <a:r>
              <a:rPr lang="es-MX" sz="2400" dirty="0">
                <a:latin typeface="Comic Sans MS"/>
                <a:cs typeface="Comic Sans MS"/>
              </a:rPr>
              <a:t> </a:t>
            </a:r>
            <a:r>
              <a:rPr lang="es-MX" sz="2400" spc="-5" dirty="0">
                <a:latin typeface="Comic Sans MS"/>
                <a:cs typeface="Comic Sans MS"/>
              </a:rPr>
              <a:t>coordinar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a </a:t>
            </a:r>
            <a:r>
              <a:rPr lang="es-MX" sz="2400" spc="-254" dirty="0">
                <a:latin typeface="Comic Sans MS"/>
                <a:cs typeface="Comic Sans MS"/>
              </a:rPr>
              <a:t> </a:t>
            </a:r>
            <a:r>
              <a:rPr lang="es-MX" sz="2400" spc="-5" dirty="0">
                <a:latin typeface="Comic Sans MS"/>
                <a:cs typeface="Comic Sans MS"/>
              </a:rPr>
              <a:t>tierra</a:t>
            </a:r>
            <a:r>
              <a:rPr lang="es-MX" sz="2400" spc="254"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el sistema.</a:t>
            </a:r>
            <a:r>
              <a:rPr lang="es-MX" sz="2400" spc="265" dirty="0">
                <a:latin typeface="Comic Sans MS"/>
                <a:cs typeface="Comic Sans MS"/>
              </a:rPr>
              <a:t> </a:t>
            </a:r>
            <a:r>
              <a:rPr lang="es-MX" sz="2400" spc="-5" dirty="0">
                <a:latin typeface="Comic Sans MS"/>
                <a:cs typeface="Comic Sans MS"/>
              </a:rPr>
              <a:t>Las fallas de fase a tierra en </a:t>
            </a:r>
            <a:r>
              <a:rPr lang="es-MX" sz="2400" dirty="0">
                <a:latin typeface="Comic Sans MS"/>
                <a:cs typeface="Comic Sans MS"/>
              </a:rPr>
              <a:t> </a:t>
            </a:r>
            <a:r>
              <a:rPr lang="es-MX" sz="2400" spc="-5" dirty="0">
                <a:latin typeface="Comic Sans MS"/>
                <a:cs typeface="Comic Sans MS"/>
              </a:rPr>
              <a:t>el</a:t>
            </a:r>
            <a:r>
              <a:rPr lang="es-MX" sz="2400" spc="95" dirty="0">
                <a:latin typeface="Comic Sans MS"/>
                <a:cs typeface="Comic Sans MS"/>
              </a:rPr>
              <a:t> </a:t>
            </a:r>
            <a:r>
              <a:rPr lang="es-MX" sz="2400" spc="-5" dirty="0">
                <a:latin typeface="Comic Sans MS"/>
                <a:cs typeface="Comic Sans MS"/>
              </a:rPr>
              <a:t>sistema</a:t>
            </a:r>
            <a:r>
              <a:rPr lang="es-MX" sz="2400" spc="95" dirty="0">
                <a:latin typeface="Comic Sans MS"/>
                <a:cs typeface="Comic Sans MS"/>
              </a:rPr>
              <a:t> </a:t>
            </a:r>
            <a:r>
              <a:rPr lang="es-MX" sz="2400" spc="-5" dirty="0">
                <a:latin typeface="Comic Sans MS"/>
                <a:cs typeface="Comic Sans MS"/>
              </a:rPr>
              <a:t>inducirán</a:t>
            </a:r>
            <a:r>
              <a:rPr lang="es-MX" sz="2400" spc="95" dirty="0">
                <a:latin typeface="Comic Sans MS"/>
                <a:cs typeface="Comic Sans MS"/>
              </a:rPr>
              <a:t> </a:t>
            </a:r>
            <a:r>
              <a:rPr lang="es-MX" sz="2400" spc="-5" dirty="0">
                <a:latin typeface="Comic Sans MS"/>
                <a:cs typeface="Comic Sans MS"/>
              </a:rPr>
              <a:t>tensiones</a:t>
            </a:r>
            <a:r>
              <a:rPr lang="es-MX" sz="2400" spc="95" dirty="0">
                <a:latin typeface="Comic Sans MS"/>
                <a:cs typeface="Comic Sans MS"/>
              </a:rPr>
              <a:t> </a:t>
            </a:r>
            <a:r>
              <a:rPr lang="es-MX" sz="2400" spc="-5" dirty="0">
                <a:latin typeface="Comic Sans MS"/>
                <a:cs typeface="Comic Sans MS"/>
              </a:rPr>
              <a:t>de</a:t>
            </a:r>
            <a:r>
              <a:rPr lang="es-MX" sz="2400" spc="95" dirty="0">
                <a:latin typeface="Comic Sans MS"/>
                <a:cs typeface="Comic Sans MS"/>
              </a:rPr>
              <a:t> </a:t>
            </a:r>
            <a:r>
              <a:rPr lang="es-MX" sz="2400" spc="-5" dirty="0">
                <a:latin typeface="Comic Sans MS"/>
                <a:cs typeface="Comic Sans MS"/>
              </a:rPr>
              <a:t>secuencia</a:t>
            </a:r>
            <a:r>
              <a:rPr lang="es-MX" sz="2400" spc="95" dirty="0">
                <a:latin typeface="Comic Sans MS"/>
                <a:cs typeface="Comic Sans MS"/>
              </a:rPr>
              <a:t> </a:t>
            </a:r>
            <a:r>
              <a:rPr lang="es-MX" sz="2400" spc="-5" dirty="0">
                <a:latin typeface="Comic Sans MS"/>
                <a:cs typeface="Comic Sans MS"/>
              </a:rPr>
              <a:t>cero</a:t>
            </a:r>
            <a:r>
              <a:rPr lang="es-MX" sz="2400" spc="95" dirty="0">
                <a:latin typeface="Comic Sans MS"/>
                <a:cs typeface="Comic Sans MS"/>
              </a:rPr>
              <a:t> </a:t>
            </a:r>
            <a:r>
              <a:rPr lang="es-MX" sz="2400" spc="-5" dirty="0">
                <a:latin typeface="Comic Sans MS"/>
                <a:cs typeface="Comic Sans MS"/>
              </a:rPr>
              <a:t>en </a:t>
            </a:r>
            <a:r>
              <a:rPr lang="es-MX" sz="2400" spc="-254"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acoplamiento </a:t>
            </a:r>
            <a:r>
              <a:rPr lang="es-MX" sz="2400" dirty="0">
                <a:latin typeface="Comic Sans MS"/>
                <a:cs typeface="Comic Sans MS"/>
              </a:rPr>
              <a:t> </a:t>
            </a:r>
            <a:r>
              <a:rPr lang="es-MX" sz="2400" spc="-5" dirty="0">
                <a:latin typeface="Comic Sans MS"/>
                <a:cs typeface="Comic Sans MS"/>
              </a:rPr>
              <a:t>capacitivo entre los devanados del transformador de </a:t>
            </a:r>
            <a:r>
              <a:rPr lang="es-MX" sz="2400" spc="-254"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inducida</a:t>
            </a:r>
            <a:r>
              <a:rPr lang="es-MX" sz="2400" dirty="0">
                <a:latin typeface="Comic Sans MS"/>
                <a:cs typeface="Comic Sans MS"/>
              </a:rPr>
              <a:t> </a:t>
            </a:r>
            <a:r>
              <a:rPr lang="es-MX" sz="2400" spc="-5" dirty="0">
                <a:latin typeface="Comic Sans MS"/>
                <a:cs typeface="Comic Sans MS"/>
              </a:rPr>
              <a:t>aparecerá</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 </a:t>
            </a:r>
            <a:r>
              <a:rPr lang="es-MX" sz="2400" spc="-254"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distribución</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puesta a tierra y puede causar la operación del relé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 cero.</a:t>
            </a:r>
            <a:endParaRPr lang="es-MX" sz="2400" dirty="0">
              <a:latin typeface="Comic Sans MS"/>
              <a:cs typeface="Comic Sans MS"/>
            </a:endParaRPr>
          </a:p>
          <a:p>
            <a:pPr marL="241300" marR="5080" indent="-228600" algn="just">
              <a:spcBef>
                <a:spcPts val="100"/>
              </a:spcBef>
              <a:buAutoNum type="alphaUcParenR"/>
            </a:pPr>
            <a:endParaRPr lang="es-MX" sz="2400" dirty="0">
              <a:latin typeface="Comic Sans MS"/>
              <a:cs typeface="Comic Sans MS"/>
            </a:endParaRPr>
          </a:p>
          <a:p>
            <a:pPr marL="12700" marR="5080" algn="just">
              <a:spcBef>
                <a:spcPts val="100"/>
              </a:spcBef>
            </a:pP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puede</a:t>
            </a:r>
            <a:r>
              <a:rPr lang="es-MX" sz="2400" spc="254" dirty="0">
                <a:latin typeface="Comic Sans MS"/>
                <a:cs typeface="Comic Sans MS"/>
              </a:rPr>
              <a:t> </a:t>
            </a:r>
            <a:r>
              <a:rPr lang="es-MX" sz="2400" spc="-5" dirty="0">
                <a:latin typeface="Comic Sans MS"/>
                <a:cs typeface="Comic Sans MS"/>
              </a:rPr>
              <a:t>ser </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respaldo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el </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distribución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resistor </a:t>
            </a:r>
            <a:r>
              <a:rPr lang="es-MX" sz="2400"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que </a:t>
            </a:r>
            <a:r>
              <a:rPr lang="es-MX" sz="2400" dirty="0">
                <a:latin typeface="Comic Sans MS"/>
                <a:cs typeface="Comic Sans MS"/>
              </a:rPr>
              <a:t> </a:t>
            </a:r>
            <a:r>
              <a:rPr lang="es-MX" sz="2400" spc="-5" dirty="0">
                <a:latin typeface="Comic Sans MS"/>
                <a:cs typeface="Comic Sans MS"/>
              </a:rPr>
              <a:t>alimenta</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 </a:t>
            </a:r>
            <a:r>
              <a:rPr lang="es-MX" sz="2400" dirty="0">
                <a:latin typeface="Comic Sans MS"/>
                <a:cs typeface="Comic Sans MS"/>
              </a:rPr>
              <a:t> </a:t>
            </a:r>
            <a:r>
              <a:rPr lang="es-MX" sz="2400" spc="-5" dirty="0">
                <a:latin typeface="Comic Sans MS"/>
                <a:cs typeface="Comic Sans MS"/>
              </a:rPr>
              <a:t>localizado ya sea en el circuito del neutro primario o </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distribución,</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en</a:t>
            </a:r>
            <a:r>
              <a:rPr lang="es-MX" sz="2400" spc="254"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b="1" spc="-5" dirty="0">
                <a:latin typeface="Comic Sans MS"/>
                <a:cs typeface="Comic Sans MS"/>
              </a:rPr>
              <a:t>figura</a:t>
            </a:r>
            <a:r>
              <a:rPr lang="es-MX" sz="2400" b="1" spc="260" dirty="0">
                <a:latin typeface="Comic Sans MS"/>
                <a:cs typeface="Comic Sans MS"/>
              </a:rPr>
              <a:t> </a:t>
            </a:r>
            <a:r>
              <a:rPr lang="es-MX" sz="2400" b="1" spc="-5" dirty="0">
                <a:latin typeface="Comic Sans MS"/>
                <a:cs typeface="Comic Sans MS"/>
              </a:rPr>
              <a:t>3</a:t>
            </a:r>
            <a:r>
              <a:rPr lang="es-MX" sz="2400" spc="-5" dirty="0">
                <a:latin typeface="Comic Sans MS"/>
                <a:cs typeface="Comic Sans MS"/>
              </a:rPr>
              <a:t>. </a:t>
            </a:r>
            <a:r>
              <a:rPr lang="es-MX" sz="2400" dirty="0">
                <a:latin typeface="Comic Sans MS"/>
                <a:cs typeface="Comic Sans MS"/>
              </a:rPr>
              <a:t> </a:t>
            </a:r>
            <a:r>
              <a:rPr lang="es-MX" sz="2400" spc="-5" dirty="0">
                <a:latin typeface="Comic Sans MS"/>
                <a:cs typeface="Comic Sans MS"/>
              </a:rPr>
              <a:t>Cuando el transformador de corriente es conectado </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distribución,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selecciona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RTC</a:t>
            </a:r>
            <a:r>
              <a:rPr lang="es-MX" sz="2400" dirty="0">
                <a:latin typeface="Comic Sans MS"/>
                <a:cs typeface="Comic Sans MS"/>
              </a:rPr>
              <a:t> </a:t>
            </a:r>
            <a:r>
              <a:rPr lang="es-MX" sz="2400" spc="-5" dirty="0">
                <a:latin typeface="Comic Sans MS"/>
                <a:cs typeface="Comic Sans MS"/>
              </a:rPr>
              <a:t>(relación</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transformación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manera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corriente en el relé sea aproximadamente igual a la </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primaria</a:t>
            </a:r>
            <a:r>
              <a:rPr lang="es-MX" sz="2400" dirty="0">
                <a:latin typeface="Comic Sans MS"/>
                <a:cs typeface="Comic Sans MS"/>
              </a:rPr>
              <a:t> </a:t>
            </a:r>
            <a:r>
              <a:rPr lang="es-MX" sz="2400" spc="-5" dirty="0">
                <a:latin typeface="Comic Sans MS"/>
                <a:cs typeface="Comic Sans MS"/>
              </a:rPr>
              <a:t>máxima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usa</a:t>
            </a:r>
            <a:r>
              <a:rPr lang="es-MX" sz="2400" dirty="0">
                <a:latin typeface="Comic Sans MS"/>
                <a:cs typeface="Comic Sans MS"/>
              </a:rPr>
              <a:t> </a:t>
            </a: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 con retardo de tiempo muy inverso o </a:t>
            </a:r>
            <a:r>
              <a:rPr lang="es-MX" sz="2400" dirty="0">
                <a:latin typeface="Comic Sans MS"/>
                <a:cs typeface="Comic Sans MS"/>
              </a:rPr>
              <a:t> </a:t>
            </a:r>
            <a:r>
              <a:rPr lang="es-MX" sz="2400" spc="-5" dirty="0">
                <a:latin typeface="Comic Sans MS"/>
                <a:cs typeface="Comic Sans MS"/>
              </a:rPr>
              <a:t>inverso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aplicación.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 debe ser ajustado tal que no opere </a:t>
            </a:r>
            <a:r>
              <a:rPr lang="es-MX" sz="2400" dirty="0">
                <a:latin typeface="Comic Sans MS"/>
                <a:cs typeface="Comic Sans MS"/>
              </a:rPr>
              <a:t> </a:t>
            </a:r>
            <a:r>
              <a:rPr lang="es-MX" sz="2400" spc="-5" dirty="0">
                <a:latin typeface="Comic Sans MS"/>
                <a:cs typeface="Comic Sans MS"/>
              </a:rPr>
              <a:t>con</a:t>
            </a:r>
            <a:r>
              <a:rPr lang="es-MX" sz="2400" spc="254" dirty="0">
                <a:latin typeface="Comic Sans MS"/>
                <a:cs typeface="Comic Sans MS"/>
              </a:rPr>
              <a:t> </a:t>
            </a:r>
            <a:r>
              <a:rPr lang="es-MX" sz="2400" spc="-5" dirty="0">
                <a:latin typeface="Comic Sans MS"/>
                <a:cs typeface="Comic Sans MS"/>
              </a:rPr>
              <a:t>corrientes</a:t>
            </a:r>
            <a:r>
              <a:rPr lang="es-MX" sz="2400" spc="250" dirty="0">
                <a:latin typeface="Comic Sans MS"/>
                <a:cs typeface="Comic Sans MS"/>
              </a:rPr>
              <a:t> </a:t>
            </a:r>
            <a:r>
              <a:rPr lang="es-MX" sz="2400" spc="-5" dirty="0">
                <a:latin typeface="Comic Sans MS"/>
                <a:cs typeface="Comic Sans MS"/>
              </a:rPr>
              <a:t>de</a:t>
            </a:r>
            <a:r>
              <a:rPr lang="es-MX" sz="2400" spc="250" dirty="0">
                <a:latin typeface="Comic Sans MS"/>
                <a:cs typeface="Comic Sans MS"/>
              </a:rPr>
              <a:t> </a:t>
            </a:r>
            <a:r>
              <a:rPr lang="es-MX" sz="2400" spc="-5" dirty="0">
                <a:latin typeface="Comic Sans MS"/>
                <a:cs typeface="Comic Sans MS"/>
              </a:rPr>
              <a:t>desbalance</a:t>
            </a:r>
            <a:r>
              <a:rPr lang="es-MX" sz="2400" spc="250" dirty="0">
                <a:latin typeface="Comic Sans MS"/>
                <a:cs typeface="Comic Sans MS"/>
              </a:rPr>
              <a:t> </a:t>
            </a:r>
            <a:r>
              <a:rPr lang="es-MX" sz="2400" spc="-5" dirty="0">
                <a:latin typeface="Comic Sans MS"/>
                <a:cs typeface="Comic Sans MS"/>
              </a:rPr>
              <a:t>normal</a:t>
            </a:r>
            <a:r>
              <a:rPr lang="es-MX" sz="2400" spc="250" dirty="0">
                <a:latin typeface="Comic Sans MS"/>
                <a:cs typeface="Comic Sans MS"/>
              </a:rPr>
              <a:t> </a:t>
            </a:r>
            <a:r>
              <a:rPr lang="es-MX" sz="2400" spc="-5" dirty="0">
                <a:latin typeface="Comic Sans MS"/>
                <a:cs typeface="Comic Sans MS"/>
              </a:rPr>
              <a:t>y</a:t>
            </a:r>
            <a:r>
              <a:rPr lang="es-MX" sz="2400" spc="250" dirty="0">
                <a:latin typeface="Comic Sans MS"/>
                <a:cs typeface="Comic Sans MS"/>
              </a:rPr>
              <a:t> </a:t>
            </a:r>
            <a:r>
              <a:rPr lang="es-MX" sz="2400" spc="-5" dirty="0">
                <a:latin typeface="Comic Sans MS"/>
                <a:cs typeface="Comic Sans MS"/>
              </a:rPr>
              <a:t>las corrientes</a:t>
            </a:r>
            <a:r>
              <a:rPr lang="es-MX" sz="2400" dirty="0">
                <a:latin typeface="Comic Sans MS"/>
                <a:cs typeface="Comic Sans MS"/>
              </a:rPr>
              <a:t> </a:t>
            </a:r>
            <a:r>
              <a:rPr lang="es-MX" sz="2400" spc="-5" dirty="0">
                <a:latin typeface="Comic Sans MS"/>
                <a:cs typeface="Comic Sans MS"/>
              </a:rPr>
              <a:t>armónicas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spc="260" dirty="0">
                <a:latin typeface="Comic Sans MS"/>
                <a:cs typeface="Comic Sans MS"/>
              </a:rPr>
              <a:t> </a:t>
            </a:r>
            <a:r>
              <a:rPr lang="es-MX" sz="2400" spc="-5" dirty="0">
                <a:latin typeface="Comic Sans MS"/>
                <a:cs typeface="Comic Sans MS"/>
              </a:rPr>
              <a:t>cero</a:t>
            </a:r>
            <a:r>
              <a:rPr lang="es-MX" sz="2400" spc="260" dirty="0">
                <a:latin typeface="Comic Sans MS"/>
                <a:cs typeface="Comic Sans MS"/>
              </a:rPr>
              <a:t> </a:t>
            </a:r>
            <a:r>
              <a:rPr lang="es-MX" sz="2400" spc="-5" dirty="0">
                <a:latin typeface="Comic Sans MS"/>
                <a:cs typeface="Comic Sans MS"/>
              </a:rPr>
              <a:t>que </a:t>
            </a:r>
            <a:r>
              <a:rPr lang="es-MX" sz="2400" spc="-254" dirty="0">
                <a:latin typeface="Comic Sans MS"/>
                <a:cs typeface="Comic Sans MS"/>
              </a:rPr>
              <a:t> </a:t>
            </a:r>
            <a:r>
              <a:rPr lang="es-MX" sz="2400" spc="-5" dirty="0">
                <a:latin typeface="Comic Sans MS"/>
                <a:cs typeface="Comic Sans MS"/>
              </a:rPr>
              <a:t>aparecen en</a:t>
            </a:r>
            <a:r>
              <a:rPr lang="es-MX" sz="2400" dirty="0">
                <a:latin typeface="Comic Sans MS"/>
                <a:cs typeface="Comic Sans MS"/>
              </a:rPr>
              <a:t> </a:t>
            </a:r>
            <a:r>
              <a:rPr lang="es-MX" sz="2400" spc="-5" dirty="0">
                <a:latin typeface="Comic Sans MS"/>
                <a:cs typeface="Comic Sans MS"/>
              </a:rPr>
              <a:t>el neutro.</a:t>
            </a:r>
            <a:r>
              <a:rPr lang="es-MX" sz="2400" spc="254" dirty="0">
                <a:latin typeface="Comic Sans MS"/>
                <a:cs typeface="Comic Sans MS"/>
              </a:rPr>
              <a:t> </a:t>
            </a:r>
            <a:r>
              <a:rPr lang="es-MX" sz="2400" spc="-5" dirty="0">
                <a:latin typeface="Comic Sans MS"/>
                <a:cs typeface="Comic Sans MS"/>
              </a:rPr>
              <a:t>El ajuste del pickup del relé </a:t>
            </a:r>
            <a:r>
              <a:rPr lang="es-MX" sz="2400" dirty="0">
                <a:latin typeface="Comic Sans MS"/>
                <a:cs typeface="Comic Sans MS"/>
              </a:rPr>
              <a:t> </a:t>
            </a:r>
            <a:r>
              <a:rPr lang="es-MX" sz="2400" spc="-5" dirty="0">
                <a:latin typeface="Comic Sans MS"/>
                <a:cs typeface="Comic Sans MS"/>
              </a:rPr>
              <a:t>de </a:t>
            </a:r>
            <a:r>
              <a:rPr lang="es-MX" sz="2400" spc="-5" dirty="0" err="1">
                <a:latin typeface="Comic Sans MS"/>
                <a:cs typeface="Comic Sans MS"/>
              </a:rPr>
              <a:t>sobrecorriente</a:t>
            </a:r>
            <a:r>
              <a:rPr lang="es-MX" sz="2400" spc="-5" dirty="0">
                <a:latin typeface="Comic Sans MS"/>
                <a:cs typeface="Comic Sans MS"/>
              </a:rPr>
              <a:t> no debe ser menor al 135% del </a:t>
            </a:r>
            <a:r>
              <a:rPr lang="es-MX" sz="2400" dirty="0">
                <a:latin typeface="Comic Sans MS"/>
                <a:cs typeface="Comic Sans MS"/>
              </a:rPr>
              <a:t> </a:t>
            </a:r>
            <a:r>
              <a:rPr lang="es-MX" sz="2400" spc="-5" dirty="0">
                <a:latin typeface="Comic Sans MS"/>
                <a:cs typeface="Comic Sans MS"/>
              </a:rPr>
              <a:t>valor</a:t>
            </a:r>
            <a:r>
              <a:rPr lang="es-MX" sz="2400" spc="210" dirty="0">
                <a:latin typeface="Comic Sans MS"/>
                <a:cs typeface="Comic Sans MS"/>
              </a:rPr>
              <a:t> </a:t>
            </a:r>
            <a:r>
              <a:rPr lang="es-MX" sz="2400" spc="-5" dirty="0">
                <a:latin typeface="Comic Sans MS"/>
                <a:cs typeface="Comic Sans MS"/>
              </a:rPr>
              <a:t>máximo</a:t>
            </a:r>
            <a:r>
              <a:rPr lang="es-MX" sz="2400" spc="210" dirty="0">
                <a:latin typeface="Comic Sans MS"/>
                <a:cs typeface="Comic Sans MS"/>
              </a:rPr>
              <a:t> </a:t>
            </a:r>
            <a:r>
              <a:rPr lang="es-MX" sz="2400" spc="-5" dirty="0">
                <a:latin typeface="Comic Sans MS"/>
                <a:cs typeface="Comic Sans MS"/>
              </a:rPr>
              <a:t>de</a:t>
            </a:r>
            <a:r>
              <a:rPr lang="es-MX" sz="2400" spc="210" dirty="0">
                <a:latin typeface="Comic Sans MS"/>
                <a:cs typeface="Comic Sans MS"/>
              </a:rPr>
              <a:t> </a:t>
            </a:r>
            <a:r>
              <a:rPr lang="es-MX" sz="2400" spc="-5" dirty="0">
                <a:latin typeface="Comic Sans MS"/>
                <a:cs typeface="Comic Sans MS"/>
              </a:rPr>
              <a:t>la</a:t>
            </a:r>
            <a:r>
              <a:rPr lang="es-MX" sz="2400" spc="204" dirty="0">
                <a:latin typeface="Comic Sans MS"/>
                <a:cs typeface="Comic Sans MS"/>
              </a:rPr>
              <a:t> </a:t>
            </a:r>
            <a:r>
              <a:rPr lang="es-MX" sz="2400" spc="-5" dirty="0">
                <a:latin typeface="Comic Sans MS"/>
                <a:cs typeface="Comic Sans MS"/>
              </a:rPr>
              <a:t>corriente</a:t>
            </a:r>
            <a:r>
              <a:rPr lang="es-MX" sz="2400" spc="210" dirty="0">
                <a:latin typeface="Comic Sans MS"/>
                <a:cs typeface="Comic Sans MS"/>
              </a:rPr>
              <a:t> </a:t>
            </a:r>
            <a:r>
              <a:rPr lang="es-MX" sz="2400" spc="-5" dirty="0">
                <a:latin typeface="Comic Sans MS"/>
                <a:cs typeface="Comic Sans MS"/>
              </a:rPr>
              <a:t>medida</a:t>
            </a:r>
            <a:r>
              <a:rPr lang="es-MX" sz="2400" spc="204" dirty="0">
                <a:latin typeface="Comic Sans MS"/>
                <a:cs typeface="Comic Sans MS"/>
              </a:rPr>
              <a:t> </a:t>
            </a:r>
            <a:r>
              <a:rPr lang="es-MX" sz="2400" spc="-5" dirty="0">
                <a:latin typeface="Comic Sans MS"/>
                <a:cs typeface="Comic Sans MS"/>
              </a:rPr>
              <a:t>en</a:t>
            </a:r>
            <a:r>
              <a:rPr lang="es-MX" sz="2400" spc="204" dirty="0">
                <a:latin typeface="Comic Sans MS"/>
                <a:cs typeface="Comic Sans MS"/>
              </a:rPr>
              <a:t> </a:t>
            </a:r>
            <a:r>
              <a:rPr lang="es-MX" sz="2400" spc="-5" dirty="0">
                <a:latin typeface="Comic Sans MS"/>
                <a:cs typeface="Comic Sans MS"/>
              </a:rPr>
              <a:t>el</a:t>
            </a:r>
            <a:r>
              <a:rPr lang="es-MX" sz="2400" spc="204" dirty="0">
                <a:latin typeface="Comic Sans MS"/>
                <a:cs typeface="Comic Sans MS"/>
              </a:rPr>
              <a:t> </a:t>
            </a:r>
            <a:r>
              <a:rPr lang="es-MX" sz="2400" spc="-5" dirty="0">
                <a:latin typeface="Comic Sans MS"/>
                <a:cs typeface="Comic Sans MS"/>
              </a:rPr>
              <a:t>neutro </a:t>
            </a:r>
            <a:r>
              <a:rPr lang="es-MX" sz="2400" spc="-254" dirty="0">
                <a:latin typeface="Comic Sans MS"/>
                <a:cs typeface="Comic Sans MS"/>
              </a:rPr>
              <a:t> </a:t>
            </a:r>
            <a:r>
              <a:rPr lang="es-MX" sz="2400" spc="-5" dirty="0">
                <a:latin typeface="Comic Sans MS"/>
                <a:cs typeface="Comic Sans MS"/>
              </a:rPr>
              <a:t>bajo condiciones de no-falla.</a:t>
            </a:r>
            <a:r>
              <a:rPr lang="es-MX" sz="2400" dirty="0">
                <a:latin typeface="Comic Sans MS"/>
                <a:cs typeface="Comic Sans MS"/>
              </a:rPr>
              <a:t> </a:t>
            </a:r>
            <a:r>
              <a:rPr lang="es-MX" sz="2400" spc="-5" dirty="0">
                <a:latin typeface="Comic Sans MS"/>
                <a:cs typeface="Comic Sans MS"/>
              </a:rPr>
              <a:t>En general, el relé de </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proporciona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menos </a:t>
            </a:r>
            <a:r>
              <a:rPr lang="es-MX" sz="2400" dirty="0">
                <a:latin typeface="Comic Sans MS"/>
                <a:cs typeface="Comic Sans MS"/>
              </a:rPr>
              <a:t> </a:t>
            </a:r>
            <a:r>
              <a:rPr lang="es-MX" sz="2400" spc="-5" dirty="0">
                <a:latin typeface="Comic Sans MS"/>
                <a:cs typeface="Comic Sans MS"/>
              </a:rPr>
              <a:t>sensible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detecta </a:t>
            </a:r>
            <a:r>
              <a:rPr lang="es-MX" sz="2400" spc="-254" dirty="0">
                <a:latin typeface="Comic Sans MS"/>
                <a:cs typeface="Comic Sans MS"/>
              </a:rPr>
              <a:t> </a:t>
            </a:r>
            <a:r>
              <a:rPr lang="es-MX" sz="2400" spc="-5" dirty="0">
                <a:latin typeface="Comic Sans MS"/>
                <a:cs typeface="Comic Sans MS"/>
              </a:rPr>
              <a:t>tensión de secuencia cero. De manera similar que el </a:t>
            </a:r>
            <a:r>
              <a:rPr lang="es-MX" sz="2400" dirty="0">
                <a:latin typeface="Comic Sans MS"/>
                <a:cs typeface="Comic Sans MS"/>
              </a:rPr>
              <a:t> </a:t>
            </a:r>
            <a:r>
              <a:rPr lang="es-MX" sz="2400" spc="-5" dirty="0">
                <a:latin typeface="Comic Sans MS"/>
                <a:cs typeface="Comic Sans MS"/>
              </a:rPr>
              <a:t>relé de sobretensión, el relé de </a:t>
            </a:r>
            <a:r>
              <a:rPr lang="es-MX" sz="2400" spc="-5" dirty="0" err="1">
                <a:latin typeface="Comic Sans MS"/>
                <a:cs typeface="Comic Sans MS"/>
              </a:rPr>
              <a:t>sobrecorriente</a:t>
            </a:r>
            <a:r>
              <a:rPr lang="es-MX" sz="2400" spc="-5" dirty="0">
                <a:latin typeface="Comic Sans MS"/>
                <a:cs typeface="Comic Sans MS"/>
              </a:rPr>
              <a:t> debe </a:t>
            </a:r>
            <a:r>
              <a:rPr lang="es-MX" sz="2400" spc="-254"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coordinado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fusibles</a:t>
            </a:r>
            <a:r>
              <a:rPr lang="es-MX" sz="240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transformador de potencial y con los relés de tierra </a:t>
            </a:r>
            <a:r>
              <a:rPr lang="es-MX" sz="2400" dirty="0">
                <a:latin typeface="Comic Sans MS"/>
                <a:cs typeface="Comic Sans MS"/>
              </a:rPr>
              <a:t> </a:t>
            </a:r>
            <a:r>
              <a:rPr lang="es-MX" sz="2400" spc="-5" dirty="0">
                <a:latin typeface="Comic Sans MS"/>
                <a:cs typeface="Comic Sans MS"/>
              </a:rPr>
              <a:t>del sistema.</a:t>
            </a:r>
            <a:endParaRPr lang="es-MX" sz="24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nSpc>
                <a:spcPct val="116599"/>
              </a:lnSpc>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30367886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58800" y="520193"/>
            <a:ext cx="17068800" cy="4671279"/>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panose="030F0702030302020204" pitchFamily="66" charset="0"/>
                <a:cs typeface="Comic Sans MS"/>
              </a:rPr>
              <a:t>Métodos</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protección</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para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falla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tierra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en</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100% </a:t>
            </a:r>
            <a:r>
              <a:rPr sz="2400" b="1" spc="-375" dirty="0">
                <a:latin typeface="Comic Sans MS" panose="030F0702030302020204" pitchFamily="66" charset="0"/>
                <a:cs typeface="Comic Sans MS"/>
              </a:rPr>
              <a:t> </a:t>
            </a:r>
            <a:r>
              <a:rPr sz="2400" b="1" spc="-5" dirty="0">
                <a:latin typeface="Comic Sans MS" panose="030F0702030302020204" pitchFamily="66" charset="0"/>
                <a:cs typeface="Comic Sans MS"/>
              </a:rPr>
              <a:t>del devanado</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del</a:t>
            </a:r>
            <a:r>
              <a:rPr sz="2400" b="1" dirty="0">
                <a:latin typeface="Comic Sans MS" panose="030F0702030302020204" pitchFamily="66" charset="0"/>
                <a:cs typeface="Comic Sans MS"/>
              </a:rPr>
              <a:t> </a:t>
            </a:r>
            <a:r>
              <a:rPr sz="2400" b="1" spc="-5" dirty="0" err="1">
                <a:latin typeface="Comic Sans MS" panose="030F0702030302020204" pitchFamily="66" charset="0"/>
                <a:cs typeface="Comic Sans MS"/>
              </a:rPr>
              <a:t>estator</a:t>
            </a:r>
            <a:endParaRPr lang="en-US" sz="2400" b="1" spc="-5" dirty="0">
              <a:latin typeface="Comic Sans MS" panose="030F0702030302020204" pitchFamily="66" charset="0"/>
              <a:cs typeface="Comic Sans MS"/>
            </a:endParaRPr>
          </a:p>
          <a:p>
            <a:pPr marL="12700" marR="5080" algn="just">
              <a:spcBef>
                <a:spcPts val="100"/>
              </a:spcBef>
            </a:pPr>
            <a:endParaRPr lang="es-AR" sz="2400" b="1" spc="-5" dirty="0">
              <a:latin typeface="Comic Sans MS" panose="030F0702030302020204" pitchFamily="66" charset="0"/>
              <a:cs typeface="Comic Sans MS"/>
            </a:endParaRPr>
          </a:p>
          <a:p>
            <a:pPr marL="12700" marR="5080" algn="just">
              <a:spcBef>
                <a:spcPts val="100"/>
              </a:spcBef>
            </a:pP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convencional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 del estator en sistemas puestos a tierra con alta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impedancia ha sido discutido en la sección previa.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esquemas,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aunque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adecuados,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sólo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proporcionan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 sensible para únicamente alrededor del 95%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 es debido a que la falla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 el 5%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restante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cerca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neutro,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causará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suficiente tensión residual y corriente residual de 60 Hz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 operar a estos relés.</a:t>
            </a:r>
            <a:r>
              <a:rPr lang="es-MX" sz="2400" spc="520" dirty="0">
                <a:latin typeface="Comic Sans MS" panose="030F0702030302020204" pitchFamily="66" charset="0"/>
                <a:cs typeface="Comic Sans MS"/>
              </a:rPr>
              <a:t> </a:t>
            </a:r>
            <a:r>
              <a:rPr lang="es-MX" sz="2400" spc="-5" dirty="0">
                <a:latin typeface="Comic Sans MS" panose="030F0702030302020204" pitchFamily="66" charset="0"/>
                <a:cs typeface="Comic Sans MS"/>
              </a:rPr>
              <a:t>Es importante proteger todo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generador con un sistema de protección de falla 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 adicional de tal forma que se cubra el 100% del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técnicas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cubran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100%</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divididas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dos</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categorías:</a:t>
            </a:r>
          </a:p>
          <a:p>
            <a:pPr marL="12700" marR="5080" algn="just">
              <a:spcBef>
                <a:spcPts val="100"/>
              </a:spcBef>
            </a:pPr>
            <a:endParaRPr lang="es-MX" sz="2400" spc="-5" dirty="0">
              <a:latin typeface="Comic Sans MS" panose="030F0702030302020204" pitchFamily="66" charset="0"/>
              <a:cs typeface="Comic Sans MS"/>
            </a:endParaRPr>
          </a:p>
          <a:p>
            <a:pPr marL="240665" marR="5080" indent="-228600" algn="just">
              <a:spcBef>
                <a:spcPts val="100"/>
              </a:spcBef>
              <a:buFont typeface="Wingdings"/>
              <a:buChar char=""/>
              <a:tabLst>
                <a:tab pos="440690" algn="l"/>
                <a:tab pos="441325" algn="l"/>
              </a:tabLst>
            </a:pPr>
            <a:r>
              <a:rPr lang="es-MX" sz="2400" dirty="0">
                <a:latin typeface="Comic Sans MS" panose="030F0702030302020204" pitchFamily="66" charset="0"/>
              </a:rPr>
              <a:t>	</a:t>
            </a:r>
            <a:r>
              <a:rPr lang="es-MX" sz="2400" spc="-5" dirty="0">
                <a:latin typeface="Comic Sans MS" panose="030F0702030302020204" pitchFamily="66" charset="0"/>
                <a:cs typeface="Comic Sans MS"/>
              </a:rPr>
              <a:t>Técnicas</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basadas</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80" dirty="0">
                <a:latin typeface="Comic Sans MS" panose="030F0702030302020204" pitchFamily="66" charset="0"/>
                <a:cs typeface="Comic Sans MS"/>
              </a:rPr>
              <a:t> </a:t>
            </a:r>
            <a:r>
              <a:rPr lang="es-MX" sz="2400" spc="-5" dirty="0">
                <a:latin typeface="Comic Sans MS" panose="030F0702030302020204" pitchFamily="66" charset="0"/>
                <a:cs typeface="Comic Sans MS"/>
              </a:rPr>
              <a:t>tercera </a:t>
            </a:r>
            <a:r>
              <a:rPr lang="es-MX" sz="2400" spc="-250" dirty="0">
                <a:latin typeface="Comic Sans MS" panose="030F0702030302020204" pitchFamily="66" charset="0"/>
                <a:cs typeface="Comic Sans MS"/>
              </a:rPr>
              <a:t> </a:t>
            </a:r>
            <a:r>
              <a:rPr lang="es-MX" sz="2400" spc="-5" dirty="0">
                <a:latin typeface="Comic Sans MS" panose="030F0702030302020204" pitchFamily="66" charset="0"/>
                <a:cs typeface="Comic Sans MS"/>
              </a:rPr>
              <a:t>armónica.</a:t>
            </a:r>
          </a:p>
          <a:p>
            <a:pPr marL="240665" marR="5080" indent="-228600" algn="just">
              <a:spcBef>
                <a:spcPts val="100"/>
              </a:spcBef>
              <a:buFont typeface="Wingdings"/>
              <a:buChar char=""/>
              <a:tabLst>
                <a:tab pos="440690" algn="l"/>
                <a:tab pos="441325" algn="l"/>
              </a:tabLst>
            </a:pPr>
            <a:r>
              <a:rPr lang="es-MX" sz="2400" dirty="0">
                <a:latin typeface="Comic Sans MS" panose="030F0702030302020204" pitchFamily="66" charset="0"/>
              </a:rPr>
              <a:t>	</a:t>
            </a:r>
            <a:r>
              <a:rPr lang="es-MX" sz="2400" spc="-5" dirty="0">
                <a:latin typeface="Comic Sans MS" panose="030F0702030302020204" pitchFamily="66" charset="0"/>
                <a:cs typeface="Comic Sans MS"/>
              </a:rPr>
              <a:t>Inyección</a:t>
            </a:r>
            <a:r>
              <a:rPr lang="es-MX" sz="2400" spc="2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residual</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o</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neutro.</a:t>
            </a:r>
            <a:endParaRPr lang="es-MX" sz="2400" dirty="0">
              <a:latin typeface="Comic Sans MS" panose="030F0702030302020204" pitchFamily="66" charset="0"/>
              <a:cs typeface="Comic Sans MS"/>
            </a:endParaRPr>
          </a:p>
          <a:p>
            <a:pPr marL="12700" marR="5080">
              <a:lnSpc>
                <a:spcPct val="116100"/>
              </a:lnSpc>
              <a:spcBef>
                <a:spcPts val="100"/>
              </a:spcBef>
            </a:pPr>
            <a:endParaRPr sz="900" dirty="0">
              <a:latin typeface="Comic Sans MS"/>
              <a:cs typeface="Comic Sans MS"/>
            </a:endParaRPr>
          </a:p>
        </p:txBody>
      </p:sp>
      <p:pic>
        <p:nvPicPr>
          <p:cNvPr id="9" name="object 9"/>
          <p:cNvPicPr/>
          <p:nvPr/>
        </p:nvPicPr>
        <p:blipFill>
          <a:blip r:embed="rId2" cstate="print"/>
          <a:stretch>
            <a:fillRect/>
          </a:stretch>
        </p:blipFill>
        <p:spPr>
          <a:xfrm>
            <a:off x="13380669" y="7144561"/>
            <a:ext cx="2406794" cy="649116"/>
          </a:xfrm>
          <a:prstGeom prst="rect">
            <a:avLst/>
          </a:prstGeom>
        </p:spPr>
      </p:pic>
      <p:sp>
        <p:nvSpPr>
          <p:cNvPr id="10" name="object 10"/>
          <p:cNvSpPr txBox="1"/>
          <p:nvPr/>
        </p:nvSpPr>
        <p:spPr>
          <a:xfrm>
            <a:off x="14062039" y="7996586"/>
            <a:ext cx="1089025"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b)</a:t>
            </a:r>
            <a:r>
              <a:rPr sz="900" spc="-10" dirty="0">
                <a:latin typeface="Comic Sans MS"/>
                <a:cs typeface="Comic Sans MS"/>
              </a:rPr>
              <a:t> </a:t>
            </a:r>
            <a:r>
              <a:rPr sz="900" spc="-5" dirty="0">
                <a:latin typeface="Comic Sans MS"/>
                <a:cs typeface="Comic Sans MS"/>
              </a:rPr>
              <a:t>Falla en</a:t>
            </a:r>
            <a:r>
              <a:rPr sz="900" spc="-10" dirty="0">
                <a:latin typeface="Comic Sans MS"/>
                <a:cs typeface="Comic Sans MS"/>
              </a:rPr>
              <a:t> </a:t>
            </a:r>
            <a:r>
              <a:rPr sz="900" spc="-5" dirty="0">
                <a:latin typeface="Comic Sans MS"/>
                <a:cs typeface="Comic Sans MS"/>
              </a:rPr>
              <a:t>el neutro</a:t>
            </a:r>
            <a:endParaRPr sz="900">
              <a:latin typeface="Comic Sans MS"/>
              <a:cs typeface="Comic Sans MS"/>
            </a:endParaRPr>
          </a:p>
        </p:txBody>
      </p:sp>
      <p:pic>
        <p:nvPicPr>
          <p:cNvPr id="11" name="object 11"/>
          <p:cNvPicPr/>
          <p:nvPr/>
        </p:nvPicPr>
        <p:blipFill>
          <a:blip r:embed="rId3" cstate="print"/>
          <a:stretch>
            <a:fillRect/>
          </a:stretch>
        </p:blipFill>
        <p:spPr>
          <a:xfrm>
            <a:off x="13693760" y="8521125"/>
            <a:ext cx="1931413" cy="693531"/>
          </a:xfrm>
          <a:prstGeom prst="rect">
            <a:avLst/>
          </a:prstGeom>
        </p:spPr>
      </p:pic>
      <p:sp>
        <p:nvSpPr>
          <p:cNvPr id="12" name="object 12"/>
          <p:cNvSpPr txBox="1"/>
          <p:nvPr/>
        </p:nvSpPr>
        <p:spPr>
          <a:xfrm>
            <a:off x="14026231" y="9412149"/>
            <a:ext cx="1162050"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c)</a:t>
            </a:r>
            <a:r>
              <a:rPr sz="900" spc="-10" dirty="0">
                <a:latin typeface="Comic Sans MS"/>
                <a:cs typeface="Comic Sans MS"/>
              </a:rPr>
              <a:t> </a:t>
            </a:r>
            <a:r>
              <a:rPr sz="900" spc="-5" dirty="0">
                <a:latin typeface="Comic Sans MS"/>
                <a:cs typeface="Comic Sans MS"/>
              </a:rPr>
              <a:t>Falla en</a:t>
            </a:r>
            <a:r>
              <a:rPr sz="900" spc="-10" dirty="0">
                <a:latin typeface="Comic Sans MS"/>
                <a:cs typeface="Comic Sans MS"/>
              </a:rPr>
              <a:t> </a:t>
            </a:r>
            <a:r>
              <a:rPr sz="900" spc="-5" dirty="0">
                <a:latin typeface="Comic Sans MS"/>
                <a:cs typeface="Comic Sans MS"/>
              </a:rPr>
              <a:t>terminales</a:t>
            </a:r>
            <a:endParaRPr sz="900">
              <a:latin typeface="Comic Sans MS"/>
              <a:cs typeface="Comic Sans MS"/>
            </a:endParaRPr>
          </a:p>
        </p:txBody>
      </p:sp>
      <p:sp>
        <p:nvSpPr>
          <p:cNvPr id="13" name="object 13"/>
          <p:cNvSpPr txBox="1"/>
          <p:nvPr/>
        </p:nvSpPr>
        <p:spPr>
          <a:xfrm>
            <a:off x="13131800" y="9769923"/>
            <a:ext cx="3086100" cy="288477"/>
          </a:xfrm>
          <a:prstGeom prst="rect">
            <a:avLst/>
          </a:prstGeom>
        </p:spPr>
        <p:txBody>
          <a:bodyPr vert="horz" wrap="square" lIns="0" tIns="12700" rIns="0" bIns="0" rtlCol="0">
            <a:spAutoFit/>
          </a:bodyPr>
          <a:lstStyle/>
          <a:p>
            <a:pPr marL="552450" marR="5080" indent="-540385">
              <a:lnSpc>
                <a:spcPct val="116199"/>
              </a:lnSpc>
              <a:spcBef>
                <a:spcPts val="100"/>
              </a:spcBef>
            </a:pPr>
            <a:r>
              <a:rPr sz="800" spc="-5" dirty="0">
                <a:latin typeface="Comic Sans MS"/>
                <a:cs typeface="Comic Sans MS"/>
              </a:rPr>
              <a:t>Figura</a:t>
            </a:r>
            <a:r>
              <a:rPr sz="800" spc="95" dirty="0">
                <a:latin typeface="Comic Sans MS"/>
                <a:cs typeface="Comic Sans MS"/>
              </a:rPr>
              <a:t> </a:t>
            </a:r>
            <a:r>
              <a:rPr sz="800" spc="-5" dirty="0">
                <a:latin typeface="Comic Sans MS"/>
                <a:cs typeface="Comic Sans MS"/>
              </a:rPr>
              <a:t>4.</a:t>
            </a:r>
            <a:r>
              <a:rPr sz="800" spc="95" dirty="0">
                <a:latin typeface="Comic Sans MS"/>
                <a:cs typeface="Comic Sans MS"/>
              </a:rPr>
              <a:t> </a:t>
            </a:r>
            <a:r>
              <a:rPr sz="800" b="1" spc="-5" dirty="0">
                <a:latin typeface="Comic Sans MS"/>
                <a:cs typeface="Comic Sans MS"/>
              </a:rPr>
              <a:t>Tensiones</a:t>
            </a:r>
            <a:r>
              <a:rPr sz="800" b="1" spc="325" dirty="0">
                <a:latin typeface="Comic Sans MS"/>
                <a:cs typeface="Comic Sans MS"/>
              </a:rPr>
              <a:t> </a:t>
            </a:r>
            <a:r>
              <a:rPr sz="800" b="1" spc="-5" dirty="0">
                <a:latin typeface="Comic Sans MS"/>
                <a:cs typeface="Comic Sans MS"/>
              </a:rPr>
              <a:t>de</a:t>
            </a:r>
            <a:r>
              <a:rPr sz="800" b="1" spc="325" dirty="0">
                <a:latin typeface="Comic Sans MS"/>
                <a:cs typeface="Comic Sans MS"/>
              </a:rPr>
              <a:t> </a:t>
            </a:r>
            <a:r>
              <a:rPr sz="800" b="1" spc="-5" dirty="0">
                <a:latin typeface="Comic Sans MS"/>
                <a:cs typeface="Comic Sans MS"/>
              </a:rPr>
              <a:t>tercera</a:t>
            </a:r>
            <a:r>
              <a:rPr sz="800" b="1" spc="325" dirty="0">
                <a:latin typeface="Comic Sans MS"/>
                <a:cs typeface="Comic Sans MS"/>
              </a:rPr>
              <a:t> </a:t>
            </a:r>
            <a:r>
              <a:rPr sz="800" b="1" spc="-5" dirty="0">
                <a:latin typeface="Comic Sans MS"/>
                <a:cs typeface="Comic Sans MS"/>
              </a:rPr>
              <a:t>armónica</a:t>
            </a:r>
            <a:r>
              <a:rPr sz="800" b="1" spc="325" dirty="0">
                <a:latin typeface="Comic Sans MS"/>
                <a:cs typeface="Comic Sans MS"/>
              </a:rPr>
              <a:t> </a:t>
            </a:r>
            <a:r>
              <a:rPr sz="800" b="1" spc="-5" dirty="0">
                <a:latin typeface="Comic Sans MS"/>
                <a:cs typeface="Comic Sans MS"/>
              </a:rPr>
              <a:t>para</a:t>
            </a:r>
            <a:r>
              <a:rPr sz="800" b="1" spc="320" dirty="0">
                <a:latin typeface="Comic Sans MS"/>
                <a:cs typeface="Comic Sans MS"/>
              </a:rPr>
              <a:t> </a:t>
            </a:r>
            <a:r>
              <a:rPr sz="800" b="1" spc="-5" dirty="0">
                <a:latin typeface="Comic Sans MS"/>
                <a:cs typeface="Comic Sans MS"/>
              </a:rPr>
              <a:t>diferentes </a:t>
            </a:r>
            <a:r>
              <a:rPr sz="800" b="1" spc="-335" dirty="0">
                <a:latin typeface="Comic Sans MS"/>
                <a:cs typeface="Comic Sans MS"/>
              </a:rPr>
              <a:t> </a:t>
            </a:r>
            <a:r>
              <a:rPr sz="800" b="1" spc="-5" dirty="0">
                <a:latin typeface="Comic Sans MS"/>
                <a:cs typeface="Comic Sans MS"/>
              </a:rPr>
              <a:t>condiciones</a:t>
            </a:r>
            <a:r>
              <a:rPr sz="800" b="1" dirty="0">
                <a:latin typeface="Comic Sans MS"/>
                <a:cs typeface="Comic Sans MS"/>
              </a:rPr>
              <a:t> </a:t>
            </a:r>
            <a:r>
              <a:rPr sz="800" b="1" spc="-5" dirty="0">
                <a:latin typeface="Comic Sans MS"/>
                <a:cs typeface="Comic Sans MS"/>
              </a:rPr>
              <a:t>en</a:t>
            </a:r>
            <a:r>
              <a:rPr sz="800" b="1" dirty="0">
                <a:latin typeface="Comic Sans MS"/>
                <a:cs typeface="Comic Sans MS"/>
              </a:rPr>
              <a:t> </a:t>
            </a:r>
            <a:r>
              <a:rPr sz="800" b="1" spc="-5" dirty="0">
                <a:latin typeface="Comic Sans MS"/>
                <a:cs typeface="Comic Sans MS"/>
              </a:rPr>
              <a:t>un</a:t>
            </a:r>
            <a:r>
              <a:rPr sz="800" b="1" dirty="0">
                <a:latin typeface="Comic Sans MS"/>
                <a:cs typeface="Comic Sans MS"/>
              </a:rPr>
              <a:t> </a:t>
            </a:r>
            <a:r>
              <a:rPr sz="800" b="1" spc="-10" dirty="0">
                <a:latin typeface="Comic Sans MS"/>
                <a:cs typeface="Comic Sans MS"/>
              </a:rPr>
              <a:t>generador</a:t>
            </a:r>
            <a:r>
              <a:rPr sz="800" b="1" dirty="0">
                <a:latin typeface="Comic Sans MS"/>
                <a:cs typeface="Comic Sans MS"/>
              </a:rPr>
              <a:t> </a:t>
            </a:r>
            <a:r>
              <a:rPr sz="800" b="1" spc="-5" dirty="0">
                <a:latin typeface="Comic Sans MS"/>
                <a:cs typeface="Comic Sans MS"/>
              </a:rPr>
              <a:t>típico</a:t>
            </a:r>
            <a:endParaRPr sz="800">
              <a:latin typeface="Comic Sans MS"/>
              <a:cs typeface="Comic Sans M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58800" y="520193"/>
            <a:ext cx="17068800" cy="5175648"/>
          </a:xfrm>
          <a:prstGeom prst="rect">
            <a:avLst/>
          </a:prstGeom>
        </p:spPr>
        <p:txBody>
          <a:bodyPr vert="horz" wrap="square" lIns="0" tIns="12700" rIns="0" bIns="0" rtlCol="0">
            <a:spAutoFit/>
          </a:bodyPr>
          <a:lstStyle/>
          <a:p>
            <a:pPr marL="12700" marR="5080" algn="just">
              <a:spcBef>
                <a:spcPts val="100"/>
              </a:spcBef>
            </a:pPr>
            <a:r>
              <a:rPr lang="es-MX" sz="2400" b="1" spc="-5" dirty="0">
                <a:latin typeface="Comic Sans MS" panose="030F0702030302020204" pitchFamily="66" charset="0"/>
                <a:cs typeface="Comic Sans MS"/>
              </a:rPr>
              <a:t>Técnicas basadas en la tensión de tercera armónica</a:t>
            </a:r>
            <a:r>
              <a:rPr lang="es-MX" sz="2400" spc="-5" dirty="0">
                <a:latin typeface="Comic Sans MS" panose="030F0702030302020204" pitchFamily="66" charset="0"/>
                <a:cs typeface="Comic Sans MS"/>
              </a:rPr>
              <a:t>.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componentes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3ª</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Armónica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presentes</a:t>
            </a:r>
            <a:r>
              <a:rPr lang="es-MX" sz="2400" spc="15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terminales</a:t>
            </a:r>
            <a:r>
              <a:rPr lang="es-MX" sz="2400" spc="15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50" dirty="0">
                <a:latin typeface="Comic Sans MS" panose="030F0702030302020204" pitchFamily="66" charset="0"/>
                <a:cs typeface="Comic Sans MS"/>
              </a:rPr>
              <a:t> </a:t>
            </a:r>
            <a:r>
              <a:rPr lang="es-MX" sz="2400" spc="-5" dirty="0">
                <a:latin typeface="Comic Sans MS" panose="030F0702030302020204" pitchFamily="66" charset="0"/>
                <a:cs typeface="Comic Sans MS"/>
              </a:rPr>
              <a:t>casi</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todas</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máquinas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en diferentes grados; se presentan y varían debido a las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diferencias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diseño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fabricación.</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Si</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están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presentes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cantidad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suficiente,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estas tensiones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usadas por los esquemas de esta categoría para detectar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cerca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neutro.</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tensiones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tercera armónica medidas en el neutro, en terminales del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ambos,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proporcionar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discutir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técnicas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sus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principios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operación,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importante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características de las tensiones de tercera armónica que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usan estos esquemas como señales a los relés para la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detección</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fallas.</a:t>
            </a:r>
            <a:r>
              <a:rPr lang="es-MX" sz="2400" spc="265" dirty="0">
                <a:latin typeface="Comic Sans MS" panose="030F0702030302020204" pitchFamily="66" charset="0"/>
                <a:cs typeface="Comic Sans MS"/>
              </a:rPr>
              <a:t> </a:t>
            </a:r>
            <a:r>
              <a:rPr lang="es-MX" sz="2400" spc="-5" dirty="0">
                <a:latin typeface="Comic Sans MS" panose="030F0702030302020204" pitchFamily="66" charset="0"/>
                <a:cs typeface="Comic Sans MS"/>
              </a:rPr>
              <a:t>La figura 4 muestra las tensiones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tercera armónica (V</a:t>
            </a:r>
            <a:r>
              <a:rPr lang="es-MX" sz="2400" spc="-7" baseline="-13888" dirty="0">
                <a:latin typeface="Comic Sans MS" panose="030F0702030302020204" pitchFamily="66" charset="0"/>
                <a:cs typeface="Comic Sans MS"/>
              </a:rPr>
              <a:t>3</a:t>
            </a:r>
            <a:r>
              <a:rPr lang="es-MX" sz="2400" spc="-5" dirty="0">
                <a:latin typeface="Comic Sans MS" panose="030F0702030302020204" pitchFamily="66" charset="0"/>
                <a:cs typeface="Comic Sans MS"/>
              </a:rPr>
              <a:t>RD) presentes en el neutro y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terminales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típico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durante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diferentes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condiciones de carga: (a) bajo operación normal (b) para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 falla en el extremo del neutro y (c) para una falla en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terminales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endParaRPr lang="es-MX" sz="2400" dirty="0">
              <a:latin typeface="Comic Sans MS" panose="030F0702030302020204" pitchFamily="66" charset="0"/>
              <a:cs typeface="Comic Sans MS"/>
            </a:endParaRPr>
          </a:p>
          <a:p>
            <a:pPr marL="12700" marR="5080" algn="just">
              <a:spcBef>
                <a:spcPts val="100"/>
              </a:spcBef>
            </a:pPr>
            <a:r>
              <a:rPr lang="es-MX" sz="2400" spc="-5" dirty="0">
                <a:latin typeface="Comic Sans MS" panose="030F0702030302020204" pitchFamily="66" charset="0"/>
                <a:cs typeface="Comic Sans MS"/>
              </a:rPr>
              <a:t>Las</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siguientes</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observaciones</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pueden</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hechas</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partir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 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figura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4:</a:t>
            </a:r>
          </a:p>
          <a:p>
            <a:pPr marL="12700" marR="5080" algn="just">
              <a:spcBef>
                <a:spcPts val="100"/>
              </a:spcBef>
            </a:pPr>
            <a:r>
              <a:rPr lang="es-MX" sz="2400" spc="-5" dirty="0">
                <a:latin typeface="Comic Sans MS" panose="030F0702030302020204" pitchFamily="66" charset="0"/>
                <a:cs typeface="Comic Sans MS"/>
              </a:rPr>
              <a:t>1.</a:t>
            </a:r>
            <a:r>
              <a:rPr lang="es-MX" sz="2400" spc="66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nivel</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tercera</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armónica</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neutro </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y terminales del generador es dependiente de las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condiciones de operación del generador.</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La tensión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 mayor a plena carga que en condiciones en vacío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muestra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figura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4;</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embargo,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dependiendo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diseño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también 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revés.</a:t>
            </a:r>
            <a:endParaRPr lang="es-MX" sz="2400" dirty="0">
              <a:latin typeface="Comic Sans MS" panose="030F0702030302020204" pitchFamily="66" charset="0"/>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sz="900" dirty="0">
              <a:latin typeface="Comic Sans MS"/>
              <a:cs typeface="Comic Sans MS"/>
            </a:endParaRPr>
          </a:p>
        </p:txBody>
      </p:sp>
      <p:pic>
        <p:nvPicPr>
          <p:cNvPr id="9" name="object 9"/>
          <p:cNvPicPr/>
          <p:nvPr/>
        </p:nvPicPr>
        <p:blipFill>
          <a:blip r:embed="rId2" cstate="print"/>
          <a:stretch>
            <a:fillRect/>
          </a:stretch>
        </p:blipFill>
        <p:spPr>
          <a:xfrm>
            <a:off x="6534006" y="5695841"/>
            <a:ext cx="4768994" cy="1466959"/>
          </a:xfrm>
          <a:prstGeom prst="rect">
            <a:avLst/>
          </a:prstGeom>
        </p:spPr>
      </p:pic>
      <p:sp>
        <p:nvSpPr>
          <p:cNvPr id="10" name="object 10"/>
          <p:cNvSpPr txBox="1"/>
          <p:nvPr/>
        </p:nvSpPr>
        <p:spPr>
          <a:xfrm>
            <a:off x="6534006" y="7581558"/>
            <a:ext cx="4768994"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b)</a:t>
            </a:r>
            <a:r>
              <a:rPr sz="2000" b="1" spc="-10" dirty="0">
                <a:latin typeface="Comic Sans MS"/>
                <a:cs typeface="Comic Sans MS"/>
              </a:rPr>
              <a:t> </a:t>
            </a:r>
            <a:r>
              <a:rPr sz="2000" b="1" spc="-5" dirty="0">
                <a:latin typeface="Comic Sans MS"/>
                <a:cs typeface="Comic Sans MS"/>
              </a:rPr>
              <a:t>Falla en</a:t>
            </a:r>
            <a:r>
              <a:rPr sz="2000" b="1" spc="-10" dirty="0">
                <a:latin typeface="Comic Sans MS"/>
                <a:cs typeface="Comic Sans MS"/>
              </a:rPr>
              <a:t> </a:t>
            </a:r>
            <a:r>
              <a:rPr sz="2000" b="1" spc="-5" dirty="0">
                <a:latin typeface="Comic Sans MS"/>
                <a:cs typeface="Comic Sans MS"/>
              </a:rPr>
              <a:t>el neutro</a:t>
            </a:r>
            <a:endParaRPr sz="2000" b="1" dirty="0">
              <a:latin typeface="Comic Sans MS"/>
              <a:cs typeface="Comic Sans MS"/>
            </a:endParaRPr>
          </a:p>
        </p:txBody>
      </p:sp>
      <p:pic>
        <p:nvPicPr>
          <p:cNvPr id="11" name="object 11"/>
          <p:cNvPicPr/>
          <p:nvPr/>
        </p:nvPicPr>
        <p:blipFill>
          <a:blip r:embed="rId3" cstate="print"/>
          <a:stretch>
            <a:fillRect/>
          </a:stretch>
        </p:blipFill>
        <p:spPr>
          <a:xfrm>
            <a:off x="12486862" y="7162800"/>
            <a:ext cx="4302537" cy="1162377"/>
          </a:xfrm>
          <a:prstGeom prst="rect">
            <a:avLst/>
          </a:prstGeom>
        </p:spPr>
      </p:pic>
      <p:sp>
        <p:nvSpPr>
          <p:cNvPr id="12" name="object 12"/>
          <p:cNvSpPr txBox="1"/>
          <p:nvPr/>
        </p:nvSpPr>
        <p:spPr>
          <a:xfrm>
            <a:off x="13436600" y="8645778"/>
            <a:ext cx="3086099"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c)</a:t>
            </a:r>
            <a:r>
              <a:rPr sz="2000" b="1" spc="-10" dirty="0">
                <a:latin typeface="Comic Sans MS"/>
                <a:cs typeface="Comic Sans MS"/>
              </a:rPr>
              <a:t> </a:t>
            </a:r>
            <a:r>
              <a:rPr sz="2000" b="1" spc="-5" dirty="0">
                <a:latin typeface="Comic Sans MS"/>
                <a:cs typeface="Comic Sans MS"/>
              </a:rPr>
              <a:t>Falla en</a:t>
            </a:r>
            <a:r>
              <a:rPr sz="2000" b="1" spc="-10" dirty="0">
                <a:latin typeface="Comic Sans MS"/>
                <a:cs typeface="Comic Sans MS"/>
              </a:rPr>
              <a:t> </a:t>
            </a:r>
            <a:r>
              <a:rPr sz="2000" b="1" spc="-5" dirty="0">
                <a:latin typeface="Comic Sans MS"/>
                <a:cs typeface="Comic Sans MS"/>
              </a:rPr>
              <a:t>terminales</a:t>
            </a:r>
            <a:endParaRPr sz="2000" b="1" dirty="0">
              <a:latin typeface="Comic Sans MS"/>
              <a:cs typeface="Comic Sans MS"/>
            </a:endParaRPr>
          </a:p>
        </p:txBody>
      </p:sp>
      <p:pic>
        <p:nvPicPr>
          <p:cNvPr id="14" name="object 7">
            <a:extLst>
              <a:ext uri="{FF2B5EF4-FFF2-40B4-BE49-F238E27FC236}">
                <a16:creationId xmlns:a16="http://schemas.microsoft.com/office/drawing/2014/main" xmlns="" id="{9824D004-E9C3-4594-B8BF-FA4B46FB4C44}"/>
              </a:ext>
            </a:extLst>
          </p:cNvPr>
          <p:cNvPicPr/>
          <p:nvPr/>
        </p:nvPicPr>
        <p:blipFill>
          <a:blip r:embed="rId4" cstate="print"/>
          <a:stretch>
            <a:fillRect/>
          </a:stretch>
        </p:blipFill>
        <p:spPr>
          <a:xfrm>
            <a:off x="406400" y="5722972"/>
            <a:ext cx="5943600" cy="2602205"/>
          </a:xfrm>
          <a:prstGeom prst="rect">
            <a:avLst/>
          </a:prstGeom>
        </p:spPr>
      </p:pic>
      <p:sp>
        <p:nvSpPr>
          <p:cNvPr id="15" name="object 8">
            <a:extLst>
              <a:ext uri="{FF2B5EF4-FFF2-40B4-BE49-F238E27FC236}">
                <a16:creationId xmlns:a16="http://schemas.microsoft.com/office/drawing/2014/main" xmlns="" id="{494D08CC-370B-4510-B5C3-4FB2351B1AC3}"/>
              </a:ext>
            </a:extLst>
          </p:cNvPr>
          <p:cNvSpPr txBox="1"/>
          <p:nvPr/>
        </p:nvSpPr>
        <p:spPr>
          <a:xfrm>
            <a:off x="2088078" y="8325177"/>
            <a:ext cx="3306661"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a</a:t>
            </a:r>
            <a:r>
              <a:rPr sz="2000" b="1" spc="-5" dirty="0">
                <a:latin typeface="Comic Sans MS" panose="030F0702030302020204" pitchFamily="66" charset="0"/>
                <a:cs typeface="Comic Sans MS"/>
              </a:rPr>
              <a:t>)</a:t>
            </a:r>
            <a:r>
              <a:rPr sz="2000" b="1" spc="-15" dirty="0">
                <a:latin typeface="Comic Sans MS" panose="030F0702030302020204" pitchFamily="66" charset="0"/>
                <a:cs typeface="Comic Sans MS"/>
              </a:rPr>
              <a:t> </a:t>
            </a:r>
            <a:r>
              <a:rPr sz="2000" b="1" spc="-5" dirty="0">
                <a:latin typeface="Comic Sans MS" panose="030F0702030302020204" pitchFamily="66" charset="0"/>
                <a:cs typeface="Comic Sans MS"/>
              </a:rPr>
              <a:t>Operación</a:t>
            </a:r>
            <a:r>
              <a:rPr sz="2000" b="1" spc="-15" dirty="0">
                <a:latin typeface="Comic Sans MS" panose="030F0702030302020204" pitchFamily="66" charset="0"/>
                <a:cs typeface="Comic Sans MS"/>
              </a:rPr>
              <a:t> </a:t>
            </a:r>
            <a:r>
              <a:rPr sz="2000" b="1" spc="-5" dirty="0">
                <a:latin typeface="Comic Sans MS" panose="030F0702030302020204" pitchFamily="66" charset="0"/>
                <a:cs typeface="Comic Sans MS"/>
              </a:rPr>
              <a:t>normal</a:t>
            </a:r>
            <a:endParaRPr sz="2000" b="1" dirty="0">
              <a:latin typeface="Comic Sans MS" panose="030F0702030302020204" pitchFamily="66" charset="0"/>
              <a:cs typeface="Comic Sans MS"/>
            </a:endParaRPr>
          </a:p>
        </p:txBody>
      </p:sp>
      <p:sp>
        <p:nvSpPr>
          <p:cNvPr id="16" name="CuadroTexto 15">
            <a:extLst>
              <a:ext uri="{FF2B5EF4-FFF2-40B4-BE49-F238E27FC236}">
                <a16:creationId xmlns:a16="http://schemas.microsoft.com/office/drawing/2014/main" xmlns="" id="{4E5F4A2D-6E51-4999-BECE-C7907C55DE7E}"/>
              </a:ext>
            </a:extLst>
          </p:cNvPr>
          <p:cNvSpPr txBox="1"/>
          <p:nvPr/>
        </p:nvSpPr>
        <p:spPr>
          <a:xfrm>
            <a:off x="2517703" y="9286980"/>
            <a:ext cx="12801600" cy="400110"/>
          </a:xfrm>
          <a:prstGeom prst="rect">
            <a:avLst/>
          </a:prstGeom>
          <a:noFill/>
        </p:spPr>
        <p:txBody>
          <a:bodyPr wrap="square">
            <a:spAutoFit/>
          </a:bodyPr>
          <a:lstStyle/>
          <a:p>
            <a:pPr algn="ctr"/>
            <a:r>
              <a:rPr lang="es-MX" sz="2000" b="1" dirty="0">
                <a:latin typeface="Comic Sans MS" panose="030F0702030302020204" pitchFamily="66" charset="0"/>
              </a:rPr>
              <a:t>Figura 4. Tensiones de tercera armónica para diferentes condiciones en un generador típico</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32982668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06400" y="520193"/>
            <a:ext cx="17221200" cy="5557804"/>
          </a:xfrm>
          <a:prstGeom prst="rect">
            <a:avLst/>
          </a:prstGeom>
        </p:spPr>
        <p:txBody>
          <a:bodyPr vert="horz" wrap="square" lIns="0" tIns="12700" rIns="0" bIns="0" rtlCol="0">
            <a:spAutoFit/>
          </a:bodyPr>
          <a:lstStyle/>
          <a:p>
            <a:pPr marL="240665" marR="5080" indent="-228600" algn="just">
              <a:spcBef>
                <a:spcPts val="100"/>
              </a:spcBef>
            </a:pPr>
            <a:r>
              <a:rPr lang="es-MX" sz="2400" spc="-5" dirty="0">
                <a:latin typeface="Comic Sans MS"/>
                <a:cs typeface="Comic Sans MS"/>
              </a:rPr>
              <a:t>2.</a:t>
            </a:r>
            <a:r>
              <a:rPr lang="es-MX" sz="2400" spc="245" dirty="0">
                <a:latin typeface="Comic Sans MS"/>
                <a:cs typeface="Comic Sans MS"/>
              </a:rPr>
              <a:t> </a:t>
            </a:r>
            <a:r>
              <a:rPr lang="es-MX" sz="2400" spc="-5" dirty="0">
                <a:latin typeface="Comic Sans MS"/>
                <a:cs typeface="Comic Sans MS"/>
              </a:rPr>
              <a:t>Existe</a:t>
            </a:r>
            <a:r>
              <a:rPr lang="es-MX" sz="2400" spc="165" dirty="0">
                <a:latin typeface="Comic Sans MS"/>
                <a:cs typeface="Comic Sans MS"/>
              </a:rPr>
              <a:t> </a:t>
            </a:r>
            <a:r>
              <a:rPr lang="es-MX" sz="2400" spc="-5" dirty="0">
                <a:latin typeface="Comic Sans MS"/>
                <a:cs typeface="Comic Sans MS"/>
              </a:rPr>
              <a:t>un</a:t>
            </a:r>
            <a:r>
              <a:rPr lang="es-MX" sz="2400" spc="165" dirty="0">
                <a:latin typeface="Comic Sans MS"/>
                <a:cs typeface="Comic Sans MS"/>
              </a:rPr>
              <a:t> </a:t>
            </a:r>
            <a:r>
              <a:rPr lang="es-MX" sz="2400" spc="-5" dirty="0">
                <a:latin typeface="Comic Sans MS"/>
                <a:cs typeface="Comic Sans MS"/>
              </a:rPr>
              <a:t>punto</a:t>
            </a:r>
            <a:r>
              <a:rPr lang="es-MX" sz="2400" spc="165" dirty="0">
                <a:latin typeface="Comic Sans MS"/>
                <a:cs typeface="Comic Sans MS"/>
              </a:rPr>
              <a:t> </a:t>
            </a:r>
            <a:r>
              <a:rPr lang="es-MX" sz="2400" spc="-5" dirty="0">
                <a:latin typeface="Comic Sans MS"/>
                <a:cs typeface="Comic Sans MS"/>
              </a:rPr>
              <a:t>en</a:t>
            </a:r>
            <a:r>
              <a:rPr lang="es-MX" sz="2400" spc="165" dirty="0">
                <a:latin typeface="Comic Sans MS"/>
                <a:cs typeface="Comic Sans MS"/>
              </a:rPr>
              <a:t> </a:t>
            </a:r>
            <a:r>
              <a:rPr lang="es-MX" sz="2400" spc="-5" dirty="0">
                <a:latin typeface="Comic Sans MS"/>
                <a:cs typeface="Comic Sans MS"/>
              </a:rPr>
              <a:t>los</a:t>
            </a:r>
            <a:r>
              <a:rPr lang="es-MX" sz="2400" spc="165" dirty="0">
                <a:latin typeface="Comic Sans MS"/>
                <a:cs typeface="Comic Sans MS"/>
              </a:rPr>
              <a:t> </a:t>
            </a:r>
            <a:r>
              <a:rPr lang="es-MX" sz="2400" spc="-5" dirty="0">
                <a:latin typeface="Comic Sans MS"/>
                <a:cs typeface="Comic Sans MS"/>
              </a:rPr>
              <a:t>devanados</a:t>
            </a:r>
            <a:r>
              <a:rPr lang="es-MX" sz="2400" spc="160" dirty="0">
                <a:latin typeface="Comic Sans MS"/>
                <a:cs typeface="Comic Sans MS"/>
              </a:rPr>
              <a:t> </a:t>
            </a:r>
            <a:r>
              <a:rPr lang="es-MX" sz="2400" spc="-5" dirty="0">
                <a:latin typeface="Comic Sans MS"/>
                <a:cs typeface="Comic Sans MS"/>
              </a:rPr>
              <a:t>donde</a:t>
            </a:r>
            <a:r>
              <a:rPr lang="es-MX" sz="2400" spc="160" dirty="0">
                <a:latin typeface="Comic Sans MS"/>
                <a:cs typeface="Comic Sans MS"/>
              </a:rPr>
              <a:t> </a:t>
            </a:r>
            <a:r>
              <a:rPr lang="es-MX" sz="2400" spc="-5" dirty="0">
                <a:latin typeface="Comic Sans MS"/>
                <a:cs typeface="Comic Sans MS"/>
              </a:rPr>
              <a:t>la</a:t>
            </a:r>
            <a:r>
              <a:rPr lang="es-MX" sz="2400" spc="165" dirty="0">
                <a:latin typeface="Comic Sans MS"/>
                <a:cs typeface="Comic Sans MS"/>
              </a:rPr>
              <a:t> </a:t>
            </a:r>
            <a:r>
              <a:rPr lang="es-MX" sz="2400" spc="-5" dirty="0">
                <a:latin typeface="Comic Sans MS"/>
                <a:cs typeface="Comic Sans MS"/>
              </a:rPr>
              <a:t>tensión </a:t>
            </a:r>
            <a:r>
              <a:rPr lang="es-MX" sz="2400" spc="-260" dirty="0">
                <a:latin typeface="Comic Sans MS"/>
                <a:cs typeface="Comic Sans MS"/>
              </a:rPr>
              <a:t> </a:t>
            </a:r>
            <a:r>
              <a:rPr lang="es-MX" sz="2400" spc="-5" dirty="0">
                <a:latin typeface="Comic Sans MS"/>
                <a:cs typeface="Comic Sans MS"/>
              </a:rPr>
              <a:t>de tercera armónica es cero.</a:t>
            </a:r>
            <a:r>
              <a:rPr lang="es-MX" sz="2400" dirty="0">
                <a:latin typeface="Comic Sans MS"/>
                <a:cs typeface="Comic Sans MS"/>
              </a:rPr>
              <a:t> </a:t>
            </a:r>
            <a:r>
              <a:rPr lang="es-MX" sz="2400" spc="-5" dirty="0">
                <a:latin typeface="Comic Sans MS"/>
                <a:cs typeface="Comic Sans MS"/>
              </a:rPr>
              <a:t>La ubicación exacta de </a:t>
            </a:r>
            <a:r>
              <a:rPr lang="es-MX" sz="2400" spc="-254" dirty="0">
                <a:latin typeface="Comic Sans MS"/>
                <a:cs typeface="Comic Sans MS"/>
              </a:rPr>
              <a:t> </a:t>
            </a:r>
            <a:r>
              <a:rPr lang="es-MX" sz="2400" spc="-5" dirty="0">
                <a:latin typeface="Comic Sans MS"/>
                <a:cs typeface="Comic Sans MS"/>
              </a:rPr>
              <a:t>este</a:t>
            </a:r>
            <a:r>
              <a:rPr lang="es-MX" sz="2400" spc="85" dirty="0">
                <a:latin typeface="Comic Sans MS"/>
                <a:cs typeface="Comic Sans MS"/>
              </a:rPr>
              <a:t> </a:t>
            </a:r>
            <a:r>
              <a:rPr lang="es-MX" sz="2400" spc="-5" dirty="0">
                <a:latin typeface="Comic Sans MS"/>
                <a:cs typeface="Comic Sans MS"/>
              </a:rPr>
              <a:t>punto</a:t>
            </a:r>
            <a:r>
              <a:rPr lang="es-MX" sz="2400" spc="90" dirty="0">
                <a:latin typeface="Comic Sans MS"/>
                <a:cs typeface="Comic Sans MS"/>
              </a:rPr>
              <a:t> </a:t>
            </a:r>
            <a:r>
              <a:rPr lang="es-MX" sz="2400" spc="-5" dirty="0">
                <a:latin typeface="Comic Sans MS"/>
                <a:cs typeface="Comic Sans MS"/>
              </a:rPr>
              <a:t>depende</a:t>
            </a:r>
            <a:r>
              <a:rPr lang="es-MX" sz="2400" spc="85" dirty="0">
                <a:latin typeface="Comic Sans MS"/>
                <a:cs typeface="Comic Sans MS"/>
              </a:rPr>
              <a:t> </a:t>
            </a:r>
            <a:r>
              <a:rPr lang="es-MX" sz="2400" spc="-5" dirty="0">
                <a:latin typeface="Comic Sans MS"/>
                <a:cs typeface="Comic Sans MS"/>
              </a:rPr>
              <a:t>de</a:t>
            </a:r>
            <a:r>
              <a:rPr lang="es-MX" sz="2400" spc="85" dirty="0">
                <a:latin typeface="Comic Sans MS"/>
                <a:cs typeface="Comic Sans MS"/>
              </a:rPr>
              <a:t> </a:t>
            </a:r>
            <a:r>
              <a:rPr lang="es-MX" sz="2400" spc="-5" dirty="0">
                <a:latin typeface="Comic Sans MS"/>
                <a:cs typeface="Comic Sans MS"/>
              </a:rPr>
              <a:t>las</a:t>
            </a:r>
            <a:r>
              <a:rPr lang="es-MX" sz="2400" spc="80" dirty="0">
                <a:latin typeface="Comic Sans MS"/>
                <a:cs typeface="Comic Sans MS"/>
              </a:rPr>
              <a:t> </a:t>
            </a:r>
            <a:r>
              <a:rPr lang="es-MX" sz="2400" spc="-5" dirty="0">
                <a:latin typeface="Comic Sans MS"/>
                <a:cs typeface="Comic Sans MS"/>
              </a:rPr>
              <a:t>condiciones</a:t>
            </a:r>
            <a:r>
              <a:rPr lang="es-MX" sz="2400" spc="75" dirty="0">
                <a:latin typeface="Comic Sans MS"/>
                <a:cs typeface="Comic Sans MS"/>
              </a:rPr>
              <a:t> </a:t>
            </a:r>
            <a:r>
              <a:rPr lang="es-MX" sz="2400" spc="-5" dirty="0">
                <a:latin typeface="Comic Sans MS"/>
                <a:cs typeface="Comic Sans MS"/>
              </a:rPr>
              <a:t>de</a:t>
            </a:r>
            <a:r>
              <a:rPr lang="es-MX" sz="2400" spc="80" dirty="0">
                <a:latin typeface="Comic Sans MS"/>
                <a:cs typeface="Comic Sans MS"/>
              </a:rPr>
              <a:t> </a:t>
            </a:r>
            <a:r>
              <a:rPr lang="es-MX" sz="2400" spc="-5" dirty="0">
                <a:latin typeface="Comic Sans MS"/>
                <a:cs typeface="Comic Sans MS"/>
              </a:rPr>
              <a:t>operación </a:t>
            </a:r>
            <a:r>
              <a:rPr lang="es-MX" sz="2400" spc="-254" dirty="0">
                <a:latin typeface="Comic Sans MS"/>
                <a:cs typeface="Comic Sans MS"/>
              </a:rPr>
              <a:t> </a:t>
            </a:r>
            <a:r>
              <a:rPr lang="es-MX" sz="2400" spc="-5" dirty="0">
                <a:latin typeface="Comic Sans MS"/>
                <a:cs typeface="Comic Sans MS"/>
              </a:rPr>
              <a:t>y del</a:t>
            </a:r>
            <a:r>
              <a:rPr lang="es-MX" sz="2400" dirty="0">
                <a:latin typeface="Comic Sans MS"/>
                <a:cs typeface="Comic Sans MS"/>
              </a:rPr>
              <a:t> </a:t>
            </a:r>
            <a:r>
              <a:rPr lang="es-MX" sz="2400" spc="-5" dirty="0">
                <a:latin typeface="Comic Sans MS"/>
                <a:cs typeface="Comic Sans MS"/>
              </a:rPr>
              <a:t>diseño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p>
          <a:p>
            <a:pPr marL="240665" marR="5080" indent="-228600" algn="just">
              <a:spcBef>
                <a:spcPts val="100"/>
              </a:spcBef>
            </a:pPr>
            <a:r>
              <a:rPr lang="es-MX" sz="2400" spc="-5" dirty="0">
                <a:latin typeface="Comic Sans MS"/>
                <a:cs typeface="Comic Sans MS"/>
              </a:rPr>
              <a:t>3.</a:t>
            </a:r>
            <a:r>
              <a:rPr lang="es-MX" sz="2400" dirty="0">
                <a:latin typeface="Comic Sans MS"/>
                <a:cs typeface="Comic Sans MS"/>
              </a:rPr>
              <a:t> </a:t>
            </a:r>
            <a:r>
              <a:rPr lang="es-MX" sz="2400" spc="-5" dirty="0">
                <a:latin typeface="Comic Sans MS"/>
                <a:cs typeface="Comic Sans MS"/>
              </a:rPr>
              <a:t>Para una falla a tierra en el neutro, la tensión de </a:t>
            </a:r>
            <a:r>
              <a:rPr lang="es-MX" sz="2400" dirty="0">
                <a:latin typeface="Comic Sans MS"/>
                <a:cs typeface="Comic Sans MS"/>
              </a:rPr>
              <a:t> </a:t>
            </a:r>
            <a:r>
              <a:rPr lang="es-MX" sz="2400" spc="-5" dirty="0">
                <a:latin typeface="Comic Sans MS"/>
                <a:cs typeface="Comic Sans MS"/>
              </a:rPr>
              <a:t>tercera</a:t>
            </a:r>
            <a:r>
              <a:rPr lang="es-MX" sz="2400" spc="170" dirty="0">
                <a:latin typeface="Comic Sans MS"/>
                <a:cs typeface="Comic Sans MS"/>
              </a:rPr>
              <a:t> </a:t>
            </a:r>
            <a:r>
              <a:rPr lang="es-MX" sz="2400" spc="-5" dirty="0">
                <a:latin typeface="Comic Sans MS"/>
                <a:cs typeface="Comic Sans MS"/>
              </a:rPr>
              <a:t>armónica</a:t>
            </a:r>
            <a:r>
              <a:rPr lang="es-MX" sz="2400" spc="170" dirty="0">
                <a:latin typeface="Comic Sans MS"/>
                <a:cs typeface="Comic Sans MS"/>
              </a:rPr>
              <a:t> </a:t>
            </a:r>
            <a:r>
              <a:rPr lang="es-MX" sz="2400" spc="-5" dirty="0">
                <a:latin typeface="Comic Sans MS"/>
                <a:cs typeface="Comic Sans MS"/>
              </a:rPr>
              <a:t>en</a:t>
            </a:r>
            <a:r>
              <a:rPr lang="es-MX" sz="2400" spc="170" dirty="0">
                <a:latin typeface="Comic Sans MS"/>
                <a:cs typeface="Comic Sans MS"/>
              </a:rPr>
              <a:t> </a:t>
            </a:r>
            <a:r>
              <a:rPr lang="es-MX" sz="2400" spc="-5" dirty="0">
                <a:latin typeface="Comic Sans MS"/>
                <a:cs typeface="Comic Sans MS"/>
              </a:rPr>
              <a:t>el</a:t>
            </a:r>
            <a:r>
              <a:rPr lang="es-MX" sz="2400" spc="170" dirty="0">
                <a:latin typeface="Comic Sans MS"/>
                <a:cs typeface="Comic Sans MS"/>
              </a:rPr>
              <a:t> </a:t>
            </a:r>
            <a:r>
              <a:rPr lang="es-MX" sz="2400" spc="-5" dirty="0">
                <a:latin typeface="Comic Sans MS"/>
                <a:cs typeface="Comic Sans MS"/>
              </a:rPr>
              <a:t>neutro</a:t>
            </a:r>
            <a:r>
              <a:rPr lang="es-MX" sz="2400" spc="165" dirty="0">
                <a:latin typeface="Comic Sans MS"/>
                <a:cs typeface="Comic Sans MS"/>
              </a:rPr>
              <a:t> </a:t>
            </a:r>
            <a:r>
              <a:rPr lang="es-MX" sz="2400" spc="-5" dirty="0">
                <a:latin typeface="Comic Sans MS"/>
                <a:cs typeface="Comic Sans MS"/>
              </a:rPr>
              <a:t>se</a:t>
            </a:r>
            <a:r>
              <a:rPr lang="es-MX" sz="2400" spc="170" dirty="0">
                <a:latin typeface="Comic Sans MS"/>
                <a:cs typeface="Comic Sans MS"/>
              </a:rPr>
              <a:t> </a:t>
            </a:r>
            <a:r>
              <a:rPr lang="es-MX" sz="2400" spc="-5" dirty="0">
                <a:latin typeface="Comic Sans MS"/>
                <a:cs typeface="Comic Sans MS"/>
              </a:rPr>
              <a:t>hace</a:t>
            </a:r>
            <a:r>
              <a:rPr lang="es-MX" sz="2400" spc="170" dirty="0">
                <a:latin typeface="Comic Sans MS"/>
                <a:cs typeface="Comic Sans MS"/>
              </a:rPr>
              <a:t> </a:t>
            </a:r>
            <a:r>
              <a:rPr lang="es-MX" sz="2400" spc="-5" dirty="0">
                <a:latin typeface="Comic Sans MS"/>
                <a:cs typeface="Comic Sans MS"/>
              </a:rPr>
              <a:t>cero.</a:t>
            </a:r>
            <a:r>
              <a:rPr lang="es-MX" sz="2400" spc="65" dirty="0">
                <a:latin typeface="Comic Sans MS"/>
                <a:cs typeface="Comic Sans MS"/>
              </a:rPr>
              <a:t> </a:t>
            </a:r>
            <a:r>
              <a:rPr lang="es-MX" sz="2400" spc="-5" dirty="0">
                <a:latin typeface="Comic Sans MS"/>
                <a:cs typeface="Comic Sans MS"/>
              </a:rPr>
              <a:t>Para </a:t>
            </a:r>
            <a:r>
              <a:rPr lang="es-MX" sz="2400" spc="-260" dirty="0">
                <a:latin typeface="Comic Sans MS"/>
                <a:cs typeface="Comic Sans MS"/>
              </a:rPr>
              <a:t> </a:t>
            </a:r>
            <a:r>
              <a:rPr lang="es-MX" sz="2400" spc="-5" dirty="0">
                <a:latin typeface="Comic Sans MS"/>
                <a:cs typeface="Comic Sans MS"/>
              </a:rPr>
              <a:t>una falla cercana al neutro, el nivel de tensión de </a:t>
            </a:r>
            <a:r>
              <a:rPr lang="es-MX" sz="2400" dirty="0">
                <a:latin typeface="Comic Sans MS"/>
                <a:cs typeface="Comic Sans MS"/>
              </a:rPr>
              <a:t> </a:t>
            </a:r>
            <a:r>
              <a:rPr lang="es-MX" sz="2400" spc="-5" dirty="0">
                <a:latin typeface="Comic Sans MS"/>
                <a:cs typeface="Comic Sans MS"/>
              </a:rPr>
              <a:t>tercera armónica en el neutro disminuirá y el</a:t>
            </a:r>
            <a:r>
              <a:rPr lang="es-MX" sz="2400" spc="520" dirty="0">
                <a:latin typeface="Comic Sans MS"/>
                <a:cs typeface="Comic Sans MS"/>
              </a:rPr>
              <a:t> </a:t>
            </a:r>
            <a:r>
              <a:rPr lang="es-MX" sz="2400" spc="-5" dirty="0">
                <a:latin typeface="Comic Sans MS"/>
                <a:cs typeface="Comic Sans MS"/>
              </a:rPr>
              <a:t>nivel </a:t>
            </a:r>
            <a:r>
              <a:rPr lang="es-MX" sz="2400" dirty="0">
                <a:latin typeface="Comic Sans MS"/>
                <a:cs typeface="Comic Sans MS"/>
              </a:rPr>
              <a:t> </a:t>
            </a:r>
            <a:r>
              <a:rPr lang="es-MX" sz="2400" spc="-5" dirty="0">
                <a:latin typeface="Comic Sans MS"/>
                <a:cs typeface="Comic Sans MS"/>
              </a:rPr>
              <a:t>en las terminales del generador se incrementará.</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cantidad</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decremento</a:t>
            </a:r>
            <a:r>
              <a:rPr lang="es-MX" sz="2400" spc="260" dirty="0">
                <a:latin typeface="Comic Sans MS"/>
                <a:cs typeface="Comic Sans MS"/>
              </a:rPr>
              <a:t> </a:t>
            </a:r>
            <a:r>
              <a:rPr lang="es-MX" sz="2400" spc="-5" dirty="0">
                <a:latin typeface="Comic Sans MS"/>
                <a:cs typeface="Comic Sans MS"/>
              </a:rPr>
              <a:t>o incremento depende de </a:t>
            </a:r>
            <a:r>
              <a:rPr lang="es-MX" sz="2400" dirty="0">
                <a:latin typeface="Comic Sans MS"/>
                <a:cs typeface="Comic Sans MS"/>
              </a:rPr>
              <a:t> </a:t>
            </a:r>
            <a:r>
              <a:rPr lang="es-MX" sz="2400" spc="-5" dirty="0">
                <a:latin typeface="Comic Sans MS"/>
                <a:cs typeface="Comic Sans MS"/>
              </a:rPr>
              <a:t>las condiciones de operación y de la ubicación de la </a:t>
            </a:r>
            <a:r>
              <a:rPr lang="es-MX" sz="2400" dirty="0">
                <a:latin typeface="Comic Sans MS"/>
                <a:cs typeface="Comic Sans MS"/>
              </a:rPr>
              <a:t> </a:t>
            </a:r>
            <a:r>
              <a:rPr lang="es-MX" sz="2400" spc="-10" dirty="0">
                <a:latin typeface="Comic Sans MS"/>
                <a:cs typeface="Comic Sans MS"/>
              </a:rPr>
              <a:t>falla.</a:t>
            </a:r>
          </a:p>
          <a:p>
            <a:pPr marL="240665" marR="5080" indent="-228600" algn="just">
              <a:spcBef>
                <a:spcPts val="100"/>
              </a:spcBef>
            </a:pPr>
            <a:r>
              <a:rPr lang="es-MX" sz="2400" spc="-5" dirty="0">
                <a:latin typeface="Comic Sans MS"/>
                <a:cs typeface="Comic Sans MS"/>
              </a:rPr>
              <a:t>4.</a:t>
            </a:r>
            <a:r>
              <a:rPr lang="es-MX" sz="2400" spc="254" dirty="0">
                <a:latin typeface="Comic Sans MS"/>
                <a:cs typeface="Comic Sans MS"/>
              </a:rPr>
              <a:t> </a:t>
            </a:r>
            <a:r>
              <a:rPr lang="es-MX" sz="2400" spc="-5" dirty="0">
                <a:latin typeface="Comic Sans MS"/>
                <a:cs typeface="Comic Sans MS"/>
              </a:rPr>
              <a:t>Para</a:t>
            </a:r>
            <a:r>
              <a:rPr lang="es-MX" sz="2400" spc="125" dirty="0">
                <a:latin typeface="Comic Sans MS"/>
                <a:cs typeface="Comic Sans MS"/>
              </a:rPr>
              <a:t> </a:t>
            </a:r>
            <a:r>
              <a:rPr lang="es-MX" sz="2400" spc="-5" dirty="0">
                <a:latin typeface="Comic Sans MS"/>
                <a:cs typeface="Comic Sans MS"/>
              </a:rPr>
              <a:t>una</a:t>
            </a:r>
            <a:r>
              <a:rPr lang="es-MX" sz="2400" spc="120" dirty="0">
                <a:latin typeface="Comic Sans MS"/>
                <a:cs typeface="Comic Sans MS"/>
              </a:rPr>
              <a:t> </a:t>
            </a:r>
            <a:r>
              <a:rPr lang="es-MX" sz="2400" spc="-5" dirty="0">
                <a:latin typeface="Comic Sans MS"/>
                <a:cs typeface="Comic Sans MS"/>
              </a:rPr>
              <a:t>falla</a:t>
            </a:r>
            <a:r>
              <a:rPr lang="es-MX" sz="2400" spc="125" dirty="0">
                <a:latin typeface="Comic Sans MS"/>
                <a:cs typeface="Comic Sans MS"/>
              </a:rPr>
              <a:t> </a:t>
            </a:r>
            <a:r>
              <a:rPr lang="es-MX" sz="2400" spc="-5" dirty="0">
                <a:latin typeface="Comic Sans MS"/>
                <a:cs typeface="Comic Sans MS"/>
              </a:rPr>
              <a:t>a</a:t>
            </a:r>
            <a:r>
              <a:rPr lang="es-MX" sz="2400" spc="120" dirty="0">
                <a:latin typeface="Comic Sans MS"/>
                <a:cs typeface="Comic Sans MS"/>
              </a:rPr>
              <a:t> </a:t>
            </a:r>
            <a:r>
              <a:rPr lang="es-MX" sz="2400" spc="-5" dirty="0">
                <a:latin typeface="Comic Sans MS"/>
                <a:cs typeface="Comic Sans MS"/>
              </a:rPr>
              <a:t>tierra</a:t>
            </a:r>
            <a:r>
              <a:rPr lang="es-MX" sz="2400" spc="125" dirty="0">
                <a:latin typeface="Comic Sans MS"/>
                <a:cs typeface="Comic Sans MS"/>
              </a:rPr>
              <a:t> </a:t>
            </a:r>
            <a:r>
              <a:rPr lang="es-MX" sz="2400" spc="-5" dirty="0">
                <a:latin typeface="Comic Sans MS"/>
                <a:cs typeface="Comic Sans MS"/>
              </a:rPr>
              <a:t>en</a:t>
            </a:r>
            <a:r>
              <a:rPr lang="es-MX" sz="2400" spc="120" dirty="0">
                <a:latin typeface="Comic Sans MS"/>
                <a:cs typeface="Comic Sans MS"/>
              </a:rPr>
              <a:t> </a:t>
            </a:r>
            <a:r>
              <a:rPr lang="es-MX" sz="2400" spc="-5" dirty="0">
                <a:latin typeface="Comic Sans MS"/>
                <a:cs typeface="Comic Sans MS"/>
              </a:rPr>
              <a:t>las</a:t>
            </a:r>
            <a:r>
              <a:rPr lang="es-MX" sz="2400" spc="125" dirty="0">
                <a:latin typeface="Comic Sans MS"/>
                <a:cs typeface="Comic Sans MS"/>
              </a:rPr>
              <a:t> </a:t>
            </a:r>
            <a:r>
              <a:rPr lang="es-MX" sz="2400" spc="-5" dirty="0">
                <a:latin typeface="Comic Sans MS"/>
                <a:cs typeface="Comic Sans MS"/>
              </a:rPr>
              <a:t>terminales,</a:t>
            </a:r>
            <a:r>
              <a:rPr lang="es-MX" sz="2400" spc="120" dirty="0">
                <a:latin typeface="Comic Sans MS"/>
                <a:cs typeface="Comic Sans MS"/>
              </a:rPr>
              <a:t> </a:t>
            </a:r>
            <a:r>
              <a:rPr lang="es-MX" sz="2400" spc="-5" dirty="0">
                <a:latin typeface="Comic Sans MS"/>
                <a:cs typeface="Comic Sans MS"/>
              </a:rPr>
              <a:t>la</a:t>
            </a:r>
            <a:r>
              <a:rPr lang="es-MX" sz="2400" spc="120" dirty="0">
                <a:latin typeface="Comic Sans MS"/>
                <a:cs typeface="Comic Sans MS"/>
              </a:rPr>
              <a:t> </a:t>
            </a:r>
            <a:r>
              <a:rPr lang="es-MX" sz="2400" spc="-5" dirty="0">
                <a:latin typeface="Comic Sans MS"/>
                <a:cs typeface="Comic Sans MS"/>
              </a:rPr>
              <a:t>tensión </a:t>
            </a:r>
            <a:r>
              <a:rPr lang="es-MX" sz="2400" spc="-26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tercera</a:t>
            </a:r>
            <a:r>
              <a:rPr lang="es-MX" sz="2400" dirty="0">
                <a:latin typeface="Comic Sans MS"/>
                <a:cs typeface="Comic Sans MS"/>
              </a:rPr>
              <a:t> </a:t>
            </a:r>
            <a:r>
              <a:rPr lang="es-MX" sz="2400" spc="-5" dirty="0">
                <a:latin typeface="Comic Sans MS"/>
                <a:cs typeface="Comic Sans MS"/>
              </a:rPr>
              <a:t>armónica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se</a:t>
            </a:r>
            <a:r>
              <a:rPr lang="es-MX" sz="2400" spc="254" dirty="0">
                <a:latin typeface="Comic Sans MS"/>
                <a:cs typeface="Comic Sans MS"/>
              </a:rPr>
              <a:t> </a:t>
            </a:r>
            <a:r>
              <a:rPr lang="es-MX" sz="2400" spc="-5" dirty="0">
                <a:latin typeface="Comic Sans MS"/>
                <a:cs typeface="Comic Sans MS"/>
              </a:rPr>
              <a:t>vuelve </a:t>
            </a:r>
            <a:r>
              <a:rPr lang="es-MX" sz="2400" dirty="0">
                <a:latin typeface="Comic Sans MS"/>
                <a:cs typeface="Comic Sans MS"/>
              </a:rPr>
              <a:t> </a:t>
            </a:r>
            <a:r>
              <a:rPr lang="es-MX" sz="2400" spc="-5" dirty="0">
                <a:latin typeface="Comic Sans MS"/>
                <a:cs typeface="Comic Sans MS"/>
              </a:rPr>
              <a:t>cero.</a:t>
            </a:r>
            <a:r>
              <a:rPr lang="es-MX" sz="2400" dirty="0">
                <a:latin typeface="Comic Sans MS"/>
                <a:cs typeface="Comic Sans MS"/>
              </a:rPr>
              <a:t> </a:t>
            </a:r>
            <a:r>
              <a:rPr lang="es-MX" sz="2400" spc="-5" dirty="0">
                <a:latin typeface="Comic Sans MS"/>
                <a:cs typeface="Comic Sans MS"/>
              </a:rPr>
              <a:t>Si ocurre una falla cerca de las terminales del </a:t>
            </a:r>
            <a:r>
              <a:rPr lang="es-MX" sz="2400" dirty="0">
                <a:latin typeface="Comic Sans MS"/>
                <a:cs typeface="Comic Sans MS"/>
              </a:rPr>
              <a:t> </a:t>
            </a:r>
            <a:r>
              <a:rPr lang="es-MX" sz="2400" spc="-5" dirty="0">
                <a:latin typeface="Comic Sans MS"/>
                <a:cs typeface="Comic Sans MS"/>
              </a:rPr>
              <a:t>generador,</a:t>
            </a:r>
            <a:r>
              <a:rPr lang="es-MX" sz="2400" spc="150" dirty="0">
                <a:latin typeface="Comic Sans MS"/>
                <a:cs typeface="Comic Sans MS"/>
              </a:rPr>
              <a:t> </a:t>
            </a:r>
            <a:r>
              <a:rPr lang="es-MX" sz="2400" spc="-5" dirty="0">
                <a:latin typeface="Comic Sans MS"/>
                <a:cs typeface="Comic Sans MS"/>
              </a:rPr>
              <a:t>el</a:t>
            </a:r>
            <a:r>
              <a:rPr lang="es-MX" sz="2400" spc="155" dirty="0">
                <a:latin typeface="Comic Sans MS"/>
                <a:cs typeface="Comic Sans MS"/>
              </a:rPr>
              <a:t> </a:t>
            </a:r>
            <a:r>
              <a:rPr lang="es-MX" sz="2400" spc="-5" dirty="0">
                <a:latin typeface="Comic Sans MS"/>
                <a:cs typeface="Comic Sans MS"/>
              </a:rPr>
              <a:t>nivel</a:t>
            </a:r>
            <a:r>
              <a:rPr lang="es-MX" sz="2400" spc="155"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tensión</a:t>
            </a:r>
            <a:r>
              <a:rPr lang="es-MX" sz="2400" spc="150"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tercera</a:t>
            </a:r>
            <a:r>
              <a:rPr lang="es-MX" sz="2400" spc="155" dirty="0">
                <a:latin typeface="Comic Sans MS"/>
                <a:cs typeface="Comic Sans MS"/>
              </a:rPr>
              <a:t> </a:t>
            </a:r>
            <a:r>
              <a:rPr lang="es-MX" sz="2400" spc="-5" dirty="0">
                <a:latin typeface="Comic Sans MS"/>
                <a:cs typeface="Comic Sans MS"/>
              </a:rPr>
              <a:t>armónica </a:t>
            </a:r>
            <a:r>
              <a:rPr lang="es-MX" sz="2400" spc="-260" dirty="0">
                <a:latin typeface="Comic Sans MS"/>
                <a:cs typeface="Comic Sans MS"/>
              </a:rPr>
              <a:t> </a:t>
            </a:r>
            <a:r>
              <a:rPr lang="es-MX" sz="2400" spc="-5" dirty="0">
                <a:latin typeface="Comic Sans MS"/>
                <a:cs typeface="Comic Sans MS"/>
              </a:rPr>
              <a:t>en el neutro se incrementará y el de las terminales </a:t>
            </a:r>
            <a:r>
              <a:rPr lang="es-MX" sz="2400" dirty="0">
                <a:latin typeface="Comic Sans MS"/>
                <a:cs typeface="Comic Sans MS"/>
              </a:rPr>
              <a:t> </a:t>
            </a:r>
            <a:r>
              <a:rPr lang="es-MX" sz="2400" spc="-5" dirty="0">
                <a:latin typeface="Comic Sans MS"/>
                <a:cs typeface="Comic Sans MS"/>
              </a:rPr>
              <a:t>disminuirá.</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cantidad</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decremento</a:t>
            </a:r>
            <a:r>
              <a:rPr lang="es-MX" sz="2400" spc="260" dirty="0">
                <a:latin typeface="Comic Sans MS"/>
                <a:cs typeface="Comic Sans MS"/>
              </a:rPr>
              <a:t> </a:t>
            </a:r>
            <a:r>
              <a:rPr lang="es-MX" sz="2400" spc="-5" dirty="0">
                <a:latin typeface="Comic Sans MS"/>
                <a:cs typeface="Comic Sans MS"/>
              </a:rPr>
              <a:t>o </a:t>
            </a:r>
            <a:r>
              <a:rPr lang="es-MX" sz="2400" dirty="0">
                <a:latin typeface="Comic Sans MS"/>
                <a:cs typeface="Comic Sans MS"/>
              </a:rPr>
              <a:t> </a:t>
            </a:r>
            <a:r>
              <a:rPr lang="es-MX" sz="2400" spc="-5" dirty="0">
                <a:latin typeface="Comic Sans MS"/>
                <a:cs typeface="Comic Sans MS"/>
              </a:rPr>
              <a:t>incremento depende otra vez de las condiciones de </a:t>
            </a:r>
            <a:r>
              <a:rPr lang="es-MX" sz="2400" dirty="0">
                <a:latin typeface="Comic Sans MS"/>
                <a:cs typeface="Comic Sans MS"/>
              </a:rPr>
              <a:t> </a:t>
            </a:r>
            <a:r>
              <a:rPr lang="es-MX" sz="2400" spc="-5" dirty="0">
                <a:latin typeface="Comic Sans MS"/>
                <a:cs typeface="Comic Sans MS"/>
              </a:rPr>
              <a:t>operación prevalecientes y de la localización de la </a:t>
            </a:r>
            <a:r>
              <a:rPr lang="es-MX" sz="2400" dirty="0">
                <a:latin typeface="Comic Sans MS"/>
                <a:cs typeface="Comic Sans MS"/>
              </a:rPr>
              <a:t> </a:t>
            </a:r>
            <a:r>
              <a:rPr lang="es-MX" sz="2400" spc="-10" dirty="0">
                <a:latin typeface="Comic Sans MS"/>
                <a:cs typeface="Comic Sans MS"/>
              </a:rPr>
              <a:t>falla.</a:t>
            </a:r>
          </a:p>
          <a:p>
            <a:pPr marL="240665" marR="5080" indent="-228600" algn="just">
              <a:spcBef>
                <a:spcPts val="100"/>
              </a:spcBef>
            </a:pPr>
            <a:r>
              <a:rPr lang="es-MX" sz="2400" spc="-5" dirty="0">
                <a:latin typeface="Comic Sans MS"/>
                <a:cs typeface="Comic Sans MS"/>
              </a:rPr>
              <a:t>5.</a:t>
            </a:r>
            <a:r>
              <a:rPr lang="es-MX" sz="2400" dirty="0">
                <a:latin typeface="Comic Sans MS"/>
                <a:cs typeface="Comic Sans MS"/>
              </a:rPr>
              <a:t> </a:t>
            </a:r>
            <a:r>
              <a:rPr lang="es-MX" sz="2400" spc="-5" dirty="0">
                <a:latin typeface="Comic Sans MS"/>
                <a:cs typeface="Comic Sans MS"/>
              </a:rPr>
              <a:t>Los niveles de tensión de tercera armónica varían de </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otra,</a:t>
            </a:r>
            <a:r>
              <a:rPr lang="es-MX" sz="2400" dirty="0">
                <a:latin typeface="Comic Sans MS"/>
                <a:cs typeface="Comic Sans MS"/>
              </a:rPr>
              <a:t> </a:t>
            </a:r>
            <a:r>
              <a:rPr lang="es-MX" sz="2400" spc="-5" dirty="0">
                <a:latin typeface="Comic Sans MS"/>
                <a:cs typeface="Comic Sans MS"/>
              </a:rPr>
              <a:t>dependiendo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diseño.</a:t>
            </a:r>
            <a:r>
              <a:rPr lang="es-MX" sz="240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niveles de tercera armónica de cualquier generador </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medidos</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conectado y </a:t>
            </a:r>
            <a:r>
              <a:rPr lang="es-MX" sz="2400" dirty="0">
                <a:latin typeface="Comic Sans MS"/>
                <a:cs typeface="Comic Sans MS"/>
              </a:rPr>
              <a:t> </a:t>
            </a:r>
            <a:r>
              <a:rPr lang="es-MX" sz="2400" spc="-5" dirty="0">
                <a:latin typeface="Comic Sans MS"/>
                <a:cs typeface="Comic Sans MS"/>
              </a:rPr>
              <a:t>desconectado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antes</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instalar cualquier esquema de protección basado en </a:t>
            </a:r>
            <a:r>
              <a:rPr lang="es-MX" sz="2400" dirty="0">
                <a:latin typeface="Comic Sans MS"/>
                <a:cs typeface="Comic Sans MS"/>
              </a:rPr>
              <a:t> </a:t>
            </a:r>
            <a:r>
              <a:rPr lang="es-MX" sz="2400" spc="-5" dirty="0">
                <a:latin typeface="Comic Sans MS"/>
                <a:cs typeface="Comic Sans MS"/>
              </a:rPr>
              <a:t>tercera</a:t>
            </a:r>
            <a:r>
              <a:rPr lang="es-MX" sz="2400" dirty="0">
                <a:latin typeface="Comic Sans MS"/>
                <a:cs typeface="Comic Sans MS"/>
              </a:rPr>
              <a:t> </a:t>
            </a:r>
            <a:r>
              <a:rPr lang="es-MX" sz="2400" spc="-5" dirty="0">
                <a:latin typeface="Comic Sans MS"/>
                <a:cs typeface="Comic Sans MS"/>
              </a:rPr>
              <a:t>armónica,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asegurar</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existen</a:t>
            </a:r>
            <a:r>
              <a:rPr lang="es-MX" sz="240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niveles</a:t>
            </a:r>
            <a:r>
              <a:rPr lang="es-MX" sz="2400" dirty="0">
                <a:latin typeface="Comic Sans MS"/>
                <a:cs typeface="Comic Sans MS"/>
              </a:rPr>
              <a:t> </a:t>
            </a:r>
            <a:r>
              <a:rPr lang="es-MX" sz="2400" spc="-5" dirty="0">
                <a:latin typeface="Comic Sans MS"/>
                <a:cs typeface="Comic Sans MS"/>
              </a:rPr>
              <a:t>adecuados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operar</a:t>
            </a:r>
            <a:r>
              <a:rPr lang="es-MX" sz="2400" spc="260"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a:latin typeface="Comic Sans MS"/>
                <a:cs typeface="Comic Sans MS"/>
              </a:rPr>
              <a:t>diversos </a:t>
            </a:r>
            <a:r>
              <a:rPr lang="es-MX" sz="2400" dirty="0">
                <a:latin typeface="Comic Sans MS"/>
                <a:cs typeface="Comic Sans MS"/>
              </a:rPr>
              <a:t> </a:t>
            </a:r>
            <a:r>
              <a:rPr lang="es-MX" sz="2400" spc="-5" dirty="0">
                <a:latin typeface="Comic Sans MS"/>
                <a:cs typeface="Comic Sans MS"/>
              </a:rPr>
              <a:t>elementos de</a:t>
            </a:r>
            <a:r>
              <a:rPr lang="es-MX" sz="2400" dirty="0">
                <a:latin typeface="Comic Sans MS"/>
                <a:cs typeface="Comic Sans MS"/>
              </a:rPr>
              <a:t> </a:t>
            </a:r>
            <a:r>
              <a:rPr lang="es-MX" sz="2400" spc="-5" dirty="0">
                <a:latin typeface="Comic Sans MS"/>
                <a:cs typeface="Comic Sans MS"/>
              </a:rPr>
              <a:t>protección.</a:t>
            </a:r>
            <a:endParaRPr lang="es-MX" sz="24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sz="900" dirty="0">
              <a:latin typeface="Comic Sans MS"/>
              <a:cs typeface="Comic Sans MS"/>
            </a:endParaRPr>
          </a:p>
        </p:txBody>
      </p:sp>
      <p:pic>
        <p:nvPicPr>
          <p:cNvPr id="9" name="object 9"/>
          <p:cNvPicPr/>
          <p:nvPr/>
        </p:nvPicPr>
        <p:blipFill>
          <a:blip r:embed="rId2" cstate="print"/>
          <a:stretch>
            <a:fillRect/>
          </a:stretch>
        </p:blipFill>
        <p:spPr>
          <a:xfrm>
            <a:off x="6534006" y="5695841"/>
            <a:ext cx="4768994" cy="1466959"/>
          </a:xfrm>
          <a:prstGeom prst="rect">
            <a:avLst/>
          </a:prstGeom>
        </p:spPr>
      </p:pic>
      <p:sp>
        <p:nvSpPr>
          <p:cNvPr id="10" name="object 10"/>
          <p:cNvSpPr txBox="1"/>
          <p:nvPr/>
        </p:nvSpPr>
        <p:spPr>
          <a:xfrm>
            <a:off x="6534006" y="7581558"/>
            <a:ext cx="4768994"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b)</a:t>
            </a:r>
            <a:r>
              <a:rPr sz="2000" b="1" spc="-10" dirty="0">
                <a:latin typeface="Comic Sans MS"/>
                <a:cs typeface="Comic Sans MS"/>
              </a:rPr>
              <a:t> </a:t>
            </a:r>
            <a:r>
              <a:rPr sz="2000" b="1" spc="-5" dirty="0">
                <a:latin typeface="Comic Sans MS"/>
                <a:cs typeface="Comic Sans MS"/>
              </a:rPr>
              <a:t>Falla en</a:t>
            </a:r>
            <a:r>
              <a:rPr sz="2000" b="1" spc="-10" dirty="0">
                <a:latin typeface="Comic Sans MS"/>
                <a:cs typeface="Comic Sans MS"/>
              </a:rPr>
              <a:t> </a:t>
            </a:r>
            <a:r>
              <a:rPr sz="2000" b="1" spc="-5" dirty="0">
                <a:latin typeface="Comic Sans MS"/>
                <a:cs typeface="Comic Sans MS"/>
              </a:rPr>
              <a:t>el neutro</a:t>
            </a:r>
            <a:endParaRPr sz="2000" b="1" dirty="0">
              <a:latin typeface="Comic Sans MS"/>
              <a:cs typeface="Comic Sans MS"/>
            </a:endParaRPr>
          </a:p>
        </p:txBody>
      </p:sp>
      <p:pic>
        <p:nvPicPr>
          <p:cNvPr id="11" name="object 11"/>
          <p:cNvPicPr/>
          <p:nvPr/>
        </p:nvPicPr>
        <p:blipFill>
          <a:blip r:embed="rId3" cstate="print"/>
          <a:stretch>
            <a:fillRect/>
          </a:stretch>
        </p:blipFill>
        <p:spPr>
          <a:xfrm>
            <a:off x="12486862" y="7162800"/>
            <a:ext cx="4302537" cy="1162377"/>
          </a:xfrm>
          <a:prstGeom prst="rect">
            <a:avLst/>
          </a:prstGeom>
        </p:spPr>
      </p:pic>
      <p:sp>
        <p:nvSpPr>
          <p:cNvPr id="12" name="object 12"/>
          <p:cNvSpPr txBox="1"/>
          <p:nvPr/>
        </p:nvSpPr>
        <p:spPr>
          <a:xfrm>
            <a:off x="13436600" y="8645778"/>
            <a:ext cx="3086099"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c)</a:t>
            </a:r>
            <a:r>
              <a:rPr sz="2000" b="1" spc="-10" dirty="0">
                <a:latin typeface="Comic Sans MS"/>
                <a:cs typeface="Comic Sans MS"/>
              </a:rPr>
              <a:t> </a:t>
            </a:r>
            <a:r>
              <a:rPr sz="2000" b="1" spc="-5" dirty="0">
                <a:latin typeface="Comic Sans MS"/>
                <a:cs typeface="Comic Sans MS"/>
              </a:rPr>
              <a:t>Falla en</a:t>
            </a:r>
            <a:r>
              <a:rPr sz="2000" b="1" spc="-10" dirty="0">
                <a:latin typeface="Comic Sans MS"/>
                <a:cs typeface="Comic Sans MS"/>
              </a:rPr>
              <a:t> </a:t>
            </a:r>
            <a:r>
              <a:rPr sz="2000" b="1" spc="-5" dirty="0">
                <a:latin typeface="Comic Sans MS"/>
                <a:cs typeface="Comic Sans MS"/>
              </a:rPr>
              <a:t>terminales</a:t>
            </a:r>
            <a:endParaRPr sz="2000" b="1" dirty="0">
              <a:latin typeface="Comic Sans MS"/>
              <a:cs typeface="Comic Sans MS"/>
            </a:endParaRPr>
          </a:p>
        </p:txBody>
      </p:sp>
      <p:pic>
        <p:nvPicPr>
          <p:cNvPr id="14" name="object 7">
            <a:extLst>
              <a:ext uri="{FF2B5EF4-FFF2-40B4-BE49-F238E27FC236}">
                <a16:creationId xmlns:a16="http://schemas.microsoft.com/office/drawing/2014/main" xmlns="" id="{9824D004-E9C3-4594-B8BF-FA4B46FB4C44}"/>
              </a:ext>
            </a:extLst>
          </p:cNvPr>
          <p:cNvPicPr/>
          <p:nvPr/>
        </p:nvPicPr>
        <p:blipFill>
          <a:blip r:embed="rId4" cstate="print"/>
          <a:stretch>
            <a:fillRect/>
          </a:stretch>
        </p:blipFill>
        <p:spPr>
          <a:xfrm>
            <a:off x="406400" y="5722972"/>
            <a:ext cx="5943600" cy="2602205"/>
          </a:xfrm>
          <a:prstGeom prst="rect">
            <a:avLst/>
          </a:prstGeom>
        </p:spPr>
      </p:pic>
      <p:sp>
        <p:nvSpPr>
          <p:cNvPr id="15" name="object 8">
            <a:extLst>
              <a:ext uri="{FF2B5EF4-FFF2-40B4-BE49-F238E27FC236}">
                <a16:creationId xmlns:a16="http://schemas.microsoft.com/office/drawing/2014/main" xmlns="" id="{494D08CC-370B-4510-B5C3-4FB2351B1AC3}"/>
              </a:ext>
            </a:extLst>
          </p:cNvPr>
          <p:cNvSpPr txBox="1"/>
          <p:nvPr/>
        </p:nvSpPr>
        <p:spPr>
          <a:xfrm>
            <a:off x="2088078" y="8325177"/>
            <a:ext cx="3306661"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a</a:t>
            </a:r>
            <a:r>
              <a:rPr sz="2000" b="1" spc="-5" dirty="0">
                <a:latin typeface="Comic Sans MS" panose="030F0702030302020204" pitchFamily="66" charset="0"/>
                <a:cs typeface="Comic Sans MS"/>
              </a:rPr>
              <a:t>)</a:t>
            </a:r>
            <a:r>
              <a:rPr sz="2000" b="1" spc="-15" dirty="0">
                <a:latin typeface="Comic Sans MS" panose="030F0702030302020204" pitchFamily="66" charset="0"/>
                <a:cs typeface="Comic Sans MS"/>
              </a:rPr>
              <a:t> </a:t>
            </a:r>
            <a:r>
              <a:rPr sz="2000" b="1" spc="-5" dirty="0">
                <a:latin typeface="Comic Sans MS" panose="030F0702030302020204" pitchFamily="66" charset="0"/>
                <a:cs typeface="Comic Sans MS"/>
              </a:rPr>
              <a:t>Operación</a:t>
            </a:r>
            <a:r>
              <a:rPr sz="2000" b="1" spc="-15" dirty="0">
                <a:latin typeface="Comic Sans MS" panose="030F0702030302020204" pitchFamily="66" charset="0"/>
                <a:cs typeface="Comic Sans MS"/>
              </a:rPr>
              <a:t> </a:t>
            </a:r>
            <a:r>
              <a:rPr sz="2000" b="1" spc="-5" dirty="0">
                <a:latin typeface="Comic Sans MS" panose="030F0702030302020204" pitchFamily="66" charset="0"/>
                <a:cs typeface="Comic Sans MS"/>
              </a:rPr>
              <a:t>normal</a:t>
            </a:r>
            <a:endParaRPr sz="2000" b="1" dirty="0">
              <a:latin typeface="Comic Sans MS" panose="030F0702030302020204" pitchFamily="66" charset="0"/>
              <a:cs typeface="Comic Sans MS"/>
            </a:endParaRPr>
          </a:p>
        </p:txBody>
      </p:sp>
      <p:sp>
        <p:nvSpPr>
          <p:cNvPr id="16" name="CuadroTexto 15">
            <a:extLst>
              <a:ext uri="{FF2B5EF4-FFF2-40B4-BE49-F238E27FC236}">
                <a16:creationId xmlns:a16="http://schemas.microsoft.com/office/drawing/2014/main" xmlns="" id="{4E5F4A2D-6E51-4999-BECE-C7907C55DE7E}"/>
              </a:ext>
            </a:extLst>
          </p:cNvPr>
          <p:cNvSpPr txBox="1"/>
          <p:nvPr/>
        </p:nvSpPr>
        <p:spPr>
          <a:xfrm>
            <a:off x="2517703" y="9286980"/>
            <a:ext cx="12801600" cy="400110"/>
          </a:xfrm>
          <a:prstGeom prst="rect">
            <a:avLst/>
          </a:prstGeom>
          <a:noFill/>
        </p:spPr>
        <p:txBody>
          <a:bodyPr wrap="square">
            <a:spAutoFit/>
          </a:bodyPr>
          <a:lstStyle/>
          <a:p>
            <a:pPr algn="ctr"/>
            <a:r>
              <a:rPr lang="es-MX" sz="2000" b="1" dirty="0">
                <a:latin typeface="Comic Sans MS" panose="030F0702030302020204" pitchFamily="66" charset="0"/>
              </a:rPr>
              <a:t>Figura 4. Tensiones de tercera armónica para diferentes condiciones en un generador típico</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21144181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54000" y="457200"/>
            <a:ext cx="17284700" cy="2060308"/>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Las</a:t>
            </a:r>
            <a:r>
              <a:rPr sz="2400" spc="95" dirty="0">
                <a:latin typeface="Comic Sans MS"/>
                <a:cs typeface="Comic Sans MS"/>
              </a:rPr>
              <a:t> </a:t>
            </a:r>
            <a:r>
              <a:rPr sz="2400" spc="-5" dirty="0">
                <a:latin typeface="Comic Sans MS"/>
                <a:cs typeface="Comic Sans MS"/>
              </a:rPr>
              <a:t>técnicas</a:t>
            </a:r>
            <a:r>
              <a:rPr sz="2400" spc="100" dirty="0">
                <a:latin typeface="Comic Sans MS"/>
                <a:cs typeface="Comic Sans MS"/>
              </a:rPr>
              <a:t> </a:t>
            </a:r>
            <a:r>
              <a:rPr sz="2400" spc="-5" dirty="0">
                <a:latin typeface="Comic Sans MS"/>
                <a:cs typeface="Comic Sans MS"/>
              </a:rPr>
              <a:t>basadas</a:t>
            </a:r>
            <a:r>
              <a:rPr sz="2400" spc="95" dirty="0">
                <a:latin typeface="Comic Sans MS"/>
                <a:cs typeface="Comic Sans MS"/>
              </a:rPr>
              <a:t> </a:t>
            </a:r>
            <a:r>
              <a:rPr sz="2400" spc="-5" dirty="0">
                <a:latin typeface="Comic Sans MS"/>
                <a:cs typeface="Comic Sans MS"/>
              </a:rPr>
              <a:t>en</a:t>
            </a:r>
            <a:r>
              <a:rPr sz="2400" spc="100" dirty="0">
                <a:latin typeface="Comic Sans MS"/>
                <a:cs typeface="Comic Sans MS"/>
              </a:rPr>
              <a:t> </a:t>
            </a:r>
            <a:r>
              <a:rPr sz="2400" spc="-5" dirty="0">
                <a:latin typeface="Comic Sans MS"/>
                <a:cs typeface="Comic Sans MS"/>
              </a:rPr>
              <a:t>el</a:t>
            </a:r>
            <a:r>
              <a:rPr sz="2400" spc="95" dirty="0">
                <a:latin typeface="Comic Sans MS"/>
                <a:cs typeface="Comic Sans MS"/>
              </a:rPr>
              <a:t> </a:t>
            </a:r>
            <a:r>
              <a:rPr sz="2400" spc="-5" dirty="0">
                <a:latin typeface="Comic Sans MS"/>
                <a:cs typeface="Comic Sans MS"/>
              </a:rPr>
              <a:t>uso</a:t>
            </a:r>
            <a:r>
              <a:rPr sz="2400" spc="100" dirty="0">
                <a:latin typeface="Comic Sans MS"/>
                <a:cs typeface="Comic Sans MS"/>
              </a:rPr>
              <a:t> </a:t>
            </a:r>
            <a:r>
              <a:rPr sz="2400" spc="-5" dirty="0">
                <a:latin typeface="Comic Sans MS"/>
                <a:cs typeface="Comic Sans MS"/>
              </a:rPr>
              <a:t>de</a:t>
            </a:r>
            <a:r>
              <a:rPr sz="2400" spc="95" dirty="0">
                <a:latin typeface="Comic Sans MS"/>
                <a:cs typeface="Comic Sans MS"/>
              </a:rPr>
              <a:t> </a:t>
            </a:r>
            <a:r>
              <a:rPr sz="2400" spc="-5" dirty="0">
                <a:latin typeface="Comic Sans MS"/>
                <a:cs typeface="Comic Sans MS"/>
              </a:rPr>
              <a:t>la</a:t>
            </a:r>
            <a:r>
              <a:rPr sz="2400" spc="100" dirty="0">
                <a:latin typeface="Comic Sans MS"/>
                <a:cs typeface="Comic Sans MS"/>
              </a:rPr>
              <a:t> </a:t>
            </a:r>
            <a:r>
              <a:rPr sz="2400" spc="-5" dirty="0">
                <a:latin typeface="Comic Sans MS"/>
                <a:cs typeface="Comic Sans MS"/>
              </a:rPr>
              <a:t>tensión</a:t>
            </a:r>
            <a:r>
              <a:rPr sz="2400" spc="95" dirty="0">
                <a:latin typeface="Comic Sans MS"/>
                <a:cs typeface="Comic Sans MS"/>
              </a:rPr>
              <a:t> </a:t>
            </a:r>
            <a:r>
              <a:rPr sz="2400" spc="-5" dirty="0">
                <a:latin typeface="Comic Sans MS"/>
                <a:cs typeface="Comic Sans MS"/>
              </a:rPr>
              <a:t>de</a:t>
            </a:r>
            <a:r>
              <a:rPr sz="2400" spc="95" dirty="0">
                <a:latin typeface="Comic Sans MS"/>
                <a:cs typeface="Comic Sans MS"/>
              </a:rPr>
              <a:t> </a:t>
            </a:r>
            <a:r>
              <a:rPr sz="2400" spc="-5" dirty="0">
                <a:latin typeface="Comic Sans MS"/>
                <a:cs typeface="Comic Sans MS"/>
              </a:rPr>
              <a:t>tercera </a:t>
            </a:r>
            <a:r>
              <a:rPr sz="2400" spc="-254" dirty="0">
                <a:latin typeface="Comic Sans MS"/>
                <a:cs typeface="Comic Sans MS"/>
              </a:rPr>
              <a:t> </a:t>
            </a:r>
            <a:r>
              <a:rPr sz="2400" spc="-5" dirty="0">
                <a:latin typeface="Comic Sans MS"/>
                <a:cs typeface="Comic Sans MS"/>
              </a:rPr>
              <a:t>armónica</a:t>
            </a:r>
            <a:r>
              <a:rPr sz="2400" dirty="0">
                <a:latin typeface="Comic Sans MS"/>
                <a:cs typeface="Comic Sans MS"/>
              </a:rPr>
              <a:t> </a:t>
            </a:r>
            <a:r>
              <a:rPr sz="2400" spc="-5" dirty="0">
                <a:latin typeface="Comic Sans MS"/>
                <a:cs typeface="Comic Sans MS"/>
              </a:rPr>
              <a:t>pueden</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divididas</a:t>
            </a:r>
            <a:r>
              <a:rPr sz="2400" spc="5" dirty="0">
                <a:latin typeface="Comic Sans MS"/>
                <a:cs typeface="Comic Sans MS"/>
              </a:rPr>
              <a:t> </a:t>
            </a:r>
            <a:r>
              <a:rPr sz="2400" spc="-5" dirty="0">
                <a:latin typeface="Comic Sans MS"/>
                <a:cs typeface="Comic Sans MS"/>
              </a:rPr>
              <a:t>como</a:t>
            </a:r>
            <a:r>
              <a:rPr sz="2400" dirty="0">
                <a:latin typeface="Comic Sans MS"/>
                <a:cs typeface="Comic Sans MS"/>
              </a:rPr>
              <a:t> </a:t>
            </a:r>
            <a:r>
              <a:rPr sz="2400" spc="-5" dirty="0" err="1">
                <a:latin typeface="Comic Sans MS"/>
                <a:cs typeface="Comic Sans MS"/>
              </a:rPr>
              <a:t>sigue</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240665" marR="5080" indent="-228600" algn="just">
              <a:spcBef>
                <a:spcPts val="100"/>
              </a:spcBef>
              <a:buFont typeface="Symbol"/>
              <a:buChar char=""/>
              <a:tabLst>
                <a:tab pos="240665" algn="l"/>
                <a:tab pos="241300" algn="l"/>
                <a:tab pos="782320" algn="l"/>
                <a:tab pos="1044575" algn="l"/>
                <a:tab pos="1407795" algn="l"/>
                <a:tab pos="1924050" algn="l"/>
                <a:tab pos="2185670" algn="l"/>
              </a:tabLst>
            </a:pPr>
            <a:r>
              <a:rPr lang="es-AR" sz="2400" spc="-5" dirty="0">
                <a:latin typeface="Comic Sans MS"/>
                <a:cs typeface="Comic Sans MS"/>
              </a:rPr>
              <a:t>Técnica	de	baja	tensión	de	tercera  armónica en</a:t>
            </a:r>
            <a:r>
              <a:rPr lang="es-AR" sz="2400" dirty="0">
                <a:latin typeface="Comic Sans MS"/>
                <a:cs typeface="Comic Sans MS"/>
              </a:rPr>
              <a:t> </a:t>
            </a:r>
            <a:r>
              <a:rPr lang="es-AR" sz="2400" spc="-5" dirty="0">
                <a:latin typeface="Comic Sans MS"/>
                <a:cs typeface="Comic Sans MS"/>
              </a:rPr>
              <a:t>el</a:t>
            </a:r>
            <a:r>
              <a:rPr lang="es-AR" sz="2400" dirty="0">
                <a:latin typeface="Comic Sans MS"/>
                <a:cs typeface="Comic Sans MS"/>
              </a:rPr>
              <a:t> </a:t>
            </a:r>
            <a:r>
              <a:rPr lang="es-AR" sz="2400" spc="-5" dirty="0">
                <a:latin typeface="Comic Sans MS"/>
                <a:cs typeface="Comic Sans MS"/>
              </a:rPr>
              <a:t>neutro.</a:t>
            </a:r>
          </a:p>
          <a:p>
            <a:pPr marL="240665" marR="5715" indent="-228600" algn="just">
              <a:spcBef>
                <a:spcPts val="100"/>
              </a:spcBef>
              <a:buFont typeface="Symbol"/>
              <a:buChar char=""/>
              <a:tabLst>
                <a:tab pos="240665" algn="l"/>
                <a:tab pos="241300" algn="l"/>
              </a:tabLst>
            </a:pPr>
            <a:r>
              <a:rPr lang="es-AR" sz="2400" spc="-5" dirty="0">
                <a:latin typeface="Comic Sans MS"/>
                <a:cs typeface="Comic Sans MS"/>
              </a:rPr>
              <a:t>Técnica</a:t>
            </a:r>
            <a:r>
              <a:rPr lang="es-AR" sz="2400" spc="160" dirty="0">
                <a:latin typeface="Comic Sans MS"/>
                <a:cs typeface="Comic Sans MS"/>
              </a:rPr>
              <a:t> </a:t>
            </a:r>
            <a:r>
              <a:rPr lang="es-AR" sz="2400" spc="-5" dirty="0">
                <a:latin typeface="Comic Sans MS"/>
                <a:cs typeface="Comic Sans MS"/>
              </a:rPr>
              <a:t>de</a:t>
            </a:r>
            <a:r>
              <a:rPr lang="es-AR" sz="2400" spc="160" dirty="0">
                <a:latin typeface="Comic Sans MS"/>
                <a:cs typeface="Comic Sans MS"/>
              </a:rPr>
              <a:t> </a:t>
            </a:r>
            <a:r>
              <a:rPr lang="es-AR" sz="2400" spc="-5" dirty="0">
                <a:latin typeface="Comic Sans MS"/>
                <a:cs typeface="Comic Sans MS"/>
              </a:rPr>
              <a:t>tensión</a:t>
            </a:r>
            <a:r>
              <a:rPr lang="es-AR" sz="2400" spc="160" dirty="0">
                <a:latin typeface="Comic Sans MS"/>
                <a:cs typeface="Comic Sans MS"/>
              </a:rPr>
              <a:t> </a:t>
            </a:r>
            <a:r>
              <a:rPr lang="es-AR" sz="2400" spc="-5" dirty="0">
                <a:latin typeface="Comic Sans MS"/>
                <a:cs typeface="Comic Sans MS"/>
              </a:rPr>
              <a:t>terminal</a:t>
            </a:r>
            <a:r>
              <a:rPr lang="es-AR" sz="2400" spc="160" dirty="0">
                <a:latin typeface="Comic Sans MS"/>
                <a:cs typeface="Comic Sans MS"/>
              </a:rPr>
              <a:t> </a:t>
            </a:r>
            <a:r>
              <a:rPr lang="es-AR" sz="2400" spc="-5" dirty="0">
                <a:latin typeface="Comic Sans MS"/>
                <a:cs typeface="Comic Sans MS"/>
              </a:rPr>
              <a:t>residual</a:t>
            </a:r>
            <a:r>
              <a:rPr lang="es-AR" sz="2400" spc="160" dirty="0">
                <a:latin typeface="Comic Sans MS"/>
                <a:cs typeface="Comic Sans MS"/>
              </a:rPr>
              <a:t> </a:t>
            </a:r>
            <a:r>
              <a:rPr lang="es-AR" sz="2400" spc="-5" dirty="0">
                <a:latin typeface="Comic Sans MS"/>
                <a:cs typeface="Comic Sans MS"/>
              </a:rPr>
              <a:t>de </a:t>
            </a:r>
            <a:r>
              <a:rPr lang="es-AR" sz="2400" spc="-254" dirty="0">
                <a:latin typeface="Comic Sans MS"/>
                <a:cs typeface="Comic Sans MS"/>
              </a:rPr>
              <a:t> </a:t>
            </a:r>
            <a:r>
              <a:rPr lang="es-AR" sz="2400" spc="-5" dirty="0">
                <a:latin typeface="Comic Sans MS"/>
                <a:cs typeface="Comic Sans MS"/>
              </a:rPr>
              <a:t>tercera armónica.</a:t>
            </a:r>
            <a:endParaRPr lang="es-AR" sz="2400" dirty="0">
              <a:latin typeface="Comic Sans MS"/>
              <a:cs typeface="Comic Sans MS"/>
            </a:endParaRPr>
          </a:p>
          <a:p>
            <a:pPr marL="240665" marR="5080" indent="-228600" algn="just">
              <a:buFont typeface="Symbol"/>
              <a:buChar char=""/>
              <a:tabLst>
                <a:tab pos="240665" algn="l"/>
                <a:tab pos="241300" algn="l"/>
                <a:tab pos="813435" algn="l"/>
                <a:tab pos="1106805" algn="l"/>
                <a:tab pos="1892300" algn="l"/>
                <a:tab pos="2185035" algn="l"/>
              </a:tabLst>
            </a:pPr>
            <a:r>
              <a:rPr lang="es-AR" sz="2400" spc="-5" dirty="0">
                <a:latin typeface="Comic Sans MS"/>
                <a:cs typeface="Comic Sans MS"/>
              </a:rPr>
              <a:t>Técnica	de	comparador	de	tercera  armónica.</a:t>
            </a:r>
            <a:endParaRPr lang="es-AR" sz="2400" dirty="0">
              <a:latin typeface="Comic Sans MS"/>
              <a:cs typeface="Comic Sans MS"/>
            </a:endParaRPr>
          </a:p>
          <a:p>
            <a:pPr marL="12700" marR="5080">
              <a:lnSpc>
                <a:spcPct val="116100"/>
              </a:lnSpc>
              <a:spcBef>
                <a:spcPts val="100"/>
              </a:spcBef>
            </a:pPr>
            <a:endParaRPr sz="900" dirty="0">
              <a:latin typeface="Comic Sans MS"/>
              <a:cs typeface="Comic Sans M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object 9"/>
          <p:cNvPicPr/>
          <p:nvPr/>
        </p:nvPicPr>
        <p:blipFill>
          <a:blip r:embed="rId2" cstate="print"/>
          <a:stretch>
            <a:fillRect/>
          </a:stretch>
        </p:blipFill>
        <p:spPr>
          <a:xfrm>
            <a:off x="6426200" y="3124200"/>
            <a:ext cx="4740515" cy="3505200"/>
          </a:xfrm>
          <a:prstGeom prst="rect">
            <a:avLst/>
          </a:prstGeom>
        </p:spPr>
      </p:pic>
      <p:sp>
        <p:nvSpPr>
          <p:cNvPr id="17" name="object 17"/>
          <p:cNvSpPr txBox="1"/>
          <p:nvPr/>
        </p:nvSpPr>
        <p:spPr>
          <a:xfrm>
            <a:off x="342303" y="381000"/>
            <a:ext cx="17285297" cy="962827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Técnica de baja tensión de tercera armónica</a:t>
            </a:r>
            <a:r>
              <a:rPr sz="2400" b="1" spc="380" dirty="0">
                <a:latin typeface="Comic Sans MS"/>
                <a:cs typeface="Comic Sans MS"/>
              </a:rPr>
              <a:t> </a:t>
            </a:r>
            <a:r>
              <a:rPr sz="2400" spc="-5" dirty="0">
                <a:latin typeface="Comic Sans MS"/>
                <a:cs typeface="Comic Sans MS"/>
              </a:rPr>
              <a:t>(figura </a:t>
            </a:r>
            <a:r>
              <a:rPr sz="2400" dirty="0">
                <a:latin typeface="Comic Sans MS"/>
                <a:cs typeface="Comic Sans MS"/>
              </a:rPr>
              <a:t> </a:t>
            </a:r>
            <a:r>
              <a:rPr sz="2400" spc="-5" dirty="0">
                <a:latin typeface="Comic Sans MS"/>
                <a:cs typeface="Comic Sans MS"/>
              </a:rPr>
              <a:t>5).</a:t>
            </a:r>
            <a:r>
              <a:rPr sz="2400" dirty="0">
                <a:latin typeface="Comic Sans MS"/>
                <a:cs typeface="Comic Sans MS"/>
              </a:rPr>
              <a:t> </a:t>
            </a:r>
            <a:r>
              <a:rPr sz="2400" spc="-5" dirty="0">
                <a:latin typeface="Comic Sans MS"/>
                <a:cs typeface="Comic Sans MS"/>
              </a:rPr>
              <a:t>Esta</a:t>
            </a:r>
            <a:r>
              <a:rPr sz="2400" dirty="0">
                <a:latin typeface="Comic Sans MS"/>
                <a:cs typeface="Comic Sans MS"/>
              </a:rPr>
              <a:t> </a:t>
            </a:r>
            <a:r>
              <a:rPr sz="2400" spc="-5" dirty="0">
                <a:latin typeface="Comic Sans MS"/>
                <a:cs typeface="Comic Sans MS"/>
              </a:rPr>
              <a:t>técnica</a:t>
            </a:r>
            <a:r>
              <a:rPr sz="2400" dirty="0">
                <a:latin typeface="Comic Sans MS"/>
                <a:cs typeface="Comic Sans MS"/>
              </a:rPr>
              <a:t> </a:t>
            </a:r>
            <a:r>
              <a:rPr sz="2400" spc="-5" dirty="0">
                <a:latin typeface="Comic Sans MS"/>
                <a:cs typeface="Comic Sans MS"/>
              </a:rPr>
              <a:t>usa</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hecho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una</a:t>
            </a:r>
            <a:r>
              <a:rPr sz="2400" spc="254" dirty="0">
                <a:latin typeface="Comic Sans MS"/>
                <a:cs typeface="Comic Sans MS"/>
              </a:rPr>
              <a:t> </a:t>
            </a:r>
            <a:r>
              <a:rPr sz="2400" spc="-5" dirty="0">
                <a:latin typeface="Comic Sans MS"/>
                <a:cs typeface="Comic Sans MS"/>
              </a:rPr>
              <a:t>falla </a:t>
            </a:r>
            <a:r>
              <a:rPr sz="2400" spc="-254" dirty="0">
                <a:latin typeface="Comic Sans MS"/>
                <a:cs typeface="Comic Sans MS"/>
              </a:rPr>
              <a:t> </a:t>
            </a:r>
            <a:r>
              <a:rPr sz="2400" spc="-5" dirty="0">
                <a:latin typeface="Comic Sans MS"/>
                <a:cs typeface="Comic Sans MS"/>
              </a:rPr>
              <a:t>cercana</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neutro,</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nivel</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tensión</a:t>
            </a:r>
            <a:r>
              <a:rPr sz="2400" spc="254" dirty="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a:latin typeface="Comic Sans MS"/>
                <a:cs typeface="Comic Sans MS"/>
              </a:rPr>
              <a:t>tercera </a:t>
            </a:r>
            <a:r>
              <a:rPr sz="2400" dirty="0">
                <a:latin typeface="Comic Sans MS"/>
                <a:cs typeface="Comic Sans MS"/>
              </a:rPr>
              <a:t> </a:t>
            </a:r>
            <a:r>
              <a:rPr sz="2400" spc="-5" dirty="0">
                <a:latin typeface="Comic Sans MS"/>
                <a:cs typeface="Comic Sans MS"/>
              </a:rPr>
              <a:t>armónica en el neutro disminuye.</a:t>
            </a:r>
            <a:r>
              <a:rPr sz="2400" dirty="0">
                <a:latin typeface="Comic Sans MS"/>
                <a:cs typeface="Comic Sans MS"/>
              </a:rPr>
              <a:t> </a:t>
            </a:r>
            <a:r>
              <a:rPr sz="2400" spc="-5" dirty="0">
                <a:latin typeface="Comic Sans MS"/>
                <a:cs typeface="Comic Sans MS"/>
              </a:rPr>
              <a:t>Por lo tanto, un relé de </a:t>
            </a:r>
            <a:r>
              <a:rPr sz="2400" dirty="0">
                <a:latin typeface="Comic Sans MS"/>
                <a:cs typeface="Comic Sans MS"/>
              </a:rPr>
              <a:t> </a:t>
            </a:r>
            <a:r>
              <a:rPr sz="2400" spc="-5" dirty="0">
                <a:latin typeface="Comic Sans MS"/>
                <a:cs typeface="Comic Sans MS"/>
              </a:rPr>
              <a:t>baja tensión que operan a partir de la tensión de tercera </a:t>
            </a:r>
            <a:r>
              <a:rPr sz="2400" dirty="0">
                <a:latin typeface="Comic Sans MS"/>
                <a:cs typeface="Comic Sans MS"/>
              </a:rPr>
              <a:t> </a:t>
            </a:r>
            <a:r>
              <a:rPr sz="2400" spc="-5" dirty="0">
                <a:latin typeface="Comic Sans MS"/>
                <a:cs typeface="Comic Sans MS"/>
              </a:rPr>
              <a:t>armónica medido en el extremo del neutro podría ser </a:t>
            </a:r>
            <a:r>
              <a:rPr sz="2400" dirty="0">
                <a:latin typeface="Comic Sans MS"/>
                <a:cs typeface="Comic Sans MS"/>
              </a:rPr>
              <a:t> </a:t>
            </a:r>
            <a:r>
              <a:rPr sz="2400" spc="-5" dirty="0">
                <a:latin typeface="Comic Sans MS"/>
                <a:cs typeface="Comic Sans MS"/>
              </a:rPr>
              <a:t>usado para detectar las fallas cercanas al neutro.</a:t>
            </a:r>
            <a:r>
              <a:rPr sz="2400" dirty="0">
                <a:latin typeface="Comic Sans MS"/>
                <a:cs typeface="Comic Sans MS"/>
              </a:rPr>
              <a:t> </a:t>
            </a:r>
            <a:r>
              <a:rPr sz="2400" spc="-5" dirty="0">
                <a:latin typeface="Comic Sans MS"/>
                <a:cs typeface="Comic Sans MS"/>
              </a:rPr>
              <a:t>Las </a:t>
            </a:r>
            <a:r>
              <a:rPr sz="2400" dirty="0">
                <a:latin typeface="Comic Sans MS"/>
                <a:cs typeface="Comic Sans MS"/>
              </a:rPr>
              <a:t> </a:t>
            </a:r>
            <a:r>
              <a:rPr sz="2400" spc="-5" dirty="0">
                <a:latin typeface="Comic Sans MS"/>
                <a:cs typeface="Comic Sans MS"/>
              </a:rPr>
              <a:t>fallas</a:t>
            </a:r>
            <a:r>
              <a:rPr sz="2400" dirty="0">
                <a:latin typeface="Comic Sans MS"/>
                <a:cs typeface="Comic Sans MS"/>
              </a:rPr>
              <a:t> </a:t>
            </a:r>
            <a:r>
              <a:rPr sz="2400" spc="-5" dirty="0">
                <a:latin typeface="Comic Sans MS"/>
                <a:cs typeface="Comic Sans MS"/>
              </a:rPr>
              <a:t>a tierra en la parte restante de los devanados </a:t>
            </a:r>
            <a:r>
              <a:rPr sz="2400" dirty="0">
                <a:latin typeface="Comic Sans MS"/>
                <a:cs typeface="Comic Sans MS"/>
              </a:rPr>
              <a:t> </a:t>
            </a:r>
            <a:r>
              <a:rPr sz="2400" spc="-5" dirty="0">
                <a:latin typeface="Comic Sans MS"/>
                <a:cs typeface="Comic Sans MS"/>
              </a:rPr>
              <a:t>pueden ser detectadas por la protección de falla a tierra </a:t>
            </a:r>
            <a:r>
              <a:rPr sz="2400" spc="-254" dirty="0">
                <a:latin typeface="Comic Sans MS"/>
                <a:cs typeface="Comic Sans MS"/>
              </a:rPr>
              <a:t> </a:t>
            </a:r>
            <a:r>
              <a:rPr sz="2400" spc="-5" dirty="0">
                <a:latin typeface="Comic Sans MS"/>
                <a:cs typeface="Comic Sans MS"/>
              </a:rPr>
              <a:t>convencional, por ejemplo, </a:t>
            </a:r>
            <a:r>
              <a:rPr sz="2400" spc="-10" dirty="0">
                <a:latin typeface="Comic Sans MS"/>
                <a:cs typeface="Comic Sans MS"/>
              </a:rPr>
              <a:t>con </a:t>
            </a:r>
            <a:r>
              <a:rPr sz="2400" spc="-5" dirty="0">
                <a:latin typeface="Comic Sans MS"/>
                <a:cs typeface="Comic Sans MS"/>
              </a:rPr>
              <a:t>un relé de sobretensión </a:t>
            </a:r>
            <a:r>
              <a:rPr sz="2400" dirty="0">
                <a:latin typeface="Comic Sans MS"/>
                <a:cs typeface="Comic Sans MS"/>
              </a:rPr>
              <a:t> </a:t>
            </a:r>
            <a:r>
              <a:rPr sz="2400" spc="-5" dirty="0">
                <a:latin typeface="Comic Sans MS"/>
                <a:cs typeface="Comic Sans MS"/>
              </a:rPr>
              <a:t>(59GN), el cual opera con la tensión de neutro de 60 Hz. </a:t>
            </a:r>
            <a:r>
              <a:rPr sz="2400" dirty="0">
                <a:latin typeface="Comic Sans MS"/>
                <a:cs typeface="Comic Sans MS"/>
              </a:rPr>
              <a:t> </a:t>
            </a:r>
            <a:r>
              <a:rPr sz="2400" spc="-5" dirty="0">
                <a:latin typeface="Comic Sans MS"/>
                <a:cs typeface="Comic Sans MS"/>
              </a:rPr>
              <a:t>La combinación de ambos relés proporciona protección al </a:t>
            </a:r>
            <a:r>
              <a:rPr sz="2400" dirty="0">
                <a:latin typeface="Comic Sans MS"/>
                <a:cs typeface="Comic Sans MS"/>
              </a:rPr>
              <a:t> </a:t>
            </a:r>
            <a:r>
              <a:rPr sz="2400" spc="-5" dirty="0">
                <a:latin typeface="Comic Sans MS"/>
                <a:cs typeface="Comic Sans MS"/>
              </a:rPr>
              <a:t>100%</a:t>
            </a:r>
            <a:r>
              <a:rPr sz="2400" spc="75" dirty="0">
                <a:latin typeface="Comic Sans MS"/>
                <a:cs typeface="Comic Sans MS"/>
              </a:rPr>
              <a:t> </a:t>
            </a:r>
            <a:r>
              <a:rPr sz="2400" spc="-5" dirty="0">
                <a:latin typeface="Comic Sans MS"/>
                <a:cs typeface="Comic Sans MS"/>
              </a:rPr>
              <a:t>del</a:t>
            </a:r>
            <a:r>
              <a:rPr sz="2400" spc="80" dirty="0">
                <a:latin typeface="Comic Sans MS"/>
                <a:cs typeface="Comic Sans MS"/>
              </a:rPr>
              <a:t> </a:t>
            </a:r>
            <a:r>
              <a:rPr sz="2400" spc="-5" dirty="0">
                <a:latin typeface="Comic Sans MS"/>
                <a:cs typeface="Comic Sans MS"/>
              </a:rPr>
              <a:t>devanado</a:t>
            </a:r>
            <a:r>
              <a:rPr sz="2400" spc="80" dirty="0">
                <a:latin typeface="Comic Sans MS"/>
                <a:cs typeface="Comic Sans MS"/>
              </a:rPr>
              <a:t> </a:t>
            </a:r>
            <a:r>
              <a:rPr sz="2400" spc="-5" dirty="0">
                <a:latin typeface="Comic Sans MS"/>
                <a:cs typeface="Comic Sans MS"/>
              </a:rPr>
              <a:t>del</a:t>
            </a:r>
            <a:r>
              <a:rPr sz="2400" spc="75" dirty="0">
                <a:latin typeface="Comic Sans MS"/>
                <a:cs typeface="Comic Sans MS"/>
              </a:rPr>
              <a:t> </a:t>
            </a:r>
            <a:r>
              <a:rPr sz="2400" spc="-5" dirty="0">
                <a:latin typeface="Comic Sans MS"/>
                <a:cs typeface="Comic Sans MS"/>
              </a:rPr>
              <a:t>estator.</a:t>
            </a:r>
            <a:r>
              <a:rPr sz="2400" spc="80" dirty="0">
                <a:latin typeface="Comic Sans MS"/>
                <a:cs typeface="Comic Sans MS"/>
              </a:rPr>
              <a:t> </a:t>
            </a:r>
            <a:r>
              <a:rPr sz="2400" spc="-5" dirty="0">
                <a:latin typeface="Comic Sans MS"/>
                <a:cs typeface="Comic Sans MS"/>
              </a:rPr>
              <a:t>Se</a:t>
            </a:r>
            <a:r>
              <a:rPr sz="2400" spc="80" dirty="0">
                <a:latin typeface="Comic Sans MS"/>
                <a:cs typeface="Comic Sans MS"/>
              </a:rPr>
              <a:t> </a:t>
            </a:r>
            <a:r>
              <a:rPr sz="2400" spc="-5" dirty="0">
                <a:latin typeface="Comic Sans MS"/>
                <a:cs typeface="Comic Sans MS"/>
              </a:rPr>
              <a:t>muestra</a:t>
            </a:r>
            <a:r>
              <a:rPr sz="2400" spc="75" dirty="0">
                <a:latin typeface="Comic Sans MS"/>
                <a:cs typeface="Comic Sans MS"/>
              </a:rPr>
              <a:t> </a:t>
            </a:r>
            <a:r>
              <a:rPr sz="2400" spc="-5" dirty="0">
                <a:latin typeface="Comic Sans MS"/>
                <a:cs typeface="Comic Sans MS"/>
              </a:rPr>
              <a:t>en</a:t>
            </a:r>
            <a:r>
              <a:rPr sz="2400" spc="80" dirty="0">
                <a:latin typeface="Comic Sans MS"/>
                <a:cs typeface="Comic Sans MS"/>
              </a:rPr>
              <a:t> </a:t>
            </a:r>
            <a:r>
              <a:rPr sz="2400" spc="-5" dirty="0">
                <a:latin typeface="Comic Sans MS"/>
                <a:cs typeface="Comic Sans MS"/>
              </a:rPr>
              <a:t>la</a:t>
            </a:r>
            <a:r>
              <a:rPr sz="2400" spc="70" dirty="0">
                <a:latin typeface="Comic Sans MS"/>
                <a:cs typeface="Comic Sans MS"/>
              </a:rPr>
              <a:t> </a:t>
            </a:r>
            <a:r>
              <a:rPr sz="2400" spc="-5" dirty="0">
                <a:latin typeface="Comic Sans MS"/>
                <a:cs typeface="Comic Sans MS"/>
              </a:rPr>
              <a:t>figura</a:t>
            </a:r>
            <a:endParaRPr sz="2400" dirty="0">
              <a:latin typeface="Comic Sans MS"/>
              <a:cs typeface="Comic Sans MS"/>
            </a:endParaRPr>
          </a:p>
          <a:p>
            <a:pPr marL="12700" marR="5080" algn="just"/>
            <a:r>
              <a:rPr sz="2400" spc="-5" dirty="0">
                <a:latin typeface="Comic Sans MS"/>
                <a:cs typeface="Comic Sans MS"/>
              </a:rPr>
              <a:t>5 un esquema de protección simplificada que usa esta </a:t>
            </a:r>
            <a:r>
              <a:rPr sz="2400" dirty="0">
                <a:latin typeface="Comic Sans MS"/>
                <a:cs typeface="Comic Sans MS"/>
              </a:rPr>
              <a:t> </a:t>
            </a:r>
            <a:r>
              <a:rPr sz="2400" spc="-5" dirty="0" err="1">
                <a:latin typeface="Comic Sans MS"/>
                <a:cs typeface="Comic Sans MS"/>
              </a:rPr>
              <a:t>técnica</a:t>
            </a:r>
            <a:r>
              <a:rPr sz="2400" spc="-5" dirty="0">
                <a:latin typeface="Comic Sans MS"/>
                <a:cs typeface="Comic Sans MS"/>
              </a:rPr>
              <a:t>.</a:t>
            </a:r>
            <a:endParaRPr lang="en-US" sz="2400" spc="-5" dirty="0">
              <a:latin typeface="Comic Sans MS"/>
              <a:cs typeface="Comic Sans MS"/>
            </a:endParaRPr>
          </a:p>
          <a:p>
            <a:pPr marL="12700" marR="5080" algn="just"/>
            <a:endParaRPr lang="es-AR" sz="2400" spc="-5" dirty="0">
              <a:latin typeface="Comic Sans MS"/>
              <a:cs typeface="Comic Sans MS"/>
            </a:endParaRPr>
          </a:p>
          <a:p>
            <a:pPr marL="12700" marR="5080" algn="just"/>
            <a:endParaRPr lang="es-AR" sz="2400" spc="-5" dirty="0">
              <a:latin typeface="Comic Sans MS"/>
              <a:cs typeface="Comic Sans MS"/>
            </a:endParaRPr>
          </a:p>
          <a:p>
            <a:pPr marL="12700" marR="5080" algn="just"/>
            <a:endParaRPr lang="es-AR" sz="2400" spc="-5" dirty="0">
              <a:latin typeface="Comic Sans MS"/>
              <a:cs typeface="Comic Sans MS"/>
            </a:endParaRPr>
          </a:p>
          <a:p>
            <a:pPr marL="12700" marR="5080" algn="just"/>
            <a:endParaRPr lang="es-AR" sz="2400" spc="-5" dirty="0">
              <a:latin typeface="Comic Sans MS"/>
              <a:cs typeface="Comic Sans MS"/>
            </a:endParaRPr>
          </a:p>
          <a:p>
            <a:pPr marL="12700" marR="5080" algn="just"/>
            <a:endParaRPr lang="es-AR" sz="2400" spc="-5" dirty="0">
              <a:latin typeface="Comic Sans MS"/>
              <a:cs typeface="Comic Sans MS"/>
            </a:endParaRPr>
          </a:p>
          <a:p>
            <a:pPr marL="12700" marR="5080" algn="just"/>
            <a:endParaRPr lang="es-AR" sz="2400" spc="-5" dirty="0">
              <a:latin typeface="Comic Sans MS"/>
              <a:cs typeface="Comic Sans MS"/>
            </a:endParaRPr>
          </a:p>
          <a:p>
            <a:pPr marL="12700" marR="5080" algn="just"/>
            <a:endParaRPr lang="es-AR" sz="2400" spc="-5" dirty="0">
              <a:latin typeface="Comic Sans MS"/>
              <a:cs typeface="Comic Sans MS"/>
            </a:endParaRPr>
          </a:p>
          <a:p>
            <a:pPr marL="12700" marR="5080" algn="just"/>
            <a:endParaRPr lang="es-AR" sz="2400" spc="-5" dirty="0">
              <a:latin typeface="Comic Sans MS"/>
              <a:cs typeface="Comic Sans MS"/>
            </a:endParaRPr>
          </a:p>
          <a:p>
            <a:pPr marL="12700" marR="5080" algn="just"/>
            <a:endParaRPr lang="es-AR" sz="2400" spc="-5" dirty="0">
              <a:latin typeface="Comic Sans MS"/>
              <a:cs typeface="Comic Sans MS"/>
            </a:endParaRPr>
          </a:p>
          <a:p>
            <a:pPr marL="12700" marR="5080" algn="just"/>
            <a:endParaRPr lang="es-AR" sz="2400" spc="-5" dirty="0">
              <a:latin typeface="Comic Sans MS"/>
              <a:cs typeface="Comic Sans MS"/>
            </a:endParaRPr>
          </a:p>
          <a:p>
            <a:pPr marL="12700" marR="5080" algn="just"/>
            <a:endParaRPr lang="es-AR" sz="2400" spc="-5" dirty="0">
              <a:latin typeface="Comic Sans MS"/>
              <a:cs typeface="Comic Sans MS"/>
            </a:endParaRPr>
          </a:p>
          <a:p>
            <a:pPr marL="12700" marR="5080" algn="just"/>
            <a:endParaRPr lang="es-AR" sz="2400" spc="-5" dirty="0">
              <a:latin typeface="Comic Sans MS"/>
              <a:cs typeface="Comic Sans MS"/>
            </a:endParaRPr>
          </a:p>
          <a:p>
            <a:pPr marL="12700" marR="5080" algn="just"/>
            <a:endParaRPr lang="es-AR" sz="2400" spc="-5" dirty="0">
              <a:latin typeface="Comic Sans MS"/>
              <a:cs typeface="Comic Sans MS"/>
            </a:endParaRPr>
          </a:p>
          <a:p>
            <a:pPr marL="12700" marR="5080" algn="just"/>
            <a:endParaRPr lang="es-AR" sz="2400" spc="-5" dirty="0">
              <a:latin typeface="Comic Sans MS"/>
              <a:cs typeface="Comic Sans MS"/>
            </a:endParaRPr>
          </a:p>
          <a:p>
            <a:pPr marL="12700" marR="5080" algn="just">
              <a:spcBef>
                <a:spcPts val="100"/>
              </a:spcBef>
            </a:pPr>
            <a:r>
              <a:rPr lang="es-MX" sz="2400" spc="-5" dirty="0">
                <a:latin typeface="Comic Sans MS"/>
                <a:cs typeface="Comic Sans MS"/>
              </a:rPr>
              <a:t>Las señales de los relés se toman de las entradas de </a:t>
            </a:r>
            <a:r>
              <a:rPr lang="es-MX" sz="2400" dirty="0">
                <a:latin typeface="Comic Sans MS"/>
                <a:cs typeface="Comic Sans MS"/>
              </a:rPr>
              <a:t> </a:t>
            </a:r>
            <a:r>
              <a:rPr lang="es-MX" sz="2400" spc="-5" dirty="0">
                <a:latin typeface="Comic Sans MS"/>
                <a:cs typeface="Comic Sans MS"/>
              </a:rPr>
              <a:t>tensión medidas a través del resistor del neutro.</a:t>
            </a:r>
            <a:r>
              <a:rPr lang="es-MX" sz="240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transformador de aislamiento interno escala la caída de </a:t>
            </a:r>
            <a:r>
              <a:rPr lang="es-MX" sz="2400" dirty="0">
                <a:latin typeface="Comic Sans MS"/>
                <a:cs typeface="Comic Sans MS"/>
              </a:rPr>
              <a:t> </a:t>
            </a:r>
            <a:r>
              <a:rPr lang="es-MX" sz="2400" spc="-5" dirty="0">
                <a:latin typeface="Comic Sans MS"/>
                <a:cs typeface="Comic Sans MS"/>
              </a:rPr>
              <a:t>tensión al rango continuo del relé y también proporciona </a:t>
            </a:r>
            <a:r>
              <a:rPr lang="es-MX" sz="2400" dirty="0">
                <a:latin typeface="Comic Sans MS"/>
                <a:cs typeface="Comic Sans MS"/>
              </a:rPr>
              <a:t> </a:t>
            </a:r>
            <a:r>
              <a:rPr lang="es-MX" sz="2400" spc="-5" dirty="0">
                <a:latin typeface="Comic Sans MS"/>
                <a:cs typeface="Comic Sans MS"/>
              </a:rPr>
              <a:t>aislamiento del esquema de protección.</a:t>
            </a:r>
            <a:r>
              <a:rPr lang="es-MX" sz="2400" dirty="0">
                <a:latin typeface="Comic Sans MS"/>
                <a:cs typeface="Comic Sans MS"/>
              </a:rPr>
              <a:t> </a:t>
            </a:r>
            <a:r>
              <a:rPr lang="es-MX" sz="2400" spc="-5" dirty="0">
                <a:latin typeface="Comic Sans MS"/>
                <a:cs typeface="Comic Sans MS"/>
              </a:rPr>
              <a:t>La protección de </a:t>
            </a:r>
            <a:r>
              <a:rPr lang="es-MX" sz="2400" dirty="0">
                <a:latin typeface="Comic Sans MS"/>
                <a:cs typeface="Comic Sans MS"/>
              </a:rPr>
              <a:t> </a:t>
            </a:r>
            <a:r>
              <a:rPr lang="es-MX" sz="2400" spc="-5" dirty="0">
                <a:latin typeface="Comic Sans MS"/>
                <a:cs typeface="Comic Sans MS"/>
              </a:rPr>
              <a:t>baja tensión consiste de un filtro sintonizado de 180 Hz, </a:t>
            </a:r>
            <a:r>
              <a:rPr lang="es-MX" sz="2400" dirty="0">
                <a:latin typeface="Comic Sans MS"/>
                <a:cs typeface="Comic Sans MS"/>
              </a:rPr>
              <a:t> </a:t>
            </a:r>
            <a:r>
              <a:rPr lang="es-MX" sz="2400" spc="-5" dirty="0">
                <a:latin typeface="Comic Sans MS"/>
                <a:cs typeface="Comic Sans MS"/>
              </a:rPr>
              <a:t>un detector de nivel de baja tensión (27), una lógica en </a:t>
            </a:r>
            <a:r>
              <a:rPr lang="es-MX" sz="2400" dirty="0">
                <a:latin typeface="Comic Sans MS"/>
                <a:cs typeface="Comic Sans MS"/>
              </a:rPr>
              <a:t> </a:t>
            </a:r>
            <a:r>
              <a:rPr lang="es-MX" sz="2400" spc="-5" dirty="0">
                <a:latin typeface="Comic Sans MS"/>
                <a:cs typeface="Comic Sans MS"/>
              </a:rPr>
              <a:t>línea y un temporizador.</a:t>
            </a:r>
            <a:r>
              <a:rPr lang="es-MX" sz="2400" spc="520" dirty="0">
                <a:latin typeface="Comic Sans MS"/>
                <a:cs typeface="Comic Sans MS"/>
              </a:rPr>
              <a:t> </a:t>
            </a:r>
            <a:r>
              <a:rPr lang="es-MX" sz="2400" spc="-5" dirty="0">
                <a:latin typeface="Comic Sans MS"/>
                <a:cs typeface="Comic Sans MS"/>
              </a:rPr>
              <a:t>La protección de sobretensión </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construye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filtro</a:t>
            </a:r>
            <a:r>
              <a:rPr lang="es-MX" sz="2400" dirty="0">
                <a:latin typeface="Comic Sans MS"/>
                <a:cs typeface="Comic Sans MS"/>
              </a:rPr>
              <a:t> </a:t>
            </a:r>
            <a:r>
              <a:rPr lang="es-MX" sz="2400" spc="-5" dirty="0">
                <a:latin typeface="Comic Sans MS"/>
                <a:cs typeface="Comic Sans MS"/>
              </a:rPr>
              <a:t>sintonizado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60</a:t>
            </a:r>
            <a:r>
              <a:rPr lang="es-MX" sz="2400" dirty="0">
                <a:latin typeface="Comic Sans MS"/>
                <a:cs typeface="Comic Sans MS"/>
              </a:rPr>
              <a:t> </a:t>
            </a:r>
            <a:r>
              <a:rPr lang="es-MX" sz="2400" spc="-5" dirty="0">
                <a:latin typeface="Comic Sans MS"/>
                <a:cs typeface="Comic Sans MS"/>
              </a:rPr>
              <a:t>Hz,</a:t>
            </a:r>
            <a:r>
              <a:rPr lang="es-MX" sz="240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detector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nivel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(59</a:t>
            </a:r>
            <a:r>
              <a:rPr lang="es-MX" sz="2400" dirty="0">
                <a:latin typeface="Comic Sans MS"/>
                <a:cs typeface="Comic Sans MS"/>
              </a:rPr>
              <a:t> </a:t>
            </a:r>
            <a:r>
              <a:rPr lang="es-MX" sz="2400" spc="-5" dirty="0">
                <a:latin typeface="Comic Sans MS"/>
                <a:cs typeface="Comic Sans MS"/>
              </a:rPr>
              <a:t>GN)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un </a:t>
            </a:r>
            <a:r>
              <a:rPr lang="es-MX" sz="2400" spc="-254" dirty="0">
                <a:latin typeface="Comic Sans MS"/>
                <a:cs typeface="Comic Sans MS"/>
              </a:rPr>
              <a:t> </a:t>
            </a:r>
            <a:r>
              <a:rPr lang="es-MX" sz="2400" spc="-5" dirty="0">
                <a:latin typeface="Comic Sans MS"/>
                <a:cs typeface="Comic Sans MS"/>
              </a:rPr>
              <a:t>temporizador.</a:t>
            </a:r>
            <a:endParaRPr sz="900" dirty="0">
              <a:latin typeface="Comic Sans MS"/>
              <a:cs typeface="Comic Sans MS"/>
            </a:endParaRPr>
          </a:p>
        </p:txBody>
      </p:sp>
      <p:pic>
        <p:nvPicPr>
          <p:cNvPr id="3" name="Imagen 2">
            <a:extLst>
              <a:ext uri="{FF2B5EF4-FFF2-40B4-BE49-F238E27FC236}">
                <a16:creationId xmlns:a16="http://schemas.microsoft.com/office/drawing/2014/main" xmlns="" id="{7FF7B2E6-B4D0-4791-B720-F487DD33FEF7}"/>
              </a:ext>
            </a:extLst>
          </p:cNvPr>
          <p:cNvPicPr>
            <a:picLocks noChangeAspect="1"/>
          </p:cNvPicPr>
          <p:nvPr/>
        </p:nvPicPr>
        <p:blipFill>
          <a:blip r:embed="rId3"/>
          <a:stretch>
            <a:fillRect/>
          </a:stretch>
        </p:blipFill>
        <p:spPr>
          <a:xfrm>
            <a:off x="7065289" y="6781800"/>
            <a:ext cx="3462336" cy="1447800"/>
          </a:xfrm>
          <a:prstGeom prst="rect">
            <a:avLst/>
          </a:prstGeom>
        </p:spPr>
      </p:pic>
      <p:sp>
        <p:nvSpPr>
          <p:cNvPr id="19" name="CuadroTexto 18">
            <a:extLst>
              <a:ext uri="{FF2B5EF4-FFF2-40B4-BE49-F238E27FC236}">
                <a16:creationId xmlns:a16="http://schemas.microsoft.com/office/drawing/2014/main" xmlns="" id="{34F119A3-A6FD-4091-B304-B0F63DC766BB}"/>
              </a:ext>
            </a:extLst>
          </p:cNvPr>
          <p:cNvSpPr txBox="1"/>
          <p:nvPr/>
        </p:nvSpPr>
        <p:spPr>
          <a:xfrm>
            <a:off x="254000" y="5334000"/>
            <a:ext cx="6084376" cy="707886"/>
          </a:xfrm>
          <a:prstGeom prst="rect">
            <a:avLst/>
          </a:prstGeom>
          <a:noFill/>
        </p:spPr>
        <p:txBody>
          <a:bodyPr wrap="square">
            <a:spAutoFit/>
          </a:bodyPr>
          <a:lstStyle/>
          <a:p>
            <a:pPr algn="ctr"/>
            <a:r>
              <a:rPr lang="es-MX" sz="2000" b="1" dirty="0">
                <a:latin typeface="Comic Sans MS" panose="030F0702030302020204" pitchFamily="66" charset="0"/>
              </a:rPr>
              <a:t>Figura 5. Un esquema de protección de falla a tierra de baja tensión de tercera armónica</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3801151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txBox="1"/>
          <p:nvPr/>
        </p:nvSpPr>
        <p:spPr>
          <a:xfrm>
            <a:off x="342303" y="381000"/>
            <a:ext cx="17285297" cy="8499634"/>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Las señales de los relés se toman de las entradas de </a:t>
            </a:r>
            <a:r>
              <a:rPr lang="es-MX" sz="2400" dirty="0">
                <a:latin typeface="Comic Sans MS"/>
                <a:cs typeface="Comic Sans MS"/>
              </a:rPr>
              <a:t> </a:t>
            </a:r>
            <a:r>
              <a:rPr lang="es-MX" sz="2400" spc="-5" dirty="0">
                <a:latin typeface="Comic Sans MS"/>
                <a:cs typeface="Comic Sans MS"/>
              </a:rPr>
              <a:t>tensión medidas a través del resistor del neutro.</a:t>
            </a:r>
            <a:r>
              <a:rPr lang="es-MX" sz="240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transformador de aislamiento interno escala la caída de </a:t>
            </a:r>
            <a:r>
              <a:rPr lang="es-MX" sz="2400" dirty="0">
                <a:latin typeface="Comic Sans MS"/>
                <a:cs typeface="Comic Sans MS"/>
              </a:rPr>
              <a:t> </a:t>
            </a:r>
            <a:r>
              <a:rPr lang="es-MX" sz="2400" spc="-5" dirty="0">
                <a:latin typeface="Comic Sans MS"/>
                <a:cs typeface="Comic Sans MS"/>
              </a:rPr>
              <a:t>tensión al rango continuo del relé y también proporciona </a:t>
            </a:r>
            <a:r>
              <a:rPr lang="es-MX" sz="2400" dirty="0">
                <a:latin typeface="Comic Sans MS"/>
                <a:cs typeface="Comic Sans MS"/>
              </a:rPr>
              <a:t> </a:t>
            </a:r>
            <a:r>
              <a:rPr lang="es-MX" sz="2400" spc="-5" dirty="0">
                <a:latin typeface="Comic Sans MS"/>
                <a:cs typeface="Comic Sans MS"/>
              </a:rPr>
              <a:t>aislamiento del esquema de protección.</a:t>
            </a:r>
            <a:r>
              <a:rPr lang="es-MX" sz="2400" dirty="0">
                <a:latin typeface="Comic Sans MS"/>
                <a:cs typeface="Comic Sans MS"/>
              </a:rPr>
              <a:t> </a:t>
            </a:r>
            <a:r>
              <a:rPr lang="es-MX" sz="2400" spc="-5" dirty="0">
                <a:latin typeface="Comic Sans MS"/>
                <a:cs typeface="Comic Sans MS"/>
              </a:rPr>
              <a:t>La protección de </a:t>
            </a:r>
            <a:r>
              <a:rPr lang="es-MX" sz="2400" dirty="0">
                <a:latin typeface="Comic Sans MS"/>
                <a:cs typeface="Comic Sans MS"/>
              </a:rPr>
              <a:t> </a:t>
            </a:r>
            <a:r>
              <a:rPr lang="es-MX" sz="2400" spc="-5" dirty="0">
                <a:latin typeface="Comic Sans MS"/>
                <a:cs typeface="Comic Sans MS"/>
              </a:rPr>
              <a:t>baja tensión consiste de un filtro sintonizado de 180 Hz, </a:t>
            </a:r>
            <a:r>
              <a:rPr lang="es-MX" sz="2400" dirty="0">
                <a:latin typeface="Comic Sans MS"/>
                <a:cs typeface="Comic Sans MS"/>
              </a:rPr>
              <a:t> </a:t>
            </a:r>
            <a:r>
              <a:rPr lang="es-MX" sz="2400" spc="-5" dirty="0">
                <a:latin typeface="Comic Sans MS"/>
                <a:cs typeface="Comic Sans MS"/>
              </a:rPr>
              <a:t>un detector de nivel de baja tensión (27), una lógica en </a:t>
            </a:r>
            <a:r>
              <a:rPr lang="es-MX" sz="2400" dirty="0">
                <a:latin typeface="Comic Sans MS"/>
                <a:cs typeface="Comic Sans MS"/>
              </a:rPr>
              <a:t> </a:t>
            </a:r>
            <a:r>
              <a:rPr lang="es-MX" sz="2400" spc="-5" dirty="0">
                <a:latin typeface="Comic Sans MS"/>
                <a:cs typeface="Comic Sans MS"/>
              </a:rPr>
              <a:t>línea y un temporizador.</a:t>
            </a:r>
            <a:r>
              <a:rPr lang="es-MX" sz="2400" spc="520" dirty="0">
                <a:latin typeface="Comic Sans MS"/>
                <a:cs typeface="Comic Sans MS"/>
              </a:rPr>
              <a:t> </a:t>
            </a:r>
            <a:r>
              <a:rPr lang="es-MX" sz="2400" spc="-5" dirty="0">
                <a:latin typeface="Comic Sans MS"/>
                <a:cs typeface="Comic Sans MS"/>
              </a:rPr>
              <a:t>La protección de sobretensión </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construye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filtro</a:t>
            </a:r>
            <a:r>
              <a:rPr lang="es-MX" sz="2400" dirty="0">
                <a:latin typeface="Comic Sans MS"/>
                <a:cs typeface="Comic Sans MS"/>
              </a:rPr>
              <a:t> </a:t>
            </a:r>
            <a:r>
              <a:rPr lang="es-MX" sz="2400" spc="-5" dirty="0">
                <a:latin typeface="Comic Sans MS"/>
                <a:cs typeface="Comic Sans MS"/>
              </a:rPr>
              <a:t>sintonizado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60</a:t>
            </a:r>
            <a:r>
              <a:rPr lang="es-MX" sz="2400" dirty="0">
                <a:latin typeface="Comic Sans MS"/>
                <a:cs typeface="Comic Sans MS"/>
              </a:rPr>
              <a:t> </a:t>
            </a:r>
            <a:r>
              <a:rPr lang="es-MX" sz="2400" spc="-5" dirty="0">
                <a:latin typeface="Comic Sans MS"/>
                <a:cs typeface="Comic Sans MS"/>
              </a:rPr>
              <a:t>Hz,</a:t>
            </a:r>
            <a:r>
              <a:rPr lang="es-MX" sz="240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detector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nivel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(59</a:t>
            </a:r>
            <a:r>
              <a:rPr lang="es-MX" sz="2400" dirty="0">
                <a:latin typeface="Comic Sans MS"/>
                <a:cs typeface="Comic Sans MS"/>
              </a:rPr>
              <a:t> </a:t>
            </a:r>
            <a:r>
              <a:rPr lang="es-MX" sz="2400" spc="-5" dirty="0">
                <a:latin typeface="Comic Sans MS"/>
                <a:cs typeface="Comic Sans MS"/>
              </a:rPr>
              <a:t>GN)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un </a:t>
            </a:r>
            <a:r>
              <a:rPr lang="es-MX" sz="2400" spc="-254" dirty="0">
                <a:latin typeface="Comic Sans MS"/>
                <a:cs typeface="Comic Sans MS"/>
              </a:rPr>
              <a:t> </a:t>
            </a:r>
            <a:r>
              <a:rPr lang="es-MX" sz="2400" spc="-5" dirty="0">
                <a:latin typeface="Comic Sans MS"/>
                <a:cs typeface="Comic Sans MS"/>
              </a:rPr>
              <a:t>temporizador.</a:t>
            </a:r>
          </a:p>
          <a:p>
            <a:pPr marL="12700" marR="5080" algn="just">
              <a:spcBef>
                <a:spcPts val="100"/>
              </a:spcBef>
            </a:pPr>
            <a:r>
              <a:rPr lang="es-MX" sz="2400" spc="-5" dirty="0">
                <a:latin typeface="Comic Sans MS"/>
                <a:cs typeface="Comic Sans MS"/>
              </a:rPr>
              <a:t>Los ajustes de los detectores de nivel de baja tensión y </a:t>
            </a:r>
            <a:r>
              <a:rPr lang="es-MX" sz="2400" dirty="0">
                <a:latin typeface="Comic Sans MS"/>
                <a:cs typeface="Comic Sans MS"/>
              </a:rPr>
              <a:t> </a:t>
            </a:r>
            <a:r>
              <a:rPr lang="es-MX" sz="2400" spc="-5" dirty="0">
                <a:latin typeface="Comic Sans MS"/>
                <a:cs typeface="Comic Sans MS"/>
              </a:rPr>
              <a:t>sobretensión</a:t>
            </a:r>
            <a:r>
              <a:rPr lang="es-MX" sz="2400" spc="240" dirty="0">
                <a:latin typeface="Comic Sans MS"/>
                <a:cs typeface="Comic Sans MS"/>
              </a:rPr>
              <a:t> </a:t>
            </a:r>
            <a:r>
              <a:rPr lang="es-MX" sz="2400" spc="-5" dirty="0">
                <a:latin typeface="Comic Sans MS"/>
                <a:cs typeface="Comic Sans MS"/>
              </a:rPr>
              <a:t>son</a:t>
            </a:r>
            <a:r>
              <a:rPr lang="es-MX" sz="2400" spc="250" dirty="0">
                <a:latin typeface="Comic Sans MS"/>
                <a:cs typeface="Comic Sans MS"/>
              </a:rPr>
              <a:t> </a:t>
            </a:r>
            <a:r>
              <a:rPr lang="es-MX" sz="2400" spc="-5" dirty="0">
                <a:latin typeface="Comic Sans MS"/>
                <a:cs typeface="Comic Sans MS"/>
              </a:rPr>
              <a:t>tales</a:t>
            </a:r>
            <a:r>
              <a:rPr lang="es-MX" sz="2400" spc="254" dirty="0">
                <a:latin typeface="Comic Sans MS"/>
                <a:cs typeface="Comic Sans MS"/>
              </a:rPr>
              <a:t> </a:t>
            </a:r>
            <a:r>
              <a:rPr lang="es-MX" sz="2400" spc="-5" dirty="0">
                <a:latin typeface="Comic Sans MS"/>
                <a:cs typeface="Comic Sans MS"/>
              </a:rPr>
              <a:t>que</a:t>
            </a:r>
            <a:r>
              <a:rPr lang="es-MX" sz="2400" spc="245" dirty="0">
                <a:latin typeface="Comic Sans MS"/>
                <a:cs typeface="Comic Sans MS"/>
              </a:rPr>
              <a:t> </a:t>
            </a:r>
            <a:r>
              <a:rPr lang="es-MX" sz="2400" spc="-5" dirty="0">
                <a:latin typeface="Comic Sans MS"/>
                <a:cs typeface="Comic Sans MS"/>
              </a:rPr>
              <a:t>el</a:t>
            </a:r>
            <a:r>
              <a:rPr lang="es-MX" sz="2400" spc="240" dirty="0">
                <a:latin typeface="Comic Sans MS"/>
                <a:cs typeface="Comic Sans MS"/>
              </a:rPr>
              <a:t> </a:t>
            </a:r>
            <a:r>
              <a:rPr lang="es-MX" sz="2400" spc="-5" dirty="0">
                <a:latin typeface="Comic Sans MS"/>
                <a:cs typeface="Comic Sans MS"/>
              </a:rPr>
              <a:t>traslape</a:t>
            </a:r>
            <a:r>
              <a:rPr lang="es-MX" sz="2400" spc="245" dirty="0">
                <a:latin typeface="Comic Sans MS"/>
                <a:cs typeface="Comic Sans MS"/>
              </a:rPr>
              <a:t> </a:t>
            </a:r>
            <a:r>
              <a:rPr lang="es-MX" sz="2400" spc="-5" dirty="0">
                <a:latin typeface="Comic Sans MS"/>
                <a:cs typeface="Comic Sans MS"/>
              </a:rPr>
              <a:t>para</a:t>
            </a:r>
            <a:r>
              <a:rPr lang="es-MX" sz="2400" spc="245" dirty="0">
                <a:latin typeface="Comic Sans MS"/>
                <a:cs typeface="Comic Sans MS"/>
              </a:rPr>
              <a:t> </a:t>
            </a:r>
            <a:r>
              <a:rPr lang="es-MX" sz="2400" spc="-5" dirty="0">
                <a:latin typeface="Comic Sans MS"/>
                <a:cs typeface="Comic Sans MS"/>
              </a:rPr>
              <a:t>todos</a:t>
            </a:r>
            <a:r>
              <a:rPr lang="es-MX" sz="2400" spc="240" dirty="0">
                <a:latin typeface="Comic Sans MS"/>
                <a:cs typeface="Comic Sans MS"/>
              </a:rPr>
              <a:t> </a:t>
            </a:r>
            <a:r>
              <a:rPr lang="es-MX" sz="2400" spc="-5" dirty="0">
                <a:latin typeface="Comic Sans MS"/>
                <a:cs typeface="Comic Sans MS"/>
              </a:rPr>
              <a:t>los </a:t>
            </a:r>
            <a:r>
              <a:rPr lang="es-MX" sz="2400" spc="-254" dirty="0">
                <a:latin typeface="Comic Sans MS"/>
                <a:cs typeface="Comic Sans MS"/>
              </a:rPr>
              <a:t> </a:t>
            </a:r>
            <a:r>
              <a:rPr lang="es-MX" sz="2400" spc="-5" dirty="0">
                <a:latin typeface="Comic Sans MS"/>
                <a:cs typeface="Comic Sans MS"/>
              </a:rPr>
              <a:t>puntos</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falla</a:t>
            </a:r>
            <a:r>
              <a:rPr lang="es-MX" sz="2400" spc="250" dirty="0">
                <a:latin typeface="Comic Sans MS"/>
                <a:cs typeface="Comic Sans MS"/>
              </a:rPr>
              <a:t> </a:t>
            </a:r>
            <a:r>
              <a:rPr lang="es-MX" sz="2400" spc="-5" dirty="0">
                <a:latin typeface="Comic Sans MS"/>
                <a:cs typeface="Comic Sans MS"/>
              </a:rPr>
              <a:t>en</a:t>
            </a:r>
            <a:r>
              <a:rPr lang="es-MX" sz="2400" spc="245" dirty="0">
                <a:latin typeface="Comic Sans MS"/>
                <a:cs typeface="Comic Sans MS"/>
              </a:rPr>
              <a:t> </a:t>
            </a:r>
            <a:r>
              <a:rPr lang="es-MX" sz="2400" spc="-5" dirty="0">
                <a:latin typeface="Comic Sans MS"/>
                <a:cs typeface="Comic Sans MS"/>
              </a:rPr>
              <a:t>el</a:t>
            </a:r>
            <a:r>
              <a:rPr lang="es-MX" sz="2400" spc="245" dirty="0">
                <a:latin typeface="Comic Sans MS"/>
                <a:cs typeface="Comic Sans MS"/>
              </a:rPr>
              <a:t> </a:t>
            </a:r>
            <a:r>
              <a:rPr lang="es-MX" sz="2400" spc="-5" dirty="0">
                <a:latin typeface="Comic Sans MS"/>
                <a:cs typeface="Comic Sans MS"/>
              </a:rPr>
              <a:t>devanado</a:t>
            </a:r>
            <a:r>
              <a:rPr lang="es-MX" sz="2400" spc="250" dirty="0">
                <a:latin typeface="Comic Sans MS"/>
                <a:cs typeface="Comic Sans MS"/>
              </a:rPr>
              <a:t> </a:t>
            </a:r>
            <a:r>
              <a:rPr lang="es-MX" sz="2400" spc="-5" dirty="0">
                <a:latin typeface="Comic Sans MS"/>
                <a:cs typeface="Comic Sans MS"/>
              </a:rPr>
              <a:t>del</a:t>
            </a:r>
            <a:r>
              <a:rPr lang="es-MX" sz="2400" spc="245" dirty="0">
                <a:latin typeface="Comic Sans MS"/>
                <a:cs typeface="Comic Sans MS"/>
              </a:rPr>
              <a:t> </a:t>
            </a:r>
            <a:r>
              <a:rPr lang="es-MX" sz="2400" spc="-5" dirty="0">
                <a:latin typeface="Comic Sans MS"/>
                <a:cs typeface="Comic Sans MS"/>
              </a:rPr>
              <a:t>estator</a:t>
            </a:r>
            <a:r>
              <a:rPr lang="es-MX" sz="2400" spc="245" dirty="0">
                <a:latin typeface="Comic Sans MS"/>
                <a:cs typeface="Comic Sans MS"/>
              </a:rPr>
              <a:t> </a:t>
            </a:r>
            <a:r>
              <a:rPr lang="es-MX" sz="2400" spc="-5" dirty="0">
                <a:latin typeface="Comic Sans MS"/>
                <a:cs typeface="Comic Sans MS"/>
              </a:rPr>
              <a:t>desde</a:t>
            </a:r>
            <a:r>
              <a:rPr lang="es-MX" sz="2400" spc="250" dirty="0">
                <a:latin typeface="Comic Sans MS"/>
                <a:cs typeface="Comic Sans MS"/>
              </a:rPr>
              <a:t> </a:t>
            </a:r>
            <a:r>
              <a:rPr lang="es-MX" sz="2400" spc="-5" dirty="0">
                <a:latin typeface="Comic Sans MS"/>
                <a:cs typeface="Comic Sans MS"/>
              </a:rPr>
              <a:t>las terminales hasta el neutro del generador es asegurado. </a:t>
            </a:r>
            <a:r>
              <a:rPr lang="es-MX" sz="2400" dirty="0">
                <a:latin typeface="Comic Sans MS"/>
                <a:cs typeface="Comic Sans MS"/>
              </a:rPr>
              <a:t> </a:t>
            </a:r>
            <a:r>
              <a:rPr lang="es-MX" sz="2400" spc="-5" dirty="0">
                <a:latin typeface="Comic Sans MS"/>
                <a:cs typeface="Comic Sans MS"/>
              </a:rPr>
              <a:t>Generalmente, una tensión de tercera armónica no mayor </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1%</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necesario</a:t>
            </a:r>
            <a:r>
              <a:rPr lang="es-MX" sz="2400" spc="260" dirty="0">
                <a:latin typeface="Comic Sans MS"/>
                <a:cs typeface="Comic Sans MS"/>
              </a:rPr>
              <a:t> </a:t>
            </a:r>
            <a:r>
              <a:rPr lang="es-MX" sz="2400" spc="-5" dirty="0">
                <a:latin typeface="Comic Sans MS"/>
                <a:cs typeface="Comic Sans MS"/>
              </a:rPr>
              <a:t>para </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traslape</a:t>
            </a:r>
            <a:r>
              <a:rPr lang="es-MX" sz="2400" dirty="0">
                <a:latin typeface="Comic Sans MS"/>
                <a:cs typeface="Comic Sans MS"/>
              </a:rPr>
              <a:t> </a:t>
            </a:r>
            <a:r>
              <a:rPr lang="es-MX" sz="2400" spc="-5" dirty="0">
                <a:latin typeface="Comic Sans MS"/>
                <a:cs typeface="Comic Sans MS"/>
              </a:rPr>
              <a:t>adecuado.</a:t>
            </a:r>
            <a:r>
              <a:rPr lang="es-MX" sz="2400" dirty="0">
                <a:latin typeface="Comic Sans MS"/>
                <a:cs typeface="Comic Sans MS"/>
              </a:rPr>
              <a:t> </a:t>
            </a:r>
            <a:r>
              <a:rPr lang="es-MX" sz="2400" spc="-5" dirty="0">
                <a:latin typeface="Comic Sans MS"/>
                <a:cs typeface="Comic Sans MS"/>
              </a:rPr>
              <a:t>Normalmente,</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protección de baja tensión de tercera armónica puede </a:t>
            </a:r>
            <a:r>
              <a:rPr lang="es-MX" sz="2400" dirty="0">
                <a:latin typeface="Comic Sans MS"/>
                <a:cs typeface="Comic Sans MS"/>
              </a:rPr>
              <a:t> </a:t>
            </a:r>
            <a:r>
              <a:rPr lang="es-MX" sz="2400" spc="-5" dirty="0">
                <a:latin typeface="Comic Sans MS"/>
                <a:cs typeface="Comic Sans MS"/>
              </a:rPr>
              <a:t>proporcionar protección adecuada al 0-30% del devanado </a:t>
            </a:r>
            <a:r>
              <a:rPr lang="es-MX" sz="2400" spc="-254" dirty="0">
                <a:latin typeface="Comic Sans MS"/>
                <a:cs typeface="Comic Sans MS"/>
              </a:rPr>
              <a:t> </a:t>
            </a:r>
            <a:r>
              <a:rPr lang="es-MX" sz="2400" spc="-5" dirty="0">
                <a:latin typeface="Comic Sans MS"/>
                <a:cs typeface="Comic Sans MS"/>
              </a:rPr>
              <a:t>del estator, medido desde el neutro hacia las terminales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ajustes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baja</a:t>
            </a:r>
            <a:r>
              <a:rPr lang="es-MX" sz="2400" spc="260" dirty="0">
                <a:latin typeface="Comic Sans MS"/>
                <a:cs typeface="Comic Sans MS"/>
              </a:rPr>
              <a:t> </a:t>
            </a:r>
            <a:r>
              <a:rPr lang="es-MX" sz="2400" spc="-5" dirty="0">
                <a:latin typeface="Comic Sans MS"/>
                <a:cs typeface="Comic Sans MS"/>
              </a:rPr>
              <a:t>tensión </a:t>
            </a:r>
            <a:r>
              <a:rPr lang="es-MX" sz="2400" spc="-254" dirty="0">
                <a:latin typeface="Comic Sans MS"/>
                <a:cs typeface="Comic Sans MS"/>
              </a:rPr>
              <a:t> </a:t>
            </a:r>
            <a:r>
              <a:rPr lang="es-MX" sz="2400" spc="-5" dirty="0">
                <a:latin typeface="Comic Sans MS"/>
                <a:cs typeface="Comic Sans MS"/>
              </a:rPr>
              <a:t>deben estar muy abajo del mínimo tensión de tercera </a:t>
            </a:r>
            <a:r>
              <a:rPr lang="es-MX" sz="2400" dirty="0">
                <a:latin typeface="Comic Sans MS"/>
                <a:cs typeface="Comic Sans MS"/>
              </a:rPr>
              <a:t> </a:t>
            </a:r>
            <a:r>
              <a:rPr lang="es-MX" sz="2400" spc="-5" dirty="0">
                <a:latin typeface="Comic Sans MS"/>
                <a:cs typeface="Comic Sans MS"/>
              </a:rPr>
              <a:t>armónica</a:t>
            </a:r>
            <a:r>
              <a:rPr lang="es-MX" sz="2400" dirty="0">
                <a:latin typeface="Comic Sans MS"/>
                <a:cs typeface="Comic Sans MS"/>
              </a:rPr>
              <a:t> </a:t>
            </a:r>
            <a:r>
              <a:rPr lang="es-MX" sz="2400" spc="-5" dirty="0">
                <a:latin typeface="Comic Sans MS"/>
                <a:cs typeface="Comic Sans MS"/>
              </a:rPr>
              <a:t>presente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operación </a:t>
            </a:r>
            <a:r>
              <a:rPr lang="es-MX" sz="2400" dirty="0">
                <a:latin typeface="Comic Sans MS"/>
                <a:cs typeface="Comic Sans MS"/>
              </a:rPr>
              <a:t> </a:t>
            </a:r>
            <a:r>
              <a:rPr lang="es-MX" sz="2400" spc="-5" dirty="0">
                <a:latin typeface="Comic Sans MS"/>
                <a:cs typeface="Comic Sans MS"/>
              </a:rPr>
              <a:t>normal del</a:t>
            </a:r>
            <a:r>
              <a:rPr lang="es-MX" sz="2400" dirty="0">
                <a:latin typeface="Comic Sans MS"/>
                <a:cs typeface="Comic Sans MS"/>
              </a:rPr>
              <a:t> </a:t>
            </a:r>
            <a:r>
              <a:rPr lang="es-MX" sz="2400" spc="-5" dirty="0">
                <a:latin typeface="Comic Sans MS"/>
                <a:cs typeface="Comic Sans MS"/>
              </a:rPr>
              <a:t>generador.</a:t>
            </a:r>
          </a:p>
          <a:p>
            <a:pPr marL="12700" marR="5080" algn="just">
              <a:spcBef>
                <a:spcPts val="100"/>
              </a:spcBef>
            </a:pPr>
            <a:r>
              <a:rPr lang="es-MX" sz="2400" spc="-5" dirty="0">
                <a:latin typeface="Comic Sans MS"/>
                <a:cs typeface="Comic Sans MS"/>
              </a:rPr>
              <a:t>El relé de baja tensión de tercera armónica debe ser </a:t>
            </a:r>
            <a:r>
              <a:rPr lang="es-MX" sz="2400" dirty="0">
                <a:latin typeface="Comic Sans MS"/>
                <a:cs typeface="Comic Sans MS"/>
              </a:rPr>
              <a:t> </a:t>
            </a:r>
            <a:r>
              <a:rPr lang="es-MX" sz="2400" spc="-5" dirty="0">
                <a:latin typeface="Comic Sans MS"/>
                <a:cs typeface="Comic Sans MS"/>
              </a:rPr>
              <a:t>bloqueado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evitar</a:t>
            </a:r>
            <a:r>
              <a:rPr lang="es-MX" sz="2400" dirty="0">
                <a:latin typeface="Comic Sans MS"/>
                <a:cs typeface="Comic Sans MS"/>
              </a:rPr>
              <a:t> </a:t>
            </a:r>
            <a:r>
              <a:rPr lang="es-MX" sz="2400" spc="-5" dirty="0">
                <a:latin typeface="Comic Sans MS"/>
                <a:cs typeface="Comic Sans MS"/>
              </a:rPr>
              <a:t>disparos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falso</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el </a:t>
            </a:r>
            <a:r>
              <a:rPr lang="es-MX" sz="2400" dirty="0">
                <a:latin typeface="Comic Sans MS"/>
                <a:cs typeface="Comic Sans MS"/>
              </a:rPr>
              <a:t> </a:t>
            </a:r>
            <a:r>
              <a:rPr lang="es-MX" sz="2400" spc="-5" dirty="0">
                <a:latin typeface="Comic Sans MS"/>
                <a:cs typeface="Comic Sans MS"/>
              </a:rPr>
              <a:t>arranque</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logra </a:t>
            </a:r>
            <a:r>
              <a:rPr lang="es-MX" sz="2400" dirty="0">
                <a:latin typeface="Comic Sans MS"/>
                <a:cs typeface="Comic Sans MS"/>
              </a:rPr>
              <a:t> </a:t>
            </a:r>
            <a:r>
              <a:rPr lang="es-MX" sz="2400" spc="-5" dirty="0">
                <a:latin typeface="Comic Sans MS"/>
                <a:cs typeface="Comic Sans MS"/>
              </a:rPr>
              <a:t>proporcionando</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(59C) </a:t>
            </a:r>
            <a:r>
              <a:rPr lang="es-MX" sz="2400" dirty="0">
                <a:latin typeface="Comic Sans MS"/>
                <a:cs typeface="Comic Sans MS"/>
              </a:rPr>
              <a:t> </a:t>
            </a:r>
            <a:r>
              <a:rPr lang="es-MX" sz="2400" spc="-5" dirty="0" err="1">
                <a:latin typeface="Comic Sans MS"/>
                <a:cs typeface="Comic Sans MS"/>
              </a:rPr>
              <a:t>supervisorio</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algunos</a:t>
            </a:r>
            <a:r>
              <a:rPr lang="es-MX" sz="2400" dirty="0">
                <a:latin typeface="Comic Sans MS"/>
                <a:cs typeface="Comic Sans MS"/>
              </a:rPr>
              <a:t> </a:t>
            </a:r>
            <a:r>
              <a:rPr lang="es-MX" sz="2400" spc="-5" dirty="0">
                <a:latin typeface="Comic Sans MS"/>
                <a:cs typeface="Comic Sans MS"/>
              </a:rPr>
              <a:t>casos,</a:t>
            </a:r>
            <a:r>
              <a:rPr lang="es-MX" sz="2400"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generador</a:t>
            </a:r>
            <a:r>
              <a:rPr lang="es-MX" sz="2400" spc="260" dirty="0">
                <a:latin typeface="Comic Sans MS"/>
                <a:cs typeface="Comic Sans MS"/>
              </a:rPr>
              <a:t> </a:t>
            </a:r>
            <a:r>
              <a:rPr lang="es-MX" sz="2400" spc="-5" dirty="0">
                <a:latin typeface="Comic Sans MS"/>
                <a:cs typeface="Comic Sans MS"/>
              </a:rPr>
              <a:t>no </a:t>
            </a:r>
            <a:r>
              <a:rPr lang="es-MX" sz="2400" dirty="0">
                <a:latin typeface="Comic Sans MS"/>
                <a:cs typeface="Comic Sans MS"/>
              </a:rPr>
              <a:t> </a:t>
            </a:r>
            <a:r>
              <a:rPr lang="es-MX" sz="2400" spc="-5" dirty="0">
                <a:latin typeface="Comic Sans MS"/>
                <a:cs typeface="Comic Sans MS"/>
              </a:rPr>
              <a:t>desarrolla una tensión de tercera armónica significativo </a:t>
            </a:r>
            <a:r>
              <a:rPr lang="es-MX" sz="2400" dirty="0">
                <a:latin typeface="Comic Sans MS"/>
                <a:cs typeface="Comic Sans MS"/>
              </a:rPr>
              <a:t> </a:t>
            </a:r>
            <a:r>
              <a:rPr lang="es-MX" sz="2400" spc="-5" dirty="0">
                <a:latin typeface="Comic Sans MS"/>
                <a:cs typeface="Comic Sans MS"/>
              </a:rPr>
              <a:t>hasta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tiene</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caso,</a:t>
            </a:r>
            <a:r>
              <a:rPr lang="es-MX" sz="2400" spc="254"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supervisión </a:t>
            </a:r>
            <a:r>
              <a:rPr lang="es-MX" sz="2400" dirty="0">
                <a:latin typeface="Comic Sans MS"/>
                <a:cs typeface="Comic Sans MS"/>
              </a:rPr>
              <a:t> </a:t>
            </a:r>
            <a:r>
              <a:rPr lang="es-MX" sz="2400" spc="-5" dirty="0">
                <a:latin typeface="Comic Sans MS"/>
                <a:cs typeface="Comic Sans MS"/>
              </a:rPr>
              <a:t>usando</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 </a:t>
            </a:r>
            <a:r>
              <a:rPr lang="es-MX" sz="2400" dirty="0">
                <a:latin typeface="Comic Sans MS"/>
                <a:cs typeface="Comic Sans MS"/>
              </a:rPr>
              <a:t> </a:t>
            </a:r>
            <a:r>
              <a:rPr lang="es-MX" sz="2400" spc="-5" dirty="0">
                <a:latin typeface="Comic Sans MS"/>
                <a:cs typeface="Comic Sans MS"/>
              </a:rPr>
              <a:t>proporcionada; el relé de </a:t>
            </a:r>
            <a:r>
              <a:rPr lang="es-MX" sz="2400" spc="-5" dirty="0" err="1">
                <a:latin typeface="Comic Sans MS"/>
                <a:cs typeface="Comic Sans MS"/>
              </a:rPr>
              <a:t>sobrecorriente</a:t>
            </a:r>
            <a:r>
              <a:rPr lang="es-MX" sz="2400" spc="-5" dirty="0">
                <a:latin typeface="Comic Sans MS"/>
                <a:cs typeface="Comic Sans MS"/>
              </a:rPr>
              <a:t> operará cuando </a:t>
            </a:r>
            <a:r>
              <a:rPr lang="es-MX" sz="2400" dirty="0">
                <a:latin typeface="Comic Sans MS"/>
                <a:cs typeface="Comic Sans MS"/>
              </a:rPr>
              <a:t> </a:t>
            </a:r>
            <a:r>
              <a:rPr lang="es-MX" sz="2400" spc="-5" dirty="0">
                <a:latin typeface="Comic Sans MS"/>
                <a:cs typeface="Comic Sans MS"/>
              </a:rPr>
              <a:t>la corriente exceda su valor de pickup.</a:t>
            </a:r>
            <a:r>
              <a:rPr lang="es-MX" sz="2400" dirty="0">
                <a:latin typeface="Comic Sans MS"/>
                <a:cs typeface="Comic Sans MS"/>
              </a:rPr>
              <a:t> </a:t>
            </a:r>
            <a:r>
              <a:rPr lang="es-MX" sz="2400" spc="-5" dirty="0">
                <a:latin typeface="Comic Sans MS"/>
                <a:cs typeface="Comic Sans MS"/>
              </a:rPr>
              <a:t>Por lo tanto, bajo </a:t>
            </a:r>
            <a:r>
              <a:rPr lang="es-MX" sz="2400" spc="-254"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ligera,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interruptor </a:t>
            </a:r>
            <a:r>
              <a:rPr lang="es-MX" sz="2400" dirty="0">
                <a:latin typeface="Comic Sans MS"/>
                <a:cs typeface="Comic Sans MS"/>
              </a:rPr>
              <a:t> </a:t>
            </a:r>
            <a:r>
              <a:rPr lang="es-MX" sz="2400" spc="-5" dirty="0">
                <a:latin typeface="Comic Sans MS"/>
                <a:cs typeface="Comic Sans MS"/>
              </a:rPr>
              <a:t>principal está abierto, el relé de baja tensión de tercera </a:t>
            </a:r>
            <a:r>
              <a:rPr lang="es-MX" sz="2400" dirty="0">
                <a:latin typeface="Comic Sans MS"/>
                <a:cs typeface="Comic Sans MS"/>
              </a:rPr>
              <a:t> </a:t>
            </a:r>
            <a:r>
              <a:rPr lang="es-MX" sz="2400" spc="-5" dirty="0">
                <a:latin typeface="Comic Sans MS"/>
                <a:cs typeface="Comic Sans MS"/>
              </a:rPr>
              <a:t>armónica estará fuera de servicio, por lo que un esquema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alterno</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considerado.</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protección de baja tensión de tercera armónica operaría </a:t>
            </a:r>
            <a:r>
              <a:rPr lang="es-MX" sz="2400" dirty="0">
                <a:latin typeface="Comic Sans MS"/>
                <a:cs typeface="Comic Sans MS"/>
              </a:rPr>
              <a:t> </a:t>
            </a:r>
            <a:r>
              <a:rPr lang="es-MX" sz="2400" spc="-5" dirty="0">
                <a:latin typeface="Comic Sans MS"/>
                <a:cs typeface="Comic Sans MS"/>
              </a:rPr>
              <a:t>para circuitos abiertos o cortocircuitos de los devanados </a:t>
            </a:r>
            <a:r>
              <a:rPr lang="es-MX" sz="2400" dirty="0">
                <a:latin typeface="Comic Sans MS"/>
                <a:cs typeface="Comic Sans MS"/>
              </a:rPr>
              <a:t> </a:t>
            </a:r>
            <a:r>
              <a:rPr lang="es-MX" sz="2400" spc="-5" dirty="0">
                <a:latin typeface="Comic Sans MS"/>
                <a:cs typeface="Comic Sans MS"/>
              </a:rPr>
              <a:t>primario</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 </a:t>
            </a:r>
            <a:r>
              <a:rPr lang="es-MX" sz="2400" spc="-254" dirty="0">
                <a:latin typeface="Comic Sans MS"/>
                <a:cs typeface="Comic Sans MS"/>
              </a:rPr>
              <a:t> </a:t>
            </a:r>
            <a:r>
              <a:rPr lang="es-MX" sz="2400" spc="-5" dirty="0">
                <a:latin typeface="Comic Sans MS"/>
                <a:cs typeface="Comic Sans MS"/>
              </a:rPr>
              <a:t>tierra de neutro y no sería capaz de detectar un circuito </a:t>
            </a:r>
            <a:r>
              <a:rPr lang="es-MX" sz="2400" dirty="0">
                <a:latin typeface="Comic Sans MS"/>
                <a:cs typeface="Comic Sans MS"/>
              </a:rPr>
              <a:t> </a:t>
            </a:r>
            <a:r>
              <a:rPr lang="es-MX" sz="2400" spc="-5" dirty="0">
                <a:latin typeface="Comic Sans MS"/>
                <a:cs typeface="Comic Sans MS"/>
              </a:rPr>
              <a:t>abierto</a:t>
            </a:r>
            <a:r>
              <a:rPr lang="es-MX" sz="2400" spc="5" dirty="0">
                <a:latin typeface="Comic Sans MS"/>
                <a:cs typeface="Comic Sans MS"/>
              </a:rPr>
              <a:t> </a:t>
            </a:r>
            <a:r>
              <a:rPr lang="es-MX" sz="2400" spc="-5" dirty="0">
                <a:latin typeface="Comic Sans MS"/>
                <a:cs typeface="Comic Sans MS"/>
              </a:rPr>
              <a:t>en</a:t>
            </a:r>
            <a:r>
              <a:rPr lang="es-MX" sz="2400" spc="1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resistencia</a:t>
            </a:r>
            <a:r>
              <a:rPr lang="es-MX" sz="2400" spc="1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puesta</a:t>
            </a:r>
            <a:r>
              <a:rPr lang="es-MX" sz="2400" spc="10" dirty="0">
                <a:latin typeface="Comic Sans MS"/>
                <a:cs typeface="Comic Sans MS"/>
              </a:rPr>
              <a:t> </a:t>
            </a:r>
            <a:r>
              <a:rPr lang="es-MX" sz="2400" spc="-5" dirty="0">
                <a:latin typeface="Comic Sans MS"/>
                <a:cs typeface="Comic Sans MS"/>
              </a:rPr>
              <a:t>a</a:t>
            </a:r>
            <a:r>
              <a:rPr lang="es-MX" sz="2400" spc="10" dirty="0">
                <a:latin typeface="Comic Sans MS"/>
                <a:cs typeface="Comic Sans MS"/>
              </a:rPr>
              <a:t> </a:t>
            </a:r>
            <a:r>
              <a:rPr lang="es-MX" sz="2400" spc="-5" dirty="0">
                <a:latin typeface="Comic Sans MS"/>
                <a:cs typeface="Comic Sans MS"/>
              </a:rPr>
              <a:t>tierra</a:t>
            </a:r>
            <a:r>
              <a:rPr lang="es-MX" sz="2400" spc="5" dirty="0">
                <a:latin typeface="Comic Sans MS"/>
                <a:cs typeface="Comic Sans MS"/>
              </a:rPr>
              <a:t> </a:t>
            </a:r>
            <a:r>
              <a:rPr lang="es-MX" sz="2400" spc="-5" dirty="0">
                <a:latin typeface="Comic Sans MS"/>
                <a:cs typeface="Comic Sans MS"/>
              </a:rPr>
              <a:t>secundaria.</a:t>
            </a: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gn="just">
              <a:lnSpc>
                <a:spcPct val="116100"/>
              </a:lnSpc>
            </a:pPr>
            <a:endParaRPr sz="900" dirty="0">
              <a:latin typeface="Comic Sans MS"/>
              <a:cs typeface="Comic Sans MS"/>
            </a:endParaRPr>
          </a:p>
        </p:txBody>
      </p:sp>
    </p:spTree>
    <p:extLst>
      <p:ext uri="{BB962C8B-B14F-4D97-AF65-F5344CB8AC3E}">
        <p14:creationId xmlns:p14="http://schemas.microsoft.com/office/powerpoint/2010/main" xmlns="" val="40889853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30200" y="398699"/>
            <a:ext cx="12344400" cy="9271769"/>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Técnica de tensión en terminales residual de tercera </a:t>
            </a:r>
            <a:r>
              <a:rPr sz="2400" b="1" dirty="0">
                <a:latin typeface="Comic Sans MS"/>
                <a:cs typeface="Comic Sans MS"/>
              </a:rPr>
              <a:t> </a:t>
            </a:r>
            <a:r>
              <a:rPr sz="2400" b="1" spc="-5" dirty="0">
                <a:latin typeface="Comic Sans MS"/>
                <a:cs typeface="Comic Sans MS"/>
              </a:rPr>
              <a:t>armónica </a:t>
            </a:r>
            <a:r>
              <a:rPr sz="2400" spc="-5" dirty="0">
                <a:latin typeface="Comic Sans MS"/>
                <a:cs typeface="Comic Sans MS"/>
              </a:rPr>
              <a:t>(</a:t>
            </a:r>
            <a:r>
              <a:rPr sz="2400" b="1" spc="-5" dirty="0">
                <a:latin typeface="Comic Sans MS"/>
                <a:cs typeface="Comic Sans MS"/>
              </a:rPr>
              <a:t>figura</a:t>
            </a:r>
            <a:r>
              <a:rPr sz="2400" b="1" dirty="0">
                <a:latin typeface="Comic Sans MS"/>
                <a:cs typeface="Comic Sans MS"/>
              </a:rPr>
              <a:t> </a:t>
            </a:r>
            <a:r>
              <a:rPr sz="2400" b="1" spc="-5" dirty="0">
                <a:latin typeface="Comic Sans MS"/>
                <a:cs typeface="Comic Sans MS"/>
              </a:rPr>
              <a:t>6</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Esta</a:t>
            </a:r>
            <a:r>
              <a:rPr sz="2400" dirty="0">
                <a:latin typeface="Comic Sans MS"/>
                <a:cs typeface="Comic Sans MS"/>
              </a:rPr>
              <a:t> </a:t>
            </a:r>
            <a:r>
              <a:rPr sz="2400" spc="-5" dirty="0">
                <a:latin typeface="Comic Sans MS"/>
                <a:cs typeface="Comic Sans MS"/>
              </a:rPr>
              <a:t>técnica</a:t>
            </a:r>
            <a:r>
              <a:rPr sz="2400" dirty="0">
                <a:latin typeface="Comic Sans MS"/>
                <a:cs typeface="Comic Sans MS"/>
              </a:rPr>
              <a:t> </a:t>
            </a:r>
            <a:r>
              <a:rPr sz="2400" spc="-5" dirty="0">
                <a:latin typeface="Comic Sans MS"/>
                <a:cs typeface="Comic Sans MS"/>
              </a:rPr>
              <a:t>esta</a:t>
            </a:r>
            <a:r>
              <a:rPr sz="2400" dirty="0">
                <a:latin typeface="Comic Sans MS"/>
                <a:cs typeface="Comic Sans MS"/>
              </a:rPr>
              <a:t> </a:t>
            </a:r>
            <a:r>
              <a:rPr sz="2400" spc="-5" dirty="0">
                <a:latin typeface="Comic Sans MS"/>
                <a:cs typeface="Comic Sans MS"/>
              </a:rPr>
              <a:t>basada</a:t>
            </a:r>
            <a:r>
              <a:rPr sz="2400" spc="254" dirty="0">
                <a:latin typeface="Comic Sans MS"/>
                <a:cs typeface="Comic Sans MS"/>
              </a:rPr>
              <a:t> </a:t>
            </a:r>
            <a:r>
              <a:rPr sz="2400" spc="-5" dirty="0">
                <a:latin typeface="Comic Sans MS"/>
                <a:cs typeface="Comic Sans MS"/>
              </a:rPr>
              <a:t>en</a:t>
            </a:r>
            <a:r>
              <a:rPr sz="2400" spc="260" dirty="0">
                <a:latin typeface="Comic Sans MS"/>
                <a:cs typeface="Comic Sans MS"/>
              </a:rPr>
              <a:t> </a:t>
            </a:r>
            <a:r>
              <a:rPr sz="2400" spc="-5" dirty="0">
                <a:latin typeface="Comic Sans MS"/>
                <a:cs typeface="Comic Sans MS"/>
              </a:rPr>
              <a:t>el </a:t>
            </a:r>
            <a:r>
              <a:rPr sz="2400" dirty="0">
                <a:latin typeface="Comic Sans MS"/>
                <a:cs typeface="Comic Sans MS"/>
              </a:rPr>
              <a:t> </a:t>
            </a:r>
            <a:r>
              <a:rPr sz="2400" spc="-5" dirty="0">
                <a:latin typeface="Comic Sans MS"/>
                <a:cs typeface="Comic Sans MS"/>
              </a:rPr>
              <a:t>hecho de que para una falla cercana al neutro, el nivel de </a:t>
            </a:r>
            <a:r>
              <a:rPr sz="2400" dirty="0">
                <a:latin typeface="Comic Sans MS"/>
                <a:cs typeface="Comic Sans MS"/>
              </a:rPr>
              <a:t> </a:t>
            </a:r>
            <a:r>
              <a:rPr sz="2400" spc="-5" dirty="0">
                <a:latin typeface="Comic Sans MS"/>
                <a:cs typeface="Comic Sans MS"/>
              </a:rPr>
              <a:t>tensión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tercera</a:t>
            </a:r>
            <a:r>
              <a:rPr sz="2400" dirty="0">
                <a:latin typeface="Comic Sans MS"/>
                <a:cs typeface="Comic Sans MS"/>
              </a:rPr>
              <a:t> </a:t>
            </a:r>
            <a:r>
              <a:rPr sz="2400" spc="-5" dirty="0">
                <a:latin typeface="Comic Sans MS"/>
                <a:cs typeface="Comic Sans MS"/>
              </a:rPr>
              <a:t>armónica</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terminales</a:t>
            </a:r>
            <a:r>
              <a:rPr sz="2400" dirty="0">
                <a:latin typeface="Comic Sans MS"/>
                <a:cs typeface="Comic Sans MS"/>
              </a:rPr>
              <a:t> </a:t>
            </a:r>
            <a:r>
              <a:rPr sz="2400" spc="-5" dirty="0">
                <a:latin typeface="Comic Sans MS"/>
                <a:cs typeface="Comic Sans MS"/>
              </a:rPr>
              <a:t>del </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se</a:t>
            </a:r>
            <a:r>
              <a:rPr sz="2400" dirty="0">
                <a:latin typeface="Comic Sans MS"/>
                <a:cs typeface="Comic Sans MS"/>
              </a:rPr>
              <a:t> </a:t>
            </a:r>
            <a:r>
              <a:rPr sz="2400" spc="-5" dirty="0">
                <a:latin typeface="Comic Sans MS"/>
                <a:cs typeface="Comic Sans MS"/>
              </a:rPr>
              <a:t>incrementa.</a:t>
            </a:r>
            <a:r>
              <a:rPr sz="2400" dirty="0">
                <a:latin typeface="Comic Sans MS"/>
                <a:cs typeface="Comic Sans MS"/>
              </a:rPr>
              <a:t> Por</a:t>
            </a:r>
            <a:r>
              <a:rPr sz="2400" spc="5" dirty="0">
                <a:latin typeface="Comic Sans MS"/>
                <a:cs typeface="Comic Sans MS"/>
              </a:rPr>
              <a:t> </a:t>
            </a:r>
            <a:r>
              <a:rPr sz="2400" spc="-5" dirty="0">
                <a:latin typeface="Comic Sans MS"/>
                <a:cs typeface="Comic Sans MS"/>
              </a:rPr>
              <a:t>lo</a:t>
            </a:r>
            <a:r>
              <a:rPr sz="2400" dirty="0">
                <a:latin typeface="Comic Sans MS"/>
                <a:cs typeface="Comic Sans MS"/>
              </a:rPr>
              <a:t> </a:t>
            </a:r>
            <a:r>
              <a:rPr sz="2400" spc="-5" dirty="0">
                <a:latin typeface="Comic Sans MS"/>
                <a:cs typeface="Comic Sans MS"/>
              </a:rPr>
              <a:t>tanto,</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relé</a:t>
            </a:r>
            <a:r>
              <a:rPr sz="2400" dirty="0">
                <a:latin typeface="Comic Sans MS"/>
                <a:cs typeface="Comic Sans MS"/>
              </a:rPr>
              <a:t> </a:t>
            </a:r>
            <a:r>
              <a:rPr sz="2400" spc="-5" dirty="0">
                <a:latin typeface="Comic Sans MS"/>
                <a:cs typeface="Comic Sans MS"/>
              </a:rPr>
              <a:t>de </a:t>
            </a:r>
            <a:r>
              <a:rPr sz="2400" dirty="0">
                <a:latin typeface="Comic Sans MS"/>
                <a:cs typeface="Comic Sans MS"/>
              </a:rPr>
              <a:t> </a:t>
            </a:r>
            <a:r>
              <a:rPr sz="2400" spc="-5" dirty="0">
                <a:latin typeface="Comic Sans MS"/>
                <a:cs typeface="Comic Sans MS"/>
              </a:rPr>
              <a:t>sobretensión que emplea tensión de tercera armónica en </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terminales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puede</a:t>
            </a:r>
            <a:r>
              <a:rPr sz="2400" dirty="0">
                <a:latin typeface="Comic Sans MS"/>
                <a:cs typeface="Comic Sans MS"/>
              </a:rPr>
              <a:t> </a:t>
            </a:r>
            <a:r>
              <a:rPr sz="2400" spc="-5" dirty="0">
                <a:latin typeface="Comic Sans MS"/>
                <a:cs typeface="Comic Sans MS"/>
              </a:rPr>
              <a:t>ser usado para </a:t>
            </a:r>
            <a:r>
              <a:rPr sz="2400" dirty="0">
                <a:latin typeface="Comic Sans MS"/>
                <a:cs typeface="Comic Sans MS"/>
              </a:rPr>
              <a:t> </a:t>
            </a:r>
            <a:r>
              <a:rPr sz="2400" spc="-5" dirty="0">
                <a:latin typeface="Comic Sans MS"/>
                <a:cs typeface="Comic Sans MS"/>
              </a:rPr>
              <a:t>detectar fallas cercanas al neutro.</a:t>
            </a:r>
            <a:r>
              <a:rPr sz="2400" spc="520" dirty="0">
                <a:latin typeface="Comic Sans MS"/>
                <a:cs typeface="Comic Sans MS"/>
              </a:rPr>
              <a:t> </a:t>
            </a:r>
            <a:r>
              <a:rPr sz="2400" spc="-5" dirty="0">
                <a:latin typeface="Comic Sans MS"/>
                <a:cs typeface="Comic Sans MS"/>
              </a:rPr>
              <a:t>De manera similar a </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técnica</a:t>
            </a:r>
            <a:r>
              <a:rPr sz="2400" dirty="0">
                <a:latin typeface="Comic Sans MS"/>
                <a:cs typeface="Comic Sans MS"/>
              </a:rPr>
              <a:t> </a:t>
            </a:r>
            <a:r>
              <a:rPr sz="2400" spc="-5" dirty="0">
                <a:latin typeface="Comic Sans MS"/>
                <a:cs typeface="Comic Sans MS"/>
              </a:rPr>
              <a:t>anterior,</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fallas</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en</a:t>
            </a:r>
            <a:r>
              <a:rPr sz="2400" spc="254" dirty="0">
                <a:latin typeface="Comic Sans MS"/>
                <a:cs typeface="Comic Sans MS"/>
              </a:rPr>
              <a:t> </a:t>
            </a:r>
            <a:r>
              <a:rPr sz="2400" spc="-5" dirty="0">
                <a:latin typeface="Comic Sans MS"/>
                <a:cs typeface="Comic Sans MS"/>
              </a:rPr>
              <a:t>al</a:t>
            </a:r>
            <a:r>
              <a:rPr sz="2400" spc="260" dirty="0">
                <a:latin typeface="Comic Sans MS"/>
                <a:cs typeface="Comic Sans MS"/>
              </a:rPr>
              <a:t> </a:t>
            </a:r>
            <a:r>
              <a:rPr sz="2400" spc="-5" dirty="0">
                <a:latin typeface="Comic Sans MS"/>
                <a:cs typeface="Comic Sans MS"/>
              </a:rPr>
              <a:t>parte </a:t>
            </a:r>
            <a:r>
              <a:rPr sz="2400" dirty="0">
                <a:latin typeface="Comic Sans MS"/>
                <a:cs typeface="Comic Sans MS"/>
              </a:rPr>
              <a:t> </a:t>
            </a:r>
            <a:r>
              <a:rPr sz="2400" spc="-5" dirty="0">
                <a:latin typeface="Comic Sans MS"/>
                <a:cs typeface="Comic Sans MS"/>
              </a:rPr>
              <a:t>restante de los devanados pueden ser detectadas por la </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convencional</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95%,</a:t>
            </a:r>
            <a:r>
              <a:rPr sz="2400" dirty="0">
                <a:latin typeface="Comic Sans MS"/>
                <a:cs typeface="Comic Sans MS"/>
              </a:rPr>
              <a:t> </a:t>
            </a:r>
            <a:r>
              <a:rPr sz="2400" spc="-5" dirty="0">
                <a:latin typeface="Comic Sans MS"/>
                <a:cs typeface="Comic Sans MS"/>
              </a:rPr>
              <a:t>o</a:t>
            </a:r>
            <a:r>
              <a:rPr sz="2400" dirty="0">
                <a:latin typeface="Comic Sans MS"/>
                <a:cs typeface="Comic Sans MS"/>
              </a:rPr>
              <a:t> </a:t>
            </a:r>
            <a:r>
              <a:rPr sz="2400" spc="-5" dirty="0">
                <a:latin typeface="Comic Sans MS"/>
                <a:cs typeface="Comic Sans MS"/>
              </a:rPr>
              <a:t>sea,</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relé</a:t>
            </a:r>
            <a:r>
              <a:rPr sz="2400" dirty="0">
                <a:latin typeface="Comic Sans MS"/>
                <a:cs typeface="Comic Sans MS"/>
              </a:rPr>
              <a:t> </a:t>
            </a:r>
            <a:r>
              <a:rPr sz="2400" spc="-5" dirty="0">
                <a:latin typeface="Comic Sans MS"/>
                <a:cs typeface="Comic Sans MS"/>
              </a:rPr>
              <a:t>de </a:t>
            </a:r>
            <a:r>
              <a:rPr sz="2400" dirty="0">
                <a:latin typeface="Comic Sans MS"/>
                <a:cs typeface="Comic Sans MS"/>
              </a:rPr>
              <a:t> </a:t>
            </a:r>
            <a:r>
              <a:rPr sz="2400" spc="-5" dirty="0">
                <a:latin typeface="Comic Sans MS"/>
                <a:cs typeface="Comic Sans MS"/>
              </a:rPr>
              <a:t>sobretensión que opera con tensión de neutro de 60 Hz. </a:t>
            </a:r>
            <a:r>
              <a:rPr sz="2400" dirty="0">
                <a:latin typeface="Comic Sans MS"/>
                <a:cs typeface="Comic Sans MS"/>
              </a:rPr>
              <a:t> </a:t>
            </a:r>
            <a:r>
              <a:rPr sz="2400" spc="-5" dirty="0">
                <a:latin typeface="Comic Sans MS"/>
                <a:cs typeface="Comic Sans MS"/>
              </a:rPr>
              <a:t>Ambos</a:t>
            </a:r>
            <a:r>
              <a:rPr sz="2400" dirty="0">
                <a:latin typeface="Comic Sans MS"/>
                <a:cs typeface="Comic Sans MS"/>
              </a:rPr>
              <a:t> </a:t>
            </a:r>
            <a:r>
              <a:rPr sz="2400" spc="-5" dirty="0">
                <a:latin typeface="Comic Sans MS"/>
                <a:cs typeface="Comic Sans MS"/>
              </a:rPr>
              <a:t>relés</a:t>
            </a:r>
            <a:r>
              <a:rPr sz="2400" spc="254" dirty="0">
                <a:latin typeface="Comic Sans MS"/>
                <a:cs typeface="Comic Sans MS"/>
              </a:rPr>
              <a:t> </a:t>
            </a:r>
            <a:r>
              <a:rPr sz="2400" spc="-5" dirty="0">
                <a:latin typeface="Comic Sans MS"/>
                <a:cs typeface="Comic Sans MS"/>
              </a:rPr>
              <a:t>deben por lo tanto proporcionar protección </a:t>
            </a:r>
            <a:r>
              <a:rPr sz="2400" spc="-254"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100%</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devanados</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estator,</a:t>
            </a:r>
            <a:r>
              <a:rPr sz="2400" dirty="0">
                <a:latin typeface="Comic Sans MS"/>
                <a:cs typeface="Comic Sans MS"/>
              </a:rPr>
              <a:t> </a:t>
            </a:r>
            <a:r>
              <a:rPr sz="2400" spc="-5" dirty="0">
                <a:latin typeface="Comic Sans MS"/>
                <a:cs typeface="Comic Sans MS"/>
              </a:rPr>
              <a:t>cubriendo </a:t>
            </a:r>
            <a:r>
              <a:rPr sz="2400" spc="-254" dirty="0">
                <a:latin typeface="Comic Sans MS"/>
                <a:cs typeface="Comic Sans MS"/>
              </a:rPr>
              <a:t> </a:t>
            </a:r>
            <a:r>
              <a:rPr sz="2400" spc="-5" dirty="0">
                <a:latin typeface="Comic Sans MS"/>
                <a:cs typeface="Comic Sans MS"/>
              </a:rPr>
              <a:t>diferentes porciones de los devanados.</a:t>
            </a:r>
            <a:r>
              <a:rPr sz="2400" dirty="0">
                <a:latin typeface="Comic Sans MS"/>
                <a:cs typeface="Comic Sans MS"/>
              </a:rPr>
              <a:t> </a:t>
            </a:r>
            <a:r>
              <a:rPr sz="2400" spc="-5" dirty="0">
                <a:latin typeface="Comic Sans MS"/>
                <a:cs typeface="Comic Sans MS"/>
              </a:rPr>
              <a:t>Un esquema de </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simplificado</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emplea</a:t>
            </a:r>
            <a:r>
              <a:rPr sz="2400" dirty="0">
                <a:latin typeface="Comic Sans MS"/>
                <a:cs typeface="Comic Sans MS"/>
              </a:rPr>
              <a:t> </a:t>
            </a:r>
            <a:r>
              <a:rPr sz="2400" spc="-5" dirty="0">
                <a:latin typeface="Comic Sans MS"/>
                <a:cs typeface="Comic Sans MS"/>
              </a:rPr>
              <a:t>esta</a:t>
            </a:r>
            <a:r>
              <a:rPr sz="2400" dirty="0">
                <a:latin typeface="Comic Sans MS"/>
                <a:cs typeface="Comic Sans MS"/>
              </a:rPr>
              <a:t> </a:t>
            </a:r>
            <a:r>
              <a:rPr sz="2400" spc="-5" dirty="0">
                <a:latin typeface="Comic Sans MS"/>
                <a:cs typeface="Comic Sans MS"/>
              </a:rPr>
              <a:t>técnica</a:t>
            </a:r>
            <a:r>
              <a:rPr sz="2400" dirty="0">
                <a:latin typeface="Comic Sans MS"/>
                <a:cs typeface="Comic Sans MS"/>
              </a:rPr>
              <a:t> </a:t>
            </a:r>
            <a:r>
              <a:rPr sz="2400" spc="-5" dirty="0">
                <a:latin typeface="Comic Sans MS"/>
                <a:cs typeface="Comic Sans MS"/>
              </a:rPr>
              <a:t>se </a:t>
            </a:r>
            <a:r>
              <a:rPr sz="2400" dirty="0">
                <a:latin typeface="Comic Sans MS"/>
                <a:cs typeface="Comic Sans MS"/>
              </a:rPr>
              <a:t> </a:t>
            </a:r>
            <a:r>
              <a:rPr sz="2400" spc="-5" dirty="0">
                <a:latin typeface="Comic Sans MS"/>
                <a:cs typeface="Comic Sans MS"/>
              </a:rPr>
              <a:t>muestra en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figura</a:t>
            </a:r>
            <a:r>
              <a:rPr sz="2400" dirty="0">
                <a:latin typeface="Comic Sans MS"/>
                <a:cs typeface="Comic Sans MS"/>
              </a:rPr>
              <a:t> </a:t>
            </a:r>
            <a:r>
              <a:rPr sz="2400" spc="-5" dirty="0">
                <a:latin typeface="Comic Sans MS"/>
                <a:cs typeface="Comic Sans MS"/>
              </a:rPr>
              <a:t>6.</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La tensión residual en las terminales de la máquina es </a:t>
            </a:r>
            <a:r>
              <a:rPr lang="es-MX" sz="2400" dirty="0">
                <a:latin typeface="Comic Sans MS"/>
                <a:cs typeface="Comic Sans MS"/>
              </a:rPr>
              <a:t> </a:t>
            </a:r>
            <a:r>
              <a:rPr lang="es-MX" sz="2400" spc="-5" dirty="0">
                <a:latin typeface="Comic Sans MS"/>
                <a:cs typeface="Comic Sans MS"/>
              </a:rPr>
              <a:t>suministrada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estrella</a:t>
            </a:r>
            <a:r>
              <a:rPr lang="es-MX" sz="2400" dirty="0">
                <a:latin typeface="Comic Sans MS"/>
                <a:cs typeface="Comic Sans MS"/>
              </a:rPr>
              <a:t> </a:t>
            </a:r>
            <a:r>
              <a:rPr lang="es-MX" sz="2400" spc="-5" dirty="0">
                <a:latin typeface="Comic Sans MS"/>
                <a:cs typeface="Comic Sans MS"/>
              </a:rPr>
              <a:t>a</a:t>
            </a:r>
            <a:r>
              <a:rPr lang="es-MX" sz="2400" spc="254" dirty="0">
                <a:latin typeface="Comic Sans MS"/>
                <a:cs typeface="Comic Sans MS"/>
              </a:rPr>
              <a:t> </a:t>
            </a:r>
            <a:r>
              <a:rPr lang="es-MX" sz="2400" spc="-5" dirty="0">
                <a:latin typeface="Comic Sans MS"/>
                <a:cs typeface="Comic Sans MS"/>
              </a:rPr>
              <a:t>tierra- </a:t>
            </a:r>
            <a:r>
              <a:rPr lang="es-MX" sz="2400" spc="-254" dirty="0">
                <a:latin typeface="Comic Sans MS"/>
                <a:cs typeface="Comic Sans MS"/>
              </a:rPr>
              <a:t> </a:t>
            </a:r>
            <a:r>
              <a:rPr lang="es-MX" sz="2400" spc="-5" dirty="0">
                <a:latin typeface="Comic Sans MS"/>
                <a:cs typeface="Comic Sans MS"/>
              </a:rPr>
              <a:t>delta</a:t>
            </a:r>
            <a:r>
              <a:rPr lang="es-MX" sz="2400" spc="45" dirty="0">
                <a:latin typeface="Comic Sans MS"/>
                <a:cs typeface="Comic Sans MS"/>
              </a:rPr>
              <a:t> </a:t>
            </a:r>
            <a:r>
              <a:rPr lang="es-MX" sz="2400" spc="-5" dirty="0">
                <a:latin typeface="Comic Sans MS"/>
                <a:cs typeface="Comic Sans MS"/>
              </a:rPr>
              <a:t>abierta.</a:t>
            </a:r>
            <a:r>
              <a:rPr lang="es-MX" sz="2400" spc="90" dirty="0">
                <a:latin typeface="Comic Sans MS"/>
                <a:cs typeface="Comic Sans MS"/>
              </a:rPr>
              <a:t> </a:t>
            </a:r>
            <a:r>
              <a:rPr lang="es-MX" sz="2400" spc="-5" dirty="0">
                <a:latin typeface="Comic Sans MS"/>
                <a:cs typeface="Comic Sans MS"/>
              </a:rPr>
              <a:t>Esta</a:t>
            </a:r>
            <a:r>
              <a:rPr lang="es-MX" sz="2400" spc="40" dirty="0">
                <a:latin typeface="Comic Sans MS"/>
                <a:cs typeface="Comic Sans MS"/>
              </a:rPr>
              <a:t> </a:t>
            </a:r>
            <a:r>
              <a:rPr lang="es-MX" sz="2400" spc="-5" dirty="0">
                <a:latin typeface="Comic Sans MS"/>
                <a:cs typeface="Comic Sans MS"/>
              </a:rPr>
              <a:t>tensión</a:t>
            </a:r>
            <a:r>
              <a:rPr lang="es-MX" sz="2400" spc="35" dirty="0">
                <a:latin typeface="Comic Sans MS"/>
                <a:cs typeface="Comic Sans MS"/>
              </a:rPr>
              <a:t> </a:t>
            </a:r>
            <a:r>
              <a:rPr lang="es-MX" sz="2400" spc="-5" dirty="0">
                <a:latin typeface="Comic Sans MS"/>
                <a:cs typeface="Comic Sans MS"/>
              </a:rPr>
              <a:t>se</a:t>
            </a:r>
            <a:r>
              <a:rPr lang="es-MX" sz="2400" spc="40" dirty="0">
                <a:latin typeface="Comic Sans MS"/>
                <a:cs typeface="Comic Sans MS"/>
              </a:rPr>
              <a:t> </a:t>
            </a:r>
            <a:r>
              <a:rPr lang="es-MX" sz="2400" spc="-5" dirty="0">
                <a:latin typeface="Comic Sans MS"/>
                <a:cs typeface="Comic Sans MS"/>
              </a:rPr>
              <a:t>pasa</a:t>
            </a:r>
            <a:r>
              <a:rPr lang="es-MX" sz="2400" spc="35" dirty="0">
                <a:latin typeface="Comic Sans MS"/>
                <a:cs typeface="Comic Sans MS"/>
              </a:rPr>
              <a:t> </a:t>
            </a:r>
            <a:r>
              <a:rPr lang="es-MX" sz="2400" spc="-5" dirty="0">
                <a:latin typeface="Comic Sans MS"/>
                <a:cs typeface="Comic Sans MS"/>
              </a:rPr>
              <a:t>a</a:t>
            </a:r>
            <a:r>
              <a:rPr lang="es-MX" sz="2400" spc="40" dirty="0">
                <a:latin typeface="Comic Sans MS"/>
                <a:cs typeface="Comic Sans MS"/>
              </a:rPr>
              <a:t> </a:t>
            </a:r>
            <a:r>
              <a:rPr lang="es-MX" sz="2400" spc="-5" dirty="0">
                <a:latin typeface="Comic Sans MS"/>
                <a:cs typeface="Comic Sans MS"/>
              </a:rPr>
              <a:t>través</a:t>
            </a:r>
            <a:r>
              <a:rPr lang="es-MX" sz="2400" spc="35" dirty="0">
                <a:latin typeface="Comic Sans MS"/>
                <a:cs typeface="Comic Sans MS"/>
              </a:rPr>
              <a:t> </a:t>
            </a:r>
            <a:r>
              <a:rPr lang="es-MX" sz="2400" spc="-5" dirty="0">
                <a:latin typeface="Comic Sans MS"/>
                <a:cs typeface="Comic Sans MS"/>
              </a:rPr>
              <a:t>de</a:t>
            </a:r>
            <a:r>
              <a:rPr lang="es-MX" sz="2400" spc="40" dirty="0">
                <a:latin typeface="Comic Sans MS"/>
                <a:cs typeface="Comic Sans MS"/>
              </a:rPr>
              <a:t> </a:t>
            </a:r>
            <a:r>
              <a:rPr lang="es-MX" sz="2400" spc="-5" dirty="0">
                <a:latin typeface="Comic Sans MS"/>
                <a:cs typeface="Comic Sans MS"/>
              </a:rPr>
              <a:t>un</a:t>
            </a:r>
            <a:r>
              <a:rPr lang="es-MX" sz="2400" spc="40" dirty="0">
                <a:latin typeface="Comic Sans MS"/>
                <a:cs typeface="Comic Sans MS"/>
              </a:rPr>
              <a:t> </a:t>
            </a:r>
            <a:r>
              <a:rPr lang="es-MX" sz="2400" spc="-5" dirty="0">
                <a:latin typeface="Comic Sans MS"/>
                <a:cs typeface="Comic Sans MS"/>
              </a:rPr>
              <a:t>filtro sintonizado de 180 Hz y un detector de sobretensión </a:t>
            </a:r>
            <a:r>
              <a:rPr lang="es-MX" sz="2400" dirty="0">
                <a:latin typeface="Comic Sans MS"/>
                <a:cs typeface="Comic Sans MS"/>
              </a:rPr>
              <a:t> </a:t>
            </a:r>
            <a:r>
              <a:rPr lang="es-MX" sz="2400" spc="-5" dirty="0">
                <a:latin typeface="Comic Sans MS"/>
                <a:cs typeface="Comic Sans MS"/>
              </a:rPr>
              <a:t>(59T).</a:t>
            </a:r>
            <a:r>
              <a:rPr lang="es-MX" sz="2400" spc="520" dirty="0">
                <a:latin typeface="Comic Sans MS"/>
                <a:cs typeface="Comic Sans MS"/>
              </a:rPr>
              <a:t> </a:t>
            </a:r>
            <a:r>
              <a:rPr lang="es-MX" sz="2400" spc="-5" dirty="0">
                <a:latin typeface="Comic Sans MS"/>
                <a:cs typeface="Comic Sans MS"/>
              </a:rPr>
              <a:t>En el extremo del neutro, la señal del relé se </a:t>
            </a:r>
            <a:r>
              <a:rPr lang="es-MX" sz="2400" dirty="0">
                <a:latin typeface="Comic Sans MS"/>
                <a:cs typeface="Comic Sans MS"/>
              </a:rPr>
              <a:t> </a:t>
            </a:r>
            <a:r>
              <a:rPr lang="es-MX" sz="2400" spc="-5" dirty="0">
                <a:latin typeface="Comic Sans MS"/>
                <a:cs typeface="Comic Sans MS"/>
              </a:rPr>
              <a:t>toma entre el resistor de neutro; un transformador de </a:t>
            </a:r>
            <a:r>
              <a:rPr lang="es-MX" sz="2400" dirty="0">
                <a:latin typeface="Comic Sans MS"/>
                <a:cs typeface="Comic Sans MS"/>
              </a:rPr>
              <a:t> </a:t>
            </a:r>
            <a:r>
              <a:rPr lang="es-MX" sz="2400" spc="-5" dirty="0">
                <a:latin typeface="Comic Sans MS"/>
                <a:cs typeface="Comic Sans MS"/>
              </a:rPr>
              <a:t>aislamiento</a:t>
            </a:r>
            <a:r>
              <a:rPr lang="es-MX" sz="2400" spc="70" dirty="0">
                <a:latin typeface="Comic Sans MS"/>
                <a:cs typeface="Comic Sans MS"/>
              </a:rPr>
              <a:t> </a:t>
            </a:r>
            <a:r>
              <a:rPr lang="es-MX" sz="2400" spc="-5" dirty="0">
                <a:latin typeface="Comic Sans MS"/>
                <a:cs typeface="Comic Sans MS"/>
              </a:rPr>
              <a:t>interno</a:t>
            </a:r>
            <a:r>
              <a:rPr lang="es-MX" sz="2400" spc="65" dirty="0">
                <a:latin typeface="Comic Sans MS"/>
                <a:cs typeface="Comic Sans MS"/>
              </a:rPr>
              <a:t> </a:t>
            </a:r>
            <a:r>
              <a:rPr lang="es-MX" sz="2400" spc="-5" dirty="0">
                <a:latin typeface="Comic Sans MS"/>
                <a:cs typeface="Comic Sans MS"/>
              </a:rPr>
              <a:t>en</a:t>
            </a:r>
            <a:r>
              <a:rPr lang="es-MX" sz="2400" spc="70" dirty="0">
                <a:latin typeface="Comic Sans MS"/>
                <a:cs typeface="Comic Sans MS"/>
              </a:rPr>
              <a:t> </a:t>
            </a:r>
            <a:r>
              <a:rPr lang="es-MX" sz="2400" spc="-5" dirty="0">
                <a:latin typeface="Comic Sans MS"/>
                <a:cs typeface="Comic Sans MS"/>
              </a:rPr>
              <a:t>el</a:t>
            </a:r>
            <a:r>
              <a:rPr lang="es-MX" sz="2400" spc="70" dirty="0">
                <a:latin typeface="Comic Sans MS"/>
                <a:cs typeface="Comic Sans MS"/>
              </a:rPr>
              <a:t> </a:t>
            </a:r>
            <a:r>
              <a:rPr lang="es-MX" sz="2400" spc="-5" dirty="0">
                <a:latin typeface="Comic Sans MS"/>
                <a:cs typeface="Comic Sans MS"/>
              </a:rPr>
              <a:t>relé</a:t>
            </a:r>
            <a:r>
              <a:rPr lang="es-MX" sz="2400" spc="70" dirty="0">
                <a:latin typeface="Comic Sans MS"/>
                <a:cs typeface="Comic Sans MS"/>
              </a:rPr>
              <a:t> </a:t>
            </a:r>
            <a:r>
              <a:rPr lang="es-MX" sz="2400" spc="-5" dirty="0">
                <a:latin typeface="Comic Sans MS"/>
                <a:cs typeface="Comic Sans MS"/>
              </a:rPr>
              <a:t>reduce</a:t>
            </a:r>
            <a:r>
              <a:rPr lang="es-MX" sz="2400" spc="70" dirty="0">
                <a:latin typeface="Comic Sans MS"/>
                <a:cs typeface="Comic Sans MS"/>
              </a:rPr>
              <a:t> </a:t>
            </a:r>
            <a:r>
              <a:rPr lang="es-MX" sz="2400" spc="-5" dirty="0">
                <a:latin typeface="Comic Sans MS"/>
                <a:cs typeface="Comic Sans MS"/>
              </a:rPr>
              <a:t>la</a:t>
            </a:r>
            <a:r>
              <a:rPr lang="es-MX" sz="2400" spc="70" dirty="0">
                <a:latin typeface="Comic Sans MS"/>
                <a:cs typeface="Comic Sans MS"/>
              </a:rPr>
              <a:t> </a:t>
            </a:r>
            <a:r>
              <a:rPr lang="es-MX" sz="2400" spc="-5" dirty="0">
                <a:latin typeface="Comic Sans MS"/>
                <a:cs typeface="Comic Sans MS"/>
              </a:rPr>
              <a:t>caída</a:t>
            </a:r>
            <a:r>
              <a:rPr lang="es-MX" sz="2400" spc="70" dirty="0">
                <a:latin typeface="Comic Sans MS"/>
                <a:cs typeface="Comic Sans MS"/>
              </a:rPr>
              <a:t> </a:t>
            </a:r>
            <a:r>
              <a:rPr lang="es-MX" sz="2400" spc="-5" dirty="0">
                <a:latin typeface="Comic Sans MS"/>
                <a:cs typeface="Comic Sans MS"/>
              </a:rPr>
              <a:t>de</a:t>
            </a:r>
            <a:r>
              <a:rPr lang="es-MX" sz="2400" spc="70" dirty="0">
                <a:latin typeface="Comic Sans MS"/>
                <a:cs typeface="Comic Sans MS"/>
              </a:rPr>
              <a:t> </a:t>
            </a:r>
            <a:r>
              <a:rPr lang="es-MX" sz="2400" spc="-5" dirty="0">
                <a:latin typeface="Comic Sans MS"/>
                <a:cs typeface="Comic Sans MS"/>
              </a:rPr>
              <a:t>tensión </a:t>
            </a:r>
            <a:r>
              <a:rPr lang="es-MX" sz="2400" spc="-254" dirty="0">
                <a:latin typeface="Comic Sans MS"/>
                <a:cs typeface="Comic Sans MS"/>
              </a:rPr>
              <a:t> </a:t>
            </a:r>
            <a:r>
              <a:rPr lang="es-MX" sz="2400" spc="-5" dirty="0">
                <a:latin typeface="Comic Sans MS"/>
                <a:cs typeface="Comic Sans MS"/>
              </a:rPr>
              <a:t>a la capacidad continua del relé; esta tensión se pasa a </a:t>
            </a:r>
            <a:r>
              <a:rPr lang="es-MX" sz="2400" dirty="0">
                <a:latin typeface="Comic Sans MS"/>
                <a:cs typeface="Comic Sans MS"/>
              </a:rPr>
              <a:t> </a:t>
            </a:r>
            <a:r>
              <a:rPr lang="es-MX" sz="2400" spc="-5" dirty="0">
                <a:latin typeface="Comic Sans MS"/>
                <a:cs typeface="Comic Sans MS"/>
              </a:rPr>
              <a:t>través de un filtro sintonizado de 60 Hz y es entonces </a:t>
            </a:r>
            <a:r>
              <a:rPr lang="es-MX" sz="2400" dirty="0">
                <a:latin typeface="Comic Sans MS"/>
                <a:cs typeface="Comic Sans MS"/>
              </a:rPr>
              <a:t> </a:t>
            </a:r>
            <a:r>
              <a:rPr lang="es-MX" sz="2400" spc="-5" dirty="0">
                <a:latin typeface="Comic Sans MS"/>
                <a:cs typeface="Comic Sans MS"/>
              </a:rPr>
              <a:t>proporcionada a un detector de nivel de sobretensión </a:t>
            </a:r>
            <a:r>
              <a:rPr lang="es-MX" sz="2400" dirty="0">
                <a:latin typeface="Comic Sans MS"/>
                <a:cs typeface="Comic Sans MS"/>
              </a:rPr>
              <a:t> </a:t>
            </a:r>
            <a:r>
              <a:rPr lang="es-MX" sz="2400" spc="-5" dirty="0">
                <a:latin typeface="Comic Sans MS"/>
                <a:cs typeface="Comic Sans MS"/>
              </a:rPr>
              <a:t>(59GN).</a:t>
            </a:r>
          </a:p>
          <a:p>
            <a:pPr marL="12700" marR="5080" algn="just">
              <a:spcBef>
                <a:spcPts val="100"/>
              </a:spcBef>
            </a:pP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cerca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nivel</a:t>
            </a:r>
            <a:r>
              <a:rPr lang="es-MX" sz="2400" spc="254"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tercera</a:t>
            </a:r>
            <a:r>
              <a:rPr lang="es-MX" sz="2400" dirty="0">
                <a:latin typeface="Comic Sans MS"/>
                <a:cs typeface="Comic Sans MS"/>
              </a:rPr>
              <a:t> </a:t>
            </a:r>
            <a:r>
              <a:rPr lang="es-MX" sz="2400" spc="-5" dirty="0">
                <a:latin typeface="Comic Sans MS"/>
                <a:cs typeface="Comic Sans MS"/>
              </a:rPr>
              <a:t>armónica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generador</a:t>
            </a:r>
            <a:r>
              <a:rPr lang="es-MX" sz="2400" spc="114" dirty="0">
                <a:latin typeface="Comic Sans MS"/>
                <a:cs typeface="Comic Sans MS"/>
              </a:rPr>
              <a:t> </a:t>
            </a:r>
            <a:r>
              <a:rPr lang="es-MX" sz="2400" spc="-5" dirty="0">
                <a:latin typeface="Comic Sans MS"/>
                <a:cs typeface="Comic Sans MS"/>
              </a:rPr>
              <a:t>llega</a:t>
            </a:r>
            <a:r>
              <a:rPr lang="es-MX" sz="2400" spc="120" dirty="0">
                <a:latin typeface="Comic Sans MS"/>
                <a:cs typeface="Comic Sans MS"/>
              </a:rPr>
              <a:t> </a:t>
            </a:r>
            <a:r>
              <a:rPr lang="es-MX" sz="2400" spc="-5" dirty="0">
                <a:latin typeface="Comic Sans MS"/>
                <a:cs typeface="Comic Sans MS"/>
              </a:rPr>
              <a:t>a</a:t>
            </a:r>
            <a:r>
              <a:rPr lang="es-MX" sz="2400" spc="120" dirty="0">
                <a:latin typeface="Comic Sans MS"/>
                <a:cs typeface="Comic Sans MS"/>
              </a:rPr>
              <a:t> </a:t>
            </a:r>
            <a:r>
              <a:rPr lang="es-MX" sz="2400" spc="-5" dirty="0">
                <a:latin typeface="Comic Sans MS"/>
                <a:cs typeface="Comic Sans MS"/>
              </a:rPr>
              <a:t>ser</a:t>
            </a:r>
            <a:r>
              <a:rPr lang="es-MX" sz="2400" spc="120" dirty="0">
                <a:latin typeface="Comic Sans MS"/>
                <a:cs typeface="Comic Sans MS"/>
              </a:rPr>
              <a:t> </a:t>
            </a:r>
            <a:r>
              <a:rPr lang="es-MX" sz="2400" spc="-5" dirty="0">
                <a:latin typeface="Comic Sans MS"/>
                <a:cs typeface="Comic Sans MS"/>
              </a:rPr>
              <a:t>elevado</a:t>
            </a:r>
            <a:r>
              <a:rPr lang="es-MX" sz="2400" spc="120" dirty="0">
                <a:latin typeface="Comic Sans MS"/>
                <a:cs typeface="Comic Sans MS"/>
              </a:rPr>
              <a:t> </a:t>
            </a:r>
            <a:r>
              <a:rPr lang="es-MX" sz="2400" spc="-5" dirty="0">
                <a:latin typeface="Comic Sans MS"/>
                <a:cs typeface="Comic Sans MS"/>
              </a:rPr>
              <a:t>y</a:t>
            </a:r>
            <a:r>
              <a:rPr lang="es-MX" sz="2400" spc="114" dirty="0">
                <a:latin typeface="Comic Sans MS"/>
                <a:cs typeface="Comic Sans MS"/>
              </a:rPr>
              <a:t> </a:t>
            </a:r>
            <a:r>
              <a:rPr lang="es-MX" sz="2400" spc="-5" dirty="0">
                <a:latin typeface="Comic Sans MS"/>
                <a:cs typeface="Comic Sans MS"/>
              </a:rPr>
              <a:t>el</a:t>
            </a:r>
            <a:r>
              <a:rPr lang="es-MX" sz="2400" spc="120" dirty="0">
                <a:latin typeface="Comic Sans MS"/>
                <a:cs typeface="Comic Sans MS"/>
              </a:rPr>
              <a:t> </a:t>
            </a:r>
            <a:r>
              <a:rPr lang="es-MX" sz="2400" spc="-5" dirty="0">
                <a:latin typeface="Comic Sans MS"/>
                <a:cs typeface="Comic Sans MS"/>
              </a:rPr>
              <a:t>relé</a:t>
            </a:r>
            <a:r>
              <a:rPr lang="es-MX" sz="2400" spc="114" dirty="0">
                <a:latin typeface="Comic Sans MS"/>
                <a:cs typeface="Comic Sans MS"/>
              </a:rPr>
              <a:t> </a:t>
            </a:r>
            <a:r>
              <a:rPr lang="es-MX" sz="2400" spc="-5" dirty="0">
                <a:latin typeface="Comic Sans MS"/>
                <a:cs typeface="Comic Sans MS"/>
              </a:rPr>
              <a:t>de</a:t>
            </a:r>
            <a:r>
              <a:rPr lang="es-MX" sz="2400" spc="114" dirty="0">
                <a:latin typeface="Comic Sans MS"/>
                <a:cs typeface="Comic Sans MS"/>
              </a:rPr>
              <a:t> </a:t>
            </a:r>
            <a:r>
              <a:rPr lang="es-MX" sz="2400" spc="-5" dirty="0">
                <a:latin typeface="Comic Sans MS"/>
                <a:cs typeface="Comic Sans MS"/>
              </a:rPr>
              <a:t>sobretensión </a:t>
            </a:r>
            <a:r>
              <a:rPr lang="es-MX" sz="2400" spc="-26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tercera</a:t>
            </a:r>
            <a:r>
              <a:rPr lang="es-MX" sz="2400" dirty="0">
                <a:latin typeface="Comic Sans MS"/>
                <a:cs typeface="Comic Sans MS"/>
              </a:rPr>
              <a:t> </a:t>
            </a:r>
            <a:r>
              <a:rPr lang="es-MX" sz="2400" spc="-5" dirty="0">
                <a:latin typeface="Comic Sans MS"/>
                <a:cs typeface="Comic Sans MS"/>
              </a:rPr>
              <a:t>armónica</a:t>
            </a:r>
            <a:r>
              <a:rPr lang="es-MX" sz="2400" dirty="0">
                <a:latin typeface="Comic Sans MS"/>
                <a:cs typeface="Comic Sans MS"/>
              </a:rPr>
              <a:t> </a:t>
            </a:r>
            <a:r>
              <a:rPr lang="es-MX" sz="2400" spc="-5" dirty="0">
                <a:latin typeface="Comic Sans MS"/>
                <a:cs typeface="Comic Sans MS"/>
              </a:rPr>
              <a:t>operará.</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debe</a:t>
            </a:r>
            <a:r>
              <a:rPr lang="es-MX" sz="2400" spc="254" dirty="0">
                <a:latin typeface="Comic Sans MS"/>
                <a:cs typeface="Comic Sans MS"/>
              </a:rPr>
              <a:t> </a:t>
            </a:r>
            <a:r>
              <a:rPr lang="es-MX" sz="2400" spc="-5" dirty="0">
                <a:latin typeface="Comic Sans MS"/>
                <a:cs typeface="Comic Sans MS"/>
              </a:rPr>
              <a:t>ser </a:t>
            </a:r>
            <a:r>
              <a:rPr lang="es-MX" sz="2400" dirty="0">
                <a:latin typeface="Comic Sans MS"/>
                <a:cs typeface="Comic Sans MS"/>
              </a:rPr>
              <a:t> </a:t>
            </a:r>
            <a:r>
              <a:rPr lang="es-MX" sz="2400" spc="-5" dirty="0">
                <a:latin typeface="Comic Sans MS"/>
                <a:cs typeface="Comic Sans MS"/>
              </a:rPr>
              <a:t>ajustado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tal</a:t>
            </a:r>
            <a:r>
              <a:rPr lang="es-MX" sz="2400" dirty="0">
                <a:latin typeface="Comic Sans MS"/>
                <a:cs typeface="Comic Sans MS"/>
              </a:rPr>
              <a:t> </a:t>
            </a:r>
            <a:r>
              <a:rPr lang="es-MX" sz="2400" spc="-5" dirty="0">
                <a:latin typeface="Comic Sans MS"/>
                <a:cs typeface="Comic Sans MS"/>
              </a:rPr>
              <a:t>forma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responda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máxima </a:t>
            </a:r>
            <a:r>
              <a:rPr lang="es-MX" sz="2400" dirty="0">
                <a:latin typeface="Comic Sans MS"/>
                <a:cs typeface="Comic Sans MS"/>
              </a:rPr>
              <a:t> </a:t>
            </a:r>
            <a:r>
              <a:rPr lang="es-MX" sz="2400" spc="-5" dirty="0">
                <a:latin typeface="Comic Sans MS"/>
                <a:cs typeface="Comic Sans MS"/>
              </a:rPr>
              <a:t>tensión de tercera armónica presente</a:t>
            </a:r>
            <a:r>
              <a:rPr lang="es-MX" sz="2400" dirty="0">
                <a:latin typeface="Comic Sans MS"/>
                <a:cs typeface="Comic Sans MS"/>
              </a:rPr>
              <a:t> </a:t>
            </a:r>
            <a:r>
              <a:rPr lang="es-MX" sz="2400" spc="-5" dirty="0">
                <a:latin typeface="Comic Sans MS"/>
                <a:cs typeface="Comic Sans MS"/>
              </a:rPr>
              <a:t>en las terminales </a:t>
            </a:r>
            <a:r>
              <a:rPr lang="es-MX" sz="2400" dirty="0">
                <a:latin typeface="Comic Sans MS"/>
                <a:cs typeface="Comic Sans MS"/>
              </a:rPr>
              <a:t> </a:t>
            </a:r>
            <a:r>
              <a:rPr lang="es-MX" sz="2400" spc="-5" dirty="0">
                <a:latin typeface="Comic Sans MS"/>
                <a:cs typeface="Comic Sans MS"/>
              </a:rPr>
              <a:t>del generador durante la operación normal.</a:t>
            </a:r>
            <a:r>
              <a:rPr lang="es-MX" sz="2400" dirty="0">
                <a:latin typeface="Comic Sans MS"/>
                <a:cs typeface="Comic Sans MS"/>
              </a:rPr>
              <a:t> </a:t>
            </a:r>
            <a:r>
              <a:rPr lang="es-MX" sz="2400" spc="-5" dirty="0">
                <a:latin typeface="Comic Sans MS"/>
                <a:cs typeface="Comic Sans MS"/>
              </a:rPr>
              <a:t>También, los </a:t>
            </a:r>
            <a:r>
              <a:rPr lang="es-MX" sz="2400" dirty="0">
                <a:latin typeface="Comic Sans MS"/>
                <a:cs typeface="Comic Sans MS"/>
              </a:rPr>
              <a:t> </a:t>
            </a:r>
            <a:r>
              <a:rPr lang="es-MX" sz="2400" spc="-5" dirty="0">
                <a:latin typeface="Comic Sans MS"/>
                <a:cs typeface="Comic Sans MS"/>
              </a:rPr>
              <a:t>ajustes de los relés de sobretensión en el extremo del </a:t>
            </a:r>
            <a:r>
              <a:rPr lang="es-MX" sz="2400" dirty="0">
                <a:latin typeface="Comic Sans MS"/>
                <a:cs typeface="Comic Sans MS"/>
              </a:rPr>
              <a:t> </a:t>
            </a:r>
            <a:r>
              <a:rPr lang="es-MX" sz="2400" spc="-5" dirty="0">
                <a:latin typeface="Comic Sans MS"/>
                <a:cs typeface="Comic Sans MS"/>
              </a:rPr>
              <a:t>neutro y en las terminales del generador deben ser tales </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detección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todo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devanado</a:t>
            </a:r>
            <a:r>
              <a:rPr lang="es-MX" sz="2400" dirty="0">
                <a:latin typeface="Comic Sans MS"/>
                <a:cs typeface="Comic Sans MS"/>
              </a:rPr>
              <a:t> </a:t>
            </a:r>
            <a:r>
              <a:rPr lang="es-MX" sz="2400" spc="-5" dirty="0">
                <a:latin typeface="Comic Sans MS"/>
                <a:cs typeface="Comic Sans MS"/>
              </a:rPr>
              <a:t>sea </a:t>
            </a:r>
            <a:r>
              <a:rPr lang="es-MX" sz="2400" dirty="0">
                <a:latin typeface="Comic Sans MS"/>
                <a:cs typeface="Comic Sans MS"/>
              </a:rPr>
              <a:t> </a:t>
            </a:r>
            <a:r>
              <a:rPr lang="es-MX" sz="2400" spc="-5" dirty="0">
                <a:latin typeface="Comic Sans MS"/>
                <a:cs typeface="Comic Sans MS"/>
              </a:rPr>
              <a:t>asegurada.</a:t>
            </a:r>
            <a:endParaRPr sz="2400" dirty="0">
              <a:latin typeface="Comic Sans MS"/>
              <a:cs typeface="Comic Sans MS"/>
            </a:endParaRPr>
          </a:p>
        </p:txBody>
      </p:sp>
      <p:pic>
        <p:nvPicPr>
          <p:cNvPr id="8" name="object 8"/>
          <p:cNvPicPr/>
          <p:nvPr/>
        </p:nvPicPr>
        <p:blipFill>
          <a:blip r:embed="rId2" cstate="print"/>
          <a:stretch>
            <a:fillRect/>
          </a:stretch>
        </p:blipFill>
        <p:spPr>
          <a:xfrm>
            <a:off x="12827000" y="1219200"/>
            <a:ext cx="4724400" cy="4375153"/>
          </a:xfrm>
          <a:prstGeom prst="rect">
            <a:avLst/>
          </a:prstGeom>
        </p:spPr>
      </p:pic>
      <p:pic>
        <p:nvPicPr>
          <p:cNvPr id="18" name="Imagen 17">
            <a:extLst>
              <a:ext uri="{FF2B5EF4-FFF2-40B4-BE49-F238E27FC236}">
                <a16:creationId xmlns:a16="http://schemas.microsoft.com/office/drawing/2014/main" xmlns="" id="{4681FDB4-DCC2-420F-BAA2-13D5CD7F5197}"/>
              </a:ext>
            </a:extLst>
          </p:cNvPr>
          <p:cNvPicPr>
            <a:picLocks noChangeAspect="1"/>
          </p:cNvPicPr>
          <p:nvPr/>
        </p:nvPicPr>
        <p:blipFill>
          <a:blip r:embed="rId3"/>
          <a:stretch>
            <a:fillRect/>
          </a:stretch>
        </p:blipFill>
        <p:spPr>
          <a:xfrm>
            <a:off x="12827000" y="5715000"/>
            <a:ext cx="4572000" cy="1447800"/>
          </a:xfrm>
          <a:prstGeom prst="rect">
            <a:avLst/>
          </a:prstGeom>
        </p:spPr>
      </p:pic>
      <p:sp>
        <p:nvSpPr>
          <p:cNvPr id="20" name="CuadroTexto 19">
            <a:extLst>
              <a:ext uri="{FF2B5EF4-FFF2-40B4-BE49-F238E27FC236}">
                <a16:creationId xmlns:a16="http://schemas.microsoft.com/office/drawing/2014/main" xmlns="" id="{F6844BF9-7BE1-43F9-8364-5E1676E66F5B}"/>
              </a:ext>
            </a:extLst>
          </p:cNvPr>
          <p:cNvSpPr txBox="1"/>
          <p:nvPr/>
        </p:nvSpPr>
        <p:spPr>
          <a:xfrm>
            <a:off x="12810706" y="7326032"/>
            <a:ext cx="4740694" cy="1323439"/>
          </a:xfrm>
          <a:prstGeom prst="rect">
            <a:avLst/>
          </a:prstGeom>
          <a:noFill/>
        </p:spPr>
        <p:txBody>
          <a:bodyPr wrap="square">
            <a:spAutoFit/>
          </a:bodyPr>
          <a:lstStyle/>
          <a:p>
            <a:pPr algn="ctr"/>
            <a:r>
              <a:rPr lang="es-MX" sz="2000" b="1" dirty="0">
                <a:latin typeface="Comic Sans MS" panose="030F0702030302020204" pitchFamily="66" charset="0"/>
              </a:rPr>
              <a:t>Figura 6. Esquema de protección de falla a tierra basado en la tensión residual en terminales de tercera armónica</a:t>
            </a:r>
            <a:endParaRPr lang="es-AR" sz="2000" b="1" dirty="0">
              <a:latin typeface="Comic Sans MS" panose="030F0702030302020204" pitchFamily="66"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txBox="1"/>
          <p:nvPr/>
        </p:nvSpPr>
        <p:spPr>
          <a:xfrm>
            <a:off x="330200" y="457200"/>
            <a:ext cx="17221200" cy="3731791"/>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panose="030F0702030302020204" pitchFamily="66" charset="0"/>
                <a:cs typeface="Comic Sans MS"/>
              </a:rPr>
              <a:t>Técnica</a:t>
            </a:r>
            <a:r>
              <a:rPr sz="2400" b="1" spc="200" dirty="0">
                <a:latin typeface="Comic Sans MS" panose="030F0702030302020204" pitchFamily="66" charset="0"/>
                <a:cs typeface="Comic Sans MS"/>
              </a:rPr>
              <a:t> </a:t>
            </a:r>
            <a:r>
              <a:rPr sz="2400" b="1" spc="-5" dirty="0">
                <a:latin typeface="Comic Sans MS" panose="030F0702030302020204" pitchFamily="66" charset="0"/>
                <a:cs typeface="Comic Sans MS"/>
              </a:rPr>
              <a:t>del</a:t>
            </a:r>
            <a:r>
              <a:rPr sz="2400" b="1" spc="195" dirty="0">
                <a:latin typeface="Comic Sans MS" panose="030F0702030302020204" pitchFamily="66" charset="0"/>
                <a:cs typeface="Comic Sans MS"/>
              </a:rPr>
              <a:t> </a:t>
            </a:r>
            <a:r>
              <a:rPr sz="2400" b="1" spc="-5" dirty="0">
                <a:latin typeface="Comic Sans MS" panose="030F0702030302020204" pitchFamily="66" charset="0"/>
                <a:cs typeface="Comic Sans MS"/>
              </a:rPr>
              <a:t>comparador</a:t>
            </a:r>
            <a:r>
              <a:rPr sz="2400" b="1" spc="195"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spc="195" dirty="0">
                <a:latin typeface="Comic Sans MS" panose="030F0702030302020204" pitchFamily="66" charset="0"/>
                <a:cs typeface="Comic Sans MS"/>
              </a:rPr>
              <a:t> </a:t>
            </a:r>
            <a:r>
              <a:rPr sz="2400" b="1" spc="-5" dirty="0">
                <a:latin typeface="Comic Sans MS" panose="030F0702030302020204" pitchFamily="66" charset="0"/>
                <a:cs typeface="Comic Sans MS"/>
              </a:rPr>
              <a:t>tercera</a:t>
            </a:r>
            <a:r>
              <a:rPr sz="2400" b="1" spc="195" dirty="0">
                <a:latin typeface="Comic Sans MS" panose="030F0702030302020204" pitchFamily="66" charset="0"/>
                <a:cs typeface="Comic Sans MS"/>
              </a:rPr>
              <a:t> </a:t>
            </a:r>
            <a:r>
              <a:rPr sz="2400" b="1" spc="-5" dirty="0">
                <a:latin typeface="Comic Sans MS" panose="030F0702030302020204" pitchFamily="66" charset="0"/>
                <a:cs typeface="Comic Sans MS"/>
              </a:rPr>
              <a:t>armónica</a:t>
            </a:r>
            <a:r>
              <a:rPr sz="2400" b="1" spc="75" dirty="0">
                <a:latin typeface="Comic Sans MS" panose="030F0702030302020204" pitchFamily="66" charset="0"/>
                <a:cs typeface="Comic Sans MS"/>
              </a:rPr>
              <a:t> </a:t>
            </a:r>
            <a:r>
              <a:rPr sz="2400" spc="-5" dirty="0">
                <a:latin typeface="Comic Sans MS" panose="030F0702030302020204" pitchFamily="66" charset="0"/>
                <a:cs typeface="Comic Sans MS"/>
              </a:rPr>
              <a:t>(</a:t>
            </a:r>
            <a:r>
              <a:rPr sz="2400" b="1" spc="-5" dirty="0">
                <a:latin typeface="Comic Sans MS" panose="030F0702030302020204" pitchFamily="66" charset="0"/>
                <a:cs typeface="Comic Sans MS"/>
              </a:rPr>
              <a:t>figura </a:t>
            </a:r>
            <a:r>
              <a:rPr sz="2400" b="1" spc="-260" dirty="0">
                <a:latin typeface="Comic Sans MS" panose="030F0702030302020204" pitchFamily="66" charset="0"/>
                <a:cs typeface="Comic Sans MS"/>
              </a:rPr>
              <a:t> </a:t>
            </a:r>
            <a:r>
              <a:rPr sz="2400" b="1" spc="-5" dirty="0">
                <a:latin typeface="Comic Sans MS" panose="030F0702030302020204" pitchFamily="66" charset="0"/>
                <a:cs typeface="Comic Sans MS"/>
              </a:rPr>
              <a:t>7</a:t>
            </a:r>
            <a:r>
              <a:rPr sz="2400" spc="-5" dirty="0">
                <a:latin typeface="Comic Sans MS" panose="030F0702030302020204" pitchFamily="66" charset="0"/>
                <a:cs typeface="Comic Sans MS"/>
              </a:rPr>
              <a:t>). Este esquema compara la magnitud de la tensión de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tercera</a:t>
            </a:r>
            <a:r>
              <a:rPr sz="2400" spc="160" dirty="0">
                <a:latin typeface="Comic Sans MS" panose="030F0702030302020204" pitchFamily="66" charset="0"/>
                <a:cs typeface="Comic Sans MS"/>
              </a:rPr>
              <a:t> </a:t>
            </a:r>
            <a:r>
              <a:rPr sz="2400" spc="-5" dirty="0">
                <a:latin typeface="Comic Sans MS" panose="030F0702030302020204" pitchFamily="66" charset="0"/>
                <a:cs typeface="Comic Sans MS"/>
              </a:rPr>
              <a:t>armónica</a:t>
            </a:r>
            <a:r>
              <a:rPr sz="2400" spc="155" dirty="0">
                <a:latin typeface="Comic Sans MS" panose="030F0702030302020204" pitchFamily="66" charset="0"/>
                <a:cs typeface="Comic Sans MS"/>
              </a:rPr>
              <a:t> </a:t>
            </a:r>
            <a:r>
              <a:rPr sz="2400" spc="-5" dirty="0">
                <a:latin typeface="Comic Sans MS" panose="030F0702030302020204" pitchFamily="66" charset="0"/>
                <a:cs typeface="Comic Sans MS"/>
              </a:rPr>
              <a:t>en</a:t>
            </a:r>
            <a:r>
              <a:rPr sz="2400" spc="160" dirty="0">
                <a:latin typeface="Comic Sans MS" panose="030F0702030302020204" pitchFamily="66" charset="0"/>
                <a:cs typeface="Comic Sans MS"/>
              </a:rPr>
              <a:t> </a:t>
            </a:r>
            <a:r>
              <a:rPr sz="2400" spc="-5" dirty="0">
                <a:latin typeface="Comic Sans MS" panose="030F0702030302020204" pitchFamily="66" charset="0"/>
                <a:cs typeface="Comic Sans MS"/>
              </a:rPr>
              <a:t>el</a:t>
            </a:r>
            <a:r>
              <a:rPr sz="2400" spc="155" dirty="0">
                <a:latin typeface="Comic Sans MS" panose="030F0702030302020204" pitchFamily="66" charset="0"/>
                <a:cs typeface="Comic Sans MS"/>
              </a:rPr>
              <a:t> </a:t>
            </a:r>
            <a:r>
              <a:rPr sz="2400" spc="-5" dirty="0">
                <a:latin typeface="Comic Sans MS" panose="030F0702030302020204" pitchFamily="66" charset="0"/>
                <a:cs typeface="Comic Sans MS"/>
              </a:rPr>
              <a:t>neutro</a:t>
            </a:r>
            <a:r>
              <a:rPr sz="2400" spc="155" dirty="0">
                <a:latin typeface="Comic Sans MS" panose="030F0702030302020204" pitchFamily="66" charset="0"/>
                <a:cs typeface="Comic Sans MS"/>
              </a:rPr>
              <a:t> </a:t>
            </a:r>
            <a:r>
              <a:rPr sz="2400" spc="-5" dirty="0">
                <a:latin typeface="Comic Sans MS" panose="030F0702030302020204" pitchFamily="66" charset="0"/>
                <a:cs typeface="Comic Sans MS"/>
              </a:rPr>
              <a:t>del</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generador</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con</a:t>
            </a:r>
            <a:r>
              <a:rPr sz="2400" spc="155" dirty="0">
                <a:latin typeface="Comic Sans MS" panose="030F0702030302020204" pitchFamily="66" charset="0"/>
                <a:cs typeface="Comic Sans MS"/>
              </a:rPr>
              <a:t> </a:t>
            </a:r>
            <a:r>
              <a:rPr sz="2400" spc="-5" dirty="0">
                <a:latin typeface="Comic Sans MS" panose="030F0702030302020204" pitchFamily="66" charset="0"/>
                <a:cs typeface="Comic Sans MS"/>
              </a:rPr>
              <a:t>el</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de </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las terminales del generador.</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El esquema está basado en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consideración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que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relación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tensión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tercera armónica en las terminales del generador al del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neutro</a:t>
            </a:r>
            <a:r>
              <a:rPr sz="2400" spc="180" dirty="0">
                <a:latin typeface="Comic Sans MS" panose="030F0702030302020204" pitchFamily="66" charset="0"/>
                <a:cs typeface="Comic Sans MS"/>
              </a:rPr>
              <a:t> </a:t>
            </a:r>
            <a:r>
              <a:rPr sz="2400" spc="-5" dirty="0">
                <a:latin typeface="Comic Sans MS" panose="030F0702030302020204" pitchFamily="66" charset="0"/>
                <a:cs typeface="Comic Sans MS"/>
              </a:rPr>
              <a:t>del</a:t>
            </a:r>
            <a:r>
              <a:rPr sz="2400" spc="170" dirty="0">
                <a:latin typeface="Comic Sans MS" panose="030F0702030302020204" pitchFamily="66" charset="0"/>
                <a:cs typeface="Comic Sans MS"/>
              </a:rPr>
              <a:t> </a:t>
            </a:r>
            <a:r>
              <a:rPr sz="2400" spc="-5" dirty="0">
                <a:latin typeface="Comic Sans MS" panose="030F0702030302020204" pitchFamily="66" charset="0"/>
                <a:cs typeface="Comic Sans MS"/>
              </a:rPr>
              <a:t>generador</a:t>
            </a:r>
            <a:r>
              <a:rPr sz="2400" spc="175" dirty="0">
                <a:latin typeface="Comic Sans MS" panose="030F0702030302020204" pitchFamily="66" charset="0"/>
                <a:cs typeface="Comic Sans MS"/>
              </a:rPr>
              <a:t> </a:t>
            </a:r>
            <a:r>
              <a:rPr sz="2400" spc="-5" dirty="0">
                <a:latin typeface="Comic Sans MS" panose="030F0702030302020204" pitchFamily="66" charset="0"/>
                <a:cs typeface="Comic Sans MS"/>
              </a:rPr>
              <a:t>es</a:t>
            </a:r>
            <a:r>
              <a:rPr sz="2400" spc="175" dirty="0">
                <a:latin typeface="Comic Sans MS" panose="030F0702030302020204" pitchFamily="66" charset="0"/>
                <a:cs typeface="Comic Sans MS"/>
              </a:rPr>
              <a:t> </a:t>
            </a:r>
            <a:r>
              <a:rPr sz="2400" spc="-5" dirty="0">
                <a:latin typeface="Comic Sans MS" panose="030F0702030302020204" pitchFamily="66" charset="0"/>
                <a:cs typeface="Comic Sans MS"/>
              </a:rPr>
              <a:t>casi</a:t>
            </a:r>
            <a:r>
              <a:rPr sz="2400" spc="175" dirty="0">
                <a:latin typeface="Comic Sans MS" panose="030F0702030302020204" pitchFamily="66" charset="0"/>
                <a:cs typeface="Comic Sans MS"/>
              </a:rPr>
              <a:t> </a:t>
            </a:r>
            <a:r>
              <a:rPr sz="2400" spc="-5" dirty="0">
                <a:latin typeface="Comic Sans MS" panose="030F0702030302020204" pitchFamily="66" charset="0"/>
                <a:cs typeface="Comic Sans MS"/>
              </a:rPr>
              <a:t>constante</a:t>
            </a:r>
            <a:r>
              <a:rPr sz="2400" spc="175" dirty="0">
                <a:latin typeface="Comic Sans MS" panose="030F0702030302020204" pitchFamily="66" charset="0"/>
                <a:cs typeface="Comic Sans MS"/>
              </a:rPr>
              <a:t> </a:t>
            </a:r>
            <a:r>
              <a:rPr sz="2400" spc="-5" dirty="0" err="1">
                <a:latin typeface="Comic Sans MS" panose="030F0702030302020204" pitchFamily="66" charset="0"/>
                <a:cs typeface="Comic Sans MS"/>
              </a:rPr>
              <a:t>durante</a:t>
            </a:r>
            <a:r>
              <a:rPr sz="2400" spc="17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lang="en-US" sz="2400" spc="-5" dirty="0">
                <a:latin typeface="Comic Sans MS" panose="030F0702030302020204" pitchFamily="66" charset="0"/>
                <a:cs typeface="Comic Sans MS"/>
              </a:rPr>
              <a:t> </a:t>
            </a:r>
            <a:r>
              <a:rPr lang="es-MX" sz="2400" spc="-5" dirty="0">
                <a:latin typeface="Comic Sans MS"/>
                <a:cs typeface="Comic Sans MS"/>
              </a:rPr>
              <a:t>operación</a:t>
            </a:r>
            <a:r>
              <a:rPr lang="es-MX" sz="2400" spc="500" dirty="0">
                <a:latin typeface="Comic Sans MS"/>
                <a:cs typeface="Comic Sans MS"/>
              </a:rPr>
              <a:t> </a:t>
            </a:r>
            <a:r>
              <a:rPr lang="es-MX" sz="2400" spc="-5" dirty="0">
                <a:latin typeface="Comic Sans MS"/>
                <a:cs typeface="Comic Sans MS"/>
              </a:rPr>
              <a:t>normal</a:t>
            </a:r>
            <a:r>
              <a:rPr lang="es-MX" sz="2400" spc="505" dirty="0">
                <a:latin typeface="Comic Sans MS"/>
                <a:cs typeface="Comic Sans MS"/>
              </a:rPr>
              <a:t> </a:t>
            </a:r>
            <a:r>
              <a:rPr lang="es-MX" sz="2400" spc="-5" dirty="0">
                <a:latin typeface="Comic Sans MS"/>
                <a:cs typeface="Comic Sans MS"/>
              </a:rPr>
              <a:t>del</a:t>
            </a:r>
            <a:r>
              <a:rPr lang="es-MX" sz="2400" spc="500" dirty="0">
                <a:latin typeface="Comic Sans MS"/>
                <a:cs typeface="Comic Sans MS"/>
              </a:rPr>
              <a:t> </a:t>
            </a:r>
            <a:r>
              <a:rPr lang="es-MX" sz="2400" spc="-5" dirty="0">
                <a:latin typeface="Comic Sans MS"/>
                <a:cs typeface="Comic Sans MS"/>
              </a:rPr>
              <a:t>generador. Esta</a:t>
            </a:r>
            <a:r>
              <a:rPr lang="es-MX" sz="2400" spc="185" dirty="0">
                <a:latin typeface="Comic Sans MS"/>
                <a:cs typeface="Comic Sans MS"/>
              </a:rPr>
              <a:t> </a:t>
            </a:r>
            <a:r>
              <a:rPr lang="es-MX" sz="2400" spc="-5" dirty="0">
                <a:latin typeface="Comic Sans MS"/>
                <a:cs typeface="Comic Sans MS"/>
              </a:rPr>
              <a:t>relación</a:t>
            </a:r>
            <a:r>
              <a:rPr lang="es-MX" sz="2400" spc="185" dirty="0">
                <a:latin typeface="Comic Sans MS"/>
                <a:cs typeface="Comic Sans MS"/>
              </a:rPr>
              <a:t> </a:t>
            </a:r>
            <a:r>
              <a:rPr lang="es-MX" sz="2400" spc="-5" dirty="0">
                <a:latin typeface="Comic Sans MS"/>
                <a:cs typeface="Comic Sans MS"/>
              </a:rPr>
              <a:t>es </a:t>
            </a:r>
            <a:r>
              <a:rPr lang="es-MX" sz="2400" spc="-254" dirty="0">
                <a:latin typeface="Comic Sans MS"/>
                <a:cs typeface="Comic Sans MS"/>
              </a:rPr>
              <a:t> </a:t>
            </a:r>
            <a:r>
              <a:rPr lang="es-MX" sz="2400" spc="-5" dirty="0">
                <a:latin typeface="Comic Sans MS"/>
                <a:cs typeface="Comic Sans MS"/>
              </a:rPr>
              <a:t>afectada</a:t>
            </a:r>
            <a:r>
              <a:rPr lang="es-MX" sz="2400" spc="60" dirty="0">
                <a:latin typeface="Comic Sans MS"/>
                <a:cs typeface="Comic Sans MS"/>
              </a:rPr>
              <a:t> </a:t>
            </a:r>
            <a:r>
              <a:rPr lang="es-MX" sz="2400" spc="-5" dirty="0">
                <a:latin typeface="Comic Sans MS"/>
                <a:cs typeface="Comic Sans MS"/>
              </a:rPr>
              <a:t>con</a:t>
            </a:r>
            <a:r>
              <a:rPr lang="es-MX" sz="2400" spc="65" dirty="0">
                <a:latin typeface="Comic Sans MS"/>
                <a:cs typeface="Comic Sans MS"/>
              </a:rPr>
              <a:t> </a:t>
            </a:r>
            <a:r>
              <a:rPr lang="es-MX" sz="2400" spc="-5" dirty="0">
                <a:latin typeface="Comic Sans MS"/>
                <a:cs typeface="Comic Sans MS"/>
              </a:rPr>
              <a:t>una</a:t>
            </a:r>
            <a:r>
              <a:rPr lang="es-MX" sz="2400" spc="60" dirty="0">
                <a:latin typeface="Comic Sans MS"/>
                <a:cs typeface="Comic Sans MS"/>
              </a:rPr>
              <a:t> </a:t>
            </a:r>
            <a:r>
              <a:rPr lang="es-MX" sz="2400" spc="-5" dirty="0">
                <a:latin typeface="Comic Sans MS"/>
                <a:cs typeface="Comic Sans MS"/>
              </a:rPr>
              <a:t>falla</a:t>
            </a:r>
            <a:r>
              <a:rPr lang="es-MX" sz="2400" spc="60" dirty="0">
                <a:latin typeface="Comic Sans MS"/>
                <a:cs typeface="Comic Sans MS"/>
              </a:rPr>
              <a:t> </a:t>
            </a:r>
            <a:r>
              <a:rPr lang="es-MX" sz="2400" spc="-5" dirty="0">
                <a:latin typeface="Comic Sans MS"/>
                <a:cs typeface="Comic Sans MS"/>
              </a:rPr>
              <a:t>a</a:t>
            </a:r>
            <a:r>
              <a:rPr lang="es-MX" sz="2400" spc="60" dirty="0">
                <a:latin typeface="Comic Sans MS"/>
                <a:cs typeface="Comic Sans MS"/>
              </a:rPr>
              <a:t> </a:t>
            </a:r>
            <a:r>
              <a:rPr lang="es-MX" sz="2400" spc="-5" dirty="0">
                <a:latin typeface="Comic Sans MS"/>
                <a:cs typeface="Comic Sans MS"/>
              </a:rPr>
              <a:t>tierra</a:t>
            </a:r>
            <a:r>
              <a:rPr lang="es-MX" sz="2400" spc="60" dirty="0">
                <a:latin typeface="Comic Sans MS"/>
                <a:cs typeface="Comic Sans MS"/>
              </a:rPr>
              <a:t> </a:t>
            </a:r>
            <a:r>
              <a:rPr lang="es-MX" sz="2400" spc="-5" dirty="0">
                <a:latin typeface="Comic Sans MS"/>
                <a:cs typeface="Comic Sans MS"/>
              </a:rPr>
              <a:t>cercana</a:t>
            </a:r>
            <a:r>
              <a:rPr lang="es-MX" sz="2400" spc="60" dirty="0">
                <a:latin typeface="Comic Sans MS"/>
                <a:cs typeface="Comic Sans MS"/>
              </a:rPr>
              <a:t> </a:t>
            </a:r>
            <a:r>
              <a:rPr lang="es-MX" sz="2400" spc="-5" dirty="0">
                <a:latin typeface="Comic Sans MS"/>
                <a:cs typeface="Comic Sans MS"/>
              </a:rPr>
              <a:t>al</a:t>
            </a:r>
            <a:r>
              <a:rPr lang="es-MX" sz="2400" spc="60" dirty="0">
                <a:latin typeface="Comic Sans MS"/>
                <a:cs typeface="Comic Sans MS"/>
              </a:rPr>
              <a:t> </a:t>
            </a:r>
            <a:r>
              <a:rPr lang="es-MX" sz="2400" spc="-5" dirty="0">
                <a:latin typeface="Comic Sans MS"/>
                <a:cs typeface="Comic Sans MS"/>
              </a:rPr>
              <a:t>neutro</a:t>
            </a:r>
            <a:r>
              <a:rPr lang="es-MX" sz="2400" spc="60" dirty="0">
                <a:latin typeface="Comic Sans MS"/>
                <a:cs typeface="Comic Sans MS"/>
              </a:rPr>
              <a:t> </a:t>
            </a:r>
            <a:r>
              <a:rPr lang="es-MX" sz="2400" spc="-5" dirty="0">
                <a:latin typeface="Comic Sans MS"/>
                <a:cs typeface="Comic Sans MS"/>
              </a:rPr>
              <a:t>o cercana a las terminales del generador; este hecho es </a:t>
            </a:r>
            <a:r>
              <a:rPr lang="es-MX" sz="2400" dirty="0">
                <a:latin typeface="Comic Sans MS"/>
                <a:cs typeface="Comic Sans MS"/>
              </a:rPr>
              <a:t> </a:t>
            </a:r>
            <a:r>
              <a:rPr lang="es-MX" sz="2400" spc="-5" dirty="0">
                <a:latin typeface="Comic Sans MS"/>
                <a:cs typeface="Comic Sans MS"/>
              </a:rPr>
              <a:t>usado</a:t>
            </a:r>
            <a:r>
              <a:rPr lang="es-MX" sz="2400" spc="265" dirty="0">
                <a:latin typeface="Comic Sans MS"/>
                <a:cs typeface="Comic Sans MS"/>
              </a:rPr>
              <a:t> </a:t>
            </a:r>
            <a:r>
              <a:rPr lang="es-MX" sz="2400" spc="-5" dirty="0">
                <a:latin typeface="Comic Sans MS"/>
                <a:cs typeface="Comic Sans MS"/>
              </a:rPr>
              <a:t>para detectar estas fallas.</a:t>
            </a:r>
            <a:r>
              <a:rPr lang="es-MX" sz="2400" spc="520" dirty="0">
                <a:latin typeface="Comic Sans MS"/>
                <a:cs typeface="Comic Sans MS"/>
              </a:rPr>
              <a:t> </a:t>
            </a:r>
            <a:r>
              <a:rPr lang="es-MX" sz="2400" spc="-5" dirty="0">
                <a:latin typeface="Comic Sans MS"/>
                <a:cs typeface="Comic Sans MS"/>
              </a:rPr>
              <a:t>Las fallas a tierra en </a:t>
            </a:r>
            <a:r>
              <a:rPr lang="es-MX" sz="2400" spc="-254" dirty="0">
                <a:latin typeface="Comic Sans MS"/>
                <a:cs typeface="Comic Sans MS"/>
              </a:rPr>
              <a:t> </a:t>
            </a:r>
            <a:r>
              <a:rPr lang="es-MX" sz="2400" spc="-5" dirty="0">
                <a:latin typeface="Comic Sans MS"/>
                <a:cs typeface="Comic Sans MS"/>
              </a:rPr>
              <a:t>la parte restante de los devanados son detectadas por la </a:t>
            </a:r>
            <a:r>
              <a:rPr lang="es-MX" sz="2400" dirty="0">
                <a:latin typeface="Comic Sans MS"/>
                <a:cs typeface="Comic Sans MS"/>
              </a:rPr>
              <a:t> </a:t>
            </a:r>
            <a:r>
              <a:rPr lang="es-MX" sz="2400" spc="-5" dirty="0">
                <a:latin typeface="Comic Sans MS"/>
                <a:cs typeface="Comic Sans MS"/>
              </a:rPr>
              <a:t>protección de falla a tierra convencional del 95%, esto </a:t>
            </a:r>
            <a:r>
              <a:rPr lang="es-MX" sz="2400" dirty="0">
                <a:latin typeface="Comic Sans MS"/>
                <a:cs typeface="Comic Sans MS"/>
              </a:rPr>
              <a:t> </a:t>
            </a:r>
            <a:r>
              <a:rPr lang="es-MX" sz="2400" spc="-5" dirty="0" err="1">
                <a:latin typeface="Comic Sans MS"/>
                <a:cs typeface="Comic Sans MS"/>
              </a:rPr>
              <a:t>esjemplo</a:t>
            </a:r>
            <a:r>
              <a:rPr lang="es-MX" sz="2400" spc="-5" dirty="0">
                <a:latin typeface="Comic Sans MS"/>
                <a:cs typeface="Comic Sans MS"/>
              </a:rPr>
              <a:t>,</a:t>
            </a:r>
            <a:r>
              <a:rPr lang="es-MX" sz="2400" spc="185" dirty="0">
                <a:latin typeface="Comic Sans MS"/>
                <a:cs typeface="Comic Sans MS"/>
              </a:rPr>
              <a:t> </a:t>
            </a:r>
            <a:r>
              <a:rPr lang="es-MX" sz="2400" spc="-5" dirty="0">
                <a:latin typeface="Comic Sans MS"/>
                <a:cs typeface="Comic Sans MS"/>
              </a:rPr>
              <a:t>un</a:t>
            </a:r>
            <a:r>
              <a:rPr lang="es-MX" sz="2400" spc="185" dirty="0">
                <a:latin typeface="Comic Sans MS"/>
                <a:cs typeface="Comic Sans MS"/>
              </a:rPr>
              <a:t> </a:t>
            </a:r>
            <a:r>
              <a:rPr lang="es-MX" sz="2400" spc="-5" dirty="0">
                <a:latin typeface="Comic Sans MS"/>
                <a:cs typeface="Comic Sans MS"/>
              </a:rPr>
              <a:t>relé</a:t>
            </a:r>
            <a:r>
              <a:rPr lang="es-MX" sz="2400" spc="180" dirty="0">
                <a:latin typeface="Comic Sans MS"/>
                <a:cs typeface="Comic Sans MS"/>
              </a:rPr>
              <a:t> </a:t>
            </a:r>
            <a:r>
              <a:rPr lang="es-MX" sz="2400" spc="-5" dirty="0">
                <a:latin typeface="Comic Sans MS"/>
                <a:cs typeface="Comic Sans MS"/>
              </a:rPr>
              <a:t>de</a:t>
            </a:r>
            <a:r>
              <a:rPr lang="es-MX" sz="2400" spc="180" dirty="0">
                <a:latin typeface="Comic Sans MS"/>
                <a:cs typeface="Comic Sans MS"/>
              </a:rPr>
              <a:t> </a:t>
            </a:r>
            <a:r>
              <a:rPr lang="es-MX" sz="2400" spc="-5" dirty="0" err="1">
                <a:latin typeface="Comic Sans MS"/>
                <a:cs typeface="Comic Sans MS"/>
              </a:rPr>
              <a:t>sobrecorriente</a:t>
            </a:r>
            <a:r>
              <a:rPr lang="es-MX" sz="2400" spc="180" dirty="0">
                <a:latin typeface="Comic Sans MS"/>
                <a:cs typeface="Comic Sans MS"/>
              </a:rPr>
              <a:t> </a:t>
            </a:r>
            <a:r>
              <a:rPr lang="es-MX" sz="2400" spc="-5" dirty="0">
                <a:latin typeface="Comic Sans MS"/>
                <a:cs typeface="Comic Sans MS"/>
              </a:rPr>
              <a:t>o</a:t>
            </a:r>
            <a:r>
              <a:rPr lang="es-MX" sz="2400" spc="180" dirty="0">
                <a:latin typeface="Comic Sans MS"/>
                <a:cs typeface="Comic Sans MS"/>
              </a:rPr>
              <a:t> </a:t>
            </a:r>
            <a:r>
              <a:rPr lang="es-MX" sz="2400" spc="-5" dirty="0">
                <a:latin typeface="Comic Sans MS"/>
                <a:cs typeface="Comic Sans MS"/>
              </a:rPr>
              <a:t>sobretensión</a:t>
            </a:r>
            <a:r>
              <a:rPr lang="es-MX" sz="2400" spc="180" dirty="0">
                <a:latin typeface="Comic Sans MS"/>
                <a:cs typeface="Comic Sans MS"/>
              </a:rPr>
              <a:t> </a:t>
            </a:r>
            <a:r>
              <a:rPr lang="es-MX" sz="2400" spc="-5" dirty="0">
                <a:latin typeface="Comic Sans MS"/>
                <a:cs typeface="Comic Sans MS"/>
              </a:rPr>
              <a:t>de60</a:t>
            </a:r>
            <a:r>
              <a:rPr lang="es-MX" sz="2400" spc="250" dirty="0">
                <a:latin typeface="Comic Sans MS"/>
                <a:cs typeface="Comic Sans MS"/>
              </a:rPr>
              <a:t> </a:t>
            </a:r>
            <a:r>
              <a:rPr lang="es-MX" sz="2400" spc="-5" dirty="0">
                <a:latin typeface="Comic Sans MS"/>
                <a:cs typeface="Comic Sans MS"/>
              </a:rPr>
              <a:t>Hz</a:t>
            </a:r>
            <a:r>
              <a:rPr lang="es-MX" sz="2400" spc="250" dirty="0">
                <a:latin typeface="Comic Sans MS"/>
                <a:cs typeface="Comic Sans MS"/>
              </a:rPr>
              <a:t> </a:t>
            </a:r>
            <a:r>
              <a:rPr lang="es-MX" sz="2400" spc="-5" dirty="0">
                <a:latin typeface="Comic Sans MS"/>
                <a:cs typeface="Comic Sans MS"/>
              </a:rPr>
              <a:t>que</a:t>
            </a:r>
            <a:r>
              <a:rPr lang="es-MX" sz="2400" spc="250" dirty="0">
                <a:latin typeface="Comic Sans MS"/>
                <a:cs typeface="Comic Sans MS"/>
              </a:rPr>
              <a:t> </a:t>
            </a:r>
            <a:r>
              <a:rPr lang="es-MX" sz="2400" spc="-5" dirty="0">
                <a:latin typeface="Comic Sans MS"/>
                <a:cs typeface="Comic Sans MS"/>
              </a:rPr>
              <a:t>opera</a:t>
            </a:r>
            <a:r>
              <a:rPr lang="es-MX" sz="2400" spc="245" dirty="0">
                <a:latin typeface="Comic Sans MS"/>
                <a:cs typeface="Comic Sans MS"/>
              </a:rPr>
              <a:t> </a:t>
            </a:r>
            <a:r>
              <a:rPr lang="es-MX" sz="2400" spc="-5" dirty="0">
                <a:latin typeface="Comic Sans MS"/>
                <a:cs typeface="Comic Sans MS"/>
              </a:rPr>
              <a:t>a</a:t>
            </a:r>
            <a:r>
              <a:rPr lang="es-MX" sz="2400" spc="245" dirty="0">
                <a:latin typeface="Comic Sans MS"/>
                <a:cs typeface="Comic Sans MS"/>
              </a:rPr>
              <a:t> </a:t>
            </a:r>
            <a:r>
              <a:rPr lang="es-MX" sz="2400" spc="-5" dirty="0">
                <a:latin typeface="Comic Sans MS"/>
                <a:cs typeface="Comic Sans MS"/>
              </a:rPr>
              <a:t>partir</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corriente</a:t>
            </a:r>
            <a:r>
              <a:rPr lang="es-MX" sz="2400" spc="245" dirty="0">
                <a:latin typeface="Comic Sans MS"/>
                <a:cs typeface="Comic Sans MS"/>
              </a:rPr>
              <a:t> </a:t>
            </a:r>
            <a:r>
              <a:rPr lang="es-MX" sz="2400" spc="-5" dirty="0">
                <a:latin typeface="Comic Sans MS"/>
                <a:cs typeface="Comic Sans MS"/>
              </a:rPr>
              <a:t>o</a:t>
            </a:r>
            <a:r>
              <a:rPr lang="es-MX" sz="2400" spc="245" dirty="0">
                <a:latin typeface="Comic Sans MS"/>
                <a:cs typeface="Comic Sans MS"/>
              </a:rPr>
              <a:t> </a:t>
            </a:r>
            <a:r>
              <a:rPr lang="es-MX" sz="2400" spc="-5" dirty="0">
                <a:latin typeface="Comic Sans MS"/>
                <a:cs typeface="Comic Sans MS"/>
              </a:rPr>
              <a:t>tensión</a:t>
            </a:r>
            <a:r>
              <a:rPr lang="es-MX" sz="2400" spc="245" dirty="0">
                <a:latin typeface="Comic Sans MS"/>
                <a:cs typeface="Comic Sans MS"/>
              </a:rPr>
              <a:t> </a:t>
            </a:r>
            <a:r>
              <a:rPr lang="es-MX" sz="2400" spc="-5" dirty="0">
                <a:latin typeface="Comic Sans MS"/>
                <a:cs typeface="Comic Sans MS"/>
              </a:rPr>
              <a:t>del </a:t>
            </a:r>
            <a:r>
              <a:rPr lang="es-MX" sz="2400" spc="-26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respectivamente.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figura</a:t>
            </a:r>
            <a:r>
              <a:rPr lang="es-MX" sz="2400" dirty="0">
                <a:latin typeface="Comic Sans MS"/>
                <a:cs typeface="Comic Sans MS"/>
              </a:rPr>
              <a:t> </a:t>
            </a:r>
            <a:r>
              <a:rPr lang="es-MX" sz="2400" spc="-5" dirty="0">
                <a:latin typeface="Comic Sans MS"/>
                <a:cs typeface="Comic Sans MS"/>
              </a:rPr>
              <a:t>7</a:t>
            </a:r>
            <a:r>
              <a:rPr lang="es-MX" sz="2400" dirty="0">
                <a:latin typeface="Comic Sans MS"/>
                <a:cs typeface="Comic Sans MS"/>
              </a:rPr>
              <a:t> </a:t>
            </a:r>
            <a:r>
              <a:rPr lang="es-MX" sz="2400" spc="-5" dirty="0">
                <a:latin typeface="Comic Sans MS"/>
                <a:cs typeface="Comic Sans MS"/>
              </a:rPr>
              <a:t>muestra</a:t>
            </a:r>
            <a:r>
              <a:rPr lang="es-MX" sz="2400" spc="254"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diagrama</a:t>
            </a:r>
            <a:r>
              <a:rPr lang="es-MX" sz="2400" dirty="0">
                <a:latin typeface="Comic Sans MS"/>
                <a:cs typeface="Comic Sans MS"/>
              </a:rPr>
              <a:t> </a:t>
            </a:r>
            <a:r>
              <a:rPr lang="es-MX" sz="2400" spc="-5" dirty="0">
                <a:latin typeface="Comic Sans MS"/>
                <a:cs typeface="Comic Sans MS"/>
              </a:rPr>
              <a:t>simplificado</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un</a:t>
            </a:r>
            <a:r>
              <a:rPr lang="es-MX" sz="2400" spc="5"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comparador.</a:t>
            </a: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spcBef>
                <a:spcPts val="100"/>
              </a:spcBef>
            </a:pPr>
            <a:endParaRPr sz="2400" dirty="0">
              <a:latin typeface="Comic Sans MS" panose="030F0702030302020204" pitchFamily="66" charset="0"/>
              <a:cs typeface="Comic Sans MS"/>
            </a:endParaRPr>
          </a:p>
        </p:txBody>
      </p:sp>
      <p:pic>
        <p:nvPicPr>
          <p:cNvPr id="7" name="object 4">
            <a:extLst>
              <a:ext uri="{FF2B5EF4-FFF2-40B4-BE49-F238E27FC236}">
                <a16:creationId xmlns:a16="http://schemas.microsoft.com/office/drawing/2014/main" xmlns="" id="{5733BA2F-207D-441B-B115-078519F08AAA}"/>
              </a:ext>
            </a:extLst>
          </p:cNvPr>
          <p:cNvPicPr/>
          <p:nvPr/>
        </p:nvPicPr>
        <p:blipFill>
          <a:blip r:embed="rId2" cstate="print"/>
          <a:stretch>
            <a:fillRect/>
          </a:stretch>
        </p:blipFill>
        <p:spPr>
          <a:xfrm>
            <a:off x="4622798" y="3473570"/>
            <a:ext cx="8636002" cy="4800600"/>
          </a:xfrm>
          <a:prstGeom prst="rect">
            <a:avLst/>
          </a:prstGeom>
        </p:spPr>
      </p:pic>
      <p:sp>
        <p:nvSpPr>
          <p:cNvPr id="9" name="CuadroTexto 8">
            <a:extLst>
              <a:ext uri="{FF2B5EF4-FFF2-40B4-BE49-F238E27FC236}">
                <a16:creationId xmlns:a16="http://schemas.microsoft.com/office/drawing/2014/main" xmlns="" id="{C4A3158F-BB4D-4511-9975-7B41204D6F6F}"/>
              </a:ext>
            </a:extLst>
          </p:cNvPr>
          <p:cNvSpPr txBox="1"/>
          <p:nvPr/>
        </p:nvSpPr>
        <p:spPr>
          <a:xfrm>
            <a:off x="3429958" y="8305800"/>
            <a:ext cx="11021683" cy="707886"/>
          </a:xfrm>
          <a:prstGeom prst="rect">
            <a:avLst/>
          </a:prstGeom>
          <a:noFill/>
        </p:spPr>
        <p:txBody>
          <a:bodyPr wrap="square">
            <a:spAutoFit/>
          </a:bodyPr>
          <a:lstStyle/>
          <a:p>
            <a:r>
              <a:rPr lang="es-MX" sz="2000" b="1" dirty="0">
                <a:latin typeface="Comic Sans MS" panose="030F0702030302020204" pitchFamily="66" charset="0"/>
              </a:rPr>
              <a:t>59GN Relé de sobretensión convencional sintonizado a la frecuencia fundamental. </a:t>
            </a:r>
          </a:p>
          <a:p>
            <a:r>
              <a:rPr lang="es-MX" sz="2000" b="1" dirty="0">
                <a:latin typeface="Comic Sans MS" panose="030F0702030302020204" pitchFamily="66" charset="0"/>
              </a:rPr>
              <a:t>59D Relé diferencial de tensión de tercera armónica. </a:t>
            </a:r>
            <a:endParaRPr lang="es-AR" sz="2000" b="1" dirty="0">
              <a:latin typeface="Comic Sans MS" panose="030F0702030302020204" pitchFamily="66" charset="0"/>
            </a:endParaRPr>
          </a:p>
        </p:txBody>
      </p:sp>
      <p:sp>
        <p:nvSpPr>
          <p:cNvPr id="11" name="CuadroTexto 10">
            <a:extLst>
              <a:ext uri="{FF2B5EF4-FFF2-40B4-BE49-F238E27FC236}">
                <a16:creationId xmlns:a16="http://schemas.microsoft.com/office/drawing/2014/main" xmlns="" id="{B6AA1017-932E-4CC6-A8C7-826E8D78768E}"/>
              </a:ext>
            </a:extLst>
          </p:cNvPr>
          <p:cNvSpPr txBox="1"/>
          <p:nvPr/>
        </p:nvSpPr>
        <p:spPr>
          <a:xfrm>
            <a:off x="2172657" y="9208799"/>
            <a:ext cx="13536283" cy="400110"/>
          </a:xfrm>
          <a:prstGeom prst="rect">
            <a:avLst/>
          </a:prstGeom>
          <a:noFill/>
        </p:spPr>
        <p:txBody>
          <a:bodyPr wrap="square">
            <a:spAutoFit/>
          </a:bodyPr>
          <a:lstStyle/>
          <a:p>
            <a:pPr algn="ctr"/>
            <a:r>
              <a:rPr lang="es-MX" sz="2000" b="1" dirty="0">
                <a:latin typeface="Comic Sans MS" panose="030F0702030302020204" pitchFamily="66" charset="0"/>
              </a:rPr>
              <a:t>Figura 7. Esquema de protección de falla a tierra basado en un comparador de tercera armónica</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15914702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482600" y="533400"/>
            <a:ext cx="17068800" cy="5727978"/>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El principio básico de operación de este esquema es un </a:t>
            </a:r>
            <a:r>
              <a:rPr sz="2400" dirty="0">
                <a:latin typeface="Comic Sans MS"/>
                <a:cs typeface="Comic Sans MS"/>
              </a:rPr>
              <a:t> </a:t>
            </a:r>
            <a:r>
              <a:rPr sz="2400" spc="-5" dirty="0">
                <a:latin typeface="Comic Sans MS"/>
                <a:cs typeface="Comic Sans MS"/>
              </a:rPr>
              <a:t>método de tercera armónica diferencial. Consiste de dos </a:t>
            </a:r>
            <a:r>
              <a:rPr sz="2400" dirty="0">
                <a:latin typeface="Comic Sans MS"/>
                <a:cs typeface="Comic Sans MS"/>
              </a:rPr>
              <a:t> </a:t>
            </a:r>
            <a:r>
              <a:rPr sz="2400" spc="-5" dirty="0">
                <a:latin typeface="Comic Sans MS"/>
                <a:cs typeface="Comic Sans MS"/>
              </a:rPr>
              <a:t>puentes rectificadores de onda completa, dos filtros de </a:t>
            </a:r>
            <a:r>
              <a:rPr sz="2400" dirty="0">
                <a:latin typeface="Comic Sans MS"/>
                <a:cs typeface="Comic Sans MS"/>
              </a:rPr>
              <a:t> </a:t>
            </a:r>
            <a:r>
              <a:rPr sz="2400" spc="-5" dirty="0">
                <a:latin typeface="Comic Sans MS"/>
                <a:cs typeface="Comic Sans MS"/>
              </a:rPr>
              <a:t>paso</a:t>
            </a:r>
            <a:r>
              <a:rPr sz="2400" dirty="0">
                <a:latin typeface="Comic Sans MS"/>
                <a:cs typeface="Comic Sans MS"/>
              </a:rPr>
              <a:t> </a:t>
            </a:r>
            <a:r>
              <a:rPr sz="2400" spc="-5" dirty="0">
                <a:latin typeface="Comic Sans MS"/>
                <a:cs typeface="Comic Sans MS"/>
              </a:rPr>
              <a:t>180</a:t>
            </a:r>
            <a:r>
              <a:rPr sz="2400" dirty="0">
                <a:latin typeface="Comic Sans MS"/>
                <a:cs typeface="Comic Sans MS"/>
              </a:rPr>
              <a:t> </a:t>
            </a:r>
            <a:r>
              <a:rPr sz="2400" spc="-5" dirty="0">
                <a:latin typeface="Comic Sans MS"/>
                <a:cs typeface="Comic Sans MS"/>
              </a:rPr>
              <a:t>Hz</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transformador</a:t>
            </a:r>
            <a:r>
              <a:rPr sz="2400" dirty="0">
                <a:latin typeface="Comic Sans MS"/>
                <a:cs typeface="Comic Sans MS"/>
              </a:rPr>
              <a:t> </a:t>
            </a:r>
            <a:r>
              <a:rPr sz="2400" spc="-5" dirty="0">
                <a:latin typeface="Comic Sans MS"/>
                <a:cs typeface="Comic Sans MS"/>
              </a:rPr>
              <a:t>de </a:t>
            </a:r>
            <a:r>
              <a:rPr sz="2400" dirty="0">
                <a:latin typeface="Comic Sans MS"/>
                <a:cs typeface="Comic Sans MS"/>
              </a:rPr>
              <a:t> </a:t>
            </a:r>
            <a:r>
              <a:rPr sz="2400" spc="-5" dirty="0">
                <a:latin typeface="Comic Sans MS"/>
                <a:cs typeface="Comic Sans MS"/>
              </a:rPr>
              <a:t>aislamiento/acoplamiento.</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transformador</a:t>
            </a:r>
            <a:r>
              <a:rPr sz="2400" dirty="0">
                <a:latin typeface="Comic Sans MS"/>
                <a:cs typeface="Comic Sans MS"/>
              </a:rPr>
              <a:t> </a:t>
            </a:r>
            <a:r>
              <a:rPr sz="2400" spc="-5" dirty="0">
                <a:latin typeface="Comic Sans MS"/>
                <a:cs typeface="Comic Sans MS"/>
              </a:rPr>
              <a:t>de </a:t>
            </a:r>
            <a:r>
              <a:rPr sz="2400" dirty="0">
                <a:latin typeface="Comic Sans MS"/>
                <a:cs typeface="Comic Sans MS"/>
              </a:rPr>
              <a:t> </a:t>
            </a:r>
            <a:r>
              <a:rPr sz="2400" spc="-5" dirty="0">
                <a:latin typeface="Comic Sans MS"/>
                <a:cs typeface="Comic Sans MS"/>
              </a:rPr>
              <a:t>aislamiento</a:t>
            </a:r>
            <a:r>
              <a:rPr sz="2400" spc="125" dirty="0">
                <a:latin typeface="Comic Sans MS"/>
                <a:cs typeface="Comic Sans MS"/>
              </a:rPr>
              <a:t> </a:t>
            </a:r>
            <a:r>
              <a:rPr sz="2400" spc="-5" dirty="0">
                <a:latin typeface="Comic Sans MS"/>
                <a:cs typeface="Comic Sans MS"/>
              </a:rPr>
              <a:t>es</a:t>
            </a:r>
            <a:r>
              <a:rPr sz="2400" spc="125" dirty="0">
                <a:latin typeface="Comic Sans MS"/>
                <a:cs typeface="Comic Sans MS"/>
              </a:rPr>
              <a:t> </a:t>
            </a:r>
            <a:r>
              <a:rPr sz="2400" spc="-5" dirty="0">
                <a:latin typeface="Comic Sans MS"/>
                <a:cs typeface="Comic Sans MS"/>
              </a:rPr>
              <a:t>usado</a:t>
            </a:r>
            <a:r>
              <a:rPr sz="2400" spc="125" dirty="0">
                <a:latin typeface="Comic Sans MS"/>
                <a:cs typeface="Comic Sans MS"/>
              </a:rPr>
              <a:t> </a:t>
            </a:r>
            <a:r>
              <a:rPr sz="2400" spc="-5" dirty="0">
                <a:latin typeface="Comic Sans MS"/>
                <a:cs typeface="Comic Sans MS"/>
              </a:rPr>
              <a:t>para</a:t>
            </a:r>
            <a:r>
              <a:rPr sz="2400" spc="125" dirty="0">
                <a:latin typeface="Comic Sans MS"/>
                <a:cs typeface="Comic Sans MS"/>
              </a:rPr>
              <a:t> </a:t>
            </a:r>
            <a:r>
              <a:rPr sz="2400" spc="-5" dirty="0">
                <a:latin typeface="Comic Sans MS"/>
                <a:cs typeface="Comic Sans MS"/>
              </a:rPr>
              <a:t>acoplar</a:t>
            </a:r>
            <a:r>
              <a:rPr sz="2400" spc="110" dirty="0">
                <a:latin typeface="Comic Sans MS"/>
                <a:cs typeface="Comic Sans MS"/>
              </a:rPr>
              <a:t> </a:t>
            </a:r>
            <a:r>
              <a:rPr sz="2400" spc="-5" dirty="0">
                <a:latin typeface="Comic Sans MS"/>
                <a:cs typeface="Comic Sans MS"/>
              </a:rPr>
              <a:t>la</a:t>
            </a:r>
            <a:r>
              <a:rPr sz="2400" spc="120" dirty="0">
                <a:latin typeface="Comic Sans MS"/>
                <a:cs typeface="Comic Sans MS"/>
              </a:rPr>
              <a:t> </a:t>
            </a:r>
            <a:r>
              <a:rPr sz="2400" spc="-5" dirty="0">
                <a:latin typeface="Comic Sans MS"/>
                <a:cs typeface="Comic Sans MS"/>
              </a:rPr>
              <a:t>tensión</a:t>
            </a:r>
            <a:r>
              <a:rPr sz="2400" spc="120" dirty="0">
                <a:latin typeface="Comic Sans MS"/>
                <a:cs typeface="Comic Sans MS"/>
              </a:rPr>
              <a:t> </a:t>
            </a:r>
            <a:r>
              <a:rPr sz="2400" spc="-5" dirty="0">
                <a:latin typeface="Comic Sans MS"/>
                <a:cs typeface="Comic Sans MS"/>
              </a:rPr>
              <a:t>de</a:t>
            </a:r>
            <a:r>
              <a:rPr sz="2400" spc="120" dirty="0">
                <a:latin typeface="Comic Sans MS"/>
                <a:cs typeface="Comic Sans MS"/>
              </a:rPr>
              <a:t> </a:t>
            </a:r>
            <a:r>
              <a:rPr sz="2400" spc="-5" dirty="0" err="1">
                <a:latin typeface="Comic Sans MS"/>
                <a:cs typeface="Comic Sans MS"/>
              </a:rPr>
              <a:t>tercera</a:t>
            </a:r>
            <a:r>
              <a:rPr lang="en-US" sz="2400" spc="-5" dirty="0">
                <a:latin typeface="Comic Sans MS"/>
                <a:cs typeface="Comic Sans MS"/>
              </a:rPr>
              <a:t> </a:t>
            </a:r>
            <a:r>
              <a:rPr lang="es-MX" sz="2400" spc="-5" dirty="0">
                <a:latin typeface="Comic Sans MS"/>
                <a:cs typeface="Comic Sans MS"/>
              </a:rPr>
              <a:t>armónica de las terminales del generador al del extremo </a:t>
            </a:r>
            <a:r>
              <a:rPr lang="es-MX" sz="2400" dirty="0">
                <a:latin typeface="Comic Sans MS"/>
                <a:cs typeface="Comic Sans MS"/>
              </a:rPr>
              <a:t> </a:t>
            </a:r>
            <a:r>
              <a:rPr lang="es-MX" sz="2400" spc="-5" dirty="0">
                <a:latin typeface="Comic Sans MS"/>
                <a:cs typeface="Comic Sans MS"/>
              </a:rPr>
              <a:t>del neutro.</a:t>
            </a:r>
            <a:r>
              <a:rPr lang="es-MX" sz="2400" spc="520" dirty="0">
                <a:latin typeface="Comic Sans MS"/>
                <a:cs typeface="Comic Sans MS"/>
              </a:rPr>
              <a:t> </a:t>
            </a:r>
            <a:r>
              <a:rPr lang="es-MX" sz="2400" spc="-5" dirty="0">
                <a:latin typeface="Comic Sans MS"/>
                <a:cs typeface="Comic Sans MS"/>
              </a:rPr>
              <a:t>Cualquier diferencia de tensión causará que </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fluya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relé </a:t>
            </a:r>
            <a:r>
              <a:rPr lang="es-MX" sz="2400" dirty="0">
                <a:latin typeface="Comic Sans MS"/>
                <a:cs typeface="Comic Sans MS"/>
              </a:rPr>
              <a:t> </a:t>
            </a:r>
            <a:r>
              <a:rPr lang="es-MX" sz="2400" spc="-5" dirty="0">
                <a:latin typeface="Comic Sans MS"/>
                <a:cs typeface="Comic Sans MS"/>
              </a:rPr>
              <a:t>considera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relación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tercera </a:t>
            </a:r>
            <a:r>
              <a:rPr lang="es-MX" sz="2400" dirty="0">
                <a:latin typeface="Comic Sans MS"/>
                <a:cs typeface="Comic Sans MS"/>
              </a:rPr>
              <a:t> </a:t>
            </a:r>
            <a:r>
              <a:rPr lang="es-MX" sz="2400" spc="-5" dirty="0">
                <a:latin typeface="Comic Sans MS"/>
                <a:cs typeface="Comic Sans MS"/>
              </a:rPr>
              <a:t>armónica en las terminales del generador a la tensión de </a:t>
            </a:r>
            <a:r>
              <a:rPr lang="es-MX" sz="2400" dirty="0">
                <a:latin typeface="Comic Sans MS"/>
                <a:cs typeface="Comic Sans MS"/>
              </a:rPr>
              <a:t> </a:t>
            </a:r>
            <a:r>
              <a:rPr lang="es-MX" sz="2400" spc="-5" dirty="0">
                <a:latin typeface="Comic Sans MS"/>
                <a:cs typeface="Comic Sans MS"/>
              </a:rPr>
              <a:t>tercera armónica en el neutro del generador permanece </a:t>
            </a:r>
            <a:r>
              <a:rPr lang="es-MX" sz="2400" dirty="0">
                <a:latin typeface="Comic Sans MS"/>
                <a:cs typeface="Comic Sans MS"/>
              </a:rPr>
              <a:t> </a:t>
            </a:r>
            <a:r>
              <a:rPr lang="es-MX" sz="2400" spc="-5" dirty="0">
                <a:latin typeface="Comic Sans MS"/>
                <a:cs typeface="Comic Sans MS"/>
              </a:rPr>
              <a:t>constante</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condiciones</a:t>
            </a:r>
            <a:r>
              <a:rPr lang="es-MX" sz="2400" spc="260" dirty="0">
                <a:latin typeface="Comic Sans MS"/>
                <a:cs typeface="Comic Sans MS"/>
              </a:rPr>
              <a:t> </a:t>
            </a:r>
            <a:r>
              <a:rPr lang="es-MX" sz="2400" spc="-5" dirty="0">
                <a:latin typeface="Comic Sans MS"/>
                <a:cs typeface="Comic Sans MS"/>
              </a:rPr>
              <a:t>normales.</a:t>
            </a:r>
            <a:r>
              <a:rPr lang="es-MX" sz="2400" spc="260" dirty="0">
                <a:latin typeface="Comic Sans MS"/>
                <a:cs typeface="Comic Sans MS"/>
              </a:rPr>
              <a:t> </a:t>
            </a:r>
            <a:r>
              <a:rPr lang="es-MX" sz="2400" spc="-5" dirty="0">
                <a:latin typeface="Comic Sans MS"/>
                <a:cs typeface="Comic Sans MS"/>
              </a:rPr>
              <a:t>Si</a:t>
            </a:r>
            <a:r>
              <a:rPr lang="es-MX" sz="2400" spc="260" dirty="0">
                <a:latin typeface="Comic Sans MS"/>
                <a:cs typeface="Comic Sans MS"/>
              </a:rPr>
              <a:t> </a:t>
            </a:r>
            <a:r>
              <a:rPr lang="es-MX" sz="2400" spc="-5" dirty="0">
                <a:latin typeface="Comic Sans MS"/>
                <a:cs typeface="Comic Sans MS"/>
              </a:rPr>
              <a:t>esta </a:t>
            </a:r>
            <a:r>
              <a:rPr lang="es-MX" sz="2400" dirty="0">
                <a:latin typeface="Comic Sans MS"/>
                <a:cs typeface="Comic Sans MS"/>
              </a:rPr>
              <a:t> </a:t>
            </a:r>
            <a:r>
              <a:rPr lang="es-MX" sz="2400" spc="-5" dirty="0">
                <a:latin typeface="Comic Sans MS"/>
                <a:cs typeface="Comic Sans MS"/>
              </a:rPr>
              <a:t>relación cambia, causará que aparezca una diferencia de </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operará.</a:t>
            </a:r>
            <a:r>
              <a:rPr lang="es-MX" sz="2400" dirty="0">
                <a:latin typeface="Comic Sans MS"/>
                <a:cs typeface="Comic Sans MS"/>
              </a:rPr>
              <a:t> </a:t>
            </a:r>
            <a:r>
              <a:rPr lang="es-MX" sz="2400" spc="-5" dirty="0">
                <a:latin typeface="Comic Sans MS"/>
                <a:cs typeface="Comic Sans MS"/>
              </a:rPr>
              <a:t>También, </a:t>
            </a:r>
            <a:r>
              <a:rPr lang="es-MX" sz="2400" dirty="0">
                <a:latin typeface="Comic Sans MS"/>
                <a:cs typeface="Comic Sans MS"/>
              </a:rPr>
              <a:t> </a:t>
            </a:r>
            <a:r>
              <a:rPr lang="es-MX" sz="2400" spc="-5" dirty="0">
                <a:latin typeface="Comic Sans MS"/>
                <a:cs typeface="Comic Sans MS"/>
              </a:rPr>
              <a:t>variaciones ligeras en esta relación durante la operación </a:t>
            </a:r>
            <a:r>
              <a:rPr lang="es-MX" sz="2400" dirty="0">
                <a:latin typeface="Comic Sans MS"/>
                <a:cs typeface="Comic Sans MS"/>
              </a:rPr>
              <a:t> </a:t>
            </a:r>
            <a:r>
              <a:rPr lang="es-MX" sz="2400" spc="-5" dirty="0">
                <a:latin typeface="Comic Sans MS"/>
                <a:cs typeface="Comic Sans MS"/>
              </a:rPr>
              <a:t>normal</a:t>
            </a:r>
            <a:r>
              <a:rPr lang="es-MX" sz="2400" dirty="0">
                <a:latin typeface="Comic Sans MS"/>
                <a:cs typeface="Comic Sans MS"/>
              </a:rPr>
              <a:t> </a:t>
            </a:r>
            <a:r>
              <a:rPr lang="es-MX" sz="2400" spc="-5" dirty="0">
                <a:latin typeface="Comic Sans MS"/>
                <a:cs typeface="Comic Sans MS"/>
              </a:rPr>
              <a:t>reducirán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sensibilidad</a:t>
            </a:r>
            <a:r>
              <a:rPr lang="es-MX" sz="2400" spc="5"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p>
          <a:p>
            <a:pPr marL="12700" marR="5080" algn="just">
              <a:spcBef>
                <a:spcPts val="100"/>
              </a:spcBef>
            </a:pPr>
            <a:r>
              <a:rPr lang="es-MX" sz="2400" spc="-5" dirty="0">
                <a:latin typeface="Comic Sans MS"/>
                <a:cs typeface="Comic Sans MS"/>
              </a:rPr>
              <a:t>Los ajustes del relé de protección convencional de 95% </a:t>
            </a:r>
            <a:r>
              <a:rPr lang="es-MX" sz="2400" dirty="0">
                <a:latin typeface="Comic Sans MS"/>
                <a:cs typeface="Comic Sans MS"/>
              </a:rPr>
              <a:t> </a:t>
            </a:r>
            <a:r>
              <a:rPr lang="es-MX" sz="2400" spc="-5" dirty="0">
                <a:latin typeface="Comic Sans MS"/>
                <a:cs typeface="Comic Sans MS"/>
              </a:rPr>
              <a:t>(59GN) y los del relé diferencial de tercera armónica </a:t>
            </a:r>
            <a:r>
              <a:rPr lang="es-MX" sz="2400" dirty="0">
                <a:latin typeface="Comic Sans MS"/>
                <a:cs typeface="Comic Sans MS"/>
              </a:rPr>
              <a:t> </a:t>
            </a:r>
            <a:r>
              <a:rPr lang="es-MX" sz="2400" spc="-5" dirty="0">
                <a:latin typeface="Comic Sans MS"/>
                <a:cs typeface="Comic Sans MS"/>
              </a:rPr>
              <a:t>(59D)</a:t>
            </a:r>
            <a:r>
              <a:rPr lang="es-MX" sz="2400" spc="80" dirty="0">
                <a:latin typeface="Comic Sans MS"/>
                <a:cs typeface="Comic Sans MS"/>
              </a:rPr>
              <a:t> </a:t>
            </a:r>
            <a:r>
              <a:rPr lang="es-MX" sz="2400" spc="-5" dirty="0">
                <a:latin typeface="Comic Sans MS"/>
                <a:cs typeface="Comic Sans MS"/>
              </a:rPr>
              <a:t>deben</a:t>
            </a:r>
            <a:r>
              <a:rPr lang="es-MX" sz="2400" spc="80" dirty="0">
                <a:latin typeface="Comic Sans MS"/>
                <a:cs typeface="Comic Sans MS"/>
              </a:rPr>
              <a:t> </a:t>
            </a:r>
            <a:r>
              <a:rPr lang="es-MX" sz="2400" spc="-5" dirty="0">
                <a:latin typeface="Comic Sans MS"/>
                <a:cs typeface="Comic Sans MS"/>
              </a:rPr>
              <a:t>ser</a:t>
            </a:r>
            <a:r>
              <a:rPr lang="es-MX" sz="2400" spc="85" dirty="0">
                <a:latin typeface="Comic Sans MS"/>
                <a:cs typeface="Comic Sans MS"/>
              </a:rPr>
              <a:t> </a:t>
            </a:r>
            <a:r>
              <a:rPr lang="es-MX" sz="2400" spc="-5" dirty="0">
                <a:latin typeface="Comic Sans MS"/>
                <a:cs typeface="Comic Sans MS"/>
              </a:rPr>
              <a:t>seleccionados</a:t>
            </a:r>
            <a:r>
              <a:rPr lang="es-MX" sz="2400" spc="85" dirty="0">
                <a:latin typeface="Comic Sans MS"/>
                <a:cs typeface="Comic Sans MS"/>
              </a:rPr>
              <a:t> </a:t>
            </a:r>
            <a:r>
              <a:rPr lang="es-MX" sz="2400" spc="-5" dirty="0">
                <a:latin typeface="Comic Sans MS"/>
                <a:cs typeface="Comic Sans MS"/>
              </a:rPr>
              <a:t>en</a:t>
            </a:r>
            <a:r>
              <a:rPr lang="es-MX" sz="2400" spc="80" dirty="0">
                <a:latin typeface="Comic Sans MS"/>
                <a:cs typeface="Comic Sans MS"/>
              </a:rPr>
              <a:t> </a:t>
            </a:r>
            <a:r>
              <a:rPr lang="es-MX" sz="2400" spc="-5" dirty="0">
                <a:latin typeface="Comic Sans MS"/>
                <a:cs typeface="Comic Sans MS"/>
              </a:rPr>
              <a:t>tal</a:t>
            </a:r>
            <a:r>
              <a:rPr lang="es-MX" sz="2400" spc="80" dirty="0">
                <a:latin typeface="Comic Sans MS"/>
                <a:cs typeface="Comic Sans MS"/>
              </a:rPr>
              <a:t> </a:t>
            </a:r>
            <a:r>
              <a:rPr lang="es-MX" sz="2400" spc="-5" dirty="0">
                <a:latin typeface="Comic Sans MS"/>
                <a:cs typeface="Comic Sans MS"/>
              </a:rPr>
              <a:t>forma,</a:t>
            </a:r>
            <a:r>
              <a:rPr lang="es-MX" sz="2400" spc="80" dirty="0">
                <a:latin typeface="Comic Sans MS"/>
                <a:cs typeface="Comic Sans MS"/>
              </a:rPr>
              <a:t> </a:t>
            </a:r>
            <a:r>
              <a:rPr lang="es-MX" sz="2400" spc="-5" dirty="0">
                <a:latin typeface="Comic Sans MS"/>
                <a:cs typeface="Comic Sans MS"/>
              </a:rPr>
              <a:t>que</a:t>
            </a:r>
            <a:r>
              <a:rPr lang="es-MX" sz="2400" spc="75" dirty="0">
                <a:latin typeface="Comic Sans MS"/>
                <a:cs typeface="Comic Sans MS"/>
              </a:rPr>
              <a:t> </a:t>
            </a:r>
            <a:r>
              <a:rPr lang="es-MX" sz="2400" spc="-5" dirty="0">
                <a:latin typeface="Comic Sans MS"/>
                <a:cs typeface="Comic Sans MS"/>
              </a:rPr>
              <a:t>la cobertura de detección de falla se asegure en todo el </a:t>
            </a:r>
            <a:r>
              <a:rPr lang="es-MX" sz="2400" dirty="0">
                <a:latin typeface="Comic Sans MS"/>
                <a:cs typeface="Comic Sans MS"/>
              </a:rPr>
              <a:t> </a:t>
            </a:r>
            <a:r>
              <a:rPr lang="es-MX" sz="2400" spc="-5" dirty="0">
                <a:latin typeface="Comic Sans MS"/>
                <a:cs typeface="Comic Sans MS"/>
              </a:rPr>
              <a:t>devanado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estator.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tercera </a:t>
            </a:r>
            <a:r>
              <a:rPr lang="es-MX" sz="2400" dirty="0">
                <a:latin typeface="Comic Sans MS"/>
                <a:cs typeface="Comic Sans MS"/>
              </a:rPr>
              <a:t> </a:t>
            </a:r>
            <a:r>
              <a:rPr lang="es-MX" sz="2400" spc="-5" dirty="0">
                <a:latin typeface="Comic Sans MS"/>
                <a:cs typeface="Comic Sans MS"/>
              </a:rPr>
              <a:t>armónica detecta fallas a tierra cerca del neutro al igual </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spc="260" dirty="0">
                <a:latin typeface="Comic Sans MS"/>
                <a:cs typeface="Comic Sans MS"/>
              </a:rPr>
              <a:t> </a:t>
            </a:r>
            <a:r>
              <a:rPr lang="es-MX" sz="2400" spc="-5" dirty="0">
                <a:latin typeface="Comic Sans MS"/>
                <a:cs typeface="Comic Sans MS"/>
              </a:rPr>
              <a:t>tierra </a:t>
            </a:r>
            <a:r>
              <a:rPr lang="es-MX" sz="2400" dirty="0">
                <a:latin typeface="Comic Sans MS"/>
                <a:cs typeface="Comic Sans MS"/>
              </a:rPr>
              <a:t> </a:t>
            </a:r>
            <a:r>
              <a:rPr lang="es-MX" sz="2400" spc="-5" dirty="0">
                <a:latin typeface="Comic Sans MS"/>
                <a:cs typeface="Comic Sans MS"/>
              </a:rPr>
              <a:t>convencional</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95%</a:t>
            </a:r>
            <a:r>
              <a:rPr lang="es-MX" sz="2400" dirty="0">
                <a:latin typeface="Comic Sans MS"/>
                <a:cs typeface="Comic Sans MS"/>
              </a:rPr>
              <a:t> </a:t>
            </a:r>
            <a:r>
              <a:rPr lang="es-MX" sz="2400" spc="-5" dirty="0">
                <a:latin typeface="Comic Sans MS"/>
                <a:cs typeface="Comic Sans MS"/>
              </a:rPr>
              <a:t>detecta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parte </a:t>
            </a:r>
            <a:r>
              <a:rPr lang="es-MX" sz="2400" dirty="0">
                <a:latin typeface="Comic Sans MS"/>
                <a:cs typeface="Comic Sans MS"/>
              </a:rPr>
              <a:t> </a:t>
            </a:r>
            <a:r>
              <a:rPr lang="es-MX" sz="2400" spc="-5" dirty="0">
                <a:latin typeface="Comic Sans MS"/>
                <a:cs typeface="Comic Sans MS"/>
              </a:rPr>
              <a:t>superior de los devanados y traslapa gran parte de los </a:t>
            </a:r>
            <a:r>
              <a:rPr lang="es-MX" sz="2400" dirty="0">
                <a:latin typeface="Comic Sans MS"/>
                <a:cs typeface="Comic Sans MS"/>
              </a:rPr>
              <a:t> </a:t>
            </a:r>
            <a:r>
              <a:rPr lang="es-MX" sz="2400" spc="-5" dirty="0">
                <a:latin typeface="Comic Sans MS"/>
                <a:cs typeface="Comic Sans MS"/>
              </a:rPr>
              <a:t>devanados protegida con el relé diferencial de tercera </a:t>
            </a:r>
            <a:r>
              <a:rPr lang="es-MX" sz="2400" dirty="0">
                <a:latin typeface="Comic Sans MS"/>
                <a:cs typeface="Comic Sans MS"/>
              </a:rPr>
              <a:t> </a:t>
            </a:r>
            <a:r>
              <a:rPr lang="es-MX" sz="2400" spc="-5" dirty="0">
                <a:latin typeface="Comic Sans MS"/>
                <a:cs typeface="Comic Sans MS"/>
              </a:rPr>
              <a:t>armónica. La sensibilidad del relé diferencial de tercera </a:t>
            </a:r>
            <a:r>
              <a:rPr lang="es-MX" sz="2400" dirty="0">
                <a:latin typeface="Comic Sans MS"/>
                <a:cs typeface="Comic Sans MS"/>
              </a:rPr>
              <a:t> </a:t>
            </a:r>
            <a:r>
              <a:rPr lang="es-MX" sz="2400" spc="-5" dirty="0">
                <a:latin typeface="Comic Sans MS"/>
                <a:cs typeface="Comic Sans MS"/>
              </a:rPr>
              <a:t>armónica es mínima para una falla cercana a la mitad del </a:t>
            </a:r>
            <a:r>
              <a:rPr lang="es-MX" sz="2400" dirty="0">
                <a:latin typeface="Comic Sans MS"/>
                <a:cs typeface="Comic Sans MS"/>
              </a:rPr>
              <a:t> </a:t>
            </a:r>
            <a:r>
              <a:rPr lang="es-MX" sz="2400" spc="-5" dirty="0">
                <a:latin typeface="Comic Sans MS"/>
                <a:cs typeface="Comic Sans MS"/>
              </a:rPr>
              <a:t>devanado.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punto,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diferencia</a:t>
            </a:r>
            <a:r>
              <a:rPr lang="es-MX" sz="2400" dirty="0">
                <a:latin typeface="Comic Sans MS"/>
                <a:cs typeface="Comic Sans MS"/>
              </a:rPr>
              <a:t> </a:t>
            </a:r>
            <a:r>
              <a:rPr lang="es-MX" sz="2400" spc="-5" dirty="0">
                <a:latin typeface="Comic Sans MS"/>
                <a:cs typeface="Comic Sans MS"/>
              </a:rPr>
              <a:t>entre</a:t>
            </a:r>
            <a:r>
              <a:rPr lang="es-MX" sz="2400" spc="26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tensiones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tercera</a:t>
            </a:r>
            <a:r>
              <a:rPr lang="es-MX" sz="2400" dirty="0">
                <a:latin typeface="Comic Sans MS"/>
                <a:cs typeface="Comic Sans MS"/>
              </a:rPr>
              <a:t> </a:t>
            </a:r>
            <a:r>
              <a:rPr lang="es-MX" sz="2400" spc="-5" dirty="0">
                <a:latin typeface="Comic Sans MS"/>
                <a:cs typeface="Comic Sans MS"/>
              </a:rPr>
              <a:t>armónica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muy</a:t>
            </a:r>
            <a:r>
              <a:rPr lang="es-MX" sz="2400" spc="5" dirty="0">
                <a:latin typeface="Comic Sans MS"/>
                <a:cs typeface="Comic Sans MS"/>
              </a:rPr>
              <a:t> </a:t>
            </a:r>
            <a:r>
              <a:rPr lang="es-MX" sz="2400" spc="-5" dirty="0">
                <a:latin typeface="Comic Sans MS"/>
                <a:cs typeface="Comic Sans MS"/>
              </a:rPr>
              <a:t>cercana</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ajuste</a:t>
            </a:r>
            <a:r>
              <a:rPr lang="es-MX" sz="2400" spc="5"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p>
          <a:p>
            <a:pPr marL="12700" marR="5080" algn="just">
              <a:lnSpc>
                <a:spcPct val="116100"/>
              </a:lnSpc>
              <a:spcBef>
                <a:spcPts val="100"/>
              </a:spcBef>
            </a:pPr>
            <a:endParaRPr sz="900" dirty="0">
              <a:latin typeface="Comic Sans MS"/>
              <a:cs typeface="Comic Sans MS"/>
            </a:endParaRPr>
          </a:p>
        </p:txBody>
      </p:sp>
      <p:sp>
        <p:nvSpPr>
          <p:cNvPr id="19" name="object 19"/>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482600" y="533400"/>
            <a:ext cx="17068800" cy="6376874"/>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usualmente</a:t>
            </a:r>
            <a:r>
              <a:rPr lang="es-MX" sz="2400" spc="254" dirty="0">
                <a:latin typeface="Comic Sans MS"/>
                <a:cs typeface="Comic Sans MS"/>
              </a:rPr>
              <a:t> </a:t>
            </a:r>
            <a:r>
              <a:rPr lang="es-MX" sz="2400" spc="-5" dirty="0">
                <a:latin typeface="Comic Sans MS"/>
                <a:cs typeface="Comic Sans MS"/>
              </a:rPr>
              <a:t>determinado</a:t>
            </a:r>
            <a:r>
              <a:rPr lang="es-MX" sz="2400" spc="260" dirty="0">
                <a:latin typeface="Comic Sans MS"/>
                <a:cs typeface="Comic Sans MS"/>
              </a:rPr>
              <a:t> </a:t>
            </a:r>
            <a:r>
              <a:rPr lang="es-MX" sz="2400" spc="-5" dirty="0">
                <a:latin typeface="Comic Sans MS"/>
                <a:cs typeface="Comic Sans MS"/>
              </a:rPr>
              <a:t>por </a:t>
            </a:r>
            <a:r>
              <a:rPr lang="es-MX" sz="2400" dirty="0">
                <a:latin typeface="Comic Sans MS"/>
                <a:cs typeface="Comic Sans MS"/>
              </a:rPr>
              <a:t> </a:t>
            </a:r>
            <a:r>
              <a:rPr lang="es-MX" sz="2400" spc="-5" dirty="0">
                <a:latin typeface="Comic Sans MS"/>
                <a:cs typeface="Comic Sans MS"/>
              </a:rPr>
              <a:t>pruebas de campo durante la puesta en servicio. Como un </a:t>
            </a:r>
            <a:r>
              <a:rPr lang="es-MX" sz="2400" dirty="0">
                <a:latin typeface="Comic Sans MS"/>
                <a:cs typeface="Comic Sans MS"/>
              </a:rPr>
              <a:t> </a:t>
            </a:r>
            <a:r>
              <a:rPr lang="es-MX" sz="2400" spc="-5" dirty="0">
                <a:latin typeface="Comic Sans MS"/>
                <a:cs typeface="Comic Sans MS"/>
              </a:rPr>
              <a:t>ejemplo,</a:t>
            </a:r>
            <a:r>
              <a:rPr lang="es-MX" sz="2400" spc="105" dirty="0">
                <a:latin typeface="Comic Sans MS"/>
                <a:cs typeface="Comic Sans MS"/>
              </a:rPr>
              <a:t> </a:t>
            </a:r>
            <a:r>
              <a:rPr lang="es-MX" sz="2400" spc="-5" dirty="0">
                <a:latin typeface="Comic Sans MS"/>
                <a:cs typeface="Comic Sans MS"/>
              </a:rPr>
              <a:t>la</a:t>
            </a:r>
            <a:r>
              <a:rPr lang="es-MX" sz="2400" spc="95" dirty="0">
                <a:latin typeface="Comic Sans MS"/>
                <a:cs typeface="Comic Sans MS"/>
              </a:rPr>
              <a:t> </a:t>
            </a:r>
            <a:r>
              <a:rPr lang="es-MX" sz="2400" spc="-5" dirty="0">
                <a:latin typeface="Comic Sans MS"/>
                <a:cs typeface="Comic Sans MS"/>
              </a:rPr>
              <a:t>magnitud</a:t>
            </a:r>
            <a:r>
              <a:rPr lang="es-MX" sz="2400" spc="100"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tensión</a:t>
            </a:r>
            <a:r>
              <a:rPr lang="es-MX" sz="2400" spc="100"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tercera</a:t>
            </a:r>
            <a:r>
              <a:rPr lang="es-MX" sz="2400" spc="100" dirty="0">
                <a:latin typeface="Comic Sans MS"/>
                <a:cs typeface="Comic Sans MS"/>
              </a:rPr>
              <a:t> </a:t>
            </a:r>
            <a:r>
              <a:rPr lang="es-MX" sz="2400" spc="-5" dirty="0">
                <a:latin typeface="Comic Sans MS"/>
                <a:cs typeface="Comic Sans MS"/>
              </a:rPr>
              <a:t>armónica</a:t>
            </a:r>
            <a:r>
              <a:rPr lang="es-MX" sz="2400" spc="100" dirty="0">
                <a:latin typeface="Comic Sans MS"/>
                <a:cs typeface="Comic Sans MS"/>
              </a:rPr>
              <a:t> </a:t>
            </a:r>
            <a:r>
              <a:rPr lang="es-MX" sz="2400" spc="-5" dirty="0">
                <a:latin typeface="Comic Sans MS"/>
                <a:cs typeface="Comic Sans MS"/>
              </a:rPr>
              <a:t>en </a:t>
            </a:r>
            <a:r>
              <a:rPr lang="es-MX" sz="2400" spc="-254"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relación</a:t>
            </a:r>
            <a:r>
              <a:rPr lang="es-MX" sz="2400" spc="254" dirty="0">
                <a:latin typeface="Comic Sans MS"/>
                <a:cs typeface="Comic Sans MS"/>
              </a:rPr>
              <a:t> </a:t>
            </a:r>
            <a:r>
              <a:rPr lang="es-MX" sz="2400" spc="-5" dirty="0">
                <a:latin typeface="Comic Sans MS"/>
                <a:cs typeface="Comic Sans MS"/>
              </a:rPr>
              <a:t>para </a:t>
            </a:r>
            <a:r>
              <a:rPr lang="es-MX" sz="2400" dirty="0">
                <a:latin typeface="Comic Sans MS"/>
                <a:cs typeface="Comic Sans MS"/>
              </a:rPr>
              <a:t> </a:t>
            </a:r>
            <a:r>
              <a:rPr lang="es-MX" sz="2400" spc="-5" dirty="0">
                <a:latin typeface="Comic Sans MS"/>
                <a:cs typeface="Comic Sans MS"/>
              </a:rPr>
              <a:t>diferentes condiciones de operación para un generador </a:t>
            </a:r>
            <a:r>
              <a:rPr lang="es-MX" sz="2400" dirty="0">
                <a:latin typeface="Comic Sans MS"/>
                <a:cs typeface="Comic Sans MS"/>
              </a:rPr>
              <a:t> </a:t>
            </a:r>
            <a:r>
              <a:rPr lang="es-MX" sz="2400" spc="-5" dirty="0">
                <a:latin typeface="Comic Sans MS"/>
                <a:cs typeface="Comic Sans MS"/>
              </a:rPr>
              <a:t>típico</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dadas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Tabla</a:t>
            </a:r>
            <a:r>
              <a:rPr lang="es-MX" sz="2400" dirty="0">
                <a:latin typeface="Comic Sans MS"/>
                <a:cs typeface="Comic Sans MS"/>
              </a:rPr>
              <a:t> </a:t>
            </a:r>
            <a:r>
              <a:rPr lang="es-MX" sz="2400" spc="-5" dirty="0">
                <a:latin typeface="Comic Sans MS"/>
                <a:cs typeface="Comic Sans MS"/>
              </a:rPr>
              <a:t>1.</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necesidad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TPs</a:t>
            </a:r>
            <a:r>
              <a:rPr lang="es-MX" sz="2400" spc="-5" dirty="0">
                <a:latin typeface="Comic Sans MS"/>
                <a:cs typeface="Comic Sans MS"/>
              </a:rPr>
              <a:t> </a:t>
            </a:r>
            <a:r>
              <a:rPr lang="es-MX" sz="2400" dirty="0">
                <a:latin typeface="Comic Sans MS"/>
                <a:cs typeface="Comic Sans MS"/>
              </a:rPr>
              <a:t> </a:t>
            </a:r>
            <a:r>
              <a:rPr lang="es-MX" sz="2400" spc="-5" dirty="0">
                <a:latin typeface="Comic Sans MS"/>
                <a:cs typeface="Comic Sans MS"/>
              </a:rPr>
              <a:t>múltiples y la necesidad de pruebas de campo para la </a:t>
            </a:r>
            <a:r>
              <a:rPr lang="es-MX" sz="2400" dirty="0">
                <a:latin typeface="Comic Sans MS"/>
                <a:cs typeface="Comic Sans MS"/>
              </a:rPr>
              <a:t> </a:t>
            </a:r>
            <a:r>
              <a:rPr lang="es-MX" sz="2400" spc="-5" dirty="0">
                <a:latin typeface="Comic Sans MS"/>
                <a:cs typeface="Comic Sans MS"/>
              </a:rPr>
              <a:t>determinación de ajustes del relé son los puntos débiles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Sin</a:t>
            </a:r>
            <a:r>
              <a:rPr lang="es-MX" sz="2400" dirty="0">
                <a:latin typeface="Comic Sans MS"/>
                <a:cs typeface="Comic Sans MS"/>
              </a:rPr>
              <a:t> </a:t>
            </a:r>
            <a:r>
              <a:rPr lang="es-MX" sz="2400" spc="-5" dirty="0">
                <a:latin typeface="Comic Sans MS"/>
                <a:cs typeface="Comic Sans MS"/>
              </a:rPr>
              <a:t>embargo,</a:t>
            </a:r>
            <a:r>
              <a:rPr lang="es-MX" sz="2400" spc="260" dirty="0">
                <a:latin typeface="Comic Sans MS"/>
                <a:cs typeface="Comic Sans MS"/>
              </a:rPr>
              <a:t> </a:t>
            </a:r>
            <a:r>
              <a:rPr lang="es-MX" sz="2400" spc="-5" dirty="0">
                <a:latin typeface="Comic Sans MS"/>
                <a:cs typeface="Comic Sans MS"/>
              </a:rPr>
              <a:t>este</a:t>
            </a:r>
            <a:r>
              <a:rPr lang="es-MX" sz="2400" spc="260" dirty="0">
                <a:latin typeface="Comic Sans MS"/>
                <a:cs typeface="Comic Sans MS"/>
              </a:rPr>
              <a:t> </a:t>
            </a:r>
            <a:r>
              <a:rPr lang="es-MX" sz="2400" spc="-5" dirty="0">
                <a:latin typeface="Comic Sans MS"/>
                <a:cs typeface="Comic Sans MS"/>
              </a:rPr>
              <a:t>esquema </a:t>
            </a:r>
            <a:r>
              <a:rPr lang="es-MX" sz="2400" dirty="0">
                <a:latin typeface="Comic Sans MS"/>
                <a:cs typeface="Comic Sans MS"/>
              </a:rPr>
              <a:t> </a:t>
            </a:r>
            <a:r>
              <a:rPr lang="es-MX" sz="2400" spc="-5" dirty="0">
                <a:latin typeface="Comic Sans MS"/>
                <a:cs typeface="Comic Sans MS"/>
              </a:rPr>
              <a:t>proporciona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cobertura</a:t>
            </a:r>
            <a:r>
              <a:rPr lang="es-MX" sz="2400" dirty="0">
                <a:latin typeface="Comic Sans MS"/>
                <a:cs typeface="Comic Sans MS"/>
              </a:rPr>
              <a:t> </a:t>
            </a:r>
            <a:r>
              <a:rPr lang="es-MX" sz="2400" spc="-5" dirty="0">
                <a:latin typeface="Comic Sans MS"/>
                <a:cs typeface="Comic Sans MS"/>
              </a:rPr>
              <a:t>óptima</a:t>
            </a:r>
            <a:r>
              <a:rPr lang="es-MX" sz="2400" spc="5"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100%.</a:t>
            </a: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9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sp>
        <p:nvSpPr>
          <p:cNvPr id="19" name="object 19"/>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22</a:t>
            </a:r>
          </a:p>
        </p:txBody>
      </p:sp>
      <p:pic>
        <p:nvPicPr>
          <p:cNvPr id="3" name="Imagen 2">
            <a:extLst>
              <a:ext uri="{FF2B5EF4-FFF2-40B4-BE49-F238E27FC236}">
                <a16:creationId xmlns:a16="http://schemas.microsoft.com/office/drawing/2014/main" xmlns="" id="{A00B4BE2-A3B1-476C-A83E-49D6FD0275EB}"/>
              </a:ext>
            </a:extLst>
          </p:cNvPr>
          <p:cNvPicPr>
            <a:picLocks noChangeAspect="1"/>
          </p:cNvPicPr>
          <p:nvPr/>
        </p:nvPicPr>
        <p:blipFill>
          <a:blip r:embed="rId2"/>
          <a:stretch>
            <a:fillRect/>
          </a:stretch>
        </p:blipFill>
        <p:spPr>
          <a:xfrm>
            <a:off x="4292600" y="2743200"/>
            <a:ext cx="9296400" cy="3429000"/>
          </a:xfrm>
          <a:prstGeom prst="rect">
            <a:avLst/>
          </a:prstGeom>
        </p:spPr>
      </p:pic>
      <p:sp>
        <p:nvSpPr>
          <p:cNvPr id="6" name="object 3">
            <a:extLst>
              <a:ext uri="{FF2B5EF4-FFF2-40B4-BE49-F238E27FC236}">
                <a16:creationId xmlns:a16="http://schemas.microsoft.com/office/drawing/2014/main" xmlns="" id="{95FFBE3F-DB49-45B5-B26E-C9697300AF0D}"/>
              </a:ext>
            </a:extLst>
          </p:cNvPr>
          <p:cNvSpPr txBox="1"/>
          <p:nvPr/>
        </p:nvSpPr>
        <p:spPr>
          <a:xfrm>
            <a:off x="3835400" y="6371365"/>
            <a:ext cx="9067800" cy="627736"/>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Tabla</a:t>
            </a:r>
            <a:r>
              <a:rPr sz="2000" b="1" spc="5" dirty="0">
                <a:latin typeface="Comic Sans MS"/>
                <a:cs typeface="Comic Sans MS"/>
              </a:rPr>
              <a:t> </a:t>
            </a:r>
            <a:r>
              <a:rPr sz="2000" b="1" spc="-5" dirty="0">
                <a:latin typeface="Comic Sans MS"/>
                <a:cs typeface="Comic Sans MS"/>
              </a:rPr>
              <a:t>1.</a:t>
            </a:r>
            <a:r>
              <a:rPr sz="2000" b="1" spc="-100" dirty="0">
                <a:latin typeface="Comic Sans MS"/>
                <a:cs typeface="Comic Sans MS"/>
              </a:rPr>
              <a:t> </a:t>
            </a:r>
            <a:r>
              <a:rPr sz="2000" b="1" spc="-5" dirty="0">
                <a:latin typeface="Comic Sans MS"/>
                <a:cs typeface="Comic Sans MS"/>
              </a:rPr>
              <a:t>Magnitudes</a:t>
            </a:r>
            <a:r>
              <a:rPr sz="2000" b="1" spc="5"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tensiones</a:t>
            </a:r>
            <a:r>
              <a:rPr sz="2000" b="1" spc="10"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tercera</a:t>
            </a:r>
            <a:r>
              <a:rPr sz="2000" b="1" spc="10" dirty="0">
                <a:latin typeface="Comic Sans MS"/>
                <a:cs typeface="Comic Sans MS"/>
              </a:rPr>
              <a:t> </a:t>
            </a:r>
            <a:r>
              <a:rPr sz="2000" b="1" spc="-5" dirty="0">
                <a:latin typeface="Comic Sans MS"/>
                <a:cs typeface="Comic Sans MS"/>
              </a:rPr>
              <a:t>armónica</a:t>
            </a:r>
            <a:r>
              <a:rPr sz="2000" b="1" spc="5" dirty="0">
                <a:latin typeface="Comic Sans MS"/>
                <a:cs typeface="Comic Sans MS"/>
              </a:rPr>
              <a:t> </a:t>
            </a:r>
            <a:r>
              <a:rPr sz="2000" b="1" spc="-5" dirty="0">
                <a:latin typeface="Comic Sans MS"/>
                <a:cs typeface="Comic Sans MS"/>
              </a:rPr>
              <a:t>para</a:t>
            </a:r>
            <a:r>
              <a:rPr sz="2000" b="1" spc="10" dirty="0">
                <a:latin typeface="Comic Sans MS"/>
                <a:cs typeface="Comic Sans MS"/>
              </a:rPr>
              <a:t> </a:t>
            </a:r>
            <a:r>
              <a:rPr sz="2000" b="1" spc="-5" dirty="0">
                <a:latin typeface="Comic Sans MS"/>
                <a:cs typeface="Comic Sans MS"/>
              </a:rPr>
              <a:t>un</a:t>
            </a:r>
            <a:r>
              <a:rPr sz="2000" b="1" spc="5" dirty="0">
                <a:latin typeface="Comic Sans MS"/>
                <a:cs typeface="Comic Sans MS"/>
              </a:rPr>
              <a:t> </a:t>
            </a:r>
            <a:r>
              <a:rPr sz="2000" b="1" spc="-5" dirty="0">
                <a:latin typeface="Comic Sans MS"/>
                <a:cs typeface="Comic Sans MS"/>
              </a:rPr>
              <a:t>Generador</a:t>
            </a:r>
            <a:r>
              <a:rPr sz="2000" b="1" spc="10" dirty="0">
                <a:latin typeface="Comic Sans MS"/>
                <a:cs typeface="Comic Sans MS"/>
              </a:rPr>
              <a:t> </a:t>
            </a:r>
            <a:r>
              <a:rPr sz="2000" b="1" spc="-5" dirty="0">
                <a:latin typeface="Comic Sans MS"/>
                <a:cs typeface="Comic Sans MS"/>
              </a:rPr>
              <a:t>típico.</a:t>
            </a:r>
            <a:endParaRPr sz="2000" b="1" dirty="0">
              <a:latin typeface="Comic Sans MS"/>
              <a:cs typeface="Comic Sans MS"/>
            </a:endParaRPr>
          </a:p>
        </p:txBody>
      </p:sp>
    </p:spTree>
    <p:extLst>
      <p:ext uri="{BB962C8B-B14F-4D97-AF65-F5344CB8AC3E}">
        <p14:creationId xmlns:p14="http://schemas.microsoft.com/office/powerpoint/2010/main" xmlns="" val="9022853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254000" y="381000"/>
            <a:ext cx="17297400" cy="3880678"/>
          </a:xfrm>
          <a:prstGeom prst="rect">
            <a:avLst/>
          </a:prstGeom>
        </p:spPr>
        <p:txBody>
          <a:bodyPr vert="horz" wrap="square" lIns="0" tIns="12065" rIns="0" bIns="0" rtlCol="0">
            <a:spAutoFit/>
          </a:bodyPr>
          <a:lstStyle/>
          <a:p>
            <a:pPr marL="12700" marR="5080" algn="just">
              <a:spcBef>
                <a:spcPts val="95"/>
              </a:spcBef>
            </a:pPr>
            <a:r>
              <a:rPr sz="2400" b="1" spc="-5" dirty="0">
                <a:latin typeface="Comic Sans MS"/>
                <a:cs typeface="Comic Sans MS"/>
              </a:rPr>
              <a:t>Esquema de inyección de tensión </a:t>
            </a:r>
            <a:r>
              <a:rPr sz="2400" spc="-5" dirty="0">
                <a:latin typeface="Comic Sans MS"/>
                <a:cs typeface="Comic Sans MS"/>
              </a:rPr>
              <a:t>(</a:t>
            </a:r>
            <a:r>
              <a:rPr sz="2400" b="1" spc="-5" dirty="0">
                <a:latin typeface="Comic Sans MS"/>
                <a:cs typeface="Comic Sans MS"/>
              </a:rPr>
              <a:t>figura 8)</a:t>
            </a:r>
            <a:r>
              <a:rPr sz="2400" spc="-5" dirty="0">
                <a:latin typeface="Comic Sans MS"/>
                <a:cs typeface="Comic Sans MS"/>
              </a:rPr>
              <a:t>. Debido a </a:t>
            </a:r>
            <a:r>
              <a:rPr sz="2400" dirty="0">
                <a:latin typeface="Comic Sans MS"/>
                <a:cs typeface="Comic Sans MS"/>
              </a:rPr>
              <a:t> </a:t>
            </a:r>
            <a:r>
              <a:rPr sz="2400" spc="-5" dirty="0">
                <a:latin typeface="Comic Sans MS"/>
                <a:cs typeface="Comic Sans MS"/>
              </a:rPr>
              <a:t>variaciones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diseño,</a:t>
            </a:r>
            <a:r>
              <a:rPr sz="2400" dirty="0">
                <a:latin typeface="Comic Sans MS"/>
                <a:cs typeface="Comic Sans MS"/>
              </a:rPr>
              <a:t> </a:t>
            </a:r>
            <a:r>
              <a:rPr sz="2400" spc="-5" dirty="0">
                <a:latin typeface="Comic Sans MS"/>
                <a:cs typeface="Comic Sans MS"/>
              </a:rPr>
              <a:t>ciertas</a:t>
            </a:r>
            <a:r>
              <a:rPr sz="2400" dirty="0">
                <a:latin typeface="Comic Sans MS"/>
                <a:cs typeface="Comic Sans MS"/>
              </a:rPr>
              <a:t> </a:t>
            </a:r>
            <a:r>
              <a:rPr sz="2400" spc="-5" dirty="0">
                <a:latin typeface="Comic Sans MS"/>
                <a:cs typeface="Comic Sans MS"/>
              </a:rPr>
              <a:t>unidades</a:t>
            </a:r>
            <a:r>
              <a:rPr sz="2400" dirty="0">
                <a:latin typeface="Comic Sans MS"/>
                <a:cs typeface="Comic Sans MS"/>
              </a:rPr>
              <a:t> </a:t>
            </a:r>
            <a:r>
              <a:rPr sz="2400" spc="-5" dirty="0">
                <a:latin typeface="Comic Sans MS"/>
                <a:cs typeface="Comic Sans MS"/>
              </a:rPr>
              <a:t>generadoras </a:t>
            </a:r>
            <a:r>
              <a:rPr sz="2400" dirty="0">
                <a:latin typeface="Comic Sans MS"/>
                <a:cs typeface="Comic Sans MS"/>
              </a:rPr>
              <a:t> </a:t>
            </a:r>
            <a:r>
              <a:rPr sz="2400" spc="-5" dirty="0">
                <a:latin typeface="Comic Sans MS"/>
                <a:cs typeface="Comic Sans MS"/>
              </a:rPr>
              <a:t>podrían no producir suficientes tensiones de 3ª armónica </a:t>
            </a:r>
            <a:r>
              <a:rPr sz="2400" spc="-254" dirty="0">
                <a:latin typeface="Comic Sans MS"/>
                <a:cs typeface="Comic Sans MS"/>
              </a:rPr>
              <a:t> </a:t>
            </a:r>
            <a:r>
              <a:rPr sz="2400" spc="-5" dirty="0">
                <a:latin typeface="Comic Sans MS"/>
                <a:cs typeface="Comic Sans MS"/>
              </a:rPr>
              <a:t>para aplicar los esquemas de protección de falla a tierra </a:t>
            </a:r>
            <a:r>
              <a:rPr sz="2400" dirty="0">
                <a:latin typeface="Comic Sans MS"/>
                <a:cs typeface="Comic Sans MS"/>
              </a:rPr>
              <a:t> </a:t>
            </a:r>
            <a:r>
              <a:rPr sz="2400" spc="-5" dirty="0">
                <a:latin typeface="Comic Sans MS"/>
                <a:cs typeface="Comic Sans MS"/>
              </a:rPr>
              <a:t>basados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señales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tercera</a:t>
            </a:r>
            <a:r>
              <a:rPr sz="2400" dirty="0">
                <a:latin typeface="Comic Sans MS"/>
                <a:cs typeface="Comic Sans MS"/>
              </a:rPr>
              <a:t> </a:t>
            </a:r>
            <a:r>
              <a:rPr sz="2400" spc="-5" dirty="0">
                <a:latin typeface="Comic Sans MS"/>
                <a:cs typeface="Comic Sans MS"/>
              </a:rPr>
              <a:t>armónica.</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estas </a:t>
            </a:r>
            <a:r>
              <a:rPr sz="2400" dirty="0">
                <a:latin typeface="Comic Sans MS"/>
                <a:cs typeface="Comic Sans MS"/>
              </a:rPr>
              <a:t> </a:t>
            </a:r>
            <a:r>
              <a:rPr sz="2400" spc="-5" dirty="0">
                <a:latin typeface="Comic Sans MS"/>
                <a:cs typeface="Comic Sans MS"/>
              </a:rPr>
              <a:t>situaciones</a:t>
            </a:r>
            <a:r>
              <a:rPr sz="2400" dirty="0">
                <a:latin typeface="Comic Sans MS"/>
                <a:cs typeface="Comic Sans MS"/>
              </a:rPr>
              <a:t> </a:t>
            </a:r>
            <a:r>
              <a:rPr sz="2400" spc="-5" dirty="0">
                <a:latin typeface="Comic Sans MS"/>
                <a:cs typeface="Comic Sans MS"/>
              </a:rPr>
              <a:t>serían</a:t>
            </a:r>
            <a:r>
              <a:rPr sz="2400" dirty="0">
                <a:latin typeface="Comic Sans MS"/>
                <a:cs typeface="Comic Sans MS"/>
              </a:rPr>
              <a:t> </a:t>
            </a:r>
            <a:r>
              <a:rPr sz="2400" spc="-5" dirty="0">
                <a:latin typeface="Comic Sans MS"/>
                <a:cs typeface="Comic Sans MS"/>
              </a:rPr>
              <a:t>necesarias</a:t>
            </a:r>
            <a:r>
              <a:rPr sz="2400" dirty="0">
                <a:latin typeface="Comic Sans MS"/>
                <a:cs typeface="Comic Sans MS"/>
              </a:rPr>
              <a:t> </a:t>
            </a:r>
            <a:r>
              <a:rPr sz="2400" spc="-5" dirty="0">
                <a:latin typeface="Comic Sans MS"/>
                <a:cs typeface="Comic Sans MS"/>
              </a:rPr>
              <a:t>técnicas</a:t>
            </a:r>
            <a:r>
              <a:rPr sz="2400" dirty="0">
                <a:latin typeface="Comic Sans MS"/>
                <a:cs typeface="Comic Sans MS"/>
              </a:rPr>
              <a:t> </a:t>
            </a:r>
            <a:r>
              <a:rPr sz="2400" spc="-5" dirty="0">
                <a:latin typeface="Comic Sans MS"/>
                <a:cs typeface="Comic Sans MS"/>
              </a:rPr>
              <a:t>alternas</a:t>
            </a:r>
            <a:r>
              <a:rPr sz="2400" dirty="0">
                <a:latin typeface="Comic Sans MS"/>
                <a:cs typeface="Comic Sans MS"/>
              </a:rPr>
              <a:t> </a:t>
            </a:r>
            <a:r>
              <a:rPr sz="2400" spc="-5" dirty="0">
                <a:latin typeface="Comic Sans MS"/>
                <a:cs typeface="Comic Sans MS"/>
              </a:rPr>
              <a:t>de </a:t>
            </a:r>
            <a:r>
              <a:rPr sz="2400" dirty="0">
                <a:latin typeface="Comic Sans MS"/>
                <a:cs typeface="Comic Sans MS"/>
              </a:rPr>
              <a:t> </a:t>
            </a:r>
            <a:r>
              <a:rPr sz="2400" spc="-5" dirty="0">
                <a:latin typeface="Comic Sans MS"/>
                <a:cs typeface="Comic Sans MS"/>
              </a:rPr>
              <a:t>detección de</a:t>
            </a:r>
            <a:r>
              <a:rPr sz="2400" dirty="0">
                <a:latin typeface="Comic Sans MS"/>
                <a:cs typeface="Comic Sans MS"/>
              </a:rPr>
              <a:t> </a:t>
            </a:r>
            <a:r>
              <a:rPr sz="2400" spc="-5" dirty="0" err="1">
                <a:latin typeface="Comic Sans MS"/>
                <a:cs typeface="Comic Sans MS"/>
              </a:rPr>
              <a:t>falla</a:t>
            </a:r>
            <a:r>
              <a:rPr sz="2400" spc="-5" dirty="0">
                <a:latin typeface="Comic Sans MS"/>
                <a:cs typeface="Comic Sans MS"/>
              </a:rPr>
              <a:t>.</a:t>
            </a:r>
            <a:endParaRPr lang="en-US" sz="2400" spc="-5" dirty="0">
              <a:latin typeface="Comic Sans MS"/>
              <a:cs typeface="Comic Sans MS"/>
            </a:endParaRPr>
          </a:p>
          <a:p>
            <a:pPr marL="12700" marR="5080" algn="just">
              <a:spcBef>
                <a:spcPts val="95"/>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inyección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detecta</a:t>
            </a:r>
            <a:r>
              <a:rPr lang="es-MX" sz="2400" dirty="0">
                <a:latin typeface="Comic Sans MS"/>
                <a:cs typeface="Comic Sans MS"/>
              </a:rPr>
              <a:t> </a:t>
            </a:r>
            <a:r>
              <a:rPr lang="es-MX" sz="2400" spc="-5" dirty="0">
                <a:latin typeface="Comic Sans MS"/>
                <a:cs typeface="Comic Sans MS"/>
              </a:rPr>
              <a:t>fallas</a:t>
            </a:r>
            <a:r>
              <a:rPr lang="es-MX" sz="2400" spc="254" dirty="0">
                <a:latin typeface="Comic Sans MS"/>
                <a:cs typeface="Comic Sans MS"/>
              </a:rPr>
              <a:t> </a:t>
            </a:r>
            <a:r>
              <a:rPr lang="es-MX" sz="2400" spc="-5" dirty="0">
                <a:latin typeface="Comic Sans MS"/>
                <a:cs typeface="Comic Sans MS"/>
              </a:rPr>
              <a:t>a </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inyectando</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o </a:t>
            </a:r>
            <a:r>
              <a:rPr lang="es-MX" sz="2400" spc="-254" dirty="0">
                <a:latin typeface="Comic Sans MS"/>
                <a:cs typeface="Comic Sans MS"/>
              </a:rPr>
              <a:t> </a:t>
            </a:r>
            <a:r>
              <a:rPr lang="es-MX" sz="2400" spc="-5" dirty="0">
                <a:latin typeface="Comic Sans MS"/>
                <a:cs typeface="Comic Sans MS"/>
              </a:rPr>
              <a:t>residualmente en un secundario de TP en delta rota. La </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completa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disponible </a:t>
            </a:r>
            <a:r>
              <a:rPr lang="es-MX" sz="2400" dirty="0">
                <a:latin typeface="Comic Sans MS"/>
                <a:cs typeface="Comic Sans MS"/>
              </a:rPr>
              <a:t> </a:t>
            </a:r>
            <a:r>
              <a:rPr lang="es-MX" sz="2400" spc="-5" dirty="0">
                <a:latin typeface="Comic Sans MS"/>
                <a:cs typeface="Comic Sans MS"/>
              </a:rPr>
              <a:t>cuando el generador está en torna flecha y durante el </a:t>
            </a:r>
            <a:r>
              <a:rPr lang="es-MX" sz="2400" dirty="0">
                <a:latin typeface="Comic Sans MS"/>
                <a:cs typeface="Comic Sans MS"/>
              </a:rPr>
              <a:t> </a:t>
            </a:r>
            <a:r>
              <a:rPr lang="es-MX" sz="2400" spc="-5" dirty="0">
                <a:latin typeface="Comic Sans MS"/>
                <a:cs typeface="Comic Sans MS"/>
              </a:rPr>
              <a:t>arranque, dado que la fuente de tensión inyectada no se </a:t>
            </a:r>
            <a:r>
              <a:rPr lang="es-MX" sz="2400" dirty="0">
                <a:latin typeface="Comic Sans MS"/>
                <a:cs typeface="Comic Sans MS"/>
              </a:rPr>
              <a:t> </a:t>
            </a:r>
            <a:r>
              <a:rPr lang="es-MX" sz="2400" spc="-5" dirty="0">
                <a:latin typeface="Comic Sans MS"/>
                <a:cs typeface="Comic Sans MS"/>
              </a:rPr>
              <a:t>origina en el generador. Algunos esquemas inyectan una </a:t>
            </a:r>
            <a:r>
              <a:rPr lang="es-MX" sz="2400" dirty="0">
                <a:latin typeface="Comic Sans MS"/>
                <a:cs typeface="Comic Sans MS"/>
              </a:rPr>
              <a:t> </a:t>
            </a:r>
            <a:r>
              <a:rPr lang="es-MX" sz="2400" spc="-5" dirty="0">
                <a:latin typeface="Comic Sans MS"/>
                <a:cs typeface="Comic Sans MS"/>
              </a:rPr>
              <a:t>señal codificada a una frecuencia </a:t>
            </a:r>
            <a:r>
              <a:rPr lang="es-MX" sz="2400" spc="-5" dirty="0" err="1">
                <a:latin typeface="Comic Sans MS"/>
                <a:cs typeface="Comic Sans MS"/>
              </a:rPr>
              <a:t>sub-armónica</a:t>
            </a:r>
            <a:r>
              <a:rPr lang="es-MX" sz="2400" spc="-5" dirty="0">
                <a:latin typeface="Comic Sans MS"/>
                <a:cs typeface="Comic Sans MS"/>
              </a:rPr>
              <a:t> la cual </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sincronizada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 frecuencia</a:t>
            </a:r>
            <a:r>
              <a:rPr lang="es-MX" sz="2400" spc="254" dirty="0">
                <a:latin typeface="Comic Sans MS"/>
                <a:cs typeface="Comic Sans MS"/>
              </a:rPr>
              <a:t> </a:t>
            </a:r>
            <a:r>
              <a:rPr lang="es-MX" sz="2400" spc="-5" dirty="0">
                <a:latin typeface="Comic Sans MS"/>
                <a:cs typeface="Comic Sans MS"/>
              </a:rPr>
              <a:t>del</a:t>
            </a:r>
            <a:r>
              <a:rPr lang="es-MX" sz="2400" spc="260" dirty="0">
                <a:latin typeface="Comic Sans MS"/>
                <a:cs typeface="Comic Sans MS"/>
              </a:rPr>
              <a:t> </a:t>
            </a:r>
            <a:r>
              <a:rPr lang="es-MX" sz="2400" spc="-5" dirty="0">
                <a:latin typeface="Comic Sans MS"/>
                <a:cs typeface="Comic Sans MS"/>
              </a:rPr>
              <a:t>sistema. </a:t>
            </a:r>
            <a:r>
              <a:rPr lang="es-MX" sz="2400" dirty="0">
                <a:latin typeface="Comic Sans MS"/>
                <a:cs typeface="Comic Sans MS"/>
              </a:rPr>
              <a:t> </a:t>
            </a:r>
            <a:r>
              <a:rPr lang="es-MX" sz="2400" spc="-5" dirty="0">
                <a:latin typeface="Comic Sans MS"/>
                <a:cs typeface="Comic Sans MS"/>
              </a:rPr>
              <a:t>Uno de estos esquemas inyecta una frecuencia de 15 Hz </a:t>
            </a:r>
            <a:r>
              <a:rPr lang="es-MX" sz="2400" dirty="0">
                <a:latin typeface="Comic Sans MS"/>
                <a:cs typeface="Comic Sans MS"/>
              </a:rPr>
              <a:t> </a:t>
            </a:r>
            <a:r>
              <a:rPr lang="es-MX" sz="2400" spc="-5" dirty="0">
                <a:latin typeface="Comic Sans MS"/>
                <a:cs typeface="Comic Sans MS"/>
              </a:rPr>
              <a:t>en el neutro del generador se muestra en la </a:t>
            </a:r>
            <a:r>
              <a:rPr lang="es-MX" sz="2400" b="1" spc="-5" dirty="0">
                <a:latin typeface="Comic Sans MS"/>
                <a:cs typeface="Comic Sans MS"/>
              </a:rPr>
              <a:t>figura 8.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corriente resultante de 15 Hz es medida. Cuando ocurre </a:t>
            </a:r>
            <a:r>
              <a:rPr lang="es-MX" sz="2400" dirty="0">
                <a:latin typeface="Comic Sans MS"/>
                <a:cs typeface="Comic Sans MS"/>
              </a:rPr>
              <a:t> </a:t>
            </a:r>
            <a:r>
              <a:rPr lang="es-MX" sz="2400" spc="-5" dirty="0">
                <a:latin typeface="Comic Sans MS"/>
                <a:cs typeface="Comic Sans MS"/>
              </a:rPr>
              <a:t>una falla a tierra, la corriente de 15 Hz se incrementa y </a:t>
            </a:r>
            <a:r>
              <a:rPr lang="es-MX" sz="2400" dirty="0">
                <a:latin typeface="Comic Sans MS"/>
                <a:cs typeface="Comic Sans MS"/>
              </a:rPr>
              <a:t> </a:t>
            </a:r>
            <a:r>
              <a:rPr lang="es-MX" sz="2400" spc="-5" dirty="0">
                <a:latin typeface="Comic Sans MS"/>
                <a:cs typeface="Comic Sans MS"/>
              </a:rPr>
              <a:t>hace que el relé opere. La señal inyectada de 15 Hz es </a:t>
            </a:r>
            <a:r>
              <a:rPr lang="es-MX" sz="2400" dirty="0">
                <a:latin typeface="Comic Sans MS"/>
                <a:cs typeface="Comic Sans MS"/>
              </a:rPr>
              <a:t> </a:t>
            </a:r>
            <a:r>
              <a:rPr lang="es-MX" sz="2400" spc="-5" dirty="0">
                <a:latin typeface="Comic Sans MS"/>
                <a:cs typeface="Comic Sans MS"/>
              </a:rPr>
              <a:t>sincronizada con la tensión de 60 Hz en terminales del </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marR="5080" algn="just">
              <a:lnSpc>
                <a:spcPct val="116199"/>
              </a:lnSpc>
              <a:spcBef>
                <a:spcPts val="95"/>
              </a:spcBef>
            </a:pPr>
            <a:endParaRPr sz="900" dirty="0">
              <a:latin typeface="Comic Sans MS"/>
              <a:cs typeface="Comic Sans MS"/>
            </a:endParaRPr>
          </a:p>
        </p:txBody>
      </p:sp>
      <p:pic>
        <p:nvPicPr>
          <p:cNvPr id="7" name="object 4">
            <a:extLst>
              <a:ext uri="{FF2B5EF4-FFF2-40B4-BE49-F238E27FC236}">
                <a16:creationId xmlns:a16="http://schemas.microsoft.com/office/drawing/2014/main" xmlns="" id="{EDFCB8F0-F64A-4746-9B48-05482338E974}"/>
              </a:ext>
            </a:extLst>
          </p:cNvPr>
          <p:cNvPicPr/>
          <p:nvPr/>
        </p:nvPicPr>
        <p:blipFill>
          <a:blip r:embed="rId2" cstate="print"/>
          <a:stretch>
            <a:fillRect/>
          </a:stretch>
        </p:blipFill>
        <p:spPr>
          <a:xfrm>
            <a:off x="5392368" y="4225735"/>
            <a:ext cx="7020664" cy="4729922"/>
          </a:xfrm>
          <a:prstGeom prst="rect">
            <a:avLst/>
          </a:prstGeom>
        </p:spPr>
      </p:pic>
      <p:sp>
        <p:nvSpPr>
          <p:cNvPr id="10" name="CuadroTexto 9">
            <a:extLst>
              <a:ext uri="{FF2B5EF4-FFF2-40B4-BE49-F238E27FC236}">
                <a16:creationId xmlns:a16="http://schemas.microsoft.com/office/drawing/2014/main" xmlns="" id="{E0D7D5E8-175E-4E80-99E1-A200B0B85316}"/>
              </a:ext>
            </a:extLst>
          </p:cNvPr>
          <p:cNvSpPr txBox="1"/>
          <p:nvPr/>
        </p:nvSpPr>
        <p:spPr>
          <a:xfrm>
            <a:off x="2959100" y="9249973"/>
            <a:ext cx="11963400" cy="400110"/>
          </a:xfrm>
          <a:prstGeom prst="rect">
            <a:avLst/>
          </a:prstGeom>
          <a:noFill/>
        </p:spPr>
        <p:txBody>
          <a:bodyPr wrap="square">
            <a:spAutoFit/>
          </a:bodyPr>
          <a:lstStyle/>
          <a:p>
            <a:pPr algn="ctr"/>
            <a:r>
              <a:rPr lang="es-MX" sz="2000" b="1" dirty="0">
                <a:latin typeface="Comic Sans MS" panose="030F0702030302020204" pitchFamily="66" charset="0"/>
              </a:rPr>
              <a:t>Figura 8. Esquema de inyección de tensión </a:t>
            </a:r>
            <a:r>
              <a:rPr lang="es-MX" sz="2000" b="1" dirty="0" err="1">
                <a:latin typeface="Comic Sans MS" panose="030F0702030302020204" pitchFamily="66" charset="0"/>
              </a:rPr>
              <a:t>sub-armónico</a:t>
            </a:r>
            <a:r>
              <a:rPr lang="es-MX" sz="2000" b="1" dirty="0">
                <a:latin typeface="Comic Sans MS" panose="030F0702030302020204" pitchFamily="66" charset="0"/>
              </a:rPr>
              <a:t> para protección de falla a tierra</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29401915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30200" y="457200"/>
            <a:ext cx="17221200" cy="4989315"/>
          </a:xfrm>
          <a:prstGeom prst="rect">
            <a:avLst/>
          </a:prstGeom>
        </p:spPr>
        <p:txBody>
          <a:bodyPr vert="horz" wrap="square" lIns="0" tIns="12700" rIns="0" bIns="0" rtlCol="0">
            <a:spAutoFit/>
          </a:bodyPr>
          <a:lstStyle/>
          <a:p>
            <a:pPr marL="12700" marR="5080" algn="just">
              <a:spcBef>
                <a:spcPts val="100"/>
              </a:spcBef>
            </a:pPr>
            <a:r>
              <a:rPr sz="2400" spc="-5" dirty="0">
                <a:latin typeface="Comic Sans MS" panose="030F0702030302020204" pitchFamily="66" charset="0"/>
                <a:cs typeface="Comic Sans MS"/>
              </a:rPr>
              <a:t>El esquema de inyección de tensión opera con la misma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sensibilidad</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para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fallas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todo</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el</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rango</a:t>
            </a:r>
            <a:r>
              <a:rPr sz="2400" spc="26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spc="260" dirty="0">
                <a:latin typeface="Comic Sans MS" panose="030F0702030302020204" pitchFamily="66" charset="0"/>
                <a:cs typeface="Comic Sans MS"/>
              </a:rPr>
              <a:t> </a:t>
            </a:r>
            <a:r>
              <a:rPr sz="2400" spc="-5" dirty="0">
                <a:latin typeface="Comic Sans MS" panose="030F0702030302020204" pitchFamily="66" charset="0"/>
                <a:cs typeface="Comic Sans MS"/>
              </a:rPr>
              <a:t>los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devanados.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También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proporciona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protección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falla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 </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tierra del 100%, independientemente de los esquemas de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falla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tierra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del</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95%.</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Además,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estos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esquemas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son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auto-monitoreados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y</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tienen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una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sensibilidad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independiente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tensión,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corriente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carga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o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frecuencia del</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sistema</a:t>
            </a:r>
            <a:r>
              <a:rPr sz="2400" spc="-5" dirty="0">
                <a:latin typeface="Comic Sans MS" panose="030F0702030302020204" pitchFamily="66" charset="0"/>
                <a:cs typeface="Comic Sans MS"/>
              </a:rPr>
              <a:t>.</a:t>
            </a:r>
            <a:endParaRPr lang="en-US" sz="2400" spc="-5" dirty="0">
              <a:latin typeface="Comic Sans MS" panose="030F0702030302020204" pitchFamily="66" charset="0"/>
              <a:cs typeface="Comic Sans MS"/>
            </a:endParaRPr>
          </a:p>
          <a:p>
            <a:pPr marL="12700" marR="5080" algn="just">
              <a:spcBef>
                <a:spcPts val="100"/>
              </a:spcBef>
            </a:pPr>
            <a:r>
              <a:rPr lang="es-MX" sz="2400" spc="-5" dirty="0">
                <a:latin typeface="Comic Sans MS" panose="030F0702030302020204" pitchFamily="66" charset="0"/>
                <a:cs typeface="Comic Sans MS"/>
              </a:rPr>
              <a:t>El uso de frecuencias </a:t>
            </a:r>
            <a:r>
              <a:rPr lang="es-MX" sz="2400" spc="-5" dirty="0" err="1">
                <a:latin typeface="Comic Sans MS" panose="030F0702030302020204" pitchFamily="66" charset="0"/>
                <a:cs typeface="Comic Sans MS"/>
              </a:rPr>
              <a:t>sub-armónicas</a:t>
            </a:r>
            <a:r>
              <a:rPr lang="es-MX" sz="2400" spc="-5" dirty="0">
                <a:latin typeface="Comic Sans MS" panose="030F0702030302020204" pitchFamily="66" charset="0"/>
                <a:cs typeface="Comic Sans MS"/>
              </a:rPr>
              <a:t> ofrece sensibilidad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mejorada</a:t>
            </a:r>
            <a:r>
              <a:rPr lang="es-MX" sz="2400" spc="17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a:t>
            </a:r>
            <a:r>
              <a:rPr lang="es-MX" sz="2400" spc="18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trayectoria</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70" dirty="0">
                <a:latin typeface="Comic Sans MS" panose="030F0702030302020204" pitchFamily="66" charset="0"/>
                <a:cs typeface="Comic Sans MS"/>
              </a:rPr>
              <a:t> </a:t>
            </a:r>
            <a:r>
              <a:rPr lang="es-MX" sz="2400" spc="-5" dirty="0">
                <a:latin typeface="Comic Sans MS" panose="030F0702030302020204" pitchFamily="66" charset="0"/>
                <a:cs typeface="Comic Sans MS"/>
              </a:rPr>
              <a:t>mayor</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impedancia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capacitancias</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estas</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frecuencias. También,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integraciones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durante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medio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ciclo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frecuencia </a:t>
            </a:r>
            <a:r>
              <a:rPr lang="es-MX" sz="2400" spc="-5" dirty="0" err="1">
                <a:latin typeface="Comic Sans MS" panose="030F0702030302020204" pitchFamily="66" charset="0"/>
                <a:cs typeface="Comic Sans MS"/>
              </a:rPr>
              <a:t>sub-armónica</a:t>
            </a:r>
            <a:r>
              <a:rPr lang="es-MX" sz="2400" spc="-5" dirty="0">
                <a:latin typeface="Comic Sans MS" panose="030F0702030302020204" pitchFamily="66" charset="0"/>
                <a:cs typeface="Comic Sans MS"/>
              </a:rPr>
              <a:t> causan contribuciones cero de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 señales de frecuencia y armónicas del sistema (esto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 60 Hz, 120 Hz, 180 Hz, etc.) 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 lo tanto, éstas no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influencian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mediciones.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penalización</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económica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(alto costo) asociada con proporcionar y mantener una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fuente </a:t>
            </a:r>
            <a:r>
              <a:rPr lang="es-MX" sz="2400" spc="-5" dirty="0" err="1">
                <a:latin typeface="Comic Sans MS" panose="030F0702030302020204" pitchFamily="66" charset="0"/>
                <a:cs typeface="Comic Sans MS"/>
              </a:rPr>
              <a:t>sub-armónica</a:t>
            </a:r>
            <a:r>
              <a:rPr lang="es-MX" sz="2400" spc="-5" dirty="0">
                <a:latin typeface="Comic Sans MS" panose="030F0702030302020204" pitchFamily="66" charset="0"/>
                <a:cs typeface="Comic Sans MS"/>
              </a:rPr>
              <a:t> confiable es una desventaja. Otra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desventaja</a:t>
            </a:r>
            <a:r>
              <a:rPr lang="es-MX" sz="2400" spc="12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114" dirty="0">
                <a:latin typeface="Comic Sans MS" panose="030F0702030302020204" pitchFamily="66" charset="0"/>
                <a:cs typeface="Comic Sans MS"/>
              </a:rPr>
              <a:t> </a:t>
            </a:r>
            <a:r>
              <a:rPr lang="es-MX" sz="2400" spc="-5" dirty="0">
                <a:latin typeface="Comic Sans MS" panose="030F0702030302020204" pitchFamily="66" charset="0"/>
                <a:cs typeface="Comic Sans MS"/>
              </a:rPr>
              <a:t>esquema</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su</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inhabilidad</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detectar circuitos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abiertos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primario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secundario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transformador de puesta a tierra, porque esto causa un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decremento en la corriente de 15 Hz y no un incremento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necesita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esquema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indicar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condición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baja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embargo,</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ser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usada para dar una alarma para indicar un problema en 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sistema de puesta a tierra o pérdida de la fuente sub-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armónica.</a:t>
            </a:r>
            <a:endParaRPr lang="es-MX" sz="2400" dirty="0">
              <a:latin typeface="Comic Sans MS" panose="030F0702030302020204" pitchFamily="66" charset="0"/>
              <a:cs typeface="Comic Sans MS"/>
            </a:endParaRPr>
          </a:p>
          <a:p>
            <a:pPr marL="12700" marR="5080" algn="just">
              <a:lnSpc>
                <a:spcPct val="116100"/>
              </a:lnSpc>
              <a:spcBef>
                <a:spcPts val="100"/>
              </a:spcBef>
            </a:pPr>
            <a:endParaRPr sz="900" dirty="0">
              <a:latin typeface="Comic Sans MS"/>
              <a:cs typeface="Comic Sans M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30200" y="457200"/>
            <a:ext cx="17221200" cy="1678152"/>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panose="030F0702030302020204" pitchFamily="66" charset="0"/>
                <a:cs typeface="Comic Sans MS"/>
              </a:rPr>
              <a:t>MODO</a:t>
            </a:r>
            <a:r>
              <a:rPr lang="es-MX" sz="2400" b="1" spc="-25" dirty="0">
                <a:latin typeface="Comic Sans MS" panose="030F0702030302020204" pitchFamily="66" charset="0"/>
                <a:cs typeface="Comic Sans MS"/>
              </a:rPr>
              <a:t> </a:t>
            </a:r>
            <a:r>
              <a:rPr lang="es-MX" sz="2400" b="1" spc="-5" dirty="0">
                <a:latin typeface="Comic Sans MS" panose="030F0702030302020204" pitchFamily="66" charset="0"/>
                <a:cs typeface="Comic Sans MS"/>
              </a:rPr>
              <a:t>DE</a:t>
            </a:r>
            <a:r>
              <a:rPr lang="es-MX" sz="2400" b="1" spc="-25" dirty="0">
                <a:latin typeface="Comic Sans MS" panose="030F0702030302020204" pitchFamily="66" charset="0"/>
                <a:cs typeface="Comic Sans MS"/>
              </a:rPr>
              <a:t> </a:t>
            </a:r>
            <a:r>
              <a:rPr lang="es-MX" sz="2400" b="1" spc="-5" dirty="0">
                <a:latin typeface="Comic Sans MS" panose="030F0702030302020204" pitchFamily="66" charset="0"/>
                <a:cs typeface="Comic Sans MS"/>
              </a:rPr>
              <a:t>DISPARO</a:t>
            </a: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r>
              <a:rPr lang="es-MX" sz="2400" spc="-5" dirty="0">
                <a:latin typeface="Comic Sans MS" panose="030F0702030302020204" pitchFamily="66" charset="0"/>
                <a:cs typeface="Comic Sans MS"/>
              </a:rPr>
              <a:t>Todos los métodos de detección de tierra en el estator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descritos en esta sección deben 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conectados para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disparar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endParaRPr lang="es-MX" sz="2400" dirty="0">
              <a:latin typeface="Comic Sans MS" panose="030F0702030302020204" pitchFamily="66" charset="0"/>
              <a:cs typeface="Comic Sans MS"/>
            </a:endParaRPr>
          </a:p>
          <a:p>
            <a:pPr marL="12700" marR="5080" algn="just">
              <a:lnSpc>
                <a:spcPct val="116100"/>
              </a:lnSpc>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36885944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30200" y="457200"/>
            <a:ext cx="17221200" cy="5168851"/>
          </a:xfrm>
          <a:prstGeom prst="rect">
            <a:avLst/>
          </a:prstGeom>
        </p:spPr>
        <p:txBody>
          <a:bodyPr vert="horz" wrap="square" lIns="0" tIns="12700" rIns="0" bIns="0" rtlCol="0">
            <a:spAutoFit/>
          </a:bodyPr>
          <a:lstStyle/>
          <a:p>
            <a:pPr marL="12700" algn="just">
              <a:spcBef>
                <a:spcPts val="100"/>
              </a:spcBef>
            </a:pPr>
            <a:r>
              <a:rPr lang="es-AR" sz="2400" b="1" spc="-5" dirty="0">
                <a:latin typeface="Comic Sans MS" panose="030F0702030302020204" pitchFamily="66" charset="0"/>
                <a:cs typeface="Comic Sans MS"/>
              </a:rPr>
              <a:t>REFERENCIAS</a:t>
            </a:r>
          </a:p>
          <a:p>
            <a:pPr marL="12700" algn="just">
              <a:spcBef>
                <a:spcPts val="100"/>
              </a:spcBef>
            </a:pPr>
            <a:endParaRPr lang="es-AR" sz="2400" b="1" spc="-5" dirty="0">
              <a:latin typeface="Comic Sans MS" panose="030F0702030302020204" pitchFamily="66" charset="0"/>
              <a:cs typeface="Comic Sans MS"/>
            </a:endParaRPr>
          </a:p>
          <a:p>
            <a:pPr marL="469265" marR="5080" indent="-457200" algn="just">
              <a:spcBef>
                <a:spcPts val="165"/>
              </a:spcBef>
              <a:buAutoNum type="arabicPeriod"/>
              <a:tabLst>
                <a:tab pos="286385" algn="l"/>
              </a:tabLst>
            </a:pPr>
            <a:r>
              <a:rPr lang="es-AR" sz="2400" spc="-5" dirty="0">
                <a:latin typeface="Comic Sans MS" panose="030F0702030302020204" pitchFamily="66" charset="0"/>
                <a:cs typeface="Arial MT"/>
              </a:rPr>
              <a:t>"IEEE</a:t>
            </a:r>
            <a:r>
              <a:rPr lang="es-AR" sz="2400" spc="110" dirty="0">
                <a:latin typeface="Comic Sans MS" panose="030F0702030302020204" pitchFamily="66" charset="0"/>
                <a:cs typeface="Arial MT"/>
              </a:rPr>
              <a:t> </a:t>
            </a:r>
            <a:r>
              <a:rPr lang="es-AR" sz="2400" spc="-5" dirty="0">
                <a:latin typeface="Comic Sans MS" panose="030F0702030302020204" pitchFamily="66" charset="0"/>
                <a:cs typeface="Arial MT"/>
              </a:rPr>
              <a:t>Guide</a:t>
            </a:r>
            <a:r>
              <a:rPr lang="es-AR" sz="2400" spc="110" dirty="0">
                <a:latin typeface="Comic Sans MS" panose="030F0702030302020204" pitchFamily="66" charset="0"/>
                <a:cs typeface="Arial MT"/>
              </a:rPr>
              <a:t> </a:t>
            </a:r>
            <a:r>
              <a:rPr lang="es-AR" sz="2400" spc="-5" dirty="0" err="1">
                <a:latin typeface="Comic Sans MS" panose="030F0702030302020204" pitchFamily="66" charset="0"/>
                <a:cs typeface="Arial MT"/>
              </a:rPr>
              <a:t>for</a:t>
            </a:r>
            <a:r>
              <a:rPr lang="es-AR" sz="2400" spc="114" dirty="0">
                <a:latin typeface="Comic Sans MS" panose="030F0702030302020204" pitchFamily="66" charset="0"/>
                <a:cs typeface="Arial MT"/>
              </a:rPr>
              <a:t> </a:t>
            </a:r>
            <a:r>
              <a:rPr lang="es-AR" sz="2400" spc="-5" dirty="0" err="1">
                <a:latin typeface="Comic Sans MS" panose="030F0702030302020204" pitchFamily="66" charset="0"/>
                <a:cs typeface="Arial MT"/>
              </a:rPr>
              <a:t>Generator</a:t>
            </a:r>
            <a:r>
              <a:rPr lang="es-AR" sz="2400" spc="110" dirty="0">
                <a:latin typeface="Comic Sans MS" panose="030F0702030302020204" pitchFamily="66" charset="0"/>
                <a:cs typeface="Arial MT"/>
              </a:rPr>
              <a:t> </a:t>
            </a:r>
            <a:r>
              <a:rPr lang="es-AR" sz="2400" spc="-5" dirty="0" err="1">
                <a:latin typeface="Comic Sans MS" panose="030F0702030302020204" pitchFamily="66" charset="0"/>
                <a:cs typeface="Arial MT"/>
              </a:rPr>
              <a:t>Ground</a:t>
            </a:r>
            <a:r>
              <a:rPr lang="es-AR" sz="2400" spc="105" dirty="0">
                <a:latin typeface="Comic Sans MS" panose="030F0702030302020204" pitchFamily="66" charset="0"/>
                <a:cs typeface="Arial MT"/>
              </a:rPr>
              <a:t> </a:t>
            </a:r>
            <a:r>
              <a:rPr lang="es-AR" sz="2400" spc="-5" dirty="0" err="1">
                <a:latin typeface="Comic Sans MS" panose="030F0702030302020204" pitchFamily="66" charset="0"/>
                <a:cs typeface="Arial MT"/>
              </a:rPr>
              <a:t>Protection</a:t>
            </a:r>
            <a:r>
              <a:rPr lang="es-AR" sz="2400" spc="-5" dirty="0">
                <a:latin typeface="Comic Sans MS" panose="030F0702030302020204" pitchFamily="66" charset="0"/>
                <a:cs typeface="Arial MT"/>
              </a:rPr>
              <a:t>"</a:t>
            </a:r>
            <a:r>
              <a:rPr lang="es-AR" sz="2400" spc="105" dirty="0">
                <a:latin typeface="Comic Sans MS" panose="030F0702030302020204" pitchFamily="66" charset="0"/>
                <a:cs typeface="Arial MT"/>
              </a:rPr>
              <a:t> </a:t>
            </a:r>
            <a:r>
              <a:rPr lang="es-AR" sz="2400" spc="-5" dirty="0">
                <a:latin typeface="Comic Sans MS" panose="030F0702030302020204" pitchFamily="66" charset="0"/>
                <a:cs typeface="Arial MT"/>
              </a:rPr>
              <a:t>ANSI/ </a:t>
            </a:r>
            <a:r>
              <a:rPr lang="es-AR" sz="2400" spc="-235" dirty="0">
                <a:latin typeface="Comic Sans MS" panose="030F0702030302020204" pitchFamily="66" charset="0"/>
                <a:cs typeface="Arial MT"/>
              </a:rPr>
              <a:t> </a:t>
            </a:r>
            <a:r>
              <a:rPr lang="es-AR" sz="2400" spc="-5" dirty="0">
                <a:latin typeface="Comic Sans MS" panose="030F0702030302020204" pitchFamily="66" charset="0"/>
                <a:cs typeface="Arial MT"/>
              </a:rPr>
              <a:t>IEEE </a:t>
            </a:r>
            <a:r>
              <a:rPr lang="es-AR" sz="2400" spc="-10" dirty="0">
                <a:latin typeface="Comic Sans MS" panose="030F0702030302020204" pitchFamily="66" charset="0"/>
                <a:cs typeface="Arial MT"/>
              </a:rPr>
              <a:t>C37.101-1993.</a:t>
            </a:r>
          </a:p>
          <a:p>
            <a:pPr marL="469265" marR="5080" indent="-457200" algn="just">
              <a:spcBef>
                <a:spcPts val="165"/>
              </a:spcBef>
              <a:buAutoNum type="arabicPeriod"/>
              <a:tabLst>
                <a:tab pos="286385" algn="l"/>
              </a:tabLst>
            </a:pPr>
            <a:endParaRPr lang="es-AR" sz="2400" spc="-10" dirty="0">
              <a:latin typeface="Comic Sans MS" panose="030F0702030302020204" pitchFamily="66" charset="0"/>
              <a:cs typeface="Arial MT"/>
            </a:endParaRPr>
          </a:p>
          <a:p>
            <a:pPr marL="286385" marR="5080" indent="-274320" algn="just">
              <a:spcBef>
                <a:spcPts val="145"/>
              </a:spcBef>
            </a:pPr>
            <a:r>
              <a:rPr lang="es-AR" sz="2400" spc="-5" dirty="0">
                <a:latin typeface="Comic Sans MS" panose="030F0702030302020204" pitchFamily="66" charset="0"/>
                <a:cs typeface="Arial MT"/>
              </a:rPr>
              <a:t>2.</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C.H. Griffin and </a:t>
            </a:r>
            <a:r>
              <a:rPr lang="es-AR" sz="2400" dirty="0">
                <a:latin typeface="Comic Sans MS" panose="030F0702030302020204" pitchFamily="66" charset="0"/>
                <a:cs typeface="Arial MT"/>
              </a:rPr>
              <a:t>J.W. </a:t>
            </a:r>
            <a:r>
              <a:rPr lang="es-AR" sz="2400" spc="-5" dirty="0">
                <a:latin typeface="Comic Sans MS" panose="030F0702030302020204" pitchFamily="66" charset="0"/>
                <a:cs typeface="Arial MT"/>
              </a:rPr>
              <a:t>Pope, "</a:t>
            </a:r>
            <a:r>
              <a:rPr lang="es-AR" sz="2400" spc="-5" dirty="0" err="1">
                <a:latin typeface="Comic Sans MS" panose="030F0702030302020204" pitchFamily="66" charset="0"/>
                <a:cs typeface="Arial MT"/>
              </a:rPr>
              <a:t>Generator</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Ground</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Fault</a:t>
            </a:r>
            <a:r>
              <a:rPr lang="es-AR" sz="2400" spc="-5" dirty="0">
                <a:latin typeface="Comic Sans MS" panose="030F0702030302020204" pitchFamily="66" charset="0"/>
                <a:cs typeface="Arial MT"/>
              </a:rPr>
              <a:t> </a:t>
            </a:r>
            <a:r>
              <a:rPr lang="es-AR" sz="2400" dirty="0">
                <a:latin typeface="Comic Sans MS" panose="030F0702030302020204" pitchFamily="66" charset="0"/>
                <a:cs typeface="Arial MT"/>
              </a:rPr>
              <a:t> </a:t>
            </a:r>
            <a:r>
              <a:rPr lang="es-AR" sz="2400" spc="-10" dirty="0" err="1">
                <a:latin typeface="Comic Sans MS" panose="030F0702030302020204" pitchFamily="66" charset="0"/>
                <a:cs typeface="Arial MT"/>
              </a:rPr>
              <a:t>Protection</a:t>
            </a:r>
            <a:r>
              <a:rPr lang="es-AR" sz="2400" spc="-5" dirty="0">
                <a:latin typeface="Comic Sans MS" panose="030F0702030302020204" pitchFamily="66" charset="0"/>
                <a:cs typeface="Arial MT"/>
              </a:rPr>
              <a:t> </a:t>
            </a:r>
            <a:r>
              <a:rPr lang="es-AR" sz="2400" spc="-10" dirty="0" err="1">
                <a:latin typeface="Comic Sans MS" panose="030F0702030302020204" pitchFamily="66" charset="0"/>
                <a:cs typeface="Arial MT"/>
              </a:rPr>
              <a:t>Using</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Overcurrent</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Overvoltage</a:t>
            </a:r>
            <a:r>
              <a:rPr lang="es-AR" sz="2400" dirty="0">
                <a:latin typeface="Comic Sans MS" panose="030F0702030302020204" pitchFamily="66" charset="0"/>
                <a:cs typeface="Arial MT"/>
              </a:rPr>
              <a:t> </a:t>
            </a:r>
            <a:r>
              <a:rPr lang="es-AR" sz="2400" spc="-10" dirty="0">
                <a:latin typeface="Comic Sans MS" panose="030F0702030302020204" pitchFamily="66" charset="0"/>
                <a:cs typeface="Arial MT"/>
              </a:rPr>
              <a:t>and </a:t>
            </a:r>
            <a:r>
              <a:rPr lang="es-AR" sz="2400" spc="-5" dirty="0">
                <a:latin typeface="Comic Sans MS" panose="030F0702030302020204" pitchFamily="66" charset="0"/>
                <a:cs typeface="Arial MT"/>
              </a:rPr>
              <a:t> </a:t>
            </a:r>
            <a:r>
              <a:rPr lang="es-AR" sz="2400" spc="-10" dirty="0" err="1">
                <a:latin typeface="Comic Sans MS" panose="030F0702030302020204" pitchFamily="66" charset="0"/>
                <a:cs typeface="Arial MT"/>
              </a:rPr>
              <a:t>Undervoltage</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Relays</a:t>
            </a:r>
            <a:r>
              <a:rPr lang="es-AR" sz="2400" spc="-5" dirty="0">
                <a:latin typeface="Comic Sans MS" panose="030F0702030302020204" pitchFamily="66" charset="0"/>
                <a:cs typeface="Arial MT"/>
              </a:rPr>
              <a:t>,"</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IEEE</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Trans.</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on</a:t>
            </a:r>
            <a:r>
              <a:rPr lang="es-AR" sz="2400" dirty="0">
                <a:latin typeface="Comic Sans MS" panose="030F0702030302020204" pitchFamily="66" charset="0"/>
                <a:cs typeface="Arial MT"/>
              </a:rPr>
              <a:t> </a:t>
            </a:r>
            <a:r>
              <a:rPr lang="es-AR" sz="2400" spc="-10" dirty="0" err="1">
                <a:latin typeface="Comic Sans MS" panose="030F0702030302020204" pitchFamily="66" charset="0"/>
                <a:cs typeface="Arial MT"/>
              </a:rPr>
              <a:t>Power</a:t>
            </a:r>
            <a:r>
              <a:rPr lang="es-AR" sz="2400" spc="-10" dirty="0">
                <a:latin typeface="Comic Sans MS" panose="030F0702030302020204" pitchFamily="66" charset="0"/>
                <a:cs typeface="Arial MT"/>
              </a:rPr>
              <a:t> </a:t>
            </a:r>
            <a:r>
              <a:rPr lang="es-AR" sz="2400" spc="-235" dirty="0">
                <a:latin typeface="Comic Sans MS" panose="030F0702030302020204" pitchFamily="66" charset="0"/>
                <a:cs typeface="Arial MT"/>
              </a:rPr>
              <a:t> </a:t>
            </a:r>
            <a:r>
              <a:rPr lang="es-AR" sz="2400" spc="-5" dirty="0" err="1">
                <a:latin typeface="Comic Sans MS" panose="030F0702030302020204" pitchFamily="66" charset="0"/>
                <a:cs typeface="Arial MT"/>
              </a:rPr>
              <a:t>Apparatus</a:t>
            </a:r>
            <a:r>
              <a:rPr lang="es-AR" sz="2400" spc="-5" dirty="0">
                <a:latin typeface="Comic Sans MS" panose="030F0702030302020204" pitchFamily="66" charset="0"/>
                <a:cs typeface="Arial MT"/>
              </a:rPr>
              <a:t> and </a:t>
            </a:r>
            <a:r>
              <a:rPr lang="es-AR" sz="2400" spc="-5" dirty="0" err="1">
                <a:latin typeface="Comic Sans MS" panose="030F0702030302020204" pitchFamily="66" charset="0"/>
                <a:cs typeface="Arial MT"/>
              </a:rPr>
              <a:t>Systems</a:t>
            </a:r>
            <a:r>
              <a:rPr lang="es-AR" sz="2400" spc="-5" dirty="0">
                <a:latin typeface="Comic Sans MS" panose="030F0702030302020204" pitchFamily="66" charset="0"/>
                <a:cs typeface="Arial MT"/>
              </a:rPr>
              <a:t>, Vol.</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PAS- 101, No. 12, </a:t>
            </a:r>
            <a:r>
              <a:rPr lang="es-AR" sz="2400" spc="-5" dirty="0" err="1">
                <a:latin typeface="Comic Sans MS" panose="030F0702030302020204" pitchFamily="66" charset="0"/>
                <a:cs typeface="Arial MT"/>
              </a:rPr>
              <a:t>Dec</a:t>
            </a:r>
            <a:r>
              <a:rPr lang="es-AR" sz="2400" spc="-5" dirty="0">
                <a:latin typeface="Comic Sans MS" panose="030F0702030302020204" pitchFamily="66" charset="0"/>
                <a:cs typeface="Arial MT"/>
              </a:rPr>
              <a:t>. </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1982, pp.</a:t>
            </a:r>
            <a:r>
              <a:rPr lang="es-AR" sz="2400" dirty="0">
                <a:latin typeface="Comic Sans MS" panose="030F0702030302020204" pitchFamily="66" charset="0"/>
                <a:cs typeface="Arial MT"/>
              </a:rPr>
              <a:t> </a:t>
            </a:r>
            <a:r>
              <a:rPr lang="es-AR" sz="2400" spc="-10" dirty="0">
                <a:latin typeface="Comic Sans MS" panose="030F0702030302020204" pitchFamily="66" charset="0"/>
                <a:cs typeface="Arial MT"/>
              </a:rPr>
              <a:t>4490-4501.</a:t>
            </a:r>
          </a:p>
          <a:p>
            <a:pPr marL="286385" marR="5080" indent="-274320" algn="just">
              <a:spcBef>
                <a:spcPts val="145"/>
              </a:spcBef>
            </a:pPr>
            <a:endParaRPr lang="es-AR" sz="2400" spc="-10" dirty="0">
              <a:latin typeface="Comic Sans MS" panose="030F0702030302020204" pitchFamily="66" charset="0"/>
              <a:cs typeface="Arial MT"/>
            </a:endParaRPr>
          </a:p>
          <a:p>
            <a:pPr marL="286385" marR="5080" indent="-274320" algn="just">
              <a:spcBef>
                <a:spcPts val="145"/>
              </a:spcBef>
            </a:pPr>
            <a:r>
              <a:rPr lang="es-AR" sz="2400" spc="-5" dirty="0">
                <a:latin typeface="Comic Sans MS" panose="030F0702030302020204" pitchFamily="66" charset="0"/>
                <a:cs typeface="Arial MT"/>
              </a:rPr>
              <a:t>3.</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J.W.</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Pope,</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"A</a:t>
            </a:r>
            <a:r>
              <a:rPr lang="es-AR" sz="2400" spc="240" dirty="0">
                <a:latin typeface="Comic Sans MS" panose="030F0702030302020204" pitchFamily="66" charset="0"/>
                <a:cs typeface="Arial MT"/>
              </a:rPr>
              <a:t> </a:t>
            </a:r>
            <a:r>
              <a:rPr lang="es-AR" sz="2400" spc="-10" dirty="0" err="1">
                <a:latin typeface="Comic Sans MS" panose="030F0702030302020204" pitchFamily="66" charset="0"/>
                <a:cs typeface="Arial MT"/>
              </a:rPr>
              <a:t>Comparison</a:t>
            </a:r>
            <a:r>
              <a:rPr lang="es-AR" sz="2400" spc="229" dirty="0">
                <a:latin typeface="Comic Sans MS" panose="030F0702030302020204" pitchFamily="66" charset="0"/>
                <a:cs typeface="Arial MT"/>
              </a:rPr>
              <a:t> </a:t>
            </a:r>
            <a:r>
              <a:rPr lang="es-AR" sz="2400" spc="-5" dirty="0" err="1">
                <a:latin typeface="Comic Sans MS" panose="030F0702030302020204" pitchFamily="66" charset="0"/>
                <a:cs typeface="Arial MT"/>
              </a:rPr>
              <a:t>of</a:t>
            </a:r>
            <a:r>
              <a:rPr lang="es-AR" sz="2400" spc="240" dirty="0">
                <a:latin typeface="Comic Sans MS" panose="030F0702030302020204" pitchFamily="66" charset="0"/>
                <a:cs typeface="Arial MT"/>
              </a:rPr>
              <a:t> </a:t>
            </a:r>
            <a:r>
              <a:rPr lang="es-AR" sz="2400" spc="-10" dirty="0">
                <a:latin typeface="Comic Sans MS" panose="030F0702030302020204" pitchFamily="66" charset="0"/>
                <a:cs typeface="Arial MT"/>
              </a:rPr>
              <a:t>100%</a:t>
            </a:r>
            <a:r>
              <a:rPr lang="es-AR" sz="2400" spc="229" dirty="0">
                <a:latin typeface="Comic Sans MS" panose="030F0702030302020204" pitchFamily="66" charset="0"/>
                <a:cs typeface="Arial MT"/>
              </a:rPr>
              <a:t> </a:t>
            </a:r>
            <a:r>
              <a:rPr lang="es-AR" sz="2400" spc="-10" dirty="0" err="1">
                <a:latin typeface="Comic Sans MS" panose="030F0702030302020204" pitchFamily="66" charset="0"/>
                <a:cs typeface="Arial MT"/>
              </a:rPr>
              <a:t>Stator</a:t>
            </a:r>
            <a:r>
              <a:rPr lang="es-AR" sz="2400" spc="229" dirty="0">
                <a:latin typeface="Comic Sans MS" panose="030F0702030302020204" pitchFamily="66" charset="0"/>
                <a:cs typeface="Arial MT"/>
              </a:rPr>
              <a:t> </a:t>
            </a:r>
            <a:r>
              <a:rPr lang="es-AR" sz="2400" spc="-5" dirty="0" err="1">
                <a:latin typeface="Comic Sans MS" panose="030F0702030302020204" pitchFamily="66" charset="0"/>
                <a:cs typeface="Arial MT"/>
              </a:rPr>
              <a:t>Ground</a:t>
            </a:r>
            <a:r>
              <a:rPr lang="es-AR" sz="2400" spc="-5" dirty="0">
                <a:latin typeface="Comic Sans MS" panose="030F0702030302020204" pitchFamily="66" charset="0"/>
                <a:cs typeface="Arial MT"/>
              </a:rPr>
              <a:t> </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FauIt</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Protection</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Schemes</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for</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Generator</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Stator</a:t>
            </a:r>
            <a:r>
              <a:rPr lang="es-AR" sz="2400" spc="-5" dirty="0">
                <a:latin typeface="Comic Sans MS" panose="030F0702030302020204" pitchFamily="66" charset="0"/>
                <a:cs typeface="Arial MT"/>
              </a:rPr>
              <a:t> </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Windings</a:t>
            </a:r>
            <a:r>
              <a:rPr lang="es-AR" sz="2400" spc="-5" dirty="0">
                <a:latin typeface="Comic Sans MS" panose="030F0702030302020204" pitchFamily="66" charset="0"/>
                <a:cs typeface="Arial MT"/>
              </a:rPr>
              <a:t>,"</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IEEE</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Trans.</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on</a:t>
            </a:r>
            <a:r>
              <a:rPr lang="es-AR" sz="2400" dirty="0">
                <a:latin typeface="Comic Sans MS" panose="030F0702030302020204" pitchFamily="66" charset="0"/>
                <a:cs typeface="Arial MT"/>
              </a:rPr>
              <a:t> </a:t>
            </a:r>
            <a:r>
              <a:rPr lang="es-AR" sz="2400" spc="-10" dirty="0" err="1">
                <a:latin typeface="Comic Sans MS" panose="030F0702030302020204" pitchFamily="66" charset="0"/>
                <a:cs typeface="Arial MT"/>
              </a:rPr>
              <a:t>Power</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Apparatus</a:t>
            </a:r>
            <a:r>
              <a:rPr lang="es-AR" sz="2400" dirty="0">
                <a:latin typeface="Comic Sans MS" panose="030F0702030302020204" pitchFamily="66" charset="0"/>
                <a:cs typeface="Arial MT"/>
              </a:rPr>
              <a:t> </a:t>
            </a:r>
            <a:r>
              <a:rPr lang="es-AR" sz="2400" spc="-10" dirty="0">
                <a:latin typeface="Comic Sans MS" panose="030F0702030302020204" pitchFamily="66" charset="0"/>
                <a:cs typeface="Arial MT"/>
              </a:rPr>
              <a:t>and </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Systems</a:t>
            </a:r>
            <a:r>
              <a:rPr lang="es-AR" sz="2400" spc="-5" dirty="0">
                <a:latin typeface="Comic Sans MS" panose="030F0702030302020204" pitchFamily="66" charset="0"/>
                <a:cs typeface="Arial MT"/>
              </a:rPr>
              <a:t>, Vol.</a:t>
            </a:r>
            <a:r>
              <a:rPr lang="es-AR" sz="2400" spc="245" dirty="0">
                <a:latin typeface="Comic Sans MS" panose="030F0702030302020204" pitchFamily="66" charset="0"/>
                <a:cs typeface="Arial MT"/>
              </a:rPr>
              <a:t> </a:t>
            </a:r>
            <a:r>
              <a:rPr lang="es-AR" sz="2400" spc="-5" dirty="0">
                <a:latin typeface="Comic Sans MS" panose="030F0702030302020204" pitchFamily="66" charset="0"/>
                <a:cs typeface="Arial MT"/>
              </a:rPr>
              <a:t>PAS-103, No.4, April 1984, pp. 832- </a:t>
            </a:r>
            <a:r>
              <a:rPr lang="es-AR" sz="2400" dirty="0">
                <a:latin typeface="Comic Sans MS" panose="030F0702030302020204" pitchFamily="66" charset="0"/>
                <a:cs typeface="Arial MT"/>
              </a:rPr>
              <a:t> </a:t>
            </a:r>
            <a:r>
              <a:rPr lang="es-AR" sz="2400" spc="-10" dirty="0">
                <a:latin typeface="Comic Sans MS" panose="030F0702030302020204" pitchFamily="66" charset="0"/>
                <a:cs typeface="Arial MT"/>
              </a:rPr>
              <a:t>840.</a:t>
            </a:r>
          </a:p>
          <a:p>
            <a:pPr marL="286385" marR="5080" indent="-274320" algn="just">
              <a:spcBef>
                <a:spcPts val="145"/>
              </a:spcBef>
            </a:pPr>
            <a:endParaRPr lang="es-AR" sz="2400" spc="-10" dirty="0">
              <a:latin typeface="Comic Sans MS" panose="030F0702030302020204" pitchFamily="66" charset="0"/>
              <a:cs typeface="Arial MT"/>
            </a:endParaRPr>
          </a:p>
          <a:p>
            <a:pPr marL="286385" marR="5080" indent="-274320" algn="just">
              <a:spcBef>
                <a:spcPts val="175"/>
              </a:spcBef>
              <a:tabLst>
                <a:tab pos="286385" algn="l"/>
              </a:tabLst>
            </a:pPr>
            <a:r>
              <a:rPr lang="es-AR" sz="2400" spc="-5" dirty="0">
                <a:latin typeface="Comic Sans MS" panose="030F0702030302020204" pitchFamily="66" charset="0"/>
                <a:cs typeface="Arial MT"/>
              </a:rPr>
              <a:t>4.	IEEE</a:t>
            </a:r>
            <a:r>
              <a:rPr lang="es-AR" sz="2400" spc="5" dirty="0">
                <a:latin typeface="Comic Sans MS" panose="030F0702030302020204" pitchFamily="66" charset="0"/>
                <a:cs typeface="Arial MT"/>
              </a:rPr>
              <a:t> </a:t>
            </a:r>
            <a:r>
              <a:rPr lang="es-AR" sz="2400" spc="-5" dirty="0">
                <a:latin typeface="Comic Sans MS" panose="030F0702030302020204" pitchFamily="66" charset="0"/>
                <a:cs typeface="Arial MT"/>
              </a:rPr>
              <a:t>Guide</a:t>
            </a:r>
            <a:r>
              <a:rPr lang="es-AR" sz="2400" spc="10" dirty="0">
                <a:latin typeface="Comic Sans MS" panose="030F0702030302020204" pitchFamily="66" charset="0"/>
                <a:cs typeface="Arial MT"/>
              </a:rPr>
              <a:t> </a:t>
            </a:r>
            <a:r>
              <a:rPr lang="es-AR" sz="2400" spc="-5" dirty="0" err="1">
                <a:latin typeface="Comic Sans MS" panose="030F0702030302020204" pitchFamily="66" charset="0"/>
                <a:cs typeface="Arial MT"/>
              </a:rPr>
              <a:t>for</a:t>
            </a:r>
            <a:r>
              <a:rPr lang="es-AR" sz="2400" spc="10" dirty="0">
                <a:latin typeface="Comic Sans MS" panose="030F0702030302020204" pitchFamily="66" charset="0"/>
                <a:cs typeface="Arial MT"/>
              </a:rPr>
              <a:t> </a:t>
            </a:r>
            <a:r>
              <a:rPr lang="es-AR" sz="2400" spc="-5" dirty="0">
                <a:latin typeface="Comic Sans MS" panose="030F0702030302020204" pitchFamily="66" charset="0"/>
                <a:cs typeface="Arial MT"/>
              </a:rPr>
              <a:t>"AC</a:t>
            </a:r>
            <a:r>
              <a:rPr lang="es-AR" sz="2400" spc="10" dirty="0">
                <a:latin typeface="Comic Sans MS" panose="030F0702030302020204" pitchFamily="66" charset="0"/>
                <a:cs typeface="Arial MT"/>
              </a:rPr>
              <a:t> </a:t>
            </a:r>
            <a:r>
              <a:rPr lang="es-AR" sz="2400" spc="-5" dirty="0" err="1">
                <a:latin typeface="Comic Sans MS" panose="030F0702030302020204" pitchFamily="66" charset="0"/>
                <a:cs typeface="Arial MT"/>
              </a:rPr>
              <a:t>Generator</a:t>
            </a:r>
            <a:r>
              <a:rPr lang="es-AR" sz="2400" spc="10" dirty="0">
                <a:latin typeface="Comic Sans MS" panose="030F0702030302020204" pitchFamily="66" charset="0"/>
                <a:cs typeface="Arial MT"/>
              </a:rPr>
              <a:t> </a:t>
            </a:r>
            <a:r>
              <a:rPr lang="es-AR" sz="2400" spc="-5" dirty="0" err="1">
                <a:latin typeface="Comic Sans MS" panose="030F0702030302020204" pitchFamily="66" charset="0"/>
                <a:cs typeface="Arial MT"/>
              </a:rPr>
              <a:t>Protection</a:t>
            </a:r>
            <a:r>
              <a:rPr lang="es-AR" sz="2400" spc="10" dirty="0">
                <a:latin typeface="Comic Sans MS" panose="030F0702030302020204" pitchFamily="66" charset="0"/>
                <a:cs typeface="Arial MT"/>
              </a:rPr>
              <a:t> </a:t>
            </a:r>
            <a:r>
              <a:rPr lang="es-AR" sz="2400" spc="-5" dirty="0">
                <a:latin typeface="Comic Sans MS" panose="030F0702030302020204" pitchFamily="66" charset="0"/>
                <a:cs typeface="Arial MT"/>
              </a:rPr>
              <a:t>Guide" </a:t>
            </a:r>
            <a:r>
              <a:rPr lang="es-AR" sz="2400" spc="-235" dirty="0">
                <a:latin typeface="Comic Sans MS" panose="030F0702030302020204" pitchFamily="66" charset="0"/>
                <a:cs typeface="Arial MT"/>
              </a:rPr>
              <a:t> </a:t>
            </a:r>
            <a:r>
              <a:rPr lang="es-AR" sz="2400" spc="-5" dirty="0">
                <a:latin typeface="Comic Sans MS" panose="030F0702030302020204" pitchFamily="66" charset="0"/>
                <a:cs typeface="Arial MT"/>
              </a:rPr>
              <a:t>ANSI/IEEE C37.102-1988.</a:t>
            </a:r>
          </a:p>
          <a:p>
            <a:pPr marL="286385" marR="5080" indent="-274320" algn="just">
              <a:spcBef>
                <a:spcPts val="175"/>
              </a:spcBef>
              <a:tabLst>
                <a:tab pos="286385" algn="l"/>
              </a:tabLst>
            </a:pPr>
            <a:endParaRPr lang="es-AR" sz="2400" spc="-5" dirty="0">
              <a:latin typeface="Comic Sans MS" panose="030F0702030302020204" pitchFamily="66" charset="0"/>
              <a:cs typeface="Arial MT"/>
            </a:endParaRPr>
          </a:p>
          <a:p>
            <a:pPr marL="286385" marR="5080" indent="-274320" algn="just">
              <a:spcBef>
                <a:spcPts val="175"/>
              </a:spcBef>
              <a:tabLst>
                <a:tab pos="286385" algn="l"/>
              </a:tabLst>
            </a:pPr>
            <a:r>
              <a:rPr lang="es-AR" sz="2400" spc="-5" dirty="0">
                <a:latin typeface="Comic Sans MS" panose="030F0702030302020204" pitchFamily="66" charset="0"/>
                <a:cs typeface="Arial MT"/>
              </a:rPr>
              <a:t>5.</a:t>
            </a:r>
            <a:r>
              <a:rPr lang="es-AR" sz="2400" dirty="0">
                <a:latin typeface="Comic Sans MS" panose="030F0702030302020204" pitchFamily="66" charset="0"/>
                <a:cs typeface="Arial MT"/>
              </a:rPr>
              <a:t> </a:t>
            </a:r>
            <a:r>
              <a:rPr lang="es-AR" sz="2400" spc="-10" dirty="0">
                <a:latin typeface="Comic Sans MS" panose="030F0702030302020204" pitchFamily="66" charset="0"/>
                <a:cs typeface="Arial MT"/>
              </a:rPr>
              <a:t>"</a:t>
            </a:r>
            <a:r>
              <a:rPr lang="es-AR" sz="2400" spc="-10" dirty="0" err="1">
                <a:latin typeface="Comic Sans MS" panose="030F0702030302020204" pitchFamily="66" charset="0"/>
                <a:cs typeface="Arial MT"/>
              </a:rPr>
              <a:t>Protective</a:t>
            </a:r>
            <a:r>
              <a:rPr lang="es-AR" sz="2400" spc="-5" dirty="0">
                <a:latin typeface="Comic Sans MS" panose="030F0702030302020204" pitchFamily="66" charset="0"/>
                <a:cs typeface="Arial MT"/>
              </a:rPr>
              <a:t> </a:t>
            </a:r>
            <a:r>
              <a:rPr lang="es-AR" sz="2400" spc="-10" dirty="0" err="1">
                <a:latin typeface="Comic Sans MS" panose="030F0702030302020204" pitchFamily="66" charset="0"/>
                <a:cs typeface="Arial MT"/>
              </a:rPr>
              <a:t>Relaying</a:t>
            </a:r>
            <a:r>
              <a:rPr lang="es-AR" sz="2400" spc="-10" dirty="0">
                <a:latin typeface="Comic Sans MS" panose="030F0702030302020204" pitchFamily="66" charset="0"/>
                <a:cs typeface="Arial MT"/>
              </a:rPr>
              <a:t>,</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Theory</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and</a:t>
            </a:r>
            <a:r>
              <a:rPr lang="es-AR" sz="2400" dirty="0">
                <a:latin typeface="Comic Sans MS" panose="030F0702030302020204" pitchFamily="66" charset="0"/>
                <a:cs typeface="Arial MT"/>
              </a:rPr>
              <a:t> </a:t>
            </a:r>
            <a:r>
              <a:rPr lang="es-AR" sz="2400" spc="-10" dirty="0" err="1">
                <a:latin typeface="Comic Sans MS" panose="030F0702030302020204" pitchFamily="66" charset="0"/>
                <a:cs typeface="Arial MT"/>
              </a:rPr>
              <a:t>Application</a:t>
            </a:r>
            <a:r>
              <a:rPr lang="es-AR" sz="2400" spc="-10" dirty="0">
                <a:latin typeface="Comic Sans MS" panose="030F0702030302020204" pitchFamily="66" charset="0"/>
                <a:cs typeface="Arial MT"/>
              </a:rPr>
              <a:t>,"</a:t>
            </a:r>
            <a:r>
              <a:rPr lang="es-AR" sz="2400" spc="-5" dirty="0">
                <a:latin typeface="Comic Sans MS" panose="030F0702030302020204" pitchFamily="66" charset="0"/>
                <a:cs typeface="Arial MT"/>
              </a:rPr>
              <a:t> </a:t>
            </a:r>
            <a:r>
              <a:rPr lang="es-AR" sz="2400" spc="-10" dirty="0">
                <a:latin typeface="Comic Sans MS" panose="030F0702030302020204" pitchFamily="66" charset="0"/>
                <a:cs typeface="Arial MT"/>
              </a:rPr>
              <a:t>ABB </a:t>
            </a:r>
            <a:r>
              <a:rPr lang="es-AR" sz="2400" spc="-5" dirty="0">
                <a:latin typeface="Comic Sans MS" panose="030F0702030302020204" pitchFamily="66" charset="0"/>
                <a:cs typeface="Arial MT"/>
              </a:rPr>
              <a:t> </a:t>
            </a:r>
            <a:r>
              <a:rPr lang="es-AR" sz="2400" spc="-10" dirty="0" err="1">
                <a:latin typeface="Comic Sans MS" panose="030F0702030302020204" pitchFamily="66" charset="0"/>
                <a:cs typeface="Arial MT"/>
              </a:rPr>
              <a:t>Relaying</a:t>
            </a:r>
            <a:r>
              <a:rPr lang="es-AR" sz="2400" spc="-10" dirty="0">
                <a:latin typeface="Comic Sans MS" panose="030F0702030302020204" pitchFamily="66" charset="0"/>
                <a:cs typeface="Arial MT"/>
              </a:rPr>
              <a:t> </a:t>
            </a:r>
            <a:r>
              <a:rPr lang="es-AR" sz="2400" spc="-10" dirty="0" err="1">
                <a:latin typeface="Comic Sans MS" panose="030F0702030302020204" pitchFamily="66" charset="0"/>
                <a:cs typeface="Arial MT"/>
              </a:rPr>
              <a:t>Division</a:t>
            </a:r>
            <a:r>
              <a:rPr lang="es-AR" sz="2400" spc="-10" dirty="0">
                <a:latin typeface="Comic Sans MS" panose="030F0702030302020204" pitchFamily="66" charset="0"/>
                <a:cs typeface="Arial MT"/>
              </a:rPr>
              <a:t>, </a:t>
            </a:r>
            <a:r>
              <a:rPr lang="es-AR" sz="2400" spc="-5" dirty="0">
                <a:latin typeface="Comic Sans MS" panose="030F0702030302020204" pitchFamily="66" charset="0"/>
                <a:cs typeface="Arial MT"/>
              </a:rPr>
              <a:t>Coral Springs, FL, Marcel </a:t>
            </a:r>
            <a:r>
              <a:rPr lang="es-AR" sz="2400" spc="-5" dirty="0" err="1">
                <a:latin typeface="Comic Sans MS" panose="030F0702030302020204" pitchFamily="66" charset="0"/>
                <a:cs typeface="Arial MT"/>
              </a:rPr>
              <a:t>Dekker</a:t>
            </a:r>
            <a:r>
              <a:rPr lang="es-AR" sz="2400" spc="-5" dirty="0">
                <a:latin typeface="Comic Sans MS" panose="030F0702030302020204" pitchFamily="66" charset="0"/>
                <a:cs typeface="Arial MT"/>
              </a:rPr>
              <a:t>, </a:t>
            </a:r>
            <a:r>
              <a:rPr lang="es-AR" sz="2400" dirty="0">
                <a:latin typeface="Comic Sans MS" panose="030F0702030302020204" pitchFamily="66" charset="0"/>
                <a:cs typeface="Arial MT"/>
              </a:rPr>
              <a:t> </a:t>
            </a:r>
            <a:r>
              <a:rPr lang="es-AR" sz="2400" spc="-10" dirty="0">
                <a:latin typeface="Comic Sans MS" panose="030F0702030302020204" pitchFamily="66" charset="0"/>
                <a:cs typeface="Arial MT"/>
              </a:rPr>
              <a:t>1994.</a:t>
            </a:r>
            <a:endParaRPr lang="es-AR" sz="2400" dirty="0">
              <a:latin typeface="Comic Sans MS" panose="030F0702030302020204" pitchFamily="66" charset="0"/>
              <a:cs typeface="Arial MT"/>
            </a:endParaRPr>
          </a:p>
          <a:p>
            <a:pPr marL="12700" marR="5080" algn="just">
              <a:lnSpc>
                <a:spcPct val="116100"/>
              </a:lnSpc>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13454094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18"/>
          <p:cNvSpPr txBox="1"/>
          <p:nvPr/>
        </p:nvSpPr>
        <p:spPr>
          <a:xfrm>
            <a:off x="330200" y="338236"/>
            <a:ext cx="17221200" cy="9248686"/>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APÉNDICE</a:t>
            </a:r>
            <a:r>
              <a:rPr sz="2400" b="1" spc="345" dirty="0">
                <a:latin typeface="Comic Sans MS"/>
                <a:cs typeface="Comic Sans MS"/>
              </a:rPr>
              <a:t> </a:t>
            </a:r>
            <a:r>
              <a:rPr sz="2400" b="1" spc="-5" dirty="0">
                <a:latin typeface="Comic Sans MS"/>
                <a:cs typeface="Comic Sans MS"/>
              </a:rPr>
              <a:t>I</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Este apéndice presenta un ejemplo de cómo calcular las </a:t>
            </a:r>
            <a:r>
              <a:rPr lang="es-MX" sz="2400" dirty="0">
                <a:latin typeface="Comic Sans MS"/>
                <a:cs typeface="Comic Sans MS"/>
              </a:rPr>
              <a:t> </a:t>
            </a:r>
            <a:r>
              <a:rPr lang="es-MX" sz="2400" spc="-5" dirty="0">
                <a:latin typeface="Comic Sans MS"/>
                <a:cs typeface="Comic Sans MS"/>
              </a:rPr>
              <a:t>cantidades de falla de secuencia cero y cómo determinar </a:t>
            </a:r>
            <a:r>
              <a:rPr lang="es-MX" sz="2400" dirty="0">
                <a:latin typeface="Comic Sans MS"/>
                <a:cs typeface="Comic Sans MS"/>
              </a:rPr>
              <a:t> </a:t>
            </a:r>
            <a:r>
              <a:rPr lang="es-MX" sz="2400" spc="-5" dirty="0">
                <a:latin typeface="Comic Sans MS"/>
                <a:cs typeface="Comic Sans MS"/>
              </a:rPr>
              <a:t>los valores y capacidades de los elementos de puesta a </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(resistor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usados</a:t>
            </a:r>
            <a:r>
              <a:rPr lang="es-MX" sz="2400" spc="260"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esquemas convencionales de 95%, 60 Hz de protección </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a:t>
            </a:r>
            <a:r>
              <a:rPr lang="es-MX" sz="2400" spc="254" dirty="0">
                <a:latin typeface="Comic Sans MS"/>
                <a:cs typeface="Comic Sans MS"/>
              </a:rPr>
              <a:t> </a:t>
            </a:r>
            <a:r>
              <a:rPr lang="es-MX" sz="2400" spc="-5" dirty="0">
                <a:latin typeface="Comic Sans MS"/>
                <a:cs typeface="Comic Sans MS"/>
              </a:rPr>
              <a:t>impedancia.</a:t>
            </a:r>
            <a:r>
              <a:rPr lang="es-MX" sz="2400" spc="260" dirty="0">
                <a:latin typeface="Comic Sans MS"/>
                <a:cs typeface="Comic Sans MS"/>
              </a:rPr>
              <a:t> </a:t>
            </a:r>
            <a:r>
              <a:rPr lang="es-MX" sz="2400" spc="-5" dirty="0">
                <a:latin typeface="Comic Sans MS"/>
                <a:cs typeface="Comic Sans MS"/>
              </a:rPr>
              <a:t>La </a:t>
            </a:r>
            <a:r>
              <a:rPr lang="es-MX" sz="2400" spc="-254"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975</a:t>
            </a:r>
            <a:r>
              <a:rPr lang="es-MX" sz="2400" dirty="0">
                <a:latin typeface="Comic Sans MS"/>
                <a:cs typeface="Comic Sans MS"/>
              </a:rPr>
              <a:t> </a:t>
            </a:r>
            <a:r>
              <a:rPr lang="es-MX" sz="2400" spc="-5" dirty="0">
                <a:latin typeface="Comic Sans MS"/>
                <a:cs typeface="Comic Sans MS"/>
              </a:rPr>
              <a:t>MVA,</a:t>
            </a:r>
            <a:r>
              <a:rPr lang="es-MX" sz="2400" dirty="0">
                <a:latin typeface="Comic Sans MS"/>
                <a:cs typeface="Comic Sans MS"/>
              </a:rPr>
              <a:t> </a:t>
            </a:r>
            <a:r>
              <a:rPr lang="es-MX" sz="2400" spc="-5" dirty="0">
                <a:latin typeface="Comic Sans MS"/>
                <a:cs typeface="Comic Sans MS"/>
              </a:rPr>
              <a:t>22</a:t>
            </a:r>
            <a:r>
              <a:rPr lang="es-MX" sz="2400" dirty="0">
                <a:latin typeface="Comic Sans MS"/>
                <a:cs typeface="Comic Sans MS"/>
              </a:rPr>
              <a:t> </a:t>
            </a:r>
            <a:r>
              <a:rPr lang="es-MX" sz="2400" spc="-5" dirty="0">
                <a:latin typeface="Comic Sans MS"/>
                <a:cs typeface="Comic Sans MS"/>
              </a:rPr>
              <a:t>kV, </a:t>
            </a:r>
            <a:r>
              <a:rPr lang="es-MX" sz="2400" spc="-260" dirty="0">
                <a:latin typeface="Comic Sans MS"/>
                <a:cs typeface="Comic Sans MS"/>
              </a:rPr>
              <a:t> </a:t>
            </a:r>
            <a:r>
              <a:rPr lang="es-MX" sz="2400" spc="-5" dirty="0">
                <a:latin typeface="Comic Sans MS"/>
                <a:cs typeface="Comic Sans MS"/>
              </a:rPr>
              <a:t>conectado en forma unitaria a un sistema de transmisión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345</a:t>
            </a:r>
            <a:r>
              <a:rPr lang="es-MX" sz="2400" dirty="0">
                <a:latin typeface="Comic Sans MS"/>
                <a:cs typeface="Comic Sans MS"/>
              </a:rPr>
              <a:t> </a:t>
            </a:r>
            <a:r>
              <a:rPr lang="es-MX" sz="2400" spc="-5" dirty="0">
                <a:latin typeface="Comic Sans MS"/>
                <a:cs typeface="Comic Sans MS"/>
              </a:rPr>
              <a:t>kV</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distribución.</a:t>
            </a: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resistencia,</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capacitancias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cuales </a:t>
            </a:r>
            <a:r>
              <a:rPr lang="es-MX" sz="2400" dirty="0">
                <a:latin typeface="Comic Sans MS"/>
                <a:cs typeface="Comic Sans MS"/>
              </a:rPr>
              <a:t> </a:t>
            </a:r>
            <a:r>
              <a:rPr lang="es-MX" sz="2400" spc="-5" dirty="0">
                <a:latin typeface="Comic Sans MS"/>
                <a:cs typeface="Comic Sans MS"/>
              </a:rPr>
              <a:t>normalmente</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tomadas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cuenta</a:t>
            </a:r>
            <a:r>
              <a:rPr lang="es-MX" sz="2400" dirty="0">
                <a:latin typeface="Comic Sans MS"/>
                <a:cs typeface="Comic Sans MS"/>
              </a:rPr>
              <a:t> </a:t>
            </a:r>
            <a:r>
              <a:rPr lang="es-MX" sz="2400" spc="-5" dirty="0">
                <a:latin typeface="Comic Sans MS"/>
                <a:cs typeface="Comic Sans MS"/>
              </a:rPr>
              <a:t>debido</a:t>
            </a:r>
            <a:r>
              <a:rPr lang="es-MX" sz="2400" spc="254" dirty="0">
                <a:latin typeface="Comic Sans MS"/>
                <a:cs typeface="Comic Sans MS"/>
              </a:rPr>
              <a:t> </a:t>
            </a:r>
            <a:r>
              <a:rPr lang="es-MX" sz="2400" spc="-5" dirty="0">
                <a:latin typeface="Comic Sans MS"/>
                <a:cs typeface="Comic Sans MS"/>
              </a:rPr>
              <a:t>a</a:t>
            </a:r>
            <a:r>
              <a:rPr lang="es-MX" sz="2400" spc="260" dirty="0">
                <a:latin typeface="Comic Sans MS"/>
                <a:cs typeface="Comic Sans MS"/>
              </a:rPr>
              <a:t> </a:t>
            </a:r>
            <a:r>
              <a:rPr lang="es-MX" sz="2400" spc="-5" dirty="0">
                <a:latin typeface="Comic Sans MS"/>
                <a:cs typeface="Comic Sans MS"/>
              </a:rPr>
              <a:t>sus </a:t>
            </a:r>
            <a:r>
              <a:rPr lang="es-MX" sz="2400" spc="-254" dirty="0">
                <a:latin typeface="Comic Sans MS"/>
                <a:cs typeface="Comic Sans MS"/>
              </a:rPr>
              <a:t> </a:t>
            </a:r>
            <a:r>
              <a:rPr lang="es-MX" sz="2400" spc="-5" dirty="0">
                <a:latin typeface="Comic Sans MS"/>
                <a:cs typeface="Comic Sans MS"/>
              </a:rPr>
              <a:t>altos</a:t>
            </a:r>
            <a:r>
              <a:rPr lang="es-MX" sz="2400" dirty="0">
                <a:latin typeface="Comic Sans MS"/>
                <a:cs typeface="Comic Sans MS"/>
              </a:rPr>
              <a:t> </a:t>
            </a:r>
            <a:r>
              <a:rPr lang="es-MX" sz="2400" spc="-5" dirty="0">
                <a:latin typeface="Comic Sans MS"/>
                <a:cs typeface="Comic Sans MS"/>
              </a:rPr>
              <a:t>valores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comparación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reactancias</a:t>
            </a:r>
            <a:r>
              <a:rPr lang="es-MX" sz="2400" dirty="0">
                <a:latin typeface="Comic Sans MS"/>
                <a:cs typeface="Comic Sans MS"/>
              </a:rPr>
              <a:t> </a:t>
            </a:r>
            <a:r>
              <a:rPr lang="es-MX" sz="2400" spc="-5" dirty="0">
                <a:latin typeface="Comic Sans MS"/>
                <a:cs typeface="Comic Sans MS"/>
              </a:rPr>
              <a:t>inductivas</a:t>
            </a:r>
            <a:r>
              <a:rPr lang="es-MX" sz="2400" dirty="0">
                <a:latin typeface="Comic Sans MS"/>
                <a:cs typeface="Comic Sans MS"/>
              </a:rPr>
              <a:t> </a:t>
            </a:r>
            <a:r>
              <a:rPr lang="es-MX" sz="2400" spc="-5" dirty="0">
                <a:latin typeface="Comic Sans MS"/>
                <a:cs typeface="Comic Sans MS"/>
              </a:rPr>
              <a:t>serie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vuelven </a:t>
            </a:r>
            <a:r>
              <a:rPr lang="es-MX" sz="2400" spc="-254" dirty="0">
                <a:latin typeface="Comic Sans MS"/>
                <a:cs typeface="Comic Sans MS"/>
              </a:rPr>
              <a:t> </a:t>
            </a:r>
            <a:r>
              <a:rPr lang="es-MX" sz="2400" spc="-5" dirty="0">
                <a:latin typeface="Comic Sans MS"/>
                <a:cs typeface="Comic Sans MS"/>
              </a:rPr>
              <a:t>significativas.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general,</a:t>
            </a:r>
            <a:r>
              <a:rPr lang="es-MX" sz="2400" dirty="0">
                <a:latin typeface="Comic Sans MS"/>
                <a:cs typeface="Comic Sans MS"/>
              </a:rPr>
              <a:t> </a:t>
            </a:r>
            <a:r>
              <a:rPr lang="es-MX" sz="2400" spc="-5" dirty="0">
                <a:latin typeface="Comic Sans MS"/>
                <a:cs typeface="Comic Sans MS"/>
              </a:rPr>
              <a:t>éstas</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capacitancias </a:t>
            </a:r>
            <a:r>
              <a:rPr lang="es-MX" sz="2400" dirty="0">
                <a:latin typeface="Comic Sans MS"/>
                <a:cs typeface="Comic Sans MS"/>
              </a:rPr>
              <a:t> </a:t>
            </a:r>
            <a:r>
              <a:rPr lang="es-MX" sz="2400" spc="-5" dirty="0">
                <a:latin typeface="Comic Sans MS"/>
                <a:cs typeface="Comic Sans MS"/>
              </a:rPr>
              <a:t>distribuidas,</a:t>
            </a:r>
            <a:r>
              <a:rPr lang="es-MX" sz="2400" dirty="0">
                <a:latin typeface="Comic Sans MS"/>
                <a:cs typeface="Comic Sans MS"/>
              </a:rPr>
              <a:t> </a:t>
            </a:r>
            <a:r>
              <a:rPr lang="es-MX" sz="2400" spc="-5" dirty="0">
                <a:latin typeface="Comic Sans MS"/>
                <a:cs typeface="Comic Sans MS"/>
              </a:rPr>
              <a:t>pero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propósitos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cálculos </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“concentradas”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modeladas</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solo </a:t>
            </a:r>
            <a:r>
              <a:rPr lang="es-MX" sz="2400" spc="-254" dirty="0">
                <a:latin typeface="Comic Sans MS"/>
                <a:cs typeface="Comic Sans MS"/>
              </a:rPr>
              <a:t> </a:t>
            </a:r>
            <a:r>
              <a:rPr lang="es-MX" sz="2400" spc="-5" dirty="0">
                <a:latin typeface="Comic Sans MS"/>
                <a:cs typeface="Comic Sans MS"/>
              </a:rPr>
              <a:t>capacitor.</a:t>
            </a:r>
            <a:r>
              <a:rPr lang="es-MX" sz="2400" dirty="0">
                <a:latin typeface="Comic Sans MS"/>
                <a:cs typeface="Comic Sans MS"/>
              </a:rPr>
              <a:t> </a:t>
            </a:r>
          </a:p>
          <a:p>
            <a:pPr marL="12700">
              <a:spcBef>
                <a:spcPts val="100"/>
              </a:spcBef>
            </a:pPr>
            <a:endParaRPr sz="1000" dirty="0">
              <a:latin typeface="Comic Sans MS"/>
              <a:cs typeface="Comic Sans MS"/>
            </a:endParaRPr>
          </a:p>
        </p:txBody>
      </p:sp>
      <p:pic>
        <p:nvPicPr>
          <p:cNvPr id="3" name="Imagen 2">
            <a:extLst>
              <a:ext uri="{FF2B5EF4-FFF2-40B4-BE49-F238E27FC236}">
                <a16:creationId xmlns:a16="http://schemas.microsoft.com/office/drawing/2014/main" xmlns="" id="{E73DE8F8-3475-4F35-BDF1-490825DD23C8}"/>
              </a:ext>
            </a:extLst>
          </p:cNvPr>
          <p:cNvPicPr>
            <a:picLocks noChangeAspect="1"/>
          </p:cNvPicPr>
          <p:nvPr/>
        </p:nvPicPr>
        <p:blipFill>
          <a:blip r:embed="rId2"/>
          <a:stretch>
            <a:fillRect/>
          </a:stretch>
        </p:blipFill>
        <p:spPr>
          <a:xfrm>
            <a:off x="4456742" y="2971800"/>
            <a:ext cx="8610600" cy="4448492"/>
          </a:xfrm>
          <a:prstGeom prst="rect">
            <a:avLst/>
          </a:prstGeom>
        </p:spPr>
      </p:pic>
      <p:sp>
        <p:nvSpPr>
          <p:cNvPr id="7" name="CuadroTexto 6">
            <a:extLst>
              <a:ext uri="{FF2B5EF4-FFF2-40B4-BE49-F238E27FC236}">
                <a16:creationId xmlns:a16="http://schemas.microsoft.com/office/drawing/2014/main" xmlns="" id="{374ED405-534E-4415-8A90-66C87BE78C95}"/>
              </a:ext>
            </a:extLst>
          </p:cNvPr>
          <p:cNvSpPr txBox="1"/>
          <p:nvPr/>
        </p:nvSpPr>
        <p:spPr>
          <a:xfrm>
            <a:off x="4130376" y="7420292"/>
            <a:ext cx="8936966" cy="400110"/>
          </a:xfrm>
          <a:prstGeom prst="rect">
            <a:avLst/>
          </a:prstGeom>
          <a:noFill/>
        </p:spPr>
        <p:txBody>
          <a:bodyPr wrap="square">
            <a:spAutoFit/>
          </a:bodyPr>
          <a:lstStyle/>
          <a:p>
            <a:pPr algn="ctr"/>
            <a:r>
              <a:rPr lang="es-MX" sz="2000" b="1" dirty="0">
                <a:latin typeface="Comic Sans MS" panose="030F0702030302020204" pitchFamily="66" charset="0"/>
              </a:rPr>
              <a:t>FIGURA A. SISTEMA DE EJEMPLO </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32611099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18"/>
          <p:cNvSpPr txBox="1"/>
          <p:nvPr/>
        </p:nvSpPr>
        <p:spPr>
          <a:xfrm>
            <a:off x="330200" y="338236"/>
            <a:ext cx="17221200" cy="9307804"/>
          </a:xfrm>
          <a:prstGeom prst="rect">
            <a:avLst/>
          </a:prstGeom>
        </p:spPr>
        <p:txBody>
          <a:bodyPr vert="horz" wrap="square" lIns="0" tIns="12700" rIns="0" bIns="0" rtlCol="0">
            <a:spAutoFit/>
          </a:bodyPr>
          <a:lstStyle/>
          <a:p>
            <a:pPr marL="12700" algn="just">
              <a:spcBef>
                <a:spcPts val="100"/>
              </a:spcBef>
            </a:pP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capacitancias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más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significativas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sistema mostrado (y en cualquier sistema similar) son las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asociadas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capacitores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apartarayos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contra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sobretensión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baja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transformador</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elevador</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Estos tres elementos típicamente suman más del 95% de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capacitancia del sistema a tierra.</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Otras fuentes son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buses de fase aislada, los devanados de alta tensión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transformador</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auxiliar</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a:t>
            </a:r>
            <a:r>
              <a:rPr lang="es-MX" sz="2400" spc="1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1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1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devanados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 alta tensión de los transformadores de instrumento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ejemplo</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TPs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Generalmente,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valores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capacitancia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obtenidos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fabricante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equipo;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embargo,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pruebas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factor de potencia o aislamiento (por ejemplo pruebas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tipo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“Doble”)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excelentes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fuentes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medirlas.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Todos</a:t>
            </a:r>
            <a:r>
              <a:rPr lang="es-MX" sz="2400" spc="75"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valores</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capacitancia</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usados</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estos </a:t>
            </a:r>
            <a:r>
              <a:rPr lang="es-AR" sz="2400" spc="-5" dirty="0">
                <a:latin typeface="Comic Sans MS" panose="030F0702030302020204" pitchFamily="66" charset="0"/>
                <a:cs typeface="Comic Sans MS"/>
              </a:rPr>
              <a:t>cálculos deben ser valores de fase a tierra en base de </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“por unidad”.</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Nótese que la capacitancia en </a:t>
            </a:r>
            <a:r>
              <a:rPr lang="es-AR" sz="2400" spc="-5" dirty="0" err="1">
                <a:latin typeface="Comic Sans MS" panose="030F0702030302020204" pitchFamily="66" charset="0"/>
                <a:cs typeface="Comic Sans MS"/>
              </a:rPr>
              <a:t>farads</a:t>
            </a:r>
            <a:r>
              <a:rPr lang="es-AR" sz="2400" spc="-5" dirty="0">
                <a:latin typeface="Comic Sans MS" panose="030F0702030302020204" pitchFamily="66" charset="0"/>
                <a:cs typeface="Comic Sans MS"/>
              </a:rPr>
              <a:t> o </a:t>
            </a:r>
            <a:r>
              <a:rPr lang="es-AR" sz="2400" dirty="0">
                <a:latin typeface="Comic Sans MS" panose="030F0702030302020204" pitchFamily="66" charset="0"/>
                <a:cs typeface="Comic Sans MS"/>
              </a:rPr>
              <a:t> </a:t>
            </a:r>
            <a:r>
              <a:rPr lang="es-AR" sz="2400" spc="-5" dirty="0" err="1">
                <a:latin typeface="Comic Sans MS" panose="030F0702030302020204" pitchFamily="66" charset="0"/>
                <a:cs typeface="Comic Sans MS"/>
              </a:rPr>
              <a:t>microfarads</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necesita</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ser</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convertida</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a</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reactancia </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capacitiva (</a:t>
            </a:r>
            <a:r>
              <a:rPr lang="es-AR" sz="2400" spc="-5" dirty="0" err="1">
                <a:latin typeface="Comic Sans MS" panose="030F0702030302020204" pitchFamily="66" charset="0"/>
                <a:cs typeface="Comic Sans MS"/>
              </a:rPr>
              <a:t>ohms</a:t>
            </a:r>
            <a:r>
              <a:rPr lang="es-AR" sz="2400" spc="-5" dirty="0">
                <a:latin typeface="Comic Sans MS" panose="030F0702030302020204" pitchFamily="66" charset="0"/>
                <a:cs typeface="Comic Sans MS"/>
              </a:rPr>
              <a:t>)</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a</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60</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Hz.</a:t>
            </a:r>
            <a:endParaRPr lang="es-AR" sz="2400" dirty="0">
              <a:latin typeface="Comic Sans MS" panose="030F0702030302020204" pitchFamily="66" charset="0"/>
              <a:cs typeface="Comic Sans MS"/>
            </a:endParaRPr>
          </a:p>
          <a:p>
            <a:pPr marL="38100" marR="30480" algn="just">
              <a:spcBef>
                <a:spcPts val="100"/>
              </a:spcBef>
            </a:pPr>
            <a:r>
              <a:rPr lang="es-MX" sz="2400" spc="-5" dirty="0">
                <a:latin typeface="Comic Sans MS" panose="030F0702030302020204" pitchFamily="66" charset="0"/>
                <a:cs typeface="Comic Sans MS"/>
              </a:rPr>
              <a:t>Supóngase que la reactancia capacitiva fase a tierra del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 transformador, terminales y equipo asociado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 el sistema de la figura A es </a:t>
            </a:r>
            <a:r>
              <a:rPr lang="es-MX" sz="2400" spc="-5" dirty="0" err="1">
                <a:latin typeface="Comic Sans MS" panose="030F0702030302020204" pitchFamily="66" charset="0"/>
                <a:cs typeface="Comic Sans MS"/>
              </a:rPr>
              <a:t>X</a:t>
            </a:r>
            <a:r>
              <a:rPr lang="es-MX" sz="2400" spc="-7" baseline="-13888" dirty="0" err="1">
                <a:latin typeface="Comic Sans MS" panose="030F0702030302020204" pitchFamily="66" charset="0"/>
                <a:cs typeface="Comic Sans MS"/>
              </a:rPr>
              <a:t>oc</a:t>
            </a:r>
            <a:r>
              <a:rPr lang="es-MX" sz="2400" spc="-7" baseline="-13888" dirty="0">
                <a:latin typeface="Comic Sans MS" panose="030F0702030302020204" pitchFamily="66" charset="0"/>
                <a:cs typeface="Comic Sans MS"/>
              </a:rPr>
              <a:t> </a:t>
            </a:r>
            <a:r>
              <a:rPr lang="es-MX" sz="2400" spc="-5" dirty="0">
                <a:latin typeface="Comic Sans MS" panose="030F0702030302020204" pitchFamily="66" charset="0"/>
                <a:cs typeface="Comic Sans MS"/>
              </a:rPr>
              <a:t>= 6780 </a:t>
            </a:r>
            <a:r>
              <a:rPr lang="es-MX" sz="2400" spc="-5" dirty="0" err="1">
                <a:latin typeface="Comic Sans MS" panose="030F0702030302020204" pitchFamily="66" charset="0"/>
                <a:cs typeface="Comic Sans MS"/>
              </a:rPr>
              <a:t>ohms</a:t>
            </a:r>
            <a:r>
              <a:rPr lang="es-MX" sz="2400" spc="-5" dirty="0">
                <a:latin typeface="Comic Sans MS" panose="030F0702030302020204" pitchFamily="66" charset="0"/>
                <a:cs typeface="Comic Sans MS"/>
              </a:rPr>
              <a:t>/fase.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valor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óhmico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resistor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secundario</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ha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sido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seleccionado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forma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reflejado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través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transformador de distribución, la resistencia resultante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a:t>
            </a:r>
            <a:r>
              <a:rPr lang="es-MX" sz="2400" spc="-7" baseline="-13888" dirty="0">
                <a:latin typeface="Comic Sans MS" panose="030F0702030302020204" pitchFamily="66" charset="0"/>
                <a:cs typeface="Comic Sans MS"/>
              </a:rPr>
              <a:t>n</a:t>
            </a:r>
            <a:r>
              <a:rPr lang="es-MX" sz="2400" spc="120" baseline="-13888" dirty="0">
                <a:latin typeface="Comic Sans MS" panose="030F0702030302020204" pitchFamily="66" charset="0"/>
                <a:cs typeface="Comic Sans MS"/>
              </a:rPr>
              <a:t> </a:t>
            </a:r>
            <a:r>
              <a:rPr lang="es-MX" sz="2400" spc="-5" dirty="0">
                <a:latin typeface="Comic Sans MS" panose="030F0702030302020204" pitchFamily="66" charset="0"/>
                <a:cs typeface="Comic Sans MS"/>
              </a:rPr>
              <a:t>sea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igual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1/3</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X</a:t>
            </a:r>
            <a:r>
              <a:rPr lang="es-MX" sz="2400" spc="-7" baseline="-13888" dirty="0">
                <a:latin typeface="Comic Sans MS" panose="030F0702030302020204" pitchFamily="66" charset="0"/>
                <a:cs typeface="Comic Sans MS"/>
              </a:rPr>
              <a:t>0C</a:t>
            </a:r>
            <a:r>
              <a:rPr lang="es-MX" sz="2400" spc="-5" dirty="0">
                <a:latin typeface="Comic Sans MS" panose="030F0702030302020204" pitchFamily="66" charset="0"/>
                <a:cs typeface="Comic Sans MS"/>
              </a:rPr>
              <a:t>.</a:t>
            </a:r>
          </a:p>
          <a:p>
            <a:pPr algn="ctr">
              <a:spcBef>
                <a:spcPts val="5"/>
              </a:spcBef>
            </a:pPr>
            <a:r>
              <a:rPr lang="es-AR" sz="2400" b="1" dirty="0">
                <a:latin typeface="Comic Sans MS" panose="030F0702030302020204" pitchFamily="66" charset="0"/>
              </a:rPr>
              <a:t>Rn = 0.738 (13,280/240)²2 = 2260 </a:t>
            </a:r>
            <a:r>
              <a:rPr lang="el-GR" sz="2400" b="1" dirty="0">
                <a:latin typeface="Comic Sans MS" panose="030F0702030302020204" pitchFamily="66" charset="0"/>
              </a:rPr>
              <a:t>Ω</a:t>
            </a:r>
            <a:endParaRPr lang="es-MX" sz="2400" b="1" dirty="0">
              <a:latin typeface="Comic Sans MS" panose="030F0702030302020204" pitchFamily="66" charset="0"/>
              <a:cs typeface="Symbol"/>
            </a:endParaRPr>
          </a:p>
          <a:p>
            <a:pPr marL="38100" marR="30480" algn="just">
              <a:spcBef>
                <a:spcPts val="1200"/>
              </a:spcBef>
            </a:pPr>
            <a:r>
              <a:rPr lang="es-MX" sz="2400" spc="-5" dirty="0">
                <a:latin typeface="Comic Sans MS" panose="030F0702030302020204" pitchFamily="66" charset="0"/>
                <a:cs typeface="Comic Sans MS"/>
              </a:rPr>
              <a:t>Para</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propósitos</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análisis,</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supóngase</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SLG</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en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las terminales del generador. En términos de cantidades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resultantes de falla (tensión y corriente), esta ubicación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representa el peor caso. Esto es, el desplazamiento del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neutro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desarrollo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3V</a:t>
            </a:r>
            <a:r>
              <a:rPr lang="es-MX" sz="2400" spc="-7" baseline="-13888" dirty="0">
                <a:latin typeface="Comic Sans MS" panose="030F0702030302020204" pitchFamily="66" charset="0"/>
                <a:cs typeface="Comic Sans MS"/>
              </a:rPr>
              <a:t>o</a:t>
            </a:r>
            <a:r>
              <a:rPr lang="es-MX" sz="2400" baseline="-13888"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través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secundario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transformador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distribución)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magnitudes de corriente de falla son las mayores.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términos de la sensibilidad del relé, este es el “mejor”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lugar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ocurra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SLG,</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precisamente a que las cantidades son las mayores, y por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tanto,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probabilidad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mayor.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Cuando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moviendo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hacia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interior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 del generador (hacia el neutro), las cantidades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falla disminuyen en </a:t>
            </a:r>
            <a:r>
              <a:rPr lang="es-MX" sz="2400" dirty="0">
                <a:latin typeface="Comic Sans MS" panose="030F0702030302020204" pitchFamily="66" charset="0"/>
                <a:cs typeface="Comic Sans MS"/>
              </a:rPr>
              <a:t>magnitud, </a:t>
            </a:r>
            <a:r>
              <a:rPr lang="es-MX" sz="2400" spc="-5" dirty="0">
                <a:latin typeface="Comic Sans MS" panose="030F0702030302020204" pitchFamily="66" charset="0"/>
                <a:cs typeface="Comic Sans MS"/>
              </a:rPr>
              <a:t>reduciendo la capacidad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dispositivos</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detectarlas.</a:t>
            </a:r>
            <a:endParaRPr lang="es-MX" sz="2400" dirty="0">
              <a:latin typeface="Comic Sans MS" panose="030F0702030302020204" pitchFamily="66" charset="0"/>
              <a:cs typeface="Comic Sans MS"/>
            </a:endParaRPr>
          </a:p>
          <a:p>
            <a:pPr marL="12700" algn="just">
              <a:spcBef>
                <a:spcPts val="100"/>
              </a:spcBef>
            </a:pPr>
            <a:r>
              <a:rPr lang="es-MX" sz="2400" spc="-5" dirty="0">
                <a:latin typeface="Comic Sans MS"/>
                <a:cs typeface="Comic Sans MS"/>
              </a:rPr>
              <a:t>En</a:t>
            </a:r>
            <a:r>
              <a:rPr lang="es-MX" sz="2400" spc="35" dirty="0">
                <a:latin typeface="Comic Sans MS"/>
                <a:cs typeface="Comic Sans MS"/>
              </a:rPr>
              <a:t> </a:t>
            </a:r>
            <a:r>
              <a:rPr lang="es-MX" sz="2400" spc="-5" dirty="0">
                <a:latin typeface="Comic Sans MS"/>
                <a:cs typeface="Comic Sans MS"/>
              </a:rPr>
              <a:t>la</a:t>
            </a:r>
            <a:r>
              <a:rPr lang="es-MX" sz="2400" spc="35" dirty="0">
                <a:latin typeface="Comic Sans MS"/>
                <a:cs typeface="Comic Sans MS"/>
              </a:rPr>
              <a:t> </a:t>
            </a:r>
            <a:r>
              <a:rPr lang="es-MX" sz="2400" spc="-5" dirty="0">
                <a:latin typeface="Comic Sans MS"/>
                <a:cs typeface="Comic Sans MS"/>
              </a:rPr>
              <a:t>Figura</a:t>
            </a:r>
            <a:r>
              <a:rPr lang="es-MX" sz="2400" spc="35" dirty="0">
                <a:latin typeface="Comic Sans MS"/>
                <a:cs typeface="Comic Sans MS"/>
              </a:rPr>
              <a:t> </a:t>
            </a:r>
            <a:r>
              <a:rPr lang="es-MX" sz="2400" spc="-5" dirty="0">
                <a:latin typeface="Comic Sans MS"/>
                <a:cs typeface="Comic Sans MS"/>
              </a:rPr>
              <a:t>A</a:t>
            </a:r>
            <a:r>
              <a:rPr lang="es-MX" sz="2400" spc="35" dirty="0">
                <a:latin typeface="Comic Sans MS"/>
                <a:cs typeface="Comic Sans MS"/>
              </a:rPr>
              <a:t> </a:t>
            </a:r>
            <a:r>
              <a:rPr lang="es-MX" sz="2400" spc="-5" dirty="0">
                <a:latin typeface="Comic Sans MS"/>
                <a:cs typeface="Comic Sans MS"/>
              </a:rPr>
              <a:t>se</a:t>
            </a:r>
            <a:r>
              <a:rPr lang="es-MX" sz="2400" spc="30" dirty="0">
                <a:latin typeface="Comic Sans MS"/>
                <a:cs typeface="Comic Sans MS"/>
              </a:rPr>
              <a:t> </a:t>
            </a:r>
            <a:r>
              <a:rPr lang="es-MX" sz="2400" spc="-5" dirty="0">
                <a:latin typeface="Comic Sans MS"/>
                <a:cs typeface="Comic Sans MS"/>
              </a:rPr>
              <a:t>muestra</a:t>
            </a:r>
            <a:r>
              <a:rPr lang="es-MX" sz="2400" spc="30" dirty="0">
                <a:latin typeface="Comic Sans MS"/>
                <a:cs typeface="Comic Sans MS"/>
              </a:rPr>
              <a:t> </a:t>
            </a:r>
            <a:r>
              <a:rPr lang="es-MX" sz="2400" spc="-5" dirty="0">
                <a:latin typeface="Comic Sans MS"/>
                <a:cs typeface="Comic Sans MS"/>
              </a:rPr>
              <a:t>una</a:t>
            </a:r>
            <a:r>
              <a:rPr lang="es-MX" sz="2400" spc="30" dirty="0">
                <a:latin typeface="Comic Sans MS"/>
                <a:cs typeface="Comic Sans MS"/>
              </a:rPr>
              <a:t> </a:t>
            </a:r>
            <a:r>
              <a:rPr lang="es-MX" sz="2400" spc="-5" dirty="0">
                <a:latin typeface="Comic Sans MS"/>
                <a:cs typeface="Comic Sans MS"/>
              </a:rPr>
              <a:t>falla</a:t>
            </a:r>
            <a:r>
              <a:rPr lang="es-MX" sz="2400" spc="30" dirty="0">
                <a:latin typeface="Comic Sans MS"/>
                <a:cs typeface="Comic Sans MS"/>
              </a:rPr>
              <a:t> </a:t>
            </a:r>
            <a:r>
              <a:rPr lang="es-MX" sz="2400" spc="-5" dirty="0">
                <a:latin typeface="Comic Sans MS"/>
                <a:cs typeface="Comic Sans MS"/>
              </a:rPr>
              <a:t>a</a:t>
            </a:r>
            <a:r>
              <a:rPr lang="es-MX" sz="2400" spc="30" dirty="0">
                <a:latin typeface="Comic Sans MS"/>
                <a:cs typeface="Comic Sans MS"/>
              </a:rPr>
              <a:t> </a:t>
            </a:r>
            <a:r>
              <a:rPr lang="es-MX" sz="2400" spc="-5" dirty="0">
                <a:latin typeface="Comic Sans MS"/>
                <a:cs typeface="Comic Sans MS"/>
              </a:rPr>
              <a:t>tierra</a:t>
            </a:r>
            <a:r>
              <a:rPr lang="es-MX" sz="2400" spc="30" dirty="0">
                <a:latin typeface="Comic Sans MS"/>
                <a:cs typeface="Comic Sans MS"/>
              </a:rPr>
              <a:t> </a:t>
            </a:r>
            <a:r>
              <a:rPr lang="es-MX" sz="2400" spc="-5" dirty="0">
                <a:latin typeface="Comic Sans MS"/>
                <a:cs typeface="Comic Sans MS"/>
              </a:rPr>
              <a:t>en</a:t>
            </a:r>
            <a:r>
              <a:rPr lang="es-MX" sz="2400" spc="30" dirty="0">
                <a:latin typeface="Comic Sans MS"/>
                <a:cs typeface="Comic Sans MS"/>
              </a:rPr>
              <a:t> </a:t>
            </a:r>
            <a:r>
              <a:rPr lang="es-MX" sz="2400" spc="-5" dirty="0">
                <a:latin typeface="Comic Sans MS"/>
                <a:cs typeface="Comic Sans MS"/>
              </a:rPr>
              <a:t>las </a:t>
            </a:r>
            <a:r>
              <a:rPr lang="es-MX" sz="2400" spc="-254" dirty="0">
                <a:latin typeface="Comic Sans MS"/>
                <a:cs typeface="Comic Sans MS"/>
              </a:rPr>
              <a:t> </a:t>
            </a:r>
            <a:r>
              <a:rPr lang="es-MX" sz="2400" spc="-5" dirty="0">
                <a:latin typeface="Comic Sans MS"/>
                <a:cs typeface="Comic Sans MS"/>
              </a:rPr>
              <a:t>terminales del</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algn="just">
              <a:spcBef>
                <a:spcPts val="100"/>
              </a:spcBef>
            </a:pPr>
            <a:endParaRPr lang="es-MX" sz="2400" dirty="0">
              <a:latin typeface="Comic Sans MS" panose="030F0702030302020204" pitchFamily="66" charset="0"/>
              <a:cs typeface="Comic Sans MS"/>
            </a:endParaRPr>
          </a:p>
          <a:p>
            <a:pPr marL="12700" algn="just">
              <a:spcBef>
                <a:spcPts val="100"/>
              </a:spcBef>
            </a:pPr>
            <a:endParaRPr lang="es-MX" sz="2400" dirty="0">
              <a:latin typeface="Comic Sans MS" panose="030F0702030302020204" pitchFamily="66" charset="0"/>
              <a:cs typeface="Comic Sans MS"/>
            </a:endParaRPr>
          </a:p>
          <a:p>
            <a:pPr marL="12700">
              <a:spcBef>
                <a:spcPts val="100"/>
              </a:spcBef>
            </a:pPr>
            <a:endParaRPr sz="1000" dirty="0">
              <a:latin typeface="Comic Sans MS"/>
              <a:cs typeface="Comic Sans MS"/>
            </a:endParaRPr>
          </a:p>
        </p:txBody>
      </p:sp>
    </p:spTree>
    <p:extLst>
      <p:ext uri="{BB962C8B-B14F-4D97-AF65-F5344CB8AC3E}">
        <p14:creationId xmlns:p14="http://schemas.microsoft.com/office/powerpoint/2010/main" xmlns="" val="6444451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92100" y="381000"/>
            <a:ext cx="17297400" cy="1502976"/>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SOLUCIÓN</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POR</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COMPONENTES</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SIMÉTRICAS</a:t>
            </a:r>
            <a:endParaRPr lang="en-US"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Por componentes simétricas, las fallas SLG son calculadas conectando las redes de secuencia positiva, negativa y cero en serie como se muestra en la figura B (1) y resolviendo </a:t>
            </a:r>
            <a:r>
              <a:rPr lang="es-MX" sz="2400" dirty="0" err="1">
                <a:latin typeface="Comic Sans MS" panose="030F0702030302020204" pitchFamily="66" charset="0"/>
              </a:rPr>
              <a:t>Io</a:t>
            </a:r>
            <a:r>
              <a:rPr lang="es-MX" sz="2400" dirty="0">
                <a:latin typeface="Comic Sans MS" panose="030F0702030302020204" pitchFamily="66" charset="0"/>
              </a:rPr>
              <a:t>.  </a:t>
            </a:r>
          </a:p>
          <a:p>
            <a:pPr marL="12700" algn="ctr">
              <a:spcBef>
                <a:spcPts val="100"/>
              </a:spcBef>
            </a:pPr>
            <a:r>
              <a:rPr lang="es-MX" sz="2000" b="1" dirty="0">
                <a:latin typeface="Comic Sans MS" panose="030F0702030302020204" pitchFamily="66" charset="0"/>
              </a:rPr>
              <a:t>FIGURA B. CIRCUITOS EQUIVALENTES DE COMPONENTES SIMÉTRICAS PARA FALLA SLG</a:t>
            </a:r>
            <a:endParaRPr sz="2000" b="1" dirty="0">
              <a:latin typeface="Comic Sans MS" panose="030F0702030302020204" pitchFamily="66" charset="0"/>
              <a:cs typeface="Comic Sans MS"/>
            </a:endParaRPr>
          </a:p>
        </p:txBody>
      </p:sp>
      <p:pic>
        <p:nvPicPr>
          <p:cNvPr id="15" name="Imagen 14">
            <a:extLst>
              <a:ext uri="{FF2B5EF4-FFF2-40B4-BE49-F238E27FC236}">
                <a16:creationId xmlns:a16="http://schemas.microsoft.com/office/drawing/2014/main" xmlns="" id="{3E4887A0-8ADD-4E5A-ABE9-35DCA4ED90B6}"/>
              </a:ext>
            </a:extLst>
          </p:cNvPr>
          <p:cNvPicPr>
            <a:picLocks noChangeAspect="1"/>
          </p:cNvPicPr>
          <p:nvPr/>
        </p:nvPicPr>
        <p:blipFill>
          <a:blip r:embed="rId2"/>
          <a:stretch>
            <a:fillRect/>
          </a:stretch>
        </p:blipFill>
        <p:spPr>
          <a:xfrm>
            <a:off x="1701800" y="1808761"/>
            <a:ext cx="5019675" cy="7862888"/>
          </a:xfrm>
          <a:prstGeom prst="rect">
            <a:avLst/>
          </a:prstGeom>
        </p:spPr>
      </p:pic>
      <p:pic>
        <p:nvPicPr>
          <p:cNvPr id="17" name="Imagen 16">
            <a:extLst>
              <a:ext uri="{FF2B5EF4-FFF2-40B4-BE49-F238E27FC236}">
                <a16:creationId xmlns:a16="http://schemas.microsoft.com/office/drawing/2014/main" xmlns="" id="{69692285-F45E-4574-8127-DBCC0E8FBCEA}"/>
              </a:ext>
            </a:extLst>
          </p:cNvPr>
          <p:cNvPicPr>
            <a:picLocks noChangeAspect="1"/>
          </p:cNvPicPr>
          <p:nvPr/>
        </p:nvPicPr>
        <p:blipFill>
          <a:blip r:embed="rId3"/>
          <a:stretch>
            <a:fillRect/>
          </a:stretch>
        </p:blipFill>
        <p:spPr>
          <a:xfrm>
            <a:off x="10083800" y="3962400"/>
            <a:ext cx="6324600" cy="2938463"/>
          </a:xfrm>
          <a:prstGeom prst="rect">
            <a:avLst/>
          </a:prstGeom>
        </p:spPr>
      </p:pic>
      <p:sp>
        <p:nvSpPr>
          <p:cNvPr id="19" name="CuadroTexto 18">
            <a:extLst>
              <a:ext uri="{FF2B5EF4-FFF2-40B4-BE49-F238E27FC236}">
                <a16:creationId xmlns:a16="http://schemas.microsoft.com/office/drawing/2014/main" xmlns="" id="{522E8969-B879-4774-A0E0-D89BAC5556A6}"/>
              </a:ext>
            </a:extLst>
          </p:cNvPr>
          <p:cNvSpPr txBox="1"/>
          <p:nvPr/>
        </p:nvSpPr>
        <p:spPr>
          <a:xfrm>
            <a:off x="6721475" y="2448628"/>
            <a:ext cx="2524126" cy="2554545"/>
          </a:xfrm>
          <a:prstGeom prst="rect">
            <a:avLst/>
          </a:prstGeom>
          <a:noFill/>
        </p:spPr>
        <p:txBody>
          <a:bodyPr wrap="square">
            <a:spAutoFit/>
          </a:bodyPr>
          <a:lstStyle/>
          <a:p>
            <a:pPr algn="ctr"/>
            <a:r>
              <a:rPr lang="pt-BR" sz="2000" b="1" dirty="0">
                <a:latin typeface="Comic Sans MS" panose="030F0702030302020204" pitchFamily="66" charset="0"/>
              </a:rPr>
              <a:t>FIGURA B(1). CIRCUITO EQUIVALENTE DE COMPONENTES SIMÉTRICAS PARA CÁLCULO DE FALLA SL</a:t>
            </a:r>
            <a:endParaRPr lang="es-AR" sz="2000" b="1" dirty="0">
              <a:latin typeface="Comic Sans MS" panose="030F0702030302020204" pitchFamily="66" charset="0"/>
            </a:endParaRPr>
          </a:p>
        </p:txBody>
      </p:sp>
      <p:sp>
        <p:nvSpPr>
          <p:cNvPr id="21" name="CuadroTexto 20">
            <a:extLst>
              <a:ext uri="{FF2B5EF4-FFF2-40B4-BE49-F238E27FC236}">
                <a16:creationId xmlns:a16="http://schemas.microsoft.com/office/drawing/2014/main" xmlns="" id="{78F7A140-1E4B-4E60-8D80-87291F0297CF}"/>
              </a:ext>
            </a:extLst>
          </p:cNvPr>
          <p:cNvSpPr txBox="1"/>
          <p:nvPr/>
        </p:nvSpPr>
        <p:spPr>
          <a:xfrm>
            <a:off x="8610270" y="7286606"/>
            <a:ext cx="8936966" cy="707886"/>
          </a:xfrm>
          <a:prstGeom prst="rect">
            <a:avLst/>
          </a:prstGeom>
          <a:noFill/>
        </p:spPr>
        <p:txBody>
          <a:bodyPr wrap="square">
            <a:spAutoFit/>
          </a:bodyPr>
          <a:lstStyle/>
          <a:p>
            <a:pPr algn="ctr"/>
            <a:r>
              <a:rPr lang="es-MX" sz="2000" b="1" dirty="0">
                <a:latin typeface="Comic Sans MS" panose="030F0702030302020204" pitchFamily="66" charset="0"/>
              </a:rPr>
              <a:t>FIGURA B(2). REDUCCIÓN APROXIMADA DEL CIRCUITO EQUIVALENTE DE COMPONENTES SIMÉTRICA</a:t>
            </a:r>
            <a:endParaRPr lang="es-AR" sz="2000" b="1" dirty="0">
              <a:latin typeface="Comic Sans MS" panose="030F0702030302020204" pitchFamily="66"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30200" y="228600"/>
            <a:ext cx="17221200" cy="2760499"/>
          </a:xfrm>
          <a:prstGeom prst="rect">
            <a:avLst/>
          </a:prstGeom>
        </p:spPr>
        <p:txBody>
          <a:bodyPr vert="horz" wrap="square" lIns="0" tIns="12700" rIns="0" bIns="0" rtlCol="0">
            <a:spAutoFit/>
          </a:bodyPr>
          <a:lstStyle/>
          <a:p>
            <a:pPr marL="12700" marR="5080" algn="just">
              <a:spcBef>
                <a:spcPts val="100"/>
              </a:spcBef>
            </a:pPr>
            <a:r>
              <a:rPr sz="2400" spc="-5" dirty="0">
                <a:latin typeface="Comic Sans MS" panose="030F0702030302020204" pitchFamily="66" charset="0"/>
                <a:cs typeface="Comic Sans MS"/>
              </a:rPr>
              <a:t>Las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impedancias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equivalentes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secuencia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positiva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y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negativa</a:t>
            </a:r>
            <a:r>
              <a:rPr sz="2400" spc="145" dirty="0">
                <a:latin typeface="Comic Sans MS" panose="030F0702030302020204" pitchFamily="66" charset="0"/>
                <a:cs typeface="Comic Sans MS"/>
              </a:rPr>
              <a:t> </a:t>
            </a:r>
            <a:r>
              <a:rPr sz="2400" spc="-5" dirty="0">
                <a:latin typeface="Comic Sans MS" panose="030F0702030302020204" pitchFamily="66" charset="0"/>
                <a:cs typeface="Comic Sans MS"/>
              </a:rPr>
              <a:t>del</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sistema</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y</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impedancia</a:t>
            </a:r>
            <a:r>
              <a:rPr sz="2400" spc="145"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spc="155" dirty="0">
                <a:latin typeface="Comic Sans MS" panose="030F0702030302020204" pitchFamily="66" charset="0"/>
                <a:cs typeface="Comic Sans MS"/>
              </a:rPr>
              <a:t> </a:t>
            </a:r>
            <a:r>
              <a:rPr sz="2400" spc="-5" dirty="0">
                <a:latin typeface="Comic Sans MS" panose="030F0702030302020204" pitchFamily="66" charset="0"/>
                <a:cs typeface="Comic Sans MS"/>
              </a:rPr>
              <a:t>secuencia</a:t>
            </a:r>
            <a:r>
              <a:rPr sz="2400" spc="140" dirty="0">
                <a:latin typeface="Comic Sans MS" panose="030F0702030302020204" pitchFamily="66" charset="0"/>
                <a:cs typeface="Comic Sans MS"/>
              </a:rPr>
              <a:t> </a:t>
            </a:r>
            <a:r>
              <a:rPr sz="2400" spc="-5" dirty="0">
                <a:latin typeface="Comic Sans MS" panose="030F0702030302020204" pitchFamily="66" charset="0"/>
                <a:cs typeface="Comic Sans MS"/>
              </a:rPr>
              <a:t>cero </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del generador pueden ser despreciadas debido a que son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extremadamente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pequeñas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comparadas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con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el</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circuito </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equivalente</a:t>
            </a:r>
            <a:r>
              <a:rPr sz="2400" spc="235" dirty="0">
                <a:latin typeface="Comic Sans MS" panose="030F0702030302020204" pitchFamily="66" charset="0"/>
                <a:cs typeface="Comic Sans MS"/>
              </a:rPr>
              <a:t> </a:t>
            </a:r>
            <a:r>
              <a:rPr sz="2400" spc="-5" dirty="0">
                <a:latin typeface="Comic Sans MS" panose="030F0702030302020204" pitchFamily="66" charset="0"/>
                <a:cs typeface="Comic Sans MS"/>
              </a:rPr>
              <a:t>compuesto</a:t>
            </a:r>
            <a:r>
              <a:rPr sz="2400" spc="240" dirty="0">
                <a:latin typeface="Comic Sans MS" panose="030F0702030302020204" pitchFamily="66" charset="0"/>
                <a:cs typeface="Comic Sans MS"/>
              </a:rPr>
              <a:t> </a:t>
            </a:r>
            <a:r>
              <a:rPr sz="2400" spc="-5" dirty="0">
                <a:latin typeface="Comic Sans MS" panose="030F0702030302020204" pitchFamily="66" charset="0"/>
                <a:cs typeface="Comic Sans MS"/>
              </a:rPr>
              <a:t>por</a:t>
            </a:r>
            <a:r>
              <a:rPr sz="2400" spc="240" dirty="0">
                <a:latin typeface="Comic Sans MS" panose="030F0702030302020204" pitchFamily="66" charset="0"/>
                <a:cs typeface="Comic Sans MS"/>
              </a:rPr>
              <a:t> </a:t>
            </a:r>
            <a:r>
              <a:rPr sz="2400" spc="-5" dirty="0">
                <a:latin typeface="Comic Sans MS" panose="030F0702030302020204" pitchFamily="66" charset="0"/>
                <a:cs typeface="Comic Sans MS"/>
              </a:rPr>
              <a:t>el</a:t>
            </a:r>
            <a:r>
              <a:rPr sz="2400" spc="235" dirty="0">
                <a:latin typeface="Comic Sans MS" panose="030F0702030302020204" pitchFamily="66" charset="0"/>
                <a:cs typeface="Comic Sans MS"/>
              </a:rPr>
              <a:t> </a:t>
            </a:r>
            <a:r>
              <a:rPr sz="2400" spc="-5" dirty="0">
                <a:latin typeface="Comic Sans MS" panose="030F0702030302020204" pitchFamily="66" charset="0"/>
                <a:cs typeface="Comic Sans MS"/>
              </a:rPr>
              <a:t>resistor</a:t>
            </a:r>
            <a:r>
              <a:rPr sz="2400" spc="240" dirty="0">
                <a:latin typeface="Comic Sans MS" panose="030F0702030302020204" pitchFamily="66" charset="0"/>
                <a:cs typeface="Comic Sans MS"/>
              </a:rPr>
              <a:t> </a:t>
            </a:r>
            <a:r>
              <a:rPr sz="2400" spc="-5" dirty="0">
                <a:latin typeface="Comic Sans MS" panose="030F0702030302020204" pitchFamily="66" charset="0"/>
                <a:cs typeface="Comic Sans MS"/>
              </a:rPr>
              <a:t>del</a:t>
            </a:r>
            <a:r>
              <a:rPr sz="2400" spc="240" dirty="0">
                <a:latin typeface="Comic Sans MS" panose="030F0702030302020204" pitchFamily="66" charset="0"/>
                <a:cs typeface="Comic Sans MS"/>
              </a:rPr>
              <a:t> </a:t>
            </a:r>
            <a:r>
              <a:rPr sz="2400" spc="-5" dirty="0">
                <a:latin typeface="Comic Sans MS" panose="030F0702030302020204" pitchFamily="66" charset="0"/>
                <a:cs typeface="Comic Sans MS"/>
              </a:rPr>
              <a:t>neutro</a:t>
            </a:r>
            <a:r>
              <a:rPr sz="2400" spc="240" dirty="0">
                <a:latin typeface="Comic Sans MS" panose="030F0702030302020204" pitchFamily="66" charset="0"/>
                <a:cs typeface="Comic Sans MS"/>
              </a:rPr>
              <a:t> </a:t>
            </a:r>
            <a:r>
              <a:rPr sz="2400" spc="-5" dirty="0">
                <a:latin typeface="Comic Sans MS" panose="030F0702030302020204" pitchFamily="66" charset="0"/>
                <a:cs typeface="Comic Sans MS"/>
              </a:rPr>
              <a:t>y</a:t>
            </a:r>
            <a:r>
              <a:rPr sz="2400" spc="235"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lang="en-US"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capacitancia de secuencia cero distribuida.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red de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secuencia cero está abierta en el devanado en delta del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transformador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elevador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consiste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resistor del neutro del generador convertido al primario,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 paralelo con la capacitancia de fase a tierra de los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devanados del generador y equipo asociado.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circuito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equivalente</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aproximado</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mostrado</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figura</a:t>
            </a:r>
            <a:r>
              <a:rPr lang="es-MX" sz="2400" spc="80" dirty="0">
                <a:latin typeface="Comic Sans MS" panose="030F0702030302020204" pitchFamily="66" charset="0"/>
                <a:cs typeface="Comic Sans MS"/>
              </a:rPr>
              <a:t> </a:t>
            </a:r>
            <a:r>
              <a:rPr lang="es-MX" sz="2400" spc="-5" dirty="0">
                <a:latin typeface="Comic Sans MS" panose="030F0702030302020204" pitchFamily="66" charset="0"/>
                <a:cs typeface="Comic Sans MS"/>
              </a:rPr>
              <a:t>B(2),</a:t>
            </a:r>
            <a:r>
              <a:rPr lang="es-MX" sz="2400" spc="80" dirty="0">
                <a:latin typeface="Comic Sans MS" panose="030F0702030302020204" pitchFamily="66" charset="0"/>
                <a:cs typeface="Comic Sans MS"/>
              </a:rPr>
              <a:t> </a:t>
            </a:r>
            <a:r>
              <a:rPr lang="es-MX" sz="2400" spc="-5" dirty="0">
                <a:latin typeface="Comic Sans MS" panose="030F0702030302020204" pitchFamily="66" charset="0"/>
                <a:cs typeface="Comic Sans MS"/>
              </a:rPr>
              <a:t>a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cual</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aplican</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siguientes</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definiciones:</a:t>
            </a:r>
            <a:endParaRPr lang="es-MX" sz="2400" dirty="0">
              <a:latin typeface="Comic Sans MS" panose="030F0702030302020204" pitchFamily="66" charset="0"/>
              <a:cs typeface="Comic Sans MS"/>
            </a:endParaRPr>
          </a:p>
          <a:p>
            <a:pPr marL="12700" marR="5080" algn="just">
              <a:lnSpc>
                <a:spcPct val="116100"/>
              </a:lnSpc>
              <a:spcBef>
                <a:spcPts val="100"/>
              </a:spcBef>
            </a:pPr>
            <a:endParaRPr sz="900" dirty="0">
              <a:latin typeface="Comic Sans MS"/>
              <a:cs typeface="Comic Sans MS"/>
            </a:endParaRPr>
          </a:p>
        </p:txBody>
      </p:sp>
      <p:pic>
        <p:nvPicPr>
          <p:cNvPr id="44" name="Imagen 43">
            <a:extLst>
              <a:ext uri="{FF2B5EF4-FFF2-40B4-BE49-F238E27FC236}">
                <a16:creationId xmlns:a16="http://schemas.microsoft.com/office/drawing/2014/main" xmlns="" id="{A63835FD-F74A-4D97-B8B0-C043DCE0824D}"/>
              </a:ext>
            </a:extLst>
          </p:cNvPr>
          <p:cNvPicPr>
            <a:picLocks noChangeAspect="1"/>
          </p:cNvPicPr>
          <p:nvPr/>
        </p:nvPicPr>
        <p:blipFill rotWithShape="1">
          <a:blip r:embed="rId2"/>
          <a:srcRect b="28516"/>
          <a:stretch/>
        </p:blipFill>
        <p:spPr>
          <a:xfrm>
            <a:off x="330200" y="2762220"/>
            <a:ext cx="5486400" cy="7067580"/>
          </a:xfrm>
          <a:prstGeom prst="rect">
            <a:avLst/>
          </a:prstGeom>
        </p:spPr>
      </p:pic>
      <p:pic>
        <p:nvPicPr>
          <p:cNvPr id="45" name="Imagen 44">
            <a:extLst>
              <a:ext uri="{FF2B5EF4-FFF2-40B4-BE49-F238E27FC236}">
                <a16:creationId xmlns:a16="http://schemas.microsoft.com/office/drawing/2014/main" xmlns="" id="{D396FC38-F872-4D3E-8EC2-E6DB2C10E5B3}"/>
              </a:ext>
            </a:extLst>
          </p:cNvPr>
          <p:cNvPicPr>
            <a:picLocks noChangeAspect="1"/>
          </p:cNvPicPr>
          <p:nvPr/>
        </p:nvPicPr>
        <p:blipFill rotWithShape="1">
          <a:blip r:embed="rId2"/>
          <a:srcRect t="73796"/>
          <a:stretch/>
        </p:blipFill>
        <p:spPr>
          <a:xfrm>
            <a:off x="6570934" y="2762220"/>
            <a:ext cx="5486400" cy="2590800"/>
          </a:xfrm>
          <a:prstGeom prst="rect">
            <a:avLst/>
          </a:prstGeom>
        </p:spPr>
      </p:pic>
      <p:sp>
        <p:nvSpPr>
          <p:cNvPr id="48" name="CuadroTexto 47">
            <a:extLst>
              <a:ext uri="{FF2B5EF4-FFF2-40B4-BE49-F238E27FC236}">
                <a16:creationId xmlns:a16="http://schemas.microsoft.com/office/drawing/2014/main" xmlns="" id="{4A2CDABE-62A1-4532-8005-B9EA188CA438}"/>
              </a:ext>
            </a:extLst>
          </p:cNvPr>
          <p:cNvSpPr txBox="1"/>
          <p:nvPr/>
        </p:nvSpPr>
        <p:spPr>
          <a:xfrm>
            <a:off x="6570934" y="5439953"/>
            <a:ext cx="10980466" cy="1200329"/>
          </a:xfrm>
          <a:prstGeom prst="rect">
            <a:avLst/>
          </a:prstGeom>
          <a:noFill/>
        </p:spPr>
        <p:txBody>
          <a:bodyPr wrap="square">
            <a:spAutoFit/>
          </a:bodyPr>
          <a:lstStyle/>
          <a:p>
            <a:pPr algn="just"/>
            <a:r>
              <a:rPr lang="es-MX" sz="2400" dirty="0">
                <a:latin typeface="Comic Sans MS" panose="030F0702030302020204" pitchFamily="66" charset="0"/>
              </a:rPr>
              <a:t>Alternativamente, encontrando las corrientes en 3Rn y </a:t>
            </a:r>
            <a:r>
              <a:rPr lang="es-MX" sz="2400" dirty="0" err="1">
                <a:latin typeface="Comic Sans MS" panose="030F0702030302020204" pitchFamily="66" charset="0"/>
              </a:rPr>
              <a:t>Xoc</a:t>
            </a:r>
            <a:r>
              <a:rPr lang="es-MX" sz="2400" dirty="0">
                <a:latin typeface="Comic Sans MS" panose="030F0702030302020204" pitchFamily="66" charset="0"/>
              </a:rPr>
              <a:t> respectivamente, llega al mismo resultado. Sea In la corriente en el neutro del generador, entonces:</a:t>
            </a:r>
            <a:endParaRPr lang="es-AR" sz="2400" dirty="0">
              <a:latin typeface="Comic Sans MS" panose="030F0702030302020204" pitchFamily="66" charset="0"/>
            </a:endParaRPr>
          </a:p>
        </p:txBody>
      </p:sp>
      <p:pic>
        <p:nvPicPr>
          <p:cNvPr id="50" name="Imagen 49">
            <a:extLst>
              <a:ext uri="{FF2B5EF4-FFF2-40B4-BE49-F238E27FC236}">
                <a16:creationId xmlns:a16="http://schemas.microsoft.com/office/drawing/2014/main" xmlns="" id="{B7030273-CDFF-4416-878B-ACA6EA73A1AC}"/>
              </a:ext>
            </a:extLst>
          </p:cNvPr>
          <p:cNvPicPr>
            <a:picLocks noChangeAspect="1"/>
          </p:cNvPicPr>
          <p:nvPr/>
        </p:nvPicPr>
        <p:blipFill>
          <a:blip r:embed="rId3"/>
          <a:stretch>
            <a:fillRect/>
          </a:stretch>
        </p:blipFill>
        <p:spPr>
          <a:xfrm>
            <a:off x="6570934" y="6934199"/>
            <a:ext cx="5036866" cy="1200329"/>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3A4E7023-F89A-4C71-8819-F702FF5AD30C}"/>
              </a:ext>
            </a:extLst>
          </p:cNvPr>
          <p:cNvSpPr txBox="1"/>
          <p:nvPr/>
        </p:nvSpPr>
        <p:spPr>
          <a:xfrm>
            <a:off x="177800" y="304800"/>
            <a:ext cx="17449800" cy="5632311"/>
          </a:xfrm>
          <a:prstGeom prst="rect">
            <a:avLst/>
          </a:prstGeom>
          <a:noFill/>
        </p:spPr>
        <p:txBody>
          <a:bodyPr wrap="square">
            <a:spAutoFit/>
          </a:bodyPr>
          <a:lstStyle/>
          <a:p>
            <a:pPr algn="just"/>
            <a:r>
              <a:rPr lang="es-MX" sz="2400" dirty="0">
                <a:latin typeface="Comic Sans MS" panose="030F0702030302020204" pitchFamily="66" charset="0"/>
              </a:rPr>
              <a:t>La corriente de falla total, </a:t>
            </a:r>
            <a:r>
              <a:rPr lang="es-MX" sz="2400" dirty="0" err="1">
                <a:latin typeface="Comic Sans MS" panose="030F0702030302020204" pitchFamily="66" charset="0"/>
              </a:rPr>
              <a:t>Ifalla</a:t>
            </a:r>
            <a:r>
              <a:rPr lang="es-MX" sz="2400" dirty="0">
                <a:latin typeface="Comic Sans MS" panose="030F0702030302020204" pitchFamily="66" charset="0"/>
              </a:rPr>
              <a:t> es igual a 3Io = In + </a:t>
            </a:r>
            <a:r>
              <a:rPr lang="es-MX" sz="2400" dirty="0" err="1">
                <a:latin typeface="Comic Sans MS" panose="030F0702030302020204" pitchFamily="66" charset="0"/>
              </a:rPr>
              <a:t>Ic</a:t>
            </a:r>
            <a:r>
              <a:rPr lang="es-MX" sz="2400" dirty="0">
                <a:latin typeface="Comic Sans MS" panose="030F0702030302020204" pitchFamily="66" charset="0"/>
              </a:rPr>
              <a:t> : </a:t>
            </a:r>
          </a:p>
          <a:p>
            <a:pPr algn="ctr"/>
            <a:r>
              <a:rPr lang="es-MX" sz="2400" b="1" dirty="0" err="1">
                <a:latin typeface="Comic Sans MS" panose="030F0702030302020204" pitchFamily="66" charset="0"/>
              </a:rPr>
              <a:t>Ifalla</a:t>
            </a:r>
            <a:r>
              <a:rPr lang="es-MX" sz="2400" b="1" dirty="0">
                <a:latin typeface="Comic Sans MS" panose="030F0702030302020204" pitchFamily="66" charset="0"/>
              </a:rPr>
              <a:t> = 5.62 + j5.62 = 7.95 ∠45° Amperes </a:t>
            </a:r>
          </a:p>
          <a:p>
            <a:pPr algn="just"/>
            <a:r>
              <a:rPr lang="es-MX" sz="2400" dirty="0">
                <a:latin typeface="Comic Sans MS" panose="030F0702030302020204" pitchFamily="66" charset="0"/>
              </a:rPr>
              <a:t>In es la corriente que fluye en el neutro del generador para una falla SLG en las terminales del generador. La corriente </a:t>
            </a:r>
            <a:r>
              <a:rPr lang="es-MX" sz="2400" dirty="0" err="1">
                <a:latin typeface="Comic Sans MS" panose="030F0702030302020204" pitchFamily="66" charset="0"/>
              </a:rPr>
              <a:t>Isec</a:t>
            </a:r>
            <a:r>
              <a:rPr lang="es-MX" sz="2400" dirty="0">
                <a:latin typeface="Comic Sans MS" panose="030F0702030302020204" pitchFamily="66" charset="0"/>
              </a:rPr>
              <a:t> que fluye en el secundario del transformador de distribución y a través del resistor R, es In multiplicado por la relación de vueltas del transformador de distribución: </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tensión a través del resistor secundario es: </a:t>
            </a:r>
          </a:p>
          <a:p>
            <a:pPr algn="ctr"/>
            <a:r>
              <a:rPr lang="es-MX" sz="2400" b="1" dirty="0">
                <a:latin typeface="Comic Sans MS" panose="030F0702030302020204" pitchFamily="66" charset="0"/>
              </a:rPr>
              <a:t>VR = </a:t>
            </a:r>
            <a:r>
              <a:rPr lang="es-MX" sz="2400" b="1" dirty="0" err="1">
                <a:latin typeface="Comic Sans MS" panose="030F0702030302020204" pitchFamily="66" charset="0"/>
              </a:rPr>
              <a:t>Isec</a:t>
            </a:r>
            <a:r>
              <a:rPr lang="es-MX" sz="2400" b="1" dirty="0">
                <a:latin typeface="Comic Sans MS" panose="030F0702030302020204" pitchFamily="66" charset="0"/>
              </a:rPr>
              <a:t> (R) = 311 (0.738) = 229.5 Volts. </a:t>
            </a:r>
          </a:p>
          <a:p>
            <a:pPr algn="just"/>
            <a:r>
              <a:rPr lang="es-MX" sz="2400" dirty="0">
                <a:latin typeface="Comic Sans MS" panose="030F0702030302020204" pitchFamily="66" charset="0"/>
              </a:rPr>
              <a:t>Las últimas dos cantidades, VR e </a:t>
            </a:r>
            <a:r>
              <a:rPr lang="es-MX" sz="2400" dirty="0" err="1">
                <a:latin typeface="Comic Sans MS" panose="030F0702030302020204" pitchFamily="66" charset="0"/>
              </a:rPr>
              <a:t>Isec</a:t>
            </a:r>
            <a:r>
              <a:rPr lang="es-MX" sz="2400" dirty="0">
                <a:latin typeface="Comic Sans MS" panose="030F0702030302020204" pitchFamily="66" charset="0"/>
              </a:rPr>
              <a:t>, son las disponibles para ajustar los relés. El lector debe recordar que el valor de la resistencia del resistor de puesta a tierra fue seleccionado con base en las capacitancias de secuencia cero en el sistema. Las capacidades continuas del resistor y transformador de puesta a tierra se seleccionan asumiendo un desplazamiento total de la tensión del neutro (debido a la falla SLG en las terminales del generador). Como se mostró arriba, VR para la condición de este ejemplo es 229.5 V. Esto implica una capacidad continua para el resistor y el transformador de al menos 71.4 kW.</a:t>
            </a:r>
            <a:endParaRPr lang="es-AR" sz="2400" dirty="0">
              <a:latin typeface="Comic Sans MS" panose="030F0702030302020204" pitchFamily="66" charset="0"/>
            </a:endParaRPr>
          </a:p>
        </p:txBody>
      </p:sp>
      <p:pic>
        <p:nvPicPr>
          <p:cNvPr id="5" name="Imagen 4">
            <a:extLst>
              <a:ext uri="{FF2B5EF4-FFF2-40B4-BE49-F238E27FC236}">
                <a16:creationId xmlns:a16="http://schemas.microsoft.com/office/drawing/2014/main" xmlns="" id="{AFB03B4C-3922-4346-A76B-986D1298D1EB}"/>
              </a:ext>
            </a:extLst>
          </p:cNvPr>
          <p:cNvPicPr>
            <a:picLocks noChangeAspect="1"/>
          </p:cNvPicPr>
          <p:nvPr/>
        </p:nvPicPr>
        <p:blipFill>
          <a:blip r:embed="rId2"/>
          <a:stretch>
            <a:fillRect/>
          </a:stretch>
        </p:blipFill>
        <p:spPr>
          <a:xfrm>
            <a:off x="5588000" y="2133600"/>
            <a:ext cx="5257799" cy="838200"/>
          </a:xfrm>
          <a:prstGeom prst="rect">
            <a:avLst/>
          </a:prstGeom>
        </p:spPr>
      </p:pic>
      <p:pic>
        <p:nvPicPr>
          <p:cNvPr id="7" name="Imagen 6">
            <a:extLst>
              <a:ext uri="{FF2B5EF4-FFF2-40B4-BE49-F238E27FC236}">
                <a16:creationId xmlns:a16="http://schemas.microsoft.com/office/drawing/2014/main" xmlns="" id="{115251E5-F2D1-46F8-80ED-3FFF314D6437}"/>
              </a:ext>
            </a:extLst>
          </p:cNvPr>
          <p:cNvPicPr>
            <a:picLocks noChangeAspect="1"/>
          </p:cNvPicPr>
          <p:nvPr/>
        </p:nvPicPr>
        <p:blipFill>
          <a:blip r:embed="rId3"/>
          <a:stretch>
            <a:fillRect/>
          </a:stretch>
        </p:blipFill>
        <p:spPr>
          <a:xfrm>
            <a:off x="177800" y="5941424"/>
            <a:ext cx="5770113" cy="3412485"/>
          </a:xfrm>
          <a:prstGeom prst="rect">
            <a:avLst/>
          </a:prstGeom>
        </p:spPr>
      </p:pic>
    </p:spTree>
    <p:extLst>
      <p:ext uri="{BB962C8B-B14F-4D97-AF65-F5344CB8AC3E}">
        <p14:creationId xmlns:p14="http://schemas.microsoft.com/office/powerpoint/2010/main" xmlns="" val="37031746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40000" y="228600"/>
            <a:ext cx="128778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5</a:t>
            </a:r>
            <a:endParaRPr sz="3200" b="1" dirty="0">
              <a:latin typeface="Comic Sans MS"/>
              <a:cs typeface="Comic Sans MS"/>
            </a:endParaRPr>
          </a:p>
          <a:p>
            <a:pPr algn="ctr">
              <a:spcBef>
                <a:spcPts val="5"/>
              </a:spcBef>
            </a:pPr>
            <a:r>
              <a:rPr sz="3200" b="1" spc="-5" dirty="0">
                <a:latin typeface="Comic Sans MS"/>
                <a:cs typeface="Comic Sans MS"/>
              </a:rPr>
              <a:t>PROTECCIÓN</a:t>
            </a:r>
            <a:r>
              <a:rPr sz="3200" b="1" spc="15" dirty="0">
                <a:latin typeface="Comic Sans MS"/>
                <a:cs typeface="Comic Sans MS"/>
              </a:rPr>
              <a:t> </a:t>
            </a:r>
            <a:r>
              <a:rPr sz="3200" b="1" spc="-5" dirty="0">
                <a:latin typeface="Comic Sans MS"/>
                <a:cs typeface="Comic Sans MS"/>
              </a:rPr>
              <a:t>CONTRA</a:t>
            </a:r>
            <a:r>
              <a:rPr sz="3200" b="1" spc="15" dirty="0">
                <a:latin typeface="Comic Sans MS"/>
                <a:cs typeface="Comic Sans MS"/>
              </a:rPr>
              <a:t> </a:t>
            </a:r>
            <a:r>
              <a:rPr sz="3200" b="1" spc="-5" dirty="0">
                <a:latin typeface="Comic Sans MS"/>
                <a:cs typeface="Comic Sans MS"/>
              </a:rPr>
              <a:t>FRECUENCIA</a:t>
            </a:r>
            <a:r>
              <a:rPr sz="3200" b="1" spc="10" dirty="0">
                <a:latin typeface="Comic Sans MS"/>
                <a:cs typeface="Comic Sans MS"/>
              </a:rPr>
              <a:t> </a:t>
            </a:r>
            <a:r>
              <a:rPr sz="3200" b="1" spc="-10" dirty="0">
                <a:latin typeface="Comic Sans MS"/>
                <a:cs typeface="Comic Sans MS"/>
              </a:rPr>
              <a:t>ANORMAL</a:t>
            </a:r>
            <a:endParaRPr sz="3200" b="1" dirty="0">
              <a:latin typeface="Comic Sans MS"/>
              <a:cs typeface="Comic Sans MS"/>
            </a:endParaRPr>
          </a:p>
        </p:txBody>
      </p:sp>
      <p:sp>
        <p:nvSpPr>
          <p:cNvPr id="3" name="object 3"/>
          <p:cNvSpPr txBox="1"/>
          <p:nvPr/>
        </p:nvSpPr>
        <p:spPr>
          <a:xfrm>
            <a:off x="330200" y="1524000"/>
            <a:ext cx="17221200" cy="5742598"/>
          </a:xfrm>
          <a:prstGeom prst="rect">
            <a:avLst/>
          </a:prstGeom>
        </p:spPr>
        <p:txBody>
          <a:bodyPr vert="horz" wrap="square" lIns="0" tIns="12700" rIns="0" bIns="0" rtlCol="0">
            <a:spAutoFit/>
          </a:bodyPr>
          <a:lstStyle/>
          <a:p>
            <a:pPr marL="12700" algn="just">
              <a:spcBef>
                <a:spcPts val="100"/>
              </a:spcBef>
            </a:pPr>
            <a:r>
              <a:rPr sz="2400" b="1" spc="-5" dirty="0" err="1">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Tanto el generador como la turbina están limitados en el </a:t>
            </a:r>
            <a:r>
              <a:rPr lang="es-MX" sz="2400" dirty="0">
                <a:latin typeface="Comic Sans MS"/>
                <a:cs typeface="Comic Sans MS"/>
              </a:rPr>
              <a:t> </a:t>
            </a:r>
            <a:r>
              <a:rPr lang="es-MX" sz="2400" spc="-5" dirty="0">
                <a:latin typeface="Comic Sans MS"/>
                <a:cs typeface="Comic Sans MS"/>
              </a:rPr>
              <a:t>grado de operación a frecuencia anormal que puede ser </a:t>
            </a:r>
            <a:r>
              <a:rPr lang="es-MX" sz="2400" dirty="0">
                <a:latin typeface="Comic Sans MS"/>
                <a:cs typeface="Comic Sans MS"/>
              </a:rPr>
              <a:t> </a:t>
            </a:r>
            <a:r>
              <a:rPr lang="es-MX" sz="2400" spc="-5" dirty="0">
                <a:latin typeface="Comic Sans MS"/>
                <a:cs typeface="Comic Sans MS"/>
              </a:rPr>
              <a:t>tolerados.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frecuencias</a:t>
            </a:r>
            <a:r>
              <a:rPr lang="es-MX" sz="2400" dirty="0">
                <a:latin typeface="Comic Sans MS"/>
                <a:cs typeface="Comic Sans MS"/>
              </a:rPr>
              <a:t> </a:t>
            </a:r>
            <a:r>
              <a:rPr lang="es-MX" sz="2400" spc="-5" dirty="0">
                <a:latin typeface="Comic Sans MS"/>
                <a:cs typeface="Comic Sans MS"/>
              </a:rPr>
              <a:t>reducidas,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tendrá</a:t>
            </a:r>
            <a:r>
              <a:rPr lang="es-MX" sz="2400" dirty="0">
                <a:latin typeface="Comic Sans MS"/>
                <a:cs typeface="Comic Sans MS"/>
              </a:rPr>
              <a:t> </a:t>
            </a:r>
            <a:r>
              <a:rPr lang="es-MX" sz="2400" spc="-5" dirty="0">
                <a:latin typeface="Comic Sans MS"/>
                <a:cs typeface="Comic Sans MS"/>
              </a:rPr>
              <a:t>una </a:t>
            </a:r>
            <a:r>
              <a:rPr lang="es-MX" sz="2400" dirty="0">
                <a:latin typeface="Comic Sans MS"/>
                <a:cs typeface="Comic Sans MS"/>
              </a:rPr>
              <a:t> </a:t>
            </a:r>
            <a:r>
              <a:rPr lang="es-MX" sz="2400" spc="-5" dirty="0">
                <a:latin typeface="Comic Sans MS"/>
                <a:cs typeface="Comic Sans MS"/>
              </a:rPr>
              <a:t>reducción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La turbina, </a:t>
            </a:r>
            <a:r>
              <a:rPr lang="es-MX" sz="2400" dirty="0">
                <a:latin typeface="Comic Sans MS"/>
                <a:cs typeface="Comic Sans MS"/>
              </a:rPr>
              <a:t> </a:t>
            </a:r>
            <a:r>
              <a:rPr lang="es-MX" sz="2400" spc="-5" dirty="0">
                <a:latin typeface="Comic Sans MS"/>
                <a:cs typeface="Comic Sans MS"/>
              </a:rPr>
              <a:t>especialmente turbinas de vapor y gas, es considerada </a:t>
            </a:r>
            <a:r>
              <a:rPr lang="es-MX" sz="2400" dirty="0">
                <a:latin typeface="Comic Sans MS"/>
                <a:cs typeface="Comic Sans MS"/>
              </a:rPr>
              <a:t> </a:t>
            </a:r>
            <a:r>
              <a:rPr lang="es-MX" sz="2400" spc="-5" dirty="0">
                <a:latin typeface="Comic Sans MS"/>
                <a:cs typeface="Comic Sans MS"/>
              </a:rPr>
              <a:t>más estricta que el generador a frecuencias reducidas </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posibles</a:t>
            </a:r>
            <a:r>
              <a:rPr lang="es-MX" sz="2400" dirty="0">
                <a:latin typeface="Comic Sans MS"/>
                <a:cs typeface="Comic Sans MS"/>
              </a:rPr>
              <a:t> </a:t>
            </a:r>
            <a:r>
              <a:rPr lang="es-MX" sz="2400" spc="-5" dirty="0">
                <a:latin typeface="Comic Sans MS"/>
                <a:cs typeface="Comic Sans MS"/>
              </a:rPr>
              <a:t>resonancias</a:t>
            </a:r>
            <a:r>
              <a:rPr lang="es-MX" sz="2400" dirty="0">
                <a:latin typeface="Comic Sans MS"/>
                <a:cs typeface="Comic Sans MS"/>
              </a:rPr>
              <a:t> </a:t>
            </a:r>
            <a:r>
              <a:rPr lang="es-MX" sz="2400" spc="-5" dirty="0">
                <a:latin typeface="Comic Sans MS"/>
                <a:cs typeface="Comic Sans MS"/>
              </a:rPr>
              <a:t>mecánicas</a:t>
            </a:r>
            <a:r>
              <a:rPr lang="es-MX" sz="2400" dirty="0">
                <a:latin typeface="Comic Sans MS"/>
                <a:cs typeface="Comic Sans MS"/>
              </a:rPr>
              <a:t> </a:t>
            </a:r>
            <a:r>
              <a:rPr lang="es-MX" sz="2400" spc="-5" dirty="0">
                <a:latin typeface="Comic Sans MS"/>
                <a:cs typeface="Comic Sans MS"/>
              </a:rPr>
              <a:t>en</a:t>
            </a:r>
            <a:r>
              <a:rPr lang="es-MX" sz="2400" spc="254"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muchas etapas de los álabes de la turbina.</a:t>
            </a:r>
            <a:r>
              <a:rPr lang="es-MX" sz="2400" dirty="0">
                <a:latin typeface="Comic Sans MS"/>
                <a:cs typeface="Comic Sans MS"/>
              </a:rPr>
              <a:t> </a:t>
            </a:r>
            <a:r>
              <a:rPr lang="es-MX" sz="2400" spc="-5" dirty="0">
                <a:latin typeface="Comic Sans MS"/>
                <a:cs typeface="Comic Sans MS"/>
              </a:rPr>
              <a:t>La desviación </a:t>
            </a:r>
            <a:r>
              <a:rPr lang="es-MX" sz="2400" dirty="0">
                <a:latin typeface="Comic Sans MS"/>
                <a:cs typeface="Comic Sans MS"/>
              </a:rPr>
              <a:t> </a:t>
            </a:r>
            <a:r>
              <a:rPr lang="es-MX" sz="2400" spc="-5" dirty="0">
                <a:latin typeface="Comic Sans MS"/>
                <a:cs typeface="Comic Sans MS"/>
              </a:rPr>
              <a:t>de la velocidad nominal bajo carga traerá estímulos de </a:t>
            </a:r>
            <a:r>
              <a:rPr lang="es-MX" sz="2400" dirty="0">
                <a:latin typeface="Comic Sans MS"/>
                <a:cs typeface="Comic Sans MS"/>
              </a:rPr>
              <a:t> </a:t>
            </a:r>
            <a:r>
              <a:rPr lang="es-MX" sz="2400" spc="-5" dirty="0">
                <a:latin typeface="Comic Sans MS"/>
                <a:cs typeface="Comic Sans MS"/>
              </a:rPr>
              <a:t>frecuencias</a:t>
            </a:r>
            <a:r>
              <a:rPr lang="es-MX" sz="2400" dirty="0">
                <a:latin typeface="Comic Sans MS"/>
                <a:cs typeface="Comic Sans MS"/>
              </a:rPr>
              <a:t> </a:t>
            </a:r>
            <a:r>
              <a:rPr lang="es-MX" sz="2400" spc="-5" dirty="0">
                <a:latin typeface="Comic Sans MS"/>
                <a:cs typeface="Comic Sans MS"/>
              </a:rPr>
              <a:t>cercanos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frecuencias </a:t>
            </a:r>
            <a:r>
              <a:rPr lang="es-MX" sz="2400" spc="-254" dirty="0">
                <a:latin typeface="Comic Sans MS"/>
                <a:cs typeface="Comic Sans MS"/>
              </a:rPr>
              <a:t> </a:t>
            </a:r>
            <a:r>
              <a:rPr lang="es-MX" sz="2400" spc="-5" dirty="0">
                <a:latin typeface="Comic Sans MS"/>
                <a:cs typeface="Comic Sans MS"/>
              </a:rPr>
              <a:t>naturales de los varios álabes y habrá un incremento en </a:t>
            </a:r>
            <a:r>
              <a:rPr lang="es-MX" sz="2400" dirty="0">
                <a:latin typeface="Comic Sans MS"/>
                <a:cs typeface="Comic Sans MS"/>
              </a:rPr>
              <a:t> </a:t>
            </a:r>
            <a:r>
              <a:rPr lang="es-MX" sz="2400" spc="-5" dirty="0">
                <a:latin typeface="Comic Sans MS"/>
                <a:cs typeface="Comic Sans MS"/>
              </a:rPr>
              <a:t>los esfuerzos vibratorios. A medida que se incrementan </a:t>
            </a:r>
            <a:r>
              <a:rPr lang="es-MX" sz="2400" dirty="0">
                <a:latin typeface="Comic Sans MS"/>
                <a:cs typeface="Comic Sans MS"/>
              </a:rPr>
              <a:t> </a:t>
            </a:r>
            <a:r>
              <a:rPr lang="es-MX" sz="2400" spc="-5" dirty="0">
                <a:latin typeface="Comic Sans MS"/>
                <a:cs typeface="Comic Sans MS"/>
              </a:rPr>
              <a:t>los esfuerzos vibratorios, el daño es acumulado, lo cual </a:t>
            </a:r>
            <a:r>
              <a:rPr lang="es-MX" sz="2400" dirty="0">
                <a:latin typeface="Comic Sans MS"/>
                <a:cs typeface="Comic Sans MS"/>
              </a:rPr>
              <a:t> </a:t>
            </a:r>
            <a:r>
              <a:rPr lang="es-MX" sz="2400" spc="-5" dirty="0">
                <a:latin typeface="Comic Sans MS"/>
                <a:cs typeface="Comic Sans MS"/>
              </a:rPr>
              <a:t>puede</a:t>
            </a:r>
            <a:r>
              <a:rPr lang="es-MX" sz="2400" spc="245" dirty="0">
                <a:latin typeface="Comic Sans MS"/>
                <a:cs typeface="Comic Sans MS"/>
              </a:rPr>
              <a:t> </a:t>
            </a:r>
            <a:r>
              <a:rPr lang="es-MX" sz="2400" spc="-5" dirty="0">
                <a:latin typeface="Comic Sans MS"/>
                <a:cs typeface="Comic Sans MS"/>
              </a:rPr>
              <a:t>conducir</a:t>
            </a:r>
            <a:r>
              <a:rPr lang="es-MX" sz="2400" spc="240" dirty="0">
                <a:latin typeface="Comic Sans MS"/>
                <a:cs typeface="Comic Sans MS"/>
              </a:rPr>
              <a:t> </a:t>
            </a:r>
            <a:r>
              <a:rPr lang="es-MX" sz="2400" spc="-5" dirty="0">
                <a:latin typeface="Comic Sans MS"/>
                <a:cs typeface="Comic Sans MS"/>
              </a:rPr>
              <a:t>a</a:t>
            </a:r>
            <a:r>
              <a:rPr lang="es-MX" sz="2400" spc="245" dirty="0">
                <a:latin typeface="Comic Sans MS"/>
                <a:cs typeface="Comic Sans MS"/>
              </a:rPr>
              <a:t> </a:t>
            </a:r>
            <a:r>
              <a:rPr lang="es-MX" sz="2400" spc="-5" dirty="0">
                <a:latin typeface="Comic Sans MS"/>
                <a:cs typeface="Comic Sans MS"/>
              </a:rPr>
              <a:t>la</a:t>
            </a:r>
            <a:r>
              <a:rPr lang="es-MX" sz="2400" spc="240" dirty="0">
                <a:latin typeface="Comic Sans MS"/>
                <a:cs typeface="Comic Sans MS"/>
              </a:rPr>
              <a:t> </a:t>
            </a:r>
            <a:r>
              <a:rPr lang="es-MX" sz="2400" spc="-5" dirty="0">
                <a:latin typeface="Comic Sans MS"/>
                <a:cs typeface="Comic Sans MS"/>
              </a:rPr>
              <a:t>fractura</a:t>
            </a:r>
            <a:r>
              <a:rPr lang="es-MX" sz="2400" spc="240"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algunas</a:t>
            </a:r>
            <a:r>
              <a:rPr lang="es-MX" sz="2400" spc="240" dirty="0">
                <a:latin typeface="Comic Sans MS"/>
                <a:cs typeface="Comic Sans MS"/>
              </a:rPr>
              <a:t> </a:t>
            </a:r>
            <a:r>
              <a:rPr lang="es-MX" sz="2400" spc="-5" dirty="0">
                <a:latin typeface="Comic Sans MS"/>
                <a:cs typeface="Comic Sans MS"/>
              </a:rPr>
              <a:t>partes</a:t>
            </a:r>
            <a:r>
              <a:rPr lang="es-MX" sz="2400" spc="240"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la </a:t>
            </a:r>
            <a:r>
              <a:rPr lang="es-MX" sz="2400" spc="-260" dirty="0">
                <a:latin typeface="Comic Sans MS"/>
                <a:cs typeface="Comic Sans MS"/>
              </a:rPr>
              <a:t> </a:t>
            </a:r>
            <a:r>
              <a:rPr lang="es-MX" sz="2400" spc="-5" dirty="0">
                <a:latin typeface="Comic Sans MS"/>
                <a:cs typeface="Comic Sans MS"/>
              </a:rPr>
              <a:t>estructura 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álabes.</a:t>
            </a: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primaria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para </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turbinas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proporciona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implementación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programa</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 </a:t>
            </a:r>
            <a:r>
              <a:rPr lang="es-MX" sz="2400" dirty="0">
                <a:latin typeface="Comic Sans MS"/>
                <a:cs typeface="Comic Sans MS"/>
              </a:rPr>
              <a:t> </a:t>
            </a:r>
            <a:r>
              <a:rPr lang="es-MX" sz="2400" spc="-5" dirty="0">
                <a:latin typeface="Comic Sans MS"/>
                <a:cs typeface="Comic Sans MS"/>
              </a:rPr>
              <a:t>automático en el sistema de potencia.</a:t>
            </a:r>
            <a:r>
              <a:rPr lang="es-MX" sz="2400" spc="260" dirty="0">
                <a:latin typeface="Comic Sans MS"/>
                <a:cs typeface="Comic Sans MS"/>
              </a:rPr>
              <a:t> </a:t>
            </a:r>
            <a:r>
              <a:rPr lang="es-MX" sz="2400" spc="-5" dirty="0">
                <a:latin typeface="Comic Sans MS"/>
                <a:cs typeface="Comic Sans MS"/>
              </a:rPr>
              <a:t>Estos programas </a:t>
            </a:r>
            <a:r>
              <a:rPr lang="es-MX" sz="2400" dirty="0">
                <a:latin typeface="Comic Sans MS"/>
                <a:cs typeface="Comic Sans MS"/>
              </a:rPr>
              <a:t> </a:t>
            </a:r>
            <a:r>
              <a:rPr lang="es-MX" sz="2400" spc="-5" dirty="0">
                <a:latin typeface="Comic Sans MS"/>
                <a:cs typeface="Comic Sans MS"/>
              </a:rPr>
              <a:t>de corte de carga deben ser diseñados de tal forma que </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máxima</a:t>
            </a:r>
            <a:r>
              <a:rPr lang="es-MX" sz="2400" dirty="0">
                <a:latin typeface="Comic Sans MS"/>
                <a:cs typeface="Comic Sans MS"/>
              </a:rPr>
              <a:t> </a:t>
            </a:r>
            <a:r>
              <a:rPr lang="es-MX" sz="2400" spc="-5" dirty="0">
                <a:latin typeface="Comic Sans MS"/>
                <a:cs typeface="Comic Sans MS"/>
              </a:rPr>
              <a:t>sobrecarga</a:t>
            </a:r>
            <a:r>
              <a:rPr lang="es-MX" sz="2400" dirty="0">
                <a:latin typeface="Comic Sans MS"/>
                <a:cs typeface="Comic Sans MS"/>
              </a:rPr>
              <a:t> </a:t>
            </a:r>
            <a:r>
              <a:rPr lang="es-MX" sz="2400" spc="-5" dirty="0">
                <a:latin typeface="Comic Sans MS"/>
                <a:cs typeface="Comic Sans MS"/>
              </a:rPr>
              <a:t>posible,</a:t>
            </a:r>
            <a:r>
              <a:rPr lang="es-MX" sz="2400" dirty="0">
                <a:latin typeface="Comic Sans MS"/>
                <a:cs typeface="Comic Sans MS"/>
              </a:rPr>
              <a:t> </a:t>
            </a:r>
            <a:r>
              <a:rPr lang="es-MX" sz="2400" spc="-5" dirty="0">
                <a:latin typeface="Comic Sans MS"/>
                <a:cs typeface="Comic Sans MS"/>
              </a:rPr>
              <a:t>sea </a:t>
            </a:r>
            <a:r>
              <a:rPr lang="es-MX" sz="2400" dirty="0">
                <a:latin typeface="Comic Sans MS"/>
                <a:cs typeface="Comic Sans MS"/>
              </a:rPr>
              <a:t> </a:t>
            </a:r>
            <a:r>
              <a:rPr lang="es-MX" sz="2400" spc="-5" dirty="0">
                <a:latin typeface="Comic Sans MS"/>
                <a:cs typeface="Comic Sans MS"/>
              </a:rPr>
              <a:t>cortada suficiente carga para restaurar rápidamente la </a:t>
            </a:r>
            <a:r>
              <a:rPr lang="es-MX" sz="2400" dirty="0">
                <a:latin typeface="Comic Sans MS"/>
                <a:cs typeface="Comic Sans MS"/>
              </a:rPr>
              <a:t> </a:t>
            </a:r>
            <a:r>
              <a:rPr lang="es-MX" sz="2400" spc="-5" dirty="0">
                <a:latin typeface="Comic Sans MS"/>
                <a:cs typeface="Comic Sans MS"/>
              </a:rPr>
              <a:t>frecuencia del sistema a un valor cercano al normal.</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respaldo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 </a:t>
            </a:r>
            <a:r>
              <a:rPr lang="es-MX" sz="2400" dirty="0">
                <a:latin typeface="Comic Sans MS"/>
                <a:cs typeface="Comic Sans MS"/>
              </a:rPr>
              <a:t> </a:t>
            </a:r>
            <a:r>
              <a:rPr lang="es-MX" sz="2400" spc="-5" dirty="0">
                <a:latin typeface="Comic Sans MS"/>
                <a:cs typeface="Comic Sans MS"/>
              </a:rPr>
              <a:t>frecuencia</a:t>
            </a:r>
            <a:r>
              <a:rPr lang="es-MX" sz="2400" spc="250" dirty="0">
                <a:latin typeface="Comic Sans MS"/>
                <a:cs typeface="Comic Sans MS"/>
              </a:rPr>
              <a:t> </a:t>
            </a:r>
            <a:r>
              <a:rPr lang="es-MX" sz="2400" spc="-5" dirty="0">
                <a:latin typeface="Comic Sans MS"/>
                <a:cs typeface="Comic Sans MS"/>
              </a:rPr>
              <a:t>es</a:t>
            </a:r>
            <a:r>
              <a:rPr lang="es-MX" sz="2400" spc="245" dirty="0">
                <a:latin typeface="Comic Sans MS"/>
                <a:cs typeface="Comic Sans MS"/>
              </a:rPr>
              <a:t> </a:t>
            </a:r>
            <a:r>
              <a:rPr lang="es-MX" sz="2400" spc="-5" dirty="0">
                <a:latin typeface="Comic Sans MS"/>
                <a:cs typeface="Comic Sans MS"/>
              </a:rPr>
              <a:t>proporcionada</a:t>
            </a:r>
            <a:r>
              <a:rPr lang="es-MX" sz="2400" spc="240" dirty="0">
                <a:latin typeface="Comic Sans MS"/>
                <a:cs typeface="Comic Sans MS"/>
              </a:rPr>
              <a:t> </a:t>
            </a:r>
            <a:r>
              <a:rPr lang="es-MX" sz="2400" spc="-5" dirty="0">
                <a:latin typeface="Comic Sans MS"/>
                <a:cs typeface="Comic Sans MS"/>
              </a:rPr>
              <a:t>por</a:t>
            </a:r>
            <a:r>
              <a:rPr lang="es-MX" sz="2400" spc="240" dirty="0">
                <a:latin typeface="Comic Sans MS"/>
                <a:cs typeface="Comic Sans MS"/>
              </a:rPr>
              <a:t> </a:t>
            </a:r>
            <a:r>
              <a:rPr lang="es-MX" sz="2400" spc="-5" dirty="0">
                <a:latin typeface="Comic Sans MS"/>
                <a:cs typeface="Comic Sans MS"/>
              </a:rPr>
              <a:t>el</a:t>
            </a:r>
            <a:r>
              <a:rPr lang="es-MX" sz="2400" spc="245" dirty="0">
                <a:latin typeface="Comic Sans MS"/>
                <a:cs typeface="Comic Sans MS"/>
              </a:rPr>
              <a:t> </a:t>
            </a:r>
            <a:r>
              <a:rPr lang="es-MX" sz="2400" spc="-5" dirty="0">
                <a:latin typeface="Comic Sans MS"/>
                <a:cs typeface="Comic Sans MS"/>
              </a:rPr>
              <a:t>uso</a:t>
            </a:r>
            <a:r>
              <a:rPr lang="es-MX" sz="2400" spc="240" dirty="0">
                <a:latin typeface="Comic Sans MS"/>
                <a:cs typeface="Comic Sans MS"/>
              </a:rPr>
              <a:t> </a:t>
            </a:r>
            <a:r>
              <a:rPr lang="es-MX" sz="2400" spc="-5" dirty="0">
                <a:latin typeface="Comic Sans MS"/>
                <a:cs typeface="Comic Sans MS"/>
              </a:rPr>
              <a:t>de</a:t>
            </a:r>
            <a:r>
              <a:rPr lang="es-MX" sz="2400" spc="240" dirty="0">
                <a:latin typeface="Comic Sans MS"/>
                <a:cs typeface="Comic Sans MS"/>
              </a:rPr>
              <a:t> </a:t>
            </a:r>
            <a:r>
              <a:rPr lang="es-MX" sz="2400" spc="-5" dirty="0">
                <a:latin typeface="Comic Sans MS"/>
                <a:cs typeface="Comic Sans MS"/>
              </a:rPr>
              <a:t>uno</a:t>
            </a:r>
            <a:r>
              <a:rPr lang="es-MX" sz="2400" spc="240" dirty="0">
                <a:latin typeface="Comic Sans MS"/>
                <a:cs typeface="Comic Sans MS"/>
              </a:rPr>
              <a:t> </a:t>
            </a:r>
            <a:r>
              <a:rPr lang="es-MX" sz="2400" spc="-5" dirty="0">
                <a:latin typeface="Comic Sans MS"/>
                <a:cs typeface="Comic Sans MS"/>
              </a:rPr>
              <a:t>o</a:t>
            </a:r>
            <a:r>
              <a:rPr lang="es-MX" sz="2400" spc="245" dirty="0">
                <a:latin typeface="Comic Sans MS"/>
                <a:cs typeface="Comic Sans MS"/>
              </a:rPr>
              <a:t> </a:t>
            </a:r>
            <a:r>
              <a:rPr lang="es-MX" sz="2400" spc="-5" dirty="0">
                <a:latin typeface="Comic Sans MS"/>
                <a:cs typeface="Comic Sans MS"/>
              </a:rPr>
              <a:t>más </a:t>
            </a:r>
            <a:r>
              <a:rPr lang="es-MX" sz="2400" spc="-26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spc="254" dirty="0">
                <a:latin typeface="Comic Sans MS"/>
                <a:cs typeface="Comic Sans MS"/>
              </a:rPr>
              <a:t> </a:t>
            </a:r>
            <a:r>
              <a:rPr lang="es-MX" sz="2400" spc="-5" dirty="0">
                <a:latin typeface="Comic Sans MS"/>
                <a:cs typeface="Comic Sans MS"/>
              </a:rPr>
              <a:t>y</a:t>
            </a:r>
            <a:r>
              <a:rPr lang="es-MX" sz="2400" spc="260" dirty="0">
                <a:latin typeface="Comic Sans MS"/>
                <a:cs typeface="Comic Sans MS"/>
              </a:rPr>
              <a:t> </a:t>
            </a:r>
            <a:r>
              <a:rPr lang="es-MX" sz="2400" spc="-5" dirty="0" err="1">
                <a:latin typeface="Comic Sans MS"/>
                <a:cs typeface="Comic Sans MS"/>
              </a:rPr>
              <a:t>timers</a:t>
            </a:r>
            <a:r>
              <a:rPr lang="es-MX" sz="2400" spc="260" dirty="0">
                <a:latin typeface="Comic Sans MS"/>
                <a:cs typeface="Comic Sans MS"/>
              </a:rPr>
              <a:t> </a:t>
            </a:r>
            <a:r>
              <a:rPr lang="es-MX" sz="2400" spc="-5" dirty="0">
                <a:latin typeface="Comic Sans MS"/>
                <a:cs typeface="Comic Sans MS"/>
              </a:rPr>
              <a:t>en cada generador. </a:t>
            </a:r>
            <a:r>
              <a:rPr lang="es-MX" sz="2400" dirty="0">
                <a:latin typeface="Comic Sans MS"/>
                <a:cs typeface="Comic Sans MS"/>
              </a:rPr>
              <a:t> </a:t>
            </a:r>
            <a:r>
              <a:rPr lang="es-MX" sz="2400" spc="-5" dirty="0">
                <a:latin typeface="Comic Sans MS"/>
                <a:cs typeface="Comic Sans MS"/>
              </a:rPr>
              <a:t>Los relés de baja frecuencia y los </a:t>
            </a:r>
            <a:r>
              <a:rPr lang="es-MX" sz="2400" spc="-5" dirty="0" err="1">
                <a:latin typeface="Comic Sans MS"/>
                <a:cs typeface="Comic Sans MS"/>
              </a:rPr>
              <a:t>timers</a:t>
            </a:r>
            <a:r>
              <a:rPr lang="es-MX" sz="2400" spc="-5" dirty="0">
                <a:latin typeface="Comic Sans MS"/>
                <a:cs typeface="Comic Sans MS"/>
              </a:rPr>
              <a:t> son usualmente </a:t>
            </a:r>
            <a:r>
              <a:rPr lang="es-MX" sz="2400" dirty="0">
                <a:latin typeface="Comic Sans MS"/>
                <a:cs typeface="Comic Sans MS"/>
              </a:rPr>
              <a:t> </a:t>
            </a:r>
            <a:r>
              <a:rPr lang="es-MX" sz="2400" spc="-5" dirty="0">
                <a:latin typeface="Comic Sans MS"/>
                <a:cs typeface="Comic Sans MS"/>
              </a:rPr>
              <a:t>conectados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disparar</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92100" y="329195"/>
            <a:ext cx="17297400" cy="9400009"/>
          </a:xfrm>
          <a:prstGeom prst="rect">
            <a:avLst/>
          </a:prstGeom>
        </p:spPr>
        <p:txBody>
          <a:bodyPr vert="horz" wrap="square" lIns="0" tIns="12700" rIns="0" bIns="0" rtlCol="0">
            <a:spAutoFit/>
          </a:bodyPr>
          <a:lstStyle/>
          <a:p>
            <a:pPr marL="12700" algn="just">
              <a:spcBef>
                <a:spcPts val="100"/>
              </a:spcBef>
            </a:pPr>
            <a:r>
              <a:rPr sz="2400" b="1" spc="-5" dirty="0" err="1">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Cuando</a:t>
            </a:r>
            <a:r>
              <a:rPr lang="es-MX" sz="2400" spc="30" dirty="0">
                <a:latin typeface="Comic Sans MS"/>
                <a:cs typeface="Comic Sans MS"/>
              </a:rPr>
              <a:t> </a:t>
            </a:r>
            <a:r>
              <a:rPr lang="es-MX" sz="2400" spc="-5" dirty="0">
                <a:latin typeface="Comic Sans MS"/>
                <a:cs typeface="Comic Sans MS"/>
              </a:rPr>
              <a:t>un</a:t>
            </a:r>
            <a:r>
              <a:rPr lang="es-MX" sz="2400" spc="35" dirty="0">
                <a:latin typeface="Comic Sans MS"/>
                <a:cs typeface="Comic Sans MS"/>
              </a:rPr>
              <a:t> </a:t>
            </a:r>
            <a:r>
              <a:rPr lang="es-MX" sz="2400" spc="-5" dirty="0">
                <a:latin typeface="Comic Sans MS"/>
                <a:cs typeface="Comic Sans MS"/>
              </a:rPr>
              <a:t>sistema</a:t>
            </a:r>
            <a:r>
              <a:rPr lang="es-MX" sz="2400" spc="35" dirty="0">
                <a:latin typeface="Comic Sans MS"/>
                <a:cs typeface="Comic Sans MS"/>
              </a:rPr>
              <a:t> </a:t>
            </a:r>
            <a:r>
              <a:rPr lang="es-MX" sz="2400" spc="-5" dirty="0">
                <a:latin typeface="Comic Sans MS"/>
                <a:cs typeface="Comic Sans MS"/>
              </a:rPr>
              <a:t>de</a:t>
            </a:r>
            <a:r>
              <a:rPr lang="es-MX" sz="2400" spc="30" dirty="0">
                <a:latin typeface="Comic Sans MS"/>
                <a:cs typeface="Comic Sans MS"/>
              </a:rPr>
              <a:t> </a:t>
            </a:r>
            <a:r>
              <a:rPr lang="es-MX" sz="2400" spc="-5" dirty="0">
                <a:latin typeface="Comic Sans MS"/>
                <a:cs typeface="Comic Sans MS"/>
              </a:rPr>
              <a:t>potencia</a:t>
            </a:r>
            <a:r>
              <a:rPr lang="es-MX" sz="2400" spc="30" dirty="0">
                <a:latin typeface="Comic Sans MS"/>
                <a:cs typeface="Comic Sans MS"/>
              </a:rPr>
              <a:t> </a:t>
            </a:r>
            <a:r>
              <a:rPr lang="es-MX" sz="2400" spc="-5" dirty="0">
                <a:latin typeface="Comic Sans MS"/>
                <a:cs typeface="Comic Sans MS"/>
              </a:rPr>
              <a:t>está</a:t>
            </a:r>
            <a:r>
              <a:rPr lang="es-MX" sz="2400" spc="30" dirty="0">
                <a:latin typeface="Comic Sans MS"/>
                <a:cs typeface="Comic Sans MS"/>
              </a:rPr>
              <a:t> </a:t>
            </a:r>
            <a:r>
              <a:rPr lang="es-MX" sz="2400" spc="-5" dirty="0">
                <a:latin typeface="Comic Sans MS"/>
                <a:cs typeface="Comic Sans MS"/>
              </a:rPr>
              <a:t>en</a:t>
            </a:r>
            <a:r>
              <a:rPr lang="es-MX" sz="2400" spc="30" dirty="0">
                <a:latin typeface="Comic Sans MS"/>
                <a:cs typeface="Comic Sans MS"/>
              </a:rPr>
              <a:t> </a:t>
            </a:r>
            <a:r>
              <a:rPr lang="es-MX" sz="2400" spc="-5" dirty="0">
                <a:latin typeface="Comic Sans MS"/>
                <a:cs typeface="Comic Sans MS"/>
              </a:rPr>
              <a:t>operación</a:t>
            </a:r>
            <a:r>
              <a:rPr lang="es-MX" sz="2400" spc="30" dirty="0">
                <a:latin typeface="Comic Sans MS"/>
                <a:cs typeface="Comic Sans MS"/>
              </a:rPr>
              <a:t> </a:t>
            </a:r>
            <a:r>
              <a:rPr lang="es-MX" sz="2400" spc="-5" dirty="0">
                <a:latin typeface="Comic Sans MS"/>
                <a:cs typeface="Comic Sans MS"/>
              </a:rPr>
              <a:t>estable </a:t>
            </a:r>
            <a:r>
              <a:rPr lang="es-MX" sz="2400" spc="-254"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normal,</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entrada</a:t>
            </a:r>
            <a:r>
              <a:rPr lang="es-MX" sz="2400" dirty="0">
                <a:latin typeface="Comic Sans MS"/>
                <a:cs typeface="Comic Sans MS"/>
              </a:rPr>
              <a:t> </a:t>
            </a:r>
            <a:r>
              <a:rPr lang="es-MX" sz="2400" spc="-5" dirty="0">
                <a:latin typeface="Comic Sans MS"/>
                <a:cs typeface="Comic Sans MS"/>
              </a:rPr>
              <a:t>total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 </a:t>
            </a:r>
            <a:r>
              <a:rPr lang="es-MX" sz="2400" dirty="0">
                <a:latin typeface="Comic Sans MS"/>
                <a:cs typeface="Comic Sans MS"/>
              </a:rPr>
              <a:t> </a:t>
            </a:r>
            <a:r>
              <a:rPr lang="es-MX" sz="2400" spc="-5" dirty="0">
                <a:latin typeface="Comic Sans MS"/>
                <a:cs typeface="Comic Sans MS"/>
              </a:rPr>
              <a:t>mecánica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impulsor</a:t>
            </a:r>
            <a:r>
              <a:rPr lang="es-MX" sz="2400" spc="254" dirty="0">
                <a:latin typeface="Comic Sans MS"/>
                <a:cs typeface="Comic Sans MS"/>
              </a:rPr>
              <a:t> </a:t>
            </a:r>
            <a:r>
              <a:rPr lang="es-MX" sz="2400" spc="-5" dirty="0">
                <a:latin typeface="Comic Sans MS"/>
                <a:cs typeface="Comic Sans MS"/>
              </a:rPr>
              <a:t>primario</a:t>
            </a:r>
            <a:r>
              <a:rPr lang="es-MX" sz="2400" spc="260" dirty="0">
                <a:latin typeface="Comic Sans MS"/>
                <a:cs typeface="Comic Sans MS"/>
              </a:rPr>
              <a:t> </a:t>
            </a:r>
            <a:r>
              <a:rPr lang="es-MX" sz="2400" spc="-5" dirty="0">
                <a:latin typeface="Comic Sans MS"/>
                <a:cs typeface="Comic Sans MS"/>
              </a:rPr>
              <a:t>del generador es igual a </a:t>
            </a:r>
            <a:r>
              <a:rPr lang="es-MX" sz="2400" spc="-260" dirty="0">
                <a:latin typeface="Comic Sans MS"/>
                <a:cs typeface="Comic Sans MS"/>
              </a:rPr>
              <a:t> </a:t>
            </a:r>
            <a:r>
              <a:rPr lang="es-MX" sz="2400" spc="-5" dirty="0">
                <a:latin typeface="Comic Sans MS"/>
                <a:cs typeface="Comic Sans MS"/>
              </a:rPr>
              <a:t>la</a:t>
            </a:r>
            <a:r>
              <a:rPr lang="es-MX" sz="2400" spc="145" dirty="0">
                <a:latin typeface="Comic Sans MS"/>
                <a:cs typeface="Comic Sans MS"/>
              </a:rPr>
              <a:t> </a:t>
            </a:r>
            <a:r>
              <a:rPr lang="es-MX" sz="2400" spc="-5" dirty="0">
                <a:latin typeface="Comic Sans MS"/>
                <a:cs typeface="Comic Sans MS"/>
              </a:rPr>
              <a:t>suma</a:t>
            </a:r>
            <a:r>
              <a:rPr lang="es-MX" sz="2400" spc="150" dirty="0">
                <a:latin typeface="Comic Sans MS"/>
                <a:cs typeface="Comic Sans MS"/>
              </a:rPr>
              <a:t> </a:t>
            </a:r>
            <a:r>
              <a:rPr lang="es-MX" sz="2400" spc="-5" dirty="0">
                <a:latin typeface="Comic Sans MS"/>
                <a:cs typeface="Comic Sans MS"/>
              </a:rPr>
              <a:t>de</a:t>
            </a:r>
            <a:r>
              <a:rPr lang="es-MX" sz="2400" spc="145" dirty="0">
                <a:latin typeface="Comic Sans MS"/>
                <a:cs typeface="Comic Sans MS"/>
              </a:rPr>
              <a:t> </a:t>
            </a:r>
            <a:r>
              <a:rPr lang="es-MX" sz="2400" spc="-5" dirty="0">
                <a:latin typeface="Comic Sans MS"/>
                <a:cs typeface="Comic Sans MS"/>
              </a:rPr>
              <a:t>las</a:t>
            </a:r>
            <a:r>
              <a:rPr lang="es-MX" sz="2400" spc="150" dirty="0">
                <a:latin typeface="Comic Sans MS"/>
                <a:cs typeface="Comic Sans MS"/>
              </a:rPr>
              <a:t> </a:t>
            </a:r>
            <a:r>
              <a:rPr lang="es-MX" sz="2400" spc="-5" dirty="0">
                <a:latin typeface="Comic Sans MS"/>
                <a:cs typeface="Comic Sans MS"/>
              </a:rPr>
              <a:t>cargas</a:t>
            </a:r>
            <a:r>
              <a:rPr lang="es-MX" sz="2400" spc="145" dirty="0">
                <a:latin typeface="Comic Sans MS"/>
                <a:cs typeface="Comic Sans MS"/>
              </a:rPr>
              <a:t> </a:t>
            </a:r>
            <a:r>
              <a:rPr lang="es-MX" sz="2400" spc="-5" dirty="0">
                <a:latin typeface="Comic Sans MS"/>
                <a:cs typeface="Comic Sans MS"/>
              </a:rPr>
              <a:t>conectadas,</a:t>
            </a:r>
            <a:r>
              <a:rPr lang="es-MX" sz="2400" spc="150" dirty="0">
                <a:latin typeface="Comic Sans MS"/>
                <a:cs typeface="Comic Sans MS"/>
              </a:rPr>
              <a:t> </a:t>
            </a:r>
            <a:r>
              <a:rPr lang="es-MX" sz="2400" spc="-5" dirty="0">
                <a:latin typeface="Comic Sans MS"/>
                <a:cs typeface="Comic Sans MS"/>
              </a:rPr>
              <a:t>y</a:t>
            </a:r>
            <a:r>
              <a:rPr lang="es-MX" sz="2400" spc="145" dirty="0">
                <a:latin typeface="Comic Sans MS"/>
                <a:cs typeface="Comic Sans MS"/>
              </a:rPr>
              <a:t> </a:t>
            </a:r>
            <a:r>
              <a:rPr lang="es-MX" sz="2400" spc="-5" dirty="0">
                <a:latin typeface="Comic Sans MS"/>
                <a:cs typeface="Comic Sans MS"/>
              </a:rPr>
              <a:t>todas</a:t>
            </a:r>
            <a:r>
              <a:rPr lang="es-MX" sz="2400" spc="145" dirty="0">
                <a:latin typeface="Comic Sans MS"/>
                <a:cs typeface="Comic Sans MS"/>
              </a:rPr>
              <a:t> </a:t>
            </a:r>
            <a:r>
              <a:rPr lang="es-MX" sz="2400" spc="-5" dirty="0">
                <a:latin typeface="Comic Sans MS"/>
                <a:cs typeface="Comic Sans MS"/>
              </a:rPr>
              <a:t>las</a:t>
            </a:r>
            <a:r>
              <a:rPr lang="es-MX" sz="2400" spc="150" dirty="0">
                <a:latin typeface="Comic Sans MS"/>
                <a:cs typeface="Comic Sans MS"/>
              </a:rPr>
              <a:t> </a:t>
            </a:r>
            <a:r>
              <a:rPr lang="es-MX" sz="2400" spc="-5" dirty="0">
                <a:latin typeface="Comic Sans MS"/>
                <a:cs typeface="Comic Sans MS"/>
              </a:rPr>
              <a:t>pérdidas </a:t>
            </a:r>
            <a:r>
              <a:rPr lang="es-MX" sz="2400" spc="-254" dirty="0">
                <a:latin typeface="Comic Sans MS"/>
                <a:cs typeface="Comic Sans MS"/>
              </a:rPr>
              <a:t> </a:t>
            </a:r>
            <a:r>
              <a:rPr lang="es-MX" sz="2400" spc="-5" dirty="0">
                <a:latin typeface="Comic Sans MS"/>
                <a:cs typeface="Comic Sans MS"/>
              </a:rPr>
              <a:t>de potencia real en el sistema.</a:t>
            </a:r>
            <a:r>
              <a:rPr lang="es-MX" sz="2400" spc="520" dirty="0">
                <a:latin typeface="Comic Sans MS"/>
                <a:cs typeface="Comic Sans MS"/>
              </a:rPr>
              <a:t> </a:t>
            </a:r>
            <a:r>
              <a:rPr lang="es-MX" sz="2400" spc="-5" dirty="0">
                <a:latin typeface="Comic Sans MS"/>
                <a:cs typeface="Comic Sans MS"/>
              </a:rPr>
              <a:t>Una alteración sensible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balance</a:t>
            </a:r>
            <a:r>
              <a:rPr lang="es-MX" sz="2400" dirty="0">
                <a:latin typeface="Comic Sans MS"/>
                <a:cs typeface="Comic Sans MS"/>
              </a:rPr>
              <a:t> </a:t>
            </a:r>
            <a:r>
              <a:rPr lang="es-MX" sz="2400" spc="-5" dirty="0">
                <a:latin typeface="Comic Sans MS"/>
                <a:cs typeface="Comic Sans MS"/>
              </a:rPr>
              <a:t>causa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 </a:t>
            </a:r>
            <a:r>
              <a:rPr lang="es-MX" sz="2400" dirty="0">
                <a:latin typeface="Comic Sans MS"/>
                <a:cs typeface="Comic Sans MS"/>
              </a:rPr>
              <a:t> </a:t>
            </a:r>
            <a:r>
              <a:rPr lang="es-MX" sz="2400" spc="-5" dirty="0">
                <a:latin typeface="Comic Sans MS"/>
                <a:cs typeface="Comic Sans MS"/>
              </a:rPr>
              <a:t>anormal</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 </a:t>
            </a:r>
            <a:r>
              <a:rPr lang="es-MX" sz="2400" dirty="0">
                <a:latin typeface="Comic Sans MS"/>
                <a:cs typeface="Comic Sans MS"/>
              </a:rPr>
              <a:t> </a:t>
            </a:r>
            <a:r>
              <a:rPr lang="es-MX" sz="2400" spc="-5" dirty="0">
                <a:latin typeface="Comic Sans MS"/>
                <a:cs typeface="Comic Sans MS"/>
              </a:rPr>
              <a:t>anormal</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disparos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que </a:t>
            </a:r>
            <a:r>
              <a:rPr lang="es-MX" sz="2400" dirty="0">
                <a:latin typeface="Comic Sans MS"/>
                <a:cs typeface="Comic Sans MS"/>
              </a:rPr>
              <a:t> </a:t>
            </a:r>
            <a:r>
              <a:rPr lang="es-MX" sz="2400" spc="-5" dirty="0">
                <a:latin typeface="Comic Sans MS"/>
                <a:cs typeface="Comic Sans MS"/>
              </a:rPr>
              <a:t>líneas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enlace se abran</a:t>
            </a:r>
            <a:r>
              <a:rPr lang="es-MX" sz="2400" spc="254" dirty="0">
                <a:latin typeface="Comic Sans MS"/>
                <a:cs typeface="Comic Sans MS"/>
              </a:rPr>
              <a:t> </a:t>
            </a:r>
            <a:r>
              <a:rPr lang="es-MX" sz="2400" spc="-5" dirty="0">
                <a:latin typeface="Comic Sans MS"/>
                <a:cs typeface="Comic Sans MS"/>
              </a:rPr>
              <a:t>por</a:t>
            </a:r>
            <a:r>
              <a:rPr lang="es-MX" sz="2400" spc="260" dirty="0">
                <a:latin typeface="Comic Sans MS"/>
                <a:cs typeface="Comic Sans MS"/>
              </a:rPr>
              <a:t> </a:t>
            </a:r>
            <a:r>
              <a:rPr lang="es-MX" sz="2400" spc="-5" dirty="0">
                <a:latin typeface="Comic Sans MS"/>
                <a:cs typeface="Comic Sans MS"/>
              </a:rPr>
              <a:t>sobrecarga o que partes </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separen</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oscilaciones</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potencia</a:t>
            </a:r>
            <a:r>
              <a:rPr lang="es-MX" sz="2400" spc="5" dirty="0">
                <a:latin typeface="Comic Sans MS"/>
                <a:cs typeface="Comic Sans MS"/>
              </a:rPr>
              <a:t> </a:t>
            </a:r>
            <a:r>
              <a:rPr lang="es-MX" sz="2400" spc="-5" dirty="0">
                <a:latin typeface="Comic Sans MS"/>
                <a:cs typeface="Comic Sans MS"/>
              </a:rPr>
              <a:t>y</a:t>
            </a:r>
            <a:r>
              <a:rPr lang="es-MX" sz="2400" spc="10" dirty="0">
                <a:latin typeface="Comic Sans MS"/>
                <a:cs typeface="Comic Sans MS"/>
              </a:rPr>
              <a:t> </a:t>
            </a:r>
            <a:r>
              <a:rPr lang="es-MX" sz="2400" spc="-5" dirty="0">
                <a:latin typeface="Comic Sans MS"/>
                <a:cs typeface="Comic Sans MS"/>
              </a:rPr>
              <a:t>a</a:t>
            </a:r>
            <a:r>
              <a:rPr lang="es-MX" sz="2400" spc="10" dirty="0">
                <a:latin typeface="Comic Sans MS"/>
                <a:cs typeface="Comic Sans MS"/>
              </a:rPr>
              <a:t> </a:t>
            </a:r>
            <a:r>
              <a:rPr lang="es-MX" sz="2400" spc="-5" dirty="0">
                <a:latin typeface="Comic Sans MS"/>
                <a:cs typeface="Comic Sans MS"/>
              </a:rPr>
              <a:t>la</a:t>
            </a:r>
            <a:r>
              <a:rPr lang="es-MX" sz="2400" spc="10" dirty="0">
                <a:latin typeface="Comic Sans MS"/>
                <a:cs typeface="Comic Sans MS"/>
              </a:rPr>
              <a:t> </a:t>
            </a:r>
            <a:r>
              <a:rPr lang="es-MX" sz="2400" spc="-5" dirty="0">
                <a:latin typeface="Comic Sans MS"/>
                <a:cs typeface="Comic Sans MS"/>
              </a:rPr>
              <a:t>inestabilidad</a:t>
            </a:r>
            <a:r>
              <a:rPr lang="es-MX" sz="2400" spc="10" dirty="0">
                <a:latin typeface="Comic Sans MS"/>
                <a:cs typeface="Comic Sans MS"/>
              </a:rPr>
              <a:t> </a:t>
            </a:r>
            <a:r>
              <a:rPr lang="es-MX" sz="2400" spc="-5" dirty="0">
                <a:latin typeface="Comic Sans MS"/>
                <a:cs typeface="Comic Sans MS"/>
              </a:rPr>
              <a:t>resultante.</a:t>
            </a:r>
            <a:r>
              <a:rPr lang="es-MX" sz="2400" spc="30" dirty="0">
                <a:latin typeface="Comic Sans MS"/>
                <a:cs typeface="Comic Sans MS"/>
              </a:rPr>
              <a:t> </a:t>
            </a:r>
            <a:r>
              <a:rPr lang="es-MX" sz="2400" spc="-5" dirty="0">
                <a:latin typeface="Comic Sans MS"/>
                <a:cs typeface="Comic Sans MS"/>
              </a:rPr>
              <a:t>Esto</a:t>
            </a:r>
            <a:r>
              <a:rPr lang="es-MX" sz="2400" spc="5" dirty="0">
                <a:latin typeface="Comic Sans MS"/>
                <a:cs typeface="Comic Sans MS"/>
              </a:rPr>
              <a:t> </a:t>
            </a:r>
            <a:r>
              <a:rPr lang="es-MX" sz="2400" spc="-5" dirty="0">
                <a:latin typeface="Comic Sans MS"/>
                <a:cs typeface="Comic Sans MS"/>
              </a:rPr>
              <a:t>podría</a:t>
            </a:r>
            <a:r>
              <a:rPr lang="es-MX" sz="2400" spc="10" dirty="0">
                <a:latin typeface="Comic Sans MS"/>
                <a:cs typeface="Comic Sans MS"/>
              </a:rPr>
              <a:t> </a:t>
            </a:r>
            <a:r>
              <a:rPr lang="es-MX" sz="2400" spc="-5" dirty="0">
                <a:latin typeface="Comic Sans MS"/>
                <a:cs typeface="Comic Sans MS"/>
              </a:rPr>
              <a:t>dar como resultado que el sistema de potencia se separe en </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islas</a:t>
            </a:r>
            <a:r>
              <a:rPr lang="es-MX" sz="2400" spc="5" dirty="0">
                <a:latin typeface="Comic Sans MS"/>
                <a:cs typeface="Comic Sans MS"/>
              </a:rPr>
              <a:t> </a:t>
            </a:r>
            <a:r>
              <a:rPr lang="es-MX" sz="2400" spc="-5" dirty="0">
                <a:latin typeface="Comic Sans MS"/>
                <a:cs typeface="Comic Sans MS"/>
              </a:rPr>
              <a:t>aisladas</a:t>
            </a:r>
            <a:r>
              <a:rPr lang="es-MX" sz="2400" dirty="0">
                <a:latin typeface="Comic Sans MS"/>
                <a:cs typeface="Comic Sans MS"/>
              </a:rPr>
              <a:t> </a:t>
            </a:r>
            <a:r>
              <a:rPr lang="es-MX" sz="2400" spc="-5" dirty="0">
                <a:latin typeface="Comic Sans MS"/>
                <a:cs typeface="Comic Sans MS"/>
              </a:rPr>
              <a:t>eléctricamente.</a:t>
            </a:r>
            <a:endParaRPr lang="es-MX" sz="2400" dirty="0">
              <a:latin typeface="Comic Sans MS"/>
              <a:cs typeface="Comic Sans MS"/>
            </a:endParaRPr>
          </a:p>
          <a:p>
            <a:pPr marL="354965" marR="5080" indent="-342900" algn="just">
              <a:spcBef>
                <a:spcPts val="100"/>
              </a:spcBef>
              <a:buFont typeface="Wingdings" panose="05000000000000000000" pitchFamily="2" charset="2"/>
              <a:buChar char="§"/>
              <a:tabLst>
                <a:tab pos="234950" algn="l"/>
                <a:tab pos="235585" algn="l"/>
              </a:tabLst>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mayoría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empresas</a:t>
            </a:r>
            <a:r>
              <a:rPr lang="es-MX" sz="2400" dirty="0">
                <a:latin typeface="Comic Sans MS"/>
                <a:cs typeface="Comic Sans MS"/>
              </a:rPr>
              <a:t> </a:t>
            </a:r>
            <a:r>
              <a:rPr lang="es-MX" sz="2400" spc="-5" dirty="0">
                <a:latin typeface="Comic Sans MS"/>
                <a:cs typeface="Comic Sans MS"/>
              </a:rPr>
              <a:t>suministradoras</a:t>
            </a:r>
            <a:r>
              <a:rPr lang="es-MX" sz="2400" dirty="0">
                <a:latin typeface="Comic Sans MS"/>
                <a:cs typeface="Comic Sans MS"/>
              </a:rPr>
              <a:t> </a:t>
            </a:r>
            <a:r>
              <a:rPr lang="es-MX" sz="2400" spc="-5" dirty="0">
                <a:latin typeface="Comic Sans MS"/>
                <a:cs typeface="Comic Sans MS"/>
              </a:rPr>
              <a:t>han </a:t>
            </a:r>
            <a:r>
              <a:rPr lang="es-MX" sz="2400" dirty="0">
                <a:latin typeface="Comic Sans MS"/>
                <a:cs typeface="Comic Sans MS"/>
              </a:rPr>
              <a:t> </a:t>
            </a:r>
            <a:r>
              <a:rPr lang="es-MX" sz="2400" spc="-5" dirty="0">
                <a:latin typeface="Comic Sans MS"/>
                <a:cs typeface="Comic Sans MS"/>
              </a:rPr>
              <a:t>implementado un programa de corte de carga automático </a:t>
            </a:r>
            <a:r>
              <a:rPr lang="es-MX" sz="2400" dirty="0">
                <a:latin typeface="Comic Sans MS"/>
                <a:cs typeface="Comic Sans MS"/>
              </a:rPr>
              <a:t> </a:t>
            </a:r>
            <a:r>
              <a:rPr lang="es-MX" sz="2400" spc="-5" dirty="0">
                <a:latin typeface="Comic Sans MS"/>
                <a:cs typeface="Comic Sans MS"/>
              </a:rPr>
              <a:t>para evitar tanto colapsos totales del sistema como para </a:t>
            </a:r>
            <a:r>
              <a:rPr lang="es-MX" sz="2400" dirty="0">
                <a:latin typeface="Comic Sans MS"/>
                <a:cs typeface="Comic Sans MS"/>
              </a:rPr>
              <a:t> </a:t>
            </a:r>
            <a:r>
              <a:rPr lang="es-MX" sz="2400" spc="-5" dirty="0">
                <a:latin typeface="Comic Sans MS"/>
                <a:cs typeface="Comic Sans MS"/>
              </a:rPr>
              <a:t>minimizar la posibilidad de daño al equipo durante una </a:t>
            </a:r>
            <a:r>
              <a:rPr lang="es-MX" sz="2400" dirty="0">
                <a:latin typeface="Comic Sans MS"/>
                <a:cs typeface="Comic Sans MS"/>
              </a:rPr>
              <a:t> </a:t>
            </a:r>
            <a:r>
              <a:rPr lang="es-MX" sz="2400" spc="-5" dirty="0">
                <a:latin typeface="Comic Sans MS"/>
                <a:cs typeface="Comic Sans MS"/>
              </a:rPr>
              <a:t>condición de operación con frecuencia anormal.</a:t>
            </a:r>
            <a:r>
              <a:rPr lang="es-MX" sz="2400" dirty="0">
                <a:latin typeface="Comic Sans MS"/>
                <a:cs typeface="Comic Sans MS"/>
              </a:rPr>
              <a:t> </a:t>
            </a:r>
            <a:r>
              <a:rPr lang="es-MX" sz="2400" spc="-5" dirty="0">
                <a:latin typeface="Comic Sans MS"/>
                <a:cs typeface="Comic Sans MS"/>
              </a:rPr>
              <a:t>Estos </a:t>
            </a:r>
            <a:r>
              <a:rPr lang="es-MX" sz="2400" dirty="0">
                <a:latin typeface="Comic Sans MS"/>
                <a:cs typeface="Comic Sans MS"/>
              </a:rPr>
              <a:t> </a:t>
            </a:r>
            <a:r>
              <a:rPr lang="es-MX" sz="2400" spc="-5" dirty="0">
                <a:latin typeface="Comic Sans MS"/>
                <a:cs typeface="Comic Sans MS"/>
              </a:rPr>
              <a:t>programas</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corte</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están</a:t>
            </a:r>
            <a:r>
              <a:rPr lang="es-MX" sz="2400" spc="5" dirty="0">
                <a:latin typeface="Comic Sans MS"/>
                <a:cs typeface="Comic Sans MS"/>
              </a:rPr>
              <a:t> </a:t>
            </a:r>
            <a:r>
              <a:rPr lang="es-MX" sz="2400" spc="-5" dirty="0">
                <a:latin typeface="Comic Sans MS"/>
                <a:cs typeface="Comic Sans MS"/>
              </a:rPr>
              <a:t>diseñados</a:t>
            </a:r>
            <a:r>
              <a:rPr lang="es-MX" sz="2400" spc="5" dirty="0">
                <a:latin typeface="Comic Sans MS"/>
                <a:cs typeface="Comic Sans MS"/>
              </a:rPr>
              <a:t> </a:t>
            </a:r>
            <a:r>
              <a:rPr lang="es-MX" sz="2400" spc="-5" dirty="0">
                <a:latin typeface="Comic Sans MS"/>
                <a:cs typeface="Comic Sans MS"/>
              </a:rPr>
              <a:t>para: Cortar</a:t>
            </a:r>
            <a:r>
              <a:rPr lang="es-MX" sz="2400" spc="240" dirty="0">
                <a:latin typeface="Comic Sans MS"/>
                <a:cs typeface="Comic Sans MS"/>
              </a:rPr>
              <a:t> </a:t>
            </a:r>
            <a:r>
              <a:rPr lang="es-MX" sz="2400" spc="-5" dirty="0">
                <a:latin typeface="Comic Sans MS"/>
                <a:cs typeface="Comic Sans MS"/>
              </a:rPr>
              <a:t>sólo</a:t>
            </a:r>
            <a:r>
              <a:rPr lang="es-MX" sz="2400" spc="240" dirty="0">
                <a:latin typeface="Comic Sans MS"/>
                <a:cs typeface="Comic Sans MS"/>
              </a:rPr>
              <a:t> </a:t>
            </a:r>
            <a:r>
              <a:rPr lang="es-MX" sz="2400" spc="-5" dirty="0">
                <a:latin typeface="Comic Sans MS"/>
                <a:cs typeface="Comic Sans MS"/>
              </a:rPr>
              <a:t>la</a:t>
            </a:r>
            <a:r>
              <a:rPr lang="es-MX" sz="2400" spc="245" dirty="0">
                <a:latin typeface="Comic Sans MS"/>
                <a:cs typeface="Comic Sans MS"/>
              </a:rPr>
              <a:t> </a:t>
            </a:r>
            <a:r>
              <a:rPr lang="es-MX" sz="2400" spc="-5" dirty="0">
                <a:latin typeface="Comic Sans MS"/>
                <a:cs typeface="Comic Sans MS"/>
              </a:rPr>
              <a:t>carga</a:t>
            </a:r>
            <a:r>
              <a:rPr lang="es-MX" sz="2400" spc="240" dirty="0">
                <a:latin typeface="Comic Sans MS"/>
                <a:cs typeface="Comic Sans MS"/>
              </a:rPr>
              <a:t> </a:t>
            </a:r>
            <a:r>
              <a:rPr lang="es-MX" sz="2400" spc="-5" dirty="0">
                <a:latin typeface="Comic Sans MS"/>
                <a:cs typeface="Comic Sans MS"/>
              </a:rPr>
              <a:t>necesaria</a:t>
            </a:r>
            <a:r>
              <a:rPr lang="es-MX" sz="2400" spc="240" dirty="0">
                <a:latin typeface="Comic Sans MS"/>
                <a:cs typeface="Comic Sans MS"/>
              </a:rPr>
              <a:t> </a:t>
            </a:r>
            <a:r>
              <a:rPr lang="es-MX" sz="2400" spc="-5" dirty="0">
                <a:latin typeface="Comic Sans MS"/>
                <a:cs typeface="Comic Sans MS"/>
              </a:rPr>
              <a:t>para</a:t>
            </a:r>
            <a:r>
              <a:rPr lang="es-MX" sz="2400" spc="245" dirty="0">
                <a:latin typeface="Comic Sans MS"/>
                <a:cs typeface="Comic Sans MS"/>
              </a:rPr>
              <a:t> </a:t>
            </a:r>
            <a:r>
              <a:rPr lang="es-MX" sz="2400" spc="-5" dirty="0">
                <a:latin typeface="Comic Sans MS"/>
                <a:cs typeface="Comic Sans MS"/>
              </a:rPr>
              <a:t>liberar</a:t>
            </a:r>
            <a:r>
              <a:rPr lang="es-MX" sz="2400" spc="240" dirty="0">
                <a:latin typeface="Comic Sans MS"/>
                <a:cs typeface="Comic Sans MS"/>
              </a:rPr>
              <a:t> </a:t>
            </a:r>
            <a:r>
              <a:rPr lang="es-MX" sz="2400" spc="-5" dirty="0">
                <a:latin typeface="Comic Sans MS"/>
                <a:cs typeface="Comic Sans MS"/>
              </a:rPr>
              <a:t>la </a:t>
            </a:r>
            <a:r>
              <a:rPr lang="es-MX" sz="2400" spc="-254" dirty="0">
                <a:latin typeface="Comic Sans MS"/>
                <a:cs typeface="Comic Sans MS"/>
              </a:rPr>
              <a:t> </a:t>
            </a:r>
            <a:r>
              <a:rPr lang="es-MX" sz="2400" spc="-5" dirty="0">
                <a:latin typeface="Comic Sans MS"/>
                <a:cs typeface="Comic Sans MS"/>
              </a:rPr>
              <a:t>sobrecarga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generación</a:t>
            </a:r>
            <a:r>
              <a:rPr lang="es-MX" sz="2400" dirty="0">
                <a:latin typeface="Comic Sans MS"/>
                <a:cs typeface="Comic Sans MS"/>
              </a:rPr>
              <a:t> </a:t>
            </a:r>
            <a:r>
              <a:rPr lang="es-MX" sz="2400" spc="-5" dirty="0">
                <a:latin typeface="Comic Sans MS"/>
                <a:cs typeface="Comic Sans MS"/>
              </a:rPr>
              <a:t>conectada.</a:t>
            </a:r>
          </a:p>
          <a:p>
            <a:pPr marL="354965" marR="5080" indent="-342900" algn="just">
              <a:spcBef>
                <a:spcPts val="100"/>
              </a:spcBef>
              <a:buFont typeface="Wingdings" panose="05000000000000000000" pitchFamily="2" charset="2"/>
              <a:buChar char="§"/>
              <a:tabLst>
                <a:tab pos="234950" algn="l"/>
                <a:tab pos="235585" algn="l"/>
              </a:tabLst>
            </a:pPr>
            <a:r>
              <a:rPr lang="es-MX" sz="2400" spc="-5" dirty="0">
                <a:latin typeface="Comic Sans MS"/>
                <a:cs typeface="Comic Sans MS"/>
              </a:rPr>
              <a:t>Minimizar</a:t>
            </a:r>
            <a:r>
              <a:rPr lang="es-MX" sz="2400" spc="235" dirty="0">
                <a:latin typeface="Comic Sans MS"/>
                <a:cs typeface="Comic Sans MS"/>
              </a:rPr>
              <a:t> </a:t>
            </a:r>
            <a:r>
              <a:rPr lang="es-MX" sz="2400" spc="-5" dirty="0">
                <a:latin typeface="Comic Sans MS"/>
                <a:cs typeface="Comic Sans MS"/>
              </a:rPr>
              <a:t>el</a:t>
            </a:r>
            <a:r>
              <a:rPr lang="es-MX" sz="2400" spc="235" dirty="0">
                <a:latin typeface="Comic Sans MS"/>
                <a:cs typeface="Comic Sans MS"/>
              </a:rPr>
              <a:t> </a:t>
            </a:r>
            <a:r>
              <a:rPr lang="es-MX" sz="2400" spc="-5" dirty="0">
                <a:latin typeface="Comic Sans MS"/>
                <a:cs typeface="Comic Sans MS"/>
              </a:rPr>
              <a:t>riesgo</a:t>
            </a:r>
            <a:r>
              <a:rPr lang="es-MX" sz="2400" spc="235" dirty="0">
                <a:latin typeface="Comic Sans MS"/>
                <a:cs typeface="Comic Sans MS"/>
              </a:rPr>
              <a:t> </a:t>
            </a:r>
            <a:r>
              <a:rPr lang="es-MX" sz="2400" spc="-5" dirty="0">
                <a:latin typeface="Comic Sans MS"/>
                <a:cs typeface="Comic Sans MS"/>
              </a:rPr>
              <a:t>de</a:t>
            </a:r>
            <a:r>
              <a:rPr lang="es-MX" sz="2400" spc="235" dirty="0">
                <a:latin typeface="Comic Sans MS"/>
                <a:cs typeface="Comic Sans MS"/>
              </a:rPr>
              <a:t> </a:t>
            </a:r>
            <a:r>
              <a:rPr lang="es-MX" sz="2400" spc="-5" dirty="0">
                <a:latin typeface="Comic Sans MS"/>
                <a:cs typeface="Comic Sans MS"/>
              </a:rPr>
              <a:t>daño</a:t>
            </a:r>
            <a:r>
              <a:rPr lang="es-MX" sz="2400" spc="235" dirty="0">
                <a:latin typeface="Comic Sans MS"/>
                <a:cs typeface="Comic Sans MS"/>
              </a:rPr>
              <a:t> </a:t>
            </a:r>
            <a:r>
              <a:rPr lang="es-MX" sz="2400" spc="-5" dirty="0">
                <a:latin typeface="Comic Sans MS"/>
                <a:cs typeface="Comic Sans MS"/>
              </a:rPr>
              <a:t>a</a:t>
            </a:r>
            <a:r>
              <a:rPr lang="es-MX" sz="2400" spc="235" dirty="0">
                <a:latin typeface="Comic Sans MS"/>
                <a:cs typeface="Comic Sans MS"/>
              </a:rPr>
              <a:t> </a:t>
            </a:r>
            <a:r>
              <a:rPr lang="es-MX" sz="2400" spc="-5" dirty="0">
                <a:latin typeface="Comic Sans MS"/>
                <a:cs typeface="Comic Sans MS"/>
              </a:rPr>
              <a:t>las</a:t>
            </a:r>
            <a:r>
              <a:rPr lang="es-MX" sz="2400" spc="235" dirty="0">
                <a:latin typeface="Comic Sans MS"/>
                <a:cs typeface="Comic Sans MS"/>
              </a:rPr>
              <a:t> </a:t>
            </a:r>
            <a:r>
              <a:rPr lang="es-MX" sz="2400" spc="-5" dirty="0">
                <a:latin typeface="Comic Sans MS"/>
                <a:cs typeface="Comic Sans MS"/>
              </a:rPr>
              <a:t>plantas </a:t>
            </a:r>
            <a:r>
              <a:rPr lang="es-MX" sz="2400" spc="-254" dirty="0">
                <a:latin typeface="Comic Sans MS"/>
                <a:cs typeface="Comic Sans MS"/>
              </a:rPr>
              <a:t> </a:t>
            </a:r>
            <a:r>
              <a:rPr lang="es-MX" sz="2400" spc="-5" dirty="0">
                <a:latin typeface="Comic Sans MS"/>
                <a:cs typeface="Comic Sans MS"/>
              </a:rPr>
              <a:t>generadoras.</a:t>
            </a:r>
          </a:p>
          <a:p>
            <a:pPr marL="354965" marR="5080" indent="-342900" algn="just">
              <a:spcBef>
                <a:spcPts val="100"/>
              </a:spcBef>
              <a:buFont typeface="Wingdings" panose="05000000000000000000" pitchFamily="2" charset="2"/>
              <a:buChar char="§"/>
              <a:tabLst>
                <a:tab pos="235585" algn="l"/>
              </a:tabLst>
            </a:pPr>
            <a:r>
              <a:rPr lang="es-MX" sz="2400" spc="-5" dirty="0">
                <a:latin typeface="Comic Sans MS"/>
                <a:cs typeface="Comic Sans MS"/>
              </a:rPr>
              <a:t>Mitigar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posibilidad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eventos</a:t>
            </a:r>
            <a:r>
              <a:rPr lang="es-MX" sz="2400" dirty="0">
                <a:latin typeface="Comic Sans MS"/>
                <a:cs typeface="Comic Sans MS"/>
              </a:rPr>
              <a:t> </a:t>
            </a:r>
            <a:r>
              <a:rPr lang="es-MX" sz="2400" spc="-5" dirty="0">
                <a:latin typeface="Comic Sans MS"/>
                <a:cs typeface="Comic Sans MS"/>
              </a:rPr>
              <a:t>en</a:t>
            </a:r>
            <a:r>
              <a:rPr lang="es-MX" sz="2400" spc="254" dirty="0">
                <a:latin typeface="Comic Sans MS"/>
                <a:cs typeface="Comic Sans MS"/>
              </a:rPr>
              <a:t> </a:t>
            </a:r>
            <a:r>
              <a:rPr lang="es-MX" sz="2400" spc="-5" dirty="0">
                <a:latin typeface="Comic Sans MS"/>
                <a:cs typeface="Comic Sans MS"/>
              </a:rPr>
              <a:t>cascada </a:t>
            </a:r>
            <a:r>
              <a:rPr lang="es-MX" sz="2400" dirty="0">
                <a:latin typeface="Comic Sans MS"/>
                <a:cs typeface="Comic Sans MS"/>
              </a:rPr>
              <a:t> </a:t>
            </a:r>
            <a:r>
              <a:rPr lang="es-MX" sz="2400" spc="-5" dirty="0">
                <a:latin typeface="Comic Sans MS"/>
                <a:cs typeface="Comic Sans MS"/>
              </a:rPr>
              <a:t>como resultado del disparo por baja frecuencia </a:t>
            </a:r>
            <a:r>
              <a:rPr lang="es-MX" sz="2400" dirty="0">
                <a:latin typeface="Comic Sans MS"/>
                <a:cs typeface="Comic Sans MS"/>
              </a:rPr>
              <a:t> </a:t>
            </a:r>
            <a:r>
              <a:rPr lang="es-MX" sz="2400" spc="-5" dirty="0">
                <a:latin typeface="Comic Sans MS"/>
                <a:cs typeface="Comic Sans MS"/>
              </a:rPr>
              <a:t>de una</a:t>
            </a:r>
            <a:r>
              <a:rPr lang="es-MX" sz="2400" dirty="0">
                <a:latin typeface="Comic Sans MS"/>
                <a:cs typeface="Comic Sans MS"/>
              </a:rPr>
              <a:t> </a:t>
            </a:r>
            <a:r>
              <a:rPr lang="es-MX" sz="2400" spc="-5" dirty="0">
                <a:latin typeface="Comic Sans MS"/>
                <a:cs typeface="Comic Sans MS"/>
              </a:rPr>
              <a:t>unidad.</a:t>
            </a:r>
          </a:p>
          <a:p>
            <a:pPr marL="354965" marR="5080" indent="-342900" algn="just">
              <a:spcBef>
                <a:spcPts val="100"/>
              </a:spcBef>
              <a:buFont typeface="Wingdings" panose="05000000000000000000" pitchFamily="2" charset="2"/>
              <a:buChar char="§"/>
              <a:tabLst>
                <a:tab pos="234950" algn="l"/>
                <a:tab pos="235585" algn="l"/>
                <a:tab pos="908050" algn="l"/>
                <a:tab pos="1709420" algn="l"/>
                <a:tab pos="1941830" algn="l"/>
                <a:tab pos="2648585" algn="l"/>
              </a:tabLst>
            </a:pPr>
            <a:r>
              <a:rPr lang="es-MX" sz="2400" spc="-5" dirty="0">
                <a:latin typeface="Comic Sans MS"/>
                <a:cs typeface="Comic Sans MS"/>
              </a:rPr>
              <a:t>Restaurar	rápidamente	la frecuencia del  sistema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valor</a:t>
            </a:r>
            <a:r>
              <a:rPr lang="es-MX" sz="2400" dirty="0">
                <a:latin typeface="Comic Sans MS"/>
                <a:cs typeface="Comic Sans MS"/>
              </a:rPr>
              <a:t> </a:t>
            </a:r>
            <a:r>
              <a:rPr lang="es-MX" sz="2400" spc="-5" dirty="0">
                <a:latin typeface="Comic Sans MS"/>
                <a:cs typeface="Comic Sans MS"/>
              </a:rPr>
              <a:t>cercano</a:t>
            </a:r>
            <a:r>
              <a:rPr lang="es-MX" sz="2400" dirty="0">
                <a:latin typeface="Comic Sans MS"/>
                <a:cs typeface="Comic Sans MS"/>
              </a:rPr>
              <a:t> </a:t>
            </a:r>
            <a:r>
              <a:rPr lang="es-MX" sz="2400" spc="-5" dirty="0">
                <a:latin typeface="Comic Sans MS"/>
                <a:cs typeface="Comic Sans MS"/>
              </a:rPr>
              <a:t>al</a:t>
            </a:r>
            <a:r>
              <a:rPr lang="es-MX" sz="2400" spc="5" dirty="0">
                <a:latin typeface="Comic Sans MS"/>
                <a:cs typeface="Comic Sans MS"/>
              </a:rPr>
              <a:t> </a:t>
            </a:r>
            <a:r>
              <a:rPr lang="es-MX" sz="2400" spc="-5" dirty="0">
                <a:latin typeface="Comic Sans MS"/>
                <a:cs typeface="Comic Sans MS"/>
              </a:rPr>
              <a:t>normal.</a:t>
            </a:r>
          </a:p>
          <a:p>
            <a:pPr marL="235585" marR="5080" indent="-223520" algn="just">
              <a:spcBef>
                <a:spcPts val="100"/>
              </a:spcBef>
              <a:buFont typeface="Symbol"/>
              <a:buChar char=""/>
              <a:tabLst>
                <a:tab pos="234950" algn="l"/>
                <a:tab pos="235585" algn="l"/>
                <a:tab pos="908050" algn="l"/>
                <a:tab pos="1709420" algn="l"/>
                <a:tab pos="1941830" algn="l"/>
                <a:tab pos="2648585" algn="l"/>
              </a:tabLst>
            </a:pPr>
            <a:endParaRPr lang="es-MX" sz="2400" spc="-5" dirty="0">
              <a:latin typeface="Comic Sans MS"/>
              <a:cs typeface="Comic Sans MS"/>
            </a:endParaRPr>
          </a:p>
          <a:p>
            <a:pPr marL="12700" marR="5080" algn="just">
              <a:spcBef>
                <a:spcPts val="100"/>
              </a:spcBef>
            </a:pPr>
            <a:r>
              <a:rPr lang="es-MX" sz="2400" spc="-5" dirty="0">
                <a:latin typeface="Comic Sans MS"/>
                <a:cs typeface="Comic Sans MS"/>
              </a:rPr>
              <a:t>En</a:t>
            </a:r>
            <a:r>
              <a:rPr lang="es-MX" sz="2400" spc="150" dirty="0">
                <a:latin typeface="Comic Sans MS"/>
                <a:cs typeface="Comic Sans MS"/>
              </a:rPr>
              <a:t> </a:t>
            </a:r>
            <a:r>
              <a:rPr lang="es-MX" sz="2400" spc="-5" dirty="0">
                <a:latin typeface="Comic Sans MS"/>
                <a:cs typeface="Comic Sans MS"/>
              </a:rPr>
              <a:t>un</a:t>
            </a:r>
            <a:r>
              <a:rPr lang="es-MX" sz="2400" spc="150" dirty="0">
                <a:latin typeface="Comic Sans MS"/>
                <a:cs typeface="Comic Sans MS"/>
              </a:rPr>
              <a:t> </a:t>
            </a:r>
            <a:r>
              <a:rPr lang="es-MX" sz="2400" spc="-5" dirty="0">
                <a:latin typeface="Comic Sans MS"/>
                <a:cs typeface="Comic Sans MS"/>
              </a:rPr>
              <a:t>sistema</a:t>
            </a:r>
            <a:r>
              <a:rPr lang="es-MX" sz="2400" spc="155" dirty="0">
                <a:latin typeface="Comic Sans MS"/>
                <a:cs typeface="Comic Sans MS"/>
              </a:rPr>
              <a:t> </a:t>
            </a:r>
            <a:r>
              <a:rPr lang="es-MX" sz="2400" spc="-5" dirty="0">
                <a:latin typeface="Comic Sans MS"/>
                <a:cs typeface="Comic Sans MS"/>
              </a:rPr>
              <a:t>de</a:t>
            </a:r>
            <a:r>
              <a:rPr lang="es-MX" sz="2400" spc="145" dirty="0">
                <a:latin typeface="Comic Sans MS"/>
                <a:cs typeface="Comic Sans MS"/>
              </a:rPr>
              <a:t> </a:t>
            </a:r>
            <a:r>
              <a:rPr lang="es-MX" sz="2400" spc="-5" dirty="0">
                <a:latin typeface="Comic Sans MS"/>
                <a:cs typeface="Comic Sans MS"/>
              </a:rPr>
              <a:t>potencia</a:t>
            </a:r>
            <a:r>
              <a:rPr lang="es-MX" sz="2400" spc="150" dirty="0">
                <a:latin typeface="Comic Sans MS"/>
                <a:cs typeface="Comic Sans MS"/>
              </a:rPr>
              <a:t> </a:t>
            </a:r>
            <a:r>
              <a:rPr lang="es-MX" sz="2400" spc="-5" dirty="0">
                <a:latin typeface="Comic Sans MS"/>
                <a:cs typeface="Comic Sans MS"/>
              </a:rPr>
              <a:t>pueden</a:t>
            </a:r>
            <a:r>
              <a:rPr lang="es-MX" sz="2400" spc="145" dirty="0">
                <a:latin typeface="Comic Sans MS"/>
                <a:cs typeface="Comic Sans MS"/>
              </a:rPr>
              <a:t> </a:t>
            </a:r>
            <a:r>
              <a:rPr lang="es-MX" sz="2400" spc="-5" dirty="0">
                <a:latin typeface="Comic Sans MS"/>
                <a:cs typeface="Comic Sans MS"/>
              </a:rPr>
              <a:t>ocurrir</a:t>
            </a:r>
            <a:r>
              <a:rPr lang="es-MX" sz="2400" spc="145" dirty="0">
                <a:latin typeface="Comic Sans MS"/>
                <a:cs typeface="Comic Sans MS"/>
              </a:rPr>
              <a:t> </a:t>
            </a:r>
            <a:r>
              <a:rPr lang="es-MX" sz="2400" spc="-5" dirty="0">
                <a:latin typeface="Comic Sans MS"/>
                <a:cs typeface="Comic Sans MS"/>
              </a:rPr>
              <a:t>dos</a:t>
            </a:r>
            <a:r>
              <a:rPr lang="es-MX" sz="2400" spc="150" dirty="0">
                <a:latin typeface="Comic Sans MS"/>
                <a:cs typeface="Comic Sans MS"/>
              </a:rPr>
              <a:t> </a:t>
            </a:r>
            <a:r>
              <a:rPr lang="es-MX" sz="2400" spc="-5" dirty="0">
                <a:latin typeface="Comic Sans MS"/>
                <a:cs typeface="Comic Sans MS"/>
              </a:rPr>
              <a:t>tipos</a:t>
            </a:r>
            <a:r>
              <a:rPr lang="es-MX" sz="2400" spc="145"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anormal:</a:t>
            </a:r>
          </a:p>
          <a:p>
            <a:pPr marL="12700" marR="5080" algn="just">
              <a:spcBef>
                <a:spcPts val="100"/>
              </a:spcBef>
            </a:pPr>
            <a:endParaRPr lang="es-MX" sz="2400" spc="-5" dirty="0">
              <a:latin typeface="Comic Sans MS"/>
              <a:cs typeface="Comic Sans MS"/>
            </a:endParaRPr>
          </a:p>
          <a:p>
            <a:pPr marL="240665" marR="5080" indent="-228600" algn="just">
              <a:spcBef>
                <a:spcPts val="100"/>
              </a:spcBef>
            </a:pPr>
            <a:r>
              <a:rPr lang="es-MX" sz="2400" spc="-5" dirty="0">
                <a:latin typeface="Comic Sans MS"/>
                <a:cs typeface="Comic Sans MS"/>
              </a:rPr>
              <a:t>1.</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condición</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baja</a:t>
            </a:r>
            <a:r>
              <a:rPr lang="es-MX" sz="2400" spc="260" dirty="0">
                <a:latin typeface="Comic Sans MS"/>
                <a:cs typeface="Comic Sans MS"/>
              </a:rPr>
              <a:t> </a:t>
            </a:r>
            <a:r>
              <a:rPr lang="es-MX" sz="2400" spc="-5" dirty="0">
                <a:latin typeface="Comic Sans MS"/>
                <a:cs typeface="Comic Sans MS"/>
              </a:rPr>
              <a:t>frecuencia</a:t>
            </a:r>
            <a:r>
              <a:rPr lang="es-MX" sz="2400" spc="260" dirty="0">
                <a:latin typeface="Comic Sans MS"/>
                <a:cs typeface="Comic Sans MS"/>
              </a:rPr>
              <a:t> </a:t>
            </a:r>
            <a:r>
              <a:rPr lang="es-MX" sz="2400" spc="-5" dirty="0">
                <a:latin typeface="Comic Sans MS"/>
                <a:cs typeface="Comic Sans MS"/>
              </a:rPr>
              <a:t>ocurre</a:t>
            </a:r>
            <a:r>
              <a:rPr lang="es-MX" sz="2400" spc="254"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sistema de potencia como resultado de una súbita </a:t>
            </a:r>
            <a:r>
              <a:rPr lang="es-MX" sz="2400" dirty="0">
                <a:latin typeface="Comic Sans MS"/>
                <a:cs typeface="Comic Sans MS"/>
              </a:rPr>
              <a:t> </a:t>
            </a:r>
            <a:r>
              <a:rPr lang="es-MX" sz="2400" spc="-5" dirty="0">
                <a:latin typeface="Comic Sans MS"/>
                <a:cs typeface="Comic Sans MS"/>
              </a:rPr>
              <a:t>reducción</a:t>
            </a:r>
            <a:r>
              <a:rPr lang="es-MX" sz="2400" spc="150" dirty="0">
                <a:latin typeface="Comic Sans MS"/>
                <a:cs typeface="Comic Sans MS"/>
              </a:rPr>
              <a:t> </a:t>
            </a:r>
            <a:r>
              <a:rPr lang="es-MX" sz="2400" spc="-5" dirty="0">
                <a:latin typeface="Comic Sans MS"/>
                <a:cs typeface="Comic Sans MS"/>
              </a:rPr>
              <a:t>en</a:t>
            </a:r>
            <a:r>
              <a:rPr lang="es-MX" sz="2400" spc="145" dirty="0">
                <a:latin typeface="Comic Sans MS"/>
                <a:cs typeface="Comic Sans MS"/>
              </a:rPr>
              <a:t> </a:t>
            </a:r>
            <a:r>
              <a:rPr lang="es-MX" sz="2400" spc="-5" dirty="0">
                <a:latin typeface="Comic Sans MS"/>
                <a:cs typeface="Comic Sans MS"/>
              </a:rPr>
              <a:t>la</a:t>
            </a:r>
            <a:r>
              <a:rPr lang="es-MX" sz="2400" spc="150" dirty="0">
                <a:latin typeface="Comic Sans MS"/>
                <a:cs typeface="Comic Sans MS"/>
              </a:rPr>
              <a:t> </a:t>
            </a:r>
            <a:r>
              <a:rPr lang="es-MX" sz="2400" spc="-5" dirty="0">
                <a:latin typeface="Comic Sans MS"/>
                <a:cs typeface="Comic Sans MS"/>
              </a:rPr>
              <a:t>potencia</a:t>
            </a:r>
            <a:r>
              <a:rPr lang="es-MX" sz="2400" spc="140" dirty="0">
                <a:latin typeface="Comic Sans MS"/>
                <a:cs typeface="Comic Sans MS"/>
              </a:rPr>
              <a:t> </a:t>
            </a:r>
            <a:r>
              <a:rPr lang="es-MX" sz="2400" spc="-5" dirty="0">
                <a:latin typeface="Comic Sans MS"/>
                <a:cs typeface="Comic Sans MS"/>
              </a:rPr>
              <a:t>de</a:t>
            </a:r>
            <a:r>
              <a:rPr lang="es-MX" sz="2400" spc="140" dirty="0">
                <a:latin typeface="Comic Sans MS"/>
                <a:cs typeface="Comic Sans MS"/>
              </a:rPr>
              <a:t> </a:t>
            </a:r>
            <a:r>
              <a:rPr lang="es-MX" sz="2400" spc="-5" dirty="0">
                <a:latin typeface="Comic Sans MS"/>
                <a:cs typeface="Comic Sans MS"/>
              </a:rPr>
              <a:t>entrada</a:t>
            </a:r>
            <a:r>
              <a:rPr lang="es-MX" sz="2400" spc="140" dirty="0">
                <a:latin typeface="Comic Sans MS"/>
                <a:cs typeface="Comic Sans MS"/>
              </a:rPr>
              <a:t> </a:t>
            </a:r>
            <a:r>
              <a:rPr lang="es-MX" sz="2400" spc="-5" dirty="0">
                <a:latin typeface="Comic Sans MS"/>
                <a:cs typeface="Comic Sans MS"/>
              </a:rPr>
              <a:t>por</a:t>
            </a:r>
            <a:r>
              <a:rPr lang="es-MX" sz="2400" spc="145" dirty="0">
                <a:latin typeface="Comic Sans MS"/>
                <a:cs typeface="Comic Sans MS"/>
              </a:rPr>
              <a:t> </a:t>
            </a:r>
            <a:r>
              <a:rPr lang="es-MX" sz="2400" spc="-5" dirty="0">
                <a:latin typeface="Comic Sans MS"/>
                <a:cs typeface="Comic Sans MS"/>
              </a:rPr>
              <a:t>la</a:t>
            </a:r>
            <a:r>
              <a:rPr lang="es-MX" sz="2400" spc="140" dirty="0">
                <a:latin typeface="Comic Sans MS"/>
                <a:cs typeface="Comic Sans MS"/>
              </a:rPr>
              <a:t> </a:t>
            </a:r>
            <a:r>
              <a:rPr lang="es-MX" sz="2400" spc="-5" dirty="0">
                <a:latin typeface="Comic Sans MS"/>
                <a:cs typeface="Comic Sans MS"/>
              </a:rPr>
              <a:t>pérdida </a:t>
            </a:r>
            <a:r>
              <a:rPr lang="es-MX" sz="2400" spc="-254"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pérdidas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enlaces</a:t>
            </a:r>
            <a:r>
              <a:rPr lang="es-MX" sz="2400" dirty="0">
                <a:latin typeface="Comic Sans MS"/>
                <a:cs typeface="Comic Sans MS"/>
              </a:rPr>
              <a:t> </a:t>
            </a:r>
            <a:r>
              <a:rPr lang="es-MX" sz="2400" spc="-5" dirty="0">
                <a:latin typeface="Comic Sans MS"/>
                <a:cs typeface="Comic Sans MS"/>
              </a:rPr>
              <a:t>clave</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importación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producir un </a:t>
            </a:r>
            <a:r>
              <a:rPr lang="es-MX" sz="2400" spc="-254" dirty="0">
                <a:latin typeface="Comic Sans MS"/>
                <a:cs typeface="Comic Sans MS"/>
              </a:rPr>
              <a:t> </a:t>
            </a:r>
            <a:r>
              <a:rPr lang="es-MX" sz="2400" spc="-5" dirty="0">
                <a:latin typeface="Comic Sans MS"/>
                <a:cs typeface="Comic Sans MS"/>
              </a:rPr>
              <a:t>decremento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velocidad</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que </a:t>
            </a:r>
            <a:r>
              <a:rPr lang="es-MX" sz="2400" spc="-254" dirty="0">
                <a:latin typeface="Comic Sans MS"/>
                <a:cs typeface="Comic Sans MS"/>
              </a:rPr>
              <a:t> </a:t>
            </a:r>
            <a:r>
              <a:rPr lang="es-MX" sz="2400" spc="-5" dirty="0">
                <a:latin typeface="Comic Sans MS"/>
                <a:cs typeface="Comic Sans MS"/>
              </a:rPr>
              <a:t>causa</a:t>
            </a:r>
            <a:r>
              <a:rPr lang="es-MX" sz="2400" spc="5" dirty="0">
                <a:latin typeface="Comic Sans MS"/>
                <a:cs typeface="Comic Sans MS"/>
              </a:rPr>
              <a:t> </a:t>
            </a:r>
            <a:r>
              <a:rPr lang="es-MX" sz="2400" spc="-5" dirty="0">
                <a:latin typeface="Comic Sans MS"/>
                <a:cs typeface="Comic Sans MS"/>
              </a:rPr>
              <a:t>una</a:t>
            </a:r>
            <a:r>
              <a:rPr lang="es-MX" sz="2400" spc="5" dirty="0">
                <a:latin typeface="Comic Sans MS"/>
                <a:cs typeface="Comic Sans MS"/>
              </a:rPr>
              <a:t> </a:t>
            </a:r>
            <a:r>
              <a:rPr lang="es-MX" sz="2400" spc="-5" dirty="0">
                <a:latin typeface="Comic Sans MS"/>
                <a:cs typeface="Comic Sans MS"/>
              </a:rPr>
              <a:t>disminución</a:t>
            </a:r>
            <a:r>
              <a:rPr lang="es-MX" sz="2400" spc="1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la</a:t>
            </a:r>
            <a:r>
              <a:rPr lang="es-MX" sz="2400" spc="10" dirty="0">
                <a:latin typeface="Comic Sans MS"/>
                <a:cs typeface="Comic Sans MS"/>
              </a:rPr>
              <a:t> </a:t>
            </a:r>
            <a:r>
              <a:rPr lang="es-MX" sz="2400" spc="-5" dirty="0">
                <a:latin typeface="Comic Sans MS"/>
                <a:cs typeface="Comic Sans MS"/>
              </a:rPr>
              <a:t>frecuencia</a:t>
            </a:r>
            <a:r>
              <a:rPr lang="es-MX" sz="2400" spc="5" dirty="0">
                <a:latin typeface="Comic Sans MS"/>
                <a:cs typeface="Comic Sans MS"/>
              </a:rPr>
              <a:t> </a:t>
            </a:r>
            <a:r>
              <a:rPr lang="es-MX" sz="2400" spc="-5" dirty="0">
                <a:latin typeface="Comic Sans MS"/>
                <a:cs typeface="Comic Sans MS"/>
              </a:rPr>
              <a:t>del</a:t>
            </a:r>
            <a:r>
              <a:rPr lang="es-MX" sz="2400" spc="10" dirty="0">
                <a:latin typeface="Comic Sans MS"/>
                <a:cs typeface="Comic Sans MS"/>
              </a:rPr>
              <a:t> </a:t>
            </a:r>
            <a:r>
              <a:rPr lang="es-MX" sz="2400" spc="-5" dirty="0">
                <a:latin typeface="Comic Sans MS"/>
                <a:cs typeface="Comic Sans MS"/>
              </a:rPr>
              <a:t>sistema.</a:t>
            </a:r>
          </a:p>
          <a:p>
            <a:pPr marL="240665" marR="5080" indent="-228600" algn="just">
              <a:spcBef>
                <a:spcPts val="100"/>
              </a:spcBef>
            </a:pPr>
            <a:endParaRPr lang="es-MX" sz="2400" spc="-5" dirty="0">
              <a:latin typeface="Comic Sans MS"/>
              <a:cs typeface="Comic Sans MS"/>
            </a:endParaRPr>
          </a:p>
          <a:p>
            <a:pPr marL="240665" marR="5080" indent="-228600" algn="just">
              <a:spcBef>
                <a:spcPts val="100"/>
              </a:spcBef>
            </a:pPr>
            <a:r>
              <a:rPr lang="es-MX" sz="2400" spc="-5" dirty="0">
                <a:latin typeface="Comic Sans MS"/>
                <a:cs typeface="Comic Sans MS"/>
              </a:rPr>
              <a:t>2.</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sobrefrecuencia</a:t>
            </a:r>
            <a:r>
              <a:rPr lang="es-MX" sz="2400" dirty="0">
                <a:latin typeface="Comic Sans MS"/>
                <a:cs typeface="Comic Sans MS"/>
              </a:rPr>
              <a:t> </a:t>
            </a:r>
            <a:r>
              <a:rPr lang="es-MX" sz="2400" spc="-5" dirty="0">
                <a:latin typeface="Comic Sans MS"/>
                <a:cs typeface="Comic Sans MS"/>
              </a:rPr>
              <a:t>ocurre</a:t>
            </a:r>
            <a:r>
              <a:rPr lang="es-MX" sz="2400" spc="260" dirty="0">
                <a:latin typeface="Comic Sans MS"/>
                <a:cs typeface="Comic Sans MS"/>
              </a:rPr>
              <a:t> </a:t>
            </a:r>
            <a:r>
              <a:rPr lang="es-MX" sz="2400" spc="-5" dirty="0">
                <a:latin typeface="Comic Sans MS"/>
                <a:cs typeface="Comic Sans MS"/>
              </a:rPr>
              <a:t>como </a:t>
            </a:r>
            <a:r>
              <a:rPr lang="es-MX" sz="2400" dirty="0">
                <a:latin typeface="Comic Sans MS"/>
                <a:cs typeface="Comic Sans MS"/>
              </a:rPr>
              <a:t> </a:t>
            </a:r>
            <a:r>
              <a:rPr lang="es-MX" sz="2400" spc="-5" dirty="0">
                <a:latin typeface="Comic Sans MS"/>
                <a:cs typeface="Comic Sans MS"/>
              </a:rPr>
              <a:t>resultado</a:t>
            </a:r>
            <a:r>
              <a:rPr lang="es-MX" sz="2400" spc="100"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una</a:t>
            </a:r>
            <a:r>
              <a:rPr lang="es-MX" sz="2400" spc="100" dirty="0">
                <a:latin typeface="Comic Sans MS"/>
                <a:cs typeface="Comic Sans MS"/>
              </a:rPr>
              <a:t> </a:t>
            </a:r>
            <a:r>
              <a:rPr lang="es-MX" sz="2400" spc="-5" dirty="0">
                <a:latin typeface="Comic Sans MS"/>
                <a:cs typeface="Comic Sans MS"/>
              </a:rPr>
              <a:t>pérdida</a:t>
            </a:r>
            <a:r>
              <a:rPr lang="es-MX" sz="2400" spc="105" dirty="0">
                <a:latin typeface="Comic Sans MS"/>
                <a:cs typeface="Comic Sans MS"/>
              </a:rPr>
              <a:t> </a:t>
            </a:r>
            <a:r>
              <a:rPr lang="es-MX" sz="2400" spc="-5" dirty="0">
                <a:latin typeface="Comic Sans MS"/>
                <a:cs typeface="Comic Sans MS"/>
              </a:rPr>
              <a:t>súbita</a:t>
            </a:r>
            <a:r>
              <a:rPr lang="es-MX" sz="2400" spc="105"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carga</a:t>
            </a:r>
            <a:r>
              <a:rPr lang="es-MX" sz="2400" spc="105" dirty="0">
                <a:latin typeface="Comic Sans MS"/>
                <a:cs typeface="Comic Sans MS"/>
              </a:rPr>
              <a:t> </a:t>
            </a:r>
            <a:r>
              <a:rPr lang="es-MX" sz="2400" spc="-5" dirty="0">
                <a:latin typeface="Comic Sans MS"/>
                <a:cs typeface="Comic Sans MS"/>
              </a:rPr>
              <a:t>o</a:t>
            </a:r>
            <a:r>
              <a:rPr lang="es-MX" sz="2400" spc="100" dirty="0">
                <a:latin typeface="Comic Sans MS"/>
                <a:cs typeface="Comic Sans MS"/>
              </a:rPr>
              <a:t> </a:t>
            </a:r>
            <a:r>
              <a:rPr lang="es-MX" sz="2400" spc="-5" dirty="0">
                <a:latin typeface="Comic Sans MS"/>
                <a:cs typeface="Comic Sans MS"/>
              </a:rPr>
              <a:t>pérdida </a:t>
            </a:r>
            <a:r>
              <a:rPr lang="es-MX" sz="2400" spc="-254"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enlaces</a:t>
            </a:r>
            <a:r>
              <a:rPr lang="es-MX" sz="2400" dirty="0">
                <a:latin typeface="Comic Sans MS"/>
                <a:cs typeface="Comic Sans MS"/>
              </a:rPr>
              <a:t> </a:t>
            </a:r>
            <a:r>
              <a:rPr lang="es-MX" sz="2400" spc="-5" dirty="0">
                <a:latin typeface="Comic Sans MS"/>
                <a:cs typeface="Comic Sans MS"/>
              </a:rPr>
              <a:t>clave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exportación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r>
              <a:rPr lang="es-MX" sz="2400" spc="260" dirty="0">
                <a:latin typeface="Comic Sans MS"/>
                <a:cs typeface="Comic Sans MS"/>
              </a:rPr>
              <a:t> </a:t>
            </a:r>
            <a:r>
              <a:rPr lang="es-MX" sz="2400" spc="-5" dirty="0">
                <a:latin typeface="Comic Sans MS"/>
                <a:cs typeface="Comic Sans MS"/>
              </a:rPr>
              <a:t>La </a:t>
            </a:r>
            <a:r>
              <a:rPr lang="es-MX" sz="2400" spc="-254" dirty="0">
                <a:latin typeface="Comic Sans MS"/>
                <a:cs typeface="Comic Sans MS"/>
              </a:rPr>
              <a:t> </a:t>
            </a:r>
            <a:r>
              <a:rPr lang="es-MX" sz="2400" spc="-5" dirty="0">
                <a:latin typeface="Comic Sans MS"/>
                <a:cs typeface="Comic Sans MS"/>
              </a:rPr>
              <a:t>salida del impulsor que alimentaba la carga inicial es </a:t>
            </a:r>
            <a:r>
              <a:rPr lang="es-MX" sz="2400" dirty="0">
                <a:latin typeface="Comic Sans MS"/>
                <a:cs typeface="Comic Sans MS"/>
              </a:rPr>
              <a:t> </a:t>
            </a:r>
            <a:r>
              <a:rPr lang="es-MX" sz="2400" spc="-5" dirty="0">
                <a:latin typeface="Comic Sans MS"/>
                <a:cs typeface="Comic Sans MS"/>
              </a:rPr>
              <a:t>absorbida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aceleración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y </a:t>
            </a:r>
            <a:r>
              <a:rPr lang="es-MX" sz="2400" spc="-254" dirty="0">
                <a:latin typeface="Comic Sans MS"/>
                <a:cs typeface="Comic Sans MS"/>
              </a:rPr>
              <a:t> </a:t>
            </a:r>
            <a:r>
              <a:rPr lang="es-MX" sz="2400" spc="-5" dirty="0">
                <a:latin typeface="Comic Sans MS"/>
                <a:cs typeface="Comic Sans MS"/>
              </a:rPr>
              <a:t>puede resultar un incremento en la frecuencia del </a:t>
            </a:r>
            <a:r>
              <a:rPr lang="es-MX" sz="2400" dirty="0">
                <a:latin typeface="Comic Sans MS"/>
                <a:cs typeface="Comic Sans MS"/>
              </a:rPr>
              <a:t> </a:t>
            </a:r>
            <a:r>
              <a:rPr lang="es-MX" sz="2400" spc="-5" dirty="0">
                <a:latin typeface="Comic Sans MS"/>
                <a:cs typeface="Comic Sans MS"/>
              </a:rPr>
              <a:t>sistema.</a:t>
            </a:r>
            <a:endParaRPr sz="900" dirty="0">
              <a:latin typeface="Comic Sans MS"/>
              <a:cs typeface="Comic Sans MS"/>
            </a:endParaRPr>
          </a:p>
        </p:txBody>
      </p:sp>
    </p:spTree>
    <p:extLst>
      <p:ext uri="{BB962C8B-B14F-4D97-AF65-F5344CB8AC3E}">
        <p14:creationId xmlns:p14="http://schemas.microsoft.com/office/powerpoint/2010/main" xmlns="" val="33728547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30200" y="533400"/>
            <a:ext cx="17297400" cy="4762842"/>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Existen dos consideraciones principales asociadas con la </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generadora</a:t>
            </a:r>
            <a:r>
              <a:rPr lang="es-MX" sz="2400" spc="260" dirty="0">
                <a:latin typeface="Comic Sans MS"/>
                <a:cs typeface="Comic Sans MS"/>
              </a:rPr>
              <a:t> </a:t>
            </a:r>
            <a:r>
              <a:rPr lang="es-MX" sz="2400" spc="-5" dirty="0">
                <a:latin typeface="Comic Sans MS"/>
                <a:cs typeface="Comic Sans MS"/>
              </a:rPr>
              <a:t>a</a:t>
            </a:r>
            <a:r>
              <a:rPr lang="es-MX" sz="2400" spc="260" dirty="0">
                <a:latin typeface="Comic Sans MS"/>
                <a:cs typeface="Comic Sans MS"/>
              </a:rPr>
              <a:t> </a:t>
            </a:r>
            <a:r>
              <a:rPr lang="es-MX" sz="2400" spc="-5" dirty="0">
                <a:latin typeface="Comic Sans MS"/>
                <a:cs typeface="Comic Sans MS"/>
              </a:rPr>
              <a:t>frecuencia </a:t>
            </a:r>
            <a:r>
              <a:rPr lang="es-MX" sz="2400" dirty="0">
                <a:latin typeface="Comic Sans MS"/>
                <a:cs typeface="Comic Sans MS"/>
              </a:rPr>
              <a:t> </a:t>
            </a:r>
            <a:r>
              <a:rPr lang="es-MX" sz="2400" spc="-5" dirty="0">
                <a:latin typeface="Comic Sans MS"/>
                <a:cs typeface="Comic Sans MS"/>
              </a:rPr>
              <a:t>anormal.</a:t>
            </a:r>
            <a:r>
              <a:rPr lang="es-MX" sz="2400" spc="10" dirty="0">
                <a:latin typeface="Comic Sans MS"/>
                <a:cs typeface="Comic Sans MS"/>
              </a:rPr>
              <a:t> </a:t>
            </a:r>
            <a:r>
              <a:rPr lang="es-MX" sz="2400" spc="-5" dirty="0">
                <a:latin typeface="Comic Sans MS"/>
                <a:cs typeface="Comic Sans MS"/>
              </a:rPr>
              <a:t>Estas son:</a:t>
            </a:r>
          </a:p>
          <a:p>
            <a:pPr marL="12700" marR="5080" algn="just">
              <a:spcBef>
                <a:spcPts val="100"/>
              </a:spcBef>
            </a:pPr>
            <a:endParaRPr lang="es-MX" sz="2400" spc="-5" dirty="0">
              <a:latin typeface="Comic Sans MS"/>
              <a:cs typeface="Comic Sans MS"/>
            </a:endParaRPr>
          </a:p>
          <a:p>
            <a:pPr marL="193040" marR="5080" indent="-180975" algn="just">
              <a:spcBef>
                <a:spcPts val="100"/>
              </a:spcBef>
              <a:buFont typeface="Symbol"/>
              <a:buChar char=""/>
              <a:tabLst>
                <a:tab pos="193040" algn="l"/>
              </a:tabLst>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equipo</a:t>
            </a:r>
            <a:r>
              <a:rPr lang="es-MX" sz="2400" dirty="0">
                <a:latin typeface="Comic Sans MS"/>
                <a:cs typeface="Comic Sans MS"/>
              </a:rPr>
              <a:t> </a:t>
            </a:r>
            <a:r>
              <a:rPr lang="es-MX" sz="2400" spc="-5" dirty="0">
                <a:latin typeface="Comic Sans MS"/>
                <a:cs typeface="Comic Sans MS"/>
              </a:rPr>
              <a:t>contra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que </a:t>
            </a:r>
            <a:r>
              <a:rPr lang="es-MX" sz="2400" dirty="0">
                <a:latin typeface="Comic Sans MS"/>
                <a:cs typeface="Comic Sans MS"/>
              </a:rPr>
              <a:t> </a:t>
            </a:r>
            <a:r>
              <a:rPr lang="es-MX" sz="2400" spc="-5" dirty="0">
                <a:latin typeface="Comic Sans MS"/>
                <a:cs typeface="Comic Sans MS"/>
              </a:rPr>
              <a:t>podría</a:t>
            </a:r>
            <a:r>
              <a:rPr lang="es-MX" sz="2400" dirty="0">
                <a:latin typeface="Comic Sans MS"/>
                <a:cs typeface="Comic Sans MS"/>
              </a:rPr>
              <a:t> </a:t>
            </a:r>
            <a:r>
              <a:rPr lang="es-MX" sz="2400" spc="-5" dirty="0">
                <a:latin typeface="Comic Sans MS"/>
                <a:cs typeface="Comic Sans MS"/>
              </a:rPr>
              <a:t>presentarse</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operación</a:t>
            </a:r>
            <a:r>
              <a:rPr lang="es-MX" sz="2400" spc="260" dirty="0">
                <a:latin typeface="Comic Sans MS"/>
                <a:cs typeface="Comic Sans MS"/>
              </a:rPr>
              <a:t> </a:t>
            </a:r>
            <a:r>
              <a:rPr lang="es-MX" sz="2400" spc="-5" dirty="0">
                <a:latin typeface="Comic Sans MS"/>
                <a:cs typeface="Comic Sans MS"/>
              </a:rPr>
              <a:t>a </a:t>
            </a:r>
            <a:r>
              <a:rPr lang="es-MX" sz="2400" dirty="0">
                <a:latin typeface="Comic Sans MS"/>
                <a:cs typeface="Comic Sans MS"/>
              </a:rPr>
              <a:t> </a:t>
            </a:r>
            <a:r>
              <a:rPr lang="es-MX" sz="2400" spc="-5" dirty="0">
                <a:latin typeface="Comic Sans MS"/>
                <a:cs typeface="Comic Sans MS"/>
              </a:rPr>
              <a:t>frecuencia anormal </a:t>
            </a:r>
          </a:p>
          <a:p>
            <a:pPr marL="193040" marR="5080" indent="-180975" algn="just">
              <a:spcBef>
                <a:spcPts val="100"/>
              </a:spcBef>
              <a:buFont typeface="Symbol"/>
              <a:buChar char=""/>
              <a:tabLst>
                <a:tab pos="193040" algn="l"/>
              </a:tabLst>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prevención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accidental</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generadora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 </a:t>
            </a:r>
            <a:r>
              <a:rPr lang="es-MX" sz="2400" spc="-260" dirty="0">
                <a:latin typeface="Comic Sans MS"/>
                <a:cs typeface="Comic Sans MS"/>
              </a:rPr>
              <a:t> </a:t>
            </a:r>
            <a:r>
              <a:rPr lang="es-MX" sz="2400" spc="-5" dirty="0">
                <a:latin typeface="Comic Sans MS"/>
                <a:cs typeface="Comic Sans MS"/>
              </a:rPr>
              <a:t>frecuencia anormal recuperable que no exceda </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límites</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diseño</a:t>
            </a:r>
            <a:r>
              <a:rPr lang="es-MX" sz="2400"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equipo</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planta.</a:t>
            </a:r>
          </a:p>
          <a:p>
            <a:pPr marL="193040" marR="5080" indent="-180975" algn="just">
              <a:spcBef>
                <a:spcPts val="100"/>
              </a:spcBef>
              <a:buFont typeface="Symbol"/>
              <a:buChar char=""/>
              <a:tabLst>
                <a:tab pos="193040" algn="l"/>
              </a:tabLst>
            </a:pPr>
            <a:endParaRPr lang="es-MX" sz="2400" spc="-5" dirty="0">
              <a:latin typeface="Comic Sans MS"/>
              <a:cs typeface="Comic Sans MS"/>
            </a:endParaRPr>
          </a:p>
          <a:p>
            <a:pPr marL="12065" marR="5080" algn="just">
              <a:spcBef>
                <a:spcPts val="100"/>
              </a:spcBef>
              <a:tabLst>
                <a:tab pos="193040" algn="l"/>
              </a:tabLst>
            </a:pPr>
            <a:r>
              <a:rPr lang="es-MX" sz="2400" spc="-5" dirty="0">
                <a:latin typeface="Comic Sans MS"/>
                <a:cs typeface="Comic Sans MS"/>
              </a:rPr>
              <a:t>Las partes principales de una planta generadora que son </a:t>
            </a:r>
            <a:r>
              <a:rPr lang="es-MX" sz="2400" dirty="0">
                <a:latin typeface="Comic Sans MS"/>
                <a:cs typeface="Comic Sans MS"/>
              </a:rPr>
              <a:t> </a:t>
            </a:r>
            <a:r>
              <a:rPr lang="es-MX" sz="2400" spc="-5" dirty="0">
                <a:latin typeface="Comic Sans MS"/>
                <a:cs typeface="Comic Sans MS"/>
              </a:rPr>
              <a:t>afectadas por la operación a frecuencia anormal son el </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transformadores</a:t>
            </a:r>
            <a:r>
              <a:rPr lang="es-MX" sz="2400" dirty="0">
                <a:latin typeface="Comic Sans MS"/>
                <a:cs typeface="Comic Sans MS"/>
              </a:rPr>
              <a:t> </a:t>
            </a:r>
            <a:r>
              <a:rPr lang="es-MX" sz="2400" spc="-5" dirty="0">
                <a:latin typeface="Comic Sans MS"/>
                <a:cs typeface="Comic Sans MS"/>
              </a:rPr>
              <a:t>elevadores,</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cargas</a:t>
            </a:r>
            <a:r>
              <a:rPr lang="es-MX" sz="2400" dirty="0">
                <a:latin typeface="Comic Sans MS"/>
                <a:cs typeface="Comic Sans MS"/>
              </a:rPr>
              <a:t> </a:t>
            </a:r>
            <a:r>
              <a:rPr lang="es-MX" sz="2400" spc="-5" dirty="0">
                <a:latin typeface="Comic Sans MS"/>
                <a:cs typeface="Comic Sans MS"/>
              </a:rPr>
              <a:t>auxiliares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subestación.</a:t>
            </a: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spcBef>
                <a:spcPts val="600"/>
              </a:spcBef>
            </a:pPr>
            <a:endParaRPr lang="es-MX" sz="2400" dirty="0">
              <a:latin typeface="Comic Sans MS"/>
              <a:cs typeface="Comic Sans MS"/>
            </a:endParaRPr>
          </a:p>
          <a:p>
            <a:pPr marL="12700" algn="just">
              <a:spcBef>
                <a:spcPts val="100"/>
              </a:spcBef>
            </a:pP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446223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30200" y="364758"/>
            <a:ext cx="17297400" cy="9718814"/>
          </a:xfrm>
          <a:prstGeom prst="rect">
            <a:avLst/>
          </a:prstGeom>
        </p:spPr>
        <p:txBody>
          <a:bodyPr vert="horz" wrap="square" lIns="0" tIns="12700" rIns="0" bIns="0" rtlCol="0">
            <a:spAutoFit/>
          </a:bodyPr>
          <a:lstStyle/>
          <a:p>
            <a:pPr marL="12700" marR="5080" algn="just">
              <a:spcBef>
                <a:spcPts val="100"/>
              </a:spcBef>
              <a:tabLst>
                <a:tab pos="738505" algn="l"/>
                <a:tab pos="982980" algn="l"/>
                <a:tab pos="1736089" algn="l"/>
                <a:tab pos="2338705" algn="l"/>
                <a:tab pos="2649855" algn="l"/>
              </a:tabLst>
            </a:pPr>
            <a:r>
              <a:rPr sz="2800" b="1" spc="-5" dirty="0">
                <a:latin typeface="Comic Sans MS"/>
                <a:cs typeface="Comic Sans MS"/>
              </a:rPr>
              <a:t>Operación	a	frecuencia	anorm</a:t>
            </a:r>
            <a:r>
              <a:rPr sz="2800" b="1" spc="-10" dirty="0">
                <a:latin typeface="Comic Sans MS"/>
                <a:cs typeface="Comic Sans MS"/>
              </a:rPr>
              <a:t>a</a:t>
            </a:r>
            <a:r>
              <a:rPr sz="2800" b="1" spc="-5" dirty="0">
                <a:latin typeface="Comic Sans MS"/>
                <a:cs typeface="Comic Sans MS"/>
              </a:rPr>
              <a:t>l</a:t>
            </a:r>
            <a:r>
              <a:rPr sz="2800" b="1" dirty="0">
                <a:latin typeface="Comic Sans MS"/>
                <a:cs typeface="Comic Sans MS"/>
              </a:rPr>
              <a:t>	</a:t>
            </a:r>
            <a:r>
              <a:rPr sz="2800" b="1" spc="-10" dirty="0">
                <a:latin typeface="Comic Sans MS"/>
                <a:cs typeface="Comic Sans MS"/>
              </a:rPr>
              <a:t>d</a:t>
            </a:r>
            <a:r>
              <a:rPr sz="2800" b="1" spc="-5" dirty="0">
                <a:latin typeface="Comic Sans MS"/>
                <a:cs typeface="Comic Sans MS"/>
              </a:rPr>
              <a:t>e</a:t>
            </a:r>
            <a:r>
              <a:rPr sz="2800" b="1" dirty="0">
                <a:latin typeface="Comic Sans MS"/>
                <a:cs typeface="Comic Sans MS"/>
              </a:rPr>
              <a:t>	</a:t>
            </a:r>
            <a:r>
              <a:rPr sz="2800" b="1" spc="-5" dirty="0">
                <a:latin typeface="Comic Sans MS"/>
                <a:cs typeface="Comic Sans MS"/>
              </a:rPr>
              <a:t>plantas  generadoras de</a:t>
            </a:r>
            <a:r>
              <a:rPr sz="2800" b="1" dirty="0">
                <a:latin typeface="Comic Sans MS"/>
                <a:cs typeface="Comic Sans MS"/>
              </a:rPr>
              <a:t> </a:t>
            </a:r>
            <a:r>
              <a:rPr sz="2800" b="1" spc="-5" dirty="0">
                <a:latin typeface="Comic Sans MS"/>
                <a:cs typeface="Comic Sans MS"/>
              </a:rPr>
              <a:t>vapor.</a:t>
            </a:r>
            <a:endParaRPr lang="en-US" sz="2800" b="1" spc="-5" dirty="0">
              <a:latin typeface="Comic Sans MS"/>
              <a:cs typeface="Comic Sans MS"/>
            </a:endParaRPr>
          </a:p>
          <a:p>
            <a:pPr marL="12700" algn="just">
              <a:spcBef>
                <a:spcPts val="100"/>
              </a:spcBef>
            </a:pPr>
            <a:r>
              <a:rPr lang="es-MX" sz="2800" b="1" spc="-5" dirty="0">
                <a:latin typeface="Comic Sans MS"/>
                <a:cs typeface="Comic Sans MS"/>
              </a:rPr>
              <a:t>A.</a:t>
            </a:r>
            <a:r>
              <a:rPr lang="es-MX" sz="2800" b="1" spc="405" dirty="0">
                <a:latin typeface="Comic Sans MS"/>
                <a:cs typeface="Comic Sans MS"/>
              </a:rPr>
              <a:t> </a:t>
            </a:r>
            <a:r>
              <a:rPr lang="es-MX" sz="2800" b="1" spc="-5" dirty="0">
                <a:latin typeface="Comic Sans MS"/>
                <a:cs typeface="Comic Sans MS"/>
              </a:rPr>
              <a:t>Capacidad</a:t>
            </a:r>
            <a:r>
              <a:rPr lang="es-MX" sz="2800" b="1" spc="10" dirty="0">
                <a:latin typeface="Comic Sans MS"/>
                <a:cs typeface="Comic Sans MS"/>
              </a:rPr>
              <a:t> </a:t>
            </a:r>
            <a:r>
              <a:rPr lang="es-MX" sz="2800" b="1" spc="-5" dirty="0">
                <a:latin typeface="Comic Sans MS"/>
                <a:cs typeface="Comic Sans MS"/>
              </a:rPr>
              <a:t>de</a:t>
            </a:r>
            <a:r>
              <a:rPr lang="es-MX" sz="2800" b="1" spc="10" dirty="0">
                <a:latin typeface="Comic Sans MS"/>
                <a:cs typeface="Comic Sans MS"/>
              </a:rPr>
              <a:t> </a:t>
            </a:r>
            <a:r>
              <a:rPr lang="es-MX" sz="2800" b="1" spc="-5" dirty="0">
                <a:latin typeface="Comic Sans MS"/>
                <a:cs typeface="Comic Sans MS"/>
              </a:rPr>
              <a:t>alta/baja</a:t>
            </a:r>
            <a:r>
              <a:rPr lang="es-MX" sz="2800" b="1" spc="10" dirty="0">
                <a:latin typeface="Comic Sans MS"/>
                <a:cs typeface="Comic Sans MS"/>
              </a:rPr>
              <a:t> </a:t>
            </a:r>
            <a:r>
              <a:rPr lang="es-MX" sz="2800" b="1" spc="-5" dirty="0">
                <a:latin typeface="Comic Sans MS"/>
                <a:cs typeface="Comic Sans MS"/>
              </a:rPr>
              <a:t>frecuencia</a:t>
            </a:r>
            <a:r>
              <a:rPr lang="es-MX" sz="2800" b="1" spc="10" dirty="0">
                <a:latin typeface="Comic Sans MS"/>
                <a:cs typeface="Comic Sans MS"/>
              </a:rPr>
              <a:t> </a:t>
            </a:r>
            <a:r>
              <a:rPr lang="es-MX" sz="2800" b="1" spc="-5" dirty="0">
                <a:latin typeface="Comic Sans MS"/>
                <a:cs typeface="Comic Sans MS"/>
              </a:rPr>
              <a:t>del</a:t>
            </a:r>
            <a:r>
              <a:rPr lang="es-MX" sz="2800" b="1" spc="10" dirty="0">
                <a:latin typeface="Comic Sans MS"/>
                <a:cs typeface="Comic Sans MS"/>
              </a:rPr>
              <a:t> </a:t>
            </a:r>
            <a:r>
              <a:rPr lang="es-MX" sz="2800" b="1" spc="-5" dirty="0">
                <a:latin typeface="Comic Sans MS"/>
                <a:cs typeface="Comic Sans MS"/>
              </a:rPr>
              <a:t>generador.</a:t>
            </a:r>
          </a:p>
          <a:p>
            <a:pPr marL="12700" algn="just">
              <a:spcBef>
                <a:spcPts val="100"/>
              </a:spcBef>
            </a:pPr>
            <a:endParaRPr lang="es-MX" sz="2800" b="1" spc="-5" dirty="0">
              <a:latin typeface="Comic Sans MS"/>
              <a:cs typeface="Comic Sans MS"/>
            </a:endParaRPr>
          </a:p>
          <a:p>
            <a:pPr marL="12700" marR="5080" algn="just">
              <a:spcBef>
                <a:spcPts val="100"/>
              </a:spcBef>
            </a:pPr>
            <a:r>
              <a:rPr lang="es-MX" sz="2800" spc="-5" dirty="0">
                <a:latin typeface="Comic Sans MS"/>
                <a:cs typeface="Comic Sans MS"/>
              </a:rPr>
              <a:t>Aunque</a:t>
            </a:r>
            <a:r>
              <a:rPr lang="es-MX" sz="2800" dirty="0">
                <a:latin typeface="Comic Sans MS"/>
                <a:cs typeface="Comic Sans MS"/>
              </a:rPr>
              <a:t> </a:t>
            </a:r>
            <a:r>
              <a:rPr lang="es-MX" sz="2800" spc="-5" dirty="0">
                <a:latin typeface="Comic Sans MS"/>
                <a:cs typeface="Comic Sans MS"/>
              </a:rPr>
              <a:t>no</a:t>
            </a:r>
            <a:r>
              <a:rPr lang="es-MX" sz="2800" dirty="0">
                <a:latin typeface="Comic Sans MS"/>
                <a:cs typeface="Comic Sans MS"/>
              </a:rPr>
              <a:t> </a:t>
            </a:r>
            <a:r>
              <a:rPr lang="es-MX" sz="2800" spc="-5" dirty="0">
                <a:latin typeface="Comic Sans MS"/>
                <a:cs typeface="Comic Sans MS"/>
              </a:rPr>
              <a:t>ha</a:t>
            </a:r>
            <a:r>
              <a:rPr lang="es-MX" sz="2800" dirty="0">
                <a:latin typeface="Comic Sans MS"/>
                <a:cs typeface="Comic Sans MS"/>
              </a:rPr>
              <a:t> </a:t>
            </a:r>
            <a:r>
              <a:rPr lang="es-MX" sz="2800" spc="-5" dirty="0">
                <a:latin typeface="Comic Sans MS"/>
                <a:cs typeface="Comic Sans MS"/>
              </a:rPr>
              <a:t>sido</a:t>
            </a:r>
            <a:r>
              <a:rPr lang="es-MX" sz="2800" dirty="0">
                <a:latin typeface="Comic Sans MS"/>
                <a:cs typeface="Comic Sans MS"/>
              </a:rPr>
              <a:t> </a:t>
            </a:r>
            <a:r>
              <a:rPr lang="es-MX" sz="2800" spc="-5" dirty="0">
                <a:latin typeface="Comic Sans MS"/>
                <a:cs typeface="Comic Sans MS"/>
              </a:rPr>
              <a:t>establecida</a:t>
            </a:r>
            <a:r>
              <a:rPr lang="es-MX" sz="2800" dirty="0">
                <a:latin typeface="Comic Sans MS"/>
                <a:cs typeface="Comic Sans MS"/>
              </a:rPr>
              <a:t> </a:t>
            </a:r>
            <a:r>
              <a:rPr lang="es-MX" sz="2800" spc="-5" dirty="0">
                <a:latin typeface="Comic Sans MS"/>
                <a:cs typeface="Comic Sans MS"/>
              </a:rPr>
              <a:t>una</a:t>
            </a:r>
            <a:r>
              <a:rPr lang="es-MX" sz="2800" dirty="0">
                <a:latin typeface="Comic Sans MS"/>
                <a:cs typeface="Comic Sans MS"/>
              </a:rPr>
              <a:t> </a:t>
            </a:r>
            <a:r>
              <a:rPr lang="es-MX" sz="2800" spc="-5" dirty="0">
                <a:latin typeface="Comic Sans MS"/>
                <a:cs typeface="Comic Sans MS"/>
              </a:rPr>
              <a:t>norma</a:t>
            </a:r>
            <a:r>
              <a:rPr lang="es-MX" sz="2800" dirty="0">
                <a:latin typeface="Comic Sans MS"/>
                <a:cs typeface="Comic Sans MS"/>
              </a:rPr>
              <a:t> </a:t>
            </a:r>
            <a:r>
              <a:rPr lang="es-MX" sz="2800" spc="-5" dirty="0">
                <a:latin typeface="Comic Sans MS"/>
                <a:cs typeface="Comic Sans MS"/>
              </a:rPr>
              <a:t>para</a:t>
            </a:r>
            <a:r>
              <a:rPr lang="es-MX" sz="2800" spc="254" dirty="0">
                <a:latin typeface="Comic Sans MS"/>
                <a:cs typeface="Comic Sans MS"/>
              </a:rPr>
              <a:t> </a:t>
            </a:r>
            <a:r>
              <a:rPr lang="es-MX" sz="2800" spc="-5" dirty="0">
                <a:latin typeface="Comic Sans MS"/>
                <a:cs typeface="Comic Sans MS"/>
              </a:rPr>
              <a:t>la </a:t>
            </a:r>
            <a:r>
              <a:rPr lang="es-MX" sz="2800" dirty="0">
                <a:latin typeface="Comic Sans MS"/>
                <a:cs typeface="Comic Sans MS"/>
              </a:rPr>
              <a:t> </a:t>
            </a:r>
            <a:r>
              <a:rPr lang="es-MX" sz="2800" spc="-5" dirty="0">
                <a:latin typeface="Comic Sans MS"/>
                <a:cs typeface="Comic Sans MS"/>
              </a:rPr>
              <a:t>operación</a:t>
            </a:r>
            <a:r>
              <a:rPr lang="es-MX" sz="2800" dirty="0">
                <a:latin typeface="Comic Sans MS"/>
                <a:cs typeface="Comic Sans MS"/>
              </a:rPr>
              <a:t> </a:t>
            </a:r>
            <a:r>
              <a:rPr lang="es-MX" sz="2800" spc="-5" dirty="0">
                <a:latin typeface="Comic Sans MS"/>
                <a:cs typeface="Comic Sans MS"/>
              </a:rPr>
              <a:t>a</a:t>
            </a:r>
            <a:r>
              <a:rPr lang="es-MX" sz="2800" dirty="0">
                <a:latin typeface="Comic Sans MS"/>
                <a:cs typeface="Comic Sans MS"/>
              </a:rPr>
              <a:t> </a:t>
            </a:r>
            <a:r>
              <a:rPr lang="es-MX" sz="2800" spc="-5" dirty="0">
                <a:latin typeface="Comic Sans MS"/>
                <a:cs typeface="Comic Sans MS"/>
              </a:rPr>
              <a:t>frecuencia</a:t>
            </a:r>
            <a:r>
              <a:rPr lang="es-MX" sz="2800" dirty="0">
                <a:latin typeface="Comic Sans MS"/>
                <a:cs typeface="Comic Sans MS"/>
              </a:rPr>
              <a:t> </a:t>
            </a:r>
            <a:r>
              <a:rPr lang="es-MX" sz="2800" spc="-5" dirty="0">
                <a:latin typeface="Comic Sans MS"/>
                <a:cs typeface="Comic Sans MS"/>
              </a:rPr>
              <a:t>anormal</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generadores </a:t>
            </a:r>
            <a:r>
              <a:rPr lang="es-MX" sz="2800" dirty="0">
                <a:latin typeface="Comic Sans MS"/>
                <a:cs typeface="Comic Sans MS"/>
              </a:rPr>
              <a:t> </a:t>
            </a:r>
            <a:r>
              <a:rPr lang="es-MX" sz="2800" spc="-5" dirty="0">
                <a:latin typeface="Comic Sans MS"/>
                <a:cs typeface="Comic Sans MS"/>
              </a:rPr>
              <a:t>sincrónicos, se reconoce que la reducción de frecuencia </a:t>
            </a:r>
            <a:r>
              <a:rPr lang="es-MX" sz="2800" dirty="0">
                <a:latin typeface="Comic Sans MS"/>
                <a:cs typeface="Comic Sans MS"/>
              </a:rPr>
              <a:t> </a:t>
            </a:r>
            <a:r>
              <a:rPr lang="es-MX" sz="2800" spc="-5" dirty="0">
                <a:latin typeface="Comic Sans MS"/>
                <a:cs typeface="Comic Sans MS"/>
              </a:rPr>
              <a:t>origina ventilación reducida; por lo tanto, la operación a </a:t>
            </a:r>
            <a:r>
              <a:rPr lang="es-MX" sz="2800" dirty="0">
                <a:latin typeface="Comic Sans MS"/>
                <a:cs typeface="Comic Sans MS"/>
              </a:rPr>
              <a:t> </a:t>
            </a:r>
            <a:r>
              <a:rPr lang="es-MX" sz="2800" spc="-5" dirty="0">
                <a:latin typeface="Comic Sans MS"/>
                <a:cs typeface="Comic Sans MS"/>
              </a:rPr>
              <a:t>baja</a:t>
            </a:r>
            <a:r>
              <a:rPr lang="es-MX" sz="2800" dirty="0">
                <a:latin typeface="Comic Sans MS"/>
                <a:cs typeface="Comic Sans MS"/>
              </a:rPr>
              <a:t> </a:t>
            </a:r>
            <a:r>
              <a:rPr lang="es-MX" sz="2800" spc="-5" dirty="0">
                <a:latin typeface="Comic Sans MS"/>
                <a:cs typeface="Comic Sans MS"/>
              </a:rPr>
              <a:t>frecuencia</a:t>
            </a:r>
            <a:r>
              <a:rPr lang="es-MX" sz="2800" dirty="0">
                <a:latin typeface="Comic Sans MS"/>
                <a:cs typeface="Comic Sans MS"/>
              </a:rPr>
              <a:t> </a:t>
            </a:r>
            <a:r>
              <a:rPr lang="es-MX" sz="2800" spc="-5" dirty="0">
                <a:latin typeface="Comic Sans MS"/>
                <a:cs typeface="Comic Sans MS"/>
              </a:rPr>
              <a:t>deberá</a:t>
            </a:r>
            <a:r>
              <a:rPr lang="es-MX" sz="2800" spc="5" dirty="0">
                <a:latin typeface="Comic Sans MS"/>
                <a:cs typeface="Comic Sans MS"/>
              </a:rPr>
              <a:t> </a:t>
            </a:r>
            <a:r>
              <a:rPr lang="es-MX" sz="2800" spc="-5" dirty="0">
                <a:latin typeface="Comic Sans MS"/>
                <a:cs typeface="Comic Sans MS"/>
              </a:rPr>
              <a:t>ser</a:t>
            </a:r>
            <a:r>
              <a:rPr lang="es-MX" sz="2800" dirty="0">
                <a:latin typeface="Comic Sans MS"/>
                <a:cs typeface="Comic Sans MS"/>
              </a:rPr>
              <a:t> </a:t>
            </a:r>
            <a:r>
              <a:rPr lang="es-MX" sz="2800" spc="-5" dirty="0">
                <a:latin typeface="Comic Sans MS"/>
                <a:cs typeface="Comic Sans MS"/>
              </a:rPr>
              <a:t>a</a:t>
            </a:r>
            <a:r>
              <a:rPr lang="es-MX" sz="2800" dirty="0">
                <a:latin typeface="Comic Sans MS"/>
                <a:cs typeface="Comic Sans MS"/>
              </a:rPr>
              <a:t> </a:t>
            </a:r>
            <a:r>
              <a:rPr lang="es-MX" sz="2800" spc="-5" dirty="0" err="1">
                <a:latin typeface="Comic Sans MS"/>
                <a:cs typeface="Comic Sans MS"/>
              </a:rPr>
              <a:t>kVA</a:t>
            </a:r>
            <a:r>
              <a:rPr lang="es-MX" sz="2800" spc="5" dirty="0">
                <a:latin typeface="Comic Sans MS"/>
                <a:cs typeface="Comic Sans MS"/>
              </a:rPr>
              <a:t> </a:t>
            </a:r>
            <a:r>
              <a:rPr lang="es-MX" sz="2800" spc="-5" dirty="0">
                <a:latin typeface="Comic Sans MS"/>
                <a:cs typeface="Comic Sans MS"/>
              </a:rPr>
              <a:t>reducidos.</a:t>
            </a:r>
          </a:p>
          <a:p>
            <a:pPr marL="12700" marR="5080" algn="just">
              <a:spcBef>
                <a:spcPts val="100"/>
              </a:spcBef>
            </a:pPr>
            <a:r>
              <a:rPr lang="es-MX" sz="2800" spc="-5" dirty="0">
                <a:latin typeface="Comic Sans MS"/>
                <a:cs typeface="Comic Sans MS"/>
              </a:rPr>
              <a:t>Es casi seguro que una operación a baja frecuencia de la </a:t>
            </a:r>
            <a:r>
              <a:rPr lang="es-MX" sz="2800" dirty="0">
                <a:latin typeface="Comic Sans MS"/>
                <a:cs typeface="Comic Sans MS"/>
              </a:rPr>
              <a:t> </a:t>
            </a:r>
            <a:r>
              <a:rPr lang="es-MX" sz="2800" spc="-5" dirty="0">
                <a:latin typeface="Comic Sans MS"/>
                <a:cs typeface="Comic Sans MS"/>
              </a:rPr>
              <a:t>unidad, es acompañada por valores altos de corriente de </a:t>
            </a:r>
            <a:r>
              <a:rPr lang="es-MX" sz="2800" dirty="0">
                <a:latin typeface="Comic Sans MS"/>
                <a:cs typeface="Comic Sans MS"/>
              </a:rPr>
              <a:t> </a:t>
            </a:r>
            <a:r>
              <a:rPr lang="es-MX" sz="2800" spc="-5" dirty="0">
                <a:latin typeface="Comic Sans MS"/>
                <a:cs typeface="Comic Sans MS"/>
              </a:rPr>
              <a:t>carga tomada del generador.</a:t>
            </a:r>
            <a:r>
              <a:rPr lang="es-MX" sz="2800" dirty="0">
                <a:latin typeface="Comic Sans MS"/>
                <a:cs typeface="Comic Sans MS"/>
              </a:rPr>
              <a:t> </a:t>
            </a:r>
            <a:r>
              <a:rPr lang="es-MX" sz="2800" spc="-5" dirty="0">
                <a:latin typeface="Comic Sans MS"/>
                <a:cs typeface="Comic Sans MS"/>
              </a:rPr>
              <a:t>Esto podría causar que se </a:t>
            </a:r>
            <a:r>
              <a:rPr lang="es-MX" sz="2800" dirty="0">
                <a:latin typeface="Comic Sans MS"/>
                <a:cs typeface="Comic Sans MS"/>
              </a:rPr>
              <a:t> </a:t>
            </a:r>
            <a:r>
              <a:rPr lang="es-MX" sz="2800" spc="-5" dirty="0">
                <a:latin typeface="Comic Sans MS"/>
                <a:cs typeface="Comic Sans MS"/>
              </a:rPr>
              <a:t>exceda</a:t>
            </a:r>
            <a:r>
              <a:rPr lang="es-MX" sz="2800" dirty="0">
                <a:latin typeface="Comic Sans MS"/>
                <a:cs typeface="Comic Sans MS"/>
              </a:rPr>
              <a:t> </a:t>
            </a:r>
            <a:r>
              <a:rPr lang="es-MX" sz="2800" spc="-5" dirty="0">
                <a:latin typeface="Comic Sans MS"/>
                <a:cs typeface="Comic Sans MS"/>
              </a:rPr>
              <a:t>la</a:t>
            </a:r>
            <a:r>
              <a:rPr lang="es-MX" sz="2800" dirty="0">
                <a:latin typeface="Comic Sans MS"/>
                <a:cs typeface="Comic Sans MS"/>
              </a:rPr>
              <a:t> </a:t>
            </a:r>
            <a:r>
              <a:rPr lang="es-MX" sz="2800" spc="-5" dirty="0">
                <a:latin typeface="Comic Sans MS"/>
                <a:cs typeface="Comic Sans MS"/>
              </a:rPr>
              <a:t>capacidad</a:t>
            </a:r>
            <a:r>
              <a:rPr lang="es-MX" sz="2800" dirty="0">
                <a:latin typeface="Comic Sans MS"/>
                <a:cs typeface="Comic Sans MS"/>
              </a:rPr>
              <a:t> </a:t>
            </a:r>
            <a:r>
              <a:rPr lang="es-MX" sz="2800" spc="-5" dirty="0">
                <a:latin typeface="Comic Sans MS"/>
                <a:cs typeface="Comic Sans MS"/>
              </a:rPr>
              <a:t>térmica</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tiempo</a:t>
            </a:r>
            <a:r>
              <a:rPr lang="es-MX" sz="2800" dirty="0">
                <a:latin typeface="Comic Sans MS"/>
                <a:cs typeface="Comic Sans MS"/>
              </a:rPr>
              <a:t> </a:t>
            </a:r>
            <a:r>
              <a:rPr lang="es-MX" sz="2800" spc="-5" dirty="0">
                <a:latin typeface="Comic Sans MS"/>
                <a:cs typeface="Comic Sans MS"/>
              </a:rPr>
              <a:t>corto</a:t>
            </a:r>
            <a:r>
              <a:rPr lang="es-MX" sz="2800" dirty="0">
                <a:latin typeface="Comic Sans MS"/>
                <a:cs typeface="Comic Sans MS"/>
              </a:rPr>
              <a:t> </a:t>
            </a:r>
            <a:r>
              <a:rPr lang="es-MX" sz="2800" spc="-5" dirty="0">
                <a:latin typeface="Comic Sans MS"/>
                <a:cs typeface="Comic Sans MS"/>
              </a:rPr>
              <a:t>del </a:t>
            </a:r>
            <a:r>
              <a:rPr lang="es-MX" sz="2800" spc="-254" dirty="0">
                <a:latin typeface="Comic Sans MS"/>
                <a:cs typeface="Comic Sans MS"/>
              </a:rPr>
              <a:t> </a:t>
            </a:r>
            <a:r>
              <a:rPr lang="es-MX" sz="2800" spc="-5" dirty="0">
                <a:latin typeface="Comic Sans MS"/>
                <a:cs typeface="Comic Sans MS"/>
              </a:rPr>
              <a:t>generador.</a:t>
            </a:r>
            <a:r>
              <a:rPr lang="es-MX" sz="2800" dirty="0">
                <a:latin typeface="Comic Sans MS"/>
                <a:cs typeface="Comic Sans MS"/>
              </a:rPr>
              <a:t> </a:t>
            </a:r>
            <a:r>
              <a:rPr lang="es-MX" sz="2800" spc="-5" dirty="0">
                <a:latin typeface="Comic Sans MS"/>
                <a:cs typeface="Comic Sans MS"/>
              </a:rPr>
              <a:t>Los</a:t>
            </a:r>
            <a:r>
              <a:rPr lang="es-MX" sz="2800" dirty="0">
                <a:latin typeface="Comic Sans MS"/>
                <a:cs typeface="Comic Sans MS"/>
              </a:rPr>
              <a:t> </a:t>
            </a:r>
            <a:r>
              <a:rPr lang="es-MX" sz="2800" spc="-5" dirty="0">
                <a:latin typeface="Comic Sans MS"/>
                <a:cs typeface="Comic Sans MS"/>
              </a:rPr>
              <a:t>niveles</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operación</a:t>
            </a:r>
            <a:r>
              <a:rPr lang="es-MX" sz="2800" dirty="0">
                <a:latin typeface="Comic Sans MS"/>
                <a:cs typeface="Comic Sans MS"/>
              </a:rPr>
              <a:t> </a:t>
            </a:r>
            <a:r>
              <a:rPr lang="es-MX" sz="2800" spc="-5" dirty="0">
                <a:latin typeface="Comic Sans MS"/>
                <a:cs typeface="Comic Sans MS"/>
              </a:rPr>
              <a:t>permisibles</a:t>
            </a:r>
            <a:r>
              <a:rPr lang="es-MX" sz="2800" spc="254" dirty="0">
                <a:latin typeface="Comic Sans MS"/>
                <a:cs typeface="Comic Sans MS"/>
              </a:rPr>
              <a:t> </a:t>
            </a:r>
            <a:r>
              <a:rPr lang="es-MX" sz="2800" spc="-5" dirty="0">
                <a:latin typeface="Comic Sans MS"/>
                <a:cs typeface="Comic Sans MS"/>
              </a:rPr>
              <a:t>de </a:t>
            </a:r>
            <a:r>
              <a:rPr lang="es-MX" sz="2800" dirty="0">
                <a:latin typeface="Comic Sans MS"/>
                <a:cs typeface="Comic Sans MS"/>
              </a:rPr>
              <a:t> </a:t>
            </a:r>
            <a:r>
              <a:rPr lang="es-MX" sz="2800" spc="-5" dirty="0">
                <a:latin typeface="Comic Sans MS"/>
                <a:cs typeface="Comic Sans MS"/>
              </a:rPr>
              <a:t>tiempo corto para el estator y el rotor de generadores </a:t>
            </a:r>
            <a:r>
              <a:rPr lang="es-MX" sz="2800" dirty="0">
                <a:latin typeface="Comic Sans MS"/>
                <a:cs typeface="Comic Sans MS"/>
              </a:rPr>
              <a:t> </a:t>
            </a:r>
            <a:r>
              <a:rPr lang="es-MX" sz="2800" spc="-5" dirty="0">
                <a:latin typeface="Comic Sans MS"/>
                <a:cs typeface="Comic Sans MS"/>
              </a:rPr>
              <a:t>sincrónicos</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rotor</a:t>
            </a:r>
            <a:r>
              <a:rPr lang="es-MX" sz="2800" dirty="0">
                <a:latin typeface="Comic Sans MS"/>
                <a:cs typeface="Comic Sans MS"/>
              </a:rPr>
              <a:t> </a:t>
            </a:r>
            <a:r>
              <a:rPr lang="es-MX" sz="2800" spc="-5" dirty="0">
                <a:latin typeface="Comic Sans MS"/>
                <a:cs typeface="Comic Sans MS"/>
              </a:rPr>
              <a:t>cilíndrico</a:t>
            </a:r>
            <a:r>
              <a:rPr lang="es-MX" sz="2800" dirty="0">
                <a:latin typeface="Comic Sans MS"/>
                <a:cs typeface="Comic Sans MS"/>
              </a:rPr>
              <a:t> </a:t>
            </a:r>
            <a:r>
              <a:rPr lang="es-MX" sz="2800" spc="-5" dirty="0">
                <a:latin typeface="Comic Sans MS"/>
                <a:cs typeface="Comic Sans MS"/>
              </a:rPr>
              <a:t>son</a:t>
            </a:r>
            <a:r>
              <a:rPr lang="es-MX" sz="2800" dirty="0">
                <a:latin typeface="Comic Sans MS"/>
                <a:cs typeface="Comic Sans MS"/>
              </a:rPr>
              <a:t> </a:t>
            </a:r>
            <a:r>
              <a:rPr lang="es-MX" sz="2800" spc="-5" dirty="0">
                <a:latin typeface="Comic Sans MS"/>
                <a:cs typeface="Comic Sans MS"/>
              </a:rPr>
              <a:t>especificados</a:t>
            </a:r>
            <a:r>
              <a:rPr lang="es-MX" sz="2800" spc="254" dirty="0">
                <a:latin typeface="Comic Sans MS"/>
                <a:cs typeface="Comic Sans MS"/>
              </a:rPr>
              <a:t> </a:t>
            </a:r>
            <a:r>
              <a:rPr lang="es-MX" sz="2800" spc="-5" dirty="0">
                <a:latin typeface="Comic Sans MS"/>
                <a:cs typeface="Comic Sans MS"/>
              </a:rPr>
              <a:t>en </a:t>
            </a:r>
            <a:r>
              <a:rPr lang="es-MX" sz="2800" dirty="0">
                <a:latin typeface="Comic Sans MS"/>
                <a:cs typeface="Comic Sans MS"/>
              </a:rPr>
              <a:t> </a:t>
            </a:r>
            <a:r>
              <a:rPr lang="es-MX" sz="2800" spc="-5" dirty="0">
                <a:latin typeface="Comic Sans MS"/>
                <a:cs typeface="Comic Sans MS"/>
              </a:rPr>
              <a:t>ANSI</a:t>
            </a:r>
            <a:r>
              <a:rPr lang="es-MX" sz="2800" dirty="0">
                <a:latin typeface="Comic Sans MS"/>
                <a:cs typeface="Comic Sans MS"/>
              </a:rPr>
              <a:t> </a:t>
            </a:r>
            <a:r>
              <a:rPr lang="es-MX" sz="2800" spc="-5" dirty="0">
                <a:latin typeface="Comic Sans MS"/>
                <a:cs typeface="Comic Sans MS"/>
              </a:rPr>
              <a:t>C50.13.</a:t>
            </a:r>
            <a:r>
              <a:rPr lang="es-MX" sz="2800" dirty="0">
                <a:latin typeface="Comic Sans MS"/>
                <a:cs typeface="Comic Sans MS"/>
              </a:rPr>
              <a:t> </a:t>
            </a:r>
            <a:r>
              <a:rPr lang="es-MX" sz="2800" spc="-5" dirty="0">
                <a:latin typeface="Comic Sans MS"/>
                <a:cs typeface="Comic Sans MS"/>
              </a:rPr>
              <a:t>Las</a:t>
            </a:r>
            <a:r>
              <a:rPr lang="es-MX" sz="2800" dirty="0">
                <a:latin typeface="Comic Sans MS"/>
                <a:cs typeface="Comic Sans MS"/>
              </a:rPr>
              <a:t> </a:t>
            </a:r>
            <a:r>
              <a:rPr lang="es-MX" sz="2800" spc="-5" dirty="0">
                <a:latin typeface="Comic Sans MS"/>
                <a:cs typeface="Comic Sans MS"/>
              </a:rPr>
              <a:t>limitaciones</a:t>
            </a:r>
            <a:r>
              <a:rPr lang="es-MX" sz="2800" dirty="0">
                <a:latin typeface="Comic Sans MS"/>
                <a:cs typeface="Comic Sans MS"/>
              </a:rPr>
              <a:t> </a:t>
            </a:r>
            <a:r>
              <a:rPr lang="es-MX" sz="2800" spc="-5" dirty="0">
                <a:latin typeface="Comic Sans MS"/>
                <a:cs typeface="Comic Sans MS"/>
              </a:rPr>
              <a:t>en</a:t>
            </a:r>
            <a:r>
              <a:rPr lang="es-MX" sz="2800" dirty="0">
                <a:latin typeface="Comic Sans MS"/>
                <a:cs typeface="Comic Sans MS"/>
              </a:rPr>
              <a:t> </a:t>
            </a:r>
            <a:r>
              <a:rPr lang="es-MX" sz="2800" spc="-5" dirty="0">
                <a:latin typeface="Comic Sans MS"/>
                <a:cs typeface="Comic Sans MS"/>
              </a:rPr>
              <a:t>la</a:t>
            </a:r>
            <a:r>
              <a:rPr lang="es-MX" sz="2800" dirty="0">
                <a:latin typeface="Comic Sans MS"/>
                <a:cs typeface="Comic Sans MS"/>
              </a:rPr>
              <a:t> </a:t>
            </a:r>
            <a:r>
              <a:rPr lang="es-MX" sz="2800" spc="-5" dirty="0">
                <a:latin typeface="Comic Sans MS"/>
                <a:cs typeface="Comic Sans MS"/>
              </a:rPr>
              <a:t>operación</a:t>
            </a:r>
            <a:r>
              <a:rPr lang="es-MX" sz="2800" dirty="0">
                <a:latin typeface="Comic Sans MS"/>
                <a:cs typeface="Comic Sans MS"/>
              </a:rPr>
              <a:t> </a:t>
            </a:r>
            <a:r>
              <a:rPr lang="es-MX" sz="2800" spc="-5" dirty="0">
                <a:latin typeface="Comic Sans MS"/>
                <a:cs typeface="Comic Sans MS"/>
              </a:rPr>
              <a:t>de </a:t>
            </a:r>
            <a:r>
              <a:rPr lang="es-MX" sz="2800" dirty="0">
                <a:latin typeface="Comic Sans MS"/>
                <a:cs typeface="Comic Sans MS"/>
              </a:rPr>
              <a:t> </a:t>
            </a:r>
            <a:r>
              <a:rPr lang="es-MX" sz="2800" spc="-5" dirty="0">
                <a:latin typeface="Comic Sans MS"/>
                <a:cs typeface="Comic Sans MS"/>
              </a:rPr>
              <a:t>generadores en condición de baja frecuencia son menos </a:t>
            </a:r>
            <a:r>
              <a:rPr lang="es-MX" sz="2800" dirty="0">
                <a:latin typeface="Comic Sans MS"/>
                <a:cs typeface="Comic Sans MS"/>
              </a:rPr>
              <a:t> </a:t>
            </a:r>
            <a:r>
              <a:rPr lang="es-MX" sz="2800" spc="-5" dirty="0">
                <a:latin typeface="Comic Sans MS"/>
                <a:cs typeface="Comic Sans MS"/>
              </a:rPr>
              <a:t>restrictivas que las de la </a:t>
            </a:r>
            <a:r>
              <a:rPr lang="es-MX" sz="2800" dirty="0">
                <a:latin typeface="Comic Sans MS"/>
                <a:cs typeface="Comic Sans MS"/>
              </a:rPr>
              <a:t>turbina.   </a:t>
            </a:r>
            <a:r>
              <a:rPr lang="es-MX" sz="2800" spc="-5" dirty="0">
                <a:latin typeface="Comic Sans MS"/>
                <a:cs typeface="Comic Sans MS"/>
              </a:rPr>
              <a:t>Sin embargo, cuando </a:t>
            </a:r>
            <a:r>
              <a:rPr lang="es-MX" sz="2800" dirty="0">
                <a:latin typeface="Comic Sans MS"/>
                <a:cs typeface="Comic Sans MS"/>
              </a:rPr>
              <a:t> </a:t>
            </a:r>
            <a:r>
              <a:rPr lang="es-MX" sz="2800" spc="-5" dirty="0">
                <a:latin typeface="Comic Sans MS"/>
                <a:cs typeface="Comic Sans MS"/>
              </a:rPr>
              <a:t>se</a:t>
            </a:r>
            <a:r>
              <a:rPr lang="es-MX" sz="2800" dirty="0">
                <a:latin typeface="Comic Sans MS"/>
                <a:cs typeface="Comic Sans MS"/>
              </a:rPr>
              <a:t> </a:t>
            </a:r>
            <a:r>
              <a:rPr lang="es-MX" sz="2800" spc="-5" dirty="0">
                <a:latin typeface="Comic Sans MS"/>
                <a:cs typeface="Comic Sans MS"/>
              </a:rPr>
              <a:t>requiere</a:t>
            </a:r>
            <a:r>
              <a:rPr lang="es-MX" sz="2800" dirty="0">
                <a:latin typeface="Comic Sans MS"/>
                <a:cs typeface="Comic Sans MS"/>
              </a:rPr>
              <a:t> </a:t>
            </a:r>
            <a:r>
              <a:rPr lang="es-MX" sz="2800" spc="-5" dirty="0">
                <a:latin typeface="Comic Sans MS"/>
                <a:cs typeface="Comic Sans MS"/>
              </a:rPr>
              <a:t>protección</a:t>
            </a:r>
            <a:r>
              <a:rPr lang="es-MX" sz="2800" dirty="0">
                <a:latin typeface="Comic Sans MS"/>
                <a:cs typeface="Comic Sans MS"/>
              </a:rPr>
              <a:t> </a:t>
            </a:r>
            <a:r>
              <a:rPr lang="es-MX" sz="2800" spc="-5" dirty="0">
                <a:latin typeface="Comic Sans MS"/>
                <a:cs typeface="Comic Sans MS"/>
              </a:rPr>
              <a:t>del</a:t>
            </a:r>
            <a:r>
              <a:rPr lang="es-MX" sz="2800" dirty="0">
                <a:latin typeface="Comic Sans MS"/>
                <a:cs typeface="Comic Sans MS"/>
              </a:rPr>
              <a:t> </a:t>
            </a:r>
            <a:r>
              <a:rPr lang="es-MX" sz="2800" spc="-5" dirty="0">
                <a:latin typeface="Comic Sans MS"/>
                <a:cs typeface="Comic Sans MS"/>
              </a:rPr>
              <a:t>generador,</a:t>
            </a:r>
            <a:r>
              <a:rPr lang="es-MX" sz="2800" dirty="0">
                <a:latin typeface="Comic Sans MS"/>
                <a:cs typeface="Comic Sans MS"/>
              </a:rPr>
              <a:t> </a:t>
            </a:r>
            <a:r>
              <a:rPr lang="es-MX" sz="2800" spc="-5" dirty="0">
                <a:latin typeface="Comic Sans MS"/>
                <a:cs typeface="Comic Sans MS"/>
              </a:rPr>
              <a:t>ha</a:t>
            </a:r>
            <a:r>
              <a:rPr lang="es-MX" sz="2800" dirty="0">
                <a:latin typeface="Comic Sans MS"/>
                <a:cs typeface="Comic Sans MS"/>
              </a:rPr>
              <a:t> </a:t>
            </a:r>
            <a:r>
              <a:rPr lang="es-MX" sz="2800" spc="-5" dirty="0">
                <a:latin typeface="Comic Sans MS"/>
                <a:cs typeface="Comic Sans MS"/>
              </a:rPr>
              <a:t>sido</a:t>
            </a:r>
            <a:r>
              <a:rPr lang="es-MX" sz="2800" spc="254" dirty="0">
                <a:latin typeface="Comic Sans MS"/>
                <a:cs typeface="Comic Sans MS"/>
              </a:rPr>
              <a:t> </a:t>
            </a:r>
            <a:r>
              <a:rPr lang="es-MX" sz="2800" spc="-5" dirty="0">
                <a:latin typeface="Comic Sans MS"/>
                <a:cs typeface="Comic Sans MS"/>
              </a:rPr>
              <a:t>una </a:t>
            </a:r>
            <a:r>
              <a:rPr lang="es-MX" sz="2800" dirty="0">
                <a:latin typeface="Comic Sans MS"/>
                <a:cs typeface="Comic Sans MS"/>
              </a:rPr>
              <a:t> </a:t>
            </a:r>
            <a:r>
              <a:rPr lang="es-MX" sz="2800" spc="-5" dirty="0">
                <a:latin typeface="Comic Sans MS"/>
                <a:cs typeface="Comic Sans MS"/>
              </a:rPr>
              <a:t>práctica en la industria proporcionar protección contra </a:t>
            </a:r>
            <a:r>
              <a:rPr lang="es-MX" sz="2800" dirty="0">
                <a:latin typeface="Comic Sans MS"/>
                <a:cs typeface="Comic Sans MS"/>
              </a:rPr>
              <a:t> </a:t>
            </a:r>
            <a:r>
              <a:rPr lang="es-MX" sz="2800" spc="-5" dirty="0" err="1">
                <a:latin typeface="Comic Sans MS"/>
                <a:cs typeface="Comic Sans MS"/>
              </a:rPr>
              <a:t>sobrecorriente</a:t>
            </a:r>
            <a:r>
              <a:rPr lang="es-MX" sz="2800" spc="-5" dirty="0">
                <a:latin typeface="Comic Sans MS"/>
                <a:cs typeface="Comic Sans MS"/>
              </a:rPr>
              <a:t>.</a:t>
            </a:r>
          </a:p>
          <a:p>
            <a:pPr marL="12700" marR="5080" algn="just">
              <a:spcBef>
                <a:spcPts val="100"/>
              </a:spcBef>
            </a:pPr>
            <a:r>
              <a:rPr lang="es-MX" sz="2800" spc="-5" dirty="0">
                <a:latin typeface="Comic Sans MS"/>
                <a:cs typeface="Comic Sans MS"/>
              </a:rPr>
              <a:t>La</a:t>
            </a:r>
            <a:r>
              <a:rPr lang="es-MX" sz="2800" dirty="0">
                <a:latin typeface="Comic Sans MS"/>
                <a:cs typeface="Comic Sans MS"/>
              </a:rPr>
              <a:t> </a:t>
            </a:r>
            <a:r>
              <a:rPr lang="es-MX" sz="2800" spc="-5" dirty="0" err="1">
                <a:latin typeface="Comic Sans MS"/>
                <a:cs typeface="Comic Sans MS"/>
              </a:rPr>
              <a:t>sobrefrecuencia</a:t>
            </a:r>
            <a:r>
              <a:rPr lang="es-MX" sz="2800" dirty="0">
                <a:latin typeface="Comic Sans MS"/>
                <a:cs typeface="Comic Sans MS"/>
              </a:rPr>
              <a:t> </a:t>
            </a:r>
            <a:r>
              <a:rPr lang="es-MX" sz="2800" spc="-5" dirty="0">
                <a:latin typeface="Comic Sans MS"/>
                <a:cs typeface="Comic Sans MS"/>
              </a:rPr>
              <a:t>es</a:t>
            </a:r>
            <a:r>
              <a:rPr lang="es-MX" sz="2800" dirty="0">
                <a:latin typeface="Comic Sans MS"/>
                <a:cs typeface="Comic Sans MS"/>
              </a:rPr>
              <a:t> </a:t>
            </a:r>
            <a:r>
              <a:rPr lang="es-MX" sz="2800" spc="-5" dirty="0">
                <a:latin typeface="Comic Sans MS"/>
                <a:cs typeface="Comic Sans MS"/>
              </a:rPr>
              <a:t>usualmente</a:t>
            </a:r>
            <a:r>
              <a:rPr lang="es-MX" sz="2800" dirty="0">
                <a:latin typeface="Comic Sans MS"/>
                <a:cs typeface="Comic Sans MS"/>
              </a:rPr>
              <a:t> </a:t>
            </a:r>
            <a:r>
              <a:rPr lang="es-MX" sz="2800" spc="-5" dirty="0">
                <a:latin typeface="Comic Sans MS"/>
                <a:cs typeface="Comic Sans MS"/>
              </a:rPr>
              <a:t>resultado</a:t>
            </a:r>
            <a:r>
              <a:rPr lang="es-MX" sz="2800" dirty="0">
                <a:latin typeface="Comic Sans MS"/>
                <a:cs typeface="Comic Sans MS"/>
              </a:rPr>
              <a:t> </a:t>
            </a:r>
            <a:r>
              <a:rPr lang="es-MX" sz="2800" spc="-5" dirty="0">
                <a:latin typeface="Comic Sans MS"/>
                <a:cs typeface="Comic Sans MS"/>
              </a:rPr>
              <a:t>de</a:t>
            </a:r>
            <a:r>
              <a:rPr lang="es-MX" sz="2800" spc="254" dirty="0">
                <a:latin typeface="Comic Sans MS"/>
                <a:cs typeface="Comic Sans MS"/>
              </a:rPr>
              <a:t> </a:t>
            </a:r>
            <a:r>
              <a:rPr lang="es-MX" sz="2800" spc="-5" dirty="0">
                <a:latin typeface="Comic Sans MS"/>
                <a:cs typeface="Comic Sans MS"/>
              </a:rPr>
              <a:t>una </a:t>
            </a:r>
            <a:r>
              <a:rPr lang="es-MX" sz="2800" dirty="0">
                <a:latin typeface="Comic Sans MS"/>
                <a:cs typeface="Comic Sans MS"/>
              </a:rPr>
              <a:t> </a:t>
            </a:r>
            <a:r>
              <a:rPr lang="es-MX" sz="2800" spc="-5" dirty="0">
                <a:latin typeface="Comic Sans MS"/>
                <a:cs typeface="Comic Sans MS"/>
              </a:rPr>
              <a:t>súbita reducción en la carga y por lo tanto es usualmente </a:t>
            </a:r>
            <a:r>
              <a:rPr lang="es-MX" sz="2800" dirty="0">
                <a:latin typeface="Comic Sans MS"/>
                <a:cs typeface="Comic Sans MS"/>
              </a:rPr>
              <a:t> </a:t>
            </a:r>
            <a:r>
              <a:rPr lang="es-MX" sz="2800" spc="-5" dirty="0">
                <a:latin typeface="Comic Sans MS"/>
                <a:cs typeface="Comic Sans MS"/>
              </a:rPr>
              <a:t>asociada</a:t>
            </a:r>
            <a:r>
              <a:rPr lang="es-MX" sz="2800" dirty="0">
                <a:latin typeface="Comic Sans MS"/>
                <a:cs typeface="Comic Sans MS"/>
              </a:rPr>
              <a:t> </a:t>
            </a:r>
            <a:r>
              <a:rPr lang="es-MX" sz="2800" spc="-5" dirty="0">
                <a:latin typeface="Comic Sans MS"/>
                <a:cs typeface="Comic Sans MS"/>
              </a:rPr>
              <a:t>con</a:t>
            </a:r>
            <a:r>
              <a:rPr lang="es-MX" sz="2800" dirty="0">
                <a:latin typeface="Comic Sans MS"/>
                <a:cs typeface="Comic Sans MS"/>
              </a:rPr>
              <a:t> </a:t>
            </a:r>
            <a:r>
              <a:rPr lang="es-MX" sz="2800" spc="-5" dirty="0">
                <a:latin typeface="Comic Sans MS"/>
                <a:cs typeface="Comic Sans MS"/>
              </a:rPr>
              <a:t>operación</a:t>
            </a:r>
            <a:r>
              <a:rPr lang="es-MX" sz="2800" dirty="0">
                <a:latin typeface="Comic Sans MS"/>
                <a:cs typeface="Comic Sans MS"/>
              </a:rPr>
              <a:t> </a:t>
            </a:r>
            <a:r>
              <a:rPr lang="es-MX" sz="2800" spc="-5" dirty="0">
                <a:latin typeface="Comic Sans MS"/>
                <a:cs typeface="Comic Sans MS"/>
              </a:rPr>
              <a:t>a</a:t>
            </a:r>
            <a:r>
              <a:rPr lang="es-MX" sz="2800" dirty="0">
                <a:latin typeface="Comic Sans MS"/>
                <a:cs typeface="Comic Sans MS"/>
              </a:rPr>
              <a:t> </a:t>
            </a:r>
            <a:r>
              <a:rPr lang="es-MX" sz="2800" spc="-5" dirty="0">
                <a:latin typeface="Comic Sans MS"/>
                <a:cs typeface="Comic Sans MS"/>
              </a:rPr>
              <a:t>carga</a:t>
            </a:r>
            <a:r>
              <a:rPr lang="es-MX" sz="2800" dirty="0">
                <a:latin typeface="Comic Sans MS"/>
                <a:cs typeface="Comic Sans MS"/>
              </a:rPr>
              <a:t> </a:t>
            </a:r>
            <a:r>
              <a:rPr lang="es-MX" sz="2800" spc="-5" dirty="0">
                <a:latin typeface="Comic Sans MS"/>
                <a:cs typeface="Comic Sans MS"/>
              </a:rPr>
              <a:t>ligera</a:t>
            </a:r>
            <a:r>
              <a:rPr lang="es-MX" sz="2800" dirty="0">
                <a:latin typeface="Comic Sans MS"/>
                <a:cs typeface="Comic Sans MS"/>
              </a:rPr>
              <a:t> </a:t>
            </a:r>
            <a:r>
              <a:rPr lang="es-MX" sz="2800" spc="-5" dirty="0">
                <a:latin typeface="Comic Sans MS"/>
                <a:cs typeface="Comic Sans MS"/>
              </a:rPr>
              <a:t>o</a:t>
            </a:r>
            <a:r>
              <a:rPr lang="es-MX" sz="2800" spc="254" dirty="0">
                <a:latin typeface="Comic Sans MS"/>
                <a:cs typeface="Comic Sans MS"/>
              </a:rPr>
              <a:t> </a:t>
            </a:r>
            <a:r>
              <a:rPr lang="es-MX" sz="2800" spc="-5" dirty="0">
                <a:latin typeface="Comic Sans MS"/>
                <a:cs typeface="Comic Sans MS"/>
              </a:rPr>
              <a:t>en vacío. </a:t>
            </a:r>
            <a:r>
              <a:rPr lang="es-MX" sz="2800" dirty="0">
                <a:latin typeface="Comic Sans MS"/>
                <a:cs typeface="Comic Sans MS"/>
              </a:rPr>
              <a:t> </a:t>
            </a:r>
            <a:r>
              <a:rPr lang="es-MX" sz="2800" spc="-5" dirty="0">
                <a:latin typeface="Comic Sans MS"/>
                <a:cs typeface="Comic Sans MS"/>
              </a:rPr>
              <a:t>Durante la operación con </a:t>
            </a:r>
            <a:r>
              <a:rPr lang="es-MX" sz="2800" spc="-5" dirty="0" err="1">
                <a:latin typeface="Comic Sans MS"/>
                <a:cs typeface="Comic Sans MS"/>
              </a:rPr>
              <a:t>sobrefrecuencia</a:t>
            </a:r>
            <a:r>
              <a:rPr lang="es-MX" sz="2800" spc="-5" dirty="0">
                <a:latin typeface="Comic Sans MS"/>
                <a:cs typeface="Comic Sans MS"/>
              </a:rPr>
              <a:t>, la ventilación </a:t>
            </a:r>
            <a:r>
              <a:rPr lang="es-MX" sz="2800" dirty="0">
                <a:latin typeface="Comic Sans MS"/>
                <a:cs typeface="Comic Sans MS"/>
              </a:rPr>
              <a:t> </a:t>
            </a:r>
            <a:r>
              <a:rPr lang="es-MX" sz="2800" spc="-5" dirty="0">
                <a:latin typeface="Comic Sans MS"/>
                <a:cs typeface="Comic Sans MS"/>
              </a:rPr>
              <a:t>de la máquina es mejorada y las densidades de flujo para </a:t>
            </a:r>
            <a:r>
              <a:rPr lang="es-MX" sz="2800" dirty="0">
                <a:latin typeface="Comic Sans MS"/>
                <a:cs typeface="Comic Sans MS"/>
              </a:rPr>
              <a:t> </a:t>
            </a:r>
            <a:r>
              <a:rPr lang="es-MX" sz="2800" spc="-5" dirty="0">
                <a:latin typeface="Comic Sans MS"/>
                <a:cs typeface="Comic Sans MS"/>
              </a:rPr>
              <a:t>una</a:t>
            </a:r>
            <a:r>
              <a:rPr lang="es-MX" sz="2800" spc="215" dirty="0">
                <a:latin typeface="Comic Sans MS"/>
                <a:cs typeface="Comic Sans MS"/>
              </a:rPr>
              <a:t> </a:t>
            </a:r>
            <a:r>
              <a:rPr lang="es-MX" sz="2800" spc="-5" dirty="0">
                <a:latin typeface="Comic Sans MS"/>
                <a:cs typeface="Comic Sans MS"/>
              </a:rPr>
              <a:t>tensión</a:t>
            </a:r>
            <a:r>
              <a:rPr lang="es-MX" sz="2800" spc="215" dirty="0">
                <a:latin typeface="Comic Sans MS"/>
                <a:cs typeface="Comic Sans MS"/>
              </a:rPr>
              <a:t> </a:t>
            </a:r>
            <a:r>
              <a:rPr lang="es-MX" sz="2800" spc="-5" dirty="0">
                <a:latin typeface="Comic Sans MS"/>
                <a:cs typeface="Comic Sans MS"/>
              </a:rPr>
              <a:t>en</a:t>
            </a:r>
            <a:r>
              <a:rPr lang="es-MX" sz="2800" spc="215" dirty="0">
                <a:latin typeface="Comic Sans MS"/>
                <a:cs typeface="Comic Sans MS"/>
              </a:rPr>
              <a:t> </a:t>
            </a:r>
            <a:r>
              <a:rPr lang="es-MX" sz="2800" spc="-5" dirty="0">
                <a:latin typeface="Comic Sans MS"/>
                <a:cs typeface="Comic Sans MS"/>
              </a:rPr>
              <a:t>terminales</a:t>
            </a:r>
            <a:r>
              <a:rPr lang="es-MX" sz="2800" spc="210" dirty="0">
                <a:latin typeface="Comic Sans MS"/>
                <a:cs typeface="Comic Sans MS"/>
              </a:rPr>
              <a:t> </a:t>
            </a:r>
            <a:r>
              <a:rPr lang="es-MX" sz="2800" spc="-5" dirty="0">
                <a:latin typeface="Comic Sans MS"/>
                <a:cs typeface="Comic Sans MS"/>
              </a:rPr>
              <a:t>dada</a:t>
            </a:r>
            <a:r>
              <a:rPr lang="es-MX" sz="2800" spc="215" dirty="0">
                <a:latin typeface="Comic Sans MS"/>
                <a:cs typeface="Comic Sans MS"/>
              </a:rPr>
              <a:t> </a:t>
            </a:r>
            <a:r>
              <a:rPr lang="es-MX" sz="2800" spc="-5" dirty="0">
                <a:latin typeface="Comic Sans MS"/>
                <a:cs typeface="Comic Sans MS"/>
              </a:rPr>
              <a:t>son</a:t>
            </a:r>
            <a:r>
              <a:rPr lang="es-MX" sz="2800" spc="210" dirty="0">
                <a:latin typeface="Comic Sans MS"/>
                <a:cs typeface="Comic Sans MS"/>
              </a:rPr>
              <a:t> </a:t>
            </a:r>
            <a:r>
              <a:rPr lang="es-MX" sz="2800" spc="-5" dirty="0">
                <a:latin typeface="Comic Sans MS"/>
                <a:cs typeface="Comic Sans MS"/>
              </a:rPr>
              <a:t>reducidas.</a:t>
            </a:r>
            <a:r>
              <a:rPr lang="es-MX" sz="2800" spc="175" dirty="0">
                <a:latin typeface="Comic Sans MS"/>
                <a:cs typeface="Comic Sans MS"/>
              </a:rPr>
              <a:t> </a:t>
            </a:r>
            <a:r>
              <a:rPr lang="es-MX" sz="2800" spc="-5" dirty="0">
                <a:latin typeface="Comic Sans MS"/>
                <a:cs typeface="Comic Sans MS"/>
              </a:rPr>
              <a:t>Por</a:t>
            </a:r>
            <a:r>
              <a:rPr lang="es-MX" sz="2800" spc="210" dirty="0">
                <a:latin typeface="Comic Sans MS"/>
                <a:cs typeface="Comic Sans MS"/>
              </a:rPr>
              <a:t> </a:t>
            </a:r>
            <a:r>
              <a:rPr lang="es-MX" sz="2800" spc="-5" dirty="0">
                <a:latin typeface="Comic Sans MS"/>
                <a:cs typeface="Comic Sans MS"/>
              </a:rPr>
              <a:t>lo tanto,</a:t>
            </a:r>
            <a:r>
              <a:rPr lang="es-MX" sz="2800" dirty="0">
                <a:latin typeface="Comic Sans MS"/>
                <a:cs typeface="Comic Sans MS"/>
              </a:rPr>
              <a:t> </a:t>
            </a:r>
            <a:r>
              <a:rPr lang="es-MX" sz="2800" spc="-5" dirty="0">
                <a:latin typeface="Comic Sans MS"/>
                <a:cs typeface="Comic Sans MS"/>
              </a:rPr>
              <a:t>la</a:t>
            </a:r>
            <a:r>
              <a:rPr lang="es-MX" sz="2800" dirty="0">
                <a:latin typeface="Comic Sans MS"/>
                <a:cs typeface="Comic Sans MS"/>
              </a:rPr>
              <a:t> </a:t>
            </a:r>
            <a:r>
              <a:rPr lang="es-MX" sz="2800" spc="-5" dirty="0">
                <a:latin typeface="Comic Sans MS"/>
                <a:cs typeface="Comic Sans MS"/>
              </a:rPr>
              <a:t>operación</a:t>
            </a:r>
            <a:r>
              <a:rPr lang="es-MX" sz="2800" dirty="0">
                <a:latin typeface="Comic Sans MS"/>
                <a:cs typeface="Comic Sans MS"/>
              </a:rPr>
              <a:t> </a:t>
            </a:r>
            <a:r>
              <a:rPr lang="es-MX" sz="2800" spc="-5" dirty="0">
                <a:latin typeface="Comic Sans MS"/>
                <a:cs typeface="Comic Sans MS"/>
              </a:rPr>
              <a:t>dentro</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los</a:t>
            </a:r>
            <a:r>
              <a:rPr lang="es-MX" sz="2800" dirty="0">
                <a:latin typeface="Comic Sans MS"/>
                <a:cs typeface="Comic Sans MS"/>
              </a:rPr>
              <a:t> </a:t>
            </a:r>
            <a:r>
              <a:rPr lang="es-MX" sz="2800" spc="-5" dirty="0">
                <a:latin typeface="Comic Sans MS"/>
                <a:cs typeface="Comic Sans MS"/>
              </a:rPr>
              <a:t>límites</a:t>
            </a:r>
            <a:r>
              <a:rPr lang="es-MX" sz="2800" dirty="0">
                <a:latin typeface="Comic Sans MS"/>
                <a:cs typeface="Comic Sans MS"/>
              </a:rPr>
              <a:t> </a:t>
            </a:r>
            <a:r>
              <a:rPr lang="es-MX" sz="2800" spc="-5" dirty="0">
                <a:latin typeface="Comic Sans MS"/>
                <a:cs typeface="Comic Sans MS"/>
              </a:rPr>
              <a:t>de </a:t>
            </a:r>
            <a:r>
              <a:rPr lang="es-MX" sz="2800" dirty="0">
                <a:latin typeface="Comic Sans MS"/>
                <a:cs typeface="Comic Sans MS"/>
              </a:rPr>
              <a:t> </a:t>
            </a:r>
            <a:r>
              <a:rPr lang="es-MX" sz="2800" spc="-5" dirty="0" err="1">
                <a:latin typeface="Comic Sans MS"/>
                <a:cs typeface="Comic Sans MS"/>
              </a:rPr>
              <a:t>sobrefrecuencia</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la</a:t>
            </a:r>
            <a:r>
              <a:rPr lang="es-MX" sz="2800" dirty="0">
                <a:latin typeface="Comic Sans MS"/>
                <a:cs typeface="Comic Sans MS"/>
              </a:rPr>
              <a:t> </a:t>
            </a:r>
            <a:r>
              <a:rPr lang="es-MX" sz="2800" spc="-5" dirty="0">
                <a:latin typeface="Comic Sans MS"/>
                <a:cs typeface="Comic Sans MS"/>
              </a:rPr>
              <a:t>turbina</a:t>
            </a:r>
            <a:r>
              <a:rPr lang="es-MX" sz="2800" dirty="0">
                <a:latin typeface="Comic Sans MS"/>
                <a:cs typeface="Comic Sans MS"/>
              </a:rPr>
              <a:t> </a:t>
            </a:r>
            <a:r>
              <a:rPr lang="es-MX" sz="2800" spc="-5" dirty="0">
                <a:latin typeface="Comic Sans MS"/>
                <a:cs typeface="Comic Sans MS"/>
              </a:rPr>
              <a:t>no</a:t>
            </a:r>
            <a:r>
              <a:rPr lang="es-MX" sz="2800" dirty="0">
                <a:latin typeface="Comic Sans MS"/>
                <a:cs typeface="Comic Sans MS"/>
              </a:rPr>
              <a:t> </a:t>
            </a:r>
            <a:r>
              <a:rPr lang="es-MX" sz="2800" spc="-5" dirty="0">
                <a:latin typeface="Comic Sans MS"/>
                <a:cs typeface="Comic Sans MS"/>
              </a:rPr>
              <a:t>producirá </a:t>
            </a:r>
            <a:r>
              <a:rPr lang="es-MX" sz="2800" dirty="0">
                <a:latin typeface="Comic Sans MS"/>
                <a:cs typeface="Comic Sans MS"/>
              </a:rPr>
              <a:t> </a:t>
            </a:r>
            <a:r>
              <a:rPr lang="es-MX" sz="2800" spc="-5" dirty="0">
                <a:latin typeface="Comic Sans MS"/>
                <a:cs typeface="Comic Sans MS"/>
              </a:rPr>
              <a:t>sobrecalentamiento del</a:t>
            </a:r>
            <a:r>
              <a:rPr lang="es-MX" sz="2800" spc="254" dirty="0">
                <a:latin typeface="Comic Sans MS"/>
                <a:cs typeface="Comic Sans MS"/>
              </a:rPr>
              <a:t> </a:t>
            </a:r>
            <a:r>
              <a:rPr lang="es-MX" sz="2800" spc="-5" dirty="0">
                <a:latin typeface="Comic Sans MS"/>
                <a:cs typeface="Comic Sans MS"/>
              </a:rPr>
              <a:t>generador si la Potencia (</a:t>
            </a:r>
            <a:r>
              <a:rPr lang="es-MX" sz="2800" spc="-5" dirty="0" err="1">
                <a:latin typeface="Comic Sans MS"/>
                <a:cs typeface="Comic Sans MS"/>
              </a:rPr>
              <a:t>kVA</a:t>
            </a:r>
            <a:r>
              <a:rPr lang="es-MX" sz="2800" spc="-5" dirty="0">
                <a:latin typeface="Comic Sans MS"/>
                <a:cs typeface="Comic Sans MS"/>
              </a:rPr>
              <a:t>) y </a:t>
            </a:r>
            <a:r>
              <a:rPr lang="es-MX" sz="2800" dirty="0">
                <a:latin typeface="Comic Sans MS"/>
                <a:cs typeface="Comic Sans MS"/>
              </a:rPr>
              <a:t> </a:t>
            </a:r>
            <a:r>
              <a:rPr lang="es-MX" sz="2800" spc="-5" dirty="0">
                <a:latin typeface="Comic Sans MS"/>
                <a:cs typeface="Comic Sans MS"/>
              </a:rPr>
              <a:t>la tensión nominal no son excedidas.</a:t>
            </a:r>
            <a:r>
              <a:rPr lang="es-MX" sz="2800" dirty="0">
                <a:latin typeface="Comic Sans MS"/>
                <a:cs typeface="Comic Sans MS"/>
              </a:rPr>
              <a:t> </a:t>
            </a:r>
            <a:r>
              <a:rPr lang="es-MX" sz="2800" spc="-5" dirty="0">
                <a:latin typeface="Comic Sans MS"/>
                <a:cs typeface="Comic Sans MS"/>
              </a:rPr>
              <a:t>Si el regulador de </a:t>
            </a:r>
            <a:r>
              <a:rPr lang="es-MX" sz="2800" dirty="0">
                <a:latin typeface="Comic Sans MS"/>
                <a:cs typeface="Comic Sans MS"/>
              </a:rPr>
              <a:t> </a:t>
            </a:r>
            <a:r>
              <a:rPr lang="es-MX" sz="2800" spc="-5" dirty="0">
                <a:latin typeface="Comic Sans MS"/>
                <a:cs typeface="Comic Sans MS"/>
              </a:rPr>
              <a:t>tensión</a:t>
            </a:r>
            <a:r>
              <a:rPr lang="es-MX" sz="2800" dirty="0">
                <a:latin typeface="Comic Sans MS"/>
                <a:cs typeface="Comic Sans MS"/>
              </a:rPr>
              <a:t> </a:t>
            </a:r>
            <a:r>
              <a:rPr lang="es-MX" sz="2800" spc="-5" dirty="0">
                <a:latin typeface="Comic Sans MS"/>
                <a:cs typeface="Comic Sans MS"/>
              </a:rPr>
              <a:t>del</a:t>
            </a:r>
            <a:r>
              <a:rPr lang="es-MX" sz="2800" dirty="0">
                <a:latin typeface="Comic Sans MS"/>
                <a:cs typeface="Comic Sans MS"/>
              </a:rPr>
              <a:t> </a:t>
            </a:r>
            <a:r>
              <a:rPr lang="es-MX" sz="2800" spc="-5" dirty="0">
                <a:latin typeface="Comic Sans MS"/>
                <a:cs typeface="Comic Sans MS"/>
              </a:rPr>
              <a:t>generador</a:t>
            </a:r>
            <a:r>
              <a:rPr lang="es-MX" sz="2800" dirty="0">
                <a:latin typeface="Comic Sans MS"/>
                <a:cs typeface="Comic Sans MS"/>
              </a:rPr>
              <a:t> </a:t>
            </a:r>
            <a:r>
              <a:rPr lang="es-MX" sz="2800" spc="-5" dirty="0">
                <a:latin typeface="Comic Sans MS"/>
                <a:cs typeface="Comic Sans MS"/>
              </a:rPr>
              <a:t>es</a:t>
            </a:r>
            <a:r>
              <a:rPr lang="es-MX" sz="2800" dirty="0">
                <a:latin typeface="Comic Sans MS"/>
                <a:cs typeface="Comic Sans MS"/>
              </a:rPr>
              <a:t> </a:t>
            </a:r>
            <a:r>
              <a:rPr lang="es-MX" sz="2800" spc="-5" dirty="0">
                <a:latin typeface="Comic Sans MS"/>
                <a:cs typeface="Comic Sans MS"/>
              </a:rPr>
              <a:t>mantenida</a:t>
            </a:r>
            <a:r>
              <a:rPr lang="es-MX" sz="2800" dirty="0">
                <a:latin typeface="Comic Sans MS"/>
                <a:cs typeface="Comic Sans MS"/>
              </a:rPr>
              <a:t> </a:t>
            </a:r>
            <a:r>
              <a:rPr lang="es-MX" sz="2800" spc="-5" dirty="0">
                <a:latin typeface="Comic Sans MS"/>
                <a:cs typeface="Comic Sans MS"/>
              </a:rPr>
              <a:t>en</a:t>
            </a:r>
            <a:r>
              <a:rPr lang="es-MX" sz="2800" dirty="0">
                <a:latin typeface="Comic Sans MS"/>
                <a:cs typeface="Comic Sans MS"/>
              </a:rPr>
              <a:t> </a:t>
            </a:r>
            <a:r>
              <a:rPr lang="es-MX" sz="2800" spc="-5" dirty="0">
                <a:latin typeface="Comic Sans MS"/>
                <a:cs typeface="Comic Sans MS"/>
              </a:rPr>
              <a:t>servicio</a:t>
            </a:r>
            <a:r>
              <a:rPr lang="es-MX" sz="2800" dirty="0">
                <a:latin typeface="Comic Sans MS"/>
                <a:cs typeface="Comic Sans MS"/>
              </a:rPr>
              <a:t> </a:t>
            </a:r>
            <a:r>
              <a:rPr lang="es-MX" sz="2800" spc="-5" dirty="0">
                <a:latin typeface="Comic Sans MS"/>
                <a:cs typeface="Comic Sans MS"/>
              </a:rPr>
              <a:t>a </a:t>
            </a:r>
            <a:r>
              <a:rPr lang="es-MX" sz="2800" dirty="0">
                <a:latin typeface="Comic Sans MS"/>
                <a:cs typeface="Comic Sans MS"/>
              </a:rPr>
              <a:t> </a:t>
            </a:r>
            <a:r>
              <a:rPr lang="es-MX" sz="2800" spc="-5" dirty="0">
                <a:latin typeface="Comic Sans MS"/>
                <a:cs typeface="Comic Sans MS"/>
              </a:rPr>
              <a:t>frecuencias significativamente reducidas, los límites de </a:t>
            </a:r>
            <a:r>
              <a:rPr lang="es-MX" sz="2800" dirty="0">
                <a:latin typeface="Comic Sans MS"/>
                <a:cs typeface="Comic Sans MS"/>
              </a:rPr>
              <a:t> </a:t>
            </a:r>
            <a:r>
              <a:rPr lang="es-MX" sz="2800" spc="-5" dirty="0">
                <a:latin typeface="Comic Sans MS"/>
                <a:cs typeface="Comic Sans MS"/>
              </a:rPr>
              <a:t>Volts por Hertz de un generador podrían ser excedidos. </a:t>
            </a:r>
            <a:r>
              <a:rPr lang="es-MX" sz="2800" dirty="0">
                <a:latin typeface="Comic Sans MS"/>
                <a:cs typeface="Comic Sans MS"/>
              </a:rPr>
              <a:t> </a:t>
            </a:r>
            <a:r>
              <a:rPr lang="es-MX" sz="2800" spc="-5" dirty="0">
                <a:latin typeface="Comic Sans MS"/>
                <a:cs typeface="Comic Sans MS"/>
              </a:rPr>
              <a:t>Sin embargo, la mayoría de los incidentes de Volts por </a:t>
            </a:r>
            <a:r>
              <a:rPr lang="es-MX" sz="2800" dirty="0">
                <a:latin typeface="Comic Sans MS"/>
                <a:cs typeface="Comic Sans MS"/>
              </a:rPr>
              <a:t> </a:t>
            </a:r>
            <a:r>
              <a:rPr lang="es-MX" sz="2800" spc="-5" dirty="0">
                <a:latin typeface="Comic Sans MS"/>
                <a:cs typeface="Comic Sans MS"/>
              </a:rPr>
              <a:t>Hertz excesivos ocurren por otras razones diferentes a </a:t>
            </a:r>
            <a:r>
              <a:rPr lang="es-MX" sz="2800" dirty="0">
                <a:latin typeface="Comic Sans MS"/>
                <a:cs typeface="Comic Sans MS"/>
              </a:rPr>
              <a:t> </a:t>
            </a:r>
            <a:r>
              <a:rPr lang="es-MX" sz="2800" spc="-5" dirty="0">
                <a:latin typeface="Comic Sans MS"/>
                <a:cs typeface="Comic Sans MS"/>
              </a:rPr>
              <a:t>la operación a frecuencia reducida y son analizadas en </a:t>
            </a:r>
            <a:r>
              <a:rPr lang="es-MX" sz="2800" dirty="0">
                <a:latin typeface="Comic Sans MS"/>
                <a:cs typeface="Comic Sans MS"/>
              </a:rPr>
              <a:t> </a:t>
            </a:r>
            <a:r>
              <a:rPr lang="es-MX" sz="2800" spc="-5" dirty="0">
                <a:latin typeface="Comic Sans MS"/>
                <a:cs typeface="Comic Sans MS"/>
              </a:rPr>
              <a:t>otra</a:t>
            </a:r>
            <a:r>
              <a:rPr lang="es-MX" sz="2800" dirty="0">
                <a:latin typeface="Comic Sans MS"/>
                <a:cs typeface="Comic Sans MS"/>
              </a:rPr>
              <a:t> </a:t>
            </a:r>
            <a:r>
              <a:rPr lang="es-MX" sz="2800" spc="-5" dirty="0">
                <a:latin typeface="Comic Sans MS"/>
                <a:cs typeface="Comic Sans MS"/>
              </a:rPr>
              <a:t>sección</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este</a:t>
            </a:r>
            <a:r>
              <a:rPr lang="es-MX" sz="2800" dirty="0">
                <a:latin typeface="Comic Sans MS"/>
                <a:cs typeface="Comic Sans MS"/>
              </a:rPr>
              <a:t> </a:t>
            </a:r>
            <a:r>
              <a:rPr lang="es-MX" sz="2800" spc="-5" dirty="0">
                <a:latin typeface="Comic Sans MS"/>
                <a:cs typeface="Comic Sans MS"/>
              </a:rPr>
              <a:t>tutorial.</a:t>
            </a:r>
            <a:endParaRPr sz="900" dirty="0">
              <a:latin typeface="Comic Sans MS"/>
              <a:cs typeface="Comic Sans M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30200" y="381000"/>
            <a:ext cx="17221200" cy="5702330"/>
          </a:xfrm>
          <a:prstGeom prst="rect">
            <a:avLst/>
          </a:prstGeom>
        </p:spPr>
        <p:txBody>
          <a:bodyPr vert="horz" wrap="square" lIns="0" tIns="12700" rIns="0" bIns="0" rtlCol="0">
            <a:spAutoFit/>
          </a:bodyPr>
          <a:lstStyle/>
          <a:p>
            <a:pPr marL="12700" algn="just">
              <a:spcBef>
                <a:spcPts val="100"/>
              </a:spcBef>
              <a:tabLst>
                <a:tab pos="307340" algn="l"/>
              </a:tabLst>
            </a:pPr>
            <a:r>
              <a:rPr sz="2400" b="1" spc="-5" dirty="0">
                <a:latin typeface="Comic Sans MS" panose="030F0702030302020204" pitchFamily="66" charset="0"/>
                <a:cs typeface="Comic Sans MS"/>
              </a:rPr>
              <a:t>B.	Capacidad</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alta/baja</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frecuencia</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la</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turbina</a:t>
            </a:r>
            <a:endParaRPr sz="2400" dirty="0">
              <a:latin typeface="Comic Sans MS" panose="030F0702030302020204" pitchFamily="66" charset="0"/>
              <a:cs typeface="Comic Sans MS"/>
            </a:endParaRPr>
          </a:p>
          <a:p>
            <a:pPr algn="just">
              <a:spcBef>
                <a:spcPts val="15"/>
              </a:spcBef>
            </a:pPr>
            <a:endParaRPr sz="2400" dirty="0">
              <a:latin typeface="Comic Sans MS" panose="030F0702030302020204" pitchFamily="66" charset="0"/>
              <a:cs typeface="Comic Sans MS"/>
            </a:endParaRPr>
          </a:p>
          <a:p>
            <a:pPr marL="12700" marR="5080" algn="just"/>
            <a:r>
              <a:rPr sz="2400" spc="-5" dirty="0">
                <a:latin typeface="Comic Sans MS" panose="030F0702030302020204" pitchFamily="66" charset="0"/>
                <a:cs typeface="Comic Sans MS"/>
              </a:rPr>
              <a:t>La consideración principal en la operación de una turbina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vapor</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bajo</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carga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frecuencia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diferente</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spc="260" dirty="0">
                <a:latin typeface="Comic Sans MS" panose="030F0702030302020204" pitchFamily="66" charset="0"/>
                <a:cs typeface="Comic Sans MS"/>
              </a:rPr>
              <a:t> </a:t>
            </a:r>
            <a:r>
              <a:rPr sz="2400" spc="-5" dirty="0">
                <a:latin typeface="Comic Sans MS" panose="030F0702030302020204" pitchFamily="66" charset="0"/>
                <a:cs typeface="Comic Sans MS"/>
              </a:rPr>
              <a:t>la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síncrona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protección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los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álabes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largos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en</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la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sección de baja presión de la turbina.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 </a:t>
            </a:r>
            <a:r>
              <a:rPr sz="2400" b="1" spc="-5" dirty="0">
                <a:latin typeface="Comic Sans MS" panose="030F0702030302020204" pitchFamily="66" charset="0"/>
                <a:cs typeface="Comic Sans MS"/>
              </a:rPr>
              <a:t>figura 1</a:t>
            </a:r>
            <a:r>
              <a:rPr sz="2400" spc="-5" dirty="0">
                <a:latin typeface="Comic Sans MS" panose="030F0702030302020204" pitchFamily="66" charset="0"/>
                <a:cs typeface="Comic Sans MS"/>
              </a:rPr>
              <a:t> ilustra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una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representación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los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límites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más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restrictivos </a:t>
            </a:r>
            <a:r>
              <a:rPr sz="2400" spc="-260" dirty="0">
                <a:latin typeface="Comic Sans MS" panose="030F0702030302020204" pitchFamily="66" charset="0"/>
                <a:cs typeface="Comic Sans MS"/>
              </a:rPr>
              <a:t> </a:t>
            </a:r>
            <a:r>
              <a:rPr sz="2400" spc="-5" dirty="0">
                <a:latin typeface="Comic Sans MS" panose="030F0702030302020204" pitchFamily="66" charset="0"/>
                <a:cs typeface="Comic Sans MS"/>
              </a:rPr>
              <a:t>(refiérase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ANSI</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C37.106)</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para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limitaciones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operación a carga plena o parcial de una turbina de vapor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grande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durante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frecuencia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anormal.</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operación</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de </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estas etapas bajo carga, a una velocidad que causa una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coincidencia de la banda de frecuencia natural de los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álabes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conducirá</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daño</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por</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fatiga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los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álabes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y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finalmente</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a falla de los álabes.</a:t>
            </a:r>
            <a:r>
              <a:rPr sz="2400" spc="525" dirty="0">
                <a:latin typeface="Comic Sans MS" panose="030F0702030302020204" pitchFamily="66" charset="0"/>
                <a:cs typeface="Comic Sans MS"/>
              </a:rPr>
              <a:t> </a:t>
            </a:r>
            <a:r>
              <a:rPr sz="2400" spc="-5" dirty="0">
                <a:latin typeface="Comic Sans MS" panose="030F0702030302020204" pitchFamily="66" charset="0"/>
                <a:cs typeface="Comic Sans MS"/>
              </a:rPr>
              <a:t>Este problema puede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ser</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particularmente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severo</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cuando</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fluye corriente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secuencia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negativa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través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armadura</a:t>
            </a:r>
            <a:r>
              <a:rPr sz="2400" spc="260" dirty="0">
                <a:latin typeface="Comic Sans MS" panose="030F0702030302020204" pitchFamily="66" charset="0"/>
                <a:cs typeface="Comic Sans MS"/>
              </a:rPr>
              <a:t> </a:t>
            </a:r>
            <a:r>
              <a:rPr sz="2400" spc="-5" dirty="0">
                <a:latin typeface="Comic Sans MS" panose="030F0702030302020204" pitchFamily="66" charset="0"/>
                <a:cs typeface="Comic Sans MS"/>
              </a:rPr>
              <a:t>del </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generador, excitando por eso frecuencias torsionales, de </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alrededor 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120</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H</a:t>
            </a:r>
            <a:r>
              <a:rPr sz="2400" spc="-5" dirty="0">
                <a:latin typeface="Comic Sans MS" panose="030F0702030302020204" pitchFamily="66" charset="0"/>
                <a:cs typeface="Times New Roman"/>
              </a:rPr>
              <a:t>z</a:t>
            </a:r>
            <a:r>
              <a:rPr sz="2400" spc="-5" dirty="0">
                <a:latin typeface="Comic Sans MS" panose="030F0702030302020204" pitchFamily="66" charset="0"/>
                <a:cs typeface="Comic Sans MS"/>
              </a:rPr>
              <a:t>.</a:t>
            </a:r>
            <a:endParaRPr lang="en-US" sz="2400" spc="-5" dirty="0">
              <a:latin typeface="Comic Sans MS" panose="030F0702030302020204" pitchFamily="66" charset="0"/>
              <a:cs typeface="Comic Sans MS"/>
            </a:endParaRPr>
          </a:p>
          <a:p>
            <a:pPr marL="12700" marR="5080" algn="just"/>
            <a:r>
              <a:rPr lang="es-MX" sz="2400" spc="-5" dirty="0">
                <a:latin typeface="Comic Sans MS" panose="030F0702030302020204" pitchFamily="66" charset="0"/>
                <a:cs typeface="Comic Sans MS"/>
              </a:rPr>
              <a:t>La</a:t>
            </a:r>
            <a:r>
              <a:rPr lang="es-MX" sz="2400" spc="210"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spc="204" dirty="0">
                <a:latin typeface="Comic Sans MS" panose="030F0702030302020204" pitchFamily="66" charset="0"/>
                <a:cs typeface="Comic Sans MS"/>
              </a:rPr>
              <a:t> </a:t>
            </a:r>
            <a:r>
              <a:rPr lang="es-MX" sz="2400" spc="-5" dirty="0">
                <a:latin typeface="Comic Sans MS" panose="030F0702030302020204" pitchFamily="66" charset="0"/>
                <a:cs typeface="Comic Sans MS"/>
              </a:rPr>
              <a:t>contra</a:t>
            </a:r>
            <a:r>
              <a:rPr lang="es-MX" sz="2400" spc="204"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sobrefrecuencia</a:t>
            </a:r>
            <a:r>
              <a:rPr lang="es-MX" sz="2400" spc="204"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generalmente</a:t>
            </a:r>
            <a:r>
              <a:rPr lang="es-MX" sz="2400" spc="204" dirty="0">
                <a:latin typeface="Comic Sans MS" panose="030F0702030302020204" pitchFamily="66" charset="0"/>
                <a:cs typeface="Comic Sans MS"/>
              </a:rPr>
              <a:t> </a:t>
            </a:r>
            <a:r>
              <a:rPr lang="es-MX" sz="2400" spc="-5" dirty="0">
                <a:latin typeface="Comic Sans MS" panose="030F0702030302020204" pitchFamily="66" charset="0"/>
                <a:cs typeface="Comic Sans MS"/>
              </a:rPr>
              <a:t>no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es aplicada debido a que los controles de reducción del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gobernador o las acciones del operador son consideradas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suficientes para corregir la velocidad de la turbina.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embargo,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considerarse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impacto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sobre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sobrevelocidad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aislamiento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la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 durante una condición de </a:t>
            </a:r>
            <a:r>
              <a:rPr lang="es-MX" sz="2400" spc="-5" dirty="0" err="1">
                <a:latin typeface="Comic Sans MS" panose="030F0702030302020204" pitchFamily="66" charset="0"/>
                <a:cs typeface="Comic Sans MS"/>
              </a:rPr>
              <a:t>sobrefrecuencia</a:t>
            </a:r>
            <a:r>
              <a:rPr lang="es-MX" sz="2400" spc="-5" dirty="0">
                <a:latin typeface="Comic Sans MS" panose="030F0702030302020204" pitchFamily="66" charset="0"/>
                <a:cs typeface="Comic Sans MS"/>
              </a:rPr>
              <a:t>.</a:t>
            </a:r>
            <a:r>
              <a:rPr lang="es-MX" sz="2400" spc="52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necesario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asegurar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coordinación</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la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spc="14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45"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145" dirty="0">
                <a:latin typeface="Comic Sans MS" panose="030F0702030302020204" pitchFamily="66" charset="0"/>
                <a:cs typeface="Comic Sans MS"/>
              </a:rPr>
              <a:t> </a:t>
            </a:r>
            <a:r>
              <a:rPr lang="es-MX" sz="2400" spc="-5" dirty="0">
                <a:latin typeface="Comic Sans MS" panose="030F0702030302020204" pitchFamily="66" charset="0"/>
                <a:cs typeface="Comic Sans MS"/>
              </a:rPr>
              <a:t>álabes</a:t>
            </a:r>
            <a:r>
              <a:rPr lang="es-MX" sz="2400" spc="14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4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45" dirty="0">
                <a:latin typeface="Comic Sans MS" panose="030F0702030302020204" pitchFamily="66" charset="0"/>
                <a:cs typeface="Comic Sans MS"/>
              </a:rPr>
              <a:t> </a:t>
            </a:r>
            <a:r>
              <a:rPr lang="es-MX" sz="2400" spc="-5" dirty="0">
                <a:latin typeface="Comic Sans MS" panose="030F0702030302020204" pitchFamily="66" charset="0"/>
                <a:cs typeface="Comic Sans MS"/>
              </a:rPr>
              <a:t>turbina</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condiciones </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t>
            </a:r>
            <a:r>
              <a:rPr lang="es-MX" sz="2400" spc="-5" dirty="0" err="1">
                <a:latin typeface="Comic Sans MS" panose="030F0702030302020204" pitchFamily="66" charset="0"/>
                <a:cs typeface="Comic Sans MS"/>
              </a:rPr>
              <a:t>sobrefrecuencia</a:t>
            </a:r>
            <a:r>
              <a:rPr lang="es-MX" sz="2400" spc="-5" dirty="0">
                <a:latin typeface="Comic Sans MS" panose="030F0702030302020204" pitchFamily="66" charset="0"/>
                <a:cs typeface="Comic Sans MS"/>
              </a:rPr>
              <a:t>.</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límites de operación para las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unidades</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spc="100" dirty="0">
                <a:latin typeface="Comic Sans MS" panose="030F0702030302020204" pitchFamily="66" charset="0"/>
                <a:cs typeface="Comic Sans MS"/>
              </a:rPr>
              <a:t> </a:t>
            </a:r>
            <a:r>
              <a:rPr lang="es-MX" sz="2400" spc="-5" dirty="0">
                <a:latin typeface="Comic Sans MS" panose="030F0702030302020204" pitchFamily="66" charset="0"/>
                <a:cs typeface="Comic Sans MS"/>
              </a:rPr>
              <a:t>mostrados</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00" dirty="0">
                <a:latin typeface="Comic Sans MS" panose="030F0702030302020204" pitchFamily="66" charset="0"/>
                <a:cs typeface="Comic Sans MS"/>
              </a:rPr>
              <a:t> </a:t>
            </a:r>
            <a:r>
              <a:rPr lang="es-MX" sz="2400" b="1" spc="-5" dirty="0">
                <a:latin typeface="Comic Sans MS" panose="030F0702030302020204" pitchFamily="66" charset="0"/>
                <a:cs typeface="Comic Sans MS"/>
              </a:rPr>
              <a:t>figura</a:t>
            </a:r>
            <a:r>
              <a:rPr lang="es-MX" sz="2400" b="1" spc="95" dirty="0">
                <a:latin typeface="Comic Sans MS" panose="030F0702030302020204" pitchFamily="66" charset="0"/>
                <a:cs typeface="Comic Sans MS"/>
              </a:rPr>
              <a:t> </a:t>
            </a:r>
            <a:r>
              <a:rPr lang="es-MX" sz="2400" b="1" spc="-5" dirty="0">
                <a:latin typeface="Comic Sans MS" panose="030F0702030302020204" pitchFamily="66" charset="0"/>
                <a:cs typeface="Comic Sans MS"/>
              </a:rPr>
              <a:t>1</a:t>
            </a:r>
            <a:r>
              <a:rPr lang="es-MX" sz="2400" spc="90" dirty="0">
                <a:latin typeface="Comic Sans MS" panose="030F0702030302020204" pitchFamily="66" charset="0"/>
                <a:cs typeface="Comic Sans MS"/>
              </a:rPr>
              <a:t> </a:t>
            </a:r>
            <a:r>
              <a:rPr lang="es-MX" sz="2400" spc="-5" dirty="0">
                <a:latin typeface="Comic Sans MS" panose="030F0702030302020204" pitchFamily="66" charset="0"/>
                <a:cs typeface="Comic Sans MS"/>
              </a:rPr>
              <a:t>arriba</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línea </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 60</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Hz.</a:t>
            </a:r>
            <a:endParaRPr lang="es-MX" sz="2400" dirty="0">
              <a:latin typeface="Comic Sans MS" panose="030F0702030302020204" pitchFamily="66" charset="0"/>
              <a:cs typeface="Comic Sans MS"/>
            </a:endParaRPr>
          </a:p>
          <a:p>
            <a:pPr marL="12700" marR="5080" algn="just">
              <a:lnSpc>
                <a:spcPct val="116100"/>
              </a:lnSpc>
            </a:pPr>
            <a:endParaRPr sz="900" dirty="0">
              <a:latin typeface="Comic Sans MS"/>
              <a:cs typeface="Comic Sans MS"/>
            </a:endParaRPr>
          </a:p>
        </p:txBody>
      </p:sp>
      <p:pic>
        <p:nvPicPr>
          <p:cNvPr id="3" name="Imagen 2">
            <a:extLst>
              <a:ext uri="{FF2B5EF4-FFF2-40B4-BE49-F238E27FC236}">
                <a16:creationId xmlns:a16="http://schemas.microsoft.com/office/drawing/2014/main" xmlns="" id="{1110DA79-1C99-4E7D-9006-A658534C6975}"/>
              </a:ext>
            </a:extLst>
          </p:cNvPr>
          <p:cNvPicPr>
            <a:picLocks noChangeAspect="1"/>
          </p:cNvPicPr>
          <p:nvPr/>
        </p:nvPicPr>
        <p:blipFill>
          <a:blip r:embed="rId2"/>
          <a:stretch>
            <a:fillRect/>
          </a:stretch>
        </p:blipFill>
        <p:spPr>
          <a:xfrm>
            <a:off x="3987800" y="5486400"/>
            <a:ext cx="9982199" cy="4343400"/>
          </a:xfrm>
          <a:prstGeom prst="rect">
            <a:avLst/>
          </a:prstGeom>
        </p:spPr>
      </p:pic>
      <p:sp>
        <p:nvSpPr>
          <p:cNvPr id="8" name="CuadroTexto 7">
            <a:extLst>
              <a:ext uri="{FF2B5EF4-FFF2-40B4-BE49-F238E27FC236}">
                <a16:creationId xmlns:a16="http://schemas.microsoft.com/office/drawing/2014/main" xmlns="" id="{2FAC2DFB-4C94-4767-99C6-B6C06224E38A}"/>
              </a:ext>
            </a:extLst>
          </p:cNvPr>
          <p:cNvSpPr txBox="1"/>
          <p:nvPr/>
        </p:nvSpPr>
        <p:spPr>
          <a:xfrm>
            <a:off x="330200" y="8153400"/>
            <a:ext cx="4135408" cy="1323439"/>
          </a:xfrm>
          <a:prstGeom prst="rect">
            <a:avLst/>
          </a:prstGeom>
          <a:noFill/>
        </p:spPr>
        <p:txBody>
          <a:bodyPr wrap="square">
            <a:spAutoFit/>
          </a:bodyPr>
          <a:lstStyle/>
          <a:p>
            <a:pPr algn="ctr"/>
            <a:r>
              <a:rPr lang="es-MX" sz="2000" b="1" dirty="0">
                <a:latin typeface="Comic Sans MS" panose="030F0702030302020204" pitchFamily="66" charset="0"/>
              </a:rPr>
              <a:t>FIGURA 1. Límites de operación típicos de turbinas de vapor a carga parcial o plena durante frecuencia anormal.</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26322476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object 34"/>
          <p:cNvSpPr txBox="1"/>
          <p:nvPr/>
        </p:nvSpPr>
        <p:spPr>
          <a:xfrm>
            <a:off x="292100" y="381000"/>
            <a:ext cx="17297400" cy="7651582"/>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Los métodos de protección para evitar la operación de la </a:t>
            </a:r>
            <a:r>
              <a:rPr sz="2400" dirty="0">
                <a:latin typeface="Comic Sans MS"/>
                <a:cs typeface="Comic Sans MS"/>
              </a:rPr>
              <a:t> </a:t>
            </a:r>
            <a:r>
              <a:rPr sz="2400" spc="-5" dirty="0">
                <a:latin typeface="Comic Sans MS"/>
                <a:cs typeface="Comic Sans MS"/>
              </a:rPr>
              <a:t>turbina</a:t>
            </a:r>
            <a:r>
              <a:rPr sz="2400" dirty="0">
                <a:latin typeface="Comic Sans MS"/>
                <a:cs typeface="Comic Sans MS"/>
              </a:rPr>
              <a:t> </a:t>
            </a:r>
            <a:r>
              <a:rPr sz="2400" spc="-5" dirty="0">
                <a:latin typeface="Comic Sans MS"/>
                <a:cs typeface="Comic Sans MS"/>
              </a:rPr>
              <a:t>fuera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límites</a:t>
            </a:r>
            <a:r>
              <a:rPr sz="2400" dirty="0">
                <a:latin typeface="Comic Sans MS"/>
                <a:cs typeface="Comic Sans MS"/>
              </a:rPr>
              <a:t> </a:t>
            </a:r>
            <a:r>
              <a:rPr sz="2400" spc="-5" dirty="0">
                <a:latin typeface="Comic Sans MS"/>
                <a:cs typeface="Comic Sans MS"/>
              </a:rPr>
              <a:t>preescritos</a:t>
            </a:r>
            <a:r>
              <a:rPr sz="2400" dirty="0">
                <a:latin typeface="Comic Sans MS"/>
                <a:cs typeface="Comic Sans MS"/>
              </a:rPr>
              <a:t> </a:t>
            </a:r>
            <a:r>
              <a:rPr sz="2400" spc="-5" dirty="0">
                <a:latin typeface="Comic Sans MS"/>
                <a:cs typeface="Comic Sans MS"/>
              </a:rPr>
              <a:t>serán </a:t>
            </a:r>
            <a:r>
              <a:rPr sz="2400" spc="-254" dirty="0">
                <a:latin typeface="Comic Sans MS"/>
                <a:cs typeface="Comic Sans MS"/>
              </a:rPr>
              <a:t> </a:t>
            </a:r>
            <a:r>
              <a:rPr sz="2400" spc="-5" dirty="0">
                <a:latin typeface="Comic Sans MS"/>
                <a:cs typeface="Comic Sans MS"/>
              </a:rPr>
              <a:t>restringidos</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baja</a:t>
            </a:r>
            <a:r>
              <a:rPr sz="2400" dirty="0">
                <a:latin typeface="Comic Sans MS"/>
                <a:cs typeface="Comic Sans MS"/>
              </a:rPr>
              <a:t> </a:t>
            </a:r>
            <a:r>
              <a:rPr sz="2400" spc="-5" dirty="0">
                <a:latin typeface="Comic Sans MS"/>
                <a:cs typeface="Comic Sans MS"/>
              </a:rPr>
              <a:t>frecuencia.</a:t>
            </a:r>
            <a:r>
              <a:rPr sz="2400" dirty="0">
                <a:latin typeface="Comic Sans MS"/>
                <a:cs typeface="Comic Sans MS"/>
              </a:rPr>
              <a:t> </a:t>
            </a:r>
            <a:r>
              <a:rPr sz="2400" spc="-5" dirty="0">
                <a:latin typeface="Comic Sans MS"/>
                <a:cs typeface="Comic Sans MS"/>
              </a:rPr>
              <a:t>Los </a:t>
            </a:r>
            <a:r>
              <a:rPr sz="2400" spc="-254" dirty="0">
                <a:latin typeface="Comic Sans MS"/>
                <a:cs typeface="Comic Sans MS"/>
              </a:rPr>
              <a:t> </a:t>
            </a:r>
            <a:r>
              <a:rPr sz="2400" spc="-5" dirty="0">
                <a:latin typeface="Comic Sans MS"/>
                <a:cs typeface="Comic Sans MS"/>
              </a:rPr>
              <a:t>esquemas de corte de carga del sistema proporcionan la </a:t>
            </a:r>
            <a:r>
              <a:rPr sz="2400" dirty="0">
                <a:latin typeface="Comic Sans MS"/>
                <a:cs typeface="Comic Sans MS"/>
              </a:rPr>
              <a:t> </a:t>
            </a:r>
            <a:r>
              <a:rPr sz="2400" spc="-5" dirty="0">
                <a:latin typeface="Comic Sans MS"/>
                <a:cs typeface="Comic Sans MS"/>
              </a:rPr>
              <a:t>protección</a:t>
            </a:r>
            <a:r>
              <a:rPr sz="2400" spc="210" dirty="0">
                <a:latin typeface="Comic Sans MS"/>
                <a:cs typeface="Comic Sans MS"/>
              </a:rPr>
              <a:t> </a:t>
            </a:r>
            <a:r>
              <a:rPr sz="2400" spc="-5" dirty="0">
                <a:latin typeface="Comic Sans MS"/>
                <a:cs typeface="Comic Sans MS"/>
              </a:rPr>
              <a:t>primaria</a:t>
            </a:r>
            <a:r>
              <a:rPr sz="2400" spc="210" dirty="0">
                <a:latin typeface="Comic Sans MS"/>
                <a:cs typeface="Comic Sans MS"/>
              </a:rPr>
              <a:t> </a:t>
            </a:r>
            <a:r>
              <a:rPr sz="2400" spc="-5" dirty="0">
                <a:latin typeface="Comic Sans MS"/>
                <a:cs typeface="Comic Sans MS"/>
              </a:rPr>
              <a:t>de</a:t>
            </a:r>
            <a:r>
              <a:rPr sz="2400" spc="210" dirty="0">
                <a:latin typeface="Comic Sans MS"/>
                <a:cs typeface="Comic Sans MS"/>
              </a:rPr>
              <a:t> </a:t>
            </a:r>
            <a:r>
              <a:rPr sz="2400" spc="-5" dirty="0">
                <a:latin typeface="Comic Sans MS"/>
                <a:cs typeface="Comic Sans MS"/>
              </a:rPr>
              <a:t>la</a:t>
            </a:r>
            <a:r>
              <a:rPr sz="2400" spc="210" dirty="0">
                <a:latin typeface="Comic Sans MS"/>
                <a:cs typeface="Comic Sans MS"/>
              </a:rPr>
              <a:t> </a:t>
            </a:r>
            <a:r>
              <a:rPr sz="2400" spc="-5" dirty="0">
                <a:latin typeface="Comic Sans MS"/>
                <a:cs typeface="Comic Sans MS"/>
              </a:rPr>
              <a:t>turbina</a:t>
            </a:r>
            <a:r>
              <a:rPr sz="2400" spc="210" dirty="0">
                <a:latin typeface="Comic Sans MS"/>
                <a:cs typeface="Comic Sans MS"/>
              </a:rPr>
              <a:t> </a:t>
            </a:r>
            <a:r>
              <a:rPr sz="2400" spc="-5" dirty="0">
                <a:latin typeface="Comic Sans MS"/>
                <a:cs typeface="Comic Sans MS"/>
              </a:rPr>
              <a:t>por</a:t>
            </a:r>
            <a:r>
              <a:rPr sz="2400" spc="210" dirty="0">
                <a:latin typeface="Comic Sans MS"/>
                <a:cs typeface="Comic Sans MS"/>
              </a:rPr>
              <a:t> </a:t>
            </a:r>
            <a:r>
              <a:rPr sz="2400" spc="-5" dirty="0">
                <a:latin typeface="Comic Sans MS"/>
                <a:cs typeface="Comic Sans MS"/>
              </a:rPr>
              <a:t>baja</a:t>
            </a:r>
            <a:r>
              <a:rPr sz="2400" spc="210" dirty="0">
                <a:latin typeface="Comic Sans MS"/>
                <a:cs typeface="Comic Sans MS"/>
              </a:rPr>
              <a:t> </a:t>
            </a:r>
            <a:r>
              <a:rPr sz="2400" spc="-5" dirty="0">
                <a:latin typeface="Comic Sans MS"/>
                <a:cs typeface="Comic Sans MS"/>
              </a:rPr>
              <a:t>frecuencia. </a:t>
            </a:r>
            <a:r>
              <a:rPr sz="2400" spc="-254"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corte</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carga</a:t>
            </a:r>
            <a:r>
              <a:rPr sz="2400" dirty="0">
                <a:latin typeface="Comic Sans MS"/>
                <a:cs typeface="Comic Sans MS"/>
              </a:rPr>
              <a:t> </a:t>
            </a:r>
            <a:r>
              <a:rPr sz="2400" spc="-5" dirty="0">
                <a:latin typeface="Comic Sans MS"/>
                <a:cs typeface="Comic Sans MS"/>
              </a:rPr>
              <a:t>apropiado</a:t>
            </a:r>
            <a:r>
              <a:rPr sz="2400" dirty="0">
                <a:latin typeface="Comic Sans MS"/>
                <a:cs typeface="Comic Sans MS"/>
              </a:rPr>
              <a:t> </a:t>
            </a:r>
            <a:r>
              <a:rPr sz="2400" spc="-5" dirty="0">
                <a:latin typeface="Comic Sans MS"/>
                <a:cs typeface="Comic Sans MS"/>
              </a:rPr>
              <a:t>puede</a:t>
            </a:r>
            <a:r>
              <a:rPr sz="2400" dirty="0">
                <a:latin typeface="Comic Sans MS"/>
                <a:cs typeface="Comic Sans MS"/>
              </a:rPr>
              <a:t> </a:t>
            </a:r>
            <a:r>
              <a:rPr sz="2400" spc="-5" dirty="0">
                <a:latin typeface="Comic Sans MS"/>
                <a:cs typeface="Comic Sans MS"/>
              </a:rPr>
              <a:t>hacer</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la </a:t>
            </a:r>
            <a:r>
              <a:rPr sz="2400" dirty="0">
                <a:latin typeface="Comic Sans MS"/>
                <a:cs typeface="Comic Sans MS"/>
              </a:rPr>
              <a:t> </a:t>
            </a:r>
            <a:r>
              <a:rPr sz="2400" spc="-5" dirty="0">
                <a:latin typeface="Comic Sans MS"/>
                <a:cs typeface="Comic Sans MS"/>
              </a:rPr>
              <a:t>frecuencia del sistema regrese a la normalidad antes de </a:t>
            </a:r>
            <a:r>
              <a:rPr sz="2400" dirty="0">
                <a:latin typeface="Comic Sans MS"/>
                <a:cs typeface="Comic Sans MS"/>
              </a:rPr>
              <a:t> </a:t>
            </a:r>
            <a:r>
              <a:rPr sz="2400" spc="-5" dirty="0">
                <a:latin typeface="Comic Sans MS"/>
                <a:cs typeface="Comic Sans MS"/>
              </a:rPr>
              <a:t>que los límites anormales de la turbina sean excedidos. </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relés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baja</a:t>
            </a:r>
            <a:r>
              <a:rPr sz="2400" dirty="0">
                <a:latin typeface="Comic Sans MS"/>
                <a:cs typeface="Comic Sans MS"/>
              </a:rPr>
              <a:t> </a:t>
            </a:r>
            <a:r>
              <a:rPr sz="2400" spc="-5" dirty="0">
                <a:latin typeface="Comic Sans MS"/>
                <a:cs typeface="Comic Sans MS"/>
              </a:rPr>
              <a:t>frecuencia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corte</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carga </a:t>
            </a:r>
            <a:r>
              <a:rPr sz="2400" dirty="0">
                <a:latin typeface="Comic Sans MS"/>
                <a:cs typeface="Comic Sans MS"/>
              </a:rPr>
              <a:t> </a:t>
            </a:r>
            <a:r>
              <a:rPr sz="2400" spc="-5" dirty="0">
                <a:latin typeface="Comic Sans MS"/>
                <a:cs typeface="Comic Sans MS"/>
              </a:rPr>
              <a:t>automático son usados para cortar la cantidad requerida </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carga</a:t>
            </a:r>
            <a:r>
              <a:rPr sz="2400" dirty="0">
                <a:latin typeface="Comic Sans MS"/>
                <a:cs typeface="Comic Sans MS"/>
              </a:rPr>
              <a:t> </a:t>
            </a:r>
            <a:r>
              <a:rPr sz="2400" spc="-5" dirty="0">
                <a:latin typeface="Comic Sans MS"/>
                <a:cs typeface="Comic Sans MS"/>
              </a:rPr>
              <a:t>necesaria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mantener</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balance</a:t>
            </a:r>
            <a:r>
              <a:rPr sz="2400" dirty="0">
                <a:latin typeface="Comic Sans MS"/>
                <a:cs typeface="Comic Sans MS"/>
              </a:rPr>
              <a:t> </a:t>
            </a:r>
            <a:r>
              <a:rPr sz="2400" spc="-5" dirty="0">
                <a:latin typeface="Comic Sans MS"/>
                <a:cs typeface="Comic Sans MS"/>
              </a:rPr>
              <a:t>carga- </a:t>
            </a:r>
            <a:r>
              <a:rPr sz="2400" dirty="0">
                <a:latin typeface="Comic Sans MS"/>
                <a:cs typeface="Comic Sans MS"/>
              </a:rPr>
              <a:t> </a:t>
            </a:r>
            <a:r>
              <a:rPr sz="2400" spc="-5" dirty="0">
                <a:latin typeface="Comic Sans MS"/>
                <a:cs typeface="Comic Sans MS"/>
              </a:rPr>
              <a:t>generación</a:t>
            </a:r>
            <a:r>
              <a:rPr sz="2400" dirty="0">
                <a:latin typeface="Comic Sans MS"/>
                <a:cs typeface="Comic Sans MS"/>
              </a:rPr>
              <a:t> </a:t>
            </a:r>
            <a:r>
              <a:rPr sz="2400" spc="-5" dirty="0">
                <a:latin typeface="Comic Sans MS"/>
                <a:cs typeface="Comic Sans MS"/>
              </a:rPr>
              <a:t>durante</a:t>
            </a:r>
            <a:r>
              <a:rPr sz="2400" spc="5"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sobrecarga</a:t>
            </a:r>
            <a:r>
              <a:rPr sz="2400" spc="5" dirty="0">
                <a:latin typeface="Comic Sans MS"/>
                <a:cs typeface="Comic Sans MS"/>
              </a:rPr>
              <a:t> </a:t>
            </a:r>
            <a:r>
              <a:rPr sz="2400" spc="-5" dirty="0">
                <a:latin typeface="Comic Sans MS"/>
                <a:cs typeface="Comic Sans MS"/>
              </a:rPr>
              <a:t>del</a:t>
            </a:r>
            <a:r>
              <a:rPr sz="2400" spc="5" dirty="0">
                <a:latin typeface="Comic Sans MS"/>
                <a:cs typeface="Comic Sans MS"/>
              </a:rPr>
              <a:t> </a:t>
            </a:r>
            <a:r>
              <a:rPr sz="2400" spc="-5" dirty="0" err="1">
                <a:latin typeface="Comic Sans MS"/>
                <a:cs typeface="Comic Sans MS"/>
              </a:rPr>
              <a:t>sistema</a:t>
            </a:r>
            <a:r>
              <a:rPr sz="2400" spc="-5" dirty="0">
                <a:latin typeface="Comic Sans MS"/>
                <a:cs typeface="Comic Sans MS"/>
              </a:rPr>
              <a:t>.</a:t>
            </a:r>
            <a:endParaRPr lang="en-US" sz="2400" spc="-5" dirty="0">
              <a:latin typeface="Comic Sans MS"/>
              <a:cs typeface="Comic Sans MS"/>
            </a:endParaRPr>
          </a:p>
          <a:p>
            <a:pPr marL="12700" marR="5080" algn="just">
              <a:spcBef>
                <a:spcPts val="95"/>
              </a:spcBef>
            </a:pPr>
            <a:r>
              <a:rPr lang="es-MX" sz="2400" spc="-5" dirty="0">
                <a:latin typeface="Comic Sans MS"/>
                <a:cs typeface="Comic Sans MS"/>
              </a:rPr>
              <a:t>Por</a:t>
            </a:r>
            <a:r>
              <a:rPr lang="es-MX" sz="2400" spc="50" dirty="0">
                <a:latin typeface="Comic Sans MS"/>
                <a:cs typeface="Comic Sans MS"/>
              </a:rPr>
              <a:t> </a:t>
            </a:r>
            <a:r>
              <a:rPr lang="es-MX" sz="2400" spc="-5" dirty="0">
                <a:latin typeface="Comic Sans MS"/>
                <a:cs typeface="Comic Sans MS"/>
              </a:rPr>
              <a:t>lo</a:t>
            </a:r>
            <a:r>
              <a:rPr lang="es-MX" sz="2400" spc="45" dirty="0">
                <a:latin typeface="Comic Sans MS"/>
                <a:cs typeface="Comic Sans MS"/>
              </a:rPr>
              <a:t> </a:t>
            </a:r>
            <a:r>
              <a:rPr lang="es-MX" sz="2400" spc="-5" dirty="0">
                <a:latin typeface="Comic Sans MS"/>
                <a:cs typeface="Comic Sans MS"/>
              </a:rPr>
              <a:t>tanto,</a:t>
            </a:r>
            <a:r>
              <a:rPr lang="es-MX" sz="2400" spc="45" dirty="0">
                <a:latin typeface="Comic Sans MS"/>
                <a:cs typeface="Comic Sans MS"/>
              </a:rPr>
              <a:t> </a:t>
            </a:r>
            <a:r>
              <a:rPr lang="es-MX" sz="2400" spc="-5" dirty="0">
                <a:latin typeface="Comic Sans MS"/>
                <a:cs typeface="Comic Sans MS"/>
              </a:rPr>
              <a:t>la</a:t>
            </a:r>
            <a:r>
              <a:rPr lang="es-MX" sz="2400" spc="50" dirty="0">
                <a:latin typeface="Comic Sans MS"/>
                <a:cs typeface="Comic Sans MS"/>
              </a:rPr>
              <a:t> </a:t>
            </a:r>
            <a:r>
              <a:rPr lang="es-MX" sz="2400" spc="-5" dirty="0">
                <a:latin typeface="Comic Sans MS"/>
                <a:cs typeface="Comic Sans MS"/>
              </a:rPr>
              <a:t>operación</a:t>
            </a:r>
            <a:r>
              <a:rPr lang="es-MX" sz="2400" spc="45" dirty="0">
                <a:latin typeface="Comic Sans MS"/>
                <a:cs typeface="Comic Sans MS"/>
              </a:rPr>
              <a:t> </a:t>
            </a:r>
            <a:r>
              <a:rPr lang="es-MX" sz="2400" spc="-5" dirty="0">
                <a:latin typeface="Comic Sans MS"/>
                <a:cs typeface="Comic Sans MS"/>
              </a:rPr>
              <a:t>a</a:t>
            </a:r>
            <a:r>
              <a:rPr lang="es-MX" sz="2400" spc="45" dirty="0">
                <a:latin typeface="Comic Sans MS"/>
                <a:cs typeface="Comic Sans MS"/>
              </a:rPr>
              <a:t> </a:t>
            </a:r>
            <a:r>
              <a:rPr lang="es-MX" sz="2400" spc="-5" dirty="0">
                <a:latin typeface="Comic Sans MS"/>
                <a:cs typeface="Comic Sans MS"/>
              </a:rPr>
              <a:t>otras</a:t>
            </a:r>
            <a:r>
              <a:rPr lang="es-MX" sz="2400" spc="50" dirty="0">
                <a:latin typeface="Comic Sans MS"/>
                <a:cs typeface="Comic Sans MS"/>
              </a:rPr>
              <a:t> </a:t>
            </a:r>
            <a:r>
              <a:rPr lang="es-MX" sz="2400" spc="-5" dirty="0">
                <a:latin typeface="Comic Sans MS"/>
                <a:cs typeface="Comic Sans MS"/>
              </a:rPr>
              <a:t>frecuencias</a:t>
            </a:r>
            <a:r>
              <a:rPr lang="es-MX" sz="2400" spc="45" dirty="0">
                <a:latin typeface="Comic Sans MS"/>
                <a:cs typeface="Comic Sans MS"/>
              </a:rPr>
              <a:t> </a:t>
            </a:r>
            <a:r>
              <a:rPr lang="es-MX" sz="2400" spc="-5" dirty="0">
                <a:latin typeface="Comic Sans MS"/>
                <a:cs typeface="Comic Sans MS"/>
              </a:rPr>
              <a:t>diferentes </a:t>
            </a:r>
            <a:r>
              <a:rPr lang="es-MX" sz="2400" spc="-254"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cercanas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velocidad</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está </a:t>
            </a:r>
            <a:r>
              <a:rPr lang="es-MX" sz="2400" dirty="0">
                <a:latin typeface="Comic Sans MS"/>
                <a:cs typeface="Comic Sans MS"/>
              </a:rPr>
              <a:t> </a:t>
            </a:r>
            <a:r>
              <a:rPr lang="es-MX" sz="2400" spc="-5" dirty="0">
                <a:latin typeface="Comic Sans MS"/>
                <a:cs typeface="Comic Sans MS"/>
              </a:rPr>
              <a:t>restringida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límites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distintas </a:t>
            </a:r>
            <a:r>
              <a:rPr lang="es-MX" sz="2400" spc="-254" dirty="0">
                <a:latin typeface="Comic Sans MS"/>
                <a:cs typeface="Comic Sans MS"/>
              </a:rPr>
              <a:t> </a:t>
            </a:r>
            <a:r>
              <a:rPr lang="es-MX" sz="2400" spc="-5" dirty="0">
                <a:latin typeface="Comic Sans MS"/>
                <a:cs typeface="Comic Sans MS"/>
              </a:rPr>
              <a:t>bandas de frecuencia publicadas por cada fabricante de </a:t>
            </a:r>
            <a:r>
              <a:rPr lang="es-MX" sz="2400" dirty="0">
                <a:latin typeface="Comic Sans MS"/>
                <a:cs typeface="Comic Sans MS"/>
              </a:rPr>
              <a:t> </a:t>
            </a:r>
            <a:r>
              <a:rPr lang="es-MX" sz="2400" spc="-5" dirty="0">
                <a:latin typeface="Comic Sans MS"/>
                <a:cs typeface="Comic Sans MS"/>
              </a:rPr>
              <a:t>turbinas para varios diseños de álabes.</a:t>
            </a:r>
            <a:r>
              <a:rPr lang="es-MX" sz="2400" dirty="0">
                <a:latin typeface="Comic Sans MS"/>
                <a:cs typeface="Comic Sans MS"/>
              </a:rPr>
              <a:t> </a:t>
            </a:r>
            <a:r>
              <a:rPr lang="es-MX" sz="2400" spc="-5" dirty="0">
                <a:latin typeface="Comic Sans MS"/>
                <a:cs typeface="Comic Sans MS"/>
              </a:rPr>
              <a:t>Los límites de </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anormal</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basados</a:t>
            </a:r>
            <a:r>
              <a:rPr lang="es-MX" sz="2400" dirty="0">
                <a:latin typeface="Comic Sans MS"/>
                <a:cs typeface="Comic Sans MS"/>
              </a:rPr>
              <a:t> </a:t>
            </a: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peores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que:</a:t>
            </a:r>
          </a:p>
          <a:p>
            <a:pPr marL="12700" marR="5080" algn="just">
              <a:spcBef>
                <a:spcPts val="95"/>
              </a:spcBef>
            </a:pPr>
            <a:endParaRPr lang="es-MX" sz="2400" spc="-5" dirty="0">
              <a:latin typeface="Comic Sans MS"/>
              <a:cs typeface="Comic Sans MS"/>
            </a:endParaRPr>
          </a:p>
          <a:p>
            <a:pPr marL="469265" marR="5080" indent="-457200" algn="just">
              <a:spcBef>
                <a:spcPts val="100"/>
              </a:spcBef>
              <a:buFont typeface="+mj-lt"/>
              <a:buAutoNum type="arabicPeriod"/>
            </a:pPr>
            <a:r>
              <a:rPr lang="es-MX" sz="2400" spc="-5" dirty="0">
                <a:latin typeface="Comic Sans MS"/>
                <a:cs typeface="Comic Sans MS"/>
              </a:rPr>
              <a:t>Las</a:t>
            </a:r>
            <a:r>
              <a:rPr lang="es-MX" sz="2400" spc="190" dirty="0">
                <a:latin typeface="Comic Sans MS"/>
                <a:cs typeface="Comic Sans MS"/>
              </a:rPr>
              <a:t> </a:t>
            </a:r>
            <a:r>
              <a:rPr lang="es-MX" sz="2400" spc="-5" dirty="0">
                <a:latin typeface="Comic Sans MS"/>
                <a:cs typeface="Comic Sans MS"/>
              </a:rPr>
              <a:t>frecuencias</a:t>
            </a:r>
            <a:r>
              <a:rPr lang="es-MX" sz="2400" spc="190" dirty="0">
                <a:latin typeface="Comic Sans MS"/>
                <a:cs typeface="Comic Sans MS"/>
              </a:rPr>
              <a:t> </a:t>
            </a:r>
            <a:r>
              <a:rPr lang="es-MX" sz="2400" spc="-5" dirty="0">
                <a:latin typeface="Comic Sans MS"/>
                <a:cs typeface="Comic Sans MS"/>
              </a:rPr>
              <a:t>naturales</a:t>
            </a:r>
            <a:r>
              <a:rPr lang="es-MX" sz="2400" spc="195" dirty="0">
                <a:latin typeface="Comic Sans MS"/>
                <a:cs typeface="Comic Sans MS"/>
              </a:rPr>
              <a:t> </a:t>
            </a:r>
            <a:r>
              <a:rPr lang="es-MX" sz="2400" spc="-5" dirty="0">
                <a:latin typeface="Comic Sans MS"/>
                <a:cs typeface="Comic Sans MS"/>
              </a:rPr>
              <a:t>de</a:t>
            </a:r>
            <a:r>
              <a:rPr lang="es-MX" sz="2400" spc="190" dirty="0">
                <a:latin typeface="Comic Sans MS"/>
                <a:cs typeface="Comic Sans MS"/>
              </a:rPr>
              <a:t> </a:t>
            </a:r>
            <a:r>
              <a:rPr lang="es-MX" sz="2400" spc="-5" dirty="0">
                <a:latin typeface="Comic Sans MS"/>
                <a:cs typeface="Comic Sans MS"/>
              </a:rPr>
              <a:t>los</a:t>
            </a:r>
            <a:r>
              <a:rPr lang="es-MX" sz="2400" spc="190" dirty="0">
                <a:latin typeface="Comic Sans MS"/>
                <a:cs typeface="Comic Sans MS"/>
              </a:rPr>
              <a:t> </a:t>
            </a:r>
            <a:r>
              <a:rPr lang="es-MX" sz="2400" spc="-5" dirty="0">
                <a:latin typeface="Comic Sans MS"/>
                <a:cs typeface="Comic Sans MS"/>
              </a:rPr>
              <a:t>álabes</a:t>
            </a:r>
            <a:r>
              <a:rPr lang="es-MX" sz="2400" spc="195" dirty="0">
                <a:latin typeface="Comic Sans MS"/>
                <a:cs typeface="Comic Sans MS"/>
              </a:rPr>
              <a:t> </a:t>
            </a:r>
            <a:r>
              <a:rPr lang="es-MX" sz="2400" spc="-5" dirty="0">
                <a:latin typeface="Comic Sans MS"/>
                <a:cs typeface="Comic Sans MS"/>
              </a:rPr>
              <a:t>dentro</a:t>
            </a:r>
            <a:r>
              <a:rPr lang="es-MX" sz="2400" spc="190" dirty="0">
                <a:latin typeface="Comic Sans MS"/>
                <a:cs typeface="Comic Sans MS"/>
              </a:rPr>
              <a:t> </a:t>
            </a:r>
            <a:r>
              <a:rPr lang="es-MX" sz="2400" spc="-5" dirty="0">
                <a:latin typeface="Comic Sans MS"/>
                <a:cs typeface="Comic Sans MS"/>
              </a:rPr>
              <a:t>de </a:t>
            </a:r>
            <a:r>
              <a:rPr lang="es-MX" sz="2400" spc="-26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etapa</a:t>
            </a:r>
            <a:r>
              <a:rPr lang="es-MX" sz="2400" dirty="0">
                <a:latin typeface="Comic Sans MS"/>
                <a:cs typeface="Comic Sans MS"/>
              </a:rPr>
              <a:t> </a:t>
            </a:r>
            <a:r>
              <a:rPr lang="es-MX" sz="2400" spc="-5" dirty="0">
                <a:latin typeface="Comic Sans MS"/>
                <a:cs typeface="Comic Sans MS"/>
              </a:rPr>
              <a:t>difieren</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tolerancias</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manufactura.</a:t>
            </a:r>
          </a:p>
          <a:p>
            <a:pPr marL="469265" marR="5080" indent="-457200" algn="just">
              <a:spcBef>
                <a:spcPts val="100"/>
              </a:spcBef>
              <a:buFont typeface="+mj-lt"/>
              <a:buAutoNum type="arabicPeriod"/>
            </a:pPr>
            <a:r>
              <a:rPr lang="es-MX" sz="2400" spc="-5" dirty="0">
                <a:latin typeface="Comic Sans MS"/>
                <a:cs typeface="Comic Sans MS"/>
              </a:rPr>
              <a:t>La fatiga podría incrementarse con operación normal </a:t>
            </a:r>
            <a:r>
              <a:rPr lang="es-MX" sz="2400" spc="-254" dirty="0">
                <a:latin typeface="Comic Sans MS"/>
                <a:cs typeface="Comic Sans MS"/>
              </a:rPr>
              <a:t> </a:t>
            </a:r>
            <a:r>
              <a:rPr lang="es-MX" sz="2400" spc="-5" dirty="0">
                <a:latin typeface="Comic Sans MS"/>
                <a:cs typeface="Comic Sans MS"/>
              </a:rPr>
              <a:t>por razones tales como golpeteo, corrosión y erosión </a:t>
            </a:r>
            <a:r>
              <a:rPr lang="es-MX" sz="2400" dirty="0">
                <a:latin typeface="Comic Sans MS"/>
                <a:cs typeface="Comic Sans MS"/>
              </a:rPr>
              <a:t> </a:t>
            </a:r>
            <a:r>
              <a:rPr lang="es-MX" sz="2400" spc="-5" dirty="0">
                <a:latin typeface="Comic Sans MS"/>
                <a:cs typeface="Comic Sans MS"/>
              </a:rPr>
              <a:t>de los</a:t>
            </a:r>
            <a:r>
              <a:rPr lang="es-MX" sz="2400" dirty="0">
                <a:latin typeface="Comic Sans MS"/>
                <a:cs typeface="Comic Sans MS"/>
              </a:rPr>
              <a:t> </a:t>
            </a:r>
            <a:r>
              <a:rPr lang="es-MX" sz="2400" spc="-5" dirty="0">
                <a:latin typeface="Comic Sans MS"/>
                <a:cs typeface="Comic Sans MS"/>
              </a:rPr>
              <a:t>bordes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álabes.</a:t>
            </a:r>
          </a:p>
          <a:p>
            <a:pPr marL="469265" marR="5080" indent="-457200" algn="just">
              <a:spcBef>
                <a:spcPts val="100"/>
              </a:spcBef>
              <a:buFont typeface="+mj-lt"/>
              <a:buAutoNum type="arabicPeriod"/>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límite</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reconocer</a:t>
            </a:r>
            <a:r>
              <a:rPr lang="es-MX" sz="2400" spc="254"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efecto</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adicional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álabes</a:t>
            </a:r>
            <a:r>
              <a:rPr lang="es-MX" sz="2400" dirty="0">
                <a:latin typeface="Comic Sans MS"/>
                <a:cs typeface="Comic Sans MS"/>
              </a:rPr>
              <a:t> </a:t>
            </a:r>
            <a:r>
              <a:rPr lang="es-MX" sz="2400" spc="-5" dirty="0">
                <a:latin typeface="Comic Sans MS"/>
                <a:cs typeface="Comic Sans MS"/>
              </a:rPr>
              <a:t>ocurrido </a:t>
            </a:r>
            <a:r>
              <a:rPr lang="es-MX" sz="2400" dirty="0">
                <a:latin typeface="Comic Sans MS"/>
                <a:cs typeface="Comic Sans MS"/>
              </a:rPr>
              <a:t> </a:t>
            </a:r>
            <a:r>
              <a:rPr lang="es-MX" sz="2400" spc="-5" dirty="0">
                <a:latin typeface="Comic Sans MS"/>
                <a:cs typeface="Comic Sans MS"/>
              </a:rPr>
              <a:t>durante</a:t>
            </a:r>
            <a:r>
              <a:rPr lang="es-MX" sz="2400" spc="90" dirty="0">
                <a:latin typeface="Comic Sans MS"/>
                <a:cs typeface="Comic Sans MS"/>
              </a:rPr>
              <a:t> </a:t>
            </a:r>
            <a:r>
              <a:rPr lang="es-MX" sz="2400" spc="-5" dirty="0">
                <a:latin typeface="Comic Sans MS"/>
                <a:cs typeface="Comic Sans MS"/>
              </a:rPr>
              <a:t>las</a:t>
            </a:r>
            <a:r>
              <a:rPr lang="es-MX" sz="2400" spc="80" dirty="0">
                <a:latin typeface="Comic Sans MS"/>
                <a:cs typeface="Comic Sans MS"/>
              </a:rPr>
              <a:t> </a:t>
            </a:r>
            <a:r>
              <a:rPr lang="es-MX" sz="2400" spc="-5" dirty="0">
                <a:latin typeface="Comic Sans MS"/>
                <a:cs typeface="Comic Sans MS"/>
              </a:rPr>
              <a:t>condiciones</a:t>
            </a:r>
            <a:r>
              <a:rPr lang="es-MX" sz="2400" spc="80" dirty="0">
                <a:latin typeface="Comic Sans MS"/>
                <a:cs typeface="Comic Sans MS"/>
              </a:rPr>
              <a:t> </a:t>
            </a:r>
            <a:r>
              <a:rPr lang="es-MX" sz="2400" spc="-5" dirty="0">
                <a:latin typeface="Comic Sans MS"/>
                <a:cs typeface="Comic Sans MS"/>
              </a:rPr>
              <a:t>de</a:t>
            </a:r>
            <a:r>
              <a:rPr lang="es-MX" sz="2400" spc="80" dirty="0">
                <a:latin typeface="Comic Sans MS"/>
                <a:cs typeface="Comic Sans MS"/>
              </a:rPr>
              <a:t> </a:t>
            </a:r>
            <a:r>
              <a:rPr lang="es-MX" sz="2400" spc="-5" dirty="0">
                <a:latin typeface="Comic Sans MS"/>
                <a:cs typeface="Comic Sans MS"/>
              </a:rPr>
              <a:t>operación</a:t>
            </a:r>
            <a:r>
              <a:rPr lang="es-MX" sz="2400" spc="80" dirty="0">
                <a:latin typeface="Comic Sans MS"/>
                <a:cs typeface="Comic Sans MS"/>
              </a:rPr>
              <a:t> </a:t>
            </a:r>
            <a:r>
              <a:rPr lang="es-MX" sz="2400" spc="-5" dirty="0">
                <a:latin typeface="Comic Sans MS"/>
                <a:cs typeface="Comic Sans MS"/>
              </a:rPr>
              <a:t>anormal</a:t>
            </a:r>
            <a:r>
              <a:rPr lang="es-MX" sz="2400" spc="80" dirty="0">
                <a:latin typeface="Comic Sans MS"/>
                <a:cs typeface="Comic Sans MS"/>
              </a:rPr>
              <a:t> </a:t>
            </a:r>
            <a:r>
              <a:rPr lang="es-MX" sz="2400" spc="-5" dirty="0">
                <a:latin typeface="Comic Sans MS"/>
                <a:cs typeface="Comic Sans MS"/>
              </a:rPr>
              <a:t>no asociadas</a:t>
            </a:r>
            <a:r>
              <a:rPr lang="es-MX" sz="2400" spc="95" dirty="0">
                <a:latin typeface="Comic Sans MS"/>
                <a:cs typeface="Comic Sans MS"/>
              </a:rPr>
              <a:t> </a:t>
            </a:r>
            <a:r>
              <a:rPr lang="es-MX" sz="2400" spc="-5" dirty="0">
                <a:latin typeface="Comic Sans MS"/>
                <a:cs typeface="Comic Sans MS"/>
              </a:rPr>
              <a:t>con</a:t>
            </a:r>
            <a:r>
              <a:rPr lang="es-MX" sz="2400" spc="100" dirty="0">
                <a:latin typeface="Comic Sans MS"/>
                <a:cs typeface="Comic Sans MS"/>
              </a:rPr>
              <a:t> </a:t>
            </a:r>
            <a:r>
              <a:rPr lang="es-MX" sz="2400" spc="-5" dirty="0">
                <a:latin typeface="Comic Sans MS"/>
                <a:cs typeface="Comic Sans MS"/>
              </a:rPr>
              <a:t>la</a:t>
            </a:r>
            <a:r>
              <a:rPr lang="es-MX" sz="2400" spc="95" dirty="0">
                <a:latin typeface="Comic Sans MS"/>
                <a:cs typeface="Comic Sans MS"/>
              </a:rPr>
              <a:t> </a:t>
            </a:r>
            <a:r>
              <a:rPr lang="es-MX" sz="2400" spc="-5" dirty="0">
                <a:latin typeface="Comic Sans MS"/>
                <a:cs typeface="Comic Sans MS"/>
              </a:rPr>
              <a:t>operación</a:t>
            </a:r>
            <a:r>
              <a:rPr lang="es-MX" sz="2400" spc="95" dirty="0">
                <a:latin typeface="Comic Sans MS"/>
                <a:cs typeface="Comic Sans MS"/>
              </a:rPr>
              <a:t> </a:t>
            </a:r>
            <a:r>
              <a:rPr lang="es-MX" sz="2400" spc="-5" dirty="0">
                <a:latin typeface="Comic Sans MS"/>
                <a:cs typeface="Comic Sans MS"/>
              </a:rPr>
              <a:t>a</a:t>
            </a:r>
            <a:r>
              <a:rPr lang="es-MX" sz="2400" spc="95" dirty="0">
                <a:latin typeface="Comic Sans MS"/>
                <a:cs typeface="Comic Sans MS"/>
              </a:rPr>
              <a:t> </a:t>
            </a:r>
            <a:r>
              <a:rPr lang="es-MX" sz="2400" spc="-5" dirty="0" err="1">
                <a:latin typeface="Comic Sans MS"/>
                <a:cs typeface="Comic Sans MS"/>
              </a:rPr>
              <a:t>bajavelocidad</a:t>
            </a:r>
            <a:r>
              <a:rPr lang="es-MX" sz="2400" spc="95" dirty="0">
                <a:latin typeface="Comic Sans MS"/>
                <a:cs typeface="Comic Sans MS"/>
              </a:rPr>
              <a:t> </a:t>
            </a:r>
            <a:r>
              <a:rPr lang="es-MX" sz="2400" spc="-5" dirty="0">
                <a:latin typeface="Comic Sans MS"/>
                <a:cs typeface="Comic Sans MS"/>
              </a:rPr>
              <a:t>o </a:t>
            </a:r>
            <a:r>
              <a:rPr lang="es-MX" sz="2400" spc="-254" dirty="0">
                <a:latin typeface="Comic Sans MS"/>
                <a:cs typeface="Comic Sans MS"/>
              </a:rPr>
              <a:t> </a:t>
            </a:r>
            <a:r>
              <a:rPr lang="es-MX" sz="2400" spc="-5" dirty="0" err="1">
                <a:latin typeface="Comic Sans MS"/>
                <a:cs typeface="Comic Sans MS"/>
              </a:rPr>
              <a:t>sobrevelocidad</a:t>
            </a:r>
            <a:r>
              <a:rPr lang="es-MX" sz="2400" spc="-5" dirty="0">
                <a:latin typeface="Comic Sans MS"/>
                <a:cs typeface="Comic Sans MS"/>
              </a:rPr>
              <a:t>.</a:t>
            </a:r>
          </a:p>
          <a:p>
            <a:pPr marL="240665" marR="5080" indent="-228600" algn="just">
              <a:spcBef>
                <a:spcPts val="100"/>
              </a:spcBef>
            </a:pPr>
            <a:endParaRPr lang="es-MX" sz="2400" dirty="0">
              <a:latin typeface="Comic Sans MS"/>
              <a:cs typeface="Comic Sans MS"/>
            </a:endParaRPr>
          </a:p>
          <a:p>
            <a:pPr marR="5080" indent="11113" algn="just">
              <a:spcBef>
                <a:spcPts val="100"/>
              </a:spcBef>
            </a:pPr>
            <a:r>
              <a:rPr lang="es-MX" sz="2400" spc="-5" dirty="0">
                <a:latin typeface="Comic Sans MS"/>
                <a:cs typeface="Comic Sans MS"/>
              </a:rPr>
              <a:t>Los sistemas de potencia cuyos diseños son tales que </a:t>
            </a:r>
            <a:r>
              <a:rPr lang="es-MX" sz="2400" dirty="0">
                <a:latin typeface="Comic Sans MS"/>
                <a:cs typeface="Comic Sans MS"/>
              </a:rPr>
              <a:t> </a:t>
            </a:r>
            <a:r>
              <a:rPr lang="es-MX" sz="2400" spc="-5" dirty="0">
                <a:latin typeface="Comic Sans MS"/>
                <a:cs typeface="Comic Sans MS"/>
              </a:rPr>
              <a:t>pueden formar islas en el sistema debido a los esquemas </a:t>
            </a:r>
            <a:r>
              <a:rPr lang="es-MX" sz="2400" dirty="0">
                <a:latin typeface="Comic Sans MS"/>
                <a:cs typeface="Comic Sans MS"/>
              </a:rPr>
              <a:t> </a:t>
            </a:r>
            <a:r>
              <a:rPr lang="es-MX" sz="2400" spc="-5" dirty="0">
                <a:latin typeface="Comic Sans MS"/>
                <a:cs typeface="Comic Sans MS"/>
              </a:rPr>
              <a:t>de corte de carga o circunstancias imprevistas, deben </a:t>
            </a:r>
            <a:r>
              <a:rPr lang="es-MX" sz="2400" dirty="0">
                <a:latin typeface="Comic Sans MS"/>
                <a:cs typeface="Comic Sans MS"/>
              </a:rPr>
              <a:t> </a:t>
            </a:r>
            <a:r>
              <a:rPr lang="es-MX" sz="2400" spc="-5" dirty="0">
                <a:latin typeface="Comic Sans MS"/>
                <a:cs typeface="Comic Sans MS"/>
              </a:rPr>
              <a:t>considerar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turbogenerador</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reducir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riesgo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vapor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área</a:t>
            </a:r>
            <a:r>
              <a:rPr lang="es-MX" sz="2400" dirty="0">
                <a:latin typeface="Comic Sans MS"/>
                <a:cs typeface="Comic Sans MS"/>
              </a:rPr>
              <a:t> </a:t>
            </a:r>
            <a:r>
              <a:rPr lang="es-MX" sz="2400" spc="-5" dirty="0">
                <a:latin typeface="Comic Sans MS"/>
                <a:cs typeface="Comic Sans MS"/>
              </a:rPr>
              <a:t>aislada.</a:t>
            </a:r>
            <a:r>
              <a:rPr lang="es-MX" sz="2400" spc="260" dirty="0">
                <a:latin typeface="Comic Sans MS"/>
                <a:cs typeface="Comic Sans MS"/>
              </a:rPr>
              <a:t> </a:t>
            </a:r>
            <a:r>
              <a:rPr lang="es-MX" sz="2400" spc="-5" dirty="0">
                <a:latin typeface="Comic Sans MS"/>
                <a:cs typeface="Comic Sans MS"/>
              </a:rPr>
              <a:t>Además,</a:t>
            </a:r>
            <a:r>
              <a:rPr lang="es-MX" sz="2400" spc="254"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turbogenerador </a:t>
            </a:r>
            <a:r>
              <a:rPr lang="es-MX" sz="2400" dirty="0">
                <a:latin typeface="Comic Sans MS"/>
                <a:cs typeface="Comic Sans MS"/>
              </a:rPr>
              <a:t> </a:t>
            </a:r>
            <a:r>
              <a:rPr lang="es-MX" sz="2400" spc="-5" dirty="0">
                <a:latin typeface="Comic Sans MS"/>
                <a:cs typeface="Comic Sans MS"/>
              </a:rPr>
              <a:t>proporciona protección de respaldo contra la falla del </a:t>
            </a:r>
            <a:r>
              <a:rPr lang="es-MX" sz="2400" dirty="0">
                <a:latin typeface="Comic Sans MS"/>
                <a:cs typeface="Comic Sans MS"/>
              </a:rPr>
              <a:t> </a:t>
            </a:r>
            <a:r>
              <a:rPr lang="es-MX" sz="2400" spc="-5" dirty="0">
                <a:latin typeface="Comic Sans MS"/>
                <a:cs typeface="Comic Sans MS"/>
              </a:rPr>
              <a:t>sistema de corte de carga.</a:t>
            </a:r>
            <a:r>
              <a:rPr lang="es-MX" sz="2400" dirty="0">
                <a:latin typeface="Comic Sans MS"/>
                <a:cs typeface="Comic Sans MS"/>
              </a:rPr>
              <a:t> </a:t>
            </a:r>
          </a:p>
          <a:p>
            <a:pPr marL="12700" marR="5080" algn="just">
              <a:lnSpc>
                <a:spcPct val="116100"/>
              </a:lnSpc>
              <a:spcBef>
                <a:spcPts val="100"/>
              </a:spcBef>
            </a:pPr>
            <a:endParaRPr sz="900" dirty="0">
              <a:latin typeface="Comic Sans MS"/>
              <a:cs typeface="Comic Sans M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object 34"/>
          <p:cNvSpPr txBox="1"/>
          <p:nvPr/>
        </p:nvSpPr>
        <p:spPr>
          <a:xfrm>
            <a:off x="292100" y="381000"/>
            <a:ext cx="17297400" cy="5869043"/>
          </a:xfrm>
          <a:prstGeom prst="rect">
            <a:avLst/>
          </a:prstGeom>
        </p:spPr>
        <p:txBody>
          <a:bodyPr vert="horz" wrap="square" lIns="0" tIns="12700" rIns="0" bIns="0" rtlCol="0">
            <a:spAutoFit/>
          </a:bodyPr>
          <a:lstStyle/>
          <a:p>
            <a:pPr marR="5080" indent="11113" algn="just">
              <a:spcBef>
                <a:spcPts val="100"/>
              </a:spcBef>
            </a:pPr>
            <a:r>
              <a:rPr lang="es-MX" sz="2400" spc="-5" dirty="0">
                <a:latin typeface="Comic Sans MS"/>
                <a:cs typeface="Comic Sans MS"/>
              </a:rPr>
              <a:t>Un esquema de relés típico </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una </a:t>
            </a:r>
            <a:r>
              <a:rPr lang="es-MX" sz="2400" dirty="0">
                <a:latin typeface="Comic Sans MS"/>
                <a:cs typeface="Comic Sans MS"/>
              </a:rPr>
              <a:t> </a:t>
            </a:r>
            <a:r>
              <a:rPr lang="es-MX" sz="2400" spc="-5" dirty="0">
                <a:latin typeface="Comic Sans MS"/>
                <a:cs typeface="Comic Sans MS"/>
              </a:rPr>
              <a:t>condición de baja frecuencia de la cual el sistema puede </a:t>
            </a:r>
            <a:r>
              <a:rPr lang="es-MX" sz="2400" dirty="0">
                <a:latin typeface="Comic Sans MS"/>
                <a:cs typeface="Comic Sans MS"/>
              </a:rPr>
              <a:t> </a:t>
            </a:r>
            <a:r>
              <a:rPr lang="es-MX" sz="2400" spc="-5" dirty="0">
                <a:latin typeface="Comic Sans MS"/>
                <a:cs typeface="Comic Sans MS"/>
              </a:rPr>
              <a:t>recuperarse, minimizando el riesgo de daño en la turbina, </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mostrado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2.</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Tabla</a:t>
            </a:r>
            <a:r>
              <a:rPr lang="es-MX" sz="2400" b="1" spc="254" dirty="0">
                <a:latin typeface="Comic Sans MS"/>
                <a:cs typeface="Comic Sans MS"/>
              </a:rPr>
              <a:t> </a:t>
            </a:r>
            <a:r>
              <a:rPr lang="es-MX" sz="2400" b="1" spc="-5" dirty="0">
                <a:latin typeface="Comic Sans MS"/>
                <a:cs typeface="Comic Sans MS"/>
              </a:rPr>
              <a:t>1</a:t>
            </a:r>
            <a:r>
              <a:rPr lang="es-MX" sz="2400" spc="260" dirty="0">
                <a:latin typeface="Comic Sans MS"/>
                <a:cs typeface="Comic Sans MS"/>
              </a:rPr>
              <a:t> </a:t>
            </a:r>
            <a:r>
              <a:rPr lang="es-MX" sz="2400" spc="-5" dirty="0">
                <a:latin typeface="Comic Sans MS"/>
                <a:cs typeface="Comic Sans MS"/>
              </a:rPr>
              <a:t>resume</a:t>
            </a:r>
            <a:r>
              <a:rPr lang="es-MX" sz="2400" spc="26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ajustes</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frecuencia</a:t>
            </a:r>
            <a:r>
              <a:rPr lang="es-MX" sz="2400" spc="5"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tiempo</a:t>
            </a:r>
            <a:r>
              <a:rPr lang="es-MX" sz="2400" spc="5" dirty="0">
                <a:latin typeface="Comic Sans MS"/>
                <a:cs typeface="Comic Sans MS"/>
              </a:rPr>
              <a:t> </a:t>
            </a:r>
            <a:r>
              <a:rPr lang="es-MX" sz="2400" spc="-5" dirty="0">
                <a:latin typeface="Comic Sans MS"/>
                <a:cs typeface="Comic Sans MS"/>
              </a:rPr>
              <a:t>usados</a:t>
            </a:r>
            <a:r>
              <a:rPr lang="es-MX" sz="2400" spc="5" dirty="0">
                <a:latin typeface="Comic Sans MS"/>
                <a:cs typeface="Comic Sans MS"/>
              </a:rPr>
              <a:t> </a:t>
            </a:r>
            <a:r>
              <a:rPr lang="es-MX" sz="2400" spc="-5" dirty="0">
                <a:latin typeface="Comic Sans MS"/>
                <a:cs typeface="Comic Sans MS"/>
              </a:rPr>
              <a:t>en</a:t>
            </a:r>
            <a:r>
              <a:rPr lang="es-MX" sz="2400" spc="5"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figura</a:t>
            </a:r>
            <a:r>
              <a:rPr lang="es-MX" sz="2400" spc="5" dirty="0">
                <a:latin typeface="Comic Sans MS"/>
                <a:cs typeface="Comic Sans MS"/>
              </a:rPr>
              <a:t> </a:t>
            </a:r>
            <a:r>
              <a:rPr lang="es-MX" sz="2400" spc="-5" dirty="0">
                <a:latin typeface="Comic Sans MS"/>
                <a:cs typeface="Comic Sans MS"/>
              </a:rPr>
              <a:t>2.</a:t>
            </a: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pic>
        <p:nvPicPr>
          <p:cNvPr id="3" name="Imagen 2">
            <a:extLst>
              <a:ext uri="{FF2B5EF4-FFF2-40B4-BE49-F238E27FC236}">
                <a16:creationId xmlns:a16="http://schemas.microsoft.com/office/drawing/2014/main" xmlns="" id="{8C17DE4D-F578-419E-B44D-9AB9F1564440}"/>
              </a:ext>
            </a:extLst>
          </p:cNvPr>
          <p:cNvPicPr>
            <a:picLocks noChangeAspect="1"/>
          </p:cNvPicPr>
          <p:nvPr/>
        </p:nvPicPr>
        <p:blipFill>
          <a:blip r:embed="rId2"/>
          <a:stretch>
            <a:fillRect/>
          </a:stretch>
        </p:blipFill>
        <p:spPr>
          <a:xfrm>
            <a:off x="5283200" y="1524000"/>
            <a:ext cx="8915400" cy="4876800"/>
          </a:xfrm>
          <a:prstGeom prst="rect">
            <a:avLst/>
          </a:prstGeom>
        </p:spPr>
      </p:pic>
      <p:sp>
        <p:nvSpPr>
          <p:cNvPr id="6" name="CuadroTexto 5">
            <a:extLst>
              <a:ext uri="{FF2B5EF4-FFF2-40B4-BE49-F238E27FC236}">
                <a16:creationId xmlns:a16="http://schemas.microsoft.com/office/drawing/2014/main" xmlns="" id="{B9640F7A-B01A-4050-8E38-C230C8DE160D}"/>
              </a:ext>
            </a:extLst>
          </p:cNvPr>
          <p:cNvSpPr txBox="1"/>
          <p:nvPr/>
        </p:nvSpPr>
        <p:spPr>
          <a:xfrm>
            <a:off x="292100" y="2133600"/>
            <a:ext cx="4686300" cy="1200329"/>
          </a:xfrm>
          <a:prstGeom prst="rect">
            <a:avLst/>
          </a:prstGeom>
          <a:noFill/>
        </p:spPr>
        <p:txBody>
          <a:bodyPr wrap="square">
            <a:spAutoFit/>
          </a:bodyPr>
          <a:lstStyle/>
          <a:p>
            <a:pPr algn="ctr"/>
            <a:r>
              <a:rPr lang="es-AR" sz="2400" b="1" dirty="0">
                <a:latin typeface="Comic Sans MS" panose="030F0702030302020204" pitchFamily="66" charset="0"/>
              </a:rPr>
              <a:t>FIGURA 2. Diagrama de bloque del esquema de protección.</a:t>
            </a:r>
          </a:p>
        </p:txBody>
      </p:sp>
      <p:graphicFrame>
        <p:nvGraphicFramePr>
          <p:cNvPr id="7" name="object 132">
            <a:extLst>
              <a:ext uri="{FF2B5EF4-FFF2-40B4-BE49-F238E27FC236}">
                <a16:creationId xmlns:a16="http://schemas.microsoft.com/office/drawing/2014/main" xmlns="" id="{DBB1EB2A-0ECF-4891-9443-9A3865644264}"/>
              </a:ext>
            </a:extLst>
          </p:cNvPr>
          <p:cNvGraphicFramePr>
            <a:graphicFrameLocks noGrp="1"/>
          </p:cNvGraphicFramePr>
          <p:nvPr>
            <p:extLst>
              <p:ext uri="{D42A27DB-BD31-4B8C-83A1-F6EECF244321}">
                <p14:modId xmlns:p14="http://schemas.microsoft.com/office/powerpoint/2010/main" xmlns="" val="475225781"/>
              </p:ext>
            </p:extLst>
          </p:nvPr>
        </p:nvGraphicFramePr>
        <p:xfrm>
          <a:off x="3987800" y="6553663"/>
          <a:ext cx="13106400" cy="3424068"/>
        </p:xfrm>
        <a:graphic>
          <a:graphicData uri="http://schemas.openxmlformats.org/drawingml/2006/table">
            <a:tbl>
              <a:tblPr firstRow="1" bandRow="1">
                <a:tableStyleId>{2D5ABB26-0587-4C30-8999-92F81FD0307C}</a:tableStyleId>
              </a:tblPr>
              <a:tblGrid>
                <a:gridCol w="3065725">
                  <a:extLst>
                    <a:ext uri="{9D8B030D-6E8A-4147-A177-3AD203B41FA5}">
                      <a16:colId xmlns:a16="http://schemas.microsoft.com/office/drawing/2014/main" xmlns="" val="20000"/>
                    </a:ext>
                  </a:extLst>
                </a:gridCol>
                <a:gridCol w="2422481">
                  <a:extLst>
                    <a:ext uri="{9D8B030D-6E8A-4147-A177-3AD203B41FA5}">
                      <a16:colId xmlns:a16="http://schemas.microsoft.com/office/drawing/2014/main" xmlns="" val="20001"/>
                    </a:ext>
                  </a:extLst>
                </a:gridCol>
                <a:gridCol w="7618194">
                  <a:extLst>
                    <a:ext uri="{9D8B030D-6E8A-4147-A177-3AD203B41FA5}">
                      <a16:colId xmlns:a16="http://schemas.microsoft.com/office/drawing/2014/main" xmlns="" val="20002"/>
                    </a:ext>
                  </a:extLst>
                </a:gridCol>
              </a:tblGrid>
              <a:tr h="502635">
                <a:tc>
                  <a:txBody>
                    <a:bodyPr/>
                    <a:lstStyle/>
                    <a:p>
                      <a:pPr algn="ctr">
                        <a:lnSpc>
                          <a:spcPct val="100000"/>
                        </a:lnSpc>
                        <a:spcBef>
                          <a:spcPts val="700"/>
                        </a:spcBef>
                      </a:pPr>
                      <a:r>
                        <a:rPr sz="1800" b="1" spc="-5" dirty="0">
                          <a:latin typeface="Comic Sans MS"/>
                          <a:cs typeface="Comic Sans MS"/>
                        </a:rPr>
                        <a:t>BANDA</a:t>
                      </a:r>
                      <a:r>
                        <a:rPr sz="1800" b="1" spc="-20" dirty="0">
                          <a:latin typeface="Comic Sans MS"/>
                          <a:cs typeface="Comic Sans MS"/>
                        </a:rPr>
                        <a:t> </a:t>
                      </a:r>
                      <a:r>
                        <a:rPr sz="1800" b="1" spc="-5" dirty="0">
                          <a:latin typeface="Comic Sans MS"/>
                          <a:cs typeface="Comic Sans MS"/>
                        </a:rPr>
                        <a:t>DE</a:t>
                      </a:r>
                      <a:r>
                        <a:rPr sz="1800" b="1" spc="-15" dirty="0">
                          <a:latin typeface="Comic Sans MS"/>
                          <a:cs typeface="Comic Sans MS"/>
                        </a:rPr>
                        <a:t> </a:t>
                      </a:r>
                      <a:r>
                        <a:rPr sz="1800" b="1" spc="-5" dirty="0">
                          <a:latin typeface="Comic Sans MS"/>
                          <a:cs typeface="Comic Sans MS"/>
                        </a:rPr>
                        <a:t>FRECUENCIA</a:t>
                      </a:r>
                      <a:r>
                        <a:rPr sz="1800" b="1" spc="-5" dirty="0">
                          <a:latin typeface="Times New Roman"/>
                          <a:cs typeface="Times New Roman"/>
                        </a:rPr>
                        <a:t>,</a:t>
                      </a:r>
                      <a:r>
                        <a:rPr sz="1800" b="1" spc="-15" dirty="0">
                          <a:latin typeface="Times New Roman"/>
                          <a:cs typeface="Times New Roman"/>
                        </a:rPr>
                        <a:t> </a:t>
                      </a:r>
                      <a:r>
                        <a:rPr sz="1800" b="1" spc="-5" dirty="0">
                          <a:latin typeface="Comic Sans MS"/>
                          <a:cs typeface="Comic Sans MS"/>
                        </a:rPr>
                        <a:t>Hz</a:t>
                      </a:r>
                      <a:endParaRPr sz="1800" dirty="0">
                        <a:latin typeface="Comic Sans MS"/>
                        <a:cs typeface="Comic Sans MS"/>
                      </a:endParaRPr>
                    </a:p>
                  </a:txBody>
                  <a:tcPr marL="0" marR="0" marT="889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00"/>
                        </a:spcBef>
                      </a:pPr>
                      <a:r>
                        <a:rPr sz="1800" b="1" dirty="0">
                          <a:latin typeface="Comic Sans MS"/>
                          <a:cs typeface="Comic Sans MS"/>
                        </a:rPr>
                        <a:t>RETARDO DE</a:t>
                      </a:r>
                      <a:r>
                        <a:rPr sz="1800" b="1" spc="-150" dirty="0">
                          <a:latin typeface="Comic Sans MS"/>
                          <a:cs typeface="Comic Sans MS"/>
                        </a:rPr>
                        <a:t> </a:t>
                      </a:r>
                      <a:r>
                        <a:rPr sz="1800" b="1" dirty="0">
                          <a:latin typeface="Comic Sans MS"/>
                          <a:cs typeface="Comic Sans MS"/>
                        </a:rPr>
                        <a:t>TIE</a:t>
                      </a:r>
                      <a:r>
                        <a:rPr sz="1800" b="1" spc="-5" dirty="0">
                          <a:latin typeface="Comic Sans MS"/>
                          <a:cs typeface="Comic Sans MS"/>
                        </a:rPr>
                        <a:t>M</a:t>
                      </a:r>
                      <a:r>
                        <a:rPr sz="1800" b="1" dirty="0">
                          <a:latin typeface="Comic Sans MS"/>
                          <a:cs typeface="Comic Sans MS"/>
                        </a:rPr>
                        <a:t>PO</a:t>
                      </a:r>
                      <a:endParaRPr sz="1800">
                        <a:latin typeface="Comic Sans MS"/>
                        <a:cs typeface="Comic Sans MS"/>
                      </a:endParaRPr>
                    </a:p>
                  </a:txBody>
                  <a:tcPr marL="0" marR="0" marT="889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00"/>
                        </a:spcBef>
                      </a:pPr>
                      <a:r>
                        <a:rPr sz="1800" b="1" spc="-5" dirty="0">
                          <a:latin typeface="Comic Sans MS"/>
                          <a:cs typeface="Comic Sans MS"/>
                        </a:rPr>
                        <a:t>COMENTARIOS</a:t>
                      </a:r>
                      <a:endParaRPr sz="1800">
                        <a:latin typeface="Comic Sans MS"/>
                        <a:cs typeface="Comic Sans MS"/>
                      </a:endParaRPr>
                    </a:p>
                  </a:txBody>
                  <a:tcPr marL="0" marR="0" marT="889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0"/>
                  </a:ext>
                </a:extLst>
              </a:tr>
              <a:tr h="492516">
                <a:tc>
                  <a:txBody>
                    <a:bodyPr/>
                    <a:lstStyle/>
                    <a:p>
                      <a:pPr algn="ctr">
                        <a:lnSpc>
                          <a:spcPct val="100000"/>
                        </a:lnSpc>
                        <a:spcBef>
                          <a:spcPts val="710"/>
                        </a:spcBef>
                      </a:pPr>
                      <a:r>
                        <a:rPr sz="1800" spc="-5" dirty="0">
                          <a:latin typeface="Comic Sans MS"/>
                          <a:cs typeface="Comic Sans MS"/>
                        </a:rPr>
                        <a:t>60.0</a:t>
                      </a:r>
                      <a:r>
                        <a:rPr sz="1800" spc="-25" dirty="0">
                          <a:latin typeface="Comic Sans MS"/>
                          <a:cs typeface="Comic Sans MS"/>
                        </a:rPr>
                        <a:t> </a:t>
                      </a:r>
                      <a:r>
                        <a:rPr sz="1800" spc="-5" dirty="0">
                          <a:latin typeface="Comic Sans MS"/>
                          <a:cs typeface="Comic Sans MS"/>
                        </a:rPr>
                        <a:t>–</a:t>
                      </a:r>
                      <a:r>
                        <a:rPr sz="1800" spc="-25" dirty="0">
                          <a:latin typeface="Comic Sans MS"/>
                          <a:cs typeface="Comic Sans MS"/>
                        </a:rPr>
                        <a:t> </a:t>
                      </a:r>
                      <a:r>
                        <a:rPr sz="1800" spc="-5" dirty="0">
                          <a:latin typeface="Comic Sans MS"/>
                          <a:cs typeface="Comic Sans MS"/>
                        </a:rPr>
                        <a:t>59.5</a:t>
                      </a:r>
                      <a:endParaRPr sz="1800" dirty="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10"/>
                        </a:spcBef>
                      </a:pPr>
                      <a:r>
                        <a:rPr sz="1800" dirty="0">
                          <a:latin typeface="Comic Sans MS"/>
                          <a:cs typeface="Comic Sans MS"/>
                        </a:rPr>
                        <a:t>-</a:t>
                      </a:r>
                      <a:endParaRPr sz="180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2545">
                        <a:lnSpc>
                          <a:spcPct val="100000"/>
                        </a:lnSpc>
                        <a:spcBef>
                          <a:spcPts val="710"/>
                        </a:spcBef>
                      </a:pPr>
                      <a:r>
                        <a:rPr sz="1800" spc="-5" dirty="0">
                          <a:latin typeface="Comic Sans MS"/>
                          <a:cs typeface="Comic Sans MS"/>
                        </a:rPr>
                        <a:t>No</a:t>
                      </a:r>
                      <a:r>
                        <a:rPr sz="1800" spc="5" dirty="0">
                          <a:latin typeface="Comic Sans MS"/>
                          <a:cs typeface="Comic Sans MS"/>
                        </a:rPr>
                        <a:t> </a:t>
                      </a:r>
                      <a:r>
                        <a:rPr sz="1800" spc="-5" dirty="0">
                          <a:latin typeface="Comic Sans MS"/>
                          <a:cs typeface="Comic Sans MS"/>
                        </a:rPr>
                        <a:t>hay</a:t>
                      </a:r>
                      <a:r>
                        <a:rPr sz="1800" spc="10" dirty="0">
                          <a:latin typeface="Comic Sans MS"/>
                          <a:cs typeface="Comic Sans MS"/>
                        </a:rPr>
                        <a:t> </a:t>
                      </a:r>
                      <a:r>
                        <a:rPr sz="1800" spc="-5" dirty="0">
                          <a:latin typeface="Comic Sans MS"/>
                          <a:cs typeface="Comic Sans MS"/>
                        </a:rPr>
                        <a:t>acción</a:t>
                      </a:r>
                      <a:r>
                        <a:rPr sz="1800" spc="10" dirty="0">
                          <a:latin typeface="Comic Sans MS"/>
                          <a:cs typeface="Comic Sans MS"/>
                        </a:rPr>
                        <a:t> </a:t>
                      </a:r>
                      <a:r>
                        <a:rPr sz="1800" spc="-5" dirty="0">
                          <a:latin typeface="Comic Sans MS"/>
                          <a:cs typeface="Comic Sans MS"/>
                        </a:rPr>
                        <a:t>de</a:t>
                      </a:r>
                      <a:r>
                        <a:rPr sz="1800" spc="10" dirty="0">
                          <a:latin typeface="Comic Sans MS"/>
                          <a:cs typeface="Comic Sans MS"/>
                        </a:rPr>
                        <a:t> </a:t>
                      </a:r>
                      <a:r>
                        <a:rPr sz="1800" spc="-5" dirty="0">
                          <a:latin typeface="Comic Sans MS"/>
                          <a:cs typeface="Comic Sans MS"/>
                        </a:rPr>
                        <a:t>relés.</a:t>
                      </a:r>
                      <a:r>
                        <a:rPr sz="1800" spc="290" dirty="0">
                          <a:latin typeface="Comic Sans MS"/>
                          <a:cs typeface="Comic Sans MS"/>
                        </a:rPr>
                        <a:t> </a:t>
                      </a:r>
                      <a:r>
                        <a:rPr sz="1800" spc="-5" dirty="0">
                          <a:latin typeface="Comic Sans MS"/>
                          <a:cs typeface="Comic Sans MS"/>
                        </a:rPr>
                        <a:t>La</a:t>
                      </a:r>
                      <a:r>
                        <a:rPr sz="1800" spc="10" dirty="0">
                          <a:latin typeface="Comic Sans MS"/>
                          <a:cs typeface="Comic Sans MS"/>
                        </a:rPr>
                        <a:t> </a:t>
                      </a:r>
                      <a:r>
                        <a:rPr sz="1800" spc="-5" dirty="0">
                          <a:latin typeface="Comic Sans MS"/>
                          <a:cs typeface="Comic Sans MS"/>
                        </a:rPr>
                        <a:t>turbina</a:t>
                      </a:r>
                      <a:r>
                        <a:rPr sz="1800" spc="10" dirty="0">
                          <a:latin typeface="Comic Sans MS"/>
                          <a:cs typeface="Comic Sans MS"/>
                        </a:rPr>
                        <a:t> </a:t>
                      </a:r>
                      <a:r>
                        <a:rPr sz="1800" spc="-5" dirty="0">
                          <a:latin typeface="Comic Sans MS"/>
                          <a:cs typeface="Comic Sans MS"/>
                        </a:rPr>
                        <a:t>puede</a:t>
                      </a:r>
                      <a:r>
                        <a:rPr sz="1800" spc="10" dirty="0">
                          <a:latin typeface="Comic Sans MS"/>
                          <a:cs typeface="Comic Sans MS"/>
                        </a:rPr>
                        <a:t> </a:t>
                      </a:r>
                      <a:r>
                        <a:rPr sz="1800" spc="-5" dirty="0">
                          <a:latin typeface="Comic Sans MS"/>
                          <a:cs typeface="Comic Sans MS"/>
                        </a:rPr>
                        <a:t>operar</a:t>
                      </a:r>
                      <a:r>
                        <a:rPr sz="1800" spc="10" dirty="0">
                          <a:latin typeface="Comic Sans MS"/>
                          <a:cs typeface="Comic Sans MS"/>
                        </a:rPr>
                        <a:t> </a:t>
                      </a:r>
                      <a:r>
                        <a:rPr sz="1800" spc="-5" dirty="0">
                          <a:latin typeface="Comic Sans MS"/>
                          <a:cs typeface="Comic Sans MS"/>
                        </a:rPr>
                        <a:t>continuamente.</a:t>
                      </a:r>
                      <a:endParaRPr sz="180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1"/>
                  </a:ext>
                </a:extLst>
              </a:tr>
              <a:tr h="468970">
                <a:tc>
                  <a:txBody>
                    <a:bodyPr/>
                    <a:lstStyle/>
                    <a:p>
                      <a:pPr algn="ctr">
                        <a:lnSpc>
                          <a:spcPct val="100000"/>
                        </a:lnSpc>
                        <a:spcBef>
                          <a:spcPts val="710"/>
                        </a:spcBef>
                      </a:pPr>
                      <a:r>
                        <a:rPr sz="1800" spc="-5" dirty="0">
                          <a:latin typeface="Comic Sans MS"/>
                          <a:cs typeface="Comic Sans MS"/>
                        </a:rPr>
                        <a:t>59.5</a:t>
                      </a:r>
                      <a:endParaRPr sz="180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10"/>
                        </a:spcBef>
                      </a:pPr>
                      <a:r>
                        <a:rPr sz="1800" spc="-5" dirty="0">
                          <a:latin typeface="Comic Sans MS"/>
                          <a:cs typeface="Comic Sans MS"/>
                        </a:rPr>
                        <a:t>Ninguno</a:t>
                      </a:r>
                      <a:endParaRPr sz="1800" dirty="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1910">
                        <a:lnSpc>
                          <a:spcPct val="100000"/>
                        </a:lnSpc>
                        <a:spcBef>
                          <a:spcPts val="710"/>
                        </a:spcBef>
                      </a:pPr>
                      <a:r>
                        <a:rPr sz="1800" spc="-5" dirty="0">
                          <a:latin typeface="Comic Sans MS"/>
                          <a:cs typeface="Comic Sans MS"/>
                        </a:rPr>
                        <a:t>Alarmas</a:t>
                      </a:r>
                      <a:r>
                        <a:rPr sz="1800" spc="5" dirty="0">
                          <a:latin typeface="Comic Sans MS"/>
                          <a:cs typeface="Comic Sans MS"/>
                        </a:rPr>
                        <a:t> </a:t>
                      </a:r>
                      <a:r>
                        <a:rPr sz="1800" spc="-5" dirty="0">
                          <a:latin typeface="Comic Sans MS"/>
                          <a:cs typeface="Comic Sans MS"/>
                        </a:rPr>
                        <a:t>del</a:t>
                      </a:r>
                      <a:r>
                        <a:rPr sz="1800" spc="5" dirty="0">
                          <a:latin typeface="Comic Sans MS"/>
                          <a:cs typeface="Comic Sans MS"/>
                        </a:rPr>
                        <a:t> </a:t>
                      </a:r>
                      <a:r>
                        <a:rPr sz="1800" spc="-5" dirty="0">
                          <a:latin typeface="Comic Sans MS"/>
                          <a:cs typeface="Comic Sans MS"/>
                        </a:rPr>
                        <a:t>registrador</a:t>
                      </a:r>
                      <a:r>
                        <a:rPr sz="1800" spc="10" dirty="0">
                          <a:latin typeface="Comic Sans MS"/>
                          <a:cs typeface="Comic Sans MS"/>
                        </a:rPr>
                        <a:t> </a:t>
                      </a:r>
                      <a:r>
                        <a:rPr sz="1800" spc="-5" dirty="0">
                          <a:latin typeface="Comic Sans MS"/>
                          <a:cs typeface="Comic Sans MS"/>
                        </a:rPr>
                        <a:t>de</a:t>
                      </a:r>
                      <a:r>
                        <a:rPr sz="1800" spc="5" dirty="0">
                          <a:latin typeface="Comic Sans MS"/>
                          <a:cs typeface="Comic Sans MS"/>
                        </a:rPr>
                        <a:t> </a:t>
                      </a:r>
                      <a:r>
                        <a:rPr sz="1800" spc="-5" dirty="0">
                          <a:latin typeface="Comic Sans MS"/>
                          <a:cs typeface="Comic Sans MS"/>
                        </a:rPr>
                        <a:t>frecuencia.</a:t>
                      </a:r>
                      <a:endParaRPr sz="1800" dirty="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2"/>
                  </a:ext>
                </a:extLst>
              </a:tr>
              <a:tr h="702333">
                <a:tc>
                  <a:txBody>
                    <a:bodyPr/>
                    <a:lstStyle/>
                    <a:p>
                      <a:pPr algn="ctr">
                        <a:lnSpc>
                          <a:spcPct val="100000"/>
                        </a:lnSpc>
                        <a:spcBef>
                          <a:spcPts val="710"/>
                        </a:spcBef>
                      </a:pPr>
                      <a:r>
                        <a:rPr sz="1800" spc="-5" dirty="0">
                          <a:latin typeface="Comic Sans MS"/>
                          <a:cs typeface="Comic Sans MS"/>
                        </a:rPr>
                        <a:t>59.5</a:t>
                      </a:r>
                      <a:r>
                        <a:rPr sz="1800" spc="-25" dirty="0">
                          <a:latin typeface="Comic Sans MS"/>
                          <a:cs typeface="Comic Sans MS"/>
                        </a:rPr>
                        <a:t> </a:t>
                      </a:r>
                      <a:r>
                        <a:rPr sz="1800" spc="-5" dirty="0">
                          <a:latin typeface="Comic Sans MS"/>
                          <a:cs typeface="Comic Sans MS"/>
                        </a:rPr>
                        <a:t>–</a:t>
                      </a:r>
                      <a:r>
                        <a:rPr sz="1800" spc="-25" dirty="0">
                          <a:latin typeface="Comic Sans MS"/>
                          <a:cs typeface="Comic Sans MS"/>
                        </a:rPr>
                        <a:t> </a:t>
                      </a:r>
                      <a:r>
                        <a:rPr sz="1800" spc="-5" dirty="0">
                          <a:latin typeface="Comic Sans MS"/>
                          <a:cs typeface="Comic Sans MS"/>
                        </a:rPr>
                        <a:t>58.5</a:t>
                      </a:r>
                      <a:endParaRPr sz="180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10"/>
                        </a:spcBef>
                      </a:pPr>
                      <a:r>
                        <a:rPr sz="1800" dirty="0">
                          <a:latin typeface="Comic Sans MS"/>
                          <a:cs typeface="Comic Sans MS"/>
                        </a:rPr>
                        <a:t>-</a:t>
                      </a: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3815" marR="35560" indent="-1905">
                        <a:lnSpc>
                          <a:spcPct val="116100"/>
                        </a:lnSpc>
                        <a:spcBef>
                          <a:spcPts val="540"/>
                        </a:spcBef>
                      </a:pPr>
                      <a:r>
                        <a:rPr sz="1800" spc="-5" dirty="0">
                          <a:latin typeface="Comic Sans MS"/>
                          <a:cs typeface="Comic Sans MS"/>
                        </a:rPr>
                        <a:t>El</a:t>
                      </a:r>
                      <a:r>
                        <a:rPr sz="1800" spc="10" dirty="0">
                          <a:latin typeface="Comic Sans MS"/>
                          <a:cs typeface="Comic Sans MS"/>
                        </a:rPr>
                        <a:t> </a:t>
                      </a:r>
                      <a:r>
                        <a:rPr sz="1800" spc="-5" dirty="0">
                          <a:latin typeface="Comic Sans MS"/>
                          <a:cs typeface="Comic Sans MS"/>
                        </a:rPr>
                        <a:t>operador</a:t>
                      </a:r>
                      <a:r>
                        <a:rPr sz="1800" spc="5" dirty="0">
                          <a:latin typeface="Comic Sans MS"/>
                          <a:cs typeface="Comic Sans MS"/>
                        </a:rPr>
                        <a:t> </a:t>
                      </a:r>
                      <a:r>
                        <a:rPr sz="1800" spc="-5" dirty="0">
                          <a:latin typeface="Comic Sans MS"/>
                          <a:cs typeface="Comic Sans MS"/>
                        </a:rPr>
                        <a:t>del</a:t>
                      </a:r>
                      <a:r>
                        <a:rPr sz="1800" spc="5" dirty="0">
                          <a:latin typeface="Comic Sans MS"/>
                          <a:cs typeface="Comic Sans MS"/>
                        </a:rPr>
                        <a:t> </a:t>
                      </a:r>
                      <a:r>
                        <a:rPr sz="1800" spc="-5" dirty="0">
                          <a:latin typeface="Comic Sans MS"/>
                          <a:cs typeface="Comic Sans MS"/>
                        </a:rPr>
                        <a:t>sistema</a:t>
                      </a:r>
                      <a:r>
                        <a:rPr sz="1800" spc="5" dirty="0">
                          <a:latin typeface="Comic Sans MS"/>
                          <a:cs typeface="Comic Sans MS"/>
                        </a:rPr>
                        <a:t> </a:t>
                      </a:r>
                      <a:r>
                        <a:rPr sz="1800" spc="-5" dirty="0">
                          <a:latin typeface="Comic Sans MS"/>
                          <a:cs typeface="Comic Sans MS"/>
                        </a:rPr>
                        <a:t>debe</a:t>
                      </a:r>
                      <a:r>
                        <a:rPr sz="1800" spc="254" dirty="0">
                          <a:latin typeface="Comic Sans MS"/>
                          <a:cs typeface="Comic Sans MS"/>
                        </a:rPr>
                        <a:t> </a:t>
                      </a:r>
                      <a:r>
                        <a:rPr sz="1800" spc="-5" dirty="0">
                          <a:latin typeface="Comic Sans MS"/>
                          <a:cs typeface="Comic Sans MS"/>
                        </a:rPr>
                        <a:t>cortar</a:t>
                      </a:r>
                      <a:r>
                        <a:rPr sz="1800" spc="5" dirty="0">
                          <a:latin typeface="Comic Sans MS"/>
                          <a:cs typeface="Comic Sans MS"/>
                        </a:rPr>
                        <a:t> </a:t>
                      </a:r>
                      <a:r>
                        <a:rPr sz="1800" spc="-5" dirty="0">
                          <a:latin typeface="Comic Sans MS"/>
                          <a:cs typeface="Comic Sans MS"/>
                        </a:rPr>
                        <a:t>carga</a:t>
                      </a:r>
                      <a:r>
                        <a:rPr sz="1800" spc="5" dirty="0">
                          <a:latin typeface="Comic Sans MS"/>
                          <a:cs typeface="Comic Sans MS"/>
                        </a:rPr>
                        <a:t> </a:t>
                      </a:r>
                      <a:r>
                        <a:rPr sz="1800" spc="-5" dirty="0">
                          <a:latin typeface="Comic Sans MS"/>
                          <a:cs typeface="Comic Sans MS"/>
                        </a:rPr>
                        <a:t>o</a:t>
                      </a:r>
                      <a:r>
                        <a:rPr sz="1800" spc="5" dirty="0">
                          <a:latin typeface="Comic Sans MS"/>
                          <a:cs typeface="Comic Sans MS"/>
                        </a:rPr>
                        <a:t> </a:t>
                      </a:r>
                      <a:r>
                        <a:rPr sz="1800" spc="-5" dirty="0">
                          <a:latin typeface="Comic Sans MS"/>
                          <a:cs typeface="Comic Sans MS"/>
                        </a:rPr>
                        <a:t>aislar</a:t>
                      </a:r>
                      <a:r>
                        <a:rPr sz="1800" spc="5" dirty="0">
                          <a:latin typeface="Comic Sans MS"/>
                          <a:cs typeface="Comic Sans MS"/>
                        </a:rPr>
                        <a:t> </a:t>
                      </a:r>
                      <a:r>
                        <a:rPr sz="1800" spc="-5" dirty="0">
                          <a:latin typeface="Comic Sans MS"/>
                          <a:cs typeface="Comic Sans MS"/>
                        </a:rPr>
                        <a:t>la</a:t>
                      </a:r>
                      <a:r>
                        <a:rPr sz="1800" spc="5" dirty="0">
                          <a:latin typeface="Comic Sans MS"/>
                          <a:cs typeface="Comic Sans MS"/>
                        </a:rPr>
                        <a:t> </a:t>
                      </a:r>
                      <a:r>
                        <a:rPr sz="1800" spc="-5" dirty="0">
                          <a:latin typeface="Comic Sans MS"/>
                          <a:cs typeface="Comic Sans MS"/>
                        </a:rPr>
                        <a:t>unidad</a:t>
                      </a:r>
                      <a:r>
                        <a:rPr sz="1800" spc="5" dirty="0">
                          <a:latin typeface="Comic Sans MS"/>
                          <a:cs typeface="Comic Sans MS"/>
                        </a:rPr>
                        <a:t> </a:t>
                      </a:r>
                      <a:r>
                        <a:rPr sz="1800" spc="-5" dirty="0">
                          <a:latin typeface="Comic Sans MS"/>
                          <a:cs typeface="Comic Sans MS"/>
                        </a:rPr>
                        <a:t>en</a:t>
                      </a:r>
                      <a:r>
                        <a:rPr sz="1800" spc="5" dirty="0">
                          <a:latin typeface="Comic Sans MS"/>
                          <a:cs typeface="Comic Sans MS"/>
                        </a:rPr>
                        <a:t> </a:t>
                      </a:r>
                      <a:r>
                        <a:rPr sz="1800" spc="-5" dirty="0">
                          <a:latin typeface="Comic Sans MS"/>
                          <a:cs typeface="Comic Sans MS"/>
                        </a:rPr>
                        <a:t>30 </a:t>
                      </a:r>
                      <a:r>
                        <a:rPr sz="1800" spc="-254" dirty="0">
                          <a:latin typeface="Comic Sans MS"/>
                          <a:cs typeface="Comic Sans MS"/>
                        </a:rPr>
                        <a:t> </a:t>
                      </a:r>
                      <a:r>
                        <a:rPr sz="1800" spc="-5" dirty="0">
                          <a:latin typeface="Comic Sans MS"/>
                          <a:cs typeface="Comic Sans MS"/>
                        </a:rPr>
                        <a:t>minutos.</a:t>
                      </a:r>
                      <a:endParaRPr sz="1800" dirty="0">
                        <a:latin typeface="Comic Sans MS"/>
                        <a:cs typeface="Comic Sans MS"/>
                      </a:endParaRPr>
                    </a:p>
                  </a:txBody>
                  <a:tcPr marL="0" marR="0" marT="685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3"/>
                  </a:ext>
                </a:extLst>
              </a:tr>
              <a:tr h="1120065">
                <a:tc>
                  <a:txBody>
                    <a:bodyPr/>
                    <a:lstStyle/>
                    <a:p>
                      <a:pPr>
                        <a:lnSpc>
                          <a:spcPct val="100000"/>
                        </a:lnSpc>
                      </a:pPr>
                      <a:endParaRPr sz="1800">
                        <a:latin typeface="Times New Roman"/>
                        <a:cs typeface="Times New Roman"/>
                      </a:endParaRPr>
                    </a:p>
                    <a:p>
                      <a:pPr>
                        <a:lnSpc>
                          <a:spcPct val="100000"/>
                        </a:lnSpc>
                        <a:spcBef>
                          <a:spcPts val="5"/>
                        </a:spcBef>
                      </a:pPr>
                      <a:endParaRPr sz="1800">
                        <a:latin typeface="Times New Roman"/>
                        <a:cs typeface="Times New Roman"/>
                      </a:endParaRPr>
                    </a:p>
                    <a:p>
                      <a:pPr algn="ctr">
                        <a:lnSpc>
                          <a:spcPct val="100000"/>
                        </a:lnSpc>
                      </a:pPr>
                      <a:r>
                        <a:rPr sz="1800" spc="-5" dirty="0">
                          <a:latin typeface="Comic Sans MS"/>
                          <a:cs typeface="Comic Sans MS"/>
                        </a:rPr>
                        <a:t>58.5</a:t>
                      </a:r>
                      <a:r>
                        <a:rPr sz="1800" spc="-25" dirty="0">
                          <a:latin typeface="Comic Sans MS"/>
                          <a:cs typeface="Comic Sans MS"/>
                        </a:rPr>
                        <a:t> </a:t>
                      </a:r>
                      <a:r>
                        <a:rPr sz="1800" spc="-5" dirty="0">
                          <a:latin typeface="Comic Sans MS"/>
                          <a:cs typeface="Comic Sans MS"/>
                        </a:rPr>
                        <a:t>–</a:t>
                      </a:r>
                      <a:r>
                        <a:rPr sz="1800" spc="-25" dirty="0">
                          <a:latin typeface="Comic Sans MS"/>
                          <a:cs typeface="Comic Sans MS"/>
                        </a:rPr>
                        <a:t> </a:t>
                      </a:r>
                      <a:r>
                        <a:rPr sz="1800" spc="-5" dirty="0">
                          <a:latin typeface="Comic Sans MS"/>
                          <a:cs typeface="Comic Sans MS"/>
                        </a:rPr>
                        <a:t>57.0</a:t>
                      </a:r>
                      <a:endParaRPr sz="1800">
                        <a:latin typeface="Comic Sans MS"/>
                        <a:cs typeface="Comic Sans MS"/>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800">
                        <a:latin typeface="Times New Roman"/>
                        <a:cs typeface="Times New Roman"/>
                      </a:endParaRPr>
                    </a:p>
                    <a:p>
                      <a:pPr>
                        <a:lnSpc>
                          <a:spcPct val="100000"/>
                        </a:lnSpc>
                        <a:spcBef>
                          <a:spcPts val="5"/>
                        </a:spcBef>
                      </a:pPr>
                      <a:endParaRPr sz="1800">
                        <a:latin typeface="Times New Roman"/>
                        <a:cs typeface="Times New Roman"/>
                      </a:endParaRPr>
                    </a:p>
                    <a:p>
                      <a:pPr marL="427355">
                        <a:lnSpc>
                          <a:spcPct val="100000"/>
                        </a:lnSpc>
                      </a:pPr>
                      <a:r>
                        <a:rPr sz="1800" spc="-5" dirty="0">
                          <a:latin typeface="Comic Sans MS"/>
                          <a:cs typeface="Comic Sans MS"/>
                        </a:rPr>
                        <a:t>5.0</a:t>
                      </a:r>
                      <a:r>
                        <a:rPr sz="1800" spc="-40" dirty="0">
                          <a:latin typeface="Comic Sans MS"/>
                          <a:cs typeface="Comic Sans MS"/>
                        </a:rPr>
                        <a:t> </a:t>
                      </a:r>
                      <a:r>
                        <a:rPr sz="1800" spc="-5" dirty="0">
                          <a:latin typeface="Comic Sans MS"/>
                          <a:cs typeface="Comic Sans MS"/>
                        </a:rPr>
                        <a:t>min.</a:t>
                      </a:r>
                      <a:endParaRPr sz="1800">
                        <a:latin typeface="Comic Sans MS"/>
                        <a:cs typeface="Comic Sans MS"/>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3815" marR="36830" algn="just">
                        <a:lnSpc>
                          <a:spcPct val="116100"/>
                        </a:lnSpc>
                        <a:spcBef>
                          <a:spcPts val="540"/>
                        </a:spcBef>
                      </a:pPr>
                      <a:r>
                        <a:rPr sz="1800" spc="-5" dirty="0">
                          <a:latin typeface="Comic Sans MS"/>
                          <a:cs typeface="Comic Sans MS"/>
                        </a:rPr>
                        <a:t>Estas bandas podrían disparar o alarmar, dependiendo de las prácticas de </a:t>
                      </a:r>
                      <a:r>
                        <a:rPr sz="1800" dirty="0">
                          <a:latin typeface="Comic Sans MS"/>
                          <a:cs typeface="Comic Sans MS"/>
                        </a:rPr>
                        <a:t> </a:t>
                      </a:r>
                      <a:r>
                        <a:rPr sz="1800" spc="-5" dirty="0">
                          <a:latin typeface="Comic Sans MS"/>
                          <a:cs typeface="Comic Sans MS"/>
                        </a:rPr>
                        <a:t>las empresas.</a:t>
                      </a:r>
                      <a:r>
                        <a:rPr sz="1800" dirty="0">
                          <a:latin typeface="Comic Sans MS"/>
                          <a:cs typeface="Comic Sans MS"/>
                        </a:rPr>
                        <a:t> </a:t>
                      </a:r>
                      <a:r>
                        <a:rPr sz="1800" spc="-5" dirty="0">
                          <a:latin typeface="Comic Sans MS"/>
                          <a:cs typeface="Comic Sans MS"/>
                        </a:rPr>
                        <a:t>Por “alarma”, el operador tiene este tiempo para cortar </a:t>
                      </a:r>
                      <a:r>
                        <a:rPr sz="1800" dirty="0">
                          <a:latin typeface="Comic Sans MS"/>
                          <a:cs typeface="Comic Sans MS"/>
                        </a:rPr>
                        <a:t> </a:t>
                      </a:r>
                      <a:r>
                        <a:rPr sz="1800" spc="-5" dirty="0">
                          <a:latin typeface="Comic Sans MS"/>
                          <a:cs typeface="Comic Sans MS"/>
                        </a:rPr>
                        <a:t>carga o</a:t>
                      </a:r>
                      <a:r>
                        <a:rPr sz="1800" dirty="0">
                          <a:latin typeface="Comic Sans MS"/>
                          <a:cs typeface="Comic Sans MS"/>
                        </a:rPr>
                        <a:t> </a:t>
                      </a:r>
                      <a:r>
                        <a:rPr sz="1800" spc="-5" dirty="0">
                          <a:latin typeface="Comic Sans MS"/>
                          <a:cs typeface="Comic Sans MS"/>
                        </a:rPr>
                        <a:t>aislar</a:t>
                      </a:r>
                      <a:r>
                        <a:rPr sz="1800" dirty="0">
                          <a:latin typeface="Comic Sans MS"/>
                          <a:cs typeface="Comic Sans MS"/>
                        </a:rPr>
                        <a:t> </a:t>
                      </a:r>
                      <a:r>
                        <a:rPr sz="1800" spc="-5" dirty="0">
                          <a:latin typeface="Comic Sans MS"/>
                          <a:cs typeface="Comic Sans MS"/>
                        </a:rPr>
                        <a:t>la</a:t>
                      </a:r>
                      <a:r>
                        <a:rPr sz="1800" dirty="0">
                          <a:latin typeface="Comic Sans MS"/>
                          <a:cs typeface="Comic Sans MS"/>
                        </a:rPr>
                        <a:t> </a:t>
                      </a:r>
                      <a:r>
                        <a:rPr sz="1800" spc="-5" dirty="0">
                          <a:latin typeface="Comic Sans MS"/>
                          <a:cs typeface="Comic Sans MS"/>
                        </a:rPr>
                        <a:t>unidad.</a:t>
                      </a:r>
                      <a:endParaRPr sz="1800" dirty="0">
                        <a:latin typeface="Comic Sans MS"/>
                        <a:cs typeface="Comic Sans MS"/>
                      </a:endParaRPr>
                    </a:p>
                  </a:txBody>
                  <a:tcPr marL="0" marR="0" marT="685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4"/>
                  </a:ext>
                </a:extLst>
              </a:tr>
            </a:tbl>
          </a:graphicData>
        </a:graphic>
      </p:graphicFrame>
      <p:sp>
        <p:nvSpPr>
          <p:cNvPr id="9" name="CuadroTexto 8">
            <a:extLst>
              <a:ext uri="{FF2B5EF4-FFF2-40B4-BE49-F238E27FC236}">
                <a16:creationId xmlns:a16="http://schemas.microsoft.com/office/drawing/2014/main" xmlns="" id="{28510A44-C349-4A62-98A6-E2EBA5B80B30}"/>
              </a:ext>
            </a:extLst>
          </p:cNvPr>
          <p:cNvSpPr txBox="1"/>
          <p:nvPr/>
        </p:nvSpPr>
        <p:spPr>
          <a:xfrm>
            <a:off x="347214" y="7620000"/>
            <a:ext cx="3657360" cy="1015663"/>
          </a:xfrm>
          <a:prstGeom prst="rect">
            <a:avLst/>
          </a:prstGeom>
          <a:noFill/>
        </p:spPr>
        <p:txBody>
          <a:bodyPr wrap="square">
            <a:spAutoFit/>
          </a:bodyPr>
          <a:lstStyle/>
          <a:p>
            <a:pPr algn="ctr"/>
            <a:r>
              <a:rPr lang="es-MX" sz="2000" b="1" dirty="0">
                <a:latin typeface="Comic Sans MS" panose="030F0702030302020204" pitchFamily="66" charset="0"/>
              </a:rPr>
              <a:t>Tabla 1. Ajustes de frecuencia y </a:t>
            </a:r>
            <a:r>
              <a:rPr lang="es-MX" sz="2000" b="1" dirty="0" err="1">
                <a:latin typeface="Comic Sans MS" panose="030F0702030302020204" pitchFamily="66" charset="0"/>
              </a:rPr>
              <a:t>Timers</a:t>
            </a:r>
            <a:r>
              <a:rPr lang="es-MX" sz="2000" b="1" dirty="0">
                <a:latin typeface="Comic Sans MS" panose="030F0702030302020204" pitchFamily="66" charset="0"/>
              </a:rPr>
              <a:t> para el esquema anterior. </a:t>
            </a:r>
            <a:endParaRPr lang="es-AR" sz="2000" b="1" dirty="0">
              <a:latin typeface="Comic Sans MS" panose="030F0702030302020204" pitchFamily="66" charset="0"/>
            </a:endParaRPr>
          </a:p>
        </p:txBody>
      </p:sp>
    </p:spTree>
    <p:extLst>
      <p:ext uri="{BB962C8B-B14F-4D97-AF65-F5344CB8AC3E}">
        <p14:creationId xmlns:p14="http://schemas.microsoft.com/office/powerpoint/2010/main" xmlns="" val="32382303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object 34"/>
          <p:cNvSpPr txBox="1"/>
          <p:nvPr/>
        </p:nvSpPr>
        <p:spPr>
          <a:xfrm>
            <a:off x="292100" y="381000"/>
            <a:ext cx="17297400" cy="5804922"/>
          </a:xfrm>
          <a:prstGeom prst="rect">
            <a:avLst/>
          </a:prstGeom>
        </p:spPr>
        <p:txBody>
          <a:bodyPr vert="horz" wrap="square" lIns="0" tIns="12700" rIns="0" bIns="0" rtlCol="0">
            <a:spAutoFit/>
          </a:bodyPr>
          <a:lstStyle/>
          <a:p>
            <a:pPr marR="5080" indent="11113"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punteada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3</a:t>
            </a:r>
            <a:r>
              <a:rPr lang="es-MX" sz="2400" dirty="0">
                <a:latin typeface="Comic Sans MS"/>
                <a:cs typeface="Comic Sans MS"/>
              </a:rPr>
              <a:t> </a:t>
            </a:r>
            <a:r>
              <a:rPr lang="es-MX" sz="2400" spc="-5" dirty="0">
                <a:latin typeface="Comic Sans MS"/>
                <a:cs typeface="Comic Sans MS"/>
              </a:rPr>
              <a:t>representa</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característica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ajustes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sólida </a:t>
            </a:r>
            <a:r>
              <a:rPr lang="es-MX" sz="2400" dirty="0">
                <a:latin typeface="Comic Sans MS"/>
                <a:cs typeface="Comic Sans MS"/>
              </a:rPr>
              <a:t> </a:t>
            </a:r>
            <a:r>
              <a:rPr lang="es-MX" sz="2400" spc="-5" dirty="0">
                <a:latin typeface="Comic Sans MS"/>
                <a:cs typeface="Comic Sans MS"/>
              </a:rPr>
              <a:t>representa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límites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turbina.</a:t>
            </a:r>
            <a:r>
              <a:rPr lang="es-MX" sz="2400" spc="26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criterios de</a:t>
            </a:r>
            <a:r>
              <a:rPr lang="es-MX" sz="2400" spc="254" dirty="0">
                <a:latin typeface="Comic Sans MS"/>
                <a:cs typeface="Comic Sans MS"/>
              </a:rPr>
              <a:t> </a:t>
            </a:r>
            <a:r>
              <a:rPr lang="es-MX" sz="2400" spc="-5" dirty="0">
                <a:latin typeface="Comic Sans MS"/>
                <a:cs typeface="Comic Sans MS"/>
              </a:rPr>
              <a:t>diseño siguientes se sugieren como guías en </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desarrollo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baja </a:t>
            </a:r>
            <a:r>
              <a:rPr lang="es-MX" sz="2400" dirty="0">
                <a:latin typeface="Comic Sans MS"/>
                <a:cs typeface="Comic Sans MS"/>
              </a:rPr>
              <a:t> </a:t>
            </a:r>
            <a:r>
              <a:rPr lang="es-MX" sz="2400" spc="-5" dirty="0">
                <a:latin typeface="Comic Sans MS"/>
                <a:cs typeface="Comic Sans MS"/>
              </a:rPr>
              <a:t>frecuencia:</a:t>
            </a:r>
            <a:endParaRPr lang="es-MX" sz="2400" dirty="0">
              <a:latin typeface="Comic Sans MS"/>
              <a:cs typeface="Comic Sans MS"/>
            </a:endParaRPr>
          </a:p>
          <a:p>
            <a:pPr marL="469265" marR="5080" indent="-457200" algn="just">
              <a:spcBef>
                <a:spcPts val="100"/>
              </a:spcBef>
              <a:buFont typeface="+mj-lt"/>
              <a:buAutoNum type="arabicPeriod"/>
            </a:pPr>
            <a:r>
              <a:rPr lang="es-MX" sz="2400" spc="-5" dirty="0">
                <a:latin typeface="Comic Sans MS"/>
                <a:cs typeface="Comic Sans MS"/>
              </a:rPr>
              <a:t>Establecer los puntos de disparo y los retardos de </a:t>
            </a:r>
            <a:r>
              <a:rPr lang="es-MX" sz="2400" dirty="0">
                <a:latin typeface="Comic Sans MS"/>
                <a:cs typeface="Comic Sans MS"/>
              </a:rPr>
              <a:t> </a:t>
            </a:r>
            <a:r>
              <a:rPr lang="es-MX" sz="2400" spc="-5" dirty="0">
                <a:latin typeface="Comic Sans MS"/>
                <a:cs typeface="Comic Sans MS"/>
              </a:rPr>
              <a:t>tiempo con base en los límites de frecuencia anormal </a:t>
            </a:r>
            <a:r>
              <a:rPr lang="es-MX" sz="2400" spc="-254"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fabricante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a:t>
            </a:r>
            <a:endParaRPr lang="es-MX" sz="2400" dirty="0">
              <a:latin typeface="Comic Sans MS"/>
              <a:cs typeface="Comic Sans MS"/>
            </a:endParaRPr>
          </a:p>
          <a:p>
            <a:pPr marL="469900" marR="5080" indent="-457200" algn="just">
              <a:spcBef>
                <a:spcPts val="100"/>
              </a:spcBef>
              <a:buFont typeface="+mj-lt"/>
              <a:buAutoNum type="arabicPeriod"/>
            </a:pPr>
            <a:r>
              <a:rPr lang="es-MX" sz="2400" spc="-5" dirty="0">
                <a:latin typeface="Comic Sans MS"/>
                <a:cs typeface="Comic Sans MS"/>
              </a:rPr>
              <a:t>Coordinar</a:t>
            </a:r>
            <a:r>
              <a:rPr lang="es-MX" sz="2400" spc="160" dirty="0">
                <a:latin typeface="Comic Sans MS"/>
                <a:cs typeface="Comic Sans MS"/>
              </a:rPr>
              <a:t> </a:t>
            </a:r>
            <a:r>
              <a:rPr lang="es-MX" sz="2400" spc="-5" dirty="0">
                <a:latin typeface="Comic Sans MS"/>
                <a:cs typeface="Comic Sans MS"/>
              </a:rPr>
              <a:t>los</a:t>
            </a:r>
            <a:r>
              <a:rPr lang="es-MX" sz="2400" spc="160" dirty="0">
                <a:latin typeface="Comic Sans MS"/>
                <a:cs typeface="Comic Sans MS"/>
              </a:rPr>
              <a:t> </a:t>
            </a:r>
            <a:r>
              <a:rPr lang="es-MX" sz="2400" spc="-5" dirty="0">
                <a:latin typeface="Comic Sans MS"/>
                <a:cs typeface="Comic Sans MS"/>
              </a:rPr>
              <a:t>relés</a:t>
            </a:r>
            <a:r>
              <a:rPr lang="es-MX" sz="2400" spc="165" dirty="0">
                <a:latin typeface="Comic Sans MS"/>
                <a:cs typeface="Comic Sans MS"/>
              </a:rPr>
              <a:t> </a:t>
            </a:r>
            <a:r>
              <a:rPr lang="es-MX" sz="2400" spc="-5" dirty="0">
                <a:latin typeface="Comic Sans MS"/>
                <a:cs typeface="Comic Sans MS"/>
              </a:rPr>
              <a:t>de</a:t>
            </a:r>
            <a:r>
              <a:rPr lang="es-MX" sz="2400" spc="160" dirty="0">
                <a:latin typeface="Comic Sans MS"/>
                <a:cs typeface="Comic Sans MS"/>
              </a:rPr>
              <a:t> </a:t>
            </a:r>
            <a:r>
              <a:rPr lang="es-MX" sz="2400" spc="-5" dirty="0">
                <a:latin typeface="Comic Sans MS"/>
                <a:cs typeface="Comic Sans MS"/>
              </a:rPr>
              <a:t>disparo</a:t>
            </a:r>
            <a:r>
              <a:rPr lang="es-MX" sz="2400" spc="165" dirty="0">
                <a:latin typeface="Comic Sans MS"/>
                <a:cs typeface="Comic Sans MS"/>
              </a:rPr>
              <a:t> </a:t>
            </a:r>
            <a:r>
              <a:rPr lang="es-MX" sz="2400" spc="-5" dirty="0">
                <a:latin typeface="Comic Sans MS"/>
                <a:cs typeface="Comic Sans MS"/>
              </a:rPr>
              <a:t>por</a:t>
            </a:r>
            <a:r>
              <a:rPr lang="es-MX" sz="2400" spc="155" dirty="0">
                <a:latin typeface="Comic Sans MS"/>
                <a:cs typeface="Comic Sans MS"/>
              </a:rPr>
              <a:t> </a:t>
            </a:r>
            <a:r>
              <a:rPr lang="es-MX" sz="2400" spc="-5" dirty="0">
                <a:latin typeface="Comic Sans MS"/>
                <a:cs typeface="Comic Sans MS"/>
              </a:rPr>
              <a:t>baja</a:t>
            </a:r>
            <a:r>
              <a:rPr lang="es-MX" sz="2400" spc="160" dirty="0">
                <a:latin typeface="Comic Sans MS"/>
                <a:cs typeface="Comic Sans MS"/>
              </a:rPr>
              <a:t> </a:t>
            </a:r>
            <a:r>
              <a:rPr lang="es-MX" sz="2400" spc="-5" dirty="0">
                <a:latin typeface="Comic Sans MS"/>
                <a:cs typeface="Comic Sans MS"/>
              </a:rPr>
              <a:t>frecuencia </a:t>
            </a:r>
            <a:r>
              <a:rPr lang="es-MX" sz="2400" spc="-26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turbogenerador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programa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corte</a:t>
            </a:r>
            <a:r>
              <a:rPr lang="es-MX" sz="240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automático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endParaRPr lang="es-MX" sz="2400" dirty="0">
              <a:latin typeface="Comic Sans MS"/>
              <a:cs typeface="Comic Sans MS"/>
            </a:endParaRPr>
          </a:p>
          <a:p>
            <a:pPr marL="469900" marR="5080" indent="-457200" algn="just">
              <a:spcBef>
                <a:spcPts val="100"/>
              </a:spcBef>
              <a:buFont typeface="+mj-lt"/>
              <a:buAutoNum type="arabicPeriod"/>
            </a:pPr>
            <a:r>
              <a:rPr lang="es-MX" sz="2400" spc="-5" dirty="0">
                <a:latin typeface="Comic Sans MS"/>
                <a:cs typeface="Comic Sans MS"/>
              </a:rPr>
              <a:t>La</a:t>
            </a:r>
            <a:r>
              <a:rPr lang="es-MX" sz="2400" spc="105" dirty="0">
                <a:latin typeface="Comic Sans MS"/>
                <a:cs typeface="Comic Sans MS"/>
              </a:rPr>
              <a:t> </a:t>
            </a:r>
            <a:r>
              <a:rPr lang="es-MX" sz="2400" spc="-5" dirty="0">
                <a:latin typeface="Comic Sans MS"/>
                <a:cs typeface="Comic Sans MS"/>
              </a:rPr>
              <a:t>falla</a:t>
            </a:r>
            <a:r>
              <a:rPr lang="es-MX" sz="2400" spc="100"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un</a:t>
            </a:r>
            <a:r>
              <a:rPr lang="es-MX" sz="2400" spc="105" dirty="0">
                <a:latin typeface="Comic Sans MS"/>
                <a:cs typeface="Comic Sans MS"/>
              </a:rPr>
              <a:t> </a:t>
            </a:r>
            <a:r>
              <a:rPr lang="es-MX" sz="2400" spc="-5" dirty="0">
                <a:latin typeface="Comic Sans MS"/>
                <a:cs typeface="Comic Sans MS"/>
              </a:rPr>
              <a:t>relé</a:t>
            </a:r>
            <a:r>
              <a:rPr lang="es-MX" sz="2400" spc="100" dirty="0">
                <a:latin typeface="Comic Sans MS"/>
                <a:cs typeface="Comic Sans MS"/>
              </a:rPr>
              <a:t> </a:t>
            </a:r>
            <a:r>
              <a:rPr lang="es-MX" sz="2400" spc="-5" dirty="0">
                <a:latin typeface="Comic Sans MS"/>
                <a:cs typeface="Comic Sans MS"/>
              </a:rPr>
              <a:t>sólo</a:t>
            </a:r>
            <a:r>
              <a:rPr lang="es-MX" sz="2400" spc="100"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baja</a:t>
            </a:r>
            <a:r>
              <a:rPr lang="es-MX" sz="2400" spc="100" dirty="0">
                <a:latin typeface="Comic Sans MS"/>
                <a:cs typeface="Comic Sans MS"/>
              </a:rPr>
              <a:t> </a:t>
            </a:r>
            <a:r>
              <a:rPr lang="es-MX" sz="2400" spc="-5" dirty="0">
                <a:latin typeface="Comic Sans MS"/>
                <a:cs typeface="Comic Sans MS"/>
              </a:rPr>
              <a:t>frecuencia</a:t>
            </a:r>
            <a:r>
              <a:rPr lang="es-MX" sz="2400" spc="100" dirty="0">
                <a:latin typeface="Comic Sans MS"/>
                <a:cs typeface="Comic Sans MS"/>
              </a:rPr>
              <a:t> </a:t>
            </a:r>
            <a:r>
              <a:rPr lang="es-MX" sz="2400" spc="-5" dirty="0">
                <a:latin typeface="Comic Sans MS"/>
                <a:cs typeface="Comic Sans MS"/>
              </a:rPr>
              <a:t>no</a:t>
            </a:r>
            <a:r>
              <a:rPr lang="es-MX" sz="2400" spc="100" dirty="0">
                <a:latin typeface="Comic Sans MS"/>
                <a:cs typeface="Comic Sans MS"/>
              </a:rPr>
              <a:t> </a:t>
            </a:r>
            <a:r>
              <a:rPr lang="es-MX" sz="2400" spc="-5" dirty="0">
                <a:latin typeface="Comic Sans MS"/>
                <a:cs typeface="Comic Sans MS"/>
              </a:rPr>
              <a:t>debe </a:t>
            </a:r>
            <a:r>
              <a:rPr lang="es-MX" sz="2400" spc="-254"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un</a:t>
            </a:r>
            <a:r>
              <a:rPr lang="es-MX" sz="2400" spc="5"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innecesario</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máquina.</a:t>
            </a:r>
            <a:endParaRPr lang="es-MX" sz="2400" dirty="0">
              <a:latin typeface="Comic Sans MS"/>
              <a:cs typeface="Comic Sans MS"/>
            </a:endParaRPr>
          </a:p>
          <a:p>
            <a:pPr marL="469900" marR="5080" indent="-457200" algn="just">
              <a:spcBef>
                <a:spcPts val="100"/>
              </a:spcBef>
              <a:buFont typeface="+mj-lt"/>
              <a:buAutoNum type="arabicPeriod"/>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sólo</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baja</a:t>
            </a:r>
            <a:r>
              <a:rPr lang="es-MX" sz="2400" spc="260" dirty="0">
                <a:latin typeface="Comic Sans MS"/>
                <a:cs typeface="Comic Sans MS"/>
              </a:rPr>
              <a:t> </a:t>
            </a:r>
            <a:r>
              <a:rPr lang="es-MX" sz="2400" spc="-5" dirty="0">
                <a:latin typeface="Comic Sans MS"/>
                <a:cs typeface="Comic Sans MS"/>
              </a:rPr>
              <a:t>frecuencia</a:t>
            </a:r>
            <a:r>
              <a:rPr lang="es-MX" sz="2400" spc="260" dirty="0">
                <a:latin typeface="Comic Sans MS"/>
                <a:cs typeface="Comic Sans MS"/>
              </a:rPr>
              <a:t> </a:t>
            </a:r>
            <a:r>
              <a:rPr lang="es-MX" sz="2400" spc="-5" dirty="0">
                <a:latin typeface="Comic Sans MS"/>
                <a:cs typeface="Comic Sans MS"/>
              </a:rPr>
              <a:t>para </a:t>
            </a:r>
            <a:r>
              <a:rPr lang="es-MX" sz="2400" dirty="0">
                <a:latin typeface="Comic Sans MS"/>
                <a:cs typeface="Comic Sans MS"/>
              </a:rPr>
              <a:t> </a:t>
            </a:r>
            <a:r>
              <a:rPr lang="es-MX" sz="2400" spc="-5" dirty="0">
                <a:latin typeface="Comic Sans MS"/>
                <a:cs typeface="Comic Sans MS"/>
              </a:rPr>
              <a:t>operar durante una condición de baja frecuencia no </a:t>
            </a:r>
            <a:r>
              <a:rPr lang="es-MX" sz="2400" dirty="0">
                <a:latin typeface="Comic Sans MS"/>
                <a:cs typeface="Comic Sans MS"/>
              </a:rPr>
              <a:t> </a:t>
            </a:r>
            <a:r>
              <a:rPr lang="es-MX" sz="2400" spc="-5" dirty="0">
                <a:latin typeface="Comic Sans MS"/>
                <a:cs typeface="Comic Sans MS"/>
              </a:rPr>
              <a:t>debe</a:t>
            </a:r>
            <a:r>
              <a:rPr lang="es-MX" sz="2400" spc="5" dirty="0">
                <a:latin typeface="Comic Sans MS"/>
                <a:cs typeface="Comic Sans MS"/>
              </a:rPr>
              <a:t> </a:t>
            </a:r>
            <a:r>
              <a:rPr lang="es-MX" sz="2400" spc="-5" dirty="0">
                <a:latin typeface="Comic Sans MS"/>
                <a:cs typeface="Comic Sans MS"/>
              </a:rPr>
              <a:t>arriesgar</a:t>
            </a:r>
            <a:r>
              <a:rPr lang="es-MX" sz="2400" spc="5" dirty="0">
                <a:latin typeface="Comic Sans MS"/>
                <a:cs typeface="Comic Sans MS"/>
              </a:rPr>
              <a:t> </a:t>
            </a:r>
            <a:r>
              <a:rPr lang="es-MX" sz="2400" spc="-5" dirty="0">
                <a:latin typeface="Comic Sans MS"/>
                <a:cs typeface="Comic Sans MS"/>
              </a:rPr>
              <a:t>el</a:t>
            </a:r>
            <a:r>
              <a:rPr lang="es-MX" sz="2400" spc="5" dirty="0">
                <a:latin typeface="Comic Sans MS"/>
                <a:cs typeface="Comic Sans MS"/>
              </a:rPr>
              <a:t> </a:t>
            </a:r>
            <a:r>
              <a:rPr lang="es-MX" sz="2400" spc="-5" dirty="0">
                <a:latin typeface="Comic Sans MS"/>
                <a:cs typeface="Comic Sans MS"/>
              </a:rPr>
              <a:t>esquema</a:t>
            </a:r>
            <a:r>
              <a:rPr lang="es-MX" sz="2400" spc="1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protección</a:t>
            </a:r>
            <a:r>
              <a:rPr lang="es-MX" sz="2400" spc="5" dirty="0">
                <a:latin typeface="Comic Sans MS"/>
                <a:cs typeface="Comic Sans MS"/>
              </a:rPr>
              <a:t> </a:t>
            </a:r>
            <a:r>
              <a:rPr lang="es-MX" sz="2400" spc="-5" dirty="0">
                <a:latin typeface="Comic Sans MS"/>
                <a:cs typeface="Comic Sans MS"/>
              </a:rPr>
              <a:t>integral.</a:t>
            </a:r>
            <a:endParaRPr lang="es-MX" sz="2400" dirty="0">
              <a:latin typeface="Comic Sans MS"/>
              <a:cs typeface="Comic Sans MS"/>
            </a:endParaRPr>
          </a:p>
          <a:p>
            <a:pPr marL="469900" marR="5080" indent="-457200" algn="just">
              <a:spcBef>
                <a:spcPts val="100"/>
              </a:spcBef>
              <a:buFont typeface="+mj-lt"/>
              <a:buAutoNum type="arabicPeriod"/>
            </a:pPr>
            <a:r>
              <a:rPr lang="es-MX" sz="2400" spc="-5" dirty="0">
                <a:latin typeface="Comic Sans MS"/>
                <a:cs typeface="Comic Sans MS"/>
              </a:rPr>
              <a:t>Los relés deben ser seleccionados con base en su </a:t>
            </a:r>
            <a:r>
              <a:rPr lang="es-MX" sz="2400" dirty="0">
                <a:latin typeface="Comic Sans MS"/>
                <a:cs typeface="Comic Sans MS"/>
              </a:rPr>
              <a:t> </a:t>
            </a:r>
            <a:r>
              <a:rPr lang="es-MX" sz="2400" spc="-5" dirty="0">
                <a:latin typeface="Comic Sans MS"/>
                <a:cs typeface="Comic Sans MS"/>
              </a:rPr>
              <a:t>exactitud,</a:t>
            </a:r>
            <a:r>
              <a:rPr lang="es-MX" sz="2400" dirty="0">
                <a:latin typeface="Comic Sans MS"/>
                <a:cs typeface="Comic Sans MS"/>
              </a:rPr>
              <a:t> </a:t>
            </a:r>
            <a:r>
              <a:rPr lang="es-MX" sz="2400" spc="-5" dirty="0">
                <a:latin typeface="Comic Sans MS"/>
                <a:cs typeface="Comic Sans MS"/>
              </a:rPr>
              <a:t>rapidez</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10" dirty="0">
                <a:latin typeface="Comic Sans MS"/>
                <a:cs typeface="Comic Sans MS"/>
              </a:rPr>
              <a:t>reposición.</a:t>
            </a:r>
            <a:endParaRPr lang="es-MX" sz="2400" dirty="0">
              <a:latin typeface="Comic Sans MS"/>
              <a:cs typeface="Comic Sans MS"/>
            </a:endParaRPr>
          </a:p>
          <a:p>
            <a:pPr marL="469900" marR="5080" indent="-457200" algn="just">
              <a:spcBef>
                <a:spcPts val="100"/>
              </a:spcBef>
              <a:buFont typeface="+mj-lt"/>
              <a:buAutoNum type="arabicPeriod"/>
            </a:pPr>
            <a:r>
              <a:rPr lang="es-MX" sz="2400" spc="-5" dirty="0">
                <a:latin typeface="Comic Sans MS"/>
                <a:cs typeface="Comic Sans MS"/>
              </a:rPr>
              <a:t>El sistema de protección de baja frecuencia de la </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estar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servicio</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 </a:t>
            </a:r>
            <a:r>
              <a:rPr lang="es-MX" sz="2400" dirty="0">
                <a:latin typeface="Comic Sans MS"/>
                <a:cs typeface="Comic Sans MS"/>
              </a:rPr>
              <a:t> </a:t>
            </a:r>
            <a:r>
              <a:rPr lang="es-MX" sz="2400" spc="-5" dirty="0">
                <a:latin typeface="Comic Sans MS"/>
                <a:cs typeface="Comic Sans MS"/>
              </a:rPr>
              <a:t>sincronizada al sistema o mientras está separada del </a:t>
            </a:r>
            <a:r>
              <a:rPr lang="es-MX" sz="2400" spc="-254" dirty="0">
                <a:latin typeface="Comic Sans MS"/>
                <a:cs typeface="Comic Sans MS"/>
              </a:rPr>
              <a:t> </a:t>
            </a:r>
            <a:r>
              <a:rPr lang="es-MX" sz="2400" spc="-5" dirty="0">
                <a:latin typeface="Comic Sans MS"/>
                <a:cs typeface="Comic Sans MS"/>
              </a:rPr>
              <a:t>sistema</a:t>
            </a:r>
            <a:r>
              <a:rPr lang="es-MX" sz="2400" spc="5" dirty="0">
                <a:latin typeface="Comic Sans MS"/>
                <a:cs typeface="Comic Sans MS"/>
              </a:rPr>
              <a:t> </a:t>
            </a:r>
            <a:r>
              <a:rPr lang="es-MX" sz="2400" spc="-5" dirty="0">
                <a:latin typeface="Comic Sans MS"/>
                <a:cs typeface="Comic Sans MS"/>
              </a:rPr>
              <a:t>pero</a:t>
            </a:r>
            <a:r>
              <a:rPr lang="es-MX" sz="2400" spc="10" dirty="0">
                <a:latin typeface="Comic Sans MS"/>
                <a:cs typeface="Comic Sans MS"/>
              </a:rPr>
              <a:t> </a:t>
            </a:r>
            <a:r>
              <a:rPr lang="es-MX" sz="2400" spc="-5" dirty="0">
                <a:latin typeface="Comic Sans MS"/>
                <a:cs typeface="Comic Sans MS"/>
              </a:rPr>
              <a:t>alimentando</a:t>
            </a:r>
            <a:r>
              <a:rPr lang="es-MX" sz="2400" spc="10" dirty="0">
                <a:latin typeface="Comic Sans MS"/>
                <a:cs typeface="Comic Sans MS"/>
              </a:rPr>
              <a:t> </a:t>
            </a:r>
            <a:r>
              <a:rPr lang="es-MX" sz="2400" spc="-5" dirty="0">
                <a:latin typeface="Comic Sans MS"/>
                <a:cs typeface="Comic Sans MS"/>
              </a:rPr>
              <a:t>a</a:t>
            </a:r>
            <a:r>
              <a:rPr lang="es-MX" sz="2400" spc="10" dirty="0">
                <a:latin typeface="Comic Sans MS"/>
                <a:cs typeface="Comic Sans MS"/>
              </a:rPr>
              <a:t> </a:t>
            </a:r>
            <a:r>
              <a:rPr lang="es-MX" sz="2400" spc="-5" dirty="0">
                <a:latin typeface="Comic Sans MS"/>
                <a:cs typeface="Comic Sans MS"/>
              </a:rPr>
              <a:t>los</a:t>
            </a:r>
            <a:r>
              <a:rPr lang="es-MX" sz="2400" spc="10" dirty="0">
                <a:latin typeface="Comic Sans MS"/>
                <a:cs typeface="Comic Sans MS"/>
              </a:rPr>
              <a:t> </a:t>
            </a:r>
            <a:r>
              <a:rPr lang="es-MX" sz="2400" spc="-5" dirty="0">
                <a:latin typeface="Comic Sans MS"/>
                <a:cs typeface="Comic Sans MS"/>
              </a:rPr>
              <a:t>servicios</a:t>
            </a:r>
            <a:r>
              <a:rPr lang="es-MX" sz="2400" spc="10" dirty="0">
                <a:latin typeface="Comic Sans MS"/>
                <a:cs typeface="Comic Sans MS"/>
              </a:rPr>
              <a:t> </a:t>
            </a:r>
            <a:r>
              <a:rPr lang="es-MX" sz="2400" spc="-5" dirty="0">
                <a:latin typeface="Comic Sans MS"/>
                <a:cs typeface="Comic Sans MS"/>
              </a:rPr>
              <a:t>auxiliares.</a:t>
            </a:r>
            <a:endParaRPr lang="es-MX" sz="2400" dirty="0">
              <a:latin typeface="Comic Sans MS"/>
              <a:cs typeface="Comic Sans MS"/>
            </a:endParaRPr>
          </a:p>
          <a:p>
            <a:pPr marL="469900" marR="5080" indent="-457200" algn="just">
              <a:spcBef>
                <a:spcPts val="100"/>
              </a:spcBef>
              <a:buFont typeface="+mj-lt"/>
              <a:buAutoNum type="arabicPeriod"/>
            </a:pP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alarmas</a:t>
            </a:r>
            <a:r>
              <a:rPr lang="es-MX" sz="2400" dirty="0">
                <a:latin typeface="Comic Sans MS"/>
                <a:cs typeface="Comic Sans MS"/>
              </a:rPr>
              <a:t> </a:t>
            </a:r>
            <a:r>
              <a:rPr lang="es-MX" sz="2400" spc="-5" dirty="0">
                <a:latin typeface="Comic Sans MS"/>
                <a:cs typeface="Comic Sans MS"/>
              </a:rPr>
              <a:t>separadas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alertar</a:t>
            </a:r>
            <a:r>
              <a:rPr lang="es-MX" sz="2400" dirty="0">
                <a:latin typeface="Comic Sans MS"/>
                <a:cs typeface="Comic Sans MS"/>
              </a:rPr>
              <a:t> </a:t>
            </a:r>
            <a:r>
              <a:rPr lang="es-MX" sz="2400" spc="-5" dirty="0">
                <a:latin typeface="Comic Sans MS"/>
                <a:cs typeface="Comic Sans MS"/>
              </a:rPr>
              <a:t>al </a:t>
            </a:r>
            <a:r>
              <a:rPr lang="es-MX" sz="2400" dirty="0">
                <a:latin typeface="Comic Sans MS"/>
                <a:cs typeface="Comic Sans MS"/>
              </a:rPr>
              <a:t> </a:t>
            </a:r>
            <a:r>
              <a:rPr lang="es-MX" sz="2400" spc="-5" dirty="0">
                <a:latin typeface="Comic Sans MS"/>
                <a:cs typeface="Comic Sans MS"/>
              </a:rPr>
              <a:t>operador de una frecuencia en el sistema menor que </a:t>
            </a:r>
            <a:r>
              <a:rPr lang="es-MX" sz="2400" dirty="0">
                <a:latin typeface="Comic Sans MS"/>
                <a:cs typeface="Comic Sans MS"/>
              </a:rPr>
              <a:t> </a:t>
            </a:r>
            <a:r>
              <a:rPr lang="es-MX" sz="2400" spc="-5" dirty="0">
                <a:latin typeface="Comic Sans MS"/>
                <a:cs typeface="Comic Sans MS"/>
              </a:rPr>
              <a:t>la normal y de que hay un disparo pendiente de la </a:t>
            </a:r>
            <a:r>
              <a:rPr lang="es-MX" sz="2400" dirty="0">
                <a:latin typeface="Comic Sans MS"/>
                <a:cs typeface="Comic Sans MS"/>
              </a:rPr>
              <a:t> </a:t>
            </a:r>
            <a:r>
              <a:rPr lang="es-MX" sz="2400" spc="-5" dirty="0">
                <a:latin typeface="Comic Sans MS"/>
                <a:cs typeface="Comic Sans MS"/>
              </a:rPr>
              <a:t>unidad.</a:t>
            </a:r>
            <a:endParaRPr lang="es-MX" sz="24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pic>
        <p:nvPicPr>
          <p:cNvPr id="4" name="Imagen 3">
            <a:extLst>
              <a:ext uri="{FF2B5EF4-FFF2-40B4-BE49-F238E27FC236}">
                <a16:creationId xmlns:a16="http://schemas.microsoft.com/office/drawing/2014/main" xmlns="" id="{39E5FB96-1117-4055-86D1-F33231F3B522}"/>
              </a:ext>
            </a:extLst>
          </p:cNvPr>
          <p:cNvPicPr>
            <a:picLocks noChangeAspect="1"/>
          </p:cNvPicPr>
          <p:nvPr/>
        </p:nvPicPr>
        <p:blipFill>
          <a:blip r:embed="rId2"/>
          <a:stretch>
            <a:fillRect/>
          </a:stretch>
        </p:blipFill>
        <p:spPr>
          <a:xfrm>
            <a:off x="6807200" y="5638800"/>
            <a:ext cx="8229600" cy="4191000"/>
          </a:xfrm>
          <a:prstGeom prst="rect">
            <a:avLst/>
          </a:prstGeom>
        </p:spPr>
      </p:pic>
      <p:sp>
        <p:nvSpPr>
          <p:cNvPr id="8" name="CuadroTexto 7">
            <a:extLst>
              <a:ext uri="{FF2B5EF4-FFF2-40B4-BE49-F238E27FC236}">
                <a16:creationId xmlns:a16="http://schemas.microsoft.com/office/drawing/2014/main" xmlns="" id="{41AA60D3-C8BC-4B8D-8F3F-ED54B3561F3B}"/>
              </a:ext>
            </a:extLst>
          </p:cNvPr>
          <p:cNvSpPr txBox="1"/>
          <p:nvPr/>
        </p:nvSpPr>
        <p:spPr>
          <a:xfrm>
            <a:off x="-213983" y="7315363"/>
            <a:ext cx="8936966" cy="461665"/>
          </a:xfrm>
          <a:prstGeom prst="rect">
            <a:avLst/>
          </a:prstGeom>
          <a:noFill/>
        </p:spPr>
        <p:txBody>
          <a:bodyPr wrap="square">
            <a:spAutoFit/>
          </a:bodyPr>
          <a:lstStyle/>
          <a:p>
            <a:pPr algn="ctr"/>
            <a:r>
              <a:rPr lang="es-MX" sz="2400" b="1" dirty="0">
                <a:latin typeface="Comic Sans MS" panose="030F0702030302020204" pitchFamily="66" charset="0"/>
              </a:rPr>
              <a:t>Figura 3 Ejemplo de aplicación</a:t>
            </a:r>
            <a:r>
              <a:rPr lang="es-MX" dirty="0"/>
              <a:t>.</a:t>
            </a:r>
            <a:endParaRPr lang="es-AR" dirty="0"/>
          </a:p>
        </p:txBody>
      </p:sp>
    </p:spTree>
    <p:extLst>
      <p:ext uri="{BB962C8B-B14F-4D97-AF65-F5344CB8AC3E}">
        <p14:creationId xmlns:p14="http://schemas.microsoft.com/office/powerpoint/2010/main" xmlns="" val="5779725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30199" y="429472"/>
            <a:ext cx="17221201" cy="4632807"/>
          </a:xfrm>
          <a:prstGeom prst="rect">
            <a:avLst/>
          </a:prstGeom>
        </p:spPr>
        <p:txBody>
          <a:bodyPr vert="horz" wrap="square" lIns="0" tIns="12700" rIns="0" bIns="0" rtlCol="0">
            <a:spAutoFit/>
          </a:bodyPr>
          <a:lstStyle/>
          <a:p>
            <a:pPr marL="307975" marR="5080" indent="-295910" algn="just">
              <a:spcBef>
                <a:spcPts val="100"/>
              </a:spcBef>
              <a:tabLst>
                <a:tab pos="307975" algn="l"/>
              </a:tabLst>
            </a:pPr>
            <a:r>
              <a:rPr sz="2400" b="1" spc="-5" dirty="0">
                <a:latin typeface="Comic Sans MS"/>
                <a:cs typeface="Comic Sans MS"/>
              </a:rPr>
              <a:t>C.	Consideraciones</a:t>
            </a:r>
            <a:r>
              <a:rPr sz="2400" b="1" spc="25" dirty="0">
                <a:latin typeface="Comic Sans MS"/>
                <a:cs typeface="Comic Sans MS"/>
              </a:rPr>
              <a:t> </a:t>
            </a:r>
            <a:r>
              <a:rPr sz="2400" b="1" spc="-5" dirty="0">
                <a:latin typeface="Comic Sans MS"/>
                <a:cs typeface="Comic Sans MS"/>
              </a:rPr>
              <a:t>de</a:t>
            </a:r>
            <a:r>
              <a:rPr sz="2400" b="1" spc="30" dirty="0">
                <a:latin typeface="Comic Sans MS"/>
                <a:cs typeface="Comic Sans MS"/>
              </a:rPr>
              <a:t> </a:t>
            </a:r>
            <a:r>
              <a:rPr sz="2400" b="1" spc="-5" dirty="0">
                <a:latin typeface="Comic Sans MS"/>
                <a:cs typeface="Comic Sans MS"/>
              </a:rPr>
              <a:t>baja</a:t>
            </a:r>
            <a:r>
              <a:rPr sz="2400" b="1" spc="25" dirty="0">
                <a:latin typeface="Comic Sans MS"/>
                <a:cs typeface="Comic Sans MS"/>
              </a:rPr>
              <a:t> </a:t>
            </a:r>
            <a:r>
              <a:rPr sz="2400" b="1" spc="-5" dirty="0">
                <a:latin typeface="Comic Sans MS"/>
                <a:cs typeface="Comic Sans MS"/>
              </a:rPr>
              <a:t>frecuencia–Auxiliares</a:t>
            </a:r>
            <a:r>
              <a:rPr sz="2400" b="1" spc="25" dirty="0">
                <a:latin typeface="Comic Sans MS"/>
                <a:cs typeface="Comic Sans MS"/>
              </a:rPr>
              <a:t> </a:t>
            </a:r>
            <a:r>
              <a:rPr sz="2400" b="1" spc="-5" dirty="0">
                <a:latin typeface="Comic Sans MS"/>
                <a:cs typeface="Comic Sans MS"/>
              </a:rPr>
              <a:t>de </a:t>
            </a:r>
            <a:r>
              <a:rPr sz="2400" b="1" spc="-375" dirty="0">
                <a:latin typeface="Comic Sans MS"/>
                <a:cs typeface="Comic Sans MS"/>
              </a:rPr>
              <a:t> </a:t>
            </a:r>
            <a:r>
              <a:rPr sz="2400" b="1" spc="-5" dirty="0">
                <a:latin typeface="Comic Sans MS"/>
                <a:cs typeface="Comic Sans MS"/>
              </a:rPr>
              <a:t>una planta</a:t>
            </a:r>
            <a:r>
              <a:rPr sz="2400" b="1" dirty="0">
                <a:latin typeface="Comic Sans MS"/>
                <a:cs typeface="Comic Sans MS"/>
              </a:rPr>
              <a:t> </a:t>
            </a:r>
            <a:r>
              <a:rPr sz="2400" b="1" spc="-5" dirty="0">
                <a:latin typeface="Comic Sans MS"/>
                <a:cs typeface="Comic Sans MS"/>
              </a:rPr>
              <a:t>de </a:t>
            </a:r>
            <a:r>
              <a:rPr sz="2400" b="1" spc="-10" dirty="0">
                <a:latin typeface="Comic Sans MS"/>
                <a:cs typeface="Comic Sans MS"/>
              </a:rPr>
              <a:t>vapor.</a:t>
            </a:r>
            <a:endParaRPr lang="en-US" sz="2400" b="1" spc="-10" dirty="0">
              <a:latin typeface="Comic Sans MS"/>
              <a:cs typeface="Comic Sans MS"/>
            </a:endParaRPr>
          </a:p>
          <a:p>
            <a:pPr marL="307975" marR="5080" indent="-295910" algn="just">
              <a:spcBef>
                <a:spcPts val="100"/>
              </a:spcBef>
              <a:tabLst>
                <a:tab pos="307975" algn="l"/>
              </a:tabLst>
            </a:pPr>
            <a:endParaRPr lang="es-AR" sz="2400" b="1" spc="-10" dirty="0">
              <a:latin typeface="Comic Sans MS"/>
              <a:cs typeface="Comic Sans MS"/>
            </a:endParaRPr>
          </a:p>
          <a:p>
            <a:pPr marR="5080" indent="12700" algn="just">
              <a:spcBef>
                <a:spcPts val="100"/>
              </a:spcBef>
            </a:pPr>
            <a:r>
              <a:rPr lang="es-MX" sz="2400" spc="-5" dirty="0">
                <a:latin typeface="Comic Sans MS"/>
                <a:cs typeface="Comic Sans MS"/>
              </a:rPr>
              <a:t>La habilidad del sistema del suministro de vapor para </a:t>
            </a:r>
            <a:r>
              <a:rPr lang="es-MX" sz="2400" dirty="0">
                <a:latin typeface="Comic Sans MS"/>
                <a:cs typeface="Comic Sans MS"/>
              </a:rPr>
              <a:t> </a:t>
            </a:r>
            <a:r>
              <a:rPr lang="es-MX" sz="2400" spc="-5" dirty="0">
                <a:latin typeface="Comic Sans MS"/>
                <a:cs typeface="Comic Sans MS"/>
              </a:rPr>
              <a:t>continuar</a:t>
            </a:r>
            <a:r>
              <a:rPr lang="es-MX" sz="2400" dirty="0">
                <a:latin typeface="Comic Sans MS"/>
                <a:cs typeface="Comic Sans MS"/>
              </a:rPr>
              <a:t> </a:t>
            </a:r>
            <a:r>
              <a:rPr lang="es-MX" sz="2400" spc="-5" dirty="0">
                <a:latin typeface="Comic Sans MS"/>
                <a:cs typeface="Comic Sans MS"/>
              </a:rPr>
              <a:t>operando</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período</a:t>
            </a:r>
            <a:r>
              <a:rPr lang="es-MX" sz="2400" dirty="0">
                <a:latin typeface="Comic Sans MS"/>
                <a:cs typeface="Comic Sans MS"/>
              </a:rPr>
              <a:t> </a:t>
            </a:r>
            <a:r>
              <a:rPr lang="es-MX" sz="2400" spc="-5" dirty="0">
                <a:latin typeface="Comic Sans MS"/>
                <a:cs typeface="Comic Sans MS"/>
              </a:rPr>
              <a:t>extenso</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operación en baja frecuencia depende del margen en la </a:t>
            </a:r>
            <a:r>
              <a:rPr lang="es-MX" sz="2400" dirty="0">
                <a:latin typeface="Comic Sans MS"/>
                <a:cs typeface="Comic Sans MS"/>
              </a:rPr>
              <a:t> </a:t>
            </a:r>
            <a:r>
              <a:rPr lang="es-MX" sz="2400" spc="-5" dirty="0">
                <a:latin typeface="Comic Sans MS"/>
                <a:cs typeface="Comic Sans MS"/>
              </a:rPr>
              <a:t>capacidad de los impulsores de motor auxiliares y de las </a:t>
            </a:r>
            <a:r>
              <a:rPr lang="es-MX" sz="2400" dirty="0">
                <a:latin typeface="Comic Sans MS"/>
                <a:cs typeface="Comic Sans MS"/>
              </a:rPr>
              <a:t> </a:t>
            </a:r>
            <a:r>
              <a:rPr lang="es-MX" sz="2400" spc="-5" dirty="0">
                <a:latin typeface="Comic Sans MS"/>
                <a:cs typeface="Comic Sans MS"/>
              </a:rPr>
              <a:t>cargas impulsadas por las flechas.</a:t>
            </a:r>
            <a:r>
              <a:rPr lang="es-MX" sz="2400" dirty="0">
                <a:latin typeface="Comic Sans MS"/>
                <a:cs typeface="Comic Sans MS"/>
              </a:rPr>
              <a:t> </a:t>
            </a:r>
            <a:r>
              <a:rPr lang="es-MX" sz="2400" spc="-5" dirty="0">
                <a:latin typeface="Comic Sans MS"/>
                <a:cs typeface="Comic Sans MS"/>
              </a:rPr>
              <a:t>Los equipos auxiliares </a:t>
            </a:r>
            <a:r>
              <a:rPr lang="es-MX" sz="2400" dirty="0">
                <a:latin typeface="Comic Sans MS"/>
                <a:cs typeface="Comic Sans MS"/>
              </a:rPr>
              <a:t> </a:t>
            </a:r>
            <a:r>
              <a:rPr lang="es-MX" sz="2400" spc="-5" dirty="0">
                <a:latin typeface="Comic Sans MS"/>
                <a:cs typeface="Comic Sans MS"/>
              </a:rPr>
              <a:t>más limitados son generalmente las bombas de agua de </a:t>
            </a:r>
            <a:r>
              <a:rPr lang="es-MX" sz="2400" dirty="0">
                <a:latin typeface="Comic Sans MS"/>
                <a:cs typeface="Comic Sans MS"/>
              </a:rPr>
              <a:t> </a:t>
            </a:r>
            <a:r>
              <a:rPr lang="es-MX" sz="2400" spc="-5" dirty="0">
                <a:latin typeface="Comic Sans MS"/>
                <a:cs typeface="Comic Sans MS"/>
              </a:rPr>
              <a:t>alimentación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caldera,</a:t>
            </a:r>
            <a:r>
              <a:rPr lang="es-MX" sz="2400" dirty="0">
                <a:latin typeface="Comic Sans MS"/>
                <a:cs typeface="Comic Sans MS"/>
              </a:rPr>
              <a:t> </a:t>
            </a:r>
            <a:r>
              <a:rPr lang="es-MX" sz="2400" spc="-5" dirty="0">
                <a:latin typeface="Comic Sans MS"/>
                <a:cs typeface="Comic Sans MS"/>
              </a:rPr>
              <a:t>bombas</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agua</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circulación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bombas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condensado,</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porcentaje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reducción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velocidad</a:t>
            </a:r>
            <a:r>
              <a:rPr lang="es-MX" sz="2400" dirty="0">
                <a:latin typeface="Comic Sans MS"/>
                <a:cs typeface="Comic Sans MS"/>
              </a:rPr>
              <a:t> </a:t>
            </a:r>
            <a:r>
              <a:rPr lang="es-MX" sz="2400" spc="-5" dirty="0">
                <a:latin typeface="Comic Sans MS"/>
                <a:cs typeface="Comic Sans MS"/>
              </a:rPr>
              <a:t>causa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mayor </a:t>
            </a:r>
            <a:r>
              <a:rPr lang="es-MX" sz="2400" spc="-260" dirty="0">
                <a:latin typeface="Comic Sans MS"/>
                <a:cs typeface="Comic Sans MS"/>
              </a:rPr>
              <a:t> </a:t>
            </a:r>
            <a:r>
              <a:rPr lang="es-MX" sz="2400" spc="-5" dirty="0">
                <a:latin typeface="Comic Sans MS"/>
                <a:cs typeface="Comic Sans MS"/>
              </a:rPr>
              <a:t>porcentaje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frecuencia </a:t>
            </a:r>
            <a:r>
              <a:rPr lang="es-MX" sz="2400" dirty="0">
                <a:latin typeface="Comic Sans MS"/>
                <a:cs typeface="Comic Sans MS"/>
              </a:rPr>
              <a:t> </a:t>
            </a:r>
            <a:r>
              <a:rPr lang="es-MX" sz="2400" spc="-5" dirty="0">
                <a:latin typeface="Comic Sans MS"/>
                <a:cs typeface="Comic Sans MS"/>
              </a:rPr>
              <a:t>crítica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cual</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comportamiento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bombas </a:t>
            </a:r>
            <a:r>
              <a:rPr lang="es-MX" sz="2400" dirty="0">
                <a:latin typeface="Comic Sans MS"/>
                <a:cs typeface="Comic Sans MS"/>
              </a:rPr>
              <a:t> </a:t>
            </a:r>
            <a:r>
              <a:rPr lang="es-MX" sz="2400" spc="-5" dirty="0">
                <a:latin typeface="Comic Sans MS"/>
                <a:cs typeface="Comic Sans MS"/>
              </a:rPr>
              <a:t>afectará la salida de la planta varía de planta a planta. </a:t>
            </a:r>
            <a:r>
              <a:rPr lang="es-MX" sz="2400" dirty="0">
                <a:latin typeface="Comic Sans MS"/>
                <a:cs typeface="Comic Sans MS"/>
              </a:rPr>
              <a:t> </a:t>
            </a:r>
            <a:r>
              <a:rPr lang="es-MX" sz="2400" spc="-5" dirty="0">
                <a:latin typeface="Comic Sans MS"/>
                <a:cs typeface="Comic Sans MS"/>
              </a:rPr>
              <a:t>Consecuentemente, el nivel de frecuencia segura mínima </a:t>
            </a:r>
            <a:r>
              <a:rPr lang="es-MX" sz="2400" dirty="0">
                <a:latin typeface="Comic Sans MS"/>
                <a:cs typeface="Comic Sans MS"/>
              </a:rPr>
              <a:t> </a:t>
            </a:r>
            <a:r>
              <a:rPr lang="es-MX" sz="2400" spc="-5" dirty="0">
                <a:latin typeface="Comic Sans MS"/>
                <a:cs typeface="Comic Sans MS"/>
              </a:rPr>
              <a:t>para mantener la salida de la planta depende de cada </a:t>
            </a:r>
            <a:r>
              <a:rPr lang="es-MX" sz="2400" dirty="0">
                <a:latin typeface="Comic Sans MS"/>
                <a:cs typeface="Comic Sans MS"/>
              </a:rPr>
              <a:t> </a:t>
            </a:r>
            <a:r>
              <a:rPr lang="es-MX" sz="2400" spc="-5" dirty="0">
                <a:latin typeface="Comic Sans MS"/>
                <a:cs typeface="Comic Sans MS"/>
              </a:rPr>
              <a:t>planta y del diseño del equipo y la capacidad asociada con </a:t>
            </a:r>
            <a:r>
              <a:rPr lang="es-MX" sz="2400" dirty="0">
                <a:latin typeface="Comic Sans MS"/>
                <a:cs typeface="Comic Sans MS"/>
              </a:rPr>
              <a:t> </a:t>
            </a:r>
            <a:r>
              <a:rPr lang="es-MX" sz="2400" spc="-5" dirty="0">
                <a:latin typeface="Comic Sans MS"/>
                <a:cs typeface="Comic Sans MS"/>
              </a:rPr>
              <a:t>cada unidad generadora.</a:t>
            </a:r>
            <a:r>
              <a:rPr lang="es-MX" sz="2400" spc="520" dirty="0">
                <a:latin typeface="Comic Sans MS"/>
                <a:cs typeface="Comic Sans MS"/>
              </a:rPr>
              <a:t> </a:t>
            </a:r>
            <a:r>
              <a:rPr lang="es-MX" sz="2400" spc="-5" dirty="0">
                <a:latin typeface="Comic Sans MS"/>
                <a:cs typeface="Comic Sans MS"/>
              </a:rPr>
              <a:t>La protección contra operación </a:t>
            </a:r>
            <a:r>
              <a:rPr lang="es-MX" sz="2400" spc="-254" dirty="0">
                <a:latin typeface="Comic Sans MS"/>
                <a:cs typeface="Comic Sans MS"/>
              </a:rPr>
              <a:t> </a:t>
            </a:r>
            <a:r>
              <a:rPr lang="es-MX" sz="2400" spc="-5" dirty="0">
                <a:latin typeface="Comic Sans MS"/>
                <a:cs typeface="Comic Sans MS"/>
              </a:rPr>
              <a:t>a baja frecuencia es usualmente asignada al equipo de </a:t>
            </a:r>
            <a:r>
              <a:rPr lang="es-MX" sz="2400" dirty="0">
                <a:latin typeface="Comic Sans MS"/>
                <a:cs typeface="Comic Sans MS"/>
              </a:rPr>
              <a:t> </a:t>
            </a:r>
            <a:r>
              <a:rPr lang="es-MX" sz="2400" spc="-5" dirty="0">
                <a:latin typeface="Comic Sans MS"/>
                <a:cs typeface="Comic Sans MS"/>
              </a:rPr>
              <a:t>protección térmica, pero es posible una protección más </a:t>
            </a:r>
            <a:r>
              <a:rPr lang="es-MX" sz="2400" dirty="0">
                <a:latin typeface="Comic Sans MS"/>
                <a:cs typeface="Comic Sans MS"/>
              </a:rPr>
              <a:t> </a:t>
            </a:r>
            <a:r>
              <a:rPr lang="es-MX" sz="2400" spc="-5" dirty="0">
                <a:latin typeface="Comic Sans MS"/>
                <a:cs typeface="Comic Sans MS"/>
              </a:rPr>
              <a:t>refinada usando un relé sensible a la frecuencia o un relé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Volts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Hertz,</a:t>
            </a:r>
            <a:r>
              <a:rPr lang="es-MX" sz="2400" dirty="0">
                <a:latin typeface="Comic Sans MS"/>
                <a:cs typeface="Comic Sans MS"/>
              </a:rPr>
              <a:t> </a:t>
            </a:r>
            <a:r>
              <a:rPr lang="es-MX" sz="2400" spc="-5" dirty="0">
                <a:latin typeface="Comic Sans MS"/>
                <a:cs typeface="Comic Sans MS"/>
              </a:rPr>
              <a:t>el</a:t>
            </a:r>
            <a:r>
              <a:rPr lang="es-MX" sz="2400" spc="254" dirty="0">
                <a:latin typeface="Comic Sans MS"/>
                <a:cs typeface="Comic Sans MS"/>
              </a:rPr>
              <a:t> </a:t>
            </a:r>
            <a:r>
              <a:rPr lang="es-MX" sz="2400" spc="-5" dirty="0">
                <a:latin typeface="Comic Sans MS"/>
                <a:cs typeface="Comic Sans MS"/>
              </a:rPr>
              <a:t>cual mide las condiciones reales </a:t>
            </a:r>
            <a:r>
              <a:rPr lang="es-MX" sz="2400" spc="-254" dirty="0">
                <a:latin typeface="Comic Sans MS"/>
                <a:cs typeface="Comic Sans MS"/>
              </a:rPr>
              <a:t> </a:t>
            </a:r>
            <a:r>
              <a:rPr lang="es-MX" sz="2400" spc="-5" dirty="0">
                <a:latin typeface="Comic Sans MS"/>
                <a:cs typeface="Comic Sans MS"/>
              </a:rPr>
              <a:t>del sistema.</a:t>
            </a:r>
            <a:endParaRPr lang="es-MX" sz="2400" dirty="0">
              <a:latin typeface="Comic Sans MS"/>
              <a:cs typeface="Comic Sans MS"/>
            </a:endParaRPr>
          </a:p>
          <a:p>
            <a:pPr marL="307975" marR="5080" indent="-295910">
              <a:lnSpc>
                <a:spcPct val="116100"/>
              </a:lnSpc>
              <a:spcBef>
                <a:spcPts val="100"/>
              </a:spcBef>
              <a:tabLst>
                <a:tab pos="307975" algn="l"/>
              </a:tabLst>
            </a:pPr>
            <a:endParaRPr sz="900" dirty="0">
              <a:latin typeface="Comic Sans MS"/>
              <a:cs typeface="Comic Sans M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406400" y="457200"/>
            <a:ext cx="17068800" cy="4684103"/>
          </a:xfrm>
          <a:prstGeom prst="rect">
            <a:avLst/>
          </a:prstGeom>
        </p:spPr>
        <p:txBody>
          <a:bodyPr vert="horz" wrap="square" lIns="0" tIns="12700" rIns="0" bIns="0" rtlCol="0">
            <a:spAutoFit/>
          </a:bodyPr>
          <a:lstStyle/>
          <a:p>
            <a:pPr marL="12700" marR="5080" algn="just">
              <a:spcBef>
                <a:spcPts val="100"/>
              </a:spcBef>
              <a:tabLst>
                <a:tab pos="738505" algn="l"/>
                <a:tab pos="982980" algn="l"/>
                <a:tab pos="1736089" algn="l"/>
                <a:tab pos="2338705" algn="l"/>
                <a:tab pos="2649855" algn="l"/>
              </a:tabLst>
            </a:pPr>
            <a:r>
              <a:rPr sz="2400" b="1" spc="-5" dirty="0">
                <a:latin typeface="Comic Sans MS"/>
                <a:cs typeface="Comic Sans MS"/>
              </a:rPr>
              <a:t>Operación	a	frecuencia	anorm</a:t>
            </a:r>
            <a:r>
              <a:rPr sz="2400" b="1" spc="-10" dirty="0">
                <a:latin typeface="Comic Sans MS"/>
                <a:cs typeface="Comic Sans MS"/>
              </a:rPr>
              <a:t>a</a:t>
            </a:r>
            <a:r>
              <a:rPr sz="2400" b="1" spc="-5" dirty="0">
                <a:latin typeface="Comic Sans MS"/>
                <a:cs typeface="Comic Sans MS"/>
              </a:rPr>
              <a:t>l</a:t>
            </a:r>
            <a:r>
              <a:rPr sz="2400" b="1" dirty="0">
                <a:latin typeface="Comic Sans MS"/>
                <a:cs typeface="Comic Sans MS"/>
              </a:rPr>
              <a:t>	</a:t>
            </a:r>
            <a:r>
              <a:rPr sz="2400" b="1" spc="-10" dirty="0">
                <a:latin typeface="Comic Sans MS"/>
                <a:cs typeface="Comic Sans MS"/>
              </a:rPr>
              <a:t>d</a:t>
            </a:r>
            <a:r>
              <a:rPr sz="2400" b="1" spc="-5" dirty="0">
                <a:latin typeface="Comic Sans MS"/>
                <a:cs typeface="Comic Sans MS"/>
              </a:rPr>
              <a:t>e</a:t>
            </a:r>
            <a:r>
              <a:rPr sz="2400" b="1" dirty="0">
                <a:latin typeface="Comic Sans MS"/>
                <a:cs typeface="Comic Sans MS"/>
              </a:rPr>
              <a:t>	</a:t>
            </a:r>
            <a:r>
              <a:rPr sz="2400" b="1" spc="-5" dirty="0">
                <a:latin typeface="Comic Sans MS"/>
                <a:cs typeface="Comic Sans MS"/>
              </a:rPr>
              <a:t>plantas  </a:t>
            </a:r>
            <a:r>
              <a:rPr sz="2400" b="1" spc="-5" dirty="0" err="1">
                <a:latin typeface="Comic Sans MS"/>
                <a:cs typeface="Comic Sans MS"/>
              </a:rPr>
              <a:t>generadoras</a:t>
            </a:r>
            <a:r>
              <a:rPr sz="2400" b="1" spc="-5" dirty="0">
                <a:latin typeface="Comic Sans MS"/>
                <a:cs typeface="Comic Sans MS"/>
              </a:rPr>
              <a:t> </a:t>
            </a:r>
            <a:r>
              <a:rPr sz="2400" b="1" spc="-5" dirty="0" err="1">
                <a:latin typeface="Comic Sans MS"/>
                <a:cs typeface="Comic Sans MS"/>
              </a:rPr>
              <a:t>nucleares</a:t>
            </a:r>
            <a:endParaRPr lang="en-US" sz="2400" b="1" spc="-5" dirty="0">
              <a:latin typeface="Comic Sans MS"/>
              <a:cs typeface="Comic Sans MS"/>
            </a:endParaRPr>
          </a:p>
          <a:p>
            <a:pPr marL="12700" marR="5080" algn="just">
              <a:spcBef>
                <a:spcPts val="100"/>
              </a:spcBef>
              <a:tabLst>
                <a:tab pos="738505" algn="l"/>
                <a:tab pos="982980" algn="l"/>
                <a:tab pos="1736089" algn="l"/>
                <a:tab pos="2338705" algn="l"/>
                <a:tab pos="2649855" algn="l"/>
              </a:tabLst>
            </a:pPr>
            <a:endParaRPr lang="en-US" sz="2400" b="1" spc="-5" dirty="0">
              <a:latin typeface="Comic Sans MS"/>
              <a:cs typeface="Comic Sans MS"/>
            </a:endParaRPr>
          </a:p>
          <a:p>
            <a:pPr marL="12700" marR="5080" algn="just">
              <a:spcBef>
                <a:spcPts val="100"/>
              </a:spcBef>
              <a:tabLst>
                <a:tab pos="738505" algn="l"/>
                <a:tab pos="982980" algn="l"/>
                <a:tab pos="1736089" algn="l"/>
                <a:tab pos="2338705" algn="l"/>
                <a:tab pos="2649855" algn="l"/>
              </a:tabLst>
            </a:pPr>
            <a:r>
              <a:rPr lang="es-MX" sz="2400" b="1" spc="-10" dirty="0">
                <a:latin typeface="Comic Sans MS"/>
                <a:cs typeface="Comic Sans MS"/>
              </a:rPr>
              <a:t>A</a:t>
            </a:r>
            <a:r>
              <a:rPr lang="es-MX" sz="2400" b="1" spc="-5" dirty="0">
                <a:latin typeface="Comic Sans MS"/>
                <a:cs typeface="Comic Sans MS"/>
              </a:rPr>
              <a:t>.</a:t>
            </a:r>
            <a:r>
              <a:rPr lang="es-MX" sz="2400" b="1" dirty="0">
                <a:latin typeface="Comic Sans MS"/>
                <a:cs typeface="Comic Sans MS"/>
              </a:rPr>
              <a:t>	</a:t>
            </a:r>
            <a:r>
              <a:rPr lang="es-MX" sz="2400" b="1" spc="-5" dirty="0">
                <a:latin typeface="Comic Sans MS"/>
                <a:cs typeface="Comic Sans MS"/>
              </a:rPr>
              <a:t>Capacidad</a:t>
            </a:r>
            <a:r>
              <a:rPr lang="es-MX" sz="2400" b="1" dirty="0">
                <a:latin typeface="Comic Sans MS"/>
                <a:cs typeface="Comic Sans MS"/>
              </a:rPr>
              <a:t>	</a:t>
            </a:r>
            <a:r>
              <a:rPr lang="es-MX" sz="2400" b="1" spc="-10" dirty="0">
                <a:latin typeface="Comic Sans MS"/>
                <a:cs typeface="Comic Sans MS"/>
              </a:rPr>
              <a:t>d</a:t>
            </a:r>
            <a:r>
              <a:rPr lang="es-MX" sz="2400" b="1" spc="-5" dirty="0">
                <a:latin typeface="Comic Sans MS"/>
                <a:cs typeface="Comic Sans MS"/>
              </a:rPr>
              <a:t>e</a:t>
            </a:r>
            <a:r>
              <a:rPr lang="es-MX" sz="2400" b="1" dirty="0">
                <a:latin typeface="Comic Sans MS"/>
                <a:cs typeface="Comic Sans MS"/>
              </a:rPr>
              <a:t>	</a:t>
            </a:r>
            <a:r>
              <a:rPr lang="es-MX" sz="2400" b="1" spc="-5" dirty="0">
                <a:latin typeface="Comic Sans MS"/>
                <a:cs typeface="Comic Sans MS"/>
              </a:rPr>
              <a:t>alta/baja</a:t>
            </a:r>
            <a:r>
              <a:rPr lang="es-MX" sz="2400" b="1" dirty="0">
                <a:latin typeface="Comic Sans MS"/>
                <a:cs typeface="Comic Sans MS"/>
              </a:rPr>
              <a:t>	</a:t>
            </a:r>
            <a:r>
              <a:rPr lang="es-MX" sz="2400" b="1" spc="-5" dirty="0">
                <a:latin typeface="Comic Sans MS"/>
                <a:cs typeface="Comic Sans MS"/>
              </a:rPr>
              <a:t>frecuencia</a:t>
            </a:r>
            <a:r>
              <a:rPr lang="es-MX" sz="2400" b="1" dirty="0">
                <a:latin typeface="Comic Sans MS"/>
                <a:cs typeface="Comic Sans MS"/>
              </a:rPr>
              <a:t>	</a:t>
            </a:r>
            <a:r>
              <a:rPr lang="es-MX" sz="2400" b="1" spc="-10" dirty="0">
                <a:latin typeface="Comic Sans MS"/>
                <a:cs typeface="Comic Sans MS"/>
              </a:rPr>
              <a:t>del  </a:t>
            </a:r>
            <a:r>
              <a:rPr lang="es-MX" sz="2400" b="1" spc="-5" dirty="0">
                <a:latin typeface="Comic Sans MS"/>
                <a:cs typeface="Comic Sans MS"/>
              </a:rPr>
              <a:t>turbogenerador.</a:t>
            </a:r>
            <a:endParaRPr lang="es-MX" sz="2400" dirty="0">
              <a:latin typeface="Comic Sans MS"/>
              <a:cs typeface="Comic Sans MS"/>
            </a:endParaRPr>
          </a:p>
          <a:p>
            <a:pPr marL="12700" marR="5080" algn="just">
              <a:spcBef>
                <a:spcPts val="100"/>
              </a:spcBef>
              <a:tabLst>
                <a:tab pos="738505" algn="l"/>
                <a:tab pos="982980" algn="l"/>
                <a:tab pos="1736089" algn="l"/>
                <a:tab pos="2338705" algn="l"/>
                <a:tab pos="2649855" algn="l"/>
              </a:tabLst>
            </a:pP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consideraciones</a:t>
            </a:r>
            <a:r>
              <a:rPr lang="es-MX" sz="2400" dirty="0">
                <a:latin typeface="Comic Sans MS"/>
                <a:cs typeface="Comic Sans MS"/>
              </a:rPr>
              <a:t> </a:t>
            </a:r>
            <a:r>
              <a:rPr lang="es-MX" sz="2400" spc="-5" dirty="0">
                <a:latin typeface="Comic Sans MS"/>
                <a:cs typeface="Comic Sans MS"/>
              </a:rPr>
              <a:t>relativas</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turbogenerador</a:t>
            </a:r>
            <a:r>
              <a:rPr lang="es-MX" sz="2400" dirty="0">
                <a:latin typeface="Comic Sans MS"/>
                <a:cs typeface="Comic Sans MS"/>
              </a:rPr>
              <a:t> </a:t>
            </a:r>
            <a:r>
              <a:rPr lang="es-MX" sz="2400" spc="-5" dirty="0">
                <a:latin typeface="Comic Sans MS"/>
                <a:cs typeface="Comic Sans MS"/>
              </a:rPr>
              <a:t>que </a:t>
            </a:r>
            <a:r>
              <a:rPr lang="es-MX" sz="2400" dirty="0">
                <a:latin typeface="Comic Sans MS"/>
                <a:cs typeface="Comic Sans MS"/>
              </a:rPr>
              <a:t> </a:t>
            </a:r>
            <a:r>
              <a:rPr lang="es-MX" sz="2400" spc="-5" dirty="0">
                <a:latin typeface="Comic Sans MS"/>
                <a:cs typeface="Comic Sans MS"/>
              </a:rPr>
              <a:t>afectan las operaciones de la planta son, en general, las </a:t>
            </a:r>
            <a:r>
              <a:rPr lang="es-MX" sz="2400" dirty="0">
                <a:latin typeface="Comic Sans MS"/>
                <a:cs typeface="Comic Sans MS"/>
              </a:rPr>
              <a:t> </a:t>
            </a:r>
            <a:r>
              <a:rPr lang="es-MX" sz="2400" spc="-5" dirty="0">
                <a:latin typeface="Comic Sans MS"/>
                <a:cs typeface="Comic Sans MS"/>
              </a:rPr>
              <a:t>mismas que ya se discutieron en la sección de plantas </a:t>
            </a:r>
            <a:r>
              <a:rPr lang="es-MX" sz="2400" dirty="0">
                <a:latin typeface="Comic Sans MS"/>
                <a:cs typeface="Comic Sans MS"/>
              </a:rPr>
              <a:t> </a:t>
            </a:r>
            <a:r>
              <a:rPr lang="es-MX" sz="2400" spc="-5" dirty="0">
                <a:latin typeface="Comic Sans MS"/>
                <a:cs typeface="Comic Sans MS"/>
              </a:rPr>
              <a:t>generadoras de</a:t>
            </a:r>
            <a:r>
              <a:rPr lang="es-MX" sz="2400" dirty="0">
                <a:latin typeface="Comic Sans MS"/>
                <a:cs typeface="Comic Sans MS"/>
              </a:rPr>
              <a:t> </a:t>
            </a:r>
            <a:r>
              <a:rPr lang="es-MX" sz="2400" spc="-5" dirty="0">
                <a:latin typeface="Comic Sans MS"/>
                <a:cs typeface="Comic Sans MS"/>
              </a:rPr>
              <a:t>vapor.</a:t>
            </a:r>
            <a:endParaRPr lang="es-MX" sz="2400" dirty="0">
              <a:latin typeface="Comic Sans MS"/>
              <a:cs typeface="Comic Sans MS"/>
            </a:endParaRPr>
          </a:p>
          <a:p>
            <a:pPr marL="12700" marR="5080" algn="just">
              <a:spcBef>
                <a:spcPts val="100"/>
              </a:spcBef>
              <a:tabLst>
                <a:tab pos="738505" algn="l"/>
                <a:tab pos="982980" algn="l"/>
                <a:tab pos="1736089" algn="l"/>
                <a:tab pos="2338705" algn="l"/>
                <a:tab pos="2649855" algn="l"/>
              </a:tabLst>
            </a:pPr>
            <a:endParaRPr lang="en-US" sz="2400" dirty="0">
              <a:latin typeface="Comic Sans MS"/>
              <a:cs typeface="Comic Sans MS"/>
            </a:endParaRPr>
          </a:p>
          <a:p>
            <a:pPr marL="12700" marR="5080" algn="just">
              <a:spcBef>
                <a:spcPts val="100"/>
              </a:spcBef>
              <a:tabLst>
                <a:tab pos="738505" algn="l"/>
                <a:tab pos="982980" algn="l"/>
                <a:tab pos="1736089" algn="l"/>
                <a:tab pos="2338705" algn="l"/>
                <a:tab pos="2649855" algn="l"/>
              </a:tabLst>
            </a:pPr>
            <a:r>
              <a:rPr lang="es-MX" sz="2400" b="1" spc="-5" dirty="0">
                <a:latin typeface="Comic Sans MS"/>
                <a:cs typeface="Comic Sans MS"/>
              </a:rPr>
              <a:t>B.	Consider</a:t>
            </a:r>
            <a:r>
              <a:rPr lang="es-MX" sz="2400" b="1" spc="-10" dirty="0">
                <a:latin typeface="Comic Sans MS"/>
                <a:cs typeface="Comic Sans MS"/>
              </a:rPr>
              <a:t>a</a:t>
            </a:r>
            <a:r>
              <a:rPr lang="es-MX" sz="2400" b="1" spc="-5" dirty="0">
                <a:latin typeface="Comic Sans MS"/>
                <a:cs typeface="Comic Sans MS"/>
              </a:rPr>
              <a:t>ciones</a:t>
            </a:r>
            <a:r>
              <a:rPr lang="es-MX" sz="2400" b="1" dirty="0">
                <a:latin typeface="Comic Sans MS"/>
                <a:cs typeface="Comic Sans MS"/>
              </a:rPr>
              <a:t>	</a:t>
            </a:r>
            <a:r>
              <a:rPr lang="es-MX" sz="2400" b="1" spc="-5" dirty="0">
                <a:latin typeface="Comic Sans MS"/>
                <a:cs typeface="Comic Sans MS"/>
              </a:rPr>
              <a:t>de</a:t>
            </a:r>
            <a:r>
              <a:rPr lang="es-MX" sz="2400" b="1" dirty="0">
                <a:latin typeface="Comic Sans MS"/>
                <a:cs typeface="Comic Sans MS"/>
              </a:rPr>
              <a:t>	</a:t>
            </a:r>
            <a:r>
              <a:rPr lang="es-MX" sz="2400" b="1" spc="-5" dirty="0">
                <a:latin typeface="Comic Sans MS"/>
                <a:cs typeface="Comic Sans MS"/>
              </a:rPr>
              <a:t>ba</a:t>
            </a:r>
            <a:r>
              <a:rPr lang="es-MX" sz="2400" b="1" spc="-10" dirty="0">
                <a:latin typeface="Comic Sans MS"/>
                <a:cs typeface="Comic Sans MS"/>
              </a:rPr>
              <a:t>j</a:t>
            </a:r>
            <a:r>
              <a:rPr lang="es-MX" sz="2400" b="1" spc="-5" dirty="0">
                <a:latin typeface="Comic Sans MS"/>
                <a:cs typeface="Comic Sans MS"/>
              </a:rPr>
              <a:t>a</a:t>
            </a:r>
            <a:r>
              <a:rPr lang="es-MX" sz="2400" b="1" dirty="0">
                <a:latin typeface="Comic Sans MS"/>
                <a:cs typeface="Comic Sans MS"/>
              </a:rPr>
              <a:t>	</a:t>
            </a:r>
            <a:r>
              <a:rPr lang="es-MX" sz="2400" b="1" spc="-5" dirty="0">
                <a:latin typeface="Comic Sans MS"/>
                <a:cs typeface="Comic Sans MS"/>
              </a:rPr>
              <a:t>frecuencia</a:t>
            </a:r>
            <a:r>
              <a:rPr lang="es-MX" sz="2400" b="1" dirty="0">
                <a:latin typeface="Comic Sans MS"/>
                <a:cs typeface="Comic Sans MS"/>
              </a:rPr>
              <a:t>	</a:t>
            </a:r>
            <a:r>
              <a:rPr lang="es-MX" sz="2400" b="1" spc="-5" dirty="0">
                <a:latin typeface="Comic Sans MS"/>
                <a:cs typeface="Comic Sans MS"/>
              </a:rPr>
              <a:t>en</a:t>
            </a:r>
            <a:r>
              <a:rPr lang="es-MX" sz="2400" b="1" dirty="0">
                <a:latin typeface="Comic Sans MS"/>
                <a:cs typeface="Comic Sans MS"/>
              </a:rPr>
              <a:t>	</a:t>
            </a:r>
            <a:r>
              <a:rPr lang="es-MX" sz="2400" b="1" spc="-5" dirty="0">
                <a:latin typeface="Comic Sans MS"/>
                <a:cs typeface="Comic Sans MS"/>
              </a:rPr>
              <a:t>los  auxiliares</a:t>
            </a:r>
            <a:r>
              <a:rPr lang="es-MX" sz="2400" b="1" spc="10" dirty="0">
                <a:latin typeface="Comic Sans MS"/>
                <a:cs typeface="Comic Sans MS"/>
              </a:rPr>
              <a:t> </a:t>
            </a:r>
            <a:r>
              <a:rPr lang="es-MX" sz="2400" b="1" spc="-5" dirty="0">
                <a:latin typeface="Comic Sans MS"/>
                <a:cs typeface="Comic Sans MS"/>
              </a:rPr>
              <a:t>de</a:t>
            </a:r>
            <a:r>
              <a:rPr lang="es-MX" sz="2400" b="1" spc="10" dirty="0">
                <a:latin typeface="Comic Sans MS"/>
                <a:cs typeface="Comic Sans MS"/>
              </a:rPr>
              <a:t> </a:t>
            </a:r>
            <a:r>
              <a:rPr lang="es-MX" sz="2400" b="1" spc="-5" dirty="0">
                <a:latin typeface="Comic Sans MS"/>
                <a:cs typeface="Comic Sans MS"/>
              </a:rPr>
              <a:t>las</a:t>
            </a:r>
            <a:r>
              <a:rPr lang="es-MX" sz="2400" b="1" spc="15" dirty="0">
                <a:latin typeface="Comic Sans MS"/>
                <a:cs typeface="Comic Sans MS"/>
              </a:rPr>
              <a:t> </a:t>
            </a:r>
            <a:r>
              <a:rPr lang="es-MX" sz="2400" b="1" spc="-5" dirty="0">
                <a:latin typeface="Comic Sans MS"/>
                <a:cs typeface="Comic Sans MS"/>
              </a:rPr>
              <a:t>plantas</a:t>
            </a:r>
            <a:r>
              <a:rPr lang="es-MX" sz="2400" b="1" spc="10" dirty="0">
                <a:latin typeface="Comic Sans MS"/>
                <a:cs typeface="Comic Sans MS"/>
              </a:rPr>
              <a:t> </a:t>
            </a:r>
            <a:r>
              <a:rPr lang="es-MX" sz="2400" b="1" spc="-5" dirty="0">
                <a:latin typeface="Comic Sans MS"/>
                <a:cs typeface="Comic Sans MS"/>
              </a:rPr>
              <a:t>generadoras</a:t>
            </a:r>
            <a:r>
              <a:rPr lang="es-MX" sz="2400" b="1" spc="10" dirty="0">
                <a:latin typeface="Comic Sans MS"/>
                <a:cs typeface="Comic Sans MS"/>
              </a:rPr>
              <a:t> </a:t>
            </a:r>
            <a:r>
              <a:rPr lang="es-MX" sz="2400" b="1" spc="-5" dirty="0">
                <a:latin typeface="Comic Sans MS"/>
                <a:cs typeface="Comic Sans MS"/>
              </a:rPr>
              <a:t>nucleares.</a:t>
            </a:r>
            <a:endParaRPr lang="es-MX" sz="2400" dirty="0">
              <a:latin typeface="Comic Sans MS"/>
              <a:cs typeface="Comic Sans MS"/>
            </a:endParaRPr>
          </a:p>
          <a:p>
            <a:pPr marL="12700" marR="5080" algn="just">
              <a:spcBef>
                <a:spcPts val="100"/>
              </a:spcBef>
              <a:tabLst>
                <a:tab pos="738505" algn="l"/>
                <a:tab pos="982980" algn="l"/>
                <a:tab pos="1736089" algn="l"/>
                <a:tab pos="2338705" algn="l"/>
                <a:tab pos="2649855" algn="l"/>
              </a:tabLst>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mayor</a:t>
            </a:r>
            <a:r>
              <a:rPr lang="es-MX" sz="2400" dirty="0">
                <a:latin typeface="Comic Sans MS"/>
                <a:cs typeface="Comic Sans MS"/>
              </a:rPr>
              <a:t> </a:t>
            </a:r>
            <a:r>
              <a:rPr lang="es-MX" sz="2400" spc="-5" dirty="0">
                <a:latin typeface="Comic Sans MS"/>
                <a:cs typeface="Comic Sans MS"/>
              </a:rPr>
              <a:t>efecto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 </a:t>
            </a:r>
            <a:r>
              <a:rPr lang="es-MX" sz="2400" spc="-254" dirty="0">
                <a:latin typeface="Comic Sans MS"/>
                <a:cs typeface="Comic Sans MS"/>
              </a:rPr>
              <a:t> </a:t>
            </a:r>
            <a:r>
              <a:rPr lang="es-MX" sz="2400" spc="-5" dirty="0">
                <a:latin typeface="Comic Sans MS"/>
                <a:cs typeface="Comic Sans MS"/>
              </a:rPr>
              <a:t>sobre el sistema de auxiliares de la planta es causar que </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salidas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varias</a:t>
            </a:r>
            <a:r>
              <a:rPr lang="es-MX" sz="2400" dirty="0">
                <a:latin typeface="Comic Sans MS"/>
                <a:cs typeface="Comic Sans MS"/>
              </a:rPr>
              <a:t> </a:t>
            </a:r>
            <a:r>
              <a:rPr lang="es-MX" sz="2400" spc="-5" dirty="0">
                <a:latin typeface="Comic Sans MS"/>
                <a:cs typeface="Comic Sans MS"/>
              </a:rPr>
              <a:t>bombas</a:t>
            </a:r>
            <a:r>
              <a:rPr lang="es-MX" sz="2400" dirty="0">
                <a:latin typeface="Comic Sans MS"/>
                <a:cs typeface="Comic Sans MS"/>
              </a:rPr>
              <a:t> </a:t>
            </a:r>
            <a:r>
              <a:rPr lang="es-MX" sz="2400" spc="-5" dirty="0">
                <a:latin typeface="Comic Sans MS"/>
                <a:cs typeface="Comic Sans MS"/>
              </a:rPr>
              <a:t>eléctricas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flujo </a:t>
            </a:r>
            <a:r>
              <a:rPr lang="es-MX" sz="2400" dirty="0">
                <a:latin typeface="Comic Sans MS"/>
                <a:cs typeface="Comic Sans MS"/>
              </a:rPr>
              <a:t> </a:t>
            </a:r>
            <a:r>
              <a:rPr lang="es-MX" sz="2400" spc="-5" dirty="0">
                <a:latin typeface="Comic Sans MS"/>
                <a:cs typeface="Comic Sans MS"/>
              </a:rPr>
              <a:t>refrigerante</a:t>
            </a:r>
            <a:r>
              <a:rPr lang="es-MX" sz="2400" spc="260" dirty="0">
                <a:latin typeface="Comic Sans MS"/>
                <a:cs typeface="Comic Sans MS"/>
              </a:rPr>
              <a:t> </a:t>
            </a:r>
            <a:r>
              <a:rPr lang="es-MX" sz="2400" spc="-5" dirty="0">
                <a:latin typeface="Comic Sans MS"/>
                <a:cs typeface="Comic Sans MS"/>
              </a:rPr>
              <a:t>en</a:t>
            </a:r>
            <a:r>
              <a:rPr lang="es-MX" sz="2400" spc="250" dirty="0">
                <a:latin typeface="Comic Sans MS"/>
                <a:cs typeface="Comic Sans MS"/>
              </a:rPr>
              <a:t> </a:t>
            </a:r>
            <a:r>
              <a:rPr lang="es-MX" sz="2400" spc="-5" dirty="0">
                <a:latin typeface="Comic Sans MS"/>
                <a:cs typeface="Comic Sans MS"/>
              </a:rPr>
              <a:t>el</a:t>
            </a:r>
            <a:r>
              <a:rPr lang="es-MX" sz="2400" spc="250" dirty="0">
                <a:latin typeface="Comic Sans MS"/>
                <a:cs typeface="Comic Sans MS"/>
              </a:rPr>
              <a:t> </a:t>
            </a:r>
            <a:r>
              <a:rPr lang="es-MX" sz="2400" spc="-5" dirty="0">
                <a:latin typeface="Comic Sans MS"/>
                <a:cs typeface="Comic Sans MS"/>
              </a:rPr>
              <a:t>sistema</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vapor</a:t>
            </a:r>
            <a:r>
              <a:rPr lang="es-MX" sz="2400" spc="245" dirty="0">
                <a:latin typeface="Comic Sans MS"/>
                <a:cs typeface="Comic Sans MS"/>
              </a:rPr>
              <a:t> </a:t>
            </a:r>
            <a:r>
              <a:rPr lang="es-MX" sz="2400" spc="-5" dirty="0">
                <a:latin typeface="Comic Sans MS"/>
                <a:cs typeface="Comic Sans MS"/>
              </a:rPr>
              <a:t>nuclear</a:t>
            </a:r>
            <a:r>
              <a:rPr lang="es-MX" sz="2400" spc="245" dirty="0">
                <a:latin typeface="Comic Sans MS"/>
                <a:cs typeface="Comic Sans MS"/>
              </a:rPr>
              <a:t> </a:t>
            </a:r>
            <a:r>
              <a:rPr lang="es-MX" sz="2400" spc="-5" dirty="0">
                <a:latin typeface="Comic Sans MS"/>
                <a:cs typeface="Comic Sans MS"/>
              </a:rPr>
              <a:t>sean </a:t>
            </a:r>
            <a:r>
              <a:rPr lang="es-MX" sz="2400" spc="-260" dirty="0">
                <a:latin typeface="Comic Sans MS"/>
                <a:cs typeface="Comic Sans MS"/>
              </a:rPr>
              <a:t> </a:t>
            </a:r>
            <a:r>
              <a:rPr lang="es-MX" sz="2400" spc="-5" dirty="0">
                <a:latin typeface="Comic Sans MS"/>
                <a:cs typeface="Comic Sans MS"/>
              </a:rPr>
              <a:t>reducidas.</a:t>
            </a:r>
            <a:r>
              <a:rPr lang="es-MX" sz="2400" dirty="0">
                <a:latin typeface="Comic Sans MS"/>
                <a:cs typeface="Comic Sans MS"/>
              </a:rPr>
              <a:t> </a:t>
            </a:r>
            <a:r>
              <a:rPr lang="es-MX" sz="2400" spc="-5" dirty="0">
                <a:latin typeface="Comic Sans MS"/>
                <a:cs typeface="Comic Sans MS"/>
              </a:rPr>
              <a:t>La operación como resultado de la reducción </a:t>
            </a:r>
            <a:r>
              <a:rPr lang="es-MX" sz="2400" dirty="0">
                <a:latin typeface="Comic Sans MS"/>
                <a:cs typeface="Comic Sans MS"/>
              </a:rPr>
              <a:t> </a:t>
            </a:r>
            <a:r>
              <a:rPr lang="es-MX" sz="2400" spc="-5" dirty="0">
                <a:latin typeface="Comic Sans MS"/>
                <a:cs typeface="Comic Sans MS"/>
              </a:rPr>
              <a:t>del flujo en partes del sistema puede provocar deterioro </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equipo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diseños</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plantas </a:t>
            </a:r>
            <a:r>
              <a:rPr lang="es-MX" sz="2400" dirty="0">
                <a:latin typeface="Comic Sans MS"/>
                <a:cs typeface="Comic Sans MS"/>
              </a:rPr>
              <a:t> </a:t>
            </a:r>
            <a:r>
              <a:rPr lang="es-MX" sz="2400" spc="-5" dirty="0">
                <a:latin typeface="Comic Sans MS"/>
                <a:cs typeface="Comic Sans MS"/>
              </a:rPr>
              <a:t>nucleares basados en reactor de agua presurizada (PWR) </a:t>
            </a:r>
            <a:r>
              <a:rPr lang="es-MX" sz="2400" spc="-254"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agua</a:t>
            </a:r>
            <a:r>
              <a:rPr lang="es-MX" sz="2400" dirty="0">
                <a:latin typeface="Comic Sans MS"/>
                <a:cs typeface="Comic Sans MS"/>
              </a:rPr>
              <a:t> </a:t>
            </a:r>
            <a:r>
              <a:rPr lang="es-MX" sz="2400" spc="-5" dirty="0">
                <a:latin typeface="Comic Sans MS"/>
                <a:cs typeface="Comic Sans MS"/>
              </a:rPr>
              <a:t>hirviente</a:t>
            </a:r>
            <a:r>
              <a:rPr lang="es-MX" sz="2400" dirty="0">
                <a:latin typeface="Comic Sans MS"/>
                <a:cs typeface="Comic Sans MS"/>
              </a:rPr>
              <a:t> </a:t>
            </a:r>
            <a:r>
              <a:rPr lang="es-MX" sz="2400" spc="-5" dirty="0">
                <a:latin typeface="Comic Sans MS"/>
                <a:cs typeface="Comic Sans MS"/>
              </a:rPr>
              <a:t>(BWR)</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analizados </a:t>
            </a:r>
            <a:r>
              <a:rPr lang="es-MX" sz="2400" dirty="0">
                <a:latin typeface="Comic Sans MS"/>
                <a:cs typeface="Comic Sans MS"/>
              </a:rPr>
              <a:t> </a:t>
            </a:r>
            <a:r>
              <a:rPr lang="es-MX" sz="2400" spc="-5" dirty="0">
                <a:latin typeface="Comic Sans MS"/>
                <a:cs typeface="Comic Sans MS"/>
              </a:rPr>
              <a:t>separadamente debido a que difieren sus respuestas a </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anormal.</a:t>
            </a:r>
            <a:endParaRPr lang="es-MX" sz="2400" dirty="0">
              <a:latin typeface="Comic Sans MS"/>
              <a:cs typeface="Comic Sans MS"/>
            </a:endParaRPr>
          </a:p>
          <a:p>
            <a:pPr marL="12700" marR="5080">
              <a:lnSpc>
                <a:spcPct val="116100"/>
              </a:lnSpc>
              <a:spcBef>
                <a:spcPts val="100"/>
              </a:spcBef>
              <a:tabLst>
                <a:tab pos="738505" algn="l"/>
                <a:tab pos="982980" algn="l"/>
                <a:tab pos="1736089" algn="l"/>
                <a:tab pos="2338705" algn="l"/>
                <a:tab pos="2649855" algn="l"/>
              </a:tabLst>
            </a:pPr>
            <a:endParaRPr sz="900" dirty="0">
              <a:latin typeface="Comic Sans MS"/>
              <a:cs typeface="Comic Sans MS"/>
            </a:endParaRPr>
          </a:p>
        </p:txBody>
      </p:sp>
    </p:spTree>
    <p:extLst>
      <p:ext uri="{BB962C8B-B14F-4D97-AF65-F5344CB8AC3E}">
        <p14:creationId xmlns:p14="http://schemas.microsoft.com/office/powerpoint/2010/main" xmlns="" val="33949915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406400" y="457200"/>
            <a:ext cx="17068800" cy="8798050"/>
          </a:xfrm>
          <a:prstGeom prst="rect">
            <a:avLst/>
          </a:prstGeom>
        </p:spPr>
        <p:txBody>
          <a:bodyPr vert="horz" wrap="square" lIns="0" tIns="12700" rIns="0" bIns="0" rtlCol="0">
            <a:spAutoFit/>
          </a:bodyPr>
          <a:lstStyle/>
          <a:p>
            <a:pPr marL="12700" marR="5080" algn="just">
              <a:spcBef>
                <a:spcPts val="100"/>
              </a:spcBef>
              <a:tabLst>
                <a:tab pos="738505" algn="l"/>
                <a:tab pos="982980" algn="l"/>
                <a:tab pos="1736089" algn="l"/>
                <a:tab pos="2338705" algn="l"/>
                <a:tab pos="2649855" algn="l"/>
              </a:tabLst>
            </a:pPr>
            <a:r>
              <a:rPr lang="es-AR" sz="2400" b="1" spc="-5" dirty="0">
                <a:latin typeface="Comic Sans MS"/>
                <a:cs typeface="Comic Sans MS"/>
              </a:rPr>
              <a:t>Plantas</a:t>
            </a:r>
            <a:r>
              <a:rPr lang="es-AR" sz="2400" b="1" spc="-50" dirty="0">
                <a:latin typeface="Comic Sans MS"/>
                <a:cs typeface="Comic Sans MS"/>
              </a:rPr>
              <a:t> </a:t>
            </a:r>
            <a:r>
              <a:rPr lang="es-AR" sz="2400" b="1" spc="-5" dirty="0">
                <a:latin typeface="Comic Sans MS"/>
                <a:cs typeface="Comic Sans MS"/>
              </a:rPr>
              <a:t>PWR</a:t>
            </a:r>
            <a:endParaRPr lang="es-AR" sz="2400" dirty="0">
              <a:latin typeface="Comic Sans MS"/>
              <a:cs typeface="Comic Sans MS"/>
            </a:endParaRPr>
          </a:p>
          <a:p>
            <a:pPr marL="12700" marR="5080" algn="just">
              <a:spcBef>
                <a:spcPts val="100"/>
              </a:spcBef>
              <a:tabLst>
                <a:tab pos="738505" algn="l"/>
                <a:tab pos="982980" algn="l"/>
                <a:tab pos="1736089" algn="l"/>
                <a:tab pos="2338705" algn="l"/>
                <a:tab pos="2649855" algn="l"/>
              </a:tabLst>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impacto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frecuencias</a:t>
            </a:r>
            <a:r>
              <a:rPr lang="es-MX" sz="2400" dirty="0">
                <a:latin typeface="Comic Sans MS"/>
                <a:cs typeface="Comic Sans MS"/>
              </a:rPr>
              <a:t> </a:t>
            </a:r>
            <a:r>
              <a:rPr lang="es-MX" sz="2400" spc="-5" dirty="0">
                <a:latin typeface="Comic Sans MS"/>
                <a:cs typeface="Comic Sans MS"/>
              </a:rPr>
              <a:t>anormales</a:t>
            </a:r>
            <a:r>
              <a:rPr lang="es-MX" sz="2400" spc="254" dirty="0">
                <a:latin typeface="Comic Sans MS"/>
                <a:cs typeface="Comic Sans MS"/>
              </a:rPr>
              <a:t> </a:t>
            </a:r>
            <a:r>
              <a:rPr lang="es-MX" sz="2400" spc="-5" dirty="0">
                <a:latin typeface="Comic Sans MS"/>
                <a:cs typeface="Comic Sans MS"/>
              </a:rPr>
              <a:t>sobre</a:t>
            </a:r>
            <a:r>
              <a:rPr lang="es-MX" sz="2400" spc="260" dirty="0">
                <a:latin typeface="Comic Sans MS"/>
                <a:cs typeface="Comic Sans MS"/>
              </a:rPr>
              <a:t> </a:t>
            </a:r>
            <a:r>
              <a:rPr lang="es-MX" sz="2400" spc="-5" dirty="0">
                <a:latin typeface="Comic Sans MS"/>
                <a:cs typeface="Comic Sans MS"/>
              </a:rPr>
              <a:t>unidades </a:t>
            </a:r>
            <a:r>
              <a:rPr lang="es-MX" sz="2400" dirty="0">
                <a:latin typeface="Comic Sans MS"/>
                <a:cs typeface="Comic Sans MS"/>
              </a:rPr>
              <a:t> </a:t>
            </a:r>
            <a:r>
              <a:rPr lang="es-MX" sz="2400" spc="-5" dirty="0">
                <a:latin typeface="Comic Sans MS"/>
                <a:cs typeface="Comic Sans MS"/>
              </a:rPr>
              <a:t>PWR es su efecto sobre la velocidad de la bomba de </a:t>
            </a:r>
            <a:r>
              <a:rPr lang="es-MX" sz="2400" dirty="0">
                <a:latin typeface="Comic Sans MS"/>
                <a:cs typeface="Comic Sans MS"/>
              </a:rPr>
              <a:t> </a:t>
            </a:r>
            <a:r>
              <a:rPr lang="es-MX" sz="2400" spc="-5" dirty="0">
                <a:latin typeface="Comic Sans MS"/>
                <a:cs typeface="Comic Sans MS"/>
              </a:rPr>
              <a:t>enfriamiento del reactor, la cual varía con la frecuencia </a:t>
            </a:r>
            <a:r>
              <a:rPr lang="es-MX" sz="2400" dirty="0">
                <a:latin typeface="Comic Sans MS"/>
                <a:cs typeface="Comic Sans MS"/>
              </a:rPr>
              <a:t> </a:t>
            </a:r>
            <a:r>
              <a:rPr lang="es-MX" sz="2400" spc="-5" dirty="0">
                <a:latin typeface="Comic Sans MS"/>
                <a:cs typeface="Comic Sans MS"/>
              </a:rPr>
              <a:t>del sistema de potencia.</a:t>
            </a:r>
            <a:r>
              <a:rPr lang="es-MX" sz="2400" dirty="0">
                <a:latin typeface="Comic Sans MS"/>
                <a:cs typeface="Comic Sans MS"/>
              </a:rPr>
              <a:t> </a:t>
            </a:r>
            <a:r>
              <a:rPr lang="es-MX" sz="2400" spc="-5" dirty="0">
                <a:latin typeface="Comic Sans MS"/>
                <a:cs typeface="Comic Sans MS"/>
              </a:rPr>
              <a:t>Si la frecuencia en la planta se </a:t>
            </a:r>
            <a:r>
              <a:rPr lang="es-MX" sz="2400" dirty="0">
                <a:latin typeface="Comic Sans MS"/>
                <a:cs typeface="Comic Sans MS"/>
              </a:rPr>
              <a:t> </a:t>
            </a:r>
            <a:r>
              <a:rPr lang="es-MX" sz="2400" spc="-5" dirty="0">
                <a:latin typeface="Comic Sans MS"/>
                <a:cs typeface="Comic Sans MS"/>
              </a:rPr>
              <a:t>colapsa,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será</a:t>
            </a:r>
            <a:r>
              <a:rPr lang="es-MX" sz="2400" dirty="0">
                <a:latin typeface="Comic Sans MS"/>
                <a:cs typeface="Comic Sans MS"/>
              </a:rPr>
              <a:t> </a:t>
            </a:r>
            <a:r>
              <a:rPr lang="es-MX" sz="2400" spc="-5" dirty="0">
                <a:latin typeface="Comic Sans MS"/>
                <a:cs typeface="Comic Sans MS"/>
              </a:rPr>
              <a:t>disparado</a:t>
            </a:r>
            <a:r>
              <a:rPr lang="es-MX" sz="2400" dirty="0">
                <a:latin typeface="Comic Sans MS"/>
                <a:cs typeface="Comic Sans MS"/>
              </a:rPr>
              <a:t> </a:t>
            </a:r>
            <a:r>
              <a:rPr lang="es-MX" sz="2400" spc="-5" dirty="0">
                <a:latin typeface="Comic Sans MS"/>
                <a:cs typeface="Comic Sans MS"/>
              </a:rPr>
              <a:t>automáticamente </a:t>
            </a:r>
            <a:r>
              <a:rPr lang="es-MX" sz="2400" dirty="0">
                <a:latin typeface="Comic Sans MS"/>
                <a:cs typeface="Comic Sans MS"/>
              </a:rPr>
              <a:t> </a:t>
            </a:r>
            <a:r>
              <a:rPr lang="es-MX" sz="2400" spc="-5" dirty="0">
                <a:latin typeface="Comic Sans MS"/>
                <a:cs typeface="Comic Sans MS"/>
              </a:rPr>
              <a:t>cuando esta condición origina un flujo de enfriamiento </a:t>
            </a:r>
            <a:r>
              <a:rPr lang="es-MX" sz="2400" dirty="0">
                <a:latin typeface="Comic Sans MS"/>
                <a:cs typeface="Comic Sans MS"/>
              </a:rPr>
              <a:t> </a:t>
            </a:r>
            <a:r>
              <a:rPr lang="es-MX" sz="2400" spc="-5" dirty="0">
                <a:latin typeface="Comic Sans MS"/>
                <a:cs typeface="Comic Sans MS"/>
              </a:rPr>
              <a:t>reducido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se </a:t>
            </a:r>
            <a:r>
              <a:rPr lang="es-MX" sz="2400" spc="-254" dirty="0">
                <a:latin typeface="Comic Sans MS"/>
                <a:cs typeface="Comic Sans MS"/>
              </a:rPr>
              <a:t> </a:t>
            </a:r>
            <a:r>
              <a:rPr lang="es-MX" sz="2400" spc="-5" dirty="0">
                <a:latin typeface="Comic Sans MS"/>
                <a:cs typeface="Comic Sans MS"/>
              </a:rPr>
              <a:t>dispara,</a:t>
            </a:r>
            <a:r>
              <a:rPr lang="es-MX" sz="2400" spc="95" dirty="0">
                <a:latin typeface="Comic Sans MS"/>
                <a:cs typeface="Comic Sans MS"/>
              </a:rPr>
              <a:t> </a:t>
            </a:r>
            <a:r>
              <a:rPr lang="es-MX" sz="2400" spc="-5" dirty="0">
                <a:latin typeface="Comic Sans MS"/>
                <a:cs typeface="Comic Sans MS"/>
              </a:rPr>
              <a:t>el</a:t>
            </a:r>
            <a:r>
              <a:rPr lang="es-MX" sz="2400" spc="95" dirty="0">
                <a:latin typeface="Comic Sans MS"/>
                <a:cs typeface="Comic Sans MS"/>
              </a:rPr>
              <a:t> </a:t>
            </a:r>
            <a:r>
              <a:rPr lang="es-MX" sz="2400" spc="-5" dirty="0">
                <a:latin typeface="Comic Sans MS"/>
                <a:cs typeface="Comic Sans MS"/>
              </a:rPr>
              <a:t>generador</a:t>
            </a:r>
            <a:r>
              <a:rPr lang="es-MX" sz="2400" spc="95" dirty="0">
                <a:latin typeface="Comic Sans MS"/>
                <a:cs typeface="Comic Sans MS"/>
              </a:rPr>
              <a:t> </a:t>
            </a:r>
            <a:r>
              <a:rPr lang="es-MX" sz="2400" spc="-5" dirty="0">
                <a:latin typeface="Comic Sans MS"/>
                <a:cs typeface="Comic Sans MS"/>
              </a:rPr>
              <a:t>es</a:t>
            </a:r>
            <a:r>
              <a:rPr lang="es-MX" sz="2400" spc="95" dirty="0">
                <a:latin typeface="Comic Sans MS"/>
                <a:cs typeface="Comic Sans MS"/>
              </a:rPr>
              <a:t> </a:t>
            </a:r>
            <a:r>
              <a:rPr lang="es-MX" sz="2400" spc="-5" dirty="0">
                <a:latin typeface="Comic Sans MS"/>
                <a:cs typeface="Comic Sans MS"/>
              </a:rPr>
              <a:t>también</a:t>
            </a:r>
            <a:r>
              <a:rPr lang="es-MX" sz="2400" spc="95" dirty="0">
                <a:latin typeface="Comic Sans MS"/>
                <a:cs typeface="Comic Sans MS"/>
              </a:rPr>
              <a:t> </a:t>
            </a:r>
            <a:r>
              <a:rPr lang="es-MX" sz="2400" spc="-5" dirty="0">
                <a:latin typeface="Comic Sans MS"/>
                <a:cs typeface="Comic Sans MS"/>
              </a:rPr>
              <a:t>disparado</a:t>
            </a:r>
            <a:r>
              <a:rPr lang="es-MX" sz="2400" spc="95" dirty="0">
                <a:latin typeface="Comic Sans MS"/>
                <a:cs typeface="Comic Sans MS"/>
              </a:rPr>
              <a:t> </a:t>
            </a:r>
            <a:r>
              <a:rPr lang="es-MX" sz="2400" spc="-5" dirty="0">
                <a:latin typeface="Comic Sans MS"/>
                <a:cs typeface="Comic Sans MS"/>
              </a:rPr>
              <a:t>y</a:t>
            </a:r>
            <a:r>
              <a:rPr lang="es-MX" sz="2400" spc="90" dirty="0">
                <a:latin typeface="Comic Sans MS"/>
                <a:cs typeface="Comic Sans MS"/>
              </a:rPr>
              <a:t> </a:t>
            </a:r>
            <a:r>
              <a:rPr lang="es-MX" sz="2400" spc="-5" dirty="0">
                <a:latin typeface="Comic Sans MS"/>
                <a:cs typeface="Comic Sans MS"/>
              </a:rPr>
              <a:t>el</a:t>
            </a:r>
            <a:r>
              <a:rPr lang="es-MX" sz="2400" spc="90" dirty="0">
                <a:latin typeface="Comic Sans MS"/>
                <a:cs typeface="Comic Sans MS"/>
              </a:rPr>
              <a:t> </a:t>
            </a:r>
            <a:r>
              <a:rPr lang="es-MX" sz="2400" spc="-5" dirty="0">
                <a:latin typeface="Comic Sans MS"/>
                <a:cs typeface="Comic Sans MS"/>
              </a:rPr>
              <a:t>reactor </a:t>
            </a:r>
            <a:r>
              <a:rPr lang="es-MX" sz="2400" spc="-254" dirty="0">
                <a:latin typeface="Comic Sans MS"/>
                <a:cs typeface="Comic Sans MS"/>
              </a:rPr>
              <a:t> </a:t>
            </a:r>
            <a:r>
              <a:rPr lang="es-MX" sz="2400" spc="-5" dirty="0">
                <a:latin typeface="Comic Sans MS"/>
                <a:cs typeface="Comic Sans MS"/>
              </a:rPr>
              <a:t>es apagado con la bomba de enfriamiento del reactor </a:t>
            </a:r>
            <a:r>
              <a:rPr lang="es-MX" sz="2400" dirty="0">
                <a:latin typeface="Comic Sans MS"/>
                <a:cs typeface="Comic Sans MS"/>
              </a:rPr>
              <a:t> </a:t>
            </a:r>
            <a:r>
              <a:rPr lang="es-MX" sz="2400" spc="-5" dirty="0">
                <a:latin typeface="Comic Sans MS"/>
                <a:cs typeface="Comic Sans MS"/>
              </a:rPr>
              <a:t>conectada</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frecuencia </a:t>
            </a:r>
            <a:r>
              <a:rPr lang="es-MX" sz="2400" dirty="0">
                <a:latin typeface="Comic Sans MS"/>
                <a:cs typeface="Comic Sans MS"/>
              </a:rPr>
              <a:t> </a:t>
            </a:r>
            <a:r>
              <a:rPr lang="es-MX" sz="2400" spc="-5" dirty="0">
                <a:latin typeface="Comic Sans MS"/>
                <a:cs typeface="Comic Sans MS"/>
              </a:rPr>
              <a:t>continúa</a:t>
            </a:r>
            <a:r>
              <a:rPr lang="es-MX" sz="2400" spc="125" dirty="0">
                <a:latin typeface="Comic Sans MS"/>
                <a:cs typeface="Comic Sans MS"/>
              </a:rPr>
              <a:t> </a:t>
            </a:r>
            <a:r>
              <a:rPr lang="es-MX" sz="2400" spc="-5" dirty="0">
                <a:latin typeface="Comic Sans MS"/>
                <a:cs typeface="Comic Sans MS"/>
              </a:rPr>
              <a:t>decayendo</a:t>
            </a:r>
            <a:r>
              <a:rPr lang="es-MX" sz="2400" spc="125" dirty="0">
                <a:latin typeface="Comic Sans MS"/>
                <a:cs typeface="Comic Sans MS"/>
              </a:rPr>
              <a:t> </a:t>
            </a:r>
            <a:r>
              <a:rPr lang="es-MX" sz="2400" spc="-5" dirty="0">
                <a:latin typeface="Comic Sans MS"/>
                <a:cs typeface="Comic Sans MS"/>
              </a:rPr>
              <a:t>a</a:t>
            </a:r>
            <a:r>
              <a:rPr lang="es-MX" sz="2400" spc="125" dirty="0">
                <a:latin typeface="Comic Sans MS"/>
                <a:cs typeface="Comic Sans MS"/>
              </a:rPr>
              <a:t> </a:t>
            </a:r>
            <a:r>
              <a:rPr lang="es-MX" sz="2400" spc="-5" dirty="0">
                <a:latin typeface="Comic Sans MS"/>
                <a:cs typeface="Comic Sans MS"/>
              </a:rPr>
              <a:t>una</a:t>
            </a:r>
            <a:r>
              <a:rPr lang="es-MX" sz="2400" spc="125" dirty="0">
                <a:latin typeface="Comic Sans MS"/>
                <a:cs typeface="Comic Sans MS"/>
              </a:rPr>
              <a:t> </a:t>
            </a:r>
            <a:r>
              <a:rPr lang="es-MX" sz="2400" spc="-5" dirty="0">
                <a:latin typeface="Comic Sans MS"/>
                <a:cs typeface="Comic Sans MS"/>
              </a:rPr>
              <a:t>velocidad</a:t>
            </a:r>
            <a:r>
              <a:rPr lang="es-MX" sz="2400" spc="125" dirty="0">
                <a:latin typeface="Comic Sans MS"/>
                <a:cs typeface="Comic Sans MS"/>
              </a:rPr>
              <a:t> </a:t>
            </a:r>
            <a:r>
              <a:rPr lang="es-MX" sz="2400" spc="-5" dirty="0">
                <a:latin typeface="Comic Sans MS"/>
                <a:cs typeface="Comic Sans MS"/>
              </a:rPr>
              <a:t>mayor</a:t>
            </a:r>
            <a:r>
              <a:rPr lang="es-MX" sz="2400" spc="125" dirty="0">
                <a:latin typeface="Comic Sans MS"/>
                <a:cs typeface="Comic Sans MS"/>
              </a:rPr>
              <a:t> </a:t>
            </a:r>
            <a:r>
              <a:rPr lang="es-MX" sz="2400" spc="-5" dirty="0">
                <a:latin typeface="Comic Sans MS"/>
                <a:cs typeface="Comic Sans MS"/>
              </a:rPr>
              <a:t>que</a:t>
            </a:r>
            <a:r>
              <a:rPr lang="es-MX" sz="2400" spc="120" dirty="0">
                <a:latin typeface="Comic Sans MS"/>
                <a:cs typeface="Comic Sans MS"/>
              </a:rPr>
              <a:t> </a:t>
            </a:r>
            <a:r>
              <a:rPr lang="es-MX" sz="2400" spc="-5" dirty="0">
                <a:latin typeface="Comic Sans MS"/>
                <a:cs typeface="Comic Sans MS"/>
              </a:rPr>
              <a:t>el</a:t>
            </a:r>
            <a:r>
              <a:rPr lang="es-MX" sz="2400" spc="120" dirty="0">
                <a:latin typeface="Comic Sans MS"/>
                <a:cs typeface="Comic Sans MS"/>
              </a:rPr>
              <a:t> </a:t>
            </a:r>
            <a:r>
              <a:rPr lang="es-MX" sz="2400" spc="-5" dirty="0">
                <a:latin typeface="Comic Sans MS"/>
                <a:cs typeface="Comic Sans MS"/>
              </a:rPr>
              <a:t>índice </a:t>
            </a:r>
            <a:r>
              <a:rPr lang="es-MX" sz="2400" spc="-260" dirty="0">
                <a:latin typeface="Comic Sans MS"/>
                <a:cs typeface="Comic Sans MS"/>
              </a:rPr>
              <a:t> </a:t>
            </a:r>
            <a:r>
              <a:rPr lang="es-MX" sz="2400" spc="-5" dirty="0">
                <a:latin typeface="Comic Sans MS"/>
                <a:cs typeface="Comic Sans MS"/>
              </a:rPr>
              <a:t>de diseño de la bomba de enfriamiento del reactor, la </a:t>
            </a:r>
            <a:r>
              <a:rPr lang="es-MX" sz="2400" dirty="0">
                <a:latin typeface="Comic Sans MS"/>
                <a:cs typeface="Comic Sans MS"/>
              </a:rPr>
              <a:t> </a:t>
            </a:r>
            <a:r>
              <a:rPr lang="es-MX" sz="2400" spc="-5" dirty="0">
                <a:latin typeface="Comic Sans MS"/>
                <a:cs typeface="Comic Sans MS"/>
              </a:rPr>
              <a:t>velocidad</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enfriamiento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será </a:t>
            </a:r>
            <a:r>
              <a:rPr lang="es-MX" sz="2400" dirty="0">
                <a:latin typeface="Comic Sans MS"/>
                <a:cs typeface="Comic Sans MS"/>
              </a:rPr>
              <a:t> </a:t>
            </a:r>
            <a:r>
              <a:rPr lang="es-MX" sz="2400" spc="-5" dirty="0">
                <a:latin typeface="Comic Sans MS"/>
                <a:cs typeface="Comic Sans MS"/>
              </a:rPr>
              <a:t>reducido por el decaimiento de la frecuencia del sistema. </a:t>
            </a:r>
            <a:r>
              <a:rPr lang="es-MX" sz="2400" spc="-254" dirty="0">
                <a:latin typeface="Comic Sans MS"/>
                <a:cs typeface="Comic Sans MS"/>
              </a:rPr>
              <a:t> </a:t>
            </a:r>
            <a:r>
              <a:rPr lang="es-MX" sz="2400" spc="-5" dirty="0">
                <a:latin typeface="Comic Sans MS"/>
                <a:cs typeface="Comic Sans MS"/>
              </a:rPr>
              <a:t>Esta condición podría significar un desafío a la operación </a:t>
            </a:r>
            <a:r>
              <a:rPr lang="es-MX" sz="2400" dirty="0">
                <a:latin typeface="Comic Sans MS"/>
                <a:cs typeface="Comic Sans MS"/>
              </a:rPr>
              <a:t> </a:t>
            </a:r>
            <a:r>
              <a:rPr lang="es-MX" sz="2400" spc="-5" dirty="0">
                <a:latin typeface="Comic Sans MS"/>
                <a:cs typeface="Comic Sans MS"/>
              </a:rPr>
              <a:t>segura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uno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spc="254" dirty="0">
                <a:latin typeface="Comic Sans MS"/>
                <a:cs typeface="Comic Sans MS"/>
              </a:rPr>
              <a:t> </a:t>
            </a:r>
            <a:r>
              <a:rPr lang="es-MX" sz="2400" spc="-5" dirty="0">
                <a:latin typeface="Comic Sans MS"/>
                <a:cs typeface="Comic Sans MS"/>
              </a:rPr>
              <a:t>más</a:t>
            </a:r>
            <a:r>
              <a:rPr lang="es-MX" sz="2400" spc="260" dirty="0">
                <a:latin typeface="Comic Sans MS"/>
                <a:cs typeface="Comic Sans MS"/>
              </a:rPr>
              <a:t> </a:t>
            </a:r>
            <a:r>
              <a:rPr lang="es-MX" sz="2400" spc="-5" dirty="0">
                <a:latin typeface="Comic Sans MS"/>
                <a:cs typeface="Comic Sans MS"/>
              </a:rPr>
              <a:t>serios </a:t>
            </a:r>
            <a:r>
              <a:rPr lang="es-MX" sz="2400" dirty="0">
                <a:latin typeface="Comic Sans MS"/>
                <a:cs typeface="Comic Sans MS"/>
              </a:rPr>
              <a:t> </a:t>
            </a:r>
            <a:r>
              <a:rPr lang="es-MX" sz="2400" spc="-5" dirty="0">
                <a:latin typeface="Comic Sans MS"/>
                <a:cs typeface="Comic Sans MS"/>
              </a:rPr>
              <a:t>efectos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puede </a:t>
            </a:r>
            <a:r>
              <a:rPr lang="es-MX" sz="2400" dirty="0">
                <a:latin typeface="Comic Sans MS"/>
                <a:cs typeface="Comic Sans MS"/>
              </a:rPr>
              <a:t> </a:t>
            </a:r>
            <a:r>
              <a:rPr lang="es-MX" sz="2400" spc="-5" dirty="0">
                <a:latin typeface="Comic Sans MS"/>
                <a:cs typeface="Comic Sans MS"/>
              </a:rPr>
              <a:t>causar en</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PWR.</a:t>
            </a:r>
            <a:endParaRPr lang="es-MX" sz="2400" dirty="0">
              <a:latin typeface="Comic Sans MS"/>
              <a:cs typeface="Comic Sans MS"/>
            </a:endParaRPr>
          </a:p>
          <a:p>
            <a:pPr marL="12700" marR="5080" algn="just">
              <a:spcBef>
                <a:spcPts val="100"/>
              </a:spcBef>
              <a:tabLst>
                <a:tab pos="738505" algn="l"/>
                <a:tab pos="982980" algn="l"/>
                <a:tab pos="1736089" algn="l"/>
                <a:tab pos="2338705" algn="l"/>
                <a:tab pos="2649855" algn="l"/>
              </a:tabLst>
            </a:pPr>
            <a:r>
              <a:rPr lang="es-MX" sz="2400" spc="-5" dirty="0">
                <a:latin typeface="Comic Sans MS"/>
                <a:cs typeface="Comic Sans MS"/>
              </a:rPr>
              <a:t>Analizando el problema indicado arriba, se ve que una </a:t>
            </a:r>
            <a:r>
              <a:rPr lang="es-MX" sz="2400" dirty="0">
                <a:latin typeface="Comic Sans MS"/>
                <a:cs typeface="Comic Sans MS"/>
              </a:rPr>
              <a:t> </a:t>
            </a:r>
            <a:r>
              <a:rPr lang="es-MX" sz="2400" spc="-5" dirty="0">
                <a:latin typeface="Comic Sans MS"/>
                <a:cs typeface="Comic Sans MS"/>
              </a:rPr>
              <a:t>posible solución es aislar las bombas de enfriamiento del </a:t>
            </a:r>
            <a:r>
              <a:rPr lang="es-MX" sz="2400" dirty="0">
                <a:latin typeface="Comic Sans MS"/>
                <a:cs typeface="Comic Sans MS"/>
              </a:rPr>
              <a:t> </a:t>
            </a:r>
            <a:r>
              <a:rPr lang="es-MX" sz="2400" spc="-5" dirty="0">
                <a:latin typeface="Comic Sans MS"/>
                <a:cs typeface="Comic Sans MS"/>
              </a:rPr>
              <a:t>reactor del sistema de potencia si el decaimiento de la </a:t>
            </a:r>
            <a:r>
              <a:rPr lang="es-MX" sz="2400" dirty="0">
                <a:latin typeface="Comic Sans MS"/>
                <a:cs typeface="Comic Sans MS"/>
              </a:rPr>
              <a:t> </a:t>
            </a:r>
            <a:r>
              <a:rPr lang="es-MX" sz="2400" spc="-5" dirty="0">
                <a:latin typeface="Comic Sans MS"/>
                <a:cs typeface="Comic Sans MS"/>
              </a:rPr>
              <a:t>frecuencia del sistema excede el índice de diseño de la </a:t>
            </a:r>
            <a:r>
              <a:rPr lang="es-MX" sz="2400" dirty="0">
                <a:latin typeface="Comic Sans MS"/>
                <a:cs typeface="Comic Sans MS"/>
              </a:rPr>
              <a:t> </a:t>
            </a:r>
            <a:r>
              <a:rPr lang="es-MX" sz="2400" spc="-5" dirty="0">
                <a:latin typeface="Comic Sans MS"/>
                <a:cs typeface="Comic Sans MS"/>
              </a:rPr>
              <a:t>bomba.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lograr</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objetivo</a:t>
            </a:r>
            <a:r>
              <a:rPr lang="es-MX" sz="2400" dirty="0">
                <a:latin typeface="Comic Sans MS"/>
                <a:cs typeface="Comic Sans MS"/>
              </a:rPr>
              <a:t> </a:t>
            </a:r>
            <a:r>
              <a:rPr lang="es-MX" sz="2400" spc="-5" dirty="0">
                <a:latin typeface="Comic Sans MS"/>
                <a:cs typeface="Comic Sans MS"/>
              </a:rPr>
              <a:t>se</a:t>
            </a:r>
            <a:r>
              <a:rPr lang="es-MX" sz="2400" spc="254" dirty="0">
                <a:latin typeface="Comic Sans MS"/>
                <a:cs typeface="Comic Sans MS"/>
              </a:rPr>
              <a:t> </a:t>
            </a:r>
            <a:r>
              <a:rPr lang="es-MX" sz="2400" spc="-5" dirty="0">
                <a:latin typeface="Comic Sans MS"/>
                <a:cs typeface="Comic Sans MS"/>
              </a:rPr>
              <a:t>requiere</a:t>
            </a:r>
            <a:r>
              <a:rPr lang="es-MX" sz="2400" spc="26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aplicación de un relé de baja frecuencia para disparar al </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nivel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que </a:t>
            </a:r>
            <a:r>
              <a:rPr lang="es-MX" sz="2400" dirty="0">
                <a:latin typeface="Comic Sans MS"/>
                <a:cs typeface="Comic Sans MS"/>
              </a:rPr>
              <a:t> </a:t>
            </a:r>
            <a:r>
              <a:rPr lang="es-MX" sz="2400" spc="-5" dirty="0">
                <a:latin typeface="Comic Sans MS"/>
                <a:cs typeface="Comic Sans MS"/>
              </a:rPr>
              <a:t>permita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bomba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enfriamiento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reactor </a:t>
            </a:r>
            <a:r>
              <a:rPr lang="es-MX" sz="2400" dirty="0">
                <a:latin typeface="Comic Sans MS"/>
                <a:cs typeface="Comic Sans MS"/>
              </a:rPr>
              <a:t> </a:t>
            </a:r>
            <a:r>
              <a:rPr lang="es-MX" sz="2400" spc="-5" dirty="0">
                <a:latin typeface="Comic Sans MS"/>
                <a:cs typeface="Comic Sans MS"/>
              </a:rPr>
              <a:t>aislada</a:t>
            </a:r>
            <a:r>
              <a:rPr lang="es-MX" sz="2400" dirty="0">
                <a:latin typeface="Comic Sans MS"/>
                <a:cs typeface="Comic Sans MS"/>
              </a:rPr>
              <a:t> </a:t>
            </a:r>
            <a:r>
              <a:rPr lang="es-MX" sz="2400" spc="-5" dirty="0">
                <a:latin typeface="Comic Sans MS"/>
                <a:cs typeface="Comic Sans MS"/>
              </a:rPr>
              <a:t>cumpla</a:t>
            </a:r>
            <a:r>
              <a:rPr lang="es-MX" sz="2400" dirty="0">
                <a:latin typeface="Comic Sans MS"/>
                <a:cs typeface="Comic Sans MS"/>
              </a:rPr>
              <a:t> </a:t>
            </a:r>
            <a:r>
              <a:rPr lang="es-MX" sz="2400" spc="-5" dirty="0">
                <a:latin typeface="Comic Sans MS"/>
                <a:cs typeface="Comic Sans MS"/>
              </a:rPr>
              <a:t>sus</a:t>
            </a:r>
            <a:r>
              <a:rPr lang="es-MX" sz="2400" dirty="0">
                <a:latin typeface="Comic Sans MS"/>
                <a:cs typeface="Comic Sans MS"/>
              </a:rPr>
              <a:t> </a:t>
            </a:r>
            <a:r>
              <a:rPr lang="es-MX" sz="2400" spc="-5" dirty="0">
                <a:latin typeface="Comic Sans MS"/>
                <a:cs typeface="Comic Sans MS"/>
              </a:rPr>
              <a:t>requerimientos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desempeño </a:t>
            </a:r>
            <a:r>
              <a:rPr lang="es-MX" sz="2400" dirty="0">
                <a:latin typeface="Comic Sans MS"/>
                <a:cs typeface="Comic Sans MS"/>
              </a:rPr>
              <a:t> </a:t>
            </a:r>
            <a:r>
              <a:rPr lang="es-MX" sz="2400" spc="-5" dirty="0">
                <a:latin typeface="Comic Sans MS"/>
                <a:cs typeface="Comic Sans MS"/>
              </a:rPr>
              <a:t>operacional.</a:t>
            </a:r>
            <a:r>
              <a:rPr lang="es-MX" sz="2400" spc="235" dirty="0">
                <a:latin typeface="Comic Sans MS"/>
                <a:cs typeface="Comic Sans MS"/>
              </a:rPr>
              <a:t> </a:t>
            </a:r>
            <a:r>
              <a:rPr lang="es-MX" sz="2400" spc="-5" dirty="0">
                <a:latin typeface="Comic Sans MS"/>
                <a:cs typeface="Comic Sans MS"/>
              </a:rPr>
              <a:t>Los</a:t>
            </a:r>
            <a:r>
              <a:rPr lang="es-MX" sz="2400" spc="250" dirty="0">
                <a:latin typeface="Comic Sans MS"/>
                <a:cs typeface="Comic Sans MS"/>
              </a:rPr>
              <a:t> </a:t>
            </a:r>
            <a:r>
              <a:rPr lang="es-MX" sz="2400" spc="-5" dirty="0">
                <a:latin typeface="Comic Sans MS"/>
                <a:cs typeface="Comic Sans MS"/>
              </a:rPr>
              <a:t>siguientes</a:t>
            </a:r>
            <a:r>
              <a:rPr lang="es-MX" sz="2400" spc="250" dirty="0">
                <a:latin typeface="Comic Sans MS"/>
                <a:cs typeface="Comic Sans MS"/>
              </a:rPr>
              <a:t> </a:t>
            </a:r>
            <a:r>
              <a:rPr lang="es-MX" sz="2400" spc="-5" dirty="0">
                <a:latin typeface="Comic Sans MS"/>
                <a:cs typeface="Comic Sans MS"/>
              </a:rPr>
              <a:t>parámetros</a:t>
            </a:r>
            <a:r>
              <a:rPr lang="es-MX" sz="2400" spc="250" dirty="0">
                <a:latin typeface="Comic Sans MS"/>
                <a:cs typeface="Comic Sans MS"/>
              </a:rPr>
              <a:t> </a:t>
            </a:r>
            <a:r>
              <a:rPr lang="es-MX" sz="2400" spc="-5" dirty="0">
                <a:latin typeface="Comic Sans MS"/>
                <a:cs typeface="Comic Sans MS"/>
              </a:rPr>
              <a:t>deben</a:t>
            </a:r>
            <a:r>
              <a:rPr lang="es-MX" sz="2400" spc="235" dirty="0">
                <a:latin typeface="Comic Sans MS"/>
                <a:cs typeface="Comic Sans MS"/>
              </a:rPr>
              <a:t> </a:t>
            </a:r>
            <a:r>
              <a:rPr lang="es-MX" sz="2400" spc="-5" dirty="0">
                <a:latin typeface="Comic Sans MS"/>
                <a:cs typeface="Comic Sans MS"/>
              </a:rPr>
              <a:t>ser considerados</a:t>
            </a:r>
            <a:r>
              <a:rPr lang="es-MX" sz="2400" spc="15" dirty="0">
                <a:latin typeface="Comic Sans MS"/>
                <a:cs typeface="Comic Sans MS"/>
              </a:rPr>
              <a:t> </a:t>
            </a:r>
            <a:r>
              <a:rPr lang="es-MX" sz="2400" spc="-5" dirty="0">
                <a:latin typeface="Comic Sans MS"/>
                <a:cs typeface="Comic Sans MS"/>
              </a:rPr>
              <a:t>cuando</a:t>
            </a:r>
            <a:r>
              <a:rPr lang="es-MX" sz="2400" spc="15" dirty="0">
                <a:latin typeface="Comic Sans MS"/>
                <a:cs typeface="Comic Sans MS"/>
              </a:rPr>
              <a:t> </a:t>
            </a:r>
            <a:r>
              <a:rPr lang="es-MX" sz="2400" spc="-5" dirty="0">
                <a:latin typeface="Comic Sans MS"/>
                <a:cs typeface="Comic Sans MS"/>
              </a:rPr>
              <a:t>se</a:t>
            </a:r>
            <a:r>
              <a:rPr lang="es-MX" sz="2400" spc="15" dirty="0">
                <a:latin typeface="Comic Sans MS"/>
                <a:cs typeface="Comic Sans MS"/>
              </a:rPr>
              <a:t> </a:t>
            </a:r>
            <a:r>
              <a:rPr lang="es-MX" sz="2400" spc="-5" dirty="0">
                <a:latin typeface="Comic Sans MS"/>
                <a:cs typeface="Comic Sans MS"/>
              </a:rPr>
              <a:t>aplique</a:t>
            </a:r>
            <a:r>
              <a:rPr lang="es-MX" sz="2400" spc="15" dirty="0">
                <a:latin typeface="Comic Sans MS"/>
                <a:cs typeface="Comic Sans MS"/>
              </a:rPr>
              <a:t> </a:t>
            </a:r>
            <a:r>
              <a:rPr lang="es-MX" sz="2400" spc="-5" dirty="0">
                <a:latin typeface="Comic Sans MS"/>
                <a:cs typeface="Comic Sans MS"/>
              </a:rPr>
              <a:t>la</a:t>
            </a:r>
            <a:r>
              <a:rPr lang="es-MX" sz="2400" spc="15" dirty="0">
                <a:latin typeface="Comic Sans MS"/>
                <a:cs typeface="Comic Sans MS"/>
              </a:rPr>
              <a:t> </a:t>
            </a:r>
            <a:r>
              <a:rPr lang="es-MX" sz="2400" spc="-5" dirty="0">
                <a:latin typeface="Comic Sans MS"/>
                <a:cs typeface="Comic Sans MS"/>
              </a:rPr>
              <a:t>protección</a:t>
            </a:r>
            <a:r>
              <a:rPr lang="es-MX" sz="2400" spc="15" dirty="0">
                <a:latin typeface="Comic Sans MS"/>
                <a:cs typeface="Comic Sans MS"/>
              </a:rPr>
              <a:t> </a:t>
            </a:r>
            <a:r>
              <a:rPr lang="es-MX" sz="2400" spc="-5" dirty="0">
                <a:latin typeface="Comic Sans MS"/>
                <a:cs typeface="Comic Sans MS"/>
              </a:rPr>
              <a:t>de</a:t>
            </a:r>
            <a:r>
              <a:rPr lang="es-MX" sz="2400" spc="15" dirty="0">
                <a:latin typeface="Comic Sans MS"/>
                <a:cs typeface="Comic Sans MS"/>
              </a:rPr>
              <a:t> </a:t>
            </a:r>
            <a:r>
              <a:rPr lang="es-MX" sz="2400" spc="-5" dirty="0">
                <a:latin typeface="Comic Sans MS"/>
                <a:cs typeface="Comic Sans MS"/>
              </a:rPr>
              <a:t>baja </a:t>
            </a:r>
            <a:r>
              <a:rPr lang="es-MX" sz="2400" spc="-254" dirty="0">
                <a:latin typeface="Comic Sans MS"/>
                <a:cs typeface="Comic Sans MS"/>
              </a:rPr>
              <a:t> </a:t>
            </a:r>
            <a:r>
              <a:rPr lang="es-MX" sz="2400" spc="-5" dirty="0">
                <a:latin typeface="Comic Sans MS"/>
                <a:cs typeface="Comic Sans MS"/>
              </a:rPr>
              <a:t>frecuencia 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PWR.</a:t>
            </a:r>
          </a:p>
          <a:p>
            <a:pPr marL="12700" marR="5080" algn="just">
              <a:spcBef>
                <a:spcPts val="100"/>
              </a:spcBef>
              <a:tabLst>
                <a:tab pos="738505" algn="l"/>
                <a:tab pos="982980" algn="l"/>
                <a:tab pos="1736089" algn="l"/>
                <a:tab pos="2338705" algn="l"/>
                <a:tab pos="2649855" algn="l"/>
              </a:tabLst>
            </a:pPr>
            <a:endParaRPr lang="es-MX" sz="2400" dirty="0">
              <a:latin typeface="Comic Sans MS"/>
              <a:cs typeface="Comic Sans MS"/>
            </a:endParaRPr>
          </a:p>
          <a:p>
            <a:pPr marL="469265" marR="5080" indent="-457200" algn="just">
              <a:spcBef>
                <a:spcPts val="100"/>
              </a:spcBef>
              <a:buFont typeface="+mj-lt"/>
              <a:buAutoNum type="arabicPeriod"/>
              <a:tabLst>
                <a:tab pos="240665" algn="l"/>
              </a:tabLst>
            </a:pPr>
            <a:r>
              <a:rPr lang="es-MX" sz="2400" spc="-5" dirty="0">
                <a:latin typeface="Comic Sans MS"/>
                <a:cs typeface="Comic Sans MS"/>
              </a:rPr>
              <a:t>La</a:t>
            </a:r>
            <a:r>
              <a:rPr lang="es-MX" sz="2400" spc="175" dirty="0">
                <a:latin typeface="Comic Sans MS"/>
                <a:cs typeface="Comic Sans MS"/>
              </a:rPr>
              <a:t> </a:t>
            </a:r>
            <a:r>
              <a:rPr lang="es-MX" sz="2400" spc="-5" dirty="0">
                <a:latin typeface="Comic Sans MS"/>
                <a:cs typeface="Comic Sans MS"/>
              </a:rPr>
              <a:t>desviación</a:t>
            </a:r>
            <a:r>
              <a:rPr lang="es-MX" sz="2400" spc="170" dirty="0">
                <a:latin typeface="Comic Sans MS"/>
                <a:cs typeface="Comic Sans MS"/>
              </a:rPr>
              <a:t> </a:t>
            </a:r>
            <a:r>
              <a:rPr lang="es-MX" sz="2400" spc="-5" dirty="0">
                <a:latin typeface="Comic Sans MS"/>
                <a:cs typeface="Comic Sans MS"/>
              </a:rPr>
              <a:t>diseñada</a:t>
            </a:r>
            <a:r>
              <a:rPr lang="es-MX" sz="2400" spc="170" dirty="0">
                <a:latin typeface="Comic Sans MS"/>
                <a:cs typeface="Comic Sans MS"/>
              </a:rPr>
              <a:t> </a:t>
            </a:r>
            <a:r>
              <a:rPr lang="es-MX" sz="2400" spc="-5" dirty="0">
                <a:latin typeface="Comic Sans MS"/>
                <a:cs typeface="Comic Sans MS"/>
              </a:rPr>
              <a:t>del</a:t>
            </a:r>
            <a:r>
              <a:rPr lang="es-MX" sz="2400" spc="170" dirty="0">
                <a:latin typeface="Comic Sans MS"/>
                <a:cs typeface="Comic Sans MS"/>
              </a:rPr>
              <a:t> </a:t>
            </a:r>
            <a:r>
              <a:rPr lang="es-MX" sz="2400" spc="-5" dirty="0">
                <a:latin typeface="Comic Sans MS"/>
                <a:cs typeface="Comic Sans MS"/>
              </a:rPr>
              <a:t>índice</a:t>
            </a:r>
            <a:r>
              <a:rPr lang="es-MX" sz="2400" spc="185" dirty="0">
                <a:latin typeface="Comic Sans MS"/>
                <a:cs typeface="Comic Sans MS"/>
              </a:rPr>
              <a:t> </a:t>
            </a:r>
            <a:r>
              <a:rPr lang="es-MX" sz="2400" spc="-5" dirty="0">
                <a:latin typeface="Comic Sans MS"/>
                <a:cs typeface="Comic Sans MS"/>
              </a:rPr>
              <a:t>de</a:t>
            </a:r>
            <a:r>
              <a:rPr lang="es-MX" sz="2400" spc="170" dirty="0">
                <a:latin typeface="Comic Sans MS"/>
                <a:cs typeface="Comic Sans MS"/>
              </a:rPr>
              <a:t> </a:t>
            </a:r>
            <a:r>
              <a:rPr lang="es-MX" sz="2400" spc="-5" dirty="0">
                <a:latin typeface="Comic Sans MS"/>
                <a:cs typeface="Comic Sans MS"/>
              </a:rPr>
              <a:t>calentamiento </a:t>
            </a:r>
            <a:r>
              <a:rPr lang="es-MX" sz="2400" spc="-254" dirty="0">
                <a:latin typeface="Comic Sans MS"/>
                <a:cs typeface="Comic Sans MS"/>
              </a:rPr>
              <a:t> </a:t>
            </a:r>
            <a:r>
              <a:rPr lang="es-MX" sz="2400" spc="-5" dirty="0">
                <a:latin typeface="Comic Sans MS"/>
                <a:cs typeface="Comic Sans MS"/>
              </a:rPr>
              <a:t>nuclear 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planta.</a:t>
            </a:r>
          </a:p>
          <a:p>
            <a:pPr marL="469265" marR="5080" indent="-457200" algn="just">
              <a:spcBef>
                <a:spcPts val="100"/>
              </a:spcBef>
              <a:buFont typeface="+mj-lt"/>
              <a:buAutoNum type="arabicPeriod"/>
              <a:tabLst>
                <a:tab pos="240665" algn="l"/>
              </a:tabLst>
            </a:pPr>
            <a:r>
              <a:rPr lang="es-MX" sz="2400" spc="-5" dirty="0">
                <a:latin typeface="Comic Sans MS"/>
                <a:cs typeface="Comic Sans MS"/>
              </a:rPr>
              <a:t>El</a:t>
            </a:r>
            <a:r>
              <a:rPr lang="es-MX" sz="2400" spc="60" dirty="0">
                <a:latin typeface="Comic Sans MS"/>
                <a:cs typeface="Comic Sans MS"/>
              </a:rPr>
              <a:t> </a:t>
            </a:r>
            <a:r>
              <a:rPr lang="es-MX" sz="2400" spc="-5" dirty="0">
                <a:latin typeface="Comic Sans MS"/>
                <a:cs typeface="Comic Sans MS"/>
              </a:rPr>
              <a:t>tamaño</a:t>
            </a:r>
            <a:r>
              <a:rPr lang="es-MX" sz="2400" spc="65" dirty="0">
                <a:latin typeface="Comic Sans MS"/>
                <a:cs typeface="Comic Sans MS"/>
              </a:rPr>
              <a:t> </a:t>
            </a:r>
            <a:r>
              <a:rPr lang="es-MX" sz="2400" spc="-5" dirty="0">
                <a:latin typeface="Comic Sans MS"/>
                <a:cs typeface="Comic Sans MS"/>
              </a:rPr>
              <a:t>del</a:t>
            </a:r>
            <a:r>
              <a:rPr lang="es-MX" sz="2400" spc="60" dirty="0">
                <a:latin typeface="Comic Sans MS"/>
                <a:cs typeface="Comic Sans MS"/>
              </a:rPr>
              <a:t> </a:t>
            </a:r>
            <a:r>
              <a:rPr lang="es-MX" sz="2400" spc="-5" dirty="0">
                <a:latin typeface="Comic Sans MS"/>
                <a:cs typeface="Comic Sans MS"/>
              </a:rPr>
              <a:t>sistema</a:t>
            </a:r>
            <a:r>
              <a:rPr lang="es-MX" sz="2400" spc="60" dirty="0">
                <a:latin typeface="Comic Sans MS"/>
                <a:cs typeface="Comic Sans MS"/>
              </a:rPr>
              <a:t> </a:t>
            </a:r>
            <a:r>
              <a:rPr lang="es-MX" sz="2400" spc="-5" dirty="0">
                <a:latin typeface="Comic Sans MS"/>
                <a:cs typeface="Comic Sans MS"/>
              </a:rPr>
              <a:t>de</a:t>
            </a:r>
            <a:r>
              <a:rPr lang="es-MX" sz="2400" spc="60" dirty="0">
                <a:latin typeface="Comic Sans MS"/>
                <a:cs typeface="Comic Sans MS"/>
              </a:rPr>
              <a:t> </a:t>
            </a:r>
            <a:r>
              <a:rPr lang="es-MX" sz="2400" spc="-5" dirty="0">
                <a:latin typeface="Comic Sans MS"/>
                <a:cs typeface="Comic Sans MS"/>
              </a:rPr>
              <a:t>enfriamiento</a:t>
            </a:r>
            <a:r>
              <a:rPr lang="es-MX" sz="2400" spc="60" dirty="0">
                <a:latin typeface="Comic Sans MS"/>
                <a:cs typeface="Comic Sans MS"/>
              </a:rPr>
              <a:t> </a:t>
            </a:r>
            <a:r>
              <a:rPr lang="es-MX" sz="2400" spc="-5" dirty="0">
                <a:latin typeface="Comic Sans MS"/>
                <a:cs typeface="Comic Sans MS"/>
              </a:rPr>
              <a:t>con</a:t>
            </a:r>
            <a:r>
              <a:rPr lang="es-MX" sz="2400" spc="60" dirty="0">
                <a:latin typeface="Comic Sans MS"/>
                <a:cs typeface="Comic Sans MS"/>
              </a:rPr>
              <a:t> </a:t>
            </a:r>
            <a:r>
              <a:rPr lang="es-MX" sz="2400" spc="-5" dirty="0">
                <a:latin typeface="Comic Sans MS"/>
                <a:cs typeface="Comic Sans MS"/>
              </a:rPr>
              <a:t>respecto </a:t>
            </a:r>
            <a:r>
              <a:rPr lang="es-MX" sz="2400" spc="-254" dirty="0">
                <a:latin typeface="Comic Sans MS"/>
                <a:cs typeface="Comic Sans MS"/>
              </a:rPr>
              <a:t> </a:t>
            </a:r>
            <a:r>
              <a:rPr lang="es-MX" sz="2400" spc="-5" dirty="0">
                <a:latin typeface="Comic Sans MS"/>
                <a:cs typeface="Comic Sans MS"/>
              </a:rPr>
              <a:t>al núcleo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reactor.</a:t>
            </a:r>
          </a:p>
          <a:p>
            <a:pPr marL="469265" marR="5080" indent="-457200" algn="just">
              <a:spcBef>
                <a:spcPts val="100"/>
              </a:spcBef>
              <a:buFont typeface="+mj-lt"/>
              <a:buAutoNum type="arabicPeriod"/>
              <a:tabLst>
                <a:tab pos="240665" algn="l"/>
              </a:tabLst>
            </a:pPr>
            <a:r>
              <a:rPr lang="es-MX" sz="2400" spc="-5" dirty="0">
                <a:latin typeface="Comic Sans MS"/>
                <a:cs typeface="Comic Sans MS"/>
              </a:rPr>
              <a:t>El</a:t>
            </a:r>
            <a:r>
              <a:rPr lang="es-MX" sz="2400" spc="10" dirty="0">
                <a:latin typeface="Comic Sans MS"/>
                <a:cs typeface="Comic Sans MS"/>
              </a:rPr>
              <a:t> </a:t>
            </a:r>
            <a:r>
              <a:rPr lang="es-MX" sz="2400" spc="-5" dirty="0">
                <a:latin typeface="Comic Sans MS"/>
                <a:cs typeface="Comic Sans MS"/>
              </a:rPr>
              <a:t>índice</a:t>
            </a:r>
            <a:r>
              <a:rPr lang="es-MX" sz="2400" spc="15" dirty="0">
                <a:latin typeface="Comic Sans MS"/>
                <a:cs typeface="Comic Sans MS"/>
              </a:rPr>
              <a:t> </a:t>
            </a:r>
            <a:r>
              <a:rPr lang="es-MX" sz="2400" spc="-5" dirty="0">
                <a:latin typeface="Comic Sans MS"/>
                <a:cs typeface="Comic Sans MS"/>
              </a:rPr>
              <a:t>máximo</a:t>
            </a:r>
            <a:r>
              <a:rPr lang="es-MX" sz="2400" spc="1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decremento</a:t>
            </a:r>
            <a:r>
              <a:rPr lang="es-MX" sz="2400" spc="15" dirty="0">
                <a:latin typeface="Comic Sans MS"/>
                <a:cs typeface="Comic Sans MS"/>
              </a:rPr>
              <a:t> </a:t>
            </a:r>
            <a:r>
              <a:rPr lang="es-MX" sz="2400" spc="-5" dirty="0">
                <a:latin typeface="Comic Sans MS"/>
                <a:cs typeface="Comic Sans MS"/>
              </a:rPr>
              <a:t>de</a:t>
            </a:r>
            <a:r>
              <a:rPr lang="es-MX" sz="2400" spc="15" dirty="0">
                <a:latin typeface="Comic Sans MS"/>
                <a:cs typeface="Comic Sans MS"/>
              </a:rPr>
              <a:t> </a:t>
            </a:r>
            <a:r>
              <a:rPr lang="es-MX" sz="2400" spc="-5" dirty="0">
                <a:latin typeface="Comic Sans MS"/>
                <a:cs typeface="Comic Sans MS"/>
              </a:rPr>
              <a:t>la</a:t>
            </a:r>
            <a:r>
              <a:rPr lang="es-MX" sz="2400" spc="10" dirty="0">
                <a:latin typeface="Comic Sans MS"/>
                <a:cs typeface="Comic Sans MS"/>
              </a:rPr>
              <a:t> </a:t>
            </a:r>
            <a:r>
              <a:rPr lang="es-MX" sz="2400" spc="-5" dirty="0">
                <a:latin typeface="Comic Sans MS"/>
                <a:cs typeface="Comic Sans MS"/>
              </a:rPr>
              <a:t>frecuencia</a:t>
            </a:r>
            <a:r>
              <a:rPr lang="es-MX" sz="2400" spc="25" dirty="0">
                <a:latin typeface="Comic Sans MS"/>
                <a:cs typeface="Comic Sans MS"/>
              </a:rPr>
              <a:t> </a:t>
            </a:r>
            <a:r>
              <a:rPr lang="es-MX" sz="2400" spc="-5" dirty="0">
                <a:latin typeface="Comic Sans MS"/>
                <a:cs typeface="Comic Sans MS"/>
              </a:rPr>
              <a:t>del </a:t>
            </a:r>
            <a:r>
              <a:rPr lang="es-MX" sz="2400" spc="-254"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potencia</a:t>
            </a:r>
            <a:r>
              <a:rPr lang="es-MX" sz="2400" spc="5"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puede</a:t>
            </a:r>
            <a:r>
              <a:rPr lang="es-MX" sz="2400" spc="5" dirty="0">
                <a:latin typeface="Comic Sans MS"/>
                <a:cs typeface="Comic Sans MS"/>
              </a:rPr>
              <a:t> </a:t>
            </a:r>
            <a:r>
              <a:rPr lang="es-MX" sz="2400" spc="-5" dirty="0">
                <a:latin typeface="Comic Sans MS"/>
                <a:cs typeface="Comic Sans MS"/>
              </a:rPr>
              <a:t>ser</a:t>
            </a:r>
            <a:r>
              <a:rPr lang="es-MX" sz="2400" spc="5" dirty="0">
                <a:latin typeface="Comic Sans MS"/>
                <a:cs typeface="Comic Sans MS"/>
              </a:rPr>
              <a:t> </a:t>
            </a:r>
            <a:r>
              <a:rPr lang="es-MX" sz="2400" spc="-5" dirty="0">
                <a:latin typeface="Comic Sans MS"/>
                <a:cs typeface="Comic Sans MS"/>
              </a:rPr>
              <a:t>encontrado.</a:t>
            </a:r>
          </a:p>
          <a:p>
            <a:pPr marL="469900" indent="-457200" algn="just">
              <a:spcBef>
                <a:spcPts val="100"/>
              </a:spcBef>
              <a:buFont typeface="+mj-lt"/>
              <a:buAutoNum type="arabicPeriod"/>
              <a:tabLst>
                <a:tab pos="240665" algn="l"/>
              </a:tabLst>
            </a:pP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capacidad</a:t>
            </a:r>
            <a:r>
              <a:rPr lang="es-MX" sz="2400" spc="5" dirty="0">
                <a:latin typeface="Comic Sans MS"/>
                <a:cs typeface="Comic Sans MS"/>
              </a:rPr>
              <a:t> </a:t>
            </a:r>
            <a:r>
              <a:rPr lang="es-MX" sz="2400" spc="-5" dirty="0">
                <a:latin typeface="Comic Sans MS"/>
                <a:cs typeface="Comic Sans MS"/>
              </a:rPr>
              <a:t>del</a:t>
            </a:r>
            <a:r>
              <a:rPr lang="es-MX" sz="2400" spc="10" dirty="0">
                <a:latin typeface="Comic Sans MS"/>
                <a:cs typeface="Comic Sans MS"/>
              </a:rPr>
              <a:t> </a:t>
            </a:r>
            <a:r>
              <a:rPr lang="es-MX" sz="2400" spc="-5" dirty="0">
                <a:latin typeface="Comic Sans MS"/>
                <a:cs typeface="Comic Sans MS"/>
              </a:rPr>
              <a:t>núcleo</a:t>
            </a:r>
            <a:r>
              <a:rPr lang="es-MX" sz="2400" spc="5" dirty="0">
                <a:latin typeface="Comic Sans MS"/>
                <a:cs typeface="Comic Sans MS"/>
              </a:rPr>
              <a:t> </a:t>
            </a:r>
            <a:r>
              <a:rPr lang="es-MX" sz="2400" spc="-5" dirty="0">
                <a:latin typeface="Comic Sans MS"/>
                <a:cs typeface="Comic Sans MS"/>
              </a:rPr>
              <a:t>con</a:t>
            </a:r>
            <a:r>
              <a:rPr lang="es-MX" sz="2400" spc="5" dirty="0">
                <a:latin typeface="Comic Sans MS"/>
                <a:cs typeface="Comic Sans MS"/>
              </a:rPr>
              <a:t> </a:t>
            </a:r>
            <a:r>
              <a:rPr lang="es-MX" sz="2400" spc="-5" dirty="0">
                <a:latin typeface="Comic Sans MS"/>
                <a:cs typeface="Comic Sans MS"/>
              </a:rPr>
              <a:t>respecto</a:t>
            </a:r>
            <a:r>
              <a:rPr lang="es-MX" sz="2400" spc="10"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la</a:t>
            </a:r>
            <a:r>
              <a:rPr lang="es-MX" sz="2400" spc="10" dirty="0">
                <a:latin typeface="Comic Sans MS"/>
                <a:cs typeface="Comic Sans MS"/>
              </a:rPr>
              <a:t> </a:t>
            </a:r>
            <a:r>
              <a:rPr lang="es-MX" sz="2400" spc="-5" dirty="0">
                <a:latin typeface="Comic Sans MS"/>
                <a:cs typeface="Comic Sans MS"/>
              </a:rPr>
              <a:t>carga.</a:t>
            </a:r>
          </a:p>
          <a:p>
            <a:pPr marL="469265" marR="5080" indent="-457200" algn="just">
              <a:spcBef>
                <a:spcPts val="100"/>
              </a:spcBef>
              <a:buFont typeface="+mj-lt"/>
              <a:buAutoNum type="arabicPeriod"/>
              <a:tabLst>
                <a:tab pos="240665" algn="l"/>
              </a:tabLst>
            </a:pPr>
            <a:r>
              <a:rPr lang="es-MX" sz="2400" spc="-5" dirty="0">
                <a:latin typeface="Comic Sans MS"/>
                <a:cs typeface="Comic Sans MS"/>
              </a:rPr>
              <a:t>Coordinación</a:t>
            </a:r>
            <a:r>
              <a:rPr lang="es-MX" sz="2400" spc="20" dirty="0">
                <a:latin typeface="Comic Sans MS"/>
                <a:cs typeface="Comic Sans MS"/>
              </a:rPr>
              <a:t> </a:t>
            </a:r>
            <a:r>
              <a:rPr lang="es-MX" sz="2400" spc="-5" dirty="0">
                <a:latin typeface="Comic Sans MS"/>
                <a:cs typeface="Comic Sans MS"/>
              </a:rPr>
              <a:t>con</a:t>
            </a:r>
            <a:r>
              <a:rPr lang="es-MX" sz="2400" spc="35" dirty="0">
                <a:latin typeface="Comic Sans MS"/>
                <a:cs typeface="Comic Sans MS"/>
              </a:rPr>
              <a:t> </a:t>
            </a:r>
            <a:r>
              <a:rPr lang="es-MX" sz="2400" spc="-5" dirty="0">
                <a:latin typeface="Comic Sans MS"/>
                <a:cs typeface="Comic Sans MS"/>
              </a:rPr>
              <a:t>los</a:t>
            </a:r>
            <a:r>
              <a:rPr lang="es-MX" sz="2400" spc="35" dirty="0">
                <a:latin typeface="Comic Sans MS"/>
                <a:cs typeface="Comic Sans MS"/>
              </a:rPr>
              <a:t> </a:t>
            </a:r>
            <a:r>
              <a:rPr lang="es-MX" sz="2400" spc="-5" dirty="0">
                <a:latin typeface="Comic Sans MS"/>
                <a:cs typeface="Comic Sans MS"/>
              </a:rPr>
              <a:t>esquemas</a:t>
            </a:r>
            <a:r>
              <a:rPr lang="es-MX" sz="2400" spc="25" dirty="0">
                <a:latin typeface="Comic Sans MS"/>
                <a:cs typeface="Comic Sans MS"/>
              </a:rPr>
              <a:t> </a:t>
            </a:r>
            <a:r>
              <a:rPr lang="es-MX" sz="2400" spc="-5" dirty="0">
                <a:latin typeface="Comic Sans MS"/>
                <a:cs typeface="Comic Sans MS"/>
              </a:rPr>
              <a:t>de</a:t>
            </a:r>
            <a:r>
              <a:rPr lang="es-MX" sz="2400" spc="25" dirty="0">
                <a:latin typeface="Comic Sans MS"/>
                <a:cs typeface="Comic Sans MS"/>
              </a:rPr>
              <a:t> </a:t>
            </a:r>
            <a:r>
              <a:rPr lang="es-MX" sz="2400" spc="-5" dirty="0">
                <a:latin typeface="Comic Sans MS"/>
                <a:cs typeface="Comic Sans MS"/>
              </a:rPr>
              <a:t>corte</a:t>
            </a:r>
            <a:r>
              <a:rPr lang="es-MX" sz="2400" spc="30" dirty="0">
                <a:latin typeface="Comic Sans MS"/>
                <a:cs typeface="Comic Sans MS"/>
              </a:rPr>
              <a:t> </a:t>
            </a:r>
            <a:r>
              <a:rPr lang="es-MX" sz="2400" spc="-5" dirty="0">
                <a:latin typeface="Comic Sans MS"/>
                <a:cs typeface="Comic Sans MS"/>
              </a:rPr>
              <a:t>de</a:t>
            </a:r>
            <a:r>
              <a:rPr lang="es-MX" sz="2400" spc="20" dirty="0">
                <a:latin typeface="Comic Sans MS"/>
                <a:cs typeface="Comic Sans MS"/>
              </a:rPr>
              <a:t> </a:t>
            </a:r>
            <a:r>
              <a:rPr lang="es-MX" sz="2400" spc="-5" dirty="0">
                <a:latin typeface="Comic Sans MS"/>
                <a:cs typeface="Comic Sans MS"/>
              </a:rPr>
              <a:t>carga</a:t>
            </a:r>
            <a:r>
              <a:rPr lang="es-MX" sz="2400" spc="30" dirty="0">
                <a:latin typeface="Comic Sans MS"/>
                <a:cs typeface="Comic Sans MS"/>
              </a:rPr>
              <a:t> </a:t>
            </a:r>
            <a:r>
              <a:rPr lang="es-MX" sz="2400" spc="-5" dirty="0">
                <a:latin typeface="Comic Sans MS"/>
                <a:cs typeface="Comic Sans MS"/>
              </a:rPr>
              <a:t>del </a:t>
            </a:r>
            <a:r>
              <a:rPr lang="es-MX" sz="2400" spc="-254" dirty="0">
                <a:latin typeface="Comic Sans MS"/>
                <a:cs typeface="Comic Sans MS"/>
              </a:rPr>
              <a:t> </a:t>
            </a:r>
            <a:r>
              <a:rPr lang="es-MX" sz="2400" spc="-5" dirty="0">
                <a:latin typeface="Comic Sans MS"/>
                <a:cs typeface="Comic Sans MS"/>
              </a:rPr>
              <a:t>sistema de</a:t>
            </a:r>
            <a:r>
              <a:rPr lang="es-MX" sz="2400" dirty="0">
                <a:latin typeface="Comic Sans MS"/>
                <a:cs typeface="Comic Sans MS"/>
              </a:rPr>
              <a:t> </a:t>
            </a:r>
            <a:r>
              <a:rPr lang="es-MX" sz="2400" spc="-5" dirty="0">
                <a:latin typeface="Comic Sans MS"/>
                <a:cs typeface="Comic Sans MS"/>
              </a:rPr>
              <a:t>potencia.</a:t>
            </a:r>
          </a:p>
          <a:p>
            <a:pPr marL="469265" marR="5080" indent="-457200" algn="just">
              <a:spcBef>
                <a:spcPts val="100"/>
              </a:spcBef>
              <a:buFont typeface="+mj-lt"/>
              <a:buAutoNum type="arabicPeriod"/>
              <a:tabLst>
                <a:tab pos="240665" algn="l"/>
              </a:tabLst>
            </a:pPr>
            <a:r>
              <a:rPr lang="es-MX" sz="2400" spc="-5" dirty="0">
                <a:latin typeface="Comic Sans MS"/>
                <a:cs typeface="Comic Sans MS"/>
              </a:rPr>
              <a:t>Las</a:t>
            </a:r>
            <a:r>
              <a:rPr lang="es-MX" sz="2400" spc="145" dirty="0">
                <a:latin typeface="Comic Sans MS"/>
                <a:cs typeface="Comic Sans MS"/>
              </a:rPr>
              <a:t> </a:t>
            </a:r>
            <a:r>
              <a:rPr lang="es-MX" sz="2400" spc="-5" dirty="0">
                <a:latin typeface="Comic Sans MS"/>
                <a:cs typeface="Comic Sans MS"/>
              </a:rPr>
              <a:t>condiciones</a:t>
            </a:r>
            <a:r>
              <a:rPr lang="es-MX" sz="2400" spc="140" dirty="0">
                <a:latin typeface="Comic Sans MS"/>
                <a:cs typeface="Comic Sans MS"/>
              </a:rPr>
              <a:t> </a:t>
            </a:r>
            <a:r>
              <a:rPr lang="es-MX" sz="2400" spc="-5" dirty="0">
                <a:latin typeface="Comic Sans MS"/>
                <a:cs typeface="Comic Sans MS"/>
              </a:rPr>
              <a:t>de</a:t>
            </a:r>
            <a:r>
              <a:rPr lang="es-MX" sz="2400" spc="135" dirty="0">
                <a:latin typeface="Comic Sans MS"/>
                <a:cs typeface="Comic Sans MS"/>
              </a:rPr>
              <a:t> </a:t>
            </a:r>
            <a:r>
              <a:rPr lang="es-MX" sz="2400" spc="-5" dirty="0">
                <a:latin typeface="Comic Sans MS"/>
                <a:cs typeface="Comic Sans MS"/>
              </a:rPr>
              <a:t>tensión</a:t>
            </a:r>
            <a:r>
              <a:rPr lang="es-MX" sz="2400" spc="145" dirty="0">
                <a:latin typeface="Comic Sans MS"/>
                <a:cs typeface="Comic Sans MS"/>
              </a:rPr>
              <a:t> </a:t>
            </a:r>
            <a:r>
              <a:rPr lang="es-MX" sz="2400" spc="-5" dirty="0">
                <a:latin typeface="Comic Sans MS"/>
                <a:cs typeface="Comic Sans MS"/>
              </a:rPr>
              <a:t>del</a:t>
            </a:r>
            <a:r>
              <a:rPr lang="es-MX" sz="2400" spc="135" dirty="0">
                <a:latin typeface="Comic Sans MS"/>
                <a:cs typeface="Comic Sans MS"/>
              </a:rPr>
              <a:t> </a:t>
            </a:r>
            <a:r>
              <a:rPr lang="es-MX" sz="2400" spc="-5" dirty="0">
                <a:latin typeface="Comic Sans MS"/>
                <a:cs typeface="Comic Sans MS"/>
              </a:rPr>
              <a:t>sistema</a:t>
            </a:r>
            <a:r>
              <a:rPr lang="es-MX" sz="2400" spc="145" dirty="0">
                <a:latin typeface="Comic Sans MS"/>
                <a:cs typeface="Comic Sans MS"/>
              </a:rPr>
              <a:t> </a:t>
            </a:r>
            <a:r>
              <a:rPr lang="es-MX" sz="2400" spc="-5" dirty="0">
                <a:latin typeface="Comic Sans MS"/>
                <a:cs typeface="Comic Sans MS"/>
              </a:rPr>
              <a:t>que</a:t>
            </a:r>
            <a:r>
              <a:rPr lang="es-MX" sz="2400" spc="140" dirty="0">
                <a:latin typeface="Comic Sans MS"/>
                <a:cs typeface="Comic Sans MS"/>
              </a:rPr>
              <a:t> </a:t>
            </a:r>
            <a:r>
              <a:rPr lang="es-MX" sz="2400" spc="-5" dirty="0">
                <a:latin typeface="Comic Sans MS"/>
                <a:cs typeface="Comic Sans MS"/>
              </a:rPr>
              <a:t>existan </a:t>
            </a:r>
            <a:r>
              <a:rPr lang="es-MX" sz="2400" spc="-26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momento</a:t>
            </a:r>
            <a:r>
              <a:rPr lang="es-MX" sz="2400" dirty="0">
                <a:latin typeface="Comic Sans MS"/>
                <a:cs typeface="Comic Sans MS"/>
              </a:rPr>
              <a:t> </a:t>
            </a:r>
            <a:r>
              <a:rPr lang="es-MX" sz="2400" spc="-5" dirty="0">
                <a:latin typeface="Comic Sans MS"/>
                <a:cs typeface="Comic Sans MS"/>
              </a:rPr>
              <a:t>de un</a:t>
            </a:r>
            <a:r>
              <a:rPr lang="es-MX" sz="2400" spc="254" dirty="0">
                <a:latin typeface="Comic Sans MS"/>
                <a:cs typeface="Comic Sans MS"/>
              </a:rPr>
              <a:t> </a:t>
            </a:r>
            <a:r>
              <a:rPr lang="es-MX" sz="2400" spc="-5" dirty="0">
                <a:latin typeface="Comic Sans MS"/>
                <a:cs typeface="Comic Sans MS"/>
              </a:rPr>
              <a:t>decremento de la</a:t>
            </a:r>
            <a:r>
              <a:rPr lang="es-MX" sz="2400" spc="260" dirty="0">
                <a:latin typeface="Comic Sans MS"/>
                <a:cs typeface="Comic Sans MS"/>
              </a:rPr>
              <a:t> </a:t>
            </a:r>
            <a:r>
              <a:rPr lang="es-MX" sz="2400" spc="-5" dirty="0">
                <a:latin typeface="Comic Sans MS"/>
                <a:cs typeface="Comic Sans MS"/>
              </a:rPr>
              <a:t>frecuencia </a:t>
            </a:r>
            <a:r>
              <a:rPr lang="es-MX" sz="2400" spc="-254" dirty="0">
                <a:latin typeface="Comic Sans MS"/>
                <a:cs typeface="Comic Sans MS"/>
              </a:rPr>
              <a:t> </a:t>
            </a:r>
            <a:r>
              <a:rPr lang="es-MX" sz="2400" spc="-5" dirty="0">
                <a:latin typeface="Comic Sans MS"/>
                <a:cs typeface="Comic Sans MS"/>
              </a:rPr>
              <a:t>del sistema.</a:t>
            </a:r>
            <a:endParaRPr lang="es-MX" sz="2400" dirty="0">
              <a:latin typeface="Comic Sans MS"/>
              <a:cs typeface="Comic Sans MS"/>
            </a:endParaRPr>
          </a:p>
          <a:p>
            <a:pPr marL="469900" marR="5080" indent="-457200" algn="just">
              <a:spcBef>
                <a:spcPts val="100"/>
              </a:spcBef>
              <a:buFont typeface="+mj-lt"/>
              <a:buAutoNum type="arabicPeriod"/>
              <a:tabLst>
                <a:tab pos="738505" algn="l"/>
                <a:tab pos="982980" algn="l"/>
                <a:tab pos="1736089" algn="l"/>
                <a:tab pos="2338705" algn="l"/>
                <a:tab pos="2649855" algn="l"/>
              </a:tabLst>
            </a:pPr>
            <a:endParaRPr lang="es-MX" sz="2400" dirty="0">
              <a:latin typeface="Comic Sans MS"/>
              <a:cs typeface="Comic Sans MS"/>
            </a:endParaRPr>
          </a:p>
          <a:p>
            <a:pPr marL="12700" marR="5080">
              <a:lnSpc>
                <a:spcPct val="116100"/>
              </a:lnSpc>
              <a:spcBef>
                <a:spcPts val="100"/>
              </a:spcBef>
              <a:tabLst>
                <a:tab pos="738505" algn="l"/>
                <a:tab pos="982980" algn="l"/>
                <a:tab pos="1736089" algn="l"/>
                <a:tab pos="2338705" algn="l"/>
                <a:tab pos="2649855" algn="l"/>
              </a:tabLst>
            </a:pPr>
            <a:endParaRPr sz="900" dirty="0">
              <a:latin typeface="Comic Sans MS"/>
              <a:cs typeface="Comic Sans MS"/>
            </a:endParaRPr>
          </a:p>
        </p:txBody>
      </p:sp>
    </p:spTree>
    <p:extLst>
      <p:ext uri="{BB962C8B-B14F-4D97-AF65-F5344CB8AC3E}">
        <p14:creationId xmlns:p14="http://schemas.microsoft.com/office/powerpoint/2010/main" xmlns="" val="38641444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81000"/>
            <a:ext cx="17221200" cy="5781070"/>
          </a:xfrm>
          <a:prstGeom prst="rect">
            <a:avLst/>
          </a:prstGeom>
        </p:spPr>
        <p:txBody>
          <a:bodyPr vert="horz" wrap="square" lIns="0" tIns="12700" rIns="0" bIns="0" rtlCol="0">
            <a:spAutoFit/>
          </a:bodyPr>
          <a:lstStyle/>
          <a:p>
            <a:pPr marL="12700" algn="just">
              <a:spcBef>
                <a:spcPts val="100"/>
              </a:spcBef>
            </a:pPr>
            <a:r>
              <a:rPr sz="2400" b="1" spc="-5" dirty="0" err="1">
                <a:latin typeface="Comic Sans MS"/>
                <a:cs typeface="Comic Sans MS"/>
              </a:rPr>
              <a:t>Plantas</a:t>
            </a:r>
            <a:r>
              <a:rPr sz="2400" b="1" spc="-50" dirty="0">
                <a:latin typeface="Comic Sans MS"/>
                <a:cs typeface="Comic Sans MS"/>
              </a:rPr>
              <a:t> </a:t>
            </a:r>
            <a:r>
              <a:rPr sz="2400" b="1" spc="-5" dirty="0">
                <a:latin typeface="Comic Sans MS"/>
                <a:cs typeface="Comic Sans MS"/>
              </a:rPr>
              <a:t>BWR</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Algunas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agua</a:t>
            </a:r>
            <a:r>
              <a:rPr lang="es-MX" sz="2400" dirty="0">
                <a:latin typeface="Comic Sans MS"/>
                <a:cs typeface="Comic Sans MS"/>
              </a:rPr>
              <a:t> </a:t>
            </a:r>
            <a:r>
              <a:rPr lang="es-MX" sz="2400" spc="-5" dirty="0">
                <a:latin typeface="Comic Sans MS"/>
                <a:cs typeface="Comic Sans MS"/>
              </a:rPr>
              <a:t>hirviente</a:t>
            </a:r>
            <a:r>
              <a:rPr lang="es-MX" sz="2400" dirty="0">
                <a:latin typeface="Comic Sans MS"/>
                <a:cs typeface="Comic Sans MS"/>
              </a:rPr>
              <a:t> </a:t>
            </a:r>
            <a:r>
              <a:rPr lang="es-MX" sz="2400" spc="-5" dirty="0">
                <a:latin typeface="Comic Sans MS"/>
                <a:cs typeface="Comic Sans MS"/>
              </a:rPr>
              <a:t>BWR </a:t>
            </a:r>
            <a:r>
              <a:rPr lang="es-MX" sz="2400" dirty="0">
                <a:latin typeface="Comic Sans MS"/>
                <a:cs typeface="Comic Sans MS"/>
              </a:rPr>
              <a:t> </a:t>
            </a:r>
            <a:r>
              <a:rPr lang="es-MX" sz="2400" spc="-5" dirty="0">
                <a:latin typeface="Comic Sans MS"/>
                <a:cs typeface="Comic Sans MS"/>
              </a:rPr>
              <a:t>emplean</a:t>
            </a:r>
            <a:r>
              <a:rPr lang="es-MX" sz="2400" dirty="0">
                <a:latin typeface="Comic Sans MS"/>
                <a:cs typeface="Comic Sans MS"/>
              </a:rPr>
              <a:t> </a:t>
            </a:r>
            <a:r>
              <a:rPr lang="es-MX" sz="2400" spc="-5" dirty="0">
                <a:latin typeface="Comic Sans MS"/>
                <a:cs typeface="Comic Sans MS"/>
              </a:rPr>
              <a:t>grupos</a:t>
            </a:r>
            <a:r>
              <a:rPr lang="es-MX" sz="2400" dirty="0">
                <a:latin typeface="Comic Sans MS"/>
                <a:cs typeface="Comic Sans MS"/>
              </a:rPr>
              <a:t> </a:t>
            </a:r>
            <a:r>
              <a:rPr lang="es-MX" sz="2400" spc="-5" dirty="0">
                <a:latin typeface="Comic Sans MS"/>
                <a:cs typeface="Comic Sans MS"/>
              </a:rPr>
              <a:t>motor-generador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calificados </a:t>
            </a:r>
            <a:r>
              <a:rPr lang="es-MX" sz="2400" dirty="0">
                <a:latin typeface="Comic Sans MS"/>
                <a:cs typeface="Comic Sans MS"/>
              </a:rPr>
              <a:t> </a:t>
            </a:r>
            <a:r>
              <a:rPr lang="es-MX" sz="2400" spc="-5" dirty="0">
                <a:latin typeface="Comic Sans MS"/>
                <a:cs typeface="Comic Sans MS"/>
              </a:rPr>
              <a:t>sísmicamente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alimentación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energía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sistemas de protección del reactor.</a:t>
            </a:r>
            <a:r>
              <a:rPr lang="es-MX" sz="2400" dirty="0">
                <a:latin typeface="Comic Sans MS"/>
                <a:cs typeface="Comic Sans MS"/>
              </a:rPr>
              <a:t> </a:t>
            </a:r>
            <a:r>
              <a:rPr lang="es-MX" sz="2400" spc="-5" dirty="0">
                <a:latin typeface="Comic Sans MS"/>
                <a:cs typeface="Comic Sans MS"/>
              </a:rPr>
              <a:t>Para asegurar que </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sistemas</a:t>
            </a:r>
            <a:r>
              <a:rPr lang="es-MX" sz="2400" dirty="0">
                <a:latin typeface="Comic Sans MS"/>
                <a:cs typeface="Comic Sans MS"/>
              </a:rPr>
              <a:t> </a:t>
            </a:r>
            <a:r>
              <a:rPr lang="es-MX" sz="2400" spc="-5" dirty="0">
                <a:latin typeface="Comic Sans MS"/>
                <a:cs typeface="Comic Sans MS"/>
              </a:rPr>
              <a:t>puedan</a:t>
            </a:r>
            <a:r>
              <a:rPr lang="es-MX" sz="2400" dirty="0">
                <a:latin typeface="Comic Sans MS"/>
                <a:cs typeface="Comic Sans MS"/>
              </a:rPr>
              <a:t> </a:t>
            </a:r>
            <a:r>
              <a:rPr lang="es-MX" sz="2400" spc="-5" dirty="0">
                <a:latin typeface="Comic Sans MS"/>
                <a:cs typeface="Comic Sans MS"/>
              </a:rPr>
              <a:t>cumplir</a:t>
            </a:r>
            <a:r>
              <a:rPr lang="es-MX" sz="2400" dirty="0">
                <a:latin typeface="Comic Sans MS"/>
                <a:cs typeface="Comic Sans MS"/>
              </a:rPr>
              <a:t> </a:t>
            </a:r>
            <a:r>
              <a:rPr lang="es-MX" sz="2400" spc="-5" dirty="0">
                <a:latin typeface="Comic Sans MS"/>
                <a:cs typeface="Comic Sans MS"/>
              </a:rPr>
              <a:t>sus</a:t>
            </a:r>
            <a:r>
              <a:rPr lang="es-MX" sz="2400" dirty="0">
                <a:latin typeface="Comic Sans MS"/>
                <a:cs typeface="Comic Sans MS"/>
              </a:rPr>
              <a:t> </a:t>
            </a:r>
            <a:r>
              <a:rPr lang="es-MX" sz="2400" spc="-5" dirty="0">
                <a:latin typeface="Comic Sans MS"/>
                <a:cs typeface="Comic Sans MS"/>
              </a:rPr>
              <a:t>funciones</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seguridad durante un sismo para el cual una condición de </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grupo</a:t>
            </a:r>
            <a:r>
              <a:rPr lang="es-MX" sz="2400" dirty="0">
                <a:latin typeface="Comic Sans MS"/>
                <a:cs typeface="Comic Sans MS"/>
              </a:rPr>
              <a:t> </a:t>
            </a:r>
            <a:r>
              <a:rPr lang="es-MX" sz="2400" spc="-5" dirty="0">
                <a:latin typeface="Comic Sans MS"/>
                <a:cs typeface="Comic Sans MS"/>
              </a:rPr>
              <a:t>motor-generador</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alimentación</a:t>
            </a:r>
            <a:r>
              <a:rPr lang="es-MX" sz="2400" dirty="0">
                <a:latin typeface="Comic Sans MS"/>
                <a:cs typeface="Comic Sans MS"/>
              </a:rPr>
              <a:t> </a:t>
            </a:r>
            <a:r>
              <a:rPr lang="es-MX" sz="2400" spc="-5" dirty="0">
                <a:latin typeface="Comic Sans MS"/>
                <a:cs typeface="Comic Sans MS"/>
              </a:rPr>
              <a:t>alterna</a:t>
            </a:r>
            <a:r>
              <a:rPr lang="es-MX" sz="2400" dirty="0">
                <a:latin typeface="Comic Sans MS"/>
                <a:cs typeface="Comic Sans MS"/>
              </a:rPr>
              <a:t> </a:t>
            </a:r>
            <a:r>
              <a:rPr lang="es-MX" sz="2400" spc="-5" dirty="0">
                <a:latin typeface="Comic Sans MS"/>
                <a:cs typeface="Comic Sans MS"/>
              </a:rPr>
              <a:t>podría</a:t>
            </a:r>
            <a:r>
              <a:rPr lang="es-MX" sz="2400" dirty="0">
                <a:latin typeface="Comic Sans MS"/>
                <a:cs typeface="Comic Sans MS"/>
              </a:rPr>
              <a:t> </a:t>
            </a:r>
            <a:r>
              <a:rPr lang="es-MX" sz="2400" spc="-5" dirty="0">
                <a:latin typeface="Comic Sans MS"/>
                <a:cs typeface="Comic Sans MS"/>
              </a:rPr>
              <a:t>dañar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componentes</a:t>
            </a:r>
            <a:r>
              <a:rPr lang="es-MX" sz="240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este sistema, se proporcionan relés de baja frecuencia </a:t>
            </a:r>
            <a:r>
              <a:rPr lang="es-MX" sz="2400" dirty="0">
                <a:latin typeface="Comic Sans MS"/>
                <a:cs typeface="Comic Sans MS"/>
              </a:rPr>
              <a:t> </a:t>
            </a:r>
            <a:r>
              <a:rPr lang="es-MX" sz="2400" spc="-5" dirty="0">
                <a:latin typeface="Comic Sans MS"/>
                <a:cs typeface="Comic Sans MS"/>
              </a:rPr>
              <a:t>redundantes.</a:t>
            </a:r>
            <a:r>
              <a:rPr lang="es-MX" sz="2400" dirty="0">
                <a:latin typeface="Comic Sans MS"/>
                <a:cs typeface="Comic Sans MS"/>
              </a:rPr>
              <a:t> </a:t>
            </a:r>
            <a:r>
              <a:rPr lang="es-MX" sz="2400" spc="-5" dirty="0">
                <a:latin typeface="Comic Sans MS"/>
                <a:cs typeface="Comic Sans MS"/>
              </a:rPr>
              <a:t>Esta protección es proporcionada entre la </a:t>
            </a:r>
            <a:r>
              <a:rPr lang="es-MX" sz="2400" dirty="0">
                <a:latin typeface="Comic Sans MS"/>
                <a:cs typeface="Comic Sans MS"/>
              </a:rPr>
              <a:t> </a:t>
            </a:r>
            <a:r>
              <a:rPr lang="es-MX" sz="2400" spc="-5" dirty="0">
                <a:latin typeface="Comic Sans MS"/>
                <a:cs typeface="Comic Sans MS"/>
              </a:rPr>
              <a:t>fuente de potencia alterna y los buses del sistema de </a:t>
            </a:r>
            <a:r>
              <a:rPr lang="es-MX" sz="2400" dirty="0">
                <a:latin typeface="Comic Sans MS"/>
                <a:cs typeface="Comic Sans MS"/>
              </a:rPr>
              <a:t> </a:t>
            </a:r>
            <a:r>
              <a:rPr lang="es-MX" sz="2400" spc="-5" dirty="0">
                <a:latin typeface="Comic Sans MS"/>
                <a:cs typeface="Comic Sans MS"/>
              </a:rPr>
              <a:t>protección del reactor.</a:t>
            </a:r>
            <a:r>
              <a:rPr lang="es-MX" sz="2400" spc="520" dirty="0">
                <a:latin typeface="Comic Sans MS"/>
                <a:cs typeface="Comic Sans MS"/>
              </a:rPr>
              <a:t> </a:t>
            </a:r>
            <a:r>
              <a:rPr lang="es-MX" sz="2400" spc="-5" dirty="0">
                <a:latin typeface="Comic Sans MS"/>
                <a:cs typeface="Comic Sans MS"/>
              </a:rPr>
              <a:t>La operación de uno o ambos </a:t>
            </a:r>
            <a:r>
              <a:rPr lang="es-MX" sz="2400" dirty="0">
                <a:latin typeface="Comic Sans MS"/>
                <a:cs typeface="Comic Sans MS"/>
              </a:rPr>
              <a:t> </a:t>
            </a:r>
            <a:r>
              <a:rPr lang="es-MX" sz="2400" spc="-5" dirty="0">
                <a:latin typeface="Comic Sans MS"/>
                <a:cs typeface="Comic Sans MS"/>
              </a:rPr>
              <a:t>relés de baja frecuencia asociados con un sistema de </a:t>
            </a:r>
            <a:r>
              <a:rPr lang="es-MX" sz="2400" dirty="0">
                <a:latin typeface="Comic Sans MS"/>
                <a:cs typeface="Comic Sans MS"/>
              </a:rPr>
              <a:t> </a:t>
            </a:r>
            <a:r>
              <a:rPr lang="es-MX" sz="2400" spc="-5" dirty="0">
                <a:latin typeface="Comic Sans MS"/>
                <a:cs typeface="Comic Sans MS"/>
              </a:rPr>
              <a:t>protección del reactor causará un </a:t>
            </a:r>
            <a:r>
              <a:rPr lang="es-MX" sz="2400" spc="-5" dirty="0" err="1">
                <a:latin typeface="Comic Sans MS"/>
                <a:cs typeface="Comic Sans MS"/>
              </a:rPr>
              <a:t>semi-rechazo</a:t>
            </a:r>
            <a:r>
              <a:rPr lang="es-MX" sz="2400" spc="-5" dirty="0">
                <a:latin typeface="Comic Sans MS"/>
                <a:cs typeface="Comic Sans MS"/>
              </a:rPr>
              <a:t> de carga </a:t>
            </a:r>
            <a:r>
              <a:rPr lang="es-MX" sz="2400" spc="-254" dirty="0">
                <a:latin typeface="Comic Sans MS"/>
                <a:cs typeface="Comic Sans MS"/>
              </a:rPr>
              <a:t> </a:t>
            </a:r>
            <a:r>
              <a:rPr lang="es-MX" sz="2400" spc="-5" dirty="0">
                <a:latin typeface="Comic Sans MS"/>
                <a:cs typeface="Comic Sans MS"/>
              </a:rPr>
              <a:t>de la unidad.</a:t>
            </a:r>
            <a:r>
              <a:rPr lang="es-MX" sz="2400" dirty="0">
                <a:latin typeface="Comic Sans MS"/>
                <a:cs typeface="Comic Sans MS"/>
              </a:rPr>
              <a:t> </a:t>
            </a:r>
            <a:r>
              <a:rPr lang="es-MX" sz="2400" spc="-5" dirty="0">
                <a:latin typeface="Comic Sans MS"/>
                <a:cs typeface="Comic Sans MS"/>
              </a:rPr>
              <a:t>Si uno o ambos relés de baja frecuencia </a:t>
            </a:r>
            <a:r>
              <a:rPr lang="es-MX" sz="2400" dirty="0">
                <a:latin typeface="Comic Sans MS"/>
                <a:cs typeface="Comic Sans MS"/>
              </a:rPr>
              <a:t> </a:t>
            </a:r>
            <a:r>
              <a:rPr lang="es-MX" sz="2400" spc="-5" dirty="0">
                <a:latin typeface="Comic Sans MS"/>
                <a:cs typeface="Comic Sans MS"/>
              </a:rPr>
              <a:t>operan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cada</a:t>
            </a:r>
            <a:r>
              <a:rPr lang="es-MX" sz="2400" dirty="0">
                <a:latin typeface="Comic Sans MS"/>
                <a:cs typeface="Comic Sans MS"/>
              </a:rPr>
              <a:t> </a:t>
            </a:r>
            <a:r>
              <a:rPr lang="es-MX" sz="2400" spc="-5" dirty="0">
                <a:latin typeface="Comic Sans MS"/>
                <a:cs typeface="Comic Sans MS"/>
              </a:rPr>
              <a:t>uno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buses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spc="254"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ocurrirá</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rechazo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 </a:t>
            </a:r>
            <a:r>
              <a:rPr lang="es-MX" sz="2400" dirty="0">
                <a:latin typeface="Comic Sans MS"/>
                <a:cs typeface="Comic Sans MS"/>
              </a:rPr>
              <a:t> </a:t>
            </a:r>
            <a:r>
              <a:rPr lang="es-MX" sz="2400" spc="-5" dirty="0">
                <a:latin typeface="Comic Sans MS"/>
                <a:cs typeface="Comic Sans MS"/>
              </a:rPr>
              <a:t>completo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Existen</a:t>
            </a:r>
            <a:r>
              <a:rPr lang="es-MX" sz="2400" spc="254" dirty="0">
                <a:latin typeface="Comic Sans MS"/>
                <a:cs typeface="Comic Sans MS"/>
              </a:rPr>
              <a:t> </a:t>
            </a:r>
            <a:r>
              <a:rPr lang="es-MX" sz="2400" spc="-5" dirty="0">
                <a:latin typeface="Comic Sans MS"/>
                <a:cs typeface="Comic Sans MS"/>
              </a:rPr>
              <a:t>varios</a:t>
            </a:r>
            <a:r>
              <a:rPr lang="es-MX" sz="2400" spc="260" dirty="0">
                <a:latin typeface="Comic Sans MS"/>
                <a:cs typeface="Comic Sans MS"/>
              </a:rPr>
              <a:t> </a:t>
            </a:r>
            <a:r>
              <a:rPr lang="es-MX" sz="2400" spc="-5" dirty="0">
                <a:latin typeface="Comic Sans MS"/>
                <a:cs typeface="Comic Sans MS"/>
              </a:rPr>
              <a:t>factores</a:t>
            </a:r>
            <a:r>
              <a:rPr lang="es-MX" sz="2400" spc="260" dirty="0">
                <a:latin typeface="Comic Sans MS"/>
                <a:cs typeface="Comic Sans MS"/>
              </a:rPr>
              <a:t> </a:t>
            </a:r>
            <a:r>
              <a:rPr lang="es-MX" sz="2400" spc="-5" dirty="0">
                <a:latin typeface="Comic Sans MS"/>
                <a:cs typeface="Comic Sans MS"/>
              </a:rPr>
              <a:t>que </a:t>
            </a:r>
            <a:r>
              <a:rPr lang="es-MX" sz="2400" dirty="0">
                <a:latin typeface="Comic Sans MS"/>
                <a:cs typeface="Comic Sans MS"/>
              </a:rPr>
              <a:t> </a:t>
            </a:r>
            <a:r>
              <a:rPr lang="es-MX" sz="2400" spc="-5" dirty="0">
                <a:latin typeface="Comic Sans MS"/>
                <a:cs typeface="Comic Sans MS"/>
              </a:rPr>
              <a:t>deben ser considerados en el ajuste de los relés de baja </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BWR:</a:t>
            </a:r>
          </a:p>
          <a:p>
            <a:pPr marL="469900" marR="5080" indent="-457200" algn="just">
              <a:spcBef>
                <a:spcPts val="100"/>
              </a:spcBef>
              <a:buFont typeface="+mj-lt"/>
              <a:buAutoNum type="arabicPeriod"/>
            </a:pPr>
            <a:endParaRPr lang="es-MX" sz="2400" spc="-5" dirty="0">
              <a:latin typeface="Comic Sans MS"/>
              <a:cs typeface="Comic Sans MS"/>
            </a:endParaRPr>
          </a:p>
          <a:p>
            <a:pPr marL="469265" marR="5080" indent="-457200" algn="just">
              <a:spcBef>
                <a:spcPts val="100"/>
              </a:spcBef>
              <a:buFont typeface="+mj-lt"/>
              <a:buAutoNum type="arabicPeriod"/>
              <a:tabLst>
                <a:tab pos="240665" algn="l"/>
              </a:tabLst>
            </a:pPr>
            <a:r>
              <a:rPr lang="es-MX" sz="2400" spc="-5" dirty="0">
                <a:latin typeface="Comic Sans MS"/>
                <a:cs typeface="Comic Sans MS"/>
              </a:rPr>
              <a:t>La</a:t>
            </a:r>
            <a:r>
              <a:rPr lang="es-MX" sz="2400" spc="75" dirty="0">
                <a:latin typeface="Comic Sans MS"/>
                <a:cs typeface="Comic Sans MS"/>
              </a:rPr>
              <a:t> </a:t>
            </a:r>
            <a:r>
              <a:rPr lang="es-MX" sz="2400" spc="-5" dirty="0">
                <a:latin typeface="Comic Sans MS"/>
                <a:cs typeface="Comic Sans MS"/>
              </a:rPr>
              <a:t>característica</a:t>
            </a:r>
            <a:r>
              <a:rPr lang="es-MX" sz="2400" spc="75" dirty="0">
                <a:latin typeface="Comic Sans MS"/>
                <a:cs typeface="Comic Sans MS"/>
              </a:rPr>
              <a:t> </a:t>
            </a:r>
            <a:r>
              <a:rPr lang="es-MX" sz="2400" spc="-5" dirty="0">
                <a:latin typeface="Comic Sans MS"/>
                <a:cs typeface="Comic Sans MS"/>
              </a:rPr>
              <a:t>de</a:t>
            </a:r>
            <a:r>
              <a:rPr lang="es-MX" sz="2400" spc="75" dirty="0">
                <a:latin typeface="Comic Sans MS"/>
                <a:cs typeface="Comic Sans MS"/>
              </a:rPr>
              <a:t> </a:t>
            </a:r>
            <a:r>
              <a:rPr lang="es-MX" sz="2400" spc="-5" dirty="0">
                <a:latin typeface="Comic Sans MS"/>
                <a:cs typeface="Comic Sans MS"/>
              </a:rPr>
              <a:t>tolerancia</a:t>
            </a:r>
            <a:r>
              <a:rPr lang="es-MX" sz="2400" spc="75" dirty="0">
                <a:latin typeface="Comic Sans MS"/>
                <a:cs typeface="Comic Sans MS"/>
              </a:rPr>
              <a:t> </a:t>
            </a:r>
            <a:r>
              <a:rPr lang="es-MX" sz="2400" spc="-5" dirty="0">
                <a:latin typeface="Comic Sans MS"/>
                <a:cs typeface="Comic Sans MS"/>
              </a:rPr>
              <a:t>del</a:t>
            </a:r>
            <a:r>
              <a:rPr lang="es-MX" sz="2400" spc="75" dirty="0">
                <a:latin typeface="Comic Sans MS"/>
                <a:cs typeface="Comic Sans MS"/>
              </a:rPr>
              <a:t> </a:t>
            </a:r>
            <a:r>
              <a:rPr lang="es-MX" sz="2400" spc="-5" dirty="0">
                <a:latin typeface="Comic Sans MS"/>
                <a:cs typeface="Comic Sans MS"/>
              </a:rPr>
              <a:t>relé</a:t>
            </a:r>
            <a:r>
              <a:rPr lang="es-MX" sz="2400" spc="70" dirty="0">
                <a:latin typeface="Comic Sans MS"/>
                <a:cs typeface="Comic Sans MS"/>
              </a:rPr>
              <a:t> </a:t>
            </a:r>
            <a:r>
              <a:rPr lang="es-MX" sz="2400" spc="-5" dirty="0">
                <a:latin typeface="Comic Sans MS"/>
                <a:cs typeface="Comic Sans MS"/>
              </a:rPr>
              <a:t>de</a:t>
            </a:r>
            <a:r>
              <a:rPr lang="es-MX" sz="2400" spc="70" dirty="0">
                <a:latin typeface="Comic Sans MS"/>
                <a:cs typeface="Comic Sans MS"/>
              </a:rPr>
              <a:t> </a:t>
            </a:r>
            <a:r>
              <a:rPr lang="es-MX" sz="2400" spc="-5" dirty="0">
                <a:latin typeface="Comic Sans MS"/>
                <a:cs typeface="Comic Sans MS"/>
              </a:rPr>
              <a:t>baja </a:t>
            </a:r>
            <a:r>
              <a:rPr lang="es-MX" sz="2400" spc="-254" dirty="0">
                <a:latin typeface="Comic Sans MS"/>
                <a:cs typeface="Comic Sans MS"/>
              </a:rPr>
              <a:t> </a:t>
            </a:r>
            <a:r>
              <a:rPr lang="es-MX" sz="2400" spc="-5" dirty="0">
                <a:latin typeface="Comic Sans MS"/>
                <a:cs typeface="Comic Sans MS"/>
              </a:rPr>
              <a:t>frecuencia.</a:t>
            </a:r>
          </a:p>
          <a:p>
            <a:pPr marL="469265" marR="5080" indent="-457200" algn="just">
              <a:spcBef>
                <a:spcPts val="100"/>
              </a:spcBef>
              <a:buFont typeface="+mj-lt"/>
              <a:buAutoNum type="arabicPeriod"/>
              <a:tabLst>
                <a:tab pos="240665" algn="l"/>
              </a:tabLst>
            </a:pPr>
            <a:r>
              <a:rPr lang="es-MX" sz="2400" spc="-5" dirty="0">
                <a:latin typeface="Comic Sans MS"/>
                <a:cs typeface="Comic Sans MS"/>
              </a:rPr>
              <a:t>La</a:t>
            </a:r>
            <a:r>
              <a:rPr lang="es-MX" sz="2400" spc="65" dirty="0">
                <a:latin typeface="Comic Sans MS"/>
                <a:cs typeface="Comic Sans MS"/>
              </a:rPr>
              <a:t> </a:t>
            </a:r>
            <a:r>
              <a:rPr lang="es-MX" sz="2400" spc="-5" dirty="0">
                <a:latin typeface="Comic Sans MS"/>
                <a:cs typeface="Comic Sans MS"/>
              </a:rPr>
              <a:t>característica</a:t>
            </a:r>
            <a:r>
              <a:rPr lang="es-MX" sz="2400" spc="60" dirty="0">
                <a:latin typeface="Comic Sans MS"/>
                <a:cs typeface="Comic Sans MS"/>
              </a:rPr>
              <a:t> </a:t>
            </a:r>
            <a:r>
              <a:rPr lang="es-MX" sz="2400" spc="-5" dirty="0">
                <a:latin typeface="Comic Sans MS"/>
                <a:cs typeface="Comic Sans MS"/>
              </a:rPr>
              <a:t>de</a:t>
            </a:r>
            <a:r>
              <a:rPr lang="es-MX" sz="2400" spc="55" dirty="0">
                <a:latin typeface="Comic Sans MS"/>
                <a:cs typeface="Comic Sans MS"/>
              </a:rPr>
              <a:t> </a:t>
            </a:r>
            <a:r>
              <a:rPr lang="es-MX" sz="2400" spc="-5" dirty="0">
                <a:latin typeface="Comic Sans MS"/>
                <a:cs typeface="Comic Sans MS"/>
              </a:rPr>
              <a:t>deslizamiento</a:t>
            </a:r>
            <a:r>
              <a:rPr lang="es-MX" sz="2400" spc="55" dirty="0">
                <a:latin typeface="Comic Sans MS"/>
                <a:cs typeface="Comic Sans MS"/>
              </a:rPr>
              <a:t> </a:t>
            </a:r>
            <a:r>
              <a:rPr lang="es-MX" sz="2400" spc="-5" dirty="0">
                <a:latin typeface="Comic Sans MS"/>
                <a:cs typeface="Comic Sans MS"/>
              </a:rPr>
              <a:t>de</a:t>
            </a:r>
            <a:r>
              <a:rPr lang="es-MX" sz="2400" spc="55" dirty="0">
                <a:latin typeface="Comic Sans MS"/>
                <a:cs typeface="Comic Sans MS"/>
              </a:rPr>
              <a:t> </a:t>
            </a:r>
            <a:r>
              <a:rPr lang="es-MX" sz="2400" spc="-5" dirty="0">
                <a:latin typeface="Comic Sans MS"/>
                <a:cs typeface="Comic Sans MS"/>
              </a:rPr>
              <a:t>los</a:t>
            </a:r>
            <a:r>
              <a:rPr lang="es-MX" sz="2400" spc="55" dirty="0">
                <a:latin typeface="Comic Sans MS"/>
                <a:cs typeface="Comic Sans MS"/>
              </a:rPr>
              <a:t> </a:t>
            </a:r>
            <a:r>
              <a:rPr lang="es-MX" sz="2400" spc="-5" dirty="0">
                <a:latin typeface="Comic Sans MS"/>
                <a:cs typeface="Comic Sans MS"/>
              </a:rPr>
              <a:t>grupos </a:t>
            </a:r>
            <a:r>
              <a:rPr lang="es-MX" sz="2400" spc="-254" dirty="0">
                <a:latin typeface="Comic Sans MS"/>
                <a:cs typeface="Comic Sans MS"/>
              </a:rPr>
              <a:t> </a:t>
            </a:r>
            <a:r>
              <a:rPr lang="es-MX" sz="2400" spc="-5" dirty="0">
                <a:latin typeface="Comic Sans MS"/>
                <a:cs typeface="Comic Sans MS"/>
              </a:rPr>
              <a:t>motor-generador.</a:t>
            </a:r>
          </a:p>
          <a:p>
            <a:pPr marL="469265" marR="5080" indent="-457200" algn="just">
              <a:spcBef>
                <a:spcPts val="100"/>
              </a:spcBef>
              <a:buFont typeface="+mj-lt"/>
              <a:buAutoNum type="arabicPeriod"/>
              <a:tabLst>
                <a:tab pos="240665" algn="l"/>
              </a:tabLst>
            </a:pPr>
            <a:r>
              <a:rPr lang="es-MX" sz="2400" spc="-5" dirty="0">
                <a:latin typeface="Comic Sans MS"/>
                <a:cs typeface="Comic Sans MS"/>
              </a:rPr>
              <a:t>Las</a:t>
            </a:r>
            <a:r>
              <a:rPr lang="es-MX" sz="2400" spc="20" dirty="0">
                <a:latin typeface="Comic Sans MS"/>
                <a:cs typeface="Comic Sans MS"/>
              </a:rPr>
              <a:t> </a:t>
            </a:r>
            <a:r>
              <a:rPr lang="es-MX" sz="2400" spc="-5" dirty="0">
                <a:latin typeface="Comic Sans MS"/>
                <a:cs typeface="Comic Sans MS"/>
              </a:rPr>
              <a:t>características</a:t>
            </a:r>
            <a:r>
              <a:rPr lang="es-MX" sz="2400" spc="20" dirty="0">
                <a:latin typeface="Comic Sans MS"/>
                <a:cs typeface="Comic Sans MS"/>
              </a:rPr>
              <a:t> </a:t>
            </a:r>
            <a:r>
              <a:rPr lang="es-MX" sz="2400" spc="-5" dirty="0">
                <a:latin typeface="Comic Sans MS"/>
                <a:cs typeface="Comic Sans MS"/>
              </a:rPr>
              <a:t>de</a:t>
            </a:r>
            <a:r>
              <a:rPr lang="es-MX" sz="2400" spc="20" dirty="0">
                <a:latin typeface="Comic Sans MS"/>
                <a:cs typeface="Comic Sans MS"/>
              </a:rPr>
              <a:t> </a:t>
            </a:r>
            <a:r>
              <a:rPr lang="es-MX" sz="2400" spc="-5" dirty="0">
                <a:latin typeface="Comic Sans MS"/>
                <a:cs typeface="Comic Sans MS"/>
              </a:rPr>
              <a:t>los</a:t>
            </a:r>
            <a:r>
              <a:rPr lang="es-MX" sz="2400" spc="20" dirty="0">
                <a:latin typeface="Comic Sans MS"/>
                <a:cs typeface="Comic Sans MS"/>
              </a:rPr>
              <a:t> </a:t>
            </a:r>
            <a:r>
              <a:rPr lang="es-MX" sz="2400" spc="-5" dirty="0">
                <a:latin typeface="Comic Sans MS"/>
                <a:cs typeface="Comic Sans MS"/>
              </a:rPr>
              <a:t>esquemas</a:t>
            </a:r>
            <a:r>
              <a:rPr lang="es-MX" sz="2400" spc="20" dirty="0">
                <a:latin typeface="Comic Sans MS"/>
                <a:cs typeface="Comic Sans MS"/>
              </a:rPr>
              <a:t> </a:t>
            </a:r>
            <a:r>
              <a:rPr lang="es-MX" sz="2400" spc="-5" dirty="0">
                <a:latin typeface="Comic Sans MS"/>
                <a:cs typeface="Comic Sans MS"/>
              </a:rPr>
              <a:t>de</a:t>
            </a:r>
            <a:r>
              <a:rPr lang="es-MX" sz="2400" spc="20" dirty="0">
                <a:latin typeface="Comic Sans MS"/>
                <a:cs typeface="Comic Sans MS"/>
              </a:rPr>
              <a:t> </a:t>
            </a:r>
            <a:r>
              <a:rPr lang="es-MX" sz="2400" spc="-5" dirty="0">
                <a:latin typeface="Comic Sans MS"/>
                <a:cs typeface="Comic Sans MS"/>
              </a:rPr>
              <a:t>corte</a:t>
            </a:r>
            <a:r>
              <a:rPr lang="es-MX" sz="2400" spc="5"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carga del</a:t>
            </a:r>
            <a:r>
              <a:rPr lang="es-MX" sz="2400" dirty="0">
                <a:latin typeface="Comic Sans MS"/>
                <a:cs typeface="Comic Sans MS"/>
              </a:rPr>
              <a:t> </a:t>
            </a:r>
            <a:r>
              <a:rPr lang="es-MX" sz="2400" spc="-5" dirty="0">
                <a:latin typeface="Comic Sans MS"/>
                <a:cs typeface="Comic Sans MS"/>
              </a:rPr>
              <a:t>sistema.</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330200" y="304800"/>
            <a:ext cx="17297400" cy="8722901"/>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Operación</a:t>
            </a:r>
            <a:r>
              <a:rPr sz="2400" b="1" spc="20" dirty="0">
                <a:latin typeface="Comic Sans MS"/>
                <a:cs typeface="Comic Sans MS"/>
              </a:rPr>
              <a:t> </a:t>
            </a:r>
            <a:r>
              <a:rPr sz="2400" b="1" spc="-5" dirty="0">
                <a:latin typeface="Comic Sans MS"/>
                <a:cs typeface="Comic Sans MS"/>
              </a:rPr>
              <a:t>con</a:t>
            </a:r>
            <a:r>
              <a:rPr sz="2400" b="1" spc="20" dirty="0">
                <a:latin typeface="Comic Sans MS"/>
                <a:cs typeface="Comic Sans MS"/>
              </a:rPr>
              <a:t> </a:t>
            </a:r>
            <a:r>
              <a:rPr sz="2400" b="1" spc="-5" dirty="0">
                <a:latin typeface="Comic Sans MS"/>
                <a:cs typeface="Comic Sans MS"/>
              </a:rPr>
              <a:t>frecuencia</a:t>
            </a:r>
            <a:r>
              <a:rPr sz="2400" b="1" spc="20" dirty="0">
                <a:latin typeface="Comic Sans MS"/>
                <a:cs typeface="Comic Sans MS"/>
              </a:rPr>
              <a:t> </a:t>
            </a:r>
            <a:r>
              <a:rPr sz="2400" b="1" spc="-5" dirty="0">
                <a:latin typeface="Comic Sans MS"/>
                <a:cs typeface="Comic Sans MS"/>
              </a:rPr>
              <a:t>anormal</a:t>
            </a:r>
            <a:r>
              <a:rPr sz="2400" b="1" spc="20" dirty="0">
                <a:latin typeface="Comic Sans MS"/>
                <a:cs typeface="Comic Sans MS"/>
              </a:rPr>
              <a:t> </a:t>
            </a:r>
            <a:r>
              <a:rPr sz="2400" b="1" spc="-5" dirty="0">
                <a:latin typeface="Comic Sans MS"/>
                <a:cs typeface="Comic Sans MS"/>
              </a:rPr>
              <a:t>de</a:t>
            </a:r>
            <a:r>
              <a:rPr sz="2400" b="1" spc="20" dirty="0">
                <a:latin typeface="Comic Sans MS"/>
                <a:cs typeface="Comic Sans MS"/>
              </a:rPr>
              <a:t> </a:t>
            </a:r>
            <a:r>
              <a:rPr sz="2400" b="1" spc="-5" dirty="0">
                <a:latin typeface="Comic Sans MS"/>
                <a:cs typeface="Comic Sans MS"/>
              </a:rPr>
              <a:t>turbinas</a:t>
            </a:r>
            <a:r>
              <a:rPr sz="2400" b="1" spc="15" dirty="0">
                <a:latin typeface="Comic Sans MS"/>
                <a:cs typeface="Comic Sans MS"/>
              </a:rPr>
              <a:t> </a:t>
            </a:r>
            <a:r>
              <a:rPr sz="2400" b="1" spc="-5" dirty="0">
                <a:latin typeface="Comic Sans MS"/>
                <a:cs typeface="Comic Sans MS"/>
              </a:rPr>
              <a:t>de </a:t>
            </a:r>
            <a:r>
              <a:rPr sz="2400" b="1" spc="-380" dirty="0">
                <a:latin typeface="Comic Sans MS"/>
                <a:cs typeface="Comic Sans MS"/>
              </a:rPr>
              <a:t> </a:t>
            </a:r>
            <a:r>
              <a:rPr sz="2400" b="1" spc="-5" dirty="0">
                <a:latin typeface="Comic Sans MS"/>
                <a:cs typeface="Comic Sans MS"/>
              </a:rPr>
              <a:t>combustión:</a:t>
            </a:r>
            <a:endParaRPr sz="2400" dirty="0">
              <a:latin typeface="Comic Sans MS"/>
              <a:cs typeface="Comic Sans MS"/>
            </a:endParaRPr>
          </a:p>
          <a:p>
            <a:pPr algn="just">
              <a:spcBef>
                <a:spcPts val="45"/>
              </a:spcBef>
            </a:pPr>
            <a:endParaRPr sz="2400" dirty="0">
              <a:latin typeface="Comic Sans MS"/>
              <a:cs typeface="Comic Sans MS"/>
            </a:endParaRPr>
          </a:p>
          <a:p>
            <a:pPr marL="12700" marR="5080" algn="just">
              <a:spcBef>
                <a:spcPts val="100"/>
              </a:spcBef>
            </a:pPr>
            <a:r>
              <a:rPr sz="2400" spc="-5" dirty="0">
                <a:latin typeface="Comic Sans MS"/>
                <a:cs typeface="Comic Sans MS"/>
              </a:rPr>
              <a:t>Las</a:t>
            </a:r>
            <a:r>
              <a:rPr sz="2400" spc="465" dirty="0">
                <a:latin typeface="Comic Sans MS"/>
                <a:cs typeface="Comic Sans MS"/>
              </a:rPr>
              <a:t> </a:t>
            </a:r>
            <a:r>
              <a:rPr sz="2400" spc="-5" dirty="0">
                <a:latin typeface="Comic Sans MS"/>
                <a:cs typeface="Comic Sans MS"/>
              </a:rPr>
              <a:t>limitaciones</a:t>
            </a:r>
            <a:r>
              <a:rPr sz="2400" spc="470" dirty="0">
                <a:latin typeface="Comic Sans MS"/>
                <a:cs typeface="Comic Sans MS"/>
              </a:rPr>
              <a:t> </a:t>
            </a:r>
            <a:r>
              <a:rPr sz="2400" spc="-5" dirty="0">
                <a:latin typeface="Comic Sans MS"/>
                <a:cs typeface="Comic Sans MS"/>
              </a:rPr>
              <a:t>para</a:t>
            </a:r>
            <a:r>
              <a:rPr sz="2400" spc="470" dirty="0">
                <a:latin typeface="Comic Sans MS"/>
                <a:cs typeface="Comic Sans MS"/>
              </a:rPr>
              <a:t> </a:t>
            </a:r>
            <a:r>
              <a:rPr sz="2400" spc="-5" dirty="0">
                <a:latin typeface="Comic Sans MS"/>
                <a:cs typeface="Comic Sans MS"/>
              </a:rPr>
              <a:t>generadores	de</a:t>
            </a:r>
            <a:r>
              <a:rPr sz="2400" spc="409" dirty="0">
                <a:latin typeface="Comic Sans MS"/>
                <a:cs typeface="Comic Sans MS"/>
              </a:rPr>
              <a:t> </a:t>
            </a:r>
            <a:r>
              <a:rPr sz="2400" spc="-5" dirty="0" err="1">
                <a:latin typeface="Comic Sans MS"/>
                <a:cs typeface="Comic Sans MS"/>
              </a:rPr>
              <a:t>turbinas</a:t>
            </a:r>
            <a:r>
              <a:rPr sz="2400" spc="400" dirty="0">
                <a:latin typeface="Comic Sans MS"/>
                <a:cs typeface="Comic Sans MS"/>
              </a:rPr>
              <a:t> </a:t>
            </a:r>
            <a:r>
              <a:rPr sz="2400" spc="-5" dirty="0">
                <a:latin typeface="Comic Sans MS"/>
                <a:cs typeface="Comic Sans MS"/>
              </a:rPr>
              <a:t>de</a:t>
            </a:r>
            <a:r>
              <a:rPr lang="en-US" sz="2400" spc="-5" dirty="0">
                <a:latin typeface="Comic Sans MS"/>
                <a:cs typeface="Comic Sans MS"/>
              </a:rPr>
              <a:t> </a:t>
            </a:r>
            <a:r>
              <a:rPr lang="es-MX" sz="2400" spc="-5" dirty="0">
                <a:latin typeface="Comic Sans MS"/>
                <a:cs typeface="Comic Sans MS"/>
              </a:rPr>
              <a:t>combustión</a:t>
            </a:r>
            <a:r>
              <a:rPr lang="es-MX" sz="2400" spc="45" dirty="0">
                <a:latin typeface="Comic Sans MS"/>
                <a:cs typeface="Comic Sans MS"/>
              </a:rPr>
              <a:t> </a:t>
            </a:r>
            <a:r>
              <a:rPr lang="es-MX" sz="2400" spc="-5" dirty="0">
                <a:latin typeface="Comic Sans MS"/>
                <a:cs typeface="Comic Sans MS"/>
              </a:rPr>
              <a:t>(</a:t>
            </a:r>
            <a:r>
              <a:rPr lang="es-MX" sz="2400" spc="-5" dirty="0" err="1">
                <a:latin typeface="Comic Sans MS"/>
                <a:cs typeface="Comic Sans MS"/>
              </a:rPr>
              <a:t>CTGs</a:t>
            </a:r>
            <a:r>
              <a:rPr lang="es-MX" sz="2400" spc="-5" dirty="0">
                <a:latin typeface="Comic Sans MS"/>
                <a:cs typeface="Comic Sans MS"/>
              </a:rPr>
              <a:t>)</a:t>
            </a:r>
            <a:r>
              <a:rPr lang="es-MX" sz="2400" spc="45" dirty="0">
                <a:latin typeface="Comic Sans MS"/>
                <a:cs typeface="Comic Sans MS"/>
              </a:rPr>
              <a:t> </a:t>
            </a:r>
            <a:r>
              <a:rPr lang="es-MX" sz="2400" spc="-5" dirty="0">
                <a:latin typeface="Comic Sans MS"/>
                <a:cs typeface="Comic Sans MS"/>
              </a:rPr>
              <a:t>son</a:t>
            </a:r>
            <a:r>
              <a:rPr lang="es-MX" sz="2400" spc="45" dirty="0">
                <a:latin typeface="Comic Sans MS"/>
                <a:cs typeface="Comic Sans MS"/>
              </a:rPr>
              <a:t> </a:t>
            </a:r>
            <a:r>
              <a:rPr lang="es-MX" sz="2400" spc="-5" dirty="0">
                <a:latin typeface="Comic Sans MS"/>
                <a:cs typeface="Comic Sans MS"/>
              </a:rPr>
              <a:t>similares</a:t>
            </a:r>
            <a:r>
              <a:rPr lang="es-MX" sz="2400" spc="45" dirty="0">
                <a:latin typeface="Comic Sans MS"/>
                <a:cs typeface="Comic Sans MS"/>
              </a:rPr>
              <a:t> </a:t>
            </a:r>
            <a:r>
              <a:rPr lang="es-MX" sz="2400" spc="-5" dirty="0">
                <a:latin typeface="Comic Sans MS"/>
                <a:cs typeface="Comic Sans MS"/>
              </a:rPr>
              <a:t>en</a:t>
            </a:r>
            <a:r>
              <a:rPr lang="es-MX" sz="2400" spc="45" dirty="0">
                <a:latin typeface="Comic Sans MS"/>
                <a:cs typeface="Comic Sans MS"/>
              </a:rPr>
              <a:t> </a:t>
            </a:r>
            <a:r>
              <a:rPr lang="es-MX" sz="2400" spc="-5" dirty="0">
                <a:latin typeface="Comic Sans MS"/>
                <a:cs typeface="Comic Sans MS"/>
              </a:rPr>
              <a:t>varios</a:t>
            </a:r>
            <a:r>
              <a:rPr lang="es-MX" sz="2400" spc="35" dirty="0">
                <a:latin typeface="Comic Sans MS"/>
                <a:cs typeface="Comic Sans MS"/>
              </a:rPr>
              <a:t> </a:t>
            </a:r>
            <a:r>
              <a:rPr lang="es-MX" sz="2400" spc="-5" dirty="0">
                <a:latin typeface="Comic Sans MS"/>
                <a:cs typeface="Comic Sans MS"/>
              </a:rPr>
              <a:t>aspectos</a:t>
            </a:r>
            <a:r>
              <a:rPr lang="es-MX" sz="2400" spc="40" dirty="0">
                <a:latin typeface="Comic Sans MS"/>
                <a:cs typeface="Comic Sans MS"/>
              </a:rPr>
              <a:t> </a:t>
            </a:r>
            <a:r>
              <a:rPr lang="es-MX" sz="2400" spc="-5" dirty="0">
                <a:latin typeface="Comic Sans MS"/>
                <a:cs typeface="Comic Sans MS"/>
              </a:rPr>
              <a:t>a</a:t>
            </a:r>
            <a:r>
              <a:rPr lang="es-MX" sz="2400" spc="40" dirty="0">
                <a:latin typeface="Comic Sans MS"/>
                <a:cs typeface="Comic Sans MS"/>
              </a:rPr>
              <a:t> </a:t>
            </a:r>
            <a:r>
              <a:rPr lang="es-MX" sz="2400" spc="-5" dirty="0">
                <a:latin typeface="Comic Sans MS"/>
                <a:cs typeface="Comic Sans MS"/>
              </a:rPr>
              <a:t>las de los generadores de turbinas de vapor.</a:t>
            </a:r>
            <a:r>
              <a:rPr lang="es-MX" sz="2400" dirty="0">
                <a:latin typeface="Comic Sans MS"/>
                <a:cs typeface="Comic Sans MS"/>
              </a:rPr>
              <a:t> </a:t>
            </a:r>
            <a:r>
              <a:rPr lang="es-MX" sz="2400" spc="-5" dirty="0">
                <a:latin typeface="Comic Sans MS"/>
                <a:cs typeface="Comic Sans MS"/>
              </a:rPr>
              <a:t>Existen, sin </a:t>
            </a:r>
            <a:r>
              <a:rPr lang="es-MX" sz="2400" dirty="0">
                <a:latin typeface="Comic Sans MS"/>
                <a:cs typeface="Comic Sans MS"/>
              </a:rPr>
              <a:t> </a:t>
            </a:r>
            <a:r>
              <a:rPr lang="es-MX" sz="2400" spc="-5" dirty="0">
                <a:latin typeface="Comic Sans MS"/>
                <a:cs typeface="Comic Sans MS"/>
              </a:rPr>
              <a:t>embargo, ciertas diferencias en el diseño y aplicación de </a:t>
            </a:r>
            <a:r>
              <a:rPr lang="es-MX" sz="2400" dirty="0">
                <a:latin typeface="Comic Sans MS"/>
                <a:cs typeface="Comic Sans MS"/>
              </a:rPr>
              <a:t> </a:t>
            </a:r>
            <a:r>
              <a:rPr lang="es-MX" sz="2400" spc="-5" dirty="0" err="1">
                <a:latin typeface="Comic Sans MS"/>
                <a:cs typeface="Comic Sans MS"/>
              </a:rPr>
              <a:t>CTGs</a:t>
            </a:r>
            <a:r>
              <a:rPr lang="es-MX" sz="2400" spc="-5" dirty="0">
                <a:latin typeface="Comic Sans MS"/>
                <a:cs typeface="Comic Sans MS"/>
              </a:rPr>
              <a:t> que pueden originar diferentes requerimientos de </a:t>
            </a:r>
            <a:r>
              <a:rPr lang="es-MX" sz="2400" dirty="0">
                <a:latin typeface="Comic Sans MS"/>
                <a:cs typeface="Comic Sans MS"/>
              </a:rPr>
              <a:t> </a:t>
            </a:r>
            <a:r>
              <a:rPr lang="es-MX" sz="2400" spc="-5" dirty="0">
                <a:latin typeface="Comic Sans MS"/>
                <a:cs typeface="Comic Sans MS"/>
              </a:rPr>
              <a:t>protección.</a:t>
            </a:r>
          </a:p>
          <a:p>
            <a:pPr marL="12700" marR="5080" algn="just">
              <a:spcBef>
                <a:spcPts val="100"/>
              </a:spcBef>
            </a:pPr>
            <a:r>
              <a:rPr lang="es-MX" sz="2400" spc="-5" dirty="0">
                <a:latin typeface="Comic Sans MS"/>
                <a:cs typeface="Comic Sans MS"/>
              </a:rPr>
              <a:t>Una turbina de combustión podría perder flujo de aire si </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intenta</a:t>
            </a:r>
            <a:r>
              <a:rPr lang="es-MX" sz="2400" dirty="0">
                <a:latin typeface="Comic Sans MS"/>
                <a:cs typeface="Comic Sans MS"/>
              </a:rPr>
              <a:t> </a:t>
            </a:r>
            <a:r>
              <a:rPr lang="es-MX" sz="2400" spc="-5" dirty="0">
                <a:latin typeface="Comic Sans MS"/>
                <a:cs typeface="Comic Sans MS"/>
              </a:rPr>
              <a:t>mantener</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salida</a:t>
            </a:r>
            <a:r>
              <a:rPr lang="es-MX" sz="2400" dirty="0">
                <a:latin typeface="Comic Sans MS"/>
                <a:cs typeface="Comic Sans MS"/>
              </a:rPr>
              <a:t> </a:t>
            </a:r>
            <a:r>
              <a:rPr lang="es-MX" sz="2400" spc="-5" dirty="0">
                <a:latin typeface="Comic Sans MS"/>
                <a:cs typeface="Comic Sans MS"/>
              </a:rPr>
              <a:t>completa</a:t>
            </a:r>
            <a:r>
              <a:rPr lang="es-MX" sz="2400" dirty="0">
                <a:latin typeface="Comic Sans MS"/>
                <a:cs typeface="Comic Sans MS"/>
              </a:rPr>
              <a:t> </a:t>
            </a:r>
            <a:r>
              <a:rPr lang="es-MX" sz="2400" spc="-5" dirty="0">
                <a:latin typeface="Comic Sans MS"/>
                <a:cs typeface="Comic Sans MS"/>
              </a:rPr>
              <a:t>durante </a:t>
            </a:r>
            <a:r>
              <a:rPr lang="es-MX" sz="2400" dirty="0">
                <a:latin typeface="Comic Sans MS"/>
                <a:cs typeface="Comic Sans MS"/>
              </a:rPr>
              <a:t> </a:t>
            </a:r>
            <a:r>
              <a:rPr lang="es-MX" sz="2400" spc="-5" dirty="0">
                <a:latin typeface="Comic Sans MS"/>
                <a:cs typeface="Comic Sans MS"/>
              </a:rPr>
              <a:t>condiciones de baja frecuencia.</a:t>
            </a:r>
            <a:r>
              <a:rPr lang="es-MX" sz="2400" dirty="0">
                <a:latin typeface="Comic Sans MS"/>
                <a:cs typeface="Comic Sans MS"/>
              </a:rPr>
              <a:t> </a:t>
            </a:r>
            <a:r>
              <a:rPr lang="es-MX" sz="2400" spc="-5" dirty="0">
                <a:latin typeface="Comic Sans MS"/>
                <a:cs typeface="Comic Sans MS"/>
              </a:rPr>
              <a:t>La pérdida de flujo de </a:t>
            </a:r>
            <a:r>
              <a:rPr lang="es-MX" sz="2400" dirty="0">
                <a:latin typeface="Comic Sans MS"/>
                <a:cs typeface="Comic Sans MS"/>
              </a:rPr>
              <a:t> </a:t>
            </a:r>
            <a:r>
              <a:rPr lang="es-MX" sz="2400" spc="-5" dirty="0">
                <a:latin typeface="Comic Sans MS"/>
                <a:cs typeface="Comic Sans MS"/>
              </a:rPr>
              <a:t>aire podría causar un eventual disparo de la unidad por </a:t>
            </a:r>
            <a:r>
              <a:rPr lang="es-MX" sz="2400" dirty="0">
                <a:latin typeface="Comic Sans MS"/>
                <a:cs typeface="Comic Sans MS"/>
              </a:rPr>
              <a:t> </a:t>
            </a:r>
            <a:r>
              <a:rPr lang="es-MX" sz="2400" spc="-5" dirty="0" err="1">
                <a:latin typeface="Comic Sans MS"/>
                <a:cs typeface="Comic Sans MS"/>
              </a:rPr>
              <a:t>sobretemperatura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álabes.</a:t>
            </a:r>
            <a:r>
              <a:rPr lang="es-MX" sz="2400" spc="260"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err="1">
                <a:latin typeface="Comic Sans MS"/>
                <a:cs typeface="Comic Sans MS"/>
              </a:rPr>
              <a:t>CTGs</a:t>
            </a:r>
            <a:r>
              <a:rPr lang="es-MX" sz="2400" spc="260" dirty="0">
                <a:latin typeface="Comic Sans MS"/>
                <a:cs typeface="Comic Sans MS"/>
              </a:rPr>
              <a:t> </a:t>
            </a:r>
            <a:r>
              <a:rPr lang="es-MX" sz="2400" spc="-5" dirty="0">
                <a:latin typeface="Comic Sans MS"/>
                <a:cs typeface="Comic Sans MS"/>
              </a:rPr>
              <a:t>son </a:t>
            </a:r>
            <a:r>
              <a:rPr lang="es-MX" sz="2400" dirty="0">
                <a:latin typeface="Comic Sans MS"/>
                <a:cs typeface="Comic Sans MS"/>
              </a:rPr>
              <a:t> </a:t>
            </a:r>
            <a:r>
              <a:rPr lang="es-MX" sz="2400" spc="-5" dirty="0">
                <a:latin typeface="Comic Sans MS"/>
                <a:cs typeface="Comic Sans MS"/>
              </a:rPr>
              <a:t>equipados</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control</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descarga </a:t>
            </a:r>
            <a:r>
              <a:rPr lang="es-MX" sz="2400" dirty="0">
                <a:latin typeface="Comic Sans MS"/>
                <a:cs typeface="Comic Sans MS"/>
              </a:rPr>
              <a:t> </a:t>
            </a:r>
            <a:r>
              <a:rPr lang="es-MX" sz="2400" spc="-5" dirty="0">
                <a:latin typeface="Comic Sans MS"/>
                <a:cs typeface="Comic Sans MS"/>
              </a:rPr>
              <a:t>automáticamente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reduciendo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combustible de acuerdo a como disminuya la velocidad. </a:t>
            </a:r>
            <a:r>
              <a:rPr lang="es-MX" sz="2400" dirty="0">
                <a:latin typeface="Comic Sans MS"/>
                <a:cs typeface="Comic Sans MS"/>
              </a:rPr>
              <a:t> </a:t>
            </a:r>
            <a:r>
              <a:rPr lang="es-MX" sz="2400" spc="-5" dirty="0">
                <a:latin typeface="Comic Sans MS"/>
                <a:cs typeface="Comic Sans MS"/>
              </a:rPr>
              <a:t>Este control tiene el efecto total de proteger los álabes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contra</a:t>
            </a:r>
            <a:r>
              <a:rPr lang="es-MX" sz="2400" dirty="0">
                <a:latin typeface="Comic Sans MS"/>
                <a:cs typeface="Comic Sans MS"/>
              </a:rPr>
              <a:t> </a:t>
            </a:r>
            <a:r>
              <a:rPr lang="es-MX" sz="2400" spc="-5" dirty="0">
                <a:latin typeface="Comic Sans MS"/>
                <a:cs typeface="Comic Sans MS"/>
              </a:rPr>
              <a:t>daños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contra </a:t>
            </a:r>
            <a:r>
              <a:rPr lang="es-MX" sz="2400" dirty="0">
                <a:latin typeface="Comic Sans MS"/>
                <a:cs typeface="Comic Sans MS"/>
              </a:rPr>
              <a:t> </a:t>
            </a:r>
            <a:r>
              <a:rPr lang="es-MX" sz="2400" spc="-5" dirty="0">
                <a:latin typeface="Comic Sans MS"/>
                <a:cs typeface="Comic Sans MS"/>
              </a:rPr>
              <a:t>sobrecalentamiento</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baja </a:t>
            </a:r>
            <a:r>
              <a:rPr lang="es-MX" sz="2400" spc="-254" dirty="0">
                <a:latin typeface="Comic Sans MS"/>
                <a:cs typeface="Comic Sans MS"/>
              </a:rPr>
              <a:t> </a:t>
            </a:r>
            <a:r>
              <a:rPr lang="es-MX" sz="2400" spc="-5" dirty="0">
                <a:latin typeface="Comic Sans MS"/>
                <a:cs typeface="Comic Sans MS"/>
              </a:rPr>
              <a:t>frecuencia de la unidad.</a:t>
            </a:r>
            <a:r>
              <a:rPr lang="es-MX" sz="2400" dirty="0">
                <a:latin typeface="Comic Sans MS"/>
                <a:cs typeface="Comic Sans MS"/>
              </a:rPr>
              <a:t> </a:t>
            </a:r>
            <a:r>
              <a:rPr lang="es-MX" sz="2400" spc="-5" dirty="0">
                <a:latin typeface="Comic Sans MS"/>
                <a:cs typeface="Comic Sans MS"/>
              </a:rPr>
              <a:t>En general, los </a:t>
            </a:r>
            <a:r>
              <a:rPr lang="es-MX" sz="2400" spc="-5" dirty="0" err="1">
                <a:latin typeface="Comic Sans MS"/>
                <a:cs typeface="Comic Sans MS"/>
              </a:rPr>
              <a:t>CTGs</a:t>
            </a:r>
            <a:r>
              <a:rPr lang="es-MX" sz="2400" spc="-5" dirty="0">
                <a:latin typeface="Comic Sans MS"/>
                <a:cs typeface="Comic Sans MS"/>
              </a:rPr>
              <a:t> tienen una </a:t>
            </a:r>
            <a:r>
              <a:rPr lang="es-MX" sz="2400" dirty="0">
                <a:latin typeface="Comic Sans MS"/>
                <a:cs typeface="Comic Sans MS"/>
              </a:rPr>
              <a:t> </a:t>
            </a:r>
            <a:r>
              <a:rPr lang="es-MX" sz="2400" spc="-5" dirty="0">
                <a:latin typeface="Comic Sans MS"/>
                <a:cs typeface="Comic Sans MS"/>
              </a:rPr>
              <a:t>mayor</a:t>
            </a:r>
            <a:r>
              <a:rPr lang="es-MX" sz="2400" spc="200" dirty="0">
                <a:latin typeface="Comic Sans MS"/>
                <a:cs typeface="Comic Sans MS"/>
              </a:rPr>
              <a:t> </a:t>
            </a:r>
            <a:r>
              <a:rPr lang="es-MX" sz="2400" spc="-5" dirty="0">
                <a:latin typeface="Comic Sans MS"/>
                <a:cs typeface="Comic Sans MS"/>
              </a:rPr>
              <a:t>capacidad</a:t>
            </a:r>
            <a:r>
              <a:rPr lang="es-MX" sz="2400" spc="200" dirty="0">
                <a:latin typeface="Comic Sans MS"/>
                <a:cs typeface="Comic Sans MS"/>
              </a:rPr>
              <a:t> </a:t>
            </a:r>
            <a:r>
              <a:rPr lang="es-MX" sz="2400" spc="-5" dirty="0">
                <a:latin typeface="Comic Sans MS"/>
                <a:cs typeface="Comic Sans MS"/>
              </a:rPr>
              <a:t>para</a:t>
            </a:r>
            <a:r>
              <a:rPr lang="es-MX" sz="2400" spc="200" dirty="0">
                <a:latin typeface="Comic Sans MS"/>
                <a:cs typeface="Comic Sans MS"/>
              </a:rPr>
              <a:t> </a:t>
            </a:r>
            <a:r>
              <a:rPr lang="es-MX" sz="2400" spc="-5" dirty="0">
                <a:latin typeface="Comic Sans MS"/>
                <a:cs typeface="Comic Sans MS"/>
              </a:rPr>
              <a:t>operación</a:t>
            </a:r>
            <a:r>
              <a:rPr lang="es-MX" sz="2400" spc="195" dirty="0">
                <a:latin typeface="Comic Sans MS"/>
                <a:cs typeface="Comic Sans MS"/>
              </a:rPr>
              <a:t> </a:t>
            </a:r>
            <a:r>
              <a:rPr lang="es-MX" sz="2400" spc="-5" dirty="0">
                <a:latin typeface="Comic Sans MS"/>
                <a:cs typeface="Comic Sans MS"/>
              </a:rPr>
              <a:t>a</a:t>
            </a:r>
            <a:r>
              <a:rPr lang="es-MX" sz="2400" spc="195" dirty="0">
                <a:latin typeface="Comic Sans MS"/>
                <a:cs typeface="Comic Sans MS"/>
              </a:rPr>
              <a:t> </a:t>
            </a:r>
            <a:r>
              <a:rPr lang="es-MX" sz="2400" spc="-5" dirty="0">
                <a:latin typeface="Comic Sans MS"/>
                <a:cs typeface="Comic Sans MS"/>
              </a:rPr>
              <a:t>baja</a:t>
            </a:r>
            <a:r>
              <a:rPr lang="es-MX" sz="2400" spc="195" dirty="0">
                <a:latin typeface="Comic Sans MS"/>
                <a:cs typeface="Comic Sans MS"/>
              </a:rPr>
              <a:t> </a:t>
            </a:r>
            <a:r>
              <a:rPr lang="es-MX" sz="2400" spc="-5" dirty="0">
                <a:latin typeface="Comic Sans MS"/>
                <a:cs typeface="Comic Sans MS"/>
              </a:rPr>
              <a:t>frecuencia</a:t>
            </a:r>
            <a:r>
              <a:rPr lang="es-MX" sz="2400" spc="195" dirty="0">
                <a:latin typeface="Comic Sans MS"/>
                <a:cs typeface="Comic Sans MS"/>
              </a:rPr>
              <a:t> </a:t>
            </a:r>
            <a:r>
              <a:rPr lang="es-MX" sz="2400" spc="-5" dirty="0">
                <a:latin typeface="Comic Sans MS"/>
                <a:cs typeface="Comic Sans MS"/>
              </a:rPr>
              <a:t>que </a:t>
            </a:r>
            <a:r>
              <a:rPr lang="es-MX" sz="2400" spc="-254" dirty="0">
                <a:latin typeface="Comic Sans MS"/>
                <a:cs typeface="Comic Sans MS"/>
              </a:rPr>
              <a:t> </a:t>
            </a:r>
            <a:r>
              <a:rPr lang="es-MX" sz="2400" spc="-5" dirty="0">
                <a:latin typeface="Comic Sans MS"/>
                <a:cs typeface="Comic Sans MS"/>
              </a:rPr>
              <a:t>las unidades de vapor, particularmente si el sistema de </a:t>
            </a:r>
            <a:r>
              <a:rPr lang="es-MX" sz="2400" dirty="0">
                <a:latin typeface="Comic Sans MS"/>
                <a:cs typeface="Comic Sans MS"/>
              </a:rPr>
              <a:t> </a:t>
            </a:r>
            <a:r>
              <a:rPr lang="es-MX" sz="2400" spc="-5" dirty="0">
                <a:latin typeface="Comic Sans MS"/>
                <a:cs typeface="Comic Sans MS"/>
              </a:rPr>
              <a:t>control incluye una característica de reducción de carga. </a:t>
            </a:r>
            <a:r>
              <a:rPr lang="es-MX" sz="2400" dirty="0">
                <a:latin typeface="Comic Sans MS"/>
                <a:cs typeface="Comic Sans MS"/>
              </a:rPr>
              <a:t> </a:t>
            </a:r>
            <a:r>
              <a:rPr lang="es-MX" sz="2400" spc="-5" dirty="0">
                <a:latin typeface="Comic Sans MS"/>
                <a:cs typeface="Comic Sans MS"/>
              </a:rPr>
              <a:t>La operación continua de </a:t>
            </a:r>
            <a:r>
              <a:rPr lang="es-MX" sz="2400" spc="-5" dirty="0" err="1">
                <a:latin typeface="Comic Sans MS"/>
                <a:cs typeface="Comic Sans MS"/>
              </a:rPr>
              <a:t>CTGs</a:t>
            </a:r>
            <a:r>
              <a:rPr lang="es-MX" sz="2400" spc="-5" dirty="0">
                <a:latin typeface="Comic Sans MS"/>
                <a:cs typeface="Comic Sans MS"/>
              </a:rPr>
              <a:t> está en el rango de 56-60 </a:t>
            </a:r>
            <a:r>
              <a:rPr lang="es-MX" sz="2400" spc="-254" dirty="0">
                <a:latin typeface="Comic Sans MS"/>
                <a:cs typeface="Comic Sans MS"/>
              </a:rPr>
              <a:t> </a:t>
            </a:r>
            <a:r>
              <a:rPr lang="es-MX" sz="2400" spc="-5" dirty="0">
                <a:latin typeface="Comic Sans MS"/>
                <a:cs typeface="Comic Sans MS"/>
              </a:rPr>
              <a:t>Hz, siendo los álabes de la turbina el factor limitante. </a:t>
            </a:r>
            <a:r>
              <a:rPr lang="es-MX" sz="2400" dirty="0">
                <a:latin typeface="Comic Sans MS"/>
                <a:cs typeface="Comic Sans MS"/>
              </a:rPr>
              <a:t> </a:t>
            </a:r>
            <a:r>
              <a:rPr lang="es-MX" sz="2400" spc="-5" dirty="0">
                <a:latin typeface="Comic Sans MS"/>
                <a:cs typeface="Comic Sans MS"/>
              </a:rPr>
              <a:t>Estos factores, más los otros discutidos antes, sugieren </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baja frecuencia</a:t>
            </a:r>
            <a:r>
              <a:rPr lang="es-MX" sz="2400" spc="254" dirty="0">
                <a:latin typeface="Comic Sans MS"/>
                <a:cs typeface="Comic Sans MS"/>
              </a:rPr>
              <a:t> </a:t>
            </a:r>
            <a:r>
              <a:rPr lang="es-MX" sz="2400" spc="-5" dirty="0">
                <a:latin typeface="Comic Sans MS"/>
                <a:cs typeface="Comic Sans MS"/>
              </a:rPr>
              <a:t>con</a:t>
            </a:r>
            <a:r>
              <a:rPr lang="es-MX" sz="2400" spc="260" dirty="0">
                <a:latin typeface="Comic Sans MS"/>
                <a:cs typeface="Comic Sans MS"/>
              </a:rPr>
              <a:t> </a:t>
            </a:r>
            <a:r>
              <a:rPr lang="es-MX" sz="2400" spc="-5" dirty="0">
                <a:latin typeface="Comic Sans MS"/>
                <a:cs typeface="Comic Sans MS"/>
              </a:rPr>
              <a:t>un </a:t>
            </a:r>
            <a:r>
              <a:rPr lang="es-MX" sz="2400" spc="-254" dirty="0">
                <a:latin typeface="Comic Sans MS"/>
                <a:cs typeface="Comic Sans MS"/>
              </a:rPr>
              <a:t> </a:t>
            </a:r>
            <a:r>
              <a:rPr lang="es-MX" sz="2400" spc="-5" dirty="0">
                <a:latin typeface="Comic Sans MS"/>
                <a:cs typeface="Comic Sans MS"/>
              </a:rPr>
              <a:t>solo punto de ajuste de disparo en o abajo del menor </a:t>
            </a:r>
            <a:r>
              <a:rPr lang="es-MX" sz="2400" dirty="0">
                <a:latin typeface="Comic Sans MS"/>
                <a:cs typeface="Comic Sans MS"/>
              </a:rPr>
              <a:t> </a:t>
            </a:r>
            <a:r>
              <a:rPr lang="es-MX" sz="2400" spc="-5" dirty="0">
                <a:latin typeface="Comic Sans MS"/>
                <a:cs typeface="Comic Sans MS"/>
              </a:rPr>
              <a:t>punto de ajuste de disparo por baja frecuencia para las </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vapor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vecindad.</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siguientes </a:t>
            </a:r>
            <a:r>
              <a:rPr lang="es-MX" sz="2400" dirty="0">
                <a:latin typeface="Comic Sans MS"/>
                <a:cs typeface="Comic Sans MS"/>
              </a:rPr>
              <a:t> </a:t>
            </a:r>
            <a:r>
              <a:rPr lang="es-MX" sz="2400" spc="-5" dirty="0">
                <a:latin typeface="Comic Sans MS"/>
                <a:cs typeface="Comic Sans MS"/>
              </a:rPr>
              <a:t>lineamientos</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usados</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aplique</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a</a:t>
            </a:r>
            <a:r>
              <a:rPr lang="es-MX" sz="2400" spc="260" dirty="0">
                <a:latin typeface="Comic Sans MS"/>
                <a:cs typeface="Comic Sans MS"/>
              </a:rPr>
              <a:t> </a:t>
            </a:r>
            <a:r>
              <a:rPr lang="es-MX" sz="2400" spc="-5" dirty="0">
                <a:latin typeface="Comic Sans MS"/>
                <a:cs typeface="Comic Sans MS"/>
              </a:rPr>
              <a:t>turbinas</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combustión:</a:t>
            </a:r>
          </a:p>
          <a:p>
            <a:pPr marL="12700" marR="5080" algn="just">
              <a:spcBef>
                <a:spcPts val="100"/>
              </a:spcBef>
            </a:pPr>
            <a:endParaRPr lang="es-MX" sz="2400" spc="-5" dirty="0">
              <a:latin typeface="Comic Sans MS"/>
              <a:cs typeface="Comic Sans MS"/>
            </a:endParaRPr>
          </a:p>
          <a:p>
            <a:pPr marL="469265" marR="5080" indent="-457200" algn="just">
              <a:spcBef>
                <a:spcPts val="100"/>
              </a:spcBef>
              <a:buFont typeface="+mj-lt"/>
              <a:buAutoNum type="arabicPeriod"/>
            </a:pPr>
            <a:r>
              <a:rPr lang="es-MX" sz="2400" spc="-5" dirty="0">
                <a:latin typeface="Comic Sans MS"/>
                <a:cs typeface="Comic Sans MS"/>
              </a:rPr>
              <a:t>Usar un relé de baja frecuencia por cada unidad, </a:t>
            </a:r>
            <a:r>
              <a:rPr lang="es-MX" sz="2400" dirty="0">
                <a:latin typeface="Comic Sans MS"/>
                <a:cs typeface="Comic Sans MS"/>
              </a:rPr>
              <a:t> </a:t>
            </a:r>
            <a:r>
              <a:rPr lang="es-MX" sz="2400" spc="-5" dirty="0">
                <a:latin typeface="Comic Sans MS"/>
                <a:cs typeface="Comic Sans MS"/>
              </a:rPr>
              <a:t>alimentado</a:t>
            </a:r>
            <a:r>
              <a:rPr lang="es-MX" sz="2400" spc="85" dirty="0">
                <a:latin typeface="Comic Sans MS"/>
                <a:cs typeface="Comic Sans MS"/>
              </a:rPr>
              <a:t> </a:t>
            </a:r>
            <a:r>
              <a:rPr lang="es-MX" sz="2400" spc="-5" dirty="0">
                <a:latin typeface="Comic Sans MS"/>
                <a:cs typeface="Comic Sans MS"/>
              </a:rPr>
              <a:t>por</a:t>
            </a:r>
            <a:r>
              <a:rPr lang="es-MX" sz="2400" spc="85" dirty="0">
                <a:latin typeface="Comic Sans MS"/>
                <a:cs typeface="Comic Sans MS"/>
              </a:rPr>
              <a:t> </a:t>
            </a:r>
            <a:r>
              <a:rPr lang="es-MX" sz="2400" spc="-5" dirty="0">
                <a:latin typeface="Comic Sans MS"/>
                <a:cs typeface="Comic Sans MS"/>
              </a:rPr>
              <a:t>los</a:t>
            </a:r>
            <a:r>
              <a:rPr lang="es-MX" sz="2400" spc="85" dirty="0">
                <a:latin typeface="Comic Sans MS"/>
                <a:cs typeface="Comic Sans MS"/>
              </a:rPr>
              <a:t> </a:t>
            </a:r>
            <a:r>
              <a:rPr lang="es-MX" sz="2400" spc="-5" dirty="0">
                <a:latin typeface="Comic Sans MS"/>
                <a:cs typeface="Comic Sans MS"/>
              </a:rPr>
              <a:t>transformadores</a:t>
            </a:r>
            <a:r>
              <a:rPr lang="es-MX" sz="2400" spc="80" dirty="0">
                <a:latin typeface="Comic Sans MS"/>
                <a:cs typeface="Comic Sans MS"/>
              </a:rPr>
              <a:t> </a:t>
            </a:r>
            <a:r>
              <a:rPr lang="es-MX" sz="2400" spc="-5" dirty="0">
                <a:latin typeface="Comic Sans MS"/>
                <a:cs typeface="Comic Sans MS"/>
              </a:rPr>
              <a:t>de</a:t>
            </a:r>
            <a:r>
              <a:rPr lang="es-MX" sz="2400" spc="80" dirty="0">
                <a:latin typeface="Comic Sans MS"/>
                <a:cs typeface="Comic Sans MS"/>
              </a:rPr>
              <a:t> </a:t>
            </a:r>
            <a:r>
              <a:rPr lang="es-MX" sz="2400" spc="-5" dirty="0">
                <a:latin typeface="Comic Sans MS"/>
                <a:cs typeface="Comic Sans MS"/>
              </a:rPr>
              <a:t>potencial</a:t>
            </a:r>
            <a:r>
              <a:rPr lang="es-MX" sz="2400" spc="75" dirty="0">
                <a:latin typeface="Comic Sans MS"/>
                <a:cs typeface="Comic Sans MS"/>
              </a:rPr>
              <a:t> </a:t>
            </a:r>
            <a:r>
              <a:rPr lang="es-MX" sz="2400" spc="-5" dirty="0">
                <a:latin typeface="Comic Sans MS"/>
                <a:cs typeface="Comic Sans MS"/>
              </a:rPr>
              <a:t>de </a:t>
            </a:r>
            <a:r>
              <a:rPr lang="es-MX" sz="2400" spc="-260" dirty="0">
                <a:latin typeface="Comic Sans MS"/>
                <a:cs typeface="Comic Sans MS"/>
              </a:rPr>
              <a:t> </a:t>
            </a:r>
            <a:r>
              <a:rPr lang="es-MX" sz="2400" spc="-5" dirty="0">
                <a:latin typeface="Comic Sans MS"/>
                <a:cs typeface="Comic Sans MS"/>
              </a:rPr>
              <a:t>la unidad.</a:t>
            </a:r>
          </a:p>
          <a:p>
            <a:pPr marL="469265" marR="5080" indent="-457200" algn="just">
              <a:spcBef>
                <a:spcPts val="100"/>
              </a:spcBef>
              <a:buFont typeface="+mj-lt"/>
              <a:buAutoNum type="arabicPeriod"/>
            </a:pPr>
            <a:r>
              <a:rPr lang="es-MX" sz="2400" spc="-5" dirty="0">
                <a:latin typeface="Comic Sans MS"/>
                <a:cs typeface="Comic Sans MS"/>
              </a:rPr>
              <a:t>Si se desea agregar seguridad, se debe supervisar el </a:t>
            </a:r>
            <a:r>
              <a:rPr lang="es-MX" sz="2400" spc="-254"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segundo</a:t>
            </a:r>
            <a:r>
              <a:rPr lang="es-MX" sz="2400" dirty="0">
                <a:latin typeface="Comic Sans MS"/>
                <a:cs typeface="Comic Sans MS"/>
              </a:rPr>
              <a:t> </a:t>
            </a:r>
            <a:r>
              <a:rPr lang="es-MX" sz="2400" spc="-5" dirty="0">
                <a:latin typeface="Comic Sans MS"/>
                <a:cs typeface="Comic Sans MS"/>
              </a:rPr>
              <a:t>relé</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baja</a:t>
            </a:r>
            <a:r>
              <a:rPr lang="es-MX" sz="2400" spc="260" dirty="0">
                <a:latin typeface="Comic Sans MS"/>
                <a:cs typeface="Comic Sans MS"/>
              </a:rPr>
              <a:t> </a:t>
            </a:r>
            <a:r>
              <a:rPr lang="es-MX" sz="2400" spc="-5" dirty="0">
                <a:latin typeface="Comic Sans MS"/>
                <a:cs typeface="Comic Sans MS"/>
              </a:rPr>
              <a:t>frecuencia. </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puede</a:t>
            </a:r>
            <a:r>
              <a:rPr lang="es-MX" sz="2400" spc="5"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común</a:t>
            </a:r>
            <a:r>
              <a:rPr lang="es-MX" sz="2400" spc="5"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varias</a:t>
            </a:r>
            <a:r>
              <a:rPr lang="es-MX" sz="2400" spc="5" dirty="0">
                <a:latin typeface="Comic Sans MS"/>
                <a:cs typeface="Comic Sans MS"/>
              </a:rPr>
              <a:t> </a:t>
            </a:r>
            <a:r>
              <a:rPr lang="es-MX" sz="2400" spc="-5" dirty="0">
                <a:latin typeface="Comic Sans MS"/>
                <a:cs typeface="Comic Sans MS"/>
              </a:rPr>
              <a:t>unidades.</a:t>
            </a:r>
          </a:p>
          <a:p>
            <a:pPr marL="469265" marR="5080" indent="-457200" algn="just">
              <a:spcBef>
                <a:spcPts val="100"/>
              </a:spcBef>
              <a:buFont typeface="+mj-lt"/>
              <a:buAutoNum type="arabicPeriod"/>
            </a:pP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estar</a:t>
            </a:r>
            <a:r>
              <a:rPr lang="es-MX" sz="2400" dirty="0">
                <a:latin typeface="Comic Sans MS"/>
                <a:cs typeface="Comic Sans MS"/>
              </a:rPr>
              <a:t> </a:t>
            </a:r>
            <a:r>
              <a:rPr lang="es-MX" sz="2400" spc="-5" dirty="0">
                <a:latin typeface="Comic Sans MS"/>
                <a:cs typeface="Comic Sans MS"/>
              </a:rPr>
              <a:t>consciente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existencia</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protección por baja frecuencia proporcionada por el </a:t>
            </a:r>
            <a:r>
              <a:rPr lang="es-MX" sz="2400" dirty="0">
                <a:latin typeface="Comic Sans MS"/>
                <a:cs typeface="Comic Sans MS"/>
              </a:rPr>
              <a:t> </a:t>
            </a:r>
            <a:r>
              <a:rPr lang="es-MX" sz="2400" spc="-5" dirty="0">
                <a:latin typeface="Comic Sans MS"/>
                <a:cs typeface="Comic Sans MS"/>
              </a:rPr>
              <a:t>fabricante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 de control de la unidad. </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requerida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coordinación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ajustes</a:t>
            </a:r>
            <a:r>
              <a:rPr lang="es-MX" sz="2400" dirty="0">
                <a:latin typeface="Comic Sans MS"/>
                <a:cs typeface="Comic Sans MS"/>
              </a:rPr>
              <a:t> </a:t>
            </a:r>
            <a:r>
              <a:rPr lang="es-MX" sz="2400" spc="-5" dirty="0">
                <a:latin typeface="Comic Sans MS"/>
                <a:cs typeface="Comic Sans MS"/>
              </a:rPr>
              <a:t>y </a:t>
            </a:r>
            <a:r>
              <a:rPr lang="es-MX" sz="2400" spc="-254" dirty="0">
                <a:latin typeface="Comic Sans MS"/>
                <a:cs typeface="Comic Sans MS"/>
              </a:rPr>
              <a:t> </a:t>
            </a:r>
            <a:r>
              <a:rPr lang="es-MX" sz="2400" spc="-5" dirty="0">
                <a:latin typeface="Comic Sans MS"/>
                <a:cs typeface="Comic Sans MS"/>
              </a:rPr>
              <a:t>lógica de disparos para evitar interferencia con la </a:t>
            </a:r>
            <a:r>
              <a:rPr lang="es-MX" sz="2400" dirty="0">
                <a:latin typeface="Comic Sans MS"/>
                <a:cs typeface="Comic Sans MS"/>
              </a:rPr>
              <a:t> </a:t>
            </a:r>
            <a:r>
              <a:rPr lang="es-MX" sz="2400" spc="-5" dirty="0">
                <a:latin typeface="Comic Sans MS"/>
                <a:cs typeface="Comic Sans MS"/>
              </a:rPr>
              <a:t>protección externa.</a:t>
            </a:r>
            <a:endParaRPr lang="es-MX" sz="2400" dirty="0">
              <a:latin typeface="Comic Sans MS"/>
              <a:cs typeface="Comic Sans MS"/>
            </a:endParaRPr>
          </a:p>
          <a:p>
            <a:pPr marL="12700">
              <a:spcBef>
                <a:spcPts val="5"/>
              </a:spcBef>
              <a:tabLst>
                <a:tab pos="2159635" algn="l"/>
              </a:tabLst>
            </a:pPr>
            <a:endParaRPr sz="900" dirty="0">
              <a:latin typeface="Comic Sans MS"/>
              <a:cs typeface="Comic Sans MS"/>
            </a:endParaRPr>
          </a:p>
        </p:txBody>
      </p:sp>
    </p:spTree>
    <p:extLst>
      <p:ext uri="{BB962C8B-B14F-4D97-AF65-F5344CB8AC3E}">
        <p14:creationId xmlns:p14="http://schemas.microsoft.com/office/powerpoint/2010/main" xmlns="" val="21345749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2100" y="381000"/>
            <a:ext cx="17297400" cy="8759577"/>
          </a:xfrm>
          <a:prstGeom prst="rect">
            <a:avLst/>
          </a:prstGeom>
        </p:spPr>
        <p:txBody>
          <a:bodyPr vert="horz" wrap="square" lIns="0" tIns="12700" rIns="0" bIns="0" rtlCol="0">
            <a:spAutoFit/>
          </a:bodyPr>
          <a:lstStyle/>
          <a:p>
            <a:pPr marL="12700" marR="5080" algn="just">
              <a:spcBef>
                <a:spcPts val="100"/>
              </a:spcBef>
              <a:tabLst>
                <a:tab pos="699135" algn="l"/>
                <a:tab pos="1020444" algn="l"/>
                <a:tab pos="1734820" algn="l"/>
                <a:tab pos="2298700" algn="l"/>
                <a:tab pos="2571115" algn="l"/>
              </a:tabLst>
            </a:pPr>
            <a:r>
              <a:rPr sz="2400" b="1" spc="-5" dirty="0">
                <a:latin typeface="Comic Sans MS"/>
                <a:cs typeface="Comic Sans MS"/>
              </a:rPr>
              <a:t>Operación	con	frecuencia	</a:t>
            </a:r>
            <a:r>
              <a:rPr sz="2400" b="1" spc="-10" dirty="0">
                <a:latin typeface="Comic Sans MS"/>
                <a:cs typeface="Comic Sans MS"/>
              </a:rPr>
              <a:t>a</a:t>
            </a:r>
            <a:r>
              <a:rPr sz="2400" b="1" spc="-5" dirty="0">
                <a:latin typeface="Comic Sans MS"/>
                <a:cs typeface="Comic Sans MS"/>
              </a:rPr>
              <a:t>norm</a:t>
            </a:r>
            <a:r>
              <a:rPr sz="2400" b="1" spc="-10" dirty="0">
                <a:latin typeface="Comic Sans MS"/>
                <a:cs typeface="Comic Sans MS"/>
              </a:rPr>
              <a:t>a</a:t>
            </a:r>
            <a:r>
              <a:rPr sz="2400" b="1" spc="-5" dirty="0">
                <a:latin typeface="Comic Sans MS"/>
                <a:cs typeface="Comic Sans MS"/>
              </a:rPr>
              <a:t>l</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unid</a:t>
            </a:r>
            <a:r>
              <a:rPr sz="2400" b="1" spc="-10" dirty="0">
                <a:latin typeface="Comic Sans MS"/>
                <a:cs typeface="Comic Sans MS"/>
              </a:rPr>
              <a:t>a</a:t>
            </a:r>
            <a:r>
              <a:rPr sz="2400" b="1" spc="-5" dirty="0">
                <a:latin typeface="Comic Sans MS"/>
                <a:cs typeface="Comic Sans MS"/>
              </a:rPr>
              <a:t>des  generadoras</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err="1">
                <a:latin typeface="Comic Sans MS"/>
                <a:cs typeface="Comic Sans MS"/>
              </a:rPr>
              <a:t>ciclo</a:t>
            </a:r>
            <a:r>
              <a:rPr sz="2400" b="1" dirty="0">
                <a:latin typeface="Comic Sans MS"/>
                <a:cs typeface="Comic Sans MS"/>
              </a:rPr>
              <a:t> </a:t>
            </a:r>
            <a:r>
              <a:rPr sz="2400" b="1" spc="-5" dirty="0" err="1">
                <a:latin typeface="Comic Sans MS"/>
                <a:cs typeface="Comic Sans MS"/>
              </a:rPr>
              <a:t>combinado</a:t>
            </a:r>
            <a:endParaRPr lang="en-US" sz="2400" b="1" spc="-5" dirty="0">
              <a:latin typeface="Comic Sans MS"/>
              <a:cs typeface="Comic Sans MS"/>
            </a:endParaRPr>
          </a:p>
          <a:p>
            <a:pPr marL="12700" marR="5080" algn="just">
              <a:spcBef>
                <a:spcPts val="100"/>
              </a:spcBef>
              <a:tabLst>
                <a:tab pos="699135" algn="l"/>
                <a:tab pos="1020444" algn="l"/>
                <a:tab pos="1734820" algn="l"/>
                <a:tab pos="2298700" algn="l"/>
                <a:tab pos="2571115" algn="l"/>
              </a:tabLst>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En una instalación de generación de ciclo combinado, la </a:t>
            </a:r>
            <a:r>
              <a:rPr lang="es-MX" sz="2400" dirty="0">
                <a:latin typeface="Comic Sans MS"/>
                <a:cs typeface="Comic Sans MS"/>
              </a:rPr>
              <a:t> </a:t>
            </a:r>
            <a:r>
              <a:rPr lang="es-MX" sz="2400" spc="-5" dirty="0">
                <a:latin typeface="Comic Sans MS"/>
                <a:cs typeface="Comic Sans MS"/>
              </a:rPr>
              <a:t>cual</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combinación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combustión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vapor,</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limitaciones de baja frecuencia son las descritas en la </a:t>
            </a:r>
            <a:r>
              <a:rPr lang="es-MX" sz="2400" dirty="0">
                <a:latin typeface="Comic Sans MS"/>
                <a:cs typeface="Comic Sans MS"/>
              </a:rPr>
              <a:t> </a:t>
            </a:r>
            <a:r>
              <a:rPr lang="es-MX" sz="2400" spc="-5" dirty="0">
                <a:latin typeface="Comic Sans MS"/>
                <a:cs typeface="Comic Sans MS"/>
              </a:rPr>
              <a:t>sección asociada con cada tipo de unidad.</a:t>
            </a:r>
            <a:r>
              <a:rPr lang="es-MX" sz="2400" dirty="0">
                <a:latin typeface="Comic Sans MS"/>
                <a:cs typeface="Comic Sans MS"/>
              </a:rPr>
              <a:t> </a:t>
            </a:r>
            <a:r>
              <a:rPr lang="es-MX" sz="2400" spc="-5" dirty="0">
                <a:latin typeface="Comic Sans MS"/>
                <a:cs typeface="Comic Sans MS"/>
              </a:rPr>
              <a:t>Se recomienda </a:t>
            </a:r>
            <a:r>
              <a:rPr lang="es-MX" sz="2400" spc="-254" dirty="0">
                <a:latin typeface="Comic Sans MS"/>
                <a:cs typeface="Comic Sans MS"/>
              </a:rPr>
              <a:t> </a:t>
            </a:r>
            <a:r>
              <a:rPr lang="es-MX" sz="2400" spc="-5" dirty="0">
                <a:latin typeface="Comic Sans MS"/>
                <a:cs typeface="Comic Sans MS"/>
              </a:rPr>
              <a:t>para la protección de una instalación de ciclo combinado </a:t>
            </a:r>
            <a:r>
              <a:rPr lang="es-MX" sz="2400" dirty="0">
                <a:latin typeface="Comic Sans MS"/>
                <a:cs typeface="Comic Sans MS"/>
              </a:rPr>
              <a:t> </a:t>
            </a:r>
            <a:r>
              <a:rPr lang="es-MX" sz="2400" spc="-5" dirty="0">
                <a:latin typeface="Comic Sans MS"/>
                <a:cs typeface="Comic Sans MS"/>
              </a:rPr>
              <a:t>proporcionar esquemas separados de protección por baja </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cada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ciclo </a:t>
            </a:r>
            <a:r>
              <a:rPr lang="es-MX" sz="2400" dirty="0">
                <a:latin typeface="Comic Sans MS"/>
                <a:cs typeface="Comic Sans MS"/>
              </a:rPr>
              <a:t> </a:t>
            </a:r>
            <a:r>
              <a:rPr lang="es-MX" sz="2400" spc="-5" dirty="0">
                <a:latin typeface="Comic Sans MS"/>
                <a:cs typeface="Comic Sans MS"/>
              </a:rPr>
              <a:t>combinado.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método</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deberá</a:t>
            </a:r>
            <a:r>
              <a:rPr lang="es-MX" sz="2400" dirty="0">
                <a:latin typeface="Comic Sans MS"/>
                <a:cs typeface="Comic Sans MS"/>
              </a:rPr>
              <a:t> </a:t>
            </a:r>
            <a:r>
              <a:rPr lang="es-MX" sz="2400" spc="-5" dirty="0">
                <a:latin typeface="Comic Sans MS"/>
                <a:cs typeface="Comic Sans MS"/>
              </a:rPr>
              <a:t>seguir</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recomendaciones</a:t>
            </a:r>
            <a:r>
              <a:rPr lang="es-MX" sz="2400" spc="10" dirty="0">
                <a:latin typeface="Comic Sans MS"/>
                <a:cs typeface="Comic Sans MS"/>
              </a:rPr>
              <a:t> </a:t>
            </a:r>
            <a:r>
              <a:rPr lang="es-MX" sz="2400" spc="-5" dirty="0">
                <a:latin typeface="Comic Sans MS"/>
                <a:cs typeface="Comic Sans MS"/>
              </a:rPr>
              <a:t>indicadas</a:t>
            </a:r>
            <a:r>
              <a:rPr lang="es-MX" sz="2400" spc="10" dirty="0">
                <a:latin typeface="Comic Sans MS"/>
                <a:cs typeface="Comic Sans MS"/>
              </a:rPr>
              <a:t> </a:t>
            </a:r>
            <a:r>
              <a:rPr lang="es-MX" sz="2400" spc="-5" dirty="0">
                <a:latin typeface="Comic Sans MS"/>
                <a:cs typeface="Comic Sans MS"/>
              </a:rPr>
              <a:t>en</a:t>
            </a:r>
            <a:r>
              <a:rPr lang="es-MX" sz="2400" spc="10" dirty="0">
                <a:latin typeface="Comic Sans MS"/>
                <a:cs typeface="Comic Sans MS"/>
              </a:rPr>
              <a:t> </a:t>
            </a:r>
            <a:r>
              <a:rPr lang="es-MX" sz="2400" spc="-5" dirty="0">
                <a:latin typeface="Comic Sans MS"/>
                <a:cs typeface="Comic Sans MS"/>
              </a:rPr>
              <a:t>la</a:t>
            </a:r>
            <a:r>
              <a:rPr lang="es-MX" sz="2400" spc="10" dirty="0">
                <a:latin typeface="Comic Sans MS"/>
                <a:cs typeface="Comic Sans MS"/>
              </a:rPr>
              <a:t> </a:t>
            </a:r>
            <a:r>
              <a:rPr lang="es-MX" sz="2400" spc="-5" dirty="0">
                <a:latin typeface="Comic Sans MS"/>
                <a:cs typeface="Comic Sans MS"/>
              </a:rPr>
              <a:t>sección</a:t>
            </a:r>
            <a:r>
              <a:rPr lang="es-MX" sz="2400" spc="10"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cada</a:t>
            </a:r>
            <a:r>
              <a:rPr lang="es-MX" sz="2400" spc="10" dirty="0">
                <a:latin typeface="Comic Sans MS"/>
                <a:cs typeface="Comic Sans MS"/>
              </a:rPr>
              <a:t> </a:t>
            </a:r>
            <a:r>
              <a:rPr lang="es-MX" sz="2400" spc="-5" dirty="0">
                <a:latin typeface="Comic Sans MS"/>
                <a:cs typeface="Comic Sans MS"/>
              </a:rPr>
              <a:t>unidad.</a:t>
            </a:r>
          </a:p>
          <a:p>
            <a:pPr marL="12700" marR="5080" algn="just">
              <a:spcBef>
                <a:spcPts val="100"/>
              </a:spcBef>
            </a:pPr>
            <a:endParaRPr lang="es-MX" sz="2400" spc="-5" dirty="0">
              <a:latin typeface="Comic Sans MS"/>
              <a:cs typeface="Comic Sans MS"/>
            </a:endParaRPr>
          </a:p>
          <a:p>
            <a:pPr marL="12700" algn="just">
              <a:spcBef>
                <a:spcPts val="100"/>
              </a:spcBef>
            </a:pPr>
            <a:r>
              <a:rPr lang="es-MX" sz="2400" b="1" spc="-5" dirty="0">
                <a:latin typeface="Comic Sans MS"/>
                <a:cs typeface="Comic Sans MS"/>
              </a:rPr>
              <a:t>Unidades</a:t>
            </a:r>
            <a:r>
              <a:rPr lang="es-MX" sz="2400" b="1" spc="5" dirty="0">
                <a:latin typeface="Comic Sans MS"/>
                <a:cs typeface="Comic Sans MS"/>
              </a:rPr>
              <a:t> </a:t>
            </a:r>
            <a:r>
              <a:rPr lang="es-MX" sz="2400" b="1" spc="-5" dirty="0">
                <a:latin typeface="Comic Sans MS"/>
                <a:cs typeface="Comic Sans MS"/>
              </a:rPr>
              <a:t>generadoras</a:t>
            </a:r>
            <a:r>
              <a:rPr lang="es-MX" sz="2400" b="1" spc="10" dirty="0">
                <a:latin typeface="Comic Sans MS"/>
                <a:cs typeface="Comic Sans MS"/>
              </a:rPr>
              <a:t> </a:t>
            </a:r>
            <a:r>
              <a:rPr lang="es-MX" sz="2400" b="1" spc="-5" dirty="0">
                <a:latin typeface="Comic Sans MS"/>
                <a:cs typeface="Comic Sans MS"/>
              </a:rPr>
              <a:t>hidráulicas</a:t>
            </a:r>
          </a:p>
          <a:p>
            <a:pPr marL="12700" algn="just">
              <a:spcBef>
                <a:spcPts val="100"/>
              </a:spcBef>
            </a:pPr>
            <a:endParaRPr lang="es-MX" sz="2400" b="1" spc="-5" dirty="0">
              <a:latin typeface="Comic Sans MS"/>
              <a:cs typeface="Comic Sans MS"/>
            </a:endParaRPr>
          </a:p>
          <a:p>
            <a:pPr marL="12700" marR="5080" algn="just">
              <a:spcBef>
                <a:spcPts val="100"/>
              </a:spcBef>
            </a:pP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turbinas</a:t>
            </a:r>
            <a:r>
              <a:rPr lang="es-MX" sz="2400" dirty="0">
                <a:latin typeface="Comic Sans MS"/>
                <a:cs typeface="Comic Sans MS"/>
              </a:rPr>
              <a:t> </a:t>
            </a:r>
            <a:r>
              <a:rPr lang="es-MX" sz="2400" spc="-5" dirty="0">
                <a:latin typeface="Comic Sans MS"/>
                <a:cs typeface="Comic Sans MS"/>
              </a:rPr>
              <a:t>hidráulicas</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tolerar </a:t>
            </a:r>
            <a:r>
              <a:rPr lang="es-MX" sz="2400" dirty="0">
                <a:latin typeface="Comic Sans MS"/>
                <a:cs typeface="Comic Sans MS"/>
              </a:rPr>
              <a:t> </a:t>
            </a:r>
            <a:r>
              <a:rPr lang="es-MX" sz="2400" spc="-5" dirty="0">
                <a:latin typeface="Comic Sans MS"/>
                <a:cs typeface="Comic Sans MS"/>
              </a:rPr>
              <a:t>desviaciones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mucho</a:t>
            </a:r>
            <a:r>
              <a:rPr lang="es-MX" sz="2400" dirty="0">
                <a:latin typeface="Comic Sans MS"/>
                <a:cs typeface="Comic Sans MS"/>
              </a:rPr>
              <a:t> </a:t>
            </a:r>
            <a:r>
              <a:rPr lang="es-MX" sz="2400" spc="-5" dirty="0">
                <a:latin typeface="Comic Sans MS"/>
                <a:cs typeface="Comic Sans MS"/>
              </a:rPr>
              <a:t>mayores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turbinas</a:t>
            </a:r>
            <a:r>
              <a:rPr lang="es-MX" sz="2400" spc="210" dirty="0">
                <a:latin typeface="Comic Sans MS"/>
                <a:cs typeface="Comic Sans MS"/>
              </a:rPr>
              <a:t> </a:t>
            </a:r>
            <a:r>
              <a:rPr lang="es-MX" sz="2400" spc="-5" dirty="0">
                <a:latin typeface="Comic Sans MS"/>
                <a:cs typeface="Comic Sans MS"/>
              </a:rPr>
              <a:t>de</a:t>
            </a:r>
            <a:r>
              <a:rPr lang="es-MX" sz="2400" spc="204" dirty="0">
                <a:latin typeface="Comic Sans MS"/>
                <a:cs typeface="Comic Sans MS"/>
              </a:rPr>
              <a:t> </a:t>
            </a:r>
            <a:r>
              <a:rPr lang="es-MX" sz="2400" spc="-5" dirty="0">
                <a:latin typeface="Comic Sans MS"/>
                <a:cs typeface="Comic Sans MS"/>
              </a:rPr>
              <a:t>vapor</a:t>
            </a:r>
            <a:r>
              <a:rPr lang="es-MX" sz="2400" spc="204" dirty="0">
                <a:latin typeface="Comic Sans MS"/>
                <a:cs typeface="Comic Sans MS"/>
              </a:rPr>
              <a:t> </a:t>
            </a:r>
            <a:r>
              <a:rPr lang="es-MX" sz="2400" spc="-5" dirty="0">
                <a:latin typeface="Comic Sans MS"/>
                <a:cs typeface="Comic Sans MS"/>
              </a:rPr>
              <a:t>o</a:t>
            </a:r>
            <a:r>
              <a:rPr lang="es-MX" sz="2400" spc="210" dirty="0">
                <a:latin typeface="Comic Sans MS"/>
                <a:cs typeface="Comic Sans MS"/>
              </a:rPr>
              <a:t> </a:t>
            </a:r>
            <a:r>
              <a:rPr lang="es-MX" sz="2400" spc="-5" dirty="0">
                <a:latin typeface="Comic Sans MS"/>
                <a:cs typeface="Comic Sans MS"/>
              </a:rPr>
              <a:t>de</a:t>
            </a:r>
            <a:r>
              <a:rPr lang="es-MX" sz="2400" spc="204" dirty="0">
                <a:latin typeface="Comic Sans MS"/>
                <a:cs typeface="Comic Sans MS"/>
              </a:rPr>
              <a:t> </a:t>
            </a:r>
            <a:r>
              <a:rPr lang="es-MX" sz="2400" spc="-5" dirty="0">
                <a:latin typeface="Comic Sans MS"/>
                <a:cs typeface="Comic Sans MS"/>
              </a:rPr>
              <a:t>combustión.</a:t>
            </a:r>
            <a:r>
              <a:rPr lang="es-MX" sz="2400" spc="160" dirty="0">
                <a:latin typeface="Comic Sans MS"/>
                <a:cs typeface="Comic Sans MS"/>
              </a:rPr>
              <a:t> </a:t>
            </a:r>
            <a:r>
              <a:rPr lang="es-MX" sz="2400" spc="-5" dirty="0">
                <a:latin typeface="Comic Sans MS"/>
                <a:cs typeface="Comic Sans MS"/>
              </a:rPr>
              <a:t>La</a:t>
            </a:r>
            <a:r>
              <a:rPr lang="es-MX" sz="2400" spc="204" dirty="0">
                <a:latin typeface="Comic Sans MS"/>
                <a:cs typeface="Comic Sans MS"/>
              </a:rPr>
              <a:t> </a:t>
            </a:r>
            <a:r>
              <a:rPr lang="es-MX" sz="2400" spc="-5" dirty="0">
                <a:latin typeface="Comic Sans MS"/>
                <a:cs typeface="Comic Sans MS"/>
              </a:rPr>
              <a:t>protección</a:t>
            </a:r>
            <a:r>
              <a:rPr lang="es-MX" sz="2400" spc="210" dirty="0">
                <a:latin typeface="Comic Sans MS"/>
                <a:cs typeface="Comic Sans MS"/>
              </a:rPr>
              <a:t> </a:t>
            </a:r>
            <a:r>
              <a:rPr lang="es-MX" sz="2400" spc="-5" dirty="0">
                <a:latin typeface="Comic Sans MS"/>
                <a:cs typeface="Comic Sans MS"/>
              </a:rPr>
              <a:t>de </a:t>
            </a:r>
            <a:r>
              <a:rPr lang="es-MX" sz="2400" spc="-26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normalmente</a:t>
            </a:r>
            <a:r>
              <a:rPr lang="es-MX" sz="2400" dirty="0">
                <a:latin typeface="Comic Sans MS"/>
                <a:cs typeface="Comic Sans MS"/>
              </a:rPr>
              <a:t> </a:t>
            </a:r>
            <a:r>
              <a:rPr lang="es-MX" sz="2400" spc="-5" dirty="0">
                <a:latin typeface="Comic Sans MS"/>
                <a:cs typeface="Comic Sans MS"/>
              </a:rPr>
              <a:t>requerida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 </a:t>
            </a:r>
            <a:r>
              <a:rPr lang="es-MX" sz="2400" spc="-254" dirty="0">
                <a:latin typeface="Comic Sans MS"/>
                <a:cs typeface="Comic Sans MS"/>
              </a:rPr>
              <a:t> </a:t>
            </a:r>
            <a:r>
              <a:rPr lang="es-MX" sz="2400" spc="-5" dirty="0">
                <a:latin typeface="Comic Sans MS"/>
                <a:cs typeface="Comic Sans MS"/>
              </a:rPr>
              <a:t>protección de la turbina.</a:t>
            </a:r>
            <a:r>
              <a:rPr lang="es-MX" sz="2400" dirty="0">
                <a:latin typeface="Comic Sans MS"/>
                <a:cs typeface="Comic Sans MS"/>
              </a:rPr>
              <a:t> </a:t>
            </a:r>
            <a:r>
              <a:rPr lang="es-MX" sz="2400" spc="-5" dirty="0">
                <a:latin typeface="Comic Sans MS"/>
                <a:cs typeface="Comic Sans MS"/>
              </a:rPr>
              <a:t>El índice máximo de cambio de </a:t>
            </a:r>
            <a:r>
              <a:rPr lang="es-MX" sz="2400" dirty="0">
                <a:latin typeface="Comic Sans MS"/>
                <a:cs typeface="Comic Sans MS"/>
              </a:rPr>
              <a:t> </a:t>
            </a:r>
            <a:r>
              <a:rPr lang="es-MX" sz="2400" spc="-5" dirty="0">
                <a:latin typeface="Comic Sans MS"/>
                <a:cs typeface="Comic Sans MS"/>
              </a:rPr>
              <a:t>flujo de agua a través de la turbina es muchas veces </a:t>
            </a:r>
            <a:r>
              <a:rPr lang="es-MX" sz="2400" dirty="0">
                <a:latin typeface="Comic Sans MS"/>
                <a:cs typeface="Comic Sans MS"/>
              </a:rPr>
              <a:t> </a:t>
            </a:r>
            <a:r>
              <a:rPr lang="es-MX" sz="2400" spc="-5" dirty="0">
                <a:latin typeface="Comic Sans MS"/>
                <a:cs typeface="Comic Sans MS"/>
              </a:rPr>
              <a:t>limitado por las presiones máxima o mínima que pueden </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toleradas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válvula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bloqueo</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agua</a:t>
            </a:r>
            <a:r>
              <a:rPr lang="es-MX" sz="2400" b="1" dirty="0">
                <a:latin typeface="Comic Sans MS"/>
                <a:cs typeface="Comic Sans MS"/>
              </a:rPr>
              <a:t>.</a:t>
            </a: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velocidad</a:t>
            </a:r>
            <a:r>
              <a:rPr lang="es-MX" sz="2400" dirty="0">
                <a:latin typeface="Comic Sans MS"/>
                <a:cs typeface="Comic Sans MS"/>
              </a:rPr>
              <a:t> </a:t>
            </a:r>
            <a:r>
              <a:rPr lang="es-MX" sz="2400" spc="-5" dirty="0">
                <a:latin typeface="Comic Sans MS"/>
                <a:cs typeface="Comic Sans MS"/>
              </a:rPr>
              <a:t>limitada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cual</a:t>
            </a:r>
            <a:r>
              <a:rPr lang="es-MX" sz="2400" dirty="0">
                <a:latin typeface="Comic Sans MS"/>
                <a:cs typeface="Comic Sans MS"/>
              </a:rPr>
              <a:t> </a:t>
            </a:r>
            <a:r>
              <a:rPr lang="es-MX" sz="2400" spc="-5" dirty="0">
                <a:latin typeface="Comic Sans MS"/>
                <a:cs typeface="Comic Sans MS"/>
              </a:rPr>
              <a:t>pueda</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cerrada</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compuerta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entrada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agua</a:t>
            </a:r>
            <a:r>
              <a:rPr lang="es-MX" sz="2400" dirty="0">
                <a:latin typeface="Comic Sans MS"/>
                <a:cs typeface="Comic Sans MS"/>
              </a:rPr>
              <a:t> </a:t>
            </a:r>
            <a:r>
              <a:rPr lang="es-MX" sz="2400" spc="-5" dirty="0">
                <a:latin typeface="Comic Sans MS"/>
                <a:cs typeface="Comic Sans MS"/>
              </a:rPr>
              <a:t>podría</a:t>
            </a:r>
            <a:r>
              <a:rPr lang="es-MX" sz="2400" dirty="0">
                <a:latin typeface="Comic Sans MS"/>
                <a:cs typeface="Comic Sans MS"/>
              </a:rPr>
              <a:t> </a:t>
            </a:r>
            <a:r>
              <a:rPr lang="es-MX" sz="2400" spc="-5" dirty="0">
                <a:latin typeface="Comic Sans MS"/>
                <a:cs typeface="Comic Sans MS"/>
              </a:rPr>
              <a:t>causar </a:t>
            </a:r>
            <a:r>
              <a:rPr lang="es-MX" sz="2400" dirty="0">
                <a:latin typeface="Comic Sans MS"/>
                <a:cs typeface="Comic Sans MS"/>
              </a:rPr>
              <a:t> </a:t>
            </a:r>
            <a:r>
              <a:rPr lang="es-MX" sz="2400" spc="-5" dirty="0" err="1">
                <a:latin typeface="Comic Sans MS"/>
                <a:cs typeface="Comic Sans MS"/>
              </a:rPr>
              <a:t>sobrevelocidades</a:t>
            </a:r>
            <a:r>
              <a:rPr lang="es-MX" sz="2400" dirty="0">
                <a:latin typeface="Comic Sans MS"/>
                <a:cs typeface="Comic Sans MS"/>
              </a:rPr>
              <a:t> </a:t>
            </a:r>
            <a:r>
              <a:rPr lang="es-MX" sz="2400" spc="-5" dirty="0">
                <a:latin typeface="Comic Sans MS"/>
                <a:cs typeface="Comic Sans MS"/>
              </a:rPr>
              <a:t>superiores</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150%</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velocidad </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bajo</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súbita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Aunque</a:t>
            </a:r>
            <a:r>
              <a:rPr lang="es-MX" sz="2400" dirty="0">
                <a:latin typeface="Comic Sans MS"/>
                <a:cs typeface="Comic Sans MS"/>
              </a:rPr>
              <a:t> </a:t>
            </a:r>
            <a:r>
              <a:rPr lang="es-MX" sz="2400" spc="-5" dirty="0">
                <a:latin typeface="Comic Sans MS"/>
                <a:cs typeface="Comic Sans MS"/>
              </a:rPr>
              <a:t>estas </a:t>
            </a:r>
            <a:r>
              <a:rPr lang="es-MX" sz="2400" dirty="0">
                <a:latin typeface="Comic Sans MS"/>
                <a:cs typeface="Comic Sans MS"/>
              </a:rPr>
              <a:t> </a:t>
            </a:r>
            <a:r>
              <a:rPr lang="es-MX" sz="2400" spc="-5" dirty="0">
                <a:latin typeface="Comic Sans MS"/>
                <a:cs typeface="Comic Sans MS"/>
              </a:rPr>
              <a:t>grandes velocidades pueden ser toleradas por un tiempo </a:t>
            </a:r>
            <a:r>
              <a:rPr lang="es-MX" sz="2400" dirty="0">
                <a:latin typeface="Comic Sans MS"/>
                <a:cs typeface="Comic Sans MS"/>
              </a:rPr>
              <a:t> </a:t>
            </a:r>
            <a:r>
              <a:rPr lang="es-MX" sz="2400" spc="-5" dirty="0">
                <a:latin typeface="Comic Sans MS"/>
                <a:cs typeface="Comic Sans MS"/>
              </a:rPr>
              <a:t>corto, las unidades deben ser regresadas a su velocidad </a:t>
            </a:r>
            <a:r>
              <a:rPr lang="es-MX" sz="2400" dirty="0">
                <a:latin typeface="Comic Sans MS"/>
                <a:cs typeface="Comic Sans MS"/>
              </a:rPr>
              <a:t> </a:t>
            </a:r>
            <a:r>
              <a:rPr lang="es-MX" sz="2400" spc="-5" dirty="0">
                <a:latin typeface="Comic Sans MS"/>
                <a:cs typeface="Comic Sans MS"/>
              </a:rPr>
              <a:t>nominal en segundos por la acción del gobernador.</a:t>
            </a:r>
            <a:r>
              <a:rPr lang="es-MX" sz="2400" dirty="0">
                <a:latin typeface="Comic Sans MS"/>
                <a:cs typeface="Comic Sans MS"/>
              </a:rPr>
              <a:t> </a:t>
            </a:r>
            <a:r>
              <a:rPr lang="es-MX" sz="2400" spc="-5" dirty="0">
                <a:latin typeface="Comic Sans MS"/>
                <a:cs typeface="Comic Sans MS"/>
              </a:rPr>
              <a:t>Si se </a:t>
            </a:r>
            <a:r>
              <a:rPr lang="es-MX" sz="2400" dirty="0">
                <a:latin typeface="Comic Sans MS"/>
                <a:cs typeface="Comic Sans MS"/>
              </a:rPr>
              <a:t> </a:t>
            </a:r>
            <a:r>
              <a:rPr lang="es-MX" sz="2400" spc="-5" dirty="0">
                <a:latin typeface="Comic Sans MS"/>
                <a:cs typeface="Comic Sans MS"/>
              </a:rPr>
              <a:t>tiene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gobernador,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podría </a:t>
            </a:r>
            <a:r>
              <a:rPr lang="es-MX" sz="2400" dirty="0">
                <a:latin typeface="Comic Sans MS"/>
                <a:cs typeface="Comic Sans MS"/>
              </a:rPr>
              <a:t> </a:t>
            </a:r>
            <a:r>
              <a:rPr lang="es-MX" sz="2400" spc="-5" dirty="0">
                <a:latin typeface="Comic Sans MS"/>
                <a:cs typeface="Comic Sans MS"/>
              </a:rPr>
              <a:t>“desbocarse”</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velocidades</a:t>
            </a:r>
            <a:r>
              <a:rPr lang="es-MX" sz="2400" dirty="0">
                <a:latin typeface="Comic Sans MS"/>
                <a:cs typeface="Comic Sans MS"/>
              </a:rPr>
              <a:t> </a:t>
            </a:r>
            <a:r>
              <a:rPr lang="es-MX" sz="2400" spc="-5" dirty="0">
                <a:latin typeface="Comic Sans MS"/>
                <a:cs typeface="Comic Sans MS"/>
              </a:rPr>
              <a:t>cercanas</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200%</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La protección por </a:t>
            </a:r>
            <a:r>
              <a:rPr lang="es-MX" sz="2400" spc="-5" dirty="0" err="1">
                <a:latin typeface="Comic Sans MS"/>
                <a:cs typeface="Comic Sans MS"/>
              </a:rPr>
              <a:t>sobrefrecuencia</a:t>
            </a:r>
            <a:r>
              <a:rPr lang="es-MX" sz="2400" spc="-5" dirty="0">
                <a:latin typeface="Comic Sans MS"/>
                <a:cs typeface="Comic Sans MS"/>
              </a:rPr>
              <a:t> puede ser </a:t>
            </a:r>
            <a:r>
              <a:rPr lang="es-MX" sz="2400" dirty="0">
                <a:latin typeface="Comic Sans MS"/>
                <a:cs typeface="Comic Sans MS"/>
              </a:rPr>
              <a:t> </a:t>
            </a:r>
            <a:r>
              <a:rPr lang="es-MX" sz="2400" spc="-5" dirty="0">
                <a:latin typeface="Comic Sans MS"/>
                <a:cs typeface="Comic Sans MS"/>
              </a:rPr>
              <a:t>aplicada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hidráulicos</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respaldo</a:t>
            </a:r>
            <a:r>
              <a:rPr lang="es-MX" sz="2400" spc="254" dirty="0">
                <a:latin typeface="Comic Sans MS"/>
                <a:cs typeface="Comic Sans MS"/>
              </a:rPr>
              <a:t> </a:t>
            </a:r>
            <a:r>
              <a:rPr lang="es-MX" sz="2400" spc="-5" dirty="0">
                <a:latin typeface="Comic Sans MS"/>
                <a:cs typeface="Comic Sans MS"/>
              </a:rPr>
              <a:t>o </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reemplazo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dispositivos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sobrevelocidad</a:t>
            </a:r>
            <a:r>
              <a:rPr lang="es-MX" sz="2400" spc="-5" dirty="0">
                <a:latin typeface="Comic Sans MS"/>
                <a:cs typeface="Comic Sans MS"/>
              </a:rPr>
              <a:t> </a:t>
            </a:r>
            <a:r>
              <a:rPr lang="es-MX" sz="2400" dirty="0">
                <a:latin typeface="Comic Sans MS"/>
                <a:cs typeface="Comic Sans MS"/>
              </a:rPr>
              <a:t> </a:t>
            </a:r>
            <a:r>
              <a:rPr lang="es-MX" sz="2400" spc="-5" dirty="0">
                <a:latin typeface="Comic Sans MS"/>
                <a:cs typeface="Comic Sans MS"/>
              </a:rPr>
              <a:t>mecánicos.</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ajustados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una </a:t>
            </a:r>
            <a:r>
              <a:rPr lang="es-MX" sz="2400" dirty="0">
                <a:latin typeface="Comic Sans MS"/>
                <a:cs typeface="Comic Sans MS"/>
              </a:rPr>
              <a:t> </a:t>
            </a:r>
            <a:r>
              <a:rPr lang="es-MX" sz="2400" spc="-5" dirty="0">
                <a:latin typeface="Comic Sans MS"/>
                <a:cs typeface="Comic Sans MS"/>
              </a:rPr>
              <a:t>frecuencia menor que la máxima que ocurre durante un </a:t>
            </a:r>
            <a:r>
              <a:rPr lang="es-MX" sz="2400" dirty="0">
                <a:latin typeface="Comic Sans MS"/>
                <a:cs typeface="Comic Sans MS"/>
              </a:rPr>
              <a:t> </a:t>
            </a:r>
            <a:r>
              <a:rPr lang="es-MX" sz="2400" spc="-5" dirty="0">
                <a:latin typeface="Comic Sans MS"/>
                <a:cs typeface="Comic Sans MS"/>
              </a:rPr>
              <a:t>rechazo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pero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retardo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 </a:t>
            </a:r>
            <a:r>
              <a:rPr lang="es-MX" sz="2400" dirty="0">
                <a:latin typeface="Comic Sans MS"/>
                <a:cs typeface="Comic Sans MS"/>
              </a:rPr>
              <a:t> </a:t>
            </a:r>
            <a:r>
              <a:rPr lang="es-MX" sz="2400" spc="-5" dirty="0">
                <a:latin typeface="Comic Sans MS"/>
                <a:cs typeface="Comic Sans MS"/>
              </a:rPr>
              <a:t>apropiado para permitir la acción del gobernador.</a:t>
            </a:r>
            <a:r>
              <a:rPr lang="es-MX" sz="2400" dirty="0">
                <a:latin typeface="Comic Sans MS"/>
                <a:cs typeface="Comic Sans MS"/>
              </a:rPr>
              <a:t> </a:t>
            </a:r>
            <a:r>
              <a:rPr lang="es-MX" sz="2400" spc="-5" dirty="0">
                <a:latin typeface="Comic Sans MS"/>
                <a:cs typeface="Comic Sans MS"/>
              </a:rPr>
              <a:t>Si la </a:t>
            </a:r>
            <a:r>
              <a:rPr lang="es-MX" sz="2400" dirty="0">
                <a:latin typeface="Comic Sans MS"/>
                <a:cs typeface="Comic Sans MS"/>
              </a:rPr>
              <a:t> </a:t>
            </a:r>
            <a:r>
              <a:rPr lang="es-MX" sz="2400" spc="-5" dirty="0">
                <a:latin typeface="Comic Sans MS"/>
                <a:cs typeface="Comic Sans MS"/>
              </a:rPr>
              <a:t>acción del gobernador no logra controlar la frecuencia en </a:t>
            </a:r>
            <a:r>
              <a:rPr lang="es-MX" sz="2400" spc="-254" dirty="0">
                <a:latin typeface="Comic Sans MS"/>
                <a:cs typeface="Comic Sans MS"/>
              </a:rPr>
              <a:t> </a:t>
            </a:r>
            <a:r>
              <a:rPr lang="es-MX" sz="2400" spc="-5" dirty="0">
                <a:latin typeface="Comic Sans MS"/>
                <a:cs typeface="Comic Sans MS"/>
              </a:rPr>
              <a:t>un tiempo apropiado, la protección de </a:t>
            </a:r>
            <a:r>
              <a:rPr lang="es-MX" sz="2400" spc="-5" dirty="0" err="1">
                <a:latin typeface="Comic Sans MS"/>
                <a:cs typeface="Comic Sans MS"/>
              </a:rPr>
              <a:t>sobrefrecuencia</a:t>
            </a:r>
            <a:r>
              <a:rPr lang="es-MX" sz="2400" spc="-5" dirty="0">
                <a:latin typeface="Comic Sans MS"/>
                <a:cs typeface="Comic Sans MS"/>
              </a:rPr>
              <a:t> </a:t>
            </a:r>
            <a:r>
              <a:rPr lang="es-MX" sz="2400" dirty="0">
                <a:latin typeface="Comic Sans MS"/>
                <a:cs typeface="Comic Sans MS"/>
              </a:rPr>
              <a:t> </a:t>
            </a:r>
            <a:r>
              <a:rPr lang="es-MX" sz="2400" spc="-5" dirty="0" err="1">
                <a:latin typeface="Comic Sans MS"/>
                <a:cs typeface="Comic Sans MS"/>
              </a:rPr>
              <a:t>operarará</a:t>
            </a:r>
            <a:r>
              <a:rPr lang="es-MX" sz="2400" spc="-5" dirty="0">
                <a:latin typeface="Comic Sans MS"/>
                <a:cs typeface="Comic Sans MS"/>
              </a:rPr>
              <a:t>.</a:t>
            </a:r>
          </a:p>
          <a:p>
            <a:pPr marL="12700" marR="5080">
              <a:lnSpc>
                <a:spcPct val="116100"/>
              </a:lnSpc>
              <a:spcBef>
                <a:spcPts val="100"/>
              </a:spcBef>
              <a:tabLst>
                <a:tab pos="699135" algn="l"/>
                <a:tab pos="1020444" algn="l"/>
                <a:tab pos="1734820" algn="l"/>
                <a:tab pos="2298700" algn="l"/>
                <a:tab pos="2571115" algn="l"/>
              </a:tabLst>
            </a:pPr>
            <a:endParaRPr sz="900" dirty="0">
              <a:latin typeface="Comic Sans MS"/>
              <a:cs typeface="Comic Sans M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2100" y="381000"/>
            <a:ext cx="17297400" cy="5349157"/>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La operación de la protección de </a:t>
            </a:r>
            <a:r>
              <a:rPr lang="es-MX" sz="2400" spc="-5" dirty="0" err="1">
                <a:latin typeface="Comic Sans MS"/>
                <a:cs typeface="Comic Sans MS"/>
              </a:rPr>
              <a:t>sobrefrecuencia</a:t>
            </a:r>
            <a:r>
              <a:rPr lang="es-MX" sz="2400" spc="-5" dirty="0">
                <a:latin typeface="Comic Sans MS"/>
                <a:cs typeface="Comic Sans MS"/>
              </a:rPr>
              <a:t> podría </a:t>
            </a:r>
            <a:r>
              <a:rPr lang="es-MX" sz="2400" dirty="0">
                <a:latin typeface="Comic Sans MS"/>
                <a:cs typeface="Comic Sans MS"/>
              </a:rPr>
              <a:t> </a:t>
            </a:r>
            <a:r>
              <a:rPr lang="es-MX" sz="2400" spc="-5" dirty="0">
                <a:latin typeface="Comic Sans MS"/>
                <a:cs typeface="Comic Sans MS"/>
              </a:rPr>
              <a:t>indicar</a:t>
            </a:r>
            <a:r>
              <a:rPr lang="es-MX" sz="2400" spc="155" dirty="0">
                <a:latin typeface="Comic Sans MS"/>
                <a:cs typeface="Comic Sans MS"/>
              </a:rPr>
              <a:t> </a:t>
            </a:r>
            <a:r>
              <a:rPr lang="es-MX" sz="2400" spc="-5" dirty="0">
                <a:latin typeface="Comic Sans MS"/>
                <a:cs typeface="Comic Sans MS"/>
              </a:rPr>
              <a:t>un</a:t>
            </a:r>
            <a:r>
              <a:rPr lang="es-MX" sz="2400" spc="160" dirty="0">
                <a:latin typeface="Comic Sans MS"/>
                <a:cs typeface="Comic Sans MS"/>
              </a:rPr>
              <a:t> </a:t>
            </a:r>
            <a:r>
              <a:rPr lang="es-MX" sz="2400" spc="-5" dirty="0">
                <a:latin typeface="Comic Sans MS"/>
                <a:cs typeface="Comic Sans MS"/>
              </a:rPr>
              <a:t>mal</a:t>
            </a:r>
            <a:r>
              <a:rPr lang="es-MX" sz="2400" spc="160" dirty="0">
                <a:latin typeface="Comic Sans MS"/>
                <a:cs typeface="Comic Sans MS"/>
              </a:rPr>
              <a:t> </a:t>
            </a:r>
            <a:r>
              <a:rPr lang="es-MX" sz="2400" spc="-5" dirty="0">
                <a:latin typeface="Comic Sans MS"/>
                <a:cs typeface="Comic Sans MS"/>
              </a:rPr>
              <a:t>funcionamiento</a:t>
            </a:r>
            <a:r>
              <a:rPr lang="es-MX" sz="2400" spc="170" dirty="0">
                <a:latin typeface="Comic Sans MS"/>
                <a:cs typeface="Comic Sans MS"/>
              </a:rPr>
              <a:t> </a:t>
            </a:r>
            <a:r>
              <a:rPr lang="es-MX" sz="2400" spc="-5" dirty="0">
                <a:latin typeface="Comic Sans MS"/>
                <a:cs typeface="Comic Sans MS"/>
              </a:rPr>
              <a:t>en</a:t>
            </a:r>
            <a:r>
              <a:rPr lang="es-MX" sz="2400" spc="160" dirty="0">
                <a:latin typeface="Comic Sans MS"/>
                <a:cs typeface="Comic Sans MS"/>
              </a:rPr>
              <a:t> </a:t>
            </a:r>
            <a:r>
              <a:rPr lang="es-MX" sz="2400" spc="-5" dirty="0">
                <a:latin typeface="Comic Sans MS"/>
                <a:cs typeface="Comic Sans MS"/>
              </a:rPr>
              <a:t>el</a:t>
            </a:r>
            <a:r>
              <a:rPr lang="es-MX" sz="2400" spc="155" dirty="0">
                <a:latin typeface="Comic Sans MS"/>
                <a:cs typeface="Comic Sans MS"/>
              </a:rPr>
              <a:t> </a:t>
            </a:r>
            <a:r>
              <a:rPr lang="es-MX" sz="2400" spc="-5" dirty="0">
                <a:latin typeface="Comic Sans MS"/>
                <a:cs typeface="Comic Sans MS"/>
              </a:rPr>
              <a:t>sistema</a:t>
            </a:r>
            <a:r>
              <a:rPr lang="es-MX" sz="2400" spc="160" dirty="0">
                <a:latin typeface="Comic Sans MS"/>
                <a:cs typeface="Comic Sans MS"/>
              </a:rPr>
              <a:t> </a:t>
            </a:r>
            <a:r>
              <a:rPr lang="es-MX" sz="2400" spc="-5" dirty="0">
                <a:latin typeface="Comic Sans MS"/>
                <a:cs typeface="Comic Sans MS"/>
              </a:rPr>
              <a:t>de</a:t>
            </a:r>
            <a:r>
              <a:rPr lang="es-MX" sz="2400" spc="160" dirty="0">
                <a:latin typeface="Comic Sans MS"/>
                <a:cs typeface="Comic Sans MS"/>
              </a:rPr>
              <a:t> </a:t>
            </a:r>
            <a:r>
              <a:rPr lang="es-MX" sz="2400" spc="-5" dirty="0">
                <a:latin typeface="Comic Sans MS"/>
                <a:cs typeface="Comic Sans MS"/>
              </a:rPr>
              <a:t>control </a:t>
            </a:r>
            <a:r>
              <a:rPr lang="es-MX" sz="2400" spc="-254" dirty="0">
                <a:latin typeface="Comic Sans MS"/>
                <a:cs typeface="Comic Sans MS"/>
              </a:rPr>
              <a:t> </a:t>
            </a:r>
            <a:r>
              <a:rPr lang="es-MX" sz="2400" spc="-5" dirty="0">
                <a:latin typeface="Comic Sans MS"/>
                <a:cs typeface="Comic Sans MS"/>
              </a:rPr>
              <a:t>de</a:t>
            </a:r>
            <a:r>
              <a:rPr lang="es-MX" sz="2400" spc="210" dirty="0">
                <a:latin typeface="Comic Sans MS"/>
                <a:cs typeface="Comic Sans MS"/>
              </a:rPr>
              <a:t> </a:t>
            </a:r>
            <a:r>
              <a:rPr lang="es-MX" sz="2400" spc="-5" dirty="0">
                <a:latin typeface="Comic Sans MS"/>
                <a:cs typeface="Comic Sans MS"/>
              </a:rPr>
              <a:t>compuertas</a:t>
            </a:r>
            <a:r>
              <a:rPr lang="es-MX" sz="2400" spc="204" dirty="0">
                <a:latin typeface="Comic Sans MS"/>
                <a:cs typeface="Comic Sans MS"/>
              </a:rPr>
              <a:t> </a:t>
            </a:r>
            <a:r>
              <a:rPr lang="es-MX" sz="2400" spc="-5" dirty="0">
                <a:latin typeface="Comic Sans MS"/>
                <a:cs typeface="Comic Sans MS"/>
              </a:rPr>
              <a:t>de</a:t>
            </a:r>
            <a:r>
              <a:rPr lang="es-MX" sz="2400" spc="210" dirty="0">
                <a:latin typeface="Comic Sans MS"/>
                <a:cs typeface="Comic Sans MS"/>
              </a:rPr>
              <a:t> </a:t>
            </a:r>
            <a:r>
              <a:rPr lang="es-MX" sz="2400" spc="-5" dirty="0">
                <a:latin typeface="Comic Sans MS"/>
                <a:cs typeface="Comic Sans MS"/>
              </a:rPr>
              <a:t>la</a:t>
            </a:r>
            <a:r>
              <a:rPr lang="es-MX" sz="2400" spc="210" dirty="0">
                <a:latin typeface="Comic Sans MS"/>
                <a:cs typeface="Comic Sans MS"/>
              </a:rPr>
              <a:t> </a:t>
            </a:r>
            <a:r>
              <a:rPr lang="es-MX" sz="2400" spc="-5" dirty="0">
                <a:latin typeface="Comic Sans MS"/>
                <a:cs typeface="Comic Sans MS"/>
              </a:rPr>
              <a:t>turbina.</a:t>
            </a:r>
            <a:r>
              <a:rPr lang="es-MX" sz="2400" spc="140" dirty="0">
                <a:latin typeface="Comic Sans MS"/>
                <a:cs typeface="Comic Sans MS"/>
              </a:rPr>
              <a:t> </a:t>
            </a:r>
            <a:r>
              <a:rPr lang="es-MX" sz="2400" spc="-5" dirty="0">
                <a:latin typeface="Comic Sans MS"/>
                <a:cs typeface="Comic Sans MS"/>
              </a:rPr>
              <a:t>Por</a:t>
            </a:r>
            <a:r>
              <a:rPr lang="es-MX" sz="2400" spc="204" dirty="0">
                <a:latin typeface="Comic Sans MS"/>
                <a:cs typeface="Comic Sans MS"/>
              </a:rPr>
              <a:t> </a:t>
            </a:r>
            <a:r>
              <a:rPr lang="es-MX" sz="2400" spc="-5" dirty="0">
                <a:latin typeface="Comic Sans MS"/>
                <a:cs typeface="Comic Sans MS"/>
              </a:rPr>
              <a:t>lo</a:t>
            </a:r>
            <a:r>
              <a:rPr lang="es-MX" sz="2400" spc="204" dirty="0">
                <a:latin typeface="Comic Sans MS"/>
                <a:cs typeface="Comic Sans MS"/>
              </a:rPr>
              <a:t> </a:t>
            </a:r>
            <a:r>
              <a:rPr lang="es-MX" sz="2400" spc="-5" dirty="0">
                <a:latin typeface="Comic Sans MS"/>
                <a:cs typeface="Comic Sans MS"/>
              </a:rPr>
              <a:t>tanto,</a:t>
            </a:r>
            <a:r>
              <a:rPr lang="es-MX" sz="2400" spc="204" dirty="0">
                <a:latin typeface="Comic Sans MS"/>
                <a:cs typeface="Comic Sans MS"/>
              </a:rPr>
              <a:t> </a:t>
            </a:r>
            <a:r>
              <a:rPr lang="es-MX" sz="2400" spc="-5" dirty="0">
                <a:latin typeface="Comic Sans MS"/>
                <a:cs typeface="Comic Sans MS"/>
              </a:rPr>
              <a:t>esta protección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conectada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cerrar</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compuertas de entrada de emergencia de turbinas o las </a:t>
            </a:r>
            <a:r>
              <a:rPr lang="es-MX" sz="2400" dirty="0">
                <a:latin typeface="Comic Sans MS"/>
                <a:cs typeface="Comic Sans MS"/>
              </a:rPr>
              <a:t> </a:t>
            </a:r>
            <a:r>
              <a:rPr lang="es-MX" sz="2400" spc="-5" dirty="0">
                <a:latin typeface="Comic Sans MS"/>
                <a:cs typeface="Comic Sans MS"/>
              </a:rPr>
              <a:t>válvulas aguas arriba de las compuertas de entrada de la </a:t>
            </a:r>
            <a:r>
              <a:rPr lang="es-MX" sz="2400" dirty="0">
                <a:latin typeface="Comic Sans MS"/>
                <a:cs typeface="Comic Sans MS"/>
              </a:rPr>
              <a:t> </a:t>
            </a:r>
            <a:r>
              <a:rPr lang="es-MX" sz="2400" spc="-5" dirty="0">
                <a:latin typeface="Comic Sans MS"/>
                <a:cs typeface="Comic Sans MS"/>
              </a:rPr>
              <a:t>turbina principal.</a:t>
            </a:r>
          </a:p>
          <a:p>
            <a:pPr marL="12700" marR="5080" algn="just">
              <a:spcBef>
                <a:spcPts val="100"/>
              </a:spcBef>
            </a:pP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grandes</a:t>
            </a:r>
            <a:r>
              <a:rPr lang="es-MX" sz="2400" dirty="0">
                <a:latin typeface="Comic Sans MS"/>
                <a:cs typeface="Comic Sans MS"/>
              </a:rPr>
              <a:t> </a:t>
            </a:r>
            <a:r>
              <a:rPr lang="es-MX" sz="2400" spc="-5" dirty="0">
                <a:latin typeface="Comic Sans MS"/>
                <a:cs typeface="Comic Sans MS"/>
              </a:rPr>
              <a:t>variaciones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que </a:t>
            </a:r>
            <a:r>
              <a:rPr lang="es-MX" sz="2400" dirty="0">
                <a:latin typeface="Comic Sans MS"/>
                <a:cs typeface="Comic Sans MS"/>
              </a:rPr>
              <a:t> </a:t>
            </a:r>
            <a:r>
              <a:rPr lang="es-MX" sz="2400" spc="-5" dirty="0">
                <a:latin typeface="Comic Sans MS"/>
                <a:cs typeface="Comic Sans MS"/>
              </a:rPr>
              <a:t>pueden ser esperadas durante cambios de carga súbitos </a:t>
            </a:r>
            <a:r>
              <a:rPr lang="es-MX" sz="2400" dirty="0">
                <a:latin typeface="Comic Sans MS"/>
                <a:cs typeface="Comic Sans MS"/>
              </a:rPr>
              <a:t> </a:t>
            </a:r>
            <a:r>
              <a:rPr lang="es-MX" sz="2400" spc="-5" dirty="0">
                <a:latin typeface="Comic Sans MS"/>
                <a:cs typeface="Comic Sans MS"/>
              </a:rPr>
              <a:t>en generadores hidráulicos, las cargas de consumidores </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puedan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conectadas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islas</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tal</a:t>
            </a:r>
            <a:r>
              <a:rPr lang="es-MX" sz="2400" dirty="0">
                <a:latin typeface="Comic Sans MS"/>
                <a:cs typeface="Comic Sans MS"/>
              </a:rPr>
              <a:t> </a:t>
            </a:r>
            <a:r>
              <a:rPr lang="es-MX" sz="2400" spc="-5" dirty="0">
                <a:latin typeface="Comic Sans MS"/>
                <a:cs typeface="Comic Sans MS"/>
              </a:rPr>
              <a:t>generación </a:t>
            </a:r>
            <a:r>
              <a:rPr lang="es-MX" sz="2400" spc="-254" dirty="0">
                <a:latin typeface="Comic Sans MS"/>
                <a:cs typeface="Comic Sans MS"/>
              </a:rPr>
              <a:t> </a:t>
            </a:r>
            <a:r>
              <a:rPr lang="es-MX" sz="2400" spc="-5" dirty="0">
                <a:latin typeface="Comic Sans MS"/>
                <a:cs typeface="Comic Sans MS"/>
              </a:rPr>
              <a:t>pueden ser protegidas con protección de sobre y baja </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pueden</a:t>
            </a:r>
            <a:r>
              <a:rPr lang="es-MX" sz="2400" spc="254" dirty="0">
                <a:latin typeface="Comic Sans MS"/>
                <a:cs typeface="Comic Sans MS"/>
              </a:rPr>
              <a:t> </a:t>
            </a:r>
            <a:r>
              <a:rPr lang="es-MX" sz="2400" spc="-5" dirty="0">
                <a:latin typeface="Comic Sans MS"/>
                <a:cs typeface="Comic Sans MS"/>
              </a:rPr>
              <a:t>ser</a:t>
            </a:r>
            <a:r>
              <a:rPr lang="es-MX" sz="2400" spc="260" dirty="0">
                <a:latin typeface="Comic Sans MS"/>
                <a:cs typeface="Comic Sans MS"/>
              </a:rPr>
              <a:t> </a:t>
            </a:r>
            <a:r>
              <a:rPr lang="es-MX" sz="2400" spc="-5" dirty="0">
                <a:latin typeface="Comic Sans MS"/>
                <a:cs typeface="Comic Sans MS"/>
              </a:rPr>
              <a:t>ajustados</a:t>
            </a:r>
            <a:r>
              <a:rPr lang="es-MX" sz="2400" spc="260" dirty="0">
                <a:latin typeface="Comic Sans MS"/>
                <a:cs typeface="Comic Sans MS"/>
              </a:rPr>
              <a:t> </a:t>
            </a:r>
            <a:r>
              <a:rPr lang="es-MX" sz="2400" spc="-5" dirty="0">
                <a:latin typeface="Comic Sans MS"/>
                <a:cs typeface="Comic Sans MS"/>
              </a:rPr>
              <a:t>con </a:t>
            </a:r>
            <a:r>
              <a:rPr lang="es-MX" sz="2400" dirty="0">
                <a:latin typeface="Comic Sans MS"/>
                <a:cs typeface="Comic Sans MS"/>
              </a:rPr>
              <a:t> </a:t>
            </a:r>
            <a:r>
              <a:rPr lang="es-MX" sz="2400" spc="-5" dirty="0">
                <a:latin typeface="Comic Sans MS"/>
                <a:cs typeface="Comic Sans MS"/>
              </a:rPr>
              <a:t>bandas más estrechas y con retardos de tiempo menores </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necesarios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plantas </a:t>
            </a:r>
            <a:r>
              <a:rPr lang="es-MX" sz="2400" dirty="0">
                <a:latin typeface="Comic Sans MS"/>
                <a:cs typeface="Comic Sans MS"/>
              </a:rPr>
              <a:t> </a:t>
            </a:r>
            <a:r>
              <a:rPr lang="es-MX" sz="2400" spc="-5" dirty="0">
                <a:latin typeface="Comic Sans MS"/>
                <a:cs typeface="Comic Sans MS"/>
              </a:rPr>
              <a:t>generadoras.</a:t>
            </a:r>
            <a:r>
              <a:rPr lang="es-MX" sz="2400" spc="520" dirty="0">
                <a:latin typeface="Comic Sans MS"/>
                <a:cs typeface="Comic Sans MS"/>
              </a:rPr>
              <a:t> </a:t>
            </a:r>
            <a:r>
              <a:rPr lang="es-MX" sz="2400" spc="-5" dirty="0">
                <a:latin typeface="Comic Sans MS"/>
                <a:cs typeface="Comic Sans MS"/>
              </a:rPr>
              <a:t>Los relés son algunas veces conectados a </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transformadores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a:t>
            </a:r>
            <a:r>
              <a:rPr lang="es-MX" sz="2400" spc="-5" dirty="0" err="1">
                <a:latin typeface="Comic Sans MS"/>
                <a:cs typeface="Comic Sans MS"/>
              </a:rPr>
              <a:t>TPs</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planta </a:t>
            </a:r>
            <a:r>
              <a:rPr lang="es-MX" sz="2400" dirty="0">
                <a:latin typeface="Comic Sans MS"/>
                <a:cs typeface="Comic Sans MS"/>
              </a:rPr>
              <a:t> </a:t>
            </a:r>
            <a:r>
              <a:rPr lang="es-MX" sz="2400" spc="-5" dirty="0">
                <a:latin typeface="Comic Sans MS"/>
                <a:cs typeface="Comic Sans MS"/>
              </a:rPr>
              <a:t>generadora.</a:t>
            </a:r>
            <a:r>
              <a:rPr lang="es-MX" sz="2400" dirty="0">
                <a:latin typeface="Comic Sans MS"/>
                <a:cs typeface="Comic Sans MS"/>
              </a:rPr>
              <a:t> </a:t>
            </a:r>
            <a:r>
              <a:rPr lang="es-MX" sz="2400" spc="-5" dirty="0">
                <a:latin typeface="Comic Sans MS"/>
                <a:cs typeface="Comic Sans MS"/>
              </a:rPr>
              <a:t>Tales</a:t>
            </a:r>
            <a:r>
              <a:rPr lang="es-MX" sz="2400" dirty="0">
                <a:latin typeface="Comic Sans MS"/>
                <a:cs typeface="Comic Sans MS"/>
              </a:rPr>
              <a:t> </a:t>
            </a:r>
            <a:r>
              <a:rPr lang="es-MX" sz="2400" spc="-5" dirty="0">
                <a:latin typeface="Comic Sans MS"/>
                <a:cs typeface="Comic Sans MS"/>
              </a:rPr>
              <a:t>dispositivos</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“Protección</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Calidad” no deben ser confundidos con la protección del </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función</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proteger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calidad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alimentación</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consumidores,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usualmente </a:t>
            </a:r>
            <a:r>
              <a:rPr lang="es-MX" sz="2400" dirty="0">
                <a:latin typeface="Comic Sans MS"/>
                <a:cs typeface="Comic Sans MS"/>
              </a:rPr>
              <a:t> </a:t>
            </a:r>
            <a:r>
              <a:rPr lang="es-MX" sz="2400" spc="-5" dirty="0">
                <a:latin typeface="Comic Sans MS"/>
                <a:cs typeface="Comic Sans MS"/>
              </a:rPr>
              <a:t>conectados para disparar las cargas, con tal vez disparo </a:t>
            </a:r>
            <a:r>
              <a:rPr lang="es-MX" sz="2400" dirty="0">
                <a:latin typeface="Comic Sans MS"/>
                <a:cs typeface="Comic Sans MS"/>
              </a:rPr>
              <a:t> </a:t>
            </a:r>
            <a:r>
              <a:rPr lang="es-MX" sz="2400" spc="-5" dirty="0">
                <a:latin typeface="Comic Sans MS"/>
                <a:cs typeface="Comic Sans MS"/>
              </a:rPr>
              <a:t>no requerido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requerimientos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ajustes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 </a:t>
            </a:r>
            <a:r>
              <a:rPr lang="es-MX" sz="2400" spc="-254" dirty="0">
                <a:latin typeface="Comic Sans MS"/>
                <a:cs typeface="Comic Sans MS"/>
              </a:rPr>
              <a:t> </a:t>
            </a:r>
            <a:r>
              <a:rPr lang="es-MX" sz="2400" spc="-5" dirty="0">
                <a:latin typeface="Comic Sans MS"/>
                <a:cs typeface="Comic Sans MS"/>
              </a:rPr>
              <a:t>protección de calidad son completamente independientes </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a:latin typeface="Comic Sans MS"/>
                <a:cs typeface="Comic Sans MS"/>
              </a:rPr>
              <a:t>requerimientos para la protección de la turbina o </a:t>
            </a:r>
            <a:r>
              <a:rPr lang="es-MX" sz="2400" dirty="0">
                <a:latin typeface="Comic Sans MS"/>
                <a:cs typeface="Comic Sans MS"/>
              </a:rPr>
              <a:t> </a:t>
            </a:r>
            <a:r>
              <a:rPr lang="es-MX" sz="2400" spc="-5" dirty="0">
                <a:latin typeface="Comic Sans MS"/>
                <a:cs typeface="Comic Sans MS"/>
              </a:rPr>
              <a:t>el</a:t>
            </a:r>
            <a:r>
              <a:rPr lang="es-MX" sz="2400" spc="215" dirty="0">
                <a:latin typeface="Comic Sans MS"/>
                <a:cs typeface="Comic Sans MS"/>
              </a:rPr>
              <a:t> </a:t>
            </a:r>
            <a:r>
              <a:rPr lang="es-MX" sz="2400" spc="-5" dirty="0">
                <a:latin typeface="Comic Sans MS"/>
                <a:cs typeface="Comic Sans MS"/>
              </a:rPr>
              <a:t>generador,</a:t>
            </a:r>
            <a:r>
              <a:rPr lang="es-MX" sz="2400" spc="220" dirty="0">
                <a:latin typeface="Comic Sans MS"/>
                <a:cs typeface="Comic Sans MS"/>
              </a:rPr>
              <a:t> </a:t>
            </a:r>
            <a:r>
              <a:rPr lang="es-MX" sz="2400" spc="-5" dirty="0">
                <a:latin typeface="Comic Sans MS"/>
                <a:cs typeface="Comic Sans MS"/>
              </a:rPr>
              <a:t>pueden</a:t>
            </a:r>
            <a:r>
              <a:rPr lang="es-MX" sz="2400" spc="215" dirty="0">
                <a:latin typeface="Comic Sans MS"/>
                <a:cs typeface="Comic Sans MS"/>
              </a:rPr>
              <a:t> </a:t>
            </a:r>
            <a:r>
              <a:rPr lang="es-MX" sz="2400" spc="-5" dirty="0">
                <a:latin typeface="Comic Sans MS"/>
                <a:cs typeface="Comic Sans MS"/>
              </a:rPr>
              <a:t>requerirse</a:t>
            </a:r>
            <a:r>
              <a:rPr lang="es-MX" sz="2400" spc="220" dirty="0">
                <a:latin typeface="Comic Sans MS"/>
                <a:cs typeface="Comic Sans MS"/>
              </a:rPr>
              <a:t> </a:t>
            </a:r>
            <a:r>
              <a:rPr lang="es-MX" sz="2400" spc="-5" dirty="0">
                <a:latin typeface="Comic Sans MS"/>
                <a:cs typeface="Comic Sans MS"/>
              </a:rPr>
              <a:t>relés</a:t>
            </a:r>
            <a:r>
              <a:rPr lang="es-MX" sz="2400" spc="215" dirty="0">
                <a:latin typeface="Comic Sans MS"/>
                <a:cs typeface="Comic Sans MS"/>
              </a:rPr>
              <a:t> </a:t>
            </a:r>
            <a:r>
              <a:rPr lang="es-MX" sz="2400" spc="-5" dirty="0">
                <a:latin typeface="Comic Sans MS"/>
                <a:cs typeface="Comic Sans MS"/>
              </a:rPr>
              <a:t>diferentes</a:t>
            </a:r>
            <a:r>
              <a:rPr lang="es-MX" sz="2400" spc="215" dirty="0">
                <a:latin typeface="Comic Sans MS"/>
                <a:cs typeface="Comic Sans MS"/>
              </a:rPr>
              <a:t> </a:t>
            </a:r>
            <a:r>
              <a:rPr lang="es-MX" sz="2400" spc="-5" dirty="0">
                <a:latin typeface="Comic Sans MS"/>
                <a:cs typeface="Comic Sans MS"/>
              </a:rPr>
              <a:t>para </a:t>
            </a:r>
            <a:r>
              <a:rPr lang="es-MX" sz="2400" spc="-254" dirty="0">
                <a:latin typeface="Comic Sans MS"/>
                <a:cs typeface="Comic Sans MS"/>
              </a:rPr>
              <a:t> </a:t>
            </a:r>
            <a:r>
              <a:rPr lang="es-MX" sz="2400" spc="-5" dirty="0">
                <a:latin typeface="Comic Sans MS"/>
                <a:cs typeface="Comic Sans MS"/>
              </a:rPr>
              <a:t>las dos</a:t>
            </a:r>
            <a:r>
              <a:rPr lang="es-MX" sz="2400" dirty="0">
                <a:latin typeface="Comic Sans MS"/>
                <a:cs typeface="Comic Sans MS"/>
              </a:rPr>
              <a:t> </a:t>
            </a:r>
            <a:r>
              <a:rPr lang="es-MX" sz="2400" spc="-5" dirty="0">
                <a:latin typeface="Comic Sans MS"/>
                <a:cs typeface="Comic Sans MS"/>
              </a:rPr>
              <a:t>funciones.</a:t>
            </a:r>
            <a:endParaRPr lang="es-MX" sz="24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nSpc>
                <a:spcPct val="116100"/>
              </a:lnSpc>
              <a:spcBef>
                <a:spcPts val="100"/>
              </a:spcBef>
              <a:tabLst>
                <a:tab pos="699135" algn="l"/>
                <a:tab pos="1020444" algn="l"/>
                <a:tab pos="1734820" algn="l"/>
                <a:tab pos="2298700" algn="l"/>
                <a:tab pos="2571115" algn="l"/>
              </a:tabLst>
            </a:pPr>
            <a:endParaRPr sz="900" dirty="0">
              <a:latin typeface="Comic Sans MS"/>
              <a:cs typeface="Comic Sans MS"/>
            </a:endParaRPr>
          </a:p>
        </p:txBody>
      </p:sp>
    </p:spTree>
    <p:extLst>
      <p:ext uri="{BB962C8B-B14F-4D97-AF65-F5344CB8AC3E}">
        <p14:creationId xmlns:p14="http://schemas.microsoft.com/office/powerpoint/2010/main" xmlns="" val="19182452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30200" y="457200"/>
            <a:ext cx="17145000" cy="3400931"/>
          </a:xfrm>
          <a:prstGeom prst="rect">
            <a:avLst/>
          </a:prstGeom>
        </p:spPr>
        <p:txBody>
          <a:bodyPr vert="horz" wrap="square" lIns="0" tIns="12700" rIns="0" bIns="0" rtlCol="0">
            <a:spAutoFit/>
          </a:bodyPr>
          <a:lstStyle/>
          <a:p>
            <a:pPr marL="12700" algn="just">
              <a:spcBef>
                <a:spcPts val="100"/>
              </a:spcBef>
            </a:pPr>
            <a:r>
              <a:rPr sz="2400" b="1" spc="-5" dirty="0" err="1">
                <a:latin typeface="Comic Sans MS"/>
                <a:cs typeface="Comic Sans MS"/>
              </a:rPr>
              <a:t>Referencias</a:t>
            </a:r>
            <a:r>
              <a:rPr sz="2400" b="1" spc="-5" dirty="0">
                <a:latin typeface="Comic Sans MS"/>
                <a:cs typeface="Comic Sans MS"/>
              </a:rPr>
              <a:t>:</a:t>
            </a:r>
            <a:endParaRPr lang="en-US" sz="2400" b="1" spc="-5" dirty="0">
              <a:latin typeface="Comic Sans MS"/>
              <a:cs typeface="Comic Sans MS"/>
            </a:endParaRPr>
          </a:p>
          <a:p>
            <a:pPr marL="12700" algn="just">
              <a:spcBef>
                <a:spcPts val="100"/>
              </a:spcBef>
            </a:pPr>
            <a:endParaRPr lang="en-US" sz="2400" b="1" spc="-5" dirty="0">
              <a:latin typeface="Comic Sans MS"/>
              <a:cs typeface="Comic Sans MS"/>
            </a:endParaRPr>
          </a:p>
          <a:p>
            <a:pPr marL="469265" marR="5080" indent="-457200" algn="just">
              <a:spcBef>
                <a:spcPts val="100"/>
              </a:spcBef>
              <a:buAutoNum type="arabicPeriod"/>
              <a:tabLst>
                <a:tab pos="240665" algn="l"/>
              </a:tabLst>
            </a:pPr>
            <a:r>
              <a:rPr lang="en-US" sz="2400" dirty="0">
                <a:latin typeface="Comic Sans MS" panose="030F0702030302020204" pitchFamily="66" charset="0"/>
              </a:rPr>
              <a:t>ANSI/IEEEC37.106-1987 IEEE Guide for Abnormal Frequency Protection for Power Generating Plants. </a:t>
            </a:r>
          </a:p>
          <a:p>
            <a:pPr marL="469265" marR="5080" indent="-457200" algn="just">
              <a:spcBef>
                <a:spcPts val="100"/>
              </a:spcBef>
              <a:buAutoNum type="arabicPeriod"/>
              <a:tabLst>
                <a:tab pos="240665" algn="l"/>
              </a:tabLst>
            </a:pPr>
            <a:r>
              <a:rPr lang="en-US" sz="2400" dirty="0">
                <a:latin typeface="Comic Sans MS" panose="030F0702030302020204" pitchFamily="66" charset="0"/>
              </a:rPr>
              <a:t>Westinghouse Total Integration Protection of Generators, Section 4 Off-Frequency Operation – Generator Considerations by M.S. Baldwin, Section 5 Steam Turbine Off Frequency Operation by A.J. Partington. </a:t>
            </a:r>
          </a:p>
          <a:p>
            <a:pPr marL="469265" marR="5080" indent="-457200" algn="just">
              <a:spcBef>
                <a:spcPts val="100"/>
              </a:spcBef>
              <a:buAutoNum type="arabicPeriod"/>
              <a:tabLst>
                <a:tab pos="240665" algn="l"/>
              </a:tabLst>
            </a:pPr>
            <a:r>
              <a:rPr lang="en-US" sz="2400" dirty="0">
                <a:latin typeface="Comic Sans MS" panose="030F0702030302020204" pitchFamily="66" charset="0"/>
              </a:rPr>
              <a:t>General Electric –GET-6449 Load Shedding, Load Restoration and Generator Protection Using </a:t>
            </a:r>
            <a:r>
              <a:rPr lang="en-US" sz="2400" dirty="0" err="1">
                <a:latin typeface="Comic Sans MS" panose="030F0702030302020204" pitchFamily="66" charset="0"/>
              </a:rPr>
              <a:t>SolidState</a:t>
            </a:r>
            <a:r>
              <a:rPr lang="en-US" sz="2400" dirty="0">
                <a:latin typeface="Comic Sans MS" panose="030F0702030302020204" pitchFamily="66" charset="0"/>
              </a:rPr>
              <a:t> and Electromechanical Underfrequency Relays, Section 1 Basic Application of Underfrequency Relays, Section Protection of Steam Turbine-Generators During Abnormal Frequency Conditions. </a:t>
            </a:r>
          </a:p>
          <a:p>
            <a:pPr marL="469265" marR="5080" indent="-457200" algn="just">
              <a:spcBef>
                <a:spcPts val="100"/>
              </a:spcBef>
              <a:buAutoNum type="arabicPeriod"/>
              <a:tabLst>
                <a:tab pos="240665" algn="l"/>
              </a:tabLst>
            </a:pPr>
            <a:r>
              <a:rPr lang="en-US" sz="2400" dirty="0">
                <a:latin typeface="Comic Sans MS" panose="030F0702030302020204" pitchFamily="66" charset="0"/>
              </a:rPr>
              <a:t>ANSI/IEEE C37.96-1988 IEEE Guide for AC Motor Protection.</a:t>
            </a:r>
            <a:endParaRPr sz="900" dirty="0">
              <a:latin typeface="Comic Sans MS" panose="030F0702030302020204" pitchFamily="66" charset="0"/>
              <a:cs typeface="Comic Sans MS"/>
            </a:endParaRPr>
          </a:p>
        </p:txBody>
      </p:sp>
    </p:spTree>
    <p:extLst>
      <p:ext uri="{BB962C8B-B14F-4D97-AF65-F5344CB8AC3E}">
        <p14:creationId xmlns:p14="http://schemas.microsoft.com/office/powerpoint/2010/main" xmlns="" val="27713943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4000" y="1888475"/>
            <a:ext cx="17373600" cy="240578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Las normas ANSI/IEEE establecen que los generadores </a:t>
            </a:r>
            <a:r>
              <a:rPr lang="es-MX" sz="2400" dirty="0">
                <a:latin typeface="Comic Sans MS"/>
                <a:cs typeface="Comic Sans MS"/>
              </a:rPr>
              <a:t> </a:t>
            </a:r>
            <a:r>
              <a:rPr lang="es-MX" sz="2400" spc="-5" dirty="0">
                <a:latin typeface="Comic Sans MS"/>
                <a:cs typeface="Comic Sans MS"/>
              </a:rPr>
              <a:t>deben operar exitosamente a </a:t>
            </a:r>
            <a:r>
              <a:rPr lang="es-MX" sz="2400" spc="-5" dirty="0" err="1">
                <a:latin typeface="Comic Sans MS"/>
                <a:cs typeface="Comic Sans MS"/>
              </a:rPr>
              <a:t>kVA</a:t>
            </a:r>
            <a:r>
              <a:rPr lang="es-MX" sz="2400" spc="-5" dirty="0">
                <a:latin typeface="Comic Sans MS"/>
                <a:cs typeface="Comic Sans MS"/>
              </a:rPr>
              <a:t> nominales para niveles </a:t>
            </a:r>
            <a:r>
              <a:rPr lang="es-MX" sz="2400" dirty="0">
                <a:latin typeface="Comic Sans MS"/>
                <a:cs typeface="Comic Sans MS"/>
              </a:rPr>
              <a:t> </a:t>
            </a:r>
            <a:r>
              <a:rPr lang="es-MX" sz="2400" spc="-5" dirty="0">
                <a:latin typeface="Comic Sans MS"/>
                <a:cs typeface="Comic Sans MS"/>
              </a:rPr>
              <a:t>de tensión y frecuencia dentro de límites especificados. </a:t>
            </a:r>
            <a:r>
              <a:rPr lang="es-MX" sz="2400" dirty="0">
                <a:latin typeface="Comic Sans MS"/>
                <a:cs typeface="Comic Sans MS"/>
              </a:rPr>
              <a:t> </a:t>
            </a:r>
            <a:r>
              <a:rPr lang="es-MX" sz="2400" spc="-5" dirty="0">
                <a:latin typeface="Comic Sans MS"/>
                <a:cs typeface="Comic Sans MS"/>
              </a:rPr>
              <a:t>Las desviaciones en frecuencia y</a:t>
            </a:r>
            <a:r>
              <a:rPr lang="es-MX" sz="2400" dirty="0">
                <a:latin typeface="Comic Sans MS"/>
                <a:cs typeface="Comic Sans MS"/>
              </a:rPr>
              <a:t> </a:t>
            </a:r>
            <a:r>
              <a:rPr lang="es-MX" sz="2400" spc="-5" dirty="0">
                <a:latin typeface="Comic Sans MS"/>
                <a:cs typeface="Comic Sans MS"/>
              </a:rPr>
              <a:t>tensión fuera de estos </a:t>
            </a:r>
            <a:r>
              <a:rPr lang="es-MX" sz="2400" dirty="0">
                <a:latin typeface="Comic Sans MS"/>
                <a:cs typeface="Comic Sans MS"/>
              </a:rPr>
              <a:t> </a:t>
            </a:r>
            <a:r>
              <a:rPr lang="es-MX" sz="2400" spc="-5" dirty="0">
                <a:latin typeface="Comic Sans MS"/>
                <a:cs typeface="Comic Sans MS"/>
              </a:rPr>
              <a:t>límites pueden causar esfuerzos térmicos y dieléctricos </a:t>
            </a:r>
            <a:r>
              <a:rPr lang="es-MX" sz="2400" dirty="0">
                <a:latin typeface="Comic Sans MS"/>
                <a:cs typeface="Comic Sans MS"/>
              </a:rPr>
              <a:t> </a:t>
            </a:r>
            <a:r>
              <a:rPr lang="es-MX" sz="2400" spc="-5" dirty="0">
                <a:latin typeface="Comic Sans MS"/>
                <a:cs typeface="Comic Sans MS"/>
              </a:rPr>
              <a:t>que pueden causar daño en segundos.</a:t>
            </a:r>
            <a:r>
              <a:rPr lang="es-MX" sz="2400" spc="254" dirty="0">
                <a:latin typeface="Comic Sans MS"/>
                <a:cs typeface="Comic Sans MS"/>
              </a:rPr>
              <a:t> </a:t>
            </a:r>
            <a:r>
              <a:rPr lang="es-MX" sz="2400" spc="-5" dirty="0">
                <a:latin typeface="Comic Sans MS"/>
                <a:cs typeface="Comic Sans MS"/>
              </a:rPr>
              <a:t>La sobreexcitación </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desviaciones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cuales</a:t>
            </a:r>
            <a:r>
              <a:rPr lang="es-MX" sz="2400" dirty="0">
                <a:latin typeface="Comic Sans MS"/>
                <a:cs typeface="Comic Sans MS"/>
              </a:rPr>
              <a:t> </a:t>
            </a:r>
            <a:r>
              <a:rPr lang="es-MX" sz="2400" spc="-5" dirty="0">
                <a:latin typeface="Comic Sans MS"/>
                <a:cs typeface="Comic Sans MS"/>
              </a:rPr>
              <a:t>se </a:t>
            </a:r>
            <a:r>
              <a:rPr lang="es-MX" sz="2400" spc="-254" dirty="0">
                <a:latin typeface="Comic Sans MS"/>
                <a:cs typeface="Comic Sans MS"/>
              </a:rPr>
              <a:t> </a:t>
            </a:r>
            <a:r>
              <a:rPr lang="es-MX" sz="2400" spc="-5" dirty="0">
                <a:latin typeface="Comic Sans MS"/>
                <a:cs typeface="Comic Sans MS"/>
              </a:rPr>
              <a:t>necesitan</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monitoreo</a:t>
            </a:r>
            <a:r>
              <a:rPr lang="es-MX" sz="2400" dirty="0">
                <a:latin typeface="Comic Sans MS"/>
                <a:cs typeface="Comic Sans MS"/>
              </a:rPr>
              <a:t> </a:t>
            </a:r>
            <a:r>
              <a:rPr lang="es-MX" sz="2400" spc="-5" dirty="0">
                <a:latin typeface="Comic Sans MS"/>
                <a:cs typeface="Comic Sans MS"/>
              </a:rPr>
              <a:t>y </a:t>
            </a:r>
            <a:r>
              <a:rPr lang="es-MX" sz="2400" dirty="0">
                <a:latin typeface="Comic Sans MS"/>
                <a:cs typeface="Comic Sans MS"/>
              </a:rPr>
              <a:t> </a:t>
            </a:r>
            <a:r>
              <a:rPr lang="es-MX" sz="2400" spc="-5" dirty="0">
                <a:latin typeface="Comic Sans MS"/>
                <a:cs typeface="Comic Sans MS"/>
              </a:rPr>
              <a:t>protección.</a:t>
            </a: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16" name="object 16"/>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34</a:t>
            </a:r>
          </a:p>
        </p:txBody>
      </p:sp>
      <p:sp>
        <p:nvSpPr>
          <p:cNvPr id="17" name="object 16">
            <a:extLst>
              <a:ext uri="{FF2B5EF4-FFF2-40B4-BE49-F238E27FC236}">
                <a16:creationId xmlns:a16="http://schemas.microsoft.com/office/drawing/2014/main" xmlns="" id="{942E5617-C1C5-4AD4-987D-4245CFB66B96}"/>
              </a:ext>
            </a:extLst>
          </p:cNvPr>
          <p:cNvSpPr txBox="1"/>
          <p:nvPr/>
        </p:nvSpPr>
        <p:spPr>
          <a:xfrm>
            <a:off x="330200" y="372496"/>
            <a:ext cx="17373600" cy="1177245"/>
          </a:xfrm>
          <a:prstGeom prst="rect">
            <a:avLst/>
          </a:prstGeom>
        </p:spPr>
        <p:txBody>
          <a:bodyPr vert="horz" wrap="square" lIns="0" tIns="12700" rIns="0" bIns="0" rtlCol="0">
            <a:spAutoFit/>
          </a:bodyPr>
          <a:lstStyle/>
          <a:p>
            <a:pPr marL="12700" algn="ctr">
              <a:spcBef>
                <a:spcPts val="100"/>
              </a:spcBef>
            </a:pPr>
            <a:r>
              <a:rPr sz="3200" b="1" spc="-5" dirty="0">
                <a:latin typeface="Comic Sans MS"/>
                <a:cs typeface="Comic Sans MS"/>
              </a:rPr>
              <a:t>SECCIÓN</a:t>
            </a:r>
            <a:r>
              <a:rPr sz="3200" b="1" spc="-60" dirty="0">
                <a:latin typeface="Comic Sans MS"/>
                <a:cs typeface="Comic Sans MS"/>
              </a:rPr>
              <a:t> </a:t>
            </a:r>
            <a:r>
              <a:rPr sz="3200" b="1" spc="-5" dirty="0">
                <a:latin typeface="Comic Sans MS"/>
                <a:cs typeface="Comic Sans MS"/>
              </a:rPr>
              <a:t>6</a:t>
            </a:r>
            <a:endParaRPr lang="en-US" sz="3200" b="1" spc="-5" dirty="0">
              <a:latin typeface="Comic Sans MS"/>
              <a:cs typeface="Comic Sans MS"/>
            </a:endParaRPr>
          </a:p>
          <a:p>
            <a:pPr marL="12700" algn="ctr">
              <a:spcBef>
                <a:spcPts val="100"/>
              </a:spcBef>
            </a:pPr>
            <a:r>
              <a:rPr lang="es-MX" sz="3200" b="1" spc="-5" dirty="0">
                <a:latin typeface="Comic Sans MS"/>
                <a:cs typeface="Comic Sans MS"/>
              </a:rPr>
              <a:t>PROTECCIÓN</a:t>
            </a:r>
            <a:r>
              <a:rPr lang="es-MX" sz="3200" b="1" spc="20" dirty="0">
                <a:latin typeface="Comic Sans MS"/>
                <a:cs typeface="Comic Sans MS"/>
              </a:rPr>
              <a:t> </a:t>
            </a:r>
            <a:r>
              <a:rPr lang="es-MX" sz="3200" b="1" spc="-5" dirty="0">
                <a:latin typeface="Comic Sans MS"/>
                <a:cs typeface="Comic Sans MS"/>
              </a:rPr>
              <a:t>DE</a:t>
            </a:r>
            <a:r>
              <a:rPr lang="es-MX" sz="3200" b="1" spc="20" dirty="0">
                <a:latin typeface="Comic Sans MS"/>
                <a:cs typeface="Comic Sans MS"/>
              </a:rPr>
              <a:t> </a:t>
            </a:r>
            <a:r>
              <a:rPr lang="es-MX" sz="3200" b="1" spc="-5" dirty="0">
                <a:latin typeface="Comic Sans MS"/>
                <a:cs typeface="Comic Sans MS"/>
              </a:rPr>
              <a:t>SOBREEXCITACIÓN</a:t>
            </a:r>
            <a:r>
              <a:rPr lang="es-MX" sz="3200" b="1" spc="15" dirty="0">
                <a:latin typeface="Comic Sans MS"/>
                <a:cs typeface="Comic Sans MS"/>
              </a:rPr>
              <a:t> </a:t>
            </a:r>
            <a:r>
              <a:rPr lang="es-MX" sz="3200" b="1" spc="-5" dirty="0">
                <a:latin typeface="Comic Sans MS"/>
                <a:cs typeface="Comic Sans MS"/>
              </a:rPr>
              <a:t>Y</a:t>
            </a:r>
            <a:r>
              <a:rPr lang="es-MX" sz="3200" b="1" spc="15" dirty="0">
                <a:latin typeface="Comic Sans MS"/>
                <a:cs typeface="Comic Sans MS"/>
              </a:rPr>
              <a:t> </a:t>
            </a:r>
            <a:r>
              <a:rPr lang="es-MX" sz="3200" b="1" spc="-5" dirty="0">
                <a:latin typeface="Comic Sans MS"/>
                <a:cs typeface="Comic Sans MS"/>
              </a:rPr>
              <a:t>SOBRETENSIÓN</a:t>
            </a:r>
            <a:endParaRPr lang="es-MX" sz="3200" dirty="0">
              <a:latin typeface="Comic Sans MS"/>
              <a:cs typeface="Comic Sans MS"/>
            </a:endParaRPr>
          </a:p>
          <a:p>
            <a:pPr marL="12700">
              <a:spcBef>
                <a:spcPts val="100"/>
              </a:spcBef>
            </a:pPr>
            <a:endParaRPr sz="1000" dirty="0">
              <a:latin typeface="Comic Sans MS"/>
              <a:cs typeface="Comic Sans M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30200" y="350541"/>
            <a:ext cx="17221200" cy="907851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sobreexcitación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cualquier </a:t>
            </a:r>
            <a:r>
              <a:rPr lang="es-MX" sz="2400" dirty="0">
                <a:latin typeface="Comic Sans MS"/>
                <a:cs typeface="Comic Sans MS"/>
              </a:rPr>
              <a:t> </a:t>
            </a:r>
            <a:r>
              <a:rPr lang="es-MX" sz="2400" spc="-5" dirty="0">
                <a:latin typeface="Comic Sans MS"/>
                <a:cs typeface="Comic Sans MS"/>
              </a:rPr>
              <a:t>transformador conectado a las terminales del generador </a:t>
            </a:r>
            <a:r>
              <a:rPr lang="es-MX" sz="2400" dirty="0">
                <a:latin typeface="Comic Sans MS"/>
                <a:cs typeface="Comic Sans MS"/>
              </a:rPr>
              <a:t> </a:t>
            </a:r>
            <a:r>
              <a:rPr lang="es-MX" sz="2400" spc="-5" dirty="0">
                <a:latin typeface="Comic Sans MS"/>
                <a:cs typeface="Comic Sans MS"/>
              </a:rPr>
              <a:t>ocurrirá</a:t>
            </a:r>
            <a:r>
              <a:rPr lang="es-MX" sz="2400" dirty="0">
                <a:latin typeface="Comic Sans MS"/>
                <a:cs typeface="Comic Sans MS"/>
              </a:rPr>
              <a:t> </a:t>
            </a:r>
            <a:r>
              <a:rPr lang="es-MX" sz="2400" spc="-5" dirty="0">
                <a:latin typeface="Comic Sans MS"/>
                <a:cs typeface="Comic Sans MS"/>
              </a:rPr>
              <a:t>típicamente</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relación</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a </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expresada</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Volts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Hertz</a:t>
            </a:r>
            <a:r>
              <a:rPr lang="es-MX" sz="2400" dirty="0">
                <a:latin typeface="Comic Sans MS"/>
                <a:cs typeface="Comic Sans MS"/>
              </a:rPr>
              <a:t> </a:t>
            </a:r>
            <a:r>
              <a:rPr lang="es-MX" sz="2400" spc="-5" dirty="0">
                <a:latin typeface="Comic Sans MS"/>
                <a:cs typeface="Comic Sans MS"/>
              </a:rPr>
              <a:t>(V/Hz) </a:t>
            </a:r>
            <a:r>
              <a:rPr lang="es-MX" sz="2400" dirty="0">
                <a:latin typeface="Comic Sans MS"/>
                <a:cs typeface="Comic Sans MS"/>
              </a:rPr>
              <a:t> </a:t>
            </a:r>
            <a:r>
              <a:rPr lang="es-MX" sz="2400" spc="-5" dirty="0">
                <a:latin typeface="Comic Sans MS"/>
                <a:cs typeface="Comic Sans MS"/>
              </a:rPr>
              <a:t>aplicada a las terminales del equipo exceda los límites de </a:t>
            </a:r>
            <a:r>
              <a:rPr lang="es-MX" sz="2400" dirty="0">
                <a:latin typeface="Comic Sans MS"/>
                <a:cs typeface="Comic Sans MS"/>
              </a:rPr>
              <a:t> </a:t>
            </a:r>
            <a:r>
              <a:rPr lang="es-MX" sz="2400" spc="-5" dirty="0">
                <a:latin typeface="Comic Sans MS"/>
                <a:cs typeface="Comic Sans MS"/>
              </a:rPr>
              <a:t>diseño.</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normas</a:t>
            </a:r>
            <a:r>
              <a:rPr lang="es-MX" sz="2400" dirty="0">
                <a:latin typeface="Comic Sans MS"/>
                <a:cs typeface="Comic Sans MS"/>
              </a:rPr>
              <a:t> </a:t>
            </a:r>
            <a:r>
              <a:rPr lang="es-MX" sz="2400" spc="-5" dirty="0">
                <a:latin typeface="Comic Sans MS"/>
                <a:cs typeface="Comic Sans MS"/>
              </a:rPr>
              <a:t>ANSI/IEEE</a:t>
            </a:r>
            <a:r>
              <a:rPr lang="es-MX" sz="2400" dirty="0">
                <a:latin typeface="Comic Sans MS"/>
                <a:cs typeface="Comic Sans MS"/>
              </a:rPr>
              <a:t> </a:t>
            </a:r>
            <a:r>
              <a:rPr lang="es-MX" sz="2400" spc="-5" dirty="0">
                <a:latin typeface="Comic Sans MS"/>
                <a:cs typeface="Comic Sans MS"/>
              </a:rPr>
              <a:t>han</a:t>
            </a:r>
            <a:r>
              <a:rPr lang="es-MX" sz="2400" dirty="0">
                <a:latin typeface="Comic Sans MS"/>
                <a:cs typeface="Comic Sans MS"/>
              </a:rPr>
              <a:t> </a:t>
            </a:r>
            <a:r>
              <a:rPr lang="es-MX" sz="2400" spc="-5" dirty="0">
                <a:latin typeface="Comic Sans MS"/>
                <a:cs typeface="Comic Sans MS"/>
              </a:rPr>
              <a:t>establecido</a:t>
            </a:r>
            <a:r>
              <a:rPr lang="es-MX" sz="240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siguientes limites:</a:t>
            </a:r>
            <a:endParaRPr lang="es-MX" sz="2400" dirty="0">
              <a:latin typeface="Comic Sans MS"/>
              <a:cs typeface="Comic Sans MS"/>
            </a:endParaRPr>
          </a:p>
          <a:p>
            <a:pPr algn="just">
              <a:spcBef>
                <a:spcPts val="65"/>
              </a:spcBef>
            </a:pPr>
            <a:endParaRPr lang="es-MX" sz="2400" dirty="0">
              <a:latin typeface="Comic Sans MS"/>
              <a:cs typeface="Comic Sans MS"/>
            </a:endParaRPr>
          </a:p>
          <a:p>
            <a:pPr marL="193040" algn="just">
              <a:spcBef>
                <a:spcPts val="5"/>
              </a:spcBef>
              <a:tabLst>
                <a:tab pos="1109345" algn="l"/>
              </a:tabLst>
            </a:pPr>
            <a:r>
              <a:rPr lang="es-MX" sz="2400" b="1" i="1" spc="-30" dirty="0">
                <a:latin typeface="Comic Sans MS"/>
                <a:cs typeface="Comic Sans MS"/>
              </a:rPr>
              <a:t>Generadores	</a:t>
            </a:r>
            <a:r>
              <a:rPr lang="es-MX" sz="2400" spc="-5" dirty="0">
                <a:latin typeface="Comic Sans MS"/>
                <a:cs typeface="Comic Sans MS"/>
              </a:rPr>
              <a:t>1.05</a:t>
            </a:r>
            <a:r>
              <a:rPr lang="es-MX" sz="2400" dirty="0">
                <a:latin typeface="Comic Sans MS"/>
                <a:cs typeface="Comic Sans MS"/>
              </a:rPr>
              <a:t> </a:t>
            </a:r>
            <a:r>
              <a:rPr lang="es-MX" sz="2400" spc="-5" dirty="0" err="1">
                <a:latin typeface="Comic Sans MS"/>
                <a:cs typeface="Comic Sans MS"/>
              </a:rPr>
              <a:t>pu</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base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93040" marR="60325" algn="just">
              <a:spcBef>
                <a:spcPts val="1140"/>
              </a:spcBef>
              <a:tabLst>
                <a:tab pos="1281430" algn="l"/>
              </a:tabLst>
            </a:pPr>
            <a:r>
              <a:rPr lang="es-MX" sz="2400" b="1" i="1" spc="-30" dirty="0">
                <a:latin typeface="Comic Sans MS"/>
                <a:cs typeface="Comic Sans MS"/>
              </a:rPr>
              <a:t>Transformadores	</a:t>
            </a:r>
            <a:r>
              <a:rPr lang="es-MX" sz="2400" spc="-5" dirty="0">
                <a:latin typeface="Comic Sans MS"/>
                <a:cs typeface="Comic Sans MS"/>
              </a:rPr>
              <a:t>1.05 </a:t>
            </a:r>
            <a:r>
              <a:rPr lang="es-MX" sz="2400" spc="-5" dirty="0" err="1">
                <a:latin typeface="Comic Sans MS"/>
                <a:cs typeface="Comic Sans MS"/>
              </a:rPr>
              <a:t>pu</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base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secundario </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spc="5"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nominal,</a:t>
            </a:r>
            <a:r>
              <a:rPr lang="es-MX" sz="2400" spc="5" dirty="0">
                <a:latin typeface="Comic Sans MS"/>
                <a:cs typeface="Comic Sans MS"/>
              </a:rPr>
              <a:t> </a:t>
            </a:r>
            <a:r>
              <a:rPr lang="es-MX" sz="2400" spc="-5" dirty="0" err="1">
                <a:latin typeface="Comic Sans MS"/>
                <a:cs typeface="Comic Sans MS"/>
              </a:rPr>
              <a:t>f.p</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0.8</a:t>
            </a:r>
            <a:r>
              <a:rPr lang="es-MX" sz="2400" spc="15" dirty="0">
                <a:latin typeface="Comic Sans MS"/>
                <a:cs typeface="Comic Sans MS"/>
              </a:rPr>
              <a:t> </a:t>
            </a:r>
            <a:r>
              <a:rPr lang="es-MX" sz="2400" spc="-5" dirty="0" err="1">
                <a:latin typeface="Comic Sans MS"/>
                <a:cs typeface="Comic Sans MS"/>
              </a:rPr>
              <a:t>ó</a:t>
            </a:r>
            <a:r>
              <a:rPr lang="es-MX" sz="2400" spc="-5" dirty="0">
                <a:latin typeface="Comic Sans MS"/>
                <a:cs typeface="Comic Sans MS"/>
              </a:rPr>
              <a:t> </a:t>
            </a:r>
            <a:r>
              <a:rPr lang="es-MX" sz="2400" dirty="0">
                <a:latin typeface="Comic Sans MS"/>
                <a:cs typeface="Comic Sans MS"/>
              </a:rPr>
              <a:t> </a:t>
            </a:r>
            <a:r>
              <a:rPr lang="es-MX" sz="2400" spc="-5" dirty="0">
                <a:latin typeface="Comic Sans MS"/>
                <a:cs typeface="Comic Sans MS"/>
              </a:rPr>
              <a:t>mayor:1.1</a:t>
            </a:r>
            <a:r>
              <a:rPr lang="es-MX" sz="2400" spc="25" dirty="0">
                <a:latin typeface="Comic Sans MS"/>
                <a:cs typeface="Comic Sans MS"/>
              </a:rPr>
              <a:t> </a:t>
            </a:r>
            <a:r>
              <a:rPr lang="es-MX" sz="2400" spc="-5" dirty="0" err="1">
                <a:latin typeface="Comic Sans MS"/>
                <a:cs typeface="Comic Sans MS"/>
              </a:rPr>
              <a:t>pu</a:t>
            </a:r>
            <a:r>
              <a:rPr lang="es-MX" sz="2400" spc="25" dirty="0">
                <a:latin typeface="Comic Sans MS"/>
                <a:cs typeface="Comic Sans MS"/>
              </a:rPr>
              <a:t> </a:t>
            </a:r>
            <a:r>
              <a:rPr lang="es-MX" sz="2400" spc="-5" dirty="0">
                <a:latin typeface="Comic Sans MS"/>
                <a:cs typeface="Comic Sans MS"/>
              </a:rPr>
              <a:t>(En</a:t>
            </a:r>
            <a:r>
              <a:rPr lang="es-MX" sz="2400" spc="5" dirty="0">
                <a:latin typeface="Comic Sans MS"/>
                <a:cs typeface="Comic Sans MS"/>
              </a:rPr>
              <a:t> </a:t>
            </a:r>
            <a:r>
              <a:rPr lang="es-MX" sz="2400" spc="-5" dirty="0">
                <a:latin typeface="Comic Sans MS"/>
                <a:cs typeface="Comic Sans MS"/>
              </a:rPr>
              <a:t>base</a:t>
            </a:r>
            <a:r>
              <a:rPr lang="es-MX" sz="2400" spc="10"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transformador)</a:t>
            </a:r>
            <a:r>
              <a:rPr lang="es-MX" sz="2400" spc="10" dirty="0">
                <a:latin typeface="Comic Sans MS"/>
                <a:cs typeface="Comic Sans MS"/>
              </a:rPr>
              <a:t> </a:t>
            </a:r>
            <a:r>
              <a:rPr lang="es-MX" sz="2400" spc="-5" dirty="0">
                <a:latin typeface="Comic Sans MS"/>
                <a:cs typeface="Comic Sans MS"/>
              </a:rPr>
              <a:t>en vacío.</a:t>
            </a:r>
          </a:p>
          <a:p>
            <a:pPr marL="193040" marR="60325" algn="just">
              <a:spcBef>
                <a:spcPts val="1140"/>
              </a:spcBef>
              <a:tabLst>
                <a:tab pos="1281430" algn="l"/>
              </a:tabLst>
            </a:pPr>
            <a:endParaRPr lang="es-MX" sz="2400" dirty="0">
              <a:latin typeface="Comic Sans MS"/>
              <a:cs typeface="Comic Sans MS"/>
            </a:endParaRPr>
          </a:p>
          <a:p>
            <a:pPr marL="12700" marR="5080" algn="just">
              <a:spcBef>
                <a:spcPts val="600"/>
              </a:spcBef>
            </a:pP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límites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aplican,</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menos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otra</a:t>
            </a:r>
            <a:r>
              <a:rPr lang="es-MX" sz="2400" dirty="0">
                <a:latin typeface="Comic Sans MS"/>
                <a:cs typeface="Comic Sans MS"/>
              </a:rPr>
              <a:t> </a:t>
            </a:r>
            <a:r>
              <a:rPr lang="es-MX" sz="2400" spc="-5" dirty="0">
                <a:latin typeface="Comic Sans MS"/>
                <a:cs typeface="Comic Sans MS"/>
              </a:rPr>
              <a:t>cosa</a:t>
            </a:r>
            <a:r>
              <a:rPr lang="es-MX" sz="2400" dirty="0">
                <a:latin typeface="Comic Sans MS"/>
                <a:cs typeface="Comic Sans MS"/>
              </a:rPr>
              <a:t> </a:t>
            </a:r>
            <a:r>
              <a:rPr lang="es-MX" sz="2400" spc="-5" dirty="0">
                <a:latin typeface="Comic Sans MS"/>
                <a:cs typeface="Comic Sans MS"/>
              </a:rPr>
              <a:t>sea </a:t>
            </a:r>
            <a:r>
              <a:rPr lang="es-MX" sz="2400" dirty="0">
                <a:latin typeface="Comic Sans MS"/>
                <a:cs typeface="Comic Sans MS"/>
              </a:rPr>
              <a:t> </a:t>
            </a:r>
            <a:r>
              <a:rPr lang="es-MX" sz="2400" spc="-5" dirty="0">
                <a:latin typeface="Comic Sans MS"/>
                <a:cs typeface="Comic Sans MS"/>
              </a:rPr>
              <a:t>establecida por el fabricante del equipo.</a:t>
            </a:r>
            <a:r>
              <a:rPr lang="es-MX" sz="2400" dirty="0">
                <a:latin typeface="Comic Sans MS"/>
                <a:cs typeface="Comic Sans MS"/>
              </a:rPr>
              <a:t> </a:t>
            </a:r>
            <a:r>
              <a:rPr lang="es-MX" sz="2400" spc="-5" dirty="0">
                <a:latin typeface="Comic Sans MS"/>
                <a:cs typeface="Comic Sans MS"/>
              </a:rPr>
              <a:t>Cuando estas </a:t>
            </a:r>
            <a:r>
              <a:rPr lang="es-MX" sz="2400" dirty="0">
                <a:latin typeface="Comic Sans MS"/>
                <a:cs typeface="Comic Sans MS"/>
              </a:rPr>
              <a:t> </a:t>
            </a:r>
            <a:r>
              <a:rPr lang="es-MX" sz="2400" spc="-5" dirty="0">
                <a:latin typeface="Comic Sans MS"/>
                <a:cs typeface="Comic Sans MS"/>
              </a:rPr>
              <a:t>relaciones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excedidas,</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ocurrir</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saturación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núcleo</a:t>
            </a:r>
            <a:r>
              <a:rPr lang="es-MX" sz="2400" dirty="0">
                <a:latin typeface="Comic Sans MS"/>
                <a:cs typeface="Comic Sans MS"/>
              </a:rPr>
              <a:t> </a:t>
            </a:r>
            <a:r>
              <a:rPr lang="es-MX" sz="2400" spc="-5" dirty="0">
                <a:latin typeface="Comic Sans MS"/>
                <a:cs typeface="Comic Sans MS"/>
              </a:rPr>
              <a:t>magnético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o </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conectado,</a:t>
            </a:r>
            <a:r>
              <a:rPr lang="es-MX" sz="2400" dirty="0">
                <a:latin typeface="Comic Sans MS"/>
                <a:cs typeface="Comic Sans MS"/>
              </a:rPr>
              <a:t> </a:t>
            </a:r>
            <a:r>
              <a:rPr lang="es-MX" sz="2400" spc="-5" dirty="0">
                <a:latin typeface="Comic Sans MS"/>
                <a:cs typeface="Comic Sans MS"/>
              </a:rPr>
              <a:t>induciéndose</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dispersión en componentes no laminados, los cuales no </a:t>
            </a:r>
            <a:r>
              <a:rPr lang="es-MX" sz="2400" dirty="0">
                <a:latin typeface="Comic Sans MS"/>
                <a:cs typeface="Comic Sans MS"/>
              </a:rPr>
              <a:t> </a:t>
            </a:r>
            <a:r>
              <a:rPr lang="es-MX" sz="2400" spc="-5" dirty="0">
                <a:latin typeface="Comic Sans MS"/>
                <a:cs typeface="Comic Sans MS"/>
              </a:rPr>
              <a:t>están</a:t>
            </a:r>
            <a:r>
              <a:rPr lang="es-MX" sz="2400" dirty="0">
                <a:latin typeface="Comic Sans MS"/>
                <a:cs typeface="Comic Sans MS"/>
              </a:rPr>
              <a:t> </a:t>
            </a:r>
            <a:r>
              <a:rPr lang="es-MX" sz="2400" spc="-5" dirty="0">
                <a:latin typeface="Comic Sans MS"/>
                <a:cs typeface="Comic Sans MS"/>
              </a:rPr>
              <a:t>diseñados</a:t>
            </a:r>
            <a:r>
              <a:rPr lang="es-MX" sz="2400" dirty="0">
                <a:latin typeface="Comic Sans MS"/>
                <a:cs typeface="Comic Sans MS"/>
              </a:rPr>
              <a:t> </a:t>
            </a:r>
            <a:r>
              <a:rPr lang="es-MX" sz="2400" spc="-5" dirty="0">
                <a:latin typeface="Comic Sans MS"/>
                <a:cs typeface="Comic Sans MS"/>
              </a:rPr>
              <a:t>para</a:t>
            </a:r>
            <a:r>
              <a:rPr lang="es-MX" sz="2400" spc="254" dirty="0">
                <a:latin typeface="Comic Sans MS"/>
                <a:cs typeface="Comic Sans MS"/>
              </a:rPr>
              <a:t> </a:t>
            </a:r>
            <a:r>
              <a:rPr lang="es-MX" sz="2400" spc="-5" dirty="0">
                <a:latin typeface="Comic Sans MS"/>
                <a:cs typeface="Comic Sans MS"/>
              </a:rPr>
              <a:t>llevar flujo; el daño puede ocurrir </a:t>
            </a:r>
            <a:r>
              <a:rPr lang="es-MX" sz="2400" spc="-254" dirty="0">
                <a:latin typeface="Comic Sans MS"/>
                <a:cs typeface="Comic Sans MS"/>
              </a:rPr>
              <a:t> </a:t>
            </a:r>
            <a:r>
              <a:rPr lang="es-MX" sz="2400" spc="-5" dirty="0">
                <a:latin typeface="Comic Sans MS"/>
                <a:cs typeface="Comic Sans MS"/>
              </a:rPr>
              <a:t>en segundos.</a:t>
            </a:r>
            <a:r>
              <a:rPr lang="es-MX" sz="2400" spc="260" dirty="0">
                <a:latin typeface="Comic Sans MS"/>
                <a:cs typeface="Comic Sans MS"/>
              </a:rPr>
              <a:t> </a:t>
            </a:r>
            <a:r>
              <a:rPr lang="es-MX" sz="2400" spc="-5" dirty="0">
                <a:latin typeface="Comic Sans MS"/>
                <a:cs typeface="Comic Sans MS"/>
              </a:rPr>
              <a:t>Es una práctica general el proporcionar </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proteger</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y </a:t>
            </a:r>
            <a:r>
              <a:rPr lang="es-MX" sz="2400" dirty="0">
                <a:latin typeface="Comic Sans MS"/>
                <a:cs typeface="Comic Sans MS"/>
              </a:rPr>
              <a:t> </a:t>
            </a:r>
            <a:r>
              <a:rPr lang="es-MX" sz="2400" spc="-5" dirty="0">
                <a:latin typeface="Comic Sans MS"/>
                <a:cs typeface="Comic Sans MS"/>
              </a:rPr>
              <a:t>transformadores de estos niveles excesivos de densidad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magnético.</a:t>
            </a:r>
            <a:r>
              <a:rPr lang="es-MX" sz="2400" dirty="0">
                <a:latin typeface="Comic Sans MS"/>
                <a:cs typeface="Comic Sans MS"/>
              </a:rPr>
              <a:t> </a:t>
            </a:r>
            <a:r>
              <a:rPr lang="es-MX" sz="2400" spc="-5" dirty="0">
                <a:latin typeface="Comic Sans MS"/>
                <a:cs typeface="Comic Sans MS"/>
              </a:rPr>
              <a:t>Típicamente,</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es </a:t>
            </a:r>
            <a:r>
              <a:rPr lang="es-MX" sz="2400" dirty="0">
                <a:latin typeface="Comic Sans MS"/>
                <a:cs typeface="Comic Sans MS"/>
              </a:rPr>
              <a:t> </a:t>
            </a:r>
            <a:r>
              <a:rPr lang="es-MX" sz="2400" spc="-5" dirty="0">
                <a:latin typeface="Comic Sans MS"/>
                <a:cs typeface="Comic Sans MS"/>
              </a:rPr>
              <a:t>independiente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control</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excitación.</a:t>
            </a:r>
          </a:p>
          <a:p>
            <a:pPr marL="12700" marR="5080" algn="just">
              <a:spcBef>
                <a:spcPts val="600"/>
              </a:spcBef>
            </a:pP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excesivo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ocurrirá </a:t>
            </a:r>
            <a:r>
              <a:rPr lang="es-MX" sz="2400" dirty="0">
                <a:latin typeface="Comic Sans MS"/>
                <a:cs typeface="Comic Sans MS"/>
              </a:rPr>
              <a:t> </a:t>
            </a:r>
            <a:r>
              <a:rPr lang="es-MX" sz="2400" spc="-5" dirty="0">
                <a:latin typeface="Comic Sans MS"/>
                <a:cs typeface="Comic Sans MS"/>
              </a:rPr>
              <a:t>cuando</a:t>
            </a:r>
            <a:r>
              <a:rPr lang="es-MX" sz="2400" spc="254"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nivel de esfuerzo del campo eléctrico excede </a:t>
            </a:r>
            <a:r>
              <a:rPr lang="es-MX" sz="2400" dirty="0">
                <a:latin typeface="Comic Sans MS"/>
                <a:cs typeface="Comic Sans MS"/>
              </a:rPr>
              <a:t> </a:t>
            </a:r>
            <a:r>
              <a:rPr lang="es-MX" sz="2400" spc="-5" dirty="0">
                <a:latin typeface="Comic Sans MS"/>
                <a:cs typeface="Comic Sans MS"/>
              </a:rPr>
              <a:t>la capacidad del aislamiento del devanado del estator del </a:t>
            </a:r>
            <a:r>
              <a:rPr lang="es-MX" sz="2400" dirty="0">
                <a:latin typeface="Comic Sans MS"/>
                <a:cs typeface="Comic Sans MS"/>
              </a:rPr>
              <a:t> </a:t>
            </a:r>
            <a:r>
              <a:rPr lang="es-MX" sz="2400" spc="-5" dirty="0">
                <a:latin typeface="Comic Sans MS"/>
                <a:cs typeface="Comic Sans MS"/>
              </a:rPr>
              <a:t>generador. No puede confiarse en la protección V/Hz </a:t>
            </a:r>
            <a:r>
              <a:rPr lang="es-MX" sz="2400" dirty="0">
                <a:latin typeface="Comic Sans MS"/>
                <a:cs typeface="Comic Sans MS"/>
              </a:rPr>
              <a:t> </a:t>
            </a:r>
            <a:r>
              <a:rPr lang="es-MX" sz="2400" spc="-5" dirty="0">
                <a:latin typeface="Comic Sans MS"/>
                <a:cs typeface="Comic Sans MS"/>
              </a:rPr>
              <a:t>para detectar todas las condiciones de sobretensión.</a:t>
            </a:r>
            <a:r>
              <a:rPr lang="es-MX" sz="2400" spc="254" dirty="0">
                <a:latin typeface="Comic Sans MS"/>
                <a:cs typeface="Comic Sans MS"/>
              </a:rPr>
              <a:t> </a:t>
            </a:r>
            <a:r>
              <a:rPr lang="es-MX" sz="2400" spc="-5" dirty="0">
                <a:latin typeface="Comic Sans MS"/>
                <a:cs typeface="Comic Sans MS"/>
              </a:rPr>
              <a:t>Si </a:t>
            </a:r>
            <a:r>
              <a:rPr lang="es-MX" sz="2400" dirty="0">
                <a:latin typeface="Comic Sans MS"/>
                <a:cs typeface="Comic Sans MS"/>
              </a:rPr>
              <a:t> </a:t>
            </a:r>
            <a:r>
              <a:rPr lang="es-MX" sz="2400" spc="-5" dirty="0">
                <a:latin typeface="Comic Sans MS"/>
                <a:cs typeface="Comic Sans MS"/>
              </a:rPr>
              <a:t>la</a:t>
            </a:r>
            <a:r>
              <a:rPr lang="es-MX" sz="2400" spc="245" dirty="0">
                <a:latin typeface="Comic Sans MS"/>
                <a:cs typeface="Comic Sans MS"/>
              </a:rPr>
              <a:t> </a:t>
            </a:r>
            <a:r>
              <a:rPr lang="es-MX" sz="2400" spc="-5" dirty="0">
                <a:latin typeface="Comic Sans MS"/>
                <a:cs typeface="Comic Sans MS"/>
              </a:rPr>
              <a:t>sobretensión</a:t>
            </a:r>
            <a:r>
              <a:rPr lang="es-MX" sz="2400" spc="245" dirty="0">
                <a:latin typeface="Comic Sans MS"/>
                <a:cs typeface="Comic Sans MS"/>
              </a:rPr>
              <a:t> </a:t>
            </a:r>
            <a:r>
              <a:rPr lang="es-MX" sz="2400" spc="-5" dirty="0">
                <a:latin typeface="Comic Sans MS"/>
                <a:cs typeface="Comic Sans MS"/>
              </a:rPr>
              <a:t>es</a:t>
            </a:r>
            <a:r>
              <a:rPr lang="es-MX" sz="2400" spc="245" dirty="0">
                <a:latin typeface="Comic Sans MS"/>
                <a:cs typeface="Comic Sans MS"/>
              </a:rPr>
              <a:t> </a:t>
            </a:r>
            <a:r>
              <a:rPr lang="es-MX" sz="2400" spc="-5" dirty="0">
                <a:latin typeface="Comic Sans MS"/>
                <a:cs typeface="Comic Sans MS"/>
              </a:rPr>
              <a:t>resultado</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un</a:t>
            </a:r>
            <a:r>
              <a:rPr lang="es-MX" sz="2400" spc="245" dirty="0">
                <a:latin typeface="Comic Sans MS"/>
                <a:cs typeface="Comic Sans MS"/>
              </a:rPr>
              <a:t> </a:t>
            </a:r>
            <a:r>
              <a:rPr lang="es-MX" sz="2400" spc="-5" dirty="0">
                <a:latin typeface="Comic Sans MS"/>
                <a:cs typeface="Comic Sans MS"/>
              </a:rPr>
              <a:t>incremento </a:t>
            </a:r>
            <a:r>
              <a:rPr lang="es-MX" sz="2400" spc="-260" dirty="0">
                <a:latin typeface="Comic Sans MS"/>
                <a:cs typeface="Comic Sans MS"/>
              </a:rPr>
              <a:t> </a:t>
            </a:r>
            <a:r>
              <a:rPr lang="es-MX" sz="2400" spc="-5" dirty="0">
                <a:latin typeface="Comic Sans MS"/>
                <a:cs typeface="Comic Sans MS"/>
              </a:rPr>
              <a:t>proporcional</a:t>
            </a:r>
            <a:r>
              <a:rPr lang="es-MX" sz="2400" spc="90" dirty="0">
                <a:latin typeface="Comic Sans MS"/>
                <a:cs typeface="Comic Sans MS"/>
              </a:rPr>
              <a:t> </a:t>
            </a:r>
            <a:r>
              <a:rPr lang="es-MX" sz="2400" spc="-5" dirty="0">
                <a:latin typeface="Comic Sans MS"/>
                <a:cs typeface="Comic Sans MS"/>
              </a:rPr>
              <a:t>en</a:t>
            </a:r>
            <a:r>
              <a:rPr lang="es-MX" sz="2400" spc="100" dirty="0">
                <a:latin typeface="Comic Sans MS"/>
                <a:cs typeface="Comic Sans MS"/>
              </a:rPr>
              <a:t> </a:t>
            </a:r>
            <a:r>
              <a:rPr lang="es-MX" sz="2400" spc="-5" dirty="0">
                <a:latin typeface="Comic Sans MS"/>
                <a:cs typeface="Comic Sans MS"/>
              </a:rPr>
              <a:t>la</a:t>
            </a:r>
            <a:r>
              <a:rPr lang="es-MX" sz="2400" spc="100" dirty="0">
                <a:latin typeface="Comic Sans MS"/>
                <a:cs typeface="Comic Sans MS"/>
              </a:rPr>
              <a:t> </a:t>
            </a:r>
            <a:r>
              <a:rPr lang="es-MX" sz="2400" spc="-5" dirty="0">
                <a:latin typeface="Comic Sans MS"/>
                <a:cs typeface="Comic Sans MS"/>
              </a:rPr>
              <a:t>frecuencia,</a:t>
            </a:r>
            <a:r>
              <a:rPr lang="es-MX" sz="2400" spc="204" dirty="0">
                <a:latin typeface="Comic Sans MS"/>
                <a:cs typeface="Comic Sans MS"/>
              </a:rPr>
              <a:t> </a:t>
            </a:r>
            <a:r>
              <a:rPr lang="es-MX" sz="2400" spc="-5" dirty="0">
                <a:latin typeface="Comic Sans MS"/>
                <a:cs typeface="Comic Sans MS"/>
              </a:rPr>
              <a:t>el</a:t>
            </a:r>
            <a:r>
              <a:rPr lang="es-MX" sz="2400" spc="95" dirty="0">
                <a:latin typeface="Comic Sans MS"/>
                <a:cs typeface="Comic Sans MS"/>
              </a:rPr>
              <a:t> </a:t>
            </a:r>
            <a:r>
              <a:rPr lang="es-MX" sz="2400" spc="-5" dirty="0">
                <a:latin typeface="Comic Sans MS"/>
                <a:cs typeface="Comic Sans MS"/>
              </a:rPr>
              <a:t>relé</a:t>
            </a:r>
            <a:r>
              <a:rPr lang="es-MX" sz="2400" spc="95" dirty="0">
                <a:latin typeface="Comic Sans MS"/>
                <a:cs typeface="Comic Sans MS"/>
              </a:rPr>
              <a:t> </a:t>
            </a:r>
            <a:r>
              <a:rPr lang="es-MX" sz="2400" spc="-5" dirty="0">
                <a:latin typeface="Comic Sans MS"/>
                <a:cs typeface="Comic Sans MS"/>
              </a:rPr>
              <a:t>de</a:t>
            </a:r>
            <a:r>
              <a:rPr lang="es-MX" sz="2400" spc="95" dirty="0">
                <a:latin typeface="Comic Sans MS"/>
                <a:cs typeface="Comic Sans MS"/>
              </a:rPr>
              <a:t> </a:t>
            </a:r>
            <a:r>
              <a:rPr lang="es-MX" sz="2400" spc="-5" dirty="0">
                <a:latin typeface="Comic Sans MS"/>
                <a:cs typeface="Comic Sans MS"/>
              </a:rPr>
              <a:t>V/Hz</a:t>
            </a:r>
            <a:r>
              <a:rPr lang="es-MX" sz="2400" spc="95" dirty="0">
                <a:latin typeface="Comic Sans MS"/>
                <a:cs typeface="Comic Sans MS"/>
              </a:rPr>
              <a:t> </a:t>
            </a:r>
            <a:r>
              <a:rPr lang="es-MX" sz="2400" spc="-5" dirty="0">
                <a:latin typeface="Comic Sans MS"/>
                <a:cs typeface="Comic Sans MS"/>
              </a:rPr>
              <a:t>ignorará</a:t>
            </a:r>
          </a:p>
          <a:p>
            <a:pPr marL="12700" marR="5080" algn="just">
              <a:spcBef>
                <a:spcPts val="600"/>
              </a:spcBef>
            </a:pPr>
            <a:r>
              <a:rPr lang="es-MX" sz="2400" spc="-5" dirty="0">
                <a:latin typeface="Comic Sans MS"/>
                <a:cs typeface="Comic Sans MS"/>
              </a:rPr>
              <a:t>el evento debido a que la relación Volts a Hertz no ha </a:t>
            </a:r>
            <a:r>
              <a:rPr lang="es-MX" sz="2400" dirty="0">
                <a:latin typeface="Comic Sans MS"/>
                <a:cs typeface="Comic Sans MS"/>
              </a:rPr>
              <a:t> </a:t>
            </a:r>
            <a:r>
              <a:rPr lang="es-MX" sz="2400" spc="-5" dirty="0">
                <a:latin typeface="Comic Sans MS"/>
                <a:cs typeface="Comic Sans MS"/>
              </a:rPr>
              <a:t>cambiado.</a:t>
            </a:r>
            <a:r>
              <a:rPr lang="es-MX" sz="2400" dirty="0">
                <a:latin typeface="Comic Sans MS"/>
                <a:cs typeface="Comic Sans MS"/>
              </a:rPr>
              <a:t> </a:t>
            </a:r>
            <a:r>
              <a:rPr lang="es-MX" sz="2400" spc="-5" dirty="0">
                <a:latin typeface="Comic Sans MS"/>
                <a:cs typeface="Comic Sans MS"/>
              </a:rPr>
              <a:t>Es práctica general el proporcionar un relé de </a:t>
            </a:r>
            <a:r>
              <a:rPr lang="es-MX" sz="2400" dirty="0">
                <a:latin typeface="Comic Sans MS"/>
                <a:cs typeface="Comic Sans MS"/>
              </a:rPr>
              <a:t> </a:t>
            </a:r>
            <a:r>
              <a:rPr lang="es-MX" sz="2400" spc="-5" dirty="0">
                <a:latin typeface="Comic Sans MS"/>
                <a:cs typeface="Comic Sans MS"/>
              </a:rPr>
              <a:t>sobretensión para alarmar, o en algunos casos, disparar </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altos</a:t>
            </a:r>
            <a:r>
              <a:rPr lang="es-MX" sz="2400" dirty="0">
                <a:latin typeface="Comic Sans MS"/>
                <a:cs typeface="Comic Sans MS"/>
              </a:rPr>
              <a:t> </a:t>
            </a:r>
            <a:r>
              <a:rPr lang="es-MX" sz="2400" spc="-5" dirty="0">
                <a:latin typeface="Comic Sans MS"/>
                <a:cs typeface="Comic Sans MS"/>
              </a:rPr>
              <a:t>niveles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esfuerzos </a:t>
            </a:r>
            <a:r>
              <a:rPr lang="es-MX" sz="2400" spc="-254" dirty="0">
                <a:latin typeface="Comic Sans MS"/>
                <a:cs typeface="Comic Sans MS"/>
              </a:rPr>
              <a:t> </a:t>
            </a:r>
            <a:r>
              <a:rPr lang="es-MX" sz="2400" spc="-5" dirty="0">
                <a:latin typeface="Comic Sans MS"/>
                <a:cs typeface="Comic Sans MS"/>
              </a:rPr>
              <a:t>eléctricos</a:t>
            </a:r>
            <a:r>
              <a:rPr lang="es-MX" sz="900" spc="-5" dirty="0">
                <a:latin typeface="Comic Sans MS"/>
                <a:cs typeface="Comic Sans MS"/>
              </a:rPr>
              <a:t>.</a:t>
            </a:r>
            <a:endParaRPr lang="es-MX" sz="900" dirty="0">
              <a:latin typeface="Comic Sans MS"/>
              <a:cs typeface="Comic Sans MS"/>
            </a:endParaRPr>
          </a:p>
          <a:p>
            <a:pPr marL="12700" marR="5080" algn="just">
              <a:lnSpc>
                <a:spcPct val="116100"/>
              </a:lnSpc>
              <a:spcBef>
                <a:spcPts val="600"/>
              </a:spcBef>
            </a:pPr>
            <a:endParaRPr lang="es-MX" sz="9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19855515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457200"/>
            <a:ext cx="17221200" cy="8825493"/>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FUNDAMENTOS DE</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SOBREEXCITACIÓN</a:t>
            </a:r>
            <a:endParaRPr lang="en-US" sz="2400" b="1" spc="-5" dirty="0">
              <a:latin typeface="Comic Sans MS" panose="030F0702030302020204" pitchFamily="66" charset="0"/>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algn="just">
              <a:spcBef>
                <a:spcPts val="100"/>
              </a:spcBef>
            </a:pPr>
            <a:r>
              <a:rPr lang="es-MX" sz="2400" spc="-5" dirty="0">
                <a:latin typeface="Comic Sans MS" panose="030F0702030302020204" pitchFamily="66" charset="0"/>
                <a:cs typeface="Comic Sans MS"/>
              </a:rPr>
              <a:t>Los relés de sobreexcitación, o V/Hz, son usados para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proteger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transformadores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niveles excesivos de densidad de flujo magnético.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altos niveles de densidad de flujo son causados por una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sobreexcitación del 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 estos altos niveles, las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trayectorias</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hierro</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magnético</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diseñadas</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120" dirty="0">
                <a:latin typeface="Comic Sans MS" panose="030F0702030302020204" pitchFamily="66" charset="0"/>
                <a:cs typeface="Comic Sans MS"/>
              </a:rPr>
              <a:t> </a:t>
            </a:r>
            <a:r>
              <a:rPr lang="es-MX" sz="2400" spc="-5" dirty="0">
                <a:latin typeface="Comic Sans MS" panose="030F0702030302020204" pitchFamily="66" charset="0"/>
                <a:cs typeface="Comic Sans MS"/>
              </a:rPr>
              <a:t>llevar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el flujo normal se saturan, y el flujo comienza a fluir en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trayectorias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dispersión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diseñadas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llevarlo.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Estos campos resultantes son proporcionales al tensión e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inversamente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proporcionales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frecuencia.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lo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tanto,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altos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niveles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densidad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flujo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sobreexcitación)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aparecerán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consecuencia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sobretensión, de la baja frecuencia o de una combinación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ambos.</a:t>
            </a: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ctr">
              <a:spcBef>
                <a:spcPts val="100"/>
              </a:spcBef>
            </a:pPr>
            <a:r>
              <a:rPr lang="es-MX" sz="2400" b="1" dirty="0">
                <a:latin typeface="Comic Sans MS" panose="030F0702030302020204" pitchFamily="66" charset="0"/>
              </a:rPr>
              <a:t>Figura 1. Sección transversal axial de una turbina de generador mostrando las trayectorias del campo magnético. </a:t>
            </a:r>
            <a:endParaRPr lang="es-AR" sz="2400" b="1" dirty="0">
              <a:latin typeface="Comic Sans MS" panose="030F0702030302020204" pitchFamily="66" charset="0"/>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b="1" spc="-5" dirty="0">
                <a:latin typeface="Comic Sans MS" panose="030F0702030302020204" pitchFamily="66" charset="0"/>
                <a:cs typeface="Comic Sans MS"/>
              </a:rPr>
              <a:t>figura</a:t>
            </a:r>
            <a:r>
              <a:rPr lang="es-MX" sz="2400" b="1" dirty="0">
                <a:latin typeface="Comic Sans MS" panose="030F0702030302020204" pitchFamily="66" charset="0"/>
                <a:cs typeface="Comic Sans MS"/>
              </a:rPr>
              <a:t> </a:t>
            </a:r>
            <a:r>
              <a:rPr lang="es-MX" sz="2400" b="1" spc="-5" dirty="0">
                <a:latin typeface="Comic Sans MS" panose="030F0702030302020204" pitchFamily="66" charset="0"/>
                <a:cs typeface="Comic Sans MS"/>
              </a:rPr>
              <a:t>1</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transversal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axial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turbogenerador,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muestra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magnéticos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principal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dispersión.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magnéticos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dispersión</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spc="180" dirty="0">
                <a:latin typeface="Comic Sans MS" panose="030F0702030302020204" pitchFamily="66" charset="0"/>
                <a:cs typeface="Comic Sans MS"/>
              </a:rPr>
              <a:t> </a:t>
            </a:r>
            <a:r>
              <a:rPr lang="es-MX" sz="2400" spc="-5" dirty="0">
                <a:latin typeface="Comic Sans MS" panose="030F0702030302020204" pitchFamily="66" charset="0"/>
                <a:cs typeface="Comic Sans MS"/>
              </a:rPr>
              <a:t>más</a:t>
            </a:r>
            <a:r>
              <a:rPr lang="es-MX" sz="2400" spc="180" dirty="0">
                <a:latin typeface="Comic Sans MS" panose="030F0702030302020204" pitchFamily="66" charset="0"/>
                <a:cs typeface="Comic Sans MS"/>
              </a:rPr>
              <a:t> </a:t>
            </a:r>
            <a:r>
              <a:rPr lang="es-MX" sz="2400" spc="-5" dirty="0">
                <a:latin typeface="Comic Sans MS" panose="030F0702030302020204" pitchFamily="66" charset="0"/>
                <a:cs typeface="Comic Sans MS"/>
              </a:rPr>
              <a:t>dañinos</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8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180" dirty="0">
                <a:latin typeface="Comic Sans MS" panose="030F0702030302020204" pitchFamily="66" charset="0"/>
                <a:cs typeface="Comic Sans MS"/>
              </a:rPr>
              <a:t> </a:t>
            </a:r>
            <a:r>
              <a:rPr lang="es-MX" sz="2400" spc="-5" dirty="0">
                <a:latin typeface="Comic Sans MS" panose="030F0702030302020204" pitchFamily="66" charset="0"/>
                <a:cs typeface="Comic Sans MS"/>
              </a:rPr>
              <a:t>extremos</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núcleo </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del generador, donde el campo magnético marginal puede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inducir altas corrientes de Eddy en las componentes del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ensamble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núcleo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sólido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laminaciones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extremo del núcleo.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 da como resultado pérdidas y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calentamiento</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mayores</a:t>
            </a:r>
            <a:r>
              <a:rPr lang="es-MX" sz="2400" spc="114"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14" dirty="0">
                <a:latin typeface="Comic Sans MS" panose="030F0702030302020204" pitchFamily="66" charset="0"/>
                <a:cs typeface="Comic Sans MS"/>
              </a:rPr>
              <a:t> </a:t>
            </a:r>
            <a:r>
              <a:rPr lang="es-MX" sz="2400" spc="-5" dirty="0">
                <a:latin typeface="Comic Sans MS" panose="030F0702030302020204" pitchFamily="66" charset="0"/>
                <a:cs typeface="Comic Sans MS"/>
              </a:rPr>
              <a:t>esas</a:t>
            </a:r>
            <a:r>
              <a:rPr lang="es-MX" sz="2400" spc="114" dirty="0">
                <a:latin typeface="Comic Sans MS" panose="030F0702030302020204" pitchFamily="66" charset="0"/>
                <a:cs typeface="Comic Sans MS"/>
              </a:rPr>
              <a:t> </a:t>
            </a:r>
            <a:r>
              <a:rPr lang="es-MX" sz="2400" spc="-5" dirty="0">
                <a:latin typeface="Comic Sans MS" panose="030F0702030302020204" pitchFamily="66" charset="0"/>
                <a:cs typeface="Comic Sans MS"/>
              </a:rPr>
              <a:t>componentes.</a:t>
            </a:r>
            <a:r>
              <a:rPr lang="es-MX" sz="2400" spc="235" dirty="0">
                <a:latin typeface="Comic Sans MS" panose="030F0702030302020204" pitchFamily="66" charset="0"/>
                <a:cs typeface="Comic Sans MS"/>
              </a:rPr>
              <a:t> </a:t>
            </a:r>
            <a:endParaRPr lang="es-MX" sz="900" dirty="0">
              <a:latin typeface="Comic Sans MS"/>
              <a:cs typeface="Comic Sans MS"/>
            </a:endParaRPr>
          </a:p>
          <a:p>
            <a:pPr marL="12700">
              <a:spcBef>
                <a:spcPts val="100"/>
              </a:spcBef>
            </a:pPr>
            <a:endParaRPr sz="900" dirty="0">
              <a:latin typeface="Comic Sans MS"/>
              <a:cs typeface="Comic Sans MS"/>
            </a:endParaRPr>
          </a:p>
        </p:txBody>
      </p:sp>
      <p:pic>
        <p:nvPicPr>
          <p:cNvPr id="11" name="object 11"/>
          <p:cNvPicPr/>
          <p:nvPr/>
        </p:nvPicPr>
        <p:blipFill>
          <a:blip r:embed="rId2" cstate="print"/>
          <a:stretch>
            <a:fillRect/>
          </a:stretch>
        </p:blipFill>
        <p:spPr>
          <a:xfrm>
            <a:off x="6807200" y="3505200"/>
            <a:ext cx="4343400" cy="2667000"/>
          </a:xfrm>
          <a:prstGeom prst="rect">
            <a:avLst/>
          </a:prstGeom>
        </p:spPr>
      </p:pic>
    </p:spTree>
    <p:extLst>
      <p:ext uri="{BB962C8B-B14F-4D97-AF65-F5344CB8AC3E}">
        <p14:creationId xmlns:p14="http://schemas.microsoft.com/office/powerpoint/2010/main" xmlns="" val="11721922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457200"/>
            <a:ext cx="17221200" cy="6786473"/>
          </a:xfrm>
          <a:prstGeom prst="rect">
            <a:avLst/>
          </a:prstGeom>
        </p:spPr>
        <p:txBody>
          <a:bodyPr vert="horz" wrap="square" lIns="0" tIns="12700" rIns="0" bIns="0" rtlCol="0">
            <a:spAutoFit/>
          </a:bodyPr>
          <a:lstStyle/>
          <a:p>
            <a:pPr marL="12700" algn="just">
              <a:spcBef>
                <a:spcPts val="100"/>
              </a:spcBef>
            </a:pPr>
            <a:r>
              <a:rPr lang="es-MX" sz="2400" spc="-5" dirty="0">
                <a:latin typeface="Comic Sans MS" panose="030F0702030302020204" pitchFamily="66" charset="0"/>
                <a:cs typeface="Comic Sans MS"/>
              </a:rPr>
              <a:t>La</a:t>
            </a:r>
            <a:r>
              <a:rPr lang="es-MX" sz="2400" spc="120" dirty="0">
                <a:latin typeface="Comic Sans MS" panose="030F0702030302020204" pitchFamily="66" charset="0"/>
                <a:cs typeface="Comic Sans MS"/>
              </a:rPr>
              <a:t> </a:t>
            </a:r>
            <a:r>
              <a:rPr lang="es-MX" sz="2400" b="1" spc="-5" dirty="0">
                <a:latin typeface="Comic Sans MS" panose="030F0702030302020204" pitchFamily="66" charset="0"/>
                <a:cs typeface="Comic Sans MS"/>
              </a:rPr>
              <a:t>figura </a:t>
            </a:r>
            <a:r>
              <a:rPr lang="es-MX" sz="2400" b="1" spc="-260" dirty="0">
                <a:latin typeface="Comic Sans MS" panose="030F0702030302020204" pitchFamily="66" charset="0"/>
                <a:cs typeface="Comic Sans MS"/>
              </a:rPr>
              <a:t> </a:t>
            </a:r>
            <a:r>
              <a:rPr lang="es-MX" sz="2400" b="1" spc="-5" dirty="0">
                <a:latin typeface="Comic Sans MS" panose="030F0702030302020204" pitchFamily="66" charset="0"/>
                <a:cs typeface="Comic Sans MS"/>
              </a:rPr>
              <a:t>2</a:t>
            </a:r>
            <a:r>
              <a:rPr lang="es-MX" sz="2400" spc="-5" dirty="0">
                <a:latin typeface="Comic Sans MS" panose="030F0702030302020204" pitchFamily="66" charset="0"/>
                <a:cs typeface="Comic Sans MS"/>
              </a:rPr>
              <a:t> muestra una construcción típica para el extremo de un </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núcleo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ctr">
              <a:spcBef>
                <a:spcPts val="100"/>
              </a:spcBef>
            </a:pPr>
            <a:r>
              <a:rPr lang="es-MX" sz="2400" b="1" dirty="0">
                <a:latin typeface="Comic Sans MS" panose="030F0702030302020204" pitchFamily="66" charset="0"/>
              </a:rPr>
              <a:t>Figura 2. Construcción del extremo típico de un núcleo de estator de generador. </a:t>
            </a:r>
            <a:endParaRPr lang="es-AR" sz="2400" b="1"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cs typeface="Comic Sans MS"/>
            </a:endParaRPr>
          </a:p>
          <a:p>
            <a:pPr marL="12700" algn="just">
              <a:spcBef>
                <a:spcPts val="100"/>
              </a:spcBef>
            </a:pPr>
            <a:r>
              <a:rPr lang="es-MX" sz="2400" spc="-5" dirty="0">
                <a:latin typeface="Comic Sans MS"/>
                <a:cs typeface="Comic Sans MS"/>
              </a:rPr>
              <a:t>Además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altas</a:t>
            </a:r>
            <a:r>
              <a:rPr lang="es-MX" sz="2400" dirty="0">
                <a:latin typeface="Comic Sans MS"/>
                <a:cs typeface="Comic Sans MS"/>
              </a:rPr>
              <a:t> </a:t>
            </a:r>
            <a:r>
              <a:rPr lang="es-MX" sz="2400" spc="-5" dirty="0">
                <a:latin typeface="Comic Sans MS"/>
                <a:cs typeface="Comic Sans MS"/>
              </a:rPr>
              <a:t>temperaturas,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corrientes</a:t>
            </a:r>
            <a:r>
              <a:rPr lang="es-MX" sz="2400" spc="254"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Eddy</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causan</a:t>
            </a:r>
            <a:r>
              <a:rPr lang="es-MX" sz="2400" dirty="0">
                <a:latin typeface="Comic Sans MS"/>
                <a:cs typeface="Comic Sans MS"/>
              </a:rPr>
              <a:t> </a:t>
            </a:r>
            <a:r>
              <a:rPr lang="es-MX" sz="2400" spc="-5" dirty="0">
                <a:latin typeface="Comic Sans MS"/>
                <a:cs typeface="Comic Sans MS"/>
              </a:rPr>
              <a:t>tensiones</a:t>
            </a:r>
            <a:r>
              <a:rPr lang="es-MX" sz="2400" dirty="0">
                <a:latin typeface="Comic Sans MS"/>
                <a:cs typeface="Comic Sans MS"/>
              </a:rPr>
              <a:t> </a:t>
            </a:r>
            <a:r>
              <a:rPr lang="es-MX" sz="2400" spc="-5" dirty="0" err="1">
                <a:latin typeface="Comic Sans MS"/>
                <a:cs typeface="Comic Sans MS"/>
              </a:rPr>
              <a:t>interlaminaciones</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cuales</a:t>
            </a:r>
            <a:r>
              <a:rPr lang="es-MX" sz="2400" dirty="0">
                <a:latin typeface="Comic Sans MS"/>
                <a:cs typeface="Comic Sans MS"/>
              </a:rPr>
              <a:t> </a:t>
            </a:r>
            <a:r>
              <a:rPr lang="es-MX" sz="2400" spc="-5" dirty="0">
                <a:latin typeface="Comic Sans MS"/>
                <a:cs typeface="Comic Sans MS"/>
              </a:rPr>
              <a:t>podrían</a:t>
            </a:r>
            <a:r>
              <a:rPr lang="es-MX" sz="2400" dirty="0">
                <a:latin typeface="Comic Sans MS"/>
                <a:cs typeface="Comic Sans MS"/>
              </a:rPr>
              <a:t> </a:t>
            </a:r>
            <a:r>
              <a:rPr lang="es-MX" sz="2400" spc="-5" dirty="0">
                <a:latin typeface="Comic Sans MS"/>
                <a:cs typeface="Comic Sans MS"/>
              </a:rPr>
              <a:t>degradar</a:t>
            </a:r>
            <a:r>
              <a:rPr lang="es-MX" sz="2400" dirty="0">
                <a:latin typeface="Comic Sans MS"/>
                <a:cs typeface="Comic Sans MS"/>
              </a:rPr>
              <a:t> </a:t>
            </a:r>
            <a:r>
              <a:rPr lang="es-MX" sz="2400" spc="-5" dirty="0">
                <a:latin typeface="Comic Sans MS"/>
                <a:cs typeface="Comic Sans MS"/>
              </a:rPr>
              <a:t>aún</a:t>
            </a:r>
            <a:r>
              <a:rPr lang="es-MX" sz="2400" dirty="0">
                <a:latin typeface="Comic Sans MS"/>
                <a:cs typeface="Comic Sans MS"/>
              </a:rPr>
              <a:t> </a:t>
            </a:r>
            <a:r>
              <a:rPr lang="es-MX" sz="2400" spc="-5" dirty="0">
                <a:latin typeface="Comic Sans MS"/>
                <a:cs typeface="Comic Sans MS"/>
              </a:rPr>
              <a:t>más</a:t>
            </a:r>
            <a:r>
              <a:rPr lang="es-MX" sz="2400" spc="254"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aislamiento.</a:t>
            </a:r>
            <a:endParaRPr lang="es-MX" sz="2400" dirty="0">
              <a:latin typeface="Comic Sans MS" panose="030F0702030302020204" pitchFamily="66" charset="0"/>
              <a:cs typeface="Comic Sans MS"/>
            </a:endParaRPr>
          </a:p>
          <a:p>
            <a:pPr marL="12700">
              <a:spcBef>
                <a:spcPts val="100"/>
              </a:spcBef>
            </a:pPr>
            <a:endParaRPr lang="es-MX" sz="900" dirty="0">
              <a:latin typeface="Comic Sans MS"/>
              <a:cs typeface="Comic Sans MS"/>
            </a:endParaRPr>
          </a:p>
          <a:p>
            <a:pPr marL="12700">
              <a:spcBef>
                <a:spcPts val="100"/>
              </a:spcBef>
            </a:pPr>
            <a:endParaRPr sz="900" dirty="0">
              <a:latin typeface="Comic Sans MS"/>
              <a:cs typeface="Comic Sans MS"/>
            </a:endParaRPr>
          </a:p>
        </p:txBody>
      </p:sp>
      <p:pic>
        <p:nvPicPr>
          <p:cNvPr id="4" name="object 2">
            <a:extLst>
              <a:ext uri="{FF2B5EF4-FFF2-40B4-BE49-F238E27FC236}">
                <a16:creationId xmlns:a16="http://schemas.microsoft.com/office/drawing/2014/main" xmlns="" id="{8134AC9E-0CBB-49BC-84EA-261E80581CEA}"/>
              </a:ext>
            </a:extLst>
          </p:cNvPr>
          <p:cNvPicPr/>
          <p:nvPr/>
        </p:nvPicPr>
        <p:blipFill>
          <a:blip r:embed="rId2" cstate="print"/>
          <a:stretch>
            <a:fillRect/>
          </a:stretch>
        </p:blipFill>
        <p:spPr>
          <a:xfrm>
            <a:off x="5740400" y="838200"/>
            <a:ext cx="6477000" cy="4495800"/>
          </a:xfrm>
          <a:prstGeom prst="rect">
            <a:avLst/>
          </a:prstGeom>
        </p:spPr>
      </p:pic>
    </p:spTree>
    <p:extLst>
      <p:ext uri="{BB962C8B-B14F-4D97-AF65-F5344CB8AC3E}">
        <p14:creationId xmlns:p14="http://schemas.microsoft.com/office/powerpoint/2010/main" xmlns="" val="38646443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5664200" y="2743200"/>
            <a:ext cx="6477000" cy="4724400"/>
          </a:xfrm>
          <a:prstGeom prst="rect">
            <a:avLst/>
          </a:prstGeom>
        </p:spPr>
      </p:pic>
      <p:sp>
        <p:nvSpPr>
          <p:cNvPr id="6" name="object 6"/>
          <p:cNvSpPr txBox="1"/>
          <p:nvPr/>
        </p:nvSpPr>
        <p:spPr>
          <a:xfrm>
            <a:off x="406400" y="399241"/>
            <a:ext cx="17145000" cy="9438481"/>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La </a:t>
            </a:r>
            <a:r>
              <a:rPr sz="2400" dirty="0">
                <a:latin typeface="Comic Sans MS"/>
                <a:cs typeface="Comic Sans MS"/>
              </a:rPr>
              <a:t> </a:t>
            </a:r>
            <a:r>
              <a:rPr sz="2400" b="1" spc="-5" dirty="0">
                <a:latin typeface="Comic Sans MS"/>
                <a:cs typeface="Comic Sans MS"/>
              </a:rPr>
              <a:t>figura 3</a:t>
            </a:r>
            <a:r>
              <a:rPr sz="2400" spc="-5" dirty="0">
                <a:latin typeface="Comic Sans MS"/>
                <a:cs typeface="Comic Sans MS"/>
              </a:rPr>
              <a:t> muestra estas trayectorias de corrientes.</a:t>
            </a:r>
            <a:r>
              <a:rPr sz="2400" dirty="0">
                <a:latin typeface="Comic Sans MS"/>
                <a:cs typeface="Comic Sans MS"/>
              </a:rPr>
              <a:t> </a:t>
            </a:r>
            <a:r>
              <a:rPr sz="2400" spc="-5" dirty="0">
                <a:latin typeface="Comic Sans MS"/>
                <a:cs typeface="Comic Sans MS"/>
              </a:rPr>
              <a:t>Si el </a:t>
            </a:r>
            <a:r>
              <a:rPr sz="2400" dirty="0">
                <a:latin typeface="Comic Sans MS"/>
                <a:cs typeface="Comic Sans MS"/>
              </a:rPr>
              <a:t> </a:t>
            </a:r>
            <a:r>
              <a:rPr sz="2400" spc="-5" dirty="0">
                <a:latin typeface="Comic Sans MS"/>
                <a:cs typeface="Comic Sans MS"/>
              </a:rPr>
              <a:t>delgado aislamiento de las laminaciones es roto por las </a:t>
            </a:r>
            <a:r>
              <a:rPr sz="2400" dirty="0">
                <a:latin typeface="Comic Sans MS"/>
                <a:cs typeface="Comic Sans MS"/>
              </a:rPr>
              <a:t> </a:t>
            </a:r>
            <a:r>
              <a:rPr sz="2400" spc="-5" dirty="0">
                <a:latin typeface="Comic Sans MS"/>
                <a:cs typeface="Comic Sans MS"/>
              </a:rPr>
              <a:t>altas</a:t>
            </a:r>
            <a:r>
              <a:rPr sz="2400" dirty="0">
                <a:latin typeface="Comic Sans MS"/>
                <a:cs typeface="Comic Sans MS"/>
              </a:rPr>
              <a:t> </a:t>
            </a:r>
            <a:r>
              <a:rPr sz="2400" spc="-5" dirty="0">
                <a:latin typeface="Comic Sans MS"/>
                <a:cs typeface="Comic Sans MS"/>
              </a:rPr>
              <a:t>temperaturas</a:t>
            </a:r>
            <a:r>
              <a:rPr sz="2400" dirty="0">
                <a:latin typeface="Comic Sans MS"/>
                <a:cs typeface="Comic Sans MS"/>
              </a:rPr>
              <a:t> </a:t>
            </a:r>
            <a:r>
              <a:rPr sz="2400" spc="-5" dirty="0">
                <a:latin typeface="Comic Sans MS"/>
                <a:cs typeface="Comic Sans MS"/>
              </a:rPr>
              <a:t>o</a:t>
            </a:r>
            <a:r>
              <a:rPr sz="2400" dirty="0">
                <a:latin typeface="Comic Sans MS"/>
                <a:cs typeface="Comic Sans MS"/>
              </a:rPr>
              <a:t> </a:t>
            </a:r>
            <a:r>
              <a:rPr sz="2400" spc="-5" dirty="0">
                <a:latin typeface="Comic Sans MS"/>
                <a:cs typeface="Comic Sans MS"/>
              </a:rPr>
              <a:t>tensiones,</a:t>
            </a:r>
            <a:r>
              <a:rPr sz="2400" dirty="0">
                <a:latin typeface="Comic Sans MS"/>
                <a:cs typeface="Comic Sans MS"/>
              </a:rPr>
              <a:t> </a:t>
            </a:r>
            <a:r>
              <a:rPr sz="2400" spc="-5" dirty="0">
                <a:latin typeface="Comic Sans MS"/>
                <a:cs typeface="Comic Sans MS"/>
              </a:rPr>
              <a:t>se</a:t>
            </a:r>
            <a:r>
              <a:rPr sz="2400" spc="254" dirty="0">
                <a:latin typeface="Comic Sans MS"/>
                <a:cs typeface="Comic Sans MS"/>
              </a:rPr>
              <a:t> </a:t>
            </a:r>
            <a:r>
              <a:rPr sz="2400" spc="-5" dirty="0">
                <a:latin typeface="Comic Sans MS"/>
                <a:cs typeface="Comic Sans MS"/>
              </a:rPr>
              <a:t>tendrán</a:t>
            </a:r>
            <a:r>
              <a:rPr sz="2400" spc="260" dirty="0">
                <a:latin typeface="Comic Sans MS"/>
                <a:cs typeface="Comic Sans MS"/>
              </a:rPr>
              <a:t> </a:t>
            </a:r>
            <a:r>
              <a:rPr sz="2400" spc="-5" dirty="0">
                <a:latin typeface="Comic Sans MS"/>
                <a:cs typeface="Comic Sans MS"/>
              </a:rPr>
              <a:t>severos </a:t>
            </a:r>
            <a:r>
              <a:rPr sz="2400" dirty="0">
                <a:latin typeface="Comic Sans MS"/>
                <a:cs typeface="Comic Sans MS"/>
              </a:rPr>
              <a:t> </a:t>
            </a:r>
            <a:r>
              <a:rPr sz="2400" spc="-5" dirty="0">
                <a:latin typeface="Comic Sans MS"/>
                <a:cs typeface="Comic Sans MS"/>
              </a:rPr>
              <a:t>daños al hierro.</a:t>
            </a:r>
            <a:r>
              <a:rPr sz="2400" dirty="0">
                <a:latin typeface="Comic Sans MS"/>
                <a:cs typeface="Comic Sans MS"/>
              </a:rPr>
              <a:t> </a:t>
            </a:r>
            <a:r>
              <a:rPr sz="2400" spc="-5" dirty="0">
                <a:latin typeface="Comic Sans MS"/>
                <a:cs typeface="Comic Sans MS"/>
              </a:rPr>
              <a:t>Estas altas temperaturas y tensiones </a:t>
            </a:r>
            <a:r>
              <a:rPr sz="2400" dirty="0">
                <a:latin typeface="Comic Sans MS"/>
                <a:cs typeface="Comic Sans MS"/>
              </a:rPr>
              <a:t> </a:t>
            </a:r>
            <a:r>
              <a:rPr sz="2400" spc="-5" dirty="0">
                <a:latin typeface="Comic Sans MS"/>
                <a:cs typeface="Comic Sans MS"/>
              </a:rPr>
              <a:t>pueden originar daño en cuestión de segundos.</a:t>
            </a:r>
            <a:r>
              <a:rPr sz="2400" spc="254" dirty="0">
                <a:latin typeface="Comic Sans MS"/>
                <a:cs typeface="Comic Sans MS"/>
              </a:rPr>
              <a:t> </a:t>
            </a:r>
            <a:r>
              <a:rPr sz="2400" spc="-5" dirty="0">
                <a:latin typeface="Comic Sans MS"/>
                <a:cs typeface="Comic Sans MS"/>
              </a:rPr>
              <a:t>Después </a:t>
            </a:r>
            <a:r>
              <a:rPr sz="2400" dirty="0">
                <a:latin typeface="Comic Sans MS"/>
                <a:cs typeface="Comic Sans MS"/>
              </a:rPr>
              <a:t> </a:t>
            </a:r>
            <a:r>
              <a:rPr sz="2400" spc="-5" dirty="0">
                <a:latin typeface="Comic Sans MS"/>
                <a:cs typeface="Comic Sans MS"/>
              </a:rPr>
              <a:t>de que este daño ocurre, el núcleo queda inservible.</a:t>
            </a:r>
            <a:r>
              <a:rPr sz="2400" dirty="0">
                <a:latin typeface="Comic Sans MS"/>
                <a:cs typeface="Comic Sans MS"/>
              </a:rPr>
              <a:t> </a:t>
            </a:r>
            <a:r>
              <a:rPr sz="2400" spc="-5" dirty="0">
                <a:latin typeface="Comic Sans MS"/>
                <a:cs typeface="Comic Sans MS"/>
              </a:rPr>
              <a:t>Aún </a:t>
            </a:r>
            <a:r>
              <a:rPr sz="2400" dirty="0">
                <a:latin typeface="Comic Sans MS"/>
                <a:cs typeface="Comic Sans MS"/>
              </a:rPr>
              <a:t> </a:t>
            </a:r>
            <a:r>
              <a:rPr sz="2400" spc="-5" dirty="0">
                <a:latin typeface="Comic Sans MS"/>
                <a:cs typeface="Comic Sans MS"/>
              </a:rPr>
              <a:t>solos,</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niveles</a:t>
            </a:r>
            <a:r>
              <a:rPr sz="2400" dirty="0">
                <a:latin typeface="Comic Sans MS"/>
                <a:cs typeface="Comic Sans MS"/>
              </a:rPr>
              <a:t> </a:t>
            </a:r>
            <a:r>
              <a:rPr sz="2400" spc="-5" dirty="0">
                <a:latin typeface="Comic Sans MS"/>
                <a:cs typeface="Comic Sans MS"/>
              </a:rPr>
              <a:t>normales,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densidad</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flujo </a:t>
            </a:r>
            <a:r>
              <a:rPr sz="2400" dirty="0">
                <a:latin typeface="Comic Sans MS"/>
                <a:cs typeface="Comic Sans MS"/>
              </a:rPr>
              <a:t> </a:t>
            </a:r>
            <a:r>
              <a:rPr sz="2400" spc="-5" dirty="0">
                <a:latin typeface="Comic Sans MS"/>
                <a:cs typeface="Comic Sans MS"/>
              </a:rPr>
              <a:t>magnético</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núcleo</a:t>
            </a:r>
            <a:r>
              <a:rPr sz="2400" dirty="0">
                <a:latin typeface="Comic Sans MS"/>
                <a:cs typeface="Comic Sans MS"/>
              </a:rPr>
              <a:t> </a:t>
            </a:r>
            <a:r>
              <a:rPr sz="2400" spc="-5" dirty="0">
                <a:latin typeface="Comic Sans MS"/>
                <a:cs typeface="Comic Sans MS"/>
              </a:rPr>
              <a:t>incrementarán</a:t>
            </a:r>
            <a:r>
              <a:rPr sz="2400" dirty="0">
                <a:latin typeface="Comic Sans MS"/>
                <a:cs typeface="Comic Sans MS"/>
              </a:rPr>
              <a:t> </a:t>
            </a:r>
            <a:r>
              <a:rPr sz="2400" spc="-5" dirty="0">
                <a:latin typeface="Comic Sans MS"/>
                <a:cs typeface="Comic Sans MS"/>
              </a:rPr>
              <a:t>la</a:t>
            </a:r>
            <a:r>
              <a:rPr sz="2400" spc="254" dirty="0">
                <a:latin typeface="Comic Sans MS"/>
                <a:cs typeface="Comic Sans MS"/>
              </a:rPr>
              <a:t> </a:t>
            </a:r>
            <a:r>
              <a:rPr sz="2400" spc="-5" dirty="0">
                <a:latin typeface="Comic Sans MS"/>
                <a:cs typeface="Comic Sans MS"/>
              </a:rPr>
              <a:t>cantidad</a:t>
            </a:r>
            <a:r>
              <a:rPr sz="2400" spc="260" dirty="0">
                <a:latin typeface="Comic Sans MS"/>
                <a:cs typeface="Comic Sans MS"/>
              </a:rPr>
              <a:t> </a:t>
            </a:r>
            <a:r>
              <a:rPr sz="2400" spc="-5" dirty="0">
                <a:latin typeface="Comic Sans MS"/>
                <a:cs typeface="Comic Sans MS"/>
              </a:rPr>
              <a:t>de </a:t>
            </a:r>
            <a:r>
              <a:rPr sz="2400" dirty="0">
                <a:latin typeface="Comic Sans MS"/>
                <a:cs typeface="Comic Sans MS"/>
              </a:rPr>
              <a:t> </a:t>
            </a:r>
            <a:r>
              <a:rPr sz="2400" spc="-5" dirty="0">
                <a:latin typeface="Comic Sans MS"/>
                <a:cs typeface="Comic Sans MS"/>
              </a:rPr>
              <a:t>puntos quemados y fundidos.</a:t>
            </a:r>
            <a:r>
              <a:rPr sz="2400" dirty="0">
                <a:latin typeface="Comic Sans MS"/>
                <a:cs typeface="Comic Sans MS"/>
              </a:rPr>
              <a:t> </a:t>
            </a:r>
            <a:r>
              <a:rPr sz="2400" spc="-5" dirty="0">
                <a:latin typeface="Comic Sans MS"/>
                <a:cs typeface="Comic Sans MS"/>
              </a:rPr>
              <a:t>El tiempo indisponible del </a:t>
            </a:r>
            <a:r>
              <a:rPr sz="2400" dirty="0">
                <a:latin typeface="Comic Sans MS"/>
                <a:cs typeface="Comic Sans MS"/>
              </a:rPr>
              <a:t> </a:t>
            </a:r>
            <a:r>
              <a:rPr sz="2400" spc="-5" dirty="0">
                <a:latin typeface="Comic Sans MS"/>
                <a:cs typeface="Comic Sans MS"/>
              </a:rPr>
              <a:t>equipo será significativo.</a:t>
            </a:r>
            <a:r>
              <a:rPr sz="2400" spc="520" dirty="0">
                <a:latin typeface="Comic Sans MS"/>
                <a:cs typeface="Comic Sans MS"/>
              </a:rPr>
              <a:t> </a:t>
            </a:r>
            <a:r>
              <a:rPr sz="2400" spc="-5" dirty="0">
                <a:latin typeface="Comic Sans MS"/>
                <a:cs typeface="Comic Sans MS"/>
              </a:rPr>
              <a:t>El daño es más severo que con </a:t>
            </a:r>
            <a:r>
              <a:rPr sz="2400" dirty="0">
                <a:latin typeface="Comic Sans MS"/>
                <a:cs typeface="Comic Sans MS"/>
              </a:rPr>
              <a:t> </a:t>
            </a:r>
            <a:r>
              <a:rPr sz="2400" spc="-5" dirty="0">
                <a:latin typeface="Comic Sans MS"/>
                <a:cs typeface="Comic Sans MS"/>
              </a:rPr>
              <a:t>la mayoría de las fallas de devanados, y la reparación </a:t>
            </a:r>
            <a:r>
              <a:rPr sz="2400" dirty="0">
                <a:latin typeface="Comic Sans MS"/>
                <a:cs typeface="Comic Sans MS"/>
              </a:rPr>
              <a:t> </a:t>
            </a:r>
            <a:r>
              <a:rPr sz="2400" spc="-5" dirty="0">
                <a:latin typeface="Comic Sans MS"/>
                <a:cs typeface="Comic Sans MS"/>
              </a:rPr>
              <a:t>podría</a:t>
            </a:r>
            <a:r>
              <a:rPr sz="2400" dirty="0">
                <a:latin typeface="Comic Sans MS"/>
                <a:cs typeface="Comic Sans MS"/>
              </a:rPr>
              <a:t> </a:t>
            </a:r>
            <a:r>
              <a:rPr sz="2400" spc="-5" dirty="0">
                <a:latin typeface="Comic Sans MS"/>
                <a:cs typeface="Comic Sans MS"/>
              </a:rPr>
              <a:t>requerir</a:t>
            </a:r>
            <a:r>
              <a:rPr sz="2400" dirty="0">
                <a:latin typeface="Comic Sans MS"/>
                <a:cs typeface="Comic Sans MS"/>
              </a:rPr>
              <a:t> </a:t>
            </a:r>
            <a:r>
              <a:rPr sz="2400" spc="-5" dirty="0">
                <a:latin typeface="Comic Sans MS"/>
                <a:cs typeface="Comic Sans MS"/>
              </a:rPr>
              <a:t>remover</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devanado</a:t>
            </a:r>
            <a:r>
              <a:rPr sz="2400" dirty="0">
                <a:latin typeface="Comic Sans MS"/>
                <a:cs typeface="Comic Sans MS"/>
              </a:rPr>
              <a:t> </a:t>
            </a:r>
            <a:r>
              <a:rPr sz="2400" spc="-5" dirty="0">
                <a:latin typeface="Comic Sans MS"/>
                <a:cs typeface="Comic Sans MS"/>
              </a:rPr>
              <a:t>completo</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re- </a:t>
            </a:r>
            <a:r>
              <a:rPr sz="2400" dirty="0">
                <a:latin typeface="Comic Sans MS"/>
                <a:cs typeface="Comic Sans MS"/>
              </a:rPr>
              <a:t> </a:t>
            </a:r>
            <a:r>
              <a:rPr sz="2400" spc="-5" dirty="0">
                <a:latin typeface="Comic Sans MS"/>
                <a:cs typeface="Comic Sans MS"/>
              </a:rPr>
              <a:t>ensamblar</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parte</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err="1">
                <a:latin typeface="Comic Sans MS"/>
                <a:cs typeface="Comic Sans MS"/>
              </a:rPr>
              <a:t>núcleo</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n-US" sz="2400" spc="-5" dirty="0">
              <a:latin typeface="Comic Sans MS"/>
              <a:cs typeface="Comic Sans MS"/>
            </a:endParaRPr>
          </a:p>
          <a:p>
            <a:pPr marL="12700" marR="5080" algn="ctr">
              <a:spcBef>
                <a:spcPts val="100"/>
              </a:spcBef>
            </a:pPr>
            <a:r>
              <a:rPr lang="es-MX" sz="2400" b="1" dirty="0">
                <a:latin typeface="Comic Sans MS" panose="030F0702030302020204" pitchFamily="66" charset="0"/>
              </a:rPr>
              <a:t>Figura 3. Flujos de dispersión y corrientes inducidas en los extremos del núcleo</a:t>
            </a:r>
            <a:endParaRPr lang="en-US" sz="2400" b="1" spc="-5" dirty="0">
              <a:latin typeface="Comic Sans MS" panose="030F0702030302020204" pitchFamily="66" charset="0"/>
              <a:cs typeface="Comic Sans MS"/>
            </a:endParaRPr>
          </a:p>
          <a:p>
            <a:pPr marL="12700" marR="5080" algn="just">
              <a:spcBef>
                <a:spcPts val="100"/>
              </a:spcBef>
            </a:pPr>
            <a:r>
              <a:rPr lang="es-MX" sz="2400" spc="-5" dirty="0">
                <a:latin typeface="Comic Sans MS"/>
                <a:cs typeface="Comic Sans MS"/>
              </a:rPr>
              <a:t>El daño debido a la operación con V/Hz excesivos ocurre </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frecuentemente</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fuera</a:t>
            </a:r>
            <a:r>
              <a:rPr lang="es-MX" sz="2400" spc="254"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línea, antes de la sincronización.</a:t>
            </a:r>
            <a:r>
              <a:rPr lang="es-MX" sz="2400" dirty="0">
                <a:latin typeface="Comic Sans MS"/>
                <a:cs typeface="Comic Sans MS"/>
              </a:rPr>
              <a:t> </a:t>
            </a:r>
            <a:r>
              <a:rPr lang="es-MX" sz="2400" spc="-5" dirty="0">
                <a:latin typeface="Comic Sans MS"/>
                <a:cs typeface="Comic Sans MS"/>
              </a:rPr>
              <a:t>La probabilidad de una </a:t>
            </a:r>
            <a:r>
              <a:rPr lang="es-MX" sz="2400" dirty="0">
                <a:latin typeface="Comic Sans MS"/>
                <a:cs typeface="Comic Sans MS"/>
              </a:rPr>
              <a:t> </a:t>
            </a:r>
            <a:r>
              <a:rPr lang="es-MX" sz="2400" spc="-5" dirty="0">
                <a:latin typeface="Comic Sans MS"/>
                <a:cs typeface="Comic Sans MS"/>
              </a:rPr>
              <a:t>sobreexcitación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incrementa </a:t>
            </a:r>
            <a:r>
              <a:rPr lang="es-MX" sz="2400" dirty="0">
                <a:latin typeface="Comic Sans MS"/>
                <a:cs typeface="Comic Sans MS"/>
              </a:rPr>
              <a:t> </a:t>
            </a:r>
            <a:r>
              <a:rPr lang="es-MX" sz="2400" spc="-5" dirty="0">
                <a:latin typeface="Comic Sans MS"/>
                <a:cs typeface="Comic Sans MS"/>
              </a:rPr>
              <a:t>dramáticamente si los operadores preparan manualmente </a:t>
            </a:r>
            <a:r>
              <a:rPr lang="es-MX" sz="2400" dirty="0">
                <a:latin typeface="Comic Sans MS"/>
                <a:cs typeface="Comic Sans MS"/>
              </a:rPr>
              <a:t> </a:t>
            </a:r>
            <a:r>
              <a:rPr lang="es-MX" sz="2400" spc="-5" dirty="0">
                <a:latin typeface="Comic Sans MS"/>
                <a:cs typeface="Comic Sans MS"/>
              </a:rPr>
              <a:t>la unidad para la sincronización, particularmente si las </a:t>
            </a:r>
            <a:r>
              <a:rPr lang="es-MX" sz="2400" dirty="0">
                <a:latin typeface="Comic Sans MS"/>
                <a:cs typeface="Comic Sans MS"/>
              </a:rPr>
              <a:t> </a:t>
            </a:r>
            <a:r>
              <a:rPr lang="es-MX" sz="2400" spc="-5" dirty="0">
                <a:latin typeface="Comic Sans MS"/>
                <a:cs typeface="Comic Sans MS"/>
              </a:rPr>
              <a:t>alarmas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sobreexcitación</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circuitos</a:t>
            </a:r>
            <a:r>
              <a:rPr lang="es-MX" sz="2400" dirty="0">
                <a:latin typeface="Comic Sans MS"/>
                <a:cs typeface="Comic Sans MS"/>
              </a:rPr>
              <a:t> </a:t>
            </a:r>
            <a:r>
              <a:rPr lang="es-MX" sz="2400" spc="-5" dirty="0">
                <a:latin typeface="Comic Sans MS"/>
                <a:cs typeface="Comic Sans MS"/>
              </a:rPr>
              <a:t>inhibidos</a:t>
            </a:r>
            <a:r>
              <a:rPr lang="es-MX" sz="2400" dirty="0">
                <a:latin typeface="Comic Sans MS"/>
                <a:cs typeface="Comic Sans MS"/>
              </a:rPr>
              <a:t> </a:t>
            </a:r>
            <a:r>
              <a:rPr lang="es-MX" sz="2400" spc="-5" dirty="0">
                <a:latin typeface="Comic Sans MS"/>
                <a:cs typeface="Comic Sans MS"/>
              </a:rPr>
              <a:t>son </a:t>
            </a:r>
            <a:r>
              <a:rPr lang="es-MX" sz="2400" dirty="0">
                <a:latin typeface="Comic Sans MS"/>
                <a:cs typeface="Comic Sans MS"/>
              </a:rPr>
              <a:t> </a:t>
            </a:r>
            <a:r>
              <a:rPr lang="es-MX" sz="2400" spc="-5" dirty="0">
                <a:latin typeface="Comic Sans MS"/>
                <a:cs typeface="Comic Sans MS"/>
              </a:rPr>
              <a:t>inadecuados</a:t>
            </a:r>
            <a:r>
              <a:rPr lang="es-MX" sz="2400" dirty="0">
                <a:latin typeface="Comic Sans MS"/>
                <a:cs typeface="Comic Sans MS"/>
              </a:rPr>
              <a:t> </a:t>
            </a:r>
            <a:r>
              <a:rPr lang="es-MX" sz="2400" spc="-5" dirty="0">
                <a:latin typeface="Comic Sans MS"/>
                <a:cs typeface="Comic Sans MS"/>
              </a:rPr>
              <a:t>o</a:t>
            </a:r>
            <a:r>
              <a:rPr lang="es-MX" sz="2400" spc="5" dirty="0">
                <a:latin typeface="Comic Sans MS"/>
                <a:cs typeface="Comic Sans MS"/>
              </a:rPr>
              <a:t> </a:t>
            </a:r>
            <a:r>
              <a:rPr lang="es-MX" sz="2400" spc="-5" dirty="0">
                <a:latin typeface="Comic Sans MS"/>
                <a:cs typeface="Comic Sans MS"/>
              </a:rPr>
              <a:t>si</a:t>
            </a:r>
            <a:r>
              <a:rPr lang="es-MX" sz="2400" spc="5" dirty="0">
                <a:latin typeface="Comic Sans MS"/>
                <a:cs typeface="Comic Sans MS"/>
              </a:rPr>
              <a:t> </a:t>
            </a:r>
            <a:r>
              <a:rPr lang="es-MX" sz="2400" spc="-5" dirty="0">
                <a:latin typeface="Comic Sans MS"/>
                <a:cs typeface="Comic Sans MS"/>
              </a:rPr>
              <a:t>los</a:t>
            </a:r>
            <a:r>
              <a:rPr lang="es-MX" sz="2400" spc="5" dirty="0">
                <a:latin typeface="Comic Sans MS"/>
                <a:cs typeface="Comic Sans MS"/>
              </a:rPr>
              <a:t> </a:t>
            </a:r>
            <a:r>
              <a:rPr lang="es-MX" sz="2400" spc="-5" dirty="0">
                <a:latin typeface="Comic Sans MS"/>
                <a:cs typeface="Comic Sans MS"/>
              </a:rPr>
              <a:t>circuitos</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transformadores</a:t>
            </a:r>
            <a:r>
              <a:rPr lang="es-MX" sz="2400" dirty="0">
                <a:latin typeface="Comic Sans MS"/>
                <a:cs typeface="Comic Sans MS"/>
              </a:rPr>
              <a:t> </a:t>
            </a:r>
            <a:r>
              <a:rPr lang="es-MX" sz="2400" spc="-5" dirty="0">
                <a:latin typeface="Comic Sans MS"/>
                <a:cs typeface="Comic Sans MS"/>
              </a:rPr>
              <a:t>de potencial (</a:t>
            </a:r>
            <a:r>
              <a:rPr lang="es-MX" sz="2400" spc="-5" dirty="0" err="1">
                <a:latin typeface="Comic Sans MS"/>
                <a:cs typeface="Comic Sans MS"/>
              </a:rPr>
              <a:t>TP´s</a:t>
            </a:r>
            <a:r>
              <a:rPr lang="es-MX" sz="2400" spc="-5" dirty="0">
                <a:latin typeface="Comic Sans MS"/>
                <a:cs typeface="Comic Sans MS"/>
              </a:rPr>
              <a:t> ) son formados inapropiadamente.</a:t>
            </a:r>
            <a:r>
              <a:rPr lang="es-MX" sz="2400" dirty="0">
                <a:latin typeface="Comic Sans MS"/>
                <a:cs typeface="Comic Sans MS"/>
              </a:rPr>
              <a:t> </a:t>
            </a:r>
            <a:endParaRPr sz="900" dirty="0">
              <a:latin typeface="Comic Sans MS"/>
              <a:cs typeface="Comic Sans MS"/>
            </a:endParaRPr>
          </a:p>
        </p:txBody>
      </p:sp>
    </p:spTree>
    <p:extLst>
      <p:ext uri="{BB962C8B-B14F-4D97-AF65-F5344CB8AC3E}">
        <p14:creationId xmlns:p14="http://schemas.microsoft.com/office/powerpoint/2010/main" xmlns="" val="40609075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68300" y="304800"/>
            <a:ext cx="17145000" cy="9867573"/>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generador nuclear grande falló cuando un TP, conectado </a:t>
            </a:r>
            <a:r>
              <a:rPr lang="es-MX" sz="2400" dirty="0">
                <a:latin typeface="Comic Sans MS"/>
                <a:cs typeface="Comic Sans MS"/>
              </a:rPr>
              <a:t> </a:t>
            </a:r>
            <a:r>
              <a:rPr lang="es-MX" sz="2400" spc="-5" dirty="0">
                <a:latin typeface="Comic Sans MS"/>
                <a:cs typeface="Comic Sans MS"/>
              </a:rPr>
              <a:t>inadecuadamente,</a:t>
            </a:r>
            <a:r>
              <a:rPr lang="es-MX" sz="2400" dirty="0">
                <a:latin typeface="Comic Sans MS"/>
                <a:cs typeface="Comic Sans MS"/>
              </a:rPr>
              <a:t> </a:t>
            </a:r>
            <a:r>
              <a:rPr lang="es-MX" sz="2400" spc="-5" dirty="0">
                <a:latin typeface="Comic Sans MS"/>
                <a:cs typeface="Comic Sans MS"/>
              </a:rPr>
              <a:t>causó</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señal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fuera </a:t>
            </a:r>
            <a:r>
              <a:rPr lang="es-MX" sz="2400" spc="-254" dirty="0">
                <a:latin typeface="Comic Sans MS"/>
                <a:cs typeface="Comic Sans MS"/>
              </a:rPr>
              <a:t> </a:t>
            </a:r>
            <a:r>
              <a:rPr lang="es-MX" sz="2400" spc="-5" dirty="0">
                <a:latin typeface="Comic Sans MS"/>
                <a:cs typeface="Comic Sans MS"/>
              </a:rPr>
              <a:t>mucho menor que la tensión real de la máquina.</a:t>
            </a:r>
            <a:r>
              <a:rPr lang="es-MX" sz="2400" spc="520" dirty="0">
                <a:latin typeface="Comic Sans MS"/>
                <a:cs typeface="Comic Sans MS"/>
              </a:rPr>
              <a:t> </a:t>
            </a:r>
            <a:r>
              <a:rPr lang="es-MX" sz="2400" spc="-5" dirty="0">
                <a:latin typeface="Comic Sans MS"/>
                <a:cs typeface="Comic Sans MS"/>
              </a:rPr>
              <a:t>Esta </a:t>
            </a:r>
            <a:r>
              <a:rPr lang="es-MX" sz="2400" dirty="0">
                <a:latin typeface="Comic Sans MS"/>
                <a:cs typeface="Comic Sans MS"/>
              </a:rPr>
              <a:t> </a:t>
            </a:r>
            <a:r>
              <a:rPr lang="es-MX" sz="2400" spc="-5" dirty="0">
                <a:latin typeface="Comic Sans MS"/>
                <a:cs typeface="Comic Sans MS"/>
              </a:rPr>
              <a:t>señal fue inicialmente leída por el operador que aplicaba </a:t>
            </a:r>
            <a:r>
              <a:rPr lang="es-MX" sz="2400" dirty="0">
                <a:latin typeface="Comic Sans MS"/>
                <a:cs typeface="Comic Sans MS"/>
              </a:rPr>
              <a:t> </a:t>
            </a:r>
            <a:r>
              <a:rPr lang="es-MX" sz="2400" spc="-5" dirty="0">
                <a:latin typeface="Comic Sans MS"/>
                <a:cs typeface="Comic Sans MS"/>
              </a:rPr>
              <a:t>manualmente la excitación al campo.</a:t>
            </a:r>
            <a:r>
              <a:rPr lang="es-MX" sz="2400" dirty="0">
                <a:latin typeface="Comic Sans MS"/>
                <a:cs typeface="Comic Sans MS"/>
              </a:rPr>
              <a:t> </a:t>
            </a:r>
            <a:r>
              <a:rPr lang="es-MX" sz="2400" spc="-5" dirty="0">
                <a:latin typeface="Comic Sans MS"/>
                <a:cs typeface="Comic Sans MS"/>
              </a:rPr>
              <a:t>El núcleo falló en </a:t>
            </a:r>
            <a:r>
              <a:rPr lang="es-MX" sz="2400" dirty="0">
                <a:latin typeface="Comic Sans MS"/>
                <a:cs typeface="Comic Sans MS"/>
              </a:rPr>
              <a:t> </a:t>
            </a:r>
            <a:r>
              <a:rPr lang="es-MX" sz="2400" spc="-5" dirty="0">
                <a:latin typeface="Comic Sans MS"/>
                <a:cs typeface="Comic Sans MS"/>
              </a:rPr>
              <a:t>menos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minuto.</a:t>
            </a:r>
            <a:r>
              <a:rPr lang="es-MX" sz="2400" dirty="0">
                <a:latin typeface="Comic Sans MS"/>
                <a:cs typeface="Comic Sans MS"/>
              </a:rPr>
              <a:t> </a:t>
            </a:r>
            <a:r>
              <a:rPr lang="es-MX" sz="2400" spc="-5" dirty="0">
                <a:latin typeface="Comic Sans MS"/>
                <a:cs typeface="Comic Sans MS"/>
              </a:rPr>
              <a:t>Esta</a:t>
            </a:r>
            <a:r>
              <a:rPr lang="es-MX" sz="2400" spc="254" dirty="0">
                <a:latin typeface="Comic Sans MS"/>
                <a:cs typeface="Comic Sans MS"/>
              </a:rPr>
              <a:t> </a:t>
            </a:r>
            <a:r>
              <a:rPr lang="es-MX" sz="2400" spc="-5" dirty="0">
                <a:latin typeface="Comic Sans MS"/>
                <a:cs typeface="Comic Sans MS"/>
              </a:rPr>
              <a:t>situación</a:t>
            </a:r>
            <a:r>
              <a:rPr lang="es-MX" sz="2400" spc="260" dirty="0">
                <a:latin typeface="Comic Sans MS"/>
                <a:cs typeface="Comic Sans MS"/>
              </a:rPr>
              <a:t> </a:t>
            </a:r>
            <a:r>
              <a:rPr lang="es-MX" sz="2400" spc="-5" dirty="0">
                <a:latin typeface="Comic Sans MS"/>
                <a:cs typeface="Comic Sans MS"/>
              </a:rPr>
              <a:t>podría</a:t>
            </a:r>
            <a:r>
              <a:rPr lang="es-MX" sz="2400" spc="260" dirty="0">
                <a:latin typeface="Comic Sans MS"/>
                <a:cs typeface="Comic Sans MS"/>
              </a:rPr>
              <a:t> </a:t>
            </a:r>
            <a:r>
              <a:rPr lang="es-MX" sz="2400" spc="-5" dirty="0">
                <a:latin typeface="Comic Sans MS"/>
                <a:cs typeface="Comic Sans MS"/>
              </a:rPr>
              <a:t>también </a:t>
            </a:r>
            <a:r>
              <a:rPr lang="es-MX" sz="2400" dirty="0">
                <a:latin typeface="Comic Sans MS"/>
                <a:cs typeface="Comic Sans MS"/>
              </a:rPr>
              <a:t> </a:t>
            </a:r>
            <a:r>
              <a:rPr lang="es-MX" sz="2400" spc="-5" dirty="0">
                <a:latin typeface="Comic Sans MS"/>
                <a:cs typeface="Comic Sans MS"/>
              </a:rPr>
              <a:t>haber ocurrido con un esquema automático si las medidas </a:t>
            </a:r>
            <a:r>
              <a:rPr lang="es-MX" sz="2400" spc="-254"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seguridad</a:t>
            </a:r>
            <a:r>
              <a:rPr lang="es-MX" sz="2400" dirty="0">
                <a:latin typeface="Comic Sans MS"/>
                <a:cs typeface="Comic Sans MS"/>
              </a:rPr>
              <a:t> </a:t>
            </a:r>
            <a:r>
              <a:rPr lang="es-MX" sz="2400" spc="-5" dirty="0">
                <a:latin typeface="Comic Sans MS"/>
                <a:cs typeface="Comic Sans MS"/>
              </a:rPr>
              <a:t>adecuadas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fueron</a:t>
            </a:r>
            <a:r>
              <a:rPr lang="es-MX" sz="2400" dirty="0">
                <a:latin typeface="Comic Sans MS"/>
                <a:cs typeface="Comic Sans MS"/>
              </a:rPr>
              <a:t> </a:t>
            </a:r>
            <a:r>
              <a:rPr lang="es-MX" sz="2400" spc="-5" dirty="0">
                <a:latin typeface="Comic Sans MS"/>
                <a:cs typeface="Comic Sans MS"/>
              </a:rPr>
              <a:t>diseñadas</a:t>
            </a:r>
            <a:r>
              <a:rPr lang="es-MX" sz="2400" dirty="0">
                <a:latin typeface="Comic Sans MS"/>
                <a:cs typeface="Comic Sans MS"/>
              </a:rPr>
              <a:t> </a:t>
            </a:r>
            <a:r>
              <a:rPr lang="es-MX" sz="2400" spc="-5" dirty="0">
                <a:latin typeface="Comic Sans MS"/>
                <a:cs typeface="Comic Sans MS"/>
              </a:rPr>
              <a:t>en</a:t>
            </a:r>
            <a:r>
              <a:rPr lang="es-MX" sz="2400" spc="254" dirty="0">
                <a:latin typeface="Comic Sans MS"/>
                <a:cs typeface="Comic Sans MS"/>
              </a:rPr>
              <a:t> </a:t>
            </a:r>
            <a:r>
              <a:rPr lang="es-MX" sz="2400" spc="-5" dirty="0">
                <a:latin typeface="Comic Sans MS"/>
                <a:cs typeface="Comic Sans MS"/>
              </a:rPr>
              <a:t>el </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protección,</a:t>
            </a:r>
            <a:r>
              <a:rPr lang="es-MX" sz="2400" spc="5" dirty="0">
                <a:latin typeface="Comic Sans MS"/>
                <a:cs typeface="Comic Sans MS"/>
              </a:rPr>
              <a:t> </a:t>
            </a:r>
            <a:r>
              <a:rPr lang="es-MX" sz="2400" spc="-5" dirty="0">
                <a:latin typeface="Comic Sans MS"/>
                <a:cs typeface="Comic Sans MS"/>
              </a:rPr>
              <a:t>o</a:t>
            </a:r>
            <a:r>
              <a:rPr lang="es-MX" sz="2400" spc="5" dirty="0">
                <a:latin typeface="Comic Sans MS"/>
                <a:cs typeface="Comic Sans MS"/>
              </a:rPr>
              <a:t> </a:t>
            </a:r>
            <a:r>
              <a:rPr lang="es-MX" sz="2400" spc="-5" dirty="0">
                <a:latin typeface="Comic Sans MS"/>
                <a:cs typeface="Comic Sans MS"/>
              </a:rPr>
              <a:t>si</a:t>
            </a:r>
            <a:r>
              <a:rPr lang="es-MX" sz="2400" spc="5" dirty="0">
                <a:latin typeface="Comic Sans MS"/>
                <a:cs typeface="Comic Sans MS"/>
              </a:rPr>
              <a:t> </a:t>
            </a:r>
            <a:r>
              <a:rPr lang="es-MX" sz="2400" spc="-5" dirty="0">
                <a:latin typeface="Comic Sans MS"/>
                <a:cs typeface="Comic Sans MS"/>
              </a:rPr>
              <a:t>estas</a:t>
            </a:r>
            <a:r>
              <a:rPr lang="es-MX" sz="2400" spc="5" dirty="0">
                <a:latin typeface="Comic Sans MS"/>
                <a:cs typeface="Comic Sans MS"/>
              </a:rPr>
              <a:t> </a:t>
            </a:r>
            <a:r>
              <a:rPr lang="es-MX" sz="2400" spc="-5" dirty="0">
                <a:latin typeface="Comic Sans MS"/>
                <a:cs typeface="Comic Sans MS"/>
              </a:rPr>
              <a:t>medidas</a:t>
            </a:r>
            <a:r>
              <a:rPr lang="es-MX" sz="2400" spc="5" dirty="0">
                <a:latin typeface="Comic Sans MS"/>
                <a:cs typeface="Comic Sans MS"/>
              </a:rPr>
              <a:t> </a:t>
            </a:r>
            <a:r>
              <a:rPr lang="es-MX" sz="2400" spc="-5" dirty="0">
                <a:latin typeface="Comic Sans MS"/>
                <a:cs typeface="Comic Sans MS"/>
              </a:rPr>
              <a:t>fallaron.</a:t>
            </a:r>
          </a:p>
          <a:p>
            <a:pPr marL="12700" marR="5080" algn="just">
              <a:spcBef>
                <a:spcPts val="100"/>
              </a:spcBef>
            </a:pPr>
            <a:r>
              <a:rPr lang="es-MX" sz="2400" spc="-5" dirty="0">
                <a:latin typeface="Comic Sans MS"/>
                <a:cs typeface="Comic Sans MS"/>
              </a:rPr>
              <a:t>También</a:t>
            </a:r>
            <a:r>
              <a:rPr lang="es-MX" sz="2400" spc="240" dirty="0">
                <a:latin typeface="Comic Sans MS"/>
                <a:cs typeface="Comic Sans MS"/>
              </a:rPr>
              <a:t> </a:t>
            </a:r>
            <a:r>
              <a:rPr lang="es-MX" sz="2400" spc="-5" dirty="0">
                <a:latin typeface="Comic Sans MS"/>
                <a:cs typeface="Comic Sans MS"/>
              </a:rPr>
              <a:t>es</a:t>
            </a:r>
            <a:r>
              <a:rPr lang="es-MX" sz="2400" spc="245" dirty="0">
                <a:latin typeface="Comic Sans MS"/>
                <a:cs typeface="Comic Sans MS"/>
              </a:rPr>
              <a:t> </a:t>
            </a:r>
            <a:r>
              <a:rPr lang="es-MX" sz="2400" spc="-5" dirty="0">
                <a:latin typeface="Comic Sans MS"/>
                <a:cs typeface="Comic Sans MS"/>
              </a:rPr>
              <a:t>posible</a:t>
            </a:r>
            <a:r>
              <a:rPr lang="es-MX" sz="2400" spc="245" dirty="0">
                <a:latin typeface="Comic Sans MS"/>
                <a:cs typeface="Comic Sans MS"/>
              </a:rPr>
              <a:t> </a:t>
            </a:r>
            <a:r>
              <a:rPr lang="es-MX" sz="2400" spc="-5" dirty="0">
                <a:latin typeface="Comic Sans MS"/>
                <a:cs typeface="Comic Sans MS"/>
              </a:rPr>
              <a:t>que</a:t>
            </a:r>
            <a:r>
              <a:rPr lang="es-MX" sz="2400" spc="245" dirty="0">
                <a:latin typeface="Comic Sans MS"/>
                <a:cs typeface="Comic Sans MS"/>
              </a:rPr>
              <a:t> </a:t>
            </a:r>
            <a:r>
              <a:rPr lang="es-MX" sz="2400" spc="-5" dirty="0">
                <a:latin typeface="Comic Sans MS"/>
                <a:cs typeface="Comic Sans MS"/>
              </a:rPr>
              <a:t>una</a:t>
            </a:r>
            <a:r>
              <a:rPr lang="es-MX" sz="2400" spc="245" dirty="0">
                <a:latin typeface="Comic Sans MS"/>
                <a:cs typeface="Comic Sans MS"/>
              </a:rPr>
              <a:t> </a:t>
            </a:r>
            <a:r>
              <a:rPr lang="es-MX" sz="2400" spc="-5" dirty="0">
                <a:latin typeface="Comic Sans MS"/>
                <a:cs typeface="Comic Sans MS"/>
              </a:rPr>
              <a:t>unidad</a:t>
            </a:r>
            <a:r>
              <a:rPr lang="es-MX" sz="2400" spc="240" dirty="0">
                <a:latin typeface="Comic Sans MS"/>
                <a:cs typeface="Comic Sans MS"/>
              </a:rPr>
              <a:t> </a:t>
            </a:r>
            <a:r>
              <a:rPr lang="es-MX" sz="2400" spc="-5" dirty="0">
                <a:latin typeface="Comic Sans MS"/>
                <a:cs typeface="Comic Sans MS"/>
              </a:rPr>
              <a:t>esté</a:t>
            </a:r>
            <a:r>
              <a:rPr lang="es-MX" sz="2400" spc="240" dirty="0">
                <a:latin typeface="Comic Sans MS"/>
                <a:cs typeface="Comic Sans MS"/>
              </a:rPr>
              <a:t> </a:t>
            </a:r>
            <a:r>
              <a:rPr lang="es-MX" sz="2400" spc="-5" dirty="0">
                <a:latin typeface="Comic Sans MS"/>
                <a:cs typeface="Comic Sans MS"/>
              </a:rPr>
              <a:t>sujeta</a:t>
            </a:r>
            <a:r>
              <a:rPr lang="es-MX" sz="2400" spc="240" dirty="0">
                <a:latin typeface="Comic Sans MS"/>
                <a:cs typeface="Comic Sans MS"/>
              </a:rPr>
              <a:t> </a:t>
            </a:r>
            <a:r>
              <a:rPr lang="es-MX" sz="2400" spc="-5" dirty="0">
                <a:latin typeface="Comic Sans MS"/>
                <a:cs typeface="Comic Sans MS"/>
              </a:rPr>
              <a:t>a</a:t>
            </a:r>
            <a:r>
              <a:rPr lang="es-MX" sz="2400" spc="240" dirty="0">
                <a:latin typeface="Comic Sans MS"/>
                <a:cs typeface="Comic Sans MS"/>
              </a:rPr>
              <a:t> </a:t>
            </a:r>
            <a:r>
              <a:rPr lang="es-MX" sz="2400" spc="-5" dirty="0">
                <a:latin typeface="Comic Sans MS"/>
                <a:cs typeface="Comic Sans MS"/>
              </a:rPr>
              <a:t>una </a:t>
            </a:r>
            <a:r>
              <a:rPr lang="es-MX" sz="2400" spc="-254" dirty="0">
                <a:latin typeface="Comic Sans MS"/>
                <a:cs typeface="Comic Sans MS"/>
              </a:rPr>
              <a:t> </a:t>
            </a:r>
            <a:r>
              <a:rPr lang="es-MX" sz="2400" spc="-5" dirty="0">
                <a:latin typeface="Comic Sans MS"/>
                <a:cs typeface="Comic Sans MS"/>
              </a:rPr>
              <a:t>operación</a:t>
            </a:r>
            <a:r>
              <a:rPr lang="es-MX" sz="2400" spc="55" dirty="0">
                <a:latin typeface="Comic Sans MS"/>
                <a:cs typeface="Comic Sans MS"/>
              </a:rPr>
              <a:t> </a:t>
            </a:r>
            <a:r>
              <a:rPr lang="es-MX" sz="2400" spc="-5" dirty="0">
                <a:latin typeface="Comic Sans MS"/>
                <a:cs typeface="Comic Sans MS"/>
              </a:rPr>
              <a:t>de</a:t>
            </a:r>
            <a:r>
              <a:rPr lang="es-MX" sz="2400" spc="65" dirty="0">
                <a:latin typeface="Comic Sans MS"/>
                <a:cs typeface="Comic Sans MS"/>
              </a:rPr>
              <a:t> </a:t>
            </a:r>
            <a:r>
              <a:rPr lang="es-MX" sz="2400" spc="-5" dirty="0">
                <a:latin typeface="Comic Sans MS"/>
                <a:cs typeface="Comic Sans MS"/>
              </a:rPr>
              <a:t>V/Hz</a:t>
            </a:r>
            <a:r>
              <a:rPr lang="es-MX" sz="2400" spc="55" dirty="0">
                <a:latin typeface="Comic Sans MS"/>
                <a:cs typeface="Comic Sans MS"/>
              </a:rPr>
              <a:t> </a:t>
            </a:r>
            <a:r>
              <a:rPr lang="es-MX" sz="2400" spc="-5" dirty="0">
                <a:latin typeface="Comic Sans MS"/>
                <a:cs typeface="Comic Sans MS"/>
              </a:rPr>
              <a:t>excesivos</a:t>
            </a:r>
            <a:r>
              <a:rPr lang="es-MX" sz="2400" spc="55" dirty="0">
                <a:latin typeface="Comic Sans MS"/>
                <a:cs typeface="Comic Sans MS"/>
              </a:rPr>
              <a:t> </a:t>
            </a:r>
            <a:r>
              <a:rPr lang="es-MX" sz="2400" spc="-5" dirty="0">
                <a:latin typeface="Comic Sans MS"/>
                <a:cs typeface="Comic Sans MS"/>
              </a:rPr>
              <a:t>mientras</a:t>
            </a:r>
            <a:r>
              <a:rPr lang="es-MX" sz="2400" spc="55" dirty="0">
                <a:latin typeface="Comic Sans MS"/>
                <a:cs typeface="Comic Sans MS"/>
              </a:rPr>
              <a:t> </a:t>
            </a:r>
            <a:r>
              <a:rPr lang="es-MX" sz="2400" spc="-5" dirty="0">
                <a:latin typeface="Comic Sans MS"/>
                <a:cs typeface="Comic Sans MS"/>
              </a:rPr>
              <a:t>está</a:t>
            </a:r>
            <a:r>
              <a:rPr lang="es-MX" sz="2400" spc="50" dirty="0">
                <a:latin typeface="Comic Sans MS"/>
                <a:cs typeface="Comic Sans MS"/>
              </a:rPr>
              <a:t> </a:t>
            </a:r>
            <a:r>
              <a:rPr lang="es-MX" sz="2400" spc="-5" dirty="0">
                <a:latin typeface="Comic Sans MS"/>
                <a:cs typeface="Comic Sans MS"/>
              </a:rPr>
              <a:t>sincronizada </a:t>
            </a:r>
            <a:r>
              <a:rPr lang="es-MX" sz="2400" spc="-254" dirty="0">
                <a:latin typeface="Comic Sans MS"/>
                <a:cs typeface="Comic Sans MS"/>
              </a:rPr>
              <a:t> </a:t>
            </a:r>
            <a:r>
              <a:rPr lang="es-MX" sz="2400" spc="-5" dirty="0">
                <a:latin typeface="Comic Sans MS"/>
                <a:cs typeface="Comic Sans MS"/>
              </a:rPr>
              <a:t>a la red.</a:t>
            </a:r>
            <a:r>
              <a:rPr lang="es-MX" sz="2400" dirty="0">
                <a:latin typeface="Comic Sans MS"/>
                <a:cs typeface="Comic Sans MS"/>
              </a:rPr>
              <a:t> </a:t>
            </a:r>
            <a:r>
              <a:rPr lang="es-MX" sz="2400" spc="-5" dirty="0">
                <a:latin typeface="Comic Sans MS"/>
                <a:cs typeface="Comic Sans MS"/>
              </a:rPr>
              <a:t>Una creencia común es que los sistemas de </a:t>
            </a:r>
            <a:r>
              <a:rPr lang="es-MX" sz="2400" dirty="0">
                <a:latin typeface="Comic Sans MS"/>
                <a:cs typeface="Comic Sans MS"/>
              </a:rPr>
              <a:t> </a:t>
            </a:r>
            <a:r>
              <a:rPr lang="es-MX" sz="2400" spc="-5" dirty="0">
                <a:latin typeface="Comic Sans MS"/>
                <a:cs typeface="Comic Sans MS"/>
              </a:rPr>
              <a:t>potencia interconectados en EUA son sistemas de bus </a:t>
            </a:r>
            <a:r>
              <a:rPr lang="es-MX" sz="2400" dirty="0">
                <a:latin typeface="Comic Sans MS"/>
                <a:cs typeface="Comic Sans MS"/>
              </a:rPr>
              <a:t> </a:t>
            </a:r>
            <a:r>
              <a:rPr lang="es-MX" sz="2400" spc="-5" dirty="0">
                <a:latin typeface="Comic Sans MS"/>
                <a:cs typeface="Comic Sans MS"/>
              </a:rPr>
              <a:t>infinito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virtualmente</a:t>
            </a:r>
            <a:r>
              <a:rPr lang="es-MX" sz="2400" dirty="0">
                <a:latin typeface="Comic Sans MS"/>
                <a:cs typeface="Comic Sans MS"/>
              </a:rPr>
              <a:t> </a:t>
            </a:r>
            <a:r>
              <a:rPr lang="es-MX" sz="2400" spc="-5" dirty="0">
                <a:latin typeface="Comic Sans MS"/>
                <a:cs typeface="Comic Sans MS"/>
              </a:rPr>
              <a:t>imposible</a:t>
            </a:r>
            <a:r>
              <a:rPr lang="es-MX" sz="2400" dirty="0">
                <a:latin typeface="Comic Sans MS"/>
                <a:cs typeface="Comic Sans MS"/>
              </a:rPr>
              <a:t> </a:t>
            </a:r>
            <a:r>
              <a:rPr lang="es-MX" sz="2400" spc="-5" dirty="0">
                <a:latin typeface="Comic Sans MS"/>
                <a:cs typeface="Comic Sans MS"/>
              </a:rPr>
              <a:t>elevar </a:t>
            </a:r>
            <a:r>
              <a:rPr lang="es-MX" sz="2400" spc="-254" dirty="0">
                <a:latin typeface="Comic Sans MS"/>
                <a:cs typeface="Comic Sans MS"/>
              </a:rPr>
              <a:t> </a:t>
            </a:r>
            <a:r>
              <a:rPr lang="es-MX" sz="2400" spc="-5" dirty="0">
                <a:latin typeface="Comic Sans MS"/>
                <a:cs typeface="Comic Sans MS"/>
              </a:rPr>
              <a:t>significativamente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tensiones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por </a:t>
            </a:r>
            <a:r>
              <a:rPr lang="es-MX" sz="2400" dirty="0">
                <a:latin typeface="Comic Sans MS"/>
                <a:cs typeface="Comic Sans MS"/>
              </a:rPr>
              <a:t> </a:t>
            </a:r>
            <a:r>
              <a:rPr lang="es-MX" sz="2400" spc="-5" dirty="0">
                <a:latin typeface="Comic Sans MS"/>
                <a:cs typeface="Comic Sans MS"/>
              </a:rPr>
              <a:t>arriba de la tensión de operación nominal.</a:t>
            </a:r>
            <a:r>
              <a:rPr lang="es-MX" sz="2400" dirty="0">
                <a:latin typeface="Comic Sans MS"/>
                <a:cs typeface="Comic Sans MS"/>
              </a:rPr>
              <a:t> </a:t>
            </a:r>
            <a:r>
              <a:rPr lang="es-MX" sz="2400" spc="-5" dirty="0">
                <a:latin typeface="Comic Sans MS"/>
                <a:cs typeface="Comic Sans MS"/>
              </a:rPr>
              <a:t>Esto no es </a:t>
            </a:r>
            <a:r>
              <a:rPr lang="es-MX" sz="2400" dirty="0">
                <a:latin typeface="Comic Sans MS"/>
                <a:cs typeface="Comic Sans MS"/>
              </a:rPr>
              <a:t> </a:t>
            </a:r>
            <a:r>
              <a:rPr lang="es-MX" sz="2400" spc="-5" dirty="0">
                <a:latin typeface="Comic Sans MS"/>
                <a:cs typeface="Comic Sans MS"/>
              </a:rPr>
              <a:t>cierto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todas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reconoce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una </a:t>
            </a:r>
            <a:r>
              <a:rPr lang="es-MX" sz="2400" dirty="0">
                <a:latin typeface="Comic Sans MS"/>
                <a:cs typeface="Comic Sans MS"/>
              </a:rPr>
              <a:t> </a:t>
            </a:r>
            <a:r>
              <a:rPr lang="es-MX" sz="2400" spc="-5" dirty="0">
                <a:latin typeface="Comic Sans MS"/>
                <a:cs typeface="Comic Sans MS"/>
              </a:rPr>
              <a:t>inadecuada operación de refuerzo total por un regulador </a:t>
            </a:r>
            <a:r>
              <a:rPr lang="es-MX" sz="2400" dirty="0">
                <a:latin typeface="Comic Sans MS"/>
                <a:cs typeface="Comic Sans MS"/>
              </a:rPr>
              <a:t> </a:t>
            </a:r>
            <a:r>
              <a:rPr lang="es-MX" sz="2400" spc="-5" dirty="0">
                <a:latin typeface="Comic Sans MS"/>
                <a:cs typeface="Comic Sans MS"/>
              </a:rPr>
              <a:t>de tensión dañado eleva significativamente las tensiones </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local.</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desarrollar</a:t>
            </a:r>
            <a:r>
              <a:rPr lang="es-MX" sz="2400" dirty="0">
                <a:latin typeface="Comic Sans MS"/>
                <a:cs typeface="Comic Sans MS"/>
              </a:rPr>
              <a:t> </a:t>
            </a:r>
            <a:r>
              <a:rPr lang="es-MX" sz="2400" spc="-5" dirty="0">
                <a:latin typeface="Comic Sans MS"/>
                <a:cs typeface="Comic Sans MS"/>
              </a:rPr>
              <a:t>diferentes </a:t>
            </a:r>
            <a:r>
              <a:rPr lang="es-MX" sz="2400" dirty="0">
                <a:latin typeface="Comic Sans MS"/>
                <a:cs typeface="Comic Sans MS"/>
              </a:rPr>
              <a:t> </a:t>
            </a:r>
            <a:r>
              <a:rPr lang="es-MX" sz="2400" spc="-5" dirty="0">
                <a:latin typeface="Comic Sans MS"/>
                <a:cs typeface="Comic Sans MS"/>
              </a:rPr>
              <a:t>escenarios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sobreexcitación</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conectada</a:t>
            </a:r>
            <a:r>
              <a:rPr lang="es-MX" sz="2400" dirty="0">
                <a:latin typeface="Comic Sans MS"/>
                <a:cs typeface="Comic Sans MS"/>
              </a:rPr>
              <a:t> </a:t>
            </a:r>
            <a:r>
              <a:rPr lang="es-MX" sz="2400" spc="-5" dirty="0">
                <a:latin typeface="Comic Sans MS"/>
                <a:cs typeface="Comic Sans MS"/>
              </a:rPr>
              <a:t>al </a:t>
            </a:r>
            <a:r>
              <a:rPr lang="es-MX" sz="2400" dirty="0">
                <a:latin typeface="Comic Sans MS"/>
                <a:cs typeface="Comic Sans MS"/>
              </a:rPr>
              <a:t> </a:t>
            </a:r>
            <a:r>
              <a:rPr lang="es-MX" sz="2400" spc="-5" dirty="0">
                <a:latin typeface="Comic Sans MS"/>
                <a:cs typeface="Comic Sans MS"/>
              </a:rPr>
              <a:t>sistema:</a:t>
            </a:r>
          </a:p>
          <a:p>
            <a:pPr marL="12700" marR="5080" algn="just">
              <a:spcBef>
                <a:spcPts val="100"/>
              </a:spcBef>
            </a:pPr>
            <a:endParaRPr lang="es-MX" sz="2400" spc="-5" dirty="0">
              <a:latin typeface="Comic Sans MS"/>
              <a:cs typeface="Comic Sans MS"/>
            </a:endParaRPr>
          </a:p>
          <a:p>
            <a:pPr marL="355600" marR="5080" indent="-342900" algn="just">
              <a:spcBef>
                <a:spcPts val="100"/>
              </a:spcBef>
              <a:buFont typeface="Arial" panose="020B0604020202020204" pitchFamily="34" charset="0"/>
              <a:buChar char="•"/>
            </a:pPr>
            <a:r>
              <a:rPr lang="es-MX" sz="2400" spc="-5" dirty="0">
                <a:latin typeface="Comic Sans MS"/>
                <a:cs typeface="Comic Sans MS"/>
              </a:rPr>
              <a:t>La pérdida de generación cercana puede afectar la </a:t>
            </a:r>
            <a:r>
              <a:rPr lang="es-MX" sz="2400" dirty="0">
                <a:latin typeface="Comic Sans MS"/>
                <a:cs typeface="Comic Sans MS"/>
              </a:rPr>
              <a:t> </a:t>
            </a:r>
            <a:r>
              <a:rPr lang="es-MX" sz="2400" spc="-5" dirty="0">
                <a:latin typeface="Comic Sans MS"/>
                <a:cs typeface="Comic Sans MS"/>
              </a:rPr>
              <a:t>tensión de la red y el flujo de </a:t>
            </a:r>
            <a:r>
              <a:rPr lang="es-MX" sz="2400" spc="-5" dirty="0" err="1">
                <a:latin typeface="Comic Sans MS"/>
                <a:cs typeface="Comic Sans MS"/>
              </a:rPr>
              <a:t>VARs</a:t>
            </a:r>
            <a:r>
              <a:rPr lang="es-MX" sz="2400" spc="-5" dirty="0">
                <a:latin typeface="Comic Sans MS"/>
                <a:cs typeface="Comic Sans MS"/>
              </a:rPr>
              <a:t>, causando un </a:t>
            </a:r>
            <a:r>
              <a:rPr lang="es-MX" sz="2400" dirty="0">
                <a:latin typeface="Comic Sans MS"/>
                <a:cs typeface="Comic Sans MS"/>
              </a:rPr>
              <a:t> </a:t>
            </a:r>
            <a:r>
              <a:rPr lang="es-MX" sz="2400" spc="-5" dirty="0">
                <a:latin typeface="Comic Sans MS"/>
                <a:cs typeface="Comic Sans MS"/>
              </a:rPr>
              <a:t>disturbio que se muestra como una caída de tensión. </a:t>
            </a:r>
            <a:r>
              <a:rPr lang="es-MX" sz="2400" dirty="0">
                <a:latin typeface="Comic Sans MS"/>
                <a:cs typeface="Comic Sans MS"/>
              </a:rPr>
              <a:t> </a:t>
            </a:r>
            <a:r>
              <a:rPr lang="es-MX" sz="2400" spc="-5" dirty="0">
                <a:latin typeface="Comic Sans MS"/>
                <a:cs typeface="Comic Sans MS"/>
              </a:rPr>
              <a:t>En un intento de mantener la tensión del sistema, los </a:t>
            </a:r>
            <a:r>
              <a:rPr lang="es-MX" sz="2400" spc="-254" dirty="0">
                <a:latin typeface="Comic Sans MS"/>
                <a:cs typeface="Comic Sans MS"/>
              </a:rPr>
              <a:t> </a:t>
            </a:r>
            <a:r>
              <a:rPr lang="es-MX" sz="2400" spc="-5" dirty="0">
                <a:latin typeface="Comic Sans MS"/>
                <a:cs typeface="Comic Sans MS"/>
              </a:rPr>
              <a:t>sistemas de excitación de los generadores restantes </a:t>
            </a:r>
            <a:r>
              <a:rPr lang="es-MX" sz="2400" spc="-254" dirty="0">
                <a:latin typeface="Comic Sans MS"/>
                <a:cs typeface="Comic Sans MS"/>
              </a:rPr>
              <a:t> </a:t>
            </a:r>
            <a:r>
              <a:rPr lang="es-MX" sz="2400" spc="-5" dirty="0">
                <a:latin typeface="Comic Sans MS"/>
                <a:cs typeface="Comic Sans MS"/>
              </a:rPr>
              <a:t>pueden tratar de reforzar la tensión terminal a los </a:t>
            </a:r>
            <a:r>
              <a:rPr lang="es-MX" sz="2400" dirty="0">
                <a:latin typeface="Comic Sans MS"/>
                <a:cs typeface="Comic Sans MS"/>
              </a:rPr>
              <a:t> </a:t>
            </a:r>
            <a:r>
              <a:rPr lang="es-MX" sz="2400" spc="-5" dirty="0">
                <a:latin typeface="Comic Sans MS"/>
                <a:cs typeface="Comic Sans MS"/>
              </a:rPr>
              <a:t>límites de ajuste del control de excitación, mientras </a:t>
            </a:r>
            <a:r>
              <a:rPr lang="es-MX" sz="2400" dirty="0">
                <a:latin typeface="Comic Sans MS"/>
                <a:cs typeface="Comic Sans MS"/>
              </a:rPr>
              <a:t> </a:t>
            </a:r>
            <a:r>
              <a:rPr lang="es-MX" sz="2400" spc="-5" dirty="0">
                <a:latin typeface="Comic Sans MS"/>
                <a:cs typeface="Comic Sans MS"/>
              </a:rPr>
              <a:t>la generación disparada está siendo reconectada.</a:t>
            </a:r>
            <a:r>
              <a:rPr lang="es-MX" sz="2400" dirty="0">
                <a:latin typeface="Comic Sans MS"/>
                <a:cs typeface="Comic Sans MS"/>
              </a:rPr>
              <a:t> </a:t>
            </a:r>
            <a:r>
              <a:rPr lang="es-MX" sz="2400" spc="-5" dirty="0">
                <a:latin typeface="Comic Sans MS"/>
                <a:cs typeface="Comic Sans MS"/>
              </a:rPr>
              <a:t>Si </a:t>
            </a:r>
            <a:r>
              <a:rPr lang="es-MX" sz="2400" dirty="0">
                <a:latin typeface="Comic Sans MS"/>
                <a:cs typeface="Comic Sans MS"/>
              </a:rPr>
              <a:t> </a:t>
            </a:r>
            <a:r>
              <a:rPr lang="es-MX" sz="2400" spc="-5" dirty="0">
                <a:latin typeface="Comic Sans MS"/>
                <a:cs typeface="Comic Sans MS"/>
              </a:rPr>
              <a:t>ocurre</a:t>
            </a:r>
            <a:r>
              <a:rPr lang="es-MX" sz="2400" spc="220" dirty="0">
                <a:latin typeface="Comic Sans MS"/>
                <a:cs typeface="Comic Sans MS"/>
              </a:rPr>
              <a:t> </a:t>
            </a:r>
            <a:r>
              <a:rPr lang="es-MX" sz="2400" spc="-5" dirty="0">
                <a:latin typeface="Comic Sans MS"/>
                <a:cs typeface="Comic Sans MS"/>
              </a:rPr>
              <a:t>una</a:t>
            </a:r>
            <a:r>
              <a:rPr lang="es-MX" sz="2400" spc="215" dirty="0">
                <a:latin typeface="Comic Sans MS"/>
                <a:cs typeface="Comic Sans MS"/>
              </a:rPr>
              <a:t> </a:t>
            </a:r>
            <a:r>
              <a:rPr lang="es-MX" sz="2400" spc="-5" dirty="0">
                <a:latin typeface="Comic Sans MS"/>
                <a:cs typeface="Comic Sans MS"/>
              </a:rPr>
              <a:t>falla</a:t>
            </a:r>
            <a:r>
              <a:rPr lang="es-MX" sz="2400" spc="215" dirty="0">
                <a:latin typeface="Comic Sans MS"/>
                <a:cs typeface="Comic Sans MS"/>
              </a:rPr>
              <a:t> </a:t>
            </a:r>
            <a:r>
              <a:rPr lang="es-MX" sz="2400" spc="-5" dirty="0">
                <a:latin typeface="Comic Sans MS"/>
                <a:cs typeface="Comic Sans MS"/>
              </a:rPr>
              <a:t>en</a:t>
            </a:r>
            <a:r>
              <a:rPr lang="es-MX" sz="2400" spc="215" dirty="0">
                <a:latin typeface="Comic Sans MS"/>
                <a:cs typeface="Comic Sans MS"/>
              </a:rPr>
              <a:t> </a:t>
            </a:r>
            <a:r>
              <a:rPr lang="es-MX" sz="2400" spc="-5" dirty="0">
                <a:latin typeface="Comic Sans MS"/>
                <a:cs typeface="Comic Sans MS"/>
              </a:rPr>
              <a:t>el</a:t>
            </a:r>
            <a:r>
              <a:rPr lang="es-MX" sz="2400" spc="215" dirty="0">
                <a:latin typeface="Comic Sans MS"/>
                <a:cs typeface="Comic Sans MS"/>
              </a:rPr>
              <a:t> </a:t>
            </a:r>
            <a:r>
              <a:rPr lang="es-MX" sz="2400" spc="-5" dirty="0">
                <a:latin typeface="Comic Sans MS"/>
                <a:cs typeface="Comic Sans MS"/>
              </a:rPr>
              <a:t>control</a:t>
            </a:r>
            <a:r>
              <a:rPr lang="es-MX" sz="2400" spc="220" dirty="0">
                <a:latin typeface="Comic Sans MS"/>
                <a:cs typeface="Comic Sans MS"/>
              </a:rPr>
              <a:t> </a:t>
            </a:r>
            <a:r>
              <a:rPr lang="es-MX" sz="2400" spc="-5" dirty="0">
                <a:latin typeface="Comic Sans MS"/>
                <a:cs typeface="Comic Sans MS"/>
              </a:rPr>
              <a:t>de</a:t>
            </a:r>
            <a:r>
              <a:rPr lang="es-MX" sz="2400" spc="215" dirty="0">
                <a:latin typeface="Comic Sans MS"/>
                <a:cs typeface="Comic Sans MS"/>
              </a:rPr>
              <a:t> </a:t>
            </a:r>
            <a:r>
              <a:rPr lang="es-MX" sz="2400" spc="-5" dirty="0">
                <a:latin typeface="Comic Sans MS"/>
                <a:cs typeface="Comic Sans MS"/>
              </a:rPr>
              <a:t>la</a:t>
            </a:r>
            <a:r>
              <a:rPr lang="es-MX" sz="2400" spc="215" dirty="0">
                <a:latin typeface="Comic Sans MS"/>
                <a:cs typeface="Comic Sans MS"/>
              </a:rPr>
              <a:t> </a:t>
            </a:r>
            <a:r>
              <a:rPr lang="es-MX" sz="2400" spc="-5" dirty="0">
                <a:latin typeface="Comic Sans MS"/>
                <a:cs typeface="Comic Sans MS"/>
              </a:rPr>
              <a:t>excitación</a:t>
            </a:r>
            <a:r>
              <a:rPr lang="es-MX" sz="2400" spc="215" dirty="0">
                <a:latin typeface="Comic Sans MS"/>
                <a:cs typeface="Comic Sans MS"/>
              </a:rPr>
              <a:t> </a:t>
            </a:r>
            <a:r>
              <a:rPr lang="es-MX" sz="2400" spc="-5" dirty="0">
                <a:latin typeface="Comic Sans MS"/>
                <a:cs typeface="Comic Sans MS"/>
              </a:rPr>
              <a:t>en </a:t>
            </a:r>
            <a:r>
              <a:rPr lang="es-MX" sz="2400" spc="-254" dirty="0">
                <a:latin typeface="Comic Sans MS"/>
                <a:cs typeface="Comic Sans MS"/>
              </a:rPr>
              <a:t> </a:t>
            </a:r>
            <a:r>
              <a:rPr lang="es-MX" sz="2400" spc="-5" dirty="0">
                <a:latin typeface="Comic Sans MS"/>
                <a:cs typeface="Comic Sans MS"/>
              </a:rPr>
              <a:t>este</a:t>
            </a:r>
            <a:r>
              <a:rPr lang="es-MX" sz="2400" spc="5" dirty="0">
                <a:latin typeface="Comic Sans MS"/>
                <a:cs typeface="Comic Sans MS"/>
              </a:rPr>
              <a:t> </a:t>
            </a:r>
            <a:r>
              <a:rPr lang="es-MX" sz="2400" spc="-5" dirty="0">
                <a:latin typeface="Comic Sans MS"/>
                <a:cs typeface="Comic Sans MS"/>
              </a:rPr>
              <a:t>intervalo,</a:t>
            </a:r>
            <a:r>
              <a:rPr lang="es-MX" sz="2400" spc="5" dirty="0">
                <a:latin typeface="Comic Sans MS"/>
                <a:cs typeface="Comic Sans MS"/>
              </a:rPr>
              <a:t> </a:t>
            </a:r>
            <a:r>
              <a:rPr lang="es-MX" sz="2400" spc="-5" dirty="0">
                <a:latin typeface="Comic Sans MS"/>
                <a:cs typeface="Comic Sans MS"/>
              </a:rPr>
              <a:t>tendrá</a:t>
            </a:r>
            <a:r>
              <a:rPr lang="es-MX" sz="2400" spc="10" dirty="0">
                <a:latin typeface="Comic Sans MS"/>
                <a:cs typeface="Comic Sans MS"/>
              </a:rPr>
              <a:t> </a:t>
            </a:r>
            <a:r>
              <a:rPr lang="es-MX" sz="2400" spc="-5" dirty="0">
                <a:latin typeface="Comic Sans MS"/>
                <a:cs typeface="Comic Sans MS"/>
              </a:rPr>
              <a:t>lugar</a:t>
            </a:r>
            <a:r>
              <a:rPr lang="es-MX" sz="2400" spc="10" dirty="0">
                <a:latin typeface="Comic Sans MS"/>
                <a:cs typeface="Comic Sans MS"/>
              </a:rPr>
              <a:t> </a:t>
            </a:r>
            <a:r>
              <a:rPr lang="es-MX" sz="2400" spc="-5" dirty="0">
                <a:latin typeface="Comic Sans MS"/>
                <a:cs typeface="Comic Sans MS"/>
              </a:rPr>
              <a:t>una</a:t>
            </a:r>
            <a:r>
              <a:rPr lang="es-MX" sz="2400" spc="5" dirty="0">
                <a:latin typeface="Comic Sans MS"/>
                <a:cs typeface="Comic Sans MS"/>
              </a:rPr>
              <a:t> </a:t>
            </a:r>
            <a:r>
              <a:rPr lang="es-MX" sz="2400" spc="-5" dirty="0">
                <a:latin typeface="Comic Sans MS"/>
                <a:cs typeface="Comic Sans MS"/>
              </a:rPr>
              <a:t>sobreexcitación.</a:t>
            </a:r>
          </a:p>
          <a:p>
            <a:pPr marL="355600" marR="5080" indent="-342900" algn="just">
              <a:spcBef>
                <a:spcPts val="100"/>
              </a:spcBef>
              <a:buFont typeface="Arial" panose="020B0604020202020204" pitchFamily="34" charset="0"/>
              <a:buChar char="•"/>
            </a:pPr>
            <a:endParaRPr lang="es-MX" sz="2400" spc="-5" dirty="0">
              <a:latin typeface="Comic Sans MS"/>
              <a:cs typeface="Comic Sans MS"/>
            </a:endParaRPr>
          </a:p>
          <a:p>
            <a:pPr marL="355600" marR="5080" indent="-342900" algn="just">
              <a:spcBef>
                <a:spcPts val="100"/>
              </a:spcBef>
              <a:buFont typeface="Arial" panose="020B0604020202020204" pitchFamily="34" charset="0"/>
              <a:buChar char="•"/>
            </a:pP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podría</a:t>
            </a:r>
            <a:r>
              <a:rPr lang="es-MX" sz="2400" dirty="0">
                <a:latin typeface="Comic Sans MS"/>
                <a:cs typeface="Comic Sans MS"/>
              </a:rPr>
              <a:t> </a:t>
            </a:r>
            <a:r>
              <a:rPr lang="es-MX" sz="2400" spc="-5" dirty="0">
                <a:latin typeface="Comic Sans MS"/>
                <a:cs typeface="Comic Sans MS"/>
              </a:rPr>
              <a:t>estar</a:t>
            </a:r>
            <a:r>
              <a:rPr lang="es-MX" sz="2400" dirty="0">
                <a:latin typeface="Comic Sans MS"/>
                <a:cs typeface="Comic Sans MS"/>
              </a:rPr>
              <a:t> </a:t>
            </a:r>
            <a:r>
              <a:rPr lang="es-MX" sz="2400" spc="-5" dirty="0">
                <a:latin typeface="Comic Sans MS"/>
                <a:cs typeface="Comic Sans MS"/>
              </a:rPr>
              <a:t>operando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niveles </a:t>
            </a:r>
            <a:r>
              <a:rPr lang="es-MX" sz="2400" spc="-254" dirty="0">
                <a:latin typeface="Comic Sans MS"/>
                <a:cs typeface="Comic Sans MS"/>
              </a:rPr>
              <a:t> </a:t>
            </a:r>
            <a:r>
              <a:rPr lang="es-MX" sz="2400" spc="-5" dirty="0">
                <a:latin typeface="Comic Sans MS"/>
                <a:cs typeface="Comic Sans MS"/>
              </a:rPr>
              <a:t>nominales para alimentar un alto nivel de </a:t>
            </a:r>
            <a:r>
              <a:rPr lang="es-MX" sz="2400" spc="-5" dirty="0" err="1">
                <a:latin typeface="Comic Sans MS"/>
                <a:cs typeface="Comic Sans MS"/>
              </a:rPr>
              <a:t>VARs</a:t>
            </a:r>
            <a:r>
              <a:rPr lang="es-MX" sz="2400" spc="-5" dirty="0">
                <a:latin typeface="Comic Sans MS"/>
                <a:cs typeface="Comic Sans MS"/>
              </a:rPr>
              <a:t> al </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aún </a:t>
            </a:r>
            <a:r>
              <a:rPr lang="es-MX" sz="2400" spc="-254" dirty="0">
                <a:latin typeface="Comic Sans MS"/>
                <a:cs typeface="Comic Sans MS"/>
              </a:rPr>
              <a:t> </a:t>
            </a:r>
            <a:r>
              <a:rPr lang="es-MX" sz="2400" spc="-5" dirty="0">
                <a:latin typeface="Comic Sans MS"/>
                <a:cs typeface="Comic Sans MS"/>
              </a:rPr>
              <a:t>permanecer cerca de los niveles nominales de la red </a:t>
            </a:r>
            <a:r>
              <a:rPr lang="es-MX" sz="2400" dirty="0">
                <a:latin typeface="Comic Sans MS"/>
                <a:cs typeface="Comic Sans MS"/>
              </a:rPr>
              <a:t> </a:t>
            </a:r>
            <a:r>
              <a:rPr lang="es-MX" sz="2400" spc="-5" dirty="0">
                <a:latin typeface="Comic Sans MS"/>
                <a:cs typeface="Comic Sans MS"/>
              </a:rPr>
              <a:t>debido a las interconexiones.</a:t>
            </a:r>
            <a:r>
              <a:rPr lang="es-MX" sz="2400" dirty="0">
                <a:latin typeface="Comic Sans MS"/>
                <a:cs typeface="Comic Sans MS"/>
              </a:rPr>
              <a:t> </a:t>
            </a:r>
            <a:r>
              <a:rPr lang="es-MX" sz="2400" spc="-5" dirty="0">
                <a:latin typeface="Comic Sans MS"/>
                <a:cs typeface="Comic Sans MS"/>
              </a:rPr>
              <a:t>Una pérdida súbita de </a:t>
            </a:r>
            <a:r>
              <a:rPr lang="es-MX" sz="2400" dirty="0">
                <a:latin typeface="Comic Sans MS"/>
                <a:cs typeface="Comic Sans MS"/>
              </a:rPr>
              <a:t> </a:t>
            </a:r>
            <a:r>
              <a:rPr lang="es-MX" sz="2400" spc="-5" dirty="0">
                <a:latin typeface="Comic Sans MS"/>
                <a:cs typeface="Comic Sans MS"/>
              </a:rPr>
              <a:t>carga o de las interconexiones puede causar que la </a:t>
            </a:r>
            <a:r>
              <a:rPr lang="es-MX" sz="2400" dirty="0">
                <a:latin typeface="Comic Sans MS"/>
                <a:cs typeface="Comic Sans MS"/>
              </a:rPr>
              <a:t> </a:t>
            </a:r>
            <a:r>
              <a:rPr lang="es-MX" sz="2400" spc="-5" dirty="0">
                <a:latin typeface="Comic Sans MS"/>
                <a:cs typeface="Comic Sans MS"/>
              </a:rPr>
              <a:t>tensión de la unidad se eleve súbitamente. Ocurrirá </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evento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sobreexcitación</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controles</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excitación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responden </a:t>
            </a:r>
            <a:r>
              <a:rPr lang="es-MX" sz="2400" dirty="0">
                <a:latin typeface="Comic Sans MS"/>
                <a:cs typeface="Comic Sans MS"/>
              </a:rPr>
              <a:t> </a:t>
            </a:r>
            <a:r>
              <a:rPr lang="es-MX" sz="2400" spc="-5" dirty="0">
                <a:latin typeface="Comic Sans MS"/>
                <a:cs typeface="Comic Sans MS"/>
              </a:rPr>
              <a:t>adecuadamente.</a:t>
            </a:r>
          </a:p>
          <a:p>
            <a:pPr marL="355600" marR="5080" indent="-342900" algn="just">
              <a:spcBef>
                <a:spcPts val="100"/>
              </a:spcBef>
              <a:buFont typeface="Arial" panose="020B0604020202020204" pitchFamily="34" charset="0"/>
              <a:buChar char="•"/>
            </a:pPr>
            <a:endParaRPr lang="es-MX" sz="2400" spc="-5" dirty="0">
              <a:latin typeface="Comic Sans MS"/>
              <a:cs typeface="Comic Sans MS"/>
            </a:endParaRPr>
          </a:p>
          <a:p>
            <a:pPr marL="355600" marR="5080" indent="-342900" algn="just">
              <a:spcBef>
                <a:spcPts val="100"/>
              </a:spcBef>
              <a:buFont typeface="Arial" panose="020B0604020202020204" pitchFamily="34" charset="0"/>
              <a:buChar char="•"/>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autoexcitación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ocurrir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generadores </a:t>
            </a:r>
            <a:r>
              <a:rPr lang="es-MX" sz="2400" dirty="0">
                <a:latin typeface="Comic Sans MS"/>
                <a:cs typeface="Comic Sans MS"/>
              </a:rPr>
              <a:t> </a:t>
            </a:r>
            <a:r>
              <a:rPr lang="es-MX" sz="2400" spc="-5" dirty="0">
                <a:latin typeface="Comic Sans MS"/>
                <a:cs typeface="Comic Sans MS"/>
              </a:rPr>
              <a:t>debido a la apertura de un interruptor remoto en el </a:t>
            </a:r>
            <a:r>
              <a:rPr lang="es-MX" sz="2400" dirty="0">
                <a:latin typeface="Comic Sans MS"/>
                <a:cs typeface="Comic Sans MS"/>
              </a:rPr>
              <a:t> </a:t>
            </a:r>
            <a:r>
              <a:rPr lang="es-MX" sz="2400" spc="-5" dirty="0">
                <a:latin typeface="Comic Sans MS"/>
                <a:cs typeface="Comic Sans MS"/>
              </a:rPr>
              <a:t>sistema</a:t>
            </a:r>
            <a:r>
              <a:rPr lang="es-MX" sz="2400" spc="100" dirty="0">
                <a:latin typeface="Comic Sans MS"/>
                <a:cs typeface="Comic Sans MS"/>
              </a:rPr>
              <a:t> </a:t>
            </a:r>
            <a:r>
              <a:rPr lang="es-MX" sz="2400" spc="-5" dirty="0">
                <a:latin typeface="Comic Sans MS"/>
                <a:cs typeface="Comic Sans MS"/>
              </a:rPr>
              <a:t>cuando</a:t>
            </a:r>
            <a:r>
              <a:rPr lang="es-MX" sz="2400" spc="105" dirty="0">
                <a:latin typeface="Comic Sans MS"/>
                <a:cs typeface="Comic Sans MS"/>
              </a:rPr>
              <a:t> </a:t>
            </a:r>
            <a:r>
              <a:rPr lang="es-MX" sz="2400" spc="-5" dirty="0">
                <a:latin typeface="Comic Sans MS"/>
                <a:cs typeface="Comic Sans MS"/>
              </a:rPr>
              <a:t>la</a:t>
            </a:r>
            <a:r>
              <a:rPr lang="es-MX" sz="2400" spc="105" dirty="0">
                <a:latin typeface="Comic Sans MS"/>
                <a:cs typeface="Comic Sans MS"/>
              </a:rPr>
              <a:t> </a:t>
            </a:r>
            <a:r>
              <a:rPr lang="es-MX" sz="2400" spc="-5" dirty="0">
                <a:latin typeface="Comic Sans MS"/>
                <a:cs typeface="Comic Sans MS"/>
              </a:rPr>
              <a:t>unidad</a:t>
            </a:r>
            <a:r>
              <a:rPr lang="es-MX" sz="2400" spc="105" dirty="0">
                <a:latin typeface="Comic Sans MS"/>
                <a:cs typeface="Comic Sans MS"/>
              </a:rPr>
              <a:t> </a:t>
            </a:r>
            <a:r>
              <a:rPr lang="es-MX" sz="2400" spc="-5" dirty="0">
                <a:latin typeface="Comic Sans MS"/>
                <a:cs typeface="Comic Sans MS"/>
              </a:rPr>
              <a:t>está</a:t>
            </a:r>
            <a:r>
              <a:rPr lang="es-MX" sz="2400" spc="105" dirty="0">
                <a:latin typeface="Comic Sans MS"/>
                <a:cs typeface="Comic Sans MS"/>
              </a:rPr>
              <a:t> </a:t>
            </a:r>
            <a:r>
              <a:rPr lang="es-MX" sz="2400" spc="-5" dirty="0">
                <a:latin typeface="Comic Sans MS"/>
                <a:cs typeface="Comic Sans MS"/>
              </a:rPr>
              <a:t>conectada</a:t>
            </a:r>
            <a:r>
              <a:rPr lang="es-MX" sz="2400" spc="105" dirty="0">
                <a:latin typeface="Comic Sans MS"/>
                <a:cs typeface="Comic Sans MS"/>
              </a:rPr>
              <a:t> </a:t>
            </a:r>
            <a:r>
              <a:rPr lang="es-MX" sz="2400" spc="-5" dirty="0">
                <a:latin typeface="Comic Sans MS"/>
                <a:cs typeface="Comic Sans MS"/>
              </a:rPr>
              <a:t>al</a:t>
            </a:r>
            <a:r>
              <a:rPr lang="es-MX" sz="2400" spc="105" dirty="0">
                <a:latin typeface="Comic Sans MS"/>
                <a:cs typeface="Comic Sans MS"/>
              </a:rPr>
              <a:t> </a:t>
            </a:r>
            <a:r>
              <a:rPr lang="es-MX" sz="2400" spc="-5" dirty="0">
                <a:latin typeface="Comic Sans MS"/>
                <a:cs typeface="Comic Sans MS"/>
              </a:rPr>
              <a:t>sistema </a:t>
            </a:r>
            <a:r>
              <a:rPr lang="es-MX" sz="2400" spc="-254"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transmisión</a:t>
            </a:r>
            <a:r>
              <a:rPr lang="es-MX" sz="2400" dirty="0">
                <a:latin typeface="Comic Sans MS"/>
                <a:cs typeface="Comic Sans MS"/>
              </a:rPr>
              <a:t> </a:t>
            </a:r>
            <a:r>
              <a:rPr lang="es-MX" sz="2400" spc="-5" dirty="0">
                <a:latin typeface="Comic Sans MS"/>
                <a:cs typeface="Comic Sans MS"/>
              </a:rPr>
              <a:t>largas.</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admitancia</a:t>
            </a:r>
            <a:r>
              <a:rPr lang="es-MX" sz="2400" spc="55" dirty="0">
                <a:latin typeface="Comic Sans MS"/>
                <a:cs typeface="Comic Sans MS"/>
              </a:rPr>
              <a:t> </a:t>
            </a:r>
            <a:r>
              <a:rPr lang="es-MX" sz="2400" spc="-5" dirty="0">
                <a:latin typeface="Comic Sans MS"/>
                <a:cs typeface="Comic Sans MS"/>
              </a:rPr>
              <a:t>de</a:t>
            </a:r>
            <a:r>
              <a:rPr lang="es-MX" sz="2400" spc="50" dirty="0">
                <a:latin typeface="Comic Sans MS"/>
                <a:cs typeface="Comic Sans MS"/>
              </a:rPr>
              <a:t> </a:t>
            </a:r>
            <a:r>
              <a:rPr lang="es-MX" sz="2400" spc="-5" dirty="0">
                <a:latin typeface="Comic Sans MS"/>
                <a:cs typeface="Comic Sans MS"/>
              </a:rPr>
              <a:t>carga</a:t>
            </a:r>
            <a:r>
              <a:rPr lang="es-MX" sz="2400" spc="55" dirty="0">
                <a:latin typeface="Comic Sans MS"/>
                <a:cs typeface="Comic Sans MS"/>
              </a:rPr>
              <a:t> </a:t>
            </a:r>
            <a:r>
              <a:rPr lang="es-MX" sz="2400" spc="-5" dirty="0">
                <a:latin typeface="Comic Sans MS"/>
                <a:cs typeface="Comic Sans MS"/>
              </a:rPr>
              <a:t>en</a:t>
            </a:r>
            <a:r>
              <a:rPr lang="es-MX" sz="2400" spc="50" dirty="0">
                <a:latin typeface="Comic Sans MS"/>
                <a:cs typeface="Comic Sans MS"/>
              </a:rPr>
              <a:t> </a:t>
            </a:r>
            <a:r>
              <a:rPr lang="es-MX" sz="2400" spc="-5" dirty="0">
                <a:latin typeface="Comic Sans MS"/>
                <a:cs typeface="Comic Sans MS"/>
              </a:rPr>
              <a:t>las</a:t>
            </a:r>
            <a:r>
              <a:rPr lang="es-MX" sz="2400" spc="50" dirty="0">
                <a:latin typeface="Comic Sans MS"/>
                <a:cs typeface="Comic Sans MS"/>
              </a:rPr>
              <a:t> </a:t>
            </a:r>
            <a:r>
              <a:rPr lang="es-MX" sz="2400" spc="-5" dirty="0">
                <a:latin typeface="Comic Sans MS"/>
                <a:cs typeface="Comic Sans MS"/>
              </a:rPr>
              <a:t>terminales</a:t>
            </a:r>
            <a:r>
              <a:rPr lang="es-MX" sz="2400" spc="50" dirty="0">
                <a:latin typeface="Comic Sans MS"/>
                <a:cs typeface="Comic Sans MS"/>
              </a:rPr>
              <a:t> </a:t>
            </a:r>
            <a:r>
              <a:rPr lang="es-MX" sz="2400" spc="-5" dirty="0">
                <a:latin typeface="Comic Sans MS"/>
                <a:cs typeface="Comic Sans MS"/>
              </a:rPr>
              <a:t>del</a:t>
            </a:r>
            <a:r>
              <a:rPr lang="es-MX" sz="2400" spc="45" dirty="0">
                <a:latin typeface="Comic Sans MS"/>
                <a:cs typeface="Comic Sans MS"/>
              </a:rPr>
              <a:t> </a:t>
            </a:r>
            <a:r>
              <a:rPr lang="es-MX" sz="2400" spc="-5" dirty="0">
                <a:latin typeface="Comic Sans MS"/>
                <a:cs typeface="Comic Sans MS"/>
              </a:rPr>
              <a:t>generador</a:t>
            </a:r>
            <a:endParaRPr sz="900" dirty="0">
              <a:latin typeface="Comic Sans MS"/>
              <a:cs typeface="Comic Sans MS"/>
            </a:endParaRPr>
          </a:p>
        </p:txBody>
      </p:sp>
    </p:spTree>
    <p:extLst>
      <p:ext uri="{BB962C8B-B14F-4D97-AF65-F5344CB8AC3E}">
        <p14:creationId xmlns:p14="http://schemas.microsoft.com/office/powerpoint/2010/main" xmlns="" val="12771201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81000"/>
            <a:ext cx="17221200" cy="612475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LÍMITES DE</a:t>
            </a:r>
            <a:r>
              <a:rPr sz="2400" b="1" dirty="0">
                <a:latin typeface="Comic Sans MS"/>
                <a:cs typeface="Comic Sans MS"/>
              </a:rPr>
              <a:t> </a:t>
            </a:r>
            <a:r>
              <a:rPr sz="2400" b="1" spc="-5" dirty="0">
                <a:latin typeface="Comic Sans MS"/>
                <a:cs typeface="Comic Sans MS"/>
              </a:rPr>
              <a:t>OPERACIÓN</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EQUIPOS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limitaciones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equipos</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consideración </a:t>
            </a:r>
            <a:r>
              <a:rPr lang="es-MX" sz="2400" dirty="0">
                <a:latin typeface="Comic Sans MS"/>
                <a:cs typeface="Comic Sans MS"/>
              </a:rPr>
              <a:t> </a:t>
            </a:r>
            <a:r>
              <a:rPr lang="es-MX" sz="2400" spc="-5" dirty="0">
                <a:latin typeface="Comic Sans MS"/>
                <a:cs typeface="Comic Sans MS"/>
              </a:rPr>
              <a:t>importante en el ajuste de la protección V/Hz para una </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generadora.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normas</a:t>
            </a:r>
            <a:r>
              <a:rPr lang="es-MX" sz="2400" dirty="0">
                <a:latin typeface="Comic Sans MS"/>
                <a:cs typeface="Comic Sans MS"/>
              </a:rPr>
              <a:t> </a:t>
            </a:r>
            <a:r>
              <a:rPr lang="es-MX" sz="2400" spc="-5" dirty="0">
                <a:latin typeface="Comic Sans MS"/>
                <a:cs typeface="Comic Sans MS"/>
              </a:rPr>
              <a:t>ANSI/IEEE</a:t>
            </a:r>
            <a:r>
              <a:rPr lang="es-MX" sz="2400" dirty="0">
                <a:latin typeface="Comic Sans MS"/>
                <a:cs typeface="Comic Sans MS"/>
              </a:rPr>
              <a:t> </a:t>
            </a:r>
            <a:r>
              <a:rPr lang="es-MX" sz="2400" spc="-5" dirty="0">
                <a:latin typeface="Comic Sans MS"/>
                <a:cs typeface="Comic Sans MS"/>
              </a:rPr>
              <a:t>tienen </a:t>
            </a:r>
            <a:r>
              <a:rPr lang="es-MX" sz="2400" dirty="0">
                <a:latin typeface="Comic Sans MS"/>
                <a:cs typeface="Comic Sans MS"/>
              </a:rPr>
              <a:t> </a:t>
            </a:r>
            <a:r>
              <a:rPr lang="es-MX" sz="2400" spc="-5" dirty="0">
                <a:latin typeface="Comic Sans MS"/>
                <a:cs typeface="Comic Sans MS"/>
              </a:rPr>
              <a:t>lineamientos sobre límites para V/Hz y sobretensiones </a:t>
            </a:r>
            <a:r>
              <a:rPr lang="es-MX" sz="2400" dirty="0">
                <a:latin typeface="Comic Sans MS"/>
                <a:cs typeface="Comic Sans MS"/>
              </a:rPr>
              <a:t> </a:t>
            </a:r>
            <a:r>
              <a:rPr lang="es-MX" sz="2400" spc="-5" dirty="0">
                <a:latin typeface="Comic Sans MS"/>
                <a:cs typeface="Comic Sans MS"/>
              </a:rPr>
              <a:t>excesivas</a:t>
            </a:r>
            <a:r>
              <a:rPr lang="es-MX" sz="2400" spc="155"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generadores</a:t>
            </a:r>
            <a:r>
              <a:rPr lang="es-MX" sz="2400" spc="155" dirty="0">
                <a:latin typeface="Comic Sans MS"/>
                <a:cs typeface="Comic Sans MS"/>
              </a:rPr>
              <a:t> </a:t>
            </a:r>
            <a:r>
              <a:rPr lang="es-MX" sz="2400" spc="-5" dirty="0">
                <a:latin typeface="Comic Sans MS"/>
                <a:cs typeface="Comic Sans MS"/>
              </a:rPr>
              <a:t>y</a:t>
            </a:r>
            <a:r>
              <a:rPr lang="es-MX" sz="2400" spc="155" dirty="0">
                <a:latin typeface="Comic Sans MS"/>
                <a:cs typeface="Comic Sans MS"/>
              </a:rPr>
              <a:t> </a:t>
            </a:r>
            <a:r>
              <a:rPr lang="es-MX" sz="2400" spc="-5" dirty="0">
                <a:latin typeface="Comic Sans MS"/>
                <a:cs typeface="Comic Sans MS"/>
              </a:rPr>
              <a:t>transformadores</a:t>
            </a:r>
            <a:r>
              <a:rPr lang="es-MX" sz="2400" spc="145" dirty="0">
                <a:latin typeface="Comic Sans MS"/>
                <a:cs typeface="Comic Sans MS"/>
              </a:rPr>
              <a:t> </a:t>
            </a:r>
            <a:r>
              <a:rPr lang="es-MX" sz="2400" spc="-5" dirty="0">
                <a:latin typeface="Comic Sans MS"/>
                <a:cs typeface="Comic Sans MS"/>
              </a:rPr>
              <a:t>asociados </a:t>
            </a:r>
            <a:r>
              <a:rPr lang="es-MX" sz="2400" spc="-254"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incluyendo</a:t>
            </a:r>
            <a:r>
              <a:rPr lang="es-MX" sz="2400" dirty="0">
                <a:latin typeface="Comic Sans MS"/>
                <a:cs typeface="Comic Sans MS"/>
              </a:rPr>
              <a:t> </a:t>
            </a:r>
            <a:r>
              <a:rPr lang="es-MX" sz="2400" spc="-5" dirty="0">
                <a:latin typeface="Comic Sans MS"/>
                <a:cs typeface="Comic Sans MS"/>
              </a:rPr>
              <a:t>transformadores</a:t>
            </a:r>
            <a:r>
              <a:rPr lang="es-MX" sz="2400" dirty="0">
                <a:latin typeface="Comic Sans MS"/>
                <a:cs typeface="Comic Sans MS"/>
              </a:rPr>
              <a:t> </a:t>
            </a:r>
            <a:r>
              <a:rPr lang="es-MX" sz="2400" spc="-5" dirty="0">
                <a:latin typeface="Comic Sans MS"/>
                <a:cs typeface="Comic Sans MS"/>
              </a:rPr>
              <a:t>elevadores</a:t>
            </a:r>
            <a:r>
              <a:rPr lang="es-MX" sz="2400" dirty="0">
                <a:latin typeface="Comic Sans MS"/>
                <a:cs typeface="Comic Sans MS"/>
              </a:rPr>
              <a:t> </a:t>
            </a:r>
            <a:r>
              <a:rPr lang="es-MX" sz="2400" spc="-5" dirty="0">
                <a:latin typeface="Comic Sans MS"/>
                <a:cs typeface="Comic Sans MS"/>
              </a:rPr>
              <a:t>y </a:t>
            </a:r>
            <a:r>
              <a:rPr lang="es-MX" sz="2400" dirty="0">
                <a:latin typeface="Comic Sans MS"/>
                <a:cs typeface="Comic Sans MS"/>
              </a:rPr>
              <a:t> </a:t>
            </a:r>
            <a:r>
              <a:rPr lang="es-MX" sz="2400" spc="-5" dirty="0">
                <a:latin typeface="Comic Sans MS"/>
                <a:cs typeface="Comic Sans MS"/>
              </a:rPr>
              <a:t>transformadores</a:t>
            </a:r>
            <a:r>
              <a:rPr lang="es-MX" sz="2400" dirty="0">
                <a:latin typeface="Comic Sans MS"/>
                <a:cs typeface="Comic Sans MS"/>
              </a:rPr>
              <a:t> </a:t>
            </a:r>
            <a:r>
              <a:rPr lang="es-MX" sz="2400" spc="-5" dirty="0">
                <a:latin typeface="Comic Sans MS"/>
                <a:cs typeface="Comic Sans MS"/>
              </a:rPr>
              <a:t>auxiliares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son </a:t>
            </a:r>
            <a:r>
              <a:rPr lang="es-MX" sz="2400" dirty="0">
                <a:latin typeface="Comic Sans MS"/>
                <a:cs typeface="Comic Sans MS"/>
              </a:rPr>
              <a:t> </a:t>
            </a:r>
            <a:r>
              <a:rPr lang="es-MX" sz="2400" spc="-5" dirty="0">
                <a:latin typeface="Comic Sans MS"/>
                <a:cs typeface="Comic Sans MS"/>
              </a:rPr>
              <a:t>resumidos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Introducción</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sección.</a:t>
            </a:r>
          </a:p>
          <a:p>
            <a:pPr marL="12700" marR="5080" algn="just">
              <a:spcBef>
                <a:spcPts val="95"/>
              </a:spcBef>
            </a:pPr>
            <a:r>
              <a:rPr lang="es-MX" sz="2400" spc="-5" dirty="0">
                <a:latin typeface="Comic Sans MS"/>
                <a:cs typeface="Comic Sans MS"/>
              </a:rPr>
              <a:t>Cuando se ajusta la protección de sobretensión, algunas </a:t>
            </a:r>
            <a:r>
              <a:rPr lang="es-MX" sz="2400" dirty="0">
                <a:latin typeface="Comic Sans MS"/>
                <a:cs typeface="Comic Sans MS"/>
              </a:rPr>
              <a:t> </a:t>
            </a:r>
            <a:r>
              <a:rPr lang="es-MX" sz="2400" spc="-5" dirty="0">
                <a:latin typeface="Comic Sans MS"/>
                <a:cs typeface="Comic Sans MS"/>
              </a:rPr>
              <a:t>normas</a:t>
            </a:r>
            <a:r>
              <a:rPr lang="es-MX" sz="2400" dirty="0">
                <a:latin typeface="Comic Sans MS"/>
                <a:cs typeface="Comic Sans MS"/>
              </a:rPr>
              <a:t> </a:t>
            </a:r>
            <a:r>
              <a:rPr lang="es-MX" sz="2400" spc="-5" dirty="0">
                <a:latin typeface="Comic Sans MS"/>
                <a:cs typeface="Comic Sans MS"/>
              </a:rPr>
              <a:t>indican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requerimientos</a:t>
            </a:r>
            <a:r>
              <a:rPr lang="es-MX" sz="2400" dirty="0">
                <a:latin typeface="Comic Sans MS"/>
                <a:cs typeface="Comic Sans MS"/>
              </a:rPr>
              <a:t> </a:t>
            </a:r>
            <a:r>
              <a:rPr lang="es-MX" sz="2400" spc="-5" dirty="0">
                <a:latin typeface="Comic Sans MS"/>
                <a:cs typeface="Comic Sans MS"/>
              </a:rPr>
              <a:t>mínimos.</a:t>
            </a:r>
            <a:r>
              <a:rPr lang="es-MX" sz="240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generadores de rotor cilíndrico deben ser capaces de </a:t>
            </a:r>
            <a:r>
              <a:rPr lang="es-MX" sz="2400" dirty="0">
                <a:latin typeface="Comic Sans MS"/>
                <a:cs typeface="Comic Sans MS"/>
              </a:rPr>
              <a:t> </a:t>
            </a:r>
            <a:r>
              <a:rPr lang="es-MX" sz="2400" spc="-5" dirty="0">
                <a:latin typeface="Comic Sans MS"/>
                <a:cs typeface="Comic Sans MS"/>
              </a:rPr>
              <a:t>operar</a:t>
            </a:r>
            <a:r>
              <a:rPr lang="es-MX" sz="2400" dirty="0">
                <a:latin typeface="Comic Sans MS"/>
                <a:cs typeface="Comic Sans MS"/>
              </a:rPr>
              <a:t> </a:t>
            </a:r>
            <a:r>
              <a:rPr lang="es-MX" sz="2400" spc="-5" dirty="0">
                <a:latin typeface="Comic Sans MS"/>
                <a:cs typeface="Comic Sans MS"/>
              </a:rPr>
              <a:t>hasta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105%</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Se </a:t>
            </a:r>
            <a:r>
              <a:rPr lang="es-MX" sz="2400" spc="-254" dirty="0">
                <a:latin typeface="Comic Sans MS"/>
                <a:cs typeface="Comic Sans MS"/>
              </a:rPr>
              <a:t> </a:t>
            </a:r>
            <a:r>
              <a:rPr lang="es-MX" sz="2400" spc="-5" dirty="0">
                <a:latin typeface="Comic Sans MS"/>
                <a:cs typeface="Comic Sans MS"/>
              </a:rPr>
              <a:t>establecen</a:t>
            </a:r>
            <a:r>
              <a:rPr lang="es-MX" sz="2400" dirty="0">
                <a:latin typeface="Comic Sans MS"/>
                <a:cs typeface="Comic Sans MS"/>
              </a:rPr>
              <a:t> </a:t>
            </a:r>
            <a:r>
              <a:rPr lang="es-MX" sz="2400" spc="-5" dirty="0">
                <a:latin typeface="Comic Sans MS"/>
                <a:cs typeface="Comic Sans MS"/>
              </a:rPr>
              <a:t>variaciones</a:t>
            </a:r>
            <a:r>
              <a:rPr lang="es-MX" sz="2400" dirty="0">
                <a:latin typeface="Comic Sans MS"/>
                <a:cs typeface="Comic Sans MS"/>
              </a:rPr>
              <a:t> </a:t>
            </a:r>
            <a:r>
              <a:rPr lang="es-MX" sz="2400" spc="-5" dirty="0">
                <a:latin typeface="Comic Sans MS"/>
                <a:cs typeface="Comic Sans MS"/>
              </a:rPr>
              <a:t>similares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para </a:t>
            </a:r>
            <a:r>
              <a:rPr lang="es-MX" sz="2400" dirty="0">
                <a:latin typeface="Comic Sans MS"/>
                <a:cs typeface="Comic Sans MS"/>
              </a:rPr>
              <a:t> </a:t>
            </a:r>
            <a:r>
              <a:rPr lang="es-MX" sz="2400" spc="-5" dirty="0">
                <a:latin typeface="Comic Sans MS"/>
                <a:cs typeface="Comic Sans MS"/>
              </a:rPr>
              <a:t>generadores hidroeléctricos.</a:t>
            </a:r>
            <a:r>
              <a:rPr lang="es-MX" sz="2400" dirty="0">
                <a:latin typeface="Comic Sans MS"/>
                <a:cs typeface="Comic Sans MS"/>
              </a:rPr>
              <a:t> </a:t>
            </a:r>
            <a:r>
              <a:rPr lang="es-MX" sz="2400" spc="-5" dirty="0">
                <a:latin typeface="Comic Sans MS"/>
                <a:cs typeface="Comic Sans MS"/>
              </a:rPr>
              <a:t>A los transformadores de </a:t>
            </a:r>
            <a:r>
              <a:rPr lang="es-MX" sz="2400" dirty="0">
                <a:latin typeface="Comic Sans MS"/>
                <a:cs typeface="Comic Sans MS"/>
              </a:rPr>
              <a:t> </a:t>
            </a:r>
            <a:r>
              <a:rPr lang="es-MX" sz="2400" spc="-5" dirty="0">
                <a:latin typeface="Comic Sans MS"/>
                <a:cs typeface="Comic Sans MS"/>
              </a:rPr>
              <a:t>potencia se les requiere únicamente que operen hasta el </a:t>
            </a:r>
            <a:r>
              <a:rPr lang="es-MX" sz="2400" dirty="0">
                <a:latin typeface="Comic Sans MS"/>
                <a:cs typeface="Comic Sans MS"/>
              </a:rPr>
              <a:t> </a:t>
            </a:r>
            <a:r>
              <a:rPr lang="es-MX" sz="2400" spc="-5" dirty="0">
                <a:latin typeface="Comic Sans MS"/>
                <a:cs typeface="Comic Sans MS"/>
              </a:rPr>
              <a:t>110%</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nominal, </a:t>
            </a:r>
            <a:r>
              <a:rPr lang="es-MX" sz="2400" spc="-254" dirty="0">
                <a:latin typeface="Comic Sans MS"/>
                <a:cs typeface="Comic Sans MS"/>
              </a:rPr>
              <a:t> </a:t>
            </a:r>
            <a:r>
              <a:rPr lang="es-MX" sz="2400" spc="-5" dirty="0">
                <a:latin typeface="Comic Sans MS"/>
                <a:cs typeface="Comic Sans MS"/>
              </a:rPr>
              <a:t>dependiendo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niveles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p>
          <a:p>
            <a:pPr marL="12700" marR="5080" algn="just">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equipos</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V/Hz</a:t>
            </a:r>
            <a:r>
              <a:rPr lang="es-MX" sz="2400" spc="254" dirty="0">
                <a:latin typeface="Comic Sans MS"/>
                <a:cs typeface="Comic Sans MS"/>
              </a:rPr>
              <a:t> </a:t>
            </a:r>
            <a:r>
              <a:rPr lang="es-MX" sz="2400" spc="-5" dirty="0">
                <a:latin typeface="Comic Sans MS"/>
                <a:cs typeface="Comic Sans MS"/>
              </a:rPr>
              <a:t>excesivos,</a:t>
            </a:r>
            <a:r>
              <a:rPr lang="es-MX" sz="2400" spc="260" dirty="0">
                <a:latin typeface="Comic Sans MS"/>
                <a:cs typeface="Comic Sans MS"/>
              </a:rPr>
              <a:t> </a:t>
            </a:r>
            <a:r>
              <a:rPr lang="es-MX" sz="2400" spc="-5" dirty="0">
                <a:latin typeface="Comic Sans MS"/>
                <a:cs typeface="Comic Sans MS"/>
              </a:rPr>
              <a:t>es </a:t>
            </a:r>
            <a:r>
              <a:rPr lang="es-MX" sz="2400" dirty="0">
                <a:latin typeface="Comic Sans MS"/>
                <a:cs typeface="Comic Sans MS"/>
              </a:rPr>
              <a:t> </a:t>
            </a:r>
            <a:r>
              <a:rPr lang="es-MX" sz="2400" spc="-5" dirty="0">
                <a:latin typeface="Comic Sans MS"/>
                <a:cs typeface="Comic Sans MS"/>
              </a:rPr>
              <a:t>causado principalmente por el sobrecalentamiento de las </a:t>
            </a:r>
            <a:r>
              <a:rPr lang="es-MX" sz="2400" dirty="0">
                <a:latin typeface="Comic Sans MS"/>
                <a:cs typeface="Comic Sans MS"/>
              </a:rPr>
              <a:t> </a:t>
            </a:r>
            <a:r>
              <a:rPr lang="es-MX" sz="2400" spc="-5" dirty="0">
                <a:latin typeface="Comic Sans MS"/>
                <a:cs typeface="Comic Sans MS"/>
              </a:rPr>
              <a:t>componentes,</a:t>
            </a:r>
            <a:r>
              <a:rPr lang="es-MX" sz="2400" spc="90" dirty="0">
                <a:latin typeface="Comic Sans MS"/>
                <a:cs typeface="Comic Sans MS"/>
              </a:rPr>
              <a:t> </a:t>
            </a:r>
            <a:r>
              <a:rPr lang="es-MX" sz="2400" spc="-5" dirty="0">
                <a:latin typeface="Comic Sans MS"/>
                <a:cs typeface="Comic Sans MS"/>
              </a:rPr>
              <a:t>el</a:t>
            </a:r>
            <a:r>
              <a:rPr lang="es-MX" sz="2400" spc="90" dirty="0">
                <a:latin typeface="Comic Sans MS"/>
                <a:cs typeface="Comic Sans MS"/>
              </a:rPr>
              <a:t> </a:t>
            </a:r>
            <a:r>
              <a:rPr lang="es-MX" sz="2400" spc="-5" dirty="0">
                <a:latin typeface="Comic Sans MS"/>
                <a:cs typeface="Comic Sans MS"/>
              </a:rPr>
              <a:t>cual</a:t>
            </a:r>
            <a:r>
              <a:rPr lang="es-MX" sz="2400" spc="90" dirty="0">
                <a:latin typeface="Comic Sans MS"/>
                <a:cs typeface="Comic Sans MS"/>
              </a:rPr>
              <a:t> </a:t>
            </a:r>
            <a:r>
              <a:rPr lang="es-MX" sz="2400" spc="-5" dirty="0">
                <a:latin typeface="Comic Sans MS"/>
                <a:cs typeface="Comic Sans MS"/>
              </a:rPr>
              <a:t>depende</a:t>
            </a:r>
            <a:r>
              <a:rPr lang="es-MX" sz="2400" spc="85" dirty="0">
                <a:latin typeface="Comic Sans MS"/>
                <a:cs typeface="Comic Sans MS"/>
              </a:rPr>
              <a:t> </a:t>
            </a:r>
            <a:r>
              <a:rPr lang="es-MX" sz="2400" spc="-5" dirty="0">
                <a:latin typeface="Comic Sans MS"/>
                <a:cs typeface="Comic Sans MS"/>
              </a:rPr>
              <a:t>de</a:t>
            </a:r>
            <a:r>
              <a:rPr lang="es-MX" sz="2400" spc="85" dirty="0">
                <a:latin typeface="Comic Sans MS"/>
                <a:cs typeface="Comic Sans MS"/>
              </a:rPr>
              <a:t> </a:t>
            </a:r>
            <a:r>
              <a:rPr lang="es-MX" sz="2400" spc="-5" dirty="0">
                <a:latin typeface="Comic Sans MS"/>
                <a:cs typeface="Comic Sans MS"/>
              </a:rPr>
              <a:t>la</a:t>
            </a:r>
            <a:r>
              <a:rPr lang="es-MX" sz="2400" spc="90" dirty="0">
                <a:latin typeface="Comic Sans MS"/>
                <a:cs typeface="Comic Sans MS"/>
              </a:rPr>
              <a:t> </a:t>
            </a:r>
            <a:r>
              <a:rPr lang="es-MX" sz="2400" spc="-5" dirty="0">
                <a:latin typeface="Comic Sans MS"/>
                <a:cs typeface="Comic Sans MS"/>
              </a:rPr>
              <a:t>duración</a:t>
            </a:r>
            <a:r>
              <a:rPr lang="es-MX" sz="2400" spc="85" dirty="0">
                <a:latin typeface="Comic Sans MS"/>
                <a:cs typeface="Comic Sans MS"/>
              </a:rPr>
              <a:t> </a:t>
            </a:r>
            <a:r>
              <a:rPr lang="es-MX" sz="2400" spc="-5" dirty="0">
                <a:latin typeface="Comic Sans MS"/>
                <a:cs typeface="Comic Sans MS"/>
              </a:rPr>
              <a:t>del</a:t>
            </a:r>
            <a:r>
              <a:rPr lang="es-MX" sz="2400" spc="85" dirty="0">
                <a:latin typeface="Comic Sans MS"/>
                <a:cs typeface="Comic Sans MS"/>
              </a:rPr>
              <a:t> </a:t>
            </a:r>
            <a:r>
              <a:rPr lang="es-MX" sz="2400" spc="-5" dirty="0">
                <a:latin typeface="Comic Sans MS"/>
                <a:cs typeface="Comic Sans MS"/>
              </a:rPr>
              <a:t>evento. </a:t>
            </a:r>
            <a:r>
              <a:rPr lang="es-MX" sz="2400" spc="-254" dirty="0">
                <a:latin typeface="Comic Sans MS"/>
                <a:cs typeface="Comic Sans MS"/>
              </a:rPr>
              <a:t> </a:t>
            </a:r>
            <a:r>
              <a:rPr lang="es-MX" sz="2400" spc="-5" dirty="0">
                <a:latin typeface="Comic Sans MS"/>
                <a:cs typeface="Comic Sans MS"/>
              </a:rPr>
              <a:t>A partir de las relaciones entre los campos de dispersión </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calentamiento,</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desarrollarse</a:t>
            </a:r>
            <a:r>
              <a:rPr lang="es-MX" sz="2400" dirty="0">
                <a:latin typeface="Comic Sans MS"/>
                <a:cs typeface="Comic Sans MS"/>
              </a:rPr>
              <a:t> </a:t>
            </a:r>
            <a:r>
              <a:rPr lang="es-MX" sz="2400" spc="-5" dirty="0">
                <a:latin typeface="Comic Sans MS"/>
                <a:cs typeface="Comic Sans MS"/>
              </a:rPr>
              <a:t>curvas</a:t>
            </a:r>
            <a:r>
              <a:rPr lang="es-MX" sz="2400" dirty="0">
                <a:latin typeface="Comic Sans MS"/>
                <a:cs typeface="Comic Sans MS"/>
              </a:rPr>
              <a:t> </a:t>
            </a:r>
            <a:r>
              <a:rPr lang="es-MX" sz="2400" spc="-5" dirty="0">
                <a:latin typeface="Comic Sans MS"/>
                <a:cs typeface="Comic Sans MS"/>
              </a:rPr>
              <a:t>que </a:t>
            </a:r>
            <a:r>
              <a:rPr lang="es-MX" sz="2400" dirty="0">
                <a:latin typeface="Comic Sans MS"/>
                <a:cs typeface="Comic Sans MS"/>
              </a:rPr>
              <a:t> </a:t>
            </a:r>
            <a:r>
              <a:rPr lang="es-MX" sz="2400" spc="-5" dirty="0">
                <a:latin typeface="Comic Sans MS"/>
                <a:cs typeface="Comic Sans MS"/>
              </a:rPr>
              <a:t>definen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límites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magnitud</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duración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eventos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fabricantes</a:t>
            </a:r>
            <a:r>
              <a:rPr lang="es-MX" sz="2400" dirty="0">
                <a:latin typeface="Comic Sans MS"/>
                <a:cs typeface="Comic Sans MS"/>
              </a:rPr>
              <a:t> </a:t>
            </a:r>
            <a:r>
              <a:rPr lang="es-MX" sz="2400" spc="-5" dirty="0">
                <a:latin typeface="Comic Sans MS"/>
                <a:cs typeface="Comic Sans MS"/>
              </a:rPr>
              <a:t>generalmente </a:t>
            </a:r>
            <a:r>
              <a:rPr lang="es-MX" sz="2400" dirty="0">
                <a:latin typeface="Comic Sans MS"/>
                <a:cs typeface="Comic Sans MS"/>
              </a:rPr>
              <a:t> </a:t>
            </a:r>
            <a:r>
              <a:rPr lang="es-MX" sz="2400" spc="-5" dirty="0">
                <a:latin typeface="Comic Sans MS"/>
                <a:cs typeface="Comic Sans MS"/>
              </a:rPr>
              <a:t>proporcionan curvas para sus equipos, que muestran los </a:t>
            </a:r>
            <a:r>
              <a:rPr lang="es-MX" sz="2400" dirty="0">
                <a:latin typeface="Comic Sans MS"/>
                <a:cs typeface="Comic Sans MS"/>
              </a:rPr>
              <a:t> </a:t>
            </a:r>
            <a:r>
              <a:rPr lang="es-MX" sz="2400" spc="-5" dirty="0">
                <a:latin typeface="Comic Sans MS"/>
                <a:cs typeface="Comic Sans MS"/>
              </a:rPr>
              <a:t>límites de operación permisible en términos de porciento </a:t>
            </a:r>
            <a:r>
              <a:rPr lang="es-MX" sz="2400" dirty="0">
                <a:latin typeface="Comic Sans MS"/>
                <a:cs typeface="Comic Sans MS"/>
              </a:rPr>
              <a:t> </a:t>
            </a:r>
            <a:r>
              <a:rPr lang="es-MX" sz="2400" spc="-5" dirty="0">
                <a:latin typeface="Comic Sans MS"/>
                <a:cs typeface="Comic Sans MS"/>
              </a:rPr>
              <a:t>de V/Hz normales contra tiempo.</a:t>
            </a:r>
            <a:r>
              <a:rPr lang="es-MX" sz="2400" dirty="0">
                <a:latin typeface="Comic Sans MS"/>
                <a:cs typeface="Comic Sans MS"/>
              </a:rPr>
              <a:t> </a:t>
            </a:r>
            <a:r>
              <a:rPr lang="es-MX" sz="2400" b="1" spc="-5" dirty="0">
                <a:latin typeface="Comic Sans MS"/>
                <a:cs typeface="Comic Sans MS"/>
              </a:rPr>
              <a:t>Las figuras 4A y 4B </a:t>
            </a:r>
            <a:r>
              <a:rPr lang="es-MX" sz="2400" b="1" dirty="0">
                <a:latin typeface="Comic Sans MS"/>
                <a:cs typeface="Comic Sans MS"/>
              </a:rPr>
              <a:t> </a:t>
            </a:r>
            <a:r>
              <a:rPr lang="es-MX" sz="2400" spc="-5" dirty="0">
                <a:latin typeface="Comic Sans MS"/>
                <a:cs typeface="Comic Sans MS"/>
              </a:rPr>
              <a:t>muestran</a:t>
            </a:r>
            <a:r>
              <a:rPr lang="es-MX" sz="2400" dirty="0">
                <a:latin typeface="Comic Sans MS"/>
                <a:cs typeface="Comic Sans MS"/>
              </a:rPr>
              <a:t> </a:t>
            </a:r>
            <a:r>
              <a:rPr lang="es-MX" sz="2400" spc="-5" dirty="0">
                <a:latin typeface="Comic Sans MS"/>
                <a:cs typeface="Comic Sans MS"/>
              </a:rPr>
              <a:t>curvas</a:t>
            </a:r>
            <a:r>
              <a:rPr lang="es-MX" sz="2400" dirty="0">
                <a:latin typeface="Comic Sans MS"/>
                <a:cs typeface="Comic Sans MS"/>
              </a:rPr>
              <a:t> </a:t>
            </a:r>
            <a:r>
              <a:rPr lang="es-MX" sz="2400" spc="-5" dirty="0">
                <a:latin typeface="Comic Sans MS"/>
                <a:cs typeface="Comic Sans MS"/>
              </a:rPr>
              <a:t>típicas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 </a:t>
            </a:r>
            <a:r>
              <a:rPr lang="es-MX" sz="2400" spc="-254" dirty="0">
                <a:latin typeface="Comic Sans MS"/>
                <a:cs typeface="Comic Sans MS"/>
              </a:rPr>
              <a:t> </a:t>
            </a:r>
            <a:r>
              <a:rPr lang="es-MX" sz="2400" spc="-5" dirty="0">
                <a:latin typeface="Comic Sans MS"/>
                <a:cs typeface="Comic Sans MS"/>
              </a:rPr>
              <a:t>transformador de</a:t>
            </a:r>
            <a:r>
              <a:rPr lang="es-MX" sz="2400" dirty="0">
                <a:latin typeface="Comic Sans MS"/>
                <a:cs typeface="Comic Sans MS"/>
              </a:rPr>
              <a:t> </a:t>
            </a:r>
            <a:r>
              <a:rPr lang="es-MX" sz="2400" spc="-5" dirty="0">
                <a:latin typeface="Comic Sans MS"/>
                <a:cs typeface="Comic Sans MS"/>
              </a:rPr>
              <a:t>potencia.</a:t>
            </a:r>
          </a:p>
          <a:p>
            <a:pPr marL="12700">
              <a:spcBef>
                <a:spcPts val="100"/>
              </a:spcBef>
            </a:pPr>
            <a:endParaRPr sz="900" dirty="0">
              <a:latin typeface="Comic Sans MS"/>
              <a:cs typeface="Comic Sans MS"/>
            </a:endParaRPr>
          </a:p>
        </p:txBody>
      </p:sp>
      <p:pic>
        <p:nvPicPr>
          <p:cNvPr id="11" name="object 11"/>
          <p:cNvPicPr/>
          <p:nvPr/>
        </p:nvPicPr>
        <p:blipFill>
          <a:blip r:embed="rId2" cstate="print"/>
          <a:stretch>
            <a:fillRect/>
          </a:stretch>
        </p:blipFill>
        <p:spPr>
          <a:xfrm>
            <a:off x="2301902" y="6395557"/>
            <a:ext cx="4038600" cy="2816481"/>
          </a:xfrm>
          <a:prstGeom prst="rect">
            <a:avLst/>
          </a:prstGeom>
        </p:spPr>
      </p:pic>
      <p:pic>
        <p:nvPicPr>
          <p:cNvPr id="13" name="object 13"/>
          <p:cNvPicPr/>
          <p:nvPr/>
        </p:nvPicPr>
        <p:blipFill>
          <a:blip r:embed="rId3" cstate="print"/>
          <a:stretch>
            <a:fillRect/>
          </a:stretch>
        </p:blipFill>
        <p:spPr>
          <a:xfrm>
            <a:off x="11260772" y="6284330"/>
            <a:ext cx="4656455" cy="2816481"/>
          </a:xfrm>
          <a:prstGeom prst="rect">
            <a:avLst/>
          </a:prstGeom>
        </p:spPr>
      </p:pic>
      <p:sp>
        <p:nvSpPr>
          <p:cNvPr id="19" name="CuadroTexto 18">
            <a:extLst>
              <a:ext uri="{FF2B5EF4-FFF2-40B4-BE49-F238E27FC236}">
                <a16:creationId xmlns:a16="http://schemas.microsoft.com/office/drawing/2014/main" xmlns="" id="{3010C02C-4DEC-49E0-B460-7869C8E7D7EA}"/>
              </a:ext>
            </a:extLst>
          </p:cNvPr>
          <p:cNvSpPr txBox="1"/>
          <p:nvPr/>
        </p:nvSpPr>
        <p:spPr>
          <a:xfrm>
            <a:off x="330200" y="9217281"/>
            <a:ext cx="7772400" cy="707886"/>
          </a:xfrm>
          <a:prstGeom prst="rect">
            <a:avLst/>
          </a:prstGeom>
          <a:noFill/>
        </p:spPr>
        <p:txBody>
          <a:bodyPr wrap="square">
            <a:spAutoFit/>
          </a:bodyPr>
          <a:lstStyle/>
          <a:p>
            <a:pPr algn="ctr"/>
            <a:r>
              <a:rPr lang="es-MX" sz="2000" b="1" dirty="0">
                <a:latin typeface="Comic Sans MS" panose="030F0702030302020204" pitchFamily="66" charset="0"/>
              </a:rPr>
              <a:t>Figura 4 A. Curva típica de límite para la operación de V/Hz para un generador.</a:t>
            </a:r>
            <a:endParaRPr lang="es-AR" sz="2000" b="1" dirty="0">
              <a:latin typeface="Comic Sans MS" panose="030F0702030302020204" pitchFamily="66" charset="0"/>
            </a:endParaRPr>
          </a:p>
        </p:txBody>
      </p:sp>
      <p:sp>
        <p:nvSpPr>
          <p:cNvPr id="21" name="CuadroTexto 20">
            <a:extLst>
              <a:ext uri="{FF2B5EF4-FFF2-40B4-BE49-F238E27FC236}">
                <a16:creationId xmlns:a16="http://schemas.microsoft.com/office/drawing/2014/main" xmlns="" id="{72FFD343-ABA5-40B5-BEBD-56DC69725E4F}"/>
              </a:ext>
            </a:extLst>
          </p:cNvPr>
          <p:cNvSpPr txBox="1"/>
          <p:nvPr/>
        </p:nvSpPr>
        <p:spPr>
          <a:xfrm>
            <a:off x="9626600" y="9212037"/>
            <a:ext cx="7924800" cy="707886"/>
          </a:xfrm>
          <a:prstGeom prst="rect">
            <a:avLst/>
          </a:prstGeom>
          <a:noFill/>
        </p:spPr>
        <p:txBody>
          <a:bodyPr wrap="square">
            <a:spAutoFit/>
          </a:bodyPr>
          <a:lstStyle/>
          <a:p>
            <a:pPr algn="ctr"/>
            <a:r>
              <a:rPr lang="es-MX" sz="2000" b="1" dirty="0">
                <a:latin typeface="Comic Sans MS" panose="030F0702030302020204" pitchFamily="66" charset="0"/>
              </a:rPr>
              <a:t>Figura 4 B. Curva típica de límite para la operación de V/Hz para un transformador de potencia. </a:t>
            </a:r>
            <a:endParaRPr lang="es-AR" sz="2000" b="1" dirty="0">
              <a:latin typeface="Comic Sans MS" panose="030F0702030302020204" pitchFamily="66"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81000"/>
            <a:ext cx="17221200" cy="9907841"/>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ajustar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unidad </a:t>
            </a:r>
            <a:r>
              <a:rPr lang="es-MX" sz="2400" dirty="0">
                <a:latin typeface="Comic Sans MS"/>
                <a:cs typeface="Comic Sans MS"/>
              </a:rPr>
              <a:t> </a:t>
            </a:r>
            <a:r>
              <a:rPr lang="es-MX" sz="2400" spc="-5" dirty="0">
                <a:latin typeface="Comic Sans MS"/>
                <a:cs typeface="Comic Sans MS"/>
              </a:rPr>
              <a:t>generadora, es importante que las curvas de operación </a:t>
            </a:r>
            <a:r>
              <a:rPr lang="es-MX" sz="2400" dirty="0">
                <a:latin typeface="Comic Sans MS"/>
                <a:cs typeface="Comic Sans MS"/>
              </a:rPr>
              <a:t> </a:t>
            </a:r>
            <a:r>
              <a:rPr lang="es-MX" sz="2400" spc="-5" dirty="0">
                <a:latin typeface="Comic Sans MS"/>
                <a:cs typeface="Comic Sans MS"/>
              </a:rPr>
              <a:t>permisibles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generadores</a:t>
            </a:r>
            <a:r>
              <a:rPr lang="es-MX" sz="2400" spc="254" dirty="0">
                <a:latin typeface="Comic Sans MS"/>
                <a:cs typeface="Comic Sans MS"/>
              </a:rPr>
              <a:t> </a:t>
            </a:r>
            <a:r>
              <a:rPr lang="es-MX" sz="2400" spc="-5" dirty="0">
                <a:latin typeface="Comic Sans MS"/>
                <a:cs typeface="Comic Sans MS"/>
              </a:rPr>
              <a:t>y</a:t>
            </a:r>
            <a:r>
              <a:rPr lang="es-MX" sz="2400" spc="260" dirty="0">
                <a:latin typeface="Comic Sans MS"/>
                <a:cs typeface="Comic Sans MS"/>
              </a:rPr>
              <a:t> </a:t>
            </a:r>
            <a:r>
              <a:rPr lang="es-MX" sz="2400" spc="-5" dirty="0">
                <a:latin typeface="Comic Sans MS"/>
                <a:cs typeface="Comic Sans MS"/>
              </a:rPr>
              <a:t>transformadores </a:t>
            </a:r>
            <a:r>
              <a:rPr lang="es-MX" sz="2400" dirty="0">
                <a:latin typeface="Comic Sans MS"/>
                <a:cs typeface="Comic Sans MS"/>
              </a:rPr>
              <a:t> </a:t>
            </a:r>
            <a:r>
              <a:rPr lang="es-MX" sz="2400" spc="-5" dirty="0">
                <a:latin typeface="Comic Sans MS"/>
                <a:cs typeface="Comic Sans MS"/>
              </a:rPr>
              <a:t>sean referidas a una base común de tensión.</a:t>
            </a:r>
            <a:r>
              <a:rPr lang="es-MX" sz="2400" dirty="0">
                <a:latin typeface="Comic Sans MS"/>
                <a:cs typeface="Comic Sans MS"/>
              </a:rPr>
              <a:t> </a:t>
            </a:r>
            <a:r>
              <a:rPr lang="es-MX" sz="2400" spc="-5" dirty="0">
                <a:latin typeface="Comic Sans MS"/>
                <a:cs typeface="Comic Sans MS"/>
              </a:rPr>
              <a:t>Esto es </a:t>
            </a:r>
            <a:r>
              <a:rPr lang="es-MX" sz="2400" dirty="0">
                <a:latin typeface="Comic Sans MS"/>
                <a:cs typeface="Comic Sans MS"/>
              </a:rPr>
              <a:t> </a:t>
            </a:r>
            <a:r>
              <a:rPr lang="es-MX" sz="2400" spc="-5" dirty="0">
                <a:latin typeface="Comic Sans MS"/>
                <a:cs typeface="Comic Sans MS"/>
              </a:rPr>
              <a:t>necesario</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algunos</a:t>
            </a:r>
            <a:r>
              <a:rPr lang="es-MX" sz="2400" dirty="0">
                <a:latin typeface="Comic Sans MS"/>
                <a:cs typeface="Comic Sans MS"/>
              </a:rPr>
              <a:t> </a:t>
            </a:r>
            <a:r>
              <a:rPr lang="es-MX" sz="2400" spc="-5" dirty="0">
                <a:latin typeface="Comic Sans MS"/>
                <a:cs typeface="Comic Sans MS"/>
              </a:rPr>
              <a:t>casos,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 </a:t>
            </a:r>
            <a:r>
              <a:rPr lang="es-MX" sz="2400" dirty="0">
                <a:latin typeface="Comic Sans MS"/>
                <a:cs typeface="Comic Sans MS"/>
              </a:rPr>
              <a:t> </a:t>
            </a:r>
            <a:r>
              <a:rPr lang="es-MX" sz="2400" spc="-5" dirty="0">
                <a:latin typeface="Comic Sans MS"/>
                <a:cs typeface="Comic Sans MS"/>
              </a:rPr>
              <a:t>nominal del devanado de baja tensión del transformador </a:t>
            </a:r>
            <a:r>
              <a:rPr lang="es-MX" sz="2400" dirty="0">
                <a:latin typeface="Comic Sans MS"/>
                <a:cs typeface="Comic Sans MS"/>
              </a:rPr>
              <a:t> </a:t>
            </a:r>
            <a:r>
              <a:rPr lang="es-MX" sz="2400" spc="-5" dirty="0">
                <a:latin typeface="Comic Sans MS"/>
                <a:cs typeface="Comic Sans MS"/>
              </a:rPr>
              <a:t>elevador es ligeramente menor que la del generador.</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relación de vueltas resultante compensa parcialmente la </a:t>
            </a:r>
            <a:r>
              <a:rPr lang="es-MX" sz="2400" dirty="0">
                <a:latin typeface="Comic Sans MS"/>
                <a:cs typeface="Comic Sans MS"/>
              </a:rPr>
              <a:t> </a:t>
            </a:r>
            <a:r>
              <a:rPr lang="es-MX" sz="2400" spc="-5" dirty="0">
                <a:latin typeface="Comic Sans MS"/>
                <a:cs typeface="Comic Sans MS"/>
              </a:rPr>
              <a:t>caída de tensión a través del banco debida al flujo de </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La tensión base usado normalmente es la tensión </a:t>
            </a:r>
            <a:r>
              <a:rPr lang="es-MX" sz="2400" dirty="0">
                <a:latin typeface="Comic Sans MS"/>
                <a:cs typeface="Comic Sans MS"/>
              </a:rPr>
              <a:t> </a:t>
            </a:r>
            <a:r>
              <a:rPr lang="es-MX" sz="2400" spc="-5" dirty="0">
                <a:latin typeface="Comic Sans MS"/>
                <a:cs typeface="Comic Sans MS"/>
              </a:rPr>
              <a:t>terminal del generador, puesto que típicamente los </a:t>
            </a:r>
            <a:r>
              <a:rPr lang="es-MX" sz="2400" spc="-5" dirty="0" err="1">
                <a:latin typeface="Comic Sans MS"/>
                <a:cs typeface="Comic Sans MS"/>
              </a:rPr>
              <a:t>TPs</a:t>
            </a:r>
            <a:r>
              <a:rPr lang="es-MX" sz="2400" spc="-5" dirty="0">
                <a:latin typeface="Comic Sans MS"/>
                <a:cs typeface="Comic Sans MS"/>
              </a:rPr>
              <a:t> </a:t>
            </a:r>
            <a:r>
              <a:rPr lang="es-MX" sz="2400" dirty="0">
                <a:latin typeface="Comic Sans MS"/>
                <a:cs typeface="Comic Sans MS"/>
              </a:rPr>
              <a:t> </a:t>
            </a:r>
            <a:r>
              <a:rPr lang="es-MX" sz="2400" spc="-5" dirty="0">
                <a:latin typeface="Comic Sans MS"/>
                <a:cs typeface="Comic Sans MS"/>
              </a:rPr>
              <a:t>usados</a:t>
            </a:r>
            <a:r>
              <a:rPr lang="es-MX" sz="2400" spc="65" dirty="0">
                <a:latin typeface="Comic Sans MS"/>
                <a:cs typeface="Comic Sans MS"/>
              </a:rPr>
              <a:t> </a:t>
            </a:r>
            <a:r>
              <a:rPr lang="es-MX" sz="2400" spc="-5" dirty="0">
                <a:latin typeface="Comic Sans MS"/>
                <a:cs typeface="Comic Sans MS"/>
              </a:rPr>
              <a:t>para</a:t>
            </a:r>
            <a:r>
              <a:rPr lang="es-MX" sz="2400" spc="70" dirty="0">
                <a:latin typeface="Comic Sans MS"/>
                <a:cs typeface="Comic Sans MS"/>
              </a:rPr>
              <a:t> </a:t>
            </a:r>
            <a:r>
              <a:rPr lang="es-MX" sz="2400" spc="-5" dirty="0">
                <a:latin typeface="Comic Sans MS"/>
                <a:cs typeface="Comic Sans MS"/>
              </a:rPr>
              <a:t>la</a:t>
            </a:r>
            <a:r>
              <a:rPr lang="es-MX" sz="2400" spc="70" dirty="0">
                <a:latin typeface="Comic Sans MS"/>
                <a:cs typeface="Comic Sans MS"/>
              </a:rPr>
              <a:t> </a:t>
            </a:r>
            <a:r>
              <a:rPr lang="es-MX" sz="2400" spc="-5" dirty="0">
                <a:latin typeface="Comic Sans MS"/>
                <a:cs typeface="Comic Sans MS"/>
              </a:rPr>
              <a:t>señal</a:t>
            </a:r>
            <a:r>
              <a:rPr lang="es-MX" sz="2400" spc="70" dirty="0">
                <a:latin typeface="Comic Sans MS"/>
                <a:cs typeface="Comic Sans MS"/>
              </a:rPr>
              <a:t> </a:t>
            </a:r>
            <a:r>
              <a:rPr lang="es-MX" sz="2400" spc="-5" dirty="0">
                <a:latin typeface="Comic Sans MS"/>
                <a:cs typeface="Comic Sans MS"/>
              </a:rPr>
              <a:t>de</a:t>
            </a:r>
            <a:r>
              <a:rPr lang="es-MX" sz="2400" spc="70" dirty="0">
                <a:latin typeface="Comic Sans MS"/>
                <a:cs typeface="Comic Sans MS"/>
              </a:rPr>
              <a:t> </a:t>
            </a:r>
            <a:r>
              <a:rPr lang="es-MX" sz="2400" spc="-5" dirty="0">
                <a:latin typeface="Comic Sans MS"/>
                <a:cs typeface="Comic Sans MS"/>
              </a:rPr>
              <a:t>tensión</a:t>
            </a:r>
            <a:r>
              <a:rPr lang="es-MX" sz="2400" spc="70" dirty="0">
                <a:latin typeface="Comic Sans MS"/>
                <a:cs typeface="Comic Sans MS"/>
              </a:rPr>
              <a:t> </a:t>
            </a:r>
            <a:r>
              <a:rPr lang="es-MX" sz="2400" spc="-5" dirty="0">
                <a:latin typeface="Comic Sans MS"/>
                <a:cs typeface="Comic Sans MS"/>
              </a:rPr>
              <a:t>al</a:t>
            </a:r>
            <a:r>
              <a:rPr lang="es-MX" sz="2400" spc="70" dirty="0">
                <a:latin typeface="Comic Sans MS"/>
                <a:cs typeface="Comic Sans MS"/>
              </a:rPr>
              <a:t> </a:t>
            </a:r>
            <a:r>
              <a:rPr lang="es-MX" sz="2400" spc="-5" dirty="0">
                <a:latin typeface="Comic Sans MS"/>
                <a:cs typeface="Comic Sans MS"/>
              </a:rPr>
              <a:t>relé</a:t>
            </a:r>
            <a:r>
              <a:rPr lang="es-MX" sz="2400" spc="70" dirty="0">
                <a:latin typeface="Comic Sans MS"/>
                <a:cs typeface="Comic Sans MS"/>
              </a:rPr>
              <a:t> </a:t>
            </a:r>
            <a:r>
              <a:rPr lang="es-MX" sz="2400" spc="-5" dirty="0">
                <a:latin typeface="Comic Sans MS"/>
                <a:cs typeface="Comic Sans MS"/>
              </a:rPr>
              <a:t>están</a:t>
            </a:r>
            <a:r>
              <a:rPr lang="es-MX" sz="2400" spc="65" dirty="0">
                <a:latin typeface="Comic Sans MS"/>
                <a:cs typeface="Comic Sans MS"/>
              </a:rPr>
              <a:t> </a:t>
            </a:r>
            <a:r>
              <a:rPr lang="es-MX" sz="2400" spc="-5" dirty="0">
                <a:latin typeface="Comic Sans MS"/>
                <a:cs typeface="Comic Sans MS"/>
              </a:rPr>
              <a:t>conectados </a:t>
            </a:r>
            <a:r>
              <a:rPr lang="es-MX" sz="2400" spc="-254" dirty="0">
                <a:latin typeface="Comic Sans MS"/>
                <a:cs typeface="Comic Sans MS"/>
              </a:rPr>
              <a:t> </a:t>
            </a:r>
            <a:r>
              <a:rPr lang="es-MX" sz="2400" spc="-5" dirty="0">
                <a:latin typeface="Comic Sans MS"/>
                <a:cs typeface="Comic Sans MS"/>
              </a:rPr>
              <a:t>a</a:t>
            </a:r>
            <a:r>
              <a:rPr lang="es-MX" sz="2400" spc="225" dirty="0">
                <a:latin typeface="Comic Sans MS"/>
                <a:cs typeface="Comic Sans MS"/>
              </a:rPr>
              <a:t> </a:t>
            </a:r>
            <a:r>
              <a:rPr lang="es-MX" sz="2400" spc="-5" dirty="0">
                <a:latin typeface="Comic Sans MS"/>
                <a:cs typeface="Comic Sans MS"/>
              </a:rPr>
              <a:t>la</a:t>
            </a:r>
            <a:r>
              <a:rPr lang="es-MX" sz="2400" spc="225" dirty="0">
                <a:latin typeface="Comic Sans MS"/>
                <a:cs typeface="Comic Sans MS"/>
              </a:rPr>
              <a:t> </a:t>
            </a:r>
            <a:r>
              <a:rPr lang="es-MX" sz="2400" spc="-5" dirty="0">
                <a:latin typeface="Comic Sans MS"/>
                <a:cs typeface="Comic Sans MS"/>
              </a:rPr>
              <a:t>unidad</a:t>
            </a:r>
            <a:r>
              <a:rPr lang="es-MX" sz="2400" spc="220" dirty="0">
                <a:latin typeface="Comic Sans MS"/>
                <a:cs typeface="Comic Sans MS"/>
              </a:rPr>
              <a:t> </a:t>
            </a:r>
            <a:r>
              <a:rPr lang="es-MX" sz="2400" spc="-5" dirty="0">
                <a:latin typeface="Comic Sans MS"/>
                <a:cs typeface="Comic Sans MS"/>
              </a:rPr>
              <a:t>entre</a:t>
            </a:r>
            <a:r>
              <a:rPr lang="es-MX" sz="2400" spc="225" dirty="0">
                <a:latin typeface="Comic Sans MS"/>
                <a:cs typeface="Comic Sans MS"/>
              </a:rPr>
              <a:t> </a:t>
            </a:r>
            <a:r>
              <a:rPr lang="es-MX" sz="2400" spc="-5" dirty="0">
                <a:latin typeface="Comic Sans MS"/>
                <a:cs typeface="Comic Sans MS"/>
              </a:rPr>
              <a:t>el</a:t>
            </a:r>
            <a:r>
              <a:rPr lang="es-MX" sz="2400" spc="225" dirty="0">
                <a:latin typeface="Comic Sans MS"/>
                <a:cs typeface="Comic Sans MS"/>
              </a:rPr>
              <a:t> </a:t>
            </a:r>
            <a:r>
              <a:rPr lang="es-MX" sz="2400" spc="-5" dirty="0">
                <a:latin typeface="Comic Sans MS"/>
                <a:cs typeface="Comic Sans MS"/>
              </a:rPr>
              <a:t>generador</a:t>
            </a:r>
            <a:r>
              <a:rPr lang="es-MX" sz="2400" spc="220" dirty="0">
                <a:latin typeface="Comic Sans MS"/>
                <a:cs typeface="Comic Sans MS"/>
              </a:rPr>
              <a:t> </a:t>
            </a:r>
            <a:r>
              <a:rPr lang="es-MX" sz="2400" spc="-5" dirty="0">
                <a:latin typeface="Comic Sans MS"/>
                <a:cs typeface="Comic Sans MS"/>
              </a:rPr>
              <a:t>y</a:t>
            </a:r>
            <a:r>
              <a:rPr lang="es-MX" sz="2400" spc="229" dirty="0">
                <a:latin typeface="Comic Sans MS"/>
                <a:cs typeface="Comic Sans MS"/>
              </a:rPr>
              <a:t> </a:t>
            </a:r>
            <a:r>
              <a:rPr lang="es-MX" sz="2400" spc="-5" dirty="0">
                <a:latin typeface="Comic Sans MS"/>
                <a:cs typeface="Comic Sans MS"/>
              </a:rPr>
              <a:t>los</a:t>
            </a:r>
            <a:r>
              <a:rPr lang="es-MX" sz="2400" spc="220" dirty="0">
                <a:latin typeface="Comic Sans MS"/>
                <a:cs typeface="Comic Sans MS"/>
              </a:rPr>
              <a:t> </a:t>
            </a:r>
            <a:r>
              <a:rPr lang="es-MX" sz="2400" spc="-5" dirty="0">
                <a:latin typeface="Comic Sans MS"/>
                <a:cs typeface="Comic Sans MS"/>
              </a:rPr>
              <a:t>transformadores elevador</a:t>
            </a:r>
            <a:r>
              <a:rPr lang="es-MX" sz="2400" spc="140" dirty="0">
                <a:latin typeface="Comic Sans MS"/>
                <a:cs typeface="Comic Sans MS"/>
              </a:rPr>
              <a:t> </a:t>
            </a:r>
            <a:r>
              <a:rPr lang="es-MX" sz="2400" spc="-5" dirty="0">
                <a:latin typeface="Comic Sans MS"/>
                <a:cs typeface="Comic Sans MS"/>
              </a:rPr>
              <a:t>y</a:t>
            </a:r>
            <a:r>
              <a:rPr lang="es-MX" sz="2400" spc="140" dirty="0">
                <a:latin typeface="Comic Sans MS"/>
                <a:cs typeface="Comic Sans MS"/>
              </a:rPr>
              <a:t> </a:t>
            </a:r>
            <a:r>
              <a:rPr lang="es-MX" sz="2400" spc="-5" dirty="0">
                <a:latin typeface="Comic Sans MS"/>
                <a:cs typeface="Comic Sans MS"/>
              </a:rPr>
              <a:t>auxiliar</a:t>
            </a:r>
            <a:r>
              <a:rPr lang="es-MX" sz="2400" spc="145" dirty="0">
                <a:latin typeface="Comic Sans MS"/>
                <a:cs typeface="Comic Sans MS"/>
              </a:rPr>
              <a:t> </a:t>
            </a:r>
            <a:r>
              <a:rPr lang="es-MX" sz="2400" spc="-5" dirty="0">
                <a:latin typeface="Comic Sans MS"/>
                <a:cs typeface="Comic Sans MS"/>
              </a:rPr>
              <a:t>de</a:t>
            </a:r>
            <a:r>
              <a:rPr lang="es-MX" sz="2400" spc="135" dirty="0">
                <a:latin typeface="Comic Sans MS"/>
                <a:cs typeface="Comic Sans MS"/>
              </a:rPr>
              <a:t> </a:t>
            </a:r>
            <a:r>
              <a:rPr lang="es-MX" sz="2400" spc="-5" dirty="0">
                <a:latin typeface="Comic Sans MS"/>
                <a:cs typeface="Comic Sans MS"/>
              </a:rPr>
              <a:t>la</a:t>
            </a:r>
            <a:r>
              <a:rPr lang="es-MX" sz="2400" spc="140" dirty="0">
                <a:latin typeface="Comic Sans MS"/>
                <a:cs typeface="Comic Sans MS"/>
              </a:rPr>
              <a:t> </a:t>
            </a:r>
            <a:r>
              <a:rPr lang="es-MX" sz="2400" spc="-5" dirty="0">
                <a:latin typeface="Comic Sans MS"/>
                <a:cs typeface="Comic Sans MS"/>
              </a:rPr>
              <a:t>unidad.</a:t>
            </a:r>
            <a:r>
              <a:rPr lang="es-MX" sz="2400" spc="25" dirty="0">
                <a:latin typeface="Comic Sans MS"/>
                <a:cs typeface="Comic Sans MS"/>
              </a:rPr>
              <a:t> </a:t>
            </a:r>
            <a:r>
              <a:rPr lang="es-MX" sz="2400" spc="-5" dirty="0">
                <a:latin typeface="Comic Sans MS"/>
                <a:cs typeface="Comic Sans MS"/>
              </a:rPr>
              <a:t>La</a:t>
            </a:r>
            <a:r>
              <a:rPr lang="es-MX" sz="2400" spc="145" dirty="0">
                <a:latin typeface="Comic Sans MS"/>
                <a:cs typeface="Comic Sans MS"/>
              </a:rPr>
              <a:t> </a:t>
            </a:r>
            <a:r>
              <a:rPr lang="es-MX" sz="2400" b="1" spc="-5" dirty="0">
                <a:latin typeface="Comic Sans MS"/>
                <a:cs typeface="Comic Sans MS"/>
              </a:rPr>
              <a:t>figura</a:t>
            </a:r>
            <a:r>
              <a:rPr lang="es-MX" sz="2400" b="1" spc="135" dirty="0">
                <a:latin typeface="Comic Sans MS"/>
                <a:cs typeface="Comic Sans MS"/>
              </a:rPr>
              <a:t> </a:t>
            </a:r>
            <a:r>
              <a:rPr lang="es-MX" sz="2400" b="1" spc="-5" dirty="0">
                <a:latin typeface="Comic Sans MS"/>
                <a:cs typeface="Comic Sans MS"/>
              </a:rPr>
              <a:t>4C</a:t>
            </a:r>
            <a:r>
              <a:rPr lang="es-MX" sz="2400" b="1" spc="130" dirty="0">
                <a:latin typeface="Comic Sans MS"/>
                <a:cs typeface="Comic Sans MS"/>
              </a:rPr>
              <a:t> </a:t>
            </a:r>
            <a:r>
              <a:rPr lang="es-MX" sz="2400" spc="-5" dirty="0">
                <a:latin typeface="Comic Sans MS"/>
                <a:cs typeface="Comic Sans MS"/>
              </a:rPr>
              <a:t>muestra </a:t>
            </a:r>
            <a:r>
              <a:rPr lang="es-MX" sz="2400" spc="-26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curvas</a:t>
            </a:r>
            <a:r>
              <a:rPr lang="es-MX" sz="2400" dirty="0">
                <a:latin typeface="Comic Sans MS"/>
                <a:cs typeface="Comic Sans MS"/>
              </a:rPr>
              <a:t> </a:t>
            </a:r>
            <a:r>
              <a:rPr lang="es-MX" sz="2400" spc="-5" dirty="0">
                <a:latin typeface="Comic Sans MS"/>
                <a:cs typeface="Comic Sans MS"/>
              </a:rPr>
              <a:t>combinadas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el </a:t>
            </a:r>
            <a:r>
              <a:rPr lang="es-MX" sz="2400" dirty="0">
                <a:latin typeface="Comic Sans MS"/>
                <a:cs typeface="Comic Sans MS"/>
              </a:rPr>
              <a:t> </a:t>
            </a:r>
            <a:r>
              <a:rPr lang="es-MX" sz="2400" spc="-5" dirty="0">
                <a:latin typeface="Comic Sans MS"/>
                <a:cs typeface="Comic Sans MS"/>
              </a:rPr>
              <a:t>transformador elevador.</a:t>
            </a:r>
          </a:p>
          <a:p>
            <a:pPr marL="12700" marR="5080" algn="just">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equipos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sólo</a:t>
            </a:r>
            <a:r>
              <a:rPr lang="es-MX" sz="2400" dirty="0">
                <a:latin typeface="Comic Sans MS"/>
                <a:cs typeface="Comic Sans MS"/>
              </a:rPr>
              <a:t> </a:t>
            </a:r>
            <a:r>
              <a:rPr lang="es-MX" sz="2400" spc="-5" dirty="0">
                <a:latin typeface="Comic Sans MS"/>
                <a:cs typeface="Comic Sans MS"/>
              </a:rPr>
              <a:t>tensión</a:t>
            </a:r>
            <a:r>
              <a:rPr lang="es-MX" sz="2400" spc="254" dirty="0">
                <a:latin typeface="Comic Sans MS"/>
                <a:cs typeface="Comic Sans MS"/>
              </a:rPr>
              <a:t> </a:t>
            </a:r>
            <a:r>
              <a:rPr lang="es-MX" sz="2400" spc="-5" dirty="0">
                <a:latin typeface="Comic Sans MS"/>
                <a:cs typeface="Comic Sans MS"/>
              </a:rPr>
              <a:t>excesiva</a:t>
            </a:r>
            <a:r>
              <a:rPr lang="es-MX" sz="2400" spc="260" dirty="0">
                <a:latin typeface="Comic Sans MS"/>
                <a:cs typeface="Comic Sans MS"/>
              </a:rPr>
              <a:t> </a:t>
            </a:r>
            <a:r>
              <a:rPr lang="es-MX" sz="2400" spc="-5" dirty="0">
                <a:latin typeface="Comic Sans MS"/>
                <a:cs typeface="Comic Sans MS"/>
              </a:rPr>
              <a:t>es </a:t>
            </a:r>
            <a:r>
              <a:rPr lang="es-MX" sz="2400" dirty="0">
                <a:latin typeface="Comic Sans MS"/>
                <a:cs typeface="Comic Sans MS"/>
              </a:rPr>
              <a:t> </a:t>
            </a:r>
            <a:r>
              <a:rPr lang="es-MX" sz="2400" spc="-5" dirty="0">
                <a:latin typeface="Comic Sans MS"/>
                <a:cs typeface="Comic Sans MS"/>
              </a:rPr>
              <a:t>causado</a:t>
            </a:r>
            <a:r>
              <a:rPr lang="es-MX" sz="2400" spc="85" dirty="0">
                <a:latin typeface="Comic Sans MS"/>
                <a:cs typeface="Comic Sans MS"/>
              </a:rPr>
              <a:t> </a:t>
            </a:r>
            <a:r>
              <a:rPr lang="es-MX" sz="2400" spc="-5" dirty="0">
                <a:latin typeface="Comic Sans MS"/>
                <a:cs typeface="Comic Sans MS"/>
              </a:rPr>
              <a:t>básicamente</a:t>
            </a:r>
            <a:r>
              <a:rPr lang="es-MX" sz="2400" spc="85" dirty="0">
                <a:latin typeface="Comic Sans MS"/>
                <a:cs typeface="Comic Sans MS"/>
              </a:rPr>
              <a:t> </a:t>
            </a:r>
            <a:r>
              <a:rPr lang="es-MX" sz="2400" spc="-5" dirty="0">
                <a:latin typeface="Comic Sans MS"/>
                <a:cs typeface="Comic Sans MS"/>
              </a:rPr>
              <a:t>por</a:t>
            </a:r>
            <a:r>
              <a:rPr lang="es-MX" sz="2400" spc="90" dirty="0">
                <a:latin typeface="Comic Sans MS"/>
                <a:cs typeface="Comic Sans MS"/>
              </a:rPr>
              <a:t> </a:t>
            </a:r>
            <a:r>
              <a:rPr lang="es-MX" sz="2400" spc="-5" dirty="0">
                <a:latin typeface="Comic Sans MS"/>
                <a:cs typeface="Comic Sans MS"/>
              </a:rPr>
              <a:t>ruptura</a:t>
            </a:r>
            <a:r>
              <a:rPr lang="es-MX" sz="2400" spc="85" dirty="0">
                <a:latin typeface="Comic Sans MS"/>
                <a:cs typeface="Comic Sans MS"/>
              </a:rPr>
              <a:t> </a:t>
            </a:r>
            <a:r>
              <a:rPr lang="es-MX" sz="2400" spc="-5" dirty="0">
                <a:latin typeface="Comic Sans MS"/>
                <a:cs typeface="Comic Sans MS"/>
              </a:rPr>
              <a:t>del</a:t>
            </a:r>
            <a:r>
              <a:rPr lang="es-MX" sz="2400" spc="90" dirty="0">
                <a:latin typeface="Comic Sans MS"/>
                <a:cs typeface="Comic Sans MS"/>
              </a:rPr>
              <a:t> </a:t>
            </a:r>
            <a:r>
              <a:rPr lang="es-MX" sz="2400" spc="-5" dirty="0">
                <a:latin typeface="Comic Sans MS"/>
                <a:cs typeface="Comic Sans MS"/>
              </a:rPr>
              <a:t>aislamiento</a:t>
            </a:r>
            <a:r>
              <a:rPr lang="es-MX" sz="2400" spc="75" dirty="0">
                <a:latin typeface="Comic Sans MS"/>
                <a:cs typeface="Comic Sans MS"/>
              </a:rPr>
              <a:t> </a:t>
            </a:r>
            <a:r>
              <a:rPr lang="es-MX" sz="2400" spc="-5" dirty="0">
                <a:latin typeface="Comic Sans MS"/>
                <a:cs typeface="Comic Sans MS"/>
              </a:rPr>
              <a:t>debido </a:t>
            </a:r>
            <a:r>
              <a:rPr lang="es-MX" sz="2400" spc="-26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esfuerzo</a:t>
            </a:r>
            <a:r>
              <a:rPr lang="es-MX" sz="2400" dirty="0">
                <a:latin typeface="Comic Sans MS"/>
                <a:cs typeface="Comic Sans MS"/>
              </a:rPr>
              <a:t> </a:t>
            </a:r>
            <a:r>
              <a:rPr lang="es-MX" sz="2400" spc="-5" dirty="0">
                <a:latin typeface="Comic Sans MS"/>
                <a:cs typeface="Comic Sans MS"/>
              </a:rPr>
              <a:t>dieléctrico.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sin </a:t>
            </a:r>
            <a:r>
              <a:rPr lang="es-MX" sz="2400" dirty="0">
                <a:latin typeface="Comic Sans MS"/>
                <a:cs typeface="Comic Sans MS"/>
              </a:rPr>
              <a:t> </a:t>
            </a:r>
            <a:r>
              <a:rPr lang="es-MX" sz="2400" spc="-5" dirty="0">
                <a:latin typeface="Comic Sans MS"/>
                <a:cs typeface="Comic Sans MS"/>
              </a:rPr>
              <a:t>sobreexcitación</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ocurrir</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generador tiene una </a:t>
            </a:r>
            <a:r>
              <a:rPr lang="es-MX" sz="2400" spc="-5" dirty="0" err="1">
                <a:latin typeface="Comic Sans MS"/>
                <a:cs typeface="Comic Sans MS"/>
              </a:rPr>
              <a:t>sobrevelocidad</a:t>
            </a:r>
            <a:r>
              <a:rPr lang="es-MX" sz="2400" spc="-5" dirty="0">
                <a:latin typeface="Comic Sans MS"/>
                <a:cs typeface="Comic Sans MS"/>
              </a:rPr>
              <a:t> debida a un rechazo </a:t>
            </a:r>
            <a:r>
              <a:rPr lang="es-MX" sz="2400" dirty="0">
                <a:latin typeface="Comic Sans MS"/>
                <a:cs typeface="Comic Sans MS"/>
              </a:rPr>
              <a:t> </a:t>
            </a:r>
            <a:r>
              <a:rPr lang="es-MX" sz="2400" spc="-5" dirty="0">
                <a:latin typeface="Comic Sans MS"/>
                <a:cs typeface="Comic Sans MS"/>
              </a:rPr>
              <a:t>de carga, a una falla severa y repentina, o a alguna otra </a:t>
            </a:r>
            <a:r>
              <a:rPr lang="es-MX" sz="2400" dirty="0">
                <a:latin typeface="Comic Sans MS"/>
                <a:cs typeface="Comic Sans MS"/>
              </a:rPr>
              <a:t> </a:t>
            </a:r>
            <a:r>
              <a:rPr lang="es-MX" sz="2400" spc="-5" dirty="0">
                <a:latin typeface="Comic Sans MS"/>
                <a:cs typeface="Comic Sans MS"/>
              </a:rPr>
              <a:t>razón;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casos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ocurre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sobreexcitación </a:t>
            </a:r>
            <a:r>
              <a:rPr lang="es-MX" sz="2400" dirty="0">
                <a:latin typeface="Comic Sans MS"/>
                <a:cs typeface="Comic Sans MS"/>
              </a:rPr>
              <a:t> </a:t>
            </a:r>
            <a:r>
              <a:rPr lang="es-MX" sz="2400" spc="-5" dirty="0">
                <a:latin typeface="Comic Sans MS"/>
                <a:cs typeface="Comic Sans MS"/>
              </a:rPr>
              <a:t>porque la tensión y la frecuencia aumentan en la misma </a:t>
            </a:r>
            <a:r>
              <a:rPr lang="es-MX" sz="2400" dirty="0">
                <a:latin typeface="Comic Sans MS"/>
                <a:cs typeface="Comic Sans MS"/>
              </a:rPr>
              <a:t> </a:t>
            </a:r>
            <a:r>
              <a:rPr lang="es-MX" sz="2400" spc="-5" dirty="0">
                <a:latin typeface="Comic Sans MS"/>
                <a:cs typeface="Comic Sans MS"/>
              </a:rPr>
              <a:t>proporción;</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tanto,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relación</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permanece </a:t>
            </a:r>
            <a:r>
              <a:rPr lang="es-MX" sz="2400" dirty="0">
                <a:latin typeface="Comic Sans MS"/>
                <a:cs typeface="Comic Sans MS"/>
              </a:rPr>
              <a:t> </a:t>
            </a:r>
            <a:r>
              <a:rPr lang="es-MX" sz="2400" spc="-5" dirty="0">
                <a:latin typeface="Comic Sans MS"/>
                <a:cs typeface="Comic Sans MS"/>
              </a:rPr>
              <a:t>constante.</a:t>
            </a:r>
            <a:r>
              <a:rPr lang="es-MX" sz="2400" dirty="0">
                <a:latin typeface="Comic Sans MS"/>
                <a:cs typeface="Comic Sans MS"/>
              </a:rPr>
              <a:t> </a:t>
            </a: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fabricantes</a:t>
            </a:r>
            <a:r>
              <a:rPr lang="es-MX" sz="2400" dirty="0">
                <a:latin typeface="Comic Sans MS"/>
                <a:cs typeface="Comic Sans MS"/>
              </a:rPr>
              <a:t> </a:t>
            </a:r>
            <a:r>
              <a:rPr lang="es-MX" sz="2400" spc="-5" dirty="0">
                <a:latin typeface="Comic Sans MS"/>
                <a:cs typeface="Comic Sans MS"/>
              </a:rPr>
              <a:t>proporcionan </a:t>
            </a:r>
            <a:r>
              <a:rPr lang="es-MX" sz="2400" dirty="0">
                <a:latin typeface="Comic Sans MS"/>
                <a:cs typeface="Comic Sans MS"/>
              </a:rPr>
              <a:t> </a:t>
            </a:r>
            <a:r>
              <a:rPr lang="es-MX" sz="2400" spc="-5" dirty="0">
                <a:latin typeface="Comic Sans MS"/>
                <a:cs typeface="Comic Sans MS"/>
              </a:rPr>
              <a:t>relaciones</a:t>
            </a:r>
            <a:r>
              <a:rPr lang="es-MX" sz="2400" dirty="0">
                <a:latin typeface="Comic Sans MS"/>
                <a:cs typeface="Comic Sans MS"/>
              </a:rPr>
              <a:t> </a:t>
            </a:r>
            <a:r>
              <a:rPr lang="es-MX" sz="2400" spc="-5" dirty="0">
                <a:latin typeface="Comic Sans MS"/>
                <a:cs typeface="Comic Sans MS"/>
              </a:rPr>
              <a:t>tensión-tiempo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equipo,</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cuales </a:t>
            </a:r>
            <a:r>
              <a:rPr lang="es-MX" sz="2400" dirty="0">
                <a:latin typeface="Comic Sans MS"/>
                <a:cs typeface="Comic Sans MS"/>
              </a:rPr>
              <a:t> </a:t>
            </a:r>
            <a:r>
              <a:rPr lang="es-MX" sz="2400" spc="-5" dirty="0">
                <a:latin typeface="Comic Sans MS"/>
                <a:cs typeface="Comic Sans MS"/>
              </a:rPr>
              <a:t>muestran</a:t>
            </a:r>
            <a:r>
              <a:rPr lang="es-MX" sz="2400" dirty="0">
                <a:latin typeface="Comic Sans MS"/>
                <a:cs typeface="Comic Sans MS"/>
              </a:rPr>
              <a:t> </a:t>
            </a:r>
            <a:r>
              <a:rPr lang="es-MX" sz="2400" spc="-5" dirty="0">
                <a:latin typeface="Comic Sans MS"/>
                <a:cs typeface="Comic Sans MS"/>
              </a:rPr>
              <a:t>los</a:t>
            </a:r>
            <a:r>
              <a:rPr lang="es-MX" sz="2400" spc="5" dirty="0">
                <a:latin typeface="Comic Sans MS"/>
                <a:cs typeface="Comic Sans MS"/>
              </a:rPr>
              <a:t> </a:t>
            </a:r>
            <a:r>
              <a:rPr lang="es-MX" sz="2400" spc="-5" dirty="0">
                <a:latin typeface="Comic Sans MS"/>
                <a:cs typeface="Comic Sans MS"/>
              </a:rPr>
              <a:t>límites</a:t>
            </a:r>
            <a:r>
              <a:rPr lang="es-MX" sz="2400" dirty="0">
                <a:latin typeface="Comic Sans MS"/>
                <a:cs typeface="Comic Sans MS"/>
              </a:rPr>
              <a:t> </a:t>
            </a:r>
            <a:r>
              <a:rPr lang="es-MX" sz="2400" spc="-5" dirty="0">
                <a:latin typeface="Comic Sans MS"/>
                <a:cs typeface="Comic Sans MS"/>
              </a:rPr>
              <a:t>permisibles</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operación.</a:t>
            </a:r>
          </a:p>
          <a:p>
            <a:pPr marL="12700" marR="5080" algn="just">
              <a:spcBef>
                <a:spcPts val="100"/>
              </a:spcBef>
            </a:pP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ajustar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unidad </a:t>
            </a:r>
            <a:r>
              <a:rPr lang="es-MX" sz="2400" spc="-254" dirty="0">
                <a:latin typeface="Comic Sans MS"/>
                <a:cs typeface="Comic Sans MS"/>
              </a:rPr>
              <a:t> </a:t>
            </a:r>
            <a:r>
              <a:rPr lang="es-MX" sz="2400" spc="-5" dirty="0">
                <a:latin typeface="Comic Sans MS"/>
                <a:cs typeface="Comic Sans MS"/>
              </a:rPr>
              <a:t>generadora, es importante que los límites de operación </a:t>
            </a:r>
            <a:r>
              <a:rPr lang="es-MX" sz="2400" dirty="0">
                <a:latin typeface="Comic Sans MS"/>
                <a:cs typeface="Comic Sans MS"/>
              </a:rPr>
              <a:t> </a:t>
            </a:r>
            <a:r>
              <a:rPr lang="es-MX" sz="2400" spc="-5" dirty="0">
                <a:latin typeface="Comic Sans MS"/>
                <a:cs typeface="Comic Sans MS"/>
              </a:rPr>
              <a:t>permisible para el generador y los transformadores sean </a:t>
            </a:r>
            <a:r>
              <a:rPr lang="es-MX" sz="2400" dirty="0">
                <a:latin typeface="Comic Sans MS"/>
                <a:cs typeface="Comic Sans MS"/>
              </a:rPr>
              <a:t> </a:t>
            </a:r>
            <a:r>
              <a:rPr lang="es-MX" sz="2400" spc="-5" dirty="0">
                <a:latin typeface="Comic Sans MS"/>
                <a:cs typeface="Comic Sans MS"/>
              </a:rPr>
              <a:t>puestos en una base común de tensión, por las mismas </a:t>
            </a:r>
            <a:r>
              <a:rPr lang="es-MX" sz="2400" dirty="0">
                <a:latin typeface="Comic Sans MS"/>
                <a:cs typeface="Comic Sans MS"/>
              </a:rPr>
              <a:t> </a:t>
            </a:r>
            <a:r>
              <a:rPr lang="es-MX" sz="2400" spc="-5" dirty="0">
                <a:latin typeface="Comic Sans MS"/>
                <a:cs typeface="Comic Sans MS"/>
              </a:rPr>
              <a:t>razones</a:t>
            </a:r>
            <a:r>
              <a:rPr lang="es-MX" sz="2400" dirty="0">
                <a:latin typeface="Comic Sans MS"/>
                <a:cs typeface="Comic Sans MS"/>
              </a:rPr>
              <a:t> </a:t>
            </a:r>
            <a:r>
              <a:rPr lang="es-MX" sz="2400" spc="-5" dirty="0">
                <a:latin typeface="Comic Sans MS"/>
                <a:cs typeface="Comic Sans MS"/>
              </a:rPr>
              <a:t>que</a:t>
            </a:r>
            <a:r>
              <a:rPr lang="es-MX" sz="2400" spc="5"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descritas</a:t>
            </a:r>
            <a:r>
              <a:rPr lang="es-MX" sz="2400" spc="5" dirty="0">
                <a:latin typeface="Comic Sans MS"/>
                <a:cs typeface="Comic Sans MS"/>
              </a:rPr>
              <a:t> </a:t>
            </a:r>
            <a:r>
              <a:rPr lang="es-MX" sz="2400" spc="-5" dirty="0">
                <a:latin typeface="Comic Sans MS"/>
                <a:cs typeface="Comic Sans MS"/>
              </a:rPr>
              <a:t>para</a:t>
            </a:r>
            <a:r>
              <a:rPr lang="es-MX" sz="2400" spc="5"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a:t>
            </a: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ctr">
              <a:spcBef>
                <a:spcPts val="100"/>
              </a:spcBef>
            </a:pPr>
            <a:endParaRPr lang="es-MX" sz="2000" b="1" spc="-5" dirty="0">
              <a:latin typeface="Comic Sans MS" panose="030F0702030302020204" pitchFamily="66" charset="0"/>
              <a:cs typeface="Comic Sans MS"/>
            </a:endParaRPr>
          </a:p>
          <a:p>
            <a:pPr marL="12700" marR="5080" algn="ctr">
              <a:spcBef>
                <a:spcPts val="100"/>
              </a:spcBef>
            </a:pPr>
            <a:endParaRPr lang="es-MX" sz="2000" b="1" spc="-5" dirty="0">
              <a:latin typeface="Comic Sans MS" panose="030F0702030302020204" pitchFamily="66" charset="0"/>
              <a:cs typeface="Comic Sans MS"/>
            </a:endParaRPr>
          </a:p>
          <a:p>
            <a:pPr marL="12700" marR="5080" algn="ctr">
              <a:spcBef>
                <a:spcPts val="100"/>
              </a:spcBef>
            </a:pPr>
            <a:endParaRPr lang="es-MX" sz="2000" b="1" spc="-5" dirty="0">
              <a:latin typeface="Comic Sans MS" panose="030F0702030302020204" pitchFamily="66" charset="0"/>
              <a:cs typeface="Comic Sans MS"/>
            </a:endParaRPr>
          </a:p>
          <a:p>
            <a:pPr marL="12700" marR="5080" algn="ctr">
              <a:spcBef>
                <a:spcPts val="100"/>
              </a:spcBef>
            </a:pPr>
            <a:r>
              <a:rPr lang="es-MX" sz="2000" b="1" dirty="0">
                <a:latin typeface="Comic Sans MS" panose="030F0702030302020204" pitchFamily="66" charset="0"/>
              </a:rPr>
              <a:t>Figura 4C. Curvas combinadas para la operación V/Hz para generador y transformador elevador (con la curva del transformador elevador puesta en base de la tensión del generador).</a:t>
            </a:r>
            <a:endParaRPr lang="es-MX" sz="2000" b="1" dirty="0">
              <a:latin typeface="Comic Sans MS" panose="030F0702030302020204" pitchFamily="66" charset="0"/>
              <a:cs typeface="Comic Sans MS"/>
            </a:endParaRPr>
          </a:p>
          <a:p>
            <a:pPr marL="12700">
              <a:spcBef>
                <a:spcPts val="100"/>
              </a:spcBef>
            </a:pPr>
            <a:endParaRPr sz="900" dirty="0">
              <a:latin typeface="Comic Sans MS"/>
              <a:cs typeface="Comic Sans MS"/>
            </a:endParaRPr>
          </a:p>
        </p:txBody>
      </p:sp>
      <p:pic>
        <p:nvPicPr>
          <p:cNvPr id="7" name="object 2">
            <a:extLst>
              <a:ext uri="{FF2B5EF4-FFF2-40B4-BE49-F238E27FC236}">
                <a16:creationId xmlns:a16="http://schemas.microsoft.com/office/drawing/2014/main" xmlns="" id="{8B796FAB-5D70-4BAE-A04D-8430366D3089}"/>
              </a:ext>
            </a:extLst>
          </p:cNvPr>
          <p:cNvPicPr/>
          <p:nvPr/>
        </p:nvPicPr>
        <p:blipFill>
          <a:blip r:embed="rId2" cstate="print"/>
          <a:stretch>
            <a:fillRect/>
          </a:stretch>
        </p:blipFill>
        <p:spPr>
          <a:xfrm>
            <a:off x="6426200" y="5943600"/>
            <a:ext cx="5029199" cy="3202787"/>
          </a:xfrm>
          <a:prstGeom prst="rect">
            <a:avLst/>
          </a:prstGeom>
        </p:spPr>
      </p:pic>
    </p:spTree>
    <p:extLst>
      <p:ext uri="{BB962C8B-B14F-4D97-AF65-F5344CB8AC3E}">
        <p14:creationId xmlns:p14="http://schemas.microsoft.com/office/powerpoint/2010/main" xmlns="" val="17690781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537169" y="5418392"/>
            <a:ext cx="4095790" cy="3346000"/>
          </a:xfrm>
          <a:prstGeom prst="rect">
            <a:avLst/>
          </a:prstGeom>
        </p:spPr>
      </p:pic>
      <p:pic>
        <p:nvPicPr>
          <p:cNvPr id="8" name="object 8"/>
          <p:cNvPicPr/>
          <p:nvPr/>
        </p:nvPicPr>
        <p:blipFill>
          <a:blip r:embed="rId3" cstate="print"/>
          <a:stretch>
            <a:fillRect/>
          </a:stretch>
        </p:blipFill>
        <p:spPr>
          <a:xfrm>
            <a:off x="10693401" y="5257800"/>
            <a:ext cx="6439362" cy="2983589"/>
          </a:xfrm>
          <a:prstGeom prst="rect">
            <a:avLst/>
          </a:prstGeom>
        </p:spPr>
      </p:pic>
      <p:sp>
        <p:nvSpPr>
          <p:cNvPr id="10" name="object 10"/>
          <p:cNvSpPr txBox="1"/>
          <p:nvPr/>
        </p:nvSpPr>
        <p:spPr>
          <a:xfrm>
            <a:off x="357147" y="260253"/>
            <a:ext cx="17208094" cy="5196294"/>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Para la protección de V/Hz, existen dos características </a:t>
            </a:r>
            <a:r>
              <a:rPr lang="es-MX" sz="2400" dirty="0">
                <a:latin typeface="Comic Sans MS"/>
                <a:cs typeface="Comic Sans MS"/>
              </a:rPr>
              <a:t> </a:t>
            </a:r>
            <a:r>
              <a:rPr lang="es-MX" sz="2400" spc="-5" dirty="0">
                <a:latin typeface="Comic Sans MS"/>
                <a:cs typeface="Comic Sans MS"/>
              </a:rPr>
              <a:t>generales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usadas:</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definido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tiempo </a:t>
            </a:r>
            <a:r>
              <a:rPr lang="es-MX" sz="2400" dirty="0">
                <a:latin typeface="Comic Sans MS"/>
                <a:cs typeface="Comic Sans MS"/>
              </a:rPr>
              <a:t> </a:t>
            </a:r>
            <a:r>
              <a:rPr lang="es-MX" sz="2400" spc="-5" dirty="0">
                <a:latin typeface="Comic Sans MS"/>
                <a:cs typeface="Comic Sans MS"/>
              </a:rPr>
              <a:t>inverso.</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b="1" spc="-5" dirty="0">
                <a:latin typeface="Comic Sans MS"/>
                <a:cs typeface="Comic Sans MS"/>
              </a:rPr>
              <a:t>figuras</a:t>
            </a:r>
            <a:r>
              <a:rPr lang="es-MX" sz="2400" b="1" dirty="0">
                <a:latin typeface="Comic Sans MS"/>
                <a:cs typeface="Comic Sans MS"/>
              </a:rPr>
              <a:t> </a:t>
            </a:r>
            <a:r>
              <a:rPr lang="es-MX" sz="2400" b="1" spc="-5" dirty="0">
                <a:latin typeface="Comic Sans MS"/>
                <a:cs typeface="Comic Sans MS"/>
              </a:rPr>
              <a:t>5A</a:t>
            </a:r>
            <a:r>
              <a:rPr lang="es-MX" sz="2400" b="1" dirty="0">
                <a:latin typeface="Comic Sans MS"/>
                <a:cs typeface="Comic Sans MS"/>
              </a:rPr>
              <a:t> </a:t>
            </a:r>
            <a:r>
              <a:rPr lang="es-MX" sz="2400" b="1" spc="-5" dirty="0">
                <a:latin typeface="Comic Sans MS"/>
                <a:cs typeface="Comic Sans MS"/>
              </a:rPr>
              <a:t>y</a:t>
            </a:r>
            <a:r>
              <a:rPr lang="es-MX" sz="2400" b="1" dirty="0">
                <a:latin typeface="Comic Sans MS"/>
                <a:cs typeface="Comic Sans MS"/>
              </a:rPr>
              <a:t> </a:t>
            </a:r>
            <a:r>
              <a:rPr lang="es-MX" sz="2400" b="1" spc="-5" dirty="0">
                <a:latin typeface="Comic Sans MS"/>
                <a:cs typeface="Comic Sans MS"/>
              </a:rPr>
              <a:t>5B</a:t>
            </a:r>
            <a:r>
              <a:rPr lang="es-MX" sz="2400" b="1" spc="260" dirty="0">
                <a:latin typeface="Comic Sans MS"/>
                <a:cs typeface="Comic Sans MS"/>
              </a:rPr>
              <a:t> </a:t>
            </a:r>
            <a:r>
              <a:rPr lang="es-MX" sz="2400" spc="-5" dirty="0">
                <a:latin typeface="Comic Sans MS"/>
                <a:cs typeface="Comic Sans MS"/>
              </a:rPr>
              <a:t>muestran</a:t>
            </a:r>
            <a:r>
              <a:rPr lang="es-MX" sz="2400" spc="26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características básicas y la zona de protección para cada </a:t>
            </a:r>
            <a:r>
              <a:rPr lang="es-MX" sz="2400" spc="-254" dirty="0">
                <a:latin typeface="Comic Sans MS"/>
                <a:cs typeface="Comic Sans MS"/>
              </a:rPr>
              <a:t> </a:t>
            </a:r>
            <a:r>
              <a:rPr lang="es-MX" sz="2400" spc="-5" dirty="0">
                <a:latin typeface="Comic Sans MS"/>
                <a:cs typeface="Comic Sans MS"/>
              </a:rPr>
              <a:t>uno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tipos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nuevos</a:t>
            </a:r>
            <a:r>
              <a:rPr lang="es-MX" sz="2400" spc="254" dirty="0">
                <a:latin typeface="Comic Sans MS"/>
                <a:cs typeface="Comic Sans MS"/>
              </a:rPr>
              <a:t> </a:t>
            </a:r>
            <a:r>
              <a:rPr lang="es-MX" sz="2400" spc="-5" dirty="0">
                <a:latin typeface="Comic Sans MS"/>
                <a:cs typeface="Comic Sans MS"/>
              </a:rPr>
              <a:t>relés</a:t>
            </a:r>
            <a:r>
              <a:rPr lang="es-MX" sz="2400" spc="26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estado sólido de tiempo inverso, están disponibles dos </a:t>
            </a:r>
            <a:r>
              <a:rPr lang="es-MX" sz="2400" dirty="0">
                <a:latin typeface="Comic Sans MS"/>
                <a:cs typeface="Comic Sans MS"/>
              </a:rPr>
              <a:t> </a:t>
            </a:r>
            <a:r>
              <a:rPr lang="es-MX" sz="2400" spc="-5" dirty="0">
                <a:latin typeface="Comic Sans MS"/>
                <a:cs typeface="Comic Sans MS"/>
              </a:rPr>
              <a:t>estilos</a:t>
            </a:r>
            <a:r>
              <a:rPr lang="es-MX" sz="2400" spc="105"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ajustes</a:t>
            </a:r>
            <a:r>
              <a:rPr lang="es-MX" sz="2400" spc="105"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curva</a:t>
            </a:r>
            <a:r>
              <a:rPr lang="es-MX" sz="2400" spc="105"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tiempo</a:t>
            </a:r>
            <a:r>
              <a:rPr lang="es-MX" sz="2400" spc="105" dirty="0">
                <a:latin typeface="Comic Sans MS"/>
                <a:cs typeface="Comic Sans MS"/>
              </a:rPr>
              <a:t> </a:t>
            </a:r>
            <a:r>
              <a:rPr lang="es-MX" sz="2400" spc="-5" dirty="0">
                <a:latin typeface="Comic Sans MS"/>
                <a:cs typeface="Comic Sans MS"/>
              </a:rPr>
              <a:t>inverso:</a:t>
            </a:r>
            <a:r>
              <a:rPr lang="es-MX" sz="2400" spc="105" dirty="0">
                <a:latin typeface="Comic Sans MS"/>
                <a:cs typeface="Comic Sans MS"/>
              </a:rPr>
              <a:t> </a:t>
            </a:r>
            <a:r>
              <a:rPr lang="es-MX" sz="2400" spc="-5" dirty="0">
                <a:latin typeface="Comic Sans MS"/>
                <a:cs typeface="Comic Sans MS"/>
              </a:rPr>
              <a:t>un</a:t>
            </a:r>
            <a:r>
              <a:rPr lang="es-MX" sz="2400" spc="105" dirty="0">
                <a:latin typeface="Comic Sans MS"/>
                <a:cs typeface="Comic Sans MS"/>
              </a:rPr>
              <a:t> </a:t>
            </a:r>
            <a:r>
              <a:rPr lang="es-MX" sz="2400" spc="-5" dirty="0">
                <a:latin typeface="Comic Sans MS"/>
                <a:cs typeface="Comic Sans MS"/>
              </a:rPr>
              <a:t>estilo </a:t>
            </a:r>
            <a:r>
              <a:rPr lang="es-MX" sz="2400" spc="-260" dirty="0">
                <a:latin typeface="Comic Sans MS"/>
                <a:cs typeface="Comic Sans MS"/>
              </a:rPr>
              <a:t> </a:t>
            </a:r>
            <a:r>
              <a:rPr lang="es-MX" sz="2400" spc="-5" dirty="0">
                <a:latin typeface="Comic Sans MS"/>
                <a:cs typeface="Comic Sans MS"/>
              </a:rPr>
              <a:t>de relé permite al usuario seleccionar puntos específicos </a:t>
            </a:r>
            <a:r>
              <a:rPr lang="es-MX" sz="2400" dirty="0">
                <a:latin typeface="Comic Sans MS"/>
                <a:cs typeface="Comic Sans MS"/>
              </a:rPr>
              <a:t> </a:t>
            </a:r>
            <a:r>
              <a:rPr lang="es-MX" sz="2400" spc="-5" dirty="0">
                <a:latin typeface="Comic Sans MS"/>
                <a:cs typeface="Comic Sans MS"/>
              </a:rPr>
              <a:t>en la curva deseada V/Hz – tiempo, para la aplicación </a:t>
            </a:r>
            <a:r>
              <a:rPr lang="es-MX" sz="2400" dirty="0">
                <a:latin typeface="Comic Sans MS"/>
                <a:cs typeface="Comic Sans MS"/>
              </a:rPr>
              <a:t> </a:t>
            </a:r>
            <a:r>
              <a:rPr lang="es-MX" sz="2400" spc="-5" dirty="0">
                <a:latin typeface="Comic Sans MS"/>
                <a:cs typeface="Comic Sans MS"/>
              </a:rPr>
              <a:t>particular</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usuario.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otro</a:t>
            </a:r>
            <a:r>
              <a:rPr lang="es-MX" sz="2400" spc="260" dirty="0">
                <a:latin typeface="Comic Sans MS"/>
                <a:cs typeface="Comic Sans MS"/>
              </a:rPr>
              <a:t> </a:t>
            </a:r>
            <a:r>
              <a:rPr lang="es-MX" sz="2400" spc="-5" dirty="0">
                <a:latin typeface="Comic Sans MS"/>
                <a:cs typeface="Comic Sans MS"/>
              </a:rPr>
              <a:t>estilo</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relés </a:t>
            </a:r>
            <a:r>
              <a:rPr lang="es-MX" sz="2400" dirty="0">
                <a:latin typeface="Comic Sans MS"/>
                <a:cs typeface="Comic Sans MS"/>
              </a:rPr>
              <a:t> </a:t>
            </a:r>
            <a:r>
              <a:rPr lang="es-MX" sz="2400" spc="-5" dirty="0">
                <a:latin typeface="Comic Sans MS"/>
                <a:cs typeface="Comic Sans MS"/>
              </a:rPr>
              <a:t>proporciona</a:t>
            </a:r>
            <a:r>
              <a:rPr lang="es-MX" sz="2400" dirty="0">
                <a:latin typeface="Comic Sans MS"/>
                <a:cs typeface="Comic Sans MS"/>
              </a:rPr>
              <a:t> </a:t>
            </a:r>
            <a:r>
              <a:rPr lang="es-MX" sz="2400" spc="-5" dirty="0">
                <a:latin typeface="Comic Sans MS"/>
                <a:cs typeface="Comic Sans MS"/>
              </a:rPr>
              <a:t>conjuntos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curvas</a:t>
            </a:r>
            <a:r>
              <a:rPr lang="es-MX" sz="2400" dirty="0">
                <a:latin typeface="Comic Sans MS"/>
                <a:cs typeface="Comic Sans MS"/>
              </a:rPr>
              <a:t> </a:t>
            </a:r>
            <a:r>
              <a:rPr lang="es-MX" sz="2400" spc="-5" dirty="0">
                <a:latin typeface="Comic Sans MS"/>
                <a:cs typeface="Comic Sans MS"/>
              </a:rPr>
              <a:t>V/Hz-tiempo,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cuales el usuario selecciona la curva específica que se </a:t>
            </a:r>
            <a:r>
              <a:rPr lang="es-MX" sz="2400" dirty="0">
                <a:latin typeface="Comic Sans MS"/>
                <a:cs typeface="Comic Sans MS"/>
              </a:rPr>
              <a:t> </a:t>
            </a:r>
            <a:r>
              <a:rPr lang="es-MX" sz="2400" spc="-5" dirty="0">
                <a:latin typeface="Comic Sans MS"/>
                <a:cs typeface="Comic Sans MS"/>
              </a:rPr>
              <a:t>adapte mejor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aplicación.</a:t>
            </a:r>
          </a:p>
          <a:p>
            <a:pPr marL="12700" marR="5080" algn="just">
              <a:spcBef>
                <a:spcPts val="100"/>
              </a:spcBef>
            </a:pPr>
            <a:r>
              <a:rPr lang="es-MX" sz="2400" spc="-5" dirty="0">
                <a:latin typeface="Comic Sans MS"/>
                <a:cs typeface="Comic Sans MS"/>
              </a:rPr>
              <a:t>Existen</a:t>
            </a:r>
            <a:r>
              <a:rPr lang="es-MX" sz="2400" dirty="0">
                <a:latin typeface="Comic Sans MS"/>
                <a:cs typeface="Comic Sans MS"/>
              </a:rPr>
              <a:t> </a:t>
            </a:r>
            <a:r>
              <a:rPr lang="es-MX" sz="2400" spc="-5" dirty="0">
                <a:latin typeface="Comic Sans MS"/>
                <a:cs typeface="Comic Sans MS"/>
              </a:rPr>
              <a:t>tres</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comúnmente </a:t>
            </a:r>
            <a:r>
              <a:rPr lang="es-MX" sz="2400" dirty="0">
                <a:latin typeface="Comic Sans MS"/>
                <a:cs typeface="Comic Sans MS"/>
              </a:rPr>
              <a:t> </a:t>
            </a:r>
            <a:r>
              <a:rPr lang="es-MX" sz="2400" spc="-5" dirty="0">
                <a:latin typeface="Comic Sans MS"/>
                <a:cs typeface="Comic Sans MS"/>
              </a:rPr>
              <a:t>empleados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 en</a:t>
            </a:r>
            <a:r>
              <a:rPr lang="es-MX" sz="2400" dirty="0">
                <a:latin typeface="Comic Sans MS"/>
                <a:cs typeface="Comic Sans MS"/>
              </a:rPr>
              <a:t> </a:t>
            </a:r>
            <a:r>
              <a:rPr lang="es-MX" sz="2400" spc="-5" dirty="0">
                <a:latin typeface="Comic Sans MS"/>
                <a:cs typeface="Comic Sans MS"/>
              </a:rPr>
              <a:t>la industria.</a:t>
            </a:r>
            <a:r>
              <a:rPr lang="es-MX" sz="2400" dirty="0">
                <a:latin typeface="Comic Sans MS"/>
                <a:cs typeface="Comic Sans MS"/>
              </a:rPr>
              <a:t> </a:t>
            </a:r>
            <a:r>
              <a:rPr lang="es-MX" sz="2400" spc="-5" dirty="0">
                <a:latin typeface="Comic Sans MS"/>
                <a:cs typeface="Comic Sans MS"/>
              </a:rPr>
              <a:t>Estos </a:t>
            </a:r>
            <a:r>
              <a:rPr lang="es-MX" sz="2400" dirty="0">
                <a:latin typeface="Comic Sans MS"/>
                <a:cs typeface="Comic Sans MS"/>
              </a:rPr>
              <a:t> </a:t>
            </a:r>
            <a:r>
              <a:rPr lang="es-MX" sz="2400" spc="-5" dirty="0">
                <a:latin typeface="Comic Sans MS"/>
                <a:cs typeface="Comic Sans MS"/>
              </a:rPr>
              <a:t>esquemas son: nivel simple, tiempo definido; nivel dual, </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definido;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inverso.</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desventaja </a:t>
            </a:r>
            <a:r>
              <a:rPr lang="es-MX" sz="2400" dirty="0">
                <a:latin typeface="Comic Sans MS"/>
                <a:cs typeface="Comic Sans MS"/>
              </a:rPr>
              <a:t> </a:t>
            </a:r>
            <a:r>
              <a:rPr lang="es-MX" sz="2400" spc="-5" dirty="0">
                <a:latin typeface="Comic Sans MS"/>
                <a:cs typeface="Comic Sans MS"/>
              </a:rPr>
              <a:t>importante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emplear</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que </a:t>
            </a:r>
            <a:r>
              <a:rPr lang="es-MX" sz="2400" spc="-260" dirty="0">
                <a:latin typeface="Comic Sans MS"/>
                <a:cs typeface="Comic Sans MS"/>
              </a:rPr>
              <a:t> </a:t>
            </a:r>
            <a:r>
              <a:rPr lang="es-MX" sz="2400" spc="-5" dirty="0">
                <a:latin typeface="Comic Sans MS"/>
                <a:cs typeface="Comic Sans MS"/>
              </a:rPr>
              <a:t>únicamente</a:t>
            </a:r>
            <a:r>
              <a:rPr lang="es-MX" sz="2400" dirty="0">
                <a:latin typeface="Comic Sans MS"/>
                <a:cs typeface="Comic Sans MS"/>
              </a:rPr>
              <a:t> </a:t>
            </a:r>
            <a:r>
              <a:rPr lang="es-MX" sz="2400" spc="-5" dirty="0">
                <a:latin typeface="Comic Sans MS"/>
                <a:cs typeface="Comic Sans MS"/>
              </a:rPr>
              <a:t>utiliza</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definido</a:t>
            </a:r>
            <a:r>
              <a:rPr lang="es-MX" sz="2400" spc="260" dirty="0">
                <a:latin typeface="Comic Sans MS"/>
                <a:cs typeface="Comic Sans MS"/>
              </a:rPr>
              <a:t> </a:t>
            </a:r>
            <a:r>
              <a:rPr lang="es-MX" sz="2400" spc="-5" dirty="0">
                <a:latin typeface="Comic Sans MS"/>
                <a:cs typeface="Comic Sans MS"/>
              </a:rPr>
              <a:t>es</a:t>
            </a:r>
            <a:r>
              <a:rPr lang="es-MX" sz="2400" spc="260" dirty="0">
                <a:latin typeface="Comic Sans MS"/>
                <a:cs typeface="Comic Sans MS"/>
              </a:rPr>
              <a:t> </a:t>
            </a:r>
            <a:r>
              <a:rPr lang="es-MX" sz="2400" spc="-5" dirty="0">
                <a:latin typeface="Comic Sans MS"/>
                <a:cs typeface="Comic Sans MS"/>
              </a:rPr>
              <a:t>la </a:t>
            </a:r>
            <a:r>
              <a:rPr lang="es-MX" sz="2400" spc="-254" dirty="0">
                <a:latin typeface="Comic Sans MS"/>
                <a:cs typeface="Comic Sans MS"/>
              </a:rPr>
              <a:t> </a:t>
            </a:r>
            <a:r>
              <a:rPr lang="es-MX" sz="2400" spc="-5" dirty="0">
                <a:latin typeface="Comic Sans MS"/>
                <a:cs typeface="Comic Sans MS"/>
              </a:rPr>
              <a:t>decisión entre la protección al equipo y la flexibilidad de </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La </a:t>
            </a:r>
            <a:r>
              <a:rPr lang="es-MX" sz="2400" b="1" spc="-5" dirty="0">
                <a:latin typeface="Comic Sans MS"/>
                <a:cs typeface="Comic Sans MS"/>
              </a:rPr>
              <a:t>figura 6 </a:t>
            </a:r>
            <a:r>
              <a:rPr lang="es-MX" sz="2400" spc="-5" dirty="0">
                <a:latin typeface="Comic Sans MS"/>
                <a:cs typeface="Comic Sans MS"/>
              </a:rPr>
              <a:t>muestra un esquema posible de </a:t>
            </a:r>
            <a:r>
              <a:rPr lang="es-MX" sz="2400" dirty="0">
                <a:latin typeface="Comic Sans MS"/>
                <a:cs typeface="Comic Sans MS"/>
              </a:rPr>
              <a:t> </a:t>
            </a:r>
            <a:r>
              <a:rPr lang="es-MX" sz="2400" spc="-5" dirty="0">
                <a:latin typeface="Comic Sans MS"/>
                <a:cs typeface="Comic Sans MS"/>
              </a:rPr>
              <a:t>protección que usa dos relés de V/Hz</a:t>
            </a:r>
            <a:r>
              <a:rPr lang="es-MX" sz="2400" dirty="0">
                <a:latin typeface="Comic Sans MS"/>
                <a:cs typeface="Comic Sans MS"/>
              </a:rPr>
              <a:t> </a:t>
            </a:r>
            <a:r>
              <a:rPr lang="es-MX" sz="2400" spc="-5" dirty="0">
                <a:latin typeface="Comic Sans MS"/>
                <a:cs typeface="Comic Sans MS"/>
              </a:rPr>
              <a:t>en un esquema de </a:t>
            </a:r>
            <a:r>
              <a:rPr lang="es-MX" sz="2400" dirty="0">
                <a:latin typeface="Comic Sans MS"/>
                <a:cs typeface="Comic Sans MS"/>
              </a:rPr>
              <a:t> </a:t>
            </a:r>
            <a:r>
              <a:rPr lang="es-MX" sz="2400" spc="-5" dirty="0">
                <a:latin typeface="Comic Sans MS"/>
                <a:cs typeface="Comic Sans MS"/>
              </a:rPr>
              <a:t>tiempo definido de nivel dual.</a:t>
            </a:r>
            <a:r>
              <a:rPr lang="es-MX" sz="2400" spc="520" dirty="0">
                <a:latin typeface="Comic Sans MS"/>
                <a:cs typeface="Comic Sans MS"/>
              </a:rPr>
              <a:t> </a:t>
            </a:r>
            <a:r>
              <a:rPr lang="es-MX" sz="2400" spc="-5" dirty="0">
                <a:latin typeface="Comic Sans MS"/>
                <a:cs typeface="Comic Sans MS"/>
              </a:rPr>
              <a:t>Pueden notarse las áreas </a:t>
            </a:r>
            <a:r>
              <a:rPr lang="es-MX" sz="2400" dirty="0">
                <a:latin typeface="Comic Sans MS"/>
                <a:cs typeface="Comic Sans MS"/>
              </a:rPr>
              <a:t> </a:t>
            </a:r>
            <a:r>
              <a:rPr lang="es-MX" sz="2400" spc="-5" dirty="0">
                <a:latin typeface="Comic Sans MS"/>
                <a:cs typeface="Comic Sans MS"/>
              </a:rPr>
              <a:t>no protegidas en las cuales los límites del equipo podrían </a:t>
            </a:r>
            <a:r>
              <a:rPr lang="es-MX" sz="2400" dirty="0">
                <a:latin typeface="Comic Sans MS"/>
                <a:cs typeface="Comic Sans MS"/>
              </a:rPr>
              <a:t> </a:t>
            </a:r>
            <a:r>
              <a:rPr lang="es-MX" sz="2400" spc="-5" dirty="0">
                <a:latin typeface="Comic Sans MS"/>
                <a:cs typeface="Comic Sans MS"/>
              </a:rPr>
              <a:t>ser excedidos y las áreas donde las características del </a:t>
            </a:r>
            <a:r>
              <a:rPr lang="es-MX" sz="2400" dirty="0">
                <a:latin typeface="Comic Sans MS"/>
                <a:cs typeface="Comic Sans MS"/>
              </a:rPr>
              <a:t> </a:t>
            </a:r>
            <a:r>
              <a:rPr lang="es-MX" sz="2400" spc="-5" dirty="0">
                <a:latin typeface="Comic Sans MS"/>
                <a:cs typeface="Comic Sans MS"/>
              </a:rPr>
              <a:t>relé restringen la operación debajo de los</a:t>
            </a:r>
            <a:r>
              <a:rPr lang="es-MX" sz="2400" dirty="0">
                <a:latin typeface="Comic Sans MS"/>
                <a:cs typeface="Comic Sans MS"/>
              </a:rPr>
              <a:t> </a:t>
            </a:r>
            <a:r>
              <a:rPr lang="es-MX" sz="2400" spc="-5" dirty="0">
                <a:latin typeface="Comic Sans MS"/>
                <a:cs typeface="Comic Sans MS"/>
              </a:rPr>
              <a:t>límites del </a:t>
            </a:r>
            <a:r>
              <a:rPr lang="es-MX" sz="2400" dirty="0">
                <a:latin typeface="Comic Sans MS"/>
                <a:cs typeface="Comic Sans MS"/>
              </a:rPr>
              <a:t> </a:t>
            </a:r>
            <a:r>
              <a:rPr lang="es-MX" sz="2400" spc="-5" dirty="0">
                <a:latin typeface="Comic Sans MS"/>
                <a:cs typeface="Comic Sans MS"/>
              </a:rPr>
              <a:t>equipo.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razón,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inverso </a:t>
            </a:r>
            <a:r>
              <a:rPr lang="es-MX" sz="2400" dirty="0">
                <a:latin typeface="Comic Sans MS"/>
                <a:cs typeface="Comic Sans MS"/>
              </a:rPr>
              <a:t> </a:t>
            </a:r>
            <a:r>
              <a:rPr lang="es-MX" sz="2400" spc="-5" dirty="0">
                <a:latin typeface="Comic Sans MS"/>
                <a:cs typeface="Comic Sans MS"/>
              </a:rPr>
              <a:t>proporcionan la protección y la flexibilidad de operación </a:t>
            </a:r>
            <a:r>
              <a:rPr lang="es-MX" sz="2400" dirty="0">
                <a:latin typeface="Comic Sans MS"/>
                <a:cs typeface="Comic Sans MS"/>
              </a:rPr>
              <a:t> </a:t>
            </a:r>
            <a:r>
              <a:rPr lang="es-MX" sz="2400" spc="-5" dirty="0">
                <a:latin typeface="Comic Sans MS"/>
                <a:cs typeface="Comic Sans MS"/>
              </a:rPr>
              <a:t>óptimas,</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coordinan</a:t>
            </a:r>
            <a:r>
              <a:rPr lang="es-MX" sz="2400" dirty="0">
                <a:latin typeface="Comic Sans MS"/>
                <a:cs typeface="Comic Sans MS"/>
              </a:rPr>
              <a:t> </a:t>
            </a:r>
            <a:r>
              <a:rPr lang="es-MX" sz="2400" spc="-5" dirty="0">
                <a:latin typeface="Comic Sans MS"/>
                <a:cs typeface="Comic Sans MS"/>
              </a:rPr>
              <a:t>mejor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límites </a:t>
            </a:r>
            <a:r>
              <a:rPr lang="es-MX" sz="2400" dirty="0">
                <a:latin typeface="Comic Sans MS"/>
                <a:cs typeface="Comic Sans MS"/>
              </a:rPr>
              <a:t> </a:t>
            </a:r>
            <a:r>
              <a:rPr lang="es-MX" sz="2400" spc="-5" dirty="0">
                <a:latin typeface="Comic Sans MS"/>
                <a:cs typeface="Comic Sans MS"/>
              </a:rPr>
              <a:t>operacionales</a:t>
            </a:r>
            <a:r>
              <a:rPr lang="es-MX" sz="2400" spc="185" dirty="0">
                <a:latin typeface="Comic Sans MS"/>
                <a:cs typeface="Comic Sans MS"/>
              </a:rPr>
              <a:t> </a:t>
            </a:r>
            <a:r>
              <a:rPr lang="es-MX" sz="2400" spc="-5" dirty="0">
                <a:latin typeface="Comic Sans MS"/>
                <a:cs typeface="Comic Sans MS"/>
              </a:rPr>
              <a:t>del</a:t>
            </a:r>
            <a:r>
              <a:rPr lang="es-MX" sz="2400" spc="185" dirty="0">
                <a:latin typeface="Comic Sans MS"/>
                <a:cs typeface="Comic Sans MS"/>
              </a:rPr>
              <a:t> </a:t>
            </a:r>
            <a:r>
              <a:rPr lang="es-MX" sz="2400" spc="-5" dirty="0">
                <a:latin typeface="Comic Sans MS"/>
                <a:cs typeface="Comic Sans MS"/>
              </a:rPr>
              <a:t>equipo.</a:t>
            </a:r>
            <a:r>
              <a:rPr lang="es-MX" sz="2400" spc="110" dirty="0">
                <a:latin typeface="Comic Sans MS"/>
                <a:cs typeface="Comic Sans MS"/>
              </a:rPr>
              <a:t> </a:t>
            </a:r>
            <a:endParaRPr sz="900" dirty="0">
              <a:latin typeface="Comic Sans MS"/>
              <a:cs typeface="Comic Sans MS"/>
            </a:endParaRPr>
          </a:p>
        </p:txBody>
      </p:sp>
      <p:pic>
        <p:nvPicPr>
          <p:cNvPr id="17" name="Imagen 16">
            <a:extLst>
              <a:ext uri="{FF2B5EF4-FFF2-40B4-BE49-F238E27FC236}">
                <a16:creationId xmlns:a16="http://schemas.microsoft.com/office/drawing/2014/main" xmlns="" id="{2F66B6D7-AA83-4C9C-B9AB-45BD45A7CDDC}"/>
              </a:ext>
            </a:extLst>
          </p:cNvPr>
          <p:cNvPicPr>
            <a:picLocks noChangeAspect="1"/>
          </p:cNvPicPr>
          <p:nvPr/>
        </p:nvPicPr>
        <p:blipFill>
          <a:blip r:embed="rId4"/>
          <a:stretch>
            <a:fillRect/>
          </a:stretch>
        </p:blipFill>
        <p:spPr>
          <a:xfrm>
            <a:off x="4845090" y="5418392"/>
            <a:ext cx="5486400" cy="3346000"/>
          </a:xfrm>
          <a:prstGeom prst="rect">
            <a:avLst/>
          </a:prstGeom>
        </p:spPr>
      </p:pic>
      <p:sp>
        <p:nvSpPr>
          <p:cNvPr id="19" name="CuadroTexto 18">
            <a:extLst>
              <a:ext uri="{FF2B5EF4-FFF2-40B4-BE49-F238E27FC236}">
                <a16:creationId xmlns:a16="http://schemas.microsoft.com/office/drawing/2014/main" xmlns="" id="{D51AB909-E70D-4A7F-8295-79D1B5E263E9}"/>
              </a:ext>
            </a:extLst>
          </p:cNvPr>
          <p:cNvSpPr txBox="1"/>
          <p:nvPr/>
        </p:nvSpPr>
        <p:spPr>
          <a:xfrm>
            <a:off x="4845091" y="9042181"/>
            <a:ext cx="5486399" cy="707886"/>
          </a:xfrm>
          <a:prstGeom prst="rect">
            <a:avLst/>
          </a:prstGeom>
          <a:noFill/>
        </p:spPr>
        <p:txBody>
          <a:bodyPr wrap="square">
            <a:spAutoFit/>
          </a:bodyPr>
          <a:lstStyle/>
          <a:p>
            <a:pPr algn="ctr"/>
            <a:r>
              <a:rPr lang="es-AR" sz="2000" b="1" dirty="0">
                <a:latin typeface="Comic Sans MS" panose="030F0702030302020204" pitchFamily="66" charset="0"/>
              </a:rPr>
              <a:t>Figura 5B. Característica típica del relé de tiempo inverso</a:t>
            </a:r>
          </a:p>
        </p:txBody>
      </p:sp>
      <p:sp>
        <p:nvSpPr>
          <p:cNvPr id="21" name="CuadroTexto 20">
            <a:extLst>
              <a:ext uri="{FF2B5EF4-FFF2-40B4-BE49-F238E27FC236}">
                <a16:creationId xmlns:a16="http://schemas.microsoft.com/office/drawing/2014/main" xmlns="" id="{5F9AEA8C-0EBA-4735-986F-160B647CF555}"/>
              </a:ext>
            </a:extLst>
          </p:cNvPr>
          <p:cNvSpPr txBox="1"/>
          <p:nvPr/>
        </p:nvSpPr>
        <p:spPr>
          <a:xfrm>
            <a:off x="327434" y="8764392"/>
            <a:ext cx="4305526" cy="707886"/>
          </a:xfrm>
          <a:prstGeom prst="rect">
            <a:avLst/>
          </a:prstGeom>
          <a:noFill/>
        </p:spPr>
        <p:txBody>
          <a:bodyPr wrap="square">
            <a:spAutoFit/>
          </a:bodyPr>
          <a:lstStyle/>
          <a:p>
            <a:pPr algn="ctr"/>
            <a:r>
              <a:rPr lang="es-AR" sz="2000" b="1" dirty="0">
                <a:latin typeface="Comic Sans MS" panose="030F0702030302020204" pitchFamily="66" charset="0"/>
              </a:rPr>
              <a:t>Figura 5 A. Característica típica del relé de tiempo definido</a:t>
            </a:r>
          </a:p>
        </p:txBody>
      </p:sp>
      <p:sp>
        <p:nvSpPr>
          <p:cNvPr id="23" name="CuadroTexto 22">
            <a:extLst>
              <a:ext uri="{FF2B5EF4-FFF2-40B4-BE49-F238E27FC236}">
                <a16:creationId xmlns:a16="http://schemas.microsoft.com/office/drawing/2014/main" xmlns="" id="{426968FB-30F4-4C86-B11C-31CBB9342F76}"/>
              </a:ext>
            </a:extLst>
          </p:cNvPr>
          <p:cNvSpPr txBox="1"/>
          <p:nvPr/>
        </p:nvSpPr>
        <p:spPr>
          <a:xfrm>
            <a:off x="10543620" y="8241389"/>
            <a:ext cx="7195006" cy="1631216"/>
          </a:xfrm>
          <a:prstGeom prst="rect">
            <a:avLst/>
          </a:prstGeom>
          <a:noFill/>
        </p:spPr>
        <p:txBody>
          <a:bodyPr wrap="square">
            <a:spAutoFit/>
          </a:bodyPr>
          <a:lstStyle/>
          <a:p>
            <a:r>
              <a:rPr lang="es-MX" sz="2000" b="1" dirty="0">
                <a:latin typeface="Comic Sans MS" panose="030F0702030302020204" pitchFamily="66" charset="0"/>
              </a:rPr>
              <a:t>Figura 6. Característica típica de relé para protección V/Hz, de nivel dual de tiempo definido (Relé A ajustado en 118% V/Hz con retardo de tiempo de 6 segundos. Relé B ajustado en 110% V/Hz con un retardo de tiempo de 60 segundos)</a:t>
            </a:r>
            <a:endParaRPr lang="es-AR" sz="2000" b="1" dirty="0">
              <a:latin typeface="Comic Sans MS" panose="030F0702030302020204" pitchFamily="66"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27434" y="308333"/>
            <a:ext cx="17208094" cy="9597499"/>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La</a:t>
            </a:r>
            <a:r>
              <a:rPr lang="es-MX" sz="2400" spc="185" dirty="0">
                <a:latin typeface="Comic Sans MS"/>
                <a:cs typeface="Comic Sans MS"/>
              </a:rPr>
              <a:t> </a:t>
            </a:r>
            <a:r>
              <a:rPr lang="es-MX" sz="2400" spc="-5" dirty="0">
                <a:latin typeface="Comic Sans MS"/>
                <a:cs typeface="Comic Sans MS"/>
              </a:rPr>
              <a:t>figura</a:t>
            </a:r>
            <a:r>
              <a:rPr lang="es-MX" sz="2400" spc="185" dirty="0">
                <a:latin typeface="Comic Sans MS"/>
                <a:cs typeface="Comic Sans MS"/>
              </a:rPr>
              <a:t> </a:t>
            </a:r>
            <a:r>
              <a:rPr lang="es-MX" sz="2400" spc="-5" dirty="0">
                <a:latin typeface="Comic Sans MS"/>
                <a:cs typeface="Comic Sans MS"/>
              </a:rPr>
              <a:t>7</a:t>
            </a:r>
            <a:r>
              <a:rPr lang="es-MX" sz="2400" spc="180" dirty="0">
                <a:latin typeface="Comic Sans MS"/>
                <a:cs typeface="Comic Sans MS"/>
              </a:rPr>
              <a:t> </a:t>
            </a:r>
            <a:r>
              <a:rPr lang="es-MX" sz="2400" spc="-5" dirty="0">
                <a:latin typeface="Comic Sans MS"/>
                <a:cs typeface="Comic Sans MS"/>
              </a:rPr>
              <a:t>muestra</a:t>
            </a:r>
            <a:r>
              <a:rPr lang="es-MX" sz="2400" spc="180" dirty="0">
                <a:latin typeface="Comic Sans MS"/>
                <a:cs typeface="Comic Sans MS"/>
              </a:rPr>
              <a:t> </a:t>
            </a:r>
            <a:r>
              <a:rPr lang="es-MX" sz="2400" spc="-5" dirty="0">
                <a:latin typeface="Comic Sans MS"/>
                <a:cs typeface="Comic Sans MS"/>
              </a:rPr>
              <a:t>un esquema</a:t>
            </a:r>
            <a:r>
              <a:rPr lang="es-MX" sz="2400" spc="235" dirty="0">
                <a:latin typeface="Comic Sans MS"/>
                <a:cs typeface="Comic Sans MS"/>
              </a:rPr>
              <a:t> </a:t>
            </a:r>
            <a:r>
              <a:rPr lang="es-MX" sz="2400" spc="-5" dirty="0">
                <a:latin typeface="Comic Sans MS"/>
                <a:cs typeface="Comic Sans MS"/>
              </a:rPr>
              <a:t>típico</a:t>
            </a:r>
            <a:r>
              <a:rPr lang="es-MX" sz="2400" spc="240" dirty="0">
                <a:latin typeface="Comic Sans MS"/>
                <a:cs typeface="Comic Sans MS"/>
              </a:rPr>
              <a:t> </a:t>
            </a:r>
            <a:r>
              <a:rPr lang="es-MX" sz="2400" spc="-5" dirty="0">
                <a:latin typeface="Comic Sans MS"/>
                <a:cs typeface="Comic Sans MS"/>
              </a:rPr>
              <a:t>que</a:t>
            </a:r>
            <a:r>
              <a:rPr lang="es-MX" sz="2400" spc="235" dirty="0">
                <a:latin typeface="Comic Sans MS"/>
                <a:cs typeface="Comic Sans MS"/>
              </a:rPr>
              <a:t> </a:t>
            </a:r>
            <a:r>
              <a:rPr lang="es-MX" sz="2400" spc="-5" dirty="0">
                <a:latin typeface="Comic Sans MS"/>
                <a:cs typeface="Comic Sans MS"/>
              </a:rPr>
              <a:t>usa</a:t>
            </a:r>
            <a:r>
              <a:rPr lang="es-MX" sz="2400" spc="240" dirty="0">
                <a:latin typeface="Comic Sans MS"/>
                <a:cs typeface="Comic Sans MS"/>
              </a:rPr>
              <a:t> </a:t>
            </a:r>
            <a:r>
              <a:rPr lang="es-MX" sz="2400" spc="-5" dirty="0">
                <a:latin typeface="Comic Sans MS"/>
                <a:cs typeface="Comic Sans MS"/>
              </a:rPr>
              <a:t>tanto</a:t>
            </a:r>
            <a:r>
              <a:rPr lang="es-MX" sz="2400" spc="240" dirty="0">
                <a:latin typeface="Comic Sans MS"/>
                <a:cs typeface="Comic Sans MS"/>
              </a:rPr>
              <a:t> </a:t>
            </a:r>
            <a:r>
              <a:rPr lang="es-MX" sz="2400" spc="-5" dirty="0">
                <a:latin typeface="Comic Sans MS"/>
                <a:cs typeface="Comic Sans MS"/>
              </a:rPr>
              <a:t>relés</a:t>
            </a:r>
            <a:r>
              <a:rPr lang="es-MX" sz="2400" spc="235" dirty="0">
                <a:latin typeface="Comic Sans MS"/>
                <a:cs typeface="Comic Sans MS"/>
              </a:rPr>
              <a:t> </a:t>
            </a:r>
            <a:r>
              <a:rPr lang="es-MX" sz="2400" spc="-5" dirty="0">
                <a:latin typeface="Comic Sans MS"/>
                <a:cs typeface="Comic Sans MS"/>
              </a:rPr>
              <a:t>de</a:t>
            </a:r>
            <a:r>
              <a:rPr lang="es-MX" sz="2400" spc="235" dirty="0">
                <a:latin typeface="Comic Sans MS"/>
                <a:cs typeface="Comic Sans MS"/>
              </a:rPr>
              <a:t> </a:t>
            </a:r>
            <a:r>
              <a:rPr lang="es-MX" sz="2400" spc="-5" dirty="0">
                <a:latin typeface="Comic Sans MS"/>
                <a:cs typeface="Comic Sans MS"/>
              </a:rPr>
              <a:t>tiempo</a:t>
            </a:r>
            <a:r>
              <a:rPr lang="es-MX" sz="2400" spc="235" dirty="0">
                <a:latin typeface="Comic Sans MS"/>
                <a:cs typeface="Comic Sans MS"/>
              </a:rPr>
              <a:t> </a:t>
            </a:r>
            <a:r>
              <a:rPr lang="es-MX" sz="2400" spc="-5" dirty="0">
                <a:latin typeface="Comic Sans MS"/>
                <a:cs typeface="Comic Sans MS"/>
              </a:rPr>
              <a:t>inverso </a:t>
            </a:r>
            <a:r>
              <a:rPr lang="es-MX" sz="2400" spc="-254"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definido.</a:t>
            </a: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ctr">
              <a:spcBef>
                <a:spcPts val="100"/>
              </a:spcBef>
            </a:pPr>
            <a:endParaRPr lang="es-MX" sz="2000" b="1" dirty="0">
              <a:latin typeface="Comic Sans MS" panose="030F0702030302020204" pitchFamily="66" charset="0"/>
              <a:cs typeface="Comic Sans MS"/>
            </a:endParaRPr>
          </a:p>
          <a:p>
            <a:pPr marL="12700" marR="5080" algn="ctr">
              <a:spcBef>
                <a:spcPts val="100"/>
              </a:spcBef>
            </a:pPr>
            <a:r>
              <a:rPr lang="es-MX" sz="2000" b="1" dirty="0">
                <a:latin typeface="Comic Sans MS" panose="030F0702030302020204" pitchFamily="66" charset="0"/>
              </a:rPr>
              <a:t>Figura 7 Protección y flexibilidad de operación óptima, proporcionada con el uso de relés de tiempo inverso y de tiempo definido. (El relé A es de tiempo definido, ajustado a 123% Volts/Hz con un retardo de tiempo de 2 segundos; el relé B es de tiempo inverso)</a:t>
            </a:r>
            <a:endParaRPr lang="es-MX" sz="2000" b="1" dirty="0">
              <a:latin typeface="Comic Sans MS" panose="030F0702030302020204" pitchFamily="66" charset="0"/>
              <a:cs typeface="Comic Sans MS"/>
            </a:endParaRPr>
          </a:p>
          <a:p>
            <a:pPr marL="12700" marR="5080" algn="just">
              <a:spcBef>
                <a:spcPts val="100"/>
              </a:spcBef>
            </a:pP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investigación</a:t>
            </a:r>
            <a:r>
              <a:rPr lang="es-MX" sz="2400" dirty="0">
                <a:latin typeface="Comic Sans MS"/>
                <a:cs typeface="Comic Sans MS"/>
              </a:rPr>
              <a:t> </a:t>
            </a:r>
            <a:r>
              <a:rPr lang="es-MX" sz="2400" spc="-5" dirty="0">
                <a:latin typeface="Comic Sans MS"/>
                <a:cs typeface="Comic Sans MS"/>
              </a:rPr>
              <a:t>reciente</a:t>
            </a:r>
            <a:r>
              <a:rPr lang="es-MX" sz="2400" dirty="0">
                <a:latin typeface="Comic Sans MS"/>
                <a:cs typeface="Comic Sans MS"/>
              </a:rPr>
              <a:t> </a:t>
            </a:r>
            <a:r>
              <a:rPr lang="es-MX" sz="2400" spc="-5" dirty="0">
                <a:latin typeface="Comic Sans MS"/>
                <a:cs typeface="Comic Sans MS"/>
              </a:rPr>
              <a:t>sobre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encontró</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casi</a:t>
            </a:r>
            <a:r>
              <a:rPr lang="es-MX" sz="2400" dirty="0">
                <a:latin typeface="Comic Sans MS"/>
                <a:cs typeface="Comic Sans MS"/>
              </a:rPr>
              <a:t> </a:t>
            </a:r>
            <a:r>
              <a:rPr lang="es-MX" sz="2400" spc="-5" dirty="0">
                <a:latin typeface="Comic Sans MS"/>
                <a:cs typeface="Comic Sans MS"/>
              </a:rPr>
              <a:t>todas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unidades </a:t>
            </a:r>
            <a:r>
              <a:rPr lang="es-MX" sz="2400" spc="-254" dirty="0">
                <a:latin typeface="Comic Sans MS"/>
                <a:cs typeface="Comic Sans MS"/>
              </a:rPr>
              <a:t> </a:t>
            </a:r>
            <a:r>
              <a:rPr lang="es-MX" sz="2400" spc="-5" dirty="0">
                <a:latin typeface="Comic Sans MS"/>
                <a:cs typeface="Comic Sans MS"/>
              </a:rPr>
              <a:t>mayores de 100 MW tienen protección de V/Hz para el </a:t>
            </a:r>
            <a:r>
              <a:rPr lang="es-MX" sz="2400" dirty="0">
                <a:latin typeface="Comic Sans MS"/>
                <a:cs typeface="Comic Sans MS"/>
              </a:rPr>
              <a:t> </a:t>
            </a:r>
            <a:r>
              <a:rPr lang="es-MX" sz="2400" spc="-5" dirty="0">
                <a:latin typeface="Comic Sans MS"/>
                <a:cs typeface="Comic Sans MS"/>
              </a:rPr>
              <a:t>generador.</a:t>
            </a:r>
            <a:r>
              <a:rPr lang="es-MX" sz="2400" spc="75" dirty="0">
                <a:latin typeface="Comic Sans MS"/>
                <a:cs typeface="Comic Sans MS"/>
              </a:rPr>
              <a:t> </a:t>
            </a:r>
            <a:r>
              <a:rPr lang="es-MX" sz="2400" spc="-5" dirty="0">
                <a:latin typeface="Comic Sans MS"/>
                <a:cs typeface="Comic Sans MS"/>
              </a:rPr>
              <a:t>La</a:t>
            </a:r>
            <a:r>
              <a:rPr lang="es-MX" sz="2400" spc="160" dirty="0">
                <a:latin typeface="Comic Sans MS"/>
                <a:cs typeface="Comic Sans MS"/>
              </a:rPr>
              <a:t> </a:t>
            </a:r>
            <a:r>
              <a:rPr lang="es-MX" sz="2400" spc="-5" dirty="0">
                <a:latin typeface="Comic Sans MS"/>
                <a:cs typeface="Comic Sans MS"/>
              </a:rPr>
              <a:t>mayoría</a:t>
            </a:r>
            <a:r>
              <a:rPr lang="es-MX" sz="2400" spc="165"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las</a:t>
            </a:r>
            <a:r>
              <a:rPr lang="es-MX" sz="2400" spc="155" dirty="0">
                <a:latin typeface="Comic Sans MS"/>
                <a:cs typeface="Comic Sans MS"/>
              </a:rPr>
              <a:t> </a:t>
            </a:r>
            <a:r>
              <a:rPr lang="es-MX" sz="2400" spc="-5" dirty="0">
                <a:latin typeface="Comic Sans MS"/>
                <a:cs typeface="Comic Sans MS"/>
              </a:rPr>
              <a:t>unidades</a:t>
            </a:r>
            <a:r>
              <a:rPr lang="es-MX" sz="2400" spc="160" dirty="0">
                <a:latin typeface="Comic Sans MS"/>
                <a:cs typeface="Comic Sans MS"/>
              </a:rPr>
              <a:t> </a:t>
            </a:r>
            <a:r>
              <a:rPr lang="es-MX" sz="2400" spc="-5" dirty="0">
                <a:latin typeface="Comic Sans MS"/>
                <a:cs typeface="Comic Sans MS"/>
              </a:rPr>
              <a:t>grandes</a:t>
            </a:r>
            <a:r>
              <a:rPr lang="es-MX" sz="2400" spc="160" dirty="0">
                <a:latin typeface="Comic Sans MS"/>
                <a:cs typeface="Comic Sans MS"/>
              </a:rPr>
              <a:t> </a:t>
            </a:r>
            <a:r>
              <a:rPr lang="es-MX" sz="2400" spc="-5" dirty="0">
                <a:latin typeface="Comic Sans MS"/>
                <a:cs typeface="Comic Sans MS"/>
              </a:rPr>
              <a:t>(cerca </a:t>
            </a:r>
            <a:r>
              <a:rPr lang="es-MX" sz="2400" spc="-26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60%)</a:t>
            </a:r>
            <a:r>
              <a:rPr lang="es-MX" sz="2400" dirty="0">
                <a:latin typeface="Comic Sans MS"/>
                <a:cs typeface="Comic Sans MS"/>
              </a:rPr>
              <a:t> </a:t>
            </a:r>
            <a:r>
              <a:rPr lang="es-MX" sz="2400" spc="-5" dirty="0">
                <a:latin typeface="Comic Sans MS"/>
                <a:cs typeface="Comic Sans MS"/>
              </a:rPr>
              <a:t>usan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nivel</a:t>
            </a:r>
            <a:r>
              <a:rPr lang="es-MX" sz="2400" dirty="0">
                <a:latin typeface="Comic Sans MS"/>
                <a:cs typeface="Comic Sans MS"/>
              </a:rPr>
              <a:t> </a:t>
            </a:r>
            <a:r>
              <a:rPr lang="es-MX" sz="2400" spc="-5" dirty="0">
                <a:latin typeface="Comic Sans MS"/>
                <a:cs typeface="Comic Sans MS"/>
              </a:rPr>
              <a:t>dual,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 </a:t>
            </a:r>
            <a:r>
              <a:rPr lang="es-MX" sz="2400" dirty="0">
                <a:latin typeface="Comic Sans MS"/>
                <a:cs typeface="Comic Sans MS"/>
              </a:rPr>
              <a:t> </a:t>
            </a:r>
            <a:r>
              <a:rPr lang="es-MX" sz="2400" spc="-5" dirty="0">
                <a:latin typeface="Comic Sans MS"/>
                <a:cs typeface="Comic Sans MS"/>
              </a:rPr>
              <a:t>definido.</a:t>
            </a:r>
            <a:r>
              <a:rPr lang="es-MX" sz="2400" dirty="0">
                <a:latin typeface="Comic Sans MS"/>
                <a:cs typeface="Comic Sans MS"/>
              </a:rPr>
              <a:t> </a:t>
            </a:r>
            <a:r>
              <a:rPr lang="es-MX" sz="2400" spc="-5" dirty="0">
                <a:latin typeface="Comic Sans MS"/>
                <a:cs typeface="Comic Sans MS"/>
              </a:rPr>
              <a:t>Las unidades restantes están casi repartidas a </a:t>
            </a:r>
            <a:r>
              <a:rPr lang="es-MX" sz="2400" dirty="0">
                <a:latin typeface="Comic Sans MS"/>
                <a:cs typeface="Comic Sans MS"/>
              </a:rPr>
              <a:t> </a:t>
            </a:r>
            <a:r>
              <a:rPr lang="es-MX" sz="2400" spc="-5" dirty="0">
                <a:latin typeface="Comic Sans MS"/>
                <a:cs typeface="Comic Sans MS"/>
              </a:rPr>
              <a:t>partes</a:t>
            </a:r>
            <a:r>
              <a:rPr lang="es-MX" sz="2400" spc="240" dirty="0">
                <a:latin typeface="Comic Sans MS"/>
                <a:cs typeface="Comic Sans MS"/>
              </a:rPr>
              <a:t> </a:t>
            </a:r>
            <a:r>
              <a:rPr lang="es-MX" sz="2400" spc="-5" dirty="0">
                <a:latin typeface="Comic Sans MS"/>
                <a:cs typeface="Comic Sans MS"/>
              </a:rPr>
              <a:t>iguales</a:t>
            </a:r>
            <a:r>
              <a:rPr lang="es-MX" sz="2400" spc="245" dirty="0">
                <a:latin typeface="Comic Sans MS"/>
                <a:cs typeface="Comic Sans MS"/>
              </a:rPr>
              <a:t> </a:t>
            </a:r>
            <a:r>
              <a:rPr lang="es-MX" sz="2400" spc="-5" dirty="0">
                <a:latin typeface="Comic Sans MS"/>
                <a:cs typeface="Comic Sans MS"/>
              </a:rPr>
              <a:t>entre</a:t>
            </a:r>
            <a:r>
              <a:rPr lang="es-MX" sz="2400" spc="245" dirty="0">
                <a:latin typeface="Comic Sans MS"/>
                <a:cs typeface="Comic Sans MS"/>
              </a:rPr>
              <a:t> </a:t>
            </a:r>
            <a:r>
              <a:rPr lang="es-MX" sz="2400" spc="-5" dirty="0">
                <a:latin typeface="Comic Sans MS"/>
                <a:cs typeface="Comic Sans MS"/>
              </a:rPr>
              <a:t>los</a:t>
            </a:r>
            <a:r>
              <a:rPr lang="es-MX" sz="2400" spc="240" dirty="0">
                <a:latin typeface="Comic Sans MS"/>
                <a:cs typeface="Comic Sans MS"/>
              </a:rPr>
              <a:t> </a:t>
            </a:r>
            <a:r>
              <a:rPr lang="es-MX" sz="2400" spc="-5" dirty="0">
                <a:latin typeface="Comic Sans MS"/>
                <a:cs typeface="Comic Sans MS"/>
              </a:rPr>
              <a:t>esquemas</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nivel</a:t>
            </a:r>
            <a:r>
              <a:rPr lang="es-MX" sz="2400" spc="245" dirty="0">
                <a:latin typeface="Comic Sans MS"/>
                <a:cs typeface="Comic Sans MS"/>
              </a:rPr>
              <a:t> </a:t>
            </a:r>
            <a:r>
              <a:rPr lang="es-MX" sz="2400" spc="-5" dirty="0">
                <a:latin typeface="Comic Sans MS"/>
                <a:cs typeface="Comic Sans MS"/>
              </a:rPr>
              <a:t>simple,</a:t>
            </a:r>
            <a:r>
              <a:rPr lang="es-MX" sz="2400" spc="24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definido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spc="254" dirty="0">
                <a:latin typeface="Comic Sans MS"/>
                <a:cs typeface="Comic Sans MS"/>
              </a:rPr>
              <a:t> </a:t>
            </a:r>
            <a:r>
              <a:rPr lang="es-MX" sz="2400" spc="-5" dirty="0">
                <a:latin typeface="Comic Sans MS"/>
                <a:cs typeface="Comic Sans MS"/>
              </a:rPr>
              <a:t>inverso.</a:t>
            </a:r>
            <a:r>
              <a:rPr lang="es-MX" sz="2400" spc="260" dirty="0">
                <a:latin typeface="Comic Sans MS"/>
                <a:cs typeface="Comic Sans MS"/>
              </a:rPr>
              <a:t> </a:t>
            </a:r>
            <a:r>
              <a:rPr lang="es-MX" sz="2400" spc="-5" dirty="0">
                <a:latin typeface="Comic Sans MS"/>
                <a:cs typeface="Comic Sans MS"/>
              </a:rPr>
              <a:t>Las</a:t>
            </a:r>
            <a:r>
              <a:rPr lang="es-MX" sz="2400" spc="260" dirty="0">
                <a:latin typeface="Comic Sans MS"/>
                <a:cs typeface="Comic Sans MS"/>
              </a:rPr>
              <a:t> </a:t>
            </a:r>
            <a:r>
              <a:rPr lang="es-MX" sz="2400" spc="-5" dirty="0">
                <a:latin typeface="Comic Sans MS"/>
                <a:cs typeface="Comic Sans MS"/>
              </a:rPr>
              <a:t>respuestas </a:t>
            </a:r>
            <a:r>
              <a:rPr lang="es-MX" sz="2400" spc="-254" dirty="0">
                <a:latin typeface="Comic Sans MS"/>
                <a:cs typeface="Comic Sans MS"/>
              </a:rPr>
              <a:t> </a:t>
            </a:r>
            <a:r>
              <a:rPr lang="es-MX" sz="2400" spc="-5" dirty="0">
                <a:latin typeface="Comic Sans MS"/>
                <a:cs typeface="Comic Sans MS"/>
              </a:rPr>
              <a:t>para unidades menores a 100 MW, indicó que casi en </a:t>
            </a:r>
            <a:r>
              <a:rPr lang="es-MX" sz="2400" dirty="0">
                <a:latin typeface="Comic Sans MS"/>
                <a:cs typeface="Comic Sans MS"/>
              </a:rPr>
              <a:t> </a:t>
            </a:r>
            <a:r>
              <a:rPr lang="es-MX" sz="2400" spc="-5" dirty="0">
                <a:latin typeface="Comic Sans MS"/>
                <a:cs typeface="Comic Sans MS"/>
              </a:rPr>
              <a:t>todas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tenía</a:t>
            </a:r>
            <a:r>
              <a:rPr lang="es-MX" sz="2400" dirty="0">
                <a:latin typeface="Comic Sans MS"/>
                <a:cs typeface="Comic Sans MS"/>
              </a:rPr>
              <a:t> </a:t>
            </a:r>
            <a:r>
              <a:rPr lang="es-MX" sz="2400" spc="-5" dirty="0">
                <a:latin typeface="Comic Sans MS"/>
                <a:cs typeface="Comic Sans MS"/>
              </a:rPr>
              <a:t>ninguna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V/Hz</a:t>
            </a:r>
            <a:r>
              <a:rPr lang="es-MX" sz="2400" spc="-7" baseline="-13888" dirty="0">
                <a:latin typeface="Comic Sans MS"/>
                <a:cs typeface="Comic Sans MS"/>
              </a:rPr>
              <a:t>.</a:t>
            </a:r>
            <a:endParaRPr lang="es-MX" sz="2400" baseline="-13888" dirty="0">
              <a:latin typeface="Comic Sans MS"/>
              <a:cs typeface="Comic Sans MS"/>
            </a:endParaRPr>
          </a:p>
          <a:p>
            <a:pPr marL="12700" marR="5080" algn="just">
              <a:spcBef>
                <a:spcPts val="100"/>
              </a:spcBef>
            </a:pPr>
            <a:r>
              <a:rPr lang="es-MX" sz="2400" spc="-5" dirty="0">
                <a:latin typeface="Comic Sans MS"/>
                <a:cs typeface="Comic Sans MS"/>
              </a:rPr>
              <a:t>En los relés de sobretensión, el pickup debe ser ajustado </a:t>
            </a:r>
            <a:r>
              <a:rPr lang="es-MX" sz="2400" spc="-254" dirty="0">
                <a:latin typeface="Comic Sans MS"/>
                <a:cs typeface="Comic Sans MS"/>
              </a:rPr>
              <a:t> </a:t>
            </a:r>
            <a:r>
              <a:rPr lang="es-MX" sz="2400" spc="-5" dirty="0">
                <a:latin typeface="Comic Sans MS"/>
                <a:cs typeface="Comic Sans MS"/>
              </a:rPr>
              <a:t>arriba de la máxima tensión de operación normal; el relé </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tener</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característica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inverso</a:t>
            </a:r>
            <a:r>
              <a:rPr lang="es-MX" sz="2400" dirty="0">
                <a:latin typeface="Comic Sans MS"/>
                <a:cs typeface="Comic Sans MS"/>
              </a:rPr>
              <a:t> </a:t>
            </a:r>
            <a:r>
              <a:rPr lang="es-MX" sz="2400" spc="-5" dirty="0">
                <a:latin typeface="Comic Sans MS"/>
                <a:cs typeface="Comic Sans MS"/>
              </a:rPr>
              <a:t>o </a:t>
            </a:r>
            <a:r>
              <a:rPr lang="es-MX" sz="2400" dirty="0">
                <a:latin typeface="Comic Sans MS"/>
                <a:cs typeface="Comic Sans MS"/>
              </a:rPr>
              <a:t> </a:t>
            </a:r>
            <a:r>
              <a:rPr lang="es-MX" sz="2400" spc="-5" dirty="0">
                <a:latin typeface="Comic Sans MS"/>
                <a:cs typeface="Comic Sans MS"/>
              </a:rPr>
              <a:t>definido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darle</a:t>
            </a:r>
            <a:r>
              <a:rPr lang="es-MX" sz="2400" dirty="0">
                <a:latin typeface="Comic Sans MS"/>
                <a:cs typeface="Comic Sans MS"/>
              </a:rPr>
              <a:t> </a:t>
            </a:r>
            <a:r>
              <a:rPr lang="es-MX" sz="2400" spc="-5" dirty="0">
                <a:latin typeface="Comic Sans MS"/>
                <a:cs typeface="Comic Sans MS"/>
              </a:rPr>
              <a:t>oportunidad</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regulador</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responder a condiciones transitorias antes de que ocurra </a:t>
            </a:r>
            <a:r>
              <a:rPr lang="es-MX" sz="2400" spc="-254"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Adicionalmente,</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aplicado</a:t>
            </a:r>
            <a:r>
              <a:rPr lang="es-MX" sz="240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elemento</a:t>
            </a:r>
            <a:r>
              <a:rPr lang="es-MX" sz="2400" spc="5" dirty="0">
                <a:latin typeface="Comic Sans MS"/>
                <a:cs typeface="Comic Sans MS"/>
              </a:rPr>
              <a:t> </a:t>
            </a:r>
            <a:r>
              <a:rPr lang="es-MX" sz="2400" spc="-5" dirty="0">
                <a:latin typeface="Comic Sans MS"/>
                <a:cs typeface="Comic Sans MS"/>
              </a:rPr>
              <a:t>instantáneo</a:t>
            </a:r>
            <a:r>
              <a:rPr lang="es-MX" sz="2400" spc="5" dirty="0">
                <a:latin typeface="Comic Sans MS"/>
                <a:cs typeface="Comic Sans MS"/>
              </a:rPr>
              <a:t> </a:t>
            </a:r>
            <a:r>
              <a:rPr lang="es-MX" sz="2400" spc="-5" dirty="0">
                <a:latin typeface="Comic Sans MS"/>
                <a:cs typeface="Comic Sans MS"/>
              </a:rPr>
              <a:t>para</a:t>
            </a:r>
            <a:r>
              <a:rPr lang="es-MX" sz="2400" spc="15" dirty="0">
                <a:latin typeface="Comic Sans MS"/>
                <a:cs typeface="Comic Sans MS"/>
              </a:rPr>
              <a:t> </a:t>
            </a:r>
            <a:r>
              <a:rPr lang="es-MX" sz="2400" spc="-5" dirty="0">
                <a:latin typeface="Comic Sans MS"/>
                <a:cs typeface="Comic Sans MS"/>
              </a:rPr>
              <a:t>sobretensiones</a:t>
            </a:r>
            <a:r>
              <a:rPr lang="es-MX" sz="2400" spc="5" dirty="0">
                <a:latin typeface="Comic Sans MS"/>
                <a:cs typeface="Comic Sans MS"/>
              </a:rPr>
              <a:t> </a:t>
            </a:r>
            <a:r>
              <a:rPr lang="es-MX" sz="2400" spc="-5" dirty="0">
                <a:latin typeface="Comic Sans MS"/>
                <a:cs typeface="Comic Sans MS"/>
              </a:rPr>
              <a:t>muy</a:t>
            </a:r>
            <a:r>
              <a:rPr lang="es-MX" sz="2400" spc="5" dirty="0">
                <a:latin typeface="Comic Sans MS"/>
                <a:cs typeface="Comic Sans MS"/>
              </a:rPr>
              <a:t> </a:t>
            </a:r>
            <a:r>
              <a:rPr lang="es-MX" sz="2400" spc="-5" dirty="0">
                <a:latin typeface="Comic Sans MS"/>
                <a:cs typeface="Comic Sans MS"/>
              </a:rPr>
              <a:t>altas.</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importante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tenga</a:t>
            </a:r>
            <a:r>
              <a:rPr lang="es-MX" sz="2400" dirty="0">
                <a:latin typeface="Comic Sans MS"/>
                <a:cs typeface="Comic Sans MS"/>
              </a:rPr>
              <a:t> </a:t>
            </a:r>
            <a:r>
              <a:rPr lang="es-MX" sz="2400" spc="-5" dirty="0">
                <a:latin typeface="Comic Sans MS"/>
                <a:cs typeface="Comic Sans MS"/>
              </a:rPr>
              <a:t>una </a:t>
            </a:r>
            <a:r>
              <a:rPr lang="es-MX" sz="2400" spc="-254" dirty="0">
                <a:latin typeface="Comic Sans MS"/>
                <a:cs typeface="Comic Sans MS"/>
              </a:rPr>
              <a:t> </a:t>
            </a:r>
            <a:r>
              <a:rPr lang="es-MX" sz="2400" spc="-5" dirty="0">
                <a:latin typeface="Comic Sans MS"/>
                <a:cs typeface="Comic Sans MS"/>
              </a:rPr>
              <a:t>respuesta</a:t>
            </a:r>
            <a:r>
              <a:rPr lang="es-MX" sz="2400" dirty="0">
                <a:latin typeface="Comic Sans MS"/>
                <a:cs typeface="Comic Sans MS"/>
              </a:rPr>
              <a:t> </a:t>
            </a:r>
            <a:r>
              <a:rPr lang="es-MX" sz="2400" spc="-5" dirty="0">
                <a:latin typeface="Comic Sans MS"/>
                <a:cs typeface="Comic Sans MS"/>
              </a:rPr>
              <a:t>plana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porque</a:t>
            </a:r>
            <a:r>
              <a:rPr lang="es-MX" sz="2400" dirty="0">
                <a:latin typeface="Comic Sans MS"/>
                <a:cs typeface="Comic Sans MS"/>
              </a:rPr>
              <a:t> </a:t>
            </a:r>
            <a:r>
              <a:rPr lang="es-MX" sz="2400" spc="-5" dirty="0">
                <a:latin typeface="Comic Sans MS"/>
                <a:cs typeface="Comic Sans MS"/>
              </a:rPr>
              <a:t>pueden </a:t>
            </a:r>
            <a:r>
              <a:rPr lang="es-MX" sz="2400" dirty="0">
                <a:latin typeface="Comic Sans MS"/>
                <a:cs typeface="Comic Sans MS"/>
              </a:rPr>
              <a:t> </a:t>
            </a:r>
            <a:r>
              <a:rPr lang="es-MX" sz="2400" spc="-5" dirty="0">
                <a:latin typeface="Comic Sans MS"/>
                <a:cs typeface="Comic Sans MS"/>
              </a:rPr>
              <a:t>presentarse cambios de frecuencia durante el evento de </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particular</a:t>
            </a:r>
            <a:r>
              <a:rPr lang="es-MX" sz="2400" dirty="0">
                <a:latin typeface="Comic Sans MS"/>
                <a:cs typeface="Comic Sans MS"/>
              </a:rPr>
              <a:t> </a:t>
            </a:r>
            <a:r>
              <a:rPr lang="es-MX" sz="2400" spc="-5" dirty="0">
                <a:latin typeface="Comic Sans MS"/>
                <a:cs typeface="Comic Sans MS"/>
              </a:rPr>
              <a:t>importancia</a:t>
            </a:r>
            <a:r>
              <a:rPr lang="es-MX" sz="2400" dirty="0">
                <a:latin typeface="Comic Sans MS"/>
                <a:cs typeface="Comic Sans MS"/>
              </a:rPr>
              <a:t> </a:t>
            </a:r>
            <a:r>
              <a:rPr lang="es-MX" sz="2400" spc="-5" dirty="0">
                <a:latin typeface="Comic Sans MS"/>
                <a:cs typeface="Comic Sans MS"/>
              </a:rPr>
              <a:t>en </a:t>
            </a:r>
            <a:r>
              <a:rPr lang="es-MX" sz="2400" dirty="0">
                <a:latin typeface="Comic Sans MS"/>
                <a:cs typeface="Comic Sans MS"/>
              </a:rPr>
              <a:t> </a:t>
            </a:r>
            <a:r>
              <a:rPr lang="es-MX" sz="2400" spc="-5" dirty="0">
                <a:latin typeface="Comic Sans MS"/>
                <a:cs typeface="Comic Sans MS"/>
              </a:rPr>
              <a:t>instalaciones hidroeléctricas que pueden tener límites en </a:t>
            </a:r>
            <a:r>
              <a:rPr lang="es-MX" sz="2400" dirty="0">
                <a:latin typeface="Comic Sans MS"/>
                <a:cs typeface="Comic Sans MS"/>
              </a:rPr>
              <a:t> </a:t>
            </a:r>
            <a:r>
              <a:rPr lang="es-MX" sz="2400" spc="-5" dirty="0">
                <a:latin typeface="Comic Sans MS"/>
                <a:cs typeface="Comic Sans MS"/>
              </a:rPr>
              <a:t>la</a:t>
            </a:r>
            <a:r>
              <a:rPr lang="es-MX" sz="2400" spc="204" dirty="0">
                <a:latin typeface="Comic Sans MS"/>
                <a:cs typeface="Comic Sans MS"/>
              </a:rPr>
              <a:t> </a:t>
            </a:r>
            <a:r>
              <a:rPr lang="es-MX" sz="2400" spc="-5" dirty="0">
                <a:latin typeface="Comic Sans MS"/>
                <a:cs typeface="Comic Sans MS"/>
              </a:rPr>
              <a:t>velocidad</a:t>
            </a:r>
            <a:r>
              <a:rPr lang="es-MX" sz="2400" spc="210" dirty="0">
                <a:latin typeface="Comic Sans MS"/>
                <a:cs typeface="Comic Sans MS"/>
              </a:rPr>
              <a:t> </a:t>
            </a:r>
            <a:r>
              <a:rPr lang="es-MX" sz="2400" spc="-5" dirty="0">
                <a:latin typeface="Comic Sans MS"/>
                <a:cs typeface="Comic Sans MS"/>
              </a:rPr>
              <a:t>de</a:t>
            </a:r>
            <a:r>
              <a:rPr lang="es-MX" sz="2400" spc="210" dirty="0">
                <a:latin typeface="Comic Sans MS"/>
                <a:cs typeface="Comic Sans MS"/>
              </a:rPr>
              <a:t> </a:t>
            </a:r>
            <a:r>
              <a:rPr lang="es-MX" sz="2400" spc="-5" dirty="0">
                <a:latin typeface="Comic Sans MS"/>
                <a:cs typeface="Comic Sans MS"/>
              </a:rPr>
              <a:t>cierre</a:t>
            </a:r>
            <a:r>
              <a:rPr lang="es-MX" sz="2400" spc="204" dirty="0">
                <a:latin typeface="Comic Sans MS"/>
                <a:cs typeface="Comic Sans MS"/>
              </a:rPr>
              <a:t> </a:t>
            </a:r>
            <a:r>
              <a:rPr lang="es-MX" sz="2400" spc="-5" dirty="0">
                <a:latin typeface="Comic Sans MS"/>
                <a:cs typeface="Comic Sans MS"/>
              </a:rPr>
              <a:t>de</a:t>
            </a:r>
            <a:r>
              <a:rPr lang="es-MX" sz="2400" spc="210" dirty="0">
                <a:latin typeface="Comic Sans MS"/>
                <a:cs typeface="Comic Sans MS"/>
              </a:rPr>
              <a:t> </a:t>
            </a:r>
            <a:r>
              <a:rPr lang="es-MX" sz="2400" spc="-5" dirty="0">
                <a:latin typeface="Comic Sans MS"/>
                <a:cs typeface="Comic Sans MS"/>
              </a:rPr>
              <a:t>compuertas,</a:t>
            </a:r>
            <a:r>
              <a:rPr lang="es-MX" sz="2400" spc="210" dirty="0">
                <a:latin typeface="Comic Sans MS"/>
                <a:cs typeface="Comic Sans MS"/>
              </a:rPr>
              <a:t> </a:t>
            </a:r>
            <a:r>
              <a:rPr lang="es-MX" sz="2400" spc="-5" dirty="0">
                <a:latin typeface="Comic Sans MS"/>
                <a:cs typeface="Comic Sans MS"/>
              </a:rPr>
              <a:t>impuesto</a:t>
            </a:r>
            <a:r>
              <a:rPr lang="es-MX" sz="2400" spc="204" dirty="0">
                <a:latin typeface="Comic Sans MS"/>
                <a:cs typeface="Comic Sans MS"/>
              </a:rPr>
              <a:t> </a:t>
            </a:r>
            <a:r>
              <a:rPr lang="es-MX" sz="2400" spc="-5" dirty="0">
                <a:latin typeface="Comic Sans MS"/>
                <a:cs typeface="Comic Sans MS"/>
              </a:rPr>
              <a:t>por</a:t>
            </a:r>
            <a:r>
              <a:rPr lang="es-MX" sz="2400" spc="195" dirty="0">
                <a:latin typeface="Comic Sans MS"/>
                <a:cs typeface="Comic Sans MS"/>
              </a:rPr>
              <a:t> </a:t>
            </a:r>
            <a:r>
              <a:rPr lang="es-MX" sz="2400" spc="-5" dirty="0">
                <a:latin typeface="Comic Sans MS"/>
                <a:cs typeface="Comic Sans MS"/>
              </a:rPr>
              <a:t>la presión hidráulica en las compuertas de las esclusas.</a:t>
            </a:r>
            <a:r>
              <a:rPr lang="es-MX" sz="2400" dirty="0">
                <a:latin typeface="Comic Sans MS"/>
                <a:cs typeface="Comic Sans MS"/>
              </a:rPr>
              <a:t> </a:t>
            </a:r>
            <a:r>
              <a:rPr lang="es-MX" sz="2400" spc="-5" dirty="0">
                <a:latin typeface="Comic Sans MS"/>
                <a:cs typeface="Comic Sans MS"/>
              </a:rPr>
              <a:t>En </a:t>
            </a:r>
            <a:r>
              <a:rPr lang="es-MX" sz="2400" dirty="0">
                <a:latin typeface="Comic Sans MS"/>
                <a:cs typeface="Comic Sans MS"/>
              </a:rPr>
              <a:t> </a:t>
            </a:r>
            <a:r>
              <a:rPr lang="es-MX" sz="2400" spc="-5" dirty="0">
                <a:latin typeface="Comic Sans MS"/>
                <a:cs typeface="Comic Sans MS"/>
              </a:rPr>
              <a:t>tales</a:t>
            </a:r>
            <a:r>
              <a:rPr lang="es-MX" sz="2400" spc="215" dirty="0">
                <a:latin typeface="Comic Sans MS"/>
                <a:cs typeface="Comic Sans MS"/>
              </a:rPr>
              <a:t> </a:t>
            </a:r>
            <a:r>
              <a:rPr lang="es-MX" sz="2400" spc="-5" dirty="0">
                <a:latin typeface="Comic Sans MS"/>
                <a:cs typeface="Comic Sans MS"/>
              </a:rPr>
              <a:t>casos,</a:t>
            </a:r>
            <a:r>
              <a:rPr lang="es-MX" sz="2400" spc="220" dirty="0">
                <a:latin typeface="Comic Sans MS"/>
                <a:cs typeface="Comic Sans MS"/>
              </a:rPr>
              <a:t> </a:t>
            </a:r>
            <a:r>
              <a:rPr lang="es-MX" sz="2400" spc="-5" dirty="0">
                <a:latin typeface="Comic Sans MS"/>
                <a:cs typeface="Comic Sans MS"/>
              </a:rPr>
              <a:t>estas</a:t>
            </a:r>
            <a:r>
              <a:rPr lang="es-MX" sz="2400" spc="210" dirty="0">
                <a:latin typeface="Comic Sans MS"/>
                <a:cs typeface="Comic Sans MS"/>
              </a:rPr>
              <a:t> </a:t>
            </a:r>
            <a:r>
              <a:rPr lang="es-MX" sz="2400" spc="-5" dirty="0">
                <a:latin typeface="Comic Sans MS"/>
                <a:cs typeface="Comic Sans MS"/>
              </a:rPr>
              <a:t>unidades</a:t>
            </a:r>
            <a:r>
              <a:rPr lang="es-MX" sz="2400" spc="215" dirty="0">
                <a:latin typeface="Comic Sans MS"/>
                <a:cs typeface="Comic Sans MS"/>
              </a:rPr>
              <a:t> </a:t>
            </a:r>
            <a:r>
              <a:rPr lang="es-MX" sz="2400" spc="-5" dirty="0">
                <a:latin typeface="Comic Sans MS"/>
                <a:cs typeface="Comic Sans MS"/>
              </a:rPr>
              <a:t>pueden</a:t>
            </a:r>
            <a:r>
              <a:rPr lang="es-MX" sz="2400" spc="215" dirty="0">
                <a:latin typeface="Comic Sans MS"/>
                <a:cs typeface="Comic Sans MS"/>
              </a:rPr>
              <a:t> </a:t>
            </a:r>
            <a:r>
              <a:rPr lang="es-MX" sz="2400" spc="-5" dirty="0">
                <a:latin typeface="Comic Sans MS"/>
                <a:cs typeface="Comic Sans MS"/>
              </a:rPr>
              <a:t>sufrir</a:t>
            </a:r>
            <a:r>
              <a:rPr lang="es-MX" sz="2400" spc="210" dirty="0">
                <a:latin typeface="Comic Sans MS"/>
                <a:cs typeface="Comic Sans MS"/>
              </a:rPr>
              <a:t> </a:t>
            </a:r>
            <a:r>
              <a:rPr lang="es-MX" sz="2400" spc="-5" dirty="0">
                <a:latin typeface="Comic Sans MS"/>
                <a:cs typeface="Comic Sans MS"/>
              </a:rPr>
              <a:t>incrementos </a:t>
            </a:r>
            <a:r>
              <a:rPr lang="es-MX" sz="2400" spc="-254" dirty="0">
                <a:latin typeface="Comic Sans MS"/>
                <a:cs typeface="Comic Sans MS"/>
              </a:rPr>
              <a:t> </a:t>
            </a:r>
            <a:r>
              <a:rPr lang="es-MX" sz="2400" spc="-5" dirty="0">
                <a:latin typeface="Comic Sans MS"/>
                <a:cs typeface="Comic Sans MS"/>
              </a:rPr>
              <a:t>de velocidad del orden de 150% durante un rechazo total </a:t>
            </a:r>
            <a:r>
              <a:rPr lang="es-MX" sz="2400" spc="-254" dirty="0">
                <a:latin typeface="Comic Sans MS"/>
                <a:cs typeface="Comic Sans MS"/>
              </a:rPr>
              <a:t> </a:t>
            </a:r>
            <a:r>
              <a:rPr lang="es-MX" sz="2400" spc="-5" dirty="0">
                <a:latin typeface="Comic Sans MS"/>
                <a:cs typeface="Comic Sans MS"/>
              </a:rPr>
              <a:t>de carga, antes de que la acción del gobernador pueda </a:t>
            </a:r>
            <a:r>
              <a:rPr lang="es-MX" sz="2400" dirty="0">
                <a:latin typeface="Comic Sans MS"/>
                <a:cs typeface="Comic Sans MS"/>
              </a:rPr>
              <a:t> </a:t>
            </a:r>
            <a:r>
              <a:rPr lang="es-MX" sz="2400" spc="-5" dirty="0">
                <a:latin typeface="Comic Sans MS"/>
                <a:cs typeface="Comic Sans MS"/>
              </a:rPr>
              <a:t>tener</a:t>
            </a:r>
            <a:r>
              <a:rPr lang="es-MX" sz="2400" dirty="0">
                <a:latin typeface="Comic Sans MS"/>
                <a:cs typeface="Comic Sans MS"/>
              </a:rPr>
              <a:t> </a:t>
            </a:r>
            <a:r>
              <a:rPr lang="es-MX" sz="2400" spc="-5" dirty="0">
                <a:latin typeface="Comic Sans MS"/>
                <a:cs typeface="Comic Sans MS"/>
              </a:rPr>
              <a:t>efecto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reducir</a:t>
            </a:r>
            <a:r>
              <a:rPr lang="es-MX" sz="240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velocidad.</a:t>
            </a:r>
            <a:endParaRPr sz="900" dirty="0">
              <a:latin typeface="Comic Sans MS"/>
              <a:cs typeface="Comic Sans MS"/>
            </a:endParaRPr>
          </a:p>
        </p:txBody>
      </p:sp>
      <p:pic>
        <p:nvPicPr>
          <p:cNvPr id="11" name="object 3">
            <a:extLst>
              <a:ext uri="{FF2B5EF4-FFF2-40B4-BE49-F238E27FC236}">
                <a16:creationId xmlns:a16="http://schemas.microsoft.com/office/drawing/2014/main" xmlns="" id="{E754BBEE-9F56-4D8B-843C-DC22DDFF365C}"/>
              </a:ext>
            </a:extLst>
          </p:cNvPr>
          <p:cNvPicPr/>
          <p:nvPr/>
        </p:nvPicPr>
        <p:blipFill>
          <a:blip r:embed="rId2" cstate="print"/>
          <a:stretch>
            <a:fillRect/>
          </a:stretch>
        </p:blipFill>
        <p:spPr>
          <a:xfrm>
            <a:off x="6073981" y="762000"/>
            <a:ext cx="5715000" cy="3343770"/>
          </a:xfrm>
          <a:prstGeom prst="rect">
            <a:avLst/>
          </a:prstGeom>
        </p:spPr>
      </p:pic>
    </p:spTree>
    <p:extLst>
      <p:ext uri="{BB962C8B-B14F-4D97-AF65-F5344CB8AC3E}">
        <p14:creationId xmlns:p14="http://schemas.microsoft.com/office/powerpoint/2010/main" xmlns="" val="18085502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09078"/>
            <a:ext cx="17221199" cy="2773323"/>
          </a:xfrm>
          <a:prstGeom prst="rect">
            <a:avLst/>
          </a:prstGeom>
        </p:spPr>
        <p:txBody>
          <a:bodyPr vert="horz" wrap="square" lIns="0" tIns="12700" rIns="0" bIns="0" rtlCol="0">
            <a:spAutoFit/>
          </a:bodyPr>
          <a:lstStyle/>
          <a:p>
            <a:pPr marL="12700" marR="5080" algn="just">
              <a:spcBef>
                <a:spcPts val="100"/>
              </a:spcBef>
              <a:tabLst>
                <a:tab pos="2691130" algn="l"/>
              </a:tabLst>
            </a:pPr>
            <a:r>
              <a:rPr sz="2400" b="1" spc="-5" dirty="0">
                <a:latin typeface="Comic Sans MS"/>
                <a:cs typeface="Comic Sans MS"/>
              </a:rPr>
              <a:t>CONEXIÓN</a:t>
            </a:r>
            <a:r>
              <a:rPr sz="2400" b="1" spc="585" dirty="0">
                <a:latin typeface="Comic Sans MS"/>
                <a:cs typeface="Comic Sans MS"/>
              </a:rPr>
              <a:t> </a:t>
            </a:r>
            <a:r>
              <a:rPr sz="2400" b="1" spc="-5" dirty="0">
                <a:latin typeface="Comic Sans MS"/>
                <a:cs typeface="Comic Sans MS"/>
              </a:rPr>
              <a:t>DE</a:t>
            </a:r>
            <a:r>
              <a:rPr sz="2400" b="1" spc="585" dirty="0">
                <a:latin typeface="Comic Sans MS"/>
                <a:cs typeface="Comic Sans MS"/>
              </a:rPr>
              <a:t> </a:t>
            </a:r>
            <a:r>
              <a:rPr sz="2400" b="1" spc="-5" dirty="0">
                <a:latin typeface="Comic Sans MS"/>
                <a:cs typeface="Comic Sans MS"/>
              </a:rPr>
              <a:t>LOS</a:t>
            </a:r>
            <a:r>
              <a:rPr sz="2400" b="1" spc="585" dirty="0">
                <a:latin typeface="Comic Sans MS"/>
                <a:cs typeface="Comic Sans MS"/>
              </a:rPr>
              <a:t> </a:t>
            </a:r>
            <a:r>
              <a:rPr sz="2400" b="1" spc="-5" dirty="0">
                <a:latin typeface="Comic Sans MS"/>
                <a:cs typeface="Comic Sans MS"/>
              </a:rPr>
              <a:t>RELÉS</a:t>
            </a:r>
            <a:r>
              <a:rPr sz="2400" b="1" spc="585" dirty="0">
                <a:latin typeface="Comic Sans MS"/>
                <a:cs typeface="Comic Sans MS"/>
              </a:rPr>
              <a:t> </a:t>
            </a:r>
            <a:r>
              <a:rPr sz="2400" b="1" spc="-5" dirty="0">
                <a:latin typeface="Comic Sans MS"/>
                <a:cs typeface="Comic Sans MS"/>
              </a:rPr>
              <a:t>DE</a:t>
            </a:r>
            <a:r>
              <a:rPr sz="2400" b="1" spc="585" dirty="0">
                <a:latin typeface="Comic Sans MS"/>
                <a:cs typeface="Comic Sans MS"/>
              </a:rPr>
              <a:t> </a:t>
            </a:r>
            <a:r>
              <a:rPr sz="2400" b="1" spc="-5" dirty="0">
                <a:latin typeface="Comic Sans MS"/>
                <a:cs typeface="Comic Sans MS"/>
              </a:rPr>
              <a:t>V/Hz	Y</a:t>
            </a:r>
            <a:r>
              <a:rPr sz="2400" b="1" spc="100" dirty="0">
                <a:latin typeface="Comic Sans MS"/>
                <a:cs typeface="Comic Sans MS"/>
              </a:rPr>
              <a:t> </a:t>
            </a:r>
            <a:r>
              <a:rPr sz="2400" b="1" spc="-5" dirty="0">
                <a:latin typeface="Comic Sans MS"/>
                <a:cs typeface="Comic Sans MS"/>
              </a:rPr>
              <a:t>DE </a:t>
            </a:r>
            <a:r>
              <a:rPr sz="2400" b="1" spc="-380" dirty="0">
                <a:latin typeface="Comic Sans MS"/>
                <a:cs typeface="Comic Sans MS"/>
              </a:rPr>
              <a:t> </a:t>
            </a:r>
            <a:r>
              <a:rPr sz="2400" b="1" spc="-5" dirty="0">
                <a:latin typeface="Comic Sans MS"/>
                <a:cs typeface="Comic Sans MS"/>
              </a:rPr>
              <a:t>SOBRETENSIÓN</a:t>
            </a:r>
            <a:endParaRPr lang="en-US" sz="2400" b="1" spc="-5" dirty="0">
              <a:latin typeface="Comic Sans MS"/>
              <a:cs typeface="Comic Sans MS"/>
            </a:endParaRPr>
          </a:p>
          <a:p>
            <a:pPr marL="12700" marR="5080" algn="just">
              <a:spcBef>
                <a:spcPts val="100"/>
              </a:spcBef>
            </a:pPr>
            <a:r>
              <a:rPr lang="es-MX" sz="2400" spc="-5" dirty="0">
                <a:latin typeface="Comic Sans MS"/>
                <a:cs typeface="Comic Sans MS"/>
              </a:rPr>
              <a:t>Muchos relés de V/Hz son dispositivos monofásicos.</a:t>
            </a:r>
            <a:r>
              <a:rPr lang="es-MX" sz="240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problemas se presentan si la señal de tensión para el relé </a:t>
            </a:r>
            <a:r>
              <a:rPr lang="es-MX" sz="2400" spc="-254" dirty="0">
                <a:latin typeface="Comic Sans MS"/>
                <a:cs typeface="Comic Sans MS"/>
              </a:rPr>
              <a:t> </a:t>
            </a:r>
            <a:r>
              <a:rPr lang="es-MX" sz="2400" spc="-5" dirty="0">
                <a:latin typeface="Comic Sans MS"/>
                <a:cs typeface="Comic Sans MS"/>
              </a:rPr>
              <a:t>se</a:t>
            </a:r>
            <a:r>
              <a:rPr lang="es-MX" sz="2400" spc="30" dirty="0">
                <a:latin typeface="Comic Sans MS"/>
                <a:cs typeface="Comic Sans MS"/>
              </a:rPr>
              <a:t> </a:t>
            </a:r>
            <a:r>
              <a:rPr lang="es-MX" sz="2400" spc="-5" dirty="0">
                <a:latin typeface="Comic Sans MS"/>
                <a:cs typeface="Comic Sans MS"/>
              </a:rPr>
              <a:t>toma</a:t>
            </a:r>
            <a:r>
              <a:rPr lang="es-MX" sz="2400" spc="30" dirty="0">
                <a:latin typeface="Comic Sans MS"/>
                <a:cs typeface="Comic Sans MS"/>
              </a:rPr>
              <a:t> </a:t>
            </a:r>
            <a:r>
              <a:rPr lang="es-MX" sz="2400" spc="-5" dirty="0">
                <a:latin typeface="Comic Sans MS"/>
                <a:cs typeface="Comic Sans MS"/>
              </a:rPr>
              <a:t>de</a:t>
            </a:r>
            <a:r>
              <a:rPr lang="es-MX" sz="2400" spc="35" dirty="0">
                <a:latin typeface="Comic Sans MS"/>
                <a:cs typeface="Comic Sans MS"/>
              </a:rPr>
              <a:t> </a:t>
            </a:r>
            <a:r>
              <a:rPr lang="es-MX" sz="2400" spc="-5" dirty="0">
                <a:latin typeface="Comic Sans MS"/>
                <a:cs typeface="Comic Sans MS"/>
              </a:rPr>
              <a:t>un</a:t>
            </a:r>
            <a:r>
              <a:rPr lang="es-MX" sz="2400" spc="30" dirty="0">
                <a:latin typeface="Comic Sans MS"/>
                <a:cs typeface="Comic Sans MS"/>
              </a:rPr>
              <a:t> </a:t>
            </a:r>
            <a:r>
              <a:rPr lang="es-MX" sz="2400" spc="-5" dirty="0">
                <a:latin typeface="Comic Sans MS"/>
                <a:cs typeface="Comic Sans MS"/>
              </a:rPr>
              <a:t>solo</a:t>
            </a:r>
            <a:r>
              <a:rPr lang="es-MX" sz="2400" spc="30" dirty="0">
                <a:latin typeface="Comic Sans MS"/>
                <a:cs typeface="Comic Sans MS"/>
              </a:rPr>
              <a:t> </a:t>
            </a:r>
            <a:r>
              <a:rPr lang="es-MX" sz="2400" spc="-5" dirty="0">
                <a:latin typeface="Comic Sans MS"/>
                <a:cs typeface="Comic Sans MS"/>
              </a:rPr>
              <a:t>TP</a:t>
            </a:r>
            <a:r>
              <a:rPr lang="es-MX" sz="2400" spc="35" dirty="0">
                <a:latin typeface="Comic Sans MS"/>
                <a:cs typeface="Comic Sans MS"/>
              </a:rPr>
              <a:t> </a:t>
            </a:r>
            <a:r>
              <a:rPr lang="es-MX" sz="2400" spc="-5" dirty="0">
                <a:latin typeface="Comic Sans MS"/>
                <a:cs typeface="Comic Sans MS"/>
              </a:rPr>
              <a:t>del</a:t>
            </a:r>
            <a:r>
              <a:rPr lang="es-MX" sz="2400" spc="30" dirty="0">
                <a:latin typeface="Comic Sans MS"/>
                <a:cs typeface="Comic Sans MS"/>
              </a:rPr>
              <a:t> </a:t>
            </a:r>
            <a:r>
              <a:rPr lang="es-MX" sz="2400" spc="-5" dirty="0">
                <a:latin typeface="Comic Sans MS"/>
                <a:cs typeface="Comic Sans MS"/>
              </a:rPr>
              <a:t>generador.</a:t>
            </a:r>
            <a:r>
              <a:rPr lang="es-MX" sz="2400" spc="60" dirty="0">
                <a:latin typeface="Comic Sans MS"/>
                <a:cs typeface="Comic Sans MS"/>
              </a:rPr>
              <a:t> </a:t>
            </a:r>
            <a:r>
              <a:rPr lang="es-MX" sz="2400" spc="-5" dirty="0">
                <a:latin typeface="Comic Sans MS"/>
                <a:cs typeface="Comic Sans MS"/>
              </a:rPr>
              <a:t>Un</a:t>
            </a:r>
            <a:r>
              <a:rPr lang="es-MX" sz="2400" spc="25" dirty="0">
                <a:latin typeface="Comic Sans MS"/>
                <a:cs typeface="Comic Sans MS"/>
              </a:rPr>
              <a:t> </a:t>
            </a:r>
            <a:r>
              <a:rPr lang="es-MX" sz="2400" spc="-5" dirty="0">
                <a:latin typeface="Comic Sans MS"/>
                <a:cs typeface="Comic Sans MS"/>
              </a:rPr>
              <a:t>fusible</a:t>
            </a:r>
            <a:r>
              <a:rPr lang="es-MX" sz="2400" spc="25" dirty="0">
                <a:latin typeface="Comic Sans MS"/>
                <a:cs typeface="Comic Sans MS"/>
              </a:rPr>
              <a:t> </a:t>
            </a:r>
            <a:r>
              <a:rPr lang="es-MX" sz="2400" spc="-5" dirty="0">
                <a:latin typeface="Comic Sans MS"/>
                <a:cs typeface="Comic Sans MS"/>
              </a:rPr>
              <a:t>fundido </a:t>
            </a:r>
            <a:r>
              <a:rPr lang="es-MX" sz="2400" spc="-26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conexión</a:t>
            </a:r>
            <a:r>
              <a:rPr lang="es-MX" sz="2400" dirty="0">
                <a:latin typeface="Comic Sans MS"/>
                <a:cs typeface="Comic Sans MS"/>
              </a:rPr>
              <a:t> </a:t>
            </a:r>
            <a:r>
              <a:rPr lang="es-MX" sz="2400" spc="-5" dirty="0">
                <a:latin typeface="Comic Sans MS"/>
                <a:cs typeface="Comic Sans MS"/>
              </a:rPr>
              <a:t>incompleta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circuito</a:t>
            </a:r>
            <a:r>
              <a:rPr lang="es-MX" sz="2400" spc="260" dirty="0">
                <a:latin typeface="Comic Sans MS"/>
                <a:cs typeface="Comic Sans MS"/>
              </a:rPr>
              <a:t> </a:t>
            </a:r>
            <a:r>
              <a:rPr lang="es-MX" sz="2400" spc="-5" dirty="0">
                <a:latin typeface="Comic Sans MS"/>
                <a:cs typeface="Comic Sans MS"/>
              </a:rPr>
              <a:t>cuando</a:t>
            </a:r>
            <a:r>
              <a:rPr lang="es-MX" sz="2400" spc="260" dirty="0">
                <a:latin typeface="Comic Sans MS"/>
                <a:cs typeface="Comic Sans MS"/>
              </a:rPr>
              <a:t> </a:t>
            </a:r>
            <a:r>
              <a:rPr lang="es-MX" sz="2400" spc="-5" dirty="0">
                <a:latin typeface="Comic Sans MS"/>
                <a:cs typeface="Comic Sans MS"/>
              </a:rPr>
              <a:t>se </a:t>
            </a:r>
            <a:r>
              <a:rPr lang="es-MX" sz="2400" spc="-254" dirty="0">
                <a:latin typeface="Comic Sans MS"/>
                <a:cs typeface="Comic Sans MS"/>
              </a:rPr>
              <a:t> </a:t>
            </a:r>
            <a:r>
              <a:rPr lang="es-MX" sz="2400" spc="-5" dirty="0">
                <a:latin typeface="Comic Sans MS"/>
                <a:cs typeface="Comic Sans MS"/>
              </a:rPr>
              <a:t>regresan los </a:t>
            </a:r>
            <a:r>
              <a:rPr lang="es-MX" sz="2400" spc="-5" dirty="0" err="1">
                <a:latin typeface="Comic Sans MS"/>
                <a:cs typeface="Comic Sans MS"/>
              </a:rPr>
              <a:t>TPs</a:t>
            </a:r>
            <a:r>
              <a:rPr lang="es-MX" sz="2400" spc="-5" dirty="0">
                <a:latin typeface="Comic Sans MS"/>
                <a:cs typeface="Comic Sans MS"/>
              </a:rPr>
              <a:t> a su lugar podrían dar como resultado </a:t>
            </a:r>
            <a:r>
              <a:rPr lang="es-MX" sz="2400" dirty="0">
                <a:latin typeface="Comic Sans MS"/>
                <a:cs typeface="Comic Sans MS"/>
              </a:rPr>
              <a:t> </a:t>
            </a:r>
            <a:r>
              <a:rPr lang="es-MX" sz="2400" spc="-5" dirty="0">
                <a:latin typeface="Comic Sans MS"/>
                <a:cs typeface="Comic Sans MS"/>
              </a:rPr>
              <a:t>que ninguna tensión sea </a:t>
            </a:r>
            <a:r>
              <a:rPr lang="es-MX" sz="2400" spc="-5" dirty="0" err="1">
                <a:latin typeface="Comic Sans MS"/>
                <a:cs typeface="Comic Sans MS"/>
              </a:rPr>
              <a:t>sensada</a:t>
            </a:r>
            <a:r>
              <a:rPr lang="es-MX" sz="2400" spc="-5" dirty="0">
                <a:latin typeface="Comic Sans MS"/>
                <a:cs typeface="Comic Sans MS"/>
              </a:rPr>
              <a:t> por el relé de V/Hz, por </a:t>
            </a:r>
            <a:r>
              <a:rPr lang="es-MX" sz="2400" dirty="0">
                <a:latin typeface="Comic Sans MS"/>
                <a:cs typeface="Comic Sans MS"/>
              </a:rPr>
              <a:t> </a:t>
            </a:r>
            <a:r>
              <a:rPr lang="es-MX" sz="2400" spc="-5" dirty="0">
                <a:latin typeface="Comic Sans MS"/>
                <a:cs typeface="Comic Sans MS"/>
              </a:rPr>
              <a:t>lo que no habría protección.</a:t>
            </a:r>
            <a:r>
              <a:rPr lang="es-MX" sz="2400" dirty="0">
                <a:latin typeface="Comic Sans MS"/>
                <a:cs typeface="Comic Sans MS"/>
              </a:rPr>
              <a:t> </a:t>
            </a:r>
            <a:r>
              <a:rPr lang="es-MX" sz="2400" spc="-5" dirty="0">
                <a:latin typeface="Comic Sans MS"/>
                <a:cs typeface="Comic Sans MS"/>
              </a:rPr>
              <a:t>Para tener una protección </a:t>
            </a:r>
            <a:r>
              <a:rPr lang="es-MX" sz="2400" dirty="0">
                <a:latin typeface="Comic Sans MS"/>
                <a:cs typeface="Comic Sans MS"/>
              </a:rPr>
              <a:t> </a:t>
            </a:r>
            <a:r>
              <a:rPr lang="es-MX" sz="2400" spc="-5" dirty="0">
                <a:latin typeface="Comic Sans MS"/>
                <a:cs typeface="Comic Sans MS"/>
              </a:rPr>
              <a:t>redundante y completa, deben usarse </a:t>
            </a:r>
            <a:r>
              <a:rPr lang="es-MX" sz="2400" spc="-5" dirty="0" err="1">
                <a:latin typeface="Comic Sans MS"/>
                <a:cs typeface="Comic Sans MS"/>
              </a:rPr>
              <a:t>TPs</a:t>
            </a:r>
            <a:r>
              <a:rPr lang="es-MX" sz="2400" spc="-5" dirty="0">
                <a:latin typeface="Comic Sans MS"/>
                <a:cs typeface="Comic Sans MS"/>
              </a:rPr>
              <a:t> en diferentes </a:t>
            </a:r>
            <a:r>
              <a:rPr lang="es-MX" sz="2400" dirty="0">
                <a:latin typeface="Comic Sans MS"/>
                <a:cs typeface="Comic Sans MS"/>
              </a:rPr>
              <a:t> </a:t>
            </a:r>
            <a:r>
              <a:rPr lang="es-MX" sz="2400" spc="-5" dirty="0">
                <a:latin typeface="Comic Sans MS"/>
                <a:cs typeface="Comic Sans MS"/>
              </a:rPr>
              <a:t>fases para alarmas múltiples y para funciones del relé. </a:t>
            </a:r>
            <a:r>
              <a:rPr lang="es-MX" sz="2400" dirty="0">
                <a:latin typeface="Comic Sans MS"/>
                <a:cs typeface="Comic Sans MS"/>
              </a:rPr>
              <a:t> </a:t>
            </a:r>
            <a:r>
              <a:rPr lang="es-MX" sz="2400" spc="-5" dirty="0">
                <a:latin typeface="Comic Sans MS"/>
                <a:cs typeface="Comic Sans MS"/>
              </a:rPr>
              <a:t>Algunos de los nuevos relés digitales tienen capacidad de </a:t>
            </a:r>
            <a:r>
              <a:rPr lang="es-MX" sz="2400" dirty="0">
                <a:latin typeface="Comic Sans MS"/>
                <a:cs typeface="Comic Sans MS"/>
              </a:rPr>
              <a:t> </a:t>
            </a:r>
            <a:r>
              <a:rPr lang="es-MX" sz="2400" spc="-5" dirty="0">
                <a:latin typeface="Comic Sans MS"/>
                <a:cs typeface="Comic Sans MS"/>
              </a:rPr>
              <a:t>alarmar</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pierde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entradas</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potencial.</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aplican</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mismas</a:t>
            </a:r>
            <a:r>
              <a:rPr lang="es-MX" sz="2400" dirty="0">
                <a:latin typeface="Comic Sans MS"/>
                <a:cs typeface="Comic Sans MS"/>
              </a:rPr>
              <a:t> </a:t>
            </a:r>
            <a:r>
              <a:rPr lang="es-MX" sz="2400" spc="-5" dirty="0">
                <a:latin typeface="Comic Sans MS"/>
                <a:cs typeface="Comic Sans MS"/>
              </a:rPr>
              <a:t>medidas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a:t>
            </a:r>
          </a:p>
          <a:p>
            <a:pPr marL="12700" marR="5080">
              <a:lnSpc>
                <a:spcPct val="116100"/>
              </a:lnSpc>
              <a:spcBef>
                <a:spcPts val="100"/>
              </a:spcBef>
              <a:tabLst>
                <a:tab pos="2691130" algn="l"/>
              </a:tabLst>
            </a:pPr>
            <a:endParaRPr sz="900" dirty="0">
              <a:latin typeface="Comic Sans MS"/>
              <a:cs typeface="Comic Sans M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09078"/>
            <a:ext cx="17221199" cy="9398855"/>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a:cs typeface="Comic Sans MS"/>
              </a:rPr>
              <a:t>FILOSOFÍA</a:t>
            </a:r>
            <a:r>
              <a:rPr lang="es-MX" sz="2400" b="1" spc="-15" dirty="0">
                <a:latin typeface="Comic Sans MS"/>
                <a:cs typeface="Comic Sans MS"/>
              </a:rPr>
              <a:t> </a:t>
            </a:r>
            <a:r>
              <a:rPr lang="es-MX" sz="2400" b="1" spc="-5" dirty="0">
                <a:latin typeface="Comic Sans MS"/>
                <a:cs typeface="Comic Sans MS"/>
              </a:rPr>
              <a:t>DE</a:t>
            </a:r>
            <a:r>
              <a:rPr lang="es-MX" sz="2400" b="1" spc="-15" dirty="0">
                <a:latin typeface="Comic Sans MS"/>
                <a:cs typeface="Comic Sans MS"/>
              </a:rPr>
              <a:t> </a:t>
            </a:r>
            <a:r>
              <a:rPr lang="es-MX" sz="2400" b="1" spc="-5" dirty="0">
                <a:latin typeface="Comic Sans MS"/>
                <a:cs typeface="Comic Sans MS"/>
              </a:rPr>
              <a:t>DISPARO</a:t>
            </a:r>
          </a:p>
          <a:p>
            <a:pPr marL="12700" marR="5080" algn="just">
              <a:spcBef>
                <a:spcPts val="100"/>
              </a:spcBef>
            </a:pPr>
            <a:r>
              <a:rPr lang="es-MX" sz="2400" spc="-5" dirty="0">
                <a:latin typeface="Comic Sans MS"/>
                <a:cs typeface="Comic Sans MS"/>
              </a:rPr>
              <a:t>La operación con V/Hz excesivos causará falla del equipo </a:t>
            </a:r>
            <a:r>
              <a:rPr lang="es-MX" sz="2400" dirty="0">
                <a:latin typeface="Comic Sans MS"/>
                <a:cs typeface="Comic Sans MS"/>
              </a:rPr>
              <a:t> </a:t>
            </a:r>
            <a:r>
              <a:rPr lang="es-MX" sz="2400" spc="-5" dirty="0">
                <a:latin typeface="Comic Sans MS"/>
                <a:cs typeface="Comic Sans MS"/>
              </a:rPr>
              <a:t>y debe ser tratada como un problema eléctrico severo. </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recomienda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“Guía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a:t>
            </a:r>
            <a:r>
              <a:rPr lang="es-MX" sz="2400" dirty="0">
                <a:latin typeface="Comic Sans MS"/>
                <a:cs typeface="Comic Sans MS"/>
              </a:rPr>
              <a:t> </a:t>
            </a:r>
            <a:r>
              <a:rPr lang="es-MX" sz="2400" spc="-5" dirty="0">
                <a:latin typeface="Comic Sans MS"/>
                <a:cs typeface="Comic Sans MS"/>
              </a:rPr>
              <a:t>(Guide</a:t>
            </a:r>
            <a:r>
              <a:rPr lang="es-MX" sz="2400" dirty="0">
                <a:latin typeface="Comic Sans MS"/>
                <a:cs typeface="Comic Sans MS"/>
              </a:rPr>
              <a:t> </a:t>
            </a:r>
            <a:r>
              <a:rPr lang="es-MX" sz="2400" spc="-5" dirty="0" err="1">
                <a:latin typeface="Comic Sans MS"/>
                <a:cs typeface="Comic Sans MS"/>
              </a:rPr>
              <a:t>for</a:t>
            </a:r>
            <a:r>
              <a:rPr lang="es-MX" sz="2400" dirty="0">
                <a:latin typeface="Comic Sans MS"/>
                <a:cs typeface="Comic Sans MS"/>
              </a:rPr>
              <a:t> </a:t>
            </a:r>
            <a:r>
              <a:rPr lang="es-MX" sz="2400" spc="-5" dirty="0">
                <a:latin typeface="Comic Sans MS"/>
                <a:cs typeface="Comic Sans MS"/>
              </a:rPr>
              <a:t>AC</a:t>
            </a:r>
            <a:r>
              <a:rPr lang="es-MX" sz="2400" dirty="0">
                <a:latin typeface="Comic Sans MS"/>
                <a:cs typeface="Comic Sans MS"/>
              </a:rPr>
              <a:t> </a:t>
            </a:r>
            <a:r>
              <a:rPr lang="es-MX" sz="2400" spc="-5" dirty="0" err="1">
                <a:latin typeface="Comic Sans MS"/>
                <a:cs typeface="Comic Sans MS"/>
              </a:rPr>
              <a:t>Generator</a:t>
            </a:r>
            <a:r>
              <a:rPr lang="es-MX" sz="2400" spc="-5" dirty="0">
                <a:latin typeface="Comic Sans MS"/>
                <a:cs typeface="Comic Sans MS"/>
              </a:rPr>
              <a:t> </a:t>
            </a:r>
            <a:r>
              <a:rPr lang="es-MX" sz="2400" dirty="0">
                <a:latin typeface="Comic Sans MS"/>
                <a:cs typeface="Comic Sans MS"/>
              </a:rPr>
              <a:t> </a:t>
            </a:r>
            <a:r>
              <a:rPr lang="es-MX" sz="2400" spc="-5" dirty="0" err="1">
                <a:latin typeface="Comic Sans MS"/>
                <a:cs typeface="Comic Sans MS"/>
              </a:rPr>
              <a:t>Protection</a:t>
            </a:r>
            <a:r>
              <a:rPr lang="es-MX" sz="2400" spc="-5" dirty="0">
                <a:latin typeface="Comic Sans MS"/>
                <a:cs typeface="Comic Sans MS"/>
              </a:rPr>
              <a:t>), se deben abrir los interruptores principal y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sincronizada.</a:t>
            </a:r>
            <a:r>
              <a:rPr lang="es-MX" sz="2400" spc="260" dirty="0">
                <a:latin typeface="Comic Sans MS"/>
                <a:cs typeface="Comic Sans MS"/>
              </a:rPr>
              <a:t> </a:t>
            </a:r>
            <a:r>
              <a:rPr lang="es-MX" sz="2400" spc="-5" dirty="0">
                <a:latin typeface="Comic Sans MS"/>
                <a:cs typeface="Comic Sans MS"/>
              </a:rPr>
              <a:t>Para</a:t>
            </a:r>
            <a:r>
              <a:rPr lang="es-MX" sz="2400" spc="254"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sin</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rechazo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son </a:t>
            </a:r>
            <a:r>
              <a:rPr lang="es-MX" sz="2400" spc="-254" dirty="0">
                <a:latin typeface="Comic Sans MS"/>
                <a:cs typeface="Comic Sans MS"/>
              </a:rPr>
              <a:t> </a:t>
            </a:r>
            <a:r>
              <a:rPr lang="es-MX" sz="2400" spc="-5" dirty="0">
                <a:latin typeface="Comic Sans MS"/>
                <a:cs typeface="Comic Sans MS"/>
              </a:rPr>
              <a:t>incapaces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rápidamente</a:t>
            </a:r>
            <a:r>
              <a:rPr lang="es-MX" sz="2400" dirty="0">
                <a:latin typeface="Comic Sans MS"/>
                <a:cs typeface="Comic Sans MS"/>
              </a:rPr>
              <a:t> </a:t>
            </a:r>
            <a:r>
              <a:rPr lang="es-MX" sz="2400" spc="-5" dirty="0">
                <a:latin typeface="Comic Sans MS"/>
                <a:cs typeface="Comic Sans MS"/>
              </a:rPr>
              <a:t>bajar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y </a:t>
            </a:r>
            <a:r>
              <a:rPr lang="es-MX" sz="2400" dirty="0">
                <a:latin typeface="Comic Sans MS"/>
                <a:cs typeface="Comic Sans MS"/>
              </a:rPr>
              <a:t> </a:t>
            </a:r>
            <a:r>
              <a:rPr lang="es-MX" sz="2400" spc="-5" dirty="0">
                <a:latin typeface="Comic Sans MS"/>
                <a:cs typeface="Comic Sans MS"/>
              </a:rPr>
              <a:t>estabilizarse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punto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carga),</a:t>
            </a:r>
            <a:r>
              <a:rPr lang="es-MX" sz="2400" spc="254"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turbina </a:t>
            </a:r>
            <a:r>
              <a:rPr lang="es-MX" sz="2400" dirty="0">
                <a:latin typeface="Comic Sans MS"/>
                <a:cs typeface="Comic Sans MS"/>
              </a:rPr>
              <a:t> </a:t>
            </a:r>
            <a:r>
              <a:rPr lang="es-MX" sz="2400" spc="-5" dirty="0">
                <a:latin typeface="Comic Sans MS"/>
                <a:cs typeface="Comic Sans MS"/>
              </a:rPr>
              <a:t>también debe ser disparada.</a:t>
            </a:r>
            <a:r>
              <a:rPr lang="es-MX" sz="2400" dirty="0">
                <a:latin typeface="Comic Sans MS"/>
                <a:cs typeface="Comic Sans MS"/>
              </a:rPr>
              <a:t> </a:t>
            </a:r>
            <a:r>
              <a:rPr lang="es-MX" sz="2400" spc="-5" dirty="0">
                <a:latin typeface="Comic Sans MS"/>
                <a:cs typeface="Comic Sans MS"/>
              </a:rPr>
              <a:t>En el periodo anterior a la </a:t>
            </a:r>
            <a:r>
              <a:rPr lang="es-MX" sz="2400" dirty="0">
                <a:latin typeface="Comic Sans MS"/>
                <a:cs typeface="Comic Sans MS"/>
              </a:rPr>
              <a:t> </a:t>
            </a:r>
            <a:r>
              <a:rPr lang="es-MX" sz="2400" spc="-5" dirty="0">
                <a:latin typeface="Comic Sans MS"/>
                <a:cs typeface="Comic Sans MS"/>
              </a:rPr>
              <a:t>sincronización,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proporcionar</a:t>
            </a:r>
            <a:r>
              <a:rPr lang="es-MX" sz="2400" spc="260" dirty="0">
                <a:latin typeface="Comic Sans MS"/>
                <a:cs typeface="Comic Sans MS"/>
              </a:rPr>
              <a:t> </a:t>
            </a:r>
            <a:r>
              <a:rPr lang="es-MX" sz="2400" spc="-5" dirty="0">
                <a:latin typeface="Comic Sans MS"/>
                <a:cs typeface="Comic Sans MS"/>
              </a:rPr>
              <a:t>circuitos</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alarma</a:t>
            </a:r>
            <a:r>
              <a:rPr lang="es-MX" sz="2400" dirty="0">
                <a:latin typeface="Comic Sans MS"/>
                <a:cs typeface="Comic Sans MS"/>
              </a:rPr>
              <a:t> </a:t>
            </a:r>
            <a:r>
              <a:rPr lang="es-MX" sz="2400" spc="-5" dirty="0">
                <a:latin typeface="Comic Sans MS"/>
                <a:cs typeface="Comic Sans MS"/>
              </a:rPr>
              <a:t>e</a:t>
            </a:r>
            <a:r>
              <a:rPr lang="es-MX" sz="2400" dirty="0">
                <a:latin typeface="Comic Sans MS"/>
                <a:cs typeface="Comic Sans MS"/>
              </a:rPr>
              <a:t> </a:t>
            </a:r>
            <a:r>
              <a:rPr lang="es-MX" sz="2400" spc="-5" dirty="0">
                <a:latin typeface="Comic Sans MS"/>
                <a:cs typeface="Comic Sans MS"/>
              </a:rPr>
              <a:t>inhibición</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evitar</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operador </a:t>
            </a:r>
            <a:r>
              <a:rPr lang="es-MX" sz="2400" dirty="0">
                <a:latin typeface="Comic Sans MS"/>
                <a:cs typeface="Comic Sans MS"/>
              </a:rPr>
              <a:t> </a:t>
            </a:r>
            <a:r>
              <a:rPr lang="es-MX" sz="2400" spc="-5" dirty="0">
                <a:latin typeface="Comic Sans MS"/>
                <a:cs typeface="Comic Sans MS"/>
              </a:rPr>
              <a:t>sobreexcite al</a:t>
            </a:r>
            <a:r>
              <a:rPr lang="es-MX" sz="2400" dirty="0">
                <a:latin typeface="Comic Sans MS"/>
                <a:cs typeface="Comic Sans MS"/>
              </a:rPr>
              <a:t> </a:t>
            </a:r>
            <a:r>
              <a:rPr lang="es-MX" sz="2400" spc="-5" dirty="0">
                <a:latin typeface="Comic Sans MS"/>
                <a:cs typeface="Comic Sans MS"/>
              </a:rPr>
              <a:t>generador.</a:t>
            </a:r>
          </a:p>
          <a:p>
            <a:pPr marL="12700" marR="5080" algn="just">
              <a:spcBef>
                <a:spcPts val="100"/>
              </a:spcBef>
            </a:pPr>
            <a:r>
              <a:rPr lang="es-MX" sz="2400" spc="-5" dirty="0">
                <a:latin typeface="Comic Sans MS"/>
                <a:cs typeface="Comic Sans MS"/>
              </a:rPr>
              <a:t>Para máquinas que operan fuera de línea, la práctica es </a:t>
            </a:r>
            <a:r>
              <a:rPr lang="es-MX" sz="2400" dirty="0">
                <a:latin typeface="Comic Sans MS"/>
                <a:cs typeface="Comic Sans MS"/>
              </a:rPr>
              <a:t> </a:t>
            </a:r>
            <a:r>
              <a:rPr lang="es-MX" sz="2400" spc="-5" dirty="0">
                <a:latin typeface="Comic Sans MS"/>
                <a:cs typeface="Comic Sans MS"/>
              </a:rPr>
              <a:t>disparar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únicamente,</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no </a:t>
            </a:r>
            <a:r>
              <a:rPr lang="es-MX" sz="2400" dirty="0">
                <a:latin typeface="Comic Sans MS"/>
                <a:cs typeface="Comic Sans MS"/>
              </a:rPr>
              <a:t> </a:t>
            </a:r>
            <a:r>
              <a:rPr lang="es-MX" sz="2400" spc="-5" dirty="0">
                <a:latin typeface="Comic Sans MS"/>
                <a:cs typeface="Comic Sans MS"/>
              </a:rPr>
              <a:t>disparar la turbina.</a:t>
            </a:r>
            <a:r>
              <a:rPr lang="es-MX" sz="2400" dirty="0">
                <a:latin typeface="Comic Sans MS"/>
                <a:cs typeface="Comic Sans MS"/>
              </a:rPr>
              <a:t> </a:t>
            </a:r>
            <a:r>
              <a:rPr lang="es-MX" sz="2400" spc="-5" dirty="0">
                <a:latin typeface="Comic Sans MS"/>
                <a:cs typeface="Comic Sans MS"/>
              </a:rPr>
              <a:t>Como el problema es del sistema de </a:t>
            </a:r>
            <a:r>
              <a:rPr lang="es-MX" sz="2400" dirty="0">
                <a:latin typeface="Comic Sans MS"/>
                <a:cs typeface="Comic Sans MS"/>
              </a:rPr>
              <a:t> </a:t>
            </a:r>
            <a:r>
              <a:rPr lang="es-MX" sz="2400" spc="-5" dirty="0">
                <a:latin typeface="Comic Sans MS"/>
                <a:cs typeface="Comic Sans MS"/>
              </a:rPr>
              <a:t>excitación,</a:t>
            </a:r>
            <a:r>
              <a:rPr lang="es-MX" sz="2400" dirty="0">
                <a:latin typeface="Comic Sans MS"/>
                <a:cs typeface="Comic Sans MS"/>
              </a:rPr>
              <a:t> </a:t>
            </a:r>
            <a:r>
              <a:rPr lang="es-MX" sz="2400" spc="-5" dirty="0">
                <a:latin typeface="Comic Sans MS"/>
                <a:cs typeface="Comic Sans MS"/>
              </a:rPr>
              <a:t>podría</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rápidamente</a:t>
            </a:r>
            <a:r>
              <a:rPr lang="es-MX" sz="2400" dirty="0">
                <a:latin typeface="Comic Sans MS"/>
                <a:cs typeface="Comic Sans MS"/>
              </a:rPr>
              <a:t> </a:t>
            </a:r>
            <a:r>
              <a:rPr lang="es-MX" sz="2400" spc="-5" dirty="0">
                <a:latin typeface="Comic Sans MS"/>
                <a:cs typeface="Comic Sans MS"/>
              </a:rPr>
              <a:t>remediado,</a:t>
            </a:r>
            <a:r>
              <a:rPr lang="es-MX" sz="2400" spc="254" dirty="0">
                <a:latin typeface="Comic Sans MS"/>
                <a:cs typeface="Comic Sans MS"/>
              </a:rPr>
              <a:t> </a:t>
            </a:r>
            <a:r>
              <a:rPr lang="es-MX" sz="2400" spc="-5" dirty="0">
                <a:latin typeface="Comic Sans MS"/>
                <a:cs typeface="Comic Sans MS"/>
              </a:rPr>
              <a:t>y</a:t>
            </a:r>
            <a:r>
              <a:rPr lang="es-MX" sz="2400" spc="26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unidad puesta en línea sin tener que ir a todo el proceso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arranque.</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particularmente</a:t>
            </a:r>
            <a:r>
              <a:rPr lang="es-MX" sz="2400" dirty="0">
                <a:latin typeface="Comic Sans MS"/>
                <a:cs typeface="Comic Sans MS"/>
              </a:rPr>
              <a:t> </a:t>
            </a:r>
            <a:r>
              <a:rPr lang="es-MX" sz="2400" spc="-5" dirty="0">
                <a:latin typeface="Comic Sans MS"/>
                <a:cs typeface="Comic Sans MS"/>
              </a:rPr>
              <a:t>ventajoso</a:t>
            </a:r>
            <a:r>
              <a:rPr lang="es-MX" sz="2400" dirty="0">
                <a:latin typeface="Comic Sans MS"/>
                <a:cs typeface="Comic Sans MS"/>
              </a:rPr>
              <a:t> </a:t>
            </a:r>
            <a:r>
              <a:rPr lang="es-MX" sz="2400" spc="-5" dirty="0">
                <a:latin typeface="Comic Sans MS"/>
                <a:cs typeface="Comic Sans MS"/>
              </a:rPr>
              <a:t>en </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vapor</a:t>
            </a:r>
            <a:r>
              <a:rPr lang="es-MX" sz="2400" spc="5"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tiempos</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arranque</a:t>
            </a:r>
            <a:r>
              <a:rPr lang="es-MX" sz="2400" spc="5" dirty="0">
                <a:latin typeface="Comic Sans MS"/>
                <a:cs typeface="Comic Sans MS"/>
              </a:rPr>
              <a:t> </a:t>
            </a:r>
            <a:r>
              <a:rPr lang="es-MX" sz="2400" spc="-5" dirty="0">
                <a:latin typeface="Comic Sans MS"/>
                <a:cs typeface="Comic Sans MS"/>
              </a:rPr>
              <a:t>largos.</a:t>
            </a:r>
          </a:p>
          <a:p>
            <a:pPr marL="12700" marR="5080" algn="just">
              <a:spcBef>
                <a:spcPts val="100"/>
              </a:spcBef>
            </a:pPr>
            <a:r>
              <a:rPr lang="es-MX" sz="2400" spc="-5" dirty="0">
                <a:latin typeface="Comic Sans MS"/>
                <a:cs typeface="Comic Sans MS"/>
              </a:rPr>
              <a:t>Dos</a:t>
            </a:r>
            <a:r>
              <a:rPr lang="es-MX" sz="2400" spc="210" dirty="0">
                <a:latin typeface="Comic Sans MS"/>
                <a:cs typeface="Comic Sans MS"/>
              </a:rPr>
              <a:t> </a:t>
            </a:r>
            <a:r>
              <a:rPr lang="es-MX" sz="2400" spc="-5" dirty="0">
                <a:latin typeface="Comic Sans MS"/>
                <a:cs typeface="Comic Sans MS"/>
              </a:rPr>
              <a:t>esquemas</a:t>
            </a:r>
            <a:r>
              <a:rPr lang="es-MX" sz="2400" spc="215" dirty="0">
                <a:latin typeface="Comic Sans MS"/>
                <a:cs typeface="Comic Sans MS"/>
              </a:rPr>
              <a:t> </a:t>
            </a:r>
            <a:r>
              <a:rPr lang="es-MX" sz="2400" spc="-5" dirty="0">
                <a:latin typeface="Comic Sans MS"/>
                <a:cs typeface="Comic Sans MS"/>
              </a:rPr>
              <a:t>de</a:t>
            </a:r>
            <a:r>
              <a:rPr lang="es-MX" sz="2400" spc="204" dirty="0">
                <a:latin typeface="Comic Sans MS"/>
                <a:cs typeface="Comic Sans MS"/>
              </a:rPr>
              <a:t> </a:t>
            </a:r>
            <a:r>
              <a:rPr lang="es-MX" sz="2400" spc="-5" dirty="0">
                <a:latin typeface="Comic Sans MS"/>
                <a:cs typeface="Comic Sans MS"/>
              </a:rPr>
              <a:t>disparo</a:t>
            </a:r>
            <a:r>
              <a:rPr lang="es-MX" sz="2400" spc="210" dirty="0">
                <a:latin typeface="Comic Sans MS"/>
                <a:cs typeface="Comic Sans MS"/>
              </a:rPr>
              <a:t> </a:t>
            </a:r>
            <a:r>
              <a:rPr lang="es-MX" sz="2400" spc="-5" dirty="0">
                <a:latin typeface="Comic Sans MS"/>
                <a:cs typeface="Comic Sans MS"/>
              </a:rPr>
              <a:t>indicados</a:t>
            </a:r>
            <a:r>
              <a:rPr lang="es-MX" sz="2400" spc="210" dirty="0">
                <a:latin typeface="Comic Sans MS"/>
                <a:cs typeface="Comic Sans MS"/>
              </a:rPr>
              <a:t> </a:t>
            </a:r>
            <a:r>
              <a:rPr lang="es-MX" sz="2400" spc="-5" dirty="0">
                <a:latin typeface="Comic Sans MS"/>
                <a:cs typeface="Comic Sans MS"/>
              </a:rPr>
              <a:t>por</a:t>
            </a:r>
            <a:r>
              <a:rPr lang="es-MX" sz="2400" spc="204" dirty="0">
                <a:latin typeface="Comic Sans MS"/>
                <a:cs typeface="Comic Sans MS"/>
              </a:rPr>
              <a:t> </a:t>
            </a:r>
            <a:r>
              <a:rPr lang="es-MX" sz="2400" spc="-5" dirty="0">
                <a:latin typeface="Comic Sans MS"/>
                <a:cs typeface="Comic Sans MS"/>
              </a:rPr>
              <a:t>algunos</a:t>
            </a:r>
            <a:r>
              <a:rPr lang="es-MX" sz="2400" spc="210" dirty="0">
                <a:latin typeface="Comic Sans MS"/>
                <a:cs typeface="Comic Sans MS"/>
              </a:rPr>
              <a:t> </a:t>
            </a:r>
            <a:r>
              <a:rPr lang="es-MX" sz="2400" spc="-5" dirty="0">
                <a:latin typeface="Comic Sans MS"/>
                <a:cs typeface="Comic Sans MS"/>
              </a:rPr>
              <a:t>de</a:t>
            </a:r>
            <a:r>
              <a:rPr lang="es-MX" sz="2400" spc="204" dirty="0">
                <a:latin typeface="Comic Sans MS"/>
                <a:cs typeface="Comic Sans MS"/>
              </a:rPr>
              <a:t> </a:t>
            </a:r>
            <a:r>
              <a:rPr lang="es-MX" sz="2400" spc="-5" dirty="0">
                <a:latin typeface="Comic Sans MS"/>
                <a:cs typeface="Comic Sans MS"/>
              </a:rPr>
              <a:t>los </a:t>
            </a:r>
            <a:r>
              <a:rPr lang="es-MX" sz="2400" spc="-250" dirty="0">
                <a:latin typeface="Comic Sans MS"/>
                <a:cs typeface="Comic Sans MS"/>
              </a:rPr>
              <a:t> </a:t>
            </a:r>
            <a:r>
              <a:rPr lang="es-MX" sz="2400" spc="-5" dirty="0">
                <a:latin typeface="Comic Sans MS"/>
                <a:cs typeface="Comic Sans MS"/>
              </a:rPr>
              <a:t>encuestados</a:t>
            </a:r>
            <a:r>
              <a:rPr lang="es-MX" sz="2400" spc="125" dirty="0">
                <a:latin typeface="Comic Sans MS"/>
                <a:cs typeface="Comic Sans MS"/>
              </a:rPr>
              <a:t> </a:t>
            </a:r>
            <a:r>
              <a:rPr lang="es-MX" sz="2400" spc="-5" dirty="0">
                <a:latin typeface="Comic Sans MS"/>
                <a:cs typeface="Comic Sans MS"/>
              </a:rPr>
              <a:t>en</a:t>
            </a:r>
            <a:r>
              <a:rPr lang="es-MX" sz="2400" spc="130" dirty="0">
                <a:latin typeface="Comic Sans MS"/>
                <a:cs typeface="Comic Sans MS"/>
              </a:rPr>
              <a:t> </a:t>
            </a:r>
            <a:r>
              <a:rPr lang="es-MX" sz="2400" spc="-5" dirty="0">
                <a:latin typeface="Comic Sans MS"/>
                <a:cs typeface="Comic Sans MS"/>
              </a:rPr>
              <a:t>la</a:t>
            </a:r>
            <a:r>
              <a:rPr lang="es-MX" sz="2400" spc="130" dirty="0">
                <a:latin typeface="Comic Sans MS"/>
                <a:cs typeface="Comic Sans MS"/>
              </a:rPr>
              <a:t> </a:t>
            </a:r>
            <a:r>
              <a:rPr lang="es-MX" sz="2400" spc="-5" dirty="0">
                <a:latin typeface="Comic Sans MS"/>
                <a:cs typeface="Comic Sans MS"/>
              </a:rPr>
              <a:t>investigación</a:t>
            </a:r>
            <a:r>
              <a:rPr lang="es-MX" sz="2400" spc="130" dirty="0">
                <a:latin typeface="Comic Sans MS"/>
                <a:cs typeface="Comic Sans MS"/>
              </a:rPr>
              <a:t> </a:t>
            </a:r>
            <a:r>
              <a:rPr lang="es-MX" sz="2400" spc="-5" dirty="0">
                <a:latin typeface="Comic Sans MS"/>
                <a:cs typeface="Comic Sans MS"/>
              </a:rPr>
              <a:t>deben</a:t>
            </a:r>
            <a:r>
              <a:rPr lang="es-MX" sz="2400" spc="125" dirty="0">
                <a:latin typeface="Comic Sans MS"/>
                <a:cs typeface="Comic Sans MS"/>
              </a:rPr>
              <a:t> </a:t>
            </a:r>
            <a:r>
              <a:rPr lang="es-MX" sz="2400" spc="-5" dirty="0">
                <a:latin typeface="Comic Sans MS"/>
                <a:cs typeface="Comic Sans MS"/>
              </a:rPr>
              <a:t>ser</a:t>
            </a:r>
            <a:r>
              <a:rPr lang="es-MX" sz="2400" spc="120" dirty="0">
                <a:latin typeface="Comic Sans MS"/>
                <a:cs typeface="Comic Sans MS"/>
              </a:rPr>
              <a:t> </a:t>
            </a:r>
            <a:r>
              <a:rPr lang="es-MX" sz="2400" spc="-5" dirty="0">
                <a:latin typeface="Comic Sans MS"/>
                <a:cs typeface="Comic Sans MS"/>
              </a:rPr>
              <a:t>desalentados y</a:t>
            </a:r>
            <a:r>
              <a:rPr lang="es-MX" sz="2400" dirty="0">
                <a:latin typeface="Comic Sans MS"/>
                <a:cs typeface="Comic Sans MS"/>
              </a:rPr>
              <a:t> </a:t>
            </a:r>
            <a:r>
              <a:rPr lang="es-MX" sz="2400" spc="-5" dirty="0">
                <a:latin typeface="Comic Sans MS"/>
                <a:cs typeface="Comic Sans MS"/>
              </a:rPr>
              <a:t>desaprobados:</a:t>
            </a:r>
            <a:r>
              <a:rPr lang="es-MX" sz="2400" dirty="0">
                <a:latin typeface="Comic Sans MS"/>
                <a:cs typeface="Comic Sans MS"/>
              </a:rPr>
              <a:t> </a:t>
            </a:r>
            <a:r>
              <a:rPr lang="es-MX" sz="2400" spc="-5" dirty="0">
                <a:latin typeface="Comic Sans MS"/>
                <a:cs typeface="Comic Sans MS"/>
              </a:rPr>
              <a:t>abrir</a:t>
            </a:r>
            <a:r>
              <a:rPr lang="es-MX" sz="2400" dirty="0">
                <a:latin typeface="Comic Sans MS"/>
                <a:cs typeface="Comic Sans MS"/>
              </a:rPr>
              <a:t> </a:t>
            </a:r>
            <a:r>
              <a:rPr lang="es-MX" sz="2400" spc="-5" dirty="0">
                <a:latin typeface="Comic Sans MS"/>
                <a:cs typeface="Comic Sans MS"/>
              </a:rPr>
              <a:t>únicamente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interruptor</a:t>
            </a:r>
            <a:r>
              <a:rPr lang="es-MX" sz="2400" spc="254"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campo ante una operación del relé de V/Hz y disparar </a:t>
            </a:r>
            <a:r>
              <a:rPr lang="es-MX" sz="2400" dirty="0">
                <a:latin typeface="Comic Sans MS"/>
                <a:cs typeface="Comic Sans MS"/>
              </a:rPr>
              <a:t> </a:t>
            </a:r>
            <a:r>
              <a:rPr lang="es-MX" sz="2400" spc="-5" dirty="0">
                <a:latin typeface="Comic Sans MS"/>
                <a:cs typeface="Comic Sans MS"/>
              </a:rPr>
              <a:t>secuencialmente</a:t>
            </a:r>
            <a:r>
              <a:rPr lang="es-MX" sz="2400" dirty="0">
                <a:latin typeface="Comic Sans MS"/>
                <a:cs typeface="Comic Sans MS"/>
              </a:rPr>
              <a:t> </a:t>
            </a:r>
            <a:r>
              <a:rPr lang="es-MX" sz="2400" spc="-5" dirty="0">
                <a:latin typeface="Comic Sans MS"/>
                <a:cs typeface="Comic Sans MS"/>
              </a:rPr>
              <a:t>primero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después</a:t>
            </a:r>
            <a:r>
              <a:rPr lang="es-MX" sz="2400" dirty="0">
                <a:latin typeface="Comic Sans MS"/>
                <a:cs typeface="Comic Sans MS"/>
              </a:rPr>
              <a:t> </a:t>
            </a:r>
            <a:r>
              <a:rPr lang="es-MX" sz="2400" spc="-5" dirty="0">
                <a:latin typeface="Comic Sans MS"/>
                <a:cs typeface="Comic Sans MS"/>
              </a:rPr>
              <a:t>el </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Algunos</a:t>
            </a:r>
            <a:r>
              <a:rPr lang="es-MX" sz="2400" dirty="0">
                <a:latin typeface="Comic Sans MS"/>
                <a:cs typeface="Comic Sans MS"/>
              </a:rPr>
              <a:t> </a:t>
            </a:r>
            <a:r>
              <a:rPr lang="es-MX" sz="2400" spc="-5" dirty="0">
                <a:latin typeface="Comic Sans MS"/>
                <a:cs typeface="Comic Sans MS"/>
              </a:rPr>
              <a:t>creen</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evento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 </a:t>
            </a:r>
            <a:r>
              <a:rPr lang="es-MX" sz="2400" dirty="0">
                <a:latin typeface="Comic Sans MS"/>
                <a:cs typeface="Comic Sans MS"/>
              </a:rPr>
              <a:t> </a:t>
            </a:r>
            <a:r>
              <a:rPr lang="es-MX" sz="2400" spc="-5" dirty="0">
                <a:latin typeface="Comic Sans MS"/>
                <a:cs typeface="Comic Sans MS"/>
              </a:rPr>
              <a:t>excesivos es posible únicamente con la unidad fuera de </a:t>
            </a:r>
            <a:r>
              <a:rPr lang="es-MX" sz="2400" dirty="0">
                <a:latin typeface="Comic Sans MS"/>
                <a:cs typeface="Comic Sans MS"/>
              </a:rPr>
              <a:t> </a:t>
            </a:r>
            <a:r>
              <a:rPr lang="es-MX" sz="2400" spc="-5" dirty="0">
                <a:latin typeface="Comic Sans MS"/>
                <a:cs typeface="Comic Sans MS"/>
              </a:rPr>
              <a:t>línea, y su lógica de protección tiene al relé de V/Hz</a:t>
            </a:r>
            <a:r>
              <a:rPr lang="es-MX" sz="2400" dirty="0">
                <a:latin typeface="Comic Sans MS"/>
                <a:cs typeface="Comic Sans MS"/>
              </a:rPr>
              <a:t> </a:t>
            </a:r>
            <a:r>
              <a:rPr lang="es-MX" sz="2400" spc="-5" dirty="0">
                <a:latin typeface="Comic Sans MS"/>
                <a:cs typeface="Comic Sans MS"/>
              </a:rPr>
              <a:t>que </a:t>
            </a:r>
            <a:r>
              <a:rPr lang="es-MX" sz="2400" dirty="0">
                <a:latin typeface="Comic Sans MS"/>
                <a:cs typeface="Comic Sans MS"/>
              </a:rPr>
              <a:t> </a:t>
            </a:r>
            <a:r>
              <a:rPr lang="es-MX" sz="2400" spc="-5" dirty="0">
                <a:latin typeface="Comic Sans MS"/>
                <a:cs typeface="Comic Sans MS"/>
              </a:rPr>
              <a:t>abre únicamente el interruptor de campo para cualquier </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 operación.</a:t>
            </a:r>
            <a:r>
              <a:rPr lang="es-MX" sz="2400" spc="260" dirty="0">
                <a:latin typeface="Comic Sans MS"/>
                <a:cs typeface="Comic Sans MS"/>
              </a:rPr>
              <a:t> </a:t>
            </a:r>
            <a:r>
              <a:rPr lang="es-MX" sz="2400" spc="-5" dirty="0">
                <a:latin typeface="Comic Sans MS"/>
                <a:cs typeface="Comic Sans MS"/>
              </a:rPr>
              <a:t>Si un</a:t>
            </a:r>
            <a:r>
              <a:rPr lang="es-MX" sz="2400" spc="254" dirty="0">
                <a:latin typeface="Comic Sans MS"/>
                <a:cs typeface="Comic Sans MS"/>
              </a:rPr>
              <a:t> </a:t>
            </a:r>
            <a:r>
              <a:rPr lang="es-MX" sz="2400" spc="-5" dirty="0">
                <a:latin typeface="Comic Sans MS"/>
                <a:cs typeface="Comic Sans MS"/>
              </a:rPr>
              <a:t>evento</a:t>
            </a:r>
            <a:r>
              <a:rPr lang="es-MX" sz="2400" spc="260" dirty="0">
                <a:latin typeface="Comic Sans MS"/>
                <a:cs typeface="Comic Sans MS"/>
              </a:rPr>
              <a:t> </a:t>
            </a:r>
            <a:r>
              <a:rPr lang="es-MX" sz="2400" spc="-5" dirty="0">
                <a:latin typeface="Comic Sans MS"/>
                <a:cs typeface="Comic Sans MS"/>
              </a:rPr>
              <a:t>ocurre mientras </a:t>
            </a:r>
            <a:r>
              <a:rPr lang="es-MX" sz="2400" dirty="0">
                <a:latin typeface="Comic Sans MS"/>
                <a:cs typeface="Comic Sans MS"/>
              </a:rPr>
              <a:t> </a:t>
            </a:r>
            <a:r>
              <a:rPr lang="es-MX" sz="2400" spc="-5" dirty="0">
                <a:latin typeface="Comic Sans MS"/>
                <a:cs typeface="Comic Sans MS"/>
              </a:rPr>
              <a:t>que</a:t>
            </a:r>
            <a:r>
              <a:rPr lang="es-MX" sz="2400" spc="140" dirty="0">
                <a:latin typeface="Comic Sans MS"/>
                <a:cs typeface="Comic Sans MS"/>
              </a:rPr>
              <a:t> </a:t>
            </a:r>
            <a:r>
              <a:rPr lang="es-MX" sz="2400" spc="-5" dirty="0">
                <a:latin typeface="Comic Sans MS"/>
                <a:cs typeface="Comic Sans MS"/>
              </a:rPr>
              <a:t>la</a:t>
            </a:r>
            <a:r>
              <a:rPr lang="es-MX" sz="2400" spc="145" dirty="0">
                <a:latin typeface="Comic Sans MS"/>
                <a:cs typeface="Comic Sans MS"/>
              </a:rPr>
              <a:t> </a:t>
            </a:r>
            <a:r>
              <a:rPr lang="es-MX" sz="2400" spc="-5" dirty="0">
                <a:latin typeface="Comic Sans MS"/>
                <a:cs typeface="Comic Sans MS"/>
              </a:rPr>
              <a:t>unidad</a:t>
            </a:r>
            <a:r>
              <a:rPr lang="es-MX" sz="2400" spc="135" dirty="0">
                <a:latin typeface="Comic Sans MS"/>
                <a:cs typeface="Comic Sans MS"/>
              </a:rPr>
              <a:t> </a:t>
            </a:r>
            <a:r>
              <a:rPr lang="es-MX" sz="2400" spc="-5" dirty="0">
                <a:latin typeface="Comic Sans MS"/>
                <a:cs typeface="Comic Sans MS"/>
              </a:rPr>
              <a:t>está</a:t>
            </a:r>
            <a:r>
              <a:rPr lang="es-MX" sz="2400" spc="135" dirty="0">
                <a:latin typeface="Comic Sans MS"/>
                <a:cs typeface="Comic Sans MS"/>
              </a:rPr>
              <a:t> </a:t>
            </a:r>
            <a:r>
              <a:rPr lang="es-MX" sz="2400" spc="-5" dirty="0">
                <a:latin typeface="Comic Sans MS"/>
                <a:cs typeface="Comic Sans MS"/>
              </a:rPr>
              <a:t>sincronizada</a:t>
            </a:r>
            <a:r>
              <a:rPr lang="es-MX" sz="2400" spc="135" dirty="0">
                <a:latin typeface="Comic Sans MS"/>
                <a:cs typeface="Comic Sans MS"/>
              </a:rPr>
              <a:t> </a:t>
            </a:r>
            <a:r>
              <a:rPr lang="es-MX" sz="2400" spc="-5" dirty="0">
                <a:latin typeface="Comic Sans MS"/>
                <a:cs typeface="Comic Sans MS"/>
              </a:rPr>
              <a:t>a</a:t>
            </a:r>
            <a:r>
              <a:rPr lang="es-MX" sz="2400" spc="135" dirty="0">
                <a:latin typeface="Comic Sans MS"/>
                <a:cs typeface="Comic Sans MS"/>
              </a:rPr>
              <a:t> </a:t>
            </a:r>
            <a:r>
              <a:rPr lang="es-MX" sz="2400" spc="-5" dirty="0">
                <a:latin typeface="Comic Sans MS"/>
                <a:cs typeface="Comic Sans MS"/>
              </a:rPr>
              <a:t>la</a:t>
            </a:r>
            <a:r>
              <a:rPr lang="es-MX" sz="2400" spc="135" dirty="0">
                <a:latin typeface="Comic Sans MS"/>
                <a:cs typeface="Comic Sans MS"/>
              </a:rPr>
              <a:t> </a:t>
            </a:r>
            <a:r>
              <a:rPr lang="es-MX" sz="2400" spc="-5" dirty="0">
                <a:latin typeface="Comic Sans MS"/>
                <a:cs typeface="Comic Sans MS"/>
              </a:rPr>
              <a:t>red,</a:t>
            </a:r>
            <a:r>
              <a:rPr lang="es-MX" sz="2400" spc="130" dirty="0">
                <a:latin typeface="Comic Sans MS"/>
                <a:cs typeface="Comic Sans MS"/>
              </a:rPr>
              <a:t> </a:t>
            </a:r>
            <a:r>
              <a:rPr lang="es-MX" sz="2400" spc="-5" dirty="0">
                <a:latin typeface="Comic Sans MS"/>
                <a:cs typeface="Comic Sans MS"/>
              </a:rPr>
              <a:t>el</a:t>
            </a:r>
            <a:r>
              <a:rPr lang="es-MX" sz="2400" spc="135" dirty="0">
                <a:latin typeface="Comic Sans MS"/>
                <a:cs typeface="Comic Sans MS"/>
              </a:rPr>
              <a:t> </a:t>
            </a:r>
            <a:r>
              <a:rPr lang="es-MX" sz="2400" spc="-5" dirty="0">
                <a:latin typeface="Comic Sans MS"/>
                <a:cs typeface="Comic Sans MS"/>
              </a:rPr>
              <a:t>interruptor </a:t>
            </a:r>
            <a:r>
              <a:rPr lang="es-MX" sz="2400" spc="-254" dirty="0">
                <a:latin typeface="Comic Sans MS"/>
                <a:cs typeface="Comic Sans MS"/>
              </a:rPr>
              <a:t> </a:t>
            </a:r>
            <a:r>
              <a:rPr lang="es-MX" sz="2400" spc="-5" dirty="0">
                <a:latin typeface="Comic Sans MS"/>
                <a:cs typeface="Comic Sans MS"/>
              </a:rPr>
              <a:t>de campo abrirá y la unidad deberá depender de otros </a:t>
            </a:r>
            <a:r>
              <a:rPr lang="es-MX" sz="2400" dirty="0">
                <a:latin typeface="Comic Sans MS"/>
                <a:cs typeface="Comic Sans MS"/>
              </a:rPr>
              <a:t> </a:t>
            </a:r>
            <a:r>
              <a:rPr lang="es-MX" sz="2400" spc="-5" dirty="0">
                <a:latin typeface="Comic Sans MS"/>
                <a:cs typeface="Comic Sans MS"/>
              </a:rPr>
              <a:t>dispositivos</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para</a:t>
            </a:r>
            <a:r>
              <a:rPr lang="es-MX" sz="2400" spc="5"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disparada.</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Tampoco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recomienda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secuencial</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unidad.</a:t>
            </a:r>
            <a:r>
              <a:rPr lang="es-MX" sz="2400" spc="520"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disparo secuencial implica un esquema donde </a:t>
            </a:r>
            <a:r>
              <a:rPr lang="es-MX" sz="2400" dirty="0">
                <a:latin typeface="Comic Sans MS"/>
                <a:cs typeface="Comic Sans MS"/>
              </a:rPr>
              <a:t> </a:t>
            </a:r>
            <a:r>
              <a:rPr lang="es-MX" sz="2400" spc="-5" dirty="0">
                <a:latin typeface="Comic Sans MS"/>
                <a:cs typeface="Comic Sans MS"/>
              </a:rPr>
              <a:t>el impulsor (usualmente una turbina) es disparado por un </a:t>
            </a:r>
            <a:r>
              <a:rPr lang="es-MX" sz="2400" dirty="0">
                <a:latin typeface="Comic Sans MS"/>
                <a:cs typeface="Comic Sans MS"/>
              </a:rPr>
              <a:t> </a:t>
            </a:r>
            <a:r>
              <a:rPr lang="es-MX" sz="2400" spc="-5" dirty="0">
                <a:latin typeface="Comic Sans MS"/>
                <a:cs typeface="Comic Sans MS"/>
              </a:rPr>
              <a:t>dispositivo que responda a algún disturbio, y entonces los </a:t>
            </a:r>
            <a:r>
              <a:rPr lang="es-MX" sz="2400" spc="-254" dirty="0">
                <a:latin typeface="Comic Sans MS"/>
                <a:cs typeface="Comic Sans MS"/>
              </a:rPr>
              <a:t> </a:t>
            </a:r>
            <a:r>
              <a:rPr lang="es-MX" sz="2400" spc="-5" dirty="0">
                <a:latin typeface="Comic Sans MS"/>
                <a:cs typeface="Comic Sans MS"/>
              </a:rPr>
              <a:t>interruptores de generador y de campo son disparados </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algunos</a:t>
            </a:r>
            <a:r>
              <a:rPr lang="es-MX" sz="2400" dirty="0">
                <a:latin typeface="Comic Sans MS"/>
                <a:cs typeface="Comic Sans MS"/>
              </a:rPr>
              <a:t> </a:t>
            </a:r>
            <a:r>
              <a:rPr lang="es-MX" sz="2400" spc="-5" dirty="0">
                <a:latin typeface="Comic Sans MS"/>
                <a:cs typeface="Comic Sans MS"/>
              </a:rPr>
              <a:t>otros</a:t>
            </a:r>
            <a:r>
              <a:rPr lang="es-MX" sz="2400" dirty="0">
                <a:latin typeface="Comic Sans MS"/>
                <a:cs typeface="Comic Sans MS"/>
              </a:rPr>
              <a:t> </a:t>
            </a:r>
            <a:r>
              <a:rPr lang="es-MX" sz="2400" spc="-5" dirty="0">
                <a:latin typeface="Comic Sans MS"/>
                <a:cs typeface="Comic Sans MS"/>
              </a:rPr>
              <a:t>dispositivos</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protección,</a:t>
            </a:r>
            <a:r>
              <a:rPr lang="es-MX" sz="2400" spc="260" dirty="0">
                <a:latin typeface="Comic Sans MS"/>
                <a:cs typeface="Comic Sans MS"/>
              </a:rPr>
              <a:t> </a:t>
            </a:r>
            <a:r>
              <a:rPr lang="es-MX" sz="2400" spc="-5" dirty="0">
                <a:latin typeface="Comic Sans MS"/>
                <a:cs typeface="Comic Sans MS"/>
              </a:rPr>
              <a:t>como un </a:t>
            </a:r>
            <a:r>
              <a:rPr lang="es-MX" sz="2400" spc="-254" dirty="0">
                <a:latin typeface="Comic Sans MS"/>
                <a:cs typeface="Comic Sans MS"/>
              </a:rPr>
              <a:t> </a:t>
            </a:r>
            <a:r>
              <a:rPr lang="es-MX" sz="2400" spc="-5" dirty="0">
                <a:latin typeface="Comic Sans MS"/>
                <a:cs typeface="Comic Sans MS"/>
              </a:rPr>
              <a:t>relé de potencia inversa que responde a la pérdida del </a:t>
            </a:r>
            <a:r>
              <a:rPr lang="es-MX" sz="2400" dirty="0">
                <a:latin typeface="Comic Sans MS"/>
                <a:cs typeface="Comic Sans MS"/>
              </a:rPr>
              <a:t> </a:t>
            </a:r>
            <a:r>
              <a:rPr lang="es-MX" sz="2400" spc="-5" dirty="0">
                <a:latin typeface="Comic Sans MS"/>
                <a:cs typeface="Comic Sans MS"/>
              </a:rPr>
              <a:t>impulsor.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retardos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inherentes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 </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secuencial</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suficientemente </a:t>
            </a:r>
            <a:r>
              <a:rPr lang="es-MX" sz="2400" dirty="0">
                <a:latin typeface="Comic Sans MS"/>
                <a:cs typeface="Comic Sans MS"/>
              </a:rPr>
              <a:t> </a:t>
            </a:r>
            <a:r>
              <a:rPr lang="es-MX" sz="2400" spc="-5" dirty="0">
                <a:latin typeface="Comic Sans MS"/>
                <a:cs typeface="Comic Sans MS"/>
              </a:rPr>
              <a:t>largos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daño</a:t>
            </a:r>
            <a:r>
              <a:rPr lang="es-MX" sz="2400" spc="5" dirty="0">
                <a:latin typeface="Comic Sans MS"/>
                <a:cs typeface="Comic Sans MS"/>
              </a:rPr>
              <a:t> </a:t>
            </a:r>
            <a:r>
              <a:rPr lang="es-MX" sz="2400" spc="-5" dirty="0">
                <a:latin typeface="Comic Sans MS"/>
                <a:cs typeface="Comic Sans MS"/>
              </a:rPr>
              <a:t>severo</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equipo.</a:t>
            </a: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nSpc>
                <a:spcPct val="116100"/>
              </a:lnSpc>
              <a:spcBef>
                <a:spcPts val="100"/>
              </a:spcBef>
              <a:tabLst>
                <a:tab pos="2691130" algn="l"/>
              </a:tabLst>
            </a:pPr>
            <a:endParaRPr sz="900" dirty="0">
              <a:latin typeface="Comic Sans MS"/>
              <a:cs typeface="Comic Sans MS"/>
            </a:endParaRPr>
          </a:p>
        </p:txBody>
      </p:sp>
    </p:spTree>
    <p:extLst>
      <p:ext uri="{BB962C8B-B14F-4D97-AF65-F5344CB8AC3E}">
        <p14:creationId xmlns:p14="http://schemas.microsoft.com/office/powerpoint/2010/main" xmlns="" val="7056970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30200" y="401264"/>
            <a:ext cx="17297400" cy="388311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CONCLUSIONES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Los relés de V/Hz y de sobretensión son aplicados en </a:t>
            </a:r>
            <a:r>
              <a:rPr lang="es-MX" sz="2400" dirty="0">
                <a:latin typeface="Comic Sans MS"/>
                <a:cs typeface="Comic Sans MS"/>
              </a:rPr>
              <a:t> </a:t>
            </a:r>
            <a:r>
              <a:rPr lang="es-MX" sz="2400" spc="-5" dirty="0">
                <a:latin typeface="Comic Sans MS"/>
                <a:cs typeface="Comic Sans MS"/>
              </a:rPr>
              <a:t>plantas</a:t>
            </a:r>
            <a:r>
              <a:rPr lang="es-MX" sz="2400" dirty="0">
                <a:latin typeface="Comic Sans MS"/>
                <a:cs typeface="Comic Sans MS"/>
              </a:rPr>
              <a:t> </a:t>
            </a:r>
            <a:r>
              <a:rPr lang="es-MX" sz="2400" spc="-5" dirty="0">
                <a:latin typeface="Comic Sans MS"/>
                <a:cs typeface="Comic Sans MS"/>
              </a:rPr>
              <a:t>generadoras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alarma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Aunque </a:t>
            </a:r>
            <a:r>
              <a:rPr lang="es-MX" sz="2400" dirty="0">
                <a:latin typeface="Comic Sans MS"/>
                <a:cs typeface="Comic Sans MS"/>
              </a:rPr>
              <a:t> </a:t>
            </a:r>
            <a:r>
              <a:rPr lang="es-MX" sz="2400" spc="-5" dirty="0">
                <a:latin typeface="Comic Sans MS"/>
                <a:cs typeface="Comic Sans MS"/>
              </a:rPr>
              <a:t>superficialmente</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parecer</a:t>
            </a:r>
            <a:r>
              <a:rPr lang="es-MX" sz="2400" dirty="0">
                <a:latin typeface="Comic Sans MS"/>
                <a:cs typeface="Comic Sans MS"/>
              </a:rPr>
              <a:t> </a:t>
            </a:r>
            <a:r>
              <a:rPr lang="es-MX" sz="2400" spc="-5" dirty="0">
                <a:latin typeface="Comic Sans MS"/>
                <a:cs typeface="Comic Sans MS"/>
              </a:rPr>
              <a:t>protecciones</a:t>
            </a:r>
            <a:r>
              <a:rPr lang="es-MX" sz="2400" dirty="0">
                <a:latin typeface="Comic Sans MS"/>
                <a:cs typeface="Comic Sans MS"/>
              </a:rPr>
              <a:t> </a:t>
            </a:r>
            <a:r>
              <a:rPr lang="es-MX" sz="2400" spc="-5" dirty="0">
                <a:latin typeface="Comic Sans MS"/>
                <a:cs typeface="Comic Sans MS"/>
              </a:rPr>
              <a:t>muy </a:t>
            </a:r>
            <a:r>
              <a:rPr lang="es-MX" sz="2400" dirty="0">
                <a:latin typeface="Comic Sans MS"/>
                <a:cs typeface="Comic Sans MS"/>
              </a:rPr>
              <a:t> </a:t>
            </a:r>
            <a:r>
              <a:rPr lang="es-MX" sz="2400" spc="-5" dirty="0">
                <a:latin typeface="Comic Sans MS"/>
                <a:cs typeface="Comic Sans MS"/>
              </a:rPr>
              <a:t>similares, en realidad no lo son. Es necesario un profundo </a:t>
            </a:r>
            <a:r>
              <a:rPr lang="es-MX" sz="2400" dirty="0">
                <a:latin typeface="Comic Sans MS"/>
                <a:cs typeface="Comic Sans MS"/>
              </a:rPr>
              <a:t> </a:t>
            </a:r>
            <a:r>
              <a:rPr lang="es-MX" sz="2400" spc="-5" dirty="0">
                <a:latin typeface="Comic Sans MS"/>
                <a:cs typeface="Comic Sans MS"/>
              </a:rPr>
              <a:t>entendimiento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causas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eventos</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sobreexcitación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aplicación</a:t>
            </a:r>
            <a:r>
              <a:rPr lang="es-MX" sz="2400" spc="260" dirty="0">
                <a:latin typeface="Comic Sans MS"/>
                <a:cs typeface="Comic Sans MS"/>
              </a:rPr>
              <a:t> </a:t>
            </a:r>
            <a:r>
              <a:rPr lang="es-MX" sz="2400" spc="-5" dirty="0">
                <a:latin typeface="Comic Sans MS"/>
                <a:cs typeface="Comic Sans MS"/>
              </a:rPr>
              <a:t>y </a:t>
            </a:r>
            <a:r>
              <a:rPr lang="es-MX" sz="2400" dirty="0">
                <a:latin typeface="Comic Sans MS"/>
                <a:cs typeface="Comic Sans MS"/>
              </a:rPr>
              <a:t> </a:t>
            </a:r>
            <a:r>
              <a:rPr lang="es-MX" sz="2400" spc="-5" dirty="0">
                <a:latin typeface="Comic Sans MS"/>
                <a:cs typeface="Comic Sans MS"/>
              </a:rPr>
              <a:t>ajuste adecuados de esta protección.</a:t>
            </a:r>
            <a:r>
              <a:rPr lang="es-MX" sz="2400" dirty="0">
                <a:latin typeface="Comic Sans MS"/>
                <a:cs typeface="Comic Sans MS"/>
              </a:rPr>
              <a:t> </a:t>
            </a:r>
            <a:r>
              <a:rPr lang="es-MX" sz="2400" spc="-5" dirty="0">
                <a:latin typeface="Comic Sans MS"/>
                <a:cs typeface="Comic Sans MS"/>
              </a:rPr>
              <a:t>Los factores a </a:t>
            </a:r>
            <a:r>
              <a:rPr lang="es-MX" sz="2400" dirty="0">
                <a:latin typeface="Comic Sans MS"/>
                <a:cs typeface="Comic Sans MS"/>
              </a:rPr>
              <a:t> </a:t>
            </a:r>
            <a:r>
              <a:rPr lang="es-MX" sz="2400" spc="-5" dirty="0">
                <a:latin typeface="Comic Sans MS"/>
                <a:cs typeface="Comic Sans MS"/>
              </a:rPr>
              <a:t>considerar</a:t>
            </a:r>
            <a:r>
              <a:rPr lang="es-MX" sz="2400" spc="229" dirty="0">
                <a:latin typeface="Comic Sans MS"/>
                <a:cs typeface="Comic Sans MS"/>
              </a:rPr>
              <a:t> </a:t>
            </a:r>
            <a:r>
              <a:rPr lang="es-MX" sz="2400" spc="-5" dirty="0">
                <a:latin typeface="Comic Sans MS"/>
                <a:cs typeface="Comic Sans MS"/>
              </a:rPr>
              <a:t>incluyen</a:t>
            </a:r>
            <a:r>
              <a:rPr lang="es-MX" sz="2400" spc="229" dirty="0">
                <a:latin typeface="Comic Sans MS"/>
                <a:cs typeface="Comic Sans MS"/>
              </a:rPr>
              <a:t> </a:t>
            </a:r>
            <a:r>
              <a:rPr lang="es-MX" sz="2400" spc="-5" dirty="0">
                <a:latin typeface="Comic Sans MS"/>
                <a:cs typeface="Comic Sans MS"/>
              </a:rPr>
              <a:t>cuestiones</a:t>
            </a:r>
            <a:r>
              <a:rPr lang="es-MX" sz="2400" spc="229" dirty="0">
                <a:latin typeface="Comic Sans MS"/>
                <a:cs typeface="Comic Sans MS"/>
              </a:rPr>
              <a:t> </a:t>
            </a:r>
            <a:r>
              <a:rPr lang="es-MX" sz="2400" spc="-5" dirty="0">
                <a:latin typeface="Comic Sans MS"/>
                <a:cs typeface="Comic Sans MS"/>
              </a:rPr>
              <a:t>tales</a:t>
            </a:r>
            <a:r>
              <a:rPr lang="es-MX" sz="2400" spc="235" dirty="0">
                <a:latin typeface="Comic Sans MS"/>
                <a:cs typeface="Comic Sans MS"/>
              </a:rPr>
              <a:t> </a:t>
            </a:r>
            <a:r>
              <a:rPr lang="es-MX" sz="2400" spc="-5" dirty="0">
                <a:latin typeface="Comic Sans MS"/>
                <a:cs typeface="Comic Sans MS"/>
              </a:rPr>
              <a:t>como</a:t>
            </a:r>
            <a:r>
              <a:rPr lang="es-MX" sz="2400" spc="229" dirty="0">
                <a:latin typeface="Comic Sans MS"/>
                <a:cs typeface="Comic Sans MS"/>
              </a:rPr>
              <a:t> </a:t>
            </a:r>
            <a:r>
              <a:rPr lang="es-MX" sz="2400" spc="-5" dirty="0">
                <a:latin typeface="Comic Sans MS"/>
                <a:cs typeface="Comic Sans MS"/>
              </a:rPr>
              <a:t>capacidades </a:t>
            </a:r>
            <a:r>
              <a:rPr lang="es-MX" sz="2400" spc="-260" dirty="0">
                <a:latin typeface="Comic Sans MS"/>
                <a:cs typeface="Comic Sans MS"/>
              </a:rPr>
              <a:t> </a:t>
            </a:r>
            <a:r>
              <a:rPr lang="es-MX" sz="2400" spc="-5" dirty="0">
                <a:latin typeface="Comic Sans MS"/>
                <a:cs typeface="Comic Sans MS"/>
              </a:rPr>
              <a:t>de los generadores, capacidades de los transformadores, </a:t>
            </a:r>
            <a:r>
              <a:rPr lang="es-MX" sz="2400" spc="-254" dirty="0">
                <a:latin typeface="Comic Sans MS"/>
                <a:cs typeface="Comic Sans MS"/>
              </a:rPr>
              <a:t> </a:t>
            </a:r>
            <a:r>
              <a:rPr lang="es-MX" sz="2400" spc="-5" dirty="0">
                <a:latin typeface="Comic Sans MS"/>
                <a:cs typeface="Comic Sans MS"/>
              </a:rPr>
              <a:t>respuesta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excitación,</a:t>
            </a:r>
            <a:r>
              <a:rPr lang="es-MX" sz="2400" dirty="0">
                <a:latin typeface="Comic Sans MS"/>
                <a:cs typeface="Comic Sans MS"/>
              </a:rPr>
              <a:t> </a:t>
            </a:r>
            <a:r>
              <a:rPr lang="es-MX" sz="2400" spc="-5" dirty="0">
                <a:latin typeface="Comic Sans MS"/>
                <a:cs typeface="Comic Sans MS"/>
              </a:rPr>
              <a:t>respuesta</a:t>
            </a:r>
            <a:r>
              <a:rPr lang="es-MX" sz="240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gobernador,</a:t>
            </a:r>
            <a:r>
              <a:rPr lang="es-MX" sz="2400" spc="25" dirty="0">
                <a:latin typeface="Comic Sans MS"/>
                <a:cs typeface="Comic Sans MS"/>
              </a:rPr>
              <a:t> </a:t>
            </a:r>
            <a:r>
              <a:rPr lang="es-MX" sz="2400" spc="-5" dirty="0">
                <a:latin typeface="Comic Sans MS"/>
                <a:cs typeface="Comic Sans MS"/>
              </a:rPr>
              <a:t>tipo</a:t>
            </a:r>
            <a:r>
              <a:rPr lang="es-MX" sz="2400" spc="30" dirty="0">
                <a:latin typeface="Comic Sans MS"/>
                <a:cs typeface="Comic Sans MS"/>
              </a:rPr>
              <a:t> </a:t>
            </a:r>
            <a:r>
              <a:rPr lang="es-MX" sz="2400" spc="-5" dirty="0">
                <a:latin typeface="Comic Sans MS"/>
                <a:cs typeface="Comic Sans MS"/>
              </a:rPr>
              <a:t>del</a:t>
            </a:r>
            <a:r>
              <a:rPr lang="es-MX" sz="2400" spc="25" dirty="0">
                <a:latin typeface="Comic Sans MS"/>
                <a:cs typeface="Comic Sans MS"/>
              </a:rPr>
              <a:t> </a:t>
            </a:r>
            <a:r>
              <a:rPr lang="es-MX" sz="2400" spc="-5" dirty="0">
                <a:latin typeface="Comic Sans MS"/>
                <a:cs typeface="Comic Sans MS"/>
              </a:rPr>
              <a:t>impulsor,</a:t>
            </a:r>
            <a:r>
              <a:rPr lang="es-MX" sz="2400" spc="30" dirty="0">
                <a:latin typeface="Comic Sans MS"/>
                <a:cs typeface="Comic Sans MS"/>
              </a:rPr>
              <a:t> </a:t>
            </a:r>
            <a:r>
              <a:rPr lang="es-MX" sz="2400" spc="-5" dirty="0">
                <a:latin typeface="Comic Sans MS"/>
                <a:cs typeface="Comic Sans MS"/>
              </a:rPr>
              <a:t>y</a:t>
            </a:r>
            <a:r>
              <a:rPr lang="es-MX" sz="2400" spc="30" dirty="0">
                <a:latin typeface="Comic Sans MS"/>
                <a:cs typeface="Comic Sans MS"/>
              </a:rPr>
              <a:t> </a:t>
            </a:r>
            <a:r>
              <a:rPr lang="es-MX" sz="2400" spc="-5" dirty="0">
                <a:latin typeface="Comic Sans MS"/>
                <a:cs typeface="Comic Sans MS"/>
              </a:rPr>
              <a:t>si</a:t>
            </a:r>
            <a:r>
              <a:rPr lang="es-MX" sz="2400" spc="30" dirty="0">
                <a:latin typeface="Comic Sans MS"/>
                <a:cs typeface="Comic Sans MS"/>
              </a:rPr>
              <a:t> </a:t>
            </a:r>
            <a:r>
              <a:rPr lang="es-MX" sz="2400" spc="-5" dirty="0">
                <a:latin typeface="Comic Sans MS"/>
                <a:cs typeface="Comic Sans MS"/>
              </a:rPr>
              <a:t>la</a:t>
            </a:r>
            <a:r>
              <a:rPr lang="es-MX" sz="2400" spc="30" dirty="0">
                <a:latin typeface="Comic Sans MS"/>
                <a:cs typeface="Comic Sans MS"/>
              </a:rPr>
              <a:t> </a:t>
            </a:r>
            <a:r>
              <a:rPr lang="es-MX" sz="2400" spc="-5" dirty="0">
                <a:latin typeface="Comic Sans MS"/>
                <a:cs typeface="Comic Sans MS"/>
              </a:rPr>
              <a:t>unidad</a:t>
            </a:r>
            <a:r>
              <a:rPr lang="es-MX" sz="2400" spc="30" dirty="0">
                <a:latin typeface="Comic Sans MS"/>
                <a:cs typeface="Comic Sans MS"/>
              </a:rPr>
              <a:t> </a:t>
            </a:r>
            <a:r>
              <a:rPr lang="es-MX" sz="2400" spc="-5" dirty="0">
                <a:latin typeface="Comic Sans MS"/>
                <a:cs typeface="Comic Sans MS"/>
              </a:rPr>
              <a:t>está</a:t>
            </a:r>
            <a:r>
              <a:rPr lang="es-MX" sz="2400" spc="25" dirty="0">
                <a:latin typeface="Comic Sans MS"/>
                <a:cs typeface="Comic Sans MS"/>
              </a:rPr>
              <a:t> </a:t>
            </a:r>
            <a:r>
              <a:rPr lang="es-MX" sz="2400" spc="-5" dirty="0">
                <a:latin typeface="Comic Sans MS"/>
                <a:cs typeface="Comic Sans MS"/>
              </a:rPr>
              <a:t>en</a:t>
            </a:r>
            <a:r>
              <a:rPr lang="es-MX" sz="2400" spc="20" dirty="0">
                <a:latin typeface="Comic Sans MS"/>
                <a:cs typeface="Comic Sans MS"/>
              </a:rPr>
              <a:t> </a:t>
            </a:r>
            <a:r>
              <a:rPr lang="es-MX" sz="2400" spc="-5" dirty="0">
                <a:latin typeface="Comic Sans MS"/>
                <a:cs typeface="Comic Sans MS"/>
              </a:rPr>
              <a:t>línea </a:t>
            </a:r>
            <a:r>
              <a:rPr lang="es-MX" sz="2400" spc="-254"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acción</a:t>
            </a:r>
            <a:r>
              <a:rPr lang="es-MX" sz="2400" dirty="0">
                <a:latin typeface="Comic Sans MS"/>
                <a:cs typeface="Comic Sans MS"/>
              </a:rPr>
              <a:t> </a:t>
            </a:r>
            <a:r>
              <a:rPr lang="es-MX" sz="2400" spc="-5" dirty="0">
                <a:latin typeface="Comic Sans MS"/>
                <a:cs typeface="Comic Sans MS"/>
              </a:rPr>
              <a:t>adecuada</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disparo. </a:t>
            </a:r>
            <a:r>
              <a:rPr lang="es-MX" sz="2400" spc="-254" dirty="0">
                <a:latin typeface="Comic Sans MS"/>
                <a:cs typeface="Comic Sans MS"/>
              </a:rPr>
              <a:t> </a:t>
            </a:r>
            <a:r>
              <a:rPr lang="es-MX" sz="2400" spc="-5" dirty="0">
                <a:latin typeface="Comic Sans MS"/>
                <a:cs typeface="Comic Sans MS"/>
              </a:rPr>
              <a:t>Estos factores han sido detallados en esta sección del </a:t>
            </a:r>
            <a:r>
              <a:rPr lang="es-MX" sz="2400" dirty="0">
                <a:latin typeface="Comic Sans MS"/>
                <a:cs typeface="Comic Sans MS"/>
              </a:rPr>
              <a:t> </a:t>
            </a:r>
            <a:r>
              <a:rPr lang="es-MX" sz="2400" spc="-5" dirty="0">
                <a:latin typeface="Comic Sans MS"/>
                <a:cs typeface="Comic Sans MS"/>
              </a:rPr>
              <a:t>tutorial. El daño a los aparatos por sobreexcitación y </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severo,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que</a:t>
            </a:r>
            <a:r>
              <a:rPr lang="es-MX" sz="2400" spc="260" dirty="0">
                <a:latin typeface="Comic Sans MS"/>
                <a:cs typeface="Comic Sans MS"/>
              </a:rPr>
              <a:t> </a:t>
            </a:r>
            <a:r>
              <a:rPr lang="es-MX" sz="2400" spc="-5" dirty="0">
                <a:latin typeface="Comic Sans MS"/>
                <a:cs typeface="Comic Sans MS"/>
              </a:rPr>
              <a:t>esta </a:t>
            </a:r>
            <a:r>
              <a:rPr lang="es-MX" sz="2400" dirty="0">
                <a:latin typeface="Comic Sans MS"/>
                <a:cs typeface="Comic Sans MS"/>
              </a:rPr>
              <a:t> </a:t>
            </a:r>
            <a:r>
              <a:rPr lang="es-MX" sz="2400" spc="-5" dirty="0">
                <a:latin typeface="Comic Sans MS"/>
                <a:cs typeface="Comic Sans MS"/>
              </a:rPr>
              <a:t>protección</a:t>
            </a:r>
            <a:r>
              <a:rPr lang="es-MX" sz="2400" spc="5" dirty="0">
                <a:latin typeface="Comic Sans MS"/>
                <a:cs typeface="Comic Sans MS"/>
              </a:rPr>
              <a:t> </a:t>
            </a:r>
            <a:r>
              <a:rPr lang="es-MX" sz="2400" spc="-5" dirty="0">
                <a:latin typeface="Comic Sans MS"/>
                <a:cs typeface="Comic Sans MS"/>
              </a:rPr>
              <a:t>debe</a:t>
            </a:r>
            <a:r>
              <a:rPr lang="es-MX" sz="2400" spc="10" dirty="0">
                <a:latin typeface="Comic Sans MS"/>
                <a:cs typeface="Comic Sans MS"/>
              </a:rPr>
              <a:t> </a:t>
            </a:r>
            <a:r>
              <a:rPr lang="es-MX" sz="2400" spc="-5" dirty="0">
                <a:latin typeface="Comic Sans MS"/>
                <a:cs typeface="Comic Sans MS"/>
              </a:rPr>
              <a:t>ser</a:t>
            </a:r>
            <a:r>
              <a:rPr lang="es-MX" sz="2400" spc="5" dirty="0">
                <a:latin typeface="Comic Sans MS"/>
                <a:cs typeface="Comic Sans MS"/>
              </a:rPr>
              <a:t> </a:t>
            </a:r>
            <a:r>
              <a:rPr lang="es-MX" sz="2400" spc="-5" dirty="0">
                <a:latin typeface="Comic Sans MS"/>
                <a:cs typeface="Comic Sans MS"/>
              </a:rPr>
              <a:t>instalada</a:t>
            </a:r>
            <a:r>
              <a:rPr lang="es-MX" sz="2400" spc="10"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aplicada</a:t>
            </a:r>
            <a:r>
              <a:rPr lang="es-MX" sz="2400" spc="10" dirty="0">
                <a:latin typeface="Comic Sans MS"/>
                <a:cs typeface="Comic Sans MS"/>
              </a:rPr>
              <a:t> </a:t>
            </a:r>
            <a:r>
              <a:rPr lang="es-MX" sz="2400" spc="-5" dirty="0">
                <a:latin typeface="Comic Sans MS"/>
                <a:cs typeface="Comic Sans MS"/>
              </a:rPr>
              <a:t>propiamente.</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xmlns="" id="{46C6C79D-3807-4C9A-B9CE-4C37C583A249}"/>
              </a:ext>
            </a:extLst>
          </p:cNvPr>
          <p:cNvSpPr txBox="1"/>
          <p:nvPr/>
        </p:nvSpPr>
        <p:spPr>
          <a:xfrm>
            <a:off x="254000" y="243274"/>
            <a:ext cx="17373600" cy="9571851"/>
          </a:xfrm>
          <a:prstGeom prst="rect">
            <a:avLst/>
          </a:prstGeom>
          <a:noFill/>
        </p:spPr>
        <p:txBody>
          <a:bodyPr wrap="square">
            <a:spAutoFit/>
          </a:bodyPr>
          <a:lstStyle/>
          <a:p>
            <a:pPr algn="just"/>
            <a:r>
              <a:rPr lang="es-AR" sz="2200" b="1" dirty="0">
                <a:latin typeface="Comic Sans MS" panose="030F0702030302020204" pitchFamily="66" charset="0"/>
              </a:rPr>
              <a:t>REFERENCIAS </a:t>
            </a:r>
          </a:p>
          <a:p>
            <a:pPr algn="just"/>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t>
            </a:r>
            <a:r>
              <a:rPr lang="es-AR" sz="2200" dirty="0" err="1">
                <a:latin typeface="Comic Sans MS" panose="030F0702030302020204" pitchFamily="66" charset="0"/>
              </a:rPr>
              <a:t>Impact</a:t>
            </a:r>
            <a:r>
              <a:rPr lang="es-AR" sz="2200" dirty="0">
                <a:latin typeface="Comic Sans MS" panose="030F0702030302020204" pitchFamily="66" charset="0"/>
              </a:rPr>
              <a:t> </a:t>
            </a:r>
            <a:r>
              <a:rPr lang="es-AR" sz="2200" dirty="0" err="1">
                <a:latin typeface="Comic Sans MS" panose="030F0702030302020204" pitchFamily="66" charset="0"/>
              </a:rPr>
              <a:t>of</a:t>
            </a:r>
            <a:r>
              <a:rPr lang="es-AR" sz="2200" dirty="0">
                <a:latin typeface="Comic Sans MS" panose="030F0702030302020204" pitchFamily="66" charset="0"/>
              </a:rPr>
              <a:t> HV and EHV </a:t>
            </a:r>
            <a:r>
              <a:rPr lang="es-AR" sz="2200" dirty="0" err="1">
                <a:latin typeface="Comic Sans MS" panose="030F0702030302020204" pitchFamily="66" charset="0"/>
              </a:rPr>
              <a:t>Transmission</a:t>
            </a:r>
            <a:r>
              <a:rPr lang="es-AR" sz="2200" dirty="0">
                <a:latin typeface="Comic Sans MS" panose="030F0702030302020204" pitchFamily="66" charset="0"/>
              </a:rPr>
              <a:t> </a:t>
            </a:r>
            <a:r>
              <a:rPr lang="es-AR" sz="2200" dirty="0" err="1">
                <a:latin typeface="Comic Sans MS" panose="030F0702030302020204" pitchFamily="66" charset="0"/>
              </a:rPr>
              <a:t>on</a:t>
            </a:r>
            <a:r>
              <a:rPr lang="es-AR" sz="2200" dirty="0">
                <a:latin typeface="Comic Sans MS" panose="030F0702030302020204" pitchFamily="66" charset="0"/>
              </a:rPr>
              <a:t> </a:t>
            </a:r>
            <a:r>
              <a:rPr lang="es-AR" sz="2200" dirty="0" err="1">
                <a:latin typeface="Comic Sans MS" panose="030F0702030302020204" pitchFamily="66" charset="0"/>
              </a:rPr>
              <a:t>Generator</a:t>
            </a:r>
            <a:r>
              <a:rPr lang="es-AR" sz="2200" dirty="0">
                <a:latin typeface="Comic Sans MS" panose="030F0702030302020204" pitchFamily="66" charset="0"/>
              </a:rPr>
              <a:t> </a:t>
            </a:r>
            <a:r>
              <a:rPr lang="es-AR" sz="2200" dirty="0" err="1">
                <a:latin typeface="Comic Sans MS" panose="030F0702030302020204" pitchFamily="66" charset="0"/>
              </a:rPr>
              <a:t>Protection</a:t>
            </a:r>
            <a:r>
              <a:rPr lang="es-AR" sz="2200" dirty="0">
                <a:latin typeface="Comic Sans MS" panose="030F0702030302020204" pitchFamily="66" charset="0"/>
              </a:rPr>
              <a:t>." IEEE </a:t>
            </a:r>
            <a:r>
              <a:rPr lang="es-AR" sz="2200" dirty="0" err="1">
                <a:latin typeface="Comic Sans MS" panose="030F0702030302020204" pitchFamily="66" charset="0"/>
              </a:rPr>
              <a:t>Transactions</a:t>
            </a:r>
            <a:r>
              <a:rPr lang="es-AR" sz="2200" dirty="0">
                <a:latin typeface="Comic Sans MS" panose="030F0702030302020204" pitchFamily="66" charset="0"/>
              </a:rPr>
              <a:t> </a:t>
            </a:r>
            <a:r>
              <a:rPr lang="es-AR" sz="2200" dirty="0" err="1">
                <a:latin typeface="Comic Sans MS" panose="030F0702030302020204" pitchFamily="66" charset="0"/>
              </a:rPr>
              <a:t>on</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a:t>
            </a:r>
            <a:r>
              <a:rPr lang="es-AR" sz="2200" dirty="0" err="1">
                <a:latin typeface="Comic Sans MS" panose="030F0702030302020204" pitchFamily="66" charset="0"/>
              </a:rPr>
              <a:t>Delivery</a:t>
            </a:r>
            <a:r>
              <a:rPr lang="es-AR" sz="2200" dirty="0">
                <a:latin typeface="Comic Sans MS" panose="030F0702030302020204" pitchFamily="66" charset="0"/>
              </a:rPr>
              <a:t>. Vol. 8, No. 3. </a:t>
            </a:r>
            <a:r>
              <a:rPr lang="es-AR" sz="2200" dirty="0" err="1">
                <a:latin typeface="Comic Sans MS" panose="030F0702030302020204" pitchFamily="66" charset="0"/>
              </a:rPr>
              <a:t>July</a:t>
            </a:r>
            <a:r>
              <a:rPr lang="es-AR" sz="2200" dirty="0">
                <a:latin typeface="Comic Sans MS" panose="030F0702030302020204" pitchFamily="66" charset="0"/>
              </a:rPr>
              <a:t> 1993, pp. 962-974.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 Baldwin, Elmore, </a:t>
            </a:r>
            <a:r>
              <a:rPr lang="es-AR" sz="2200" dirty="0" err="1">
                <a:latin typeface="Comic Sans MS" panose="030F0702030302020204" pitchFamily="66" charset="0"/>
              </a:rPr>
              <a:t>Bonk</a:t>
            </a:r>
            <a:r>
              <a:rPr lang="es-AR" sz="2200" dirty="0">
                <a:latin typeface="Comic Sans MS" panose="030F0702030302020204" pitchFamily="66" charset="0"/>
              </a:rPr>
              <a:t>. "</a:t>
            </a:r>
            <a:r>
              <a:rPr lang="es-AR" sz="2200" dirty="0" err="1">
                <a:latin typeface="Comic Sans MS" panose="030F0702030302020204" pitchFamily="66" charset="0"/>
              </a:rPr>
              <a:t>Improved</a:t>
            </a:r>
            <a:r>
              <a:rPr lang="es-AR" sz="2200" dirty="0">
                <a:latin typeface="Comic Sans MS" panose="030F0702030302020204" pitchFamily="66" charset="0"/>
              </a:rPr>
              <a:t> </a:t>
            </a:r>
            <a:r>
              <a:rPr lang="es-AR" sz="2200" dirty="0" err="1">
                <a:latin typeface="Comic Sans MS" panose="030F0702030302020204" pitchFamily="66" charset="0"/>
              </a:rPr>
              <a:t>TurbineGenerator</a:t>
            </a:r>
            <a:r>
              <a:rPr lang="es-AR" sz="2200" dirty="0">
                <a:latin typeface="Comic Sans MS" panose="030F0702030302020204" pitchFamily="66" charset="0"/>
              </a:rPr>
              <a:t> </a:t>
            </a:r>
            <a:r>
              <a:rPr lang="es-AR" sz="2200" dirty="0" err="1">
                <a:latin typeface="Comic Sans MS" panose="030F0702030302020204" pitchFamily="66" charset="0"/>
              </a:rPr>
              <a:t>Protection</a:t>
            </a:r>
            <a:r>
              <a:rPr lang="es-AR" sz="2200" dirty="0">
                <a:latin typeface="Comic Sans MS" panose="030F0702030302020204" pitchFamily="66" charset="0"/>
              </a:rPr>
              <a:t>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Increased</a:t>
            </a:r>
            <a:r>
              <a:rPr lang="es-AR" sz="2200" dirty="0">
                <a:latin typeface="Comic Sans MS" panose="030F0702030302020204" pitchFamily="66" charset="0"/>
              </a:rPr>
              <a:t> </a:t>
            </a:r>
            <a:r>
              <a:rPr lang="es-AR" sz="2200" dirty="0" err="1">
                <a:latin typeface="Comic Sans MS" panose="030F0702030302020204" pitchFamily="66" charset="0"/>
              </a:rPr>
              <a:t>Plant</a:t>
            </a:r>
            <a:r>
              <a:rPr lang="es-AR" sz="2200" dirty="0">
                <a:latin typeface="Comic Sans MS" panose="030F0702030302020204" pitchFamily="66" charset="0"/>
              </a:rPr>
              <a:t> </a:t>
            </a:r>
            <a:r>
              <a:rPr lang="es-AR" sz="2200" dirty="0" err="1">
                <a:latin typeface="Comic Sans MS" panose="030F0702030302020204" pitchFamily="66" charset="0"/>
              </a:rPr>
              <a:t>Reliability</a:t>
            </a:r>
            <a:r>
              <a:rPr lang="es-AR" sz="2200" dirty="0">
                <a:latin typeface="Comic Sans MS" panose="030F0702030302020204" pitchFamily="66" charset="0"/>
              </a:rPr>
              <a:t>." IEEE </a:t>
            </a:r>
            <a:r>
              <a:rPr lang="es-AR" sz="2200" dirty="0" err="1">
                <a:latin typeface="Comic Sans MS" panose="030F0702030302020204" pitchFamily="66" charset="0"/>
              </a:rPr>
              <a:t>Transactions</a:t>
            </a:r>
            <a:r>
              <a:rPr lang="es-AR" sz="2200" dirty="0">
                <a:latin typeface="Comic Sans MS" panose="030F0702030302020204" pitchFamily="66" charset="0"/>
              </a:rPr>
              <a:t> </a:t>
            </a:r>
            <a:r>
              <a:rPr lang="es-AR" sz="2200" dirty="0" err="1">
                <a:latin typeface="Comic Sans MS" panose="030F0702030302020204" pitchFamily="66" charset="0"/>
              </a:rPr>
              <a:t>on</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a:t>
            </a:r>
            <a:r>
              <a:rPr lang="es-AR" sz="2200" dirty="0" err="1">
                <a:latin typeface="Comic Sans MS" panose="030F0702030302020204" pitchFamily="66" charset="0"/>
              </a:rPr>
              <a:t>Apparatus</a:t>
            </a:r>
            <a:r>
              <a:rPr lang="es-AR" sz="2200" dirty="0">
                <a:latin typeface="Comic Sans MS" panose="030F0702030302020204" pitchFamily="66" charset="0"/>
              </a:rPr>
              <a:t> and </a:t>
            </a:r>
            <a:r>
              <a:rPr lang="es-AR" sz="2200" dirty="0" err="1">
                <a:latin typeface="Comic Sans MS" panose="030F0702030302020204" pitchFamily="66" charset="0"/>
              </a:rPr>
              <a:t>Systems</a:t>
            </a:r>
            <a:r>
              <a:rPr lang="es-AR" sz="2200" dirty="0">
                <a:latin typeface="Comic Sans MS" panose="030F0702030302020204" pitchFamily="66" charset="0"/>
              </a:rPr>
              <a:t>, Vol. PAS-99, No. 13, pp. 985-990, May/June 1980.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ANSI/IEEE C50.13-1989. "American </a:t>
            </a:r>
            <a:r>
              <a:rPr lang="es-AR" sz="2200" dirty="0" err="1">
                <a:latin typeface="Comic Sans MS" panose="030F0702030302020204" pitchFamily="66" charset="0"/>
              </a:rPr>
              <a:t>National</a:t>
            </a:r>
            <a:r>
              <a:rPr lang="es-AR" sz="2200" dirty="0">
                <a:latin typeface="Comic Sans MS" panose="030F0702030302020204" pitchFamily="66" charset="0"/>
              </a:rPr>
              <a:t> Standard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Rotating</a:t>
            </a:r>
            <a:r>
              <a:rPr lang="es-AR" sz="2200" dirty="0">
                <a:latin typeface="Comic Sans MS" panose="030F0702030302020204" pitchFamily="66" charset="0"/>
              </a:rPr>
              <a:t> </a:t>
            </a:r>
            <a:r>
              <a:rPr lang="es-AR" sz="2200" dirty="0" err="1">
                <a:latin typeface="Comic Sans MS" panose="030F0702030302020204" pitchFamily="66" charset="0"/>
              </a:rPr>
              <a:t>Electrical</a:t>
            </a:r>
            <a:r>
              <a:rPr lang="es-AR" sz="2200" dirty="0">
                <a:latin typeface="Comic Sans MS" panose="030F0702030302020204" pitchFamily="66" charset="0"/>
              </a:rPr>
              <a:t> </a:t>
            </a:r>
            <a:r>
              <a:rPr lang="es-AR" sz="2200" dirty="0" err="1">
                <a:latin typeface="Comic Sans MS" panose="030F0702030302020204" pitchFamily="66" charset="0"/>
              </a:rPr>
              <a:t>MachineryCylindrical</a:t>
            </a:r>
            <a:r>
              <a:rPr lang="es-AR" sz="2200" dirty="0">
                <a:latin typeface="Comic Sans MS" panose="030F0702030302020204" pitchFamily="66" charset="0"/>
              </a:rPr>
              <a:t> Rotor </a:t>
            </a:r>
            <a:r>
              <a:rPr lang="es-AR" sz="2200" dirty="0" err="1">
                <a:latin typeface="Comic Sans MS" panose="030F0702030302020204" pitchFamily="66" charset="0"/>
              </a:rPr>
              <a:t>Synchronous</a:t>
            </a:r>
            <a:r>
              <a:rPr lang="es-AR" sz="2200" dirty="0">
                <a:latin typeface="Comic Sans MS" panose="030F0702030302020204" pitchFamily="66" charset="0"/>
              </a:rPr>
              <a:t> </a:t>
            </a:r>
            <a:r>
              <a:rPr lang="es-AR" sz="2200" dirty="0" err="1">
                <a:latin typeface="Comic Sans MS" panose="030F0702030302020204" pitchFamily="66" charset="0"/>
              </a:rPr>
              <a:t>Generators</a:t>
            </a:r>
            <a:r>
              <a:rPr lang="es-AR" sz="2200" dirty="0">
                <a:latin typeface="Comic Sans MS" panose="030F0702030302020204" pitchFamily="66" charset="0"/>
              </a:rPr>
              <a:t>." </a:t>
            </a:r>
            <a:r>
              <a:rPr lang="es-AR" sz="2200" dirty="0" err="1">
                <a:latin typeface="Comic Sans MS" panose="030F0702030302020204" pitchFamily="66" charset="0"/>
              </a:rPr>
              <a:t>Sections</a:t>
            </a:r>
            <a:r>
              <a:rPr lang="es-AR" sz="2200" dirty="0">
                <a:latin typeface="Comic Sans MS" panose="030F0702030302020204" pitchFamily="66" charset="0"/>
              </a:rPr>
              <a:t> 4.1 and 4.3.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ANSI/IEEE C50.12-1982. "American </a:t>
            </a:r>
            <a:r>
              <a:rPr lang="es-AR" sz="2200" dirty="0" err="1">
                <a:latin typeface="Comic Sans MS" panose="030F0702030302020204" pitchFamily="66" charset="0"/>
              </a:rPr>
              <a:t>National</a:t>
            </a:r>
            <a:r>
              <a:rPr lang="es-AR" sz="2200" dirty="0">
                <a:latin typeface="Comic Sans MS" panose="030F0702030302020204" pitchFamily="66" charset="0"/>
              </a:rPr>
              <a:t> Standard </a:t>
            </a:r>
            <a:r>
              <a:rPr lang="es-AR" sz="2200" dirty="0" err="1">
                <a:latin typeface="Comic Sans MS" panose="030F0702030302020204" pitchFamily="66" charset="0"/>
              </a:rPr>
              <a:t>Requirements</a:t>
            </a:r>
            <a:r>
              <a:rPr lang="es-AR" sz="2200" dirty="0">
                <a:latin typeface="Comic Sans MS" panose="030F0702030302020204" pitchFamily="66" charset="0"/>
              </a:rPr>
              <a:t>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Salient</a:t>
            </a:r>
            <a:r>
              <a:rPr lang="es-AR" sz="2200" dirty="0">
                <a:latin typeface="Comic Sans MS" panose="030F0702030302020204" pitchFamily="66" charset="0"/>
              </a:rPr>
              <a:t>-Pole </a:t>
            </a:r>
            <a:r>
              <a:rPr lang="es-AR" sz="2200" dirty="0" err="1">
                <a:latin typeface="Comic Sans MS" panose="030F0702030302020204" pitchFamily="66" charset="0"/>
              </a:rPr>
              <a:t>Synchronous</a:t>
            </a:r>
            <a:r>
              <a:rPr lang="es-AR" sz="2200" dirty="0">
                <a:latin typeface="Comic Sans MS" panose="030F0702030302020204" pitchFamily="66" charset="0"/>
              </a:rPr>
              <a:t> </a:t>
            </a:r>
            <a:r>
              <a:rPr lang="es-AR" sz="2200" dirty="0" err="1">
                <a:latin typeface="Comic Sans MS" panose="030F0702030302020204" pitchFamily="66" charset="0"/>
              </a:rPr>
              <a:t>Generators</a:t>
            </a:r>
            <a:r>
              <a:rPr lang="es-AR" sz="2200" dirty="0">
                <a:latin typeface="Comic Sans MS" panose="030F0702030302020204" pitchFamily="66" charset="0"/>
              </a:rPr>
              <a:t> and </a:t>
            </a:r>
            <a:r>
              <a:rPr lang="es-AR" sz="2200" dirty="0" err="1">
                <a:latin typeface="Comic Sans MS" panose="030F0702030302020204" pitchFamily="66" charset="0"/>
              </a:rPr>
              <a:t>Generator</a:t>
            </a:r>
            <a:r>
              <a:rPr lang="es-AR" sz="2200" dirty="0">
                <a:latin typeface="Comic Sans MS" panose="030F0702030302020204" pitchFamily="66" charset="0"/>
              </a:rPr>
              <a:t>/Motors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Hydraulic</a:t>
            </a:r>
            <a:r>
              <a:rPr lang="es-AR" sz="2200" dirty="0">
                <a:latin typeface="Comic Sans MS" panose="030F0702030302020204" pitchFamily="66" charset="0"/>
              </a:rPr>
              <a:t> Turbine </a:t>
            </a:r>
            <a:r>
              <a:rPr lang="es-AR" sz="2200" dirty="0" err="1">
                <a:latin typeface="Comic Sans MS" panose="030F0702030302020204" pitchFamily="66" charset="0"/>
              </a:rPr>
              <a:t>Applications</a:t>
            </a:r>
            <a:r>
              <a:rPr lang="es-AR" sz="2200" dirty="0">
                <a:latin typeface="Comic Sans MS" panose="030F0702030302020204" pitchFamily="66" charset="0"/>
              </a:rPr>
              <a:t>." </a:t>
            </a:r>
            <a:r>
              <a:rPr lang="es-AR" sz="2200" dirty="0" err="1">
                <a:latin typeface="Comic Sans MS" panose="030F0702030302020204" pitchFamily="66" charset="0"/>
              </a:rPr>
              <a:t>Section</a:t>
            </a:r>
            <a:r>
              <a:rPr lang="es-AR" sz="2200" dirty="0">
                <a:latin typeface="Comic Sans MS" panose="030F0702030302020204" pitchFamily="66" charset="0"/>
              </a:rPr>
              <a:t> 3.1.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ANSI/IEEE C57.12.00-1987. "Standard General </a:t>
            </a:r>
            <a:r>
              <a:rPr lang="es-AR" sz="2200" dirty="0" err="1">
                <a:latin typeface="Comic Sans MS" panose="030F0702030302020204" pitchFamily="66" charset="0"/>
              </a:rPr>
              <a:t>Requirements</a:t>
            </a:r>
            <a:r>
              <a:rPr lang="es-AR" sz="2200" dirty="0">
                <a:latin typeface="Comic Sans MS" panose="030F0702030302020204" pitchFamily="66" charset="0"/>
              </a:rPr>
              <a:t>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Liquid-Immersed</a:t>
            </a:r>
            <a:r>
              <a:rPr lang="es-AR" sz="2200" dirty="0">
                <a:latin typeface="Comic Sans MS" panose="030F0702030302020204" pitchFamily="66" charset="0"/>
              </a:rPr>
              <a:t> </a:t>
            </a:r>
            <a:r>
              <a:rPr lang="es-AR" sz="2200" dirty="0" err="1">
                <a:latin typeface="Comic Sans MS" panose="030F0702030302020204" pitchFamily="66" charset="0"/>
              </a:rPr>
              <a:t>Distribution</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and </a:t>
            </a:r>
            <a:r>
              <a:rPr lang="es-AR" sz="2200" dirty="0" err="1">
                <a:latin typeface="Comic Sans MS" panose="030F0702030302020204" pitchFamily="66" charset="0"/>
              </a:rPr>
              <a:t>Regulating</a:t>
            </a:r>
            <a:r>
              <a:rPr lang="es-AR" sz="2200" dirty="0">
                <a:latin typeface="Comic Sans MS" panose="030F0702030302020204" pitchFamily="66" charset="0"/>
              </a:rPr>
              <a:t> Transformers."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ANSI/IEEE C37.106-1987. "Guide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Abnormal</a:t>
            </a:r>
            <a:r>
              <a:rPr lang="es-AR" sz="2200" dirty="0">
                <a:latin typeface="Comic Sans MS" panose="030F0702030302020204" pitchFamily="66" charset="0"/>
              </a:rPr>
              <a:t> </a:t>
            </a:r>
            <a:r>
              <a:rPr lang="es-AR" sz="2200" dirty="0" err="1">
                <a:latin typeface="Comic Sans MS" panose="030F0702030302020204" pitchFamily="66" charset="0"/>
              </a:rPr>
              <a:t>Frequency</a:t>
            </a:r>
            <a:r>
              <a:rPr lang="es-AR" sz="2200" dirty="0">
                <a:latin typeface="Comic Sans MS" panose="030F0702030302020204" pitchFamily="66" charset="0"/>
              </a:rPr>
              <a:t> </a:t>
            </a:r>
            <a:r>
              <a:rPr lang="es-AR" sz="2200" dirty="0" err="1">
                <a:latin typeface="Comic Sans MS" panose="030F0702030302020204" pitchFamily="66" charset="0"/>
              </a:rPr>
              <a:t>Protection</a:t>
            </a:r>
            <a:r>
              <a:rPr lang="es-AR" sz="2200" dirty="0">
                <a:latin typeface="Comic Sans MS" panose="030F0702030302020204" pitchFamily="66" charset="0"/>
              </a:rPr>
              <a:t>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a:t>
            </a:r>
            <a:r>
              <a:rPr lang="es-AR" sz="2200" dirty="0" err="1">
                <a:latin typeface="Comic Sans MS" panose="030F0702030302020204" pitchFamily="66" charset="0"/>
              </a:rPr>
              <a:t>Generating</a:t>
            </a:r>
            <a:r>
              <a:rPr lang="es-AR" sz="2200" dirty="0">
                <a:latin typeface="Comic Sans MS" panose="030F0702030302020204" pitchFamily="66" charset="0"/>
              </a:rPr>
              <a:t> </a:t>
            </a:r>
            <a:r>
              <a:rPr lang="es-AR" sz="2200" dirty="0" err="1">
                <a:latin typeface="Comic Sans MS" panose="030F0702030302020204" pitchFamily="66" charset="0"/>
              </a:rPr>
              <a:t>Plants</a:t>
            </a:r>
            <a:r>
              <a:rPr lang="es-AR" sz="2200" dirty="0">
                <a:latin typeface="Comic Sans MS" panose="030F0702030302020204" pitchFamily="66" charset="0"/>
              </a:rPr>
              <a:t>."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ANSI/IEEE C37.91-1985. "Guide </a:t>
            </a:r>
            <a:r>
              <a:rPr lang="es-AR" sz="2200" dirty="0" err="1">
                <a:latin typeface="Comic Sans MS" panose="030F0702030302020204" pitchFamily="66" charset="0"/>
              </a:rPr>
              <a:t>to</a:t>
            </a:r>
            <a:r>
              <a:rPr lang="es-AR" sz="2200" dirty="0">
                <a:latin typeface="Comic Sans MS" panose="030F0702030302020204" pitchFamily="66" charset="0"/>
              </a:rPr>
              <a:t> </a:t>
            </a:r>
            <a:r>
              <a:rPr lang="es-AR" sz="2200" dirty="0" err="1">
                <a:latin typeface="Comic Sans MS" panose="030F0702030302020204" pitchFamily="66" charset="0"/>
              </a:rPr>
              <a:t>Protective</a:t>
            </a:r>
            <a:r>
              <a:rPr lang="es-AR" sz="2200" dirty="0">
                <a:latin typeface="Comic Sans MS" panose="030F0702030302020204" pitchFamily="66" charset="0"/>
              </a:rPr>
              <a:t> </a:t>
            </a:r>
            <a:r>
              <a:rPr lang="es-AR" sz="2200" dirty="0" err="1">
                <a:latin typeface="Comic Sans MS" panose="030F0702030302020204" pitchFamily="66" charset="0"/>
              </a:rPr>
              <a:t>Relay</a:t>
            </a:r>
            <a:r>
              <a:rPr lang="es-AR" sz="2200" dirty="0">
                <a:latin typeface="Comic Sans MS" panose="030F0702030302020204" pitchFamily="66" charset="0"/>
              </a:rPr>
              <a:t> </a:t>
            </a:r>
            <a:r>
              <a:rPr lang="es-AR" sz="2200" dirty="0" err="1">
                <a:latin typeface="Comic Sans MS" panose="030F0702030302020204" pitchFamily="66" charset="0"/>
              </a:rPr>
              <a:t>Applications</a:t>
            </a:r>
            <a:r>
              <a:rPr lang="es-AR" sz="2200" dirty="0">
                <a:latin typeface="Comic Sans MS" panose="030F0702030302020204" pitchFamily="66" charset="0"/>
              </a:rPr>
              <a:t> </a:t>
            </a:r>
            <a:r>
              <a:rPr lang="es-AR" sz="2200" dirty="0" err="1">
                <a:latin typeface="Comic Sans MS" panose="030F0702030302020204" pitchFamily="66" charset="0"/>
              </a:rPr>
              <a:t>to</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Transformers."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ANSI/IEEE C37.102-1987. "Guide </a:t>
            </a:r>
            <a:r>
              <a:rPr lang="es-AR" sz="2200" dirty="0" err="1">
                <a:latin typeface="Comic Sans MS" panose="030F0702030302020204" pitchFamily="66" charset="0"/>
              </a:rPr>
              <a:t>for</a:t>
            </a:r>
            <a:r>
              <a:rPr lang="es-AR" sz="2200" dirty="0">
                <a:latin typeface="Comic Sans MS" panose="030F0702030302020204" pitchFamily="66" charset="0"/>
              </a:rPr>
              <a:t> AC </a:t>
            </a:r>
            <a:r>
              <a:rPr lang="es-AR" sz="2200" dirty="0" err="1">
                <a:latin typeface="Comic Sans MS" panose="030F0702030302020204" pitchFamily="66" charset="0"/>
              </a:rPr>
              <a:t>Generator</a:t>
            </a:r>
            <a:r>
              <a:rPr lang="es-AR" sz="2200" dirty="0">
                <a:latin typeface="Comic Sans MS" panose="030F0702030302020204" pitchFamily="66" charset="0"/>
              </a:rPr>
              <a:t> </a:t>
            </a:r>
            <a:r>
              <a:rPr lang="es-AR" sz="2200" dirty="0" err="1">
                <a:latin typeface="Comic Sans MS" panose="030F0702030302020204" pitchFamily="66" charset="0"/>
              </a:rPr>
              <a:t>Protection</a:t>
            </a:r>
            <a:r>
              <a:rPr lang="es-AR" sz="2200" dirty="0">
                <a:latin typeface="Comic Sans MS" panose="030F0702030302020204" pitchFamily="66" charset="0"/>
              </a:rPr>
              <a:t>," </a:t>
            </a:r>
            <a:r>
              <a:rPr lang="es-AR" sz="2200" dirty="0" err="1">
                <a:latin typeface="Comic Sans MS" panose="030F0702030302020204" pitchFamily="66" charset="0"/>
              </a:rPr>
              <a:t>Section</a:t>
            </a:r>
            <a:r>
              <a:rPr lang="es-AR" sz="2200" dirty="0">
                <a:latin typeface="Comic Sans MS" panose="030F0702030302020204" pitchFamily="66" charset="0"/>
              </a:rPr>
              <a:t> 4.5.4.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Powell, </a:t>
            </a:r>
            <a:r>
              <a:rPr lang="es-AR" sz="2200" dirty="0" err="1">
                <a:latin typeface="Comic Sans MS" panose="030F0702030302020204" pitchFamily="66" charset="0"/>
              </a:rPr>
              <a:t>Skoogland</a:t>
            </a:r>
            <a:r>
              <a:rPr lang="es-AR" sz="2200" dirty="0">
                <a:latin typeface="Comic Sans MS" panose="030F0702030302020204" pitchFamily="66" charset="0"/>
              </a:rPr>
              <a:t>, Wagner. "Performance </a:t>
            </a:r>
            <a:r>
              <a:rPr lang="es-AR" sz="2200" dirty="0" err="1">
                <a:latin typeface="Comic Sans MS" panose="030F0702030302020204" pitchFamily="66" charset="0"/>
              </a:rPr>
              <a:t>of</a:t>
            </a:r>
            <a:r>
              <a:rPr lang="es-AR" sz="2200" dirty="0">
                <a:latin typeface="Comic Sans MS" panose="030F0702030302020204" pitchFamily="66" charset="0"/>
              </a:rPr>
              <a:t> </a:t>
            </a:r>
            <a:r>
              <a:rPr lang="es-AR" sz="2200" dirty="0" err="1">
                <a:latin typeface="Comic Sans MS" panose="030F0702030302020204" pitchFamily="66" charset="0"/>
              </a:rPr>
              <a:t>Excitation</a:t>
            </a:r>
            <a:r>
              <a:rPr lang="es-AR" sz="2200" dirty="0">
                <a:latin typeface="Comic Sans MS" panose="030F0702030302020204" pitchFamily="66" charset="0"/>
              </a:rPr>
              <a:t> </a:t>
            </a:r>
            <a:r>
              <a:rPr lang="es-AR" sz="2200" dirty="0" err="1">
                <a:latin typeface="Comic Sans MS" panose="030F0702030302020204" pitchFamily="66" charset="0"/>
              </a:rPr>
              <a:t>Systems</a:t>
            </a:r>
            <a:r>
              <a:rPr lang="es-AR" sz="2200" dirty="0">
                <a:latin typeface="Comic Sans MS" panose="030F0702030302020204" pitchFamily="66" charset="0"/>
              </a:rPr>
              <a:t> </a:t>
            </a:r>
            <a:r>
              <a:rPr lang="es-AR" sz="2200" dirty="0" err="1">
                <a:latin typeface="Comic Sans MS" panose="030F0702030302020204" pitchFamily="66" charset="0"/>
              </a:rPr>
              <a:t>Under</a:t>
            </a:r>
            <a:r>
              <a:rPr lang="es-AR" sz="2200" dirty="0">
                <a:latin typeface="Comic Sans MS" panose="030F0702030302020204" pitchFamily="66" charset="0"/>
              </a:rPr>
              <a:t> </a:t>
            </a:r>
            <a:r>
              <a:rPr lang="es-AR" sz="2200" dirty="0" err="1">
                <a:latin typeface="Comic Sans MS" panose="030F0702030302020204" pitchFamily="66" charset="0"/>
              </a:rPr>
              <a:t>Abnormal</a:t>
            </a:r>
            <a:r>
              <a:rPr lang="es-AR" sz="2200" dirty="0">
                <a:latin typeface="Comic Sans MS" panose="030F0702030302020204" pitchFamily="66" charset="0"/>
              </a:rPr>
              <a:t> </a:t>
            </a:r>
            <a:r>
              <a:rPr lang="es-AR" sz="2200" dirty="0" err="1">
                <a:latin typeface="Comic Sans MS" panose="030F0702030302020204" pitchFamily="66" charset="0"/>
              </a:rPr>
              <a:t>Conditions</a:t>
            </a:r>
            <a:r>
              <a:rPr lang="es-AR" sz="2200" dirty="0">
                <a:latin typeface="Comic Sans MS" panose="030F0702030302020204" pitchFamily="66" charset="0"/>
              </a:rPr>
              <a:t>. "IEEE </a:t>
            </a:r>
            <a:r>
              <a:rPr lang="es-AR" sz="2200" dirty="0" err="1">
                <a:latin typeface="Comic Sans MS" panose="030F0702030302020204" pitchFamily="66" charset="0"/>
              </a:rPr>
              <a:t>Transactions</a:t>
            </a:r>
            <a:r>
              <a:rPr lang="es-AR" sz="2200" dirty="0">
                <a:latin typeface="Comic Sans MS" panose="030F0702030302020204" pitchFamily="66" charset="0"/>
              </a:rPr>
              <a:t> </a:t>
            </a:r>
            <a:r>
              <a:rPr lang="es-AR" sz="2200" dirty="0" err="1">
                <a:latin typeface="Comic Sans MS" panose="030F0702030302020204" pitchFamily="66" charset="0"/>
              </a:rPr>
              <a:t>on</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a:t>
            </a:r>
            <a:r>
              <a:rPr lang="es-AR" sz="2200" dirty="0" err="1">
                <a:latin typeface="Comic Sans MS" panose="030F0702030302020204" pitchFamily="66" charset="0"/>
              </a:rPr>
              <a:t>Apparatus</a:t>
            </a:r>
            <a:r>
              <a:rPr lang="es-AR" sz="2200" dirty="0">
                <a:latin typeface="Comic Sans MS" panose="030F0702030302020204" pitchFamily="66" charset="0"/>
              </a:rPr>
              <a:t> and </a:t>
            </a:r>
            <a:r>
              <a:rPr lang="es-AR" sz="2200" dirty="0" err="1">
                <a:latin typeface="Comic Sans MS" panose="030F0702030302020204" pitchFamily="66" charset="0"/>
              </a:rPr>
              <a:t>Systems</a:t>
            </a:r>
            <a:r>
              <a:rPr lang="es-AR" sz="2200" dirty="0">
                <a:latin typeface="Comic Sans MS" panose="030F0702030302020204" pitchFamily="66" charset="0"/>
              </a:rPr>
              <a:t>, Vol. PAS-87, No. 2, pp. 546-553, </a:t>
            </a:r>
            <a:r>
              <a:rPr lang="es-AR" sz="2200" dirty="0" err="1">
                <a:latin typeface="Comic Sans MS" panose="030F0702030302020204" pitchFamily="66" charset="0"/>
              </a:rPr>
              <a:t>February</a:t>
            </a:r>
            <a:r>
              <a:rPr lang="es-AR" sz="2200" dirty="0">
                <a:latin typeface="Comic Sans MS" panose="030F0702030302020204" pitchFamily="66" charset="0"/>
              </a:rPr>
              <a:t> 1968.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Alexander, </a:t>
            </a:r>
            <a:r>
              <a:rPr lang="es-AR" sz="2200" dirty="0" err="1">
                <a:latin typeface="Comic Sans MS" panose="030F0702030302020204" pitchFamily="66" charset="0"/>
              </a:rPr>
              <a:t>Corbin</a:t>
            </a:r>
            <a:r>
              <a:rPr lang="es-AR" sz="2200" dirty="0">
                <a:latin typeface="Comic Sans MS" panose="030F0702030302020204" pitchFamily="66" charset="0"/>
              </a:rPr>
              <a:t>, </a:t>
            </a:r>
            <a:r>
              <a:rPr lang="es-AR" sz="2200" dirty="0" err="1">
                <a:latin typeface="Comic Sans MS" panose="030F0702030302020204" pitchFamily="66" charset="0"/>
              </a:rPr>
              <a:t>McNutt</a:t>
            </a:r>
            <a:r>
              <a:rPr lang="es-AR" sz="2200" dirty="0">
                <a:latin typeface="Comic Sans MS" panose="030F0702030302020204" pitchFamily="66" charset="0"/>
              </a:rPr>
              <a:t>. "</a:t>
            </a:r>
            <a:r>
              <a:rPr lang="es-AR" sz="2200" dirty="0" err="1">
                <a:latin typeface="Comic Sans MS" panose="030F0702030302020204" pitchFamily="66" charset="0"/>
              </a:rPr>
              <a:t>Influence</a:t>
            </a:r>
            <a:r>
              <a:rPr lang="es-AR" sz="2200" dirty="0">
                <a:latin typeface="Comic Sans MS" panose="030F0702030302020204" pitchFamily="66" charset="0"/>
              </a:rPr>
              <a:t> </a:t>
            </a:r>
            <a:r>
              <a:rPr lang="es-AR" sz="2200" dirty="0" err="1">
                <a:latin typeface="Comic Sans MS" panose="030F0702030302020204" pitchFamily="66" charset="0"/>
              </a:rPr>
              <a:t>of</a:t>
            </a:r>
            <a:r>
              <a:rPr lang="es-AR" sz="2200" dirty="0">
                <a:latin typeface="Comic Sans MS" panose="030F0702030302020204" pitchFamily="66" charset="0"/>
              </a:rPr>
              <a:t> </a:t>
            </a:r>
            <a:r>
              <a:rPr lang="es-AR" sz="2200" dirty="0" err="1">
                <a:latin typeface="Comic Sans MS" panose="030F0702030302020204" pitchFamily="66" charset="0"/>
              </a:rPr>
              <a:t>Design</a:t>
            </a:r>
            <a:r>
              <a:rPr lang="es-AR" sz="2200" dirty="0">
                <a:latin typeface="Comic Sans MS" panose="030F0702030302020204" pitchFamily="66" charset="0"/>
              </a:rPr>
              <a:t> and </a:t>
            </a:r>
            <a:r>
              <a:rPr lang="es-AR" sz="2200" dirty="0" err="1">
                <a:latin typeface="Comic Sans MS" panose="030F0702030302020204" pitchFamily="66" charset="0"/>
              </a:rPr>
              <a:t>Operating</a:t>
            </a:r>
            <a:r>
              <a:rPr lang="es-AR" sz="2200" dirty="0">
                <a:latin typeface="Comic Sans MS" panose="030F0702030302020204" pitchFamily="66" charset="0"/>
              </a:rPr>
              <a:t> </a:t>
            </a:r>
            <a:r>
              <a:rPr lang="es-AR" sz="2200" dirty="0" err="1">
                <a:latin typeface="Comic Sans MS" panose="030F0702030302020204" pitchFamily="66" charset="0"/>
              </a:rPr>
              <a:t>Practices</a:t>
            </a:r>
            <a:r>
              <a:rPr lang="es-AR" sz="2200" dirty="0">
                <a:latin typeface="Comic Sans MS" panose="030F0702030302020204" pitchFamily="66" charset="0"/>
              </a:rPr>
              <a:t> </a:t>
            </a:r>
            <a:r>
              <a:rPr lang="es-AR" sz="2200" dirty="0" err="1">
                <a:latin typeface="Comic Sans MS" panose="030F0702030302020204" pitchFamily="66" charset="0"/>
              </a:rPr>
              <a:t>on</a:t>
            </a:r>
            <a:r>
              <a:rPr lang="es-AR" sz="2200" dirty="0">
                <a:latin typeface="Comic Sans MS" panose="030F0702030302020204" pitchFamily="66" charset="0"/>
              </a:rPr>
              <a:t> </a:t>
            </a:r>
            <a:r>
              <a:rPr lang="es-AR" sz="2200" dirty="0" err="1">
                <a:latin typeface="Comic Sans MS" panose="030F0702030302020204" pitchFamily="66" charset="0"/>
              </a:rPr>
              <a:t>Excitation</a:t>
            </a:r>
            <a:r>
              <a:rPr lang="es-AR" sz="2200" dirty="0">
                <a:latin typeface="Comic Sans MS" panose="030F0702030302020204" pitchFamily="66" charset="0"/>
              </a:rPr>
              <a:t> </a:t>
            </a:r>
            <a:r>
              <a:rPr lang="es-AR" sz="2200" dirty="0" err="1">
                <a:latin typeface="Comic Sans MS" panose="030F0702030302020204" pitchFamily="66" charset="0"/>
              </a:rPr>
              <a:t>of</a:t>
            </a:r>
            <a:r>
              <a:rPr lang="es-AR" sz="2200" dirty="0">
                <a:latin typeface="Comic Sans MS" panose="030F0702030302020204" pitchFamily="66" charset="0"/>
              </a:rPr>
              <a:t> </a:t>
            </a:r>
            <a:r>
              <a:rPr lang="es-AR" sz="2200" dirty="0" err="1">
                <a:latin typeface="Comic Sans MS" panose="030F0702030302020204" pitchFamily="66" charset="0"/>
              </a:rPr>
              <a:t>Generator</a:t>
            </a:r>
            <a:r>
              <a:rPr lang="es-AR" sz="2200" dirty="0">
                <a:latin typeface="Comic Sans MS" panose="030F0702030302020204" pitchFamily="66" charset="0"/>
              </a:rPr>
              <a:t> Step-up Transformers." IEEE </a:t>
            </a:r>
            <a:r>
              <a:rPr lang="es-AR" sz="2200" dirty="0" err="1">
                <a:latin typeface="Comic Sans MS" panose="030F0702030302020204" pitchFamily="66" charset="0"/>
              </a:rPr>
              <a:t>Transactions</a:t>
            </a:r>
            <a:r>
              <a:rPr lang="es-AR" sz="2200" dirty="0">
                <a:latin typeface="Comic Sans MS" panose="030F0702030302020204" pitchFamily="66" charset="0"/>
              </a:rPr>
              <a:t> </a:t>
            </a:r>
            <a:r>
              <a:rPr lang="es-AR" sz="2200" dirty="0" err="1">
                <a:latin typeface="Comic Sans MS" panose="030F0702030302020204" pitchFamily="66" charset="0"/>
              </a:rPr>
              <a:t>on</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a:t>
            </a:r>
            <a:r>
              <a:rPr lang="es-AR" sz="2200" dirty="0" err="1">
                <a:latin typeface="Comic Sans MS" panose="030F0702030302020204" pitchFamily="66" charset="0"/>
              </a:rPr>
              <a:t>Apparatus</a:t>
            </a:r>
            <a:r>
              <a:rPr lang="es-AR" sz="2200" dirty="0">
                <a:latin typeface="Comic Sans MS" panose="030F0702030302020204" pitchFamily="66" charset="0"/>
              </a:rPr>
              <a:t> and </a:t>
            </a:r>
            <a:r>
              <a:rPr lang="es-AR" sz="2200" dirty="0" err="1">
                <a:latin typeface="Comic Sans MS" panose="030F0702030302020204" pitchFamily="66" charset="0"/>
              </a:rPr>
              <a:t>Systems</a:t>
            </a:r>
            <a:r>
              <a:rPr lang="es-AR" sz="2200" dirty="0">
                <a:latin typeface="Comic Sans MS" panose="030F0702030302020204" pitchFamily="66" charset="0"/>
              </a:rPr>
              <a:t>, Vol. PAS-85, No. 8, pp. 901-909, August 1966.</a:t>
            </a:r>
          </a:p>
        </p:txBody>
      </p:sp>
    </p:spTree>
    <p:extLst>
      <p:ext uri="{BB962C8B-B14F-4D97-AF65-F5344CB8AC3E}">
        <p14:creationId xmlns:p14="http://schemas.microsoft.com/office/powerpoint/2010/main" xmlns="" val="11208066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778000" y="439660"/>
            <a:ext cx="14401799"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7</a:t>
            </a:r>
            <a:endParaRPr sz="3200" b="1" dirty="0">
              <a:latin typeface="Comic Sans MS"/>
              <a:cs typeface="Comic Sans MS"/>
            </a:endParaRPr>
          </a:p>
          <a:p>
            <a:pPr algn="ctr">
              <a:spcBef>
                <a:spcPts val="5"/>
              </a:spcBef>
            </a:pPr>
            <a:r>
              <a:rPr sz="3200" b="1" spc="-5" dirty="0">
                <a:latin typeface="Comic Sans MS"/>
                <a:cs typeface="Comic Sans MS"/>
              </a:rPr>
              <a:t>PÉRDIDA</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SEÑAL</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TRANSFORMADORES</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POTENCIAL</a:t>
            </a:r>
            <a:endParaRPr sz="3200" b="1" dirty="0">
              <a:latin typeface="Comic Sans MS"/>
              <a:cs typeface="Comic Sans MS"/>
            </a:endParaRPr>
          </a:p>
        </p:txBody>
      </p:sp>
      <p:sp>
        <p:nvSpPr>
          <p:cNvPr id="3" name="object 3"/>
          <p:cNvSpPr txBox="1"/>
          <p:nvPr/>
        </p:nvSpPr>
        <p:spPr>
          <a:xfrm>
            <a:off x="254000" y="2362200"/>
            <a:ext cx="17373600" cy="388311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señal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ocurrir</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 </a:t>
            </a:r>
            <a:r>
              <a:rPr lang="es-MX" sz="2400" dirty="0">
                <a:latin typeface="Comic Sans MS"/>
                <a:cs typeface="Comic Sans MS"/>
              </a:rPr>
              <a:t> </a:t>
            </a:r>
            <a:r>
              <a:rPr lang="es-MX" sz="2400" spc="-5" dirty="0">
                <a:latin typeface="Comic Sans MS"/>
                <a:cs typeface="Comic Sans MS"/>
              </a:rPr>
              <a:t>diversas</a:t>
            </a:r>
            <a:r>
              <a:rPr lang="es-MX" sz="2400" dirty="0">
                <a:latin typeface="Comic Sans MS"/>
                <a:cs typeface="Comic Sans MS"/>
              </a:rPr>
              <a:t> </a:t>
            </a:r>
            <a:r>
              <a:rPr lang="es-MX" sz="2400" spc="-5" dirty="0">
                <a:latin typeface="Comic Sans MS"/>
                <a:cs typeface="Comic Sans MS"/>
              </a:rPr>
              <a:t>causas.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causa</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común</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fusibles.</a:t>
            </a:r>
            <a:r>
              <a:rPr lang="es-MX" sz="2400" dirty="0">
                <a:latin typeface="Comic Sans MS"/>
                <a:cs typeface="Comic Sans MS"/>
              </a:rPr>
              <a:t> </a:t>
            </a:r>
            <a:r>
              <a:rPr lang="es-MX" sz="2400" spc="-5" dirty="0">
                <a:latin typeface="Comic Sans MS"/>
                <a:cs typeface="Comic Sans MS"/>
              </a:rPr>
              <a:t>Otras causas pueden ser una falla real del TP o </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alambrado,</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abierto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ensamble </a:t>
            </a:r>
            <a:r>
              <a:rPr lang="es-MX" sz="2400" dirty="0">
                <a:latin typeface="Comic Sans MS"/>
                <a:cs typeface="Comic Sans MS"/>
              </a:rPr>
              <a:t> </a:t>
            </a:r>
            <a:r>
              <a:rPr lang="es-MX" sz="2400" spc="-5" dirty="0">
                <a:latin typeface="Comic Sans MS"/>
                <a:cs typeface="Comic Sans MS"/>
              </a:rPr>
              <a:t>extraíble, un contacto abierto debido a la corrosión o un </a:t>
            </a:r>
            <a:r>
              <a:rPr lang="es-MX" sz="2400" dirty="0">
                <a:latin typeface="Comic Sans MS"/>
                <a:cs typeface="Comic Sans MS"/>
              </a:rPr>
              <a:t> </a:t>
            </a:r>
            <a:r>
              <a:rPr lang="es-MX" sz="2400" spc="-5" dirty="0">
                <a:latin typeface="Comic Sans MS"/>
                <a:cs typeface="Comic Sans MS"/>
              </a:rPr>
              <a:t>fusible fundido debido a un cortocircuito provocado por </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desarmador</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mantenimiento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señal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TP</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operación </a:t>
            </a:r>
            <a:r>
              <a:rPr lang="es-MX" sz="2400" dirty="0">
                <a:latin typeface="Comic Sans MS"/>
                <a:cs typeface="Comic Sans MS"/>
              </a:rPr>
              <a:t> </a:t>
            </a:r>
            <a:r>
              <a:rPr lang="es-MX" sz="2400" spc="-5" dirty="0">
                <a:latin typeface="Comic Sans MS"/>
                <a:cs typeface="Comic Sans MS"/>
              </a:rPr>
              <a:t>incorrecta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desbocamiento del regulador de tensión del generador, </a:t>
            </a:r>
            <a:r>
              <a:rPr lang="es-MX" sz="2400" dirty="0">
                <a:latin typeface="Comic Sans MS"/>
                <a:cs typeface="Comic Sans MS"/>
              </a:rPr>
              <a:t> </a:t>
            </a:r>
            <a:r>
              <a:rPr lang="es-MX" sz="2400" spc="-5" dirty="0">
                <a:latin typeface="Comic Sans MS"/>
                <a:cs typeface="Comic Sans MS"/>
              </a:rPr>
              <a:t>llevándolo a una condición de sobreexcitación.</a:t>
            </a:r>
            <a:r>
              <a:rPr lang="es-MX" sz="2400" dirty="0">
                <a:latin typeface="Comic Sans MS"/>
                <a:cs typeface="Comic Sans MS"/>
              </a:rPr>
              <a:t> </a:t>
            </a:r>
            <a:r>
              <a:rPr lang="es-MX" sz="2400" spc="-5" dirty="0">
                <a:latin typeface="Comic Sans MS"/>
                <a:cs typeface="Comic Sans MS"/>
              </a:rPr>
              <a:t>En esta </a:t>
            </a:r>
            <a:r>
              <a:rPr lang="es-MX" sz="2400" dirty="0">
                <a:latin typeface="Comic Sans MS"/>
                <a:cs typeface="Comic Sans MS"/>
              </a:rPr>
              <a:t> </a:t>
            </a:r>
            <a:r>
              <a:rPr lang="es-MX" sz="2400" spc="-5" dirty="0">
                <a:latin typeface="Comic Sans MS"/>
                <a:cs typeface="Comic Sans MS"/>
              </a:rPr>
              <a:t>parte del Tutorial se identifican esquemas para detectar </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señal</a:t>
            </a:r>
            <a:r>
              <a:rPr lang="es-MX" sz="2400" dirty="0">
                <a:latin typeface="Comic Sans MS"/>
                <a:cs typeface="Comic Sans MS"/>
              </a:rPr>
              <a:t> </a:t>
            </a:r>
            <a:r>
              <a:rPr lang="es-MX" sz="2400" spc="-5" dirty="0">
                <a:latin typeface="Comic Sans MS"/>
                <a:cs typeface="Comic Sans MS"/>
              </a:rPr>
              <a:t>de tensión.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algún </a:t>
            </a:r>
            <a:r>
              <a:rPr lang="es-MX" sz="2400" dirty="0">
                <a:latin typeface="Comic Sans MS"/>
                <a:cs typeface="Comic Sans MS"/>
              </a:rPr>
              <a:t> </a:t>
            </a:r>
            <a:r>
              <a:rPr lang="es-MX" sz="2400" spc="-5" dirty="0">
                <a:latin typeface="Comic Sans MS"/>
                <a:cs typeface="Comic Sans MS"/>
              </a:rPr>
              <a:t>método de detección, de forma que los disparos de relés </a:t>
            </a:r>
            <a:r>
              <a:rPr lang="es-MX" sz="2400" dirty="0">
                <a:latin typeface="Comic Sans MS"/>
                <a:cs typeface="Comic Sans MS"/>
              </a:rPr>
              <a:t> </a:t>
            </a:r>
            <a:r>
              <a:rPr lang="es-MX" sz="2400" spc="-5" dirty="0">
                <a:latin typeface="Comic Sans MS"/>
                <a:cs typeface="Comic Sans MS"/>
              </a:rPr>
              <a:t>afectados sean bloqueados y que el regulador de tensión </a:t>
            </a:r>
            <a:r>
              <a:rPr lang="es-MX" sz="2400" dirty="0">
                <a:latin typeface="Comic Sans MS"/>
                <a:cs typeface="Comic Sans MS"/>
              </a:rPr>
              <a:t> </a:t>
            </a:r>
            <a:r>
              <a:rPr lang="es-MX" sz="2400" spc="-5" dirty="0">
                <a:latin typeface="Comic Sans MS"/>
                <a:cs typeface="Comic Sans MS"/>
              </a:rPr>
              <a:t>sea</a:t>
            </a:r>
            <a:r>
              <a:rPr lang="es-MX" sz="2400" dirty="0">
                <a:latin typeface="Comic Sans MS"/>
                <a:cs typeface="Comic Sans MS"/>
              </a:rPr>
              <a:t> </a:t>
            </a:r>
            <a:r>
              <a:rPr lang="es-MX" sz="2400" spc="-5" dirty="0">
                <a:latin typeface="Comic Sans MS"/>
                <a:cs typeface="Comic Sans MS"/>
              </a:rPr>
              <a:t>transferido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manual.</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03390" y="381000"/>
            <a:ext cx="17248010" cy="500393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En generadores grandes, es práctica común usar dos o </a:t>
            </a:r>
            <a:r>
              <a:rPr lang="es-MX" sz="2400" dirty="0">
                <a:latin typeface="Comic Sans MS"/>
                <a:cs typeface="Comic Sans MS"/>
              </a:rPr>
              <a:t> </a:t>
            </a:r>
            <a:r>
              <a:rPr lang="es-MX" sz="2400" spc="-5" dirty="0">
                <a:latin typeface="Comic Sans MS"/>
                <a:cs typeface="Comic Sans MS"/>
              </a:rPr>
              <a:t>más grupos de transformadores de potencial (</a:t>
            </a:r>
            <a:r>
              <a:rPr lang="es-MX" sz="2400" spc="-5" dirty="0" err="1">
                <a:latin typeface="Comic Sans MS"/>
                <a:cs typeface="Comic Sans MS"/>
              </a:rPr>
              <a:t>TP’s</a:t>
            </a:r>
            <a:r>
              <a:rPr lang="es-MX" sz="2400" spc="-5" dirty="0">
                <a:latin typeface="Comic Sans MS"/>
                <a:cs typeface="Comic Sans MS"/>
              </a:rPr>
              <a:t>) en la </a:t>
            </a:r>
            <a:r>
              <a:rPr lang="es-MX" sz="2400" dirty="0">
                <a:latin typeface="Comic Sans MS"/>
                <a:cs typeface="Comic Sans MS"/>
              </a:rPr>
              <a:t> </a:t>
            </a:r>
            <a:r>
              <a:rPr lang="es-MX" sz="2400" spc="-5" dirty="0">
                <a:latin typeface="Comic Sans MS"/>
                <a:cs typeface="Comic Sans MS"/>
              </a:rPr>
              <a:t>zona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están </a:t>
            </a:r>
            <a:r>
              <a:rPr lang="es-MX" sz="2400" dirty="0">
                <a:latin typeface="Comic Sans MS"/>
                <a:cs typeface="Comic Sans MS"/>
              </a:rPr>
              <a:t> </a:t>
            </a:r>
            <a:r>
              <a:rPr lang="es-MX" sz="2400" spc="-5" dirty="0">
                <a:latin typeface="Comic Sans MS"/>
                <a:cs typeface="Comic Sans MS"/>
              </a:rPr>
              <a:t>normalmente conectados en estrella a tierra-estrella a </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normalmente</a:t>
            </a:r>
            <a:r>
              <a:rPr lang="es-MX" sz="2400" dirty="0">
                <a:latin typeface="Comic Sans MS"/>
                <a:cs typeface="Comic Sans MS"/>
              </a:rPr>
              <a:t> </a:t>
            </a:r>
            <a:r>
              <a:rPr lang="es-MX" sz="2400" spc="-5" dirty="0">
                <a:latin typeface="Comic Sans MS"/>
                <a:cs typeface="Comic Sans MS"/>
              </a:rPr>
              <a:t>tienen</a:t>
            </a:r>
            <a:r>
              <a:rPr lang="es-MX" sz="2400" dirty="0">
                <a:latin typeface="Comic Sans MS"/>
                <a:cs typeface="Comic Sans MS"/>
              </a:rPr>
              <a:t> </a:t>
            </a:r>
            <a:r>
              <a:rPr lang="es-MX" sz="2400" spc="-5" dirty="0">
                <a:latin typeface="Comic Sans MS"/>
                <a:cs typeface="Comic Sans MS"/>
              </a:rPr>
              <a:t>fusibles</a:t>
            </a:r>
            <a:r>
              <a:rPr lang="es-MX" sz="2400" dirty="0">
                <a:latin typeface="Comic Sans MS"/>
                <a:cs typeface="Comic Sans MS"/>
              </a:rPr>
              <a:t> </a:t>
            </a:r>
            <a:r>
              <a:rPr lang="es-MX" sz="2400" spc="-5" dirty="0">
                <a:latin typeface="Comic Sans MS"/>
                <a:cs typeface="Comic Sans MS"/>
              </a:rPr>
              <a:t>secundarios</a:t>
            </a:r>
            <a:r>
              <a:rPr lang="es-MX" sz="2400" dirty="0">
                <a:latin typeface="Comic Sans MS"/>
                <a:cs typeface="Comic Sans MS"/>
              </a:rPr>
              <a:t> </a:t>
            </a:r>
            <a:r>
              <a:rPr lang="es-MX" sz="2400" spc="-5" dirty="0">
                <a:latin typeface="Comic Sans MS"/>
                <a:cs typeface="Comic Sans MS"/>
              </a:rPr>
              <a:t>y </a:t>
            </a:r>
            <a:r>
              <a:rPr lang="es-MX" sz="2400" dirty="0">
                <a:latin typeface="Comic Sans MS"/>
                <a:cs typeface="Comic Sans MS"/>
              </a:rPr>
              <a:t> </a:t>
            </a:r>
            <a:r>
              <a:rPr lang="es-MX" sz="2400" spc="-5" dirty="0">
                <a:latin typeface="Comic Sans MS"/>
                <a:cs typeface="Comic Sans MS"/>
              </a:rPr>
              <a:t>posiblemente fusibles primarios.</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err="1">
                <a:latin typeface="Comic Sans MS"/>
                <a:cs typeface="Comic Sans MS"/>
              </a:rPr>
              <a:t>TP’s</a:t>
            </a:r>
            <a:r>
              <a:rPr lang="es-MX" sz="2400" spc="-5" dirty="0">
                <a:latin typeface="Comic Sans MS"/>
                <a:cs typeface="Comic Sans MS"/>
              </a:rPr>
              <a:t> son usados </a:t>
            </a:r>
            <a:r>
              <a:rPr lang="es-MX" sz="2400" dirty="0">
                <a:latin typeface="Comic Sans MS"/>
                <a:cs typeface="Comic Sans MS"/>
              </a:rPr>
              <a:t> </a:t>
            </a:r>
            <a:r>
              <a:rPr lang="es-MX" sz="2400" spc="-5" dirty="0">
                <a:latin typeface="Comic Sans MS"/>
                <a:cs typeface="Comic Sans MS"/>
              </a:rPr>
              <a:t>para proporcionar potencial a los relés de protección y al </a:t>
            </a:r>
            <a:r>
              <a:rPr lang="es-MX" sz="2400" dirty="0">
                <a:latin typeface="Comic Sans MS"/>
                <a:cs typeface="Comic Sans MS"/>
              </a:rPr>
              <a:t> </a:t>
            </a:r>
            <a:r>
              <a:rPr lang="es-MX" sz="2400" spc="-5" dirty="0">
                <a:latin typeface="Comic Sans MS"/>
                <a:cs typeface="Comic Sans MS"/>
              </a:rPr>
              <a:t>regulador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funde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fusible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los </a:t>
            </a:r>
            <a:r>
              <a:rPr lang="es-MX" sz="2400" spc="-254" dirty="0">
                <a:latin typeface="Comic Sans MS"/>
                <a:cs typeface="Comic Sans MS"/>
              </a:rPr>
              <a:t> </a:t>
            </a:r>
            <a:r>
              <a:rPr lang="es-MX" sz="2400" spc="-5" dirty="0">
                <a:latin typeface="Comic Sans MS"/>
                <a:cs typeface="Comic Sans MS"/>
              </a:rPr>
              <a:t>circuitos</a:t>
            </a:r>
            <a:r>
              <a:rPr lang="es-MX" sz="2400" spc="90" dirty="0">
                <a:latin typeface="Comic Sans MS"/>
                <a:cs typeface="Comic Sans MS"/>
              </a:rPr>
              <a:t> </a:t>
            </a:r>
            <a:r>
              <a:rPr lang="es-MX" sz="2400" spc="-5" dirty="0">
                <a:latin typeface="Comic Sans MS"/>
                <a:cs typeface="Comic Sans MS"/>
              </a:rPr>
              <a:t>de</a:t>
            </a:r>
            <a:r>
              <a:rPr lang="es-MX" sz="2400" spc="90" dirty="0">
                <a:latin typeface="Comic Sans MS"/>
                <a:cs typeface="Comic Sans MS"/>
              </a:rPr>
              <a:t> </a:t>
            </a:r>
            <a:r>
              <a:rPr lang="es-MX" sz="2400" spc="-5" dirty="0">
                <a:latin typeface="Comic Sans MS"/>
                <a:cs typeface="Comic Sans MS"/>
              </a:rPr>
              <a:t>los</a:t>
            </a:r>
            <a:r>
              <a:rPr lang="es-MX" sz="2400" spc="95" dirty="0">
                <a:latin typeface="Comic Sans MS"/>
                <a:cs typeface="Comic Sans MS"/>
              </a:rPr>
              <a:t> </a:t>
            </a:r>
            <a:r>
              <a:rPr lang="es-MX" sz="2400" spc="-5" dirty="0" err="1">
                <a:latin typeface="Comic Sans MS"/>
                <a:cs typeface="Comic Sans MS"/>
              </a:rPr>
              <a:t>TPs</a:t>
            </a:r>
            <a:r>
              <a:rPr lang="es-MX" sz="2400" spc="-5" dirty="0">
                <a:latin typeface="Comic Sans MS"/>
                <a:cs typeface="Comic Sans MS"/>
              </a:rPr>
              <a:t>,</a:t>
            </a:r>
            <a:r>
              <a:rPr lang="es-MX" sz="2400" spc="95" dirty="0">
                <a:latin typeface="Comic Sans MS"/>
                <a:cs typeface="Comic Sans MS"/>
              </a:rPr>
              <a:t> </a:t>
            </a:r>
            <a:r>
              <a:rPr lang="es-MX" sz="2400" spc="-5" dirty="0">
                <a:latin typeface="Comic Sans MS"/>
                <a:cs typeface="Comic Sans MS"/>
              </a:rPr>
              <a:t>las</a:t>
            </a:r>
            <a:r>
              <a:rPr lang="es-MX" sz="2400" spc="75" dirty="0">
                <a:latin typeface="Comic Sans MS"/>
                <a:cs typeface="Comic Sans MS"/>
              </a:rPr>
              <a:t> </a:t>
            </a:r>
            <a:r>
              <a:rPr lang="es-MX" sz="2400" spc="-5" dirty="0">
                <a:latin typeface="Comic Sans MS"/>
                <a:cs typeface="Comic Sans MS"/>
              </a:rPr>
              <a:t>tensiones</a:t>
            </a:r>
            <a:r>
              <a:rPr lang="es-MX" sz="2400" spc="90" dirty="0">
                <a:latin typeface="Comic Sans MS"/>
                <a:cs typeface="Comic Sans MS"/>
              </a:rPr>
              <a:t> </a:t>
            </a:r>
            <a:r>
              <a:rPr lang="es-MX" sz="2400" spc="-5" dirty="0">
                <a:latin typeface="Comic Sans MS"/>
                <a:cs typeface="Comic Sans MS"/>
              </a:rPr>
              <a:t>secundarias</a:t>
            </a:r>
            <a:r>
              <a:rPr lang="es-MX" sz="2400" spc="85" dirty="0">
                <a:latin typeface="Comic Sans MS"/>
                <a:cs typeface="Comic Sans MS"/>
              </a:rPr>
              <a:t> </a:t>
            </a:r>
            <a:r>
              <a:rPr lang="es-MX" sz="2400" spc="-5" dirty="0">
                <a:latin typeface="Comic Sans MS"/>
                <a:cs typeface="Comic Sans MS"/>
              </a:rPr>
              <a:t>aplicadas </a:t>
            </a:r>
            <a:r>
              <a:rPr lang="es-MX" sz="2400" spc="-254" dirty="0">
                <a:latin typeface="Comic Sans MS"/>
                <a:cs typeface="Comic Sans MS"/>
              </a:rPr>
              <a:t> </a:t>
            </a:r>
            <a:r>
              <a:rPr lang="es-MX" sz="2400" spc="-5" dirty="0">
                <a:latin typeface="Comic Sans MS"/>
                <a:cs typeface="Comic Sans MS"/>
              </a:rPr>
              <a:t>a los relés y al regulador de tensión serán reducidas en </a:t>
            </a:r>
            <a:r>
              <a:rPr lang="es-MX" sz="2400" dirty="0">
                <a:latin typeface="Comic Sans MS"/>
                <a:cs typeface="Comic Sans MS"/>
              </a:rPr>
              <a:t> </a:t>
            </a:r>
            <a:r>
              <a:rPr lang="es-MX" sz="2400" spc="-5" dirty="0">
                <a:latin typeface="Comic Sans MS"/>
                <a:cs typeface="Comic Sans MS"/>
              </a:rPr>
              <a:t>magnitud y desplazadas en ángulo de fase.</a:t>
            </a:r>
            <a:r>
              <a:rPr lang="es-MX" sz="2400" spc="520" dirty="0">
                <a:latin typeface="Comic Sans MS"/>
                <a:cs typeface="Comic Sans MS"/>
              </a:rPr>
              <a:t> </a:t>
            </a:r>
            <a:r>
              <a:rPr lang="es-MX" sz="2400" spc="-5" dirty="0">
                <a:latin typeface="Comic Sans MS"/>
                <a:cs typeface="Comic Sans MS"/>
              </a:rPr>
              <a:t>Este cambio </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señal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operación </a:t>
            </a:r>
            <a:r>
              <a:rPr lang="es-MX" sz="2400" dirty="0">
                <a:latin typeface="Comic Sans MS"/>
                <a:cs typeface="Comic Sans MS"/>
              </a:rPr>
              <a:t> </a:t>
            </a:r>
            <a:r>
              <a:rPr lang="es-MX" sz="2400" spc="-5" dirty="0">
                <a:latin typeface="Comic Sans MS"/>
                <a:cs typeface="Comic Sans MS"/>
              </a:rPr>
              <a:t>incorrecta de los relés y que el regulador sobreexcite al </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Típicamente,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esquemas</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protección </a:t>
            </a:r>
            <a:r>
              <a:rPr lang="es-MX" sz="2400" dirty="0">
                <a:latin typeface="Comic Sans MS"/>
                <a:cs typeface="Comic Sans MS"/>
              </a:rPr>
              <a:t> </a:t>
            </a:r>
            <a:r>
              <a:rPr lang="es-MX" sz="2400" spc="-5" dirty="0">
                <a:latin typeface="Comic Sans MS"/>
                <a:cs typeface="Comic Sans MS"/>
              </a:rPr>
              <a:t>tales</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21,</a:t>
            </a:r>
            <a:r>
              <a:rPr lang="es-MX" sz="2400" dirty="0">
                <a:latin typeface="Comic Sans MS"/>
                <a:cs typeface="Comic Sans MS"/>
              </a:rPr>
              <a:t> </a:t>
            </a:r>
            <a:r>
              <a:rPr lang="es-MX" sz="2400" spc="-5" dirty="0">
                <a:latin typeface="Comic Sans MS"/>
                <a:cs typeface="Comic Sans MS"/>
              </a:rPr>
              <a:t>32,</a:t>
            </a:r>
            <a:r>
              <a:rPr lang="es-MX" sz="2400" dirty="0">
                <a:latin typeface="Comic Sans MS"/>
                <a:cs typeface="Comic Sans MS"/>
              </a:rPr>
              <a:t> </a:t>
            </a:r>
            <a:r>
              <a:rPr lang="es-MX" sz="2400" spc="-5" dirty="0">
                <a:latin typeface="Comic Sans MS"/>
                <a:cs typeface="Comic Sans MS"/>
              </a:rPr>
              <a:t>40</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51V</a:t>
            </a:r>
            <a:r>
              <a:rPr lang="es-MX" sz="2400" dirty="0">
                <a:latin typeface="Comic Sans MS"/>
                <a:cs typeface="Comic Sans MS"/>
              </a:rPr>
              <a:t> </a:t>
            </a:r>
            <a:r>
              <a:rPr lang="es-MX" sz="2400" spc="-5" dirty="0">
                <a:latin typeface="Comic Sans MS"/>
                <a:cs typeface="Comic Sans MS"/>
              </a:rPr>
              <a:t>son</a:t>
            </a:r>
            <a:r>
              <a:rPr lang="es-MX" sz="2400" spc="260" dirty="0">
                <a:latin typeface="Comic Sans MS"/>
                <a:cs typeface="Comic Sans MS"/>
              </a:rPr>
              <a:t> </a:t>
            </a:r>
            <a:r>
              <a:rPr lang="es-MX" sz="2400" spc="-5" dirty="0">
                <a:latin typeface="Comic Sans MS"/>
                <a:cs typeface="Comic Sans MS"/>
              </a:rPr>
              <a:t>afectados</a:t>
            </a:r>
            <a:r>
              <a:rPr lang="es-MX" sz="2400" spc="260" dirty="0">
                <a:latin typeface="Comic Sans MS"/>
                <a:cs typeface="Comic Sans MS"/>
              </a:rPr>
              <a:t> </a:t>
            </a:r>
            <a:r>
              <a:rPr lang="es-MX" sz="2400" spc="-5" dirty="0">
                <a:latin typeface="Comic Sans MS"/>
                <a:cs typeface="Comic Sans MS"/>
              </a:rPr>
              <a:t>y </a:t>
            </a:r>
            <a:r>
              <a:rPr lang="es-MX" sz="2400" dirty="0">
                <a:latin typeface="Comic Sans MS"/>
                <a:cs typeface="Comic Sans MS"/>
              </a:rPr>
              <a:t> </a:t>
            </a:r>
            <a:r>
              <a:rPr lang="es-MX" sz="2400" spc="-5" dirty="0">
                <a:latin typeface="Comic Sans MS"/>
                <a:cs typeface="Comic Sans MS"/>
              </a:rPr>
              <a:t>normalmente son bloqueados cuando se pierde potencial. </a:t>
            </a:r>
            <a:r>
              <a:rPr lang="es-MX" sz="2400" dirty="0">
                <a:latin typeface="Comic Sans MS"/>
                <a:cs typeface="Comic Sans MS"/>
              </a:rPr>
              <a:t> </a:t>
            </a:r>
            <a:r>
              <a:rPr lang="es-MX" sz="2400" spc="-5" dirty="0">
                <a:latin typeface="Comic Sans MS"/>
                <a:cs typeface="Comic Sans MS"/>
              </a:rPr>
              <a:t>Si los </a:t>
            </a:r>
            <a:r>
              <a:rPr lang="es-MX" sz="2400" spc="-5" dirty="0" err="1">
                <a:latin typeface="Comic Sans MS"/>
                <a:cs typeface="Comic Sans MS"/>
              </a:rPr>
              <a:t>TP's</a:t>
            </a:r>
            <a:r>
              <a:rPr lang="es-MX" sz="2400" spc="-5" dirty="0">
                <a:latin typeface="Comic Sans MS"/>
                <a:cs typeface="Comic Sans MS"/>
              </a:rPr>
              <a:t> que pierden potencial alimentan al regulador, </a:t>
            </a:r>
            <a:r>
              <a:rPr lang="es-MX" sz="2400" dirty="0">
                <a:latin typeface="Comic Sans MS"/>
                <a:cs typeface="Comic Sans MS"/>
              </a:rPr>
              <a:t> </a:t>
            </a:r>
            <a:r>
              <a:rPr lang="es-MX" sz="2400" spc="-5" dirty="0">
                <a:latin typeface="Comic Sans MS"/>
                <a:cs typeface="Comic Sans MS"/>
              </a:rPr>
              <a:t>su control se debe transferir a operación manual, a otro </a:t>
            </a:r>
            <a:r>
              <a:rPr lang="es-MX" sz="2400" dirty="0">
                <a:latin typeface="Comic Sans MS"/>
                <a:cs typeface="Comic Sans MS"/>
              </a:rPr>
              <a:t> </a:t>
            </a:r>
            <a:r>
              <a:rPr lang="es-MX" sz="2400" spc="-5" dirty="0">
                <a:latin typeface="Comic Sans MS"/>
                <a:cs typeface="Comic Sans MS"/>
              </a:rPr>
              <a:t>regulador o a otros </a:t>
            </a:r>
            <a:r>
              <a:rPr lang="es-MX" sz="2400" spc="-5" dirty="0" err="1">
                <a:latin typeface="Comic Sans MS"/>
                <a:cs typeface="Comic Sans MS"/>
              </a:rPr>
              <a:t>TPs</a:t>
            </a:r>
            <a:r>
              <a:rPr lang="es-MX" sz="2400" spc="-5" dirty="0">
                <a:latin typeface="Comic Sans MS"/>
                <a:cs typeface="Comic Sans MS"/>
              </a:rPr>
              <a:t>, lo que sea apropiado para evitar </a:t>
            </a:r>
            <a:r>
              <a:rPr lang="es-MX" sz="2400" dirty="0">
                <a:latin typeface="Comic Sans MS"/>
                <a:cs typeface="Comic Sans MS"/>
              </a:rPr>
              <a:t> </a:t>
            </a:r>
            <a:r>
              <a:rPr lang="es-MX" sz="2400" spc="-5" dirty="0">
                <a:latin typeface="Comic Sans MS"/>
                <a:cs typeface="Comic Sans MS"/>
              </a:rPr>
              <a:t>el desbocamiento.</a:t>
            </a:r>
          </a:p>
          <a:p>
            <a:pPr marL="12700" marR="5080" algn="just">
              <a:spcBef>
                <a:spcPts val="100"/>
              </a:spcBef>
            </a:pP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dispositivo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(51V)</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única </a:t>
            </a:r>
            <a:r>
              <a:rPr lang="es-MX" sz="2400" dirty="0">
                <a:latin typeface="Comic Sans MS"/>
                <a:cs typeface="Comic Sans MS"/>
              </a:rPr>
              <a:t> </a:t>
            </a:r>
            <a:r>
              <a:rPr lang="es-MX" sz="2400" spc="-5" dirty="0">
                <a:latin typeface="Comic Sans MS"/>
                <a:cs typeface="Comic Sans MS"/>
              </a:rPr>
              <a:t>protección primaria de la unidad</a:t>
            </a:r>
            <a:r>
              <a:rPr lang="es-MX" sz="2400" b="1" spc="-5" dirty="0">
                <a:latin typeface="Comic Sans MS"/>
                <a:cs typeface="Comic Sans MS"/>
              </a:rPr>
              <a:t>, </a:t>
            </a:r>
            <a:r>
              <a:rPr lang="es-MX" sz="2400" b="1" i="1" spc="-30" dirty="0">
                <a:latin typeface="Comic Sans MS"/>
                <a:cs typeface="Comic Sans MS"/>
              </a:rPr>
              <a:t>no </a:t>
            </a:r>
            <a:r>
              <a:rPr lang="es-MX" sz="2400" b="1" i="1" spc="-35" dirty="0">
                <a:latin typeface="Comic Sans MS"/>
                <a:cs typeface="Comic Sans MS"/>
              </a:rPr>
              <a:t>debe </a:t>
            </a:r>
            <a:r>
              <a:rPr lang="es-MX" sz="2400" spc="-5" dirty="0">
                <a:latin typeface="Comic Sans MS"/>
                <a:cs typeface="Comic Sans MS"/>
              </a:rPr>
              <a:t>ser bloqueado </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pérdida</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señal</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tensión.</a:t>
            </a:r>
            <a:r>
              <a:rPr lang="es-MX" sz="2400" spc="2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razón</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esto</a:t>
            </a:r>
            <a:r>
              <a:rPr lang="es-MX" sz="2400" spc="5" dirty="0">
                <a:latin typeface="Comic Sans MS"/>
                <a:cs typeface="Comic Sans MS"/>
              </a:rPr>
              <a:t> </a:t>
            </a:r>
            <a:r>
              <a:rPr lang="es-MX" sz="2400" spc="-5" dirty="0">
                <a:latin typeface="Comic Sans MS"/>
                <a:cs typeface="Comic Sans MS"/>
              </a:rPr>
              <a:t>es que </a:t>
            </a:r>
            <a:r>
              <a:rPr lang="es-MX" sz="2400" b="1" i="1" spc="-30" dirty="0">
                <a:latin typeface="Comic Sans MS"/>
                <a:cs typeface="Comic Sans MS"/>
              </a:rPr>
              <a:t>se dejaría </a:t>
            </a:r>
            <a:r>
              <a:rPr lang="es-MX" sz="2400" b="1" i="1" spc="-25" dirty="0">
                <a:latin typeface="Comic Sans MS"/>
                <a:cs typeface="Comic Sans MS"/>
              </a:rPr>
              <a:t>al </a:t>
            </a:r>
            <a:r>
              <a:rPr lang="es-MX" sz="2400" b="1" i="1" spc="-30" dirty="0">
                <a:latin typeface="Comic Sans MS"/>
                <a:cs typeface="Comic Sans MS"/>
              </a:rPr>
              <a:t>generador</a:t>
            </a:r>
            <a:r>
              <a:rPr lang="es-MX" sz="2400" b="1" i="1" dirty="0">
                <a:latin typeface="Comic Sans MS"/>
                <a:cs typeface="Comic Sans MS"/>
              </a:rPr>
              <a:t>	</a:t>
            </a:r>
            <a:r>
              <a:rPr lang="es-MX" sz="2400" b="1" i="1" spc="-30" dirty="0">
                <a:latin typeface="Comic Sans MS"/>
                <a:cs typeface="Comic Sans MS"/>
              </a:rPr>
              <a:t>operando </a:t>
            </a:r>
            <a:r>
              <a:rPr lang="es-MX" sz="2400" b="1" i="1" spc="-25" dirty="0">
                <a:latin typeface="Comic Sans MS"/>
                <a:cs typeface="Comic Sans MS"/>
              </a:rPr>
              <a:t>sin</a:t>
            </a:r>
            <a:r>
              <a:rPr lang="es-MX" sz="2400" b="1" i="1" dirty="0">
                <a:latin typeface="Comic Sans MS"/>
                <a:cs typeface="Comic Sans MS"/>
              </a:rPr>
              <a:t>	</a:t>
            </a:r>
            <a:r>
              <a:rPr lang="es-MX" sz="2400" b="1" i="1" spc="-25" dirty="0">
                <a:latin typeface="Comic Sans MS"/>
                <a:cs typeface="Comic Sans MS"/>
              </a:rPr>
              <a:t>su  </a:t>
            </a:r>
            <a:r>
              <a:rPr lang="es-MX" sz="2400" b="1" i="1" spc="-30" dirty="0">
                <a:latin typeface="Comic Sans MS"/>
                <a:cs typeface="Comic Sans MS"/>
              </a:rPr>
              <a:t>protección</a:t>
            </a:r>
            <a:r>
              <a:rPr lang="es-MX" sz="2400" b="1" i="1" spc="-25" dirty="0">
                <a:latin typeface="Comic Sans MS"/>
                <a:cs typeface="Comic Sans MS"/>
              </a:rPr>
              <a:t> </a:t>
            </a:r>
            <a:r>
              <a:rPr lang="es-MX" sz="2400" b="1" i="1" spc="-30" dirty="0">
                <a:latin typeface="Comic Sans MS"/>
                <a:cs typeface="Comic Sans MS"/>
              </a:rPr>
              <a:t>primaria </a:t>
            </a:r>
            <a:r>
              <a:rPr lang="es-MX" sz="2400" b="1" i="1" spc="-35" dirty="0">
                <a:latin typeface="Comic Sans MS"/>
                <a:cs typeface="Comic Sans MS"/>
              </a:rPr>
              <a:t>de</a:t>
            </a:r>
            <a:r>
              <a:rPr lang="es-MX" sz="2400" b="1" i="1" spc="-25" dirty="0">
                <a:latin typeface="Comic Sans MS"/>
                <a:cs typeface="Comic Sans MS"/>
              </a:rPr>
              <a:t> falla.</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34819499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81000"/>
            <a:ext cx="17221200" cy="4126771"/>
          </a:xfrm>
          <a:prstGeom prst="rect">
            <a:avLst/>
          </a:prstGeom>
        </p:spPr>
        <p:txBody>
          <a:bodyPr vert="horz" wrap="square" lIns="0" tIns="12700" rIns="0" bIns="0" rtlCol="0">
            <a:spAutoFit/>
          </a:bodyPr>
          <a:lstStyle/>
          <a:p>
            <a:pPr marL="12700" marR="5080" algn="just">
              <a:spcBef>
                <a:spcPts val="100"/>
              </a:spcBef>
              <a:tabLst>
                <a:tab pos="931544" algn="l"/>
              </a:tabLst>
            </a:pPr>
            <a:r>
              <a:rPr sz="2400" b="1" spc="-5" dirty="0" err="1">
                <a:latin typeface="Comic Sans MS"/>
                <a:cs typeface="Comic Sans MS"/>
              </a:rPr>
              <a:t>Detección</a:t>
            </a:r>
            <a:r>
              <a:rPr sz="2400" b="1" spc="630" dirty="0">
                <a:latin typeface="Comic Sans MS"/>
                <a:cs typeface="Comic Sans MS"/>
              </a:rPr>
              <a:t> </a:t>
            </a:r>
            <a:r>
              <a:rPr sz="2400" b="1" spc="-5" dirty="0">
                <a:latin typeface="Comic Sans MS"/>
                <a:cs typeface="Comic Sans MS"/>
              </a:rPr>
              <a:t>de</a:t>
            </a:r>
            <a:r>
              <a:rPr lang="en-US" sz="2400" b="1" spc="-5" dirty="0">
                <a:latin typeface="Comic Sans MS"/>
                <a:cs typeface="Comic Sans MS"/>
              </a:rPr>
              <a:t> </a:t>
            </a:r>
            <a:r>
              <a:rPr sz="2400" b="1" spc="-5" dirty="0" err="1">
                <a:latin typeface="Comic Sans MS"/>
                <a:cs typeface="Comic Sans MS"/>
              </a:rPr>
              <a:t>falla</a:t>
            </a:r>
            <a:r>
              <a:rPr sz="2400" b="1" spc="225" dirty="0">
                <a:latin typeface="Comic Sans MS"/>
                <a:cs typeface="Comic Sans MS"/>
              </a:rPr>
              <a:t> </a:t>
            </a:r>
            <a:r>
              <a:rPr sz="2400" b="1" spc="-5" dirty="0">
                <a:latin typeface="Comic Sans MS"/>
                <a:cs typeface="Comic Sans MS"/>
              </a:rPr>
              <a:t>por</a:t>
            </a:r>
            <a:r>
              <a:rPr sz="2400" b="1" spc="225" dirty="0">
                <a:latin typeface="Comic Sans MS"/>
                <a:cs typeface="Comic Sans MS"/>
              </a:rPr>
              <a:t> </a:t>
            </a:r>
            <a:r>
              <a:rPr sz="2400" b="1" spc="-5" dirty="0">
                <a:latin typeface="Comic Sans MS"/>
                <a:cs typeface="Comic Sans MS"/>
              </a:rPr>
              <a:t>comparación</a:t>
            </a:r>
            <a:r>
              <a:rPr sz="2400" b="1" spc="225" dirty="0">
                <a:latin typeface="Comic Sans MS"/>
                <a:cs typeface="Comic Sans MS"/>
              </a:rPr>
              <a:t> </a:t>
            </a:r>
            <a:r>
              <a:rPr sz="2400" b="1" spc="-5" dirty="0">
                <a:latin typeface="Comic Sans MS"/>
                <a:cs typeface="Comic Sans MS"/>
              </a:rPr>
              <a:t>de</a:t>
            </a:r>
            <a:r>
              <a:rPr sz="2400" b="1" spc="225" dirty="0">
                <a:latin typeface="Comic Sans MS"/>
                <a:cs typeface="Comic Sans MS"/>
              </a:rPr>
              <a:t> </a:t>
            </a:r>
            <a:r>
              <a:rPr sz="2400" b="1" spc="-5" dirty="0">
                <a:latin typeface="Comic Sans MS"/>
                <a:cs typeface="Comic Sans MS"/>
              </a:rPr>
              <a:t>tensión </a:t>
            </a:r>
            <a:r>
              <a:rPr sz="2400" b="1" spc="-380" dirty="0">
                <a:latin typeface="Comic Sans MS"/>
                <a:cs typeface="Comic Sans MS"/>
              </a:rPr>
              <a:t> </a:t>
            </a:r>
            <a:r>
              <a:rPr sz="2400" b="1" spc="-5" dirty="0">
                <a:latin typeface="Comic Sans MS"/>
                <a:cs typeface="Comic Sans MS"/>
              </a:rPr>
              <a:t>(Balance de</a:t>
            </a:r>
            <a:r>
              <a:rPr sz="2400" b="1" dirty="0">
                <a:latin typeface="Comic Sans MS"/>
                <a:cs typeface="Comic Sans MS"/>
              </a:rPr>
              <a:t> </a:t>
            </a:r>
            <a:r>
              <a:rPr sz="2400" b="1" spc="-5" dirty="0" err="1">
                <a:latin typeface="Comic Sans MS"/>
                <a:cs typeface="Comic Sans MS"/>
              </a:rPr>
              <a:t>tensión</a:t>
            </a:r>
            <a:r>
              <a:rPr sz="2400" b="1" spc="-5" dirty="0">
                <a:latin typeface="Comic Sans MS"/>
                <a:cs typeface="Comic Sans MS"/>
              </a:rPr>
              <a:t>)</a:t>
            </a:r>
            <a:endParaRPr lang="en-US" sz="2400" b="1" spc="-5" dirty="0">
              <a:latin typeface="Comic Sans MS"/>
              <a:cs typeface="Comic Sans MS"/>
            </a:endParaRPr>
          </a:p>
          <a:p>
            <a:pPr marL="12700" marR="5080" algn="just">
              <a:spcBef>
                <a:spcPts val="100"/>
              </a:spcBef>
              <a:tabLst>
                <a:tab pos="931544" algn="l"/>
              </a:tabLst>
            </a:pPr>
            <a:endParaRPr lang="es-AR" sz="2400" b="1" spc="-5" dirty="0">
              <a:latin typeface="Comic Sans MS"/>
              <a:cs typeface="Comic Sans MS"/>
            </a:endParaRPr>
          </a:p>
          <a:p>
            <a:pPr marL="12700" marR="5080" algn="just">
              <a:spcBef>
                <a:spcPts val="100"/>
              </a:spcBef>
              <a:tabLst>
                <a:tab pos="931544" algn="l"/>
              </a:tabLst>
            </a:pPr>
            <a:r>
              <a:rPr lang="es-MX" sz="2400" spc="-5" dirty="0">
                <a:latin typeface="Comic Sans MS"/>
                <a:cs typeface="Comic Sans MS"/>
              </a:rPr>
              <a:t>El método más común para proporcionar protección por </a:t>
            </a:r>
            <a:r>
              <a:rPr lang="es-MX" sz="2400" dirty="0">
                <a:latin typeface="Comic Sans MS"/>
                <a:cs typeface="Comic Sans MS"/>
              </a:rPr>
              <a:t> </a:t>
            </a:r>
            <a:r>
              <a:rPr lang="es-MX" sz="2400" spc="-5" dirty="0">
                <a:latin typeface="Comic Sans MS"/>
                <a:cs typeface="Comic Sans MS"/>
              </a:rPr>
              <a:t>pérdida de la señal de </a:t>
            </a:r>
            <a:r>
              <a:rPr lang="es-MX" sz="2400" spc="-5" dirty="0" err="1">
                <a:latin typeface="Comic Sans MS"/>
                <a:cs typeface="Comic Sans MS"/>
              </a:rPr>
              <a:t>TP’s</a:t>
            </a:r>
            <a:r>
              <a:rPr lang="es-MX" sz="2400" spc="-5" dirty="0">
                <a:latin typeface="Comic Sans MS"/>
                <a:cs typeface="Comic Sans MS"/>
              </a:rPr>
              <a:t> es un relé de balance de </a:t>
            </a:r>
            <a:r>
              <a:rPr lang="es-MX" sz="2400" dirty="0">
                <a:latin typeface="Comic Sans MS"/>
                <a:cs typeface="Comic Sans MS"/>
              </a:rPr>
              <a:t> </a:t>
            </a:r>
            <a:r>
              <a:rPr lang="es-MX" sz="2400" spc="-5" dirty="0">
                <a:latin typeface="Comic Sans MS"/>
                <a:cs typeface="Comic Sans MS"/>
              </a:rPr>
              <a:t>tensiones, el cual compara la tensión secundaria trifásica </a:t>
            </a:r>
            <a:r>
              <a:rPr lang="es-MX" sz="2400" dirty="0">
                <a:latin typeface="Comic Sans MS"/>
                <a:cs typeface="Comic Sans MS"/>
              </a:rPr>
              <a:t> </a:t>
            </a:r>
            <a:r>
              <a:rPr lang="es-MX" sz="2400" spc="-5" dirty="0">
                <a:latin typeface="Comic Sans MS"/>
                <a:cs typeface="Comic Sans MS"/>
              </a:rPr>
              <a:t>de los 2 grupos de </a:t>
            </a:r>
            <a:r>
              <a:rPr lang="es-MX" sz="2400" spc="-5" dirty="0" err="1">
                <a:latin typeface="Comic Sans MS"/>
                <a:cs typeface="Comic Sans MS"/>
              </a:rPr>
              <a:t>TP’s</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El esquema se muestra en la </a:t>
            </a:r>
            <a:r>
              <a:rPr lang="es-MX" sz="2400" dirty="0">
                <a:latin typeface="Comic Sans MS"/>
                <a:cs typeface="Comic Sans MS"/>
              </a:rPr>
              <a:t> </a:t>
            </a:r>
            <a:r>
              <a:rPr lang="es-MX" sz="2400" b="1" spc="-5" dirty="0">
                <a:latin typeface="Comic Sans MS"/>
                <a:cs typeface="Comic Sans MS"/>
              </a:rPr>
              <a:t>figura 1</a:t>
            </a:r>
            <a:r>
              <a:rPr lang="es-MX" sz="2400" spc="-5" dirty="0">
                <a:latin typeface="Comic Sans MS"/>
                <a:cs typeface="Comic Sans MS"/>
              </a:rPr>
              <a:t>.</a:t>
            </a:r>
          </a:p>
          <a:p>
            <a:pPr marL="12700" marR="5080" algn="just">
              <a:spcBef>
                <a:spcPts val="100"/>
              </a:spcBef>
              <a:tabLst>
                <a:tab pos="931544" algn="l"/>
              </a:tabLst>
            </a:pPr>
            <a:r>
              <a:rPr lang="es-MX" sz="2400" spc="-5" dirty="0">
                <a:latin typeface="Comic Sans MS"/>
                <a:cs typeface="Comic Sans MS"/>
              </a:rPr>
              <a:t>Cuando un fusible se funde en el circuito de los </a:t>
            </a:r>
            <a:r>
              <a:rPr lang="es-MX" sz="2400" spc="-5" dirty="0" err="1">
                <a:latin typeface="Comic Sans MS"/>
                <a:cs typeface="Comic Sans MS"/>
              </a:rPr>
              <a:t>TP’s</a:t>
            </a:r>
            <a:r>
              <a:rPr lang="es-MX" sz="2400" spc="-5" dirty="0">
                <a:latin typeface="Comic Sans MS"/>
                <a:cs typeface="Comic Sans MS"/>
              </a:rPr>
              <a:t>, la </a:t>
            </a:r>
            <a:r>
              <a:rPr lang="es-MX" sz="2400" dirty="0">
                <a:latin typeface="Comic Sans MS"/>
                <a:cs typeface="Comic Sans MS"/>
              </a:rPr>
              <a:t> </a:t>
            </a:r>
            <a:r>
              <a:rPr lang="es-MX" sz="2400" spc="-5" dirty="0">
                <a:latin typeface="Comic Sans MS"/>
                <a:cs typeface="Comic Sans MS"/>
              </a:rPr>
              <a:t>relación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tensiones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desbalancea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opera. </a:t>
            </a:r>
            <a:r>
              <a:rPr lang="es-MX" sz="2400" spc="-254" dirty="0">
                <a:latin typeface="Comic Sans MS"/>
                <a:cs typeface="Comic Sans MS"/>
              </a:rPr>
              <a:t> </a:t>
            </a:r>
            <a:r>
              <a:rPr lang="es-MX" sz="2400" spc="-5" dirty="0">
                <a:latin typeface="Comic Sans MS"/>
                <a:cs typeface="Comic Sans MS"/>
              </a:rPr>
              <a:t>Además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iniciar</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acciones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bloqueo</a:t>
            </a:r>
            <a:r>
              <a:rPr lang="es-MX" sz="2400" spc="260" dirty="0">
                <a:latin typeface="Comic Sans MS"/>
                <a:cs typeface="Comic Sans MS"/>
              </a:rPr>
              <a:t> </a:t>
            </a:r>
            <a:r>
              <a:rPr lang="es-MX" sz="2400" spc="-5" dirty="0">
                <a:latin typeface="Comic Sans MS"/>
                <a:cs typeface="Comic Sans MS"/>
              </a:rPr>
              <a:t>y </a:t>
            </a:r>
            <a:r>
              <a:rPr lang="es-MX" sz="2400" dirty="0">
                <a:latin typeface="Comic Sans MS"/>
                <a:cs typeface="Comic Sans MS"/>
              </a:rPr>
              <a:t> </a:t>
            </a:r>
            <a:r>
              <a:rPr lang="es-MX" sz="2400" spc="-5" dirty="0">
                <a:latin typeface="Comic Sans MS"/>
                <a:cs typeface="Comic Sans MS"/>
              </a:rPr>
              <a:t>transferencia previamente descritas, también se activa </a:t>
            </a:r>
            <a:r>
              <a:rPr lang="es-MX" sz="2400" dirty="0">
                <a:latin typeface="Comic Sans MS"/>
                <a:cs typeface="Comic Sans MS"/>
              </a:rPr>
              <a:t> </a:t>
            </a:r>
            <a:r>
              <a:rPr lang="es-MX" sz="2400" spc="-5" dirty="0">
                <a:latin typeface="Comic Sans MS"/>
                <a:cs typeface="Comic Sans MS"/>
              </a:rPr>
              <a:t>una alarma.</a:t>
            </a:r>
            <a:endParaRPr lang="es-MX" sz="2400" dirty="0">
              <a:latin typeface="Comic Sans MS"/>
              <a:cs typeface="Comic Sans MS"/>
            </a:endParaRPr>
          </a:p>
          <a:p>
            <a:pPr marL="12700" marR="5080" algn="just">
              <a:spcBef>
                <a:spcPts val="100"/>
              </a:spcBef>
              <a:tabLst>
                <a:tab pos="931544" algn="l"/>
              </a:tabLst>
            </a:pPr>
            <a:r>
              <a:rPr lang="es-MX" sz="2400" spc="-5" dirty="0">
                <a:latin typeface="Comic Sans MS"/>
                <a:cs typeface="Comic Sans MS"/>
              </a:rPr>
              <a:t>Históricamente, este relé ha sido ajustado alrededor del </a:t>
            </a:r>
            <a:r>
              <a:rPr lang="es-MX" sz="2400" dirty="0">
                <a:latin typeface="Comic Sans MS"/>
                <a:cs typeface="Comic Sans MS"/>
              </a:rPr>
              <a:t> </a:t>
            </a:r>
            <a:r>
              <a:rPr lang="es-MX" sz="2400" spc="-5" dirty="0">
                <a:latin typeface="Comic Sans MS"/>
                <a:cs typeface="Comic Sans MS"/>
              </a:rPr>
              <a:t>15%</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desbalance</a:t>
            </a:r>
            <a:r>
              <a:rPr lang="es-MX" sz="2400" dirty="0">
                <a:latin typeface="Comic Sans MS"/>
                <a:cs typeface="Comic Sans MS"/>
              </a:rPr>
              <a:t> </a:t>
            </a:r>
            <a:r>
              <a:rPr lang="es-MX" sz="2400" spc="-5" dirty="0">
                <a:latin typeface="Comic Sans MS"/>
                <a:cs typeface="Comic Sans MS"/>
              </a:rPr>
              <a:t>entre</a:t>
            </a:r>
            <a:r>
              <a:rPr lang="es-MX" sz="2400" spc="260" dirty="0">
                <a:latin typeface="Comic Sans MS"/>
                <a:cs typeface="Comic Sans MS"/>
              </a:rPr>
              <a:t> </a:t>
            </a:r>
            <a:r>
              <a:rPr lang="es-MX" sz="2400" spc="-5" dirty="0">
                <a:latin typeface="Comic Sans MS"/>
                <a:cs typeface="Comic Sans MS"/>
              </a:rPr>
              <a:t>tensiones.</a:t>
            </a:r>
            <a:r>
              <a:rPr lang="es-MX" sz="2400" spc="260" dirty="0">
                <a:latin typeface="Comic Sans MS"/>
                <a:cs typeface="Comic Sans MS"/>
              </a:rPr>
              <a:t> </a:t>
            </a:r>
            <a:r>
              <a:rPr lang="es-MX" sz="2400" spc="-5" dirty="0">
                <a:latin typeface="Comic Sans MS"/>
                <a:cs typeface="Comic Sans MS"/>
              </a:rPr>
              <a:t>Un</a:t>
            </a:r>
            <a:r>
              <a:rPr lang="es-MX" sz="2400" spc="260" dirty="0">
                <a:latin typeface="Comic Sans MS"/>
                <a:cs typeface="Comic Sans MS"/>
              </a:rPr>
              <a:t> </a:t>
            </a:r>
            <a:r>
              <a:rPr lang="es-MX" sz="2400" spc="-5" dirty="0">
                <a:latin typeface="Comic Sans MS"/>
                <a:cs typeface="Comic Sans MS"/>
              </a:rPr>
              <a:t>punto </a:t>
            </a:r>
            <a:r>
              <a:rPr lang="es-MX" sz="2400" dirty="0">
                <a:latin typeface="Comic Sans MS"/>
                <a:cs typeface="Comic Sans MS"/>
              </a:rPr>
              <a:t> </a:t>
            </a:r>
            <a:r>
              <a:rPr lang="es-MX" sz="2400" spc="-5" dirty="0">
                <a:latin typeface="Comic Sans MS"/>
                <a:cs typeface="Comic Sans MS"/>
              </a:rPr>
              <a:t>importante</a:t>
            </a:r>
            <a:r>
              <a:rPr lang="es-MX" sz="2400" spc="160" dirty="0">
                <a:latin typeface="Comic Sans MS"/>
                <a:cs typeface="Comic Sans MS"/>
              </a:rPr>
              <a:t> </a:t>
            </a:r>
            <a:r>
              <a:rPr lang="es-MX" sz="2400" spc="-5" dirty="0">
                <a:latin typeface="Comic Sans MS"/>
                <a:cs typeface="Comic Sans MS"/>
              </a:rPr>
              <a:t>cuando</a:t>
            </a:r>
            <a:r>
              <a:rPr lang="es-MX" sz="2400" spc="160" dirty="0">
                <a:latin typeface="Comic Sans MS"/>
                <a:cs typeface="Comic Sans MS"/>
              </a:rPr>
              <a:t> </a:t>
            </a:r>
            <a:r>
              <a:rPr lang="es-MX" sz="2400" spc="-5" dirty="0">
                <a:latin typeface="Comic Sans MS"/>
                <a:cs typeface="Comic Sans MS"/>
              </a:rPr>
              <a:t>se</a:t>
            </a:r>
            <a:r>
              <a:rPr lang="es-MX" sz="2400" spc="155" dirty="0">
                <a:latin typeface="Comic Sans MS"/>
                <a:cs typeface="Comic Sans MS"/>
              </a:rPr>
              <a:t> </a:t>
            </a:r>
            <a:r>
              <a:rPr lang="es-MX" sz="2400" spc="-5" dirty="0">
                <a:latin typeface="Comic Sans MS"/>
                <a:cs typeface="Comic Sans MS"/>
              </a:rPr>
              <a:t>analizan</a:t>
            </a:r>
            <a:r>
              <a:rPr lang="es-MX" sz="2400" spc="155" dirty="0">
                <a:latin typeface="Comic Sans MS"/>
                <a:cs typeface="Comic Sans MS"/>
              </a:rPr>
              <a:t> </a:t>
            </a:r>
            <a:r>
              <a:rPr lang="es-MX" sz="2400" spc="-5" dirty="0">
                <a:latin typeface="Comic Sans MS"/>
                <a:cs typeface="Comic Sans MS"/>
              </a:rPr>
              <a:t>los</a:t>
            </a:r>
            <a:r>
              <a:rPr lang="es-MX" sz="2400" spc="150" dirty="0">
                <a:latin typeface="Comic Sans MS"/>
                <a:cs typeface="Comic Sans MS"/>
              </a:rPr>
              <a:t> </a:t>
            </a:r>
            <a:r>
              <a:rPr lang="es-MX" sz="2400" spc="-5" dirty="0">
                <a:latin typeface="Comic Sans MS"/>
                <a:cs typeface="Comic Sans MS"/>
              </a:rPr>
              <a:t>ajustes</a:t>
            </a:r>
            <a:r>
              <a:rPr lang="es-MX" sz="2400" spc="155" dirty="0">
                <a:latin typeface="Comic Sans MS"/>
                <a:cs typeface="Comic Sans MS"/>
              </a:rPr>
              <a:t> </a:t>
            </a:r>
            <a:r>
              <a:rPr lang="es-MX" sz="2400" spc="-5" dirty="0">
                <a:latin typeface="Comic Sans MS"/>
                <a:cs typeface="Comic Sans MS"/>
              </a:rPr>
              <a:t>de</a:t>
            </a:r>
            <a:r>
              <a:rPr lang="es-MX" sz="2400" spc="150" dirty="0">
                <a:latin typeface="Comic Sans MS"/>
                <a:cs typeface="Comic Sans MS"/>
              </a:rPr>
              <a:t> </a:t>
            </a:r>
            <a:r>
              <a:rPr lang="es-MX" sz="2400" spc="-5" dirty="0">
                <a:latin typeface="Comic Sans MS"/>
                <a:cs typeface="Comic Sans MS"/>
              </a:rPr>
              <a:t>este</a:t>
            </a:r>
            <a:r>
              <a:rPr lang="es-MX" sz="2400" spc="155" dirty="0">
                <a:latin typeface="Comic Sans MS"/>
                <a:cs typeface="Comic Sans MS"/>
              </a:rPr>
              <a:t> </a:t>
            </a:r>
            <a:r>
              <a:rPr lang="es-MX" sz="2400" spc="-5" dirty="0">
                <a:latin typeface="Comic Sans MS"/>
                <a:cs typeface="Comic Sans MS"/>
              </a:rPr>
              <a:t>relé </a:t>
            </a:r>
            <a:r>
              <a:rPr lang="es-MX" sz="2400" spc="-254"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corrosión</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mal</a:t>
            </a:r>
            <a:r>
              <a:rPr lang="es-MX" sz="2400" dirty="0">
                <a:latin typeface="Comic Sans MS"/>
                <a:cs typeface="Comic Sans MS"/>
              </a:rPr>
              <a:t> </a:t>
            </a:r>
            <a:r>
              <a:rPr lang="es-MX" sz="2400" spc="-5" dirty="0">
                <a:latin typeface="Comic Sans MS"/>
                <a:cs typeface="Comic Sans MS"/>
              </a:rPr>
              <a:t>contacto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elementos </a:t>
            </a:r>
            <a:r>
              <a:rPr lang="es-MX" sz="2400" dirty="0">
                <a:latin typeface="Comic Sans MS"/>
                <a:cs typeface="Comic Sans MS"/>
              </a:rPr>
              <a:t> </a:t>
            </a:r>
            <a:r>
              <a:rPr lang="es-MX" sz="2400" spc="-5" dirty="0">
                <a:latin typeface="Comic Sans MS"/>
                <a:cs typeface="Comic Sans MS"/>
              </a:rPr>
              <a:t>removibles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provocar</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caída</a:t>
            </a:r>
            <a:r>
              <a:rPr lang="es-MX" sz="2400" dirty="0">
                <a:latin typeface="Comic Sans MS"/>
                <a:cs typeface="Comic Sans MS"/>
              </a:rPr>
              <a:t> </a:t>
            </a:r>
            <a:r>
              <a:rPr lang="es-MX" sz="2400" spc="-5" dirty="0">
                <a:latin typeface="Comic Sans MS"/>
                <a:cs typeface="Comic Sans MS"/>
              </a:rPr>
              <a:t>de </a:t>
            </a:r>
            <a:r>
              <a:rPr lang="es-MX" sz="2400" spc="-254"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suficientemente</a:t>
            </a:r>
            <a:r>
              <a:rPr lang="es-MX" sz="2400" spc="254" dirty="0">
                <a:latin typeface="Comic Sans MS"/>
                <a:cs typeface="Comic Sans MS"/>
              </a:rPr>
              <a:t> </a:t>
            </a:r>
            <a:r>
              <a:rPr lang="es-MX" sz="2400" spc="-5" dirty="0">
                <a:latin typeface="Comic Sans MS"/>
                <a:cs typeface="Comic Sans MS"/>
              </a:rPr>
              <a:t>significativa </a:t>
            </a:r>
            <a:r>
              <a:rPr lang="es-MX" sz="2400" spc="-254" dirty="0">
                <a:latin typeface="Comic Sans MS"/>
                <a:cs typeface="Comic Sans MS"/>
              </a:rPr>
              <a:t> </a:t>
            </a:r>
            <a:r>
              <a:rPr lang="es-MX" sz="2400" spc="-5" dirty="0">
                <a:latin typeface="Comic Sans MS"/>
                <a:cs typeface="Comic Sans MS"/>
              </a:rPr>
              <a:t>para</a:t>
            </a:r>
            <a:r>
              <a:rPr lang="es-MX" sz="2400" spc="55" dirty="0">
                <a:latin typeface="Comic Sans MS"/>
                <a:cs typeface="Comic Sans MS"/>
              </a:rPr>
              <a:t> </a:t>
            </a:r>
            <a:r>
              <a:rPr lang="es-MX" sz="2400" spc="-5" dirty="0">
                <a:latin typeface="Comic Sans MS"/>
                <a:cs typeface="Comic Sans MS"/>
              </a:rPr>
              <a:t>causar</a:t>
            </a:r>
            <a:r>
              <a:rPr lang="es-MX" sz="2400" spc="55" dirty="0">
                <a:latin typeface="Comic Sans MS"/>
                <a:cs typeface="Comic Sans MS"/>
              </a:rPr>
              <a:t> </a:t>
            </a:r>
            <a:r>
              <a:rPr lang="es-MX" sz="2400" spc="-5" dirty="0">
                <a:latin typeface="Comic Sans MS"/>
                <a:cs typeface="Comic Sans MS"/>
              </a:rPr>
              <a:t>un</a:t>
            </a:r>
            <a:r>
              <a:rPr lang="es-MX" sz="2400" spc="50" dirty="0">
                <a:latin typeface="Comic Sans MS"/>
                <a:cs typeface="Comic Sans MS"/>
              </a:rPr>
              <a:t> </a:t>
            </a:r>
            <a:r>
              <a:rPr lang="es-MX" sz="2400" spc="-5" dirty="0">
                <a:latin typeface="Comic Sans MS"/>
                <a:cs typeface="Comic Sans MS"/>
              </a:rPr>
              <a:t>desbocamiento</a:t>
            </a:r>
            <a:r>
              <a:rPr lang="es-MX" sz="2400" spc="50" dirty="0">
                <a:latin typeface="Comic Sans MS"/>
                <a:cs typeface="Comic Sans MS"/>
              </a:rPr>
              <a:t> </a:t>
            </a:r>
            <a:r>
              <a:rPr lang="es-MX" sz="2400" spc="-5" dirty="0">
                <a:latin typeface="Comic Sans MS"/>
                <a:cs typeface="Comic Sans MS"/>
              </a:rPr>
              <a:t>del</a:t>
            </a:r>
            <a:r>
              <a:rPr lang="es-MX" sz="2400" spc="50" dirty="0">
                <a:latin typeface="Comic Sans MS"/>
                <a:cs typeface="Comic Sans MS"/>
              </a:rPr>
              <a:t> </a:t>
            </a:r>
            <a:r>
              <a:rPr lang="es-MX" sz="2400" spc="-5" dirty="0">
                <a:latin typeface="Comic Sans MS"/>
                <a:cs typeface="Comic Sans MS"/>
              </a:rPr>
              <a:t>regulador (sobreexcitación),</a:t>
            </a:r>
            <a:r>
              <a:rPr lang="es-MX" sz="2400" spc="455" dirty="0">
                <a:latin typeface="Comic Sans MS"/>
                <a:cs typeface="Comic Sans MS"/>
              </a:rPr>
              <a:t> </a:t>
            </a:r>
            <a:r>
              <a:rPr lang="es-MX" sz="2400" spc="-5" dirty="0">
                <a:latin typeface="Comic Sans MS"/>
                <a:cs typeface="Comic Sans MS"/>
              </a:rPr>
              <a:t>pero</a:t>
            </a:r>
            <a:r>
              <a:rPr lang="es-MX" sz="2400" spc="450" dirty="0">
                <a:latin typeface="Comic Sans MS"/>
                <a:cs typeface="Comic Sans MS"/>
              </a:rPr>
              <a:t> </a:t>
            </a:r>
            <a:r>
              <a:rPr lang="es-MX" sz="2400" spc="-5" dirty="0">
                <a:latin typeface="Comic Sans MS"/>
                <a:cs typeface="Comic Sans MS"/>
              </a:rPr>
              <a:t>demasiado</a:t>
            </a:r>
            <a:r>
              <a:rPr lang="es-MX" sz="2400" spc="445" dirty="0">
                <a:latin typeface="Comic Sans MS"/>
                <a:cs typeface="Comic Sans MS"/>
              </a:rPr>
              <a:t> </a:t>
            </a:r>
            <a:r>
              <a:rPr lang="es-MX" sz="2400" spc="-5" dirty="0">
                <a:latin typeface="Comic Sans MS"/>
                <a:cs typeface="Comic Sans MS"/>
              </a:rPr>
              <a:t>pequeña</a:t>
            </a:r>
            <a:r>
              <a:rPr lang="es-MX" sz="2400" spc="450" dirty="0">
                <a:latin typeface="Comic Sans MS"/>
                <a:cs typeface="Comic Sans MS"/>
              </a:rPr>
              <a:t> </a:t>
            </a:r>
            <a:r>
              <a:rPr lang="es-MX" sz="2400" spc="-5" dirty="0">
                <a:latin typeface="Comic Sans MS"/>
                <a:cs typeface="Comic Sans MS"/>
              </a:rPr>
              <a:t>para</a:t>
            </a:r>
            <a:r>
              <a:rPr lang="es-MX" sz="2400" spc="445" dirty="0">
                <a:latin typeface="Comic Sans MS"/>
                <a:cs typeface="Comic Sans MS"/>
              </a:rPr>
              <a:t> </a:t>
            </a:r>
            <a:r>
              <a:rPr lang="es-MX" sz="2400" spc="-5" dirty="0">
                <a:latin typeface="Comic Sans MS"/>
                <a:cs typeface="Comic Sans MS"/>
              </a:rPr>
              <a:t>ser detectada</a:t>
            </a:r>
            <a:r>
              <a:rPr lang="es-MX" sz="2400" spc="110" dirty="0">
                <a:latin typeface="Comic Sans MS"/>
                <a:cs typeface="Comic Sans MS"/>
              </a:rPr>
              <a:t> </a:t>
            </a:r>
            <a:r>
              <a:rPr lang="es-MX" sz="2400" spc="-5" dirty="0">
                <a:latin typeface="Comic Sans MS"/>
                <a:cs typeface="Comic Sans MS"/>
              </a:rPr>
              <a:t>por</a:t>
            </a:r>
            <a:r>
              <a:rPr lang="es-MX" sz="2400" spc="120" dirty="0">
                <a:latin typeface="Comic Sans MS"/>
                <a:cs typeface="Comic Sans MS"/>
              </a:rPr>
              <a:t> </a:t>
            </a:r>
            <a:r>
              <a:rPr lang="es-MX" sz="2400" spc="-5" dirty="0">
                <a:latin typeface="Comic Sans MS"/>
                <a:cs typeface="Comic Sans MS"/>
              </a:rPr>
              <a:t>los</a:t>
            </a:r>
            <a:r>
              <a:rPr lang="es-MX" sz="2400" spc="114" dirty="0">
                <a:latin typeface="Comic Sans MS"/>
                <a:cs typeface="Comic Sans MS"/>
              </a:rPr>
              <a:t> </a:t>
            </a:r>
            <a:r>
              <a:rPr lang="es-MX" sz="2400" spc="-5" dirty="0">
                <a:latin typeface="Comic Sans MS"/>
                <a:cs typeface="Comic Sans MS"/>
              </a:rPr>
              <a:t>relés.</a:t>
            </a:r>
            <a:r>
              <a:rPr lang="es-MX" sz="2400" spc="240" dirty="0">
                <a:latin typeface="Comic Sans MS"/>
                <a:cs typeface="Comic Sans MS"/>
              </a:rPr>
              <a:t> </a:t>
            </a:r>
            <a:r>
              <a:rPr lang="es-MX" sz="2400" spc="-5" dirty="0">
                <a:latin typeface="Comic Sans MS"/>
                <a:cs typeface="Comic Sans MS"/>
              </a:rPr>
              <a:t>Esto</a:t>
            </a:r>
            <a:r>
              <a:rPr lang="es-MX" sz="2400" spc="120" dirty="0">
                <a:latin typeface="Comic Sans MS"/>
                <a:cs typeface="Comic Sans MS"/>
              </a:rPr>
              <a:t> </a:t>
            </a:r>
            <a:r>
              <a:rPr lang="es-MX" sz="2400" spc="-5" dirty="0">
                <a:latin typeface="Comic Sans MS"/>
                <a:cs typeface="Comic Sans MS"/>
              </a:rPr>
              <a:t>se</a:t>
            </a:r>
            <a:r>
              <a:rPr lang="es-MX" sz="2400" spc="110" dirty="0">
                <a:latin typeface="Comic Sans MS"/>
                <a:cs typeface="Comic Sans MS"/>
              </a:rPr>
              <a:t> </a:t>
            </a:r>
            <a:r>
              <a:rPr lang="es-MX" sz="2400" spc="-5" dirty="0">
                <a:latin typeface="Comic Sans MS"/>
                <a:cs typeface="Comic Sans MS"/>
              </a:rPr>
              <a:t>debe</a:t>
            </a:r>
            <a:r>
              <a:rPr lang="es-MX" sz="2400" spc="110" dirty="0">
                <a:latin typeface="Comic Sans MS"/>
                <a:cs typeface="Comic Sans MS"/>
              </a:rPr>
              <a:t> </a:t>
            </a:r>
            <a:r>
              <a:rPr lang="es-MX" sz="2400" spc="-5" dirty="0">
                <a:latin typeface="Comic Sans MS"/>
                <a:cs typeface="Comic Sans MS"/>
              </a:rPr>
              <a:t>a</a:t>
            </a:r>
            <a:r>
              <a:rPr lang="es-MX" sz="2400" spc="110" dirty="0">
                <a:latin typeface="Comic Sans MS"/>
                <a:cs typeface="Comic Sans MS"/>
              </a:rPr>
              <a:t> </a:t>
            </a:r>
            <a:r>
              <a:rPr lang="es-MX" sz="2400" spc="-5" dirty="0">
                <a:latin typeface="Comic Sans MS"/>
                <a:cs typeface="Comic Sans MS"/>
              </a:rPr>
              <a:t>la</a:t>
            </a:r>
            <a:r>
              <a:rPr lang="es-MX" sz="2400" spc="110" dirty="0">
                <a:latin typeface="Comic Sans MS"/>
                <a:cs typeface="Comic Sans MS"/>
              </a:rPr>
              <a:t> </a:t>
            </a:r>
            <a:r>
              <a:rPr lang="es-MX" sz="2400" spc="-5" dirty="0">
                <a:latin typeface="Comic Sans MS"/>
                <a:cs typeface="Comic Sans MS"/>
              </a:rPr>
              <a:t>sensibilidad </a:t>
            </a:r>
            <a:r>
              <a:rPr lang="es-MX" sz="2400" spc="-254"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los</a:t>
            </a:r>
            <a:r>
              <a:rPr lang="es-MX" sz="2400" spc="5" dirty="0">
                <a:latin typeface="Comic Sans MS"/>
                <a:cs typeface="Comic Sans MS"/>
              </a:rPr>
              <a:t> </a:t>
            </a:r>
            <a:r>
              <a:rPr lang="es-MX" sz="2400" spc="-5" dirty="0">
                <a:latin typeface="Comic Sans MS"/>
                <a:cs typeface="Comic Sans MS"/>
              </a:rPr>
              <a:t>circuitos</a:t>
            </a:r>
            <a:r>
              <a:rPr lang="es-MX" sz="2400" spc="5"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regulador</a:t>
            </a:r>
            <a:r>
              <a:rPr lang="es-MX" sz="2400" spc="5" dirty="0">
                <a:latin typeface="Comic Sans MS"/>
                <a:cs typeface="Comic Sans MS"/>
              </a:rPr>
              <a:t> </a:t>
            </a:r>
            <a:r>
              <a:rPr lang="es-MX" sz="2400" spc="-5" dirty="0">
                <a:latin typeface="Comic Sans MS"/>
                <a:cs typeface="Comic Sans MS"/>
              </a:rPr>
              <a:t>automático</a:t>
            </a:r>
            <a:r>
              <a:rPr lang="es-MX" sz="2400" spc="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tensión.</a:t>
            </a:r>
            <a:endParaRPr sz="900" dirty="0">
              <a:latin typeface="Comic Sans MS"/>
              <a:cs typeface="Comic Sans MS"/>
            </a:endParaRPr>
          </a:p>
        </p:txBody>
      </p:sp>
      <p:pic>
        <p:nvPicPr>
          <p:cNvPr id="11" name="object 11"/>
          <p:cNvPicPr/>
          <p:nvPr/>
        </p:nvPicPr>
        <p:blipFill>
          <a:blip r:embed="rId2" cstate="print"/>
          <a:stretch>
            <a:fillRect/>
          </a:stretch>
        </p:blipFill>
        <p:spPr>
          <a:xfrm>
            <a:off x="6505771" y="5168474"/>
            <a:ext cx="4870058" cy="3431066"/>
          </a:xfrm>
          <a:prstGeom prst="rect">
            <a:avLst/>
          </a:prstGeom>
        </p:spPr>
      </p:pic>
      <p:sp>
        <p:nvSpPr>
          <p:cNvPr id="12" name="object 12"/>
          <p:cNvSpPr txBox="1"/>
          <p:nvPr/>
        </p:nvSpPr>
        <p:spPr>
          <a:xfrm>
            <a:off x="3835400" y="8878087"/>
            <a:ext cx="10210799"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 1.</a:t>
            </a:r>
            <a:r>
              <a:rPr sz="2000" b="1" spc="480" dirty="0">
                <a:latin typeface="Comic Sans MS"/>
                <a:cs typeface="Comic Sans MS"/>
              </a:rPr>
              <a:t> </a:t>
            </a:r>
            <a:r>
              <a:rPr sz="2000" b="1" spc="-10" dirty="0">
                <a:latin typeface="Comic Sans MS"/>
                <a:cs typeface="Comic Sans MS"/>
              </a:rPr>
              <a:t>Aplicación</a:t>
            </a:r>
            <a:r>
              <a:rPr sz="2000" b="1" spc="5" dirty="0">
                <a:latin typeface="Comic Sans MS"/>
                <a:cs typeface="Comic Sans MS"/>
              </a:rPr>
              <a:t> </a:t>
            </a:r>
            <a:r>
              <a:rPr sz="2000" b="1" spc="-10" dirty="0">
                <a:latin typeface="Comic Sans MS"/>
                <a:cs typeface="Comic Sans MS"/>
              </a:rPr>
              <a:t>del</a:t>
            </a:r>
            <a:r>
              <a:rPr sz="2000" b="1" dirty="0">
                <a:latin typeface="Comic Sans MS"/>
                <a:cs typeface="Comic Sans MS"/>
              </a:rPr>
              <a:t> </a:t>
            </a:r>
            <a:r>
              <a:rPr sz="2000" b="1" spc="-10" dirty="0">
                <a:latin typeface="Comic Sans MS"/>
                <a:cs typeface="Comic Sans MS"/>
              </a:rPr>
              <a:t>relé</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balance</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tensión</a:t>
            </a:r>
            <a:endParaRPr sz="2000" b="1" dirty="0">
              <a:latin typeface="Comic Sans MS"/>
              <a:cs typeface="Comic Sans MS"/>
            </a:endParaRPr>
          </a:p>
        </p:txBody>
      </p:sp>
    </p:spTree>
    <p:extLst>
      <p:ext uri="{BB962C8B-B14F-4D97-AF65-F5344CB8AC3E}">
        <p14:creationId xmlns:p14="http://schemas.microsoft.com/office/powerpoint/2010/main" xmlns="" val="32151912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2100" y="381000"/>
            <a:ext cx="17297400" cy="3906967"/>
          </a:xfrm>
          <a:prstGeom prst="rect">
            <a:avLst/>
          </a:prstGeom>
        </p:spPr>
        <p:txBody>
          <a:bodyPr vert="horz" wrap="square" lIns="0" tIns="12700" rIns="0" bIns="0" rtlCol="0">
            <a:spAutoFit/>
          </a:bodyPr>
          <a:lstStyle/>
          <a:p>
            <a:pPr marL="12700" marR="5080" algn="just">
              <a:spcBef>
                <a:spcPts val="100"/>
              </a:spcBef>
              <a:tabLst>
                <a:tab pos="872490" algn="l"/>
                <a:tab pos="1193165" algn="l"/>
                <a:tab pos="1722120" algn="l"/>
                <a:tab pos="2113915" algn="l"/>
                <a:tab pos="2885440" algn="l"/>
              </a:tabLst>
            </a:pPr>
            <a:r>
              <a:rPr sz="2400" b="1" spc="-5" dirty="0">
                <a:latin typeface="Comic Sans MS"/>
                <a:cs typeface="Comic Sans MS"/>
              </a:rPr>
              <a:t>DETECCIÓN	DE	FALLA	POR	ANÁLISIS	DE  COMPONENTES SIMÉTRICAS</a:t>
            </a:r>
            <a:endParaRPr lang="en-US" sz="2400" b="1" spc="-5" dirty="0">
              <a:latin typeface="Comic Sans MS"/>
              <a:cs typeface="Comic Sans MS"/>
            </a:endParaRPr>
          </a:p>
          <a:p>
            <a:pPr marL="12700" marR="5080" algn="just">
              <a:spcBef>
                <a:spcPts val="100"/>
              </a:spcBef>
              <a:tabLst>
                <a:tab pos="872490" algn="l"/>
                <a:tab pos="1193165" algn="l"/>
                <a:tab pos="1722120" algn="l"/>
                <a:tab pos="2113915" algn="l"/>
                <a:tab pos="2885440" algn="l"/>
              </a:tabLst>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Un método moderno usado en la detección de fallas de </a:t>
            </a:r>
            <a:r>
              <a:rPr lang="es-MX" sz="2400" dirty="0">
                <a:latin typeface="Comic Sans MS"/>
                <a:cs typeface="Comic Sans MS"/>
              </a:rPr>
              <a:t> </a:t>
            </a:r>
            <a:r>
              <a:rPr lang="es-MX" sz="2400" spc="-5" dirty="0" err="1">
                <a:latin typeface="Comic Sans MS"/>
                <a:cs typeface="Comic Sans MS"/>
              </a:rPr>
              <a:t>TP’s</a:t>
            </a:r>
            <a:r>
              <a:rPr lang="es-MX" sz="2400" spc="-5" dirty="0">
                <a:latin typeface="Comic Sans MS"/>
                <a:cs typeface="Comic Sans MS"/>
              </a:rPr>
              <a:t> hace uso de la relación de tensiones y corrientes de </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potencial.</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se </a:t>
            </a:r>
            <a:r>
              <a:rPr lang="es-MX" sz="2400" spc="-254" dirty="0">
                <a:latin typeface="Comic Sans MS"/>
                <a:cs typeface="Comic Sans MS"/>
              </a:rPr>
              <a:t> </a:t>
            </a:r>
            <a:r>
              <a:rPr lang="es-MX" sz="2400" spc="-5" dirty="0">
                <a:latin typeface="Comic Sans MS"/>
                <a:cs typeface="Comic Sans MS"/>
              </a:rPr>
              <a:t>pierde la señal de un TP, las tres tensiones de fase se </a:t>
            </a:r>
            <a:r>
              <a:rPr lang="es-MX" sz="2400" dirty="0">
                <a:latin typeface="Comic Sans MS"/>
                <a:cs typeface="Comic Sans MS"/>
              </a:rPr>
              <a:t> </a:t>
            </a:r>
            <a:r>
              <a:rPr lang="es-MX" sz="2400" spc="-5" dirty="0">
                <a:latin typeface="Comic Sans MS"/>
                <a:cs typeface="Comic Sans MS"/>
              </a:rPr>
              <a:t>vuelven desbalanceadas.</a:t>
            </a:r>
            <a:r>
              <a:rPr lang="es-MX" sz="2400" dirty="0">
                <a:latin typeface="Comic Sans MS"/>
                <a:cs typeface="Comic Sans MS"/>
              </a:rPr>
              <a:t> </a:t>
            </a:r>
            <a:r>
              <a:rPr lang="es-MX" sz="2400" spc="-5" dirty="0">
                <a:latin typeface="Comic Sans MS"/>
                <a:cs typeface="Comic Sans MS"/>
              </a:rPr>
              <a:t>Debido a este desbalance, se </a:t>
            </a:r>
            <a:r>
              <a:rPr lang="es-MX" sz="2400" dirty="0">
                <a:latin typeface="Comic Sans MS"/>
                <a:cs typeface="Comic Sans MS"/>
              </a:rPr>
              <a:t> </a:t>
            </a:r>
            <a:r>
              <a:rPr lang="es-MX" sz="2400" spc="-5" dirty="0">
                <a:latin typeface="Comic Sans MS"/>
                <a:cs typeface="Comic Sans MS"/>
              </a:rPr>
              <a:t>produce</a:t>
            </a:r>
            <a:r>
              <a:rPr lang="es-MX" sz="2400" spc="155" dirty="0">
                <a:latin typeface="Comic Sans MS"/>
                <a:cs typeface="Comic Sans MS"/>
              </a:rPr>
              <a:t> </a:t>
            </a:r>
            <a:r>
              <a:rPr lang="es-MX" sz="2400" spc="-5" dirty="0">
                <a:latin typeface="Comic Sans MS"/>
                <a:cs typeface="Comic Sans MS"/>
              </a:rPr>
              <a:t>una</a:t>
            </a:r>
            <a:r>
              <a:rPr lang="es-MX" sz="2400" spc="160" dirty="0">
                <a:latin typeface="Comic Sans MS"/>
                <a:cs typeface="Comic Sans MS"/>
              </a:rPr>
              <a:t> </a:t>
            </a:r>
            <a:r>
              <a:rPr lang="es-MX" sz="2400" spc="-5" dirty="0">
                <a:latin typeface="Comic Sans MS"/>
                <a:cs typeface="Comic Sans MS"/>
              </a:rPr>
              <a:t>tensión</a:t>
            </a:r>
            <a:r>
              <a:rPr lang="es-MX" sz="2400" spc="160" dirty="0">
                <a:latin typeface="Comic Sans MS"/>
                <a:cs typeface="Comic Sans MS"/>
              </a:rPr>
              <a:t> </a:t>
            </a:r>
            <a:r>
              <a:rPr lang="es-MX" sz="2400" spc="-5" dirty="0">
                <a:latin typeface="Comic Sans MS"/>
                <a:cs typeface="Comic Sans MS"/>
              </a:rPr>
              <a:t>de</a:t>
            </a:r>
            <a:r>
              <a:rPr lang="es-MX" sz="2400" spc="160" dirty="0">
                <a:latin typeface="Comic Sans MS"/>
                <a:cs typeface="Comic Sans MS"/>
              </a:rPr>
              <a:t> </a:t>
            </a:r>
            <a:r>
              <a:rPr lang="es-MX" sz="2400" spc="-5" dirty="0">
                <a:latin typeface="Comic Sans MS"/>
                <a:cs typeface="Comic Sans MS"/>
              </a:rPr>
              <a:t>secuencia</a:t>
            </a:r>
            <a:r>
              <a:rPr lang="es-MX" sz="2400" spc="160" dirty="0">
                <a:latin typeface="Comic Sans MS"/>
                <a:cs typeface="Comic Sans MS"/>
              </a:rPr>
              <a:t> </a:t>
            </a:r>
            <a:r>
              <a:rPr lang="es-MX" sz="2400" spc="-5" dirty="0">
                <a:latin typeface="Comic Sans MS"/>
                <a:cs typeface="Comic Sans MS"/>
              </a:rPr>
              <a:t>negativa.</a:t>
            </a:r>
            <a:r>
              <a:rPr lang="es-MX" sz="2400" spc="60" dirty="0">
                <a:latin typeface="Comic Sans MS"/>
                <a:cs typeface="Comic Sans MS"/>
              </a:rPr>
              <a:t> </a:t>
            </a:r>
            <a:r>
              <a:rPr lang="es-MX" sz="2400" spc="-5" dirty="0">
                <a:latin typeface="Comic Sans MS"/>
                <a:cs typeface="Comic Sans MS"/>
              </a:rPr>
              <a:t>La</a:t>
            </a:r>
            <a:r>
              <a:rPr lang="es-MX" sz="2400" spc="150" dirty="0">
                <a:latin typeface="Comic Sans MS"/>
                <a:cs typeface="Comic Sans MS"/>
              </a:rPr>
              <a:t> </a:t>
            </a:r>
            <a:r>
              <a:rPr lang="es-MX" sz="2400" spc="-5" dirty="0">
                <a:latin typeface="Comic Sans MS"/>
                <a:cs typeface="Comic Sans MS"/>
              </a:rPr>
              <a:t>tensión </a:t>
            </a:r>
            <a:r>
              <a:rPr lang="es-MX" sz="2400" spc="-26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positiva</a:t>
            </a:r>
            <a:r>
              <a:rPr lang="es-MX" sz="2400" dirty="0">
                <a:latin typeface="Comic Sans MS"/>
                <a:cs typeface="Comic Sans MS"/>
              </a:rPr>
              <a:t> </a:t>
            </a:r>
            <a:r>
              <a:rPr lang="es-MX" sz="2400" spc="-5" dirty="0">
                <a:latin typeface="Comic Sans MS"/>
                <a:cs typeface="Comic Sans MS"/>
              </a:rPr>
              <a:t>disminuye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pérdida</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señal de un TP.</a:t>
            </a:r>
            <a:r>
              <a:rPr lang="es-MX" sz="2400" spc="520" dirty="0">
                <a:latin typeface="Comic Sans MS"/>
                <a:cs typeface="Comic Sans MS"/>
              </a:rPr>
              <a:t> </a:t>
            </a:r>
            <a:r>
              <a:rPr lang="es-MX" sz="2400" spc="-5" dirty="0">
                <a:latin typeface="Comic Sans MS"/>
                <a:cs typeface="Comic Sans MS"/>
              </a:rPr>
              <a:t>Para distinguir esta condición de una </a:t>
            </a:r>
            <a:r>
              <a:rPr lang="es-MX" sz="2400" dirty="0">
                <a:latin typeface="Comic Sans MS"/>
                <a:cs typeface="Comic Sans MS"/>
              </a:rPr>
              <a:t> </a:t>
            </a:r>
            <a:r>
              <a:rPr lang="es-MX" sz="2400" spc="-5" dirty="0">
                <a:latin typeface="Comic Sans MS"/>
                <a:cs typeface="Comic Sans MS"/>
              </a:rPr>
              <a:t>falla, se verifican las corrientes de secuencia positiva y </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Este tipo de detección puede ser usado cuando </a:t>
            </a:r>
            <a:r>
              <a:rPr lang="es-MX" sz="2400" spc="-254" dirty="0">
                <a:latin typeface="Comic Sans MS"/>
                <a:cs typeface="Comic Sans MS"/>
              </a:rPr>
              <a:t> </a:t>
            </a:r>
            <a:r>
              <a:rPr lang="es-MX" sz="2400" spc="-5" dirty="0">
                <a:latin typeface="Comic Sans MS"/>
                <a:cs typeface="Comic Sans MS"/>
              </a:rPr>
              <a:t>únicamente</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tiene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grupo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TP’s</a:t>
            </a:r>
            <a:r>
              <a:rPr lang="es-MX" sz="2400" spc="254" dirty="0">
                <a:latin typeface="Comic Sans MS"/>
                <a:cs typeface="Comic Sans MS"/>
              </a:rPr>
              <a:t> </a:t>
            </a:r>
            <a:r>
              <a:rPr lang="es-MX" sz="2400" spc="-5" dirty="0">
                <a:latin typeface="Comic Sans MS"/>
                <a:cs typeface="Comic Sans MS"/>
              </a:rPr>
              <a:t>aplicados</a:t>
            </a:r>
            <a:r>
              <a:rPr lang="es-MX" sz="2400" spc="260" dirty="0">
                <a:latin typeface="Comic Sans MS"/>
                <a:cs typeface="Comic Sans MS"/>
              </a:rPr>
              <a:t> </a:t>
            </a:r>
            <a:r>
              <a:rPr lang="es-MX" sz="2400" spc="-5" dirty="0">
                <a:latin typeface="Comic Sans MS"/>
                <a:cs typeface="Comic Sans MS"/>
              </a:rPr>
              <a:t>al </a:t>
            </a:r>
            <a:r>
              <a:rPr lang="es-MX" sz="2400" dirty="0">
                <a:latin typeface="Comic Sans MS"/>
                <a:cs typeface="Comic Sans MS"/>
              </a:rPr>
              <a:t> </a:t>
            </a:r>
            <a:r>
              <a:rPr lang="es-MX" sz="2400" spc="-5" dirty="0">
                <a:latin typeface="Comic Sans MS"/>
                <a:cs typeface="Comic Sans MS"/>
              </a:rPr>
              <a:t>sistema del</a:t>
            </a:r>
            <a:r>
              <a:rPr lang="es-MX" sz="2400" dirty="0">
                <a:latin typeface="Comic Sans MS"/>
                <a:cs typeface="Comic Sans MS"/>
              </a:rPr>
              <a:t> </a:t>
            </a:r>
            <a:r>
              <a:rPr lang="es-MX" sz="2400" spc="-5" dirty="0">
                <a:latin typeface="Comic Sans MS"/>
                <a:cs typeface="Comic Sans MS"/>
              </a:rPr>
              <a:t>generador.</a:t>
            </a:r>
          </a:p>
          <a:p>
            <a:pPr marL="12700" marR="5080" algn="just">
              <a:spcBef>
                <a:spcPts val="100"/>
              </a:spcBef>
            </a:pPr>
            <a:r>
              <a:rPr lang="es-MX" sz="2400" spc="-5" dirty="0">
                <a:latin typeface="Comic Sans MS"/>
                <a:cs typeface="Comic Sans MS"/>
              </a:rPr>
              <a:t>Este método es implementado fácilmente en sistemas de </a:t>
            </a:r>
            <a:r>
              <a:rPr lang="es-MX" sz="2400" dirty="0">
                <a:latin typeface="Comic Sans MS"/>
                <a:cs typeface="Comic Sans MS"/>
              </a:rPr>
              <a:t> </a:t>
            </a:r>
            <a:r>
              <a:rPr lang="es-MX" sz="2400" spc="-5" dirty="0">
                <a:latin typeface="Comic Sans MS"/>
                <a:cs typeface="Comic Sans MS"/>
              </a:rPr>
              <a:t>protección de generador basados en microprocesadores </a:t>
            </a:r>
            <a:r>
              <a:rPr lang="es-MX" sz="2400" dirty="0">
                <a:latin typeface="Comic Sans MS"/>
                <a:cs typeface="Comic Sans MS"/>
              </a:rPr>
              <a:t> </a:t>
            </a:r>
            <a:r>
              <a:rPr lang="es-MX" sz="2400" spc="-5" dirty="0">
                <a:latin typeface="Comic Sans MS"/>
                <a:cs typeface="Comic Sans MS"/>
              </a:rPr>
              <a:t>digitales.</a:t>
            </a:r>
            <a:endParaRPr lang="es-MX" sz="2400" dirty="0">
              <a:latin typeface="Comic Sans MS"/>
              <a:cs typeface="Comic Sans MS"/>
            </a:endParaRPr>
          </a:p>
          <a:p>
            <a:pPr marL="12700" marR="5080">
              <a:lnSpc>
                <a:spcPct val="116100"/>
              </a:lnSpc>
              <a:spcBef>
                <a:spcPts val="100"/>
              </a:spcBef>
              <a:tabLst>
                <a:tab pos="872490" algn="l"/>
                <a:tab pos="1193165" algn="l"/>
                <a:tab pos="1722120" algn="l"/>
                <a:tab pos="2113915" algn="l"/>
                <a:tab pos="2885440" algn="l"/>
              </a:tabLst>
            </a:pPr>
            <a:endParaRPr sz="900" dirty="0">
              <a:latin typeface="Comic Sans MS"/>
              <a:cs typeface="Comic Sans M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92100" y="457200"/>
            <a:ext cx="17297400" cy="9128909"/>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ASPECTOS</a:t>
            </a:r>
            <a:r>
              <a:rPr sz="2400" b="1" spc="300" dirty="0">
                <a:latin typeface="Comic Sans MS"/>
                <a:cs typeface="Comic Sans MS"/>
              </a:rPr>
              <a:t> </a:t>
            </a:r>
            <a:r>
              <a:rPr sz="2400" b="1" spc="-5" dirty="0">
                <a:latin typeface="Comic Sans MS"/>
                <a:cs typeface="Comic Sans MS"/>
              </a:rPr>
              <a:t>DE</a:t>
            </a:r>
            <a:r>
              <a:rPr sz="2400" b="1" spc="300" dirty="0">
                <a:latin typeface="Comic Sans MS"/>
                <a:cs typeface="Comic Sans MS"/>
              </a:rPr>
              <a:t> </a:t>
            </a:r>
            <a:r>
              <a:rPr sz="2400" b="1" spc="-5" dirty="0">
                <a:latin typeface="Comic Sans MS"/>
                <a:cs typeface="Comic Sans MS"/>
              </a:rPr>
              <a:t>INTERÉS</a:t>
            </a:r>
            <a:r>
              <a:rPr sz="2400" b="1" spc="290" dirty="0">
                <a:latin typeface="Comic Sans MS"/>
                <a:cs typeface="Comic Sans MS"/>
              </a:rPr>
              <a:t> </a:t>
            </a:r>
            <a:r>
              <a:rPr sz="2400" b="1" spc="-5" dirty="0">
                <a:latin typeface="Comic Sans MS"/>
                <a:cs typeface="Comic Sans MS"/>
              </a:rPr>
              <a:t>EN</a:t>
            </a:r>
            <a:r>
              <a:rPr sz="2400" b="1" spc="290" dirty="0">
                <a:latin typeface="Comic Sans MS"/>
                <a:cs typeface="Comic Sans MS"/>
              </a:rPr>
              <a:t> </a:t>
            </a:r>
            <a:r>
              <a:rPr sz="2400" b="1" spc="-5" dirty="0">
                <a:latin typeface="Comic Sans MS"/>
                <a:cs typeface="Comic Sans MS"/>
              </a:rPr>
              <a:t>LA</a:t>
            </a:r>
            <a:r>
              <a:rPr sz="2400" b="1" spc="295" dirty="0">
                <a:latin typeface="Comic Sans MS"/>
                <a:cs typeface="Comic Sans MS"/>
              </a:rPr>
              <a:t> </a:t>
            </a:r>
            <a:r>
              <a:rPr sz="2400" b="1" spc="-5" dirty="0">
                <a:latin typeface="Comic Sans MS"/>
                <a:cs typeface="Comic Sans MS"/>
              </a:rPr>
              <a:t>APLICACIÓN</a:t>
            </a:r>
            <a:r>
              <a:rPr sz="2400" b="1" spc="290" dirty="0">
                <a:latin typeface="Comic Sans MS"/>
                <a:cs typeface="Comic Sans MS"/>
              </a:rPr>
              <a:t> </a:t>
            </a:r>
            <a:r>
              <a:rPr sz="2400" b="1" spc="-5" dirty="0">
                <a:latin typeface="Comic Sans MS"/>
                <a:cs typeface="Comic Sans MS"/>
              </a:rPr>
              <a:t>DE </a:t>
            </a:r>
            <a:r>
              <a:rPr sz="2400" b="1" spc="-375" dirty="0">
                <a:latin typeface="Comic Sans MS"/>
                <a:cs typeface="Comic Sans MS"/>
              </a:rPr>
              <a:t> </a:t>
            </a:r>
            <a:r>
              <a:rPr sz="2400" b="1" spc="-5" dirty="0">
                <a:latin typeface="Comic Sans MS"/>
                <a:cs typeface="Comic Sans MS"/>
              </a:rPr>
              <a:t>TPs.</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354965" indent="-342900" algn="just">
              <a:spcBef>
                <a:spcPts val="100"/>
              </a:spcBef>
              <a:buFont typeface="Wingdings" panose="05000000000000000000" pitchFamily="2" charset="2"/>
              <a:buChar char="v"/>
              <a:tabLst>
                <a:tab pos="240665" algn="l"/>
                <a:tab pos="241300" algn="l"/>
              </a:tabLst>
            </a:pPr>
            <a:r>
              <a:rPr lang="es-MX" sz="2400" spc="-5" dirty="0">
                <a:latin typeface="Comic Sans MS"/>
                <a:cs typeface="Comic Sans MS"/>
              </a:rPr>
              <a:t>Dos</a:t>
            </a:r>
            <a:r>
              <a:rPr lang="es-MX" sz="2400" spc="114" dirty="0">
                <a:latin typeface="Comic Sans MS"/>
                <a:cs typeface="Comic Sans MS"/>
              </a:rPr>
              <a:t> </a:t>
            </a:r>
            <a:r>
              <a:rPr lang="es-MX" sz="2400" spc="-5" dirty="0">
                <a:latin typeface="Comic Sans MS"/>
                <a:cs typeface="Comic Sans MS"/>
              </a:rPr>
              <a:t>aspectos</a:t>
            </a:r>
            <a:r>
              <a:rPr lang="es-MX" sz="2400" spc="114" dirty="0">
                <a:latin typeface="Comic Sans MS"/>
                <a:cs typeface="Comic Sans MS"/>
              </a:rPr>
              <a:t> </a:t>
            </a:r>
            <a:r>
              <a:rPr lang="es-MX" sz="2400" spc="-5" dirty="0">
                <a:latin typeface="Comic Sans MS"/>
                <a:cs typeface="Comic Sans MS"/>
              </a:rPr>
              <a:t>son</a:t>
            </a:r>
            <a:r>
              <a:rPr lang="es-MX" sz="2400" spc="114" dirty="0">
                <a:latin typeface="Comic Sans MS"/>
                <a:cs typeface="Comic Sans MS"/>
              </a:rPr>
              <a:t> </a:t>
            </a:r>
            <a:r>
              <a:rPr lang="es-MX" sz="2400" spc="-5" dirty="0">
                <a:latin typeface="Comic Sans MS"/>
                <a:cs typeface="Comic Sans MS"/>
              </a:rPr>
              <a:t>analizados</a:t>
            </a:r>
            <a:r>
              <a:rPr lang="es-MX" sz="2400" spc="114" dirty="0">
                <a:latin typeface="Comic Sans MS"/>
                <a:cs typeface="Comic Sans MS"/>
              </a:rPr>
              <a:t> </a:t>
            </a:r>
            <a:r>
              <a:rPr lang="es-MX" sz="2400" spc="-5" dirty="0">
                <a:latin typeface="Comic Sans MS"/>
                <a:cs typeface="Comic Sans MS"/>
              </a:rPr>
              <a:t>en</a:t>
            </a:r>
            <a:r>
              <a:rPr lang="es-MX" sz="2400" spc="114" dirty="0">
                <a:latin typeface="Comic Sans MS"/>
                <a:cs typeface="Comic Sans MS"/>
              </a:rPr>
              <a:t> </a:t>
            </a:r>
            <a:r>
              <a:rPr lang="es-MX" sz="2400" spc="-5" dirty="0">
                <a:latin typeface="Comic Sans MS"/>
                <a:cs typeface="Comic Sans MS"/>
              </a:rPr>
              <a:t>esta</a:t>
            </a:r>
            <a:r>
              <a:rPr lang="es-MX" sz="2400" spc="114" dirty="0">
                <a:latin typeface="Comic Sans MS"/>
                <a:cs typeface="Comic Sans MS"/>
              </a:rPr>
              <a:t> </a:t>
            </a:r>
            <a:r>
              <a:rPr lang="es-MX" sz="2400" spc="-5" dirty="0">
                <a:latin typeface="Comic Sans MS"/>
                <a:cs typeface="Comic Sans MS"/>
              </a:rPr>
              <a:t>sección</a:t>
            </a:r>
            <a:r>
              <a:rPr lang="es-MX" sz="2400" spc="114" dirty="0">
                <a:latin typeface="Comic Sans MS"/>
                <a:cs typeface="Comic Sans MS"/>
              </a:rPr>
              <a:t> </a:t>
            </a:r>
            <a:r>
              <a:rPr lang="es-MX" sz="2400" spc="-5" dirty="0">
                <a:latin typeface="Comic Sans MS"/>
                <a:cs typeface="Comic Sans MS"/>
              </a:rPr>
              <a:t>relativos</a:t>
            </a:r>
            <a:r>
              <a:rPr lang="es-MX" sz="2400" spc="114" dirty="0">
                <a:latin typeface="Comic Sans MS"/>
                <a:cs typeface="Comic Sans MS"/>
              </a:rPr>
              <a:t> </a:t>
            </a:r>
            <a:r>
              <a:rPr lang="es-MX" sz="2400" spc="-5" dirty="0">
                <a:latin typeface="Comic Sans MS"/>
                <a:cs typeface="Comic Sans MS"/>
              </a:rPr>
              <a:t>a </a:t>
            </a:r>
            <a:r>
              <a:rPr lang="es-MX" sz="2400" spc="-254"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aplicación</a:t>
            </a:r>
            <a:r>
              <a:rPr lang="es-MX" sz="2400" dirty="0">
                <a:latin typeface="Comic Sans MS"/>
                <a:cs typeface="Comic Sans MS"/>
              </a:rPr>
              <a:t> </a:t>
            </a:r>
            <a:r>
              <a:rPr lang="es-MX" sz="2400" spc="-5" dirty="0">
                <a:latin typeface="Comic Sans MS"/>
                <a:cs typeface="Comic Sans MS"/>
              </a:rPr>
              <a:t>adecuada</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err="1">
                <a:latin typeface="Comic Sans MS"/>
                <a:cs typeface="Comic Sans MS"/>
              </a:rPr>
              <a:t>TP’s</a:t>
            </a:r>
            <a:r>
              <a:rPr lang="es-MX" sz="2400" spc="-5" dirty="0">
                <a:latin typeface="Comic Sans MS"/>
                <a:cs typeface="Comic Sans MS"/>
              </a:rPr>
              <a:t>.</a:t>
            </a:r>
            <a:r>
              <a:rPr lang="es-MX" sz="2400" spc="15"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son: </a:t>
            </a:r>
            <a:r>
              <a:rPr lang="es-MX" sz="2400" spc="-5" dirty="0" err="1">
                <a:latin typeface="Comic Sans MS"/>
                <a:cs typeface="Comic Sans MS"/>
              </a:rPr>
              <a:t>Ferrorresonancia</a:t>
            </a:r>
            <a:r>
              <a:rPr lang="es-MX" sz="2400" spc="5"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puesta</a:t>
            </a:r>
            <a:r>
              <a:rPr lang="es-MX" sz="2400" spc="5"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tierra.</a:t>
            </a:r>
          </a:p>
          <a:p>
            <a:pPr marL="354965" indent="-342900" algn="just">
              <a:spcBef>
                <a:spcPts val="100"/>
              </a:spcBef>
              <a:buFont typeface="Wingdings" panose="05000000000000000000" pitchFamily="2" charset="2"/>
              <a:buChar char="v"/>
              <a:tabLst>
                <a:tab pos="240665" algn="l"/>
                <a:tab pos="241300" algn="l"/>
              </a:tabLst>
            </a:pPr>
            <a:endParaRPr lang="es-MX" sz="2400" spc="-5" dirty="0">
              <a:latin typeface="Comic Sans MS"/>
              <a:cs typeface="Comic Sans MS"/>
            </a:endParaRPr>
          </a:p>
          <a:p>
            <a:pPr marL="354965" indent="-342900" algn="just">
              <a:spcBef>
                <a:spcPts val="100"/>
              </a:spcBef>
              <a:buFont typeface="Wingdings" panose="05000000000000000000" pitchFamily="2" charset="2"/>
              <a:buChar char="v"/>
              <a:tabLst>
                <a:tab pos="240665" algn="l"/>
                <a:tab pos="241300" algn="l"/>
              </a:tabLst>
            </a:pPr>
            <a:r>
              <a:rPr lang="es-MX" sz="2400" spc="-5" dirty="0">
                <a:latin typeface="Comic Sans MS"/>
                <a:cs typeface="Comic Sans MS"/>
              </a:rPr>
              <a:t>Uso</a:t>
            </a:r>
            <a:r>
              <a:rPr lang="es-MX" sz="2400" spc="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resistores</a:t>
            </a:r>
            <a:r>
              <a:rPr lang="es-MX" sz="2400" spc="10" dirty="0">
                <a:latin typeface="Comic Sans MS"/>
                <a:cs typeface="Comic Sans MS"/>
              </a:rPr>
              <a:t> </a:t>
            </a:r>
            <a:r>
              <a:rPr lang="es-MX" sz="2400" spc="-5" dirty="0">
                <a:latin typeface="Comic Sans MS"/>
                <a:cs typeface="Comic Sans MS"/>
              </a:rPr>
              <a:t>limitadores</a:t>
            </a:r>
            <a:r>
              <a:rPr lang="es-MX" sz="2400" spc="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corriente.</a:t>
            </a:r>
            <a:endParaRPr lang="es-MX" sz="2400" dirty="0">
              <a:latin typeface="Comic Sans MS"/>
              <a:cs typeface="Comic Sans MS"/>
            </a:endParaRPr>
          </a:p>
          <a:p>
            <a:pPr algn="just">
              <a:spcBef>
                <a:spcPts val="45"/>
              </a:spcBef>
            </a:pPr>
            <a:endParaRPr lang="es-MX" sz="2400" dirty="0">
              <a:latin typeface="Comic Sans MS"/>
              <a:cs typeface="Comic Sans MS"/>
            </a:endParaRPr>
          </a:p>
          <a:p>
            <a:pPr marL="12700" algn="just">
              <a:spcBef>
                <a:spcPts val="5"/>
              </a:spcBef>
            </a:pPr>
            <a:r>
              <a:rPr lang="es-MX" sz="2400" b="1" spc="-5" dirty="0">
                <a:latin typeface="Comic Sans MS"/>
                <a:cs typeface="Comic Sans MS"/>
              </a:rPr>
              <a:t>1.</a:t>
            </a:r>
            <a:r>
              <a:rPr lang="es-MX" sz="2400" b="1" spc="475" dirty="0">
                <a:latin typeface="Comic Sans MS"/>
                <a:cs typeface="Comic Sans MS"/>
              </a:rPr>
              <a:t> </a:t>
            </a:r>
            <a:r>
              <a:rPr lang="es-MX" sz="2400" b="1" spc="-5" dirty="0" err="1">
                <a:latin typeface="Comic Sans MS"/>
                <a:cs typeface="Comic Sans MS"/>
              </a:rPr>
              <a:t>Ferrorresonancia</a:t>
            </a:r>
            <a:r>
              <a:rPr lang="es-MX" sz="2400" b="1" spc="5" dirty="0">
                <a:latin typeface="Comic Sans MS"/>
                <a:cs typeface="Comic Sans MS"/>
              </a:rPr>
              <a:t> </a:t>
            </a:r>
            <a:r>
              <a:rPr lang="es-MX" sz="2400" b="1" spc="-5" dirty="0">
                <a:latin typeface="Comic Sans MS"/>
                <a:cs typeface="Comic Sans MS"/>
              </a:rPr>
              <a:t>y</a:t>
            </a:r>
            <a:r>
              <a:rPr lang="es-MX" sz="2400" b="1" spc="5" dirty="0">
                <a:latin typeface="Comic Sans MS"/>
                <a:cs typeface="Comic Sans MS"/>
              </a:rPr>
              <a:t> </a:t>
            </a:r>
            <a:r>
              <a:rPr lang="es-MX" sz="2400" b="1" spc="-5" dirty="0">
                <a:latin typeface="Comic Sans MS"/>
                <a:cs typeface="Comic Sans MS"/>
              </a:rPr>
              <a:t>Puesta</a:t>
            </a:r>
            <a:r>
              <a:rPr lang="es-MX" sz="2400" b="1" spc="5" dirty="0">
                <a:latin typeface="Comic Sans MS"/>
                <a:cs typeface="Comic Sans MS"/>
              </a:rPr>
              <a:t> </a:t>
            </a:r>
            <a:r>
              <a:rPr lang="es-MX" sz="2400" b="1" spc="-5" dirty="0">
                <a:latin typeface="Comic Sans MS"/>
                <a:cs typeface="Comic Sans MS"/>
              </a:rPr>
              <a:t>a</a:t>
            </a:r>
            <a:r>
              <a:rPr lang="es-MX" sz="2400" b="1" spc="5" dirty="0">
                <a:latin typeface="Comic Sans MS"/>
                <a:cs typeface="Comic Sans MS"/>
              </a:rPr>
              <a:t> </a:t>
            </a:r>
            <a:r>
              <a:rPr lang="es-MX" sz="2400" b="1" spc="-5" dirty="0">
                <a:latin typeface="Comic Sans MS"/>
                <a:cs typeface="Comic Sans MS"/>
              </a:rPr>
              <a:t>tierra</a:t>
            </a:r>
            <a:r>
              <a:rPr lang="es-MX" sz="2400" b="1" spc="10" dirty="0">
                <a:latin typeface="Comic Sans MS"/>
                <a:cs typeface="Comic Sans MS"/>
              </a:rPr>
              <a:t> </a:t>
            </a:r>
            <a:r>
              <a:rPr lang="es-MX" sz="2400" b="1" spc="-5" dirty="0">
                <a:latin typeface="Comic Sans MS"/>
                <a:cs typeface="Comic Sans MS"/>
              </a:rPr>
              <a:t>de</a:t>
            </a:r>
            <a:r>
              <a:rPr lang="es-MX" sz="2400" b="1" spc="5" dirty="0">
                <a:latin typeface="Comic Sans MS"/>
                <a:cs typeface="Comic Sans MS"/>
              </a:rPr>
              <a:t> </a:t>
            </a:r>
            <a:r>
              <a:rPr lang="es-MX" sz="2400" b="1" spc="-5" dirty="0" err="1">
                <a:latin typeface="Comic Sans MS"/>
                <a:cs typeface="Comic Sans MS"/>
              </a:rPr>
              <a:t>TP’s</a:t>
            </a:r>
            <a:endParaRPr lang="es-MX" sz="2400" dirty="0">
              <a:latin typeface="Comic Sans MS"/>
              <a:cs typeface="Comic Sans MS"/>
            </a:endParaRPr>
          </a:p>
          <a:p>
            <a:pPr algn="just">
              <a:spcBef>
                <a:spcPts val="10"/>
              </a:spcBef>
            </a:pPr>
            <a:endParaRPr lang="es-MX" sz="2400" dirty="0">
              <a:latin typeface="Comic Sans MS"/>
              <a:cs typeface="Comic Sans MS"/>
            </a:endParaRPr>
          </a:p>
          <a:p>
            <a:pPr marR="5080" algn="just"/>
            <a:r>
              <a:rPr lang="es-MX" sz="2400" spc="-5" dirty="0">
                <a:latin typeface="Comic Sans MS"/>
                <a:cs typeface="Comic Sans MS"/>
              </a:rPr>
              <a:t>El fenómeno de </a:t>
            </a:r>
            <a:r>
              <a:rPr lang="es-MX" sz="2400" spc="-5" dirty="0" err="1">
                <a:latin typeface="Comic Sans MS"/>
                <a:cs typeface="Comic Sans MS"/>
              </a:rPr>
              <a:t>ferrorresonancia</a:t>
            </a:r>
            <a:r>
              <a:rPr lang="es-MX" sz="2400" spc="-5" dirty="0">
                <a:latin typeface="Comic Sans MS"/>
                <a:cs typeface="Comic Sans MS"/>
              </a:rPr>
              <a:t> puede ser creado </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estrella-estrella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primarios </a:t>
            </a:r>
            <a:r>
              <a:rPr lang="es-MX" sz="2400" dirty="0">
                <a:latin typeface="Comic Sans MS"/>
                <a:cs typeface="Comic Sans MS"/>
              </a:rPr>
              <a:t> </a:t>
            </a:r>
            <a:r>
              <a:rPr lang="es-MX" sz="2400" spc="-5" dirty="0">
                <a:latin typeface="Comic Sans MS"/>
                <a:cs typeface="Comic Sans MS"/>
              </a:rPr>
              <a:t>puestos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conectados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no </a:t>
            </a:r>
            <a:r>
              <a:rPr lang="es-MX" sz="2400" spc="-254" dirty="0">
                <a:latin typeface="Comic Sans MS"/>
                <a:cs typeface="Comic Sans MS"/>
              </a:rPr>
              <a:t> </a:t>
            </a:r>
            <a:r>
              <a:rPr lang="es-MX" sz="2400" spc="-5" dirty="0">
                <a:latin typeface="Comic Sans MS"/>
                <a:cs typeface="Comic Sans MS"/>
              </a:rPr>
              <a:t>puesto a</a:t>
            </a:r>
            <a:r>
              <a:rPr lang="es-MX" sz="2400" dirty="0">
                <a:latin typeface="Comic Sans MS"/>
                <a:cs typeface="Comic Sans MS"/>
              </a:rPr>
              <a:t> </a:t>
            </a:r>
            <a:r>
              <a:rPr lang="es-MX" sz="2400" spc="-5" dirty="0">
                <a:latin typeface="Comic Sans MS"/>
                <a:cs typeface="Comic Sans MS"/>
              </a:rPr>
              <a:t>tierra.</a:t>
            </a:r>
          </a:p>
          <a:p>
            <a:pPr marL="12700" marR="5080" algn="just">
              <a:spcBef>
                <a:spcPts val="100"/>
              </a:spcBef>
            </a:pP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ocurrir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zona</a:t>
            </a:r>
            <a:r>
              <a:rPr lang="es-MX" sz="2400" spc="26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generador tanto si el neutro del generador se llega a </a:t>
            </a:r>
            <a:r>
              <a:rPr lang="es-MX" sz="2400" spc="-254" dirty="0">
                <a:latin typeface="Comic Sans MS"/>
                <a:cs typeface="Comic Sans MS"/>
              </a:rPr>
              <a:t> </a:t>
            </a:r>
            <a:r>
              <a:rPr lang="es-MX" sz="2400" spc="-5" dirty="0">
                <a:latin typeface="Comic Sans MS"/>
                <a:cs typeface="Comic Sans MS"/>
              </a:rPr>
              <a:t>desconectar</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eléctricamente </a:t>
            </a:r>
            <a:r>
              <a:rPr lang="es-MX" sz="2400" dirty="0">
                <a:latin typeface="Comic Sans MS"/>
                <a:cs typeface="Comic Sans MS"/>
              </a:rPr>
              <a:t> </a:t>
            </a:r>
            <a:r>
              <a:rPr lang="es-MX" sz="2400" spc="-5" dirty="0">
                <a:latin typeface="Comic Sans MS"/>
                <a:cs typeface="Comic Sans MS"/>
              </a:rPr>
              <a:t>desconectado y los </a:t>
            </a:r>
            <a:r>
              <a:rPr lang="es-MX" sz="2400" spc="-5" dirty="0" err="1">
                <a:latin typeface="Comic Sans MS"/>
                <a:cs typeface="Comic Sans MS"/>
              </a:rPr>
              <a:t>TP’s</a:t>
            </a:r>
            <a:r>
              <a:rPr lang="es-MX" sz="2400" spc="-5" dirty="0">
                <a:latin typeface="Comic Sans MS"/>
                <a:cs typeface="Comic Sans MS"/>
              </a:rPr>
              <a:t> permanecen conectados al </a:t>
            </a:r>
            <a:r>
              <a:rPr lang="es-MX" sz="2400" dirty="0">
                <a:latin typeface="Comic Sans MS"/>
                <a:cs typeface="Comic Sans MS"/>
              </a:rPr>
              <a:t> </a:t>
            </a:r>
            <a:r>
              <a:rPr lang="es-MX" sz="2400" spc="-5" dirty="0">
                <a:latin typeface="Comic Sans MS"/>
                <a:cs typeface="Comic Sans MS"/>
              </a:rPr>
              <a:t>devanado</a:t>
            </a:r>
            <a:r>
              <a:rPr lang="es-MX" sz="2400" spc="155" dirty="0">
                <a:latin typeface="Comic Sans MS"/>
                <a:cs typeface="Comic Sans MS"/>
              </a:rPr>
              <a:t> </a:t>
            </a:r>
            <a:r>
              <a:rPr lang="es-MX" sz="2400" spc="-5" dirty="0">
                <a:latin typeface="Comic Sans MS"/>
                <a:cs typeface="Comic Sans MS"/>
              </a:rPr>
              <a:t>en</a:t>
            </a:r>
            <a:r>
              <a:rPr lang="es-MX" sz="2400" spc="160" dirty="0">
                <a:latin typeface="Comic Sans MS"/>
                <a:cs typeface="Comic Sans MS"/>
              </a:rPr>
              <a:t> </a:t>
            </a:r>
            <a:r>
              <a:rPr lang="es-MX" sz="2400" spc="-5" dirty="0">
                <a:latin typeface="Comic Sans MS"/>
                <a:cs typeface="Comic Sans MS"/>
              </a:rPr>
              <a:t>delta</a:t>
            </a:r>
            <a:r>
              <a:rPr lang="es-MX" sz="2400" spc="155" dirty="0">
                <a:latin typeface="Comic Sans MS"/>
                <a:cs typeface="Comic Sans MS"/>
              </a:rPr>
              <a:t> </a:t>
            </a:r>
            <a:r>
              <a:rPr lang="es-MX" sz="2400" spc="-5" dirty="0">
                <a:latin typeface="Comic Sans MS"/>
                <a:cs typeface="Comic Sans MS"/>
              </a:rPr>
              <a:t>del</a:t>
            </a:r>
            <a:r>
              <a:rPr lang="es-MX" sz="2400" spc="160" dirty="0">
                <a:latin typeface="Comic Sans MS"/>
                <a:cs typeface="Comic Sans MS"/>
              </a:rPr>
              <a:t> </a:t>
            </a:r>
            <a:r>
              <a:rPr lang="es-MX" sz="2400" spc="-5" dirty="0">
                <a:latin typeface="Comic Sans MS"/>
                <a:cs typeface="Comic Sans MS"/>
              </a:rPr>
              <a:t>transformador</a:t>
            </a:r>
            <a:r>
              <a:rPr lang="es-MX" sz="2400" spc="160"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la</a:t>
            </a:r>
            <a:r>
              <a:rPr lang="es-MX" sz="2400" spc="160" dirty="0">
                <a:latin typeface="Comic Sans MS"/>
                <a:cs typeface="Comic Sans MS"/>
              </a:rPr>
              <a:t> </a:t>
            </a:r>
            <a:r>
              <a:rPr lang="es-MX" sz="2400" spc="-5" dirty="0">
                <a:latin typeface="Comic Sans MS"/>
                <a:cs typeface="Comic Sans MS"/>
              </a:rPr>
              <a:t>unidad. </a:t>
            </a:r>
            <a:r>
              <a:rPr lang="es-MX" sz="2400" spc="-260" dirty="0">
                <a:latin typeface="Comic Sans MS"/>
                <a:cs typeface="Comic Sans MS"/>
              </a:rPr>
              <a:t> </a:t>
            </a:r>
            <a:r>
              <a:rPr lang="es-MX" sz="2400" spc="-5" dirty="0">
                <a:latin typeface="Comic Sans MS"/>
                <a:cs typeface="Comic Sans MS"/>
              </a:rPr>
              <a:t>Si una tensión mayor que la normal fuera impuesto a </a:t>
            </a:r>
            <a:r>
              <a:rPr lang="es-MX" sz="2400" dirty="0">
                <a:latin typeface="Comic Sans MS"/>
                <a:cs typeface="Comic Sans MS"/>
              </a:rPr>
              <a:t> </a:t>
            </a:r>
            <a:r>
              <a:rPr lang="es-MX" sz="2400" spc="-5" dirty="0">
                <a:latin typeface="Comic Sans MS"/>
                <a:cs typeface="Comic Sans MS"/>
              </a:rPr>
              <a:t>los devanados de </a:t>
            </a:r>
            <a:r>
              <a:rPr lang="es-MX" sz="2400" spc="-5" dirty="0" err="1">
                <a:latin typeface="Comic Sans MS"/>
                <a:cs typeface="Comic Sans MS"/>
              </a:rPr>
              <a:t>TP’s</a:t>
            </a:r>
            <a:r>
              <a:rPr lang="es-MX" sz="2400" spc="-5" dirty="0">
                <a:latin typeface="Comic Sans MS"/>
                <a:cs typeface="Comic Sans MS"/>
              </a:rPr>
              <a:t> durante la retroalimentación </a:t>
            </a:r>
            <a:r>
              <a:rPr lang="es-MX" sz="2400" dirty="0">
                <a:latin typeface="Comic Sans MS"/>
                <a:cs typeface="Comic Sans MS"/>
              </a:rPr>
              <a:t> </a:t>
            </a:r>
            <a:r>
              <a:rPr lang="es-MX" sz="2400" spc="-5" dirty="0">
                <a:latin typeface="Comic Sans MS"/>
                <a:cs typeface="Comic Sans MS"/>
              </a:rPr>
              <a:t>debida a una falla a tierra o a una sobretensión por </a:t>
            </a:r>
            <a:r>
              <a:rPr lang="es-MX" sz="2400" dirty="0">
                <a:latin typeface="Comic Sans MS"/>
                <a:cs typeface="Comic Sans MS"/>
              </a:rPr>
              <a:t> </a:t>
            </a:r>
            <a:r>
              <a:rPr lang="es-MX" sz="2400" spc="-5" dirty="0" err="1">
                <a:latin typeface="Comic Sans MS"/>
                <a:cs typeface="Comic Sans MS"/>
              </a:rPr>
              <a:t>switcheo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probabilidad de </a:t>
            </a:r>
            <a:r>
              <a:rPr lang="es-MX" sz="2400" spc="-5" dirty="0" err="1">
                <a:latin typeface="Comic Sans MS"/>
                <a:cs typeface="Comic Sans MS"/>
              </a:rPr>
              <a:t>ferrorresonancia</a:t>
            </a:r>
            <a:r>
              <a:rPr lang="es-MX" sz="2400" spc="-5" dirty="0">
                <a:latin typeface="Comic Sans MS"/>
                <a:cs typeface="Comic Sans MS"/>
              </a:rPr>
              <a:t> es aumentada. La </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mayor</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operen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 </a:t>
            </a:r>
            <a:r>
              <a:rPr lang="es-MX" sz="2400" spc="-254" dirty="0">
                <a:latin typeface="Comic Sans MS"/>
                <a:cs typeface="Comic Sans MS"/>
              </a:rPr>
              <a:t> </a:t>
            </a:r>
            <a:r>
              <a:rPr lang="es-MX" sz="2400" spc="-5" dirty="0">
                <a:latin typeface="Comic Sans MS"/>
                <a:cs typeface="Comic Sans MS"/>
              </a:rPr>
              <a:t>región</a:t>
            </a:r>
            <a:r>
              <a:rPr lang="es-MX" sz="2400" dirty="0">
                <a:latin typeface="Comic Sans MS"/>
                <a:cs typeface="Comic Sans MS"/>
              </a:rPr>
              <a:t> </a:t>
            </a:r>
            <a:r>
              <a:rPr lang="es-MX" sz="2400" spc="-5" dirty="0">
                <a:latin typeface="Comic Sans MS"/>
                <a:cs typeface="Comic Sans MS"/>
              </a:rPr>
              <a:t>saturada,</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cual</a:t>
            </a:r>
            <a:r>
              <a:rPr lang="es-MX" sz="2400" dirty="0">
                <a:latin typeface="Comic Sans MS"/>
                <a:cs typeface="Comic Sans MS"/>
              </a:rPr>
              <a:t> </a:t>
            </a:r>
            <a:r>
              <a:rPr lang="es-MX" sz="2400" spc="-5" dirty="0">
                <a:latin typeface="Comic Sans MS"/>
                <a:cs typeface="Comic Sans MS"/>
              </a:rPr>
              <a:t>facilita</a:t>
            </a:r>
            <a:r>
              <a:rPr lang="es-MX" sz="2400" dirty="0">
                <a:latin typeface="Comic Sans MS"/>
                <a:cs typeface="Comic Sans MS"/>
              </a:rPr>
              <a:t> </a:t>
            </a:r>
            <a:r>
              <a:rPr lang="es-MX" sz="2400" spc="-5" dirty="0">
                <a:latin typeface="Comic Sans MS"/>
                <a:cs typeface="Comic Sans MS"/>
              </a:rPr>
              <a:t>el</a:t>
            </a:r>
            <a:r>
              <a:rPr lang="es-MX" sz="2400" spc="254" dirty="0">
                <a:latin typeface="Comic Sans MS"/>
                <a:cs typeface="Comic Sans MS"/>
              </a:rPr>
              <a:t> </a:t>
            </a:r>
            <a:r>
              <a:rPr lang="es-MX" sz="2400" spc="-5" dirty="0">
                <a:latin typeface="Comic Sans MS"/>
                <a:cs typeface="Comic Sans MS"/>
              </a:rPr>
              <a:t>fenómeno</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“salto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err="1">
                <a:latin typeface="Comic Sans MS"/>
                <a:cs typeface="Comic Sans MS"/>
              </a:rPr>
              <a:t>ferrorresonancia</a:t>
            </a:r>
            <a:r>
              <a:rPr lang="es-MX" sz="2400" spc="-5" dirty="0">
                <a:latin typeface="Comic Sans MS"/>
                <a:cs typeface="Comic Sans MS"/>
              </a:rPr>
              <a:t>.</a:t>
            </a:r>
            <a:r>
              <a:rPr lang="es-MX" sz="2400" spc="260" dirty="0">
                <a:latin typeface="Comic Sans MS"/>
                <a:cs typeface="Comic Sans MS"/>
              </a:rPr>
              <a:t> </a:t>
            </a:r>
            <a:r>
              <a:rPr lang="es-MX" sz="2400" spc="-5" dirty="0">
                <a:latin typeface="Comic Sans MS"/>
                <a:cs typeface="Comic Sans MS"/>
              </a:rPr>
              <a:t>Estas </a:t>
            </a:r>
            <a:r>
              <a:rPr lang="es-MX" sz="2400" spc="-254" dirty="0">
                <a:latin typeface="Comic Sans MS"/>
                <a:cs typeface="Comic Sans MS"/>
              </a:rPr>
              <a:t> </a:t>
            </a:r>
            <a:r>
              <a:rPr lang="es-MX" sz="2400" spc="-5" dirty="0">
                <a:latin typeface="Comic Sans MS"/>
                <a:cs typeface="Comic Sans MS"/>
              </a:rPr>
              <a:t>altas corrientes pueden causar falla térmica de los </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periodo</a:t>
            </a:r>
            <a:r>
              <a:rPr lang="es-MX" sz="2400" dirty="0">
                <a:latin typeface="Comic Sans MS"/>
                <a:cs typeface="Comic Sans MS"/>
              </a:rPr>
              <a:t> </a:t>
            </a:r>
            <a:r>
              <a:rPr lang="es-MX" sz="2400" spc="-5" dirty="0">
                <a:latin typeface="Comic Sans MS"/>
                <a:cs typeface="Comic Sans MS"/>
              </a:rPr>
              <a:t>corto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p>
          <a:p>
            <a:pPr marL="12700" marR="5080" algn="just">
              <a:spcBef>
                <a:spcPts val="100"/>
              </a:spcBef>
            </a:pPr>
            <a:r>
              <a:rPr lang="es-MX" sz="2400" spc="-5" dirty="0">
                <a:latin typeface="Comic Sans MS"/>
                <a:cs typeface="Comic Sans MS"/>
              </a:rPr>
              <a:t>Con el empleo de </a:t>
            </a:r>
            <a:r>
              <a:rPr lang="es-MX" sz="2400" spc="-5" dirty="0" err="1">
                <a:latin typeface="Comic Sans MS"/>
                <a:cs typeface="Comic Sans MS"/>
              </a:rPr>
              <a:t>TP’s</a:t>
            </a:r>
            <a:r>
              <a:rPr lang="es-MX" sz="2400" spc="-5" dirty="0">
                <a:latin typeface="Comic Sans MS"/>
                <a:cs typeface="Comic Sans MS"/>
              </a:rPr>
              <a:t> con designación línea a línea </a:t>
            </a:r>
            <a:r>
              <a:rPr lang="es-MX" sz="2400" dirty="0">
                <a:latin typeface="Comic Sans MS"/>
                <a:cs typeface="Comic Sans MS"/>
              </a:rPr>
              <a:t> </a:t>
            </a:r>
            <a:r>
              <a:rPr lang="es-MX" sz="2400" spc="-5" dirty="0">
                <a:latin typeface="Comic Sans MS"/>
                <a:cs typeface="Comic Sans MS"/>
              </a:rPr>
              <a:t>pero conectados línea a tierra, el potencial para la </a:t>
            </a:r>
            <a:r>
              <a:rPr lang="es-MX" sz="2400" dirty="0">
                <a:latin typeface="Comic Sans MS"/>
                <a:cs typeface="Comic Sans MS"/>
              </a:rPr>
              <a:t> </a:t>
            </a:r>
            <a:r>
              <a:rPr lang="es-MX" sz="2400" spc="-5" dirty="0" err="1">
                <a:latin typeface="Comic Sans MS"/>
                <a:cs typeface="Comic Sans MS"/>
              </a:rPr>
              <a:t>ferrorresonancia</a:t>
            </a:r>
            <a:r>
              <a:rPr lang="es-MX" sz="2400" spc="-5" dirty="0">
                <a:latin typeface="Comic Sans MS"/>
                <a:cs typeface="Comic Sans MS"/>
              </a:rPr>
              <a:t> puede ser reducido.</a:t>
            </a:r>
            <a:r>
              <a:rPr lang="es-MX" sz="2400" dirty="0">
                <a:latin typeface="Comic Sans MS"/>
                <a:cs typeface="Comic Sans MS"/>
              </a:rPr>
              <a:t> </a:t>
            </a:r>
            <a:r>
              <a:rPr lang="es-MX" sz="2400" spc="-5" dirty="0">
                <a:latin typeface="Comic Sans MS"/>
                <a:cs typeface="Comic Sans MS"/>
              </a:rPr>
              <a:t>Para suprimir </a:t>
            </a:r>
            <a:r>
              <a:rPr lang="es-MX" sz="2400" dirty="0">
                <a:latin typeface="Comic Sans MS"/>
                <a:cs typeface="Comic Sans MS"/>
              </a:rPr>
              <a:t> </a:t>
            </a:r>
            <a:r>
              <a:rPr lang="es-MX" sz="2400" spc="-5" dirty="0">
                <a:latin typeface="Comic Sans MS"/>
                <a:cs typeface="Comic Sans MS"/>
              </a:rPr>
              <a:t>completamente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err="1">
                <a:latin typeface="Comic Sans MS"/>
                <a:cs typeface="Comic Sans MS"/>
              </a:rPr>
              <a:t>ferrorresonancia</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 </a:t>
            </a:r>
            <a:r>
              <a:rPr lang="es-MX" sz="2400" dirty="0">
                <a:latin typeface="Comic Sans MS"/>
                <a:cs typeface="Comic Sans MS"/>
              </a:rPr>
              <a:t> </a:t>
            </a:r>
            <a:r>
              <a:rPr lang="es-MX" sz="2400" spc="-5" dirty="0">
                <a:latin typeface="Comic Sans MS"/>
                <a:cs typeface="Comic Sans MS"/>
              </a:rPr>
              <a:t>necesario aplicar una carga de resistencias a través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cada</a:t>
            </a:r>
            <a:r>
              <a:rPr lang="es-MX" sz="2400" dirty="0">
                <a:latin typeface="Comic Sans MS"/>
                <a:cs typeface="Comic Sans MS"/>
              </a:rPr>
              <a:t> </a:t>
            </a:r>
            <a:r>
              <a:rPr lang="es-MX" sz="2400" spc="-5" dirty="0">
                <a:latin typeface="Comic Sans MS"/>
                <a:cs typeface="Comic Sans MS"/>
              </a:rPr>
              <a:t>fase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devanado</a:t>
            </a:r>
            <a:r>
              <a:rPr lang="es-MX" sz="2400" dirty="0">
                <a:latin typeface="Comic Sans MS"/>
                <a:cs typeface="Comic Sans MS"/>
              </a:rPr>
              <a:t> </a:t>
            </a:r>
            <a:r>
              <a:rPr lang="es-MX" sz="2400" spc="-5" dirty="0">
                <a:latin typeface="Comic Sans MS"/>
                <a:cs typeface="Comic Sans MS"/>
              </a:rPr>
              <a:t>secundario,</a:t>
            </a:r>
            <a:r>
              <a:rPr lang="es-MX" sz="2400" spc="254" dirty="0">
                <a:latin typeface="Comic Sans MS"/>
                <a:cs typeface="Comic Sans MS"/>
              </a:rPr>
              <a:t> </a:t>
            </a:r>
            <a:r>
              <a:rPr lang="es-MX" sz="2400" spc="-5" dirty="0">
                <a:latin typeface="Comic Sans MS"/>
                <a:cs typeface="Comic Sans MS"/>
              </a:rPr>
              <a:t>suficiente </a:t>
            </a:r>
            <a:r>
              <a:rPr lang="es-MX" sz="2400" spc="-254" dirty="0">
                <a:latin typeface="Comic Sans MS"/>
                <a:cs typeface="Comic Sans MS"/>
              </a:rPr>
              <a:t> </a:t>
            </a:r>
            <a:r>
              <a:rPr lang="es-MX" sz="2400" spc="-5" dirty="0">
                <a:latin typeface="Comic Sans MS"/>
                <a:cs typeface="Comic Sans MS"/>
              </a:rPr>
              <a:t>para producir una carga igual a la capacidad térmica </a:t>
            </a:r>
            <a:r>
              <a:rPr lang="es-MX" sz="2400" dirty="0">
                <a:latin typeface="Comic Sans MS"/>
                <a:cs typeface="Comic Sans MS"/>
              </a:rPr>
              <a:t> </a:t>
            </a:r>
            <a:r>
              <a:rPr lang="es-MX" sz="2400" spc="-5" dirty="0">
                <a:latin typeface="Comic Sans MS"/>
                <a:cs typeface="Comic Sans MS"/>
              </a:rPr>
              <a:t>del TP.</a:t>
            </a:r>
          </a:p>
          <a:p>
            <a:pPr marL="12700" marR="5080" algn="just">
              <a:spcBef>
                <a:spcPts val="100"/>
              </a:spcBef>
            </a:pP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solución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usada</a:t>
            </a:r>
            <a:r>
              <a:rPr lang="es-MX" sz="2400" dirty="0">
                <a:latin typeface="Comic Sans MS"/>
                <a:cs typeface="Comic Sans MS"/>
              </a:rPr>
              <a:t> </a:t>
            </a:r>
            <a:r>
              <a:rPr lang="es-MX" sz="2400" spc="-5" dirty="0">
                <a:latin typeface="Comic Sans MS"/>
                <a:cs typeface="Comic Sans MS"/>
              </a:rPr>
              <a:t>durante</a:t>
            </a:r>
            <a:r>
              <a:rPr lang="es-MX" sz="2400" spc="26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especiales</a:t>
            </a:r>
            <a:r>
              <a:rPr lang="es-MX" sz="2400" dirty="0">
                <a:latin typeface="Comic Sans MS"/>
                <a:cs typeface="Comic Sans MS"/>
              </a:rPr>
              <a:t> </a:t>
            </a:r>
            <a:r>
              <a:rPr lang="es-MX" sz="2400" spc="-5" dirty="0">
                <a:latin typeface="Comic Sans MS"/>
                <a:cs typeface="Comic Sans MS"/>
              </a:rPr>
              <a:t>mencionadas </a:t>
            </a:r>
            <a:r>
              <a:rPr lang="es-MX" sz="2400" dirty="0">
                <a:latin typeface="Comic Sans MS"/>
                <a:cs typeface="Comic Sans MS"/>
              </a:rPr>
              <a:t> </a:t>
            </a:r>
            <a:r>
              <a:rPr lang="es-MX" sz="2400" spc="-5" dirty="0">
                <a:latin typeface="Comic Sans MS"/>
                <a:cs typeface="Comic Sans MS"/>
              </a:rPr>
              <a:t>arriba.</a:t>
            </a:r>
            <a:r>
              <a:rPr lang="es-MX" sz="2400" dirty="0">
                <a:latin typeface="Comic Sans MS"/>
                <a:cs typeface="Comic Sans MS"/>
              </a:rPr>
              <a:t> </a:t>
            </a:r>
            <a:r>
              <a:rPr lang="es-MX" sz="2400" spc="-5" dirty="0">
                <a:latin typeface="Comic Sans MS"/>
                <a:cs typeface="Comic Sans MS"/>
              </a:rPr>
              <a:t>Durante la operación normal, estas cargas </a:t>
            </a:r>
            <a:r>
              <a:rPr lang="es-MX" sz="2400" dirty="0">
                <a:latin typeface="Comic Sans MS"/>
                <a:cs typeface="Comic Sans MS"/>
              </a:rPr>
              <a:t> </a:t>
            </a:r>
            <a:r>
              <a:rPr lang="es-MX" sz="2400" spc="-5" dirty="0">
                <a:latin typeface="Comic Sans MS"/>
                <a:cs typeface="Comic Sans MS"/>
              </a:rPr>
              <a:t>resistivas</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removidas.</a:t>
            </a:r>
            <a:endParaRPr lang="es-MX" sz="2400" dirty="0">
              <a:latin typeface="Comic Sans MS"/>
              <a:cs typeface="Comic Sans MS"/>
            </a:endParaRPr>
          </a:p>
          <a:p>
            <a:pPr marL="12700" marR="5080">
              <a:lnSpc>
                <a:spcPct val="116100"/>
              </a:lnSpc>
              <a:spcBef>
                <a:spcPts val="100"/>
              </a:spcBef>
            </a:pPr>
            <a:endParaRPr sz="900" dirty="0">
              <a:latin typeface="Comic Sans MS"/>
              <a:cs typeface="Comic Sans MS"/>
            </a:endParaRPr>
          </a:p>
        </p:txBody>
      </p:sp>
      <p:sp>
        <p:nvSpPr>
          <p:cNvPr id="9" name="object 9"/>
          <p:cNvSpPr txBox="1"/>
          <p:nvPr/>
        </p:nvSpPr>
        <p:spPr>
          <a:xfrm>
            <a:off x="1092200" y="3426266"/>
            <a:ext cx="2825750" cy="335861"/>
          </a:xfrm>
          <a:prstGeom prst="rect">
            <a:avLst/>
          </a:prstGeom>
        </p:spPr>
        <p:txBody>
          <a:bodyPr vert="horz" wrap="square" lIns="0" tIns="12700" rIns="0" bIns="0" rtlCol="0">
            <a:spAutoFit/>
          </a:bodyPr>
          <a:lstStyle/>
          <a:p>
            <a:pPr marL="12700" marR="5080" algn="just">
              <a:lnSpc>
                <a:spcPct val="116100"/>
              </a:lnSpc>
              <a:spcBef>
                <a:spcPts val="100"/>
              </a:spcBef>
            </a:pPr>
            <a:endParaRPr lang="es-MX" sz="9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spTree>
    <p:extLst>
      <p:ext uri="{BB962C8B-B14F-4D97-AF65-F5344CB8AC3E}">
        <p14:creationId xmlns:p14="http://schemas.microsoft.com/office/powerpoint/2010/main" xmlns="" val="1010485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292100" y="457200"/>
            <a:ext cx="17297400" cy="3895938"/>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2.</a:t>
            </a:r>
            <a:r>
              <a:rPr sz="2400" b="1" spc="480" dirty="0">
                <a:latin typeface="Comic Sans MS"/>
                <a:cs typeface="Comic Sans MS"/>
              </a:rPr>
              <a:t> </a:t>
            </a:r>
            <a:r>
              <a:rPr sz="2400" b="1" spc="-5" dirty="0">
                <a:latin typeface="Comic Sans MS"/>
                <a:cs typeface="Comic Sans MS"/>
              </a:rPr>
              <a:t>Uso</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Resistores</a:t>
            </a:r>
            <a:r>
              <a:rPr sz="2400" b="1" spc="10" dirty="0">
                <a:latin typeface="Comic Sans MS"/>
                <a:cs typeface="Comic Sans MS"/>
              </a:rPr>
              <a:t> </a:t>
            </a:r>
            <a:r>
              <a:rPr sz="2400" b="1" spc="-5" dirty="0">
                <a:latin typeface="Comic Sans MS"/>
                <a:cs typeface="Comic Sans MS"/>
              </a:rPr>
              <a:t>Limitadores</a:t>
            </a:r>
            <a:r>
              <a:rPr sz="2400" b="1" spc="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err="1">
                <a:latin typeface="Comic Sans MS"/>
                <a:cs typeface="Comic Sans MS"/>
              </a:rPr>
              <a:t>Corriente</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Los resistores limitadores de corriente son usados </a:t>
            </a:r>
            <a:r>
              <a:rPr lang="es-MX" sz="2400" dirty="0">
                <a:latin typeface="Comic Sans MS"/>
                <a:cs typeface="Comic Sans MS"/>
              </a:rPr>
              <a:t> </a:t>
            </a:r>
            <a:r>
              <a:rPr lang="es-MX" sz="2400" spc="-5" dirty="0">
                <a:latin typeface="Comic Sans MS"/>
                <a:cs typeface="Comic Sans MS"/>
              </a:rPr>
              <a:t>algunas veces en circuitos de </a:t>
            </a:r>
            <a:r>
              <a:rPr lang="es-MX" sz="2400" spc="-5" dirty="0" err="1">
                <a:latin typeface="Comic Sans MS"/>
                <a:cs typeface="Comic Sans MS"/>
              </a:rPr>
              <a:t>TPs</a:t>
            </a:r>
            <a:r>
              <a:rPr lang="es-MX" sz="2400" spc="-5" dirty="0">
                <a:latin typeface="Comic Sans MS"/>
                <a:cs typeface="Comic Sans MS"/>
              </a:rPr>
              <a:t> alimentados desde </a:t>
            </a:r>
            <a:r>
              <a:rPr lang="es-MX" sz="2400" dirty="0">
                <a:latin typeface="Comic Sans MS"/>
                <a:cs typeface="Comic Sans MS"/>
              </a:rPr>
              <a:t> </a:t>
            </a:r>
            <a:r>
              <a:rPr lang="es-MX" sz="2400" spc="-5" dirty="0">
                <a:latin typeface="Comic Sans MS"/>
                <a:cs typeface="Comic Sans MS"/>
              </a:rPr>
              <a:t>buses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fase</a:t>
            </a:r>
            <a:r>
              <a:rPr lang="es-MX" sz="2400" dirty="0">
                <a:latin typeface="Comic Sans MS"/>
                <a:cs typeface="Comic Sans MS"/>
              </a:rPr>
              <a:t> </a:t>
            </a:r>
            <a:r>
              <a:rPr lang="es-MX" sz="2400" spc="-5" dirty="0">
                <a:latin typeface="Comic Sans MS"/>
                <a:cs typeface="Comic Sans MS"/>
              </a:rPr>
              <a:t>aislada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asegurar</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las </a:t>
            </a:r>
            <a:r>
              <a:rPr lang="es-MX" sz="2400" dirty="0">
                <a:latin typeface="Comic Sans MS"/>
                <a:cs typeface="Comic Sans MS"/>
              </a:rPr>
              <a:t> </a:t>
            </a:r>
            <a:r>
              <a:rPr lang="es-MX" sz="2400" spc="-5" dirty="0">
                <a:latin typeface="Comic Sans MS"/>
                <a:cs typeface="Comic Sans MS"/>
              </a:rPr>
              <a:t>capacidades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fusible</a:t>
            </a:r>
            <a:r>
              <a:rPr lang="es-MX" sz="2400" dirty="0">
                <a:latin typeface="Comic Sans MS"/>
                <a:cs typeface="Comic Sans MS"/>
              </a:rPr>
              <a:t> </a:t>
            </a:r>
            <a:r>
              <a:rPr lang="es-MX" sz="2400" spc="-5" dirty="0">
                <a:latin typeface="Comic Sans MS"/>
                <a:cs typeface="Comic Sans MS"/>
              </a:rPr>
              <a:t>limitador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no </a:t>
            </a:r>
            <a:r>
              <a:rPr lang="es-MX" sz="2400" spc="-254" dirty="0">
                <a:latin typeface="Comic Sans MS"/>
                <a:cs typeface="Comic Sans MS"/>
              </a:rPr>
              <a:t> </a:t>
            </a:r>
            <a:r>
              <a:rPr lang="es-MX" sz="2400" spc="-5" dirty="0">
                <a:latin typeface="Comic Sans MS"/>
                <a:cs typeface="Comic Sans MS"/>
              </a:rPr>
              <a:t>sean excedidas por los niveles de corriente de falla. </a:t>
            </a:r>
            <a:r>
              <a:rPr lang="es-MX" sz="2400" dirty="0">
                <a:latin typeface="Comic Sans MS"/>
                <a:cs typeface="Comic Sans MS"/>
              </a:rPr>
              <a:t> </a:t>
            </a:r>
            <a:r>
              <a:rPr lang="es-MX" sz="2400" spc="-5" dirty="0">
                <a:latin typeface="Comic Sans MS"/>
                <a:cs typeface="Comic Sans MS"/>
              </a:rPr>
              <a:t>Han surgido resultados que indican que el usuario </a:t>
            </a:r>
            <a:r>
              <a:rPr lang="es-MX" sz="2400" dirty="0">
                <a:latin typeface="Comic Sans MS"/>
                <a:cs typeface="Comic Sans MS"/>
              </a:rPr>
              <a:t> </a:t>
            </a:r>
            <a:r>
              <a:rPr lang="es-MX" sz="2400" spc="-5" dirty="0">
                <a:latin typeface="Comic Sans MS"/>
                <a:cs typeface="Comic Sans MS"/>
              </a:rPr>
              <a:t>debe tomar conciencia sobre la aplicación adecuada </a:t>
            </a:r>
            <a:r>
              <a:rPr lang="es-MX" sz="2400" dirty="0">
                <a:latin typeface="Comic Sans MS"/>
                <a:cs typeface="Comic Sans MS"/>
              </a:rPr>
              <a:t> </a:t>
            </a:r>
            <a:r>
              <a:rPr lang="es-MX" sz="2400" spc="-5" dirty="0">
                <a:latin typeface="Comic Sans MS"/>
                <a:cs typeface="Comic Sans MS"/>
              </a:rPr>
              <a:t>de los resistores limitadores de corriente.</a:t>
            </a:r>
            <a:r>
              <a:rPr lang="es-MX" sz="2400" dirty="0">
                <a:latin typeface="Comic Sans MS"/>
                <a:cs typeface="Comic Sans MS"/>
              </a:rPr>
              <a:t> </a:t>
            </a:r>
            <a:r>
              <a:rPr lang="es-MX" sz="2400" spc="-5" dirty="0">
                <a:latin typeface="Comic Sans MS"/>
                <a:cs typeface="Comic Sans MS"/>
              </a:rPr>
              <a:t>Se tiene </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serio</a:t>
            </a:r>
            <a:r>
              <a:rPr lang="es-MX" sz="2400" dirty="0">
                <a:latin typeface="Comic Sans MS"/>
                <a:cs typeface="Comic Sans MS"/>
              </a:rPr>
              <a:t> </a:t>
            </a:r>
            <a:r>
              <a:rPr lang="es-MX" sz="2400" spc="-5" dirty="0">
                <a:latin typeface="Comic Sans MS"/>
                <a:cs typeface="Comic Sans MS"/>
              </a:rPr>
              <a:t>riesgo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únicamente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resistor</a:t>
            </a:r>
            <a:r>
              <a:rPr lang="es-MX" sz="2400" dirty="0">
                <a:latin typeface="Comic Sans MS"/>
                <a:cs typeface="Comic Sans MS"/>
              </a:rPr>
              <a:t> </a:t>
            </a:r>
            <a:r>
              <a:rPr lang="es-MX" sz="2400" spc="-5" dirty="0">
                <a:latin typeface="Comic Sans MS"/>
                <a:cs typeface="Comic Sans MS"/>
              </a:rPr>
              <a:t>es </a:t>
            </a:r>
            <a:r>
              <a:rPr lang="es-MX" sz="2400" spc="-254" dirty="0">
                <a:latin typeface="Comic Sans MS"/>
                <a:cs typeface="Comic Sans MS"/>
              </a:rPr>
              <a:t> </a:t>
            </a:r>
            <a:r>
              <a:rPr lang="es-MX" sz="2400" spc="-5" dirty="0">
                <a:latin typeface="Comic Sans MS"/>
                <a:cs typeface="Comic Sans MS"/>
              </a:rPr>
              <a:t>usado</a:t>
            </a:r>
            <a:r>
              <a:rPr lang="es-MX" sz="2400" spc="170" dirty="0">
                <a:latin typeface="Comic Sans MS"/>
                <a:cs typeface="Comic Sans MS"/>
              </a:rPr>
              <a:t> </a:t>
            </a:r>
            <a:r>
              <a:rPr lang="es-MX" sz="2400" spc="-5" dirty="0">
                <a:latin typeface="Comic Sans MS"/>
                <a:cs typeface="Comic Sans MS"/>
              </a:rPr>
              <a:t>por</a:t>
            </a:r>
            <a:r>
              <a:rPr lang="es-MX" sz="2400" spc="170" dirty="0">
                <a:latin typeface="Comic Sans MS"/>
                <a:cs typeface="Comic Sans MS"/>
              </a:rPr>
              <a:t> </a:t>
            </a:r>
            <a:r>
              <a:rPr lang="es-MX" sz="2400" spc="-5" dirty="0">
                <a:latin typeface="Comic Sans MS"/>
                <a:cs typeface="Comic Sans MS"/>
              </a:rPr>
              <a:t>cada</a:t>
            </a:r>
            <a:r>
              <a:rPr lang="es-MX" sz="2400" spc="170" dirty="0">
                <a:latin typeface="Comic Sans MS"/>
                <a:cs typeface="Comic Sans MS"/>
              </a:rPr>
              <a:t> </a:t>
            </a:r>
            <a:r>
              <a:rPr lang="es-MX" sz="2400" spc="-5" dirty="0">
                <a:latin typeface="Comic Sans MS"/>
                <a:cs typeface="Comic Sans MS"/>
              </a:rPr>
              <a:t>fase</a:t>
            </a:r>
            <a:r>
              <a:rPr lang="es-MX" sz="2400" spc="165" dirty="0">
                <a:latin typeface="Comic Sans MS"/>
                <a:cs typeface="Comic Sans MS"/>
              </a:rPr>
              <a:t> </a:t>
            </a:r>
            <a:r>
              <a:rPr lang="es-MX" sz="2400" spc="-5" dirty="0">
                <a:latin typeface="Comic Sans MS"/>
                <a:cs typeface="Comic Sans MS"/>
              </a:rPr>
              <a:t>con</a:t>
            </a:r>
            <a:r>
              <a:rPr lang="es-MX" sz="2400" spc="170" dirty="0">
                <a:latin typeface="Comic Sans MS"/>
                <a:cs typeface="Comic Sans MS"/>
              </a:rPr>
              <a:t> </a:t>
            </a:r>
            <a:r>
              <a:rPr lang="es-MX" sz="2400" spc="-5" dirty="0">
                <a:latin typeface="Comic Sans MS"/>
                <a:cs typeface="Comic Sans MS"/>
              </a:rPr>
              <a:t>dos</a:t>
            </a:r>
            <a:r>
              <a:rPr lang="es-MX" sz="2400" spc="165" dirty="0">
                <a:latin typeface="Comic Sans MS"/>
                <a:cs typeface="Comic Sans MS"/>
              </a:rPr>
              <a:t> </a:t>
            </a:r>
            <a:r>
              <a:rPr lang="es-MX" sz="2400" spc="-5" dirty="0">
                <a:latin typeface="Comic Sans MS"/>
                <a:cs typeface="Comic Sans MS"/>
              </a:rPr>
              <a:t>o</a:t>
            </a:r>
            <a:r>
              <a:rPr lang="es-MX" sz="2400" spc="170" dirty="0">
                <a:latin typeface="Comic Sans MS"/>
                <a:cs typeface="Comic Sans MS"/>
              </a:rPr>
              <a:t> </a:t>
            </a:r>
            <a:r>
              <a:rPr lang="es-MX" sz="2400" spc="-5" dirty="0">
                <a:latin typeface="Comic Sans MS"/>
                <a:cs typeface="Comic Sans MS"/>
              </a:rPr>
              <a:t>más</a:t>
            </a:r>
            <a:r>
              <a:rPr lang="es-MX" sz="2400" spc="170" dirty="0">
                <a:latin typeface="Comic Sans MS"/>
                <a:cs typeface="Comic Sans MS"/>
              </a:rPr>
              <a:t> </a:t>
            </a:r>
            <a:r>
              <a:rPr lang="es-MX" sz="2400" spc="-5" dirty="0" err="1">
                <a:latin typeface="Comic Sans MS"/>
                <a:cs typeface="Comic Sans MS"/>
              </a:rPr>
              <a:t>TP’s</a:t>
            </a:r>
            <a:r>
              <a:rPr lang="es-MX" sz="2400" spc="170" dirty="0">
                <a:latin typeface="Comic Sans MS"/>
                <a:cs typeface="Comic Sans MS"/>
              </a:rPr>
              <a:t> </a:t>
            </a:r>
            <a:r>
              <a:rPr lang="es-MX" sz="2400" spc="-5" dirty="0">
                <a:latin typeface="Comic Sans MS"/>
                <a:cs typeface="Comic Sans MS"/>
              </a:rPr>
              <a:t>aplicados. </a:t>
            </a:r>
            <a:r>
              <a:rPr lang="es-MX" sz="2400" spc="-254"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2</a:t>
            </a:r>
            <a:r>
              <a:rPr lang="es-MX" sz="2400" dirty="0">
                <a:latin typeface="Comic Sans MS"/>
                <a:cs typeface="Comic Sans MS"/>
              </a:rPr>
              <a:t> </a:t>
            </a:r>
            <a:r>
              <a:rPr lang="es-MX" sz="2400" spc="-5" dirty="0">
                <a:latin typeface="Comic Sans MS"/>
                <a:cs typeface="Comic Sans MS"/>
              </a:rPr>
              <a:t>ilustra</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arreglo.</a:t>
            </a:r>
            <a:endParaRPr lang="es-MX" sz="2400" dirty="0">
              <a:latin typeface="Comic Sans MS"/>
              <a:cs typeface="Comic Sans MS"/>
            </a:endParaRPr>
          </a:p>
          <a:p>
            <a:pPr marL="12700" algn="just">
              <a:spcBef>
                <a:spcPts val="100"/>
              </a:spcBef>
            </a:pP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resistor</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abre</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parcialmente, </a:t>
            </a:r>
            <a:r>
              <a:rPr lang="es-MX" sz="2400" dirty="0">
                <a:latin typeface="Comic Sans MS"/>
                <a:cs typeface="Comic Sans MS"/>
              </a:rPr>
              <a:t> </a:t>
            </a:r>
            <a:r>
              <a:rPr lang="es-MX" sz="2400" spc="-5" dirty="0">
                <a:latin typeface="Comic Sans MS"/>
                <a:cs typeface="Comic Sans MS"/>
              </a:rPr>
              <a:t>inserta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resistencia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La </a:t>
            </a:r>
            <a:r>
              <a:rPr lang="es-MX" sz="2400" dirty="0">
                <a:latin typeface="Comic Sans MS"/>
                <a:cs typeface="Comic Sans MS"/>
              </a:rPr>
              <a:t> </a:t>
            </a:r>
            <a:r>
              <a:rPr lang="es-MX" sz="2400" spc="-5" dirty="0">
                <a:latin typeface="Comic Sans MS"/>
                <a:cs typeface="Comic Sans MS"/>
              </a:rPr>
              <a:t>consecuencia es que con el resistor abierto, ambos </a:t>
            </a:r>
            <a:r>
              <a:rPr lang="es-MX" sz="2400" dirty="0">
                <a:latin typeface="Comic Sans MS"/>
                <a:cs typeface="Comic Sans MS"/>
              </a:rPr>
              <a:t> </a:t>
            </a:r>
            <a:r>
              <a:rPr lang="es-MX" sz="2400" spc="-5" dirty="0" err="1">
                <a:latin typeface="Comic Sans MS"/>
                <a:cs typeface="Comic Sans MS"/>
              </a:rPr>
              <a:t>TP’s</a:t>
            </a:r>
            <a:r>
              <a:rPr lang="es-MX" sz="2400" spc="-5" dirty="0">
                <a:latin typeface="Comic Sans MS"/>
                <a:cs typeface="Comic Sans MS"/>
              </a:rPr>
              <a:t> son mantenidos con señales de tensión cero o </a:t>
            </a:r>
            <a:r>
              <a:rPr lang="es-MX" sz="2400" dirty="0">
                <a:latin typeface="Comic Sans MS"/>
                <a:cs typeface="Comic Sans MS"/>
              </a:rPr>
              <a:t> </a:t>
            </a:r>
            <a:r>
              <a:rPr lang="es-MX" sz="2400" spc="-5" dirty="0">
                <a:latin typeface="Comic Sans MS"/>
                <a:cs typeface="Comic Sans MS"/>
              </a:rPr>
              <a:t>reducida.</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haría</a:t>
            </a:r>
            <a:r>
              <a:rPr lang="es-MX" sz="2400" dirty="0">
                <a:latin typeface="Comic Sans MS"/>
                <a:cs typeface="Comic Sans MS"/>
              </a:rPr>
              <a:t> </a:t>
            </a:r>
            <a:r>
              <a:rPr lang="es-MX" sz="2400" spc="-5" dirty="0">
                <a:latin typeface="Comic Sans MS"/>
                <a:cs typeface="Comic Sans MS"/>
              </a:rPr>
              <a:t>que</a:t>
            </a:r>
            <a:r>
              <a:rPr lang="es-MX" sz="2400" spc="254"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relé</a:t>
            </a:r>
            <a:r>
              <a:rPr lang="es-MX" sz="2400" spc="26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balance de tensión no operara y podría ocurrir que el </a:t>
            </a:r>
            <a:r>
              <a:rPr lang="es-MX" sz="2400" spc="-254" dirty="0">
                <a:latin typeface="Comic Sans MS"/>
                <a:cs typeface="Comic Sans MS"/>
              </a:rPr>
              <a:t> </a:t>
            </a:r>
            <a:r>
              <a:rPr lang="es-MX" sz="2400" spc="-5" dirty="0">
                <a:latin typeface="Comic Sans MS"/>
                <a:cs typeface="Comic Sans MS"/>
              </a:rPr>
              <a:t>regulador</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tensión</a:t>
            </a:r>
            <a:r>
              <a:rPr lang="es-MX" sz="2400" spc="5" dirty="0">
                <a:latin typeface="Comic Sans MS"/>
                <a:cs typeface="Comic Sans MS"/>
              </a:rPr>
              <a:t> </a:t>
            </a:r>
            <a:r>
              <a:rPr lang="es-MX" sz="2400" spc="-5" dirty="0">
                <a:latin typeface="Comic Sans MS"/>
                <a:cs typeface="Comic Sans MS"/>
              </a:rPr>
              <a:t>automático</a:t>
            </a:r>
            <a:r>
              <a:rPr lang="es-MX" sz="2400" spc="5"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desbocara.</a:t>
            </a:r>
            <a:endParaRPr lang="es-MX" sz="2400" dirty="0">
              <a:latin typeface="Comic Sans MS"/>
              <a:cs typeface="Comic Sans MS"/>
            </a:endParaRPr>
          </a:p>
          <a:p>
            <a:pPr marL="12700">
              <a:spcBef>
                <a:spcPts val="100"/>
              </a:spcBef>
            </a:pPr>
            <a:endParaRPr sz="900" dirty="0">
              <a:latin typeface="Comic Sans MS"/>
              <a:cs typeface="Comic Sans MS"/>
            </a:endParaRPr>
          </a:p>
        </p:txBody>
      </p:sp>
      <p:pic>
        <p:nvPicPr>
          <p:cNvPr id="14" name="object 14"/>
          <p:cNvPicPr/>
          <p:nvPr/>
        </p:nvPicPr>
        <p:blipFill>
          <a:blip r:embed="rId2" cstate="print"/>
          <a:stretch>
            <a:fillRect/>
          </a:stretch>
        </p:blipFill>
        <p:spPr>
          <a:xfrm>
            <a:off x="6180171" y="4648919"/>
            <a:ext cx="5521255" cy="3895938"/>
          </a:xfrm>
          <a:prstGeom prst="rect">
            <a:avLst/>
          </a:prstGeom>
        </p:spPr>
      </p:pic>
      <p:sp>
        <p:nvSpPr>
          <p:cNvPr id="15" name="object 15"/>
          <p:cNvSpPr txBox="1"/>
          <p:nvPr/>
        </p:nvSpPr>
        <p:spPr>
          <a:xfrm>
            <a:off x="4521199" y="8915400"/>
            <a:ext cx="8839200" cy="347275"/>
          </a:xfrm>
          <a:prstGeom prst="rect">
            <a:avLst/>
          </a:prstGeom>
        </p:spPr>
        <p:txBody>
          <a:bodyPr vert="horz" wrap="square" lIns="0" tIns="12700" rIns="0" bIns="0" rtlCol="0">
            <a:spAutoFit/>
          </a:bodyPr>
          <a:lstStyle/>
          <a:p>
            <a:pPr marL="642620" marR="5080" indent="-630555" algn="ctr">
              <a:lnSpc>
                <a:spcPct val="116599"/>
              </a:lnSpc>
              <a:spcBef>
                <a:spcPts val="100"/>
              </a:spcBef>
            </a:pPr>
            <a:r>
              <a:rPr sz="2000" b="1" spc="-5" dirty="0">
                <a:latin typeface="Comic Sans MS"/>
                <a:cs typeface="Comic Sans MS"/>
              </a:rPr>
              <a:t>Figura</a:t>
            </a:r>
            <a:r>
              <a:rPr sz="2000" b="1" spc="5" dirty="0">
                <a:latin typeface="Comic Sans MS"/>
                <a:cs typeface="Comic Sans MS"/>
              </a:rPr>
              <a:t> </a:t>
            </a:r>
            <a:r>
              <a:rPr sz="2000" b="1" spc="-5" dirty="0">
                <a:latin typeface="Comic Sans MS"/>
                <a:cs typeface="Comic Sans MS"/>
              </a:rPr>
              <a:t>2.</a:t>
            </a:r>
            <a:r>
              <a:rPr sz="2000" b="1" spc="30" dirty="0">
                <a:latin typeface="Comic Sans MS"/>
                <a:cs typeface="Comic Sans MS"/>
              </a:rPr>
              <a:t> </a:t>
            </a:r>
            <a:r>
              <a:rPr sz="2000" b="1" spc="-5" dirty="0">
                <a:latin typeface="Comic Sans MS"/>
                <a:cs typeface="Comic Sans MS"/>
              </a:rPr>
              <a:t>Un</a:t>
            </a:r>
            <a:r>
              <a:rPr sz="2000" b="1" spc="5" dirty="0">
                <a:latin typeface="Comic Sans MS"/>
                <a:cs typeface="Comic Sans MS"/>
              </a:rPr>
              <a:t> </a:t>
            </a:r>
            <a:r>
              <a:rPr sz="2000" b="1" spc="-5" dirty="0">
                <a:latin typeface="Comic Sans MS"/>
                <a:cs typeface="Comic Sans MS"/>
              </a:rPr>
              <a:t>resistor</a:t>
            </a:r>
            <a:r>
              <a:rPr sz="2000" b="1" spc="10" dirty="0">
                <a:latin typeface="Comic Sans MS"/>
                <a:cs typeface="Comic Sans MS"/>
              </a:rPr>
              <a:t> </a:t>
            </a:r>
            <a:r>
              <a:rPr sz="2000" b="1" spc="-5" dirty="0">
                <a:latin typeface="Comic Sans MS"/>
                <a:cs typeface="Comic Sans MS"/>
              </a:rPr>
              <a:t>limitador</a:t>
            </a:r>
            <a:r>
              <a:rPr sz="2000" b="1" spc="5" dirty="0">
                <a:latin typeface="Comic Sans MS"/>
                <a:cs typeface="Comic Sans MS"/>
              </a:rPr>
              <a:t> </a:t>
            </a:r>
            <a:r>
              <a:rPr sz="2000" b="1" spc="-5" dirty="0">
                <a:latin typeface="Comic Sans MS"/>
                <a:cs typeface="Comic Sans MS"/>
              </a:rPr>
              <a:t>de</a:t>
            </a:r>
            <a:r>
              <a:rPr sz="2000" b="1" spc="10" dirty="0">
                <a:latin typeface="Comic Sans MS"/>
                <a:cs typeface="Comic Sans MS"/>
              </a:rPr>
              <a:t> </a:t>
            </a:r>
            <a:r>
              <a:rPr sz="2000" b="1" spc="-5" dirty="0">
                <a:latin typeface="Comic Sans MS"/>
                <a:cs typeface="Comic Sans MS"/>
              </a:rPr>
              <a:t>corriente</a:t>
            </a:r>
            <a:r>
              <a:rPr sz="2000" b="1" spc="10" dirty="0">
                <a:latin typeface="Comic Sans MS"/>
                <a:cs typeface="Comic Sans MS"/>
              </a:rPr>
              <a:t> </a:t>
            </a:r>
            <a:r>
              <a:rPr sz="2000" b="1" spc="-5" dirty="0">
                <a:latin typeface="Comic Sans MS"/>
                <a:cs typeface="Comic Sans MS"/>
              </a:rPr>
              <a:t>por </a:t>
            </a:r>
            <a:r>
              <a:rPr sz="2000" b="1" spc="-380" dirty="0">
                <a:latin typeface="Comic Sans MS"/>
                <a:cs typeface="Comic Sans MS"/>
              </a:rPr>
              <a:t> </a:t>
            </a:r>
            <a:r>
              <a:rPr sz="2000" b="1" spc="-10" dirty="0">
                <a:latin typeface="Comic Sans MS"/>
                <a:cs typeface="Comic Sans MS"/>
              </a:rPr>
              <a:t>fase</a:t>
            </a:r>
            <a:endParaRPr sz="2000" b="1" dirty="0">
              <a:latin typeface="Comic Sans MS"/>
              <a:cs typeface="Comic Sans MS"/>
            </a:endParaRPr>
          </a:p>
        </p:txBody>
      </p:sp>
    </p:spTree>
    <p:extLst>
      <p:ext uri="{BB962C8B-B14F-4D97-AF65-F5344CB8AC3E}">
        <p14:creationId xmlns:p14="http://schemas.microsoft.com/office/powerpoint/2010/main" xmlns="" val="9631506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58800" y="468450"/>
            <a:ext cx="16992600" cy="3550459"/>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Los esquemas de vóltmetro con conmutador serían </a:t>
            </a:r>
            <a:r>
              <a:rPr sz="2400" dirty="0">
                <a:latin typeface="Comic Sans MS"/>
                <a:cs typeface="Comic Sans MS"/>
              </a:rPr>
              <a:t> </a:t>
            </a:r>
            <a:r>
              <a:rPr sz="2400" spc="-5" dirty="0">
                <a:latin typeface="Comic Sans MS"/>
                <a:cs typeface="Comic Sans MS"/>
              </a:rPr>
              <a:t>afectados</a:t>
            </a:r>
            <a:r>
              <a:rPr sz="2400" spc="195" dirty="0">
                <a:latin typeface="Comic Sans MS"/>
                <a:cs typeface="Comic Sans MS"/>
              </a:rPr>
              <a:t> </a:t>
            </a:r>
            <a:r>
              <a:rPr sz="2400" spc="-5" dirty="0">
                <a:latin typeface="Comic Sans MS"/>
                <a:cs typeface="Comic Sans MS"/>
              </a:rPr>
              <a:t>si</a:t>
            </a:r>
            <a:r>
              <a:rPr sz="2400" spc="195" dirty="0">
                <a:latin typeface="Comic Sans MS"/>
                <a:cs typeface="Comic Sans MS"/>
              </a:rPr>
              <a:t> </a:t>
            </a:r>
            <a:r>
              <a:rPr sz="2400" spc="-5" dirty="0">
                <a:latin typeface="Comic Sans MS"/>
                <a:cs typeface="Comic Sans MS"/>
              </a:rPr>
              <a:t>están</a:t>
            </a:r>
            <a:r>
              <a:rPr sz="2400" spc="190" dirty="0">
                <a:latin typeface="Comic Sans MS"/>
                <a:cs typeface="Comic Sans MS"/>
              </a:rPr>
              <a:t> </a:t>
            </a:r>
            <a:r>
              <a:rPr sz="2400" spc="-5" dirty="0">
                <a:latin typeface="Comic Sans MS"/>
                <a:cs typeface="Comic Sans MS"/>
              </a:rPr>
              <a:t>conectados</a:t>
            </a:r>
            <a:r>
              <a:rPr sz="2400" spc="200" dirty="0">
                <a:latin typeface="Comic Sans MS"/>
                <a:cs typeface="Comic Sans MS"/>
              </a:rPr>
              <a:t> </a:t>
            </a:r>
            <a:r>
              <a:rPr sz="2400" spc="-5" dirty="0">
                <a:latin typeface="Comic Sans MS"/>
                <a:cs typeface="Comic Sans MS"/>
              </a:rPr>
              <a:t>a</a:t>
            </a:r>
            <a:r>
              <a:rPr sz="2400" spc="180" dirty="0">
                <a:latin typeface="Comic Sans MS"/>
                <a:cs typeface="Comic Sans MS"/>
              </a:rPr>
              <a:t> </a:t>
            </a:r>
            <a:r>
              <a:rPr sz="2400" spc="-5" dirty="0">
                <a:latin typeface="Comic Sans MS"/>
                <a:cs typeface="Comic Sans MS"/>
              </a:rPr>
              <a:t>la</a:t>
            </a:r>
            <a:r>
              <a:rPr sz="2400" spc="185" dirty="0">
                <a:latin typeface="Comic Sans MS"/>
                <a:cs typeface="Comic Sans MS"/>
              </a:rPr>
              <a:t> </a:t>
            </a:r>
            <a:r>
              <a:rPr sz="2400" spc="-5" dirty="0">
                <a:latin typeface="Comic Sans MS"/>
                <a:cs typeface="Comic Sans MS"/>
              </a:rPr>
              <a:t>fase</a:t>
            </a:r>
            <a:r>
              <a:rPr sz="2400" spc="195" dirty="0">
                <a:latin typeface="Comic Sans MS"/>
                <a:cs typeface="Comic Sans MS"/>
              </a:rPr>
              <a:t> </a:t>
            </a:r>
            <a:r>
              <a:rPr sz="2400" spc="-5" dirty="0">
                <a:latin typeface="Comic Sans MS"/>
                <a:cs typeface="Comic Sans MS"/>
              </a:rPr>
              <a:t>afectada. </a:t>
            </a:r>
            <a:r>
              <a:rPr sz="2400" spc="-254" dirty="0">
                <a:latin typeface="Comic Sans MS"/>
                <a:cs typeface="Comic Sans MS"/>
              </a:rPr>
              <a:t> </a:t>
            </a:r>
            <a:r>
              <a:rPr sz="2400" spc="-5" dirty="0">
                <a:latin typeface="Comic Sans MS"/>
                <a:cs typeface="Comic Sans MS"/>
              </a:rPr>
              <a:t>Un operador podría responder a la tensión reducida </a:t>
            </a:r>
            <a:r>
              <a:rPr sz="2400" dirty="0">
                <a:latin typeface="Comic Sans MS"/>
                <a:cs typeface="Comic Sans MS"/>
              </a:rPr>
              <a:t> </a:t>
            </a:r>
            <a:r>
              <a:rPr sz="2400" spc="-5" dirty="0">
                <a:latin typeface="Comic Sans MS"/>
                <a:cs typeface="Comic Sans MS"/>
              </a:rPr>
              <a:t>durante</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puesta</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marcha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unidad, </a:t>
            </a:r>
            <a:r>
              <a:rPr sz="2400" dirty="0">
                <a:latin typeface="Comic Sans MS"/>
                <a:cs typeface="Comic Sans MS"/>
              </a:rPr>
              <a:t> </a:t>
            </a:r>
            <a:r>
              <a:rPr sz="2400" spc="-5" dirty="0">
                <a:latin typeface="Comic Sans MS"/>
                <a:cs typeface="Comic Sans MS"/>
              </a:rPr>
              <a:t>incrementando inapropiadamente el campo hasta el </a:t>
            </a:r>
            <a:r>
              <a:rPr sz="2400" dirty="0">
                <a:latin typeface="Comic Sans MS"/>
                <a:cs typeface="Comic Sans MS"/>
              </a:rPr>
              <a:t> </a:t>
            </a:r>
            <a:r>
              <a:rPr sz="2400" spc="-5" dirty="0">
                <a:latin typeface="Comic Sans MS"/>
                <a:cs typeface="Comic Sans MS"/>
              </a:rPr>
              <a:t>punto de fallar. Esto ha ocurrido en la práctica y ha </a:t>
            </a:r>
            <a:r>
              <a:rPr sz="2400" dirty="0">
                <a:latin typeface="Comic Sans MS"/>
                <a:cs typeface="Comic Sans MS"/>
              </a:rPr>
              <a:t> </a:t>
            </a:r>
            <a:r>
              <a:rPr sz="2400" spc="-5" dirty="0">
                <a:latin typeface="Comic Sans MS"/>
                <a:cs typeface="Comic Sans MS"/>
              </a:rPr>
              <a:t>dado</a:t>
            </a:r>
            <a:r>
              <a:rPr sz="2400" dirty="0">
                <a:latin typeface="Comic Sans MS"/>
                <a:cs typeface="Comic Sans MS"/>
              </a:rPr>
              <a:t> </a:t>
            </a:r>
            <a:r>
              <a:rPr sz="2400" spc="-5" dirty="0">
                <a:latin typeface="Comic Sans MS"/>
                <a:cs typeface="Comic Sans MS"/>
              </a:rPr>
              <a:t>como</a:t>
            </a:r>
            <a:r>
              <a:rPr sz="2400" dirty="0">
                <a:latin typeface="Comic Sans MS"/>
                <a:cs typeface="Comic Sans MS"/>
              </a:rPr>
              <a:t> </a:t>
            </a:r>
            <a:r>
              <a:rPr sz="2400" spc="-5" dirty="0">
                <a:latin typeface="Comic Sans MS"/>
                <a:cs typeface="Comic Sans MS"/>
              </a:rPr>
              <a:t>resultado</a:t>
            </a:r>
            <a:r>
              <a:rPr sz="2400" dirty="0">
                <a:latin typeface="Comic Sans MS"/>
                <a:cs typeface="Comic Sans MS"/>
              </a:rPr>
              <a:t> </a:t>
            </a:r>
            <a:r>
              <a:rPr sz="2400" spc="-5" dirty="0">
                <a:latin typeface="Comic Sans MS"/>
                <a:cs typeface="Comic Sans MS"/>
              </a:rPr>
              <a:t>daño</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err="1">
                <a:latin typeface="Comic Sans MS"/>
                <a:cs typeface="Comic Sans MS"/>
              </a:rPr>
              <a:t>equipo</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remedio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problema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un </a:t>
            </a:r>
            <a:r>
              <a:rPr lang="es-MX" sz="2400" dirty="0">
                <a:latin typeface="Comic Sans MS"/>
                <a:cs typeface="Comic Sans MS"/>
              </a:rPr>
              <a:t> </a:t>
            </a:r>
            <a:r>
              <a:rPr lang="es-MX" sz="2400" spc="-5" dirty="0">
                <a:latin typeface="Comic Sans MS"/>
                <a:cs typeface="Comic Sans MS"/>
              </a:rPr>
              <a:t>resistor</a:t>
            </a:r>
            <a:r>
              <a:rPr lang="es-MX" sz="2400" dirty="0">
                <a:latin typeface="Comic Sans MS"/>
                <a:cs typeface="Comic Sans MS"/>
              </a:rPr>
              <a:t> </a:t>
            </a:r>
            <a:r>
              <a:rPr lang="es-MX" sz="2400" spc="-5" dirty="0">
                <a:latin typeface="Comic Sans MS"/>
                <a:cs typeface="Comic Sans MS"/>
              </a:rPr>
              <a:t>limitador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cada</a:t>
            </a:r>
            <a:r>
              <a:rPr lang="es-MX" sz="2400" dirty="0">
                <a:latin typeface="Comic Sans MS"/>
                <a:cs typeface="Comic Sans MS"/>
              </a:rPr>
              <a:t> </a:t>
            </a:r>
            <a:r>
              <a:rPr lang="es-MX" sz="2400" spc="-5" dirty="0">
                <a:latin typeface="Comic Sans MS"/>
                <a:cs typeface="Comic Sans MS"/>
              </a:rPr>
              <a:t>TP, </a:t>
            </a:r>
            <a:r>
              <a:rPr lang="es-MX" sz="2400" dirty="0">
                <a:latin typeface="Comic Sans MS"/>
                <a:cs typeface="Comic Sans MS"/>
              </a:rPr>
              <a:t> </a:t>
            </a:r>
            <a:r>
              <a:rPr lang="es-MX" sz="2400" spc="-5" dirty="0">
                <a:latin typeface="Comic Sans MS"/>
                <a:cs typeface="Comic Sans MS"/>
              </a:rPr>
              <a:t>eliminando</a:t>
            </a:r>
            <a:r>
              <a:rPr lang="es-MX" sz="2400" dirty="0">
                <a:latin typeface="Comic Sans MS"/>
                <a:cs typeface="Comic Sans MS"/>
              </a:rPr>
              <a:t> </a:t>
            </a:r>
            <a:r>
              <a:rPr lang="es-MX" sz="2400" spc="-5" dirty="0">
                <a:latin typeface="Comic Sans MS"/>
                <a:cs typeface="Comic Sans MS"/>
              </a:rPr>
              <a:t>así</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modo</a:t>
            </a:r>
            <a:r>
              <a:rPr lang="es-MX" sz="2400" dirty="0">
                <a:latin typeface="Comic Sans MS"/>
                <a:cs typeface="Comic Sans MS"/>
              </a:rPr>
              <a:t> </a:t>
            </a:r>
            <a:r>
              <a:rPr lang="es-MX" sz="2400" spc="-5" dirty="0">
                <a:latin typeface="Comic Sans MS"/>
                <a:cs typeface="Comic Sans MS"/>
              </a:rPr>
              <a:t>común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ambos </a:t>
            </a:r>
            <a:r>
              <a:rPr lang="es-MX" sz="2400" dirty="0">
                <a:latin typeface="Comic Sans MS"/>
                <a:cs typeface="Comic Sans MS"/>
              </a:rPr>
              <a:t> </a:t>
            </a:r>
            <a:r>
              <a:rPr lang="es-MX" sz="2400" spc="-5" dirty="0">
                <a:latin typeface="Comic Sans MS"/>
                <a:cs typeface="Comic Sans MS"/>
              </a:rPr>
              <a:t>circuitos de TP.</a:t>
            </a:r>
            <a:r>
              <a:rPr lang="es-MX" sz="2400" dirty="0">
                <a:latin typeface="Comic Sans MS"/>
                <a:cs typeface="Comic Sans MS"/>
              </a:rPr>
              <a:t> </a:t>
            </a:r>
            <a:r>
              <a:rPr lang="es-MX" sz="2400" spc="-5" dirty="0">
                <a:latin typeface="Comic Sans MS"/>
                <a:cs typeface="Comic Sans MS"/>
              </a:rPr>
              <a:t>La </a:t>
            </a:r>
            <a:r>
              <a:rPr lang="es-MX" sz="2400" b="1" spc="-5" dirty="0">
                <a:latin typeface="Comic Sans MS"/>
                <a:cs typeface="Comic Sans MS"/>
              </a:rPr>
              <a:t>figura 3 </a:t>
            </a:r>
            <a:r>
              <a:rPr lang="es-MX" sz="2400" spc="-5" dirty="0">
                <a:latin typeface="Comic Sans MS"/>
                <a:cs typeface="Comic Sans MS"/>
              </a:rPr>
              <a:t>muestra el arreglo de </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sugerido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solución.</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fabricantes</a:t>
            </a:r>
            <a:r>
              <a:rPr lang="es-MX" sz="2400" dirty="0">
                <a:latin typeface="Comic Sans MS"/>
                <a:cs typeface="Comic Sans MS"/>
              </a:rPr>
              <a:t> </a:t>
            </a:r>
            <a:r>
              <a:rPr lang="es-MX" sz="2400" spc="-5" dirty="0">
                <a:latin typeface="Comic Sans MS"/>
                <a:cs typeface="Comic Sans MS"/>
              </a:rPr>
              <a:t>proporcionan</a:t>
            </a:r>
            <a:r>
              <a:rPr lang="es-MX" sz="2400" spc="254" dirty="0">
                <a:latin typeface="Comic Sans MS"/>
                <a:cs typeface="Comic Sans MS"/>
              </a:rPr>
              <a:t> </a:t>
            </a:r>
            <a:r>
              <a:rPr lang="es-MX" sz="2400" spc="-5" dirty="0">
                <a:latin typeface="Comic Sans MS"/>
                <a:cs typeface="Comic Sans MS"/>
              </a:rPr>
              <a:t>este</a:t>
            </a:r>
            <a:r>
              <a:rPr lang="es-MX" sz="2400" spc="260" dirty="0">
                <a:latin typeface="Comic Sans MS"/>
                <a:cs typeface="Comic Sans MS"/>
              </a:rPr>
              <a:t> </a:t>
            </a:r>
            <a:r>
              <a:rPr lang="es-MX" sz="2400" spc="-5" dirty="0">
                <a:latin typeface="Comic Sans MS"/>
                <a:cs typeface="Comic Sans MS"/>
              </a:rPr>
              <a:t>arreglo, </a:t>
            </a:r>
            <a:r>
              <a:rPr lang="es-MX" sz="2400" spc="-254" dirty="0">
                <a:latin typeface="Comic Sans MS"/>
                <a:cs typeface="Comic Sans MS"/>
              </a:rPr>
              <a:t> </a:t>
            </a:r>
            <a:r>
              <a:rPr lang="es-MX" sz="2400" spc="-5" dirty="0">
                <a:latin typeface="Comic Sans MS"/>
                <a:cs typeface="Comic Sans MS"/>
              </a:rPr>
              <a:t>los</a:t>
            </a:r>
            <a:r>
              <a:rPr lang="es-MX" sz="2400" spc="20" dirty="0">
                <a:latin typeface="Comic Sans MS"/>
                <a:cs typeface="Comic Sans MS"/>
              </a:rPr>
              <a:t> </a:t>
            </a:r>
            <a:r>
              <a:rPr lang="es-MX" sz="2400" spc="-5" dirty="0">
                <a:latin typeface="Comic Sans MS"/>
                <a:cs typeface="Comic Sans MS"/>
              </a:rPr>
              <a:t>potenciales</a:t>
            </a:r>
            <a:r>
              <a:rPr lang="es-MX" sz="2400" spc="20" dirty="0">
                <a:latin typeface="Comic Sans MS"/>
                <a:cs typeface="Comic Sans MS"/>
              </a:rPr>
              <a:t> </a:t>
            </a:r>
            <a:r>
              <a:rPr lang="es-MX" sz="2400" spc="-5" dirty="0">
                <a:latin typeface="Comic Sans MS"/>
                <a:cs typeface="Comic Sans MS"/>
              </a:rPr>
              <a:t>de</a:t>
            </a:r>
            <a:r>
              <a:rPr lang="es-MX" sz="2400" spc="20" dirty="0">
                <a:latin typeface="Comic Sans MS"/>
                <a:cs typeface="Comic Sans MS"/>
              </a:rPr>
              <a:t> </a:t>
            </a:r>
            <a:r>
              <a:rPr lang="es-MX" sz="2400" spc="-5" dirty="0">
                <a:latin typeface="Comic Sans MS"/>
                <a:cs typeface="Comic Sans MS"/>
              </a:rPr>
              <a:t>las</a:t>
            </a:r>
            <a:r>
              <a:rPr lang="es-MX" sz="2400" spc="20" dirty="0">
                <a:latin typeface="Comic Sans MS"/>
                <a:cs typeface="Comic Sans MS"/>
              </a:rPr>
              <a:t> </a:t>
            </a:r>
            <a:r>
              <a:rPr lang="es-MX" sz="2400" spc="-5" dirty="0">
                <a:latin typeface="Comic Sans MS"/>
                <a:cs typeface="Comic Sans MS"/>
              </a:rPr>
              <a:t>condiciones</a:t>
            </a:r>
            <a:r>
              <a:rPr lang="es-MX" sz="2400" spc="5" dirty="0">
                <a:latin typeface="Comic Sans MS"/>
                <a:cs typeface="Comic Sans MS"/>
              </a:rPr>
              <a:t> </a:t>
            </a:r>
            <a:r>
              <a:rPr lang="es-MX" sz="2400" spc="-5" dirty="0">
                <a:latin typeface="Comic Sans MS"/>
                <a:cs typeface="Comic Sans MS"/>
              </a:rPr>
              <a:t>mencionadas arriba</a:t>
            </a:r>
            <a:r>
              <a:rPr lang="es-MX" sz="2400" spc="235" dirty="0">
                <a:latin typeface="Comic Sans MS"/>
                <a:cs typeface="Comic Sans MS"/>
              </a:rPr>
              <a:t> </a:t>
            </a:r>
            <a:r>
              <a:rPr lang="es-MX" sz="2400" spc="-5" dirty="0">
                <a:latin typeface="Comic Sans MS"/>
                <a:cs typeface="Comic Sans MS"/>
              </a:rPr>
              <a:t>son</a:t>
            </a:r>
            <a:r>
              <a:rPr lang="es-MX" sz="2400" spc="235" dirty="0">
                <a:latin typeface="Comic Sans MS"/>
                <a:cs typeface="Comic Sans MS"/>
              </a:rPr>
              <a:t> </a:t>
            </a:r>
            <a:r>
              <a:rPr lang="es-MX" sz="2400" spc="-5" dirty="0">
                <a:latin typeface="Comic Sans MS"/>
                <a:cs typeface="Comic Sans MS"/>
              </a:rPr>
              <a:t>minimizados</a:t>
            </a:r>
            <a:r>
              <a:rPr lang="es-MX" sz="2400" spc="235" dirty="0">
                <a:latin typeface="Comic Sans MS"/>
                <a:cs typeface="Comic Sans MS"/>
              </a:rPr>
              <a:t> </a:t>
            </a:r>
            <a:r>
              <a:rPr lang="es-MX" sz="2400" spc="-5" dirty="0">
                <a:latin typeface="Comic Sans MS"/>
                <a:cs typeface="Comic Sans MS"/>
              </a:rPr>
              <a:t>y</a:t>
            </a:r>
            <a:r>
              <a:rPr lang="es-MX" sz="2400" spc="235" dirty="0">
                <a:latin typeface="Comic Sans MS"/>
                <a:cs typeface="Comic Sans MS"/>
              </a:rPr>
              <a:t> </a:t>
            </a:r>
            <a:r>
              <a:rPr lang="es-MX" sz="2400" spc="-5" dirty="0">
                <a:latin typeface="Comic Sans MS"/>
                <a:cs typeface="Comic Sans MS"/>
              </a:rPr>
              <a:t>permiten</a:t>
            </a:r>
            <a:r>
              <a:rPr lang="es-MX" sz="2400" spc="240" dirty="0">
                <a:latin typeface="Comic Sans MS"/>
                <a:cs typeface="Comic Sans MS"/>
              </a:rPr>
              <a:t> </a:t>
            </a:r>
            <a:r>
              <a:rPr lang="es-MX" sz="2400" spc="-5" dirty="0">
                <a:latin typeface="Comic Sans MS"/>
                <a:cs typeface="Comic Sans MS"/>
              </a:rPr>
              <a:t>que</a:t>
            </a:r>
            <a:r>
              <a:rPr lang="es-MX" sz="2400" spc="235" dirty="0">
                <a:latin typeface="Comic Sans MS"/>
                <a:cs typeface="Comic Sans MS"/>
              </a:rPr>
              <a:t> </a:t>
            </a:r>
            <a:r>
              <a:rPr lang="es-MX" sz="2400" spc="-5" dirty="0">
                <a:latin typeface="Comic Sans MS"/>
                <a:cs typeface="Comic Sans MS"/>
              </a:rPr>
              <a:t>el</a:t>
            </a:r>
            <a:r>
              <a:rPr lang="es-MX" sz="2400" spc="235" dirty="0">
                <a:latin typeface="Comic Sans MS"/>
                <a:cs typeface="Comic Sans MS"/>
              </a:rPr>
              <a:t> </a:t>
            </a:r>
            <a:r>
              <a:rPr lang="es-MX" sz="2400" spc="-5" dirty="0">
                <a:latin typeface="Comic Sans MS"/>
                <a:cs typeface="Comic Sans MS"/>
              </a:rPr>
              <a:t>relé</a:t>
            </a:r>
            <a:r>
              <a:rPr lang="es-MX" sz="2400" spc="235" dirty="0">
                <a:latin typeface="Comic Sans MS"/>
                <a:cs typeface="Comic Sans MS"/>
              </a:rPr>
              <a:t> </a:t>
            </a:r>
            <a:r>
              <a:rPr lang="es-MX" sz="2400" spc="-5" dirty="0">
                <a:latin typeface="Comic Sans MS"/>
                <a:cs typeface="Comic Sans MS"/>
              </a:rPr>
              <a:t>de </a:t>
            </a:r>
            <a:r>
              <a:rPr lang="es-MX" sz="2400" spc="-250" dirty="0">
                <a:latin typeface="Comic Sans MS"/>
                <a:cs typeface="Comic Sans MS"/>
              </a:rPr>
              <a:t> </a:t>
            </a:r>
            <a:r>
              <a:rPr lang="es-MX" sz="2400" spc="-5" dirty="0">
                <a:latin typeface="Comic Sans MS"/>
                <a:cs typeface="Comic Sans MS"/>
              </a:rPr>
              <a:t>balance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spc="5" dirty="0">
                <a:latin typeface="Comic Sans MS"/>
                <a:cs typeface="Comic Sans MS"/>
              </a:rPr>
              <a:t> </a:t>
            </a:r>
            <a:r>
              <a:rPr lang="es-MX" sz="2400" spc="-5" dirty="0">
                <a:latin typeface="Comic Sans MS"/>
                <a:cs typeface="Comic Sans MS"/>
              </a:rPr>
              <a:t>opere</a:t>
            </a:r>
            <a:r>
              <a:rPr lang="es-MX" sz="2400" dirty="0">
                <a:latin typeface="Comic Sans MS"/>
                <a:cs typeface="Comic Sans MS"/>
              </a:rPr>
              <a:t> </a:t>
            </a:r>
            <a:r>
              <a:rPr lang="es-MX" sz="2400" spc="-5" dirty="0">
                <a:latin typeface="Comic Sans MS"/>
                <a:cs typeface="Comic Sans MS"/>
              </a:rPr>
              <a:t>adecuadamente.</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uso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detección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componentes </a:t>
            </a:r>
            <a:r>
              <a:rPr lang="es-MX" sz="2400" dirty="0">
                <a:latin typeface="Comic Sans MS"/>
                <a:cs typeface="Comic Sans MS"/>
              </a:rPr>
              <a:t> </a:t>
            </a:r>
            <a:r>
              <a:rPr lang="es-MX" sz="2400" spc="-5" dirty="0">
                <a:latin typeface="Comic Sans MS"/>
                <a:cs typeface="Comic Sans MS"/>
              </a:rPr>
              <a:t>simétricas</a:t>
            </a:r>
            <a:r>
              <a:rPr lang="es-MX" sz="2400" dirty="0">
                <a:latin typeface="Comic Sans MS"/>
                <a:cs typeface="Comic Sans MS"/>
              </a:rPr>
              <a:t> </a:t>
            </a:r>
            <a:r>
              <a:rPr lang="es-MX" sz="2400" spc="-5" dirty="0">
                <a:latin typeface="Comic Sans MS"/>
                <a:cs typeface="Comic Sans MS"/>
              </a:rPr>
              <a:t>proporcionará</a:t>
            </a:r>
            <a:r>
              <a:rPr lang="es-MX" sz="2400" dirty="0">
                <a:latin typeface="Comic Sans MS"/>
                <a:cs typeface="Comic Sans MS"/>
              </a:rPr>
              <a:t> </a:t>
            </a:r>
            <a:r>
              <a:rPr lang="es-MX" sz="2400" spc="-5" dirty="0">
                <a:latin typeface="Comic Sans MS"/>
                <a:cs typeface="Comic Sans MS"/>
              </a:rPr>
              <a:t>adecuada</a:t>
            </a:r>
            <a:r>
              <a:rPr lang="es-MX" sz="2400" dirty="0">
                <a:latin typeface="Comic Sans MS"/>
                <a:cs typeface="Comic Sans MS"/>
              </a:rPr>
              <a:t> </a:t>
            </a:r>
            <a:r>
              <a:rPr lang="es-MX" sz="2400" spc="-5" dirty="0">
                <a:latin typeface="Comic Sans MS"/>
                <a:cs typeface="Comic Sans MS"/>
              </a:rPr>
              <a:t>detección</a:t>
            </a:r>
            <a:r>
              <a:rPr lang="es-MX" sz="2400" spc="254"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falla de TP cuando el arreglo de resistor común es </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ambos</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pic>
        <p:nvPicPr>
          <p:cNvPr id="4" name="object 4"/>
          <p:cNvPicPr/>
          <p:nvPr/>
        </p:nvPicPr>
        <p:blipFill>
          <a:blip r:embed="rId2" cstate="print"/>
          <a:stretch>
            <a:fillRect/>
          </a:stretch>
        </p:blipFill>
        <p:spPr>
          <a:xfrm>
            <a:off x="6017880" y="4114800"/>
            <a:ext cx="5845839" cy="4114800"/>
          </a:xfrm>
          <a:prstGeom prst="rect">
            <a:avLst/>
          </a:prstGeom>
        </p:spPr>
      </p:pic>
      <p:sp>
        <p:nvSpPr>
          <p:cNvPr id="5" name="object 5"/>
          <p:cNvSpPr txBox="1"/>
          <p:nvPr/>
        </p:nvSpPr>
        <p:spPr>
          <a:xfrm>
            <a:off x="5477668" y="8686800"/>
            <a:ext cx="6926263" cy="344966"/>
          </a:xfrm>
          <a:prstGeom prst="rect">
            <a:avLst/>
          </a:prstGeom>
        </p:spPr>
        <p:txBody>
          <a:bodyPr vert="horz" wrap="square" lIns="0" tIns="12700" rIns="0" bIns="0" rtlCol="0">
            <a:spAutoFit/>
          </a:bodyPr>
          <a:lstStyle/>
          <a:p>
            <a:pPr marL="551815" marR="5080" indent="-539750" algn="ctr">
              <a:lnSpc>
                <a:spcPct val="116100"/>
              </a:lnSpc>
              <a:spcBef>
                <a:spcPts val="100"/>
              </a:spcBef>
            </a:pPr>
            <a:r>
              <a:rPr sz="2000" b="1" spc="-5" dirty="0">
                <a:latin typeface="Comic Sans MS"/>
                <a:cs typeface="Comic Sans MS"/>
              </a:rPr>
              <a:t>Figura</a:t>
            </a:r>
            <a:r>
              <a:rPr sz="2000" b="1" spc="5" dirty="0">
                <a:latin typeface="Comic Sans MS"/>
                <a:cs typeface="Comic Sans MS"/>
              </a:rPr>
              <a:t> </a:t>
            </a:r>
            <a:r>
              <a:rPr sz="2000" b="1" spc="-5" dirty="0">
                <a:latin typeface="Comic Sans MS"/>
                <a:cs typeface="Comic Sans MS"/>
              </a:rPr>
              <a:t>3</a:t>
            </a:r>
            <a:r>
              <a:rPr sz="2000" b="1" spc="20" dirty="0">
                <a:latin typeface="Comic Sans MS"/>
                <a:cs typeface="Comic Sans MS"/>
              </a:rPr>
              <a:t> </a:t>
            </a:r>
            <a:r>
              <a:rPr sz="2000" b="1" spc="-5" dirty="0">
                <a:latin typeface="Comic Sans MS"/>
                <a:cs typeface="Comic Sans MS"/>
              </a:rPr>
              <a:t>Un</a:t>
            </a:r>
            <a:r>
              <a:rPr sz="2000" b="1" spc="5" dirty="0">
                <a:latin typeface="Comic Sans MS"/>
                <a:cs typeface="Comic Sans MS"/>
              </a:rPr>
              <a:t> </a:t>
            </a:r>
            <a:r>
              <a:rPr sz="2000" b="1" spc="-5" dirty="0">
                <a:latin typeface="Comic Sans MS"/>
                <a:cs typeface="Comic Sans MS"/>
              </a:rPr>
              <a:t>resistor</a:t>
            </a:r>
            <a:r>
              <a:rPr sz="2000" b="1" spc="10" dirty="0">
                <a:latin typeface="Comic Sans MS"/>
                <a:cs typeface="Comic Sans MS"/>
              </a:rPr>
              <a:t> </a:t>
            </a:r>
            <a:r>
              <a:rPr sz="2000" b="1" spc="-5" dirty="0">
                <a:latin typeface="Comic Sans MS"/>
                <a:cs typeface="Comic Sans MS"/>
              </a:rPr>
              <a:t>limitador</a:t>
            </a:r>
            <a:r>
              <a:rPr sz="2000" b="1" spc="10"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corriente</a:t>
            </a:r>
            <a:r>
              <a:rPr sz="2000" b="1" spc="10" dirty="0">
                <a:latin typeface="Comic Sans MS"/>
                <a:cs typeface="Comic Sans MS"/>
              </a:rPr>
              <a:t> </a:t>
            </a:r>
            <a:r>
              <a:rPr sz="2000" b="1" spc="-5" dirty="0">
                <a:latin typeface="Comic Sans MS"/>
                <a:cs typeface="Comic Sans MS"/>
              </a:rPr>
              <a:t>por </a:t>
            </a:r>
            <a:r>
              <a:rPr sz="2000" b="1" spc="-380" dirty="0">
                <a:latin typeface="Comic Sans MS"/>
                <a:cs typeface="Comic Sans MS"/>
              </a:rPr>
              <a:t> </a:t>
            </a:r>
            <a:r>
              <a:rPr sz="2000" b="1" spc="-10" dirty="0">
                <a:latin typeface="Comic Sans MS"/>
                <a:cs typeface="Comic Sans MS"/>
              </a:rPr>
              <a:t>TP</a:t>
            </a:r>
            <a:endParaRPr sz="2000" b="1" dirty="0">
              <a:latin typeface="Comic Sans MS"/>
              <a:cs typeface="Comic Sans MS"/>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81000"/>
            <a:ext cx="17221200" cy="314445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requiere</a:t>
            </a:r>
            <a:r>
              <a:rPr lang="es-MX" sz="2400" spc="254" dirty="0">
                <a:latin typeface="Comic Sans MS"/>
                <a:cs typeface="Comic Sans MS"/>
              </a:rPr>
              <a:t> </a:t>
            </a:r>
            <a:r>
              <a:rPr lang="es-MX" sz="2400" spc="-5" dirty="0">
                <a:latin typeface="Comic Sans MS"/>
                <a:cs typeface="Comic Sans MS"/>
              </a:rPr>
              <a:t>alguna</a:t>
            </a:r>
            <a:r>
              <a:rPr lang="es-MX" sz="2400" spc="260" dirty="0">
                <a:latin typeface="Comic Sans MS"/>
                <a:cs typeface="Comic Sans MS"/>
              </a:rPr>
              <a:t> </a:t>
            </a:r>
            <a:r>
              <a:rPr lang="es-MX" sz="2400" spc="-5" dirty="0">
                <a:latin typeface="Comic Sans MS"/>
                <a:cs typeface="Comic Sans MS"/>
              </a:rPr>
              <a:t>forma de detección de pérdida </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del</a:t>
            </a:r>
            <a:r>
              <a:rPr lang="es-MX" sz="2400" spc="260" dirty="0">
                <a:latin typeface="Comic Sans MS"/>
                <a:cs typeface="Comic Sans MS"/>
              </a:rPr>
              <a:t> </a:t>
            </a:r>
            <a:r>
              <a:rPr lang="es-MX" sz="2400" spc="-5" dirty="0">
                <a:latin typeface="Comic Sans MS"/>
                <a:cs typeface="Comic Sans MS"/>
              </a:rPr>
              <a:t>generador.</a:t>
            </a:r>
            <a:r>
              <a:rPr lang="es-MX" sz="2400" spc="260" dirty="0">
                <a:latin typeface="Comic Sans MS"/>
                <a:cs typeface="Comic Sans MS"/>
              </a:rPr>
              <a:t> </a:t>
            </a:r>
            <a:r>
              <a:rPr lang="es-MX" sz="2400" spc="-5" dirty="0">
                <a:latin typeface="Comic Sans MS"/>
                <a:cs typeface="Comic Sans MS"/>
              </a:rPr>
              <a:t>Es </a:t>
            </a:r>
            <a:r>
              <a:rPr lang="es-MX" sz="2400" dirty="0">
                <a:latin typeface="Comic Sans MS"/>
                <a:cs typeface="Comic Sans MS"/>
              </a:rPr>
              <a:t> </a:t>
            </a:r>
            <a:r>
              <a:rPr lang="es-MX" sz="2400" spc="-5" dirty="0">
                <a:latin typeface="Comic Sans MS"/>
                <a:cs typeface="Comic Sans MS"/>
              </a:rPr>
              <a:t>importante para la seguridad de la protección del </a:t>
            </a:r>
            <a:r>
              <a:rPr lang="es-MX" sz="2400" dirty="0">
                <a:latin typeface="Comic Sans MS"/>
                <a:cs typeface="Comic Sans MS"/>
              </a:rPr>
              <a:t> </a:t>
            </a:r>
            <a:r>
              <a:rPr lang="es-MX" sz="2400" spc="-5" dirty="0">
                <a:latin typeface="Comic Sans MS"/>
                <a:cs typeface="Comic Sans MS"/>
              </a:rPr>
              <a:t>generador que los relés dependientes de la señal de </a:t>
            </a:r>
            <a:r>
              <a:rPr lang="es-MX" sz="2400" dirty="0">
                <a:latin typeface="Comic Sans MS"/>
                <a:cs typeface="Comic Sans MS"/>
              </a:rPr>
              <a:t> </a:t>
            </a:r>
            <a:r>
              <a:rPr lang="es-MX" sz="2400" spc="-5" dirty="0">
                <a:latin typeface="Comic Sans MS"/>
                <a:cs typeface="Comic Sans MS"/>
              </a:rPr>
              <a:t>tensión sean bloqueados durante esta condición, al </a:t>
            </a:r>
            <a:r>
              <a:rPr lang="es-MX" sz="2400" dirty="0">
                <a:latin typeface="Comic Sans MS"/>
                <a:cs typeface="Comic Sans MS"/>
              </a:rPr>
              <a:t> </a:t>
            </a:r>
            <a:r>
              <a:rPr lang="es-MX" sz="2400" spc="-5" dirty="0">
                <a:latin typeface="Comic Sans MS"/>
                <a:cs typeface="Comic Sans MS"/>
              </a:rPr>
              <a:t>igual que la transferencia del control del regulador </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dependa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señal.</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sección</a:t>
            </a:r>
            <a:r>
              <a:rPr lang="es-MX" sz="2400" dirty="0">
                <a:latin typeface="Comic Sans MS"/>
                <a:cs typeface="Comic Sans MS"/>
              </a:rPr>
              <a:t> </a:t>
            </a:r>
            <a:r>
              <a:rPr lang="es-MX" sz="2400" spc="-5" dirty="0">
                <a:latin typeface="Comic Sans MS"/>
                <a:cs typeface="Comic Sans MS"/>
              </a:rPr>
              <a:t>del </a:t>
            </a:r>
            <a:r>
              <a:rPr lang="es-MX" sz="2400" dirty="0">
                <a:latin typeface="Comic Sans MS"/>
                <a:cs typeface="Comic Sans MS"/>
              </a:rPr>
              <a:t> </a:t>
            </a:r>
            <a:r>
              <a:rPr lang="es-MX" sz="2400" spc="-5" dirty="0">
                <a:latin typeface="Comic Sans MS"/>
                <a:cs typeface="Comic Sans MS"/>
              </a:rPr>
              <a:t>Tutorial</a:t>
            </a:r>
            <a:r>
              <a:rPr lang="es-MX" sz="2400" dirty="0">
                <a:latin typeface="Comic Sans MS"/>
                <a:cs typeface="Comic Sans MS"/>
              </a:rPr>
              <a:t> </a:t>
            </a:r>
            <a:r>
              <a:rPr lang="es-MX" sz="2400" spc="-5" dirty="0">
                <a:latin typeface="Comic Sans MS"/>
                <a:cs typeface="Comic Sans MS"/>
              </a:rPr>
              <a:t>han</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discutidos</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métodos</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detección,</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igual</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aspectos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surgen </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aplicación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TP’s</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mayores </a:t>
            </a:r>
            <a:r>
              <a:rPr lang="es-MX" sz="2400" dirty="0">
                <a:latin typeface="Comic Sans MS"/>
                <a:cs typeface="Comic Sans MS"/>
              </a:rPr>
              <a:t> </a:t>
            </a:r>
            <a:r>
              <a:rPr lang="es-MX" sz="2400" spc="-5" dirty="0">
                <a:latin typeface="Comic Sans MS"/>
                <a:cs typeface="Comic Sans MS"/>
              </a:rPr>
              <a:t>antecedentes y lineamientos, deben ser consultados </a:t>
            </a:r>
            <a:r>
              <a:rPr lang="es-MX" sz="2400" dirty="0">
                <a:latin typeface="Comic Sans MS"/>
                <a:cs typeface="Comic Sans MS"/>
              </a:rPr>
              <a:t> </a:t>
            </a:r>
            <a:r>
              <a:rPr lang="es-MX" sz="2400" spc="-5" dirty="0">
                <a:latin typeface="Comic Sans MS"/>
                <a:cs typeface="Comic Sans MS"/>
              </a:rPr>
              <a:t>la Guía IEEE de Protección de Generadores de CA y </a:t>
            </a:r>
            <a:r>
              <a:rPr lang="es-MX" sz="2400" dirty="0">
                <a:latin typeface="Comic Sans MS"/>
                <a:cs typeface="Comic Sans MS"/>
              </a:rPr>
              <a:t> </a:t>
            </a:r>
            <a:r>
              <a:rPr lang="es-MX" sz="2400" spc="-5" dirty="0">
                <a:latin typeface="Comic Sans MS"/>
                <a:cs typeface="Comic Sans MS"/>
              </a:rPr>
              <a:t>otros</a:t>
            </a:r>
            <a:r>
              <a:rPr lang="es-MX" sz="2400" dirty="0">
                <a:latin typeface="Comic Sans MS"/>
                <a:cs typeface="Comic Sans MS"/>
              </a:rPr>
              <a:t> </a:t>
            </a:r>
            <a:r>
              <a:rPr lang="es-MX" sz="2400" spc="-5" dirty="0">
                <a:latin typeface="Comic Sans MS"/>
                <a:cs typeface="Comic Sans MS"/>
              </a:rPr>
              <a:t>textos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tratan</a:t>
            </a:r>
            <a:r>
              <a:rPr lang="es-MX" sz="2400" dirty="0">
                <a:latin typeface="Comic Sans MS"/>
                <a:cs typeface="Comic Sans MS"/>
              </a:rPr>
              <a:t> </a:t>
            </a:r>
            <a:r>
              <a:rPr lang="es-MX" sz="2400" spc="-5" dirty="0">
                <a:latin typeface="Comic Sans MS"/>
                <a:cs typeface="Comic Sans MS"/>
              </a:rPr>
              <a:t>sobre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 </a:t>
            </a:r>
            <a:r>
              <a:rPr lang="es-MX" sz="2400" dirty="0">
                <a:latin typeface="Comic Sans MS"/>
                <a:cs typeface="Comic Sans MS"/>
              </a:rPr>
              <a:t> </a:t>
            </a:r>
            <a:r>
              <a:rPr lang="es-MX" sz="2400" spc="-5" dirty="0">
                <a:latin typeface="Comic Sans MS"/>
                <a:cs typeface="Comic Sans MS"/>
              </a:rPr>
              <a:t>Generadores.</a:t>
            </a: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11" name="object 11"/>
          <p:cNvSpPr txBox="1"/>
          <p:nvPr/>
        </p:nvSpPr>
        <p:spPr>
          <a:xfrm>
            <a:off x="335472" y="4648200"/>
            <a:ext cx="17215928" cy="1146468"/>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REFERENCIA</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469900" indent="-457200" algn="just">
              <a:spcBef>
                <a:spcPts val="100"/>
              </a:spcBef>
              <a:buFont typeface="+mj-lt"/>
              <a:buAutoNum type="arabicPeriod"/>
            </a:pPr>
            <a:r>
              <a:rPr lang="es-AR" sz="2400" spc="-5" dirty="0">
                <a:latin typeface="Comic Sans MS"/>
                <a:cs typeface="Comic Sans MS"/>
              </a:rPr>
              <a:t>ANSI/IEEE	C37.102-1992 </a:t>
            </a:r>
            <a:r>
              <a:rPr lang="es-AR" sz="2400" spc="-25" dirty="0">
                <a:latin typeface="Comic Sans MS"/>
                <a:cs typeface="Comic Sans MS"/>
              </a:rPr>
              <a:t>“</a:t>
            </a:r>
            <a:r>
              <a:rPr lang="es-AR" sz="2400" i="1" spc="-25" dirty="0">
                <a:latin typeface="Comic Sans MS"/>
                <a:cs typeface="Comic Sans MS"/>
              </a:rPr>
              <a:t>Guide</a:t>
            </a:r>
            <a:r>
              <a:rPr lang="es-AR" sz="2400" i="1" spc="85" dirty="0">
                <a:latin typeface="Comic Sans MS"/>
                <a:cs typeface="Comic Sans MS"/>
              </a:rPr>
              <a:t> </a:t>
            </a:r>
            <a:r>
              <a:rPr lang="es-AR" sz="2400" i="1" spc="-30" dirty="0">
                <a:latin typeface="Comic Sans MS"/>
                <a:cs typeface="Comic Sans MS"/>
              </a:rPr>
              <a:t>por</a:t>
            </a:r>
            <a:r>
              <a:rPr lang="es-AR" sz="2400" i="1" spc="80" dirty="0">
                <a:latin typeface="Comic Sans MS"/>
                <a:cs typeface="Comic Sans MS"/>
              </a:rPr>
              <a:t> </a:t>
            </a:r>
            <a:r>
              <a:rPr lang="es-AR" sz="2400" i="1" spc="-45" dirty="0">
                <a:latin typeface="Comic Sans MS"/>
                <a:cs typeface="Comic Sans MS"/>
              </a:rPr>
              <a:t>AC </a:t>
            </a:r>
            <a:r>
              <a:rPr lang="es-AR" sz="2400" i="1" spc="-270" dirty="0">
                <a:latin typeface="Comic Sans MS"/>
                <a:cs typeface="Comic Sans MS"/>
              </a:rPr>
              <a:t> </a:t>
            </a:r>
            <a:r>
              <a:rPr lang="es-AR" sz="2400" i="1" spc="-30" dirty="0" err="1">
                <a:latin typeface="Comic Sans MS"/>
                <a:cs typeface="Comic Sans MS"/>
              </a:rPr>
              <a:t>Generator</a:t>
            </a:r>
            <a:r>
              <a:rPr lang="es-AR" sz="2400" i="1" spc="-30" dirty="0">
                <a:latin typeface="Comic Sans MS"/>
                <a:cs typeface="Comic Sans MS"/>
              </a:rPr>
              <a:t> </a:t>
            </a:r>
            <a:r>
              <a:rPr lang="es-AR" sz="2400" i="1" spc="-30" dirty="0" err="1">
                <a:latin typeface="Comic Sans MS"/>
                <a:cs typeface="Comic Sans MS"/>
              </a:rPr>
              <a:t>Protectio</a:t>
            </a:r>
            <a:r>
              <a:rPr lang="es-AR" sz="2400" i="1" spc="-40" dirty="0" err="1">
                <a:latin typeface="Comic Sans MS"/>
                <a:cs typeface="Comic Sans MS"/>
              </a:rPr>
              <a:t>n</a:t>
            </a:r>
            <a:r>
              <a:rPr lang="es-AR" sz="2400" spc="-5" dirty="0">
                <a:latin typeface="Comic Sans MS"/>
                <a:cs typeface="Comic Sans MS"/>
              </a:rPr>
              <a:t>”.</a:t>
            </a:r>
            <a:endParaRPr sz="2400" dirty="0">
              <a:latin typeface="Comic Sans MS"/>
              <a:cs typeface="Comic Sans MS"/>
            </a:endParaRPr>
          </a:p>
        </p:txBody>
      </p:sp>
      <p:sp>
        <p:nvSpPr>
          <p:cNvPr id="12" name="object 12"/>
          <p:cNvSpPr txBox="1"/>
          <p:nvPr/>
        </p:nvSpPr>
        <p:spPr>
          <a:xfrm>
            <a:off x="8940800" y="7573107"/>
            <a:ext cx="2824480" cy="156068"/>
          </a:xfrm>
          <a:prstGeom prst="rect">
            <a:avLst/>
          </a:prstGeom>
        </p:spPr>
        <p:txBody>
          <a:bodyPr vert="horz" wrap="square" lIns="0" tIns="12700" rIns="0" bIns="0" rtlCol="0">
            <a:spAutoFit/>
          </a:bodyPr>
          <a:lstStyle/>
          <a:p>
            <a:pPr marL="240665" marR="5080" indent="-228600">
              <a:lnSpc>
                <a:spcPct val="110000"/>
              </a:lnSpc>
              <a:spcBef>
                <a:spcPts val="100"/>
              </a:spcBef>
              <a:tabLst>
                <a:tab pos="240665" algn="l"/>
                <a:tab pos="1062990" algn="l"/>
                <a:tab pos="1970405" algn="l"/>
                <a:tab pos="2181860" algn="l"/>
              </a:tabLst>
            </a:pPr>
            <a:r>
              <a:rPr sz="900" spc="-5" dirty="0">
                <a:latin typeface="Comic Sans MS"/>
                <a:cs typeface="Comic Sans MS"/>
              </a:rPr>
              <a:t>1.	</a:t>
            </a:r>
            <a:endParaRPr sz="900" dirty="0">
              <a:latin typeface="Comic Sans MS"/>
              <a:cs typeface="Comic Sans MS"/>
            </a:endParaRPr>
          </a:p>
        </p:txBody>
      </p:sp>
    </p:spTree>
    <p:extLst>
      <p:ext uri="{BB962C8B-B14F-4D97-AF65-F5344CB8AC3E}">
        <p14:creationId xmlns:p14="http://schemas.microsoft.com/office/powerpoint/2010/main" xmlns="" val="14026311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96802" y="1385862"/>
            <a:ext cx="17359434" cy="4126771"/>
          </a:xfrm>
          <a:prstGeom prst="rect">
            <a:avLst/>
          </a:prstGeom>
        </p:spPr>
        <p:txBody>
          <a:bodyPr vert="horz" wrap="square" lIns="0" tIns="12700" rIns="0" bIns="0" rtlCol="0">
            <a:spAutoFit/>
          </a:bodyPr>
          <a:lstStyle/>
          <a:p>
            <a:pPr marL="12700" marR="5080" algn="just">
              <a:spcBef>
                <a:spcPts val="100"/>
              </a:spcBef>
            </a:pPr>
            <a:r>
              <a:rPr lang="es-AR" sz="2400" b="1" spc="-5" dirty="0" smtClean="0">
                <a:latin typeface="Comic Sans MS" pitchFamily="66" charset="0"/>
                <a:cs typeface="Comic Sans MS"/>
              </a:rPr>
              <a:t>RESUMEN</a:t>
            </a:r>
            <a:endParaRPr lang="es-AR" sz="2400" dirty="0" smtClean="0">
              <a:latin typeface="Comic Sans MS" pitchFamily="66" charset="0"/>
              <a:cs typeface="Comic Sans MS"/>
            </a:endParaRPr>
          </a:p>
          <a:p>
            <a:pPr marL="12700" marR="5080" algn="just">
              <a:spcBef>
                <a:spcPts val="100"/>
              </a:spcBef>
            </a:pPr>
            <a:endParaRPr lang="es-ES" sz="2400" spc="-5" dirty="0" smtClean="0">
              <a:latin typeface="Comic Sans MS" pitchFamily="66" charset="0"/>
              <a:cs typeface="Comic Sans MS"/>
            </a:endParaRPr>
          </a:p>
          <a:p>
            <a:pPr marL="12700" marR="5080" algn="just">
              <a:spcBef>
                <a:spcPts val="100"/>
              </a:spcBef>
            </a:pPr>
            <a:r>
              <a:rPr sz="2400" spc="-5" smtClean="0">
                <a:latin typeface="Comic Sans MS" pitchFamily="66" charset="0"/>
                <a:cs typeface="Comic Sans MS"/>
              </a:rPr>
              <a:t>La</a:t>
            </a:r>
            <a:r>
              <a:rPr sz="2400" smtClean="0">
                <a:latin typeface="Comic Sans MS" pitchFamily="66" charset="0"/>
                <a:cs typeface="Comic Sans MS"/>
              </a:rPr>
              <a:t> </a:t>
            </a:r>
            <a:r>
              <a:rPr sz="2400" spc="-5" dirty="0">
                <a:latin typeface="Comic Sans MS" pitchFamily="66" charset="0"/>
                <a:cs typeface="Comic Sans MS"/>
              </a:rPr>
              <a:t>pérdida</a:t>
            </a:r>
            <a:r>
              <a:rPr sz="2400" dirty="0">
                <a:latin typeface="Comic Sans MS" pitchFamily="66" charset="0"/>
                <a:cs typeface="Comic Sans MS"/>
              </a:rPr>
              <a:t> </a:t>
            </a:r>
            <a:r>
              <a:rPr sz="2400" spc="-5" dirty="0">
                <a:latin typeface="Comic Sans MS" pitchFamily="66" charset="0"/>
                <a:cs typeface="Comic Sans MS"/>
              </a:rPr>
              <a:t>parcial</a:t>
            </a:r>
            <a:r>
              <a:rPr sz="2400" dirty="0">
                <a:latin typeface="Comic Sans MS" pitchFamily="66" charset="0"/>
                <a:cs typeface="Comic Sans MS"/>
              </a:rPr>
              <a:t> </a:t>
            </a:r>
            <a:r>
              <a:rPr sz="2400" spc="-5" dirty="0">
                <a:latin typeface="Comic Sans MS" pitchFamily="66" charset="0"/>
                <a:cs typeface="Comic Sans MS"/>
              </a:rPr>
              <a:t>o</a:t>
            </a:r>
            <a:r>
              <a:rPr sz="2400" dirty="0">
                <a:latin typeface="Comic Sans MS" pitchFamily="66" charset="0"/>
                <a:cs typeface="Comic Sans MS"/>
              </a:rPr>
              <a:t> </a:t>
            </a:r>
            <a:r>
              <a:rPr sz="2400" spc="-5" dirty="0">
                <a:latin typeface="Comic Sans MS" pitchFamily="66" charset="0"/>
                <a:cs typeface="Comic Sans MS"/>
              </a:rPr>
              <a:t>total</a:t>
            </a:r>
            <a:r>
              <a:rPr sz="2400" dirty="0">
                <a:latin typeface="Comic Sans MS" pitchFamily="66" charset="0"/>
                <a:cs typeface="Comic Sans MS"/>
              </a:rPr>
              <a:t> </a:t>
            </a:r>
            <a:r>
              <a:rPr sz="2400" spc="-5" dirty="0">
                <a:latin typeface="Comic Sans MS" pitchFamily="66" charset="0"/>
                <a:cs typeface="Comic Sans MS"/>
              </a:rPr>
              <a:t>de</a:t>
            </a:r>
            <a:r>
              <a:rPr sz="2400" dirty="0">
                <a:latin typeface="Comic Sans MS" pitchFamily="66" charset="0"/>
                <a:cs typeface="Comic Sans MS"/>
              </a:rPr>
              <a:t> </a:t>
            </a:r>
            <a:r>
              <a:rPr sz="2400" spc="-5" dirty="0">
                <a:latin typeface="Comic Sans MS" pitchFamily="66" charset="0"/>
                <a:cs typeface="Comic Sans MS"/>
              </a:rPr>
              <a:t>campo de</a:t>
            </a:r>
            <a:r>
              <a:rPr sz="2400" dirty="0">
                <a:latin typeface="Comic Sans MS" pitchFamily="66" charset="0"/>
                <a:cs typeface="Comic Sans MS"/>
              </a:rPr>
              <a:t> </a:t>
            </a:r>
            <a:r>
              <a:rPr sz="2400" spc="-5" dirty="0">
                <a:latin typeface="Comic Sans MS" pitchFamily="66" charset="0"/>
                <a:cs typeface="Comic Sans MS"/>
              </a:rPr>
              <a:t>un</a:t>
            </a:r>
            <a:r>
              <a:rPr sz="2400" dirty="0">
                <a:latin typeface="Comic Sans MS" pitchFamily="66" charset="0"/>
                <a:cs typeface="Comic Sans MS"/>
              </a:rPr>
              <a:t> </a:t>
            </a:r>
            <a:r>
              <a:rPr sz="2400" spc="-5" dirty="0">
                <a:latin typeface="Comic Sans MS" pitchFamily="66" charset="0"/>
                <a:cs typeface="Comic Sans MS"/>
              </a:rPr>
              <a:t>generador </a:t>
            </a:r>
            <a:r>
              <a:rPr sz="2400" spc="-254" dirty="0">
                <a:latin typeface="Comic Sans MS" pitchFamily="66" charset="0"/>
                <a:cs typeface="Comic Sans MS"/>
              </a:rPr>
              <a:t> </a:t>
            </a:r>
            <a:r>
              <a:rPr sz="2400" spc="-5" dirty="0">
                <a:latin typeface="Comic Sans MS" pitchFamily="66" charset="0"/>
                <a:cs typeface="Comic Sans MS"/>
              </a:rPr>
              <a:t>sincrónico es perjudicial tanto al generador y como al </a:t>
            </a:r>
            <a:r>
              <a:rPr sz="2400" dirty="0">
                <a:latin typeface="Comic Sans MS" pitchFamily="66" charset="0"/>
                <a:cs typeface="Comic Sans MS"/>
              </a:rPr>
              <a:t> </a:t>
            </a:r>
            <a:r>
              <a:rPr sz="2400" spc="-5" dirty="0">
                <a:latin typeface="Comic Sans MS" pitchFamily="66" charset="0"/>
                <a:cs typeface="Comic Sans MS"/>
              </a:rPr>
              <a:t>sistema de potencia al cual está conectado.</a:t>
            </a:r>
            <a:r>
              <a:rPr sz="2400" dirty="0">
                <a:latin typeface="Comic Sans MS" pitchFamily="66" charset="0"/>
                <a:cs typeface="Comic Sans MS"/>
              </a:rPr>
              <a:t> </a:t>
            </a:r>
            <a:r>
              <a:rPr sz="2400" spc="-5" dirty="0">
                <a:latin typeface="Comic Sans MS" pitchFamily="66" charset="0"/>
                <a:cs typeface="Comic Sans MS"/>
              </a:rPr>
              <a:t>La condición </a:t>
            </a:r>
            <a:r>
              <a:rPr sz="2400" dirty="0">
                <a:latin typeface="Comic Sans MS" pitchFamily="66" charset="0"/>
                <a:cs typeface="Comic Sans MS"/>
              </a:rPr>
              <a:t> </a:t>
            </a:r>
            <a:r>
              <a:rPr sz="2400" spc="-5" dirty="0">
                <a:latin typeface="Comic Sans MS" pitchFamily="66" charset="0"/>
                <a:cs typeface="Comic Sans MS"/>
              </a:rPr>
              <a:t>debe</a:t>
            </a:r>
            <a:r>
              <a:rPr sz="2400" spc="225" dirty="0">
                <a:latin typeface="Comic Sans MS" pitchFamily="66" charset="0"/>
                <a:cs typeface="Comic Sans MS"/>
              </a:rPr>
              <a:t> </a:t>
            </a:r>
            <a:r>
              <a:rPr sz="2400" spc="-5" dirty="0">
                <a:latin typeface="Comic Sans MS" pitchFamily="66" charset="0"/>
                <a:cs typeface="Comic Sans MS"/>
              </a:rPr>
              <a:t>ser</a:t>
            </a:r>
            <a:r>
              <a:rPr sz="2400" spc="235" dirty="0">
                <a:latin typeface="Comic Sans MS" pitchFamily="66" charset="0"/>
                <a:cs typeface="Comic Sans MS"/>
              </a:rPr>
              <a:t> </a:t>
            </a:r>
            <a:r>
              <a:rPr sz="2400" spc="-5" dirty="0">
                <a:latin typeface="Comic Sans MS" pitchFamily="66" charset="0"/>
                <a:cs typeface="Comic Sans MS"/>
              </a:rPr>
              <a:t>detectada</a:t>
            </a:r>
            <a:r>
              <a:rPr sz="2400" spc="229" dirty="0">
                <a:latin typeface="Comic Sans MS" pitchFamily="66" charset="0"/>
                <a:cs typeface="Comic Sans MS"/>
              </a:rPr>
              <a:t> </a:t>
            </a:r>
            <a:r>
              <a:rPr sz="2400" spc="-5" dirty="0">
                <a:latin typeface="Comic Sans MS" pitchFamily="66" charset="0"/>
                <a:cs typeface="Comic Sans MS"/>
              </a:rPr>
              <a:t>rápidamente</a:t>
            </a:r>
            <a:r>
              <a:rPr sz="2400" spc="225" dirty="0">
                <a:latin typeface="Comic Sans MS" pitchFamily="66" charset="0"/>
                <a:cs typeface="Comic Sans MS"/>
              </a:rPr>
              <a:t> </a:t>
            </a:r>
            <a:r>
              <a:rPr sz="2400" spc="-5" dirty="0">
                <a:latin typeface="Comic Sans MS" pitchFamily="66" charset="0"/>
                <a:cs typeface="Comic Sans MS"/>
              </a:rPr>
              <a:t>y</a:t>
            </a:r>
            <a:r>
              <a:rPr sz="2400" spc="235" dirty="0">
                <a:latin typeface="Comic Sans MS" pitchFamily="66" charset="0"/>
                <a:cs typeface="Comic Sans MS"/>
              </a:rPr>
              <a:t> </a:t>
            </a:r>
            <a:r>
              <a:rPr sz="2400" spc="-5" dirty="0">
                <a:latin typeface="Comic Sans MS" pitchFamily="66" charset="0"/>
                <a:cs typeface="Comic Sans MS"/>
              </a:rPr>
              <a:t>el</a:t>
            </a:r>
            <a:r>
              <a:rPr sz="2400" spc="245" dirty="0">
                <a:latin typeface="Comic Sans MS" pitchFamily="66" charset="0"/>
                <a:cs typeface="Comic Sans MS"/>
              </a:rPr>
              <a:t> </a:t>
            </a:r>
            <a:r>
              <a:rPr sz="2400" spc="-5" dirty="0">
                <a:latin typeface="Comic Sans MS" pitchFamily="66" charset="0"/>
                <a:cs typeface="Comic Sans MS"/>
              </a:rPr>
              <a:t>generador</a:t>
            </a:r>
            <a:r>
              <a:rPr sz="2400" spc="220" dirty="0">
                <a:latin typeface="Comic Sans MS" pitchFamily="66" charset="0"/>
                <a:cs typeface="Comic Sans MS"/>
              </a:rPr>
              <a:t> </a:t>
            </a:r>
            <a:r>
              <a:rPr sz="2400" spc="-5" dirty="0">
                <a:latin typeface="Comic Sans MS" pitchFamily="66" charset="0"/>
                <a:cs typeface="Comic Sans MS"/>
              </a:rPr>
              <a:t>debe </a:t>
            </a:r>
            <a:r>
              <a:rPr sz="2400" spc="-254" dirty="0">
                <a:latin typeface="Comic Sans MS" pitchFamily="66" charset="0"/>
                <a:cs typeface="Comic Sans MS"/>
              </a:rPr>
              <a:t> </a:t>
            </a:r>
            <a:r>
              <a:rPr sz="2400" spc="-5" dirty="0">
                <a:latin typeface="Comic Sans MS" pitchFamily="66" charset="0"/>
                <a:cs typeface="Comic Sans MS"/>
              </a:rPr>
              <a:t>ser</a:t>
            </a:r>
            <a:r>
              <a:rPr sz="2400" dirty="0">
                <a:latin typeface="Comic Sans MS" pitchFamily="66" charset="0"/>
                <a:cs typeface="Comic Sans MS"/>
              </a:rPr>
              <a:t> </a:t>
            </a:r>
            <a:r>
              <a:rPr sz="2400" spc="-5" dirty="0">
                <a:latin typeface="Comic Sans MS" pitchFamily="66" charset="0"/>
                <a:cs typeface="Comic Sans MS"/>
              </a:rPr>
              <a:t>aislado</a:t>
            </a:r>
            <a:r>
              <a:rPr sz="2400" dirty="0">
                <a:latin typeface="Comic Sans MS" pitchFamily="66" charset="0"/>
                <a:cs typeface="Comic Sans MS"/>
              </a:rPr>
              <a:t> </a:t>
            </a:r>
            <a:r>
              <a:rPr sz="2400" spc="-5" dirty="0">
                <a:latin typeface="Comic Sans MS" pitchFamily="66" charset="0"/>
                <a:cs typeface="Comic Sans MS"/>
              </a:rPr>
              <a:t>del</a:t>
            </a:r>
            <a:r>
              <a:rPr sz="2400" dirty="0">
                <a:latin typeface="Comic Sans MS" pitchFamily="66" charset="0"/>
                <a:cs typeface="Comic Sans MS"/>
              </a:rPr>
              <a:t> </a:t>
            </a:r>
            <a:r>
              <a:rPr sz="2400" spc="-5" dirty="0">
                <a:latin typeface="Comic Sans MS" pitchFamily="66" charset="0"/>
                <a:cs typeface="Comic Sans MS"/>
              </a:rPr>
              <a:t>sistema</a:t>
            </a:r>
            <a:r>
              <a:rPr sz="2400" dirty="0">
                <a:latin typeface="Comic Sans MS" pitchFamily="66" charset="0"/>
                <a:cs typeface="Comic Sans MS"/>
              </a:rPr>
              <a:t> </a:t>
            </a:r>
            <a:r>
              <a:rPr sz="2400" spc="-5" dirty="0">
                <a:latin typeface="Comic Sans MS" pitchFamily="66" charset="0"/>
                <a:cs typeface="Comic Sans MS"/>
              </a:rPr>
              <a:t>para</a:t>
            </a:r>
            <a:r>
              <a:rPr sz="2400" dirty="0">
                <a:latin typeface="Comic Sans MS" pitchFamily="66" charset="0"/>
                <a:cs typeface="Comic Sans MS"/>
              </a:rPr>
              <a:t> </a:t>
            </a:r>
            <a:r>
              <a:rPr sz="2400" spc="-5" dirty="0">
                <a:latin typeface="Comic Sans MS" pitchFamily="66" charset="0"/>
                <a:cs typeface="Comic Sans MS"/>
              </a:rPr>
              <a:t>evitarle</a:t>
            </a:r>
            <a:r>
              <a:rPr sz="2400" spc="254" dirty="0">
                <a:latin typeface="Comic Sans MS" pitchFamily="66" charset="0"/>
                <a:cs typeface="Comic Sans MS"/>
              </a:rPr>
              <a:t> </a:t>
            </a:r>
            <a:r>
              <a:rPr sz="2400" spc="-5" dirty="0">
                <a:latin typeface="Comic Sans MS" pitchFamily="66" charset="0"/>
                <a:cs typeface="Comic Sans MS"/>
              </a:rPr>
              <a:t>daños.</a:t>
            </a:r>
            <a:r>
              <a:rPr sz="2400" spc="260" dirty="0">
                <a:latin typeface="Comic Sans MS" pitchFamily="66" charset="0"/>
                <a:cs typeface="Comic Sans MS"/>
              </a:rPr>
              <a:t> </a:t>
            </a:r>
            <a:r>
              <a:rPr sz="2400" spc="-5" dirty="0">
                <a:latin typeface="Comic Sans MS" pitchFamily="66" charset="0"/>
                <a:cs typeface="Comic Sans MS"/>
              </a:rPr>
              <a:t>Una </a:t>
            </a:r>
            <a:r>
              <a:rPr sz="2400" dirty="0">
                <a:latin typeface="Comic Sans MS" pitchFamily="66" charset="0"/>
                <a:cs typeface="Comic Sans MS"/>
              </a:rPr>
              <a:t> </a:t>
            </a:r>
            <a:r>
              <a:rPr sz="2400" spc="-5" dirty="0">
                <a:latin typeface="Comic Sans MS" pitchFamily="66" charset="0"/>
                <a:cs typeface="Comic Sans MS"/>
              </a:rPr>
              <a:t>condición de pérdida de campo no detectada puede tener </a:t>
            </a:r>
            <a:r>
              <a:rPr sz="2400" spc="-254" dirty="0">
                <a:latin typeface="Comic Sans MS" pitchFamily="66" charset="0"/>
                <a:cs typeface="Comic Sans MS"/>
              </a:rPr>
              <a:t> </a:t>
            </a:r>
            <a:r>
              <a:rPr sz="2400" spc="-5" dirty="0">
                <a:latin typeface="Comic Sans MS" pitchFamily="66" charset="0"/>
                <a:cs typeface="Comic Sans MS"/>
              </a:rPr>
              <a:t>también</a:t>
            </a:r>
            <a:r>
              <a:rPr sz="2400" dirty="0">
                <a:latin typeface="Comic Sans MS" pitchFamily="66" charset="0"/>
                <a:cs typeface="Comic Sans MS"/>
              </a:rPr>
              <a:t> </a:t>
            </a:r>
            <a:r>
              <a:rPr sz="2400" spc="-5" dirty="0">
                <a:latin typeface="Comic Sans MS" pitchFamily="66" charset="0"/>
                <a:cs typeface="Comic Sans MS"/>
              </a:rPr>
              <a:t>un</a:t>
            </a:r>
            <a:r>
              <a:rPr sz="2400" dirty="0">
                <a:latin typeface="Comic Sans MS" pitchFamily="66" charset="0"/>
                <a:cs typeface="Comic Sans MS"/>
              </a:rPr>
              <a:t> </a:t>
            </a:r>
            <a:r>
              <a:rPr sz="2400" spc="-5" dirty="0">
                <a:latin typeface="Comic Sans MS" pitchFamily="66" charset="0"/>
                <a:cs typeface="Comic Sans MS"/>
              </a:rPr>
              <a:t>impacto</a:t>
            </a:r>
            <a:r>
              <a:rPr sz="2400" dirty="0">
                <a:latin typeface="Comic Sans MS" pitchFamily="66" charset="0"/>
                <a:cs typeface="Comic Sans MS"/>
              </a:rPr>
              <a:t> </a:t>
            </a:r>
            <a:r>
              <a:rPr sz="2400" spc="-5" dirty="0">
                <a:latin typeface="Comic Sans MS" pitchFamily="66" charset="0"/>
                <a:cs typeface="Comic Sans MS"/>
              </a:rPr>
              <a:t>devastador</a:t>
            </a:r>
            <a:r>
              <a:rPr sz="2400" dirty="0">
                <a:latin typeface="Comic Sans MS" pitchFamily="66" charset="0"/>
                <a:cs typeface="Comic Sans MS"/>
              </a:rPr>
              <a:t> </a:t>
            </a:r>
            <a:r>
              <a:rPr sz="2400" spc="-5" dirty="0">
                <a:latin typeface="Comic Sans MS" pitchFamily="66" charset="0"/>
                <a:cs typeface="Comic Sans MS"/>
              </a:rPr>
              <a:t>sobre</a:t>
            </a:r>
            <a:r>
              <a:rPr sz="2400" dirty="0">
                <a:latin typeface="Comic Sans MS" pitchFamily="66" charset="0"/>
                <a:cs typeface="Comic Sans MS"/>
              </a:rPr>
              <a:t> </a:t>
            </a:r>
            <a:r>
              <a:rPr sz="2400" spc="-5" dirty="0">
                <a:latin typeface="Comic Sans MS" pitchFamily="66" charset="0"/>
                <a:cs typeface="Comic Sans MS"/>
              </a:rPr>
              <a:t>el</a:t>
            </a:r>
            <a:r>
              <a:rPr sz="2400" dirty="0">
                <a:latin typeface="Comic Sans MS" pitchFamily="66" charset="0"/>
                <a:cs typeface="Comic Sans MS"/>
              </a:rPr>
              <a:t> </a:t>
            </a:r>
            <a:r>
              <a:rPr sz="2400" spc="-5" dirty="0">
                <a:latin typeface="Comic Sans MS" pitchFamily="66" charset="0"/>
                <a:cs typeface="Comic Sans MS"/>
              </a:rPr>
              <a:t>sistema</a:t>
            </a:r>
            <a:r>
              <a:rPr sz="2400" dirty="0">
                <a:latin typeface="Comic Sans MS" pitchFamily="66" charset="0"/>
                <a:cs typeface="Comic Sans MS"/>
              </a:rPr>
              <a:t> </a:t>
            </a:r>
            <a:r>
              <a:rPr sz="2400" spc="-5" dirty="0">
                <a:latin typeface="Comic Sans MS" pitchFamily="66" charset="0"/>
                <a:cs typeface="Comic Sans MS"/>
              </a:rPr>
              <a:t>de </a:t>
            </a:r>
            <a:r>
              <a:rPr sz="2400" dirty="0">
                <a:latin typeface="Comic Sans MS" pitchFamily="66" charset="0"/>
                <a:cs typeface="Comic Sans MS"/>
              </a:rPr>
              <a:t> </a:t>
            </a:r>
            <a:r>
              <a:rPr sz="2400" spc="-5" dirty="0">
                <a:latin typeface="Comic Sans MS" pitchFamily="66" charset="0"/>
                <a:cs typeface="Comic Sans MS"/>
              </a:rPr>
              <a:t>potencia, causándole una pérdida del soporte de potencia </a:t>
            </a:r>
            <a:r>
              <a:rPr sz="2400" dirty="0">
                <a:latin typeface="Comic Sans MS" pitchFamily="66" charset="0"/>
                <a:cs typeface="Comic Sans MS"/>
              </a:rPr>
              <a:t> </a:t>
            </a:r>
            <a:r>
              <a:rPr sz="2400" spc="-5" dirty="0">
                <a:latin typeface="Comic Sans MS" pitchFamily="66" charset="0"/>
                <a:cs typeface="Comic Sans MS"/>
              </a:rPr>
              <a:t>reactiva</a:t>
            </a:r>
            <a:r>
              <a:rPr sz="2400" dirty="0">
                <a:latin typeface="Comic Sans MS" pitchFamily="66" charset="0"/>
                <a:cs typeface="Comic Sans MS"/>
              </a:rPr>
              <a:t> </a:t>
            </a:r>
            <a:r>
              <a:rPr sz="2400" spc="-5" dirty="0">
                <a:latin typeface="Comic Sans MS" pitchFamily="66" charset="0"/>
                <a:cs typeface="Comic Sans MS"/>
              </a:rPr>
              <a:t>y</a:t>
            </a:r>
            <a:r>
              <a:rPr sz="2400" dirty="0">
                <a:latin typeface="Comic Sans MS" pitchFamily="66" charset="0"/>
                <a:cs typeface="Comic Sans MS"/>
              </a:rPr>
              <a:t> </a:t>
            </a:r>
            <a:r>
              <a:rPr sz="2400" spc="-5" dirty="0">
                <a:latin typeface="Comic Sans MS" pitchFamily="66" charset="0"/>
                <a:cs typeface="Comic Sans MS"/>
              </a:rPr>
              <a:t>creando</a:t>
            </a:r>
            <a:r>
              <a:rPr sz="2400" dirty="0">
                <a:latin typeface="Comic Sans MS" pitchFamily="66" charset="0"/>
                <a:cs typeface="Comic Sans MS"/>
              </a:rPr>
              <a:t> </a:t>
            </a:r>
            <a:r>
              <a:rPr sz="2400" spc="-5" dirty="0">
                <a:latin typeface="Comic Sans MS" pitchFamily="66" charset="0"/>
                <a:cs typeface="Comic Sans MS"/>
              </a:rPr>
              <a:t>una</a:t>
            </a:r>
            <a:r>
              <a:rPr sz="2400" dirty="0">
                <a:latin typeface="Comic Sans MS" pitchFamily="66" charset="0"/>
                <a:cs typeface="Comic Sans MS"/>
              </a:rPr>
              <a:t> </a:t>
            </a:r>
            <a:r>
              <a:rPr sz="2400" spc="-5" dirty="0">
                <a:latin typeface="Comic Sans MS" pitchFamily="66" charset="0"/>
                <a:cs typeface="Comic Sans MS"/>
              </a:rPr>
              <a:t>toma</a:t>
            </a:r>
            <a:r>
              <a:rPr sz="2400" dirty="0">
                <a:latin typeface="Comic Sans MS" pitchFamily="66" charset="0"/>
                <a:cs typeface="Comic Sans MS"/>
              </a:rPr>
              <a:t> </a:t>
            </a:r>
            <a:r>
              <a:rPr sz="2400" spc="-5" dirty="0">
                <a:latin typeface="Comic Sans MS" pitchFamily="66" charset="0"/>
                <a:cs typeface="Comic Sans MS"/>
              </a:rPr>
              <a:t>sustancial</a:t>
            </a:r>
            <a:r>
              <a:rPr sz="2400" dirty="0">
                <a:latin typeface="Comic Sans MS" pitchFamily="66" charset="0"/>
                <a:cs typeface="Comic Sans MS"/>
              </a:rPr>
              <a:t> </a:t>
            </a:r>
            <a:r>
              <a:rPr sz="2400" spc="-5" dirty="0">
                <a:latin typeface="Comic Sans MS" pitchFamily="66" charset="0"/>
                <a:cs typeface="Comic Sans MS"/>
              </a:rPr>
              <a:t>de</a:t>
            </a:r>
            <a:r>
              <a:rPr sz="2400" dirty="0">
                <a:latin typeface="Comic Sans MS" pitchFamily="66" charset="0"/>
                <a:cs typeface="Comic Sans MS"/>
              </a:rPr>
              <a:t> </a:t>
            </a:r>
            <a:r>
              <a:rPr sz="2400" spc="-5" dirty="0">
                <a:latin typeface="Comic Sans MS" pitchFamily="66" charset="0"/>
                <a:cs typeface="Comic Sans MS"/>
              </a:rPr>
              <a:t>potencia </a:t>
            </a:r>
            <a:r>
              <a:rPr sz="2400" dirty="0">
                <a:latin typeface="Comic Sans MS" pitchFamily="66" charset="0"/>
                <a:cs typeface="Comic Sans MS"/>
              </a:rPr>
              <a:t> </a:t>
            </a:r>
            <a:r>
              <a:rPr sz="2400" spc="-5">
                <a:latin typeface="Comic Sans MS" pitchFamily="66" charset="0"/>
                <a:cs typeface="Comic Sans MS"/>
              </a:rPr>
              <a:t>reactiva</a:t>
            </a:r>
            <a:r>
              <a:rPr sz="2400" spc="-5" smtClean="0">
                <a:latin typeface="Comic Sans MS" pitchFamily="66" charset="0"/>
                <a:cs typeface="Comic Sans MS"/>
              </a:rPr>
              <a:t>.</a:t>
            </a:r>
            <a:endParaRPr lang="es-ES" sz="2400" spc="-5" dirty="0" smtClean="0">
              <a:latin typeface="Comic Sans MS" pitchFamily="66" charset="0"/>
              <a:cs typeface="Comic Sans MS"/>
            </a:endParaRPr>
          </a:p>
          <a:p>
            <a:pPr marL="12700" marR="5080" algn="just">
              <a:spcBef>
                <a:spcPts val="100"/>
              </a:spcBef>
            </a:pPr>
            <a:r>
              <a:rPr lang="es-AR" sz="2400" spc="-5" dirty="0" smtClean="0">
                <a:latin typeface="Comic Sans MS" pitchFamily="66" charset="0"/>
                <a:cs typeface="Comic Sans MS"/>
              </a:rPr>
              <a:t>En generadores grandes esta condición puede contribuir </a:t>
            </a:r>
            <a:r>
              <a:rPr lang="es-AR" sz="2400" dirty="0" smtClean="0">
                <a:latin typeface="Comic Sans MS" pitchFamily="66" charset="0"/>
                <a:cs typeface="Comic Sans MS"/>
              </a:rPr>
              <a:t> </a:t>
            </a:r>
            <a:r>
              <a:rPr lang="es-AR" sz="2400" spc="-5" dirty="0" smtClean="0">
                <a:latin typeface="Comic Sans MS" pitchFamily="66" charset="0"/>
                <a:cs typeface="Comic Sans MS"/>
              </a:rPr>
              <a:t>a,</a:t>
            </a:r>
            <a:r>
              <a:rPr lang="es-AR" sz="2400" spc="150" dirty="0" smtClean="0">
                <a:latin typeface="Comic Sans MS" pitchFamily="66" charset="0"/>
                <a:cs typeface="Comic Sans MS"/>
              </a:rPr>
              <a:t> </a:t>
            </a:r>
            <a:r>
              <a:rPr lang="es-AR" sz="2400" spc="-5" dirty="0" smtClean="0">
                <a:latin typeface="Comic Sans MS" pitchFamily="66" charset="0"/>
                <a:cs typeface="Comic Sans MS"/>
              </a:rPr>
              <a:t>o</a:t>
            </a:r>
            <a:r>
              <a:rPr lang="es-AR" sz="2400" spc="150" dirty="0" smtClean="0">
                <a:latin typeface="Comic Sans MS" pitchFamily="66" charset="0"/>
                <a:cs typeface="Comic Sans MS"/>
              </a:rPr>
              <a:t> </a:t>
            </a:r>
            <a:r>
              <a:rPr lang="es-AR" sz="2400" spc="-5" dirty="0" smtClean="0">
                <a:latin typeface="Comic Sans MS" pitchFamily="66" charset="0"/>
                <a:cs typeface="Comic Sans MS"/>
              </a:rPr>
              <a:t>incluso</a:t>
            </a:r>
            <a:r>
              <a:rPr lang="es-AR" sz="2400" spc="145" dirty="0" smtClean="0">
                <a:latin typeface="Comic Sans MS" pitchFamily="66" charset="0"/>
                <a:cs typeface="Comic Sans MS"/>
              </a:rPr>
              <a:t> </a:t>
            </a:r>
            <a:r>
              <a:rPr lang="es-AR" sz="2400" spc="-5" dirty="0" smtClean="0">
                <a:latin typeface="Comic Sans MS" pitchFamily="66" charset="0"/>
                <a:cs typeface="Comic Sans MS"/>
              </a:rPr>
              <a:t>provocar</a:t>
            </a:r>
            <a:r>
              <a:rPr lang="es-AR" sz="2400" spc="150" dirty="0" smtClean="0">
                <a:latin typeface="Comic Sans MS" pitchFamily="66" charset="0"/>
                <a:cs typeface="Comic Sans MS"/>
              </a:rPr>
              <a:t> </a:t>
            </a:r>
            <a:r>
              <a:rPr lang="es-AR" sz="2400" spc="-5" dirty="0" smtClean="0">
                <a:latin typeface="Comic Sans MS" pitchFamily="66" charset="0"/>
                <a:cs typeface="Comic Sans MS"/>
              </a:rPr>
              <a:t>un</a:t>
            </a:r>
            <a:r>
              <a:rPr lang="es-AR" sz="2400" spc="150" dirty="0" smtClean="0">
                <a:latin typeface="Comic Sans MS" pitchFamily="66" charset="0"/>
                <a:cs typeface="Comic Sans MS"/>
              </a:rPr>
              <a:t> </a:t>
            </a:r>
            <a:r>
              <a:rPr lang="es-AR" sz="2400" spc="-5" dirty="0" smtClean="0">
                <a:latin typeface="Comic Sans MS" pitchFamily="66" charset="0"/>
                <a:cs typeface="Comic Sans MS"/>
              </a:rPr>
              <a:t>colapso</a:t>
            </a:r>
            <a:r>
              <a:rPr lang="es-AR" sz="2400" spc="145" dirty="0" smtClean="0">
                <a:latin typeface="Comic Sans MS" pitchFamily="66" charset="0"/>
                <a:cs typeface="Comic Sans MS"/>
              </a:rPr>
              <a:t> </a:t>
            </a:r>
            <a:r>
              <a:rPr lang="es-AR" sz="2400" spc="-5" dirty="0" smtClean="0">
                <a:latin typeface="Comic Sans MS" pitchFamily="66" charset="0"/>
                <a:cs typeface="Comic Sans MS"/>
              </a:rPr>
              <a:t>de</a:t>
            </a:r>
            <a:r>
              <a:rPr lang="es-AR" sz="2400" spc="150" dirty="0" smtClean="0">
                <a:latin typeface="Comic Sans MS" pitchFamily="66" charset="0"/>
                <a:cs typeface="Comic Sans MS"/>
              </a:rPr>
              <a:t> </a:t>
            </a:r>
            <a:r>
              <a:rPr lang="es-AR" sz="2400" spc="-5" dirty="0" smtClean="0">
                <a:latin typeface="Comic Sans MS" pitchFamily="66" charset="0"/>
                <a:cs typeface="Comic Sans MS"/>
              </a:rPr>
              <a:t>tensión</a:t>
            </a:r>
            <a:r>
              <a:rPr lang="es-AR" sz="2400" spc="145" dirty="0" smtClean="0">
                <a:latin typeface="Comic Sans MS" pitchFamily="66" charset="0"/>
                <a:cs typeface="Comic Sans MS"/>
              </a:rPr>
              <a:t> </a:t>
            </a:r>
            <a:r>
              <a:rPr lang="es-AR" sz="2400" spc="-5" dirty="0" smtClean="0">
                <a:latin typeface="Comic Sans MS" pitchFamily="66" charset="0"/>
                <a:cs typeface="Comic Sans MS"/>
              </a:rPr>
              <a:t>del</a:t>
            </a:r>
            <a:r>
              <a:rPr lang="es-AR" sz="2400" spc="150" dirty="0" smtClean="0">
                <a:latin typeface="Comic Sans MS" pitchFamily="66" charset="0"/>
                <a:cs typeface="Comic Sans MS"/>
              </a:rPr>
              <a:t> </a:t>
            </a:r>
            <a:r>
              <a:rPr lang="es-AR" sz="2400" spc="-5" dirty="0" smtClean="0">
                <a:latin typeface="Comic Sans MS" pitchFamily="66" charset="0"/>
                <a:cs typeface="Comic Sans MS"/>
              </a:rPr>
              <a:t>sistema </a:t>
            </a:r>
            <a:r>
              <a:rPr lang="es-AR" sz="2400" spc="-254" dirty="0" smtClean="0">
                <a:latin typeface="Comic Sans MS" pitchFamily="66" charset="0"/>
                <a:cs typeface="Comic Sans MS"/>
              </a:rPr>
              <a:t> </a:t>
            </a:r>
            <a:r>
              <a:rPr lang="es-AR" sz="2400" spc="-5" dirty="0" smtClean="0">
                <a:latin typeface="Comic Sans MS" pitchFamily="66" charset="0"/>
                <a:cs typeface="Comic Sans MS"/>
              </a:rPr>
              <a:t>de una gran área.</a:t>
            </a:r>
            <a:r>
              <a:rPr lang="es-AR" sz="2400" dirty="0" smtClean="0">
                <a:latin typeface="Comic Sans MS" pitchFamily="66" charset="0"/>
                <a:cs typeface="Comic Sans MS"/>
              </a:rPr>
              <a:t> </a:t>
            </a:r>
            <a:r>
              <a:rPr lang="es-AR" sz="2400" spc="-5" dirty="0" smtClean="0">
                <a:latin typeface="Comic Sans MS" pitchFamily="66" charset="0"/>
                <a:cs typeface="Comic Sans MS"/>
              </a:rPr>
              <a:t>Esta sección del Tutorial discute las </a:t>
            </a:r>
            <a:r>
              <a:rPr lang="es-AR" sz="2400" dirty="0" smtClean="0">
                <a:latin typeface="Comic Sans MS" pitchFamily="66" charset="0"/>
                <a:cs typeface="Comic Sans MS"/>
              </a:rPr>
              <a:t> </a:t>
            </a:r>
            <a:r>
              <a:rPr lang="es-AR" sz="2400" spc="-5" dirty="0" smtClean="0">
                <a:latin typeface="Comic Sans MS" pitchFamily="66" charset="0"/>
                <a:cs typeface="Comic Sans MS"/>
              </a:rPr>
              <a:t>características de la pérdida de campo del generador y </a:t>
            </a:r>
            <a:r>
              <a:rPr lang="es-AR" sz="2400" dirty="0" smtClean="0">
                <a:latin typeface="Comic Sans MS" pitchFamily="66" charset="0"/>
                <a:cs typeface="Comic Sans MS"/>
              </a:rPr>
              <a:t> </a:t>
            </a:r>
            <a:r>
              <a:rPr lang="es-AR" sz="2400" spc="-5" dirty="0" smtClean="0">
                <a:latin typeface="Comic Sans MS" pitchFamily="66" charset="0"/>
                <a:cs typeface="Comic Sans MS"/>
              </a:rPr>
              <a:t>los</a:t>
            </a:r>
            <a:r>
              <a:rPr lang="es-AR" sz="2400" dirty="0" smtClean="0">
                <a:latin typeface="Comic Sans MS" pitchFamily="66" charset="0"/>
                <a:cs typeface="Comic Sans MS"/>
              </a:rPr>
              <a:t> </a:t>
            </a:r>
            <a:r>
              <a:rPr lang="es-AR" sz="2400" spc="-5" dirty="0" smtClean="0">
                <a:latin typeface="Comic Sans MS" pitchFamily="66" charset="0"/>
                <a:cs typeface="Comic Sans MS"/>
              </a:rPr>
              <a:t>esquemas</a:t>
            </a:r>
            <a:r>
              <a:rPr lang="es-AR" sz="2400" dirty="0" smtClean="0">
                <a:latin typeface="Comic Sans MS" pitchFamily="66" charset="0"/>
                <a:cs typeface="Comic Sans MS"/>
              </a:rPr>
              <a:t> </a:t>
            </a:r>
            <a:r>
              <a:rPr lang="es-AR" sz="2400" spc="-5" dirty="0" smtClean="0">
                <a:latin typeface="Comic Sans MS" pitchFamily="66" charset="0"/>
                <a:cs typeface="Comic Sans MS"/>
              </a:rPr>
              <a:t>para</a:t>
            </a:r>
            <a:r>
              <a:rPr lang="es-AR" sz="2400" dirty="0" smtClean="0">
                <a:latin typeface="Comic Sans MS" pitchFamily="66" charset="0"/>
                <a:cs typeface="Comic Sans MS"/>
              </a:rPr>
              <a:t> </a:t>
            </a:r>
            <a:r>
              <a:rPr lang="es-AR" sz="2400" spc="-5" dirty="0" smtClean="0">
                <a:latin typeface="Comic Sans MS" pitchFamily="66" charset="0"/>
                <a:cs typeface="Comic Sans MS"/>
              </a:rPr>
              <a:t>proteger</a:t>
            </a:r>
            <a:r>
              <a:rPr lang="es-AR" sz="2400" dirty="0" smtClean="0">
                <a:latin typeface="Comic Sans MS" pitchFamily="66" charset="0"/>
                <a:cs typeface="Comic Sans MS"/>
              </a:rPr>
              <a:t> </a:t>
            </a:r>
            <a:r>
              <a:rPr lang="es-AR" sz="2400" spc="-5" dirty="0" smtClean="0">
                <a:latin typeface="Comic Sans MS" pitchFamily="66" charset="0"/>
                <a:cs typeface="Comic Sans MS"/>
              </a:rPr>
              <a:t>al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contra</a:t>
            </a:r>
            <a:r>
              <a:rPr lang="es-AR" sz="2400" dirty="0" smtClean="0">
                <a:latin typeface="Comic Sans MS" pitchFamily="66" charset="0"/>
                <a:cs typeface="Comic Sans MS"/>
              </a:rPr>
              <a:t> </a:t>
            </a:r>
            <a:r>
              <a:rPr lang="es-AR" sz="2400" spc="-5" dirty="0" smtClean="0">
                <a:latin typeface="Comic Sans MS" pitchFamily="66" charset="0"/>
                <a:cs typeface="Comic Sans MS"/>
              </a:rPr>
              <a:t>esta </a:t>
            </a:r>
            <a:r>
              <a:rPr lang="es-AR" sz="2400" spc="-254" dirty="0" smtClean="0">
                <a:latin typeface="Comic Sans MS" pitchFamily="66" charset="0"/>
                <a:cs typeface="Comic Sans MS"/>
              </a:rPr>
              <a:t> </a:t>
            </a:r>
            <a:r>
              <a:rPr lang="es-AR" sz="2400" spc="-5" dirty="0" smtClean="0">
                <a:latin typeface="Comic Sans MS" pitchFamily="66" charset="0"/>
                <a:cs typeface="Comic Sans MS"/>
              </a:rPr>
              <a:t>condición.</a:t>
            </a:r>
            <a:endParaRPr lang="es-AR" sz="2400" dirty="0" smtClean="0">
              <a:latin typeface="Comic Sans MS" pitchFamily="66" charset="0"/>
              <a:cs typeface="Comic Sans MS"/>
            </a:endParaRPr>
          </a:p>
          <a:p>
            <a:pPr marL="12700" marR="5080" algn="just">
              <a:spcBef>
                <a:spcPts val="100"/>
              </a:spcBef>
            </a:pPr>
            <a:endParaRPr sz="2400">
              <a:latin typeface="Comic Sans MS" pitchFamily="66" charset="0"/>
              <a:cs typeface="Comic Sans MS"/>
            </a:endParaRPr>
          </a:p>
        </p:txBody>
      </p:sp>
      <p:sp>
        <p:nvSpPr>
          <p:cNvPr id="19" name="object 16">
            <a:extLst>
              <a:ext uri="{FF2B5EF4-FFF2-40B4-BE49-F238E27FC236}">
                <a16:creationId xmlns:a16="http://schemas.microsoft.com/office/drawing/2014/main" xmlns="" id="{942E5617-C1C5-4AD4-987D-4245CFB66B96}"/>
              </a:ext>
            </a:extLst>
          </p:cNvPr>
          <p:cNvSpPr txBox="1"/>
          <p:nvPr/>
        </p:nvSpPr>
        <p:spPr>
          <a:xfrm>
            <a:off x="296802" y="171416"/>
            <a:ext cx="17373600" cy="1177245"/>
          </a:xfrm>
          <a:prstGeom prst="rect">
            <a:avLst/>
          </a:prstGeom>
        </p:spPr>
        <p:txBody>
          <a:bodyPr vert="horz" wrap="square" lIns="0" tIns="12700" rIns="0" bIns="0" rtlCol="0">
            <a:spAutoFit/>
          </a:bodyPr>
          <a:lstStyle/>
          <a:p>
            <a:pPr marL="12700" algn="ctr">
              <a:spcBef>
                <a:spcPts val="100"/>
              </a:spcBef>
            </a:pPr>
            <a:r>
              <a:rPr sz="3200" b="1" spc="-5">
                <a:latin typeface="Comic Sans MS"/>
                <a:cs typeface="Comic Sans MS"/>
              </a:rPr>
              <a:t>SECCIÓN</a:t>
            </a:r>
            <a:r>
              <a:rPr sz="3200" b="1" spc="-60">
                <a:latin typeface="Comic Sans MS"/>
                <a:cs typeface="Comic Sans MS"/>
              </a:rPr>
              <a:t> </a:t>
            </a:r>
            <a:r>
              <a:rPr lang="es-ES" sz="3200" b="1" spc="-5" dirty="0" smtClean="0">
                <a:latin typeface="Comic Sans MS"/>
                <a:cs typeface="Comic Sans MS"/>
              </a:rPr>
              <a:t>8</a:t>
            </a:r>
            <a:endParaRPr lang="en-US" sz="3200" b="1" spc="-5" dirty="0">
              <a:latin typeface="Comic Sans MS"/>
              <a:cs typeface="Comic Sans MS"/>
            </a:endParaRPr>
          </a:p>
          <a:p>
            <a:pPr marL="12700" algn="ctr">
              <a:spcBef>
                <a:spcPts val="100"/>
              </a:spcBef>
            </a:pPr>
            <a:r>
              <a:rPr lang="es-AR" sz="3200" b="1" spc="-5" dirty="0" smtClean="0">
                <a:latin typeface="Comic Sans MS"/>
                <a:cs typeface="Comic Sans MS"/>
              </a:rPr>
              <a:t>PROTECCIÓN</a:t>
            </a:r>
            <a:r>
              <a:rPr lang="es-AR" sz="3200" b="1" spc="5" dirty="0" smtClean="0">
                <a:latin typeface="Comic Sans MS"/>
                <a:cs typeface="Comic Sans MS"/>
              </a:rPr>
              <a:t> </a:t>
            </a:r>
            <a:r>
              <a:rPr lang="es-AR" sz="3200" b="1" spc="-5" dirty="0" smtClean="0">
                <a:latin typeface="Comic Sans MS"/>
                <a:cs typeface="Comic Sans MS"/>
              </a:rPr>
              <a:t>DE</a:t>
            </a:r>
            <a:r>
              <a:rPr lang="es-AR" sz="3200" b="1" spc="5" dirty="0" smtClean="0">
                <a:latin typeface="Comic Sans MS"/>
                <a:cs typeface="Comic Sans MS"/>
              </a:rPr>
              <a:t> </a:t>
            </a:r>
            <a:r>
              <a:rPr lang="es-AR" sz="3200" b="1" spc="-5" dirty="0" smtClean="0">
                <a:latin typeface="Comic Sans MS"/>
                <a:cs typeface="Comic Sans MS"/>
              </a:rPr>
              <a:t>PÉRDIDA</a:t>
            </a:r>
            <a:r>
              <a:rPr lang="es-AR" sz="3200" b="1" spc="5" dirty="0" smtClean="0">
                <a:latin typeface="Comic Sans MS"/>
                <a:cs typeface="Comic Sans MS"/>
              </a:rPr>
              <a:t> </a:t>
            </a:r>
            <a:r>
              <a:rPr lang="es-AR" sz="3200" b="1" spc="-5" dirty="0" smtClean="0">
                <a:latin typeface="Comic Sans MS"/>
                <a:cs typeface="Comic Sans MS"/>
              </a:rPr>
              <a:t>DE</a:t>
            </a:r>
            <a:r>
              <a:rPr lang="es-AR" sz="3200" b="1" spc="5" dirty="0" smtClean="0">
                <a:latin typeface="Comic Sans MS"/>
                <a:cs typeface="Comic Sans MS"/>
              </a:rPr>
              <a:t> </a:t>
            </a:r>
            <a:r>
              <a:rPr lang="es-AR" sz="3200" b="1" spc="-5" dirty="0" smtClean="0">
                <a:latin typeface="Comic Sans MS"/>
                <a:cs typeface="Comic Sans MS"/>
              </a:rPr>
              <a:t>CAMPO</a:t>
            </a:r>
            <a:endParaRPr lang="es-AR" sz="3200" dirty="0" smtClean="0">
              <a:latin typeface="Comic Sans MS"/>
              <a:cs typeface="Comic Sans MS"/>
            </a:endParaRPr>
          </a:p>
          <a:p>
            <a:pPr marL="12700">
              <a:spcBef>
                <a:spcPts val="100"/>
              </a:spcBef>
            </a:pPr>
            <a:endParaRPr sz="1000" dirty="0">
              <a:latin typeface="Comic Sans MS"/>
              <a:cs typeface="Comic Sans MS"/>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511116" y="457168"/>
            <a:ext cx="11787270" cy="9297417"/>
          </a:xfrm>
          <a:prstGeom prst="rect">
            <a:avLst/>
          </a:prstGeom>
        </p:spPr>
        <p:txBody>
          <a:bodyPr vert="horz" wrap="square" lIns="0" tIns="12700" rIns="0" bIns="0" rtlCol="0">
            <a:spAutoFit/>
          </a:bodyPr>
          <a:lstStyle/>
          <a:p>
            <a:pPr marL="12700" algn="just">
              <a:spcBef>
                <a:spcPts val="100"/>
              </a:spcBef>
            </a:pPr>
            <a:r>
              <a:rPr sz="2400" b="1" spc="-5" smtClean="0">
                <a:latin typeface="Comic Sans MS" pitchFamily="66" charset="0"/>
                <a:cs typeface="Comic Sans MS"/>
              </a:rPr>
              <a:t>INTRODUCCIÓN</a:t>
            </a:r>
            <a:endParaRPr lang="es-ES" sz="2400" b="1" spc="-5" dirty="0" smtClean="0">
              <a:latin typeface="Comic Sans MS" pitchFamily="66" charset="0"/>
              <a:cs typeface="Comic Sans MS"/>
            </a:endParaRPr>
          </a:p>
          <a:p>
            <a:pPr marL="12700" algn="just">
              <a:spcBef>
                <a:spcPts val="100"/>
              </a:spcBef>
            </a:pPr>
            <a:endParaRPr lang="es-ES" sz="2400" b="1" spc="-5" dirty="0" smtClean="0">
              <a:latin typeface="Comic Sans MS" pitchFamily="66" charset="0"/>
              <a:cs typeface="Comic Sans MS"/>
            </a:endParaRPr>
          </a:p>
          <a:p>
            <a:pPr marL="12700" algn="just">
              <a:spcBef>
                <a:spcPts val="270"/>
              </a:spcBef>
            </a:pPr>
            <a:r>
              <a:rPr lang="es-AR" sz="2400" spc="-5" dirty="0" smtClean="0">
                <a:latin typeface="Comic Sans MS" pitchFamily="66" charset="0"/>
                <a:cs typeface="Comic Sans MS"/>
              </a:rPr>
              <a:t>Un</a:t>
            </a:r>
            <a:r>
              <a:rPr lang="es-AR" sz="2400" spc="65"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spc="65" dirty="0" smtClean="0">
                <a:latin typeface="Comic Sans MS" pitchFamily="66" charset="0"/>
                <a:cs typeface="Comic Sans MS"/>
              </a:rPr>
              <a:t> </a:t>
            </a:r>
            <a:r>
              <a:rPr lang="es-AR" sz="2400" spc="-5" dirty="0" smtClean="0">
                <a:latin typeface="Comic Sans MS" pitchFamily="66" charset="0"/>
                <a:cs typeface="Comic Sans MS"/>
              </a:rPr>
              <a:t>sincrónico</a:t>
            </a:r>
            <a:r>
              <a:rPr lang="es-AR" sz="2400" spc="70" dirty="0" smtClean="0">
                <a:latin typeface="Comic Sans MS" pitchFamily="66" charset="0"/>
                <a:cs typeface="Comic Sans MS"/>
              </a:rPr>
              <a:t> </a:t>
            </a:r>
            <a:r>
              <a:rPr lang="es-AR" sz="2400" spc="-5" dirty="0" smtClean="0">
                <a:latin typeface="Comic Sans MS" pitchFamily="66" charset="0"/>
                <a:cs typeface="Comic Sans MS"/>
              </a:rPr>
              <a:t>requiere</a:t>
            </a:r>
            <a:r>
              <a:rPr lang="es-AR" sz="2400" spc="65" dirty="0" smtClean="0">
                <a:latin typeface="Comic Sans MS" pitchFamily="66" charset="0"/>
                <a:cs typeface="Comic Sans MS"/>
              </a:rPr>
              <a:t> </a:t>
            </a:r>
            <a:r>
              <a:rPr lang="es-AR" sz="2400" spc="-5" dirty="0" smtClean="0">
                <a:latin typeface="Comic Sans MS" pitchFamily="66" charset="0"/>
                <a:cs typeface="Comic Sans MS"/>
              </a:rPr>
              <a:t>tensión</a:t>
            </a:r>
            <a:r>
              <a:rPr lang="es-AR" sz="2400" spc="70" dirty="0" smtClean="0">
                <a:latin typeface="Comic Sans MS" pitchFamily="66" charset="0"/>
                <a:cs typeface="Comic Sans MS"/>
              </a:rPr>
              <a:t> </a:t>
            </a:r>
            <a:r>
              <a:rPr lang="es-AR" sz="2400" spc="-5" dirty="0" smtClean="0">
                <a:latin typeface="Comic Sans MS" pitchFamily="66" charset="0"/>
                <a:cs typeface="Comic Sans MS"/>
              </a:rPr>
              <a:t>y</a:t>
            </a:r>
            <a:r>
              <a:rPr lang="es-AR" sz="2400" spc="55" dirty="0" smtClean="0">
                <a:latin typeface="Comic Sans MS" pitchFamily="66" charset="0"/>
                <a:cs typeface="Comic Sans MS"/>
              </a:rPr>
              <a:t> </a:t>
            </a:r>
            <a:r>
              <a:rPr lang="es-AR" sz="2400" spc="-5" dirty="0" smtClean="0">
                <a:latin typeface="Comic Sans MS" pitchFamily="66" charset="0"/>
                <a:cs typeface="Comic Sans MS"/>
              </a:rPr>
              <a:t>corriente</a:t>
            </a:r>
            <a:r>
              <a:rPr lang="es-AR" sz="2400" spc="50" dirty="0" smtClean="0">
                <a:latin typeface="Comic Sans MS" pitchFamily="66" charset="0"/>
                <a:cs typeface="Comic Sans MS"/>
              </a:rPr>
              <a:t> </a:t>
            </a:r>
            <a:r>
              <a:rPr lang="es-AR" sz="2400" spc="-5" dirty="0" smtClean="0">
                <a:latin typeface="Comic Sans MS" pitchFamily="66" charset="0"/>
                <a:cs typeface="Comic Sans MS"/>
              </a:rPr>
              <a:t>de</a:t>
            </a:r>
            <a:endParaRPr lang="es-AR" sz="2400" dirty="0" smtClean="0">
              <a:latin typeface="Comic Sans MS" pitchFamily="66" charset="0"/>
              <a:cs typeface="Comic Sans MS"/>
            </a:endParaRPr>
          </a:p>
          <a:p>
            <a:pPr marL="12700" marR="5080" algn="just"/>
            <a:r>
              <a:rPr lang="es-AR" sz="2400" spc="-5" dirty="0" smtClean="0">
                <a:latin typeface="Comic Sans MS" pitchFamily="66" charset="0"/>
                <a:cs typeface="Comic Sans MS"/>
              </a:rPr>
              <a:t>C.D. adecuadas en su devanado de campo para mantener </a:t>
            </a:r>
            <a:r>
              <a:rPr lang="es-AR" sz="2400" dirty="0" smtClean="0">
                <a:latin typeface="Comic Sans MS" pitchFamily="66" charset="0"/>
                <a:cs typeface="Comic Sans MS"/>
              </a:rPr>
              <a:t> </a:t>
            </a:r>
            <a:r>
              <a:rPr lang="es-AR" sz="2400" spc="-5" dirty="0" smtClean="0">
                <a:latin typeface="Comic Sans MS" pitchFamily="66" charset="0"/>
                <a:cs typeface="Comic Sans MS"/>
              </a:rPr>
              <a:t>sincronismo con un sistema de potencia.</a:t>
            </a:r>
            <a:r>
              <a:rPr lang="es-AR" sz="2400" dirty="0" smtClean="0">
                <a:latin typeface="Comic Sans MS" pitchFamily="66" charset="0"/>
                <a:cs typeface="Comic Sans MS"/>
              </a:rPr>
              <a:t> </a:t>
            </a:r>
            <a:r>
              <a:rPr lang="es-AR" sz="2400" spc="-5" dirty="0" smtClean="0">
                <a:latin typeface="Comic Sans MS" pitchFamily="66" charset="0"/>
                <a:cs typeface="Comic Sans MS"/>
              </a:rPr>
              <a:t>Existen muchos </a:t>
            </a:r>
            <a:r>
              <a:rPr lang="es-AR" sz="2400" dirty="0" smtClean="0">
                <a:latin typeface="Comic Sans MS" pitchFamily="66" charset="0"/>
                <a:cs typeface="Comic Sans MS"/>
              </a:rPr>
              <a:t> </a:t>
            </a:r>
            <a:r>
              <a:rPr lang="es-AR" sz="2400" spc="-5" dirty="0" smtClean="0">
                <a:latin typeface="Comic Sans MS" pitchFamily="66" charset="0"/>
                <a:cs typeface="Comic Sans MS"/>
              </a:rPr>
              <a:t>tipos de excitadores usados en la industria, incluyendo: </a:t>
            </a:r>
            <a:r>
              <a:rPr lang="es-AR" sz="2400" dirty="0" smtClean="0">
                <a:latin typeface="Comic Sans MS" pitchFamily="66" charset="0"/>
                <a:cs typeface="Comic Sans MS"/>
              </a:rPr>
              <a:t> </a:t>
            </a:r>
            <a:r>
              <a:rPr lang="es-AR" sz="2400" spc="-5" dirty="0" smtClean="0">
                <a:latin typeface="Comic Sans MS" pitchFamily="66" charset="0"/>
                <a:cs typeface="Comic Sans MS"/>
              </a:rPr>
              <a:t>excitadores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C.D.</a:t>
            </a:r>
            <a:r>
              <a:rPr lang="es-AR" sz="2400" dirty="0" smtClean="0">
                <a:latin typeface="Comic Sans MS" pitchFamily="66" charset="0"/>
                <a:cs typeface="Comic Sans MS"/>
              </a:rPr>
              <a:t> </a:t>
            </a:r>
            <a:r>
              <a:rPr lang="es-AR" sz="2400" spc="-5" dirty="0" smtClean="0">
                <a:latin typeface="Comic Sans MS" pitchFamily="66" charset="0"/>
                <a:cs typeface="Comic Sans MS"/>
              </a:rPr>
              <a:t>rotatorios</a:t>
            </a:r>
            <a:r>
              <a:rPr lang="es-AR" sz="2400" dirty="0" smtClean="0">
                <a:latin typeface="Comic Sans MS" pitchFamily="66" charset="0"/>
                <a:cs typeface="Comic Sans MS"/>
              </a:rPr>
              <a:t> </a:t>
            </a:r>
            <a:r>
              <a:rPr lang="es-AR" sz="2400" spc="-5" dirty="0" smtClean="0">
                <a:latin typeface="Comic Sans MS" pitchFamily="66" charset="0"/>
                <a:cs typeface="Comic Sans MS"/>
              </a:rPr>
              <a:t>con</a:t>
            </a:r>
            <a:r>
              <a:rPr lang="es-AR" sz="2400" dirty="0" smtClean="0">
                <a:latin typeface="Comic Sans MS" pitchFamily="66" charset="0"/>
                <a:cs typeface="Comic Sans MS"/>
              </a:rPr>
              <a:t> </a:t>
            </a:r>
            <a:r>
              <a:rPr lang="es-AR" sz="2400" spc="-5" dirty="0" smtClean="0">
                <a:latin typeface="Comic Sans MS" pitchFamily="66" charset="0"/>
                <a:cs typeface="Comic Sans MS"/>
              </a:rPr>
              <a:t>conmutadores </a:t>
            </a:r>
            <a:r>
              <a:rPr lang="es-AR" sz="2400" dirty="0" smtClean="0">
                <a:latin typeface="Comic Sans MS" pitchFamily="66" charset="0"/>
                <a:cs typeface="Comic Sans MS"/>
              </a:rPr>
              <a:t> </a:t>
            </a:r>
            <a:r>
              <a:rPr lang="es-AR" sz="2400" spc="-5" dirty="0" smtClean="0">
                <a:latin typeface="Comic Sans MS" pitchFamily="66" charset="0"/>
                <a:cs typeface="Comic Sans MS"/>
              </a:rPr>
              <a:t>convencionales, grupos de rectificadores rotatorios sin </a:t>
            </a:r>
            <a:r>
              <a:rPr lang="es-AR" sz="2400" dirty="0" smtClean="0">
                <a:latin typeface="Comic Sans MS" pitchFamily="66" charset="0"/>
                <a:cs typeface="Comic Sans MS"/>
              </a:rPr>
              <a:t> </a:t>
            </a:r>
            <a:r>
              <a:rPr lang="es-AR" sz="2400" spc="-5" dirty="0" smtClean="0">
                <a:latin typeface="Comic Sans MS" pitchFamily="66" charset="0"/>
                <a:cs typeface="Comic Sans MS"/>
              </a:rPr>
              <a:t>escobillas</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excitadores</a:t>
            </a:r>
            <a:r>
              <a:rPr lang="es-AR" sz="2400" dirty="0" smtClean="0">
                <a:latin typeface="Comic Sans MS" pitchFamily="66" charset="0"/>
                <a:cs typeface="Comic Sans MS"/>
              </a:rPr>
              <a:t> </a:t>
            </a:r>
            <a:r>
              <a:rPr lang="es-AR" sz="2400" spc="-5" dirty="0" smtClean="0">
                <a:latin typeface="Comic Sans MS" pitchFamily="66" charset="0"/>
                <a:cs typeface="Comic Sans MS"/>
              </a:rPr>
              <a:t>estáticos.</a:t>
            </a:r>
          </a:p>
          <a:p>
            <a:pPr marL="12700" marR="5080" algn="just"/>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curva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err="1" smtClean="0">
                <a:latin typeface="Comic Sans MS" pitchFamily="66" charset="0"/>
                <a:cs typeface="Comic Sans MS"/>
              </a:rPr>
              <a:t>capabilidad</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a:t>
            </a:r>
            <a:r>
              <a:rPr lang="es-AR" sz="2400" b="1" spc="-5" dirty="0" smtClean="0">
                <a:latin typeface="Comic Sans MS" pitchFamily="66" charset="0"/>
                <a:cs typeface="Comic Sans MS"/>
              </a:rPr>
              <a:t>figura</a:t>
            </a:r>
            <a:r>
              <a:rPr lang="es-AR" sz="2400" b="1" dirty="0" smtClean="0">
                <a:latin typeface="Comic Sans MS" pitchFamily="66" charset="0"/>
                <a:cs typeface="Comic Sans MS"/>
              </a:rPr>
              <a:t> </a:t>
            </a:r>
            <a:r>
              <a:rPr lang="es-AR" sz="2400" b="1" spc="-5" dirty="0" smtClean="0">
                <a:latin typeface="Comic Sans MS" pitchFamily="66" charset="0"/>
                <a:cs typeface="Comic Sans MS"/>
              </a:rPr>
              <a:t>1) </a:t>
            </a:r>
            <a:r>
              <a:rPr lang="es-AR" sz="2400" b="1" dirty="0" smtClean="0">
                <a:latin typeface="Comic Sans MS" pitchFamily="66" charset="0"/>
                <a:cs typeface="Comic Sans MS"/>
              </a:rPr>
              <a:t> </a:t>
            </a:r>
            <a:r>
              <a:rPr lang="es-AR" sz="2400" spc="-5" dirty="0" smtClean="0">
                <a:latin typeface="Comic Sans MS" pitchFamily="66" charset="0"/>
                <a:cs typeface="Comic Sans MS"/>
              </a:rPr>
              <a:t>proporciona</a:t>
            </a:r>
            <a:r>
              <a:rPr lang="es-AR" sz="2400" dirty="0" smtClean="0">
                <a:latin typeface="Comic Sans MS" pitchFamily="66" charset="0"/>
                <a:cs typeface="Comic Sans MS"/>
              </a:rPr>
              <a:t> </a:t>
            </a:r>
            <a:r>
              <a:rPr lang="es-AR" sz="2400" spc="-5" dirty="0" smtClean="0">
                <a:latin typeface="Comic Sans MS" pitchFamily="66" charset="0"/>
                <a:cs typeface="Comic Sans MS"/>
              </a:rPr>
              <a:t>un</a:t>
            </a:r>
            <a:r>
              <a:rPr lang="es-AR" sz="2400" dirty="0" smtClean="0">
                <a:latin typeface="Comic Sans MS" pitchFamily="66" charset="0"/>
                <a:cs typeface="Comic Sans MS"/>
              </a:rPr>
              <a:t> </a:t>
            </a:r>
            <a:r>
              <a:rPr lang="es-AR" sz="2400" spc="-5" dirty="0" smtClean="0">
                <a:latin typeface="Comic Sans MS" pitchFamily="66" charset="0"/>
                <a:cs typeface="Comic Sans MS"/>
              </a:rPr>
              <a:t>panorama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las</a:t>
            </a:r>
            <a:r>
              <a:rPr lang="es-AR" sz="2400" dirty="0" smtClean="0">
                <a:latin typeface="Comic Sans MS" pitchFamily="66" charset="0"/>
                <a:cs typeface="Comic Sans MS"/>
              </a:rPr>
              <a:t> </a:t>
            </a:r>
            <a:r>
              <a:rPr lang="es-AR" sz="2400" spc="-5" dirty="0" smtClean="0">
                <a:latin typeface="Comic Sans MS" pitchFamily="66" charset="0"/>
                <a:cs typeface="Comic Sans MS"/>
              </a:rPr>
              <a:t>operaciones</a:t>
            </a:r>
            <a:r>
              <a:rPr lang="es-AR" sz="2400" spc="254" dirty="0" smtClean="0">
                <a:latin typeface="Comic Sans MS" pitchFamily="66" charset="0"/>
                <a:cs typeface="Comic Sans MS"/>
              </a:rPr>
              <a:t> </a:t>
            </a:r>
            <a:r>
              <a:rPr lang="es-AR" sz="2400" spc="-5" dirty="0" smtClean="0">
                <a:latin typeface="Comic Sans MS" pitchFamily="66" charset="0"/>
                <a:cs typeface="Comic Sans MS"/>
              </a:rPr>
              <a:t>de</a:t>
            </a:r>
            <a:r>
              <a:rPr lang="es-AR" sz="2400" spc="260" dirty="0" smtClean="0">
                <a:latin typeface="Comic Sans MS" pitchFamily="66" charset="0"/>
                <a:cs typeface="Comic Sans MS"/>
              </a:rPr>
              <a:t> </a:t>
            </a:r>
            <a:r>
              <a:rPr lang="es-AR" sz="2400" spc="-5" dirty="0" smtClean="0">
                <a:latin typeface="Comic Sans MS" pitchFamily="66" charset="0"/>
                <a:cs typeface="Comic Sans MS"/>
              </a:rPr>
              <a:t>la </a:t>
            </a:r>
            <a:r>
              <a:rPr lang="es-AR" sz="2400" dirty="0" smtClean="0">
                <a:latin typeface="Comic Sans MS" pitchFamily="66" charset="0"/>
                <a:cs typeface="Comic Sans MS"/>
              </a:rPr>
              <a:t> </a:t>
            </a:r>
            <a:r>
              <a:rPr lang="es-AR" sz="2400" spc="-5" dirty="0" smtClean="0">
                <a:latin typeface="Comic Sans MS" pitchFamily="66" charset="0"/>
                <a:cs typeface="Comic Sans MS"/>
              </a:rPr>
              <a:t>máquina síncrona.</a:t>
            </a:r>
            <a:r>
              <a:rPr lang="es-AR" sz="2400" dirty="0" smtClean="0">
                <a:latin typeface="Comic Sans MS" pitchFamily="66" charset="0"/>
                <a:cs typeface="Comic Sans MS"/>
              </a:rPr>
              <a:t> </a:t>
            </a:r>
            <a:r>
              <a:rPr lang="es-AR" sz="2400" spc="-5" dirty="0" smtClean="0">
                <a:latin typeface="Comic Sans MS" pitchFamily="66" charset="0"/>
                <a:cs typeface="Comic Sans MS"/>
              </a:rPr>
              <a:t>Normalmente, el campo del generador </a:t>
            </a:r>
            <a:r>
              <a:rPr lang="es-AR" sz="2400" dirty="0" smtClean="0">
                <a:latin typeface="Comic Sans MS" pitchFamily="66" charset="0"/>
                <a:cs typeface="Comic Sans MS"/>
              </a:rPr>
              <a:t> </a:t>
            </a:r>
            <a:r>
              <a:rPr lang="es-AR" sz="2400" spc="-5" dirty="0" smtClean="0">
                <a:latin typeface="Comic Sans MS" pitchFamily="66" charset="0"/>
                <a:cs typeface="Comic Sans MS"/>
              </a:rPr>
              <a:t>es ajustado de tal forma que se entregan potencia real y </a:t>
            </a:r>
            <a:r>
              <a:rPr lang="es-AR" sz="2400" dirty="0" smtClean="0">
                <a:latin typeface="Comic Sans MS" pitchFamily="66" charset="0"/>
                <a:cs typeface="Comic Sans MS"/>
              </a:rPr>
              <a:t> </a:t>
            </a:r>
            <a:r>
              <a:rPr lang="es-AR" sz="2400" spc="-5" dirty="0" smtClean="0">
                <a:latin typeface="Comic Sans MS" pitchFamily="66" charset="0"/>
                <a:cs typeface="Comic Sans MS"/>
              </a:rPr>
              <a:t>potencia</a:t>
            </a:r>
            <a:r>
              <a:rPr lang="es-AR" sz="2400" spc="114" dirty="0" smtClean="0">
                <a:latin typeface="Comic Sans MS" pitchFamily="66" charset="0"/>
                <a:cs typeface="Comic Sans MS"/>
              </a:rPr>
              <a:t> </a:t>
            </a:r>
            <a:r>
              <a:rPr lang="es-AR" sz="2400" spc="-5" dirty="0" smtClean="0">
                <a:latin typeface="Comic Sans MS" pitchFamily="66" charset="0"/>
                <a:cs typeface="Comic Sans MS"/>
              </a:rPr>
              <a:t>reactiva</a:t>
            </a:r>
            <a:r>
              <a:rPr lang="es-AR" sz="2400" spc="114" dirty="0" smtClean="0">
                <a:latin typeface="Comic Sans MS" pitchFamily="66" charset="0"/>
                <a:cs typeface="Comic Sans MS"/>
              </a:rPr>
              <a:t> </a:t>
            </a:r>
            <a:r>
              <a:rPr lang="es-AR" sz="2400" spc="-5" dirty="0" smtClean="0">
                <a:latin typeface="Comic Sans MS" pitchFamily="66" charset="0"/>
                <a:cs typeface="Comic Sans MS"/>
              </a:rPr>
              <a:t>al</a:t>
            </a:r>
            <a:r>
              <a:rPr lang="es-AR" sz="2400" spc="120"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120" dirty="0" smtClean="0">
                <a:latin typeface="Comic Sans MS" pitchFamily="66" charset="0"/>
                <a:cs typeface="Comic Sans MS"/>
              </a:rPr>
              <a:t> </a:t>
            </a:r>
            <a:r>
              <a:rPr lang="es-AR" sz="2400" spc="-5" dirty="0" smtClean="0">
                <a:latin typeface="Comic Sans MS" pitchFamily="66" charset="0"/>
                <a:cs typeface="Comic Sans MS"/>
              </a:rPr>
              <a:t>de</a:t>
            </a:r>
            <a:r>
              <a:rPr lang="es-AR" sz="2400" spc="114" dirty="0" smtClean="0">
                <a:latin typeface="Comic Sans MS" pitchFamily="66" charset="0"/>
                <a:cs typeface="Comic Sans MS"/>
              </a:rPr>
              <a:t> </a:t>
            </a:r>
            <a:r>
              <a:rPr lang="es-AR" sz="2400" spc="-5" dirty="0" smtClean="0">
                <a:latin typeface="Comic Sans MS" pitchFamily="66" charset="0"/>
                <a:cs typeface="Comic Sans MS"/>
              </a:rPr>
              <a:t>potencia.</a:t>
            </a:r>
            <a:r>
              <a:rPr lang="es-AR" sz="2400" spc="235" dirty="0" smtClean="0">
                <a:latin typeface="Comic Sans MS" pitchFamily="66" charset="0"/>
                <a:cs typeface="Comic Sans MS"/>
              </a:rPr>
              <a:t> </a:t>
            </a:r>
            <a:r>
              <a:rPr lang="es-AR" sz="2400" spc="-5" dirty="0" smtClean="0">
                <a:latin typeface="Comic Sans MS" pitchFamily="66" charset="0"/>
                <a:cs typeface="Comic Sans MS"/>
              </a:rPr>
              <a:t>Si</a:t>
            </a:r>
            <a:r>
              <a:rPr lang="es-AR" sz="2400" spc="110" dirty="0" smtClean="0">
                <a:latin typeface="Comic Sans MS" pitchFamily="66" charset="0"/>
                <a:cs typeface="Comic Sans MS"/>
              </a:rPr>
              <a:t> </a:t>
            </a:r>
            <a:r>
              <a:rPr lang="es-AR" sz="2400" spc="-5" dirty="0" smtClean="0">
                <a:latin typeface="Comic Sans MS" pitchFamily="66" charset="0"/>
                <a:cs typeface="Comic Sans MS"/>
              </a:rPr>
              <a:t>el</a:t>
            </a:r>
            <a:r>
              <a:rPr lang="es-AR" sz="2400" spc="110" dirty="0" smtClean="0">
                <a:latin typeface="Comic Sans MS" pitchFamily="66" charset="0"/>
                <a:cs typeface="Comic Sans MS"/>
              </a:rPr>
              <a:t> </a:t>
            </a:r>
            <a:r>
              <a:rPr lang="es-AR" sz="2400" spc="-5" dirty="0" smtClean="0">
                <a:latin typeface="Comic Sans MS" pitchFamily="66" charset="0"/>
                <a:cs typeface="Comic Sans MS"/>
              </a:rPr>
              <a:t>sistema </a:t>
            </a:r>
            <a:r>
              <a:rPr lang="es-AR" sz="2400" spc="-26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excitación</a:t>
            </a:r>
            <a:r>
              <a:rPr lang="es-AR" sz="2400" dirty="0" smtClean="0">
                <a:latin typeface="Comic Sans MS" pitchFamily="66" charset="0"/>
                <a:cs typeface="Comic Sans MS"/>
              </a:rPr>
              <a:t> </a:t>
            </a:r>
            <a:r>
              <a:rPr lang="es-AR" sz="2400" spc="-5" dirty="0" smtClean="0">
                <a:latin typeface="Comic Sans MS" pitchFamily="66" charset="0"/>
                <a:cs typeface="Comic Sans MS"/>
              </a:rPr>
              <a:t>se</a:t>
            </a:r>
            <a:r>
              <a:rPr lang="es-AR" sz="2400" dirty="0" smtClean="0">
                <a:latin typeface="Comic Sans MS" pitchFamily="66" charset="0"/>
                <a:cs typeface="Comic Sans MS"/>
              </a:rPr>
              <a:t> </a:t>
            </a:r>
            <a:r>
              <a:rPr lang="es-AR" sz="2400" spc="-5" dirty="0" smtClean="0">
                <a:latin typeface="Comic Sans MS" pitchFamily="66" charset="0"/>
                <a:cs typeface="Comic Sans MS"/>
              </a:rPr>
              <a:t>pierde</a:t>
            </a:r>
            <a:r>
              <a:rPr lang="es-AR" sz="2400" dirty="0" smtClean="0">
                <a:latin typeface="Comic Sans MS" pitchFamily="66" charset="0"/>
                <a:cs typeface="Comic Sans MS"/>
              </a:rPr>
              <a:t> </a:t>
            </a:r>
            <a:r>
              <a:rPr lang="es-AR" sz="2400" spc="-5" dirty="0" smtClean="0">
                <a:latin typeface="Comic Sans MS" pitchFamily="66" charset="0"/>
                <a:cs typeface="Comic Sans MS"/>
              </a:rPr>
              <a:t>o</a:t>
            </a:r>
            <a:r>
              <a:rPr lang="es-AR" sz="2400" dirty="0" smtClean="0">
                <a:latin typeface="Comic Sans MS" pitchFamily="66" charset="0"/>
                <a:cs typeface="Comic Sans MS"/>
              </a:rPr>
              <a:t> </a:t>
            </a:r>
            <a:r>
              <a:rPr lang="es-AR" sz="2400" spc="-5" dirty="0" smtClean="0">
                <a:latin typeface="Comic Sans MS" pitchFamily="66" charset="0"/>
                <a:cs typeface="Comic Sans MS"/>
              </a:rPr>
              <a:t>es</a:t>
            </a:r>
            <a:r>
              <a:rPr lang="es-AR" sz="2400" dirty="0" smtClean="0">
                <a:latin typeface="Comic Sans MS" pitchFamily="66" charset="0"/>
                <a:cs typeface="Comic Sans MS"/>
              </a:rPr>
              <a:t> </a:t>
            </a:r>
            <a:r>
              <a:rPr lang="es-AR" sz="2400" spc="-5" dirty="0" smtClean="0">
                <a:latin typeface="Comic Sans MS" pitchFamily="66" charset="0"/>
                <a:cs typeface="Comic Sans MS"/>
              </a:rPr>
              <a:t>reducido,</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 </a:t>
            </a:r>
            <a:r>
              <a:rPr lang="es-AR" sz="2400" dirty="0" smtClean="0">
                <a:latin typeface="Comic Sans MS" pitchFamily="66" charset="0"/>
                <a:cs typeface="Comic Sans MS"/>
              </a:rPr>
              <a:t> </a:t>
            </a:r>
            <a:r>
              <a:rPr lang="es-AR" sz="2400" spc="-5" dirty="0" smtClean="0">
                <a:latin typeface="Comic Sans MS" pitchFamily="66" charset="0"/>
                <a:cs typeface="Comic Sans MS"/>
              </a:rPr>
              <a:t>absorbe</a:t>
            </a:r>
            <a:r>
              <a:rPr lang="es-AR" sz="2400" dirty="0" smtClean="0">
                <a:latin typeface="Comic Sans MS" pitchFamily="66" charset="0"/>
                <a:cs typeface="Comic Sans MS"/>
              </a:rPr>
              <a:t> </a:t>
            </a:r>
            <a:r>
              <a:rPr lang="es-AR" sz="2400" spc="-5" dirty="0" smtClean="0">
                <a:latin typeface="Comic Sans MS" pitchFamily="66" charset="0"/>
                <a:cs typeface="Comic Sans MS"/>
              </a:rPr>
              <a:t>potencia</a:t>
            </a:r>
            <a:r>
              <a:rPr lang="es-AR" sz="2400" dirty="0" smtClean="0">
                <a:latin typeface="Comic Sans MS" pitchFamily="66" charset="0"/>
                <a:cs typeface="Comic Sans MS"/>
              </a:rPr>
              <a:t> </a:t>
            </a:r>
            <a:r>
              <a:rPr lang="es-AR" sz="2400" spc="-5" dirty="0" smtClean="0">
                <a:latin typeface="Comic Sans MS" pitchFamily="66" charset="0"/>
                <a:cs typeface="Comic Sans MS"/>
              </a:rPr>
              <a:t>reactiva</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sistema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potencia</a:t>
            </a:r>
            <a:r>
              <a:rPr lang="es-AR" sz="2400" dirty="0" smtClean="0">
                <a:latin typeface="Comic Sans MS" pitchFamily="66" charset="0"/>
                <a:cs typeface="Comic Sans MS"/>
              </a:rPr>
              <a:t> </a:t>
            </a:r>
            <a:r>
              <a:rPr lang="es-AR" sz="2400" spc="-5" dirty="0" smtClean="0">
                <a:latin typeface="Comic Sans MS" pitchFamily="66" charset="0"/>
                <a:cs typeface="Comic Sans MS"/>
              </a:rPr>
              <a:t>en </a:t>
            </a:r>
            <a:r>
              <a:rPr lang="es-AR" sz="2400" spc="-260" dirty="0" smtClean="0">
                <a:latin typeface="Comic Sans MS" pitchFamily="66" charset="0"/>
                <a:cs typeface="Comic Sans MS"/>
              </a:rPr>
              <a:t> </a:t>
            </a:r>
            <a:r>
              <a:rPr lang="es-AR" sz="2400" spc="-5" dirty="0" smtClean="0">
                <a:latin typeface="Comic Sans MS" pitchFamily="66" charset="0"/>
                <a:cs typeface="Comic Sans MS"/>
              </a:rPr>
              <a:t>lugar</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suministrarla</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opera</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región</a:t>
            </a:r>
            <a:r>
              <a:rPr lang="es-AR" sz="2400" dirty="0" smtClean="0">
                <a:latin typeface="Comic Sans MS" pitchFamily="66" charset="0"/>
                <a:cs typeface="Comic Sans MS"/>
              </a:rPr>
              <a:t> </a:t>
            </a:r>
            <a:r>
              <a:rPr lang="es-AR" sz="2400" spc="-5" dirty="0" smtClean="0">
                <a:latin typeface="Comic Sans MS" pitchFamily="66" charset="0"/>
                <a:cs typeface="Comic Sans MS"/>
              </a:rPr>
              <a:t>de </a:t>
            </a:r>
            <a:r>
              <a:rPr lang="es-AR" sz="2400" dirty="0" smtClean="0">
                <a:latin typeface="Comic Sans MS" pitchFamily="66" charset="0"/>
                <a:cs typeface="Comic Sans MS"/>
              </a:rPr>
              <a:t> </a:t>
            </a:r>
            <a:r>
              <a:rPr lang="es-AR" sz="2400" spc="-5" dirty="0" err="1" smtClean="0">
                <a:latin typeface="Comic Sans MS" pitchFamily="66" charset="0"/>
                <a:cs typeface="Comic Sans MS"/>
              </a:rPr>
              <a:t>subexcitación</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curva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err="1" smtClean="0">
                <a:latin typeface="Comic Sans MS" pitchFamily="66" charset="0"/>
                <a:cs typeface="Comic Sans MS"/>
              </a:rPr>
              <a:t>capabilidad</a:t>
            </a:r>
            <a:r>
              <a:rPr lang="es-AR" sz="2400" spc="-5" dirty="0" smtClean="0">
                <a:latin typeface="Comic Sans MS" pitchFamily="66" charset="0"/>
                <a:cs typeface="Comic Sans MS"/>
              </a:rPr>
              <a:t>.</a:t>
            </a:r>
            <a:r>
              <a:rPr lang="es-AR" sz="2400" spc="260" dirty="0" smtClean="0">
                <a:latin typeface="Comic Sans MS" pitchFamily="66" charset="0"/>
                <a:cs typeface="Comic Sans MS"/>
              </a:rPr>
              <a:t> </a:t>
            </a:r>
            <a:r>
              <a:rPr lang="es-AR" sz="2400" spc="-5" dirty="0" smtClean="0">
                <a:latin typeface="Comic Sans MS" pitchFamily="66" charset="0"/>
                <a:cs typeface="Comic Sans MS"/>
              </a:rPr>
              <a:t>Los </a:t>
            </a:r>
            <a:r>
              <a:rPr lang="es-AR" sz="2400" dirty="0" smtClean="0">
                <a:latin typeface="Comic Sans MS" pitchFamily="66" charset="0"/>
                <a:cs typeface="Comic Sans MS"/>
              </a:rPr>
              <a:t> </a:t>
            </a:r>
            <a:r>
              <a:rPr lang="es-AR" sz="2400" spc="-5" dirty="0" smtClean="0">
                <a:latin typeface="Comic Sans MS" pitchFamily="66" charset="0"/>
                <a:cs typeface="Comic Sans MS"/>
              </a:rPr>
              <a:t>generadores tienen en esta área una estabilidad</a:t>
            </a:r>
            <a:r>
              <a:rPr lang="es-AR" sz="2400" dirty="0" smtClean="0">
                <a:latin typeface="Comic Sans MS" pitchFamily="66" charset="0"/>
                <a:cs typeface="Comic Sans MS"/>
              </a:rPr>
              <a:t> </a:t>
            </a:r>
            <a:r>
              <a:rPr lang="es-AR" sz="2400" spc="-5" dirty="0" smtClean="0">
                <a:latin typeface="Comic Sans MS" pitchFamily="66" charset="0"/>
                <a:cs typeface="Comic Sans MS"/>
              </a:rPr>
              <a:t>baja o </a:t>
            </a:r>
            <a:r>
              <a:rPr lang="es-AR" sz="2400" dirty="0" smtClean="0">
                <a:latin typeface="Comic Sans MS" pitchFamily="66" charset="0"/>
                <a:cs typeface="Comic Sans MS"/>
              </a:rPr>
              <a:t> </a:t>
            </a:r>
            <a:r>
              <a:rPr lang="es-AR" sz="2400" spc="-5" dirty="0" smtClean="0">
                <a:latin typeface="Comic Sans MS" pitchFamily="66" charset="0"/>
                <a:cs typeface="Comic Sans MS"/>
              </a:rPr>
              <a:t>reducida.</a:t>
            </a:r>
            <a:r>
              <a:rPr lang="es-AR" sz="2400" dirty="0" smtClean="0">
                <a:latin typeface="Comic Sans MS" pitchFamily="66" charset="0"/>
                <a:cs typeface="Comic Sans MS"/>
              </a:rPr>
              <a:t> </a:t>
            </a:r>
            <a:r>
              <a:rPr lang="es-AR" sz="2400" spc="-5" dirty="0" smtClean="0">
                <a:latin typeface="Comic Sans MS" pitchFamily="66" charset="0"/>
                <a:cs typeface="Comic Sans MS"/>
              </a:rPr>
              <a:t>Si</a:t>
            </a:r>
            <a:r>
              <a:rPr lang="es-AR" sz="2400" dirty="0" smtClean="0">
                <a:latin typeface="Comic Sans MS" pitchFamily="66" charset="0"/>
                <a:cs typeface="Comic Sans MS"/>
              </a:rPr>
              <a:t> </a:t>
            </a:r>
            <a:r>
              <a:rPr lang="es-AR" sz="2400" spc="-5" dirty="0" smtClean="0">
                <a:latin typeface="Comic Sans MS" pitchFamily="66" charset="0"/>
                <a:cs typeface="Comic Sans MS"/>
              </a:rPr>
              <a:t>ocurre</a:t>
            </a:r>
            <a:r>
              <a:rPr lang="es-AR" sz="2400" dirty="0" smtClean="0">
                <a:latin typeface="Comic Sans MS" pitchFamily="66" charset="0"/>
                <a:cs typeface="Comic Sans MS"/>
              </a:rPr>
              <a:t> </a:t>
            </a:r>
            <a:r>
              <a:rPr lang="es-AR" sz="2400" spc="-5" dirty="0" smtClean="0">
                <a:latin typeface="Comic Sans MS" pitchFamily="66" charset="0"/>
                <a:cs typeface="Comic Sans MS"/>
              </a:rPr>
              <a:t>una</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total</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campo</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el </a:t>
            </a:r>
            <a:r>
              <a:rPr lang="es-AR" sz="2400" spc="-254"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195" dirty="0" smtClean="0">
                <a:latin typeface="Comic Sans MS" pitchFamily="66" charset="0"/>
                <a:cs typeface="Comic Sans MS"/>
              </a:rPr>
              <a:t> </a:t>
            </a:r>
            <a:r>
              <a:rPr lang="es-AR" sz="2400" spc="-5" dirty="0" smtClean="0">
                <a:latin typeface="Comic Sans MS" pitchFamily="66" charset="0"/>
                <a:cs typeface="Comic Sans MS"/>
              </a:rPr>
              <a:t>puede</a:t>
            </a:r>
            <a:r>
              <a:rPr lang="es-AR" sz="2400" spc="195" dirty="0" smtClean="0">
                <a:latin typeface="Comic Sans MS" pitchFamily="66" charset="0"/>
                <a:cs typeface="Comic Sans MS"/>
              </a:rPr>
              <a:t> </a:t>
            </a:r>
            <a:r>
              <a:rPr lang="es-AR" sz="2400" spc="-5" dirty="0" smtClean="0">
                <a:latin typeface="Comic Sans MS" pitchFamily="66" charset="0"/>
                <a:cs typeface="Comic Sans MS"/>
              </a:rPr>
              <a:t>suministrar</a:t>
            </a:r>
            <a:r>
              <a:rPr lang="es-AR" sz="2400" spc="195" dirty="0" smtClean="0">
                <a:latin typeface="Comic Sans MS" pitchFamily="66" charset="0"/>
                <a:cs typeface="Comic Sans MS"/>
              </a:rPr>
              <a:t> </a:t>
            </a:r>
            <a:r>
              <a:rPr lang="es-AR" sz="2400" spc="-5" dirty="0" smtClean="0">
                <a:latin typeface="Comic Sans MS" pitchFamily="66" charset="0"/>
                <a:cs typeface="Comic Sans MS"/>
              </a:rPr>
              <a:t>suficiente</a:t>
            </a:r>
            <a:r>
              <a:rPr lang="es-AR" sz="2400" spc="190" dirty="0" smtClean="0">
                <a:latin typeface="Comic Sans MS" pitchFamily="66" charset="0"/>
                <a:cs typeface="Comic Sans MS"/>
              </a:rPr>
              <a:t> </a:t>
            </a:r>
            <a:r>
              <a:rPr lang="es-AR" sz="2400" spc="-5" dirty="0" smtClean="0">
                <a:latin typeface="Comic Sans MS" pitchFamily="66" charset="0"/>
                <a:cs typeface="Comic Sans MS"/>
              </a:rPr>
              <a:t>potencia</a:t>
            </a:r>
            <a:r>
              <a:rPr lang="es-AR" sz="2400" spc="195" dirty="0" smtClean="0">
                <a:latin typeface="Comic Sans MS" pitchFamily="66" charset="0"/>
                <a:cs typeface="Comic Sans MS"/>
              </a:rPr>
              <a:t> </a:t>
            </a:r>
            <a:r>
              <a:rPr lang="es-AR" sz="2400" spc="-5" dirty="0" smtClean="0">
                <a:latin typeface="Comic Sans MS" pitchFamily="66" charset="0"/>
                <a:cs typeface="Comic Sans MS"/>
              </a:rPr>
              <a:t>reactiva </a:t>
            </a:r>
            <a:r>
              <a:rPr lang="es-AR" sz="2400" spc="-260" dirty="0" smtClean="0">
                <a:latin typeface="Comic Sans MS" pitchFamily="66" charset="0"/>
                <a:cs typeface="Comic Sans MS"/>
              </a:rPr>
              <a:t> </a:t>
            </a:r>
            <a:r>
              <a:rPr lang="es-AR" sz="2400" spc="-5" dirty="0" smtClean="0">
                <a:latin typeface="Comic Sans MS" pitchFamily="66" charset="0"/>
                <a:cs typeface="Comic Sans MS"/>
              </a:rPr>
              <a:t>sin</a:t>
            </a:r>
            <a:r>
              <a:rPr lang="es-AR" sz="2400" dirty="0" smtClean="0">
                <a:latin typeface="Comic Sans MS" pitchFamily="66" charset="0"/>
                <a:cs typeface="Comic Sans MS"/>
              </a:rPr>
              <a:t> </a:t>
            </a:r>
            <a:r>
              <a:rPr lang="es-AR" sz="2400" spc="-5" dirty="0" smtClean="0">
                <a:latin typeface="Comic Sans MS" pitchFamily="66" charset="0"/>
                <a:cs typeface="Comic Sans MS"/>
              </a:rPr>
              <a:t>una</a:t>
            </a:r>
            <a:r>
              <a:rPr lang="es-AR" sz="2400" dirty="0" smtClean="0">
                <a:latin typeface="Comic Sans MS" pitchFamily="66" charset="0"/>
                <a:cs typeface="Comic Sans MS"/>
              </a:rPr>
              <a:t> </a:t>
            </a:r>
            <a:r>
              <a:rPr lang="es-AR" sz="2400" spc="-5" dirty="0" smtClean="0">
                <a:latin typeface="Comic Sans MS" pitchFamily="66" charset="0"/>
                <a:cs typeface="Comic Sans MS"/>
              </a:rPr>
              <a:t>gran</a:t>
            </a:r>
            <a:r>
              <a:rPr lang="es-AR" sz="2400" dirty="0" smtClean="0">
                <a:latin typeface="Comic Sans MS" pitchFamily="66" charset="0"/>
                <a:cs typeface="Comic Sans MS"/>
              </a:rPr>
              <a:t> </a:t>
            </a:r>
            <a:r>
              <a:rPr lang="es-AR" sz="2400" spc="-5" dirty="0" smtClean="0">
                <a:latin typeface="Comic Sans MS" pitchFamily="66" charset="0"/>
                <a:cs typeface="Comic Sans MS"/>
              </a:rPr>
              <a:t>caída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tensión</a:t>
            </a:r>
            <a:r>
              <a:rPr lang="es-AR" sz="2400" dirty="0" smtClean="0">
                <a:latin typeface="Comic Sans MS" pitchFamily="66" charset="0"/>
                <a:cs typeface="Comic Sans MS"/>
              </a:rPr>
              <a:t> </a:t>
            </a:r>
            <a:r>
              <a:rPr lang="es-AR" sz="2400" spc="-5" dirty="0" smtClean="0">
                <a:latin typeface="Comic Sans MS" pitchFamily="66" charset="0"/>
                <a:cs typeface="Comic Sans MS"/>
              </a:rPr>
              <a:t>terminal,</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spc="254" dirty="0" smtClean="0">
                <a:latin typeface="Comic Sans MS" pitchFamily="66" charset="0"/>
                <a:cs typeface="Comic Sans MS"/>
              </a:rPr>
              <a:t> </a:t>
            </a:r>
            <a:r>
              <a:rPr lang="es-AR" sz="2400" spc="-5" dirty="0" smtClean="0">
                <a:latin typeface="Comic Sans MS" pitchFamily="66" charset="0"/>
                <a:cs typeface="Comic Sans MS"/>
              </a:rPr>
              <a:t>generador </a:t>
            </a:r>
            <a:r>
              <a:rPr lang="es-AR" sz="2400" dirty="0" smtClean="0">
                <a:latin typeface="Comic Sans MS" pitchFamily="66" charset="0"/>
                <a:cs typeface="Comic Sans MS"/>
              </a:rPr>
              <a:t> </a:t>
            </a:r>
            <a:r>
              <a:rPr lang="es-AR" sz="2400" spc="-5" dirty="0" smtClean="0">
                <a:latin typeface="Comic Sans MS" pitchFamily="66" charset="0"/>
                <a:cs typeface="Comic Sans MS"/>
              </a:rPr>
              <a:t>puede</a:t>
            </a:r>
            <a:r>
              <a:rPr lang="es-AR" sz="2400" spc="135" dirty="0" smtClean="0">
                <a:latin typeface="Comic Sans MS" pitchFamily="66" charset="0"/>
                <a:cs typeface="Comic Sans MS"/>
              </a:rPr>
              <a:t> </a:t>
            </a:r>
            <a:r>
              <a:rPr lang="es-AR" sz="2400" spc="-5" dirty="0" smtClean="0">
                <a:latin typeface="Comic Sans MS" pitchFamily="66" charset="0"/>
                <a:cs typeface="Comic Sans MS"/>
              </a:rPr>
              <a:t>operar</a:t>
            </a:r>
            <a:r>
              <a:rPr lang="es-AR" sz="2400" spc="140" dirty="0" smtClean="0">
                <a:latin typeface="Comic Sans MS" pitchFamily="66" charset="0"/>
                <a:cs typeface="Comic Sans MS"/>
              </a:rPr>
              <a:t> </a:t>
            </a:r>
            <a:r>
              <a:rPr lang="es-AR" sz="2400" spc="-5" dirty="0" smtClean="0">
                <a:latin typeface="Comic Sans MS" pitchFamily="66" charset="0"/>
                <a:cs typeface="Comic Sans MS"/>
              </a:rPr>
              <a:t>como</a:t>
            </a:r>
            <a:r>
              <a:rPr lang="es-AR" sz="2400" spc="135" dirty="0" smtClean="0">
                <a:latin typeface="Comic Sans MS" pitchFamily="66" charset="0"/>
                <a:cs typeface="Comic Sans MS"/>
              </a:rPr>
              <a:t> </a:t>
            </a:r>
            <a:r>
              <a:rPr lang="es-AR" sz="2400" spc="-5" dirty="0" smtClean="0">
                <a:latin typeface="Comic Sans MS" pitchFamily="66" charset="0"/>
                <a:cs typeface="Comic Sans MS"/>
              </a:rPr>
              <a:t>un</a:t>
            </a:r>
            <a:r>
              <a:rPr lang="es-AR" sz="2400" spc="135"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spc="130" dirty="0" smtClean="0">
                <a:latin typeface="Comic Sans MS" pitchFamily="66" charset="0"/>
                <a:cs typeface="Comic Sans MS"/>
              </a:rPr>
              <a:t> </a:t>
            </a:r>
            <a:r>
              <a:rPr lang="es-AR" sz="2400" spc="-5" dirty="0" smtClean="0">
                <a:latin typeface="Comic Sans MS" pitchFamily="66" charset="0"/>
                <a:cs typeface="Comic Sans MS"/>
              </a:rPr>
              <a:t>de</a:t>
            </a:r>
            <a:r>
              <a:rPr lang="es-AR" sz="2400" spc="135" dirty="0" smtClean="0">
                <a:latin typeface="Comic Sans MS" pitchFamily="66" charset="0"/>
                <a:cs typeface="Comic Sans MS"/>
              </a:rPr>
              <a:t> </a:t>
            </a:r>
            <a:r>
              <a:rPr lang="es-AR" sz="2400" spc="-5" dirty="0" smtClean="0">
                <a:latin typeface="Comic Sans MS" pitchFamily="66" charset="0"/>
                <a:cs typeface="Comic Sans MS"/>
              </a:rPr>
              <a:t>inducción;</a:t>
            </a:r>
            <a:r>
              <a:rPr lang="es-AR" sz="2400" spc="135" dirty="0" smtClean="0">
                <a:latin typeface="Comic Sans MS" pitchFamily="66" charset="0"/>
                <a:cs typeface="Comic Sans MS"/>
              </a:rPr>
              <a:t> </a:t>
            </a:r>
            <a:r>
              <a:rPr lang="es-AR" sz="2400" spc="-5" dirty="0" smtClean="0">
                <a:latin typeface="Comic Sans MS" pitchFamily="66" charset="0"/>
                <a:cs typeface="Comic Sans MS"/>
              </a:rPr>
              <a:t>si</a:t>
            </a:r>
            <a:r>
              <a:rPr lang="es-AR" sz="2400" spc="130" dirty="0" smtClean="0">
                <a:latin typeface="Comic Sans MS" pitchFamily="66" charset="0"/>
                <a:cs typeface="Comic Sans MS"/>
              </a:rPr>
              <a:t> </a:t>
            </a:r>
            <a:r>
              <a:rPr lang="es-AR" sz="2400" spc="-5" dirty="0" smtClean="0">
                <a:latin typeface="Comic Sans MS" pitchFamily="66" charset="0"/>
                <a:cs typeface="Comic Sans MS"/>
              </a:rPr>
              <a:t>no</a:t>
            </a:r>
            <a:r>
              <a:rPr lang="es-AR" sz="2400" spc="135" dirty="0" smtClean="0">
                <a:latin typeface="Comic Sans MS" pitchFamily="66" charset="0"/>
                <a:cs typeface="Comic Sans MS"/>
              </a:rPr>
              <a:t> </a:t>
            </a:r>
            <a:r>
              <a:rPr lang="es-AR" sz="2400" spc="-5" dirty="0" smtClean="0">
                <a:latin typeface="Comic Sans MS" pitchFamily="66" charset="0"/>
                <a:cs typeface="Comic Sans MS"/>
              </a:rPr>
              <a:t>es </a:t>
            </a:r>
            <a:r>
              <a:rPr lang="es-AR" sz="2400" spc="-260" dirty="0" smtClean="0">
                <a:latin typeface="Comic Sans MS" pitchFamily="66" charset="0"/>
                <a:cs typeface="Comic Sans MS"/>
              </a:rPr>
              <a:t> </a:t>
            </a:r>
            <a:r>
              <a:rPr lang="es-AR" sz="2400" spc="-5" dirty="0" smtClean="0">
                <a:latin typeface="Comic Sans MS" pitchFamily="66" charset="0"/>
                <a:cs typeface="Comic Sans MS"/>
              </a:rPr>
              <a:t>así,</a:t>
            </a:r>
            <a:r>
              <a:rPr lang="es-AR" sz="2400" dirty="0" smtClean="0">
                <a:latin typeface="Comic Sans MS" pitchFamily="66" charset="0"/>
                <a:cs typeface="Comic Sans MS"/>
              </a:rPr>
              <a:t> </a:t>
            </a:r>
            <a:r>
              <a:rPr lang="es-AR" sz="2400" spc="-5" dirty="0" smtClean="0">
                <a:latin typeface="Comic Sans MS" pitchFamily="66" charset="0"/>
                <a:cs typeface="Comic Sans MS"/>
              </a:rPr>
              <a:t>se</a:t>
            </a:r>
            <a:r>
              <a:rPr lang="es-AR" sz="2400" dirty="0" smtClean="0">
                <a:latin typeface="Comic Sans MS" pitchFamily="66" charset="0"/>
                <a:cs typeface="Comic Sans MS"/>
              </a:rPr>
              <a:t> </a:t>
            </a:r>
            <a:r>
              <a:rPr lang="es-AR" sz="2400" spc="-5" dirty="0" smtClean="0">
                <a:latin typeface="Comic Sans MS" pitchFamily="66" charset="0"/>
                <a:cs typeface="Comic Sans MS"/>
              </a:rPr>
              <a:t>perderá</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sincronismo.</a:t>
            </a:r>
            <a:r>
              <a:rPr lang="es-AR" sz="2400" spc="260" dirty="0" smtClean="0">
                <a:latin typeface="Comic Sans MS" pitchFamily="66" charset="0"/>
                <a:cs typeface="Comic Sans MS"/>
              </a:rPr>
              <a:t> </a:t>
            </a:r>
            <a:r>
              <a:rPr lang="es-AR" sz="2400" spc="-5" dirty="0" smtClean="0">
                <a:latin typeface="Comic Sans MS" pitchFamily="66" charset="0"/>
                <a:cs typeface="Comic Sans MS"/>
              </a:rPr>
              <a:t>El</a:t>
            </a:r>
            <a:r>
              <a:rPr lang="es-AR" sz="2400" spc="254" dirty="0" smtClean="0">
                <a:latin typeface="Comic Sans MS" pitchFamily="66" charset="0"/>
                <a:cs typeface="Comic Sans MS"/>
              </a:rPr>
              <a:t> </a:t>
            </a:r>
            <a:r>
              <a:rPr lang="es-AR" sz="2400" spc="-5" dirty="0" smtClean="0">
                <a:latin typeface="Comic Sans MS" pitchFamily="66" charset="0"/>
                <a:cs typeface="Comic Sans MS"/>
              </a:rPr>
              <a:t>cambio</a:t>
            </a:r>
            <a:r>
              <a:rPr lang="es-AR" sz="2400" spc="260" dirty="0" smtClean="0">
                <a:latin typeface="Comic Sans MS" pitchFamily="66" charset="0"/>
                <a:cs typeface="Comic Sans MS"/>
              </a:rPr>
              <a:t> </a:t>
            </a:r>
            <a:r>
              <a:rPr lang="es-AR" sz="2400" spc="-5" dirty="0" smtClean="0">
                <a:latin typeface="Comic Sans MS" pitchFamily="66" charset="0"/>
                <a:cs typeface="Comic Sans MS"/>
              </a:rPr>
              <a:t>desde </a:t>
            </a:r>
            <a:r>
              <a:rPr lang="es-AR" sz="2400" dirty="0" smtClean="0">
                <a:latin typeface="Comic Sans MS" pitchFamily="66" charset="0"/>
                <a:cs typeface="Comic Sans MS"/>
              </a:rPr>
              <a:t> </a:t>
            </a:r>
            <a:r>
              <a:rPr lang="es-AR" sz="2400" spc="-5" dirty="0" smtClean="0">
                <a:latin typeface="Comic Sans MS" pitchFamily="66" charset="0"/>
                <a:cs typeface="Comic Sans MS"/>
              </a:rPr>
              <a:t>operación normal sobreexcitado a operación </a:t>
            </a:r>
            <a:r>
              <a:rPr lang="es-AR" sz="2400" spc="-5" dirty="0" err="1" smtClean="0">
                <a:latin typeface="Comic Sans MS" pitchFamily="66" charset="0"/>
                <a:cs typeface="Comic Sans MS"/>
              </a:rPr>
              <a:t>subexcitado</a:t>
            </a:r>
            <a:r>
              <a:rPr lang="es-AR" sz="2400" spc="-5" dirty="0" smtClean="0">
                <a:latin typeface="Comic Sans MS" pitchFamily="66" charset="0"/>
                <a:cs typeface="Comic Sans MS"/>
              </a:rPr>
              <a:t> </a:t>
            </a:r>
            <a:r>
              <a:rPr lang="es-AR" sz="2400" dirty="0" smtClean="0">
                <a:latin typeface="Comic Sans MS" pitchFamily="66" charset="0"/>
                <a:cs typeface="Comic Sans MS"/>
              </a:rPr>
              <a:t> </a:t>
            </a:r>
            <a:r>
              <a:rPr lang="es-AR" sz="2400" spc="-5" dirty="0" smtClean="0">
                <a:latin typeface="Comic Sans MS" pitchFamily="66" charset="0"/>
                <a:cs typeface="Comic Sans MS"/>
              </a:rPr>
              <a:t>ante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campo</a:t>
            </a:r>
            <a:r>
              <a:rPr lang="es-AR" sz="2400" dirty="0" smtClean="0">
                <a:latin typeface="Comic Sans MS" pitchFamily="66" charset="0"/>
                <a:cs typeface="Comic Sans MS"/>
              </a:rPr>
              <a:t> </a:t>
            </a:r>
            <a:r>
              <a:rPr lang="es-AR" sz="2400" spc="-5" dirty="0" smtClean="0">
                <a:latin typeface="Comic Sans MS" pitchFamily="66" charset="0"/>
                <a:cs typeface="Comic Sans MS"/>
              </a:rPr>
              <a:t>no</a:t>
            </a:r>
            <a:r>
              <a:rPr lang="es-AR" sz="2400" dirty="0" smtClean="0">
                <a:latin typeface="Comic Sans MS" pitchFamily="66" charset="0"/>
                <a:cs typeface="Comic Sans MS"/>
              </a:rPr>
              <a:t> </a:t>
            </a:r>
            <a:r>
              <a:rPr lang="es-AR" sz="2400" spc="-5" dirty="0" smtClean="0">
                <a:latin typeface="Comic Sans MS" pitchFamily="66" charset="0"/>
                <a:cs typeface="Comic Sans MS"/>
              </a:rPr>
              <a:t>es</a:t>
            </a:r>
            <a:r>
              <a:rPr lang="es-AR" sz="2400" dirty="0" smtClean="0">
                <a:latin typeface="Comic Sans MS" pitchFamily="66" charset="0"/>
                <a:cs typeface="Comic Sans MS"/>
              </a:rPr>
              <a:t> </a:t>
            </a:r>
            <a:r>
              <a:rPr lang="es-AR" sz="2400" spc="-5" dirty="0" smtClean="0">
                <a:latin typeface="Comic Sans MS" pitchFamily="66" charset="0"/>
                <a:cs typeface="Comic Sans MS"/>
              </a:rPr>
              <a:t>instantáneo</a:t>
            </a:r>
            <a:r>
              <a:rPr lang="es-AR" sz="2400" dirty="0" smtClean="0">
                <a:latin typeface="Comic Sans MS" pitchFamily="66" charset="0"/>
                <a:cs typeface="Comic Sans MS"/>
              </a:rPr>
              <a:t> </a:t>
            </a:r>
            <a:r>
              <a:rPr lang="es-AR" sz="2400" spc="-5" dirty="0" smtClean="0">
                <a:latin typeface="Comic Sans MS" pitchFamily="66" charset="0"/>
                <a:cs typeface="Comic Sans MS"/>
              </a:rPr>
              <a:t>sino</a:t>
            </a:r>
            <a:r>
              <a:rPr lang="es-AR" sz="2400" dirty="0" smtClean="0">
                <a:latin typeface="Comic Sans MS" pitchFamily="66" charset="0"/>
                <a:cs typeface="Comic Sans MS"/>
              </a:rPr>
              <a:t> </a:t>
            </a:r>
            <a:r>
              <a:rPr lang="es-AR" sz="2400" spc="-5" dirty="0" smtClean="0">
                <a:latin typeface="Comic Sans MS" pitchFamily="66" charset="0"/>
                <a:cs typeface="Comic Sans MS"/>
              </a:rPr>
              <a:t>que </a:t>
            </a:r>
            <a:r>
              <a:rPr lang="es-AR" sz="2400" spc="-254" dirty="0" smtClean="0">
                <a:latin typeface="Comic Sans MS" pitchFamily="66" charset="0"/>
                <a:cs typeface="Comic Sans MS"/>
              </a:rPr>
              <a:t> </a:t>
            </a:r>
            <a:r>
              <a:rPr lang="es-AR" sz="2400" spc="-5" dirty="0" smtClean="0">
                <a:latin typeface="Comic Sans MS" pitchFamily="66" charset="0"/>
                <a:cs typeface="Comic Sans MS"/>
              </a:rPr>
              <a:t>ocurre</a:t>
            </a:r>
            <a:r>
              <a:rPr lang="es-AR" sz="2400" spc="10" dirty="0" smtClean="0">
                <a:latin typeface="Comic Sans MS" pitchFamily="66" charset="0"/>
                <a:cs typeface="Comic Sans MS"/>
              </a:rPr>
              <a:t> </a:t>
            </a:r>
            <a:r>
              <a:rPr lang="es-AR" sz="2400" spc="-5" dirty="0" smtClean="0">
                <a:latin typeface="Comic Sans MS" pitchFamily="66" charset="0"/>
                <a:cs typeface="Comic Sans MS"/>
              </a:rPr>
              <a:t>en</a:t>
            </a:r>
            <a:r>
              <a:rPr lang="es-AR" sz="2400" spc="5" dirty="0" smtClean="0">
                <a:latin typeface="Comic Sans MS" pitchFamily="66" charset="0"/>
                <a:cs typeface="Comic Sans MS"/>
              </a:rPr>
              <a:t> </a:t>
            </a:r>
            <a:r>
              <a:rPr lang="es-AR" sz="2400" spc="-5" dirty="0" smtClean="0">
                <a:latin typeface="Comic Sans MS" pitchFamily="66" charset="0"/>
                <a:cs typeface="Comic Sans MS"/>
              </a:rPr>
              <a:t>un</a:t>
            </a:r>
            <a:r>
              <a:rPr lang="es-AR" sz="2400" spc="5" dirty="0" smtClean="0">
                <a:latin typeface="Comic Sans MS" pitchFamily="66" charset="0"/>
                <a:cs typeface="Comic Sans MS"/>
              </a:rPr>
              <a:t> </a:t>
            </a:r>
            <a:r>
              <a:rPr lang="es-AR" sz="2400" spc="-5" dirty="0" smtClean="0">
                <a:latin typeface="Comic Sans MS" pitchFamily="66" charset="0"/>
                <a:cs typeface="Comic Sans MS"/>
              </a:rPr>
              <a:t>cierto</a:t>
            </a:r>
            <a:r>
              <a:rPr lang="es-AR" sz="2400" spc="5" dirty="0" smtClean="0">
                <a:latin typeface="Comic Sans MS" pitchFamily="66" charset="0"/>
                <a:cs typeface="Comic Sans MS"/>
              </a:rPr>
              <a:t> </a:t>
            </a:r>
            <a:r>
              <a:rPr lang="es-AR" sz="2400" spc="-5" dirty="0" smtClean="0">
                <a:latin typeface="Comic Sans MS" pitchFamily="66" charset="0"/>
                <a:cs typeface="Comic Sans MS"/>
              </a:rPr>
              <a:t>periodo</a:t>
            </a:r>
            <a:r>
              <a:rPr lang="es-AR" sz="2400" spc="5"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tiempo</a:t>
            </a:r>
            <a:r>
              <a:rPr lang="es-AR" sz="2400" spc="5" dirty="0" smtClean="0">
                <a:latin typeface="Comic Sans MS" pitchFamily="66" charset="0"/>
                <a:cs typeface="Comic Sans MS"/>
              </a:rPr>
              <a:t> </a:t>
            </a:r>
            <a:r>
              <a:rPr lang="es-AR" sz="2400" spc="-5" dirty="0" smtClean="0">
                <a:latin typeface="Comic Sans MS" pitchFamily="66" charset="0"/>
                <a:cs typeface="Comic Sans MS"/>
              </a:rPr>
              <a:t>(generalmente </a:t>
            </a:r>
            <a:r>
              <a:rPr lang="es-AR" sz="2400" spc="-5" dirty="0" smtClean="0">
                <a:latin typeface="Comic Sans MS" pitchFamily="66" charset="0"/>
                <a:cs typeface="Comic Sans MS"/>
              </a:rPr>
              <a:t>algunos</a:t>
            </a:r>
            <a:r>
              <a:rPr lang="es-AR" sz="2400" spc="225" dirty="0" smtClean="0">
                <a:latin typeface="Comic Sans MS" pitchFamily="66" charset="0"/>
                <a:cs typeface="Comic Sans MS"/>
              </a:rPr>
              <a:t> </a:t>
            </a:r>
            <a:r>
              <a:rPr lang="es-AR" sz="2400" spc="-5" dirty="0" smtClean="0">
                <a:latin typeface="Comic Sans MS" pitchFamily="66" charset="0"/>
                <a:cs typeface="Comic Sans MS"/>
              </a:rPr>
              <a:t>segundos),</a:t>
            </a:r>
            <a:r>
              <a:rPr lang="es-AR" sz="2400" spc="220" dirty="0" smtClean="0">
                <a:latin typeface="Comic Sans MS" pitchFamily="66" charset="0"/>
                <a:cs typeface="Comic Sans MS"/>
              </a:rPr>
              <a:t> </a:t>
            </a:r>
            <a:r>
              <a:rPr lang="es-AR" sz="2400" spc="-5" dirty="0" smtClean="0">
                <a:latin typeface="Comic Sans MS" pitchFamily="66" charset="0"/>
                <a:cs typeface="Comic Sans MS"/>
              </a:rPr>
              <a:t>dependiendo</a:t>
            </a:r>
            <a:r>
              <a:rPr lang="es-AR" sz="2400" spc="220" dirty="0" smtClean="0">
                <a:latin typeface="Comic Sans MS" pitchFamily="66" charset="0"/>
                <a:cs typeface="Comic Sans MS"/>
              </a:rPr>
              <a:t> </a:t>
            </a:r>
            <a:r>
              <a:rPr lang="es-AR" sz="2400" spc="-5" dirty="0" smtClean="0">
                <a:latin typeface="Comic Sans MS" pitchFamily="66" charset="0"/>
                <a:cs typeface="Comic Sans MS"/>
              </a:rPr>
              <a:t>del</a:t>
            </a:r>
            <a:r>
              <a:rPr lang="es-AR" sz="2400" spc="225" dirty="0" smtClean="0">
                <a:latin typeface="Comic Sans MS" pitchFamily="66" charset="0"/>
                <a:cs typeface="Comic Sans MS"/>
              </a:rPr>
              <a:t> </a:t>
            </a:r>
            <a:r>
              <a:rPr lang="es-AR" sz="2400" spc="-5" dirty="0" smtClean="0">
                <a:latin typeface="Comic Sans MS" pitchFamily="66" charset="0"/>
                <a:cs typeface="Comic Sans MS"/>
              </a:rPr>
              <a:t>nivel</a:t>
            </a:r>
            <a:r>
              <a:rPr lang="es-AR" sz="2400" spc="220" dirty="0" smtClean="0">
                <a:latin typeface="Comic Sans MS" pitchFamily="66" charset="0"/>
                <a:cs typeface="Comic Sans MS"/>
              </a:rPr>
              <a:t> </a:t>
            </a:r>
            <a:r>
              <a:rPr lang="es-AR" sz="2400" spc="-5" dirty="0" smtClean="0">
                <a:latin typeface="Comic Sans MS" pitchFamily="66" charset="0"/>
                <a:cs typeface="Comic Sans MS"/>
              </a:rPr>
              <a:t>de</a:t>
            </a:r>
            <a:r>
              <a:rPr lang="es-AR" sz="2400" spc="220" dirty="0" smtClean="0">
                <a:latin typeface="Comic Sans MS" pitchFamily="66" charset="0"/>
                <a:cs typeface="Comic Sans MS"/>
              </a:rPr>
              <a:t> </a:t>
            </a:r>
            <a:r>
              <a:rPr lang="es-AR" sz="2400" spc="-5" dirty="0" smtClean="0">
                <a:latin typeface="Comic Sans MS" pitchFamily="66" charset="0"/>
                <a:cs typeface="Comic Sans MS"/>
              </a:rPr>
              <a:t>salida</a:t>
            </a:r>
            <a:r>
              <a:rPr lang="es-AR" sz="2400" spc="220" dirty="0" smtClean="0">
                <a:latin typeface="Comic Sans MS" pitchFamily="66" charset="0"/>
                <a:cs typeface="Comic Sans MS"/>
              </a:rPr>
              <a:t> </a:t>
            </a:r>
            <a:r>
              <a:rPr lang="es-AR" sz="2400" spc="-5" dirty="0" smtClean="0">
                <a:latin typeface="Comic Sans MS" pitchFamily="66" charset="0"/>
                <a:cs typeface="Comic Sans MS"/>
              </a:rPr>
              <a:t>del </a:t>
            </a:r>
            <a:r>
              <a:rPr lang="es-AR" sz="2400" spc="-25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spc="5" dirty="0" smtClean="0">
                <a:latin typeface="Comic Sans MS" pitchFamily="66" charset="0"/>
                <a:cs typeface="Comic Sans MS"/>
              </a:rPr>
              <a:t> </a:t>
            </a:r>
            <a:r>
              <a:rPr lang="es-AR" sz="2400" spc="-5" dirty="0" smtClean="0">
                <a:latin typeface="Comic Sans MS" pitchFamily="66" charset="0"/>
                <a:cs typeface="Comic Sans MS"/>
              </a:rPr>
              <a:t>de</a:t>
            </a:r>
            <a:r>
              <a:rPr lang="es-AR" sz="2400" spc="5" dirty="0" smtClean="0">
                <a:latin typeface="Comic Sans MS" pitchFamily="66" charset="0"/>
                <a:cs typeface="Comic Sans MS"/>
              </a:rPr>
              <a:t> </a:t>
            </a:r>
            <a:r>
              <a:rPr lang="es-AR" sz="2400" spc="-5" dirty="0" smtClean="0">
                <a:latin typeface="Comic Sans MS" pitchFamily="66" charset="0"/>
                <a:cs typeface="Comic Sans MS"/>
              </a:rPr>
              <a:t>la</a:t>
            </a:r>
            <a:r>
              <a:rPr lang="es-AR" sz="2400" spc="5" dirty="0" smtClean="0">
                <a:latin typeface="Comic Sans MS" pitchFamily="66" charset="0"/>
                <a:cs typeface="Comic Sans MS"/>
              </a:rPr>
              <a:t> </a:t>
            </a:r>
            <a:r>
              <a:rPr lang="es-AR" sz="2400" spc="-5" dirty="0" smtClean="0">
                <a:latin typeface="Comic Sans MS" pitchFamily="66" charset="0"/>
                <a:cs typeface="Comic Sans MS"/>
              </a:rPr>
              <a:t>capacidad</a:t>
            </a:r>
            <a:r>
              <a:rPr lang="es-AR" sz="2400" spc="5" dirty="0" smtClean="0">
                <a:latin typeface="Comic Sans MS" pitchFamily="66" charset="0"/>
                <a:cs typeface="Comic Sans MS"/>
              </a:rPr>
              <a:t> </a:t>
            </a:r>
            <a:r>
              <a:rPr lang="es-AR" sz="2400" spc="-5" dirty="0" smtClean="0">
                <a:latin typeface="Comic Sans MS" pitchFamily="66" charset="0"/>
                <a:cs typeface="Comic Sans MS"/>
              </a:rPr>
              <a:t>del</a:t>
            </a:r>
            <a:r>
              <a:rPr lang="es-AR" sz="2400" spc="5"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5" dirty="0" smtClean="0">
                <a:latin typeface="Comic Sans MS" pitchFamily="66" charset="0"/>
                <a:cs typeface="Comic Sans MS"/>
              </a:rPr>
              <a:t> </a:t>
            </a:r>
            <a:r>
              <a:rPr lang="es-AR" sz="2400" spc="-5" dirty="0" smtClean="0">
                <a:latin typeface="Comic Sans MS" pitchFamily="66" charset="0"/>
                <a:cs typeface="Comic Sans MS"/>
              </a:rPr>
              <a:t>conectado.</a:t>
            </a:r>
            <a:endParaRPr lang="es-AR" sz="2400" dirty="0" smtClean="0">
              <a:latin typeface="Comic Sans MS" pitchFamily="66" charset="0"/>
              <a:cs typeface="Comic Sans MS"/>
            </a:endParaRPr>
          </a:p>
          <a:p>
            <a:pPr marL="12700" marR="5080" algn="just"/>
            <a:r>
              <a:rPr lang="es-AR" sz="2400" spc="-5" dirty="0" smtClean="0">
                <a:latin typeface="Comic Sans MS" pitchFamily="66" charset="0"/>
                <a:cs typeface="Comic Sans MS"/>
              </a:rPr>
              <a:t>La curva de </a:t>
            </a:r>
            <a:r>
              <a:rPr lang="es-AR" sz="2400" spc="-5" dirty="0" err="1" smtClean="0">
                <a:latin typeface="Comic Sans MS" pitchFamily="66" charset="0"/>
                <a:cs typeface="Comic Sans MS"/>
              </a:rPr>
              <a:t>capabilidad</a:t>
            </a:r>
            <a:r>
              <a:rPr lang="es-AR" sz="2400" spc="-5" dirty="0" smtClean="0">
                <a:latin typeface="Comic Sans MS" pitchFamily="66" charset="0"/>
                <a:cs typeface="Comic Sans MS"/>
              </a:rPr>
              <a:t> del generador (</a:t>
            </a:r>
            <a:r>
              <a:rPr lang="es-AR" sz="2400" b="1" spc="-5" dirty="0" smtClean="0">
                <a:latin typeface="Comic Sans MS" pitchFamily="66" charset="0"/>
                <a:cs typeface="Comic Sans MS"/>
              </a:rPr>
              <a:t>figura 1)</a:t>
            </a:r>
            <a:r>
              <a:rPr lang="es-AR" sz="2400" spc="-5" dirty="0" smtClean="0">
                <a:latin typeface="Comic Sans MS" pitchFamily="66" charset="0"/>
                <a:cs typeface="Comic Sans MS"/>
              </a:rPr>
              <a:t> muestra </a:t>
            </a:r>
            <a:r>
              <a:rPr lang="es-AR" sz="2400" dirty="0" smtClean="0">
                <a:latin typeface="Comic Sans MS" pitchFamily="66" charset="0"/>
                <a:cs typeface="Comic Sans MS"/>
              </a:rPr>
              <a:t> </a:t>
            </a:r>
            <a:r>
              <a:rPr lang="es-AR" sz="2400" spc="-5" dirty="0" smtClean="0">
                <a:latin typeface="Comic Sans MS" pitchFamily="66" charset="0"/>
                <a:cs typeface="Comic Sans MS"/>
              </a:rPr>
              <a:t>los límites de operación del generador.</a:t>
            </a:r>
            <a:r>
              <a:rPr lang="es-AR" sz="2400" dirty="0" smtClean="0">
                <a:latin typeface="Comic Sans MS" pitchFamily="66" charset="0"/>
                <a:cs typeface="Comic Sans MS"/>
              </a:rPr>
              <a:t> </a:t>
            </a:r>
            <a:r>
              <a:rPr lang="es-AR" sz="2400" spc="-5" dirty="0" smtClean="0">
                <a:latin typeface="Comic Sans MS" pitchFamily="66" charset="0"/>
                <a:cs typeface="Comic Sans MS"/>
              </a:rPr>
              <a:t>En la región de </a:t>
            </a:r>
            <a:r>
              <a:rPr lang="es-AR" sz="2400" dirty="0" smtClean="0">
                <a:latin typeface="Comic Sans MS" pitchFamily="66" charset="0"/>
                <a:cs typeface="Comic Sans MS"/>
              </a:rPr>
              <a:t> </a:t>
            </a:r>
            <a:r>
              <a:rPr lang="es-AR" sz="2400" spc="-5" dirty="0" smtClean="0">
                <a:latin typeface="Comic Sans MS" pitchFamily="66" charset="0"/>
                <a:cs typeface="Comic Sans MS"/>
              </a:rPr>
              <a:t>operación</a:t>
            </a:r>
            <a:r>
              <a:rPr lang="es-AR" sz="2400" dirty="0" smtClean="0">
                <a:latin typeface="Comic Sans MS" pitchFamily="66" charset="0"/>
                <a:cs typeface="Comic Sans MS"/>
              </a:rPr>
              <a:t> </a:t>
            </a:r>
            <a:r>
              <a:rPr lang="es-AR" sz="2400" spc="-5" dirty="0" smtClean="0">
                <a:latin typeface="Comic Sans MS" pitchFamily="66" charset="0"/>
                <a:cs typeface="Comic Sans MS"/>
              </a:rPr>
              <a:t>normal,</a:t>
            </a:r>
            <a:r>
              <a:rPr lang="es-AR" sz="2400" dirty="0" smtClean="0">
                <a:latin typeface="Comic Sans MS" pitchFamily="66" charset="0"/>
                <a:cs typeface="Comic Sans MS"/>
              </a:rPr>
              <a:t> </a:t>
            </a:r>
            <a:r>
              <a:rPr lang="es-AR" sz="2400" spc="-5" dirty="0" smtClean="0">
                <a:latin typeface="Comic Sans MS" pitchFamily="66" charset="0"/>
                <a:cs typeface="Comic Sans MS"/>
              </a:rPr>
              <a:t>estos</a:t>
            </a:r>
            <a:r>
              <a:rPr lang="es-AR" sz="2400" dirty="0" smtClean="0">
                <a:latin typeface="Comic Sans MS" pitchFamily="66" charset="0"/>
                <a:cs typeface="Comic Sans MS"/>
              </a:rPr>
              <a:t> </a:t>
            </a:r>
            <a:r>
              <a:rPr lang="es-AR" sz="2400" spc="-5" dirty="0" smtClean="0">
                <a:latin typeface="Comic Sans MS" pitchFamily="66" charset="0"/>
                <a:cs typeface="Comic Sans MS"/>
              </a:rPr>
              <a:t>límites</a:t>
            </a:r>
            <a:r>
              <a:rPr lang="es-AR" sz="2400" dirty="0" smtClean="0">
                <a:latin typeface="Comic Sans MS" pitchFamily="66" charset="0"/>
                <a:cs typeface="Comic Sans MS"/>
              </a:rPr>
              <a:t> </a:t>
            </a:r>
            <a:r>
              <a:rPr lang="es-AR" sz="2400" spc="-5" dirty="0" smtClean="0">
                <a:latin typeface="Comic Sans MS" pitchFamily="66" charset="0"/>
                <a:cs typeface="Comic Sans MS"/>
              </a:rPr>
              <a:t>son</a:t>
            </a:r>
            <a:r>
              <a:rPr lang="es-AR" sz="2400" dirty="0" smtClean="0">
                <a:latin typeface="Comic Sans MS" pitchFamily="66" charset="0"/>
                <a:cs typeface="Comic Sans MS"/>
              </a:rPr>
              <a:t> </a:t>
            </a:r>
            <a:r>
              <a:rPr lang="es-AR" sz="2400" spc="-5" dirty="0" smtClean="0">
                <a:latin typeface="Comic Sans MS" pitchFamily="66" charset="0"/>
                <a:cs typeface="Comic Sans MS"/>
              </a:rPr>
              <a:t>límites</a:t>
            </a:r>
            <a:r>
              <a:rPr lang="es-AR" sz="2400" dirty="0" smtClean="0">
                <a:latin typeface="Comic Sans MS" pitchFamily="66" charset="0"/>
                <a:cs typeface="Comic Sans MS"/>
              </a:rPr>
              <a:t> </a:t>
            </a:r>
            <a:r>
              <a:rPr lang="es-AR" sz="2400" spc="-5" dirty="0" smtClean="0">
                <a:latin typeface="Comic Sans MS" pitchFamily="66" charset="0"/>
                <a:cs typeface="Comic Sans MS"/>
              </a:rPr>
              <a:t>térmicos </a:t>
            </a:r>
            <a:r>
              <a:rPr lang="es-AR" sz="2400" dirty="0" smtClean="0">
                <a:latin typeface="Comic Sans MS" pitchFamily="66" charset="0"/>
                <a:cs typeface="Comic Sans MS"/>
              </a:rPr>
              <a:t> </a:t>
            </a:r>
            <a:r>
              <a:rPr lang="es-AR" sz="2400" spc="-5" dirty="0" smtClean="0">
                <a:latin typeface="Comic Sans MS" pitchFamily="66" charset="0"/>
                <a:cs typeface="Comic Sans MS"/>
              </a:rPr>
              <a:t>(rotor</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estator).</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área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err="1" smtClean="0">
                <a:latin typeface="Comic Sans MS" pitchFamily="66" charset="0"/>
                <a:cs typeface="Comic Sans MS"/>
              </a:rPr>
              <a:t>subexcitación</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la </a:t>
            </a:r>
            <a:r>
              <a:rPr lang="es-AR" sz="2400" dirty="0" smtClean="0">
                <a:latin typeface="Comic Sans MS" pitchFamily="66" charset="0"/>
                <a:cs typeface="Comic Sans MS"/>
              </a:rPr>
              <a:t> </a:t>
            </a:r>
            <a:r>
              <a:rPr lang="es-AR" sz="2400" spc="-5" dirty="0" smtClean="0">
                <a:latin typeface="Comic Sans MS" pitchFamily="66" charset="0"/>
                <a:cs typeface="Comic Sans MS"/>
              </a:rPr>
              <a:t>operación</a:t>
            </a:r>
            <a:r>
              <a:rPr lang="es-AR" sz="2400" spc="90" dirty="0" smtClean="0">
                <a:latin typeface="Comic Sans MS" pitchFamily="66" charset="0"/>
                <a:cs typeface="Comic Sans MS"/>
              </a:rPr>
              <a:t> </a:t>
            </a:r>
            <a:r>
              <a:rPr lang="es-AR" sz="2400" spc="-5" dirty="0" smtClean="0">
                <a:latin typeface="Comic Sans MS" pitchFamily="66" charset="0"/>
                <a:cs typeface="Comic Sans MS"/>
              </a:rPr>
              <a:t>es</a:t>
            </a:r>
            <a:r>
              <a:rPr lang="es-AR" sz="2400" spc="90" dirty="0" smtClean="0">
                <a:latin typeface="Comic Sans MS" pitchFamily="66" charset="0"/>
                <a:cs typeface="Comic Sans MS"/>
              </a:rPr>
              <a:t> </a:t>
            </a:r>
            <a:r>
              <a:rPr lang="es-AR" sz="2400" spc="-5" dirty="0" smtClean="0">
                <a:latin typeface="Comic Sans MS" pitchFamily="66" charset="0"/>
                <a:cs typeface="Comic Sans MS"/>
              </a:rPr>
              <a:t>limitada</a:t>
            </a:r>
            <a:r>
              <a:rPr lang="es-AR" sz="2400" spc="90" dirty="0" smtClean="0">
                <a:latin typeface="Comic Sans MS" pitchFamily="66" charset="0"/>
                <a:cs typeface="Comic Sans MS"/>
              </a:rPr>
              <a:t> </a:t>
            </a:r>
            <a:r>
              <a:rPr lang="es-AR" sz="2400" spc="-5" dirty="0" smtClean="0">
                <a:latin typeface="Comic Sans MS" pitchFamily="66" charset="0"/>
                <a:cs typeface="Comic Sans MS"/>
              </a:rPr>
              <a:t>por</a:t>
            </a:r>
            <a:r>
              <a:rPr lang="es-AR" sz="2400" spc="90" dirty="0" smtClean="0">
                <a:latin typeface="Comic Sans MS" pitchFamily="66" charset="0"/>
                <a:cs typeface="Comic Sans MS"/>
              </a:rPr>
              <a:t> </a:t>
            </a:r>
            <a:r>
              <a:rPr lang="es-AR" sz="2400" spc="-5" dirty="0" smtClean="0">
                <a:latin typeface="Comic Sans MS" pitchFamily="66" charset="0"/>
                <a:cs typeface="Comic Sans MS"/>
              </a:rPr>
              <a:t>el</a:t>
            </a:r>
            <a:r>
              <a:rPr lang="es-AR" sz="2400" spc="95" dirty="0" smtClean="0">
                <a:latin typeface="Comic Sans MS" pitchFamily="66" charset="0"/>
                <a:cs typeface="Comic Sans MS"/>
              </a:rPr>
              <a:t> </a:t>
            </a:r>
            <a:r>
              <a:rPr lang="es-AR" sz="2400" spc="-5" dirty="0" smtClean="0">
                <a:latin typeface="Comic Sans MS" pitchFamily="66" charset="0"/>
                <a:cs typeface="Comic Sans MS"/>
              </a:rPr>
              <a:t>calentamiento</a:t>
            </a:r>
            <a:r>
              <a:rPr lang="es-AR" sz="2400" spc="90" dirty="0" smtClean="0">
                <a:latin typeface="Comic Sans MS" pitchFamily="66" charset="0"/>
                <a:cs typeface="Comic Sans MS"/>
              </a:rPr>
              <a:t> </a:t>
            </a:r>
            <a:r>
              <a:rPr lang="es-AR" sz="2400" spc="-5" dirty="0" smtClean="0">
                <a:latin typeface="Comic Sans MS" pitchFamily="66" charset="0"/>
                <a:cs typeface="Comic Sans MS"/>
              </a:rPr>
              <a:t>del</a:t>
            </a:r>
            <a:r>
              <a:rPr lang="es-AR" sz="2400" spc="70" dirty="0" smtClean="0">
                <a:latin typeface="Comic Sans MS" pitchFamily="66" charset="0"/>
                <a:cs typeface="Comic Sans MS"/>
              </a:rPr>
              <a:t> </a:t>
            </a:r>
            <a:r>
              <a:rPr lang="es-AR" sz="2400" spc="-5" dirty="0" smtClean="0">
                <a:latin typeface="Comic Sans MS" pitchFamily="66" charset="0"/>
                <a:cs typeface="Comic Sans MS"/>
              </a:rPr>
              <a:t>hierro</a:t>
            </a:r>
            <a:r>
              <a:rPr lang="es-AR" sz="2400" spc="80" dirty="0" smtClean="0">
                <a:latin typeface="Comic Sans MS" pitchFamily="66" charset="0"/>
                <a:cs typeface="Comic Sans MS"/>
              </a:rPr>
              <a:t> </a:t>
            </a:r>
            <a:r>
              <a:rPr lang="es-AR" sz="2400" spc="-5" dirty="0" smtClean="0">
                <a:latin typeface="Comic Sans MS" pitchFamily="66" charset="0"/>
                <a:cs typeface="Comic Sans MS"/>
              </a:rPr>
              <a:t>en </a:t>
            </a:r>
            <a:r>
              <a:rPr lang="es-AR" sz="2400" spc="-254"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extremo</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estator.</a:t>
            </a:r>
            <a:endParaRPr sz="2400">
              <a:latin typeface="Comic Sans MS" pitchFamily="66" charset="0"/>
              <a:cs typeface="Comic Sans MS"/>
            </a:endParaRPr>
          </a:p>
        </p:txBody>
      </p:sp>
      <p:pic>
        <p:nvPicPr>
          <p:cNvPr id="10" name="object 10"/>
          <p:cNvPicPr/>
          <p:nvPr/>
        </p:nvPicPr>
        <p:blipFill>
          <a:blip r:embed="rId2" cstate="print"/>
          <a:stretch>
            <a:fillRect/>
          </a:stretch>
        </p:blipFill>
        <p:spPr>
          <a:xfrm>
            <a:off x="12441262" y="3171812"/>
            <a:ext cx="5072098" cy="4205904"/>
          </a:xfrm>
          <a:prstGeom prst="rect">
            <a:avLst/>
          </a:prstGeom>
        </p:spPr>
      </p:pic>
      <p:sp>
        <p:nvSpPr>
          <p:cNvPr id="16" name="15 Rectángulo"/>
          <p:cNvSpPr/>
          <p:nvPr/>
        </p:nvSpPr>
        <p:spPr>
          <a:xfrm>
            <a:off x="12655577" y="7815282"/>
            <a:ext cx="4857784" cy="646331"/>
          </a:xfrm>
          <a:prstGeom prst="rect">
            <a:avLst/>
          </a:prstGeom>
        </p:spPr>
        <p:txBody>
          <a:bodyPr wrap="square">
            <a:spAutoFit/>
          </a:bodyPr>
          <a:lstStyle/>
          <a:p>
            <a:pPr algn="ctr"/>
            <a:r>
              <a:rPr lang="es-AR" b="1" dirty="0" smtClean="0">
                <a:latin typeface="Comic Sans MS" pitchFamily="66" charset="0"/>
              </a:rPr>
              <a:t>Figura 1. Curva de </a:t>
            </a:r>
            <a:r>
              <a:rPr lang="es-AR" b="1" dirty="0" err="1" smtClean="0">
                <a:latin typeface="Comic Sans MS" pitchFamily="66" charset="0"/>
              </a:rPr>
              <a:t>capabilidad</a:t>
            </a:r>
            <a:r>
              <a:rPr lang="es-AR" b="1" dirty="0" smtClean="0">
                <a:latin typeface="Comic Sans MS" pitchFamily="66" charset="0"/>
              </a:rPr>
              <a:t> del generador </a:t>
            </a:r>
            <a:endParaRPr lang="es-AR" dirty="0">
              <a:latin typeface="Comic Sans MS" pitchFamily="66"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511116" y="457168"/>
            <a:ext cx="11787270" cy="7768793"/>
          </a:xfrm>
          <a:prstGeom prst="rect">
            <a:avLst/>
          </a:prstGeom>
        </p:spPr>
        <p:txBody>
          <a:bodyPr vert="horz" wrap="square" lIns="0" tIns="12700" rIns="0" bIns="0" rtlCol="0">
            <a:spAutoFit/>
          </a:bodyPr>
          <a:lstStyle/>
          <a:p>
            <a:pPr marL="12700" marR="5080" algn="just"/>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ajuste</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control</a:t>
            </a:r>
            <a:r>
              <a:rPr lang="es-AR" sz="2400" spc="254" dirty="0" smtClean="0">
                <a:latin typeface="Comic Sans MS" pitchFamily="66" charset="0"/>
                <a:cs typeface="Comic Sans MS"/>
              </a:rPr>
              <a:t> </a:t>
            </a:r>
            <a:r>
              <a:rPr lang="es-AR" sz="2400" spc="-5" dirty="0" smtClean="0">
                <a:latin typeface="Comic Sans MS" pitchFamily="66" charset="0"/>
                <a:cs typeface="Comic Sans MS"/>
              </a:rPr>
              <a:t>del </a:t>
            </a:r>
            <a:r>
              <a:rPr lang="es-AR" sz="2400" dirty="0" smtClean="0">
                <a:latin typeface="Comic Sans MS" pitchFamily="66" charset="0"/>
                <a:cs typeface="Comic Sans MS"/>
              </a:rPr>
              <a:t> </a:t>
            </a:r>
            <a:r>
              <a:rPr lang="es-AR" sz="2400" spc="-5" dirty="0" smtClean="0">
                <a:latin typeface="Comic Sans MS" pitchFamily="66" charset="0"/>
                <a:cs typeface="Comic Sans MS"/>
              </a:rPr>
              <a:t>regulador es coordinado con el límite de estabilidad de </a:t>
            </a:r>
            <a:r>
              <a:rPr lang="es-AR" sz="2400" dirty="0" smtClean="0">
                <a:latin typeface="Comic Sans MS" pitchFamily="66" charset="0"/>
                <a:cs typeface="Comic Sans MS"/>
              </a:rPr>
              <a:t> </a:t>
            </a:r>
            <a:r>
              <a:rPr lang="es-AR" sz="2400" spc="-5" dirty="0" smtClean="0">
                <a:latin typeface="Comic Sans MS" pitchFamily="66" charset="0"/>
                <a:cs typeface="Comic Sans MS"/>
              </a:rPr>
              <a:t>estado</a:t>
            </a:r>
            <a:r>
              <a:rPr lang="es-AR" sz="2400" dirty="0" smtClean="0">
                <a:latin typeface="Comic Sans MS" pitchFamily="66" charset="0"/>
                <a:cs typeface="Comic Sans MS"/>
              </a:rPr>
              <a:t> </a:t>
            </a:r>
            <a:r>
              <a:rPr lang="es-AR" sz="2400" spc="-5" dirty="0" smtClean="0">
                <a:latin typeface="Comic Sans MS" pitchFamily="66" charset="0"/>
                <a:cs typeface="Comic Sans MS"/>
              </a:rPr>
              <a:t>estable</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cual</a:t>
            </a:r>
            <a:r>
              <a:rPr lang="es-AR" sz="2400" dirty="0" smtClean="0">
                <a:latin typeface="Comic Sans MS" pitchFamily="66" charset="0"/>
                <a:cs typeface="Comic Sans MS"/>
              </a:rPr>
              <a:t> </a:t>
            </a:r>
            <a:r>
              <a:rPr lang="es-AR" sz="2400" spc="-5" dirty="0" smtClean="0">
                <a:latin typeface="Comic Sans MS" pitchFamily="66" charset="0"/>
                <a:cs typeface="Comic Sans MS"/>
              </a:rPr>
              <a:t>es</a:t>
            </a:r>
            <a:r>
              <a:rPr lang="es-AR" sz="2400" dirty="0" smtClean="0">
                <a:latin typeface="Comic Sans MS" pitchFamily="66" charset="0"/>
                <a:cs typeface="Comic Sans MS"/>
              </a:rPr>
              <a:t> </a:t>
            </a:r>
            <a:r>
              <a:rPr lang="es-AR" sz="2400" spc="-5" dirty="0" smtClean="0">
                <a:latin typeface="Comic Sans MS" pitchFamily="66" charset="0"/>
                <a:cs typeface="Comic Sans MS"/>
              </a:rPr>
              <a:t>función</a:t>
            </a:r>
            <a:r>
              <a:rPr lang="es-AR" sz="2400" dirty="0" smtClean="0">
                <a:latin typeface="Comic Sans MS" pitchFamily="66" charset="0"/>
                <a:cs typeface="Comic Sans MS"/>
              </a:rPr>
              <a:t> </a:t>
            </a:r>
            <a:r>
              <a:rPr lang="es-AR" sz="2400" spc="-5" dirty="0" smtClean="0">
                <a:latin typeface="Comic Sans MS" pitchFamily="66" charset="0"/>
                <a:cs typeface="Comic Sans MS"/>
              </a:rPr>
              <a:t>del </a:t>
            </a:r>
            <a:r>
              <a:rPr lang="es-AR" sz="2400" dirty="0" smtClean="0">
                <a:latin typeface="Comic Sans MS" pitchFamily="66" charset="0"/>
                <a:cs typeface="Comic Sans MS"/>
              </a:rPr>
              <a:t> </a:t>
            </a:r>
            <a:r>
              <a:rPr lang="es-AR" sz="2400" spc="-5" dirty="0" smtClean="0">
                <a:latin typeface="Comic Sans MS" pitchFamily="66" charset="0"/>
                <a:cs typeface="Comic Sans MS"/>
              </a:rPr>
              <a:t>generador, de la impedancia del sistema y de la tensión </a:t>
            </a:r>
            <a:r>
              <a:rPr lang="es-AR" sz="2400" dirty="0" smtClean="0">
                <a:latin typeface="Comic Sans MS" pitchFamily="66" charset="0"/>
                <a:cs typeface="Comic Sans MS"/>
              </a:rPr>
              <a:t> </a:t>
            </a:r>
            <a:r>
              <a:rPr lang="es-AR" sz="2400" spc="-5" dirty="0" smtClean="0">
                <a:latin typeface="Comic Sans MS" pitchFamily="66" charset="0"/>
                <a:cs typeface="Comic Sans MS"/>
              </a:rPr>
              <a:t>terminal</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referencia</a:t>
            </a:r>
            <a:r>
              <a:rPr lang="es-AR" sz="2400" dirty="0" smtClean="0">
                <a:latin typeface="Comic Sans MS" pitchFamily="66" charset="0"/>
                <a:cs typeface="Comic Sans MS"/>
              </a:rPr>
              <a:t> </a:t>
            </a:r>
            <a:r>
              <a:rPr lang="es-AR" sz="2400" spc="-5" dirty="0" smtClean="0">
                <a:latin typeface="Comic Sans MS" pitchFamily="66" charset="0"/>
                <a:cs typeface="Comic Sans MS"/>
              </a:rPr>
              <a:t>1</a:t>
            </a:r>
            <a:r>
              <a:rPr lang="es-AR" sz="2400" dirty="0" smtClean="0">
                <a:latin typeface="Comic Sans MS" pitchFamily="66" charset="0"/>
                <a:cs typeface="Comic Sans MS"/>
              </a:rPr>
              <a:t> </a:t>
            </a:r>
            <a:r>
              <a:rPr lang="es-AR" sz="2400" spc="-5" dirty="0" smtClean="0">
                <a:latin typeface="Comic Sans MS" pitchFamily="66" charset="0"/>
                <a:cs typeface="Comic Sans MS"/>
              </a:rPr>
              <a:t>proporciona </a:t>
            </a:r>
            <a:r>
              <a:rPr lang="es-AR" sz="2400" dirty="0" smtClean="0">
                <a:latin typeface="Comic Sans MS" pitchFamily="66" charset="0"/>
                <a:cs typeface="Comic Sans MS"/>
              </a:rPr>
              <a:t> </a:t>
            </a:r>
            <a:r>
              <a:rPr lang="es-AR" sz="2400" spc="-5" dirty="0" smtClean="0">
                <a:latin typeface="Comic Sans MS" pitchFamily="66" charset="0"/>
                <a:cs typeface="Comic Sans MS"/>
              </a:rPr>
              <a:t>detalles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cómo</a:t>
            </a:r>
            <a:r>
              <a:rPr lang="es-AR" sz="2400" dirty="0" smtClean="0">
                <a:latin typeface="Comic Sans MS" pitchFamily="66" charset="0"/>
                <a:cs typeface="Comic Sans MS"/>
              </a:rPr>
              <a:t> </a:t>
            </a:r>
            <a:r>
              <a:rPr lang="es-AR" sz="2400" spc="-5" dirty="0" smtClean="0">
                <a:latin typeface="Comic Sans MS" pitchFamily="66" charset="0"/>
                <a:cs typeface="Comic Sans MS"/>
              </a:rPr>
              <a:t>graficar</a:t>
            </a:r>
            <a:r>
              <a:rPr lang="es-AR" sz="2400" dirty="0" smtClean="0">
                <a:latin typeface="Comic Sans MS" pitchFamily="66" charset="0"/>
                <a:cs typeface="Comic Sans MS"/>
              </a:rPr>
              <a:t> </a:t>
            </a:r>
            <a:r>
              <a:rPr lang="es-AR" sz="2400" spc="-5" dirty="0" smtClean="0">
                <a:latin typeface="Comic Sans MS" pitchFamily="66" charset="0"/>
                <a:cs typeface="Comic Sans MS"/>
              </a:rPr>
              <a:t>esta</a:t>
            </a:r>
            <a:r>
              <a:rPr lang="es-AR" sz="2400" dirty="0" smtClean="0">
                <a:latin typeface="Comic Sans MS" pitchFamily="66" charset="0"/>
                <a:cs typeface="Comic Sans MS"/>
              </a:rPr>
              <a:t> </a:t>
            </a:r>
            <a:r>
              <a:rPr lang="es-AR" sz="2400" spc="-5" dirty="0" smtClean="0">
                <a:latin typeface="Comic Sans MS" pitchFamily="66" charset="0"/>
                <a:cs typeface="Comic Sans MS"/>
              </a:rPr>
              <a:t>curva.</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control</a:t>
            </a:r>
            <a:r>
              <a:rPr lang="es-AR" sz="2400" spc="254" dirty="0" smtClean="0">
                <a:latin typeface="Comic Sans MS" pitchFamily="66" charset="0"/>
                <a:cs typeface="Comic Sans MS"/>
              </a:rPr>
              <a:t> </a:t>
            </a:r>
            <a:r>
              <a:rPr lang="es-AR" sz="2400" spc="-5" dirty="0" smtClean="0">
                <a:latin typeface="Comic Sans MS" pitchFamily="66" charset="0"/>
                <a:cs typeface="Comic Sans MS"/>
              </a:rPr>
              <a:t>de </a:t>
            </a:r>
            <a:r>
              <a:rPr lang="es-AR" sz="2400" spc="-254" dirty="0" smtClean="0">
                <a:latin typeface="Comic Sans MS" pitchFamily="66" charset="0"/>
                <a:cs typeface="Comic Sans MS"/>
              </a:rPr>
              <a:t> </a:t>
            </a:r>
            <a:r>
              <a:rPr lang="es-AR" sz="2400" spc="-5" dirty="0" smtClean="0">
                <a:latin typeface="Comic Sans MS" pitchFamily="66" charset="0"/>
                <a:cs typeface="Comic Sans MS"/>
              </a:rPr>
              <a:t>mínima excitación del generador evita que el excitador </a:t>
            </a:r>
            <a:r>
              <a:rPr lang="es-AR" sz="2400" dirty="0" smtClean="0">
                <a:latin typeface="Comic Sans MS" pitchFamily="66" charset="0"/>
                <a:cs typeface="Comic Sans MS"/>
              </a:rPr>
              <a:t> </a:t>
            </a:r>
            <a:r>
              <a:rPr lang="es-AR" sz="2400" spc="-5" dirty="0" smtClean="0">
                <a:latin typeface="Comic Sans MS" pitchFamily="66" charset="0"/>
                <a:cs typeface="Comic Sans MS"/>
              </a:rPr>
              <a:t>reduzca el campo por debajo del límite de estabilidad de </a:t>
            </a:r>
            <a:r>
              <a:rPr lang="es-AR" sz="2400" dirty="0" smtClean="0">
                <a:latin typeface="Comic Sans MS" pitchFamily="66" charset="0"/>
                <a:cs typeface="Comic Sans MS"/>
              </a:rPr>
              <a:t> </a:t>
            </a:r>
            <a:r>
              <a:rPr lang="es-AR" sz="2400" spc="-5" dirty="0" smtClean="0">
                <a:latin typeface="Comic Sans MS" pitchFamily="66" charset="0"/>
                <a:cs typeface="Comic Sans MS"/>
              </a:rPr>
              <a:t>estado</a:t>
            </a:r>
            <a:r>
              <a:rPr lang="es-AR" sz="2400" dirty="0" smtClean="0">
                <a:latin typeface="Comic Sans MS" pitchFamily="66" charset="0"/>
                <a:cs typeface="Comic Sans MS"/>
              </a:rPr>
              <a:t> </a:t>
            </a:r>
            <a:r>
              <a:rPr lang="es-AR" sz="2400" spc="-5" dirty="0" smtClean="0">
                <a:latin typeface="Comic Sans MS" pitchFamily="66" charset="0"/>
                <a:cs typeface="Comic Sans MS"/>
              </a:rPr>
              <a:t>estable.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parcial</a:t>
            </a:r>
            <a:r>
              <a:rPr lang="es-AR" sz="2400" dirty="0" smtClean="0">
                <a:latin typeface="Comic Sans MS" pitchFamily="66" charset="0"/>
                <a:cs typeface="Comic Sans MS"/>
              </a:rPr>
              <a:t> </a:t>
            </a:r>
            <a:r>
              <a:rPr lang="es-AR" sz="2400" spc="-5" dirty="0" smtClean="0">
                <a:latin typeface="Comic Sans MS" pitchFamily="66" charset="0"/>
                <a:cs typeface="Comic Sans MS"/>
              </a:rPr>
              <a:t>o</a:t>
            </a:r>
            <a:r>
              <a:rPr lang="es-AR" sz="2400" dirty="0" smtClean="0">
                <a:latin typeface="Comic Sans MS" pitchFamily="66" charset="0"/>
                <a:cs typeface="Comic Sans MS"/>
              </a:rPr>
              <a:t> </a:t>
            </a:r>
            <a:r>
              <a:rPr lang="es-AR" sz="2400" spc="-5" dirty="0" smtClean="0">
                <a:latin typeface="Comic Sans MS" pitchFamily="66" charset="0"/>
                <a:cs typeface="Comic Sans MS"/>
              </a:rPr>
              <a:t>total</a:t>
            </a:r>
            <a:r>
              <a:rPr lang="es-AR" sz="2400" spc="254" dirty="0" smtClean="0">
                <a:latin typeface="Comic Sans MS" pitchFamily="66" charset="0"/>
                <a:cs typeface="Comic Sans MS"/>
              </a:rPr>
              <a:t> </a:t>
            </a:r>
            <a:r>
              <a:rPr lang="es-AR" sz="2400" spc="-5" dirty="0" smtClean="0">
                <a:latin typeface="Comic Sans MS" pitchFamily="66" charset="0"/>
                <a:cs typeface="Comic Sans MS"/>
              </a:rPr>
              <a:t>de</a:t>
            </a:r>
            <a:r>
              <a:rPr lang="es-AR" sz="2400" spc="260" dirty="0" smtClean="0">
                <a:latin typeface="Comic Sans MS" pitchFamily="66" charset="0"/>
                <a:cs typeface="Comic Sans MS"/>
              </a:rPr>
              <a:t> </a:t>
            </a:r>
            <a:r>
              <a:rPr lang="es-AR" sz="2400" spc="-5" dirty="0" smtClean="0">
                <a:latin typeface="Comic Sans MS" pitchFamily="66" charset="0"/>
                <a:cs typeface="Comic Sans MS"/>
              </a:rPr>
              <a:t>campo </a:t>
            </a:r>
            <a:r>
              <a:rPr lang="es-AR" sz="2400" spc="-254" dirty="0" smtClean="0">
                <a:latin typeface="Comic Sans MS" pitchFamily="66" charset="0"/>
                <a:cs typeface="Comic Sans MS"/>
              </a:rPr>
              <a:t> </a:t>
            </a:r>
            <a:r>
              <a:rPr lang="es-AR" sz="2400" spc="-5" dirty="0" smtClean="0">
                <a:latin typeface="Comic Sans MS" pitchFamily="66" charset="0"/>
                <a:cs typeface="Comic Sans MS"/>
              </a:rPr>
              <a:t>puede</a:t>
            </a:r>
            <a:r>
              <a:rPr lang="es-AR" sz="2400" dirty="0" smtClean="0">
                <a:latin typeface="Comic Sans MS" pitchFamily="66" charset="0"/>
                <a:cs typeface="Comic Sans MS"/>
              </a:rPr>
              <a:t> </a:t>
            </a:r>
            <a:r>
              <a:rPr lang="es-AR" sz="2400" spc="-5" dirty="0" smtClean="0">
                <a:latin typeface="Comic Sans MS" pitchFamily="66" charset="0"/>
                <a:cs typeface="Comic Sans MS"/>
              </a:rPr>
              <a:t>dar</a:t>
            </a:r>
            <a:r>
              <a:rPr lang="es-AR" sz="2400" dirty="0" smtClean="0">
                <a:latin typeface="Comic Sans MS" pitchFamily="66" charset="0"/>
                <a:cs typeface="Comic Sans MS"/>
              </a:rPr>
              <a:t> </a:t>
            </a:r>
            <a:r>
              <a:rPr lang="es-AR" sz="2400" spc="-5" dirty="0" smtClean="0">
                <a:latin typeface="Comic Sans MS" pitchFamily="66" charset="0"/>
                <a:cs typeface="Comic Sans MS"/>
              </a:rPr>
              <a:t>como</a:t>
            </a:r>
            <a:r>
              <a:rPr lang="es-AR" sz="2400" dirty="0" smtClean="0">
                <a:latin typeface="Comic Sans MS" pitchFamily="66" charset="0"/>
                <a:cs typeface="Comic Sans MS"/>
              </a:rPr>
              <a:t> </a:t>
            </a:r>
            <a:r>
              <a:rPr lang="es-AR" sz="2400" spc="-5" dirty="0" smtClean="0">
                <a:latin typeface="Comic Sans MS" pitchFamily="66" charset="0"/>
                <a:cs typeface="Comic Sans MS"/>
              </a:rPr>
              <a:t>resultado</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operación</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 </a:t>
            </a:r>
            <a:r>
              <a:rPr lang="es-AR" sz="2400" spc="-254" dirty="0" smtClean="0">
                <a:latin typeface="Comic Sans MS" pitchFamily="66" charset="0"/>
                <a:cs typeface="Comic Sans MS"/>
              </a:rPr>
              <a:t> </a:t>
            </a:r>
            <a:r>
              <a:rPr lang="es-AR" sz="2400" spc="-5" dirty="0" smtClean="0">
                <a:latin typeface="Comic Sans MS" pitchFamily="66" charset="0"/>
                <a:cs typeface="Comic Sans MS"/>
              </a:rPr>
              <a:t>fuera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los</a:t>
            </a:r>
            <a:r>
              <a:rPr lang="es-AR" sz="2400" dirty="0" smtClean="0">
                <a:latin typeface="Comic Sans MS" pitchFamily="66" charset="0"/>
                <a:cs typeface="Comic Sans MS"/>
              </a:rPr>
              <a:t> </a:t>
            </a:r>
            <a:r>
              <a:rPr lang="es-AR" sz="2400" spc="-5" dirty="0" smtClean="0">
                <a:latin typeface="Comic Sans MS" pitchFamily="66" charset="0"/>
                <a:cs typeface="Comic Sans MS"/>
              </a:rPr>
              <a:t>límites</a:t>
            </a:r>
            <a:r>
              <a:rPr lang="es-AR" sz="2400" dirty="0" smtClean="0">
                <a:latin typeface="Comic Sans MS" pitchFamily="66" charset="0"/>
                <a:cs typeface="Comic Sans MS"/>
              </a:rPr>
              <a:t> </a:t>
            </a:r>
            <a:r>
              <a:rPr lang="es-AR" sz="2400" spc="-5" dirty="0" smtClean="0">
                <a:latin typeface="Comic Sans MS" pitchFamily="66" charset="0"/>
                <a:cs typeface="Comic Sans MS"/>
              </a:rPr>
              <a:t>con</a:t>
            </a:r>
            <a:r>
              <a:rPr lang="es-AR" sz="2400" spc="5" dirty="0" smtClean="0">
                <a:latin typeface="Comic Sans MS" pitchFamily="66" charset="0"/>
                <a:cs typeface="Comic Sans MS"/>
              </a:rPr>
              <a:t> </a:t>
            </a:r>
            <a:r>
              <a:rPr lang="es-AR" sz="2400" spc="-5" dirty="0" err="1" smtClean="0">
                <a:latin typeface="Comic Sans MS" pitchFamily="66" charset="0"/>
                <a:cs typeface="Comic Sans MS"/>
              </a:rPr>
              <a:t>subexcitación</a:t>
            </a:r>
            <a:r>
              <a:rPr lang="es-AR" sz="2400" spc="-5" dirty="0" smtClean="0">
                <a:latin typeface="Comic Sans MS" pitchFamily="66" charset="0"/>
                <a:cs typeface="Comic Sans MS"/>
              </a:rPr>
              <a:t>.</a:t>
            </a:r>
          </a:p>
          <a:p>
            <a:pPr marL="12700" marR="5080" algn="just"/>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completa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excitación</a:t>
            </a:r>
            <a:r>
              <a:rPr lang="es-AR" sz="2400" dirty="0" smtClean="0">
                <a:latin typeface="Comic Sans MS" pitchFamily="66" charset="0"/>
                <a:cs typeface="Comic Sans MS"/>
              </a:rPr>
              <a:t> </a:t>
            </a:r>
            <a:r>
              <a:rPr lang="es-AR" sz="2400" spc="-5" dirty="0" smtClean="0">
                <a:latin typeface="Comic Sans MS" pitchFamily="66" charset="0"/>
                <a:cs typeface="Comic Sans MS"/>
              </a:rPr>
              <a:t>ocurre</a:t>
            </a:r>
            <a:r>
              <a:rPr lang="es-AR" sz="2400" dirty="0" smtClean="0">
                <a:latin typeface="Comic Sans MS" pitchFamily="66" charset="0"/>
                <a:cs typeface="Comic Sans MS"/>
              </a:rPr>
              <a:t> </a:t>
            </a:r>
            <a:r>
              <a:rPr lang="es-AR" sz="2400" spc="-5" dirty="0" smtClean="0">
                <a:latin typeface="Comic Sans MS" pitchFamily="66" charset="0"/>
                <a:cs typeface="Comic Sans MS"/>
              </a:rPr>
              <a:t>cuando</a:t>
            </a:r>
            <a:r>
              <a:rPr lang="es-AR" sz="2400" dirty="0" smtClean="0">
                <a:latin typeface="Comic Sans MS" pitchFamily="66" charset="0"/>
                <a:cs typeface="Comic Sans MS"/>
              </a:rPr>
              <a:t> </a:t>
            </a:r>
            <a:r>
              <a:rPr lang="es-AR" sz="2400" spc="-5" dirty="0" smtClean="0">
                <a:latin typeface="Comic Sans MS" pitchFamily="66" charset="0"/>
                <a:cs typeface="Comic Sans MS"/>
              </a:rPr>
              <a:t>la </a:t>
            </a:r>
            <a:r>
              <a:rPr lang="es-AR" sz="2400" dirty="0" smtClean="0">
                <a:latin typeface="Comic Sans MS" pitchFamily="66" charset="0"/>
                <a:cs typeface="Comic Sans MS"/>
              </a:rPr>
              <a:t> </a:t>
            </a:r>
            <a:r>
              <a:rPr lang="es-AR" sz="2400" spc="-5" dirty="0" smtClean="0">
                <a:latin typeface="Comic Sans MS" pitchFamily="66" charset="0"/>
                <a:cs typeface="Comic Sans MS"/>
              </a:rPr>
              <a:t>fuente de corriente directa del campo de la máquina es </a:t>
            </a:r>
            <a:r>
              <a:rPr lang="es-AR" sz="2400" dirty="0" smtClean="0">
                <a:latin typeface="Comic Sans MS" pitchFamily="66" charset="0"/>
                <a:cs typeface="Comic Sans MS"/>
              </a:rPr>
              <a:t> </a:t>
            </a:r>
            <a:r>
              <a:rPr lang="es-AR" sz="2400" spc="-5" dirty="0" smtClean="0">
                <a:latin typeface="Comic Sans MS" pitchFamily="66" charset="0"/>
                <a:cs typeface="Comic Sans MS"/>
              </a:rPr>
              <a:t>interrumpida.</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excitación</a:t>
            </a:r>
            <a:r>
              <a:rPr lang="es-AR" sz="2400" spc="254" dirty="0" smtClean="0">
                <a:latin typeface="Comic Sans MS" pitchFamily="66" charset="0"/>
                <a:cs typeface="Comic Sans MS"/>
              </a:rPr>
              <a:t> </a:t>
            </a:r>
            <a:r>
              <a:rPr lang="es-AR" sz="2400" spc="-5" dirty="0" smtClean="0">
                <a:latin typeface="Comic Sans MS" pitchFamily="66" charset="0"/>
                <a:cs typeface="Comic Sans MS"/>
              </a:rPr>
              <a:t>puede</a:t>
            </a:r>
            <a:r>
              <a:rPr lang="es-AR" sz="2400" spc="260" dirty="0" smtClean="0">
                <a:latin typeface="Comic Sans MS" pitchFamily="66" charset="0"/>
                <a:cs typeface="Comic Sans MS"/>
              </a:rPr>
              <a:t> </a:t>
            </a:r>
            <a:r>
              <a:rPr lang="es-AR" sz="2400" spc="-5" dirty="0" smtClean="0">
                <a:latin typeface="Comic Sans MS" pitchFamily="66" charset="0"/>
                <a:cs typeface="Comic Sans MS"/>
              </a:rPr>
              <a:t>ser </a:t>
            </a:r>
            <a:r>
              <a:rPr lang="es-AR" sz="2400" dirty="0" smtClean="0">
                <a:latin typeface="Comic Sans MS" pitchFamily="66" charset="0"/>
                <a:cs typeface="Comic Sans MS"/>
              </a:rPr>
              <a:t> </a:t>
            </a:r>
            <a:r>
              <a:rPr lang="es-AR" sz="2400" spc="-5" dirty="0" smtClean="0">
                <a:latin typeface="Comic Sans MS" pitchFamily="66" charset="0"/>
                <a:cs typeface="Comic Sans MS"/>
              </a:rPr>
              <a:t>causada por incidentes como circuito abierto del campo, </a:t>
            </a:r>
            <a:r>
              <a:rPr lang="es-AR" sz="2400" dirty="0" smtClean="0">
                <a:latin typeface="Comic Sans MS" pitchFamily="66" charset="0"/>
                <a:cs typeface="Comic Sans MS"/>
              </a:rPr>
              <a:t> </a:t>
            </a:r>
            <a:r>
              <a:rPr lang="es-AR" sz="2400" spc="-5" dirty="0" smtClean="0">
                <a:latin typeface="Comic Sans MS" pitchFamily="66" charset="0"/>
                <a:cs typeface="Comic Sans MS"/>
              </a:rPr>
              <a:t>corto</a:t>
            </a:r>
            <a:r>
              <a:rPr lang="es-AR" sz="2400" dirty="0" smtClean="0">
                <a:latin typeface="Comic Sans MS" pitchFamily="66" charset="0"/>
                <a:cs typeface="Comic Sans MS"/>
              </a:rPr>
              <a:t> </a:t>
            </a:r>
            <a:r>
              <a:rPr lang="es-AR" sz="2400" spc="-5" dirty="0" smtClean="0">
                <a:latin typeface="Comic Sans MS" pitchFamily="66" charset="0"/>
                <a:cs typeface="Comic Sans MS"/>
              </a:rPr>
              <a:t>circuito</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campo,</a:t>
            </a:r>
            <a:r>
              <a:rPr lang="es-AR" sz="2400" dirty="0" smtClean="0">
                <a:latin typeface="Comic Sans MS" pitchFamily="66" charset="0"/>
                <a:cs typeface="Comic Sans MS"/>
              </a:rPr>
              <a:t> </a:t>
            </a:r>
            <a:r>
              <a:rPr lang="es-AR" sz="2400" spc="-5" dirty="0" smtClean="0">
                <a:latin typeface="Comic Sans MS" pitchFamily="66" charset="0"/>
                <a:cs typeface="Comic Sans MS"/>
              </a:rPr>
              <a:t>disparo</a:t>
            </a:r>
            <a:r>
              <a:rPr lang="es-AR" sz="2400" dirty="0" smtClean="0">
                <a:latin typeface="Comic Sans MS" pitchFamily="66" charset="0"/>
                <a:cs typeface="Comic Sans MS"/>
              </a:rPr>
              <a:t> </a:t>
            </a:r>
            <a:r>
              <a:rPr lang="es-AR" sz="2400" spc="-5" dirty="0" smtClean="0">
                <a:latin typeface="Comic Sans MS" pitchFamily="66" charset="0"/>
                <a:cs typeface="Comic Sans MS"/>
              </a:rPr>
              <a:t>accidental</a:t>
            </a:r>
            <a:r>
              <a:rPr lang="es-AR" sz="2400" dirty="0" smtClean="0">
                <a:latin typeface="Comic Sans MS" pitchFamily="66" charset="0"/>
                <a:cs typeface="Comic Sans MS"/>
              </a:rPr>
              <a:t> </a:t>
            </a:r>
            <a:r>
              <a:rPr lang="es-AR" sz="2400" spc="-5" dirty="0" smtClean="0">
                <a:latin typeface="Comic Sans MS" pitchFamily="66" charset="0"/>
                <a:cs typeface="Comic Sans MS"/>
              </a:rPr>
              <a:t>del </a:t>
            </a:r>
            <a:r>
              <a:rPr lang="es-AR" sz="2400" dirty="0" smtClean="0">
                <a:latin typeface="Comic Sans MS" pitchFamily="66" charset="0"/>
                <a:cs typeface="Comic Sans MS"/>
              </a:rPr>
              <a:t> </a:t>
            </a:r>
            <a:r>
              <a:rPr lang="es-AR" sz="2400" spc="-5" dirty="0" smtClean="0">
                <a:latin typeface="Comic Sans MS" pitchFamily="66" charset="0"/>
                <a:cs typeface="Comic Sans MS"/>
              </a:rPr>
              <a:t>interruptor de campo, falla del sistema de control del </a:t>
            </a:r>
            <a:r>
              <a:rPr lang="es-AR" sz="2400" dirty="0" smtClean="0">
                <a:latin typeface="Comic Sans MS" pitchFamily="66" charset="0"/>
                <a:cs typeface="Comic Sans MS"/>
              </a:rPr>
              <a:t> </a:t>
            </a:r>
            <a:r>
              <a:rPr lang="es-AR" sz="2400" spc="-5" dirty="0" smtClean="0">
                <a:latin typeface="Comic Sans MS" pitchFamily="66" charset="0"/>
                <a:cs typeface="Comic Sans MS"/>
              </a:rPr>
              <a:t>regulador,</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campo</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excitador</a:t>
            </a:r>
            <a:r>
              <a:rPr lang="es-AR" sz="2400" dirty="0" smtClean="0">
                <a:latin typeface="Comic Sans MS" pitchFamily="66" charset="0"/>
                <a:cs typeface="Comic Sans MS"/>
              </a:rPr>
              <a:t> </a:t>
            </a:r>
            <a:r>
              <a:rPr lang="es-AR" sz="2400" spc="-5" dirty="0" smtClean="0">
                <a:latin typeface="Comic Sans MS" pitchFamily="66" charset="0"/>
                <a:cs typeface="Comic Sans MS"/>
              </a:rPr>
              <a:t>principal, </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spc="5" dirty="0" smtClean="0">
                <a:latin typeface="Comic Sans MS" pitchFamily="66" charset="0"/>
                <a:cs typeface="Comic Sans MS"/>
              </a:rPr>
              <a:t> </a:t>
            </a:r>
            <a:r>
              <a:rPr lang="es-AR" sz="2400" spc="-5" dirty="0" smtClean="0">
                <a:latin typeface="Comic Sans MS" pitchFamily="66" charset="0"/>
                <a:cs typeface="Comic Sans MS"/>
              </a:rPr>
              <a:t>de</a:t>
            </a:r>
            <a:r>
              <a:rPr lang="es-AR" sz="2400" spc="10" dirty="0" smtClean="0">
                <a:latin typeface="Comic Sans MS" pitchFamily="66" charset="0"/>
                <a:cs typeface="Comic Sans MS"/>
              </a:rPr>
              <a:t> </a:t>
            </a:r>
            <a:r>
              <a:rPr lang="es-AR" sz="2400" spc="-5" dirty="0" smtClean="0">
                <a:latin typeface="Comic Sans MS" pitchFamily="66" charset="0"/>
                <a:cs typeface="Comic Sans MS"/>
              </a:rPr>
              <a:t>alimentación</a:t>
            </a:r>
            <a:r>
              <a:rPr lang="es-AR" sz="2400" spc="10" dirty="0" smtClean="0">
                <a:latin typeface="Comic Sans MS" pitchFamily="66" charset="0"/>
                <a:cs typeface="Comic Sans MS"/>
              </a:rPr>
              <a:t> </a:t>
            </a:r>
            <a:r>
              <a:rPr lang="es-AR" sz="2400" spc="-5" dirty="0" smtClean="0">
                <a:latin typeface="Comic Sans MS" pitchFamily="66" charset="0"/>
                <a:cs typeface="Comic Sans MS"/>
              </a:rPr>
              <a:t>de</a:t>
            </a:r>
            <a:r>
              <a:rPr lang="es-AR" sz="2400" spc="10" dirty="0" smtClean="0">
                <a:latin typeface="Comic Sans MS" pitchFamily="66" charset="0"/>
                <a:cs typeface="Comic Sans MS"/>
              </a:rPr>
              <a:t> </a:t>
            </a:r>
            <a:r>
              <a:rPr lang="es-AR" sz="2400" spc="-5" dirty="0" smtClean="0">
                <a:latin typeface="Comic Sans MS" pitchFamily="66" charset="0"/>
                <a:cs typeface="Comic Sans MS"/>
              </a:rPr>
              <a:t>C.A.</a:t>
            </a:r>
            <a:r>
              <a:rPr lang="es-AR" sz="2400" spc="10" dirty="0" smtClean="0">
                <a:latin typeface="Comic Sans MS" pitchFamily="66" charset="0"/>
                <a:cs typeface="Comic Sans MS"/>
              </a:rPr>
              <a:t> </a:t>
            </a:r>
            <a:r>
              <a:rPr lang="es-AR" sz="2400" spc="-5" dirty="0" smtClean="0">
                <a:latin typeface="Comic Sans MS" pitchFamily="66" charset="0"/>
                <a:cs typeface="Comic Sans MS"/>
              </a:rPr>
              <a:t>al</a:t>
            </a:r>
            <a:r>
              <a:rPr lang="es-AR" sz="2400" spc="10"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10" dirty="0" smtClean="0">
                <a:latin typeface="Comic Sans MS" pitchFamily="66" charset="0"/>
                <a:cs typeface="Comic Sans MS"/>
              </a:rPr>
              <a:t> </a:t>
            </a:r>
            <a:r>
              <a:rPr lang="es-AR" sz="2400" spc="-5" dirty="0" smtClean="0">
                <a:latin typeface="Comic Sans MS" pitchFamily="66" charset="0"/>
                <a:cs typeface="Comic Sans MS"/>
              </a:rPr>
              <a:t>de</a:t>
            </a:r>
            <a:r>
              <a:rPr lang="es-AR" sz="2400" spc="10" dirty="0" smtClean="0">
                <a:latin typeface="Comic Sans MS" pitchFamily="66" charset="0"/>
                <a:cs typeface="Comic Sans MS"/>
              </a:rPr>
              <a:t> </a:t>
            </a:r>
            <a:r>
              <a:rPr lang="es-AR" sz="2400" spc="-5" dirty="0" smtClean="0">
                <a:latin typeface="Comic Sans MS" pitchFamily="66" charset="0"/>
                <a:cs typeface="Comic Sans MS"/>
              </a:rPr>
              <a:t>excitación</a:t>
            </a:r>
            <a:r>
              <a:rPr lang="es-AR" sz="2400" spc="-5" dirty="0" smtClean="0">
                <a:latin typeface="Comic Sans MS" pitchFamily="66" charset="0"/>
                <a:cs typeface="Comic Sans MS"/>
              </a:rPr>
              <a:t>.</a:t>
            </a:r>
          </a:p>
          <a:p>
            <a:pPr marL="12700" marR="5080" algn="just"/>
            <a:r>
              <a:rPr lang="es-AR" sz="2400" spc="-5" dirty="0" smtClean="0">
                <a:latin typeface="Comic Sans MS" pitchFamily="66" charset="0"/>
                <a:cs typeface="Comic Sans MS"/>
              </a:rPr>
              <a:t>Cuando</a:t>
            </a:r>
            <a:r>
              <a:rPr lang="es-AR" sz="2400" dirty="0" smtClean="0">
                <a:latin typeface="Comic Sans MS" pitchFamily="66" charset="0"/>
                <a:cs typeface="Comic Sans MS"/>
              </a:rPr>
              <a:t> </a:t>
            </a:r>
            <a:r>
              <a:rPr lang="es-AR" sz="2400" spc="-5" dirty="0" smtClean="0">
                <a:latin typeface="Comic Sans MS" pitchFamily="66" charset="0"/>
                <a:cs typeface="Comic Sans MS"/>
              </a:rPr>
              <a:t>un</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sincrónico</a:t>
            </a:r>
            <a:r>
              <a:rPr lang="es-AR" sz="2400" dirty="0" smtClean="0">
                <a:latin typeface="Comic Sans MS" pitchFamily="66" charset="0"/>
                <a:cs typeface="Comic Sans MS"/>
              </a:rPr>
              <a:t> </a:t>
            </a:r>
            <a:r>
              <a:rPr lang="es-AR" sz="2400" spc="-5" dirty="0" smtClean="0">
                <a:latin typeface="Comic Sans MS" pitchFamily="66" charset="0"/>
                <a:cs typeface="Comic Sans MS"/>
              </a:rPr>
              <a:t>pierde</a:t>
            </a:r>
            <a:r>
              <a:rPr lang="es-AR" sz="2400" dirty="0" smtClean="0">
                <a:latin typeface="Comic Sans MS" pitchFamily="66" charset="0"/>
                <a:cs typeface="Comic Sans MS"/>
              </a:rPr>
              <a:t> </a:t>
            </a:r>
            <a:r>
              <a:rPr lang="es-AR" sz="2400" spc="-5" dirty="0" smtClean="0">
                <a:latin typeface="Comic Sans MS" pitchFamily="66" charset="0"/>
                <a:cs typeface="Comic Sans MS"/>
              </a:rPr>
              <a:t>su</a:t>
            </a:r>
            <a:r>
              <a:rPr lang="es-AR" sz="2400" dirty="0" smtClean="0">
                <a:latin typeface="Comic Sans MS" pitchFamily="66" charset="0"/>
                <a:cs typeface="Comic Sans MS"/>
              </a:rPr>
              <a:t> </a:t>
            </a:r>
            <a:r>
              <a:rPr lang="es-AR" sz="2400" spc="-5" dirty="0" smtClean="0">
                <a:latin typeface="Comic Sans MS" pitchFamily="66" charset="0"/>
                <a:cs typeface="Comic Sans MS"/>
              </a:rPr>
              <a:t>excitación, </a:t>
            </a:r>
            <a:r>
              <a:rPr lang="es-AR" sz="2400" dirty="0" smtClean="0">
                <a:latin typeface="Comic Sans MS" pitchFamily="66" charset="0"/>
                <a:cs typeface="Comic Sans MS"/>
              </a:rPr>
              <a:t> </a:t>
            </a:r>
            <a:r>
              <a:rPr lang="es-AR" sz="2400" spc="-5" dirty="0" smtClean="0">
                <a:latin typeface="Comic Sans MS" pitchFamily="66" charset="0"/>
                <a:cs typeface="Comic Sans MS"/>
              </a:rPr>
              <a:t>girará</a:t>
            </a:r>
            <a:r>
              <a:rPr lang="es-AR" sz="2400" spc="85" dirty="0" smtClean="0">
                <a:latin typeface="Comic Sans MS" pitchFamily="66" charset="0"/>
                <a:cs typeface="Comic Sans MS"/>
              </a:rPr>
              <a:t> </a:t>
            </a:r>
            <a:r>
              <a:rPr lang="es-AR" sz="2400" spc="-5" dirty="0" smtClean="0">
                <a:latin typeface="Comic Sans MS" pitchFamily="66" charset="0"/>
                <a:cs typeface="Comic Sans MS"/>
              </a:rPr>
              <a:t>a</a:t>
            </a:r>
            <a:r>
              <a:rPr lang="es-AR" sz="2400" spc="90" dirty="0" smtClean="0">
                <a:latin typeface="Comic Sans MS" pitchFamily="66" charset="0"/>
                <a:cs typeface="Comic Sans MS"/>
              </a:rPr>
              <a:t> </a:t>
            </a:r>
            <a:r>
              <a:rPr lang="es-AR" sz="2400" spc="-5" dirty="0" smtClean="0">
                <a:latin typeface="Comic Sans MS" pitchFamily="66" charset="0"/>
                <a:cs typeface="Comic Sans MS"/>
              </a:rPr>
              <a:t>una</a:t>
            </a:r>
            <a:r>
              <a:rPr lang="es-AR" sz="2400" spc="85" dirty="0" smtClean="0">
                <a:latin typeface="Comic Sans MS" pitchFamily="66" charset="0"/>
                <a:cs typeface="Comic Sans MS"/>
              </a:rPr>
              <a:t> </a:t>
            </a:r>
            <a:r>
              <a:rPr lang="es-AR" sz="2400" spc="-5" dirty="0" smtClean="0">
                <a:latin typeface="Comic Sans MS" pitchFamily="66" charset="0"/>
                <a:cs typeface="Comic Sans MS"/>
              </a:rPr>
              <a:t>velocidad</a:t>
            </a:r>
            <a:r>
              <a:rPr lang="es-AR" sz="2400" spc="90" dirty="0" smtClean="0">
                <a:latin typeface="Comic Sans MS" pitchFamily="66" charset="0"/>
                <a:cs typeface="Comic Sans MS"/>
              </a:rPr>
              <a:t> </a:t>
            </a:r>
            <a:r>
              <a:rPr lang="es-AR" sz="2400" spc="-5" dirty="0" smtClean="0">
                <a:latin typeface="Comic Sans MS" pitchFamily="66" charset="0"/>
                <a:cs typeface="Comic Sans MS"/>
              </a:rPr>
              <a:t>mayor</a:t>
            </a:r>
            <a:r>
              <a:rPr lang="es-AR" sz="2400" spc="85" dirty="0" smtClean="0">
                <a:latin typeface="Comic Sans MS" pitchFamily="66" charset="0"/>
                <a:cs typeface="Comic Sans MS"/>
              </a:rPr>
              <a:t> </a:t>
            </a:r>
            <a:r>
              <a:rPr lang="es-AR" sz="2400" spc="-5" dirty="0" smtClean="0">
                <a:latin typeface="Comic Sans MS" pitchFamily="66" charset="0"/>
                <a:cs typeface="Comic Sans MS"/>
              </a:rPr>
              <a:t>a</a:t>
            </a:r>
            <a:r>
              <a:rPr lang="es-AR" sz="2400" spc="90" dirty="0" smtClean="0">
                <a:latin typeface="Comic Sans MS" pitchFamily="66" charset="0"/>
                <a:cs typeface="Comic Sans MS"/>
              </a:rPr>
              <a:t> </a:t>
            </a:r>
            <a:r>
              <a:rPr lang="es-AR" sz="2400" spc="-5" dirty="0" smtClean="0">
                <a:latin typeface="Comic Sans MS" pitchFamily="66" charset="0"/>
                <a:cs typeface="Comic Sans MS"/>
              </a:rPr>
              <a:t>la</a:t>
            </a:r>
            <a:r>
              <a:rPr lang="es-AR" sz="2400" spc="85" dirty="0" smtClean="0">
                <a:latin typeface="Comic Sans MS" pitchFamily="66" charset="0"/>
                <a:cs typeface="Comic Sans MS"/>
              </a:rPr>
              <a:t> </a:t>
            </a:r>
            <a:r>
              <a:rPr lang="es-AR" sz="2400" spc="-5" dirty="0" smtClean="0">
                <a:latin typeface="Comic Sans MS" pitchFamily="66" charset="0"/>
                <a:cs typeface="Comic Sans MS"/>
              </a:rPr>
              <a:t>síncrona</a:t>
            </a:r>
            <a:r>
              <a:rPr lang="es-AR" sz="2400" spc="90" dirty="0" smtClean="0">
                <a:latin typeface="Comic Sans MS" pitchFamily="66" charset="0"/>
                <a:cs typeface="Comic Sans MS"/>
              </a:rPr>
              <a:t> </a:t>
            </a:r>
            <a:r>
              <a:rPr lang="es-AR" sz="2400" spc="-5" dirty="0" smtClean="0">
                <a:latin typeface="Comic Sans MS" pitchFamily="66" charset="0"/>
                <a:cs typeface="Comic Sans MS"/>
              </a:rPr>
              <a:t>y</a:t>
            </a:r>
            <a:r>
              <a:rPr lang="es-AR" sz="2400" spc="85" dirty="0" smtClean="0">
                <a:latin typeface="Comic Sans MS" pitchFamily="66" charset="0"/>
                <a:cs typeface="Comic Sans MS"/>
              </a:rPr>
              <a:t> </a:t>
            </a:r>
            <a:r>
              <a:rPr lang="es-AR" sz="2400" spc="-5" dirty="0" smtClean="0">
                <a:latin typeface="Comic Sans MS" pitchFamily="66" charset="0"/>
                <a:cs typeface="Comic Sans MS"/>
              </a:rPr>
              <a:t>opera</a:t>
            </a:r>
            <a:r>
              <a:rPr lang="es-AR" sz="2400" spc="80" dirty="0" smtClean="0">
                <a:latin typeface="Comic Sans MS" pitchFamily="66" charset="0"/>
                <a:cs typeface="Comic Sans MS"/>
              </a:rPr>
              <a:t> </a:t>
            </a:r>
            <a:r>
              <a:rPr lang="es-AR" sz="2400" spc="-5" dirty="0" smtClean="0">
                <a:latin typeface="Comic Sans MS" pitchFamily="66" charset="0"/>
                <a:cs typeface="Comic Sans MS"/>
              </a:rPr>
              <a:t>como </a:t>
            </a:r>
            <a:r>
              <a:rPr lang="es-AR" sz="2400" spc="-260" dirty="0" smtClean="0">
                <a:latin typeface="Comic Sans MS" pitchFamily="66" charset="0"/>
                <a:cs typeface="Comic Sans MS"/>
              </a:rPr>
              <a:t> </a:t>
            </a:r>
            <a:r>
              <a:rPr lang="es-AR" sz="2400" spc="-5" dirty="0" smtClean="0">
                <a:latin typeface="Comic Sans MS" pitchFamily="66" charset="0"/>
                <a:cs typeface="Comic Sans MS"/>
              </a:rPr>
              <a:t>un</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inducción,</a:t>
            </a:r>
            <a:r>
              <a:rPr lang="es-AR" sz="2400" dirty="0" smtClean="0">
                <a:latin typeface="Comic Sans MS" pitchFamily="66" charset="0"/>
                <a:cs typeface="Comic Sans MS"/>
              </a:rPr>
              <a:t> </a:t>
            </a:r>
            <a:r>
              <a:rPr lang="es-AR" sz="2400" spc="-5" dirty="0" smtClean="0">
                <a:latin typeface="Comic Sans MS" pitchFamily="66" charset="0"/>
                <a:cs typeface="Comic Sans MS"/>
              </a:rPr>
              <a:t>entregando</a:t>
            </a:r>
            <a:r>
              <a:rPr lang="es-AR" sz="2400" dirty="0" smtClean="0">
                <a:latin typeface="Comic Sans MS" pitchFamily="66" charset="0"/>
                <a:cs typeface="Comic Sans MS"/>
              </a:rPr>
              <a:t> </a:t>
            </a:r>
            <a:r>
              <a:rPr lang="es-AR" sz="2400" spc="-5" dirty="0" smtClean="0">
                <a:latin typeface="Comic Sans MS" pitchFamily="66" charset="0"/>
                <a:cs typeface="Comic Sans MS"/>
              </a:rPr>
              <a:t>potencia</a:t>
            </a:r>
            <a:r>
              <a:rPr lang="es-AR" sz="2400" dirty="0" smtClean="0">
                <a:latin typeface="Comic Sans MS" pitchFamily="66" charset="0"/>
                <a:cs typeface="Comic Sans MS"/>
              </a:rPr>
              <a:t> </a:t>
            </a:r>
            <a:r>
              <a:rPr lang="es-AR" sz="2400" spc="-5" dirty="0" smtClean="0">
                <a:latin typeface="Comic Sans MS" pitchFamily="66" charset="0"/>
                <a:cs typeface="Comic Sans MS"/>
              </a:rPr>
              <a:t>real </a:t>
            </a:r>
            <a:r>
              <a:rPr lang="es-AR" sz="2400" dirty="0" smtClean="0">
                <a:latin typeface="Comic Sans MS" pitchFamily="66" charset="0"/>
                <a:cs typeface="Comic Sans MS"/>
              </a:rPr>
              <a:t> </a:t>
            </a:r>
            <a:r>
              <a:rPr lang="es-AR" sz="2400" spc="-5" dirty="0" smtClean="0">
                <a:latin typeface="Comic Sans MS" pitchFamily="66" charset="0"/>
                <a:cs typeface="Comic Sans MS"/>
              </a:rPr>
              <a:t>(MW) al sistema, pero al mismo tiempo obteniendo su </a:t>
            </a:r>
            <a:r>
              <a:rPr lang="es-AR" sz="2400" dirty="0" smtClean="0">
                <a:latin typeface="Comic Sans MS" pitchFamily="66" charset="0"/>
                <a:cs typeface="Comic Sans MS"/>
              </a:rPr>
              <a:t> </a:t>
            </a:r>
            <a:r>
              <a:rPr lang="es-AR" sz="2400" spc="-5" dirty="0" smtClean="0">
                <a:latin typeface="Comic Sans MS" pitchFamily="66" charset="0"/>
                <a:cs typeface="Comic Sans MS"/>
              </a:rPr>
              <a:t>excitación</a:t>
            </a:r>
            <a:r>
              <a:rPr lang="es-AR" sz="2400" spc="175" dirty="0" smtClean="0">
                <a:latin typeface="Comic Sans MS" pitchFamily="66" charset="0"/>
                <a:cs typeface="Comic Sans MS"/>
              </a:rPr>
              <a:t> </a:t>
            </a:r>
            <a:r>
              <a:rPr lang="es-AR" sz="2400" spc="-5" dirty="0" smtClean="0">
                <a:latin typeface="Comic Sans MS" pitchFamily="66" charset="0"/>
                <a:cs typeface="Comic Sans MS"/>
              </a:rPr>
              <a:t>desde</a:t>
            </a:r>
            <a:r>
              <a:rPr lang="es-AR" sz="2400" spc="170" dirty="0" smtClean="0">
                <a:latin typeface="Comic Sans MS" pitchFamily="66" charset="0"/>
                <a:cs typeface="Comic Sans MS"/>
              </a:rPr>
              <a:t> </a:t>
            </a:r>
            <a:r>
              <a:rPr lang="es-AR" sz="2400" spc="-5" dirty="0" smtClean="0">
                <a:latin typeface="Comic Sans MS" pitchFamily="66" charset="0"/>
                <a:cs typeface="Comic Sans MS"/>
              </a:rPr>
              <a:t>el</a:t>
            </a:r>
            <a:r>
              <a:rPr lang="es-AR" sz="2400" spc="175"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170" dirty="0" smtClean="0">
                <a:latin typeface="Comic Sans MS" pitchFamily="66" charset="0"/>
                <a:cs typeface="Comic Sans MS"/>
              </a:rPr>
              <a:t> </a:t>
            </a:r>
            <a:r>
              <a:rPr lang="es-AR" sz="2400" spc="-5" dirty="0" smtClean="0">
                <a:latin typeface="Comic Sans MS" pitchFamily="66" charset="0"/>
                <a:cs typeface="Comic Sans MS"/>
              </a:rPr>
              <a:t>convirtiéndose</a:t>
            </a:r>
            <a:r>
              <a:rPr lang="es-AR" sz="2400" spc="175" dirty="0" smtClean="0">
                <a:latin typeface="Comic Sans MS" pitchFamily="66" charset="0"/>
                <a:cs typeface="Comic Sans MS"/>
              </a:rPr>
              <a:t> </a:t>
            </a:r>
            <a:r>
              <a:rPr lang="es-AR" sz="2400" spc="-5" dirty="0" smtClean="0">
                <a:latin typeface="Comic Sans MS" pitchFamily="66" charset="0"/>
                <a:cs typeface="Comic Sans MS"/>
              </a:rPr>
              <a:t>en</a:t>
            </a:r>
            <a:r>
              <a:rPr lang="es-AR" sz="2400" spc="170" dirty="0" smtClean="0">
                <a:latin typeface="Comic Sans MS" pitchFamily="66" charset="0"/>
                <a:cs typeface="Comic Sans MS"/>
              </a:rPr>
              <a:t> </a:t>
            </a:r>
            <a:r>
              <a:rPr lang="es-AR" sz="2400" spc="-5" dirty="0" smtClean="0">
                <a:latin typeface="Comic Sans MS" pitchFamily="66" charset="0"/>
                <a:cs typeface="Comic Sans MS"/>
              </a:rPr>
              <a:t>un</a:t>
            </a:r>
            <a:r>
              <a:rPr lang="es-AR" sz="2400" spc="170" dirty="0" smtClean="0">
                <a:latin typeface="Comic Sans MS" pitchFamily="66" charset="0"/>
                <a:cs typeface="Comic Sans MS"/>
              </a:rPr>
              <a:t> </a:t>
            </a:r>
            <a:r>
              <a:rPr lang="es-AR" sz="2400" spc="-5" dirty="0" smtClean="0">
                <a:latin typeface="Comic Sans MS" pitchFamily="66" charset="0"/>
                <a:cs typeface="Comic Sans MS"/>
              </a:rPr>
              <a:t>gran </a:t>
            </a:r>
            <a:r>
              <a:rPr lang="es-AR" sz="2400" spc="-5" dirty="0" smtClean="0">
                <a:latin typeface="Comic Sans MS" pitchFamily="66" charset="0"/>
                <a:cs typeface="Comic Sans MS"/>
              </a:rPr>
              <a:t>drenaje  </a:t>
            </a:r>
            <a:r>
              <a:rPr lang="es-AR" sz="2400" spc="-105"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114" dirty="0" smtClean="0">
                <a:latin typeface="Comic Sans MS" pitchFamily="66" charset="0"/>
                <a:cs typeface="Comic Sans MS"/>
              </a:rPr>
              <a:t> </a:t>
            </a:r>
            <a:r>
              <a:rPr lang="es-AR" sz="2400" spc="-5" dirty="0" smtClean="0">
                <a:latin typeface="Comic Sans MS" pitchFamily="66" charset="0"/>
                <a:cs typeface="Comic Sans MS"/>
              </a:rPr>
              <a:t>potencia</a:t>
            </a:r>
            <a:r>
              <a:rPr lang="es-AR" sz="2400" dirty="0" smtClean="0">
                <a:latin typeface="Comic Sans MS" pitchFamily="66" charset="0"/>
                <a:cs typeface="Comic Sans MS"/>
              </a:rPr>
              <a:t>  </a:t>
            </a:r>
            <a:r>
              <a:rPr lang="es-AR" sz="2400" spc="-110" dirty="0" smtClean="0">
                <a:latin typeface="Comic Sans MS" pitchFamily="66" charset="0"/>
                <a:cs typeface="Comic Sans MS"/>
              </a:rPr>
              <a:t> </a:t>
            </a:r>
            <a:r>
              <a:rPr lang="es-AR" sz="2400" spc="-5" dirty="0" smtClean="0">
                <a:latin typeface="Comic Sans MS" pitchFamily="66" charset="0"/>
                <a:cs typeface="Comic Sans MS"/>
              </a:rPr>
              <a:t>reactiva</a:t>
            </a:r>
            <a:r>
              <a:rPr lang="es-AR" sz="2400" dirty="0" smtClean="0">
                <a:latin typeface="Comic Sans MS" pitchFamily="66" charset="0"/>
                <a:cs typeface="Comic Sans MS"/>
              </a:rPr>
              <a:t>  </a:t>
            </a:r>
            <a:r>
              <a:rPr lang="es-AR" sz="2400" spc="-114"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11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110" dirty="0" smtClean="0">
                <a:latin typeface="Comic Sans MS" pitchFamily="66" charset="0"/>
                <a:cs typeface="Comic Sans MS"/>
              </a:rPr>
              <a:t> </a:t>
            </a:r>
            <a:r>
              <a:rPr lang="es-AR" sz="2400" spc="-5" dirty="0" smtClean="0">
                <a:latin typeface="Comic Sans MS" pitchFamily="66" charset="0"/>
                <a:cs typeface="Comic Sans MS"/>
              </a:rPr>
              <a:t>sistema.</a:t>
            </a:r>
            <a:r>
              <a:rPr lang="es-AR" sz="2400" dirty="0" smtClean="0">
                <a:latin typeface="Comic Sans MS" pitchFamily="66" charset="0"/>
                <a:cs typeface="Comic Sans MS"/>
              </a:rPr>
              <a:t>	</a:t>
            </a:r>
            <a:r>
              <a:rPr lang="es-AR" sz="2400" spc="-5" dirty="0" smtClean="0">
                <a:latin typeface="Comic Sans MS" pitchFamily="66" charset="0"/>
                <a:cs typeface="Comic Sans MS"/>
              </a:rPr>
              <a:t>Este  drenaje</a:t>
            </a:r>
            <a:r>
              <a:rPr lang="es-AR" sz="2400" spc="100" dirty="0" smtClean="0">
                <a:latin typeface="Comic Sans MS" pitchFamily="66" charset="0"/>
                <a:cs typeface="Comic Sans MS"/>
              </a:rPr>
              <a:t> </a:t>
            </a:r>
            <a:r>
              <a:rPr lang="es-AR" sz="2400" spc="-5" dirty="0" smtClean="0">
                <a:latin typeface="Comic Sans MS" pitchFamily="66" charset="0"/>
                <a:cs typeface="Comic Sans MS"/>
              </a:rPr>
              <a:t>grande</a:t>
            </a:r>
            <a:r>
              <a:rPr lang="es-AR" sz="2400" spc="100" dirty="0" smtClean="0">
                <a:latin typeface="Comic Sans MS" pitchFamily="66" charset="0"/>
                <a:cs typeface="Comic Sans MS"/>
              </a:rPr>
              <a:t> </a:t>
            </a:r>
            <a:r>
              <a:rPr lang="es-AR" sz="2400" spc="-5" dirty="0" smtClean="0">
                <a:latin typeface="Comic Sans MS" pitchFamily="66" charset="0"/>
                <a:cs typeface="Comic Sans MS"/>
              </a:rPr>
              <a:t>de</a:t>
            </a:r>
            <a:r>
              <a:rPr lang="es-AR" sz="2400" spc="105" dirty="0" smtClean="0">
                <a:latin typeface="Comic Sans MS" pitchFamily="66" charset="0"/>
                <a:cs typeface="Comic Sans MS"/>
              </a:rPr>
              <a:t> </a:t>
            </a:r>
            <a:r>
              <a:rPr lang="es-AR" sz="2400" spc="-5" dirty="0" smtClean="0">
                <a:latin typeface="Comic Sans MS" pitchFamily="66" charset="0"/>
                <a:cs typeface="Comic Sans MS"/>
              </a:rPr>
              <a:t>potencia</a:t>
            </a:r>
            <a:r>
              <a:rPr lang="es-AR" sz="2400" spc="100" dirty="0" smtClean="0">
                <a:latin typeface="Comic Sans MS" pitchFamily="66" charset="0"/>
                <a:cs typeface="Comic Sans MS"/>
              </a:rPr>
              <a:t> </a:t>
            </a:r>
            <a:r>
              <a:rPr lang="es-AR" sz="2400" spc="-5" dirty="0" smtClean="0">
                <a:latin typeface="Comic Sans MS" pitchFamily="66" charset="0"/>
                <a:cs typeface="Comic Sans MS"/>
              </a:rPr>
              <a:t>reactiva</a:t>
            </a:r>
            <a:r>
              <a:rPr lang="es-AR" sz="2400" spc="95" dirty="0" smtClean="0">
                <a:latin typeface="Comic Sans MS" pitchFamily="66" charset="0"/>
                <a:cs typeface="Comic Sans MS"/>
              </a:rPr>
              <a:t> </a:t>
            </a:r>
            <a:r>
              <a:rPr lang="es-AR" sz="2400" spc="-5" dirty="0" smtClean="0">
                <a:latin typeface="Comic Sans MS" pitchFamily="66" charset="0"/>
                <a:cs typeface="Comic Sans MS"/>
              </a:rPr>
              <a:t>causa</a:t>
            </a:r>
            <a:r>
              <a:rPr lang="es-AR" sz="2400" spc="100" dirty="0" smtClean="0">
                <a:latin typeface="Comic Sans MS" pitchFamily="66" charset="0"/>
                <a:cs typeface="Comic Sans MS"/>
              </a:rPr>
              <a:t> </a:t>
            </a:r>
            <a:r>
              <a:rPr lang="es-AR" sz="2400" spc="-5" dirty="0" smtClean="0">
                <a:latin typeface="Comic Sans MS" pitchFamily="66" charset="0"/>
                <a:cs typeface="Comic Sans MS"/>
              </a:rPr>
              <a:t>problemas</a:t>
            </a:r>
            <a:r>
              <a:rPr lang="es-AR" sz="2400" spc="90" dirty="0" smtClean="0">
                <a:latin typeface="Comic Sans MS" pitchFamily="66" charset="0"/>
                <a:cs typeface="Comic Sans MS"/>
              </a:rPr>
              <a:t> </a:t>
            </a:r>
            <a:r>
              <a:rPr lang="es-AR" sz="2400" spc="-5" dirty="0" smtClean="0">
                <a:latin typeface="Comic Sans MS" pitchFamily="66" charset="0"/>
                <a:cs typeface="Comic Sans MS"/>
              </a:rPr>
              <a:t>al </a:t>
            </a:r>
            <a:r>
              <a:rPr lang="es-AR" sz="2400" spc="-5" dirty="0" smtClean="0">
                <a:latin typeface="Comic Sans MS" pitchFamily="66" charset="0"/>
                <a:cs typeface="Comic Sans MS"/>
              </a:rPr>
              <a:t>generador, a las máquinas adyacentes y al sistema de </a:t>
            </a:r>
            <a:r>
              <a:rPr lang="es-AR" sz="2400" dirty="0" smtClean="0">
                <a:latin typeface="Comic Sans MS" pitchFamily="66" charset="0"/>
                <a:cs typeface="Comic Sans MS"/>
              </a:rPr>
              <a:t> </a:t>
            </a:r>
            <a:r>
              <a:rPr lang="es-AR" sz="2400" spc="-5" dirty="0" smtClean="0">
                <a:latin typeface="Comic Sans MS" pitchFamily="66" charset="0"/>
                <a:cs typeface="Comic Sans MS"/>
              </a:rPr>
              <a:t>potencia.</a:t>
            </a:r>
            <a:r>
              <a:rPr lang="es-AR" sz="2400" dirty="0" smtClean="0">
                <a:latin typeface="Comic Sans MS" pitchFamily="66" charset="0"/>
                <a:cs typeface="Comic Sans MS"/>
              </a:rPr>
              <a:t> </a:t>
            </a:r>
            <a:r>
              <a:rPr lang="es-AR" sz="2400" spc="-5" dirty="0" smtClean="0">
                <a:latin typeface="Comic Sans MS" pitchFamily="66" charset="0"/>
                <a:cs typeface="Comic Sans MS"/>
              </a:rPr>
              <a:t>El impacto al sistema de la pérdida de campo a </a:t>
            </a:r>
            <a:r>
              <a:rPr lang="es-AR" sz="2400" dirty="0" smtClean="0">
                <a:latin typeface="Comic Sans MS" pitchFamily="66" charset="0"/>
                <a:cs typeface="Comic Sans MS"/>
              </a:rPr>
              <a:t> </a:t>
            </a:r>
            <a:r>
              <a:rPr lang="es-AR" sz="2400" spc="-5" dirty="0" smtClean="0">
                <a:latin typeface="Comic Sans MS" pitchFamily="66" charset="0"/>
                <a:cs typeface="Comic Sans MS"/>
              </a:rPr>
              <a:t>un</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depende</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robustez</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sistema </a:t>
            </a:r>
            <a:r>
              <a:rPr lang="es-AR" sz="2400" dirty="0" smtClean="0">
                <a:latin typeface="Comic Sans MS" pitchFamily="66" charset="0"/>
                <a:cs typeface="Comic Sans MS"/>
              </a:rPr>
              <a:t> </a:t>
            </a:r>
            <a:r>
              <a:rPr lang="es-AR" sz="2400" spc="-5" dirty="0" smtClean="0">
                <a:latin typeface="Comic Sans MS" pitchFamily="66" charset="0"/>
                <a:cs typeface="Comic Sans MS"/>
              </a:rPr>
              <a:t>conectado,</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carga</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antes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spc="254" dirty="0" smtClean="0">
                <a:latin typeface="Comic Sans MS" pitchFamily="66" charset="0"/>
                <a:cs typeface="Comic Sans MS"/>
              </a:rPr>
              <a:t> </a:t>
            </a:r>
            <a:r>
              <a:rPr lang="es-AR" sz="2400" spc="-5" dirty="0" smtClean="0">
                <a:latin typeface="Comic Sans MS" pitchFamily="66" charset="0"/>
                <a:cs typeface="Comic Sans MS"/>
              </a:rPr>
              <a:t>la </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campo</a:t>
            </a:r>
            <a:r>
              <a:rPr lang="es-AR" sz="2400" spc="5"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tamaño</a:t>
            </a:r>
            <a:r>
              <a:rPr lang="es-AR" sz="2400" spc="5"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endParaRPr sz="2400">
              <a:latin typeface="Comic Sans MS" pitchFamily="66" charset="0"/>
              <a:cs typeface="Comic Sans MS"/>
            </a:endParaRPr>
          </a:p>
        </p:txBody>
      </p:sp>
      <p:pic>
        <p:nvPicPr>
          <p:cNvPr id="10" name="object 10"/>
          <p:cNvPicPr/>
          <p:nvPr/>
        </p:nvPicPr>
        <p:blipFill>
          <a:blip r:embed="rId2" cstate="print"/>
          <a:stretch>
            <a:fillRect/>
          </a:stretch>
        </p:blipFill>
        <p:spPr>
          <a:xfrm>
            <a:off x="12441262" y="3171812"/>
            <a:ext cx="5072098" cy="4205904"/>
          </a:xfrm>
          <a:prstGeom prst="rect">
            <a:avLst/>
          </a:prstGeom>
        </p:spPr>
      </p:pic>
      <p:sp>
        <p:nvSpPr>
          <p:cNvPr id="16" name="15 Rectángulo"/>
          <p:cNvSpPr/>
          <p:nvPr/>
        </p:nvSpPr>
        <p:spPr>
          <a:xfrm>
            <a:off x="12655577" y="7815282"/>
            <a:ext cx="4857784" cy="646331"/>
          </a:xfrm>
          <a:prstGeom prst="rect">
            <a:avLst/>
          </a:prstGeom>
        </p:spPr>
        <p:txBody>
          <a:bodyPr wrap="square">
            <a:spAutoFit/>
          </a:bodyPr>
          <a:lstStyle/>
          <a:p>
            <a:pPr algn="ctr"/>
            <a:r>
              <a:rPr lang="es-AR" b="1" dirty="0" smtClean="0">
                <a:latin typeface="Comic Sans MS" pitchFamily="66" charset="0"/>
              </a:rPr>
              <a:t>Figura 1. Curva de </a:t>
            </a:r>
            <a:r>
              <a:rPr lang="es-AR" b="1" dirty="0" err="1" smtClean="0">
                <a:latin typeface="Comic Sans MS" pitchFamily="66" charset="0"/>
              </a:rPr>
              <a:t>capabilidad</a:t>
            </a:r>
            <a:r>
              <a:rPr lang="es-AR" b="1" dirty="0" smtClean="0">
                <a:latin typeface="Comic Sans MS" pitchFamily="66" charset="0"/>
              </a:rPr>
              <a:t> del generador </a:t>
            </a:r>
            <a:endParaRPr lang="es-AR" dirty="0">
              <a:latin typeface="Comic Sans MS" pitchFamily="66"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942190" y="1195627"/>
            <a:ext cx="3053715" cy="162352"/>
          </a:xfrm>
          <a:prstGeom prst="rect">
            <a:avLst/>
          </a:prstGeom>
        </p:spPr>
        <p:txBody>
          <a:bodyPr vert="horz" wrap="square" lIns="0" tIns="12700" rIns="0" bIns="0" rtlCol="0">
            <a:spAutoFit/>
          </a:bodyPr>
          <a:lstStyle/>
          <a:p>
            <a:pPr marL="12700" marR="5080" algn="just">
              <a:lnSpc>
                <a:spcPct val="116100"/>
              </a:lnSpc>
              <a:spcBef>
                <a:spcPts val="100"/>
              </a:spcBef>
            </a:pPr>
            <a:r>
              <a:rPr sz="900" spc="-5" smtClean="0">
                <a:latin typeface="Comic Sans MS"/>
                <a:cs typeface="Comic Sans MS"/>
              </a:rPr>
              <a:t>.</a:t>
            </a:r>
            <a:endParaRPr sz="900">
              <a:latin typeface="Comic Sans MS"/>
              <a:cs typeface="Comic Sans MS"/>
            </a:endParaRPr>
          </a:p>
        </p:txBody>
      </p:sp>
      <p:sp>
        <p:nvSpPr>
          <p:cNvPr id="4" name="object 4"/>
          <p:cNvSpPr txBox="1"/>
          <p:nvPr/>
        </p:nvSpPr>
        <p:spPr>
          <a:xfrm>
            <a:off x="368240" y="385730"/>
            <a:ext cx="17216558" cy="3513782"/>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DAÑO</a:t>
            </a:r>
            <a:r>
              <a:rPr sz="2400" b="1" spc="-20" dirty="0">
                <a:latin typeface="Comic Sans MS"/>
                <a:cs typeface="Comic Sans MS"/>
              </a:rPr>
              <a:t> </a:t>
            </a:r>
            <a:r>
              <a:rPr sz="2400" b="1" spc="-5">
                <a:latin typeface="Comic Sans MS"/>
                <a:cs typeface="Comic Sans MS"/>
              </a:rPr>
              <a:t>AL</a:t>
            </a:r>
            <a:r>
              <a:rPr sz="2400" b="1" spc="-20">
                <a:latin typeface="Comic Sans MS"/>
                <a:cs typeface="Comic Sans MS"/>
              </a:rPr>
              <a:t> </a:t>
            </a:r>
            <a:r>
              <a:rPr sz="2400" b="1" spc="-5" smtClean="0">
                <a:latin typeface="Comic Sans MS"/>
                <a:cs typeface="Comic Sans MS"/>
              </a:rPr>
              <a:t>GENERADOR</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pierde</a:t>
            </a:r>
            <a:r>
              <a:rPr lang="es-AR" sz="2400" dirty="0" smtClean="0">
                <a:latin typeface="Comic Sans MS"/>
                <a:cs typeface="Comic Sans MS"/>
              </a:rPr>
              <a:t> </a:t>
            </a:r>
            <a:r>
              <a:rPr lang="es-AR" sz="2400" spc="-5" dirty="0" smtClean="0">
                <a:latin typeface="Comic Sans MS"/>
                <a:cs typeface="Comic Sans MS"/>
              </a:rPr>
              <a:t>su</a:t>
            </a:r>
            <a:r>
              <a:rPr lang="es-AR" sz="2400" dirty="0" smtClean="0">
                <a:latin typeface="Comic Sans MS"/>
                <a:cs typeface="Comic Sans MS"/>
              </a:rPr>
              <a:t> </a:t>
            </a:r>
            <a:r>
              <a:rPr lang="es-AR" sz="2400" spc="-5" dirty="0" smtClean="0">
                <a:latin typeface="Comic Sans MS"/>
                <a:cs typeface="Comic Sans MS"/>
              </a:rPr>
              <a:t>campo,</a:t>
            </a:r>
            <a:r>
              <a:rPr lang="es-AR" sz="2400" dirty="0" smtClean="0">
                <a:latin typeface="Comic Sans MS"/>
                <a:cs typeface="Comic Sans MS"/>
              </a:rPr>
              <a:t> </a:t>
            </a:r>
            <a:r>
              <a:rPr lang="es-AR" sz="2400" spc="-5" dirty="0" smtClean="0">
                <a:latin typeface="Comic Sans MS"/>
                <a:cs typeface="Comic Sans MS"/>
              </a:rPr>
              <a:t>opera</a:t>
            </a:r>
            <a:r>
              <a:rPr lang="es-AR" sz="2400" dirty="0" smtClean="0">
                <a:latin typeface="Comic Sans MS"/>
                <a:cs typeface="Comic Sans MS"/>
              </a:rPr>
              <a:t> </a:t>
            </a:r>
            <a:r>
              <a:rPr lang="es-AR" sz="2400" spc="-5" dirty="0" smtClean="0">
                <a:latin typeface="Comic Sans MS"/>
                <a:cs typeface="Comic Sans MS"/>
              </a:rPr>
              <a:t>como</a:t>
            </a:r>
            <a:r>
              <a:rPr lang="es-AR" sz="2400" dirty="0" smtClean="0">
                <a:latin typeface="Comic Sans MS"/>
                <a:cs typeface="Comic Sans MS"/>
              </a:rPr>
              <a:t> </a:t>
            </a:r>
            <a:r>
              <a:rPr lang="es-AR" sz="2400" spc="-5" dirty="0" smtClean="0">
                <a:latin typeface="Comic Sans MS"/>
                <a:cs typeface="Comic Sans MS"/>
              </a:rPr>
              <a:t>un </a:t>
            </a:r>
            <a:r>
              <a:rPr lang="es-AR" sz="2400" spc="-260" dirty="0" smtClean="0">
                <a:latin typeface="Comic Sans MS"/>
                <a:cs typeface="Comic Sans MS"/>
              </a:rPr>
              <a:t> </a:t>
            </a:r>
            <a:r>
              <a:rPr lang="es-AR" sz="2400" spc="-5" dirty="0" smtClean="0">
                <a:latin typeface="Comic Sans MS"/>
                <a:cs typeface="Comic Sans MS"/>
              </a:rPr>
              <a:t>generador</a:t>
            </a:r>
            <a:r>
              <a:rPr lang="es-AR" sz="2400" spc="70" dirty="0" smtClean="0">
                <a:latin typeface="Comic Sans MS"/>
                <a:cs typeface="Comic Sans MS"/>
              </a:rPr>
              <a:t> </a:t>
            </a:r>
            <a:r>
              <a:rPr lang="es-AR" sz="2400" spc="-5" dirty="0" smtClean="0">
                <a:latin typeface="Comic Sans MS"/>
                <a:cs typeface="Comic Sans MS"/>
              </a:rPr>
              <a:t>de</a:t>
            </a:r>
            <a:r>
              <a:rPr lang="es-AR" sz="2400" spc="70" dirty="0" smtClean="0">
                <a:latin typeface="Comic Sans MS"/>
                <a:cs typeface="Comic Sans MS"/>
              </a:rPr>
              <a:t> </a:t>
            </a:r>
            <a:r>
              <a:rPr lang="es-AR" sz="2400" spc="-5" dirty="0" smtClean="0">
                <a:latin typeface="Comic Sans MS"/>
                <a:cs typeface="Comic Sans MS"/>
              </a:rPr>
              <a:t>inducción,</a:t>
            </a:r>
            <a:r>
              <a:rPr lang="es-AR" sz="2400" spc="75" dirty="0" smtClean="0">
                <a:latin typeface="Comic Sans MS"/>
                <a:cs typeface="Comic Sans MS"/>
              </a:rPr>
              <a:t> </a:t>
            </a:r>
            <a:r>
              <a:rPr lang="es-AR" sz="2400" spc="-5" dirty="0" smtClean="0">
                <a:latin typeface="Comic Sans MS"/>
                <a:cs typeface="Comic Sans MS"/>
              </a:rPr>
              <a:t>causando</a:t>
            </a:r>
            <a:r>
              <a:rPr lang="es-AR" sz="2400" spc="70" dirty="0" smtClean="0">
                <a:latin typeface="Comic Sans MS"/>
                <a:cs typeface="Comic Sans MS"/>
              </a:rPr>
              <a:t> </a:t>
            </a:r>
            <a:r>
              <a:rPr lang="es-AR" sz="2400" spc="-5" dirty="0" smtClean="0">
                <a:latin typeface="Comic Sans MS"/>
                <a:cs typeface="Comic Sans MS"/>
              </a:rPr>
              <a:t>que</a:t>
            </a:r>
            <a:r>
              <a:rPr lang="es-AR" sz="2400" spc="70" dirty="0" smtClean="0">
                <a:latin typeface="Comic Sans MS"/>
                <a:cs typeface="Comic Sans MS"/>
              </a:rPr>
              <a:t> </a:t>
            </a:r>
            <a:r>
              <a:rPr lang="es-AR" sz="2400" spc="-5" dirty="0" smtClean="0">
                <a:latin typeface="Comic Sans MS"/>
                <a:cs typeface="Comic Sans MS"/>
              </a:rPr>
              <a:t>la</a:t>
            </a:r>
            <a:r>
              <a:rPr lang="es-AR" sz="2400" spc="75" dirty="0" smtClean="0">
                <a:latin typeface="Comic Sans MS"/>
                <a:cs typeface="Comic Sans MS"/>
              </a:rPr>
              <a:t> </a:t>
            </a:r>
            <a:r>
              <a:rPr lang="es-AR" sz="2400" spc="-5" dirty="0" smtClean="0">
                <a:latin typeface="Comic Sans MS"/>
                <a:cs typeface="Comic Sans MS"/>
              </a:rPr>
              <a:t>temperatura</a:t>
            </a:r>
            <a:r>
              <a:rPr lang="es-AR" sz="2400" spc="70" dirty="0" smtClean="0">
                <a:latin typeface="Comic Sans MS"/>
                <a:cs typeface="Comic Sans MS"/>
              </a:rPr>
              <a:t> </a:t>
            </a:r>
            <a:r>
              <a:rPr lang="es-AR" sz="2400" spc="-5" dirty="0" smtClean="0">
                <a:latin typeface="Comic Sans MS"/>
                <a:cs typeface="Comic Sans MS"/>
              </a:rPr>
              <a:t>en </a:t>
            </a:r>
            <a:r>
              <a:rPr lang="es-AR" sz="2400" spc="-254"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superficie</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rotor</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incremente</a:t>
            </a:r>
            <a:r>
              <a:rPr lang="es-AR" sz="2400" dirty="0" smtClean="0">
                <a:latin typeface="Comic Sans MS"/>
                <a:cs typeface="Comic Sans MS"/>
              </a:rPr>
              <a:t> </a:t>
            </a:r>
            <a:r>
              <a:rPr lang="es-AR" sz="2400" spc="-5" dirty="0" smtClean="0">
                <a:latin typeface="Comic Sans MS"/>
                <a:cs typeface="Comic Sans MS"/>
              </a:rPr>
              <a:t>debido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las </a:t>
            </a:r>
            <a:r>
              <a:rPr lang="es-AR" sz="2400" dirty="0" smtClean="0">
                <a:latin typeface="Comic Sans MS"/>
                <a:cs typeface="Comic Sans MS"/>
              </a:rPr>
              <a:t> </a:t>
            </a:r>
            <a:r>
              <a:rPr lang="es-AR" sz="2400" spc="-5" dirty="0" smtClean="0">
                <a:latin typeface="Comic Sans MS"/>
                <a:cs typeface="Comic Sans MS"/>
              </a:rPr>
              <a:t>corrientes de Eddy inducidas por el deslizamiento en el </a:t>
            </a:r>
            <a:r>
              <a:rPr lang="es-AR" sz="2400" dirty="0" smtClean="0">
                <a:latin typeface="Comic Sans MS"/>
                <a:cs typeface="Comic Sans MS"/>
              </a:rPr>
              <a:t> </a:t>
            </a:r>
            <a:r>
              <a:rPr lang="es-AR" sz="2400" spc="-5" dirty="0" smtClean="0">
                <a:latin typeface="Comic Sans MS"/>
                <a:cs typeface="Comic Sans MS"/>
              </a:rPr>
              <a:t>devanado de campo, en el cuerpo del rotor, en las cuñas y </a:t>
            </a:r>
            <a:r>
              <a:rPr lang="es-AR" sz="2400" spc="-254" dirty="0" smtClean="0">
                <a:latin typeface="Comic Sans MS"/>
                <a:cs typeface="Comic Sans MS"/>
              </a:rPr>
              <a:t> </a:t>
            </a:r>
            <a:r>
              <a:rPr lang="es-AR" sz="2400" spc="-5" dirty="0" smtClean="0">
                <a:latin typeface="Comic Sans MS"/>
                <a:cs typeface="Comic Sans MS"/>
              </a:rPr>
              <a:t>anillos de retención.</a:t>
            </a:r>
            <a:r>
              <a:rPr lang="es-AR" sz="2400" spc="260" dirty="0" smtClean="0">
                <a:latin typeface="Comic Sans MS"/>
                <a:cs typeface="Comic Sans MS"/>
              </a:rPr>
              <a:t> </a:t>
            </a:r>
            <a:r>
              <a:rPr lang="es-AR" sz="2400" spc="-5" dirty="0" smtClean="0">
                <a:latin typeface="Comic Sans MS"/>
                <a:cs typeface="Comic Sans MS"/>
              </a:rPr>
              <a:t>La alta corriente reactiva tomada </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puede</a:t>
            </a:r>
            <a:r>
              <a:rPr lang="es-AR" sz="2400" dirty="0" smtClean="0">
                <a:latin typeface="Comic Sans MS"/>
                <a:cs typeface="Comic Sans MS"/>
              </a:rPr>
              <a:t> </a:t>
            </a:r>
            <a:r>
              <a:rPr lang="es-AR" sz="2400" spc="-5" dirty="0" smtClean="0">
                <a:latin typeface="Comic Sans MS"/>
                <a:cs typeface="Comic Sans MS"/>
              </a:rPr>
              <a:t>sobrecargar</a:t>
            </a:r>
            <a:r>
              <a:rPr lang="es-AR" sz="2400" dirty="0" smtClean="0">
                <a:latin typeface="Comic Sans MS"/>
                <a:cs typeface="Comic Sans MS"/>
              </a:rPr>
              <a:t> </a:t>
            </a:r>
            <a:r>
              <a:rPr lang="es-AR" sz="2400" spc="-5" dirty="0" smtClean="0">
                <a:latin typeface="Comic Sans MS"/>
                <a:cs typeface="Comic Sans MS"/>
              </a:rPr>
              <a:t>el </a:t>
            </a:r>
            <a:r>
              <a:rPr lang="es-AR" sz="2400" dirty="0" smtClean="0">
                <a:latin typeface="Comic Sans MS"/>
                <a:cs typeface="Comic Sans MS"/>
              </a:rPr>
              <a:t> </a:t>
            </a:r>
            <a:r>
              <a:rPr lang="es-AR" sz="2400" spc="-5" dirty="0" smtClean="0">
                <a:latin typeface="Comic Sans MS"/>
                <a:cs typeface="Comic Sans MS"/>
              </a:rPr>
              <a:t>devanado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estator,</a:t>
            </a:r>
            <a:r>
              <a:rPr lang="es-AR" sz="2400" dirty="0" smtClean="0">
                <a:latin typeface="Comic Sans MS"/>
                <a:cs typeface="Comic Sans MS"/>
              </a:rPr>
              <a:t> </a:t>
            </a:r>
            <a:r>
              <a:rPr lang="es-AR" sz="2400" spc="-5" dirty="0" smtClean="0">
                <a:latin typeface="Comic Sans MS"/>
                <a:cs typeface="Comic Sans MS"/>
              </a:rPr>
              <a:t>causando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incremente</a:t>
            </a:r>
            <a:r>
              <a:rPr lang="es-AR" sz="2400" dirty="0" smtClean="0">
                <a:latin typeface="Comic Sans MS"/>
                <a:cs typeface="Comic Sans MS"/>
              </a:rPr>
              <a:t> </a:t>
            </a:r>
            <a:r>
              <a:rPr lang="es-AR" sz="2400" spc="-5" dirty="0" smtClean="0">
                <a:latin typeface="Comic Sans MS"/>
                <a:cs typeface="Comic Sans MS"/>
              </a:rPr>
              <a:t>su </a:t>
            </a:r>
            <a:r>
              <a:rPr lang="es-AR" sz="2400" spc="-254" dirty="0" smtClean="0">
                <a:latin typeface="Comic Sans MS"/>
                <a:cs typeface="Comic Sans MS"/>
              </a:rPr>
              <a:t> </a:t>
            </a:r>
            <a:r>
              <a:rPr lang="es-AR" sz="2400" spc="-5" dirty="0" smtClean="0">
                <a:latin typeface="Comic Sans MS"/>
                <a:cs typeface="Comic Sans MS"/>
              </a:rPr>
              <a:t>temperatura. El tiempo de daño a la máquina debido a las </a:t>
            </a:r>
            <a:r>
              <a:rPr lang="es-AR" sz="2400" dirty="0" smtClean="0">
                <a:latin typeface="Comic Sans MS"/>
                <a:cs typeface="Comic Sans MS"/>
              </a:rPr>
              <a:t> </a:t>
            </a:r>
            <a:r>
              <a:rPr lang="es-AR" sz="2400" spc="-5" dirty="0" smtClean="0">
                <a:latin typeface="Comic Sans MS"/>
                <a:cs typeface="Comic Sans MS"/>
              </a:rPr>
              <a:t>causas anteriores puede ser tan corto como 10 segundos, </a:t>
            </a:r>
            <a:r>
              <a:rPr lang="es-AR" sz="2400" spc="-254" dirty="0" smtClean="0">
                <a:latin typeface="Comic Sans MS"/>
                <a:cs typeface="Comic Sans MS"/>
              </a:rPr>
              <a:t> </a:t>
            </a:r>
            <a:r>
              <a:rPr lang="es-AR" sz="2400" spc="-5" dirty="0" smtClean="0">
                <a:latin typeface="Comic Sans MS"/>
                <a:cs typeface="Comic Sans MS"/>
              </a:rPr>
              <a:t>o</a:t>
            </a:r>
            <a:r>
              <a:rPr lang="es-AR" sz="2400" dirty="0" smtClean="0">
                <a:latin typeface="Comic Sans MS"/>
                <a:cs typeface="Comic Sans MS"/>
              </a:rPr>
              <a:t> </a:t>
            </a:r>
            <a:r>
              <a:rPr lang="es-AR" sz="2400" spc="-5" dirty="0" smtClean="0">
                <a:latin typeface="Comic Sans MS"/>
                <a:cs typeface="Comic Sans MS"/>
              </a:rPr>
              <a:t>hasta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varios</a:t>
            </a:r>
            <a:r>
              <a:rPr lang="es-AR" sz="2400" dirty="0" smtClean="0">
                <a:latin typeface="Comic Sans MS"/>
                <a:cs typeface="Comic Sans MS"/>
              </a:rPr>
              <a:t> </a:t>
            </a:r>
            <a:r>
              <a:rPr lang="es-AR" sz="2400" spc="-5" dirty="0" smtClean="0">
                <a:latin typeface="Comic Sans MS"/>
                <a:cs typeface="Comic Sans MS"/>
              </a:rPr>
              <a:t>minutos.</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para</a:t>
            </a:r>
            <a:r>
              <a:rPr lang="es-AR" sz="2400" spc="254" dirty="0" smtClean="0">
                <a:latin typeface="Comic Sans MS"/>
                <a:cs typeface="Comic Sans MS"/>
              </a:rPr>
              <a:t> </a:t>
            </a:r>
            <a:r>
              <a:rPr lang="es-AR" sz="2400" spc="-5" dirty="0" smtClean="0">
                <a:latin typeface="Comic Sans MS"/>
                <a:cs typeface="Comic Sans MS"/>
              </a:rPr>
              <a:t>el</a:t>
            </a:r>
            <a:r>
              <a:rPr lang="es-AR" sz="2400" spc="260" dirty="0" smtClean="0">
                <a:latin typeface="Comic Sans MS"/>
                <a:cs typeface="Comic Sans MS"/>
              </a:rPr>
              <a:t> </a:t>
            </a:r>
            <a:r>
              <a:rPr lang="es-AR" sz="2400" spc="-5" dirty="0" smtClean="0">
                <a:latin typeface="Comic Sans MS"/>
                <a:cs typeface="Comic Sans MS"/>
              </a:rPr>
              <a:t>daño </a:t>
            </a:r>
            <a:r>
              <a:rPr lang="es-AR" sz="2400" dirty="0" smtClean="0">
                <a:latin typeface="Comic Sans MS"/>
                <a:cs typeface="Comic Sans MS"/>
              </a:rPr>
              <a:t> </a:t>
            </a:r>
            <a:r>
              <a:rPr lang="es-AR" sz="2400" spc="-5" dirty="0" smtClean="0">
                <a:latin typeface="Comic Sans MS"/>
                <a:cs typeface="Comic Sans MS"/>
              </a:rPr>
              <a:t>depende</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tipo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máquina,</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tipo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 </a:t>
            </a:r>
            <a:r>
              <a:rPr lang="es-AR" sz="2400" spc="-254" dirty="0" smtClean="0">
                <a:latin typeface="Comic Sans MS"/>
                <a:cs typeface="Comic Sans MS"/>
              </a:rPr>
              <a:t> </a:t>
            </a:r>
            <a:r>
              <a:rPr lang="es-AR" sz="2400" spc="-5" dirty="0" smtClean="0">
                <a:latin typeface="Comic Sans MS"/>
                <a:cs typeface="Comic Sans MS"/>
              </a:rPr>
              <a:t>excitación, de las características del gobernador y de la </a:t>
            </a:r>
            <a:r>
              <a:rPr lang="es-AR" sz="2400" dirty="0" smtClean="0">
                <a:latin typeface="Comic Sans MS"/>
                <a:cs typeface="Comic Sans MS"/>
              </a:rPr>
              <a:t> </a:t>
            </a:r>
            <a:r>
              <a:rPr lang="es-AR" sz="2400" spc="-5" dirty="0" smtClean="0">
                <a:latin typeface="Comic Sans MS"/>
                <a:cs typeface="Comic Sans MS"/>
              </a:rPr>
              <a:t>carga del</a:t>
            </a:r>
            <a:r>
              <a:rPr lang="es-AR" sz="2400" dirty="0" smtClean="0">
                <a:latin typeface="Comic Sans MS"/>
                <a:cs typeface="Comic Sans MS"/>
              </a:rPr>
              <a:t> </a:t>
            </a:r>
            <a:r>
              <a:rPr lang="es-AR" sz="2400" spc="-5" dirty="0" smtClean="0">
                <a:latin typeface="Comic Sans MS"/>
                <a:cs typeface="Comic Sans MS"/>
              </a:rPr>
              <a:t>generador.</a:t>
            </a:r>
            <a:endParaRPr lang="es-AR" sz="24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942190" y="1195627"/>
            <a:ext cx="3053715" cy="162352"/>
          </a:xfrm>
          <a:prstGeom prst="rect">
            <a:avLst/>
          </a:prstGeom>
        </p:spPr>
        <p:txBody>
          <a:bodyPr vert="horz" wrap="square" lIns="0" tIns="12700" rIns="0" bIns="0" rtlCol="0">
            <a:spAutoFit/>
          </a:bodyPr>
          <a:lstStyle/>
          <a:p>
            <a:pPr marL="12700" marR="5080" algn="just">
              <a:lnSpc>
                <a:spcPct val="116100"/>
              </a:lnSpc>
              <a:spcBef>
                <a:spcPts val="100"/>
              </a:spcBef>
            </a:pPr>
            <a:r>
              <a:rPr sz="900" spc="-5" smtClean="0">
                <a:latin typeface="Comic Sans MS"/>
                <a:cs typeface="Comic Sans MS"/>
              </a:rPr>
              <a:t>.</a:t>
            </a:r>
            <a:endParaRPr sz="900">
              <a:latin typeface="Comic Sans MS"/>
              <a:cs typeface="Comic Sans MS"/>
            </a:endParaRPr>
          </a:p>
        </p:txBody>
      </p:sp>
      <p:sp>
        <p:nvSpPr>
          <p:cNvPr id="6" name="object 6"/>
          <p:cNvSpPr txBox="1"/>
          <p:nvPr/>
        </p:nvSpPr>
        <p:spPr>
          <a:xfrm>
            <a:off x="296802" y="385730"/>
            <a:ext cx="17287996" cy="3155479"/>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pitchFamily="66" charset="0"/>
                <a:cs typeface="Comic Sans MS"/>
              </a:rPr>
              <a:t>EFECTOS</a:t>
            </a:r>
            <a:r>
              <a:rPr sz="2400" b="1" dirty="0">
                <a:latin typeface="Comic Sans MS" pitchFamily="66" charset="0"/>
                <a:cs typeface="Comic Sans MS"/>
              </a:rPr>
              <a:t> </a:t>
            </a:r>
            <a:r>
              <a:rPr sz="2400" b="1" spc="-5" dirty="0">
                <a:latin typeface="Comic Sans MS" pitchFamily="66" charset="0"/>
                <a:cs typeface="Comic Sans MS"/>
              </a:rPr>
              <a:t>EN</a:t>
            </a:r>
            <a:r>
              <a:rPr sz="2400" b="1" spc="5" dirty="0">
                <a:latin typeface="Comic Sans MS" pitchFamily="66" charset="0"/>
                <a:cs typeface="Comic Sans MS"/>
              </a:rPr>
              <a:t> </a:t>
            </a:r>
            <a:r>
              <a:rPr sz="2400" b="1" spc="-5" dirty="0">
                <a:latin typeface="Comic Sans MS" pitchFamily="66" charset="0"/>
                <a:cs typeface="Comic Sans MS"/>
              </a:rPr>
              <a:t>EL</a:t>
            </a:r>
            <a:r>
              <a:rPr sz="2400" b="1" dirty="0">
                <a:latin typeface="Comic Sans MS" pitchFamily="66" charset="0"/>
                <a:cs typeface="Comic Sans MS"/>
              </a:rPr>
              <a:t> </a:t>
            </a:r>
            <a:r>
              <a:rPr sz="2400" b="1" spc="-5" dirty="0">
                <a:latin typeface="Comic Sans MS" pitchFamily="66" charset="0"/>
                <a:cs typeface="Comic Sans MS"/>
              </a:rPr>
              <a:t>SISTEMA</a:t>
            </a:r>
            <a:r>
              <a:rPr sz="2400" b="1" spc="5" dirty="0">
                <a:latin typeface="Comic Sans MS" pitchFamily="66" charset="0"/>
                <a:cs typeface="Comic Sans MS"/>
              </a:rPr>
              <a:t> </a:t>
            </a:r>
            <a:r>
              <a:rPr sz="2400" b="1" spc="-5" dirty="0">
                <a:latin typeface="Comic Sans MS" pitchFamily="66" charset="0"/>
                <a:cs typeface="Comic Sans MS"/>
              </a:rPr>
              <a:t>DE</a:t>
            </a:r>
            <a:r>
              <a:rPr sz="2400" b="1" spc="5" dirty="0">
                <a:latin typeface="Comic Sans MS" pitchFamily="66" charset="0"/>
                <a:cs typeface="Comic Sans MS"/>
              </a:rPr>
              <a:t> </a:t>
            </a:r>
            <a:r>
              <a:rPr sz="2400" b="1" spc="-5" dirty="0">
                <a:latin typeface="Comic Sans MS" pitchFamily="66" charset="0"/>
                <a:cs typeface="Comic Sans MS"/>
              </a:rPr>
              <a:t>UNA</a:t>
            </a:r>
            <a:r>
              <a:rPr sz="2400" b="1" dirty="0">
                <a:latin typeface="Comic Sans MS" pitchFamily="66" charset="0"/>
                <a:cs typeface="Comic Sans MS"/>
              </a:rPr>
              <a:t> </a:t>
            </a:r>
            <a:r>
              <a:rPr sz="2400" b="1" spc="-5" dirty="0">
                <a:latin typeface="Comic Sans MS" pitchFamily="66" charset="0"/>
                <a:cs typeface="Comic Sans MS"/>
              </a:rPr>
              <a:t>CONDICIÓN</a:t>
            </a:r>
            <a:r>
              <a:rPr sz="2400" b="1" spc="5" dirty="0">
                <a:latin typeface="Comic Sans MS" pitchFamily="66" charset="0"/>
                <a:cs typeface="Comic Sans MS"/>
              </a:rPr>
              <a:t> </a:t>
            </a:r>
            <a:r>
              <a:rPr sz="2400" b="1" spc="-5" dirty="0">
                <a:latin typeface="Comic Sans MS" pitchFamily="66" charset="0"/>
                <a:cs typeface="Comic Sans MS"/>
              </a:rPr>
              <a:t>DE </a:t>
            </a:r>
            <a:r>
              <a:rPr sz="2400" b="1" spc="-375" dirty="0">
                <a:latin typeface="Comic Sans MS" pitchFamily="66" charset="0"/>
                <a:cs typeface="Comic Sans MS"/>
              </a:rPr>
              <a:t> </a:t>
            </a:r>
            <a:r>
              <a:rPr sz="2400" b="1" spc="-5" dirty="0">
                <a:latin typeface="Comic Sans MS" pitchFamily="66" charset="0"/>
                <a:cs typeface="Comic Sans MS"/>
              </a:rPr>
              <a:t>PÉRDIDA </a:t>
            </a:r>
            <a:r>
              <a:rPr sz="2400" b="1" spc="-5">
                <a:latin typeface="Comic Sans MS" pitchFamily="66" charset="0"/>
                <a:cs typeface="Comic Sans MS"/>
              </a:rPr>
              <a:t>DE</a:t>
            </a:r>
            <a:r>
              <a:rPr sz="2400" b="1">
                <a:latin typeface="Comic Sans MS" pitchFamily="66" charset="0"/>
                <a:cs typeface="Comic Sans MS"/>
              </a:rPr>
              <a:t> </a:t>
            </a:r>
            <a:r>
              <a:rPr sz="2400" b="1" spc="-5" smtClean="0">
                <a:latin typeface="Comic Sans MS" pitchFamily="66" charset="0"/>
                <a:cs typeface="Comic Sans MS"/>
              </a:rPr>
              <a:t>CAMPO</a:t>
            </a:r>
            <a:endParaRPr lang="es-ES" sz="2400" b="1" spc="-5" dirty="0" smtClean="0">
              <a:latin typeface="Comic Sans MS" pitchFamily="66" charset="0"/>
              <a:cs typeface="Comic Sans MS"/>
            </a:endParaRPr>
          </a:p>
          <a:p>
            <a:pPr marL="12700" marR="5080" algn="just">
              <a:spcBef>
                <a:spcPts val="100"/>
              </a:spcBef>
            </a:pPr>
            <a:endParaRPr lang="es-ES" sz="2400" b="1" spc="-5" dirty="0" smtClean="0">
              <a:latin typeface="Comic Sans MS" pitchFamily="66" charset="0"/>
              <a:cs typeface="Comic Sans MS"/>
            </a:endParaRPr>
          </a:p>
          <a:p>
            <a:pPr marL="12700" marR="5080" algn="just">
              <a:spcBef>
                <a:spcPts val="100"/>
              </a:spcBef>
            </a:pPr>
            <a:r>
              <a:rPr lang="es-AR" sz="2400" spc="-5" dirty="0" smtClean="0">
                <a:latin typeface="Comic Sans MS" pitchFamily="66" charset="0"/>
                <a:cs typeface="Comic Sans MS"/>
              </a:rPr>
              <a:t>Una condición de pérdida de campo que no es detectada </a:t>
            </a:r>
            <a:r>
              <a:rPr lang="es-AR" sz="2400" dirty="0" smtClean="0">
                <a:latin typeface="Comic Sans MS" pitchFamily="66" charset="0"/>
                <a:cs typeface="Comic Sans MS"/>
              </a:rPr>
              <a:t> </a:t>
            </a:r>
            <a:r>
              <a:rPr lang="es-AR" sz="2400" spc="-5" dirty="0" smtClean="0">
                <a:latin typeface="Comic Sans MS" pitchFamily="66" charset="0"/>
                <a:cs typeface="Comic Sans MS"/>
              </a:rPr>
              <a:t>rápidamente,</a:t>
            </a:r>
            <a:r>
              <a:rPr lang="es-AR" sz="2400" spc="135" dirty="0" smtClean="0">
                <a:latin typeface="Comic Sans MS" pitchFamily="66" charset="0"/>
                <a:cs typeface="Comic Sans MS"/>
              </a:rPr>
              <a:t> </a:t>
            </a:r>
            <a:r>
              <a:rPr lang="es-AR" sz="2400" spc="-5" dirty="0" smtClean="0">
                <a:latin typeface="Comic Sans MS" pitchFamily="66" charset="0"/>
                <a:cs typeface="Comic Sans MS"/>
              </a:rPr>
              <a:t>puede</a:t>
            </a:r>
            <a:r>
              <a:rPr lang="es-AR" sz="2400" spc="140" dirty="0" smtClean="0">
                <a:latin typeface="Comic Sans MS" pitchFamily="66" charset="0"/>
                <a:cs typeface="Comic Sans MS"/>
              </a:rPr>
              <a:t> </a:t>
            </a:r>
            <a:r>
              <a:rPr lang="es-AR" sz="2400" spc="-5" dirty="0" smtClean="0">
                <a:latin typeface="Comic Sans MS" pitchFamily="66" charset="0"/>
                <a:cs typeface="Comic Sans MS"/>
              </a:rPr>
              <a:t>tener</a:t>
            </a:r>
            <a:r>
              <a:rPr lang="es-AR" sz="2400" spc="135" dirty="0" smtClean="0">
                <a:latin typeface="Comic Sans MS" pitchFamily="66" charset="0"/>
                <a:cs typeface="Comic Sans MS"/>
              </a:rPr>
              <a:t> </a:t>
            </a:r>
            <a:r>
              <a:rPr lang="es-AR" sz="2400" spc="-5" dirty="0" smtClean="0">
                <a:latin typeface="Comic Sans MS" pitchFamily="66" charset="0"/>
                <a:cs typeface="Comic Sans MS"/>
              </a:rPr>
              <a:t>un</a:t>
            </a:r>
            <a:r>
              <a:rPr lang="es-AR" sz="2400" spc="145" dirty="0" smtClean="0">
                <a:latin typeface="Comic Sans MS" pitchFamily="66" charset="0"/>
                <a:cs typeface="Comic Sans MS"/>
              </a:rPr>
              <a:t> </a:t>
            </a:r>
            <a:r>
              <a:rPr lang="es-AR" sz="2400" spc="-5" dirty="0" smtClean="0">
                <a:latin typeface="Comic Sans MS" pitchFamily="66" charset="0"/>
                <a:cs typeface="Comic Sans MS"/>
              </a:rPr>
              <a:t>impacto</a:t>
            </a:r>
            <a:r>
              <a:rPr lang="es-AR" sz="2400" spc="140" dirty="0" smtClean="0">
                <a:latin typeface="Comic Sans MS" pitchFamily="66" charset="0"/>
                <a:cs typeface="Comic Sans MS"/>
              </a:rPr>
              <a:t> </a:t>
            </a:r>
            <a:r>
              <a:rPr lang="es-AR" sz="2400" spc="-5" dirty="0" smtClean="0">
                <a:latin typeface="Comic Sans MS" pitchFamily="66" charset="0"/>
                <a:cs typeface="Comic Sans MS"/>
              </a:rPr>
              <a:t>devastador</a:t>
            </a:r>
            <a:r>
              <a:rPr lang="es-AR" sz="2400" spc="135" dirty="0" smtClean="0">
                <a:latin typeface="Comic Sans MS" pitchFamily="66" charset="0"/>
                <a:cs typeface="Comic Sans MS"/>
              </a:rPr>
              <a:t> </a:t>
            </a:r>
            <a:r>
              <a:rPr lang="es-AR" sz="2400" spc="-5" dirty="0" smtClean="0">
                <a:latin typeface="Comic Sans MS" pitchFamily="66" charset="0"/>
                <a:cs typeface="Comic Sans MS"/>
              </a:rPr>
              <a:t>sobre </a:t>
            </a:r>
            <a:r>
              <a:rPr lang="es-AR" sz="2400" spc="-254" dirty="0" smtClean="0">
                <a:latin typeface="Comic Sans MS" pitchFamily="66" charset="0"/>
                <a:cs typeface="Comic Sans MS"/>
              </a:rPr>
              <a:t> </a:t>
            </a:r>
            <a:r>
              <a:rPr lang="es-AR" sz="2400" spc="-5" dirty="0" smtClean="0">
                <a:latin typeface="Comic Sans MS" pitchFamily="66" charset="0"/>
                <a:cs typeface="Comic Sans MS"/>
              </a:rPr>
              <a:t>el sistema de potencia, tanto causando una pérdida del </a:t>
            </a:r>
            <a:r>
              <a:rPr lang="es-AR" sz="2400" dirty="0" smtClean="0">
                <a:latin typeface="Comic Sans MS" pitchFamily="66" charset="0"/>
                <a:cs typeface="Comic Sans MS"/>
              </a:rPr>
              <a:t> </a:t>
            </a:r>
            <a:r>
              <a:rPr lang="es-AR" sz="2400" spc="-5" dirty="0" smtClean="0">
                <a:latin typeface="Comic Sans MS" pitchFamily="66" charset="0"/>
                <a:cs typeface="Comic Sans MS"/>
              </a:rPr>
              <a:t>soporte</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reactivos</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como</a:t>
            </a:r>
            <a:r>
              <a:rPr lang="es-AR" sz="2400" dirty="0" smtClean="0">
                <a:latin typeface="Comic Sans MS" pitchFamily="66" charset="0"/>
                <a:cs typeface="Comic Sans MS"/>
              </a:rPr>
              <a:t> </a:t>
            </a:r>
            <a:r>
              <a:rPr lang="es-AR" sz="2400" spc="-5" dirty="0" smtClean="0">
                <a:latin typeface="Comic Sans MS" pitchFamily="66" charset="0"/>
                <a:cs typeface="Comic Sans MS"/>
              </a:rPr>
              <a:t>creando</a:t>
            </a:r>
            <a:r>
              <a:rPr lang="es-AR" sz="2400" dirty="0" smtClean="0">
                <a:latin typeface="Comic Sans MS" pitchFamily="66" charset="0"/>
                <a:cs typeface="Comic Sans MS"/>
              </a:rPr>
              <a:t> </a:t>
            </a:r>
            <a:r>
              <a:rPr lang="es-AR" sz="2400" spc="-5" dirty="0" smtClean="0">
                <a:latin typeface="Comic Sans MS" pitchFamily="66" charset="0"/>
                <a:cs typeface="Comic Sans MS"/>
              </a:rPr>
              <a:t>un</a:t>
            </a:r>
            <a:r>
              <a:rPr lang="es-AR" sz="2400" dirty="0" smtClean="0">
                <a:latin typeface="Comic Sans MS" pitchFamily="66" charset="0"/>
                <a:cs typeface="Comic Sans MS"/>
              </a:rPr>
              <a:t> </a:t>
            </a:r>
            <a:r>
              <a:rPr lang="es-AR" sz="2400" spc="-5" dirty="0" smtClean="0">
                <a:latin typeface="Comic Sans MS" pitchFamily="66" charset="0"/>
                <a:cs typeface="Comic Sans MS"/>
              </a:rPr>
              <a:t>drenaje </a:t>
            </a:r>
            <a:r>
              <a:rPr lang="es-AR" sz="2400" spc="-254" dirty="0" smtClean="0">
                <a:latin typeface="Comic Sans MS" pitchFamily="66" charset="0"/>
                <a:cs typeface="Comic Sans MS"/>
              </a:rPr>
              <a:t> </a:t>
            </a:r>
            <a:r>
              <a:rPr lang="es-AR" sz="2400" spc="-5" dirty="0" smtClean="0">
                <a:latin typeface="Comic Sans MS" pitchFamily="66" charset="0"/>
                <a:cs typeface="Comic Sans MS"/>
              </a:rPr>
              <a:t>sustancial de potencia reactiva en un solo evento.</a:t>
            </a:r>
            <a:r>
              <a:rPr lang="es-AR" sz="2400" dirty="0" smtClean="0">
                <a:latin typeface="Comic Sans MS" pitchFamily="66" charset="0"/>
                <a:cs typeface="Comic Sans MS"/>
              </a:rPr>
              <a:t> </a:t>
            </a:r>
            <a:r>
              <a:rPr lang="es-AR" sz="2400" spc="-5" dirty="0" smtClean="0">
                <a:latin typeface="Comic Sans MS" pitchFamily="66" charset="0"/>
                <a:cs typeface="Comic Sans MS"/>
              </a:rPr>
              <a:t>Esta </a:t>
            </a:r>
            <a:r>
              <a:rPr lang="es-AR" sz="2400" dirty="0" smtClean="0">
                <a:latin typeface="Comic Sans MS" pitchFamily="66" charset="0"/>
                <a:cs typeface="Comic Sans MS"/>
              </a:rPr>
              <a:t> </a:t>
            </a:r>
            <a:r>
              <a:rPr lang="es-AR" sz="2400" spc="-5" dirty="0" smtClean="0">
                <a:latin typeface="Comic Sans MS" pitchFamily="66" charset="0"/>
                <a:cs typeface="Comic Sans MS"/>
              </a:rPr>
              <a:t>condición puede provocar un colapso de tensión en una </a:t>
            </a:r>
            <a:r>
              <a:rPr lang="es-AR" sz="2400" dirty="0" smtClean="0">
                <a:latin typeface="Comic Sans MS" pitchFamily="66" charset="0"/>
                <a:cs typeface="Comic Sans MS"/>
              </a:rPr>
              <a:t> </a:t>
            </a:r>
            <a:r>
              <a:rPr lang="es-AR" sz="2400" spc="-5" dirty="0" smtClean="0">
                <a:latin typeface="Comic Sans MS" pitchFamily="66" charset="0"/>
                <a:cs typeface="Comic Sans MS"/>
              </a:rPr>
              <a:t>gran área si no hay una fuente suficiente de potencia </a:t>
            </a:r>
            <a:r>
              <a:rPr lang="es-AR" sz="2400" dirty="0" smtClean="0">
                <a:latin typeface="Comic Sans MS" pitchFamily="66" charset="0"/>
                <a:cs typeface="Comic Sans MS"/>
              </a:rPr>
              <a:t> </a:t>
            </a:r>
            <a:r>
              <a:rPr lang="es-AR" sz="2400" spc="-5" dirty="0" smtClean="0">
                <a:latin typeface="Comic Sans MS" pitchFamily="66" charset="0"/>
                <a:cs typeface="Comic Sans MS"/>
              </a:rPr>
              <a:t>reactiva disponible para satisfacer la demanda de </a:t>
            </a:r>
            <a:r>
              <a:rPr lang="es-AR" sz="2400" spc="-5" dirty="0" err="1" smtClean="0">
                <a:latin typeface="Comic Sans MS" pitchFamily="66" charset="0"/>
                <a:cs typeface="Comic Sans MS"/>
              </a:rPr>
              <a:t>VARs</a:t>
            </a:r>
            <a:r>
              <a:rPr lang="es-AR" sz="2400" spc="-5" dirty="0" smtClean="0">
                <a:latin typeface="Comic Sans MS" pitchFamily="66" charset="0"/>
                <a:cs typeface="Comic Sans MS"/>
              </a:rPr>
              <a:t> </a:t>
            </a:r>
            <a:r>
              <a:rPr lang="es-AR" sz="2400" dirty="0" smtClean="0">
                <a:latin typeface="Comic Sans MS" pitchFamily="66" charset="0"/>
                <a:cs typeface="Comic Sans MS"/>
              </a:rPr>
              <a:t> </a:t>
            </a:r>
            <a:r>
              <a:rPr lang="es-AR" sz="2400" spc="-5" dirty="0" smtClean="0">
                <a:latin typeface="Comic Sans MS" pitchFamily="66" charset="0"/>
                <a:cs typeface="Comic Sans MS"/>
              </a:rPr>
              <a:t>creada</a:t>
            </a:r>
            <a:r>
              <a:rPr lang="es-AR" sz="2400" dirty="0" smtClean="0">
                <a:latin typeface="Comic Sans MS" pitchFamily="66" charset="0"/>
                <a:cs typeface="Comic Sans MS"/>
              </a:rPr>
              <a:t> </a:t>
            </a:r>
            <a:r>
              <a:rPr lang="es-AR" sz="2400" spc="-5" dirty="0" smtClean="0">
                <a:latin typeface="Comic Sans MS" pitchFamily="66" charset="0"/>
                <a:cs typeface="Comic Sans MS"/>
              </a:rPr>
              <a:t>por</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condición</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campo.</a:t>
            </a:r>
            <a:r>
              <a:rPr lang="es-AR" sz="2400" dirty="0" smtClean="0">
                <a:latin typeface="Comic Sans MS" pitchFamily="66" charset="0"/>
                <a:cs typeface="Comic Sans MS"/>
              </a:rPr>
              <a:t> </a:t>
            </a:r>
            <a:r>
              <a:rPr lang="es-AR" sz="2400" spc="-5" dirty="0" smtClean="0">
                <a:latin typeface="Comic Sans MS" pitchFamily="66" charset="0"/>
                <a:cs typeface="Comic Sans MS"/>
              </a:rPr>
              <a:t>Si</a:t>
            </a:r>
            <a:r>
              <a:rPr lang="es-AR" sz="2400" dirty="0" smtClean="0">
                <a:latin typeface="Comic Sans MS" pitchFamily="66" charset="0"/>
                <a:cs typeface="Comic Sans MS"/>
              </a:rPr>
              <a:t> </a:t>
            </a:r>
            <a:r>
              <a:rPr lang="es-AR" sz="2400" spc="-5" dirty="0" smtClean="0">
                <a:latin typeface="Comic Sans MS" pitchFamily="66" charset="0"/>
                <a:cs typeface="Comic Sans MS"/>
              </a:rPr>
              <a:t>el </a:t>
            </a:r>
            <a:r>
              <a:rPr lang="es-AR" sz="2400" dirty="0" smtClean="0">
                <a:latin typeface="Comic Sans MS" pitchFamily="66" charset="0"/>
                <a:cs typeface="Comic Sans MS"/>
              </a:rPr>
              <a:t> </a:t>
            </a:r>
            <a:r>
              <a:rPr lang="es-AR" sz="2400" spc="-5" dirty="0" smtClean="0">
                <a:latin typeface="Comic Sans MS" pitchFamily="66" charset="0"/>
                <a:cs typeface="Comic Sans MS"/>
              </a:rPr>
              <a:t>generador que ha sufrido una pérdida de campo no es </a:t>
            </a:r>
            <a:r>
              <a:rPr lang="es-AR" sz="2400" dirty="0" smtClean="0">
                <a:latin typeface="Comic Sans MS" pitchFamily="66" charset="0"/>
                <a:cs typeface="Comic Sans MS"/>
              </a:rPr>
              <a:t> </a:t>
            </a:r>
            <a:r>
              <a:rPr lang="es-AR" sz="2400" spc="-5" dirty="0" smtClean="0">
                <a:latin typeface="Comic Sans MS" pitchFamily="66" charset="0"/>
                <a:cs typeface="Comic Sans MS"/>
              </a:rPr>
              <a:t>separado,</a:t>
            </a:r>
            <a:r>
              <a:rPr lang="es-AR" sz="2400" dirty="0" smtClean="0">
                <a:latin typeface="Comic Sans MS" pitchFamily="66" charset="0"/>
                <a:cs typeface="Comic Sans MS"/>
              </a:rPr>
              <a:t> </a:t>
            </a:r>
            <a:r>
              <a:rPr lang="es-AR" sz="2400" spc="-5" dirty="0" smtClean="0">
                <a:latin typeface="Comic Sans MS" pitchFamily="66" charset="0"/>
                <a:cs typeface="Comic Sans MS"/>
              </a:rPr>
              <a:t>las</a:t>
            </a:r>
            <a:r>
              <a:rPr lang="es-AR" sz="2400" dirty="0" smtClean="0">
                <a:latin typeface="Comic Sans MS" pitchFamily="66" charset="0"/>
                <a:cs typeface="Comic Sans MS"/>
              </a:rPr>
              <a:t> </a:t>
            </a:r>
            <a:r>
              <a:rPr lang="es-AR" sz="2400" spc="-5" dirty="0" smtClean="0">
                <a:latin typeface="Comic Sans MS" pitchFamily="66" charset="0"/>
                <a:cs typeface="Comic Sans MS"/>
              </a:rPr>
              <a:t>líneas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transmisión</a:t>
            </a:r>
            <a:r>
              <a:rPr lang="es-AR" sz="2400" dirty="0" smtClean="0">
                <a:latin typeface="Comic Sans MS" pitchFamily="66" charset="0"/>
                <a:cs typeface="Comic Sans MS"/>
              </a:rPr>
              <a:t> </a:t>
            </a:r>
            <a:r>
              <a:rPr lang="es-AR" sz="2400" spc="-5" dirty="0" smtClean="0">
                <a:latin typeface="Comic Sans MS" pitchFamily="66" charset="0"/>
                <a:cs typeface="Comic Sans MS"/>
              </a:rPr>
              <a:t>pueden</a:t>
            </a:r>
            <a:r>
              <a:rPr lang="es-AR" sz="2400" dirty="0" smtClean="0">
                <a:latin typeface="Comic Sans MS" pitchFamily="66" charset="0"/>
                <a:cs typeface="Comic Sans MS"/>
              </a:rPr>
              <a:t> </a:t>
            </a:r>
            <a:r>
              <a:rPr lang="es-AR" sz="2400" spc="-5" dirty="0" smtClean="0">
                <a:latin typeface="Comic Sans MS" pitchFamily="66" charset="0"/>
                <a:cs typeface="Comic Sans MS"/>
              </a:rPr>
              <a:t>disparar </a:t>
            </a:r>
            <a:r>
              <a:rPr lang="es-AR" sz="2400" dirty="0" smtClean="0">
                <a:latin typeface="Comic Sans MS" pitchFamily="66" charset="0"/>
                <a:cs typeface="Comic Sans MS"/>
              </a:rPr>
              <a:t> </a:t>
            </a:r>
            <a:r>
              <a:rPr lang="es-AR" sz="2400" spc="-5" dirty="0" smtClean="0">
                <a:latin typeface="Comic Sans MS" pitchFamily="66" charset="0"/>
                <a:cs typeface="Comic Sans MS"/>
              </a:rPr>
              <a:t>debido a oscilaciones de potencia o debido a flujo de </a:t>
            </a:r>
            <a:r>
              <a:rPr lang="es-AR" sz="2400" dirty="0" smtClean="0">
                <a:latin typeface="Comic Sans MS" pitchFamily="66" charset="0"/>
                <a:cs typeface="Comic Sans MS"/>
              </a:rPr>
              <a:t> </a:t>
            </a:r>
            <a:r>
              <a:rPr lang="es-AR" sz="2400" spc="-5" dirty="0" smtClean="0">
                <a:latin typeface="Comic Sans MS" pitchFamily="66" charset="0"/>
                <a:cs typeface="Comic Sans MS"/>
              </a:rPr>
              <a:t>potencia</a:t>
            </a:r>
            <a:r>
              <a:rPr lang="es-AR" sz="2400" spc="5" dirty="0" smtClean="0">
                <a:latin typeface="Comic Sans MS" pitchFamily="66" charset="0"/>
                <a:cs typeface="Comic Sans MS"/>
              </a:rPr>
              <a:t> </a:t>
            </a:r>
            <a:r>
              <a:rPr lang="es-AR" sz="2400" spc="-5" dirty="0" smtClean="0">
                <a:latin typeface="Comic Sans MS" pitchFamily="66" charset="0"/>
                <a:cs typeface="Comic Sans MS"/>
              </a:rPr>
              <a:t>reactiva</a:t>
            </a:r>
            <a:r>
              <a:rPr lang="es-AR" sz="2400" spc="10" dirty="0" smtClean="0">
                <a:latin typeface="Comic Sans MS" pitchFamily="66" charset="0"/>
                <a:cs typeface="Comic Sans MS"/>
              </a:rPr>
              <a:t> </a:t>
            </a:r>
            <a:r>
              <a:rPr lang="es-AR" sz="2400" spc="-5" dirty="0" smtClean="0">
                <a:latin typeface="Comic Sans MS" pitchFamily="66" charset="0"/>
                <a:cs typeface="Comic Sans MS"/>
              </a:rPr>
              <a:t>excesiva</a:t>
            </a:r>
            <a:r>
              <a:rPr lang="es-AR" sz="2400" spc="5" dirty="0" smtClean="0">
                <a:latin typeface="Comic Sans MS" pitchFamily="66" charset="0"/>
                <a:cs typeface="Comic Sans MS"/>
              </a:rPr>
              <a:t> </a:t>
            </a:r>
            <a:r>
              <a:rPr lang="es-AR" sz="2400" spc="-5" dirty="0" smtClean="0">
                <a:latin typeface="Comic Sans MS" pitchFamily="66" charset="0"/>
                <a:cs typeface="Comic Sans MS"/>
              </a:rPr>
              <a:t>hacia</a:t>
            </a:r>
            <a:r>
              <a:rPr lang="es-AR" sz="2400" spc="10" dirty="0" smtClean="0">
                <a:latin typeface="Comic Sans MS" pitchFamily="66" charset="0"/>
                <a:cs typeface="Comic Sans MS"/>
              </a:rPr>
              <a:t> </a:t>
            </a:r>
            <a:r>
              <a:rPr lang="es-AR" sz="2400" spc="-5" dirty="0" smtClean="0">
                <a:latin typeface="Comic Sans MS" pitchFamily="66" charset="0"/>
                <a:cs typeface="Comic Sans MS"/>
              </a:rPr>
              <a:t>el</a:t>
            </a:r>
            <a:r>
              <a:rPr lang="es-AR" sz="2400" spc="5"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spc="10" dirty="0" smtClean="0">
                <a:latin typeface="Comic Sans MS" pitchFamily="66" charset="0"/>
                <a:cs typeface="Comic Sans MS"/>
              </a:rPr>
              <a:t> </a:t>
            </a:r>
            <a:r>
              <a:rPr lang="es-AR" sz="2400" spc="-5" dirty="0" smtClean="0">
                <a:latin typeface="Comic Sans MS" pitchFamily="66" charset="0"/>
                <a:cs typeface="Comic Sans MS"/>
              </a:rPr>
              <a:t>fallado.</a:t>
            </a:r>
            <a:endParaRPr lang="es-AR" sz="2400" dirty="0" smtClean="0">
              <a:latin typeface="Comic Sans MS" pitchFamily="66" charset="0"/>
              <a:cs typeface="Comic Sans MS"/>
            </a:endParaRPr>
          </a:p>
          <a:p>
            <a:pPr marL="12700" marR="5080">
              <a:lnSpc>
                <a:spcPct val="116100"/>
              </a:lnSpc>
              <a:spcBef>
                <a:spcPts val="100"/>
              </a:spcBef>
            </a:pPr>
            <a:endParaRPr sz="900">
              <a:latin typeface="Comic Sans MS"/>
              <a:cs typeface="Comic Sans MS"/>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942190" y="1195627"/>
            <a:ext cx="3053715" cy="162352"/>
          </a:xfrm>
          <a:prstGeom prst="rect">
            <a:avLst/>
          </a:prstGeom>
        </p:spPr>
        <p:txBody>
          <a:bodyPr vert="horz" wrap="square" lIns="0" tIns="12700" rIns="0" bIns="0" rtlCol="0">
            <a:spAutoFit/>
          </a:bodyPr>
          <a:lstStyle/>
          <a:p>
            <a:pPr marL="12700" marR="5080" algn="just">
              <a:lnSpc>
                <a:spcPct val="116100"/>
              </a:lnSpc>
              <a:spcBef>
                <a:spcPts val="100"/>
              </a:spcBef>
            </a:pPr>
            <a:r>
              <a:rPr sz="900" spc="-5" smtClean="0">
                <a:latin typeface="Comic Sans MS"/>
                <a:cs typeface="Comic Sans MS"/>
              </a:rPr>
              <a:t>.</a:t>
            </a:r>
            <a:endParaRPr sz="900">
              <a:latin typeface="Comic Sans MS"/>
              <a:cs typeface="Comic Sans MS"/>
            </a:endParaRPr>
          </a:p>
        </p:txBody>
      </p:sp>
      <p:sp>
        <p:nvSpPr>
          <p:cNvPr id="8" name="object 8"/>
          <p:cNvSpPr txBox="1"/>
          <p:nvPr/>
        </p:nvSpPr>
        <p:spPr>
          <a:xfrm>
            <a:off x="296802" y="314292"/>
            <a:ext cx="12287336" cy="9258945"/>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CARACTERÍSTICAS DE LA PÉRDIDA DE CAMPO DEL </a:t>
            </a:r>
            <a:r>
              <a:rPr sz="2400" b="1" spc="-380" dirty="0">
                <a:latin typeface="Comic Sans MS"/>
                <a:cs typeface="Comic Sans MS"/>
              </a:rPr>
              <a:t> </a:t>
            </a:r>
            <a:r>
              <a:rPr sz="2400" b="1" spc="-5" dirty="0">
                <a:latin typeface="Comic Sans MS"/>
                <a:cs typeface="Comic Sans MS"/>
              </a:rPr>
              <a:t>GENERADOR</a:t>
            </a:r>
            <a:endParaRPr sz="2400">
              <a:latin typeface="Comic Sans MS"/>
              <a:cs typeface="Comic Sans MS"/>
            </a:endParaRPr>
          </a:p>
          <a:p>
            <a:pPr algn="just">
              <a:spcBef>
                <a:spcPts val="15"/>
              </a:spcBef>
            </a:pPr>
            <a:endParaRPr sz="2400">
              <a:latin typeface="Comic Sans MS"/>
              <a:cs typeface="Comic Sans MS"/>
            </a:endParaRPr>
          </a:p>
          <a:p>
            <a:pPr marL="12700" marR="5715" algn="just"/>
            <a:r>
              <a:rPr sz="2400" spc="-5" dirty="0">
                <a:latin typeface="Comic Sans MS"/>
                <a:cs typeface="Comic Sans MS"/>
              </a:rPr>
              <a:t>El método más ampliamente aplicado para detectar una </a:t>
            </a:r>
            <a:r>
              <a:rPr sz="2400" dirty="0">
                <a:latin typeface="Comic Sans MS"/>
                <a:cs typeface="Comic Sans MS"/>
              </a:rPr>
              <a:t> </a:t>
            </a:r>
            <a:r>
              <a:rPr sz="2400" spc="-5" dirty="0">
                <a:latin typeface="Comic Sans MS"/>
                <a:cs typeface="Comic Sans MS"/>
              </a:rPr>
              <a:t>pérdida de campo del generador es el uso de relés de </a:t>
            </a:r>
            <a:r>
              <a:rPr sz="2400" dirty="0">
                <a:latin typeface="Comic Sans MS"/>
                <a:cs typeface="Comic Sans MS"/>
              </a:rPr>
              <a:t> </a:t>
            </a:r>
            <a:r>
              <a:rPr sz="2400" spc="-5" dirty="0">
                <a:latin typeface="Comic Sans MS"/>
                <a:cs typeface="Comic Sans MS"/>
              </a:rPr>
              <a:t>distancia para monitorear la variación de la impedancia </a:t>
            </a:r>
            <a:r>
              <a:rPr sz="2400" dirty="0">
                <a:latin typeface="Comic Sans MS"/>
                <a:cs typeface="Comic Sans MS"/>
              </a:rPr>
              <a:t> </a:t>
            </a:r>
            <a:r>
              <a:rPr sz="2400" spc="-5" dirty="0">
                <a:latin typeface="Comic Sans MS"/>
                <a:cs typeface="Comic Sans MS"/>
              </a:rPr>
              <a:t>vista</a:t>
            </a:r>
            <a:r>
              <a:rPr sz="2400" spc="125" dirty="0">
                <a:latin typeface="Comic Sans MS"/>
                <a:cs typeface="Comic Sans MS"/>
              </a:rPr>
              <a:t> </a:t>
            </a:r>
            <a:r>
              <a:rPr sz="2400" spc="-5" dirty="0">
                <a:latin typeface="Comic Sans MS"/>
                <a:cs typeface="Comic Sans MS"/>
              </a:rPr>
              <a:t>desde</a:t>
            </a:r>
            <a:r>
              <a:rPr sz="2400" spc="125" dirty="0">
                <a:latin typeface="Comic Sans MS"/>
                <a:cs typeface="Comic Sans MS"/>
              </a:rPr>
              <a:t> </a:t>
            </a:r>
            <a:r>
              <a:rPr sz="2400" spc="-5" dirty="0">
                <a:latin typeface="Comic Sans MS"/>
                <a:cs typeface="Comic Sans MS"/>
              </a:rPr>
              <a:t>las</a:t>
            </a:r>
            <a:r>
              <a:rPr sz="2400" spc="125" dirty="0">
                <a:latin typeface="Comic Sans MS"/>
                <a:cs typeface="Comic Sans MS"/>
              </a:rPr>
              <a:t> </a:t>
            </a:r>
            <a:r>
              <a:rPr sz="2400" spc="-5" dirty="0">
                <a:latin typeface="Comic Sans MS"/>
                <a:cs typeface="Comic Sans MS"/>
              </a:rPr>
              <a:t>terminales</a:t>
            </a:r>
            <a:r>
              <a:rPr sz="2400" spc="125" dirty="0">
                <a:latin typeface="Comic Sans MS"/>
                <a:cs typeface="Comic Sans MS"/>
              </a:rPr>
              <a:t> </a:t>
            </a:r>
            <a:r>
              <a:rPr sz="2400" spc="-5" dirty="0">
                <a:latin typeface="Comic Sans MS"/>
                <a:cs typeface="Comic Sans MS"/>
              </a:rPr>
              <a:t>del</a:t>
            </a:r>
            <a:r>
              <a:rPr sz="2400" spc="125" dirty="0">
                <a:latin typeface="Comic Sans MS"/>
                <a:cs typeface="Comic Sans MS"/>
              </a:rPr>
              <a:t> </a:t>
            </a:r>
            <a:r>
              <a:rPr sz="2400" spc="-5" dirty="0">
                <a:latin typeface="Comic Sans MS"/>
                <a:cs typeface="Comic Sans MS"/>
              </a:rPr>
              <a:t>generador.</a:t>
            </a:r>
            <a:r>
              <a:rPr sz="2400" spc="254" dirty="0">
                <a:latin typeface="Comic Sans MS"/>
                <a:cs typeface="Comic Sans MS"/>
              </a:rPr>
              <a:t> </a:t>
            </a:r>
            <a:r>
              <a:rPr sz="2400" spc="-5">
                <a:latin typeface="Comic Sans MS"/>
                <a:cs typeface="Comic Sans MS"/>
              </a:rPr>
              <a:t>Ha</a:t>
            </a:r>
            <a:r>
              <a:rPr sz="2400" spc="125">
                <a:latin typeface="Comic Sans MS"/>
                <a:cs typeface="Comic Sans MS"/>
              </a:rPr>
              <a:t> </a:t>
            </a:r>
            <a:r>
              <a:rPr sz="2400" spc="-5" smtClean="0">
                <a:latin typeface="Comic Sans MS"/>
                <a:cs typeface="Comic Sans MS"/>
              </a:rPr>
              <a:t>sido</a:t>
            </a:r>
            <a:r>
              <a:rPr lang="es-ES" sz="2400" spc="-5" dirty="0" smtClean="0">
                <a:latin typeface="Comic Sans MS"/>
                <a:cs typeface="Comic Sans MS"/>
              </a:rPr>
              <a:t> </a:t>
            </a:r>
            <a:r>
              <a:rPr lang="es-AR" sz="2400" spc="-5" dirty="0" smtClean="0">
                <a:latin typeface="Comic Sans MS"/>
                <a:cs typeface="Comic Sans MS"/>
              </a:rPr>
              <a:t>demostrado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pierde</a:t>
            </a:r>
            <a:r>
              <a:rPr lang="es-AR" sz="2400" spc="260" dirty="0" smtClean="0">
                <a:latin typeface="Comic Sans MS"/>
                <a:cs typeface="Comic Sans MS"/>
              </a:rPr>
              <a:t> </a:t>
            </a:r>
            <a:r>
              <a:rPr lang="es-AR" sz="2400" spc="-5" dirty="0" smtClean="0">
                <a:latin typeface="Comic Sans MS"/>
                <a:cs typeface="Comic Sans MS"/>
              </a:rPr>
              <a:t>su </a:t>
            </a:r>
            <a:r>
              <a:rPr lang="es-AR" sz="2400" dirty="0" smtClean="0">
                <a:latin typeface="Comic Sans MS"/>
                <a:cs typeface="Comic Sans MS"/>
              </a:rPr>
              <a:t> </a:t>
            </a:r>
            <a:r>
              <a:rPr lang="es-AR" sz="2400" spc="-5" dirty="0" smtClean="0">
                <a:latin typeface="Comic Sans MS"/>
                <a:cs typeface="Comic Sans MS"/>
              </a:rPr>
              <a:t>excitación mientras opera a varios niveles de carga, la </a:t>
            </a:r>
            <a:r>
              <a:rPr lang="es-AR" sz="2400" dirty="0" smtClean="0">
                <a:latin typeface="Comic Sans MS"/>
                <a:cs typeface="Comic Sans MS"/>
              </a:rPr>
              <a:t> </a:t>
            </a:r>
            <a:r>
              <a:rPr lang="es-AR" sz="2400" spc="-5" dirty="0" smtClean="0">
                <a:latin typeface="Comic Sans MS"/>
                <a:cs typeface="Comic Sans MS"/>
              </a:rPr>
              <a:t>variación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como</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ve</a:t>
            </a:r>
            <a:r>
              <a:rPr lang="es-AR" sz="2400" dirty="0" smtClean="0">
                <a:latin typeface="Comic Sans MS"/>
                <a:cs typeface="Comic Sans MS"/>
              </a:rPr>
              <a:t> </a:t>
            </a:r>
            <a:r>
              <a:rPr lang="es-AR" sz="2400" spc="-5" dirty="0" smtClean="0">
                <a:latin typeface="Comic Sans MS"/>
                <a:cs typeface="Comic Sans MS"/>
              </a:rPr>
              <a:t>desde</a:t>
            </a:r>
            <a:r>
              <a:rPr lang="es-AR" sz="2400" dirty="0" smtClean="0">
                <a:latin typeface="Comic Sans MS"/>
                <a:cs typeface="Comic Sans MS"/>
              </a:rPr>
              <a:t> </a:t>
            </a:r>
            <a:r>
              <a:rPr lang="es-AR" sz="2400" spc="-5" dirty="0" smtClean="0">
                <a:latin typeface="Comic Sans MS"/>
                <a:cs typeface="Comic Sans MS"/>
              </a:rPr>
              <a:t>las </a:t>
            </a:r>
            <a:r>
              <a:rPr lang="es-AR" sz="2400" dirty="0" smtClean="0">
                <a:latin typeface="Comic Sans MS"/>
                <a:cs typeface="Comic Sans MS"/>
              </a:rPr>
              <a:t> </a:t>
            </a:r>
            <a:r>
              <a:rPr lang="es-AR" sz="2400" spc="-5" dirty="0" smtClean="0">
                <a:latin typeface="Comic Sans MS"/>
                <a:cs typeface="Comic Sans MS"/>
              </a:rPr>
              <a:t>terminales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máquina,</a:t>
            </a:r>
            <a:r>
              <a:rPr lang="es-AR" sz="2400" dirty="0" smtClean="0">
                <a:latin typeface="Comic Sans MS"/>
                <a:cs typeface="Comic Sans MS"/>
              </a:rPr>
              <a:t> </a:t>
            </a:r>
            <a:r>
              <a:rPr lang="es-AR" sz="2400" spc="-5" dirty="0" smtClean="0">
                <a:latin typeface="Comic Sans MS"/>
                <a:cs typeface="Comic Sans MS"/>
              </a:rPr>
              <a:t>tendrá</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características </a:t>
            </a:r>
            <a:r>
              <a:rPr lang="es-AR" sz="2400" dirty="0" smtClean="0">
                <a:latin typeface="Comic Sans MS"/>
                <a:cs typeface="Comic Sans MS"/>
              </a:rPr>
              <a:t> </a:t>
            </a:r>
            <a:r>
              <a:rPr lang="es-AR" sz="2400" spc="-5" dirty="0" smtClean="0">
                <a:latin typeface="Comic Sans MS"/>
                <a:cs typeface="Comic Sans MS"/>
              </a:rPr>
              <a:t>mostradas</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diagrama</a:t>
            </a:r>
            <a:r>
              <a:rPr lang="es-AR" sz="2400" spc="5" dirty="0" smtClean="0">
                <a:latin typeface="Comic Sans MS"/>
                <a:cs typeface="Comic Sans MS"/>
              </a:rPr>
              <a:t> </a:t>
            </a:r>
            <a:r>
              <a:rPr lang="es-AR" sz="2400" spc="-5" dirty="0" smtClean="0">
                <a:latin typeface="Comic Sans MS"/>
                <a:cs typeface="Comic Sans MS"/>
              </a:rPr>
              <a:t>R-X</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spc="5" dirty="0" smtClean="0">
                <a:latin typeface="Comic Sans MS"/>
                <a:cs typeface="Comic Sans MS"/>
              </a:rPr>
              <a:t> </a:t>
            </a:r>
            <a:r>
              <a:rPr lang="es-AR" sz="2400" b="1" spc="-5" dirty="0" smtClean="0">
                <a:latin typeface="Comic Sans MS"/>
                <a:cs typeface="Comic Sans MS"/>
              </a:rPr>
              <a:t>figura</a:t>
            </a:r>
            <a:r>
              <a:rPr lang="es-AR" sz="2400" b="1" dirty="0" smtClean="0">
                <a:latin typeface="Comic Sans MS"/>
                <a:cs typeface="Comic Sans MS"/>
              </a:rPr>
              <a:t> </a:t>
            </a:r>
            <a:r>
              <a:rPr lang="es-AR" sz="2400" b="1" spc="-5" dirty="0" smtClean="0">
                <a:latin typeface="Comic Sans MS"/>
                <a:cs typeface="Comic Sans MS"/>
              </a:rPr>
              <a:t>2</a:t>
            </a:r>
            <a:r>
              <a:rPr lang="es-AR" sz="2400" spc="-5" dirty="0" smtClean="0">
                <a:latin typeface="Comic Sans MS"/>
                <a:cs typeface="Comic Sans MS"/>
              </a:rPr>
              <a:t>.</a:t>
            </a:r>
          </a:p>
          <a:p>
            <a:pPr marL="38100" marR="30480" algn="just">
              <a:spcBef>
                <a:spcPts val="100"/>
              </a:spcBef>
            </a:pPr>
            <a:r>
              <a:rPr lang="es-AR" sz="2400" spc="-5" dirty="0" smtClean="0">
                <a:latin typeface="Comic Sans MS"/>
                <a:cs typeface="Comic Sans MS"/>
              </a:rPr>
              <a:t>Con referencia a la </a:t>
            </a:r>
            <a:r>
              <a:rPr lang="es-AR" sz="2400" b="1" spc="-5" dirty="0" smtClean="0">
                <a:latin typeface="Comic Sans MS"/>
                <a:cs typeface="Comic Sans MS"/>
              </a:rPr>
              <a:t>figura 2,</a:t>
            </a:r>
            <a:r>
              <a:rPr lang="es-AR" sz="2400" spc="-5" dirty="0" smtClean="0">
                <a:latin typeface="Comic Sans MS"/>
                <a:cs typeface="Comic Sans MS"/>
              </a:rPr>
              <a:t> la impedancia aparente de </a:t>
            </a:r>
            <a:r>
              <a:rPr lang="es-AR" sz="2400" dirty="0" smtClean="0">
                <a:latin typeface="Comic Sans MS"/>
                <a:cs typeface="Comic Sans MS"/>
              </a:rPr>
              <a:t> </a:t>
            </a:r>
            <a:r>
              <a:rPr lang="es-AR" sz="2400" spc="-5" dirty="0" smtClean="0">
                <a:latin typeface="Comic Sans MS"/>
                <a:cs typeface="Comic Sans MS"/>
              </a:rPr>
              <a:t>una</a:t>
            </a:r>
            <a:r>
              <a:rPr lang="es-AR" sz="2400" spc="130" dirty="0" smtClean="0">
                <a:latin typeface="Comic Sans MS"/>
                <a:cs typeface="Comic Sans MS"/>
              </a:rPr>
              <a:t> </a:t>
            </a:r>
            <a:r>
              <a:rPr lang="es-AR" sz="2400" spc="-5" dirty="0" smtClean="0">
                <a:latin typeface="Comic Sans MS"/>
                <a:cs typeface="Comic Sans MS"/>
              </a:rPr>
              <a:t>máquina</a:t>
            </a:r>
            <a:r>
              <a:rPr lang="es-AR" sz="2400" spc="135" dirty="0" smtClean="0">
                <a:latin typeface="Comic Sans MS"/>
                <a:cs typeface="Comic Sans MS"/>
              </a:rPr>
              <a:t> </a:t>
            </a:r>
            <a:r>
              <a:rPr lang="es-AR" sz="2400" spc="-5" dirty="0" smtClean="0">
                <a:latin typeface="Comic Sans MS"/>
                <a:cs typeface="Comic Sans MS"/>
              </a:rPr>
              <a:t>a</a:t>
            </a:r>
            <a:r>
              <a:rPr lang="es-AR" sz="2400" spc="135" dirty="0" smtClean="0">
                <a:latin typeface="Comic Sans MS"/>
                <a:cs typeface="Comic Sans MS"/>
              </a:rPr>
              <a:t> </a:t>
            </a:r>
            <a:r>
              <a:rPr lang="es-AR" sz="2400" spc="-5" dirty="0" smtClean="0">
                <a:latin typeface="Comic Sans MS"/>
                <a:cs typeface="Comic Sans MS"/>
              </a:rPr>
              <a:t>plena</a:t>
            </a:r>
            <a:r>
              <a:rPr lang="es-AR" sz="2400" spc="130" dirty="0" smtClean="0">
                <a:latin typeface="Comic Sans MS"/>
                <a:cs typeface="Comic Sans MS"/>
              </a:rPr>
              <a:t> </a:t>
            </a:r>
            <a:r>
              <a:rPr lang="es-AR" sz="2400" spc="-5" dirty="0" smtClean="0">
                <a:latin typeface="Comic Sans MS"/>
                <a:cs typeface="Comic Sans MS"/>
              </a:rPr>
              <a:t>carga</a:t>
            </a:r>
            <a:r>
              <a:rPr lang="es-AR" sz="2400" spc="135" dirty="0" smtClean="0">
                <a:latin typeface="Comic Sans MS"/>
                <a:cs typeface="Comic Sans MS"/>
              </a:rPr>
              <a:t> </a:t>
            </a:r>
            <a:r>
              <a:rPr lang="es-AR" sz="2400" spc="-5" dirty="0" smtClean="0">
                <a:latin typeface="Comic Sans MS"/>
                <a:cs typeface="Comic Sans MS"/>
              </a:rPr>
              <a:t>se</a:t>
            </a:r>
            <a:r>
              <a:rPr lang="es-AR" sz="2400" spc="135" dirty="0" smtClean="0">
                <a:latin typeface="Comic Sans MS"/>
                <a:cs typeface="Comic Sans MS"/>
              </a:rPr>
              <a:t> </a:t>
            </a:r>
            <a:r>
              <a:rPr lang="es-AR" sz="2400" spc="-5" dirty="0" smtClean="0">
                <a:latin typeface="Comic Sans MS"/>
                <a:cs typeface="Comic Sans MS"/>
              </a:rPr>
              <a:t>desplazará</a:t>
            </a:r>
            <a:r>
              <a:rPr lang="es-AR" sz="2400" spc="125" dirty="0" smtClean="0">
                <a:latin typeface="Comic Sans MS"/>
                <a:cs typeface="Comic Sans MS"/>
              </a:rPr>
              <a:t> </a:t>
            </a:r>
            <a:r>
              <a:rPr lang="es-AR" sz="2400" spc="-5" dirty="0" smtClean="0">
                <a:latin typeface="Comic Sans MS"/>
                <a:cs typeface="Comic Sans MS"/>
              </a:rPr>
              <a:t>desde</a:t>
            </a:r>
            <a:r>
              <a:rPr lang="es-AR" sz="2400" spc="135" dirty="0" smtClean="0">
                <a:latin typeface="Comic Sans MS"/>
                <a:cs typeface="Comic Sans MS"/>
              </a:rPr>
              <a:t> </a:t>
            </a:r>
            <a:r>
              <a:rPr lang="es-AR" sz="2400" spc="-5" dirty="0" smtClean="0">
                <a:latin typeface="Comic Sans MS"/>
                <a:cs typeface="Comic Sans MS"/>
              </a:rPr>
              <a:t>el</a:t>
            </a:r>
            <a:r>
              <a:rPr lang="es-AR" sz="2400" spc="130" dirty="0" smtClean="0">
                <a:latin typeface="Comic Sans MS"/>
                <a:cs typeface="Comic Sans MS"/>
              </a:rPr>
              <a:t> </a:t>
            </a:r>
            <a:r>
              <a:rPr lang="es-AR" sz="2400" spc="-5" dirty="0" smtClean="0">
                <a:latin typeface="Comic Sans MS"/>
                <a:cs typeface="Comic Sans MS"/>
              </a:rPr>
              <a:t>valor </a:t>
            </a:r>
            <a:r>
              <a:rPr lang="es-AR" sz="2400" spc="-26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carga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primer</a:t>
            </a:r>
            <a:r>
              <a:rPr lang="es-AR" sz="2400" dirty="0" smtClean="0">
                <a:latin typeface="Comic Sans MS"/>
                <a:cs typeface="Comic Sans MS"/>
              </a:rPr>
              <a:t> </a:t>
            </a:r>
            <a:r>
              <a:rPr lang="es-AR" sz="2400" spc="-5" dirty="0" smtClean="0">
                <a:latin typeface="Comic Sans MS"/>
                <a:cs typeface="Comic Sans MS"/>
              </a:rPr>
              <a:t>cuadrante</a:t>
            </a:r>
            <a:r>
              <a:rPr lang="es-AR" sz="2400" dirty="0" smtClean="0">
                <a:latin typeface="Comic Sans MS"/>
                <a:cs typeface="Comic Sans MS"/>
              </a:rPr>
              <a:t> </a:t>
            </a:r>
            <a:r>
              <a:rPr lang="es-AR" sz="2400" spc="-5" dirty="0" smtClean="0">
                <a:latin typeface="Comic Sans MS"/>
                <a:cs typeface="Comic Sans MS"/>
              </a:rPr>
              <a:t>hacia</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cuarto </a:t>
            </a:r>
            <a:r>
              <a:rPr lang="es-AR" sz="2400" dirty="0" smtClean="0">
                <a:latin typeface="Comic Sans MS"/>
                <a:cs typeface="Comic Sans MS"/>
              </a:rPr>
              <a:t> </a:t>
            </a:r>
            <a:r>
              <a:rPr lang="es-AR" sz="2400" spc="-5" dirty="0" smtClean="0">
                <a:latin typeface="Comic Sans MS"/>
                <a:cs typeface="Comic Sans MS"/>
              </a:rPr>
              <a:t>cuadrante,</a:t>
            </a:r>
            <a:r>
              <a:rPr lang="es-AR" sz="2400" spc="90" dirty="0" smtClean="0">
                <a:latin typeface="Comic Sans MS"/>
                <a:cs typeface="Comic Sans MS"/>
              </a:rPr>
              <a:t> </a:t>
            </a:r>
            <a:r>
              <a:rPr lang="es-AR" sz="2400" spc="-5" dirty="0" smtClean="0">
                <a:latin typeface="Comic Sans MS"/>
                <a:cs typeface="Comic Sans MS"/>
              </a:rPr>
              <a:t>cerca</a:t>
            </a:r>
            <a:r>
              <a:rPr lang="es-AR" sz="2400" spc="95" dirty="0" smtClean="0">
                <a:latin typeface="Comic Sans MS"/>
                <a:cs typeface="Comic Sans MS"/>
              </a:rPr>
              <a:t> </a:t>
            </a:r>
            <a:r>
              <a:rPr lang="es-AR" sz="2400" spc="-5" dirty="0" smtClean="0">
                <a:latin typeface="Comic Sans MS"/>
                <a:cs typeface="Comic Sans MS"/>
              </a:rPr>
              <a:t>del</a:t>
            </a:r>
            <a:r>
              <a:rPr lang="es-AR" sz="2400" spc="90" dirty="0" smtClean="0">
                <a:latin typeface="Comic Sans MS"/>
                <a:cs typeface="Comic Sans MS"/>
              </a:rPr>
              <a:t> </a:t>
            </a:r>
            <a:r>
              <a:rPr lang="es-AR" sz="2400" spc="-5" dirty="0" smtClean="0">
                <a:latin typeface="Comic Sans MS"/>
                <a:cs typeface="Comic Sans MS"/>
              </a:rPr>
              <a:t>eje</a:t>
            </a:r>
            <a:r>
              <a:rPr lang="es-AR" sz="2400" spc="95" dirty="0" smtClean="0">
                <a:latin typeface="Comic Sans MS"/>
                <a:cs typeface="Comic Sans MS"/>
              </a:rPr>
              <a:t> </a:t>
            </a:r>
            <a:r>
              <a:rPr lang="es-AR" sz="2400" spc="-5" dirty="0" smtClean="0">
                <a:latin typeface="Comic Sans MS"/>
                <a:cs typeface="Comic Sans MS"/>
              </a:rPr>
              <a:t>X</a:t>
            </a:r>
            <a:r>
              <a:rPr lang="es-AR" sz="2400" spc="90" dirty="0" smtClean="0">
                <a:latin typeface="Comic Sans MS"/>
                <a:cs typeface="Comic Sans MS"/>
              </a:rPr>
              <a:t> </a:t>
            </a:r>
            <a:r>
              <a:rPr lang="es-AR" sz="2400" spc="-5" dirty="0" smtClean="0">
                <a:latin typeface="Comic Sans MS"/>
                <a:cs typeface="Comic Sans MS"/>
              </a:rPr>
              <a:t>y</a:t>
            </a:r>
            <a:r>
              <a:rPr lang="es-AR" sz="2400" spc="80" dirty="0" smtClean="0">
                <a:latin typeface="Comic Sans MS"/>
                <a:cs typeface="Comic Sans MS"/>
              </a:rPr>
              <a:t> </a:t>
            </a:r>
            <a:r>
              <a:rPr lang="es-AR" sz="2400" spc="-5" dirty="0" smtClean="0">
                <a:latin typeface="Comic Sans MS"/>
                <a:cs typeface="Comic Sans MS"/>
              </a:rPr>
              <a:t>se</a:t>
            </a:r>
            <a:r>
              <a:rPr lang="es-AR" sz="2400" spc="85" dirty="0" smtClean="0">
                <a:latin typeface="Comic Sans MS"/>
                <a:cs typeface="Comic Sans MS"/>
              </a:rPr>
              <a:t> </a:t>
            </a:r>
            <a:r>
              <a:rPr lang="es-AR" sz="2400" spc="-5" dirty="0" smtClean="0">
                <a:latin typeface="Comic Sans MS"/>
                <a:cs typeface="Comic Sans MS"/>
              </a:rPr>
              <a:t>establecerá</a:t>
            </a:r>
            <a:r>
              <a:rPr lang="es-AR" sz="2400" spc="85" dirty="0" smtClean="0">
                <a:latin typeface="Comic Sans MS"/>
                <a:cs typeface="Comic Sans MS"/>
              </a:rPr>
              <a:t> </a:t>
            </a:r>
            <a:r>
              <a:rPr lang="es-AR" sz="2400" spc="-5" dirty="0" smtClean="0">
                <a:latin typeface="Comic Sans MS"/>
                <a:cs typeface="Comic Sans MS"/>
              </a:rPr>
              <a:t>en</a:t>
            </a:r>
            <a:r>
              <a:rPr lang="es-AR" sz="2400" spc="80" dirty="0" smtClean="0">
                <a:latin typeface="Comic Sans MS"/>
                <a:cs typeface="Comic Sans MS"/>
              </a:rPr>
              <a:t> </a:t>
            </a:r>
            <a:r>
              <a:rPr lang="es-AR" sz="2400" spc="-5" dirty="0" smtClean="0">
                <a:latin typeface="Comic Sans MS"/>
                <a:cs typeface="Comic Sans MS"/>
              </a:rPr>
              <a:t>un</a:t>
            </a:r>
            <a:r>
              <a:rPr lang="es-AR" sz="2400" spc="90" dirty="0" smtClean="0">
                <a:latin typeface="Comic Sans MS"/>
                <a:cs typeface="Comic Sans MS"/>
              </a:rPr>
              <a:t> </a:t>
            </a:r>
            <a:r>
              <a:rPr lang="es-AR" sz="2400" spc="-5" dirty="0" smtClean="0">
                <a:latin typeface="Comic Sans MS"/>
                <a:cs typeface="Comic Sans MS"/>
              </a:rPr>
              <a:t>valor </a:t>
            </a:r>
            <a:r>
              <a:rPr lang="es-AR" sz="2400" spc="-260" dirty="0" smtClean="0">
                <a:latin typeface="Comic Sans MS"/>
                <a:cs typeface="Comic Sans MS"/>
              </a:rPr>
              <a:t> </a:t>
            </a:r>
            <a:r>
              <a:rPr lang="es-AR" sz="2400" spc="-5" dirty="0" smtClean="0">
                <a:latin typeface="Comic Sans MS"/>
                <a:cs typeface="Comic Sans MS"/>
              </a:rPr>
              <a:t>un poco mayor que</a:t>
            </a:r>
            <a:r>
              <a:rPr lang="es-AR" sz="2400" spc="254" dirty="0" smtClean="0">
                <a:latin typeface="Comic Sans MS"/>
                <a:cs typeface="Comic Sans MS"/>
              </a:rPr>
              <a:t> </a:t>
            </a:r>
            <a:r>
              <a:rPr lang="es-AR" sz="2400" spc="-5" dirty="0" smtClean="0">
                <a:latin typeface="Comic Sans MS"/>
                <a:cs typeface="Comic Sans MS"/>
              </a:rPr>
              <a:t>la mitad de la reactancia transitoria </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eje</a:t>
            </a:r>
            <a:r>
              <a:rPr lang="es-AR" sz="2400" dirty="0" smtClean="0">
                <a:latin typeface="Comic Sans MS"/>
                <a:cs typeface="Comic Sans MS"/>
              </a:rPr>
              <a:t> </a:t>
            </a:r>
            <a:r>
              <a:rPr lang="es-AR" sz="2400" spc="-5" dirty="0" smtClean="0">
                <a:latin typeface="Comic Sans MS"/>
                <a:cs typeface="Comic Sans MS"/>
              </a:rPr>
              <a:t>directo</a:t>
            </a:r>
            <a:r>
              <a:rPr lang="es-AR" sz="2400" dirty="0" smtClean="0">
                <a:latin typeface="Comic Sans MS"/>
                <a:cs typeface="Comic Sans MS"/>
              </a:rPr>
              <a:t> </a:t>
            </a:r>
            <a:r>
              <a:rPr lang="es-AR" sz="2400" spc="-5" dirty="0" smtClean="0">
                <a:latin typeface="Comic Sans MS"/>
                <a:cs typeface="Comic Sans MS"/>
              </a:rPr>
              <a:t>(</a:t>
            </a:r>
            <a:r>
              <a:rPr lang="es-AR" sz="2400" spc="-5" dirty="0" err="1" smtClean="0">
                <a:latin typeface="Comic Sans MS"/>
                <a:cs typeface="Comic Sans MS"/>
              </a:rPr>
              <a:t>X’d</a:t>
            </a:r>
            <a:r>
              <a:rPr lang="es-AR" sz="2400" spc="-5" dirty="0" smtClean="0">
                <a:latin typeface="Comic Sans MS"/>
                <a:cs typeface="Comic Sans MS"/>
              </a:rPr>
              <a:t>/2),</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aproximadamente</a:t>
            </a:r>
            <a:r>
              <a:rPr lang="es-AR" sz="2400" dirty="0" smtClean="0">
                <a:latin typeface="Comic Sans MS"/>
                <a:cs typeface="Comic Sans MS"/>
              </a:rPr>
              <a:t> </a:t>
            </a:r>
            <a:r>
              <a:rPr lang="es-AR" sz="2400" spc="-5" dirty="0" smtClean="0">
                <a:latin typeface="Comic Sans MS"/>
                <a:cs typeface="Comic Sans MS"/>
              </a:rPr>
              <a:t>2-7 </a:t>
            </a:r>
            <a:r>
              <a:rPr lang="es-AR" sz="2400" dirty="0" smtClean="0">
                <a:latin typeface="Comic Sans MS"/>
                <a:cs typeface="Comic Sans MS"/>
              </a:rPr>
              <a:t> </a:t>
            </a:r>
            <a:r>
              <a:rPr lang="es-AR" sz="2400" spc="-5" dirty="0" smtClean="0">
                <a:latin typeface="Comic Sans MS"/>
                <a:cs typeface="Comic Sans MS"/>
              </a:rPr>
              <a:t>segundos.</a:t>
            </a:r>
            <a:r>
              <a:rPr lang="es-AR" sz="2400" dirty="0" smtClean="0">
                <a:latin typeface="Comic Sans MS"/>
                <a:cs typeface="Comic Sans MS"/>
              </a:rPr>
              <a:t> </a:t>
            </a:r>
            <a:r>
              <a:rPr lang="es-AR" sz="2400" spc="-5" dirty="0" smtClean="0">
                <a:latin typeface="Comic Sans MS"/>
                <a:cs typeface="Comic Sans MS"/>
              </a:rPr>
              <a:t>El punto de la impedancia final depende de la </a:t>
            </a:r>
            <a:r>
              <a:rPr lang="es-AR" sz="2400" dirty="0" smtClean="0">
                <a:latin typeface="Comic Sans MS"/>
                <a:cs typeface="Comic Sans MS"/>
              </a:rPr>
              <a:t> </a:t>
            </a:r>
            <a:r>
              <a:rPr lang="es-AR" sz="2400" spc="-5" dirty="0" smtClean="0">
                <a:latin typeface="Comic Sans MS"/>
                <a:cs typeface="Comic Sans MS"/>
              </a:rPr>
              <a:t>carga en la máquina antes de la pérdida de excitación, y </a:t>
            </a:r>
            <a:r>
              <a:rPr lang="es-AR" sz="2400" dirty="0" smtClean="0">
                <a:latin typeface="Comic Sans MS"/>
                <a:cs typeface="Comic Sans MS"/>
              </a:rPr>
              <a:t> </a:t>
            </a:r>
            <a:r>
              <a:rPr lang="es-AR" sz="2400" spc="-5" dirty="0" smtClean="0">
                <a:latin typeface="Comic Sans MS"/>
                <a:cs typeface="Comic Sans MS"/>
              </a:rPr>
              <a:t>varía desde </a:t>
            </a:r>
            <a:r>
              <a:rPr lang="es-AR" sz="2400" spc="-5" dirty="0" err="1" smtClean="0">
                <a:latin typeface="Comic Sans MS"/>
                <a:cs typeface="Comic Sans MS"/>
              </a:rPr>
              <a:t>X’d</a:t>
            </a:r>
            <a:r>
              <a:rPr lang="es-AR" sz="2400" spc="-5" dirty="0" smtClean="0">
                <a:latin typeface="Comic Sans MS"/>
                <a:cs typeface="Comic Sans MS"/>
              </a:rPr>
              <a:t>/2 a plena carga, hasta alrededor de la </a:t>
            </a:r>
            <a:r>
              <a:rPr lang="es-AR" sz="2400" dirty="0" smtClean="0">
                <a:latin typeface="Comic Sans MS"/>
                <a:cs typeface="Comic Sans MS"/>
              </a:rPr>
              <a:t> </a:t>
            </a:r>
            <a:r>
              <a:rPr lang="es-AR" sz="2400" spc="-5" dirty="0" smtClean="0">
                <a:latin typeface="Comic Sans MS"/>
                <a:cs typeface="Comic Sans MS"/>
              </a:rPr>
              <a:t>reactancia</a:t>
            </a:r>
            <a:r>
              <a:rPr lang="es-AR" sz="2400" dirty="0" smtClean="0">
                <a:latin typeface="Comic Sans MS"/>
                <a:cs typeface="Comic Sans MS"/>
              </a:rPr>
              <a:t> </a:t>
            </a:r>
            <a:r>
              <a:rPr lang="es-AR" sz="2400" spc="-5" dirty="0" smtClean="0">
                <a:latin typeface="Comic Sans MS"/>
                <a:cs typeface="Comic Sans MS"/>
              </a:rPr>
              <a:t>síncrona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eje</a:t>
            </a:r>
            <a:r>
              <a:rPr lang="es-AR" sz="2400" dirty="0" smtClean="0">
                <a:latin typeface="Comic Sans MS"/>
                <a:cs typeface="Comic Sans MS"/>
              </a:rPr>
              <a:t> </a:t>
            </a:r>
            <a:r>
              <a:rPr lang="es-AR" sz="2400" spc="-5" dirty="0" smtClean="0">
                <a:latin typeface="Comic Sans MS"/>
                <a:cs typeface="Comic Sans MS"/>
              </a:rPr>
              <a:t>directo</a:t>
            </a:r>
            <a:r>
              <a:rPr lang="es-AR" sz="2400" dirty="0" smtClean="0">
                <a:latin typeface="Comic Sans MS"/>
                <a:cs typeface="Comic Sans MS"/>
              </a:rPr>
              <a:t> </a:t>
            </a:r>
            <a:r>
              <a:rPr lang="es-AR" sz="2400" dirty="0" err="1" smtClean="0">
                <a:latin typeface="Comic Sans MS"/>
                <a:cs typeface="Comic Sans MS"/>
              </a:rPr>
              <a:t>X</a:t>
            </a:r>
            <a:r>
              <a:rPr lang="es-AR" sz="2400" baseline="-13888" dirty="0" err="1" smtClean="0">
                <a:latin typeface="Comic Sans MS"/>
                <a:cs typeface="Comic Sans MS"/>
              </a:rPr>
              <a:t>d</a:t>
            </a:r>
            <a:r>
              <a:rPr lang="es-AR" sz="2400" spc="7" baseline="-13888" dirty="0" smtClean="0">
                <a:latin typeface="Comic Sans MS"/>
                <a:cs typeface="Comic Sans MS"/>
              </a:rPr>
              <a:t> </a:t>
            </a:r>
            <a:r>
              <a:rPr lang="es-AR" sz="2400" spc="-5" dirty="0" smtClean="0">
                <a:latin typeface="Comic Sans MS"/>
                <a:cs typeface="Comic Sans MS"/>
              </a:rPr>
              <a:t>en vacío.</a:t>
            </a:r>
            <a:r>
              <a:rPr lang="es-AR" sz="240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presencia</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magnetismo</a:t>
            </a:r>
            <a:r>
              <a:rPr lang="es-AR" sz="2400" dirty="0" smtClean="0">
                <a:latin typeface="Comic Sans MS"/>
                <a:cs typeface="Comic Sans MS"/>
              </a:rPr>
              <a:t> </a:t>
            </a:r>
            <a:r>
              <a:rPr lang="es-AR" sz="2400" spc="-5" dirty="0" smtClean="0">
                <a:latin typeface="Comic Sans MS"/>
                <a:cs typeface="Comic Sans MS"/>
              </a:rPr>
              <a:t>residual</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campo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máquina, que se presenta después de una condición de </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puede</a:t>
            </a:r>
            <a:r>
              <a:rPr lang="es-AR" sz="2400" dirty="0" smtClean="0">
                <a:latin typeface="Comic Sans MS"/>
                <a:cs typeface="Comic Sans MS"/>
              </a:rPr>
              <a:t> </a:t>
            </a:r>
            <a:r>
              <a:rPr lang="es-AR" sz="2400" spc="-5" dirty="0" smtClean="0">
                <a:latin typeface="Comic Sans MS"/>
                <a:cs typeface="Comic Sans MS"/>
              </a:rPr>
              <a:t>causar</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impedancia </a:t>
            </a:r>
            <a:r>
              <a:rPr lang="es-AR" sz="2400" dirty="0" smtClean="0">
                <a:latin typeface="Comic Sans MS"/>
                <a:cs typeface="Comic Sans MS"/>
              </a:rPr>
              <a:t> </a:t>
            </a:r>
            <a:r>
              <a:rPr lang="es-AR" sz="2400" spc="-5" dirty="0" smtClean="0">
                <a:latin typeface="Comic Sans MS"/>
                <a:cs typeface="Comic Sans MS"/>
              </a:rPr>
              <a:t>aparente mayor</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spc="-5" dirty="0" err="1" smtClean="0">
                <a:latin typeface="Comic Sans MS"/>
                <a:cs typeface="Comic Sans MS"/>
              </a:rPr>
              <a:t>.</a:t>
            </a:r>
            <a:endParaRPr lang="es-AR" sz="2400" dirty="0" smtClean="0">
              <a:latin typeface="Comic Sans MS"/>
              <a:cs typeface="Comic Sans MS"/>
            </a:endParaRPr>
          </a:p>
          <a:p>
            <a:pPr marL="38100" marR="31750" algn="just">
              <a:spcBef>
                <a:spcPts val="5"/>
              </a:spcBef>
            </a:pPr>
            <a:r>
              <a:rPr lang="es-AR" sz="2400" spc="-5" dirty="0" smtClean="0">
                <a:latin typeface="Comic Sans MS"/>
                <a:cs typeface="Comic Sans MS"/>
              </a:rPr>
              <a:t>El </a:t>
            </a:r>
            <a:r>
              <a:rPr lang="es-AR" sz="2400" spc="-5" dirty="0" smtClean="0">
                <a:latin typeface="Comic Sans MS"/>
                <a:cs typeface="Comic Sans MS"/>
              </a:rPr>
              <a:t>lugar geométrico de la trayectoria de la impedancia </a:t>
            </a:r>
            <a:r>
              <a:rPr lang="es-AR" sz="2400" dirty="0" smtClean="0">
                <a:latin typeface="Comic Sans MS"/>
                <a:cs typeface="Comic Sans MS"/>
              </a:rPr>
              <a:t> </a:t>
            </a:r>
            <a:r>
              <a:rPr lang="es-AR" sz="2400" spc="-5" dirty="0" smtClean="0">
                <a:latin typeface="Comic Sans MS"/>
                <a:cs typeface="Comic Sans MS"/>
              </a:rPr>
              <a:t>depende</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valor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Las </a:t>
            </a:r>
            <a:r>
              <a:rPr lang="es-AR" sz="2400" dirty="0" smtClean="0">
                <a:latin typeface="Comic Sans MS"/>
                <a:cs typeface="Comic Sans MS"/>
              </a:rPr>
              <a:t> </a:t>
            </a:r>
            <a:r>
              <a:rPr lang="es-AR" sz="2400" spc="-5" dirty="0" smtClean="0">
                <a:latin typeface="Comic Sans MS"/>
                <a:cs typeface="Comic Sans MS"/>
              </a:rPr>
              <a:t>máquinas</a:t>
            </a:r>
            <a:r>
              <a:rPr lang="es-AR" sz="2400" dirty="0" smtClean="0">
                <a:latin typeface="Comic Sans MS"/>
                <a:cs typeface="Comic Sans MS"/>
              </a:rPr>
              <a:t> </a:t>
            </a:r>
            <a:r>
              <a:rPr lang="es-AR" sz="2400" spc="-5" dirty="0" smtClean="0">
                <a:latin typeface="Comic Sans MS"/>
                <a:cs typeface="Comic Sans MS"/>
              </a:rPr>
              <a:t>conectadas</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impedancias</a:t>
            </a:r>
            <a:r>
              <a:rPr lang="es-AR" sz="2400"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sistema </a:t>
            </a:r>
            <a:r>
              <a:rPr lang="es-AR" sz="2400" dirty="0" smtClean="0">
                <a:latin typeface="Comic Sans MS"/>
                <a:cs typeface="Comic Sans MS"/>
              </a:rPr>
              <a:t> </a:t>
            </a:r>
            <a:r>
              <a:rPr lang="es-AR" sz="2400" spc="-5" dirty="0" smtClean="0">
                <a:latin typeface="Comic Sans MS"/>
                <a:cs typeface="Comic Sans MS"/>
              </a:rPr>
              <a:t>menores aproximadamente al 20% toman una trayectoria </a:t>
            </a:r>
            <a:r>
              <a:rPr lang="es-AR" sz="2400" dirty="0" smtClean="0">
                <a:latin typeface="Comic Sans MS"/>
                <a:cs typeface="Comic Sans MS"/>
              </a:rPr>
              <a:t> </a:t>
            </a:r>
            <a:r>
              <a:rPr lang="es-AR" sz="2400" spc="-5" dirty="0" smtClean="0">
                <a:latin typeface="Comic Sans MS"/>
                <a:cs typeface="Comic Sans MS"/>
              </a:rPr>
              <a:t>directa</a:t>
            </a:r>
            <a:r>
              <a:rPr lang="es-AR" sz="2400" dirty="0" smtClean="0">
                <a:latin typeface="Comic Sans MS"/>
                <a:cs typeface="Comic Sans MS"/>
              </a:rPr>
              <a:t> </a:t>
            </a:r>
            <a:r>
              <a:rPr lang="es-AR" sz="2400" spc="-5" dirty="0" smtClean="0">
                <a:latin typeface="Comic Sans MS"/>
                <a:cs typeface="Comic Sans MS"/>
              </a:rPr>
              <a:t>hacia</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punto</a:t>
            </a:r>
            <a:r>
              <a:rPr lang="es-AR" sz="2400" dirty="0" smtClean="0">
                <a:latin typeface="Comic Sans MS"/>
                <a:cs typeface="Comic Sans MS"/>
              </a:rPr>
              <a:t> </a:t>
            </a:r>
            <a:r>
              <a:rPr lang="es-AR" sz="2400" spc="-5" dirty="0" smtClean="0">
                <a:latin typeface="Comic Sans MS"/>
                <a:cs typeface="Comic Sans MS"/>
              </a:rPr>
              <a:t>final,</a:t>
            </a:r>
            <a:r>
              <a:rPr lang="es-AR" sz="2400" dirty="0" smtClean="0">
                <a:latin typeface="Comic Sans MS"/>
                <a:cs typeface="Comic Sans MS"/>
              </a:rPr>
              <a:t> </a:t>
            </a:r>
            <a:r>
              <a:rPr lang="es-AR" sz="2400" spc="-5" dirty="0" smtClean="0">
                <a:latin typeface="Comic Sans MS"/>
                <a:cs typeface="Comic Sans MS"/>
              </a:rPr>
              <a:t>mientras</a:t>
            </a:r>
            <a:r>
              <a:rPr lang="es-AR" sz="2400" spc="260" dirty="0" smtClean="0">
                <a:latin typeface="Comic Sans MS"/>
                <a:cs typeface="Comic Sans MS"/>
              </a:rPr>
              <a:t> </a:t>
            </a:r>
            <a:r>
              <a:rPr lang="es-AR" sz="2400" spc="-5" dirty="0" smtClean="0">
                <a:latin typeface="Comic Sans MS"/>
                <a:cs typeface="Comic Sans MS"/>
              </a:rPr>
              <a:t>que</a:t>
            </a:r>
            <a:r>
              <a:rPr lang="es-AR" sz="2400" spc="260" dirty="0" smtClean="0">
                <a:latin typeface="Comic Sans MS"/>
                <a:cs typeface="Comic Sans MS"/>
              </a:rPr>
              <a:t> </a:t>
            </a:r>
            <a:r>
              <a:rPr lang="es-AR" sz="2400" spc="-5" dirty="0" smtClean="0">
                <a:latin typeface="Comic Sans MS"/>
                <a:cs typeface="Comic Sans MS"/>
              </a:rPr>
              <a:t>con </a:t>
            </a:r>
            <a:r>
              <a:rPr lang="es-AR" sz="2400" dirty="0" smtClean="0">
                <a:latin typeface="Comic Sans MS"/>
                <a:cs typeface="Comic Sans MS"/>
              </a:rPr>
              <a:t> </a:t>
            </a:r>
            <a:r>
              <a:rPr lang="es-AR" sz="2400" spc="-5" dirty="0" smtClean="0">
                <a:latin typeface="Comic Sans MS"/>
                <a:cs typeface="Comic Sans MS"/>
              </a:rPr>
              <a:t>impedancias de sistema mayores, la trayectoria será en </a:t>
            </a:r>
            <a:r>
              <a:rPr lang="es-AR" sz="2400" dirty="0" smtClean="0">
                <a:latin typeface="Comic Sans MS"/>
                <a:cs typeface="Comic Sans MS"/>
              </a:rPr>
              <a:t> </a:t>
            </a:r>
            <a:r>
              <a:rPr lang="es-AR" sz="2400" spc="-5" dirty="0" smtClean="0">
                <a:latin typeface="Comic Sans MS"/>
                <a:cs typeface="Comic Sans MS"/>
              </a:rPr>
              <a:t>espiral</a:t>
            </a:r>
            <a:r>
              <a:rPr lang="es-AR" sz="2400" spc="210" dirty="0" smtClean="0">
                <a:latin typeface="Comic Sans MS"/>
                <a:cs typeface="Comic Sans MS"/>
              </a:rPr>
              <a:t> </a:t>
            </a:r>
            <a:r>
              <a:rPr lang="es-AR" sz="2400" spc="-5" dirty="0" smtClean="0">
                <a:latin typeface="Comic Sans MS"/>
                <a:cs typeface="Comic Sans MS"/>
              </a:rPr>
              <a:t>hacia</a:t>
            </a:r>
            <a:r>
              <a:rPr lang="es-AR" sz="2400" spc="215" dirty="0" smtClean="0">
                <a:latin typeface="Comic Sans MS"/>
                <a:cs typeface="Comic Sans MS"/>
              </a:rPr>
              <a:t> </a:t>
            </a:r>
            <a:r>
              <a:rPr lang="es-AR" sz="2400" spc="-5" dirty="0" smtClean="0">
                <a:latin typeface="Comic Sans MS"/>
                <a:cs typeface="Comic Sans MS"/>
              </a:rPr>
              <a:t>el</a:t>
            </a:r>
            <a:r>
              <a:rPr lang="es-AR" sz="2400" spc="210" dirty="0" smtClean="0">
                <a:latin typeface="Comic Sans MS"/>
                <a:cs typeface="Comic Sans MS"/>
              </a:rPr>
              <a:t> </a:t>
            </a:r>
            <a:r>
              <a:rPr lang="es-AR" sz="2400" spc="-5" dirty="0" smtClean="0">
                <a:latin typeface="Comic Sans MS"/>
                <a:cs typeface="Comic Sans MS"/>
              </a:rPr>
              <a:t>punto</a:t>
            </a:r>
            <a:r>
              <a:rPr lang="es-AR" sz="2400" spc="210" dirty="0" smtClean="0">
                <a:latin typeface="Comic Sans MS"/>
                <a:cs typeface="Comic Sans MS"/>
              </a:rPr>
              <a:t> </a:t>
            </a:r>
            <a:r>
              <a:rPr lang="es-AR" sz="2400" spc="-5" dirty="0" smtClean="0">
                <a:latin typeface="Comic Sans MS"/>
                <a:cs typeface="Comic Sans MS"/>
              </a:rPr>
              <a:t>final.</a:t>
            </a:r>
            <a:r>
              <a:rPr lang="es-AR" sz="2400" spc="165" dirty="0" smtClean="0">
                <a:latin typeface="Comic Sans MS"/>
                <a:cs typeface="Comic Sans MS"/>
              </a:rPr>
              <a:t> </a:t>
            </a:r>
            <a:r>
              <a:rPr lang="es-AR" sz="2400" spc="-5" dirty="0" smtClean="0">
                <a:latin typeface="Comic Sans MS"/>
                <a:cs typeface="Comic Sans MS"/>
              </a:rPr>
              <a:t>La</a:t>
            </a:r>
            <a:r>
              <a:rPr lang="es-AR" sz="2400" spc="204" dirty="0" smtClean="0">
                <a:latin typeface="Comic Sans MS"/>
                <a:cs typeface="Comic Sans MS"/>
              </a:rPr>
              <a:t> </a:t>
            </a:r>
            <a:r>
              <a:rPr lang="es-AR" sz="2400" spc="-5" dirty="0" smtClean="0">
                <a:latin typeface="Comic Sans MS"/>
                <a:cs typeface="Comic Sans MS"/>
              </a:rPr>
              <a:t>trayectoria</a:t>
            </a:r>
            <a:r>
              <a:rPr lang="es-AR" sz="2400" spc="210" dirty="0" smtClean="0">
                <a:latin typeface="Comic Sans MS"/>
                <a:cs typeface="Comic Sans MS"/>
              </a:rPr>
              <a:t> </a:t>
            </a:r>
            <a:r>
              <a:rPr lang="es-AR" sz="2400" spc="-5" dirty="0" smtClean="0">
                <a:latin typeface="Comic Sans MS"/>
                <a:cs typeface="Comic Sans MS"/>
              </a:rPr>
              <a:t>espiral</a:t>
            </a:r>
            <a:r>
              <a:rPr lang="es-AR" sz="2400" spc="210" dirty="0" smtClean="0">
                <a:latin typeface="Comic Sans MS"/>
                <a:cs typeface="Comic Sans MS"/>
              </a:rPr>
              <a:t> </a:t>
            </a:r>
            <a:r>
              <a:rPr lang="es-AR" sz="2400" spc="-5" dirty="0" smtClean="0">
                <a:latin typeface="Comic Sans MS"/>
                <a:cs typeface="Comic Sans MS"/>
              </a:rPr>
              <a:t>es </a:t>
            </a:r>
            <a:r>
              <a:rPr lang="es-AR" sz="2400" spc="-260" dirty="0" smtClean="0">
                <a:latin typeface="Comic Sans MS"/>
                <a:cs typeface="Comic Sans MS"/>
              </a:rPr>
              <a:t> </a:t>
            </a:r>
            <a:r>
              <a:rPr lang="es-AR" sz="2400" spc="-5" dirty="0" smtClean="0">
                <a:latin typeface="Comic Sans MS"/>
                <a:cs typeface="Comic Sans MS"/>
              </a:rPr>
              <a:t>más</a:t>
            </a:r>
            <a:r>
              <a:rPr lang="es-AR" sz="2400" dirty="0" smtClean="0">
                <a:latin typeface="Comic Sans MS"/>
                <a:cs typeface="Comic Sans MS"/>
              </a:rPr>
              <a:t> </a:t>
            </a:r>
            <a:r>
              <a:rPr lang="es-AR" sz="2400" spc="-5" dirty="0" smtClean="0">
                <a:latin typeface="Comic Sans MS"/>
                <a:cs typeface="Comic Sans MS"/>
              </a:rPr>
              <a:t>rápida</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trayectoria</a:t>
            </a:r>
            <a:r>
              <a:rPr lang="es-AR" sz="2400" dirty="0" smtClean="0">
                <a:latin typeface="Comic Sans MS"/>
                <a:cs typeface="Comic Sans MS"/>
              </a:rPr>
              <a:t> </a:t>
            </a:r>
            <a:r>
              <a:rPr lang="es-AR" sz="2400" spc="-5" dirty="0" smtClean="0">
                <a:latin typeface="Comic Sans MS"/>
                <a:cs typeface="Comic Sans MS"/>
              </a:rPr>
              <a:t>directa</a:t>
            </a:r>
            <a:r>
              <a:rPr lang="es-AR" sz="2400" spc="-5" dirty="0" smtClean="0">
                <a:latin typeface="Comic Sans MS"/>
                <a:cs typeface="Comic Sans MS"/>
              </a:rPr>
              <a:t>.</a:t>
            </a:r>
          </a:p>
          <a:p>
            <a:pPr marL="38100" marR="31750" algn="just">
              <a:spcBef>
                <a:spcPts val="5"/>
              </a:spcBef>
            </a:pPr>
            <a:r>
              <a:rPr lang="es-AR" sz="2400" spc="-5" dirty="0" smtClean="0">
                <a:latin typeface="Comic Sans MS"/>
                <a:cs typeface="Comic Sans MS"/>
              </a:rPr>
              <a:t>Si la máquina está operando con carga plena antes de la </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punto</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final</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máquina</a:t>
            </a:r>
            <a:r>
              <a:rPr lang="es-AR" sz="2400" dirty="0" smtClean="0">
                <a:latin typeface="Comic Sans MS"/>
                <a:cs typeface="Comic Sans MS"/>
              </a:rPr>
              <a:t> </a:t>
            </a:r>
            <a:r>
              <a:rPr lang="es-AR" sz="2400" spc="-5" dirty="0" smtClean="0">
                <a:latin typeface="Comic Sans MS"/>
                <a:cs typeface="Comic Sans MS"/>
              </a:rPr>
              <a:t>estará</a:t>
            </a:r>
            <a:r>
              <a:rPr lang="es-AR" sz="2400" dirty="0" smtClean="0">
                <a:latin typeface="Comic Sans MS"/>
                <a:cs typeface="Comic Sans MS"/>
              </a:rPr>
              <a:t> </a:t>
            </a:r>
            <a:r>
              <a:rPr lang="es-AR" sz="2400" spc="-5" dirty="0" smtClean="0">
                <a:latin typeface="Comic Sans MS"/>
                <a:cs typeface="Comic Sans MS"/>
              </a:rPr>
              <a:t>operando</a:t>
            </a:r>
            <a:r>
              <a:rPr lang="es-AR" sz="2400" dirty="0" smtClean="0">
                <a:latin typeface="Comic Sans MS"/>
                <a:cs typeface="Comic Sans MS"/>
              </a:rPr>
              <a:t> </a:t>
            </a:r>
            <a:r>
              <a:rPr lang="es-AR" sz="2400" spc="-5" dirty="0" smtClean="0">
                <a:latin typeface="Comic Sans MS"/>
                <a:cs typeface="Comic Sans MS"/>
              </a:rPr>
              <a:t>como</a:t>
            </a:r>
            <a:r>
              <a:rPr lang="es-AR" sz="2400" dirty="0" smtClean="0">
                <a:latin typeface="Comic Sans MS"/>
                <a:cs typeface="Comic Sans MS"/>
              </a:rPr>
              <a:t> </a:t>
            </a:r>
            <a:r>
              <a:rPr lang="es-AR" sz="2400" spc="-5" dirty="0" smtClean="0">
                <a:latin typeface="Comic Sans MS"/>
                <a:cs typeface="Comic Sans MS"/>
              </a:rPr>
              <a:t>un </a:t>
            </a:r>
            <a:r>
              <a:rPr lang="es-AR" sz="2400" dirty="0" smtClean="0">
                <a:latin typeface="Comic Sans MS"/>
                <a:cs typeface="Comic Sans MS"/>
              </a:rPr>
              <a:t> </a:t>
            </a:r>
            <a:r>
              <a:rPr lang="es-AR" sz="2400" spc="-5" dirty="0" smtClean="0">
                <a:latin typeface="Comic Sans MS"/>
                <a:cs typeface="Comic Sans MS"/>
              </a:rPr>
              <a:t>generador de inducción, con un deslizamiento del 2-5% </a:t>
            </a:r>
            <a:r>
              <a:rPr lang="es-AR" sz="2400" dirty="0" smtClean="0">
                <a:latin typeface="Comic Sans MS"/>
                <a:cs typeface="Comic Sans MS"/>
              </a:rPr>
              <a:t> </a:t>
            </a:r>
            <a:r>
              <a:rPr lang="es-AR" sz="2400" spc="-5" dirty="0" smtClean="0">
                <a:latin typeface="Comic Sans MS"/>
                <a:cs typeface="Comic Sans MS"/>
              </a:rPr>
              <a:t>arriba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velocidad</a:t>
            </a:r>
            <a:r>
              <a:rPr lang="es-AR" sz="2400" dirty="0" smtClean="0">
                <a:latin typeface="Comic Sans MS"/>
                <a:cs typeface="Comic Sans MS"/>
              </a:rPr>
              <a:t> </a:t>
            </a:r>
            <a:r>
              <a:rPr lang="es-AR" sz="2400" spc="-5" dirty="0" smtClean="0">
                <a:latin typeface="Comic Sans MS"/>
                <a:cs typeface="Comic Sans MS"/>
              </a:rPr>
              <a:t>normal.</a:t>
            </a:r>
            <a:r>
              <a:rPr lang="es-AR" sz="2400" dirty="0" smtClean="0">
                <a:latin typeface="Comic Sans MS"/>
                <a:cs typeface="Comic Sans MS"/>
              </a:rPr>
              <a:t> </a:t>
            </a:r>
            <a:endParaRPr lang="es-AR" sz="2400" dirty="0" smtClean="0">
              <a:latin typeface="Comic Sans MS"/>
              <a:cs typeface="Comic Sans MS"/>
            </a:endParaRPr>
          </a:p>
        </p:txBody>
      </p:sp>
      <p:pic>
        <p:nvPicPr>
          <p:cNvPr id="12" name="object 2"/>
          <p:cNvPicPr/>
          <p:nvPr/>
        </p:nvPicPr>
        <p:blipFill>
          <a:blip r:embed="rId2" cstate="print"/>
          <a:stretch>
            <a:fillRect/>
          </a:stretch>
        </p:blipFill>
        <p:spPr>
          <a:xfrm>
            <a:off x="12512700" y="2314556"/>
            <a:ext cx="5072098" cy="4500594"/>
          </a:xfrm>
          <a:prstGeom prst="rect">
            <a:avLst/>
          </a:prstGeom>
        </p:spPr>
      </p:pic>
      <p:sp>
        <p:nvSpPr>
          <p:cNvPr id="13" name="12 Rectángulo"/>
          <p:cNvSpPr/>
          <p:nvPr/>
        </p:nvSpPr>
        <p:spPr>
          <a:xfrm>
            <a:off x="12727014" y="7172340"/>
            <a:ext cx="4786346" cy="707886"/>
          </a:xfrm>
          <a:prstGeom prst="rect">
            <a:avLst/>
          </a:prstGeom>
        </p:spPr>
        <p:txBody>
          <a:bodyPr wrap="square">
            <a:spAutoFit/>
          </a:bodyPr>
          <a:lstStyle/>
          <a:p>
            <a:pPr algn="ctr"/>
            <a:r>
              <a:rPr lang="es-AR" sz="2000" b="1" dirty="0" smtClean="0">
                <a:latin typeface="Comic Sans MS" pitchFamily="66" charset="0"/>
              </a:rPr>
              <a:t>Figura 2. Características de pérdida de campo del generador </a:t>
            </a:r>
            <a:endParaRPr lang="es-AR" sz="2000" b="1" dirty="0">
              <a:latin typeface="Comic Sans MS" pitchFamily="66"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942190" y="1195627"/>
            <a:ext cx="3053715" cy="162352"/>
          </a:xfrm>
          <a:prstGeom prst="rect">
            <a:avLst/>
          </a:prstGeom>
        </p:spPr>
        <p:txBody>
          <a:bodyPr vert="horz" wrap="square" lIns="0" tIns="12700" rIns="0" bIns="0" rtlCol="0">
            <a:spAutoFit/>
          </a:bodyPr>
          <a:lstStyle/>
          <a:p>
            <a:pPr marL="12700" marR="5080" algn="just">
              <a:lnSpc>
                <a:spcPct val="116100"/>
              </a:lnSpc>
              <a:spcBef>
                <a:spcPts val="100"/>
              </a:spcBef>
            </a:pPr>
            <a:r>
              <a:rPr sz="900" spc="-5" smtClean="0">
                <a:latin typeface="Comic Sans MS"/>
                <a:cs typeface="Comic Sans MS"/>
              </a:rPr>
              <a:t>.</a:t>
            </a:r>
            <a:endParaRPr sz="900">
              <a:latin typeface="Comic Sans MS"/>
              <a:cs typeface="Comic Sans MS"/>
            </a:endParaRPr>
          </a:p>
        </p:txBody>
      </p:sp>
      <p:sp>
        <p:nvSpPr>
          <p:cNvPr id="8" name="object 8"/>
          <p:cNvSpPr txBox="1"/>
          <p:nvPr/>
        </p:nvSpPr>
        <p:spPr>
          <a:xfrm>
            <a:off x="296802" y="314292"/>
            <a:ext cx="12287336" cy="1602875"/>
          </a:xfrm>
          <a:prstGeom prst="rect">
            <a:avLst/>
          </a:prstGeom>
        </p:spPr>
        <p:txBody>
          <a:bodyPr vert="horz" wrap="square" lIns="0" tIns="12700" rIns="0" bIns="0" rtlCol="0">
            <a:spAutoFit/>
          </a:bodyPr>
          <a:lstStyle/>
          <a:p>
            <a:pPr marL="38100" marR="31750" algn="just">
              <a:spcBef>
                <a:spcPts val="5"/>
              </a:spcBef>
            </a:pP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máquina</a:t>
            </a:r>
            <a:r>
              <a:rPr lang="es-AR" sz="2400" dirty="0" smtClean="0">
                <a:latin typeface="Comic Sans MS"/>
                <a:cs typeface="Comic Sans MS"/>
              </a:rPr>
              <a:t> </a:t>
            </a:r>
            <a:r>
              <a:rPr lang="es-AR" sz="2400" spc="-5" dirty="0" smtClean="0">
                <a:latin typeface="Comic Sans MS"/>
                <a:cs typeface="Comic Sans MS"/>
              </a:rPr>
              <a:t>también </a:t>
            </a:r>
            <a:r>
              <a:rPr lang="es-AR" sz="2400" dirty="0" smtClean="0">
                <a:latin typeface="Comic Sans MS"/>
                <a:cs typeface="Comic Sans MS"/>
              </a:rPr>
              <a:t> </a:t>
            </a:r>
            <a:r>
              <a:rPr lang="es-AR" sz="2400" spc="-5" dirty="0" smtClean="0">
                <a:latin typeface="Comic Sans MS"/>
                <a:cs typeface="Comic Sans MS"/>
              </a:rPr>
              <a:t>comenzará</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recibir</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reactiva</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sistema, </a:t>
            </a:r>
            <a:r>
              <a:rPr lang="es-AR" sz="2400" dirty="0" smtClean="0">
                <a:latin typeface="Comic Sans MS"/>
                <a:cs typeface="Comic Sans MS"/>
              </a:rPr>
              <a:t> </a:t>
            </a:r>
            <a:r>
              <a:rPr lang="es-AR" sz="2400" spc="-5" dirty="0" smtClean="0">
                <a:latin typeface="Comic Sans MS"/>
                <a:cs typeface="Comic Sans MS"/>
              </a:rPr>
              <a:t>mientras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suministra</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real</a:t>
            </a:r>
            <a:r>
              <a:rPr lang="es-AR" sz="2400" dirty="0" smtClean="0">
                <a:latin typeface="Comic Sans MS"/>
                <a:cs typeface="Comic Sans MS"/>
              </a:rPr>
              <a:t> </a:t>
            </a:r>
            <a:r>
              <a:rPr lang="es-AR" sz="2400" spc="-5" dirty="0" smtClean="0">
                <a:latin typeface="Comic Sans MS"/>
                <a:cs typeface="Comic Sans MS"/>
              </a:rPr>
              <a:t>reducida.</a:t>
            </a:r>
            <a:r>
              <a:rPr lang="es-AR" sz="2400" dirty="0" smtClean="0">
                <a:latin typeface="Comic Sans MS"/>
                <a:cs typeface="Comic Sans MS"/>
              </a:rPr>
              <a:t> </a:t>
            </a:r>
            <a:r>
              <a:rPr lang="es-AR" sz="2400" spc="-5" dirty="0" smtClean="0">
                <a:latin typeface="Comic Sans MS"/>
                <a:cs typeface="Comic Sans MS"/>
              </a:rPr>
              <a:t>Una </a:t>
            </a:r>
            <a:r>
              <a:rPr lang="es-AR" sz="2400" spc="-254" dirty="0" smtClean="0">
                <a:latin typeface="Comic Sans MS"/>
                <a:cs typeface="Comic Sans MS"/>
              </a:rPr>
              <a:t> </a:t>
            </a:r>
            <a:r>
              <a:rPr lang="es-AR" sz="2400" spc="-5" dirty="0" smtClean="0">
                <a:latin typeface="Comic Sans MS"/>
                <a:cs typeface="Comic Sans MS"/>
              </a:rPr>
              <a:t>impedancia grande del sistema dará como resultado una </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de</a:t>
            </a:r>
            <a:r>
              <a:rPr lang="es-AR" sz="2400" spc="5" dirty="0" smtClean="0">
                <a:latin typeface="Comic Sans MS"/>
                <a:cs typeface="Comic Sans MS"/>
              </a:rPr>
              <a:t> </a:t>
            </a:r>
            <a:r>
              <a:rPr lang="es-AR" sz="2400" spc="-5" dirty="0" smtClean="0">
                <a:latin typeface="Comic Sans MS"/>
                <a:cs typeface="Comic Sans MS"/>
              </a:rPr>
              <a:t>salida</a:t>
            </a:r>
            <a:r>
              <a:rPr lang="es-AR" sz="2400" dirty="0" smtClean="0">
                <a:latin typeface="Comic Sans MS"/>
                <a:cs typeface="Comic Sans MS"/>
              </a:rPr>
              <a:t> </a:t>
            </a:r>
            <a:r>
              <a:rPr lang="es-AR" sz="2400" spc="-5" dirty="0" smtClean="0">
                <a:latin typeface="Comic Sans MS"/>
                <a:cs typeface="Comic Sans MS"/>
              </a:rPr>
              <a:t>baja</a:t>
            </a:r>
            <a:r>
              <a:rPr lang="es-AR" sz="2400" spc="5"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un</a:t>
            </a:r>
            <a:r>
              <a:rPr lang="es-AR" sz="2400" spc="5" dirty="0" smtClean="0">
                <a:latin typeface="Comic Sans MS"/>
                <a:cs typeface="Comic Sans MS"/>
              </a:rPr>
              <a:t> </a:t>
            </a:r>
            <a:r>
              <a:rPr lang="es-AR" sz="2400" spc="-5" dirty="0" smtClean="0">
                <a:latin typeface="Comic Sans MS"/>
                <a:cs typeface="Comic Sans MS"/>
              </a:rPr>
              <a:t>alto</a:t>
            </a:r>
            <a:r>
              <a:rPr lang="es-AR" sz="2400" dirty="0" smtClean="0">
                <a:latin typeface="Comic Sans MS"/>
                <a:cs typeface="Comic Sans MS"/>
              </a:rPr>
              <a:t> </a:t>
            </a:r>
            <a:r>
              <a:rPr lang="es-AR" sz="2400" spc="-5" dirty="0" smtClean="0">
                <a:latin typeface="Comic Sans MS"/>
                <a:cs typeface="Comic Sans MS"/>
              </a:rPr>
              <a:t>deslizamiento.</a:t>
            </a:r>
            <a:endParaRPr lang="es-AR" sz="2400" dirty="0" smtClean="0">
              <a:latin typeface="Comic Sans MS"/>
              <a:cs typeface="Comic Sans MS"/>
            </a:endParaRPr>
          </a:p>
          <a:p>
            <a:pPr marL="38100" marR="31750" algn="just">
              <a:lnSpc>
                <a:spcPct val="116199"/>
              </a:lnSpc>
              <a:spcBef>
                <a:spcPts val="5"/>
              </a:spcBef>
            </a:pPr>
            <a:endParaRPr lang="es-AR" sz="900" dirty="0" smtClean="0">
              <a:latin typeface="Comic Sans MS"/>
              <a:cs typeface="Comic Sans MS"/>
            </a:endParaRPr>
          </a:p>
          <a:p>
            <a:pPr marL="12700" marR="5715" algn="just">
              <a:lnSpc>
                <a:spcPct val="116100"/>
              </a:lnSpc>
            </a:pPr>
            <a:endParaRPr lang="es-AR" sz="900" dirty="0" smtClean="0">
              <a:latin typeface="Comic Sans MS"/>
              <a:cs typeface="Comic Sans MS"/>
            </a:endParaRPr>
          </a:p>
          <a:p>
            <a:pPr marL="12700" marR="5715" algn="just">
              <a:lnSpc>
                <a:spcPct val="116100"/>
              </a:lnSpc>
            </a:pPr>
            <a:endParaRPr sz="900">
              <a:latin typeface="Comic Sans MS"/>
              <a:cs typeface="Comic Sans MS"/>
            </a:endParaRPr>
          </a:p>
        </p:txBody>
      </p:sp>
      <p:pic>
        <p:nvPicPr>
          <p:cNvPr id="12" name="object 2"/>
          <p:cNvPicPr/>
          <p:nvPr/>
        </p:nvPicPr>
        <p:blipFill>
          <a:blip r:embed="rId2" cstate="print"/>
          <a:stretch>
            <a:fillRect/>
          </a:stretch>
        </p:blipFill>
        <p:spPr>
          <a:xfrm>
            <a:off x="12512700" y="2314556"/>
            <a:ext cx="5072098" cy="4500594"/>
          </a:xfrm>
          <a:prstGeom prst="rect">
            <a:avLst/>
          </a:prstGeom>
        </p:spPr>
      </p:pic>
      <p:sp>
        <p:nvSpPr>
          <p:cNvPr id="13" name="12 Rectángulo"/>
          <p:cNvSpPr/>
          <p:nvPr/>
        </p:nvSpPr>
        <p:spPr>
          <a:xfrm>
            <a:off x="12727014" y="7172340"/>
            <a:ext cx="4786346" cy="707886"/>
          </a:xfrm>
          <a:prstGeom prst="rect">
            <a:avLst/>
          </a:prstGeom>
        </p:spPr>
        <p:txBody>
          <a:bodyPr wrap="square">
            <a:spAutoFit/>
          </a:bodyPr>
          <a:lstStyle/>
          <a:p>
            <a:pPr algn="ctr"/>
            <a:r>
              <a:rPr lang="es-AR" sz="2000" b="1" dirty="0" smtClean="0">
                <a:latin typeface="Comic Sans MS" pitchFamily="66" charset="0"/>
              </a:rPr>
              <a:t>Figura 2. Características de pérdida de campo del generador </a:t>
            </a:r>
            <a:endParaRPr lang="es-AR" sz="2000" b="1" dirty="0">
              <a:latin typeface="Comic Sans MS" pitchFamily="66"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96802" y="314292"/>
            <a:ext cx="12073022" cy="9310241"/>
          </a:xfrm>
          <a:prstGeom prst="rect">
            <a:avLst/>
          </a:prstGeom>
        </p:spPr>
        <p:txBody>
          <a:bodyPr vert="horz" wrap="square" lIns="0" tIns="12700" rIns="0" bIns="0" rtlCol="0">
            <a:spAutoFit/>
          </a:bodyPr>
          <a:lstStyle/>
          <a:p>
            <a:pPr marL="12700" algn="just">
              <a:spcBef>
                <a:spcPts val="100"/>
              </a:spcBef>
            </a:pPr>
            <a:r>
              <a:rPr sz="2400" b="1" spc="-5" smtClean="0">
                <a:latin typeface="Comic Sans MS"/>
                <a:cs typeface="Comic Sans MS"/>
              </a:rPr>
              <a:t>PROTECCIÓN</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marR="5080" algn="just">
              <a:spcBef>
                <a:spcPts val="100"/>
              </a:spcBef>
            </a:pPr>
            <a:r>
              <a:rPr lang="es-AR" sz="2400" spc="-5" dirty="0" smtClean="0">
                <a:latin typeface="Comic Sans MS"/>
                <a:cs typeface="Comic Sans MS"/>
              </a:rPr>
              <a:t>La protección de pérdida de excitación debe detectar </a:t>
            </a:r>
            <a:r>
              <a:rPr lang="es-AR" sz="2400" dirty="0" smtClean="0">
                <a:latin typeface="Comic Sans MS"/>
                <a:cs typeface="Comic Sans MS"/>
              </a:rPr>
              <a:t> </a:t>
            </a:r>
            <a:r>
              <a:rPr lang="es-AR" sz="2400" spc="-5" dirty="0" smtClean="0">
                <a:latin typeface="Comic Sans MS"/>
                <a:cs typeface="Comic Sans MS"/>
              </a:rPr>
              <a:t>confiablemente la condición de pérdida de excitación, sin </a:t>
            </a:r>
            <a:r>
              <a:rPr lang="es-AR" sz="2400" spc="-254" dirty="0" smtClean="0">
                <a:latin typeface="Comic Sans MS"/>
                <a:cs typeface="Comic Sans MS"/>
              </a:rPr>
              <a:t> </a:t>
            </a:r>
            <a:r>
              <a:rPr lang="es-AR" sz="2400" spc="-5" dirty="0" smtClean="0">
                <a:latin typeface="Comic Sans MS"/>
                <a:cs typeface="Comic Sans MS"/>
              </a:rPr>
              <a:t>responder</a:t>
            </a:r>
            <a:r>
              <a:rPr lang="es-AR" sz="2400" spc="70" dirty="0" smtClean="0">
                <a:latin typeface="Comic Sans MS"/>
                <a:cs typeface="Comic Sans MS"/>
              </a:rPr>
              <a:t> </a:t>
            </a:r>
            <a:r>
              <a:rPr lang="es-AR" sz="2400" spc="-5" dirty="0" smtClean="0">
                <a:latin typeface="Comic Sans MS"/>
                <a:cs typeface="Comic Sans MS"/>
              </a:rPr>
              <a:t>a</a:t>
            </a:r>
            <a:r>
              <a:rPr lang="es-AR" sz="2400" spc="70" dirty="0" smtClean="0">
                <a:latin typeface="Comic Sans MS"/>
                <a:cs typeface="Comic Sans MS"/>
              </a:rPr>
              <a:t> </a:t>
            </a:r>
            <a:r>
              <a:rPr lang="es-AR" sz="2400" spc="-5" dirty="0" smtClean="0">
                <a:latin typeface="Comic Sans MS"/>
                <a:cs typeface="Comic Sans MS"/>
              </a:rPr>
              <a:t>oscilaciones</a:t>
            </a:r>
            <a:r>
              <a:rPr lang="es-AR" sz="2400" spc="70" dirty="0" smtClean="0">
                <a:latin typeface="Comic Sans MS"/>
                <a:cs typeface="Comic Sans MS"/>
              </a:rPr>
              <a:t> </a:t>
            </a:r>
            <a:r>
              <a:rPr lang="es-AR" sz="2400" spc="-5" dirty="0" smtClean="0">
                <a:latin typeface="Comic Sans MS"/>
                <a:cs typeface="Comic Sans MS"/>
              </a:rPr>
              <a:t>de</a:t>
            </a:r>
            <a:r>
              <a:rPr lang="es-AR" sz="2400" spc="70" dirty="0" smtClean="0">
                <a:latin typeface="Comic Sans MS"/>
                <a:cs typeface="Comic Sans MS"/>
              </a:rPr>
              <a:t> </a:t>
            </a:r>
            <a:r>
              <a:rPr lang="es-AR" sz="2400" spc="-5" dirty="0" smtClean="0">
                <a:latin typeface="Comic Sans MS"/>
                <a:cs typeface="Comic Sans MS"/>
              </a:rPr>
              <a:t>carga,</a:t>
            </a:r>
            <a:r>
              <a:rPr lang="es-AR" sz="2400" spc="75" dirty="0" smtClean="0">
                <a:latin typeface="Comic Sans MS"/>
                <a:cs typeface="Comic Sans MS"/>
              </a:rPr>
              <a:t> </a:t>
            </a:r>
            <a:r>
              <a:rPr lang="es-AR" sz="2400" spc="-5" dirty="0" smtClean="0">
                <a:latin typeface="Comic Sans MS"/>
                <a:cs typeface="Comic Sans MS"/>
              </a:rPr>
              <a:t>a</a:t>
            </a:r>
            <a:r>
              <a:rPr lang="es-AR" sz="2400" spc="70" dirty="0" smtClean="0">
                <a:latin typeface="Comic Sans MS"/>
                <a:cs typeface="Comic Sans MS"/>
              </a:rPr>
              <a:t> </a:t>
            </a:r>
            <a:r>
              <a:rPr lang="es-AR" sz="2400" spc="-5" dirty="0" smtClean="0">
                <a:latin typeface="Comic Sans MS"/>
                <a:cs typeface="Comic Sans MS"/>
              </a:rPr>
              <a:t>fallas</a:t>
            </a:r>
            <a:r>
              <a:rPr lang="es-AR" sz="2400" spc="65" dirty="0" smtClean="0">
                <a:latin typeface="Comic Sans MS"/>
                <a:cs typeface="Comic Sans MS"/>
              </a:rPr>
              <a:t> </a:t>
            </a:r>
            <a:r>
              <a:rPr lang="es-AR" sz="2400" spc="-5" dirty="0" smtClean="0">
                <a:latin typeface="Comic Sans MS"/>
                <a:cs typeface="Comic Sans MS"/>
              </a:rPr>
              <a:t>en</a:t>
            </a:r>
            <a:r>
              <a:rPr lang="es-AR" sz="2400" spc="65" dirty="0" smtClean="0">
                <a:latin typeface="Comic Sans MS"/>
                <a:cs typeface="Comic Sans MS"/>
              </a:rPr>
              <a:t> </a:t>
            </a:r>
            <a:r>
              <a:rPr lang="es-AR" sz="2400" spc="-5" dirty="0" smtClean="0">
                <a:latin typeface="Comic Sans MS"/>
                <a:cs typeface="Comic Sans MS"/>
              </a:rPr>
              <a:t>el</a:t>
            </a:r>
            <a:r>
              <a:rPr lang="es-AR" sz="2400" spc="65" dirty="0" smtClean="0">
                <a:latin typeface="Comic Sans MS"/>
                <a:cs typeface="Comic Sans MS"/>
              </a:rPr>
              <a:t> </a:t>
            </a:r>
            <a:r>
              <a:rPr lang="es-AR" sz="2400" spc="-5" dirty="0" smtClean="0">
                <a:latin typeface="Comic Sans MS"/>
                <a:cs typeface="Comic Sans MS"/>
              </a:rPr>
              <a:t>sistema </a:t>
            </a:r>
            <a:r>
              <a:rPr lang="es-AR" sz="2400" spc="-254" dirty="0" smtClean="0">
                <a:latin typeface="Comic Sans MS"/>
                <a:cs typeface="Comic Sans MS"/>
              </a:rPr>
              <a:t> </a:t>
            </a:r>
            <a:r>
              <a:rPr lang="es-AR" sz="2400" spc="-5" dirty="0" smtClean="0">
                <a:latin typeface="Comic Sans MS"/>
                <a:cs typeface="Comic Sans MS"/>
              </a:rPr>
              <a:t>y a otros transitorios que no causen que la máquina se </a:t>
            </a:r>
            <a:r>
              <a:rPr lang="es-AR" sz="2400" dirty="0" smtClean="0">
                <a:latin typeface="Comic Sans MS"/>
                <a:cs typeface="Comic Sans MS"/>
              </a:rPr>
              <a:t> </a:t>
            </a:r>
            <a:r>
              <a:rPr lang="es-AR" sz="2400" spc="-5" dirty="0" smtClean="0">
                <a:latin typeface="Comic Sans MS"/>
                <a:cs typeface="Comic Sans MS"/>
              </a:rPr>
              <a:t>haga</a:t>
            </a:r>
            <a:r>
              <a:rPr lang="es-AR" sz="2400" dirty="0" smtClean="0">
                <a:latin typeface="Comic Sans MS"/>
                <a:cs typeface="Comic Sans MS"/>
              </a:rPr>
              <a:t> </a:t>
            </a:r>
            <a:r>
              <a:rPr lang="es-AR" sz="2400" spc="-5" dirty="0" smtClean="0">
                <a:latin typeface="Comic Sans MS"/>
                <a:cs typeface="Comic Sans MS"/>
              </a:rPr>
              <a:t>inestable.</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excitación </a:t>
            </a:r>
            <a:r>
              <a:rPr lang="es-AR" sz="2400" dirty="0" smtClean="0">
                <a:latin typeface="Comic Sans MS"/>
                <a:cs typeface="Comic Sans MS"/>
              </a:rPr>
              <a:t> </a:t>
            </a:r>
            <a:r>
              <a:rPr lang="es-AR" sz="2400" spc="-5" dirty="0" smtClean="0">
                <a:latin typeface="Comic Sans MS"/>
                <a:cs typeface="Comic Sans MS"/>
              </a:rPr>
              <a:t>actualmente</a:t>
            </a:r>
            <a:r>
              <a:rPr lang="es-AR" sz="2400" dirty="0" smtClean="0">
                <a:latin typeface="Comic Sans MS"/>
                <a:cs typeface="Comic Sans MS"/>
              </a:rPr>
              <a:t> </a:t>
            </a:r>
            <a:r>
              <a:rPr lang="es-AR" sz="2400" spc="-5" dirty="0" smtClean="0">
                <a:latin typeface="Comic Sans MS"/>
                <a:cs typeface="Comic Sans MS"/>
              </a:rPr>
              <a:t>disponibles</a:t>
            </a:r>
            <a:r>
              <a:rPr lang="es-AR" sz="2400" dirty="0" smtClean="0">
                <a:latin typeface="Comic Sans MS"/>
                <a:cs typeface="Comic Sans MS"/>
              </a:rPr>
              <a:t> </a:t>
            </a:r>
            <a:r>
              <a:rPr lang="es-AR" sz="2400" spc="-5" dirty="0" smtClean="0">
                <a:latin typeface="Comic Sans MS"/>
                <a:cs typeface="Comic Sans MS"/>
              </a:rPr>
              <a:t>proporcionan</a:t>
            </a:r>
            <a:r>
              <a:rPr lang="es-AR" sz="2400" dirty="0" smtClean="0">
                <a:latin typeface="Comic Sans MS"/>
                <a:cs typeface="Comic Sans MS"/>
              </a:rPr>
              <a:t> </a:t>
            </a:r>
            <a:r>
              <a:rPr lang="es-AR" sz="2400" spc="-5" dirty="0" smtClean="0">
                <a:latin typeface="Comic Sans MS"/>
                <a:cs typeface="Comic Sans MS"/>
              </a:rPr>
              <a:t>protección </a:t>
            </a:r>
            <a:r>
              <a:rPr lang="es-AR" sz="2400" dirty="0" smtClean="0">
                <a:latin typeface="Comic Sans MS"/>
                <a:cs typeface="Comic Sans MS"/>
              </a:rPr>
              <a:t> </a:t>
            </a:r>
            <a:r>
              <a:rPr lang="es-AR" sz="2400" spc="-5" dirty="0" smtClean="0">
                <a:latin typeface="Comic Sans MS"/>
                <a:cs typeface="Comic Sans MS"/>
              </a:rPr>
              <a:t>confiable, con baja probabilidad de operación incorrecta </a:t>
            </a:r>
            <a:r>
              <a:rPr lang="es-AR" sz="2400" dirty="0" smtClean="0">
                <a:latin typeface="Comic Sans MS"/>
                <a:cs typeface="Comic Sans MS"/>
              </a:rPr>
              <a:t> </a:t>
            </a:r>
            <a:r>
              <a:rPr lang="es-AR" sz="2400" spc="-5" dirty="0" smtClean="0">
                <a:latin typeface="Comic Sans MS"/>
                <a:cs typeface="Comic Sans MS"/>
              </a:rPr>
              <a:t>ante</a:t>
            </a:r>
            <a:r>
              <a:rPr lang="es-AR" sz="2400" dirty="0" smtClean="0">
                <a:latin typeface="Comic Sans MS"/>
                <a:cs typeface="Comic Sans MS"/>
              </a:rPr>
              <a:t> </a:t>
            </a:r>
            <a:r>
              <a:rPr lang="es-AR" sz="2400" spc="-5" dirty="0" smtClean="0">
                <a:latin typeface="Comic Sans MS"/>
                <a:cs typeface="Comic Sans MS"/>
              </a:rPr>
              <a:t>disturbios</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sistema.</a:t>
            </a:r>
          </a:p>
          <a:p>
            <a:pPr marL="12700" marR="5080" algn="just">
              <a:spcBef>
                <a:spcPts val="100"/>
              </a:spcBef>
            </a:pPr>
            <a:r>
              <a:rPr lang="es-AR" sz="2400" spc="-5" dirty="0" smtClean="0">
                <a:latin typeface="Comic Sans MS"/>
                <a:cs typeface="Comic Sans MS"/>
              </a:rPr>
              <a:t>Los esquemas de protección basados en la medición de la </a:t>
            </a:r>
            <a:r>
              <a:rPr lang="es-AR" sz="2400" dirty="0" smtClean="0">
                <a:latin typeface="Comic Sans MS"/>
                <a:cs typeface="Comic Sans MS"/>
              </a:rPr>
              <a:t> </a:t>
            </a:r>
            <a:r>
              <a:rPr lang="es-AR" sz="2400" spc="-5" dirty="0" smtClean="0">
                <a:latin typeface="Comic Sans MS"/>
                <a:cs typeface="Comic Sans MS"/>
              </a:rPr>
              <a:t>corriente de campo de la máquina han sido usados para </a:t>
            </a:r>
            <a:r>
              <a:rPr lang="es-AR" sz="2400" dirty="0" smtClean="0">
                <a:latin typeface="Comic Sans MS"/>
                <a:cs typeface="Comic Sans MS"/>
              </a:rPr>
              <a:t> </a:t>
            </a:r>
            <a:r>
              <a:rPr lang="es-AR" sz="2400" spc="-5" dirty="0" smtClean="0">
                <a:latin typeface="Comic Sans MS"/>
                <a:cs typeface="Comic Sans MS"/>
              </a:rPr>
              <a:t>detectar la pérdida de excitación de un generador.</a:t>
            </a:r>
            <a:r>
              <a:rPr lang="es-AR" sz="240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medición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corriente</a:t>
            </a:r>
            <a:r>
              <a:rPr lang="es-AR" sz="2400" dirty="0" smtClean="0">
                <a:latin typeface="Comic Sans MS"/>
                <a:cs typeface="Comic Sans MS"/>
              </a:rPr>
              <a:t> </a:t>
            </a:r>
            <a:r>
              <a:rPr lang="es-AR" sz="2400" spc="-5" dirty="0" smtClean="0">
                <a:latin typeface="Comic Sans MS"/>
                <a:cs typeface="Comic Sans MS"/>
              </a:rPr>
              <a:t>reactiva</a:t>
            </a:r>
            <a:r>
              <a:rPr lang="es-AR" sz="2400" dirty="0" smtClean="0">
                <a:latin typeface="Comic Sans MS"/>
                <a:cs typeface="Comic Sans MS"/>
              </a:rPr>
              <a:t> </a:t>
            </a:r>
            <a:r>
              <a:rPr lang="es-AR" sz="2400" spc="-5" dirty="0" smtClean="0">
                <a:latin typeface="Comic Sans MS"/>
                <a:cs typeface="Comic Sans MS"/>
              </a:rPr>
              <a:t>(o</a:t>
            </a:r>
            <a:r>
              <a:rPr lang="es-AR" sz="2400" spc="254" dirty="0" smtClean="0">
                <a:latin typeface="Comic Sans MS"/>
                <a:cs typeface="Comic Sans MS"/>
              </a:rPr>
              <a:t> </a:t>
            </a:r>
            <a:r>
              <a:rPr lang="es-AR" sz="2400" spc="-5" dirty="0" smtClean="0">
                <a:latin typeface="Comic Sans MS"/>
                <a:cs typeface="Comic Sans MS"/>
              </a:rPr>
              <a:t>potencia</a:t>
            </a:r>
            <a:r>
              <a:rPr lang="es-AR" sz="2400" spc="260" dirty="0" smtClean="0">
                <a:latin typeface="Comic Sans MS"/>
                <a:cs typeface="Comic Sans MS"/>
              </a:rPr>
              <a:t> </a:t>
            </a:r>
            <a:r>
              <a:rPr lang="es-AR" sz="2400" spc="-5" dirty="0" smtClean="0">
                <a:latin typeface="Comic Sans MS"/>
                <a:cs typeface="Comic Sans MS"/>
              </a:rPr>
              <a:t>reactiva) </a:t>
            </a:r>
            <a:r>
              <a:rPr lang="es-AR" sz="2400" dirty="0" smtClean="0">
                <a:latin typeface="Comic Sans MS"/>
                <a:cs typeface="Comic Sans MS"/>
              </a:rPr>
              <a:t> </a:t>
            </a:r>
            <a:r>
              <a:rPr lang="es-AR" sz="2400" spc="-5" dirty="0" smtClean="0">
                <a:latin typeface="Comic Sans MS"/>
                <a:cs typeface="Comic Sans MS"/>
              </a:rPr>
              <a:t>hacia del generador también ha sido usada para detectar </a:t>
            </a:r>
            <a:r>
              <a:rPr lang="es-AR" sz="2400" dirty="0" smtClean="0">
                <a:latin typeface="Comic Sans MS"/>
                <a:cs typeface="Comic Sans MS"/>
              </a:rPr>
              <a:t> </a:t>
            </a:r>
            <a:r>
              <a:rPr lang="es-AR" sz="2400" spc="-5" dirty="0" smtClean="0">
                <a:latin typeface="Comic Sans MS"/>
                <a:cs typeface="Comic Sans MS"/>
              </a:rPr>
              <a:t>la condición de pérdida de excitación.</a:t>
            </a:r>
            <a:r>
              <a:rPr lang="es-AR" sz="2400" dirty="0" smtClean="0">
                <a:latin typeface="Comic Sans MS"/>
                <a:cs typeface="Comic Sans MS"/>
              </a:rPr>
              <a:t> </a:t>
            </a:r>
            <a:r>
              <a:rPr lang="es-AR" sz="2400" spc="-5" dirty="0" smtClean="0">
                <a:latin typeface="Comic Sans MS"/>
                <a:cs typeface="Comic Sans MS"/>
              </a:rPr>
              <a:t>Sin embargo, el </a:t>
            </a:r>
            <a:r>
              <a:rPr lang="es-AR" sz="2400" dirty="0" smtClean="0">
                <a:latin typeface="Comic Sans MS"/>
                <a:cs typeface="Comic Sans MS"/>
              </a:rPr>
              <a:t> </a:t>
            </a:r>
            <a:r>
              <a:rPr lang="es-AR" sz="2400" spc="-5" dirty="0" smtClean="0">
                <a:latin typeface="Comic Sans MS"/>
                <a:cs typeface="Comic Sans MS"/>
              </a:rPr>
              <a:t>esquema de protección más popular y confiable para la </a:t>
            </a:r>
            <a:r>
              <a:rPr lang="es-AR" sz="2400" dirty="0" smtClean="0">
                <a:latin typeface="Comic Sans MS"/>
                <a:cs typeface="Comic Sans MS"/>
              </a:rPr>
              <a:t> </a:t>
            </a:r>
            <a:r>
              <a:rPr lang="es-AR" sz="2400" spc="-5" dirty="0" smtClean="0">
                <a:latin typeface="Comic Sans MS"/>
                <a:cs typeface="Comic Sans MS"/>
              </a:rPr>
              <a:t>detección</a:t>
            </a:r>
            <a:r>
              <a:rPr lang="es-AR" sz="2400" spc="254" dirty="0" smtClean="0">
                <a:latin typeface="Comic Sans MS"/>
                <a:cs typeface="Comic Sans MS"/>
              </a:rPr>
              <a:t> </a:t>
            </a:r>
            <a:r>
              <a:rPr lang="es-AR" sz="2400" spc="-5" dirty="0" smtClean="0">
                <a:latin typeface="Comic Sans MS"/>
                <a:cs typeface="Comic Sans MS"/>
              </a:rPr>
              <a:t>de la pérdida de excitación usa un relé tipo </a:t>
            </a:r>
            <a:r>
              <a:rPr lang="es-AR" sz="2400" dirty="0" smtClean="0">
                <a:latin typeface="Comic Sans MS"/>
                <a:cs typeface="Comic Sans MS"/>
              </a:rPr>
              <a:t> </a:t>
            </a:r>
            <a:r>
              <a:rPr lang="es-AR" sz="2400" spc="-5" dirty="0" err="1" smtClean="0">
                <a:latin typeface="Comic Sans MS"/>
                <a:cs typeface="Comic Sans MS"/>
              </a:rPr>
              <a:t>mho</a:t>
            </a:r>
            <a:r>
              <a:rPr lang="es-AR" sz="2400" spc="-5" dirty="0" smtClean="0">
                <a:latin typeface="Comic Sans MS"/>
                <a:cs typeface="Comic Sans MS"/>
              </a:rPr>
              <a:t> con desplazamiento (offset).</a:t>
            </a:r>
            <a:r>
              <a:rPr lang="es-AR" sz="2400" dirty="0" smtClean="0">
                <a:latin typeface="Comic Sans MS"/>
                <a:cs typeface="Comic Sans MS"/>
              </a:rPr>
              <a:t> </a:t>
            </a:r>
            <a:r>
              <a:rPr lang="es-AR" sz="2400" spc="-5" dirty="0" smtClean="0">
                <a:latin typeface="Comic Sans MS"/>
                <a:cs typeface="Comic Sans MS"/>
              </a:rPr>
              <a:t>La característica de </a:t>
            </a:r>
            <a:r>
              <a:rPr lang="es-AR" sz="2400" dirty="0" smtClean="0">
                <a:latin typeface="Comic Sans MS"/>
                <a:cs typeface="Comic Sans MS"/>
              </a:rPr>
              <a:t> </a:t>
            </a:r>
            <a:r>
              <a:rPr lang="es-AR" sz="2400" spc="-5" dirty="0" smtClean="0">
                <a:latin typeface="Comic Sans MS"/>
                <a:cs typeface="Comic Sans MS"/>
              </a:rPr>
              <a:t>operación de un relé tipo </a:t>
            </a:r>
            <a:r>
              <a:rPr lang="es-AR" sz="2400" spc="-5" dirty="0" err="1" smtClean="0">
                <a:latin typeface="Comic Sans MS"/>
                <a:cs typeface="Comic Sans MS"/>
              </a:rPr>
              <a:t>mho</a:t>
            </a:r>
            <a:r>
              <a:rPr lang="es-AR" sz="2400" spc="-5" dirty="0" smtClean="0">
                <a:latin typeface="Comic Sans MS"/>
                <a:cs typeface="Comic Sans MS"/>
              </a:rPr>
              <a:t> con desplazamiento de una </a:t>
            </a:r>
            <a:r>
              <a:rPr lang="es-AR" sz="2400" dirty="0" smtClean="0">
                <a:latin typeface="Comic Sans MS"/>
                <a:cs typeface="Comic Sans MS"/>
              </a:rPr>
              <a:t> </a:t>
            </a:r>
            <a:r>
              <a:rPr lang="es-AR" sz="2400" spc="-5" dirty="0" smtClean="0">
                <a:latin typeface="Comic Sans MS"/>
                <a:cs typeface="Comic Sans MS"/>
              </a:rPr>
              <a:t>sola</a:t>
            </a:r>
            <a:r>
              <a:rPr lang="es-AR" sz="2400" dirty="0" smtClean="0">
                <a:latin typeface="Comic Sans MS"/>
                <a:cs typeface="Comic Sans MS"/>
              </a:rPr>
              <a:t> </a:t>
            </a:r>
            <a:r>
              <a:rPr lang="es-AR" sz="2400" spc="-5" dirty="0" smtClean="0">
                <a:latin typeface="Comic Sans MS"/>
                <a:cs typeface="Comic Sans MS"/>
              </a:rPr>
              <a:t>zona</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muestra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b="1" spc="-5" dirty="0" smtClean="0">
                <a:latin typeface="Comic Sans MS"/>
                <a:cs typeface="Comic Sans MS"/>
              </a:rPr>
              <a:t>figura</a:t>
            </a:r>
            <a:r>
              <a:rPr lang="es-AR" sz="2400" b="1" dirty="0" smtClean="0">
                <a:latin typeface="Comic Sans MS"/>
                <a:cs typeface="Comic Sans MS"/>
              </a:rPr>
              <a:t> </a:t>
            </a:r>
            <a:r>
              <a:rPr lang="es-AR" sz="2400" b="1" spc="-5" dirty="0" smtClean="0">
                <a:latin typeface="Comic Sans MS"/>
                <a:cs typeface="Comic Sans MS"/>
              </a:rPr>
              <a:t>3</a:t>
            </a:r>
            <a:r>
              <a:rPr lang="es-AR" sz="2400" spc="-5" dirty="0" smtClean="0">
                <a:latin typeface="Comic Sans MS"/>
                <a:cs typeface="Comic Sans MS"/>
              </a:rPr>
              <a:t>.</a:t>
            </a:r>
          </a:p>
          <a:p>
            <a:pPr marL="12700" marR="5080" algn="just">
              <a:spcBef>
                <a:spcPts val="100"/>
              </a:spcBef>
            </a:pPr>
            <a:r>
              <a:rPr lang="es-AR" sz="2400" spc="-5" dirty="0" smtClean="0">
                <a:latin typeface="Comic Sans MS"/>
                <a:cs typeface="Comic Sans MS"/>
              </a:rPr>
              <a:t>El relé es conectado a las terminales de la máquina y </a:t>
            </a:r>
            <a:r>
              <a:rPr lang="es-AR" sz="2400" dirty="0" smtClean="0">
                <a:latin typeface="Comic Sans MS"/>
                <a:cs typeface="Comic Sans MS"/>
              </a:rPr>
              <a:t> </a:t>
            </a:r>
            <a:r>
              <a:rPr lang="es-AR" sz="2400" spc="-5" dirty="0" smtClean="0">
                <a:latin typeface="Comic Sans MS"/>
                <a:cs typeface="Comic Sans MS"/>
              </a:rPr>
              <a:t>alimentado con tensiones y corrientes en terminales. El </a:t>
            </a:r>
            <a:r>
              <a:rPr lang="es-AR" sz="2400" dirty="0" smtClean="0">
                <a:latin typeface="Comic Sans MS"/>
                <a:cs typeface="Comic Sans MS"/>
              </a:rPr>
              <a:t> </a:t>
            </a:r>
            <a:r>
              <a:rPr lang="es-AR" sz="2400" spc="-5" dirty="0" smtClean="0">
                <a:latin typeface="Comic Sans MS"/>
                <a:cs typeface="Comic Sans MS"/>
              </a:rPr>
              <a:t>relé mide la impedancia vista desde las terminales de la </a:t>
            </a:r>
            <a:r>
              <a:rPr lang="es-AR" sz="2400" dirty="0" smtClean="0">
                <a:latin typeface="Comic Sans MS"/>
                <a:cs typeface="Comic Sans MS"/>
              </a:rPr>
              <a:t> </a:t>
            </a:r>
            <a:r>
              <a:rPr lang="es-AR" sz="2400" spc="-5" dirty="0" smtClean="0">
                <a:latin typeface="Comic Sans MS"/>
                <a:cs typeface="Comic Sans MS"/>
              </a:rPr>
              <a:t>máquina</a:t>
            </a:r>
            <a:r>
              <a:rPr lang="es-AR" sz="2400" spc="245" dirty="0" smtClean="0">
                <a:latin typeface="Comic Sans MS"/>
                <a:cs typeface="Comic Sans MS"/>
              </a:rPr>
              <a:t> </a:t>
            </a:r>
            <a:r>
              <a:rPr lang="es-AR" sz="2400" spc="-5" dirty="0" smtClean="0">
                <a:latin typeface="Comic Sans MS"/>
                <a:cs typeface="Comic Sans MS"/>
              </a:rPr>
              <a:t>y</a:t>
            </a:r>
            <a:r>
              <a:rPr lang="es-AR" sz="2400" spc="245" dirty="0" smtClean="0">
                <a:latin typeface="Comic Sans MS"/>
                <a:cs typeface="Comic Sans MS"/>
              </a:rPr>
              <a:t> </a:t>
            </a:r>
            <a:r>
              <a:rPr lang="es-AR" sz="2400" spc="-5" dirty="0" smtClean="0">
                <a:latin typeface="Comic Sans MS"/>
                <a:cs typeface="Comic Sans MS"/>
              </a:rPr>
              <a:t>opera</a:t>
            </a:r>
            <a:r>
              <a:rPr lang="es-AR" sz="2400" spc="250" dirty="0" smtClean="0">
                <a:latin typeface="Comic Sans MS"/>
                <a:cs typeface="Comic Sans MS"/>
              </a:rPr>
              <a:t> </a:t>
            </a:r>
            <a:r>
              <a:rPr lang="es-AR" sz="2400" spc="-5" dirty="0" smtClean="0">
                <a:latin typeface="Comic Sans MS"/>
                <a:cs typeface="Comic Sans MS"/>
              </a:rPr>
              <a:t>cuando</a:t>
            </a:r>
            <a:r>
              <a:rPr lang="es-AR" sz="2400" spc="245" dirty="0" smtClean="0">
                <a:latin typeface="Comic Sans MS"/>
                <a:cs typeface="Comic Sans MS"/>
              </a:rPr>
              <a:t> </a:t>
            </a:r>
            <a:r>
              <a:rPr lang="es-AR" sz="2400" spc="-5" dirty="0" smtClean="0">
                <a:latin typeface="Comic Sans MS"/>
                <a:cs typeface="Comic Sans MS"/>
              </a:rPr>
              <a:t>la</a:t>
            </a:r>
            <a:r>
              <a:rPr lang="es-AR" sz="2400" spc="245" dirty="0" smtClean="0">
                <a:latin typeface="Comic Sans MS"/>
                <a:cs typeface="Comic Sans MS"/>
              </a:rPr>
              <a:t> </a:t>
            </a:r>
            <a:r>
              <a:rPr lang="es-AR" sz="2400" spc="-5" dirty="0" smtClean="0">
                <a:latin typeface="Comic Sans MS"/>
                <a:cs typeface="Comic Sans MS"/>
              </a:rPr>
              <a:t>impedancia</a:t>
            </a:r>
            <a:r>
              <a:rPr lang="es-AR" sz="2400" spc="250" dirty="0" smtClean="0">
                <a:latin typeface="Comic Sans MS"/>
                <a:cs typeface="Comic Sans MS"/>
              </a:rPr>
              <a:t> </a:t>
            </a:r>
            <a:r>
              <a:rPr lang="es-AR" sz="2400" spc="-5" dirty="0" smtClean="0">
                <a:latin typeface="Comic Sans MS"/>
                <a:cs typeface="Comic Sans MS"/>
              </a:rPr>
              <a:t>de</a:t>
            </a:r>
            <a:r>
              <a:rPr lang="es-AR" sz="2400" spc="245" dirty="0" smtClean="0">
                <a:latin typeface="Comic Sans MS"/>
                <a:cs typeface="Comic Sans MS"/>
              </a:rPr>
              <a:t> </a:t>
            </a:r>
            <a:r>
              <a:rPr lang="es-AR" sz="2400" spc="-5" dirty="0" smtClean="0">
                <a:latin typeface="Comic Sans MS"/>
                <a:cs typeface="Comic Sans MS"/>
              </a:rPr>
              <a:t>la</a:t>
            </a:r>
            <a:r>
              <a:rPr lang="es-AR" sz="2400" spc="245" dirty="0" smtClean="0">
                <a:latin typeface="Comic Sans MS"/>
                <a:cs typeface="Comic Sans MS"/>
              </a:rPr>
              <a:t> </a:t>
            </a:r>
            <a:r>
              <a:rPr lang="es-AR" sz="2400" spc="-5" dirty="0" smtClean="0">
                <a:latin typeface="Comic Sans MS"/>
                <a:cs typeface="Comic Sans MS"/>
              </a:rPr>
              <a:t>falla</a:t>
            </a:r>
            <a:r>
              <a:rPr lang="es-AR" sz="2400" spc="250" dirty="0" smtClean="0">
                <a:latin typeface="Comic Sans MS"/>
                <a:cs typeface="Comic Sans MS"/>
              </a:rPr>
              <a:t> </a:t>
            </a:r>
            <a:r>
              <a:rPr lang="es-AR" sz="2400" spc="-5" dirty="0" smtClean="0">
                <a:latin typeface="Comic Sans MS"/>
                <a:cs typeface="Comic Sans MS"/>
              </a:rPr>
              <a:t>cae </a:t>
            </a:r>
            <a:r>
              <a:rPr lang="es-AR" sz="2400" spc="-260" dirty="0" smtClean="0">
                <a:latin typeface="Comic Sans MS"/>
                <a:cs typeface="Comic Sans MS"/>
              </a:rPr>
              <a:t> </a:t>
            </a:r>
            <a:r>
              <a:rPr lang="es-AR" sz="2400" spc="-5" dirty="0" smtClean="0">
                <a:latin typeface="Comic Sans MS"/>
                <a:cs typeface="Comic Sans MS"/>
              </a:rPr>
              <a:t>dentro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característica</a:t>
            </a:r>
            <a:r>
              <a:rPr lang="es-AR" sz="2400" dirty="0" smtClean="0">
                <a:latin typeface="Comic Sans MS"/>
                <a:cs typeface="Comic Sans MS"/>
              </a:rPr>
              <a:t> </a:t>
            </a:r>
            <a:r>
              <a:rPr lang="es-AR" sz="2400" spc="-5" dirty="0" smtClean="0">
                <a:latin typeface="Comic Sans MS"/>
                <a:cs typeface="Comic Sans MS"/>
              </a:rPr>
              <a:t>circular.</a:t>
            </a:r>
          </a:p>
          <a:p>
            <a:pPr marL="38100" marR="31115" algn="just">
              <a:spcBef>
                <a:spcPts val="100"/>
              </a:spcBef>
            </a:pPr>
            <a:r>
              <a:rPr lang="es-AR" sz="2400" spc="-5" dirty="0" smtClean="0">
                <a:latin typeface="Comic Sans MS"/>
                <a:cs typeface="Comic Sans MS"/>
              </a:rPr>
              <a:t>El relé está desplazado del origen por la mitad de la </a:t>
            </a:r>
            <a:r>
              <a:rPr lang="es-AR" sz="2400" dirty="0" smtClean="0">
                <a:latin typeface="Comic Sans MS"/>
                <a:cs typeface="Comic Sans MS"/>
              </a:rPr>
              <a:t> </a:t>
            </a:r>
            <a:r>
              <a:rPr lang="es-AR" sz="2400" spc="-5" dirty="0" smtClean="0">
                <a:latin typeface="Comic Sans MS"/>
                <a:cs typeface="Comic Sans MS"/>
              </a:rPr>
              <a:t>reactancia</a:t>
            </a:r>
            <a:r>
              <a:rPr lang="es-AR" sz="2400" spc="130" dirty="0" smtClean="0">
                <a:latin typeface="Comic Sans MS"/>
                <a:cs typeface="Comic Sans MS"/>
              </a:rPr>
              <a:t> </a:t>
            </a:r>
            <a:r>
              <a:rPr lang="es-AR" sz="2400" spc="-5" dirty="0" smtClean="0">
                <a:latin typeface="Comic Sans MS"/>
                <a:cs typeface="Comic Sans MS"/>
              </a:rPr>
              <a:t>transitoria</a:t>
            </a:r>
            <a:r>
              <a:rPr lang="es-AR" sz="2400" spc="130" dirty="0" smtClean="0">
                <a:latin typeface="Comic Sans MS"/>
                <a:cs typeface="Comic Sans MS"/>
              </a:rPr>
              <a:t> </a:t>
            </a:r>
            <a:r>
              <a:rPr lang="es-AR" sz="2400" spc="-5" dirty="0" smtClean="0">
                <a:latin typeface="Comic Sans MS"/>
                <a:cs typeface="Comic Sans MS"/>
              </a:rPr>
              <a:t>de</a:t>
            </a:r>
            <a:r>
              <a:rPr lang="es-AR" sz="2400" spc="130" dirty="0" smtClean="0">
                <a:latin typeface="Comic Sans MS"/>
                <a:cs typeface="Comic Sans MS"/>
              </a:rPr>
              <a:t> </a:t>
            </a:r>
            <a:r>
              <a:rPr lang="es-AR" sz="2400" spc="-5" dirty="0" smtClean="0">
                <a:latin typeface="Comic Sans MS"/>
                <a:cs typeface="Comic Sans MS"/>
              </a:rPr>
              <a:t>eje</a:t>
            </a:r>
            <a:r>
              <a:rPr lang="es-AR" sz="2400" spc="130" dirty="0" smtClean="0">
                <a:latin typeface="Comic Sans MS"/>
                <a:cs typeface="Comic Sans MS"/>
              </a:rPr>
              <a:t> </a:t>
            </a:r>
            <a:r>
              <a:rPr lang="es-AR" sz="2400" spc="-5" dirty="0" smtClean="0">
                <a:latin typeface="Comic Sans MS"/>
                <a:cs typeface="Comic Sans MS"/>
              </a:rPr>
              <a:t>directo</a:t>
            </a:r>
            <a:r>
              <a:rPr lang="es-AR" sz="2400" spc="130" dirty="0" smtClean="0">
                <a:latin typeface="Comic Sans MS"/>
                <a:cs typeface="Comic Sans MS"/>
              </a:rPr>
              <a:t> </a:t>
            </a:r>
            <a:r>
              <a:rPr lang="es-AR" sz="2400" dirty="0" err="1" smtClean="0">
                <a:latin typeface="Comic Sans MS"/>
                <a:cs typeface="Comic Sans MS"/>
              </a:rPr>
              <a:t>X’</a:t>
            </a:r>
            <a:r>
              <a:rPr lang="es-AR" sz="2400" baseline="-13888" dirty="0" err="1" smtClean="0">
                <a:latin typeface="Comic Sans MS"/>
                <a:cs typeface="Comic Sans MS"/>
              </a:rPr>
              <a:t>d</a:t>
            </a:r>
            <a:r>
              <a:rPr lang="es-AR" sz="2400" dirty="0" smtClean="0">
                <a:latin typeface="Comic Sans MS"/>
                <a:cs typeface="Comic Sans MS"/>
              </a:rPr>
              <a:t>/2,</a:t>
            </a:r>
            <a:r>
              <a:rPr lang="es-AR" sz="2400" spc="125" dirty="0" smtClean="0">
                <a:latin typeface="Comic Sans MS"/>
                <a:cs typeface="Comic Sans MS"/>
              </a:rPr>
              <a:t> </a:t>
            </a:r>
            <a:r>
              <a:rPr lang="es-AR" sz="2400" spc="-5" dirty="0" smtClean="0">
                <a:latin typeface="Comic Sans MS"/>
                <a:cs typeface="Comic Sans MS"/>
              </a:rPr>
              <a:t>para</a:t>
            </a:r>
            <a:r>
              <a:rPr lang="es-AR" sz="2400" spc="125" dirty="0" smtClean="0">
                <a:latin typeface="Comic Sans MS"/>
                <a:cs typeface="Comic Sans MS"/>
              </a:rPr>
              <a:t> </a:t>
            </a:r>
            <a:r>
              <a:rPr lang="es-AR" sz="2400" spc="-5" dirty="0" smtClean="0">
                <a:latin typeface="Comic Sans MS"/>
                <a:cs typeface="Comic Sans MS"/>
              </a:rPr>
              <a:t>evitar </a:t>
            </a:r>
            <a:r>
              <a:rPr lang="es-AR" sz="2400" spc="-254" dirty="0" smtClean="0">
                <a:latin typeface="Comic Sans MS"/>
                <a:cs typeface="Comic Sans MS"/>
              </a:rPr>
              <a:t> </a:t>
            </a:r>
            <a:r>
              <a:rPr lang="es-AR" sz="2400" spc="-5" dirty="0" smtClean="0">
                <a:latin typeface="Comic Sans MS"/>
                <a:cs typeface="Comic Sans MS"/>
              </a:rPr>
              <a:t>la</a:t>
            </a:r>
            <a:r>
              <a:rPr lang="es-AR" sz="2400" spc="254" dirty="0" smtClean="0">
                <a:latin typeface="Comic Sans MS"/>
                <a:cs typeface="Comic Sans MS"/>
              </a:rPr>
              <a:t> </a:t>
            </a:r>
            <a:r>
              <a:rPr lang="es-AR" sz="2400" spc="-5" dirty="0" smtClean="0">
                <a:latin typeface="Comic Sans MS"/>
                <a:cs typeface="Comic Sans MS"/>
              </a:rPr>
              <a:t>operación</a:t>
            </a:r>
            <a:r>
              <a:rPr lang="es-AR" sz="2400" spc="260" dirty="0" smtClean="0">
                <a:latin typeface="Comic Sans MS"/>
                <a:cs typeface="Comic Sans MS"/>
              </a:rPr>
              <a:t> </a:t>
            </a:r>
            <a:r>
              <a:rPr lang="es-AR" sz="2400" spc="-5" dirty="0" smtClean="0">
                <a:latin typeface="Comic Sans MS"/>
                <a:cs typeface="Comic Sans MS"/>
              </a:rPr>
              <a:t>incorrecta durante disturbios en el sistema </a:t>
            </a:r>
            <a:r>
              <a:rPr lang="es-AR" sz="2400" spc="-254" dirty="0" smtClean="0">
                <a:latin typeface="Comic Sans MS"/>
                <a:cs typeface="Comic Sans MS"/>
              </a:rPr>
              <a:t> </a:t>
            </a:r>
            <a:r>
              <a:rPr lang="es-AR" sz="2400" spc="-5" dirty="0" smtClean="0">
                <a:latin typeface="Comic Sans MS"/>
                <a:cs typeface="Comic Sans MS"/>
              </a:rPr>
              <a:t>y otras condiciones de falla.</a:t>
            </a:r>
            <a:r>
              <a:rPr lang="es-AR" sz="2400" dirty="0" smtClean="0">
                <a:latin typeface="Comic Sans MS"/>
                <a:cs typeface="Comic Sans MS"/>
              </a:rPr>
              <a:t> </a:t>
            </a:r>
            <a:r>
              <a:rPr lang="es-AR" sz="2400" spc="-5" dirty="0" smtClean="0">
                <a:latin typeface="Comic Sans MS"/>
                <a:cs typeface="Comic Sans MS"/>
              </a:rPr>
              <a:t>El diámetro del círculo se </a:t>
            </a:r>
            <a:r>
              <a:rPr lang="es-AR" sz="2400" dirty="0" smtClean="0">
                <a:latin typeface="Comic Sans MS"/>
                <a:cs typeface="Comic Sans MS"/>
              </a:rPr>
              <a:t> </a:t>
            </a:r>
            <a:r>
              <a:rPr lang="es-AR" sz="2400" spc="-5" dirty="0" smtClean="0">
                <a:latin typeface="Comic Sans MS"/>
                <a:cs typeface="Comic Sans MS"/>
              </a:rPr>
              <a:t>ajusta para ser igual a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spc="-5" dirty="0" err="1"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Puede usarse un retardo de </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0.5</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0.6</a:t>
            </a:r>
            <a:r>
              <a:rPr lang="es-AR" sz="2400" dirty="0" smtClean="0">
                <a:latin typeface="Comic Sans MS"/>
                <a:cs typeface="Comic Sans MS"/>
              </a:rPr>
              <a:t> </a:t>
            </a:r>
            <a:r>
              <a:rPr lang="es-AR" sz="2400" spc="-5" dirty="0" smtClean="0">
                <a:latin typeface="Comic Sans MS"/>
                <a:cs typeface="Comic Sans MS"/>
              </a:rPr>
              <a:t>segundos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tener</a:t>
            </a:r>
            <a:r>
              <a:rPr lang="es-AR" sz="2400" spc="254" dirty="0" smtClean="0">
                <a:latin typeface="Comic Sans MS"/>
                <a:cs typeface="Comic Sans MS"/>
              </a:rPr>
              <a:t> </a:t>
            </a:r>
            <a:r>
              <a:rPr lang="es-AR" sz="2400" spc="-5" dirty="0" smtClean="0">
                <a:latin typeface="Comic Sans MS"/>
                <a:cs typeface="Comic Sans MS"/>
              </a:rPr>
              <a:t>seguridad </a:t>
            </a:r>
            <a:r>
              <a:rPr lang="es-AR" sz="2400" dirty="0" smtClean="0">
                <a:latin typeface="Comic Sans MS"/>
                <a:cs typeface="Comic Sans MS"/>
              </a:rPr>
              <a:t> </a:t>
            </a:r>
            <a:r>
              <a:rPr lang="es-AR" sz="2400" spc="-5" dirty="0" smtClean="0">
                <a:latin typeface="Comic Sans MS"/>
                <a:cs typeface="Comic Sans MS"/>
              </a:rPr>
              <a:t>contra oscilaciones estables de potencia. condiciones</a:t>
            </a:r>
            <a:r>
              <a:rPr lang="es-AR" sz="2400" spc="260"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carga </a:t>
            </a:r>
            <a:r>
              <a:rPr lang="es-AR" sz="2400" dirty="0" smtClean="0">
                <a:latin typeface="Comic Sans MS"/>
                <a:cs typeface="Comic Sans MS"/>
              </a:rPr>
              <a:t> </a:t>
            </a:r>
            <a:r>
              <a:rPr lang="es-AR" sz="2400" spc="-5" dirty="0" smtClean="0">
                <a:latin typeface="Comic Sans MS"/>
                <a:cs typeface="Comic Sans MS"/>
              </a:rPr>
              <a:t>ligera.</a:t>
            </a:r>
            <a:endParaRPr sz="2400">
              <a:latin typeface="Comic Sans MS"/>
              <a:cs typeface="Comic Sans MS"/>
            </a:endParaRPr>
          </a:p>
        </p:txBody>
      </p:sp>
      <p:pic>
        <p:nvPicPr>
          <p:cNvPr id="7" name="object 7"/>
          <p:cNvPicPr/>
          <p:nvPr/>
        </p:nvPicPr>
        <p:blipFill>
          <a:blip r:embed="rId2" cstate="print"/>
          <a:stretch>
            <a:fillRect/>
          </a:stretch>
        </p:blipFill>
        <p:spPr>
          <a:xfrm>
            <a:off x="12512700" y="2385994"/>
            <a:ext cx="5072098" cy="4125077"/>
          </a:xfrm>
          <a:prstGeom prst="rect">
            <a:avLst/>
          </a:prstGeom>
        </p:spPr>
      </p:pic>
      <p:sp>
        <p:nvSpPr>
          <p:cNvPr id="14" name="13 Rectángulo"/>
          <p:cNvSpPr/>
          <p:nvPr/>
        </p:nvSpPr>
        <p:spPr>
          <a:xfrm>
            <a:off x="12512699" y="6886588"/>
            <a:ext cx="5072099" cy="707886"/>
          </a:xfrm>
          <a:prstGeom prst="rect">
            <a:avLst/>
          </a:prstGeom>
        </p:spPr>
        <p:txBody>
          <a:bodyPr wrap="square">
            <a:spAutoFit/>
          </a:bodyPr>
          <a:lstStyle/>
          <a:p>
            <a:pPr algn="ctr"/>
            <a:r>
              <a:rPr lang="es-AR" sz="2000" b="1" dirty="0" smtClean="0">
                <a:latin typeface="Comic Sans MS" pitchFamily="66" charset="0"/>
              </a:rPr>
              <a:t>Figura 3 Características del relé </a:t>
            </a:r>
            <a:r>
              <a:rPr lang="es-AR" sz="2000" b="1" dirty="0" err="1" smtClean="0">
                <a:latin typeface="Comic Sans MS" pitchFamily="66" charset="0"/>
              </a:rPr>
              <a:t>Mho</a:t>
            </a:r>
            <a:r>
              <a:rPr lang="es-AR" sz="2000" b="1" dirty="0" smtClean="0">
                <a:latin typeface="Comic Sans MS" pitchFamily="66" charset="0"/>
              </a:rPr>
              <a:t>-Offset de una zona </a:t>
            </a:r>
            <a:endParaRPr lang="es-AR" sz="2000" b="1" dirty="0">
              <a:latin typeface="Comic Sans MS" pitchFamily="66"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96802" y="314292"/>
            <a:ext cx="12073022" cy="7412286"/>
          </a:xfrm>
          <a:prstGeom prst="rect">
            <a:avLst/>
          </a:prstGeom>
        </p:spPr>
        <p:txBody>
          <a:bodyPr vert="horz" wrap="square" lIns="0" tIns="12700" rIns="0" bIns="0" rtlCol="0">
            <a:spAutoFit/>
          </a:bodyPr>
          <a:lstStyle/>
          <a:p>
            <a:pPr marL="38100" marR="31115" algn="just">
              <a:spcBef>
                <a:spcPts val="100"/>
              </a:spcBef>
            </a:pPr>
            <a:r>
              <a:rPr lang="es-AR" sz="2400" spc="-5" dirty="0" smtClean="0">
                <a:latin typeface="Comic Sans MS"/>
                <a:cs typeface="Comic Sans MS"/>
              </a:rPr>
              <a:t>Estos </a:t>
            </a:r>
            <a:r>
              <a:rPr lang="es-AR" sz="2400" spc="-5" dirty="0" smtClean="0">
                <a:latin typeface="Comic Sans MS"/>
                <a:cs typeface="Comic Sans MS"/>
              </a:rPr>
              <a:t>ajustes </a:t>
            </a:r>
            <a:r>
              <a:rPr lang="es-AR" sz="2400" dirty="0" smtClean="0">
                <a:latin typeface="Comic Sans MS"/>
                <a:cs typeface="Comic Sans MS"/>
              </a:rPr>
              <a:t> </a:t>
            </a:r>
            <a:r>
              <a:rPr lang="es-AR" sz="2400" spc="-5" dirty="0" smtClean="0">
                <a:latin typeface="Comic Sans MS"/>
                <a:cs typeface="Comic Sans MS"/>
              </a:rPr>
              <a:t>pueden</a:t>
            </a:r>
            <a:r>
              <a:rPr lang="es-AR" sz="2400" dirty="0" smtClean="0">
                <a:latin typeface="Comic Sans MS"/>
                <a:cs typeface="Comic Sans MS"/>
              </a:rPr>
              <a:t> </a:t>
            </a:r>
            <a:r>
              <a:rPr lang="es-AR" sz="2400" spc="-5" dirty="0" smtClean="0">
                <a:latin typeface="Comic Sans MS"/>
                <a:cs typeface="Comic Sans MS"/>
              </a:rPr>
              <a:t>proporcionar</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contra</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excitación del generador desde carga cero hasta plena </a:t>
            </a:r>
            <a:r>
              <a:rPr lang="es-AR" sz="2400" dirty="0" smtClean="0">
                <a:latin typeface="Comic Sans MS"/>
                <a:cs typeface="Comic Sans MS"/>
              </a:rPr>
              <a:t> </a:t>
            </a:r>
            <a:r>
              <a:rPr lang="es-AR" sz="2400" spc="-5" dirty="0" smtClean="0">
                <a:latin typeface="Comic Sans MS"/>
                <a:cs typeface="Comic Sans MS"/>
              </a:rPr>
              <a:t>carga, siempre que la reactancia síncrona de eje directo </a:t>
            </a:r>
            <a:r>
              <a:rPr lang="es-AR" sz="2400" dirty="0" smtClean="0">
                <a:latin typeface="Comic Sans MS"/>
                <a:cs typeface="Comic Sans MS"/>
              </a:rPr>
              <a:t>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baseline="-13888" dirty="0" smtClean="0">
                <a:latin typeface="Comic Sans MS"/>
                <a:cs typeface="Comic Sans MS"/>
              </a:rPr>
              <a:t> </a:t>
            </a:r>
            <a:r>
              <a:rPr lang="es-AR" sz="2400" spc="-5" dirty="0" smtClean="0">
                <a:latin typeface="Comic Sans MS"/>
                <a:cs typeface="Comic Sans MS"/>
              </a:rPr>
              <a:t>del generador esté en el rango de 1.0 – 1.2 </a:t>
            </a:r>
            <a:r>
              <a:rPr lang="es-AR" sz="2400" spc="-5" dirty="0" err="1" smtClean="0">
                <a:latin typeface="Comic Sans MS"/>
                <a:cs typeface="Comic Sans MS"/>
              </a:rPr>
              <a:t>pu</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Las </a:t>
            </a:r>
            <a:r>
              <a:rPr lang="es-AR" sz="2400" dirty="0" smtClean="0">
                <a:latin typeface="Comic Sans MS"/>
                <a:cs typeface="Comic Sans MS"/>
              </a:rPr>
              <a:t> </a:t>
            </a:r>
            <a:r>
              <a:rPr lang="es-AR" sz="2400" spc="-5" dirty="0" smtClean="0">
                <a:latin typeface="Comic Sans MS"/>
                <a:cs typeface="Comic Sans MS"/>
              </a:rPr>
              <a:t>máquinas</a:t>
            </a:r>
            <a:r>
              <a:rPr lang="es-AR" sz="2400" dirty="0" smtClean="0">
                <a:latin typeface="Comic Sans MS"/>
                <a:cs typeface="Comic Sans MS"/>
              </a:rPr>
              <a:t> </a:t>
            </a:r>
            <a:r>
              <a:rPr lang="es-AR" sz="2400" spc="-5" dirty="0" smtClean="0">
                <a:latin typeface="Comic Sans MS"/>
                <a:cs typeface="Comic Sans MS"/>
              </a:rPr>
              <a:t>modernas</a:t>
            </a:r>
            <a:r>
              <a:rPr lang="es-AR" sz="2400" dirty="0" smtClean="0">
                <a:latin typeface="Comic Sans MS"/>
                <a:cs typeface="Comic Sans MS"/>
              </a:rPr>
              <a:t> </a:t>
            </a:r>
            <a:r>
              <a:rPr lang="es-AR" sz="2400" spc="-5" dirty="0" smtClean="0">
                <a:latin typeface="Comic Sans MS"/>
                <a:cs typeface="Comic Sans MS"/>
              </a:rPr>
              <a:t>son</a:t>
            </a:r>
            <a:r>
              <a:rPr lang="es-AR" sz="2400" dirty="0" smtClean="0">
                <a:latin typeface="Comic Sans MS"/>
                <a:cs typeface="Comic Sans MS"/>
              </a:rPr>
              <a:t> </a:t>
            </a:r>
            <a:r>
              <a:rPr lang="es-AR" sz="2400" spc="-5" dirty="0" smtClean="0">
                <a:latin typeface="Comic Sans MS"/>
                <a:cs typeface="Comic Sans MS"/>
              </a:rPr>
              <a:t>diseñadas</a:t>
            </a:r>
            <a:r>
              <a:rPr lang="es-AR" sz="2400" spc="254" dirty="0" smtClean="0">
                <a:latin typeface="Comic Sans MS"/>
                <a:cs typeface="Comic Sans MS"/>
              </a:rPr>
              <a:t> </a:t>
            </a:r>
            <a:r>
              <a:rPr lang="es-AR" sz="2400" spc="-5" dirty="0" smtClean="0">
                <a:latin typeface="Comic Sans MS"/>
                <a:cs typeface="Comic Sans MS"/>
              </a:rPr>
              <a:t>con valores</a:t>
            </a:r>
            <a:r>
              <a:rPr lang="es-AR" sz="2400" spc="260" dirty="0" smtClean="0">
                <a:latin typeface="Comic Sans MS"/>
                <a:cs typeface="Comic Sans MS"/>
              </a:rPr>
              <a:t> </a:t>
            </a:r>
            <a:r>
              <a:rPr lang="es-AR" sz="2400" spc="-5" dirty="0" smtClean="0">
                <a:latin typeface="Comic Sans MS"/>
                <a:cs typeface="Comic Sans MS"/>
              </a:rPr>
              <a:t>mayores </a:t>
            </a:r>
            <a:r>
              <a:rPr lang="es-AR" sz="2400" spc="-254" dirty="0" smtClean="0">
                <a:latin typeface="Comic Sans MS"/>
                <a:cs typeface="Comic Sans MS"/>
              </a:rPr>
              <a:t> </a:t>
            </a:r>
            <a:r>
              <a:rPr lang="es-AR" sz="2400" spc="-5" dirty="0" smtClean="0">
                <a:latin typeface="Comic Sans MS"/>
                <a:cs typeface="Comic Sans MS"/>
              </a:rPr>
              <a:t>de</a:t>
            </a:r>
            <a:r>
              <a:rPr lang="es-AR" sz="2400" spc="80" dirty="0" smtClean="0">
                <a:latin typeface="Comic Sans MS"/>
                <a:cs typeface="Comic Sans MS"/>
              </a:rPr>
              <a:t> </a:t>
            </a:r>
            <a:r>
              <a:rPr lang="es-AR" sz="2400" spc="-5" dirty="0" smtClean="0">
                <a:latin typeface="Comic Sans MS"/>
                <a:cs typeface="Comic Sans MS"/>
              </a:rPr>
              <a:t>reactancia</a:t>
            </a:r>
            <a:r>
              <a:rPr lang="es-AR" sz="2400" spc="80" dirty="0" smtClean="0">
                <a:latin typeface="Comic Sans MS"/>
                <a:cs typeface="Comic Sans MS"/>
              </a:rPr>
              <a:t> </a:t>
            </a:r>
            <a:r>
              <a:rPr lang="es-AR" sz="2400" spc="-5" dirty="0" smtClean="0">
                <a:latin typeface="Comic Sans MS"/>
                <a:cs typeface="Comic Sans MS"/>
              </a:rPr>
              <a:t>síncrona</a:t>
            </a:r>
            <a:r>
              <a:rPr lang="es-AR" sz="2400" spc="90" dirty="0" smtClean="0">
                <a:latin typeface="Comic Sans MS"/>
                <a:cs typeface="Comic Sans MS"/>
              </a:rPr>
              <a:t> </a:t>
            </a:r>
            <a:r>
              <a:rPr lang="es-AR" sz="2400" spc="-5" dirty="0" smtClean="0">
                <a:latin typeface="Comic Sans MS"/>
                <a:cs typeface="Comic Sans MS"/>
              </a:rPr>
              <a:t>de</a:t>
            </a:r>
            <a:r>
              <a:rPr lang="es-AR" sz="2400" spc="80" dirty="0" smtClean="0">
                <a:latin typeface="Comic Sans MS"/>
                <a:cs typeface="Comic Sans MS"/>
              </a:rPr>
              <a:t> </a:t>
            </a:r>
            <a:r>
              <a:rPr lang="es-AR" sz="2400" spc="-5" dirty="0" smtClean="0">
                <a:latin typeface="Comic Sans MS"/>
                <a:cs typeface="Comic Sans MS"/>
              </a:rPr>
              <a:t>eje</a:t>
            </a:r>
            <a:r>
              <a:rPr lang="es-AR" sz="2400" spc="90" dirty="0" smtClean="0">
                <a:latin typeface="Comic Sans MS"/>
                <a:cs typeface="Comic Sans MS"/>
              </a:rPr>
              <a:t> </a:t>
            </a:r>
            <a:r>
              <a:rPr lang="es-AR" sz="2400" spc="-5" dirty="0" smtClean="0">
                <a:latin typeface="Comic Sans MS"/>
                <a:cs typeface="Comic Sans MS"/>
              </a:rPr>
              <a:t>directo</a:t>
            </a:r>
            <a:r>
              <a:rPr lang="es-AR" sz="2400" spc="80" dirty="0" smtClean="0">
                <a:latin typeface="Comic Sans MS"/>
                <a:cs typeface="Comic Sans MS"/>
              </a:rPr>
              <a:t>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spc="262" baseline="-13888" dirty="0" smtClean="0">
                <a:latin typeface="Comic Sans MS"/>
                <a:cs typeface="Comic Sans MS"/>
              </a:rPr>
              <a:t> </a:t>
            </a:r>
            <a:r>
              <a:rPr lang="es-AR" sz="2400" spc="-5" dirty="0" smtClean="0">
                <a:latin typeface="Comic Sans MS"/>
                <a:cs typeface="Comic Sans MS"/>
              </a:rPr>
              <a:t>en</a:t>
            </a:r>
            <a:r>
              <a:rPr lang="es-AR" sz="2400" spc="90" dirty="0" smtClean="0">
                <a:latin typeface="Comic Sans MS"/>
                <a:cs typeface="Comic Sans MS"/>
              </a:rPr>
              <a:t> </a:t>
            </a:r>
            <a:r>
              <a:rPr lang="es-AR" sz="2400" spc="-5" dirty="0" smtClean="0">
                <a:latin typeface="Comic Sans MS"/>
                <a:cs typeface="Comic Sans MS"/>
              </a:rPr>
              <a:t>el</a:t>
            </a:r>
            <a:r>
              <a:rPr lang="es-AR" sz="2400" spc="85" dirty="0" smtClean="0">
                <a:latin typeface="Comic Sans MS"/>
                <a:cs typeface="Comic Sans MS"/>
              </a:rPr>
              <a:t> </a:t>
            </a:r>
            <a:r>
              <a:rPr lang="es-AR" sz="2400" spc="-5" dirty="0" smtClean="0">
                <a:latin typeface="Comic Sans MS"/>
                <a:cs typeface="Comic Sans MS"/>
              </a:rPr>
              <a:t>rango</a:t>
            </a:r>
            <a:r>
              <a:rPr lang="es-AR" sz="2400" spc="85" dirty="0" smtClean="0">
                <a:latin typeface="Comic Sans MS"/>
                <a:cs typeface="Comic Sans MS"/>
              </a:rPr>
              <a:t> </a:t>
            </a:r>
            <a:r>
              <a:rPr lang="es-AR" sz="2400" spc="-5" dirty="0" smtClean="0">
                <a:latin typeface="Comic Sans MS"/>
                <a:cs typeface="Comic Sans MS"/>
              </a:rPr>
              <a:t>de 1.5 </a:t>
            </a:r>
            <a:r>
              <a:rPr lang="es-AR" sz="2400" spc="-5" dirty="0" smtClean="0">
                <a:latin typeface="Comic Sans MS"/>
                <a:cs typeface="Comic Sans MS"/>
              </a:rPr>
              <a:t>– 2.0 </a:t>
            </a:r>
            <a:r>
              <a:rPr lang="es-AR" sz="2400" spc="-5" dirty="0" err="1" smtClean="0">
                <a:latin typeface="Comic Sans MS"/>
                <a:cs typeface="Comic Sans MS"/>
              </a:rPr>
              <a:t>pu</a:t>
            </a:r>
            <a:r>
              <a:rPr lang="es-AR" sz="2400" spc="-5" dirty="0" smtClean="0">
                <a:latin typeface="Comic Sans MS"/>
                <a:cs typeface="Comic Sans MS"/>
              </a:rPr>
              <a:t>. Con estas reactancias síncronas altas, el </a:t>
            </a:r>
            <a:r>
              <a:rPr lang="es-AR" sz="2400" dirty="0" smtClean="0">
                <a:latin typeface="Comic Sans MS"/>
                <a:cs typeface="Comic Sans MS"/>
              </a:rPr>
              <a:t> </a:t>
            </a:r>
            <a:r>
              <a:rPr lang="es-AR" sz="2400" spc="-5" dirty="0" smtClean="0">
                <a:latin typeface="Comic Sans MS"/>
                <a:cs typeface="Comic Sans MS"/>
              </a:rPr>
              <a:t>ajustar el diámetro del relé </a:t>
            </a:r>
            <a:r>
              <a:rPr lang="es-AR" sz="2400" spc="-5" dirty="0" err="1" smtClean="0">
                <a:latin typeface="Comic Sans MS"/>
                <a:cs typeface="Comic Sans MS"/>
              </a:rPr>
              <a:t>mho</a:t>
            </a:r>
            <a:r>
              <a:rPr lang="es-AR" sz="2400" spc="-5" dirty="0" smtClean="0">
                <a:latin typeface="Comic Sans MS"/>
                <a:cs typeface="Comic Sans MS"/>
              </a:rPr>
              <a:t> offset a </a:t>
            </a:r>
            <a:r>
              <a:rPr lang="es-AR" sz="2400" dirty="0" err="1" smtClean="0">
                <a:latin typeface="Comic Sans MS"/>
                <a:cs typeface="Comic Sans MS"/>
              </a:rPr>
              <a:t>X</a:t>
            </a:r>
            <a:r>
              <a:rPr lang="es-AR" sz="2400" baseline="-13888" dirty="0" err="1" smtClean="0">
                <a:latin typeface="Comic Sans MS"/>
                <a:cs typeface="Comic Sans MS"/>
              </a:rPr>
              <a:t>d</a:t>
            </a:r>
            <a:r>
              <a:rPr lang="es-AR" sz="2400" spc="7" baseline="-13888" dirty="0" smtClean="0">
                <a:latin typeface="Comic Sans MS"/>
                <a:cs typeface="Comic Sans MS"/>
              </a:rPr>
              <a:t> </a:t>
            </a:r>
            <a:r>
              <a:rPr lang="es-AR" sz="2400" spc="-5" dirty="0" smtClean="0">
                <a:latin typeface="Comic Sans MS"/>
                <a:cs typeface="Comic Sans MS"/>
              </a:rPr>
              <a:t>abriría la </a:t>
            </a:r>
            <a:r>
              <a:rPr lang="es-AR" sz="2400" dirty="0" smtClean="0">
                <a:latin typeface="Comic Sans MS"/>
                <a:cs typeface="Comic Sans MS"/>
              </a:rPr>
              <a:t> </a:t>
            </a:r>
            <a:r>
              <a:rPr lang="es-AR" sz="2400" spc="-5" dirty="0" smtClean="0">
                <a:latin typeface="Comic Sans MS"/>
                <a:cs typeface="Comic Sans MS"/>
              </a:rPr>
              <a:t>posibilidad de operación incorrecta del relé durante la </a:t>
            </a:r>
            <a:r>
              <a:rPr lang="es-AR" sz="2400" dirty="0" smtClean="0">
                <a:latin typeface="Comic Sans MS"/>
                <a:cs typeface="Comic Sans MS"/>
              </a:rPr>
              <a:t> </a:t>
            </a:r>
            <a:r>
              <a:rPr lang="es-AR" sz="2400" spc="-5" dirty="0" smtClean="0">
                <a:latin typeface="Comic Sans MS"/>
                <a:cs typeface="Comic Sans MS"/>
              </a:rPr>
              <a:t>operación</a:t>
            </a:r>
            <a:r>
              <a:rPr lang="es-AR" sz="2400" dirty="0" smtClean="0">
                <a:latin typeface="Comic Sans MS"/>
                <a:cs typeface="Comic Sans MS"/>
              </a:rPr>
              <a:t> </a:t>
            </a:r>
            <a:r>
              <a:rPr lang="es-AR" sz="2400" spc="-5" dirty="0" err="1" smtClean="0">
                <a:latin typeface="Comic Sans MS"/>
                <a:cs typeface="Comic Sans MS"/>
              </a:rPr>
              <a:t>subexcitado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evitar</a:t>
            </a:r>
            <a:r>
              <a:rPr lang="es-AR" sz="2400" dirty="0" smtClean="0">
                <a:latin typeface="Comic Sans MS"/>
                <a:cs typeface="Comic Sans MS"/>
              </a:rPr>
              <a:t> </a:t>
            </a:r>
            <a:r>
              <a:rPr lang="es-AR" sz="2400" spc="-5" dirty="0" smtClean="0">
                <a:latin typeface="Comic Sans MS"/>
                <a:cs typeface="Comic Sans MS"/>
              </a:rPr>
              <a:t>estas</a:t>
            </a:r>
            <a:r>
              <a:rPr lang="es-AR" sz="2400" dirty="0" smtClean="0">
                <a:latin typeface="Comic Sans MS"/>
                <a:cs typeface="Comic Sans MS"/>
              </a:rPr>
              <a:t> </a:t>
            </a:r>
            <a:r>
              <a:rPr lang="es-AR" sz="2400" spc="-5" dirty="0" smtClean="0">
                <a:latin typeface="Comic Sans MS"/>
                <a:cs typeface="Comic Sans MS"/>
              </a:rPr>
              <a:t>operaciones </a:t>
            </a:r>
            <a:r>
              <a:rPr lang="es-AR" sz="2400" dirty="0" smtClean="0">
                <a:latin typeface="Comic Sans MS"/>
                <a:cs typeface="Comic Sans MS"/>
              </a:rPr>
              <a:t> </a:t>
            </a:r>
            <a:r>
              <a:rPr lang="es-AR" sz="2400" spc="-5" dirty="0" smtClean="0">
                <a:latin typeface="Comic Sans MS"/>
                <a:cs typeface="Comic Sans MS"/>
              </a:rPr>
              <a:t>incorrectas, el diámetro del círculo es limitado a 1.0 </a:t>
            </a:r>
            <a:r>
              <a:rPr lang="es-AR" sz="2400" spc="-5" dirty="0" err="1" smtClean="0">
                <a:latin typeface="Comic Sans MS"/>
                <a:cs typeface="Comic Sans MS"/>
              </a:rPr>
              <a:t>pu</a:t>
            </a:r>
            <a:r>
              <a:rPr lang="es-AR" sz="2400" spc="-5" dirty="0" smtClean="0">
                <a:latin typeface="Comic Sans MS"/>
                <a:cs typeface="Comic Sans MS"/>
              </a:rPr>
              <a:t>. </a:t>
            </a:r>
            <a:r>
              <a:rPr lang="es-AR" sz="2400" dirty="0" smtClean="0">
                <a:latin typeface="Comic Sans MS"/>
                <a:cs typeface="Comic Sans MS"/>
              </a:rPr>
              <a:t> </a:t>
            </a:r>
            <a:r>
              <a:rPr lang="es-AR" sz="2400" spc="-5" dirty="0" smtClean="0">
                <a:latin typeface="Comic Sans MS"/>
                <a:cs typeface="Comic Sans MS"/>
              </a:rPr>
              <a:t>(en la base del generador), en lugar de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spc="-5" dirty="0" err="1"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Este ajuste </a:t>
            </a:r>
            <a:r>
              <a:rPr lang="es-AR" sz="2400" dirty="0" smtClean="0">
                <a:latin typeface="Comic Sans MS"/>
                <a:cs typeface="Comic Sans MS"/>
              </a:rPr>
              <a:t> </a:t>
            </a:r>
            <a:r>
              <a:rPr lang="es-AR" sz="2400" spc="-5" dirty="0" smtClean="0">
                <a:latin typeface="Comic Sans MS"/>
                <a:cs typeface="Comic Sans MS"/>
              </a:rPr>
              <a:t>reducido</a:t>
            </a:r>
            <a:r>
              <a:rPr lang="es-AR" sz="2400" dirty="0" smtClean="0">
                <a:latin typeface="Comic Sans MS"/>
                <a:cs typeface="Comic Sans MS"/>
              </a:rPr>
              <a:t> </a:t>
            </a:r>
            <a:r>
              <a:rPr lang="es-AR" sz="2400" spc="-5" dirty="0" smtClean="0">
                <a:latin typeface="Comic Sans MS"/>
                <a:cs typeface="Comic Sans MS"/>
              </a:rPr>
              <a:t>limitaría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cobertura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a </a:t>
            </a:r>
            <a:r>
              <a:rPr lang="es-AR" sz="2400" dirty="0" smtClean="0">
                <a:latin typeface="Comic Sans MS"/>
                <a:cs typeface="Comic Sans MS"/>
              </a:rPr>
              <a:t> </a:t>
            </a:r>
            <a:r>
              <a:rPr lang="es-AR" sz="2400" spc="-5" dirty="0" smtClean="0">
                <a:latin typeface="Comic Sans MS"/>
                <a:cs typeface="Comic Sans MS"/>
              </a:rPr>
              <a:t>condiciones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máquina</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alta</a:t>
            </a:r>
            <a:r>
              <a:rPr lang="es-AR" sz="2400" dirty="0" smtClean="0">
                <a:latin typeface="Comic Sans MS"/>
                <a:cs typeface="Comic Sans MS"/>
              </a:rPr>
              <a:t> </a:t>
            </a:r>
            <a:r>
              <a:rPr lang="es-AR" sz="2400" spc="-5" dirty="0" smtClean="0">
                <a:latin typeface="Comic Sans MS"/>
                <a:cs typeface="Comic Sans MS"/>
              </a:rPr>
              <a:t>carga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podría</a:t>
            </a:r>
            <a:r>
              <a:rPr lang="es-AR" sz="2400" dirty="0" smtClean="0">
                <a:latin typeface="Comic Sans MS"/>
                <a:cs typeface="Comic Sans MS"/>
              </a:rPr>
              <a:t> </a:t>
            </a:r>
            <a:r>
              <a:rPr lang="es-AR" sz="2400" spc="-5" dirty="0" smtClean="0">
                <a:latin typeface="Comic Sans MS"/>
                <a:cs typeface="Comic Sans MS"/>
              </a:rPr>
              <a:t>no </a:t>
            </a:r>
            <a:r>
              <a:rPr lang="es-AR" sz="2400" dirty="0" smtClean="0">
                <a:latin typeface="Comic Sans MS"/>
                <a:cs typeface="Comic Sans MS"/>
              </a:rPr>
              <a:t> </a:t>
            </a:r>
            <a:r>
              <a:rPr lang="es-AR" sz="2400" spc="-5" dirty="0" smtClean="0">
                <a:latin typeface="Comic Sans MS"/>
                <a:cs typeface="Comic Sans MS"/>
              </a:rPr>
              <a:t>proporcionar</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condiciones</a:t>
            </a:r>
            <a:r>
              <a:rPr lang="es-AR" sz="2400" spc="260"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carga </a:t>
            </a:r>
            <a:r>
              <a:rPr lang="es-AR" sz="2400" dirty="0" smtClean="0">
                <a:latin typeface="Comic Sans MS"/>
                <a:cs typeface="Comic Sans MS"/>
              </a:rPr>
              <a:t> </a:t>
            </a:r>
            <a:r>
              <a:rPr lang="es-AR" sz="2400" spc="-5" dirty="0" smtClean="0">
                <a:latin typeface="Comic Sans MS"/>
                <a:cs typeface="Comic Sans MS"/>
              </a:rPr>
              <a:t>ligera</a:t>
            </a:r>
            <a:r>
              <a:rPr lang="es-AR" sz="2400" spc="-5" dirty="0" smtClean="0">
                <a:latin typeface="Comic Sans MS"/>
                <a:cs typeface="Comic Sans MS"/>
              </a:rPr>
              <a:t>.</a:t>
            </a:r>
          </a:p>
          <a:p>
            <a:pPr marL="38100" marR="31115" algn="just">
              <a:spcBef>
                <a:spcPts val="100"/>
              </a:spcBef>
            </a:pP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evitar</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limitaciones</a:t>
            </a:r>
            <a:r>
              <a:rPr lang="es-AR" sz="2400" dirty="0" smtClean="0">
                <a:latin typeface="Comic Sans MS"/>
                <a:cs typeface="Comic Sans MS"/>
              </a:rPr>
              <a:t> </a:t>
            </a:r>
            <a:r>
              <a:rPr lang="es-AR" sz="2400" spc="-5" dirty="0" smtClean="0">
                <a:latin typeface="Comic Sans MS"/>
                <a:cs typeface="Comic Sans MS"/>
              </a:rPr>
              <a:t>anteriores,</a:t>
            </a:r>
            <a:r>
              <a:rPr lang="es-AR" sz="2400" spc="254" dirty="0" smtClean="0">
                <a:latin typeface="Comic Sans MS"/>
                <a:cs typeface="Comic Sans MS"/>
              </a:rPr>
              <a:t> </a:t>
            </a:r>
            <a:r>
              <a:rPr lang="es-AR" sz="2400" spc="-5" dirty="0" smtClean="0">
                <a:latin typeface="Comic Sans MS"/>
                <a:cs typeface="Comic Sans MS"/>
              </a:rPr>
              <a:t>pueden</a:t>
            </a:r>
            <a:r>
              <a:rPr lang="es-AR" sz="2400" spc="260" dirty="0" smtClean="0">
                <a:latin typeface="Comic Sans MS"/>
                <a:cs typeface="Comic Sans MS"/>
              </a:rPr>
              <a:t> </a:t>
            </a:r>
            <a:r>
              <a:rPr lang="es-AR" sz="2400" spc="-5" dirty="0" smtClean="0">
                <a:latin typeface="Comic Sans MS"/>
                <a:cs typeface="Comic Sans MS"/>
              </a:rPr>
              <a:t>usarse </a:t>
            </a:r>
            <a:r>
              <a:rPr lang="es-AR" sz="2400" spc="-254" dirty="0" smtClean="0">
                <a:latin typeface="Comic Sans MS"/>
                <a:cs typeface="Comic Sans MS"/>
              </a:rPr>
              <a:t> </a:t>
            </a:r>
            <a:r>
              <a:rPr lang="es-AR" sz="2400" spc="-5" dirty="0" smtClean="0">
                <a:latin typeface="Comic Sans MS"/>
                <a:cs typeface="Comic Sans MS"/>
              </a:rPr>
              <a:t>dos relés </a:t>
            </a:r>
            <a:r>
              <a:rPr lang="es-AR" sz="2400" spc="-5" dirty="0" err="1" smtClean="0">
                <a:latin typeface="Comic Sans MS"/>
                <a:cs typeface="Comic Sans MS"/>
              </a:rPr>
              <a:t>mho</a:t>
            </a:r>
            <a:r>
              <a:rPr lang="es-AR" sz="2400" spc="-5" dirty="0" smtClean="0">
                <a:latin typeface="Comic Sans MS"/>
                <a:cs typeface="Comic Sans MS"/>
              </a:rPr>
              <a:t> offset como se muestra en la </a:t>
            </a:r>
            <a:r>
              <a:rPr lang="es-AR" sz="2400" b="1" spc="-5" dirty="0" smtClean="0">
                <a:latin typeface="Comic Sans MS"/>
                <a:cs typeface="Comic Sans MS"/>
              </a:rPr>
              <a:t>figura 4</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El </a:t>
            </a:r>
            <a:r>
              <a:rPr lang="es-AR" sz="2400" dirty="0" smtClean="0">
                <a:latin typeface="Comic Sans MS"/>
                <a:cs typeface="Comic Sans MS"/>
              </a:rPr>
              <a:t> </a:t>
            </a:r>
            <a:r>
              <a:rPr lang="es-AR" sz="2400" spc="-5" dirty="0" smtClean="0">
                <a:latin typeface="Comic Sans MS"/>
                <a:cs typeface="Comic Sans MS"/>
              </a:rPr>
              <a:t>relé</a:t>
            </a:r>
            <a:r>
              <a:rPr lang="es-AR" sz="2400" spc="120" dirty="0" smtClean="0">
                <a:latin typeface="Comic Sans MS"/>
                <a:cs typeface="Comic Sans MS"/>
              </a:rPr>
              <a:t> </a:t>
            </a:r>
            <a:r>
              <a:rPr lang="es-AR" sz="2400" spc="-5" dirty="0" smtClean="0">
                <a:latin typeface="Comic Sans MS"/>
                <a:cs typeface="Comic Sans MS"/>
              </a:rPr>
              <a:t>con</a:t>
            </a:r>
            <a:r>
              <a:rPr lang="es-AR" sz="2400" spc="120" dirty="0" smtClean="0">
                <a:latin typeface="Comic Sans MS"/>
                <a:cs typeface="Comic Sans MS"/>
              </a:rPr>
              <a:t> </a:t>
            </a:r>
            <a:r>
              <a:rPr lang="es-AR" sz="2400" spc="-5" dirty="0" smtClean="0">
                <a:latin typeface="Comic Sans MS"/>
                <a:cs typeface="Comic Sans MS"/>
              </a:rPr>
              <a:t>un</a:t>
            </a:r>
            <a:r>
              <a:rPr lang="es-AR" sz="2400" spc="125" dirty="0" smtClean="0">
                <a:latin typeface="Comic Sans MS"/>
                <a:cs typeface="Comic Sans MS"/>
              </a:rPr>
              <a:t> </a:t>
            </a:r>
            <a:r>
              <a:rPr lang="es-AR" sz="2400" spc="-5" dirty="0" smtClean="0">
                <a:latin typeface="Comic Sans MS"/>
                <a:cs typeface="Comic Sans MS"/>
              </a:rPr>
              <a:t>1.0</a:t>
            </a:r>
            <a:r>
              <a:rPr lang="es-AR" sz="2400" spc="120" dirty="0" smtClean="0">
                <a:latin typeface="Comic Sans MS"/>
                <a:cs typeface="Comic Sans MS"/>
              </a:rPr>
              <a:t> </a:t>
            </a:r>
            <a:r>
              <a:rPr lang="es-AR" sz="2400" spc="-5" dirty="0" err="1" smtClean="0">
                <a:latin typeface="Comic Sans MS"/>
                <a:cs typeface="Comic Sans MS"/>
              </a:rPr>
              <a:t>pu</a:t>
            </a:r>
            <a:r>
              <a:rPr lang="es-AR" sz="2400" spc="125" dirty="0" smtClean="0">
                <a:latin typeface="Comic Sans MS"/>
                <a:cs typeface="Comic Sans MS"/>
              </a:rPr>
              <a:t> </a:t>
            </a:r>
            <a:r>
              <a:rPr lang="es-AR" sz="2400" spc="-5" dirty="0" smtClean="0">
                <a:latin typeface="Comic Sans MS"/>
                <a:cs typeface="Comic Sans MS"/>
              </a:rPr>
              <a:t>(en</a:t>
            </a:r>
            <a:r>
              <a:rPr lang="es-AR" sz="2400" spc="120" dirty="0" smtClean="0">
                <a:latin typeface="Comic Sans MS"/>
                <a:cs typeface="Comic Sans MS"/>
              </a:rPr>
              <a:t> </a:t>
            </a:r>
            <a:r>
              <a:rPr lang="es-AR" sz="2400" spc="-5" dirty="0" smtClean="0">
                <a:latin typeface="Comic Sans MS"/>
                <a:cs typeface="Comic Sans MS"/>
              </a:rPr>
              <a:t>base</a:t>
            </a:r>
            <a:r>
              <a:rPr lang="es-AR" sz="2400" spc="125" dirty="0" smtClean="0">
                <a:latin typeface="Comic Sans MS"/>
                <a:cs typeface="Comic Sans MS"/>
              </a:rPr>
              <a:t> </a:t>
            </a:r>
            <a:r>
              <a:rPr lang="es-AR" sz="2400" spc="-5" dirty="0" smtClean="0">
                <a:latin typeface="Comic Sans MS"/>
                <a:cs typeface="Comic Sans MS"/>
              </a:rPr>
              <a:t>del</a:t>
            </a:r>
            <a:r>
              <a:rPr lang="es-AR" sz="2400" spc="120" dirty="0" smtClean="0">
                <a:latin typeface="Comic Sans MS"/>
                <a:cs typeface="Comic Sans MS"/>
              </a:rPr>
              <a:t> </a:t>
            </a:r>
            <a:r>
              <a:rPr lang="es-AR" sz="2400" spc="-5" dirty="0" smtClean="0">
                <a:latin typeface="Comic Sans MS"/>
                <a:cs typeface="Comic Sans MS"/>
              </a:rPr>
              <a:t>generador)</a:t>
            </a:r>
            <a:r>
              <a:rPr lang="es-AR" sz="2400" spc="114" dirty="0" smtClean="0">
                <a:latin typeface="Comic Sans MS"/>
                <a:cs typeface="Comic Sans MS"/>
              </a:rPr>
              <a:t> </a:t>
            </a:r>
            <a:r>
              <a:rPr lang="es-AR" sz="2400" spc="-5" dirty="0" smtClean="0">
                <a:latin typeface="Comic Sans MS"/>
                <a:cs typeface="Comic Sans MS"/>
              </a:rPr>
              <a:t>de</a:t>
            </a:r>
            <a:r>
              <a:rPr lang="es-AR" sz="2400" spc="114" dirty="0" smtClean="0">
                <a:latin typeface="Comic Sans MS"/>
                <a:cs typeface="Comic Sans MS"/>
              </a:rPr>
              <a:t> </a:t>
            </a:r>
            <a:r>
              <a:rPr lang="es-AR" sz="2400" spc="-5" dirty="0" smtClean="0">
                <a:latin typeface="Comic Sans MS"/>
                <a:cs typeface="Comic Sans MS"/>
              </a:rPr>
              <a:t>diámetro </a:t>
            </a:r>
            <a:r>
              <a:rPr lang="es-AR" sz="2400" spc="-254"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detectará</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 </a:t>
            </a:r>
            <a:r>
              <a:rPr lang="es-AR" sz="2400" spc="-254" dirty="0" smtClean="0">
                <a:latin typeface="Comic Sans MS"/>
                <a:cs typeface="Comic Sans MS"/>
              </a:rPr>
              <a:t> </a:t>
            </a:r>
            <a:r>
              <a:rPr lang="es-AR" sz="2400" spc="-5" dirty="0" smtClean="0">
                <a:latin typeface="Comic Sans MS"/>
                <a:cs typeface="Comic Sans MS"/>
              </a:rPr>
              <a:t>campo desde plena carga hasta alrededor del 30% de </a:t>
            </a:r>
            <a:r>
              <a:rPr lang="es-AR" sz="2400" dirty="0" smtClean="0">
                <a:latin typeface="Comic Sans MS"/>
                <a:cs typeface="Comic Sans MS"/>
              </a:rPr>
              <a:t> </a:t>
            </a:r>
            <a:r>
              <a:rPr lang="es-AR" sz="2400" spc="-5" dirty="0" smtClean="0">
                <a:latin typeface="Comic Sans MS"/>
                <a:cs typeface="Comic Sans MS"/>
              </a:rPr>
              <a:t>carga, y se ajusta con operación casi instantánea para </a:t>
            </a:r>
            <a:r>
              <a:rPr lang="es-AR" sz="2400" dirty="0" smtClean="0">
                <a:latin typeface="Comic Sans MS"/>
                <a:cs typeface="Comic Sans MS"/>
              </a:rPr>
              <a:t> </a:t>
            </a:r>
            <a:r>
              <a:rPr lang="es-AR" sz="2400" spc="-5" dirty="0" smtClean="0">
                <a:latin typeface="Comic Sans MS"/>
                <a:cs typeface="Comic Sans MS"/>
              </a:rPr>
              <a:t>proporcionar protección rápida para condiciones severas </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términos</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posible</a:t>
            </a:r>
            <a:r>
              <a:rPr lang="es-AR" sz="2400" dirty="0" smtClean="0">
                <a:latin typeface="Comic Sans MS"/>
                <a:cs typeface="Comic Sans MS"/>
              </a:rPr>
              <a:t> </a:t>
            </a:r>
            <a:r>
              <a:rPr lang="es-AR" sz="2400" spc="-5" dirty="0" smtClean="0">
                <a:latin typeface="Comic Sans MS"/>
                <a:cs typeface="Comic Sans MS"/>
              </a:rPr>
              <a:t>daño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máquina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efectos </a:t>
            </a:r>
            <a:r>
              <a:rPr lang="es-AR" sz="2400" dirty="0" smtClean="0">
                <a:latin typeface="Comic Sans MS"/>
                <a:cs typeface="Comic Sans MS"/>
              </a:rPr>
              <a:t> </a:t>
            </a:r>
            <a:r>
              <a:rPr lang="es-AR" sz="2400" spc="-5" dirty="0" smtClean="0">
                <a:latin typeface="Comic Sans MS"/>
                <a:cs typeface="Comic Sans MS"/>
              </a:rPr>
              <a:t>adversos</a:t>
            </a:r>
            <a:r>
              <a:rPr lang="es-AR" sz="2400" dirty="0" smtClean="0">
                <a:latin typeface="Comic Sans MS"/>
                <a:cs typeface="Comic Sans MS"/>
              </a:rPr>
              <a:t> </a:t>
            </a:r>
            <a:r>
              <a:rPr lang="es-AR" sz="2400" spc="-5" dirty="0" smtClean="0">
                <a:latin typeface="Comic Sans MS"/>
                <a:cs typeface="Comic Sans MS"/>
              </a:rPr>
              <a:t>sobre</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El</a:t>
            </a:r>
            <a:r>
              <a:rPr lang="es-AR" sz="2400" spc="254" dirty="0" smtClean="0">
                <a:latin typeface="Comic Sans MS"/>
                <a:cs typeface="Comic Sans MS"/>
              </a:rPr>
              <a:t> </a:t>
            </a:r>
            <a:r>
              <a:rPr lang="es-AR" sz="2400" spc="-5" dirty="0" smtClean="0">
                <a:latin typeface="Comic Sans MS"/>
                <a:cs typeface="Comic Sans MS"/>
              </a:rPr>
              <a:t>segundo</a:t>
            </a:r>
            <a:r>
              <a:rPr lang="es-AR" sz="2400" spc="260" dirty="0" smtClean="0">
                <a:latin typeface="Comic Sans MS"/>
                <a:cs typeface="Comic Sans MS"/>
              </a:rPr>
              <a:t> </a:t>
            </a:r>
            <a:r>
              <a:rPr lang="es-AR" sz="2400" spc="-5" dirty="0" smtClean="0">
                <a:latin typeface="Comic Sans MS"/>
                <a:cs typeface="Comic Sans MS"/>
              </a:rPr>
              <a:t>relé,</a:t>
            </a:r>
            <a:r>
              <a:rPr lang="es-AR" sz="2400" spc="260" dirty="0" smtClean="0">
                <a:latin typeface="Comic Sans MS"/>
                <a:cs typeface="Comic Sans MS"/>
              </a:rPr>
              <a:t> </a:t>
            </a:r>
            <a:r>
              <a:rPr lang="es-AR" sz="2400" spc="-5" dirty="0" smtClean="0">
                <a:latin typeface="Comic Sans MS"/>
                <a:cs typeface="Comic Sans MS"/>
              </a:rPr>
              <a:t>con </a:t>
            </a:r>
            <a:r>
              <a:rPr lang="es-AR" sz="2400" dirty="0" smtClean="0">
                <a:latin typeface="Comic Sans MS"/>
                <a:cs typeface="Comic Sans MS"/>
              </a:rPr>
              <a:t> </a:t>
            </a:r>
            <a:r>
              <a:rPr lang="es-AR" sz="2400" spc="-5" dirty="0" smtClean="0">
                <a:latin typeface="Comic Sans MS"/>
                <a:cs typeface="Comic Sans MS"/>
              </a:rPr>
              <a:t>diámetro igual a </a:t>
            </a:r>
            <a:r>
              <a:rPr lang="es-AR" sz="2400" dirty="0" err="1" smtClean="0">
                <a:latin typeface="Comic Sans MS"/>
                <a:cs typeface="Comic Sans MS"/>
              </a:rPr>
              <a:t>X</a:t>
            </a:r>
            <a:r>
              <a:rPr lang="es-AR" sz="2400" baseline="-13888" dirty="0" err="1" smtClean="0">
                <a:latin typeface="Comic Sans MS"/>
                <a:cs typeface="Comic Sans MS"/>
              </a:rPr>
              <a:t>d</a:t>
            </a:r>
            <a:r>
              <a:rPr lang="es-AR" sz="2400" baseline="-13888" dirty="0" smtClean="0">
                <a:latin typeface="Comic Sans MS"/>
                <a:cs typeface="Comic Sans MS"/>
              </a:rPr>
              <a:t> </a:t>
            </a:r>
            <a:r>
              <a:rPr lang="es-AR" sz="2400" spc="-5" dirty="0" smtClean="0">
                <a:latin typeface="Comic Sans MS"/>
                <a:cs typeface="Comic Sans MS"/>
              </a:rPr>
              <a:t>y un</a:t>
            </a:r>
            <a:r>
              <a:rPr lang="es-AR" sz="2400" dirty="0" smtClean="0">
                <a:latin typeface="Comic Sans MS"/>
                <a:cs typeface="Comic Sans MS"/>
              </a:rPr>
              <a:t> </a:t>
            </a:r>
            <a:r>
              <a:rPr lang="es-AR" sz="2400" spc="-5" dirty="0" smtClean="0">
                <a:latin typeface="Comic Sans MS"/>
                <a:cs typeface="Comic Sans MS"/>
              </a:rPr>
              <a:t>retardo de tiempo de 0.5 – 0.6 </a:t>
            </a:r>
            <a:r>
              <a:rPr lang="es-AR" sz="2400" dirty="0" smtClean="0">
                <a:latin typeface="Comic Sans MS"/>
                <a:cs typeface="Comic Sans MS"/>
              </a:rPr>
              <a:t> </a:t>
            </a:r>
            <a:r>
              <a:rPr lang="es-AR" sz="2400" spc="-5" dirty="0" smtClean="0">
                <a:latin typeface="Comic Sans MS"/>
                <a:cs typeface="Comic Sans MS"/>
              </a:rPr>
              <a:t>segundos proporcionará protección para condiciones de </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hasta</a:t>
            </a:r>
            <a:r>
              <a:rPr lang="es-AR" sz="2400" dirty="0" smtClean="0">
                <a:latin typeface="Comic Sans MS"/>
                <a:cs typeface="Comic Sans MS"/>
              </a:rPr>
              <a:t> </a:t>
            </a:r>
            <a:r>
              <a:rPr lang="es-AR" sz="2400" spc="-5" dirty="0" smtClean="0">
                <a:latin typeface="Comic Sans MS"/>
                <a:cs typeface="Comic Sans MS"/>
              </a:rPr>
              <a:t>cero</a:t>
            </a:r>
            <a:r>
              <a:rPr lang="es-AR" sz="2400" spc="254" dirty="0" smtClean="0">
                <a:latin typeface="Comic Sans MS"/>
                <a:cs typeface="Comic Sans MS"/>
              </a:rPr>
              <a:t> </a:t>
            </a:r>
            <a:r>
              <a:rPr lang="es-AR" sz="2400" spc="-5" dirty="0" smtClean="0">
                <a:latin typeface="Comic Sans MS"/>
                <a:cs typeface="Comic Sans MS"/>
              </a:rPr>
              <a:t>carga.</a:t>
            </a:r>
            <a:r>
              <a:rPr lang="es-AR" sz="2400" spc="260" dirty="0" smtClean="0">
                <a:latin typeface="Comic Sans MS"/>
                <a:cs typeface="Comic Sans MS"/>
              </a:rPr>
              <a:t> </a:t>
            </a:r>
            <a:r>
              <a:rPr lang="es-AR" sz="2400" spc="-5" dirty="0" smtClean="0">
                <a:latin typeface="Comic Sans MS"/>
                <a:cs typeface="Comic Sans MS"/>
              </a:rPr>
              <a:t>Las</a:t>
            </a:r>
            <a:r>
              <a:rPr lang="es-AR" sz="2400" spc="260" dirty="0" smtClean="0">
                <a:latin typeface="Comic Sans MS"/>
                <a:cs typeface="Comic Sans MS"/>
              </a:rPr>
              <a:t> </a:t>
            </a:r>
            <a:r>
              <a:rPr lang="es-AR" sz="2400" spc="-5" dirty="0" smtClean="0">
                <a:latin typeface="Comic Sans MS"/>
                <a:cs typeface="Comic Sans MS"/>
              </a:rPr>
              <a:t>dos </a:t>
            </a:r>
            <a:r>
              <a:rPr lang="es-AR" sz="2400" dirty="0" smtClean="0">
                <a:latin typeface="Comic Sans MS"/>
                <a:cs typeface="Comic Sans MS"/>
              </a:rPr>
              <a:t> </a:t>
            </a:r>
            <a:r>
              <a:rPr lang="es-AR" sz="2400" spc="-5" dirty="0" smtClean="0">
                <a:latin typeface="Comic Sans MS"/>
                <a:cs typeface="Comic Sans MS"/>
              </a:rPr>
              <a:t>unidades</a:t>
            </a:r>
            <a:r>
              <a:rPr lang="es-AR" sz="2400" dirty="0" smtClean="0">
                <a:latin typeface="Comic Sans MS"/>
                <a:cs typeface="Comic Sans MS"/>
              </a:rPr>
              <a:t> </a:t>
            </a:r>
            <a:r>
              <a:rPr lang="es-AR" sz="2400" spc="-5" dirty="0" err="1" smtClean="0">
                <a:latin typeface="Comic Sans MS"/>
                <a:cs typeface="Comic Sans MS"/>
              </a:rPr>
              <a:t>mho</a:t>
            </a:r>
            <a:r>
              <a:rPr lang="es-AR" sz="2400" dirty="0" smtClean="0">
                <a:latin typeface="Comic Sans MS"/>
                <a:cs typeface="Comic Sans MS"/>
              </a:rPr>
              <a:t> </a:t>
            </a:r>
            <a:r>
              <a:rPr lang="es-AR" sz="2400" spc="-5" dirty="0" smtClean="0">
                <a:latin typeface="Comic Sans MS"/>
                <a:cs typeface="Comic Sans MS"/>
              </a:rPr>
              <a:t>offset</a:t>
            </a:r>
            <a:r>
              <a:rPr lang="es-AR" sz="2400" dirty="0" smtClean="0">
                <a:latin typeface="Comic Sans MS"/>
                <a:cs typeface="Comic Sans MS"/>
              </a:rPr>
              <a:t> </a:t>
            </a:r>
            <a:r>
              <a:rPr lang="es-AR" sz="2400" spc="-5" dirty="0" smtClean="0">
                <a:latin typeface="Comic Sans MS"/>
                <a:cs typeface="Comic Sans MS"/>
              </a:rPr>
              <a:t>proporcionan</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contra </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cualquier</a:t>
            </a:r>
            <a:r>
              <a:rPr lang="es-AR" sz="2400" dirty="0" smtClean="0">
                <a:latin typeface="Comic Sans MS"/>
                <a:cs typeface="Comic Sans MS"/>
              </a:rPr>
              <a:t> </a:t>
            </a:r>
            <a:r>
              <a:rPr lang="es-AR" sz="2400" spc="-5" dirty="0" smtClean="0">
                <a:latin typeface="Comic Sans MS"/>
                <a:cs typeface="Comic Sans MS"/>
              </a:rPr>
              <a:t>nivel</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carga. </a:t>
            </a:r>
            <a:r>
              <a:rPr lang="es-AR" sz="2400" dirty="0" smtClean="0">
                <a:latin typeface="Comic Sans MS"/>
                <a:cs typeface="Comic Sans MS"/>
              </a:rPr>
              <a:t> </a:t>
            </a:r>
            <a:r>
              <a:rPr lang="es-AR" sz="2400" spc="-5" dirty="0" smtClean="0">
                <a:latin typeface="Comic Sans MS"/>
                <a:cs typeface="Comic Sans MS"/>
              </a:rPr>
              <a:t>Ambas unidades se ajustan con un offset de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spc="-5" dirty="0" smtClean="0">
                <a:latin typeface="Comic Sans MS"/>
                <a:cs typeface="Comic Sans MS"/>
              </a:rPr>
              <a:t>/2.</a:t>
            </a:r>
            <a:endParaRPr sz="2400">
              <a:latin typeface="Comic Sans MS"/>
              <a:cs typeface="Comic Sans MS"/>
            </a:endParaRPr>
          </a:p>
        </p:txBody>
      </p:sp>
      <p:pic>
        <p:nvPicPr>
          <p:cNvPr id="7" name="object 7"/>
          <p:cNvPicPr/>
          <p:nvPr/>
        </p:nvPicPr>
        <p:blipFill>
          <a:blip r:embed="rId2" cstate="print"/>
          <a:stretch>
            <a:fillRect/>
          </a:stretch>
        </p:blipFill>
        <p:spPr>
          <a:xfrm>
            <a:off x="12512700" y="2385994"/>
            <a:ext cx="5072098" cy="4125077"/>
          </a:xfrm>
          <a:prstGeom prst="rect">
            <a:avLst/>
          </a:prstGeom>
        </p:spPr>
      </p:pic>
      <p:sp>
        <p:nvSpPr>
          <p:cNvPr id="14" name="13 Rectángulo"/>
          <p:cNvSpPr/>
          <p:nvPr/>
        </p:nvSpPr>
        <p:spPr>
          <a:xfrm>
            <a:off x="12512699" y="6886588"/>
            <a:ext cx="5072099" cy="707886"/>
          </a:xfrm>
          <a:prstGeom prst="rect">
            <a:avLst/>
          </a:prstGeom>
        </p:spPr>
        <p:txBody>
          <a:bodyPr wrap="square">
            <a:spAutoFit/>
          </a:bodyPr>
          <a:lstStyle/>
          <a:p>
            <a:pPr algn="ctr"/>
            <a:r>
              <a:rPr lang="es-AR" sz="2000" b="1" dirty="0" smtClean="0">
                <a:latin typeface="Comic Sans MS" pitchFamily="66" charset="0"/>
              </a:rPr>
              <a:t>Figura 3 Características del relé </a:t>
            </a:r>
            <a:r>
              <a:rPr lang="es-AR" sz="2000" b="1" dirty="0" err="1" smtClean="0">
                <a:latin typeface="Comic Sans MS" pitchFamily="66" charset="0"/>
              </a:rPr>
              <a:t>Mho</a:t>
            </a:r>
            <a:r>
              <a:rPr lang="es-AR" sz="2000" b="1" dirty="0" smtClean="0">
                <a:latin typeface="Comic Sans MS" pitchFamily="66" charset="0"/>
              </a:rPr>
              <a:t>-Offset de una zona </a:t>
            </a:r>
            <a:endParaRPr lang="es-AR" sz="2000" b="1" dirty="0">
              <a:latin typeface="Comic Sans MS" pitchFamily="66"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6802" y="528606"/>
            <a:ext cx="10358510" cy="7794441"/>
          </a:xfrm>
          <a:prstGeom prst="rect">
            <a:avLst/>
          </a:prstGeom>
        </p:spPr>
        <p:txBody>
          <a:bodyPr vert="horz" wrap="square" lIns="0" tIns="12700" rIns="0" bIns="0" rtlCol="0">
            <a:spAutoFit/>
          </a:bodyPr>
          <a:lstStyle/>
          <a:p>
            <a:pPr marL="38100" marR="30480" algn="just">
              <a:spcBef>
                <a:spcPts val="100"/>
              </a:spcBef>
            </a:pPr>
            <a:r>
              <a:rPr sz="2400" spc="-5" smtClean="0">
                <a:latin typeface="Comic Sans MS"/>
                <a:cs typeface="Comic Sans MS"/>
              </a:rPr>
              <a:t>La </a:t>
            </a:r>
            <a:r>
              <a:rPr sz="2400" smtClean="0">
                <a:latin typeface="Comic Sans MS"/>
                <a:cs typeface="Comic Sans MS"/>
              </a:rPr>
              <a:t> </a:t>
            </a:r>
            <a:r>
              <a:rPr sz="2400" b="1" spc="-5" dirty="0">
                <a:latin typeface="Comic Sans MS"/>
                <a:cs typeface="Comic Sans MS"/>
              </a:rPr>
              <a:t>figura</a:t>
            </a:r>
            <a:r>
              <a:rPr sz="2400" b="1" dirty="0">
                <a:latin typeface="Comic Sans MS"/>
                <a:cs typeface="Comic Sans MS"/>
              </a:rPr>
              <a:t> </a:t>
            </a:r>
            <a:r>
              <a:rPr sz="2400" b="1" spc="-5" dirty="0">
                <a:latin typeface="Comic Sans MS"/>
                <a:cs typeface="Comic Sans MS"/>
              </a:rPr>
              <a:t>4</a:t>
            </a:r>
            <a:r>
              <a:rPr sz="2400" dirty="0">
                <a:latin typeface="Comic Sans MS"/>
                <a:cs typeface="Comic Sans MS"/>
              </a:rPr>
              <a:t> </a:t>
            </a:r>
            <a:r>
              <a:rPr sz="2400" spc="-5" dirty="0">
                <a:latin typeface="Comic Sans MS"/>
                <a:cs typeface="Comic Sans MS"/>
              </a:rPr>
              <a:t>ilustra</a:t>
            </a:r>
            <a:r>
              <a:rPr sz="2400" dirty="0">
                <a:latin typeface="Comic Sans MS"/>
                <a:cs typeface="Comic Sans MS"/>
              </a:rPr>
              <a:t> </a:t>
            </a:r>
            <a:r>
              <a:rPr sz="2400" spc="-5" dirty="0">
                <a:latin typeface="Comic Sans MS"/>
                <a:cs typeface="Comic Sans MS"/>
              </a:rPr>
              <a:t>este</a:t>
            </a:r>
            <a:r>
              <a:rPr sz="2400" dirty="0">
                <a:latin typeface="Comic Sans MS"/>
                <a:cs typeface="Comic Sans MS"/>
              </a:rPr>
              <a:t> </a:t>
            </a:r>
            <a:r>
              <a:rPr sz="2400" spc="-5">
                <a:latin typeface="Comic Sans MS"/>
                <a:cs typeface="Comic Sans MS"/>
              </a:rPr>
              <a:t>enfoque</a:t>
            </a:r>
            <a:r>
              <a:rPr sz="2400" spc="-5" smtClean="0">
                <a:latin typeface="Comic Sans MS"/>
                <a:cs typeface="Comic Sans MS"/>
              </a:rPr>
              <a:t>.</a:t>
            </a:r>
            <a:endParaRPr lang="es-ES" sz="2400" spc="-5" dirty="0" smtClean="0">
              <a:latin typeface="Comic Sans MS"/>
              <a:cs typeface="Comic Sans MS"/>
            </a:endParaRPr>
          </a:p>
          <a:p>
            <a:pPr marL="38100" marR="30480" algn="just">
              <a:spcBef>
                <a:spcPts val="100"/>
              </a:spcBef>
            </a:pPr>
            <a:r>
              <a:rPr lang="es-AR" sz="2400" spc="-5" dirty="0" smtClean="0">
                <a:latin typeface="Comic Sans MS"/>
                <a:cs typeface="Comic Sans MS"/>
              </a:rPr>
              <a:t>La</a:t>
            </a:r>
            <a:r>
              <a:rPr lang="es-AR" sz="2400" dirty="0" smtClean="0">
                <a:latin typeface="Comic Sans MS"/>
                <a:cs typeface="Comic Sans MS"/>
              </a:rPr>
              <a:t> </a:t>
            </a:r>
            <a:r>
              <a:rPr lang="es-AR" sz="2400" b="1" spc="-5" dirty="0" smtClean="0">
                <a:latin typeface="Comic Sans MS"/>
                <a:cs typeface="Comic Sans MS"/>
              </a:rPr>
              <a:t>figura</a:t>
            </a:r>
            <a:r>
              <a:rPr lang="es-AR" sz="2400" b="1" dirty="0" smtClean="0">
                <a:latin typeface="Comic Sans MS"/>
                <a:cs typeface="Comic Sans MS"/>
              </a:rPr>
              <a:t> </a:t>
            </a:r>
            <a:r>
              <a:rPr lang="es-AR" sz="2400" b="1" spc="-5" dirty="0" smtClean="0">
                <a:latin typeface="Comic Sans MS"/>
                <a:cs typeface="Comic Sans MS"/>
              </a:rPr>
              <a:t>5</a:t>
            </a:r>
            <a:r>
              <a:rPr lang="es-AR" sz="2400" b="1" dirty="0" smtClean="0">
                <a:latin typeface="Comic Sans MS"/>
                <a:cs typeface="Comic Sans MS"/>
              </a:rPr>
              <a:t> </a:t>
            </a:r>
            <a:r>
              <a:rPr lang="es-AR" sz="2400" spc="-5" dirty="0" smtClean="0">
                <a:latin typeface="Comic Sans MS"/>
                <a:cs typeface="Comic Sans MS"/>
              </a:rPr>
              <a:t>ilustra</a:t>
            </a:r>
            <a:r>
              <a:rPr lang="es-AR" sz="2400" dirty="0" smtClean="0">
                <a:latin typeface="Comic Sans MS"/>
                <a:cs typeface="Comic Sans MS"/>
              </a:rPr>
              <a:t> </a:t>
            </a:r>
            <a:r>
              <a:rPr lang="es-AR" sz="2400" spc="-5" dirty="0" smtClean="0">
                <a:latin typeface="Comic Sans MS"/>
                <a:cs typeface="Comic Sans MS"/>
              </a:rPr>
              <a:t>otro</a:t>
            </a:r>
            <a:r>
              <a:rPr lang="es-AR" sz="2400" dirty="0" smtClean="0">
                <a:latin typeface="Comic Sans MS"/>
                <a:cs typeface="Comic Sans MS"/>
              </a:rPr>
              <a:t> </a:t>
            </a:r>
            <a:r>
              <a:rPr lang="es-AR" sz="2400" spc="-5" dirty="0" smtClean="0">
                <a:latin typeface="Comic Sans MS"/>
                <a:cs typeface="Comic Sans MS"/>
              </a:rPr>
              <a:t>enfoque</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usado</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industria para la protección por pérdida de excitación. </a:t>
            </a:r>
            <a:r>
              <a:rPr lang="es-AR" sz="2400" dirty="0" smtClean="0">
                <a:latin typeface="Comic Sans MS"/>
                <a:cs typeface="Comic Sans MS"/>
              </a:rPr>
              <a:t> </a:t>
            </a:r>
            <a:r>
              <a:rPr lang="es-AR" sz="2400" spc="-5" dirty="0" smtClean="0">
                <a:latin typeface="Comic Sans MS"/>
                <a:cs typeface="Comic Sans MS"/>
              </a:rPr>
              <a:t>Este</a:t>
            </a:r>
            <a:r>
              <a:rPr lang="es-AR" sz="2400" dirty="0" smtClean="0">
                <a:latin typeface="Comic Sans MS"/>
                <a:cs typeface="Comic Sans MS"/>
              </a:rPr>
              <a:t> </a:t>
            </a:r>
            <a:r>
              <a:rPr lang="es-AR" sz="2400" spc="-5" dirty="0" smtClean="0">
                <a:latin typeface="Comic Sans MS"/>
                <a:cs typeface="Comic Sans MS"/>
              </a:rPr>
              <a:t>esquema</a:t>
            </a:r>
            <a:r>
              <a:rPr lang="es-AR" sz="2400" dirty="0" smtClean="0">
                <a:latin typeface="Comic Sans MS"/>
                <a:cs typeface="Comic Sans MS"/>
              </a:rPr>
              <a:t> </a:t>
            </a:r>
            <a:r>
              <a:rPr lang="es-AR" sz="2400" spc="-5" dirty="0" smtClean="0">
                <a:latin typeface="Comic Sans MS"/>
                <a:cs typeface="Comic Sans MS"/>
              </a:rPr>
              <a:t>usa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combinación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impedancia, una unidad direccional y una unidad de </a:t>
            </a:r>
            <a:r>
              <a:rPr lang="es-AR" sz="2400" dirty="0" smtClean="0">
                <a:latin typeface="Comic Sans MS"/>
                <a:cs typeface="Comic Sans MS"/>
              </a:rPr>
              <a:t>baja </a:t>
            </a:r>
            <a:r>
              <a:rPr lang="es-AR" sz="2400" spc="5"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aplicadas</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terminales</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y </a:t>
            </a:r>
            <a:r>
              <a:rPr lang="es-AR" sz="2400" dirty="0" smtClean="0">
                <a:latin typeface="Comic Sans MS"/>
                <a:cs typeface="Comic Sans MS"/>
              </a:rPr>
              <a:t> </a:t>
            </a:r>
            <a:r>
              <a:rPr lang="es-AR" sz="2400" spc="-5" dirty="0" smtClean="0">
                <a:latin typeface="Comic Sans MS"/>
                <a:cs typeface="Comic Sans MS"/>
              </a:rPr>
              <a:t>ajustadas para “ver hacia dentro” de la máquina.</a:t>
            </a:r>
            <a:r>
              <a:rPr lang="es-AR" sz="2400" dirty="0" smtClean="0">
                <a:latin typeface="Comic Sans MS"/>
                <a:cs typeface="Comic Sans MS"/>
              </a:rPr>
              <a:t> </a:t>
            </a:r>
            <a:r>
              <a:rPr lang="es-AR" sz="2400" spc="-5" dirty="0" smtClean="0">
                <a:latin typeface="Comic Sans MS"/>
                <a:cs typeface="Comic Sans MS"/>
              </a:rPr>
              <a:t>Las </a:t>
            </a:r>
            <a:r>
              <a:rPr lang="es-AR" sz="2400" dirty="0" smtClean="0">
                <a:latin typeface="Comic Sans MS"/>
                <a:cs typeface="Comic Sans MS"/>
              </a:rPr>
              <a:t> </a:t>
            </a:r>
            <a:r>
              <a:rPr lang="es-AR" sz="2400" spc="-5" dirty="0" smtClean="0">
                <a:latin typeface="Comic Sans MS"/>
                <a:cs typeface="Comic Sans MS"/>
              </a:rPr>
              <a:t>unidades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(Z2)</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direccional</a:t>
            </a:r>
            <a:r>
              <a:rPr lang="es-AR" sz="2400" spc="254" dirty="0" smtClean="0">
                <a:latin typeface="Comic Sans MS"/>
                <a:cs typeface="Comic Sans MS"/>
              </a:rPr>
              <a:t> </a:t>
            </a:r>
            <a:r>
              <a:rPr lang="es-AR" sz="2400" spc="-5" dirty="0" smtClean="0">
                <a:latin typeface="Comic Sans MS"/>
                <a:cs typeface="Comic Sans MS"/>
              </a:rPr>
              <a:t>se</a:t>
            </a:r>
            <a:r>
              <a:rPr lang="es-AR" sz="2400" spc="260" dirty="0" smtClean="0">
                <a:latin typeface="Comic Sans MS"/>
                <a:cs typeface="Comic Sans MS"/>
              </a:rPr>
              <a:t> </a:t>
            </a:r>
            <a:r>
              <a:rPr lang="es-AR" sz="2400" spc="-5" dirty="0" smtClean="0">
                <a:latin typeface="Comic Sans MS"/>
                <a:cs typeface="Comic Sans MS"/>
              </a:rPr>
              <a:t>ajustan </a:t>
            </a:r>
            <a:r>
              <a:rPr lang="es-AR" sz="2400" spc="-254" dirty="0" smtClean="0">
                <a:latin typeface="Comic Sans MS"/>
                <a:cs typeface="Comic Sans MS"/>
              </a:rPr>
              <a:t> </a:t>
            </a:r>
            <a:r>
              <a:rPr lang="es-AR" sz="2400" spc="-5" dirty="0" smtClean="0">
                <a:latin typeface="Comic Sans MS"/>
                <a:cs typeface="Comic Sans MS"/>
              </a:rPr>
              <a:t>para coordinar con el limitador de mínima excitación del </a:t>
            </a:r>
            <a:r>
              <a:rPr lang="es-AR" sz="2400" dirty="0" smtClean="0">
                <a:latin typeface="Comic Sans MS"/>
                <a:cs typeface="Comic Sans MS"/>
              </a:rPr>
              <a:t> </a:t>
            </a:r>
            <a:r>
              <a:rPr lang="es-AR" sz="2400" spc="-5" dirty="0" smtClean="0">
                <a:latin typeface="Comic Sans MS"/>
                <a:cs typeface="Comic Sans MS"/>
              </a:rPr>
              <a:t>generador y el límite de estabilidad de estado estable. </a:t>
            </a:r>
            <a:r>
              <a:rPr lang="es-AR" sz="2400" dirty="0" smtClean="0">
                <a:latin typeface="Comic Sans MS"/>
                <a:cs typeface="Comic Sans MS"/>
              </a:rPr>
              <a:t> </a:t>
            </a:r>
            <a:endParaRPr lang="es-AR" sz="2400" dirty="0" smtClean="0">
              <a:latin typeface="Comic Sans MS"/>
              <a:cs typeface="Comic Sans MS"/>
            </a:endParaRPr>
          </a:p>
          <a:p>
            <a:pPr marL="38100" marR="30480" algn="just">
              <a:spcBef>
                <a:spcPts val="100"/>
              </a:spcBef>
            </a:pPr>
            <a:r>
              <a:rPr lang="es-AR" sz="2400" spc="-5" dirty="0" smtClean="0">
                <a:latin typeface="Comic Sans MS"/>
                <a:cs typeface="Comic Sans MS"/>
              </a:rPr>
              <a:t>Durante</a:t>
            </a:r>
            <a:r>
              <a:rPr lang="es-AR" sz="2400" spc="229" dirty="0" smtClean="0">
                <a:latin typeface="Comic Sans MS"/>
                <a:cs typeface="Comic Sans MS"/>
              </a:rPr>
              <a:t> </a:t>
            </a:r>
            <a:r>
              <a:rPr lang="es-AR" sz="2400" spc="-5" dirty="0" smtClean="0">
                <a:latin typeface="Comic Sans MS"/>
                <a:cs typeface="Comic Sans MS"/>
              </a:rPr>
              <a:t>condiciones</a:t>
            </a:r>
            <a:r>
              <a:rPr lang="es-AR" sz="2400" spc="229" dirty="0" smtClean="0">
                <a:latin typeface="Comic Sans MS"/>
                <a:cs typeface="Comic Sans MS"/>
              </a:rPr>
              <a:t> </a:t>
            </a:r>
            <a:r>
              <a:rPr lang="es-AR" sz="2400" spc="-5" dirty="0" smtClean="0">
                <a:latin typeface="Comic Sans MS"/>
                <a:cs typeface="Comic Sans MS"/>
              </a:rPr>
              <a:t>de</a:t>
            </a:r>
            <a:r>
              <a:rPr lang="es-AR" sz="2400" spc="225" dirty="0" smtClean="0">
                <a:latin typeface="Comic Sans MS"/>
                <a:cs typeface="Comic Sans MS"/>
              </a:rPr>
              <a:t> </a:t>
            </a:r>
            <a:r>
              <a:rPr lang="es-AR" sz="2400" spc="-5" dirty="0" smtClean="0">
                <a:latin typeface="Comic Sans MS"/>
                <a:cs typeface="Comic Sans MS"/>
              </a:rPr>
              <a:t>excitación</a:t>
            </a:r>
            <a:r>
              <a:rPr lang="es-AR" sz="2400" spc="235" dirty="0" smtClean="0">
                <a:latin typeface="Comic Sans MS"/>
                <a:cs typeface="Comic Sans MS"/>
              </a:rPr>
              <a:t> </a:t>
            </a:r>
            <a:r>
              <a:rPr lang="es-AR" sz="2400" spc="-5" dirty="0" smtClean="0">
                <a:latin typeface="Comic Sans MS"/>
                <a:cs typeface="Comic Sans MS"/>
              </a:rPr>
              <a:t>anormalmente</a:t>
            </a:r>
            <a:r>
              <a:rPr lang="es-AR" sz="2400" spc="229" dirty="0" smtClean="0">
                <a:latin typeface="Comic Sans MS"/>
                <a:cs typeface="Comic Sans MS"/>
              </a:rPr>
              <a:t> </a:t>
            </a:r>
            <a:r>
              <a:rPr lang="es-AR" sz="2400" spc="-5" dirty="0" smtClean="0">
                <a:latin typeface="Comic Sans MS"/>
                <a:cs typeface="Comic Sans MS"/>
              </a:rPr>
              <a:t>baja, </a:t>
            </a:r>
            <a:r>
              <a:rPr lang="es-AR" sz="2400" spc="-254" dirty="0" smtClean="0">
                <a:latin typeface="Comic Sans MS"/>
                <a:cs typeface="Comic Sans MS"/>
              </a:rPr>
              <a:t> </a:t>
            </a:r>
            <a:r>
              <a:rPr lang="es-AR" sz="2400" spc="-5" dirty="0" smtClean="0">
                <a:latin typeface="Comic Sans MS"/>
                <a:cs typeface="Comic Sans MS"/>
              </a:rPr>
              <a:t>tal como puede ocurrir a continuación de una falla del </a:t>
            </a:r>
            <a:r>
              <a:rPr lang="es-AR" sz="2400" dirty="0" smtClean="0">
                <a:latin typeface="Comic Sans MS"/>
                <a:cs typeface="Comic Sans MS"/>
              </a:rPr>
              <a:t> </a:t>
            </a:r>
            <a:r>
              <a:rPr lang="es-AR" sz="2400" spc="-5" dirty="0" smtClean="0">
                <a:latin typeface="Comic Sans MS"/>
                <a:cs typeface="Comic Sans MS"/>
              </a:rPr>
              <a:t>limitador</a:t>
            </a:r>
            <a:r>
              <a:rPr lang="es-AR" sz="2400" spc="235" dirty="0" smtClean="0">
                <a:latin typeface="Comic Sans MS"/>
                <a:cs typeface="Comic Sans MS"/>
              </a:rPr>
              <a:t> </a:t>
            </a:r>
            <a:r>
              <a:rPr lang="es-AR" sz="2400" spc="-5" dirty="0" smtClean="0">
                <a:latin typeface="Comic Sans MS"/>
                <a:cs typeface="Comic Sans MS"/>
              </a:rPr>
              <a:t>de</a:t>
            </a:r>
            <a:r>
              <a:rPr lang="es-AR" sz="2400" spc="240" dirty="0" smtClean="0">
                <a:latin typeface="Comic Sans MS"/>
                <a:cs typeface="Comic Sans MS"/>
              </a:rPr>
              <a:t> </a:t>
            </a:r>
            <a:r>
              <a:rPr lang="es-AR" sz="2400" spc="-5" dirty="0" smtClean="0">
                <a:latin typeface="Comic Sans MS"/>
                <a:cs typeface="Comic Sans MS"/>
              </a:rPr>
              <a:t>mínima</a:t>
            </a:r>
            <a:r>
              <a:rPr lang="es-AR" sz="2400" spc="235" dirty="0" smtClean="0">
                <a:latin typeface="Comic Sans MS"/>
                <a:cs typeface="Comic Sans MS"/>
              </a:rPr>
              <a:t> </a:t>
            </a:r>
            <a:r>
              <a:rPr lang="es-AR" sz="2400" spc="-5" dirty="0" smtClean="0">
                <a:latin typeface="Comic Sans MS"/>
                <a:cs typeface="Comic Sans MS"/>
              </a:rPr>
              <a:t>excitación,</a:t>
            </a:r>
            <a:r>
              <a:rPr lang="es-AR" sz="2400" spc="240" dirty="0" smtClean="0">
                <a:latin typeface="Comic Sans MS"/>
                <a:cs typeface="Comic Sans MS"/>
              </a:rPr>
              <a:t> </a:t>
            </a:r>
            <a:r>
              <a:rPr lang="es-AR" sz="2400" spc="-5" dirty="0" smtClean="0">
                <a:latin typeface="Comic Sans MS"/>
                <a:cs typeface="Comic Sans MS"/>
              </a:rPr>
              <a:t>estas</a:t>
            </a:r>
            <a:r>
              <a:rPr lang="es-AR" sz="2400" spc="240" dirty="0" smtClean="0">
                <a:latin typeface="Comic Sans MS"/>
                <a:cs typeface="Comic Sans MS"/>
              </a:rPr>
              <a:t> </a:t>
            </a:r>
            <a:r>
              <a:rPr lang="es-AR" sz="2400" spc="-5" dirty="0" smtClean="0">
                <a:latin typeface="Comic Sans MS"/>
                <a:cs typeface="Comic Sans MS"/>
              </a:rPr>
              <a:t>unidades</a:t>
            </a:r>
            <a:r>
              <a:rPr lang="es-AR" sz="2400" spc="220" dirty="0" smtClean="0">
                <a:latin typeface="Comic Sans MS"/>
                <a:cs typeface="Comic Sans MS"/>
              </a:rPr>
              <a:t> </a:t>
            </a:r>
            <a:r>
              <a:rPr lang="es-AR" sz="2400" spc="-5" dirty="0" smtClean="0">
                <a:latin typeface="Comic Sans MS"/>
                <a:cs typeface="Comic Sans MS"/>
              </a:rPr>
              <a:t>operan </a:t>
            </a:r>
            <a:r>
              <a:rPr lang="es-AR" sz="2400" spc="-254"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alarma,</a:t>
            </a:r>
            <a:r>
              <a:rPr lang="es-AR" sz="2400" dirty="0" smtClean="0">
                <a:latin typeface="Comic Sans MS"/>
                <a:cs typeface="Comic Sans MS"/>
              </a:rPr>
              <a:t> </a:t>
            </a:r>
            <a:r>
              <a:rPr lang="es-AR" sz="2400" spc="-5" dirty="0" smtClean="0">
                <a:latin typeface="Comic Sans MS"/>
                <a:cs typeface="Comic Sans MS"/>
              </a:rPr>
              <a:t>permitiéndole</a:t>
            </a:r>
            <a:r>
              <a:rPr lang="es-AR" sz="2400" dirty="0" smtClean="0">
                <a:latin typeface="Comic Sans MS"/>
                <a:cs typeface="Comic Sans MS"/>
              </a:rPr>
              <a:t> </a:t>
            </a:r>
            <a:r>
              <a:rPr lang="es-AR" sz="2400" spc="-5" dirty="0" smtClean="0">
                <a:latin typeface="Comic Sans MS"/>
                <a:cs typeface="Comic Sans MS"/>
              </a:rPr>
              <a:t>al</a:t>
            </a:r>
            <a:r>
              <a:rPr lang="es-AR" sz="2400" dirty="0" smtClean="0">
                <a:latin typeface="Comic Sans MS"/>
                <a:cs typeface="Comic Sans MS"/>
              </a:rPr>
              <a:t> </a:t>
            </a:r>
            <a:r>
              <a:rPr lang="es-AR" sz="2400" spc="-5" dirty="0" smtClean="0">
                <a:latin typeface="Comic Sans MS"/>
                <a:cs typeface="Comic Sans MS"/>
              </a:rPr>
              <a:t>operador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central </a:t>
            </a:r>
            <a:r>
              <a:rPr lang="es-AR" sz="2400" dirty="0" smtClean="0">
                <a:latin typeface="Comic Sans MS"/>
                <a:cs typeface="Comic Sans MS"/>
              </a:rPr>
              <a:t> </a:t>
            </a:r>
            <a:r>
              <a:rPr lang="es-AR" sz="2400" spc="-5" dirty="0" smtClean="0">
                <a:latin typeface="Comic Sans MS"/>
                <a:cs typeface="Comic Sans MS"/>
              </a:rPr>
              <a:t>corregir esta situación.</a:t>
            </a:r>
            <a:r>
              <a:rPr lang="es-AR" sz="2400" dirty="0" smtClean="0">
                <a:latin typeface="Comic Sans MS"/>
                <a:cs typeface="Comic Sans MS"/>
              </a:rPr>
              <a:t> </a:t>
            </a:r>
            <a:r>
              <a:rPr lang="es-AR" sz="2400" spc="-5" dirty="0" smtClean="0">
                <a:latin typeface="Comic Sans MS"/>
                <a:cs typeface="Comic Sans MS"/>
              </a:rPr>
              <a:t>Si también existe una condición </a:t>
            </a:r>
            <a:r>
              <a:rPr lang="es-AR" sz="2400" dirty="0" smtClean="0">
                <a:latin typeface="Comic Sans MS"/>
                <a:cs typeface="Comic Sans MS"/>
              </a:rPr>
              <a:t> </a:t>
            </a:r>
            <a:r>
              <a:rPr lang="es-AR" sz="2400" spc="-5" dirty="0" smtClean="0">
                <a:latin typeface="Comic Sans MS"/>
                <a:cs typeface="Comic Sans MS"/>
              </a:rPr>
              <a:t>de</a:t>
            </a:r>
            <a:r>
              <a:rPr lang="es-AR" sz="2400" spc="125" dirty="0" smtClean="0">
                <a:latin typeface="Comic Sans MS"/>
                <a:cs typeface="Comic Sans MS"/>
              </a:rPr>
              <a:t> </a:t>
            </a:r>
            <a:r>
              <a:rPr lang="es-AR" sz="2400" spc="-5" dirty="0" smtClean="0">
                <a:latin typeface="Comic Sans MS"/>
                <a:cs typeface="Comic Sans MS"/>
              </a:rPr>
              <a:t>baja</a:t>
            </a:r>
            <a:r>
              <a:rPr lang="es-AR" sz="2400" spc="130" dirty="0" smtClean="0">
                <a:latin typeface="Comic Sans MS"/>
                <a:cs typeface="Comic Sans MS"/>
              </a:rPr>
              <a:t> </a:t>
            </a:r>
            <a:r>
              <a:rPr lang="es-AR" sz="2400" spc="-5" dirty="0" smtClean="0">
                <a:latin typeface="Comic Sans MS"/>
                <a:cs typeface="Comic Sans MS"/>
              </a:rPr>
              <a:t>tensión,</a:t>
            </a:r>
            <a:r>
              <a:rPr lang="es-AR" sz="2400" spc="130" dirty="0" smtClean="0">
                <a:latin typeface="Comic Sans MS"/>
                <a:cs typeface="Comic Sans MS"/>
              </a:rPr>
              <a:t> </a:t>
            </a:r>
            <a:r>
              <a:rPr lang="es-AR" sz="2400" spc="-5" dirty="0" smtClean="0">
                <a:latin typeface="Comic Sans MS"/>
                <a:cs typeface="Comic Sans MS"/>
              </a:rPr>
              <a:t>la</a:t>
            </a:r>
            <a:r>
              <a:rPr lang="es-AR" sz="2400" spc="130" dirty="0" smtClean="0">
                <a:latin typeface="Comic Sans MS"/>
                <a:cs typeface="Comic Sans MS"/>
              </a:rPr>
              <a:t> </a:t>
            </a:r>
            <a:r>
              <a:rPr lang="es-AR" sz="2400" spc="-5" dirty="0" smtClean="0">
                <a:latin typeface="Comic Sans MS"/>
                <a:cs typeface="Comic Sans MS"/>
              </a:rPr>
              <a:t>cual</a:t>
            </a:r>
            <a:r>
              <a:rPr lang="es-AR" sz="2400" spc="130" dirty="0" smtClean="0">
                <a:latin typeface="Comic Sans MS"/>
                <a:cs typeface="Comic Sans MS"/>
              </a:rPr>
              <a:t> </a:t>
            </a:r>
            <a:r>
              <a:rPr lang="es-AR" sz="2400" spc="-5" dirty="0" smtClean="0">
                <a:latin typeface="Comic Sans MS"/>
                <a:cs typeface="Comic Sans MS"/>
              </a:rPr>
              <a:t>indica</a:t>
            </a:r>
            <a:r>
              <a:rPr lang="es-AR" sz="2400" spc="130" dirty="0" smtClean="0">
                <a:latin typeface="Comic Sans MS"/>
                <a:cs typeface="Comic Sans MS"/>
              </a:rPr>
              <a:t> </a:t>
            </a:r>
            <a:r>
              <a:rPr lang="es-AR" sz="2400" spc="-5" dirty="0" smtClean="0">
                <a:latin typeface="Comic Sans MS"/>
                <a:cs typeface="Comic Sans MS"/>
              </a:rPr>
              <a:t>una</a:t>
            </a:r>
            <a:r>
              <a:rPr lang="es-AR" sz="2400" spc="130" dirty="0" smtClean="0">
                <a:latin typeface="Comic Sans MS"/>
                <a:cs typeface="Comic Sans MS"/>
              </a:rPr>
              <a:t> </a:t>
            </a:r>
            <a:r>
              <a:rPr lang="es-AR" sz="2400" spc="-5" dirty="0" smtClean="0">
                <a:latin typeface="Comic Sans MS"/>
                <a:cs typeface="Comic Sans MS"/>
              </a:rPr>
              <a:t>condición</a:t>
            </a:r>
            <a:r>
              <a:rPr lang="es-AR" sz="2400" spc="120" dirty="0" smtClean="0">
                <a:latin typeface="Comic Sans MS"/>
                <a:cs typeface="Comic Sans MS"/>
              </a:rPr>
              <a:t> </a:t>
            </a:r>
            <a:r>
              <a:rPr lang="es-AR" sz="2400" spc="-5" dirty="0" smtClean="0">
                <a:latin typeface="Comic Sans MS"/>
                <a:cs typeface="Comic Sans MS"/>
              </a:rPr>
              <a:t>de</a:t>
            </a:r>
            <a:r>
              <a:rPr lang="es-AR" sz="2400" spc="125" dirty="0" smtClean="0">
                <a:latin typeface="Comic Sans MS"/>
                <a:cs typeface="Comic Sans MS"/>
              </a:rPr>
              <a:t> </a:t>
            </a:r>
            <a:r>
              <a:rPr lang="es-AR" sz="2400" spc="-5" dirty="0" smtClean="0">
                <a:latin typeface="Comic Sans MS"/>
                <a:cs typeface="Comic Sans MS"/>
              </a:rPr>
              <a:t>pérdida </a:t>
            </a:r>
            <a:r>
              <a:rPr lang="es-AR" sz="2400" spc="-260" dirty="0" smtClean="0">
                <a:latin typeface="Comic Sans MS"/>
                <a:cs typeface="Comic Sans MS"/>
              </a:rPr>
              <a:t> </a:t>
            </a:r>
            <a:r>
              <a:rPr lang="es-AR" sz="2400" spc="-5" dirty="0" smtClean="0">
                <a:latin typeface="Comic Sans MS"/>
                <a:cs typeface="Comic Sans MS"/>
              </a:rPr>
              <a:t>de campo, la unidad de baja tensión operaría e iniciaría el </a:t>
            </a:r>
            <a:r>
              <a:rPr lang="es-AR" sz="2400" spc="-254" dirty="0" smtClean="0">
                <a:latin typeface="Comic Sans MS"/>
                <a:cs typeface="Comic Sans MS"/>
              </a:rPr>
              <a:t> </a:t>
            </a:r>
            <a:r>
              <a:rPr lang="es-AR" sz="2400" spc="-5" dirty="0" smtClean="0">
                <a:latin typeface="Comic Sans MS"/>
                <a:cs typeface="Comic Sans MS"/>
              </a:rPr>
              <a:t>disparo</a:t>
            </a:r>
            <a:r>
              <a:rPr lang="es-AR" sz="2400" spc="5" dirty="0" smtClean="0">
                <a:latin typeface="Comic Sans MS"/>
                <a:cs typeface="Comic Sans MS"/>
              </a:rPr>
              <a:t> </a:t>
            </a:r>
            <a:r>
              <a:rPr lang="es-AR" sz="2400" spc="-5" dirty="0" smtClean="0">
                <a:latin typeface="Comic Sans MS"/>
                <a:cs typeface="Comic Sans MS"/>
              </a:rPr>
              <a:t>con</a:t>
            </a:r>
            <a:r>
              <a:rPr lang="es-AR" sz="2400" spc="5" dirty="0" smtClean="0">
                <a:latin typeface="Comic Sans MS"/>
                <a:cs typeface="Comic Sans MS"/>
              </a:rPr>
              <a:t> </a:t>
            </a:r>
            <a:r>
              <a:rPr lang="es-AR" sz="2400" spc="-5" dirty="0" smtClean="0">
                <a:latin typeface="Comic Sans MS"/>
                <a:cs typeface="Comic Sans MS"/>
              </a:rPr>
              <a:t>un</a:t>
            </a:r>
            <a:r>
              <a:rPr lang="es-AR" sz="2400" spc="10" dirty="0" smtClean="0">
                <a:latin typeface="Comic Sans MS"/>
                <a:cs typeface="Comic Sans MS"/>
              </a:rPr>
              <a:t> </a:t>
            </a:r>
            <a:r>
              <a:rPr lang="es-AR" sz="2400" spc="-5" dirty="0" smtClean="0">
                <a:latin typeface="Comic Sans MS"/>
                <a:cs typeface="Comic Sans MS"/>
              </a:rPr>
              <a:t>retardo</a:t>
            </a:r>
            <a:r>
              <a:rPr lang="es-AR" sz="2400" spc="5" dirty="0" smtClean="0">
                <a:latin typeface="Comic Sans MS"/>
                <a:cs typeface="Comic Sans MS"/>
              </a:rPr>
              <a:t> </a:t>
            </a:r>
            <a:r>
              <a:rPr lang="es-AR" sz="2400" spc="-5" dirty="0" smtClean="0">
                <a:latin typeface="Comic Sans MS"/>
                <a:cs typeface="Comic Sans MS"/>
              </a:rPr>
              <a:t>de</a:t>
            </a:r>
            <a:r>
              <a:rPr lang="es-AR" sz="2400" spc="10" dirty="0" smtClean="0">
                <a:latin typeface="Comic Sans MS"/>
                <a:cs typeface="Comic Sans MS"/>
              </a:rPr>
              <a:t> </a:t>
            </a:r>
            <a:r>
              <a:rPr lang="es-AR" sz="2400" spc="-5" dirty="0" smtClean="0">
                <a:latin typeface="Comic Sans MS"/>
                <a:cs typeface="Comic Sans MS"/>
              </a:rPr>
              <a:t>tiempo</a:t>
            </a:r>
            <a:r>
              <a:rPr lang="es-AR" sz="2400" spc="5" dirty="0" smtClean="0">
                <a:latin typeface="Comic Sans MS"/>
                <a:cs typeface="Comic Sans MS"/>
              </a:rPr>
              <a:t> </a:t>
            </a:r>
            <a:r>
              <a:rPr lang="es-AR" sz="2400" spc="-5" dirty="0" smtClean="0">
                <a:latin typeface="Comic Sans MS"/>
                <a:cs typeface="Comic Sans MS"/>
              </a:rPr>
              <a:t>de</a:t>
            </a:r>
            <a:r>
              <a:rPr lang="es-AR" sz="2400" spc="5" dirty="0" smtClean="0">
                <a:latin typeface="Comic Sans MS"/>
                <a:cs typeface="Comic Sans MS"/>
              </a:rPr>
              <a:t> </a:t>
            </a:r>
            <a:r>
              <a:rPr lang="es-AR" sz="2400" spc="-5" dirty="0" smtClean="0">
                <a:latin typeface="Comic Sans MS"/>
                <a:cs typeface="Comic Sans MS"/>
              </a:rPr>
              <a:t>0.25</a:t>
            </a:r>
            <a:r>
              <a:rPr lang="es-AR" sz="2400" spc="10" dirty="0" smtClean="0">
                <a:latin typeface="Comic Sans MS"/>
                <a:cs typeface="Comic Sans MS"/>
              </a:rPr>
              <a:t> </a:t>
            </a:r>
            <a:r>
              <a:rPr lang="es-AR" sz="2400" spc="-5" dirty="0" smtClean="0">
                <a:latin typeface="Comic Sans MS"/>
                <a:cs typeface="Comic Sans MS"/>
              </a:rPr>
              <a:t>–</a:t>
            </a:r>
            <a:r>
              <a:rPr lang="es-AR" sz="2400" spc="5" dirty="0" smtClean="0">
                <a:latin typeface="Comic Sans MS"/>
                <a:cs typeface="Comic Sans MS"/>
              </a:rPr>
              <a:t> </a:t>
            </a:r>
            <a:r>
              <a:rPr lang="es-AR" sz="2400" spc="-5" dirty="0" smtClean="0">
                <a:latin typeface="Comic Sans MS"/>
                <a:cs typeface="Comic Sans MS"/>
              </a:rPr>
              <a:t>1.0</a:t>
            </a:r>
            <a:r>
              <a:rPr lang="es-AR" sz="2400" spc="10" dirty="0" smtClean="0">
                <a:latin typeface="Comic Sans MS"/>
                <a:cs typeface="Comic Sans MS"/>
              </a:rPr>
              <a:t> </a:t>
            </a:r>
            <a:r>
              <a:rPr lang="es-AR" sz="2400" spc="-5" dirty="0" smtClean="0">
                <a:latin typeface="Comic Sans MS"/>
                <a:cs typeface="Comic Sans MS"/>
              </a:rPr>
              <a:t>segundos </a:t>
            </a:r>
            <a:r>
              <a:rPr lang="es-AR" sz="2400" spc="-5" dirty="0" smtClean="0">
                <a:latin typeface="Comic Sans MS"/>
                <a:cs typeface="Comic Sans MS"/>
              </a:rPr>
              <a:t>Pueden también usarse dos relés en este esquema, con el </a:t>
            </a:r>
            <a:r>
              <a:rPr lang="es-AR" sz="2400" dirty="0" smtClean="0">
                <a:latin typeface="Comic Sans MS"/>
                <a:cs typeface="Comic Sans MS"/>
              </a:rPr>
              <a:t> </a:t>
            </a:r>
            <a:r>
              <a:rPr lang="es-AR" sz="2400" spc="-5" dirty="0" smtClean="0">
                <a:latin typeface="Comic Sans MS"/>
                <a:cs typeface="Comic Sans MS"/>
              </a:rPr>
              <a:t>segundo (mostrado como Z1 en la </a:t>
            </a:r>
            <a:r>
              <a:rPr lang="es-AR" sz="2400" b="1" spc="-5" dirty="0" smtClean="0">
                <a:latin typeface="Comic Sans MS"/>
                <a:cs typeface="Comic Sans MS"/>
              </a:rPr>
              <a:t>Figura 5</a:t>
            </a:r>
            <a:r>
              <a:rPr lang="es-AR" sz="2400" spc="-5" dirty="0" smtClean="0">
                <a:latin typeface="Comic Sans MS"/>
                <a:cs typeface="Comic Sans MS"/>
              </a:rPr>
              <a:t>) ajustado con </a:t>
            </a:r>
            <a:r>
              <a:rPr lang="es-AR" sz="2400" dirty="0" smtClean="0">
                <a:latin typeface="Comic Sans MS"/>
                <a:cs typeface="Comic Sans MS"/>
              </a:rPr>
              <a:t> </a:t>
            </a:r>
            <a:r>
              <a:rPr lang="es-AR" sz="2400" spc="-5" dirty="0" smtClean="0">
                <a:latin typeface="Comic Sans MS"/>
                <a:cs typeface="Comic Sans MS"/>
              </a:rPr>
              <a:t>un</a:t>
            </a:r>
            <a:r>
              <a:rPr lang="es-AR" sz="2400" spc="200" dirty="0" smtClean="0">
                <a:latin typeface="Comic Sans MS"/>
                <a:cs typeface="Comic Sans MS"/>
              </a:rPr>
              <a:t> </a:t>
            </a:r>
            <a:r>
              <a:rPr lang="es-AR" sz="2400" spc="-5" dirty="0" smtClean="0">
                <a:latin typeface="Comic Sans MS"/>
                <a:cs typeface="Comic Sans MS"/>
              </a:rPr>
              <a:t>desplazamiento</a:t>
            </a:r>
            <a:r>
              <a:rPr lang="es-AR" sz="2400" spc="200" dirty="0" smtClean="0">
                <a:latin typeface="Comic Sans MS"/>
                <a:cs typeface="Comic Sans MS"/>
              </a:rPr>
              <a:t> </a:t>
            </a:r>
            <a:r>
              <a:rPr lang="es-AR" sz="2400" spc="-5" dirty="0" smtClean="0">
                <a:latin typeface="Comic Sans MS"/>
                <a:cs typeface="Comic Sans MS"/>
              </a:rPr>
              <a:t>igual</a:t>
            </a:r>
            <a:r>
              <a:rPr lang="es-AR" sz="2400" spc="200" dirty="0" smtClean="0">
                <a:latin typeface="Comic Sans MS"/>
                <a:cs typeface="Comic Sans MS"/>
              </a:rPr>
              <a:t> </a:t>
            </a:r>
            <a:r>
              <a:rPr lang="es-AR" sz="2400" spc="-5" dirty="0" smtClean="0">
                <a:latin typeface="Comic Sans MS"/>
                <a:cs typeface="Comic Sans MS"/>
              </a:rPr>
              <a:t>a</a:t>
            </a:r>
            <a:r>
              <a:rPr lang="es-AR" sz="2400" spc="200" dirty="0" smtClean="0">
                <a:latin typeface="Comic Sans MS"/>
                <a:cs typeface="Comic Sans MS"/>
              </a:rPr>
              <a:t> </a:t>
            </a:r>
            <a:r>
              <a:rPr lang="es-AR" sz="2400" dirty="0" err="1" smtClean="0">
                <a:latin typeface="Comic Sans MS"/>
                <a:cs typeface="Comic Sans MS"/>
              </a:rPr>
              <a:t>X’</a:t>
            </a:r>
            <a:r>
              <a:rPr lang="es-AR" sz="2400" baseline="-13888" dirty="0" err="1" smtClean="0">
                <a:latin typeface="Comic Sans MS"/>
                <a:cs typeface="Comic Sans MS"/>
              </a:rPr>
              <a:t>d</a:t>
            </a:r>
            <a:r>
              <a:rPr lang="es-AR" sz="2400" dirty="0" smtClean="0">
                <a:latin typeface="Comic Sans MS"/>
                <a:cs typeface="Comic Sans MS"/>
              </a:rPr>
              <a:t>/2</a:t>
            </a:r>
            <a:r>
              <a:rPr lang="es-AR" sz="2400" spc="204" dirty="0" smtClean="0">
                <a:latin typeface="Comic Sans MS"/>
                <a:cs typeface="Comic Sans MS"/>
              </a:rPr>
              <a:t> </a:t>
            </a:r>
            <a:r>
              <a:rPr lang="es-AR" sz="2400" spc="-5" dirty="0" smtClean="0">
                <a:latin typeface="Comic Sans MS"/>
                <a:cs typeface="Comic Sans MS"/>
              </a:rPr>
              <a:t>y</a:t>
            </a:r>
            <a:r>
              <a:rPr lang="es-AR" sz="2400" spc="200" dirty="0" smtClean="0">
                <a:latin typeface="Comic Sans MS"/>
                <a:cs typeface="Comic Sans MS"/>
              </a:rPr>
              <a:t> </a:t>
            </a:r>
            <a:r>
              <a:rPr lang="es-AR" sz="2400" spc="-5" dirty="0" smtClean="0">
                <a:latin typeface="Comic Sans MS"/>
                <a:cs typeface="Comic Sans MS"/>
              </a:rPr>
              <a:t>con</a:t>
            </a:r>
            <a:r>
              <a:rPr lang="es-AR" sz="2400" spc="200" dirty="0" smtClean="0">
                <a:latin typeface="Comic Sans MS"/>
                <a:cs typeface="Comic Sans MS"/>
              </a:rPr>
              <a:t> </a:t>
            </a:r>
            <a:r>
              <a:rPr lang="es-AR" sz="2400" spc="-5" dirty="0" smtClean="0">
                <a:latin typeface="Comic Sans MS"/>
                <a:cs typeface="Comic Sans MS"/>
              </a:rPr>
              <a:t>el</a:t>
            </a:r>
            <a:r>
              <a:rPr lang="es-AR" sz="2400" spc="200" dirty="0" smtClean="0">
                <a:latin typeface="Comic Sans MS"/>
                <a:cs typeface="Comic Sans MS"/>
              </a:rPr>
              <a:t> </a:t>
            </a:r>
            <a:r>
              <a:rPr lang="es-AR" sz="2400" spc="-5" dirty="0" smtClean="0">
                <a:latin typeface="Comic Sans MS"/>
                <a:cs typeface="Comic Sans MS"/>
              </a:rPr>
              <a:t>alcance</a:t>
            </a:r>
            <a:r>
              <a:rPr lang="es-AR" sz="2400" spc="200" dirty="0" smtClean="0">
                <a:latin typeface="Comic Sans MS"/>
                <a:cs typeface="Comic Sans MS"/>
              </a:rPr>
              <a:t> </a:t>
            </a:r>
            <a:r>
              <a:rPr lang="es-AR" sz="2400" spc="-5" dirty="0" smtClean="0">
                <a:latin typeface="Comic Sans MS"/>
                <a:cs typeface="Comic Sans MS"/>
              </a:rPr>
              <a:t>largo </a:t>
            </a:r>
            <a:r>
              <a:rPr lang="es-AR" sz="2400" spc="-254" dirty="0" smtClean="0">
                <a:latin typeface="Comic Sans MS"/>
                <a:cs typeface="Comic Sans MS"/>
              </a:rPr>
              <a:t> </a:t>
            </a:r>
            <a:r>
              <a:rPr lang="es-AR" sz="2400" spc="-5" dirty="0" smtClean="0">
                <a:latin typeface="Comic Sans MS"/>
                <a:cs typeface="Comic Sans MS"/>
              </a:rPr>
              <a:t>igual</a:t>
            </a:r>
            <a:r>
              <a:rPr lang="es-AR" sz="2400" spc="85" dirty="0" smtClean="0">
                <a:latin typeface="Comic Sans MS"/>
                <a:cs typeface="Comic Sans MS"/>
              </a:rPr>
              <a:t> </a:t>
            </a:r>
            <a:r>
              <a:rPr lang="es-AR" sz="2400" spc="-5" dirty="0" smtClean="0">
                <a:latin typeface="Comic Sans MS"/>
                <a:cs typeface="Comic Sans MS"/>
              </a:rPr>
              <a:t>a</a:t>
            </a:r>
            <a:r>
              <a:rPr lang="es-AR" sz="2400" spc="85" dirty="0" smtClean="0">
                <a:latin typeface="Comic Sans MS"/>
                <a:cs typeface="Comic Sans MS"/>
              </a:rPr>
              <a:t> </a:t>
            </a:r>
            <a:r>
              <a:rPr lang="es-AR" sz="2400" spc="-5" dirty="0" smtClean="0">
                <a:latin typeface="Comic Sans MS"/>
                <a:cs typeface="Comic Sans MS"/>
              </a:rPr>
              <a:t>1.1.</a:t>
            </a:r>
            <a:r>
              <a:rPr lang="es-AR" sz="2400" spc="80" dirty="0" smtClean="0">
                <a:latin typeface="Comic Sans MS"/>
                <a:cs typeface="Comic Sans MS"/>
              </a:rPr>
              <a:t> </a:t>
            </a:r>
            <a:r>
              <a:rPr lang="es-AR" sz="2400" spc="-5" dirty="0" smtClean="0">
                <a:latin typeface="Comic Sans MS"/>
                <a:cs typeface="Comic Sans MS"/>
              </a:rPr>
              <a:t>veces</a:t>
            </a:r>
            <a:r>
              <a:rPr lang="es-AR" sz="2400" spc="90" dirty="0" smtClean="0">
                <a:latin typeface="Comic Sans MS"/>
                <a:cs typeface="Comic Sans MS"/>
              </a:rPr>
              <a:t>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spc="-5" dirty="0" err="1" smtClean="0">
                <a:latin typeface="Comic Sans MS"/>
                <a:cs typeface="Comic Sans MS"/>
              </a:rPr>
              <a:t>.</a:t>
            </a:r>
            <a:r>
              <a:rPr lang="es-AR" sz="2400" spc="180" dirty="0" smtClean="0">
                <a:latin typeface="Comic Sans MS"/>
                <a:cs typeface="Comic Sans MS"/>
              </a:rPr>
              <a:t> </a:t>
            </a:r>
            <a:r>
              <a:rPr lang="es-AR" sz="2400" spc="-5" dirty="0" smtClean="0">
                <a:latin typeface="Comic Sans MS"/>
                <a:cs typeface="Comic Sans MS"/>
              </a:rPr>
              <a:t>En</a:t>
            </a:r>
            <a:r>
              <a:rPr lang="es-AR" sz="2400" spc="80" dirty="0" smtClean="0">
                <a:latin typeface="Comic Sans MS"/>
                <a:cs typeface="Comic Sans MS"/>
              </a:rPr>
              <a:t> </a:t>
            </a:r>
            <a:r>
              <a:rPr lang="es-AR" sz="2400" spc="-5" dirty="0" smtClean="0">
                <a:latin typeface="Comic Sans MS"/>
                <a:cs typeface="Comic Sans MS"/>
              </a:rPr>
              <a:t>este</a:t>
            </a:r>
            <a:r>
              <a:rPr lang="es-AR" sz="2400" spc="75" dirty="0" smtClean="0">
                <a:latin typeface="Comic Sans MS"/>
                <a:cs typeface="Comic Sans MS"/>
              </a:rPr>
              <a:t> </a:t>
            </a:r>
            <a:r>
              <a:rPr lang="es-AR" sz="2400" spc="-5" dirty="0" smtClean="0">
                <a:latin typeface="Comic Sans MS"/>
                <a:cs typeface="Comic Sans MS"/>
              </a:rPr>
              <a:t>caso,</a:t>
            </a:r>
            <a:r>
              <a:rPr lang="es-AR" sz="2400" spc="80" dirty="0" smtClean="0">
                <a:latin typeface="Comic Sans MS"/>
                <a:cs typeface="Comic Sans MS"/>
              </a:rPr>
              <a:t> </a:t>
            </a:r>
            <a:r>
              <a:rPr lang="es-AR" sz="2400" spc="-5" dirty="0" smtClean="0">
                <a:latin typeface="Comic Sans MS"/>
                <a:cs typeface="Comic Sans MS"/>
              </a:rPr>
              <a:t>el</a:t>
            </a:r>
            <a:r>
              <a:rPr lang="es-AR" sz="2400" spc="75" dirty="0" smtClean="0">
                <a:latin typeface="Comic Sans MS"/>
                <a:cs typeface="Comic Sans MS"/>
              </a:rPr>
              <a:t> </a:t>
            </a:r>
            <a:r>
              <a:rPr lang="es-AR" sz="2400" spc="-5" dirty="0" smtClean="0">
                <a:latin typeface="Comic Sans MS"/>
                <a:cs typeface="Comic Sans MS"/>
              </a:rPr>
              <a:t>relé</a:t>
            </a:r>
            <a:r>
              <a:rPr lang="es-AR" sz="2400" spc="75" dirty="0" smtClean="0">
                <a:latin typeface="Comic Sans MS"/>
                <a:cs typeface="Comic Sans MS"/>
              </a:rPr>
              <a:t> </a:t>
            </a:r>
            <a:r>
              <a:rPr lang="es-AR" sz="2400" spc="-5" dirty="0" smtClean="0">
                <a:latin typeface="Comic Sans MS"/>
                <a:cs typeface="Comic Sans MS"/>
              </a:rPr>
              <a:t>con</a:t>
            </a:r>
            <a:r>
              <a:rPr lang="es-AR" sz="2400" spc="75" dirty="0" smtClean="0">
                <a:latin typeface="Comic Sans MS"/>
                <a:cs typeface="Comic Sans MS"/>
              </a:rPr>
              <a:t> </a:t>
            </a:r>
            <a:r>
              <a:rPr lang="es-AR" sz="2400" spc="-5" dirty="0" smtClean="0">
                <a:latin typeface="Comic Sans MS"/>
                <a:cs typeface="Comic Sans MS"/>
              </a:rPr>
              <a:t>el</a:t>
            </a:r>
            <a:r>
              <a:rPr lang="es-AR" sz="2400" spc="80" dirty="0" smtClean="0">
                <a:latin typeface="Comic Sans MS"/>
                <a:cs typeface="Comic Sans MS"/>
              </a:rPr>
              <a:t> </a:t>
            </a:r>
            <a:r>
              <a:rPr lang="es-AR" sz="2400" spc="-5" dirty="0" smtClean="0">
                <a:latin typeface="Comic Sans MS"/>
                <a:cs typeface="Comic Sans MS"/>
              </a:rPr>
              <a:t>ajuste </a:t>
            </a:r>
            <a:r>
              <a:rPr lang="es-AR" sz="2400" spc="-260" dirty="0" smtClean="0">
                <a:latin typeface="Comic Sans MS"/>
                <a:cs typeface="Comic Sans MS"/>
              </a:rPr>
              <a:t> </a:t>
            </a:r>
            <a:r>
              <a:rPr lang="es-AR" sz="2400" spc="-5" dirty="0" smtClean="0">
                <a:latin typeface="Comic Sans MS"/>
                <a:cs typeface="Comic Sans MS"/>
              </a:rPr>
              <a:t>Z1</a:t>
            </a:r>
            <a:r>
              <a:rPr lang="es-AR" sz="2400" dirty="0" smtClean="0">
                <a:latin typeface="Comic Sans MS"/>
                <a:cs typeface="Comic Sans MS"/>
              </a:rPr>
              <a:t> </a:t>
            </a:r>
            <a:r>
              <a:rPr lang="es-AR" sz="2400" spc="-5" dirty="0" smtClean="0">
                <a:latin typeface="Comic Sans MS"/>
                <a:cs typeface="Comic Sans MS"/>
              </a:rPr>
              <a:t>deberá</a:t>
            </a:r>
            <a:r>
              <a:rPr lang="es-AR" sz="2400" dirty="0" smtClean="0">
                <a:latin typeface="Comic Sans MS"/>
                <a:cs typeface="Comic Sans MS"/>
              </a:rPr>
              <a:t> </a:t>
            </a:r>
            <a:r>
              <a:rPr lang="es-AR" sz="2400" spc="-5" dirty="0" smtClean="0">
                <a:latin typeface="Comic Sans MS"/>
                <a:cs typeface="Comic Sans MS"/>
              </a:rPr>
              <a:t>disparar</a:t>
            </a:r>
            <a:r>
              <a:rPr lang="es-AR" sz="2400" dirty="0" smtClean="0">
                <a:latin typeface="Comic Sans MS"/>
                <a:cs typeface="Comic Sans MS"/>
              </a:rPr>
              <a:t> </a:t>
            </a:r>
            <a:r>
              <a:rPr lang="es-AR" sz="2400" spc="-5" dirty="0" smtClean="0">
                <a:latin typeface="Comic Sans MS"/>
                <a:cs typeface="Comic Sans MS"/>
              </a:rPr>
              <a:t>sin</a:t>
            </a:r>
            <a:r>
              <a:rPr lang="es-AR" sz="2400" dirty="0" smtClean="0">
                <a:latin typeface="Comic Sans MS"/>
                <a:cs typeface="Comic Sans MS"/>
              </a:rPr>
              <a:t> </a:t>
            </a:r>
            <a:r>
              <a:rPr lang="es-AR" sz="2400" spc="-5" dirty="0" smtClean="0">
                <a:latin typeface="Comic Sans MS"/>
                <a:cs typeface="Comic Sans MS"/>
              </a:rPr>
              <a:t>retardo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externo, </a:t>
            </a:r>
            <a:r>
              <a:rPr lang="es-AR" sz="2400" dirty="0" smtClean="0">
                <a:latin typeface="Comic Sans MS"/>
                <a:cs typeface="Comic Sans MS"/>
              </a:rPr>
              <a:t> </a:t>
            </a:r>
            <a:r>
              <a:rPr lang="es-AR" sz="2400" spc="-5" dirty="0" smtClean="0">
                <a:latin typeface="Comic Sans MS"/>
                <a:cs typeface="Comic Sans MS"/>
              </a:rPr>
              <a:t>mientras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otro</a:t>
            </a:r>
            <a:r>
              <a:rPr lang="es-AR" sz="2400" dirty="0" smtClean="0">
                <a:latin typeface="Comic Sans MS"/>
                <a:cs typeface="Comic Sans MS"/>
              </a:rPr>
              <a:t> </a:t>
            </a:r>
            <a:r>
              <a:rPr lang="es-AR" sz="2400" spc="-5" dirty="0" smtClean="0">
                <a:latin typeface="Comic Sans MS"/>
                <a:cs typeface="Comic Sans MS"/>
              </a:rPr>
              <a:t>relé</a:t>
            </a:r>
            <a:r>
              <a:rPr lang="es-AR" sz="2400" dirty="0" smtClean="0">
                <a:latin typeface="Comic Sans MS"/>
                <a:cs typeface="Comic Sans MS"/>
              </a:rPr>
              <a:t> </a:t>
            </a:r>
            <a:r>
              <a:rPr lang="es-AR" sz="2400" spc="-5" dirty="0" smtClean="0">
                <a:latin typeface="Comic Sans MS"/>
                <a:cs typeface="Comic Sans MS"/>
              </a:rPr>
              <a:t>Z2</a:t>
            </a:r>
            <a:r>
              <a:rPr lang="es-AR" sz="2400" dirty="0" smtClean="0">
                <a:latin typeface="Comic Sans MS"/>
                <a:cs typeface="Comic Sans MS"/>
              </a:rPr>
              <a:t> </a:t>
            </a:r>
            <a:r>
              <a:rPr lang="es-AR" sz="2400" spc="-5" dirty="0" smtClean="0">
                <a:latin typeface="Comic Sans MS"/>
                <a:cs typeface="Comic Sans MS"/>
              </a:rPr>
              <a:t>debe</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retrasado </a:t>
            </a:r>
            <a:r>
              <a:rPr lang="es-AR" sz="2400" dirty="0" smtClean="0">
                <a:latin typeface="Comic Sans MS"/>
                <a:cs typeface="Comic Sans MS"/>
              </a:rPr>
              <a:t> </a:t>
            </a:r>
            <a:r>
              <a:rPr lang="es-AR" sz="2400" spc="-5" dirty="0" smtClean="0">
                <a:latin typeface="Comic Sans MS"/>
                <a:cs typeface="Comic Sans MS"/>
              </a:rPr>
              <a:t>aproximadamente 0.75 segundos para evitar la operación </a:t>
            </a:r>
            <a:r>
              <a:rPr lang="es-AR" sz="2400" dirty="0" smtClean="0">
                <a:latin typeface="Comic Sans MS"/>
                <a:cs typeface="Comic Sans MS"/>
              </a:rPr>
              <a:t> </a:t>
            </a:r>
            <a:r>
              <a:rPr lang="es-AR" sz="2400" spc="-5" dirty="0" smtClean="0">
                <a:latin typeface="Comic Sans MS"/>
                <a:cs typeface="Comic Sans MS"/>
              </a:rPr>
              <a:t>con oscilaciones</a:t>
            </a:r>
            <a:r>
              <a:rPr lang="es-AR" sz="2400" dirty="0" smtClean="0">
                <a:latin typeface="Comic Sans MS"/>
                <a:cs typeface="Comic Sans MS"/>
              </a:rPr>
              <a:t> </a:t>
            </a:r>
            <a:r>
              <a:rPr lang="es-AR" sz="2400" spc="-5" dirty="0" smtClean="0">
                <a:latin typeface="Comic Sans MS"/>
                <a:cs typeface="Comic Sans MS"/>
              </a:rPr>
              <a:t>estables</a:t>
            </a:r>
            <a:r>
              <a:rPr lang="es-AR" sz="2400" spc="-5" dirty="0" smtClean="0">
                <a:latin typeface="Comic Sans MS"/>
                <a:cs typeface="Comic Sans MS"/>
              </a:rPr>
              <a:t>.</a:t>
            </a:r>
          </a:p>
        </p:txBody>
      </p:sp>
      <p:pic>
        <p:nvPicPr>
          <p:cNvPr id="14" name="object 3"/>
          <p:cNvPicPr/>
          <p:nvPr/>
        </p:nvPicPr>
        <p:blipFill>
          <a:blip r:embed="rId2" cstate="print"/>
          <a:stretch>
            <a:fillRect/>
          </a:stretch>
        </p:blipFill>
        <p:spPr>
          <a:xfrm>
            <a:off x="11298254" y="385730"/>
            <a:ext cx="5857916" cy="4357718"/>
          </a:xfrm>
          <a:prstGeom prst="rect">
            <a:avLst/>
          </a:prstGeom>
        </p:spPr>
      </p:pic>
      <p:sp>
        <p:nvSpPr>
          <p:cNvPr id="16" name="object 5"/>
          <p:cNvSpPr txBox="1"/>
          <p:nvPr/>
        </p:nvSpPr>
        <p:spPr>
          <a:xfrm>
            <a:off x="12149914" y="3714086"/>
            <a:ext cx="3054350" cy="162352"/>
          </a:xfrm>
          <a:prstGeom prst="rect">
            <a:avLst/>
          </a:prstGeom>
        </p:spPr>
        <p:txBody>
          <a:bodyPr vert="horz" wrap="square" lIns="0" tIns="12700" rIns="0" bIns="0" rtlCol="0">
            <a:spAutoFit/>
          </a:bodyPr>
          <a:lstStyle/>
          <a:p>
            <a:pPr marL="12700" marR="5080" algn="just">
              <a:lnSpc>
                <a:spcPct val="116100"/>
              </a:lnSpc>
              <a:spcBef>
                <a:spcPts val="100"/>
              </a:spcBef>
            </a:pPr>
            <a:r>
              <a:rPr sz="900" spc="-5" smtClean="0">
                <a:latin typeface="Comic Sans MS"/>
                <a:cs typeface="Comic Sans MS"/>
              </a:rPr>
              <a:t>.</a:t>
            </a:r>
            <a:endParaRPr sz="900">
              <a:latin typeface="Comic Sans MS"/>
              <a:cs typeface="Comic Sans MS"/>
            </a:endParaRPr>
          </a:p>
        </p:txBody>
      </p:sp>
      <p:pic>
        <p:nvPicPr>
          <p:cNvPr id="17" name="object 7"/>
          <p:cNvPicPr/>
          <p:nvPr/>
        </p:nvPicPr>
        <p:blipFill>
          <a:blip r:embed="rId3" cstate="print"/>
          <a:stretch>
            <a:fillRect/>
          </a:stretch>
        </p:blipFill>
        <p:spPr>
          <a:xfrm>
            <a:off x="11798320" y="5386390"/>
            <a:ext cx="5286412" cy="3643338"/>
          </a:xfrm>
          <a:prstGeom prst="rect">
            <a:avLst/>
          </a:prstGeom>
        </p:spPr>
      </p:pic>
      <p:sp>
        <p:nvSpPr>
          <p:cNvPr id="19" name="18 Rectángulo"/>
          <p:cNvSpPr/>
          <p:nvPr/>
        </p:nvSpPr>
        <p:spPr>
          <a:xfrm>
            <a:off x="10798188" y="4600572"/>
            <a:ext cx="6858048" cy="707886"/>
          </a:xfrm>
          <a:prstGeom prst="rect">
            <a:avLst/>
          </a:prstGeom>
        </p:spPr>
        <p:txBody>
          <a:bodyPr wrap="square">
            <a:spAutoFit/>
          </a:bodyPr>
          <a:lstStyle/>
          <a:p>
            <a:pPr algn="ctr"/>
            <a:r>
              <a:rPr lang="pt-BR" sz="2000" dirty="0" smtClean="0">
                <a:latin typeface="Comic Sans MS" pitchFamily="66" charset="0"/>
              </a:rPr>
              <a:t>Figura 4. </a:t>
            </a:r>
            <a:r>
              <a:rPr lang="pt-BR" sz="2000" b="1" dirty="0" smtClean="0">
                <a:latin typeface="Comic Sans MS" pitchFamily="66" charset="0"/>
              </a:rPr>
              <a:t>Características </a:t>
            </a:r>
            <a:r>
              <a:rPr lang="pt-BR" sz="2000" b="1" dirty="0" err="1" smtClean="0">
                <a:latin typeface="Comic Sans MS" pitchFamily="66" charset="0"/>
              </a:rPr>
              <a:t>del</a:t>
            </a:r>
            <a:r>
              <a:rPr lang="pt-BR" sz="2000" b="1" dirty="0" smtClean="0">
                <a:latin typeface="Comic Sans MS" pitchFamily="66" charset="0"/>
              </a:rPr>
              <a:t> relé </a:t>
            </a:r>
            <a:r>
              <a:rPr lang="pt-BR" sz="2000" b="1" dirty="0" err="1" smtClean="0">
                <a:latin typeface="Comic Sans MS" pitchFamily="66" charset="0"/>
              </a:rPr>
              <a:t>Mho-Offset</a:t>
            </a:r>
            <a:r>
              <a:rPr lang="pt-BR" sz="2000" b="1" dirty="0" smtClean="0">
                <a:latin typeface="Comic Sans MS" pitchFamily="66" charset="0"/>
              </a:rPr>
              <a:t> de dos zonas </a:t>
            </a:r>
            <a:endParaRPr lang="es-AR" sz="2000" dirty="0">
              <a:latin typeface="Comic Sans MS" pitchFamily="66" charset="0"/>
            </a:endParaRPr>
          </a:p>
        </p:txBody>
      </p:sp>
      <p:sp>
        <p:nvSpPr>
          <p:cNvPr id="20" name="19 Rectángulo"/>
          <p:cNvSpPr/>
          <p:nvPr/>
        </p:nvSpPr>
        <p:spPr>
          <a:xfrm>
            <a:off x="10798188" y="9029728"/>
            <a:ext cx="6797660" cy="707886"/>
          </a:xfrm>
          <a:prstGeom prst="rect">
            <a:avLst/>
          </a:prstGeom>
        </p:spPr>
        <p:txBody>
          <a:bodyPr wrap="square">
            <a:spAutoFit/>
          </a:bodyPr>
          <a:lstStyle/>
          <a:p>
            <a:pPr algn="ctr"/>
            <a:r>
              <a:rPr lang="es-AR" sz="2000" b="1" dirty="0" smtClean="0">
                <a:latin typeface="Comic Sans MS" pitchFamily="66" charset="0"/>
              </a:rPr>
              <a:t>Figura 5. Protección de pérdida de campo usando una unidad de impedancia y un elemento direccional </a:t>
            </a:r>
            <a:endParaRPr lang="es-AR" sz="2000" b="1" dirty="0">
              <a:latin typeface="Comic Sans MS" pitchFamily="66"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6802" y="528606"/>
            <a:ext cx="10358510" cy="6269152"/>
          </a:xfrm>
          <a:prstGeom prst="rect">
            <a:avLst/>
          </a:prstGeom>
        </p:spPr>
        <p:txBody>
          <a:bodyPr vert="horz" wrap="square" lIns="0" tIns="12700" rIns="0" bIns="0" rtlCol="0">
            <a:spAutoFit/>
          </a:bodyPr>
          <a:lstStyle/>
          <a:p>
            <a:pPr marL="38100" marR="30480" algn="just">
              <a:spcBef>
                <a:spcPts val="100"/>
              </a:spcBef>
            </a:pP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aplica</a:t>
            </a:r>
            <a:r>
              <a:rPr lang="es-AR" sz="2400" dirty="0" smtClean="0">
                <a:latin typeface="Comic Sans MS"/>
                <a:cs typeface="Comic Sans MS"/>
              </a:rPr>
              <a:t> </a:t>
            </a:r>
            <a:r>
              <a:rPr lang="es-AR" sz="2400" spc="-5" dirty="0" smtClean="0">
                <a:latin typeface="Comic Sans MS"/>
                <a:cs typeface="Comic Sans MS"/>
              </a:rPr>
              <a:t>esta</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generadores </a:t>
            </a:r>
            <a:r>
              <a:rPr lang="es-AR" sz="2400" dirty="0" smtClean="0">
                <a:latin typeface="Comic Sans MS"/>
                <a:cs typeface="Comic Sans MS"/>
              </a:rPr>
              <a:t> </a:t>
            </a:r>
            <a:r>
              <a:rPr lang="es-AR" sz="2400" spc="-5" dirty="0" smtClean="0">
                <a:latin typeface="Comic Sans MS"/>
                <a:cs typeface="Comic Sans MS"/>
              </a:rPr>
              <a:t>hidráulicos,</a:t>
            </a:r>
            <a:r>
              <a:rPr lang="es-AR" sz="2400" dirty="0" smtClean="0">
                <a:latin typeface="Comic Sans MS"/>
                <a:cs typeface="Comic Sans MS"/>
              </a:rPr>
              <a:t> </a:t>
            </a:r>
            <a:r>
              <a:rPr lang="es-AR" sz="2400" spc="-5" dirty="0" smtClean="0">
                <a:latin typeface="Comic Sans MS"/>
                <a:cs typeface="Comic Sans MS"/>
              </a:rPr>
              <a:t>existen</a:t>
            </a:r>
            <a:r>
              <a:rPr lang="es-AR" sz="2400" dirty="0" smtClean="0">
                <a:latin typeface="Comic Sans MS"/>
                <a:cs typeface="Comic Sans MS"/>
              </a:rPr>
              <a:t> </a:t>
            </a:r>
            <a:r>
              <a:rPr lang="es-AR" sz="2400" spc="-5" dirty="0" smtClean="0">
                <a:latin typeface="Comic Sans MS"/>
                <a:cs typeface="Comic Sans MS"/>
              </a:rPr>
              <a:t>otros</a:t>
            </a:r>
            <a:r>
              <a:rPr lang="es-AR" sz="2400" dirty="0" smtClean="0">
                <a:latin typeface="Comic Sans MS"/>
                <a:cs typeface="Comic Sans MS"/>
              </a:rPr>
              <a:t> </a:t>
            </a:r>
            <a:r>
              <a:rPr lang="es-AR" sz="2400" spc="-5" dirty="0" smtClean="0">
                <a:latin typeface="Comic Sans MS"/>
                <a:cs typeface="Comic Sans MS"/>
              </a:rPr>
              <a:t>factores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posiblemente </a:t>
            </a:r>
            <a:r>
              <a:rPr lang="es-AR" sz="2400" dirty="0" smtClean="0">
                <a:latin typeface="Comic Sans MS"/>
                <a:cs typeface="Comic Sans MS"/>
              </a:rPr>
              <a:t> </a:t>
            </a:r>
            <a:r>
              <a:rPr lang="es-AR" sz="2400" spc="-5" dirty="0" smtClean="0">
                <a:latin typeface="Comic Sans MS"/>
                <a:cs typeface="Comic Sans MS"/>
              </a:rPr>
              <a:t>deban ser considerados.</a:t>
            </a:r>
            <a:r>
              <a:rPr lang="es-AR" sz="2400" dirty="0" smtClean="0">
                <a:latin typeface="Comic Sans MS"/>
                <a:cs typeface="Comic Sans MS"/>
              </a:rPr>
              <a:t> </a:t>
            </a:r>
            <a:r>
              <a:rPr lang="es-AR" sz="2400" spc="-5" dirty="0" smtClean="0">
                <a:latin typeface="Comic Sans MS"/>
                <a:cs typeface="Comic Sans MS"/>
              </a:rPr>
              <a:t>Puesto que estos generadores </a:t>
            </a:r>
            <a:r>
              <a:rPr lang="es-AR" sz="2400" dirty="0" smtClean="0">
                <a:latin typeface="Comic Sans MS"/>
                <a:cs typeface="Comic Sans MS"/>
              </a:rPr>
              <a:t> </a:t>
            </a:r>
            <a:r>
              <a:rPr lang="es-AR" sz="2400" spc="-5" dirty="0" smtClean="0">
                <a:latin typeface="Comic Sans MS"/>
                <a:cs typeface="Comic Sans MS"/>
              </a:rPr>
              <a:t>pueden ser operados en ocasiones como condensadores </a:t>
            </a:r>
            <a:r>
              <a:rPr lang="es-AR" sz="2400" dirty="0" smtClean="0">
                <a:latin typeface="Comic Sans MS"/>
                <a:cs typeface="Comic Sans MS"/>
              </a:rPr>
              <a:t> </a:t>
            </a:r>
            <a:r>
              <a:rPr lang="es-AR" sz="2400" spc="-5" dirty="0" smtClean="0">
                <a:latin typeface="Comic Sans MS"/>
                <a:cs typeface="Comic Sans MS"/>
              </a:rPr>
              <a:t>sincrónicos, es posible que los esquemas de pérdida de </a:t>
            </a:r>
            <a:r>
              <a:rPr lang="es-AR" sz="2400" dirty="0" smtClean="0">
                <a:latin typeface="Comic Sans MS"/>
                <a:cs typeface="Comic Sans MS"/>
              </a:rPr>
              <a:t> </a:t>
            </a:r>
            <a:r>
              <a:rPr lang="es-AR" sz="2400" spc="-5" dirty="0" smtClean="0">
                <a:latin typeface="Comic Sans MS"/>
                <a:cs typeface="Comic Sans MS"/>
              </a:rPr>
              <a:t>excitación anteriores operen innecesariamente cuando el </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operado</a:t>
            </a:r>
            <a:r>
              <a:rPr lang="es-AR" sz="2400" dirty="0" smtClean="0">
                <a:latin typeface="Comic Sans MS"/>
                <a:cs typeface="Comic Sans MS"/>
              </a:rPr>
              <a:t> </a:t>
            </a:r>
            <a:r>
              <a:rPr lang="es-AR" sz="2400" spc="-5" dirty="0" err="1" smtClean="0">
                <a:latin typeface="Comic Sans MS"/>
                <a:cs typeface="Comic Sans MS"/>
              </a:rPr>
              <a:t>subexcitado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esto</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tomando </a:t>
            </a:r>
            <a:r>
              <a:rPr lang="es-AR" sz="2400" dirty="0" smtClean="0">
                <a:latin typeface="Comic Sans MS"/>
                <a:cs typeface="Comic Sans MS"/>
              </a:rPr>
              <a:t> </a:t>
            </a:r>
            <a:r>
              <a:rPr lang="es-AR" sz="2400" spc="-5" dirty="0" err="1" smtClean="0">
                <a:latin typeface="Comic Sans MS"/>
                <a:cs typeface="Comic Sans MS"/>
              </a:rPr>
              <a:t>VARs</a:t>
            </a:r>
            <a:r>
              <a:rPr lang="es-AR" sz="2400" spc="-5" dirty="0" smtClean="0">
                <a:latin typeface="Comic Sans MS"/>
                <a:cs typeface="Comic Sans MS"/>
              </a:rPr>
              <a:t> cercanos a la capacidad de la máquina. Para evitar </a:t>
            </a:r>
            <a:r>
              <a:rPr lang="es-AR" sz="2400" dirty="0" smtClean="0">
                <a:latin typeface="Comic Sans MS"/>
                <a:cs typeface="Comic Sans MS"/>
              </a:rPr>
              <a:t> </a:t>
            </a:r>
            <a:r>
              <a:rPr lang="es-AR" sz="2400" spc="-5" dirty="0" smtClean="0">
                <a:latin typeface="Comic Sans MS"/>
                <a:cs typeface="Comic Sans MS"/>
              </a:rPr>
              <a:t>operaciones</a:t>
            </a:r>
            <a:r>
              <a:rPr lang="es-AR" sz="2400" dirty="0" smtClean="0">
                <a:latin typeface="Comic Sans MS"/>
                <a:cs typeface="Comic Sans MS"/>
              </a:rPr>
              <a:t> </a:t>
            </a:r>
            <a:r>
              <a:rPr lang="es-AR" sz="2400" spc="-5" dirty="0" smtClean="0">
                <a:latin typeface="Comic Sans MS"/>
                <a:cs typeface="Comic Sans MS"/>
              </a:rPr>
              <a:t>innecesarias,</a:t>
            </a:r>
            <a:r>
              <a:rPr lang="es-AR" sz="2400" dirty="0" smtClean="0">
                <a:latin typeface="Comic Sans MS"/>
                <a:cs typeface="Comic Sans MS"/>
              </a:rPr>
              <a:t> </a:t>
            </a:r>
            <a:r>
              <a:rPr lang="es-AR" sz="2400" spc="-5" dirty="0" smtClean="0">
                <a:latin typeface="Comic Sans MS"/>
                <a:cs typeface="Comic Sans MS"/>
              </a:rPr>
              <a:t>puede</a:t>
            </a:r>
            <a:r>
              <a:rPr lang="es-AR" sz="2400" dirty="0" smtClean="0">
                <a:latin typeface="Comic Sans MS"/>
                <a:cs typeface="Comic Sans MS"/>
              </a:rPr>
              <a:t> </a:t>
            </a:r>
            <a:r>
              <a:rPr lang="es-AR" sz="2400" spc="-5" dirty="0" smtClean="0">
                <a:latin typeface="Comic Sans MS"/>
                <a:cs typeface="Comic Sans MS"/>
              </a:rPr>
              <a:t>emplearse</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relé</a:t>
            </a:r>
            <a:r>
              <a:rPr lang="es-AR" sz="2400" spc="254" dirty="0" smtClean="0">
                <a:latin typeface="Comic Sans MS"/>
                <a:cs typeface="Comic Sans MS"/>
              </a:rPr>
              <a:t> </a:t>
            </a:r>
            <a:r>
              <a:rPr lang="es-AR" sz="2400" spc="-5" dirty="0" smtClean="0">
                <a:latin typeface="Comic Sans MS"/>
                <a:cs typeface="Comic Sans MS"/>
              </a:rPr>
              <a:t>de </a:t>
            </a:r>
            <a:r>
              <a:rPr lang="es-AR" sz="2400" spc="-254" dirty="0" smtClean="0">
                <a:latin typeface="Comic Sans MS"/>
                <a:cs typeface="Comic Sans MS"/>
              </a:rPr>
              <a:t> </a:t>
            </a:r>
            <a:r>
              <a:rPr lang="es-AR" sz="2400" spc="-5" dirty="0" smtClean="0">
                <a:latin typeface="Comic Sans MS"/>
                <a:cs typeface="Comic Sans MS"/>
              </a:rPr>
              <a:t>baja tensión para supervisar los esquemas de protección </a:t>
            </a:r>
            <a:r>
              <a:rPr lang="es-AR" sz="2400" dirty="0" smtClean="0">
                <a:latin typeface="Comic Sans MS"/>
                <a:cs typeface="Comic Sans MS"/>
              </a:rPr>
              <a:t> </a:t>
            </a:r>
            <a:r>
              <a:rPr lang="es-AR" sz="2400" spc="-5" dirty="0" smtClean="0">
                <a:latin typeface="Comic Sans MS"/>
                <a:cs typeface="Comic Sans MS"/>
              </a:rPr>
              <a:t>de distancia.</a:t>
            </a:r>
            <a:r>
              <a:rPr lang="es-AR" sz="2400" dirty="0" smtClean="0">
                <a:latin typeface="Comic Sans MS"/>
                <a:cs typeface="Comic Sans MS"/>
              </a:rPr>
              <a:t> </a:t>
            </a:r>
            <a:r>
              <a:rPr lang="es-AR" sz="2400" spc="-5" dirty="0" smtClean="0">
                <a:latin typeface="Comic Sans MS"/>
                <a:cs typeface="Comic Sans MS"/>
              </a:rPr>
              <a:t>El nivel de “</a:t>
            </a:r>
            <a:r>
              <a:rPr lang="es-AR" sz="2400" spc="-5" dirty="0" err="1" smtClean="0">
                <a:latin typeface="Comic Sans MS"/>
                <a:cs typeface="Comic Sans MS"/>
              </a:rPr>
              <a:t>dropout</a:t>
            </a:r>
            <a:r>
              <a:rPr lang="es-AR" sz="2400" spc="-5" dirty="0" smtClean="0">
                <a:latin typeface="Comic Sans MS"/>
                <a:cs typeface="Comic Sans MS"/>
              </a:rPr>
              <a:t>” de este relé de baja </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podría</a:t>
            </a:r>
            <a:r>
              <a:rPr lang="es-AR" sz="2400" dirty="0" smtClean="0">
                <a:latin typeface="Comic Sans MS"/>
                <a:cs typeface="Comic Sans MS"/>
              </a:rPr>
              <a:t> </a:t>
            </a:r>
            <a:r>
              <a:rPr lang="es-AR" sz="2400" spc="-5" dirty="0" smtClean="0">
                <a:latin typeface="Comic Sans MS"/>
                <a:cs typeface="Comic Sans MS"/>
              </a:rPr>
              <a:t>ajustarse</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90-95%</a:t>
            </a:r>
            <a:r>
              <a:rPr lang="es-AR" sz="2400" dirty="0" smtClean="0">
                <a:latin typeface="Comic Sans MS"/>
                <a:cs typeface="Comic Sans MS"/>
              </a:rPr>
              <a:t> </a:t>
            </a:r>
            <a:r>
              <a:rPr lang="es-AR" sz="2400" spc="-5" dirty="0" smtClean="0">
                <a:latin typeface="Comic Sans MS"/>
                <a:cs typeface="Comic Sans MS"/>
              </a:rPr>
              <a:t>de</a:t>
            </a:r>
            <a:r>
              <a:rPr lang="es-AR" sz="2400" spc="254" dirty="0" smtClean="0">
                <a:latin typeface="Comic Sans MS"/>
                <a:cs typeface="Comic Sans MS"/>
              </a:rPr>
              <a:t> </a:t>
            </a:r>
            <a:r>
              <a:rPr lang="es-AR" sz="2400" spc="-5" dirty="0" smtClean="0">
                <a:latin typeface="Comic Sans MS"/>
                <a:cs typeface="Comic Sans MS"/>
              </a:rPr>
              <a:t>la</a:t>
            </a:r>
            <a:r>
              <a:rPr lang="es-AR" sz="2400" spc="260" dirty="0" smtClean="0">
                <a:latin typeface="Comic Sans MS"/>
                <a:cs typeface="Comic Sans MS"/>
              </a:rPr>
              <a:t> </a:t>
            </a:r>
            <a:r>
              <a:rPr lang="es-AR" sz="2400" spc="-5" dirty="0" smtClean="0">
                <a:latin typeface="Comic Sans MS"/>
                <a:cs typeface="Comic Sans MS"/>
              </a:rPr>
              <a:t>tensión </a:t>
            </a:r>
            <a:r>
              <a:rPr lang="es-AR" sz="2400" dirty="0" smtClean="0">
                <a:latin typeface="Comic Sans MS"/>
                <a:cs typeface="Comic Sans MS"/>
              </a:rPr>
              <a:t> </a:t>
            </a:r>
            <a:r>
              <a:rPr lang="es-AR" sz="2400" spc="-5" dirty="0" smtClean="0">
                <a:latin typeface="Comic Sans MS"/>
                <a:cs typeface="Comic Sans MS"/>
              </a:rPr>
              <a:t>nominal y el relé podría ser conectado para bloquear el </a:t>
            </a:r>
            <a:r>
              <a:rPr lang="es-AR" sz="2400" dirty="0" smtClean="0">
                <a:latin typeface="Comic Sans MS"/>
                <a:cs typeface="Comic Sans MS"/>
              </a:rPr>
              <a:t> </a:t>
            </a:r>
            <a:r>
              <a:rPr lang="es-AR" sz="2400" spc="-5" dirty="0" smtClean="0">
                <a:latin typeface="Comic Sans MS"/>
                <a:cs typeface="Comic Sans MS"/>
              </a:rPr>
              <a:t>disparo</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esté</a:t>
            </a:r>
            <a:r>
              <a:rPr lang="es-AR" sz="2400" dirty="0" smtClean="0">
                <a:latin typeface="Comic Sans MS"/>
                <a:cs typeface="Comic Sans MS"/>
              </a:rPr>
              <a:t> </a:t>
            </a:r>
            <a:r>
              <a:rPr lang="es-AR" sz="2400" spc="-5" dirty="0" smtClean="0">
                <a:latin typeface="Comic Sans MS"/>
                <a:cs typeface="Comic Sans MS"/>
              </a:rPr>
              <a:t>operado</a:t>
            </a:r>
            <a:r>
              <a:rPr lang="es-AR" sz="2400" dirty="0" smtClean="0">
                <a:latin typeface="Comic Sans MS"/>
                <a:cs typeface="Comic Sans MS"/>
              </a:rPr>
              <a:t> </a:t>
            </a:r>
            <a:r>
              <a:rPr lang="es-AR" sz="2400" spc="-5" dirty="0" smtClean="0">
                <a:latin typeface="Comic Sans MS"/>
                <a:cs typeface="Comic Sans MS"/>
              </a:rPr>
              <a:t>(pickup)</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permitir</a:t>
            </a:r>
            <a:r>
              <a:rPr lang="es-AR" sz="2400" spc="254" dirty="0" smtClean="0">
                <a:latin typeface="Comic Sans MS"/>
                <a:cs typeface="Comic Sans MS"/>
              </a:rPr>
              <a:t> </a:t>
            </a:r>
            <a:r>
              <a:rPr lang="es-AR" sz="2400" spc="-5" dirty="0" smtClean="0">
                <a:latin typeface="Comic Sans MS"/>
                <a:cs typeface="Comic Sans MS"/>
              </a:rPr>
              <a:t>el </a:t>
            </a:r>
            <a:r>
              <a:rPr lang="es-AR" sz="2400" dirty="0" smtClean="0">
                <a:latin typeface="Comic Sans MS"/>
                <a:cs typeface="Comic Sans MS"/>
              </a:rPr>
              <a:t> </a:t>
            </a:r>
            <a:r>
              <a:rPr lang="es-AR" sz="2400" spc="-5" dirty="0" smtClean="0">
                <a:latin typeface="Comic Sans MS"/>
                <a:cs typeface="Comic Sans MS"/>
              </a:rPr>
              <a:t>disparo</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está</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t>
            </a:r>
            <a:r>
              <a:rPr lang="es-AR" sz="2400" spc="-5" dirty="0" err="1" smtClean="0">
                <a:latin typeface="Comic Sans MS"/>
                <a:cs typeface="Comic Sans MS"/>
              </a:rPr>
              <a:t>dropout</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Esta </a:t>
            </a:r>
            <a:r>
              <a:rPr lang="es-AR" sz="2400" spc="-254" dirty="0" smtClean="0">
                <a:latin typeface="Comic Sans MS"/>
                <a:cs typeface="Comic Sans MS"/>
              </a:rPr>
              <a:t> </a:t>
            </a:r>
            <a:r>
              <a:rPr lang="es-AR" sz="2400" spc="-5" dirty="0" smtClean="0">
                <a:latin typeface="Comic Sans MS"/>
                <a:cs typeface="Comic Sans MS"/>
              </a:rPr>
              <a:t>combinación proporcionará protección para casi todas las </a:t>
            </a:r>
            <a:r>
              <a:rPr lang="es-AR" sz="2400" dirty="0" smtClean="0">
                <a:latin typeface="Comic Sans MS"/>
                <a:cs typeface="Comic Sans MS"/>
              </a:rPr>
              <a:t> </a:t>
            </a:r>
            <a:r>
              <a:rPr lang="es-AR" sz="2400" spc="-5" dirty="0" smtClean="0">
                <a:latin typeface="Comic Sans MS"/>
                <a:cs typeface="Comic Sans MS"/>
              </a:rPr>
              <a:t>condiciones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pero</a:t>
            </a:r>
            <a:r>
              <a:rPr lang="es-AR" sz="2400" dirty="0" smtClean="0">
                <a:latin typeface="Comic Sans MS"/>
                <a:cs typeface="Comic Sans MS"/>
              </a:rPr>
              <a:t> </a:t>
            </a:r>
            <a:r>
              <a:rPr lang="es-AR" sz="2400" spc="-5" dirty="0" smtClean="0">
                <a:latin typeface="Comic Sans MS"/>
                <a:cs typeface="Comic Sans MS"/>
              </a:rPr>
              <a:t>podría</a:t>
            </a:r>
            <a:r>
              <a:rPr lang="es-AR" sz="2400" dirty="0" smtClean="0">
                <a:latin typeface="Comic Sans MS"/>
                <a:cs typeface="Comic Sans MS"/>
              </a:rPr>
              <a:t> </a:t>
            </a:r>
            <a:r>
              <a:rPr lang="es-AR" sz="2400" spc="-5" dirty="0" smtClean="0">
                <a:latin typeface="Comic Sans MS"/>
                <a:cs typeface="Comic Sans MS"/>
              </a:rPr>
              <a:t>no </a:t>
            </a:r>
            <a:r>
              <a:rPr lang="es-AR" sz="2400" dirty="0" smtClean="0">
                <a:latin typeface="Comic Sans MS"/>
                <a:cs typeface="Comic Sans MS"/>
              </a:rPr>
              <a:t> </a:t>
            </a:r>
            <a:r>
              <a:rPr lang="es-AR" sz="2400" spc="-5" dirty="0" smtClean="0">
                <a:latin typeface="Comic Sans MS"/>
                <a:cs typeface="Comic Sans MS"/>
              </a:rPr>
              <a:t>disparar</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esté</a:t>
            </a:r>
            <a:r>
              <a:rPr lang="es-AR" sz="2400" dirty="0" smtClean="0">
                <a:latin typeface="Comic Sans MS"/>
                <a:cs typeface="Comic Sans MS"/>
              </a:rPr>
              <a:t> </a:t>
            </a:r>
            <a:r>
              <a:rPr lang="es-AR" sz="2400" spc="-5" dirty="0" smtClean="0">
                <a:latin typeface="Comic Sans MS"/>
                <a:cs typeface="Comic Sans MS"/>
              </a:rPr>
              <a:t>operando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carga </a:t>
            </a:r>
            <a:r>
              <a:rPr lang="es-AR" sz="2400" dirty="0" smtClean="0">
                <a:latin typeface="Comic Sans MS"/>
                <a:cs typeface="Comic Sans MS"/>
              </a:rPr>
              <a:t> </a:t>
            </a:r>
            <a:r>
              <a:rPr lang="es-AR" sz="2400" spc="-5" dirty="0" smtClean="0">
                <a:latin typeface="Comic Sans MS"/>
                <a:cs typeface="Comic Sans MS"/>
              </a:rPr>
              <a:t>ligera, puesto que la reducción de tensión podría no ser </a:t>
            </a:r>
            <a:r>
              <a:rPr lang="es-AR" sz="2400" dirty="0" smtClean="0">
                <a:latin typeface="Comic Sans MS"/>
                <a:cs typeface="Comic Sans MS"/>
              </a:rPr>
              <a:t> </a:t>
            </a:r>
            <a:r>
              <a:rPr lang="es-AR" sz="2400" spc="-5" dirty="0" smtClean="0">
                <a:latin typeface="Comic Sans MS"/>
                <a:cs typeface="Comic Sans MS"/>
              </a:rPr>
              <a:t>suficiente para causar que el relé pase a condición de </a:t>
            </a:r>
            <a:r>
              <a:rPr lang="es-AR" sz="2400" dirty="0" smtClean="0">
                <a:latin typeface="Comic Sans MS"/>
                <a:cs typeface="Comic Sans MS"/>
              </a:rPr>
              <a:t> </a:t>
            </a:r>
            <a:r>
              <a:rPr lang="es-AR" sz="2400" spc="-5" dirty="0" smtClean="0">
                <a:latin typeface="Comic Sans MS"/>
                <a:cs typeface="Comic Sans MS"/>
              </a:rPr>
              <a:t>“</a:t>
            </a:r>
            <a:r>
              <a:rPr lang="es-AR" sz="2400" spc="-5" dirty="0" err="1" smtClean="0">
                <a:latin typeface="Comic Sans MS"/>
                <a:cs typeface="Comic Sans MS"/>
              </a:rPr>
              <a:t>dropout</a:t>
            </a:r>
            <a:r>
              <a:rPr lang="es-AR" sz="2400" spc="-5" dirty="0" smtClean="0">
                <a:latin typeface="Comic Sans MS"/>
                <a:cs typeface="Comic Sans MS"/>
              </a:rPr>
              <a:t>”.</a:t>
            </a:r>
            <a:endParaRPr lang="es-AR" sz="2400" dirty="0" smtClean="0">
              <a:latin typeface="Comic Sans MS"/>
              <a:cs typeface="Comic Sans MS"/>
            </a:endParaRPr>
          </a:p>
          <a:p>
            <a:pPr marL="38100" marR="30480" algn="just">
              <a:lnSpc>
                <a:spcPct val="116100"/>
              </a:lnSpc>
              <a:spcBef>
                <a:spcPts val="100"/>
              </a:spcBef>
            </a:pPr>
            <a:endParaRPr lang="es-AR" sz="900" dirty="0" smtClean="0">
              <a:latin typeface="Comic Sans MS"/>
              <a:cs typeface="Comic Sans MS"/>
            </a:endParaRPr>
          </a:p>
          <a:p>
            <a:pPr marL="38100" marR="30480" algn="just">
              <a:lnSpc>
                <a:spcPct val="116100"/>
              </a:lnSpc>
              <a:spcBef>
                <a:spcPts val="100"/>
              </a:spcBef>
            </a:pPr>
            <a:endParaRPr sz="900">
              <a:latin typeface="Comic Sans MS"/>
              <a:cs typeface="Comic Sans MS"/>
            </a:endParaRPr>
          </a:p>
        </p:txBody>
      </p:sp>
      <p:pic>
        <p:nvPicPr>
          <p:cNvPr id="14" name="object 3"/>
          <p:cNvPicPr/>
          <p:nvPr/>
        </p:nvPicPr>
        <p:blipFill>
          <a:blip r:embed="rId2" cstate="print"/>
          <a:stretch>
            <a:fillRect/>
          </a:stretch>
        </p:blipFill>
        <p:spPr>
          <a:xfrm>
            <a:off x="11298254" y="385730"/>
            <a:ext cx="5857916" cy="4357718"/>
          </a:xfrm>
          <a:prstGeom prst="rect">
            <a:avLst/>
          </a:prstGeom>
        </p:spPr>
      </p:pic>
      <p:sp>
        <p:nvSpPr>
          <p:cNvPr id="16" name="object 5"/>
          <p:cNvSpPr txBox="1"/>
          <p:nvPr/>
        </p:nvSpPr>
        <p:spPr>
          <a:xfrm>
            <a:off x="12149914" y="3714086"/>
            <a:ext cx="3054350" cy="162352"/>
          </a:xfrm>
          <a:prstGeom prst="rect">
            <a:avLst/>
          </a:prstGeom>
        </p:spPr>
        <p:txBody>
          <a:bodyPr vert="horz" wrap="square" lIns="0" tIns="12700" rIns="0" bIns="0" rtlCol="0">
            <a:spAutoFit/>
          </a:bodyPr>
          <a:lstStyle/>
          <a:p>
            <a:pPr marL="12700" marR="5080" algn="just">
              <a:lnSpc>
                <a:spcPct val="116100"/>
              </a:lnSpc>
              <a:spcBef>
                <a:spcPts val="100"/>
              </a:spcBef>
            </a:pPr>
            <a:r>
              <a:rPr sz="900" spc="-5" smtClean="0">
                <a:latin typeface="Comic Sans MS"/>
                <a:cs typeface="Comic Sans MS"/>
              </a:rPr>
              <a:t>.</a:t>
            </a:r>
            <a:endParaRPr sz="900">
              <a:latin typeface="Comic Sans MS"/>
              <a:cs typeface="Comic Sans MS"/>
            </a:endParaRPr>
          </a:p>
        </p:txBody>
      </p:sp>
      <p:pic>
        <p:nvPicPr>
          <p:cNvPr id="17" name="object 7"/>
          <p:cNvPicPr/>
          <p:nvPr/>
        </p:nvPicPr>
        <p:blipFill>
          <a:blip r:embed="rId3" cstate="print"/>
          <a:stretch>
            <a:fillRect/>
          </a:stretch>
        </p:blipFill>
        <p:spPr>
          <a:xfrm>
            <a:off x="11798320" y="5386390"/>
            <a:ext cx="5286412" cy="3643338"/>
          </a:xfrm>
          <a:prstGeom prst="rect">
            <a:avLst/>
          </a:prstGeom>
        </p:spPr>
      </p:pic>
      <p:sp>
        <p:nvSpPr>
          <p:cNvPr id="19" name="18 Rectángulo"/>
          <p:cNvSpPr/>
          <p:nvPr/>
        </p:nvSpPr>
        <p:spPr>
          <a:xfrm>
            <a:off x="10798188" y="4600572"/>
            <a:ext cx="6858048" cy="707886"/>
          </a:xfrm>
          <a:prstGeom prst="rect">
            <a:avLst/>
          </a:prstGeom>
        </p:spPr>
        <p:txBody>
          <a:bodyPr wrap="square">
            <a:spAutoFit/>
          </a:bodyPr>
          <a:lstStyle/>
          <a:p>
            <a:pPr algn="ctr"/>
            <a:r>
              <a:rPr lang="pt-BR" sz="2000" dirty="0" smtClean="0">
                <a:latin typeface="Comic Sans MS" pitchFamily="66" charset="0"/>
              </a:rPr>
              <a:t>Figura 4. </a:t>
            </a:r>
            <a:r>
              <a:rPr lang="pt-BR" sz="2000" b="1" dirty="0" smtClean="0">
                <a:latin typeface="Comic Sans MS" pitchFamily="66" charset="0"/>
              </a:rPr>
              <a:t>Características </a:t>
            </a:r>
            <a:r>
              <a:rPr lang="pt-BR" sz="2000" b="1" dirty="0" err="1" smtClean="0">
                <a:latin typeface="Comic Sans MS" pitchFamily="66" charset="0"/>
              </a:rPr>
              <a:t>del</a:t>
            </a:r>
            <a:r>
              <a:rPr lang="pt-BR" sz="2000" b="1" dirty="0" smtClean="0">
                <a:latin typeface="Comic Sans MS" pitchFamily="66" charset="0"/>
              </a:rPr>
              <a:t> relé </a:t>
            </a:r>
            <a:r>
              <a:rPr lang="pt-BR" sz="2000" b="1" dirty="0" err="1" smtClean="0">
                <a:latin typeface="Comic Sans MS" pitchFamily="66" charset="0"/>
              </a:rPr>
              <a:t>Mho-Offset</a:t>
            </a:r>
            <a:r>
              <a:rPr lang="pt-BR" sz="2000" b="1" dirty="0" smtClean="0">
                <a:latin typeface="Comic Sans MS" pitchFamily="66" charset="0"/>
              </a:rPr>
              <a:t> de dos zonas </a:t>
            </a:r>
            <a:endParaRPr lang="es-AR" sz="2000" dirty="0">
              <a:latin typeface="Comic Sans MS" pitchFamily="66" charset="0"/>
            </a:endParaRPr>
          </a:p>
        </p:txBody>
      </p:sp>
      <p:sp>
        <p:nvSpPr>
          <p:cNvPr id="20" name="19 Rectángulo"/>
          <p:cNvSpPr/>
          <p:nvPr/>
        </p:nvSpPr>
        <p:spPr>
          <a:xfrm>
            <a:off x="10798188" y="9029728"/>
            <a:ext cx="6797660" cy="707886"/>
          </a:xfrm>
          <a:prstGeom prst="rect">
            <a:avLst/>
          </a:prstGeom>
        </p:spPr>
        <p:txBody>
          <a:bodyPr wrap="square">
            <a:spAutoFit/>
          </a:bodyPr>
          <a:lstStyle/>
          <a:p>
            <a:pPr algn="ctr"/>
            <a:r>
              <a:rPr lang="es-AR" sz="2000" b="1" dirty="0" smtClean="0">
                <a:latin typeface="Comic Sans MS" pitchFamily="66" charset="0"/>
              </a:rPr>
              <a:t>Figura 5. Protección de pérdida de campo usando una unidad de impedancia y un elemento direccional </a:t>
            </a:r>
            <a:endParaRPr lang="es-AR" sz="2000" b="1" dirty="0">
              <a:latin typeface="Comic Sans MS" pitchFamily="66"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68240" y="528606"/>
            <a:ext cx="17216558" cy="388311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MODO</a:t>
            </a:r>
            <a:r>
              <a:rPr sz="2400" b="1" spc="-25" dirty="0">
                <a:latin typeface="Comic Sans MS"/>
                <a:cs typeface="Comic Sans MS"/>
              </a:rPr>
              <a:t> </a:t>
            </a:r>
            <a:r>
              <a:rPr sz="2400" b="1" spc="-5">
                <a:latin typeface="Comic Sans MS"/>
                <a:cs typeface="Comic Sans MS"/>
              </a:rPr>
              <a:t>DE</a:t>
            </a:r>
            <a:r>
              <a:rPr sz="2400" b="1" spc="-25">
                <a:latin typeface="Comic Sans MS"/>
                <a:cs typeface="Comic Sans MS"/>
              </a:rPr>
              <a:t> </a:t>
            </a:r>
            <a:r>
              <a:rPr sz="2400" b="1" spc="-5" smtClean="0">
                <a:latin typeface="Comic Sans MS"/>
                <a:cs typeface="Comic Sans MS"/>
              </a:rPr>
              <a:t>DISPARO</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campo</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normalmente </a:t>
            </a:r>
            <a:r>
              <a:rPr lang="es-AR" sz="2400" dirty="0" smtClean="0">
                <a:latin typeface="Comic Sans MS"/>
                <a:cs typeface="Comic Sans MS"/>
              </a:rPr>
              <a:t> </a:t>
            </a:r>
            <a:r>
              <a:rPr lang="es-AR" sz="2400" spc="-5" dirty="0" smtClean="0">
                <a:latin typeface="Comic Sans MS"/>
                <a:cs typeface="Comic Sans MS"/>
              </a:rPr>
              <a:t>conectada</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disparar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interruptor</a:t>
            </a:r>
            <a:r>
              <a:rPr lang="es-AR" sz="2400" dirty="0" smtClean="0">
                <a:latin typeface="Comic Sans MS"/>
                <a:cs typeface="Comic Sans MS"/>
              </a:rPr>
              <a:t> </a:t>
            </a:r>
            <a:r>
              <a:rPr lang="es-AR" sz="2400" spc="-5" dirty="0" smtClean="0">
                <a:latin typeface="Comic Sans MS"/>
                <a:cs typeface="Comic Sans MS"/>
              </a:rPr>
              <a:t>principal</a:t>
            </a:r>
            <a:r>
              <a:rPr lang="es-AR" sz="2400" dirty="0" smtClean="0">
                <a:latin typeface="Comic Sans MS"/>
                <a:cs typeface="Comic Sans MS"/>
              </a:rPr>
              <a:t> </a:t>
            </a:r>
            <a:r>
              <a:rPr lang="es-AR" sz="2400" spc="-5" dirty="0" smtClean="0">
                <a:latin typeface="Comic Sans MS"/>
                <a:cs typeface="Comic Sans MS"/>
              </a:rPr>
              <a:t>del </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interruptor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campo,</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realizar</a:t>
            </a:r>
            <a:r>
              <a:rPr lang="es-AR" sz="240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transferencia de auxiliares de la unidad.</a:t>
            </a:r>
            <a:r>
              <a:rPr lang="es-AR" sz="2400" spc="254" dirty="0" smtClean="0">
                <a:latin typeface="Comic Sans MS"/>
                <a:cs typeface="Comic Sans MS"/>
              </a:rPr>
              <a:t> </a:t>
            </a:r>
            <a:r>
              <a:rPr lang="es-AR" sz="2400" spc="-5" dirty="0" smtClean="0">
                <a:latin typeface="Comic Sans MS"/>
                <a:cs typeface="Comic Sans MS"/>
              </a:rPr>
              <a:t>El interruptor </a:t>
            </a:r>
            <a:r>
              <a:rPr lang="es-AR" sz="2400" dirty="0" smtClean="0">
                <a:latin typeface="Comic Sans MS"/>
                <a:cs typeface="Comic Sans MS"/>
              </a:rPr>
              <a:t> </a:t>
            </a:r>
            <a:r>
              <a:rPr lang="es-AR" sz="2400" spc="-5" dirty="0" smtClean="0">
                <a:latin typeface="Comic Sans MS"/>
                <a:cs typeface="Comic Sans MS"/>
              </a:rPr>
              <a:t>de</a:t>
            </a:r>
            <a:r>
              <a:rPr lang="es-AR" sz="2400" spc="120" dirty="0" smtClean="0">
                <a:latin typeface="Comic Sans MS"/>
                <a:cs typeface="Comic Sans MS"/>
              </a:rPr>
              <a:t> </a:t>
            </a:r>
            <a:r>
              <a:rPr lang="es-AR" sz="2400" spc="-5" dirty="0" smtClean="0">
                <a:latin typeface="Comic Sans MS"/>
                <a:cs typeface="Comic Sans MS"/>
              </a:rPr>
              <a:t>campo</a:t>
            </a:r>
            <a:r>
              <a:rPr lang="es-AR" sz="2400" spc="125" dirty="0" smtClean="0">
                <a:latin typeface="Comic Sans MS"/>
                <a:cs typeface="Comic Sans MS"/>
              </a:rPr>
              <a:t> </a:t>
            </a:r>
            <a:r>
              <a:rPr lang="es-AR" sz="2400" spc="-5" dirty="0" smtClean="0">
                <a:latin typeface="Comic Sans MS"/>
                <a:cs typeface="Comic Sans MS"/>
              </a:rPr>
              <a:t>es</a:t>
            </a:r>
            <a:r>
              <a:rPr lang="es-AR" sz="2400" spc="120" dirty="0" smtClean="0">
                <a:latin typeface="Comic Sans MS"/>
                <a:cs typeface="Comic Sans MS"/>
              </a:rPr>
              <a:t> </a:t>
            </a:r>
            <a:r>
              <a:rPr lang="es-AR" sz="2400" spc="-5" dirty="0" smtClean="0">
                <a:latin typeface="Comic Sans MS"/>
                <a:cs typeface="Comic Sans MS"/>
              </a:rPr>
              <a:t>disparado</a:t>
            </a:r>
            <a:r>
              <a:rPr lang="es-AR" sz="2400" spc="125" dirty="0" smtClean="0">
                <a:latin typeface="Comic Sans MS"/>
                <a:cs typeface="Comic Sans MS"/>
              </a:rPr>
              <a:t> </a:t>
            </a:r>
            <a:r>
              <a:rPr lang="es-AR" sz="2400" spc="-5" dirty="0" smtClean="0">
                <a:latin typeface="Comic Sans MS"/>
                <a:cs typeface="Comic Sans MS"/>
              </a:rPr>
              <a:t>para</a:t>
            </a:r>
            <a:r>
              <a:rPr lang="es-AR" sz="2400" spc="120" dirty="0" smtClean="0">
                <a:latin typeface="Comic Sans MS"/>
                <a:cs typeface="Comic Sans MS"/>
              </a:rPr>
              <a:t> </a:t>
            </a:r>
            <a:r>
              <a:rPr lang="es-AR" sz="2400" spc="-5" dirty="0" smtClean="0">
                <a:latin typeface="Comic Sans MS"/>
                <a:cs typeface="Comic Sans MS"/>
              </a:rPr>
              <a:t>minimizar</a:t>
            </a:r>
            <a:r>
              <a:rPr lang="es-AR" sz="2400" spc="125" dirty="0" smtClean="0">
                <a:latin typeface="Comic Sans MS"/>
                <a:cs typeface="Comic Sans MS"/>
              </a:rPr>
              <a:t> </a:t>
            </a:r>
            <a:r>
              <a:rPr lang="es-AR" sz="2400" spc="-5" dirty="0" smtClean="0">
                <a:latin typeface="Comic Sans MS"/>
                <a:cs typeface="Comic Sans MS"/>
              </a:rPr>
              <a:t>el</a:t>
            </a:r>
            <a:r>
              <a:rPr lang="es-AR" sz="2400" spc="120" dirty="0" smtClean="0">
                <a:latin typeface="Comic Sans MS"/>
                <a:cs typeface="Comic Sans MS"/>
              </a:rPr>
              <a:t> </a:t>
            </a:r>
            <a:r>
              <a:rPr lang="es-AR" sz="2400" spc="-5" dirty="0" smtClean="0">
                <a:latin typeface="Comic Sans MS"/>
                <a:cs typeface="Comic Sans MS"/>
              </a:rPr>
              <a:t>daño</a:t>
            </a:r>
            <a:r>
              <a:rPr lang="es-AR" sz="2400" spc="114" dirty="0" smtClean="0">
                <a:latin typeface="Comic Sans MS"/>
                <a:cs typeface="Comic Sans MS"/>
              </a:rPr>
              <a:t> </a:t>
            </a:r>
            <a:r>
              <a:rPr lang="es-AR" sz="2400" spc="-5" dirty="0" smtClean="0">
                <a:latin typeface="Comic Sans MS"/>
                <a:cs typeface="Comic Sans MS"/>
              </a:rPr>
              <a:t>al</a:t>
            </a:r>
            <a:r>
              <a:rPr lang="es-AR" sz="2400" spc="120" dirty="0" smtClean="0">
                <a:latin typeface="Comic Sans MS"/>
                <a:cs typeface="Comic Sans MS"/>
              </a:rPr>
              <a:t> </a:t>
            </a:r>
            <a:r>
              <a:rPr lang="es-AR" sz="2400" spc="-5" dirty="0" smtClean="0">
                <a:latin typeface="Comic Sans MS"/>
                <a:cs typeface="Comic Sans MS"/>
              </a:rPr>
              <a:t>campo </a:t>
            </a:r>
            <a:r>
              <a:rPr lang="es-AR" sz="2400" spc="-260" dirty="0" smtClean="0">
                <a:latin typeface="Comic Sans MS"/>
                <a:cs typeface="Comic Sans MS"/>
              </a:rPr>
              <a:t> </a:t>
            </a:r>
            <a:r>
              <a:rPr lang="es-AR" sz="2400" spc="-5" dirty="0" smtClean="0">
                <a:latin typeface="Comic Sans MS"/>
                <a:cs typeface="Comic Sans MS"/>
              </a:rPr>
              <a:t>del</a:t>
            </a:r>
            <a:r>
              <a:rPr lang="es-AR" sz="2400" spc="229" dirty="0" smtClean="0">
                <a:latin typeface="Comic Sans MS"/>
                <a:cs typeface="Comic Sans MS"/>
              </a:rPr>
              <a:t> </a:t>
            </a:r>
            <a:r>
              <a:rPr lang="es-AR" sz="2400" spc="-5" dirty="0" smtClean="0">
                <a:latin typeface="Comic Sans MS"/>
                <a:cs typeface="Comic Sans MS"/>
              </a:rPr>
              <a:t>rotor</a:t>
            </a:r>
            <a:r>
              <a:rPr lang="es-AR" sz="2400" spc="235" dirty="0" smtClean="0">
                <a:latin typeface="Comic Sans MS"/>
                <a:cs typeface="Comic Sans MS"/>
              </a:rPr>
              <a:t> </a:t>
            </a:r>
            <a:r>
              <a:rPr lang="es-AR" sz="2400" spc="-5" dirty="0" smtClean="0">
                <a:latin typeface="Comic Sans MS"/>
                <a:cs typeface="Comic Sans MS"/>
              </a:rPr>
              <a:t>en</a:t>
            </a:r>
            <a:r>
              <a:rPr lang="es-AR" sz="2400" spc="235" dirty="0" smtClean="0">
                <a:latin typeface="Comic Sans MS"/>
                <a:cs typeface="Comic Sans MS"/>
              </a:rPr>
              <a:t> </a:t>
            </a:r>
            <a:r>
              <a:rPr lang="es-AR" sz="2400" spc="-5" dirty="0" smtClean="0">
                <a:latin typeface="Comic Sans MS"/>
                <a:cs typeface="Comic Sans MS"/>
              </a:rPr>
              <a:t>el</a:t>
            </a:r>
            <a:r>
              <a:rPr lang="es-AR" sz="2400" spc="235" dirty="0" smtClean="0">
                <a:latin typeface="Comic Sans MS"/>
                <a:cs typeface="Comic Sans MS"/>
              </a:rPr>
              <a:t> </a:t>
            </a:r>
            <a:r>
              <a:rPr lang="es-AR" sz="2400" spc="-5" dirty="0" smtClean="0">
                <a:latin typeface="Comic Sans MS"/>
                <a:cs typeface="Comic Sans MS"/>
              </a:rPr>
              <a:t>caso</a:t>
            </a:r>
            <a:r>
              <a:rPr lang="es-AR" sz="2400" spc="235" dirty="0" smtClean="0">
                <a:latin typeface="Comic Sans MS"/>
                <a:cs typeface="Comic Sans MS"/>
              </a:rPr>
              <a:t> </a:t>
            </a:r>
            <a:r>
              <a:rPr lang="es-AR" sz="2400" spc="-5" dirty="0" smtClean="0">
                <a:latin typeface="Comic Sans MS"/>
                <a:cs typeface="Comic Sans MS"/>
              </a:rPr>
              <a:t>de</a:t>
            </a:r>
            <a:r>
              <a:rPr lang="es-AR" sz="2400" spc="229" dirty="0" smtClean="0">
                <a:latin typeface="Comic Sans MS"/>
                <a:cs typeface="Comic Sans MS"/>
              </a:rPr>
              <a:t> </a:t>
            </a:r>
            <a:r>
              <a:rPr lang="es-AR" sz="2400" spc="-5" dirty="0" smtClean="0">
                <a:latin typeface="Comic Sans MS"/>
                <a:cs typeface="Comic Sans MS"/>
              </a:rPr>
              <a:t>que</a:t>
            </a:r>
            <a:r>
              <a:rPr lang="es-AR" sz="2400" spc="235" dirty="0" smtClean="0">
                <a:latin typeface="Comic Sans MS"/>
                <a:cs typeface="Comic Sans MS"/>
              </a:rPr>
              <a:t> </a:t>
            </a:r>
            <a:r>
              <a:rPr lang="es-AR" sz="2400" spc="-5" dirty="0" smtClean="0">
                <a:latin typeface="Comic Sans MS"/>
                <a:cs typeface="Comic Sans MS"/>
              </a:rPr>
              <a:t>la</a:t>
            </a:r>
            <a:r>
              <a:rPr lang="es-AR" sz="2400" spc="235" dirty="0" smtClean="0">
                <a:latin typeface="Comic Sans MS"/>
                <a:cs typeface="Comic Sans MS"/>
              </a:rPr>
              <a:t> </a:t>
            </a:r>
            <a:r>
              <a:rPr lang="es-AR" sz="2400" spc="-5" dirty="0" smtClean="0">
                <a:latin typeface="Comic Sans MS"/>
                <a:cs typeface="Comic Sans MS"/>
              </a:rPr>
              <a:t>pérdida</a:t>
            </a:r>
            <a:r>
              <a:rPr lang="es-AR" sz="2400" spc="235" dirty="0" smtClean="0">
                <a:latin typeface="Comic Sans MS"/>
                <a:cs typeface="Comic Sans MS"/>
              </a:rPr>
              <a:t> </a:t>
            </a:r>
            <a:r>
              <a:rPr lang="es-AR" sz="2400" spc="-5" dirty="0" smtClean="0">
                <a:latin typeface="Comic Sans MS"/>
                <a:cs typeface="Comic Sans MS"/>
              </a:rPr>
              <a:t>de</a:t>
            </a:r>
            <a:r>
              <a:rPr lang="es-AR" sz="2400" spc="235" dirty="0" smtClean="0">
                <a:latin typeface="Comic Sans MS"/>
                <a:cs typeface="Comic Sans MS"/>
              </a:rPr>
              <a:t> </a:t>
            </a:r>
            <a:r>
              <a:rPr lang="es-AR" sz="2400" spc="-5" dirty="0" smtClean="0">
                <a:latin typeface="Comic Sans MS"/>
                <a:cs typeface="Comic Sans MS"/>
              </a:rPr>
              <a:t>campo</a:t>
            </a:r>
            <a:r>
              <a:rPr lang="es-AR" sz="2400" spc="225" dirty="0" smtClean="0">
                <a:latin typeface="Comic Sans MS"/>
                <a:cs typeface="Comic Sans MS"/>
              </a:rPr>
              <a:t> </a:t>
            </a:r>
            <a:r>
              <a:rPr lang="es-AR" sz="2400" spc="-5" dirty="0" smtClean="0">
                <a:latin typeface="Comic Sans MS"/>
                <a:cs typeface="Comic Sans MS"/>
              </a:rPr>
              <a:t>sea </a:t>
            </a:r>
            <a:r>
              <a:rPr lang="es-AR" sz="2400" spc="-260" dirty="0" smtClean="0">
                <a:latin typeface="Comic Sans MS"/>
                <a:cs typeface="Comic Sans MS"/>
              </a:rPr>
              <a:t> </a:t>
            </a:r>
            <a:r>
              <a:rPr lang="es-AR" sz="2400" spc="-5" dirty="0" smtClean="0">
                <a:latin typeface="Comic Sans MS"/>
                <a:cs typeface="Comic Sans MS"/>
              </a:rPr>
              <a:t>debida a un corto circuito en el campo del rotor o a un </a:t>
            </a:r>
            <a:r>
              <a:rPr lang="es-AR" sz="2400" dirty="0" smtClean="0">
                <a:latin typeface="Comic Sans MS"/>
                <a:cs typeface="Comic Sans MS"/>
              </a:rPr>
              <a:t> </a:t>
            </a:r>
            <a:r>
              <a:rPr lang="es-AR" sz="2400" spc="-5" dirty="0" smtClean="0">
                <a:latin typeface="Comic Sans MS"/>
                <a:cs typeface="Comic Sans MS"/>
              </a:rPr>
              <a:t>flameo en los anillos deslizantes.</a:t>
            </a:r>
            <a:r>
              <a:rPr lang="es-AR" sz="2400" dirty="0" smtClean="0">
                <a:latin typeface="Comic Sans MS"/>
                <a:cs typeface="Comic Sans MS"/>
              </a:rPr>
              <a:t> </a:t>
            </a:r>
            <a:r>
              <a:rPr lang="es-AR" sz="2400" spc="-5" dirty="0" smtClean="0">
                <a:latin typeface="Comic Sans MS"/>
                <a:cs typeface="Comic Sans MS"/>
              </a:rPr>
              <a:t>Con esta idea, si la </a:t>
            </a:r>
            <a:r>
              <a:rPr lang="es-AR" sz="2400" dirty="0" smtClean="0">
                <a:latin typeface="Comic Sans MS"/>
                <a:cs typeface="Comic Sans MS"/>
              </a:rPr>
              <a:t> </a:t>
            </a:r>
            <a:r>
              <a:rPr lang="es-AR" sz="2400" spc="-5" dirty="0" smtClean="0">
                <a:latin typeface="Comic Sans MS"/>
                <a:cs typeface="Comic Sans MS"/>
              </a:rPr>
              <a:t>pérdida</a:t>
            </a:r>
            <a:r>
              <a:rPr lang="es-AR" sz="2400" spc="180" dirty="0" smtClean="0">
                <a:latin typeface="Comic Sans MS"/>
                <a:cs typeface="Comic Sans MS"/>
              </a:rPr>
              <a:t> </a:t>
            </a:r>
            <a:r>
              <a:rPr lang="es-AR" sz="2400" spc="-5" dirty="0" smtClean="0">
                <a:latin typeface="Comic Sans MS"/>
                <a:cs typeface="Comic Sans MS"/>
              </a:rPr>
              <a:t>de</a:t>
            </a:r>
            <a:r>
              <a:rPr lang="es-AR" sz="2400" spc="180" dirty="0" smtClean="0">
                <a:latin typeface="Comic Sans MS"/>
                <a:cs typeface="Comic Sans MS"/>
              </a:rPr>
              <a:t> </a:t>
            </a:r>
            <a:r>
              <a:rPr lang="es-AR" sz="2400" spc="-5" dirty="0" smtClean="0">
                <a:latin typeface="Comic Sans MS"/>
                <a:cs typeface="Comic Sans MS"/>
              </a:rPr>
              <a:t>campo</a:t>
            </a:r>
            <a:r>
              <a:rPr lang="es-AR" sz="2400" spc="180" dirty="0" smtClean="0">
                <a:latin typeface="Comic Sans MS"/>
                <a:cs typeface="Comic Sans MS"/>
              </a:rPr>
              <a:t> </a:t>
            </a:r>
            <a:r>
              <a:rPr lang="es-AR" sz="2400" spc="-5" dirty="0" smtClean="0">
                <a:latin typeface="Comic Sans MS"/>
                <a:cs typeface="Comic Sans MS"/>
              </a:rPr>
              <a:t>fuese</a:t>
            </a:r>
            <a:r>
              <a:rPr lang="es-AR" sz="2400" spc="180" dirty="0" smtClean="0">
                <a:latin typeface="Comic Sans MS"/>
                <a:cs typeface="Comic Sans MS"/>
              </a:rPr>
              <a:t> </a:t>
            </a:r>
            <a:r>
              <a:rPr lang="es-AR" sz="2400" spc="-5" dirty="0" smtClean="0">
                <a:latin typeface="Comic Sans MS"/>
                <a:cs typeface="Comic Sans MS"/>
              </a:rPr>
              <a:t>originada</a:t>
            </a:r>
            <a:r>
              <a:rPr lang="es-AR" sz="2400" spc="180" dirty="0" smtClean="0">
                <a:latin typeface="Comic Sans MS"/>
                <a:cs typeface="Comic Sans MS"/>
              </a:rPr>
              <a:t> </a:t>
            </a:r>
            <a:r>
              <a:rPr lang="es-AR" sz="2400" spc="-5" dirty="0" smtClean="0">
                <a:latin typeface="Comic Sans MS"/>
                <a:cs typeface="Comic Sans MS"/>
              </a:rPr>
              <a:t>por</a:t>
            </a:r>
            <a:r>
              <a:rPr lang="es-AR" sz="2400" spc="180" dirty="0" smtClean="0">
                <a:latin typeface="Comic Sans MS"/>
                <a:cs typeface="Comic Sans MS"/>
              </a:rPr>
              <a:t> </a:t>
            </a:r>
            <a:r>
              <a:rPr lang="es-AR" sz="2400" spc="-5" dirty="0" smtClean="0">
                <a:latin typeface="Comic Sans MS"/>
                <a:cs typeface="Comic Sans MS"/>
              </a:rPr>
              <a:t>alguna</a:t>
            </a:r>
            <a:r>
              <a:rPr lang="es-AR" sz="2400" spc="180" dirty="0" smtClean="0">
                <a:latin typeface="Comic Sans MS"/>
                <a:cs typeface="Comic Sans MS"/>
              </a:rPr>
              <a:t> </a:t>
            </a:r>
            <a:r>
              <a:rPr lang="es-AR" sz="2400" spc="-5" dirty="0" smtClean="0">
                <a:latin typeface="Comic Sans MS"/>
                <a:cs typeface="Comic Sans MS"/>
              </a:rPr>
              <a:t>condición </a:t>
            </a:r>
            <a:r>
              <a:rPr lang="es-AR" sz="2400" spc="-254"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pudiese</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fácilmente</a:t>
            </a:r>
            <a:r>
              <a:rPr lang="es-AR" sz="2400" dirty="0" smtClean="0">
                <a:latin typeface="Comic Sans MS"/>
                <a:cs typeface="Comic Sans MS"/>
              </a:rPr>
              <a:t> </a:t>
            </a:r>
            <a:r>
              <a:rPr lang="es-AR" sz="2400" spc="-5" dirty="0" smtClean="0">
                <a:latin typeface="Comic Sans MS"/>
                <a:cs typeface="Comic Sans MS"/>
              </a:rPr>
              <a:t>remediada,</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generador </a:t>
            </a:r>
            <a:r>
              <a:rPr lang="es-AR" sz="2400" dirty="0" smtClean="0">
                <a:latin typeface="Comic Sans MS"/>
                <a:cs typeface="Comic Sans MS"/>
              </a:rPr>
              <a:t> </a:t>
            </a:r>
            <a:r>
              <a:rPr lang="es-AR" sz="2400" spc="-5" dirty="0" err="1" smtClean="0">
                <a:latin typeface="Comic Sans MS"/>
                <a:cs typeface="Comic Sans MS"/>
              </a:rPr>
              <a:t>compound</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tándem</a:t>
            </a:r>
            <a:r>
              <a:rPr lang="es-AR" sz="2400" dirty="0" smtClean="0">
                <a:latin typeface="Comic Sans MS"/>
                <a:cs typeface="Comic Sans MS"/>
              </a:rPr>
              <a:t> </a:t>
            </a:r>
            <a:r>
              <a:rPr lang="es-AR" sz="2400" spc="-5" dirty="0" smtClean="0">
                <a:latin typeface="Comic Sans MS"/>
                <a:cs typeface="Comic Sans MS"/>
              </a:rPr>
              <a:t>podría</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rápidamente</a:t>
            </a:r>
            <a:r>
              <a:rPr lang="es-AR" sz="2400" dirty="0" smtClean="0">
                <a:latin typeface="Comic Sans MS"/>
                <a:cs typeface="Comic Sans MS"/>
              </a:rPr>
              <a:t> </a:t>
            </a:r>
            <a:r>
              <a:rPr lang="es-AR" sz="2400" spc="-5" dirty="0" smtClean="0">
                <a:latin typeface="Comic Sans MS"/>
                <a:cs typeface="Comic Sans MS"/>
              </a:rPr>
              <a:t>re- </a:t>
            </a:r>
            <a:r>
              <a:rPr lang="es-AR" sz="2400" dirty="0" smtClean="0">
                <a:latin typeface="Comic Sans MS"/>
                <a:cs typeface="Comic Sans MS"/>
              </a:rPr>
              <a:t> </a:t>
            </a:r>
            <a:r>
              <a:rPr lang="es-AR" sz="2400" spc="-5" dirty="0" smtClean="0">
                <a:latin typeface="Comic Sans MS"/>
                <a:cs typeface="Comic Sans MS"/>
              </a:rPr>
              <a:t>sincronizado</a:t>
            </a:r>
            <a:r>
              <a:rPr lang="es-AR" sz="2400" dirty="0" smtClean="0">
                <a:latin typeface="Comic Sans MS"/>
                <a:cs typeface="Comic Sans MS"/>
              </a:rPr>
              <a:t> </a:t>
            </a:r>
            <a:r>
              <a:rPr lang="es-AR" sz="2400" spc="-5" dirty="0" smtClean="0">
                <a:latin typeface="Comic Sans MS"/>
                <a:cs typeface="Comic Sans MS"/>
              </a:rPr>
              <a:t>al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Esta</a:t>
            </a:r>
            <a:r>
              <a:rPr lang="es-AR" sz="2400" dirty="0" smtClean="0">
                <a:latin typeface="Comic Sans MS"/>
                <a:cs typeface="Comic Sans MS"/>
              </a:rPr>
              <a:t> </a:t>
            </a:r>
            <a:r>
              <a:rPr lang="es-AR" sz="2400" spc="-5" dirty="0" smtClean="0">
                <a:latin typeface="Comic Sans MS"/>
                <a:cs typeface="Comic Sans MS"/>
              </a:rPr>
              <a:t>idea</a:t>
            </a:r>
            <a:r>
              <a:rPr lang="es-AR" sz="2400" spc="254" dirty="0" smtClean="0">
                <a:latin typeface="Comic Sans MS"/>
                <a:cs typeface="Comic Sans MS"/>
              </a:rPr>
              <a:t> </a:t>
            </a:r>
            <a:r>
              <a:rPr lang="es-AR" sz="2400" spc="-5" dirty="0" smtClean="0">
                <a:latin typeface="Comic Sans MS"/>
                <a:cs typeface="Comic Sans MS"/>
              </a:rPr>
              <a:t>podría</a:t>
            </a:r>
            <a:r>
              <a:rPr lang="es-AR" sz="2400" spc="260" dirty="0" smtClean="0">
                <a:latin typeface="Comic Sans MS"/>
                <a:cs typeface="Comic Sans MS"/>
              </a:rPr>
              <a:t> </a:t>
            </a:r>
            <a:r>
              <a:rPr lang="es-AR" sz="2400" spc="-5" dirty="0" smtClean="0">
                <a:latin typeface="Comic Sans MS"/>
                <a:cs typeface="Comic Sans MS"/>
              </a:rPr>
              <a:t>no</a:t>
            </a:r>
            <a:r>
              <a:rPr lang="es-AR" sz="2400" spc="260" dirty="0" smtClean="0">
                <a:latin typeface="Comic Sans MS"/>
                <a:cs typeface="Comic Sans MS"/>
              </a:rPr>
              <a:t> </a:t>
            </a:r>
            <a:r>
              <a:rPr lang="es-AR" sz="2400" spc="-5" dirty="0" smtClean="0">
                <a:latin typeface="Comic Sans MS"/>
                <a:cs typeface="Comic Sans MS"/>
              </a:rPr>
              <a:t>ser </a:t>
            </a:r>
            <a:r>
              <a:rPr lang="es-AR" sz="2400" dirty="0" smtClean="0">
                <a:latin typeface="Comic Sans MS"/>
                <a:cs typeface="Comic Sans MS"/>
              </a:rPr>
              <a:t> </a:t>
            </a:r>
            <a:r>
              <a:rPr lang="es-AR" sz="2400" spc="-5" dirty="0" smtClean="0">
                <a:latin typeface="Comic Sans MS"/>
                <a:cs typeface="Comic Sans MS"/>
              </a:rPr>
              <a:t>aplicable a unidades de caldera, a unidades con </a:t>
            </a:r>
            <a:r>
              <a:rPr lang="es-AR" sz="2400" spc="-5" dirty="0" err="1" smtClean="0">
                <a:latin typeface="Comic Sans MS"/>
                <a:cs typeface="Comic Sans MS"/>
              </a:rPr>
              <a:t>cross</a:t>
            </a:r>
            <a:r>
              <a:rPr lang="es-AR" sz="2400" spc="-5" dirty="0" smtClean="0">
                <a:latin typeface="Comic Sans MS"/>
                <a:cs typeface="Comic Sans MS"/>
              </a:rPr>
              <a:t>- </a:t>
            </a:r>
            <a:r>
              <a:rPr lang="es-AR" sz="2400" dirty="0" smtClean="0">
                <a:latin typeface="Comic Sans MS"/>
                <a:cs typeface="Comic Sans MS"/>
              </a:rPr>
              <a:t> </a:t>
            </a:r>
            <a:r>
              <a:rPr lang="es-AR" sz="2400" spc="-5" dirty="0" err="1" smtClean="0">
                <a:latin typeface="Comic Sans MS"/>
                <a:cs typeface="Comic Sans MS"/>
              </a:rPr>
              <a:t>compound</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aquéllas</a:t>
            </a:r>
            <a:r>
              <a:rPr lang="es-AR" sz="2400" dirty="0" smtClean="0">
                <a:latin typeface="Comic Sans MS"/>
                <a:cs typeface="Comic Sans MS"/>
              </a:rPr>
              <a:t> </a:t>
            </a:r>
            <a:r>
              <a:rPr lang="es-AR" sz="2400" spc="-5" dirty="0" smtClean="0">
                <a:latin typeface="Comic Sans MS"/>
                <a:cs typeface="Comic Sans MS"/>
              </a:rPr>
              <a:t>unidades</a:t>
            </a:r>
            <a:r>
              <a:rPr lang="es-AR" sz="2400" dirty="0" smtClean="0">
                <a:latin typeface="Comic Sans MS"/>
                <a:cs typeface="Comic Sans MS"/>
              </a:rPr>
              <a:t> </a:t>
            </a:r>
            <a:r>
              <a:rPr lang="es-AR" sz="2400" spc="-5" dirty="0" smtClean="0">
                <a:latin typeface="Comic Sans MS"/>
                <a:cs typeface="Comic Sans MS"/>
              </a:rPr>
              <a:t>que</a:t>
            </a:r>
            <a:r>
              <a:rPr lang="es-AR" sz="2400" spc="260" dirty="0" smtClean="0">
                <a:latin typeface="Comic Sans MS"/>
                <a:cs typeface="Comic Sans MS"/>
              </a:rPr>
              <a:t> </a:t>
            </a:r>
            <a:r>
              <a:rPr lang="es-AR" sz="2400" spc="-5" dirty="0" smtClean="0">
                <a:latin typeface="Comic Sans MS"/>
                <a:cs typeface="Comic Sans MS"/>
              </a:rPr>
              <a:t>no</a:t>
            </a:r>
            <a:r>
              <a:rPr lang="es-AR" sz="2400" spc="260" dirty="0" smtClean="0">
                <a:latin typeface="Comic Sans MS"/>
                <a:cs typeface="Comic Sans MS"/>
              </a:rPr>
              <a:t> </a:t>
            </a:r>
            <a:r>
              <a:rPr lang="es-AR" sz="2400" spc="-5" dirty="0" smtClean="0">
                <a:latin typeface="Comic Sans MS"/>
                <a:cs typeface="Comic Sans MS"/>
              </a:rPr>
              <a:t>puedan </a:t>
            </a:r>
            <a:r>
              <a:rPr lang="es-AR" sz="2400" dirty="0" smtClean="0">
                <a:latin typeface="Comic Sans MS"/>
                <a:cs typeface="Comic Sans MS"/>
              </a:rPr>
              <a:t> </a:t>
            </a:r>
            <a:r>
              <a:rPr lang="es-AR" sz="2400" spc="-5" dirty="0" smtClean="0">
                <a:latin typeface="Comic Sans MS"/>
                <a:cs typeface="Comic Sans MS"/>
              </a:rPr>
              <a:t>transferir</a:t>
            </a:r>
            <a:r>
              <a:rPr lang="es-AR" sz="2400" spc="110" dirty="0" smtClean="0">
                <a:latin typeface="Comic Sans MS"/>
                <a:cs typeface="Comic Sans MS"/>
              </a:rPr>
              <a:t> </a:t>
            </a:r>
            <a:r>
              <a:rPr lang="es-AR" sz="2400" spc="-5" dirty="0" smtClean="0">
                <a:latin typeface="Comic Sans MS"/>
                <a:cs typeface="Comic Sans MS"/>
              </a:rPr>
              <a:t>suficiente</a:t>
            </a:r>
            <a:r>
              <a:rPr lang="es-AR" sz="2400" spc="110" dirty="0" smtClean="0">
                <a:latin typeface="Comic Sans MS"/>
                <a:cs typeface="Comic Sans MS"/>
              </a:rPr>
              <a:t> </a:t>
            </a:r>
            <a:r>
              <a:rPr lang="es-AR" sz="2400" spc="-5" dirty="0" smtClean="0">
                <a:latin typeface="Comic Sans MS"/>
                <a:cs typeface="Comic Sans MS"/>
              </a:rPr>
              <a:t>carga</a:t>
            </a:r>
            <a:r>
              <a:rPr lang="es-AR" sz="2400" spc="110" dirty="0" smtClean="0">
                <a:latin typeface="Comic Sans MS"/>
                <a:cs typeface="Comic Sans MS"/>
              </a:rPr>
              <a:t> </a:t>
            </a:r>
            <a:r>
              <a:rPr lang="es-AR" sz="2400" spc="-5" dirty="0" smtClean="0">
                <a:latin typeface="Comic Sans MS"/>
                <a:cs typeface="Comic Sans MS"/>
              </a:rPr>
              <a:t>de</a:t>
            </a:r>
            <a:r>
              <a:rPr lang="es-AR" sz="2400" spc="110" dirty="0" smtClean="0">
                <a:latin typeface="Comic Sans MS"/>
                <a:cs typeface="Comic Sans MS"/>
              </a:rPr>
              <a:t> </a:t>
            </a:r>
            <a:r>
              <a:rPr lang="es-AR" sz="2400" spc="-5" dirty="0" smtClean="0">
                <a:latin typeface="Comic Sans MS"/>
                <a:cs typeface="Comic Sans MS"/>
              </a:rPr>
              <a:t>auxiliares</a:t>
            </a:r>
            <a:r>
              <a:rPr lang="es-AR" sz="2400" spc="95" dirty="0" smtClean="0">
                <a:latin typeface="Comic Sans MS"/>
                <a:cs typeface="Comic Sans MS"/>
              </a:rPr>
              <a:t> </a:t>
            </a:r>
            <a:r>
              <a:rPr lang="es-AR" sz="2400" spc="-5" dirty="0" smtClean="0">
                <a:latin typeface="Comic Sans MS"/>
                <a:cs typeface="Comic Sans MS"/>
              </a:rPr>
              <a:t>para</a:t>
            </a:r>
            <a:r>
              <a:rPr lang="es-AR" sz="2400" spc="105" dirty="0" smtClean="0">
                <a:latin typeface="Comic Sans MS"/>
                <a:cs typeface="Comic Sans MS"/>
              </a:rPr>
              <a:t> </a:t>
            </a:r>
            <a:r>
              <a:rPr lang="es-AR" sz="2400" spc="-5" dirty="0" smtClean="0">
                <a:latin typeface="Comic Sans MS"/>
                <a:cs typeface="Comic Sans MS"/>
              </a:rPr>
              <a:t>mantener </a:t>
            </a:r>
            <a:r>
              <a:rPr lang="es-AR" sz="2400" spc="-26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caldera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sistemas</a:t>
            </a:r>
            <a:r>
              <a:rPr lang="es-AR" sz="2400" spc="254"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combustible.</a:t>
            </a:r>
            <a:r>
              <a:rPr lang="es-AR" sz="2400" spc="260" dirty="0" smtClean="0">
                <a:latin typeface="Comic Sans MS"/>
                <a:cs typeface="Comic Sans MS"/>
              </a:rPr>
              <a:t> </a:t>
            </a:r>
            <a:r>
              <a:rPr lang="es-AR" sz="2400" spc="-5" dirty="0" smtClean="0">
                <a:latin typeface="Comic Sans MS"/>
                <a:cs typeface="Comic Sans MS"/>
              </a:rPr>
              <a:t>En</a:t>
            </a:r>
            <a:r>
              <a:rPr lang="es-AR" sz="2400" spc="260" dirty="0" smtClean="0">
                <a:latin typeface="Comic Sans MS"/>
                <a:cs typeface="Comic Sans MS"/>
              </a:rPr>
              <a:t> </a:t>
            </a:r>
            <a:r>
              <a:rPr lang="es-AR" sz="2400" spc="-5" dirty="0" smtClean="0">
                <a:latin typeface="Comic Sans MS"/>
                <a:cs typeface="Comic Sans MS"/>
              </a:rPr>
              <a:t>estos </a:t>
            </a:r>
            <a:r>
              <a:rPr lang="es-AR" sz="2400" dirty="0" smtClean="0">
                <a:latin typeface="Comic Sans MS"/>
                <a:cs typeface="Comic Sans MS"/>
              </a:rPr>
              <a:t> </a:t>
            </a:r>
            <a:r>
              <a:rPr lang="es-AR" sz="2400" spc="-5" dirty="0" smtClean="0">
                <a:latin typeface="Comic Sans MS"/>
                <a:cs typeface="Comic Sans MS"/>
              </a:rPr>
              <a:t>casos,</a:t>
            </a:r>
            <a:r>
              <a:rPr lang="es-AR" sz="2400" spc="125" dirty="0" smtClean="0">
                <a:latin typeface="Comic Sans MS"/>
                <a:cs typeface="Comic Sans MS"/>
              </a:rPr>
              <a:t> </a:t>
            </a:r>
            <a:r>
              <a:rPr lang="es-AR" sz="2400" spc="-5" dirty="0" smtClean="0">
                <a:latin typeface="Comic Sans MS"/>
                <a:cs typeface="Comic Sans MS"/>
              </a:rPr>
              <a:t>las</a:t>
            </a:r>
            <a:r>
              <a:rPr lang="es-AR" sz="2400" spc="125" dirty="0" smtClean="0">
                <a:latin typeface="Comic Sans MS"/>
                <a:cs typeface="Comic Sans MS"/>
              </a:rPr>
              <a:t> </a:t>
            </a:r>
            <a:r>
              <a:rPr lang="es-AR" sz="2400" spc="-5" dirty="0" smtClean="0">
                <a:latin typeface="Comic Sans MS"/>
                <a:cs typeface="Comic Sans MS"/>
              </a:rPr>
              <a:t>válvulas</a:t>
            </a:r>
            <a:r>
              <a:rPr lang="es-AR" sz="2400" spc="125" dirty="0" smtClean="0">
                <a:latin typeface="Comic Sans MS"/>
                <a:cs typeface="Comic Sans MS"/>
              </a:rPr>
              <a:t> </a:t>
            </a:r>
            <a:r>
              <a:rPr lang="es-AR" sz="2400" spc="-5" dirty="0" smtClean="0">
                <a:latin typeface="Comic Sans MS"/>
                <a:cs typeface="Comic Sans MS"/>
              </a:rPr>
              <a:t>de</a:t>
            </a:r>
            <a:r>
              <a:rPr lang="es-AR" sz="2400" spc="125" dirty="0" smtClean="0">
                <a:latin typeface="Comic Sans MS"/>
                <a:cs typeface="Comic Sans MS"/>
              </a:rPr>
              <a:t> </a:t>
            </a:r>
            <a:r>
              <a:rPr lang="es-AR" sz="2400" spc="-5" dirty="0" smtClean="0">
                <a:latin typeface="Comic Sans MS"/>
                <a:cs typeface="Comic Sans MS"/>
              </a:rPr>
              <a:t>paro</a:t>
            </a:r>
            <a:r>
              <a:rPr lang="es-AR" sz="2400" spc="125" dirty="0" smtClean="0">
                <a:latin typeface="Comic Sans MS"/>
                <a:cs typeface="Comic Sans MS"/>
              </a:rPr>
              <a:t> </a:t>
            </a:r>
            <a:r>
              <a:rPr lang="es-AR" sz="2400" spc="-5" dirty="0" smtClean="0">
                <a:latin typeface="Comic Sans MS"/>
                <a:cs typeface="Comic Sans MS"/>
              </a:rPr>
              <a:t>de</a:t>
            </a:r>
            <a:r>
              <a:rPr lang="es-AR" sz="2400" spc="120" dirty="0" smtClean="0">
                <a:latin typeface="Comic Sans MS"/>
                <a:cs typeface="Comic Sans MS"/>
              </a:rPr>
              <a:t> </a:t>
            </a:r>
            <a:r>
              <a:rPr lang="es-AR" sz="2400" spc="-5" dirty="0" smtClean="0">
                <a:latin typeface="Comic Sans MS"/>
                <a:cs typeface="Comic Sans MS"/>
              </a:rPr>
              <a:t>la</a:t>
            </a:r>
            <a:r>
              <a:rPr lang="es-AR" sz="2400" spc="125" dirty="0" smtClean="0">
                <a:latin typeface="Comic Sans MS"/>
                <a:cs typeface="Comic Sans MS"/>
              </a:rPr>
              <a:t> </a:t>
            </a:r>
            <a:r>
              <a:rPr lang="es-AR" sz="2400" spc="-5" dirty="0" smtClean="0">
                <a:latin typeface="Comic Sans MS"/>
                <a:cs typeface="Comic Sans MS"/>
              </a:rPr>
              <a:t>turbina</a:t>
            </a:r>
            <a:r>
              <a:rPr lang="es-AR" sz="2400" spc="125" dirty="0" smtClean="0">
                <a:latin typeface="Comic Sans MS"/>
                <a:cs typeface="Comic Sans MS"/>
              </a:rPr>
              <a:t> </a:t>
            </a:r>
            <a:r>
              <a:rPr lang="es-AR" sz="2400" spc="-5" dirty="0" smtClean="0">
                <a:latin typeface="Comic Sans MS"/>
                <a:cs typeface="Comic Sans MS"/>
              </a:rPr>
              <a:t>deben</a:t>
            </a:r>
            <a:r>
              <a:rPr lang="es-AR" sz="2400" spc="125" dirty="0" smtClean="0">
                <a:latin typeface="Comic Sans MS"/>
                <a:cs typeface="Comic Sans MS"/>
              </a:rPr>
              <a:t> </a:t>
            </a:r>
            <a:r>
              <a:rPr lang="es-AR" sz="2400" spc="-5" dirty="0" smtClean="0">
                <a:latin typeface="Comic Sans MS"/>
                <a:cs typeface="Comic Sans MS"/>
              </a:rPr>
              <a:t>también </a:t>
            </a:r>
            <a:r>
              <a:rPr lang="es-AR" sz="2400" spc="-260" dirty="0" smtClean="0">
                <a:latin typeface="Comic Sans MS"/>
                <a:cs typeface="Comic Sans MS"/>
              </a:rPr>
              <a:t> </a:t>
            </a:r>
            <a:r>
              <a:rPr lang="es-AR" sz="2400" spc="-5" dirty="0" smtClean="0">
                <a:latin typeface="Comic Sans MS"/>
                <a:cs typeface="Comic Sans MS"/>
              </a:rPr>
              <a:t>ser </a:t>
            </a:r>
            <a:r>
              <a:rPr lang="es-AR" sz="2400" spc="-10" dirty="0" smtClean="0">
                <a:latin typeface="Comic Sans MS"/>
                <a:cs typeface="Comic Sans MS"/>
              </a:rPr>
              <a:t>disparadas.</a:t>
            </a:r>
            <a:endParaRPr lang="es-AR" sz="24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15 Rectángulo"/>
          <p:cNvSpPr/>
          <p:nvPr/>
        </p:nvSpPr>
        <p:spPr>
          <a:xfrm>
            <a:off x="296802" y="314292"/>
            <a:ext cx="17287996" cy="7109639"/>
          </a:xfrm>
          <a:prstGeom prst="rect">
            <a:avLst/>
          </a:prstGeom>
        </p:spPr>
        <p:txBody>
          <a:bodyPr wrap="square">
            <a:spAutoFit/>
          </a:bodyPr>
          <a:lstStyle/>
          <a:p>
            <a:r>
              <a:rPr lang="es-AR" b="1" dirty="0" smtClean="0"/>
              <a:t>REFERENCIAS </a:t>
            </a:r>
            <a:endParaRPr lang="es-AR" b="1" dirty="0" smtClean="0"/>
          </a:p>
          <a:p>
            <a:endParaRPr lang="es-AR" b="1" dirty="0" smtClean="0"/>
          </a:p>
          <a:p>
            <a:pPr marL="342900" indent="-342900" algn="just">
              <a:buFont typeface="+mj-lt"/>
              <a:buAutoNum type="arabicPeriod"/>
            </a:pPr>
            <a:r>
              <a:rPr lang="en-US" sz="2000" dirty="0" smtClean="0">
                <a:latin typeface="Comic Sans MS" pitchFamily="66" charset="0"/>
              </a:rPr>
              <a:t>J.L</a:t>
            </a:r>
            <a:r>
              <a:rPr lang="en-US" sz="2000" dirty="0" smtClean="0">
                <a:latin typeface="Comic Sans MS" pitchFamily="66" charset="0"/>
              </a:rPr>
              <a:t>. </a:t>
            </a:r>
            <a:r>
              <a:rPr lang="en-US" sz="2000" dirty="0" err="1" smtClean="0">
                <a:latin typeface="Comic Sans MS" pitchFamily="66" charset="0"/>
              </a:rPr>
              <a:t>Blackbum</a:t>
            </a:r>
            <a:r>
              <a:rPr lang="en-US" sz="2000" dirty="0" smtClean="0">
                <a:latin typeface="Comic Sans MS" pitchFamily="66" charset="0"/>
              </a:rPr>
              <a:t>, "Protective Relaying, Principles and Applications," Marcel Dekker, Inc., 1987. </a:t>
            </a:r>
            <a:endParaRPr lang="en-US" sz="2000" dirty="0" smtClean="0">
              <a:latin typeface="Comic Sans MS" pitchFamily="66" charset="0"/>
            </a:endParaRPr>
          </a:p>
          <a:p>
            <a:pPr marL="342900" indent="-342900" algn="just">
              <a:buFont typeface="+mj-lt"/>
              <a:buAutoNum type="arabicPeriod"/>
            </a:pPr>
            <a:endParaRPr lang="en-US" sz="2000" dirty="0" smtClean="0">
              <a:latin typeface="Comic Sans MS" pitchFamily="66" charset="0"/>
            </a:endParaRPr>
          </a:p>
          <a:p>
            <a:pPr marL="342900" indent="-342900" algn="just">
              <a:buFont typeface="+mj-lt"/>
              <a:buAutoNum type="arabicPeriod"/>
            </a:pPr>
            <a:r>
              <a:rPr lang="es-AR" sz="2000" dirty="0" err="1" smtClean="0">
                <a:latin typeface="Comic Sans MS" pitchFamily="66" charset="0"/>
              </a:rPr>
              <a:t>Raju</a:t>
            </a:r>
            <a:r>
              <a:rPr lang="es-AR" sz="2000" dirty="0" smtClean="0">
                <a:latin typeface="Comic Sans MS" pitchFamily="66" charset="0"/>
              </a:rPr>
              <a:t> </a:t>
            </a:r>
            <a:r>
              <a:rPr lang="es-AR" sz="2000" dirty="0" smtClean="0">
                <a:latin typeface="Comic Sans MS" pitchFamily="66" charset="0"/>
              </a:rPr>
              <a:t>D. Rana, Richard P. </a:t>
            </a:r>
            <a:r>
              <a:rPr lang="es-AR" sz="2000" dirty="0" err="1" smtClean="0">
                <a:latin typeface="Comic Sans MS" pitchFamily="66" charset="0"/>
              </a:rPr>
              <a:t>Schultz</a:t>
            </a:r>
            <a:r>
              <a:rPr lang="es-AR" sz="2000" dirty="0" smtClean="0">
                <a:latin typeface="Comic Sans MS" pitchFamily="66" charset="0"/>
              </a:rPr>
              <a:t>, Michael </a:t>
            </a:r>
            <a:r>
              <a:rPr lang="es-AR" sz="2000" dirty="0" err="1" smtClean="0">
                <a:latin typeface="Comic Sans MS" pitchFamily="66" charset="0"/>
              </a:rPr>
              <a:t>Heyeck</a:t>
            </a:r>
            <a:r>
              <a:rPr lang="es-AR" sz="2000" dirty="0" smtClean="0">
                <a:latin typeface="Comic Sans MS" pitchFamily="66" charset="0"/>
              </a:rPr>
              <a:t> and </a:t>
            </a:r>
            <a:r>
              <a:rPr lang="es-AR" sz="2000" dirty="0" err="1" smtClean="0">
                <a:latin typeface="Comic Sans MS" pitchFamily="66" charset="0"/>
              </a:rPr>
              <a:t>Theodore</a:t>
            </a:r>
            <a:r>
              <a:rPr lang="es-AR" sz="2000" dirty="0" smtClean="0">
                <a:latin typeface="Comic Sans MS" pitchFamily="66" charset="0"/>
              </a:rPr>
              <a:t> R. </a:t>
            </a:r>
            <a:r>
              <a:rPr lang="es-AR" sz="2000" dirty="0" err="1" smtClean="0">
                <a:latin typeface="Comic Sans MS" pitchFamily="66" charset="0"/>
              </a:rPr>
              <a:t>Boyer</a:t>
            </a:r>
            <a:r>
              <a:rPr lang="es-AR" sz="2000" dirty="0" smtClean="0">
                <a:latin typeface="Comic Sans MS" pitchFamily="66" charset="0"/>
              </a:rPr>
              <a:t>, </a:t>
            </a:r>
            <a:r>
              <a:rPr lang="es-AR" sz="2000" dirty="0" err="1" smtClean="0">
                <a:latin typeface="Comic Sans MS" pitchFamily="66" charset="0"/>
              </a:rPr>
              <a:t>Jr.</a:t>
            </a:r>
            <a:r>
              <a:rPr lang="es-AR" sz="2000" dirty="0" smtClean="0">
                <a:latin typeface="Comic Sans MS" pitchFamily="66" charset="0"/>
              </a:rPr>
              <a:t>, "</a:t>
            </a:r>
            <a:r>
              <a:rPr lang="es-AR" sz="2000" dirty="0" err="1" smtClean="0">
                <a:latin typeface="Comic Sans MS" pitchFamily="66" charset="0"/>
              </a:rPr>
              <a:t>Generator</a:t>
            </a:r>
            <a:r>
              <a:rPr lang="es-AR" sz="2000" dirty="0" smtClean="0">
                <a:latin typeface="Comic Sans MS" pitchFamily="66" charset="0"/>
              </a:rPr>
              <a:t> </a:t>
            </a:r>
            <a:r>
              <a:rPr lang="es-AR" sz="2000" dirty="0" err="1" smtClean="0">
                <a:latin typeface="Comic Sans MS" pitchFamily="66" charset="0"/>
              </a:rPr>
              <a:t>Loss</a:t>
            </a:r>
            <a:r>
              <a:rPr lang="es-AR" sz="2000" dirty="0" smtClean="0">
                <a:latin typeface="Comic Sans MS" pitchFamily="66" charset="0"/>
              </a:rPr>
              <a:t> of </a:t>
            </a:r>
            <a:r>
              <a:rPr lang="es-AR" sz="2000" dirty="0" err="1" smtClean="0">
                <a:latin typeface="Comic Sans MS" pitchFamily="66" charset="0"/>
              </a:rPr>
              <a:t>Field</a:t>
            </a:r>
            <a:r>
              <a:rPr lang="es-AR" sz="2000" dirty="0" smtClean="0">
                <a:latin typeface="Comic Sans MS" pitchFamily="66" charset="0"/>
              </a:rPr>
              <a:t> </a:t>
            </a:r>
            <a:r>
              <a:rPr lang="es-AR" sz="2000" dirty="0" err="1" smtClean="0">
                <a:latin typeface="Comic Sans MS" pitchFamily="66" charset="0"/>
              </a:rPr>
              <a:t>Study</a:t>
            </a:r>
            <a:r>
              <a:rPr lang="es-AR" sz="2000" dirty="0" smtClean="0">
                <a:latin typeface="Comic Sans MS" pitchFamily="66" charset="0"/>
              </a:rPr>
              <a:t> </a:t>
            </a:r>
            <a:r>
              <a:rPr lang="es-AR" sz="2000" dirty="0" err="1" smtClean="0">
                <a:latin typeface="Comic Sans MS" pitchFamily="66" charset="0"/>
              </a:rPr>
              <a:t>for</a:t>
            </a:r>
            <a:r>
              <a:rPr lang="es-AR" sz="2000" dirty="0" smtClean="0">
                <a:latin typeface="Comic Sans MS" pitchFamily="66" charset="0"/>
              </a:rPr>
              <a:t> </a:t>
            </a:r>
            <a:r>
              <a:rPr lang="es-AR" sz="2000" dirty="0" err="1" smtClean="0">
                <a:latin typeface="Comic Sans MS" pitchFamily="66" charset="0"/>
              </a:rPr>
              <a:t>AEP's</a:t>
            </a:r>
            <a:r>
              <a:rPr lang="es-AR" sz="2000" dirty="0" smtClean="0">
                <a:latin typeface="Comic Sans MS" pitchFamily="66" charset="0"/>
              </a:rPr>
              <a:t> Rockport </a:t>
            </a:r>
            <a:r>
              <a:rPr lang="es-AR" sz="2000" dirty="0" err="1" smtClean="0">
                <a:latin typeface="Comic Sans MS" pitchFamily="66" charset="0"/>
              </a:rPr>
              <a:t>Plant</a:t>
            </a:r>
            <a:r>
              <a:rPr lang="es-AR" sz="2000" dirty="0" smtClean="0">
                <a:latin typeface="Comic Sans MS" pitchFamily="66" charset="0"/>
              </a:rPr>
              <a:t>," IEEE </a:t>
            </a:r>
            <a:r>
              <a:rPr lang="es-AR" sz="2000" dirty="0" err="1" smtClean="0">
                <a:latin typeface="Comic Sans MS" pitchFamily="66" charset="0"/>
              </a:rPr>
              <a:t>Computer</a:t>
            </a:r>
            <a:r>
              <a:rPr lang="es-AR" sz="2000" dirty="0" smtClean="0">
                <a:latin typeface="Comic Sans MS" pitchFamily="66" charset="0"/>
              </a:rPr>
              <a:t> </a:t>
            </a:r>
            <a:r>
              <a:rPr lang="es-AR" sz="2000" dirty="0" err="1" smtClean="0">
                <a:latin typeface="Comic Sans MS" pitchFamily="66" charset="0"/>
              </a:rPr>
              <a:t>Applications</a:t>
            </a:r>
            <a:r>
              <a:rPr lang="es-AR" sz="2000" dirty="0" smtClean="0">
                <a:latin typeface="Comic Sans MS" pitchFamily="66" charset="0"/>
              </a:rPr>
              <a:t> in </a:t>
            </a:r>
            <a:r>
              <a:rPr lang="es-AR" sz="2000" dirty="0" err="1" smtClean="0">
                <a:latin typeface="Comic Sans MS" pitchFamily="66" charset="0"/>
              </a:rPr>
              <a:t>Power</a:t>
            </a:r>
            <a:r>
              <a:rPr lang="es-AR" sz="2000" dirty="0" smtClean="0">
                <a:latin typeface="Comic Sans MS" pitchFamily="66" charset="0"/>
              </a:rPr>
              <a:t>, </a:t>
            </a:r>
            <a:r>
              <a:rPr lang="es-AR" sz="2000" dirty="0" err="1" smtClean="0">
                <a:latin typeface="Comic Sans MS" pitchFamily="66" charset="0"/>
              </a:rPr>
              <a:t>April</a:t>
            </a:r>
            <a:r>
              <a:rPr lang="es-AR" sz="2000" dirty="0" smtClean="0">
                <a:latin typeface="Comic Sans MS" pitchFamily="66" charset="0"/>
              </a:rPr>
              <a:t> 1990, pp. 44-49. </a:t>
            </a:r>
            <a:endParaRPr lang="es-AR" sz="2000" dirty="0" smtClean="0">
              <a:latin typeface="Comic Sans MS" pitchFamily="66" charset="0"/>
            </a:endParaRPr>
          </a:p>
          <a:p>
            <a:pPr marL="342900" indent="-342900" algn="just">
              <a:buFont typeface="+mj-lt"/>
              <a:buAutoNum type="arabicPeriod"/>
            </a:pPr>
            <a:endParaRPr lang="es-AR" sz="2000" dirty="0" smtClean="0">
              <a:latin typeface="Comic Sans MS" pitchFamily="66" charset="0"/>
            </a:endParaRPr>
          </a:p>
          <a:p>
            <a:pPr marL="342900" indent="-342900" algn="just">
              <a:buFont typeface="+mj-lt"/>
              <a:buAutoNum type="arabicPeriod"/>
            </a:pPr>
            <a:r>
              <a:rPr lang="en-US" sz="2000" dirty="0" smtClean="0">
                <a:latin typeface="Comic Sans MS" pitchFamily="66" charset="0"/>
              </a:rPr>
              <a:t>H.M</a:t>
            </a:r>
            <a:r>
              <a:rPr lang="en-US" sz="2000" dirty="0" smtClean="0">
                <a:latin typeface="Comic Sans MS" pitchFamily="66" charset="0"/>
              </a:rPr>
              <a:t>. </a:t>
            </a:r>
            <a:r>
              <a:rPr lang="en-US" sz="2000" dirty="0" err="1" smtClean="0">
                <a:latin typeface="Comic Sans MS" pitchFamily="66" charset="0"/>
              </a:rPr>
              <a:t>Turanli</a:t>
            </a:r>
            <a:r>
              <a:rPr lang="en-US" sz="2000" dirty="0" smtClean="0">
                <a:latin typeface="Comic Sans MS" pitchFamily="66" charset="0"/>
              </a:rPr>
              <a:t>, R.P. Taylor, M.L. Frazier, "A Novel Technique for Setting Loss of Field Excitation Relays at Generators," 39th Annual Conference for Protective Relay Engineers, Texas A&amp;M University, College Station, Texas, Apr. 14-16, 1986. </a:t>
            </a:r>
            <a:endParaRPr lang="en-US" sz="2000" dirty="0" smtClean="0">
              <a:latin typeface="Comic Sans MS" pitchFamily="66" charset="0"/>
            </a:endParaRPr>
          </a:p>
          <a:p>
            <a:pPr marL="342900" indent="-342900" algn="just">
              <a:buFont typeface="+mj-lt"/>
              <a:buAutoNum type="arabicPeriod"/>
            </a:pPr>
            <a:endParaRPr lang="en-US" sz="2000" dirty="0" smtClean="0">
              <a:latin typeface="Comic Sans MS" pitchFamily="66" charset="0"/>
            </a:endParaRPr>
          </a:p>
          <a:p>
            <a:pPr marL="342900" indent="-342900" algn="just">
              <a:buFont typeface="+mj-lt"/>
              <a:buAutoNum type="arabicPeriod"/>
            </a:pPr>
            <a:r>
              <a:rPr lang="en-US" sz="2000" dirty="0" smtClean="0">
                <a:latin typeface="Comic Sans MS" pitchFamily="66" charset="0"/>
              </a:rPr>
              <a:t>J</a:t>
            </a:r>
            <a:r>
              <a:rPr lang="en-US" sz="2000" dirty="0" smtClean="0">
                <a:latin typeface="Comic Sans MS" pitchFamily="66" charset="0"/>
              </a:rPr>
              <a:t>. </a:t>
            </a:r>
            <a:r>
              <a:rPr lang="en-US" sz="2000" dirty="0" err="1" smtClean="0">
                <a:latin typeface="Comic Sans MS" pitchFamily="66" charset="0"/>
              </a:rPr>
              <a:t>Berdy</a:t>
            </a:r>
            <a:r>
              <a:rPr lang="en-US" sz="2000" dirty="0" smtClean="0">
                <a:latin typeface="Comic Sans MS" pitchFamily="66" charset="0"/>
              </a:rPr>
              <a:t>, "Loss of Excitation Protection for Modern Synchronous Generators," IEEE Transactions, vol. PAS-94, No. 5, Sep/Oct 1975, pp. 1457-1463. </a:t>
            </a:r>
            <a:endParaRPr lang="en-US" sz="2000" dirty="0" smtClean="0">
              <a:latin typeface="Comic Sans MS" pitchFamily="66" charset="0"/>
            </a:endParaRPr>
          </a:p>
          <a:p>
            <a:pPr marL="342900" indent="-342900" algn="just">
              <a:buFont typeface="+mj-lt"/>
              <a:buAutoNum type="arabicPeriod"/>
            </a:pPr>
            <a:endParaRPr lang="en-US" sz="2000" dirty="0" smtClean="0">
              <a:latin typeface="Comic Sans MS" pitchFamily="66" charset="0"/>
            </a:endParaRPr>
          </a:p>
          <a:p>
            <a:pPr marL="342900" indent="-342900" algn="just">
              <a:buFont typeface="+mj-lt"/>
              <a:buAutoNum type="arabicPeriod"/>
            </a:pPr>
            <a:r>
              <a:rPr lang="en-US" sz="2000" dirty="0" smtClean="0">
                <a:latin typeface="Comic Sans MS" pitchFamily="66" charset="0"/>
              </a:rPr>
              <a:t>C.R</a:t>
            </a:r>
            <a:r>
              <a:rPr lang="en-US" sz="2000" dirty="0" smtClean="0">
                <a:latin typeface="Comic Sans MS" pitchFamily="66" charset="0"/>
              </a:rPr>
              <a:t>. Arndt and M. Rogers, "A Study of Loss-of Excitation Relaying and Stability of a 595 MVA Generator on the Detroit Edison System," IEEE Transactions, vol. PAS-94, No. 5, Sep/Oct 1975, pp. 1449-1456. </a:t>
            </a:r>
            <a:endParaRPr lang="en-US" sz="2000" dirty="0" smtClean="0">
              <a:latin typeface="Comic Sans MS" pitchFamily="66" charset="0"/>
            </a:endParaRPr>
          </a:p>
          <a:p>
            <a:pPr marL="342900" indent="-342900" algn="just">
              <a:buFont typeface="+mj-lt"/>
              <a:buAutoNum type="arabicPeriod"/>
            </a:pPr>
            <a:endParaRPr lang="en-US" sz="2000" dirty="0" smtClean="0">
              <a:latin typeface="Comic Sans MS" pitchFamily="66" charset="0"/>
            </a:endParaRPr>
          </a:p>
          <a:p>
            <a:pPr marL="342900" indent="-342900" algn="just">
              <a:buFont typeface="+mj-lt"/>
              <a:buAutoNum type="arabicPeriod"/>
            </a:pPr>
            <a:r>
              <a:rPr lang="en-US" sz="2000" dirty="0" smtClean="0">
                <a:latin typeface="Comic Sans MS" pitchFamily="66" charset="0"/>
              </a:rPr>
              <a:t>"</a:t>
            </a:r>
            <a:r>
              <a:rPr lang="en-US" sz="2000" dirty="0" smtClean="0">
                <a:latin typeface="Comic Sans MS" pitchFamily="66" charset="0"/>
              </a:rPr>
              <a:t>Loss-of-Field Relay Operation During System Disturbances," Power System Relaying Committee, IEEE Transactions on Power Apparatus and Systems, Sep/ October 1975. </a:t>
            </a:r>
            <a:endParaRPr lang="en-US" sz="2000" dirty="0" smtClean="0">
              <a:latin typeface="Comic Sans MS" pitchFamily="66" charset="0"/>
            </a:endParaRPr>
          </a:p>
          <a:p>
            <a:pPr marL="342900" indent="-342900" algn="just">
              <a:buFont typeface="+mj-lt"/>
              <a:buAutoNum type="arabicPeriod"/>
            </a:pPr>
            <a:endParaRPr lang="en-US" sz="2000" dirty="0" smtClean="0">
              <a:latin typeface="Comic Sans MS" pitchFamily="66" charset="0"/>
            </a:endParaRPr>
          </a:p>
          <a:p>
            <a:pPr marL="342900" indent="-342900" algn="just">
              <a:buFont typeface="+mj-lt"/>
              <a:buAutoNum type="arabicPeriod"/>
            </a:pPr>
            <a:r>
              <a:rPr lang="en-US" sz="2000" dirty="0" smtClean="0">
                <a:latin typeface="Comic Sans MS" pitchFamily="66" charset="0"/>
              </a:rPr>
              <a:t>H.G</a:t>
            </a:r>
            <a:r>
              <a:rPr lang="en-US" sz="2000" dirty="0" smtClean="0">
                <a:latin typeface="Comic Sans MS" pitchFamily="66" charset="0"/>
              </a:rPr>
              <a:t>. </a:t>
            </a:r>
            <a:r>
              <a:rPr lang="en-US" sz="2000" dirty="0" err="1" smtClean="0">
                <a:latin typeface="Comic Sans MS" pitchFamily="66" charset="0"/>
              </a:rPr>
              <a:t>Darron</a:t>
            </a:r>
            <a:r>
              <a:rPr lang="en-US" sz="2000" dirty="0" smtClean="0">
                <a:latin typeface="Comic Sans MS" pitchFamily="66" charset="0"/>
              </a:rPr>
              <a:t>, J.L. </a:t>
            </a:r>
            <a:r>
              <a:rPr lang="en-US" sz="2000" dirty="0" err="1" smtClean="0">
                <a:latin typeface="Comic Sans MS" pitchFamily="66" charset="0"/>
              </a:rPr>
              <a:t>Koepfinger</a:t>
            </a:r>
            <a:r>
              <a:rPr lang="en-US" sz="2000" dirty="0" smtClean="0">
                <a:latin typeface="Comic Sans MS" pitchFamily="66" charset="0"/>
              </a:rPr>
              <a:t>, J.R. Mather and P. </a:t>
            </a:r>
            <a:r>
              <a:rPr lang="en-US" sz="2000" dirty="0" err="1" smtClean="0">
                <a:latin typeface="Comic Sans MS" pitchFamily="66" charset="0"/>
              </a:rPr>
              <a:t>Rusche</a:t>
            </a:r>
            <a:r>
              <a:rPr lang="en-US" sz="2000" dirty="0" smtClean="0">
                <a:latin typeface="Comic Sans MS" pitchFamily="66" charset="0"/>
              </a:rPr>
              <a:t>, "The Influence of Generator Loss of Excitation on Bulk Power System Reliability," IEEE Transactions on Power App. and Systems, Sep/Oct 1974, pp.1473-1478. </a:t>
            </a:r>
            <a:endParaRPr lang="en-US" sz="2000" dirty="0" smtClean="0">
              <a:latin typeface="Comic Sans MS" pitchFamily="66" charset="0"/>
            </a:endParaRPr>
          </a:p>
          <a:p>
            <a:pPr marL="342900" indent="-342900" algn="just">
              <a:buFont typeface="+mj-lt"/>
              <a:buAutoNum type="arabicPeriod"/>
            </a:pPr>
            <a:endParaRPr lang="en-US" sz="2000" dirty="0" smtClean="0">
              <a:latin typeface="Comic Sans MS" pitchFamily="66" charset="0"/>
            </a:endParaRPr>
          </a:p>
          <a:p>
            <a:pPr marL="342900" indent="-342900" algn="just">
              <a:buFont typeface="+mj-lt"/>
              <a:buAutoNum type="arabicPeriod"/>
            </a:pPr>
            <a:r>
              <a:rPr lang="en-US" sz="2000" dirty="0" smtClean="0">
                <a:latin typeface="Comic Sans MS" pitchFamily="66" charset="0"/>
              </a:rPr>
              <a:t>"</a:t>
            </a:r>
            <a:r>
              <a:rPr lang="en-US" sz="2000" dirty="0" smtClean="0">
                <a:latin typeface="Comic Sans MS" pitchFamily="66" charset="0"/>
              </a:rPr>
              <a:t>Protective Relaying, Theory and Application," ABB Relaying Division, Coral Springs, FL, Marcel Dekker, 1994. </a:t>
            </a:r>
            <a:endParaRPr lang="es-AR" sz="2000" dirty="0">
              <a:latin typeface="Comic Sans MS" pitchFamily="66"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6802" y="385730"/>
            <a:ext cx="17287996" cy="1515800"/>
          </a:xfrm>
          <a:prstGeom prst="rect">
            <a:avLst/>
          </a:prstGeom>
        </p:spPr>
        <p:txBody>
          <a:bodyPr vert="horz" wrap="square" lIns="0" tIns="12700" rIns="0" bIns="0" rtlCol="0">
            <a:spAutoFit/>
          </a:bodyPr>
          <a:lstStyle/>
          <a:p>
            <a:pPr marL="12700" algn="ctr">
              <a:spcBef>
                <a:spcPts val="100"/>
              </a:spcBef>
            </a:pPr>
            <a:r>
              <a:rPr sz="3200" b="1" spc="-5">
                <a:latin typeface="Comic Sans MS"/>
                <a:cs typeface="Comic Sans MS"/>
              </a:rPr>
              <a:t>SECCIÓN</a:t>
            </a:r>
            <a:r>
              <a:rPr sz="3200" b="1" spc="-60">
                <a:latin typeface="Comic Sans MS"/>
                <a:cs typeface="Comic Sans MS"/>
              </a:rPr>
              <a:t> </a:t>
            </a:r>
            <a:r>
              <a:rPr sz="3200" b="1" spc="-5" smtClean="0">
                <a:latin typeface="Comic Sans MS"/>
                <a:cs typeface="Comic Sans MS"/>
              </a:rPr>
              <a:t>9</a:t>
            </a:r>
            <a:endParaRPr lang="es-ES" sz="3200" b="1" spc="-5" dirty="0" smtClean="0">
              <a:latin typeface="Comic Sans MS"/>
              <a:cs typeface="Comic Sans MS"/>
            </a:endParaRPr>
          </a:p>
          <a:p>
            <a:pPr marL="12700" algn="ctr">
              <a:spcBef>
                <a:spcPts val="100"/>
              </a:spcBef>
            </a:pPr>
            <a:r>
              <a:rPr lang="es-AR" sz="3200" b="1" spc="-5" dirty="0" smtClean="0">
                <a:latin typeface="Comic Sans MS"/>
                <a:cs typeface="Comic Sans MS"/>
              </a:rPr>
              <a:t>RELÉ</a:t>
            </a:r>
            <a:r>
              <a:rPr lang="es-AR" sz="3200" b="1" dirty="0" smtClean="0">
                <a:latin typeface="Comic Sans MS"/>
                <a:cs typeface="Comic Sans MS"/>
              </a:rPr>
              <a:t> </a:t>
            </a:r>
            <a:r>
              <a:rPr lang="es-AR" sz="3200" b="1" spc="-5" dirty="0" smtClean="0">
                <a:latin typeface="Comic Sans MS"/>
                <a:cs typeface="Comic Sans MS"/>
              </a:rPr>
              <a:t>DE</a:t>
            </a:r>
            <a:r>
              <a:rPr lang="es-AR" sz="3200" b="1" spc="5" dirty="0" smtClean="0">
                <a:latin typeface="Comic Sans MS"/>
                <a:cs typeface="Comic Sans MS"/>
              </a:rPr>
              <a:t> </a:t>
            </a:r>
            <a:r>
              <a:rPr lang="es-AR" sz="3200" b="1" spc="-5" dirty="0" smtClean="0">
                <a:latin typeface="Comic Sans MS"/>
                <a:cs typeface="Comic Sans MS"/>
              </a:rPr>
              <a:t>PROTECCIÓN</a:t>
            </a:r>
            <a:r>
              <a:rPr lang="es-AR" sz="3200" b="1" dirty="0" smtClean="0">
                <a:latin typeface="Comic Sans MS"/>
                <a:cs typeface="Comic Sans MS"/>
              </a:rPr>
              <a:t> </a:t>
            </a:r>
            <a:r>
              <a:rPr lang="es-AR" sz="3200" b="1" spc="-5" dirty="0" smtClean="0">
                <a:latin typeface="Comic Sans MS"/>
                <a:cs typeface="Comic Sans MS"/>
              </a:rPr>
              <a:t>DE</a:t>
            </a:r>
            <a:r>
              <a:rPr lang="es-AR" sz="3200" b="1" spc="5" dirty="0" smtClean="0">
                <a:latin typeface="Comic Sans MS"/>
                <a:cs typeface="Comic Sans MS"/>
              </a:rPr>
              <a:t> </a:t>
            </a:r>
            <a:r>
              <a:rPr lang="es-AR" sz="3200" b="1" spc="-5" dirty="0" smtClean="0">
                <a:latin typeface="Comic Sans MS"/>
                <a:cs typeface="Comic Sans MS"/>
              </a:rPr>
              <a:t>GENERADORES</a:t>
            </a:r>
            <a:r>
              <a:rPr lang="es-AR" sz="3200" b="1" dirty="0" smtClean="0">
                <a:latin typeface="Comic Sans MS"/>
                <a:cs typeface="Comic Sans MS"/>
              </a:rPr>
              <a:t> </a:t>
            </a:r>
            <a:r>
              <a:rPr lang="es-AR" sz="3200" b="1" spc="-5" dirty="0" smtClean="0">
                <a:latin typeface="Comic Sans MS"/>
                <a:cs typeface="Comic Sans MS"/>
              </a:rPr>
              <a:t>POR</a:t>
            </a:r>
            <a:r>
              <a:rPr lang="es-AR" sz="3200" b="1" spc="5" dirty="0" smtClean="0">
                <a:latin typeface="Comic Sans MS"/>
                <a:cs typeface="Comic Sans MS"/>
              </a:rPr>
              <a:t> </a:t>
            </a:r>
            <a:r>
              <a:rPr lang="es-AR" sz="3200" b="1" spc="-5" dirty="0" smtClean="0">
                <a:latin typeface="Comic Sans MS"/>
                <a:cs typeface="Comic Sans MS"/>
              </a:rPr>
              <a:t>PÉRDIDA</a:t>
            </a:r>
            <a:r>
              <a:rPr lang="es-AR" sz="3200" b="1" dirty="0" smtClean="0">
                <a:latin typeface="Comic Sans MS"/>
                <a:cs typeface="Comic Sans MS"/>
              </a:rPr>
              <a:t> </a:t>
            </a:r>
            <a:r>
              <a:rPr lang="es-AR" sz="3200" b="1" spc="-5" dirty="0" smtClean="0">
                <a:latin typeface="Comic Sans MS"/>
                <a:cs typeface="Comic Sans MS"/>
              </a:rPr>
              <a:t>DE</a:t>
            </a:r>
            <a:r>
              <a:rPr lang="es-AR" sz="3200" b="1" spc="5" dirty="0" smtClean="0">
                <a:latin typeface="Comic Sans MS"/>
                <a:cs typeface="Comic Sans MS"/>
              </a:rPr>
              <a:t> </a:t>
            </a:r>
            <a:r>
              <a:rPr lang="es-AR" sz="3200" b="1" spc="-5" dirty="0" smtClean="0">
                <a:latin typeface="Comic Sans MS"/>
                <a:cs typeface="Comic Sans MS"/>
              </a:rPr>
              <a:t>SINCRONISMO</a:t>
            </a:r>
            <a:endParaRPr lang="es-AR" sz="3200" dirty="0" smtClean="0">
              <a:latin typeface="Comic Sans MS"/>
              <a:cs typeface="Comic Sans MS"/>
            </a:endParaRPr>
          </a:p>
          <a:p>
            <a:pPr marL="12700" algn="ctr">
              <a:spcBef>
                <a:spcPts val="100"/>
              </a:spcBef>
            </a:pPr>
            <a:endParaRPr sz="3200">
              <a:latin typeface="Comic Sans MS"/>
              <a:cs typeface="Comic Sans MS"/>
            </a:endParaRPr>
          </a:p>
        </p:txBody>
      </p:sp>
      <p:sp>
        <p:nvSpPr>
          <p:cNvPr id="4" name="object 4"/>
          <p:cNvSpPr txBox="1"/>
          <p:nvPr/>
        </p:nvSpPr>
        <p:spPr>
          <a:xfrm>
            <a:off x="296802" y="1885928"/>
            <a:ext cx="17287996" cy="3513782"/>
          </a:xfrm>
          <a:prstGeom prst="rect">
            <a:avLst/>
          </a:prstGeom>
        </p:spPr>
        <p:txBody>
          <a:bodyPr vert="horz" wrap="square" lIns="0" tIns="12700" rIns="0" bIns="0" rtlCol="0">
            <a:spAutoFit/>
          </a:bodyPr>
          <a:lstStyle/>
          <a:p>
            <a:pPr marL="12700" algn="just">
              <a:spcBef>
                <a:spcPts val="100"/>
              </a:spcBef>
            </a:pPr>
            <a:r>
              <a:rPr sz="2400" b="1" spc="-5" smtClean="0">
                <a:latin typeface="Comic Sans MS"/>
                <a:cs typeface="Comic Sans MS"/>
              </a:rPr>
              <a:t>Resumen</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Existen</a:t>
            </a:r>
            <a:r>
              <a:rPr lang="es-AR" sz="2400" dirty="0" smtClean="0">
                <a:latin typeface="Comic Sans MS"/>
                <a:cs typeface="Comic Sans MS"/>
              </a:rPr>
              <a:t> </a:t>
            </a:r>
            <a:r>
              <a:rPr lang="es-AR" sz="2400" spc="-5" dirty="0" smtClean="0">
                <a:latin typeface="Comic Sans MS"/>
                <a:cs typeface="Comic Sans MS"/>
              </a:rPr>
              <a:t>muchas</a:t>
            </a:r>
            <a:r>
              <a:rPr lang="es-AR" sz="2400" dirty="0" smtClean="0">
                <a:latin typeface="Comic Sans MS"/>
                <a:cs typeface="Comic Sans MS"/>
              </a:rPr>
              <a:t> </a:t>
            </a:r>
            <a:r>
              <a:rPr lang="es-AR" sz="2400" spc="-5" dirty="0" smtClean="0">
                <a:latin typeface="Comic Sans MS"/>
                <a:cs typeface="Comic Sans MS"/>
              </a:rPr>
              <a:t>combinaciones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condiciones</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operación,</a:t>
            </a:r>
            <a:r>
              <a:rPr lang="es-AR" sz="2400" spc="180" dirty="0" smtClean="0">
                <a:latin typeface="Comic Sans MS"/>
                <a:cs typeface="Comic Sans MS"/>
              </a:rPr>
              <a:t> </a:t>
            </a:r>
            <a:r>
              <a:rPr lang="es-AR" sz="2400" spc="-5" dirty="0" smtClean="0">
                <a:latin typeface="Comic Sans MS"/>
                <a:cs typeface="Comic Sans MS"/>
              </a:rPr>
              <a:t>fallas</a:t>
            </a:r>
            <a:r>
              <a:rPr lang="es-AR" sz="2400" spc="180" dirty="0" smtClean="0">
                <a:latin typeface="Comic Sans MS"/>
                <a:cs typeface="Comic Sans MS"/>
              </a:rPr>
              <a:t> </a:t>
            </a:r>
            <a:r>
              <a:rPr lang="es-AR" sz="2400" spc="-5" dirty="0" smtClean="0">
                <a:latin typeface="Comic Sans MS"/>
                <a:cs typeface="Comic Sans MS"/>
              </a:rPr>
              <a:t>y</a:t>
            </a:r>
            <a:r>
              <a:rPr lang="es-AR" sz="2400" spc="185" dirty="0" smtClean="0">
                <a:latin typeface="Comic Sans MS"/>
                <a:cs typeface="Comic Sans MS"/>
              </a:rPr>
              <a:t> </a:t>
            </a:r>
            <a:r>
              <a:rPr lang="es-AR" sz="2400" spc="-5" dirty="0" smtClean="0">
                <a:latin typeface="Comic Sans MS"/>
                <a:cs typeface="Comic Sans MS"/>
              </a:rPr>
              <a:t>otros</a:t>
            </a:r>
            <a:r>
              <a:rPr lang="es-AR" sz="2400" spc="180" dirty="0" smtClean="0">
                <a:latin typeface="Comic Sans MS"/>
                <a:cs typeface="Comic Sans MS"/>
              </a:rPr>
              <a:t> </a:t>
            </a:r>
            <a:r>
              <a:rPr lang="es-AR" sz="2400" spc="-5" dirty="0" smtClean="0">
                <a:latin typeface="Comic Sans MS"/>
                <a:cs typeface="Comic Sans MS"/>
              </a:rPr>
              <a:t>disturbios</a:t>
            </a:r>
            <a:r>
              <a:rPr lang="es-AR" sz="2400" spc="180" dirty="0" smtClean="0">
                <a:latin typeface="Comic Sans MS"/>
                <a:cs typeface="Comic Sans MS"/>
              </a:rPr>
              <a:t> </a:t>
            </a:r>
            <a:r>
              <a:rPr lang="es-AR" sz="2400" spc="-5" dirty="0" smtClean="0">
                <a:latin typeface="Comic Sans MS"/>
                <a:cs typeface="Comic Sans MS"/>
              </a:rPr>
              <a:t>que</a:t>
            </a:r>
            <a:r>
              <a:rPr lang="es-AR" sz="2400" spc="185" dirty="0" smtClean="0">
                <a:latin typeface="Comic Sans MS"/>
                <a:cs typeface="Comic Sans MS"/>
              </a:rPr>
              <a:t> </a:t>
            </a:r>
            <a:r>
              <a:rPr lang="es-AR" sz="2400" spc="-5" dirty="0" smtClean="0">
                <a:latin typeface="Comic Sans MS"/>
                <a:cs typeface="Comic Sans MS"/>
              </a:rPr>
              <a:t>podrían</a:t>
            </a:r>
            <a:r>
              <a:rPr lang="es-AR" sz="2400" spc="180" dirty="0" smtClean="0">
                <a:latin typeface="Comic Sans MS"/>
                <a:cs typeface="Comic Sans MS"/>
              </a:rPr>
              <a:t> </a:t>
            </a:r>
            <a:r>
              <a:rPr lang="es-AR" sz="2400" spc="-5" dirty="0" smtClean="0">
                <a:latin typeface="Comic Sans MS"/>
                <a:cs typeface="Comic Sans MS"/>
              </a:rPr>
              <a:t>causar </a:t>
            </a:r>
            <a:r>
              <a:rPr lang="es-AR" sz="2400" spc="-254"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spc="254" dirty="0" smtClean="0">
                <a:latin typeface="Comic Sans MS"/>
                <a:cs typeface="Comic Sans MS"/>
              </a:rPr>
              <a:t> </a:t>
            </a:r>
            <a:r>
              <a:rPr lang="es-AR" sz="2400" spc="-5" dirty="0" smtClean="0">
                <a:latin typeface="Comic Sans MS"/>
                <a:cs typeface="Comic Sans MS"/>
              </a:rPr>
              <a:t>entre</a:t>
            </a:r>
            <a:r>
              <a:rPr lang="es-AR" sz="2400" spc="260" dirty="0" smtClean="0">
                <a:latin typeface="Comic Sans MS"/>
                <a:cs typeface="Comic Sans MS"/>
              </a:rPr>
              <a:t> </a:t>
            </a:r>
            <a:r>
              <a:rPr lang="es-AR" sz="2400" spc="-5" dirty="0" smtClean="0">
                <a:latin typeface="Comic Sans MS"/>
                <a:cs typeface="Comic Sans MS"/>
              </a:rPr>
              <a:t>dos </a:t>
            </a:r>
            <a:r>
              <a:rPr lang="es-AR" sz="2400" dirty="0" smtClean="0">
                <a:latin typeface="Comic Sans MS"/>
                <a:cs typeface="Comic Sans MS"/>
              </a:rPr>
              <a:t> </a:t>
            </a:r>
            <a:r>
              <a:rPr lang="es-AR" sz="2400" spc="-5" dirty="0" smtClean="0">
                <a:latin typeface="Comic Sans MS"/>
                <a:cs typeface="Comic Sans MS"/>
              </a:rPr>
              <a:t>partes de un sistema de potencia o entre dos sistemas </a:t>
            </a:r>
            <a:r>
              <a:rPr lang="es-AR" sz="2400" dirty="0" smtClean="0">
                <a:latin typeface="Comic Sans MS"/>
                <a:cs typeface="Comic Sans MS"/>
              </a:rPr>
              <a:t> </a:t>
            </a:r>
            <a:r>
              <a:rPr lang="es-AR" sz="2400" spc="-5" dirty="0" smtClean="0">
                <a:latin typeface="Comic Sans MS"/>
                <a:cs typeface="Comic Sans MS"/>
              </a:rPr>
              <a:t>interconectados.</a:t>
            </a:r>
            <a:r>
              <a:rPr lang="es-AR" sz="2400" dirty="0" smtClean="0">
                <a:latin typeface="Comic Sans MS"/>
                <a:cs typeface="Comic Sans MS"/>
              </a:rPr>
              <a:t> </a:t>
            </a:r>
            <a:r>
              <a:rPr lang="es-AR" sz="2400" spc="-5" dirty="0" smtClean="0">
                <a:latin typeface="Comic Sans MS"/>
                <a:cs typeface="Comic Sans MS"/>
              </a:rPr>
              <a:t>Si</a:t>
            </a:r>
            <a:r>
              <a:rPr lang="es-AR" sz="2400" dirty="0" smtClean="0">
                <a:latin typeface="Comic Sans MS"/>
                <a:cs typeface="Comic Sans MS"/>
              </a:rPr>
              <a:t> </a:t>
            </a:r>
            <a:r>
              <a:rPr lang="es-AR" sz="2400" spc="-5" dirty="0" smtClean="0">
                <a:latin typeface="Comic Sans MS"/>
                <a:cs typeface="Comic Sans MS"/>
              </a:rPr>
              <a:t>tales</a:t>
            </a:r>
            <a:r>
              <a:rPr lang="es-AR" sz="2400" dirty="0" smtClean="0">
                <a:latin typeface="Comic Sans MS"/>
                <a:cs typeface="Comic Sans MS"/>
              </a:rPr>
              <a:t> </a:t>
            </a:r>
            <a:r>
              <a:rPr lang="es-AR" sz="2400" spc="-5" dirty="0" smtClean="0">
                <a:latin typeface="Comic Sans MS"/>
                <a:cs typeface="Comic Sans MS"/>
              </a:rPr>
              <a:t>eventos</a:t>
            </a:r>
            <a:r>
              <a:rPr lang="es-AR" sz="2400" dirty="0" smtClean="0">
                <a:latin typeface="Comic Sans MS"/>
                <a:cs typeface="Comic Sans MS"/>
              </a:rPr>
              <a:t> </a:t>
            </a:r>
            <a:r>
              <a:rPr lang="es-AR" sz="2400" spc="-5" dirty="0" smtClean="0">
                <a:latin typeface="Comic Sans MS"/>
                <a:cs typeface="Comic Sans MS"/>
              </a:rPr>
              <a:t>ocurren,</a:t>
            </a:r>
            <a:r>
              <a:rPr lang="es-AR" sz="2400" dirty="0" smtClean="0">
                <a:latin typeface="Comic Sans MS"/>
                <a:cs typeface="Comic Sans MS"/>
              </a:rPr>
              <a:t> </a:t>
            </a:r>
            <a:r>
              <a:rPr lang="es-AR" sz="2400" spc="-5" dirty="0" smtClean="0">
                <a:latin typeface="Comic Sans MS"/>
                <a:cs typeface="Comic Sans MS"/>
              </a:rPr>
              <a:t>los </a:t>
            </a:r>
            <a:r>
              <a:rPr lang="es-AR" sz="2400" dirty="0" smtClean="0">
                <a:latin typeface="Comic Sans MS"/>
                <a:cs typeface="Comic Sans MS"/>
              </a:rPr>
              <a:t> </a:t>
            </a:r>
            <a:r>
              <a:rPr lang="es-AR" sz="2400" spc="-5" dirty="0" smtClean="0">
                <a:latin typeface="Comic Sans MS"/>
                <a:cs typeface="Comic Sans MS"/>
              </a:rPr>
              <a:t>generadores</a:t>
            </a:r>
            <a:r>
              <a:rPr lang="es-AR" sz="2400" dirty="0" smtClean="0">
                <a:latin typeface="Comic Sans MS"/>
                <a:cs typeface="Comic Sans MS"/>
              </a:rPr>
              <a:t> </a:t>
            </a:r>
            <a:r>
              <a:rPr lang="es-AR" sz="2400" spc="-5" dirty="0" smtClean="0">
                <a:latin typeface="Comic Sans MS"/>
                <a:cs typeface="Comic Sans MS"/>
              </a:rPr>
              <a:t>asincrónicos</a:t>
            </a:r>
            <a:r>
              <a:rPr lang="es-AR" sz="2400" dirty="0" smtClean="0">
                <a:latin typeface="Comic Sans MS"/>
                <a:cs typeface="Comic Sans MS"/>
              </a:rPr>
              <a:t> </a:t>
            </a:r>
            <a:r>
              <a:rPr lang="es-AR" sz="2400" spc="-5" dirty="0" smtClean="0">
                <a:latin typeface="Comic Sans MS"/>
                <a:cs typeface="Comic Sans MS"/>
              </a:rPr>
              <a:t>deben</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disparados</a:t>
            </a:r>
            <a:r>
              <a:rPr lang="es-AR" sz="2400" dirty="0" smtClean="0">
                <a:latin typeface="Comic Sans MS"/>
                <a:cs typeface="Comic Sans MS"/>
              </a:rPr>
              <a:t> </a:t>
            </a:r>
            <a:r>
              <a:rPr lang="es-AR" sz="2400" spc="-5" dirty="0" smtClean="0">
                <a:latin typeface="Comic Sans MS"/>
                <a:cs typeface="Comic Sans MS"/>
              </a:rPr>
              <a:t>tan </a:t>
            </a:r>
            <a:r>
              <a:rPr lang="es-AR" sz="2400" spc="-254" dirty="0" smtClean="0">
                <a:latin typeface="Comic Sans MS"/>
                <a:cs typeface="Comic Sans MS"/>
              </a:rPr>
              <a:t> </a:t>
            </a:r>
            <a:r>
              <a:rPr lang="es-AR" sz="2400" spc="-5" dirty="0" smtClean="0">
                <a:latin typeface="Comic Sans MS"/>
                <a:cs typeface="Comic Sans MS"/>
              </a:rPr>
              <a:t>pronto</a:t>
            </a:r>
            <a:r>
              <a:rPr lang="es-AR" sz="2400" dirty="0" smtClean="0">
                <a:latin typeface="Comic Sans MS"/>
                <a:cs typeface="Comic Sans MS"/>
              </a:rPr>
              <a:t> </a:t>
            </a:r>
            <a:r>
              <a:rPr lang="es-AR" sz="2400" spc="-5" dirty="0" smtClean="0">
                <a:latin typeface="Comic Sans MS"/>
                <a:cs typeface="Comic Sans MS"/>
              </a:rPr>
              <a:t>como</a:t>
            </a:r>
            <a:r>
              <a:rPr lang="es-AR" sz="2400" dirty="0" smtClean="0">
                <a:latin typeface="Comic Sans MS"/>
                <a:cs typeface="Comic Sans MS"/>
              </a:rPr>
              <a:t> </a:t>
            </a:r>
            <a:r>
              <a:rPr lang="es-AR" sz="2400" spc="-5" dirty="0" smtClean="0">
                <a:latin typeface="Comic Sans MS"/>
                <a:cs typeface="Comic Sans MS"/>
              </a:rPr>
              <a:t>sea</a:t>
            </a:r>
            <a:r>
              <a:rPr lang="es-AR" sz="2400" dirty="0" smtClean="0">
                <a:latin typeface="Comic Sans MS"/>
                <a:cs typeface="Comic Sans MS"/>
              </a:rPr>
              <a:t> </a:t>
            </a:r>
            <a:r>
              <a:rPr lang="es-AR" sz="2400" spc="-5" dirty="0" smtClean="0">
                <a:latin typeface="Comic Sans MS"/>
                <a:cs typeface="Comic Sans MS"/>
              </a:rPr>
              <a:t>posible</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prevenir</a:t>
            </a:r>
            <a:r>
              <a:rPr lang="es-AR" sz="2400" spc="260" dirty="0" smtClean="0">
                <a:latin typeface="Comic Sans MS"/>
                <a:cs typeface="Comic Sans MS"/>
              </a:rPr>
              <a:t> </a:t>
            </a:r>
            <a:r>
              <a:rPr lang="es-AR" sz="2400" spc="-5" dirty="0" smtClean="0">
                <a:latin typeface="Comic Sans MS"/>
                <a:cs typeface="Comic Sans MS"/>
              </a:rPr>
              <a:t>daños</a:t>
            </a:r>
            <a:r>
              <a:rPr lang="es-AR" sz="2400" spc="260" dirty="0" smtClean="0">
                <a:latin typeface="Comic Sans MS"/>
                <a:cs typeface="Comic Sans MS"/>
              </a:rPr>
              <a:t> </a:t>
            </a:r>
            <a:r>
              <a:rPr lang="es-AR" sz="2400" spc="-5" dirty="0" smtClean="0">
                <a:latin typeface="Comic Sans MS"/>
                <a:cs typeface="Comic Sans MS"/>
              </a:rPr>
              <a:t>al </a:t>
            </a:r>
            <a:r>
              <a:rPr lang="es-AR" sz="2400" dirty="0" smtClean="0">
                <a:latin typeface="Comic Sans MS"/>
                <a:cs typeface="Comic Sans MS"/>
              </a:rPr>
              <a:t> </a:t>
            </a:r>
            <a:r>
              <a:rPr lang="es-AR" sz="2400" spc="-5" dirty="0" smtClean="0">
                <a:latin typeface="Comic Sans MS"/>
                <a:cs typeface="Comic Sans MS"/>
              </a:rPr>
              <a:t>generador o antes de que se produzca una salida mayor. </a:t>
            </a:r>
            <a:r>
              <a:rPr lang="es-AR" sz="2400" dirty="0" smtClean="0">
                <a:latin typeface="Comic Sans MS"/>
                <a:cs typeface="Comic Sans MS"/>
              </a:rPr>
              <a:t> </a:t>
            </a:r>
            <a:r>
              <a:rPr lang="es-AR" sz="2400" spc="-5" dirty="0" smtClean="0">
                <a:latin typeface="Comic Sans MS"/>
                <a:cs typeface="Comic Sans MS"/>
              </a:rPr>
              <a:t>Esta</a:t>
            </a:r>
            <a:r>
              <a:rPr lang="es-AR" sz="2400" dirty="0" smtClean="0">
                <a:latin typeface="Comic Sans MS"/>
                <a:cs typeface="Comic Sans MS"/>
              </a:rPr>
              <a:t> </a:t>
            </a:r>
            <a:r>
              <a:rPr lang="es-AR" sz="2400" spc="-5" dirty="0" smtClean="0">
                <a:latin typeface="Comic Sans MS"/>
                <a:cs typeface="Comic Sans MS"/>
              </a:rPr>
              <a:t>sección</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tutorial</a:t>
            </a:r>
            <a:r>
              <a:rPr lang="es-AR" sz="2400" dirty="0" smtClean="0">
                <a:latin typeface="Comic Sans MS"/>
                <a:cs typeface="Comic Sans MS"/>
              </a:rPr>
              <a:t> </a:t>
            </a:r>
            <a:r>
              <a:rPr lang="es-AR" sz="2400" spc="-5" dirty="0" smtClean="0">
                <a:latin typeface="Comic Sans MS"/>
                <a:cs typeface="Comic Sans MS"/>
              </a:rPr>
              <a:t>describe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necesidad</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 </a:t>
            </a:r>
            <a:r>
              <a:rPr lang="es-AR" sz="2400" spc="-254" dirty="0" smtClean="0">
                <a:latin typeface="Comic Sans MS"/>
                <a:cs typeface="Comic Sans MS"/>
              </a:rPr>
              <a:t> </a:t>
            </a:r>
            <a:r>
              <a:rPr lang="es-AR" sz="2400" spc="-5" dirty="0" smtClean="0">
                <a:latin typeface="Comic Sans MS"/>
                <a:cs typeface="Comic Sans MS"/>
              </a:rPr>
              <a:t>protección de pérdida de sincronismo de generadores, </a:t>
            </a:r>
            <a:r>
              <a:rPr lang="es-AR" sz="2400" dirty="0" smtClean="0">
                <a:latin typeface="Comic Sans MS"/>
                <a:cs typeface="Comic Sans MS"/>
              </a:rPr>
              <a:t> </a:t>
            </a:r>
            <a:r>
              <a:rPr lang="es-AR" sz="2400" spc="-5" dirty="0" smtClean="0">
                <a:latin typeface="Comic Sans MS"/>
                <a:cs typeface="Comic Sans MS"/>
              </a:rPr>
              <a:t>describe la característica de impedancia de pérdida de </a:t>
            </a:r>
            <a:r>
              <a:rPr lang="es-AR" sz="2400" dirty="0" smtClean="0">
                <a:latin typeface="Comic Sans MS"/>
                <a:cs typeface="Comic Sans MS"/>
              </a:rPr>
              <a:t> </a:t>
            </a:r>
            <a:r>
              <a:rPr lang="es-AR" sz="2400" spc="-5" dirty="0" smtClean="0">
                <a:latin typeface="Comic Sans MS"/>
                <a:cs typeface="Comic Sans MS"/>
              </a:rPr>
              <a:t>sincronismo</a:t>
            </a:r>
            <a:r>
              <a:rPr lang="es-AR" sz="2400" spc="65" dirty="0" smtClean="0">
                <a:latin typeface="Comic Sans MS"/>
                <a:cs typeface="Comic Sans MS"/>
              </a:rPr>
              <a:t> </a:t>
            </a:r>
            <a:r>
              <a:rPr lang="es-AR" sz="2400" spc="-5" dirty="0" smtClean="0">
                <a:latin typeface="Comic Sans MS"/>
                <a:cs typeface="Comic Sans MS"/>
              </a:rPr>
              <a:t>típica</a:t>
            </a:r>
            <a:r>
              <a:rPr lang="es-AR" sz="2400" spc="75" dirty="0" smtClean="0">
                <a:latin typeface="Comic Sans MS"/>
                <a:cs typeface="Comic Sans MS"/>
              </a:rPr>
              <a:t> </a:t>
            </a:r>
            <a:r>
              <a:rPr lang="es-AR" sz="2400" spc="-5" dirty="0" smtClean="0">
                <a:latin typeface="Comic Sans MS"/>
                <a:cs typeface="Comic Sans MS"/>
              </a:rPr>
              <a:t>para</a:t>
            </a:r>
            <a:r>
              <a:rPr lang="es-AR" sz="2400" spc="65" dirty="0" smtClean="0">
                <a:latin typeface="Comic Sans MS"/>
                <a:cs typeface="Comic Sans MS"/>
              </a:rPr>
              <a:t> </a:t>
            </a:r>
            <a:r>
              <a:rPr lang="es-AR" sz="2400" spc="-5" dirty="0" smtClean="0">
                <a:latin typeface="Comic Sans MS"/>
                <a:cs typeface="Comic Sans MS"/>
              </a:rPr>
              <a:t>generadores</a:t>
            </a:r>
            <a:r>
              <a:rPr lang="es-AR" sz="2400" spc="70" dirty="0" smtClean="0">
                <a:latin typeface="Comic Sans MS"/>
                <a:cs typeface="Comic Sans MS"/>
              </a:rPr>
              <a:t> </a:t>
            </a:r>
            <a:r>
              <a:rPr lang="es-AR" sz="2400" spc="-5" dirty="0" smtClean="0">
                <a:latin typeface="Comic Sans MS"/>
                <a:cs typeface="Comic Sans MS"/>
              </a:rPr>
              <a:t>grandes</a:t>
            </a:r>
            <a:r>
              <a:rPr lang="es-AR" sz="2400" spc="65" dirty="0" smtClean="0">
                <a:latin typeface="Comic Sans MS"/>
                <a:cs typeface="Comic Sans MS"/>
              </a:rPr>
              <a:t> </a:t>
            </a:r>
            <a:r>
              <a:rPr lang="es-AR" sz="2400" spc="-5" dirty="0" smtClean="0">
                <a:latin typeface="Comic Sans MS"/>
                <a:cs typeface="Comic Sans MS"/>
              </a:rPr>
              <a:t>conectados </a:t>
            </a:r>
            <a:r>
              <a:rPr lang="es-AR" sz="2400" spc="-254"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sistemas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transmisión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alta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(HV)</a:t>
            </a:r>
            <a:r>
              <a:rPr lang="es-AR" sz="2400" spc="254" dirty="0" smtClean="0">
                <a:latin typeface="Comic Sans MS"/>
                <a:cs typeface="Comic Sans MS"/>
              </a:rPr>
              <a:t> </a:t>
            </a:r>
            <a:r>
              <a:rPr lang="es-AR" sz="2400" spc="-5" dirty="0" smtClean="0">
                <a:latin typeface="Comic Sans MS"/>
                <a:cs typeface="Comic Sans MS"/>
              </a:rPr>
              <a:t>o</a:t>
            </a:r>
            <a:r>
              <a:rPr lang="es-AR" sz="2400" spc="260" dirty="0" smtClean="0">
                <a:latin typeface="Comic Sans MS"/>
                <a:cs typeface="Comic Sans MS"/>
              </a:rPr>
              <a:t> </a:t>
            </a:r>
            <a:r>
              <a:rPr lang="es-AR" sz="2400" spc="-5" dirty="0" smtClean="0">
                <a:latin typeface="Comic Sans MS"/>
                <a:cs typeface="Comic Sans MS"/>
              </a:rPr>
              <a:t>de </a:t>
            </a:r>
            <a:r>
              <a:rPr lang="es-AR" sz="2400" spc="-254" dirty="0" smtClean="0">
                <a:latin typeface="Comic Sans MS"/>
                <a:cs typeface="Comic Sans MS"/>
              </a:rPr>
              <a:t> </a:t>
            </a:r>
            <a:r>
              <a:rPr lang="es-AR" sz="2400" spc="-5" dirty="0" smtClean="0">
                <a:latin typeface="Comic Sans MS"/>
                <a:cs typeface="Comic Sans MS"/>
              </a:rPr>
              <a:t>extra alta tensión (EHV), y presenta varios esquemas de </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pueden</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usados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generadores</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spc="5" dirty="0" smtClean="0">
                <a:latin typeface="Comic Sans MS"/>
                <a:cs typeface="Comic Sans MS"/>
              </a:rPr>
              <a:t> </a:t>
            </a:r>
            <a:r>
              <a:rPr lang="es-AR" sz="2400" spc="-5" dirty="0" smtClean="0">
                <a:latin typeface="Comic Sans MS"/>
                <a:cs typeface="Comic Sans MS"/>
              </a:rPr>
              <a:t>sincronismo.</a:t>
            </a:r>
            <a:endParaRPr lang="es-AR" sz="24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96802" y="457168"/>
            <a:ext cx="17287996" cy="7762766"/>
          </a:xfrm>
          <a:prstGeom prst="rect">
            <a:avLst/>
          </a:prstGeom>
        </p:spPr>
        <p:txBody>
          <a:bodyPr vert="horz" wrap="square" lIns="0" tIns="12700" rIns="0" bIns="0" rtlCol="0">
            <a:spAutoFit/>
          </a:bodyPr>
          <a:lstStyle/>
          <a:p>
            <a:pPr marL="12700" algn="just">
              <a:spcBef>
                <a:spcPts val="100"/>
              </a:spcBef>
            </a:pPr>
            <a:r>
              <a:rPr sz="2400" b="1" spc="-5" smtClean="0">
                <a:latin typeface="Comic Sans MS"/>
                <a:cs typeface="Comic Sans MS"/>
              </a:rPr>
              <a:t>Introducción</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marR="5080" algn="just">
              <a:spcBef>
                <a:spcPts val="100"/>
              </a:spcBef>
            </a:pPr>
            <a:r>
              <a:rPr lang="es-AR" sz="2400" spc="-5" dirty="0" smtClean="0">
                <a:latin typeface="Comic Sans MS"/>
                <a:cs typeface="Comic Sans MS"/>
              </a:rPr>
              <a:t>Después</a:t>
            </a:r>
            <a:r>
              <a:rPr lang="es-AR" sz="2400" spc="135" dirty="0" smtClean="0">
                <a:latin typeface="Comic Sans MS"/>
                <a:cs typeface="Comic Sans MS"/>
              </a:rPr>
              <a:t> </a:t>
            </a:r>
            <a:r>
              <a:rPr lang="es-AR" sz="2400" spc="-5" dirty="0" smtClean="0">
                <a:latin typeface="Comic Sans MS"/>
                <a:cs typeface="Comic Sans MS"/>
              </a:rPr>
              <a:t>del</a:t>
            </a:r>
            <a:r>
              <a:rPr lang="es-AR" sz="2400" spc="140" dirty="0" smtClean="0">
                <a:latin typeface="Comic Sans MS"/>
                <a:cs typeface="Comic Sans MS"/>
              </a:rPr>
              <a:t> </a:t>
            </a:r>
            <a:r>
              <a:rPr lang="es-AR" sz="2400" spc="-5" dirty="0" smtClean="0">
                <a:latin typeface="Comic Sans MS"/>
                <a:cs typeface="Comic Sans MS"/>
              </a:rPr>
              <a:t>famoso</a:t>
            </a:r>
            <a:r>
              <a:rPr lang="es-AR" sz="2400" spc="145" dirty="0" smtClean="0">
                <a:latin typeface="Comic Sans MS"/>
                <a:cs typeface="Comic Sans MS"/>
              </a:rPr>
              <a:t> </a:t>
            </a:r>
            <a:r>
              <a:rPr lang="es-AR" sz="2400" spc="-5" dirty="0" smtClean="0">
                <a:latin typeface="Comic Sans MS"/>
                <a:cs typeface="Comic Sans MS"/>
              </a:rPr>
              <a:t>apagón</a:t>
            </a:r>
            <a:r>
              <a:rPr lang="es-AR" sz="2400" spc="135" dirty="0" smtClean="0">
                <a:latin typeface="Comic Sans MS"/>
                <a:cs typeface="Comic Sans MS"/>
              </a:rPr>
              <a:t> </a:t>
            </a:r>
            <a:r>
              <a:rPr lang="es-AR" sz="2400" spc="-5" dirty="0" smtClean="0">
                <a:latin typeface="Comic Sans MS"/>
                <a:cs typeface="Comic Sans MS"/>
              </a:rPr>
              <a:t>del</a:t>
            </a:r>
            <a:r>
              <a:rPr lang="es-AR" sz="2400" spc="135" dirty="0" smtClean="0">
                <a:latin typeface="Comic Sans MS"/>
                <a:cs typeface="Comic Sans MS"/>
              </a:rPr>
              <a:t> </a:t>
            </a:r>
            <a:r>
              <a:rPr lang="es-AR" sz="2400" spc="-5" dirty="0" smtClean="0">
                <a:latin typeface="Comic Sans MS"/>
                <a:cs typeface="Comic Sans MS"/>
              </a:rPr>
              <a:t>Noreste</a:t>
            </a:r>
            <a:r>
              <a:rPr lang="es-AR" sz="2400" spc="130" dirty="0" smtClean="0">
                <a:latin typeface="Comic Sans MS"/>
                <a:cs typeface="Comic Sans MS"/>
              </a:rPr>
              <a:t> </a:t>
            </a:r>
            <a:r>
              <a:rPr lang="es-AR" sz="2400" spc="-5" dirty="0" smtClean="0">
                <a:latin typeface="Comic Sans MS"/>
                <a:cs typeface="Comic Sans MS"/>
              </a:rPr>
              <a:t>en</a:t>
            </a:r>
            <a:r>
              <a:rPr lang="es-AR" sz="2400" spc="130" dirty="0" smtClean="0">
                <a:latin typeface="Comic Sans MS"/>
                <a:cs typeface="Comic Sans MS"/>
              </a:rPr>
              <a:t> </a:t>
            </a:r>
            <a:r>
              <a:rPr lang="es-AR" sz="2400" spc="-5" dirty="0" smtClean="0">
                <a:latin typeface="Comic Sans MS"/>
                <a:cs typeface="Comic Sans MS"/>
              </a:rPr>
              <a:t>1965,</a:t>
            </a:r>
            <a:r>
              <a:rPr lang="es-AR" sz="2400" spc="135" dirty="0" smtClean="0">
                <a:latin typeface="Comic Sans MS"/>
                <a:cs typeface="Comic Sans MS"/>
              </a:rPr>
              <a:t> </a:t>
            </a:r>
            <a:r>
              <a:rPr lang="es-AR" sz="2400" spc="-5" dirty="0" smtClean="0">
                <a:latin typeface="Comic Sans MS"/>
                <a:cs typeface="Comic Sans MS"/>
              </a:rPr>
              <a:t>se</a:t>
            </a:r>
            <a:r>
              <a:rPr lang="es-AR" sz="2400" spc="130" dirty="0" smtClean="0">
                <a:latin typeface="Comic Sans MS"/>
                <a:cs typeface="Comic Sans MS"/>
              </a:rPr>
              <a:t> </a:t>
            </a:r>
            <a:r>
              <a:rPr lang="es-AR" sz="2400" spc="-5" dirty="0" smtClean="0">
                <a:latin typeface="Comic Sans MS"/>
                <a:cs typeface="Comic Sans MS"/>
              </a:rPr>
              <a:t>le </a:t>
            </a:r>
            <a:r>
              <a:rPr lang="es-AR" sz="2400" spc="-254" dirty="0" smtClean="0">
                <a:latin typeface="Comic Sans MS"/>
                <a:cs typeface="Comic Sans MS"/>
              </a:rPr>
              <a:t> </a:t>
            </a:r>
            <a:r>
              <a:rPr lang="es-AR" sz="2400" spc="-5" dirty="0" smtClean="0">
                <a:latin typeface="Comic Sans MS"/>
                <a:cs typeface="Comic Sans MS"/>
              </a:rPr>
              <a:t>dio</a:t>
            </a:r>
            <a:r>
              <a:rPr lang="es-AR" sz="2400" dirty="0" smtClean="0">
                <a:latin typeface="Comic Sans MS"/>
                <a:cs typeface="Comic Sans MS"/>
              </a:rPr>
              <a:t> </a:t>
            </a:r>
            <a:r>
              <a:rPr lang="es-AR" sz="2400" spc="-5" dirty="0" smtClean="0">
                <a:latin typeface="Comic Sans MS"/>
                <a:cs typeface="Comic Sans MS"/>
              </a:rPr>
              <a:t>mucha</a:t>
            </a:r>
            <a:r>
              <a:rPr lang="es-AR" sz="2400" dirty="0" smtClean="0">
                <a:latin typeface="Comic Sans MS"/>
                <a:cs typeface="Comic Sans MS"/>
              </a:rPr>
              <a:t> </a:t>
            </a:r>
            <a:r>
              <a:rPr lang="es-AR" sz="2400" spc="-5" dirty="0" smtClean="0">
                <a:latin typeface="Comic Sans MS"/>
                <a:cs typeface="Comic Sans MS"/>
              </a:rPr>
              <a:t>atención</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necesidad</a:t>
            </a:r>
            <a:r>
              <a:rPr lang="es-AR" sz="2400"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aplicar</a:t>
            </a:r>
            <a:r>
              <a:rPr lang="es-AR" sz="2400" spc="26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generadores. </a:t>
            </a:r>
            <a:r>
              <a:rPr lang="es-AR" sz="2400" spc="-254" dirty="0" smtClean="0">
                <a:latin typeface="Comic Sans MS"/>
                <a:cs typeface="Comic Sans MS"/>
              </a:rPr>
              <a:t> </a:t>
            </a:r>
            <a:r>
              <a:rPr lang="es-AR" sz="2400" spc="-5" dirty="0" smtClean="0">
                <a:latin typeface="Comic Sans MS"/>
                <a:cs typeface="Comic Sans MS"/>
              </a:rPr>
              <a:t>Aunque la protección por pérdida de sincronismo existía </a:t>
            </a:r>
            <a:r>
              <a:rPr lang="es-AR" sz="2400" dirty="0" smtClean="0">
                <a:latin typeface="Comic Sans MS"/>
                <a:cs typeface="Comic Sans MS"/>
              </a:rPr>
              <a:t> </a:t>
            </a:r>
            <a:r>
              <a:rPr lang="es-AR" sz="2400" spc="-5" dirty="0" smtClean="0">
                <a:latin typeface="Comic Sans MS"/>
                <a:cs typeface="Comic Sans MS"/>
              </a:rPr>
              <a:t>para las líneas de transmisión que presentaban</a:t>
            </a:r>
            <a:r>
              <a:rPr lang="es-AR" sz="2400" spc="520" dirty="0" smtClean="0">
                <a:latin typeface="Comic Sans MS"/>
                <a:cs typeface="Comic Sans MS"/>
              </a:rPr>
              <a:t> </a:t>
            </a:r>
            <a:r>
              <a:rPr lang="es-AR" sz="2400" spc="-5" dirty="0" smtClean="0">
                <a:latin typeface="Comic Sans MS"/>
                <a:cs typeface="Comic Sans MS"/>
              </a:rPr>
              <a:t>pérdida </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generadores,</a:t>
            </a:r>
            <a:r>
              <a:rPr lang="es-AR" sz="2400" dirty="0" smtClean="0">
                <a:latin typeface="Comic Sans MS"/>
                <a:cs typeface="Comic Sans MS"/>
              </a:rPr>
              <a:t> </a:t>
            </a:r>
            <a:r>
              <a:rPr lang="es-AR" sz="2400" spc="-5" dirty="0" smtClean="0">
                <a:latin typeface="Comic Sans MS"/>
                <a:cs typeface="Comic Sans MS"/>
              </a:rPr>
              <a:t>existían</a:t>
            </a:r>
            <a:r>
              <a:rPr lang="es-AR" sz="2400" dirty="0" smtClean="0">
                <a:latin typeface="Comic Sans MS"/>
                <a:cs typeface="Comic Sans MS"/>
              </a:rPr>
              <a:t> </a:t>
            </a:r>
            <a:r>
              <a:rPr lang="es-AR" sz="2400" spc="-5" dirty="0" smtClean="0">
                <a:latin typeface="Comic Sans MS"/>
                <a:cs typeface="Comic Sans MS"/>
              </a:rPr>
              <a:t>pocas </a:t>
            </a:r>
            <a:r>
              <a:rPr lang="es-AR" sz="2400" dirty="0" smtClean="0">
                <a:latin typeface="Comic Sans MS"/>
                <a:cs typeface="Comic Sans MS"/>
              </a:rPr>
              <a:t> </a:t>
            </a:r>
            <a:r>
              <a:rPr lang="es-AR" sz="2400" spc="-5" dirty="0" smtClean="0">
                <a:latin typeface="Comic Sans MS"/>
                <a:cs typeface="Comic Sans MS"/>
              </a:rPr>
              <a:t>aplicaciones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cubrir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hueco</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centro </a:t>
            </a:r>
            <a:r>
              <a:rPr lang="es-AR" sz="2400" dirty="0" smtClean="0">
                <a:latin typeface="Comic Sans MS"/>
                <a:cs typeface="Comic Sans MS"/>
              </a:rPr>
              <a:t> </a:t>
            </a:r>
            <a:r>
              <a:rPr lang="es-AR" sz="2400" spc="-5" dirty="0" smtClean="0">
                <a:latin typeface="Comic Sans MS"/>
                <a:cs typeface="Comic Sans MS"/>
              </a:rPr>
              <a:t>eléctrico pasa a través del transformador elevador de la </a:t>
            </a:r>
            <a:r>
              <a:rPr lang="es-AR" sz="2400" dirty="0" smtClean="0">
                <a:latin typeface="Comic Sans MS"/>
                <a:cs typeface="Comic Sans MS"/>
              </a:rPr>
              <a:t> </a:t>
            </a:r>
            <a:r>
              <a:rPr lang="es-AR" sz="2400" spc="-5" dirty="0" smtClean="0">
                <a:latin typeface="Comic Sans MS"/>
                <a:cs typeface="Comic Sans MS"/>
              </a:rPr>
              <a:t>unidad y hacia dentro del generador.</a:t>
            </a:r>
            <a:r>
              <a:rPr lang="es-AR" sz="2400" dirty="0" smtClean="0">
                <a:latin typeface="Comic Sans MS"/>
                <a:cs typeface="Comic Sans MS"/>
              </a:rPr>
              <a:t> </a:t>
            </a:r>
            <a:r>
              <a:rPr lang="es-AR" sz="2400" spc="-5" dirty="0" smtClean="0">
                <a:latin typeface="Comic Sans MS"/>
                <a:cs typeface="Comic Sans MS"/>
              </a:rPr>
              <a:t>Este vacío existía </a:t>
            </a:r>
            <a:r>
              <a:rPr lang="es-AR" sz="2400" dirty="0" smtClean="0">
                <a:latin typeface="Comic Sans MS"/>
                <a:cs typeface="Comic Sans MS"/>
              </a:rPr>
              <a:t> </a:t>
            </a:r>
            <a:r>
              <a:rPr lang="es-AR" sz="2400" spc="-5" dirty="0" smtClean="0">
                <a:latin typeface="Comic Sans MS"/>
                <a:cs typeface="Comic Sans MS"/>
              </a:rPr>
              <a:t>debido</a:t>
            </a:r>
            <a:r>
              <a:rPr lang="es-AR" sz="2400" spc="175" dirty="0" smtClean="0">
                <a:latin typeface="Comic Sans MS"/>
                <a:cs typeface="Comic Sans MS"/>
              </a:rPr>
              <a:t> </a:t>
            </a:r>
            <a:r>
              <a:rPr lang="es-AR" sz="2400" spc="-5" dirty="0" smtClean="0">
                <a:latin typeface="Comic Sans MS"/>
                <a:cs typeface="Comic Sans MS"/>
              </a:rPr>
              <a:t>a</a:t>
            </a:r>
            <a:r>
              <a:rPr lang="es-AR" sz="2400" spc="175" dirty="0" smtClean="0">
                <a:latin typeface="Comic Sans MS"/>
                <a:cs typeface="Comic Sans MS"/>
              </a:rPr>
              <a:t> </a:t>
            </a:r>
            <a:r>
              <a:rPr lang="es-AR" sz="2400" spc="-5" dirty="0" smtClean="0">
                <a:latin typeface="Comic Sans MS"/>
                <a:cs typeface="Comic Sans MS"/>
              </a:rPr>
              <a:t>que</a:t>
            </a:r>
            <a:r>
              <a:rPr lang="es-AR" sz="2400" spc="170" dirty="0" smtClean="0">
                <a:latin typeface="Comic Sans MS"/>
                <a:cs typeface="Comic Sans MS"/>
              </a:rPr>
              <a:t> </a:t>
            </a:r>
            <a:r>
              <a:rPr lang="es-AR" sz="2400" spc="-5" dirty="0" smtClean="0">
                <a:latin typeface="Comic Sans MS"/>
                <a:cs typeface="Comic Sans MS"/>
              </a:rPr>
              <a:t>los</a:t>
            </a:r>
            <a:r>
              <a:rPr lang="es-AR" sz="2400" spc="175" dirty="0" smtClean="0">
                <a:latin typeface="Comic Sans MS"/>
                <a:cs typeface="Comic Sans MS"/>
              </a:rPr>
              <a:t> </a:t>
            </a:r>
            <a:r>
              <a:rPr lang="es-AR" sz="2400" spc="-5" dirty="0" smtClean="0">
                <a:latin typeface="Comic Sans MS"/>
                <a:cs typeface="Comic Sans MS"/>
              </a:rPr>
              <a:t>relés</a:t>
            </a:r>
            <a:r>
              <a:rPr lang="es-AR" sz="2400" spc="165" dirty="0" smtClean="0">
                <a:latin typeface="Comic Sans MS"/>
                <a:cs typeface="Comic Sans MS"/>
              </a:rPr>
              <a:t> </a:t>
            </a:r>
            <a:r>
              <a:rPr lang="es-AR" sz="2400" spc="-5" dirty="0" smtClean="0">
                <a:latin typeface="Comic Sans MS"/>
                <a:cs typeface="Comic Sans MS"/>
              </a:rPr>
              <a:t>diferenciales</a:t>
            </a:r>
            <a:r>
              <a:rPr lang="es-AR" sz="2400" spc="170" dirty="0" smtClean="0">
                <a:latin typeface="Comic Sans MS"/>
                <a:cs typeface="Comic Sans MS"/>
              </a:rPr>
              <a:t> </a:t>
            </a:r>
            <a:r>
              <a:rPr lang="es-AR" sz="2400" spc="-5" dirty="0" smtClean="0">
                <a:latin typeface="Comic Sans MS"/>
                <a:cs typeface="Comic Sans MS"/>
              </a:rPr>
              <a:t>y</a:t>
            </a:r>
            <a:r>
              <a:rPr lang="es-AR" sz="2400" spc="170" dirty="0" smtClean="0">
                <a:latin typeface="Comic Sans MS"/>
                <a:cs typeface="Comic Sans MS"/>
              </a:rPr>
              <a:t> </a:t>
            </a:r>
            <a:r>
              <a:rPr lang="es-AR" sz="2400" spc="-5" dirty="0" smtClean="0">
                <a:latin typeface="Comic Sans MS"/>
                <a:cs typeface="Comic Sans MS"/>
              </a:rPr>
              <a:t>otros</a:t>
            </a:r>
            <a:r>
              <a:rPr lang="es-AR" sz="2400" spc="175" dirty="0" smtClean="0">
                <a:latin typeface="Comic Sans MS"/>
                <a:cs typeface="Comic Sans MS"/>
              </a:rPr>
              <a:t> </a:t>
            </a:r>
            <a:r>
              <a:rPr lang="es-AR" sz="2400" spc="-5" dirty="0" smtClean="0">
                <a:latin typeface="Comic Sans MS"/>
                <a:cs typeface="Comic Sans MS"/>
              </a:rPr>
              <a:t>relés</a:t>
            </a:r>
            <a:r>
              <a:rPr lang="es-AR" sz="2400" spc="165" dirty="0" smtClean="0">
                <a:latin typeface="Comic Sans MS"/>
                <a:cs typeface="Comic Sans MS"/>
              </a:rPr>
              <a:t> </a:t>
            </a:r>
            <a:r>
              <a:rPr lang="es-AR" sz="2400" spc="-5" dirty="0" err="1" smtClean="0">
                <a:latin typeface="Comic Sans MS"/>
                <a:cs typeface="Comic Sans MS"/>
              </a:rPr>
              <a:t>mho</a:t>
            </a:r>
            <a:r>
              <a:rPr lang="es-AR" sz="2400" spc="-5" dirty="0" smtClean="0">
                <a:latin typeface="Comic Sans MS"/>
                <a:cs typeface="Comic Sans MS"/>
              </a:rPr>
              <a:t> </a:t>
            </a:r>
            <a:r>
              <a:rPr lang="es-AR" sz="2400" spc="-254" dirty="0" smtClean="0">
                <a:latin typeface="Comic Sans MS"/>
                <a:cs typeface="Comic Sans MS"/>
              </a:rPr>
              <a:t> </a:t>
            </a:r>
            <a:r>
              <a:rPr lang="es-AR" sz="2400" spc="-5" dirty="0" smtClean="0">
                <a:latin typeface="Comic Sans MS"/>
                <a:cs typeface="Comic Sans MS"/>
              </a:rPr>
              <a:t>con retardo de tiempo, tales como relés de pérdida de </a:t>
            </a:r>
            <a:r>
              <a:rPr lang="es-AR" sz="2400" dirty="0" smtClean="0">
                <a:latin typeface="Comic Sans MS"/>
                <a:cs typeface="Comic Sans MS"/>
              </a:rPr>
              <a:t> </a:t>
            </a:r>
            <a:r>
              <a:rPr lang="es-AR" sz="2400" spc="-5" dirty="0" smtClean="0">
                <a:latin typeface="Comic Sans MS"/>
                <a:cs typeface="Comic Sans MS"/>
              </a:rPr>
              <a:t>excitación y relés de distancia de respaldo de la unidad, </a:t>
            </a:r>
            <a:r>
              <a:rPr lang="es-AR" sz="2400" dirty="0" smtClean="0">
                <a:latin typeface="Comic Sans MS"/>
                <a:cs typeface="Comic Sans MS"/>
              </a:rPr>
              <a:t> </a:t>
            </a:r>
            <a:r>
              <a:rPr lang="es-AR" sz="2400" spc="-5" dirty="0" smtClean="0">
                <a:latin typeface="Comic Sans MS"/>
                <a:cs typeface="Comic Sans MS"/>
              </a:rPr>
              <a:t>generalmente no pueden operar para una condición de </a:t>
            </a:r>
            <a:r>
              <a:rPr lang="es-AR" sz="2400" dirty="0" smtClean="0">
                <a:latin typeface="Comic Sans MS"/>
                <a:cs typeface="Comic Sans MS"/>
              </a:rPr>
              <a:t> </a:t>
            </a:r>
            <a:r>
              <a:rPr lang="es-AR" sz="2400" spc="-5" dirty="0" smtClean="0">
                <a:latin typeface="Comic Sans MS"/>
                <a:cs typeface="Comic Sans MS"/>
              </a:rPr>
              <a:t>pérdida de sincronismo.</a:t>
            </a:r>
            <a:r>
              <a:rPr lang="es-AR" sz="2400" spc="254" dirty="0" smtClean="0">
                <a:latin typeface="Comic Sans MS"/>
                <a:cs typeface="Comic Sans MS"/>
              </a:rPr>
              <a:t> </a:t>
            </a:r>
            <a:r>
              <a:rPr lang="es-AR" sz="2400" spc="-5" dirty="0" smtClean="0">
                <a:latin typeface="Comic Sans MS"/>
                <a:cs typeface="Comic Sans MS"/>
              </a:rPr>
              <a:t>También, existía en la industria </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creencia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campo </a:t>
            </a:r>
            <a:r>
              <a:rPr lang="es-AR" sz="2400" dirty="0" smtClean="0">
                <a:latin typeface="Comic Sans MS"/>
                <a:cs typeface="Comic Sans MS"/>
              </a:rPr>
              <a:t> </a:t>
            </a:r>
            <a:r>
              <a:rPr lang="es-AR" sz="2400" spc="-5" dirty="0" smtClean="0">
                <a:latin typeface="Comic Sans MS"/>
                <a:cs typeface="Comic Sans MS"/>
              </a:rPr>
              <a:t>convencionales proporcionaban todos los requerimientos </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un </a:t>
            </a:r>
            <a:r>
              <a:rPr lang="es-AR" sz="2400" spc="-254" dirty="0" smtClean="0">
                <a:latin typeface="Comic Sans MS"/>
                <a:cs typeface="Comic Sans MS"/>
              </a:rPr>
              <a:t> </a:t>
            </a:r>
            <a:r>
              <a:rPr lang="es-AR" sz="2400" spc="-5" dirty="0" smtClean="0">
                <a:latin typeface="Comic Sans MS"/>
                <a:cs typeface="Comic Sans MS"/>
              </a:rPr>
              <a:t>generador.</a:t>
            </a:r>
          </a:p>
          <a:p>
            <a:pPr marL="12700" marR="5080" algn="just">
              <a:spcBef>
                <a:spcPts val="100"/>
              </a:spcBef>
            </a:pPr>
            <a:r>
              <a:rPr lang="es-AR" sz="2400" spc="-5" dirty="0" smtClean="0">
                <a:latin typeface="Comic Sans MS"/>
                <a:cs typeface="Comic Sans MS"/>
              </a:rPr>
              <a:t>A lo largo de algunas décadas pasadas, los criterios de </a:t>
            </a:r>
            <a:r>
              <a:rPr lang="es-AR" sz="2400" dirty="0" smtClean="0">
                <a:latin typeface="Comic Sans MS"/>
                <a:cs typeface="Comic Sans MS"/>
              </a:rPr>
              <a:t> </a:t>
            </a:r>
            <a:r>
              <a:rPr lang="es-AR" sz="2400" spc="-5" dirty="0" smtClean="0">
                <a:latin typeface="Comic Sans MS"/>
                <a:cs typeface="Comic Sans MS"/>
              </a:rPr>
              <a:t>comportamiento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han</a:t>
            </a:r>
            <a:r>
              <a:rPr lang="es-AR" sz="2400" spc="260" dirty="0" smtClean="0">
                <a:latin typeface="Comic Sans MS"/>
                <a:cs typeface="Comic Sans MS"/>
              </a:rPr>
              <a:t> </a:t>
            </a:r>
            <a:r>
              <a:rPr lang="es-AR" sz="2400" spc="-5" dirty="0" smtClean="0">
                <a:latin typeface="Comic Sans MS"/>
                <a:cs typeface="Comic Sans MS"/>
              </a:rPr>
              <a:t>vuelto</a:t>
            </a:r>
            <a:r>
              <a:rPr lang="es-AR" sz="2400" spc="260" dirty="0" smtClean="0">
                <a:latin typeface="Comic Sans MS"/>
                <a:cs typeface="Comic Sans MS"/>
              </a:rPr>
              <a:t> </a:t>
            </a:r>
            <a:r>
              <a:rPr lang="es-AR" sz="2400" spc="-5" dirty="0" smtClean="0">
                <a:latin typeface="Comic Sans MS"/>
                <a:cs typeface="Comic Sans MS"/>
              </a:rPr>
              <a:t>más </a:t>
            </a:r>
            <a:r>
              <a:rPr lang="es-AR" sz="2400" dirty="0" smtClean="0">
                <a:latin typeface="Comic Sans MS"/>
                <a:cs typeface="Comic Sans MS"/>
              </a:rPr>
              <a:t> </a:t>
            </a:r>
            <a:r>
              <a:rPr lang="es-AR" sz="2400" spc="-5" dirty="0" smtClean="0">
                <a:latin typeface="Comic Sans MS"/>
                <a:cs typeface="Comic Sans MS"/>
              </a:rPr>
              <a:t>exigentes. Durante el mismo tiempo, las mejoras a los </a:t>
            </a:r>
            <a:r>
              <a:rPr lang="es-AR" sz="2400" dirty="0" smtClean="0">
                <a:latin typeface="Comic Sans MS"/>
                <a:cs typeface="Comic Sans MS"/>
              </a:rPr>
              <a:t> </a:t>
            </a:r>
            <a:r>
              <a:rPr lang="es-AR" sz="2400" spc="-5" dirty="0" smtClean="0">
                <a:latin typeface="Comic Sans MS"/>
                <a:cs typeface="Comic Sans MS"/>
              </a:rPr>
              <a:t>métodos</a:t>
            </a:r>
            <a:r>
              <a:rPr lang="es-AR" sz="2400" spc="210" dirty="0" smtClean="0">
                <a:latin typeface="Comic Sans MS"/>
                <a:cs typeface="Comic Sans MS"/>
              </a:rPr>
              <a:t> </a:t>
            </a:r>
            <a:r>
              <a:rPr lang="es-AR" sz="2400" spc="-5" dirty="0" smtClean="0">
                <a:latin typeface="Comic Sans MS"/>
                <a:cs typeface="Comic Sans MS"/>
              </a:rPr>
              <a:t>de</a:t>
            </a:r>
            <a:r>
              <a:rPr lang="es-AR" sz="2400" spc="215" dirty="0" smtClean="0">
                <a:latin typeface="Comic Sans MS"/>
                <a:cs typeface="Comic Sans MS"/>
              </a:rPr>
              <a:t> </a:t>
            </a:r>
            <a:r>
              <a:rPr lang="es-AR" sz="2400" spc="-5" dirty="0" smtClean="0">
                <a:latin typeface="Comic Sans MS"/>
                <a:cs typeface="Comic Sans MS"/>
              </a:rPr>
              <a:t>enfriamiento</a:t>
            </a:r>
            <a:r>
              <a:rPr lang="es-AR" sz="2400" spc="215" dirty="0" smtClean="0">
                <a:latin typeface="Comic Sans MS"/>
                <a:cs typeface="Comic Sans MS"/>
              </a:rPr>
              <a:t> </a:t>
            </a:r>
            <a:r>
              <a:rPr lang="es-AR" sz="2400" spc="-5" dirty="0" smtClean="0">
                <a:latin typeface="Comic Sans MS"/>
                <a:cs typeface="Comic Sans MS"/>
              </a:rPr>
              <a:t>en</a:t>
            </a:r>
            <a:r>
              <a:rPr lang="es-AR" sz="2400" spc="215" dirty="0" smtClean="0">
                <a:latin typeface="Comic Sans MS"/>
                <a:cs typeface="Comic Sans MS"/>
              </a:rPr>
              <a:t> </a:t>
            </a:r>
            <a:r>
              <a:rPr lang="es-AR" sz="2400" spc="-5" dirty="0" smtClean="0">
                <a:latin typeface="Comic Sans MS"/>
                <a:cs typeface="Comic Sans MS"/>
              </a:rPr>
              <a:t>el</a:t>
            </a:r>
            <a:r>
              <a:rPr lang="es-AR" sz="2400" spc="215" dirty="0" smtClean="0">
                <a:latin typeface="Comic Sans MS"/>
                <a:cs typeface="Comic Sans MS"/>
              </a:rPr>
              <a:t> </a:t>
            </a:r>
            <a:r>
              <a:rPr lang="es-AR" sz="2400" spc="-5" dirty="0" smtClean="0">
                <a:latin typeface="Comic Sans MS"/>
                <a:cs typeface="Comic Sans MS"/>
              </a:rPr>
              <a:t>diseño</a:t>
            </a:r>
            <a:r>
              <a:rPr lang="es-AR" sz="2400" spc="210" dirty="0" smtClean="0">
                <a:latin typeface="Comic Sans MS"/>
                <a:cs typeface="Comic Sans MS"/>
              </a:rPr>
              <a:t> </a:t>
            </a:r>
            <a:r>
              <a:rPr lang="es-AR" sz="2400" spc="-5" dirty="0" smtClean="0">
                <a:latin typeface="Comic Sans MS"/>
                <a:cs typeface="Comic Sans MS"/>
              </a:rPr>
              <a:t>de</a:t>
            </a:r>
            <a:r>
              <a:rPr lang="es-AR" sz="2400" spc="215" dirty="0" smtClean="0">
                <a:latin typeface="Comic Sans MS"/>
                <a:cs typeface="Comic Sans MS"/>
              </a:rPr>
              <a:t> </a:t>
            </a:r>
            <a:r>
              <a:rPr lang="es-AR" sz="2400" spc="-5" dirty="0" smtClean="0">
                <a:latin typeface="Comic Sans MS"/>
                <a:cs typeface="Comic Sans MS"/>
              </a:rPr>
              <a:t>generadores </a:t>
            </a:r>
            <a:r>
              <a:rPr lang="es-AR" sz="2400" spc="-254" dirty="0" smtClean="0">
                <a:latin typeface="Comic Sans MS"/>
                <a:cs typeface="Comic Sans MS"/>
              </a:rPr>
              <a:t> </a:t>
            </a:r>
            <a:r>
              <a:rPr lang="es-AR" sz="2400" spc="-5" dirty="0" smtClean="0">
                <a:latin typeface="Comic Sans MS"/>
                <a:cs typeface="Comic Sans MS"/>
              </a:rPr>
              <a:t>han</a:t>
            </a:r>
            <a:r>
              <a:rPr lang="es-AR" sz="2400" spc="229" dirty="0" smtClean="0">
                <a:latin typeface="Comic Sans MS"/>
                <a:cs typeface="Comic Sans MS"/>
              </a:rPr>
              <a:t> </a:t>
            </a:r>
            <a:r>
              <a:rPr lang="es-AR" sz="2400" spc="-5" dirty="0" smtClean="0">
                <a:latin typeface="Comic Sans MS"/>
                <a:cs typeface="Comic Sans MS"/>
              </a:rPr>
              <a:t>permitido</a:t>
            </a:r>
            <a:r>
              <a:rPr lang="es-AR" sz="2400" spc="229" dirty="0" smtClean="0">
                <a:latin typeface="Comic Sans MS"/>
                <a:cs typeface="Comic Sans MS"/>
              </a:rPr>
              <a:t> </a:t>
            </a:r>
            <a:r>
              <a:rPr lang="es-AR" sz="2400" spc="-5" dirty="0" smtClean="0">
                <a:latin typeface="Comic Sans MS"/>
                <a:cs typeface="Comic Sans MS"/>
              </a:rPr>
              <a:t>mayores</a:t>
            </a:r>
            <a:r>
              <a:rPr lang="es-AR" sz="2400" spc="229" dirty="0" smtClean="0">
                <a:latin typeface="Comic Sans MS"/>
                <a:cs typeface="Comic Sans MS"/>
              </a:rPr>
              <a:t> </a:t>
            </a:r>
            <a:r>
              <a:rPr lang="es-AR" sz="2400" spc="-5" dirty="0" smtClean="0">
                <a:latin typeface="Comic Sans MS"/>
                <a:cs typeface="Comic Sans MS"/>
              </a:rPr>
              <a:t>capacidades</a:t>
            </a:r>
            <a:r>
              <a:rPr lang="es-AR" sz="2400" spc="204" dirty="0" smtClean="0">
                <a:latin typeface="Comic Sans MS"/>
                <a:cs typeface="Comic Sans MS"/>
              </a:rPr>
              <a:t> </a:t>
            </a:r>
            <a:r>
              <a:rPr lang="es-AR" sz="2400" spc="-5" dirty="0" smtClean="0">
                <a:latin typeface="Comic Sans MS"/>
                <a:cs typeface="Comic Sans MS"/>
              </a:rPr>
              <a:t>de</a:t>
            </a:r>
            <a:r>
              <a:rPr lang="es-AR" sz="2400" spc="220" dirty="0" smtClean="0">
                <a:latin typeface="Comic Sans MS"/>
                <a:cs typeface="Comic Sans MS"/>
              </a:rPr>
              <a:t> </a:t>
            </a:r>
            <a:r>
              <a:rPr lang="es-AR" sz="2400" spc="-5" dirty="0" smtClean="0">
                <a:latin typeface="Comic Sans MS"/>
                <a:cs typeface="Comic Sans MS"/>
              </a:rPr>
              <a:t>KVA</a:t>
            </a:r>
            <a:r>
              <a:rPr lang="es-AR" sz="2400" spc="220" dirty="0" smtClean="0">
                <a:latin typeface="Comic Sans MS"/>
                <a:cs typeface="Comic Sans MS"/>
              </a:rPr>
              <a:t> </a:t>
            </a:r>
            <a:r>
              <a:rPr lang="es-AR" sz="2400" spc="-5" dirty="0" smtClean="0">
                <a:latin typeface="Comic Sans MS"/>
                <a:cs typeface="Comic Sans MS"/>
              </a:rPr>
              <a:t>en </a:t>
            </a:r>
            <a:r>
              <a:rPr lang="es-AR" sz="2400" spc="-5" dirty="0" smtClean="0">
                <a:latin typeface="Comic Sans MS"/>
                <a:cs typeface="Comic Sans MS"/>
              </a:rPr>
              <a:t>volúmenes</a:t>
            </a:r>
            <a:r>
              <a:rPr lang="es-AR" sz="2400" spc="415" dirty="0" smtClean="0">
                <a:latin typeface="Comic Sans MS"/>
                <a:cs typeface="Comic Sans MS"/>
              </a:rPr>
              <a:t> </a:t>
            </a:r>
            <a:r>
              <a:rPr lang="es-AR" sz="2400" spc="-5" dirty="0" smtClean="0">
                <a:latin typeface="Comic Sans MS"/>
                <a:cs typeface="Comic Sans MS"/>
              </a:rPr>
              <a:t>dados</a:t>
            </a:r>
            <a:r>
              <a:rPr lang="es-AR" sz="2400" spc="415" dirty="0" smtClean="0">
                <a:latin typeface="Comic Sans MS"/>
                <a:cs typeface="Comic Sans MS"/>
              </a:rPr>
              <a:t> </a:t>
            </a:r>
            <a:r>
              <a:rPr lang="es-AR" sz="2400" spc="-5" dirty="0" smtClean="0">
                <a:latin typeface="Comic Sans MS"/>
                <a:cs typeface="Comic Sans MS"/>
              </a:rPr>
              <a:t>de</a:t>
            </a:r>
            <a:r>
              <a:rPr lang="es-AR" sz="2400" spc="415" dirty="0" smtClean="0">
                <a:latin typeface="Comic Sans MS"/>
                <a:cs typeface="Comic Sans MS"/>
              </a:rPr>
              <a:t> </a:t>
            </a:r>
            <a:r>
              <a:rPr lang="es-AR" sz="2400" spc="-5" dirty="0" smtClean="0">
                <a:latin typeface="Comic Sans MS"/>
                <a:cs typeface="Comic Sans MS"/>
              </a:rPr>
              <a:t>materiales.	Esta</a:t>
            </a:r>
            <a:r>
              <a:rPr lang="es-AR" sz="2400" spc="365" dirty="0" smtClean="0">
                <a:latin typeface="Comic Sans MS"/>
                <a:cs typeface="Comic Sans MS"/>
              </a:rPr>
              <a:t> </a:t>
            </a:r>
            <a:r>
              <a:rPr lang="es-AR" sz="2400" spc="-5" dirty="0" smtClean="0">
                <a:latin typeface="Comic Sans MS"/>
                <a:cs typeface="Comic Sans MS"/>
              </a:rPr>
              <a:t>tendencia</a:t>
            </a:r>
            <a:r>
              <a:rPr lang="es-AR" sz="2400" spc="365" dirty="0" smtClean="0">
                <a:latin typeface="Comic Sans MS"/>
                <a:cs typeface="Comic Sans MS"/>
              </a:rPr>
              <a:t> </a:t>
            </a:r>
            <a:r>
              <a:rPr lang="es-AR" sz="2400" spc="-5" dirty="0" smtClean="0">
                <a:latin typeface="Comic Sans MS"/>
                <a:cs typeface="Comic Sans MS"/>
              </a:rPr>
              <a:t>ha reducido</a:t>
            </a:r>
            <a:r>
              <a:rPr lang="es-AR" sz="2400" spc="360" dirty="0" smtClean="0">
                <a:latin typeface="Comic Sans MS"/>
                <a:cs typeface="Comic Sans MS"/>
              </a:rPr>
              <a:t> </a:t>
            </a:r>
            <a:r>
              <a:rPr lang="es-AR" sz="2400" spc="-5" dirty="0" smtClean="0">
                <a:latin typeface="Comic Sans MS"/>
                <a:cs typeface="Comic Sans MS"/>
              </a:rPr>
              <a:t>las</a:t>
            </a:r>
            <a:r>
              <a:rPr lang="es-AR" sz="2400" spc="360" dirty="0" smtClean="0">
                <a:latin typeface="Comic Sans MS"/>
                <a:cs typeface="Comic Sans MS"/>
              </a:rPr>
              <a:t> </a:t>
            </a:r>
            <a:r>
              <a:rPr lang="es-AR" sz="2400" spc="-5" dirty="0" smtClean="0">
                <a:latin typeface="Comic Sans MS"/>
                <a:cs typeface="Comic Sans MS"/>
              </a:rPr>
              <a:t>constantes</a:t>
            </a:r>
            <a:r>
              <a:rPr lang="es-AR" sz="2400" spc="350" dirty="0" smtClean="0">
                <a:latin typeface="Comic Sans MS"/>
                <a:cs typeface="Comic Sans MS"/>
              </a:rPr>
              <a:t> </a:t>
            </a:r>
            <a:r>
              <a:rPr lang="es-AR" sz="2400" spc="-5" dirty="0" smtClean="0">
                <a:latin typeface="Comic Sans MS"/>
                <a:cs typeface="Comic Sans MS"/>
              </a:rPr>
              <a:t>de</a:t>
            </a:r>
            <a:r>
              <a:rPr lang="es-AR" sz="2400" spc="350" dirty="0" smtClean="0">
                <a:latin typeface="Comic Sans MS"/>
                <a:cs typeface="Comic Sans MS"/>
              </a:rPr>
              <a:t> </a:t>
            </a:r>
            <a:r>
              <a:rPr lang="es-AR" sz="2400" spc="-5" dirty="0" smtClean="0">
                <a:latin typeface="Comic Sans MS"/>
                <a:cs typeface="Comic Sans MS"/>
              </a:rPr>
              <a:t>inercia</a:t>
            </a:r>
            <a:r>
              <a:rPr lang="es-AR" sz="2400" spc="345" dirty="0" smtClean="0">
                <a:latin typeface="Comic Sans MS"/>
                <a:cs typeface="Comic Sans MS"/>
              </a:rPr>
              <a:t> </a:t>
            </a:r>
            <a:r>
              <a:rPr lang="es-AR" sz="2400" spc="-5" dirty="0" smtClean="0">
                <a:latin typeface="Comic Sans MS"/>
                <a:cs typeface="Comic Sans MS"/>
              </a:rPr>
              <a:t>y</a:t>
            </a:r>
            <a:r>
              <a:rPr lang="es-AR" sz="2400" spc="355" dirty="0" smtClean="0">
                <a:latin typeface="Comic Sans MS"/>
                <a:cs typeface="Comic Sans MS"/>
              </a:rPr>
              <a:t> </a:t>
            </a:r>
            <a:r>
              <a:rPr lang="es-AR" sz="2400" spc="-5" dirty="0" smtClean="0">
                <a:latin typeface="Comic Sans MS"/>
                <a:cs typeface="Comic Sans MS"/>
              </a:rPr>
              <a:t>ha</a:t>
            </a:r>
            <a:r>
              <a:rPr lang="es-AR" sz="2400" spc="350" dirty="0" smtClean="0">
                <a:latin typeface="Comic Sans MS"/>
                <a:cs typeface="Comic Sans MS"/>
              </a:rPr>
              <a:t> </a:t>
            </a:r>
            <a:r>
              <a:rPr lang="es-AR" sz="2400" spc="-5" dirty="0" smtClean="0">
                <a:latin typeface="Comic Sans MS"/>
                <a:cs typeface="Comic Sans MS"/>
              </a:rPr>
              <a:t>elevado</a:t>
            </a:r>
            <a:r>
              <a:rPr lang="es-AR" sz="2400" spc="355" dirty="0" smtClean="0">
                <a:latin typeface="Comic Sans MS"/>
                <a:cs typeface="Comic Sans MS"/>
              </a:rPr>
              <a:t> </a:t>
            </a:r>
            <a:r>
              <a:rPr lang="es-AR" sz="2400" spc="-5" dirty="0" smtClean="0">
                <a:latin typeface="Comic Sans MS"/>
                <a:cs typeface="Comic Sans MS"/>
              </a:rPr>
              <a:t>las reactancias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máquinas,</a:t>
            </a:r>
            <a:r>
              <a:rPr lang="es-AR" sz="2400" dirty="0" smtClean="0">
                <a:latin typeface="Comic Sans MS"/>
                <a:cs typeface="Comic Sans MS"/>
              </a:rPr>
              <a:t> </a:t>
            </a:r>
            <a:r>
              <a:rPr lang="es-AR" sz="2400" spc="-5" dirty="0" smtClean="0">
                <a:latin typeface="Comic Sans MS"/>
                <a:cs typeface="Comic Sans MS"/>
              </a:rPr>
              <a:t>especialmente</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las </a:t>
            </a:r>
            <a:r>
              <a:rPr lang="es-AR" sz="2400" spc="-254" dirty="0" smtClean="0">
                <a:latin typeface="Comic Sans MS"/>
                <a:cs typeface="Comic Sans MS"/>
              </a:rPr>
              <a:t> </a:t>
            </a:r>
            <a:r>
              <a:rPr lang="es-AR" sz="2400" spc="-5" dirty="0" smtClean="0">
                <a:latin typeface="Comic Sans MS"/>
                <a:cs typeface="Comic Sans MS"/>
              </a:rPr>
              <a:t>unidades basadas en capacidades mayores.</a:t>
            </a:r>
            <a:r>
              <a:rPr lang="es-AR" sz="2400" dirty="0" smtClean="0">
                <a:latin typeface="Comic Sans MS"/>
                <a:cs typeface="Comic Sans MS"/>
              </a:rPr>
              <a:t> </a:t>
            </a:r>
            <a:r>
              <a:rPr lang="es-AR" sz="2400" spc="-5" dirty="0" smtClean="0">
                <a:latin typeface="Comic Sans MS"/>
                <a:cs typeface="Comic Sans MS"/>
              </a:rPr>
              <a:t>Además, el </a:t>
            </a:r>
            <a:r>
              <a:rPr lang="es-AR" sz="2400" dirty="0" smtClean="0">
                <a:latin typeface="Comic Sans MS"/>
                <a:cs typeface="Comic Sans MS"/>
              </a:rPr>
              <a:t> </a:t>
            </a:r>
            <a:r>
              <a:rPr lang="es-AR" sz="2400" spc="-5" dirty="0" smtClean="0">
                <a:latin typeface="Comic Sans MS"/>
                <a:cs typeface="Comic Sans MS"/>
              </a:rPr>
              <a:t>empleo de más líneas de transmisión de HV o EHV para </a:t>
            </a:r>
            <a:r>
              <a:rPr lang="es-AR" sz="2400" dirty="0" smtClean="0">
                <a:latin typeface="Comic Sans MS"/>
                <a:cs typeface="Comic Sans MS"/>
              </a:rPr>
              <a:t> </a:t>
            </a:r>
            <a:r>
              <a:rPr lang="es-AR" sz="2400" spc="-5" dirty="0" smtClean="0">
                <a:latin typeface="Comic Sans MS"/>
                <a:cs typeface="Comic Sans MS"/>
              </a:rPr>
              <a:t>transmitir</a:t>
            </a:r>
            <a:r>
              <a:rPr lang="es-AR" sz="2400" dirty="0" smtClean="0">
                <a:latin typeface="Comic Sans MS"/>
                <a:cs typeface="Comic Sans MS"/>
              </a:rPr>
              <a:t> </a:t>
            </a:r>
            <a:r>
              <a:rPr lang="es-AR" sz="2400" spc="-5" dirty="0" smtClean="0">
                <a:latin typeface="Comic Sans MS"/>
                <a:cs typeface="Comic Sans MS"/>
              </a:rPr>
              <a:t>grandes</a:t>
            </a:r>
            <a:r>
              <a:rPr lang="es-AR" sz="2400" dirty="0" smtClean="0">
                <a:latin typeface="Comic Sans MS"/>
                <a:cs typeface="Comic Sans MS"/>
              </a:rPr>
              <a:t> </a:t>
            </a:r>
            <a:r>
              <a:rPr lang="es-AR" sz="2400" spc="-5" dirty="0" smtClean="0">
                <a:latin typeface="Comic Sans MS"/>
                <a:cs typeface="Comic Sans MS"/>
              </a:rPr>
              <a:t>niveles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grandes </a:t>
            </a:r>
            <a:r>
              <a:rPr lang="es-AR" sz="2400" dirty="0" smtClean="0">
                <a:latin typeface="Comic Sans MS"/>
                <a:cs typeface="Comic Sans MS"/>
              </a:rPr>
              <a:t> </a:t>
            </a:r>
            <a:r>
              <a:rPr lang="es-AR" sz="2400" spc="-5" dirty="0" smtClean="0">
                <a:latin typeface="Comic Sans MS"/>
                <a:cs typeface="Comic Sans MS"/>
              </a:rPr>
              <a:t>distancias, ha causado una reducción en los tiempos de </a:t>
            </a:r>
            <a:r>
              <a:rPr lang="es-AR" sz="2400" dirty="0" smtClean="0">
                <a:latin typeface="Comic Sans MS"/>
                <a:cs typeface="Comic Sans MS"/>
              </a:rPr>
              <a:t> </a:t>
            </a:r>
            <a:r>
              <a:rPr lang="es-AR" sz="2400" spc="-5" dirty="0" smtClean="0">
                <a:latin typeface="Comic Sans MS"/>
                <a:cs typeface="Comic Sans MS"/>
              </a:rPr>
              <a:t>despeje </a:t>
            </a:r>
            <a:r>
              <a:rPr lang="es-AR" sz="2400" spc="-5" dirty="0" smtClean="0">
                <a:latin typeface="Comic Sans MS"/>
                <a:cs typeface="Comic Sans MS"/>
              </a:rPr>
              <a:t>críticos requeridos para aislar una falla en el </a:t>
            </a:r>
            <a:r>
              <a:rPr lang="es-AR" sz="2400" dirty="0" smtClean="0">
                <a:latin typeface="Comic Sans MS"/>
                <a:cs typeface="Comic Sans MS"/>
              </a:rPr>
              <a:t> </a:t>
            </a:r>
            <a:r>
              <a:rPr lang="es-AR" sz="2400" spc="-5" dirty="0" smtClean="0">
                <a:latin typeface="Comic Sans MS"/>
                <a:cs typeface="Comic Sans MS"/>
              </a:rPr>
              <a:t>sistema cercana a una planta generadora, antes de que el </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salga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la</a:t>
            </a:r>
            <a:r>
              <a:rPr lang="es-AR" sz="2400" spc="254" dirty="0" smtClean="0">
                <a:latin typeface="Comic Sans MS"/>
                <a:cs typeface="Comic Sans MS"/>
              </a:rPr>
              <a:t> </a:t>
            </a:r>
            <a:r>
              <a:rPr lang="es-AR" sz="2400" spc="-5" dirty="0" smtClean="0">
                <a:latin typeface="Comic Sans MS"/>
                <a:cs typeface="Comic Sans MS"/>
              </a:rPr>
              <a:t>red</a:t>
            </a:r>
            <a:r>
              <a:rPr lang="es-AR" sz="2400" spc="26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potencia. Adicionalmente a la liberación prolongada de </a:t>
            </a:r>
            <a:r>
              <a:rPr lang="es-AR" sz="2400" dirty="0" smtClean="0">
                <a:latin typeface="Comic Sans MS"/>
                <a:cs typeface="Comic Sans MS"/>
              </a:rPr>
              <a:t> </a:t>
            </a:r>
            <a:r>
              <a:rPr lang="es-AR" sz="2400" spc="-5" dirty="0" smtClean="0">
                <a:latin typeface="Comic Sans MS"/>
                <a:cs typeface="Comic Sans MS"/>
              </a:rPr>
              <a:t>falla, otros factores que pueden llevar a la inestabilidad </a:t>
            </a:r>
            <a:r>
              <a:rPr lang="es-AR" sz="2400" dirty="0" smtClean="0">
                <a:latin typeface="Comic Sans MS"/>
                <a:cs typeface="Comic Sans MS"/>
              </a:rPr>
              <a:t> </a:t>
            </a:r>
            <a:r>
              <a:rPr lang="es-AR" sz="2400" spc="-5" dirty="0" smtClean="0">
                <a:latin typeface="Comic Sans MS"/>
                <a:cs typeface="Comic Sans MS"/>
              </a:rPr>
              <a:t>son:</a:t>
            </a:r>
            <a:r>
              <a:rPr lang="es-AR" sz="2400" dirty="0" smtClean="0">
                <a:latin typeface="Comic Sans MS"/>
                <a:cs typeface="Comic Sans MS"/>
              </a:rPr>
              <a:t> </a:t>
            </a:r>
            <a:r>
              <a:rPr lang="es-AR" sz="2400" spc="-5" dirty="0" smtClean="0">
                <a:latin typeface="Comic Sans MS"/>
                <a:cs typeface="Comic Sans MS"/>
              </a:rPr>
              <a:t>operación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generadores</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región</a:t>
            </a:r>
            <a:r>
              <a:rPr lang="es-AR" sz="2400" dirty="0" smtClean="0">
                <a:latin typeface="Comic Sans MS"/>
                <a:cs typeface="Comic Sans MS"/>
              </a:rPr>
              <a:t> </a:t>
            </a:r>
            <a:r>
              <a:rPr lang="es-AR" sz="2400" spc="-5" dirty="0" smtClean="0">
                <a:latin typeface="Comic Sans MS"/>
                <a:cs typeface="Comic Sans MS"/>
              </a:rPr>
              <a:t>adelantada </a:t>
            </a:r>
            <a:r>
              <a:rPr lang="es-AR" sz="2400" dirty="0" smtClean="0">
                <a:latin typeface="Comic Sans MS"/>
                <a:cs typeface="Comic Sans MS"/>
              </a:rPr>
              <a:t> </a:t>
            </a:r>
            <a:r>
              <a:rPr lang="es-AR" sz="2400" spc="-5" dirty="0" smtClean="0">
                <a:latin typeface="Comic Sans MS"/>
                <a:cs typeface="Comic Sans MS"/>
              </a:rPr>
              <a:t>durante</a:t>
            </a:r>
            <a:r>
              <a:rPr lang="es-AR" sz="2400" dirty="0" smtClean="0">
                <a:latin typeface="Comic Sans MS"/>
                <a:cs typeface="Comic Sans MS"/>
              </a:rPr>
              <a:t> </a:t>
            </a:r>
            <a:r>
              <a:rPr lang="es-AR" sz="2400" spc="-5" dirty="0" smtClean="0">
                <a:latin typeface="Comic Sans MS"/>
                <a:cs typeface="Comic Sans MS"/>
              </a:rPr>
              <a:t>periodos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carga</a:t>
            </a:r>
            <a:r>
              <a:rPr lang="es-AR" sz="2400" dirty="0" smtClean="0">
                <a:latin typeface="Comic Sans MS"/>
                <a:cs typeface="Comic Sans MS"/>
              </a:rPr>
              <a:t> </a:t>
            </a:r>
            <a:r>
              <a:rPr lang="es-AR" sz="2400" spc="-5" dirty="0" smtClean="0">
                <a:latin typeface="Comic Sans MS"/>
                <a:cs typeface="Comic Sans MS"/>
              </a:rPr>
              <a:t>ligera,</a:t>
            </a:r>
            <a:r>
              <a:rPr lang="es-AR" sz="2400" dirty="0" smtClean="0">
                <a:latin typeface="Comic Sans MS"/>
                <a:cs typeface="Comic Sans MS"/>
              </a:rPr>
              <a:t> </a:t>
            </a:r>
            <a:r>
              <a:rPr lang="es-AR" sz="2400" spc="-5" dirty="0" smtClean="0">
                <a:latin typeface="Comic Sans MS"/>
                <a:cs typeface="Comic Sans MS"/>
              </a:rPr>
              <a:t>baja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del </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baja</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unidad,</a:t>
            </a:r>
            <a:r>
              <a:rPr lang="es-AR" sz="2400" spc="260" dirty="0" smtClean="0">
                <a:latin typeface="Comic Sans MS"/>
                <a:cs typeface="Comic Sans MS"/>
              </a:rPr>
              <a:t> </a:t>
            </a:r>
            <a:r>
              <a:rPr lang="es-AR" sz="2400" spc="-5" dirty="0" smtClean="0">
                <a:latin typeface="Comic Sans MS"/>
                <a:cs typeface="Comic Sans MS"/>
              </a:rPr>
              <a:t>impedancia </a:t>
            </a:r>
            <a:r>
              <a:rPr lang="es-AR" sz="2400" dirty="0" smtClean="0">
                <a:latin typeface="Comic Sans MS"/>
                <a:cs typeface="Comic Sans MS"/>
              </a:rPr>
              <a:t> </a:t>
            </a:r>
            <a:r>
              <a:rPr lang="es-AR" sz="2400" spc="-5" dirty="0" smtClean="0">
                <a:latin typeface="Comic Sans MS"/>
                <a:cs typeface="Comic Sans MS"/>
              </a:rPr>
              <a:t>excesiva</a:t>
            </a:r>
            <a:r>
              <a:rPr lang="es-AR" sz="2400" dirty="0" smtClean="0">
                <a:latin typeface="Comic Sans MS"/>
                <a:cs typeface="Comic Sans MS"/>
              </a:rPr>
              <a:t> </a:t>
            </a:r>
            <a:r>
              <a:rPr lang="es-AR" sz="2400" spc="-5" dirty="0" smtClean="0">
                <a:latin typeface="Comic Sans MS"/>
                <a:cs typeface="Comic Sans MS"/>
              </a:rPr>
              <a:t>entre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algunas </a:t>
            </a:r>
            <a:r>
              <a:rPr lang="es-AR" sz="2400" dirty="0" smtClean="0">
                <a:latin typeface="Comic Sans MS"/>
                <a:cs typeface="Comic Sans MS"/>
              </a:rPr>
              <a:t> </a:t>
            </a:r>
            <a:r>
              <a:rPr lang="es-AR" sz="2400" spc="-5" dirty="0" smtClean="0">
                <a:latin typeface="Comic Sans MS"/>
                <a:cs typeface="Comic Sans MS"/>
              </a:rPr>
              <a:t>operaciones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err="1" smtClean="0">
                <a:latin typeface="Comic Sans MS"/>
                <a:cs typeface="Comic Sans MS"/>
              </a:rPr>
              <a:t>switcheo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líneas.</a:t>
            </a:r>
            <a:endParaRPr lang="es-AR" sz="2400" dirty="0" smtClean="0">
              <a:latin typeface="Comic Sans MS"/>
              <a:cs typeface="Comic Sans MS"/>
            </a:endParaRPr>
          </a:p>
          <a:p>
            <a:pPr marL="12700" marR="5080" algn="just">
              <a:lnSpc>
                <a:spcPct val="116100"/>
              </a:lnSpc>
              <a:spcBef>
                <a:spcPts val="100"/>
              </a:spcBef>
            </a:pPr>
            <a:endParaRPr lang="es-AR" sz="9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225364" y="314292"/>
            <a:ext cx="17359434" cy="463280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Efectos</a:t>
            </a:r>
            <a:r>
              <a:rPr sz="2400" b="1" spc="10" dirty="0">
                <a:latin typeface="Comic Sans MS"/>
                <a:cs typeface="Comic Sans MS"/>
              </a:rPr>
              <a:t> </a:t>
            </a:r>
            <a:r>
              <a:rPr sz="2400" b="1" spc="-5" dirty="0">
                <a:latin typeface="Comic Sans MS"/>
                <a:cs typeface="Comic Sans MS"/>
              </a:rPr>
              <a:t>en</a:t>
            </a:r>
            <a:r>
              <a:rPr sz="2400" b="1" spc="5" dirty="0">
                <a:latin typeface="Comic Sans MS"/>
                <a:cs typeface="Comic Sans MS"/>
              </a:rPr>
              <a:t> </a:t>
            </a:r>
            <a:r>
              <a:rPr sz="2400" b="1" spc="-5" dirty="0">
                <a:latin typeface="Comic Sans MS"/>
                <a:cs typeface="Comic Sans MS"/>
              </a:rPr>
              <a:t>los</a:t>
            </a:r>
            <a:r>
              <a:rPr sz="2400" b="1" spc="10" dirty="0">
                <a:latin typeface="Comic Sans MS"/>
                <a:cs typeface="Comic Sans MS"/>
              </a:rPr>
              <a:t> </a:t>
            </a:r>
            <a:r>
              <a:rPr sz="2400" b="1" spc="-5" dirty="0">
                <a:latin typeface="Comic Sans MS"/>
                <a:cs typeface="Comic Sans MS"/>
              </a:rPr>
              <a:t>generadores</a:t>
            </a:r>
            <a:r>
              <a:rPr sz="2400" b="1" spc="10" dirty="0">
                <a:latin typeface="Comic Sans MS"/>
                <a:cs typeface="Comic Sans MS"/>
              </a:rPr>
              <a:t> </a:t>
            </a:r>
            <a:r>
              <a:rPr sz="2400" b="1" spc="-5" dirty="0">
                <a:latin typeface="Comic Sans MS"/>
                <a:cs typeface="Comic Sans MS"/>
              </a:rPr>
              <a:t>que</a:t>
            </a:r>
            <a:r>
              <a:rPr sz="2400" b="1" spc="10" dirty="0">
                <a:latin typeface="Comic Sans MS"/>
                <a:cs typeface="Comic Sans MS"/>
              </a:rPr>
              <a:t> </a:t>
            </a:r>
            <a:r>
              <a:rPr sz="2400" b="1" spc="-5" dirty="0">
                <a:latin typeface="Comic Sans MS"/>
                <a:cs typeface="Comic Sans MS"/>
              </a:rPr>
              <a:t>operan</a:t>
            </a:r>
            <a:r>
              <a:rPr sz="2400" b="1" spc="10" dirty="0">
                <a:latin typeface="Comic Sans MS"/>
                <a:cs typeface="Comic Sans MS"/>
              </a:rPr>
              <a:t> </a:t>
            </a:r>
            <a:r>
              <a:rPr sz="2400" b="1" spc="-5" dirty="0">
                <a:latin typeface="Comic Sans MS"/>
                <a:cs typeface="Comic Sans MS"/>
              </a:rPr>
              <a:t>fuera</a:t>
            </a:r>
            <a:r>
              <a:rPr sz="2400" b="1" spc="5" dirty="0">
                <a:latin typeface="Comic Sans MS"/>
                <a:cs typeface="Comic Sans MS"/>
              </a:rPr>
              <a:t> </a:t>
            </a:r>
            <a:r>
              <a:rPr sz="2400" b="1" spc="-5">
                <a:latin typeface="Comic Sans MS"/>
                <a:cs typeface="Comic Sans MS"/>
              </a:rPr>
              <a:t>de </a:t>
            </a:r>
            <a:r>
              <a:rPr sz="2400" b="1" spc="-380">
                <a:latin typeface="Comic Sans MS"/>
                <a:cs typeface="Comic Sans MS"/>
              </a:rPr>
              <a:t> </a:t>
            </a:r>
            <a:r>
              <a:rPr sz="2400" b="1" spc="-5" smtClean="0">
                <a:latin typeface="Comic Sans MS"/>
                <a:cs typeface="Comic Sans MS"/>
              </a:rPr>
              <a:t>sincronismo</a:t>
            </a:r>
            <a:endParaRPr lang="es-ES" sz="2400" b="1" spc="-5" dirty="0" smtClean="0">
              <a:latin typeface="Comic Sans MS"/>
              <a:cs typeface="Comic Sans MS"/>
            </a:endParaRPr>
          </a:p>
          <a:p>
            <a:pPr marL="12700" marR="5080" algn="just">
              <a:spcBef>
                <a:spcPts val="100"/>
              </a:spcBef>
            </a:pPr>
            <a:endParaRPr lang="es-ES" sz="2400" b="1" spc="-5" dirty="0" smtClean="0">
              <a:latin typeface="Comic Sans MS"/>
              <a:cs typeface="Comic Sans MS"/>
            </a:endParaRPr>
          </a:p>
          <a:p>
            <a:pPr marL="12700" marR="5080" algn="just">
              <a:spcBef>
                <a:spcPts val="100"/>
              </a:spcBef>
            </a:pP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causa</a:t>
            </a:r>
            <a:r>
              <a:rPr lang="es-AR" sz="2400" dirty="0" smtClean="0">
                <a:latin typeface="Comic Sans MS"/>
                <a:cs typeface="Comic Sans MS"/>
              </a:rPr>
              <a:t> </a:t>
            </a:r>
            <a:r>
              <a:rPr lang="es-AR" sz="2400" spc="-5" dirty="0" smtClean="0">
                <a:latin typeface="Comic Sans MS"/>
                <a:cs typeface="Comic Sans MS"/>
              </a:rPr>
              <a:t>altas </a:t>
            </a:r>
            <a:r>
              <a:rPr lang="es-AR" sz="2400" dirty="0" smtClean="0">
                <a:latin typeface="Comic Sans MS"/>
                <a:cs typeface="Comic Sans MS"/>
              </a:rPr>
              <a:t> </a:t>
            </a:r>
            <a:r>
              <a:rPr lang="es-AR" sz="2400" spc="-5" dirty="0" smtClean="0">
                <a:latin typeface="Comic Sans MS"/>
                <a:cs typeface="Comic Sans MS"/>
              </a:rPr>
              <a:t>corrientes y esfuerzos en los devanados del generador y </a:t>
            </a:r>
            <a:r>
              <a:rPr lang="es-AR" sz="2400" dirty="0" smtClean="0">
                <a:latin typeface="Comic Sans MS"/>
                <a:cs typeface="Comic Sans MS"/>
              </a:rPr>
              <a:t> </a:t>
            </a:r>
            <a:r>
              <a:rPr lang="es-AR" sz="2400" spc="-5" dirty="0" smtClean="0">
                <a:latin typeface="Comic Sans MS"/>
                <a:cs typeface="Comic Sans MS"/>
              </a:rPr>
              <a:t>altos niveles de pares transitorios en la flecha.</a:t>
            </a:r>
            <a:r>
              <a:rPr lang="es-AR" sz="2400" dirty="0" smtClean="0">
                <a:latin typeface="Comic Sans MS"/>
                <a:cs typeface="Comic Sans MS"/>
              </a:rPr>
              <a:t> </a:t>
            </a:r>
            <a:r>
              <a:rPr lang="es-AR" sz="2400" spc="-5" dirty="0" smtClean="0">
                <a:latin typeface="Comic Sans MS"/>
                <a:cs typeface="Comic Sans MS"/>
              </a:rPr>
              <a:t>Si la </a:t>
            </a:r>
            <a:r>
              <a:rPr lang="es-AR" sz="2400" dirty="0" smtClean="0">
                <a:latin typeface="Comic Sans MS"/>
                <a:cs typeface="Comic Sans MS"/>
              </a:rPr>
              <a:t> </a:t>
            </a:r>
            <a:r>
              <a:rPr lang="es-AR" sz="2400" spc="-5" dirty="0" smtClean="0">
                <a:latin typeface="Comic Sans MS"/>
                <a:cs typeface="Comic Sans MS"/>
              </a:rPr>
              <a:t>frecuencia de deslizamiento de la unidad con respecto al </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aproxima</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frecuencia </a:t>
            </a:r>
            <a:r>
              <a:rPr lang="es-AR" sz="2400" dirty="0" smtClean="0">
                <a:latin typeface="Comic Sans MS"/>
                <a:cs typeface="Comic Sans MS"/>
              </a:rPr>
              <a:t> </a:t>
            </a:r>
            <a:r>
              <a:rPr lang="es-AR" sz="2400" spc="-5" dirty="0" smtClean="0">
                <a:latin typeface="Comic Sans MS"/>
                <a:cs typeface="Comic Sans MS"/>
              </a:rPr>
              <a:t>torsional</a:t>
            </a:r>
            <a:r>
              <a:rPr lang="es-AR" sz="2400" spc="95" dirty="0" smtClean="0">
                <a:latin typeface="Comic Sans MS"/>
                <a:cs typeface="Comic Sans MS"/>
              </a:rPr>
              <a:t> </a:t>
            </a:r>
            <a:r>
              <a:rPr lang="es-AR" sz="2400" spc="-5" dirty="0" smtClean="0">
                <a:latin typeface="Comic Sans MS"/>
                <a:cs typeface="Comic Sans MS"/>
              </a:rPr>
              <a:t>natural,</a:t>
            </a:r>
            <a:r>
              <a:rPr lang="es-AR" sz="2400" spc="95" dirty="0" smtClean="0">
                <a:latin typeface="Comic Sans MS"/>
                <a:cs typeface="Comic Sans MS"/>
              </a:rPr>
              <a:t> </a:t>
            </a:r>
            <a:r>
              <a:rPr lang="es-AR" sz="2400" spc="-5" dirty="0" smtClean="0">
                <a:latin typeface="Comic Sans MS"/>
                <a:cs typeface="Comic Sans MS"/>
              </a:rPr>
              <a:t>los</a:t>
            </a:r>
            <a:r>
              <a:rPr lang="es-AR" sz="2400" spc="95" dirty="0" smtClean="0">
                <a:latin typeface="Comic Sans MS"/>
                <a:cs typeface="Comic Sans MS"/>
              </a:rPr>
              <a:t> </a:t>
            </a:r>
            <a:r>
              <a:rPr lang="es-AR" sz="2400" spc="-5" dirty="0" smtClean="0">
                <a:latin typeface="Comic Sans MS"/>
                <a:cs typeface="Comic Sans MS"/>
              </a:rPr>
              <a:t>pares</a:t>
            </a:r>
            <a:r>
              <a:rPr lang="es-AR" sz="2400" spc="95" dirty="0" smtClean="0">
                <a:latin typeface="Comic Sans MS"/>
                <a:cs typeface="Comic Sans MS"/>
              </a:rPr>
              <a:t> </a:t>
            </a:r>
            <a:r>
              <a:rPr lang="es-AR" sz="2400" spc="-5" dirty="0" smtClean="0">
                <a:latin typeface="Comic Sans MS"/>
                <a:cs typeface="Comic Sans MS"/>
              </a:rPr>
              <a:t>pueden</a:t>
            </a:r>
            <a:r>
              <a:rPr lang="es-AR" sz="2400" spc="95" dirty="0" smtClean="0">
                <a:latin typeface="Comic Sans MS"/>
                <a:cs typeface="Comic Sans MS"/>
              </a:rPr>
              <a:t> </a:t>
            </a:r>
            <a:r>
              <a:rPr lang="es-AR" sz="2400" spc="-5" dirty="0" smtClean="0">
                <a:latin typeface="Comic Sans MS"/>
                <a:cs typeface="Comic Sans MS"/>
              </a:rPr>
              <a:t>ser</a:t>
            </a:r>
            <a:r>
              <a:rPr lang="es-AR" sz="2400" spc="95" dirty="0" smtClean="0">
                <a:latin typeface="Comic Sans MS"/>
                <a:cs typeface="Comic Sans MS"/>
              </a:rPr>
              <a:t> </a:t>
            </a:r>
            <a:r>
              <a:rPr lang="es-AR" sz="2400" spc="-5" dirty="0" smtClean="0">
                <a:latin typeface="Comic Sans MS"/>
                <a:cs typeface="Comic Sans MS"/>
              </a:rPr>
              <a:t>lo suficientemente grandes para romper la flecha.</a:t>
            </a:r>
            <a:r>
              <a:rPr lang="es-AR" sz="2400" dirty="0" smtClean="0">
                <a:latin typeface="Comic Sans MS"/>
                <a:cs typeface="Comic Sans MS"/>
              </a:rPr>
              <a:t> </a:t>
            </a:r>
            <a:r>
              <a:rPr lang="es-AR" sz="2400" spc="-5" dirty="0" smtClean="0">
                <a:latin typeface="Comic Sans MS"/>
                <a:cs typeface="Comic Sans MS"/>
              </a:rPr>
              <a:t>Por lo </a:t>
            </a:r>
            <a:r>
              <a:rPr lang="es-AR" sz="2400" dirty="0" smtClean="0">
                <a:latin typeface="Comic Sans MS"/>
                <a:cs typeface="Comic Sans MS"/>
              </a:rPr>
              <a:t> </a:t>
            </a:r>
            <a:r>
              <a:rPr lang="es-AR" sz="2400" spc="-5" dirty="0" smtClean="0">
                <a:latin typeface="Comic Sans MS"/>
                <a:cs typeface="Comic Sans MS"/>
              </a:rPr>
              <a:t>tanto, es deseable disparar inmediatamente la unidad, </a:t>
            </a:r>
            <a:r>
              <a:rPr lang="es-AR" sz="2400" dirty="0" smtClean="0">
                <a:latin typeface="Comic Sans MS"/>
                <a:cs typeface="Comic Sans MS"/>
              </a:rPr>
              <a:t> </a:t>
            </a:r>
            <a:r>
              <a:rPr lang="es-AR" sz="2400" spc="-5" dirty="0" smtClean="0">
                <a:latin typeface="Comic Sans MS"/>
                <a:cs typeface="Comic Sans MS"/>
              </a:rPr>
              <a:t>puesto que los niveles de par en la fecha se forman con </a:t>
            </a:r>
            <a:r>
              <a:rPr lang="es-AR" sz="2400" dirty="0" smtClean="0">
                <a:latin typeface="Comic Sans MS"/>
                <a:cs typeface="Comic Sans MS"/>
              </a:rPr>
              <a:t> </a:t>
            </a:r>
            <a:r>
              <a:rPr lang="es-AR" sz="2400" spc="-5" dirty="0" smtClean="0">
                <a:latin typeface="Comic Sans MS"/>
                <a:cs typeface="Comic Sans MS"/>
              </a:rPr>
              <a:t>cada</a:t>
            </a:r>
            <a:r>
              <a:rPr lang="es-AR" sz="2400" spc="45" dirty="0" smtClean="0">
                <a:latin typeface="Comic Sans MS"/>
                <a:cs typeface="Comic Sans MS"/>
              </a:rPr>
              <a:t> </a:t>
            </a:r>
            <a:r>
              <a:rPr lang="es-AR" sz="2400" spc="-5" dirty="0" smtClean="0">
                <a:latin typeface="Comic Sans MS"/>
                <a:cs typeface="Comic Sans MS"/>
              </a:rPr>
              <a:t>ciclo</a:t>
            </a:r>
            <a:r>
              <a:rPr lang="es-AR" sz="2400" spc="45" dirty="0" smtClean="0">
                <a:latin typeface="Comic Sans MS"/>
                <a:cs typeface="Comic Sans MS"/>
              </a:rPr>
              <a:t> </a:t>
            </a:r>
            <a:r>
              <a:rPr lang="es-AR" sz="2400" spc="-5" dirty="0" smtClean="0">
                <a:latin typeface="Comic Sans MS"/>
                <a:cs typeface="Comic Sans MS"/>
              </a:rPr>
              <a:t>subsecuente</a:t>
            </a:r>
            <a:r>
              <a:rPr lang="es-AR" sz="2400" spc="45" dirty="0" smtClean="0">
                <a:latin typeface="Comic Sans MS"/>
                <a:cs typeface="Comic Sans MS"/>
              </a:rPr>
              <a:t> </a:t>
            </a:r>
            <a:r>
              <a:rPr lang="es-AR" sz="2400" spc="-5" dirty="0" smtClean="0">
                <a:latin typeface="Comic Sans MS"/>
                <a:cs typeface="Comic Sans MS"/>
              </a:rPr>
              <a:t>de</a:t>
            </a:r>
            <a:r>
              <a:rPr lang="es-AR" sz="2400" spc="45" dirty="0" smtClean="0">
                <a:latin typeface="Comic Sans MS"/>
                <a:cs typeface="Comic Sans MS"/>
              </a:rPr>
              <a:t> </a:t>
            </a:r>
            <a:r>
              <a:rPr lang="es-AR" sz="2400" spc="-5" dirty="0" smtClean="0">
                <a:latin typeface="Comic Sans MS"/>
                <a:cs typeface="Comic Sans MS"/>
              </a:rPr>
              <a:t>deslizamiento.</a:t>
            </a:r>
            <a:r>
              <a:rPr lang="es-AR" sz="2400" spc="45" dirty="0" smtClean="0">
                <a:latin typeface="Comic Sans MS"/>
                <a:cs typeface="Comic Sans MS"/>
              </a:rPr>
              <a:t> </a:t>
            </a:r>
            <a:r>
              <a:rPr lang="es-AR" sz="2400" spc="-5" dirty="0" smtClean="0">
                <a:latin typeface="Comic Sans MS"/>
                <a:cs typeface="Comic Sans MS"/>
              </a:rPr>
              <a:t>Esta</a:t>
            </a:r>
            <a:r>
              <a:rPr lang="es-AR" sz="2400" spc="45" dirty="0" smtClean="0">
                <a:latin typeface="Comic Sans MS"/>
                <a:cs typeface="Comic Sans MS"/>
              </a:rPr>
              <a:t> </a:t>
            </a:r>
            <a:r>
              <a:rPr lang="es-AR" sz="2400" spc="-5" dirty="0" smtClean="0">
                <a:latin typeface="Comic Sans MS"/>
                <a:cs typeface="Comic Sans MS"/>
              </a:rPr>
              <a:t>formación es el resultado del continuo incremento de la frecuencia </a:t>
            </a:r>
            <a:r>
              <a:rPr lang="es-AR" sz="2400" dirty="0" smtClean="0">
                <a:latin typeface="Comic Sans MS"/>
                <a:cs typeface="Comic Sans MS"/>
              </a:rPr>
              <a:t> </a:t>
            </a:r>
            <a:r>
              <a:rPr lang="es-AR" sz="2400" spc="-5" dirty="0" smtClean="0">
                <a:latin typeface="Comic Sans MS"/>
                <a:cs typeface="Comic Sans MS"/>
              </a:rPr>
              <a:t>de deslizamiento, la cual</a:t>
            </a:r>
            <a:r>
              <a:rPr lang="es-AR" sz="2400" dirty="0" smtClean="0">
                <a:latin typeface="Comic Sans MS"/>
                <a:cs typeface="Comic Sans MS"/>
              </a:rPr>
              <a:t> </a:t>
            </a:r>
            <a:r>
              <a:rPr lang="es-AR" sz="2400" spc="-5" dirty="0" smtClean="0">
                <a:latin typeface="Comic Sans MS"/>
                <a:cs typeface="Comic Sans MS"/>
              </a:rPr>
              <a:t>pasa por la primera frecuencia </a:t>
            </a:r>
            <a:r>
              <a:rPr lang="es-AR" sz="2400" dirty="0" smtClean="0">
                <a:latin typeface="Comic Sans MS"/>
                <a:cs typeface="Comic Sans MS"/>
              </a:rPr>
              <a:t> </a:t>
            </a:r>
            <a:r>
              <a:rPr lang="es-AR" sz="2400" spc="-5" dirty="0" smtClean="0">
                <a:latin typeface="Comic Sans MS"/>
                <a:cs typeface="Comic Sans MS"/>
              </a:rPr>
              <a:t>torsional</a:t>
            </a:r>
            <a:r>
              <a:rPr lang="es-AR" sz="2400" spc="125" dirty="0" smtClean="0">
                <a:latin typeface="Comic Sans MS"/>
                <a:cs typeface="Comic Sans MS"/>
              </a:rPr>
              <a:t> </a:t>
            </a:r>
            <a:r>
              <a:rPr lang="es-AR" sz="2400" spc="-5" dirty="0" smtClean="0">
                <a:latin typeface="Comic Sans MS"/>
                <a:cs typeface="Comic Sans MS"/>
              </a:rPr>
              <a:t>natural</a:t>
            </a:r>
            <a:r>
              <a:rPr lang="es-AR" sz="2400" spc="135" dirty="0" smtClean="0">
                <a:latin typeface="Comic Sans MS"/>
                <a:cs typeface="Comic Sans MS"/>
              </a:rPr>
              <a:t> </a:t>
            </a:r>
            <a:r>
              <a:rPr lang="es-AR" sz="2400" spc="-5" dirty="0" smtClean="0">
                <a:latin typeface="Comic Sans MS"/>
                <a:cs typeface="Comic Sans MS"/>
              </a:rPr>
              <a:t>del</a:t>
            </a:r>
            <a:r>
              <a:rPr lang="es-AR" sz="2400" spc="130" dirty="0" smtClean="0">
                <a:latin typeface="Comic Sans MS"/>
                <a:cs typeface="Comic Sans MS"/>
              </a:rPr>
              <a:t> </a:t>
            </a:r>
            <a:r>
              <a:rPr lang="es-AR" sz="2400" spc="-5" dirty="0" smtClean="0">
                <a:latin typeface="Comic Sans MS"/>
                <a:cs typeface="Comic Sans MS"/>
              </a:rPr>
              <a:t>sistema</a:t>
            </a:r>
            <a:r>
              <a:rPr lang="es-AR" sz="2400" spc="130" dirty="0" smtClean="0">
                <a:latin typeface="Comic Sans MS"/>
                <a:cs typeface="Comic Sans MS"/>
              </a:rPr>
              <a:t> </a:t>
            </a:r>
            <a:r>
              <a:rPr lang="es-AR" sz="2400" spc="-5" dirty="0" smtClean="0">
                <a:latin typeface="Comic Sans MS"/>
                <a:cs typeface="Comic Sans MS"/>
              </a:rPr>
              <a:t>de</a:t>
            </a:r>
            <a:r>
              <a:rPr lang="es-AR" sz="2400" spc="125" dirty="0" smtClean="0">
                <a:latin typeface="Comic Sans MS"/>
                <a:cs typeface="Comic Sans MS"/>
              </a:rPr>
              <a:t> </a:t>
            </a:r>
            <a:r>
              <a:rPr lang="es-AR" sz="2400" spc="-5" dirty="0" smtClean="0">
                <a:latin typeface="Comic Sans MS"/>
                <a:cs typeface="Comic Sans MS"/>
              </a:rPr>
              <a:t>la</a:t>
            </a:r>
            <a:r>
              <a:rPr lang="es-AR" sz="2400" spc="125" dirty="0" smtClean="0">
                <a:latin typeface="Comic Sans MS"/>
                <a:cs typeface="Comic Sans MS"/>
              </a:rPr>
              <a:t> </a:t>
            </a:r>
            <a:r>
              <a:rPr lang="es-AR" sz="2400" spc="-5" dirty="0" smtClean="0">
                <a:latin typeface="Comic Sans MS"/>
                <a:cs typeface="Comic Sans MS"/>
              </a:rPr>
              <a:t>flecha.</a:t>
            </a:r>
            <a:r>
              <a:rPr lang="es-AR" sz="2400" spc="260" dirty="0" smtClean="0">
                <a:latin typeface="Comic Sans MS"/>
                <a:cs typeface="Comic Sans MS"/>
              </a:rPr>
              <a:t> </a:t>
            </a:r>
            <a:r>
              <a:rPr lang="es-AR" sz="2400" spc="-5" dirty="0" smtClean="0">
                <a:latin typeface="Comic Sans MS"/>
                <a:cs typeface="Comic Sans MS"/>
              </a:rPr>
              <a:t>Los</a:t>
            </a:r>
            <a:r>
              <a:rPr lang="es-AR" sz="2400" spc="125" dirty="0" smtClean="0">
                <a:latin typeface="Comic Sans MS"/>
                <a:cs typeface="Comic Sans MS"/>
              </a:rPr>
              <a:t> </a:t>
            </a:r>
            <a:r>
              <a:rPr lang="es-AR" sz="2400" spc="-5" dirty="0" smtClean="0">
                <a:latin typeface="Comic Sans MS"/>
                <a:cs typeface="Comic Sans MS"/>
              </a:rPr>
              <a:t>eventos </a:t>
            </a:r>
            <a:r>
              <a:rPr lang="es-AR" sz="2400" spc="-260" dirty="0" smtClean="0">
                <a:latin typeface="Comic Sans MS"/>
                <a:cs typeface="Comic Sans MS"/>
              </a:rPr>
              <a:t> </a:t>
            </a:r>
            <a:r>
              <a:rPr lang="es-AR" sz="2400" spc="-5" dirty="0" smtClean="0">
                <a:latin typeface="Comic Sans MS"/>
                <a:cs typeface="Comic Sans MS"/>
              </a:rPr>
              <a:t>de deslizamiento de los polos pueden también dar como </a:t>
            </a:r>
            <a:r>
              <a:rPr lang="es-AR" sz="2400" dirty="0" smtClean="0">
                <a:latin typeface="Comic Sans MS"/>
                <a:cs typeface="Comic Sans MS"/>
              </a:rPr>
              <a:t> </a:t>
            </a:r>
            <a:r>
              <a:rPr lang="es-AR" sz="2400" spc="-5" dirty="0" smtClean="0">
                <a:latin typeface="Comic Sans MS"/>
                <a:cs typeface="Comic Sans MS"/>
              </a:rPr>
              <a:t>resultado un flujo anormalmente alto en el hierro de los </a:t>
            </a:r>
            <a:r>
              <a:rPr lang="es-AR" sz="2400" dirty="0" smtClean="0">
                <a:latin typeface="Comic Sans MS"/>
                <a:cs typeface="Comic Sans MS"/>
              </a:rPr>
              <a:t> </a:t>
            </a:r>
            <a:r>
              <a:rPr lang="es-AR" sz="2400" spc="-5" dirty="0" smtClean="0">
                <a:latin typeface="Comic Sans MS"/>
                <a:cs typeface="Comic Sans MS"/>
              </a:rPr>
              <a:t>extremos del núcleo del estator, el cual puede llevar a un </a:t>
            </a:r>
            <a:r>
              <a:rPr lang="es-AR" sz="2400" dirty="0" smtClean="0">
                <a:latin typeface="Comic Sans MS"/>
                <a:cs typeface="Comic Sans MS"/>
              </a:rPr>
              <a:t> </a:t>
            </a:r>
            <a:r>
              <a:rPr lang="es-AR" sz="2400" spc="-5" dirty="0" smtClean="0">
                <a:latin typeface="Comic Sans MS"/>
                <a:cs typeface="Comic Sans MS"/>
              </a:rPr>
              <a:t>sobrecalentamiento y acortamiento en los extremos del </a:t>
            </a:r>
            <a:r>
              <a:rPr lang="es-AR" sz="2400" dirty="0" smtClean="0">
                <a:latin typeface="Comic Sans MS"/>
                <a:cs typeface="Comic Sans MS"/>
              </a:rPr>
              <a:t> </a:t>
            </a:r>
            <a:r>
              <a:rPr lang="es-AR" sz="2400" spc="-5" dirty="0" smtClean="0">
                <a:latin typeface="Comic Sans MS"/>
                <a:cs typeface="Comic Sans MS"/>
              </a:rPr>
              <a:t>núcleo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estator.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transformador</a:t>
            </a:r>
            <a:r>
              <a:rPr lang="es-AR" sz="2400" dirty="0" smtClean="0">
                <a:latin typeface="Comic Sans MS"/>
                <a:cs typeface="Comic Sans MS"/>
              </a:rPr>
              <a:t> </a:t>
            </a:r>
            <a:r>
              <a:rPr lang="es-AR" sz="2400" spc="-5" dirty="0" smtClean="0">
                <a:latin typeface="Comic Sans MS"/>
                <a:cs typeface="Comic Sans MS"/>
              </a:rPr>
              <a:t>elevador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 </a:t>
            </a:r>
            <a:r>
              <a:rPr lang="es-AR" sz="2400" spc="-254"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también</a:t>
            </a:r>
            <a:r>
              <a:rPr lang="es-AR" sz="2400" dirty="0" smtClean="0">
                <a:latin typeface="Comic Sans MS"/>
                <a:cs typeface="Comic Sans MS"/>
              </a:rPr>
              <a:t> </a:t>
            </a:r>
            <a:r>
              <a:rPr lang="es-AR" sz="2400" spc="-5" dirty="0" smtClean="0">
                <a:latin typeface="Comic Sans MS"/>
                <a:cs typeface="Comic Sans MS"/>
              </a:rPr>
              <a:t>estará</a:t>
            </a:r>
            <a:r>
              <a:rPr lang="es-AR" sz="2400" dirty="0" smtClean="0">
                <a:latin typeface="Comic Sans MS"/>
                <a:cs typeface="Comic Sans MS"/>
              </a:rPr>
              <a:t> </a:t>
            </a:r>
            <a:r>
              <a:rPr lang="es-AR" sz="2400" spc="-5" dirty="0" smtClean="0">
                <a:latin typeface="Comic Sans MS"/>
                <a:cs typeface="Comic Sans MS"/>
              </a:rPr>
              <a:t>sujeto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muy</a:t>
            </a:r>
            <a:r>
              <a:rPr lang="es-AR" sz="2400" dirty="0" smtClean="0">
                <a:latin typeface="Comic Sans MS"/>
                <a:cs typeface="Comic Sans MS"/>
              </a:rPr>
              <a:t> </a:t>
            </a:r>
            <a:r>
              <a:rPr lang="es-AR" sz="2400" spc="-5" dirty="0" smtClean="0">
                <a:latin typeface="Comic Sans MS"/>
                <a:cs typeface="Comic Sans MS"/>
              </a:rPr>
              <a:t>altas</a:t>
            </a:r>
            <a:r>
              <a:rPr lang="es-AR" sz="2400" dirty="0" smtClean="0">
                <a:latin typeface="Comic Sans MS"/>
                <a:cs typeface="Comic Sans MS"/>
              </a:rPr>
              <a:t> </a:t>
            </a:r>
            <a:r>
              <a:rPr lang="es-AR" sz="2400" spc="-5" dirty="0" smtClean="0">
                <a:latin typeface="Comic Sans MS"/>
                <a:cs typeface="Comic Sans MS"/>
              </a:rPr>
              <a:t>corrientes </a:t>
            </a:r>
            <a:r>
              <a:rPr lang="es-AR" sz="2400" dirty="0" smtClean="0">
                <a:latin typeface="Comic Sans MS"/>
                <a:cs typeface="Comic Sans MS"/>
              </a:rPr>
              <a:t> </a:t>
            </a:r>
            <a:r>
              <a:rPr lang="es-AR" sz="2400" spc="-5" dirty="0" smtClean="0">
                <a:latin typeface="Comic Sans MS"/>
                <a:cs typeface="Comic Sans MS"/>
              </a:rPr>
              <a:t>transitorias</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devanados,</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cuales</a:t>
            </a:r>
            <a:r>
              <a:rPr lang="es-AR" sz="2400" dirty="0" smtClean="0">
                <a:latin typeface="Comic Sans MS"/>
                <a:cs typeface="Comic Sans MS"/>
              </a:rPr>
              <a:t> </a:t>
            </a:r>
            <a:r>
              <a:rPr lang="es-AR" sz="2400" spc="-5" dirty="0" smtClean="0">
                <a:latin typeface="Comic Sans MS"/>
                <a:cs typeface="Comic Sans MS"/>
              </a:rPr>
              <a:t>imponen</a:t>
            </a:r>
            <a:r>
              <a:rPr lang="es-AR" sz="2400" dirty="0" smtClean="0">
                <a:latin typeface="Comic Sans MS"/>
                <a:cs typeface="Comic Sans MS"/>
              </a:rPr>
              <a:t> </a:t>
            </a:r>
            <a:r>
              <a:rPr lang="es-AR" sz="2400" spc="-5" dirty="0" smtClean="0">
                <a:latin typeface="Comic Sans MS"/>
                <a:cs typeface="Comic Sans MS"/>
              </a:rPr>
              <a:t>grandes </a:t>
            </a:r>
            <a:r>
              <a:rPr lang="es-AR" sz="2400" spc="-260" dirty="0" smtClean="0">
                <a:latin typeface="Comic Sans MS"/>
                <a:cs typeface="Comic Sans MS"/>
              </a:rPr>
              <a:t> </a:t>
            </a:r>
            <a:r>
              <a:rPr lang="es-AR" sz="2400" spc="-5" dirty="0" smtClean="0">
                <a:latin typeface="Comic Sans MS"/>
                <a:cs typeface="Comic Sans MS"/>
              </a:rPr>
              <a:t>esfuerzos</a:t>
            </a:r>
            <a:r>
              <a:rPr lang="es-AR" sz="2400" dirty="0" smtClean="0">
                <a:latin typeface="Comic Sans MS"/>
                <a:cs typeface="Comic Sans MS"/>
              </a:rPr>
              <a:t> </a:t>
            </a:r>
            <a:r>
              <a:rPr lang="es-AR" sz="2400" spc="-5" dirty="0" smtClean="0">
                <a:latin typeface="Comic Sans MS"/>
                <a:cs typeface="Comic Sans MS"/>
              </a:rPr>
              <a:t>mecánicos</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sus</a:t>
            </a:r>
            <a:r>
              <a:rPr lang="es-AR" sz="2400" dirty="0" smtClean="0">
                <a:latin typeface="Comic Sans MS"/>
                <a:cs typeface="Comic Sans MS"/>
              </a:rPr>
              <a:t> </a:t>
            </a:r>
            <a:r>
              <a:rPr lang="es-AR" sz="2400" spc="-5" dirty="0" smtClean="0">
                <a:latin typeface="Comic Sans MS"/>
                <a:cs typeface="Comic Sans MS"/>
              </a:rPr>
              <a:t>devanados.</a:t>
            </a:r>
            <a:endParaRPr lang="es-AR" sz="2400" dirty="0" smtClean="0">
              <a:latin typeface="Comic Sans MS"/>
              <a:cs typeface="Comic Sans MS"/>
            </a:endParaRPr>
          </a:p>
          <a:p>
            <a:pPr marL="12700" marR="5080">
              <a:lnSpc>
                <a:spcPct val="116100"/>
              </a:lnSpc>
              <a:spcBef>
                <a:spcPts val="100"/>
              </a:spcBef>
            </a:pPr>
            <a:endParaRPr sz="900">
              <a:latin typeface="Comic Sans MS"/>
              <a:cs typeface="Comic Sans M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8240" y="385730"/>
            <a:ext cx="10358510" cy="9297417"/>
          </a:xfrm>
          <a:prstGeom prst="rect">
            <a:avLst/>
          </a:prstGeom>
        </p:spPr>
        <p:txBody>
          <a:bodyPr vert="horz" wrap="square" lIns="0" tIns="12700" rIns="0" bIns="0" rtlCol="0">
            <a:spAutoFit/>
          </a:bodyPr>
          <a:lstStyle/>
          <a:p>
            <a:pPr marL="12700" algn="just">
              <a:spcBef>
                <a:spcPts val="100"/>
              </a:spcBef>
            </a:pPr>
            <a:r>
              <a:rPr sz="2400" b="1" spc="-5" dirty="0">
                <a:latin typeface="Comic Sans MS" pitchFamily="66" charset="0"/>
                <a:cs typeface="Comic Sans MS"/>
              </a:rPr>
              <a:t>Características</a:t>
            </a:r>
            <a:r>
              <a:rPr sz="2400" b="1" spc="10" dirty="0">
                <a:latin typeface="Comic Sans MS" pitchFamily="66" charset="0"/>
                <a:cs typeface="Comic Sans MS"/>
              </a:rPr>
              <a:t> </a:t>
            </a:r>
            <a:r>
              <a:rPr sz="2400" b="1" spc="-5" dirty="0">
                <a:latin typeface="Comic Sans MS" pitchFamily="66" charset="0"/>
                <a:cs typeface="Comic Sans MS"/>
              </a:rPr>
              <a:t>de</a:t>
            </a:r>
            <a:r>
              <a:rPr sz="2400" b="1" spc="10" dirty="0">
                <a:latin typeface="Comic Sans MS" pitchFamily="66" charset="0"/>
                <a:cs typeface="Comic Sans MS"/>
              </a:rPr>
              <a:t> </a:t>
            </a:r>
            <a:r>
              <a:rPr sz="2400" b="1" spc="-5" dirty="0">
                <a:latin typeface="Comic Sans MS" pitchFamily="66" charset="0"/>
                <a:cs typeface="Comic Sans MS"/>
              </a:rPr>
              <a:t>la</a:t>
            </a:r>
            <a:r>
              <a:rPr sz="2400" b="1" spc="10" dirty="0">
                <a:latin typeface="Comic Sans MS" pitchFamily="66" charset="0"/>
                <a:cs typeface="Comic Sans MS"/>
              </a:rPr>
              <a:t> </a:t>
            </a:r>
            <a:r>
              <a:rPr sz="2400" b="1" spc="-5" dirty="0">
                <a:latin typeface="Comic Sans MS" pitchFamily="66" charset="0"/>
                <a:cs typeface="Comic Sans MS"/>
              </a:rPr>
              <a:t>pérdida</a:t>
            </a:r>
            <a:r>
              <a:rPr sz="2400" b="1" spc="10" dirty="0">
                <a:latin typeface="Comic Sans MS" pitchFamily="66" charset="0"/>
                <a:cs typeface="Comic Sans MS"/>
              </a:rPr>
              <a:t> </a:t>
            </a:r>
            <a:r>
              <a:rPr sz="2400" b="1" spc="-5">
                <a:latin typeface="Comic Sans MS" pitchFamily="66" charset="0"/>
                <a:cs typeface="Comic Sans MS"/>
              </a:rPr>
              <a:t>de</a:t>
            </a:r>
            <a:r>
              <a:rPr sz="2400" b="1" spc="10">
                <a:latin typeface="Comic Sans MS" pitchFamily="66" charset="0"/>
                <a:cs typeface="Comic Sans MS"/>
              </a:rPr>
              <a:t> </a:t>
            </a:r>
            <a:r>
              <a:rPr sz="2400" b="1" spc="-5" smtClean="0">
                <a:latin typeface="Comic Sans MS" pitchFamily="66" charset="0"/>
                <a:cs typeface="Comic Sans MS"/>
              </a:rPr>
              <a:t>sincronismo</a:t>
            </a:r>
            <a:endParaRPr lang="es-ES" sz="2400" b="1" spc="-5" dirty="0" smtClean="0">
              <a:latin typeface="Comic Sans MS" pitchFamily="66" charset="0"/>
              <a:cs typeface="Comic Sans MS"/>
            </a:endParaRPr>
          </a:p>
          <a:p>
            <a:pPr marL="12700" algn="just">
              <a:spcBef>
                <a:spcPts val="100"/>
              </a:spcBef>
            </a:pPr>
            <a:endParaRPr lang="es-ES" sz="2400" b="1" spc="-5" dirty="0" smtClean="0">
              <a:latin typeface="Comic Sans MS" pitchFamily="66" charset="0"/>
              <a:cs typeface="Comic Sans MS"/>
            </a:endParaRPr>
          </a:p>
          <a:p>
            <a:pPr marL="12700" algn="just">
              <a:spcBef>
                <a:spcPts val="100"/>
              </a:spcBef>
            </a:pPr>
            <a:r>
              <a:rPr lang="es-AR" sz="2400" spc="-5" dirty="0" smtClean="0">
                <a:latin typeface="Comic Sans MS" pitchFamily="66" charset="0"/>
                <a:cs typeface="Comic Sans MS"/>
              </a:rPr>
              <a:t>La</a:t>
            </a:r>
            <a:r>
              <a:rPr lang="es-AR" sz="2400" spc="130" dirty="0" smtClean="0">
                <a:latin typeface="Comic Sans MS" pitchFamily="66" charset="0"/>
                <a:cs typeface="Comic Sans MS"/>
              </a:rPr>
              <a:t> </a:t>
            </a:r>
            <a:r>
              <a:rPr lang="es-AR" sz="2400" spc="-5" dirty="0" smtClean="0">
                <a:latin typeface="Comic Sans MS" pitchFamily="66" charset="0"/>
                <a:cs typeface="Comic Sans MS"/>
              </a:rPr>
              <a:t>mejor</a:t>
            </a:r>
            <a:r>
              <a:rPr lang="es-AR" sz="2400" spc="135" dirty="0" smtClean="0">
                <a:latin typeface="Comic Sans MS" pitchFamily="66" charset="0"/>
                <a:cs typeface="Comic Sans MS"/>
              </a:rPr>
              <a:t> </a:t>
            </a:r>
            <a:r>
              <a:rPr lang="es-AR" sz="2400" spc="-5" dirty="0" smtClean="0">
                <a:latin typeface="Comic Sans MS" pitchFamily="66" charset="0"/>
                <a:cs typeface="Comic Sans MS"/>
              </a:rPr>
              <a:t>forma</a:t>
            </a:r>
            <a:r>
              <a:rPr lang="es-AR" sz="2400" spc="135" dirty="0" smtClean="0">
                <a:latin typeface="Comic Sans MS" pitchFamily="66" charset="0"/>
                <a:cs typeface="Comic Sans MS"/>
              </a:rPr>
              <a:t> </a:t>
            </a:r>
            <a:r>
              <a:rPr lang="es-AR" sz="2400" spc="-5" dirty="0" smtClean="0">
                <a:latin typeface="Comic Sans MS" pitchFamily="66" charset="0"/>
                <a:cs typeface="Comic Sans MS"/>
              </a:rPr>
              <a:t>para</a:t>
            </a:r>
            <a:r>
              <a:rPr lang="es-AR" sz="2400" spc="135" dirty="0" smtClean="0">
                <a:latin typeface="Comic Sans MS" pitchFamily="66" charset="0"/>
                <a:cs typeface="Comic Sans MS"/>
              </a:rPr>
              <a:t> </a:t>
            </a:r>
            <a:r>
              <a:rPr lang="es-AR" sz="2400" spc="-5" dirty="0" smtClean="0">
                <a:latin typeface="Comic Sans MS" pitchFamily="66" charset="0"/>
                <a:cs typeface="Comic Sans MS"/>
              </a:rPr>
              <a:t>visualizar</a:t>
            </a:r>
            <a:r>
              <a:rPr lang="es-AR" sz="2400" spc="135" dirty="0" smtClean="0">
                <a:latin typeface="Comic Sans MS" pitchFamily="66" charset="0"/>
                <a:cs typeface="Comic Sans MS"/>
              </a:rPr>
              <a:t> </a:t>
            </a:r>
            <a:r>
              <a:rPr lang="es-AR" sz="2400" spc="-5" dirty="0" smtClean="0">
                <a:latin typeface="Comic Sans MS" pitchFamily="66" charset="0"/>
                <a:cs typeface="Comic Sans MS"/>
              </a:rPr>
              <a:t>y</a:t>
            </a:r>
            <a:r>
              <a:rPr lang="es-AR" sz="2400" spc="135" dirty="0" smtClean="0">
                <a:latin typeface="Comic Sans MS" pitchFamily="66" charset="0"/>
                <a:cs typeface="Comic Sans MS"/>
              </a:rPr>
              <a:t> </a:t>
            </a:r>
            <a:r>
              <a:rPr lang="es-AR" sz="2400" spc="-5" dirty="0" smtClean="0">
                <a:latin typeface="Comic Sans MS" pitchFamily="66" charset="0"/>
                <a:cs typeface="Comic Sans MS"/>
              </a:rPr>
              <a:t>detectar</a:t>
            </a:r>
            <a:r>
              <a:rPr lang="es-AR" sz="2400" spc="140" dirty="0" smtClean="0">
                <a:latin typeface="Comic Sans MS" pitchFamily="66" charset="0"/>
                <a:cs typeface="Comic Sans MS"/>
              </a:rPr>
              <a:t> </a:t>
            </a:r>
            <a:r>
              <a:rPr lang="es-AR" sz="2400" spc="-5" dirty="0" smtClean="0">
                <a:latin typeface="Comic Sans MS" pitchFamily="66" charset="0"/>
                <a:cs typeface="Comic Sans MS"/>
              </a:rPr>
              <a:t>el</a:t>
            </a:r>
            <a:r>
              <a:rPr lang="es-AR" sz="2400" spc="130" dirty="0" smtClean="0">
                <a:latin typeface="Comic Sans MS" pitchFamily="66" charset="0"/>
                <a:cs typeface="Comic Sans MS"/>
              </a:rPr>
              <a:t> </a:t>
            </a:r>
            <a:r>
              <a:rPr lang="es-AR" sz="2400" spc="-5" dirty="0" smtClean="0">
                <a:latin typeface="Comic Sans MS" pitchFamily="66" charset="0"/>
                <a:cs typeface="Comic Sans MS"/>
              </a:rPr>
              <a:t>fenómeno </a:t>
            </a:r>
            <a:r>
              <a:rPr lang="es-AR" sz="2400" spc="-260" dirty="0" smtClean="0">
                <a:latin typeface="Comic Sans MS" pitchFamily="66" charset="0"/>
                <a:cs typeface="Comic Sans MS"/>
              </a:rPr>
              <a:t> </a:t>
            </a:r>
            <a:r>
              <a:rPr lang="es-AR" sz="2400" spc="-5" dirty="0" smtClean="0">
                <a:latin typeface="Comic Sans MS" pitchFamily="66" charset="0"/>
                <a:cs typeface="Comic Sans MS"/>
              </a:rPr>
              <a:t>de</a:t>
            </a:r>
            <a:r>
              <a:rPr lang="es-AR" sz="2400" spc="254" dirty="0" smtClean="0">
                <a:latin typeface="Comic Sans MS" pitchFamily="66" charset="0"/>
                <a:cs typeface="Comic Sans MS"/>
              </a:rPr>
              <a:t> </a:t>
            </a:r>
            <a:r>
              <a:rPr lang="es-AR" sz="2400" spc="-5" dirty="0" smtClean="0">
                <a:latin typeface="Comic Sans MS" pitchFamily="66" charset="0"/>
                <a:cs typeface="Comic Sans MS"/>
              </a:rPr>
              <a:t>pérdida de sincronismo es analizar las variaciones en </a:t>
            </a:r>
            <a:r>
              <a:rPr lang="es-AR" sz="2400" dirty="0" smtClean="0">
                <a:latin typeface="Comic Sans MS" pitchFamily="66" charset="0"/>
                <a:cs typeface="Comic Sans MS"/>
              </a:rPr>
              <a:t> </a:t>
            </a:r>
            <a:r>
              <a:rPr lang="es-AR" sz="2400" spc="-5" dirty="0" smtClean="0">
                <a:latin typeface="Comic Sans MS" pitchFamily="66" charset="0"/>
                <a:cs typeface="Comic Sans MS"/>
              </a:rPr>
              <a:t>el tiempo de la impedancia aparente como es vista en las </a:t>
            </a:r>
            <a:r>
              <a:rPr lang="es-AR" sz="2400" dirty="0" smtClean="0">
                <a:latin typeface="Comic Sans MS" pitchFamily="66" charset="0"/>
                <a:cs typeface="Comic Sans MS"/>
              </a:rPr>
              <a:t> </a:t>
            </a:r>
            <a:r>
              <a:rPr lang="es-AR" sz="2400" spc="-5" dirty="0" smtClean="0">
                <a:latin typeface="Comic Sans MS" pitchFamily="66" charset="0"/>
                <a:cs typeface="Comic Sans MS"/>
              </a:rPr>
              <a:t>terminales</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o</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las</a:t>
            </a:r>
            <a:r>
              <a:rPr lang="es-AR" sz="2400" dirty="0" smtClean="0">
                <a:latin typeface="Comic Sans MS" pitchFamily="66" charset="0"/>
                <a:cs typeface="Comic Sans MS"/>
              </a:rPr>
              <a:t> </a:t>
            </a:r>
            <a:r>
              <a:rPr lang="es-AR" sz="2400" spc="-5" dirty="0" smtClean="0">
                <a:latin typeface="Comic Sans MS" pitchFamily="66" charset="0"/>
                <a:cs typeface="Comic Sans MS"/>
              </a:rPr>
              <a:t>terminales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alta </a:t>
            </a:r>
            <a:r>
              <a:rPr lang="es-AR" sz="2400" spc="-254" dirty="0" smtClean="0">
                <a:latin typeface="Comic Sans MS" pitchFamily="66" charset="0"/>
                <a:cs typeface="Comic Sans MS"/>
              </a:rPr>
              <a:t> </a:t>
            </a:r>
            <a:r>
              <a:rPr lang="es-AR" sz="2400" spc="-5" dirty="0" smtClean="0">
                <a:latin typeface="Comic Sans MS" pitchFamily="66" charset="0"/>
                <a:cs typeface="Comic Sans MS"/>
              </a:rPr>
              <a:t>tensión</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spc="254" dirty="0" smtClean="0">
                <a:latin typeface="Comic Sans MS" pitchFamily="66" charset="0"/>
                <a:cs typeface="Comic Sans MS"/>
              </a:rPr>
              <a:t> </a:t>
            </a:r>
            <a:r>
              <a:rPr lang="es-AR" sz="2400" spc="-5" dirty="0" smtClean="0">
                <a:latin typeface="Comic Sans MS" pitchFamily="66" charset="0"/>
                <a:cs typeface="Comic Sans MS"/>
              </a:rPr>
              <a:t>transformador</a:t>
            </a:r>
            <a:r>
              <a:rPr lang="es-AR" sz="2400" spc="260" dirty="0" smtClean="0">
                <a:latin typeface="Comic Sans MS" pitchFamily="66" charset="0"/>
                <a:cs typeface="Comic Sans MS"/>
              </a:rPr>
              <a:t> </a:t>
            </a:r>
            <a:r>
              <a:rPr lang="es-AR" sz="2400" spc="-5" dirty="0" smtClean="0">
                <a:latin typeface="Comic Sans MS" pitchFamily="66" charset="0"/>
                <a:cs typeface="Comic Sans MS"/>
              </a:rPr>
              <a:t>elevador.</a:t>
            </a:r>
            <a:r>
              <a:rPr lang="es-AR" sz="2400" spc="260" dirty="0" smtClean="0">
                <a:latin typeface="Comic Sans MS" pitchFamily="66" charset="0"/>
                <a:cs typeface="Comic Sans MS"/>
              </a:rPr>
              <a:t> </a:t>
            </a:r>
            <a:r>
              <a:rPr lang="es-AR" sz="2400" spc="-5" dirty="0" smtClean="0">
                <a:latin typeface="Comic Sans MS" pitchFamily="66" charset="0"/>
                <a:cs typeface="Comic Sans MS"/>
              </a:rPr>
              <a:t>Esta</a:t>
            </a:r>
            <a:r>
              <a:rPr lang="es-AR" sz="2400" spc="260" dirty="0" smtClean="0">
                <a:latin typeface="Comic Sans MS" pitchFamily="66" charset="0"/>
                <a:cs typeface="Comic Sans MS"/>
              </a:rPr>
              <a:t> </a:t>
            </a:r>
            <a:r>
              <a:rPr lang="es-AR" sz="2400" spc="-5" dirty="0" smtClean="0">
                <a:latin typeface="Comic Sans MS" pitchFamily="66" charset="0"/>
                <a:cs typeface="Comic Sans MS"/>
              </a:rPr>
              <a:t>trayectoria </a:t>
            </a:r>
            <a:r>
              <a:rPr lang="es-AR" sz="2400" spc="-254"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dirty="0" smtClean="0">
                <a:latin typeface="Comic Sans MS" pitchFamily="66" charset="0"/>
                <a:cs typeface="Comic Sans MS"/>
              </a:rPr>
              <a:t> </a:t>
            </a:r>
            <a:r>
              <a:rPr lang="es-AR" sz="2400" spc="-5" dirty="0" smtClean="0">
                <a:latin typeface="Comic Sans MS" pitchFamily="66" charset="0"/>
                <a:cs typeface="Comic Sans MS"/>
              </a:rPr>
              <a:t>aparente</a:t>
            </a:r>
            <a:r>
              <a:rPr lang="es-AR" sz="2400" dirty="0" smtClean="0">
                <a:latin typeface="Comic Sans MS" pitchFamily="66" charset="0"/>
                <a:cs typeface="Comic Sans MS"/>
              </a:rPr>
              <a:t> </a:t>
            </a:r>
            <a:r>
              <a:rPr lang="es-AR" sz="2400" spc="-5" dirty="0" smtClean="0">
                <a:latin typeface="Comic Sans MS" pitchFamily="66" charset="0"/>
                <a:cs typeface="Comic Sans MS"/>
              </a:rPr>
              <a:t>depende</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tipo</a:t>
            </a:r>
            <a:r>
              <a:rPr lang="es-AR" sz="2400" dirty="0" smtClean="0">
                <a:latin typeface="Comic Sans MS" pitchFamily="66" charset="0"/>
                <a:cs typeface="Comic Sans MS"/>
              </a:rPr>
              <a:t> </a:t>
            </a:r>
            <a:r>
              <a:rPr lang="es-AR" sz="2400" spc="-5" dirty="0" smtClean="0">
                <a:latin typeface="Comic Sans MS" pitchFamily="66" charset="0"/>
                <a:cs typeface="Comic Sans MS"/>
              </a:rPr>
              <a:t>del </a:t>
            </a:r>
            <a:r>
              <a:rPr lang="es-AR" sz="2400" dirty="0" smtClean="0">
                <a:latin typeface="Comic Sans MS" pitchFamily="66" charset="0"/>
                <a:cs typeface="Comic Sans MS"/>
              </a:rPr>
              <a:t> </a:t>
            </a:r>
            <a:r>
              <a:rPr lang="es-AR" sz="2400" spc="-5" dirty="0" smtClean="0">
                <a:latin typeface="Comic Sans MS" pitchFamily="66" charset="0"/>
                <a:cs typeface="Comic Sans MS"/>
              </a:rPr>
              <a:t>gobernador, del sistema de excitación de la unidad y del </a:t>
            </a:r>
            <a:r>
              <a:rPr lang="es-AR" sz="2400" dirty="0" smtClean="0">
                <a:latin typeface="Comic Sans MS" pitchFamily="66" charset="0"/>
                <a:cs typeface="Comic Sans MS"/>
              </a:rPr>
              <a:t> </a:t>
            </a:r>
            <a:r>
              <a:rPr lang="es-AR" sz="2400" spc="-5" dirty="0" smtClean="0">
                <a:latin typeface="Comic Sans MS" pitchFamily="66" charset="0"/>
                <a:cs typeface="Comic Sans MS"/>
              </a:rPr>
              <a:t>tipo de disturbio que inició la oscilación.</a:t>
            </a:r>
            <a:r>
              <a:rPr lang="es-AR" sz="2400" spc="520" dirty="0" smtClean="0">
                <a:latin typeface="Comic Sans MS" pitchFamily="66" charset="0"/>
                <a:cs typeface="Comic Sans MS"/>
              </a:rPr>
              <a:t> </a:t>
            </a:r>
            <a:r>
              <a:rPr lang="es-AR" sz="2400" spc="-5" dirty="0" smtClean="0">
                <a:latin typeface="Comic Sans MS" pitchFamily="66" charset="0"/>
                <a:cs typeface="Comic Sans MS"/>
              </a:rPr>
              <a:t>Esta variación </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dirty="0" smtClean="0">
                <a:latin typeface="Comic Sans MS" pitchFamily="66" charset="0"/>
                <a:cs typeface="Comic Sans MS"/>
              </a:rPr>
              <a:t> </a:t>
            </a:r>
            <a:r>
              <a:rPr lang="es-AR" sz="2400" spc="-5" dirty="0" smtClean="0">
                <a:latin typeface="Comic Sans MS" pitchFamily="66" charset="0"/>
                <a:cs typeface="Comic Sans MS"/>
              </a:rPr>
              <a:t>puede</a:t>
            </a:r>
            <a:r>
              <a:rPr lang="es-AR" sz="2400" dirty="0" smtClean="0">
                <a:latin typeface="Comic Sans MS" pitchFamily="66" charset="0"/>
                <a:cs typeface="Comic Sans MS"/>
              </a:rPr>
              <a:t> </a:t>
            </a:r>
            <a:r>
              <a:rPr lang="es-AR" sz="2400" spc="-5" dirty="0" smtClean="0">
                <a:latin typeface="Comic Sans MS" pitchFamily="66" charset="0"/>
                <a:cs typeface="Comic Sans MS"/>
              </a:rPr>
              <a:t>ser</a:t>
            </a:r>
            <a:r>
              <a:rPr lang="es-AR" sz="2400" dirty="0" smtClean="0">
                <a:latin typeface="Comic Sans MS" pitchFamily="66" charset="0"/>
                <a:cs typeface="Comic Sans MS"/>
              </a:rPr>
              <a:t> </a:t>
            </a:r>
            <a:r>
              <a:rPr lang="es-AR" sz="2400" spc="-5" dirty="0" smtClean="0">
                <a:latin typeface="Comic Sans MS" pitchFamily="66" charset="0"/>
                <a:cs typeface="Comic Sans MS"/>
              </a:rPr>
              <a:t>detectada</a:t>
            </a:r>
            <a:r>
              <a:rPr lang="es-AR" sz="2400" dirty="0" smtClean="0">
                <a:latin typeface="Comic Sans MS" pitchFamily="66" charset="0"/>
                <a:cs typeface="Comic Sans MS"/>
              </a:rPr>
              <a:t> </a:t>
            </a:r>
            <a:r>
              <a:rPr lang="es-AR" sz="2400" spc="-5" dirty="0" smtClean="0">
                <a:latin typeface="Comic Sans MS" pitchFamily="66" charset="0"/>
                <a:cs typeface="Comic Sans MS"/>
              </a:rPr>
              <a:t>por</a:t>
            </a:r>
            <a:r>
              <a:rPr lang="es-AR" sz="2400" dirty="0" smtClean="0">
                <a:latin typeface="Comic Sans MS" pitchFamily="66" charset="0"/>
                <a:cs typeface="Comic Sans MS"/>
              </a:rPr>
              <a:t> </a:t>
            </a:r>
            <a:r>
              <a:rPr lang="es-AR" sz="2400" spc="-5" dirty="0" smtClean="0">
                <a:latin typeface="Comic Sans MS" pitchFamily="66" charset="0"/>
                <a:cs typeface="Comic Sans MS"/>
              </a:rPr>
              <a:t>relés</a:t>
            </a:r>
            <a:r>
              <a:rPr lang="es-AR" sz="2400" dirty="0" smtClean="0">
                <a:latin typeface="Comic Sans MS" pitchFamily="66" charset="0"/>
                <a:cs typeface="Comic Sans MS"/>
              </a:rPr>
              <a:t> </a:t>
            </a:r>
            <a:r>
              <a:rPr lang="es-AR" sz="2400" spc="-5" dirty="0" smtClean="0">
                <a:latin typeface="Comic Sans MS" pitchFamily="66" charset="0"/>
                <a:cs typeface="Comic Sans MS"/>
              </a:rPr>
              <a:t>de </a:t>
            </a:r>
            <a:r>
              <a:rPr lang="es-AR" sz="2400" dirty="0" smtClean="0">
                <a:latin typeface="Comic Sans MS" pitchFamily="66" charset="0"/>
                <a:cs typeface="Comic Sans MS"/>
              </a:rPr>
              <a:t> </a:t>
            </a:r>
            <a:r>
              <a:rPr lang="es-AR" sz="2400" spc="-5" dirty="0" smtClean="0">
                <a:latin typeface="Comic Sans MS" pitchFamily="66" charset="0"/>
                <a:cs typeface="Comic Sans MS"/>
              </a:rPr>
              <a:t>distancia tipo</a:t>
            </a:r>
            <a:r>
              <a:rPr lang="es-AR" sz="2400" dirty="0" smtClean="0">
                <a:latin typeface="Comic Sans MS" pitchFamily="66" charset="0"/>
                <a:cs typeface="Comic Sans MS"/>
              </a:rPr>
              <a:t> </a:t>
            </a:r>
            <a:r>
              <a:rPr lang="es-AR" sz="2400" spc="-5" dirty="0" err="1" smtClean="0">
                <a:latin typeface="Comic Sans MS" pitchFamily="66" charset="0"/>
                <a:cs typeface="Comic Sans MS"/>
              </a:rPr>
              <a:t>Mho</a:t>
            </a:r>
            <a:r>
              <a:rPr lang="es-AR" sz="2400" spc="-5" dirty="0" smtClean="0">
                <a:latin typeface="Comic Sans MS" pitchFamily="66" charset="0"/>
                <a:cs typeface="Comic Sans MS"/>
              </a:rPr>
              <a:t>.</a:t>
            </a:r>
          </a:p>
          <a:p>
            <a:pPr marL="12700" algn="just">
              <a:spcBef>
                <a:spcPts val="100"/>
              </a:spcBef>
            </a:pPr>
            <a:r>
              <a:rPr lang="es-AR" sz="2400" spc="-5" dirty="0" smtClean="0">
                <a:latin typeface="Comic Sans MS" pitchFamily="66" charset="0"/>
                <a:cs typeface="Comic Sans MS"/>
              </a:rPr>
              <a:t>Una</a:t>
            </a:r>
            <a:r>
              <a:rPr lang="es-AR" sz="2400" dirty="0" smtClean="0">
                <a:latin typeface="Comic Sans MS" pitchFamily="66" charset="0"/>
                <a:cs typeface="Comic Sans MS"/>
              </a:rPr>
              <a:t> </a:t>
            </a:r>
            <a:r>
              <a:rPr lang="es-AR" sz="2400" spc="-5" dirty="0" smtClean="0">
                <a:latin typeface="Comic Sans MS" pitchFamily="66" charset="0"/>
                <a:cs typeface="Comic Sans MS"/>
              </a:rPr>
              <a:t>visualización</a:t>
            </a:r>
            <a:r>
              <a:rPr lang="es-AR" sz="2400" dirty="0" smtClean="0">
                <a:latin typeface="Comic Sans MS" pitchFamily="66" charset="0"/>
                <a:cs typeface="Comic Sans MS"/>
              </a:rPr>
              <a:t> </a:t>
            </a:r>
            <a:r>
              <a:rPr lang="es-AR" sz="2400" spc="-5" dirty="0" smtClean="0">
                <a:latin typeface="Comic Sans MS" pitchFamily="66" charset="0"/>
                <a:cs typeface="Comic Sans MS"/>
              </a:rPr>
              <a:t>simple</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estas</a:t>
            </a:r>
            <a:r>
              <a:rPr lang="es-AR" sz="2400" dirty="0" smtClean="0">
                <a:latin typeface="Comic Sans MS" pitchFamily="66" charset="0"/>
                <a:cs typeface="Comic Sans MS"/>
              </a:rPr>
              <a:t> </a:t>
            </a:r>
            <a:r>
              <a:rPr lang="es-AR" sz="2400" spc="-5" dirty="0" smtClean="0">
                <a:latin typeface="Comic Sans MS" pitchFamily="66" charset="0"/>
                <a:cs typeface="Comic Sans MS"/>
              </a:rPr>
              <a:t>variaciones</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la </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spc="254" dirty="0" smtClean="0">
                <a:latin typeface="Comic Sans MS" pitchFamily="66" charset="0"/>
                <a:cs typeface="Comic Sans MS"/>
              </a:rPr>
              <a:t> </a:t>
            </a:r>
            <a:r>
              <a:rPr lang="es-AR" sz="2400" spc="-5" dirty="0" smtClean="0">
                <a:latin typeface="Comic Sans MS" pitchFamily="66" charset="0"/>
                <a:cs typeface="Comic Sans MS"/>
              </a:rPr>
              <a:t>aparente durante</a:t>
            </a:r>
            <a:r>
              <a:rPr lang="es-AR" sz="2400" spc="260" dirty="0" smtClean="0">
                <a:latin typeface="Comic Sans MS" pitchFamily="66" charset="0"/>
                <a:cs typeface="Comic Sans MS"/>
              </a:rPr>
              <a:t> </a:t>
            </a:r>
            <a:r>
              <a:rPr lang="es-AR" sz="2400" spc="-5" dirty="0" smtClean="0">
                <a:latin typeface="Comic Sans MS" pitchFamily="66" charset="0"/>
                <a:cs typeface="Comic Sans MS"/>
              </a:rPr>
              <a:t>una condición de pérdida </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sincronismo</a:t>
            </a:r>
            <a:r>
              <a:rPr lang="es-AR" sz="2400" dirty="0" smtClean="0">
                <a:latin typeface="Comic Sans MS" pitchFamily="66" charset="0"/>
                <a:cs typeface="Comic Sans MS"/>
              </a:rPr>
              <a:t> </a:t>
            </a:r>
            <a:r>
              <a:rPr lang="es-AR" sz="2400" spc="-5" dirty="0" smtClean="0">
                <a:latin typeface="Comic Sans MS" pitchFamily="66" charset="0"/>
                <a:cs typeface="Comic Sans MS"/>
              </a:rPr>
              <a:t>es</a:t>
            </a:r>
            <a:r>
              <a:rPr lang="es-AR" sz="2400" dirty="0" smtClean="0">
                <a:latin typeface="Comic Sans MS" pitchFamily="66" charset="0"/>
                <a:cs typeface="Comic Sans MS"/>
              </a:rPr>
              <a:t> </a:t>
            </a:r>
            <a:r>
              <a:rPr lang="es-AR" sz="2400" spc="-5" dirty="0" smtClean="0">
                <a:latin typeface="Comic Sans MS" pitchFamily="66" charset="0"/>
                <a:cs typeface="Comic Sans MS"/>
              </a:rPr>
              <a:t>ilustrada</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b="1" spc="-5" dirty="0" smtClean="0">
                <a:latin typeface="Comic Sans MS" pitchFamily="66" charset="0"/>
                <a:cs typeface="Comic Sans MS"/>
              </a:rPr>
              <a:t>figura</a:t>
            </a:r>
            <a:r>
              <a:rPr lang="es-AR" sz="2400" b="1" dirty="0" smtClean="0">
                <a:latin typeface="Comic Sans MS" pitchFamily="66" charset="0"/>
                <a:cs typeface="Comic Sans MS"/>
              </a:rPr>
              <a:t> </a:t>
            </a:r>
            <a:r>
              <a:rPr lang="es-AR" sz="2400" b="1" spc="-5" dirty="0" smtClean="0">
                <a:latin typeface="Comic Sans MS" pitchFamily="66" charset="0"/>
                <a:cs typeface="Comic Sans MS"/>
              </a:rPr>
              <a:t>1</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Tres </a:t>
            </a:r>
            <a:r>
              <a:rPr lang="es-AR" sz="2400" dirty="0" smtClean="0">
                <a:latin typeface="Comic Sans MS" pitchFamily="66" charset="0"/>
                <a:cs typeface="Comic Sans MS"/>
              </a:rPr>
              <a:t> </a:t>
            </a:r>
            <a:r>
              <a:rPr lang="es-AR" sz="2400" spc="-5" dirty="0" smtClean="0">
                <a:latin typeface="Comic Sans MS" pitchFamily="66" charset="0"/>
                <a:cs typeface="Comic Sans MS"/>
              </a:rPr>
              <a:t>trayectorias de impedancia son graficadas como función </a:t>
            </a:r>
            <a:r>
              <a:rPr lang="es-AR" sz="2400" dirty="0" smtClean="0">
                <a:latin typeface="Comic Sans MS" pitchFamily="66" charset="0"/>
                <a:cs typeface="Comic Sans MS"/>
              </a:rPr>
              <a:t> </a:t>
            </a:r>
            <a:r>
              <a:rPr lang="es-AR" sz="2400" spc="-5" dirty="0" smtClean="0">
                <a:latin typeface="Comic Sans MS" pitchFamily="66" charset="0"/>
                <a:cs typeface="Comic Sans MS"/>
              </a:rPr>
              <a:t>de la relación de las tensiones del</a:t>
            </a:r>
            <a:r>
              <a:rPr lang="es-AR" sz="2400" spc="254" dirty="0" smtClean="0">
                <a:latin typeface="Comic Sans MS" pitchFamily="66" charset="0"/>
                <a:cs typeface="Comic Sans MS"/>
              </a:rPr>
              <a:t> </a:t>
            </a:r>
            <a:r>
              <a:rPr lang="es-AR" sz="2400" spc="-5" dirty="0" smtClean="0">
                <a:latin typeface="Comic Sans MS" pitchFamily="66" charset="0"/>
                <a:cs typeface="Comic Sans MS"/>
              </a:rPr>
              <a:t>sistema E</a:t>
            </a:r>
            <a:r>
              <a:rPr lang="es-AR" sz="2400" spc="-7" baseline="-13888" dirty="0" smtClean="0">
                <a:latin typeface="Comic Sans MS" pitchFamily="66" charset="0"/>
                <a:cs typeface="Comic Sans MS"/>
              </a:rPr>
              <a:t>A</a:t>
            </a:r>
            <a:r>
              <a:rPr lang="es-AR" sz="2400" spc="-5" dirty="0" smtClean="0">
                <a:latin typeface="Comic Sans MS" pitchFamily="66" charset="0"/>
                <a:cs typeface="Comic Sans MS"/>
              </a:rPr>
              <a:t>/E</a:t>
            </a:r>
            <a:r>
              <a:rPr lang="es-AR" sz="2400" spc="-7" baseline="-13888" dirty="0" smtClean="0">
                <a:latin typeface="Comic Sans MS" pitchFamily="66" charset="0"/>
                <a:cs typeface="Comic Sans MS"/>
              </a:rPr>
              <a:t>B</a:t>
            </a:r>
            <a:r>
              <a:rPr lang="es-AR" sz="2400" spc="254" baseline="-13888" dirty="0" smtClean="0">
                <a:latin typeface="Comic Sans MS" pitchFamily="66" charset="0"/>
                <a:cs typeface="Comic Sans MS"/>
              </a:rPr>
              <a:t> </a:t>
            </a:r>
            <a:r>
              <a:rPr lang="es-AR" sz="2400" spc="-5" dirty="0" smtClean="0">
                <a:latin typeface="Comic Sans MS" pitchFamily="66" charset="0"/>
                <a:cs typeface="Comic Sans MS"/>
              </a:rPr>
              <a:t>la cual </a:t>
            </a:r>
            <a:r>
              <a:rPr lang="es-AR" sz="2400" dirty="0" smtClean="0">
                <a:latin typeface="Comic Sans MS" pitchFamily="66" charset="0"/>
                <a:cs typeface="Comic Sans MS"/>
              </a:rPr>
              <a:t> </a:t>
            </a:r>
            <a:r>
              <a:rPr lang="es-AR" sz="2400" spc="-5" dirty="0" smtClean="0">
                <a:latin typeface="Comic Sans MS" pitchFamily="66" charset="0"/>
                <a:cs typeface="Comic Sans MS"/>
              </a:rPr>
              <a:t>se asume que permanece constante durante la oscilación. </a:t>
            </a:r>
            <a:r>
              <a:rPr lang="es-AR" sz="2400" dirty="0" smtClean="0">
                <a:latin typeface="Comic Sans MS" pitchFamily="66" charset="0"/>
                <a:cs typeface="Comic Sans MS"/>
              </a:rPr>
              <a:t> </a:t>
            </a:r>
            <a:r>
              <a:rPr lang="es-AR" sz="2400" spc="-5" dirty="0" smtClean="0">
                <a:latin typeface="Comic Sans MS" pitchFamily="66" charset="0"/>
                <a:cs typeface="Comic Sans MS"/>
              </a:rPr>
              <a:t>Se requieren otras suposiciones varias para lograr esta </a:t>
            </a:r>
            <a:r>
              <a:rPr lang="es-AR" sz="2400" dirty="0" smtClean="0">
                <a:latin typeface="Comic Sans MS" pitchFamily="66" charset="0"/>
                <a:cs typeface="Comic Sans MS"/>
              </a:rPr>
              <a:t> </a:t>
            </a:r>
            <a:r>
              <a:rPr lang="es-AR" sz="2400" spc="-5" dirty="0" smtClean="0">
                <a:latin typeface="Comic Sans MS" pitchFamily="66" charset="0"/>
                <a:cs typeface="Comic Sans MS"/>
              </a:rPr>
              <a:t>simplificación:</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característica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polos</a:t>
            </a:r>
            <a:r>
              <a:rPr lang="es-AR" sz="2400" dirty="0" smtClean="0">
                <a:latin typeface="Comic Sans MS" pitchFamily="66" charset="0"/>
                <a:cs typeface="Comic Sans MS"/>
              </a:rPr>
              <a:t> </a:t>
            </a:r>
            <a:r>
              <a:rPr lang="es-AR" sz="2400" spc="-5" dirty="0" smtClean="0">
                <a:latin typeface="Comic Sans MS" pitchFamily="66" charset="0"/>
                <a:cs typeface="Comic Sans MS"/>
              </a:rPr>
              <a:t>salientes</a:t>
            </a:r>
            <a:r>
              <a:rPr lang="es-AR" sz="2400" dirty="0" smtClean="0">
                <a:latin typeface="Comic Sans MS" pitchFamily="66" charset="0"/>
                <a:cs typeface="Comic Sans MS"/>
              </a:rPr>
              <a:t> </a:t>
            </a:r>
            <a:r>
              <a:rPr lang="es-AR" sz="2400" spc="-5" dirty="0" smtClean="0">
                <a:latin typeface="Comic Sans MS" pitchFamily="66" charset="0"/>
                <a:cs typeface="Comic Sans MS"/>
              </a:rPr>
              <a:t>del </a:t>
            </a:r>
            <a:r>
              <a:rPr lang="es-AR" sz="2400" spc="-254" dirty="0" smtClean="0">
                <a:latin typeface="Comic Sans MS" pitchFamily="66" charset="0"/>
                <a:cs typeface="Comic Sans MS"/>
              </a:rPr>
              <a:t> </a:t>
            </a:r>
            <a:r>
              <a:rPr lang="es-AR" sz="2400" spc="-5" dirty="0" smtClean="0">
                <a:latin typeface="Comic Sans MS" pitchFamily="66" charset="0"/>
                <a:cs typeface="Comic Sans MS"/>
              </a:rPr>
              <a:t>generador es despreciada; los cambios en la impedancia </a:t>
            </a:r>
            <a:r>
              <a:rPr lang="es-AR" sz="2400" dirty="0" smtClean="0">
                <a:latin typeface="Comic Sans MS" pitchFamily="66" charset="0"/>
                <a:cs typeface="Comic Sans MS"/>
              </a:rPr>
              <a:t> </a:t>
            </a:r>
            <a:r>
              <a:rPr lang="es-AR" sz="2400" spc="-5" dirty="0" smtClean="0">
                <a:latin typeface="Comic Sans MS" pitchFamily="66" charset="0"/>
                <a:cs typeface="Comic Sans MS"/>
              </a:rPr>
              <a:t>transitoria</a:t>
            </a:r>
            <a:r>
              <a:rPr lang="es-AR" sz="2400" spc="180" dirty="0" smtClean="0">
                <a:latin typeface="Comic Sans MS" pitchFamily="66" charset="0"/>
                <a:cs typeface="Comic Sans MS"/>
              </a:rPr>
              <a:t> </a:t>
            </a:r>
            <a:r>
              <a:rPr lang="es-AR" sz="2400" spc="-5" dirty="0" smtClean="0">
                <a:latin typeface="Comic Sans MS" pitchFamily="66" charset="0"/>
                <a:cs typeface="Comic Sans MS"/>
              </a:rPr>
              <a:t>debidos</a:t>
            </a:r>
            <a:r>
              <a:rPr lang="es-AR" sz="2400" spc="185" dirty="0" smtClean="0">
                <a:latin typeface="Comic Sans MS" pitchFamily="66" charset="0"/>
                <a:cs typeface="Comic Sans MS"/>
              </a:rPr>
              <a:t> </a:t>
            </a:r>
            <a:r>
              <a:rPr lang="es-AR" sz="2400" spc="-5" dirty="0" smtClean="0">
                <a:latin typeface="Comic Sans MS" pitchFamily="66" charset="0"/>
                <a:cs typeface="Comic Sans MS"/>
              </a:rPr>
              <a:t>a</a:t>
            </a:r>
            <a:r>
              <a:rPr lang="es-AR" sz="2400" spc="185" dirty="0" smtClean="0">
                <a:latin typeface="Comic Sans MS" pitchFamily="66" charset="0"/>
                <a:cs typeface="Comic Sans MS"/>
              </a:rPr>
              <a:t> </a:t>
            </a:r>
            <a:r>
              <a:rPr lang="es-AR" sz="2400" spc="-5" dirty="0" smtClean="0">
                <a:latin typeface="Comic Sans MS" pitchFamily="66" charset="0"/>
                <a:cs typeface="Comic Sans MS"/>
              </a:rPr>
              <a:t>la</a:t>
            </a:r>
            <a:r>
              <a:rPr lang="es-AR" sz="2400" spc="180" dirty="0" smtClean="0">
                <a:latin typeface="Comic Sans MS" pitchFamily="66" charset="0"/>
                <a:cs typeface="Comic Sans MS"/>
              </a:rPr>
              <a:t> </a:t>
            </a:r>
            <a:r>
              <a:rPr lang="es-AR" sz="2400" spc="-5" dirty="0" smtClean="0">
                <a:latin typeface="Comic Sans MS" pitchFamily="66" charset="0"/>
                <a:cs typeface="Comic Sans MS"/>
              </a:rPr>
              <a:t>falla</a:t>
            </a:r>
            <a:r>
              <a:rPr lang="es-AR" sz="2400" spc="185" dirty="0" smtClean="0">
                <a:latin typeface="Comic Sans MS" pitchFamily="66" charset="0"/>
                <a:cs typeface="Comic Sans MS"/>
              </a:rPr>
              <a:t> </a:t>
            </a:r>
            <a:r>
              <a:rPr lang="es-AR" sz="2400" spc="-5" dirty="0" smtClean="0">
                <a:latin typeface="Comic Sans MS" pitchFamily="66" charset="0"/>
                <a:cs typeface="Comic Sans MS"/>
              </a:rPr>
              <a:t>o</a:t>
            </a:r>
            <a:r>
              <a:rPr lang="es-AR" sz="2400" spc="185" dirty="0" smtClean="0">
                <a:latin typeface="Comic Sans MS" pitchFamily="66" charset="0"/>
                <a:cs typeface="Comic Sans MS"/>
              </a:rPr>
              <a:t> </a:t>
            </a:r>
            <a:r>
              <a:rPr lang="es-AR" sz="2400" spc="-5" dirty="0" smtClean="0">
                <a:latin typeface="Comic Sans MS" pitchFamily="66" charset="0"/>
                <a:cs typeface="Comic Sans MS"/>
              </a:rPr>
              <a:t>despeje</a:t>
            </a:r>
            <a:r>
              <a:rPr lang="es-AR" sz="2400" spc="185" dirty="0" smtClean="0">
                <a:latin typeface="Comic Sans MS" pitchFamily="66" charset="0"/>
                <a:cs typeface="Comic Sans MS"/>
              </a:rPr>
              <a:t> </a:t>
            </a:r>
            <a:r>
              <a:rPr lang="es-AR" sz="2400" spc="-5" dirty="0" smtClean="0">
                <a:latin typeface="Comic Sans MS" pitchFamily="66" charset="0"/>
                <a:cs typeface="Comic Sans MS"/>
              </a:rPr>
              <a:t>de</a:t>
            </a:r>
            <a:r>
              <a:rPr lang="es-AR" sz="2400" spc="175" dirty="0" smtClean="0">
                <a:latin typeface="Comic Sans MS" pitchFamily="66" charset="0"/>
                <a:cs typeface="Comic Sans MS"/>
              </a:rPr>
              <a:t> </a:t>
            </a:r>
            <a:r>
              <a:rPr lang="es-AR" sz="2400" spc="-5" dirty="0" smtClean="0">
                <a:latin typeface="Comic Sans MS" pitchFamily="66" charset="0"/>
                <a:cs typeface="Comic Sans MS"/>
              </a:rPr>
              <a:t>falla</a:t>
            </a:r>
            <a:r>
              <a:rPr lang="es-AR" sz="2400" spc="180" dirty="0" smtClean="0">
                <a:latin typeface="Comic Sans MS" pitchFamily="66" charset="0"/>
                <a:cs typeface="Comic Sans MS"/>
              </a:rPr>
              <a:t> </a:t>
            </a:r>
            <a:r>
              <a:rPr lang="es-AR" sz="2400" spc="-5" dirty="0" smtClean="0">
                <a:latin typeface="Comic Sans MS" pitchFamily="66" charset="0"/>
                <a:cs typeface="Comic Sans MS"/>
              </a:rPr>
              <a:t>se </a:t>
            </a:r>
            <a:r>
              <a:rPr lang="es-AR" sz="2400" spc="-254" dirty="0" smtClean="0">
                <a:latin typeface="Comic Sans MS" pitchFamily="66" charset="0"/>
                <a:cs typeface="Comic Sans MS"/>
              </a:rPr>
              <a:t> </a:t>
            </a:r>
            <a:r>
              <a:rPr lang="es-AR" sz="2400" spc="-5" dirty="0" smtClean="0">
                <a:latin typeface="Comic Sans MS" pitchFamily="66" charset="0"/>
                <a:cs typeface="Comic Sans MS"/>
              </a:rPr>
              <a:t>han</a:t>
            </a:r>
            <a:r>
              <a:rPr lang="es-AR" sz="2400" dirty="0" smtClean="0">
                <a:latin typeface="Comic Sans MS" pitchFamily="66" charset="0"/>
                <a:cs typeface="Comic Sans MS"/>
              </a:rPr>
              <a:t> </a:t>
            </a:r>
            <a:r>
              <a:rPr lang="es-AR" sz="2400" spc="-5" dirty="0" smtClean="0">
                <a:latin typeface="Comic Sans MS" pitchFamily="66" charset="0"/>
                <a:cs typeface="Comic Sans MS"/>
              </a:rPr>
              <a:t>estabilizado;</a:t>
            </a:r>
            <a:r>
              <a:rPr lang="es-AR" sz="2400" dirty="0" smtClean="0">
                <a:latin typeface="Comic Sans MS" pitchFamily="66" charset="0"/>
                <a:cs typeface="Comic Sans MS"/>
              </a:rPr>
              <a:t> </a:t>
            </a:r>
            <a:r>
              <a:rPr lang="es-AR" sz="2400" spc="-5" dirty="0" smtClean="0">
                <a:latin typeface="Comic Sans MS" pitchFamily="66" charset="0"/>
                <a:cs typeface="Comic Sans MS"/>
              </a:rPr>
              <a:t>los</a:t>
            </a:r>
            <a:r>
              <a:rPr lang="es-AR" sz="2400" dirty="0" smtClean="0">
                <a:latin typeface="Comic Sans MS" pitchFamily="66" charset="0"/>
                <a:cs typeface="Comic Sans MS"/>
              </a:rPr>
              <a:t> </a:t>
            </a:r>
            <a:r>
              <a:rPr lang="es-AR" sz="2400" spc="-5" dirty="0" smtClean="0">
                <a:latin typeface="Comic Sans MS" pitchFamily="66" charset="0"/>
                <a:cs typeface="Comic Sans MS"/>
              </a:rPr>
              <a:t>efectos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las</a:t>
            </a:r>
            <a:r>
              <a:rPr lang="es-AR" sz="2400" dirty="0" smtClean="0">
                <a:latin typeface="Comic Sans MS" pitchFamily="66" charset="0"/>
                <a:cs typeface="Comic Sans MS"/>
              </a:rPr>
              <a:t> </a:t>
            </a:r>
            <a:r>
              <a:rPr lang="es-AR" sz="2400" spc="-5" dirty="0" smtClean="0">
                <a:latin typeface="Comic Sans MS" pitchFamily="66" charset="0"/>
                <a:cs typeface="Comic Sans MS"/>
              </a:rPr>
              <a:t>cargas</a:t>
            </a:r>
            <a:r>
              <a:rPr lang="es-AR" sz="2400" spc="260" dirty="0" smtClean="0">
                <a:latin typeface="Comic Sans MS" pitchFamily="66" charset="0"/>
                <a:cs typeface="Comic Sans MS"/>
              </a:rPr>
              <a:t> </a:t>
            </a:r>
            <a:r>
              <a:rPr lang="es-AR" sz="2400" spc="-5" dirty="0" smtClean="0">
                <a:latin typeface="Comic Sans MS" pitchFamily="66" charset="0"/>
                <a:cs typeface="Comic Sans MS"/>
              </a:rPr>
              <a:t>y </a:t>
            </a:r>
            <a:r>
              <a:rPr lang="es-AR" sz="2400" spc="-254" dirty="0" smtClean="0">
                <a:latin typeface="Comic Sans MS" pitchFamily="66" charset="0"/>
                <a:cs typeface="Comic Sans MS"/>
              </a:rPr>
              <a:t> </a:t>
            </a:r>
            <a:r>
              <a:rPr lang="es-AR" sz="2400" spc="-5" dirty="0" smtClean="0">
                <a:latin typeface="Comic Sans MS" pitchFamily="66" charset="0"/>
                <a:cs typeface="Comic Sans MS"/>
              </a:rPr>
              <a:t>capacitancias</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derivación</a:t>
            </a:r>
            <a:r>
              <a:rPr lang="es-AR" sz="2400" dirty="0" smtClean="0">
                <a:latin typeface="Comic Sans MS" pitchFamily="66" charset="0"/>
                <a:cs typeface="Comic Sans MS"/>
              </a:rPr>
              <a:t> </a:t>
            </a:r>
            <a:r>
              <a:rPr lang="es-AR" sz="2400" spc="-5" dirty="0" smtClean="0">
                <a:latin typeface="Comic Sans MS" pitchFamily="66" charset="0"/>
                <a:cs typeface="Comic Sans MS"/>
              </a:rPr>
              <a:t>son</a:t>
            </a:r>
            <a:r>
              <a:rPr lang="es-AR" sz="2400" spc="260" dirty="0" smtClean="0">
                <a:latin typeface="Comic Sans MS" pitchFamily="66" charset="0"/>
                <a:cs typeface="Comic Sans MS"/>
              </a:rPr>
              <a:t> </a:t>
            </a:r>
            <a:r>
              <a:rPr lang="es-AR" sz="2400" spc="-5" dirty="0" smtClean="0">
                <a:latin typeface="Comic Sans MS" pitchFamily="66" charset="0"/>
                <a:cs typeface="Comic Sans MS"/>
              </a:rPr>
              <a:t>despreciados;</a:t>
            </a:r>
            <a:r>
              <a:rPr lang="es-AR" sz="2400" spc="260" dirty="0" smtClean="0">
                <a:latin typeface="Comic Sans MS" pitchFamily="66" charset="0"/>
                <a:cs typeface="Comic Sans MS"/>
              </a:rPr>
              <a:t> </a:t>
            </a:r>
            <a:r>
              <a:rPr lang="es-AR" sz="2400" spc="-5" dirty="0" smtClean="0">
                <a:latin typeface="Comic Sans MS" pitchFamily="66" charset="0"/>
                <a:cs typeface="Comic Sans MS"/>
              </a:rPr>
              <a:t>los </a:t>
            </a:r>
            <a:r>
              <a:rPr lang="es-AR" sz="2400" dirty="0" smtClean="0">
                <a:latin typeface="Comic Sans MS" pitchFamily="66" charset="0"/>
                <a:cs typeface="Comic Sans MS"/>
              </a:rPr>
              <a:t> </a:t>
            </a:r>
            <a:r>
              <a:rPr lang="es-AR" sz="2400" spc="-5" dirty="0" smtClean="0">
                <a:latin typeface="Comic Sans MS" pitchFamily="66" charset="0"/>
                <a:cs typeface="Comic Sans MS"/>
              </a:rPr>
              <a:t>efectos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reguladores</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gobernadores</a:t>
            </a:r>
            <a:r>
              <a:rPr lang="es-AR" sz="2400" spc="260" dirty="0" smtClean="0">
                <a:latin typeface="Comic Sans MS" pitchFamily="66" charset="0"/>
                <a:cs typeface="Comic Sans MS"/>
              </a:rPr>
              <a:t> </a:t>
            </a:r>
            <a:r>
              <a:rPr lang="es-AR" sz="2400" spc="-5" dirty="0" smtClean="0">
                <a:latin typeface="Comic Sans MS" pitchFamily="66" charset="0"/>
                <a:cs typeface="Comic Sans MS"/>
              </a:rPr>
              <a:t>son </a:t>
            </a:r>
            <a:r>
              <a:rPr lang="es-AR" sz="2400" dirty="0" smtClean="0">
                <a:latin typeface="Comic Sans MS" pitchFamily="66" charset="0"/>
                <a:cs typeface="Comic Sans MS"/>
              </a:rPr>
              <a:t> </a:t>
            </a:r>
            <a:r>
              <a:rPr lang="es-AR" sz="2400" spc="-5" dirty="0" smtClean="0">
                <a:latin typeface="Comic Sans MS" pitchFamily="66" charset="0"/>
                <a:cs typeface="Comic Sans MS"/>
              </a:rPr>
              <a:t>despreciados,</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las</a:t>
            </a:r>
            <a:r>
              <a:rPr lang="es-AR" sz="2400" dirty="0" smtClean="0">
                <a:latin typeface="Comic Sans MS" pitchFamily="66" charset="0"/>
                <a:cs typeface="Comic Sans MS"/>
              </a:rPr>
              <a:t> </a:t>
            </a:r>
            <a:r>
              <a:rPr lang="es-AR" sz="2400" spc="-5" dirty="0" smtClean="0">
                <a:latin typeface="Comic Sans MS" pitchFamily="66" charset="0"/>
                <a:cs typeface="Comic Sans MS"/>
              </a:rPr>
              <a:t>tensiones</a:t>
            </a:r>
            <a:r>
              <a:rPr lang="es-AR" sz="2400" dirty="0" smtClean="0">
                <a:latin typeface="Comic Sans MS" pitchFamily="66" charset="0"/>
                <a:cs typeface="Comic Sans MS"/>
              </a:rPr>
              <a:t> E</a:t>
            </a:r>
            <a:r>
              <a:rPr lang="es-AR" sz="2400" baseline="-13888" dirty="0" smtClean="0">
                <a:latin typeface="Comic Sans MS" pitchFamily="66" charset="0"/>
                <a:cs typeface="Comic Sans MS"/>
              </a:rPr>
              <a:t>A</a:t>
            </a:r>
            <a:r>
              <a:rPr lang="es-AR" sz="2400" spc="7" baseline="-13888"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E</a:t>
            </a:r>
            <a:r>
              <a:rPr lang="es-AR" sz="2400" spc="-7" baseline="-13888" dirty="0" smtClean="0">
                <a:latin typeface="Comic Sans MS" pitchFamily="66" charset="0"/>
                <a:cs typeface="Comic Sans MS"/>
              </a:rPr>
              <a:t>B</a:t>
            </a:r>
            <a:r>
              <a:rPr lang="es-AR" sz="2400" baseline="-13888" dirty="0" smtClean="0">
                <a:latin typeface="Comic Sans MS" pitchFamily="66" charset="0"/>
                <a:cs typeface="Comic Sans MS"/>
              </a:rPr>
              <a:t> </a:t>
            </a:r>
            <a:r>
              <a:rPr lang="es-AR" sz="2400" spc="-5" dirty="0" smtClean="0">
                <a:latin typeface="Comic Sans MS" pitchFamily="66" charset="0"/>
                <a:cs typeface="Comic Sans MS"/>
              </a:rPr>
              <a:t>atrás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las </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impedancias equivalentes son </a:t>
            </a:r>
            <a:r>
              <a:rPr lang="es-AR" sz="2400" spc="-5" dirty="0" err="1" smtClean="0">
                <a:latin typeface="Comic Sans MS" pitchFamily="66" charset="0"/>
                <a:cs typeface="Comic Sans MS"/>
              </a:rPr>
              <a:t>senoidales</a:t>
            </a:r>
            <a:r>
              <a:rPr lang="es-AR" sz="2400" spc="-5" dirty="0" smtClean="0">
                <a:latin typeface="Comic Sans MS" pitchFamily="66" charset="0"/>
                <a:cs typeface="Comic Sans MS"/>
              </a:rPr>
              <a:t> y de frecuencia </a:t>
            </a:r>
            <a:r>
              <a:rPr lang="es-AR" sz="2400" dirty="0" smtClean="0">
                <a:latin typeface="Comic Sans MS" pitchFamily="66" charset="0"/>
                <a:cs typeface="Comic Sans MS"/>
              </a:rPr>
              <a:t> </a:t>
            </a:r>
            <a:r>
              <a:rPr lang="es-AR" sz="2400" spc="-5" dirty="0" smtClean="0">
                <a:latin typeface="Comic Sans MS" pitchFamily="66" charset="0"/>
                <a:cs typeface="Comic Sans MS"/>
              </a:rPr>
              <a:t>fundamental</a:t>
            </a:r>
            <a:r>
              <a:rPr lang="es-AR" sz="2400" spc="-5" dirty="0" smtClean="0">
                <a:latin typeface="Comic Sans MS" pitchFamily="66" charset="0"/>
                <a:cs typeface="Comic Sans MS"/>
              </a:rPr>
              <a:t>.</a:t>
            </a:r>
          </a:p>
          <a:p>
            <a:pPr marL="12700" algn="just">
              <a:spcBef>
                <a:spcPts val="100"/>
              </a:spcBef>
            </a:pPr>
            <a:r>
              <a:rPr lang="es-AR" sz="2400" spc="-5" dirty="0" smtClean="0">
                <a:latin typeface="Comic Sans MS" pitchFamily="66" charset="0"/>
                <a:cs typeface="Comic Sans MS"/>
              </a:rPr>
              <a:t>Cuando la relación de tensión E</a:t>
            </a:r>
            <a:r>
              <a:rPr lang="es-AR" sz="2400" spc="-7" baseline="-13888" dirty="0" smtClean="0">
                <a:latin typeface="Comic Sans MS" pitchFamily="66" charset="0"/>
                <a:cs typeface="Comic Sans MS"/>
              </a:rPr>
              <a:t>A</a:t>
            </a:r>
            <a:r>
              <a:rPr lang="es-AR" sz="2400" spc="-5" dirty="0" smtClean="0">
                <a:latin typeface="Comic Sans MS" pitchFamily="66" charset="0"/>
                <a:cs typeface="Comic Sans MS"/>
              </a:rPr>
              <a:t>/E</a:t>
            </a:r>
            <a:r>
              <a:rPr lang="es-AR" sz="2400" spc="-7" baseline="-13888" dirty="0" smtClean="0">
                <a:latin typeface="Comic Sans MS" pitchFamily="66" charset="0"/>
                <a:cs typeface="Comic Sans MS"/>
              </a:rPr>
              <a:t>B </a:t>
            </a:r>
            <a:r>
              <a:rPr lang="es-AR" sz="2400" spc="-5" dirty="0" smtClean="0">
                <a:latin typeface="Comic Sans MS" pitchFamily="66" charset="0"/>
                <a:cs typeface="Comic Sans MS"/>
              </a:rPr>
              <a:t>= 1, la trayectoria de </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 es una línea recta PQ, la cual es el bisector </a:t>
            </a:r>
            <a:r>
              <a:rPr lang="es-AR" sz="2400" dirty="0" smtClean="0">
                <a:latin typeface="Comic Sans MS" pitchFamily="66" charset="0"/>
                <a:cs typeface="Comic Sans MS"/>
              </a:rPr>
              <a:t> </a:t>
            </a:r>
            <a:r>
              <a:rPr lang="es-AR" sz="2400" spc="-5" dirty="0" smtClean="0">
                <a:latin typeface="Comic Sans MS" pitchFamily="66" charset="0"/>
                <a:cs typeface="Comic Sans MS"/>
              </a:rPr>
              <a:t>perpendicular</a:t>
            </a:r>
            <a:r>
              <a:rPr lang="es-AR" sz="2400" spc="30" dirty="0" smtClean="0">
                <a:latin typeface="Comic Sans MS" pitchFamily="66" charset="0"/>
                <a:cs typeface="Comic Sans MS"/>
              </a:rPr>
              <a:t> </a:t>
            </a:r>
            <a:r>
              <a:rPr lang="es-AR" sz="2400" spc="-5" dirty="0" smtClean="0">
                <a:latin typeface="Comic Sans MS" pitchFamily="66" charset="0"/>
                <a:cs typeface="Comic Sans MS"/>
              </a:rPr>
              <a:t>de</a:t>
            </a:r>
            <a:r>
              <a:rPr lang="es-AR" sz="2400" spc="35" dirty="0" smtClean="0">
                <a:latin typeface="Comic Sans MS" pitchFamily="66" charset="0"/>
                <a:cs typeface="Comic Sans MS"/>
              </a:rPr>
              <a:t> </a:t>
            </a:r>
            <a:r>
              <a:rPr lang="es-AR" sz="2400" spc="-5" dirty="0" smtClean="0">
                <a:latin typeface="Comic Sans MS" pitchFamily="66" charset="0"/>
                <a:cs typeface="Comic Sans MS"/>
              </a:rPr>
              <a:t>la</a:t>
            </a:r>
            <a:r>
              <a:rPr lang="es-AR" sz="2400" spc="35"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spc="35" dirty="0" smtClean="0">
                <a:latin typeface="Comic Sans MS" pitchFamily="66" charset="0"/>
                <a:cs typeface="Comic Sans MS"/>
              </a:rPr>
              <a:t> </a:t>
            </a:r>
            <a:r>
              <a:rPr lang="es-AR" sz="2400" spc="-5" dirty="0" smtClean="0">
                <a:latin typeface="Comic Sans MS" pitchFamily="66" charset="0"/>
                <a:cs typeface="Comic Sans MS"/>
              </a:rPr>
              <a:t>total</a:t>
            </a:r>
            <a:r>
              <a:rPr lang="es-AR" sz="2400" spc="35" dirty="0" smtClean="0">
                <a:latin typeface="Comic Sans MS" pitchFamily="66" charset="0"/>
                <a:cs typeface="Comic Sans MS"/>
              </a:rPr>
              <a:t> </a:t>
            </a:r>
            <a:r>
              <a:rPr lang="es-AR" sz="2400" spc="-5" dirty="0" smtClean="0">
                <a:latin typeface="Comic Sans MS" pitchFamily="66" charset="0"/>
                <a:cs typeface="Comic Sans MS"/>
              </a:rPr>
              <a:t>del</a:t>
            </a:r>
            <a:r>
              <a:rPr lang="es-AR" sz="2400" spc="40"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35" dirty="0" smtClean="0">
                <a:latin typeface="Comic Sans MS" pitchFamily="66" charset="0"/>
                <a:cs typeface="Comic Sans MS"/>
              </a:rPr>
              <a:t> </a:t>
            </a:r>
            <a:r>
              <a:rPr lang="es-AR" sz="2400" spc="-5" dirty="0" smtClean="0">
                <a:latin typeface="Comic Sans MS" pitchFamily="66" charset="0"/>
                <a:cs typeface="Comic Sans MS"/>
              </a:rPr>
              <a:t>entre</a:t>
            </a:r>
            <a:r>
              <a:rPr lang="es-AR" sz="2400" spc="35" dirty="0" smtClean="0">
                <a:latin typeface="Comic Sans MS" pitchFamily="66" charset="0"/>
                <a:cs typeface="Comic Sans MS"/>
              </a:rPr>
              <a:t> </a:t>
            </a:r>
            <a:r>
              <a:rPr lang="es-AR" sz="2400" spc="-5" dirty="0" smtClean="0">
                <a:latin typeface="Comic Sans MS" pitchFamily="66" charset="0"/>
                <a:cs typeface="Comic Sans MS"/>
              </a:rPr>
              <a:t>A </a:t>
            </a:r>
            <a:r>
              <a:rPr lang="es-AR" sz="2400" spc="-254" dirty="0" smtClean="0">
                <a:latin typeface="Comic Sans MS" pitchFamily="66" charset="0"/>
                <a:cs typeface="Comic Sans MS"/>
              </a:rPr>
              <a:t> </a:t>
            </a:r>
            <a:r>
              <a:rPr lang="es-AR" sz="2400" spc="-5" dirty="0" smtClean="0">
                <a:latin typeface="Comic Sans MS" pitchFamily="66" charset="0"/>
                <a:cs typeface="Comic Sans MS"/>
              </a:rPr>
              <a:t>y B.</a:t>
            </a:r>
            <a:r>
              <a:rPr lang="es-AR" sz="2400" spc="520" dirty="0" smtClean="0">
                <a:latin typeface="Comic Sans MS" pitchFamily="66" charset="0"/>
                <a:cs typeface="Comic Sans MS"/>
              </a:rPr>
              <a:t> </a:t>
            </a:r>
            <a:endParaRPr lang="es-AR" sz="2400" spc="520" dirty="0" smtClean="0">
              <a:latin typeface="Comic Sans MS" pitchFamily="66" charset="0"/>
              <a:cs typeface="Comic Sans MS"/>
            </a:endParaRPr>
          </a:p>
        </p:txBody>
      </p:sp>
      <p:sp>
        <p:nvSpPr>
          <p:cNvPr id="20" name="object 20"/>
          <p:cNvSpPr/>
          <p:nvPr/>
        </p:nvSpPr>
        <p:spPr>
          <a:xfrm>
            <a:off x="19023293" y="6342586"/>
            <a:ext cx="36830" cy="48895"/>
          </a:xfrm>
          <a:custGeom>
            <a:avLst/>
            <a:gdLst/>
            <a:ahLst/>
            <a:cxnLst/>
            <a:rect l="l" t="t" r="r" b="b"/>
            <a:pathLst>
              <a:path w="36829" h="48895">
                <a:moveTo>
                  <a:pt x="26670" y="0"/>
                </a:moveTo>
                <a:lnTo>
                  <a:pt x="0" y="0"/>
                </a:lnTo>
                <a:lnTo>
                  <a:pt x="0" y="48755"/>
                </a:lnTo>
                <a:lnTo>
                  <a:pt x="6096" y="48755"/>
                </a:lnTo>
                <a:lnTo>
                  <a:pt x="6096" y="28955"/>
                </a:lnTo>
                <a:lnTo>
                  <a:pt x="28194" y="28955"/>
                </a:lnTo>
                <a:lnTo>
                  <a:pt x="28194" y="26669"/>
                </a:lnTo>
                <a:lnTo>
                  <a:pt x="32765" y="26669"/>
                </a:lnTo>
                <a:lnTo>
                  <a:pt x="32765" y="23621"/>
                </a:lnTo>
                <a:lnTo>
                  <a:pt x="34289" y="23621"/>
                </a:lnTo>
                <a:lnTo>
                  <a:pt x="34289" y="21335"/>
                </a:lnTo>
                <a:lnTo>
                  <a:pt x="6096" y="21335"/>
                </a:lnTo>
                <a:lnTo>
                  <a:pt x="6096" y="6095"/>
                </a:lnTo>
                <a:lnTo>
                  <a:pt x="34289" y="6095"/>
                </a:lnTo>
                <a:lnTo>
                  <a:pt x="34289" y="3047"/>
                </a:lnTo>
                <a:lnTo>
                  <a:pt x="32765" y="3047"/>
                </a:lnTo>
                <a:lnTo>
                  <a:pt x="32765" y="2285"/>
                </a:lnTo>
                <a:lnTo>
                  <a:pt x="28194" y="2285"/>
                </a:lnTo>
                <a:lnTo>
                  <a:pt x="26670" y="0"/>
                </a:lnTo>
                <a:close/>
              </a:path>
              <a:path w="36829" h="48895">
                <a:moveTo>
                  <a:pt x="34289" y="20573"/>
                </a:moveTo>
                <a:lnTo>
                  <a:pt x="26670" y="20573"/>
                </a:lnTo>
                <a:lnTo>
                  <a:pt x="26670" y="21335"/>
                </a:lnTo>
                <a:lnTo>
                  <a:pt x="34289" y="21335"/>
                </a:lnTo>
                <a:lnTo>
                  <a:pt x="34289" y="20573"/>
                </a:lnTo>
                <a:close/>
              </a:path>
              <a:path w="36829" h="48895">
                <a:moveTo>
                  <a:pt x="36575" y="8381"/>
                </a:moveTo>
                <a:lnTo>
                  <a:pt x="28194" y="8381"/>
                </a:lnTo>
                <a:lnTo>
                  <a:pt x="28194" y="9905"/>
                </a:lnTo>
                <a:lnTo>
                  <a:pt x="30480" y="9905"/>
                </a:lnTo>
                <a:lnTo>
                  <a:pt x="30480" y="18287"/>
                </a:lnTo>
                <a:lnTo>
                  <a:pt x="28194" y="18287"/>
                </a:lnTo>
                <a:lnTo>
                  <a:pt x="28194" y="20573"/>
                </a:lnTo>
                <a:lnTo>
                  <a:pt x="36575" y="20573"/>
                </a:lnTo>
                <a:lnTo>
                  <a:pt x="36575" y="8381"/>
                </a:lnTo>
                <a:close/>
              </a:path>
              <a:path w="36829" h="48895">
                <a:moveTo>
                  <a:pt x="34289" y="6095"/>
                </a:moveTo>
                <a:lnTo>
                  <a:pt x="26670" y="6095"/>
                </a:lnTo>
                <a:lnTo>
                  <a:pt x="26670" y="8381"/>
                </a:lnTo>
                <a:lnTo>
                  <a:pt x="34289" y="8381"/>
                </a:lnTo>
                <a:lnTo>
                  <a:pt x="34289" y="6095"/>
                </a:lnTo>
                <a:close/>
              </a:path>
            </a:pathLst>
          </a:custGeom>
          <a:solidFill>
            <a:srgbClr val="000000"/>
          </a:solidFill>
        </p:spPr>
        <p:txBody>
          <a:bodyPr wrap="square" lIns="0" tIns="0" rIns="0" bIns="0" rtlCol="0"/>
          <a:lstStyle/>
          <a:p>
            <a:endParaRPr/>
          </a:p>
        </p:txBody>
      </p:sp>
      <p:sp>
        <p:nvSpPr>
          <p:cNvPr id="21" name="object 21"/>
          <p:cNvSpPr/>
          <p:nvPr/>
        </p:nvSpPr>
        <p:spPr>
          <a:xfrm>
            <a:off x="19029389" y="6562765"/>
            <a:ext cx="43180" cy="48895"/>
          </a:xfrm>
          <a:custGeom>
            <a:avLst/>
            <a:gdLst/>
            <a:ahLst/>
            <a:cxnLst/>
            <a:rect l="l" t="t" r="r" b="b"/>
            <a:pathLst>
              <a:path w="43179" h="48895">
                <a:moveTo>
                  <a:pt x="32765" y="0"/>
                </a:moveTo>
                <a:lnTo>
                  <a:pt x="0" y="0"/>
                </a:lnTo>
                <a:lnTo>
                  <a:pt x="0" y="48755"/>
                </a:lnTo>
                <a:lnTo>
                  <a:pt x="7619" y="48755"/>
                </a:lnTo>
                <a:lnTo>
                  <a:pt x="7619" y="25907"/>
                </a:lnTo>
                <a:lnTo>
                  <a:pt x="30479" y="25907"/>
                </a:lnTo>
                <a:lnTo>
                  <a:pt x="30479" y="24383"/>
                </a:lnTo>
                <a:lnTo>
                  <a:pt x="34289" y="24383"/>
                </a:lnTo>
                <a:lnTo>
                  <a:pt x="34289" y="22098"/>
                </a:lnTo>
                <a:lnTo>
                  <a:pt x="36575" y="22098"/>
                </a:lnTo>
                <a:lnTo>
                  <a:pt x="36575" y="19812"/>
                </a:lnTo>
                <a:lnTo>
                  <a:pt x="7619" y="19812"/>
                </a:lnTo>
                <a:lnTo>
                  <a:pt x="7619" y="6095"/>
                </a:lnTo>
                <a:lnTo>
                  <a:pt x="36575" y="6095"/>
                </a:lnTo>
                <a:lnTo>
                  <a:pt x="36575" y="3810"/>
                </a:lnTo>
                <a:lnTo>
                  <a:pt x="34289" y="1524"/>
                </a:lnTo>
                <a:lnTo>
                  <a:pt x="32765" y="1524"/>
                </a:lnTo>
                <a:lnTo>
                  <a:pt x="32765" y="0"/>
                </a:lnTo>
                <a:close/>
              </a:path>
              <a:path w="43179" h="48895">
                <a:moveTo>
                  <a:pt x="34289" y="32765"/>
                </a:moveTo>
                <a:lnTo>
                  <a:pt x="26669" y="32765"/>
                </a:lnTo>
                <a:lnTo>
                  <a:pt x="26669" y="34289"/>
                </a:lnTo>
                <a:lnTo>
                  <a:pt x="28193" y="36575"/>
                </a:lnTo>
                <a:lnTo>
                  <a:pt x="28193" y="38862"/>
                </a:lnTo>
                <a:lnTo>
                  <a:pt x="36575" y="48755"/>
                </a:lnTo>
                <a:lnTo>
                  <a:pt x="42672" y="48755"/>
                </a:lnTo>
                <a:lnTo>
                  <a:pt x="34289" y="34289"/>
                </a:lnTo>
                <a:lnTo>
                  <a:pt x="34289" y="32765"/>
                </a:lnTo>
                <a:close/>
              </a:path>
              <a:path w="43179" h="48895">
                <a:moveTo>
                  <a:pt x="32765" y="30479"/>
                </a:moveTo>
                <a:lnTo>
                  <a:pt x="24384" y="30479"/>
                </a:lnTo>
                <a:lnTo>
                  <a:pt x="24384" y="32765"/>
                </a:lnTo>
                <a:lnTo>
                  <a:pt x="32765" y="32765"/>
                </a:lnTo>
                <a:lnTo>
                  <a:pt x="32765" y="30479"/>
                </a:lnTo>
                <a:close/>
              </a:path>
              <a:path w="43179" h="48895">
                <a:moveTo>
                  <a:pt x="30479" y="28193"/>
                </a:moveTo>
                <a:lnTo>
                  <a:pt x="22098" y="28193"/>
                </a:lnTo>
                <a:lnTo>
                  <a:pt x="22098" y="30479"/>
                </a:lnTo>
                <a:lnTo>
                  <a:pt x="30479" y="30479"/>
                </a:lnTo>
                <a:lnTo>
                  <a:pt x="30479" y="28193"/>
                </a:lnTo>
                <a:close/>
              </a:path>
              <a:path w="43179" h="48895">
                <a:moveTo>
                  <a:pt x="28193" y="25907"/>
                </a:moveTo>
                <a:lnTo>
                  <a:pt x="20574" y="25907"/>
                </a:lnTo>
                <a:lnTo>
                  <a:pt x="20574" y="28193"/>
                </a:lnTo>
                <a:lnTo>
                  <a:pt x="28193" y="28193"/>
                </a:lnTo>
                <a:lnTo>
                  <a:pt x="28193" y="25907"/>
                </a:lnTo>
                <a:close/>
              </a:path>
              <a:path w="43179" h="48895">
                <a:moveTo>
                  <a:pt x="38862" y="6095"/>
                </a:moveTo>
                <a:lnTo>
                  <a:pt x="30479" y="6095"/>
                </a:lnTo>
                <a:lnTo>
                  <a:pt x="30479" y="7619"/>
                </a:lnTo>
                <a:lnTo>
                  <a:pt x="32765" y="7619"/>
                </a:lnTo>
                <a:lnTo>
                  <a:pt x="32765" y="18287"/>
                </a:lnTo>
                <a:lnTo>
                  <a:pt x="30479" y="18287"/>
                </a:lnTo>
                <a:lnTo>
                  <a:pt x="30479" y="19812"/>
                </a:lnTo>
                <a:lnTo>
                  <a:pt x="38862" y="19812"/>
                </a:lnTo>
                <a:lnTo>
                  <a:pt x="38862" y="13715"/>
                </a:lnTo>
                <a:lnTo>
                  <a:pt x="40386" y="13715"/>
                </a:lnTo>
                <a:lnTo>
                  <a:pt x="40386" y="12191"/>
                </a:lnTo>
                <a:lnTo>
                  <a:pt x="38862" y="12191"/>
                </a:lnTo>
                <a:lnTo>
                  <a:pt x="38862" y="6095"/>
                </a:lnTo>
                <a:close/>
              </a:path>
            </a:pathLst>
          </a:custGeom>
          <a:solidFill>
            <a:srgbClr val="000000"/>
          </a:solidFill>
        </p:spPr>
        <p:txBody>
          <a:bodyPr wrap="square" lIns="0" tIns="0" rIns="0" bIns="0" rtlCol="0"/>
          <a:lstStyle/>
          <a:p>
            <a:endParaRPr/>
          </a:p>
        </p:txBody>
      </p:sp>
      <p:pic>
        <p:nvPicPr>
          <p:cNvPr id="1026" name="Picture 2"/>
          <p:cNvPicPr>
            <a:picLocks noChangeAspect="1" noChangeArrowheads="1"/>
          </p:cNvPicPr>
          <p:nvPr/>
        </p:nvPicPr>
        <p:blipFill>
          <a:blip r:embed="rId2"/>
          <a:srcRect/>
          <a:stretch>
            <a:fillRect/>
          </a:stretch>
        </p:blipFill>
        <p:spPr bwMode="auto">
          <a:xfrm>
            <a:off x="12012634" y="2385994"/>
            <a:ext cx="4962525" cy="5153025"/>
          </a:xfrm>
          <a:prstGeom prst="rect">
            <a:avLst/>
          </a:prstGeom>
          <a:noFill/>
          <a:ln w="9525">
            <a:noFill/>
            <a:miter lim="800000"/>
            <a:headEnd/>
            <a:tailEnd/>
          </a:ln>
          <a:effectLst/>
        </p:spPr>
      </p:pic>
      <p:sp>
        <p:nvSpPr>
          <p:cNvPr id="33" name="32 Rectángulo"/>
          <p:cNvSpPr/>
          <p:nvPr/>
        </p:nvSpPr>
        <p:spPr>
          <a:xfrm>
            <a:off x="11012502" y="7886720"/>
            <a:ext cx="6572296" cy="1015663"/>
          </a:xfrm>
          <a:prstGeom prst="rect">
            <a:avLst/>
          </a:prstGeom>
        </p:spPr>
        <p:txBody>
          <a:bodyPr wrap="square">
            <a:spAutoFit/>
          </a:bodyPr>
          <a:lstStyle/>
          <a:p>
            <a:pPr algn="ctr"/>
            <a:r>
              <a:rPr lang="es-AR" sz="2000" b="1" dirty="0" smtClean="0">
                <a:latin typeface="Comic Sans MS" pitchFamily="66" charset="0"/>
              </a:rPr>
              <a:t>Figura 1. Trayectoria de impedancia de pérdida de sincronismo usando procedimientos gráficos simplificados. </a:t>
            </a:r>
            <a:endParaRPr lang="es-AR" sz="2000" b="1" dirty="0">
              <a:latin typeface="Comic Sans MS" pitchFamily="66"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8240" y="385730"/>
            <a:ext cx="10358510" cy="7412286"/>
          </a:xfrm>
          <a:prstGeom prst="rect">
            <a:avLst/>
          </a:prstGeom>
        </p:spPr>
        <p:txBody>
          <a:bodyPr vert="horz" wrap="square" lIns="0" tIns="12700" rIns="0" bIns="0" rtlCol="0">
            <a:spAutoFit/>
          </a:bodyPr>
          <a:lstStyle/>
          <a:p>
            <a:pPr marL="12700" algn="just">
              <a:spcBef>
                <a:spcPts val="100"/>
              </a:spcBef>
            </a:pPr>
            <a:r>
              <a:rPr lang="es-AR" sz="2400" spc="-5" dirty="0" smtClean="0">
                <a:latin typeface="Comic Sans MS" pitchFamily="66" charset="0"/>
                <a:cs typeface="Comic Sans MS"/>
              </a:rPr>
              <a:t>El </a:t>
            </a:r>
            <a:r>
              <a:rPr lang="es-AR" sz="2400" spc="-5" dirty="0" smtClean="0">
                <a:latin typeface="Comic Sans MS" pitchFamily="66" charset="0"/>
                <a:cs typeface="Comic Sans MS"/>
              </a:rPr>
              <a:t>ángulo formado por la intersección de las líneas </a:t>
            </a:r>
            <a:r>
              <a:rPr lang="es-AR" sz="2400" dirty="0" smtClean="0">
                <a:latin typeface="Comic Sans MS" pitchFamily="66" charset="0"/>
                <a:cs typeface="Comic Sans MS"/>
              </a:rPr>
              <a:t> </a:t>
            </a:r>
            <a:r>
              <a:rPr lang="es-AR" sz="2400" spc="-5" dirty="0" smtClean="0">
                <a:latin typeface="Comic Sans MS" pitchFamily="66" charset="0"/>
                <a:cs typeface="Comic Sans MS"/>
              </a:rPr>
              <a:t>AP y BP sobre la línea PQ es el ángulo de separación </a:t>
            </a:r>
            <a:r>
              <a:rPr lang="es-AR" sz="2400" spc="-5" dirty="0" smtClean="0">
                <a:latin typeface="Comic Sans MS" pitchFamily="66" charset="0"/>
                <a:cs typeface="Symbol"/>
              </a:rPr>
              <a:t></a:t>
            </a:r>
            <a:r>
              <a:rPr lang="es-AR" sz="2400" dirty="0" smtClean="0">
                <a:latin typeface="Comic Sans MS" pitchFamily="66" charset="0"/>
                <a:cs typeface="Times New Roman"/>
              </a:rPr>
              <a:t> </a:t>
            </a:r>
            <a:r>
              <a:rPr lang="es-AR" sz="2400" spc="-5" dirty="0" smtClean="0">
                <a:latin typeface="Comic Sans MS" pitchFamily="66" charset="0"/>
                <a:cs typeface="Comic Sans MS"/>
              </a:rPr>
              <a:t>entre los sistemas.</a:t>
            </a:r>
            <a:r>
              <a:rPr lang="es-AR" sz="2400" dirty="0" smtClean="0">
                <a:latin typeface="Comic Sans MS" pitchFamily="66" charset="0"/>
                <a:cs typeface="Comic Sans MS"/>
              </a:rPr>
              <a:t> </a:t>
            </a:r>
            <a:r>
              <a:rPr lang="es-AR" sz="2400" spc="-5" dirty="0" smtClean="0">
                <a:latin typeface="Comic Sans MS" pitchFamily="66" charset="0"/>
                <a:cs typeface="Comic Sans MS"/>
              </a:rPr>
              <a:t>A medida que E</a:t>
            </a:r>
            <a:r>
              <a:rPr lang="es-AR" sz="2400" spc="-7" baseline="-13888" dirty="0" smtClean="0">
                <a:latin typeface="Comic Sans MS" pitchFamily="66" charset="0"/>
                <a:cs typeface="Comic Sans MS"/>
              </a:rPr>
              <a:t>A</a:t>
            </a:r>
            <a:r>
              <a:rPr lang="es-AR" sz="2400" baseline="-13888" dirty="0" smtClean="0">
                <a:latin typeface="Comic Sans MS" pitchFamily="66" charset="0"/>
                <a:cs typeface="Comic Sans MS"/>
              </a:rPr>
              <a:t> </a:t>
            </a:r>
            <a:r>
              <a:rPr lang="es-AR" sz="2400" spc="-5" dirty="0" smtClean="0">
                <a:latin typeface="Comic Sans MS" pitchFamily="66" charset="0"/>
                <a:cs typeface="Comic Sans MS"/>
              </a:rPr>
              <a:t>avanza en ángulo </a:t>
            </a:r>
            <a:r>
              <a:rPr lang="es-AR" sz="2400" dirty="0" smtClean="0">
                <a:latin typeface="Comic Sans MS" pitchFamily="66" charset="0"/>
                <a:cs typeface="Comic Sans MS"/>
              </a:rPr>
              <a:t> </a:t>
            </a:r>
            <a:r>
              <a:rPr lang="es-AR" sz="2400" spc="-5" dirty="0" smtClean="0">
                <a:latin typeface="Comic Sans MS" pitchFamily="66" charset="0"/>
                <a:cs typeface="Comic Sans MS"/>
              </a:rPr>
              <a:t>delante de E</a:t>
            </a:r>
            <a:r>
              <a:rPr lang="es-AR" sz="2400" spc="-7" baseline="-13888" dirty="0" smtClean="0">
                <a:latin typeface="Comic Sans MS" pitchFamily="66" charset="0"/>
                <a:cs typeface="Comic Sans MS"/>
              </a:rPr>
              <a:t>B</a:t>
            </a:r>
            <a:r>
              <a:rPr lang="es-AR" sz="2400" spc="-5" dirty="0" smtClean="0">
                <a:latin typeface="Comic Sans MS" pitchFamily="66" charset="0"/>
                <a:cs typeface="Comic Sans MS"/>
              </a:rPr>
              <a:t>, la trayectoria de la impedancia se mueve </a:t>
            </a:r>
            <a:r>
              <a:rPr lang="es-AR" sz="2400" dirty="0" smtClean="0">
                <a:latin typeface="Comic Sans MS" pitchFamily="66" charset="0"/>
                <a:cs typeface="Comic Sans MS"/>
              </a:rPr>
              <a:t> </a:t>
            </a:r>
            <a:r>
              <a:rPr lang="es-AR" sz="2400" spc="-5" dirty="0" smtClean="0">
                <a:latin typeface="Comic Sans MS" pitchFamily="66" charset="0"/>
                <a:cs typeface="Comic Sans MS"/>
              </a:rPr>
              <a:t>desde</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punto</a:t>
            </a:r>
            <a:r>
              <a:rPr lang="es-AR" sz="2400" dirty="0" smtClean="0">
                <a:latin typeface="Comic Sans MS" pitchFamily="66" charset="0"/>
                <a:cs typeface="Comic Sans MS"/>
              </a:rPr>
              <a:t> </a:t>
            </a:r>
            <a:r>
              <a:rPr lang="es-AR" sz="2400" spc="-5" dirty="0" smtClean="0">
                <a:latin typeface="Comic Sans MS" pitchFamily="66" charset="0"/>
                <a:cs typeface="Comic Sans MS"/>
              </a:rPr>
              <a:t>P</a:t>
            </a:r>
            <a:r>
              <a:rPr lang="es-AR" sz="2400" dirty="0" smtClean="0">
                <a:latin typeface="Comic Sans MS" pitchFamily="66" charset="0"/>
                <a:cs typeface="Comic Sans MS"/>
              </a:rPr>
              <a:t> </a:t>
            </a:r>
            <a:r>
              <a:rPr lang="es-AR" sz="2400" spc="-5" dirty="0" smtClean="0">
                <a:latin typeface="Comic Sans MS" pitchFamily="66" charset="0"/>
                <a:cs typeface="Comic Sans MS"/>
              </a:rPr>
              <a:t>hacia</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punto</a:t>
            </a:r>
            <a:r>
              <a:rPr lang="es-AR" sz="2400" dirty="0" smtClean="0">
                <a:latin typeface="Comic Sans MS" pitchFamily="66" charset="0"/>
                <a:cs typeface="Comic Sans MS"/>
              </a:rPr>
              <a:t> </a:t>
            </a:r>
            <a:r>
              <a:rPr lang="es-AR" sz="2400" spc="-5" dirty="0" smtClean="0">
                <a:latin typeface="Comic Sans MS" pitchFamily="66" charset="0"/>
                <a:cs typeface="Comic Sans MS"/>
              </a:rPr>
              <a:t>Q</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ángulo</a:t>
            </a:r>
            <a:r>
              <a:rPr lang="es-AR" sz="2400" dirty="0" smtClean="0">
                <a:latin typeface="Comic Sans MS" pitchFamily="66" charset="0"/>
                <a:cs typeface="Comic Sans MS"/>
              </a:rPr>
              <a:t> </a:t>
            </a:r>
            <a:r>
              <a:rPr lang="es-AR" sz="2400" spc="-5" dirty="0" smtClean="0">
                <a:latin typeface="Comic Sans MS" pitchFamily="66" charset="0"/>
                <a:cs typeface="Symbol"/>
              </a:rPr>
              <a:t></a:t>
            </a:r>
            <a:r>
              <a:rPr lang="es-AR" sz="2400" dirty="0" smtClean="0">
                <a:latin typeface="Comic Sans MS" pitchFamily="66" charset="0"/>
                <a:cs typeface="Times New Roman"/>
              </a:rPr>
              <a:t> </a:t>
            </a:r>
            <a:r>
              <a:rPr lang="es-AR" sz="2400" spc="-5" dirty="0" smtClean="0">
                <a:latin typeface="Comic Sans MS" pitchFamily="66" charset="0"/>
                <a:cs typeface="Comic Sans MS"/>
              </a:rPr>
              <a:t>se </a:t>
            </a:r>
            <a:r>
              <a:rPr lang="es-AR" sz="2400" dirty="0" smtClean="0">
                <a:latin typeface="Comic Sans MS" pitchFamily="66" charset="0"/>
                <a:cs typeface="Comic Sans MS"/>
              </a:rPr>
              <a:t> </a:t>
            </a:r>
            <a:r>
              <a:rPr lang="es-AR" sz="2400" spc="-5" dirty="0" smtClean="0">
                <a:latin typeface="Comic Sans MS" pitchFamily="66" charset="0"/>
                <a:cs typeface="Comic Sans MS"/>
              </a:rPr>
              <a:t>incrementa.</a:t>
            </a:r>
            <a:r>
              <a:rPr lang="es-AR" sz="2400" dirty="0" smtClean="0">
                <a:latin typeface="Comic Sans MS" pitchFamily="66" charset="0"/>
                <a:cs typeface="Comic Sans MS"/>
              </a:rPr>
              <a:t> </a:t>
            </a:r>
            <a:r>
              <a:rPr lang="es-AR" sz="2400" spc="-5" dirty="0" smtClean="0">
                <a:latin typeface="Comic Sans MS" pitchFamily="66" charset="0"/>
                <a:cs typeface="Comic Sans MS"/>
              </a:rPr>
              <a:t>Cuando la trayectoria </a:t>
            </a:r>
            <a:r>
              <a:rPr lang="es-AR" sz="2400" spc="-5" dirty="0" err="1" smtClean="0">
                <a:latin typeface="Comic Sans MS" pitchFamily="66" charset="0"/>
                <a:cs typeface="Comic Sans MS"/>
              </a:rPr>
              <a:t>intersecta</a:t>
            </a:r>
            <a:r>
              <a:rPr lang="es-AR" sz="2400" spc="-5" dirty="0" smtClean="0">
                <a:latin typeface="Comic Sans MS" pitchFamily="66" charset="0"/>
                <a:cs typeface="Comic Sans MS"/>
              </a:rPr>
              <a:t> la línea de </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 total AB, los sistemas están </a:t>
            </a:r>
            <a:r>
              <a:rPr lang="es-AR" sz="2400" dirty="0" smtClean="0">
                <a:latin typeface="Comic Sans MS" pitchFamily="66" charset="0"/>
                <a:cs typeface="Comic Sans MS"/>
              </a:rPr>
              <a:t>180</a:t>
            </a:r>
            <a:r>
              <a:rPr lang="es-AR" sz="2400" dirty="0" smtClean="0">
                <a:latin typeface="Comic Sans MS" pitchFamily="66" charset="0"/>
                <a:cs typeface="Symbol"/>
              </a:rPr>
              <a:t></a:t>
            </a:r>
            <a:r>
              <a:rPr lang="es-AR" sz="2400" spc="5" dirty="0" smtClean="0">
                <a:latin typeface="Comic Sans MS" pitchFamily="66" charset="0"/>
                <a:cs typeface="Times New Roman"/>
              </a:rPr>
              <a:t> </a:t>
            </a:r>
            <a:r>
              <a:rPr lang="es-AR" sz="2400" spc="-5" dirty="0" smtClean="0">
                <a:latin typeface="Comic Sans MS" pitchFamily="66" charset="0"/>
                <a:cs typeface="Comic Sans MS"/>
              </a:rPr>
              <a:t>fuera de </a:t>
            </a:r>
            <a:r>
              <a:rPr lang="es-AR" sz="2400" dirty="0" smtClean="0">
                <a:latin typeface="Comic Sans MS" pitchFamily="66" charset="0"/>
                <a:cs typeface="Comic Sans MS"/>
              </a:rPr>
              <a:t> </a:t>
            </a:r>
            <a:r>
              <a:rPr lang="es-AR" sz="2400" spc="-5" dirty="0" smtClean="0">
                <a:latin typeface="Comic Sans MS" pitchFamily="66" charset="0"/>
                <a:cs typeface="Comic Sans MS"/>
              </a:rPr>
              <a:t>fase.</a:t>
            </a:r>
            <a:r>
              <a:rPr lang="es-AR" sz="2400" dirty="0" smtClean="0">
                <a:latin typeface="Comic Sans MS" pitchFamily="66" charset="0"/>
                <a:cs typeface="Comic Sans MS"/>
              </a:rPr>
              <a:t> </a:t>
            </a:r>
            <a:r>
              <a:rPr lang="es-AR" sz="2400" spc="-5" dirty="0" smtClean="0">
                <a:latin typeface="Comic Sans MS" pitchFamily="66" charset="0"/>
                <a:cs typeface="Comic Sans MS"/>
              </a:rPr>
              <a:t>Este punto es el centro eléctrico del sistema y </a:t>
            </a:r>
            <a:r>
              <a:rPr lang="es-AR" sz="2400" dirty="0" smtClean="0">
                <a:latin typeface="Comic Sans MS" pitchFamily="66" charset="0"/>
                <a:cs typeface="Comic Sans MS"/>
              </a:rPr>
              <a:t> </a:t>
            </a:r>
            <a:r>
              <a:rPr lang="es-AR" sz="2400" spc="-5" dirty="0" smtClean="0">
                <a:latin typeface="Comic Sans MS" pitchFamily="66" charset="0"/>
                <a:cs typeface="Comic Sans MS"/>
              </a:rPr>
              <a:t>representa una falla aparente trifásica total en el lugar </a:t>
            </a:r>
            <a:r>
              <a:rPr lang="es-AR" sz="2400" dirty="0" smtClean="0">
                <a:latin typeface="Comic Sans MS" pitchFamily="66" charset="0"/>
                <a:cs typeface="Comic Sans MS"/>
              </a:rPr>
              <a:t> </a:t>
            </a:r>
            <a:r>
              <a:rPr lang="es-AR" sz="2400" spc="-5" dirty="0" smtClean="0">
                <a:latin typeface="Comic Sans MS" pitchFamily="66" charset="0"/>
                <a:cs typeface="Comic Sans MS"/>
              </a:rPr>
              <a:t>de la impedancia. A medida que la trayectoria se mueve a </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izquierda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línea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sistema,</a:t>
            </a:r>
            <a:r>
              <a:rPr lang="es-AR" sz="2400" dirty="0" smtClean="0">
                <a:latin typeface="Comic Sans MS" pitchFamily="66" charset="0"/>
                <a:cs typeface="Comic Sans MS"/>
              </a:rPr>
              <a:t> </a:t>
            </a:r>
            <a:r>
              <a:rPr lang="es-AR" sz="2400" spc="-5" dirty="0" smtClean="0">
                <a:latin typeface="Comic Sans MS" pitchFamily="66" charset="0"/>
                <a:cs typeface="Comic Sans MS"/>
              </a:rPr>
              <a:t>la </a:t>
            </a:r>
            <a:r>
              <a:rPr lang="es-AR" sz="2400" spc="-254" dirty="0" smtClean="0">
                <a:latin typeface="Comic Sans MS" pitchFamily="66" charset="0"/>
                <a:cs typeface="Comic Sans MS"/>
              </a:rPr>
              <a:t> </a:t>
            </a:r>
            <a:r>
              <a:rPr lang="es-AR" sz="2400" spc="-5" dirty="0" smtClean="0">
                <a:latin typeface="Comic Sans MS" pitchFamily="66" charset="0"/>
                <a:cs typeface="Comic Sans MS"/>
              </a:rPr>
              <a:t>separación</a:t>
            </a:r>
            <a:r>
              <a:rPr lang="es-AR" sz="2400" dirty="0" smtClean="0">
                <a:latin typeface="Comic Sans MS" pitchFamily="66" charset="0"/>
                <a:cs typeface="Comic Sans MS"/>
              </a:rPr>
              <a:t> </a:t>
            </a:r>
            <a:r>
              <a:rPr lang="es-AR" sz="2400" spc="-5" dirty="0" smtClean="0">
                <a:latin typeface="Comic Sans MS" pitchFamily="66" charset="0"/>
                <a:cs typeface="Comic Sans MS"/>
              </a:rPr>
              <a:t>angular</a:t>
            </a:r>
            <a:r>
              <a:rPr lang="es-AR" sz="2400" dirty="0" smtClean="0">
                <a:latin typeface="Comic Sans MS" pitchFamily="66" charset="0"/>
                <a:cs typeface="Comic Sans MS"/>
              </a:rPr>
              <a:t> </a:t>
            </a:r>
            <a:r>
              <a:rPr lang="es-AR" sz="2400" spc="-5" dirty="0" smtClean="0">
                <a:latin typeface="Comic Sans MS" pitchFamily="66" charset="0"/>
                <a:cs typeface="Comic Sans MS"/>
              </a:rPr>
              <a:t>se</a:t>
            </a:r>
            <a:r>
              <a:rPr lang="es-AR" sz="2400" dirty="0" smtClean="0">
                <a:latin typeface="Comic Sans MS" pitchFamily="66" charset="0"/>
                <a:cs typeface="Comic Sans MS"/>
              </a:rPr>
              <a:t> </a:t>
            </a:r>
            <a:r>
              <a:rPr lang="es-AR" sz="2400" spc="-5" dirty="0" smtClean="0">
                <a:latin typeface="Comic Sans MS" pitchFamily="66" charset="0"/>
                <a:cs typeface="Comic Sans MS"/>
              </a:rPr>
              <a:t>incrementa</a:t>
            </a:r>
            <a:r>
              <a:rPr lang="es-AR" sz="2400" dirty="0" smtClean="0">
                <a:latin typeface="Comic Sans MS" pitchFamily="66" charset="0"/>
                <a:cs typeface="Comic Sans MS"/>
              </a:rPr>
              <a:t> </a:t>
            </a:r>
            <a:r>
              <a:rPr lang="es-AR" sz="2400" spc="-5" dirty="0" smtClean="0">
                <a:latin typeface="Comic Sans MS" pitchFamily="66" charset="0"/>
                <a:cs typeface="Comic Sans MS"/>
              </a:rPr>
              <a:t>más</a:t>
            </a:r>
            <a:r>
              <a:rPr lang="es-AR" sz="2400" dirty="0" smtClean="0">
                <a:latin typeface="Comic Sans MS" pitchFamily="66" charset="0"/>
                <a:cs typeface="Comic Sans MS"/>
              </a:rPr>
              <a:t> </a:t>
            </a:r>
            <a:r>
              <a:rPr lang="es-AR" sz="2400" spc="-5" dirty="0" smtClean="0">
                <a:latin typeface="Comic Sans MS" pitchFamily="66" charset="0"/>
                <a:cs typeface="Comic Sans MS"/>
              </a:rPr>
              <a:t>allá</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180</a:t>
            </a:r>
            <a:r>
              <a:rPr lang="es-AR" sz="2400" spc="-5" dirty="0" smtClean="0">
                <a:latin typeface="Comic Sans MS" pitchFamily="66" charset="0"/>
                <a:cs typeface="Symbol"/>
              </a:rPr>
              <a:t></a:t>
            </a:r>
            <a:r>
              <a:rPr lang="es-AR" sz="2400" dirty="0" smtClean="0">
                <a:latin typeface="Comic Sans MS" pitchFamily="66" charset="0"/>
                <a:cs typeface="Times New Roman"/>
              </a:rPr>
              <a:t> </a:t>
            </a:r>
            <a:r>
              <a:rPr lang="es-AR" sz="2400" spc="-5" dirty="0" smtClean="0">
                <a:latin typeface="Comic Sans MS" pitchFamily="66" charset="0"/>
                <a:cs typeface="Comic Sans MS"/>
              </a:rPr>
              <a:t>y </a:t>
            </a:r>
            <a:r>
              <a:rPr lang="es-AR" sz="2400" dirty="0" smtClean="0">
                <a:latin typeface="Comic Sans MS" pitchFamily="66" charset="0"/>
                <a:cs typeface="Comic Sans MS"/>
              </a:rPr>
              <a:t> </a:t>
            </a:r>
            <a:r>
              <a:rPr lang="es-AR" sz="2400" spc="-5" dirty="0" smtClean="0">
                <a:latin typeface="Comic Sans MS" pitchFamily="66" charset="0"/>
                <a:cs typeface="Comic Sans MS"/>
              </a:rPr>
              <a:t>eventualmente los sistemas estarán en fase otra vez. Si </a:t>
            </a:r>
            <a:r>
              <a:rPr lang="es-AR" sz="2400" dirty="0" smtClean="0">
                <a:latin typeface="Comic Sans MS" pitchFamily="66" charset="0"/>
                <a:cs typeface="Comic Sans MS"/>
              </a:rPr>
              <a:t> </a:t>
            </a:r>
            <a:r>
              <a:rPr lang="es-AR" sz="2400" spc="-5" dirty="0" smtClean="0">
                <a:latin typeface="Comic Sans MS" pitchFamily="66" charset="0"/>
                <a:cs typeface="Comic Sans MS"/>
              </a:rPr>
              <a:t>los</a:t>
            </a:r>
            <a:r>
              <a:rPr lang="es-AR" sz="2400" dirty="0" smtClean="0">
                <a:latin typeface="Comic Sans MS" pitchFamily="66" charset="0"/>
                <a:cs typeface="Comic Sans MS"/>
              </a:rPr>
              <a:t> </a:t>
            </a:r>
            <a:r>
              <a:rPr lang="es-AR" sz="2400" spc="-5" dirty="0" smtClean="0">
                <a:latin typeface="Comic Sans MS" pitchFamily="66" charset="0"/>
                <a:cs typeface="Comic Sans MS"/>
              </a:rPr>
              <a:t>sistemas</a:t>
            </a:r>
            <a:r>
              <a:rPr lang="es-AR" sz="2400" dirty="0" smtClean="0">
                <a:latin typeface="Comic Sans MS" pitchFamily="66" charset="0"/>
                <a:cs typeface="Comic Sans MS"/>
              </a:rPr>
              <a:t> </a:t>
            </a:r>
            <a:r>
              <a:rPr lang="es-AR" sz="2400" spc="-5" dirty="0" smtClean="0">
                <a:latin typeface="Comic Sans MS" pitchFamily="66" charset="0"/>
                <a:cs typeface="Comic Sans MS"/>
              </a:rPr>
              <a:t>permanecen</a:t>
            </a:r>
            <a:r>
              <a:rPr lang="es-AR" sz="2400" dirty="0" smtClean="0">
                <a:latin typeface="Comic Sans MS" pitchFamily="66" charset="0"/>
                <a:cs typeface="Comic Sans MS"/>
              </a:rPr>
              <a:t> </a:t>
            </a:r>
            <a:r>
              <a:rPr lang="es-AR" sz="2400" spc="-5" dirty="0" smtClean="0">
                <a:latin typeface="Comic Sans MS" pitchFamily="66" charset="0"/>
                <a:cs typeface="Comic Sans MS"/>
              </a:rPr>
              <a:t>juntos,</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sistema</a:t>
            </a:r>
            <a:r>
              <a:rPr lang="es-AR" sz="2400" dirty="0" smtClean="0">
                <a:latin typeface="Comic Sans MS" pitchFamily="66" charset="0"/>
                <a:cs typeface="Comic Sans MS"/>
              </a:rPr>
              <a:t> </a:t>
            </a:r>
            <a:r>
              <a:rPr lang="es-AR" sz="2400" spc="-5" dirty="0" smtClean="0">
                <a:latin typeface="Comic Sans MS" pitchFamily="66" charset="0"/>
                <a:cs typeface="Comic Sans MS"/>
              </a:rPr>
              <a:t>A</a:t>
            </a:r>
            <a:r>
              <a:rPr lang="es-AR" sz="2400" dirty="0" smtClean="0">
                <a:latin typeface="Comic Sans MS" pitchFamily="66" charset="0"/>
                <a:cs typeface="Comic Sans MS"/>
              </a:rPr>
              <a:t> </a:t>
            </a:r>
            <a:r>
              <a:rPr lang="es-AR" sz="2400" spc="-5" dirty="0" smtClean="0">
                <a:latin typeface="Comic Sans MS" pitchFamily="66" charset="0"/>
                <a:cs typeface="Comic Sans MS"/>
              </a:rPr>
              <a:t>puede </a:t>
            </a:r>
            <a:r>
              <a:rPr lang="es-AR" sz="2400" dirty="0" smtClean="0">
                <a:latin typeface="Comic Sans MS" pitchFamily="66" charset="0"/>
                <a:cs typeface="Comic Sans MS"/>
              </a:rPr>
              <a:t> </a:t>
            </a:r>
            <a:r>
              <a:rPr lang="es-AR" sz="2400" spc="-5" dirty="0" smtClean="0">
                <a:latin typeface="Comic Sans MS" pitchFamily="66" charset="0"/>
                <a:cs typeface="Comic Sans MS"/>
              </a:rPr>
              <a:t>continuar moviéndose adelante del sistema B y el ciclo </a:t>
            </a:r>
            <a:r>
              <a:rPr lang="es-AR" sz="2400" dirty="0" smtClean="0">
                <a:latin typeface="Comic Sans MS" pitchFamily="66" charset="0"/>
                <a:cs typeface="Comic Sans MS"/>
              </a:rPr>
              <a:t> </a:t>
            </a:r>
            <a:r>
              <a:rPr lang="es-AR" sz="2400" spc="-5" dirty="0" smtClean="0">
                <a:latin typeface="Comic Sans MS" pitchFamily="66" charset="0"/>
                <a:cs typeface="Comic Sans MS"/>
              </a:rPr>
              <a:t>completo puede repetirse. Cuando la trayectoria alcanza </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punto</a:t>
            </a:r>
            <a:r>
              <a:rPr lang="es-AR" sz="2400" dirty="0" smtClean="0">
                <a:latin typeface="Comic Sans MS" pitchFamily="66" charset="0"/>
                <a:cs typeface="Comic Sans MS"/>
              </a:rPr>
              <a:t> </a:t>
            </a:r>
            <a:r>
              <a:rPr lang="es-AR" sz="2400" spc="-5" dirty="0" smtClean="0">
                <a:latin typeface="Comic Sans MS" pitchFamily="66" charset="0"/>
                <a:cs typeface="Comic Sans MS"/>
              </a:rPr>
              <a:t>donde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oscilación</a:t>
            </a:r>
            <a:r>
              <a:rPr lang="es-AR" sz="2400" dirty="0" smtClean="0">
                <a:latin typeface="Comic Sans MS" pitchFamily="66" charset="0"/>
                <a:cs typeface="Comic Sans MS"/>
              </a:rPr>
              <a:t> </a:t>
            </a:r>
            <a:r>
              <a:rPr lang="es-AR" sz="2400" spc="-5" dirty="0" smtClean="0">
                <a:latin typeface="Comic Sans MS" pitchFamily="66" charset="0"/>
                <a:cs typeface="Comic Sans MS"/>
              </a:rPr>
              <a:t>inició,</a:t>
            </a:r>
            <a:r>
              <a:rPr lang="es-AR" sz="2400" dirty="0" smtClean="0">
                <a:latin typeface="Comic Sans MS" pitchFamily="66" charset="0"/>
                <a:cs typeface="Comic Sans MS"/>
              </a:rPr>
              <a:t> </a:t>
            </a:r>
            <a:r>
              <a:rPr lang="es-AR" sz="2400" spc="-5" dirty="0" smtClean="0">
                <a:latin typeface="Comic Sans MS" pitchFamily="66" charset="0"/>
                <a:cs typeface="Comic Sans MS"/>
              </a:rPr>
              <a:t>un</a:t>
            </a:r>
            <a:r>
              <a:rPr lang="es-AR" sz="2400" dirty="0" smtClean="0">
                <a:latin typeface="Comic Sans MS" pitchFamily="66" charset="0"/>
                <a:cs typeface="Comic Sans MS"/>
              </a:rPr>
              <a:t> </a:t>
            </a:r>
            <a:r>
              <a:rPr lang="es-AR" sz="2400" spc="-5" dirty="0" smtClean="0">
                <a:latin typeface="Comic Sans MS" pitchFamily="66" charset="0"/>
                <a:cs typeface="Comic Sans MS"/>
              </a:rPr>
              <a:t>ciclo</a:t>
            </a:r>
            <a:r>
              <a:rPr lang="es-AR" sz="2400" dirty="0" smtClean="0">
                <a:latin typeface="Comic Sans MS" pitchFamily="66" charset="0"/>
                <a:cs typeface="Comic Sans MS"/>
              </a:rPr>
              <a:t> </a:t>
            </a:r>
            <a:r>
              <a:rPr lang="es-AR" sz="2400" spc="-5" dirty="0" smtClean="0">
                <a:latin typeface="Comic Sans MS" pitchFamily="66" charset="0"/>
                <a:cs typeface="Comic Sans MS"/>
              </a:rPr>
              <a:t>de </a:t>
            </a:r>
            <a:r>
              <a:rPr lang="es-AR" sz="2400" dirty="0" smtClean="0">
                <a:latin typeface="Comic Sans MS" pitchFamily="66" charset="0"/>
                <a:cs typeface="Comic Sans MS"/>
              </a:rPr>
              <a:t> </a:t>
            </a:r>
            <a:r>
              <a:rPr lang="es-AR" sz="2400" spc="-5" dirty="0" smtClean="0">
                <a:latin typeface="Comic Sans MS" pitchFamily="66" charset="0"/>
                <a:cs typeface="Comic Sans MS"/>
              </a:rPr>
              <a:t>deslizamiento ha sido completado.</a:t>
            </a:r>
            <a:r>
              <a:rPr lang="es-AR" sz="2400" spc="260" dirty="0" smtClean="0">
                <a:latin typeface="Comic Sans MS" pitchFamily="66" charset="0"/>
                <a:cs typeface="Comic Sans MS"/>
              </a:rPr>
              <a:t> </a:t>
            </a:r>
            <a:r>
              <a:rPr lang="es-AR" sz="2400" spc="-5" dirty="0" smtClean="0">
                <a:latin typeface="Comic Sans MS" pitchFamily="66" charset="0"/>
                <a:cs typeface="Comic Sans MS"/>
              </a:rPr>
              <a:t>Si el sistema A se </a:t>
            </a:r>
            <a:r>
              <a:rPr lang="es-AR" sz="2400" dirty="0" smtClean="0">
                <a:latin typeface="Comic Sans MS" pitchFamily="66" charset="0"/>
                <a:cs typeface="Comic Sans MS"/>
              </a:rPr>
              <a:t> </a:t>
            </a:r>
            <a:r>
              <a:rPr lang="es-AR" sz="2400" spc="-5" dirty="0" smtClean="0">
                <a:latin typeface="Comic Sans MS" pitchFamily="66" charset="0"/>
                <a:cs typeface="Comic Sans MS"/>
              </a:rPr>
              <a:t>hace más lento con respecto al sistema B, la trayectoria </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dirty="0" smtClean="0">
                <a:latin typeface="Comic Sans MS" pitchFamily="66" charset="0"/>
                <a:cs typeface="Comic Sans MS"/>
              </a:rPr>
              <a:t> </a:t>
            </a:r>
            <a:r>
              <a:rPr lang="es-AR" sz="2400" spc="-5" dirty="0" smtClean="0">
                <a:latin typeface="Comic Sans MS" pitchFamily="66" charset="0"/>
                <a:cs typeface="Comic Sans MS"/>
              </a:rPr>
              <a:t>se</a:t>
            </a:r>
            <a:r>
              <a:rPr lang="es-AR" sz="2400" dirty="0" smtClean="0">
                <a:latin typeface="Comic Sans MS" pitchFamily="66" charset="0"/>
                <a:cs typeface="Comic Sans MS"/>
              </a:rPr>
              <a:t> </a:t>
            </a:r>
            <a:r>
              <a:rPr lang="es-AR" sz="2400" spc="-5" dirty="0" smtClean="0">
                <a:latin typeface="Comic Sans MS" pitchFamily="66" charset="0"/>
                <a:cs typeface="Comic Sans MS"/>
              </a:rPr>
              <a:t>moverá</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spc="254" dirty="0" smtClean="0">
                <a:latin typeface="Comic Sans MS" pitchFamily="66" charset="0"/>
                <a:cs typeface="Comic Sans MS"/>
              </a:rPr>
              <a:t> </a:t>
            </a:r>
            <a:r>
              <a:rPr lang="es-AR" sz="2400" spc="-5" dirty="0" smtClean="0">
                <a:latin typeface="Comic Sans MS" pitchFamily="66" charset="0"/>
                <a:cs typeface="Comic Sans MS"/>
              </a:rPr>
              <a:t>dirección</a:t>
            </a:r>
            <a:r>
              <a:rPr lang="es-AR" sz="2400" spc="260" dirty="0" smtClean="0">
                <a:latin typeface="Comic Sans MS" pitchFamily="66" charset="0"/>
                <a:cs typeface="Comic Sans MS"/>
              </a:rPr>
              <a:t> </a:t>
            </a:r>
            <a:r>
              <a:rPr lang="es-AR" sz="2400" spc="-5" dirty="0" smtClean="0">
                <a:latin typeface="Comic Sans MS" pitchFamily="66" charset="0"/>
                <a:cs typeface="Comic Sans MS"/>
              </a:rPr>
              <a:t>opuesta, </a:t>
            </a:r>
            <a:r>
              <a:rPr lang="es-AR" sz="2400" dirty="0" smtClean="0">
                <a:latin typeface="Comic Sans MS" pitchFamily="66" charset="0"/>
                <a:cs typeface="Comic Sans MS"/>
              </a:rPr>
              <a:t> </a:t>
            </a:r>
            <a:r>
              <a:rPr lang="es-AR" sz="2400" spc="-5" dirty="0" smtClean="0">
                <a:latin typeface="Comic Sans MS" pitchFamily="66" charset="0"/>
                <a:cs typeface="Comic Sans MS"/>
              </a:rPr>
              <a:t>desde Q</a:t>
            </a:r>
            <a:r>
              <a:rPr lang="es-AR" sz="2400" dirty="0" smtClean="0">
                <a:latin typeface="Comic Sans MS" pitchFamily="66" charset="0"/>
                <a:cs typeface="Comic Sans MS"/>
              </a:rPr>
              <a:t> </a:t>
            </a:r>
            <a:r>
              <a:rPr lang="es-AR" sz="2400" spc="-5" dirty="0" smtClean="0">
                <a:latin typeface="Comic Sans MS" pitchFamily="66" charset="0"/>
                <a:cs typeface="Comic Sans MS"/>
              </a:rPr>
              <a:t>hasta</a:t>
            </a:r>
            <a:r>
              <a:rPr lang="es-AR" sz="2400" dirty="0" smtClean="0">
                <a:latin typeface="Comic Sans MS" pitchFamily="66" charset="0"/>
                <a:cs typeface="Comic Sans MS"/>
              </a:rPr>
              <a:t> </a:t>
            </a:r>
            <a:r>
              <a:rPr lang="es-AR" sz="2400" spc="-5" dirty="0" smtClean="0">
                <a:latin typeface="Comic Sans MS" pitchFamily="66" charset="0"/>
                <a:cs typeface="Comic Sans MS"/>
              </a:rPr>
              <a:t>P</a:t>
            </a:r>
            <a:r>
              <a:rPr lang="es-AR" sz="2400" spc="-5" dirty="0" smtClean="0">
                <a:latin typeface="Comic Sans MS" pitchFamily="66" charset="0"/>
                <a:cs typeface="Comic Sans MS"/>
              </a:rPr>
              <a:t>.</a:t>
            </a:r>
          </a:p>
          <a:p>
            <a:pPr marL="12700" algn="just">
              <a:spcBef>
                <a:spcPts val="100"/>
              </a:spcBef>
            </a:pPr>
            <a:r>
              <a:rPr lang="es-AR" sz="2400" spc="-5" dirty="0" smtClean="0">
                <a:latin typeface="Comic Sans MS" pitchFamily="66" charset="0"/>
                <a:cs typeface="Comic Sans MS"/>
              </a:rPr>
              <a:t>Cuando la relación de tensión </a:t>
            </a:r>
            <a:r>
              <a:rPr lang="es-AR" sz="2400" dirty="0" smtClean="0">
                <a:latin typeface="Comic Sans MS" pitchFamily="66" charset="0"/>
                <a:cs typeface="Comic Sans MS"/>
              </a:rPr>
              <a:t>E</a:t>
            </a:r>
            <a:r>
              <a:rPr lang="es-AR" sz="2400" baseline="-13888" dirty="0" smtClean="0">
                <a:latin typeface="Comic Sans MS" pitchFamily="66" charset="0"/>
                <a:cs typeface="Comic Sans MS"/>
              </a:rPr>
              <a:t>A</a:t>
            </a:r>
            <a:r>
              <a:rPr lang="es-AR" sz="2400" dirty="0" smtClean="0">
                <a:latin typeface="Comic Sans MS" pitchFamily="66" charset="0"/>
                <a:cs typeface="Comic Sans MS"/>
              </a:rPr>
              <a:t>/E</a:t>
            </a:r>
            <a:r>
              <a:rPr lang="es-AR" sz="2400" baseline="-13888" dirty="0" smtClean="0">
                <a:latin typeface="Comic Sans MS" pitchFamily="66" charset="0"/>
                <a:cs typeface="Comic Sans MS"/>
              </a:rPr>
              <a:t>B</a:t>
            </a:r>
            <a:r>
              <a:rPr lang="es-AR" sz="2400" spc="7" baseline="-13888" dirty="0" smtClean="0">
                <a:latin typeface="Comic Sans MS" pitchFamily="66" charset="0"/>
                <a:cs typeface="Comic Sans MS"/>
              </a:rPr>
              <a:t> </a:t>
            </a:r>
            <a:r>
              <a:rPr lang="es-AR" sz="2400" spc="-5" dirty="0" smtClean="0">
                <a:latin typeface="Comic Sans MS" pitchFamily="66" charset="0"/>
                <a:cs typeface="Comic Sans MS"/>
              </a:rPr>
              <a:t>es mayor que 1, el </a:t>
            </a:r>
            <a:r>
              <a:rPr lang="es-AR" sz="2400" dirty="0" smtClean="0">
                <a:latin typeface="Comic Sans MS" pitchFamily="66" charset="0"/>
                <a:cs typeface="Comic Sans MS"/>
              </a:rPr>
              <a:t> </a:t>
            </a:r>
            <a:r>
              <a:rPr lang="es-AR" sz="2400" spc="-5" dirty="0" smtClean="0">
                <a:latin typeface="Comic Sans MS" pitchFamily="66" charset="0"/>
                <a:cs typeface="Comic Sans MS"/>
              </a:rPr>
              <a:t>centro eléctrico estará arriba del centro de impedancia </a:t>
            </a:r>
            <a:r>
              <a:rPr lang="es-AR" sz="2400" dirty="0" smtClean="0">
                <a:latin typeface="Comic Sans MS" pitchFamily="66" charset="0"/>
                <a:cs typeface="Comic Sans MS"/>
              </a:rPr>
              <a:t> </a:t>
            </a:r>
            <a:r>
              <a:rPr lang="es-AR" sz="2400" spc="-5" dirty="0" smtClean="0">
                <a:latin typeface="Comic Sans MS" pitchFamily="66" charset="0"/>
                <a:cs typeface="Comic Sans MS"/>
              </a:rPr>
              <a:t>del sistema (línea PQ).</a:t>
            </a:r>
            <a:r>
              <a:rPr lang="es-AR" sz="2400" dirty="0" smtClean="0">
                <a:latin typeface="Comic Sans MS" pitchFamily="66" charset="0"/>
                <a:cs typeface="Comic Sans MS"/>
              </a:rPr>
              <a:t> </a:t>
            </a:r>
            <a:r>
              <a:rPr lang="es-AR" sz="2400" spc="-5" dirty="0" smtClean="0">
                <a:latin typeface="Comic Sans MS" pitchFamily="66" charset="0"/>
                <a:cs typeface="Comic Sans MS"/>
              </a:rPr>
              <a:t>Cuando E</a:t>
            </a:r>
            <a:r>
              <a:rPr lang="es-AR" sz="2400" spc="-7" baseline="-13888" dirty="0" smtClean="0">
                <a:latin typeface="Comic Sans MS" pitchFamily="66" charset="0"/>
                <a:cs typeface="Comic Sans MS"/>
              </a:rPr>
              <a:t>A</a:t>
            </a:r>
            <a:r>
              <a:rPr lang="es-AR" sz="2400" spc="-5" dirty="0" smtClean="0">
                <a:latin typeface="Comic Sans MS" pitchFamily="66" charset="0"/>
                <a:cs typeface="Comic Sans MS"/>
              </a:rPr>
              <a:t>/E</a:t>
            </a:r>
            <a:r>
              <a:rPr lang="es-AR" sz="2400" spc="-7" baseline="-13888" dirty="0" smtClean="0">
                <a:latin typeface="Comic Sans MS" pitchFamily="66" charset="0"/>
                <a:cs typeface="Comic Sans MS"/>
              </a:rPr>
              <a:t>B</a:t>
            </a:r>
            <a:r>
              <a:rPr lang="es-AR" sz="2400" baseline="-13888" dirty="0" smtClean="0">
                <a:latin typeface="Comic Sans MS" pitchFamily="66" charset="0"/>
                <a:cs typeface="Comic Sans MS"/>
              </a:rPr>
              <a:t> </a:t>
            </a:r>
            <a:r>
              <a:rPr lang="es-AR" sz="2400" spc="-5" dirty="0" smtClean="0">
                <a:latin typeface="Comic Sans MS" pitchFamily="66" charset="0"/>
                <a:cs typeface="Comic Sans MS"/>
              </a:rPr>
              <a:t>es menor a 1, el </a:t>
            </a:r>
            <a:r>
              <a:rPr lang="es-AR" sz="2400" dirty="0" smtClean="0">
                <a:latin typeface="Comic Sans MS" pitchFamily="66" charset="0"/>
                <a:cs typeface="Comic Sans MS"/>
              </a:rPr>
              <a:t> </a:t>
            </a:r>
            <a:r>
              <a:rPr lang="es-AR" sz="2400" spc="-5" dirty="0" smtClean="0">
                <a:latin typeface="Comic Sans MS" pitchFamily="66" charset="0"/>
                <a:cs typeface="Comic Sans MS"/>
              </a:rPr>
              <a:t>centro eléctrico estará abajo del centro de impedancia </a:t>
            </a:r>
            <a:r>
              <a:rPr lang="es-AR" sz="2400" dirty="0" smtClean="0">
                <a:latin typeface="Comic Sans MS" pitchFamily="66" charset="0"/>
                <a:cs typeface="Comic Sans MS"/>
              </a:rPr>
              <a:t> </a:t>
            </a:r>
            <a:r>
              <a:rPr lang="es-AR" sz="2400" spc="-5" dirty="0" smtClean="0">
                <a:latin typeface="Comic Sans MS" pitchFamily="66" charset="0"/>
                <a:cs typeface="Comic Sans MS"/>
              </a:rPr>
              <a:t>del sistema</a:t>
            </a:r>
            <a:r>
              <a:rPr lang="es-AR" sz="2400" spc="-5" dirty="0" smtClean="0">
                <a:latin typeface="Comic Sans MS" pitchFamily="66" charset="0"/>
                <a:cs typeface="Comic Sans MS"/>
              </a:rPr>
              <a:t>.</a:t>
            </a:r>
            <a:endParaRPr sz="2400">
              <a:latin typeface="Comic Sans MS" pitchFamily="66" charset="0"/>
              <a:cs typeface="Comic Sans MS"/>
            </a:endParaRPr>
          </a:p>
        </p:txBody>
      </p:sp>
      <p:sp>
        <p:nvSpPr>
          <p:cNvPr id="20" name="object 20"/>
          <p:cNvSpPr/>
          <p:nvPr/>
        </p:nvSpPr>
        <p:spPr>
          <a:xfrm>
            <a:off x="19023293" y="6342586"/>
            <a:ext cx="36830" cy="48895"/>
          </a:xfrm>
          <a:custGeom>
            <a:avLst/>
            <a:gdLst/>
            <a:ahLst/>
            <a:cxnLst/>
            <a:rect l="l" t="t" r="r" b="b"/>
            <a:pathLst>
              <a:path w="36829" h="48895">
                <a:moveTo>
                  <a:pt x="26670" y="0"/>
                </a:moveTo>
                <a:lnTo>
                  <a:pt x="0" y="0"/>
                </a:lnTo>
                <a:lnTo>
                  <a:pt x="0" y="48755"/>
                </a:lnTo>
                <a:lnTo>
                  <a:pt x="6096" y="48755"/>
                </a:lnTo>
                <a:lnTo>
                  <a:pt x="6096" y="28955"/>
                </a:lnTo>
                <a:lnTo>
                  <a:pt x="28194" y="28955"/>
                </a:lnTo>
                <a:lnTo>
                  <a:pt x="28194" y="26669"/>
                </a:lnTo>
                <a:lnTo>
                  <a:pt x="32765" y="26669"/>
                </a:lnTo>
                <a:lnTo>
                  <a:pt x="32765" y="23621"/>
                </a:lnTo>
                <a:lnTo>
                  <a:pt x="34289" y="23621"/>
                </a:lnTo>
                <a:lnTo>
                  <a:pt x="34289" y="21335"/>
                </a:lnTo>
                <a:lnTo>
                  <a:pt x="6096" y="21335"/>
                </a:lnTo>
                <a:lnTo>
                  <a:pt x="6096" y="6095"/>
                </a:lnTo>
                <a:lnTo>
                  <a:pt x="34289" y="6095"/>
                </a:lnTo>
                <a:lnTo>
                  <a:pt x="34289" y="3047"/>
                </a:lnTo>
                <a:lnTo>
                  <a:pt x="32765" y="3047"/>
                </a:lnTo>
                <a:lnTo>
                  <a:pt x="32765" y="2285"/>
                </a:lnTo>
                <a:lnTo>
                  <a:pt x="28194" y="2285"/>
                </a:lnTo>
                <a:lnTo>
                  <a:pt x="26670" y="0"/>
                </a:lnTo>
                <a:close/>
              </a:path>
              <a:path w="36829" h="48895">
                <a:moveTo>
                  <a:pt x="34289" y="20573"/>
                </a:moveTo>
                <a:lnTo>
                  <a:pt x="26670" y="20573"/>
                </a:lnTo>
                <a:lnTo>
                  <a:pt x="26670" y="21335"/>
                </a:lnTo>
                <a:lnTo>
                  <a:pt x="34289" y="21335"/>
                </a:lnTo>
                <a:lnTo>
                  <a:pt x="34289" y="20573"/>
                </a:lnTo>
                <a:close/>
              </a:path>
              <a:path w="36829" h="48895">
                <a:moveTo>
                  <a:pt x="36575" y="8381"/>
                </a:moveTo>
                <a:lnTo>
                  <a:pt x="28194" y="8381"/>
                </a:lnTo>
                <a:lnTo>
                  <a:pt x="28194" y="9905"/>
                </a:lnTo>
                <a:lnTo>
                  <a:pt x="30480" y="9905"/>
                </a:lnTo>
                <a:lnTo>
                  <a:pt x="30480" y="18287"/>
                </a:lnTo>
                <a:lnTo>
                  <a:pt x="28194" y="18287"/>
                </a:lnTo>
                <a:lnTo>
                  <a:pt x="28194" y="20573"/>
                </a:lnTo>
                <a:lnTo>
                  <a:pt x="36575" y="20573"/>
                </a:lnTo>
                <a:lnTo>
                  <a:pt x="36575" y="8381"/>
                </a:lnTo>
                <a:close/>
              </a:path>
              <a:path w="36829" h="48895">
                <a:moveTo>
                  <a:pt x="34289" y="6095"/>
                </a:moveTo>
                <a:lnTo>
                  <a:pt x="26670" y="6095"/>
                </a:lnTo>
                <a:lnTo>
                  <a:pt x="26670" y="8381"/>
                </a:lnTo>
                <a:lnTo>
                  <a:pt x="34289" y="8381"/>
                </a:lnTo>
                <a:lnTo>
                  <a:pt x="34289" y="6095"/>
                </a:lnTo>
                <a:close/>
              </a:path>
            </a:pathLst>
          </a:custGeom>
          <a:solidFill>
            <a:srgbClr val="000000"/>
          </a:solidFill>
        </p:spPr>
        <p:txBody>
          <a:bodyPr wrap="square" lIns="0" tIns="0" rIns="0" bIns="0" rtlCol="0"/>
          <a:lstStyle/>
          <a:p>
            <a:endParaRPr/>
          </a:p>
        </p:txBody>
      </p:sp>
      <p:sp>
        <p:nvSpPr>
          <p:cNvPr id="21" name="object 21"/>
          <p:cNvSpPr/>
          <p:nvPr/>
        </p:nvSpPr>
        <p:spPr>
          <a:xfrm>
            <a:off x="19029389" y="6562765"/>
            <a:ext cx="43180" cy="48895"/>
          </a:xfrm>
          <a:custGeom>
            <a:avLst/>
            <a:gdLst/>
            <a:ahLst/>
            <a:cxnLst/>
            <a:rect l="l" t="t" r="r" b="b"/>
            <a:pathLst>
              <a:path w="43179" h="48895">
                <a:moveTo>
                  <a:pt x="32765" y="0"/>
                </a:moveTo>
                <a:lnTo>
                  <a:pt x="0" y="0"/>
                </a:lnTo>
                <a:lnTo>
                  <a:pt x="0" y="48755"/>
                </a:lnTo>
                <a:lnTo>
                  <a:pt x="7619" y="48755"/>
                </a:lnTo>
                <a:lnTo>
                  <a:pt x="7619" y="25907"/>
                </a:lnTo>
                <a:lnTo>
                  <a:pt x="30479" y="25907"/>
                </a:lnTo>
                <a:lnTo>
                  <a:pt x="30479" y="24383"/>
                </a:lnTo>
                <a:lnTo>
                  <a:pt x="34289" y="24383"/>
                </a:lnTo>
                <a:lnTo>
                  <a:pt x="34289" y="22098"/>
                </a:lnTo>
                <a:lnTo>
                  <a:pt x="36575" y="22098"/>
                </a:lnTo>
                <a:lnTo>
                  <a:pt x="36575" y="19812"/>
                </a:lnTo>
                <a:lnTo>
                  <a:pt x="7619" y="19812"/>
                </a:lnTo>
                <a:lnTo>
                  <a:pt x="7619" y="6095"/>
                </a:lnTo>
                <a:lnTo>
                  <a:pt x="36575" y="6095"/>
                </a:lnTo>
                <a:lnTo>
                  <a:pt x="36575" y="3810"/>
                </a:lnTo>
                <a:lnTo>
                  <a:pt x="34289" y="1524"/>
                </a:lnTo>
                <a:lnTo>
                  <a:pt x="32765" y="1524"/>
                </a:lnTo>
                <a:lnTo>
                  <a:pt x="32765" y="0"/>
                </a:lnTo>
                <a:close/>
              </a:path>
              <a:path w="43179" h="48895">
                <a:moveTo>
                  <a:pt x="34289" y="32765"/>
                </a:moveTo>
                <a:lnTo>
                  <a:pt x="26669" y="32765"/>
                </a:lnTo>
                <a:lnTo>
                  <a:pt x="26669" y="34289"/>
                </a:lnTo>
                <a:lnTo>
                  <a:pt x="28193" y="36575"/>
                </a:lnTo>
                <a:lnTo>
                  <a:pt x="28193" y="38862"/>
                </a:lnTo>
                <a:lnTo>
                  <a:pt x="36575" y="48755"/>
                </a:lnTo>
                <a:lnTo>
                  <a:pt x="42672" y="48755"/>
                </a:lnTo>
                <a:lnTo>
                  <a:pt x="34289" y="34289"/>
                </a:lnTo>
                <a:lnTo>
                  <a:pt x="34289" y="32765"/>
                </a:lnTo>
                <a:close/>
              </a:path>
              <a:path w="43179" h="48895">
                <a:moveTo>
                  <a:pt x="32765" y="30479"/>
                </a:moveTo>
                <a:lnTo>
                  <a:pt x="24384" y="30479"/>
                </a:lnTo>
                <a:lnTo>
                  <a:pt x="24384" y="32765"/>
                </a:lnTo>
                <a:lnTo>
                  <a:pt x="32765" y="32765"/>
                </a:lnTo>
                <a:lnTo>
                  <a:pt x="32765" y="30479"/>
                </a:lnTo>
                <a:close/>
              </a:path>
              <a:path w="43179" h="48895">
                <a:moveTo>
                  <a:pt x="30479" y="28193"/>
                </a:moveTo>
                <a:lnTo>
                  <a:pt x="22098" y="28193"/>
                </a:lnTo>
                <a:lnTo>
                  <a:pt x="22098" y="30479"/>
                </a:lnTo>
                <a:lnTo>
                  <a:pt x="30479" y="30479"/>
                </a:lnTo>
                <a:lnTo>
                  <a:pt x="30479" y="28193"/>
                </a:lnTo>
                <a:close/>
              </a:path>
              <a:path w="43179" h="48895">
                <a:moveTo>
                  <a:pt x="28193" y="25907"/>
                </a:moveTo>
                <a:lnTo>
                  <a:pt x="20574" y="25907"/>
                </a:lnTo>
                <a:lnTo>
                  <a:pt x="20574" y="28193"/>
                </a:lnTo>
                <a:lnTo>
                  <a:pt x="28193" y="28193"/>
                </a:lnTo>
                <a:lnTo>
                  <a:pt x="28193" y="25907"/>
                </a:lnTo>
                <a:close/>
              </a:path>
              <a:path w="43179" h="48895">
                <a:moveTo>
                  <a:pt x="38862" y="6095"/>
                </a:moveTo>
                <a:lnTo>
                  <a:pt x="30479" y="6095"/>
                </a:lnTo>
                <a:lnTo>
                  <a:pt x="30479" y="7619"/>
                </a:lnTo>
                <a:lnTo>
                  <a:pt x="32765" y="7619"/>
                </a:lnTo>
                <a:lnTo>
                  <a:pt x="32765" y="18287"/>
                </a:lnTo>
                <a:lnTo>
                  <a:pt x="30479" y="18287"/>
                </a:lnTo>
                <a:lnTo>
                  <a:pt x="30479" y="19812"/>
                </a:lnTo>
                <a:lnTo>
                  <a:pt x="38862" y="19812"/>
                </a:lnTo>
                <a:lnTo>
                  <a:pt x="38862" y="13715"/>
                </a:lnTo>
                <a:lnTo>
                  <a:pt x="40386" y="13715"/>
                </a:lnTo>
                <a:lnTo>
                  <a:pt x="40386" y="12191"/>
                </a:lnTo>
                <a:lnTo>
                  <a:pt x="38862" y="12191"/>
                </a:lnTo>
                <a:lnTo>
                  <a:pt x="38862" y="6095"/>
                </a:lnTo>
                <a:close/>
              </a:path>
            </a:pathLst>
          </a:custGeom>
          <a:solidFill>
            <a:srgbClr val="000000"/>
          </a:solidFill>
        </p:spPr>
        <p:txBody>
          <a:bodyPr wrap="square" lIns="0" tIns="0" rIns="0" bIns="0" rtlCol="0"/>
          <a:lstStyle/>
          <a:p>
            <a:endParaRPr/>
          </a:p>
        </p:txBody>
      </p:sp>
      <p:pic>
        <p:nvPicPr>
          <p:cNvPr id="1026" name="Picture 2"/>
          <p:cNvPicPr>
            <a:picLocks noChangeAspect="1" noChangeArrowheads="1"/>
          </p:cNvPicPr>
          <p:nvPr/>
        </p:nvPicPr>
        <p:blipFill>
          <a:blip r:embed="rId2"/>
          <a:srcRect/>
          <a:stretch>
            <a:fillRect/>
          </a:stretch>
        </p:blipFill>
        <p:spPr bwMode="auto">
          <a:xfrm>
            <a:off x="12012634" y="2385994"/>
            <a:ext cx="4962525" cy="5153025"/>
          </a:xfrm>
          <a:prstGeom prst="rect">
            <a:avLst/>
          </a:prstGeom>
          <a:noFill/>
          <a:ln w="9525">
            <a:noFill/>
            <a:miter lim="800000"/>
            <a:headEnd/>
            <a:tailEnd/>
          </a:ln>
          <a:effectLst/>
        </p:spPr>
      </p:pic>
      <p:sp>
        <p:nvSpPr>
          <p:cNvPr id="33" name="32 Rectángulo"/>
          <p:cNvSpPr/>
          <p:nvPr/>
        </p:nvSpPr>
        <p:spPr>
          <a:xfrm>
            <a:off x="11012502" y="7886720"/>
            <a:ext cx="6572296" cy="1015663"/>
          </a:xfrm>
          <a:prstGeom prst="rect">
            <a:avLst/>
          </a:prstGeom>
        </p:spPr>
        <p:txBody>
          <a:bodyPr wrap="square">
            <a:spAutoFit/>
          </a:bodyPr>
          <a:lstStyle/>
          <a:p>
            <a:pPr algn="ctr"/>
            <a:r>
              <a:rPr lang="es-AR" sz="2000" b="1" dirty="0" smtClean="0">
                <a:latin typeface="Comic Sans MS" pitchFamily="66" charset="0"/>
              </a:rPr>
              <a:t>Figura 1. Trayectoria de impedancia de pérdida de sincronismo usando procedimientos gráficos simplificados. </a:t>
            </a:r>
            <a:endParaRPr lang="es-AR" sz="2000" b="1" dirty="0">
              <a:latin typeface="Comic Sans MS" pitchFamily="66"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8240" y="385730"/>
            <a:ext cx="10358510" cy="4075475"/>
          </a:xfrm>
          <a:prstGeom prst="rect">
            <a:avLst/>
          </a:prstGeom>
        </p:spPr>
        <p:txBody>
          <a:bodyPr vert="horz" wrap="square" lIns="0" tIns="12700" rIns="0" bIns="0" rtlCol="0">
            <a:spAutoFit/>
          </a:bodyPr>
          <a:lstStyle/>
          <a:p>
            <a:pPr marL="12700" algn="just">
              <a:spcBef>
                <a:spcPts val="100"/>
              </a:spcBef>
            </a:pPr>
            <a:r>
              <a:rPr lang="es-AR" sz="2400" spc="-5" dirty="0" smtClean="0">
                <a:latin typeface="Comic Sans MS" pitchFamily="66" charset="0"/>
                <a:cs typeface="Comic Sans MS"/>
              </a:rPr>
              <a:t>Los </a:t>
            </a:r>
            <a:r>
              <a:rPr lang="es-AR" sz="2400" spc="-5" dirty="0" smtClean="0">
                <a:latin typeface="Comic Sans MS" pitchFamily="66" charset="0"/>
                <a:cs typeface="Comic Sans MS"/>
              </a:rPr>
              <a:t>centros eléctricos del sistema varían de acuerdo a </a:t>
            </a:r>
            <a:r>
              <a:rPr lang="es-AR" sz="2400" dirty="0" smtClean="0">
                <a:latin typeface="Comic Sans MS" pitchFamily="66" charset="0"/>
                <a:cs typeface="Comic Sans MS"/>
              </a:rPr>
              <a:t> </a:t>
            </a:r>
            <a:r>
              <a:rPr lang="es-AR" sz="2400" spc="-5" dirty="0" smtClean="0">
                <a:latin typeface="Comic Sans MS" pitchFamily="66" charset="0"/>
                <a:cs typeface="Comic Sans MS"/>
              </a:rPr>
              <a:t>cómo</a:t>
            </a:r>
            <a:r>
              <a:rPr lang="es-AR" sz="2400" dirty="0" smtClean="0">
                <a:latin typeface="Comic Sans MS" pitchFamily="66" charset="0"/>
                <a:cs typeface="Comic Sans MS"/>
              </a:rPr>
              <a:t> </a:t>
            </a:r>
            <a:r>
              <a:rPr lang="es-AR" sz="2400" spc="-5" dirty="0" smtClean="0">
                <a:latin typeface="Comic Sans MS" pitchFamily="66" charset="0"/>
                <a:cs typeface="Comic Sans MS"/>
              </a:rPr>
              <a:t>varía</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sistema</a:t>
            </a:r>
            <a:r>
              <a:rPr lang="es-AR" sz="2400" dirty="0" smtClean="0">
                <a:latin typeface="Comic Sans MS" pitchFamily="66" charset="0"/>
                <a:cs typeface="Comic Sans MS"/>
              </a:rPr>
              <a:t> </a:t>
            </a:r>
            <a:r>
              <a:rPr lang="es-AR" sz="2400" spc="-5" dirty="0" smtClean="0">
                <a:latin typeface="Comic Sans MS" pitchFamily="66" charset="0"/>
                <a:cs typeface="Comic Sans MS"/>
              </a:rPr>
              <a:t>atrás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las </a:t>
            </a:r>
            <a:r>
              <a:rPr lang="es-AR" sz="2400" dirty="0" smtClean="0">
                <a:latin typeface="Comic Sans MS" pitchFamily="66" charset="0"/>
                <a:cs typeface="Comic Sans MS"/>
              </a:rPr>
              <a:t> </a:t>
            </a:r>
            <a:r>
              <a:rPr lang="es-AR" sz="2400" spc="-5" dirty="0" smtClean="0">
                <a:latin typeface="Comic Sans MS" pitchFamily="66" charset="0"/>
                <a:cs typeface="Comic Sans MS"/>
              </a:rPr>
              <a:t>terminales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línea</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a</a:t>
            </a:r>
            <a:r>
              <a:rPr lang="es-AR" sz="2400" dirty="0" smtClean="0">
                <a:latin typeface="Comic Sans MS" pitchFamily="66" charset="0"/>
                <a:cs typeface="Comic Sans MS"/>
              </a:rPr>
              <a:t> </a:t>
            </a:r>
            <a:r>
              <a:rPr lang="es-AR" sz="2400" spc="-5" dirty="0" smtClean="0">
                <a:latin typeface="Comic Sans MS" pitchFamily="66" charset="0"/>
                <a:cs typeface="Comic Sans MS"/>
              </a:rPr>
              <a:t>cómo</a:t>
            </a:r>
            <a:r>
              <a:rPr lang="es-AR" sz="2400" dirty="0" smtClean="0">
                <a:latin typeface="Comic Sans MS" pitchFamily="66" charset="0"/>
                <a:cs typeface="Comic Sans MS"/>
              </a:rPr>
              <a:t> </a:t>
            </a:r>
            <a:r>
              <a:rPr lang="es-AR" sz="2400" spc="-5" dirty="0" smtClean="0">
                <a:latin typeface="Comic Sans MS" pitchFamily="66" charset="0"/>
                <a:cs typeface="Comic Sans MS"/>
              </a:rPr>
              <a:t>varían</a:t>
            </a:r>
            <a:r>
              <a:rPr lang="es-AR" sz="2400" spc="254" dirty="0" smtClean="0">
                <a:latin typeface="Comic Sans MS" pitchFamily="66" charset="0"/>
                <a:cs typeface="Comic Sans MS"/>
              </a:rPr>
              <a:t> </a:t>
            </a:r>
            <a:r>
              <a:rPr lang="es-AR" sz="2400" spc="-5" dirty="0" smtClean="0">
                <a:latin typeface="Comic Sans MS" pitchFamily="66" charset="0"/>
                <a:cs typeface="Comic Sans MS"/>
              </a:rPr>
              <a:t>las</a:t>
            </a:r>
            <a:r>
              <a:rPr lang="es-AR" sz="2400" spc="260" dirty="0" smtClean="0">
                <a:latin typeface="Comic Sans MS" pitchFamily="66" charset="0"/>
                <a:cs typeface="Comic Sans MS"/>
              </a:rPr>
              <a:t> </a:t>
            </a:r>
            <a:r>
              <a:rPr lang="es-AR" sz="2400" spc="-5" dirty="0" smtClean="0">
                <a:latin typeface="Comic Sans MS" pitchFamily="66" charset="0"/>
                <a:cs typeface="Comic Sans MS"/>
              </a:rPr>
              <a:t>tensiones </a:t>
            </a:r>
            <a:r>
              <a:rPr lang="es-AR" sz="2400" dirty="0" smtClean="0">
                <a:latin typeface="Comic Sans MS" pitchFamily="66" charset="0"/>
                <a:cs typeface="Comic Sans MS"/>
              </a:rPr>
              <a:t> </a:t>
            </a:r>
            <a:r>
              <a:rPr lang="es-AR" sz="2400" spc="-5" dirty="0" smtClean="0">
                <a:latin typeface="Comic Sans MS" pitchFamily="66" charset="0"/>
                <a:cs typeface="Comic Sans MS"/>
              </a:rPr>
              <a:t>internas</a:t>
            </a:r>
            <a:r>
              <a:rPr lang="es-AR" sz="2400" dirty="0" smtClean="0">
                <a:latin typeface="Comic Sans MS" pitchFamily="66" charset="0"/>
                <a:cs typeface="Comic Sans MS"/>
              </a:rPr>
              <a:t> </a:t>
            </a:r>
            <a:r>
              <a:rPr lang="es-AR" sz="2400" spc="-5" dirty="0" smtClean="0">
                <a:latin typeface="Comic Sans MS" pitchFamily="66" charset="0"/>
                <a:cs typeface="Comic Sans MS"/>
              </a:rPr>
              <a:t>equivalentes</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velocidad</a:t>
            </a:r>
            <a:r>
              <a:rPr lang="es-AR" sz="2400" dirty="0" smtClean="0">
                <a:latin typeface="Comic Sans MS" pitchFamily="66" charset="0"/>
                <a:cs typeface="Comic Sans MS"/>
              </a:rPr>
              <a:t> </a:t>
            </a:r>
            <a:r>
              <a:rPr lang="es-AR" sz="2400" spc="-5" dirty="0" smtClean="0">
                <a:latin typeface="Comic Sans MS" pitchFamily="66" charset="0"/>
                <a:cs typeface="Comic Sans MS"/>
              </a:rPr>
              <a:t>de </a:t>
            </a:r>
            <a:r>
              <a:rPr lang="es-AR" sz="2400" spc="-254" dirty="0" smtClean="0">
                <a:latin typeface="Comic Sans MS" pitchFamily="66" charset="0"/>
                <a:cs typeface="Comic Sans MS"/>
              </a:rPr>
              <a:t> </a:t>
            </a:r>
            <a:r>
              <a:rPr lang="es-AR" sz="2400" spc="-5" dirty="0" smtClean="0">
                <a:latin typeface="Comic Sans MS" pitchFamily="66" charset="0"/>
                <a:cs typeface="Comic Sans MS"/>
              </a:rPr>
              <a:t>deslizamiento</a:t>
            </a:r>
            <a:r>
              <a:rPr lang="es-AR" sz="2400" spc="170" dirty="0" smtClean="0">
                <a:latin typeface="Comic Sans MS" pitchFamily="66" charset="0"/>
                <a:cs typeface="Comic Sans MS"/>
              </a:rPr>
              <a:t> </a:t>
            </a:r>
            <a:r>
              <a:rPr lang="es-AR" sz="2400" spc="-5" dirty="0" smtClean="0">
                <a:latin typeface="Comic Sans MS" pitchFamily="66" charset="0"/>
                <a:cs typeface="Comic Sans MS"/>
              </a:rPr>
              <a:t>entre</a:t>
            </a:r>
            <a:r>
              <a:rPr lang="es-AR" sz="2400" spc="175" dirty="0" smtClean="0">
                <a:latin typeface="Comic Sans MS" pitchFamily="66" charset="0"/>
                <a:cs typeface="Comic Sans MS"/>
              </a:rPr>
              <a:t> </a:t>
            </a:r>
            <a:r>
              <a:rPr lang="es-AR" sz="2400" spc="-5" dirty="0" smtClean="0">
                <a:latin typeface="Comic Sans MS" pitchFamily="66" charset="0"/>
                <a:cs typeface="Comic Sans MS"/>
              </a:rPr>
              <a:t>los</a:t>
            </a:r>
            <a:r>
              <a:rPr lang="es-AR" sz="2400" spc="175" dirty="0" smtClean="0">
                <a:latin typeface="Comic Sans MS" pitchFamily="66" charset="0"/>
                <a:cs typeface="Comic Sans MS"/>
              </a:rPr>
              <a:t> </a:t>
            </a:r>
            <a:r>
              <a:rPr lang="es-AR" sz="2400" spc="-5" dirty="0" smtClean="0">
                <a:latin typeface="Comic Sans MS" pitchFamily="66" charset="0"/>
                <a:cs typeface="Comic Sans MS"/>
              </a:rPr>
              <a:t>sistemas</a:t>
            </a:r>
            <a:r>
              <a:rPr lang="es-AR" sz="2400" spc="175" dirty="0" smtClean="0">
                <a:latin typeface="Comic Sans MS" pitchFamily="66" charset="0"/>
                <a:cs typeface="Comic Sans MS"/>
              </a:rPr>
              <a:t> </a:t>
            </a:r>
            <a:r>
              <a:rPr lang="es-AR" sz="2400" spc="-5" dirty="0" smtClean="0">
                <a:latin typeface="Comic Sans MS" pitchFamily="66" charset="0"/>
                <a:cs typeface="Comic Sans MS"/>
              </a:rPr>
              <a:t>depende</a:t>
            </a:r>
            <a:r>
              <a:rPr lang="es-AR" sz="2400" spc="170" dirty="0" smtClean="0">
                <a:latin typeface="Comic Sans MS" pitchFamily="66" charset="0"/>
                <a:cs typeface="Comic Sans MS"/>
              </a:rPr>
              <a:t> </a:t>
            </a:r>
            <a:r>
              <a:rPr lang="es-AR" sz="2400" spc="-5" dirty="0" smtClean="0">
                <a:latin typeface="Comic Sans MS" pitchFamily="66" charset="0"/>
                <a:cs typeface="Comic Sans MS"/>
              </a:rPr>
              <a:t>de</a:t>
            </a:r>
            <a:r>
              <a:rPr lang="es-AR" sz="2400" spc="170" dirty="0" smtClean="0">
                <a:latin typeface="Comic Sans MS" pitchFamily="66" charset="0"/>
                <a:cs typeface="Comic Sans MS"/>
              </a:rPr>
              <a:t> </a:t>
            </a:r>
            <a:r>
              <a:rPr lang="es-AR" sz="2400" spc="-5" dirty="0" smtClean="0">
                <a:latin typeface="Comic Sans MS" pitchFamily="66" charset="0"/>
                <a:cs typeface="Comic Sans MS"/>
              </a:rPr>
              <a:t>los</a:t>
            </a:r>
            <a:r>
              <a:rPr lang="es-AR" sz="2400" spc="175" dirty="0" smtClean="0">
                <a:latin typeface="Comic Sans MS" pitchFamily="66" charset="0"/>
                <a:cs typeface="Comic Sans MS"/>
              </a:rPr>
              <a:t> </a:t>
            </a:r>
            <a:r>
              <a:rPr lang="es-AR" sz="2400" spc="-5" dirty="0" smtClean="0">
                <a:latin typeface="Comic Sans MS" pitchFamily="66" charset="0"/>
                <a:cs typeface="Comic Sans MS"/>
              </a:rPr>
              <a:t>pares </a:t>
            </a:r>
            <a:r>
              <a:rPr lang="es-AR" sz="2400" spc="-254"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aceleración</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las</a:t>
            </a:r>
            <a:r>
              <a:rPr lang="es-AR" sz="2400" dirty="0" smtClean="0">
                <a:latin typeface="Comic Sans MS" pitchFamily="66" charset="0"/>
                <a:cs typeface="Comic Sans MS"/>
              </a:rPr>
              <a:t> </a:t>
            </a:r>
            <a:r>
              <a:rPr lang="es-AR" sz="2400" spc="-5" dirty="0" smtClean="0">
                <a:latin typeface="Comic Sans MS" pitchFamily="66" charset="0"/>
                <a:cs typeface="Comic Sans MS"/>
              </a:rPr>
              <a:t>inercias</a:t>
            </a:r>
            <a:r>
              <a:rPr lang="es-AR" sz="2400" spc="254" dirty="0" smtClean="0">
                <a:latin typeface="Comic Sans MS" pitchFamily="66" charset="0"/>
                <a:cs typeface="Comic Sans MS"/>
              </a:rPr>
              <a:t> </a:t>
            </a:r>
            <a:r>
              <a:rPr lang="es-AR" sz="2400" spc="-5" dirty="0" smtClean="0">
                <a:latin typeface="Comic Sans MS" pitchFamily="66" charset="0"/>
                <a:cs typeface="Comic Sans MS"/>
              </a:rPr>
              <a:t>del</a:t>
            </a:r>
            <a:r>
              <a:rPr lang="es-AR" sz="2400" spc="260"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260" dirty="0" smtClean="0">
                <a:latin typeface="Comic Sans MS" pitchFamily="66" charset="0"/>
                <a:cs typeface="Comic Sans MS"/>
              </a:rPr>
              <a:t> </a:t>
            </a:r>
            <a:r>
              <a:rPr lang="es-AR" sz="2400" spc="-5" dirty="0" smtClean="0">
                <a:latin typeface="Comic Sans MS" pitchFamily="66" charset="0"/>
                <a:cs typeface="Comic Sans MS"/>
              </a:rPr>
              <a:t>Los </a:t>
            </a:r>
            <a:r>
              <a:rPr lang="es-AR" sz="2400" dirty="0" smtClean="0">
                <a:latin typeface="Comic Sans MS" pitchFamily="66" charset="0"/>
                <a:cs typeface="Comic Sans MS"/>
              </a:rPr>
              <a:t> </a:t>
            </a:r>
            <a:r>
              <a:rPr lang="es-AR" sz="2400" spc="-5" dirty="0" smtClean="0">
                <a:latin typeface="Comic Sans MS" pitchFamily="66" charset="0"/>
                <a:cs typeface="Comic Sans MS"/>
              </a:rPr>
              <a:t>estudios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estabilidad</a:t>
            </a:r>
            <a:r>
              <a:rPr lang="es-AR" sz="2400" dirty="0" smtClean="0">
                <a:latin typeface="Comic Sans MS" pitchFamily="66" charset="0"/>
                <a:cs typeface="Comic Sans MS"/>
              </a:rPr>
              <a:t> </a:t>
            </a:r>
            <a:r>
              <a:rPr lang="es-AR" sz="2400" spc="-5" dirty="0" smtClean="0">
                <a:latin typeface="Comic Sans MS" pitchFamily="66" charset="0"/>
                <a:cs typeface="Comic Sans MS"/>
              </a:rPr>
              <a:t>transitoria</a:t>
            </a:r>
            <a:r>
              <a:rPr lang="es-AR" sz="2400" spc="260" dirty="0" smtClean="0">
                <a:latin typeface="Comic Sans MS" pitchFamily="66" charset="0"/>
                <a:cs typeface="Comic Sans MS"/>
              </a:rPr>
              <a:t> </a:t>
            </a:r>
            <a:r>
              <a:rPr lang="es-AR" sz="2400" spc="-5" dirty="0" smtClean="0">
                <a:latin typeface="Comic Sans MS" pitchFamily="66" charset="0"/>
                <a:cs typeface="Comic Sans MS"/>
              </a:rPr>
              <a:t>proporcionan</a:t>
            </a:r>
            <a:r>
              <a:rPr lang="es-AR" sz="2400" spc="260" dirty="0" smtClean="0">
                <a:latin typeface="Comic Sans MS" pitchFamily="66" charset="0"/>
                <a:cs typeface="Comic Sans MS"/>
              </a:rPr>
              <a:t> </a:t>
            </a:r>
            <a:r>
              <a:rPr lang="es-AR" sz="2400" spc="-5" dirty="0" smtClean="0">
                <a:latin typeface="Comic Sans MS" pitchFamily="66" charset="0"/>
                <a:cs typeface="Comic Sans MS"/>
              </a:rPr>
              <a:t>el </a:t>
            </a:r>
            <a:r>
              <a:rPr lang="es-AR" sz="2400" spc="-254" dirty="0" smtClean="0">
                <a:latin typeface="Comic Sans MS" pitchFamily="66" charset="0"/>
                <a:cs typeface="Comic Sans MS"/>
              </a:rPr>
              <a:t> </a:t>
            </a:r>
            <a:r>
              <a:rPr lang="es-AR" sz="2400" spc="-5" dirty="0" smtClean="0">
                <a:latin typeface="Comic Sans MS" pitchFamily="66" charset="0"/>
                <a:cs typeface="Comic Sans MS"/>
              </a:rPr>
              <a:t>mejor</a:t>
            </a:r>
            <a:r>
              <a:rPr lang="es-AR" sz="2400" dirty="0" smtClean="0">
                <a:latin typeface="Comic Sans MS" pitchFamily="66" charset="0"/>
                <a:cs typeface="Comic Sans MS"/>
              </a:rPr>
              <a:t> </a:t>
            </a:r>
            <a:r>
              <a:rPr lang="es-AR" sz="2400" spc="-5" dirty="0" smtClean="0">
                <a:latin typeface="Comic Sans MS" pitchFamily="66" charset="0"/>
                <a:cs typeface="Comic Sans MS"/>
              </a:rPr>
              <a:t>medio</a:t>
            </a:r>
            <a:r>
              <a:rPr lang="es-AR" sz="2400" dirty="0" smtClean="0">
                <a:latin typeface="Comic Sans MS" pitchFamily="66" charset="0"/>
                <a:cs typeface="Comic Sans MS"/>
              </a:rPr>
              <a:t> </a:t>
            </a:r>
            <a:r>
              <a:rPr lang="es-AR" sz="2400" spc="-5" dirty="0" smtClean="0">
                <a:latin typeface="Comic Sans MS" pitchFamily="66" charset="0"/>
                <a:cs typeface="Comic Sans MS"/>
              </a:rPr>
              <a:t>para</a:t>
            </a:r>
            <a:r>
              <a:rPr lang="es-AR" sz="2400" dirty="0" smtClean="0">
                <a:latin typeface="Comic Sans MS" pitchFamily="66" charset="0"/>
                <a:cs typeface="Comic Sans MS"/>
              </a:rPr>
              <a:t> </a:t>
            </a:r>
            <a:r>
              <a:rPr lang="es-AR" sz="2400" spc="-5" dirty="0" smtClean="0">
                <a:latin typeface="Comic Sans MS" pitchFamily="66" charset="0"/>
                <a:cs typeface="Comic Sans MS"/>
              </a:rPr>
              <a:t>determinar</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velocidad</a:t>
            </a:r>
            <a:r>
              <a:rPr lang="es-AR" sz="2400" dirty="0" smtClean="0">
                <a:latin typeface="Comic Sans MS" pitchFamily="66" charset="0"/>
                <a:cs typeface="Comic Sans MS"/>
              </a:rPr>
              <a:t> </a:t>
            </a:r>
            <a:r>
              <a:rPr lang="es-AR" sz="2400" spc="-5" dirty="0" smtClean="0">
                <a:latin typeface="Comic Sans MS" pitchFamily="66" charset="0"/>
                <a:cs typeface="Comic Sans MS"/>
              </a:rPr>
              <a:t>del </a:t>
            </a:r>
            <a:r>
              <a:rPr lang="es-AR" sz="2400" dirty="0" smtClean="0">
                <a:latin typeface="Comic Sans MS" pitchFamily="66" charset="0"/>
                <a:cs typeface="Comic Sans MS"/>
              </a:rPr>
              <a:t> </a:t>
            </a:r>
            <a:r>
              <a:rPr lang="es-AR" sz="2400" spc="-5" dirty="0" smtClean="0">
                <a:latin typeface="Comic Sans MS" pitchFamily="66" charset="0"/>
                <a:cs typeface="Comic Sans MS"/>
              </a:rPr>
              <a:t>deslizamiento</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a</a:t>
            </a:r>
            <a:r>
              <a:rPr lang="es-AR" sz="2400" dirty="0" smtClean="0">
                <a:latin typeface="Comic Sans MS" pitchFamily="66" charset="0"/>
                <a:cs typeface="Comic Sans MS"/>
              </a:rPr>
              <a:t> </a:t>
            </a:r>
            <a:r>
              <a:rPr lang="es-AR" sz="2400" spc="-5" dirty="0" smtClean="0">
                <a:latin typeface="Comic Sans MS" pitchFamily="66" charset="0"/>
                <a:cs typeface="Comic Sans MS"/>
              </a:rPr>
              <a:t>dónde</a:t>
            </a:r>
            <a:r>
              <a:rPr lang="es-AR" sz="2400" dirty="0" smtClean="0">
                <a:latin typeface="Comic Sans MS" pitchFamily="66" charset="0"/>
                <a:cs typeface="Comic Sans MS"/>
              </a:rPr>
              <a:t> </a:t>
            </a:r>
            <a:r>
              <a:rPr lang="es-AR" sz="2400" spc="-5" dirty="0" smtClean="0">
                <a:latin typeface="Comic Sans MS" pitchFamily="66" charset="0"/>
                <a:cs typeface="Comic Sans MS"/>
              </a:rPr>
              <a:t>irá</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trayectoria</a:t>
            </a:r>
            <a:r>
              <a:rPr lang="es-AR" sz="2400" spc="260" dirty="0" smtClean="0">
                <a:latin typeface="Comic Sans MS" pitchFamily="66" charset="0"/>
                <a:cs typeface="Comic Sans MS"/>
              </a:rPr>
              <a:t> </a:t>
            </a:r>
            <a:r>
              <a:rPr lang="es-AR" sz="2400" spc="-5" dirty="0" smtClean="0">
                <a:latin typeface="Comic Sans MS" pitchFamily="66" charset="0"/>
                <a:cs typeface="Comic Sans MS"/>
              </a:rPr>
              <a:t>de</a:t>
            </a:r>
            <a:r>
              <a:rPr lang="es-AR" sz="2400" spc="260" dirty="0" smtClean="0">
                <a:latin typeface="Comic Sans MS" pitchFamily="66" charset="0"/>
                <a:cs typeface="Comic Sans MS"/>
              </a:rPr>
              <a:t> </a:t>
            </a:r>
            <a:r>
              <a:rPr lang="es-AR" sz="2400" spc="-5" dirty="0" smtClean="0">
                <a:latin typeface="Comic Sans MS" pitchFamily="66" charset="0"/>
                <a:cs typeface="Comic Sans MS"/>
              </a:rPr>
              <a:t>la </a:t>
            </a:r>
            <a:r>
              <a:rPr lang="es-AR" sz="2400" spc="-254" dirty="0" smtClean="0">
                <a:latin typeface="Comic Sans MS" pitchFamily="66" charset="0"/>
                <a:cs typeface="Comic Sans MS"/>
              </a:rPr>
              <a:t> </a:t>
            </a:r>
            <a:r>
              <a:rPr lang="es-AR" sz="2400" spc="-5" dirty="0" smtClean="0">
                <a:latin typeface="Comic Sans MS" pitchFamily="66" charset="0"/>
                <a:cs typeface="Comic Sans MS"/>
              </a:rPr>
              <a:t>oscilación de potencia en relación a las terminales del </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spc="245" dirty="0" smtClean="0">
                <a:latin typeface="Comic Sans MS" pitchFamily="66" charset="0"/>
                <a:cs typeface="Comic Sans MS"/>
              </a:rPr>
              <a:t> </a:t>
            </a:r>
            <a:r>
              <a:rPr lang="es-AR" sz="2400" spc="-5" dirty="0" smtClean="0">
                <a:latin typeface="Comic Sans MS" pitchFamily="66" charset="0"/>
                <a:cs typeface="Comic Sans MS"/>
              </a:rPr>
              <a:t>o</a:t>
            </a:r>
            <a:r>
              <a:rPr lang="es-AR" sz="2400" spc="250" dirty="0" smtClean="0">
                <a:latin typeface="Comic Sans MS" pitchFamily="66" charset="0"/>
                <a:cs typeface="Comic Sans MS"/>
              </a:rPr>
              <a:t> </a:t>
            </a:r>
            <a:r>
              <a:rPr lang="es-AR" sz="2400" spc="-5" dirty="0" smtClean="0">
                <a:latin typeface="Comic Sans MS" pitchFamily="66" charset="0"/>
                <a:cs typeface="Comic Sans MS"/>
              </a:rPr>
              <a:t>a</a:t>
            </a:r>
            <a:r>
              <a:rPr lang="es-AR" sz="2400" spc="250" dirty="0" smtClean="0">
                <a:latin typeface="Comic Sans MS" pitchFamily="66" charset="0"/>
                <a:cs typeface="Comic Sans MS"/>
              </a:rPr>
              <a:t> </a:t>
            </a:r>
            <a:r>
              <a:rPr lang="es-AR" sz="2400" spc="-5" dirty="0" smtClean="0">
                <a:latin typeface="Comic Sans MS" pitchFamily="66" charset="0"/>
                <a:cs typeface="Comic Sans MS"/>
              </a:rPr>
              <a:t>las</a:t>
            </a:r>
            <a:r>
              <a:rPr lang="es-AR" sz="2400" spc="245" dirty="0" smtClean="0">
                <a:latin typeface="Comic Sans MS" pitchFamily="66" charset="0"/>
                <a:cs typeface="Comic Sans MS"/>
              </a:rPr>
              <a:t> </a:t>
            </a:r>
            <a:r>
              <a:rPr lang="es-AR" sz="2400" spc="-5" dirty="0" smtClean="0">
                <a:latin typeface="Comic Sans MS" pitchFamily="66" charset="0"/>
                <a:cs typeface="Comic Sans MS"/>
              </a:rPr>
              <a:t>terminales</a:t>
            </a:r>
            <a:r>
              <a:rPr lang="es-AR" sz="2400" spc="245" dirty="0" smtClean="0">
                <a:latin typeface="Comic Sans MS" pitchFamily="66" charset="0"/>
                <a:cs typeface="Comic Sans MS"/>
              </a:rPr>
              <a:t> </a:t>
            </a:r>
            <a:r>
              <a:rPr lang="es-AR" sz="2400" spc="-5" dirty="0" smtClean="0">
                <a:latin typeface="Comic Sans MS" pitchFamily="66" charset="0"/>
                <a:cs typeface="Comic Sans MS"/>
              </a:rPr>
              <a:t>de</a:t>
            </a:r>
            <a:r>
              <a:rPr lang="es-AR" sz="2400" spc="245" dirty="0" smtClean="0">
                <a:latin typeface="Comic Sans MS" pitchFamily="66" charset="0"/>
                <a:cs typeface="Comic Sans MS"/>
              </a:rPr>
              <a:t> </a:t>
            </a:r>
            <a:r>
              <a:rPr lang="es-AR" sz="2400" spc="-5" dirty="0" smtClean="0">
                <a:latin typeface="Comic Sans MS" pitchFamily="66" charset="0"/>
                <a:cs typeface="Comic Sans MS"/>
              </a:rPr>
              <a:t>alta</a:t>
            </a:r>
            <a:r>
              <a:rPr lang="es-AR" sz="2400" spc="245" dirty="0" smtClean="0">
                <a:latin typeface="Comic Sans MS" pitchFamily="66" charset="0"/>
                <a:cs typeface="Comic Sans MS"/>
              </a:rPr>
              <a:t> </a:t>
            </a:r>
            <a:r>
              <a:rPr lang="es-AR" sz="2400" spc="-5" dirty="0" smtClean="0">
                <a:latin typeface="Comic Sans MS" pitchFamily="66" charset="0"/>
                <a:cs typeface="Comic Sans MS"/>
              </a:rPr>
              <a:t>tensión</a:t>
            </a:r>
            <a:r>
              <a:rPr lang="es-AR" sz="2400" spc="245" dirty="0" smtClean="0">
                <a:latin typeface="Comic Sans MS" pitchFamily="66" charset="0"/>
                <a:cs typeface="Comic Sans MS"/>
              </a:rPr>
              <a:t> </a:t>
            </a:r>
            <a:r>
              <a:rPr lang="es-AR" sz="2400" spc="-5" dirty="0" smtClean="0">
                <a:latin typeface="Comic Sans MS" pitchFamily="66" charset="0"/>
                <a:cs typeface="Comic Sans MS"/>
              </a:rPr>
              <a:t>del </a:t>
            </a:r>
            <a:r>
              <a:rPr lang="es-AR" sz="2400" spc="-260" dirty="0" smtClean="0">
                <a:latin typeface="Comic Sans MS" pitchFamily="66" charset="0"/>
                <a:cs typeface="Comic Sans MS"/>
              </a:rPr>
              <a:t> </a:t>
            </a:r>
            <a:r>
              <a:rPr lang="es-AR" sz="2400" spc="-5" dirty="0" smtClean="0">
                <a:latin typeface="Comic Sans MS" pitchFamily="66" charset="0"/>
                <a:cs typeface="Comic Sans MS"/>
              </a:rPr>
              <a:t>transformador</a:t>
            </a:r>
            <a:r>
              <a:rPr lang="es-AR" sz="2400" dirty="0" smtClean="0">
                <a:latin typeface="Comic Sans MS" pitchFamily="66" charset="0"/>
                <a:cs typeface="Comic Sans MS"/>
              </a:rPr>
              <a:t> </a:t>
            </a:r>
            <a:r>
              <a:rPr lang="es-AR" sz="2400" spc="-5" dirty="0" smtClean="0">
                <a:latin typeface="Comic Sans MS" pitchFamily="66" charset="0"/>
                <a:cs typeface="Comic Sans MS"/>
              </a:rPr>
              <a:t>elevador</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spc="260" dirty="0" smtClean="0">
                <a:latin typeface="Comic Sans MS" pitchFamily="66" charset="0"/>
                <a:cs typeface="Comic Sans MS"/>
              </a:rPr>
              <a:t> </a:t>
            </a:r>
            <a:r>
              <a:rPr lang="es-AR" sz="2400" spc="-5" dirty="0" smtClean="0">
                <a:latin typeface="Comic Sans MS" pitchFamily="66" charset="0"/>
                <a:cs typeface="Comic Sans MS"/>
              </a:rPr>
              <a:t>unidad.</a:t>
            </a:r>
            <a:r>
              <a:rPr lang="es-AR" sz="2400" spc="260" dirty="0" smtClean="0">
                <a:latin typeface="Comic Sans MS" pitchFamily="66" charset="0"/>
                <a:cs typeface="Comic Sans MS"/>
              </a:rPr>
              <a:t> </a:t>
            </a:r>
            <a:r>
              <a:rPr lang="es-AR" sz="2400" spc="-5" dirty="0" smtClean="0">
                <a:latin typeface="Comic Sans MS" pitchFamily="66" charset="0"/>
                <a:cs typeface="Comic Sans MS"/>
              </a:rPr>
              <a:t>Cuando</a:t>
            </a:r>
            <a:r>
              <a:rPr lang="es-AR" sz="2400" spc="260" dirty="0" smtClean="0">
                <a:latin typeface="Comic Sans MS" pitchFamily="66" charset="0"/>
                <a:cs typeface="Comic Sans MS"/>
              </a:rPr>
              <a:t> </a:t>
            </a:r>
            <a:r>
              <a:rPr lang="es-AR" sz="2400" spc="-5" dirty="0" smtClean="0">
                <a:latin typeface="Comic Sans MS" pitchFamily="66" charset="0"/>
                <a:cs typeface="Comic Sans MS"/>
              </a:rPr>
              <a:t>la </a:t>
            </a:r>
            <a:r>
              <a:rPr lang="es-AR" sz="2400" dirty="0" smtClean="0">
                <a:latin typeface="Comic Sans MS" pitchFamily="66" charset="0"/>
                <a:cs typeface="Comic Sans MS"/>
              </a:rPr>
              <a:t> </a:t>
            </a:r>
            <a:r>
              <a:rPr lang="es-AR" sz="2400" spc="-5" dirty="0" smtClean="0">
                <a:latin typeface="Comic Sans MS" pitchFamily="66" charset="0"/>
                <a:cs typeface="Comic Sans MS"/>
              </a:rPr>
              <a:t>ubicación</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trayectoria</a:t>
            </a:r>
            <a:r>
              <a:rPr lang="es-AR" sz="2400" dirty="0" smtClean="0">
                <a:latin typeface="Comic Sans MS" pitchFamily="66" charset="0"/>
                <a:cs typeface="Comic Sans MS"/>
              </a:rPr>
              <a:t> </a:t>
            </a:r>
            <a:r>
              <a:rPr lang="es-AR" sz="2400" spc="-5" dirty="0" smtClean="0">
                <a:latin typeface="Comic Sans MS" pitchFamily="66" charset="0"/>
                <a:cs typeface="Comic Sans MS"/>
              </a:rPr>
              <a:t>es</a:t>
            </a:r>
            <a:r>
              <a:rPr lang="es-AR" sz="2400" dirty="0" smtClean="0">
                <a:latin typeface="Comic Sans MS" pitchFamily="66" charset="0"/>
                <a:cs typeface="Comic Sans MS"/>
              </a:rPr>
              <a:t> </a:t>
            </a:r>
            <a:r>
              <a:rPr lang="es-AR" sz="2400" spc="-5" dirty="0" smtClean="0">
                <a:latin typeface="Comic Sans MS" pitchFamily="66" charset="0"/>
                <a:cs typeface="Comic Sans MS"/>
              </a:rPr>
              <a:t>conocida,</a:t>
            </a:r>
            <a:r>
              <a:rPr lang="es-AR" sz="2400" dirty="0" smtClean="0">
                <a:latin typeface="Comic Sans MS" pitchFamily="66" charset="0"/>
                <a:cs typeface="Comic Sans MS"/>
              </a:rPr>
              <a:t> </a:t>
            </a:r>
            <a:r>
              <a:rPr lang="es-AR" sz="2400" spc="-5" dirty="0" smtClean="0">
                <a:latin typeface="Comic Sans MS" pitchFamily="66" charset="0"/>
                <a:cs typeface="Comic Sans MS"/>
              </a:rPr>
              <a:t>se</a:t>
            </a:r>
            <a:r>
              <a:rPr lang="es-AR" sz="2400" dirty="0" smtClean="0">
                <a:latin typeface="Comic Sans MS" pitchFamily="66" charset="0"/>
                <a:cs typeface="Comic Sans MS"/>
              </a:rPr>
              <a:t> </a:t>
            </a:r>
            <a:r>
              <a:rPr lang="es-AR" sz="2400" spc="-5" dirty="0" smtClean="0">
                <a:latin typeface="Comic Sans MS" pitchFamily="66" charset="0"/>
                <a:cs typeface="Comic Sans MS"/>
              </a:rPr>
              <a:t>puede </a:t>
            </a:r>
            <a:r>
              <a:rPr lang="es-AR" sz="2400" dirty="0" smtClean="0">
                <a:latin typeface="Comic Sans MS" pitchFamily="66" charset="0"/>
                <a:cs typeface="Comic Sans MS"/>
              </a:rPr>
              <a:t> </a:t>
            </a:r>
            <a:r>
              <a:rPr lang="es-AR" sz="2400" spc="-5" dirty="0" smtClean="0">
                <a:latin typeface="Comic Sans MS" pitchFamily="66" charset="0"/>
                <a:cs typeface="Comic Sans MS"/>
              </a:rPr>
              <a:t>seleccionar el mejor esquema de relés para detectar la </a:t>
            </a:r>
            <a:r>
              <a:rPr lang="es-AR" sz="2400" dirty="0" smtClean="0">
                <a:latin typeface="Comic Sans MS" pitchFamily="66" charset="0"/>
                <a:cs typeface="Comic Sans MS"/>
              </a:rPr>
              <a:t> </a:t>
            </a:r>
            <a:r>
              <a:rPr lang="es-AR" sz="2400" spc="-5" dirty="0" smtClean="0">
                <a:latin typeface="Comic Sans MS" pitchFamily="66" charset="0"/>
                <a:cs typeface="Comic Sans MS"/>
              </a:rPr>
              <a:t>condición</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sincronismo</a:t>
            </a:r>
            <a:r>
              <a:rPr lang="es-AR" sz="2400" spc="-5" dirty="0" smtClean="0">
                <a:latin typeface="Comic Sans MS" pitchFamily="66" charset="0"/>
                <a:cs typeface="Comic Sans MS"/>
              </a:rPr>
              <a:t>.</a:t>
            </a:r>
            <a:endParaRPr sz="2400">
              <a:latin typeface="Comic Sans MS" pitchFamily="66" charset="0"/>
              <a:cs typeface="Comic Sans MS"/>
            </a:endParaRPr>
          </a:p>
        </p:txBody>
      </p:sp>
      <p:sp>
        <p:nvSpPr>
          <p:cNvPr id="20" name="object 20"/>
          <p:cNvSpPr/>
          <p:nvPr/>
        </p:nvSpPr>
        <p:spPr>
          <a:xfrm>
            <a:off x="19023293" y="6342586"/>
            <a:ext cx="36830" cy="48895"/>
          </a:xfrm>
          <a:custGeom>
            <a:avLst/>
            <a:gdLst/>
            <a:ahLst/>
            <a:cxnLst/>
            <a:rect l="l" t="t" r="r" b="b"/>
            <a:pathLst>
              <a:path w="36829" h="48895">
                <a:moveTo>
                  <a:pt x="26670" y="0"/>
                </a:moveTo>
                <a:lnTo>
                  <a:pt x="0" y="0"/>
                </a:lnTo>
                <a:lnTo>
                  <a:pt x="0" y="48755"/>
                </a:lnTo>
                <a:lnTo>
                  <a:pt x="6096" y="48755"/>
                </a:lnTo>
                <a:lnTo>
                  <a:pt x="6096" y="28955"/>
                </a:lnTo>
                <a:lnTo>
                  <a:pt x="28194" y="28955"/>
                </a:lnTo>
                <a:lnTo>
                  <a:pt x="28194" y="26669"/>
                </a:lnTo>
                <a:lnTo>
                  <a:pt x="32765" y="26669"/>
                </a:lnTo>
                <a:lnTo>
                  <a:pt x="32765" y="23621"/>
                </a:lnTo>
                <a:lnTo>
                  <a:pt x="34289" y="23621"/>
                </a:lnTo>
                <a:lnTo>
                  <a:pt x="34289" y="21335"/>
                </a:lnTo>
                <a:lnTo>
                  <a:pt x="6096" y="21335"/>
                </a:lnTo>
                <a:lnTo>
                  <a:pt x="6096" y="6095"/>
                </a:lnTo>
                <a:lnTo>
                  <a:pt x="34289" y="6095"/>
                </a:lnTo>
                <a:lnTo>
                  <a:pt x="34289" y="3047"/>
                </a:lnTo>
                <a:lnTo>
                  <a:pt x="32765" y="3047"/>
                </a:lnTo>
                <a:lnTo>
                  <a:pt x="32765" y="2285"/>
                </a:lnTo>
                <a:lnTo>
                  <a:pt x="28194" y="2285"/>
                </a:lnTo>
                <a:lnTo>
                  <a:pt x="26670" y="0"/>
                </a:lnTo>
                <a:close/>
              </a:path>
              <a:path w="36829" h="48895">
                <a:moveTo>
                  <a:pt x="34289" y="20573"/>
                </a:moveTo>
                <a:lnTo>
                  <a:pt x="26670" y="20573"/>
                </a:lnTo>
                <a:lnTo>
                  <a:pt x="26670" y="21335"/>
                </a:lnTo>
                <a:lnTo>
                  <a:pt x="34289" y="21335"/>
                </a:lnTo>
                <a:lnTo>
                  <a:pt x="34289" y="20573"/>
                </a:lnTo>
                <a:close/>
              </a:path>
              <a:path w="36829" h="48895">
                <a:moveTo>
                  <a:pt x="36575" y="8381"/>
                </a:moveTo>
                <a:lnTo>
                  <a:pt x="28194" y="8381"/>
                </a:lnTo>
                <a:lnTo>
                  <a:pt x="28194" y="9905"/>
                </a:lnTo>
                <a:lnTo>
                  <a:pt x="30480" y="9905"/>
                </a:lnTo>
                <a:lnTo>
                  <a:pt x="30480" y="18287"/>
                </a:lnTo>
                <a:lnTo>
                  <a:pt x="28194" y="18287"/>
                </a:lnTo>
                <a:lnTo>
                  <a:pt x="28194" y="20573"/>
                </a:lnTo>
                <a:lnTo>
                  <a:pt x="36575" y="20573"/>
                </a:lnTo>
                <a:lnTo>
                  <a:pt x="36575" y="8381"/>
                </a:lnTo>
                <a:close/>
              </a:path>
              <a:path w="36829" h="48895">
                <a:moveTo>
                  <a:pt x="34289" y="6095"/>
                </a:moveTo>
                <a:lnTo>
                  <a:pt x="26670" y="6095"/>
                </a:lnTo>
                <a:lnTo>
                  <a:pt x="26670" y="8381"/>
                </a:lnTo>
                <a:lnTo>
                  <a:pt x="34289" y="8381"/>
                </a:lnTo>
                <a:lnTo>
                  <a:pt x="34289" y="6095"/>
                </a:lnTo>
                <a:close/>
              </a:path>
            </a:pathLst>
          </a:custGeom>
          <a:solidFill>
            <a:srgbClr val="000000"/>
          </a:solidFill>
        </p:spPr>
        <p:txBody>
          <a:bodyPr wrap="square" lIns="0" tIns="0" rIns="0" bIns="0" rtlCol="0"/>
          <a:lstStyle/>
          <a:p>
            <a:endParaRPr/>
          </a:p>
        </p:txBody>
      </p:sp>
      <p:sp>
        <p:nvSpPr>
          <p:cNvPr id="21" name="object 21"/>
          <p:cNvSpPr/>
          <p:nvPr/>
        </p:nvSpPr>
        <p:spPr>
          <a:xfrm>
            <a:off x="19029389" y="6562765"/>
            <a:ext cx="43180" cy="48895"/>
          </a:xfrm>
          <a:custGeom>
            <a:avLst/>
            <a:gdLst/>
            <a:ahLst/>
            <a:cxnLst/>
            <a:rect l="l" t="t" r="r" b="b"/>
            <a:pathLst>
              <a:path w="43179" h="48895">
                <a:moveTo>
                  <a:pt x="32765" y="0"/>
                </a:moveTo>
                <a:lnTo>
                  <a:pt x="0" y="0"/>
                </a:lnTo>
                <a:lnTo>
                  <a:pt x="0" y="48755"/>
                </a:lnTo>
                <a:lnTo>
                  <a:pt x="7619" y="48755"/>
                </a:lnTo>
                <a:lnTo>
                  <a:pt x="7619" y="25907"/>
                </a:lnTo>
                <a:lnTo>
                  <a:pt x="30479" y="25907"/>
                </a:lnTo>
                <a:lnTo>
                  <a:pt x="30479" y="24383"/>
                </a:lnTo>
                <a:lnTo>
                  <a:pt x="34289" y="24383"/>
                </a:lnTo>
                <a:lnTo>
                  <a:pt x="34289" y="22098"/>
                </a:lnTo>
                <a:lnTo>
                  <a:pt x="36575" y="22098"/>
                </a:lnTo>
                <a:lnTo>
                  <a:pt x="36575" y="19812"/>
                </a:lnTo>
                <a:lnTo>
                  <a:pt x="7619" y="19812"/>
                </a:lnTo>
                <a:lnTo>
                  <a:pt x="7619" y="6095"/>
                </a:lnTo>
                <a:lnTo>
                  <a:pt x="36575" y="6095"/>
                </a:lnTo>
                <a:lnTo>
                  <a:pt x="36575" y="3810"/>
                </a:lnTo>
                <a:lnTo>
                  <a:pt x="34289" y="1524"/>
                </a:lnTo>
                <a:lnTo>
                  <a:pt x="32765" y="1524"/>
                </a:lnTo>
                <a:lnTo>
                  <a:pt x="32765" y="0"/>
                </a:lnTo>
                <a:close/>
              </a:path>
              <a:path w="43179" h="48895">
                <a:moveTo>
                  <a:pt x="34289" y="32765"/>
                </a:moveTo>
                <a:lnTo>
                  <a:pt x="26669" y="32765"/>
                </a:lnTo>
                <a:lnTo>
                  <a:pt x="26669" y="34289"/>
                </a:lnTo>
                <a:lnTo>
                  <a:pt x="28193" y="36575"/>
                </a:lnTo>
                <a:lnTo>
                  <a:pt x="28193" y="38862"/>
                </a:lnTo>
                <a:lnTo>
                  <a:pt x="36575" y="48755"/>
                </a:lnTo>
                <a:lnTo>
                  <a:pt x="42672" y="48755"/>
                </a:lnTo>
                <a:lnTo>
                  <a:pt x="34289" y="34289"/>
                </a:lnTo>
                <a:lnTo>
                  <a:pt x="34289" y="32765"/>
                </a:lnTo>
                <a:close/>
              </a:path>
              <a:path w="43179" h="48895">
                <a:moveTo>
                  <a:pt x="32765" y="30479"/>
                </a:moveTo>
                <a:lnTo>
                  <a:pt x="24384" y="30479"/>
                </a:lnTo>
                <a:lnTo>
                  <a:pt x="24384" y="32765"/>
                </a:lnTo>
                <a:lnTo>
                  <a:pt x="32765" y="32765"/>
                </a:lnTo>
                <a:lnTo>
                  <a:pt x="32765" y="30479"/>
                </a:lnTo>
                <a:close/>
              </a:path>
              <a:path w="43179" h="48895">
                <a:moveTo>
                  <a:pt x="30479" y="28193"/>
                </a:moveTo>
                <a:lnTo>
                  <a:pt x="22098" y="28193"/>
                </a:lnTo>
                <a:lnTo>
                  <a:pt x="22098" y="30479"/>
                </a:lnTo>
                <a:lnTo>
                  <a:pt x="30479" y="30479"/>
                </a:lnTo>
                <a:lnTo>
                  <a:pt x="30479" y="28193"/>
                </a:lnTo>
                <a:close/>
              </a:path>
              <a:path w="43179" h="48895">
                <a:moveTo>
                  <a:pt x="28193" y="25907"/>
                </a:moveTo>
                <a:lnTo>
                  <a:pt x="20574" y="25907"/>
                </a:lnTo>
                <a:lnTo>
                  <a:pt x="20574" y="28193"/>
                </a:lnTo>
                <a:lnTo>
                  <a:pt x="28193" y="28193"/>
                </a:lnTo>
                <a:lnTo>
                  <a:pt x="28193" y="25907"/>
                </a:lnTo>
                <a:close/>
              </a:path>
              <a:path w="43179" h="48895">
                <a:moveTo>
                  <a:pt x="38862" y="6095"/>
                </a:moveTo>
                <a:lnTo>
                  <a:pt x="30479" y="6095"/>
                </a:lnTo>
                <a:lnTo>
                  <a:pt x="30479" y="7619"/>
                </a:lnTo>
                <a:lnTo>
                  <a:pt x="32765" y="7619"/>
                </a:lnTo>
                <a:lnTo>
                  <a:pt x="32765" y="18287"/>
                </a:lnTo>
                <a:lnTo>
                  <a:pt x="30479" y="18287"/>
                </a:lnTo>
                <a:lnTo>
                  <a:pt x="30479" y="19812"/>
                </a:lnTo>
                <a:lnTo>
                  <a:pt x="38862" y="19812"/>
                </a:lnTo>
                <a:lnTo>
                  <a:pt x="38862" y="13715"/>
                </a:lnTo>
                <a:lnTo>
                  <a:pt x="40386" y="13715"/>
                </a:lnTo>
                <a:lnTo>
                  <a:pt x="40386" y="12191"/>
                </a:lnTo>
                <a:lnTo>
                  <a:pt x="38862" y="12191"/>
                </a:lnTo>
                <a:lnTo>
                  <a:pt x="38862" y="6095"/>
                </a:lnTo>
                <a:close/>
              </a:path>
            </a:pathLst>
          </a:custGeom>
          <a:solidFill>
            <a:srgbClr val="000000"/>
          </a:solidFill>
        </p:spPr>
        <p:txBody>
          <a:bodyPr wrap="square" lIns="0" tIns="0" rIns="0" bIns="0" rtlCol="0"/>
          <a:lstStyle/>
          <a:p>
            <a:endParaRPr/>
          </a:p>
        </p:txBody>
      </p:sp>
      <p:pic>
        <p:nvPicPr>
          <p:cNvPr id="1026" name="Picture 2"/>
          <p:cNvPicPr>
            <a:picLocks noChangeAspect="1" noChangeArrowheads="1"/>
          </p:cNvPicPr>
          <p:nvPr/>
        </p:nvPicPr>
        <p:blipFill>
          <a:blip r:embed="rId2"/>
          <a:srcRect/>
          <a:stretch>
            <a:fillRect/>
          </a:stretch>
        </p:blipFill>
        <p:spPr bwMode="auto">
          <a:xfrm>
            <a:off x="12012634" y="2385994"/>
            <a:ext cx="4962525" cy="5153025"/>
          </a:xfrm>
          <a:prstGeom prst="rect">
            <a:avLst/>
          </a:prstGeom>
          <a:noFill/>
          <a:ln w="9525">
            <a:noFill/>
            <a:miter lim="800000"/>
            <a:headEnd/>
            <a:tailEnd/>
          </a:ln>
          <a:effectLst/>
        </p:spPr>
      </p:pic>
      <p:sp>
        <p:nvSpPr>
          <p:cNvPr id="33" name="32 Rectángulo"/>
          <p:cNvSpPr/>
          <p:nvPr/>
        </p:nvSpPr>
        <p:spPr>
          <a:xfrm>
            <a:off x="11012502" y="7886720"/>
            <a:ext cx="6572296" cy="1015663"/>
          </a:xfrm>
          <a:prstGeom prst="rect">
            <a:avLst/>
          </a:prstGeom>
        </p:spPr>
        <p:txBody>
          <a:bodyPr wrap="square">
            <a:spAutoFit/>
          </a:bodyPr>
          <a:lstStyle/>
          <a:p>
            <a:pPr algn="ctr"/>
            <a:r>
              <a:rPr lang="es-AR" sz="2000" b="1" dirty="0" smtClean="0">
                <a:latin typeface="Comic Sans MS" pitchFamily="66" charset="0"/>
              </a:rPr>
              <a:t>Figura 1. Trayectoria de impedancia de pérdida de sincronismo usando procedimientos gráficos simplificados. </a:t>
            </a:r>
            <a:endParaRPr lang="es-AR" sz="2000" b="1" dirty="0">
              <a:latin typeface="Comic Sans MS" pitchFamily="66"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object 27"/>
          <p:cNvSpPr txBox="1"/>
          <p:nvPr/>
        </p:nvSpPr>
        <p:spPr>
          <a:xfrm>
            <a:off x="368240" y="457168"/>
            <a:ext cx="10501386" cy="9284593"/>
          </a:xfrm>
          <a:prstGeom prst="rect">
            <a:avLst/>
          </a:prstGeom>
        </p:spPr>
        <p:txBody>
          <a:bodyPr vert="horz" wrap="square" lIns="0" tIns="12700" rIns="0" bIns="0" rtlCol="0">
            <a:spAutoFit/>
          </a:bodyPr>
          <a:lstStyle/>
          <a:p>
            <a:pPr marL="12700" marR="5080" algn="just">
              <a:spcBef>
                <a:spcPts val="100"/>
              </a:spcBef>
              <a:tabLst>
                <a:tab pos="996315" algn="l"/>
                <a:tab pos="1275080" algn="l"/>
                <a:tab pos="1833245" algn="l"/>
                <a:tab pos="2112010" algn="l"/>
                <a:tab pos="2877820" algn="l"/>
              </a:tabLst>
            </a:pPr>
            <a:r>
              <a:rPr sz="2400" b="1" spc="-5" dirty="0">
                <a:latin typeface="Comic Sans MS"/>
                <a:cs typeface="Comic Sans MS"/>
              </a:rPr>
              <a:t>Características	de	pérdida	de	sincronismo	</a:t>
            </a:r>
            <a:r>
              <a:rPr sz="2400" b="1" spc="-5">
                <a:latin typeface="Comic Sans MS"/>
                <a:cs typeface="Comic Sans MS"/>
              </a:rPr>
              <a:t>del  </a:t>
            </a:r>
            <a:r>
              <a:rPr sz="2400" b="1" spc="-5" smtClean="0">
                <a:latin typeface="Comic Sans MS"/>
                <a:cs typeface="Comic Sans MS"/>
              </a:rPr>
              <a:t>generador</a:t>
            </a:r>
            <a:endParaRPr lang="es-ES" sz="2400" b="1" spc="-5" dirty="0" smtClean="0">
              <a:latin typeface="Comic Sans MS"/>
              <a:cs typeface="Comic Sans MS"/>
            </a:endParaRPr>
          </a:p>
          <a:p>
            <a:pPr marL="12700" marR="5080" algn="just">
              <a:spcBef>
                <a:spcPts val="100"/>
              </a:spcBef>
              <a:tabLst>
                <a:tab pos="996315" algn="l"/>
                <a:tab pos="1275080" algn="l"/>
                <a:tab pos="1833245" algn="l"/>
                <a:tab pos="2112010" algn="l"/>
                <a:tab pos="2877820" algn="l"/>
              </a:tabLst>
            </a:pPr>
            <a:endParaRPr lang="es-ES" sz="2400" b="1" spc="-5" dirty="0" smtClean="0">
              <a:latin typeface="Comic Sans MS"/>
              <a:cs typeface="Comic Sans MS"/>
            </a:endParaRPr>
          </a:p>
          <a:p>
            <a:pPr marL="12700" marR="5080" algn="just">
              <a:spcBef>
                <a:spcPts val="100"/>
              </a:spcBef>
            </a:pPr>
            <a:r>
              <a:rPr lang="es-AR" sz="2400" spc="-5" dirty="0" smtClean="0">
                <a:latin typeface="Comic Sans MS"/>
                <a:cs typeface="Comic Sans MS"/>
              </a:rPr>
              <a:t>Hace</a:t>
            </a:r>
            <a:r>
              <a:rPr lang="es-AR" sz="2400" dirty="0" smtClean="0">
                <a:latin typeface="Comic Sans MS"/>
                <a:cs typeface="Comic Sans MS"/>
              </a:rPr>
              <a:t> </a:t>
            </a:r>
            <a:r>
              <a:rPr lang="es-AR" sz="2400" spc="-5" dirty="0" smtClean="0">
                <a:latin typeface="Comic Sans MS"/>
                <a:cs typeface="Comic Sans MS"/>
              </a:rPr>
              <a:t>muchos</a:t>
            </a:r>
            <a:r>
              <a:rPr lang="es-AR" sz="2400" dirty="0" smtClean="0">
                <a:latin typeface="Comic Sans MS"/>
                <a:cs typeface="Comic Sans MS"/>
              </a:rPr>
              <a:t> </a:t>
            </a:r>
            <a:r>
              <a:rPr lang="es-AR" sz="2400" spc="-5" dirty="0" smtClean="0">
                <a:latin typeface="Comic Sans MS"/>
                <a:cs typeface="Comic Sans MS"/>
              </a:rPr>
              <a:t>años,</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centro</a:t>
            </a:r>
            <a:r>
              <a:rPr lang="es-AR" sz="2400" dirty="0" smtClean="0">
                <a:latin typeface="Comic Sans MS"/>
                <a:cs typeface="Comic Sans MS"/>
              </a:rPr>
              <a:t> </a:t>
            </a:r>
            <a:r>
              <a:rPr lang="es-AR" sz="2400" spc="-5" dirty="0" smtClean="0">
                <a:latin typeface="Comic Sans MS"/>
                <a:cs typeface="Comic Sans MS"/>
              </a:rPr>
              <a:t>eléctrico</a:t>
            </a:r>
            <a:r>
              <a:rPr lang="es-AR" sz="2400" dirty="0" smtClean="0">
                <a:latin typeface="Comic Sans MS"/>
                <a:cs typeface="Comic Sans MS"/>
              </a:rPr>
              <a:t> </a:t>
            </a:r>
            <a:r>
              <a:rPr lang="es-AR" sz="2400" spc="-5" dirty="0" smtClean="0">
                <a:latin typeface="Comic Sans MS"/>
                <a:cs typeface="Comic Sans MS"/>
              </a:rPr>
              <a:t>durante</a:t>
            </a:r>
            <a:r>
              <a:rPr lang="es-AR" sz="240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ocurrencia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estaba en</a:t>
            </a:r>
            <a:r>
              <a:rPr lang="es-AR" sz="2400" dirty="0" smtClean="0">
                <a:latin typeface="Comic Sans MS"/>
                <a:cs typeface="Comic Sans MS"/>
              </a:rPr>
              <a:t> </a:t>
            </a:r>
            <a:r>
              <a:rPr lang="es-AR" sz="2400" spc="-5" dirty="0" smtClean="0">
                <a:latin typeface="Comic Sans MS"/>
                <a:cs typeface="Comic Sans MS"/>
              </a:rPr>
              <a:t>el </a:t>
            </a:r>
            <a:r>
              <a:rPr lang="es-AR" sz="2400" dirty="0" smtClean="0">
                <a:latin typeface="Comic Sans MS"/>
                <a:cs typeface="Comic Sans MS"/>
              </a:rPr>
              <a:t> </a:t>
            </a:r>
            <a:r>
              <a:rPr lang="es-AR" sz="2400" spc="-5" dirty="0" smtClean="0">
                <a:latin typeface="Comic Sans MS"/>
                <a:cs typeface="Comic Sans MS"/>
              </a:rPr>
              <a:t>sistema</a:t>
            </a:r>
            <a:r>
              <a:rPr lang="es-AR" sz="2400" spc="35" dirty="0" smtClean="0">
                <a:latin typeface="Comic Sans MS"/>
                <a:cs typeface="Comic Sans MS"/>
              </a:rPr>
              <a:t> </a:t>
            </a:r>
            <a:r>
              <a:rPr lang="es-AR" sz="2400" spc="-5" dirty="0" smtClean="0">
                <a:latin typeface="Comic Sans MS"/>
                <a:cs typeface="Comic Sans MS"/>
              </a:rPr>
              <a:t>de</a:t>
            </a:r>
            <a:r>
              <a:rPr lang="es-AR" sz="2400" spc="35" dirty="0" smtClean="0">
                <a:latin typeface="Comic Sans MS"/>
                <a:cs typeface="Comic Sans MS"/>
              </a:rPr>
              <a:t> </a:t>
            </a:r>
            <a:r>
              <a:rPr lang="es-AR" sz="2400" spc="-5" dirty="0" smtClean="0">
                <a:latin typeface="Comic Sans MS"/>
                <a:cs typeface="Comic Sans MS"/>
              </a:rPr>
              <a:t>transmisión.</a:t>
            </a:r>
            <a:r>
              <a:rPr lang="es-AR" sz="2400" spc="35" dirty="0" smtClean="0">
                <a:latin typeface="Comic Sans MS"/>
                <a:cs typeface="Comic Sans MS"/>
              </a:rPr>
              <a:t> </a:t>
            </a:r>
            <a:r>
              <a:rPr lang="es-AR" sz="2400" spc="-5" dirty="0" smtClean="0">
                <a:latin typeface="Comic Sans MS"/>
                <a:cs typeface="Comic Sans MS"/>
              </a:rPr>
              <a:t>Así,</a:t>
            </a:r>
            <a:r>
              <a:rPr lang="es-AR" sz="2400" spc="35" dirty="0" smtClean="0">
                <a:latin typeface="Comic Sans MS"/>
                <a:cs typeface="Comic Sans MS"/>
              </a:rPr>
              <a:t> </a:t>
            </a:r>
            <a:r>
              <a:rPr lang="es-AR" sz="2400" spc="-5" dirty="0" smtClean="0">
                <a:latin typeface="Comic Sans MS"/>
                <a:cs typeface="Comic Sans MS"/>
              </a:rPr>
              <a:t>la</a:t>
            </a:r>
            <a:r>
              <a:rPr lang="es-AR" sz="2400" spc="35" dirty="0" smtClean="0">
                <a:latin typeface="Comic Sans MS"/>
                <a:cs typeface="Comic Sans MS"/>
              </a:rPr>
              <a:t> </a:t>
            </a:r>
            <a:r>
              <a:rPr lang="es-AR" sz="2400" spc="-5" dirty="0" smtClean="0">
                <a:latin typeface="Comic Sans MS"/>
                <a:cs typeface="Comic Sans MS"/>
              </a:rPr>
              <a:t>trayectoria</a:t>
            </a:r>
            <a:r>
              <a:rPr lang="es-AR" sz="2400" spc="30" dirty="0" smtClean="0">
                <a:latin typeface="Comic Sans MS"/>
                <a:cs typeface="Comic Sans MS"/>
              </a:rPr>
              <a:t> </a:t>
            </a:r>
            <a:r>
              <a:rPr lang="es-AR" sz="2400" spc="-5" dirty="0" smtClean="0">
                <a:latin typeface="Comic Sans MS"/>
                <a:cs typeface="Comic Sans MS"/>
              </a:rPr>
              <a:t>de</a:t>
            </a:r>
            <a:r>
              <a:rPr lang="es-AR" sz="2400" spc="30" dirty="0" smtClean="0">
                <a:latin typeface="Comic Sans MS"/>
                <a:cs typeface="Comic Sans MS"/>
              </a:rPr>
              <a:t> </a:t>
            </a:r>
            <a:r>
              <a:rPr lang="es-AR" sz="2400" spc="-5" dirty="0" smtClean="0">
                <a:latin typeface="Comic Sans MS"/>
                <a:cs typeface="Comic Sans MS"/>
              </a:rPr>
              <a:t>la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podía</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detectada</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facilidad</a:t>
            </a:r>
            <a:r>
              <a:rPr lang="es-AR" sz="2400" dirty="0" smtClean="0">
                <a:latin typeface="Comic Sans MS"/>
                <a:cs typeface="Comic Sans MS"/>
              </a:rPr>
              <a:t> </a:t>
            </a:r>
            <a:r>
              <a:rPr lang="es-AR" sz="2400" spc="-5" dirty="0" smtClean="0">
                <a:latin typeface="Comic Sans MS"/>
                <a:cs typeface="Comic Sans MS"/>
              </a:rPr>
              <a:t>por</a:t>
            </a:r>
            <a:r>
              <a:rPr lang="es-AR" sz="2400" spc="254" dirty="0" smtClean="0">
                <a:latin typeface="Comic Sans MS"/>
                <a:cs typeface="Comic Sans MS"/>
              </a:rPr>
              <a:t> </a:t>
            </a:r>
            <a:r>
              <a:rPr lang="es-AR" sz="2400" spc="-5" dirty="0" smtClean="0">
                <a:latin typeface="Comic Sans MS"/>
                <a:cs typeface="Comic Sans MS"/>
              </a:rPr>
              <a:t>los </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línea</a:t>
            </a:r>
            <a:r>
              <a:rPr lang="es-AR" sz="2400" dirty="0" smtClean="0">
                <a:latin typeface="Comic Sans MS"/>
                <a:cs typeface="Comic Sans MS"/>
              </a:rPr>
              <a:t> </a:t>
            </a:r>
            <a:r>
              <a:rPr lang="es-AR" sz="2400" spc="-5" dirty="0" smtClean="0">
                <a:latin typeface="Comic Sans MS"/>
                <a:cs typeface="Comic Sans MS"/>
              </a:rPr>
              <a:t>o</a:t>
            </a:r>
            <a:r>
              <a:rPr lang="es-AR" sz="2400" dirty="0" smtClean="0">
                <a:latin typeface="Comic Sans MS"/>
                <a:cs typeface="Comic Sans MS"/>
              </a:rPr>
              <a:t> </a:t>
            </a:r>
            <a:r>
              <a:rPr lang="es-AR" sz="2400" spc="-5" dirty="0" smtClean="0">
                <a:latin typeface="Comic Sans MS"/>
                <a:cs typeface="Comic Sans MS"/>
              </a:rPr>
              <a:t>esquemas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podía</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separado</a:t>
            </a:r>
            <a:r>
              <a:rPr lang="es-AR" sz="2400" dirty="0" smtClean="0">
                <a:latin typeface="Comic Sans MS"/>
                <a:cs typeface="Comic Sans MS"/>
              </a:rPr>
              <a:t> </a:t>
            </a:r>
            <a:r>
              <a:rPr lang="es-AR" sz="2400" spc="-5" dirty="0" smtClean="0">
                <a:latin typeface="Comic Sans MS"/>
                <a:cs typeface="Comic Sans MS"/>
              </a:rPr>
              <a:t>sin</a:t>
            </a:r>
            <a:r>
              <a:rPr lang="es-AR" sz="240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necesidad de disparar generadores.</a:t>
            </a:r>
            <a:r>
              <a:rPr lang="es-AR" sz="2400" dirty="0" smtClean="0">
                <a:latin typeface="Comic Sans MS"/>
                <a:cs typeface="Comic Sans MS"/>
              </a:rPr>
              <a:t> </a:t>
            </a:r>
            <a:r>
              <a:rPr lang="es-AR" sz="2400" spc="-5" dirty="0" smtClean="0">
                <a:latin typeface="Comic Sans MS"/>
                <a:cs typeface="Comic Sans MS"/>
              </a:rPr>
              <a:t>Con la llegada de los </a:t>
            </a:r>
            <a:r>
              <a:rPr lang="es-AR" sz="2400" dirty="0" smtClean="0">
                <a:latin typeface="Comic Sans MS"/>
                <a:cs typeface="Comic Sans MS"/>
              </a:rPr>
              <a:t> </a:t>
            </a:r>
            <a:r>
              <a:rPr lang="es-AR" sz="2400" spc="-5" dirty="0" smtClean="0">
                <a:latin typeface="Comic Sans MS"/>
                <a:cs typeface="Comic Sans MS"/>
              </a:rPr>
              <a:t>sistemas de HV y EHV, de los grandes generadores con </a:t>
            </a:r>
            <a:r>
              <a:rPr lang="es-AR" sz="2400" dirty="0" smtClean="0">
                <a:latin typeface="Comic Sans MS"/>
                <a:cs typeface="Comic Sans MS"/>
              </a:rPr>
              <a:t> </a:t>
            </a:r>
            <a:r>
              <a:rPr lang="es-AR" sz="2400" spc="-5" dirty="0" smtClean="0">
                <a:latin typeface="Comic Sans MS"/>
                <a:cs typeface="Comic Sans MS"/>
              </a:rPr>
              <a:t>conductores enfriados directamente, de los reguladores </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respuesta</a:t>
            </a:r>
            <a:r>
              <a:rPr lang="es-AR" sz="2400" dirty="0" smtClean="0">
                <a:latin typeface="Comic Sans MS"/>
                <a:cs typeface="Comic Sans MS"/>
              </a:rPr>
              <a:t> </a:t>
            </a:r>
            <a:r>
              <a:rPr lang="es-AR" sz="2400" spc="-5" dirty="0" smtClean="0">
                <a:latin typeface="Comic Sans MS"/>
                <a:cs typeface="Comic Sans MS"/>
              </a:rPr>
              <a:t>rápida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expansión</a:t>
            </a:r>
            <a:r>
              <a:rPr lang="es-AR" sz="2400" dirty="0" smtClean="0">
                <a:latin typeface="Comic Sans MS"/>
                <a:cs typeface="Comic Sans MS"/>
              </a:rPr>
              <a:t> </a:t>
            </a:r>
            <a:r>
              <a:rPr lang="es-AR" sz="2400" spc="-5" dirty="0" smtClean="0">
                <a:latin typeface="Comic Sans MS"/>
                <a:cs typeface="Comic Sans MS"/>
              </a:rPr>
              <a:t>de </a:t>
            </a:r>
            <a:r>
              <a:rPr lang="es-AR" sz="2400" spc="-254" dirty="0" smtClean="0">
                <a:latin typeface="Comic Sans MS"/>
                <a:cs typeface="Comic Sans MS"/>
              </a:rPr>
              <a:t> </a:t>
            </a:r>
            <a:r>
              <a:rPr lang="es-AR" sz="2400" spc="-5" dirty="0" smtClean="0">
                <a:latin typeface="Comic Sans MS"/>
                <a:cs typeface="Comic Sans MS"/>
              </a:rPr>
              <a:t>sistemas de transmisión, las impedancias de sistema y de </a:t>
            </a:r>
            <a:r>
              <a:rPr lang="es-AR" sz="2400" dirty="0" smtClean="0">
                <a:latin typeface="Comic Sans MS"/>
                <a:cs typeface="Comic Sans MS"/>
              </a:rPr>
              <a:t> </a:t>
            </a:r>
            <a:r>
              <a:rPr lang="es-AR" sz="2400" spc="-5" dirty="0" smtClean="0">
                <a:latin typeface="Comic Sans MS"/>
                <a:cs typeface="Comic Sans MS"/>
              </a:rPr>
              <a:t>generadores</a:t>
            </a:r>
            <a:r>
              <a:rPr lang="es-AR" sz="2400" dirty="0" smtClean="0">
                <a:latin typeface="Comic Sans MS"/>
                <a:cs typeface="Comic Sans MS"/>
              </a:rPr>
              <a:t> </a:t>
            </a:r>
            <a:r>
              <a:rPr lang="es-AR" sz="2400" spc="-5" dirty="0" smtClean="0">
                <a:latin typeface="Comic Sans MS"/>
                <a:cs typeface="Comic Sans MS"/>
              </a:rPr>
              <a:t>han</a:t>
            </a:r>
            <a:r>
              <a:rPr lang="es-AR" sz="2400" dirty="0" smtClean="0">
                <a:latin typeface="Comic Sans MS"/>
                <a:cs typeface="Comic Sans MS"/>
              </a:rPr>
              <a:t> </a:t>
            </a:r>
            <a:r>
              <a:rPr lang="es-AR" sz="2400" spc="-5" dirty="0" smtClean="0">
                <a:latin typeface="Comic Sans MS"/>
                <a:cs typeface="Comic Sans MS"/>
              </a:rPr>
              <a:t>cambiado</a:t>
            </a:r>
            <a:r>
              <a:rPr lang="es-AR" sz="2400" dirty="0" smtClean="0">
                <a:latin typeface="Comic Sans MS"/>
                <a:cs typeface="Comic Sans MS"/>
              </a:rPr>
              <a:t> </a:t>
            </a:r>
            <a:r>
              <a:rPr lang="es-AR" sz="2400" spc="-5" dirty="0" smtClean="0">
                <a:latin typeface="Comic Sans MS"/>
                <a:cs typeface="Comic Sans MS"/>
              </a:rPr>
              <a:t>considerablemente.</a:t>
            </a:r>
            <a:r>
              <a:rPr lang="es-AR" sz="2400" dirty="0" smtClean="0">
                <a:latin typeface="Comic Sans MS"/>
                <a:cs typeface="Comic Sans MS"/>
              </a:rPr>
              <a:t> </a:t>
            </a:r>
            <a:r>
              <a:rPr lang="es-AR" sz="2400" spc="-5" dirty="0" smtClean="0">
                <a:latin typeface="Comic Sans MS"/>
                <a:cs typeface="Comic Sans MS"/>
              </a:rPr>
              <a:t>Las </a:t>
            </a:r>
            <a:r>
              <a:rPr lang="es-AR" sz="2400" dirty="0" smtClean="0">
                <a:latin typeface="Comic Sans MS"/>
                <a:cs typeface="Comic Sans MS"/>
              </a:rPr>
              <a:t> </a:t>
            </a:r>
            <a:r>
              <a:rPr lang="es-AR" sz="2400" spc="-5" dirty="0" smtClean="0">
                <a:latin typeface="Comic Sans MS"/>
                <a:cs typeface="Comic Sans MS"/>
              </a:rPr>
              <a:t>impedancias</a:t>
            </a:r>
            <a:r>
              <a:rPr lang="es-AR" sz="2400" spc="130" dirty="0" smtClean="0">
                <a:latin typeface="Comic Sans MS"/>
                <a:cs typeface="Comic Sans MS"/>
              </a:rPr>
              <a:t> </a:t>
            </a:r>
            <a:r>
              <a:rPr lang="es-AR" sz="2400" spc="-5" dirty="0" smtClean="0">
                <a:latin typeface="Comic Sans MS"/>
                <a:cs typeface="Comic Sans MS"/>
              </a:rPr>
              <a:t>del</a:t>
            </a:r>
            <a:r>
              <a:rPr lang="es-AR" sz="2400" spc="135" dirty="0" smtClean="0">
                <a:latin typeface="Comic Sans MS"/>
                <a:cs typeface="Comic Sans MS"/>
              </a:rPr>
              <a:t> </a:t>
            </a:r>
            <a:r>
              <a:rPr lang="es-AR" sz="2400" spc="-5" dirty="0" smtClean="0">
                <a:latin typeface="Comic Sans MS"/>
                <a:cs typeface="Comic Sans MS"/>
              </a:rPr>
              <a:t>generador</a:t>
            </a:r>
            <a:r>
              <a:rPr lang="es-AR" sz="2400" spc="135" dirty="0" smtClean="0">
                <a:latin typeface="Comic Sans MS"/>
                <a:cs typeface="Comic Sans MS"/>
              </a:rPr>
              <a:t> </a:t>
            </a:r>
            <a:r>
              <a:rPr lang="es-AR" sz="2400" spc="-5" dirty="0" smtClean="0">
                <a:latin typeface="Comic Sans MS"/>
                <a:cs typeface="Comic Sans MS"/>
              </a:rPr>
              <a:t>y</a:t>
            </a:r>
            <a:r>
              <a:rPr lang="es-AR" sz="2400" spc="135" dirty="0" smtClean="0">
                <a:latin typeface="Comic Sans MS"/>
                <a:cs typeface="Comic Sans MS"/>
              </a:rPr>
              <a:t> </a:t>
            </a:r>
            <a:r>
              <a:rPr lang="es-AR" sz="2400" spc="-5" dirty="0" smtClean="0">
                <a:latin typeface="Comic Sans MS"/>
                <a:cs typeface="Comic Sans MS"/>
              </a:rPr>
              <a:t>el</a:t>
            </a:r>
            <a:r>
              <a:rPr lang="es-AR" sz="2400" spc="130" dirty="0" smtClean="0">
                <a:latin typeface="Comic Sans MS"/>
                <a:cs typeface="Comic Sans MS"/>
              </a:rPr>
              <a:t> </a:t>
            </a:r>
            <a:r>
              <a:rPr lang="es-AR" sz="2400" spc="-5" dirty="0" smtClean="0">
                <a:latin typeface="Comic Sans MS"/>
                <a:cs typeface="Comic Sans MS"/>
              </a:rPr>
              <a:t>transformador</a:t>
            </a:r>
            <a:r>
              <a:rPr lang="es-AR" sz="2400" spc="135" dirty="0" smtClean="0">
                <a:latin typeface="Comic Sans MS"/>
                <a:cs typeface="Comic Sans MS"/>
              </a:rPr>
              <a:t> </a:t>
            </a:r>
            <a:r>
              <a:rPr lang="es-AR" sz="2400" spc="-5" dirty="0" smtClean="0">
                <a:latin typeface="Comic Sans MS"/>
                <a:cs typeface="Comic Sans MS"/>
              </a:rPr>
              <a:t>elevador </a:t>
            </a:r>
            <a:r>
              <a:rPr lang="es-AR" sz="2400" spc="-254" dirty="0" smtClean="0">
                <a:latin typeface="Comic Sans MS"/>
                <a:cs typeface="Comic Sans MS"/>
              </a:rPr>
              <a:t> </a:t>
            </a:r>
            <a:r>
              <a:rPr lang="es-AR" sz="2400" spc="-5" dirty="0" smtClean="0">
                <a:latin typeface="Comic Sans MS"/>
                <a:cs typeface="Comic Sans MS"/>
              </a:rPr>
              <a:t>se han incrementado, mientras que las impedancias del </a:t>
            </a:r>
            <a:r>
              <a:rPr lang="es-AR" sz="2400" dirty="0" smtClean="0">
                <a:latin typeface="Comic Sans MS"/>
                <a:cs typeface="Comic Sans MS"/>
              </a:rPr>
              <a:t> </a:t>
            </a:r>
            <a:r>
              <a:rPr lang="es-AR" sz="2400" spc="-5" dirty="0" smtClean="0">
                <a:latin typeface="Comic Sans MS"/>
                <a:cs typeface="Comic Sans MS"/>
              </a:rPr>
              <a:t>sistema han disminuido.</a:t>
            </a:r>
            <a:r>
              <a:rPr lang="es-AR" sz="2400" dirty="0" smtClean="0">
                <a:latin typeface="Comic Sans MS"/>
                <a:cs typeface="Comic Sans MS"/>
              </a:rPr>
              <a:t> </a:t>
            </a:r>
            <a:r>
              <a:rPr lang="es-AR" sz="2400" spc="-5" dirty="0" smtClean="0">
                <a:latin typeface="Comic Sans MS"/>
                <a:cs typeface="Comic Sans MS"/>
              </a:rPr>
              <a:t>Como resultado, el centro de la </a:t>
            </a:r>
            <a:r>
              <a:rPr lang="es-AR" sz="2400" dirty="0" smtClean="0">
                <a:latin typeface="Comic Sans MS"/>
                <a:cs typeface="Comic Sans MS"/>
              </a:rPr>
              <a:t> </a:t>
            </a:r>
            <a:r>
              <a:rPr lang="es-AR" sz="2400" spc="-5" dirty="0" smtClean="0">
                <a:latin typeface="Comic Sans MS"/>
                <a:cs typeface="Comic Sans MS"/>
              </a:rPr>
              <a:t>impedancia del sistema y el centro eléctrico para tales </a:t>
            </a:r>
            <a:r>
              <a:rPr lang="es-AR" sz="2400" dirty="0" smtClean="0">
                <a:latin typeface="Comic Sans MS"/>
                <a:cs typeface="Comic Sans MS"/>
              </a:rPr>
              <a:t> </a:t>
            </a:r>
            <a:r>
              <a:rPr lang="es-AR" sz="2400" spc="-5" dirty="0" smtClean="0">
                <a:latin typeface="Comic Sans MS"/>
                <a:cs typeface="Comic Sans MS"/>
              </a:rPr>
              <a:t>situaciones</a:t>
            </a:r>
            <a:r>
              <a:rPr lang="es-AR" sz="2400" dirty="0" smtClean="0">
                <a:latin typeface="Comic Sans MS"/>
                <a:cs typeface="Comic Sans MS"/>
              </a:rPr>
              <a:t> </a:t>
            </a:r>
            <a:r>
              <a:rPr lang="es-AR" sz="2400" spc="-5" dirty="0" smtClean="0">
                <a:latin typeface="Comic Sans MS"/>
                <a:cs typeface="Comic Sans MS"/>
              </a:rPr>
              <a:t>ocurre</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o</a:t>
            </a:r>
            <a:r>
              <a:rPr lang="es-AR" sz="2400" spc="260" dirty="0" smtClean="0">
                <a:latin typeface="Comic Sans MS"/>
                <a:cs typeface="Comic Sans MS"/>
              </a:rPr>
              <a:t> </a:t>
            </a:r>
            <a:r>
              <a:rPr lang="es-AR" sz="2400" spc="-5" dirty="0" smtClean="0">
                <a:latin typeface="Comic Sans MS"/>
                <a:cs typeface="Comic Sans MS"/>
              </a:rPr>
              <a:t>en</a:t>
            </a:r>
            <a:r>
              <a:rPr lang="es-AR" sz="2400" spc="260" dirty="0" smtClean="0">
                <a:latin typeface="Comic Sans MS"/>
                <a:cs typeface="Comic Sans MS"/>
              </a:rPr>
              <a:t> </a:t>
            </a:r>
            <a:r>
              <a:rPr lang="es-AR" sz="2400" spc="-5" dirty="0" smtClean="0">
                <a:latin typeface="Comic Sans MS"/>
                <a:cs typeface="Comic Sans MS"/>
              </a:rPr>
              <a:t>el </a:t>
            </a:r>
            <a:r>
              <a:rPr lang="es-AR" sz="2400" dirty="0" smtClean="0">
                <a:latin typeface="Comic Sans MS"/>
                <a:cs typeface="Comic Sans MS"/>
              </a:rPr>
              <a:t> </a:t>
            </a:r>
            <a:r>
              <a:rPr lang="es-AR" sz="2400" spc="-5" dirty="0" smtClean="0">
                <a:latin typeface="Comic Sans MS"/>
                <a:cs typeface="Comic Sans MS"/>
              </a:rPr>
              <a:t>transformador elevador.</a:t>
            </a:r>
          </a:p>
          <a:p>
            <a:pPr marL="12700" marR="5080" algn="just">
              <a:spcBef>
                <a:spcPts val="100"/>
              </a:spcBef>
            </a:pPr>
            <a:r>
              <a:rPr lang="es-AR" sz="2400" spc="-5" dirty="0" smtClean="0">
                <a:latin typeface="Comic Sans MS"/>
                <a:cs typeface="Comic Sans MS"/>
              </a:rPr>
              <a:t>La </a:t>
            </a:r>
            <a:r>
              <a:rPr lang="es-AR" sz="2400" b="1" spc="-5" dirty="0" smtClean="0">
                <a:latin typeface="Comic Sans MS"/>
                <a:cs typeface="Comic Sans MS"/>
              </a:rPr>
              <a:t>figura 2</a:t>
            </a:r>
            <a:r>
              <a:rPr lang="es-AR" sz="2400" spc="-5" dirty="0" smtClean="0">
                <a:latin typeface="Comic Sans MS"/>
                <a:cs typeface="Comic Sans MS"/>
              </a:rPr>
              <a:t> ilustra la trayectoria de la impedancia de </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 de un generador </a:t>
            </a:r>
            <a:r>
              <a:rPr lang="es-AR" sz="2400" spc="-5" dirty="0" err="1" smtClean="0">
                <a:latin typeface="Comic Sans MS"/>
                <a:cs typeface="Comic Sans MS"/>
              </a:rPr>
              <a:t>tandem</a:t>
            </a:r>
            <a:r>
              <a:rPr lang="es-AR" sz="2400" spc="-5" dirty="0" smtClean="0">
                <a:latin typeface="Comic Sans MS"/>
                <a:cs typeface="Comic Sans MS"/>
              </a:rPr>
              <a:t>, para </a:t>
            </a:r>
            <a:r>
              <a:rPr lang="es-AR" sz="2400" dirty="0" smtClean="0">
                <a:latin typeface="Comic Sans MS"/>
                <a:cs typeface="Comic Sans MS"/>
              </a:rPr>
              <a:t> </a:t>
            </a:r>
            <a:r>
              <a:rPr lang="es-AR" sz="2400" spc="-5" dirty="0" smtClean="0">
                <a:latin typeface="Comic Sans MS"/>
                <a:cs typeface="Comic Sans MS"/>
              </a:rPr>
              <a:t>tres</a:t>
            </a:r>
            <a:r>
              <a:rPr lang="es-AR" sz="2400" dirty="0" smtClean="0">
                <a:latin typeface="Comic Sans MS"/>
                <a:cs typeface="Comic Sans MS"/>
              </a:rPr>
              <a:t> </a:t>
            </a:r>
            <a:r>
              <a:rPr lang="es-AR" sz="2400" spc="-5" dirty="0" smtClean="0">
                <a:latin typeface="Comic Sans MS"/>
                <a:cs typeface="Comic Sans MS"/>
              </a:rPr>
              <a:t>diferentes</a:t>
            </a:r>
            <a:r>
              <a:rPr lang="es-AR" sz="2400" dirty="0" smtClean="0">
                <a:latin typeface="Comic Sans MS"/>
                <a:cs typeface="Comic Sans MS"/>
              </a:rPr>
              <a:t> </a:t>
            </a:r>
            <a:r>
              <a:rPr lang="es-AR" sz="2400" spc="-5" dirty="0" smtClean="0">
                <a:latin typeface="Comic Sans MS"/>
                <a:cs typeface="Comic Sans MS"/>
              </a:rPr>
              <a:t>impedancias</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sistema.</a:t>
            </a:r>
            <a:r>
              <a:rPr lang="es-AR" sz="2400" spc="260" dirty="0" smtClean="0">
                <a:latin typeface="Comic Sans MS"/>
                <a:cs typeface="Comic Sans MS"/>
              </a:rPr>
              <a:t> </a:t>
            </a:r>
            <a:r>
              <a:rPr lang="es-AR" sz="2400" spc="-5" dirty="0" smtClean="0">
                <a:latin typeface="Comic Sans MS"/>
                <a:cs typeface="Comic Sans MS"/>
              </a:rPr>
              <a:t>Las </a:t>
            </a:r>
            <a:r>
              <a:rPr lang="es-AR" sz="2400" spc="-254" dirty="0" smtClean="0">
                <a:latin typeface="Comic Sans MS"/>
                <a:cs typeface="Comic Sans MS"/>
              </a:rPr>
              <a:t> </a:t>
            </a:r>
            <a:r>
              <a:rPr lang="es-AR" sz="2400" spc="-5" dirty="0" smtClean="0">
                <a:latin typeface="Comic Sans MS"/>
                <a:cs typeface="Comic Sans MS"/>
              </a:rPr>
              <a:t>trayectorias</a:t>
            </a:r>
            <a:r>
              <a:rPr lang="es-AR" sz="2400" dirty="0" smtClean="0">
                <a:latin typeface="Comic Sans MS"/>
                <a:cs typeface="Comic Sans MS"/>
              </a:rPr>
              <a:t> </a:t>
            </a:r>
            <a:r>
              <a:rPr lang="es-AR" sz="2400" spc="-5" dirty="0" smtClean="0">
                <a:latin typeface="Comic Sans MS"/>
                <a:cs typeface="Comic Sans MS"/>
              </a:rPr>
              <a:t>fueron</a:t>
            </a:r>
            <a:r>
              <a:rPr lang="es-AR" sz="2400" dirty="0" smtClean="0">
                <a:latin typeface="Comic Sans MS"/>
                <a:cs typeface="Comic Sans MS"/>
              </a:rPr>
              <a:t> </a:t>
            </a:r>
            <a:r>
              <a:rPr lang="es-AR" sz="2400" spc="-5" dirty="0" smtClean="0">
                <a:latin typeface="Comic Sans MS"/>
                <a:cs typeface="Comic Sans MS"/>
              </a:rPr>
              <a:t>determinadas</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estudio</a:t>
            </a:r>
            <a:r>
              <a:rPr lang="es-AR" sz="2400" dirty="0" smtClean="0">
                <a:latin typeface="Comic Sans MS"/>
                <a:cs typeface="Comic Sans MS"/>
              </a:rPr>
              <a:t> </a:t>
            </a:r>
            <a:r>
              <a:rPr lang="es-AR" sz="2400" spc="-5" dirty="0" smtClean="0">
                <a:latin typeface="Comic Sans MS"/>
                <a:cs typeface="Comic Sans MS"/>
              </a:rPr>
              <a:t>en </a:t>
            </a:r>
            <a:r>
              <a:rPr lang="es-AR" sz="2400" dirty="0" smtClean="0">
                <a:latin typeface="Comic Sans MS"/>
                <a:cs typeface="Comic Sans MS"/>
              </a:rPr>
              <a:t> </a:t>
            </a:r>
            <a:r>
              <a:rPr lang="es-AR" sz="2400" spc="-5" dirty="0" smtClean="0">
                <a:latin typeface="Comic Sans MS"/>
                <a:cs typeface="Comic Sans MS"/>
              </a:rPr>
              <a:t>computadora</a:t>
            </a:r>
            <a:r>
              <a:rPr lang="es-AR" sz="2400" spc="160" dirty="0" smtClean="0">
                <a:latin typeface="Comic Sans MS"/>
                <a:cs typeface="Comic Sans MS"/>
              </a:rPr>
              <a:t> </a:t>
            </a:r>
            <a:r>
              <a:rPr lang="es-AR" sz="2400" spc="-5" dirty="0" smtClean="0">
                <a:latin typeface="Comic Sans MS"/>
                <a:cs typeface="Comic Sans MS"/>
              </a:rPr>
              <a:t>digital.</a:t>
            </a:r>
            <a:r>
              <a:rPr lang="es-AR" sz="2400" spc="70" dirty="0" smtClean="0">
                <a:latin typeface="Comic Sans MS"/>
                <a:cs typeface="Comic Sans MS"/>
              </a:rPr>
              <a:t> </a:t>
            </a:r>
            <a:r>
              <a:rPr lang="es-AR" sz="2400" spc="-5" dirty="0" smtClean="0">
                <a:latin typeface="Comic Sans MS"/>
                <a:cs typeface="Comic Sans MS"/>
              </a:rPr>
              <a:t>En</a:t>
            </a:r>
            <a:r>
              <a:rPr lang="es-AR" sz="2400" spc="160" dirty="0" smtClean="0">
                <a:latin typeface="Comic Sans MS"/>
                <a:cs typeface="Comic Sans MS"/>
              </a:rPr>
              <a:t> </a:t>
            </a:r>
            <a:r>
              <a:rPr lang="es-AR" sz="2400" spc="-5" dirty="0" smtClean="0">
                <a:latin typeface="Comic Sans MS"/>
                <a:cs typeface="Comic Sans MS"/>
              </a:rPr>
              <a:t>estas</a:t>
            </a:r>
            <a:r>
              <a:rPr lang="es-AR" sz="2400" spc="160" dirty="0" smtClean="0">
                <a:latin typeface="Comic Sans MS"/>
                <a:cs typeface="Comic Sans MS"/>
              </a:rPr>
              <a:t> </a:t>
            </a:r>
            <a:r>
              <a:rPr lang="es-AR" sz="2400" spc="-5" dirty="0" smtClean="0">
                <a:latin typeface="Comic Sans MS"/>
                <a:cs typeface="Comic Sans MS"/>
              </a:rPr>
              <a:t>simulaciones,</a:t>
            </a:r>
            <a:r>
              <a:rPr lang="es-AR" sz="2400" spc="165" dirty="0" smtClean="0">
                <a:latin typeface="Comic Sans MS"/>
                <a:cs typeface="Comic Sans MS"/>
              </a:rPr>
              <a:t> </a:t>
            </a:r>
            <a:r>
              <a:rPr lang="es-AR" sz="2400" spc="-5" dirty="0" smtClean="0">
                <a:latin typeface="Comic Sans MS"/>
                <a:cs typeface="Comic Sans MS"/>
              </a:rPr>
              <a:t>el</a:t>
            </a:r>
            <a:r>
              <a:rPr lang="es-AR" sz="2400" spc="160" dirty="0" smtClean="0">
                <a:latin typeface="Comic Sans MS"/>
                <a:cs typeface="Comic Sans MS"/>
              </a:rPr>
              <a:t> </a:t>
            </a:r>
            <a:r>
              <a:rPr lang="es-AR" sz="2400" spc="-5" dirty="0" smtClean="0">
                <a:latin typeface="Comic Sans MS"/>
                <a:cs typeface="Comic Sans MS"/>
              </a:rPr>
              <a:t>sistema </a:t>
            </a:r>
            <a:r>
              <a:rPr lang="es-AR" sz="2400" spc="-26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respuesta</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gobernador</a:t>
            </a:r>
            <a:r>
              <a:rPr lang="es-AR" sz="2400" dirty="0" smtClean="0">
                <a:latin typeface="Comic Sans MS"/>
                <a:cs typeface="Comic Sans MS"/>
              </a:rPr>
              <a:t> </a:t>
            </a:r>
            <a:r>
              <a:rPr lang="es-AR" sz="2400" spc="-5" dirty="0" smtClean="0">
                <a:latin typeface="Comic Sans MS"/>
                <a:cs typeface="Comic Sans MS"/>
              </a:rPr>
              <a:t>fueron </a:t>
            </a:r>
            <a:r>
              <a:rPr lang="es-AR" sz="2400" dirty="0" smtClean="0">
                <a:latin typeface="Comic Sans MS"/>
                <a:cs typeface="Comic Sans MS"/>
              </a:rPr>
              <a:t> </a:t>
            </a:r>
            <a:r>
              <a:rPr lang="es-AR" sz="2400" spc="-5" dirty="0" smtClean="0">
                <a:latin typeface="Comic Sans MS"/>
                <a:cs typeface="Comic Sans MS"/>
              </a:rPr>
              <a:t>incluidos,</a:t>
            </a:r>
            <a:r>
              <a:rPr lang="es-AR" sz="2400" spc="250" dirty="0" smtClean="0">
                <a:latin typeface="Comic Sans MS"/>
                <a:cs typeface="Comic Sans MS"/>
              </a:rPr>
              <a:t> </a:t>
            </a:r>
            <a:r>
              <a:rPr lang="es-AR" sz="2400" spc="-5" dirty="0" smtClean="0">
                <a:latin typeface="Comic Sans MS"/>
                <a:cs typeface="Comic Sans MS"/>
              </a:rPr>
              <a:t>pero</a:t>
            </a:r>
            <a:r>
              <a:rPr lang="es-AR" sz="2400" spc="250" dirty="0" smtClean="0">
                <a:latin typeface="Comic Sans MS"/>
                <a:cs typeface="Comic Sans MS"/>
              </a:rPr>
              <a:t> </a:t>
            </a:r>
            <a:r>
              <a:rPr lang="es-AR" sz="2400" spc="-5" dirty="0" smtClean="0">
                <a:latin typeface="Comic Sans MS"/>
                <a:cs typeface="Comic Sans MS"/>
              </a:rPr>
              <a:t>el</a:t>
            </a:r>
            <a:r>
              <a:rPr lang="es-AR" sz="2400" spc="250" dirty="0" smtClean="0">
                <a:latin typeface="Comic Sans MS"/>
                <a:cs typeface="Comic Sans MS"/>
              </a:rPr>
              <a:t> </a:t>
            </a:r>
            <a:r>
              <a:rPr lang="es-AR" sz="2400" spc="-5" dirty="0" smtClean="0">
                <a:latin typeface="Comic Sans MS"/>
                <a:cs typeface="Comic Sans MS"/>
              </a:rPr>
              <a:t>regulador</a:t>
            </a:r>
            <a:r>
              <a:rPr lang="es-AR" sz="2400" spc="245" dirty="0" smtClean="0">
                <a:latin typeface="Comic Sans MS"/>
                <a:cs typeface="Comic Sans MS"/>
              </a:rPr>
              <a:t> </a:t>
            </a:r>
            <a:r>
              <a:rPr lang="es-AR" sz="2400" spc="-5" dirty="0" smtClean="0">
                <a:latin typeface="Comic Sans MS"/>
                <a:cs typeface="Comic Sans MS"/>
              </a:rPr>
              <a:t>de</a:t>
            </a:r>
            <a:r>
              <a:rPr lang="es-AR" sz="2400" spc="240" dirty="0" smtClean="0">
                <a:latin typeface="Comic Sans MS"/>
                <a:cs typeface="Comic Sans MS"/>
              </a:rPr>
              <a:t> </a:t>
            </a:r>
            <a:r>
              <a:rPr lang="es-AR" sz="2400" spc="-5" dirty="0" smtClean="0">
                <a:latin typeface="Comic Sans MS"/>
                <a:cs typeface="Comic Sans MS"/>
              </a:rPr>
              <a:t>tensión</a:t>
            </a:r>
            <a:r>
              <a:rPr lang="es-AR" sz="2400" spc="245" dirty="0" smtClean="0">
                <a:latin typeface="Comic Sans MS"/>
                <a:cs typeface="Comic Sans MS"/>
              </a:rPr>
              <a:t> </a:t>
            </a:r>
            <a:r>
              <a:rPr lang="es-AR" sz="2400" spc="-5" dirty="0" smtClean="0">
                <a:latin typeface="Comic Sans MS"/>
                <a:cs typeface="Comic Sans MS"/>
              </a:rPr>
              <a:t>fue</a:t>
            </a:r>
            <a:r>
              <a:rPr lang="es-AR" sz="2400" spc="245" dirty="0" smtClean="0">
                <a:latin typeface="Comic Sans MS"/>
                <a:cs typeface="Comic Sans MS"/>
              </a:rPr>
              <a:t> </a:t>
            </a:r>
            <a:r>
              <a:rPr lang="es-AR" sz="2400" spc="-5" dirty="0" smtClean="0">
                <a:latin typeface="Comic Sans MS"/>
                <a:cs typeface="Comic Sans MS"/>
              </a:rPr>
              <a:t>sacado</a:t>
            </a:r>
            <a:r>
              <a:rPr lang="es-AR" sz="2400" spc="240" dirty="0" smtClean="0">
                <a:latin typeface="Comic Sans MS"/>
                <a:cs typeface="Comic Sans MS"/>
              </a:rPr>
              <a:t> </a:t>
            </a:r>
            <a:r>
              <a:rPr lang="es-AR" sz="2400" spc="-5" dirty="0" smtClean="0">
                <a:latin typeface="Comic Sans MS"/>
                <a:cs typeface="Comic Sans MS"/>
              </a:rPr>
              <a:t>de </a:t>
            </a:r>
            <a:r>
              <a:rPr lang="es-AR" sz="2400" spc="-254" dirty="0" smtClean="0">
                <a:latin typeface="Comic Sans MS"/>
                <a:cs typeface="Comic Sans MS"/>
              </a:rPr>
              <a:t> </a:t>
            </a:r>
            <a:r>
              <a:rPr lang="es-AR" sz="2400" spc="-5" dirty="0" smtClean="0">
                <a:latin typeface="Comic Sans MS"/>
                <a:cs typeface="Comic Sans MS"/>
              </a:rPr>
              <a:t>servicio.</a:t>
            </a:r>
            <a:r>
              <a:rPr lang="es-AR" sz="2400" dirty="0" smtClean="0">
                <a:latin typeface="Comic Sans MS"/>
                <a:cs typeface="Comic Sans MS"/>
              </a:rPr>
              <a:t> </a:t>
            </a:r>
            <a:r>
              <a:rPr lang="es-AR" sz="2400" spc="-5" dirty="0" smtClean="0">
                <a:latin typeface="Comic Sans MS"/>
                <a:cs typeface="Comic Sans MS"/>
              </a:rPr>
              <a:t>Sin la respuesta del regulador de tensión, las </a:t>
            </a:r>
            <a:r>
              <a:rPr lang="es-AR" sz="2400" dirty="0" smtClean="0">
                <a:latin typeface="Comic Sans MS"/>
                <a:cs typeface="Comic Sans MS"/>
              </a:rPr>
              <a:t> </a:t>
            </a:r>
            <a:r>
              <a:rPr lang="es-AR" sz="2400" spc="-5" dirty="0" smtClean="0">
                <a:latin typeface="Comic Sans MS"/>
                <a:cs typeface="Comic Sans MS"/>
              </a:rPr>
              <a:t>tensiones internas de máquina durante el disturbio son </a:t>
            </a:r>
            <a:r>
              <a:rPr lang="es-AR" sz="2400" dirty="0" smtClean="0">
                <a:latin typeface="Comic Sans MS"/>
                <a:cs typeface="Comic Sans MS"/>
              </a:rPr>
              <a:t> </a:t>
            </a:r>
            <a:r>
              <a:rPr lang="es-AR" sz="2400" spc="-5" dirty="0" smtClean="0">
                <a:latin typeface="Comic Sans MS"/>
                <a:cs typeface="Comic Sans MS"/>
              </a:rPr>
              <a:t>bajas;</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lo</a:t>
            </a:r>
            <a:r>
              <a:rPr lang="es-AR" sz="2400" dirty="0" smtClean="0">
                <a:latin typeface="Comic Sans MS"/>
                <a:cs typeface="Comic Sans MS"/>
              </a:rPr>
              <a:t> </a:t>
            </a:r>
            <a:r>
              <a:rPr lang="es-AR" sz="2400" spc="-5" dirty="0" smtClean="0">
                <a:latin typeface="Comic Sans MS"/>
                <a:cs typeface="Comic Sans MS"/>
              </a:rPr>
              <a:t>tanto,</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centros</a:t>
            </a:r>
            <a:r>
              <a:rPr lang="es-AR" sz="2400" dirty="0" smtClean="0">
                <a:latin typeface="Comic Sans MS"/>
                <a:cs typeface="Comic Sans MS"/>
              </a:rPr>
              <a:t> </a:t>
            </a:r>
            <a:r>
              <a:rPr lang="es-AR" sz="2400" spc="-5" dirty="0" smtClean="0">
                <a:latin typeface="Comic Sans MS"/>
                <a:cs typeface="Comic Sans MS"/>
              </a:rPr>
              <a:t>eléctricos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las </a:t>
            </a:r>
            <a:r>
              <a:rPr lang="es-AR" sz="2400" dirty="0" smtClean="0">
                <a:latin typeface="Comic Sans MS"/>
                <a:cs typeface="Comic Sans MS"/>
              </a:rPr>
              <a:t> </a:t>
            </a:r>
            <a:r>
              <a:rPr lang="es-AR" sz="2400" spc="-5" dirty="0" smtClean="0">
                <a:latin typeface="Comic Sans MS"/>
                <a:cs typeface="Comic Sans MS"/>
              </a:rPr>
              <a:t>oscilaciones están cercanos a la zona del generador.</a:t>
            </a:r>
            <a:r>
              <a:rPr lang="es-AR" sz="2400" dirty="0" smtClean="0">
                <a:latin typeface="Comic Sans MS"/>
                <a:cs typeface="Comic Sans MS"/>
              </a:rPr>
              <a:t> </a:t>
            </a:r>
            <a:endParaRPr sz="2400">
              <a:latin typeface="Comic Sans MS"/>
              <a:cs typeface="Comic Sans MS"/>
            </a:endParaRPr>
          </a:p>
        </p:txBody>
      </p:sp>
      <p:pic>
        <p:nvPicPr>
          <p:cNvPr id="2050" name="Picture 2"/>
          <p:cNvPicPr>
            <a:picLocks noChangeAspect="1" noChangeArrowheads="1"/>
          </p:cNvPicPr>
          <p:nvPr/>
        </p:nvPicPr>
        <p:blipFill>
          <a:blip r:embed="rId2"/>
          <a:srcRect/>
          <a:stretch>
            <a:fillRect/>
          </a:stretch>
        </p:blipFill>
        <p:spPr bwMode="auto">
          <a:xfrm>
            <a:off x="11655444" y="1528738"/>
            <a:ext cx="5238750" cy="6781800"/>
          </a:xfrm>
          <a:prstGeom prst="rect">
            <a:avLst/>
          </a:prstGeom>
          <a:noFill/>
          <a:ln w="9525">
            <a:noFill/>
            <a:miter lim="800000"/>
            <a:headEnd/>
            <a:tailEnd/>
          </a:ln>
          <a:effectLst/>
        </p:spPr>
      </p:pic>
      <p:sp>
        <p:nvSpPr>
          <p:cNvPr id="30" name="29 Rectángulo"/>
          <p:cNvSpPr/>
          <p:nvPr/>
        </p:nvSpPr>
        <p:spPr>
          <a:xfrm>
            <a:off x="10941064" y="8529662"/>
            <a:ext cx="6643734" cy="707886"/>
          </a:xfrm>
          <a:prstGeom prst="rect">
            <a:avLst/>
          </a:prstGeom>
        </p:spPr>
        <p:txBody>
          <a:bodyPr wrap="square">
            <a:spAutoFit/>
          </a:bodyPr>
          <a:lstStyle/>
          <a:p>
            <a:pPr algn="ctr"/>
            <a:r>
              <a:rPr lang="es-AR" sz="2000" b="1" dirty="0" smtClean="0">
                <a:latin typeface="Comic Sans MS" pitchFamily="66" charset="0"/>
              </a:rPr>
              <a:t>Figura 2. Características de pérdida de Sincronismo-Unidad </a:t>
            </a:r>
            <a:r>
              <a:rPr lang="es-AR" sz="2000" b="1" dirty="0" err="1" smtClean="0">
                <a:latin typeface="Comic Sans MS" pitchFamily="66" charset="0"/>
              </a:rPr>
              <a:t>Tandem</a:t>
            </a:r>
            <a:r>
              <a:rPr lang="es-AR" sz="2000" b="1" dirty="0" smtClean="0">
                <a:latin typeface="Comic Sans MS" pitchFamily="66" charset="0"/>
              </a:rPr>
              <a:t>. </a:t>
            </a:r>
            <a:endParaRPr lang="es-AR" sz="2000" b="1" dirty="0">
              <a:latin typeface="Comic Sans MS" pitchFamily="66" charset="0"/>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object 27"/>
          <p:cNvSpPr txBox="1"/>
          <p:nvPr/>
        </p:nvSpPr>
        <p:spPr>
          <a:xfrm>
            <a:off x="368240" y="457168"/>
            <a:ext cx="10501386" cy="4101123"/>
          </a:xfrm>
          <a:prstGeom prst="rect">
            <a:avLst/>
          </a:prstGeom>
        </p:spPr>
        <p:txBody>
          <a:bodyPr vert="horz" wrap="square" lIns="0" tIns="12700" rIns="0" bIns="0" rtlCol="0">
            <a:spAutoFit/>
          </a:bodyPr>
          <a:lstStyle/>
          <a:p>
            <a:pPr marL="12700" marR="5080" algn="just">
              <a:spcBef>
                <a:spcPts val="100"/>
              </a:spcBef>
            </a:pPr>
            <a:r>
              <a:rPr lang="es-AR" sz="2400" spc="-5" dirty="0" smtClean="0">
                <a:latin typeface="Comic Sans MS"/>
                <a:cs typeface="Comic Sans MS"/>
              </a:rPr>
              <a:t>Se </a:t>
            </a:r>
            <a:r>
              <a:rPr lang="es-AR" sz="2400" dirty="0" smtClean="0">
                <a:latin typeface="Comic Sans MS"/>
                <a:cs typeface="Comic Sans MS"/>
              </a:rPr>
              <a:t> </a:t>
            </a:r>
            <a:r>
              <a:rPr lang="es-AR" sz="2400" spc="-5" dirty="0" smtClean="0">
                <a:latin typeface="Comic Sans MS"/>
                <a:cs typeface="Comic Sans MS"/>
              </a:rPr>
              <a:t>consideró</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inestabilidad</a:t>
            </a:r>
            <a:r>
              <a:rPr lang="es-AR" sz="2400" dirty="0" smtClean="0">
                <a:latin typeface="Comic Sans MS"/>
                <a:cs typeface="Comic Sans MS"/>
              </a:rPr>
              <a:t> </a:t>
            </a:r>
            <a:r>
              <a:rPr lang="es-AR" sz="2400" spc="-5" dirty="0" smtClean="0">
                <a:latin typeface="Comic Sans MS"/>
                <a:cs typeface="Comic Sans MS"/>
              </a:rPr>
              <a:t>fue</a:t>
            </a:r>
            <a:r>
              <a:rPr lang="es-AR" sz="2400" dirty="0" smtClean="0">
                <a:latin typeface="Comic Sans MS"/>
                <a:cs typeface="Comic Sans MS"/>
              </a:rPr>
              <a:t> </a:t>
            </a:r>
            <a:r>
              <a:rPr lang="es-AR" sz="2400" spc="-5" dirty="0" smtClean="0">
                <a:latin typeface="Comic Sans MS"/>
                <a:cs typeface="Comic Sans MS"/>
              </a:rPr>
              <a:t>causada</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el </a:t>
            </a:r>
            <a:r>
              <a:rPr lang="es-AR" sz="2400" spc="-254" dirty="0" smtClean="0">
                <a:latin typeface="Comic Sans MS"/>
                <a:cs typeface="Comic Sans MS"/>
              </a:rPr>
              <a:t> </a:t>
            </a:r>
            <a:r>
              <a:rPr lang="es-AR" sz="2400" spc="-5" dirty="0" smtClean="0">
                <a:latin typeface="Comic Sans MS"/>
                <a:cs typeface="Comic Sans MS"/>
              </a:rPr>
              <a:t>despeje</a:t>
            </a:r>
            <a:r>
              <a:rPr lang="es-AR" sz="2400" spc="145" dirty="0" smtClean="0">
                <a:latin typeface="Comic Sans MS"/>
                <a:cs typeface="Comic Sans MS"/>
              </a:rPr>
              <a:t> </a:t>
            </a:r>
            <a:r>
              <a:rPr lang="es-AR" sz="2400" spc="-5" dirty="0" smtClean="0">
                <a:latin typeface="Comic Sans MS"/>
                <a:cs typeface="Comic Sans MS"/>
              </a:rPr>
              <a:t>prolongado</a:t>
            </a:r>
            <a:r>
              <a:rPr lang="es-AR" sz="2400" spc="145" dirty="0" smtClean="0">
                <a:latin typeface="Comic Sans MS"/>
                <a:cs typeface="Comic Sans MS"/>
              </a:rPr>
              <a:t> </a:t>
            </a:r>
            <a:r>
              <a:rPr lang="es-AR" sz="2400" spc="-5" dirty="0" smtClean="0">
                <a:latin typeface="Comic Sans MS"/>
                <a:cs typeface="Comic Sans MS"/>
              </a:rPr>
              <a:t>de</a:t>
            </a:r>
            <a:r>
              <a:rPr lang="es-AR" sz="2400" spc="140" dirty="0" smtClean="0">
                <a:latin typeface="Comic Sans MS"/>
                <a:cs typeface="Comic Sans MS"/>
              </a:rPr>
              <a:t> </a:t>
            </a:r>
            <a:r>
              <a:rPr lang="es-AR" sz="2400" spc="-5" dirty="0" smtClean="0">
                <a:latin typeface="Comic Sans MS"/>
                <a:cs typeface="Comic Sans MS"/>
              </a:rPr>
              <a:t>una</a:t>
            </a:r>
            <a:r>
              <a:rPr lang="es-AR" sz="2400" spc="145" dirty="0" smtClean="0">
                <a:latin typeface="Comic Sans MS"/>
                <a:cs typeface="Comic Sans MS"/>
              </a:rPr>
              <a:t> </a:t>
            </a:r>
            <a:r>
              <a:rPr lang="es-AR" sz="2400" spc="-5" dirty="0" smtClean="0">
                <a:latin typeface="Comic Sans MS"/>
                <a:cs typeface="Comic Sans MS"/>
              </a:rPr>
              <a:t>falla</a:t>
            </a:r>
            <a:r>
              <a:rPr lang="es-AR" sz="2400" spc="140" dirty="0" smtClean="0">
                <a:latin typeface="Comic Sans MS"/>
                <a:cs typeface="Comic Sans MS"/>
              </a:rPr>
              <a:t> </a:t>
            </a:r>
            <a:r>
              <a:rPr lang="es-AR" sz="2400" spc="-5" dirty="0" smtClean="0">
                <a:latin typeface="Comic Sans MS"/>
                <a:cs typeface="Comic Sans MS"/>
              </a:rPr>
              <a:t>trifásica</a:t>
            </a:r>
            <a:r>
              <a:rPr lang="es-AR" sz="2400" spc="140" dirty="0" smtClean="0">
                <a:latin typeface="Comic Sans MS"/>
                <a:cs typeface="Comic Sans MS"/>
              </a:rPr>
              <a:t> </a:t>
            </a:r>
            <a:r>
              <a:rPr lang="es-AR" sz="2400" spc="-5" dirty="0" smtClean="0">
                <a:latin typeface="Comic Sans MS"/>
                <a:cs typeface="Comic Sans MS"/>
              </a:rPr>
              <a:t>en</a:t>
            </a:r>
            <a:r>
              <a:rPr lang="es-AR" sz="2400" spc="145" dirty="0" smtClean="0">
                <a:latin typeface="Comic Sans MS"/>
                <a:cs typeface="Comic Sans MS"/>
              </a:rPr>
              <a:t> </a:t>
            </a:r>
            <a:r>
              <a:rPr lang="es-AR" sz="2400" spc="-5" dirty="0" smtClean="0">
                <a:latin typeface="Comic Sans MS"/>
                <a:cs typeface="Comic Sans MS"/>
              </a:rPr>
              <a:t>el</a:t>
            </a:r>
            <a:r>
              <a:rPr lang="es-AR" sz="2400" spc="145" dirty="0" smtClean="0">
                <a:latin typeface="Comic Sans MS"/>
                <a:cs typeface="Comic Sans MS"/>
              </a:rPr>
              <a:t> </a:t>
            </a:r>
            <a:r>
              <a:rPr lang="es-AR" sz="2400" spc="-5" dirty="0" smtClean="0">
                <a:latin typeface="Comic Sans MS"/>
                <a:cs typeface="Comic Sans MS"/>
              </a:rPr>
              <a:t>lado </a:t>
            </a:r>
            <a:r>
              <a:rPr lang="es-AR" sz="2400" spc="-254"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alta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transformador</a:t>
            </a:r>
            <a:r>
              <a:rPr lang="es-AR" sz="2400" dirty="0" smtClean="0">
                <a:latin typeface="Comic Sans MS"/>
                <a:cs typeface="Comic Sans MS"/>
              </a:rPr>
              <a:t> </a:t>
            </a:r>
            <a:r>
              <a:rPr lang="es-AR" sz="2400" spc="-5" dirty="0" smtClean="0">
                <a:latin typeface="Comic Sans MS"/>
                <a:cs typeface="Comic Sans MS"/>
              </a:rPr>
              <a:t>elevador</a:t>
            </a:r>
            <a:r>
              <a:rPr lang="es-AR" sz="2400" spc="260" dirty="0" smtClean="0">
                <a:latin typeface="Comic Sans MS"/>
                <a:cs typeface="Comic Sans MS"/>
              </a:rPr>
              <a:t> </a:t>
            </a:r>
            <a:r>
              <a:rPr lang="es-AR" sz="2400" spc="-5" dirty="0" smtClean="0">
                <a:latin typeface="Comic Sans MS"/>
                <a:cs typeface="Comic Sans MS"/>
              </a:rPr>
              <a:t>del </a:t>
            </a:r>
            <a:r>
              <a:rPr lang="es-AR" sz="2400" dirty="0" smtClean="0">
                <a:latin typeface="Comic Sans MS"/>
                <a:cs typeface="Comic Sans MS"/>
              </a:rPr>
              <a:t> </a:t>
            </a:r>
            <a:r>
              <a:rPr lang="es-AR" sz="2400" spc="-5" dirty="0" smtClean="0">
                <a:latin typeface="Comic Sans MS"/>
                <a:cs typeface="Comic Sans MS"/>
              </a:rPr>
              <a:t>generador.</a:t>
            </a:r>
            <a:r>
              <a:rPr lang="es-AR" sz="2400" spc="254" dirty="0" smtClean="0">
                <a:latin typeface="Comic Sans MS"/>
                <a:cs typeface="Comic Sans MS"/>
              </a:rPr>
              <a:t> </a:t>
            </a:r>
            <a:r>
              <a:rPr lang="es-AR" sz="2400" spc="-5" dirty="0" smtClean="0">
                <a:latin typeface="Comic Sans MS"/>
                <a:cs typeface="Comic Sans MS"/>
              </a:rPr>
              <a:t>Como ilustra la </a:t>
            </a:r>
            <a:r>
              <a:rPr lang="es-AR" sz="2400" b="1" spc="-5" dirty="0" smtClean="0">
                <a:latin typeface="Comic Sans MS"/>
                <a:cs typeface="Comic Sans MS"/>
              </a:rPr>
              <a:t>figura </a:t>
            </a:r>
            <a:r>
              <a:rPr lang="es-AR" sz="2400" b="1" spc="-5" dirty="0" smtClean="0">
                <a:latin typeface="Comic Sans MS"/>
                <a:cs typeface="Comic Sans MS"/>
              </a:rPr>
              <a:t>2</a:t>
            </a:r>
            <a:r>
              <a:rPr lang="es-AR" sz="2400" spc="-5" dirty="0" smtClean="0">
                <a:latin typeface="Comic Sans MS"/>
                <a:cs typeface="Comic Sans MS"/>
              </a:rPr>
              <a:t>, el círculo formado </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trayectoria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incrementa</a:t>
            </a:r>
            <a:r>
              <a:rPr lang="es-AR" sz="2400" dirty="0" smtClean="0">
                <a:latin typeface="Comic Sans MS"/>
                <a:cs typeface="Comic Sans MS"/>
              </a:rPr>
              <a:t> </a:t>
            </a:r>
            <a:r>
              <a:rPr lang="es-AR" sz="2400" spc="-5" dirty="0" smtClean="0">
                <a:latin typeface="Comic Sans MS"/>
                <a:cs typeface="Comic Sans MS"/>
              </a:rPr>
              <a:t>en </a:t>
            </a:r>
            <a:r>
              <a:rPr lang="es-AR" sz="2400" dirty="0" smtClean="0">
                <a:latin typeface="Comic Sans MS"/>
                <a:cs typeface="Comic Sans MS"/>
              </a:rPr>
              <a:t> </a:t>
            </a:r>
            <a:r>
              <a:rPr lang="es-AR" sz="2400" spc="-5" dirty="0" smtClean="0">
                <a:latin typeface="Comic Sans MS"/>
                <a:cs typeface="Comic Sans MS"/>
              </a:rPr>
              <a:t>diámetro</a:t>
            </a:r>
            <a:r>
              <a:rPr lang="es-AR" sz="2400" spc="180" dirty="0" smtClean="0">
                <a:latin typeface="Comic Sans MS"/>
                <a:cs typeface="Comic Sans MS"/>
              </a:rPr>
              <a:t> </a:t>
            </a:r>
            <a:r>
              <a:rPr lang="es-AR" sz="2400" spc="-5" dirty="0" smtClean="0">
                <a:latin typeface="Comic Sans MS"/>
                <a:cs typeface="Comic Sans MS"/>
              </a:rPr>
              <a:t>y</a:t>
            </a:r>
            <a:r>
              <a:rPr lang="es-AR" sz="2400" spc="185" dirty="0" smtClean="0">
                <a:latin typeface="Comic Sans MS"/>
                <a:cs typeface="Comic Sans MS"/>
              </a:rPr>
              <a:t> </a:t>
            </a:r>
            <a:r>
              <a:rPr lang="es-AR" sz="2400" spc="-5" dirty="0" smtClean="0">
                <a:latin typeface="Comic Sans MS"/>
                <a:cs typeface="Comic Sans MS"/>
              </a:rPr>
              <a:t>el</a:t>
            </a:r>
            <a:r>
              <a:rPr lang="es-AR" sz="2400" spc="180" dirty="0" smtClean="0">
                <a:latin typeface="Comic Sans MS"/>
                <a:cs typeface="Comic Sans MS"/>
              </a:rPr>
              <a:t> </a:t>
            </a:r>
            <a:r>
              <a:rPr lang="es-AR" sz="2400" spc="-5" dirty="0" smtClean="0">
                <a:latin typeface="Comic Sans MS"/>
                <a:cs typeface="Comic Sans MS"/>
              </a:rPr>
              <a:t>centro</a:t>
            </a:r>
            <a:r>
              <a:rPr lang="es-AR" sz="2400" spc="185" dirty="0" smtClean="0">
                <a:latin typeface="Comic Sans MS"/>
                <a:cs typeface="Comic Sans MS"/>
              </a:rPr>
              <a:t> </a:t>
            </a:r>
            <a:r>
              <a:rPr lang="es-AR" sz="2400" spc="-5" dirty="0" smtClean="0">
                <a:latin typeface="Comic Sans MS"/>
                <a:cs typeface="Comic Sans MS"/>
              </a:rPr>
              <a:t>eléctrico</a:t>
            </a:r>
            <a:r>
              <a:rPr lang="es-AR" sz="2400" spc="180" dirty="0" smtClean="0">
                <a:latin typeface="Comic Sans MS"/>
                <a:cs typeface="Comic Sans MS"/>
              </a:rPr>
              <a:t> </a:t>
            </a:r>
            <a:r>
              <a:rPr lang="es-AR" sz="2400" spc="-5" dirty="0" smtClean="0">
                <a:latin typeface="Comic Sans MS"/>
                <a:cs typeface="Comic Sans MS"/>
              </a:rPr>
              <a:t>se</a:t>
            </a:r>
            <a:r>
              <a:rPr lang="es-AR" sz="2400" spc="185" dirty="0" smtClean="0">
                <a:latin typeface="Comic Sans MS"/>
                <a:cs typeface="Comic Sans MS"/>
              </a:rPr>
              <a:t> </a:t>
            </a:r>
            <a:r>
              <a:rPr lang="es-AR" sz="2400" spc="-5" dirty="0" smtClean="0">
                <a:latin typeface="Comic Sans MS"/>
                <a:cs typeface="Comic Sans MS"/>
              </a:rPr>
              <a:t>mueve</a:t>
            </a:r>
            <a:r>
              <a:rPr lang="es-AR" sz="2400" spc="175" dirty="0" smtClean="0">
                <a:latin typeface="Comic Sans MS"/>
                <a:cs typeface="Comic Sans MS"/>
              </a:rPr>
              <a:t> </a:t>
            </a:r>
            <a:r>
              <a:rPr lang="es-AR" sz="2400" spc="-5" dirty="0" smtClean="0">
                <a:latin typeface="Comic Sans MS"/>
                <a:cs typeface="Comic Sans MS"/>
              </a:rPr>
              <a:t>desde</a:t>
            </a:r>
            <a:r>
              <a:rPr lang="es-AR" sz="2400" spc="175" dirty="0" smtClean="0">
                <a:latin typeface="Comic Sans MS"/>
                <a:cs typeface="Comic Sans MS"/>
              </a:rPr>
              <a:t> </a:t>
            </a:r>
            <a:r>
              <a:rPr lang="es-AR" sz="2400" spc="-5" dirty="0" smtClean="0">
                <a:latin typeface="Comic Sans MS"/>
                <a:cs typeface="Comic Sans MS"/>
              </a:rPr>
              <a:t>dentro </a:t>
            </a:r>
            <a:r>
              <a:rPr lang="es-AR" sz="2400" spc="-254" dirty="0" smtClean="0">
                <a:latin typeface="Comic Sans MS"/>
                <a:cs typeface="Comic Sans MS"/>
              </a:rPr>
              <a:t> </a:t>
            </a:r>
            <a:r>
              <a:rPr lang="es-AR" sz="2400" spc="-5" dirty="0" smtClean="0">
                <a:latin typeface="Comic Sans MS"/>
                <a:cs typeface="Comic Sans MS"/>
              </a:rPr>
              <a:t>del</a:t>
            </a:r>
            <a:r>
              <a:rPr lang="es-AR" sz="2400" spc="125" dirty="0" smtClean="0">
                <a:latin typeface="Comic Sans MS"/>
                <a:cs typeface="Comic Sans MS"/>
              </a:rPr>
              <a:t> </a:t>
            </a:r>
            <a:r>
              <a:rPr lang="es-AR" sz="2400" spc="-5" dirty="0" smtClean="0">
                <a:latin typeface="Comic Sans MS"/>
                <a:cs typeface="Comic Sans MS"/>
              </a:rPr>
              <a:t>generador</a:t>
            </a:r>
            <a:r>
              <a:rPr lang="es-AR" sz="2400" spc="130" dirty="0" smtClean="0">
                <a:latin typeface="Comic Sans MS"/>
                <a:cs typeface="Comic Sans MS"/>
              </a:rPr>
              <a:t> </a:t>
            </a:r>
            <a:r>
              <a:rPr lang="es-AR" sz="2400" spc="-5" dirty="0" smtClean="0">
                <a:latin typeface="Comic Sans MS"/>
                <a:cs typeface="Comic Sans MS"/>
              </a:rPr>
              <a:t>hacia</a:t>
            </a:r>
            <a:r>
              <a:rPr lang="es-AR" sz="2400" spc="130" dirty="0" smtClean="0">
                <a:latin typeface="Comic Sans MS"/>
                <a:cs typeface="Comic Sans MS"/>
              </a:rPr>
              <a:t> </a:t>
            </a:r>
            <a:r>
              <a:rPr lang="es-AR" sz="2400" spc="-5" dirty="0" smtClean="0">
                <a:latin typeface="Comic Sans MS"/>
                <a:cs typeface="Comic Sans MS"/>
              </a:rPr>
              <a:t>dentro</a:t>
            </a:r>
            <a:r>
              <a:rPr lang="es-AR" sz="2400" spc="130" dirty="0" smtClean="0">
                <a:latin typeface="Comic Sans MS"/>
                <a:cs typeface="Comic Sans MS"/>
              </a:rPr>
              <a:t> </a:t>
            </a:r>
            <a:r>
              <a:rPr lang="es-AR" sz="2400" spc="-5" dirty="0" smtClean="0">
                <a:latin typeface="Comic Sans MS"/>
                <a:cs typeface="Comic Sans MS"/>
              </a:rPr>
              <a:t>del</a:t>
            </a:r>
            <a:r>
              <a:rPr lang="es-AR" sz="2400" spc="125" dirty="0" smtClean="0">
                <a:latin typeface="Comic Sans MS"/>
                <a:cs typeface="Comic Sans MS"/>
              </a:rPr>
              <a:t> </a:t>
            </a:r>
            <a:r>
              <a:rPr lang="es-AR" sz="2400" spc="-5" dirty="0" smtClean="0">
                <a:latin typeface="Comic Sans MS"/>
                <a:cs typeface="Comic Sans MS"/>
              </a:rPr>
              <a:t>transformador</a:t>
            </a:r>
            <a:r>
              <a:rPr lang="es-AR" sz="2400" spc="125" dirty="0" smtClean="0">
                <a:latin typeface="Comic Sans MS"/>
                <a:cs typeface="Comic Sans MS"/>
              </a:rPr>
              <a:t> </a:t>
            </a:r>
            <a:r>
              <a:rPr lang="es-AR" sz="2400" spc="-5" dirty="0" smtClean="0">
                <a:latin typeface="Comic Sans MS"/>
                <a:cs typeface="Comic Sans MS"/>
              </a:rPr>
              <a:t>elevador </a:t>
            </a:r>
            <a:r>
              <a:rPr lang="es-AR" sz="2400" spc="-254"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medida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incrementa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del </a:t>
            </a:r>
            <a:r>
              <a:rPr lang="es-AR" sz="2400" spc="-254"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tres</a:t>
            </a:r>
            <a:r>
              <a:rPr lang="es-AR" sz="2400" dirty="0" smtClean="0">
                <a:latin typeface="Comic Sans MS"/>
                <a:cs typeface="Comic Sans MS"/>
              </a:rPr>
              <a:t> </a:t>
            </a:r>
            <a:r>
              <a:rPr lang="es-AR" sz="2400" spc="-5" dirty="0" smtClean="0">
                <a:latin typeface="Comic Sans MS"/>
                <a:cs typeface="Comic Sans MS"/>
              </a:rPr>
              <a:t>características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 </a:t>
            </a:r>
            <a:r>
              <a:rPr lang="es-AR" sz="2400" spc="-254" dirty="0" smtClean="0">
                <a:latin typeface="Comic Sans MS"/>
                <a:cs typeface="Comic Sans MS"/>
              </a:rPr>
              <a:t> </a:t>
            </a:r>
            <a:r>
              <a:rPr lang="es-AR" sz="2400" spc="-5" dirty="0" smtClean="0">
                <a:latin typeface="Comic Sans MS"/>
                <a:cs typeface="Comic Sans MS"/>
              </a:rPr>
              <a:t>sincronismo pueden usualmente ser detectadas por los </a:t>
            </a:r>
            <a:r>
              <a:rPr lang="es-AR" sz="2400" dirty="0" smtClean="0">
                <a:latin typeface="Comic Sans MS"/>
                <a:cs typeface="Comic Sans MS"/>
              </a:rPr>
              <a:t> </a:t>
            </a:r>
            <a:r>
              <a:rPr lang="es-AR" sz="2400" spc="-5" dirty="0" smtClean="0">
                <a:latin typeface="Comic Sans MS"/>
                <a:cs typeface="Comic Sans MS"/>
              </a:rPr>
              <a:t>esquemas de relés de pérdida de sincronismo que serán </a:t>
            </a:r>
            <a:r>
              <a:rPr lang="es-AR" sz="2400" dirty="0" smtClean="0">
                <a:latin typeface="Comic Sans MS"/>
                <a:cs typeface="Comic Sans MS"/>
              </a:rPr>
              <a:t> </a:t>
            </a:r>
            <a:r>
              <a:rPr lang="es-AR" sz="2400" spc="-5" dirty="0" smtClean="0">
                <a:latin typeface="Comic Sans MS"/>
                <a:cs typeface="Comic Sans MS"/>
              </a:rPr>
              <a:t>discutidos más</a:t>
            </a:r>
            <a:r>
              <a:rPr lang="es-AR" sz="2400" dirty="0" smtClean="0">
                <a:latin typeface="Comic Sans MS"/>
                <a:cs typeface="Comic Sans MS"/>
              </a:rPr>
              <a:t> </a:t>
            </a:r>
            <a:r>
              <a:rPr lang="es-AR" sz="2400" spc="-5" dirty="0" smtClean="0">
                <a:latin typeface="Comic Sans MS"/>
                <a:cs typeface="Comic Sans MS"/>
              </a:rPr>
              <a:t>adelante.</a:t>
            </a:r>
            <a:endParaRPr lang="es-AR" sz="2400" dirty="0" smtClean="0">
              <a:latin typeface="Comic Sans MS"/>
              <a:cs typeface="Comic Sans MS"/>
            </a:endParaRPr>
          </a:p>
          <a:p>
            <a:pPr marL="12700" marR="5080" algn="just">
              <a:spcBef>
                <a:spcPts val="100"/>
              </a:spcBef>
              <a:tabLst>
                <a:tab pos="996315" algn="l"/>
                <a:tab pos="1275080" algn="l"/>
                <a:tab pos="1833245" algn="l"/>
                <a:tab pos="2112010" algn="l"/>
                <a:tab pos="2877820" algn="l"/>
              </a:tabLst>
            </a:pPr>
            <a:endParaRPr lang="es-AR" sz="2400" dirty="0" smtClean="0">
              <a:latin typeface="Comic Sans MS"/>
              <a:cs typeface="Comic Sans MS"/>
            </a:endParaRPr>
          </a:p>
          <a:p>
            <a:pPr marL="12700" marR="5080" algn="just">
              <a:spcBef>
                <a:spcPts val="100"/>
              </a:spcBef>
              <a:tabLst>
                <a:tab pos="996315" algn="l"/>
                <a:tab pos="1275080" algn="l"/>
                <a:tab pos="1833245" algn="l"/>
                <a:tab pos="2112010" algn="l"/>
                <a:tab pos="2877820" algn="l"/>
              </a:tabLst>
            </a:pPr>
            <a:endParaRPr sz="2400">
              <a:latin typeface="Comic Sans MS"/>
              <a:cs typeface="Comic Sans MS"/>
            </a:endParaRPr>
          </a:p>
        </p:txBody>
      </p:sp>
      <p:pic>
        <p:nvPicPr>
          <p:cNvPr id="2050" name="Picture 2"/>
          <p:cNvPicPr>
            <a:picLocks noChangeAspect="1" noChangeArrowheads="1"/>
          </p:cNvPicPr>
          <p:nvPr/>
        </p:nvPicPr>
        <p:blipFill>
          <a:blip r:embed="rId2"/>
          <a:srcRect/>
          <a:stretch>
            <a:fillRect/>
          </a:stretch>
        </p:blipFill>
        <p:spPr bwMode="auto">
          <a:xfrm>
            <a:off x="11655444" y="1528738"/>
            <a:ext cx="5238750" cy="6781800"/>
          </a:xfrm>
          <a:prstGeom prst="rect">
            <a:avLst/>
          </a:prstGeom>
          <a:noFill/>
          <a:ln w="9525">
            <a:noFill/>
            <a:miter lim="800000"/>
            <a:headEnd/>
            <a:tailEnd/>
          </a:ln>
          <a:effectLst/>
        </p:spPr>
      </p:pic>
      <p:sp>
        <p:nvSpPr>
          <p:cNvPr id="30" name="29 Rectángulo"/>
          <p:cNvSpPr/>
          <p:nvPr/>
        </p:nvSpPr>
        <p:spPr>
          <a:xfrm>
            <a:off x="10941064" y="8529662"/>
            <a:ext cx="6643734" cy="707886"/>
          </a:xfrm>
          <a:prstGeom prst="rect">
            <a:avLst/>
          </a:prstGeom>
        </p:spPr>
        <p:txBody>
          <a:bodyPr wrap="square">
            <a:spAutoFit/>
          </a:bodyPr>
          <a:lstStyle/>
          <a:p>
            <a:pPr algn="ctr"/>
            <a:r>
              <a:rPr lang="es-AR" sz="2000" b="1" dirty="0" smtClean="0">
                <a:latin typeface="Comic Sans MS" pitchFamily="66" charset="0"/>
              </a:rPr>
              <a:t>Figura 2. Características de pérdida de Sincronismo-Unidad </a:t>
            </a:r>
            <a:r>
              <a:rPr lang="es-AR" sz="2000" b="1" dirty="0" err="1" smtClean="0">
                <a:latin typeface="Comic Sans MS" pitchFamily="66" charset="0"/>
              </a:rPr>
              <a:t>Tandem</a:t>
            </a:r>
            <a:r>
              <a:rPr lang="es-AR" sz="2000" b="1" dirty="0" smtClean="0">
                <a:latin typeface="Comic Sans MS" pitchFamily="66" charset="0"/>
              </a:rPr>
              <a:t>. </a:t>
            </a:r>
            <a:endParaRPr lang="es-AR" sz="2000" b="1" dirty="0">
              <a:latin typeface="Comic Sans MS" pitchFamily="66"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296802" y="314292"/>
            <a:ext cx="17287996" cy="1490152"/>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Esquemas de relés de pérdida de sincronismo para </a:t>
            </a:r>
            <a:r>
              <a:rPr sz="2400" b="1" dirty="0">
                <a:latin typeface="Comic Sans MS"/>
                <a:cs typeface="Comic Sans MS"/>
              </a:rPr>
              <a:t> </a:t>
            </a:r>
            <a:r>
              <a:rPr sz="2400" b="1" spc="-5" dirty="0">
                <a:latin typeface="Comic Sans MS"/>
                <a:cs typeface="Comic Sans MS"/>
              </a:rPr>
              <a:t>generadores</a:t>
            </a:r>
            <a:endParaRPr sz="2400">
              <a:latin typeface="Comic Sans MS"/>
              <a:cs typeface="Comic Sans MS"/>
            </a:endParaRPr>
          </a:p>
          <a:p>
            <a:pPr marL="12700" marR="5080" algn="just"/>
            <a:r>
              <a:rPr sz="2400" spc="-5" smtClean="0">
                <a:latin typeface="Comic Sans MS"/>
                <a:cs typeface="Comic Sans MS"/>
              </a:rPr>
              <a:t>Los</a:t>
            </a:r>
            <a:r>
              <a:rPr sz="2400" smtClean="0">
                <a:latin typeface="Comic Sans MS"/>
                <a:cs typeface="Comic Sans MS"/>
              </a:rPr>
              <a:t> </a:t>
            </a:r>
            <a:r>
              <a:rPr sz="2400" spc="-5" dirty="0">
                <a:latin typeface="Comic Sans MS"/>
                <a:cs typeface="Comic Sans MS"/>
              </a:rPr>
              <a:t>esquemas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relés</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pueden</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usados</a:t>
            </a:r>
            <a:r>
              <a:rPr sz="2400" dirty="0">
                <a:latin typeface="Comic Sans MS"/>
                <a:cs typeface="Comic Sans MS"/>
              </a:rPr>
              <a:t> </a:t>
            </a:r>
            <a:r>
              <a:rPr sz="2400" spc="-5" dirty="0">
                <a:latin typeface="Comic Sans MS"/>
                <a:cs typeface="Comic Sans MS"/>
              </a:rPr>
              <a:t>para </a:t>
            </a:r>
            <a:r>
              <a:rPr sz="2400" dirty="0">
                <a:latin typeface="Comic Sans MS"/>
                <a:cs typeface="Comic Sans MS"/>
              </a:rPr>
              <a:t> </a:t>
            </a:r>
            <a:r>
              <a:rPr sz="2400" spc="-5" dirty="0">
                <a:latin typeface="Comic Sans MS"/>
                <a:cs typeface="Comic Sans MS"/>
              </a:rPr>
              <a:t>detectar</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eventos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pérdida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sincronismo</a:t>
            </a:r>
            <a:r>
              <a:rPr sz="2400" dirty="0">
                <a:latin typeface="Comic Sans MS"/>
                <a:cs typeface="Comic Sans MS"/>
              </a:rPr>
              <a:t> </a:t>
            </a:r>
            <a:r>
              <a:rPr sz="2400" spc="-5" dirty="0">
                <a:latin typeface="Comic Sans MS"/>
                <a:cs typeface="Comic Sans MS"/>
              </a:rPr>
              <a:t>del </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son</a:t>
            </a:r>
            <a:r>
              <a:rPr sz="2400" dirty="0">
                <a:latin typeface="Comic Sans MS"/>
                <a:cs typeface="Comic Sans MS"/>
              </a:rPr>
              <a:t> </a:t>
            </a:r>
            <a:r>
              <a:rPr sz="2400" spc="-5" dirty="0">
                <a:latin typeface="Comic Sans MS"/>
                <a:cs typeface="Comic Sans MS"/>
              </a:rPr>
              <a:t>esencialmente</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mismos</a:t>
            </a:r>
            <a:r>
              <a:rPr sz="2400" dirty="0">
                <a:latin typeface="Comic Sans MS"/>
                <a:cs typeface="Comic Sans MS"/>
              </a:rPr>
              <a:t> </a:t>
            </a:r>
            <a:r>
              <a:rPr sz="2400" spc="-5" dirty="0">
                <a:latin typeface="Comic Sans MS"/>
                <a:cs typeface="Comic Sans MS"/>
              </a:rPr>
              <a:t>que</a:t>
            </a:r>
            <a:r>
              <a:rPr sz="2400" spc="260" dirty="0">
                <a:latin typeface="Comic Sans MS"/>
                <a:cs typeface="Comic Sans MS"/>
              </a:rPr>
              <a:t> </a:t>
            </a:r>
            <a:r>
              <a:rPr sz="2400" spc="-5" dirty="0">
                <a:latin typeface="Comic Sans MS"/>
                <a:cs typeface="Comic Sans MS"/>
              </a:rPr>
              <a:t>los </a:t>
            </a:r>
            <a:r>
              <a:rPr sz="2400" dirty="0">
                <a:latin typeface="Comic Sans MS"/>
                <a:cs typeface="Comic Sans MS"/>
              </a:rPr>
              <a:t> </a:t>
            </a:r>
            <a:r>
              <a:rPr sz="2400" spc="-5" dirty="0">
                <a:latin typeface="Comic Sans MS"/>
                <a:cs typeface="Comic Sans MS"/>
              </a:rPr>
              <a:t>esquemas de relés usados para detectar las condiciones </a:t>
            </a:r>
            <a:r>
              <a:rPr sz="2400" dirty="0">
                <a:latin typeface="Comic Sans MS"/>
                <a:cs typeface="Comic Sans MS"/>
              </a:rPr>
              <a:t> </a:t>
            </a:r>
            <a:r>
              <a:rPr sz="2400" spc="-5" dirty="0">
                <a:latin typeface="Comic Sans MS"/>
                <a:cs typeface="Comic Sans MS"/>
              </a:rPr>
              <a:t>de pérdida de sincronismo de líneas de transmisión.</a:t>
            </a:r>
            <a:r>
              <a:rPr sz="2400" dirty="0">
                <a:latin typeface="Comic Sans MS"/>
                <a:cs typeface="Comic Sans MS"/>
              </a:rPr>
              <a:t> </a:t>
            </a:r>
            <a:r>
              <a:rPr sz="2400" spc="-5" dirty="0">
                <a:latin typeface="Comic Sans MS"/>
                <a:cs typeface="Comic Sans MS"/>
              </a:rPr>
              <a:t>Los </a:t>
            </a:r>
            <a:r>
              <a:rPr sz="2400" dirty="0">
                <a:latin typeface="Comic Sans MS"/>
                <a:cs typeface="Comic Sans MS"/>
              </a:rPr>
              <a:t> </a:t>
            </a:r>
            <a:r>
              <a:rPr sz="2400" spc="-5" dirty="0">
                <a:latin typeface="Comic Sans MS"/>
                <a:cs typeface="Comic Sans MS"/>
              </a:rPr>
              <a:t>distintos</a:t>
            </a:r>
            <a:r>
              <a:rPr sz="2400" spc="10" dirty="0">
                <a:latin typeface="Comic Sans MS"/>
                <a:cs typeface="Comic Sans MS"/>
              </a:rPr>
              <a:t> </a:t>
            </a:r>
            <a:r>
              <a:rPr sz="2400" spc="-5" dirty="0">
                <a:latin typeface="Comic Sans MS"/>
                <a:cs typeface="Comic Sans MS"/>
              </a:rPr>
              <a:t>métodos</a:t>
            </a:r>
            <a:r>
              <a:rPr sz="2400" spc="10" dirty="0">
                <a:latin typeface="Comic Sans MS"/>
                <a:cs typeface="Comic Sans MS"/>
              </a:rPr>
              <a:t> </a:t>
            </a:r>
            <a:r>
              <a:rPr sz="2400" spc="-5" dirty="0">
                <a:latin typeface="Comic Sans MS"/>
                <a:cs typeface="Comic Sans MS"/>
              </a:rPr>
              <a:t>de</a:t>
            </a:r>
            <a:r>
              <a:rPr sz="2400" spc="15" dirty="0">
                <a:latin typeface="Comic Sans MS"/>
                <a:cs typeface="Comic Sans MS"/>
              </a:rPr>
              <a:t> </a:t>
            </a:r>
            <a:r>
              <a:rPr sz="2400" spc="-5" dirty="0">
                <a:latin typeface="Comic Sans MS"/>
                <a:cs typeface="Comic Sans MS"/>
              </a:rPr>
              <a:t>detección</a:t>
            </a:r>
            <a:r>
              <a:rPr sz="2400" spc="10" dirty="0">
                <a:latin typeface="Comic Sans MS"/>
                <a:cs typeface="Comic Sans MS"/>
              </a:rPr>
              <a:t> </a:t>
            </a:r>
            <a:r>
              <a:rPr sz="2400" spc="-5" dirty="0">
                <a:latin typeface="Comic Sans MS"/>
                <a:cs typeface="Comic Sans MS"/>
              </a:rPr>
              <a:t>son</a:t>
            </a:r>
            <a:r>
              <a:rPr sz="2400" spc="10" dirty="0">
                <a:latin typeface="Comic Sans MS"/>
                <a:cs typeface="Comic Sans MS"/>
              </a:rPr>
              <a:t> </a:t>
            </a:r>
            <a:r>
              <a:rPr sz="2400" spc="-5" dirty="0">
                <a:latin typeface="Comic Sans MS"/>
                <a:cs typeface="Comic Sans MS"/>
              </a:rPr>
              <a:t>discutidos</a:t>
            </a:r>
            <a:r>
              <a:rPr sz="2400" spc="15" dirty="0">
                <a:latin typeface="Comic Sans MS"/>
                <a:cs typeface="Comic Sans MS"/>
              </a:rPr>
              <a:t> </a:t>
            </a:r>
            <a:r>
              <a:rPr sz="2400" spc="-5">
                <a:latin typeface="Comic Sans MS"/>
                <a:cs typeface="Comic Sans MS"/>
              </a:rPr>
              <a:t>adelante</a:t>
            </a:r>
            <a:r>
              <a:rPr sz="2400" spc="-5" smtClean="0">
                <a:latin typeface="Comic Sans MS"/>
                <a:cs typeface="Comic Sans MS"/>
              </a:rPr>
              <a:t>.</a:t>
            </a:r>
            <a:endParaRPr sz="2400">
              <a:latin typeface="Comic Sans MS"/>
              <a:cs typeface="Comic Sans MS"/>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296802" y="314292"/>
            <a:ext cx="10429948" cy="8415124"/>
          </a:xfrm>
          <a:prstGeom prst="rect">
            <a:avLst/>
          </a:prstGeom>
        </p:spPr>
        <p:txBody>
          <a:bodyPr vert="horz" wrap="square" lIns="0" tIns="12700" rIns="0" bIns="0" rtlCol="0">
            <a:spAutoFit/>
          </a:bodyPr>
          <a:lstStyle/>
          <a:p>
            <a:pPr marL="12700" algn="just">
              <a:spcBef>
                <a:spcPts val="5"/>
              </a:spcBef>
            </a:pPr>
            <a:r>
              <a:rPr sz="2400" b="1" spc="-5" smtClean="0">
                <a:latin typeface="Comic Sans MS"/>
                <a:cs typeface="Comic Sans MS"/>
              </a:rPr>
              <a:t>Relés </a:t>
            </a:r>
            <a:r>
              <a:rPr sz="2400" b="1" spc="-5" dirty="0">
                <a:latin typeface="Comic Sans MS"/>
                <a:cs typeface="Comic Sans MS"/>
              </a:rPr>
              <a:t>de pérdida </a:t>
            </a:r>
            <a:r>
              <a:rPr sz="2400" b="1" spc="-5">
                <a:latin typeface="Comic Sans MS"/>
                <a:cs typeface="Comic Sans MS"/>
              </a:rPr>
              <a:t>de </a:t>
            </a:r>
            <a:r>
              <a:rPr sz="2400" b="1" spc="-5" smtClean="0">
                <a:latin typeface="Comic Sans MS"/>
                <a:cs typeface="Comic Sans MS"/>
              </a:rPr>
              <a:t>campo</a:t>
            </a:r>
            <a:endParaRPr lang="es-ES" sz="2400" b="1" spc="-5" dirty="0" smtClean="0">
              <a:latin typeface="Comic Sans MS"/>
              <a:cs typeface="Comic Sans MS"/>
            </a:endParaRPr>
          </a:p>
          <a:p>
            <a:pPr marL="12700" algn="just">
              <a:spcBef>
                <a:spcPts val="5"/>
              </a:spcBef>
            </a:pP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campo</a:t>
            </a:r>
            <a:r>
              <a:rPr lang="es-AR" sz="2400" dirty="0" smtClean="0">
                <a:latin typeface="Comic Sans MS"/>
                <a:cs typeface="Comic Sans MS"/>
              </a:rPr>
              <a:t> </a:t>
            </a:r>
            <a:r>
              <a:rPr lang="es-AR" sz="2400" spc="-5" dirty="0" smtClean="0">
                <a:latin typeface="Comic Sans MS"/>
                <a:cs typeface="Comic Sans MS"/>
              </a:rPr>
              <a:t>son</a:t>
            </a:r>
            <a:r>
              <a:rPr lang="es-AR" sz="2400" dirty="0" smtClean="0">
                <a:latin typeface="Comic Sans MS"/>
                <a:cs typeface="Comic Sans MS"/>
              </a:rPr>
              <a:t> </a:t>
            </a:r>
            <a:r>
              <a:rPr lang="es-AR" sz="2400" spc="-5" dirty="0" smtClean="0">
                <a:latin typeface="Comic Sans MS"/>
                <a:cs typeface="Comic Sans MS"/>
              </a:rPr>
              <a:t>aplicados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la </a:t>
            </a:r>
            <a:r>
              <a:rPr lang="es-AR" sz="2400" spc="-254"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contra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pérdida de campo.</a:t>
            </a:r>
            <a:r>
              <a:rPr lang="es-AR" sz="2400" dirty="0" smtClean="0">
                <a:latin typeface="Comic Sans MS"/>
                <a:cs typeface="Comic Sans MS"/>
              </a:rPr>
              <a:t> </a:t>
            </a:r>
            <a:r>
              <a:rPr lang="es-AR" sz="2400" spc="-5" dirty="0" smtClean="0">
                <a:latin typeface="Comic Sans MS"/>
                <a:cs typeface="Comic Sans MS"/>
              </a:rPr>
              <a:t>Dependiendo de cómo son ajustados y </a:t>
            </a:r>
            <a:r>
              <a:rPr lang="es-AR" sz="2400" spc="-254" dirty="0" smtClean="0">
                <a:latin typeface="Comic Sans MS"/>
                <a:cs typeface="Comic Sans MS"/>
              </a:rPr>
              <a:t> </a:t>
            </a:r>
            <a:r>
              <a:rPr lang="es-AR" sz="2400" spc="-5" dirty="0" smtClean="0">
                <a:latin typeface="Comic Sans MS"/>
                <a:cs typeface="Comic Sans MS"/>
              </a:rPr>
              <a:t>aplicados</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distancia</a:t>
            </a:r>
            <a:r>
              <a:rPr lang="es-AR" sz="2400" dirty="0" smtClean="0">
                <a:latin typeface="Comic Sans MS"/>
                <a:cs typeface="Comic Sans MS"/>
              </a:rPr>
              <a:t> </a:t>
            </a:r>
            <a:r>
              <a:rPr lang="es-AR" sz="2400" spc="-5" dirty="0" err="1" smtClean="0">
                <a:latin typeface="Comic Sans MS"/>
                <a:cs typeface="Comic Sans MS"/>
              </a:rPr>
              <a:t>mho</a:t>
            </a:r>
            <a:r>
              <a:rPr lang="es-AR" sz="2400" spc="254" dirty="0" smtClean="0">
                <a:latin typeface="Comic Sans MS"/>
                <a:cs typeface="Comic Sans MS"/>
              </a:rPr>
              <a:t> </a:t>
            </a:r>
            <a:r>
              <a:rPr lang="es-AR" sz="2400" spc="-5" dirty="0" smtClean="0">
                <a:latin typeface="Comic Sans MS"/>
                <a:cs typeface="Comic Sans MS"/>
              </a:rPr>
              <a:t>convencionales </a:t>
            </a:r>
            <a:r>
              <a:rPr lang="es-AR" sz="2400" dirty="0" smtClean="0">
                <a:latin typeface="Comic Sans MS"/>
                <a:cs typeface="Comic Sans MS"/>
              </a:rPr>
              <a:t> </a:t>
            </a:r>
            <a:r>
              <a:rPr lang="es-AR" sz="2400" spc="-5" dirty="0" smtClean="0">
                <a:latin typeface="Comic Sans MS"/>
                <a:cs typeface="Comic Sans MS"/>
              </a:rPr>
              <a:t>usadas para esta protección, podría ser proporcionado </a:t>
            </a:r>
            <a:r>
              <a:rPr lang="es-AR" sz="2400" dirty="0" smtClean="0">
                <a:latin typeface="Comic Sans MS"/>
                <a:cs typeface="Comic Sans MS"/>
              </a:rPr>
              <a:t> </a:t>
            </a:r>
            <a:r>
              <a:rPr lang="es-AR" sz="2400" spc="-5" dirty="0" smtClean="0">
                <a:latin typeface="Comic Sans MS"/>
                <a:cs typeface="Comic Sans MS"/>
              </a:rPr>
              <a:t>algún</a:t>
            </a:r>
            <a:r>
              <a:rPr lang="es-AR" sz="2400" dirty="0" smtClean="0">
                <a:latin typeface="Comic Sans MS"/>
                <a:cs typeface="Comic Sans MS"/>
              </a:rPr>
              <a:t> </a:t>
            </a:r>
            <a:r>
              <a:rPr lang="es-AR" sz="2400" spc="-5" dirty="0" smtClean="0">
                <a:latin typeface="Comic Sans MS"/>
                <a:cs typeface="Comic Sans MS"/>
              </a:rPr>
              <a:t>grado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spc="254"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sincronismo </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oscilaciones</a:t>
            </a:r>
            <a:r>
              <a:rPr lang="es-AR" sz="2400" spc="5" dirty="0" smtClean="0">
                <a:latin typeface="Comic Sans MS"/>
                <a:cs typeface="Comic Sans MS"/>
              </a:rPr>
              <a:t> </a:t>
            </a:r>
            <a:r>
              <a:rPr lang="es-AR" sz="2400" spc="-5" dirty="0" smtClean="0">
                <a:latin typeface="Comic Sans MS"/>
                <a:cs typeface="Comic Sans MS"/>
              </a:rPr>
              <a:t>que</a:t>
            </a:r>
            <a:r>
              <a:rPr lang="es-AR" sz="2400" spc="5" dirty="0" smtClean="0">
                <a:latin typeface="Comic Sans MS"/>
                <a:cs typeface="Comic Sans MS"/>
              </a:rPr>
              <a:t> </a:t>
            </a:r>
            <a:r>
              <a:rPr lang="es-AR" sz="2400" spc="-5" dirty="0" smtClean="0">
                <a:latin typeface="Comic Sans MS"/>
                <a:cs typeface="Comic Sans MS"/>
              </a:rPr>
              <a:t>pasan</a:t>
            </a:r>
            <a:r>
              <a:rPr lang="es-AR" sz="2400" spc="5" dirty="0" smtClean="0">
                <a:latin typeface="Comic Sans MS"/>
                <a:cs typeface="Comic Sans MS"/>
              </a:rPr>
              <a:t> </a:t>
            </a:r>
            <a:r>
              <a:rPr lang="es-AR" sz="2400" spc="-5" dirty="0" smtClean="0">
                <a:latin typeface="Comic Sans MS"/>
                <a:cs typeface="Comic Sans MS"/>
              </a:rPr>
              <a:t>a</a:t>
            </a:r>
            <a:r>
              <a:rPr lang="es-AR" sz="2400" spc="5" dirty="0" smtClean="0">
                <a:latin typeface="Comic Sans MS"/>
                <a:cs typeface="Comic Sans MS"/>
              </a:rPr>
              <a:t> </a:t>
            </a:r>
            <a:r>
              <a:rPr lang="es-AR" sz="2400" spc="-5" dirty="0" smtClean="0">
                <a:latin typeface="Comic Sans MS"/>
                <a:cs typeface="Comic Sans MS"/>
              </a:rPr>
              <a:t>través</a:t>
            </a:r>
            <a:r>
              <a:rPr lang="es-AR" sz="2400" spc="5" dirty="0" smtClean="0">
                <a:latin typeface="Comic Sans MS"/>
                <a:cs typeface="Comic Sans MS"/>
              </a:rPr>
              <a:t> </a:t>
            </a:r>
            <a:r>
              <a:rPr lang="es-AR" sz="2400" spc="-5" dirty="0" smtClean="0">
                <a:latin typeface="Comic Sans MS"/>
                <a:cs typeface="Comic Sans MS"/>
              </a:rPr>
              <a:t>del</a:t>
            </a:r>
            <a:r>
              <a:rPr lang="es-AR" sz="2400" spc="5" dirty="0" smtClean="0">
                <a:latin typeface="Comic Sans MS"/>
                <a:cs typeface="Comic Sans MS"/>
              </a:rPr>
              <a:t> </a:t>
            </a:r>
            <a:r>
              <a:rPr lang="es-AR" sz="2400" spc="-5" dirty="0" smtClean="0">
                <a:latin typeface="Comic Sans MS"/>
                <a:cs typeface="Comic Sans MS"/>
              </a:rPr>
              <a:t>generador</a:t>
            </a:r>
            <a:r>
              <a:rPr lang="es-AR" sz="2400" spc="-5" dirty="0" smtClean="0">
                <a:latin typeface="Comic Sans MS"/>
                <a:cs typeface="Comic Sans MS"/>
              </a:rPr>
              <a:t>.</a:t>
            </a:r>
          </a:p>
          <a:p>
            <a:pPr marL="12700" algn="just">
              <a:spcBef>
                <a:spcPts val="5"/>
              </a:spcBef>
            </a:pPr>
            <a:r>
              <a:rPr lang="es-AR" sz="2400" spc="-5" dirty="0" smtClean="0">
                <a:latin typeface="Comic Sans MS"/>
                <a:cs typeface="Comic Sans MS"/>
              </a:rPr>
              <a:t>La </a:t>
            </a:r>
            <a:r>
              <a:rPr lang="es-AR" sz="2400" b="1" spc="-5" dirty="0" smtClean="0">
                <a:latin typeface="Comic Sans MS"/>
                <a:cs typeface="Comic Sans MS"/>
              </a:rPr>
              <a:t>figura 3</a:t>
            </a:r>
            <a:r>
              <a:rPr lang="es-AR" sz="2400" spc="-5" dirty="0" smtClean="0">
                <a:latin typeface="Comic Sans MS"/>
                <a:cs typeface="Comic Sans MS"/>
              </a:rPr>
              <a:t> ilustra un esquema de protección de pérdida </a:t>
            </a:r>
            <a:r>
              <a:rPr lang="es-AR" sz="2400" dirty="0" smtClean="0">
                <a:latin typeface="Comic Sans MS"/>
                <a:cs typeface="Comic Sans MS"/>
              </a:rPr>
              <a:t> </a:t>
            </a:r>
            <a:r>
              <a:rPr lang="es-AR" sz="2400" spc="-5" dirty="0" smtClean="0">
                <a:latin typeface="Comic Sans MS"/>
                <a:cs typeface="Comic Sans MS"/>
              </a:rPr>
              <a:t>de campo de dos relés.</a:t>
            </a:r>
            <a:r>
              <a:rPr lang="es-AR" sz="2400" dirty="0" smtClean="0">
                <a:latin typeface="Comic Sans MS"/>
                <a:cs typeface="Comic Sans MS"/>
              </a:rPr>
              <a:t> </a:t>
            </a:r>
            <a:r>
              <a:rPr lang="es-AR" sz="2400" spc="-5" dirty="0" smtClean="0">
                <a:latin typeface="Comic Sans MS"/>
                <a:cs typeface="Comic Sans MS"/>
              </a:rPr>
              <a:t>Estos relés son aplicados a las </a:t>
            </a:r>
            <a:r>
              <a:rPr lang="es-AR" sz="2400" dirty="0" smtClean="0">
                <a:latin typeface="Comic Sans MS"/>
                <a:cs typeface="Comic Sans MS"/>
              </a:rPr>
              <a:t> </a:t>
            </a:r>
            <a:r>
              <a:rPr lang="es-AR" sz="2400" spc="-5" dirty="0" smtClean="0">
                <a:latin typeface="Comic Sans MS"/>
                <a:cs typeface="Comic Sans MS"/>
              </a:rPr>
              <a:t>terminales del generador y son ajustados para ver hacia </a:t>
            </a:r>
            <a:r>
              <a:rPr lang="es-AR" sz="2400" dirty="0" smtClean="0">
                <a:latin typeface="Comic Sans MS"/>
                <a:cs typeface="Comic Sans MS"/>
              </a:rPr>
              <a:t> </a:t>
            </a:r>
            <a:r>
              <a:rPr lang="es-AR" sz="2400" spc="-5" dirty="0" smtClean="0">
                <a:latin typeface="Comic Sans MS"/>
                <a:cs typeface="Comic Sans MS"/>
              </a:rPr>
              <a:t>dentro de la máquina.</a:t>
            </a:r>
            <a:r>
              <a:rPr lang="es-AR" sz="2400" dirty="0" smtClean="0">
                <a:latin typeface="Comic Sans MS"/>
                <a:cs typeface="Comic Sans MS"/>
              </a:rPr>
              <a:t> </a:t>
            </a:r>
            <a:r>
              <a:rPr lang="es-AR" sz="2400" spc="-5" dirty="0" smtClean="0">
                <a:latin typeface="Comic Sans MS"/>
                <a:cs typeface="Comic Sans MS"/>
              </a:rPr>
              <a:t>La característica </a:t>
            </a:r>
            <a:r>
              <a:rPr lang="es-AR" sz="2400" spc="-5" dirty="0" err="1" smtClean="0">
                <a:latin typeface="Comic Sans MS"/>
                <a:cs typeface="Comic Sans MS"/>
              </a:rPr>
              <a:t>mho</a:t>
            </a:r>
            <a:r>
              <a:rPr lang="es-AR" sz="2400" spc="-5" dirty="0" smtClean="0">
                <a:latin typeface="Comic Sans MS"/>
                <a:cs typeface="Comic Sans MS"/>
              </a:rPr>
              <a:t> pequeña no </a:t>
            </a:r>
            <a:r>
              <a:rPr lang="es-AR" sz="2400" dirty="0" smtClean="0">
                <a:latin typeface="Comic Sans MS"/>
                <a:cs typeface="Comic Sans MS"/>
              </a:rPr>
              <a:t> </a:t>
            </a:r>
            <a:r>
              <a:rPr lang="es-AR" sz="2400" spc="-5" dirty="0" smtClean="0">
                <a:latin typeface="Comic Sans MS"/>
                <a:cs typeface="Comic Sans MS"/>
              </a:rPr>
              <a:t>tiene retardo intencional, y así podría </a:t>
            </a:r>
            <a:r>
              <a:rPr lang="es-AR" sz="2400" spc="-5" dirty="0" err="1" smtClean="0">
                <a:latin typeface="Comic Sans MS"/>
                <a:cs typeface="Comic Sans MS"/>
              </a:rPr>
              <a:t>sensar</a:t>
            </a:r>
            <a:r>
              <a:rPr lang="es-AR" sz="2400" spc="-5" dirty="0" smtClean="0">
                <a:latin typeface="Comic Sans MS"/>
                <a:cs typeface="Comic Sans MS"/>
              </a:rPr>
              <a:t> y disparar </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se </a:t>
            </a:r>
            <a:r>
              <a:rPr lang="es-AR" sz="2400" spc="-254" dirty="0" smtClean="0">
                <a:latin typeface="Comic Sans MS"/>
                <a:cs typeface="Comic Sans MS"/>
              </a:rPr>
              <a:t> </a:t>
            </a:r>
            <a:r>
              <a:rPr lang="es-AR" sz="2400" spc="-5" dirty="0" smtClean="0">
                <a:latin typeface="Comic Sans MS"/>
                <a:cs typeface="Comic Sans MS"/>
              </a:rPr>
              <a:t>mantenga el tiempo suficiente dentro de su círculo.</a:t>
            </a:r>
            <a:r>
              <a:rPr lang="es-AR" sz="240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característica</a:t>
            </a:r>
            <a:r>
              <a:rPr lang="es-AR" sz="2400" dirty="0" smtClean="0">
                <a:latin typeface="Comic Sans MS"/>
                <a:cs typeface="Comic Sans MS"/>
              </a:rPr>
              <a:t> </a:t>
            </a:r>
            <a:r>
              <a:rPr lang="es-AR" sz="2400" spc="-5" dirty="0" err="1" smtClean="0">
                <a:latin typeface="Comic Sans MS"/>
                <a:cs typeface="Comic Sans MS"/>
              </a:rPr>
              <a:t>mho</a:t>
            </a:r>
            <a:r>
              <a:rPr lang="es-AR" sz="2400" dirty="0" smtClean="0">
                <a:latin typeface="Comic Sans MS"/>
                <a:cs typeface="Comic Sans MS"/>
              </a:rPr>
              <a:t> </a:t>
            </a:r>
            <a:r>
              <a:rPr lang="es-AR" sz="2400" spc="-5" dirty="0" smtClean="0">
                <a:latin typeface="Comic Sans MS"/>
                <a:cs typeface="Comic Sans MS"/>
              </a:rPr>
              <a:t>mayor</a:t>
            </a:r>
            <a:r>
              <a:rPr lang="es-AR" sz="2400" dirty="0" smtClean="0">
                <a:latin typeface="Comic Sans MS"/>
                <a:cs typeface="Comic Sans MS"/>
              </a:rPr>
              <a:t> </a:t>
            </a:r>
            <a:r>
              <a:rPr lang="es-AR" sz="2400" spc="-5" dirty="0" smtClean="0">
                <a:latin typeface="Comic Sans MS"/>
                <a:cs typeface="Comic Sans MS"/>
              </a:rPr>
              <a:t>debe</a:t>
            </a:r>
            <a:r>
              <a:rPr lang="es-AR" sz="2400" dirty="0" smtClean="0">
                <a:latin typeface="Comic Sans MS"/>
                <a:cs typeface="Comic Sans MS"/>
              </a:rPr>
              <a:t> </a:t>
            </a:r>
            <a:r>
              <a:rPr lang="es-AR" sz="2400" spc="-5" dirty="0" smtClean="0">
                <a:latin typeface="Comic Sans MS"/>
                <a:cs typeface="Comic Sans MS"/>
              </a:rPr>
              <a:t>tener</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retardo</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evitar</a:t>
            </a:r>
            <a:r>
              <a:rPr lang="es-AR" sz="2400" dirty="0" smtClean="0">
                <a:latin typeface="Comic Sans MS"/>
                <a:cs typeface="Comic Sans MS"/>
              </a:rPr>
              <a:t> </a:t>
            </a:r>
            <a:r>
              <a:rPr lang="es-AR" sz="2400" spc="-5" dirty="0" smtClean="0">
                <a:latin typeface="Comic Sans MS"/>
                <a:cs typeface="Comic Sans MS"/>
              </a:rPr>
              <a:t>operaciones</a:t>
            </a:r>
            <a:r>
              <a:rPr lang="es-AR" sz="2400" dirty="0" smtClean="0">
                <a:latin typeface="Comic Sans MS"/>
                <a:cs typeface="Comic Sans MS"/>
              </a:rPr>
              <a:t> </a:t>
            </a:r>
            <a:r>
              <a:rPr lang="es-AR" sz="2400" spc="-5" dirty="0" smtClean="0">
                <a:latin typeface="Comic Sans MS"/>
                <a:cs typeface="Comic Sans MS"/>
              </a:rPr>
              <a:t>incorrectas</a:t>
            </a:r>
            <a:r>
              <a:rPr lang="es-AR" sz="2400" dirty="0" smtClean="0">
                <a:latin typeface="Comic Sans MS"/>
                <a:cs typeface="Comic Sans MS"/>
              </a:rPr>
              <a:t> </a:t>
            </a:r>
            <a:r>
              <a:rPr lang="es-AR" sz="2400" spc="-5" dirty="0" smtClean="0">
                <a:latin typeface="Comic Sans MS"/>
                <a:cs typeface="Comic Sans MS"/>
              </a:rPr>
              <a:t>con </a:t>
            </a:r>
            <a:r>
              <a:rPr lang="es-AR" sz="2400" dirty="0" smtClean="0">
                <a:latin typeface="Comic Sans MS"/>
                <a:cs typeface="Comic Sans MS"/>
              </a:rPr>
              <a:t> </a:t>
            </a:r>
            <a:r>
              <a:rPr lang="es-AR" sz="2400" spc="-5" dirty="0" smtClean="0">
                <a:latin typeface="Comic Sans MS"/>
                <a:cs typeface="Comic Sans MS"/>
              </a:rPr>
              <a:t>oscilaciones</a:t>
            </a:r>
            <a:r>
              <a:rPr lang="es-AR" sz="2400" dirty="0" smtClean="0">
                <a:latin typeface="Comic Sans MS"/>
                <a:cs typeface="Comic Sans MS"/>
              </a:rPr>
              <a:t> </a:t>
            </a:r>
            <a:r>
              <a:rPr lang="es-AR" sz="2400" spc="-5" dirty="0" smtClean="0">
                <a:latin typeface="Comic Sans MS"/>
                <a:cs typeface="Comic Sans MS"/>
              </a:rPr>
              <a:t>estables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podrían</a:t>
            </a:r>
            <a:r>
              <a:rPr lang="es-AR" sz="2400" dirty="0" smtClean="0">
                <a:latin typeface="Comic Sans MS"/>
                <a:cs typeface="Comic Sans MS"/>
              </a:rPr>
              <a:t> </a:t>
            </a:r>
            <a:r>
              <a:rPr lang="es-AR" sz="2400" spc="-5" dirty="0" smtClean="0">
                <a:latin typeface="Comic Sans MS"/>
                <a:cs typeface="Comic Sans MS"/>
              </a:rPr>
              <a:t>momentáneamente </a:t>
            </a:r>
            <a:r>
              <a:rPr lang="es-AR" sz="2400" spc="-254" dirty="0" smtClean="0">
                <a:latin typeface="Comic Sans MS"/>
                <a:cs typeface="Comic Sans MS"/>
              </a:rPr>
              <a:t> </a:t>
            </a:r>
            <a:r>
              <a:rPr lang="es-AR" sz="2400" spc="-5" dirty="0" smtClean="0">
                <a:latin typeface="Comic Sans MS"/>
                <a:cs typeface="Comic Sans MS"/>
              </a:rPr>
              <a:t>entrar al círculo; de aquí que, no es probable que pueda </a:t>
            </a:r>
            <a:r>
              <a:rPr lang="es-AR" sz="2400" dirty="0" smtClean="0">
                <a:latin typeface="Comic Sans MS"/>
                <a:cs typeface="Comic Sans MS"/>
              </a:rPr>
              <a:t> </a:t>
            </a:r>
            <a:r>
              <a:rPr lang="es-AR" sz="2400" spc="-5" dirty="0" smtClean="0">
                <a:latin typeface="Comic Sans MS"/>
                <a:cs typeface="Comic Sans MS"/>
              </a:rPr>
              <a:t>detectar</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spc="254"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sincronismo, </a:t>
            </a:r>
            <a:r>
              <a:rPr lang="es-AR" sz="2400" dirty="0" smtClean="0">
                <a:latin typeface="Comic Sans MS"/>
                <a:cs typeface="Comic Sans MS"/>
              </a:rPr>
              <a:t> </a:t>
            </a:r>
            <a:r>
              <a:rPr lang="es-AR" sz="2400" spc="-5" dirty="0" smtClean="0">
                <a:latin typeface="Comic Sans MS"/>
                <a:cs typeface="Comic Sans MS"/>
              </a:rPr>
              <a:t>puesto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no</a:t>
            </a:r>
            <a:r>
              <a:rPr lang="es-AR" sz="2400" dirty="0" smtClean="0">
                <a:latin typeface="Comic Sans MS"/>
                <a:cs typeface="Comic Sans MS"/>
              </a:rPr>
              <a:t> </a:t>
            </a:r>
            <a:r>
              <a:rPr lang="es-AR" sz="2400" spc="-5" dirty="0" smtClean="0">
                <a:latin typeface="Comic Sans MS"/>
                <a:cs typeface="Comic Sans MS"/>
              </a:rPr>
              <a:t>permanecerá</a:t>
            </a:r>
            <a:r>
              <a:rPr lang="es-AR" sz="2400" dirty="0" smtClean="0">
                <a:latin typeface="Comic Sans MS"/>
                <a:cs typeface="Comic Sans MS"/>
              </a:rPr>
              <a:t> </a:t>
            </a:r>
            <a:r>
              <a:rPr lang="es-AR" sz="2400" spc="-5" dirty="0" smtClean="0">
                <a:latin typeface="Comic Sans MS"/>
                <a:cs typeface="Comic Sans MS"/>
              </a:rPr>
              <a:t>dentro</a:t>
            </a:r>
            <a:r>
              <a:rPr lang="es-AR" sz="2400" spc="254" dirty="0" smtClean="0">
                <a:latin typeface="Comic Sans MS"/>
                <a:cs typeface="Comic Sans MS"/>
              </a:rPr>
              <a:t> </a:t>
            </a:r>
            <a:r>
              <a:rPr lang="es-AR" sz="2400" spc="-5" dirty="0" smtClean="0">
                <a:latin typeface="Comic Sans MS"/>
                <a:cs typeface="Comic Sans MS"/>
              </a:rPr>
              <a:t>del </a:t>
            </a:r>
            <a:r>
              <a:rPr lang="es-AR" sz="2400" dirty="0" smtClean="0">
                <a:latin typeface="Comic Sans MS"/>
                <a:cs typeface="Comic Sans MS"/>
              </a:rPr>
              <a:t> </a:t>
            </a:r>
            <a:r>
              <a:rPr lang="es-AR" sz="2400" spc="-5" dirty="0" smtClean="0">
                <a:latin typeface="Comic Sans MS"/>
                <a:cs typeface="Comic Sans MS"/>
              </a:rPr>
              <a:t>círculo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relé</a:t>
            </a:r>
            <a:r>
              <a:rPr lang="es-AR" sz="2400" dirty="0" smtClean="0">
                <a:latin typeface="Comic Sans MS"/>
                <a:cs typeface="Comic Sans MS"/>
              </a:rPr>
              <a:t> </a:t>
            </a:r>
            <a:r>
              <a:rPr lang="es-AR" sz="2400" spc="-5" dirty="0" smtClean="0">
                <a:latin typeface="Comic Sans MS"/>
                <a:cs typeface="Comic Sans MS"/>
              </a:rPr>
              <a:t>lo</a:t>
            </a:r>
            <a:r>
              <a:rPr lang="es-AR" sz="2400" dirty="0" smtClean="0">
                <a:latin typeface="Comic Sans MS"/>
                <a:cs typeface="Comic Sans MS"/>
              </a:rPr>
              <a:t> </a:t>
            </a:r>
            <a:r>
              <a:rPr lang="es-AR" sz="2400" spc="-5" dirty="0" smtClean="0">
                <a:latin typeface="Comic Sans MS"/>
                <a:cs typeface="Comic Sans MS"/>
              </a:rPr>
              <a:t>suficiente</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sea </a:t>
            </a:r>
            <a:r>
              <a:rPr lang="es-AR" sz="2400" dirty="0" smtClean="0">
                <a:latin typeface="Comic Sans MS"/>
                <a:cs typeface="Comic Sans MS"/>
              </a:rPr>
              <a:t> </a:t>
            </a:r>
            <a:r>
              <a:rPr lang="es-AR" sz="2400" spc="-5" dirty="0" smtClean="0">
                <a:latin typeface="Comic Sans MS"/>
                <a:cs typeface="Comic Sans MS"/>
              </a:rPr>
              <a:t>completado.</a:t>
            </a:r>
            <a:r>
              <a:rPr lang="es-AR" sz="2400" dirty="0" smtClean="0">
                <a:latin typeface="Comic Sans MS"/>
                <a:cs typeface="Comic Sans MS"/>
              </a:rPr>
              <a:t> </a:t>
            </a:r>
            <a:r>
              <a:rPr lang="es-AR" sz="2400" spc="-5" dirty="0" smtClean="0">
                <a:latin typeface="Comic Sans MS"/>
                <a:cs typeface="Comic Sans MS"/>
              </a:rPr>
              <a:t>Esta</a:t>
            </a:r>
            <a:r>
              <a:rPr lang="es-AR" sz="2400" dirty="0" smtClean="0">
                <a:latin typeface="Comic Sans MS"/>
                <a:cs typeface="Comic Sans MS"/>
              </a:rPr>
              <a:t> </a:t>
            </a:r>
            <a:r>
              <a:rPr lang="es-AR" sz="2400" spc="-5" dirty="0" smtClean="0">
                <a:latin typeface="Comic Sans MS"/>
                <a:cs typeface="Comic Sans MS"/>
              </a:rPr>
              <a:t>característica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diámetro</a:t>
            </a:r>
            <a:r>
              <a:rPr lang="es-AR" sz="2400" dirty="0" smtClean="0">
                <a:latin typeface="Comic Sans MS"/>
                <a:cs typeface="Comic Sans MS"/>
              </a:rPr>
              <a:t> </a:t>
            </a:r>
            <a:r>
              <a:rPr lang="es-AR" sz="2400" spc="-5" dirty="0" smtClean="0">
                <a:latin typeface="Comic Sans MS"/>
                <a:cs typeface="Comic Sans MS"/>
              </a:rPr>
              <a:t>mayor, </a:t>
            </a:r>
            <a:r>
              <a:rPr lang="es-AR" sz="2400" dirty="0" smtClean="0">
                <a:latin typeface="Comic Sans MS"/>
                <a:cs typeface="Comic Sans MS"/>
              </a:rPr>
              <a:t> </a:t>
            </a:r>
            <a:r>
              <a:rPr lang="es-AR" sz="2400" spc="-5" dirty="0" smtClean="0">
                <a:latin typeface="Comic Sans MS"/>
                <a:cs typeface="Comic Sans MS"/>
              </a:rPr>
              <a:t>usualmente</a:t>
            </a:r>
            <a:r>
              <a:rPr lang="es-AR" sz="2400" dirty="0" smtClean="0">
                <a:latin typeface="Comic Sans MS"/>
                <a:cs typeface="Comic Sans MS"/>
              </a:rPr>
              <a:t> </a:t>
            </a:r>
            <a:r>
              <a:rPr lang="es-AR" sz="2400" spc="-5" dirty="0" smtClean="0">
                <a:latin typeface="Comic Sans MS"/>
                <a:cs typeface="Comic Sans MS"/>
              </a:rPr>
              <a:t>ajustada</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reactancia</a:t>
            </a:r>
            <a:r>
              <a:rPr lang="es-AR" sz="2400" dirty="0" smtClean="0">
                <a:latin typeface="Comic Sans MS"/>
                <a:cs typeface="Comic Sans MS"/>
              </a:rPr>
              <a:t> </a:t>
            </a:r>
            <a:r>
              <a:rPr lang="es-AR" sz="2400" spc="-5" dirty="0" smtClean="0">
                <a:latin typeface="Comic Sans MS"/>
                <a:cs typeface="Comic Sans MS"/>
              </a:rPr>
              <a:t>síncrona</a:t>
            </a:r>
            <a:r>
              <a:rPr lang="es-AR" sz="2400" spc="254"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unidad y con un desplazamiento hacia delante igual a la </a:t>
            </a:r>
            <a:r>
              <a:rPr lang="es-AR" sz="2400" dirty="0" smtClean="0">
                <a:latin typeface="Comic Sans MS"/>
                <a:cs typeface="Comic Sans MS"/>
              </a:rPr>
              <a:t> </a:t>
            </a:r>
            <a:r>
              <a:rPr lang="es-AR" sz="2400" spc="-5" dirty="0" smtClean="0">
                <a:latin typeface="Comic Sans MS"/>
                <a:cs typeface="Comic Sans MS"/>
              </a:rPr>
              <a:t>mitad de la reactancia transitoria de la unidad, es usada </a:t>
            </a:r>
            <a:r>
              <a:rPr lang="es-AR" sz="2400" dirty="0" smtClean="0">
                <a:latin typeface="Comic Sans MS"/>
                <a:cs typeface="Comic Sans MS"/>
              </a:rPr>
              <a:t> </a:t>
            </a:r>
            <a:r>
              <a:rPr lang="es-AR" sz="2400" spc="-5" dirty="0" smtClean="0">
                <a:latin typeface="Comic Sans MS"/>
                <a:cs typeface="Comic Sans MS"/>
              </a:rPr>
              <a:t>frecuentemente</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generadores</a:t>
            </a:r>
            <a:r>
              <a:rPr lang="es-AR" sz="2400" dirty="0" smtClean="0">
                <a:latin typeface="Comic Sans MS"/>
                <a:cs typeface="Comic Sans MS"/>
              </a:rPr>
              <a:t> </a:t>
            </a:r>
            <a:r>
              <a:rPr lang="es-AR" sz="2400" spc="-5" dirty="0" smtClean="0">
                <a:latin typeface="Comic Sans MS"/>
                <a:cs typeface="Comic Sans MS"/>
              </a:rPr>
              <a:t>pequeños</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menos </a:t>
            </a:r>
            <a:r>
              <a:rPr lang="es-AR" sz="2400" dirty="0" smtClean="0">
                <a:latin typeface="Comic Sans MS"/>
                <a:cs typeface="Comic Sans MS"/>
              </a:rPr>
              <a:t> </a:t>
            </a:r>
            <a:r>
              <a:rPr lang="es-AR" sz="2400" spc="-5" dirty="0" smtClean="0">
                <a:latin typeface="Comic Sans MS"/>
                <a:cs typeface="Comic Sans MS"/>
              </a:rPr>
              <a:t>importantes.</a:t>
            </a:r>
            <a:endParaRPr lang="es-AR" sz="2400" dirty="0" smtClean="0">
              <a:latin typeface="Comic Sans MS"/>
              <a:cs typeface="Comic Sans MS"/>
            </a:endParaRPr>
          </a:p>
          <a:p>
            <a:pPr marL="12700" algn="just">
              <a:spcBef>
                <a:spcPts val="5"/>
              </a:spcBef>
            </a:pPr>
            <a:endParaRPr lang="es-AR" sz="900" dirty="0" smtClean="0">
              <a:latin typeface="Comic Sans MS"/>
              <a:cs typeface="Comic Sans MS"/>
            </a:endParaRPr>
          </a:p>
          <a:p>
            <a:pPr marL="12700" algn="just">
              <a:spcBef>
                <a:spcPts val="5"/>
              </a:spcBef>
            </a:pPr>
            <a:endParaRPr sz="900">
              <a:latin typeface="Comic Sans MS"/>
              <a:cs typeface="Comic Sans MS"/>
            </a:endParaRPr>
          </a:p>
        </p:txBody>
      </p:sp>
      <p:grpSp>
        <p:nvGrpSpPr>
          <p:cNvPr id="3" name="object 5"/>
          <p:cNvGrpSpPr/>
          <p:nvPr/>
        </p:nvGrpSpPr>
        <p:grpSpPr>
          <a:xfrm>
            <a:off x="11655444" y="1242986"/>
            <a:ext cx="5429288" cy="5643602"/>
            <a:chOff x="1032852" y="5821476"/>
            <a:chExt cx="2762885" cy="2835275"/>
          </a:xfrm>
        </p:grpSpPr>
        <p:sp>
          <p:nvSpPr>
            <p:cNvPr id="4" name="object 6"/>
            <p:cNvSpPr/>
            <p:nvPr/>
          </p:nvSpPr>
          <p:spPr>
            <a:xfrm>
              <a:off x="1038186" y="5836703"/>
              <a:ext cx="2757805" cy="2765425"/>
            </a:xfrm>
            <a:custGeom>
              <a:avLst/>
              <a:gdLst/>
              <a:ahLst/>
              <a:cxnLst/>
              <a:rect l="l" t="t" r="r" b="b"/>
              <a:pathLst>
                <a:path w="2757804" h="2765425">
                  <a:moveTo>
                    <a:pt x="2757220" y="513295"/>
                  </a:moveTo>
                  <a:lnTo>
                    <a:pt x="2672651" y="513295"/>
                  </a:lnTo>
                  <a:lnTo>
                    <a:pt x="2672651" y="86855"/>
                  </a:lnTo>
                  <a:lnTo>
                    <a:pt x="2672651" y="86575"/>
                  </a:lnTo>
                  <a:lnTo>
                    <a:pt x="2672651" y="81521"/>
                  </a:lnTo>
                  <a:lnTo>
                    <a:pt x="2672410" y="81521"/>
                  </a:lnTo>
                  <a:lnTo>
                    <a:pt x="2672410" y="86575"/>
                  </a:lnTo>
                  <a:lnTo>
                    <a:pt x="2670225" y="86575"/>
                  </a:lnTo>
                  <a:lnTo>
                    <a:pt x="2670225" y="84035"/>
                  </a:lnTo>
                  <a:lnTo>
                    <a:pt x="2672410" y="86575"/>
                  </a:lnTo>
                  <a:lnTo>
                    <a:pt x="2672410" y="81521"/>
                  </a:lnTo>
                  <a:lnTo>
                    <a:pt x="2670225" y="81521"/>
                  </a:lnTo>
                  <a:lnTo>
                    <a:pt x="2660459" y="81495"/>
                  </a:lnTo>
                  <a:lnTo>
                    <a:pt x="2660459" y="2682456"/>
                  </a:lnTo>
                  <a:lnTo>
                    <a:pt x="1908492" y="2682456"/>
                  </a:lnTo>
                  <a:lnTo>
                    <a:pt x="1908492" y="1992845"/>
                  </a:lnTo>
                  <a:lnTo>
                    <a:pt x="2660459" y="1992845"/>
                  </a:lnTo>
                  <a:lnTo>
                    <a:pt x="2660459" y="1980145"/>
                  </a:lnTo>
                  <a:lnTo>
                    <a:pt x="1908492" y="1980145"/>
                  </a:lnTo>
                  <a:lnTo>
                    <a:pt x="1908492" y="1821256"/>
                  </a:lnTo>
                  <a:lnTo>
                    <a:pt x="1911540" y="1815553"/>
                  </a:lnTo>
                  <a:lnTo>
                    <a:pt x="1926018" y="1785835"/>
                  </a:lnTo>
                  <a:lnTo>
                    <a:pt x="1941258" y="1753831"/>
                  </a:lnTo>
                  <a:lnTo>
                    <a:pt x="1955723" y="1718792"/>
                  </a:lnTo>
                  <a:lnTo>
                    <a:pt x="1975535" y="1648701"/>
                  </a:lnTo>
                  <a:lnTo>
                    <a:pt x="1986203" y="1613649"/>
                  </a:lnTo>
                  <a:lnTo>
                    <a:pt x="1990775" y="1579372"/>
                  </a:lnTo>
                  <a:lnTo>
                    <a:pt x="1996109" y="1542034"/>
                  </a:lnTo>
                  <a:lnTo>
                    <a:pt x="2000681" y="1467370"/>
                  </a:lnTo>
                  <a:lnTo>
                    <a:pt x="1996109" y="1391945"/>
                  </a:lnTo>
                  <a:lnTo>
                    <a:pt x="1990775" y="1354620"/>
                  </a:lnTo>
                  <a:lnTo>
                    <a:pt x="1986203" y="1317282"/>
                  </a:lnTo>
                  <a:lnTo>
                    <a:pt x="1986203" y="1467370"/>
                  </a:lnTo>
                  <a:lnTo>
                    <a:pt x="1983155" y="1504708"/>
                  </a:lnTo>
                  <a:lnTo>
                    <a:pt x="1980869" y="1538986"/>
                  </a:lnTo>
                  <a:lnTo>
                    <a:pt x="1975535" y="1576324"/>
                  </a:lnTo>
                  <a:lnTo>
                    <a:pt x="1970963" y="1611363"/>
                  </a:lnTo>
                  <a:lnTo>
                    <a:pt x="1963343" y="1646415"/>
                  </a:lnTo>
                  <a:lnTo>
                    <a:pt x="1941258" y="1713458"/>
                  </a:lnTo>
                  <a:lnTo>
                    <a:pt x="1913826" y="1778215"/>
                  </a:lnTo>
                  <a:lnTo>
                    <a:pt x="1908492" y="1789684"/>
                  </a:lnTo>
                  <a:lnTo>
                    <a:pt x="1908492" y="1289265"/>
                  </a:lnTo>
                  <a:lnTo>
                    <a:pt x="1964207" y="1289265"/>
                  </a:lnTo>
                  <a:lnTo>
                    <a:pt x="1970963" y="1320330"/>
                  </a:lnTo>
                  <a:lnTo>
                    <a:pt x="1975535" y="1357668"/>
                  </a:lnTo>
                  <a:lnTo>
                    <a:pt x="1980869" y="1391945"/>
                  </a:lnTo>
                  <a:lnTo>
                    <a:pt x="1983155" y="1430045"/>
                  </a:lnTo>
                  <a:lnTo>
                    <a:pt x="1986203" y="1467370"/>
                  </a:lnTo>
                  <a:lnTo>
                    <a:pt x="1986203" y="1317282"/>
                  </a:lnTo>
                  <a:lnTo>
                    <a:pt x="1977478" y="1289265"/>
                  </a:lnTo>
                  <a:lnTo>
                    <a:pt x="2660459" y="1289265"/>
                  </a:lnTo>
                  <a:lnTo>
                    <a:pt x="2660459" y="1277835"/>
                  </a:lnTo>
                  <a:lnTo>
                    <a:pt x="1974062" y="1277835"/>
                  </a:lnTo>
                  <a:lnTo>
                    <a:pt x="1961083" y="1231887"/>
                  </a:lnTo>
                  <a:lnTo>
                    <a:pt x="1961083" y="1277835"/>
                  </a:lnTo>
                  <a:lnTo>
                    <a:pt x="1908492" y="1277835"/>
                  </a:lnTo>
                  <a:lnTo>
                    <a:pt x="1908492" y="1142822"/>
                  </a:lnTo>
                  <a:lnTo>
                    <a:pt x="1913826" y="1153477"/>
                  </a:lnTo>
                  <a:lnTo>
                    <a:pt x="1928304" y="1185481"/>
                  </a:lnTo>
                  <a:lnTo>
                    <a:pt x="1941258" y="1218234"/>
                  </a:lnTo>
                  <a:lnTo>
                    <a:pt x="1953437" y="1252524"/>
                  </a:lnTo>
                  <a:lnTo>
                    <a:pt x="1961083" y="1277835"/>
                  </a:lnTo>
                  <a:lnTo>
                    <a:pt x="1961083" y="1231887"/>
                  </a:lnTo>
                  <a:lnTo>
                    <a:pt x="1955723" y="1212900"/>
                  </a:lnTo>
                  <a:lnTo>
                    <a:pt x="1941258" y="1180147"/>
                  </a:lnTo>
                  <a:lnTo>
                    <a:pt x="1926018" y="1148143"/>
                  </a:lnTo>
                  <a:lnTo>
                    <a:pt x="1911540" y="1115390"/>
                  </a:lnTo>
                  <a:lnTo>
                    <a:pt x="1908492" y="1110234"/>
                  </a:lnTo>
                  <a:lnTo>
                    <a:pt x="1908492" y="979246"/>
                  </a:lnTo>
                  <a:lnTo>
                    <a:pt x="2015921" y="943965"/>
                  </a:lnTo>
                  <a:lnTo>
                    <a:pt x="2012873" y="934059"/>
                  </a:lnTo>
                  <a:lnTo>
                    <a:pt x="1908492" y="967371"/>
                  </a:lnTo>
                  <a:lnTo>
                    <a:pt x="1908492" y="522185"/>
                  </a:lnTo>
                  <a:lnTo>
                    <a:pt x="2660459" y="522185"/>
                  </a:lnTo>
                  <a:lnTo>
                    <a:pt x="2660459" y="513295"/>
                  </a:lnTo>
                  <a:lnTo>
                    <a:pt x="1908492" y="513295"/>
                  </a:lnTo>
                  <a:lnTo>
                    <a:pt x="1908492" y="91655"/>
                  </a:lnTo>
                  <a:lnTo>
                    <a:pt x="2660459" y="91655"/>
                  </a:lnTo>
                  <a:lnTo>
                    <a:pt x="2660459" y="81495"/>
                  </a:lnTo>
                  <a:lnTo>
                    <a:pt x="1896300" y="81495"/>
                  </a:lnTo>
                  <a:lnTo>
                    <a:pt x="1896300" y="91655"/>
                  </a:lnTo>
                  <a:lnTo>
                    <a:pt x="1896300" y="513295"/>
                  </a:lnTo>
                  <a:lnTo>
                    <a:pt x="1896300" y="2682456"/>
                  </a:lnTo>
                  <a:lnTo>
                    <a:pt x="1246428" y="2682456"/>
                  </a:lnTo>
                  <a:lnTo>
                    <a:pt x="1246428" y="2201811"/>
                  </a:lnTo>
                  <a:lnTo>
                    <a:pt x="1263954" y="2201811"/>
                  </a:lnTo>
                  <a:lnTo>
                    <a:pt x="1301280" y="2201811"/>
                  </a:lnTo>
                  <a:lnTo>
                    <a:pt x="1375943" y="2194204"/>
                  </a:lnTo>
                  <a:lnTo>
                    <a:pt x="1448320" y="2179726"/>
                  </a:lnTo>
                  <a:lnTo>
                    <a:pt x="1515364" y="2156866"/>
                  </a:lnTo>
                  <a:lnTo>
                    <a:pt x="1550416" y="2144674"/>
                  </a:lnTo>
                  <a:lnTo>
                    <a:pt x="1582407" y="2129434"/>
                  </a:lnTo>
                  <a:lnTo>
                    <a:pt x="1615173" y="2114969"/>
                  </a:lnTo>
                  <a:lnTo>
                    <a:pt x="1644891" y="2095157"/>
                  </a:lnTo>
                  <a:lnTo>
                    <a:pt x="1674596" y="2077631"/>
                  </a:lnTo>
                  <a:lnTo>
                    <a:pt x="1704314" y="2054771"/>
                  </a:lnTo>
                  <a:lnTo>
                    <a:pt x="1731733" y="2034971"/>
                  </a:lnTo>
                  <a:lnTo>
                    <a:pt x="1759165" y="2009825"/>
                  </a:lnTo>
                  <a:lnTo>
                    <a:pt x="1778482" y="1992845"/>
                  </a:lnTo>
                  <a:lnTo>
                    <a:pt x="1896300" y="1992845"/>
                  </a:lnTo>
                  <a:lnTo>
                    <a:pt x="1896300" y="1980145"/>
                  </a:lnTo>
                  <a:lnTo>
                    <a:pt x="1791246" y="1980145"/>
                  </a:lnTo>
                  <a:lnTo>
                    <a:pt x="1809445" y="1960308"/>
                  </a:lnTo>
                  <a:lnTo>
                    <a:pt x="1831543" y="1935162"/>
                  </a:lnTo>
                  <a:lnTo>
                    <a:pt x="1874215" y="1878025"/>
                  </a:lnTo>
                  <a:lnTo>
                    <a:pt x="1894014" y="1848307"/>
                  </a:lnTo>
                  <a:lnTo>
                    <a:pt x="1896300" y="1844040"/>
                  </a:lnTo>
                  <a:lnTo>
                    <a:pt x="1896300" y="1814868"/>
                  </a:lnTo>
                  <a:lnTo>
                    <a:pt x="1881060" y="1840687"/>
                  </a:lnTo>
                  <a:lnTo>
                    <a:pt x="1861261" y="1868119"/>
                  </a:lnTo>
                  <a:lnTo>
                    <a:pt x="1841449" y="1897824"/>
                  </a:lnTo>
                  <a:lnTo>
                    <a:pt x="1819351" y="1925256"/>
                  </a:lnTo>
                  <a:lnTo>
                    <a:pt x="1796503" y="1950402"/>
                  </a:lnTo>
                  <a:lnTo>
                    <a:pt x="1774405" y="1975535"/>
                  </a:lnTo>
                  <a:lnTo>
                    <a:pt x="1769643" y="1980145"/>
                  </a:lnTo>
                  <a:lnTo>
                    <a:pt x="1756549" y="1980145"/>
                  </a:lnTo>
                  <a:lnTo>
                    <a:pt x="1756549" y="1992845"/>
                  </a:lnTo>
                  <a:lnTo>
                    <a:pt x="1721840" y="2022779"/>
                  </a:lnTo>
                  <a:lnTo>
                    <a:pt x="1666976" y="2064677"/>
                  </a:lnTo>
                  <a:lnTo>
                    <a:pt x="1607553" y="2099729"/>
                  </a:lnTo>
                  <a:lnTo>
                    <a:pt x="1545082" y="2132482"/>
                  </a:lnTo>
                  <a:lnTo>
                    <a:pt x="1478038" y="2154580"/>
                  </a:lnTo>
                  <a:lnTo>
                    <a:pt x="1373657" y="2179726"/>
                  </a:lnTo>
                  <a:lnTo>
                    <a:pt x="1301280" y="2187346"/>
                  </a:lnTo>
                  <a:lnTo>
                    <a:pt x="1263954" y="2187346"/>
                  </a:lnTo>
                  <a:lnTo>
                    <a:pt x="1246428" y="2187346"/>
                  </a:lnTo>
                  <a:lnTo>
                    <a:pt x="1246428" y="1992845"/>
                  </a:lnTo>
                  <a:lnTo>
                    <a:pt x="1756549" y="1992845"/>
                  </a:lnTo>
                  <a:lnTo>
                    <a:pt x="1756549" y="1980145"/>
                  </a:lnTo>
                  <a:lnTo>
                    <a:pt x="1246428" y="1980145"/>
                  </a:lnTo>
                  <a:lnTo>
                    <a:pt x="1246428" y="1521117"/>
                  </a:lnTo>
                  <a:lnTo>
                    <a:pt x="1249476" y="1521460"/>
                  </a:lnTo>
                  <a:lnTo>
                    <a:pt x="1269276" y="1521460"/>
                  </a:lnTo>
                  <a:lnTo>
                    <a:pt x="1289088" y="1521460"/>
                  </a:lnTo>
                  <a:lnTo>
                    <a:pt x="1308900" y="1519174"/>
                  </a:lnTo>
                  <a:lnTo>
                    <a:pt x="1326426" y="1516888"/>
                  </a:lnTo>
                  <a:lnTo>
                    <a:pt x="1346225" y="1514614"/>
                  </a:lnTo>
                  <a:lnTo>
                    <a:pt x="1383563" y="1504708"/>
                  </a:lnTo>
                  <a:lnTo>
                    <a:pt x="1401089" y="1497088"/>
                  </a:lnTo>
                  <a:lnTo>
                    <a:pt x="1418615" y="1491754"/>
                  </a:lnTo>
                  <a:lnTo>
                    <a:pt x="1436128" y="1481848"/>
                  </a:lnTo>
                  <a:lnTo>
                    <a:pt x="1452892" y="1474228"/>
                  </a:lnTo>
                  <a:lnTo>
                    <a:pt x="1470418" y="1464322"/>
                  </a:lnTo>
                  <a:lnTo>
                    <a:pt x="1500886" y="1444510"/>
                  </a:lnTo>
                  <a:lnTo>
                    <a:pt x="1530604" y="1419377"/>
                  </a:lnTo>
                  <a:lnTo>
                    <a:pt x="1542796" y="1407185"/>
                  </a:lnTo>
                  <a:lnTo>
                    <a:pt x="1554988" y="1391945"/>
                  </a:lnTo>
                  <a:lnTo>
                    <a:pt x="1567942" y="1379753"/>
                  </a:lnTo>
                  <a:lnTo>
                    <a:pt x="1580121" y="1364513"/>
                  </a:lnTo>
                  <a:lnTo>
                    <a:pt x="1602219" y="1332522"/>
                  </a:lnTo>
                  <a:lnTo>
                    <a:pt x="1609839" y="1317282"/>
                  </a:lnTo>
                  <a:lnTo>
                    <a:pt x="1619745" y="1299756"/>
                  </a:lnTo>
                  <a:lnTo>
                    <a:pt x="1624507" y="1289265"/>
                  </a:lnTo>
                  <a:lnTo>
                    <a:pt x="1896300" y="1289265"/>
                  </a:lnTo>
                  <a:lnTo>
                    <a:pt x="1896300" y="1277835"/>
                  </a:lnTo>
                  <a:lnTo>
                    <a:pt x="1629600" y="1277835"/>
                  </a:lnTo>
                  <a:lnTo>
                    <a:pt x="1634985" y="1265478"/>
                  </a:lnTo>
                  <a:lnTo>
                    <a:pt x="1644891" y="1228140"/>
                  </a:lnTo>
                  <a:lnTo>
                    <a:pt x="1650212" y="1210614"/>
                  </a:lnTo>
                  <a:lnTo>
                    <a:pt x="1657070" y="1150429"/>
                  </a:lnTo>
                  <a:lnTo>
                    <a:pt x="1657070" y="1130630"/>
                  </a:lnTo>
                  <a:lnTo>
                    <a:pt x="1657070" y="1110818"/>
                  </a:lnTo>
                  <a:lnTo>
                    <a:pt x="1652498" y="1071194"/>
                  </a:lnTo>
                  <a:lnTo>
                    <a:pt x="1650212" y="1053680"/>
                  </a:lnTo>
                  <a:lnTo>
                    <a:pt x="1644891" y="1033868"/>
                  </a:lnTo>
                  <a:lnTo>
                    <a:pt x="1642605" y="1026363"/>
                  </a:lnTo>
                  <a:lnTo>
                    <a:pt x="1642605" y="1110818"/>
                  </a:lnTo>
                  <a:lnTo>
                    <a:pt x="1642605" y="1130630"/>
                  </a:lnTo>
                  <a:lnTo>
                    <a:pt x="1642605" y="1150429"/>
                  </a:lnTo>
                  <a:lnTo>
                    <a:pt x="1639557" y="1170241"/>
                  </a:lnTo>
                  <a:lnTo>
                    <a:pt x="1639557" y="1187767"/>
                  </a:lnTo>
                  <a:lnTo>
                    <a:pt x="1634985" y="1207579"/>
                  </a:lnTo>
                  <a:lnTo>
                    <a:pt x="1632699" y="1225092"/>
                  </a:lnTo>
                  <a:lnTo>
                    <a:pt x="1625079" y="1242618"/>
                  </a:lnTo>
                  <a:lnTo>
                    <a:pt x="1619745" y="1260144"/>
                  </a:lnTo>
                  <a:lnTo>
                    <a:pt x="1612887" y="1277670"/>
                  </a:lnTo>
                  <a:lnTo>
                    <a:pt x="1612798" y="1277835"/>
                  </a:lnTo>
                  <a:lnTo>
                    <a:pt x="1607083" y="1277835"/>
                  </a:lnTo>
                  <a:lnTo>
                    <a:pt x="1607083" y="1289265"/>
                  </a:lnTo>
                  <a:lnTo>
                    <a:pt x="1605267" y="1292898"/>
                  </a:lnTo>
                  <a:lnTo>
                    <a:pt x="1597647" y="1310424"/>
                  </a:lnTo>
                  <a:lnTo>
                    <a:pt x="1587741" y="1324902"/>
                  </a:lnTo>
                  <a:lnTo>
                    <a:pt x="1577835" y="1340142"/>
                  </a:lnTo>
                  <a:lnTo>
                    <a:pt x="1567942" y="1354620"/>
                  </a:lnTo>
                  <a:lnTo>
                    <a:pt x="1558036" y="1369847"/>
                  </a:lnTo>
                  <a:lnTo>
                    <a:pt x="1545082" y="1382039"/>
                  </a:lnTo>
                  <a:lnTo>
                    <a:pt x="1532890" y="1397279"/>
                  </a:lnTo>
                  <a:lnTo>
                    <a:pt x="1520698" y="1409471"/>
                  </a:lnTo>
                  <a:lnTo>
                    <a:pt x="1505458" y="1419377"/>
                  </a:lnTo>
                  <a:lnTo>
                    <a:pt x="1493278" y="1432331"/>
                  </a:lnTo>
                  <a:lnTo>
                    <a:pt x="1478038" y="1442224"/>
                  </a:lnTo>
                  <a:lnTo>
                    <a:pt x="1430794" y="1469656"/>
                  </a:lnTo>
                  <a:lnTo>
                    <a:pt x="1361465" y="1494802"/>
                  </a:lnTo>
                  <a:lnTo>
                    <a:pt x="1324140" y="1501660"/>
                  </a:lnTo>
                  <a:lnTo>
                    <a:pt x="1306614" y="1504708"/>
                  </a:lnTo>
                  <a:lnTo>
                    <a:pt x="1286802" y="1506994"/>
                  </a:lnTo>
                  <a:lnTo>
                    <a:pt x="1269276" y="1506994"/>
                  </a:lnTo>
                  <a:lnTo>
                    <a:pt x="1249476" y="1506994"/>
                  </a:lnTo>
                  <a:lnTo>
                    <a:pt x="1246428" y="1506664"/>
                  </a:lnTo>
                  <a:lnTo>
                    <a:pt x="1246428" y="1289265"/>
                  </a:lnTo>
                  <a:lnTo>
                    <a:pt x="1607083" y="1289265"/>
                  </a:lnTo>
                  <a:lnTo>
                    <a:pt x="1607083" y="1277835"/>
                  </a:lnTo>
                  <a:lnTo>
                    <a:pt x="1246428" y="1277835"/>
                  </a:lnTo>
                  <a:lnTo>
                    <a:pt x="1246428" y="757301"/>
                  </a:lnTo>
                  <a:lnTo>
                    <a:pt x="1269276" y="757301"/>
                  </a:lnTo>
                  <a:lnTo>
                    <a:pt x="1306614" y="757301"/>
                  </a:lnTo>
                  <a:lnTo>
                    <a:pt x="1324140" y="759587"/>
                  </a:lnTo>
                  <a:lnTo>
                    <a:pt x="1343939" y="764159"/>
                  </a:lnTo>
                  <a:lnTo>
                    <a:pt x="1361465" y="767207"/>
                  </a:lnTo>
                  <a:lnTo>
                    <a:pt x="1378229" y="771779"/>
                  </a:lnTo>
                  <a:lnTo>
                    <a:pt x="1395755" y="779399"/>
                  </a:lnTo>
                  <a:lnTo>
                    <a:pt x="1413281" y="784733"/>
                  </a:lnTo>
                  <a:lnTo>
                    <a:pt x="1430794" y="791591"/>
                  </a:lnTo>
                  <a:lnTo>
                    <a:pt x="1446034" y="801497"/>
                  </a:lnTo>
                  <a:lnTo>
                    <a:pt x="1463560" y="809117"/>
                  </a:lnTo>
                  <a:lnTo>
                    <a:pt x="1478038" y="819023"/>
                  </a:lnTo>
                  <a:lnTo>
                    <a:pt x="1493278" y="828916"/>
                  </a:lnTo>
                  <a:lnTo>
                    <a:pt x="1505458" y="841870"/>
                  </a:lnTo>
                  <a:lnTo>
                    <a:pt x="1520698" y="854062"/>
                  </a:lnTo>
                  <a:lnTo>
                    <a:pt x="1532890" y="866254"/>
                  </a:lnTo>
                  <a:lnTo>
                    <a:pt x="1545082" y="879208"/>
                  </a:lnTo>
                  <a:lnTo>
                    <a:pt x="1558036" y="891400"/>
                  </a:lnTo>
                  <a:lnTo>
                    <a:pt x="1567942" y="906627"/>
                  </a:lnTo>
                  <a:lnTo>
                    <a:pt x="1577835" y="921105"/>
                  </a:lnTo>
                  <a:lnTo>
                    <a:pt x="1597647" y="951598"/>
                  </a:lnTo>
                  <a:lnTo>
                    <a:pt x="1605267" y="969124"/>
                  </a:lnTo>
                  <a:lnTo>
                    <a:pt x="1619745" y="1001102"/>
                  </a:lnTo>
                  <a:lnTo>
                    <a:pt x="1625079" y="1018628"/>
                  </a:lnTo>
                  <a:lnTo>
                    <a:pt x="1632699" y="1038440"/>
                  </a:lnTo>
                  <a:lnTo>
                    <a:pt x="1634985" y="1055966"/>
                  </a:lnTo>
                  <a:lnTo>
                    <a:pt x="1639557" y="1073480"/>
                  </a:lnTo>
                  <a:lnTo>
                    <a:pt x="1639557" y="1093292"/>
                  </a:lnTo>
                  <a:lnTo>
                    <a:pt x="1642605" y="1110818"/>
                  </a:lnTo>
                  <a:lnTo>
                    <a:pt x="1642605" y="1026363"/>
                  </a:lnTo>
                  <a:lnTo>
                    <a:pt x="1639557" y="1016342"/>
                  </a:lnTo>
                  <a:lnTo>
                    <a:pt x="1634985" y="996530"/>
                  </a:lnTo>
                  <a:lnTo>
                    <a:pt x="1619745" y="961491"/>
                  </a:lnTo>
                  <a:lnTo>
                    <a:pt x="1609839" y="946251"/>
                  </a:lnTo>
                  <a:lnTo>
                    <a:pt x="1602219" y="928725"/>
                  </a:lnTo>
                  <a:lnTo>
                    <a:pt x="1590027" y="914260"/>
                  </a:lnTo>
                  <a:lnTo>
                    <a:pt x="1580121" y="899020"/>
                  </a:lnTo>
                  <a:lnTo>
                    <a:pt x="1567942" y="883780"/>
                  </a:lnTo>
                  <a:lnTo>
                    <a:pt x="1554988" y="869302"/>
                  </a:lnTo>
                  <a:lnTo>
                    <a:pt x="1542796" y="854062"/>
                  </a:lnTo>
                  <a:lnTo>
                    <a:pt x="1530604" y="841870"/>
                  </a:lnTo>
                  <a:lnTo>
                    <a:pt x="1515364" y="828916"/>
                  </a:lnTo>
                  <a:lnTo>
                    <a:pt x="1500886" y="819023"/>
                  </a:lnTo>
                  <a:lnTo>
                    <a:pt x="1485658" y="806831"/>
                  </a:lnTo>
                  <a:lnTo>
                    <a:pt x="1452892" y="787019"/>
                  </a:lnTo>
                  <a:lnTo>
                    <a:pt x="1401089" y="764159"/>
                  </a:lnTo>
                  <a:lnTo>
                    <a:pt x="1383563" y="759587"/>
                  </a:lnTo>
                  <a:lnTo>
                    <a:pt x="1366037" y="751979"/>
                  </a:lnTo>
                  <a:lnTo>
                    <a:pt x="1356118" y="750836"/>
                  </a:lnTo>
                  <a:lnTo>
                    <a:pt x="1373657" y="751979"/>
                  </a:lnTo>
                  <a:lnTo>
                    <a:pt x="1442986" y="767207"/>
                  </a:lnTo>
                  <a:lnTo>
                    <a:pt x="1478038" y="777113"/>
                  </a:lnTo>
                  <a:lnTo>
                    <a:pt x="1510792" y="789305"/>
                  </a:lnTo>
                  <a:lnTo>
                    <a:pt x="1545082" y="801497"/>
                  </a:lnTo>
                  <a:lnTo>
                    <a:pt x="1575549" y="816737"/>
                  </a:lnTo>
                  <a:lnTo>
                    <a:pt x="1607553" y="831964"/>
                  </a:lnTo>
                  <a:lnTo>
                    <a:pt x="1637271" y="849490"/>
                  </a:lnTo>
                  <a:lnTo>
                    <a:pt x="1721840" y="908913"/>
                  </a:lnTo>
                  <a:lnTo>
                    <a:pt x="1774405" y="956157"/>
                  </a:lnTo>
                  <a:lnTo>
                    <a:pt x="1810854" y="998524"/>
                  </a:lnTo>
                  <a:lnTo>
                    <a:pt x="1713966" y="1029449"/>
                  </a:lnTo>
                  <a:lnTo>
                    <a:pt x="1707362" y="1008722"/>
                  </a:lnTo>
                  <a:lnTo>
                    <a:pt x="1664690" y="1050632"/>
                  </a:lnTo>
                  <a:lnTo>
                    <a:pt x="1724875" y="1063574"/>
                  </a:lnTo>
                  <a:lnTo>
                    <a:pt x="1717916" y="1041819"/>
                  </a:lnTo>
                  <a:lnTo>
                    <a:pt x="1819198" y="1008557"/>
                  </a:lnTo>
                  <a:lnTo>
                    <a:pt x="1861261" y="1063574"/>
                  </a:lnTo>
                  <a:lnTo>
                    <a:pt x="1896300" y="1119136"/>
                  </a:lnTo>
                  <a:lnTo>
                    <a:pt x="1896300" y="1089558"/>
                  </a:lnTo>
                  <a:lnTo>
                    <a:pt x="1894014" y="1085672"/>
                  </a:lnTo>
                  <a:lnTo>
                    <a:pt x="1874215" y="1055966"/>
                  </a:lnTo>
                  <a:lnTo>
                    <a:pt x="1853641" y="1026248"/>
                  </a:lnTo>
                  <a:lnTo>
                    <a:pt x="1835150" y="1003325"/>
                  </a:lnTo>
                  <a:lnTo>
                    <a:pt x="1896300" y="983246"/>
                  </a:lnTo>
                  <a:lnTo>
                    <a:pt x="1896300" y="971270"/>
                  </a:lnTo>
                  <a:lnTo>
                    <a:pt x="1827110" y="993343"/>
                  </a:lnTo>
                  <a:lnTo>
                    <a:pt x="1809445" y="971397"/>
                  </a:lnTo>
                  <a:lnTo>
                    <a:pt x="1759165" y="921105"/>
                  </a:lnTo>
                  <a:lnTo>
                    <a:pt x="1704314" y="876922"/>
                  </a:lnTo>
                  <a:lnTo>
                    <a:pt x="1644891" y="836536"/>
                  </a:lnTo>
                  <a:lnTo>
                    <a:pt x="1582407" y="801497"/>
                  </a:lnTo>
                  <a:lnTo>
                    <a:pt x="1515364" y="774065"/>
                  </a:lnTo>
                  <a:lnTo>
                    <a:pt x="1483372" y="761873"/>
                  </a:lnTo>
                  <a:lnTo>
                    <a:pt x="1448320" y="751979"/>
                  </a:lnTo>
                  <a:lnTo>
                    <a:pt x="1410995" y="744359"/>
                  </a:lnTo>
                  <a:lnTo>
                    <a:pt x="1375943" y="736739"/>
                  </a:lnTo>
                  <a:lnTo>
                    <a:pt x="1338618" y="734453"/>
                  </a:lnTo>
                  <a:lnTo>
                    <a:pt x="1301280" y="729881"/>
                  </a:lnTo>
                  <a:lnTo>
                    <a:pt x="1263954" y="729881"/>
                  </a:lnTo>
                  <a:lnTo>
                    <a:pt x="1246428" y="729881"/>
                  </a:lnTo>
                  <a:lnTo>
                    <a:pt x="1246428" y="522185"/>
                  </a:lnTo>
                  <a:lnTo>
                    <a:pt x="1896300" y="522185"/>
                  </a:lnTo>
                  <a:lnTo>
                    <a:pt x="1896300" y="513295"/>
                  </a:lnTo>
                  <a:lnTo>
                    <a:pt x="1246428" y="513295"/>
                  </a:lnTo>
                  <a:lnTo>
                    <a:pt x="1246428" y="91655"/>
                  </a:lnTo>
                  <a:lnTo>
                    <a:pt x="1896300" y="91655"/>
                  </a:lnTo>
                  <a:lnTo>
                    <a:pt x="1896300" y="81495"/>
                  </a:lnTo>
                  <a:lnTo>
                    <a:pt x="1246428" y="81495"/>
                  </a:lnTo>
                  <a:lnTo>
                    <a:pt x="1246428" y="0"/>
                  </a:lnTo>
                  <a:lnTo>
                    <a:pt x="1236522" y="0"/>
                  </a:lnTo>
                  <a:lnTo>
                    <a:pt x="1236522" y="2682456"/>
                  </a:lnTo>
                  <a:lnTo>
                    <a:pt x="607212" y="2682456"/>
                  </a:lnTo>
                  <a:lnTo>
                    <a:pt x="607212" y="1992845"/>
                  </a:lnTo>
                  <a:lnTo>
                    <a:pt x="749401" y="1992845"/>
                  </a:lnTo>
                  <a:lnTo>
                    <a:pt x="768731" y="2009825"/>
                  </a:lnTo>
                  <a:lnTo>
                    <a:pt x="796163" y="2034971"/>
                  </a:lnTo>
                  <a:lnTo>
                    <a:pt x="823582" y="2054771"/>
                  </a:lnTo>
                  <a:lnTo>
                    <a:pt x="853300" y="2077631"/>
                  </a:lnTo>
                  <a:lnTo>
                    <a:pt x="883018" y="2095157"/>
                  </a:lnTo>
                  <a:lnTo>
                    <a:pt x="913485" y="2114969"/>
                  </a:lnTo>
                  <a:lnTo>
                    <a:pt x="945489" y="2129434"/>
                  </a:lnTo>
                  <a:lnTo>
                    <a:pt x="977480" y="2144674"/>
                  </a:lnTo>
                  <a:lnTo>
                    <a:pt x="1012532" y="2156866"/>
                  </a:lnTo>
                  <a:lnTo>
                    <a:pt x="1079576" y="2179726"/>
                  </a:lnTo>
                  <a:lnTo>
                    <a:pt x="1151953" y="2194204"/>
                  </a:lnTo>
                  <a:lnTo>
                    <a:pt x="1226616" y="2201811"/>
                  </a:lnTo>
                  <a:lnTo>
                    <a:pt x="1236522" y="2201811"/>
                  </a:lnTo>
                  <a:lnTo>
                    <a:pt x="1236522" y="2187346"/>
                  </a:lnTo>
                  <a:lnTo>
                    <a:pt x="1226616" y="2187346"/>
                  </a:lnTo>
                  <a:lnTo>
                    <a:pt x="1189291" y="2184298"/>
                  </a:lnTo>
                  <a:lnTo>
                    <a:pt x="1084910" y="2164486"/>
                  </a:lnTo>
                  <a:lnTo>
                    <a:pt x="1017866" y="2144674"/>
                  </a:lnTo>
                  <a:lnTo>
                    <a:pt x="953109" y="2117255"/>
                  </a:lnTo>
                  <a:lnTo>
                    <a:pt x="860920" y="2064677"/>
                  </a:lnTo>
                  <a:lnTo>
                    <a:pt x="806069" y="2022779"/>
                  </a:lnTo>
                  <a:lnTo>
                    <a:pt x="771334" y="1992845"/>
                  </a:lnTo>
                  <a:lnTo>
                    <a:pt x="1236522" y="1992845"/>
                  </a:lnTo>
                  <a:lnTo>
                    <a:pt x="1236522" y="1980145"/>
                  </a:lnTo>
                  <a:lnTo>
                    <a:pt x="758228" y="1980145"/>
                  </a:lnTo>
                  <a:lnTo>
                    <a:pt x="753491" y="1975535"/>
                  </a:lnTo>
                  <a:lnTo>
                    <a:pt x="736828" y="1956574"/>
                  </a:lnTo>
                  <a:lnTo>
                    <a:pt x="736828" y="1980145"/>
                  </a:lnTo>
                  <a:lnTo>
                    <a:pt x="607212" y="1980145"/>
                  </a:lnTo>
                  <a:lnTo>
                    <a:pt x="607212" y="1796237"/>
                  </a:lnTo>
                  <a:lnTo>
                    <a:pt x="617118" y="1815553"/>
                  </a:lnTo>
                  <a:lnTo>
                    <a:pt x="634644" y="1848307"/>
                  </a:lnTo>
                  <a:lnTo>
                    <a:pt x="654456" y="1878025"/>
                  </a:lnTo>
                  <a:lnTo>
                    <a:pt x="674255" y="1905444"/>
                  </a:lnTo>
                  <a:lnTo>
                    <a:pt x="696353" y="1935162"/>
                  </a:lnTo>
                  <a:lnTo>
                    <a:pt x="719213" y="1960308"/>
                  </a:lnTo>
                  <a:lnTo>
                    <a:pt x="736828" y="1980145"/>
                  </a:lnTo>
                  <a:lnTo>
                    <a:pt x="736828" y="1956574"/>
                  </a:lnTo>
                  <a:lnTo>
                    <a:pt x="709307" y="1925256"/>
                  </a:lnTo>
                  <a:lnTo>
                    <a:pt x="686447" y="1897824"/>
                  </a:lnTo>
                  <a:lnTo>
                    <a:pt x="666635" y="1868119"/>
                  </a:lnTo>
                  <a:lnTo>
                    <a:pt x="646836" y="1840687"/>
                  </a:lnTo>
                  <a:lnTo>
                    <a:pt x="629310" y="1810981"/>
                  </a:lnTo>
                  <a:lnTo>
                    <a:pt x="614819" y="1778215"/>
                  </a:lnTo>
                  <a:lnTo>
                    <a:pt x="607212" y="1762239"/>
                  </a:lnTo>
                  <a:lnTo>
                    <a:pt x="607212" y="1289265"/>
                  </a:lnTo>
                  <a:lnTo>
                    <a:pt x="910996" y="1289265"/>
                  </a:lnTo>
                  <a:lnTo>
                    <a:pt x="915771" y="1299756"/>
                  </a:lnTo>
                  <a:lnTo>
                    <a:pt x="925677" y="1317282"/>
                  </a:lnTo>
                  <a:lnTo>
                    <a:pt x="935583" y="1332522"/>
                  </a:lnTo>
                  <a:lnTo>
                    <a:pt x="945489" y="1350048"/>
                  </a:lnTo>
                  <a:lnTo>
                    <a:pt x="955395" y="1364513"/>
                  </a:lnTo>
                  <a:lnTo>
                    <a:pt x="967574" y="1379753"/>
                  </a:lnTo>
                  <a:lnTo>
                    <a:pt x="980528" y="1391945"/>
                  </a:lnTo>
                  <a:lnTo>
                    <a:pt x="992720" y="1407185"/>
                  </a:lnTo>
                  <a:lnTo>
                    <a:pt x="1035392" y="1444510"/>
                  </a:lnTo>
                  <a:lnTo>
                    <a:pt x="1082624" y="1474228"/>
                  </a:lnTo>
                  <a:lnTo>
                    <a:pt x="1100150" y="1481848"/>
                  </a:lnTo>
                  <a:lnTo>
                    <a:pt x="1116901" y="1491754"/>
                  </a:lnTo>
                  <a:lnTo>
                    <a:pt x="1134427" y="1497088"/>
                  </a:lnTo>
                  <a:lnTo>
                    <a:pt x="1151953" y="1504708"/>
                  </a:lnTo>
                  <a:lnTo>
                    <a:pt x="1171765" y="1509280"/>
                  </a:lnTo>
                  <a:lnTo>
                    <a:pt x="1189291" y="1514614"/>
                  </a:lnTo>
                  <a:lnTo>
                    <a:pt x="1236522" y="1519986"/>
                  </a:lnTo>
                  <a:lnTo>
                    <a:pt x="1236522" y="1505559"/>
                  </a:lnTo>
                  <a:lnTo>
                    <a:pt x="1228902" y="1504708"/>
                  </a:lnTo>
                  <a:lnTo>
                    <a:pt x="1212138" y="1501660"/>
                  </a:lnTo>
                  <a:lnTo>
                    <a:pt x="1139761" y="1484134"/>
                  </a:lnTo>
                  <a:lnTo>
                    <a:pt x="1089482" y="1462036"/>
                  </a:lnTo>
                  <a:lnTo>
                    <a:pt x="1075004" y="1452130"/>
                  </a:lnTo>
                  <a:lnTo>
                    <a:pt x="1057478" y="1442224"/>
                  </a:lnTo>
                  <a:lnTo>
                    <a:pt x="1045286" y="1432331"/>
                  </a:lnTo>
                  <a:lnTo>
                    <a:pt x="1030058" y="1419377"/>
                  </a:lnTo>
                  <a:lnTo>
                    <a:pt x="1014818" y="1409471"/>
                  </a:lnTo>
                  <a:lnTo>
                    <a:pt x="1002626" y="1397279"/>
                  </a:lnTo>
                  <a:lnTo>
                    <a:pt x="990434" y="1382039"/>
                  </a:lnTo>
                  <a:lnTo>
                    <a:pt x="977480" y="1369847"/>
                  </a:lnTo>
                  <a:lnTo>
                    <a:pt x="967574" y="1354620"/>
                  </a:lnTo>
                  <a:lnTo>
                    <a:pt x="957681" y="1340142"/>
                  </a:lnTo>
                  <a:lnTo>
                    <a:pt x="947775" y="1324902"/>
                  </a:lnTo>
                  <a:lnTo>
                    <a:pt x="937869" y="1310424"/>
                  </a:lnTo>
                  <a:lnTo>
                    <a:pt x="928560" y="1289265"/>
                  </a:lnTo>
                  <a:lnTo>
                    <a:pt x="1236522" y="1289265"/>
                  </a:lnTo>
                  <a:lnTo>
                    <a:pt x="1236522" y="1277835"/>
                  </a:lnTo>
                  <a:lnTo>
                    <a:pt x="923544" y="1277835"/>
                  </a:lnTo>
                  <a:lnTo>
                    <a:pt x="915771" y="1260144"/>
                  </a:lnTo>
                  <a:lnTo>
                    <a:pt x="910437" y="1242618"/>
                  </a:lnTo>
                  <a:lnTo>
                    <a:pt x="905865" y="1225092"/>
                  </a:lnTo>
                  <a:lnTo>
                    <a:pt x="900531" y="1207579"/>
                  </a:lnTo>
                  <a:lnTo>
                    <a:pt x="898245" y="1187767"/>
                  </a:lnTo>
                  <a:lnTo>
                    <a:pt x="895959" y="1170241"/>
                  </a:lnTo>
                  <a:lnTo>
                    <a:pt x="892911" y="1150429"/>
                  </a:lnTo>
                  <a:lnTo>
                    <a:pt x="892911" y="1130630"/>
                  </a:lnTo>
                  <a:lnTo>
                    <a:pt x="892911" y="1110818"/>
                  </a:lnTo>
                  <a:lnTo>
                    <a:pt x="895959" y="1093292"/>
                  </a:lnTo>
                  <a:lnTo>
                    <a:pt x="898245" y="1073480"/>
                  </a:lnTo>
                  <a:lnTo>
                    <a:pt x="900531" y="1055966"/>
                  </a:lnTo>
                  <a:lnTo>
                    <a:pt x="905865" y="1038440"/>
                  </a:lnTo>
                  <a:lnTo>
                    <a:pt x="910437" y="1018628"/>
                  </a:lnTo>
                  <a:lnTo>
                    <a:pt x="915771" y="1001102"/>
                  </a:lnTo>
                  <a:lnTo>
                    <a:pt x="923391" y="985862"/>
                  </a:lnTo>
                  <a:lnTo>
                    <a:pt x="930249" y="969124"/>
                  </a:lnTo>
                  <a:lnTo>
                    <a:pt x="937869" y="951598"/>
                  </a:lnTo>
                  <a:lnTo>
                    <a:pt x="957681" y="921105"/>
                  </a:lnTo>
                  <a:lnTo>
                    <a:pt x="967574" y="906627"/>
                  </a:lnTo>
                  <a:lnTo>
                    <a:pt x="977480" y="891400"/>
                  </a:lnTo>
                  <a:lnTo>
                    <a:pt x="990434" y="879208"/>
                  </a:lnTo>
                  <a:lnTo>
                    <a:pt x="1002626" y="866254"/>
                  </a:lnTo>
                  <a:lnTo>
                    <a:pt x="1014818" y="854062"/>
                  </a:lnTo>
                  <a:lnTo>
                    <a:pt x="1030058" y="841870"/>
                  </a:lnTo>
                  <a:lnTo>
                    <a:pt x="1045286" y="828916"/>
                  </a:lnTo>
                  <a:lnTo>
                    <a:pt x="1057478" y="819023"/>
                  </a:lnTo>
                  <a:lnTo>
                    <a:pt x="1075004" y="809117"/>
                  </a:lnTo>
                  <a:lnTo>
                    <a:pt x="1089482" y="801497"/>
                  </a:lnTo>
                  <a:lnTo>
                    <a:pt x="1104722" y="791591"/>
                  </a:lnTo>
                  <a:lnTo>
                    <a:pt x="1122235" y="784733"/>
                  </a:lnTo>
                  <a:lnTo>
                    <a:pt x="1139761" y="779399"/>
                  </a:lnTo>
                  <a:lnTo>
                    <a:pt x="1157287" y="771779"/>
                  </a:lnTo>
                  <a:lnTo>
                    <a:pt x="1174813" y="767207"/>
                  </a:lnTo>
                  <a:lnTo>
                    <a:pt x="1191564" y="764159"/>
                  </a:lnTo>
                  <a:lnTo>
                    <a:pt x="1212138" y="759587"/>
                  </a:lnTo>
                  <a:lnTo>
                    <a:pt x="1228902" y="757301"/>
                  </a:lnTo>
                  <a:lnTo>
                    <a:pt x="1236522" y="757301"/>
                  </a:lnTo>
                  <a:lnTo>
                    <a:pt x="1236522" y="729881"/>
                  </a:lnTo>
                  <a:lnTo>
                    <a:pt x="1226616" y="729881"/>
                  </a:lnTo>
                  <a:lnTo>
                    <a:pt x="1189291" y="734453"/>
                  </a:lnTo>
                  <a:lnTo>
                    <a:pt x="1189291" y="749693"/>
                  </a:lnTo>
                  <a:lnTo>
                    <a:pt x="1171765" y="751979"/>
                  </a:lnTo>
                  <a:lnTo>
                    <a:pt x="1151953" y="759587"/>
                  </a:lnTo>
                  <a:lnTo>
                    <a:pt x="1134427" y="764159"/>
                  </a:lnTo>
                  <a:lnTo>
                    <a:pt x="1116901" y="771779"/>
                  </a:lnTo>
                  <a:lnTo>
                    <a:pt x="1100150" y="779399"/>
                  </a:lnTo>
                  <a:lnTo>
                    <a:pt x="1082624" y="787019"/>
                  </a:lnTo>
                  <a:lnTo>
                    <a:pt x="1065098" y="796925"/>
                  </a:lnTo>
                  <a:lnTo>
                    <a:pt x="1049858" y="806831"/>
                  </a:lnTo>
                  <a:lnTo>
                    <a:pt x="1035392" y="819023"/>
                  </a:lnTo>
                  <a:lnTo>
                    <a:pt x="1020152" y="828916"/>
                  </a:lnTo>
                  <a:lnTo>
                    <a:pt x="1004912" y="841870"/>
                  </a:lnTo>
                  <a:lnTo>
                    <a:pt x="992720" y="854062"/>
                  </a:lnTo>
                  <a:lnTo>
                    <a:pt x="980528" y="869302"/>
                  </a:lnTo>
                  <a:lnTo>
                    <a:pt x="967574" y="883780"/>
                  </a:lnTo>
                  <a:lnTo>
                    <a:pt x="955395" y="899020"/>
                  </a:lnTo>
                  <a:lnTo>
                    <a:pt x="945489" y="914260"/>
                  </a:lnTo>
                  <a:lnTo>
                    <a:pt x="935583" y="928725"/>
                  </a:lnTo>
                  <a:lnTo>
                    <a:pt x="925677" y="946251"/>
                  </a:lnTo>
                  <a:lnTo>
                    <a:pt x="915771" y="961491"/>
                  </a:lnTo>
                  <a:lnTo>
                    <a:pt x="900531" y="996530"/>
                  </a:lnTo>
                  <a:lnTo>
                    <a:pt x="895959" y="1016342"/>
                  </a:lnTo>
                  <a:lnTo>
                    <a:pt x="890625" y="1033868"/>
                  </a:lnTo>
                  <a:lnTo>
                    <a:pt x="886066" y="1053680"/>
                  </a:lnTo>
                  <a:lnTo>
                    <a:pt x="883018" y="1071194"/>
                  </a:lnTo>
                  <a:lnTo>
                    <a:pt x="878446" y="1110818"/>
                  </a:lnTo>
                  <a:lnTo>
                    <a:pt x="878446" y="1130630"/>
                  </a:lnTo>
                  <a:lnTo>
                    <a:pt x="878446" y="1150429"/>
                  </a:lnTo>
                  <a:lnTo>
                    <a:pt x="883018" y="1190815"/>
                  </a:lnTo>
                  <a:lnTo>
                    <a:pt x="886066" y="1210614"/>
                  </a:lnTo>
                  <a:lnTo>
                    <a:pt x="900531" y="1265478"/>
                  </a:lnTo>
                  <a:lnTo>
                    <a:pt x="905891" y="1277835"/>
                  </a:lnTo>
                  <a:lnTo>
                    <a:pt x="607212" y="1277835"/>
                  </a:lnTo>
                  <a:lnTo>
                    <a:pt x="607212" y="1169466"/>
                  </a:lnTo>
                  <a:lnTo>
                    <a:pt x="629310" y="1123010"/>
                  </a:lnTo>
                  <a:lnTo>
                    <a:pt x="646836" y="1093292"/>
                  </a:lnTo>
                  <a:lnTo>
                    <a:pt x="666635" y="1063574"/>
                  </a:lnTo>
                  <a:lnTo>
                    <a:pt x="686447" y="1036154"/>
                  </a:lnTo>
                  <a:lnTo>
                    <a:pt x="709307" y="1008722"/>
                  </a:lnTo>
                  <a:lnTo>
                    <a:pt x="731405" y="981290"/>
                  </a:lnTo>
                  <a:lnTo>
                    <a:pt x="778637" y="931024"/>
                  </a:lnTo>
                  <a:lnTo>
                    <a:pt x="860920" y="869302"/>
                  </a:lnTo>
                  <a:lnTo>
                    <a:pt x="920343" y="831964"/>
                  </a:lnTo>
                  <a:lnTo>
                    <a:pt x="953109" y="816737"/>
                  </a:lnTo>
                  <a:lnTo>
                    <a:pt x="982814" y="801497"/>
                  </a:lnTo>
                  <a:lnTo>
                    <a:pt x="1017866" y="789305"/>
                  </a:lnTo>
                  <a:lnTo>
                    <a:pt x="1049858" y="777113"/>
                  </a:lnTo>
                  <a:lnTo>
                    <a:pt x="1084910" y="767207"/>
                  </a:lnTo>
                  <a:lnTo>
                    <a:pt x="1154239" y="751979"/>
                  </a:lnTo>
                  <a:lnTo>
                    <a:pt x="1189291" y="749693"/>
                  </a:lnTo>
                  <a:lnTo>
                    <a:pt x="1189291" y="734453"/>
                  </a:lnTo>
                  <a:lnTo>
                    <a:pt x="1151953" y="736739"/>
                  </a:lnTo>
                  <a:lnTo>
                    <a:pt x="1116901" y="744359"/>
                  </a:lnTo>
                  <a:lnTo>
                    <a:pt x="1079576" y="751979"/>
                  </a:lnTo>
                  <a:lnTo>
                    <a:pt x="977480" y="787019"/>
                  </a:lnTo>
                  <a:lnTo>
                    <a:pt x="913485" y="819023"/>
                  </a:lnTo>
                  <a:lnTo>
                    <a:pt x="853300" y="856348"/>
                  </a:lnTo>
                  <a:lnTo>
                    <a:pt x="768731" y="921105"/>
                  </a:lnTo>
                  <a:lnTo>
                    <a:pt x="719213" y="971397"/>
                  </a:lnTo>
                  <a:lnTo>
                    <a:pt x="674255" y="1026248"/>
                  </a:lnTo>
                  <a:lnTo>
                    <a:pt x="634644" y="1085672"/>
                  </a:lnTo>
                  <a:lnTo>
                    <a:pt x="607212" y="1136688"/>
                  </a:lnTo>
                  <a:lnTo>
                    <a:pt x="607212" y="522185"/>
                  </a:lnTo>
                  <a:lnTo>
                    <a:pt x="1236522" y="522185"/>
                  </a:lnTo>
                  <a:lnTo>
                    <a:pt x="1236522" y="513295"/>
                  </a:lnTo>
                  <a:lnTo>
                    <a:pt x="607212" y="513295"/>
                  </a:lnTo>
                  <a:lnTo>
                    <a:pt x="607212" y="91655"/>
                  </a:lnTo>
                  <a:lnTo>
                    <a:pt x="1236522" y="91655"/>
                  </a:lnTo>
                  <a:lnTo>
                    <a:pt x="1236522" y="81495"/>
                  </a:lnTo>
                  <a:lnTo>
                    <a:pt x="597306" y="81495"/>
                  </a:lnTo>
                  <a:lnTo>
                    <a:pt x="597306" y="91655"/>
                  </a:lnTo>
                  <a:lnTo>
                    <a:pt x="597306" y="513295"/>
                  </a:lnTo>
                  <a:lnTo>
                    <a:pt x="597306" y="2682456"/>
                  </a:lnTo>
                  <a:lnTo>
                    <a:pt x="74663" y="2682456"/>
                  </a:lnTo>
                  <a:lnTo>
                    <a:pt x="74663" y="1992845"/>
                  </a:lnTo>
                  <a:lnTo>
                    <a:pt x="597306" y="1992845"/>
                  </a:lnTo>
                  <a:lnTo>
                    <a:pt x="597306" y="1980145"/>
                  </a:lnTo>
                  <a:lnTo>
                    <a:pt x="74663" y="1980145"/>
                  </a:lnTo>
                  <a:lnTo>
                    <a:pt x="74663" y="1289265"/>
                  </a:lnTo>
                  <a:lnTo>
                    <a:pt x="550545" y="1289265"/>
                  </a:lnTo>
                  <a:lnTo>
                    <a:pt x="542455" y="1317282"/>
                  </a:lnTo>
                  <a:lnTo>
                    <a:pt x="537121" y="1354620"/>
                  </a:lnTo>
                  <a:lnTo>
                    <a:pt x="532549" y="1391945"/>
                  </a:lnTo>
                  <a:lnTo>
                    <a:pt x="529501" y="1430045"/>
                  </a:lnTo>
                  <a:lnTo>
                    <a:pt x="527215" y="1467370"/>
                  </a:lnTo>
                  <a:lnTo>
                    <a:pt x="529501" y="1504708"/>
                  </a:lnTo>
                  <a:lnTo>
                    <a:pt x="537121" y="1579372"/>
                  </a:lnTo>
                  <a:lnTo>
                    <a:pt x="572173" y="1718792"/>
                  </a:lnTo>
                  <a:lnTo>
                    <a:pt x="587400" y="1753831"/>
                  </a:lnTo>
                  <a:lnTo>
                    <a:pt x="597306" y="1775739"/>
                  </a:lnTo>
                  <a:lnTo>
                    <a:pt x="597306" y="1740077"/>
                  </a:lnTo>
                  <a:lnTo>
                    <a:pt x="587400" y="1713458"/>
                  </a:lnTo>
                  <a:lnTo>
                    <a:pt x="574459" y="1681454"/>
                  </a:lnTo>
                  <a:lnTo>
                    <a:pt x="566839" y="1646415"/>
                  </a:lnTo>
                  <a:lnTo>
                    <a:pt x="556933" y="1611363"/>
                  </a:lnTo>
                  <a:lnTo>
                    <a:pt x="552361" y="1576324"/>
                  </a:lnTo>
                  <a:lnTo>
                    <a:pt x="547027" y="1538986"/>
                  </a:lnTo>
                  <a:lnTo>
                    <a:pt x="542455" y="1467370"/>
                  </a:lnTo>
                  <a:lnTo>
                    <a:pt x="547027" y="1391945"/>
                  </a:lnTo>
                  <a:lnTo>
                    <a:pt x="552361" y="1357668"/>
                  </a:lnTo>
                  <a:lnTo>
                    <a:pt x="556933" y="1320330"/>
                  </a:lnTo>
                  <a:lnTo>
                    <a:pt x="565708" y="1289265"/>
                  </a:lnTo>
                  <a:lnTo>
                    <a:pt x="597306" y="1289265"/>
                  </a:lnTo>
                  <a:lnTo>
                    <a:pt x="597306" y="1277835"/>
                  </a:lnTo>
                  <a:lnTo>
                    <a:pt x="568566" y="1277835"/>
                  </a:lnTo>
                  <a:lnTo>
                    <a:pt x="574459" y="1252524"/>
                  </a:lnTo>
                  <a:lnTo>
                    <a:pt x="597306" y="1191590"/>
                  </a:lnTo>
                  <a:lnTo>
                    <a:pt x="597306" y="1158252"/>
                  </a:lnTo>
                  <a:lnTo>
                    <a:pt x="587400" y="1180147"/>
                  </a:lnTo>
                  <a:lnTo>
                    <a:pt x="572173" y="1212900"/>
                  </a:lnTo>
                  <a:lnTo>
                    <a:pt x="553808" y="1277835"/>
                  </a:lnTo>
                  <a:lnTo>
                    <a:pt x="74663" y="1277835"/>
                  </a:lnTo>
                  <a:lnTo>
                    <a:pt x="74663" y="522185"/>
                  </a:lnTo>
                  <a:lnTo>
                    <a:pt x="597306" y="522185"/>
                  </a:lnTo>
                  <a:lnTo>
                    <a:pt x="597306" y="513295"/>
                  </a:lnTo>
                  <a:lnTo>
                    <a:pt x="74663" y="513295"/>
                  </a:lnTo>
                  <a:lnTo>
                    <a:pt x="74663" y="91655"/>
                  </a:lnTo>
                  <a:lnTo>
                    <a:pt x="597306" y="91655"/>
                  </a:lnTo>
                  <a:lnTo>
                    <a:pt x="597306" y="81495"/>
                  </a:lnTo>
                  <a:lnTo>
                    <a:pt x="67043" y="81495"/>
                  </a:lnTo>
                  <a:lnTo>
                    <a:pt x="61709" y="81521"/>
                  </a:lnTo>
                  <a:lnTo>
                    <a:pt x="61709" y="86855"/>
                  </a:lnTo>
                  <a:lnTo>
                    <a:pt x="61709" y="513295"/>
                  </a:lnTo>
                  <a:lnTo>
                    <a:pt x="0" y="513295"/>
                  </a:lnTo>
                  <a:lnTo>
                    <a:pt x="0" y="518375"/>
                  </a:lnTo>
                  <a:lnTo>
                    <a:pt x="0" y="522185"/>
                  </a:lnTo>
                  <a:lnTo>
                    <a:pt x="61709" y="522185"/>
                  </a:lnTo>
                  <a:lnTo>
                    <a:pt x="61709" y="2687891"/>
                  </a:lnTo>
                  <a:lnTo>
                    <a:pt x="64122" y="2687904"/>
                  </a:lnTo>
                  <a:lnTo>
                    <a:pt x="64122" y="2691346"/>
                  </a:lnTo>
                  <a:lnTo>
                    <a:pt x="61709" y="2687904"/>
                  </a:lnTo>
                  <a:lnTo>
                    <a:pt x="61709" y="2695511"/>
                  </a:lnTo>
                  <a:lnTo>
                    <a:pt x="67043" y="2695511"/>
                  </a:lnTo>
                  <a:lnTo>
                    <a:pt x="66789" y="2695156"/>
                  </a:lnTo>
                  <a:lnTo>
                    <a:pt x="1236522" y="2695156"/>
                  </a:lnTo>
                  <a:lnTo>
                    <a:pt x="1236522" y="2764840"/>
                  </a:lnTo>
                  <a:lnTo>
                    <a:pt x="1241856" y="2764840"/>
                  </a:lnTo>
                  <a:lnTo>
                    <a:pt x="1246428" y="2764840"/>
                  </a:lnTo>
                  <a:lnTo>
                    <a:pt x="1246428" y="2695156"/>
                  </a:lnTo>
                  <a:lnTo>
                    <a:pt x="2668079" y="2695156"/>
                  </a:lnTo>
                  <a:lnTo>
                    <a:pt x="2668079" y="2695511"/>
                  </a:lnTo>
                  <a:lnTo>
                    <a:pt x="2672651" y="2695511"/>
                  </a:lnTo>
                  <a:lnTo>
                    <a:pt x="2672651" y="2687891"/>
                  </a:lnTo>
                  <a:lnTo>
                    <a:pt x="2672651" y="2682557"/>
                  </a:lnTo>
                  <a:lnTo>
                    <a:pt x="2668079" y="2682557"/>
                  </a:lnTo>
                  <a:lnTo>
                    <a:pt x="2672651" y="2682456"/>
                  </a:lnTo>
                  <a:lnTo>
                    <a:pt x="2672651" y="522185"/>
                  </a:lnTo>
                  <a:lnTo>
                    <a:pt x="2757220" y="522185"/>
                  </a:lnTo>
                  <a:lnTo>
                    <a:pt x="2757220" y="518375"/>
                  </a:lnTo>
                  <a:lnTo>
                    <a:pt x="2757220" y="513295"/>
                  </a:lnTo>
                  <a:close/>
                </a:path>
              </a:pathLst>
            </a:custGeom>
            <a:solidFill>
              <a:srgbClr val="000000"/>
            </a:solidFill>
          </p:spPr>
          <p:txBody>
            <a:bodyPr wrap="square" lIns="0" tIns="0" rIns="0" bIns="0" rtlCol="0"/>
            <a:lstStyle/>
            <a:p>
              <a:endParaRPr/>
            </a:p>
          </p:txBody>
        </p:sp>
        <p:pic>
          <p:nvPicPr>
            <p:cNvPr id="5" name="object 7"/>
            <p:cNvPicPr/>
            <p:nvPr/>
          </p:nvPicPr>
          <p:blipFill>
            <a:blip r:embed="rId2" cstate="print"/>
            <a:stretch>
              <a:fillRect/>
            </a:stretch>
          </p:blipFill>
          <p:spPr>
            <a:xfrm>
              <a:off x="3026676" y="7540256"/>
              <a:ext cx="114287" cy="97523"/>
            </a:xfrm>
            <a:prstGeom prst="rect">
              <a:avLst/>
            </a:prstGeom>
          </p:spPr>
        </p:pic>
        <p:sp>
          <p:nvSpPr>
            <p:cNvPr id="6" name="object 8"/>
            <p:cNvSpPr/>
            <p:nvPr/>
          </p:nvSpPr>
          <p:spPr>
            <a:xfrm>
              <a:off x="1032852" y="5821476"/>
              <a:ext cx="2687955" cy="2835275"/>
            </a:xfrm>
            <a:custGeom>
              <a:avLst/>
              <a:gdLst/>
              <a:ahLst/>
              <a:cxnLst/>
              <a:rect l="l" t="t" r="r" b="b"/>
              <a:pathLst>
                <a:path w="2687954" h="2835275">
                  <a:moveTo>
                    <a:pt x="27432" y="1263180"/>
                  </a:moveTo>
                  <a:lnTo>
                    <a:pt x="22860" y="1263180"/>
                  </a:lnTo>
                  <a:lnTo>
                    <a:pt x="22860" y="1265466"/>
                  </a:lnTo>
                  <a:lnTo>
                    <a:pt x="19812" y="1265466"/>
                  </a:lnTo>
                  <a:lnTo>
                    <a:pt x="19812" y="1267752"/>
                  </a:lnTo>
                  <a:lnTo>
                    <a:pt x="17526" y="1267752"/>
                  </a:lnTo>
                  <a:lnTo>
                    <a:pt x="17526" y="1270800"/>
                  </a:lnTo>
                  <a:lnTo>
                    <a:pt x="15240" y="1270800"/>
                  </a:lnTo>
                  <a:lnTo>
                    <a:pt x="15240" y="1273086"/>
                  </a:lnTo>
                  <a:lnTo>
                    <a:pt x="9906" y="1273086"/>
                  </a:lnTo>
                  <a:lnTo>
                    <a:pt x="9906" y="1275372"/>
                  </a:lnTo>
                  <a:lnTo>
                    <a:pt x="7620" y="1275372"/>
                  </a:lnTo>
                  <a:lnTo>
                    <a:pt x="7620" y="1277658"/>
                  </a:lnTo>
                  <a:lnTo>
                    <a:pt x="5334" y="1277658"/>
                  </a:lnTo>
                  <a:lnTo>
                    <a:pt x="5334" y="1282992"/>
                  </a:lnTo>
                  <a:lnTo>
                    <a:pt x="9906" y="1282992"/>
                  </a:lnTo>
                  <a:lnTo>
                    <a:pt x="12192" y="1280706"/>
                  </a:lnTo>
                  <a:lnTo>
                    <a:pt x="15240" y="1280706"/>
                  </a:lnTo>
                  <a:lnTo>
                    <a:pt x="15240" y="1277658"/>
                  </a:lnTo>
                  <a:lnTo>
                    <a:pt x="19812" y="1277658"/>
                  </a:lnTo>
                  <a:lnTo>
                    <a:pt x="19812" y="1322603"/>
                  </a:lnTo>
                  <a:lnTo>
                    <a:pt x="27432" y="1322603"/>
                  </a:lnTo>
                  <a:lnTo>
                    <a:pt x="27432" y="1263180"/>
                  </a:lnTo>
                  <a:close/>
                </a:path>
                <a:path w="2687954" h="2835275">
                  <a:moveTo>
                    <a:pt x="37338" y="1973249"/>
                  </a:moveTo>
                  <a:lnTo>
                    <a:pt x="35052" y="1973249"/>
                  </a:lnTo>
                  <a:lnTo>
                    <a:pt x="35052" y="1970201"/>
                  </a:lnTo>
                  <a:lnTo>
                    <a:pt x="32766" y="1967915"/>
                  </a:lnTo>
                  <a:lnTo>
                    <a:pt x="29718" y="1967915"/>
                  </a:lnTo>
                  <a:lnTo>
                    <a:pt x="29718" y="1965629"/>
                  </a:lnTo>
                  <a:lnTo>
                    <a:pt x="25146" y="1965629"/>
                  </a:lnTo>
                  <a:lnTo>
                    <a:pt x="22860" y="1963343"/>
                  </a:lnTo>
                  <a:lnTo>
                    <a:pt x="15240" y="1963343"/>
                  </a:lnTo>
                  <a:lnTo>
                    <a:pt x="15240" y="1965629"/>
                  </a:lnTo>
                  <a:lnTo>
                    <a:pt x="7620" y="1965629"/>
                  </a:lnTo>
                  <a:lnTo>
                    <a:pt x="7620" y="1967915"/>
                  </a:lnTo>
                  <a:lnTo>
                    <a:pt x="5334" y="1967915"/>
                  </a:lnTo>
                  <a:lnTo>
                    <a:pt x="5334" y="1970201"/>
                  </a:lnTo>
                  <a:lnTo>
                    <a:pt x="2286" y="1970201"/>
                  </a:lnTo>
                  <a:lnTo>
                    <a:pt x="2286" y="1975535"/>
                  </a:lnTo>
                  <a:lnTo>
                    <a:pt x="0" y="1975535"/>
                  </a:lnTo>
                  <a:lnTo>
                    <a:pt x="0" y="1980869"/>
                  </a:lnTo>
                  <a:lnTo>
                    <a:pt x="7620" y="1983155"/>
                  </a:lnTo>
                  <a:lnTo>
                    <a:pt x="7620" y="1975535"/>
                  </a:lnTo>
                  <a:lnTo>
                    <a:pt x="9906" y="1975535"/>
                  </a:lnTo>
                  <a:lnTo>
                    <a:pt x="9906" y="1973249"/>
                  </a:lnTo>
                  <a:lnTo>
                    <a:pt x="12192" y="1973249"/>
                  </a:lnTo>
                  <a:lnTo>
                    <a:pt x="12192" y="1970201"/>
                  </a:lnTo>
                  <a:lnTo>
                    <a:pt x="25146" y="1970201"/>
                  </a:lnTo>
                  <a:lnTo>
                    <a:pt x="25146" y="1973249"/>
                  </a:lnTo>
                  <a:lnTo>
                    <a:pt x="27432" y="1973249"/>
                  </a:lnTo>
                  <a:lnTo>
                    <a:pt x="27432" y="1975535"/>
                  </a:lnTo>
                  <a:lnTo>
                    <a:pt x="29718" y="1975535"/>
                  </a:lnTo>
                  <a:lnTo>
                    <a:pt x="29718" y="1985441"/>
                  </a:lnTo>
                  <a:lnTo>
                    <a:pt x="27432" y="1987715"/>
                  </a:lnTo>
                  <a:lnTo>
                    <a:pt x="27432" y="1990763"/>
                  </a:lnTo>
                  <a:lnTo>
                    <a:pt x="25146" y="1990763"/>
                  </a:lnTo>
                  <a:lnTo>
                    <a:pt x="25146" y="1993049"/>
                  </a:lnTo>
                  <a:lnTo>
                    <a:pt x="22860" y="1993049"/>
                  </a:lnTo>
                  <a:lnTo>
                    <a:pt x="22860" y="1995335"/>
                  </a:lnTo>
                  <a:lnTo>
                    <a:pt x="19812" y="1995335"/>
                  </a:lnTo>
                  <a:lnTo>
                    <a:pt x="19812" y="1997621"/>
                  </a:lnTo>
                  <a:lnTo>
                    <a:pt x="17526" y="1997621"/>
                  </a:lnTo>
                  <a:lnTo>
                    <a:pt x="17526" y="2000669"/>
                  </a:lnTo>
                  <a:lnTo>
                    <a:pt x="15240" y="2000669"/>
                  </a:lnTo>
                  <a:lnTo>
                    <a:pt x="12192" y="2002955"/>
                  </a:lnTo>
                  <a:lnTo>
                    <a:pt x="9906" y="2002955"/>
                  </a:lnTo>
                  <a:lnTo>
                    <a:pt x="9906" y="2005241"/>
                  </a:lnTo>
                  <a:lnTo>
                    <a:pt x="7620" y="2005241"/>
                  </a:lnTo>
                  <a:lnTo>
                    <a:pt x="7620" y="2008289"/>
                  </a:lnTo>
                  <a:lnTo>
                    <a:pt x="5334" y="2008289"/>
                  </a:lnTo>
                  <a:lnTo>
                    <a:pt x="5334" y="2010575"/>
                  </a:lnTo>
                  <a:lnTo>
                    <a:pt x="2286" y="2012861"/>
                  </a:lnTo>
                  <a:lnTo>
                    <a:pt x="2286" y="2015147"/>
                  </a:lnTo>
                  <a:lnTo>
                    <a:pt x="0" y="2015147"/>
                  </a:lnTo>
                  <a:lnTo>
                    <a:pt x="0" y="2022767"/>
                  </a:lnTo>
                  <a:lnTo>
                    <a:pt x="37338" y="2022767"/>
                  </a:lnTo>
                  <a:lnTo>
                    <a:pt x="37338" y="2018195"/>
                  </a:lnTo>
                  <a:lnTo>
                    <a:pt x="9906" y="2018195"/>
                  </a:lnTo>
                  <a:lnTo>
                    <a:pt x="9906" y="2012861"/>
                  </a:lnTo>
                  <a:lnTo>
                    <a:pt x="12192" y="2012861"/>
                  </a:lnTo>
                  <a:lnTo>
                    <a:pt x="12192" y="2010575"/>
                  </a:lnTo>
                  <a:lnTo>
                    <a:pt x="15240" y="2010575"/>
                  </a:lnTo>
                  <a:lnTo>
                    <a:pt x="15240" y="2008289"/>
                  </a:lnTo>
                  <a:lnTo>
                    <a:pt x="17526" y="2008289"/>
                  </a:lnTo>
                  <a:lnTo>
                    <a:pt x="19812" y="2005241"/>
                  </a:lnTo>
                  <a:lnTo>
                    <a:pt x="22860" y="2005241"/>
                  </a:lnTo>
                  <a:lnTo>
                    <a:pt x="22860" y="2002955"/>
                  </a:lnTo>
                  <a:lnTo>
                    <a:pt x="25146" y="2002955"/>
                  </a:lnTo>
                  <a:lnTo>
                    <a:pt x="25146" y="2000669"/>
                  </a:lnTo>
                  <a:lnTo>
                    <a:pt x="27432" y="2000669"/>
                  </a:lnTo>
                  <a:lnTo>
                    <a:pt x="27432" y="1997621"/>
                  </a:lnTo>
                  <a:lnTo>
                    <a:pt x="29718" y="1997621"/>
                  </a:lnTo>
                  <a:lnTo>
                    <a:pt x="29718" y="1995335"/>
                  </a:lnTo>
                  <a:lnTo>
                    <a:pt x="32766" y="1995335"/>
                  </a:lnTo>
                  <a:lnTo>
                    <a:pt x="32766" y="1993049"/>
                  </a:lnTo>
                  <a:lnTo>
                    <a:pt x="35052" y="1993049"/>
                  </a:lnTo>
                  <a:lnTo>
                    <a:pt x="35052" y="1987715"/>
                  </a:lnTo>
                  <a:lnTo>
                    <a:pt x="37338" y="1987715"/>
                  </a:lnTo>
                  <a:lnTo>
                    <a:pt x="37338" y="1973249"/>
                  </a:lnTo>
                  <a:close/>
                </a:path>
                <a:path w="2687954" h="2835275">
                  <a:moveTo>
                    <a:pt x="164566" y="451027"/>
                  </a:moveTo>
                  <a:lnTo>
                    <a:pt x="141706" y="451027"/>
                  </a:lnTo>
                  <a:lnTo>
                    <a:pt x="141706" y="455612"/>
                  </a:lnTo>
                  <a:lnTo>
                    <a:pt x="164566" y="455612"/>
                  </a:lnTo>
                  <a:lnTo>
                    <a:pt x="164566" y="451027"/>
                  </a:lnTo>
                  <a:close/>
                </a:path>
                <a:path w="2687954" h="2835275">
                  <a:moveTo>
                    <a:pt x="223989" y="475399"/>
                  </a:moveTo>
                  <a:lnTo>
                    <a:pt x="214083" y="458647"/>
                  </a:lnTo>
                  <a:lnTo>
                    <a:pt x="214083" y="455599"/>
                  </a:lnTo>
                  <a:lnTo>
                    <a:pt x="211797" y="455599"/>
                  </a:lnTo>
                  <a:lnTo>
                    <a:pt x="211797" y="453313"/>
                  </a:lnTo>
                  <a:lnTo>
                    <a:pt x="209511" y="453313"/>
                  </a:lnTo>
                  <a:lnTo>
                    <a:pt x="209511" y="451027"/>
                  </a:lnTo>
                  <a:lnTo>
                    <a:pt x="206463" y="451027"/>
                  </a:lnTo>
                  <a:lnTo>
                    <a:pt x="206463" y="447979"/>
                  </a:lnTo>
                  <a:lnTo>
                    <a:pt x="206463" y="445693"/>
                  </a:lnTo>
                  <a:lnTo>
                    <a:pt x="214083" y="445693"/>
                  </a:lnTo>
                  <a:lnTo>
                    <a:pt x="214083" y="443407"/>
                  </a:lnTo>
                  <a:lnTo>
                    <a:pt x="216369" y="443407"/>
                  </a:lnTo>
                  <a:lnTo>
                    <a:pt x="216369" y="441121"/>
                  </a:lnTo>
                  <a:lnTo>
                    <a:pt x="219417" y="441121"/>
                  </a:lnTo>
                  <a:lnTo>
                    <a:pt x="219417" y="423595"/>
                  </a:lnTo>
                  <a:lnTo>
                    <a:pt x="216369" y="423595"/>
                  </a:lnTo>
                  <a:lnTo>
                    <a:pt x="216369" y="421309"/>
                  </a:lnTo>
                  <a:lnTo>
                    <a:pt x="214083" y="418261"/>
                  </a:lnTo>
                  <a:lnTo>
                    <a:pt x="211797" y="418261"/>
                  </a:lnTo>
                  <a:lnTo>
                    <a:pt x="211797" y="425881"/>
                  </a:lnTo>
                  <a:lnTo>
                    <a:pt x="211797" y="435787"/>
                  </a:lnTo>
                  <a:lnTo>
                    <a:pt x="209511" y="438073"/>
                  </a:lnTo>
                  <a:lnTo>
                    <a:pt x="206463" y="438073"/>
                  </a:lnTo>
                  <a:lnTo>
                    <a:pt x="206463" y="441121"/>
                  </a:lnTo>
                  <a:lnTo>
                    <a:pt x="182092" y="441121"/>
                  </a:lnTo>
                  <a:lnTo>
                    <a:pt x="182092" y="421309"/>
                  </a:lnTo>
                  <a:lnTo>
                    <a:pt x="201904" y="421309"/>
                  </a:lnTo>
                  <a:lnTo>
                    <a:pt x="204190" y="423595"/>
                  </a:lnTo>
                  <a:lnTo>
                    <a:pt x="209511" y="423595"/>
                  </a:lnTo>
                  <a:lnTo>
                    <a:pt x="209511" y="425881"/>
                  </a:lnTo>
                  <a:lnTo>
                    <a:pt x="211797" y="425881"/>
                  </a:lnTo>
                  <a:lnTo>
                    <a:pt x="211797" y="418261"/>
                  </a:lnTo>
                  <a:lnTo>
                    <a:pt x="211797" y="415975"/>
                  </a:lnTo>
                  <a:lnTo>
                    <a:pt x="172186" y="415975"/>
                  </a:lnTo>
                  <a:lnTo>
                    <a:pt x="172186" y="475399"/>
                  </a:lnTo>
                  <a:lnTo>
                    <a:pt x="182092" y="475399"/>
                  </a:lnTo>
                  <a:lnTo>
                    <a:pt x="182092" y="447979"/>
                  </a:lnTo>
                  <a:lnTo>
                    <a:pt x="196570" y="447979"/>
                  </a:lnTo>
                  <a:lnTo>
                    <a:pt x="196570" y="451027"/>
                  </a:lnTo>
                  <a:lnTo>
                    <a:pt x="198856" y="451027"/>
                  </a:lnTo>
                  <a:lnTo>
                    <a:pt x="198856" y="453313"/>
                  </a:lnTo>
                  <a:lnTo>
                    <a:pt x="201904" y="453313"/>
                  </a:lnTo>
                  <a:lnTo>
                    <a:pt x="201904" y="455599"/>
                  </a:lnTo>
                  <a:lnTo>
                    <a:pt x="204190" y="455599"/>
                  </a:lnTo>
                  <a:lnTo>
                    <a:pt x="204190" y="458647"/>
                  </a:lnTo>
                  <a:lnTo>
                    <a:pt x="206463" y="460921"/>
                  </a:lnTo>
                  <a:lnTo>
                    <a:pt x="206463" y="463219"/>
                  </a:lnTo>
                  <a:lnTo>
                    <a:pt x="214083" y="475399"/>
                  </a:lnTo>
                  <a:lnTo>
                    <a:pt x="223989" y="475399"/>
                  </a:lnTo>
                  <a:close/>
                </a:path>
                <a:path w="2687954" h="2835275">
                  <a:moveTo>
                    <a:pt x="597319" y="2805214"/>
                  </a:moveTo>
                  <a:lnTo>
                    <a:pt x="575221" y="2805214"/>
                  </a:lnTo>
                  <a:lnTo>
                    <a:pt x="575221" y="2812834"/>
                  </a:lnTo>
                  <a:lnTo>
                    <a:pt x="597319" y="2812834"/>
                  </a:lnTo>
                  <a:lnTo>
                    <a:pt x="597319" y="2805214"/>
                  </a:lnTo>
                  <a:close/>
                </a:path>
                <a:path w="2687954" h="2835275">
                  <a:moveTo>
                    <a:pt x="630072" y="2770162"/>
                  </a:moveTo>
                  <a:lnTo>
                    <a:pt x="624738" y="2770162"/>
                  </a:lnTo>
                  <a:lnTo>
                    <a:pt x="624738" y="2772448"/>
                  </a:lnTo>
                  <a:lnTo>
                    <a:pt x="622452" y="2772448"/>
                  </a:lnTo>
                  <a:lnTo>
                    <a:pt x="622452" y="2775496"/>
                  </a:lnTo>
                  <a:lnTo>
                    <a:pt x="620153" y="2775496"/>
                  </a:lnTo>
                  <a:lnTo>
                    <a:pt x="620153" y="2777782"/>
                  </a:lnTo>
                  <a:lnTo>
                    <a:pt x="617118" y="2777782"/>
                  </a:lnTo>
                  <a:lnTo>
                    <a:pt x="617118" y="2780068"/>
                  </a:lnTo>
                  <a:lnTo>
                    <a:pt x="614832" y="2780068"/>
                  </a:lnTo>
                  <a:lnTo>
                    <a:pt x="614832" y="2783116"/>
                  </a:lnTo>
                  <a:lnTo>
                    <a:pt x="609485" y="2783116"/>
                  </a:lnTo>
                  <a:lnTo>
                    <a:pt x="609485" y="2789974"/>
                  </a:lnTo>
                  <a:lnTo>
                    <a:pt x="614832" y="2789974"/>
                  </a:lnTo>
                  <a:lnTo>
                    <a:pt x="614832" y="2787688"/>
                  </a:lnTo>
                  <a:lnTo>
                    <a:pt x="620153" y="2787688"/>
                  </a:lnTo>
                  <a:lnTo>
                    <a:pt x="620153" y="2785402"/>
                  </a:lnTo>
                  <a:lnTo>
                    <a:pt x="622452" y="2785402"/>
                  </a:lnTo>
                  <a:lnTo>
                    <a:pt x="622452" y="2830347"/>
                  </a:lnTo>
                  <a:lnTo>
                    <a:pt x="630072" y="2830347"/>
                  </a:lnTo>
                  <a:lnTo>
                    <a:pt x="630072" y="2770162"/>
                  </a:lnTo>
                  <a:close/>
                </a:path>
                <a:path w="2687954" h="2835275">
                  <a:moveTo>
                    <a:pt x="1157287" y="25133"/>
                  </a:moveTo>
                  <a:lnTo>
                    <a:pt x="1139761" y="25133"/>
                  </a:lnTo>
                  <a:lnTo>
                    <a:pt x="1139761" y="9893"/>
                  </a:lnTo>
                  <a:lnTo>
                    <a:pt x="1135189" y="9893"/>
                  </a:lnTo>
                  <a:lnTo>
                    <a:pt x="1135189" y="25133"/>
                  </a:lnTo>
                  <a:lnTo>
                    <a:pt x="1117676" y="25133"/>
                  </a:lnTo>
                  <a:lnTo>
                    <a:pt x="1117676" y="31991"/>
                  </a:lnTo>
                  <a:lnTo>
                    <a:pt x="1135189" y="31991"/>
                  </a:lnTo>
                  <a:lnTo>
                    <a:pt x="1135189" y="49517"/>
                  </a:lnTo>
                  <a:lnTo>
                    <a:pt x="1139761" y="49517"/>
                  </a:lnTo>
                  <a:lnTo>
                    <a:pt x="1139761" y="31991"/>
                  </a:lnTo>
                  <a:lnTo>
                    <a:pt x="1157287" y="31991"/>
                  </a:lnTo>
                  <a:lnTo>
                    <a:pt x="1157287" y="25133"/>
                  </a:lnTo>
                  <a:close/>
                </a:path>
                <a:path w="2687954" h="2835275">
                  <a:moveTo>
                    <a:pt x="1159573" y="2809786"/>
                  </a:moveTo>
                  <a:lnTo>
                    <a:pt x="1137475" y="2809786"/>
                  </a:lnTo>
                  <a:lnTo>
                    <a:pt x="1137475" y="2817406"/>
                  </a:lnTo>
                  <a:lnTo>
                    <a:pt x="1159573" y="2817406"/>
                  </a:lnTo>
                  <a:lnTo>
                    <a:pt x="1159573" y="2809786"/>
                  </a:lnTo>
                  <a:close/>
                </a:path>
                <a:path w="2687954" h="2835275">
                  <a:moveTo>
                    <a:pt x="1217472" y="2834919"/>
                  </a:moveTo>
                  <a:lnTo>
                    <a:pt x="1198130" y="2809786"/>
                  </a:lnTo>
                  <a:lnTo>
                    <a:pt x="1194625" y="2805214"/>
                  </a:lnTo>
                  <a:lnTo>
                    <a:pt x="1198473" y="2799880"/>
                  </a:lnTo>
                  <a:lnTo>
                    <a:pt x="1214424" y="2777782"/>
                  </a:lnTo>
                  <a:lnTo>
                    <a:pt x="1206804" y="2777782"/>
                  </a:lnTo>
                  <a:lnTo>
                    <a:pt x="1194625" y="2793022"/>
                  </a:lnTo>
                  <a:lnTo>
                    <a:pt x="1192339" y="2795308"/>
                  </a:lnTo>
                  <a:lnTo>
                    <a:pt x="1192339" y="2797594"/>
                  </a:lnTo>
                  <a:lnTo>
                    <a:pt x="1190053" y="2797594"/>
                  </a:lnTo>
                  <a:lnTo>
                    <a:pt x="1187005" y="2797594"/>
                  </a:lnTo>
                  <a:lnTo>
                    <a:pt x="1187005" y="2793022"/>
                  </a:lnTo>
                  <a:lnTo>
                    <a:pt x="1184719" y="2793022"/>
                  </a:lnTo>
                  <a:lnTo>
                    <a:pt x="1174813" y="2777782"/>
                  </a:lnTo>
                  <a:lnTo>
                    <a:pt x="1164907" y="2777782"/>
                  </a:lnTo>
                  <a:lnTo>
                    <a:pt x="1184719" y="2805214"/>
                  </a:lnTo>
                  <a:lnTo>
                    <a:pt x="1162621" y="2834919"/>
                  </a:lnTo>
                  <a:lnTo>
                    <a:pt x="1172527" y="2834919"/>
                  </a:lnTo>
                  <a:lnTo>
                    <a:pt x="1187005" y="2815120"/>
                  </a:lnTo>
                  <a:lnTo>
                    <a:pt x="1187005" y="2812834"/>
                  </a:lnTo>
                  <a:lnTo>
                    <a:pt x="1190053" y="2812834"/>
                  </a:lnTo>
                  <a:lnTo>
                    <a:pt x="1192339" y="2812834"/>
                  </a:lnTo>
                  <a:lnTo>
                    <a:pt x="1192339" y="2815120"/>
                  </a:lnTo>
                  <a:lnTo>
                    <a:pt x="1206804" y="2834919"/>
                  </a:lnTo>
                  <a:lnTo>
                    <a:pt x="1217472" y="2834919"/>
                  </a:lnTo>
                  <a:close/>
                </a:path>
                <a:path w="2687954" h="2835275">
                  <a:moveTo>
                    <a:pt x="1217472" y="57137"/>
                  </a:moveTo>
                  <a:lnTo>
                    <a:pt x="1198130" y="31991"/>
                  </a:lnTo>
                  <a:lnTo>
                    <a:pt x="1194625" y="27419"/>
                  </a:lnTo>
                  <a:lnTo>
                    <a:pt x="1198473" y="22085"/>
                  </a:lnTo>
                  <a:lnTo>
                    <a:pt x="1214424" y="0"/>
                  </a:lnTo>
                  <a:lnTo>
                    <a:pt x="1206804" y="0"/>
                  </a:lnTo>
                  <a:lnTo>
                    <a:pt x="1194625" y="15227"/>
                  </a:lnTo>
                  <a:lnTo>
                    <a:pt x="1192339" y="15227"/>
                  </a:lnTo>
                  <a:lnTo>
                    <a:pt x="1192339" y="19799"/>
                  </a:lnTo>
                  <a:lnTo>
                    <a:pt x="1190053" y="19799"/>
                  </a:lnTo>
                  <a:lnTo>
                    <a:pt x="1187005" y="19799"/>
                  </a:lnTo>
                  <a:lnTo>
                    <a:pt x="1187005" y="15227"/>
                  </a:lnTo>
                  <a:lnTo>
                    <a:pt x="1184719" y="15227"/>
                  </a:lnTo>
                  <a:lnTo>
                    <a:pt x="1174813" y="0"/>
                  </a:lnTo>
                  <a:lnTo>
                    <a:pt x="1164907" y="0"/>
                  </a:lnTo>
                  <a:lnTo>
                    <a:pt x="1184719" y="27419"/>
                  </a:lnTo>
                  <a:lnTo>
                    <a:pt x="1162621" y="57137"/>
                  </a:lnTo>
                  <a:lnTo>
                    <a:pt x="1172527" y="57137"/>
                  </a:lnTo>
                  <a:lnTo>
                    <a:pt x="1187005" y="37325"/>
                  </a:lnTo>
                  <a:lnTo>
                    <a:pt x="1187005" y="35039"/>
                  </a:lnTo>
                  <a:lnTo>
                    <a:pt x="1190053" y="35039"/>
                  </a:lnTo>
                  <a:lnTo>
                    <a:pt x="1192339" y="35039"/>
                  </a:lnTo>
                  <a:lnTo>
                    <a:pt x="1192339" y="37325"/>
                  </a:lnTo>
                  <a:lnTo>
                    <a:pt x="1206804" y="57137"/>
                  </a:lnTo>
                  <a:lnTo>
                    <a:pt x="1217472" y="57137"/>
                  </a:lnTo>
                  <a:close/>
                </a:path>
                <a:path w="2687954" h="2835275">
                  <a:moveTo>
                    <a:pt x="1465846" y="673303"/>
                  </a:moveTo>
                  <a:lnTo>
                    <a:pt x="1321854" y="673303"/>
                  </a:lnTo>
                  <a:lnTo>
                    <a:pt x="1321854" y="647585"/>
                  </a:lnTo>
                  <a:lnTo>
                    <a:pt x="1269288" y="677303"/>
                  </a:lnTo>
                  <a:lnTo>
                    <a:pt x="1321854" y="707771"/>
                  </a:lnTo>
                  <a:lnTo>
                    <a:pt x="1321854" y="682193"/>
                  </a:lnTo>
                  <a:lnTo>
                    <a:pt x="1465846" y="682193"/>
                  </a:lnTo>
                  <a:lnTo>
                    <a:pt x="1465846" y="677113"/>
                  </a:lnTo>
                  <a:lnTo>
                    <a:pt x="1465846" y="673303"/>
                  </a:lnTo>
                  <a:close/>
                </a:path>
                <a:path w="2687954" h="2835275">
                  <a:moveTo>
                    <a:pt x="1911540" y="2772448"/>
                  </a:moveTo>
                  <a:lnTo>
                    <a:pt x="1906206" y="2772448"/>
                  </a:lnTo>
                  <a:lnTo>
                    <a:pt x="1906206" y="2775496"/>
                  </a:lnTo>
                  <a:lnTo>
                    <a:pt x="1903920" y="2775496"/>
                  </a:lnTo>
                  <a:lnTo>
                    <a:pt x="1903920" y="2777782"/>
                  </a:lnTo>
                  <a:lnTo>
                    <a:pt x="1901634" y="2777782"/>
                  </a:lnTo>
                  <a:lnTo>
                    <a:pt x="1901634" y="2780068"/>
                  </a:lnTo>
                  <a:lnTo>
                    <a:pt x="1899348" y="2780068"/>
                  </a:lnTo>
                  <a:lnTo>
                    <a:pt x="1899348" y="2783116"/>
                  </a:lnTo>
                  <a:lnTo>
                    <a:pt x="1896300" y="2783116"/>
                  </a:lnTo>
                  <a:lnTo>
                    <a:pt x="1896300" y="2785402"/>
                  </a:lnTo>
                  <a:lnTo>
                    <a:pt x="1891728" y="2785402"/>
                  </a:lnTo>
                  <a:lnTo>
                    <a:pt x="1891728" y="2787688"/>
                  </a:lnTo>
                  <a:lnTo>
                    <a:pt x="1889442" y="2787688"/>
                  </a:lnTo>
                  <a:lnTo>
                    <a:pt x="1889442" y="2795308"/>
                  </a:lnTo>
                  <a:lnTo>
                    <a:pt x="1891728" y="2795308"/>
                  </a:lnTo>
                  <a:lnTo>
                    <a:pt x="1891728" y="2793022"/>
                  </a:lnTo>
                  <a:lnTo>
                    <a:pt x="1896300" y="2793022"/>
                  </a:lnTo>
                  <a:lnTo>
                    <a:pt x="1896300" y="2789974"/>
                  </a:lnTo>
                  <a:lnTo>
                    <a:pt x="1901634" y="2789974"/>
                  </a:lnTo>
                  <a:lnTo>
                    <a:pt x="1901634" y="2787688"/>
                  </a:lnTo>
                  <a:lnTo>
                    <a:pt x="1903920" y="2787688"/>
                  </a:lnTo>
                  <a:lnTo>
                    <a:pt x="1903920" y="2832633"/>
                  </a:lnTo>
                  <a:lnTo>
                    <a:pt x="1911540" y="2832633"/>
                  </a:lnTo>
                  <a:lnTo>
                    <a:pt x="1911540" y="2772448"/>
                  </a:lnTo>
                  <a:close/>
                </a:path>
                <a:path w="2687954" h="2835275">
                  <a:moveTo>
                    <a:pt x="2290178" y="673303"/>
                  </a:moveTo>
                  <a:lnTo>
                    <a:pt x="1901634" y="673303"/>
                  </a:lnTo>
                  <a:lnTo>
                    <a:pt x="1901634" y="677113"/>
                  </a:lnTo>
                  <a:lnTo>
                    <a:pt x="1901634" y="682193"/>
                  </a:lnTo>
                  <a:lnTo>
                    <a:pt x="2290178" y="682193"/>
                  </a:lnTo>
                  <a:lnTo>
                    <a:pt x="2290178" y="677113"/>
                  </a:lnTo>
                  <a:lnTo>
                    <a:pt x="2290178" y="673303"/>
                  </a:lnTo>
                  <a:close/>
                </a:path>
                <a:path w="2687954" h="2835275">
                  <a:moveTo>
                    <a:pt x="2687891" y="2777782"/>
                  </a:moveTo>
                  <a:lnTo>
                    <a:pt x="2685605" y="2777782"/>
                  </a:lnTo>
                  <a:lnTo>
                    <a:pt x="2685605" y="2775496"/>
                  </a:lnTo>
                  <a:lnTo>
                    <a:pt x="2683319" y="2775496"/>
                  </a:lnTo>
                  <a:lnTo>
                    <a:pt x="2683319" y="2772448"/>
                  </a:lnTo>
                  <a:lnTo>
                    <a:pt x="2680271" y="2772448"/>
                  </a:lnTo>
                  <a:lnTo>
                    <a:pt x="2677985" y="2770162"/>
                  </a:lnTo>
                  <a:lnTo>
                    <a:pt x="2660459" y="2770162"/>
                  </a:lnTo>
                  <a:lnTo>
                    <a:pt x="2660459" y="2772448"/>
                  </a:lnTo>
                  <a:lnTo>
                    <a:pt x="2655887" y="2772448"/>
                  </a:lnTo>
                  <a:lnTo>
                    <a:pt x="2655887" y="2775496"/>
                  </a:lnTo>
                  <a:lnTo>
                    <a:pt x="2652839" y="2775496"/>
                  </a:lnTo>
                  <a:lnTo>
                    <a:pt x="2652839" y="2780068"/>
                  </a:lnTo>
                  <a:lnTo>
                    <a:pt x="2650553" y="2780068"/>
                  </a:lnTo>
                  <a:lnTo>
                    <a:pt x="2650553" y="2787688"/>
                  </a:lnTo>
                  <a:lnTo>
                    <a:pt x="2658173" y="2787688"/>
                  </a:lnTo>
                  <a:lnTo>
                    <a:pt x="2658173" y="2783116"/>
                  </a:lnTo>
                  <a:lnTo>
                    <a:pt x="2660459" y="2780068"/>
                  </a:lnTo>
                  <a:lnTo>
                    <a:pt x="2660459" y="2777782"/>
                  </a:lnTo>
                  <a:lnTo>
                    <a:pt x="2665793" y="2777782"/>
                  </a:lnTo>
                  <a:lnTo>
                    <a:pt x="2665793" y="2775496"/>
                  </a:lnTo>
                  <a:lnTo>
                    <a:pt x="2673413" y="2775496"/>
                  </a:lnTo>
                  <a:lnTo>
                    <a:pt x="2675699" y="2777782"/>
                  </a:lnTo>
                  <a:lnTo>
                    <a:pt x="2677985" y="2777782"/>
                  </a:lnTo>
                  <a:lnTo>
                    <a:pt x="2677985" y="2780068"/>
                  </a:lnTo>
                  <a:lnTo>
                    <a:pt x="2680271" y="2780068"/>
                  </a:lnTo>
                  <a:lnTo>
                    <a:pt x="2680271" y="2793022"/>
                  </a:lnTo>
                  <a:lnTo>
                    <a:pt x="2677985" y="2793022"/>
                  </a:lnTo>
                  <a:lnTo>
                    <a:pt x="2677985" y="2795308"/>
                  </a:lnTo>
                  <a:lnTo>
                    <a:pt x="2675699" y="2795308"/>
                  </a:lnTo>
                  <a:lnTo>
                    <a:pt x="2675699" y="2797594"/>
                  </a:lnTo>
                  <a:lnTo>
                    <a:pt x="2673413" y="2797594"/>
                  </a:lnTo>
                  <a:lnTo>
                    <a:pt x="2673413" y="2799880"/>
                  </a:lnTo>
                  <a:lnTo>
                    <a:pt x="2670365" y="2799880"/>
                  </a:lnTo>
                  <a:lnTo>
                    <a:pt x="2670365" y="2802928"/>
                  </a:lnTo>
                  <a:lnTo>
                    <a:pt x="2668079" y="2802928"/>
                  </a:lnTo>
                  <a:lnTo>
                    <a:pt x="2668079" y="2805214"/>
                  </a:lnTo>
                  <a:lnTo>
                    <a:pt x="2665793" y="2805214"/>
                  </a:lnTo>
                  <a:lnTo>
                    <a:pt x="2665793" y="2807500"/>
                  </a:lnTo>
                  <a:lnTo>
                    <a:pt x="2663507" y="2807500"/>
                  </a:lnTo>
                  <a:lnTo>
                    <a:pt x="2663507" y="2809786"/>
                  </a:lnTo>
                  <a:lnTo>
                    <a:pt x="2660459" y="2809786"/>
                  </a:lnTo>
                  <a:lnTo>
                    <a:pt x="2660459" y="2812834"/>
                  </a:lnTo>
                  <a:lnTo>
                    <a:pt x="2658173" y="2812834"/>
                  </a:lnTo>
                  <a:lnTo>
                    <a:pt x="2658173" y="2815120"/>
                  </a:lnTo>
                  <a:lnTo>
                    <a:pt x="2655887" y="2815120"/>
                  </a:lnTo>
                  <a:lnTo>
                    <a:pt x="2655887" y="2817406"/>
                  </a:lnTo>
                  <a:lnTo>
                    <a:pt x="2652839" y="2817406"/>
                  </a:lnTo>
                  <a:lnTo>
                    <a:pt x="2652839" y="2820454"/>
                  </a:lnTo>
                  <a:lnTo>
                    <a:pt x="2650553" y="2820454"/>
                  </a:lnTo>
                  <a:lnTo>
                    <a:pt x="2650553" y="2825026"/>
                  </a:lnTo>
                  <a:lnTo>
                    <a:pt x="2648267" y="2825026"/>
                  </a:lnTo>
                  <a:lnTo>
                    <a:pt x="2648267" y="2830347"/>
                  </a:lnTo>
                  <a:lnTo>
                    <a:pt x="2687891" y="2830347"/>
                  </a:lnTo>
                  <a:lnTo>
                    <a:pt x="2687891" y="2822740"/>
                  </a:lnTo>
                  <a:lnTo>
                    <a:pt x="2660459" y="2822740"/>
                  </a:lnTo>
                  <a:lnTo>
                    <a:pt x="2660459" y="2820454"/>
                  </a:lnTo>
                  <a:lnTo>
                    <a:pt x="2663507" y="2820454"/>
                  </a:lnTo>
                  <a:lnTo>
                    <a:pt x="2663507" y="2817406"/>
                  </a:lnTo>
                  <a:lnTo>
                    <a:pt x="2665793" y="2817406"/>
                  </a:lnTo>
                  <a:lnTo>
                    <a:pt x="2665793" y="2815120"/>
                  </a:lnTo>
                  <a:lnTo>
                    <a:pt x="2668079" y="2815120"/>
                  </a:lnTo>
                  <a:lnTo>
                    <a:pt x="2668079" y="2812834"/>
                  </a:lnTo>
                  <a:lnTo>
                    <a:pt x="2670365" y="2812834"/>
                  </a:lnTo>
                  <a:lnTo>
                    <a:pt x="2670365" y="2809786"/>
                  </a:lnTo>
                  <a:lnTo>
                    <a:pt x="2673413" y="2809786"/>
                  </a:lnTo>
                  <a:lnTo>
                    <a:pt x="2673413" y="2807500"/>
                  </a:lnTo>
                  <a:lnTo>
                    <a:pt x="2675699" y="2807500"/>
                  </a:lnTo>
                  <a:lnTo>
                    <a:pt x="2675699" y="2805214"/>
                  </a:lnTo>
                  <a:lnTo>
                    <a:pt x="2677985" y="2805214"/>
                  </a:lnTo>
                  <a:lnTo>
                    <a:pt x="2677985" y="2802928"/>
                  </a:lnTo>
                  <a:lnTo>
                    <a:pt x="2680271" y="2802928"/>
                  </a:lnTo>
                  <a:lnTo>
                    <a:pt x="2680271" y="2799880"/>
                  </a:lnTo>
                  <a:lnTo>
                    <a:pt x="2683319" y="2799880"/>
                  </a:lnTo>
                  <a:lnTo>
                    <a:pt x="2683319" y="2797594"/>
                  </a:lnTo>
                  <a:lnTo>
                    <a:pt x="2685605" y="2797594"/>
                  </a:lnTo>
                  <a:lnTo>
                    <a:pt x="2685605" y="2793022"/>
                  </a:lnTo>
                  <a:lnTo>
                    <a:pt x="2687891" y="2793022"/>
                  </a:lnTo>
                  <a:lnTo>
                    <a:pt x="2687891" y="2777782"/>
                  </a:lnTo>
                  <a:close/>
                </a:path>
              </a:pathLst>
            </a:custGeom>
            <a:solidFill>
              <a:srgbClr val="000000"/>
            </a:solidFill>
          </p:spPr>
          <p:txBody>
            <a:bodyPr wrap="square" lIns="0" tIns="0" rIns="0" bIns="0" rtlCol="0"/>
            <a:lstStyle/>
            <a:p>
              <a:endParaRPr/>
            </a:p>
          </p:txBody>
        </p:sp>
        <p:pic>
          <p:nvPicPr>
            <p:cNvPr id="7" name="object 9"/>
            <p:cNvPicPr/>
            <p:nvPr/>
          </p:nvPicPr>
          <p:blipFill>
            <a:blip r:embed="rId3" cstate="print"/>
            <a:stretch>
              <a:fillRect/>
            </a:stretch>
          </p:blipFill>
          <p:spPr>
            <a:xfrm>
              <a:off x="3019056" y="7659865"/>
              <a:ext cx="428180" cy="74663"/>
            </a:xfrm>
            <a:prstGeom prst="rect">
              <a:avLst/>
            </a:prstGeom>
          </p:spPr>
        </p:pic>
        <p:sp>
          <p:nvSpPr>
            <p:cNvPr id="8" name="object 10"/>
            <p:cNvSpPr/>
            <p:nvPr/>
          </p:nvSpPr>
          <p:spPr>
            <a:xfrm>
              <a:off x="3479228" y="7675105"/>
              <a:ext cx="162560" cy="59690"/>
            </a:xfrm>
            <a:custGeom>
              <a:avLst/>
              <a:gdLst/>
              <a:ahLst/>
              <a:cxnLst/>
              <a:rect l="l" t="t" r="r" b="b"/>
              <a:pathLst>
                <a:path w="162560" h="59690">
                  <a:moveTo>
                    <a:pt x="40360" y="35052"/>
                  </a:moveTo>
                  <a:lnTo>
                    <a:pt x="0" y="35052"/>
                  </a:lnTo>
                  <a:lnTo>
                    <a:pt x="0" y="41910"/>
                  </a:lnTo>
                  <a:lnTo>
                    <a:pt x="40360" y="41910"/>
                  </a:lnTo>
                  <a:lnTo>
                    <a:pt x="40360" y="35052"/>
                  </a:lnTo>
                  <a:close/>
                </a:path>
                <a:path w="162560" h="59690">
                  <a:moveTo>
                    <a:pt x="40360" y="17526"/>
                  </a:moveTo>
                  <a:lnTo>
                    <a:pt x="0" y="17526"/>
                  </a:lnTo>
                  <a:lnTo>
                    <a:pt x="0" y="24384"/>
                  </a:lnTo>
                  <a:lnTo>
                    <a:pt x="40360" y="24384"/>
                  </a:lnTo>
                  <a:lnTo>
                    <a:pt x="40360" y="17526"/>
                  </a:lnTo>
                  <a:close/>
                </a:path>
                <a:path w="162560" h="59690">
                  <a:moveTo>
                    <a:pt x="121894" y="59423"/>
                  </a:moveTo>
                  <a:lnTo>
                    <a:pt x="105067" y="35052"/>
                  </a:lnTo>
                  <a:lnTo>
                    <a:pt x="99809" y="27432"/>
                  </a:lnTo>
                  <a:lnTo>
                    <a:pt x="103657" y="22098"/>
                  </a:lnTo>
                  <a:lnTo>
                    <a:pt x="119621" y="0"/>
                  </a:lnTo>
                  <a:lnTo>
                    <a:pt x="112001" y="0"/>
                  </a:lnTo>
                  <a:lnTo>
                    <a:pt x="99809" y="14478"/>
                  </a:lnTo>
                  <a:lnTo>
                    <a:pt x="99809" y="17526"/>
                  </a:lnTo>
                  <a:lnTo>
                    <a:pt x="97523" y="17526"/>
                  </a:lnTo>
                  <a:lnTo>
                    <a:pt x="97523" y="19812"/>
                  </a:lnTo>
                  <a:lnTo>
                    <a:pt x="94475" y="19812"/>
                  </a:lnTo>
                  <a:lnTo>
                    <a:pt x="92189" y="19812"/>
                  </a:lnTo>
                  <a:lnTo>
                    <a:pt x="92189" y="17526"/>
                  </a:lnTo>
                  <a:lnTo>
                    <a:pt x="89903" y="14478"/>
                  </a:lnTo>
                  <a:lnTo>
                    <a:pt x="79997" y="0"/>
                  </a:lnTo>
                  <a:lnTo>
                    <a:pt x="70091" y="0"/>
                  </a:lnTo>
                  <a:lnTo>
                    <a:pt x="89903" y="27432"/>
                  </a:lnTo>
                  <a:lnTo>
                    <a:pt x="67805" y="59423"/>
                  </a:lnTo>
                  <a:lnTo>
                    <a:pt x="77711" y="59423"/>
                  </a:lnTo>
                  <a:lnTo>
                    <a:pt x="92189" y="37338"/>
                  </a:lnTo>
                  <a:lnTo>
                    <a:pt x="92189" y="35052"/>
                  </a:lnTo>
                  <a:lnTo>
                    <a:pt x="94475" y="35052"/>
                  </a:lnTo>
                  <a:lnTo>
                    <a:pt x="97523" y="37338"/>
                  </a:lnTo>
                  <a:lnTo>
                    <a:pt x="112001" y="59423"/>
                  </a:lnTo>
                  <a:lnTo>
                    <a:pt x="121894" y="59423"/>
                  </a:lnTo>
                  <a:close/>
                </a:path>
                <a:path w="162560" h="59690">
                  <a:moveTo>
                    <a:pt x="162280" y="0"/>
                  </a:moveTo>
                  <a:lnTo>
                    <a:pt x="156946" y="0"/>
                  </a:lnTo>
                  <a:lnTo>
                    <a:pt x="156946" y="35052"/>
                  </a:lnTo>
                  <a:lnTo>
                    <a:pt x="156946" y="39624"/>
                  </a:lnTo>
                  <a:lnTo>
                    <a:pt x="154660" y="41910"/>
                  </a:lnTo>
                  <a:lnTo>
                    <a:pt x="154660" y="49530"/>
                  </a:lnTo>
                  <a:lnTo>
                    <a:pt x="152374" y="49530"/>
                  </a:lnTo>
                  <a:lnTo>
                    <a:pt x="152374" y="51816"/>
                  </a:lnTo>
                  <a:lnTo>
                    <a:pt x="147040" y="51816"/>
                  </a:lnTo>
                  <a:lnTo>
                    <a:pt x="147040" y="54864"/>
                  </a:lnTo>
                  <a:lnTo>
                    <a:pt x="142468" y="54864"/>
                  </a:lnTo>
                  <a:lnTo>
                    <a:pt x="142468" y="51816"/>
                  </a:lnTo>
                  <a:lnTo>
                    <a:pt x="137134" y="51816"/>
                  </a:lnTo>
                  <a:lnTo>
                    <a:pt x="137134" y="49530"/>
                  </a:lnTo>
                  <a:lnTo>
                    <a:pt x="134848" y="49530"/>
                  </a:lnTo>
                  <a:lnTo>
                    <a:pt x="134848" y="44958"/>
                  </a:lnTo>
                  <a:lnTo>
                    <a:pt x="131800" y="41910"/>
                  </a:lnTo>
                  <a:lnTo>
                    <a:pt x="131800" y="29718"/>
                  </a:lnTo>
                  <a:lnTo>
                    <a:pt x="134848" y="29718"/>
                  </a:lnTo>
                  <a:lnTo>
                    <a:pt x="134848" y="24384"/>
                  </a:lnTo>
                  <a:lnTo>
                    <a:pt x="137134" y="24384"/>
                  </a:lnTo>
                  <a:lnTo>
                    <a:pt x="137134" y="22098"/>
                  </a:lnTo>
                  <a:lnTo>
                    <a:pt x="142468" y="22098"/>
                  </a:lnTo>
                  <a:lnTo>
                    <a:pt x="142468" y="19812"/>
                  </a:lnTo>
                  <a:lnTo>
                    <a:pt x="147040" y="19812"/>
                  </a:lnTo>
                  <a:lnTo>
                    <a:pt x="147040" y="22098"/>
                  </a:lnTo>
                  <a:lnTo>
                    <a:pt x="152374" y="22098"/>
                  </a:lnTo>
                  <a:lnTo>
                    <a:pt x="152374" y="24384"/>
                  </a:lnTo>
                  <a:lnTo>
                    <a:pt x="154660" y="27432"/>
                  </a:lnTo>
                  <a:lnTo>
                    <a:pt x="154660" y="35052"/>
                  </a:lnTo>
                  <a:lnTo>
                    <a:pt x="156946" y="35052"/>
                  </a:lnTo>
                  <a:lnTo>
                    <a:pt x="156946" y="0"/>
                  </a:lnTo>
                  <a:lnTo>
                    <a:pt x="154660" y="0"/>
                  </a:lnTo>
                  <a:lnTo>
                    <a:pt x="154660" y="19812"/>
                  </a:lnTo>
                  <a:lnTo>
                    <a:pt x="152374" y="17526"/>
                  </a:lnTo>
                  <a:lnTo>
                    <a:pt x="149326" y="17526"/>
                  </a:lnTo>
                  <a:lnTo>
                    <a:pt x="149326" y="14478"/>
                  </a:lnTo>
                  <a:lnTo>
                    <a:pt x="137134" y="14478"/>
                  </a:lnTo>
                  <a:lnTo>
                    <a:pt x="137134" y="17526"/>
                  </a:lnTo>
                  <a:lnTo>
                    <a:pt x="131800" y="17526"/>
                  </a:lnTo>
                  <a:lnTo>
                    <a:pt x="131800" y="19812"/>
                  </a:lnTo>
                  <a:lnTo>
                    <a:pt x="129514" y="19812"/>
                  </a:lnTo>
                  <a:lnTo>
                    <a:pt x="129514" y="22098"/>
                  </a:lnTo>
                  <a:lnTo>
                    <a:pt x="127228" y="24384"/>
                  </a:lnTo>
                  <a:lnTo>
                    <a:pt x="127228" y="29718"/>
                  </a:lnTo>
                  <a:lnTo>
                    <a:pt x="124942" y="29718"/>
                  </a:lnTo>
                  <a:lnTo>
                    <a:pt x="124942" y="44958"/>
                  </a:lnTo>
                  <a:lnTo>
                    <a:pt x="127228" y="44958"/>
                  </a:lnTo>
                  <a:lnTo>
                    <a:pt x="127228" y="49530"/>
                  </a:lnTo>
                  <a:lnTo>
                    <a:pt x="129514" y="51816"/>
                  </a:lnTo>
                  <a:lnTo>
                    <a:pt x="129514" y="54864"/>
                  </a:lnTo>
                  <a:lnTo>
                    <a:pt x="131800" y="54864"/>
                  </a:lnTo>
                  <a:lnTo>
                    <a:pt x="131800" y="57137"/>
                  </a:lnTo>
                  <a:lnTo>
                    <a:pt x="137134" y="57137"/>
                  </a:lnTo>
                  <a:lnTo>
                    <a:pt x="137134" y="59423"/>
                  </a:lnTo>
                  <a:lnTo>
                    <a:pt x="149326" y="59423"/>
                  </a:lnTo>
                  <a:lnTo>
                    <a:pt x="149326" y="57137"/>
                  </a:lnTo>
                  <a:lnTo>
                    <a:pt x="154660" y="57137"/>
                  </a:lnTo>
                  <a:lnTo>
                    <a:pt x="154660" y="54864"/>
                  </a:lnTo>
                  <a:lnTo>
                    <a:pt x="156946" y="54864"/>
                  </a:lnTo>
                  <a:lnTo>
                    <a:pt x="156946" y="59423"/>
                  </a:lnTo>
                  <a:lnTo>
                    <a:pt x="162280" y="59423"/>
                  </a:lnTo>
                  <a:lnTo>
                    <a:pt x="162280" y="0"/>
                  </a:lnTo>
                  <a:close/>
                </a:path>
              </a:pathLst>
            </a:custGeom>
            <a:solidFill>
              <a:srgbClr val="000000"/>
            </a:solidFill>
          </p:spPr>
          <p:txBody>
            <a:bodyPr wrap="square" lIns="0" tIns="0" rIns="0" bIns="0" rtlCol="0"/>
            <a:lstStyle/>
            <a:p>
              <a:endParaRPr/>
            </a:p>
          </p:txBody>
        </p:sp>
        <p:pic>
          <p:nvPicPr>
            <p:cNvPr id="9" name="object 11"/>
            <p:cNvPicPr/>
            <p:nvPr/>
          </p:nvPicPr>
          <p:blipFill>
            <a:blip r:embed="rId4" cstate="print"/>
            <a:stretch>
              <a:fillRect/>
            </a:stretch>
          </p:blipFill>
          <p:spPr>
            <a:xfrm>
              <a:off x="3086100" y="6665620"/>
              <a:ext cx="428180" cy="77711"/>
            </a:xfrm>
            <a:prstGeom prst="rect">
              <a:avLst/>
            </a:prstGeom>
          </p:spPr>
        </p:pic>
        <p:sp>
          <p:nvSpPr>
            <p:cNvPr id="11" name="object 12"/>
            <p:cNvSpPr/>
            <p:nvPr/>
          </p:nvSpPr>
          <p:spPr>
            <a:xfrm>
              <a:off x="3543985" y="6700672"/>
              <a:ext cx="40640" cy="25400"/>
            </a:xfrm>
            <a:custGeom>
              <a:avLst/>
              <a:gdLst/>
              <a:ahLst/>
              <a:cxnLst/>
              <a:rect l="l" t="t" r="r" b="b"/>
              <a:pathLst>
                <a:path w="40639" h="25400">
                  <a:moveTo>
                    <a:pt x="40373" y="0"/>
                  </a:moveTo>
                  <a:lnTo>
                    <a:pt x="0" y="0"/>
                  </a:lnTo>
                  <a:lnTo>
                    <a:pt x="0" y="5333"/>
                  </a:lnTo>
                  <a:lnTo>
                    <a:pt x="40373" y="5333"/>
                  </a:lnTo>
                  <a:lnTo>
                    <a:pt x="40373" y="0"/>
                  </a:lnTo>
                  <a:close/>
                </a:path>
                <a:path w="40639" h="25400">
                  <a:moveTo>
                    <a:pt x="40373" y="17525"/>
                  </a:moveTo>
                  <a:lnTo>
                    <a:pt x="0" y="17525"/>
                  </a:lnTo>
                  <a:lnTo>
                    <a:pt x="0" y="25145"/>
                  </a:lnTo>
                  <a:lnTo>
                    <a:pt x="40373" y="25145"/>
                  </a:lnTo>
                  <a:lnTo>
                    <a:pt x="40373" y="17525"/>
                  </a:lnTo>
                  <a:close/>
                </a:path>
              </a:pathLst>
            </a:custGeom>
            <a:solidFill>
              <a:srgbClr val="000000"/>
            </a:solidFill>
          </p:spPr>
          <p:txBody>
            <a:bodyPr wrap="square" lIns="0" tIns="0" rIns="0" bIns="0" rtlCol="0"/>
            <a:lstStyle/>
            <a:p>
              <a:endParaRPr/>
            </a:p>
          </p:txBody>
        </p:sp>
        <p:pic>
          <p:nvPicPr>
            <p:cNvPr id="12" name="object 13"/>
            <p:cNvPicPr/>
            <p:nvPr/>
          </p:nvPicPr>
          <p:blipFill>
            <a:blip r:embed="rId5" cstate="print"/>
            <a:stretch>
              <a:fillRect/>
            </a:stretch>
          </p:blipFill>
          <p:spPr>
            <a:xfrm>
              <a:off x="3086100" y="6773049"/>
              <a:ext cx="259041" cy="76949"/>
            </a:xfrm>
            <a:prstGeom prst="rect">
              <a:avLst/>
            </a:prstGeom>
          </p:spPr>
        </p:pic>
        <p:sp>
          <p:nvSpPr>
            <p:cNvPr id="13" name="object 14"/>
            <p:cNvSpPr/>
            <p:nvPr/>
          </p:nvSpPr>
          <p:spPr>
            <a:xfrm>
              <a:off x="2521559" y="6252692"/>
              <a:ext cx="1144905" cy="326390"/>
            </a:xfrm>
            <a:custGeom>
              <a:avLst/>
              <a:gdLst/>
              <a:ahLst/>
              <a:cxnLst/>
              <a:rect l="l" t="t" r="r" b="b"/>
              <a:pathLst>
                <a:path w="1144904" h="326390">
                  <a:moveTo>
                    <a:pt x="57137" y="236181"/>
                  </a:moveTo>
                  <a:lnTo>
                    <a:pt x="54851" y="233895"/>
                  </a:lnTo>
                  <a:lnTo>
                    <a:pt x="54851" y="228561"/>
                  </a:lnTo>
                  <a:lnTo>
                    <a:pt x="51803" y="228561"/>
                  </a:lnTo>
                  <a:lnTo>
                    <a:pt x="51803" y="223989"/>
                  </a:lnTo>
                  <a:lnTo>
                    <a:pt x="49517" y="223989"/>
                  </a:lnTo>
                  <a:lnTo>
                    <a:pt x="49517" y="239229"/>
                  </a:lnTo>
                  <a:lnTo>
                    <a:pt x="49517" y="249135"/>
                  </a:lnTo>
                  <a:lnTo>
                    <a:pt x="47231" y="249135"/>
                  </a:lnTo>
                  <a:lnTo>
                    <a:pt x="47231" y="255993"/>
                  </a:lnTo>
                  <a:lnTo>
                    <a:pt x="44183" y="259041"/>
                  </a:lnTo>
                  <a:lnTo>
                    <a:pt x="44183" y="261315"/>
                  </a:lnTo>
                  <a:lnTo>
                    <a:pt x="41897" y="261315"/>
                  </a:lnTo>
                  <a:lnTo>
                    <a:pt x="41897" y="263601"/>
                  </a:lnTo>
                  <a:lnTo>
                    <a:pt x="39611" y="263601"/>
                  </a:lnTo>
                  <a:lnTo>
                    <a:pt x="39611" y="265887"/>
                  </a:lnTo>
                  <a:lnTo>
                    <a:pt x="31991" y="265887"/>
                  </a:lnTo>
                  <a:lnTo>
                    <a:pt x="31991" y="268935"/>
                  </a:lnTo>
                  <a:lnTo>
                    <a:pt x="24371" y="268935"/>
                  </a:lnTo>
                  <a:lnTo>
                    <a:pt x="24371" y="265887"/>
                  </a:lnTo>
                  <a:lnTo>
                    <a:pt x="17513" y="265887"/>
                  </a:lnTo>
                  <a:lnTo>
                    <a:pt x="17513" y="263601"/>
                  </a:lnTo>
                  <a:lnTo>
                    <a:pt x="14465" y="263601"/>
                  </a:lnTo>
                  <a:lnTo>
                    <a:pt x="14465" y="261315"/>
                  </a:lnTo>
                  <a:lnTo>
                    <a:pt x="12179" y="261315"/>
                  </a:lnTo>
                  <a:lnTo>
                    <a:pt x="12179" y="259041"/>
                  </a:lnTo>
                  <a:lnTo>
                    <a:pt x="9906" y="259041"/>
                  </a:lnTo>
                  <a:lnTo>
                    <a:pt x="9906" y="251421"/>
                  </a:lnTo>
                  <a:lnTo>
                    <a:pt x="6858" y="251421"/>
                  </a:lnTo>
                  <a:lnTo>
                    <a:pt x="6858" y="239229"/>
                  </a:lnTo>
                  <a:lnTo>
                    <a:pt x="9906" y="236181"/>
                  </a:lnTo>
                  <a:lnTo>
                    <a:pt x="9906" y="228561"/>
                  </a:lnTo>
                  <a:lnTo>
                    <a:pt x="12179" y="228561"/>
                  </a:lnTo>
                  <a:lnTo>
                    <a:pt x="12179" y="226275"/>
                  </a:lnTo>
                  <a:lnTo>
                    <a:pt x="14465" y="226275"/>
                  </a:lnTo>
                  <a:lnTo>
                    <a:pt x="14465" y="223989"/>
                  </a:lnTo>
                  <a:lnTo>
                    <a:pt x="17513" y="223989"/>
                  </a:lnTo>
                  <a:lnTo>
                    <a:pt x="17513" y="221703"/>
                  </a:lnTo>
                  <a:lnTo>
                    <a:pt x="24371" y="221703"/>
                  </a:lnTo>
                  <a:lnTo>
                    <a:pt x="24371" y="218655"/>
                  </a:lnTo>
                  <a:lnTo>
                    <a:pt x="31991" y="218655"/>
                  </a:lnTo>
                  <a:lnTo>
                    <a:pt x="31991" y="221703"/>
                  </a:lnTo>
                  <a:lnTo>
                    <a:pt x="39611" y="221703"/>
                  </a:lnTo>
                  <a:lnTo>
                    <a:pt x="39611" y="223989"/>
                  </a:lnTo>
                  <a:lnTo>
                    <a:pt x="41897" y="223989"/>
                  </a:lnTo>
                  <a:lnTo>
                    <a:pt x="41897" y="226275"/>
                  </a:lnTo>
                  <a:lnTo>
                    <a:pt x="44183" y="226275"/>
                  </a:lnTo>
                  <a:lnTo>
                    <a:pt x="44183" y="231609"/>
                  </a:lnTo>
                  <a:lnTo>
                    <a:pt x="47231" y="231609"/>
                  </a:lnTo>
                  <a:lnTo>
                    <a:pt x="47231" y="239229"/>
                  </a:lnTo>
                  <a:lnTo>
                    <a:pt x="49517" y="239229"/>
                  </a:lnTo>
                  <a:lnTo>
                    <a:pt x="49517" y="223989"/>
                  </a:lnTo>
                  <a:lnTo>
                    <a:pt x="49517" y="221703"/>
                  </a:lnTo>
                  <a:lnTo>
                    <a:pt x="47231" y="221703"/>
                  </a:lnTo>
                  <a:lnTo>
                    <a:pt x="47231" y="218655"/>
                  </a:lnTo>
                  <a:lnTo>
                    <a:pt x="44183" y="218655"/>
                  </a:lnTo>
                  <a:lnTo>
                    <a:pt x="44183" y="216369"/>
                  </a:lnTo>
                  <a:lnTo>
                    <a:pt x="39611" y="216369"/>
                  </a:lnTo>
                  <a:lnTo>
                    <a:pt x="39611" y="214083"/>
                  </a:lnTo>
                  <a:lnTo>
                    <a:pt x="17513" y="214083"/>
                  </a:lnTo>
                  <a:lnTo>
                    <a:pt x="17513" y="216369"/>
                  </a:lnTo>
                  <a:lnTo>
                    <a:pt x="12179" y="216369"/>
                  </a:lnTo>
                  <a:lnTo>
                    <a:pt x="12179" y="218655"/>
                  </a:lnTo>
                  <a:lnTo>
                    <a:pt x="9906" y="218655"/>
                  </a:lnTo>
                  <a:lnTo>
                    <a:pt x="9906" y="221703"/>
                  </a:lnTo>
                  <a:lnTo>
                    <a:pt x="6858" y="221703"/>
                  </a:lnTo>
                  <a:lnTo>
                    <a:pt x="6858" y="223989"/>
                  </a:lnTo>
                  <a:lnTo>
                    <a:pt x="4572" y="223989"/>
                  </a:lnTo>
                  <a:lnTo>
                    <a:pt x="4572" y="226275"/>
                  </a:lnTo>
                  <a:lnTo>
                    <a:pt x="2286" y="228561"/>
                  </a:lnTo>
                  <a:lnTo>
                    <a:pt x="2286" y="233895"/>
                  </a:lnTo>
                  <a:lnTo>
                    <a:pt x="0" y="233895"/>
                  </a:lnTo>
                  <a:lnTo>
                    <a:pt x="0" y="253707"/>
                  </a:lnTo>
                  <a:lnTo>
                    <a:pt x="2286" y="253707"/>
                  </a:lnTo>
                  <a:lnTo>
                    <a:pt x="2286" y="259041"/>
                  </a:lnTo>
                  <a:lnTo>
                    <a:pt x="4572" y="261315"/>
                  </a:lnTo>
                  <a:lnTo>
                    <a:pt x="4572" y="263601"/>
                  </a:lnTo>
                  <a:lnTo>
                    <a:pt x="6858" y="263601"/>
                  </a:lnTo>
                  <a:lnTo>
                    <a:pt x="6858" y="265887"/>
                  </a:lnTo>
                  <a:lnTo>
                    <a:pt x="9906" y="265887"/>
                  </a:lnTo>
                  <a:lnTo>
                    <a:pt x="9906" y="268935"/>
                  </a:lnTo>
                  <a:lnTo>
                    <a:pt x="12179" y="268935"/>
                  </a:lnTo>
                  <a:lnTo>
                    <a:pt x="12179" y="271221"/>
                  </a:lnTo>
                  <a:lnTo>
                    <a:pt x="17513" y="271221"/>
                  </a:lnTo>
                  <a:lnTo>
                    <a:pt x="17513" y="273507"/>
                  </a:lnTo>
                  <a:lnTo>
                    <a:pt x="39611" y="273507"/>
                  </a:lnTo>
                  <a:lnTo>
                    <a:pt x="39611" y="271221"/>
                  </a:lnTo>
                  <a:lnTo>
                    <a:pt x="44183" y="271221"/>
                  </a:lnTo>
                  <a:lnTo>
                    <a:pt x="44183" y="268935"/>
                  </a:lnTo>
                  <a:lnTo>
                    <a:pt x="47231" y="268935"/>
                  </a:lnTo>
                  <a:lnTo>
                    <a:pt x="47231" y="265887"/>
                  </a:lnTo>
                  <a:lnTo>
                    <a:pt x="49517" y="265887"/>
                  </a:lnTo>
                  <a:lnTo>
                    <a:pt x="49517" y="263601"/>
                  </a:lnTo>
                  <a:lnTo>
                    <a:pt x="51803" y="263601"/>
                  </a:lnTo>
                  <a:lnTo>
                    <a:pt x="51803" y="259041"/>
                  </a:lnTo>
                  <a:lnTo>
                    <a:pt x="54851" y="259041"/>
                  </a:lnTo>
                  <a:lnTo>
                    <a:pt x="54851" y="253707"/>
                  </a:lnTo>
                  <a:lnTo>
                    <a:pt x="57137" y="253707"/>
                  </a:lnTo>
                  <a:lnTo>
                    <a:pt x="57137" y="236181"/>
                  </a:lnTo>
                  <a:close/>
                </a:path>
                <a:path w="1144904" h="326390">
                  <a:moveTo>
                    <a:pt x="106654" y="214083"/>
                  </a:moveTo>
                  <a:lnTo>
                    <a:pt x="67043" y="214083"/>
                  </a:lnTo>
                  <a:lnTo>
                    <a:pt x="67043" y="273507"/>
                  </a:lnTo>
                  <a:lnTo>
                    <a:pt x="74663" y="273507"/>
                  </a:lnTo>
                  <a:lnTo>
                    <a:pt x="74663" y="246087"/>
                  </a:lnTo>
                  <a:lnTo>
                    <a:pt x="102082" y="246087"/>
                  </a:lnTo>
                  <a:lnTo>
                    <a:pt x="102082" y="239229"/>
                  </a:lnTo>
                  <a:lnTo>
                    <a:pt x="74663" y="239229"/>
                  </a:lnTo>
                  <a:lnTo>
                    <a:pt x="74663" y="221703"/>
                  </a:lnTo>
                  <a:lnTo>
                    <a:pt x="106654" y="221703"/>
                  </a:lnTo>
                  <a:lnTo>
                    <a:pt x="106654" y="214083"/>
                  </a:lnTo>
                  <a:close/>
                </a:path>
                <a:path w="1144904" h="326390">
                  <a:moveTo>
                    <a:pt x="159232" y="214083"/>
                  </a:moveTo>
                  <a:lnTo>
                    <a:pt x="116560" y="214083"/>
                  </a:lnTo>
                  <a:lnTo>
                    <a:pt x="116560" y="273507"/>
                  </a:lnTo>
                  <a:lnTo>
                    <a:pt x="126466" y="273507"/>
                  </a:lnTo>
                  <a:lnTo>
                    <a:pt x="126466" y="246087"/>
                  </a:lnTo>
                  <a:lnTo>
                    <a:pt x="153898" y="246087"/>
                  </a:lnTo>
                  <a:lnTo>
                    <a:pt x="153898" y="239229"/>
                  </a:lnTo>
                  <a:lnTo>
                    <a:pt x="126466" y="239229"/>
                  </a:lnTo>
                  <a:lnTo>
                    <a:pt x="126466" y="221703"/>
                  </a:lnTo>
                  <a:lnTo>
                    <a:pt x="159232" y="221703"/>
                  </a:lnTo>
                  <a:lnTo>
                    <a:pt x="159232" y="214083"/>
                  </a:lnTo>
                  <a:close/>
                </a:path>
                <a:path w="1144904" h="326390">
                  <a:moveTo>
                    <a:pt x="214083" y="253707"/>
                  </a:moveTo>
                  <a:lnTo>
                    <a:pt x="211035" y="253707"/>
                  </a:lnTo>
                  <a:lnTo>
                    <a:pt x="211035" y="249135"/>
                  </a:lnTo>
                  <a:lnTo>
                    <a:pt x="208749" y="249135"/>
                  </a:lnTo>
                  <a:lnTo>
                    <a:pt x="208749" y="246087"/>
                  </a:lnTo>
                  <a:lnTo>
                    <a:pt x="206463" y="246087"/>
                  </a:lnTo>
                  <a:lnTo>
                    <a:pt x="206463" y="243801"/>
                  </a:lnTo>
                  <a:lnTo>
                    <a:pt x="204177" y="243801"/>
                  </a:lnTo>
                  <a:lnTo>
                    <a:pt x="204177" y="241515"/>
                  </a:lnTo>
                  <a:lnTo>
                    <a:pt x="196557" y="241515"/>
                  </a:lnTo>
                  <a:lnTo>
                    <a:pt x="196557" y="239229"/>
                  </a:lnTo>
                  <a:lnTo>
                    <a:pt x="186651" y="239229"/>
                  </a:lnTo>
                  <a:lnTo>
                    <a:pt x="186651" y="236181"/>
                  </a:lnTo>
                  <a:lnTo>
                    <a:pt x="179031" y="236181"/>
                  </a:lnTo>
                  <a:lnTo>
                    <a:pt x="179031" y="233895"/>
                  </a:lnTo>
                  <a:lnTo>
                    <a:pt x="176745" y="233895"/>
                  </a:lnTo>
                  <a:lnTo>
                    <a:pt x="176745" y="223989"/>
                  </a:lnTo>
                  <a:lnTo>
                    <a:pt x="179031" y="223989"/>
                  </a:lnTo>
                  <a:lnTo>
                    <a:pt x="179031" y="221703"/>
                  </a:lnTo>
                  <a:lnTo>
                    <a:pt x="186651" y="221703"/>
                  </a:lnTo>
                  <a:lnTo>
                    <a:pt x="186651" y="218655"/>
                  </a:lnTo>
                  <a:lnTo>
                    <a:pt x="191223" y="218655"/>
                  </a:lnTo>
                  <a:lnTo>
                    <a:pt x="191223" y="221703"/>
                  </a:lnTo>
                  <a:lnTo>
                    <a:pt x="198843" y="221703"/>
                  </a:lnTo>
                  <a:lnTo>
                    <a:pt x="198843" y="223989"/>
                  </a:lnTo>
                  <a:lnTo>
                    <a:pt x="201129" y="223989"/>
                  </a:lnTo>
                  <a:lnTo>
                    <a:pt x="201129" y="226275"/>
                  </a:lnTo>
                  <a:lnTo>
                    <a:pt x="204177" y="228561"/>
                  </a:lnTo>
                  <a:lnTo>
                    <a:pt x="204177" y="231609"/>
                  </a:lnTo>
                  <a:lnTo>
                    <a:pt x="211035" y="231609"/>
                  </a:lnTo>
                  <a:lnTo>
                    <a:pt x="211035" y="226275"/>
                  </a:lnTo>
                  <a:lnTo>
                    <a:pt x="208749" y="226275"/>
                  </a:lnTo>
                  <a:lnTo>
                    <a:pt x="208749" y="221703"/>
                  </a:lnTo>
                  <a:lnTo>
                    <a:pt x="206463" y="221703"/>
                  </a:lnTo>
                  <a:lnTo>
                    <a:pt x="206463" y="218655"/>
                  </a:lnTo>
                  <a:lnTo>
                    <a:pt x="204177" y="218655"/>
                  </a:lnTo>
                  <a:lnTo>
                    <a:pt x="204177" y="216369"/>
                  </a:lnTo>
                  <a:lnTo>
                    <a:pt x="201129" y="216369"/>
                  </a:lnTo>
                  <a:lnTo>
                    <a:pt x="198843" y="214083"/>
                  </a:lnTo>
                  <a:lnTo>
                    <a:pt x="179031" y="214083"/>
                  </a:lnTo>
                  <a:lnTo>
                    <a:pt x="179031" y="216369"/>
                  </a:lnTo>
                  <a:lnTo>
                    <a:pt x="173697" y="216369"/>
                  </a:lnTo>
                  <a:lnTo>
                    <a:pt x="173697" y="218655"/>
                  </a:lnTo>
                  <a:lnTo>
                    <a:pt x="171411" y="218655"/>
                  </a:lnTo>
                  <a:lnTo>
                    <a:pt x="171411" y="221703"/>
                  </a:lnTo>
                  <a:lnTo>
                    <a:pt x="169125" y="221703"/>
                  </a:lnTo>
                  <a:lnTo>
                    <a:pt x="169125" y="236181"/>
                  </a:lnTo>
                  <a:lnTo>
                    <a:pt x="171411" y="236181"/>
                  </a:lnTo>
                  <a:lnTo>
                    <a:pt x="171411" y="241515"/>
                  </a:lnTo>
                  <a:lnTo>
                    <a:pt x="176745" y="241515"/>
                  </a:lnTo>
                  <a:lnTo>
                    <a:pt x="176745" y="243801"/>
                  </a:lnTo>
                  <a:lnTo>
                    <a:pt x="183603" y="243801"/>
                  </a:lnTo>
                  <a:lnTo>
                    <a:pt x="183603" y="246087"/>
                  </a:lnTo>
                  <a:lnTo>
                    <a:pt x="193509" y="246087"/>
                  </a:lnTo>
                  <a:lnTo>
                    <a:pt x="193509" y="249135"/>
                  </a:lnTo>
                  <a:lnTo>
                    <a:pt x="201129" y="249135"/>
                  </a:lnTo>
                  <a:lnTo>
                    <a:pt x="201129" y="251421"/>
                  </a:lnTo>
                  <a:lnTo>
                    <a:pt x="204177" y="251421"/>
                  </a:lnTo>
                  <a:lnTo>
                    <a:pt x="204177" y="255993"/>
                  </a:lnTo>
                  <a:lnTo>
                    <a:pt x="206463" y="255993"/>
                  </a:lnTo>
                  <a:lnTo>
                    <a:pt x="206463" y="259041"/>
                  </a:lnTo>
                  <a:lnTo>
                    <a:pt x="204177" y="259041"/>
                  </a:lnTo>
                  <a:lnTo>
                    <a:pt x="204177" y="263601"/>
                  </a:lnTo>
                  <a:lnTo>
                    <a:pt x="201129" y="263601"/>
                  </a:lnTo>
                  <a:lnTo>
                    <a:pt x="201129" y="265887"/>
                  </a:lnTo>
                  <a:lnTo>
                    <a:pt x="193509" y="265887"/>
                  </a:lnTo>
                  <a:lnTo>
                    <a:pt x="193509" y="268935"/>
                  </a:lnTo>
                  <a:lnTo>
                    <a:pt x="188937" y="268935"/>
                  </a:lnTo>
                  <a:lnTo>
                    <a:pt x="188937" y="265887"/>
                  </a:lnTo>
                  <a:lnTo>
                    <a:pt x="179031" y="265887"/>
                  </a:lnTo>
                  <a:lnTo>
                    <a:pt x="179031" y="263601"/>
                  </a:lnTo>
                  <a:lnTo>
                    <a:pt x="176745" y="263601"/>
                  </a:lnTo>
                  <a:lnTo>
                    <a:pt x="176745" y="261315"/>
                  </a:lnTo>
                  <a:lnTo>
                    <a:pt x="173697" y="261315"/>
                  </a:lnTo>
                  <a:lnTo>
                    <a:pt x="173697" y="253707"/>
                  </a:lnTo>
                  <a:lnTo>
                    <a:pt x="166839" y="253707"/>
                  </a:lnTo>
                  <a:lnTo>
                    <a:pt x="166839" y="263601"/>
                  </a:lnTo>
                  <a:lnTo>
                    <a:pt x="169125" y="263601"/>
                  </a:lnTo>
                  <a:lnTo>
                    <a:pt x="169125" y="265887"/>
                  </a:lnTo>
                  <a:lnTo>
                    <a:pt x="171411" y="265887"/>
                  </a:lnTo>
                  <a:lnTo>
                    <a:pt x="171411" y="268935"/>
                  </a:lnTo>
                  <a:lnTo>
                    <a:pt x="173697" y="268935"/>
                  </a:lnTo>
                  <a:lnTo>
                    <a:pt x="173697" y="271221"/>
                  </a:lnTo>
                  <a:lnTo>
                    <a:pt x="176745" y="271221"/>
                  </a:lnTo>
                  <a:lnTo>
                    <a:pt x="176745" y="273507"/>
                  </a:lnTo>
                  <a:lnTo>
                    <a:pt x="201129" y="273507"/>
                  </a:lnTo>
                  <a:lnTo>
                    <a:pt x="201129" y="271221"/>
                  </a:lnTo>
                  <a:lnTo>
                    <a:pt x="206463" y="271221"/>
                  </a:lnTo>
                  <a:lnTo>
                    <a:pt x="206463" y="268935"/>
                  </a:lnTo>
                  <a:lnTo>
                    <a:pt x="208749" y="268935"/>
                  </a:lnTo>
                  <a:lnTo>
                    <a:pt x="208749" y="265887"/>
                  </a:lnTo>
                  <a:lnTo>
                    <a:pt x="211035" y="265887"/>
                  </a:lnTo>
                  <a:lnTo>
                    <a:pt x="211035" y="261315"/>
                  </a:lnTo>
                  <a:lnTo>
                    <a:pt x="214083" y="259041"/>
                  </a:lnTo>
                  <a:lnTo>
                    <a:pt x="214083" y="253707"/>
                  </a:lnTo>
                  <a:close/>
                </a:path>
                <a:path w="1144904" h="326390">
                  <a:moveTo>
                    <a:pt x="268173" y="265887"/>
                  </a:moveTo>
                  <a:lnTo>
                    <a:pt x="230847" y="265887"/>
                  </a:lnTo>
                  <a:lnTo>
                    <a:pt x="230847" y="246087"/>
                  </a:lnTo>
                  <a:lnTo>
                    <a:pt x="263601" y="246087"/>
                  </a:lnTo>
                  <a:lnTo>
                    <a:pt x="263601" y="239229"/>
                  </a:lnTo>
                  <a:lnTo>
                    <a:pt x="230847" y="239229"/>
                  </a:lnTo>
                  <a:lnTo>
                    <a:pt x="230847" y="221703"/>
                  </a:lnTo>
                  <a:lnTo>
                    <a:pt x="265887" y="221703"/>
                  </a:lnTo>
                  <a:lnTo>
                    <a:pt x="265887" y="214083"/>
                  </a:lnTo>
                  <a:lnTo>
                    <a:pt x="223989" y="214083"/>
                  </a:lnTo>
                  <a:lnTo>
                    <a:pt x="223989" y="273507"/>
                  </a:lnTo>
                  <a:lnTo>
                    <a:pt x="268173" y="273507"/>
                  </a:lnTo>
                  <a:lnTo>
                    <a:pt x="268173" y="265887"/>
                  </a:lnTo>
                  <a:close/>
                </a:path>
                <a:path w="1144904" h="326390">
                  <a:moveTo>
                    <a:pt x="320738" y="214083"/>
                  </a:moveTo>
                  <a:lnTo>
                    <a:pt x="273507" y="214083"/>
                  </a:lnTo>
                  <a:lnTo>
                    <a:pt x="273507" y="221703"/>
                  </a:lnTo>
                  <a:lnTo>
                    <a:pt x="293319" y="221703"/>
                  </a:lnTo>
                  <a:lnTo>
                    <a:pt x="293319" y="273507"/>
                  </a:lnTo>
                  <a:lnTo>
                    <a:pt x="300939" y="273507"/>
                  </a:lnTo>
                  <a:lnTo>
                    <a:pt x="300939" y="221703"/>
                  </a:lnTo>
                  <a:lnTo>
                    <a:pt x="320738" y="221703"/>
                  </a:lnTo>
                  <a:lnTo>
                    <a:pt x="320738" y="214083"/>
                  </a:lnTo>
                  <a:close/>
                </a:path>
                <a:path w="1144904" h="326390">
                  <a:moveTo>
                    <a:pt x="387781" y="249135"/>
                  </a:moveTo>
                  <a:lnTo>
                    <a:pt x="348170" y="249135"/>
                  </a:lnTo>
                  <a:lnTo>
                    <a:pt x="348170" y="255993"/>
                  </a:lnTo>
                  <a:lnTo>
                    <a:pt x="387781" y="255993"/>
                  </a:lnTo>
                  <a:lnTo>
                    <a:pt x="387781" y="249135"/>
                  </a:lnTo>
                  <a:close/>
                </a:path>
                <a:path w="1144904" h="326390">
                  <a:moveTo>
                    <a:pt x="387781" y="231609"/>
                  </a:moveTo>
                  <a:lnTo>
                    <a:pt x="348170" y="231609"/>
                  </a:lnTo>
                  <a:lnTo>
                    <a:pt x="348170" y="239229"/>
                  </a:lnTo>
                  <a:lnTo>
                    <a:pt x="387781" y="239229"/>
                  </a:lnTo>
                  <a:lnTo>
                    <a:pt x="387781" y="231609"/>
                  </a:lnTo>
                  <a:close/>
                </a:path>
                <a:path w="1144904" h="326390">
                  <a:moveTo>
                    <a:pt x="534835" y="231609"/>
                  </a:moveTo>
                  <a:lnTo>
                    <a:pt x="516597" y="206463"/>
                  </a:lnTo>
                  <a:lnTo>
                    <a:pt x="512737" y="201129"/>
                  </a:lnTo>
                  <a:lnTo>
                    <a:pt x="517309" y="194271"/>
                  </a:lnTo>
                  <a:lnTo>
                    <a:pt x="532549" y="171424"/>
                  </a:lnTo>
                  <a:lnTo>
                    <a:pt x="524929" y="171424"/>
                  </a:lnTo>
                  <a:lnTo>
                    <a:pt x="512737" y="188937"/>
                  </a:lnTo>
                  <a:lnTo>
                    <a:pt x="512737" y="191223"/>
                  </a:lnTo>
                  <a:lnTo>
                    <a:pt x="509689" y="191223"/>
                  </a:lnTo>
                  <a:lnTo>
                    <a:pt x="509689" y="194271"/>
                  </a:lnTo>
                  <a:lnTo>
                    <a:pt x="507403" y="194271"/>
                  </a:lnTo>
                  <a:lnTo>
                    <a:pt x="507403" y="191223"/>
                  </a:lnTo>
                  <a:lnTo>
                    <a:pt x="505117" y="191223"/>
                  </a:lnTo>
                  <a:lnTo>
                    <a:pt x="505117" y="188937"/>
                  </a:lnTo>
                  <a:lnTo>
                    <a:pt x="502831" y="188937"/>
                  </a:lnTo>
                  <a:lnTo>
                    <a:pt x="492163" y="171424"/>
                  </a:lnTo>
                  <a:lnTo>
                    <a:pt x="482257" y="171424"/>
                  </a:lnTo>
                  <a:lnTo>
                    <a:pt x="502831" y="201129"/>
                  </a:lnTo>
                  <a:lnTo>
                    <a:pt x="479971" y="231609"/>
                  </a:lnTo>
                  <a:lnTo>
                    <a:pt x="489877" y="231609"/>
                  </a:lnTo>
                  <a:lnTo>
                    <a:pt x="505117" y="211797"/>
                  </a:lnTo>
                  <a:lnTo>
                    <a:pt x="505117" y="208749"/>
                  </a:lnTo>
                  <a:lnTo>
                    <a:pt x="507403" y="208749"/>
                  </a:lnTo>
                  <a:lnTo>
                    <a:pt x="509689" y="208749"/>
                  </a:lnTo>
                  <a:lnTo>
                    <a:pt x="509689" y="211797"/>
                  </a:lnTo>
                  <a:lnTo>
                    <a:pt x="524929" y="231609"/>
                  </a:lnTo>
                  <a:lnTo>
                    <a:pt x="534835" y="231609"/>
                  </a:lnTo>
                  <a:close/>
                </a:path>
                <a:path w="1144904" h="326390">
                  <a:moveTo>
                    <a:pt x="547014" y="171424"/>
                  </a:moveTo>
                  <a:lnTo>
                    <a:pt x="540169" y="171424"/>
                  </a:lnTo>
                  <a:lnTo>
                    <a:pt x="540169" y="181330"/>
                  </a:lnTo>
                  <a:lnTo>
                    <a:pt x="544741" y="181330"/>
                  </a:lnTo>
                  <a:lnTo>
                    <a:pt x="544741" y="184378"/>
                  </a:lnTo>
                  <a:lnTo>
                    <a:pt x="542455" y="184378"/>
                  </a:lnTo>
                  <a:lnTo>
                    <a:pt x="542455" y="188937"/>
                  </a:lnTo>
                  <a:lnTo>
                    <a:pt x="540169" y="188937"/>
                  </a:lnTo>
                  <a:lnTo>
                    <a:pt x="542455" y="191223"/>
                  </a:lnTo>
                  <a:lnTo>
                    <a:pt x="544741" y="191223"/>
                  </a:lnTo>
                  <a:lnTo>
                    <a:pt x="544741" y="188937"/>
                  </a:lnTo>
                  <a:lnTo>
                    <a:pt x="547014" y="188937"/>
                  </a:lnTo>
                  <a:lnTo>
                    <a:pt x="547014" y="171424"/>
                  </a:lnTo>
                  <a:close/>
                </a:path>
                <a:path w="1144904" h="326390">
                  <a:moveTo>
                    <a:pt x="559968" y="278841"/>
                  </a:moveTo>
                  <a:lnTo>
                    <a:pt x="556920" y="278841"/>
                  </a:lnTo>
                  <a:lnTo>
                    <a:pt x="556920" y="271221"/>
                  </a:lnTo>
                  <a:lnTo>
                    <a:pt x="554634" y="271221"/>
                  </a:lnTo>
                  <a:lnTo>
                    <a:pt x="554634" y="268935"/>
                  </a:lnTo>
                  <a:lnTo>
                    <a:pt x="550062" y="268935"/>
                  </a:lnTo>
                  <a:lnTo>
                    <a:pt x="550062" y="265887"/>
                  </a:lnTo>
                  <a:lnTo>
                    <a:pt x="529501" y="265887"/>
                  </a:lnTo>
                  <a:lnTo>
                    <a:pt x="529501" y="268935"/>
                  </a:lnTo>
                  <a:lnTo>
                    <a:pt x="527215" y="268935"/>
                  </a:lnTo>
                  <a:lnTo>
                    <a:pt x="527215" y="271221"/>
                  </a:lnTo>
                  <a:lnTo>
                    <a:pt x="524929" y="271221"/>
                  </a:lnTo>
                  <a:lnTo>
                    <a:pt x="524929" y="273507"/>
                  </a:lnTo>
                  <a:lnTo>
                    <a:pt x="522643" y="273507"/>
                  </a:lnTo>
                  <a:lnTo>
                    <a:pt x="522643" y="281127"/>
                  </a:lnTo>
                  <a:lnTo>
                    <a:pt x="519595" y="281127"/>
                  </a:lnTo>
                  <a:lnTo>
                    <a:pt x="527215" y="283413"/>
                  </a:lnTo>
                  <a:lnTo>
                    <a:pt x="527215" y="281127"/>
                  </a:lnTo>
                  <a:lnTo>
                    <a:pt x="529501" y="281127"/>
                  </a:lnTo>
                  <a:lnTo>
                    <a:pt x="529501" y="276555"/>
                  </a:lnTo>
                  <a:lnTo>
                    <a:pt x="532549" y="273507"/>
                  </a:lnTo>
                  <a:lnTo>
                    <a:pt x="534835" y="273507"/>
                  </a:lnTo>
                  <a:lnTo>
                    <a:pt x="534835" y="271221"/>
                  </a:lnTo>
                  <a:lnTo>
                    <a:pt x="544741" y="271221"/>
                  </a:lnTo>
                  <a:lnTo>
                    <a:pt x="547014" y="273507"/>
                  </a:lnTo>
                  <a:lnTo>
                    <a:pt x="550062" y="273507"/>
                  </a:lnTo>
                  <a:lnTo>
                    <a:pt x="550062" y="278841"/>
                  </a:lnTo>
                  <a:lnTo>
                    <a:pt x="552348" y="278841"/>
                  </a:lnTo>
                  <a:lnTo>
                    <a:pt x="552348" y="283413"/>
                  </a:lnTo>
                  <a:lnTo>
                    <a:pt x="550062" y="283413"/>
                  </a:lnTo>
                  <a:lnTo>
                    <a:pt x="550062" y="288747"/>
                  </a:lnTo>
                  <a:lnTo>
                    <a:pt x="547014" y="288747"/>
                  </a:lnTo>
                  <a:lnTo>
                    <a:pt x="547014" y="293319"/>
                  </a:lnTo>
                  <a:lnTo>
                    <a:pt x="544741" y="293319"/>
                  </a:lnTo>
                  <a:lnTo>
                    <a:pt x="544741" y="296367"/>
                  </a:lnTo>
                  <a:lnTo>
                    <a:pt x="542455" y="296367"/>
                  </a:lnTo>
                  <a:lnTo>
                    <a:pt x="540169" y="298653"/>
                  </a:lnTo>
                  <a:lnTo>
                    <a:pt x="537121" y="300939"/>
                  </a:lnTo>
                  <a:lnTo>
                    <a:pt x="534835" y="300939"/>
                  </a:lnTo>
                  <a:lnTo>
                    <a:pt x="534835" y="303987"/>
                  </a:lnTo>
                  <a:lnTo>
                    <a:pt x="532549" y="303987"/>
                  </a:lnTo>
                  <a:lnTo>
                    <a:pt x="532549" y="306273"/>
                  </a:lnTo>
                  <a:lnTo>
                    <a:pt x="529501" y="306273"/>
                  </a:lnTo>
                  <a:lnTo>
                    <a:pt x="529501" y="308559"/>
                  </a:lnTo>
                  <a:lnTo>
                    <a:pt x="527215" y="308559"/>
                  </a:lnTo>
                  <a:lnTo>
                    <a:pt x="527215" y="310845"/>
                  </a:lnTo>
                  <a:lnTo>
                    <a:pt x="524929" y="310845"/>
                  </a:lnTo>
                  <a:lnTo>
                    <a:pt x="524929" y="313893"/>
                  </a:lnTo>
                  <a:lnTo>
                    <a:pt x="522643" y="313893"/>
                  </a:lnTo>
                  <a:lnTo>
                    <a:pt x="522643" y="318465"/>
                  </a:lnTo>
                  <a:lnTo>
                    <a:pt x="519595" y="318465"/>
                  </a:lnTo>
                  <a:lnTo>
                    <a:pt x="519595" y="326085"/>
                  </a:lnTo>
                  <a:lnTo>
                    <a:pt x="559968" y="326085"/>
                  </a:lnTo>
                  <a:lnTo>
                    <a:pt x="559968" y="318465"/>
                  </a:lnTo>
                  <a:lnTo>
                    <a:pt x="529501" y="318465"/>
                  </a:lnTo>
                  <a:lnTo>
                    <a:pt x="529501" y="316179"/>
                  </a:lnTo>
                  <a:lnTo>
                    <a:pt x="532549" y="316179"/>
                  </a:lnTo>
                  <a:lnTo>
                    <a:pt x="532549" y="313893"/>
                  </a:lnTo>
                  <a:lnTo>
                    <a:pt x="534835" y="313893"/>
                  </a:lnTo>
                  <a:lnTo>
                    <a:pt x="534835" y="310845"/>
                  </a:lnTo>
                  <a:lnTo>
                    <a:pt x="537121" y="310845"/>
                  </a:lnTo>
                  <a:lnTo>
                    <a:pt x="537121" y="308559"/>
                  </a:lnTo>
                  <a:lnTo>
                    <a:pt x="540169" y="308559"/>
                  </a:lnTo>
                  <a:lnTo>
                    <a:pt x="540169" y="306273"/>
                  </a:lnTo>
                  <a:lnTo>
                    <a:pt x="542455" y="306273"/>
                  </a:lnTo>
                  <a:lnTo>
                    <a:pt x="542455" y="303987"/>
                  </a:lnTo>
                  <a:lnTo>
                    <a:pt x="544741" y="303987"/>
                  </a:lnTo>
                  <a:lnTo>
                    <a:pt x="547014" y="300939"/>
                  </a:lnTo>
                  <a:lnTo>
                    <a:pt x="550062" y="298653"/>
                  </a:lnTo>
                  <a:lnTo>
                    <a:pt x="552348" y="298653"/>
                  </a:lnTo>
                  <a:lnTo>
                    <a:pt x="552348" y="296367"/>
                  </a:lnTo>
                  <a:lnTo>
                    <a:pt x="554634" y="293319"/>
                  </a:lnTo>
                  <a:lnTo>
                    <a:pt x="554634" y="291033"/>
                  </a:lnTo>
                  <a:lnTo>
                    <a:pt x="556920" y="291033"/>
                  </a:lnTo>
                  <a:lnTo>
                    <a:pt x="556920" y="286461"/>
                  </a:lnTo>
                  <a:lnTo>
                    <a:pt x="559968" y="286461"/>
                  </a:lnTo>
                  <a:lnTo>
                    <a:pt x="559968" y="278841"/>
                  </a:lnTo>
                  <a:close/>
                </a:path>
                <a:path w="1144904" h="326390">
                  <a:moveTo>
                    <a:pt x="594258" y="171424"/>
                  </a:moveTo>
                  <a:lnTo>
                    <a:pt x="587400" y="171424"/>
                  </a:lnTo>
                  <a:lnTo>
                    <a:pt x="587400" y="191223"/>
                  </a:lnTo>
                  <a:lnTo>
                    <a:pt x="587400" y="201129"/>
                  </a:lnTo>
                  <a:lnTo>
                    <a:pt x="587400" y="221703"/>
                  </a:lnTo>
                  <a:lnTo>
                    <a:pt x="584352" y="221703"/>
                  </a:lnTo>
                  <a:lnTo>
                    <a:pt x="584352" y="223989"/>
                  </a:lnTo>
                  <a:lnTo>
                    <a:pt x="582066" y="223989"/>
                  </a:lnTo>
                  <a:lnTo>
                    <a:pt x="582066" y="226275"/>
                  </a:lnTo>
                  <a:lnTo>
                    <a:pt x="569874" y="226275"/>
                  </a:lnTo>
                  <a:lnTo>
                    <a:pt x="569874" y="223989"/>
                  </a:lnTo>
                  <a:lnTo>
                    <a:pt x="566826" y="223989"/>
                  </a:lnTo>
                  <a:lnTo>
                    <a:pt x="566826" y="218655"/>
                  </a:lnTo>
                  <a:lnTo>
                    <a:pt x="564540" y="218655"/>
                  </a:lnTo>
                  <a:lnTo>
                    <a:pt x="564540" y="201129"/>
                  </a:lnTo>
                  <a:lnTo>
                    <a:pt x="566826" y="201129"/>
                  </a:lnTo>
                  <a:lnTo>
                    <a:pt x="566826" y="196557"/>
                  </a:lnTo>
                  <a:lnTo>
                    <a:pt x="569874" y="196557"/>
                  </a:lnTo>
                  <a:lnTo>
                    <a:pt x="572160" y="194271"/>
                  </a:lnTo>
                  <a:lnTo>
                    <a:pt x="579780" y="194271"/>
                  </a:lnTo>
                  <a:lnTo>
                    <a:pt x="579780" y="196557"/>
                  </a:lnTo>
                  <a:lnTo>
                    <a:pt x="584352" y="196557"/>
                  </a:lnTo>
                  <a:lnTo>
                    <a:pt x="584352" y="201129"/>
                  </a:lnTo>
                  <a:lnTo>
                    <a:pt x="587400" y="201129"/>
                  </a:lnTo>
                  <a:lnTo>
                    <a:pt x="587400" y="191223"/>
                  </a:lnTo>
                  <a:lnTo>
                    <a:pt x="582066" y="191223"/>
                  </a:lnTo>
                  <a:lnTo>
                    <a:pt x="582066" y="188937"/>
                  </a:lnTo>
                  <a:lnTo>
                    <a:pt x="566826" y="188937"/>
                  </a:lnTo>
                  <a:lnTo>
                    <a:pt x="566826" y="191223"/>
                  </a:lnTo>
                  <a:lnTo>
                    <a:pt x="562254" y="191223"/>
                  </a:lnTo>
                  <a:lnTo>
                    <a:pt x="562254" y="194271"/>
                  </a:lnTo>
                  <a:lnTo>
                    <a:pt x="559968" y="194271"/>
                  </a:lnTo>
                  <a:lnTo>
                    <a:pt x="559968" y="198843"/>
                  </a:lnTo>
                  <a:lnTo>
                    <a:pt x="556920" y="201129"/>
                  </a:lnTo>
                  <a:lnTo>
                    <a:pt x="556920" y="221703"/>
                  </a:lnTo>
                  <a:lnTo>
                    <a:pt x="559968" y="221703"/>
                  </a:lnTo>
                  <a:lnTo>
                    <a:pt x="559968" y="226275"/>
                  </a:lnTo>
                  <a:lnTo>
                    <a:pt x="562254" y="226275"/>
                  </a:lnTo>
                  <a:lnTo>
                    <a:pt x="562254" y="228561"/>
                  </a:lnTo>
                  <a:lnTo>
                    <a:pt x="564540" y="228561"/>
                  </a:lnTo>
                  <a:lnTo>
                    <a:pt x="566826" y="231609"/>
                  </a:lnTo>
                  <a:lnTo>
                    <a:pt x="572160" y="231609"/>
                  </a:lnTo>
                  <a:lnTo>
                    <a:pt x="572160" y="233895"/>
                  </a:lnTo>
                  <a:lnTo>
                    <a:pt x="579780" y="233895"/>
                  </a:lnTo>
                  <a:lnTo>
                    <a:pt x="579780" y="231609"/>
                  </a:lnTo>
                  <a:lnTo>
                    <a:pt x="584352" y="231609"/>
                  </a:lnTo>
                  <a:lnTo>
                    <a:pt x="584352" y="228561"/>
                  </a:lnTo>
                  <a:lnTo>
                    <a:pt x="587400" y="228561"/>
                  </a:lnTo>
                  <a:lnTo>
                    <a:pt x="587400" y="231609"/>
                  </a:lnTo>
                  <a:lnTo>
                    <a:pt x="594258" y="231609"/>
                  </a:lnTo>
                  <a:lnTo>
                    <a:pt x="594258" y="171424"/>
                  </a:lnTo>
                  <a:close/>
                </a:path>
                <a:path w="1144904" h="326390">
                  <a:moveTo>
                    <a:pt x="1079563" y="24384"/>
                  </a:moveTo>
                  <a:lnTo>
                    <a:pt x="1065098" y="24384"/>
                  </a:lnTo>
                  <a:lnTo>
                    <a:pt x="1065098" y="9906"/>
                  </a:lnTo>
                  <a:lnTo>
                    <a:pt x="1057478" y="9906"/>
                  </a:lnTo>
                  <a:lnTo>
                    <a:pt x="1057478" y="24384"/>
                  </a:lnTo>
                  <a:lnTo>
                    <a:pt x="1039952" y="24384"/>
                  </a:lnTo>
                  <a:lnTo>
                    <a:pt x="1039952" y="32004"/>
                  </a:lnTo>
                  <a:lnTo>
                    <a:pt x="1057478" y="32004"/>
                  </a:lnTo>
                  <a:lnTo>
                    <a:pt x="1057478" y="49517"/>
                  </a:lnTo>
                  <a:lnTo>
                    <a:pt x="1065098" y="49517"/>
                  </a:lnTo>
                  <a:lnTo>
                    <a:pt x="1065098" y="32004"/>
                  </a:lnTo>
                  <a:lnTo>
                    <a:pt x="1079563" y="32004"/>
                  </a:lnTo>
                  <a:lnTo>
                    <a:pt x="1079563" y="24384"/>
                  </a:lnTo>
                  <a:close/>
                </a:path>
                <a:path w="1144904" h="326390">
                  <a:moveTo>
                    <a:pt x="1144333" y="59423"/>
                  </a:moveTo>
                  <a:lnTo>
                    <a:pt x="1132141" y="41897"/>
                  </a:lnTo>
                  <a:lnTo>
                    <a:pt x="1132141" y="39611"/>
                  </a:lnTo>
                  <a:lnTo>
                    <a:pt x="1129855" y="39611"/>
                  </a:lnTo>
                  <a:lnTo>
                    <a:pt x="1129855" y="37325"/>
                  </a:lnTo>
                  <a:lnTo>
                    <a:pt x="1126807" y="37325"/>
                  </a:lnTo>
                  <a:lnTo>
                    <a:pt x="1126807" y="34277"/>
                  </a:lnTo>
                  <a:lnTo>
                    <a:pt x="1124521" y="34277"/>
                  </a:lnTo>
                  <a:lnTo>
                    <a:pt x="1124521" y="32004"/>
                  </a:lnTo>
                  <a:lnTo>
                    <a:pt x="1124521" y="29705"/>
                  </a:lnTo>
                  <a:lnTo>
                    <a:pt x="1132141" y="29705"/>
                  </a:lnTo>
                  <a:lnTo>
                    <a:pt x="1132141" y="27432"/>
                  </a:lnTo>
                  <a:lnTo>
                    <a:pt x="1134427" y="27432"/>
                  </a:lnTo>
                  <a:lnTo>
                    <a:pt x="1134427" y="24384"/>
                  </a:lnTo>
                  <a:lnTo>
                    <a:pt x="1137475" y="24384"/>
                  </a:lnTo>
                  <a:lnTo>
                    <a:pt x="1137475" y="16764"/>
                  </a:lnTo>
                  <a:lnTo>
                    <a:pt x="1139761" y="16764"/>
                  </a:lnTo>
                  <a:lnTo>
                    <a:pt x="1139761" y="12192"/>
                  </a:lnTo>
                  <a:lnTo>
                    <a:pt x="1137475" y="12192"/>
                  </a:lnTo>
                  <a:lnTo>
                    <a:pt x="1137475" y="6858"/>
                  </a:lnTo>
                  <a:lnTo>
                    <a:pt x="1134427" y="4572"/>
                  </a:lnTo>
                  <a:lnTo>
                    <a:pt x="1134427" y="2286"/>
                  </a:lnTo>
                  <a:lnTo>
                    <a:pt x="1129855" y="2286"/>
                  </a:lnTo>
                  <a:lnTo>
                    <a:pt x="1129855" y="9906"/>
                  </a:lnTo>
                  <a:lnTo>
                    <a:pt x="1129855" y="22098"/>
                  </a:lnTo>
                  <a:lnTo>
                    <a:pt x="1126807" y="22098"/>
                  </a:lnTo>
                  <a:lnTo>
                    <a:pt x="1124521" y="24384"/>
                  </a:lnTo>
                  <a:lnTo>
                    <a:pt x="1100137" y="24384"/>
                  </a:lnTo>
                  <a:lnTo>
                    <a:pt x="1100137" y="4572"/>
                  </a:lnTo>
                  <a:lnTo>
                    <a:pt x="1122235" y="4572"/>
                  </a:lnTo>
                  <a:lnTo>
                    <a:pt x="1122235" y="6858"/>
                  </a:lnTo>
                  <a:lnTo>
                    <a:pt x="1126807" y="6858"/>
                  </a:lnTo>
                  <a:lnTo>
                    <a:pt x="1126807" y="9906"/>
                  </a:lnTo>
                  <a:lnTo>
                    <a:pt x="1129855" y="9906"/>
                  </a:lnTo>
                  <a:lnTo>
                    <a:pt x="1129855" y="2286"/>
                  </a:lnTo>
                  <a:lnTo>
                    <a:pt x="1129855" y="0"/>
                  </a:lnTo>
                  <a:lnTo>
                    <a:pt x="1089469" y="0"/>
                  </a:lnTo>
                  <a:lnTo>
                    <a:pt x="1092517" y="59423"/>
                  </a:lnTo>
                  <a:lnTo>
                    <a:pt x="1100137" y="59423"/>
                  </a:lnTo>
                  <a:lnTo>
                    <a:pt x="1100137" y="32004"/>
                  </a:lnTo>
                  <a:lnTo>
                    <a:pt x="1114615" y="32004"/>
                  </a:lnTo>
                  <a:lnTo>
                    <a:pt x="1114615" y="34277"/>
                  </a:lnTo>
                  <a:lnTo>
                    <a:pt x="1116901" y="34277"/>
                  </a:lnTo>
                  <a:lnTo>
                    <a:pt x="1116901" y="37325"/>
                  </a:lnTo>
                  <a:lnTo>
                    <a:pt x="1119949" y="37325"/>
                  </a:lnTo>
                  <a:lnTo>
                    <a:pt x="1119949" y="39611"/>
                  </a:lnTo>
                  <a:lnTo>
                    <a:pt x="1122235" y="39611"/>
                  </a:lnTo>
                  <a:lnTo>
                    <a:pt x="1122235" y="41897"/>
                  </a:lnTo>
                  <a:lnTo>
                    <a:pt x="1124521" y="41897"/>
                  </a:lnTo>
                  <a:lnTo>
                    <a:pt x="1124521" y="47231"/>
                  </a:lnTo>
                  <a:lnTo>
                    <a:pt x="1134427" y="59423"/>
                  </a:lnTo>
                  <a:lnTo>
                    <a:pt x="1144333" y="59423"/>
                  </a:lnTo>
                  <a:close/>
                </a:path>
              </a:pathLst>
            </a:custGeom>
            <a:solidFill>
              <a:srgbClr val="000000"/>
            </a:solidFill>
          </p:spPr>
          <p:txBody>
            <a:bodyPr wrap="square" lIns="0" tIns="0" rIns="0" bIns="0" rtlCol="0"/>
            <a:lstStyle/>
            <a:p>
              <a:endParaRPr/>
            </a:p>
          </p:txBody>
        </p:sp>
      </p:grpSp>
      <p:sp>
        <p:nvSpPr>
          <p:cNvPr id="14" name="13 Rectángulo"/>
          <p:cNvSpPr/>
          <p:nvPr/>
        </p:nvSpPr>
        <p:spPr>
          <a:xfrm>
            <a:off x="11226816" y="7243778"/>
            <a:ext cx="6357982" cy="707886"/>
          </a:xfrm>
          <a:prstGeom prst="rect">
            <a:avLst/>
          </a:prstGeom>
        </p:spPr>
        <p:txBody>
          <a:bodyPr wrap="square">
            <a:spAutoFit/>
          </a:bodyPr>
          <a:lstStyle/>
          <a:p>
            <a:pPr algn="ctr"/>
            <a:r>
              <a:rPr lang="es-AR" sz="2000" b="1" dirty="0" smtClean="0">
                <a:latin typeface="Comic Sans MS" pitchFamily="66" charset="0"/>
              </a:rPr>
              <a:t>Figura 3 Característica típica del relé de pérdida de campo </a:t>
            </a:r>
            <a:endParaRPr lang="es-AR" sz="2000" b="1" dirty="0">
              <a:latin typeface="Comic Sans MS" pitchFamily="66" charset="0"/>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96802" y="385730"/>
            <a:ext cx="10787138" cy="9653925"/>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Esquema de relé </a:t>
            </a:r>
            <a:r>
              <a:rPr sz="2400" b="1" spc="-5">
                <a:latin typeface="Comic Sans MS"/>
                <a:cs typeface="Comic Sans MS"/>
              </a:rPr>
              <a:t>Mho</a:t>
            </a:r>
            <a:r>
              <a:rPr sz="2400" b="1">
                <a:latin typeface="Comic Sans MS"/>
                <a:cs typeface="Comic Sans MS"/>
              </a:rPr>
              <a:t> </a:t>
            </a:r>
            <a:r>
              <a:rPr sz="2400" b="1" spc="-5" smtClean="0">
                <a:latin typeface="Comic Sans MS"/>
                <a:cs typeface="Comic Sans MS"/>
              </a:rPr>
              <a:t>simple</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Un</a:t>
            </a:r>
            <a:r>
              <a:rPr lang="es-AR" sz="2400" spc="150" dirty="0" smtClean="0">
                <a:latin typeface="Comic Sans MS"/>
                <a:cs typeface="Comic Sans MS"/>
              </a:rPr>
              <a:t> </a:t>
            </a:r>
            <a:r>
              <a:rPr lang="es-AR" sz="2400" spc="-5" dirty="0" smtClean="0">
                <a:latin typeface="Comic Sans MS"/>
                <a:cs typeface="Comic Sans MS"/>
              </a:rPr>
              <a:t>relé</a:t>
            </a:r>
            <a:r>
              <a:rPr lang="es-AR" sz="2400" spc="155" dirty="0" smtClean="0">
                <a:latin typeface="Comic Sans MS"/>
                <a:cs typeface="Comic Sans MS"/>
              </a:rPr>
              <a:t> </a:t>
            </a:r>
            <a:r>
              <a:rPr lang="es-AR" sz="2400" spc="-5" dirty="0" smtClean="0">
                <a:latin typeface="Comic Sans MS"/>
                <a:cs typeface="Comic Sans MS"/>
              </a:rPr>
              <a:t>de</a:t>
            </a:r>
            <a:r>
              <a:rPr lang="es-AR" sz="2400" spc="155" dirty="0" smtClean="0">
                <a:latin typeface="Comic Sans MS"/>
                <a:cs typeface="Comic Sans MS"/>
              </a:rPr>
              <a:t> </a:t>
            </a:r>
            <a:r>
              <a:rPr lang="es-AR" sz="2400" spc="-5" dirty="0" smtClean="0">
                <a:latin typeface="Comic Sans MS"/>
                <a:cs typeface="Comic Sans MS"/>
              </a:rPr>
              <a:t>distancia</a:t>
            </a:r>
            <a:r>
              <a:rPr lang="es-AR" sz="2400" spc="150" dirty="0" smtClean="0">
                <a:latin typeface="Comic Sans MS"/>
                <a:cs typeface="Comic Sans MS"/>
              </a:rPr>
              <a:t> </a:t>
            </a:r>
            <a:r>
              <a:rPr lang="es-AR" sz="2400" spc="-5" dirty="0" err="1" smtClean="0">
                <a:latin typeface="Comic Sans MS"/>
                <a:cs typeface="Comic Sans MS"/>
              </a:rPr>
              <a:t>mho</a:t>
            </a:r>
            <a:r>
              <a:rPr lang="es-AR" sz="2400" spc="155" dirty="0" smtClean="0">
                <a:latin typeface="Comic Sans MS"/>
                <a:cs typeface="Comic Sans MS"/>
              </a:rPr>
              <a:t> </a:t>
            </a:r>
            <a:r>
              <a:rPr lang="es-AR" sz="2400" spc="-5" dirty="0" smtClean="0">
                <a:latin typeface="Comic Sans MS"/>
                <a:cs typeface="Comic Sans MS"/>
              </a:rPr>
              <a:t>trifásico</a:t>
            </a:r>
            <a:r>
              <a:rPr lang="es-AR" sz="2400" spc="155" dirty="0" smtClean="0">
                <a:latin typeface="Comic Sans MS"/>
                <a:cs typeface="Comic Sans MS"/>
              </a:rPr>
              <a:t> </a:t>
            </a:r>
            <a:r>
              <a:rPr lang="es-AR" sz="2400" spc="-5" dirty="0" smtClean="0">
                <a:latin typeface="Comic Sans MS"/>
                <a:cs typeface="Comic Sans MS"/>
              </a:rPr>
              <a:t>o</a:t>
            </a:r>
            <a:r>
              <a:rPr lang="es-AR" sz="2400" spc="150" dirty="0" smtClean="0">
                <a:latin typeface="Comic Sans MS"/>
                <a:cs typeface="Comic Sans MS"/>
              </a:rPr>
              <a:t> </a:t>
            </a:r>
            <a:r>
              <a:rPr lang="es-AR" sz="2400" spc="-5" dirty="0" smtClean="0">
                <a:latin typeface="Comic Sans MS"/>
                <a:cs typeface="Comic Sans MS"/>
              </a:rPr>
              <a:t>monofásico</a:t>
            </a:r>
            <a:r>
              <a:rPr lang="es-AR" sz="2400" spc="160" dirty="0" smtClean="0">
                <a:latin typeface="Comic Sans MS"/>
                <a:cs typeface="Comic Sans MS"/>
              </a:rPr>
              <a:t> </a:t>
            </a:r>
            <a:r>
              <a:rPr lang="es-AR" sz="2400" spc="-5" dirty="0" smtClean="0">
                <a:latin typeface="Comic Sans MS"/>
                <a:cs typeface="Comic Sans MS"/>
              </a:rPr>
              <a:t>puede </a:t>
            </a:r>
            <a:r>
              <a:rPr lang="es-AR" sz="2400" spc="-254"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aplicado</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terminales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alta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del </a:t>
            </a:r>
            <a:r>
              <a:rPr lang="es-AR" sz="2400" dirty="0" smtClean="0">
                <a:latin typeface="Comic Sans MS"/>
                <a:cs typeface="Comic Sans MS"/>
              </a:rPr>
              <a:t> </a:t>
            </a:r>
            <a:r>
              <a:rPr lang="es-AR" sz="2400" spc="-5" dirty="0" smtClean="0">
                <a:latin typeface="Comic Sans MS"/>
                <a:cs typeface="Comic Sans MS"/>
              </a:rPr>
              <a:t>transformador</a:t>
            </a:r>
            <a:r>
              <a:rPr lang="es-AR" sz="2400" dirty="0" smtClean="0">
                <a:latin typeface="Comic Sans MS"/>
                <a:cs typeface="Comic Sans MS"/>
              </a:rPr>
              <a:t> </a:t>
            </a:r>
            <a:r>
              <a:rPr lang="es-AR" sz="2400" spc="-5" dirty="0" smtClean="0">
                <a:latin typeface="Comic Sans MS"/>
                <a:cs typeface="Comic Sans MS"/>
              </a:rPr>
              <a:t>elevador,</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ver</a:t>
            </a:r>
            <a:r>
              <a:rPr lang="es-AR" sz="2400" dirty="0" smtClean="0">
                <a:latin typeface="Comic Sans MS"/>
                <a:cs typeface="Comic Sans MS"/>
              </a:rPr>
              <a:t> </a:t>
            </a:r>
            <a:r>
              <a:rPr lang="es-AR" sz="2400" spc="-5" dirty="0" smtClean="0">
                <a:latin typeface="Comic Sans MS"/>
                <a:cs typeface="Comic Sans MS"/>
              </a:rPr>
              <a:t>hacia</a:t>
            </a:r>
            <a:r>
              <a:rPr lang="es-AR" sz="2400" dirty="0" smtClean="0">
                <a:latin typeface="Comic Sans MS"/>
                <a:cs typeface="Comic Sans MS"/>
              </a:rPr>
              <a:t> </a:t>
            </a:r>
            <a:r>
              <a:rPr lang="es-AR" sz="2400" spc="-5" dirty="0" smtClean="0">
                <a:latin typeface="Comic Sans MS"/>
                <a:cs typeface="Comic Sans MS"/>
              </a:rPr>
              <a:t>dentro</a:t>
            </a:r>
            <a:r>
              <a:rPr lang="es-AR" sz="2400" dirty="0" smtClean="0">
                <a:latin typeface="Comic Sans MS"/>
                <a:cs typeface="Comic Sans MS"/>
              </a:rPr>
              <a:t> </a:t>
            </a:r>
            <a:r>
              <a:rPr lang="es-AR" sz="2400" spc="-5" dirty="0" smtClean="0">
                <a:latin typeface="Comic Sans MS"/>
                <a:cs typeface="Comic Sans MS"/>
              </a:rPr>
              <a:t>del </a:t>
            </a:r>
            <a:r>
              <a:rPr lang="es-AR" sz="2400" dirty="0" smtClean="0">
                <a:latin typeface="Comic Sans MS"/>
                <a:cs typeface="Comic Sans MS"/>
              </a:rPr>
              <a:t> </a:t>
            </a:r>
            <a:r>
              <a:rPr lang="es-AR" sz="2400" spc="-5" dirty="0" smtClean="0">
                <a:latin typeface="Comic Sans MS"/>
                <a:cs typeface="Comic Sans MS"/>
              </a:rPr>
              <a:t>generador y de su transformador elevador.</a:t>
            </a:r>
            <a:r>
              <a:rPr lang="es-AR" sz="2400" dirty="0" smtClean="0">
                <a:latin typeface="Comic Sans MS"/>
                <a:cs typeface="Comic Sans MS"/>
              </a:rPr>
              <a:t> </a:t>
            </a:r>
            <a:r>
              <a:rPr lang="es-AR" sz="2400" spc="-5" dirty="0" smtClean="0">
                <a:latin typeface="Comic Sans MS"/>
                <a:cs typeface="Comic Sans MS"/>
              </a:rPr>
              <a:t>La </a:t>
            </a:r>
            <a:r>
              <a:rPr lang="es-AR" sz="2400" b="1" spc="-5" dirty="0" smtClean="0">
                <a:latin typeface="Comic Sans MS"/>
                <a:cs typeface="Comic Sans MS"/>
              </a:rPr>
              <a:t>figura 4 </a:t>
            </a:r>
            <a:r>
              <a:rPr lang="es-AR" sz="2400" b="1" dirty="0" smtClean="0">
                <a:latin typeface="Comic Sans MS"/>
                <a:cs typeface="Comic Sans MS"/>
              </a:rPr>
              <a:t> </a:t>
            </a:r>
            <a:r>
              <a:rPr lang="es-AR" sz="2400" spc="-5" dirty="0" smtClean="0">
                <a:latin typeface="Comic Sans MS"/>
                <a:cs typeface="Comic Sans MS"/>
              </a:rPr>
              <a:t>ilustra</a:t>
            </a:r>
            <a:r>
              <a:rPr lang="es-AR" sz="2400" dirty="0" smtClean="0">
                <a:latin typeface="Comic Sans MS"/>
                <a:cs typeface="Comic Sans MS"/>
              </a:rPr>
              <a:t> </a:t>
            </a:r>
            <a:r>
              <a:rPr lang="es-AR" sz="2400" spc="-5" dirty="0" smtClean="0">
                <a:latin typeface="Comic Sans MS"/>
                <a:cs typeface="Comic Sans MS"/>
              </a:rPr>
              <a:t>esta</a:t>
            </a:r>
            <a:r>
              <a:rPr lang="es-AR" sz="2400" dirty="0" smtClean="0">
                <a:latin typeface="Comic Sans MS"/>
                <a:cs typeface="Comic Sans MS"/>
              </a:rPr>
              <a:t> </a:t>
            </a:r>
            <a:r>
              <a:rPr lang="es-AR" sz="2400" spc="-5" dirty="0" smtClean="0">
                <a:latin typeface="Comic Sans MS"/>
                <a:cs typeface="Comic Sans MS"/>
              </a:rPr>
              <a:t>aplicación,</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cual</a:t>
            </a:r>
            <a:r>
              <a:rPr lang="es-AR" sz="2400" dirty="0" smtClean="0">
                <a:latin typeface="Comic Sans MS"/>
                <a:cs typeface="Comic Sans MS"/>
              </a:rPr>
              <a:t> </a:t>
            </a:r>
            <a:r>
              <a:rPr lang="es-AR" sz="2400" spc="-5" dirty="0" smtClean="0">
                <a:latin typeface="Comic Sans MS"/>
                <a:cs typeface="Comic Sans MS"/>
              </a:rPr>
              <a:t>este</a:t>
            </a:r>
            <a:r>
              <a:rPr lang="es-AR" sz="2400" dirty="0" smtClean="0">
                <a:latin typeface="Comic Sans MS"/>
                <a:cs typeface="Comic Sans MS"/>
              </a:rPr>
              <a:t> </a:t>
            </a:r>
            <a:r>
              <a:rPr lang="es-AR" sz="2400" spc="-5" dirty="0" smtClean="0">
                <a:latin typeface="Comic Sans MS"/>
                <a:cs typeface="Comic Sans MS"/>
              </a:rPr>
              <a:t>relé</a:t>
            </a:r>
            <a:r>
              <a:rPr lang="es-AR" sz="2400" spc="254" dirty="0" smtClean="0">
                <a:latin typeface="Comic Sans MS"/>
                <a:cs typeface="Comic Sans MS"/>
              </a:rPr>
              <a:t> </a:t>
            </a:r>
            <a:r>
              <a:rPr lang="es-AR" sz="2400" spc="-5" dirty="0" smtClean="0">
                <a:latin typeface="Comic Sans MS"/>
                <a:cs typeface="Comic Sans MS"/>
              </a:rPr>
              <a:t>puede </a:t>
            </a:r>
            <a:r>
              <a:rPr lang="es-AR" sz="2400" dirty="0" smtClean="0">
                <a:latin typeface="Comic Sans MS"/>
                <a:cs typeface="Comic Sans MS"/>
              </a:rPr>
              <a:t> </a:t>
            </a:r>
            <a:r>
              <a:rPr lang="es-AR" sz="2400" spc="-5" dirty="0" smtClean="0">
                <a:latin typeface="Comic Sans MS"/>
                <a:cs typeface="Comic Sans MS"/>
              </a:rPr>
              <a:t>detectar las oscilaciones de pérdida de sincronismo que </a:t>
            </a:r>
            <a:r>
              <a:rPr lang="es-AR" sz="2400" dirty="0" smtClean="0">
                <a:latin typeface="Comic Sans MS"/>
                <a:cs typeface="Comic Sans MS"/>
              </a:rPr>
              <a:t> </a:t>
            </a:r>
            <a:r>
              <a:rPr lang="es-AR" sz="2400" spc="-5" dirty="0" smtClean="0">
                <a:latin typeface="Comic Sans MS"/>
                <a:cs typeface="Comic Sans MS"/>
              </a:rPr>
              <a:t>pasen</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través</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transformador</a:t>
            </a:r>
            <a:r>
              <a:rPr lang="es-AR" sz="2400" dirty="0" smtClean="0">
                <a:latin typeface="Comic Sans MS"/>
                <a:cs typeface="Comic Sans MS"/>
              </a:rPr>
              <a:t> </a:t>
            </a:r>
            <a:r>
              <a:rPr lang="es-AR" sz="2400" spc="-5" dirty="0" smtClean="0">
                <a:latin typeface="Comic Sans MS"/>
                <a:cs typeface="Comic Sans MS"/>
              </a:rPr>
              <a:t>elevador</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que </a:t>
            </a:r>
            <a:r>
              <a:rPr lang="es-AR" sz="2400" spc="-254" dirty="0" smtClean="0">
                <a:latin typeface="Comic Sans MS"/>
                <a:cs typeface="Comic Sans MS"/>
              </a:rPr>
              <a:t> </a:t>
            </a:r>
            <a:r>
              <a:rPr lang="es-AR" sz="2400" spc="-5" dirty="0" smtClean="0">
                <a:latin typeface="Comic Sans MS"/>
                <a:cs typeface="Comic Sans MS"/>
              </a:rPr>
              <a:t>traslapen las características de los dos relés </a:t>
            </a:r>
            <a:r>
              <a:rPr lang="es-AR" sz="2400" spc="-5" dirty="0" err="1" smtClean="0">
                <a:latin typeface="Comic Sans MS"/>
                <a:cs typeface="Comic Sans MS"/>
              </a:rPr>
              <a:t>mho</a:t>
            </a:r>
            <a:r>
              <a:rPr lang="es-AR" sz="2400" spc="-5" dirty="0" smtClean="0">
                <a:latin typeface="Comic Sans MS"/>
                <a:cs typeface="Comic Sans MS"/>
              </a:rPr>
              <a:t> de </a:t>
            </a:r>
            <a:r>
              <a:rPr lang="es-AR" sz="2400" dirty="0" smtClean="0">
                <a:latin typeface="Comic Sans MS"/>
                <a:cs typeface="Comic Sans MS"/>
              </a:rPr>
              <a:t> </a:t>
            </a:r>
            <a:r>
              <a:rPr lang="es-AR" sz="2400" spc="-5" dirty="0" smtClean="0">
                <a:latin typeface="Comic Sans MS"/>
                <a:cs typeface="Comic Sans MS"/>
              </a:rPr>
              <a:t>pérdida de campo.</a:t>
            </a:r>
            <a:r>
              <a:rPr lang="es-AR" sz="2400" dirty="0" smtClean="0">
                <a:latin typeface="Comic Sans MS"/>
                <a:cs typeface="Comic Sans MS"/>
              </a:rPr>
              <a:t> </a:t>
            </a:r>
            <a:r>
              <a:rPr lang="es-AR" sz="2400" spc="-5" dirty="0" smtClean="0">
                <a:latin typeface="Comic Sans MS"/>
                <a:cs typeface="Comic Sans MS"/>
              </a:rPr>
              <a:t>Las ventajas de este esquema son su </a:t>
            </a:r>
            <a:r>
              <a:rPr lang="es-AR" sz="2400" dirty="0" smtClean="0">
                <a:latin typeface="Comic Sans MS"/>
                <a:cs typeface="Comic Sans MS"/>
              </a:rPr>
              <a:t> </a:t>
            </a:r>
            <a:r>
              <a:rPr lang="es-AR" sz="2400" spc="-5" dirty="0" smtClean="0">
                <a:latin typeface="Comic Sans MS"/>
                <a:cs typeface="Comic Sans MS"/>
              </a:rPr>
              <a:t>simplicidad,</a:t>
            </a:r>
            <a:r>
              <a:rPr lang="es-AR" sz="2400" dirty="0" smtClean="0">
                <a:latin typeface="Comic Sans MS"/>
                <a:cs typeface="Comic Sans MS"/>
              </a:rPr>
              <a:t> </a:t>
            </a:r>
            <a:r>
              <a:rPr lang="es-AR" sz="2400" spc="-5" dirty="0" smtClean="0">
                <a:latin typeface="Comic Sans MS"/>
                <a:cs typeface="Comic Sans MS"/>
              </a:rPr>
              <a:t>su</a:t>
            </a:r>
            <a:r>
              <a:rPr lang="es-AR" sz="2400" spc="254" dirty="0" smtClean="0">
                <a:latin typeface="Comic Sans MS"/>
                <a:cs typeface="Comic Sans MS"/>
              </a:rPr>
              <a:t> </a:t>
            </a:r>
            <a:r>
              <a:rPr lang="es-AR" sz="2400" spc="-5" dirty="0" smtClean="0">
                <a:latin typeface="Comic Sans MS"/>
                <a:cs typeface="Comic Sans MS"/>
              </a:rPr>
              <a:t>capacidad</a:t>
            </a:r>
            <a:r>
              <a:rPr lang="es-AR" sz="2400" spc="260" dirty="0" smtClean="0">
                <a:latin typeface="Comic Sans MS"/>
                <a:cs typeface="Comic Sans MS"/>
              </a:rPr>
              <a:t> </a:t>
            </a:r>
            <a:r>
              <a:rPr lang="es-AR" sz="2400" spc="-5" dirty="0" smtClean="0">
                <a:latin typeface="Comic Sans MS"/>
                <a:cs typeface="Comic Sans MS"/>
              </a:rPr>
              <a:t>para proporcionar protección </a:t>
            </a:r>
            <a:r>
              <a:rPr lang="es-AR" sz="2400" dirty="0" smtClean="0">
                <a:latin typeface="Comic Sans MS"/>
                <a:cs typeface="Comic Sans MS"/>
              </a:rPr>
              <a:t> </a:t>
            </a:r>
            <a:r>
              <a:rPr lang="es-AR" sz="2400" spc="-5" dirty="0" smtClean="0">
                <a:latin typeface="Comic Sans MS"/>
                <a:cs typeface="Comic Sans MS"/>
              </a:rPr>
              <a:t>de</a:t>
            </a:r>
            <a:r>
              <a:rPr lang="es-AR" sz="2400" spc="140" dirty="0" smtClean="0">
                <a:latin typeface="Comic Sans MS"/>
                <a:cs typeface="Comic Sans MS"/>
              </a:rPr>
              <a:t> </a:t>
            </a:r>
            <a:r>
              <a:rPr lang="es-AR" sz="2400" spc="-5" dirty="0" smtClean="0">
                <a:latin typeface="Comic Sans MS"/>
                <a:cs typeface="Comic Sans MS"/>
              </a:rPr>
              <a:t>respaldo</a:t>
            </a:r>
            <a:r>
              <a:rPr lang="es-AR" sz="2400" spc="140" dirty="0" smtClean="0">
                <a:latin typeface="Comic Sans MS"/>
                <a:cs typeface="Comic Sans MS"/>
              </a:rPr>
              <a:t> </a:t>
            </a:r>
            <a:r>
              <a:rPr lang="es-AR" sz="2400" spc="-5" dirty="0" smtClean="0">
                <a:latin typeface="Comic Sans MS"/>
                <a:cs typeface="Comic Sans MS"/>
              </a:rPr>
              <a:t>para</a:t>
            </a:r>
            <a:r>
              <a:rPr lang="es-AR" sz="2400" spc="140" dirty="0" smtClean="0">
                <a:latin typeface="Comic Sans MS"/>
                <a:cs typeface="Comic Sans MS"/>
              </a:rPr>
              <a:t> </a:t>
            </a:r>
            <a:r>
              <a:rPr lang="es-AR" sz="2400" spc="-5" dirty="0" smtClean="0">
                <a:latin typeface="Comic Sans MS"/>
                <a:cs typeface="Comic Sans MS"/>
              </a:rPr>
              <a:t>fallas</a:t>
            </a:r>
            <a:r>
              <a:rPr lang="es-AR" sz="2400" spc="140" dirty="0" smtClean="0">
                <a:latin typeface="Comic Sans MS"/>
                <a:cs typeface="Comic Sans MS"/>
              </a:rPr>
              <a:t> </a:t>
            </a:r>
            <a:r>
              <a:rPr lang="es-AR" sz="2400" spc="-5" dirty="0" smtClean="0">
                <a:latin typeface="Comic Sans MS"/>
                <a:cs typeface="Comic Sans MS"/>
              </a:rPr>
              <a:t>en</a:t>
            </a:r>
            <a:r>
              <a:rPr lang="es-AR" sz="2400" spc="145" dirty="0" smtClean="0">
                <a:latin typeface="Comic Sans MS"/>
                <a:cs typeface="Comic Sans MS"/>
              </a:rPr>
              <a:t> </a:t>
            </a:r>
            <a:r>
              <a:rPr lang="es-AR" sz="2400" spc="-5" dirty="0" smtClean="0">
                <a:latin typeface="Comic Sans MS"/>
                <a:cs typeface="Comic Sans MS"/>
              </a:rPr>
              <a:t>el</a:t>
            </a:r>
            <a:r>
              <a:rPr lang="es-AR" sz="2400" spc="135" dirty="0" smtClean="0">
                <a:latin typeface="Comic Sans MS"/>
                <a:cs typeface="Comic Sans MS"/>
              </a:rPr>
              <a:t> </a:t>
            </a:r>
            <a:r>
              <a:rPr lang="es-AR" sz="2400" spc="-5" dirty="0" smtClean="0">
                <a:latin typeface="Comic Sans MS"/>
                <a:cs typeface="Comic Sans MS"/>
              </a:rPr>
              <a:t>transformador</a:t>
            </a:r>
            <a:r>
              <a:rPr lang="es-AR" sz="2400" spc="140" dirty="0" smtClean="0">
                <a:latin typeface="Comic Sans MS"/>
                <a:cs typeface="Comic Sans MS"/>
              </a:rPr>
              <a:t> </a:t>
            </a:r>
            <a:r>
              <a:rPr lang="es-AR" sz="2400" spc="-5" dirty="0" smtClean="0">
                <a:latin typeface="Comic Sans MS"/>
                <a:cs typeface="Comic Sans MS"/>
              </a:rPr>
              <a:t>elevador</a:t>
            </a:r>
            <a:r>
              <a:rPr lang="es-AR" sz="2400" spc="135" dirty="0" smtClean="0">
                <a:latin typeface="Comic Sans MS"/>
                <a:cs typeface="Comic Sans MS"/>
              </a:rPr>
              <a:t> </a:t>
            </a:r>
            <a:r>
              <a:rPr lang="es-AR" sz="2400" spc="-5" dirty="0" smtClean="0">
                <a:latin typeface="Comic Sans MS"/>
                <a:cs typeface="Comic Sans MS"/>
              </a:rPr>
              <a:t>y </a:t>
            </a:r>
            <a:r>
              <a:rPr lang="es-AR" sz="2400" spc="-254" dirty="0" smtClean="0">
                <a:latin typeface="Comic Sans MS"/>
                <a:cs typeface="Comic Sans MS"/>
              </a:rPr>
              <a:t> </a:t>
            </a:r>
            <a:r>
              <a:rPr lang="es-AR" sz="2400" spc="-5" dirty="0" smtClean="0">
                <a:latin typeface="Comic Sans MS"/>
                <a:cs typeface="Comic Sans MS"/>
              </a:rPr>
              <a:t>en una parte del generador, su capacidad para detectar </a:t>
            </a:r>
            <a:r>
              <a:rPr lang="es-AR" sz="2400" dirty="0" smtClean="0">
                <a:latin typeface="Comic Sans MS"/>
                <a:cs typeface="Comic Sans MS"/>
              </a:rPr>
              <a:t> </a:t>
            </a:r>
            <a:r>
              <a:rPr lang="es-AR" sz="2400" spc="-5" dirty="0" err="1" smtClean="0">
                <a:latin typeface="Comic Sans MS"/>
                <a:cs typeface="Comic Sans MS"/>
              </a:rPr>
              <a:t>energización</a:t>
            </a:r>
            <a:r>
              <a:rPr lang="es-AR" sz="2400" dirty="0" smtClean="0">
                <a:latin typeface="Comic Sans MS"/>
                <a:cs typeface="Comic Sans MS"/>
              </a:rPr>
              <a:t> </a:t>
            </a:r>
            <a:r>
              <a:rPr lang="es-AR" sz="2400" spc="-5" dirty="0" smtClean="0">
                <a:latin typeface="Comic Sans MS"/>
                <a:cs typeface="Comic Sans MS"/>
              </a:rPr>
              <a:t>trifásica</a:t>
            </a:r>
            <a:r>
              <a:rPr lang="es-AR" sz="2400" dirty="0" smtClean="0">
                <a:latin typeface="Comic Sans MS"/>
                <a:cs typeface="Comic Sans MS"/>
              </a:rPr>
              <a:t> </a:t>
            </a:r>
            <a:r>
              <a:rPr lang="es-AR" sz="2400" spc="-5" dirty="0" smtClean="0">
                <a:latin typeface="Comic Sans MS"/>
                <a:cs typeface="Comic Sans MS"/>
              </a:rPr>
              <a:t>inadvertida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si</a:t>
            </a:r>
            <a:r>
              <a:rPr lang="es-AR" sz="2400" dirty="0" smtClean="0">
                <a:latin typeface="Comic Sans MS"/>
                <a:cs typeface="Comic Sans MS"/>
              </a:rPr>
              <a:t> </a:t>
            </a:r>
            <a:r>
              <a:rPr lang="es-AR" sz="2400" spc="-5" dirty="0" smtClean="0">
                <a:latin typeface="Comic Sans MS"/>
                <a:cs typeface="Comic Sans MS"/>
              </a:rPr>
              <a:t>se </a:t>
            </a:r>
            <a:r>
              <a:rPr lang="es-AR" sz="2400" dirty="0" smtClean="0">
                <a:latin typeface="Comic Sans MS"/>
                <a:cs typeface="Comic Sans MS"/>
              </a:rPr>
              <a:t> </a:t>
            </a:r>
            <a:r>
              <a:rPr lang="es-AR" sz="2400" spc="-5" dirty="0" smtClean="0">
                <a:latin typeface="Comic Sans MS"/>
                <a:cs typeface="Comic Sans MS"/>
              </a:rPr>
              <a:t>ajusta</a:t>
            </a:r>
            <a:r>
              <a:rPr lang="es-AR" sz="2400" dirty="0" smtClean="0">
                <a:latin typeface="Comic Sans MS"/>
                <a:cs typeface="Comic Sans MS"/>
              </a:rPr>
              <a:t> </a:t>
            </a:r>
            <a:r>
              <a:rPr lang="es-AR" sz="2400" spc="-5" dirty="0" smtClean="0">
                <a:latin typeface="Comic Sans MS"/>
                <a:cs typeface="Comic Sans MS"/>
              </a:rPr>
              <a:t>adecuadamente,</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hecho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el</a:t>
            </a:r>
            <a:r>
              <a:rPr lang="es-AR" sz="2400" spc="254" dirty="0" smtClean="0">
                <a:latin typeface="Comic Sans MS"/>
                <a:cs typeface="Comic Sans MS"/>
              </a:rPr>
              <a:t> </a:t>
            </a:r>
            <a:r>
              <a:rPr lang="es-AR" sz="2400" spc="-5" dirty="0" smtClean="0">
                <a:latin typeface="Comic Sans MS"/>
                <a:cs typeface="Comic Sans MS"/>
              </a:rPr>
              <a:t>disparo </a:t>
            </a:r>
            <a:r>
              <a:rPr lang="es-AR" sz="2400" dirty="0" smtClean="0">
                <a:latin typeface="Comic Sans MS"/>
                <a:cs typeface="Comic Sans MS"/>
              </a:rPr>
              <a:t> </a:t>
            </a:r>
            <a:r>
              <a:rPr lang="es-AR" sz="2400" spc="-5" dirty="0" smtClean="0">
                <a:latin typeface="Comic Sans MS"/>
                <a:cs typeface="Comic Sans MS"/>
              </a:rPr>
              <a:t>puede ocurrir un buen tiempo antes de que el punto de </a:t>
            </a:r>
            <a:r>
              <a:rPr lang="es-AR" sz="2400" dirty="0" smtClean="0">
                <a:latin typeface="Comic Sans MS"/>
                <a:cs typeface="Comic Sans MS"/>
              </a:rPr>
              <a:t> </a:t>
            </a:r>
            <a:r>
              <a:rPr lang="es-AR" sz="2400" spc="-5" dirty="0" smtClean="0">
                <a:latin typeface="Comic Sans MS"/>
                <a:cs typeface="Comic Sans MS"/>
              </a:rPr>
              <a:t>180</a:t>
            </a:r>
            <a:r>
              <a:rPr lang="es-AR" sz="2400" spc="-5" dirty="0" smtClean="0">
                <a:latin typeface="Symbol"/>
                <a:cs typeface="Symbol"/>
              </a:rPr>
              <a:t></a:t>
            </a:r>
            <a:r>
              <a:rPr lang="es-AR" sz="2400" dirty="0" smtClean="0">
                <a:latin typeface="Times New Roman"/>
                <a:cs typeface="Times New Roman"/>
              </a:rPr>
              <a:t> </a:t>
            </a:r>
            <a:r>
              <a:rPr lang="es-AR" sz="2400" spc="-5" dirty="0" smtClean="0">
                <a:latin typeface="Comic Sans MS"/>
                <a:cs typeface="Comic Sans MS"/>
              </a:rPr>
              <a:t>(punto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máxima</a:t>
            </a:r>
            <a:r>
              <a:rPr lang="es-AR" sz="2400" dirty="0" smtClean="0">
                <a:latin typeface="Comic Sans MS"/>
                <a:cs typeface="Comic Sans MS"/>
              </a:rPr>
              <a:t> </a:t>
            </a:r>
            <a:r>
              <a:rPr lang="es-AR" sz="2400" spc="-5" dirty="0" smtClean="0">
                <a:latin typeface="Comic Sans MS"/>
                <a:cs typeface="Comic Sans MS"/>
              </a:rPr>
              <a:t>corriente</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esfuerzo)</a:t>
            </a:r>
            <a:r>
              <a:rPr lang="es-AR" sz="2400" dirty="0" smtClean="0">
                <a:latin typeface="Comic Sans MS"/>
                <a:cs typeface="Comic Sans MS"/>
              </a:rPr>
              <a:t> </a:t>
            </a:r>
            <a:r>
              <a:rPr lang="es-AR" sz="2400" spc="-5" dirty="0" smtClean="0">
                <a:latin typeface="Comic Sans MS"/>
                <a:cs typeface="Comic Sans MS"/>
              </a:rPr>
              <a:t>sea </a:t>
            </a:r>
            <a:r>
              <a:rPr lang="es-AR" sz="2400" dirty="0" smtClean="0">
                <a:latin typeface="Comic Sans MS"/>
                <a:cs typeface="Comic Sans MS"/>
              </a:rPr>
              <a:t> </a:t>
            </a:r>
            <a:r>
              <a:rPr lang="es-AR" sz="2400" spc="-5" dirty="0" smtClean="0">
                <a:latin typeface="Comic Sans MS"/>
                <a:cs typeface="Comic Sans MS"/>
              </a:rPr>
              <a:t>alcanzado.</a:t>
            </a:r>
            <a:r>
              <a:rPr lang="es-AR" sz="2400" dirty="0" smtClean="0">
                <a:latin typeface="Comic Sans MS"/>
                <a:cs typeface="Comic Sans MS"/>
              </a:rPr>
              <a:t> </a:t>
            </a:r>
            <a:r>
              <a:rPr lang="es-AR" sz="2400" spc="-5" dirty="0" smtClean="0">
                <a:latin typeface="Comic Sans MS"/>
                <a:cs typeface="Comic Sans MS"/>
              </a:rPr>
              <a:t>Las desventajas son que, sin supervisión, un </a:t>
            </a:r>
            <a:r>
              <a:rPr lang="es-AR" sz="2400" dirty="0" smtClean="0">
                <a:latin typeface="Comic Sans MS"/>
                <a:cs typeface="Comic Sans MS"/>
              </a:rPr>
              <a:t> </a:t>
            </a:r>
            <a:r>
              <a:rPr lang="es-AR" sz="2400" spc="-5" dirty="0" smtClean="0">
                <a:latin typeface="Comic Sans MS"/>
                <a:cs typeface="Comic Sans MS"/>
              </a:rPr>
              <a:t>círculo característico grande está expuesto a disparos </a:t>
            </a:r>
            <a:r>
              <a:rPr lang="es-AR" sz="2400" dirty="0" smtClean="0">
                <a:latin typeface="Comic Sans MS"/>
                <a:cs typeface="Comic Sans MS"/>
              </a:rPr>
              <a:t> </a:t>
            </a:r>
            <a:r>
              <a:rPr lang="es-AR" sz="2400" spc="-5" dirty="0" smtClean="0">
                <a:latin typeface="Comic Sans MS"/>
                <a:cs typeface="Comic Sans MS"/>
              </a:rPr>
              <a:t>ante</a:t>
            </a:r>
            <a:r>
              <a:rPr lang="es-AR" sz="2400" dirty="0" smtClean="0">
                <a:latin typeface="Comic Sans MS"/>
                <a:cs typeface="Comic Sans MS"/>
              </a:rPr>
              <a:t> </a:t>
            </a:r>
            <a:r>
              <a:rPr lang="es-AR" sz="2400" spc="-5" dirty="0" smtClean="0">
                <a:latin typeface="Comic Sans MS"/>
                <a:cs typeface="Comic Sans MS"/>
              </a:rPr>
              <a:t>oscilaciones</a:t>
            </a:r>
            <a:r>
              <a:rPr lang="es-AR" sz="2400" dirty="0" smtClean="0">
                <a:latin typeface="Comic Sans MS"/>
                <a:cs typeface="Comic Sans MS"/>
              </a:rPr>
              <a:t> </a:t>
            </a:r>
            <a:r>
              <a:rPr lang="es-AR" sz="2400" spc="-5" dirty="0" smtClean="0">
                <a:latin typeface="Comic Sans MS"/>
                <a:cs typeface="Comic Sans MS"/>
              </a:rPr>
              <a:t>estables,</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círculo</a:t>
            </a:r>
            <a:r>
              <a:rPr lang="es-AR" sz="2400" dirty="0" smtClean="0">
                <a:latin typeface="Comic Sans MS"/>
                <a:cs typeface="Comic Sans MS"/>
              </a:rPr>
              <a:t> </a:t>
            </a:r>
            <a:r>
              <a:rPr lang="es-AR" sz="2400" spc="-5" dirty="0" smtClean="0">
                <a:latin typeface="Comic Sans MS"/>
                <a:cs typeface="Comic Sans MS"/>
              </a:rPr>
              <a:t>característico </a:t>
            </a:r>
            <a:r>
              <a:rPr lang="es-AR" sz="2400" spc="-254" dirty="0" smtClean="0">
                <a:latin typeface="Comic Sans MS"/>
                <a:cs typeface="Comic Sans MS"/>
              </a:rPr>
              <a:t> </a:t>
            </a:r>
            <a:r>
              <a:rPr lang="es-AR" sz="2400" spc="-5" dirty="0" smtClean="0">
                <a:latin typeface="Comic Sans MS"/>
                <a:cs typeface="Comic Sans MS"/>
              </a:rPr>
              <a:t>pequeño permitiría el disparo de los interruptores del </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ángulos</a:t>
            </a:r>
            <a:r>
              <a:rPr lang="es-AR" sz="2400" dirty="0" smtClean="0">
                <a:latin typeface="Comic Sans MS"/>
                <a:cs typeface="Comic Sans MS"/>
              </a:rPr>
              <a:t> </a:t>
            </a:r>
            <a:r>
              <a:rPr lang="es-AR" sz="2400" spc="-5" dirty="0" smtClean="0">
                <a:latin typeface="Comic Sans MS"/>
                <a:cs typeface="Comic Sans MS"/>
              </a:rPr>
              <a:t>grandes,</a:t>
            </a:r>
            <a:r>
              <a:rPr lang="es-AR" sz="2400" dirty="0" smtClean="0">
                <a:latin typeface="Comic Sans MS"/>
                <a:cs typeface="Comic Sans MS"/>
              </a:rPr>
              <a:t> </a:t>
            </a:r>
            <a:r>
              <a:rPr lang="es-AR" sz="2400" spc="-5" dirty="0" smtClean="0">
                <a:latin typeface="Comic Sans MS"/>
                <a:cs typeface="Comic Sans MS"/>
              </a:rPr>
              <a:t>cercanos</a:t>
            </a:r>
            <a:r>
              <a:rPr lang="es-AR" sz="2400" dirty="0" smtClean="0">
                <a:latin typeface="Comic Sans MS"/>
                <a:cs typeface="Comic Sans MS"/>
              </a:rPr>
              <a:t> </a:t>
            </a:r>
            <a:r>
              <a:rPr lang="es-AR" sz="2400" spc="-5" dirty="0" smtClean="0">
                <a:latin typeface="Comic Sans MS"/>
                <a:cs typeface="Comic Sans MS"/>
              </a:rPr>
              <a:t>a</a:t>
            </a:r>
            <a:r>
              <a:rPr lang="es-AR" sz="2400" spc="260" dirty="0" smtClean="0">
                <a:latin typeface="Comic Sans MS"/>
                <a:cs typeface="Comic Sans MS"/>
              </a:rPr>
              <a:t> </a:t>
            </a:r>
            <a:r>
              <a:rPr lang="es-AR" sz="2400" spc="-5" dirty="0" smtClean="0">
                <a:latin typeface="Comic Sans MS"/>
                <a:cs typeface="Comic Sans MS"/>
              </a:rPr>
              <a:t>180</a:t>
            </a:r>
            <a:r>
              <a:rPr lang="es-AR" sz="2400" spc="-5" dirty="0" smtClean="0">
                <a:latin typeface="Symbol"/>
                <a:cs typeface="Symbol"/>
              </a:rPr>
              <a:t></a:t>
            </a:r>
            <a:r>
              <a:rPr lang="es-AR" sz="2400" spc="-5" dirty="0" smtClean="0">
                <a:latin typeface="Comic Sans MS"/>
                <a:cs typeface="Comic Sans MS"/>
              </a:rPr>
              <a:t>, </a:t>
            </a:r>
            <a:r>
              <a:rPr lang="es-AR" sz="2400" spc="-254" dirty="0" smtClean="0">
                <a:latin typeface="Comic Sans MS"/>
                <a:cs typeface="Comic Sans MS"/>
              </a:rPr>
              <a:t> </a:t>
            </a:r>
            <a:r>
              <a:rPr lang="es-AR" sz="2400" spc="-5" dirty="0" smtClean="0">
                <a:latin typeface="Comic Sans MS"/>
                <a:cs typeface="Comic Sans MS"/>
              </a:rPr>
              <a:t>sometiendo</a:t>
            </a:r>
            <a:r>
              <a:rPr lang="es-AR" sz="2400" dirty="0" smtClean="0">
                <a:latin typeface="Comic Sans MS"/>
                <a:cs typeface="Comic Sans MS"/>
              </a:rPr>
              <a:t> </a:t>
            </a:r>
            <a:r>
              <a:rPr lang="es-AR" sz="2400" spc="-5" dirty="0" smtClean="0">
                <a:latin typeface="Comic Sans MS"/>
                <a:cs typeface="Comic Sans MS"/>
              </a:rPr>
              <a:t>así</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interruptores</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recuperación</a:t>
            </a:r>
            <a:r>
              <a:rPr lang="es-AR" sz="2400" dirty="0" smtClean="0">
                <a:latin typeface="Comic Sans MS"/>
                <a:cs typeface="Comic Sans MS"/>
              </a:rPr>
              <a:t> </a:t>
            </a:r>
            <a:r>
              <a:rPr lang="es-AR" sz="2400" spc="-5" dirty="0" smtClean="0">
                <a:latin typeface="Comic Sans MS"/>
                <a:cs typeface="Comic Sans MS"/>
              </a:rPr>
              <a:t>máximo</a:t>
            </a:r>
            <a:r>
              <a:rPr lang="es-AR" sz="2400" spc="5" dirty="0" smtClean="0">
                <a:latin typeface="Comic Sans MS"/>
                <a:cs typeface="Comic Sans MS"/>
              </a:rPr>
              <a:t> </a:t>
            </a:r>
            <a:r>
              <a:rPr lang="es-AR" sz="2400" spc="-5" dirty="0" smtClean="0">
                <a:latin typeface="Comic Sans MS"/>
                <a:cs typeface="Comic Sans MS"/>
              </a:rPr>
              <a:t>durante</a:t>
            </a:r>
            <a:r>
              <a:rPr lang="es-AR" sz="2400" dirty="0" smtClean="0">
                <a:latin typeface="Comic Sans MS"/>
                <a:cs typeface="Comic Sans MS"/>
              </a:rPr>
              <a:t> </a:t>
            </a:r>
            <a:r>
              <a:rPr lang="es-AR" sz="2400" spc="-5" dirty="0" smtClean="0">
                <a:latin typeface="Comic Sans MS"/>
                <a:cs typeface="Comic Sans MS"/>
              </a:rPr>
              <a:t>la</a:t>
            </a:r>
            <a:r>
              <a:rPr lang="es-AR" sz="2400" spc="5" dirty="0" smtClean="0">
                <a:latin typeface="Comic Sans MS"/>
                <a:cs typeface="Comic Sans MS"/>
              </a:rPr>
              <a:t> </a:t>
            </a:r>
            <a:r>
              <a:rPr lang="es-AR" sz="2400" spc="-5" dirty="0" smtClean="0">
                <a:latin typeface="Comic Sans MS"/>
                <a:cs typeface="Comic Sans MS"/>
              </a:rPr>
              <a:t>interrupción</a:t>
            </a:r>
            <a:r>
              <a:rPr lang="es-AR" sz="2400" spc="-5" dirty="0" smtClean="0">
                <a:latin typeface="Comic Sans MS"/>
                <a:cs typeface="Comic Sans MS"/>
              </a:rPr>
              <a:t>.</a:t>
            </a:r>
          </a:p>
          <a:p>
            <a:pPr marL="12700" algn="just">
              <a:spcBef>
                <a:spcPts val="100"/>
              </a:spcBef>
            </a:pPr>
            <a:r>
              <a:rPr lang="es-AR" sz="2400" spc="-5" dirty="0" smtClean="0">
                <a:latin typeface="Comic Sans MS"/>
                <a:cs typeface="Comic Sans MS"/>
              </a:rPr>
              <a:t>Un esquema de 1 relé de pérdida de sincronismo podría </a:t>
            </a:r>
            <a:r>
              <a:rPr lang="es-AR" sz="2400" dirty="0" smtClean="0">
                <a:latin typeface="Comic Sans MS"/>
                <a:cs typeface="Comic Sans MS"/>
              </a:rPr>
              <a:t> </a:t>
            </a:r>
            <a:r>
              <a:rPr lang="es-AR" sz="2400" spc="-5" dirty="0" smtClean="0">
                <a:latin typeface="Comic Sans MS"/>
                <a:cs typeface="Comic Sans MS"/>
              </a:rPr>
              <a:t>también ser aplicado en las terminales del generador con </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desplazamiento</a:t>
            </a:r>
            <a:r>
              <a:rPr lang="es-AR" sz="2400" dirty="0" smtClean="0">
                <a:latin typeface="Comic Sans MS"/>
                <a:cs typeface="Comic Sans MS"/>
              </a:rPr>
              <a:t> </a:t>
            </a:r>
            <a:r>
              <a:rPr lang="es-AR" sz="2400" spc="-5" dirty="0" smtClean="0">
                <a:latin typeface="Comic Sans MS"/>
                <a:cs typeface="Comic Sans MS"/>
              </a:rPr>
              <a:t>inverso</a:t>
            </a:r>
            <a:r>
              <a:rPr lang="es-AR" sz="2400" dirty="0" smtClean="0">
                <a:latin typeface="Comic Sans MS"/>
                <a:cs typeface="Comic Sans MS"/>
              </a:rPr>
              <a:t> </a:t>
            </a:r>
            <a:r>
              <a:rPr lang="es-AR" sz="2400" spc="-5" dirty="0" smtClean="0">
                <a:latin typeface="Comic Sans MS"/>
                <a:cs typeface="Comic Sans MS"/>
              </a:rPr>
              <a:t>hacia</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transformador </a:t>
            </a:r>
            <a:r>
              <a:rPr lang="es-AR" sz="2400" dirty="0" smtClean="0">
                <a:latin typeface="Comic Sans MS"/>
                <a:cs typeface="Comic Sans MS"/>
              </a:rPr>
              <a:t> </a:t>
            </a:r>
            <a:r>
              <a:rPr lang="es-AR" sz="2400" spc="-5" dirty="0" smtClean="0">
                <a:latin typeface="Comic Sans MS"/>
                <a:cs typeface="Comic Sans MS"/>
              </a:rPr>
              <a:t>elevador.</a:t>
            </a:r>
            <a:r>
              <a:rPr lang="es-AR" sz="2400" dirty="0" smtClean="0">
                <a:latin typeface="Comic Sans MS"/>
                <a:cs typeface="Comic Sans MS"/>
              </a:rPr>
              <a:t> </a:t>
            </a:r>
            <a:r>
              <a:rPr lang="es-AR" sz="2400" spc="-5" dirty="0" smtClean="0">
                <a:latin typeface="Comic Sans MS"/>
                <a:cs typeface="Comic Sans MS"/>
              </a:rPr>
              <a:t>Sin</a:t>
            </a:r>
            <a:r>
              <a:rPr lang="es-AR" sz="2400" dirty="0" smtClean="0">
                <a:latin typeface="Comic Sans MS"/>
                <a:cs typeface="Comic Sans MS"/>
              </a:rPr>
              <a:t> </a:t>
            </a:r>
            <a:r>
              <a:rPr lang="es-AR" sz="2400" spc="-5" dirty="0" smtClean="0">
                <a:latin typeface="Comic Sans MS"/>
                <a:cs typeface="Comic Sans MS"/>
              </a:rPr>
              <a:t>embargo,</a:t>
            </a:r>
            <a:r>
              <a:rPr lang="es-AR" sz="2400" dirty="0" smtClean="0">
                <a:latin typeface="Comic Sans MS"/>
                <a:cs typeface="Comic Sans MS"/>
              </a:rPr>
              <a:t> </a:t>
            </a:r>
            <a:r>
              <a:rPr lang="es-AR" sz="2400" spc="-5" dirty="0" smtClean="0">
                <a:latin typeface="Comic Sans MS"/>
                <a:cs typeface="Comic Sans MS"/>
              </a:rPr>
              <a:t>para prevenir las operaciones </a:t>
            </a:r>
            <a:r>
              <a:rPr lang="es-AR" sz="2400" dirty="0" smtClean="0">
                <a:latin typeface="Comic Sans MS"/>
                <a:cs typeface="Comic Sans MS"/>
              </a:rPr>
              <a:t> </a:t>
            </a:r>
            <a:r>
              <a:rPr lang="es-AR" sz="2400" spc="-5" dirty="0" smtClean="0">
                <a:latin typeface="Comic Sans MS"/>
                <a:cs typeface="Comic Sans MS"/>
              </a:rPr>
              <a:t>incorrectas para fallas u oscilaciones que aparezcan más </a:t>
            </a:r>
            <a:r>
              <a:rPr lang="es-AR" sz="2400" dirty="0" smtClean="0">
                <a:latin typeface="Comic Sans MS"/>
                <a:cs typeface="Comic Sans MS"/>
              </a:rPr>
              <a:t> </a:t>
            </a:r>
            <a:r>
              <a:rPr lang="es-AR" sz="2400" spc="-5" dirty="0" smtClean="0">
                <a:latin typeface="Comic Sans MS"/>
                <a:cs typeface="Comic Sans MS"/>
              </a:rPr>
              <a:t>allá de las terminales de alta tensión del transformador, </a:t>
            </a:r>
            <a:r>
              <a:rPr lang="es-AR" sz="2400" dirty="0" smtClean="0">
                <a:latin typeface="Comic Sans MS"/>
                <a:cs typeface="Comic Sans MS"/>
              </a:rPr>
              <a:t> </a:t>
            </a:r>
            <a:r>
              <a:rPr lang="es-AR" sz="2400" spc="-5" dirty="0" smtClean="0">
                <a:latin typeface="Comic Sans MS"/>
                <a:cs typeface="Comic Sans MS"/>
              </a:rPr>
              <a:t>el alcance debe quedarse corto de las terminales de alta </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o</a:t>
            </a:r>
            <a:r>
              <a:rPr lang="es-AR" sz="2400" dirty="0" smtClean="0">
                <a:latin typeface="Comic Sans MS"/>
                <a:cs typeface="Comic Sans MS"/>
              </a:rPr>
              <a:t> </a:t>
            </a:r>
            <a:r>
              <a:rPr lang="es-AR" sz="2400" spc="-5" dirty="0" smtClean="0">
                <a:latin typeface="Comic Sans MS"/>
                <a:cs typeface="Comic Sans MS"/>
              </a:rPr>
              <a:t>bien</a:t>
            </a:r>
            <a:r>
              <a:rPr lang="es-AR" sz="2400" spc="5"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disparo</a:t>
            </a:r>
            <a:r>
              <a:rPr lang="es-AR" sz="2400" spc="5" dirty="0" smtClean="0">
                <a:latin typeface="Comic Sans MS"/>
                <a:cs typeface="Comic Sans MS"/>
              </a:rPr>
              <a:t> </a:t>
            </a:r>
            <a:r>
              <a:rPr lang="es-AR" sz="2400" spc="-5" dirty="0" smtClean="0">
                <a:latin typeface="Comic Sans MS"/>
                <a:cs typeface="Comic Sans MS"/>
              </a:rPr>
              <a:t>debe</a:t>
            </a:r>
            <a:r>
              <a:rPr lang="es-AR" sz="2400" dirty="0" smtClean="0">
                <a:latin typeface="Comic Sans MS"/>
                <a:cs typeface="Comic Sans MS"/>
              </a:rPr>
              <a:t> </a:t>
            </a:r>
            <a:r>
              <a:rPr lang="es-AR" sz="2400" spc="-5" dirty="0" smtClean="0">
                <a:latin typeface="Comic Sans MS"/>
                <a:cs typeface="Comic Sans MS"/>
              </a:rPr>
              <a:t>ser</a:t>
            </a:r>
            <a:r>
              <a:rPr lang="es-AR" sz="2400" spc="5" dirty="0" smtClean="0">
                <a:latin typeface="Comic Sans MS"/>
                <a:cs typeface="Comic Sans MS"/>
              </a:rPr>
              <a:t> </a:t>
            </a:r>
            <a:r>
              <a:rPr lang="es-AR" sz="2400" spc="-5" dirty="0" smtClean="0">
                <a:latin typeface="Comic Sans MS"/>
                <a:cs typeface="Comic Sans MS"/>
              </a:rPr>
              <a:t>retardado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por </a:t>
            </a:r>
            <a:r>
              <a:rPr lang="es-AR" sz="2400" spc="-5" dirty="0" smtClean="0">
                <a:latin typeface="Comic Sans MS"/>
                <a:cs typeface="Comic Sans MS"/>
              </a:rPr>
              <a:t>una condición de pérdida de </a:t>
            </a:r>
            <a:r>
              <a:rPr lang="es-AR" sz="2400" dirty="0" smtClean="0">
                <a:latin typeface="Comic Sans MS"/>
                <a:cs typeface="Comic Sans MS"/>
              </a:rPr>
              <a:t> </a:t>
            </a:r>
            <a:r>
              <a:rPr lang="es-AR" sz="2400" spc="-5" dirty="0" smtClean="0">
                <a:latin typeface="Comic Sans MS"/>
                <a:cs typeface="Comic Sans MS"/>
              </a:rPr>
              <a:t>potencial</a:t>
            </a:r>
            <a:r>
              <a:rPr lang="es-AR" sz="2400" spc="-5" dirty="0" smtClean="0">
                <a:latin typeface="Comic Sans MS"/>
                <a:cs typeface="Comic Sans MS"/>
              </a:rPr>
              <a:t>.</a:t>
            </a:r>
            <a:endParaRPr sz="2400">
              <a:latin typeface="Comic Sans MS"/>
              <a:cs typeface="Comic Sans MS"/>
            </a:endParaRPr>
          </a:p>
        </p:txBody>
      </p:sp>
      <p:grpSp>
        <p:nvGrpSpPr>
          <p:cNvPr id="19" name="object 19"/>
          <p:cNvGrpSpPr/>
          <p:nvPr/>
        </p:nvGrpSpPr>
        <p:grpSpPr>
          <a:xfrm>
            <a:off x="11369692" y="2528870"/>
            <a:ext cx="6000792" cy="4689491"/>
            <a:chOff x="4390428" y="5187594"/>
            <a:chExt cx="3138170" cy="2403475"/>
          </a:xfrm>
        </p:grpSpPr>
        <p:sp>
          <p:nvSpPr>
            <p:cNvPr id="20" name="object 20"/>
            <p:cNvSpPr/>
            <p:nvPr/>
          </p:nvSpPr>
          <p:spPr>
            <a:xfrm>
              <a:off x="4390428" y="5273687"/>
              <a:ext cx="2812415" cy="2317115"/>
            </a:xfrm>
            <a:custGeom>
              <a:avLst/>
              <a:gdLst/>
              <a:ahLst/>
              <a:cxnLst/>
              <a:rect l="l" t="t" r="r" b="b"/>
              <a:pathLst>
                <a:path w="2812415" h="2317115">
                  <a:moveTo>
                    <a:pt x="40386" y="1201470"/>
                  </a:moveTo>
                  <a:lnTo>
                    <a:pt x="1524" y="1199184"/>
                  </a:lnTo>
                  <a:lnTo>
                    <a:pt x="0" y="1206804"/>
                  </a:lnTo>
                  <a:lnTo>
                    <a:pt x="40386" y="1208328"/>
                  </a:lnTo>
                  <a:lnTo>
                    <a:pt x="40386" y="1201470"/>
                  </a:lnTo>
                  <a:close/>
                </a:path>
                <a:path w="2812415" h="2317115">
                  <a:moveTo>
                    <a:pt x="102857" y="1202994"/>
                  </a:moveTo>
                  <a:lnTo>
                    <a:pt x="64757" y="1201470"/>
                  </a:lnTo>
                  <a:lnTo>
                    <a:pt x="62471" y="1209852"/>
                  </a:lnTo>
                  <a:lnTo>
                    <a:pt x="102857" y="1211376"/>
                  </a:lnTo>
                  <a:lnTo>
                    <a:pt x="102857" y="1202994"/>
                  </a:lnTo>
                  <a:close/>
                </a:path>
                <a:path w="2812415" h="2317115">
                  <a:moveTo>
                    <a:pt x="166090" y="1206804"/>
                  </a:moveTo>
                  <a:lnTo>
                    <a:pt x="127990" y="1204518"/>
                  </a:lnTo>
                  <a:lnTo>
                    <a:pt x="125717" y="1211376"/>
                  </a:lnTo>
                  <a:lnTo>
                    <a:pt x="166090" y="1213662"/>
                  </a:lnTo>
                  <a:lnTo>
                    <a:pt x="166090" y="1206804"/>
                  </a:lnTo>
                  <a:close/>
                </a:path>
                <a:path w="2812415" h="2317115">
                  <a:moveTo>
                    <a:pt x="229323" y="1208328"/>
                  </a:moveTo>
                  <a:lnTo>
                    <a:pt x="190474" y="1206804"/>
                  </a:lnTo>
                  <a:lnTo>
                    <a:pt x="188950" y="1215186"/>
                  </a:lnTo>
                  <a:lnTo>
                    <a:pt x="229323" y="1216710"/>
                  </a:lnTo>
                  <a:lnTo>
                    <a:pt x="229323" y="1208328"/>
                  </a:lnTo>
                  <a:close/>
                </a:path>
                <a:path w="2812415" h="2317115">
                  <a:moveTo>
                    <a:pt x="292557" y="1211376"/>
                  </a:moveTo>
                  <a:lnTo>
                    <a:pt x="253707" y="1209852"/>
                  </a:lnTo>
                  <a:lnTo>
                    <a:pt x="252183" y="1216710"/>
                  </a:lnTo>
                  <a:lnTo>
                    <a:pt x="292557" y="1218996"/>
                  </a:lnTo>
                  <a:lnTo>
                    <a:pt x="292557" y="1211376"/>
                  </a:lnTo>
                  <a:close/>
                </a:path>
                <a:path w="2812415" h="2317115">
                  <a:moveTo>
                    <a:pt x="355028" y="1215186"/>
                  </a:moveTo>
                  <a:lnTo>
                    <a:pt x="316941" y="1213662"/>
                  </a:lnTo>
                  <a:lnTo>
                    <a:pt x="314655" y="1220520"/>
                  </a:lnTo>
                  <a:lnTo>
                    <a:pt x="355028" y="1222044"/>
                  </a:lnTo>
                  <a:lnTo>
                    <a:pt x="355028" y="1215186"/>
                  </a:lnTo>
                  <a:close/>
                </a:path>
                <a:path w="2812415" h="2317115">
                  <a:moveTo>
                    <a:pt x="418274" y="1216710"/>
                  </a:moveTo>
                  <a:lnTo>
                    <a:pt x="380174" y="1215186"/>
                  </a:lnTo>
                  <a:lnTo>
                    <a:pt x="377888" y="1224330"/>
                  </a:lnTo>
                  <a:lnTo>
                    <a:pt x="418274" y="1225854"/>
                  </a:lnTo>
                  <a:lnTo>
                    <a:pt x="418274" y="1216710"/>
                  </a:lnTo>
                  <a:close/>
                </a:path>
                <a:path w="2812415" h="2317115">
                  <a:moveTo>
                    <a:pt x="481507" y="1220520"/>
                  </a:moveTo>
                  <a:lnTo>
                    <a:pt x="442645" y="1218996"/>
                  </a:lnTo>
                  <a:lnTo>
                    <a:pt x="441121" y="1225854"/>
                  </a:lnTo>
                  <a:lnTo>
                    <a:pt x="481507" y="1227378"/>
                  </a:lnTo>
                  <a:lnTo>
                    <a:pt x="481507" y="1220520"/>
                  </a:lnTo>
                  <a:close/>
                </a:path>
                <a:path w="2812415" h="2317115">
                  <a:moveTo>
                    <a:pt x="544741" y="1222044"/>
                  </a:moveTo>
                  <a:lnTo>
                    <a:pt x="504367" y="1220520"/>
                  </a:lnTo>
                  <a:lnTo>
                    <a:pt x="504367" y="1228902"/>
                  </a:lnTo>
                  <a:lnTo>
                    <a:pt x="544741" y="1231188"/>
                  </a:lnTo>
                  <a:lnTo>
                    <a:pt x="544741" y="1222044"/>
                  </a:lnTo>
                  <a:close/>
                </a:path>
                <a:path w="2812415" h="2317115">
                  <a:moveTo>
                    <a:pt x="607212" y="1225854"/>
                  </a:moveTo>
                  <a:lnTo>
                    <a:pt x="567601" y="1224330"/>
                  </a:lnTo>
                  <a:lnTo>
                    <a:pt x="567601" y="1231188"/>
                  </a:lnTo>
                  <a:lnTo>
                    <a:pt x="607212" y="1232712"/>
                  </a:lnTo>
                  <a:lnTo>
                    <a:pt x="607212" y="1225854"/>
                  </a:lnTo>
                  <a:close/>
                </a:path>
                <a:path w="2812415" h="2317115">
                  <a:moveTo>
                    <a:pt x="670445" y="1227378"/>
                  </a:moveTo>
                  <a:lnTo>
                    <a:pt x="630072" y="1225854"/>
                  </a:lnTo>
                  <a:lnTo>
                    <a:pt x="630072" y="1234236"/>
                  </a:lnTo>
                  <a:lnTo>
                    <a:pt x="670445" y="1236522"/>
                  </a:lnTo>
                  <a:lnTo>
                    <a:pt x="670445" y="1227378"/>
                  </a:lnTo>
                  <a:close/>
                </a:path>
                <a:path w="2812415" h="2317115">
                  <a:moveTo>
                    <a:pt x="733679" y="1231188"/>
                  </a:moveTo>
                  <a:lnTo>
                    <a:pt x="693305" y="1228902"/>
                  </a:lnTo>
                  <a:lnTo>
                    <a:pt x="693305" y="1236522"/>
                  </a:lnTo>
                  <a:lnTo>
                    <a:pt x="733679" y="1238046"/>
                  </a:lnTo>
                  <a:lnTo>
                    <a:pt x="733679" y="1231188"/>
                  </a:lnTo>
                  <a:close/>
                </a:path>
                <a:path w="2812415" h="2317115">
                  <a:moveTo>
                    <a:pt x="796925" y="1234236"/>
                  </a:moveTo>
                  <a:lnTo>
                    <a:pt x="756539" y="1232712"/>
                  </a:lnTo>
                  <a:lnTo>
                    <a:pt x="756539" y="1239570"/>
                  </a:lnTo>
                  <a:lnTo>
                    <a:pt x="796925" y="1241844"/>
                  </a:lnTo>
                  <a:lnTo>
                    <a:pt x="796925" y="1234236"/>
                  </a:lnTo>
                  <a:close/>
                </a:path>
                <a:path w="2812415" h="2317115">
                  <a:moveTo>
                    <a:pt x="1363751" y="1259370"/>
                  </a:moveTo>
                  <a:lnTo>
                    <a:pt x="1324140" y="1257084"/>
                  </a:lnTo>
                  <a:lnTo>
                    <a:pt x="1324140" y="1263942"/>
                  </a:lnTo>
                  <a:lnTo>
                    <a:pt x="1363751" y="1266228"/>
                  </a:lnTo>
                  <a:lnTo>
                    <a:pt x="1363751" y="1259370"/>
                  </a:lnTo>
                  <a:close/>
                </a:path>
                <a:path w="2812415" h="2317115">
                  <a:moveTo>
                    <a:pt x="1426984" y="1260894"/>
                  </a:moveTo>
                  <a:lnTo>
                    <a:pt x="1386611" y="1259370"/>
                  </a:lnTo>
                  <a:lnTo>
                    <a:pt x="1386611" y="1267752"/>
                  </a:lnTo>
                  <a:lnTo>
                    <a:pt x="1426984" y="1269276"/>
                  </a:lnTo>
                  <a:lnTo>
                    <a:pt x="1426984" y="1260894"/>
                  </a:lnTo>
                  <a:close/>
                </a:path>
                <a:path w="2812415" h="2317115">
                  <a:moveTo>
                    <a:pt x="1490230" y="1263942"/>
                  </a:moveTo>
                  <a:lnTo>
                    <a:pt x="1449844" y="1262418"/>
                  </a:lnTo>
                  <a:lnTo>
                    <a:pt x="1449844" y="1269276"/>
                  </a:lnTo>
                  <a:lnTo>
                    <a:pt x="1490230" y="1271562"/>
                  </a:lnTo>
                  <a:lnTo>
                    <a:pt x="1490230" y="1263942"/>
                  </a:lnTo>
                  <a:close/>
                </a:path>
                <a:path w="2812415" h="2317115">
                  <a:moveTo>
                    <a:pt x="1553464" y="1267752"/>
                  </a:moveTo>
                  <a:lnTo>
                    <a:pt x="1513078" y="1266228"/>
                  </a:lnTo>
                  <a:lnTo>
                    <a:pt x="1513078" y="1273086"/>
                  </a:lnTo>
                  <a:lnTo>
                    <a:pt x="1553464" y="1274610"/>
                  </a:lnTo>
                  <a:lnTo>
                    <a:pt x="1553464" y="1267752"/>
                  </a:lnTo>
                  <a:close/>
                </a:path>
                <a:path w="2812415" h="2317115">
                  <a:moveTo>
                    <a:pt x="1615935" y="1269276"/>
                  </a:moveTo>
                  <a:lnTo>
                    <a:pt x="1576311" y="1267752"/>
                  </a:lnTo>
                  <a:lnTo>
                    <a:pt x="1576311" y="1276896"/>
                  </a:lnTo>
                  <a:lnTo>
                    <a:pt x="1615935" y="1278420"/>
                  </a:lnTo>
                  <a:lnTo>
                    <a:pt x="1615935" y="1269276"/>
                  </a:lnTo>
                  <a:close/>
                </a:path>
                <a:path w="2812415" h="2317115">
                  <a:moveTo>
                    <a:pt x="1679168" y="1273086"/>
                  </a:moveTo>
                  <a:lnTo>
                    <a:pt x="1638795" y="1271562"/>
                  </a:lnTo>
                  <a:lnTo>
                    <a:pt x="1638795" y="1278420"/>
                  </a:lnTo>
                  <a:lnTo>
                    <a:pt x="1679168" y="1279944"/>
                  </a:lnTo>
                  <a:lnTo>
                    <a:pt x="1679168" y="1273086"/>
                  </a:lnTo>
                  <a:close/>
                </a:path>
                <a:path w="2812415" h="2317115">
                  <a:moveTo>
                    <a:pt x="1742401" y="1274610"/>
                  </a:moveTo>
                  <a:lnTo>
                    <a:pt x="1702028" y="1273086"/>
                  </a:lnTo>
                  <a:lnTo>
                    <a:pt x="1702028" y="1281468"/>
                  </a:lnTo>
                  <a:lnTo>
                    <a:pt x="1742401" y="1283754"/>
                  </a:lnTo>
                  <a:lnTo>
                    <a:pt x="1742401" y="1274610"/>
                  </a:lnTo>
                  <a:close/>
                </a:path>
                <a:path w="2812415" h="2317115">
                  <a:moveTo>
                    <a:pt x="1805635" y="1278420"/>
                  </a:moveTo>
                  <a:lnTo>
                    <a:pt x="1765261" y="1276896"/>
                  </a:lnTo>
                  <a:lnTo>
                    <a:pt x="1765261" y="1283754"/>
                  </a:lnTo>
                  <a:lnTo>
                    <a:pt x="1803349" y="1285278"/>
                  </a:lnTo>
                  <a:lnTo>
                    <a:pt x="1805635" y="1278420"/>
                  </a:lnTo>
                  <a:close/>
                </a:path>
                <a:path w="2812415" h="2317115">
                  <a:moveTo>
                    <a:pt x="1931352" y="1283754"/>
                  </a:moveTo>
                  <a:lnTo>
                    <a:pt x="1890966" y="1281468"/>
                  </a:lnTo>
                  <a:lnTo>
                    <a:pt x="1890966" y="1289088"/>
                  </a:lnTo>
                  <a:lnTo>
                    <a:pt x="1929828" y="1290612"/>
                  </a:lnTo>
                  <a:lnTo>
                    <a:pt x="1931352" y="1283754"/>
                  </a:lnTo>
                  <a:close/>
                </a:path>
                <a:path w="2812415" h="2317115">
                  <a:moveTo>
                    <a:pt x="1994585" y="1286802"/>
                  </a:moveTo>
                  <a:lnTo>
                    <a:pt x="1954199" y="1285278"/>
                  </a:lnTo>
                  <a:lnTo>
                    <a:pt x="1954199" y="1292136"/>
                  </a:lnTo>
                  <a:lnTo>
                    <a:pt x="1993061" y="1294422"/>
                  </a:lnTo>
                  <a:lnTo>
                    <a:pt x="1994585" y="1286802"/>
                  </a:lnTo>
                  <a:close/>
                </a:path>
                <a:path w="2812415" h="2317115">
                  <a:moveTo>
                    <a:pt x="2057819" y="1289088"/>
                  </a:moveTo>
                  <a:lnTo>
                    <a:pt x="2017445" y="1286802"/>
                  </a:lnTo>
                  <a:lnTo>
                    <a:pt x="2017445" y="1295946"/>
                  </a:lnTo>
                  <a:lnTo>
                    <a:pt x="2055533" y="1297470"/>
                  </a:lnTo>
                  <a:lnTo>
                    <a:pt x="2057819" y="1289088"/>
                  </a:lnTo>
                  <a:close/>
                </a:path>
                <a:path w="2812415" h="2317115">
                  <a:moveTo>
                    <a:pt x="2120290" y="1292136"/>
                  </a:moveTo>
                  <a:lnTo>
                    <a:pt x="2080679" y="1290612"/>
                  </a:lnTo>
                  <a:lnTo>
                    <a:pt x="2080679" y="1297470"/>
                  </a:lnTo>
                  <a:lnTo>
                    <a:pt x="2118753" y="1298994"/>
                  </a:lnTo>
                  <a:lnTo>
                    <a:pt x="2120290" y="1292136"/>
                  </a:lnTo>
                  <a:close/>
                </a:path>
                <a:path w="2812415" h="2317115">
                  <a:moveTo>
                    <a:pt x="2183523" y="1294422"/>
                  </a:moveTo>
                  <a:lnTo>
                    <a:pt x="2143150" y="1292136"/>
                  </a:lnTo>
                  <a:lnTo>
                    <a:pt x="2143150" y="1301280"/>
                  </a:lnTo>
                  <a:lnTo>
                    <a:pt x="2181999" y="1302804"/>
                  </a:lnTo>
                  <a:lnTo>
                    <a:pt x="2183523" y="1294422"/>
                  </a:lnTo>
                  <a:close/>
                </a:path>
                <a:path w="2812415" h="2317115">
                  <a:moveTo>
                    <a:pt x="2246769" y="1297470"/>
                  </a:moveTo>
                  <a:lnTo>
                    <a:pt x="2206371" y="1295946"/>
                  </a:lnTo>
                  <a:lnTo>
                    <a:pt x="2206371" y="1302804"/>
                  </a:lnTo>
                  <a:lnTo>
                    <a:pt x="2245245" y="1304328"/>
                  </a:lnTo>
                  <a:lnTo>
                    <a:pt x="2246769" y="1297470"/>
                  </a:lnTo>
                  <a:close/>
                </a:path>
                <a:path w="2812415" h="2317115">
                  <a:moveTo>
                    <a:pt x="2310003" y="1298994"/>
                  </a:moveTo>
                  <a:lnTo>
                    <a:pt x="2269617" y="1297470"/>
                  </a:lnTo>
                  <a:lnTo>
                    <a:pt x="2269617" y="1306614"/>
                  </a:lnTo>
                  <a:lnTo>
                    <a:pt x="2307717" y="1308138"/>
                  </a:lnTo>
                  <a:lnTo>
                    <a:pt x="2310003" y="1298994"/>
                  </a:lnTo>
                  <a:close/>
                </a:path>
                <a:path w="2812415" h="2317115">
                  <a:moveTo>
                    <a:pt x="2372474" y="1302804"/>
                  </a:moveTo>
                  <a:lnTo>
                    <a:pt x="2332850" y="1301280"/>
                  </a:lnTo>
                  <a:lnTo>
                    <a:pt x="2332850" y="1309662"/>
                  </a:lnTo>
                  <a:lnTo>
                    <a:pt x="2370950" y="1309662"/>
                  </a:lnTo>
                  <a:lnTo>
                    <a:pt x="2372474" y="1302804"/>
                  </a:lnTo>
                  <a:close/>
                </a:path>
                <a:path w="2812415" h="2317115">
                  <a:moveTo>
                    <a:pt x="2435707" y="1306614"/>
                  </a:moveTo>
                  <a:lnTo>
                    <a:pt x="2395334" y="1304328"/>
                  </a:lnTo>
                  <a:lnTo>
                    <a:pt x="2395334" y="1311948"/>
                  </a:lnTo>
                  <a:lnTo>
                    <a:pt x="2434183" y="1313472"/>
                  </a:lnTo>
                  <a:lnTo>
                    <a:pt x="2435707" y="1306614"/>
                  </a:lnTo>
                  <a:close/>
                </a:path>
                <a:path w="2812415" h="2317115">
                  <a:moveTo>
                    <a:pt x="2490559" y="1243952"/>
                  </a:moveTo>
                  <a:lnTo>
                    <a:pt x="1846745" y="1243952"/>
                  </a:lnTo>
                  <a:lnTo>
                    <a:pt x="1846021" y="1241844"/>
                  </a:lnTo>
                  <a:lnTo>
                    <a:pt x="1838591" y="1223784"/>
                  </a:lnTo>
                  <a:lnTo>
                    <a:pt x="1838591" y="1243952"/>
                  </a:lnTo>
                  <a:lnTo>
                    <a:pt x="1059002" y="1243952"/>
                  </a:lnTo>
                  <a:lnTo>
                    <a:pt x="1059002" y="750938"/>
                  </a:lnTo>
                  <a:lnTo>
                    <a:pt x="1091006" y="749681"/>
                  </a:lnTo>
                  <a:lnTo>
                    <a:pt x="1129093" y="747395"/>
                  </a:lnTo>
                  <a:lnTo>
                    <a:pt x="1167955" y="749681"/>
                  </a:lnTo>
                  <a:lnTo>
                    <a:pt x="1206804" y="751205"/>
                  </a:lnTo>
                  <a:lnTo>
                    <a:pt x="1244904" y="756539"/>
                  </a:lnTo>
                  <a:lnTo>
                    <a:pt x="1318806" y="771779"/>
                  </a:lnTo>
                  <a:lnTo>
                    <a:pt x="1388897" y="793102"/>
                  </a:lnTo>
                  <a:lnTo>
                    <a:pt x="1456702" y="822820"/>
                  </a:lnTo>
                  <a:lnTo>
                    <a:pt x="1551178" y="876909"/>
                  </a:lnTo>
                  <a:lnTo>
                    <a:pt x="1637271" y="943952"/>
                  </a:lnTo>
                  <a:lnTo>
                    <a:pt x="1688312" y="996530"/>
                  </a:lnTo>
                  <a:lnTo>
                    <a:pt x="1712696" y="1022426"/>
                  </a:lnTo>
                  <a:lnTo>
                    <a:pt x="1733257" y="1050620"/>
                  </a:lnTo>
                  <a:lnTo>
                    <a:pt x="1754593" y="1080338"/>
                  </a:lnTo>
                  <a:lnTo>
                    <a:pt x="1775929" y="1111567"/>
                  </a:lnTo>
                  <a:lnTo>
                    <a:pt x="1793455" y="1143571"/>
                  </a:lnTo>
                  <a:lnTo>
                    <a:pt x="1810969" y="1174800"/>
                  </a:lnTo>
                  <a:lnTo>
                    <a:pt x="1824685" y="1209852"/>
                  </a:lnTo>
                  <a:lnTo>
                    <a:pt x="1838401" y="1243368"/>
                  </a:lnTo>
                  <a:lnTo>
                    <a:pt x="1838591" y="1243952"/>
                  </a:lnTo>
                  <a:lnTo>
                    <a:pt x="1838591" y="1223784"/>
                  </a:lnTo>
                  <a:lnTo>
                    <a:pt x="1817827" y="1173276"/>
                  </a:lnTo>
                  <a:lnTo>
                    <a:pt x="1782787" y="1108519"/>
                  </a:lnTo>
                  <a:lnTo>
                    <a:pt x="1761451" y="1076528"/>
                  </a:lnTo>
                  <a:lnTo>
                    <a:pt x="1718030" y="1017092"/>
                  </a:lnTo>
                  <a:lnTo>
                    <a:pt x="1668500" y="963002"/>
                  </a:lnTo>
                  <a:lnTo>
                    <a:pt x="1614411" y="914247"/>
                  </a:lnTo>
                  <a:lnTo>
                    <a:pt x="1554988" y="870051"/>
                  </a:lnTo>
                  <a:lnTo>
                    <a:pt x="1491754" y="831964"/>
                  </a:lnTo>
                  <a:lnTo>
                    <a:pt x="1425460" y="799960"/>
                  </a:lnTo>
                  <a:lnTo>
                    <a:pt x="1355369" y="774065"/>
                  </a:lnTo>
                  <a:lnTo>
                    <a:pt x="1283754" y="754253"/>
                  </a:lnTo>
                  <a:lnTo>
                    <a:pt x="1244904" y="749681"/>
                  </a:lnTo>
                  <a:lnTo>
                    <a:pt x="1208328" y="744347"/>
                  </a:lnTo>
                  <a:lnTo>
                    <a:pt x="1167955" y="740537"/>
                  </a:lnTo>
                  <a:lnTo>
                    <a:pt x="1129093" y="740537"/>
                  </a:lnTo>
                  <a:lnTo>
                    <a:pt x="1091006" y="740537"/>
                  </a:lnTo>
                  <a:lnTo>
                    <a:pt x="1059002" y="743686"/>
                  </a:lnTo>
                  <a:lnTo>
                    <a:pt x="1059002" y="0"/>
                  </a:lnTo>
                  <a:lnTo>
                    <a:pt x="1054430" y="0"/>
                  </a:lnTo>
                  <a:lnTo>
                    <a:pt x="1049096" y="0"/>
                  </a:lnTo>
                  <a:lnTo>
                    <a:pt x="1049096" y="744778"/>
                  </a:lnTo>
                  <a:lnTo>
                    <a:pt x="1049096" y="751662"/>
                  </a:lnTo>
                  <a:lnTo>
                    <a:pt x="1049096" y="1243952"/>
                  </a:lnTo>
                  <a:lnTo>
                    <a:pt x="1049096" y="1254112"/>
                  </a:lnTo>
                  <a:lnTo>
                    <a:pt x="1049096" y="2253170"/>
                  </a:lnTo>
                  <a:lnTo>
                    <a:pt x="1015580" y="2248281"/>
                  </a:lnTo>
                  <a:lnTo>
                    <a:pt x="976718" y="2241423"/>
                  </a:lnTo>
                  <a:lnTo>
                    <a:pt x="905103" y="2223909"/>
                  </a:lnTo>
                  <a:lnTo>
                    <a:pt x="837298" y="2198001"/>
                  </a:lnTo>
                  <a:lnTo>
                    <a:pt x="770255" y="2165997"/>
                  </a:lnTo>
                  <a:lnTo>
                    <a:pt x="707021" y="2127910"/>
                  </a:lnTo>
                  <a:lnTo>
                    <a:pt x="649884" y="2086000"/>
                  </a:lnTo>
                  <a:lnTo>
                    <a:pt x="597306" y="2036483"/>
                  </a:lnTo>
                  <a:lnTo>
                    <a:pt x="524929" y="1954199"/>
                  </a:lnTo>
                  <a:lnTo>
                    <a:pt x="484555" y="1893252"/>
                  </a:lnTo>
                  <a:lnTo>
                    <a:pt x="449503" y="1830019"/>
                  </a:lnTo>
                  <a:lnTo>
                    <a:pt x="419798" y="1761451"/>
                  </a:lnTo>
                  <a:lnTo>
                    <a:pt x="399224" y="1691360"/>
                  </a:lnTo>
                  <a:lnTo>
                    <a:pt x="390080" y="1654784"/>
                  </a:lnTo>
                  <a:lnTo>
                    <a:pt x="383222" y="1618221"/>
                  </a:lnTo>
                  <a:lnTo>
                    <a:pt x="377888" y="1579359"/>
                  </a:lnTo>
                  <a:lnTo>
                    <a:pt x="374840" y="1502410"/>
                  </a:lnTo>
                  <a:lnTo>
                    <a:pt x="377888" y="1425460"/>
                  </a:lnTo>
                  <a:lnTo>
                    <a:pt x="383222" y="1388897"/>
                  </a:lnTo>
                  <a:lnTo>
                    <a:pt x="390080" y="1350035"/>
                  </a:lnTo>
                  <a:lnTo>
                    <a:pt x="399224" y="1314996"/>
                  </a:lnTo>
                  <a:lnTo>
                    <a:pt x="407606" y="1278420"/>
                  </a:lnTo>
                  <a:lnTo>
                    <a:pt x="416052" y="1254112"/>
                  </a:lnTo>
                  <a:lnTo>
                    <a:pt x="1049096" y="1254112"/>
                  </a:lnTo>
                  <a:lnTo>
                    <a:pt x="1049096" y="1243952"/>
                  </a:lnTo>
                  <a:lnTo>
                    <a:pt x="1024191" y="1243952"/>
                  </a:lnTo>
                  <a:lnTo>
                    <a:pt x="1008722" y="1243368"/>
                  </a:lnTo>
                  <a:lnTo>
                    <a:pt x="1008722" y="1243952"/>
                  </a:lnTo>
                  <a:lnTo>
                    <a:pt x="985862" y="1243952"/>
                  </a:lnTo>
                  <a:lnTo>
                    <a:pt x="985862" y="1241844"/>
                  </a:lnTo>
                  <a:lnTo>
                    <a:pt x="945489" y="1239570"/>
                  </a:lnTo>
                  <a:lnTo>
                    <a:pt x="945489" y="1243952"/>
                  </a:lnTo>
                  <a:lnTo>
                    <a:pt x="922629" y="1243952"/>
                  </a:lnTo>
                  <a:lnTo>
                    <a:pt x="922629" y="1239570"/>
                  </a:lnTo>
                  <a:lnTo>
                    <a:pt x="882256" y="1238046"/>
                  </a:lnTo>
                  <a:lnTo>
                    <a:pt x="882256" y="1243952"/>
                  </a:lnTo>
                  <a:lnTo>
                    <a:pt x="859396" y="1243952"/>
                  </a:lnTo>
                  <a:lnTo>
                    <a:pt x="859396" y="1236522"/>
                  </a:lnTo>
                  <a:lnTo>
                    <a:pt x="819772" y="1234236"/>
                  </a:lnTo>
                  <a:lnTo>
                    <a:pt x="819772" y="1243368"/>
                  </a:lnTo>
                  <a:lnTo>
                    <a:pt x="834961" y="1243952"/>
                  </a:lnTo>
                  <a:lnTo>
                    <a:pt x="419582" y="1243952"/>
                  </a:lnTo>
                  <a:lnTo>
                    <a:pt x="449503" y="1174800"/>
                  </a:lnTo>
                  <a:lnTo>
                    <a:pt x="484555" y="1111567"/>
                  </a:lnTo>
                  <a:lnTo>
                    <a:pt x="524929" y="1050620"/>
                  </a:lnTo>
                  <a:lnTo>
                    <a:pt x="570649" y="996530"/>
                  </a:lnTo>
                  <a:lnTo>
                    <a:pt x="623214" y="943952"/>
                  </a:lnTo>
                  <a:lnTo>
                    <a:pt x="677303" y="898245"/>
                  </a:lnTo>
                  <a:lnTo>
                    <a:pt x="739013" y="857859"/>
                  </a:lnTo>
                  <a:lnTo>
                    <a:pt x="770255" y="838822"/>
                  </a:lnTo>
                  <a:lnTo>
                    <a:pt x="837298" y="806818"/>
                  </a:lnTo>
                  <a:lnTo>
                    <a:pt x="905103" y="780923"/>
                  </a:lnTo>
                  <a:lnTo>
                    <a:pt x="976718" y="763397"/>
                  </a:lnTo>
                  <a:lnTo>
                    <a:pt x="1015580" y="756539"/>
                  </a:lnTo>
                  <a:lnTo>
                    <a:pt x="1049096" y="751662"/>
                  </a:lnTo>
                  <a:lnTo>
                    <a:pt x="1049096" y="744778"/>
                  </a:lnTo>
                  <a:lnTo>
                    <a:pt x="1014056" y="749681"/>
                  </a:lnTo>
                  <a:lnTo>
                    <a:pt x="976718" y="754253"/>
                  </a:lnTo>
                  <a:lnTo>
                    <a:pt x="938631" y="763397"/>
                  </a:lnTo>
                  <a:lnTo>
                    <a:pt x="868540" y="786244"/>
                  </a:lnTo>
                  <a:lnTo>
                    <a:pt x="799973" y="815962"/>
                  </a:lnTo>
                  <a:lnTo>
                    <a:pt x="735215" y="851014"/>
                  </a:lnTo>
                  <a:lnTo>
                    <a:pt x="674255" y="891387"/>
                  </a:lnTo>
                  <a:lnTo>
                    <a:pt x="616356" y="938618"/>
                  </a:lnTo>
                  <a:lnTo>
                    <a:pt x="565315" y="989672"/>
                  </a:lnTo>
                  <a:lnTo>
                    <a:pt x="518071" y="1046810"/>
                  </a:lnTo>
                  <a:lnTo>
                    <a:pt x="477697" y="1108519"/>
                  </a:lnTo>
                  <a:lnTo>
                    <a:pt x="442645" y="1173276"/>
                  </a:lnTo>
                  <a:lnTo>
                    <a:pt x="412940" y="1241844"/>
                  </a:lnTo>
                  <a:lnTo>
                    <a:pt x="412203" y="1243952"/>
                  </a:lnTo>
                  <a:lnTo>
                    <a:pt x="234657" y="1243952"/>
                  </a:lnTo>
                  <a:lnTo>
                    <a:pt x="234657" y="1249032"/>
                  </a:lnTo>
                  <a:lnTo>
                    <a:pt x="234657" y="1254112"/>
                  </a:lnTo>
                  <a:lnTo>
                    <a:pt x="408673" y="1254112"/>
                  </a:lnTo>
                  <a:lnTo>
                    <a:pt x="390080" y="1311948"/>
                  </a:lnTo>
                  <a:lnTo>
                    <a:pt x="381698" y="1350035"/>
                  </a:lnTo>
                  <a:lnTo>
                    <a:pt x="371030" y="1425460"/>
                  </a:lnTo>
                  <a:lnTo>
                    <a:pt x="367220" y="1464335"/>
                  </a:lnTo>
                  <a:lnTo>
                    <a:pt x="367220" y="1502410"/>
                  </a:lnTo>
                  <a:lnTo>
                    <a:pt x="367220" y="1541272"/>
                  </a:lnTo>
                  <a:lnTo>
                    <a:pt x="371030" y="1581645"/>
                  </a:lnTo>
                  <a:lnTo>
                    <a:pt x="381698" y="1656308"/>
                  </a:lnTo>
                  <a:lnTo>
                    <a:pt x="390080" y="1693646"/>
                  </a:lnTo>
                  <a:lnTo>
                    <a:pt x="412940" y="1765261"/>
                  </a:lnTo>
                  <a:lnTo>
                    <a:pt x="442645" y="1833829"/>
                  </a:lnTo>
                  <a:lnTo>
                    <a:pt x="477697" y="1898586"/>
                  </a:lnTo>
                  <a:lnTo>
                    <a:pt x="518071" y="1958009"/>
                  </a:lnTo>
                  <a:lnTo>
                    <a:pt x="565315" y="2015909"/>
                  </a:lnTo>
                  <a:lnTo>
                    <a:pt x="616356" y="2066201"/>
                  </a:lnTo>
                  <a:lnTo>
                    <a:pt x="674255" y="2113432"/>
                  </a:lnTo>
                  <a:lnTo>
                    <a:pt x="767207" y="2173617"/>
                  </a:lnTo>
                  <a:lnTo>
                    <a:pt x="833488" y="2204859"/>
                  </a:lnTo>
                  <a:lnTo>
                    <a:pt x="903579" y="2230755"/>
                  </a:lnTo>
                  <a:lnTo>
                    <a:pt x="976718" y="2250567"/>
                  </a:lnTo>
                  <a:lnTo>
                    <a:pt x="1049096" y="2260231"/>
                  </a:lnTo>
                  <a:lnTo>
                    <a:pt x="1049096" y="2316848"/>
                  </a:lnTo>
                  <a:lnTo>
                    <a:pt x="1059002" y="2316848"/>
                  </a:lnTo>
                  <a:lnTo>
                    <a:pt x="1059002" y="2261146"/>
                  </a:lnTo>
                  <a:lnTo>
                    <a:pt x="1091006" y="2264283"/>
                  </a:lnTo>
                  <a:lnTo>
                    <a:pt x="1129093" y="2265807"/>
                  </a:lnTo>
                  <a:lnTo>
                    <a:pt x="1167955" y="2264283"/>
                  </a:lnTo>
                  <a:lnTo>
                    <a:pt x="1208328" y="2260473"/>
                  </a:lnTo>
                  <a:lnTo>
                    <a:pt x="1244904" y="2257425"/>
                  </a:lnTo>
                  <a:lnTo>
                    <a:pt x="1283754" y="2250567"/>
                  </a:lnTo>
                  <a:lnTo>
                    <a:pt x="1355369" y="2230755"/>
                  </a:lnTo>
                  <a:lnTo>
                    <a:pt x="1391945" y="2218575"/>
                  </a:lnTo>
                  <a:lnTo>
                    <a:pt x="1425460" y="2204859"/>
                  </a:lnTo>
                  <a:lnTo>
                    <a:pt x="1460512" y="2191143"/>
                  </a:lnTo>
                  <a:lnTo>
                    <a:pt x="1525270" y="2153818"/>
                  </a:lnTo>
                  <a:lnTo>
                    <a:pt x="1584693" y="2113432"/>
                  </a:lnTo>
                  <a:lnTo>
                    <a:pt x="1642605" y="2066201"/>
                  </a:lnTo>
                  <a:lnTo>
                    <a:pt x="1693646" y="2015909"/>
                  </a:lnTo>
                  <a:lnTo>
                    <a:pt x="1740877" y="1958009"/>
                  </a:lnTo>
                  <a:lnTo>
                    <a:pt x="1761451" y="1928291"/>
                  </a:lnTo>
                  <a:lnTo>
                    <a:pt x="1782787" y="1898586"/>
                  </a:lnTo>
                  <a:lnTo>
                    <a:pt x="1800301" y="1865058"/>
                  </a:lnTo>
                  <a:lnTo>
                    <a:pt x="1817827" y="1833829"/>
                  </a:lnTo>
                  <a:lnTo>
                    <a:pt x="1831543" y="1798777"/>
                  </a:lnTo>
                  <a:lnTo>
                    <a:pt x="1858213" y="1728685"/>
                  </a:lnTo>
                  <a:lnTo>
                    <a:pt x="1877250" y="1656308"/>
                  </a:lnTo>
                  <a:lnTo>
                    <a:pt x="1884108" y="1618221"/>
                  </a:lnTo>
                  <a:lnTo>
                    <a:pt x="1890966" y="1541272"/>
                  </a:lnTo>
                  <a:lnTo>
                    <a:pt x="1893252" y="1502410"/>
                  </a:lnTo>
                  <a:lnTo>
                    <a:pt x="1890966" y="1464335"/>
                  </a:lnTo>
                  <a:lnTo>
                    <a:pt x="1887918" y="1425460"/>
                  </a:lnTo>
                  <a:lnTo>
                    <a:pt x="1884108" y="1386611"/>
                  </a:lnTo>
                  <a:lnTo>
                    <a:pt x="1884108" y="1464335"/>
                  </a:lnTo>
                  <a:lnTo>
                    <a:pt x="1884108" y="1502410"/>
                  </a:lnTo>
                  <a:lnTo>
                    <a:pt x="1884108" y="1541272"/>
                  </a:lnTo>
                  <a:lnTo>
                    <a:pt x="1881060" y="1579359"/>
                  </a:lnTo>
                  <a:lnTo>
                    <a:pt x="1875739" y="1618221"/>
                  </a:lnTo>
                  <a:lnTo>
                    <a:pt x="1868119" y="1654784"/>
                  </a:lnTo>
                  <a:lnTo>
                    <a:pt x="1861261" y="1691360"/>
                  </a:lnTo>
                  <a:lnTo>
                    <a:pt x="1838401" y="1761451"/>
                  </a:lnTo>
                  <a:lnTo>
                    <a:pt x="1810969" y="1830019"/>
                  </a:lnTo>
                  <a:lnTo>
                    <a:pt x="1793455" y="1861248"/>
                  </a:lnTo>
                  <a:lnTo>
                    <a:pt x="1775929" y="1893252"/>
                  </a:lnTo>
                  <a:lnTo>
                    <a:pt x="1733257" y="1954199"/>
                  </a:lnTo>
                  <a:lnTo>
                    <a:pt x="1688312" y="2010575"/>
                  </a:lnTo>
                  <a:lnTo>
                    <a:pt x="1637271" y="2060867"/>
                  </a:lnTo>
                  <a:lnTo>
                    <a:pt x="1580883" y="2106574"/>
                  </a:lnTo>
                  <a:lnTo>
                    <a:pt x="1519936" y="2148484"/>
                  </a:lnTo>
                  <a:lnTo>
                    <a:pt x="1456702" y="2183523"/>
                  </a:lnTo>
                  <a:lnTo>
                    <a:pt x="1388897" y="2211717"/>
                  </a:lnTo>
                  <a:lnTo>
                    <a:pt x="1318806" y="2234565"/>
                  </a:lnTo>
                  <a:lnTo>
                    <a:pt x="1244904" y="2248281"/>
                  </a:lnTo>
                  <a:lnTo>
                    <a:pt x="1206804" y="2253615"/>
                  </a:lnTo>
                  <a:lnTo>
                    <a:pt x="1167955" y="2257425"/>
                  </a:lnTo>
                  <a:lnTo>
                    <a:pt x="1129093" y="2257425"/>
                  </a:lnTo>
                  <a:lnTo>
                    <a:pt x="1091006" y="2257425"/>
                  </a:lnTo>
                  <a:lnTo>
                    <a:pt x="1059002" y="2254288"/>
                  </a:lnTo>
                  <a:lnTo>
                    <a:pt x="1059002" y="1254112"/>
                  </a:lnTo>
                  <a:lnTo>
                    <a:pt x="1073937" y="1254112"/>
                  </a:lnTo>
                  <a:lnTo>
                    <a:pt x="1111580" y="1255560"/>
                  </a:lnTo>
                  <a:lnTo>
                    <a:pt x="1111580" y="1254112"/>
                  </a:lnTo>
                  <a:lnTo>
                    <a:pt x="1134427" y="1254112"/>
                  </a:lnTo>
                  <a:lnTo>
                    <a:pt x="1134427" y="1257084"/>
                  </a:lnTo>
                  <a:lnTo>
                    <a:pt x="1174813" y="1259370"/>
                  </a:lnTo>
                  <a:lnTo>
                    <a:pt x="1174813" y="1254112"/>
                  </a:lnTo>
                  <a:lnTo>
                    <a:pt x="1197660" y="1254112"/>
                  </a:lnTo>
                  <a:lnTo>
                    <a:pt x="1197660" y="1259370"/>
                  </a:lnTo>
                  <a:lnTo>
                    <a:pt x="1238046" y="1260894"/>
                  </a:lnTo>
                  <a:lnTo>
                    <a:pt x="1238046" y="1254112"/>
                  </a:lnTo>
                  <a:lnTo>
                    <a:pt x="1260906" y="1254112"/>
                  </a:lnTo>
                  <a:lnTo>
                    <a:pt x="1260906" y="1262418"/>
                  </a:lnTo>
                  <a:lnTo>
                    <a:pt x="1301280" y="1263942"/>
                  </a:lnTo>
                  <a:lnTo>
                    <a:pt x="1301280" y="1255560"/>
                  </a:lnTo>
                  <a:lnTo>
                    <a:pt x="1262913" y="1254112"/>
                  </a:lnTo>
                  <a:lnTo>
                    <a:pt x="1842135" y="1254112"/>
                  </a:lnTo>
                  <a:lnTo>
                    <a:pt x="1850593" y="1278420"/>
                  </a:lnTo>
                  <a:lnTo>
                    <a:pt x="1850834" y="1279283"/>
                  </a:lnTo>
                  <a:lnTo>
                    <a:pt x="1828495" y="1278420"/>
                  </a:lnTo>
                  <a:lnTo>
                    <a:pt x="1828495" y="1286802"/>
                  </a:lnTo>
                  <a:lnTo>
                    <a:pt x="1861261" y="1314996"/>
                  </a:lnTo>
                  <a:lnTo>
                    <a:pt x="1875739" y="1388897"/>
                  </a:lnTo>
                  <a:lnTo>
                    <a:pt x="1884108" y="1464335"/>
                  </a:lnTo>
                  <a:lnTo>
                    <a:pt x="1884108" y="1386611"/>
                  </a:lnTo>
                  <a:lnTo>
                    <a:pt x="1877250" y="1350035"/>
                  </a:lnTo>
                  <a:lnTo>
                    <a:pt x="1868119" y="1311948"/>
                  </a:lnTo>
                  <a:lnTo>
                    <a:pt x="1861566" y="1288796"/>
                  </a:lnTo>
                  <a:lnTo>
                    <a:pt x="1866595" y="1289088"/>
                  </a:lnTo>
                  <a:lnTo>
                    <a:pt x="1868119" y="1279944"/>
                  </a:lnTo>
                  <a:lnTo>
                    <a:pt x="1858975" y="1279601"/>
                  </a:lnTo>
                  <a:lnTo>
                    <a:pt x="1858213" y="1276896"/>
                  </a:lnTo>
                  <a:lnTo>
                    <a:pt x="1850288" y="1254112"/>
                  </a:lnTo>
                  <a:lnTo>
                    <a:pt x="2490559" y="1254112"/>
                  </a:lnTo>
                  <a:lnTo>
                    <a:pt x="2490559" y="1249032"/>
                  </a:lnTo>
                  <a:lnTo>
                    <a:pt x="2490559" y="1243952"/>
                  </a:lnTo>
                  <a:close/>
                </a:path>
                <a:path w="2812415" h="2317115">
                  <a:moveTo>
                    <a:pt x="2498941" y="1308138"/>
                  </a:moveTo>
                  <a:lnTo>
                    <a:pt x="2458567" y="1306614"/>
                  </a:lnTo>
                  <a:lnTo>
                    <a:pt x="2458567" y="1314996"/>
                  </a:lnTo>
                  <a:lnTo>
                    <a:pt x="2497417" y="1316507"/>
                  </a:lnTo>
                  <a:lnTo>
                    <a:pt x="2498941" y="1308138"/>
                  </a:lnTo>
                  <a:close/>
                </a:path>
                <a:path w="2812415" h="2317115">
                  <a:moveTo>
                    <a:pt x="2559901" y="1311948"/>
                  </a:moveTo>
                  <a:lnTo>
                    <a:pt x="2521801" y="1309662"/>
                  </a:lnTo>
                  <a:lnTo>
                    <a:pt x="2521801" y="1316507"/>
                  </a:lnTo>
                  <a:lnTo>
                    <a:pt x="2559901" y="1318793"/>
                  </a:lnTo>
                  <a:lnTo>
                    <a:pt x="2559901" y="1311948"/>
                  </a:lnTo>
                  <a:close/>
                </a:path>
                <a:path w="2812415" h="2317115">
                  <a:moveTo>
                    <a:pt x="2623134" y="1313472"/>
                  </a:moveTo>
                  <a:lnTo>
                    <a:pt x="2585034" y="1311948"/>
                  </a:lnTo>
                  <a:lnTo>
                    <a:pt x="2585034" y="1320317"/>
                  </a:lnTo>
                  <a:lnTo>
                    <a:pt x="2623134" y="1321841"/>
                  </a:lnTo>
                  <a:lnTo>
                    <a:pt x="2623134" y="1313472"/>
                  </a:lnTo>
                  <a:close/>
                </a:path>
                <a:path w="2812415" h="2317115">
                  <a:moveTo>
                    <a:pt x="2686367" y="1316507"/>
                  </a:moveTo>
                  <a:lnTo>
                    <a:pt x="2647505" y="1314996"/>
                  </a:lnTo>
                  <a:lnTo>
                    <a:pt x="2647505" y="1321841"/>
                  </a:lnTo>
                  <a:lnTo>
                    <a:pt x="2686367" y="1324127"/>
                  </a:lnTo>
                  <a:lnTo>
                    <a:pt x="2686367" y="1316507"/>
                  </a:lnTo>
                  <a:close/>
                </a:path>
                <a:path w="2812415" h="2317115">
                  <a:moveTo>
                    <a:pt x="2749600" y="1318793"/>
                  </a:moveTo>
                  <a:lnTo>
                    <a:pt x="2710751" y="1316507"/>
                  </a:lnTo>
                  <a:lnTo>
                    <a:pt x="2710751" y="1325651"/>
                  </a:lnTo>
                  <a:lnTo>
                    <a:pt x="2749600" y="1327175"/>
                  </a:lnTo>
                  <a:lnTo>
                    <a:pt x="2749600" y="1318793"/>
                  </a:lnTo>
                  <a:close/>
                </a:path>
                <a:path w="2812415" h="2317115">
                  <a:moveTo>
                    <a:pt x="2812072" y="1321841"/>
                  </a:moveTo>
                  <a:lnTo>
                    <a:pt x="2773984" y="1320317"/>
                  </a:lnTo>
                  <a:lnTo>
                    <a:pt x="2773984" y="1328699"/>
                  </a:lnTo>
                  <a:lnTo>
                    <a:pt x="2812072" y="1330985"/>
                  </a:lnTo>
                  <a:lnTo>
                    <a:pt x="2812072" y="1321841"/>
                  </a:lnTo>
                  <a:close/>
                </a:path>
              </a:pathLst>
            </a:custGeom>
            <a:solidFill>
              <a:srgbClr val="000000"/>
            </a:solidFill>
          </p:spPr>
          <p:txBody>
            <a:bodyPr wrap="square" lIns="0" tIns="0" rIns="0" bIns="0" rtlCol="0"/>
            <a:lstStyle/>
            <a:p>
              <a:endParaRPr/>
            </a:p>
          </p:txBody>
        </p:sp>
        <p:pic>
          <p:nvPicPr>
            <p:cNvPr id="21" name="object 21"/>
            <p:cNvPicPr/>
            <p:nvPr/>
          </p:nvPicPr>
          <p:blipFill>
            <a:blip r:embed="rId2" cstate="print"/>
            <a:stretch>
              <a:fillRect/>
            </a:stretch>
          </p:blipFill>
          <p:spPr>
            <a:xfrm>
              <a:off x="4682985" y="5187594"/>
              <a:ext cx="2845600" cy="2402941"/>
            </a:xfrm>
            <a:prstGeom prst="rect">
              <a:avLst/>
            </a:prstGeom>
          </p:spPr>
        </p:pic>
      </p:grpSp>
      <p:sp>
        <p:nvSpPr>
          <p:cNvPr id="22" name="object 22"/>
          <p:cNvSpPr txBox="1"/>
          <p:nvPr/>
        </p:nvSpPr>
        <p:spPr>
          <a:xfrm>
            <a:off x="11512568" y="7743844"/>
            <a:ext cx="6072230"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4.</a:t>
            </a:r>
            <a:r>
              <a:rPr sz="2000" b="1" spc="240" dirty="0">
                <a:latin typeface="Comic Sans MS"/>
                <a:cs typeface="Comic Sans MS"/>
              </a:rPr>
              <a:t> </a:t>
            </a:r>
            <a:r>
              <a:rPr sz="2000" b="1" spc="-10" dirty="0">
                <a:latin typeface="Comic Sans MS"/>
                <a:cs typeface="Comic Sans MS"/>
              </a:rPr>
              <a:t>Aplicación</a:t>
            </a:r>
            <a:r>
              <a:rPr sz="2000" b="1"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un</a:t>
            </a:r>
            <a:r>
              <a:rPr sz="2000" b="1" dirty="0">
                <a:latin typeface="Comic Sans MS"/>
                <a:cs typeface="Comic Sans MS"/>
              </a:rPr>
              <a:t> </a:t>
            </a:r>
            <a:r>
              <a:rPr sz="2000" b="1" spc="-5" dirty="0">
                <a:latin typeface="Comic Sans MS"/>
                <a:cs typeface="Comic Sans MS"/>
              </a:rPr>
              <a:t>esquema</a:t>
            </a:r>
            <a:r>
              <a:rPr sz="2000" b="1" spc="5" dirty="0">
                <a:latin typeface="Comic Sans MS"/>
                <a:cs typeface="Comic Sans MS"/>
              </a:rPr>
              <a:t> </a:t>
            </a:r>
            <a:r>
              <a:rPr sz="2000" b="1" spc="-5" dirty="0">
                <a:latin typeface="Comic Sans MS"/>
                <a:cs typeface="Comic Sans MS"/>
              </a:rPr>
              <a:t>circular</a:t>
            </a:r>
            <a:r>
              <a:rPr sz="2000" b="1" dirty="0">
                <a:latin typeface="Comic Sans MS"/>
                <a:cs typeface="Comic Sans MS"/>
              </a:rPr>
              <a:t> </a:t>
            </a:r>
            <a:r>
              <a:rPr sz="2000" b="1" spc="-5" dirty="0">
                <a:latin typeface="Comic Sans MS"/>
                <a:cs typeface="Comic Sans MS"/>
              </a:rPr>
              <a:t>mho.</a:t>
            </a:r>
            <a:endParaRPr sz="2000" b="1">
              <a:latin typeface="Comic Sans MS"/>
              <a:cs typeface="Comic Sans M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96802" y="385730"/>
            <a:ext cx="10787138" cy="4088299"/>
          </a:xfrm>
          <a:prstGeom prst="rect">
            <a:avLst/>
          </a:prstGeom>
        </p:spPr>
        <p:txBody>
          <a:bodyPr vert="horz" wrap="square" lIns="0" tIns="12700" rIns="0" bIns="0" rtlCol="0">
            <a:spAutoFit/>
          </a:bodyPr>
          <a:lstStyle/>
          <a:p>
            <a:pPr marL="12700" algn="just">
              <a:spcBef>
                <a:spcPts val="100"/>
              </a:spcBef>
            </a:pPr>
            <a:r>
              <a:rPr lang="es-AR" sz="2400" spc="-5" dirty="0" smtClean="0">
                <a:latin typeface="Comic Sans MS"/>
                <a:cs typeface="Comic Sans MS"/>
              </a:rPr>
              <a:t>La </a:t>
            </a:r>
            <a:r>
              <a:rPr lang="es-AR" sz="2400" spc="-5" dirty="0" smtClean="0">
                <a:latin typeface="Comic Sans MS"/>
                <a:cs typeface="Comic Sans MS"/>
              </a:rPr>
              <a:t>figura 4 ilustra un ejemplo de un esquema de relé </a:t>
            </a:r>
            <a:r>
              <a:rPr lang="es-AR" sz="2400" spc="-5" dirty="0" err="1" smtClean="0">
                <a:latin typeface="Comic Sans MS"/>
                <a:cs typeface="Comic Sans MS"/>
              </a:rPr>
              <a:t>mho</a:t>
            </a:r>
            <a:r>
              <a:rPr lang="es-AR" sz="2400" spc="-5" dirty="0" smtClean="0">
                <a:latin typeface="Comic Sans MS"/>
                <a:cs typeface="Comic Sans MS"/>
              </a:rPr>
              <a:t> </a:t>
            </a:r>
            <a:r>
              <a:rPr lang="es-AR" sz="2400" spc="-254" dirty="0" smtClean="0">
                <a:latin typeface="Comic Sans MS"/>
                <a:cs typeface="Comic Sans MS"/>
              </a:rPr>
              <a:t> </a:t>
            </a:r>
            <a:r>
              <a:rPr lang="es-AR" sz="2400" spc="-5" dirty="0" smtClean="0">
                <a:latin typeface="Comic Sans MS"/>
                <a:cs typeface="Comic Sans MS"/>
              </a:rPr>
              <a:t>simple aplicado en las terminales de alta tensión de un </a:t>
            </a:r>
            <a:r>
              <a:rPr lang="es-AR" sz="2400" dirty="0" smtClean="0">
                <a:latin typeface="Comic Sans MS"/>
                <a:cs typeface="Comic Sans MS"/>
              </a:rPr>
              <a:t> </a:t>
            </a:r>
            <a:r>
              <a:rPr lang="es-AR" sz="2400" spc="-5" dirty="0" smtClean="0">
                <a:latin typeface="Comic Sans MS"/>
                <a:cs typeface="Comic Sans MS"/>
              </a:rPr>
              <a:t>transformador</a:t>
            </a:r>
            <a:r>
              <a:rPr lang="es-AR" sz="2400" dirty="0" smtClean="0">
                <a:latin typeface="Comic Sans MS"/>
                <a:cs typeface="Comic Sans MS"/>
              </a:rPr>
              <a:t> </a:t>
            </a:r>
            <a:r>
              <a:rPr lang="es-AR" sz="2400" spc="-5" dirty="0" smtClean="0">
                <a:latin typeface="Comic Sans MS"/>
                <a:cs typeface="Comic Sans MS"/>
              </a:rPr>
              <a:t>elevador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oscilación </a:t>
            </a:r>
            <a:r>
              <a:rPr lang="es-AR" sz="2400" spc="-5" dirty="0" smtClean="0">
                <a:latin typeface="Symbol"/>
                <a:cs typeface="Symbol"/>
              </a:rPr>
              <a:t></a:t>
            </a:r>
            <a:r>
              <a:rPr lang="es-AR" sz="2400" spc="215" dirty="0" smtClean="0">
                <a:latin typeface="Times New Roman"/>
                <a:cs typeface="Times New Roman"/>
              </a:rPr>
              <a:t> </a:t>
            </a:r>
            <a:r>
              <a:rPr lang="es-AR" sz="2400" spc="-5" dirty="0" smtClean="0">
                <a:latin typeface="Comic Sans MS"/>
                <a:cs typeface="Comic Sans MS"/>
              </a:rPr>
              <a:t>es aproximadamente 112</a:t>
            </a:r>
            <a:r>
              <a:rPr lang="es-AR" sz="2400" spc="-5" dirty="0" smtClean="0">
                <a:latin typeface="Symbol"/>
                <a:cs typeface="Symbol"/>
              </a:rPr>
              <a:t></a:t>
            </a:r>
            <a:r>
              <a:rPr lang="es-AR" sz="2400" spc="215" dirty="0" smtClean="0">
                <a:latin typeface="Times New Roman"/>
                <a:cs typeface="Times New Roman"/>
              </a:rPr>
              <a:t> </a:t>
            </a:r>
            <a:r>
              <a:rPr lang="es-AR" sz="2400" spc="-5" dirty="0" smtClean="0">
                <a:latin typeface="Comic Sans MS"/>
                <a:cs typeface="Comic Sans MS"/>
              </a:rPr>
              <a:t>en el punto donde </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entra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círculo </a:t>
            </a:r>
            <a:r>
              <a:rPr lang="es-AR" sz="2400" dirty="0" smtClean="0">
                <a:latin typeface="Comic Sans MS"/>
                <a:cs typeface="Comic Sans MS"/>
              </a:rPr>
              <a:t> </a:t>
            </a:r>
            <a:r>
              <a:rPr lang="es-AR" sz="2400" spc="-5" dirty="0" smtClean="0">
                <a:latin typeface="Comic Sans MS"/>
                <a:cs typeface="Comic Sans MS"/>
              </a:rPr>
              <a:t>característico</a:t>
            </a:r>
            <a:r>
              <a:rPr lang="es-AR" sz="2400" dirty="0" smtClean="0">
                <a:latin typeface="Comic Sans MS"/>
                <a:cs typeface="Comic Sans MS"/>
              </a:rPr>
              <a:t> </a:t>
            </a:r>
            <a:r>
              <a:rPr lang="es-AR" sz="2400" spc="-5" dirty="0" err="1" smtClean="0">
                <a:latin typeface="Comic Sans MS"/>
                <a:cs typeface="Comic Sans MS"/>
              </a:rPr>
              <a:t>mho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recuperación</a:t>
            </a:r>
            <a:r>
              <a:rPr lang="es-AR" sz="2400" dirty="0" smtClean="0">
                <a:latin typeface="Comic Sans MS"/>
                <a:cs typeface="Comic Sans MS"/>
              </a:rPr>
              <a:t> </a:t>
            </a:r>
            <a:r>
              <a:rPr lang="es-AR" sz="2400" spc="-5" dirty="0" smtClean="0">
                <a:latin typeface="Comic Sans MS"/>
                <a:cs typeface="Comic Sans MS"/>
              </a:rPr>
              <a:t>en</a:t>
            </a:r>
            <a:r>
              <a:rPr lang="es-AR" sz="2400" spc="254" dirty="0" smtClean="0">
                <a:latin typeface="Comic Sans MS"/>
                <a:cs typeface="Comic Sans MS"/>
              </a:rPr>
              <a:t> </a:t>
            </a:r>
            <a:r>
              <a:rPr lang="es-AR" sz="2400" spc="-5" dirty="0" smtClean="0">
                <a:latin typeface="Comic Sans MS"/>
                <a:cs typeface="Comic Sans MS"/>
              </a:rPr>
              <a:t>este</a:t>
            </a:r>
            <a:r>
              <a:rPr lang="es-AR" sz="2400" spc="260" dirty="0" smtClean="0">
                <a:latin typeface="Comic Sans MS"/>
                <a:cs typeface="Comic Sans MS"/>
              </a:rPr>
              <a:t> </a:t>
            </a:r>
            <a:r>
              <a:rPr lang="es-AR" sz="2400" spc="-5" dirty="0" smtClean="0">
                <a:latin typeface="Comic Sans MS"/>
                <a:cs typeface="Comic Sans MS"/>
              </a:rPr>
              <a:t>ángulo </a:t>
            </a:r>
            <a:r>
              <a:rPr lang="es-AR" sz="2400" dirty="0" smtClean="0">
                <a:latin typeface="Comic Sans MS"/>
                <a:cs typeface="Comic Sans MS"/>
              </a:rPr>
              <a:t> </a:t>
            </a:r>
            <a:r>
              <a:rPr lang="es-AR" sz="2400" spc="-5" dirty="0" smtClean="0">
                <a:latin typeface="Comic Sans MS"/>
                <a:cs typeface="Comic Sans MS"/>
              </a:rPr>
              <a:t>podría</a:t>
            </a:r>
            <a:r>
              <a:rPr lang="es-AR" sz="2400" spc="160" dirty="0" smtClean="0">
                <a:latin typeface="Comic Sans MS"/>
                <a:cs typeface="Comic Sans MS"/>
              </a:rPr>
              <a:t> </a:t>
            </a:r>
            <a:r>
              <a:rPr lang="es-AR" sz="2400" spc="-5" dirty="0" smtClean="0">
                <a:latin typeface="Comic Sans MS"/>
                <a:cs typeface="Comic Sans MS"/>
              </a:rPr>
              <a:t>ser</a:t>
            </a:r>
            <a:r>
              <a:rPr lang="es-AR" sz="2400" spc="160" dirty="0" smtClean="0">
                <a:latin typeface="Comic Sans MS"/>
                <a:cs typeface="Comic Sans MS"/>
              </a:rPr>
              <a:t> </a:t>
            </a:r>
            <a:r>
              <a:rPr lang="es-AR" sz="2400" spc="-5" dirty="0" smtClean="0">
                <a:latin typeface="Comic Sans MS"/>
                <a:cs typeface="Comic Sans MS"/>
              </a:rPr>
              <a:t>posible,</a:t>
            </a:r>
            <a:r>
              <a:rPr lang="es-AR" sz="2400" spc="165" dirty="0" smtClean="0">
                <a:latin typeface="Comic Sans MS"/>
                <a:cs typeface="Comic Sans MS"/>
              </a:rPr>
              <a:t> </a:t>
            </a:r>
            <a:r>
              <a:rPr lang="es-AR" sz="2400" spc="-5" dirty="0" smtClean="0">
                <a:latin typeface="Comic Sans MS"/>
                <a:cs typeface="Comic Sans MS"/>
              </a:rPr>
              <a:t>pero</a:t>
            </a:r>
            <a:r>
              <a:rPr lang="es-AR" sz="2400" spc="160" dirty="0" smtClean="0">
                <a:latin typeface="Comic Sans MS"/>
                <a:cs typeface="Comic Sans MS"/>
              </a:rPr>
              <a:t> </a:t>
            </a:r>
            <a:r>
              <a:rPr lang="es-AR" sz="2400" spc="-5" dirty="0" smtClean="0">
                <a:latin typeface="Comic Sans MS"/>
                <a:cs typeface="Comic Sans MS"/>
              </a:rPr>
              <a:t>en</a:t>
            </a:r>
            <a:r>
              <a:rPr lang="es-AR" sz="2400" spc="160" dirty="0" smtClean="0">
                <a:latin typeface="Comic Sans MS"/>
                <a:cs typeface="Comic Sans MS"/>
              </a:rPr>
              <a:t> </a:t>
            </a:r>
            <a:r>
              <a:rPr lang="es-AR" sz="2400" spc="-5" dirty="0" smtClean="0">
                <a:latin typeface="Comic Sans MS"/>
                <a:cs typeface="Comic Sans MS"/>
              </a:rPr>
              <a:t>la</a:t>
            </a:r>
            <a:r>
              <a:rPr lang="es-AR" sz="2400" spc="165" dirty="0" smtClean="0">
                <a:latin typeface="Comic Sans MS"/>
                <a:cs typeface="Comic Sans MS"/>
              </a:rPr>
              <a:t> </a:t>
            </a:r>
            <a:r>
              <a:rPr lang="es-AR" sz="2400" spc="-5" dirty="0" smtClean="0">
                <a:latin typeface="Comic Sans MS"/>
                <a:cs typeface="Comic Sans MS"/>
              </a:rPr>
              <a:t>medida</a:t>
            </a:r>
            <a:r>
              <a:rPr lang="es-AR" sz="2400" spc="140" dirty="0" smtClean="0">
                <a:latin typeface="Comic Sans MS"/>
                <a:cs typeface="Comic Sans MS"/>
              </a:rPr>
              <a:t> </a:t>
            </a:r>
            <a:r>
              <a:rPr lang="es-AR" sz="2400" spc="-5" dirty="0" smtClean="0">
                <a:latin typeface="Comic Sans MS"/>
                <a:cs typeface="Comic Sans MS"/>
              </a:rPr>
              <a:t>en</a:t>
            </a:r>
            <a:r>
              <a:rPr lang="es-AR" sz="2400" spc="155" dirty="0" smtClean="0">
                <a:latin typeface="Comic Sans MS"/>
                <a:cs typeface="Comic Sans MS"/>
              </a:rPr>
              <a:t> </a:t>
            </a:r>
            <a:r>
              <a:rPr lang="es-AR" sz="2400" spc="-5" dirty="0" smtClean="0">
                <a:latin typeface="Comic Sans MS"/>
                <a:cs typeface="Comic Sans MS"/>
              </a:rPr>
              <a:t>que</a:t>
            </a:r>
            <a:r>
              <a:rPr lang="es-AR" sz="2400" spc="160" dirty="0" smtClean="0">
                <a:latin typeface="Comic Sans MS"/>
                <a:cs typeface="Comic Sans MS"/>
              </a:rPr>
              <a:t> </a:t>
            </a:r>
            <a:r>
              <a:rPr lang="es-AR" sz="2400" spc="-5" dirty="0" smtClean="0">
                <a:latin typeface="Comic Sans MS"/>
                <a:cs typeface="Comic Sans MS"/>
              </a:rPr>
              <a:t>el</a:t>
            </a:r>
            <a:r>
              <a:rPr lang="es-AR" sz="2400" spc="155" dirty="0" smtClean="0">
                <a:latin typeface="Comic Sans MS"/>
                <a:cs typeface="Comic Sans MS"/>
              </a:rPr>
              <a:t> </a:t>
            </a:r>
            <a:r>
              <a:rPr lang="es-AR" sz="2400" spc="-5" dirty="0" smtClean="0">
                <a:latin typeface="Comic Sans MS"/>
                <a:cs typeface="Comic Sans MS"/>
              </a:rPr>
              <a:t>círculo </a:t>
            </a:r>
            <a:r>
              <a:rPr lang="es-AR" sz="2400" spc="-254" dirty="0" smtClean="0">
                <a:latin typeface="Comic Sans MS"/>
                <a:cs typeface="Comic Sans MS"/>
              </a:rPr>
              <a:t> </a:t>
            </a:r>
            <a:r>
              <a:rPr lang="es-AR" sz="2400" spc="-5" dirty="0" err="1" smtClean="0">
                <a:latin typeface="Comic Sans MS"/>
                <a:cs typeface="Comic Sans MS"/>
              </a:rPr>
              <a:t>mho</a:t>
            </a:r>
            <a:r>
              <a:rPr lang="es-AR" sz="2400" spc="-5" dirty="0" smtClean="0">
                <a:latin typeface="Comic Sans MS"/>
                <a:cs typeface="Comic Sans MS"/>
              </a:rPr>
              <a:t> es ajustado más pequeño para evitar disparos ante </a:t>
            </a:r>
            <a:r>
              <a:rPr lang="es-AR" sz="2400" dirty="0" smtClean="0">
                <a:latin typeface="Comic Sans MS"/>
                <a:cs typeface="Comic Sans MS"/>
              </a:rPr>
              <a:t> </a:t>
            </a:r>
            <a:r>
              <a:rPr lang="es-AR" sz="2400" spc="-5" dirty="0" smtClean="0">
                <a:latin typeface="Comic Sans MS"/>
                <a:cs typeface="Comic Sans MS"/>
              </a:rPr>
              <a:t>oscilaciones</a:t>
            </a:r>
            <a:r>
              <a:rPr lang="es-AR" sz="2400" dirty="0" smtClean="0">
                <a:latin typeface="Comic Sans MS"/>
                <a:cs typeface="Comic Sans MS"/>
              </a:rPr>
              <a:t> </a:t>
            </a:r>
            <a:r>
              <a:rPr lang="es-AR" sz="2400" spc="-5" dirty="0" smtClean="0">
                <a:latin typeface="Comic Sans MS"/>
                <a:cs typeface="Comic Sans MS"/>
              </a:rPr>
              <a:t>estables,</a:t>
            </a:r>
            <a:r>
              <a:rPr lang="es-AR" sz="2400" dirty="0" smtClean="0">
                <a:latin typeface="Comic Sans MS"/>
                <a:cs typeface="Comic Sans MS"/>
              </a:rPr>
              <a:t> </a:t>
            </a:r>
            <a:r>
              <a:rPr lang="es-AR" sz="2400" spc="-5" dirty="0" smtClean="0">
                <a:latin typeface="Comic Sans MS"/>
                <a:cs typeface="Comic Sans MS"/>
              </a:rPr>
              <a:t>ocurrirá</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de</a:t>
            </a:r>
            <a:r>
              <a:rPr lang="es-AR" sz="2400" spc="254" dirty="0" smtClean="0">
                <a:latin typeface="Comic Sans MS"/>
                <a:cs typeface="Comic Sans MS"/>
              </a:rPr>
              <a:t> </a:t>
            </a:r>
            <a:r>
              <a:rPr lang="es-AR" sz="2400" spc="-5" dirty="0" smtClean="0">
                <a:latin typeface="Comic Sans MS"/>
                <a:cs typeface="Comic Sans MS"/>
              </a:rPr>
              <a:t>disparo </a:t>
            </a:r>
            <a:r>
              <a:rPr lang="es-AR" sz="2400" dirty="0" smtClean="0">
                <a:latin typeface="Comic Sans MS"/>
                <a:cs typeface="Comic Sans MS"/>
              </a:rPr>
              <a:t> </a:t>
            </a:r>
            <a:r>
              <a:rPr lang="es-AR" sz="2400" spc="-5" dirty="0" smtClean="0">
                <a:latin typeface="Comic Sans MS"/>
                <a:cs typeface="Comic Sans MS"/>
              </a:rPr>
              <a:t>menos favorable</a:t>
            </a:r>
            <a:r>
              <a:rPr lang="es-AR" sz="2400" spc="-5" dirty="0" smtClean="0">
                <a:latin typeface="Comic Sans MS"/>
                <a:cs typeface="Comic Sans MS"/>
              </a:rPr>
              <a:t>.</a:t>
            </a:r>
          </a:p>
          <a:p>
            <a:pPr marL="12700" algn="just">
              <a:spcBef>
                <a:spcPts val="100"/>
              </a:spcBef>
            </a:pPr>
            <a:r>
              <a:rPr lang="es-AR" sz="2400" spc="-5" dirty="0" smtClean="0">
                <a:latin typeface="Comic Sans MS"/>
                <a:cs typeface="Comic Sans MS"/>
              </a:rPr>
              <a:t>Es una práctica usual el supervisar el relé </a:t>
            </a:r>
            <a:r>
              <a:rPr lang="es-AR" sz="2400" spc="-5" dirty="0" err="1" smtClean="0">
                <a:latin typeface="Comic Sans MS"/>
                <a:cs typeface="Comic Sans MS"/>
              </a:rPr>
              <a:t>mho</a:t>
            </a:r>
            <a:r>
              <a:rPr lang="es-AR" sz="2400" spc="-5" dirty="0" smtClean="0">
                <a:latin typeface="Comic Sans MS"/>
                <a:cs typeface="Comic Sans MS"/>
              </a:rPr>
              <a:t> con un </a:t>
            </a:r>
            <a:r>
              <a:rPr lang="es-AR" sz="2400" dirty="0" smtClean="0">
                <a:latin typeface="Comic Sans MS"/>
                <a:cs typeface="Comic Sans MS"/>
              </a:rPr>
              <a:t> </a:t>
            </a:r>
            <a:r>
              <a:rPr lang="es-AR" sz="2400" spc="-5" dirty="0" smtClean="0">
                <a:latin typeface="Comic Sans MS"/>
                <a:cs typeface="Comic Sans MS"/>
              </a:rPr>
              <a:t>detector de falla de </a:t>
            </a:r>
            <a:r>
              <a:rPr lang="es-AR" sz="2400" spc="-5" dirty="0" err="1" smtClean="0">
                <a:latin typeface="Comic Sans MS"/>
                <a:cs typeface="Comic Sans MS"/>
              </a:rPr>
              <a:t>sobrecorriente</a:t>
            </a:r>
            <a:r>
              <a:rPr lang="es-AR" sz="2400" spc="-5" dirty="0" smtClean="0">
                <a:latin typeface="Comic Sans MS"/>
                <a:cs typeface="Comic Sans MS"/>
              </a:rPr>
              <a:t> de alta rapidez en </a:t>
            </a:r>
            <a:r>
              <a:rPr lang="es-AR" sz="2400" dirty="0" smtClean="0">
                <a:latin typeface="Comic Sans MS"/>
                <a:cs typeface="Comic Sans MS"/>
              </a:rPr>
              <a:t> </a:t>
            </a:r>
            <a:r>
              <a:rPr lang="es-AR" sz="2400" spc="-5" dirty="0" smtClean="0">
                <a:latin typeface="Comic Sans MS"/>
                <a:cs typeface="Comic Sans MS"/>
              </a:rPr>
              <a:t>serie con la trayectoria de disparo del relé </a:t>
            </a:r>
            <a:r>
              <a:rPr lang="es-AR" sz="2400" spc="-5" dirty="0" err="1" smtClean="0">
                <a:latin typeface="Comic Sans MS"/>
                <a:cs typeface="Comic Sans MS"/>
              </a:rPr>
              <a:t>mho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Esto </a:t>
            </a:r>
            <a:r>
              <a:rPr lang="es-AR" sz="2400" dirty="0" smtClean="0">
                <a:latin typeface="Comic Sans MS"/>
                <a:cs typeface="Comic Sans MS"/>
              </a:rPr>
              <a:t> </a:t>
            </a:r>
            <a:r>
              <a:rPr lang="es-AR" sz="2400" spc="-5" dirty="0" smtClean="0">
                <a:latin typeface="Comic Sans MS"/>
                <a:cs typeface="Comic Sans MS"/>
              </a:rPr>
              <a:t>minimiza la posibilidad de tener un disparo en falso del </a:t>
            </a:r>
            <a:r>
              <a:rPr lang="es-AR" sz="2400" dirty="0" smtClean="0">
                <a:latin typeface="Comic Sans MS"/>
                <a:cs typeface="Comic Sans MS"/>
              </a:rPr>
              <a:t> </a:t>
            </a:r>
            <a:r>
              <a:rPr lang="es-AR" sz="2400" spc="-5" dirty="0" smtClean="0">
                <a:latin typeface="Comic Sans MS"/>
                <a:cs typeface="Comic Sans MS"/>
              </a:rPr>
              <a:t>interruptor de unidad por una condición de pérdida de </a:t>
            </a:r>
            <a:r>
              <a:rPr lang="es-AR" sz="2400" dirty="0" smtClean="0">
                <a:latin typeface="Comic Sans MS"/>
                <a:cs typeface="Comic Sans MS"/>
              </a:rPr>
              <a:t> </a:t>
            </a:r>
            <a:r>
              <a:rPr lang="es-AR" sz="2400" spc="-5" dirty="0" smtClean="0">
                <a:latin typeface="Comic Sans MS"/>
                <a:cs typeface="Comic Sans MS"/>
              </a:rPr>
              <a:t>potencial</a:t>
            </a:r>
            <a:r>
              <a:rPr lang="es-AR" sz="2400" spc="-5" dirty="0" smtClean="0">
                <a:latin typeface="Comic Sans MS"/>
                <a:cs typeface="Comic Sans MS"/>
              </a:rPr>
              <a:t>.</a:t>
            </a:r>
            <a:endParaRPr sz="2400">
              <a:latin typeface="Comic Sans MS"/>
              <a:cs typeface="Comic Sans MS"/>
            </a:endParaRPr>
          </a:p>
        </p:txBody>
      </p:sp>
      <p:grpSp>
        <p:nvGrpSpPr>
          <p:cNvPr id="2" name="object 19"/>
          <p:cNvGrpSpPr/>
          <p:nvPr/>
        </p:nvGrpSpPr>
        <p:grpSpPr>
          <a:xfrm>
            <a:off x="11369692" y="2528870"/>
            <a:ext cx="6000792" cy="4689491"/>
            <a:chOff x="4390428" y="5187594"/>
            <a:chExt cx="3138170" cy="2403475"/>
          </a:xfrm>
        </p:grpSpPr>
        <p:sp>
          <p:nvSpPr>
            <p:cNvPr id="20" name="object 20"/>
            <p:cNvSpPr/>
            <p:nvPr/>
          </p:nvSpPr>
          <p:spPr>
            <a:xfrm>
              <a:off x="4390428" y="5273687"/>
              <a:ext cx="2812415" cy="2317115"/>
            </a:xfrm>
            <a:custGeom>
              <a:avLst/>
              <a:gdLst/>
              <a:ahLst/>
              <a:cxnLst/>
              <a:rect l="l" t="t" r="r" b="b"/>
              <a:pathLst>
                <a:path w="2812415" h="2317115">
                  <a:moveTo>
                    <a:pt x="40386" y="1201470"/>
                  </a:moveTo>
                  <a:lnTo>
                    <a:pt x="1524" y="1199184"/>
                  </a:lnTo>
                  <a:lnTo>
                    <a:pt x="0" y="1206804"/>
                  </a:lnTo>
                  <a:lnTo>
                    <a:pt x="40386" y="1208328"/>
                  </a:lnTo>
                  <a:lnTo>
                    <a:pt x="40386" y="1201470"/>
                  </a:lnTo>
                  <a:close/>
                </a:path>
                <a:path w="2812415" h="2317115">
                  <a:moveTo>
                    <a:pt x="102857" y="1202994"/>
                  </a:moveTo>
                  <a:lnTo>
                    <a:pt x="64757" y="1201470"/>
                  </a:lnTo>
                  <a:lnTo>
                    <a:pt x="62471" y="1209852"/>
                  </a:lnTo>
                  <a:lnTo>
                    <a:pt x="102857" y="1211376"/>
                  </a:lnTo>
                  <a:lnTo>
                    <a:pt x="102857" y="1202994"/>
                  </a:lnTo>
                  <a:close/>
                </a:path>
                <a:path w="2812415" h="2317115">
                  <a:moveTo>
                    <a:pt x="166090" y="1206804"/>
                  </a:moveTo>
                  <a:lnTo>
                    <a:pt x="127990" y="1204518"/>
                  </a:lnTo>
                  <a:lnTo>
                    <a:pt x="125717" y="1211376"/>
                  </a:lnTo>
                  <a:lnTo>
                    <a:pt x="166090" y="1213662"/>
                  </a:lnTo>
                  <a:lnTo>
                    <a:pt x="166090" y="1206804"/>
                  </a:lnTo>
                  <a:close/>
                </a:path>
                <a:path w="2812415" h="2317115">
                  <a:moveTo>
                    <a:pt x="229323" y="1208328"/>
                  </a:moveTo>
                  <a:lnTo>
                    <a:pt x="190474" y="1206804"/>
                  </a:lnTo>
                  <a:lnTo>
                    <a:pt x="188950" y="1215186"/>
                  </a:lnTo>
                  <a:lnTo>
                    <a:pt x="229323" y="1216710"/>
                  </a:lnTo>
                  <a:lnTo>
                    <a:pt x="229323" y="1208328"/>
                  </a:lnTo>
                  <a:close/>
                </a:path>
                <a:path w="2812415" h="2317115">
                  <a:moveTo>
                    <a:pt x="292557" y="1211376"/>
                  </a:moveTo>
                  <a:lnTo>
                    <a:pt x="253707" y="1209852"/>
                  </a:lnTo>
                  <a:lnTo>
                    <a:pt x="252183" y="1216710"/>
                  </a:lnTo>
                  <a:lnTo>
                    <a:pt x="292557" y="1218996"/>
                  </a:lnTo>
                  <a:lnTo>
                    <a:pt x="292557" y="1211376"/>
                  </a:lnTo>
                  <a:close/>
                </a:path>
                <a:path w="2812415" h="2317115">
                  <a:moveTo>
                    <a:pt x="355028" y="1215186"/>
                  </a:moveTo>
                  <a:lnTo>
                    <a:pt x="316941" y="1213662"/>
                  </a:lnTo>
                  <a:lnTo>
                    <a:pt x="314655" y="1220520"/>
                  </a:lnTo>
                  <a:lnTo>
                    <a:pt x="355028" y="1222044"/>
                  </a:lnTo>
                  <a:lnTo>
                    <a:pt x="355028" y="1215186"/>
                  </a:lnTo>
                  <a:close/>
                </a:path>
                <a:path w="2812415" h="2317115">
                  <a:moveTo>
                    <a:pt x="418274" y="1216710"/>
                  </a:moveTo>
                  <a:lnTo>
                    <a:pt x="380174" y="1215186"/>
                  </a:lnTo>
                  <a:lnTo>
                    <a:pt x="377888" y="1224330"/>
                  </a:lnTo>
                  <a:lnTo>
                    <a:pt x="418274" y="1225854"/>
                  </a:lnTo>
                  <a:lnTo>
                    <a:pt x="418274" y="1216710"/>
                  </a:lnTo>
                  <a:close/>
                </a:path>
                <a:path w="2812415" h="2317115">
                  <a:moveTo>
                    <a:pt x="481507" y="1220520"/>
                  </a:moveTo>
                  <a:lnTo>
                    <a:pt x="442645" y="1218996"/>
                  </a:lnTo>
                  <a:lnTo>
                    <a:pt x="441121" y="1225854"/>
                  </a:lnTo>
                  <a:lnTo>
                    <a:pt x="481507" y="1227378"/>
                  </a:lnTo>
                  <a:lnTo>
                    <a:pt x="481507" y="1220520"/>
                  </a:lnTo>
                  <a:close/>
                </a:path>
                <a:path w="2812415" h="2317115">
                  <a:moveTo>
                    <a:pt x="544741" y="1222044"/>
                  </a:moveTo>
                  <a:lnTo>
                    <a:pt x="504367" y="1220520"/>
                  </a:lnTo>
                  <a:lnTo>
                    <a:pt x="504367" y="1228902"/>
                  </a:lnTo>
                  <a:lnTo>
                    <a:pt x="544741" y="1231188"/>
                  </a:lnTo>
                  <a:lnTo>
                    <a:pt x="544741" y="1222044"/>
                  </a:lnTo>
                  <a:close/>
                </a:path>
                <a:path w="2812415" h="2317115">
                  <a:moveTo>
                    <a:pt x="607212" y="1225854"/>
                  </a:moveTo>
                  <a:lnTo>
                    <a:pt x="567601" y="1224330"/>
                  </a:lnTo>
                  <a:lnTo>
                    <a:pt x="567601" y="1231188"/>
                  </a:lnTo>
                  <a:lnTo>
                    <a:pt x="607212" y="1232712"/>
                  </a:lnTo>
                  <a:lnTo>
                    <a:pt x="607212" y="1225854"/>
                  </a:lnTo>
                  <a:close/>
                </a:path>
                <a:path w="2812415" h="2317115">
                  <a:moveTo>
                    <a:pt x="670445" y="1227378"/>
                  </a:moveTo>
                  <a:lnTo>
                    <a:pt x="630072" y="1225854"/>
                  </a:lnTo>
                  <a:lnTo>
                    <a:pt x="630072" y="1234236"/>
                  </a:lnTo>
                  <a:lnTo>
                    <a:pt x="670445" y="1236522"/>
                  </a:lnTo>
                  <a:lnTo>
                    <a:pt x="670445" y="1227378"/>
                  </a:lnTo>
                  <a:close/>
                </a:path>
                <a:path w="2812415" h="2317115">
                  <a:moveTo>
                    <a:pt x="733679" y="1231188"/>
                  </a:moveTo>
                  <a:lnTo>
                    <a:pt x="693305" y="1228902"/>
                  </a:lnTo>
                  <a:lnTo>
                    <a:pt x="693305" y="1236522"/>
                  </a:lnTo>
                  <a:lnTo>
                    <a:pt x="733679" y="1238046"/>
                  </a:lnTo>
                  <a:lnTo>
                    <a:pt x="733679" y="1231188"/>
                  </a:lnTo>
                  <a:close/>
                </a:path>
                <a:path w="2812415" h="2317115">
                  <a:moveTo>
                    <a:pt x="796925" y="1234236"/>
                  </a:moveTo>
                  <a:lnTo>
                    <a:pt x="756539" y="1232712"/>
                  </a:lnTo>
                  <a:lnTo>
                    <a:pt x="756539" y="1239570"/>
                  </a:lnTo>
                  <a:lnTo>
                    <a:pt x="796925" y="1241844"/>
                  </a:lnTo>
                  <a:lnTo>
                    <a:pt x="796925" y="1234236"/>
                  </a:lnTo>
                  <a:close/>
                </a:path>
                <a:path w="2812415" h="2317115">
                  <a:moveTo>
                    <a:pt x="1363751" y="1259370"/>
                  </a:moveTo>
                  <a:lnTo>
                    <a:pt x="1324140" y="1257084"/>
                  </a:lnTo>
                  <a:lnTo>
                    <a:pt x="1324140" y="1263942"/>
                  </a:lnTo>
                  <a:lnTo>
                    <a:pt x="1363751" y="1266228"/>
                  </a:lnTo>
                  <a:lnTo>
                    <a:pt x="1363751" y="1259370"/>
                  </a:lnTo>
                  <a:close/>
                </a:path>
                <a:path w="2812415" h="2317115">
                  <a:moveTo>
                    <a:pt x="1426984" y="1260894"/>
                  </a:moveTo>
                  <a:lnTo>
                    <a:pt x="1386611" y="1259370"/>
                  </a:lnTo>
                  <a:lnTo>
                    <a:pt x="1386611" y="1267752"/>
                  </a:lnTo>
                  <a:lnTo>
                    <a:pt x="1426984" y="1269276"/>
                  </a:lnTo>
                  <a:lnTo>
                    <a:pt x="1426984" y="1260894"/>
                  </a:lnTo>
                  <a:close/>
                </a:path>
                <a:path w="2812415" h="2317115">
                  <a:moveTo>
                    <a:pt x="1490230" y="1263942"/>
                  </a:moveTo>
                  <a:lnTo>
                    <a:pt x="1449844" y="1262418"/>
                  </a:lnTo>
                  <a:lnTo>
                    <a:pt x="1449844" y="1269276"/>
                  </a:lnTo>
                  <a:lnTo>
                    <a:pt x="1490230" y="1271562"/>
                  </a:lnTo>
                  <a:lnTo>
                    <a:pt x="1490230" y="1263942"/>
                  </a:lnTo>
                  <a:close/>
                </a:path>
                <a:path w="2812415" h="2317115">
                  <a:moveTo>
                    <a:pt x="1553464" y="1267752"/>
                  </a:moveTo>
                  <a:lnTo>
                    <a:pt x="1513078" y="1266228"/>
                  </a:lnTo>
                  <a:lnTo>
                    <a:pt x="1513078" y="1273086"/>
                  </a:lnTo>
                  <a:lnTo>
                    <a:pt x="1553464" y="1274610"/>
                  </a:lnTo>
                  <a:lnTo>
                    <a:pt x="1553464" y="1267752"/>
                  </a:lnTo>
                  <a:close/>
                </a:path>
                <a:path w="2812415" h="2317115">
                  <a:moveTo>
                    <a:pt x="1615935" y="1269276"/>
                  </a:moveTo>
                  <a:lnTo>
                    <a:pt x="1576311" y="1267752"/>
                  </a:lnTo>
                  <a:lnTo>
                    <a:pt x="1576311" y="1276896"/>
                  </a:lnTo>
                  <a:lnTo>
                    <a:pt x="1615935" y="1278420"/>
                  </a:lnTo>
                  <a:lnTo>
                    <a:pt x="1615935" y="1269276"/>
                  </a:lnTo>
                  <a:close/>
                </a:path>
                <a:path w="2812415" h="2317115">
                  <a:moveTo>
                    <a:pt x="1679168" y="1273086"/>
                  </a:moveTo>
                  <a:lnTo>
                    <a:pt x="1638795" y="1271562"/>
                  </a:lnTo>
                  <a:lnTo>
                    <a:pt x="1638795" y="1278420"/>
                  </a:lnTo>
                  <a:lnTo>
                    <a:pt x="1679168" y="1279944"/>
                  </a:lnTo>
                  <a:lnTo>
                    <a:pt x="1679168" y="1273086"/>
                  </a:lnTo>
                  <a:close/>
                </a:path>
                <a:path w="2812415" h="2317115">
                  <a:moveTo>
                    <a:pt x="1742401" y="1274610"/>
                  </a:moveTo>
                  <a:lnTo>
                    <a:pt x="1702028" y="1273086"/>
                  </a:lnTo>
                  <a:lnTo>
                    <a:pt x="1702028" y="1281468"/>
                  </a:lnTo>
                  <a:lnTo>
                    <a:pt x="1742401" y="1283754"/>
                  </a:lnTo>
                  <a:lnTo>
                    <a:pt x="1742401" y="1274610"/>
                  </a:lnTo>
                  <a:close/>
                </a:path>
                <a:path w="2812415" h="2317115">
                  <a:moveTo>
                    <a:pt x="1805635" y="1278420"/>
                  </a:moveTo>
                  <a:lnTo>
                    <a:pt x="1765261" y="1276896"/>
                  </a:lnTo>
                  <a:lnTo>
                    <a:pt x="1765261" y="1283754"/>
                  </a:lnTo>
                  <a:lnTo>
                    <a:pt x="1803349" y="1285278"/>
                  </a:lnTo>
                  <a:lnTo>
                    <a:pt x="1805635" y="1278420"/>
                  </a:lnTo>
                  <a:close/>
                </a:path>
                <a:path w="2812415" h="2317115">
                  <a:moveTo>
                    <a:pt x="1931352" y="1283754"/>
                  </a:moveTo>
                  <a:lnTo>
                    <a:pt x="1890966" y="1281468"/>
                  </a:lnTo>
                  <a:lnTo>
                    <a:pt x="1890966" y="1289088"/>
                  </a:lnTo>
                  <a:lnTo>
                    <a:pt x="1929828" y="1290612"/>
                  </a:lnTo>
                  <a:lnTo>
                    <a:pt x="1931352" y="1283754"/>
                  </a:lnTo>
                  <a:close/>
                </a:path>
                <a:path w="2812415" h="2317115">
                  <a:moveTo>
                    <a:pt x="1994585" y="1286802"/>
                  </a:moveTo>
                  <a:lnTo>
                    <a:pt x="1954199" y="1285278"/>
                  </a:lnTo>
                  <a:lnTo>
                    <a:pt x="1954199" y="1292136"/>
                  </a:lnTo>
                  <a:lnTo>
                    <a:pt x="1993061" y="1294422"/>
                  </a:lnTo>
                  <a:lnTo>
                    <a:pt x="1994585" y="1286802"/>
                  </a:lnTo>
                  <a:close/>
                </a:path>
                <a:path w="2812415" h="2317115">
                  <a:moveTo>
                    <a:pt x="2057819" y="1289088"/>
                  </a:moveTo>
                  <a:lnTo>
                    <a:pt x="2017445" y="1286802"/>
                  </a:lnTo>
                  <a:lnTo>
                    <a:pt x="2017445" y="1295946"/>
                  </a:lnTo>
                  <a:lnTo>
                    <a:pt x="2055533" y="1297470"/>
                  </a:lnTo>
                  <a:lnTo>
                    <a:pt x="2057819" y="1289088"/>
                  </a:lnTo>
                  <a:close/>
                </a:path>
                <a:path w="2812415" h="2317115">
                  <a:moveTo>
                    <a:pt x="2120290" y="1292136"/>
                  </a:moveTo>
                  <a:lnTo>
                    <a:pt x="2080679" y="1290612"/>
                  </a:lnTo>
                  <a:lnTo>
                    <a:pt x="2080679" y="1297470"/>
                  </a:lnTo>
                  <a:lnTo>
                    <a:pt x="2118753" y="1298994"/>
                  </a:lnTo>
                  <a:lnTo>
                    <a:pt x="2120290" y="1292136"/>
                  </a:lnTo>
                  <a:close/>
                </a:path>
                <a:path w="2812415" h="2317115">
                  <a:moveTo>
                    <a:pt x="2183523" y="1294422"/>
                  </a:moveTo>
                  <a:lnTo>
                    <a:pt x="2143150" y="1292136"/>
                  </a:lnTo>
                  <a:lnTo>
                    <a:pt x="2143150" y="1301280"/>
                  </a:lnTo>
                  <a:lnTo>
                    <a:pt x="2181999" y="1302804"/>
                  </a:lnTo>
                  <a:lnTo>
                    <a:pt x="2183523" y="1294422"/>
                  </a:lnTo>
                  <a:close/>
                </a:path>
                <a:path w="2812415" h="2317115">
                  <a:moveTo>
                    <a:pt x="2246769" y="1297470"/>
                  </a:moveTo>
                  <a:lnTo>
                    <a:pt x="2206371" y="1295946"/>
                  </a:lnTo>
                  <a:lnTo>
                    <a:pt x="2206371" y="1302804"/>
                  </a:lnTo>
                  <a:lnTo>
                    <a:pt x="2245245" y="1304328"/>
                  </a:lnTo>
                  <a:lnTo>
                    <a:pt x="2246769" y="1297470"/>
                  </a:lnTo>
                  <a:close/>
                </a:path>
                <a:path w="2812415" h="2317115">
                  <a:moveTo>
                    <a:pt x="2310003" y="1298994"/>
                  </a:moveTo>
                  <a:lnTo>
                    <a:pt x="2269617" y="1297470"/>
                  </a:lnTo>
                  <a:lnTo>
                    <a:pt x="2269617" y="1306614"/>
                  </a:lnTo>
                  <a:lnTo>
                    <a:pt x="2307717" y="1308138"/>
                  </a:lnTo>
                  <a:lnTo>
                    <a:pt x="2310003" y="1298994"/>
                  </a:lnTo>
                  <a:close/>
                </a:path>
                <a:path w="2812415" h="2317115">
                  <a:moveTo>
                    <a:pt x="2372474" y="1302804"/>
                  </a:moveTo>
                  <a:lnTo>
                    <a:pt x="2332850" y="1301280"/>
                  </a:lnTo>
                  <a:lnTo>
                    <a:pt x="2332850" y="1309662"/>
                  </a:lnTo>
                  <a:lnTo>
                    <a:pt x="2370950" y="1309662"/>
                  </a:lnTo>
                  <a:lnTo>
                    <a:pt x="2372474" y="1302804"/>
                  </a:lnTo>
                  <a:close/>
                </a:path>
                <a:path w="2812415" h="2317115">
                  <a:moveTo>
                    <a:pt x="2435707" y="1306614"/>
                  </a:moveTo>
                  <a:lnTo>
                    <a:pt x="2395334" y="1304328"/>
                  </a:lnTo>
                  <a:lnTo>
                    <a:pt x="2395334" y="1311948"/>
                  </a:lnTo>
                  <a:lnTo>
                    <a:pt x="2434183" y="1313472"/>
                  </a:lnTo>
                  <a:lnTo>
                    <a:pt x="2435707" y="1306614"/>
                  </a:lnTo>
                  <a:close/>
                </a:path>
                <a:path w="2812415" h="2317115">
                  <a:moveTo>
                    <a:pt x="2490559" y="1243952"/>
                  </a:moveTo>
                  <a:lnTo>
                    <a:pt x="1846745" y="1243952"/>
                  </a:lnTo>
                  <a:lnTo>
                    <a:pt x="1846021" y="1241844"/>
                  </a:lnTo>
                  <a:lnTo>
                    <a:pt x="1838591" y="1223784"/>
                  </a:lnTo>
                  <a:lnTo>
                    <a:pt x="1838591" y="1243952"/>
                  </a:lnTo>
                  <a:lnTo>
                    <a:pt x="1059002" y="1243952"/>
                  </a:lnTo>
                  <a:lnTo>
                    <a:pt x="1059002" y="750938"/>
                  </a:lnTo>
                  <a:lnTo>
                    <a:pt x="1091006" y="749681"/>
                  </a:lnTo>
                  <a:lnTo>
                    <a:pt x="1129093" y="747395"/>
                  </a:lnTo>
                  <a:lnTo>
                    <a:pt x="1167955" y="749681"/>
                  </a:lnTo>
                  <a:lnTo>
                    <a:pt x="1206804" y="751205"/>
                  </a:lnTo>
                  <a:lnTo>
                    <a:pt x="1244904" y="756539"/>
                  </a:lnTo>
                  <a:lnTo>
                    <a:pt x="1318806" y="771779"/>
                  </a:lnTo>
                  <a:lnTo>
                    <a:pt x="1388897" y="793102"/>
                  </a:lnTo>
                  <a:lnTo>
                    <a:pt x="1456702" y="822820"/>
                  </a:lnTo>
                  <a:lnTo>
                    <a:pt x="1551178" y="876909"/>
                  </a:lnTo>
                  <a:lnTo>
                    <a:pt x="1637271" y="943952"/>
                  </a:lnTo>
                  <a:lnTo>
                    <a:pt x="1688312" y="996530"/>
                  </a:lnTo>
                  <a:lnTo>
                    <a:pt x="1712696" y="1022426"/>
                  </a:lnTo>
                  <a:lnTo>
                    <a:pt x="1733257" y="1050620"/>
                  </a:lnTo>
                  <a:lnTo>
                    <a:pt x="1754593" y="1080338"/>
                  </a:lnTo>
                  <a:lnTo>
                    <a:pt x="1775929" y="1111567"/>
                  </a:lnTo>
                  <a:lnTo>
                    <a:pt x="1793455" y="1143571"/>
                  </a:lnTo>
                  <a:lnTo>
                    <a:pt x="1810969" y="1174800"/>
                  </a:lnTo>
                  <a:lnTo>
                    <a:pt x="1824685" y="1209852"/>
                  </a:lnTo>
                  <a:lnTo>
                    <a:pt x="1838401" y="1243368"/>
                  </a:lnTo>
                  <a:lnTo>
                    <a:pt x="1838591" y="1243952"/>
                  </a:lnTo>
                  <a:lnTo>
                    <a:pt x="1838591" y="1223784"/>
                  </a:lnTo>
                  <a:lnTo>
                    <a:pt x="1817827" y="1173276"/>
                  </a:lnTo>
                  <a:lnTo>
                    <a:pt x="1782787" y="1108519"/>
                  </a:lnTo>
                  <a:lnTo>
                    <a:pt x="1761451" y="1076528"/>
                  </a:lnTo>
                  <a:lnTo>
                    <a:pt x="1718030" y="1017092"/>
                  </a:lnTo>
                  <a:lnTo>
                    <a:pt x="1668500" y="963002"/>
                  </a:lnTo>
                  <a:lnTo>
                    <a:pt x="1614411" y="914247"/>
                  </a:lnTo>
                  <a:lnTo>
                    <a:pt x="1554988" y="870051"/>
                  </a:lnTo>
                  <a:lnTo>
                    <a:pt x="1491754" y="831964"/>
                  </a:lnTo>
                  <a:lnTo>
                    <a:pt x="1425460" y="799960"/>
                  </a:lnTo>
                  <a:lnTo>
                    <a:pt x="1355369" y="774065"/>
                  </a:lnTo>
                  <a:lnTo>
                    <a:pt x="1283754" y="754253"/>
                  </a:lnTo>
                  <a:lnTo>
                    <a:pt x="1244904" y="749681"/>
                  </a:lnTo>
                  <a:lnTo>
                    <a:pt x="1208328" y="744347"/>
                  </a:lnTo>
                  <a:lnTo>
                    <a:pt x="1167955" y="740537"/>
                  </a:lnTo>
                  <a:lnTo>
                    <a:pt x="1129093" y="740537"/>
                  </a:lnTo>
                  <a:lnTo>
                    <a:pt x="1091006" y="740537"/>
                  </a:lnTo>
                  <a:lnTo>
                    <a:pt x="1059002" y="743686"/>
                  </a:lnTo>
                  <a:lnTo>
                    <a:pt x="1059002" y="0"/>
                  </a:lnTo>
                  <a:lnTo>
                    <a:pt x="1054430" y="0"/>
                  </a:lnTo>
                  <a:lnTo>
                    <a:pt x="1049096" y="0"/>
                  </a:lnTo>
                  <a:lnTo>
                    <a:pt x="1049096" y="744778"/>
                  </a:lnTo>
                  <a:lnTo>
                    <a:pt x="1049096" y="751662"/>
                  </a:lnTo>
                  <a:lnTo>
                    <a:pt x="1049096" y="1243952"/>
                  </a:lnTo>
                  <a:lnTo>
                    <a:pt x="1049096" y="1254112"/>
                  </a:lnTo>
                  <a:lnTo>
                    <a:pt x="1049096" y="2253170"/>
                  </a:lnTo>
                  <a:lnTo>
                    <a:pt x="1015580" y="2248281"/>
                  </a:lnTo>
                  <a:lnTo>
                    <a:pt x="976718" y="2241423"/>
                  </a:lnTo>
                  <a:lnTo>
                    <a:pt x="905103" y="2223909"/>
                  </a:lnTo>
                  <a:lnTo>
                    <a:pt x="837298" y="2198001"/>
                  </a:lnTo>
                  <a:lnTo>
                    <a:pt x="770255" y="2165997"/>
                  </a:lnTo>
                  <a:lnTo>
                    <a:pt x="707021" y="2127910"/>
                  </a:lnTo>
                  <a:lnTo>
                    <a:pt x="649884" y="2086000"/>
                  </a:lnTo>
                  <a:lnTo>
                    <a:pt x="597306" y="2036483"/>
                  </a:lnTo>
                  <a:lnTo>
                    <a:pt x="524929" y="1954199"/>
                  </a:lnTo>
                  <a:lnTo>
                    <a:pt x="484555" y="1893252"/>
                  </a:lnTo>
                  <a:lnTo>
                    <a:pt x="449503" y="1830019"/>
                  </a:lnTo>
                  <a:lnTo>
                    <a:pt x="419798" y="1761451"/>
                  </a:lnTo>
                  <a:lnTo>
                    <a:pt x="399224" y="1691360"/>
                  </a:lnTo>
                  <a:lnTo>
                    <a:pt x="390080" y="1654784"/>
                  </a:lnTo>
                  <a:lnTo>
                    <a:pt x="383222" y="1618221"/>
                  </a:lnTo>
                  <a:lnTo>
                    <a:pt x="377888" y="1579359"/>
                  </a:lnTo>
                  <a:lnTo>
                    <a:pt x="374840" y="1502410"/>
                  </a:lnTo>
                  <a:lnTo>
                    <a:pt x="377888" y="1425460"/>
                  </a:lnTo>
                  <a:lnTo>
                    <a:pt x="383222" y="1388897"/>
                  </a:lnTo>
                  <a:lnTo>
                    <a:pt x="390080" y="1350035"/>
                  </a:lnTo>
                  <a:lnTo>
                    <a:pt x="399224" y="1314996"/>
                  </a:lnTo>
                  <a:lnTo>
                    <a:pt x="407606" y="1278420"/>
                  </a:lnTo>
                  <a:lnTo>
                    <a:pt x="416052" y="1254112"/>
                  </a:lnTo>
                  <a:lnTo>
                    <a:pt x="1049096" y="1254112"/>
                  </a:lnTo>
                  <a:lnTo>
                    <a:pt x="1049096" y="1243952"/>
                  </a:lnTo>
                  <a:lnTo>
                    <a:pt x="1024191" y="1243952"/>
                  </a:lnTo>
                  <a:lnTo>
                    <a:pt x="1008722" y="1243368"/>
                  </a:lnTo>
                  <a:lnTo>
                    <a:pt x="1008722" y="1243952"/>
                  </a:lnTo>
                  <a:lnTo>
                    <a:pt x="985862" y="1243952"/>
                  </a:lnTo>
                  <a:lnTo>
                    <a:pt x="985862" y="1241844"/>
                  </a:lnTo>
                  <a:lnTo>
                    <a:pt x="945489" y="1239570"/>
                  </a:lnTo>
                  <a:lnTo>
                    <a:pt x="945489" y="1243952"/>
                  </a:lnTo>
                  <a:lnTo>
                    <a:pt x="922629" y="1243952"/>
                  </a:lnTo>
                  <a:lnTo>
                    <a:pt x="922629" y="1239570"/>
                  </a:lnTo>
                  <a:lnTo>
                    <a:pt x="882256" y="1238046"/>
                  </a:lnTo>
                  <a:lnTo>
                    <a:pt x="882256" y="1243952"/>
                  </a:lnTo>
                  <a:lnTo>
                    <a:pt x="859396" y="1243952"/>
                  </a:lnTo>
                  <a:lnTo>
                    <a:pt x="859396" y="1236522"/>
                  </a:lnTo>
                  <a:lnTo>
                    <a:pt x="819772" y="1234236"/>
                  </a:lnTo>
                  <a:lnTo>
                    <a:pt x="819772" y="1243368"/>
                  </a:lnTo>
                  <a:lnTo>
                    <a:pt x="834961" y="1243952"/>
                  </a:lnTo>
                  <a:lnTo>
                    <a:pt x="419582" y="1243952"/>
                  </a:lnTo>
                  <a:lnTo>
                    <a:pt x="449503" y="1174800"/>
                  </a:lnTo>
                  <a:lnTo>
                    <a:pt x="484555" y="1111567"/>
                  </a:lnTo>
                  <a:lnTo>
                    <a:pt x="524929" y="1050620"/>
                  </a:lnTo>
                  <a:lnTo>
                    <a:pt x="570649" y="996530"/>
                  </a:lnTo>
                  <a:lnTo>
                    <a:pt x="623214" y="943952"/>
                  </a:lnTo>
                  <a:lnTo>
                    <a:pt x="677303" y="898245"/>
                  </a:lnTo>
                  <a:lnTo>
                    <a:pt x="739013" y="857859"/>
                  </a:lnTo>
                  <a:lnTo>
                    <a:pt x="770255" y="838822"/>
                  </a:lnTo>
                  <a:lnTo>
                    <a:pt x="837298" y="806818"/>
                  </a:lnTo>
                  <a:lnTo>
                    <a:pt x="905103" y="780923"/>
                  </a:lnTo>
                  <a:lnTo>
                    <a:pt x="976718" y="763397"/>
                  </a:lnTo>
                  <a:lnTo>
                    <a:pt x="1015580" y="756539"/>
                  </a:lnTo>
                  <a:lnTo>
                    <a:pt x="1049096" y="751662"/>
                  </a:lnTo>
                  <a:lnTo>
                    <a:pt x="1049096" y="744778"/>
                  </a:lnTo>
                  <a:lnTo>
                    <a:pt x="1014056" y="749681"/>
                  </a:lnTo>
                  <a:lnTo>
                    <a:pt x="976718" y="754253"/>
                  </a:lnTo>
                  <a:lnTo>
                    <a:pt x="938631" y="763397"/>
                  </a:lnTo>
                  <a:lnTo>
                    <a:pt x="868540" y="786244"/>
                  </a:lnTo>
                  <a:lnTo>
                    <a:pt x="799973" y="815962"/>
                  </a:lnTo>
                  <a:lnTo>
                    <a:pt x="735215" y="851014"/>
                  </a:lnTo>
                  <a:lnTo>
                    <a:pt x="674255" y="891387"/>
                  </a:lnTo>
                  <a:lnTo>
                    <a:pt x="616356" y="938618"/>
                  </a:lnTo>
                  <a:lnTo>
                    <a:pt x="565315" y="989672"/>
                  </a:lnTo>
                  <a:lnTo>
                    <a:pt x="518071" y="1046810"/>
                  </a:lnTo>
                  <a:lnTo>
                    <a:pt x="477697" y="1108519"/>
                  </a:lnTo>
                  <a:lnTo>
                    <a:pt x="442645" y="1173276"/>
                  </a:lnTo>
                  <a:lnTo>
                    <a:pt x="412940" y="1241844"/>
                  </a:lnTo>
                  <a:lnTo>
                    <a:pt x="412203" y="1243952"/>
                  </a:lnTo>
                  <a:lnTo>
                    <a:pt x="234657" y="1243952"/>
                  </a:lnTo>
                  <a:lnTo>
                    <a:pt x="234657" y="1249032"/>
                  </a:lnTo>
                  <a:lnTo>
                    <a:pt x="234657" y="1254112"/>
                  </a:lnTo>
                  <a:lnTo>
                    <a:pt x="408673" y="1254112"/>
                  </a:lnTo>
                  <a:lnTo>
                    <a:pt x="390080" y="1311948"/>
                  </a:lnTo>
                  <a:lnTo>
                    <a:pt x="381698" y="1350035"/>
                  </a:lnTo>
                  <a:lnTo>
                    <a:pt x="371030" y="1425460"/>
                  </a:lnTo>
                  <a:lnTo>
                    <a:pt x="367220" y="1464335"/>
                  </a:lnTo>
                  <a:lnTo>
                    <a:pt x="367220" y="1502410"/>
                  </a:lnTo>
                  <a:lnTo>
                    <a:pt x="367220" y="1541272"/>
                  </a:lnTo>
                  <a:lnTo>
                    <a:pt x="371030" y="1581645"/>
                  </a:lnTo>
                  <a:lnTo>
                    <a:pt x="381698" y="1656308"/>
                  </a:lnTo>
                  <a:lnTo>
                    <a:pt x="390080" y="1693646"/>
                  </a:lnTo>
                  <a:lnTo>
                    <a:pt x="412940" y="1765261"/>
                  </a:lnTo>
                  <a:lnTo>
                    <a:pt x="442645" y="1833829"/>
                  </a:lnTo>
                  <a:lnTo>
                    <a:pt x="477697" y="1898586"/>
                  </a:lnTo>
                  <a:lnTo>
                    <a:pt x="518071" y="1958009"/>
                  </a:lnTo>
                  <a:lnTo>
                    <a:pt x="565315" y="2015909"/>
                  </a:lnTo>
                  <a:lnTo>
                    <a:pt x="616356" y="2066201"/>
                  </a:lnTo>
                  <a:lnTo>
                    <a:pt x="674255" y="2113432"/>
                  </a:lnTo>
                  <a:lnTo>
                    <a:pt x="767207" y="2173617"/>
                  </a:lnTo>
                  <a:lnTo>
                    <a:pt x="833488" y="2204859"/>
                  </a:lnTo>
                  <a:lnTo>
                    <a:pt x="903579" y="2230755"/>
                  </a:lnTo>
                  <a:lnTo>
                    <a:pt x="976718" y="2250567"/>
                  </a:lnTo>
                  <a:lnTo>
                    <a:pt x="1049096" y="2260231"/>
                  </a:lnTo>
                  <a:lnTo>
                    <a:pt x="1049096" y="2316848"/>
                  </a:lnTo>
                  <a:lnTo>
                    <a:pt x="1059002" y="2316848"/>
                  </a:lnTo>
                  <a:lnTo>
                    <a:pt x="1059002" y="2261146"/>
                  </a:lnTo>
                  <a:lnTo>
                    <a:pt x="1091006" y="2264283"/>
                  </a:lnTo>
                  <a:lnTo>
                    <a:pt x="1129093" y="2265807"/>
                  </a:lnTo>
                  <a:lnTo>
                    <a:pt x="1167955" y="2264283"/>
                  </a:lnTo>
                  <a:lnTo>
                    <a:pt x="1208328" y="2260473"/>
                  </a:lnTo>
                  <a:lnTo>
                    <a:pt x="1244904" y="2257425"/>
                  </a:lnTo>
                  <a:lnTo>
                    <a:pt x="1283754" y="2250567"/>
                  </a:lnTo>
                  <a:lnTo>
                    <a:pt x="1355369" y="2230755"/>
                  </a:lnTo>
                  <a:lnTo>
                    <a:pt x="1391945" y="2218575"/>
                  </a:lnTo>
                  <a:lnTo>
                    <a:pt x="1425460" y="2204859"/>
                  </a:lnTo>
                  <a:lnTo>
                    <a:pt x="1460512" y="2191143"/>
                  </a:lnTo>
                  <a:lnTo>
                    <a:pt x="1525270" y="2153818"/>
                  </a:lnTo>
                  <a:lnTo>
                    <a:pt x="1584693" y="2113432"/>
                  </a:lnTo>
                  <a:lnTo>
                    <a:pt x="1642605" y="2066201"/>
                  </a:lnTo>
                  <a:lnTo>
                    <a:pt x="1693646" y="2015909"/>
                  </a:lnTo>
                  <a:lnTo>
                    <a:pt x="1740877" y="1958009"/>
                  </a:lnTo>
                  <a:lnTo>
                    <a:pt x="1761451" y="1928291"/>
                  </a:lnTo>
                  <a:lnTo>
                    <a:pt x="1782787" y="1898586"/>
                  </a:lnTo>
                  <a:lnTo>
                    <a:pt x="1800301" y="1865058"/>
                  </a:lnTo>
                  <a:lnTo>
                    <a:pt x="1817827" y="1833829"/>
                  </a:lnTo>
                  <a:lnTo>
                    <a:pt x="1831543" y="1798777"/>
                  </a:lnTo>
                  <a:lnTo>
                    <a:pt x="1858213" y="1728685"/>
                  </a:lnTo>
                  <a:lnTo>
                    <a:pt x="1877250" y="1656308"/>
                  </a:lnTo>
                  <a:lnTo>
                    <a:pt x="1884108" y="1618221"/>
                  </a:lnTo>
                  <a:lnTo>
                    <a:pt x="1890966" y="1541272"/>
                  </a:lnTo>
                  <a:lnTo>
                    <a:pt x="1893252" y="1502410"/>
                  </a:lnTo>
                  <a:lnTo>
                    <a:pt x="1890966" y="1464335"/>
                  </a:lnTo>
                  <a:lnTo>
                    <a:pt x="1887918" y="1425460"/>
                  </a:lnTo>
                  <a:lnTo>
                    <a:pt x="1884108" y="1386611"/>
                  </a:lnTo>
                  <a:lnTo>
                    <a:pt x="1884108" y="1464335"/>
                  </a:lnTo>
                  <a:lnTo>
                    <a:pt x="1884108" y="1502410"/>
                  </a:lnTo>
                  <a:lnTo>
                    <a:pt x="1884108" y="1541272"/>
                  </a:lnTo>
                  <a:lnTo>
                    <a:pt x="1881060" y="1579359"/>
                  </a:lnTo>
                  <a:lnTo>
                    <a:pt x="1875739" y="1618221"/>
                  </a:lnTo>
                  <a:lnTo>
                    <a:pt x="1868119" y="1654784"/>
                  </a:lnTo>
                  <a:lnTo>
                    <a:pt x="1861261" y="1691360"/>
                  </a:lnTo>
                  <a:lnTo>
                    <a:pt x="1838401" y="1761451"/>
                  </a:lnTo>
                  <a:lnTo>
                    <a:pt x="1810969" y="1830019"/>
                  </a:lnTo>
                  <a:lnTo>
                    <a:pt x="1793455" y="1861248"/>
                  </a:lnTo>
                  <a:lnTo>
                    <a:pt x="1775929" y="1893252"/>
                  </a:lnTo>
                  <a:lnTo>
                    <a:pt x="1733257" y="1954199"/>
                  </a:lnTo>
                  <a:lnTo>
                    <a:pt x="1688312" y="2010575"/>
                  </a:lnTo>
                  <a:lnTo>
                    <a:pt x="1637271" y="2060867"/>
                  </a:lnTo>
                  <a:lnTo>
                    <a:pt x="1580883" y="2106574"/>
                  </a:lnTo>
                  <a:lnTo>
                    <a:pt x="1519936" y="2148484"/>
                  </a:lnTo>
                  <a:lnTo>
                    <a:pt x="1456702" y="2183523"/>
                  </a:lnTo>
                  <a:lnTo>
                    <a:pt x="1388897" y="2211717"/>
                  </a:lnTo>
                  <a:lnTo>
                    <a:pt x="1318806" y="2234565"/>
                  </a:lnTo>
                  <a:lnTo>
                    <a:pt x="1244904" y="2248281"/>
                  </a:lnTo>
                  <a:lnTo>
                    <a:pt x="1206804" y="2253615"/>
                  </a:lnTo>
                  <a:lnTo>
                    <a:pt x="1167955" y="2257425"/>
                  </a:lnTo>
                  <a:lnTo>
                    <a:pt x="1129093" y="2257425"/>
                  </a:lnTo>
                  <a:lnTo>
                    <a:pt x="1091006" y="2257425"/>
                  </a:lnTo>
                  <a:lnTo>
                    <a:pt x="1059002" y="2254288"/>
                  </a:lnTo>
                  <a:lnTo>
                    <a:pt x="1059002" y="1254112"/>
                  </a:lnTo>
                  <a:lnTo>
                    <a:pt x="1073937" y="1254112"/>
                  </a:lnTo>
                  <a:lnTo>
                    <a:pt x="1111580" y="1255560"/>
                  </a:lnTo>
                  <a:lnTo>
                    <a:pt x="1111580" y="1254112"/>
                  </a:lnTo>
                  <a:lnTo>
                    <a:pt x="1134427" y="1254112"/>
                  </a:lnTo>
                  <a:lnTo>
                    <a:pt x="1134427" y="1257084"/>
                  </a:lnTo>
                  <a:lnTo>
                    <a:pt x="1174813" y="1259370"/>
                  </a:lnTo>
                  <a:lnTo>
                    <a:pt x="1174813" y="1254112"/>
                  </a:lnTo>
                  <a:lnTo>
                    <a:pt x="1197660" y="1254112"/>
                  </a:lnTo>
                  <a:lnTo>
                    <a:pt x="1197660" y="1259370"/>
                  </a:lnTo>
                  <a:lnTo>
                    <a:pt x="1238046" y="1260894"/>
                  </a:lnTo>
                  <a:lnTo>
                    <a:pt x="1238046" y="1254112"/>
                  </a:lnTo>
                  <a:lnTo>
                    <a:pt x="1260906" y="1254112"/>
                  </a:lnTo>
                  <a:lnTo>
                    <a:pt x="1260906" y="1262418"/>
                  </a:lnTo>
                  <a:lnTo>
                    <a:pt x="1301280" y="1263942"/>
                  </a:lnTo>
                  <a:lnTo>
                    <a:pt x="1301280" y="1255560"/>
                  </a:lnTo>
                  <a:lnTo>
                    <a:pt x="1262913" y="1254112"/>
                  </a:lnTo>
                  <a:lnTo>
                    <a:pt x="1842135" y="1254112"/>
                  </a:lnTo>
                  <a:lnTo>
                    <a:pt x="1850593" y="1278420"/>
                  </a:lnTo>
                  <a:lnTo>
                    <a:pt x="1850834" y="1279283"/>
                  </a:lnTo>
                  <a:lnTo>
                    <a:pt x="1828495" y="1278420"/>
                  </a:lnTo>
                  <a:lnTo>
                    <a:pt x="1828495" y="1286802"/>
                  </a:lnTo>
                  <a:lnTo>
                    <a:pt x="1861261" y="1314996"/>
                  </a:lnTo>
                  <a:lnTo>
                    <a:pt x="1875739" y="1388897"/>
                  </a:lnTo>
                  <a:lnTo>
                    <a:pt x="1884108" y="1464335"/>
                  </a:lnTo>
                  <a:lnTo>
                    <a:pt x="1884108" y="1386611"/>
                  </a:lnTo>
                  <a:lnTo>
                    <a:pt x="1877250" y="1350035"/>
                  </a:lnTo>
                  <a:lnTo>
                    <a:pt x="1868119" y="1311948"/>
                  </a:lnTo>
                  <a:lnTo>
                    <a:pt x="1861566" y="1288796"/>
                  </a:lnTo>
                  <a:lnTo>
                    <a:pt x="1866595" y="1289088"/>
                  </a:lnTo>
                  <a:lnTo>
                    <a:pt x="1868119" y="1279944"/>
                  </a:lnTo>
                  <a:lnTo>
                    <a:pt x="1858975" y="1279601"/>
                  </a:lnTo>
                  <a:lnTo>
                    <a:pt x="1858213" y="1276896"/>
                  </a:lnTo>
                  <a:lnTo>
                    <a:pt x="1850288" y="1254112"/>
                  </a:lnTo>
                  <a:lnTo>
                    <a:pt x="2490559" y="1254112"/>
                  </a:lnTo>
                  <a:lnTo>
                    <a:pt x="2490559" y="1249032"/>
                  </a:lnTo>
                  <a:lnTo>
                    <a:pt x="2490559" y="1243952"/>
                  </a:lnTo>
                  <a:close/>
                </a:path>
                <a:path w="2812415" h="2317115">
                  <a:moveTo>
                    <a:pt x="2498941" y="1308138"/>
                  </a:moveTo>
                  <a:lnTo>
                    <a:pt x="2458567" y="1306614"/>
                  </a:lnTo>
                  <a:lnTo>
                    <a:pt x="2458567" y="1314996"/>
                  </a:lnTo>
                  <a:lnTo>
                    <a:pt x="2497417" y="1316507"/>
                  </a:lnTo>
                  <a:lnTo>
                    <a:pt x="2498941" y="1308138"/>
                  </a:lnTo>
                  <a:close/>
                </a:path>
                <a:path w="2812415" h="2317115">
                  <a:moveTo>
                    <a:pt x="2559901" y="1311948"/>
                  </a:moveTo>
                  <a:lnTo>
                    <a:pt x="2521801" y="1309662"/>
                  </a:lnTo>
                  <a:lnTo>
                    <a:pt x="2521801" y="1316507"/>
                  </a:lnTo>
                  <a:lnTo>
                    <a:pt x="2559901" y="1318793"/>
                  </a:lnTo>
                  <a:lnTo>
                    <a:pt x="2559901" y="1311948"/>
                  </a:lnTo>
                  <a:close/>
                </a:path>
                <a:path w="2812415" h="2317115">
                  <a:moveTo>
                    <a:pt x="2623134" y="1313472"/>
                  </a:moveTo>
                  <a:lnTo>
                    <a:pt x="2585034" y="1311948"/>
                  </a:lnTo>
                  <a:lnTo>
                    <a:pt x="2585034" y="1320317"/>
                  </a:lnTo>
                  <a:lnTo>
                    <a:pt x="2623134" y="1321841"/>
                  </a:lnTo>
                  <a:lnTo>
                    <a:pt x="2623134" y="1313472"/>
                  </a:lnTo>
                  <a:close/>
                </a:path>
                <a:path w="2812415" h="2317115">
                  <a:moveTo>
                    <a:pt x="2686367" y="1316507"/>
                  </a:moveTo>
                  <a:lnTo>
                    <a:pt x="2647505" y="1314996"/>
                  </a:lnTo>
                  <a:lnTo>
                    <a:pt x="2647505" y="1321841"/>
                  </a:lnTo>
                  <a:lnTo>
                    <a:pt x="2686367" y="1324127"/>
                  </a:lnTo>
                  <a:lnTo>
                    <a:pt x="2686367" y="1316507"/>
                  </a:lnTo>
                  <a:close/>
                </a:path>
                <a:path w="2812415" h="2317115">
                  <a:moveTo>
                    <a:pt x="2749600" y="1318793"/>
                  </a:moveTo>
                  <a:lnTo>
                    <a:pt x="2710751" y="1316507"/>
                  </a:lnTo>
                  <a:lnTo>
                    <a:pt x="2710751" y="1325651"/>
                  </a:lnTo>
                  <a:lnTo>
                    <a:pt x="2749600" y="1327175"/>
                  </a:lnTo>
                  <a:lnTo>
                    <a:pt x="2749600" y="1318793"/>
                  </a:lnTo>
                  <a:close/>
                </a:path>
                <a:path w="2812415" h="2317115">
                  <a:moveTo>
                    <a:pt x="2812072" y="1321841"/>
                  </a:moveTo>
                  <a:lnTo>
                    <a:pt x="2773984" y="1320317"/>
                  </a:lnTo>
                  <a:lnTo>
                    <a:pt x="2773984" y="1328699"/>
                  </a:lnTo>
                  <a:lnTo>
                    <a:pt x="2812072" y="1330985"/>
                  </a:lnTo>
                  <a:lnTo>
                    <a:pt x="2812072" y="1321841"/>
                  </a:lnTo>
                  <a:close/>
                </a:path>
              </a:pathLst>
            </a:custGeom>
            <a:solidFill>
              <a:srgbClr val="000000"/>
            </a:solidFill>
          </p:spPr>
          <p:txBody>
            <a:bodyPr wrap="square" lIns="0" tIns="0" rIns="0" bIns="0" rtlCol="0"/>
            <a:lstStyle/>
            <a:p>
              <a:endParaRPr/>
            </a:p>
          </p:txBody>
        </p:sp>
        <p:pic>
          <p:nvPicPr>
            <p:cNvPr id="21" name="object 21"/>
            <p:cNvPicPr/>
            <p:nvPr/>
          </p:nvPicPr>
          <p:blipFill>
            <a:blip r:embed="rId2" cstate="print"/>
            <a:stretch>
              <a:fillRect/>
            </a:stretch>
          </p:blipFill>
          <p:spPr>
            <a:xfrm>
              <a:off x="4682985" y="5187594"/>
              <a:ext cx="2845600" cy="2402941"/>
            </a:xfrm>
            <a:prstGeom prst="rect">
              <a:avLst/>
            </a:prstGeom>
          </p:spPr>
        </p:pic>
      </p:grpSp>
      <p:sp>
        <p:nvSpPr>
          <p:cNvPr id="22" name="object 22"/>
          <p:cNvSpPr txBox="1"/>
          <p:nvPr/>
        </p:nvSpPr>
        <p:spPr>
          <a:xfrm>
            <a:off x="11512568" y="7743844"/>
            <a:ext cx="6072230"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4.</a:t>
            </a:r>
            <a:r>
              <a:rPr sz="2000" b="1" spc="240" dirty="0">
                <a:latin typeface="Comic Sans MS"/>
                <a:cs typeface="Comic Sans MS"/>
              </a:rPr>
              <a:t> </a:t>
            </a:r>
            <a:r>
              <a:rPr sz="2000" b="1" spc="-10" dirty="0">
                <a:latin typeface="Comic Sans MS"/>
                <a:cs typeface="Comic Sans MS"/>
              </a:rPr>
              <a:t>Aplicación</a:t>
            </a:r>
            <a:r>
              <a:rPr sz="2000" b="1"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un</a:t>
            </a:r>
            <a:r>
              <a:rPr sz="2000" b="1" dirty="0">
                <a:latin typeface="Comic Sans MS"/>
                <a:cs typeface="Comic Sans MS"/>
              </a:rPr>
              <a:t> </a:t>
            </a:r>
            <a:r>
              <a:rPr sz="2000" b="1" spc="-5" dirty="0">
                <a:latin typeface="Comic Sans MS"/>
                <a:cs typeface="Comic Sans MS"/>
              </a:rPr>
              <a:t>esquema</a:t>
            </a:r>
            <a:r>
              <a:rPr sz="2000" b="1" spc="5" dirty="0">
                <a:latin typeface="Comic Sans MS"/>
                <a:cs typeface="Comic Sans MS"/>
              </a:rPr>
              <a:t> </a:t>
            </a:r>
            <a:r>
              <a:rPr sz="2000" b="1" spc="-5" dirty="0">
                <a:latin typeface="Comic Sans MS"/>
                <a:cs typeface="Comic Sans MS"/>
              </a:rPr>
              <a:t>circular</a:t>
            </a:r>
            <a:r>
              <a:rPr sz="2000" b="1" dirty="0">
                <a:latin typeface="Comic Sans MS"/>
                <a:cs typeface="Comic Sans MS"/>
              </a:rPr>
              <a:t> </a:t>
            </a:r>
            <a:r>
              <a:rPr sz="2000" b="1" spc="-5" dirty="0">
                <a:latin typeface="Comic Sans MS"/>
                <a:cs typeface="Comic Sans MS"/>
              </a:rPr>
              <a:t>mho.</a:t>
            </a:r>
            <a:endParaRPr sz="2000" b="1">
              <a:latin typeface="Comic Sans MS"/>
              <a:cs typeface="Comic Sans M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p:nvPr/>
        </p:nvSpPr>
        <p:spPr>
          <a:xfrm>
            <a:off x="296802" y="457168"/>
            <a:ext cx="11572956" cy="8545929"/>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Esquema</a:t>
            </a:r>
            <a:r>
              <a:rPr sz="2400" b="1"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una</a:t>
            </a:r>
            <a:r>
              <a:rPr sz="2400" b="1" spc="5" dirty="0">
                <a:latin typeface="Comic Sans MS"/>
                <a:cs typeface="Comic Sans MS"/>
              </a:rPr>
              <a:t> </a:t>
            </a:r>
            <a:r>
              <a:rPr sz="2400" b="1" spc="-5" dirty="0">
                <a:latin typeface="Comic Sans MS"/>
                <a:cs typeface="Comic Sans MS"/>
              </a:rPr>
              <a:t>sola</a:t>
            </a:r>
            <a:r>
              <a:rPr sz="2400" b="1" spc="5" dirty="0">
                <a:latin typeface="Comic Sans MS"/>
                <a:cs typeface="Comic Sans MS"/>
              </a:rPr>
              <a:t> </a:t>
            </a:r>
            <a:r>
              <a:rPr sz="2400" b="1" spc="-5" dirty="0">
                <a:latin typeface="Comic Sans MS"/>
                <a:cs typeface="Comic Sans MS"/>
              </a:rPr>
              <a:t>visera</a:t>
            </a:r>
            <a:r>
              <a:rPr sz="2400" b="1" spc="5" dirty="0">
                <a:latin typeface="Comic Sans MS"/>
                <a:cs typeface="Comic Sans MS"/>
              </a:rPr>
              <a:t> </a:t>
            </a:r>
            <a:r>
              <a:rPr sz="2400" b="1" spc="-5" dirty="0">
                <a:latin typeface="Comic Sans MS"/>
                <a:cs typeface="Comic Sans MS"/>
              </a:rPr>
              <a:t>(</a:t>
            </a:r>
            <a:r>
              <a:rPr sz="2400" b="1" spc="-5">
                <a:latin typeface="Comic Sans MS"/>
                <a:cs typeface="Comic Sans MS"/>
              </a:rPr>
              <a:t>blinder</a:t>
            </a:r>
            <a:r>
              <a:rPr sz="2400" b="1" spc="-5" smtClean="0">
                <a:latin typeface="Comic Sans MS"/>
                <a:cs typeface="Comic Sans MS"/>
              </a:rPr>
              <a:t>)</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Un esquema de una sola visera puede ser aplicado a las </a:t>
            </a:r>
            <a:r>
              <a:rPr lang="es-AR" sz="2400" dirty="0" smtClean="0">
                <a:latin typeface="Comic Sans MS"/>
                <a:cs typeface="Comic Sans MS"/>
              </a:rPr>
              <a:t> </a:t>
            </a:r>
            <a:r>
              <a:rPr lang="es-AR" sz="2400" spc="-5" dirty="0" smtClean="0">
                <a:latin typeface="Comic Sans MS"/>
                <a:cs typeface="Comic Sans MS"/>
              </a:rPr>
              <a:t>terminales de alta tensión del transformador elevador, </a:t>
            </a:r>
            <a:r>
              <a:rPr lang="es-AR" sz="2400" dirty="0" smtClean="0">
                <a:latin typeface="Comic Sans MS"/>
                <a:cs typeface="Comic Sans MS"/>
              </a:rPr>
              <a:t> </a:t>
            </a:r>
            <a:r>
              <a:rPr lang="es-AR" sz="2400" spc="-5" dirty="0" smtClean="0">
                <a:latin typeface="Comic Sans MS"/>
                <a:cs typeface="Comic Sans MS"/>
              </a:rPr>
              <a:t>viendo</a:t>
            </a:r>
            <a:r>
              <a:rPr lang="es-AR" sz="2400" dirty="0" smtClean="0">
                <a:latin typeface="Comic Sans MS"/>
                <a:cs typeface="Comic Sans MS"/>
              </a:rPr>
              <a:t> </a:t>
            </a:r>
            <a:r>
              <a:rPr lang="es-AR" sz="2400" spc="-5" dirty="0" smtClean="0">
                <a:latin typeface="Comic Sans MS"/>
                <a:cs typeface="Comic Sans MS"/>
              </a:rPr>
              <a:t>hacia</a:t>
            </a:r>
            <a:r>
              <a:rPr lang="es-AR" sz="2400" dirty="0" smtClean="0">
                <a:latin typeface="Comic Sans MS"/>
                <a:cs typeface="Comic Sans MS"/>
              </a:rPr>
              <a:t> </a:t>
            </a:r>
            <a:r>
              <a:rPr lang="es-AR" sz="2400" spc="-5" dirty="0" smtClean="0">
                <a:latin typeface="Comic Sans MS"/>
                <a:cs typeface="Comic Sans MS"/>
              </a:rPr>
              <a:t>dentro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o</a:t>
            </a:r>
            <a:r>
              <a:rPr lang="es-AR" sz="2400" dirty="0" smtClean="0">
                <a:latin typeface="Comic Sans MS"/>
                <a:cs typeface="Comic Sans MS"/>
              </a:rPr>
              <a:t> </a:t>
            </a:r>
            <a:r>
              <a:rPr lang="es-AR" sz="2400" spc="-5" dirty="0" smtClean="0">
                <a:latin typeface="Comic Sans MS"/>
                <a:cs typeface="Comic Sans MS"/>
              </a:rPr>
              <a:t>aplicado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las </a:t>
            </a:r>
            <a:r>
              <a:rPr lang="es-AR" sz="2400" dirty="0" smtClean="0">
                <a:latin typeface="Comic Sans MS"/>
                <a:cs typeface="Comic Sans MS"/>
              </a:rPr>
              <a:t> </a:t>
            </a:r>
            <a:r>
              <a:rPr lang="es-AR" sz="2400" spc="-5" dirty="0" smtClean="0">
                <a:latin typeface="Comic Sans MS"/>
                <a:cs typeface="Comic Sans MS"/>
              </a:rPr>
              <a:t>terminales</a:t>
            </a:r>
            <a:r>
              <a:rPr lang="es-AR" sz="2400" spc="190" dirty="0" smtClean="0">
                <a:latin typeface="Comic Sans MS"/>
                <a:cs typeface="Comic Sans MS"/>
              </a:rPr>
              <a:t> </a:t>
            </a:r>
            <a:r>
              <a:rPr lang="es-AR" sz="2400" spc="-5" dirty="0" smtClean="0">
                <a:latin typeface="Comic Sans MS"/>
                <a:cs typeface="Comic Sans MS"/>
              </a:rPr>
              <a:t>del</a:t>
            </a:r>
            <a:r>
              <a:rPr lang="es-AR" sz="2400" spc="195" dirty="0" smtClean="0">
                <a:latin typeface="Comic Sans MS"/>
                <a:cs typeface="Comic Sans MS"/>
              </a:rPr>
              <a:t> </a:t>
            </a:r>
            <a:r>
              <a:rPr lang="es-AR" sz="2400" spc="-5" dirty="0" smtClean="0">
                <a:latin typeface="Comic Sans MS"/>
                <a:cs typeface="Comic Sans MS"/>
              </a:rPr>
              <a:t>generador,</a:t>
            </a:r>
            <a:r>
              <a:rPr lang="es-AR" sz="2400" spc="190" dirty="0" smtClean="0">
                <a:latin typeface="Comic Sans MS"/>
                <a:cs typeface="Comic Sans MS"/>
              </a:rPr>
              <a:t> </a:t>
            </a:r>
            <a:r>
              <a:rPr lang="es-AR" sz="2400" spc="-5" dirty="0" smtClean="0">
                <a:latin typeface="Comic Sans MS"/>
                <a:cs typeface="Comic Sans MS"/>
              </a:rPr>
              <a:t>viendo</a:t>
            </a:r>
            <a:r>
              <a:rPr lang="es-AR" sz="2400" spc="190" dirty="0" smtClean="0">
                <a:latin typeface="Comic Sans MS"/>
                <a:cs typeface="Comic Sans MS"/>
              </a:rPr>
              <a:t> </a:t>
            </a:r>
            <a:r>
              <a:rPr lang="es-AR" sz="2400" spc="-5" dirty="0" smtClean="0">
                <a:latin typeface="Comic Sans MS"/>
                <a:cs typeface="Comic Sans MS"/>
              </a:rPr>
              <a:t>hacia</a:t>
            </a:r>
            <a:r>
              <a:rPr lang="es-AR" sz="2400" spc="190" dirty="0" smtClean="0">
                <a:latin typeface="Comic Sans MS"/>
                <a:cs typeface="Comic Sans MS"/>
              </a:rPr>
              <a:t> </a:t>
            </a:r>
            <a:r>
              <a:rPr lang="es-AR" sz="2400" spc="-5" dirty="0" smtClean="0">
                <a:latin typeface="Comic Sans MS"/>
                <a:cs typeface="Comic Sans MS"/>
              </a:rPr>
              <a:t>el</a:t>
            </a:r>
            <a:r>
              <a:rPr lang="es-AR" sz="2400" spc="190" dirty="0" smtClean="0">
                <a:latin typeface="Comic Sans MS"/>
                <a:cs typeface="Comic Sans MS"/>
              </a:rPr>
              <a:t> </a:t>
            </a:r>
            <a:r>
              <a:rPr lang="es-AR" sz="2400" spc="-5" dirty="0" smtClean="0">
                <a:latin typeface="Comic Sans MS"/>
                <a:cs typeface="Comic Sans MS"/>
              </a:rPr>
              <a:t>sistema.</a:t>
            </a:r>
            <a:r>
              <a:rPr lang="es-AR" sz="2400" spc="135" dirty="0" smtClean="0">
                <a:latin typeface="Comic Sans MS"/>
                <a:cs typeface="Comic Sans MS"/>
              </a:rPr>
              <a:t> </a:t>
            </a:r>
            <a:r>
              <a:rPr lang="es-AR" sz="2400" spc="-5" dirty="0" smtClean="0">
                <a:latin typeface="Comic Sans MS"/>
                <a:cs typeface="Comic Sans MS"/>
              </a:rPr>
              <a:t>En </a:t>
            </a:r>
            <a:r>
              <a:rPr lang="es-AR" sz="2400" spc="-5" dirty="0" smtClean="0">
                <a:latin typeface="Comic Sans MS"/>
                <a:cs typeface="Comic Sans MS"/>
              </a:rPr>
              <a:t>ambos</a:t>
            </a:r>
            <a:r>
              <a:rPr lang="es-AR" sz="2400" dirty="0" smtClean="0">
                <a:latin typeface="Comic Sans MS"/>
                <a:cs typeface="Comic Sans MS"/>
              </a:rPr>
              <a:t> </a:t>
            </a:r>
            <a:r>
              <a:rPr lang="es-AR" sz="2400" spc="-5" dirty="0" smtClean="0">
                <a:latin typeface="Comic Sans MS"/>
                <a:cs typeface="Comic Sans MS"/>
              </a:rPr>
              <a:t>casos,</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comúnmente</a:t>
            </a:r>
            <a:r>
              <a:rPr lang="es-AR" sz="2400" dirty="0" smtClean="0">
                <a:latin typeface="Comic Sans MS"/>
                <a:cs typeface="Comic Sans MS"/>
              </a:rPr>
              <a:t> </a:t>
            </a:r>
            <a:r>
              <a:rPr lang="es-AR" sz="2400" spc="-5" dirty="0" smtClean="0">
                <a:latin typeface="Comic Sans MS"/>
                <a:cs typeface="Comic Sans MS"/>
              </a:rPr>
              <a:t>usado</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ajuste</a:t>
            </a:r>
            <a:r>
              <a:rPr lang="es-AR" sz="2400" dirty="0" smtClean="0">
                <a:latin typeface="Comic Sans MS"/>
                <a:cs typeface="Comic Sans MS"/>
              </a:rPr>
              <a:t> </a:t>
            </a:r>
            <a:r>
              <a:rPr lang="es-AR" sz="2400" spc="-5" dirty="0" smtClean="0">
                <a:latin typeface="Comic Sans MS"/>
                <a:cs typeface="Comic Sans MS"/>
              </a:rPr>
              <a:t>de </a:t>
            </a:r>
            <a:r>
              <a:rPr lang="es-AR" sz="2400" spc="-254" dirty="0" smtClean="0">
                <a:latin typeface="Comic Sans MS"/>
                <a:cs typeface="Comic Sans MS"/>
              </a:rPr>
              <a:t> </a:t>
            </a:r>
            <a:r>
              <a:rPr lang="es-AR" sz="2400" spc="-5" dirty="0" smtClean="0">
                <a:latin typeface="Comic Sans MS"/>
                <a:cs typeface="Comic Sans MS"/>
              </a:rPr>
              <a:t>desplazamiento inverso.</a:t>
            </a:r>
            <a:r>
              <a:rPr lang="es-AR" sz="2400" dirty="0" smtClean="0">
                <a:latin typeface="Comic Sans MS"/>
                <a:cs typeface="Comic Sans MS"/>
              </a:rPr>
              <a:t> </a:t>
            </a:r>
            <a:r>
              <a:rPr lang="es-AR" sz="2400" spc="-5" dirty="0" smtClean="0">
                <a:latin typeface="Comic Sans MS"/>
                <a:cs typeface="Comic Sans MS"/>
              </a:rPr>
              <a:t>La </a:t>
            </a:r>
            <a:r>
              <a:rPr lang="es-AR" sz="2400" b="1" spc="-5" dirty="0" smtClean="0">
                <a:latin typeface="Comic Sans MS"/>
                <a:cs typeface="Comic Sans MS"/>
              </a:rPr>
              <a:t>figura 5</a:t>
            </a:r>
            <a:r>
              <a:rPr lang="es-AR" sz="2400" spc="-5" dirty="0" smtClean="0">
                <a:latin typeface="Comic Sans MS"/>
                <a:cs typeface="Comic Sans MS"/>
              </a:rPr>
              <a:t> muestra un esquema </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visera</a:t>
            </a:r>
            <a:r>
              <a:rPr lang="es-AR" sz="2400" dirty="0" smtClean="0">
                <a:latin typeface="Comic Sans MS"/>
                <a:cs typeface="Comic Sans MS"/>
              </a:rPr>
              <a:t> </a:t>
            </a:r>
            <a:r>
              <a:rPr lang="es-AR" sz="2400" spc="-5" dirty="0" smtClean="0">
                <a:latin typeface="Comic Sans MS"/>
                <a:cs typeface="Comic Sans MS"/>
              </a:rPr>
              <a:t>aplicado</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lado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alta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del </a:t>
            </a:r>
            <a:r>
              <a:rPr lang="es-AR" sz="2400" spc="-254" dirty="0" smtClean="0">
                <a:latin typeface="Comic Sans MS"/>
                <a:cs typeface="Comic Sans MS"/>
              </a:rPr>
              <a:t> </a:t>
            </a:r>
            <a:r>
              <a:rPr lang="es-AR" sz="2400" spc="-5" dirty="0" smtClean="0">
                <a:latin typeface="Comic Sans MS"/>
                <a:cs typeface="Comic Sans MS"/>
              </a:rPr>
              <a:t>transformador elevador del generador.</a:t>
            </a:r>
            <a:r>
              <a:rPr lang="es-AR" sz="2400" dirty="0" smtClean="0">
                <a:latin typeface="Comic Sans MS"/>
                <a:cs typeface="Comic Sans MS"/>
              </a:rPr>
              <a:t> </a:t>
            </a:r>
            <a:r>
              <a:rPr lang="es-AR" sz="2400" spc="-5" dirty="0" smtClean="0">
                <a:latin typeface="Comic Sans MS"/>
                <a:cs typeface="Comic Sans MS"/>
              </a:rPr>
              <a:t>Los elementos </a:t>
            </a:r>
            <a:r>
              <a:rPr lang="es-AR" sz="2400" dirty="0" smtClean="0">
                <a:latin typeface="Comic Sans MS"/>
                <a:cs typeface="Comic Sans MS"/>
              </a:rPr>
              <a:t> </a:t>
            </a:r>
            <a:r>
              <a:rPr lang="es-AR" sz="2400" spc="-5" dirty="0" smtClean="0">
                <a:latin typeface="Comic Sans MS"/>
                <a:cs typeface="Comic Sans MS"/>
              </a:rPr>
              <a:t>sensores</a:t>
            </a:r>
            <a:r>
              <a:rPr lang="es-AR" sz="2400" dirty="0" smtClean="0">
                <a:latin typeface="Comic Sans MS"/>
                <a:cs typeface="Comic Sans MS"/>
              </a:rPr>
              <a:t> </a:t>
            </a:r>
            <a:r>
              <a:rPr lang="es-AR" sz="2400" spc="-5" dirty="0" smtClean="0">
                <a:latin typeface="Comic Sans MS"/>
                <a:cs typeface="Comic Sans MS"/>
              </a:rPr>
              <a:t>consisten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dos</a:t>
            </a:r>
            <a:r>
              <a:rPr lang="es-AR" sz="2400" dirty="0" smtClean="0">
                <a:latin typeface="Comic Sans MS"/>
                <a:cs typeface="Comic Sans MS"/>
              </a:rPr>
              <a:t> </a:t>
            </a:r>
            <a:r>
              <a:rPr lang="es-AR" sz="2400" spc="-5" dirty="0" smtClean="0">
                <a:latin typeface="Comic Sans MS"/>
                <a:cs typeface="Comic Sans MS"/>
              </a:rPr>
              <a:t>elementos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impedancia </a:t>
            </a:r>
            <a:r>
              <a:rPr lang="es-AR" sz="2400" dirty="0" smtClean="0">
                <a:latin typeface="Comic Sans MS"/>
                <a:cs typeface="Comic Sans MS"/>
              </a:rPr>
              <a:t> </a:t>
            </a:r>
            <a:r>
              <a:rPr lang="es-AR" sz="2400" spc="-5" dirty="0" smtClean="0">
                <a:latin typeface="Comic Sans MS"/>
                <a:cs typeface="Comic Sans MS"/>
              </a:rPr>
              <a:t>llamados viseras, que tienen polaridad opuesta y un relé </a:t>
            </a:r>
            <a:r>
              <a:rPr lang="es-AR" sz="2400" dirty="0" smtClean="0">
                <a:latin typeface="Comic Sans MS"/>
                <a:cs typeface="Comic Sans MS"/>
              </a:rPr>
              <a:t> </a:t>
            </a:r>
            <a:r>
              <a:rPr lang="es-AR" sz="2400" spc="-5" dirty="0" smtClean="0">
                <a:latin typeface="Comic Sans MS"/>
                <a:cs typeface="Comic Sans MS"/>
              </a:rPr>
              <a:t>supervisor.</a:t>
            </a:r>
            <a:r>
              <a:rPr lang="es-AR" sz="2400" dirty="0" smtClean="0">
                <a:latin typeface="Comic Sans MS"/>
                <a:cs typeface="Comic Sans MS"/>
              </a:rPr>
              <a:t> </a:t>
            </a:r>
            <a:r>
              <a:rPr lang="es-AR" sz="2400" spc="-5" dirty="0" smtClean="0">
                <a:latin typeface="Comic Sans MS"/>
                <a:cs typeface="Comic Sans MS"/>
              </a:rPr>
              <a:t>El relé supervisor </a:t>
            </a:r>
            <a:r>
              <a:rPr lang="es-AR" sz="2400" spc="-5" dirty="0" err="1" smtClean="0">
                <a:latin typeface="Comic Sans MS"/>
                <a:cs typeface="Comic Sans MS"/>
              </a:rPr>
              <a:t>mho</a:t>
            </a:r>
            <a:r>
              <a:rPr lang="es-AR" sz="2400" spc="-5" dirty="0" smtClean="0">
                <a:latin typeface="Comic Sans MS"/>
                <a:cs typeface="Comic Sans MS"/>
              </a:rPr>
              <a:t> restringe el área de </a:t>
            </a:r>
            <a:r>
              <a:rPr lang="es-AR" sz="2400" dirty="0" smtClean="0">
                <a:latin typeface="Comic Sans MS"/>
                <a:cs typeface="Comic Sans MS"/>
              </a:rPr>
              <a:t> </a:t>
            </a:r>
            <a:r>
              <a:rPr lang="es-AR" sz="2400" spc="-5" dirty="0" smtClean="0">
                <a:latin typeface="Comic Sans MS"/>
                <a:cs typeface="Comic Sans MS"/>
              </a:rPr>
              <a:t>operación</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oscilaciones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pasan</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través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o </a:t>
            </a:r>
            <a:r>
              <a:rPr lang="es-AR" sz="2400" spc="-254" dirty="0" smtClean="0">
                <a:latin typeface="Comic Sans MS"/>
                <a:cs typeface="Comic Sans MS"/>
              </a:rPr>
              <a:t> </a:t>
            </a:r>
            <a:r>
              <a:rPr lang="es-AR" sz="2400" spc="-5" dirty="0" smtClean="0">
                <a:latin typeface="Comic Sans MS"/>
                <a:cs typeface="Comic Sans MS"/>
              </a:rPr>
              <a:t>cercanas al generador y su transformador elevador.</a:t>
            </a:r>
            <a:r>
              <a:rPr lang="es-AR" sz="2400" dirty="0" smtClean="0">
                <a:latin typeface="Comic Sans MS"/>
                <a:cs typeface="Comic Sans MS"/>
              </a:rPr>
              <a:t> </a:t>
            </a:r>
            <a:r>
              <a:rPr lang="es-AR" sz="2400" spc="-5" dirty="0" smtClean="0">
                <a:latin typeface="Comic Sans MS"/>
                <a:cs typeface="Comic Sans MS"/>
              </a:rPr>
              <a:t>Las </a:t>
            </a:r>
            <a:r>
              <a:rPr lang="es-AR" sz="2400" dirty="0" smtClean="0">
                <a:latin typeface="Comic Sans MS"/>
                <a:cs typeface="Comic Sans MS"/>
              </a:rPr>
              <a:t> </a:t>
            </a:r>
            <a:r>
              <a:rPr lang="es-AR" sz="2400" spc="-5" dirty="0" smtClean="0">
                <a:latin typeface="Comic Sans MS"/>
                <a:cs typeface="Comic Sans MS"/>
              </a:rPr>
              <a:t>fallas que ocurran entre las viseras A y B causarán que </a:t>
            </a:r>
            <a:r>
              <a:rPr lang="es-AR" sz="2400" dirty="0" smtClean="0">
                <a:latin typeface="Comic Sans MS"/>
                <a:cs typeface="Comic Sans MS"/>
              </a:rPr>
              <a:t> </a:t>
            </a:r>
            <a:r>
              <a:rPr lang="es-AR" sz="2400" spc="-5" dirty="0" smtClean="0">
                <a:latin typeface="Comic Sans MS"/>
                <a:cs typeface="Comic Sans MS"/>
              </a:rPr>
              <a:t>ambas</a:t>
            </a:r>
            <a:r>
              <a:rPr lang="es-AR" sz="2400" dirty="0" smtClean="0">
                <a:latin typeface="Comic Sans MS"/>
                <a:cs typeface="Comic Sans MS"/>
              </a:rPr>
              <a:t> </a:t>
            </a:r>
            <a:r>
              <a:rPr lang="es-AR" sz="2400" spc="-5" dirty="0" smtClean="0">
                <a:latin typeface="Comic Sans MS"/>
                <a:cs typeface="Comic Sans MS"/>
              </a:rPr>
              <a:t>características</a:t>
            </a:r>
            <a:r>
              <a:rPr lang="es-AR" sz="2400" dirty="0" smtClean="0">
                <a:latin typeface="Comic Sans MS"/>
                <a:cs typeface="Comic Sans MS"/>
              </a:rPr>
              <a:t> </a:t>
            </a:r>
            <a:r>
              <a:rPr lang="es-AR" sz="2400" spc="-5" dirty="0" smtClean="0">
                <a:latin typeface="Comic Sans MS"/>
                <a:cs typeface="Comic Sans MS"/>
              </a:rPr>
              <a:t>operen</a:t>
            </a:r>
            <a:r>
              <a:rPr lang="es-AR" sz="2400" dirty="0" smtClean="0">
                <a:latin typeface="Comic Sans MS"/>
                <a:cs typeface="Comic Sans MS"/>
              </a:rPr>
              <a:t> </a:t>
            </a:r>
            <a:r>
              <a:rPr lang="es-AR" sz="2400" spc="-5" dirty="0" smtClean="0">
                <a:latin typeface="Comic Sans MS"/>
                <a:cs typeface="Comic Sans MS"/>
              </a:rPr>
              <a:t>simultáneamente;</a:t>
            </a:r>
            <a:r>
              <a:rPr lang="es-AR" sz="2400" dirty="0" smtClean="0">
                <a:latin typeface="Comic Sans MS"/>
                <a:cs typeface="Comic Sans MS"/>
              </a:rPr>
              <a:t> </a:t>
            </a:r>
            <a:r>
              <a:rPr lang="es-AR" sz="2400" spc="-5" dirty="0" smtClean="0">
                <a:latin typeface="Comic Sans MS"/>
                <a:cs typeface="Comic Sans MS"/>
              </a:rPr>
              <a:t>así, </a:t>
            </a:r>
            <a:r>
              <a:rPr lang="es-AR" sz="2400" dirty="0" smtClean="0">
                <a:latin typeface="Comic Sans MS"/>
                <a:cs typeface="Comic Sans MS"/>
              </a:rPr>
              <a:t> </a:t>
            </a:r>
            <a:r>
              <a:rPr lang="es-AR" sz="2400" spc="-5" dirty="0" smtClean="0">
                <a:latin typeface="Comic Sans MS"/>
                <a:cs typeface="Comic Sans MS"/>
              </a:rPr>
              <a:t>ningún</a:t>
            </a:r>
            <a:r>
              <a:rPr lang="es-AR" sz="2400" dirty="0" smtClean="0">
                <a:latin typeface="Comic Sans MS"/>
                <a:cs typeface="Comic Sans MS"/>
              </a:rPr>
              <a:t> </a:t>
            </a:r>
            <a:r>
              <a:rPr lang="es-AR" sz="2400" spc="-5" dirty="0" smtClean="0">
                <a:latin typeface="Comic Sans MS"/>
                <a:cs typeface="Comic Sans MS"/>
              </a:rPr>
              <a:t>disparo</a:t>
            </a:r>
            <a:r>
              <a:rPr lang="es-AR" sz="2400" dirty="0" smtClean="0">
                <a:latin typeface="Comic Sans MS"/>
                <a:cs typeface="Comic Sans MS"/>
              </a:rPr>
              <a:t> </a:t>
            </a:r>
            <a:r>
              <a:rPr lang="es-AR" sz="2400" spc="-5" dirty="0" smtClean="0">
                <a:latin typeface="Comic Sans MS"/>
                <a:cs typeface="Comic Sans MS"/>
              </a:rPr>
              <a:t>será</a:t>
            </a:r>
            <a:r>
              <a:rPr lang="es-AR" sz="2400" dirty="0" smtClean="0">
                <a:latin typeface="Comic Sans MS"/>
                <a:cs typeface="Comic Sans MS"/>
              </a:rPr>
              <a:t> </a:t>
            </a:r>
            <a:r>
              <a:rPr lang="es-AR" sz="2400" spc="-5" dirty="0" smtClean="0">
                <a:latin typeface="Comic Sans MS"/>
                <a:cs typeface="Comic Sans MS"/>
              </a:rPr>
              <a:t>iniciado.</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operación</a:t>
            </a:r>
            <a:r>
              <a:rPr lang="es-AR" sz="2400" spc="254" dirty="0" smtClean="0">
                <a:latin typeface="Comic Sans MS"/>
                <a:cs typeface="Comic Sans MS"/>
              </a:rPr>
              <a:t> </a:t>
            </a:r>
            <a:r>
              <a:rPr lang="es-AR" sz="2400" spc="-5" dirty="0" smtClean="0">
                <a:latin typeface="Comic Sans MS"/>
                <a:cs typeface="Comic Sans MS"/>
              </a:rPr>
              <a:t>del </a:t>
            </a:r>
            <a:r>
              <a:rPr lang="es-AR" sz="2400" dirty="0" smtClean="0">
                <a:latin typeface="Comic Sans MS"/>
                <a:cs typeface="Comic Sans MS"/>
              </a:rPr>
              <a:t> </a:t>
            </a:r>
            <a:r>
              <a:rPr lang="es-AR" sz="2400" spc="-5" dirty="0" smtClean="0">
                <a:latin typeface="Comic Sans MS"/>
                <a:cs typeface="Comic Sans MS"/>
              </a:rPr>
              <a:t>esquema de visera, debe existir un diferencial de tiempo </a:t>
            </a:r>
            <a:r>
              <a:rPr lang="es-AR" sz="2400" dirty="0" smtClean="0">
                <a:latin typeface="Comic Sans MS"/>
                <a:cs typeface="Comic Sans MS"/>
              </a:rPr>
              <a:t> </a:t>
            </a:r>
            <a:r>
              <a:rPr lang="es-AR" sz="2400" spc="-5" dirty="0" smtClean="0">
                <a:latin typeface="Comic Sans MS"/>
                <a:cs typeface="Comic Sans MS"/>
              </a:rPr>
              <a:t>entre la operación de las dos viseras, de tal forma que la </a:t>
            </a:r>
            <a:r>
              <a:rPr lang="es-AR" sz="2400" dirty="0" smtClean="0">
                <a:latin typeface="Comic Sans MS"/>
                <a:cs typeface="Comic Sans MS"/>
              </a:rPr>
              <a:t> </a:t>
            </a:r>
            <a:r>
              <a:rPr lang="es-AR" sz="2400" spc="-5" dirty="0" smtClean="0">
                <a:latin typeface="Comic Sans MS"/>
                <a:cs typeface="Comic Sans MS"/>
              </a:rPr>
              <a:t>oscilación se origine fuera del relé </a:t>
            </a:r>
            <a:r>
              <a:rPr lang="es-AR" sz="2400" spc="-5" dirty="0" err="1" smtClean="0">
                <a:latin typeface="Comic Sans MS"/>
                <a:cs typeface="Comic Sans MS"/>
              </a:rPr>
              <a:t>mho</a:t>
            </a:r>
            <a:r>
              <a:rPr lang="es-AR" sz="2400" spc="-5" dirty="0" smtClean="0">
                <a:latin typeface="Comic Sans MS"/>
                <a:cs typeface="Comic Sans MS"/>
              </a:rPr>
              <a:t> y avance de una </a:t>
            </a:r>
            <a:r>
              <a:rPr lang="es-AR" sz="2400" dirty="0" smtClean="0">
                <a:latin typeface="Comic Sans MS"/>
                <a:cs typeface="Comic Sans MS"/>
              </a:rPr>
              <a:t> </a:t>
            </a:r>
            <a:r>
              <a:rPr lang="es-AR" sz="2400" spc="-5" dirty="0" smtClean="0">
                <a:latin typeface="Comic Sans MS"/>
                <a:cs typeface="Comic Sans MS"/>
              </a:rPr>
              <a:t>visera</a:t>
            </a:r>
            <a:r>
              <a:rPr lang="es-AR" sz="2400" dirty="0" smtClean="0">
                <a:latin typeface="Comic Sans MS"/>
                <a:cs typeface="Comic Sans MS"/>
              </a:rPr>
              <a:t> </a:t>
            </a:r>
            <a:r>
              <a:rPr lang="es-AR" sz="2400" spc="-5" dirty="0" smtClean="0">
                <a:latin typeface="Comic Sans MS"/>
                <a:cs typeface="Comic Sans MS"/>
              </a:rPr>
              <a:t>a</a:t>
            </a:r>
            <a:r>
              <a:rPr lang="es-AR" sz="2400" spc="5" dirty="0" smtClean="0">
                <a:latin typeface="Comic Sans MS"/>
                <a:cs typeface="Comic Sans MS"/>
              </a:rPr>
              <a:t> </a:t>
            </a:r>
            <a:r>
              <a:rPr lang="es-AR" sz="2400" spc="-5" dirty="0" smtClean="0">
                <a:latin typeface="Comic Sans MS"/>
                <a:cs typeface="Comic Sans MS"/>
              </a:rPr>
              <a:t>la</a:t>
            </a:r>
            <a:r>
              <a:rPr lang="es-AR" sz="2400" spc="5" dirty="0" smtClean="0">
                <a:latin typeface="Comic Sans MS"/>
                <a:cs typeface="Comic Sans MS"/>
              </a:rPr>
              <a:t> </a:t>
            </a:r>
            <a:r>
              <a:rPr lang="es-AR" sz="2400" spc="-5" dirty="0" smtClean="0">
                <a:latin typeface="Comic Sans MS"/>
                <a:cs typeface="Comic Sans MS"/>
              </a:rPr>
              <a:t>otra</a:t>
            </a:r>
            <a:r>
              <a:rPr lang="es-AR" sz="2400" spc="5" dirty="0" smtClean="0">
                <a:latin typeface="Comic Sans MS"/>
                <a:cs typeface="Comic Sans MS"/>
              </a:rPr>
              <a:t> </a:t>
            </a:r>
            <a:r>
              <a:rPr lang="es-AR" sz="2400" spc="-5" dirty="0" smtClean="0">
                <a:latin typeface="Comic Sans MS"/>
                <a:cs typeface="Comic Sans MS"/>
              </a:rPr>
              <a:t>en</a:t>
            </a:r>
            <a:r>
              <a:rPr lang="es-AR" sz="2400" spc="5" dirty="0" smtClean="0">
                <a:latin typeface="Comic Sans MS"/>
                <a:cs typeface="Comic Sans MS"/>
              </a:rPr>
              <a:t> </a:t>
            </a:r>
            <a:r>
              <a:rPr lang="es-AR" sz="2400" spc="-5" dirty="0" smtClean="0">
                <a:latin typeface="Comic Sans MS"/>
                <a:cs typeface="Comic Sans MS"/>
              </a:rPr>
              <a:t>un</a:t>
            </a:r>
            <a:r>
              <a:rPr lang="es-AR" sz="2400" spc="5" dirty="0" smtClean="0">
                <a:latin typeface="Comic Sans MS"/>
                <a:cs typeface="Comic Sans MS"/>
              </a:rPr>
              <a:t> </a:t>
            </a:r>
            <a:r>
              <a:rPr lang="es-AR" sz="2400" spc="-5" dirty="0" smtClean="0">
                <a:latin typeface="Comic Sans MS"/>
                <a:cs typeface="Comic Sans MS"/>
              </a:rPr>
              <a:t>periodo</a:t>
            </a:r>
            <a:r>
              <a:rPr lang="es-AR" sz="2400" spc="5"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unos</a:t>
            </a:r>
            <a:r>
              <a:rPr lang="es-AR" sz="2400" spc="5" dirty="0" smtClean="0">
                <a:latin typeface="Comic Sans MS"/>
                <a:cs typeface="Comic Sans MS"/>
              </a:rPr>
              <a:t> </a:t>
            </a:r>
            <a:r>
              <a:rPr lang="es-AR" sz="2400" spc="-5" dirty="0" smtClean="0">
                <a:latin typeface="Comic Sans MS"/>
                <a:cs typeface="Comic Sans MS"/>
              </a:rPr>
              <a:t>cuantos</a:t>
            </a:r>
            <a:r>
              <a:rPr lang="es-AR" sz="2400" spc="5" dirty="0" smtClean="0">
                <a:latin typeface="Comic Sans MS"/>
                <a:cs typeface="Comic Sans MS"/>
              </a:rPr>
              <a:t> </a:t>
            </a:r>
            <a:r>
              <a:rPr lang="es-AR" sz="2400" spc="-5" dirty="0" smtClean="0">
                <a:latin typeface="Comic Sans MS"/>
                <a:cs typeface="Comic Sans MS"/>
              </a:rPr>
              <a:t>ciclos</a:t>
            </a:r>
            <a:r>
              <a:rPr lang="es-AR" sz="2400" spc="-5" dirty="0" smtClean="0">
                <a:latin typeface="Comic Sans MS"/>
                <a:cs typeface="Comic Sans MS"/>
              </a:rPr>
              <a:t>.</a:t>
            </a:r>
          </a:p>
          <a:p>
            <a:pPr marL="12700" algn="just">
              <a:spcBef>
                <a:spcPts val="100"/>
              </a:spcBef>
            </a:pP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ejemplo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b="1" spc="-5" dirty="0" smtClean="0">
                <a:latin typeface="Comic Sans MS"/>
                <a:cs typeface="Comic Sans MS"/>
              </a:rPr>
              <a:t>figura</a:t>
            </a:r>
            <a:r>
              <a:rPr lang="es-AR" sz="2400" b="1" dirty="0" smtClean="0">
                <a:latin typeface="Comic Sans MS"/>
                <a:cs typeface="Comic Sans MS"/>
              </a:rPr>
              <a:t> </a:t>
            </a:r>
            <a:r>
              <a:rPr lang="es-AR" sz="2400" b="1" spc="-5" dirty="0" smtClean="0">
                <a:latin typeface="Comic Sans MS"/>
                <a:cs typeface="Comic Sans MS"/>
              </a:rPr>
              <a:t>5</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llegue</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H </a:t>
            </a:r>
            <a:r>
              <a:rPr lang="es-AR" sz="2400" dirty="0" smtClean="0">
                <a:latin typeface="Comic Sans MS"/>
                <a:cs typeface="Comic Sans MS"/>
              </a:rPr>
              <a:t> </a:t>
            </a:r>
            <a:r>
              <a:rPr lang="es-AR" sz="2400" spc="-5" dirty="0" smtClean="0">
                <a:latin typeface="Comic Sans MS"/>
                <a:cs typeface="Comic Sans MS"/>
              </a:rPr>
              <a:t>operará al elemento </a:t>
            </a:r>
            <a:r>
              <a:rPr lang="es-AR" sz="2400" spc="-5" dirty="0" err="1" smtClean="0">
                <a:latin typeface="Comic Sans MS"/>
                <a:cs typeface="Comic Sans MS"/>
              </a:rPr>
              <a:t>mho</a:t>
            </a:r>
            <a:r>
              <a:rPr lang="es-AR" sz="2400" spc="-5" dirty="0" smtClean="0">
                <a:latin typeface="Comic Sans MS"/>
                <a:cs typeface="Comic Sans MS"/>
              </a:rPr>
              <a:t> y causará la operación de la </a:t>
            </a:r>
            <a:r>
              <a:rPr lang="es-AR" sz="2400" dirty="0" smtClean="0">
                <a:latin typeface="Comic Sans MS"/>
                <a:cs typeface="Comic Sans MS"/>
              </a:rPr>
              <a:t> </a:t>
            </a:r>
            <a:r>
              <a:rPr lang="es-AR" sz="2400" spc="-5" dirty="0" smtClean="0">
                <a:latin typeface="Comic Sans MS"/>
                <a:cs typeface="Comic Sans MS"/>
              </a:rPr>
              <a:t>visera</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Como</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progresa,</a:t>
            </a:r>
            <a:r>
              <a:rPr lang="es-AR" sz="2400" spc="254" dirty="0" smtClean="0">
                <a:latin typeface="Comic Sans MS"/>
                <a:cs typeface="Comic Sans MS"/>
              </a:rPr>
              <a:t> </a:t>
            </a:r>
            <a:r>
              <a:rPr lang="es-AR" sz="2400" spc="-5" dirty="0" smtClean="0">
                <a:latin typeface="Comic Sans MS"/>
                <a:cs typeface="Comic Sans MS"/>
              </a:rPr>
              <a:t>atravesará</a:t>
            </a:r>
            <a:r>
              <a:rPr lang="es-AR" sz="2400" spc="26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visera B en F y el elemento B operará.</a:t>
            </a:r>
            <a:r>
              <a:rPr lang="es-AR" sz="2400" dirty="0" smtClean="0">
                <a:latin typeface="Comic Sans MS"/>
                <a:cs typeface="Comic Sans MS"/>
              </a:rPr>
              <a:t> </a:t>
            </a:r>
            <a:r>
              <a:rPr lang="es-AR" sz="2400" spc="-5" dirty="0" smtClean="0">
                <a:latin typeface="Comic Sans MS"/>
                <a:cs typeface="Comic Sans MS"/>
              </a:rPr>
              <a:t>Finalmente, la </a:t>
            </a:r>
            <a:r>
              <a:rPr lang="es-AR" sz="2400" dirty="0" smtClean="0">
                <a:latin typeface="Comic Sans MS"/>
                <a:cs typeface="Comic Sans MS"/>
              </a:rPr>
              <a:t> </a:t>
            </a:r>
            <a:r>
              <a:rPr lang="es-AR" sz="2400" spc="-5" dirty="0" smtClean="0">
                <a:latin typeface="Comic Sans MS"/>
                <a:cs typeface="Comic Sans MS"/>
              </a:rPr>
              <a:t>impedancia de oscilación atravesará al elemento A en G, </a:t>
            </a:r>
            <a:r>
              <a:rPr lang="es-AR" sz="2400" dirty="0" smtClean="0">
                <a:latin typeface="Comic Sans MS"/>
                <a:cs typeface="Comic Sans MS"/>
              </a:rPr>
              <a:t> </a:t>
            </a:r>
            <a:r>
              <a:rPr lang="es-AR" sz="2400" spc="-5" dirty="0" smtClean="0">
                <a:latin typeface="Comic Sans MS"/>
                <a:cs typeface="Comic Sans MS"/>
              </a:rPr>
              <a:t>por lo que el elemento A se repondrá.</a:t>
            </a:r>
            <a:r>
              <a:rPr lang="es-AR" sz="2400" dirty="0" smtClean="0">
                <a:latin typeface="Comic Sans MS"/>
                <a:cs typeface="Comic Sans MS"/>
              </a:rPr>
              <a:t> </a:t>
            </a:r>
            <a:r>
              <a:rPr lang="es-AR" sz="2400" spc="-5" dirty="0" smtClean="0">
                <a:latin typeface="Comic Sans MS"/>
                <a:cs typeface="Comic Sans MS"/>
              </a:rPr>
              <a:t>El circuito de </a:t>
            </a:r>
            <a:r>
              <a:rPr lang="es-AR" sz="2400" dirty="0" smtClean="0">
                <a:latin typeface="Comic Sans MS"/>
                <a:cs typeface="Comic Sans MS"/>
              </a:rPr>
              <a:t> </a:t>
            </a:r>
            <a:r>
              <a:rPr lang="es-AR" sz="2400" spc="-5" dirty="0" smtClean="0">
                <a:latin typeface="Comic Sans MS"/>
                <a:cs typeface="Comic Sans MS"/>
              </a:rPr>
              <a:t>disparo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interruptor</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completado</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impedancia está en G o después de la reposición de la </a:t>
            </a:r>
            <a:r>
              <a:rPr lang="es-AR" sz="2400" dirty="0" smtClean="0">
                <a:latin typeface="Comic Sans MS"/>
                <a:cs typeface="Comic Sans MS"/>
              </a:rPr>
              <a:t> </a:t>
            </a:r>
            <a:r>
              <a:rPr lang="es-AR" sz="2400" spc="-5" dirty="0" smtClean="0">
                <a:latin typeface="Comic Sans MS"/>
                <a:cs typeface="Comic Sans MS"/>
              </a:rPr>
              <a:t>unidad supervisora, dependiendo del esquema específico </a:t>
            </a:r>
            <a:r>
              <a:rPr lang="es-AR" sz="2400" dirty="0" smtClean="0">
                <a:latin typeface="Comic Sans MS"/>
                <a:cs typeface="Comic Sans MS"/>
              </a:rPr>
              <a:t> </a:t>
            </a:r>
            <a:r>
              <a:rPr lang="es-AR" sz="2400" spc="-5" dirty="0" smtClean="0">
                <a:latin typeface="Comic Sans MS"/>
                <a:cs typeface="Comic Sans MS"/>
              </a:rPr>
              <a:t>usado.</a:t>
            </a:r>
            <a:r>
              <a:rPr lang="es-AR" sz="2400" dirty="0" smtClean="0">
                <a:latin typeface="Comic Sans MS"/>
                <a:cs typeface="Comic Sans MS"/>
              </a:rPr>
              <a:t> </a:t>
            </a:r>
            <a:endParaRPr lang="es-AR" sz="2400" dirty="0" smtClean="0">
              <a:latin typeface="Comic Sans MS"/>
              <a:cs typeface="Comic Sans MS"/>
            </a:endParaRPr>
          </a:p>
        </p:txBody>
      </p:sp>
      <p:pic>
        <p:nvPicPr>
          <p:cNvPr id="3074" name="Picture 2"/>
          <p:cNvPicPr>
            <a:picLocks noChangeAspect="1" noChangeArrowheads="1"/>
          </p:cNvPicPr>
          <p:nvPr/>
        </p:nvPicPr>
        <p:blipFill>
          <a:blip r:embed="rId2"/>
          <a:srcRect/>
          <a:stretch>
            <a:fillRect/>
          </a:stretch>
        </p:blipFill>
        <p:spPr bwMode="auto">
          <a:xfrm>
            <a:off x="11941196" y="1743052"/>
            <a:ext cx="5610225" cy="6419850"/>
          </a:xfrm>
          <a:prstGeom prst="rect">
            <a:avLst/>
          </a:prstGeom>
          <a:noFill/>
          <a:ln w="9525">
            <a:noFill/>
            <a:miter lim="800000"/>
            <a:headEnd/>
            <a:tailEnd/>
          </a:ln>
          <a:effec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p:nvPr/>
        </p:nvSpPr>
        <p:spPr>
          <a:xfrm>
            <a:off x="296802" y="457168"/>
            <a:ext cx="11572956" cy="6455613"/>
          </a:xfrm>
          <a:prstGeom prst="rect">
            <a:avLst/>
          </a:prstGeom>
        </p:spPr>
        <p:txBody>
          <a:bodyPr vert="horz" wrap="square" lIns="0" tIns="12700" rIns="0" bIns="0" rtlCol="0">
            <a:spAutoFit/>
          </a:bodyPr>
          <a:lstStyle/>
          <a:p>
            <a:pPr marL="12700" algn="just">
              <a:spcBef>
                <a:spcPts val="100"/>
              </a:spcBef>
            </a:pP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ajuste</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alcance</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visera </a:t>
            </a:r>
            <a:r>
              <a:rPr lang="es-AR" sz="2400" dirty="0" smtClean="0">
                <a:latin typeface="Comic Sans MS"/>
                <a:cs typeface="Comic Sans MS"/>
              </a:rPr>
              <a:t> </a:t>
            </a:r>
            <a:r>
              <a:rPr lang="es-AR" sz="2400" spc="-5" dirty="0" smtClean="0">
                <a:latin typeface="Comic Sans MS"/>
                <a:cs typeface="Comic Sans MS"/>
              </a:rPr>
              <a:t>controla la impedancia NF y NG; de aquí, el ángulo DFC </a:t>
            </a:r>
            <a:r>
              <a:rPr lang="es-AR" sz="2400" dirty="0" smtClean="0">
                <a:latin typeface="Comic Sans MS"/>
                <a:cs typeface="Comic Sans MS"/>
              </a:rPr>
              <a:t> </a:t>
            </a:r>
            <a:r>
              <a:rPr lang="es-AR" sz="2400" spc="-5" dirty="0" smtClean="0">
                <a:latin typeface="Comic Sans MS"/>
                <a:cs typeface="Comic Sans MS"/>
              </a:rPr>
              <a:t>puede ser controlado para permitir que el </a:t>
            </a:r>
            <a:r>
              <a:rPr lang="es-AR" sz="2400" spc="-5" dirty="0" err="1" smtClean="0">
                <a:latin typeface="Comic Sans MS"/>
                <a:cs typeface="Comic Sans MS"/>
              </a:rPr>
              <a:t>inter</a:t>
            </a:r>
            <a:r>
              <a:rPr lang="es-AR" sz="2400" spc="-5" dirty="0" err="1" smtClean="0">
                <a:latin typeface="Comic Sans MS"/>
                <a:cs typeface="Comic Sans MS"/>
              </a:rPr>
              <a:t>Las</a:t>
            </a:r>
            <a:r>
              <a:rPr lang="es-AR" sz="2400" spc="229" dirty="0" smtClean="0">
                <a:latin typeface="Comic Sans MS"/>
                <a:cs typeface="Comic Sans MS"/>
              </a:rPr>
              <a:t> </a:t>
            </a:r>
            <a:r>
              <a:rPr lang="es-AR" sz="2400" spc="-5" dirty="0" smtClean="0">
                <a:latin typeface="Comic Sans MS"/>
                <a:cs typeface="Comic Sans MS"/>
              </a:rPr>
              <a:t>ventajas</a:t>
            </a:r>
            <a:r>
              <a:rPr lang="es-AR" sz="2400" spc="225" dirty="0" smtClean="0">
                <a:latin typeface="Comic Sans MS"/>
                <a:cs typeface="Comic Sans MS"/>
              </a:rPr>
              <a:t> </a:t>
            </a:r>
            <a:r>
              <a:rPr lang="es-AR" sz="2400" spc="-5" dirty="0" smtClean="0">
                <a:latin typeface="Comic Sans MS"/>
                <a:cs typeface="Comic Sans MS"/>
              </a:rPr>
              <a:t>del</a:t>
            </a:r>
            <a:r>
              <a:rPr lang="es-AR" sz="2400" spc="229" dirty="0" smtClean="0">
                <a:latin typeface="Comic Sans MS"/>
                <a:cs typeface="Comic Sans MS"/>
              </a:rPr>
              <a:t> </a:t>
            </a:r>
            <a:r>
              <a:rPr lang="es-AR" sz="2400" spc="-5" dirty="0" smtClean="0">
                <a:latin typeface="Comic Sans MS"/>
                <a:cs typeface="Comic Sans MS"/>
              </a:rPr>
              <a:t>esquema</a:t>
            </a:r>
            <a:r>
              <a:rPr lang="es-AR" sz="2400" spc="229" dirty="0" smtClean="0">
                <a:latin typeface="Comic Sans MS"/>
                <a:cs typeface="Comic Sans MS"/>
              </a:rPr>
              <a:t> </a:t>
            </a:r>
            <a:r>
              <a:rPr lang="es-AR" sz="2400" spc="-5" dirty="0" smtClean="0">
                <a:latin typeface="Comic Sans MS"/>
                <a:cs typeface="Comic Sans MS"/>
              </a:rPr>
              <a:t>de</a:t>
            </a:r>
            <a:r>
              <a:rPr lang="es-AR" sz="2400" spc="229" dirty="0" smtClean="0">
                <a:latin typeface="Comic Sans MS"/>
                <a:cs typeface="Comic Sans MS"/>
              </a:rPr>
              <a:t> </a:t>
            </a:r>
            <a:r>
              <a:rPr lang="es-AR" sz="2400" spc="-5" dirty="0" smtClean="0">
                <a:latin typeface="Comic Sans MS"/>
                <a:cs typeface="Comic Sans MS"/>
              </a:rPr>
              <a:t>visera</a:t>
            </a:r>
            <a:r>
              <a:rPr lang="es-AR" sz="2400" spc="225" dirty="0" smtClean="0">
                <a:latin typeface="Comic Sans MS"/>
                <a:cs typeface="Comic Sans MS"/>
              </a:rPr>
              <a:t> </a:t>
            </a:r>
            <a:r>
              <a:rPr lang="es-AR" sz="2400" spc="-5" dirty="0" smtClean="0">
                <a:latin typeface="Comic Sans MS"/>
                <a:cs typeface="Comic Sans MS"/>
              </a:rPr>
              <a:t>sobre</a:t>
            </a:r>
            <a:r>
              <a:rPr lang="es-AR" sz="2400" spc="235" dirty="0" smtClean="0">
                <a:latin typeface="Comic Sans MS"/>
                <a:cs typeface="Comic Sans MS"/>
              </a:rPr>
              <a:t> </a:t>
            </a:r>
            <a:r>
              <a:rPr lang="es-AR" sz="2400" spc="-5" dirty="0" smtClean="0">
                <a:latin typeface="Comic Sans MS"/>
                <a:cs typeface="Comic Sans MS"/>
              </a:rPr>
              <a:t>el</a:t>
            </a:r>
            <a:r>
              <a:rPr lang="es-AR" sz="2400" spc="229" dirty="0" smtClean="0">
                <a:latin typeface="Comic Sans MS"/>
                <a:cs typeface="Comic Sans MS"/>
              </a:rPr>
              <a:t> </a:t>
            </a:r>
            <a:r>
              <a:rPr lang="es-AR" sz="2400" spc="-5" dirty="0" smtClean="0">
                <a:latin typeface="Comic Sans MS"/>
                <a:cs typeface="Comic Sans MS"/>
              </a:rPr>
              <a:t>esquema </a:t>
            </a:r>
            <a:r>
              <a:rPr lang="es-AR" sz="2400" spc="-254" dirty="0" smtClean="0">
                <a:latin typeface="Comic Sans MS"/>
                <a:cs typeface="Comic Sans MS"/>
              </a:rPr>
              <a:t> </a:t>
            </a:r>
            <a:r>
              <a:rPr lang="es-AR" sz="2400" spc="-5" dirty="0" err="1" smtClean="0">
                <a:latin typeface="Comic Sans MS"/>
                <a:cs typeface="Comic Sans MS"/>
              </a:rPr>
              <a:t>mho</a:t>
            </a:r>
            <a:r>
              <a:rPr lang="es-AR" sz="2400" dirty="0" smtClean="0">
                <a:latin typeface="Comic Sans MS"/>
                <a:cs typeface="Comic Sans MS"/>
              </a:rPr>
              <a:t> </a:t>
            </a:r>
            <a:r>
              <a:rPr lang="es-AR" sz="2400" spc="-5" dirty="0" smtClean="0">
                <a:latin typeface="Comic Sans MS"/>
                <a:cs typeface="Comic Sans MS"/>
              </a:rPr>
              <a:t>pueden</a:t>
            </a:r>
            <a:r>
              <a:rPr lang="es-AR" sz="2400" dirty="0" smtClean="0">
                <a:latin typeface="Comic Sans MS"/>
                <a:cs typeface="Comic Sans MS"/>
              </a:rPr>
              <a:t> </a:t>
            </a:r>
            <a:r>
              <a:rPr lang="es-AR" sz="2400" spc="-5" dirty="0" smtClean="0">
                <a:latin typeface="Comic Sans MS"/>
                <a:cs typeface="Comic Sans MS"/>
              </a:rPr>
              <a:t>verse</a:t>
            </a:r>
            <a:r>
              <a:rPr lang="es-AR" sz="2400" dirty="0" smtClean="0">
                <a:latin typeface="Comic Sans MS"/>
                <a:cs typeface="Comic Sans MS"/>
              </a:rPr>
              <a:t> </a:t>
            </a:r>
            <a:r>
              <a:rPr lang="es-AR" sz="2400" spc="-5" dirty="0" smtClean="0">
                <a:latin typeface="Comic Sans MS"/>
                <a:cs typeface="Comic Sans MS"/>
              </a:rPr>
              <a:t>comparando</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b="1" spc="-5" dirty="0" smtClean="0">
                <a:latin typeface="Comic Sans MS"/>
                <a:cs typeface="Comic Sans MS"/>
              </a:rPr>
              <a:t>figuras</a:t>
            </a:r>
            <a:r>
              <a:rPr lang="es-AR" sz="2400" b="1" dirty="0" smtClean="0">
                <a:latin typeface="Comic Sans MS"/>
                <a:cs typeface="Comic Sans MS"/>
              </a:rPr>
              <a:t> </a:t>
            </a:r>
            <a:r>
              <a:rPr lang="es-AR" sz="2400" b="1" spc="-5" dirty="0" smtClean="0">
                <a:latin typeface="Comic Sans MS"/>
                <a:cs typeface="Comic Sans MS"/>
              </a:rPr>
              <a:t>4</a:t>
            </a:r>
            <a:r>
              <a:rPr lang="es-AR" sz="2400" b="1" dirty="0" smtClean="0">
                <a:latin typeface="Comic Sans MS"/>
                <a:cs typeface="Comic Sans MS"/>
              </a:rPr>
              <a:t> </a:t>
            </a:r>
            <a:r>
              <a:rPr lang="es-AR" sz="2400" b="1" spc="-5" dirty="0" smtClean="0">
                <a:latin typeface="Comic Sans MS"/>
                <a:cs typeface="Comic Sans MS"/>
              </a:rPr>
              <a:t>y</a:t>
            </a:r>
            <a:r>
              <a:rPr lang="es-AR" sz="2400" b="1" spc="254" dirty="0" smtClean="0">
                <a:latin typeface="Comic Sans MS"/>
                <a:cs typeface="Comic Sans MS"/>
              </a:rPr>
              <a:t> </a:t>
            </a:r>
            <a:r>
              <a:rPr lang="es-AR" sz="2400" b="1" spc="-5" dirty="0" smtClean="0">
                <a:latin typeface="Comic Sans MS"/>
                <a:cs typeface="Comic Sans MS"/>
              </a:rPr>
              <a:t>6.</a:t>
            </a:r>
            <a:r>
              <a:rPr lang="es-AR" sz="2400" b="1" spc="260" dirty="0" smtClean="0">
                <a:latin typeface="Comic Sans MS"/>
                <a:cs typeface="Comic Sans MS"/>
              </a:rPr>
              <a:t> </a:t>
            </a:r>
            <a:r>
              <a:rPr lang="es-AR" sz="2400" spc="-5" dirty="0" smtClean="0">
                <a:latin typeface="Comic Sans MS"/>
                <a:cs typeface="Comic Sans MS"/>
              </a:rPr>
              <a:t>A </a:t>
            </a:r>
            <a:r>
              <a:rPr lang="es-AR" sz="2400" spc="-254" dirty="0" smtClean="0">
                <a:latin typeface="Comic Sans MS"/>
                <a:cs typeface="Comic Sans MS"/>
              </a:rPr>
              <a:t> </a:t>
            </a:r>
            <a:r>
              <a:rPr lang="es-AR" sz="2400" spc="-5" dirty="0" smtClean="0">
                <a:latin typeface="Comic Sans MS"/>
                <a:cs typeface="Comic Sans MS"/>
              </a:rPr>
              <a:t>medida que el diámetro del círculo </a:t>
            </a:r>
            <a:r>
              <a:rPr lang="es-AR" sz="2400" spc="-5" dirty="0" err="1" smtClean="0">
                <a:latin typeface="Comic Sans MS"/>
                <a:cs typeface="Comic Sans MS"/>
              </a:rPr>
              <a:t>mho</a:t>
            </a:r>
            <a:r>
              <a:rPr lang="es-AR" sz="2400" spc="-5" dirty="0" smtClean="0">
                <a:latin typeface="Comic Sans MS"/>
                <a:cs typeface="Comic Sans MS"/>
              </a:rPr>
              <a:t> en la </a:t>
            </a:r>
            <a:r>
              <a:rPr lang="es-AR" sz="2400" b="1" spc="-5" dirty="0" smtClean="0">
                <a:latin typeface="Comic Sans MS"/>
                <a:cs typeface="Comic Sans MS"/>
              </a:rPr>
              <a:t>figura 4</a:t>
            </a:r>
            <a:r>
              <a:rPr lang="es-AR" sz="2400" spc="-5" dirty="0" smtClean="0">
                <a:latin typeface="Comic Sans MS"/>
                <a:cs typeface="Comic Sans MS"/>
              </a:rPr>
              <a:t> es </a:t>
            </a:r>
            <a:r>
              <a:rPr lang="es-AR" sz="2400" dirty="0" smtClean="0">
                <a:latin typeface="Comic Sans MS"/>
                <a:cs typeface="Comic Sans MS"/>
              </a:rPr>
              <a:t> </a:t>
            </a:r>
            <a:r>
              <a:rPr lang="es-AR" sz="2400" spc="-5" dirty="0" smtClean="0">
                <a:latin typeface="Comic Sans MS"/>
                <a:cs typeface="Comic Sans MS"/>
              </a:rPr>
              <a:t>incrementado para proporcionar mejor sensibilidad para </a:t>
            </a:r>
            <a:r>
              <a:rPr lang="es-AR" sz="2400" dirty="0" smtClean="0">
                <a:latin typeface="Comic Sans MS"/>
                <a:cs typeface="Comic Sans MS"/>
              </a:rPr>
              <a:t> </a:t>
            </a:r>
            <a:r>
              <a:rPr lang="es-AR" sz="2400" spc="-5" dirty="0" smtClean="0">
                <a:latin typeface="Comic Sans MS"/>
                <a:cs typeface="Comic Sans MS"/>
              </a:rPr>
              <a:t>oscilaciones por pérdida de sincronismo en el generador, </a:t>
            </a:r>
            <a:r>
              <a:rPr lang="es-AR" sz="2400" dirty="0" smtClean="0">
                <a:latin typeface="Comic Sans MS"/>
                <a:cs typeface="Comic Sans MS"/>
              </a:rPr>
              <a:t> </a:t>
            </a:r>
            <a:r>
              <a:rPr lang="es-AR" sz="2400" spc="-5" dirty="0" smtClean="0">
                <a:latin typeface="Comic Sans MS"/>
                <a:cs typeface="Comic Sans MS"/>
              </a:rPr>
              <a:t>es</a:t>
            </a:r>
            <a:r>
              <a:rPr lang="es-AR" sz="2400" spc="140" dirty="0" smtClean="0">
                <a:latin typeface="Comic Sans MS"/>
                <a:cs typeface="Comic Sans MS"/>
              </a:rPr>
              <a:t> </a:t>
            </a:r>
            <a:r>
              <a:rPr lang="es-AR" sz="2400" spc="-5" dirty="0" smtClean="0">
                <a:latin typeface="Comic Sans MS"/>
                <a:cs typeface="Comic Sans MS"/>
              </a:rPr>
              <a:t>posible</a:t>
            </a:r>
            <a:r>
              <a:rPr lang="es-AR" sz="2400" spc="140" dirty="0" smtClean="0">
                <a:latin typeface="Comic Sans MS"/>
                <a:cs typeface="Comic Sans MS"/>
              </a:rPr>
              <a:t> </a:t>
            </a:r>
            <a:r>
              <a:rPr lang="es-AR" sz="2400" spc="-5" dirty="0" smtClean="0">
                <a:latin typeface="Comic Sans MS"/>
                <a:cs typeface="Comic Sans MS"/>
              </a:rPr>
              <a:t>que</a:t>
            </a:r>
            <a:r>
              <a:rPr lang="es-AR" sz="2400" spc="145" dirty="0" smtClean="0">
                <a:latin typeface="Comic Sans MS"/>
                <a:cs typeface="Comic Sans MS"/>
              </a:rPr>
              <a:t> </a:t>
            </a:r>
            <a:r>
              <a:rPr lang="es-AR" sz="2400" spc="-5" dirty="0" smtClean="0">
                <a:latin typeface="Comic Sans MS"/>
                <a:cs typeface="Comic Sans MS"/>
              </a:rPr>
              <a:t>puedan</a:t>
            </a:r>
            <a:r>
              <a:rPr lang="es-AR" sz="2400" spc="135" dirty="0" smtClean="0">
                <a:latin typeface="Comic Sans MS"/>
                <a:cs typeface="Comic Sans MS"/>
              </a:rPr>
              <a:t> </a:t>
            </a:r>
            <a:r>
              <a:rPr lang="es-AR" sz="2400" spc="-5" dirty="0" smtClean="0">
                <a:latin typeface="Comic Sans MS"/>
                <a:cs typeface="Comic Sans MS"/>
              </a:rPr>
              <a:t>ocurrir</a:t>
            </a:r>
            <a:r>
              <a:rPr lang="es-AR" sz="2400" spc="140" dirty="0" smtClean="0">
                <a:latin typeface="Comic Sans MS"/>
                <a:cs typeface="Comic Sans MS"/>
              </a:rPr>
              <a:t> </a:t>
            </a:r>
            <a:r>
              <a:rPr lang="es-AR" sz="2400" spc="-5" dirty="0" smtClean="0">
                <a:latin typeface="Comic Sans MS"/>
                <a:cs typeface="Comic Sans MS"/>
              </a:rPr>
              <a:t>disparos</a:t>
            </a:r>
            <a:r>
              <a:rPr lang="es-AR" sz="2400" spc="135" dirty="0" smtClean="0">
                <a:latin typeface="Comic Sans MS"/>
                <a:cs typeface="Comic Sans MS"/>
              </a:rPr>
              <a:t> </a:t>
            </a:r>
            <a:r>
              <a:rPr lang="es-AR" sz="2400" spc="-5" dirty="0" smtClean="0">
                <a:latin typeface="Comic Sans MS"/>
                <a:cs typeface="Comic Sans MS"/>
              </a:rPr>
              <a:t>indeseados</a:t>
            </a:r>
            <a:r>
              <a:rPr lang="es-AR" sz="2400" spc="135" dirty="0" smtClean="0">
                <a:latin typeface="Comic Sans MS"/>
                <a:cs typeface="Comic Sans MS"/>
              </a:rPr>
              <a:t> </a:t>
            </a:r>
            <a:r>
              <a:rPr lang="es-AR" sz="2400" spc="-5" dirty="0" smtClean="0">
                <a:latin typeface="Comic Sans MS"/>
                <a:cs typeface="Comic Sans MS"/>
              </a:rPr>
              <a:t>para </a:t>
            </a:r>
            <a:r>
              <a:rPr lang="es-AR" sz="2400" spc="-254"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recuperable</a:t>
            </a:r>
            <a:r>
              <a:rPr lang="es-AR" sz="2400" dirty="0" smtClean="0">
                <a:latin typeface="Comic Sans MS"/>
                <a:cs typeface="Comic Sans MS"/>
              </a:rPr>
              <a:t> </a:t>
            </a:r>
            <a:r>
              <a:rPr lang="es-AR" sz="2400" spc="-5" dirty="0" smtClean="0">
                <a:latin typeface="Comic Sans MS"/>
                <a:cs typeface="Comic Sans MS"/>
              </a:rPr>
              <a:t>indicada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b="1" spc="-5" dirty="0" smtClean="0">
                <a:latin typeface="Comic Sans MS"/>
                <a:cs typeface="Comic Sans MS"/>
              </a:rPr>
              <a:t>figura 6</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sin </a:t>
            </a:r>
            <a:r>
              <a:rPr lang="es-AR" sz="2400" dirty="0" smtClean="0">
                <a:latin typeface="Comic Sans MS"/>
                <a:cs typeface="Comic Sans MS"/>
              </a:rPr>
              <a:t> </a:t>
            </a:r>
            <a:r>
              <a:rPr lang="es-AR" sz="2400" spc="-5" dirty="0" smtClean="0">
                <a:latin typeface="Comic Sans MS"/>
                <a:cs typeface="Comic Sans MS"/>
              </a:rPr>
              <a:t>embargo, la adición de las viseras podría prevenir dicho </a:t>
            </a:r>
            <a:r>
              <a:rPr lang="es-AR" sz="2400" dirty="0" smtClean="0">
                <a:latin typeface="Comic Sans MS"/>
                <a:cs typeface="Comic Sans MS"/>
              </a:rPr>
              <a:t> </a:t>
            </a:r>
            <a:r>
              <a:rPr lang="es-AR" sz="2400" spc="-5" dirty="0" smtClean="0">
                <a:latin typeface="Comic Sans MS"/>
                <a:cs typeface="Comic Sans MS"/>
              </a:rPr>
              <a:t>disparo.</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esquema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visera</a:t>
            </a:r>
            <a:r>
              <a:rPr lang="es-AR" sz="2400" dirty="0" smtClean="0">
                <a:latin typeface="Comic Sans MS"/>
                <a:cs typeface="Comic Sans MS"/>
              </a:rPr>
              <a:t> </a:t>
            </a:r>
            <a:r>
              <a:rPr lang="es-AR" sz="2400" spc="-5" dirty="0" smtClean="0">
                <a:latin typeface="Comic Sans MS"/>
                <a:cs typeface="Comic Sans MS"/>
              </a:rPr>
              <a:t>también</a:t>
            </a:r>
            <a:r>
              <a:rPr lang="es-AR" sz="2400" dirty="0" smtClean="0">
                <a:latin typeface="Comic Sans MS"/>
                <a:cs typeface="Comic Sans MS"/>
              </a:rPr>
              <a:t> </a:t>
            </a:r>
            <a:r>
              <a:rPr lang="es-AR" sz="2400" spc="-5" dirty="0" smtClean="0">
                <a:latin typeface="Comic Sans MS"/>
                <a:cs typeface="Comic Sans MS"/>
              </a:rPr>
              <a:t>permitirá</a:t>
            </a:r>
            <a:r>
              <a:rPr lang="es-AR" sz="2400" spc="254" dirty="0" smtClean="0">
                <a:latin typeface="Comic Sans MS"/>
                <a:cs typeface="Comic Sans MS"/>
              </a:rPr>
              <a:t> </a:t>
            </a:r>
            <a:r>
              <a:rPr lang="es-AR" sz="2400" spc="-5" dirty="0" smtClean="0">
                <a:latin typeface="Comic Sans MS"/>
                <a:cs typeface="Comic Sans MS"/>
              </a:rPr>
              <a:t>el </a:t>
            </a:r>
            <a:r>
              <a:rPr lang="es-AR" sz="2400" dirty="0" smtClean="0">
                <a:latin typeface="Comic Sans MS"/>
                <a:cs typeface="Comic Sans MS"/>
              </a:rPr>
              <a:t> </a:t>
            </a:r>
            <a:r>
              <a:rPr lang="es-AR" sz="2400" spc="-5" dirty="0" smtClean="0">
                <a:latin typeface="Comic Sans MS"/>
                <a:cs typeface="Comic Sans MS"/>
              </a:rPr>
              <a:t>disparo del generador únicamente cuando la interrupción </a:t>
            </a:r>
            <a:r>
              <a:rPr lang="es-AR" sz="2400" dirty="0" smtClean="0">
                <a:latin typeface="Comic Sans MS"/>
                <a:cs typeface="Comic Sans MS"/>
              </a:rPr>
              <a:t> </a:t>
            </a:r>
            <a:r>
              <a:rPr lang="es-AR" sz="2400" spc="-5" dirty="0" smtClean="0">
                <a:latin typeface="Comic Sans MS"/>
                <a:cs typeface="Comic Sans MS"/>
              </a:rPr>
              <a:t>sea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favorable.</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simulaciones</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estabilidad</a:t>
            </a:r>
            <a:r>
              <a:rPr lang="es-AR" sz="2400" dirty="0" smtClean="0">
                <a:latin typeface="Comic Sans MS"/>
                <a:cs typeface="Comic Sans MS"/>
              </a:rPr>
              <a:t> </a:t>
            </a:r>
            <a:r>
              <a:rPr lang="es-AR" sz="2400" spc="-5" dirty="0" smtClean="0">
                <a:latin typeface="Comic Sans MS"/>
                <a:cs typeface="Comic Sans MS"/>
              </a:rPr>
              <a:t>transitoria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computadora</a:t>
            </a:r>
            <a:r>
              <a:rPr lang="es-AR" sz="2400" dirty="0" smtClean="0">
                <a:latin typeface="Comic Sans MS"/>
                <a:cs typeface="Comic Sans MS"/>
              </a:rPr>
              <a:t> </a:t>
            </a:r>
            <a:r>
              <a:rPr lang="es-AR" sz="2400" spc="-5" dirty="0" smtClean="0">
                <a:latin typeface="Comic Sans MS"/>
                <a:cs typeface="Comic Sans MS"/>
              </a:rPr>
              <a:t>son</a:t>
            </a:r>
            <a:r>
              <a:rPr lang="es-AR" sz="2400" dirty="0" smtClean="0">
                <a:latin typeface="Comic Sans MS"/>
                <a:cs typeface="Comic Sans MS"/>
              </a:rPr>
              <a:t> </a:t>
            </a:r>
            <a:r>
              <a:rPr lang="es-AR" sz="2400" spc="-5" dirty="0" smtClean="0">
                <a:latin typeface="Comic Sans MS"/>
                <a:cs typeface="Comic Sans MS"/>
              </a:rPr>
              <a:t>requeridas </a:t>
            </a:r>
            <a:r>
              <a:rPr lang="es-AR" sz="2400" spc="-254"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proporcionar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los </a:t>
            </a:r>
            <a:r>
              <a:rPr lang="es-AR" sz="2400" dirty="0" smtClean="0">
                <a:latin typeface="Comic Sans MS"/>
                <a:cs typeface="Comic Sans MS"/>
              </a:rPr>
              <a:t> </a:t>
            </a:r>
            <a:r>
              <a:rPr lang="es-AR" sz="2400" spc="-5" dirty="0" smtClean="0">
                <a:latin typeface="Comic Sans MS" pitchFamily="66" charset="0"/>
                <a:cs typeface="Comic Sans MS"/>
              </a:rPr>
              <a:t>ajustes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spc="5" dirty="0" smtClean="0">
                <a:latin typeface="Comic Sans MS" pitchFamily="66" charset="0"/>
                <a:cs typeface="Comic Sans MS"/>
              </a:rPr>
              <a:t> </a:t>
            </a:r>
            <a:r>
              <a:rPr lang="es-AR" sz="2400" spc="-5" dirty="0" smtClean="0">
                <a:latin typeface="Comic Sans MS" pitchFamily="66" charset="0"/>
                <a:cs typeface="Comic Sans MS"/>
              </a:rPr>
              <a:t>adecuados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spc="5"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visera</a:t>
            </a:r>
            <a:r>
              <a:rPr lang="es-AR" sz="2400" spc="-5" dirty="0" smtClean="0">
                <a:latin typeface="Comic Sans MS" pitchFamily="66" charset="0"/>
                <a:cs typeface="Comic Sans MS"/>
              </a:rPr>
              <a:t>.</a:t>
            </a:r>
          </a:p>
          <a:p>
            <a:pPr marL="12700" algn="just">
              <a:spcBef>
                <a:spcPts val="100"/>
              </a:spcBef>
            </a:pPr>
            <a:r>
              <a:rPr lang="es-AR" sz="2400" dirty="0" smtClean="0">
                <a:latin typeface="Comic Sans MS" pitchFamily="66" charset="0"/>
              </a:rPr>
              <a:t>Si </a:t>
            </a:r>
            <a:r>
              <a:rPr lang="es-AR" sz="2400" dirty="0" smtClean="0">
                <a:latin typeface="Comic Sans MS" pitchFamily="66" charset="0"/>
              </a:rPr>
              <a:t>la oscilación de pérdida de sincronismo pasa a través de las líneas de transmisión cercanas a la central generadora y los relés de línea no son bloqueados por los relés 68 de pérdida de sincronismo, las líneas podrían ser disparadas antes de que los relés de pérdida de sincronismo de la unidad operen; por ello, podrían perderse las líneas de la central generadora. </a:t>
            </a:r>
            <a:endParaRPr lang="es-AR" sz="2400" dirty="0" smtClean="0">
              <a:latin typeface="Comic Sans MS" pitchFamily="66" charset="0"/>
              <a:cs typeface="Comic Sans MS"/>
            </a:endParaRPr>
          </a:p>
          <a:p>
            <a:pPr marL="12700">
              <a:spcBef>
                <a:spcPts val="100"/>
              </a:spcBef>
            </a:pPr>
            <a:endParaRPr sz="900">
              <a:latin typeface="Comic Sans MS"/>
              <a:cs typeface="Comic Sans MS"/>
            </a:endParaRPr>
          </a:p>
        </p:txBody>
      </p:sp>
      <p:pic>
        <p:nvPicPr>
          <p:cNvPr id="4098" name="Picture 2"/>
          <p:cNvPicPr>
            <a:picLocks noChangeAspect="1" noChangeArrowheads="1"/>
          </p:cNvPicPr>
          <p:nvPr/>
        </p:nvPicPr>
        <p:blipFill>
          <a:blip r:embed="rId2"/>
          <a:srcRect/>
          <a:stretch>
            <a:fillRect/>
          </a:stretch>
        </p:blipFill>
        <p:spPr bwMode="auto">
          <a:xfrm>
            <a:off x="11941196" y="2600308"/>
            <a:ext cx="5248275" cy="4886325"/>
          </a:xfrm>
          <a:prstGeom prst="rect">
            <a:avLst/>
          </a:prstGeom>
          <a:noFill/>
          <a:ln w="9525">
            <a:noFill/>
            <a:miter lim="800000"/>
            <a:headEnd/>
            <a:tailEnd/>
          </a:ln>
          <a:effec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6802" y="385730"/>
            <a:ext cx="10501386" cy="964110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Esquemas</a:t>
            </a:r>
            <a:r>
              <a:rPr sz="2400" b="1"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doble</a:t>
            </a:r>
            <a:r>
              <a:rPr sz="2400" b="1" spc="5" dirty="0">
                <a:latin typeface="Comic Sans MS"/>
                <a:cs typeface="Comic Sans MS"/>
              </a:rPr>
              <a:t> </a:t>
            </a:r>
            <a:r>
              <a:rPr sz="2400" b="1" spc="-5" dirty="0">
                <a:latin typeface="Comic Sans MS"/>
                <a:cs typeface="Comic Sans MS"/>
              </a:rPr>
              <a:t>lente</a:t>
            </a:r>
            <a:r>
              <a:rPr sz="2400" b="1" spc="5" dirty="0">
                <a:latin typeface="Comic Sans MS"/>
                <a:cs typeface="Comic Sans MS"/>
              </a:rPr>
              <a:t> </a:t>
            </a:r>
            <a:r>
              <a:rPr sz="2400" b="1" spc="-5" dirty="0">
                <a:latin typeface="Comic Sans MS"/>
                <a:cs typeface="Comic Sans MS"/>
              </a:rPr>
              <a:t>y</a:t>
            </a:r>
            <a:r>
              <a:rPr sz="2400" b="1" spc="5" dirty="0">
                <a:latin typeface="Comic Sans MS"/>
                <a:cs typeface="Comic Sans MS"/>
              </a:rPr>
              <a:t> </a:t>
            </a:r>
            <a:r>
              <a:rPr sz="2400" b="1" spc="-5">
                <a:latin typeface="Comic Sans MS"/>
                <a:cs typeface="Comic Sans MS"/>
              </a:rPr>
              <a:t>doble</a:t>
            </a:r>
            <a:r>
              <a:rPr sz="2400" b="1">
                <a:latin typeface="Comic Sans MS"/>
                <a:cs typeface="Comic Sans MS"/>
              </a:rPr>
              <a:t> </a:t>
            </a:r>
            <a:r>
              <a:rPr sz="2400" b="1" spc="-5" smtClean="0">
                <a:latin typeface="Comic Sans MS"/>
                <a:cs typeface="Comic Sans MS"/>
              </a:rPr>
              <a:t>visera</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Los esquemas de doble lente y doble visera operan de </a:t>
            </a:r>
            <a:r>
              <a:rPr lang="es-AR" sz="2400" dirty="0" smtClean="0">
                <a:latin typeface="Comic Sans MS"/>
                <a:cs typeface="Comic Sans MS"/>
              </a:rPr>
              <a:t> </a:t>
            </a:r>
            <a:r>
              <a:rPr lang="es-AR" sz="2400" spc="-5" dirty="0" smtClean="0">
                <a:latin typeface="Comic Sans MS"/>
                <a:cs typeface="Comic Sans MS"/>
              </a:rPr>
              <a:t>manera similar al esquema de una visera.</a:t>
            </a:r>
            <a:r>
              <a:rPr lang="es-AR" sz="2400" dirty="0" smtClean="0">
                <a:latin typeface="Comic Sans MS"/>
                <a:cs typeface="Comic Sans MS"/>
              </a:rPr>
              <a:t> </a:t>
            </a:r>
            <a:r>
              <a:rPr lang="es-AR" sz="2400" spc="-5" dirty="0" smtClean="0">
                <a:latin typeface="Comic Sans MS"/>
                <a:cs typeface="Comic Sans MS"/>
              </a:rPr>
              <a:t>Como en el </a:t>
            </a:r>
            <a:r>
              <a:rPr lang="es-AR" sz="2400" dirty="0" smtClean="0">
                <a:latin typeface="Comic Sans MS"/>
                <a:cs typeface="Comic Sans MS"/>
              </a:rPr>
              <a:t> </a:t>
            </a:r>
            <a:r>
              <a:rPr lang="es-AR" sz="2400" spc="-5" dirty="0" smtClean="0">
                <a:latin typeface="Comic Sans MS"/>
                <a:cs typeface="Comic Sans MS"/>
              </a:rPr>
              <a:t>esquema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visera,</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esquema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doble</a:t>
            </a:r>
            <a:r>
              <a:rPr lang="es-AR" sz="2400" dirty="0" smtClean="0">
                <a:latin typeface="Comic Sans MS"/>
                <a:cs typeface="Comic Sans MS"/>
              </a:rPr>
              <a:t> </a:t>
            </a:r>
            <a:r>
              <a:rPr lang="es-AR" sz="2400" spc="-5" dirty="0" smtClean="0">
                <a:latin typeface="Comic Sans MS"/>
                <a:cs typeface="Comic Sans MS"/>
              </a:rPr>
              <a:t>visera </a:t>
            </a:r>
            <a:r>
              <a:rPr lang="es-AR" sz="2400" dirty="0" smtClean="0">
                <a:latin typeface="Comic Sans MS"/>
                <a:cs typeface="Comic Sans MS"/>
              </a:rPr>
              <a:t> </a:t>
            </a:r>
            <a:r>
              <a:rPr lang="es-AR" sz="2400" spc="-5" dirty="0" smtClean="0">
                <a:latin typeface="Comic Sans MS"/>
                <a:cs typeface="Comic Sans MS"/>
              </a:rPr>
              <a:t>requiere</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uso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elemento</a:t>
            </a:r>
            <a:r>
              <a:rPr lang="es-AR" sz="2400" dirty="0" smtClean="0">
                <a:latin typeface="Comic Sans MS"/>
                <a:cs typeface="Comic Sans MS"/>
              </a:rPr>
              <a:t> </a:t>
            </a:r>
            <a:r>
              <a:rPr lang="es-AR" sz="2400" spc="-5" dirty="0" err="1" smtClean="0">
                <a:latin typeface="Comic Sans MS"/>
                <a:cs typeface="Comic Sans MS"/>
              </a:rPr>
              <a:t>mho</a:t>
            </a:r>
            <a:r>
              <a:rPr lang="es-AR" sz="2400" dirty="0" smtClean="0">
                <a:latin typeface="Comic Sans MS"/>
                <a:cs typeface="Comic Sans MS"/>
              </a:rPr>
              <a:t> </a:t>
            </a:r>
            <a:r>
              <a:rPr lang="es-AR" sz="2400" spc="-5" dirty="0" smtClean="0">
                <a:latin typeface="Comic Sans MS"/>
                <a:cs typeface="Comic Sans MS"/>
              </a:rPr>
              <a:t>supervisor</a:t>
            </a:r>
            <a:r>
              <a:rPr lang="es-AR" sz="2400" dirty="0" smtClean="0">
                <a:latin typeface="Comic Sans MS"/>
                <a:cs typeface="Comic Sans MS"/>
              </a:rPr>
              <a:t> </a:t>
            </a:r>
            <a:r>
              <a:rPr lang="es-AR" sz="2400" spc="-5" dirty="0" smtClean="0">
                <a:latin typeface="Comic Sans MS"/>
                <a:cs typeface="Comic Sans MS"/>
              </a:rPr>
              <a:t>por </a:t>
            </a:r>
            <a:r>
              <a:rPr lang="es-AR" sz="2400" dirty="0" smtClean="0">
                <a:latin typeface="Comic Sans MS"/>
                <a:cs typeface="Comic Sans MS"/>
              </a:rPr>
              <a:t> </a:t>
            </a:r>
            <a:r>
              <a:rPr lang="es-AR" sz="2400" spc="-5" dirty="0" smtClean="0">
                <a:latin typeface="Comic Sans MS"/>
                <a:cs typeface="Comic Sans MS"/>
              </a:rPr>
              <a:t>seguridad.</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referencia</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b="1" spc="-5" dirty="0" smtClean="0">
                <a:latin typeface="Comic Sans MS"/>
                <a:cs typeface="Comic Sans MS"/>
              </a:rPr>
              <a:t>figuras</a:t>
            </a:r>
            <a:r>
              <a:rPr lang="es-AR" sz="2400" b="1" dirty="0" smtClean="0">
                <a:latin typeface="Comic Sans MS"/>
                <a:cs typeface="Comic Sans MS"/>
              </a:rPr>
              <a:t> </a:t>
            </a:r>
            <a:r>
              <a:rPr lang="es-AR" sz="2400" b="1" spc="-5" dirty="0" smtClean="0">
                <a:latin typeface="Comic Sans MS"/>
                <a:cs typeface="Comic Sans MS"/>
              </a:rPr>
              <a:t>7</a:t>
            </a:r>
            <a:r>
              <a:rPr lang="es-AR" sz="2400" b="1" dirty="0" smtClean="0">
                <a:latin typeface="Comic Sans MS"/>
                <a:cs typeface="Comic Sans MS"/>
              </a:rPr>
              <a:t> </a:t>
            </a:r>
            <a:r>
              <a:rPr lang="es-AR" sz="2400" b="1" spc="-5" dirty="0" smtClean="0">
                <a:latin typeface="Comic Sans MS"/>
                <a:cs typeface="Comic Sans MS"/>
              </a:rPr>
              <a:t>y</a:t>
            </a:r>
            <a:r>
              <a:rPr lang="es-AR" sz="2400" b="1" spc="254" dirty="0" smtClean="0">
                <a:latin typeface="Comic Sans MS"/>
                <a:cs typeface="Comic Sans MS"/>
              </a:rPr>
              <a:t> </a:t>
            </a:r>
            <a:r>
              <a:rPr lang="es-AR" sz="2400" b="1" spc="-5" dirty="0" smtClean="0">
                <a:latin typeface="Comic Sans MS"/>
                <a:cs typeface="Comic Sans MS"/>
              </a:rPr>
              <a:t>8</a:t>
            </a:r>
            <a:r>
              <a:rPr lang="es-AR" sz="2400" spc="-5" dirty="0" smtClean="0">
                <a:latin typeface="Comic Sans MS"/>
                <a:cs typeface="Comic Sans MS"/>
              </a:rPr>
              <a:t>,</a:t>
            </a:r>
            <a:r>
              <a:rPr lang="es-AR" sz="2400" spc="260" dirty="0" smtClean="0">
                <a:latin typeface="Comic Sans MS"/>
                <a:cs typeface="Comic Sans MS"/>
              </a:rPr>
              <a:t> </a:t>
            </a:r>
            <a:r>
              <a:rPr lang="es-AR" sz="2400" spc="-5" dirty="0" smtClean="0">
                <a:latin typeface="Comic Sans MS"/>
                <a:cs typeface="Comic Sans MS"/>
              </a:rPr>
              <a:t>el </a:t>
            </a:r>
            <a:r>
              <a:rPr lang="es-AR" sz="2400" dirty="0" smtClean="0">
                <a:latin typeface="Comic Sans MS"/>
                <a:cs typeface="Comic Sans MS"/>
              </a:rPr>
              <a:t> </a:t>
            </a:r>
            <a:r>
              <a:rPr lang="es-AR" sz="2400" spc="-5" dirty="0" smtClean="0">
                <a:latin typeface="Comic Sans MS"/>
                <a:cs typeface="Comic Sans MS"/>
              </a:rPr>
              <a:t>elemento</a:t>
            </a:r>
            <a:r>
              <a:rPr lang="es-AR" sz="2400" dirty="0" smtClean="0">
                <a:latin typeface="Comic Sans MS"/>
                <a:cs typeface="Comic Sans MS"/>
              </a:rPr>
              <a:t> </a:t>
            </a:r>
            <a:r>
              <a:rPr lang="es-AR" sz="2400" spc="-5" dirty="0" smtClean="0">
                <a:latin typeface="Comic Sans MS"/>
                <a:cs typeface="Comic Sans MS"/>
              </a:rPr>
              <a:t>exterior</a:t>
            </a:r>
            <a:r>
              <a:rPr lang="es-AR" sz="2400" dirty="0" smtClean="0">
                <a:latin typeface="Comic Sans MS"/>
                <a:cs typeface="Comic Sans MS"/>
              </a:rPr>
              <a:t> </a:t>
            </a:r>
            <a:r>
              <a:rPr lang="es-AR" sz="2400" spc="-5" dirty="0" smtClean="0">
                <a:latin typeface="Comic Sans MS"/>
                <a:cs typeface="Comic Sans MS"/>
              </a:rPr>
              <a:t>opera</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oscilación entra a su característica en F.</a:t>
            </a:r>
            <a:r>
              <a:rPr lang="es-AR" sz="2400" spc="520" dirty="0" smtClean="0">
                <a:latin typeface="Comic Sans MS"/>
                <a:cs typeface="Comic Sans MS"/>
              </a:rPr>
              <a:t> </a:t>
            </a:r>
            <a:r>
              <a:rPr lang="es-AR" sz="2400" spc="-5" dirty="0" smtClean="0">
                <a:latin typeface="Comic Sans MS"/>
                <a:cs typeface="Comic Sans MS"/>
              </a:rPr>
              <a:t>El elemento </a:t>
            </a:r>
            <a:r>
              <a:rPr lang="es-AR" sz="2400" dirty="0" smtClean="0">
                <a:latin typeface="Comic Sans MS"/>
                <a:cs typeface="Comic Sans MS"/>
              </a:rPr>
              <a:t> </a:t>
            </a:r>
            <a:r>
              <a:rPr lang="es-AR" sz="2400" spc="-5" dirty="0" err="1" smtClean="0">
                <a:latin typeface="Comic Sans MS"/>
                <a:cs typeface="Comic Sans MS"/>
              </a:rPr>
              <a:t>mho</a:t>
            </a:r>
            <a:r>
              <a:rPr lang="es-AR" sz="2400" spc="-5" dirty="0" smtClean="0">
                <a:latin typeface="Comic Sans MS"/>
                <a:cs typeface="Comic Sans MS"/>
              </a:rPr>
              <a:t> en el esquema de doble visera operará antes que el </a:t>
            </a:r>
            <a:r>
              <a:rPr lang="es-AR" sz="2400" dirty="0" smtClean="0">
                <a:latin typeface="Comic Sans MS"/>
                <a:cs typeface="Comic Sans MS"/>
              </a:rPr>
              <a:t> </a:t>
            </a:r>
            <a:r>
              <a:rPr lang="es-AR" sz="2400" spc="-5" dirty="0" smtClean="0">
                <a:latin typeface="Comic Sans MS"/>
                <a:cs typeface="Comic Sans MS"/>
              </a:rPr>
              <a:t>elemento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visera</a:t>
            </a:r>
            <a:r>
              <a:rPr lang="es-AR" sz="2400" dirty="0" smtClean="0">
                <a:latin typeface="Comic Sans MS"/>
                <a:cs typeface="Comic Sans MS"/>
              </a:rPr>
              <a:t> </a:t>
            </a:r>
            <a:r>
              <a:rPr lang="es-AR" sz="2400" spc="-5" dirty="0" smtClean="0">
                <a:latin typeface="Comic Sans MS"/>
                <a:cs typeface="Comic Sans MS"/>
              </a:rPr>
              <a:t>exterior.</a:t>
            </a:r>
            <a:r>
              <a:rPr lang="es-AR" sz="2400" dirty="0" smtClean="0">
                <a:latin typeface="Comic Sans MS"/>
                <a:cs typeface="Comic Sans MS"/>
              </a:rPr>
              <a:t> </a:t>
            </a:r>
            <a:r>
              <a:rPr lang="es-AR" sz="2400" spc="-5" dirty="0" smtClean="0">
                <a:latin typeface="Comic Sans MS"/>
                <a:cs typeface="Comic Sans MS"/>
              </a:rPr>
              <a:t>Si</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permanece</a:t>
            </a:r>
            <a:r>
              <a:rPr lang="es-AR" sz="2400" dirty="0" smtClean="0">
                <a:latin typeface="Comic Sans MS"/>
                <a:cs typeface="Comic Sans MS"/>
              </a:rPr>
              <a:t> </a:t>
            </a:r>
            <a:r>
              <a:rPr lang="es-AR" sz="2400" spc="-5" dirty="0" smtClean="0">
                <a:latin typeface="Comic Sans MS"/>
                <a:cs typeface="Comic Sans MS"/>
              </a:rPr>
              <a:t>entre</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características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los </a:t>
            </a:r>
            <a:r>
              <a:rPr lang="es-AR" sz="2400" dirty="0" smtClean="0">
                <a:latin typeface="Comic Sans MS"/>
                <a:cs typeface="Comic Sans MS"/>
              </a:rPr>
              <a:t> </a:t>
            </a:r>
            <a:r>
              <a:rPr lang="es-AR" sz="2400" spc="-5" dirty="0" smtClean="0">
                <a:latin typeface="Comic Sans MS"/>
                <a:cs typeface="Comic Sans MS"/>
              </a:rPr>
              <a:t>elementos exterior e interior por un tiempo mayor al </a:t>
            </a:r>
            <a:r>
              <a:rPr lang="es-AR" sz="2400" dirty="0" smtClean="0">
                <a:latin typeface="Comic Sans MS"/>
                <a:cs typeface="Comic Sans MS"/>
              </a:rPr>
              <a:t> </a:t>
            </a:r>
            <a:r>
              <a:rPr lang="es-AR" sz="2400" spc="-5" dirty="0" smtClean="0">
                <a:latin typeface="Comic Sans MS"/>
                <a:cs typeface="Comic Sans MS"/>
              </a:rPr>
              <a:t>preestablecido,</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reconocida</a:t>
            </a:r>
            <a:r>
              <a:rPr lang="es-AR" sz="2400" dirty="0" smtClean="0">
                <a:latin typeface="Comic Sans MS"/>
                <a:cs typeface="Comic Sans MS"/>
              </a:rPr>
              <a:t> </a:t>
            </a:r>
            <a:r>
              <a:rPr lang="es-AR" sz="2400" spc="-5" dirty="0" smtClean="0">
                <a:latin typeface="Comic Sans MS"/>
                <a:cs typeface="Comic Sans MS"/>
              </a:rPr>
              <a:t>como</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pérdida de sincronismo en los circuitos de la lógica.</a:t>
            </a:r>
            <a:r>
              <a:rPr lang="es-AR" sz="2400" dirty="0" smtClean="0">
                <a:latin typeface="Comic Sans MS"/>
                <a:cs typeface="Comic Sans MS"/>
              </a:rPr>
              <a:t> </a:t>
            </a:r>
            <a:r>
              <a:rPr lang="es-AR" sz="2400" spc="-5" dirty="0" smtClean="0">
                <a:latin typeface="Comic Sans MS"/>
                <a:cs typeface="Comic Sans MS"/>
              </a:rPr>
              <a:t>A </a:t>
            </a:r>
            <a:r>
              <a:rPr lang="es-AR" sz="2400" dirty="0" smtClean="0">
                <a:latin typeface="Comic Sans MS"/>
                <a:cs typeface="Comic Sans MS"/>
              </a:rPr>
              <a:t> </a:t>
            </a:r>
            <a:r>
              <a:rPr lang="es-AR" sz="2400" spc="-5" dirty="0" smtClean="0">
                <a:latin typeface="Comic Sans MS"/>
                <a:cs typeface="Comic Sans MS"/>
              </a:rPr>
              <a:t>medida</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entra</a:t>
            </a:r>
            <a:r>
              <a:rPr lang="es-AR" sz="2400" dirty="0" smtClean="0">
                <a:latin typeface="Comic Sans MS"/>
                <a:cs typeface="Comic Sans MS"/>
              </a:rPr>
              <a:t> </a:t>
            </a:r>
            <a:r>
              <a:rPr lang="es-AR" sz="2400" spc="-5" dirty="0" smtClean="0">
                <a:latin typeface="Comic Sans MS"/>
                <a:cs typeface="Comic Sans MS"/>
              </a:rPr>
              <a:t>al </a:t>
            </a:r>
            <a:r>
              <a:rPr lang="es-AR" sz="2400" dirty="0" smtClean="0">
                <a:latin typeface="Comic Sans MS"/>
                <a:cs typeface="Comic Sans MS"/>
              </a:rPr>
              <a:t> </a:t>
            </a:r>
            <a:r>
              <a:rPr lang="es-AR" sz="2400" spc="-5" dirty="0" smtClean="0">
                <a:latin typeface="Comic Sans MS"/>
                <a:cs typeface="Comic Sans MS"/>
              </a:rPr>
              <a:t>elemento</a:t>
            </a:r>
            <a:r>
              <a:rPr lang="es-AR" sz="2400" dirty="0" smtClean="0">
                <a:latin typeface="Comic Sans MS"/>
                <a:cs typeface="Comic Sans MS"/>
              </a:rPr>
              <a:t> </a:t>
            </a:r>
            <a:r>
              <a:rPr lang="es-AR" sz="2400" spc="-5" dirty="0" smtClean="0">
                <a:latin typeface="Comic Sans MS"/>
                <a:cs typeface="Comic Sans MS"/>
              </a:rPr>
              <a:t>interior,</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circuitos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lógica</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sellan. </a:t>
            </a:r>
            <a:r>
              <a:rPr lang="es-AR" sz="2400" spc="-254" dirty="0" smtClean="0">
                <a:latin typeface="Comic Sans MS"/>
                <a:cs typeface="Comic Sans MS"/>
              </a:rPr>
              <a:t> </a:t>
            </a:r>
            <a:r>
              <a:rPr lang="es-AR" sz="2400" spc="-5" dirty="0" smtClean="0">
                <a:latin typeface="Comic Sans MS"/>
                <a:cs typeface="Comic Sans MS"/>
              </a:rPr>
              <a:t>Mientras</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abandona</a:t>
            </a:r>
            <a:r>
              <a:rPr lang="es-AR" sz="2400" dirty="0" smtClean="0">
                <a:latin typeface="Comic Sans MS"/>
                <a:cs typeface="Comic Sans MS"/>
              </a:rPr>
              <a:t> </a:t>
            </a:r>
            <a:r>
              <a:rPr lang="es-AR" sz="2400" spc="-5" dirty="0" smtClean="0">
                <a:latin typeface="Comic Sans MS"/>
                <a:cs typeface="Comic Sans MS"/>
              </a:rPr>
              <a:t>el </a:t>
            </a:r>
            <a:r>
              <a:rPr lang="es-AR" sz="2400" dirty="0" smtClean="0">
                <a:latin typeface="Comic Sans MS"/>
                <a:cs typeface="Comic Sans MS"/>
              </a:rPr>
              <a:t> </a:t>
            </a:r>
            <a:r>
              <a:rPr lang="es-AR" sz="2400" spc="-5" dirty="0" smtClean="0">
                <a:latin typeface="Comic Sans MS"/>
                <a:cs typeface="Comic Sans MS"/>
              </a:rPr>
              <a:t>elemento interior, su tiempo de viaje debe exceder un </a:t>
            </a:r>
            <a:r>
              <a:rPr lang="es-AR" sz="2400" dirty="0" smtClean="0">
                <a:latin typeface="Comic Sans MS"/>
                <a:cs typeface="Comic Sans MS"/>
              </a:rPr>
              <a:t> </a:t>
            </a:r>
            <a:r>
              <a:rPr lang="es-AR" sz="2400" spc="-5" dirty="0" smtClean="0">
                <a:latin typeface="Comic Sans MS"/>
                <a:cs typeface="Comic Sans MS"/>
              </a:rPr>
              <a:t>tiempo preestablecido antes de que alcance el elemento </a:t>
            </a:r>
            <a:r>
              <a:rPr lang="es-AR" sz="2400" dirty="0" smtClean="0">
                <a:latin typeface="Comic Sans MS"/>
                <a:cs typeface="Comic Sans MS"/>
              </a:rPr>
              <a:t> </a:t>
            </a:r>
            <a:r>
              <a:rPr lang="es-AR" sz="2400" spc="-5" dirty="0" smtClean="0">
                <a:latin typeface="Comic Sans MS"/>
                <a:cs typeface="Comic Sans MS"/>
              </a:rPr>
              <a:t>exterior.</a:t>
            </a:r>
            <a:r>
              <a:rPr lang="es-AR" sz="2400" spc="10" dirty="0" smtClean="0">
                <a:latin typeface="Comic Sans MS"/>
                <a:cs typeface="Comic Sans MS"/>
              </a:rPr>
              <a:t> </a:t>
            </a:r>
            <a:r>
              <a:rPr lang="es-AR" sz="2400" spc="-5" dirty="0" smtClean="0">
                <a:latin typeface="Comic Sans MS"/>
                <a:cs typeface="Comic Sans MS"/>
              </a:rPr>
              <a:t>El</a:t>
            </a:r>
            <a:r>
              <a:rPr lang="es-AR" sz="2400" spc="125"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DFC</a:t>
            </a:r>
            <a:r>
              <a:rPr lang="es-AR" sz="2400" dirty="0" smtClean="0">
                <a:latin typeface="Comic Sans MS"/>
                <a:cs typeface="Comic Sans MS"/>
              </a:rPr>
              <a:t> </a:t>
            </a:r>
            <a:r>
              <a:rPr lang="es-AR" sz="2400" spc="-5" dirty="0" smtClean="0">
                <a:latin typeface="Comic Sans MS"/>
                <a:cs typeface="Comic Sans MS"/>
              </a:rPr>
              <a:t>puede</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controlado</a:t>
            </a:r>
            <a:r>
              <a:rPr lang="es-AR" sz="2400" dirty="0" smtClean="0">
                <a:latin typeface="Comic Sans MS"/>
                <a:cs typeface="Comic Sans MS"/>
              </a:rPr>
              <a:t> </a:t>
            </a:r>
            <a:r>
              <a:rPr lang="es-AR" sz="2400" spc="-5" dirty="0" smtClean="0">
                <a:latin typeface="Comic Sans MS"/>
                <a:cs typeface="Comic Sans MS"/>
              </a:rPr>
              <a:t>ajustando</a:t>
            </a:r>
            <a:r>
              <a:rPr lang="es-AR" sz="2400" dirty="0" smtClean="0">
                <a:latin typeface="Comic Sans MS"/>
                <a:cs typeface="Comic Sans MS"/>
              </a:rPr>
              <a:t> </a:t>
            </a:r>
            <a:r>
              <a:rPr lang="es-AR" sz="2400" spc="-5" dirty="0" smtClean="0">
                <a:latin typeface="Comic Sans MS"/>
                <a:cs typeface="Comic Sans MS"/>
              </a:rPr>
              <a:t>los </a:t>
            </a:r>
            <a:r>
              <a:rPr lang="es-AR" sz="2400" dirty="0" smtClean="0">
                <a:latin typeface="Comic Sans MS"/>
                <a:cs typeface="Comic Sans MS"/>
              </a:rPr>
              <a:t> </a:t>
            </a:r>
            <a:r>
              <a:rPr lang="es-AR" sz="2400" spc="-5" dirty="0" smtClean="0">
                <a:latin typeface="Comic Sans MS"/>
                <a:cs typeface="Comic Sans MS"/>
              </a:rPr>
              <a:t>elementos exteriores para limitar la tensión a través de </a:t>
            </a:r>
            <a:r>
              <a:rPr lang="es-AR" sz="2400" dirty="0" smtClean="0">
                <a:latin typeface="Comic Sans MS"/>
                <a:cs typeface="Comic Sans MS"/>
              </a:rPr>
              <a:t> </a:t>
            </a:r>
            <a:r>
              <a:rPr lang="es-AR" sz="2400" spc="-5" dirty="0" smtClean="0">
                <a:latin typeface="Comic Sans MS"/>
                <a:cs typeface="Comic Sans MS"/>
              </a:rPr>
              <a:t>los</a:t>
            </a:r>
            <a:r>
              <a:rPr lang="es-AR" sz="2400" spc="190" dirty="0" smtClean="0">
                <a:latin typeface="Comic Sans MS"/>
                <a:cs typeface="Comic Sans MS"/>
              </a:rPr>
              <a:t> </a:t>
            </a:r>
            <a:r>
              <a:rPr lang="es-AR" sz="2400" spc="-5" dirty="0" smtClean="0">
                <a:latin typeface="Comic Sans MS"/>
                <a:cs typeface="Comic Sans MS"/>
              </a:rPr>
              <a:t>polos</a:t>
            </a:r>
            <a:r>
              <a:rPr lang="es-AR" sz="2400" spc="200" dirty="0" smtClean="0">
                <a:latin typeface="Comic Sans MS"/>
                <a:cs typeface="Comic Sans MS"/>
              </a:rPr>
              <a:t> </a:t>
            </a:r>
            <a:r>
              <a:rPr lang="es-AR" sz="2400" spc="-5" dirty="0" smtClean="0">
                <a:latin typeface="Comic Sans MS"/>
                <a:cs typeface="Comic Sans MS"/>
              </a:rPr>
              <a:t>abiertos</a:t>
            </a:r>
            <a:r>
              <a:rPr lang="es-AR" sz="2400" spc="195" dirty="0" smtClean="0">
                <a:latin typeface="Comic Sans MS"/>
                <a:cs typeface="Comic Sans MS"/>
              </a:rPr>
              <a:t> </a:t>
            </a:r>
            <a:r>
              <a:rPr lang="es-AR" sz="2400" spc="-5" dirty="0" smtClean="0">
                <a:latin typeface="Comic Sans MS"/>
                <a:cs typeface="Comic Sans MS"/>
              </a:rPr>
              <a:t>del</a:t>
            </a:r>
            <a:r>
              <a:rPr lang="es-AR" sz="2400" spc="195" dirty="0" smtClean="0">
                <a:latin typeface="Comic Sans MS"/>
                <a:cs typeface="Comic Sans MS"/>
              </a:rPr>
              <a:t> </a:t>
            </a:r>
            <a:r>
              <a:rPr lang="es-AR" sz="2400" spc="-5" dirty="0" smtClean="0">
                <a:latin typeface="Comic Sans MS"/>
                <a:cs typeface="Comic Sans MS"/>
              </a:rPr>
              <a:t>interruptor</a:t>
            </a:r>
            <a:r>
              <a:rPr lang="es-AR" sz="2400" spc="195" dirty="0" smtClean="0">
                <a:latin typeface="Comic Sans MS"/>
                <a:cs typeface="Comic Sans MS"/>
              </a:rPr>
              <a:t> </a:t>
            </a:r>
            <a:r>
              <a:rPr lang="es-AR" sz="2400" spc="-5" dirty="0" smtClean="0">
                <a:latin typeface="Comic Sans MS"/>
                <a:cs typeface="Comic Sans MS"/>
              </a:rPr>
              <a:t>del</a:t>
            </a:r>
            <a:r>
              <a:rPr lang="es-AR" sz="2400" spc="190" dirty="0" smtClean="0">
                <a:latin typeface="Comic Sans MS"/>
                <a:cs typeface="Comic Sans MS"/>
              </a:rPr>
              <a:t> </a:t>
            </a:r>
            <a:r>
              <a:rPr lang="es-AR" sz="2400" spc="-5" dirty="0" smtClean="0">
                <a:latin typeface="Comic Sans MS"/>
                <a:cs typeface="Comic Sans MS"/>
              </a:rPr>
              <a:t>generador.</a:t>
            </a:r>
            <a:r>
              <a:rPr lang="es-AR" sz="2400" spc="145" dirty="0" smtClean="0">
                <a:latin typeface="Comic Sans MS"/>
                <a:cs typeface="Comic Sans MS"/>
              </a:rPr>
              <a:t> </a:t>
            </a:r>
            <a:r>
              <a:rPr lang="es-AR" sz="2400" spc="-5" dirty="0" smtClean="0">
                <a:latin typeface="Comic Sans MS"/>
                <a:cs typeface="Comic Sans MS"/>
              </a:rPr>
              <a:t>Una </a:t>
            </a:r>
            <a:r>
              <a:rPr lang="es-AR" sz="2400" spc="-260" dirty="0" smtClean="0">
                <a:latin typeface="Comic Sans MS"/>
                <a:cs typeface="Comic Sans MS"/>
              </a:rPr>
              <a:t> </a:t>
            </a:r>
            <a:r>
              <a:rPr lang="es-AR" sz="2400" spc="-5" dirty="0" smtClean="0">
                <a:latin typeface="Comic Sans MS"/>
                <a:cs typeface="Comic Sans MS"/>
              </a:rPr>
              <a:t>vez</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ha</a:t>
            </a:r>
            <a:r>
              <a:rPr lang="es-AR" sz="2400" dirty="0" smtClean="0">
                <a:latin typeface="Comic Sans MS"/>
                <a:cs typeface="Comic Sans MS"/>
              </a:rPr>
              <a:t> </a:t>
            </a:r>
            <a:r>
              <a:rPr lang="es-AR" sz="2400" spc="-5" dirty="0" smtClean="0">
                <a:latin typeface="Comic Sans MS"/>
                <a:cs typeface="Comic Sans MS"/>
              </a:rPr>
              <a:t>sido</a:t>
            </a:r>
            <a:r>
              <a:rPr lang="es-AR" sz="2400" dirty="0" smtClean="0">
                <a:latin typeface="Comic Sans MS"/>
                <a:cs typeface="Comic Sans MS"/>
              </a:rPr>
              <a:t> </a:t>
            </a:r>
            <a:r>
              <a:rPr lang="es-AR" sz="2400" spc="-5" dirty="0" smtClean="0">
                <a:latin typeface="Comic Sans MS"/>
                <a:cs typeface="Comic Sans MS"/>
              </a:rPr>
              <a:t>detectada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que</a:t>
            </a:r>
            <a:r>
              <a:rPr lang="es-AR" sz="2400" spc="254"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impedancia de oscilación ha entrado al elemento interior, </a:t>
            </a:r>
            <a:r>
              <a:rPr lang="es-AR" sz="2400" dirty="0" smtClean="0">
                <a:latin typeface="Comic Sans MS"/>
                <a:cs typeface="Comic Sans MS"/>
              </a:rPr>
              <a:t> </a:t>
            </a:r>
            <a:r>
              <a:rPr lang="es-AR" sz="2400" spc="-5" dirty="0" smtClean="0">
                <a:latin typeface="Comic Sans MS"/>
                <a:cs typeface="Comic Sans MS"/>
              </a:rPr>
              <a:t>puede</a:t>
            </a:r>
            <a:r>
              <a:rPr lang="es-AR" sz="2400" dirty="0" smtClean="0">
                <a:latin typeface="Comic Sans MS"/>
                <a:cs typeface="Comic Sans MS"/>
              </a:rPr>
              <a:t> </a:t>
            </a:r>
            <a:r>
              <a:rPr lang="es-AR" sz="2400" spc="-5" dirty="0" smtClean="0">
                <a:latin typeface="Comic Sans MS"/>
                <a:cs typeface="Comic Sans MS"/>
              </a:rPr>
              <a:t>salir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elementos</a:t>
            </a:r>
            <a:r>
              <a:rPr lang="es-AR" sz="2400" dirty="0" smtClean="0">
                <a:latin typeface="Comic Sans MS"/>
                <a:cs typeface="Comic Sans MS"/>
              </a:rPr>
              <a:t> </a:t>
            </a:r>
            <a:r>
              <a:rPr lang="es-AR" sz="2400" spc="-5" dirty="0" smtClean="0">
                <a:latin typeface="Comic Sans MS"/>
                <a:cs typeface="Comic Sans MS"/>
              </a:rPr>
              <a:t>interior</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exterior</a:t>
            </a:r>
            <a:r>
              <a:rPr lang="es-AR" sz="2400" dirty="0" smtClean="0">
                <a:latin typeface="Comic Sans MS"/>
                <a:cs typeface="Comic Sans MS"/>
              </a:rPr>
              <a:t> </a:t>
            </a:r>
            <a:r>
              <a:rPr lang="es-AR" sz="2400" spc="-5" dirty="0" smtClean="0">
                <a:latin typeface="Comic Sans MS"/>
                <a:cs typeface="Comic Sans MS"/>
              </a:rPr>
              <a:t>en </a:t>
            </a:r>
            <a:r>
              <a:rPr lang="es-AR" sz="2400" dirty="0" smtClean="0">
                <a:latin typeface="Comic Sans MS"/>
                <a:cs typeface="Comic Sans MS"/>
              </a:rPr>
              <a:t> </a:t>
            </a:r>
            <a:r>
              <a:rPr lang="es-AR" sz="2400" spc="-5" dirty="0" smtClean="0">
                <a:latin typeface="Comic Sans MS"/>
                <a:cs typeface="Comic Sans MS"/>
              </a:rPr>
              <a:t>cualquier dirección y el disparo será efectuado.</a:t>
            </a:r>
            <a:r>
              <a:rPr lang="es-AR" sz="2400" dirty="0" smtClean="0">
                <a:latin typeface="Comic Sans MS"/>
                <a:cs typeface="Comic Sans MS"/>
              </a:rPr>
              <a:t> </a:t>
            </a:r>
            <a:r>
              <a:rPr lang="es-AR" sz="2400" spc="-5" dirty="0" smtClean="0">
                <a:latin typeface="Comic Sans MS"/>
                <a:cs typeface="Comic Sans MS"/>
              </a:rPr>
              <a:t>Por lo </a:t>
            </a:r>
            <a:r>
              <a:rPr lang="es-AR" sz="2400" dirty="0" smtClean="0">
                <a:latin typeface="Comic Sans MS"/>
                <a:cs typeface="Comic Sans MS"/>
              </a:rPr>
              <a:t> </a:t>
            </a:r>
            <a:r>
              <a:rPr lang="es-AR" sz="2400" spc="-5" dirty="0" smtClean="0">
                <a:latin typeface="Comic Sans MS"/>
                <a:cs typeface="Comic Sans MS"/>
              </a:rPr>
              <a:t>tanto, los ajustes del elemento interior deben ser tales </a:t>
            </a:r>
            <a:r>
              <a:rPr lang="es-AR" sz="2400" dirty="0" smtClean="0">
                <a:latin typeface="Comic Sans MS"/>
                <a:cs typeface="Comic Sans MS"/>
              </a:rPr>
              <a:t> </a:t>
            </a:r>
            <a:r>
              <a:rPr lang="es-AR" sz="2400" spc="-5" dirty="0" smtClean="0">
                <a:latin typeface="Comic Sans MS"/>
                <a:cs typeface="Comic Sans MS"/>
              </a:rPr>
              <a:t>que respondan únicamente a oscilaciones de las cuales el </a:t>
            </a:r>
            <a:r>
              <a:rPr lang="es-AR" sz="2400" dirty="0" smtClean="0">
                <a:latin typeface="Comic Sans MS"/>
                <a:cs typeface="Comic Sans MS"/>
              </a:rPr>
              <a:t> </a:t>
            </a:r>
            <a:r>
              <a:rPr lang="es-AR" sz="2400" spc="-5" dirty="0" smtClean="0">
                <a:latin typeface="Comic Sans MS"/>
                <a:cs typeface="Comic Sans MS"/>
              </a:rPr>
              <a:t>sistema no pueda recuperarse.</a:t>
            </a:r>
            <a:r>
              <a:rPr lang="es-AR" sz="2400" dirty="0" smtClean="0">
                <a:latin typeface="Comic Sans MS"/>
                <a:cs typeface="Comic Sans MS"/>
              </a:rPr>
              <a:t> </a:t>
            </a:r>
            <a:r>
              <a:rPr lang="es-AR" sz="2400" spc="-5" dirty="0" smtClean="0">
                <a:latin typeface="Comic Sans MS"/>
                <a:cs typeface="Comic Sans MS"/>
              </a:rPr>
              <a:t>El esquema de una visera </a:t>
            </a:r>
            <a:r>
              <a:rPr lang="es-AR" sz="2400" dirty="0" smtClean="0">
                <a:latin typeface="Comic Sans MS"/>
                <a:cs typeface="Comic Sans MS"/>
              </a:rPr>
              <a:t> </a:t>
            </a:r>
            <a:r>
              <a:rPr lang="es-AR" sz="2400" spc="-5" dirty="0" smtClean="0">
                <a:latin typeface="Comic Sans MS"/>
                <a:cs typeface="Comic Sans MS"/>
              </a:rPr>
              <a:t>no</a:t>
            </a:r>
            <a:r>
              <a:rPr lang="es-AR" sz="2400" dirty="0" smtClean="0">
                <a:latin typeface="Comic Sans MS"/>
                <a:cs typeface="Comic Sans MS"/>
              </a:rPr>
              <a:t> </a:t>
            </a:r>
            <a:r>
              <a:rPr lang="es-AR" sz="2400" spc="-5" dirty="0" smtClean="0">
                <a:latin typeface="Comic Sans MS"/>
                <a:cs typeface="Comic Sans MS"/>
              </a:rPr>
              <a:t>tiene</a:t>
            </a:r>
            <a:r>
              <a:rPr lang="es-AR" sz="2400" dirty="0" smtClean="0">
                <a:latin typeface="Comic Sans MS"/>
                <a:cs typeface="Comic Sans MS"/>
              </a:rPr>
              <a:t> </a:t>
            </a:r>
            <a:r>
              <a:rPr lang="es-AR" sz="2400" spc="-5" dirty="0" smtClean="0">
                <a:latin typeface="Comic Sans MS"/>
                <a:cs typeface="Comic Sans MS"/>
              </a:rPr>
              <a:t>esta</a:t>
            </a:r>
            <a:r>
              <a:rPr lang="es-AR" sz="2400" dirty="0" smtClean="0">
                <a:latin typeface="Comic Sans MS"/>
                <a:cs typeface="Comic Sans MS"/>
              </a:rPr>
              <a:t> </a:t>
            </a:r>
            <a:r>
              <a:rPr lang="es-AR" sz="2400" spc="-5" dirty="0" smtClean="0">
                <a:latin typeface="Comic Sans MS"/>
                <a:cs typeface="Comic Sans MS"/>
              </a:rPr>
              <a:t>restricción,</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esta</a:t>
            </a:r>
            <a:r>
              <a:rPr lang="es-AR" sz="2400" dirty="0" smtClean="0">
                <a:latin typeface="Comic Sans MS"/>
                <a:cs typeface="Comic Sans MS"/>
              </a:rPr>
              <a:t> </a:t>
            </a:r>
            <a:r>
              <a:rPr lang="es-AR" sz="2400" spc="-5" dirty="0" smtClean="0">
                <a:latin typeface="Comic Sans MS"/>
                <a:cs typeface="Comic Sans MS"/>
              </a:rPr>
              <a:t>razón,</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mejor</a:t>
            </a:r>
            <a:r>
              <a:rPr lang="es-AR" sz="2400" dirty="0" smtClean="0">
                <a:latin typeface="Comic Sans MS"/>
                <a:cs typeface="Comic Sans MS"/>
              </a:rPr>
              <a:t> </a:t>
            </a:r>
            <a:r>
              <a:rPr lang="es-AR" sz="2400" spc="-5" dirty="0" smtClean="0">
                <a:latin typeface="Comic Sans MS"/>
                <a:cs typeface="Comic Sans MS"/>
              </a:rPr>
              <a:t>elección</a:t>
            </a:r>
            <a:r>
              <a:rPr lang="es-AR" sz="2400" dirty="0" smtClean="0">
                <a:latin typeface="Comic Sans MS"/>
                <a:cs typeface="Comic Sans MS"/>
              </a:rPr>
              <a:t> </a:t>
            </a:r>
            <a:r>
              <a:rPr lang="es-AR" sz="2400" spc="-5" dirty="0" smtClean="0">
                <a:latin typeface="Comic Sans MS"/>
                <a:cs typeface="Comic Sans MS"/>
              </a:rPr>
              <a:t>que </a:t>
            </a:r>
            <a:r>
              <a:rPr lang="es-AR" sz="2400" dirty="0" smtClean="0">
                <a:latin typeface="Comic Sans MS"/>
                <a:cs typeface="Comic Sans MS"/>
              </a:rPr>
              <a:t> </a:t>
            </a:r>
            <a:r>
              <a:rPr lang="es-AR" sz="2400" spc="-5" dirty="0" smtClean="0">
                <a:latin typeface="Comic Sans MS"/>
                <a:cs typeface="Comic Sans MS"/>
              </a:rPr>
              <a:t>cualquiera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otros</a:t>
            </a:r>
            <a:r>
              <a:rPr lang="es-AR" sz="2400" dirty="0" smtClean="0">
                <a:latin typeface="Comic Sans MS"/>
                <a:cs typeface="Comic Sans MS"/>
              </a:rPr>
              <a:t> </a:t>
            </a:r>
            <a:r>
              <a:rPr lang="es-AR" sz="2400" spc="-5" dirty="0" smtClean="0">
                <a:latin typeface="Comic Sans MS"/>
                <a:cs typeface="Comic Sans MS"/>
              </a:rPr>
              <a:t>esquemas</a:t>
            </a:r>
            <a:r>
              <a:rPr lang="es-AR" sz="2400" spc="-5" dirty="0" smtClean="0">
                <a:latin typeface="Comic Sans MS"/>
                <a:cs typeface="Comic Sans MS"/>
              </a:rPr>
              <a:t>.</a:t>
            </a:r>
            <a:endParaRPr lang="es-AR" sz="2400" dirty="0" smtClean="0">
              <a:latin typeface="Comic Sans MS"/>
              <a:cs typeface="Comic Sans MS"/>
            </a:endParaRPr>
          </a:p>
        </p:txBody>
      </p:sp>
      <p:sp>
        <p:nvSpPr>
          <p:cNvPr id="8" name="object 8"/>
          <p:cNvSpPr txBox="1"/>
          <p:nvPr/>
        </p:nvSpPr>
        <p:spPr>
          <a:xfrm>
            <a:off x="13369956" y="5243514"/>
            <a:ext cx="4214842"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 7</a:t>
            </a:r>
            <a:r>
              <a:rPr sz="2000" b="1" spc="235" dirty="0">
                <a:latin typeface="Comic Sans MS"/>
                <a:cs typeface="Comic Sans MS"/>
              </a:rPr>
              <a:t> </a:t>
            </a:r>
            <a:r>
              <a:rPr sz="2000" b="1" spc="-5" dirty="0">
                <a:latin typeface="Comic Sans MS"/>
                <a:cs typeface="Comic Sans MS"/>
              </a:rPr>
              <a:t>Esquema de </a:t>
            </a:r>
            <a:r>
              <a:rPr sz="2000" b="1" spc="-10" dirty="0">
                <a:latin typeface="Comic Sans MS"/>
                <a:cs typeface="Comic Sans MS"/>
              </a:rPr>
              <a:t>doble</a:t>
            </a:r>
            <a:r>
              <a:rPr sz="2000" b="1" spc="-5" dirty="0">
                <a:latin typeface="Comic Sans MS"/>
                <a:cs typeface="Comic Sans MS"/>
              </a:rPr>
              <a:t> lente</a:t>
            </a:r>
            <a:endParaRPr sz="2000" b="1">
              <a:latin typeface="Comic Sans MS"/>
              <a:cs typeface="Comic Sans MS"/>
            </a:endParaRPr>
          </a:p>
        </p:txBody>
      </p:sp>
      <p:pic>
        <p:nvPicPr>
          <p:cNvPr id="5122" name="Picture 2"/>
          <p:cNvPicPr>
            <a:picLocks noChangeAspect="1" noChangeArrowheads="1"/>
          </p:cNvPicPr>
          <p:nvPr/>
        </p:nvPicPr>
        <p:blipFill>
          <a:blip r:embed="rId2"/>
          <a:srcRect/>
          <a:stretch>
            <a:fillRect/>
          </a:stretch>
        </p:blipFill>
        <p:spPr bwMode="auto">
          <a:xfrm>
            <a:off x="13084205" y="385730"/>
            <a:ext cx="4143404" cy="4786346"/>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10941064" y="5672142"/>
            <a:ext cx="3838570" cy="4133840"/>
          </a:xfrm>
          <a:prstGeom prst="rect">
            <a:avLst/>
          </a:prstGeom>
          <a:noFill/>
          <a:ln w="9525">
            <a:noFill/>
            <a:miter lim="800000"/>
            <a:headEnd/>
            <a:tailEnd/>
          </a:ln>
          <a:effectLst/>
        </p:spPr>
      </p:pic>
      <p:sp>
        <p:nvSpPr>
          <p:cNvPr id="12" name="11 Rectángulo"/>
          <p:cNvSpPr/>
          <p:nvPr/>
        </p:nvSpPr>
        <p:spPr>
          <a:xfrm>
            <a:off x="14798716" y="7815282"/>
            <a:ext cx="2643207" cy="707886"/>
          </a:xfrm>
          <a:prstGeom prst="rect">
            <a:avLst/>
          </a:prstGeom>
        </p:spPr>
        <p:txBody>
          <a:bodyPr wrap="square">
            <a:spAutoFit/>
          </a:bodyPr>
          <a:lstStyle/>
          <a:p>
            <a:pPr algn="ctr"/>
            <a:r>
              <a:rPr lang="es-AR" sz="2000" b="1" dirty="0" smtClean="0">
                <a:latin typeface="Comic Sans MS" pitchFamily="66" charset="0"/>
              </a:rPr>
              <a:t>Figura 8 Esquema de doble visera</a:t>
            </a:r>
            <a:r>
              <a:rPr lang="es-AR" b="1" dirty="0" smtClean="0"/>
              <a:t>. </a:t>
            </a:r>
            <a:endParaRPr lang="es-AR"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8240" y="528606"/>
            <a:ext cx="11001452" cy="3822200"/>
          </a:xfrm>
          <a:prstGeom prst="rect">
            <a:avLst/>
          </a:prstGeom>
        </p:spPr>
        <p:txBody>
          <a:bodyPr vert="horz" wrap="square" lIns="0" tIns="12700" rIns="0" bIns="0" rtlCol="0">
            <a:spAutoFit/>
          </a:bodyPr>
          <a:lstStyle/>
          <a:p>
            <a:pPr marL="12700" algn="just">
              <a:spcBef>
                <a:spcPts val="100"/>
              </a:spcBef>
            </a:pPr>
            <a:r>
              <a:rPr lang="es-AR" sz="2400" spc="-5" dirty="0" smtClean="0">
                <a:latin typeface="Comic Sans MS"/>
                <a:cs typeface="Comic Sans MS"/>
              </a:rPr>
              <a:t>El disparo</a:t>
            </a:r>
            <a:r>
              <a:rPr lang="es-AR" sz="2400" spc="130" dirty="0" smtClean="0">
                <a:latin typeface="Comic Sans MS"/>
                <a:cs typeface="Comic Sans MS"/>
              </a:rPr>
              <a:t> </a:t>
            </a:r>
            <a:r>
              <a:rPr lang="es-AR" sz="2400" spc="-5" dirty="0" smtClean="0">
                <a:latin typeface="Comic Sans MS"/>
                <a:cs typeface="Comic Sans MS"/>
              </a:rPr>
              <a:t>no</a:t>
            </a:r>
            <a:r>
              <a:rPr lang="es-AR" sz="2400" spc="130" dirty="0" smtClean="0">
                <a:latin typeface="Comic Sans MS"/>
                <a:cs typeface="Comic Sans MS"/>
              </a:rPr>
              <a:t> </a:t>
            </a:r>
            <a:r>
              <a:rPr lang="es-AR" sz="2400" spc="-5" dirty="0" smtClean="0">
                <a:latin typeface="Comic Sans MS"/>
                <a:cs typeface="Comic Sans MS"/>
              </a:rPr>
              <a:t>ocurre</a:t>
            </a:r>
            <a:r>
              <a:rPr lang="es-AR" sz="2400" spc="125" dirty="0" smtClean="0">
                <a:latin typeface="Comic Sans MS"/>
                <a:cs typeface="Comic Sans MS"/>
              </a:rPr>
              <a:t> </a:t>
            </a:r>
            <a:r>
              <a:rPr lang="es-AR" sz="2400" spc="-5" dirty="0" smtClean="0">
                <a:latin typeface="Comic Sans MS"/>
                <a:cs typeface="Comic Sans MS"/>
              </a:rPr>
              <a:t>hasta</a:t>
            </a:r>
            <a:r>
              <a:rPr lang="es-AR" sz="2400" spc="120" dirty="0" smtClean="0">
                <a:latin typeface="Comic Sans MS"/>
                <a:cs typeface="Comic Sans MS"/>
              </a:rPr>
              <a:t> </a:t>
            </a:r>
            <a:r>
              <a:rPr lang="es-AR" sz="2400" spc="-5" dirty="0" smtClean="0">
                <a:latin typeface="Comic Sans MS"/>
                <a:cs typeface="Comic Sans MS"/>
              </a:rPr>
              <a:t>que</a:t>
            </a:r>
            <a:r>
              <a:rPr lang="es-AR" sz="2400" spc="120" dirty="0" smtClean="0">
                <a:latin typeface="Comic Sans MS"/>
                <a:cs typeface="Comic Sans MS"/>
              </a:rPr>
              <a:t> </a:t>
            </a:r>
            <a:r>
              <a:rPr lang="es-AR" sz="2400" spc="-5" dirty="0" smtClean="0">
                <a:latin typeface="Comic Sans MS"/>
                <a:cs typeface="Comic Sans MS"/>
              </a:rPr>
              <a:t>la</a:t>
            </a:r>
            <a:r>
              <a:rPr lang="es-AR" sz="2400" spc="125" dirty="0" smtClean="0">
                <a:latin typeface="Comic Sans MS"/>
                <a:cs typeface="Comic Sans MS"/>
              </a:rPr>
              <a:t> </a:t>
            </a:r>
            <a:r>
              <a:rPr lang="es-AR" sz="2400" spc="-5" dirty="0" smtClean="0">
                <a:latin typeface="Comic Sans MS"/>
                <a:cs typeface="Comic Sans MS"/>
              </a:rPr>
              <a:t>impedancia </a:t>
            </a:r>
            <a:r>
              <a:rPr lang="es-AR" sz="2400" spc="-26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spc="254" dirty="0" smtClean="0">
                <a:latin typeface="Comic Sans MS"/>
                <a:cs typeface="Comic Sans MS"/>
              </a:rPr>
              <a:t> </a:t>
            </a:r>
            <a:r>
              <a:rPr lang="es-AR" sz="2400" spc="-5" dirty="0" smtClean="0">
                <a:latin typeface="Comic Sans MS"/>
                <a:cs typeface="Comic Sans MS"/>
              </a:rPr>
              <a:t>oscilación se pase de la característica exterior, o, </a:t>
            </a:r>
            <a:r>
              <a:rPr lang="es-AR" sz="2400" dirty="0" smtClean="0">
                <a:latin typeface="Comic Sans MS"/>
                <a:cs typeface="Comic Sans MS"/>
              </a:rPr>
              <a:t> </a:t>
            </a:r>
            <a:r>
              <a:rPr lang="es-AR" sz="2400" spc="-5" dirty="0" smtClean="0">
                <a:latin typeface="Comic Sans MS"/>
                <a:cs typeface="Comic Sans MS"/>
              </a:rPr>
              <a:t>en el caso del esquema de doble visera, hasta que el </a:t>
            </a:r>
            <a:r>
              <a:rPr lang="es-AR" sz="2400" dirty="0" smtClean="0">
                <a:latin typeface="Comic Sans MS"/>
                <a:cs typeface="Comic Sans MS"/>
              </a:rPr>
              <a:t> </a:t>
            </a:r>
            <a:r>
              <a:rPr lang="es-AR" sz="2400" spc="-5" dirty="0" smtClean="0">
                <a:latin typeface="Comic Sans MS"/>
                <a:cs typeface="Comic Sans MS"/>
              </a:rPr>
              <a:t>elemento supervisor </a:t>
            </a:r>
            <a:r>
              <a:rPr lang="es-AR" sz="2400" spc="-5" dirty="0" err="1" smtClean="0">
                <a:latin typeface="Comic Sans MS"/>
                <a:cs typeface="Comic Sans MS"/>
              </a:rPr>
              <a:t>mho</a:t>
            </a:r>
            <a:r>
              <a:rPr lang="es-AR" sz="2400" spc="-5" dirty="0" smtClean="0">
                <a:latin typeface="Comic Sans MS"/>
                <a:cs typeface="Comic Sans MS"/>
              </a:rPr>
              <a:t> se restablezca, dependiendo de </a:t>
            </a:r>
            <a:r>
              <a:rPr lang="es-AR" sz="2400" spc="-254" dirty="0" smtClean="0">
                <a:latin typeface="Comic Sans MS"/>
                <a:cs typeface="Comic Sans MS"/>
              </a:rPr>
              <a:t> </a:t>
            </a:r>
            <a:r>
              <a:rPr lang="es-AR" sz="2400" spc="-5" dirty="0" smtClean="0">
                <a:latin typeface="Comic Sans MS"/>
                <a:cs typeface="Comic Sans MS"/>
              </a:rPr>
              <a:t>la lógica</a:t>
            </a:r>
            <a:r>
              <a:rPr lang="es-AR" sz="2400" dirty="0" smtClean="0">
                <a:latin typeface="Comic Sans MS"/>
                <a:cs typeface="Comic Sans MS"/>
              </a:rPr>
              <a:t> </a:t>
            </a:r>
            <a:r>
              <a:rPr lang="es-AR" sz="2400" spc="-5" dirty="0" smtClean="0">
                <a:latin typeface="Comic Sans MS"/>
                <a:cs typeface="Comic Sans MS"/>
              </a:rPr>
              <a:t>usada</a:t>
            </a:r>
            <a:r>
              <a:rPr lang="es-AR" sz="2400" spc="-5" dirty="0" smtClean="0">
                <a:latin typeface="Comic Sans MS"/>
                <a:cs typeface="Comic Sans MS"/>
              </a:rPr>
              <a:t>.</a:t>
            </a:r>
          </a:p>
          <a:p>
            <a:pPr marL="12700" marR="5080" algn="just">
              <a:lnSpc>
                <a:spcPct val="116100"/>
              </a:lnSpc>
              <a:spcBef>
                <a:spcPts val="100"/>
              </a:spcBef>
            </a:pPr>
            <a:r>
              <a:rPr lang="es-AR" sz="2400" spc="-5" dirty="0" smtClean="0">
                <a:latin typeface="Comic Sans MS"/>
                <a:cs typeface="Comic Sans MS"/>
              </a:rPr>
              <a:t>El</a:t>
            </a:r>
            <a:r>
              <a:rPr lang="es-AR" sz="2400" spc="235" dirty="0" smtClean="0">
                <a:latin typeface="Comic Sans MS"/>
                <a:cs typeface="Comic Sans MS"/>
              </a:rPr>
              <a:t> </a:t>
            </a:r>
            <a:r>
              <a:rPr lang="es-AR" sz="2400" spc="-5" dirty="0" smtClean="0">
                <a:latin typeface="Comic Sans MS"/>
                <a:cs typeface="Comic Sans MS"/>
              </a:rPr>
              <a:t>esquema</a:t>
            </a:r>
            <a:r>
              <a:rPr lang="es-AR" sz="2400" spc="240" dirty="0" smtClean="0">
                <a:latin typeface="Comic Sans MS"/>
                <a:cs typeface="Comic Sans MS"/>
              </a:rPr>
              <a:t> </a:t>
            </a:r>
            <a:r>
              <a:rPr lang="es-AR" sz="2400" spc="-5" dirty="0" smtClean="0">
                <a:latin typeface="Comic Sans MS"/>
                <a:cs typeface="Comic Sans MS"/>
              </a:rPr>
              <a:t>de</a:t>
            </a:r>
            <a:r>
              <a:rPr lang="es-AR" sz="2400" spc="235" dirty="0" smtClean="0">
                <a:latin typeface="Comic Sans MS"/>
                <a:cs typeface="Comic Sans MS"/>
              </a:rPr>
              <a:t> </a:t>
            </a:r>
            <a:r>
              <a:rPr lang="es-AR" sz="2400" spc="-5" dirty="0" smtClean="0">
                <a:latin typeface="Comic Sans MS"/>
                <a:cs typeface="Comic Sans MS"/>
              </a:rPr>
              <a:t>círculo</a:t>
            </a:r>
            <a:r>
              <a:rPr lang="es-AR" sz="2400" spc="240" dirty="0" smtClean="0">
                <a:latin typeface="Comic Sans MS"/>
                <a:cs typeface="Comic Sans MS"/>
              </a:rPr>
              <a:t> </a:t>
            </a:r>
            <a:r>
              <a:rPr lang="es-AR" sz="2400" spc="-5" dirty="0" smtClean="0">
                <a:latin typeface="Comic Sans MS"/>
                <a:cs typeface="Comic Sans MS"/>
              </a:rPr>
              <a:t>concéntrico</a:t>
            </a:r>
            <a:r>
              <a:rPr lang="es-AR" sz="2400" spc="240" dirty="0" smtClean="0">
                <a:latin typeface="Comic Sans MS"/>
                <a:cs typeface="Comic Sans MS"/>
              </a:rPr>
              <a:t> </a:t>
            </a:r>
            <a:r>
              <a:rPr lang="es-AR" sz="2400" spc="-5" dirty="0" smtClean="0">
                <a:latin typeface="Comic Sans MS"/>
                <a:cs typeface="Comic Sans MS"/>
              </a:rPr>
              <a:t>usa</a:t>
            </a:r>
            <a:r>
              <a:rPr lang="es-AR" sz="2400" spc="235" dirty="0" smtClean="0">
                <a:latin typeface="Comic Sans MS"/>
                <a:cs typeface="Comic Sans MS"/>
              </a:rPr>
              <a:t> </a:t>
            </a:r>
            <a:r>
              <a:rPr lang="es-AR" sz="2400" spc="-5" dirty="0" smtClean="0">
                <a:latin typeface="Comic Sans MS"/>
                <a:cs typeface="Comic Sans MS"/>
              </a:rPr>
              <a:t>dos</a:t>
            </a:r>
            <a:r>
              <a:rPr lang="es-AR" sz="2400" spc="240" dirty="0" smtClean="0">
                <a:latin typeface="Comic Sans MS"/>
                <a:cs typeface="Comic Sans MS"/>
              </a:rPr>
              <a:t> </a:t>
            </a:r>
            <a:r>
              <a:rPr lang="es-AR" sz="2400" spc="-5" dirty="0" smtClean="0">
                <a:latin typeface="Comic Sans MS"/>
                <a:cs typeface="Comic Sans MS"/>
              </a:rPr>
              <a:t>relés</a:t>
            </a:r>
            <a:r>
              <a:rPr lang="es-AR" sz="2400" spc="220" dirty="0" smtClean="0">
                <a:latin typeface="Comic Sans MS"/>
                <a:cs typeface="Comic Sans MS"/>
              </a:rPr>
              <a:t> </a:t>
            </a:r>
            <a:r>
              <a:rPr lang="es-AR" sz="2400" spc="-5" dirty="0" err="1" smtClean="0">
                <a:latin typeface="Comic Sans MS"/>
                <a:cs typeface="Comic Sans MS"/>
              </a:rPr>
              <a:t>mho</a:t>
            </a:r>
            <a:r>
              <a:rPr lang="es-AR" sz="2400" spc="-5" dirty="0" smtClean="0">
                <a:latin typeface="Comic Sans MS"/>
                <a:cs typeface="Comic Sans MS"/>
              </a:rPr>
              <a:t>. </a:t>
            </a:r>
            <a:r>
              <a:rPr lang="es-AR" sz="2400" spc="-254" dirty="0" smtClean="0">
                <a:latin typeface="Comic Sans MS"/>
                <a:cs typeface="Comic Sans MS"/>
              </a:rPr>
              <a:t> </a:t>
            </a:r>
            <a:r>
              <a:rPr lang="es-AR" sz="2400" spc="-5" dirty="0" smtClean="0">
                <a:latin typeface="Comic Sans MS"/>
                <a:cs typeface="Comic Sans MS"/>
              </a:rPr>
              <a:t>Este esquema opera esencialmente igual que el esquema </a:t>
            </a:r>
            <a:r>
              <a:rPr lang="es-AR" sz="2400" dirty="0" smtClean="0">
                <a:latin typeface="Comic Sans MS"/>
                <a:cs typeface="Comic Sans MS"/>
              </a:rPr>
              <a:t> </a:t>
            </a:r>
            <a:r>
              <a:rPr lang="es-AR" sz="2400" spc="-5" dirty="0" smtClean="0">
                <a:latin typeface="Comic Sans MS"/>
                <a:cs typeface="Comic Sans MS"/>
              </a:rPr>
              <a:t>de doble</a:t>
            </a:r>
            <a:r>
              <a:rPr lang="es-AR" sz="2400" dirty="0" smtClean="0">
                <a:latin typeface="Comic Sans MS"/>
                <a:cs typeface="Comic Sans MS"/>
              </a:rPr>
              <a:t> </a:t>
            </a:r>
            <a:r>
              <a:rPr lang="es-AR" sz="2400" spc="-5" dirty="0" smtClean="0">
                <a:latin typeface="Comic Sans MS"/>
                <a:cs typeface="Comic Sans MS"/>
              </a:rPr>
              <a:t>lente.</a:t>
            </a:r>
          </a:p>
          <a:p>
            <a:pPr marL="12700" marR="5080" algn="just">
              <a:lnSpc>
                <a:spcPct val="116100"/>
              </a:lnSpc>
              <a:spcBef>
                <a:spcPts val="100"/>
              </a:spcBef>
            </a:pPr>
            <a:r>
              <a:rPr lang="es-AR" sz="2400" spc="-5" dirty="0" smtClean="0">
                <a:latin typeface="Comic Sans MS"/>
                <a:cs typeface="Comic Sans MS"/>
              </a:rPr>
              <a:t>Cuando se emplea el esquema de círculo concéntrico, el </a:t>
            </a:r>
            <a:r>
              <a:rPr lang="es-AR" sz="2400" dirty="0" smtClean="0">
                <a:latin typeface="Comic Sans MS"/>
                <a:cs typeface="Comic Sans MS"/>
              </a:rPr>
              <a:t> </a:t>
            </a:r>
            <a:r>
              <a:rPr lang="es-AR" sz="2400" spc="-5" dirty="0" smtClean="0">
                <a:latin typeface="Comic Sans MS"/>
                <a:cs typeface="Comic Sans MS"/>
              </a:rPr>
              <a:t>círculo</a:t>
            </a:r>
            <a:r>
              <a:rPr lang="es-AR" sz="2400" dirty="0" smtClean="0">
                <a:latin typeface="Comic Sans MS"/>
                <a:cs typeface="Comic Sans MS"/>
              </a:rPr>
              <a:t> </a:t>
            </a:r>
            <a:r>
              <a:rPr lang="es-AR" sz="2400" spc="-5" dirty="0" smtClean="0">
                <a:latin typeface="Comic Sans MS"/>
                <a:cs typeface="Comic Sans MS"/>
              </a:rPr>
              <a:t>interior</a:t>
            </a:r>
            <a:r>
              <a:rPr lang="es-AR" sz="2400" dirty="0" smtClean="0">
                <a:latin typeface="Comic Sans MS"/>
                <a:cs typeface="Comic Sans MS"/>
              </a:rPr>
              <a:t> </a:t>
            </a:r>
            <a:r>
              <a:rPr lang="es-AR" sz="2400" spc="-5" dirty="0" smtClean="0">
                <a:latin typeface="Comic Sans MS"/>
                <a:cs typeface="Comic Sans MS"/>
              </a:rPr>
              <a:t>debe</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ajustado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manera</a:t>
            </a:r>
            <a:r>
              <a:rPr lang="es-AR" sz="2400" dirty="0" smtClean="0">
                <a:latin typeface="Comic Sans MS"/>
                <a:cs typeface="Comic Sans MS"/>
              </a:rPr>
              <a:t> </a:t>
            </a:r>
            <a:r>
              <a:rPr lang="es-AR" sz="2400" spc="-5" dirty="0" smtClean="0">
                <a:latin typeface="Comic Sans MS"/>
                <a:cs typeface="Comic Sans MS"/>
              </a:rPr>
              <a:t>que </a:t>
            </a:r>
            <a:r>
              <a:rPr lang="es-AR" sz="2400" dirty="0" smtClean="0">
                <a:latin typeface="Comic Sans MS"/>
                <a:cs typeface="Comic Sans MS"/>
              </a:rPr>
              <a:t> </a:t>
            </a:r>
            <a:r>
              <a:rPr lang="es-AR" sz="2400" spc="-5" dirty="0" smtClean="0">
                <a:latin typeface="Comic Sans MS"/>
                <a:cs typeface="Comic Sans MS"/>
              </a:rPr>
              <a:t>responda</a:t>
            </a:r>
            <a:r>
              <a:rPr lang="es-AR" sz="2400" spc="5" dirty="0" smtClean="0">
                <a:latin typeface="Comic Sans MS"/>
                <a:cs typeface="Comic Sans MS"/>
              </a:rPr>
              <a:t> </a:t>
            </a:r>
            <a:r>
              <a:rPr lang="es-AR" sz="2400" spc="-5" dirty="0" smtClean="0">
                <a:latin typeface="Comic Sans MS"/>
                <a:cs typeface="Comic Sans MS"/>
              </a:rPr>
              <a:t>únicamente</a:t>
            </a:r>
            <a:r>
              <a:rPr lang="es-AR" sz="2400" spc="5" dirty="0" smtClean="0">
                <a:latin typeface="Comic Sans MS"/>
                <a:cs typeface="Comic Sans MS"/>
              </a:rPr>
              <a:t> </a:t>
            </a:r>
            <a:r>
              <a:rPr lang="es-AR" sz="2400" spc="-5" dirty="0" smtClean="0">
                <a:latin typeface="Comic Sans MS"/>
                <a:cs typeface="Comic Sans MS"/>
              </a:rPr>
              <a:t>a</a:t>
            </a:r>
            <a:r>
              <a:rPr lang="es-AR" sz="2400" spc="10" dirty="0" smtClean="0">
                <a:latin typeface="Comic Sans MS"/>
                <a:cs typeface="Comic Sans MS"/>
              </a:rPr>
              <a:t> </a:t>
            </a:r>
            <a:r>
              <a:rPr lang="es-AR" sz="2400" spc="-5" dirty="0" smtClean="0">
                <a:latin typeface="Comic Sans MS"/>
                <a:cs typeface="Comic Sans MS"/>
              </a:rPr>
              <a:t>oscilaciones</a:t>
            </a:r>
            <a:r>
              <a:rPr lang="es-AR" sz="2400" spc="5" dirty="0" smtClean="0">
                <a:latin typeface="Comic Sans MS"/>
                <a:cs typeface="Comic Sans MS"/>
              </a:rPr>
              <a:t> </a:t>
            </a:r>
            <a:r>
              <a:rPr lang="es-AR" sz="2400" spc="-5" dirty="0" smtClean="0">
                <a:latin typeface="Comic Sans MS"/>
                <a:cs typeface="Comic Sans MS"/>
              </a:rPr>
              <a:t>no</a:t>
            </a:r>
            <a:r>
              <a:rPr lang="es-AR" sz="2400" spc="5" dirty="0" smtClean="0">
                <a:latin typeface="Comic Sans MS"/>
                <a:cs typeface="Comic Sans MS"/>
              </a:rPr>
              <a:t> </a:t>
            </a:r>
            <a:r>
              <a:rPr lang="es-AR" sz="2400" spc="-5" dirty="0" smtClean="0">
                <a:latin typeface="Comic Sans MS"/>
                <a:cs typeface="Comic Sans MS"/>
              </a:rPr>
              <a:t>recuperables.</a:t>
            </a:r>
            <a:endParaRPr lang="es-AR" sz="2400" dirty="0" smtClean="0">
              <a:latin typeface="Comic Sans MS"/>
              <a:cs typeface="Comic Sans MS"/>
            </a:endParaRPr>
          </a:p>
          <a:p>
            <a:pPr marL="12700" algn="just">
              <a:spcBef>
                <a:spcPts val="100"/>
              </a:spcBef>
            </a:pPr>
            <a:endParaRPr lang="es-AR" sz="2400" dirty="0" smtClean="0">
              <a:latin typeface="Comic Sans MS"/>
              <a:cs typeface="Comic Sans MS"/>
            </a:endParaRPr>
          </a:p>
          <a:p>
            <a:pPr marL="12700">
              <a:spcBef>
                <a:spcPts val="100"/>
              </a:spcBef>
            </a:pPr>
            <a:endParaRPr sz="900">
              <a:latin typeface="Comic Sans MS"/>
              <a:cs typeface="Comic Sans MS"/>
            </a:endParaRPr>
          </a:p>
        </p:txBody>
      </p:sp>
      <p:sp>
        <p:nvSpPr>
          <p:cNvPr id="19" name="object 8"/>
          <p:cNvSpPr txBox="1"/>
          <p:nvPr/>
        </p:nvSpPr>
        <p:spPr>
          <a:xfrm>
            <a:off x="13369956" y="5243514"/>
            <a:ext cx="4214842"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 7</a:t>
            </a:r>
            <a:r>
              <a:rPr sz="2000" b="1" spc="235" dirty="0">
                <a:latin typeface="Comic Sans MS"/>
                <a:cs typeface="Comic Sans MS"/>
              </a:rPr>
              <a:t> </a:t>
            </a:r>
            <a:r>
              <a:rPr sz="2000" b="1" spc="-5" dirty="0">
                <a:latin typeface="Comic Sans MS"/>
                <a:cs typeface="Comic Sans MS"/>
              </a:rPr>
              <a:t>Esquema de </a:t>
            </a:r>
            <a:r>
              <a:rPr sz="2000" b="1" spc="-10" dirty="0">
                <a:latin typeface="Comic Sans MS"/>
                <a:cs typeface="Comic Sans MS"/>
              </a:rPr>
              <a:t>doble</a:t>
            </a:r>
            <a:r>
              <a:rPr sz="2000" b="1" spc="-5" dirty="0">
                <a:latin typeface="Comic Sans MS"/>
                <a:cs typeface="Comic Sans MS"/>
              </a:rPr>
              <a:t> lente</a:t>
            </a:r>
            <a:endParaRPr sz="2000" b="1">
              <a:latin typeface="Comic Sans MS"/>
              <a:cs typeface="Comic Sans MS"/>
            </a:endParaRPr>
          </a:p>
        </p:txBody>
      </p:sp>
      <p:pic>
        <p:nvPicPr>
          <p:cNvPr id="20" name="Picture 2"/>
          <p:cNvPicPr>
            <a:picLocks noChangeAspect="1" noChangeArrowheads="1"/>
          </p:cNvPicPr>
          <p:nvPr/>
        </p:nvPicPr>
        <p:blipFill>
          <a:blip r:embed="rId2"/>
          <a:srcRect/>
          <a:stretch>
            <a:fillRect/>
          </a:stretch>
        </p:blipFill>
        <p:spPr bwMode="auto">
          <a:xfrm>
            <a:off x="13084205" y="385730"/>
            <a:ext cx="4143404" cy="4786346"/>
          </a:xfrm>
          <a:prstGeom prst="rect">
            <a:avLst/>
          </a:prstGeom>
          <a:noFill/>
          <a:ln w="9525">
            <a:noFill/>
            <a:miter lim="800000"/>
            <a:headEnd/>
            <a:tailEnd/>
          </a:ln>
          <a:effectLst/>
        </p:spPr>
      </p:pic>
      <p:pic>
        <p:nvPicPr>
          <p:cNvPr id="21" name="Picture 3"/>
          <p:cNvPicPr>
            <a:picLocks noChangeAspect="1" noChangeArrowheads="1"/>
          </p:cNvPicPr>
          <p:nvPr/>
        </p:nvPicPr>
        <p:blipFill>
          <a:blip r:embed="rId3"/>
          <a:srcRect/>
          <a:stretch>
            <a:fillRect/>
          </a:stretch>
        </p:blipFill>
        <p:spPr bwMode="auto">
          <a:xfrm>
            <a:off x="10941064" y="5672142"/>
            <a:ext cx="3838570" cy="4133840"/>
          </a:xfrm>
          <a:prstGeom prst="rect">
            <a:avLst/>
          </a:prstGeom>
          <a:noFill/>
          <a:ln w="9525">
            <a:noFill/>
            <a:miter lim="800000"/>
            <a:headEnd/>
            <a:tailEnd/>
          </a:ln>
          <a:effectLst/>
        </p:spPr>
      </p:pic>
      <p:sp>
        <p:nvSpPr>
          <p:cNvPr id="22" name="21 Rectángulo"/>
          <p:cNvSpPr/>
          <p:nvPr/>
        </p:nvSpPr>
        <p:spPr>
          <a:xfrm>
            <a:off x="14798716" y="7815282"/>
            <a:ext cx="2643207" cy="707886"/>
          </a:xfrm>
          <a:prstGeom prst="rect">
            <a:avLst/>
          </a:prstGeom>
        </p:spPr>
        <p:txBody>
          <a:bodyPr wrap="square">
            <a:spAutoFit/>
          </a:bodyPr>
          <a:lstStyle/>
          <a:p>
            <a:pPr algn="ctr"/>
            <a:r>
              <a:rPr lang="es-AR" sz="2000" b="1" dirty="0" smtClean="0">
                <a:latin typeface="Comic Sans MS" pitchFamily="66" charset="0"/>
              </a:rPr>
              <a:t>Figura 8 Esquema de doble visera</a:t>
            </a:r>
            <a:r>
              <a:rPr lang="es-AR" b="1" dirty="0" smtClean="0"/>
              <a:t>. </a:t>
            </a:r>
            <a:endParaRPr lang="es-AR"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96802" y="385730"/>
            <a:ext cx="17287996" cy="4263475"/>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Aplicación</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un</a:t>
            </a:r>
            <a:r>
              <a:rPr sz="2400" b="1" dirty="0">
                <a:latin typeface="Comic Sans MS"/>
                <a:cs typeface="Comic Sans MS"/>
              </a:rPr>
              <a:t> </a:t>
            </a:r>
            <a:r>
              <a:rPr sz="2400" b="1" spc="-5" dirty="0">
                <a:latin typeface="Comic Sans MS"/>
                <a:cs typeface="Comic Sans MS"/>
              </a:rPr>
              <a:t>relé</a:t>
            </a:r>
            <a:r>
              <a:rPr sz="2400" b="1" dirty="0">
                <a:latin typeface="Comic Sans MS"/>
                <a:cs typeface="Comic Sans MS"/>
              </a:rPr>
              <a:t> </a:t>
            </a:r>
            <a:r>
              <a:rPr sz="2400" b="1" spc="-5" dirty="0">
                <a:latin typeface="Comic Sans MS"/>
                <a:cs typeface="Comic Sans MS"/>
              </a:rPr>
              <a:t>mho</a:t>
            </a:r>
            <a:r>
              <a:rPr sz="2400" b="1" dirty="0">
                <a:latin typeface="Comic Sans MS"/>
                <a:cs typeface="Comic Sans MS"/>
              </a:rPr>
              <a:t> </a:t>
            </a:r>
            <a:r>
              <a:rPr sz="2400" b="1" spc="-5" dirty="0">
                <a:latin typeface="Comic Sans MS"/>
                <a:cs typeface="Comic Sans MS"/>
              </a:rPr>
              <a:t>para</a:t>
            </a:r>
            <a:r>
              <a:rPr sz="2400" b="1" dirty="0">
                <a:latin typeface="Comic Sans MS"/>
                <a:cs typeface="Comic Sans MS"/>
              </a:rPr>
              <a:t> </a:t>
            </a:r>
            <a:r>
              <a:rPr sz="2400" b="1" spc="-5" dirty="0">
                <a:latin typeface="Comic Sans MS"/>
                <a:cs typeface="Comic Sans MS"/>
              </a:rPr>
              <a:t>la</a:t>
            </a:r>
            <a:r>
              <a:rPr sz="2400" b="1" dirty="0">
                <a:latin typeface="Comic Sans MS"/>
                <a:cs typeface="Comic Sans MS"/>
              </a:rPr>
              <a:t> </a:t>
            </a:r>
            <a:r>
              <a:rPr sz="2400" b="1" spc="-5" dirty="0">
                <a:latin typeface="Comic Sans MS"/>
                <a:cs typeface="Comic Sans MS"/>
              </a:rPr>
              <a:t>protección</a:t>
            </a:r>
            <a:r>
              <a:rPr sz="2400" b="1" dirty="0">
                <a:latin typeface="Comic Sans MS"/>
                <a:cs typeface="Comic Sans MS"/>
              </a:rPr>
              <a:t> </a:t>
            </a:r>
            <a:r>
              <a:rPr sz="2400" b="1" spc="-5" dirty="0">
                <a:latin typeface="Comic Sans MS"/>
                <a:cs typeface="Comic Sans MS"/>
              </a:rPr>
              <a:t>de </a:t>
            </a:r>
            <a:r>
              <a:rPr sz="2400" b="1" spc="-380" dirty="0">
                <a:latin typeface="Comic Sans MS"/>
                <a:cs typeface="Comic Sans MS"/>
              </a:rPr>
              <a:t> </a:t>
            </a:r>
            <a:r>
              <a:rPr sz="2400" b="1" spc="-5" dirty="0">
                <a:latin typeface="Comic Sans MS"/>
                <a:cs typeface="Comic Sans MS"/>
              </a:rPr>
              <a:t>pérdida</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sincronismo</a:t>
            </a:r>
            <a:r>
              <a:rPr sz="2400" b="1" spc="5"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a:latin typeface="Comic Sans MS"/>
                <a:cs typeface="Comic Sans MS"/>
              </a:rPr>
              <a:t>varias</a:t>
            </a:r>
            <a:r>
              <a:rPr sz="2400" b="1" spc="5">
                <a:latin typeface="Comic Sans MS"/>
                <a:cs typeface="Comic Sans MS"/>
              </a:rPr>
              <a:t> </a:t>
            </a:r>
            <a:r>
              <a:rPr sz="2400" b="1" spc="-5" smtClean="0">
                <a:latin typeface="Comic Sans MS"/>
                <a:cs typeface="Comic Sans MS"/>
              </a:rPr>
              <a:t>unidades</a:t>
            </a:r>
            <a:endParaRPr lang="es-ES" sz="2400" b="1" spc="-5" dirty="0" smtClean="0">
              <a:latin typeface="Comic Sans MS"/>
              <a:cs typeface="Comic Sans MS"/>
            </a:endParaRPr>
          </a:p>
          <a:p>
            <a:pPr marL="12700" marR="5080" algn="just">
              <a:spcBef>
                <a:spcPts val="100"/>
              </a:spcBef>
            </a:pPr>
            <a:endParaRPr lang="es-ES" sz="2400" b="1" spc="-5" dirty="0" smtClean="0">
              <a:latin typeface="Comic Sans MS"/>
              <a:cs typeface="Comic Sans MS"/>
            </a:endParaRPr>
          </a:p>
          <a:p>
            <a:pPr marL="12700" marR="5080" algn="just">
              <a:spcBef>
                <a:spcPts val="100"/>
              </a:spcBef>
            </a:pPr>
            <a:r>
              <a:rPr lang="es-AR" sz="2400" spc="-5" dirty="0" smtClean="0">
                <a:latin typeface="Comic Sans MS"/>
                <a:cs typeface="Comic Sans MS"/>
              </a:rPr>
              <a:t>Por economía, un esquema de protección de pérdida de </a:t>
            </a:r>
            <a:r>
              <a:rPr lang="es-AR" sz="2400" dirty="0" smtClean="0">
                <a:latin typeface="Comic Sans MS"/>
                <a:cs typeface="Comic Sans MS"/>
              </a:rPr>
              <a:t> </a:t>
            </a:r>
            <a:r>
              <a:rPr lang="es-AR" sz="2400" spc="-5" dirty="0" smtClean="0">
                <a:latin typeface="Comic Sans MS"/>
                <a:cs typeface="Comic Sans MS"/>
              </a:rPr>
              <a:t>sincronismo es usado para proteger más de una unidad </a:t>
            </a:r>
            <a:r>
              <a:rPr lang="es-AR" sz="2400" dirty="0" smtClean="0">
                <a:latin typeface="Comic Sans MS"/>
                <a:cs typeface="Comic Sans MS"/>
              </a:rPr>
              <a:t> </a:t>
            </a:r>
            <a:r>
              <a:rPr lang="es-AR" sz="2400" spc="-5" dirty="0" smtClean="0">
                <a:latin typeface="Comic Sans MS"/>
                <a:cs typeface="Comic Sans MS"/>
              </a:rPr>
              <a:t>generadora</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comparten</a:t>
            </a:r>
            <a:r>
              <a:rPr lang="es-AR" sz="2400" spc="260" dirty="0" smtClean="0">
                <a:latin typeface="Comic Sans MS"/>
                <a:cs typeface="Comic Sans MS"/>
              </a:rPr>
              <a:t> </a:t>
            </a:r>
            <a:r>
              <a:rPr lang="es-AR" sz="2400" spc="-5" dirty="0" smtClean="0">
                <a:latin typeface="Comic Sans MS"/>
                <a:cs typeface="Comic Sans MS"/>
              </a:rPr>
              <a:t>un</a:t>
            </a:r>
            <a:r>
              <a:rPr lang="es-AR" sz="2400" spc="260" dirty="0" smtClean="0">
                <a:latin typeface="Comic Sans MS"/>
                <a:cs typeface="Comic Sans MS"/>
              </a:rPr>
              <a:t> </a:t>
            </a:r>
            <a:r>
              <a:rPr lang="es-AR" sz="2400" spc="-5" dirty="0" smtClean="0">
                <a:latin typeface="Comic Sans MS"/>
                <a:cs typeface="Comic Sans MS"/>
              </a:rPr>
              <a:t>transformador </a:t>
            </a:r>
            <a:r>
              <a:rPr lang="es-AR" sz="2400" dirty="0" smtClean="0">
                <a:latin typeface="Comic Sans MS"/>
                <a:cs typeface="Comic Sans MS"/>
              </a:rPr>
              <a:t> </a:t>
            </a:r>
            <a:r>
              <a:rPr lang="es-AR" sz="2400" spc="-5" dirty="0" smtClean="0">
                <a:latin typeface="Comic Sans MS"/>
                <a:cs typeface="Comic Sans MS"/>
              </a:rPr>
              <a:t>elevador</a:t>
            </a:r>
            <a:r>
              <a:rPr lang="es-AR" sz="2400" dirty="0" smtClean="0">
                <a:latin typeface="Comic Sans MS"/>
                <a:cs typeface="Comic Sans MS"/>
              </a:rPr>
              <a:t> </a:t>
            </a:r>
            <a:r>
              <a:rPr lang="es-AR" sz="2400" spc="-5" dirty="0" smtClean="0">
                <a:latin typeface="Comic Sans MS"/>
                <a:cs typeface="Comic Sans MS"/>
              </a:rPr>
              <a:t>y/o</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línea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transmisión</a:t>
            </a:r>
            <a:r>
              <a:rPr lang="es-AR" sz="2400" dirty="0" smtClean="0">
                <a:latin typeface="Comic Sans MS"/>
                <a:cs typeface="Comic Sans MS"/>
              </a:rPr>
              <a:t> </a:t>
            </a:r>
            <a:r>
              <a:rPr lang="es-AR" sz="2400" spc="-5" dirty="0" smtClean="0">
                <a:latin typeface="Comic Sans MS"/>
                <a:cs typeface="Comic Sans MS"/>
              </a:rPr>
              <a:t>comunes.</a:t>
            </a:r>
            <a:r>
              <a:rPr lang="es-AR" sz="2400" dirty="0" smtClean="0">
                <a:latin typeface="Comic Sans MS"/>
                <a:cs typeface="Comic Sans MS"/>
              </a:rPr>
              <a:t> </a:t>
            </a:r>
            <a:r>
              <a:rPr lang="es-AR" sz="2400" spc="-5" dirty="0" smtClean="0">
                <a:latin typeface="Comic Sans MS"/>
                <a:cs typeface="Comic Sans MS"/>
              </a:rPr>
              <a:t>Para </a:t>
            </a:r>
            <a:r>
              <a:rPr lang="es-AR" sz="2400" spc="-254" dirty="0" smtClean="0">
                <a:latin typeface="Comic Sans MS"/>
                <a:cs typeface="Comic Sans MS"/>
              </a:rPr>
              <a:t> </a:t>
            </a:r>
            <a:r>
              <a:rPr lang="es-AR" sz="2400" spc="-5" dirty="0" smtClean="0">
                <a:latin typeface="Comic Sans MS"/>
                <a:cs typeface="Comic Sans MS"/>
              </a:rPr>
              <a:t>propósitos de discusión, considérese que tres unidades </a:t>
            </a:r>
            <a:r>
              <a:rPr lang="es-AR" sz="2400" dirty="0" smtClean="0">
                <a:latin typeface="Comic Sans MS"/>
                <a:cs typeface="Comic Sans MS"/>
              </a:rPr>
              <a:t> </a:t>
            </a:r>
            <a:r>
              <a:rPr lang="es-AR" sz="2400" spc="-5" dirty="0" smtClean="0">
                <a:latin typeface="Comic Sans MS"/>
                <a:cs typeface="Comic Sans MS"/>
              </a:rPr>
              <a:t>idénticas</a:t>
            </a:r>
            <a:r>
              <a:rPr lang="es-AR" sz="2400" spc="175" dirty="0" smtClean="0">
                <a:latin typeface="Comic Sans MS"/>
                <a:cs typeface="Comic Sans MS"/>
              </a:rPr>
              <a:t> </a:t>
            </a:r>
            <a:r>
              <a:rPr lang="es-AR" sz="2400" spc="-5" dirty="0" smtClean="0">
                <a:latin typeface="Comic Sans MS"/>
                <a:cs typeface="Comic Sans MS"/>
              </a:rPr>
              <a:t>comparten</a:t>
            </a:r>
            <a:r>
              <a:rPr lang="es-AR" sz="2400" spc="180" dirty="0" smtClean="0">
                <a:latin typeface="Comic Sans MS"/>
                <a:cs typeface="Comic Sans MS"/>
              </a:rPr>
              <a:t> </a:t>
            </a:r>
            <a:r>
              <a:rPr lang="es-AR" sz="2400" spc="-5" dirty="0" smtClean="0">
                <a:latin typeface="Comic Sans MS"/>
                <a:cs typeface="Comic Sans MS"/>
              </a:rPr>
              <a:t>un</a:t>
            </a:r>
            <a:r>
              <a:rPr lang="es-AR" sz="2400" spc="180" dirty="0" smtClean="0">
                <a:latin typeface="Comic Sans MS"/>
                <a:cs typeface="Comic Sans MS"/>
              </a:rPr>
              <a:t> </a:t>
            </a:r>
            <a:r>
              <a:rPr lang="es-AR" sz="2400" spc="-5" dirty="0" smtClean="0">
                <a:latin typeface="Comic Sans MS"/>
                <a:cs typeface="Comic Sans MS"/>
              </a:rPr>
              <a:t>transformador</a:t>
            </a:r>
            <a:r>
              <a:rPr lang="es-AR" sz="2400" spc="170" dirty="0" smtClean="0">
                <a:latin typeface="Comic Sans MS"/>
                <a:cs typeface="Comic Sans MS"/>
              </a:rPr>
              <a:t> </a:t>
            </a:r>
            <a:r>
              <a:rPr lang="es-AR" sz="2400" spc="-5" dirty="0" smtClean="0">
                <a:latin typeface="Comic Sans MS"/>
                <a:cs typeface="Comic Sans MS"/>
              </a:rPr>
              <a:t>elevador</a:t>
            </a:r>
            <a:r>
              <a:rPr lang="es-AR" sz="2400" spc="170" dirty="0" smtClean="0">
                <a:latin typeface="Comic Sans MS"/>
                <a:cs typeface="Comic Sans MS"/>
              </a:rPr>
              <a:t> </a:t>
            </a:r>
            <a:r>
              <a:rPr lang="es-AR" sz="2400" spc="-5" dirty="0" smtClean="0">
                <a:latin typeface="Comic Sans MS"/>
                <a:cs typeface="Comic Sans MS"/>
              </a:rPr>
              <a:t>común. </a:t>
            </a:r>
            <a:r>
              <a:rPr lang="es-AR" sz="2400" spc="-260" dirty="0" smtClean="0">
                <a:latin typeface="Comic Sans MS"/>
                <a:cs typeface="Comic Sans MS"/>
              </a:rPr>
              <a:t> </a:t>
            </a:r>
            <a:r>
              <a:rPr lang="es-AR" sz="2400" spc="-5" dirty="0" smtClean="0">
                <a:latin typeface="Comic Sans MS"/>
                <a:cs typeface="Comic Sans MS"/>
              </a:rPr>
              <a:t>Si</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tres</a:t>
            </a:r>
            <a:r>
              <a:rPr lang="es-AR" sz="2400" dirty="0" smtClean="0">
                <a:latin typeface="Comic Sans MS"/>
                <a:cs typeface="Comic Sans MS"/>
              </a:rPr>
              <a:t> </a:t>
            </a:r>
            <a:r>
              <a:rPr lang="es-AR" sz="2400" spc="-5" dirty="0" smtClean="0">
                <a:latin typeface="Comic Sans MS"/>
                <a:cs typeface="Comic Sans MS"/>
              </a:rPr>
              <a:t>unidades</a:t>
            </a:r>
            <a:r>
              <a:rPr lang="es-AR" sz="2400" dirty="0" smtClean="0">
                <a:latin typeface="Comic Sans MS"/>
                <a:cs typeface="Comic Sans MS"/>
              </a:rPr>
              <a:t> </a:t>
            </a:r>
            <a:r>
              <a:rPr lang="es-AR" sz="2400" spc="-5" dirty="0" smtClean="0">
                <a:latin typeface="Comic Sans MS"/>
                <a:cs typeface="Comic Sans MS"/>
              </a:rPr>
              <a:t>están</a:t>
            </a:r>
            <a:r>
              <a:rPr lang="es-AR" sz="2400" dirty="0" smtClean="0">
                <a:latin typeface="Comic Sans MS"/>
                <a:cs typeface="Comic Sans MS"/>
              </a:rPr>
              <a:t> </a:t>
            </a:r>
            <a:r>
              <a:rPr lang="es-AR" sz="2400" spc="-5" dirty="0" smtClean="0">
                <a:latin typeface="Comic Sans MS"/>
                <a:cs typeface="Comic Sans MS"/>
              </a:rPr>
              <a:t>generando</a:t>
            </a:r>
            <a:r>
              <a:rPr lang="es-AR" sz="2400" spc="260" dirty="0" smtClean="0">
                <a:latin typeface="Comic Sans MS"/>
                <a:cs typeface="Comic Sans MS"/>
              </a:rPr>
              <a:t> </a:t>
            </a:r>
            <a:r>
              <a:rPr lang="es-AR" sz="2400" spc="-5" dirty="0" smtClean="0">
                <a:latin typeface="Comic Sans MS"/>
                <a:cs typeface="Comic Sans MS"/>
              </a:rPr>
              <a:t>con</a:t>
            </a:r>
            <a:r>
              <a:rPr lang="es-AR" sz="2400" spc="260" dirty="0" smtClean="0">
                <a:latin typeface="Comic Sans MS"/>
                <a:cs typeface="Comic Sans MS"/>
              </a:rPr>
              <a:t> </a:t>
            </a:r>
            <a:r>
              <a:rPr lang="es-AR" sz="2400" spc="-5" dirty="0" smtClean="0">
                <a:latin typeface="Comic Sans MS"/>
                <a:cs typeface="Comic Sans MS"/>
              </a:rPr>
              <a:t>igual </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trayectoria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pasará</a:t>
            </a:r>
            <a:r>
              <a:rPr lang="es-AR" sz="2400" dirty="0" smtClean="0">
                <a:latin typeface="Comic Sans MS"/>
                <a:cs typeface="Comic Sans MS"/>
              </a:rPr>
              <a:t> </a:t>
            </a:r>
            <a:r>
              <a:rPr lang="es-AR" sz="2400" spc="-5" dirty="0" smtClean="0">
                <a:latin typeface="Comic Sans MS"/>
                <a:cs typeface="Comic Sans MS"/>
              </a:rPr>
              <a:t>más </a:t>
            </a:r>
            <a:r>
              <a:rPr lang="es-AR" sz="2400" spc="-254" dirty="0" smtClean="0">
                <a:latin typeface="Comic Sans MS"/>
                <a:cs typeface="Comic Sans MS"/>
              </a:rPr>
              <a:t> </a:t>
            </a:r>
            <a:r>
              <a:rPr lang="es-AR" sz="2400" spc="-5" dirty="0" smtClean="0">
                <a:latin typeface="Comic Sans MS"/>
                <a:cs typeface="Comic Sans MS"/>
              </a:rPr>
              <a:t>cerca de las terminales de los generadores que la que se </a:t>
            </a:r>
            <a:r>
              <a:rPr lang="es-AR" sz="2400" dirty="0" smtClean="0">
                <a:latin typeface="Comic Sans MS"/>
                <a:cs typeface="Comic Sans MS"/>
              </a:rPr>
              <a:t> </a:t>
            </a:r>
            <a:r>
              <a:rPr lang="es-AR" sz="2400" spc="-5" dirty="0" smtClean="0">
                <a:latin typeface="Comic Sans MS"/>
                <a:cs typeface="Comic Sans MS"/>
              </a:rPr>
              <a:t>tendría con únicamente un generador en línea.</a:t>
            </a:r>
            <a:r>
              <a:rPr lang="es-AR" sz="2400" dirty="0" smtClean="0">
                <a:latin typeface="Comic Sans MS"/>
                <a:cs typeface="Comic Sans MS"/>
              </a:rPr>
              <a:t> </a:t>
            </a:r>
            <a:r>
              <a:rPr lang="es-AR" sz="2400" spc="-5" dirty="0" smtClean="0">
                <a:latin typeface="Comic Sans MS"/>
                <a:cs typeface="Comic Sans MS"/>
              </a:rPr>
              <a:t>Esto es </a:t>
            </a:r>
            <a:r>
              <a:rPr lang="es-AR" sz="2400" dirty="0" smtClean="0">
                <a:latin typeface="Comic Sans MS"/>
                <a:cs typeface="Comic Sans MS"/>
              </a:rPr>
              <a:t> </a:t>
            </a:r>
            <a:r>
              <a:rPr lang="es-AR" sz="2400" spc="-5" dirty="0" smtClean="0">
                <a:latin typeface="Comic Sans MS"/>
                <a:cs typeface="Comic Sans MS"/>
              </a:rPr>
              <a:t>debido a las impedancias combinadas de los generadores </a:t>
            </a:r>
            <a:r>
              <a:rPr lang="es-AR" sz="2400" dirty="0" smtClean="0">
                <a:latin typeface="Comic Sans MS"/>
                <a:cs typeface="Comic Sans MS"/>
              </a:rPr>
              <a:t> </a:t>
            </a:r>
            <a:r>
              <a:rPr lang="es-AR" sz="2400" spc="-5" dirty="0" smtClean="0">
                <a:latin typeface="Comic Sans MS"/>
                <a:cs typeface="Comic Sans MS"/>
              </a:rPr>
              <a:t>en línea, que son aproximadamente 1/3 de la impedancia </a:t>
            </a:r>
            <a:r>
              <a:rPr lang="es-AR" sz="2400" dirty="0" smtClean="0">
                <a:latin typeface="Comic Sans MS"/>
                <a:cs typeface="Comic Sans MS"/>
              </a:rPr>
              <a:t> </a:t>
            </a:r>
            <a:r>
              <a:rPr lang="es-AR" sz="2400" spc="-5" dirty="0" smtClean="0">
                <a:latin typeface="Comic Sans MS"/>
                <a:cs typeface="Comic Sans MS"/>
              </a:rPr>
              <a:t>de un generador en línea.</a:t>
            </a:r>
            <a:r>
              <a:rPr lang="es-AR" sz="2400" dirty="0" smtClean="0">
                <a:latin typeface="Comic Sans MS"/>
                <a:cs typeface="Comic Sans MS"/>
              </a:rPr>
              <a:t> </a:t>
            </a:r>
            <a:r>
              <a:rPr lang="es-AR" sz="2400" spc="-5" dirty="0" smtClean="0">
                <a:latin typeface="Comic Sans MS"/>
                <a:cs typeface="Comic Sans MS"/>
              </a:rPr>
              <a:t>Sin embargo, para proteger el </a:t>
            </a:r>
            <a:r>
              <a:rPr lang="es-AR" sz="2400" dirty="0" smtClean="0">
                <a:latin typeface="Comic Sans MS"/>
                <a:cs typeface="Comic Sans MS"/>
              </a:rPr>
              <a:t> </a:t>
            </a:r>
            <a:r>
              <a:rPr lang="es-AR" sz="2400" spc="-5" dirty="0" smtClean="0">
                <a:latin typeface="Comic Sans MS"/>
                <a:cs typeface="Comic Sans MS"/>
              </a:rPr>
              <a:t>caso en que sólo un generador está en línea, el relé </a:t>
            </a:r>
            <a:r>
              <a:rPr lang="es-AR" sz="2400" spc="-5" dirty="0" err="1" smtClean="0">
                <a:latin typeface="Comic Sans MS"/>
                <a:cs typeface="Comic Sans MS"/>
              </a:rPr>
              <a:t>mho</a:t>
            </a:r>
            <a:r>
              <a:rPr lang="es-AR" sz="2400" spc="-5" dirty="0" smtClean="0">
                <a:latin typeface="Comic Sans MS"/>
                <a:cs typeface="Comic Sans MS"/>
              </a:rPr>
              <a:t> </a:t>
            </a:r>
            <a:r>
              <a:rPr lang="es-AR" sz="2400" dirty="0" smtClean="0">
                <a:latin typeface="Comic Sans MS"/>
                <a:cs typeface="Comic Sans MS"/>
              </a:rPr>
              <a:t> </a:t>
            </a:r>
            <a:r>
              <a:rPr lang="es-AR" sz="2400" spc="-5" dirty="0" smtClean="0">
                <a:latin typeface="Comic Sans MS"/>
                <a:cs typeface="Comic Sans MS"/>
              </a:rPr>
              <a:t>deberá tener un mayor ajuste del diámetro.</a:t>
            </a:r>
            <a:r>
              <a:rPr lang="es-AR" sz="2400" dirty="0" smtClean="0">
                <a:latin typeface="Comic Sans MS"/>
                <a:cs typeface="Comic Sans MS"/>
              </a:rPr>
              <a:t> </a:t>
            </a:r>
            <a:r>
              <a:rPr lang="es-AR" sz="2400" spc="-5" dirty="0" smtClean="0">
                <a:latin typeface="Comic Sans MS"/>
                <a:cs typeface="Comic Sans MS"/>
              </a:rPr>
              <a:t>Por ello, un </a:t>
            </a:r>
            <a:r>
              <a:rPr lang="es-AR" sz="2400" dirty="0" smtClean="0">
                <a:latin typeface="Comic Sans MS"/>
                <a:cs typeface="Comic Sans MS"/>
              </a:rPr>
              <a:t> </a:t>
            </a:r>
            <a:r>
              <a:rPr lang="es-AR" sz="2400" spc="-5" dirty="0" smtClean="0">
                <a:latin typeface="Comic Sans MS"/>
                <a:cs typeface="Comic Sans MS"/>
              </a:rPr>
              <a:t>esquema de un solo relé </a:t>
            </a:r>
            <a:r>
              <a:rPr lang="es-AR" sz="2400" spc="-5" dirty="0" err="1" smtClean="0">
                <a:latin typeface="Comic Sans MS"/>
                <a:cs typeface="Comic Sans MS"/>
              </a:rPr>
              <a:t>mho</a:t>
            </a:r>
            <a:r>
              <a:rPr lang="es-AR" sz="2400" spc="-5" dirty="0" smtClean="0">
                <a:latin typeface="Comic Sans MS"/>
                <a:cs typeface="Comic Sans MS"/>
              </a:rPr>
              <a:t> puede estar expuesto a </a:t>
            </a:r>
            <a:r>
              <a:rPr lang="es-AR" sz="2400" dirty="0" smtClean="0">
                <a:latin typeface="Comic Sans MS"/>
                <a:cs typeface="Comic Sans MS"/>
              </a:rPr>
              <a:t> </a:t>
            </a:r>
            <a:r>
              <a:rPr lang="es-AR" sz="2400" spc="-5" dirty="0" smtClean="0">
                <a:latin typeface="Comic Sans MS"/>
                <a:cs typeface="Comic Sans MS"/>
              </a:rPr>
              <a:t>disparar</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estable.</a:t>
            </a:r>
            <a:r>
              <a:rPr lang="es-AR" sz="2400" dirty="0" smtClean="0">
                <a:latin typeface="Comic Sans MS"/>
                <a:cs typeface="Comic Sans MS"/>
              </a:rPr>
              <a:t> </a:t>
            </a:r>
            <a:r>
              <a:rPr lang="es-AR" sz="2400" spc="-5" dirty="0" smtClean="0">
                <a:latin typeface="Comic Sans MS"/>
                <a:cs typeface="Comic Sans MS"/>
              </a:rPr>
              <a:t>Este</a:t>
            </a:r>
            <a:r>
              <a:rPr lang="es-AR" sz="2400" dirty="0" smtClean="0">
                <a:latin typeface="Comic Sans MS"/>
                <a:cs typeface="Comic Sans MS"/>
              </a:rPr>
              <a:t> </a:t>
            </a:r>
            <a:r>
              <a:rPr lang="es-AR" sz="2400" spc="-5" dirty="0" smtClean="0">
                <a:latin typeface="Comic Sans MS"/>
                <a:cs typeface="Comic Sans MS"/>
              </a:rPr>
              <a:t>tipo</a:t>
            </a:r>
            <a:r>
              <a:rPr lang="es-AR" sz="2400" spc="254"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aplicación puede ser efectuada seguramente con uno de </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esquemas</a:t>
            </a:r>
            <a:r>
              <a:rPr lang="es-AR" sz="2400" spc="5"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viseras</a:t>
            </a:r>
            <a:r>
              <a:rPr lang="es-AR" sz="2400" spc="5" dirty="0" smtClean="0">
                <a:latin typeface="Comic Sans MS"/>
                <a:cs typeface="Comic Sans MS"/>
              </a:rPr>
              <a:t> </a:t>
            </a:r>
            <a:r>
              <a:rPr lang="es-AR" sz="2400" spc="-5" dirty="0" smtClean="0">
                <a:latin typeface="Comic Sans MS"/>
                <a:cs typeface="Comic Sans MS"/>
              </a:rPr>
              <a:t>previamente</a:t>
            </a:r>
            <a:r>
              <a:rPr lang="es-AR" sz="2400" spc="5" dirty="0" smtClean="0">
                <a:latin typeface="Comic Sans MS"/>
                <a:cs typeface="Comic Sans MS"/>
              </a:rPr>
              <a:t> </a:t>
            </a:r>
            <a:r>
              <a:rPr lang="es-AR" sz="2400" spc="-5" dirty="0" smtClean="0">
                <a:latin typeface="Comic Sans MS"/>
                <a:cs typeface="Comic Sans MS"/>
              </a:rPr>
              <a:t>descritos.</a:t>
            </a:r>
            <a:endParaRPr lang="es-AR" sz="2400" dirty="0" smtClean="0">
              <a:latin typeface="Comic Sans MS"/>
              <a:cs typeface="Comic Sans MS"/>
            </a:endParaRPr>
          </a:p>
          <a:p>
            <a:pPr marL="12700" marR="5080">
              <a:lnSpc>
                <a:spcPct val="116100"/>
              </a:lnSpc>
              <a:spcBef>
                <a:spcPts val="100"/>
              </a:spcBef>
            </a:pPr>
            <a:endParaRPr sz="900">
              <a:latin typeface="Comic Sans MS"/>
              <a:cs typeface="Comic Sans MS"/>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txBox="1"/>
          <p:nvPr/>
        </p:nvSpPr>
        <p:spPr>
          <a:xfrm>
            <a:off x="296802" y="457168"/>
            <a:ext cx="17287996" cy="240578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Modo</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disparo</a:t>
            </a:r>
            <a:r>
              <a:rPr sz="2400" b="1" spc="5" dirty="0">
                <a:latin typeface="Comic Sans MS"/>
                <a:cs typeface="Comic Sans MS"/>
              </a:rPr>
              <a:t> </a:t>
            </a:r>
            <a:r>
              <a:rPr sz="2400" b="1" spc="-5" dirty="0">
                <a:latin typeface="Comic Sans MS"/>
                <a:cs typeface="Comic Sans MS"/>
              </a:rPr>
              <a:t>por</a:t>
            </a:r>
            <a:r>
              <a:rPr sz="2400" b="1" spc="10" dirty="0">
                <a:latin typeface="Comic Sans MS"/>
                <a:cs typeface="Comic Sans MS"/>
              </a:rPr>
              <a:t> </a:t>
            </a:r>
            <a:r>
              <a:rPr sz="2400" b="1" spc="-5" dirty="0">
                <a:latin typeface="Comic Sans MS"/>
                <a:cs typeface="Comic Sans MS"/>
              </a:rPr>
              <a:t>pérdida</a:t>
            </a:r>
            <a:r>
              <a:rPr sz="2400" b="1" spc="5" dirty="0">
                <a:latin typeface="Comic Sans MS"/>
                <a:cs typeface="Comic Sans MS"/>
              </a:rPr>
              <a:t> </a:t>
            </a:r>
            <a:r>
              <a:rPr sz="2400" b="1" spc="-5">
                <a:latin typeface="Comic Sans MS"/>
                <a:cs typeface="Comic Sans MS"/>
              </a:rPr>
              <a:t>de</a:t>
            </a:r>
            <a:r>
              <a:rPr sz="2400" b="1" spc="5">
                <a:latin typeface="Comic Sans MS"/>
                <a:cs typeface="Comic Sans MS"/>
              </a:rPr>
              <a:t> </a:t>
            </a:r>
            <a:r>
              <a:rPr sz="2400" b="1" spc="-5" smtClean="0">
                <a:latin typeface="Comic Sans MS"/>
                <a:cs typeface="Comic Sans MS"/>
              </a:rPr>
              <a:t>sincronismo</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Los esquemas de protección por pérdida de sincronismo </a:t>
            </a:r>
            <a:r>
              <a:rPr lang="es-AR" sz="2400" dirty="0" smtClean="0">
                <a:latin typeface="Comic Sans MS"/>
                <a:cs typeface="Comic Sans MS"/>
              </a:rPr>
              <a:t> </a:t>
            </a:r>
            <a:r>
              <a:rPr lang="es-AR" sz="2400" spc="-5" dirty="0" smtClean="0">
                <a:latin typeface="Comic Sans MS"/>
                <a:cs typeface="Comic Sans MS"/>
              </a:rPr>
              <a:t>deben</a:t>
            </a:r>
            <a:r>
              <a:rPr lang="es-AR" sz="2400" spc="175" dirty="0" smtClean="0">
                <a:latin typeface="Comic Sans MS"/>
                <a:cs typeface="Comic Sans MS"/>
              </a:rPr>
              <a:t> </a:t>
            </a:r>
            <a:r>
              <a:rPr lang="es-AR" sz="2400" spc="-5" dirty="0" smtClean="0">
                <a:latin typeface="Comic Sans MS"/>
                <a:cs typeface="Comic Sans MS"/>
              </a:rPr>
              <a:t>operar</a:t>
            </a:r>
            <a:r>
              <a:rPr lang="es-AR" sz="2400" spc="180" dirty="0" smtClean="0">
                <a:latin typeface="Comic Sans MS"/>
                <a:cs typeface="Comic Sans MS"/>
              </a:rPr>
              <a:t> </a:t>
            </a:r>
            <a:r>
              <a:rPr lang="es-AR" sz="2400" spc="-5" dirty="0" smtClean="0">
                <a:latin typeface="Comic Sans MS"/>
                <a:cs typeface="Comic Sans MS"/>
              </a:rPr>
              <a:t>para</a:t>
            </a:r>
            <a:r>
              <a:rPr lang="es-AR" sz="2400" spc="180" dirty="0" smtClean="0">
                <a:latin typeface="Comic Sans MS"/>
                <a:cs typeface="Comic Sans MS"/>
              </a:rPr>
              <a:t> </a:t>
            </a:r>
            <a:r>
              <a:rPr lang="es-AR" sz="2400" spc="-5" dirty="0" smtClean="0">
                <a:latin typeface="Comic Sans MS"/>
                <a:cs typeface="Comic Sans MS"/>
              </a:rPr>
              <a:t>disparar</a:t>
            </a:r>
            <a:r>
              <a:rPr lang="es-AR" sz="2400" spc="180" dirty="0" smtClean="0">
                <a:latin typeface="Comic Sans MS"/>
                <a:cs typeface="Comic Sans MS"/>
              </a:rPr>
              <a:t> </a:t>
            </a:r>
            <a:r>
              <a:rPr lang="es-AR" sz="2400" spc="-5" dirty="0" smtClean="0">
                <a:latin typeface="Comic Sans MS"/>
                <a:cs typeface="Comic Sans MS"/>
              </a:rPr>
              <a:t>sólo</a:t>
            </a:r>
            <a:r>
              <a:rPr lang="es-AR" sz="2400" spc="180" dirty="0" smtClean="0">
                <a:latin typeface="Comic Sans MS"/>
                <a:cs typeface="Comic Sans MS"/>
              </a:rPr>
              <a:t> </a:t>
            </a:r>
            <a:r>
              <a:rPr lang="es-AR" sz="2400" spc="-5" dirty="0" smtClean="0">
                <a:latin typeface="Comic Sans MS"/>
                <a:cs typeface="Comic Sans MS"/>
              </a:rPr>
              <a:t>el</a:t>
            </a:r>
            <a:r>
              <a:rPr lang="es-AR" sz="2400" spc="175" dirty="0" smtClean="0">
                <a:latin typeface="Comic Sans MS"/>
                <a:cs typeface="Comic Sans MS"/>
              </a:rPr>
              <a:t> </a:t>
            </a:r>
            <a:r>
              <a:rPr lang="es-AR" sz="2400" spc="-5" dirty="0" smtClean="0">
                <a:latin typeface="Comic Sans MS"/>
                <a:cs typeface="Comic Sans MS"/>
              </a:rPr>
              <a:t>o</a:t>
            </a:r>
            <a:r>
              <a:rPr lang="es-AR" sz="2400" spc="180" dirty="0" smtClean="0">
                <a:latin typeface="Comic Sans MS"/>
                <a:cs typeface="Comic Sans MS"/>
              </a:rPr>
              <a:t> </a:t>
            </a:r>
            <a:r>
              <a:rPr lang="es-AR" sz="2400" spc="-5" dirty="0" smtClean="0">
                <a:latin typeface="Comic Sans MS"/>
                <a:cs typeface="Comic Sans MS"/>
              </a:rPr>
              <a:t>los</a:t>
            </a:r>
            <a:r>
              <a:rPr lang="es-AR" sz="2400" spc="180" dirty="0" smtClean="0">
                <a:latin typeface="Comic Sans MS"/>
                <a:cs typeface="Comic Sans MS"/>
              </a:rPr>
              <a:t> </a:t>
            </a:r>
            <a:r>
              <a:rPr lang="es-AR" sz="2400" spc="-5" dirty="0" smtClean="0">
                <a:latin typeface="Comic Sans MS"/>
                <a:cs typeface="Comic Sans MS"/>
              </a:rPr>
              <a:t>interruptores </a:t>
            </a:r>
            <a:r>
              <a:rPr lang="es-AR" sz="2400" spc="-254"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si</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generadora</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capaz</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soportar</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rechazo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carga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alimentar</a:t>
            </a:r>
            <a:r>
              <a:rPr lang="es-AR" sz="2400" spc="254" dirty="0" smtClean="0">
                <a:latin typeface="Comic Sans MS"/>
                <a:cs typeface="Comic Sans MS"/>
              </a:rPr>
              <a:t> </a:t>
            </a:r>
            <a:r>
              <a:rPr lang="es-AR" sz="2400" spc="-5" dirty="0" smtClean="0">
                <a:latin typeface="Comic Sans MS"/>
                <a:cs typeface="Comic Sans MS"/>
              </a:rPr>
              <a:t>sólo</a:t>
            </a:r>
            <a:r>
              <a:rPr lang="es-AR" sz="2400" spc="260" dirty="0" smtClean="0">
                <a:latin typeface="Comic Sans MS"/>
                <a:cs typeface="Comic Sans MS"/>
              </a:rPr>
              <a:t> </a:t>
            </a:r>
            <a:r>
              <a:rPr lang="es-AR" sz="2400" spc="-5" dirty="0" smtClean="0">
                <a:latin typeface="Comic Sans MS"/>
                <a:cs typeface="Comic Sans MS"/>
              </a:rPr>
              <a:t>sus </a:t>
            </a:r>
            <a:r>
              <a:rPr lang="es-AR" sz="2400" dirty="0" smtClean="0">
                <a:latin typeface="Comic Sans MS"/>
                <a:cs typeface="Comic Sans MS"/>
              </a:rPr>
              <a:t> </a:t>
            </a:r>
            <a:r>
              <a:rPr lang="es-AR" sz="2400" spc="-5" dirty="0" smtClean="0">
                <a:latin typeface="Comic Sans MS"/>
                <a:cs typeface="Comic Sans MS"/>
              </a:rPr>
              <a:t>propios</a:t>
            </a:r>
            <a:r>
              <a:rPr lang="es-AR" sz="2400" dirty="0" smtClean="0">
                <a:latin typeface="Comic Sans MS"/>
                <a:cs typeface="Comic Sans MS"/>
              </a:rPr>
              <a:t> </a:t>
            </a:r>
            <a:r>
              <a:rPr lang="es-AR" sz="2400" spc="-5" dirty="0" smtClean="0">
                <a:latin typeface="Comic Sans MS"/>
                <a:cs typeface="Comic Sans MS"/>
              </a:rPr>
              <a:t>auxiliares.</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disparar</a:t>
            </a:r>
            <a:r>
              <a:rPr lang="es-AR" sz="2400" dirty="0" smtClean="0">
                <a:latin typeface="Comic Sans MS"/>
                <a:cs typeface="Comic Sans MS"/>
              </a:rPr>
              <a:t> </a:t>
            </a:r>
            <a:r>
              <a:rPr lang="es-AR" sz="2400" spc="-5" dirty="0" smtClean="0">
                <a:latin typeface="Comic Sans MS"/>
                <a:cs typeface="Comic Sans MS"/>
              </a:rPr>
              <a:t>únicamente</a:t>
            </a:r>
            <a:r>
              <a:rPr lang="es-AR" sz="2400" dirty="0" smtClean="0">
                <a:latin typeface="Comic Sans MS"/>
                <a:cs typeface="Comic Sans MS"/>
              </a:rPr>
              <a:t> </a:t>
            </a:r>
            <a:r>
              <a:rPr lang="es-AR" sz="2400" spc="-5" dirty="0" smtClean="0">
                <a:latin typeface="Comic Sans MS"/>
                <a:cs typeface="Comic Sans MS"/>
              </a:rPr>
              <a:t>el </a:t>
            </a:r>
            <a:r>
              <a:rPr lang="es-AR" sz="2400" dirty="0" smtClean="0">
                <a:latin typeface="Comic Sans MS"/>
                <a:cs typeface="Comic Sans MS"/>
              </a:rPr>
              <a:t> </a:t>
            </a:r>
            <a:r>
              <a:rPr lang="es-AR" sz="2400" spc="-5" dirty="0" smtClean="0">
                <a:latin typeface="Comic Sans MS"/>
                <a:cs typeface="Comic Sans MS"/>
              </a:rPr>
              <a:t>interruptor(es) del generador permite al generador ser </a:t>
            </a:r>
            <a:r>
              <a:rPr lang="es-AR" sz="2400" dirty="0" smtClean="0">
                <a:latin typeface="Comic Sans MS"/>
                <a:cs typeface="Comic Sans MS"/>
              </a:rPr>
              <a:t> </a:t>
            </a:r>
            <a:r>
              <a:rPr lang="es-AR" sz="2400" spc="-5" dirty="0" err="1" smtClean="0">
                <a:latin typeface="Comic Sans MS"/>
                <a:cs typeface="Comic Sans MS"/>
              </a:rPr>
              <a:t>resincronizado</a:t>
            </a:r>
            <a:r>
              <a:rPr lang="es-AR" sz="2400" spc="-5" dirty="0" smtClean="0">
                <a:latin typeface="Comic Sans MS"/>
                <a:cs typeface="Comic Sans MS"/>
              </a:rPr>
              <a:t> al sistema una vez que el sistema se haya </a:t>
            </a:r>
            <a:r>
              <a:rPr lang="es-AR" sz="2400" dirty="0" smtClean="0">
                <a:latin typeface="Comic Sans MS"/>
                <a:cs typeface="Comic Sans MS"/>
              </a:rPr>
              <a:t> </a:t>
            </a:r>
            <a:r>
              <a:rPr lang="es-AR" sz="2400" spc="-5" dirty="0" smtClean="0">
                <a:latin typeface="Comic Sans MS"/>
                <a:cs typeface="Comic Sans MS"/>
              </a:rPr>
              <a:t>estabilizado.</a:t>
            </a:r>
            <a:endParaRPr lang="es-AR" sz="24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object 15"/>
          <p:cNvSpPr txBox="1"/>
          <p:nvPr/>
        </p:nvSpPr>
        <p:spPr>
          <a:xfrm>
            <a:off x="296802" y="385730"/>
            <a:ext cx="17287996" cy="2775119"/>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Estabilidad</a:t>
            </a:r>
            <a:r>
              <a:rPr sz="2400" b="1" spc="-10" dirty="0">
                <a:latin typeface="Comic Sans MS"/>
                <a:cs typeface="Comic Sans MS"/>
              </a:rPr>
              <a:t> </a:t>
            </a:r>
            <a:r>
              <a:rPr sz="2400" b="1" spc="-5">
                <a:latin typeface="Comic Sans MS"/>
                <a:cs typeface="Comic Sans MS"/>
              </a:rPr>
              <a:t>del </a:t>
            </a:r>
            <a:r>
              <a:rPr sz="2400" b="1" spc="-5" smtClean="0">
                <a:latin typeface="Comic Sans MS"/>
                <a:cs typeface="Comic Sans MS"/>
              </a:rPr>
              <a:t>sistema</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La confiabilidad del sistema depende de la capacidad de </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unidades</a:t>
            </a:r>
            <a:r>
              <a:rPr lang="es-AR" sz="2400" dirty="0" smtClean="0">
                <a:latin typeface="Comic Sans MS"/>
                <a:cs typeface="Comic Sans MS"/>
              </a:rPr>
              <a:t> </a:t>
            </a:r>
            <a:r>
              <a:rPr lang="es-AR" sz="2400" spc="-5" dirty="0" smtClean="0">
                <a:latin typeface="Comic Sans MS"/>
                <a:cs typeface="Comic Sans MS"/>
              </a:rPr>
              <a:t>generadoras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permanecer</a:t>
            </a:r>
            <a:r>
              <a:rPr lang="es-AR" sz="2400" spc="260" dirty="0" smtClean="0">
                <a:latin typeface="Comic Sans MS"/>
                <a:cs typeface="Comic Sans MS"/>
              </a:rPr>
              <a:t> </a:t>
            </a:r>
            <a:r>
              <a:rPr lang="es-AR" sz="2400" spc="-5" dirty="0" smtClean="0">
                <a:latin typeface="Comic Sans MS"/>
                <a:cs typeface="Comic Sans MS"/>
              </a:rPr>
              <a:t>en </a:t>
            </a:r>
            <a:r>
              <a:rPr lang="es-AR" sz="2400" dirty="0" smtClean="0">
                <a:latin typeface="Comic Sans MS"/>
                <a:cs typeface="Comic Sans MS"/>
              </a:rPr>
              <a:t> </a:t>
            </a:r>
            <a:r>
              <a:rPr lang="es-AR" sz="2400" spc="-5" dirty="0" smtClean="0">
                <a:latin typeface="Comic Sans MS"/>
                <a:cs typeface="Comic Sans MS"/>
              </a:rPr>
              <a:t>sincronismo con el sistema de transmisión después de </a:t>
            </a:r>
            <a:r>
              <a:rPr lang="es-AR" sz="2400" dirty="0" smtClean="0">
                <a:latin typeface="Comic Sans MS"/>
                <a:cs typeface="Comic Sans MS"/>
              </a:rPr>
              <a:t> </a:t>
            </a:r>
            <a:r>
              <a:rPr lang="es-AR" sz="2400" spc="-5" dirty="0" smtClean="0">
                <a:latin typeface="Comic Sans MS"/>
                <a:cs typeface="Comic Sans MS"/>
              </a:rPr>
              <a:t>fallas severas o disturbios transitorios.</a:t>
            </a:r>
            <a:r>
              <a:rPr lang="es-AR" sz="2400" dirty="0" smtClean="0">
                <a:latin typeface="Comic Sans MS"/>
                <a:cs typeface="Comic Sans MS"/>
              </a:rPr>
              <a:t> </a:t>
            </a:r>
            <a:r>
              <a:rPr lang="es-AR" sz="2400" spc="-5" dirty="0" smtClean="0">
                <a:latin typeface="Comic Sans MS"/>
                <a:cs typeface="Comic Sans MS"/>
              </a:rPr>
              <a:t>La estabilidad </a:t>
            </a:r>
            <a:r>
              <a:rPr lang="es-AR" sz="2400" dirty="0" smtClean="0">
                <a:latin typeface="Comic Sans MS"/>
                <a:cs typeface="Comic Sans MS"/>
              </a:rPr>
              <a:t> </a:t>
            </a:r>
            <a:r>
              <a:rPr lang="es-AR" sz="2400" spc="-5" dirty="0" smtClean="0">
                <a:latin typeface="Comic Sans MS"/>
                <a:cs typeface="Comic Sans MS"/>
              </a:rPr>
              <a:t>puede ser alcanzada cuando la potencia de aceleración </a:t>
            </a:r>
            <a:r>
              <a:rPr lang="es-AR" sz="2400" dirty="0" smtClean="0">
                <a:latin typeface="Comic Sans MS"/>
                <a:cs typeface="Comic Sans MS"/>
              </a:rPr>
              <a:t> </a:t>
            </a:r>
            <a:r>
              <a:rPr lang="es-AR" sz="2400" spc="-5" dirty="0" smtClean="0">
                <a:latin typeface="Comic Sans MS"/>
                <a:cs typeface="Comic Sans MS"/>
              </a:rPr>
              <a:t>producida durante una falla es balanceada por potencia </a:t>
            </a:r>
            <a:r>
              <a:rPr lang="es-AR" sz="2400" dirty="0" smtClean="0">
                <a:latin typeface="Comic Sans MS"/>
                <a:cs typeface="Comic Sans MS"/>
              </a:rPr>
              <a:t> </a:t>
            </a:r>
            <a:r>
              <a:rPr lang="es-AR" sz="2400" spc="-5" dirty="0" smtClean="0">
                <a:latin typeface="Comic Sans MS"/>
                <a:cs typeface="Comic Sans MS"/>
              </a:rPr>
              <a:t>posterior</a:t>
            </a:r>
            <a:r>
              <a:rPr lang="es-AR" sz="2400" spc="175" dirty="0" smtClean="0">
                <a:latin typeface="Comic Sans MS"/>
                <a:cs typeface="Comic Sans MS"/>
              </a:rPr>
              <a:t> </a:t>
            </a:r>
            <a:r>
              <a:rPr lang="es-AR" sz="2400" spc="-5" dirty="0" smtClean="0">
                <a:latin typeface="Comic Sans MS"/>
                <a:cs typeface="Comic Sans MS"/>
              </a:rPr>
              <a:t>de</a:t>
            </a:r>
            <a:r>
              <a:rPr lang="es-AR" sz="2400" spc="175" dirty="0" smtClean="0">
                <a:latin typeface="Comic Sans MS"/>
                <a:cs typeface="Comic Sans MS"/>
              </a:rPr>
              <a:t> </a:t>
            </a:r>
            <a:r>
              <a:rPr lang="es-AR" sz="2400" spc="-5" dirty="0" smtClean="0">
                <a:latin typeface="Comic Sans MS"/>
                <a:cs typeface="Comic Sans MS"/>
              </a:rPr>
              <a:t>desaceleración</a:t>
            </a:r>
            <a:r>
              <a:rPr lang="es-AR" sz="2400" spc="175" dirty="0" smtClean="0">
                <a:latin typeface="Comic Sans MS"/>
                <a:cs typeface="Comic Sans MS"/>
              </a:rPr>
              <a:t> </a:t>
            </a:r>
            <a:r>
              <a:rPr lang="es-AR" sz="2400" spc="-5" dirty="0" smtClean="0">
                <a:latin typeface="Comic Sans MS"/>
                <a:cs typeface="Comic Sans MS"/>
              </a:rPr>
              <a:t>suficiente</a:t>
            </a:r>
            <a:r>
              <a:rPr lang="es-AR" sz="2400" spc="175" dirty="0" smtClean="0">
                <a:latin typeface="Comic Sans MS"/>
                <a:cs typeface="Comic Sans MS"/>
              </a:rPr>
              <a:t> </a:t>
            </a:r>
            <a:r>
              <a:rPr lang="es-AR" sz="2400" spc="-5" dirty="0" smtClean="0">
                <a:latin typeface="Comic Sans MS"/>
                <a:cs typeface="Comic Sans MS"/>
              </a:rPr>
              <a:t>para</a:t>
            </a:r>
            <a:r>
              <a:rPr lang="es-AR" sz="2400" spc="175" dirty="0" smtClean="0">
                <a:latin typeface="Comic Sans MS"/>
                <a:cs typeface="Comic Sans MS"/>
              </a:rPr>
              <a:t> </a:t>
            </a:r>
            <a:r>
              <a:rPr lang="es-AR" sz="2400" spc="-5" dirty="0" smtClean="0">
                <a:latin typeface="Comic Sans MS"/>
                <a:cs typeface="Comic Sans MS"/>
              </a:rPr>
              <a:t>regresar</a:t>
            </a:r>
            <a:r>
              <a:rPr lang="es-AR" sz="2400" spc="175" dirty="0" smtClean="0">
                <a:latin typeface="Comic Sans MS"/>
                <a:cs typeface="Comic Sans MS"/>
              </a:rPr>
              <a:t> </a:t>
            </a:r>
            <a:r>
              <a:rPr lang="es-AR" sz="2400" spc="-5" dirty="0" smtClean="0">
                <a:latin typeface="Comic Sans MS"/>
                <a:cs typeface="Comic Sans MS"/>
              </a:rPr>
              <a:t>a </a:t>
            </a:r>
            <a:r>
              <a:rPr lang="es-AR" sz="2400" spc="-254"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velocidad</a:t>
            </a:r>
            <a:r>
              <a:rPr lang="es-AR" sz="2400" dirty="0" smtClean="0">
                <a:latin typeface="Comic Sans MS"/>
                <a:cs typeface="Comic Sans MS"/>
              </a:rPr>
              <a:t> </a:t>
            </a:r>
            <a:r>
              <a:rPr lang="es-AR" sz="2400" spc="-5" dirty="0" smtClean="0">
                <a:latin typeface="Comic Sans MS"/>
                <a:cs typeface="Comic Sans MS"/>
              </a:rPr>
              <a:t>síncrona.</a:t>
            </a:r>
            <a:r>
              <a:rPr lang="es-AR" sz="2400" spc="260" dirty="0" smtClean="0">
                <a:latin typeface="Comic Sans MS"/>
                <a:cs typeface="Comic Sans MS"/>
              </a:rPr>
              <a:t> </a:t>
            </a:r>
            <a:r>
              <a:rPr lang="es-AR" sz="2400" spc="-5" dirty="0" smtClean="0">
                <a:latin typeface="Comic Sans MS"/>
                <a:cs typeface="Comic Sans MS"/>
              </a:rPr>
              <a:t>El</a:t>
            </a:r>
            <a:r>
              <a:rPr lang="es-AR" sz="2400" spc="254" dirty="0" smtClean="0">
                <a:latin typeface="Comic Sans MS"/>
                <a:cs typeface="Comic Sans MS"/>
              </a:rPr>
              <a:t> </a:t>
            </a:r>
            <a:r>
              <a:rPr lang="es-AR" sz="2400" spc="-5" dirty="0" smtClean="0">
                <a:latin typeface="Comic Sans MS"/>
                <a:cs typeface="Comic Sans MS"/>
              </a:rPr>
              <a:t>tiempo</a:t>
            </a:r>
            <a:r>
              <a:rPr lang="es-AR" sz="2400" spc="260" dirty="0" smtClean="0">
                <a:latin typeface="Comic Sans MS"/>
                <a:cs typeface="Comic Sans MS"/>
              </a:rPr>
              <a:t> </a:t>
            </a:r>
            <a:r>
              <a:rPr lang="es-AR" sz="2400" spc="-5" dirty="0" smtClean="0">
                <a:latin typeface="Comic Sans MS"/>
                <a:cs typeface="Comic Sans MS"/>
              </a:rPr>
              <a:t>máximo </a:t>
            </a:r>
            <a:r>
              <a:rPr lang="es-AR" sz="2400" dirty="0" smtClean="0">
                <a:latin typeface="Comic Sans MS"/>
                <a:cs typeface="Comic Sans MS"/>
              </a:rPr>
              <a:t> </a:t>
            </a:r>
            <a:r>
              <a:rPr lang="es-AR" sz="2400" spc="-5" dirty="0" smtClean="0">
                <a:latin typeface="Comic Sans MS"/>
                <a:cs typeface="Comic Sans MS"/>
              </a:rPr>
              <a:t>desde la iniciación de la falla hasta su aislamiento en un </a:t>
            </a:r>
            <a:r>
              <a:rPr lang="es-AR" sz="2400" dirty="0" smtClean="0">
                <a:latin typeface="Comic Sans MS"/>
                <a:cs typeface="Comic Sans MS"/>
              </a:rPr>
              <a:t> </a:t>
            </a:r>
            <a:r>
              <a:rPr lang="es-AR" sz="2400" spc="-5" dirty="0" smtClean="0">
                <a:latin typeface="Comic Sans MS"/>
                <a:cs typeface="Comic Sans MS"/>
              </a:rPr>
              <a:t>sistema de potencia para que el sistema de potencia se </a:t>
            </a:r>
            <a:r>
              <a:rPr lang="es-AR" sz="2400" dirty="0" smtClean="0">
                <a:latin typeface="Comic Sans MS"/>
                <a:cs typeface="Comic Sans MS"/>
              </a:rPr>
              <a:t> </a:t>
            </a:r>
            <a:r>
              <a:rPr lang="es-AR" sz="2400" spc="-5" dirty="0" smtClean="0">
                <a:latin typeface="Comic Sans MS"/>
                <a:cs typeface="Comic Sans MS"/>
              </a:rPr>
              <a:t>mantenga estable es el tiempo de </a:t>
            </a:r>
            <a:r>
              <a:rPr lang="es-AR" sz="2400" spc="-5" dirty="0" smtClean="0">
                <a:latin typeface="Comic Sans MS"/>
                <a:cs typeface="Comic Sans MS"/>
              </a:rPr>
              <a:t>despeje </a:t>
            </a:r>
            <a:r>
              <a:rPr lang="es-AR" sz="2400" spc="-5" dirty="0" smtClean="0">
                <a:latin typeface="Comic Sans MS"/>
                <a:cs typeface="Comic Sans MS"/>
              </a:rPr>
              <a:t>crítico del </a:t>
            </a:r>
            <a:r>
              <a:rPr lang="es-AR" sz="2400" dirty="0" smtClean="0">
                <a:latin typeface="Comic Sans MS"/>
                <a:cs typeface="Comic Sans MS"/>
              </a:rPr>
              <a:t> </a:t>
            </a:r>
            <a:r>
              <a:rPr lang="es-AR" sz="2400" spc="-5" dirty="0" smtClean="0">
                <a:latin typeface="Comic Sans MS"/>
                <a:cs typeface="Comic Sans MS"/>
              </a:rPr>
              <a:t>sistema.</a:t>
            </a:r>
            <a:endParaRPr lang="es-AR" sz="24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txBox="1"/>
          <p:nvPr/>
        </p:nvSpPr>
        <p:spPr>
          <a:xfrm>
            <a:off x="296802" y="314292"/>
            <a:ext cx="17287996" cy="7078861"/>
          </a:xfrm>
          <a:prstGeom prst="rect">
            <a:avLst/>
          </a:prstGeom>
        </p:spPr>
        <p:txBody>
          <a:bodyPr vert="horz" wrap="square" lIns="0" tIns="12700" rIns="0" bIns="0" rtlCol="0">
            <a:spAutoFit/>
          </a:bodyPr>
          <a:lstStyle/>
          <a:p>
            <a:pPr marL="12700" algn="just">
              <a:spcBef>
                <a:spcPts val="100"/>
              </a:spcBef>
            </a:pPr>
            <a:r>
              <a:rPr sz="2400" b="1" spc="-10" dirty="0">
                <a:latin typeface="Comic Sans MS"/>
                <a:cs typeface="Comic Sans MS"/>
              </a:rPr>
              <a:t>Ayudas </a:t>
            </a:r>
            <a:r>
              <a:rPr sz="2400" b="1" spc="-5" dirty="0">
                <a:latin typeface="Comic Sans MS"/>
                <a:cs typeface="Comic Sans MS"/>
              </a:rPr>
              <a:t>a </a:t>
            </a:r>
            <a:r>
              <a:rPr sz="2400" b="1" spc="-5">
                <a:latin typeface="Comic Sans MS"/>
                <a:cs typeface="Comic Sans MS"/>
              </a:rPr>
              <a:t>la </a:t>
            </a:r>
            <a:r>
              <a:rPr sz="2400" b="1" spc="-5" smtClean="0">
                <a:latin typeface="Comic Sans MS"/>
                <a:cs typeface="Comic Sans MS"/>
              </a:rPr>
              <a:t>estabilidad</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Varias</a:t>
            </a:r>
            <a:r>
              <a:rPr lang="es-AR" sz="2400" dirty="0" smtClean="0">
                <a:latin typeface="Comic Sans MS"/>
                <a:cs typeface="Comic Sans MS"/>
              </a:rPr>
              <a:t> </a:t>
            </a:r>
            <a:r>
              <a:rPr lang="es-AR" sz="2400" spc="-5" dirty="0" smtClean="0">
                <a:latin typeface="Comic Sans MS"/>
                <a:cs typeface="Comic Sans MS"/>
              </a:rPr>
              <a:t>técnicas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control</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estabilidad</a:t>
            </a:r>
            <a:r>
              <a:rPr lang="es-AR" sz="2400" dirty="0" smtClean="0">
                <a:latin typeface="Comic Sans MS"/>
                <a:cs typeface="Comic Sans MS"/>
              </a:rPr>
              <a:t> </a:t>
            </a:r>
            <a:r>
              <a:rPr lang="es-AR" sz="2400" spc="-5" dirty="0" smtClean="0">
                <a:latin typeface="Comic Sans MS"/>
                <a:cs typeface="Comic Sans MS"/>
              </a:rPr>
              <a:t>pueden</a:t>
            </a:r>
            <a:r>
              <a:rPr lang="es-AR" sz="2400" dirty="0" smtClean="0">
                <a:latin typeface="Comic Sans MS"/>
                <a:cs typeface="Comic Sans MS"/>
              </a:rPr>
              <a:t> </a:t>
            </a:r>
            <a:r>
              <a:rPr lang="es-AR" sz="2400" spc="-5" dirty="0" smtClean="0">
                <a:latin typeface="Comic Sans MS"/>
                <a:cs typeface="Comic Sans MS"/>
              </a:rPr>
              <a:t>ser </a:t>
            </a:r>
            <a:r>
              <a:rPr lang="es-AR" sz="2400" spc="-254" dirty="0" smtClean="0">
                <a:latin typeface="Comic Sans MS"/>
                <a:cs typeface="Comic Sans MS"/>
              </a:rPr>
              <a:t> </a:t>
            </a:r>
            <a:r>
              <a:rPr lang="es-AR" sz="2400" spc="-5" dirty="0" smtClean="0">
                <a:latin typeface="Comic Sans MS"/>
                <a:cs typeface="Comic Sans MS"/>
              </a:rPr>
              <a:t>requeridas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lograr</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estabilidad</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sistema. </a:t>
            </a:r>
            <a:r>
              <a:rPr lang="es-AR" sz="2400" dirty="0" smtClean="0">
                <a:latin typeface="Comic Sans MS"/>
                <a:cs typeface="Comic Sans MS"/>
              </a:rPr>
              <a:t> </a:t>
            </a:r>
            <a:r>
              <a:rPr lang="es-AR" sz="2400" spc="-5" dirty="0" smtClean="0">
                <a:latin typeface="Comic Sans MS"/>
                <a:cs typeface="Comic Sans MS"/>
              </a:rPr>
              <a:t>Seguidamente se </a:t>
            </a:r>
            <a:r>
              <a:rPr lang="es-AR" sz="2400" spc="-5" dirty="0" smtClean="0">
                <a:latin typeface="Comic Sans MS"/>
                <a:cs typeface="Comic Sans MS"/>
              </a:rPr>
              <a:t>enumeran algunas formas frecuentemente </a:t>
            </a:r>
            <a:r>
              <a:rPr lang="es-AR" sz="2400" dirty="0" smtClean="0">
                <a:latin typeface="Comic Sans MS"/>
                <a:cs typeface="Comic Sans MS"/>
              </a:rPr>
              <a:t> </a:t>
            </a:r>
            <a:r>
              <a:rPr lang="es-AR" sz="2400" spc="-5" dirty="0" smtClean="0">
                <a:latin typeface="Comic Sans MS"/>
                <a:cs typeface="Comic Sans MS"/>
              </a:rPr>
              <a:t>empleadas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ayudar</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estabilidad.</a:t>
            </a:r>
            <a:endParaRPr lang="es-AR" sz="2400" dirty="0" smtClean="0">
              <a:latin typeface="Comic Sans MS"/>
              <a:cs typeface="Comic Sans MS"/>
            </a:endParaRPr>
          </a:p>
          <a:p>
            <a:pPr marL="12700" algn="just">
              <a:spcBef>
                <a:spcPts val="100"/>
              </a:spcBef>
            </a:pPr>
            <a:endParaRPr lang="es-ES" sz="2400" dirty="0" smtClean="0">
              <a:latin typeface="Comic Sans MS"/>
              <a:cs typeface="Comic Sans MS"/>
            </a:endParaRPr>
          </a:p>
          <a:p>
            <a:pPr marL="12700" algn="just">
              <a:spcBef>
                <a:spcPts val="100"/>
              </a:spcBef>
              <a:buFont typeface="Wingdings" pitchFamily="2" charset="2"/>
              <a:buChar char="Ø"/>
            </a:pPr>
            <a:r>
              <a:rPr lang="es-AR" sz="2400" b="1" spc="-5" dirty="0" smtClean="0">
                <a:latin typeface="Comic Sans MS"/>
                <a:cs typeface="Comic Sans MS"/>
              </a:rPr>
              <a:t>Técnicas</a:t>
            </a:r>
            <a:r>
              <a:rPr lang="es-AR" sz="2400" b="1" spc="5" dirty="0" smtClean="0">
                <a:latin typeface="Comic Sans MS"/>
                <a:cs typeface="Comic Sans MS"/>
              </a:rPr>
              <a:t> </a:t>
            </a:r>
            <a:r>
              <a:rPr lang="es-AR" sz="2400" b="1" spc="-5" dirty="0" smtClean="0">
                <a:latin typeface="Comic Sans MS"/>
                <a:cs typeface="Comic Sans MS"/>
              </a:rPr>
              <a:t>de</a:t>
            </a:r>
            <a:r>
              <a:rPr lang="es-AR" sz="2400" b="1" spc="10" dirty="0" smtClean="0">
                <a:latin typeface="Comic Sans MS"/>
                <a:cs typeface="Comic Sans MS"/>
              </a:rPr>
              <a:t> </a:t>
            </a:r>
            <a:r>
              <a:rPr lang="es-AR" sz="2400" b="1" spc="-5" dirty="0" smtClean="0">
                <a:latin typeface="Comic Sans MS"/>
                <a:cs typeface="Comic Sans MS"/>
              </a:rPr>
              <a:t>despeje</a:t>
            </a:r>
            <a:r>
              <a:rPr lang="es-AR" sz="2400" b="1" spc="5" dirty="0" smtClean="0">
                <a:latin typeface="Comic Sans MS"/>
                <a:cs typeface="Comic Sans MS"/>
              </a:rPr>
              <a:t> </a:t>
            </a:r>
            <a:r>
              <a:rPr lang="es-AR" sz="2400" b="1" spc="-5" dirty="0" smtClean="0">
                <a:latin typeface="Comic Sans MS"/>
                <a:cs typeface="Comic Sans MS"/>
              </a:rPr>
              <a:t>más</a:t>
            </a:r>
            <a:r>
              <a:rPr lang="es-AR" sz="2400" b="1" spc="10" dirty="0" smtClean="0">
                <a:latin typeface="Comic Sans MS"/>
                <a:cs typeface="Comic Sans MS"/>
              </a:rPr>
              <a:t> </a:t>
            </a:r>
            <a:r>
              <a:rPr lang="es-AR" sz="2400" b="1" spc="-5" dirty="0" smtClean="0">
                <a:latin typeface="Comic Sans MS"/>
                <a:cs typeface="Comic Sans MS"/>
              </a:rPr>
              <a:t>rápido</a:t>
            </a:r>
            <a:r>
              <a:rPr lang="es-AR" sz="2400" b="1" spc="5" dirty="0" smtClean="0">
                <a:latin typeface="Comic Sans MS"/>
                <a:cs typeface="Comic Sans MS"/>
              </a:rPr>
              <a:t> </a:t>
            </a:r>
            <a:r>
              <a:rPr lang="es-AR" sz="2400" b="1" spc="-5" dirty="0" smtClean="0">
                <a:latin typeface="Comic Sans MS"/>
                <a:cs typeface="Comic Sans MS"/>
              </a:rPr>
              <a:t>de</a:t>
            </a:r>
            <a:r>
              <a:rPr lang="es-AR" sz="2400" b="1" spc="10" dirty="0" smtClean="0">
                <a:latin typeface="Comic Sans MS"/>
                <a:cs typeface="Comic Sans MS"/>
              </a:rPr>
              <a:t> </a:t>
            </a:r>
            <a:r>
              <a:rPr lang="es-AR" sz="2400" b="1" spc="-5" dirty="0" smtClean="0">
                <a:latin typeface="Comic Sans MS"/>
                <a:cs typeface="Comic Sans MS"/>
              </a:rPr>
              <a:t>fallas</a:t>
            </a:r>
          </a:p>
          <a:p>
            <a:pPr marL="12700" algn="just">
              <a:spcBef>
                <a:spcPts val="100"/>
              </a:spcBef>
            </a:pPr>
            <a:endParaRPr lang="es-ES" sz="2400" b="1" spc="-5" dirty="0" smtClean="0">
              <a:latin typeface="Comic Sans MS"/>
              <a:cs typeface="Comic Sans MS"/>
            </a:endParaRPr>
          </a:p>
          <a:p>
            <a:pPr marL="469900" indent="-457200" algn="just">
              <a:spcBef>
                <a:spcPts val="100"/>
              </a:spcBef>
              <a:buFont typeface="+mj-lt"/>
              <a:buAutoNum type="arabicPeriod"/>
            </a:pPr>
            <a:r>
              <a:rPr lang="es-AR" sz="2400" b="1" spc="-5" dirty="0" smtClean="0">
                <a:latin typeface="Comic Sans MS"/>
                <a:cs typeface="Comic Sans MS"/>
              </a:rPr>
              <a:t>Esquemas</a:t>
            </a:r>
            <a:r>
              <a:rPr lang="es-AR" sz="2400" b="1" dirty="0" smtClean="0">
                <a:latin typeface="Comic Sans MS"/>
                <a:cs typeface="Comic Sans MS"/>
              </a:rPr>
              <a:t> </a:t>
            </a:r>
            <a:r>
              <a:rPr lang="es-AR" sz="2400" b="1" spc="-5" dirty="0" smtClean="0">
                <a:latin typeface="Comic Sans MS"/>
                <a:cs typeface="Comic Sans MS"/>
              </a:rPr>
              <a:t>de</a:t>
            </a:r>
            <a:r>
              <a:rPr lang="es-AR" sz="2400" b="1" dirty="0" smtClean="0">
                <a:latin typeface="Comic Sans MS"/>
                <a:cs typeface="Comic Sans MS"/>
              </a:rPr>
              <a:t> </a:t>
            </a:r>
            <a:r>
              <a:rPr lang="es-AR" sz="2400" b="1" spc="-5" dirty="0" smtClean="0">
                <a:latin typeface="Comic Sans MS"/>
                <a:cs typeface="Comic Sans MS"/>
              </a:rPr>
              <a:t>falla</a:t>
            </a:r>
            <a:r>
              <a:rPr lang="es-AR" sz="2400" b="1" dirty="0" smtClean="0">
                <a:latin typeface="Comic Sans MS"/>
                <a:cs typeface="Comic Sans MS"/>
              </a:rPr>
              <a:t> </a:t>
            </a:r>
            <a:r>
              <a:rPr lang="es-AR" sz="2400" b="1" spc="-5" dirty="0" smtClean="0">
                <a:latin typeface="Comic Sans MS"/>
                <a:cs typeface="Comic Sans MS"/>
              </a:rPr>
              <a:t>de</a:t>
            </a:r>
            <a:r>
              <a:rPr lang="es-AR" sz="2400" b="1" spc="260" dirty="0" smtClean="0">
                <a:latin typeface="Comic Sans MS"/>
                <a:cs typeface="Comic Sans MS"/>
              </a:rPr>
              <a:t> </a:t>
            </a:r>
            <a:r>
              <a:rPr lang="es-AR" sz="2400" b="1" spc="-5" dirty="0" smtClean="0">
                <a:latin typeface="Comic Sans MS"/>
                <a:cs typeface="Comic Sans MS"/>
              </a:rPr>
              <a:t>interruptor</a:t>
            </a:r>
            <a:r>
              <a:rPr lang="es-AR" sz="2400" b="1" spc="260" dirty="0" smtClean="0">
                <a:latin typeface="Comic Sans MS"/>
                <a:cs typeface="Comic Sans MS"/>
              </a:rPr>
              <a:t> </a:t>
            </a:r>
            <a:r>
              <a:rPr lang="es-AR" sz="2400" b="1" spc="-5" dirty="0" smtClean="0">
                <a:latin typeface="Comic Sans MS"/>
                <a:cs typeface="Comic Sans MS"/>
              </a:rPr>
              <a:t>de</a:t>
            </a:r>
            <a:r>
              <a:rPr lang="es-AR" sz="2400" b="1" spc="260" dirty="0" smtClean="0">
                <a:latin typeface="Comic Sans MS"/>
                <a:cs typeface="Comic Sans MS"/>
              </a:rPr>
              <a:t> </a:t>
            </a:r>
            <a:r>
              <a:rPr lang="es-AR" sz="2400" b="1" spc="-5" dirty="0" smtClean="0">
                <a:latin typeface="Comic Sans MS"/>
                <a:cs typeface="Comic Sans MS"/>
              </a:rPr>
              <a:t>alta </a:t>
            </a:r>
            <a:r>
              <a:rPr lang="es-AR" sz="2400" b="1" dirty="0" smtClean="0">
                <a:latin typeface="Comic Sans MS"/>
                <a:cs typeface="Comic Sans MS"/>
              </a:rPr>
              <a:t> </a:t>
            </a:r>
            <a:r>
              <a:rPr lang="es-AR" sz="2400" b="1" spc="-5" dirty="0" smtClean="0">
                <a:latin typeface="Comic Sans MS"/>
                <a:cs typeface="Comic Sans MS"/>
              </a:rPr>
              <a:t>rapidez</a:t>
            </a:r>
            <a:r>
              <a:rPr lang="es-AR" sz="2400" spc="-5" dirty="0" smtClean="0">
                <a:latin typeface="Comic Sans MS"/>
                <a:cs typeface="Comic Sans MS"/>
              </a:rPr>
              <a:t>.-</a:t>
            </a:r>
            <a:r>
              <a:rPr lang="es-AR" sz="2400" spc="105" dirty="0" smtClean="0">
                <a:latin typeface="Comic Sans MS"/>
                <a:cs typeface="Comic Sans MS"/>
              </a:rPr>
              <a:t> </a:t>
            </a:r>
            <a:r>
              <a:rPr lang="es-AR" sz="2400" spc="-5" dirty="0" smtClean="0">
                <a:latin typeface="Comic Sans MS"/>
                <a:cs typeface="Comic Sans MS"/>
              </a:rPr>
              <a:t>Proporcionan</a:t>
            </a:r>
            <a:r>
              <a:rPr lang="es-AR" sz="2400" spc="110" dirty="0" smtClean="0">
                <a:latin typeface="Comic Sans MS"/>
                <a:cs typeface="Comic Sans MS"/>
              </a:rPr>
              <a:t> </a:t>
            </a:r>
            <a:r>
              <a:rPr lang="es-AR" sz="2400" spc="-5" dirty="0" smtClean="0">
                <a:latin typeface="Comic Sans MS"/>
                <a:cs typeface="Comic Sans MS"/>
              </a:rPr>
              <a:t>un</a:t>
            </a:r>
            <a:r>
              <a:rPr lang="es-AR" sz="2400" spc="105" dirty="0" smtClean="0">
                <a:latin typeface="Comic Sans MS"/>
                <a:cs typeface="Comic Sans MS"/>
              </a:rPr>
              <a:t> </a:t>
            </a:r>
            <a:r>
              <a:rPr lang="es-AR" sz="2400" spc="-5" dirty="0" smtClean="0">
                <a:latin typeface="Comic Sans MS"/>
                <a:cs typeface="Comic Sans MS"/>
              </a:rPr>
              <a:t>rápido</a:t>
            </a:r>
            <a:r>
              <a:rPr lang="es-AR" sz="2400" spc="105" dirty="0" smtClean="0">
                <a:latin typeface="Comic Sans MS"/>
                <a:cs typeface="Comic Sans MS"/>
              </a:rPr>
              <a:t> </a:t>
            </a:r>
            <a:r>
              <a:rPr lang="es-AR" sz="2400" spc="-5" dirty="0" smtClean="0">
                <a:latin typeface="Comic Sans MS"/>
                <a:cs typeface="Comic Sans MS"/>
              </a:rPr>
              <a:t>despeje</a:t>
            </a:r>
            <a:r>
              <a:rPr lang="es-AR" sz="2400" spc="105" dirty="0" smtClean="0">
                <a:latin typeface="Comic Sans MS"/>
                <a:cs typeface="Comic Sans MS"/>
              </a:rPr>
              <a:t> </a:t>
            </a:r>
            <a:r>
              <a:rPr lang="es-AR" sz="2400" spc="-5" dirty="0" smtClean="0">
                <a:latin typeface="Comic Sans MS"/>
                <a:cs typeface="Comic Sans MS"/>
              </a:rPr>
              <a:t>de </a:t>
            </a:r>
            <a:r>
              <a:rPr lang="es-AR" sz="2400" spc="-260" dirty="0" smtClean="0">
                <a:latin typeface="Comic Sans MS"/>
                <a:cs typeface="Comic Sans MS"/>
              </a:rPr>
              <a:t> </a:t>
            </a:r>
            <a:r>
              <a:rPr lang="es-AR" sz="2400" spc="-5" dirty="0" smtClean="0">
                <a:latin typeface="Comic Sans MS"/>
                <a:cs typeface="Comic Sans MS"/>
              </a:rPr>
              <a:t>la falla con el disparo de los interruptores de </a:t>
            </a:r>
            <a:r>
              <a:rPr lang="es-AR" sz="2400" dirty="0" smtClean="0">
                <a:latin typeface="Comic Sans MS"/>
                <a:cs typeface="Comic Sans MS"/>
              </a:rPr>
              <a:t> </a:t>
            </a:r>
            <a:r>
              <a:rPr lang="es-AR" sz="2400" spc="-10" dirty="0" smtClean="0">
                <a:latin typeface="Comic Sans MS"/>
                <a:cs typeface="Comic Sans MS"/>
              </a:rPr>
              <a:t>respaldo</a:t>
            </a:r>
            <a:r>
              <a:rPr lang="es-AR" sz="2400" spc="-10" dirty="0" smtClean="0">
                <a:latin typeface="Comic Sans MS"/>
                <a:cs typeface="Comic Sans MS"/>
              </a:rPr>
              <a:t>.</a:t>
            </a:r>
            <a:endParaRPr lang="es-AR" sz="2400" dirty="0" smtClean="0">
              <a:latin typeface="Comic Sans MS"/>
              <a:cs typeface="Comic Sans MS"/>
            </a:endParaRPr>
          </a:p>
          <a:p>
            <a:pPr marL="469266" marR="5080" indent="-457200" algn="just">
              <a:spcBef>
                <a:spcPts val="100"/>
              </a:spcBef>
              <a:buFont typeface="+mj-lt"/>
              <a:buAutoNum type="arabicPeriod"/>
              <a:tabLst>
                <a:tab pos="232410" algn="l"/>
              </a:tabLst>
            </a:pPr>
            <a:r>
              <a:rPr lang="es-AR" sz="2400" b="1" spc="-5" dirty="0" smtClean="0">
                <a:latin typeface="Comic Sans MS"/>
                <a:cs typeface="Comic Sans MS"/>
              </a:rPr>
              <a:t>Sistema</a:t>
            </a:r>
            <a:r>
              <a:rPr lang="es-AR" sz="2400" b="1" dirty="0" smtClean="0">
                <a:latin typeface="Comic Sans MS"/>
                <a:cs typeface="Comic Sans MS"/>
              </a:rPr>
              <a:t> </a:t>
            </a:r>
            <a:r>
              <a:rPr lang="es-AR" sz="2400" b="1" spc="-5" dirty="0" smtClean="0">
                <a:latin typeface="Comic Sans MS"/>
                <a:cs typeface="Comic Sans MS"/>
              </a:rPr>
              <a:t>piloto</a:t>
            </a:r>
            <a:r>
              <a:rPr lang="es-AR" sz="2400" b="1" dirty="0" smtClean="0">
                <a:latin typeface="Comic Sans MS"/>
                <a:cs typeface="Comic Sans MS"/>
              </a:rPr>
              <a:t> </a:t>
            </a:r>
            <a:r>
              <a:rPr lang="es-AR" sz="2400" b="1" spc="-5" dirty="0" smtClean="0">
                <a:latin typeface="Comic Sans MS"/>
                <a:cs typeface="Comic Sans MS"/>
              </a:rPr>
              <a:t>de</a:t>
            </a:r>
            <a:r>
              <a:rPr lang="es-AR" sz="2400" b="1" dirty="0" smtClean="0">
                <a:latin typeface="Comic Sans MS"/>
                <a:cs typeface="Comic Sans MS"/>
              </a:rPr>
              <a:t> </a:t>
            </a:r>
            <a:r>
              <a:rPr lang="es-AR" sz="2400" b="1" spc="-5" dirty="0" smtClean="0">
                <a:latin typeface="Comic Sans MS"/>
                <a:cs typeface="Comic Sans MS"/>
              </a:rPr>
              <a:t>protección</a:t>
            </a:r>
            <a:r>
              <a:rPr lang="es-AR" sz="2400" spc="-5" dirty="0" smtClean="0">
                <a:latin typeface="Comic Sans MS"/>
                <a:cs typeface="Comic Sans MS"/>
              </a:rPr>
              <a:t>.-</a:t>
            </a:r>
            <a:r>
              <a:rPr lang="es-AR" sz="2400" spc="260" dirty="0" smtClean="0">
                <a:latin typeface="Comic Sans MS"/>
                <a:cs typeface="Comic Sans MS"/>
              </a:rPr>
              <a:t> </a:t>
            </a:r>
            <a:r>
              <a:rPr lang="es-AR" sz="2400" spc="-5" dirty="0" smtClean="0">
                <a:latin typeface="Comic Sans MS"/>
                <a:cs typeface="Comic Sans MS"/>
              </a:rPr>
              <a:t>Proporciona </a:t>
            </a:r>
            <a:r>
              <a:rPr lang="es-AR" sz="2400" dirty="0" smtClean="0">
                <a:latin typeface="Comic Sans MS"/>
                <a:cs typeface="Comic Sans MS"/>
              </a:rPr>
              <a:t> </a:t>
            </a:r>
            <a:r>
              <a:rPr lang="es-AR" sz="2400" spc="-5" dirty="0" smtClean="0">
                <a:latin typeface="Comic Sans MS"/>
                <a:cs typeface="Comic Sans MS"/>
              </a:rPr>
              <a:t>rápido </a:t>
            </a:r>
            <a:r>
              <a:rPr lang="es-AR" sz="2400" spc="-5" dirty="0" smtClean="0">
                <a:latin typeface="Comic Sans MS"/>
                <a:cs typeface="Comic Sans MS"/>
              </a:rPr>
              <a:t>despeje </a:t>
            </a:r>
            <a:r>
              <a:rPr lang="es-AR" sz="2400" spc="-5" dirty="0" smtClean="0">
                <a:latin typeface="Comic Sans MS"/>
                <a:cs typeface="Comic Sans MS"/>
              </a:rPr>
              <a:t>de ambos extremos de una </a:t>
            </a:r>
            <a:r>
              <a:rPr lang="es-AR" sz="2400" dirty="0" smtClean="0">
                <a:latin typeface="Comic Sans MS"/>
                <a:cs typeface="Comic Sans MS"/>
              </a:rPr>
              <a:t> </a:t>
            </a:r>
            <a:r>
              <a:rPr lang="es-AR" sz="2400" spc="-5" dirty="0" smtClean="0">
                <a:latin typeface="Comic Sans MS"/>
                <a:cs typeface="Comic Sans MS"/>
              </a:rPr>
              <a:t>línea, sin importar el lugar de la falla en la línea, </a:t>
            </a:r>
            <a:r>
              <a:rPr lang="es-AR" sz="2400" dirty="0" smtClean="0">
                <a:latin typeface="Comic Sans MS"/>
                <a:cs typeface="Comic Sans MS"/>
              </a:rPr>
              <a:t> </a:t>
            </a:r>
            <a:r>
              <a:rPr lang="es-AR" sz="2400" spc="-5" dirty="0" smtClean="0">
                <a:latin typeface="Comic Sans MS"/>
                <a:cs typeface="Comic Sans MS"/>
              </a:rPr>
              <a:t>reduciendo</a:t>
            </a:r>
            <a:r>
              <a:rPr lang="es-AR" sz="2400" dirty="0" smtClean="0">
                <a:latin typeface="Comic Sans MS"/>
                <a:cs typeface="Comic Sans MS"/>
              </a:rPr>
              <a:t> </a:t>
            </a:r>
            <a:r>
              <a:rPr lang="es-AR" sz="2400" spc="-5" dirty="0" smtClean="0">
                <a:latin typeface="Comic Sans MS"/>
                <a:cs typeface="Comic Sans MS"/>
              </a:rPr>
              <a:t>así</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aceleración</a:t>
            </a:r>
            <a:r>
              <a:rPr lang="es-AR" sz="2400" dirty="0" smtClean="0">
                <a:latin typeface="Comic Sans MS"/>
                <a:cs typeface="Comic Sans MS"/>
              </a:rPr>
              <a:t> </a:t>
            </a:r>
            <a:r>
              <a:rPr lang="es-AR" sz="2400" spc="-5" dirty="0" smtClean="0">
                <a:latin typeface="Comic Sans MS"/>
                <a:cs typeface="Comic Sans MS"/>
              </a:rPr>
              <a:t>del </a:t>
            </a:r>
            <a:r>
              <a:rPr lang="es-AR" sz="2400" dirty="0" smtClean="0">
                <a:latin typeface="Comic Sans MS"/>
                <a:cs typeface="Comic Sans MS"/>
              </a:rPr>
              <a:t> </a:t>
            </a:r>
            <a:r>
              <a:rPr lang="es-AR" sz="2400" spc="-5" dirty="0" smtClean="0">
                <a:latin typeface="Comic Sans MS"/>
                <a:cs typeface="Comic Sans MS"/>
              </a:rPr>
              <a:t>ángulo del</a:t>
            </a:r>
            <a:r>
              <a:rPr lang="es-AR" sz="2400" dirty="0" smtClean="0">
                <a:latin typeface="Comic Sans MS"/>
                <a:cs typeface="Comic Sans MS"/>
              </a:rPr>
              <a:t> </a:t>
            </a:r>
            <a:r>
              <a:rPr lang="es-AR" sz="2400" spc="-5" dirty="0" smtClean="0">
                <a:latin typeface="Comic Sans MS"/>
                <a:cs typeface="Comic Sans MS"/>
              </a:rPr>
              <a:t>rotor.</a:t>
            </a:r>
            <a:endParaRPr lang="es-AR" sz="2400" dirty="0" smtClean="0">
              <a:latin typeface="Comic Sans MS"/>
              <a:cs typeface="Comic Sans MS"/>
            </a:endParaRPr>
          </a:p>
          <a:p>
            <a:pPr marL="469266" marR="5080" indent="-457200" algn="just">
              <a:buFont typeface="+mj-lt"/>
              <a:buAutoNum type="arabicPeriod"/>
              <a:tabLst>
                <a:tab pos="232410" algn="l"/>
              </a:tabLst>
            </a:pPr>
            <a:r>
              <a:rPr lang="es-AR" sz="2400" b="1" spc="-5" dirty="0" smtClean="0">
                <a:latin typeface="Comic Sans MS"/>
                <a:cs typeface="Comic Sans MS"/>
              </a:rPr>
              <a:t>Relés de actuación rápida dual</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Proporcionan </a:t>
            </a:r>
            <a:r>
              <a:rPr lang="es-AR" sz="2400" dirty="0" smtClean="0">
                <a:latin typeface="Comic Sans MS"/>
                <a:cs typeface="Comic Sans MS"/>
              </a:rPr>
              <a:t> </a:t>
            </a:r>
            <a:r>
              <a:rPr lang="es-AR" sz="2400" spc="-5" dirty="0" smtClean="0">
                <a:latin typeface="Comic Sans MS"/>
                <a:cs typeface="Comic Sans MS"/>
              </a:rPr>
              <a:t>despeje </a:t>
            </a:r>
            <a:r>
              <a:rPr lang="es-AR" sz="2400" spc="-5" dirty="0" smtClean="0">
                <a:latin typeface="Comic Sans MS"/>
                <a:cs typeface="Comic Sans MS"/>
              </a:rPr>
              <a:t>redundante de alta rapidez de fallas </a:t>
            </a:r>
            <a:r>
              <a:rPr lang="es-AR" sz="2400" spc="-254"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relé</a:t>
            </a:r>
            <a:r>
              <a:rPr lang="es-AR" sz="2400" dirty="0" smtClean="0">
                <a:latin typeface="Comic Sans MS"/>
                <a:cs typeface="Comic Sans MS"/>
              </a:rPr>
              <a:t> </a:t>
            </a:r>
            <a:r>
              <a:rPr lang="es-AR" sz="2400" spc="-5" dirty="0" smtClean="0">
                <a:latin typeface="Comic Sans MS"/>
                <a:cs typeface="Comic Sans MS"/>
              </a:rPr>
              <a:t>o</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falla</a:t>
            </a:r>
            <a:r>
              <a:rPr lang="es-AR" sz="2400" spc="254" dirty="0" smtClean="0">
                <a:latin typeface="Comic Sans MS"/>
                <a:cs typeface="Comic Sans MS"/>
              </a:rPr>
              <a:t> </a:t>
            </a:r>
            <a:r>
              <a:rPr lang="es-AR" sz="2400" spc="-5" dirty="0" smtClean="0">
                <a:latin typeface="Comic Sans MS"/>
                <a:cs typeface="Comic Sans MS"/>
              </a:rPr>
              <a:t>en </a:t>
            </a:r>
            <a:r>
              <a:rPr lang="es-AR" sz="2400" dirty="0" smtClean="0">
                <a:latin typeface="Comic Sans MS"/>
                <a:cs typeface="Comic Sans MS"/>
              </a:rPr>
              <a:t> </a:t>
            </a:r>
            <a:r>
              <a:rPr lang="es-AR" sz="2400" spc="-5" dirty="0" smtClean="0">
                <a:latin typeface="Comic Sans MS"/>
                <a:cs typeface="Comic Sans MS"/>
              </a:rPr>
              <a:t>operar.</a:t>
            </a:r>
          </a:p>
          <a:p>
            <a:pPr marL="469266" marR="5080" indent="-457200" algn="just">
              <a:buFont typeface="+mj-lt"/>
              <a:buAutoNum type="arabicPeriod"/>
              <a:tabLst>
                <a:tab pos="232410" algn="l"/>
              </a:tabLst>
            </a:pPr>
            <a:r>
              <a:rPr lang="es-AR" sz="2400" b="1" spc="-5" dirty="0" smtClean="0">
                <a:latin typeface="Comic Sans MS"/>
                <a:cs typeface="Comic Sans MS"/>
              </a:rPr>
              <a:t>Interruptores</a:t>
            </a:r>
            <a:r>
              <a:rPr lang="es-AR" sz="2400" b="1" spc="-5" dirty="0" smtClean="0">
                <a:latin typeface="Comic Sans MS"/>
                <a:cs typeface="Comic Sans MS"/>
              </a:rPr>
              <a:t>	de	</a:t>
            </a:r>
            <a:r>
              <a:rPr lang="es-AR" sz="2400" b="1" spc="-5" dirty="0" smtClean="0">
                <a:latin typeface="Comic Sans MS"/>
                <a:cs typeface="Comic Sans MS"/>
              </a:rPr>
              <a:t>apertura</a:t>
            </a:r>
            <a:r>
              <a:rPr lang="es-AR" sz="2400" b="1" spc="-5" dirty="0" smtClean="0">
                <a:latin typeface="Comic Sans MS"/>
                <a:cs typeface="Comic Sans MS"/>
              </a:rPr>
              <a:t>	</a:t>
            </a:r>
            <a:r>
              <a:rPr lang="es-AR" sz="2400" b="1" spc="-5" dirty="0" smtClean="0">
                <a:latin typeface="Comic Sans MS"/>
                <a:cs typeface="Comic Sans MS"/>
              </a:rPr>
              <a:t>rápida</a:t>
            </a:r>
            <a:r>
              <a:rPr lang="es-AR" sz="2400" spc="-5" dirty="0" smtClean="0">
                <a:latin typeface="Comic Sans MS"/>
                <a:cs typeface="Comic Sans MS"/>
              </a:rPr>
              <a:t>.- Proporcionan</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más</a:t>
            </a:r>
            <a:r>
              <a:rPr lang="es-AR" sz="2400" dirty="0" smtClean="0">
                <a:latin typeface="Comic Sans MS"/>
                <a:cs typeface="Comic Sans MS"/>
              </a:rPr>
              <a:t> </a:t>
            </a:r>
            <a:r>
              <a:rPr lang="es-AR" sz="2400" spc="-5" dirty="0" smtClean="0">
                <a:latin typeface="Comic Sans MS"/>
                <a:cs typeface="Comic Sans MS"/>
              </a:rPr>
              <a:t>rápida</a:t>
            </a:r>
            <a:r>
              <a:rPr lang="es-AR" sz="2400" dirty="0" smtClean="0">
                <a:latin typeface="Comic Sans MS"/>
                <a:cs typeface="Comic Sans MS"/>
              </a:rPr>
              <a:t> </a:t>
            </a:r>
            <a:r>
              <a:rPr lang="es-AR" sz="2400" spc="-5" dirty="0" smtClean="0">
                <a:latin typeface="Comic Sans MS"/>
                <a:cs typeface="Comic Sans MS"/>
              </a:rPr>
              <a:t>remoción</a:t>
            </a:r>
            <a:r>
              <a:rPr lang="es-AR" sz="2400" spc="254"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falla,</a:t>
            </a:r>
            <a:r>
              <a:rPr lang="es-AR" sz="2400" dirty="0" smtClean="0">
                <a:latin typeface="Comic Sans MS"/>
                <a:cs typeface="Comic Sans MS"/>
              </a:rPr>
              <a:t> </a:t>
            </a:r>
            <a:r>
              <a:rPr lang="es-AR" sz="2400" spc="-5" dirty="0" smtClean="0">
                <a:latin typeface="Comic Sans MS"/>
                <a:cs typeface="Comic Sans MS"/>
              </a:rPr>
              <a:t>lo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significa</a:t>
            </a:r>
            <a:r>
              <a:rPr lang="es-AR" sz="2400" dirty="0" smtClean="0">
                <a:latin typeface="Comic Sans MS"/>
                <a:cs typeface="Comic Sans MS"/>
              </a:rPr>
              <a:t> </a:t>
            </a:r>
            <a:r>
              <a:rPr lang="es-AR" sz="2400" spc="-5" dirty="0" smtClean="0">
                <a:latin typeface="Comic Sans MS"/>
                <a:cs typeface="Comic Sans MS"/>
              </a:rPr>
              <a:t>tiempos</a:t>
            </a:r>
            <a:r>
              <a:rPr lang="es-AR" sz="2400" dirty="0" smtClean="0">
                <a:latin typeface="Comic Sans MS"/>
                <a:cs typeface="Comic Sans MS"/>
              </a:rPr>
              <a:t> </a:t>
            </a:r>
            <a:r>
              <a:rPr lang="es-AR" sz="2400" spc="-5" dirty="0" smtClean="0">
                <a:latin typeface="Comic Sans MS"/>
                <a:cs typeface="Comic Sans MS"/>
              </a:rPr>
              <a:t>reducidos</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aceleración</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rotor.</a:t>
            </a:r>
          </a:p>
          <a:p>
            <a:pPr marL="469266" marR="5080" indent="-457200" algn="just">
              <a:buFont typeface="+mj-lt"/>
              <a:buAutoNum type="arabicPeriod"/>
              <a:tabLst>
                <a:tab pos="232410" algn="l"/>
              </a:tabLst>
            </a:pPr>
            <a:r>
              <a:rPr lang="es-AR" sz="2400" b="1" spc="-5" dirty="0" smtClean="0">
                <a:latin typeface="Comic Sans MS"/>
                <a:cs typeface="Comic Sans MS"/>
              </a:rPr>
              <a:t>Disparo </a:t>
            </a:r>
            <a:r>
              <a:rPr lang="es-AR" sz="2400" b="1" spc="-5" dirty="0" smtClean="0">
                <a:latin typeface="Comic Sans MS"/>
                <a:cs typeface="Comic Sans MS"/>
              </a:rPr>
              <a:t>transferido por falla de interruptor del </a:t>
            </a:r>
            <a:r>
              <a:rPr lang="es-AR" sz="2400" b="1" dirty="0" smtClean="0">
                <a:latin typeface="Comic Sans MS"/>
                <a:cs typeface="Comic Sans MS"/>
              </a:rPr>
              <a:t> </a:t>
            </a:r>
            <a:r>
              <a:rPr lang="es-AR" sz="2400" b="1" spc="-5" dirty="0" smtClean="0">
                <a:latin typeface="Comic Sans MS"/>
                <a:cs typeface="Comic Sans MS"/>
              </a:rPr>
              <a:t>bus remoto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Utiliza un canal de comunicación </a:t>
            </a:r>
            <a:r>
              <a:rPr lang="es-AR" sz="2400" dirty="0" smtClean="0">
                <a:latin typeface="Comic Sans MS"/>
                <a:cs typeface="Comic Sans MS"/>
              </a:rPr>
              <a:t> </a:t>
            </a:r>
            <a:r>
              <a:rPr lang="es-AR" sz="2400" spc="-5" dirty="0" smtClean="0">
                <a:latin typeface="Comic Sans MS"/>
                <a:cs typeface="Comic Sans MS"/>
              </a:rPr>
              <a:t>para acelerar el </a:t>
            </a:r>
            <a:r>
              <a:rPr lang="es-AR" sz="2400" spc="-5" dirty="0" smtClean="0">
                <a:latin typeface="Comic Sans MS"/>
                <a:cs typeface="Comic Sans MS"/>
              </a:rPr>
              <a:t>despeje </a:t>
            </a:r>
            <a:r>
              <a:rPr lang="es-AR" sz="2400" spc="-5" dirty="0" smtClean="0">
                <a:latin typeface="Comic Sans MS"/>
                <a:cs typeface="Comic Sans MS"/>
              </a:rPr>
              <a:t>de la falla en las </a:t>
            </a:r>
            <a:r>
              <a:rPr lang="es-AR" sz="2400" dirty="0" smtClean="0">
                <a:latin typeface="Comic Sans MS"/>
                <a:cs typeface="Comic Sans MS"/>
              </a:rPr>
              <a:t> </a:t>
            </a:r>
            <a:r>
              <a:rPr lang="es-AR" sz="2400" spc="-5" dirty="0" smtClean="0">
                <a:latin typeface="Comic Sans MS"/>
                <a:cs typeface="Comic Sans MS"/>
              </a:rPr>
              <a:t>terminales de línea de la planta generadora, si </a:t>
            </a:r>
            <a:r>
              <a:rPr lang="es-AR" sz="2400" dirty="0" smtClean="0">
                <a:latin typeface="Comic Sans MS"/>
                <a:cs typeface="Comic Sans MS"/>
              </a:rPr>
              <a:t> </a:t>
            </a:r>
            <a:r>
              <a:rPr lang="es-AR" sz="2400" spc="-5" dirty="0" smtClean="0">
                <a:latin typeface="Comic Sans MS"/>
                <a:cs typeface="Comic Sans MS"/>
              </a:rPr>
              <a:t>falla</a:t>
            </a:r>
            <a:r>
              <a:rPr lang="es-AR" sz="2400" spc="145" dirty="0" smtClean="0">
                <a:latin typeface="Comic Sans MS"/>
                <a:cs typeface="Comic Sans MS"/>
              </a:rPr>
              <a:t> </a:t>
            </a:r>
            <a:r>
              <a:rPr lang="es-AR" sz="2400" spc="-5" dirty="0" smtClean="0">
                <a:latin typeface="Comic Sans MS"/>
                <a:cs typeface="Comic Sans MS"/>
              </a:rPr>
              <a:t>el</a:t>
            </a:r>
            <a:r>
              <a:rPr lang="es-AR" sz="2400" spc="150" dirty="0" smtClean="0">
                <a:latin typeface="Comic Sans MS"/>
                <a:cs typeface="Comic Sans MS"/>
              </a:rPr>
              <a:t> </a:t>
            </a:r>
            <a:r>
              <a:rPr lang="es-AR" sz="2400" spc="-5" dirty="0" smtClean="0">
                <a:latin typeface="Comic Sans MS"/>
                <a:cs typeface="Comic Sans MS"/>
              </a:rPr>
              <a:t>interruptor(es)</a:t>
            </a:r>
            <a:r>
              <a:rPr lang="es-AR" sz="2400" spc="150" dirty="0" smtClean="0">
                <a:latin typeface="Comic Sans MS"/>
                <a:cs typeface="Comic Sans MS"/>
              </a:rPr>
              <a:t> </a:t>
            </a:r>
            <a:r>
              <a:rPr lang="es-AR" sz="2400" spc="-5" dirty="0" smtClean="0">
                <a:latin typeface="Comic Sans MS"/>
                <a:cs typeface="Comic Sans MS"/>
              </a:rPr>
              <a:t>del</a:t>
            </a:r>
            <a:r>
              <a:rPr lang="es-AR" sz="2400" spc="145" dirty="0" smtClean="0">
                <a:latin typeface="Comic Sans MS"/>
                <a:cs typeface="Comic Sans MS"/>
              </a:rPr>
              <a:t> </a:t>
            </a:r>
            <a:r>
              <a:rPr lang="es-AR" sz="2400" spc="-5" dirty="0" smtClean="0">
                <a:latin typeface="Comic Sans MS"/>
                <a:cs typeface="Comic Sans MS"/>
              </a:rPr>
              <a:t>extremo</a:t>
            </a:r>
            <a:r>
              <a:rPr lang="es-AR" sz="2400" spc="150" dirty="0" smtClean="0">
                <a:latin typeface="Comic Sans MS"/>
                <a:cs typeface="Comic Sans MS"/>
              </a:rPr>
              <a:t> </a:t>
            </a:r>
            <a:r>
              <a:rPr lang="es-AR" sz="2400" spc="-5" dirty="0" smtClean="0">
                <a:latin typeface="Comic Sans MS"/>
                <a:cs typeface="Comic Sans MS"/>
              </a:rPr>
              <a:t>remoto</a:t>
            </a:r>
            <a:r>
              <a:rPr lang="es-AR" sz="2400" spc="155" dirty="0" smtClean="0">
                <a:latin typeface="Comic Sans MS"/>
                <a:cs typeface="Comic Sans MS"/>
              </a:rPr>
              <a:t> </a:t>
            </a:r>
            <a:r>
              <a:rPr lang="es-AR" sz="2400" spc="-5" dirty="0" smtClean="0">
                <a:latin typeface="Comic Sans MS"/>
                <a:cs typeface="Comic Sans MS"/>
              </a:rPr>
              <a:t>de </a:t>
            </a:r>
            <a:r>
              <a:rPr lang="es-AR" sz="2400" spc="-260" dirty="0" smtClean="0">
                <a:latin typeface="Comic Sans MS"/>
                <a:cs typeface="Comic Sans MS"/>
              </a:rPr>
              <a:t> </a:t>
            </a:r>
            <a:r>
              <a:rPr lang="es-AR" sz="2400" spc="-5" dirty="0" smtClean="0">
                <a:latin typeface="Comic Sans MS"/>
                <a:cs typeface="Comic Sans MS"/>
              </a:rPr>
              <a:t>la línea para librar una falla en el bus remoto, </a:t>
            </a:r>
            <a:r>
              <a:rPr lang="es-AR" sz="2400" dirty="0" smtClean="0">
                <a:latin typeface="Comic Sans MS"/>
                <a:cs typeface="Comic Sans MS"/>
              </a:rPr>
              <a:t> </a:t>
            </a:r>
            <a:r>
              <a:rPr lang="es-AR" sz="2400" spc="-5" dirty="0" smtClean="0">
                <a:latin typeface="Comic Sans MS"/>
                <a:cs typeface="Comic Sans MS"/>
              </a:rPr>
              <a:t>reduciendo</a:t>
            </a:r>
            <a:r>
              <a:rPr lang="es-AR" sz="2400" dirty="0" smtClean="0">
                <a:latin typeface="Comic Sans MS"/>
                <a:cs typeface="Comic Sans MS"/>
              </a:rPr>
              <a:t> </a:t>
            </a:r>
            <a:r>
              <a:rPr lang="es-AR" sz="2400" spc="-5" dirty="0" smtClean="0">
                <a:latin typeface="Comic Sans MS"/>
                <a:cs typeface="Comic Sans MS"/>
              </a:rPr>
              <a:t>así</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aceleración</a:t>
            </a:r>
            <a:r>
              <a:rPr lang="es-AR" sz="2400" dirty="0" smtClean="0">
                <a:latin typeface="Comic Sans MS"/>
                <a:cs typeface="Comic Sans MS"/>
              </a:rPr>
              <a:t> </a:t>
            </a:r>
            <a:r>
              <a:rPr lang="es-AR" sz="2400" spc="-5" dirty="0" smtClean="0">
                <a:latin typeface="Comic Sans MS"/>
                <a:cs typeface="Comic Sans MS"/>
              </a:rPr>
              <a:t>del </a:t>
            </a:r>
            <a:r>
              <a:rPr lang="es-AR" sz="2400" dirty="0" smtClean="0">
                <a:latin typeface="Comic Sans MS"/>
                <a:cs typeface="Comic Sans MS"/>
              </a:rPr>
              <a:t> </a:t>
            </a:r>
            <a:r>
              <a:rPr lang="es-AR" sz="2400" spc="-5" dirty="0" smtClean="0">
                <a:latin typeface="Comic Sans MS"/>
                <a:cs typeface="Comic Sans MS"/>
              </a:rPr>
              <a:t>ángulo del</a:t>
            </a:r>
            <a:r>
              <a:rPr lang="es-AR" sz="2400" dirty="0" smtClean="0">
                <a:latin typeface="Comic Sans MS"/>
                <a:cs typeface="Comic Sans MS"/>
              </a:rPr>
              <a:t> </a:t>
            </a:r>
            <a:r>
              <a:rPr lang="es-AR" sz="2400" spc="-5" dirty="0" smtClean="0">
                <a:latin typeface="Comic Sans MS"/>
                <a:cs typeface="Comic Sans MS"/>
              </a:rPr>
              <a:t>rotor.</a:t>
            </a:r>
            <a:endParaRPr lang="es-AR" sz="2400" dirty="0" smtClean="0">
              <a:latin typeface="Comic Sans MS"/>
              <a:cs typeface="Comic Sans MS"/>
            </a:endParaRPr>
          </a:p>
          <a:p>
            <a:pPr marL="241300" indent="-228600">
              <a:spcBef>
                <a:spcPts val="100"/>
              </a:spcBef>
              <a:buAutoNum type="arabicPeriod"/>
            </a:pPr>
            <a:endParaRPr lang="es-AR" sz="9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96802" y="385730"/>
            <a:ext cx="17287995" cy="3388107"/>
          </a:xfrm>
          <a:prstGeom prst="rect">
            <a:avLst/>
          </a:prstGeom>
        </p:spPr>
        <p:txBody>
          <a:bodyPr vert="horz" wrap="square" lIns="0" tIns="12700" rIns="0" bIns="0" rtlCol="0">
            <a:spAutoFit/>
          </a:bodyPr>
          <a:lstStyle/>
          <a:p>
            <a:pPr marL="240665" marR="5080" indent="-228600" algn="just">
              <a:spcBef>
                <a:spcPts val="100"/>
              </a:spcBef>
              <a:buFont typeface="Wingdings"/>
              <a:buChar char=""/>
              <a:tabLst>
                <a:tab pos="240665" algn="l"/>
                <a:tab pos="241300" algn="l"/>
              </a:tabLst>
            </a:pPr>
            <a:r>
              <a:rPr sz="2400" b="1" spc="-5" dirty="0">
                <a:latin typeface="Comic Sans MS"/>
                <a:cs typeface="Comic Sans MS"/>
              </a:rPr>
              <a:t>Técnicas</a:t>
            </a:r>
            <a:r>
              <a:rPr sz="2400" b="1" spc="105" dirty="0">
                <a:latin typeface="Comic Sans MS"/>
                <a:cs typeface="Comic Sans MS"/>
              </a:rPr>
              <a:t> </a:t>
            </a:r>
            <a:r>
              <a:rPr sz="2400" b="1" spc="-5" dirty="0">
                <a:latin typeface="Comic Sans MS"/>
                <a:cs typeface="Comic Sans MS"/>
              </a:rPr>
              <a:t>de</a:t>
            </a:r>
            <a:r>
              <a:rPr sz="2400" b="1" spc="105" dirty="0">
                <a:latin typeface="Comic Sans MS"/>
                <a:cs typeface="Comic Sans MS"/>
              </a:rPr>
              <a:t> </a:t>
            </a:r>
            <a:r>
              <a:rPr sz="2400" b="1" spc="-5" dirty="0">
                <a:latin typeface="Comic Sans MS"/>
                <a:cs typeface="Comic Sans MS"/>
              </a:rPr>
              <a:t>aplicación</a:t>
            </a:r>
            <a:r>
              <a:rPr sz="2400" b="1" spc="105" dirty="0">
                <a:latin typeface="Comic Sans MS"/>
                <a:cs typeface="Comic Sans MS"/>
              </a:rPr>
              <a:t> </a:t>
            </a:r>
            <a:r>
              <a:rPr sz="2400" b="1" spc="-5" dirty="0">
                <a:latin typeface="Comic Sans MS"/>
                <a:cs typeface="Comic Sans MS"/>
              </a:rPr>
              <a:t>de</a:t>
            </a:r>
            <a:r>
              <a:rPr sz="2400" b="1" spc="105" dirty="0">
                <a:latin typeface="Comic Sans MS"/>
                <a:cs typeface="Comic Sans MS"/>
              </a:rPr>
              <a:t> </a:t>
            </a:r>
            <a:r>
              <a:rPr sz="2400" b="1" spc="-5" dirty="0">
                <a:latin typeface="Comic Sans MS"/>
                <a:cs typeface="Comic Sans MS"/>
              </a:rPr>
              <a:t>interruptores</a:t>
            </a:r>
            <a:r>
              <a:rPr sz="2400" b="1" spc="100" dirty="0">
                <a:latin typeface="Comic Sans MS"/>
                <a:cs typeface="Comic Sans MS"/>
              </a:rPr>
              <a:t> </a:t>
            </a:r>
            <a:r>
              <a:rPr sz="2400" b="1" spc="-5" dirty="0">
                <a:latin typeface="Comic Sans MS"/>
                <a:cs typeface="Comic Sans MS"/>
              </a:rPr>
              <a:t>de</a:t>
            </a:r>
            <a:r>
              <a:rPr sz="2400" b="1" spc="100" dirty="0">
                <a:latin typeface="Comic Sans MS"/>
                <a:cs typeface="Comic Sans MS"/>
              </a:rPr>
              <a:t> </a:t>
            </a:r>
            <a:r>
              <a:rPr sz="2400" b="1" spc="-5">
                <a:latin typeface="Comic Sans MS"/>
                <a:cs typeface="Comic Sans MS"/>
              </a:rPr>
              <a:t>fase </a:t>
            </a:r>
            <a:r>
              <a:rPr sz="2400" b="1" spc="-254">
                <a:latin typeface="Comic Sans MS"/>
                <a:cs typeface="Comic Sans MS"/>
              </a:rPr>
              <a:t> </a:t>
            </a:r>
            <a:r>
              <a:rPr sz="2400" b="1" spc="-5" smtClean="0">
                <a:latin typeface="Comic Sans MS"/>
                <a:cs typeface="Comic Sans MS"/>
              </a:rPr>
              <a:t>independiente</a:t>
            </a:r>
            <a:endParaRPr lang="es-ES" sz="2400" b="1" spc="-5" dirty="0" smtClean="0">
              <a:latin typeface="Comic Sans MS"/>
              <a:cs typeface="Comic Sans MS"/>
            </a:endParaRPr>
          </a:p>
          <a:p>
            <a:pPr marL="240665" marR="5080" indent="-228600" algn="just">
              <a:spcBef>
                <a:spcPts val="100"/>
              </a:spcBef>
              <a:buFont typeface="Wingdings"/>
              <a:buChar char=""/>
              <a:tabLst>
                <a:tab pos="240665" algn="l"/>
                <a:tab pos="241300" algn="l"/>
              </a:tabLst>
            </a:pPr>
            <a:endParaRPr lang="es-ES" sz="2400" spc="-5" dirty="0" smtClean="0">
              <a:latin typeface="Comic Sans MS"/>
              <a:cs typeface="Comic Sans MS"/>
            </a:endParaRPr>
          </a:p>
          <a:p>
            <a:pPr marL="238760" marR="5080" indent="-226695" algn="just">
              <a:spcBef>
                <a:spcPts val="100"/>
              </a:spcBef>
              <a:buAutoNum type="arabicPeriod"/>
              <a:tabLst>
                <a:tab pos="243204" algn="l"/>
              </a:tabLst>
            </a:pPr>
            <a:r>
              <a:rPr lang="es-AR" sz="2400" b="1" spc="-5" dirty="0" smtClean="0">
                <a:latin typeface="Comic Sans MS"/>
                <a:cs typeface="Comic Sans MS"/>
              </a:rPr>
              <a:t>Disparo </a:t>
            </a:r>
            <a:r>
              <a:rPr lang="es-AR" sz="2400" b="1" spc="-5" dirty="0" err="1" smtClean="0">
                <a:latin typeface="Comic Sans MS"/>
                <a:cs typeface="Comic Sans MS"/>
              </a:rPr>
              <a:t>monopolar</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Utiliza relés que pueden </a:t>
            </a:r>
            <a:r>
              <a:rPr lang="es-AR" sz="2400" dirty="0" smtClean="0">
                <a:latin typeface="Comic Sans MS"/>
                <a:cs typeface="Comic Sans MS"/>
              </a:rPr>
              <a:t> </a:t>
            </a:r>
            <a:r>
              <a:rPr lang="es-AR" sz="2400" spc="-5" dirty="0" smtClean="0">
                <a:latin typeface="Comic Sans MS"/>
                <a:cs typeface="Comic Sans MS"/>
              </a:rPr>
              <a:t>detectar</a:t>
            </a:r>
            <a:r>
              <a:rPr lang="es-AR" sz="2400" dirty="0" smtClean="0">
                <a:latin typeface="Comic Sans MS"/>
                <a:cs typeface="Comic Sans MS"/>
              </a:rPr>
              <a:t> </a:t>
            </a:r>
            <a:r>
              <a:rPr lang="es-AR" sz="2400" spc="-5" dirty="0" smtClean="0">
                <a:latin typeface="Comic Sans MS"/>
                <a:cs typeface="Comic Sans MS"/>
              </a:rPr>
              <a:t>fallas</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cada</a:t>
            </a:r>
            <a:r>
              <a:rPr lang="es-AR" sz="2400" dirty="0" smtClean="0">
                <a:latin typeface="Comic Sans MS"/>
                <a:cs typeface="Comic Sans MS"/>
              </a:rPr>
              <a:t> </a:t>
            </a:r>
            <a:r>
              <a:rPr lang="es-AR" sz="2400" spc="-5" dirty="0" smtClean="0">
                <a:latin typeface="Comic Sans MS"/>
                <a:cs typeface="Comic Sans MS"/>
              </a:rPr>
              <a:t>fase</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dispara </a:t>
            </a:r>
            <a:r>
              <a:rPr lang="es-AR" sz="2400" dirty="0" smtClean="0">
                <a:latin typeface="Comic Sans MS"/>
                <a:cs typeface="Comic Sans MS"/>
              </a:rPr>
              <a:t> </a:t>
            </a:r>
            <a:r>
              <a:rPr lang="es-AR" sz="2400" spc="-5" dirty="0" smtClean="0">
                <a:latin typeface="Comic Sans MS"/>
                <a:cs typeface="Comic Sans MS"/>
              </a:rPr>
              <a:t>únicamente la fase fallada, manteniendo así una </a:t>
            </a:r>
            <a:r>
              <a:rPr lang="es-AR" sz="2400" dirty="0" smtClean="0">
                <a:latin typeface="Comic Sans MS"/>
                <a:cs typeface="Comic Sans MS"/>
              </a:rPr>
              <a:t> </a:t>
            </a:r>
            <a:r>
              <a:rPr lang="es-AR" sz="2400" spc="-5" dirty="0" smtClean="0">
                <a:latin typeface="Comic Sans MS"/>
                <a:cs typeface="Comic Sans MS"/>
              </a:rPr>
              <a:t>parte</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capacidad</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transferencia</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potencia y mejorando la estabilidad del sistema </a:t>
            </a:r>
            <a:r>
              <a:rPr lang="es-AR" sz="2400" dirty="0" smtClean="0">
                <a:latin typeface="Comic Sans MS"/>
                <a:cs typeface="Comic Sans MS"/>
              </a:rPr>
              <a:t> </a:t>
            </a:r>
            <a:r>
              <a:rPr lang="es-AR" sz="2400" spc="-5" dirty="0" smtClean="0">
                <a:latin typeface="Comic Sans MS"/>
                <a:cs typeface="Comic Sans MS"/>
              </a:rPr>
              <a:t>hasta</a:t>
            </a:r>
            <a:r>
              <a:rPr lang="es-AR" sz="2400" dirty="0" smtClean="0">
                <a:latin typeface="Comic Sans MS"/>
                <a:cs typeface="Comic Sans MS"/>
              </a:rPr>
              <a:t> </a:t>
            </a:r>
            <a:r>
              <a:rPr lang="es-AR" sz="2400" spc="-5" dirty="0" smtClean="0">
                <a:latin typeface="Comic Sans MS"/>
                <a:cs typeface="Comic Sans MS"/>
              </a:rPr>
              <a:t>el</a:t>
            </a:r>
            <a:r>
              <a:rPr lang="es-AR" sz="2400" spc="5" dirty="0" smtClean="0">
                <a:latin typeface="Comic Sans MS"/>
                <a:cs typeface="Comic Sans MS"/>
              </a:rPr>
              <a:t> </a:t>
            </a:r>
            <a:r>
              <a:rPr lang="es-AR" sz="2400" spc="-5" dirty="0" err="1" smtClean="0">
                <a:latin typeface="Comic Sans MS"/>
                <a:cs typeface="Comic Sans MS"/>
              </a:rPr>
              <a:t>recierre</a:t>
            </a:r>
            <a:r>
              <a:rPr lang="es-AR" sz="2400" spc="5" dirty="0" smtClean="0">
                <a:latin typeface="Comic Sans MS"/>
                <a:cs typeface="Comic Sans MS"/>
              </a:rPr>
              <a:t> </a:t>
            </a:r>
            <a:r>
              <a:rPr lang="es-AR" sz="2400" spc="-5" dirty="0" smtClean="0">
                <a:latin typeface="Comic Sans MS"/>
                <a:cs typeface="Comic Sans MS"/>
              </a:rPr>
              <a:t>exitoso</a:t>
            </a:r>
            <a:r>
              <a:rPr lang="es-AR" sz="2400" dirty="0" smtClean="0">
                <a:latin typeface="Comic Sans MS"/>
                <a:cs typeface="Comic Sans MS"/>
              </a:rPr>
              <a:t> </a:t>
            </a:r>
            <a:r>
              <a:rPr lang="es-AR" sz="2400" spc="-5" dirty="0" smtClean="0">
                <a:latin typeface="Comic Sans MS"/>
                <a:cs typeface="Comic Sans MS"/>
              </a:rPr>
              <a:t>de</a:t>
            </a:r>
            <a:r>
              <a:rPr lang="es-AR" sz="2400" spc="5" dirty="0" smtClean="0">
                <a:latin typeface="Comic Sans MS"/>
                <a:cs typeface="Comic Sans MS"/>
              </a:rPr>
              <a:t> </a:t>
            </a:r>
            <a:r>
              <a:rPr lang="es-AR" sz="2400" spc="-5" dirty="0" smtClean="0">
                <a:latin typeface="Comic Sans MS"/>
                <a:cs typeface="Comic Sans MS"/>
              </a:rPr>
              <a:t>la</a:t>
            </a:r>
            <a:r>
              <a:rPr lang="es-AR" sz="2400" spc="5" dirty="0" smtClean="0">
                <a:latin typeface="Comic Sans MS"/>
                <a:cs typeface="Comic Sans MS"/>
              </a:rPr>
              <a:t> </a:t>
            </a:r>
            <a:r>
              <a:rPr lang="es-AR" sz="2400" spc="-5" dirty="0" smtClean="0">
                <a:latin typeface="Comic Sans MS"/>
                <a:cs typeface="Comic Sans MS"/>
              </a:rPr>
              <a:t>fase</a:t>
            </a:r>
            <a:r>
              <a:rPr lang="es-AR" sz="2400" dirty="0" smtClean="0">
                <a:latin typeface="Comic Sans MS"/>
                <a:cs typeface="Comic Sans MS"/>
              </a:rPr>
              <a:t> </a:t>
            </a:r>
            <a:r>
              <a:rPr lang="es-AR" sz="2400" spc="-5" dirty="0" smtClean="0">
                <a:latin typeface="Comic Sans MS"/>
                <a:cs typeface="Comic Sans MS"/>
              </a:rPr>
              <a:t>fallada</a:t>
            </a:r>
            <a:r>
              <a:rPr lang="es-AR" sz="2400" spc="-5" dirty="0" smtClean="0">
                <a:latin typeface="Comic Sans MS"/>
                <a:cs typeface="Comic Sans MS"/>
              </a:rPr>
              <a:t>.</a:t>
            </a:r>
          </a:p>
          <a:p>
            <a:pPr marL="238760" marR="5080" indent="-226695" algn="just">
              <a:spcBef>
                <a:spcPts val="100"/>
              </a:spcBef>
              <a:buAutoNum type="arabicPeriod"/>
              <a:tabLst>
                <a:tab pos="243204" algn="l"/>
              </a:tabLst>
            </a:pPr>
            <a:endParaRPr lang="es-AR" sz="2400" dirty="0" smtClean="0">
              <a:latin typeface="Comic Sans MS"/>
              <a:cs typeface="Comic Sans MS"/>
            </a:endParaRPr>
          </a:p>
          <a:p>
            <a:pPr marL="238760" marR="5715" indent="-226695" algn="just">
              <a:buAutoNum type="arabicPeriod"/>
              <a:tabLst>
                <a:tab pos="243204" algn="l"/>
              </a:tabLst>
            </a:pPr>
            <a:r>
              <a:rPr lang="es-AR" sz="2400" b="1" spc="-5" dirty="0" smtClean="0">
                <a:latin typeface="Comic Sans MS"/>
                <a:cs typeface="Comic Sans MS"/>
              </a:rPr>
              <a:t>Interruptor de polos independientes</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Reduce </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falla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fases</a:t>
            </a:r>
            <a:r>
              <a:rPr lang="es-AR" sz="2400" dirty="0" smtClean="0">
                <a:latin typeface="Comic Sans MS"/>
                <a:cs typeface="Comic Sans MS"/>
              </a:rPr>
              <a:t> </a:t>
            </a:r>
            <a:r>
              <a:rPr lang="es-AR" sz="2400" spc="-5" dirty="0" smtClean="0">
                <a:latin typeface="Comic Sans MS"/>
                <a:cs typeface="Comic Sans MS"/>
              </a:rPr>
              <a:t>múltiples</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falla </a:t>
            </a:r>
            <a:r>
              <a:rPr lang="es-AR" sz="2400" dirty="0" smtClean="0">
                <a:latin typeface="Comic Sans MS"/>
                <a:cs typeface="Comic Sans MS"/>
              </a:rPr>
              <a:t> </a:t>
            </a:r>
            <a:r>
              <a:rPr lang="es-AR" sz="2400" spc="-5" dirty="0" smtClean="0">
                <a:latin typeface="Comic Sans MS"/>
                <a:cs typeface="Comic Sans MS"/>
              </a:rPr>
              <a:t>monofásica menos severa si al menos dos de las </a:t>
            </a:r>
            <a:r>
              <a:rPr lang="es-AR" sz="2400" dirty="0" smtClean="0">
                <a:latin typeface="Comic Sans MS"/>
                <a:cs typeface="Comic Sans MS"/>
              </a:rPr>
              <a:t> </a:t>
            </a:r>
            <a:r>
              <a:rPr lang="es-AR" sz="2400" spc="-5" dirty="0" smtClean="0">
                <a:latin typeface="Comic Sans MS"/>
                <a:cs typeface="Comic Sans MS"/>
              </a:rPr>
              <a:t>tres</a:t>
            </a:r>
            <a:r>
              <a:rPr lang="es-AR" sz="2400" dirty="0" smtClean="0">
                <a:latin typeface="Comic Sans MS"/>
                <a:cs typeface="Comic Sans MS"/>
              </a:rPr>
              <a:t> </a:t>
            </a:r>
            <a:r>
              <a:rPr lang="es-AR" sz="2400" spc="-5" dirty="0" smtClean="0">
                <a:latin typeface="Comic Sans MS"/>
                <a:cs typeface="Comic Sans MS"/>
              </a:rPr>
              <a:t>fases</a:t>
            </a:r>
            <a:r>
              <a:rPr lang="es-AR" sz="2400" dirty="0" smtClean="0">
                <a:latin typeface="Comic Sans MS"/>
                <a:cs typeface="Comic Sans MS"/>
              </a:rPr>
              <a:t> </a:t>
            </a:r>
            <a:r>
              <a:rPr lang="es-AR" sz="2400" spc="-5" dirty="0" smtClean="0">
                <a:latin typeface="Comic Sans MS"/>
                <a:cs typeface="Comic Sans MS"/>
              </a:rPr>
              <a:t>abren,</a:t>
            </a:r>
            <a:r>
              <a:rPr lang="es-AR" sz="2400" dirty="0" smtClean="0">
                <a:latin typeface="Comic Sans MS"/>
                <a:cs typeface="Comic Sans MS"/>
              </a:rPr>
              <a:t> </a:t>
            </a:r>
            <a:r>
              <a:rPr lang="es-AR" sz="2400" spc="-5" dirty="0" smtClean="0">
                <a:latin typeface="Comic Sans MS"/>
                <a:cs typeface="Comic Sans MS"/>
              </a:rPr>
              <a:t>puesto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cada</a:t>
            </a:r>
            <a:r>
              <a:rPr lang="es-AR" sz="2400" dirty="0" smtClean="0">
                <a:latin typeface="Comic Sans MS"/>
                <a:cs typeface="Comic Sans MS"/>
              </a:rPr>
              <a:t> </a:t>
            </a:r>
            <a:r>
              <a:rPr lang="es-AR" sz="2400" spc="-5" dirty="0" smtClean="0">
                <a:latin typeface="Comic Sans MS"/>
                <a:cs typeface="Comic Sans MS"/>
              </a:rPr>
              <a:t>fase</a:t>
            </a:r>
            <a:r>
              <a:rPr lang="es-AR" sz="2400" dirty="0" smtClean="0">
                <a:latin typeface="Comic Sans MS"/>
                <a:cs typeface="Comic Sans MS"/>
              </a:rPr>
              <a:t> </a:t>
            </a:r>
            <a:r>
              <a:rPr lang="es-AR" sz="2400" spc="-5" dirty="0" smtClean="0">
                <a:latin typeface="Comic Sans MS"/>
                <a:cs typeface="Comic Sans MS"/>
              </a:rPr>
              <a:t>del </a:t>
            </a:r>
            <a:r>
              <a:rPr lang="es-AR" sz="2400" dirty="0" smtClean="0">
                <a:latin typeface="Comic Sans MS"/>
                <a:cs typeface="Comic Sans MS"/>
              </a:rPr>
              <a:t> </a:t>
            </a:r>
            <a:r>
              <a:rPr lang="es-AR" sz="2400" spc="-5" dirty="0" smtClean="0">
                <a:latin typeface="Comic Sans MS"/>
                <a:cs typeface="Comic Sans MS"/>
              </a:rPr>
              <a:t>interruptor</a:t>
            </a:r>
            <a:r>
              <a:rPr lang="es-AR" sz="2400" dirty="0" smtClean="0">
                <a:latin typeface="Comic Sans MS"/>
                <a:cs typeface="Comic Sans MS"/>
              </a:rPr>
              <a:t> </a:t>
            </a:r>
            <a:r>
              <a:rPr lang="es-AR" sz="2400" spc="-5" dirty="0" smtClean="0">
                <a:latin typeface="Comic Sans MS"/>
                <a:cs typeface="Comic Sans MS"/>
              </a:rPr>
              <a:t>opera</a:t>
            </a:r>
            <a:r>
              <a:rPr lang="es-AR" sz="2400" dirty="0" smtClean="0">
                <a:latin typeface="Comic Sans MS"/>
                <a:cs typeface="Comic Sans MS"/>
              </a:rPr>
              <a:t> </a:t>
            </a:r>
            <a:r>
              <a:rPr lang="es-AR" sz="2400" spc="-5" dirty="0" smtClean="0">
                <a:latin typeface="Comic Sans MS"/>
                <a:cs typeface="Comic Sans MS"/>
              </a:rPr>
              <a:t>independientemente.</a:t>
            </a:r>
            <a:endParaRPr lang="es-AR" sz="2400" dirty="0" smtClean="0">
              <a:latin typeface="Comic Sans MS"/>
              <a:cs typeface="Comic Sans MS"/>
            </a:endParaRPr>
          </a:p>
          <a:p>
            <a:pPr marL="240665" marR="5080" indent="-228600" algn="just">
              <a:spcBef>
                <a:spcPts val="100"/>
              </a:spcBef>
              <a:buFont typeface="Wingdings"/>
              <a:buChar char=""/>
              <a:tabLst>
                <a:tab pos="240665" algn="l"/>
                <a:tab pos="241300" algn="l"/>
              </a:tabLst>
            </a:pPr>
            <a:endParaRPr sz="2400">
              <a:latin typeface="Comic Sans MS"/>
              <a:cs typeface="Comic Sans MS"/>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25364" y="314292"/>
            <a:ext cx="17359434" cy="4113947"/>
          </a:xfrm>
          <a:prstGeom prst="rect">
            <a:avLst/>
          </a:prstGeom>
        </p:spPr>
        <p:txBody>
          <a:bodyPr vert="horz" wrap="square" lIns="0" tIns="12700" rIns="0" bIns="0" rtlCol="0">
            <a:spAutoFit/>
          </a:bodyPr>
          <a:lstStyle/>
          <a:p>
            <a:pPr marL="240665" indent="-228600" algn="just">
              <a:spcBef>
                <a:spcPts val="100"/>
              </a:spcBef>
              <a:buFont typeface="Wingdings"/>
              <a:buChar char=""/>
              <a:tabLst>
                <a:tab pos="240665" algn="l"/>
                <a:tab pos="241300" algn="l"/>
              </a:tabLst>
            </a:pPr>
            <a:r>
              <a:rPr sz="2400" b="1" spc="-5" dirty="0">
                <a:latin typeface="Comic Sans MS"/>
                <a:cs typeface="Comic Sans MS"/>
              </a:rPr>
              <a:t>Técnicas</a:t>
            </a:r>
            <a:r>
              <a:rPr sz="2400" b="1" spc="10" dirty="0">
                <a:latin typeface="Comic Sans MS"/>
                <a:cs typeface="Comic Sans MS"/>
              </a:rPr>
              <a:t> </a:t>
            </a:r>
            <a:r>
              <a:rPr sz="2400" b="1" spc="-5" dirty="0">
                <a:latin typeface="Comic Sans MS"/>
                <a:cs typeface="Comic Sans MS"/>
              </a:rPr>
              <a:t>de</a:t>
            </a:r>
            <a:r>
              <a:rPr sz="2400" b="1" spc="15" dirty="0">
                <a:latin typeface="Comic Sans MS"/>
                <a:cs typeface="Comic Sans MS"/>
              </a:rPr>
              <a:t> </a:t>
            </a:r>
            <a:r>
              <a:rPr sz="2400" b="1" spc="-5" dirty="0">
                <a:latin typeface="Comic Sans MS"/>
                <a:cs typeface="Comic Sans MS"/>
              </a:rPr>
              <a:t>transferencia</a:t>
            </a:r>
            <a:r>
              <a:rPr sz="2400" b="1" spc="15" dirty="0">
                <a:latin typeface="Comic Sans MS"/>
                <a:cs typeface="Comic Sans MS"/>
              </a:rPr>
              <a:t> </a:t>
            </a:r>
            <a:r>
              <a:rPr sz="2400" b="1" spc="-5" dirty="0">
                <a:latin typeface="Comic Sans MS"/>
                <a:cs typeface="Comic Sans MS"/>
              </a:rPr>
              <a:t>incrementada</a:t>
            </a:r>
            <a:r>
              <a:rPr sz="2400" b="1" spc="10" dirty="0">
                <a:latin typeface="Comic Sans MS"/>
                <a:cs typeface="Comic Sans MS"/>
              </a:rPr>
              <a:t> </a:t>
            </a:r>
            <a:r>
              <a:rPr sz="2400" b="1" spc="-5">
                <a:latin typeface="Comic Sans MS"/>
                <a:cs typeface="Comic Sans MS"/>
              </a:rPr>
              <a:t>de</a:t>
            </a:r>
            <a:r>
              <a:rPr sz="2400" b="1" spc="15">
                <a:latin typeface="Comic Sans MS"/>
                <a:cs typeface="Comic Sans MS"/>
              </a:rPr>
              <a:t> </a:t>
            </a:r>
            <a:r>
              <a:rPr sz="2400" b="1" spc="-5" smtClean="0">
                <a:latin typeface="Comic Sans MS"/>
                <a:cs typeface="Comic Sans MS"/>
              </a:rPr>
              <a:t>potencia</a:t>
            </a:r>
            <a:endParaRPr lang="es-ES" sz="2400" b="1" spc="-5" dirty="0" smtClean="0">
              <a:latin typeface="Comic Sans MS"/>
              <a:cs typeface="Comic Sans MS"/>
            </a:endParaRPr>
          </a:p>
          <a:p>
            <a:pPr marL="240665" indent="-228600" algn="just">
              <a:spcBef>
                <a:spcPts val="100"/>
              </a:spcBef>
              <a:buFont typeface="Wingdings"/>
              <a:buChar char=""/>
              <a:tabLst>
                <a:tab pos="240665" algn="l"/>
                <a:tab pos="241300" algn="l"/>
              </a:tabLst>
            </a:pPr>
            <a:endParaRPr lang="es-ES" sz="2400" spc="-5" dirty="0" smtClean="0">
              <a:latin typeface="Comic Sans MS"/>
              <a:cs typeface="Comic Sans MS"/>
            </a:endParaRPr>
          </a:p>
          <a:p>
            <a:pPr marL="238760" marR="5080" indent="-226695" algn="just">
              <a:spcBef>
                <a:spcPts val="95"/>
              </a:spcBef>
              <a:buAutoNum type="arabicPeriod"/>
              <a:tabLst>
                <a:tab pos="243204" algn="l"/>
              </a:tabLst>
            </a:pPr>
            <a:r>
              <a:rPr lang="es-AR" sz="2400" b="1" spc="-5" dirty="0" smtClean="0">
                <a:latin typeface="Comic Sans MS"/>
                <a:cs typeface="Comic Sans MS"/>
              </a:rPr>
              <a:t>Líneas de transmisión adicionales</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Disminuye la </a:t>
            </a:r>
            <a:r>
              <a:rPr lang="es-AR" sz="2400" dirty="0" smtClean="0">
                <a:latin typeface="Comic Sans MS"/>
                <a:cs typeface="Comic Sans MS"/>
              </a:rPr>
              <a:t> </a:t>
            </a:r>
            <a:r>
              <a:rPr lang="es-AR" sz="2400" spc="-5" dirty="0" smtClean="0">
                <a:latin typeface="Comic Sans MS"/>
                <a:cs typeface="Comic Sans MS"/>
              </a:rPr>
              <a:t>impedancia del sistema en la planta, resultando </a:t>
            </a:r>
            <a:r>
              <a:rPr lang="es-AR" sz="2400" dirty="0" smtClean="0">
                <a:latin typeface="Comic Sans MS"/>
                <a:cs typeface="Comic Sans MS"/>
              </a:rPr>
              <a:t> </a:t>
            </a:r>
            <a:r>
              <a:rPr lang="es-AR" sz="2400" spc="-5" dirty="0" smtClean="0">
                <a:latin typeface="Comic Sans MS"/>
                <a:cs typeface="Comic Sans MS"/>
              </a:rPr>
              <a:t>así</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incremento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capacidad</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transferencia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de</a:t>
            </a:r>
            <a:r>
              <a:rPr lang="es-AR" sz="2400" spc="254" dirty="0" smtClean="0">
                <a:latin typeface="Comic Sans MS"/>
                <a:cs typeface="Comic Sans MS"/>
              </a:rPr>
              <a:t> </a:t>
            </a:r>
            <a:r>
              <a:rPr lang="es-AR" sz="2400" spc="-5" dirty="0" smtClean="0">
                <a:latin typeface="Comic Sans MS"/>
                <a:cs typeface="Comic Sans MS"/>
              </a:rPr>
              <a:t>los</a:t>
            </a:r>
            <a:r>
              <a:rPr lang="es-AR" sz="2400" spc="260" dirty="0" smtClean="0">
                <a:latin typeface="Comic Sans MS"/>
                <a:cs typeface="Comic Sans MS"/>
              </a:rPr>
              <a:t> </a:t>
            </a:r>
            <a:r>
              <a:rPr lang="es-AR" sz="2400" spc="-5" dirty="0" smtClean="0">
                <a:latin typeface="Comic Sans MS"/>
                <a:cs typeface="Comic Sans MS"/>
              </a:rPr>
              <a:t>generadores </a:t>
            </a:r>
            <a:r>
              <a:rPr lang="es-AR" sz="2400" spc="-254" dirty="0" smtClean="0">
                <a:latin typeface="Comic Sans MS"/>
                <a:cs typeface="Comic Sans MS"/>
              </a:rPr>
              <a:t> </a:t>
            </a:r>
            <a:r>
              <a:rPr lang="es-AR" sz="2400" spc="-5" dirty="0" smtClean="0">
                <a:latin typeface="Comic Sans MS"/>
                <a:cs typeface="Comic Sans MS"/>
              </a:rPr>
              <a:t>de la</a:t>
            </a:r>
            <a:r>
              <a:rPr lang="es-AR" sz="2400" dirty="0" smtClean="0">
                <a:latin typeface="Comic Sans MS"/>
                <a:cs typeface="Comic Sans MS"/>
              </a:rPr>
              <a:t> </a:t>
            </a:r>
            <a:r>
              <a:rPr lang="es-AR" sz="2400" spc="-5" dirty="0" smtClean="0">
                <a:latin typeface="Comic Sans MS"/>
                <a:cs typeface="Comic Sans MS"/>
              </a:rPr>
              <a:t>planta.</a:t>
            </a:r>
            <a:endParaRPr lang="es-AR" sz="2400" dirty="0" smtClean="0">
              <a:latin typeface="Comic Sans MS"/>
              <a:cs typeface="Comic Sans MS"/>
            </a:endParaRPr>
          </a:p>
          <a:p>
            <a:pPr marL="238760" marR="5715" indent="-226695" algn="just">
              <a:buAutoNum type="arabicPeriod"/>
              <a:tabLst>
                <a:tab pos="243204" algn="l"/>
              </a:tabLst>
            </a:pPr>
            <a:r>
              <a:rPr lang="es-AR" sz="2400" b="1" spc="-5" dirty="0" smtClean="0">
                <a:latin typeface="Comic Sans MS"/>
                <a:cs typeface="Comic Sans MS"/>
              </a:rPr>
              <a:t>Reactancia reducida del transformador elevador </a:t>
            </a:r>
            <a:r>
              <a:rPr lang="es-AR" sz="2400" b="1" spc="-254" dirty="0" smtClean="0">
                <a:latin typeface="Comic Sans MS"/>
                <a:cs typeface="Comic Sans MS"/>
              </a:rPr>
              <a:t> </a:t>
            </a:r>
            <a:r>
              <a:rPr lang="es-AR" sz="2400" b="1" spc="-5" dirty="0" smtClean="0">
                <a:latin typeface="Comic Sans MS"/>
                <a:cs typeface="Comic Sans MS"/>
              </a:rPr>
              <a:t>del generador</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Proporciona al generador mayor </a:t>
            </a:r>
            <a:r>
              <a:rPr lang="es-AR" sz="2400" dirty="0" smtClean="0">
                <a:latin typeface="Comic Sans MS"/>
                <a:cs typeface="Comic Sans MS"/>
              </a:rPr>
              <a:t> </a:t>
            </a:r>
            <a:r>
              <a:rPr lang="es-AR" sz="2400" spc="-5" dirty="0" smtClean="0">
                <a:latin typeface="Comic Sans MS"/>
                <a:cs typeface="Comic Sans MS"/>
              </a:rPr>
              <a:t>capacidad</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transferencia</a:t>
            </a:r>
            <a:r>
              <a:rPr lang="es-AR" sz="2400" spc="5"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potencia.</a:t>
            </a:r>
            <a:endParaRPr lang="es-AR" sz="2400" dirty="0" smtClean="0">
              <a:latin typeface="Comic Sans MS"/>
              <a:cs typeface="Comic Sans MS"/>
            </a:endParaRPr>
          </a:p>
          <a:p>
            <a:pPr marL="238760" marR="5715" indent="-226695" algn="just">
              <a:buAutoNum type="arabicPeriod"/>
              <a:tabLst>
                <a:tab pos="242570" algn="l"/>
              </a:tabLst>
            </a:pPr>
            <a:r>
              <a:rPr lang="es-AR" sz="2400" b="1" spc="-5" dirty="0" smtClean="0">
                <a:latin typeface="Comic Sans MS"/>
                <a:cs typeface="Comic Sans MS"/>
              </a:rPr>
              <a:t>Compensación</a:t>
            </a:r>
            <a:r>
              <a:rPr lang="es-AR" sz="2400" b="1" dirty="0" smtClean="0">
                <a:latin typeface="Comic Sans MS"/>
                <a:cs typeface="Comic Sans MS"/>
              </a:rPr>
              <a:t> </a:t>
            </a:r>
            <a:r>
              <a:rPr lang="es-AR" sz="2400" b="1" spc="-5" dirty="0" smtClean="0">
                <a:latin typeface="Comic Sans MS"/>
                <a:cs typeface="Comic Sans MS"/>
              </a:rPr>
              <a:t>de</a:t>
            </a:r>
            <a:r>
              <a:rPr lang="es-AR" sz="2400" b="1" dirty="0" smtClean="0">
                <a:latin typeface="Comic Sans MS"/>
                <a:cs typeface="Comic Sans MS"/>
              </a:rPr>
              <a:t> </a:t>
            </a:r>
            <a:r>
              <a:rPr lang="es-AR" sz="2400" b="1" spc="-5" dirty="0" smtClean="0">
                <a:latin typeface="Comic Sans MS"/>
                <a:cs typeface="Comic Sans MS"/>
              </a:rPr>
              <a:t>líneas</a:t>
            </a:r>
            <a:r>
              <a:rPr lang="es-AR" sz="2400" b="1" dirty="0" smtClean="0">
                <a:latin typeface="Comic Sans MS"/>
                <a:cs typeface="Comic Sans MS"/>
              </a:rPr>
              <a:t> </a:t>
            </a:r>
            <a:r>
              <a:rPr lang="es-AR" sz="2400" b="1" spc="-5" dirty="0" smtClean="0">
                <a:latin typeface="Comic Sans MS"/>
                <a:cs typeface="Comic Sans MS"/>
              </a:rPr>
              <a:t>de</a:t>
            </a:r>
            <a:r>
              <a:rPr lang="es-AR" sz="2400" b="1" dirty="0" smtClean="0">
                <a:latin typeface="Comic Sans MS"/>
                <a:cs typeface="Comic Sans MS"/>
              </a:rPr>
              <a:t> </a:t>
            </a:r>
            <a:r>
              <a:rPr lang="es-AR" sz="2400" b="1" spc="-5" dirty="0" smtClean="0">
                <a:latin typeface="Comic Sans MS"/>
                <a:cs typeface="Comic Sans MS"/>
              </a:rPr>
              <a:t>transmisión</a:t>
            </a:r>
            <a:r>
              <a:rPr lang="es-AR" sz="2400" b="1" dirty="0" smtClean="0">
                <a:latin typeface="Comic Sans MS"/>
                <a:cs typeface="Comic Sans MS"/>
              </a:rPr>
              <a:t> </a:t>
            </a:r>
            <a:r>
              <a:rPr lang="es-AR" sz="2400" b="1" spc="-5" dirty="0" smtClean="0">
                <a:latin typeface="Comic Sans MS"/>
                <a:cs typeface="Comic Sans MS"/>
              </a:rPr>
              <a:t>con </a:t>
            </a:r>
            <a:r>
              <a:rPr lang="es-AR" sz="2400" b="1" spc="-254" dirty="0" smtClean="0">
                <a:latin typeface="Comic Sans MS"/>
                <a:cs typeface="Comic Sans MS"/>
              </a:rPr>
              <a:t> </a:t>
            </a:r>
            <a:r>
              <a:rPr lang="es-AR" sz="2400" b="1" spc="-5" dirty="0" smtClean="0">
                <a:latin typeface="Comic Sans MS"/>
                <a:cs typeface="Comic Sans MS"/>
              </a:rPr>
              <a:t>capacitores</a:t>
            </a:r>
            <a:r>
              <a:rPr lang="es-AR" sz="2400" b="1" dirty="0" smtClean="0">
                <a:latin typeface="Comic Sans MS"/>
                <a:cs typeface="Comic Sans MS"/>
              </a:rPr>
              <a:t> </a:t>
            </a:r>
            <a:r>
              <a:rPr lang="es-AR" sz="2400" b="1" spc="-5" dirty="0" smtClean="0">
                <a:latin typeface="Comic Sans MS"/>
                <a:cs typeface="Comic Sans MS"/>
              </a:rPr>
              <a:t>serie</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Reduce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 </a:t>
            </a:r>
            <a:r>
              <a:rPr lang="es-AR" sz="2400" dirty="0" smtClean="0">
                <a:latin typeface="Comic Sans MS"/>
                <a:cs typeface="Comic Sans MS"/>
              </a:rPr>
              <a:t> </a:t>
            </a:r>
            <a:r>
              <a:rPr lang="es-AR" sz="2400" spc="-5" dirty="0" smtClean="0">
                <a:latin typeface="Comic Sans MS"/>
                <a:cs typeface="Comic Sans MS"/>
              </a:rPr>
              <a:t>aparente</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línea,</a:t>
            </a:r>
            <a:r>
              <a:rPr lang="es-AR" sz="2400" dirty="0" smtClean="0">
                <a:latin typeface="Comic Sans MS"/>
                <a:cs typeface="Comic Sans MS"/>
              </a:rPr>
              <a:t> </a:t>
            </a:r>
            <a:r>
              <a:rPr lang="es-AR" sz="2400" spc="-5" dirty="0" smtClean="0">
                <a:latin typeface="Comic Sans MS"/>
                <a:cs typeface="Comic Sans MS"/>
              </a:rPr>
              <a:t>incrementando</a:t>
            </a:r>
            <a:r>
              <a:rPr lang="es-AR" sz="2400" dirty="0" smtClean="0">
                <a:latin typeface="Comic Sans MS"/>
                <a:cs typeface="Comic Sans MS"/>
              </a:rPr>
              <a:t> </a:t>
            </a:r>
            <a:r>
              <a:rPr lang="es-AR" sz="2400" spc="-5" dirty="0" smtClean="0">
                <a:latin typeface="Comic Sans MS"/>
                <a:cs typeface="Comic Sans MS"/>
              </a:rPr>
              <a:t>así</a:t>
            </a:r>
            <a:r>
              <a:rPr lang="es-AR" sz="2400" dirty="0" smtClean="0">
                <a:latin typeface="Comic Sans MS"/>
                <a:cs typeface="Comic Sans MS"/>
              </a:rPr>
              <a:t> </a:t>
            </a:r>
            <a:r>
              <a:rPr lang="es-AR" sz="2400" spc="-5" dirty="0" smtClean="0">
                <a:latin typeface="Comic Sans MS"/>
                <a:cs typeface="Comic Sans MS"/>
              </a:rPr>
              <a:t>la </a:t>
            </a:r>
            <a:r>
              <a:rPr lang="es-AR" sz="2400" spc="-260" dirty="0" smtClean="0">
                <a:latin typeface="Comic Sans MS"/>
                <a:cs typeface="Comic Sans MS"/>
              </a:rPr>
              <a:t> </a:t>
            </a:r>
            <a:r>
              <a:rPr lang="es-AR" sz="2400" spc="-5" dirty="0" smtClean="0">
                <a:latin typeface="Comic Sans MS"/>
                <a:cs typeface="Comic Sans MS"/>
              </a:rPr>
              <a:t>capacidad de transferencia de potencia de los </a:t>
            </a:r>
            <a:r>
              <a:rPr lang="es-AR" sz="2400" dirty="0" smtClean="0">
                <a:latin typeface="Comic Sans MS"/>
                <a:cs typeface="Comic Sans MS"/>
              </a:rPr>
              <a:t> </a:t>
            </a:r>
            <a:r>
              <a:rPr lang="es-AR" sz="2400" spc="-5" dirty="0" smtClean="0">
                <a:latin typeface="Comic Sans MS"/>
                <a:cs typeface="Comic Sans MS"/>
              </a:rPr>
              <a:t>generadores 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planta.</a:t>
            </a:r>
            <a:endParaRPr lang="es-AR" sz="2400" dirty="0" smtClean="0">
              <a:latin typeface="Comic Sans MS"/>
              <a:cs typeface="Comic Sans MS"/>
            </a:endParaRPr>
          </a:p>
          <a:p>
            <a:pPr marL="238760" marR="5715" indent="-226695" algn="just">
              <a:buAutoNum type="arabicPeriod"/>
              <a:tabLst>
                <a:tab pos="243204" algn="l"/>
              </a:tabLst>
            </a:pPr>
            <a:r>
              <a:rPr lang="es-AR" sz="2400" b="1" spc="-5" dirty="0" err="1" smtClean="0">
                <a:latin typeface="Comic Sans MS"/>
                <a:cs typeface="Comic Sans MS"/>
              </a:rPr>
              <a:t>Recierre</a:t>
            </a:r>
            <a:r>
              <a:rPr lang="es-AR" sz="2400" b="1" dirty="0" smtClean="0">
                <a:latin typeface="Comic Sans MS"/>
                <a:cs typeface="Comic Sans MS"/>
              </a:rPr>
              <a:t> </a:t>
            </a:r>
            <a:r>
              <a:rPr lang="es-AR" sz="2400" b="1" spc="-5" dirty="0" smtClean="0">
                <a:latin typeface="Comic Sans MS"/>
                <a:cs typeface="Comic Sans MS"/>
              </a:rPr>
              <a:t>de</a:t>
            </a:r>
            <a:r>
              <a:rPr lang="es-AR" sz="2400" b="1" dirty="0" smtClean="0">
                <a:latin typeface="Comic Sans MS"/>
                <a:cs typeface="Comic Sans MS"/>
              </a:rPr>
              <a:t> </a:t>
            </a:r>
            <a:r>
              <a:rPr lang="es-AR" sz="2400" b="1" spc="-5" dirty="0" smtClean="0">
                <a:latin typeface="Comic Sans MS"/>
                <a:cs typeface="Comic Sans MS"/>
              </a:rPr>
              <a:t>alta</a:t>
            </a:r>
            <a:r>
              <a:rPr lang="es-AR" sz="2400" b="1" dirty="0" smtClean="0">
                <a:latin typeface="Comic Sans MS"/>
                <a:cs typeface="Comic Sans MS"/>
              </a:rPr>
              <a:t> </a:t>
            </a:r>
            <a:r>
              <a:rPr lang="es-AR" sz="2400" b="1" spc="-5" dirty="0" smtClean="0">
                <a:latin typeface="Comic Sans MS"/>
                <a:cs typeface="Comic Sans MS"/>
              </a:rPr>
              <a:t>rapidez</a:t>
            </a:r>
            <a:r>
              <a:rPr lang="es-AR" sz="2400" b="1" dirty="0" smtClean="0">
                <a:latin typeface="Comic Sans MS"/>
                <a:cs typeface="Comic Sans MS"/>
              </a:rPr>
              <a:t> </a:t>
            </a:r>
            <a:r>
              <a:rPr lang="es-AR" sz="2400" b="1" spc="-5" dirty="0" smtClean="0">
                <a:latin typeface="Comic Sans MS"/>
                <a:cs typeface="Comic Sans MS"/>
              </a:rPr>
              <a:t>de</a:t>
            </a:r>
            <a:r>
              <a:rPr lang="es-AR" sz="2400" b="1" dirty="0" smtClean="0">
                <a:latin typeface="Comic Sans MS"/>
                <a:cs typeface="Comic Sans MS"/>
              </a:rPr>
              <a:t> </a:t>
            </a:r>
            <a:r>
              <a:rPr lang="es-AR" sz="2400" b="1" spc="-5" dirty="0" smtClean="0">
                <a:latin typeface="Comic Sans MS"/>
                <a:cs typeface="Comic Sans MS"/>
              </a:rPr>
              <a:t>líneas</a:t>
            </a:r>
            <a:r>
              <a:rPr lang="es-AR" sz="2400" b="1" dirty="0" smtClean="0">
                <a:latin typeface="Comic Sans MS"/>
                <a:cs typeface="Comic Sans MS"/>
              </a:rPr>
              <a:t> </a:t>
            </a:r>
            <a:r>
              <a:rPr lang="es-AR" sz="2400" b="1" spc="-5" dirty="0" smtClean="0">
                <a:latin typeface="Comic Sans MS"/>
                <a:cs typeface="Comic Sans MS"/>
              </a:rPr>
              <a:t>de </a:t>
            </a:r>
            <a:r>
              <a:rPr lang="es-AR" sz="2400" b="1" spc="-254" dirty="0" smtClean="0">
                <a:latin typeface="Comic Sans MS"/>
                <a:cs typeface="Comic Sans MS"/>
              </a:rPr>
              <a:t> </a:t>
            </a:r>
            <a:r>
              <a:rPr lang="es-AR" sz="2400" b="1" spc="-5" dirty="0" smtClean="0">
                <a:latin typeface="Comic Sans MS"/>
                <a:cs typeface="Comic Sans MS"/>
              </a:rPr>
              <a:t>transmisión</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Proporciona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más rápida</a:t>
            </a:r>
            <a:r>
              <a:rPr lang="es-AR" sz="2400" dirty="0" smtClean="0">
                <a:latin typeface="Comic Sans MS"/>
                <a:cs typeface="Comic Sans MS"/>
              </a:rPr>
              <a:t> </a:t>
            </a:r>
            <a:r>
              <a:rPr lang="es-AR" sz="2400" spc="-5" dirty="0" smtClean="0">
                <a:latin typeface="Comic Sans MS"/>
                <a:cs typeface="Comic Sans MS"/>
              </a:rPr>
              <a:t>re- </a:t>
            </a:r>
            <a:r>
              <a:rPr lang="es-AR" sz="2400" dirty="0" smtClean="0">
                <a:latin typeface="Comic Sans MS"/>
                <a:cs typeface="Comic Sans MS"/>
              </a:rPr>
              <a:t> </a:t>
            </a:r>
            <a:r>
              <a:rPr lang="es-AR" sz="2400" spc="-5" dirty="0" err="1" smtClean="0">
                <a:latin typeface="Comic Sans MS"/>
                <a:cs typeface="Comic Sans MS"/>
              </a:rPr>
              <a:t>energización</a:t>
            </a:r>
            <a:r>
              <a:rPr lang="es-AR" sz="2400" spc="-5" dirty="0" smtClean="0">
                <a:latin typeface="Comic Sans MS"/>
                <a:cs typeface="Comic Sans MS"/>
              </a:rPr>
              <a:t> de las líneas y, si el </a:t>
            </a:r>
            <a:r>
              <a:rPr lang="es-AR" sz="2400" spc="-5" dirty="0" err="1" smtClean="0">
                <a:latin typeface="Comic Sans MS"/>
                <a:cs typeface="Comic Sans MS"/>
              </a:rPr>
              <a:t>recierre</a:t>
            </a:r>
            <a:r>
              <a:rPr lang="es-AR" sz="2400" spc="-5" dirty="0" smtClean="0">
                <a:latin typeface="Comic Sans MS"/>
                <a:cs typeface="Comic Sans MS"/>
              </a:rPr>
              <a:t> es </a:t>
            </a:r>
            <a:r>
              <a:rPr lang="es-AR" sz="2400" dirty="0" smtClean="0">
                <a:latin typeface="Comic Sans MS"/>
                <a:cs typeface="Comic Sans MS"/>
              </a:rPr>
              <a:t> </a:t>
            </a:r>
            <a:r>
              <a:rPr lang="es-AR" sz="2400" spc="-5" dirty="0" smtClean="0">
                <a:latin typeface="Comic Sans MS"/>
                <a:cs typeface="Comic Sans MS"/>
              </a:rPr>
              <a:t>exitoso,</a:t>
            </a:r>
            <a:r>
              <a:rPr lang="es-AR" sz="2400" dirty="0" smtClean="0">
                <a:latin typeface="Comic Sans MS"/>
                <a:cs typeface="Comic Sans MS"/>
              </a:rPr>
              <a:t> </a:t>
            </a:r>
            <a:r>
              <a:rPr lang="es-AR" sz="2400" spc="-5" dirty="0" smtClean="0">
                <a:latin typeface="Comic Sans MS"/>
                <a:cs typeface="Comic Sans MS"/>
              </a:rPr>
              <a:t>mejora</a:t>
            </a:r>
            <a:r>
              <a:rPr lang="es-AR" sz="2400" dirty="0" smtClean="0">
                <a:latin typeface="Comic Sans MS"/>
                <a:cs typeface="Comic Sans MS"/>
              </a:rPr>
              <a:t> </a:t>
            </a:r>
            <a:r>
              <a:rPr lang="es-AR" sz="2400" spc="-5" dirty="0" smtClean="0">
                <a:latin typeface="Comic Sans MS"/>
                <a:cs typeface="Comic Sans MS"/>
              </a:rPr>
              <a:t>la</a:t>
            </a:r>
            <a:r>
              <a:rPr lang="es-AR" sz="2400" spc="254" dirty="0" smtClean="0">
                <a:latin typeface="Comic Sans MS"/>
                <a:cs typeface="Comic Sans MS"/>
              </a:rPr>
              <a:t> </a:t>
            </a:r>
            <a:r>
              <a:rPr lang="es-AR" sz="2400" spc="-5" dirty="0" smtClean="0">
                <a:latin typeface="Comic Sans MS"/>
                <a:cs typeface="Comic Sans MS"/>
              </a:rPr>
              <a:t>capacidad</a:t>
            </a:r>
            <a:r>
              <a:rPr lang="es-AR" sz="2400" spc="260" dirty="0" smtClean="0">
                <a:latin typeface="Comic Sans MS"/>
                <a:cs typeface="Comic Sans MS"/>
              </a:rPr>
              <a:t> </a:t>
            </a:r>
            <a:r>
              <a:rPr lang="es-AR" sz="2400" spc="-5" dirty="0" smtClean="0">
                <a:latin typeface="Comic Sans MS"/>
                <a:cs typeface="Comic Sans MS"/>
              </a:rPr>
              <a:t>de transferencia </a:t>
            </a:r>
            <a:r>
              <a:rPr lang="es-AR" sz="2400" spc="-254"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potencia</a:t>
            </a:r>
            <a:r>
              <a:rPr lang="es-AR" sz="2400" spc="5"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los</a:t>
            </a:r>
            <a:r>
              <a:rPr lang="es-AR" sz="2400" spc="5" dirty="0" smtClean="0">
                <a:latin typeface="Comic Sans MS"/>
                <a:cs typeface="Comic Sans MS"/>
              </a:rPr>
              <a:t> </a:t>
            </a:r>
            <a:r>
              <a:rPr lang="es-AR" sz="2400" spc="-5" dirty="0" smtClean="0">
                <a:latin typeface="Comic Sans MS"/>
                <a:cs typeface="Comic Sans MS"/>
              </a:rPr>
              <a:t>generadores</a:t>
            </a:r>
            <a:r>
              <a:rPr lang="es-AR" sz="2400" spc="5"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spc="5" dirty="0" smtClean="0">
                <a:latin typeface="Comic Sans MS"/>
                <a:cs typeface="Comic Sans MS"/>
              </a:rPr>
              <a:t> </a:t>
            </a:r>
            <a:r>
              <a:rPr lang="es-AR" sz="2400" spc="-5" dirty="0" smtClean="0">
                <a:latin typeface="Comic Sans MS"/>
                <a:cs typeface="Comic Sans MS"/>
              </a:rPr>
              <a:t>planta.</a:t>
            </a:r>
            <a:endParaRPr lang="es-AR" sz="2400" dirty="0" smtClean="0">
              <a:latin typeface="Comic Sans MS"/>
              <a:cs typeface="Comic Sans MS"/>
            </a:endParaRPr>
          </a:p>
          <a:p>
            <a:pPr marL="240665" indent="-228600" algn="just">
              <a:spcBef>
                <a:spcPts val="100"/>
              </a:spcBef>
              <a:buFont typeface="Wingdings"/>
              <a:buChar char=""/>
              <a:tabLst>
                <a:tab pos="240665" algn="l"/>
                <a:tab pos="241300" algn="l"/>
              </a:tabLst>
            </a:pPr>
            <a:endParaRPr sz="2400">
              <a:latin typeface="Comic Sans MS"/>
              <a:cs typeface="Comic Sans M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96802" y="528606"/>
            <a:ext cx="17287996" cy="4479816"/>
          </a:xfrm>
          <a:prstGeom prst="rect">
            <a:avLst/>
          </a:prstGeom>
        </p:spPr>
        <p:txBody>
          <a:bodyPr vert="horz" wrap="square" lIns="0" tIns="12700" rIns="0" bIns="0" rtlCol="0">
            <a:spAutoFit/>
          </a:bodyPr>
          <a:lstStyle/>
          <a:p>
            <a:pPr marL="240665" indent="-228600" algn="just">
              <a:spcBef>
                <a:spcPts val="100"/>
              </a:spcBef>
              <a:buFont typeface="Wingdings"/>
              <a:buChar char=""/>
              <a:tabLst>
                <a:tab pos="241300" algn="l"/>
              </a:tabLst>
            </a:pPr>
            <a:r>
              <a:rPr sz="2400" b="1" spc="-5" dirty="0">
                <a:latin typeface="Comic Sans MS"/>
                <a:cs typeface="Comic Sans MS"/>
              </a:rPr>
              <a:t>Técnicas</a:t>
            </a:r>
            <a:r>
              <a:rPr sz="2400" b="1" spc="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disparo</a:t>
            </a:r>
            <a:r>
              <a:rPr sz="2400" b="1" spc="5" dirty="0">
                <a:latin typeface="Comic Sans MS"/>
                <a:cs typeface="Comic Sans MS"/>
              </a:rPr>
              <a:t> </a:t>
            </a:r>
            <a:r>
              <a:rPr sz="2400" b="1" spc="-5" dirty="0">
                <a:latin typeface="Comic Sans MS"/>
                <a:cs typeface="Comic Sans MS"/>
              </a:rPr>
              <a:t>por</a:t>
            </a:r>
            <a:r>
              <a:rPr sz="2400" b="1" spc="10" dirty="0">
                <a:latin typeface="Comic Sans MS"/>
                <a:cs typeface="Comic Sans MS"/>
              </a:rPr>
              <a:t> </a:t>
            </a:r>
            <a:r>
              <a:rPr sz="2400" b="1" spc="-5" dirty="0">
                <a:latin typeface="Comic Sans MS"/>
                <a:cs typeface="Comic Sans MS"/>
              </a:rPr>
              <a:t>pérdida</a:t>
            </a:r>
            <a:r>
              <a:rPr sz="2400" b="1" spc="10" dirty="0">
                <a:latin typeface="Comic Sans MS"/>
                <a:cs typeface="Comic Sans MS"/>
              </a:rPr>
              <a:t> </a:t>
            </a:r>
            <a:r>
              <a:rPr sz="2400" b="1" spc="-5">
                <a:latin typeface="Comic Sans MS"/>
                <a:cs typeface="Comic Sans MS"/>
              </a:rPr>
              <a:t>de</a:t>
            </a:r>
            <a:r>
              <a:rPr sz="2400" b="1" spc="5">
                <a:latin typeface="Comic Sans MS"/>
                <a:cs typeface="Comic Sans MS"/>
              </a:rPr>
              <a:t> </a:t>
            </a:r>
            <a:r>
              <a:rPr sz="2400" b="1" spc="-5" smtClean="0">
                <a:latin typeface="Comic Sans MS"/>
                <a:cs typeface="Comic Sans MS"/>
              </a:rPr>
              <a:t>sincronismo</a:t>
            </a:r>
            <a:endParaRPr lang="es-ES" sz="2400" b="1" spc="-5" dirty="0" smtClean="0">
              <a:latin typeface="Comic Sans MS"/>
              <a:cs typeface="Comic Sans MS"/>
            </a:endParaRPr>
          </a:p>
          <a:p>
            <a:pPr marL="240665" indent="-228600" algn="just">
              <a:spcBef>
                <a:spcPts val="100"/>
              </a:spcBef>
              <a:buFont typeface="Wingdings"/>
              <a:buChar char=""/>
              <a:tabLst>
                <a:tab pos="241300" algn="l"/>
              </a:tabLst>
            </a:pPr>
            <a:endParaRPr sz="2400">
              <a:latin typeface="Comic Sans MS"/>
              <a:cs typeface="Comic Sans MS"/>
            </a:endParaRPr>
          </a:p>
          <a:p>
            <a:pPr marR="5080" lvl="1" indent="-457200" algn="just">
              <a:spcBef>
                <a:spcPts val="600"/>
              </a:spcBef>
              <a:buFont typeface="+mj-lt"/>
              <a:buAutoNum type="arabicPeriod"/>
            </a:pPr>
            <a:r>
              <a:rPr sz="2400" b="1" spc="-5" dirty="0">
                <a:latin typeface="Comic Sans MS"/>
                <a:cs typeface="Comic Sans MS"/>
              </a:rPr>
              <a:t>Disparo</a:t>
            </a:r>
            <a:r>
              <a:rPr sz="2400" b="1" dirty="0">
                <a:latin typeface="Comic Sans MS"/>
                <a:cs typeface="Comic Sans MS"/>
              </a:rPr>
              <a:t> </a:t>
            </a:r>
            <a:r>
              <a:rPr sz="2400" b="1" spc="-5" dirty="0">
                <a:latin typeface="Comic Sans MS"/>
                <a:cs typeface="Comic Sans MS"/>
              </a:rPr>
              <a:t>por</a:t>
            </a:r>
            <a:r>
              <a:rPr sz="2400" b="1" dirty="0">
                <a:latin typeface="Comic Sans MS"/>
                <a:cs typeface="Comic Sans MS"/>
              </a:rPr>
              <a:t> </a:t>
            </a:r>
            <a:r>
              <a:rPr sz="2400" b="1" spc="-5" dirty="0">
                <a:latin typeface="Comic Sans MS"/>
                <a:cs typeface="Comic Sans MS"/>
              </a:rPr>
              <a:t>pérdida</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sincronismo</a:t>
            </a:r>
            <a:r>
              <a:rPr sz="2400" b="1" dirty="0">
                <a:latin typeface="Comic Sans MS"/>
                <a:cs typeface="Comic Sans MS"/>
              </a:rPr>
              <a:t> </a:t>
            </a:r>
            <a:r>
              <a:rPr sz="2400" b="1" spc="-5" dirty="0">
                <a:latin typeface="Comic Sans MS"/>
                <a:cs typeface="Comic Sans MS"/>
              </a:rPr>
              <a:t>de</a:t>
            </a:r>
            <a:r>
              <a:rPr sz="2400" b="1" spc="260" dirty="0">
                <a:latin typeface="Comic Sans MS"/>
                <a:cs typeface="Comic Sans MS"/>
              </a:rPr>
              <a:t> </a:t>
            </a:r>
            <a:r>
              <a:rPr sz="2400" b="1" spc="-5" dirty="0">
                <a:latin typeface="Comic Sans MS"/>
                <a:cs typeface="Comic Sans MS"/>
              </a:rPr>
              <a:t>la </a:t>
            </a:r>
            <a:r>
              <a:rPr sz="2400" b="1" dirty="0">
                <a:latin typeface="Comic Sans MS"/>
                <a:cs typeface="Comic Sans MS"/>
              </a:rPr>
              <a:t> </a:t>
            </a:r>
            <a:r>
              <a:rPr sz="2400" b="1" spc="-5" dirty="0">
                <a:latin typeface="Comic Sans MS"/>
                <a:cs typeface="Comic Sans MS"/>
              </a:rPr>
              <a:t>unidad</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Utiliza</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esquema</a:t>
            </a:r>
            <a:r>
              <a:rPr sz="2400" dirty="0">
                <a:latin typeface="Comic Sans MS"/>
                <a:cs typeface="Comic Sans MS"/>
              </a:rPr>
              <a:t> </a:t>
            </a:r>
            <a:r>
              <a:rPr sz="2400" spc="-5" dirty="0">
                <a:latin typeface="Comic Sans MS"/>
                <a:cs typeface="Comic Sans MS"/>
              </a:rPr>
              <a:t>específico</a:t>
            </a:r>
            <a:r>
              <a:rPr sz="2400" dirty="0">
                <a:latin typeface="Comic Sans MS"/>
                <a:cs typeface="Comic Sans MS"/>
              </a:rPr>
              <a:t> </a:t>
            </a:r>
            <a:r>
              <a:rPr sz="2400" spc="-5" dirty="0">
                <a:latin typeface="Comic Sans MS"/>
                <a:cs typeface="Comic Sans MS"/>
              </a:rPr>
              <a:t>de </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pérdida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sincronismo</a:t>
            </a:r>
            <a:r>
              <a:rPr sz="2400" spc="260" dirty="0">
                <a:latin typeface="Comic Sans MS"/>
                <a:cs typeface="Comic Sans MS"/>
              </a:rPr>
              <a:t> </a:t>
            </a:r>
            <a:r>
              <a:rPr sz="2400" spc="-5" dirty="0">
                <a:latin typeface="Comic Sans MS"/>
                <a:cs typeface="Comic Sans MS"/>
              </a:rPr>
              <a:t>para </a:t>
            </a:r>
            <a:r>
              <a:rPr sz="2400" spc="-254" dirty="0">
                <a:latin typeface="Comic Sans MS"/>
                <a:cs typeface="Comic Sans MS"/>
              </a:rPr>
              <a:t> </a:t>
            </a:r>
            <a:r>
              <a:rPr sz="2400" spc="-5" dirty="0">
                <a:latin typeface="Comic Sans MS"/>
                <a:cs typeface="Comic Sans MS"/>
              </a:rPr>
              <a:t>sensar la pérdida de sincronismo y disparar la </a:t>
            </a:r>
            <a:r>
              <a:rPr sz="2400" dirty="0">
                <a:latin typeface="Comic Sans MS"/>
                <a:cs typeface="Comic Sans MS"/>
              </a:rPr>
              <a:t> </a:t>
            </a:r>
            <a:r>
              <a:rPr sz="2400" spc="-5" dirty="0">
                <a:latin typeface="Comic Sans MS"/>
                <a:cs typeface="Comic Sans MS"/>
              </a:rPr>
              <a:t>unidad,</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eliminar</a:t>
            </a:r>
            <a:r>
              <a:rPr sz="2400" dirty="0">
                <a:latin typeface="Comic Sans MS"/>
                <a:cs typeface="Comic Sans MS"/>
              </a:rPr>
              <a:t> </a:t>
            </a:r>
            <a:r>
              <a:rPr sz="2400" spc="-5" dirty="0">
                <a:latin typeface="Comic Sans MS"/>
                <a:cs typeface="Comic Sans MS"/>
              </a:rPr>
              <a:t>su</a:t>
            </a:r>
            <a:r>
              <a:rPr sz="2400" spc="254" dirty="0">
                <a:latin typeface="Comic Sans MS"/>
                <a:cs typeface="Comic Sans MS"/>
              </a:rPr>
              <a:t> </a:t>
            </a:r>
            <a:r>
              <a:rPr sz="2400" spc="-5" dirty="0">
                <a:latin typeface="Comic Sans MS"/>
                <a:cs typeface="Comic Sans MS"/>
              </a:rPr>
              <a:t>influencia</a:t>
            </a:r>
            <a:r>
              <a:rPr sz="2400" spc="260" dirty="0">
                <a:latin typeface="Comic Sans MS"/>
                <a:cs typeface="Comic Sans MS"/>
              </a:rPr>
              <a:t> </a:t>
            </a:r>
            <a:r>
              <a:rPr sz="2400" spc="-5" dirty="0">
                <a:latin typeface="Comic Sans MS"/>
                <a:cs typeface="Comic Sans MS"/>
              </a:rPr>
              <a:t>negativa </a:t>
            </a:r>
            <a:r>
              <a:rPr sz="2400" dirty="0">
                <a:latin typeface="Comic Sans MS"/>
                <a:cs typeface="Comic Sans MS"/>
              </a:rPr>
              <a:t> </a:t>
            </a:r>
            <a:r>
              <a:rPr sz="2400" spc="-5" dirty="0">
                <a:latin typeface="Comic Sans MS"/>
                <a:cs typeface="Comic Sans MS"/>
              </a:rPr>
              <a:t>sobre </a:t>
            </a:r>
            <a:r>
              <a:rPr sz="2400" spc="-5">
                <a:latin typeface="Comic Sans MS"/>
                <a:cs typeface="Comic Sans MS"/>
              </a:rPr>
              <a:t>el</a:t>
            </a:r>
            <a:r>
              <a:rPr sz="2400">
                <a:latin typeface="Comic Sans MS"/>
                <a:cs typeface="Comic Sans MS"/>
              </a:rPr>
              <a:t> </a:t>
            </a:r>
            <a:r>
              <a:rPr sz="2400" spc="-5" smtClean="0">
                <a:latin typeface="Comic Sans MS"/>
                <a:cs typeface="Comic Sans MS"/>
              </a:rPr>
              <a:t>sistema.</a:t>
            </a:r>
            <a:endParaRPr lang="es-ES" sz="2400" spc="-5" dirty="0" smtClean="0">
              <a:latin typeface="Comic Sans MS"/>
              <a:cs typeface="Comic Sans MS"/>
            </a:endParaRPr>
          </a:p>
          <a:p>
            <a:pPr marR="5080" lvl="1" indent="-457200" algn="just">
              <a:spcBef>
                <a:spcPts val="600"/>
              </a:spcBef>
              <a:buFont typeface="+mj-lt"/>
              <a:buAutoNum type="arabicPeriod"/>
            </a:pPr>
            <a:r>
              <a:rPr sz="2400" b="1" spc="-5" smtClean="0">
                <a:latin typeface="Comic Sans MS"/>
                <a:cs typeface="Comic Sans MS"/>
              </a:rPr>
              <a:t>Disparo</a:t>
            </a:r>
            <a:r>
              <a:rPr sz="2400" b="1" smtClean="0">
                <a:latin typeface="Comic Sans MS"/>
                <a:cs typeface="Comic Sans MS"/>
              </a:rPr>
              <a:t> </a:t>
            </a:r>
            <a:r>
              <a:rPr sz="2400" b="1" spc="-5" dirty="0">
                <a:latin typeface="Comic Sans MS"/>
                <a:cs typeface="Comic Sans MS"/>
              </a:rPr>
              <a:t>por</a:t>
            </a:r>
            <a:r>
              <a:rPr sz="2400" b="1" dirty="0">
                <a:latin typeface="Comic Sans MS"/>
                <a:cs typeface="Comic Sans MS"/>
              </a:rPr>
              <a:t> </a:t>
            </a:r>
            <a:r>
              <a:rPr sz="2400" b="1" spc="-5" dirty="0">
                <a:latin typeface="Comic Sans MS"/>
                <a:cs typeface="Comic Sans MS"/>
              </a:rPr>
              <a:t>pérdida</a:t>
            </a:r>
            <a:r>
              <a:rPr sz="2400" b="1" dirty="0">
                <a:latin typeface="Comic Sans MS"/>
                <a:cs typeface="Comic Sans MS"/>
              </a:rPr>
              <a:t> </a:t>
            </a:r>
            <a:r>
              <a:rPr sz="2400" b="1" spc="-5" dirty="0">
                <a:latin typeface="Comic Sans MS"/>
                <a:cs typeface="Comic Sans MS"/>
              </a:rPr>
              <a:t>de</a:t>
            </a:r>
            <a:r>
              <a:rPr sz="2400" b="1" spc="260" dirty="0">
                <a:latin typeface="Comic Sans MS"/>
                <a:cs typeface="Comic Sans MS"/>
              </a:rPr>
              <a:t> </a:t>
            </a:r>
            <a:r>
              <a:rPr sz="2400" b="1" spc="-5" dirty="0">
                <a:latin typeface="Comic Sans MS"/>
                <a:cs typeface="Comic Sans MS"/>
              </a:rPr>
              <a:t>sincronismo</a:t>
            </a:r>
            <a:r>
              <a:rPr sz="2400" b="1" spc="260" dirty="0">
                <a:latin typeface="Comic Sans MS"/>
                <a:cs typeface="Comic Sans MS"/>
              </a:rPr>
              <a:t> </a:t>
            </a:r>
            <a:r>
              <a:rPr sz="2400" b="1" spc="-5" dirty="0">
                <a:latin typeface="Comic Sans MS"/>
                <a:cs typeface="Comic Sans MS"/>
              </a:rPr>
              <a:t>del </a:t>
            </a:r>
            <a:r>
              <a:rPr sz="2400" b="1" spc="-254" dirty="0">
                <a:latin typeface="Comic Sans MS"/>
                <a:cs typeface="Comic Sans MS"/>
              </a:rPr>
              <a:t> </a:t>
            </a:r>
            <a:r>
              <a:rPr sz="2400" b="1" spc="-5" dirty="0">
                <a:latin typeface="Comic Sans MS"/>
                <a:cs typeface="Comic Sans MS"/>
              </a:rPr>
              <a:t>sistema</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Utiliza</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esquema</a:t>
            </a:r>
            <a:r>
              <a:rPr sz="2400" dirty="0">
                <a:latin typeface="Comic Sans MS"/>
                <a:cs typeface="Comic Sans MS"/>
              </a:rPr>
              <a:t> </a:t>
            </a:r>
            <a:r>
              <a:rPr sz="2400" spc="-5" dirty="0">
                <a:latin typeface="Comic Sans MS"/>
                <a:cs typeface="Comic Sans MS"/>
              </a:rPr>
              <a:t>específico</a:t>
            </a:r>
            <a:r>
              <a:rPr sz="2400" dirty="0">
                <a:latin typeface="Comic Sans MS"/>
                <a:cs typeface="Comic Sans MS"/>
              </a:rPr>
              <a:t> </a:t>
            </a:r>
            <a:r>
              <a:rPr sz="2400" spc="-5" dirty="0">
                <a:latin typeface="Comic Sans MS"/>
                <a:cs typeface="Comic Sans MS"/>
              </a:rPr>
              <a:t>de </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a:latin typeface="Comic Sans MS"/>
                <a:cs typeface="Comic Sans MS"/>
              </a:rPr>
              <a:t>pérdida</a:t>
            </a:r>
            <a:r>
              <a:rPr sz="2400" dirty="0">
                <a:latin typeface="Comic Sans MS"/>
                <a:cs typeface="Comic Sans MS"/>
              </a:rPr>
              <a:t> </a:t>
            </a:r>
            <a:r>
              <a:rPr sz="2400" spc="-5" dirty="0">
                <a:latin typeface="Comic Sans MS"/>
                <a:cs typeface="Comic Sans MS"/>
              </a:rPr>
              <a:t>de</a:t>
            </a:r>
            <a:r>
              <a:rPr sz="2400" spc="250" dirty="0">
                <a:latin typeface="Comic Sans MS"/>
                <a:cs typeface="Comic Sans MS"/>
              </a:rPr>
              <a:t> </a:t>
            </a:r>
            <a:r>
              <a:rPr sz="2400" spc="-5">
                <a:latin typeface="Comic Sans MS"/>
                <a:cs typeface="Comic Sans MS"/>
              </a:rPr>
              <a:t>sincronismo</a:t>
            </a:r>
            <a:r>
              <a:rPr sz="2400" spc="254">
                <a:latin typeface="Comic Sans MS"/>
                <a:cs typeface="Comic Sans MS"/>
              </a:rPr>
              <a:t> </a:t>
            </a:r>
            <a:r>
              <a:rPr sz="2400" spc="-5" smtClean="0">
                <a:latin typeface="Comic Sans MS"/>
                <a:cs typeface="Comic Sans MS"/>
              </a:rPr>
              <a:t>para</a:t>
            </a:r>
            <a:r>
              <a:rPr lang="es-ES" sz="2400" spc="-5" dirty="0" smtClean="0">
                <a:latin typeface="Comic Sans MS"/>
                <a:cs typeface="Comic Sans MS"/>
              </a:rPr>
              <a:t> </a:t>
            </a:r>
            <a:r>
              <a:rPr lang="es-AR" sz="2400" spc="-5" dirty="0" smtClean="0">
                <a:latin typeface="Comic Sans MS"/>
                <a:cs typeface="Comic Sans MS"/>
              </a:rPr>
              <a:t>detectar que un sistema o área está perdiendo </a:t>
            </a:r>
            <a:r>
              <a:rPr lang="es-AR" sz="2400" dirty="0" smtClean="0">
                <a:latin typeface="Comic Sans MS"/>
                <a:cs typeface="Comic Sans MS"/>
              </a:rPr>
              <a:t> </a:t>
            </a:r>
            <a:r>
              <a:rPr lang="es-AR" sz="2400" spc="-5" dirty="0" smtClean="0">
                <a:latin typeface="Comic Sans MS"/>
                <a:cs typeface="Comic Sans MS"/>
              </a:rPr>
              <a:t>sincronismo con otro, y dispara para separar los </a:t>
            </a:r>
            <a:r>
              <a:rPr lang="es-AR" sz="2400" dirty="0" smtClean="0">
                <a:latin typeface="Comic Sans MS"/>
                <a:cs typeface="Comic Sans MS"/>
              </a:rPr>
              <a:t> </a:t>
            </a:r>
            <a:r>
              <a:rPr lang="es-AR" sz="2400" spc="-5" dirty="0" smtClean="0">
                <a:latin typeface="Comic Sans MS"/>
                <a:cs typeface="Comic Sans MS"/>
              </a:rPr>
              <a:t>dos sistemas para así evitar que la inestabilidad </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repita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otro.</a:t>
            </a:r>
          </a:p>
          <a:p>
            <a:pPr marR="5080" lvl="1" indent="-457200" algn="just">
              <a:spcBef>
                <a:spcPts val="600"/>
              </a:spcBef>
              <a:buFont typeface="+mj-lt"/>
              <a:buAutoNum type="arabicPeriod"/>
            </a:pPr>
            <a:r>
              <a:rPr lang="es-AR" sz="2400" b="1" spc="-5" dirty="0" smtClean="0">
                <a:latin typeface="Comic Sans MS"/>
                <a:cs typeface="Comic Sans MS"/>
              </a:rPr>
              <a:t>Esquema</a:t>
            </a:r>
            <a:r>
              <a:rPr lang="es-AR" sz="2400" b="1" spc="254" dirty="0" smtClean="0">
                <a:latin typeface="Comic Sans MS"/>
                <a:cs typeface="Comic Sans MS"/>
              </a:rPr>
              <a:t> </a:t>
            </a:r>
            <a:r>
              <a:rPr lang="es-AR" sz="2400" b="1" spc="-5" dirty="0" smtClean="0">
                <a:latin typeface="Comic Sans MS"/>
                <a:cs typeface="Comic Sans MS"/>
              </a:rPr>
              <a:t>de</a:t>
            </a:r>
            <a:r>
              <a:rPr lang="es-AR" sz="2400" b="1" spc="260" dirty="0" smtClean="0">
                <a:latin typeface="Comic Sans MS"/>
                <a:cs typeface="Comic Sans MS"/>
              </a:rPr>
              <a:t> </a:t>
            </a:r>
            <a:r>
              <a:rPr lang="es-AR" sz="2400" b="1" spc="-5" dirty="0" smtClean="0">
                <a:latin typeface="Comic Sans MS"/>
                <a:cs typeface="Comic Sans MS"/>
              </a:rPr>
              <a:t>protección</a:t>
            </a:r>
            <a:r>
              <a:rPr lang="es-AR" sz="2400" b="1" spc="260" dirty="0" smtClean="0">
                <a:latin typeface="Comic Sans MS"/>
                <a:cs typeface="Comic Sans MS"/>
              </a:rPr>
              <a:t> </a:t>
            </a:r>
            <a:r>
              <a:rPr lang="es-AR" sz="2400" b="1" spc="-5" dirty="0" smtClean="0">
                <a:latin typeface="Comic Sans MS"/>
                <a:cs typeface="Comic Sans MS"/>
              </a:rPr>
              <a:t>especial</a:t>
            </a:r>
            <a:r>
              <a:rPr lang="es-AR" sz="2400" spc="-5" dirty="0" smtClean="0">
                <a:latin typeface="Comic Sans MS"/>
                <a:cs typeface="Comic Sans MS"/>
              </a:rPr>
              <a:t>.-</a:t>
            </a:r>
            <a:r>
              <a:rPr lang="es-AR" sz="2400" spc="520" dirty="0" smtClean="0">
                <a:latin typeface="Comic Sans MS"/>
                <a:cs typeface="Comic Sans MS"/>
              </a:rPr>
              <a:t> </a:t>
            </a:r>
            <a:r>
              <a:rPr lang="es-AR" sz="2400" spc="-5" dirty="0" smtClean="0">
                <a:latin typeface="Comic Sans MS"/>
                <a:cs typeface="Comic Sans MS"/>
              </a:rPr>
              <a:t>Proporciona </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esquema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disparo</a:t>
            </a:r>
            <a:r>
              <a:rPr lang="es-AR" sz="2400" dirty="0" smtClean="0">
                <a:latin typeface="Comic Sans MS"/>
                <a:cs typeface="Comic Sans MS"/>
              </a:rPr>
              <a:t> </a:t>
            </a:r>
            <a:r>
              <a:rPr lang="es-AR" sz="2400" spc="-5" dirty="0" smtClean="0">
                <a:latin typeface="Comic Sans MS"/>
                <a:cs typeface="Comic Sans MS"/>
              </a:rPr>
              <a:t>especial</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puede </a:t>
            </a:r>
            <a:r>
              <a:rPr lang="es-AR" sz="2400" dirty="0" smtClean="0">
                <a:latin typeface="Comic Sans MS"/>
                <a:cs typeface="Comic Sans MS"/>
              </a:rPr>
              <a:t> </a:t>
            </a:r>
            <a:r>
              <a:rPr lang="es-AR" sz="2400" spc="-5" dirty="0" smtClean="0">
                <a:latin typeface="Comic Sans MS"/>
                <a:cs typeface="Comic Sans MS"/>
              </a:rPr>
              <a:t>requerir</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sea</a:t>
            </a:r>
            <a:r>
              <a:rPr lang="es-AR" sz="2400" dirty="0" smtClean="0">
                <a:latin typeface="Comic Sans MS"/>
                <a:cs typeface="Comic Sans MS"/>
              </a:rPr>
              <a:t> </a:t>
            </a:r>
            <a:r>
              <a:rPr lang="es-AR" sz="2400" spc="-5" dirty="0" smtClean="0">
                <a:latin typeface="Comic Sans MS"/>
                <a:cs typeface="Comic Sans MS"/>
              </a:rPr>
              <a:t>disparada </a:t>
            </a:r>
            <a:r>
              <a:rPr lang="es-AR" sz="2400" dirty="0" smtClean="0">
                <a:latin typeface="Comic Sans MS"/>
                <a:cs typeface="Comic Sans MS"/>
              </a:rPr>
              <a:t> </a:t>
            </a:r>
            <a:r>
              <a:rPr lang="es-AR" sz="2400" spc="-5" dirty="0" smtClean="0">
                <a:latin typeface="Comic Sans MS"/>
                <a:cs typeface="Comic Sans MS"/>
              </a:rPr>
              <a:t>simultáneamente</a:t>
            </a:r>
            <a:r>
              <a:rPr lang="es-AR" sz="2400" dirty="0" smtClean="0">
                <a:latin typeface="Comic Sans MS"/>
                <a:cs typeface="Comic Sans MS"/>
              </a:rPr>
              <a:t> </a:t>
            </a:r>
            <a:r>
              <a:rPr lang="es-AR" sz="2400" spc="-5" dirty="0" smtClean="0">
                <a:latin typeface="Comic Sans MS"/>
                <a:cs typeface="Comic Sans MS"/>
              </a:rPr>
              <a:t>ante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línea </a:t>
            </a:r>
            <a:r>
              <a:rPr lang="es-AR" sz="2400" spc="-254" dirty="0" smtClean="0">
                <a:latin typeface="Comic Sans MS"/>
                <a:cs typeface="Comic Sans MS"/>
              </a:rPr>
              <a:t> </a:t>
            </a:r>
            <a:r>
              <a:rPr lang="es-AR" sz="2400" spc="-5" dirty="0" smtClean="0">
                <a:latin typeface="Comic Sans MS"/>
                <a:cs typeface="Comic Sans MS"/>
              </a:rPr>
              <a:t>crítica o ante la falla de un interruptor crítico </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evitar</a:t>
            </a:r>
            <a:r>
              <a:rPr lang="es-AR" sz="2400" spc="5" dirty="0" smtClean="0">
                <a:latin typeface="Comic Sans MS"/>
                <a:cs typeface="Comic Sans MS"/>
              </a:rPr>
              <a:t> </a:t>
            </a:r>
            <a:r>
              <a:rPr lang="es-AR" sz="2400" spc="-5" dirty="0" smtClean="0">
                <a:latin typeface="Comic Sans MS"/>
                <a:cs typeface="Comic Sans MS"/>
              </a:rPr>
              <a:t>que</a:t>
            </a:r>
            <a:r>
              <a:rPr lang="es-AR" sz="2400" spc="5" dirty="0" smtClean="0">
                <a:latin typeface="Comic Sans MS"/>
                <a:cs typeface="Comic Sans MS"/>
              </a:rPr>
              <a:t> </a:t>
            </a:r>
            <a:r>
              <a:rPr lang="es-AR" sz="2400" spc="-5" dirty="0" smtClean="0">
                <a:latin typeface="Comic Sans MS"/>
                <a:cs typeface="Comic Sans MS"/>
              </a:rPr>
              <a:t>la</a:t>
            </a:r>
            <a:r>
              <a:rPr lang="es-AR" sz="2400" spc="5" dirty="0" smtClean="0">
                <a:latin typeface="Comic Sans MS"/>
                <a:cs typeface="Comic Sans MS"/>
              </a:rPr>
              <a:t> </a:t>
            </a:r>
            <a:r>
              <a:rPr lang="es-AR" sz="2400" spc="-5" dirty="0" smtClean="0">
                <a:latin typeface="Comic Sans MS"/>
                <a:cs typeface="Comic Sans MS"/>
              </a:rPr>
              <a:t>unidad</a:t>
            </a:r>
            <a:r>
              <a:rPr lang="es-AR" sz="2400" spc="5" dirty="0" smtClean="0">
                <a:latin typeface="Comic Sans MS"/>
                <a:cs typeface="Comic Sans MS"/>
              </a:rPr>
              <a:t> </a:t>
            </a:r>
            <a:r>
              <a:rPr lang="es-AR" sz="2400" spc="-5" dirty="0" smtClean="0">
                <a:latin typeface="Comic Sans MS"/>
                <a:cs typeface="Comic Sans MS"/>
              </a:rPr>
              <a:t>se</a:t>
            </a:r>
            <a:r>
              <a:rPr lang="es-AR" sz="2400" spc="5" dirty="0" smtClean="0">
                <a:latin typeface="Comic Sans MS"/>
                <a:cs typeface="Comic Sans MS"/>
              </a:rPr>
              <a:t> </a:t>
            </a:r>
            <a:r>
              <a:rPr lang="es-AR" sz="2400" spc="-5" dirty="0" smtClean="0">
                <a:latin typeface="Comic Sans MS"/>
                <a:cs typeface="Comic Sans MS"/>
              </a:rPr>
              <a:t>vuelva</a:t>
            </a:r>
            <a:r>
              <a:rPr lang="es-AR" sz="2400" dirty="0" smtClean="0">
                <a:latin typeface="Comic Sans MS"/>
                <a:cs typeface="Comic Sans MS"/>
              </a:rPr>
              <a:t> </a:t>
            </a:r>
            <a:r>
              <a:rPr lang="es-AR" sz="2400" spc="-5" dirty="0" smtClean="0">
                <a:latin typeface="Comic Sans MS"/>
                <a:cs typeface="Comic Sans MS"/>
              </a:rPr>
              <a:t>inestable.</a:t>
            </a:r>
            <a:endParaRPr lang="es-AR" sz="2400" dirty="0" smtClean="0">
              <a:latin typeface="Comic Sans MS"/>
              <a:cs typeface="Comic Sans MS"/>
            </a:endParaRPr>
          </a:p>
          <a:p>
            <a:pPr marL="465455" marR="6350" lvl="1" indent="-226695" algn="just">
              <a:lnSpc>
                <a:spcPct val="116100"/>
              </a:lnSpc>
              <a:buAutoNum type="arabicPeriod"/>
              <a:tabLst>
                <a:tab pos="462280" algn="l"/>
              </a:tabLst>
            </a:pPr>
            <a:endParaRPr sz="900">
              <a:latin typeface="Comic Sans MS"/>
              <a:cs typeface="Comic Sans MS"/>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96802" y="242854"/>
            <a:ext cx="17216558" cy="2787943"/>
          </a:xfrm>
          <a:prstGeom prst="rect">
            <a:avLst/>
          </a:prstGeom>
        </p:spPr>
        <p:txBody>
          <a:bodyPr vert="horz" wrap="square" lIns="0" tIns="12700" rIns="0" bIns="0" rtlCol="0">
            <a:spAutoFit/>
          </a:bodyPr>
          <a:lstStyle/>
          <a:p>
            <a:pPr marL="240665" indent="-228600" algn="just">
              <a:spcBef>
                <a:spcPts val="100"/>
              </a:spcBef>
              <a:buFont typeface="Wingdings"/>
              <a:buChar char=""/>
              <a:tabLst>
                <a:tab pos="240665" algn="l"/>
                <a:tab pos="241300" algn="l"/>
              </a:tabLst>
            </a:pPr>
            <a:r>
              <a:rPr sz="2400" b="1" spc="-5" dirty="0">
                <a:latin typeface="Comic Sans MS"/>
                <a:cs typeface="Comic Sans MS"/>
              </a:rPr>
              <a:t>Técnicas</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excitación</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a:latin typeface="Comic Sans MS"/>
                <a:cs typeface="Comic Sans MS"/>
              </a:rPr>
              <a:t>alta</a:t>
            </a:r>
            <a:r>
              <a:rPr sz="2400" b="1" spc="5">
                <a:latin typeface="Comic Sans MS"/>
                <a:cs typeface="Comic Sans MS"/>
              </a:rPr>
              <a:t> </a:t>
            </a:r>
            <a:r>
              <a:rPr sz="2400" b="1" spc="-5" smtClean="0">
                <a:latin typeface="Comic Sans MS"/>
                <a:cs typeface="Comic Sans MS"/>
              </a:rPr>
              <a:t>rapidez</a:t>
            </a:r>
            <a:endParaRPr lang="es-ES" sz="2400" b="1" spc="-5" dirty="0" smtClean="0">
              <a:latin typeface="Comic Sans MS"/>
              <a:cs typeface="Comic Sans MS"/>
            </a:endParaRPr>
          </a:p>
          <a:p>
            <a:pPr marL="240665" indent="-228600" algn="just">
              <a:spcBef>
                <a:spcPts val="100"/>
              </a:spcBef>
              <a:buFont typeface="Wingdings"/>
              <a:buChar char=""/>
              <a:tabLst>
                <a:tab pos="240665" algn="l"/>
                <a:tab pos="241300" algn="l"/>
              </a:tabLst>
            </a:pPr>
            <a:endParaRPr lang="es-ES" sz="2400" spc="-5" dirty="0" smtClean="0">
              <a:latin typeface="Comic Sans MS"/>
              <a:cs typeface="Comic Sans MS"/>
            </a:endParaRPr>
          </a:p>
          <a:p>
            <a:pPr marL="469265" marR="5080" indent="-457200" algn="just">
              <a:spcBef>
                <a:spcPts val="100"/>
              </a:spcBef>
              <a:buFont typeface="+mj-lt"/>
              <a:buAutoNum type="arabicPeriod"/>
            </a:pPr>
            <a:r>
              <a:rPr lang="es-AR" sz="2400" b="1" spc="-5" dirty="0" smtClean="0">
                <a:latin typeface="Comic Sans MS"/>
                <a:cs typeface="Comic Sans MS"/>
              </a:rPr>
              <a:t>Sistemas</a:t>
            </a:r>
            <a:r>
              <a:rPr lang="es-AR" sz="2400" b="1" spc="260" dirty="0" smtClean="0">
                <a:latin typeface="Comic Sans MS"/>
                <a:cs typeface="Comic Sans MS"/>
              </a:rPr>
              <a:t> </a:t>
            </a:r>
            <a:r>
              <a:rPr lang="es-AR" sz="2400" b="1" spc="-5" dirty="0" smtClean="0">
                <a:latin typeface="Comic Sans MS"/>
                <a:cs typeface="Comic Sans MS"/>
              </a:rPr>
              <a:t>de</a:t>
            </a:r>
            <a:r>
              <a:rPr lang="es-AR" sz="2400" b="1" spc="254" dirty="0" smtClean="0">
                <a:latin typeface="Comic Sans MS"/>
                <a:cs typeface="Comic Sans MS"/>
              </a:rPr>
              <a:t> </a:t>
            </a:r>
            <a:r>
              <a:rPr lang="es-AR" sz="2400" b="1" spc="-5" dirty="0" smtClean="0">
                <a:latin typeface="Comic Sans MS"/>
                <a:cs typeface="Comic Sans MS"/>
              </a:rPr>
              <a:t>excitación</a:t>
            </a:r>
            <a:r>
              <a:rPr lang="es-AR" sz="2400" b="1" spc="260" dirty="0" smtClean="0">
                <a:latin typeface="Comic Sans MS"/>
                <a:cs typeface="Comic Sans MS"/>
              </a:rPr>
              <a:t> </a:t>
            </a:r>
            <a:r>
              <a:rPr lang="es-AR" sz="2400" b="1" spc="-5" dirty="0" smtClean="0">
                <a:latin typeface="Comic Sans MS"/>
                <a:cs typeface="Comic Sans MS"/>
              </a:rPr>
              <a:t>de</a:t>
            </a:r>
            <a:r>
              <a:rPr lang="es-AR" sz="2400" b="1" spc="260" dirty="0" smtClean="0">
                <a:latin typeface="Comic Sans MS"/>
                <a:cs typeface="Comic Sans MS"/>
              </a:rPr>
              <a:t> </a:t>
            </a:r>
            <a:r>
              <a:rPr lang="es-AR" sz="2400" b="1" spc="-5" dirty="0" smtClean="0">
                <a:latin typeface="Comic Sans MS"/>
                <a:cs typeface="Comic Sans MS"/>
              </a:rPr>
              <a:t>alta</a:t>
            </a:r>
            <a:r>
              <a:rPr lang="es-AR" sz="2400" b="1" spc="260" dirty="0" smtClean="0">
                <a:latin typeface="Comic Sans MS"/>
                <a:cs typeface="Comic Sans MS"/>
              </a:rPr>
              <a:t> </a:t>
            </a:r>
            <a:r>
              <a:rPr lang="es-AR" sz="2400" b="1" spc="-5" dirty="0" smtClean="0">
                <a:latin typeface="Comic Sans MS"/>
                <a:cs typeface="Comic Sans MS"/>
              </a:rPr>
              <a:t>respuesta</a:t>
            </a:r>
            <a:r>
              <a:rPr lang="es-AR" sz="2400" spc="-5" dirty="0" smtClean="0">
                <a:latin typeface="Comic Sans MS"/>
                <a:cs typeface="Comic Sans MS"/>
              </a:rPr>
              <a:t>.- </a:t>
            </a:r>
            <a:r>
              <a:rPr lang="es-AR" sz="2400" dirty="0" smtClean="0">
                <a:latin typeface="Comic Sans MS"/>
                <a:cs typeface="Comic Sans MS"/>
              </a:rPr>
              <a:t> </a:t>
            </a:r>
            <a:r>
              <a:rPr lang="es-AR" sz="2400" spc="-5" dirty="0" smtClean="0">
                <a:latin typeface="Comic Sans MS"/>
                <a:cs typeface="Comic Sans MS"/>
              </a:rPr>
              <a:t>Logra</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mayor</a:t>
            </a:r>
            <a:r>
              <a:rPr lang="es-AR" sz="2400" dirty="0" smtClean="0">
                <a:latin typeface="Comic Sans MS"/>
                <a:cs typeface="Comic Sans MS"/>
              </a:rPr>
              <a:t> </a:t>
            </a:r>
            <a:r>
              <a:rPr lang="es-AR" sz="2400" spc="-5" dirty="0" smtClean="0">
                <a:latin typeface="Comic Sans MS"/>
                <a:cs typeface="Comic Sans MS"/>
              </a:rPr>
              <a:t>rapidez</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excitación mayor, para incrementar la capacidad </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salida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unidad </a:t>
            </a:r>
            <a:r>
              <a:rPr lang="es-AR" sz="2400" spc="-254" dirty="0" smtClean="0">
                <a:latin typeface="Comic Sans MS"/>
                <a:cs typeface="Comic Sans MS"/>
              </a:rPr>
              <a:t> </a:t>
            </a:r>
            <a:r>
              <a:rPr lang="es-AR" sz="2400" spc="-5" dirty="0" smtClean="0">
                <a:latin typeface="Comic Sans MS"/>
                <a:cs typeface="Comic Sans MS"/>
              </a:rPr>
              <a:t>inmediatamente</a:t>
            </a:r>
            <a:r>
              <a:rPr lang="es-AR" sz="2400" dirty="0" smtClean="0">
                <a:latin typeface="Comic Sans MS"/>
                <a:cs typeface="Comic Sans MS"/>
              </a:rPr>
              <a:t> </a:t>
            </a:r>
            <a:r>
              <a:rPr lang="es-AR" sz="2400" spc="-5" dirty="0" smtClean="0">
                <a:latin typeface="Comic Sans MS"/>
                <a:cs typeface="Comic Sans MS"/>
              </a:rPr>
              <a:t>después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condición</a:t>
            </a:r>
            <a:r>
              <a:rPr lang="es-AR" sz="2400" spc="254"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falla en el sistema para mejorar la estabilidad </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desaceleración</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rotor.</a:t>
            </a:r>
          </a:p>
          <a:p>
            <a:pPr marL="469265" marR="5080" indent="-457200" algn="just">
              <a:spcBef>
                <a:spcPts val="100"/>
              </a:spcBef>
              <a:buFont typeface="+mj-lt"/>
              <a:buAutoNum type="arabicPeriod"/>
            </a:pPr>
            <a:r>
              <a:rPr lang="es-AR" sz="2400" b="1" spc="-5" dirty="0" smtClean="0">
                <a:latin typeface="Comic Sans MS"/>
                <a:cs typeface="Comic Sans MS"/>
              </a:rPr>
              <a:t>Estabilizador</a:t>
            </a:r>
            <a:r>
              <a:rPr lang="es-AR" sz="2400" b="1" spc="-5" dirty="0" smtClean="0">
                <a:latin typeface="Comic Sans MS"/>
                <a:cs typeface="Comic Sans MS"/>
              </a:rPr>
              <a:t>	del	sistema	de	potencia</a:t>
            </a:r>
            <a:r>
              <a:rPr lang="es-AR" sz="2400" spc="-5" dirty="0" smtClean="0">
                <a:latin typeface="Comic Sans MS"/>
                <a:cs typeface="Comic Sans MS"/>
              </a:rPr>
              <a:t>.-Proporciona</a:t>
            </a:r>
            <a:r>
              <a:rPr lang="es-AR" sz="2400" dirty="0" smtClean="0">
                <a:latin typeface="Comic Sans MS"/>
                <a:cs typeface="Comic Sans MS"/>
              </a:rPr>
              <a:t> </a:t>
            </a:r>
            <a:r>
              <a:rPr lang="es-AR" sz="2400" spc="-5" dirty="0" smtClean="0">
                <a:latin typeface="Comic Sans MS"/>
                <a:cs typeface="Comic Sans MS"/>
              </a:rPr>
              <a:t>señales</a:t>
            </a:r>
            <a:r>
              <a:rPr lang="es-AR" sz="2400" dirty="0" smtClean="0">
                <a:latin typeface="Comic Sans MS"/>
                <a:cs typeface="Comic Sans MS"/>
              </a:rPr>
              <a:t> </a:t>
            </a:r>
            <a:r>
              <a:rPr lang="es-AR" sz="2400" spc="-5" dirty="0" smtClean="0">
                <a:latin typeface="Comic Sans MS"/>
                <a:cs typeface="Comic Sans MS"/>
              </a:rPr>
              <a:t>complementarias</a:t>
            </a:r>
            <a:r>
              <a:rPr lang="es-AR" sz="2400" dirty="0" smtClean="0">
                <a:latin typeface="Comic Sans MS"/>
                <a:cs typeface="Comic Sans MS"/>
              </a:rPr>
              <a:t> </a:t>
            </a:r>
            <a:r>
              <a:rPr lang="es-AR" sz="2400" spc="-5" dirty="0" smtClean="0">
                <a:latin typeface="Comic Sans MS"/>
                <a:cs typeface="Comic Sans MS"/>
              </a:rPr>
              <a:t>para </a:t>
            </a:r>
            <a:r>
              <a:rPr lang="es-AR" sz="2400" dirty="0" smtClean="0">
                <a:latin typeface="Comic Sans MS"/>
                <a:cs typeface="Comic Sans MS"/>
              </a:rPr>
              <a:t> </a:t>
            </a:r>
            <a:r>
              <a:rPr lang="es-AR" sz="2400" spc="-5" dirty="0" smtClean="0">
                <a:latin typeface="Comic Sans MS"/>
                <a:cs typeface="Comic Sans MS"/>
              </a:rPr>
              <a:t>disminuir</a:t>
            </a:r>
            <a:r>
              <a:rPr lang="es-AR" sz="2400" dirty="0" smtClean="0">
                <a:latin typeface="Comic Sans MS"/>
                <a:cs typeface="Comic Sans MS"/>
              </a:rPr>
              <a:t> </a:t>
            </a:r>
            <a:r>
              <a:rPr lang="es-AR" sz="2400" spc="-5" dirty="0" smtClean="0">
                <a:latin typeface="Comic Sans MS"/>
                <a:cs typeface="Comic Sans MS"/>
              </a:rPr>
              <a:t>o</a:t>
            </a:r>
            <a:r>
              <a:rPr lang="es-AR" sz="2400" dirty="0" smtClean="0">
                <a:latin typeface="Comic Sans MS"/>
                <a:cs typeface="Comic Sans MS"/>
              </a:rPr>
              <a:t> </a:t>
            </a:r>
            <a:r>
              <a:rPr lang="es-AR" sz="2400" spc="-5" dirty="0" smtClean="0">
                <a:latin typeface="Comic Sans MS"/>
                <a:cs typeface="Comic Sans MS"/>
              </a:rPr>
              <a:t>cancelar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efecto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anti-amortiguamiento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control</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regulador</a:t>
            </a:r>
            <a:r>
              <a:rPr lang="es-AR" sz="2400" dirty="0" smtClean="0">
                <a:latin typeface="Comic Sans MS"/>
                <a:cs typeface="Comic Sans MS"/>
              </a:rPr>
              <a:t> </a:t>
            </a:r>
            <a:r>
              <a:rPr lang="es-AR" sz="2400" spc="-5" dirty="0" smtClean="0">
                <a:latin typeface="Comic Sans MS"/>
                <a:cs typeface="Comic Sans MS"/>
              </a:rPr>
              <a:t>de </a:t>
            </a:r>
            <a:r>
              <a:rPr lang="es-AR" sz="2400" spc="-254"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durante</a:t>
            </a:r>
            <a:r>
              <a:rPr lang="es-AR" sz="2400" dirty="0" smtClean="0">
                <a:latin typeface="Comic Sans MS"/>
                <a:cs typeface="Comic Sans MS"/>
              </a:rPr>
              <a:t> </a:t>
            </a:r>
            <a:r>
              <a:rPr lang="es-AR" sz="2400" spc="-5" dirty="0" smtClean="0">
                <a:latin typeface="Comic Sans MS"/>
                <a:cs typeface="Comic Sans MS"/>
              </a:rPr>
              <a:t>disturbios</a:t>
            </a:r>
            <a:r>
              <a:rPr lang="es-AR" sz="2400" dirty="0" smtClean="0">
                <a:latin typeface="Comic Sans MS"/>
                <a:cs typeface="Comic Sans MS"/>
              </a:rPr>
              <a:t> </a:t>
            </a:r>
            <a:r>
              <a:rPr lang="es-AR" sz="2400" spc="-5" dirty="0" smtClean="0">
                <a:latin typeface="Comic Sans MS"/>
                <a:cs typeface="Comic Sans MS"/>
              </a:rPr>
              <a:t>severos</a:t>
            </a:r>
            <a:r>
              <a:rPr lang="es-AR" sz="2400" spc="260" dirty="0" smtClean="0">
                <a:latin typeface="Comic Sans MS"/>
                <a:cs typeface="Comic Sans MS"/>
              </a:rPr>
              <a:t> </a:t>
            </a:r>
            <a:r>
              <a:rPr lang="es-AR" sz="2400" spc="-5" dirty="0" smtClean="0">
                <a:latin typeface="Comic Sans MS"/>
                <a:cs typeface="Comic Sans MS"/>
              </a:rPr>
              <a:t>en</a:t>
            </a:r>
            <a:r>
              <a:rPr lang="es-AR" sz="2400" spc="260" dirty="0" smtClean="0">
                <a:latin typeface="Comic Sans MS"/>
                <a:cs typeface="Comic Sans MS"/>
              </a:rPr>
              <a:t> </a:t>
            </a:r>
            <a:r>
              <a:rPr lang="es-AR" sz="2400" spc="-5" dirty="0" smtClean="0">
                <a:latin typeface="Comic Sans MS"/>
                <a:cs typeface="Comic Sans MS"/>
              </a:rPr>
              <a:t>el </a:t>
            </a:r>
            <a:r>
              <a:rPr lang="es-AR" sz="2400" dirty="0" smtClean="0">
                <a:latin typeface="Comic Sans MS"/>
                <a:cs typeface="Comic Sans MS"/>
              </a:rPr>
              <a:t> </a:t>
            </a:r>
            <a:r>
              <a:rPr lang="es-AR" sz="2400" spc="-5" dirty="0" smtClean="0">
                <a:latin typeface="Comic Sans MS"/>
                <a:cs typeface="Comic Sans MS"/>
              </a:rPr>
              <a:t>sistema.</a:t>
            </a:r>
            <a:endParaRPr lang="es-AR" sz="2400" dirty="0" smtClean="0">
              <a:latin typeface="Comic Sans MS"/>
              <a:cs typeface="Comic Sans MS"/>
            </a:endParaRPr>
          </a:p>
          <a:p>
            <a:pPr marL="240665" indent="-228600">
              <a:spcBef>
                <a:spcPts val="100"/>
              </a:spcBef>
              <a:buFont typeface="Wingdings"/>
              <a:buChar char=""/>
              <a:tabLst>
                <a:tab pos="240665" algn="l"/>
                <a:tab pos="241300" algn="l"/>
              </a:tabLst>
            </a:pPr>
            <a:endParaRPr sz="900">
              <a:latin typeface="Comic Sans MS"/>
              <a:cs typeface="Comic Sans M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txBox="1"/>
          <p:nvPr/>
        </p:nvSpPr>
        <p:spPr>
          <a:xfrm>
            <a:off x="296802" y="314292"/>
            <a:ext cx="17287996" cy="4252446"/>
          </a:xfrm>
          <a:prstGeom prst="rect">
            <a:avLst/>
          </a:prstGeom>
        </p:spPr>
        <p:txBody>
          <a:bodyPr vert="horz" wrap="square" lIns="0" tIns="12700" rIns="0" bIns="0" rtlCol="0">
            <a:spAutoFit/>
          </a:bodyPr>
          <a:lstStyle/>
          <a:p>
            <a:pPr marL="240665" indent="-228600" algn="just">
              <a:spcBef>
                <a:spcPts val="100"/>
              </a:spcBef>
              <a:buFont typeface="Wingdings"/>
              <a:buChar char=""/>
              <a:tabLst>
                <a:tab pos="240665" algn="l"/>
                <a:tab pos="241300" algn="l"/>
              </a:tabLst>
            </a:pPr>
            <a:r>
              <a:rPr sz="2400" b="1" spc="-5" dirty="0">
                <a:latin typeface="Comic Sans MS"/>
                <a:cs typeface="Comic Sans MS"/>
              </a:rPr>
              <a:t>Otras</a:t>
            </a:r>
            <a:r>
              <a:rPr sz="2400" b="1" dirty="0">
                <a:latin typeface="Comic Sans MS"/>
                <a:cs typeface="Comic Sans MS"/>
              </a:rPr>
              <a:t> </a:t>
            </a:r>
            <a:r>
              <a:rPr sz="2400" b="1" spc="-5" dirty="0">
                <a:latin typeface="Comic Sans MS"/>
                <a:cs typeface="Comic Sans MS"/>
              </a:rPr>
              <a:t>técnicas</a:t>
            </a:r>
            <a:r>
              <a:rPr sz="2400" b="1" spc="5"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a:latin typeface="Comic Sans MS"/>
                <a:cs typeface="Comic Sans MS"/>
              </a:rPr>
              <a:t>alta</a:t>
            </a:r>
            <a:r>
              <a:rPr sz="2400" b="1" spc="5">
                <a:latin typeface="Comic Sans MS"/>
                <a:cs typeface="Comic Sans MS"/>
              </a:rPr>
              <a:t> </a:t>
            </a:r>
            <a:r>
              <a:rPr sz="2400" b="1" spc="-5" smtClean="0">
                <a:latin typeface="Comic Sans MS"/>
                <a:cs typeface="Comic Sans MS"/>
              </a:rPr>
              <a:t>velocidad</a:t>
            </a:r>
            <a:endParaRPr lang="es-ES" sz="2400" b="1" spc="-5" dirty="0" smtClean="0">
              <a:latin typeface="Comic Sans MS"/>
              <a:cs typeface="Comic Sans MS"/>
            </a:endParaRPr>
          </a:p>
          <a:p>
            <a:pPr marL="240665" indent="-228600" algn="just">
              <a:spcBef>
                <a:spcPts val="100"/>
              </a:spcBef>
              <a:buFont typeface="Wingdings"/>
              <a:buChar char=""/>
              <a:tabLst>
                <a:tab pos="240665" algn="l"/>
                <a:tab pos="241300" algn="l"/>
              </a:tabLst>
            </a:pPr>
            <a:endParaRPr lang="es-ES" sz="2400" spc="-5" dirty="0" smtClean="0">
              <a:latin typeface="Comic Sans MS"/>
              <a:cs typeface="Comic Sans MS"/>
            </a:endParaRPr>
          </a:p>
          <a:p>
            <a:pPr marL="469265" marR="5080" indent="-457200" algn="just">
              <a:spcBef>
                <a:spcPts val="105"/>
              </a:spcBef>
              <a:buFont typeface="+mj-lt"/>
              <a:buAutoNum type="arabicPeriod"/>
              <a:tabLst>
                <a:tab pos="235585" algn="l"/>
              </a:tabLst>
            </a:pPr>
            <a:r>
              <a:rPr lang="es-AR" sz="2400" b="1" spc="-5" dirty="0" smtClean="0">
                <a:latin typeface="Comic Sans MS"/>
                <a:cs typeface="Comic Sans MS"/>
              </a:rPr>
              <a:t>Frenado dinámico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Coloca una carga resistiva </a:t>
            </a:r>
            <a:r>
              <a:rPr lang="es-AR" sz="2400" dirty="0" smtClean="0">
                <a:latin typeface="Comic Sans MS"/>
                <a:cs typeface="Comic Sans MS"/>
              </a:rPr>
              <a:t> </a:t>
            </a:r>
            <a:r>
              <a:rPr lang="es-AR" sz="2400" spc="-5" dirty="0" err="1" smtClean="0">
                <a:latin typeface="Comic Sans MS"/>
                <a:cs typeface="Comic Sans MS"/>
              </a:rPr>
              <a:t>switcheada</a:t>
            </a:r>
            <a:r>
              <a:rPr lang="es-AR" sz="2400" dirty="0" smtClean="0">
                <a:latin typeface="Comic Sans MS"/>
                <a:cs typeface="Comic Sans MS"/>
              </a:rPr>
              <a:t> </a:t>
            </a:r>
            <a:r>
              <a:rPr lang="es-AR" sz="2400" spc="-5" dirty="0" smtClean="0">
                <a:latin typeface="Comic Sans MS"/>
                <a:cs typeface="Comic Sans MS"/>
              </a:rPr>
              <a:t>momentánea</a:t>
            </a:r>
            <a:r>
              <a:rPr lang="es-AR" sz="2400" dirty="0" smtClean="0">
                <a:latin typeface="Comic Sans MS"/>
                <a:cs typeface="Comic Sans MS"/>
              </a:rPr>
              <a:t> </a:t>
            </a:r>
            <a:r>
              <a:rPr lang="es-AR" sz="2400" spc="-5" dirty="0" smtClean="0">
                <a:latin typeface="Comic Sans MS"/>
                <a:cs typeface="Comic Sans MS"/>
              </a:rPr>
              <a:t>directamente</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 </a:t>
            </a:r>
            <a:r>
              <a:rPr lang="es-AR" sz="2400" spc="-254" dirty="0" smtClean="0">
                <a:latin typeface="Comic Sans MS"/>
                <a:cs typeface="Comic Sans MS"/>
              </a:rPr>
              <a:t> </a:t>
            </a:r>
            <a:r>
              <a:rPr lang="es-AR" sz="2400" spc="-5" dirty="0" smtClean="0">
                <a:latin typeface="Comic Sans MS"/>
                <a:cs typeface="Comic Sans MS"/>
              </a:rPr>
              <a:t>sistema de potencia de la planta para ayudar a </a:t>
            </a:r>
            <a:r>
              <a:rPr lang="es-AR" sz="2400" dirty="0" smtClean="0">
                <a:latin typeface="Comic Sans MS"/>
                <a:cs typeface="Comic Sans MS"/>
              </a:rPr>
              <a:t> </a:t>
            </a:r>
            <a:r>
              <a:rPr lang="es-AR" sz="2400" spc="-5" dirty="0" smtClean="0">
                <a:latin typeface="Comic Sans MS"/>
                <a:cs typeface="Comic Sans MS"/>
              </a:rPr>
              <a:t>desacelerar al rotor de la unidad durante una </a:t>
            </a:r>
            <a:r>
              <a:rPr lang="es-AR" sz="2400" dirty="0" smtClean="0">
                <a:latin typeface="Comic Sans MS"/>
                <a:cs typeface="Comic Sans MS"/>
              </a:rPr>
              <a:t> </a:t>
            </a:r>
            <a:r>
              <a:rPr lang="es-AR" sz="2400" spc="-5" dirty="0" smtClean="0">
                <a:latin typeface="Comic Sans MS"/>
                <a:cs typeface="Comic Sans MS"/>
              </a:rPr>
              <a:t>falla cercana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sistema.</a:t>
            </a:r>
            <a:endParaRPr lang="es-AR" sz="2400" dirty="0" smtClean="0">
              <a:latin typeface="Comic Sans MS"/>
              <a:cs typeface="Comic Sans MS"/>
            </a:endParaRPr>
          </a:p>
          <a:p>
            <a:pPr marL="469265" marR="5715" indent="-457200" algn="just">
              <a:buFont typeface="+mj-lt"/>
              <a:buAutoNum type="arabicPeriod"/>
              <a:tabLst>
                <a:tab pos="235585" algn="l"/>
              </a:tabLst>
            </a:pPr>
            <a:r>
              <a:rPr lang="es-AR" sz="2400" b="1" spc="-5" dirty="0" smtClean="0">
                <a:latin typeface="Comic Sans MS"/>
                <a:cs typeface="Comic Sans MS"/>
              </a:rPr>
              <a:t>Operación rápida de Válvulas de turbina</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Inicia </a:t>
            </a:r>
            <a:r>
              <a:rPr lang="es-AR" sz="2400" dirty="0" smtClean="0">
                <a:latin typeface="Comic Sans MS"/>
                <a:cs typeface="Comic Sans MS"/>
              </a:rPr>
              <a:t> </a:t>
            </a:r>
            <a:r>
              <a:rPr lang="es-AR" sz="2400" spc="-5" dirty="0" smtClean="0">
                <a:latin typeface="Comic Sans MS"/>
                <a:cs typeface="Comic Sans MS"/>
              </a:rPr>
              <a:t>el cierre rápido de válvulas de intercepción para </a:t>
            </a:r>
            <a:r>
              <a:rPr lang="es-AR" sz="2400" dirty="0" smtClean="0">
                <a:latin typeface="Comic Sans MS"/>
                <a:cs typeface="Comic Sans MS"/>
              </a:rPr>
              <a:t> </a:t>
            </a:r>
            <a:r>
              <a:rPr lang="es-AR" sz="2400" spc="-5" dirty="0" smtClean="0">
                <a:latin typeface="Comic Sans MS"/>
                <a:cs typeface="Comic Sans MS"/>
              </a:rPr>
              <a:t>permitir</a:t>
            </a:r>
            <a:r>
              <a:rPr lang="es-AR" sz="2400" spc="225" dirty="0" smtClean="0">
                <a:latin typeface="Comic Sans MS"/>
                <a:cs typeface="Comic Sans MS"/>
              </a:rPr>
              <a:t> </a:t>
            </a:r>
            <a:r>
              <a:rPr lang="es-AR" sz="2400" spc="-5" dirty="0" smtClean="0">
                <a:latin typeface="Comic Sans MS"/>
                <a:cs typeface="Comic Sans MS"/>
              </a:rPr>
              <a:t>la</a:t>
            </a:r>
            <a:r>
              <a:rPr lang="es-AR" sz="2400" spc="225" dirty="0" smtClean="0">
                <a:latin typeface="Comic Sans MS"/>
                <a:cs typeface="Comic Sans MS"/>
              </a:rPr>
              <a:t> </a:t>
            </a:r>
            <a:r>
              <a:rPr lang="es-AR" sz="2400" spc="-5" dirty="0" smtClean="0">
                <a:latin typeface="Comic Sans MS"/>
                <a:cs typeface="Comic Sans MS"/>
              </a:rPr>
              <a:t>reducción</a:t>
            </a:r>
            <a:r>
              <a:rPr lang="es-AR" sz="2400" spc="225" dirty="0" smtClean="0">
                <a:latin typeface="Comic Sans MS"/>
                <a:cs typeface="Comic Sans MS"/>
              </a:rPr>
              <a:t> </a:t>
            </a:r>
            <a:r>
              <a:rPr lang="es-AR" sz="2400" spc="-5" dirty="0" smtClean="0">
                <a:latin typeface="Comic Sans MS"/>
                <a:cs typeface="Comic Sans MS"/>
              </a:rPr>
              <a:t>momentánea</a:t>
            </a:r>
            <a:r>
              <a:rPr lang="es-AR" sz="2400" spc="229" dirty="0" smtClean="0">
                <a:latin typeface="Comic Sans MS"/>
                <a:cs typeface="Comic Sans MS"/>
              </a:rPr>
              <a:t> </a:t>
            </a:r>
            <a:r>
              <a:rPr lang="es-AR" sz="2400" spc="-5" dirty="0" smtClean="0">
                <a:latin typeface="Comic Sans MS"/>
                <a:cs typeface="Comic Sans MS"/>
              </a:rPr>
              <a:t>o</a:t>
            </a:r>
            <a:r>
              <a:rPr lang="es-AR" sz="2400" spc="229" dirty="0" smtClean="0">
                <a:latin typeface="Comic Sans MS"/>
                <a:cs typeface="Comic Sans MS"/>
              </a:rPr>
              <a:t> </a:t>
            </a:r>
            <a:r>
              <a:rPr lang="es-AR" sz="2400" spc="-5" dirty="0" smtClean="0">
                <a:latin typeface="Comic Sans MS"/>
                <a:cs typeface="Comic Sans MS"/>
              </a:rPr>
              <a:t>sostenida </a:t>
            </a:r>
            <a:r>
              <a:rPr lang="es-AR" sz="2400" spc="-254" dirty="0" smtClean="0">
                <a:latin typeface="Comic Sans MS"/>
                <a:cs typeface="Comic Sans MS"/>
              </a:rPr>
              <a:t> </a:t>
            </a:r>
            <a:r>
              <a:rPr lang="es-AR" sz="2400" spc="-5" dirty="0" smtClean="0">
                <a:latin typeface="Comic Sans MS"/>
                <a:cs typeface="Comic Sans MS"/>
              </a:rPr>
              <a:t>de la potencia mecánica de la turbina, lo cual </a:t>
            </a:r>
            <a:r>
              <a:rPr lang="es-AR" sz="2400" dirty="0" smtClean="0">
                <a:latin typeface="Comic Sans MS"/>
                <a:cs typeface="Comic Sans MS"/>
              </a:rPr>
              <a:t> </a:t>
            </a:r>
            <a:r>
              <a:rPr lang="es-AR" sz="2400" spc="-5" dirty="0" smtClean="0">
                <a:latin typeface="Comic Sans MS"/>
                <a:cs typeface="Comic Sans MS"/>
              </a:rPr>
              <a:t>reduce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salida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eléctrica</a:t>
            </a:r>
            <a:r>
              <a:rPr lang="es-AR" sz="2400" dirty="0" smtClean="0">
                <a:latin typeface="Comic Sans MS"/>
                <a:cs typeface="Comic Sans MS"/>
              </a:rPr>
              <a:t> </a:t>
            </a:r>
            <a:r>
              <a:rPr lang="es-AR" sz="2400" spc="-5" dirty="0" smtClean="0">
                <a:latin typeface="Comic Sans MS"/>
                <a:cs typeface="Comic Sans MS"/>
              </a:rPr>
              <a:t>del </a:t>
            </a:r>
            <a:r>
              <a:rPr lang="es-AR" sz="2400" spc="-254" dirty="0" smtClean="0">
                <a:latin typeface="Comic Sans MS"/>
                <a:cs typeface="Comic Sans MS"/>
              </a:rPr>
              <a:t> </a:t>
            </a:r>
            <a:r>
              <a:rPr lang="es-AR" sz="2400" spc="-5" dirty="0" smtClean="0">
                <a:latin typeface="Comic Sans MS"/>
                <a:cs typeface="Comic Sans MS"/>
              </a:rPr>
              <a:t>generador.</a:t>
            </a:r>
            <a:r>
              <a:rPr lang="es-AR" sz="2400" spc="520" dirty="0" smtClean="0">
                <a:latin typeface="Comic Sans MS"/>
                <a:cs typeface="Comic Sans MS"/>
              </a:rPr>
              <a:t> </a:t>
            </a:r>
            <a:r>
              <a:rPr lang="es-AR" sz="2400" spc="-5" dirty="0" smtClean="0">
                <a:latin typeface="Comic Sans MS"/>
                <a:cs typeface="Comic Sans MS"/>
              </a:rPr>
              <a:t>El beneficio de la operación rápida </a:t>
            </a:r>
            <a:r>
              <a:rPr lang="es-AR" sz="2400" dirty="0" smtClean="0">
                <a:latin typeface="Comic Sans MS"/>
                <a:cs typeface="Comic Sans MS"/>
              </a:rPr>
              <a:t> </a:t>
            </a:r>
            <a:r>
              <a:rPr lang="es-AR" sz="2400" spc="-5" dirty="0" smtClean="0">
                <a:latin typeface="Comic Sans MS"/>
                <a:cs typeface="Comic Sans MS"/>
              </a:rPr>
              <a:t>de válvulas de la turbina, cuando es aplicable, </a:t>
            </a:r>
            <a:r>
              <a:rPr lang="es-AR" sz="2400" dirty="0" smtClean="0">
                <a:latin typeface="Comic Sans MS"/>
                <a:cs typeface="Comic Sans MS"/>
              </a:rPr>
              <a:t> </a:t>
            </a:r>
            <a:r>
              <a:rPr lang="es-AR" sz="2400" spc="-5" dirty="0" smtClean="0">
                <a:latin typeface="Comic Sans MS"/>
                <a:cs typeface="Comic Sans MS"/>
              </a:rPr>
              <a:t>puede</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incremento</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despeje crítico.</a:t>
            </a:r>
          </a:p>
          <a:p>
            <a:pPr marL="238760" marR="5715" indent="-226695" algn="just">
              <a:buAutoNum type="arabicPeriod"/>
              <a:tabLst>
                <a:tab pos="235585" algn="l"/>
              </a:tabLst>
            </a:pPr>
            <a:endParaRPr lang="es-AR" sz="2400" spc="-5" dirty="0" smtClean="0">
              <a:latin typeface="Comic Sans MS"/>
              <a:cs typeface="Comic Sans MS"/>
            </a:endParaRPr>
          </a:p>
          <a:p>
            <a:pPr marR="5715" indent="12700" algn="just"/>
            <a:r>
              <a:rPr lang="es-AR" sz="2400" spc="-5" dirty="0" smtClean="0">
                <a:latin typeface="Comic Sans MS"/>
                <a:cs typeface="Comic Sans MS"/>
              </a:rPr>
              <a:t>Excepto la operación rápida de Válvulas, las técnicas </a:t>
            </a:r>
            <a:r>
              <a:rPr lang="es-AR" sz="2400" dirty="0" smtClean="0">
                <a:latin typeface="Comic Sans MS"/>
                <a:cs typeface="Comic Sans MS"/>
              </a:rPr>
              <a:t> </a:t>
            </a:r>
            <a:r>
              <a:rPr lang="es-AR" sz="2400" spc="-5" dirty="0" smtClean="0">
                <a:latin typeface="Comic Sans MS"/>
                <a:cs typeface="Comic Sans MS"/>
              </a:rPr>
              <a:t>anteriores</a:t>
            </a:r>
            <a:r>
              <a:rPr lang="es-AR" sz="2400" dirty="0" smtClean="0">
                <a:latin typeface="Comic Sans MS"/>
                <a:cs typeface="Comic Sans MS"/>
              </a:rPr>
              <a:t> </a:t>
            </a:r>
            <a:r>
              <a:rPr lang="es-AR" sz="2400" spc="-5" dirty="0" smtClean="0">
                <a:latin typeface="Comic Sans MS"/>
                <a:cs typeface="Comic Sans MS"/>
              </a:rPr>
              <a:t>son</a:t>
            </a:r>
            <a:r>
              <a:rPr lang="es-AR" sz="2400" dirty="0" smtClean="0">
                <a:latin typeface="Comic Sans MS"/>
                <a:cs typeface="Comic Sans MS"/>
              </a:rPr>
              <a:t> </a:t>
            </a:r>
            <a:r>
              <a:rPr lang="es-AR" sz="2400" spc="-5" dirty="0" smtClean="0">
                <a:latin typeface="Comic Sans MS"/>
                <a:cs typeface="Comic Sans MS"/>
              </a:rPr>
              <a:t>implementadas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alterar</a:t>
            </a:r>
            <a:r>
              <a:rPr lang="es-AR" sz="2400" spc="260" dirty="0" smtClean="0">
                <a:latin typeface="Comic Sans MS"/>
                <a:cs typeface="Comic Sans MS"/>
              </a:rPr>
              <a:t> </a:t>
            </a:r>
            <a:r>
              <a:rPr lang="es-AR" sz="2400" spc="-5" dirty="0" smtClean="0">
                <a:latin typeface="Comic Sans MS"/>
                <a:cs typeface="Comic Sans MS"/>
              </a:rPr>
              <a:t>la </a:t>
            </a:r>
            <a:r>
              <a:rPr lang="es-AR" sz="2400" dirty="0" smtClean="0">
                <a:latin typeface="Comic Sans MS"/>
                <a:cs typeface="Comic Sans MS"/>
              </a:rPr>
              <a:t> </a:t>
            </a:r>
            <a:r>
              <a:rPr lang="es-AR" sz="2400" spc="-5" dirty="0" smtClean="0">
                <a:latin typeface="Comic Sans MS"/>
                <a:cs typeface="Comic Sans MS"/>
              </a:rPr>
              <a:t>potencia</a:t>
            </a:r>
            <a:r>
              <a:rPr lang="es-AR" sz="2400" spc="185" dirty="0" smtClean="0">
                <a:latin typeface="Comic Sans MS"/>
                <a:cs typeface="Comic Sans MS"/>
              </a:rPr>
              <a:t> </a:t>
            </a:r>
            <a:r>
              <a:rPr lang="es-AR" sz="2400" spc="-5" dirty="0" smtClean="0">
                <a:latin typeface="Comic Sans MS"/>
                <a:cs typeface="Comic Sans MS"/>
              </a:rPr>
              <a:t>eléctrica</a:t>
            </a:r>
            <a:r>
              <a:rPr lang="es-AR" sz="2400" spc="190" dirty="0" smtClean="0">
                <a:latin typeface="Comic Sans MS"/>
                <a:cs typeface="Comic Sans MS"/>
              </a:rPr>
              <a:t> </a:t>
            </a:r>
            <a:r>
              <a:rPr lang="es-AR" sz="2400" spc="-5" dirty="0" smtClean="0">
                <a:latin typeface="Comic Sans MS"/>
                <a:cs typeface="Comic Sans MS"/>
              </a:rPr>
              <a:t>del</a:t>
            </a:r>
            <a:r>
              <a:rPr lang="es-AR" sz="2400" spc="185" dirty="0" smtClean="0">
                <a:latin typeface="Comic Sans MS"/>
                <a:cs typeface="Comic Sans MS"/>
              </a:rPr>
              <a:t> </a:t>
            </a:r>
            <a:r>
              <a:rPr lang="es-AR" sz="2400" spc="-5" dirty="0" smtClean="0">
                <a:latin typeface="Comic Sans MS"/>
                <a:cs typeface="Comic Sans MS"/>
              </a:rPr>
              <a:t>generador</a:t>
            </a:r>
            <a:r>
              <a:rPr lang="es-AR" sz="2400" spc="190" dirty="0" smtClean="0">
                <a:latin typeface="Comic Sans MS"/>
                <a:cs typeface="Comic Sans MS"/>
              </a:rPr>
              <a:t> </a:t>
            </a:r>
            <a:r>
              <a:rPr lang="es-AR" sz="2400" spc="-5" dirty="0" smtClean="0">
                <a:latin typeface="Comic Sans MS"/>
                <a:cs typeface="Comic Sans MS"/>
              </a:rPr>
              <a:t>de</a:t>
            </a:r>
            <a:r>
              <a:rPr lang="es-AR" sz="2400" spc="190" dirty="0" smtClean="0">
                <a:latin typeface="Comic Sans MS"/>
                <a:cs typeface="Comic Sans MS"/>
              </a:rPr>
              <a:t> </a:t>
            </a:r>
            <a:r>
              <a:rPr lang="es-AR" sz="2400" spc="-5" dirty="0" smtClean="0">
                <a:latin typeface="Comic Sans MS"/>
                <a:cs typeface="Comic Sans MS"/>
              </a:rPr>
              <a:t>tal</a:t>
            </a:r>
            <a:r>
              <a:rPr lang="es-AR" sz="2400" spc="185" dirty="0" smtClean="0">
                <a:latin typeface="Comic Sans MS"/>
                <a:cs typeface="Comic Sans MS"/>
              </a:rPr>
              <a:t> </a:t>
            </a:r>
            <a:r>
              <a:rPr lang="es-AR" sz="2400" spc="-5" dirty="0" smtClean="0">
                <a:latin typeface="Comic Sans MS"/>
                <a:cs typeface="Comic Sans MS"/>
              </a:rPr>
              <a:t>forma</a:t>
            </a:r>
            <a:r>
              <a:rPr lang="es-AR" sz="2400" spc="190" dirty="0" smtClean="0">
                <a:latin typeface="Comic Sans MS"/>
                <a:cs typeface="Comic Sans MS"/>
              </a:rPr>
              <a:t> </a:t>
            </a:r>
            <a:r>
              <a:rPr lang="es-AR" sz="2400" spc="-5" dirty="0" smtClean="0">
                <a:latin typeface="Comic Sans MS"/>
                <a:cs typeface="Comic Sans MS"/>
              </a:rPr>
              <a:t>que </a:t>
            </a:r>
            <a:r>
              <a:rPr lang="es-AR" sz="2400" spc="-254"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unidades</a:t>
            </a:r>
            <a:r>
              <a:rPr lang="es-AR" sz="2400" dirty="0" smtClean="0">
                <a:latin typeface="Comic Sans MS"/>
                <a:cs typeface="Comic Sans MS"/>
              </a:rPr>
              <a:t> </a:t>
            </a:r>
            <a:r>
              <a:rPr lang="es-AR" sz="2400" spc="-5" dirty="0" smtClean="0">
                <a:latin typeface="Comic Sans MS"/>
                <a:cs typeface="Comic Sans MS"/>
              </a:rPr>
              <a:t>generadoras</a:t>
            </a:r>
            <a:r>
              <a:rPr lang="es-AR" sz="2400" dirty="0" smtClean="0">
                <a:latin typeface="Comic Sans MS"/>
                <a:cs typeface="Comic Sans MS"/>
              </a:rPr>
              <a:t> </a:t>
            </a:r>
            <a:r>
              <a:rPr lang="es-AR" sz="2400" spc="-5" dirty="0" smtClean="0">
                <a:latin typeface="Comic Sans MS"/>
                <a:cs typeface="Comic Sans MS"/>
              </a:rPr>
              <a:t>puedan</a:t>
            </a:r>
            <a:r>
              <a:rPr lang="es-AR" sz="2400" dirty="0" smtClean="0">
                <a:latin typeface="Comic Sans MS"/>
                <a:cs typeface="Comic Sans MS"/>
              </a:rPr>
              <a:t> </a:t>
            </a:r>
            <a:r>
              <a:rPr lang="es-AR" sz="2400" spc="-5" dirty="0" smtClean="0">
                <a:latin typeface="Comic Sans MS"/>
                <a:cs typeface="Comic Sans MS"/>
              </a:rPr>
              <a:t>recuperarse</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disturbios serios.</a:t>
            </a:r>
            <a:endParaRPr lang="es-AR" sz="2400" dirty="0" smtClean="0">
              <a:latin typeface="Comic Sans MS"/>
              <a:cs typeface="Comic Sans MS"/>
            </a:endParaRPr>
          </a:p>
          <a:p>
            <a:pPr marL="240665" indent="-228600">
              <a:spcBef>
                <a:spcPts val="100"/>
              </a:spcBef>
              <a:buFont typeface="Wingdings"/>
              <a:buChar char=""/>
              <a:tabLst>
                <a:tab pos="240665" algn="l"/>
                <a:tab pos="241300" algn="l"/>
              </a:tabLst>
            </a:pPr>
            <a:endParaRPr sz="900">
              <a:latin typeface="Comic Sans MS"/>
              <a:cs typeface="Comic Sans M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6802" y="385730"/>
            <a:ext cx="17287996" cy="8921930"/>
          </a:xfrm>
          <a:prstGeom prst="rect">
            <a:avLst/>
          </a:prstGeom>
        </p:spPr>
        <p:txBody>
          <a:bodyPr vert="horz" wrap="square" lIns="0" tIns="12700" rIns="0" bIns="0" rtlCol="0">
            <a:spAutoFit/>
          </a:bodyPr>
          <a:lstStyle/>
          <a:p>
            <a:pPr marL="12700" algn="just">
              <a:spcBef>
                <a:spcPts val="100"/>
              </a:spcBef>
            </a:pPr>
            <a:r>
              <a:rPr lang="es-AR" sz="2400" b="1" spc="-5" dirty="0" smtClean="0">
                <a:latin typeface="Comic Sans MS"/>
                <a:cs typeface="Comic Sans MS"/>
              </a:rPr>
              <a:t>Conclusiones</a:t>
            </a:r>
          </a:p>
          <a:p>
            <a:pPr marL="12700" algn="just">
              <a:spcBef>
                <a:spcPts val="100"/>
              </a:spcBef>
            </a:pPr>
            <a:endParaRPr lang="es-AR" sz="2400" b="1" spc="-5" dirty="0" smtClean="0">
              <a:latin typeface="Comic Sans MS"/>
              <a:cs typeface="Comic Sans MS"/>
            </a:endParaRPr>
          </a:p>
          <a:p>
            <a:pPr marL="12700" algn="just">
              <a:spcBef>
                <a:spcPts val="100"/>
              </a:spcBef>
            </a:pPr>
            <a:r>
              <a:rPr lang="es-AR" sz="2400" spc="-5" dirty="0" smtClean="0">
                <a:latin typeface="Comic Sans MS"/>
                <a:cs typeface="Comic Sans MS"/>
              </a:rPr>
              <a:t>Este</a:t>
            </a:r>
            <a:r>
              <a:rPr lang="es-AR" sz="2400" spc="220" dirty="0" smtClean="0">
                <a:latin typeface="Comic Sans MS"/>
                <a:cs typeface="Comic Sans MS"/>
              </a:rPr>
              <a:t> </a:t>
            </a:r>
            <a:r>
              <a:rPr lang="es-AR" sz="2400" spc="-5" dirty="0" smtClean="0">
                <a:latin typeface="Comic Sans MS"/>
                <a:cs typeface="Comic Sans MS"/>
              </a:rPr>
              <a:t>documento</a:t>
            </a:r>
            <a:r>
              <a:rPr lang="es-AR" sz="2400" spc="220" dirty="0" smtClean="0">
                <a:latin typeface="Comic Sans MS"/>
                <a:cs typeface="Comic Sans MS"/>
              </a:rPr>
              <a:t> </a:t>
            </a:r>
            <a:r>
              <a:rPr lang="es-AR" sz="2400" spc="-5" dirty="0" smtClean="0">
                <a:latin typeface="Comic Sans MS"/>
                <a:cs typeface="Comic Sans MS"/>
              </a:rPr>
              <a:t>ha</a:t>
            </a:r>
            <a:r>
              <a:rPr lang="es-AR" sz="2400" spc="225" dirty="0" smtClean="0">
                <a:latin typeface="Comic Sans MS"/>
                <a:cs typeface="Comic Sans MS"/>
              </a:rPr>
              <a:t> </a:t>
            </a:r>
            <a:r>
              <a:rPr lang="es-AR" sz="2400" spc="-5" dirty="0" smtClean="0">
                <a:latin typeface="Comic Sans MS"/>
                <a:cs typeface="Comic Sans MS"/>
              </a:rPr>
              <a:t>proporcionado</a:t>
            </a:r>
            <a:r>
              <a:rPr lang="es-AR" sz="2400" spc="220" dirty="0" smtClean="0">
                <a:latin typeface="Comic Sans MS"/>
                <a:cs typeface="Comic Sans MS"/>
              </a:rPr>
              <a:t> </a:t>
            </a:r>
            <a:r>
              <a:rPr lang="es-AR" sz="2400" spc="-5" dirty="0" smtClean="0">
                <a:latin typeface="Comic Sans MS"/>
                <a:cs typeface="Comic Sans MS"/>
              </a:rPr>
              <a:t>los</a:t>
            </a:r>
            <a:r>
              <a:rPr lang="es-AR" sz="2400" spc="215" dirty="0" smtClean="0">
                <a:latin typeface="Comic Sans MS"/>
                <a:cs typeface="Comic Sans MS"/>
              </a:rPr>
              <a:t> </a:t>
            </a:r>
            <a:r>
              <a:rPr lang="es-AR" sz="2400" spc="-5" dirty="0" smtClean="0">
                <a:latin typeface="Comic Sans MS"/>
                <a:cs typeface="Comic Sans MS"/>
              </a:rPr>
              <a:t>lineamientos </a:t>
            </a:r>
            <a:r>
              <a:rPr lang="es-AR" sz="2400" spc="-254" dirty="0" smtClean="0">
                <a:latin typeface="Comic Sans MS"/>
                <a:cs typeface="Comic Sans MS"/>
              </a:rPr>
              <a:t> </a:t>
            </a:r>
            <a:r>
              <a:rPr lang="es-AR" sz="2400" spc="-5" dirty="0" smtClean="0">
                <a:latin typeface="Comic Sans MS"/>
                <a:cs typeface="Comic Sans MS"/>
              </a:rPr>
              <a:t>generales</a:t>
            </a:r>
            <a:r>
              <a:rPr lang="es-AR" sz="2400" spc="45" dirty="0" smtClean="0">
                <a:latin typeface="Comic Sans MS"/>
                <a:cs typeface="Comic Sans MS"/>
              </a:rPr>
              <a:t> </a:t>
            </a:r>
            <a:r>
              <a:rPr lang="es-AR" sz="2400" spc="-5" dirty="0" smtClean="0">
                <a:latin typeface="Comic Sans MS"/>
                <a:cs typeface="Comic Sans MS"/>
              </a:rPr>
              <a:t>sobre</a:t>
            </a:r>
            <a:r>
              <a:rPr lang="es-AR" sz="2400" spc="45" dirty="0" smtClean="0">
                <a:latin typeface="Comic Sans MS"/>
                <a:cs typeface="Comic Sans MS"/>
              </a:rPr>
              <a:t> </a:t>
            </a:r>
            <a:r>
              <a:rPr lang="es-AR" sz="2400" spc="-5" dirty="0" smtClean="0">
                <a:latin typeface="Comic Sans MS"/>
                <a:cs typeface="Comic Sans MS"/>
              </a:rPr>
              <a:t>la</a:t>
            </a:r>
            <a:r>
              <a:rPr lang="es-AR" sz="2400" spc="45" dirty="0" smtClean="0">
                <a:latin typeface="Comic Sans MS"/>
                <a:cs typeface="Comic Sans MS"/>
              </a:rPr>
              <a:t> </a:t>
            </a:r>
            <a:r>
              <a:rPr lang="es-AR" sz="2400" spc="-5" dirty="0" smtClean="0">
                <a:latin typeface="Comic Sans MS"/>
                <a:cs typeface="Comic Sans MS"/>
              </a:rPr>
              <a:t>aplicación</a:t>
            </a:r>
            <a:r>
              <a:rPr lang="es-AR" sz="2400" spc="45" dirty="0" smtClean="0">
                <a:latin typeface="Comic Sans MS"/>
                <a:cs typeface="Comic Sans MS"/>
              </a:rPr>
              <a:t> </a:t>
            </a:r>
            <a:r>
              <a:rPr lang="es-AR" sz="2400" spc="-5" dirty="0" smtClean="0">
                <a:latin typeface="Comic Sans MS"/>
                <a:cs typeface="Comic Sans MS"/>
              </a:rPr>
              <a:t>de</a:t>
            </a:r>
            <a:r>
              <a:rPr lang="es-AR" sz="2400" spc="45" dirty="0" smtClean="0">
                <a:latin typeface="Comic Sans MS"/>
                <a:cs typeface="Comic Sans MS"/>
              </a:rPr>
              <a:t> </a:t>
            </a:r>
            <a:r>
              <a:rPr lang="es-AR" sz="2400" spc="-5" dirty="0" smtClean="0">
                <a:latin typeface="Comic Sans MS"/>
                <a:cs typeface="Comic Sans MS"/>
              </a:rPr>
              <a:t>los</a:t>
            </a:r>
            <a:r>
              <a:rPr lang="es-AR" sz="2400" spc="45" dirty="0" smtClean="0">
                <a:latin typeface="Comic Sans MS"/>
                <a:cs typeface="Comic Sans MS"/>
              </a:rPr>
              <a:t> </a:t>
            </a:r>
            <a:r>
              <a:rPr lang="es-AR" sz="2400" spc="-5" dirty="0" smtClean="0">
                <a:latin typeface="Comic Sans MS"/>
                <a:cs typeface="Comic Sans MS"/>
              </a:rPr>
              <a:t>relés</a:t>
            </a:r>
            <a:r>
              <a:rPr lang="es-AR" sz="2400" spc="45" dirty="0" smtClean="0">
                <a:latin typeface="Comic Sans MS"/>
                <a:cs typeface="Comic Sans MS"/>
              </a:rPr>
              <a:t> </a:t>
            </a:r>
            <a:r>
              <a:rPr lang="es-AR" sz="2400" spc="-5" dirty="0" smtClean="0">
                <a:latin typeface="Comic Sans MS"/>
                <a:cs typeface="Comic Sans MS"/>
              </a:rPr>
              <a:t>de</a:t>
            </a:r>
            <a:r>
              <a:rPr lang="es-AR" sz="2400" spc="45" dirty="0" smtClean="0">
                <a:latin typeface="Comic Sans MS"/>
                <a:cs typeface="Comic Sans MS"/>
              </a:rPr>
              <a:t> </a:t>
            </a:r>
            <a:r>
              <a:rPr lang="es-AR" sz="2400" spc="-5" dirty="0" smtClean="0">
                <a:latin typeface="Comic Sans MS"/>
                <a:cs typeface="Comic Sans MS"/>
              </a:rPr>
              <a:t>pérdida </a:t>
            </a:r>
            <a:r>
              <a:rPr sz="2400" spc="-5" smtClean="0">
                <a:latin typeface="Comic Sans MS"/>
                <a:cs typeface="Comic Sans MS"/>
              </a:rPr>
              <a:t>de </a:t>
            </a:r>
            <a:r>
              <a:rPr sz="2400" spc="-5" dirty="0">
                <a:latin typeface="Comic Sans MS"/>
                <a:cs typeface="Comic Sans MS"/>
              </a:rPr>
              <a:t>sincronismo para generadores.</a:t>
            </a:r>
            <a:r>
              <a:rPr sz="2400" dirty="0">
                <a:latin typeface="Comic Sans MS"/>
                <a:cs typeface="Comic Sans MS"/>
              </a:rPr>
              <a:t> </a:t>
            </a:r>
            <a:r>
              <a:rPr sz="2400" spc="-5" dirty="0">
                <a:latin typeface="Comic Sans MS"/>
                <a:cs typeface="Comic Sans MS"/>
              </a:rPr>
              <a:t>Esta protección </a:t>
            </a:r>
            <a:r>
              <a:rPr sz="2400" dirty="0">
                <a:latin typeface="Comic Sans MS"/>
                <a:cs typeface="Comic Sans MS"/>
              </a:rPr>
              <a:t> </a:t>
            </a:r>
            <a:r>
              <a:rPr sz="2400" spc="-5" dirty="0">
                <a:latin typeface="Comic Sans MS"/>
                <a:cs typeface="Comic Sans MS"/>
              </a:rPr>
              <a:t>debe ser proporcionada a cualquier generador si el </a:t>
            </a:r>
            <a:r>
              <a:rPr sz="2400" dirty="0">
                <a:latin typeface="Comic Sans MS"/>
                <a:cs typeface="Comic Sans MS"/>
              </a:rPr>
              <a:t> </a:t>
            </a:r>
            <a:r>
              <a:rPr sz="2400" spc="-5" dirty="0">
                <a:latin typeface="Comic Sans MS"/>
                <a:cs typeface="Comic Sans MS"/>
              </a:rPr>
              <a:t>centro eléctrico de la oscilación pasa a través de la </a:t>
            </a:r>
            <a:r>
              <a:rPr sz="2400" dirty="0">
                <a:latin typeface="Comic Sans MS"/>
                <a:cs typeface="Comic Sans MS"/>
              </a:rPr>
              <a:t> </a:t>
            </a:r>
            <a:r>
              <a:rPr sz="2400" spc="-5" dirty="0">
                <a:latin typeface="Comic Sans MS"/>
                <a:cs typeface="Comic Sans MS"/>
              </a:rPr>
              <a:t>región</a:t>
            </a:r>
            <a:r>
              <a:rPr sz="2400" dirty="0">
                <a:latin typeface="Comic Sans MS"/>
                <a:cs typeface="Comic Sans MS"/>
              </a:rPr>
              <a:t> </a:t>
            </a:r>
            <a:r>
              <a:rPr sz="2400" spc="-5" dirty="0">
                <a:latin typeface="Comic Sans MS"/>
                <a:cs typeface="Comic Sans MS"/>
              </a:rPr>
              <a:t>desde</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terminales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alta</a:t>
            </a:r>
            <a:r>
              <a:rPr sz="2400" dirty="0">
                <a:latin typeface="Comic Sans MS"/>
                <a:cs typeface="Comic Sans MS"/>
              </a:rPr>
              <a:t> </a:t>
            </a:r>
            <a:r>
              <a:rPr sz="2400" spc="-5" dirty="0">
                <a:latin typeface="Comic Sans MS"/>
                <a:cs typeface="Comic Sans MS"/>
              </a:rPr>
              <a:t>tensión</a:t>
            </a:r>
            <a:r>
              <a:rPr sz="2400" dirty="0">
                <a:latin typeface="Comic Sans MS"/>
                <a:cs typeface="Comic Sans MS"/>
              </a:rPr>
              <a:t> </a:t>
            </a:r>
            <a:r>
              <a:rPr sz="2400" spc="-5" dirty="0">
                <a:latin typeface="Comic Sans MS"/>
                <a:cs typeface="Comic Sans MS"/>
              </a:rPr>
              <a:t>del </a:t>
            </a:r>
            <a:r>
              <a:rPr sz="2400" dirty="0">
                <a:latin typeface="Comic Sans MS"/>
                <a:cs typeface="Comic Sans MS"/>
              </a:rPr>
              <a:t> </a:t>
            </a:r>
            <a:r>
              <a:rPr sz="2400" spc="-5" dirty="0">
                <a:latin typeface="Comic Sans MS"/>
                <a:cs typeface="Comic Sans MS"/>
              </a:rPr>
              <a:t>transformador elevador hacia dentro del generador. </a:t>
            </a:r>
            <a:r>
              <a:rPr sz="2400" dirty="0">
                <a:latin typeface="Comic Sans MS"/>
                <a:cs typeface="Comic Sans MS"/>
              </a:rPr>
              <a:t> </a:t>
            </a:r>
            <a:r>
              <a:rPr sz="2400" spc="-5" dirty="0">
                <a:latin typeface="Comic Sans MS"/>
                <a:cs typeface="Comic Sans MS"/>
              </a:rPr>
              <a:t>Esta</a:t>
            </a:r>
            <a:r>
              <a:rPr sz="2400" dirty="0">
                <a:latin typeface="Comic Sans MS"/>
                <a:cs typeface="Comic Sans MS"/>
              </a:rPr>
              <a:t> </a:t>
            </a:r>
            <a:r>
              <a:rPr sz="2400" spc="-5" dirty="0">
                <a:latin typeface="Comic Sans MS"/>
                <a:cs typeface="Comic Sans MS"/>
              </a:rPr>
              <a:t>condición</a:t>
            </a:r>
            <a:r>
              <a:rPr sz="2400" dirty="0">
                <a:latin typeface="Comic Sans MS"/>
                <a:cs typeface="Comic Sans MS"/>
              </a:rPr>
              <a:t> </a:t>
            </a:r>
            <a:r>
              <a:rPr sz="2400" spc="-5" dirty="0">
                <a:latin typeface="Comic Sans MS"/>
                <a:cs typeface="Comic Sans MS"/>
              </a:rPr>
              <a:t>tiende</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ocurrir</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sistema </a:t>
            </a:r>
            <a:r>
              <a:rPr sz="2400" dirty="0">
                <a:latin typeface="Comic Sans MS"/>
                <a:cs typeface="Comic Sans MS"/>
              </a:rPr>
              <a:t> </a:t>
            </a:r>
            <a:r>
              <a:rPr sz="2400" spc="-5" dirty="0">
                <a:latin typeface="Comic Sans MS"/>
                <a:cs typeface="Comic Sans MS"/>
              </a:rPr>
              <a:t>relativamente</a:t>
            </a:r>
            <a:r>
              <a:rPr sz="2400" dirty="0">
                <a:latin typeface="Comic Sans MS"/>
                <a:cs typeface="Comic Sans MS"/>
              </a:rPr>
              <a:t> justo</a:t>
            </a:r>
            <a:r>
              <a:rPr sz="2400" spc="5" dirty="0">
                <a:latin typeface="Comic Sans MS"/>
                <a:cs typeface="Comic Sans MS"/>
              </a:rPr>
              <a:t> </a:t>
            </a:r>
            <a:r>
              <a:rPr sz="2400" spc="-5" dirty="0">
                <a:latin typeface="Comic Sans MS"/>
                <a:cs typeface="Comic Sans MS"/>
              </a:rPr>
              <a:t>o</a:t>
            </a:r>
            <a:r>
              <a:rPr sz="2400" dirty="0">
                <a:latin typeface="Comic Sans MS"/>
                <a:cs typeface="Comic Sans MS"/>
              </a:rPr>
              <a:t> </a:t>
            </a:r>
            <a:r>
              <a:rPr sz="2400" spc="-5" dirty="0">
                <a:latin typeface="Comic Sans MS"/>
                <a:cs typeface="Comic Sans MS"/>
              </a:rPr>
              <a:t>si</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condición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baja </a:t>
            </a:r>
            <a:r>
              <a:rPr sz="2400" dirty="0">
                <a:latin typeface="Comic Sans MS"/>
                <a:cs typeface="Comic Sans MS"/>
              </a:rPr>
              <a:t> </a:t>
            </a:r>
            <a:r>
              <a:rPr sz="2400" spc="-5" dirty="0">
                <a:latin typeface="Comic Sans MS"/>
                <a:cs typeface="Comic Sans MS"/>
              </a:rPr>
              <a:t>excitación existe en el generador.</a:t>
            </a:r>
            <a:r>
              <a:rPr sz="2400" dirty="0">
                <a:latin typeface="Comic Sans MS"/>
                <a:cs typeface="Comic Sans MS"/>
              </a:rPr>
              <a:t> </a:t>
            </a:r>
            <a:r>
              <a:rPr sz="2400" spc="-5" dirty="0">
                <a:latin typeface="Comic Sans MS"/>
                <a:cs typeface="Comic Sans MS"/>
              </a:rPr>
              <a:t>La protección de </a:t>
            </a:r>
            <a:r>
              <a:rPr sz="2400" dirty="0">
                <a:latin typeface="Comic Sans MS"/>
                <a:cs typeface="Comic Sans MS"/>
              </a:rPr>
              <a:t> </a:t>
            </a:r>
            <a:r>
              <a:rPr sz="2400" spc="-5" dirty="0">
                <a:latin typeface="Comic Sans MS"/>
                <a:cs typeface="Comic Sans MS"/>
              </a:rPr>
              <a:t>pérdida</a:t>
            </a:r>
            <a:r>
              <a:rPr sz="2400" spc="185" dirty="0">
                <a:latin typeface="Comic Sans MS"/>
                <a:cs typeface="Comic Sans MS"/>
              </a:rPr>
              <a:t> </a:t>
            </a:r>
            <a:r>
              <a:rPr sz="2400" spc="-5" dirty="0">
                <a:latin typeface="Comic Sans MS"/>
                <a:cs typeface="Comic Sans MS"/>
              </a:rPr>
              <a:t>de</a:t>
            </a:r>
            <a:r>
              <a:rPr sz="2400" spc="190" dirty="0">
                <a:latin typeface="Comic Sans MS"/>
                <a:cs typeface="Comic Sans MS"/>
              </a:rPr>
              <a:t> </a:t>
            </a:r>
            <a:r>
              <a:rPr sz="2400" spc="-5" dirty="0">
                <a:latin typeface="Comic Sans MS"/>
                <a:cs typeface="Comic Sans MS"/>
              </a:rPr>
              <a:t>sincronismo</a:t>
            </a:r>
            <a:r>
              <a:rPr sz="2400" spc="185" dirty="0">
                <a:latin typeface="Comic Sans MS"/>
                <a:cs typeface="Comic Sans MS"/>
              </a:rPr>
              <a:t> </a:t>
            </a:r>
            <a:r>
              <a:rPr sz="2400" spc="-5" dirty="0">
                <a:latin typeface="Comic Sans MS"/>
                <a:cs typeface="Comic Sans MS"/>
              </a:rPr>
              <a:t>de</a:t>
            </a:r>
            <a:r>
              <a:rPr sz="2400" spc="190" dirty="0">
                <a:latin typeface="Comic Sans MS"/>
                <a:cs typeface="Comic Sans MS"/>
              </a:rPr>
              <a:t> </a:t>
            </a:r>
            <a:r>
              <a:rPr sz="2400" spc="-5" dirty="0">
                <a:latin typeface="Comic Sans MS"/>
                <a:cs typeface="Comic Sans MS"/>
              </a:rPr>
              <a:t>la</a:t>
            </a:r>
            <a:r>
              <a:rPr sz="2400" spc="185" dirty="0">
                <a:latin typeface="Comic Sans MS"/>
                <a:cs typeface="Comic Sans MS"/>
              </a:rPr>
              <a:t> </a:t>
            </a:r>
            <a:r>
              <a:rPr sz="2400" spc="-5" dirty="0">
                <a:latin typeface="Comic Sans MS"/>
                <a:cs typeface="Comic Sans MS"/>
              </a:rPr>
              <a:t>unidad</a:t>
            </a:r>
            <a:r>
              <a:rPr sz="2400" spc="190" dirty="0">
                <a:latin typeface="Comic Sans MS"/>
                <a:cs typeface="Comic Sans MS"/>
              </a:rPr>
              <a:t> </a:t>
            </a:r>
            <a:r>
              <a:rPr sz="2400" spc="-5" dirty="0">
                <a:latin typeface="Comic Sans MS"/>
                <a:cs typeface="Comic Sans MS"/>
              </a:rPr>
              <a:t>debe</a:t>
            </a:r>
            <a:r>
              <a:rPr sz="2400" spc="175" dirty="0">
                <a:latin typeface="Comic Sans MS"/>
                <a:cs typeface="Comic Sans MS"/>
              </a:rPr>
              <a:t> </a:t>
            </a:r>
            <a:r>
              <a:rPr sz="2400" spc="-5" dirty="0">
                <a:latin typeface="Comic Sans MS"/>
                <a:cs typeface="Comic Sans MS"/>
              </a:rPr>
              <a:t>también </a:t>
            </a:r>
            <a:r>
              <a:rPr sz="2400" spc="-254"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usada</a:t>
            </a:r>
            <a:r>
              <a:rPr sz="2400" dirty="0">
                <a:latin typeface="Comic Sans MS"/>
                <a:cs typeface="Comic Sans MS"/>
              </a:rPr>
              <a:t> </a:t>
            </a:r>
            <a:r>
              <a:rPr sz="2400" spc="-5" dirty="0">
                <a:latin typeface="Comic Sans MS"/>
                <a:cs typeface="Comic Sans MS"/>
              </a:rPr>
              <a:t>si</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centro eléctrico está fuera en el </a:t>
            </a:r>
            <a:r>
              <a:rPr sz="2400" dirty="0">
                <a:latin typeface="Comic Sans MS"/>
                <a:cs typeface="Comic Sans MS"/>
              </a:rPr>
              <a:t> </a:t>
            </a:r>
            <a:r>
              <a:rPr sz="2400" spc="-5" dirty="0">
                <a:latin typeface="Comic Sans MS"/>
                <a:cs typeface="Comic Sans MS"/>
              </a:rPr>
              <a:t>sistema y los relés del sistema son bloqueados o no </a:t>
            </a:r>
            <a:r>
              <a:rPr sz="2400" dirty="0">
                <a:latin typeface="Comic Sans MS"/>
                <a:cs typeface="Comic Sans MS"/>
              </a:rPr>
              <a:t> </a:t>
            </a:r>
            <a:r>
              <a:rPr sz="2400" spc="-5" dirty="0">
                <a:latin typeface="Comic Sans MS"/>
                <a:cs typeface="Comic Sans MS"/>
              </a:rPr>
              <a:t>son capaces de detectar la condición de pérdida de </a:t>
            </a:r>
            <a:r>
              <a:rPr sz="2400" dirty="0">
                <a:latin typeface="Comic Sans MS"/>
                <a:cs typeface="Comic Sans MS"/>
              </a:rPr>
              <a:t> </a:t>
            </a:r>
            <a:r>
              <a:rPr sz="2400" spc="-5">
                <a:latin typeface="Comic Sans MS"/>
                <a:cs typeface="Comic Sans MS"/>
              </a:rPr>
              <a:t>sincronismo</a:t>
            </a:r>
            <a:r>
              <a:rPr sz="2400" spc="-5" smtClean="0">
                <a:latin typeface="Comic Sans MS"/>
                <a:cs typeface="Comic Sans MS"/>
              </a:rPr>
              <a:t>.</a:t>
            </a:r>
            <a:endParaRPr lang="es-ES" sz="2400" spc="-5" dirty="0" smtClean="0">
              <a:latin typeface="Comic Sans MS"/>
              <a:cs typeface="Comic Sans MS"/>
            </a:endParaRPr>
          </a:p>
          <a:p>
            <a:pPr marL="12700" marR="5080" algn="just">
              <a:spcBef>
                <a:spcPts val="100"/>
              </a:spcBef>
            </a:pP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condiciones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spc="254" dirty="0" smtClean="0">
                <a:latin typeface="Comic Sans MS"/>
                <a:cs typeface="Comic Sans MS"/>
              </a:rPr>
              <a:t> </a:t>
            </a:r>
            <a:r>
              <a:rPr lang="es-AR" sz="2400" spc="-5" dirty="0" smtClean="0">
                <a:latin typeface="Comic Sans MS"/>
                <a:cs typeface="Comic Sans MS"/>
              </a:rPr>
              <a:t>sincronismo pueden </a:t>
            </a:r>
            <a:r>
              <a:rPr lang="es-AR" sz="2400" spc="-254" dirty="0" smtClean="0">
                <a:latin typeface="Comic Sans MS"/>
                <a:cs typeface="Comic Sans MS"/>
              </a:rPr>
              <a:t> </a:t>
            </a:r>
            <a:r>
              <a:rPr lang="es-AR" sz="2400" spc="-5" dirty="0" smtClean="0">
                <a:latin typeface="Comic Sans MS"/>
                <a:cs typeface="Comic Sans MS"/>
              </a:rPr>
              <a:t>ser detectadas de la manera más simple por un relé </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distancia</a:t>
            </a:r>
            <a:r>
              <a:rPr lang="es-AR" sz="2400" dirty="0" smtClean="0">
                <a:latin typeface="Comic Sans MS"/>
                <a:cs typeface="Comic Sans MS"/>
              </a:rPr>
              <a:t> </a:t>
            </a:r>
            <a:r>
              <a:rPr lang="es-AR" sz="2400" spc="-5" dirty="0" smtClean="0">
                <a:latin typeface="Comic Sans MS"/>
                <a:cs typeface="Comic Sans MS"/>
              </a:rPr>
              <a:t>tipo</a:t>
            </a:r>
            <a:r>
              <a:rPr lang="es-AR" sz="2400" dirty="0" smtClean="0">
                <a:latin typeface="Comic Sans MS"/>
                <a:cs typeface="Comic Sans MS"/>
              </a:rPr>
              <a:t> </a:t>
            </a:r>
            <a:r>
              <a:rPr lang="es-AR" sz="2400" spc="-5" dirty="0" err="1" smtClean="0">
                <a:latin typeface="Comic Sans MS"/>
                <a:cs typeface="Comic Sans MS"/>
              </a:rPr>
              <a:t>mho</a:t>
            </a:r>
            <a:r>
              <a:rPr lang="es-AR" sz="2400" dirty="0" smtClean="0">
                <a:latin typeface="Comic Sans MS"/>
                <a:cs typeface="Comic Sans MS"/>
              </a:rPr>
              <a:t> </a:t>
            </a:r>
            <a:r>
              <a:rPr lang="es-AR" sz="2400" spc="-5" dirty="0" smtClean="0">
                <a:latin typeface="Comic Sans MS"/>
                <a:cs typeface="Comic Sans MS"/>
              </a:rPr>
              <a:t>orientado</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ver</a:t>
            </a:r>
            <a:r>
              <a:rPr lang="es-AR" sz="2400" spc="254" dirty="0" smtClean="0">
                <a:latin typeface="Comic Sans MS"/>
                <a:cs typeface="Comic Sans MS"/>
              </a:rPr>
              <a:t> </a:t>
            </a:r>
            <a:r>
              <a:rPr lang="es-AR" sz="2400" spc="-5" dirty="0" smtClean="0">
                <a:latin typeface="Comic Sans MS"/>
                <a:cs typeface="Comic Sans MS"/>
              </a:rPr>
              <a:t>hacia </a:t>
            </a:r>
            <a:r>
              <a:rPr lang="es-AR" sz="2400" dirty="0" smtClean="0">
                <a:latin typeface="Comic Sans MS"/>
                <a:cs typeface="Comic Sans MS"/>
              </a:rPr>
              <a:t> </a:t>
            </a:r>
            <a:r>
              <a:rPr lang="es-AR" sz="2400" spc="-5" dirty="0" smtClean="0">
                <a:latin typeface="Comic Sans MS"/>
                <a:cs typeface="Comic Sans MS"/>
              </a:rPr>
              <a:t>dentro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su</a:t>
            </a:r>
            <a:r>
              <a:rPr lang="es-AR" sz="2400" dirty="0" smtClean="0">
                <a:latin typeface="Comic Sans MS"/>
                <a:cs typeface="Comic Sans MS"/>
              </a:rPr>
              <a:t> </a:t>
            </a:r>
            <a:r>
              <a:rPr lang="es-AR" sz="2400" spc="-5" dirty="0" smtClean="0">
                <a:latin typeface="Comic Sans MS"/>
                <a:cs typeface="Comic Sans MS"/>
              </a:rPr>
              <a:t>transformador </a:t>
            </a:r>
            <a:r>
              <a:rPr lang="es-AR" sz="2400" dirty="0" smtClean="0">
                <a:latin typeface="Comic Sans MS"/>
                <a:cs typeface="Comic Sans MS"/>
              </a:rPr>
              <a:t> </a:t>
            </a:r>
            <a:r>
              <a:rPr lang="es-AR" sz="2400" spc="-5" dirty="0" smtClean="0">
                <a:latin typeface="Comic Sans MS"/>
                <a:cs typeface="Comic Sans MS"/>
              </a:rPr>
              <a:t>elevador.</a:t>
            </a:r>
            <a:r>
              <a:rPr lang="es-AR" sz="2400" dirty="0" smtClean="0">
                <a:latin typeface="Comic Sans MS"/>
                <a:cs typeface="Comic Sans MS"/>
              </a:rPr>
              <a:t> </a:t>
            </a:r>
            <a:r>
              <a:rPr lang="es-AR" sz="2400" spc="-5" dirty="0" smtClean="0">
                <a:latin typeface="Comic Sans MS"/>
                <a:cs typeface="Comic Sans MS"/>
              </a:rPr>
              <a:t>Sus principales desventajas son el estar </a:t>
            </a:r>
            <a:r>
              <a:rPr lang="es-AR" sz="2400" dirty="0" smtClean="0">
                <a:latin typeface="Comic Sans MS"/>
                <a:cs typeface="Comic Sans MS"/>
              </a:rPr>
              <a:t> </a:t>
            </a:r>
            <a:r>
              <a:rPr lang="es-AR" sz="2400" spc="-5" dirty="0" smtClean="0">
                <a:latin typeface="Comic Sans MS"/>
                <a:cs typeface="Comic Sans MS"/>
              </a:rPr>
              <a:t>sujeto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disparo</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oscilaciones</a:t>
            </a:r>
            <a:r>
              <a:rPr lang="es-AR" sz="2400" dirty="0" smtClean="0">
                <a:latin typeface="Comic Sans MS"/>
                <a:cs typeface="Comic Sans MS"/>
              </a:rPr>
              <a:t> </a:t>
            </a:r>
            <a:r>
              <a:rPr lang="es-AR" sz="2400" spc="-5" dirty="0" smtClean="0">
                <a:latin typeface="Comic Sans MS"/>
                <a:cs typeface="Comic Sans MS"/>
              </a:rPr>
              <a:t>recuperables</a:t>
            </a:r>
            <a:r>
              <a:rPr lang="es-AR" sz="2400" dirty="0" smtClean="0">
                <a:latin typeface="Comic Sans MS"/>
                <a:cs typeface="Comic Sans MS"/>
              </a:rPr>
              <a:t> </a:t>
            </a:r>
            <a:r>
              <a:rPr lang="es-AR" sz="2400" spc="-5" dirty="0" smtClean="0">
                <a:latin typeface="Comic Sans MS"/>
                <a:cs typeface="Comic Sans MS"/>
              </a:rPr>
              <a:t>y </a:t>
            </a:r>
            <a:r>
              <a:rPr lang="es-AR" sz="2400" dirty="0" smtClean="0">
                <a:latin typeface="Comic Sans MS"/>
                <a:cs typeface="Comic Sans MS"/>
              </a:rPr>
              <a:t> </a:t>
            </a:r>
            <a:r>
              <a:rPr lang="es-AR" sz="2400" spc="-5" dirty="0" smtClean="0">
                <a:latin typeface="Comic Sans MS"/>
                <a:cs typeface="Comic Sans MS"/>
              </a:rPr>
              <a:t>podría enviar la orden de interrupción al interruptor </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oscilación </a:t>
            </a:r>
            <a:r>
              <a:rPr lang="es-AR" sz="2400" dirty="0" smtClean="0">
                <a:latin typeface="Comic Sans MS"/>
                <a:cs typeface="Comic Sans MS"/>
              </a:rPr>
              <a:t> </a:t>
            </a:r>
            <a:r>
              <a:rPr lang="es-AR" sz="2400" spc="-5" dirty="0" smtClean="0">
                <a:latin typeface="Comic Sans MS"/>
                <a:cs typeface="Comic Sans MS"/>
              </a:rPr>
              <a:t>desfavorable. Los esquemas más sofisticados como </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tipo</a:t>
            </a:r>
            <a:r>
              <a:rPr lang="es-AR" sz="2400" dirty="0" smtClean="0">
                <a:latin typeface="Comic Sans MS"/>
                <a:cs typeface="Comic Sans MS"/>
              </a:rPr>
              <a:t> </a:t>
            </a:r>
            <a:r>
              <a:rPr lang="es-AR" sz="2400" spc="-5" dirty="0" smtClean="0">
                <a:latin typeface="Comic Sans MS"/>
                <a:cs typeface="Comic Sans MS"/>
              </a:rPr>
              <a:t>visera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tipo</a:t>
            </a:r>
            <a:r>
              <a:rPr lang="es-AR" sz="2400" dirty="0" smtClean="0">
                <a:latin typeface="Comic Sans MS"/>
                <a:cs typeface="Comic Sans MS"/>
              </a:rPr>
              <a:t> </a:t>
            </a:r>
            <a:r>
              <a:rPr lang="es-AR" sz="2400" spc="-5" dirty="0" smtClean="0">
                <a:latin typeface="Comic Sans MS"/>
                <a:cs typeface="Comic Sans MS"/>
              </a:rPr>
              <a:t>lente</a:t>
            </a:r>
            <a:r>
              <a:rPr lang="es-AR" sz="2400" dirty="0" smtClean="0">
                <a:latin typeface="Comic Sans MS"/>
                <a:cs typeface="Comic Sans MS"/>
              </a:rPr>
              <a:t> </a:t>
            </a:r>
            <a:r>
              <a:rPr lang="es-AR" sz="2400" spc="-5" dirty="0" smtClean="0">
                <a:latin typeface="Comic Sans MS"/>
                <a:cs typeface="Comic Sans MS"/>
              </a:rPr>
              <a:t>minimizan</a:t>
            </a:r>
            <a:r>
              <a:rPr lang="es-AR" sz="2400" dirty="0" smtClean="0">
                <a:latin typeface="Comic Sans MS"/>
                <a:cs typeface="Comic Sans MS"/>
              </a:rPr>
              <a:t> </a:t>
            </a:r>
            <a:r>
              <a:rPr lang="es-AR" sz="2400" spc="-5" dirty="0" smtClean="0">
                <a:latin typeface="Comic Sans MS"/>
                <a:cs typeface="Comic Sans MS"/>
              </a:rPr>
              <a:t>la </a:t>
            </a:r>
            <a:r>
              <a:rPr lang="es-AR" sz="2400" spc="-254" dirty="0" smtClean="0">
                <a:latin typeface="Comic Sans MS"/>
                <a:cs typeface="Comic Sans MS"/>
              </a:rPr>
              <a:t> </a:t>
            </a:r>
            <a:r>
              <a:rPr lang="es-AR" sz="2400" spc="-5" dirty="0" smtClean="0">
                <a:latin typeface="Comic Sans MS"/>
                <a:cs typeface="Comic Sans MS"/>
              </a:rPr>
              <a:t>probabilidad</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disparar</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oscilaciones </a:t>
            </a:r>
            <a:r>
              <a:rPr lang="es-AR" sz="2400" dirty="0" smtClean="0">
                <a:latin typeface="Comic Sans MS"/>
                <a:cs typeface="Comic Sans MS"/>
              </a:rPr>
              <a:t> </a:t>
            </a:r>
            <a:r>
              <a:rPr lang="es-AR" sz="2400" spc="-5" dirty="0" smtClean="0">
                <a:latin typeface="Comic Sans MS"/>
                <a:cs typeface="Comic Sans MS"/>
              </a:rPr>
              <a:t>recuperables y permiten el disparo controlado del </a:t>
            </a:r>
            <a:r>
              <a:rPr lang="es-AR" sz="2400" dirty="0" smtClean="0">
                <a:latin typeface="Comic Sans MS"/>
                <a:cs typeface="Comic Sans MS"/>
              </a:rPr>
              <a:t> </a:t>
            </a:r>
            <a:r>
              <a:rPr lang="es-AR" sz="2400" spc="-5" dirty="0" smtClean="0">
                <a:latin typeface="Comic Sans MS"/>
                <a:cs typeface="Comic Sans MS"/>
              </a:rPr>
              <a:t>interruptor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mejor</a:t>
            </a:r>
            <a:r>
              <a:rPr lang="es-AR" sz="2400"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de </a:t>
            </a:r>
            <a:r>
              <a:rPr lang="es-AR" sz="2400" dirty="0" smtClean="0">
                <a:latin typeface="Comic Sans MS"/>
                <a:cs typeface="Comic Sans MS"/>
              </a:rPr>
              <a:t> </a:t>
            </a:r>
            <a:r>
              <a:rPr lang="es-AR" sz="2400" spc="-5" dirty="0" smtClean="0">
                <a:latin typeface="Comic Sans MS"/>
                <a:cs typeface="Comic Sans MS"/>
              </a:rPr>
              <a:t>oscilación</a:t>
            </a:r>
            <a:r>
              <a:rPr lang="es-AR" sz="2400" spc="-5" dirty="0" smtClean="0">
                <a:latin typeface="Comic Sans MS"/>
                <a:cs typeface="Comic Sans MS"/>
              </a:rPr>
              <a:t>.</a:t>
            </a:r>
          </a:p>
          <a:p>
            <a:pPr marL="12700" marR="5080" algn="just">
              <a:spcBef>
                <a:spcPts val="100"/>
              </a:spcBef>
            </a:pPr>
            <a:r>
              <a:rPr lang="es-AR" sz="2400" spc="-5" dirty="0" smtClean="0">
                <a:latin typeface="Comic Sans MS"/>
                <a:cs typeface="Comic Sans MS"/>
              </a:rPr>
              <a:t>Los</a:t>
            </a:r>
            <a:r>
              <a:rPr lang="es-AR" sz="2400" spc="250" dirty="0" smtClean="0">
                <a:latin typeface="Comic Sans MS"/>
                <a:cs typeface="Comic Sans MS"/>
              </a:rPr>
              <a:t> </a:t>
            </a:r>
            <a:r>
              <a:rPr lang="es-AR" sz="2400" spc="-5" dirty="0" smtClean="0">
                <a:latin typeface="Comic Sans MS"/>
                <a:cs typeface="Comic Sans MS"/>
              </a:rPr>
              <a:t>relés</a:t>
            </a:r>
            <a:r>
              <a:rPr lang="es-AR" sz="2400" spc="254" dirty="0" smtClean="0">
                <a:latin typeface="Comic Sans MS"/>
                <a:cs typeface="Comic Sans MS"/>
              </a:rPr>
              <a:t> </a:t>
            </a:r>
            <a:r>
              <a:rPr lang="es-AR" sz="2400" spc="-5" dirty="0" smtClean="0">
                <a:latin typeface="Comic Sans MS"/>
                <a:cs typeface="Comic Sans MS"/>
              </a:rPr>
              <a:t>de</a:t>
            </a:r>
            <a:r>
              <a:rPr lang="es-AR" sz="2400" spc="245" dirty="0" smtClean="0">
                <a:latin typeface="Comic Sans MS"/>
                <a:cs typeface="Comic Sans MS"/>
              </a:rPr>
              <a:t> </a:t>
            </a:r>
            <a:r>
              <a:rPr lang="es-AR" sz="2400" spc="-5" dirty="0" smtClean="0">
                <a:latin typeface="Comic Sans MS"/>
                <a:cs typeface="Comic Sans MS"/>
              </a:rPr>
              <a:t>pérdida</a:t>
            </a:r>
            <a:r>
              <a:rPr lang="es-AR" sz="2400" spc="245" dirty="0" smtClean="0">
                <a:latin typeface="Comic Sans MS"/>
                <a:cs typeface="Comic Sans MS"/>
              </a:rPr>
              <a:t> </a:t>
            </a:r>
            <a:r>
              <a:rPr lang="es-AR" sz="2400" spc="-5" dirty="0" smtClean="0">
                <a:latin typeface="Comic Sans MS"/>
                <a:cs typeface="Comic Sans MS"/>
              </a:rPr>
              <a:t>de</a:t>
            </a:r>
            <a:r>
              <a:rPr lang="es-AR" sz="2400" spc="245" dirty="0" smtClean="0">
                <a:latin typeface="Comic Sans MS"/>
                <a:cs typeface="Comic Sans MS"/>
              </a:rPr>
              <a:t> </a:t>
            </a:r>
            <a:r>
              <a:rPr lang="es-AR" sz="2400" spc="-5" dirty="0" smtClean="0">
                <a:latin typeface="Comic Sans MS"/>
                <a:cs typeface="Comic Sans MS"/>
              </a:rPr>
              <a:t>campo</a:t>
            </a:r>
            <a:r>
              <a:rPr lang="es-AR" sz="2400" spc="245" dirty="0" smtClean="0">
                <a:latin typeface="Comic Sans MS"/>
                <a:cs typeface="Comic Sans MS"/>
              </a:rPr>
              <a:t> </a:t>
            </a:r>
            <a:r>
              <a:rPr lang="es-AR" sz="2400" spc="-5" dirty="0" smtClean="0">
                <a:latin typeface="Comic Sans MS"/>
                <a:cs typeface="Comic Sans MS"/>
              </a:rPr>
              <a:t>convencionales </a:t>
            </a:r>
            <a:r>
              <a:rPr lang="es-AR" sz="2400" spc="-260" dirty="0" smtClean="0">
                <a:latin typeface="Comic Sans MS"/>
                <a:cs typeface="Comic Sans MS"/>
              </a:rPr>
              <a:t> </a:t>
            </a:r>
            <a:r>
              <a:rPr lang="es-AR" sz="2400" spc="-5" dirty="0" smtClean="0">
                <a:latin typeface="Comic Sans MS"/>
                <a:cs typeface="Comic Sans MS"/>
              </a:rPr>
              <a:t>ofrecen una protección limitada contra pérdida de </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oscilaciones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ubiquen</a:t>
            </a:r>
            <a:r>
              <a:rPr lang="es-AR" sz="2400" dirty="0" smtClean="0">
                <a:latin typeface="Comic Sans MS"/>
                <a:cs typeface="Comic Sans MS"/>
              </a:rPr>
              <a:t> </a:t>
            </a:r>
            <a:r>
              <a:rPr lang="es-AR" sz="2400" spc="-5" dirty="0" smtClean="0">
                <a:latin typeface="Comic Sans MS"/>
                <a:cs typeface="Comic Sans MS"/>
              </a:rPr>
              <a:t>bien </a:t>
            </a:r>
            <a:r>
              <a:rPr lang="es-AR" sz="2400" spc="-254" dirty="0" smtClean="0">
                <a:latin typeface="Comic Sans MS"/>
                <a:cs typeface="Comic Sans MS"/>
              </a:rPr>
              <a:t> </a:t>
            </a:r>
            <a:r>
              <a:rPr lang="es-AR" sz="2400" spc="-5" dirty="0" smtClean="0">
                <a:latin typeface="Comic Sans MS"/>
                <a:cs typeface="Comic Sans MS"/>
              </a:rPr>
              <a:t>dentro</a:t>
            </a:r>
            <a:r>
              <a:rPr lang="es-AR" sz="2400" spc="110" dirty="0" smtClean="0">
                <a:latin typeface="Comic Sans MS"/>
                <a:cs typeface="Comic Sans MS"/>
              </a:rPr>
              <a:t> </a:t>
            </a:r>
            <a:r>
              <a:rPr lang="es-AR" sz="2400" spc="-5" dirty="0" smtClean="0">
                <a:latin typeface="Comic Sans MS"/>
                <a:cs typeface="Comic Sans MS"/>
              </a:rPr>
              <a:t>de</a:t>
            </a:r>
            <a:r>
              <a:rPr lang="es-AR" sz="2400" spc="110" dirty="0" smtClean="0">
                <a:latin typeface="Comic Sans MS"/>
                <a:cs typeface="Comic Sans MS"/>
              </a:rPr>
              <a:t> </a:t>
            </a:r>
            <a:r>
              <a:rPr lang="es-AR" sz="2400" spc="-5" dirty="0" smtClean="0">
                <a:latin typeface="Comic Sans MS"/>
                <a:cs typeface="Comic Sans MS"/>
              </a:rPr>
              <a:t>la</a:t>
            </a:r>
            <a:r>
              <a:rPr lang="es-AR" sz="2400" spc="110" dirty="0" smtClean="0">
                <a:latin typeface="Comic Sans MS"/>
                <a:cs typeface="Comic Sans MS"/>
              </a:rPr>
              <a:t> </a:t>
            </a:r>
            <a:r>
              <a:rPr lang="es-AR" sz="2400" spc="-5" dirty="0" smtClean="0">
                <a:latin typeface="Comic Sans MS"/>
                <a:cs typeface="Comic Sans MS"/>
              </a:rPr>
              <a:t>impedancia</a:t>
            </a:r>
            <a:r>
              <a:rPr lang="es-AR" sz="2400" spc="110" dirty="0" smtClean="0">
                <a:latin typeface="Comic Sans MS"/>
                <a:cs typeface="Comic Sans MS"/>
              </a:rPr>
              <a:t> </a:t>
            </a:r>
            <a:r>
              <a:rPr lang="es-AR" sz="2400" spc="-5" dirty="0" smtClean="0">
                <a:latin typeface="Comic Sans MS"/>
                <a:cs typeface="Comic Sans MS"/>
              </a:rPr>
              <a:t>del</a:t>
            </a:r>
            <a:r>
              <a:rPr lang="es-AR" sz="2400" spc="114" dirty="0" smtClean="0">
                <a:latin typeface="Comic Sans MS"/>
                <a:cs typeface="Comic Sans MS"/>
              </a:rPr>
              <a:t> </a:t>
            </a:r>
            <a:r>
              <a:rPr lang="es-AR" sz="2400" spc="-5" dirty="0" smtClean="0">
                <a:latin typeface="Comic Sans MS"/>
                <a:cs typeface="Comic Sans MS"/>
              </a:rPr>
              <a:t>generador</a:t>
            </a:r>
            <a:r>
              <a:rPr lang="es-AR" sz="2400" spc="-5" dirty="0" smtClean="0">
                <a:latin typeface="Comic Sans MS"/>
                <a:cs typeface="Comic Sans MS"/>
              </a:rPr>
              <a:t>, especialmente</a:t>
            </a:r>
            <a:r>
              <a:rPr lang="es-AR" sz="2400" spc="40" dirty="0" smtClean="0">
                <a:latin typeface="Comic Sans MS"/>
                <a:cs typeface="Comic Sans MS"/>
              </a:rPr>
              <a:t> </a:t>
            </a:r>
            <a:r>
              <a:rPr lang="es-AR" sz="2400" spc="-5" dirty="0" smtClean="0">
                <a:latin typeface="Comic Sans MS"/>
                <a:cs typeface="Comic Sans MS"/>
              </a:rPr>
              <a:t>si</a:t>
            </a:r>
            <a:r>
              <a:rPr lang="es-AR" sz="2400" spc="40" dirty="0" smtClean="0">
                <a:latin typeface="Comic Sans MS"/>
                <a:cs typeface="Comic Sans MS"/>
              </a:rPr>
              <a:t> </a:t>
            </a:r>
            <a:r>
              <a:rPr lang="es-AR" sz="2400" spc="-5" dirty="0" smtClean="0">
                <a:latin typeface="Comic Sans MS"/>
                <a:cs typeface="Comic Sans MS"/>
              </a:rPr>
              <a:t>se</a:t>
            </a:r>
            <a:r>
              <a:rPr lang="es-AR" sz="2400" spc="35" dirty="0" smtClean="0">
                <a:latin typeface="Comic Sans MS"/>
                <a:cs typeface="Comic Sans MS"/>
              </a:rPr>
              <a:t> </a:t>
            </a:r>
            <a:r>
              <a:rPr lang="es-AR" sz="2400" spc="-5" dirty="0" smtClean="0">
                <a:latin typeface="Comic Sans MS"/>
                <a:cs typeface="Comic Sans MS"/>
              </a:rPr>
              <a:t>usa</a:t>
            </a:r>
            <a:r>
              <a:rPr lang="es-AR" sz="2400" spc="35" dirty="0" smtClean="0">
                <a:latin typeface="Comic Sans MS"/>
                <a:cs typeface="Comic Sans MS"/>
              </a:rPr>
              <a:t> </a:t>
            </a:r>
            <a:r>
              <a:rPr lang="es-AR" sz="2400" spc="-5" dirty="0" smtClean="0">
                <a:latin typeface="Comic Sans MS"/>
                <a:cs typeface="Comic Sans MS"/>
              </a:rPr>
              <a:t>algún</a:t>
            </a:r>
            <a:r>
              <a:rPr lang="es-AR" sz="2400" spc="35" dirty="0" smtClean="0">
                <a:latin typeface="Comic Sans MS"/>
                <a:cs typeface="Comic Sans MS"/>
              </a:rPr>
              <a:t> </a:t>
            </a:r>
            <a:r>
              <a:rPr lang="es-AR" sz="2400" spc="-5" dirty="0" smtClean="0">
                <a:latin typeface="Comic Sans MS"/>
                <a:cs typeface="Comic Sans MS"/>
              </a:rPr>
              <a:t>retardo</a:t>
            </a:r>
            <a:r>
              <a:rPr lang="es-AR" sz="2400" spc="35" dirty="0" smtClean="0">
                <a:latin typeface="Comic Sans MS"/>
                <a:cs typeface="Comic Sans MS"/>
              </a:rPr>
              <a:t> </a:t>
            </a:r>
            <a:r>
              <a:rPr lang="es-AR" sz="2400" spc="-5" dirty="0" smtClean="0">
                <a:latin typeface="Comic Sans MS"/>
                <a:cs typeface="Comic Sans MS"/>
              </a:rPr>
              <a:t>de</a:t>
            </a:r>
            <a:r>
              <a:rPr lang="es-AR" sz="2400" spc="35" dirty="0" smtClean="0">
                <a:latin typeface="Comic Sans MS"/>
                <a:cs typeface="Comic Sans MS"/>
              </a:rPr>
              <a:t> </a:t>
            </a:r>
            <a:r>
              <a:rPr lang="es-AR" sz="2400" spc="-5" dirty="0" smtClean="0">
                <a:latin typeface="Comic Sans MS"/>
                <a:cs typeface="Comic Sans MS"/>
              </a:rPr>
              <a:t>tiempo </a:t>
            </a:r>
            <a:r>
              <a:rPr lang="es-AR" sz="2400" spc="-254" dirty="0" smtClean="0">
                <a:latin typeface="Comic Sans MS"/>
                <a:cs typeface="Comic Sans MS"/>
              </a:rPr>
              <a:t> </a:t>
            </a:r>
            <a:r>
              <a:rPr lang="es-AR" sz="2400" spc="-5" dirty="0" smtClean="0">
                <a:latin typeface="Comic Sans MS"/>
                <a:cs typeface="Comic Sans MS"/>
              </a:rPr>
              <a:t>intencional</a:t>
            </a:r>
            <a:r>
              <a:rPr lang="es-AR" sz="2400" spc="-5" dirty="0" smtClean="0">
                <a:latin typeface="Comic Sans MS"/>
                <a:cs typeface="Comic Sans MS"/>
              </a:rPr>
              <a:t>.</a:t>
            </a:r>
          </a:p>
          <a:p>
            <a:pPr marL="12700" marR="5080" algn="just">
              <a:spcBef>
                <a:spcPts val="100"/>
              </a:spcBef>
            </a:pPr>
            <a:r>
              <a:rPr lang="es-AR" sz="2400" spc="-5" dirty="0" smtClean="0">
                <a:latin typeface="Comic Sans MS"/>
                <a:cs typeface="Comic Sans MS"/>
              </a:rPr>
              <a:t>Los datos presentados en este documento son los </a:t>
            </a:r>
            <a:r>
              <a:rPr lang="es-AR" sz="2400" dirty="0" smtClean="0">
                <a:latin typeface="Comic Sans MS"/>
                <a:cs typeface="Comic Sans MS"/>
              </a:rPr>
              <a:t> </a:t>
            </a:r>
            <a:r>
              <a:rPr lang="es-AR" sz="2400" spc="-5" dirty="0" smtClean="0">
                <a:latin typeface="Comic Sans MS"/>
                <a:cs typeface="Comic Sans MS"/>
              </a:rPr>
              <a:t>resultados de estudios generalizados; no consideran </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efectos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todos</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tipos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diseño</a:t>
            </a:r>
            <a:r>
              <a:rPr lang="es-AR" sz="2400" dirty="0" smtClean="0">
                <a:latin typeface="Comic Sans MS"/>
                <a:cs typeface="Comic Sans MS"/>
              </a:rPr>
              <a:t> </a:t>
            </a:r>
            <a:r>
              <a:rPr lang="es-AR" sz="2400" spc="-5" dirty="0" smtClean="0">
                <a:latin typeface="Comic Sans MS"/>
                <a:cs typeface="Comic Sans MS"/>
              </a:rPr>
              <a:t>de </a:t>
            </a:r>
            <a:r>
              <a:rPr lang="es-AR" sz="2400" spc="-254" dirty="0" smtClean="0">
                <a:latin typeface="Comic Sans MS"/>
                <a:cs typeface="Comic Sans MS"/>
              </a:rPr>
              <a:t> </a:t>
            </a:r>
            <a:r>
              <a:rPr lang="es-AR" sz="2400" spc="-5" dirty="0" smtClean="0">
                <a:latin typeface="Comic Sans MS"/>
                <a:cs typeface="Comic Sans MS"/>
              </a:rPr>
              <a:t>generadores y parámetros del sistema, o los efectos </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interacción</a:t>
            </a:r>
            <a:r>
              <a:rPr lang="es-AR" sz="2400"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otros</a:t>
            </a:r>
            <a:r>
              <a:rPr lang="es-AR" sz="2400" spc="260" dirty="0" smtClean="0">
                <a:latin typeface="Comic Sans MS"/>
                <a:cs typeface="Comic Sans MS"/>
              </a:rPr>
              <a:t> </a:t>
            </a:r>
            <a:r>
              <a:rPr lang="es-AR" sz="2400" spc="-5" dirty="0" smtClean="0">
                <a:latin typeface="Comic Sans MS"/>
                <a:cs typeface="Comic Sans MS"/>
              </a:rPr>
              <a:t>generadores.</a:t>
            </a:r>
            <a:r>
              <a:rPr lang="es-AR" sz="2400" spc="260" dirty="0" smtClean="0">
                <a:latin typeface="Comic Sans MS"/>
                <a:cs typeface="Comic Sans MS"/>
              </a:rPr>
              <a:t> </a:t>
            </a:r>
            <a:r>
              <a:rPr lang="es-AR" sz="2400" spc="-5" dirty="0" smtClean="0">
                <a:latin typeface="Comic Sans MS"/>
                <a:cs typeface="Comic Sans MS"/>
              </a:rPr>
              <a:t>Se </a:t>
            </a:r>
            <a:r>
              <a:rPr lang="es-AR" sz="2400" dirty="0" smtClean="0">
                <a:latin typeface="Comic Sans MS"/>
                <a:cs typeface="Comic Sans MS"/>
              </a:rPr>
              <a:t> </a:t>
            </a:r>
            <a:r>
              <a:rPr lang="es-AR" sz="2400" spc="-5" dirty="0" smtClean="0">
                <a:latin typeface="Comic Sans MS"/>
                <a:cs typeface="Comic Sans MS"/>
              </a:rPr>
              <a:t>recomienda que el usuario determine la trayectoria </a:t>
            </a:r>
            <a:r>
              <a:rPr lang="es-AR" sz="2400" dirty="0" smtClean="0">
                <a:latin typeface="Comic Sans MS"/>
                <a:cs typeface="Comic Sans MS"/>
              </a:rPr>
              <a:t> </a:t>
            </a:r>
            <a:r>
              <a:rPr lang="es-AR" sz="2400" spc="-5" dirty="0" smtClean="0">
                <a:latin typeface="Comic Sans MS"/>
                <a:cs typeface="Comic Sans MS"/>
              </a:rPr>
              <a:t>real</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 </a:t>
            </a:r>
            <a:r>
              <a:rPr lang="es-AR" sz="2400" dirty="0" smtClean="0">
                <a:latin typeface="Comic Sans MS"/>
                <a:cs typeface="Comic Sans MS"/>
              </a:rPr>
              <a:t> </a:t>
            </a:r>
            <a:r>
              <a:rPr lang="es-AR" sz="2400" spc="-5" dirty="0" smtClean="0">
                <a:latin typeface="Comic Sans MS"/>
                <a:cs typeface="Comic Sans MS"/>
              </a:rPr>
              <a:t>usando</a:t>
            </a:r>
            <a:r>
              <a:rPr lang="es-AR" sz="2400" dirty="0" smtClean="0">
                <a:latin typeface="Comic Sans MS"/>
                <a:cs typeface="Comic Sans MS"/>
              </a:rPr>
              <a:t> </a:t>
            </a:r>
            <a:r>
              <a:rPr lang="es-AR" sz="2400" spc="-5" dirty="0" smtClean="0">
                <a:latin typeface="Comic Sans MS"/>
                <a:cs typeface="Comic Sans MS"/>
              </a:rPr>
              <a:t>programas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estabilidad</a:t>
            </a:r>
            <a:r>
              <a:rPr lang="es-AR" sz="2400" dirty="0" smtClean="0">
                <a:latin typeface="Comic Sans MS"/>
                <a:cs typeface="Comic Sans MS"/>
              </a:rPr>
              <a:t> </a:t>
            </a:r>
            <a:r>
              <a:rPr lang="es-AR" sz="2400" spc="-5" dirty="0" smtClean="0">
                <a:latin typeface="Comic Sans MS"/>
                <a:cs typeface="Comic Sans MS"/>
              </a:rPr>
              <a:t>transitoria</a:t>
            </a:r>
            <a:r>
              <a:rPr lang="es-AR" sz="2400" dirty="0" smtClean="0">
                <a:latin typeface="Comic Sans MS"/>
                <a:cs typeface="Comic Sans MS"/>
              </a:rPr>
              <a:t> </a:t>
            </a:r>
            <a:r>
              <a:rPr lang="es-AR" sz="2400" spc="-5" dirty="0" smtClean="0">
                <a:latin typeface="Comic Sans MS"/>
                <a:cs typeface="Comic Sans MS"/>
              </a:rPr>
              <a:t>en </a:t>
            </a:r>
            <a:r>
              <a:rPr lang="es-AR" sz="2400" dirty="0" smtClean="0">
                <a:latin typeface="Comic Sans MS"/>
                <a:cs typeface="Comic Sans MS"/>
              </a:rPr>
              <a:t> </a:t>
            </a:r>
            <a:r>
              <a:rPr lang="es-AR" sz="2400" spc="-5" dirty="0" smtClean="0">
                <a:latin typeface="Comic Sans MS"/>
                <a:cs typeface="Comic Sans MS"/>
              </a:rPr>
              <a:t>programas de</a:t>
            </a:r>
            <a:r>
              <a:rPr lang="es-AR" sz="2400" dirty="0" smtClean="0">
                <a:latin typeface="Comic Sans MS"/>
                <a:cs typeface="Comic Sans MS"/>
              </a:rPr>
              <a:t> </a:t>
            </a:r>
            <a:r>
              <a:rPr lang="es-AR" sz="2400" spc="-5" dirty="0" smtClean="0">
                <a:latin typeface="Comic Sans MS"/>
                <a:cs typeface="Comic Sans MS"/>
              </a:rPr>
              <a:t>computadora.</a:t>
            </a:r>
            <a:endParaRPr lang="es-AR" sz="2400" dirty="0" smtClean="0">
              <a:latin typeface="Comic Sans MS"/>
              <a:cs typeface="Comic Sans MS"/>
            </a:endParaRPr>
          </a:p>
          <a:p>
            <a:pPr marL="12700" marR="5080" algn="just">
              <a:lnSpc>
                <a:spcPct val="116100"/>
              </a:lnSpc>
              <a:spcBef>
                <a:spcPts val="100"/>
              </a:spcBef>
            </a:pPr>
            <a:endParaRPr lang="es-AR" sz="900" dirty="0" smtClean="0">
              <a:latin typeface="Comic Sans MS"/>
              <a:cs typeface="Comic Sans MS"/>
            </a:endParaRPr>
          </a:p>
          <a:p>
            <a:pPr marL="12700" marR="5080" algn="just">
              <a:lnSpc>
                <a:spcPct val="116100"/>
              </a:lnSpc>
              <a:spcBef>
                <a:spcPts val="100"/>
              </a:spcBef>
            </a:pPr>
            <a:endParaRPr lang="es-AR" sz="900" dirty="0" smtClean="0">
              <a:latin typeface="Comic Sans MS"/>
              <a:cs typeface="Comic Sans MS"/>
            </a:endParaRPr>
          </a:p>
          <a:p>
            <a:pPr marL="12700" marR="5080" algn="just">
              <a:lnSpc>
                <a:spcPct val="116100"/>
              </a:lnSpc>
              <a:spcBef>
                <a:spcPts val="100"/>
              </a:spcBef>
            </a:pPr>
            <a:endParaRPr lang="es-AR" sz="900" dirty="0" smtClean="0">
              <a:latin typeface="Comic Sans MS"/>
              <a:cs typeface="Comic Sans MS"/>
            </a:endParaRPr>
          </a:p>
          <a:p>
            <a:pPr marL="12700" marR="5080" algn="just">
              <a:lnSpc>
                <a:spcPct val="116100"/>
              </a:lnSpc>
              <a:spcBef>
                <a:spcPts val="100"/>
              </a:spcBef>
            </a:pPr>
            <a:endParaRPr sz="900">
              <a:latin typeface="Comic Sans MS"/>
              <a:cs typeface="Comic Sans MS"/>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11 Rectángulo"/>
          <p:cNvSpPr/>
          <p:nvPr/>
        </p:nvSpPr>
        <p:spPr>
          <a:xfrm>
            <a:off x="296802" y="385730"/>
            <a:ext cx="17287996" cy="3416320"/>
          </a:xfrm>
          <a:prstGeom prst="rect">
            <a:avLst/>
          </a:prstGeom>
        </p:spPr>
        <p:txBody>
          <a:bodyPr wrap="square">
            <a:spAutoFit/>
          </a:bodyPr>
          <a:lstStyle/>
          <a:p>
            <a:r>
              <a:rPr lang="es-AR" sz="2400" b="1" dirty="0" smtClean="0">
                <a:latin typeface="Comic Sans MS" pitchFamily="66" charset="0"/>
              </a:rPr>
              <a:t>Referencias </a:t>
            </a:r>
            <a:endParaRPr lang="es-AR" sz="2400" b="1" dirty="0" smtClean="0">
              <a:latin typeface="Comic Sans MS" pitchFamily="66" charset="0"/>
            </a:endParaRPr>
          </a:p>
          <a:p>
            <a:endParaRPr lang="es-AR" sz="2400" b="1" dirty="0" smtClean="0">
              <a:latin typeface="Comic Sans MS" pitchFamily="66" charset="0"/>
            </a:endParaRPr>
          </a:p>
          <a:p>
            <a:pPr marL="342900" indent="-342900" algn="just">
              <a:buFont typeface="+mj-lt"/>
              <a:buAutoNum type="arabicPeriod"/>
            </a:pPr>
            <a:r>
              <a:rPr lang="en-US" sz="2400" dirty="0" smtClean="0">
                <a:latin typeface="Comic Sans MS" pitchFamily="66" charset="0"/>
              </a:rPr>
              <a:t>IEEE </a:t>
            </a:r>
            <a:r>
              <a:rPr lang="en-US" sz="2400" dirty="0" smtClean="0">
                <a:latin typeface="Comic Sans MS" pitchFamily="66" charset="0"/>
              </a:rPr>
              <a:t>Committee Report, “Out of Step Relaying for Generators”, IEEE Transactions on Power Apparatus and Systems, Vol. 96 pp 1556-1564, September/October 1977. </a:t>
            </a:r>
          </a:p>
          <a:p>
            <a:pPr marL="342900" indent="-342900" algn="just">
              <a:buFont typeface="+mj-lt"/>
              <a:buAutoNum type="arabicPeriod"/>
            </a:pPr>
            <a:r>
              <a:rPr lang="en-US" sz="2400" dirty="0" smtClean="0">
                <a:latin typeface="Comic Sans MS" pitchFamily="66" charset="0"/>
              </a:rPr>
              <a:t>Working </a:t>
            </a:r>
            <a:r>
              <a:rPr lang="en-US" sz="2400" dirty="0" smtClean="0">
                <a:latin typeface="Comic Sans MS" pitchFamily="66" charset="0"/>
              </a:rPr>
              <a:t>Group of IEEE PSRC, Report 92 SM 383-0 PWRD, “Impact of HV and EHV Transmission on Generator Protection”, presented at IEEE/PES 1992 Summer Meeting, Seattle, Washington, July 12-16, 1992. </a:t>
            </a:r>
          </a:p>
          <a:p>
            <a:pPr marL="342900" indent="-342900" algn="just">
              <a:buFont typeface="+mj-lt"/>
              <a:buAutoNum type="arabicPeriod"/>
            </a:pPr>
            <a:r>
              <a:rPr lang="en-US" sz="2400" dirty="0" err="1" smtClean="0">
                <a:latin typeface="Comic Sans MS" pitchFamily="66" charset="0"/>
              </a:rPr>
              <a:t>Berdy</a:t>
            </a:r>
            <a:r>
              <a:rPr lang="en-US" sz="2400" dirty="0" smtClean="0">
                <a:latin typeface="Comic Sans MS" pitchFamily="66" charset="0"/>
              </a:rPr>
              <a:t>, J., “Out-of-Step Protection for Generators”, presented at Georgia Institute of Technology Protective Relay Conference, May 6-7, 1976. </a:t>
            </a:r>
          </a:p>
          <a:p>
            <a:pPr marL="342900" indent="-342900" algn="just">
              <a:buFont typeface="+mj-lt"/>
              <a:buAutoNum type="arabicPeriod"/>
            </a:pPr>
            <a:r>
              <a:rPr lang="en-US" sz="2400" dirty="0" smtClean="0">
                <a:latin typeface="Comic Sans MS" pitchFamily="66" charset="0"/>
              </a:rPr>
              <a:t>“</a:t>
            </a:r>
            <a:r>
              <a:rPr lang="en-US" sz="2400" dirty="0" smtClean="0">
                <a:latin typeface="Comic Sans MS" pitchFamily="66" charset="0"/>
              </a:rPr>
              <a:t>IEEE Guide for AC Generator Protection”, ANSI/IEEE C37.102-1986. </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681541" y="976211"/>
            <a:ext cx="3058795" cy="722890"/>
          </a:xfrm>
          <a:prstGeom prst="rect">
            <a:avLst/>
          </a:prstGeom>
        </p:spPr>
        <p:txBody>
          <a:bodyPr vert="horz" wrap="square" lIns="0" tIns="12700" rIns="0" bIns="0" rtlCol="0">
            <a:spAutoFit/>
          </a:bodyPr>
          <a:lstStyle/>
          <a:p>
            <a:pPr algn="ctr">
              <a:spcBef>
                <a:spcPts val="100"/>
              </a:spcBef>
            </a:pPr>
            <a:r>
              <a:rPr sz="1000" b="1" spc="-5" dirty="0">
                <a:latin typeface="Comic Sans MS"/>
                <a:cs typeface="Comic Sans MS"/>
              </a:rPr>
              <a:t>SECCIÓN</a:t>
            </a:r>
            <a:r>
              <a:rPr sz="1000" b="1" spc="-40" dirty="0">
                <a:latin typeface="Comic Sans MS"/>
                <a:cs typeface="Comic Sans MS"/>
              </a:rPr>
              <a:t> </a:t>
            </a:r>
            <a:r>
              <a:rPr sz="1000" b="1" spc="-5" dirty="0">
                <a:latin typeface="Comic Sans MS"/>
                <a:cs typeface="Comic Sans MS"/>
              </a:rPr>
              <a:t>10</a:t>
            </a:r>
            <a:endParaRPr sz="1000">
              <a:latin typeface="Comic Sans MS"/>
              <a:cs typeface="Comic Sans MS"/>
            </a:endParaRPr>
          </a:p>
          <a:p>
            <a:pPr marL="12065" marR="5080" algn="ctr">
              <a:lnSpc>
                <a:spcPct val="166000"/>
              </a:lnSpc>
              <a:spcBef>
                <a:spcPts val="600"/>
              </a:spcBef>
            </a:pPr>
            <a:r>
              <a:rPr sz="1000" b="1" spc="-5" dirty="0">
                <a:latin typeface="Comic Sans MS"/>
                <a:cs typeface="Comic Sans MS"/>
              </a:rPr>
              <a:t>PROTECCIÓN</a:t>
            </a:r>
            <a:r>
              <a:rPr sz="1000" b="1" spc="10" dirty="0">
                <a:latin typeface="Comic Sans MS"/>
                <a:cs typeface="Comic Sans MS"/>
              </a:rPr>
              <a:t> </a:t>
            </a:r>
            <a:r>
              <a:rPr sz="1000" b="1" spc="-5" dirty="0">
                <a:latin typeface="Comic Sans MS"/>
                <a:cs typeface="Comic Sans MS"/>
              </a:rPr>
              <a:t>DE</a:t>
            </a:r>
            <a:r>
              <a:rPr sz="1000" b="1" spc="15" dirty="0">
                <a:latin typeface="Comic Sans MS"/>
                <a:cs typeface="Comic Sans MS"/>
              </a:rPr>
              <a:t> </a:t>
            </a:r>
            <a:r>
              <a:rPr sz="1000" b="1" spc="-5" dirty="0">
                <a:latin typeface="Comic Sans MS"/>
                <a:cs typeface="Comic Sans MS"/>
              </a:rPr>
              <a:t>DESBALANCE</a:t>
            </a:r>
            <a:r>
              <a:rPr sz="1000" b="1" spc="10" dirty="0">
                <a:latin typeface="Comic Sans MS"/>
                <a:cs typeface="Comic Sans MS"/>
              </a:rPr>
              <a:t> </a:t>
            </a:r>
            <a:r>
              <a:rPr sz="1000" b="1" spc="-5" dirty="0">
                <a:latin typeface="Comic Sans MS"/>
                <a:cs typeface="Comic Sans MS"/>
              </a:rPr>
              <a:t>DE</a:t>
            </a:r>
            <a:r>
              <a:rPr sz="1000" b="1" spc="15" dirty="0">
                <a:latin typeface="Comic Sans MS"/>
                <a:cs typeface="Comic Sans MS"/>
              </a:rPr>
              <a:t> </a:t>
            </a:r>
            <a:r>
              <a:rPr sz="1000" b="1" spc="-5" dirty="0">
                <a:latin typeface="Comic Sans MS"/>
                <a:cs typeface="Comic Sans MS"/>
              </a:rPr>
              <a:t>CORRIENTE </a:t>
            </a:r>
            <a:r>
              <a:rPr sz="1000" b="1" spc="-420" dirty="0">
                <a:latin typeface="Comic Sans MS"/>
                <a:cs typeface="Comic Sans MS"/>
              </a:rPr>
              <a:t> </a:t>
            </a:r>
            <a:r>
              <a:rPr sz="1000" b="1" spc="-5" dirty="0">
                <a:latin typeface="Comic Sans MS"/>
                <a:cs typeface="Comic Sans MS"/>
              </a:rPr>
              <a:t>(SECUENCIA</a:t>
            </a:r>
            <a:r>
              <a:rPr sz="1000" b="1" spc="-10" dirty="0">
                <a:latin typeface="Comic Sans MS"/>
                <a:cs typeface="Comic Sans MS"/>
              </a:rPr>
              <a:t> </a:t>
            </a:r>
            <a:r>
              <a:rPr sz="1000" b="1" spc="-5" dirty="0">
                <a:latin typeface="Comic Sans MS"/>
                <a:cs typeface="Comic Sans MS"/>
              </a:rPr>
              <a:t>NEGATIVA)</a:t>
            </a:r>
            <a:endParaRPr sz="1000">
              <a:latin typeface="Comic Sans MS"/>
              <a:cs typeface="Comic Sans MS"/>
            </a:endParaRPr>
          </a:p>
        </p:txBody>
      </p:sp>
      <p:sp>
        <p:nvSpPr>
          <p:cNvPr id="3" name="object 3"/>
          <p:cNvSpPr txBox="1"/>
          <p:nvPr/>
        </p:nvSpPr>
        <p:spPr>
          <a:xfrm>
            <a:off x="5942189" y="2140353"/>
            <a:ext cx="599440"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RESUMEN</a:t>
            </a:r>
            <a:endParaRPr sz="900">
              <a:latin typeface="Comic Sans MS"/>
              <a:cs typeface="Comic Sans MS"/>
            </a:endParaRPr>
          </a:p>
        </p:txBody>
      </p:sp>
      <p:sp>
        <p:nvSpPr>
          <p:cNvPr id="4" name="object 4"/>
          <p:cNvSpPr txBox="1"/>
          <p:nvPr/>
        </p:nvSpPr>
        <p:spPr>
          <a:xfrm>
            <a:off x="5942190" y="2429873"/>
            <a:ext cx="3054985" cy="30511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Existen numerosas condiciones del sistema que pueden </a:t>
            </a:r>
            <a:r>
              <a:rPr sz="900" dirty="0">
                <a:latin typeface="Comic Sans MS"/>
                <a:cs typeface="Comic Sans MS"/>
              </a:rPr>
              <a:t> </a:t>
            </a:r>
            <a:r>
              <a:rPr sz="900" spc="-5" dirty="0">
                <a:latin typeface="Comic Sans MS"/>
                <a:cs typeface="Comic Sans MS"/>
              </a:rPr>
              <a:t>causar</a:t>
            </a:r>
            <a:r>
              <a:rPr sz="900" dirty="0">
                <a:latin typeface="Comic Sans MS"/>
                <a:cs typeface="Comic Sans MS"/>
              </a:rPr>
              <a:t> </a:t>
            </a:r>
            <a:r>
              <a:rPr sz="900" spc="-5" dirty="0">
                <a:latin typeface="Comic Sans MS"/>
                <a:cs typeface="Comic Sans MS"/>
              </a:rPr>
              <a:t>corrientes</a:t>
            </a:r>
            <a:r>
              <a:rPr sz="900" dirty="0">
                <a:latin typeface="Comic Sans MS"/>
                <a:cs typeface="Comic Sans MS"/>
              </a:rPr>
              <a:t> </a:t>
            </a:r>
            <a:r>
              <a:rPr sz="900" spc="-5" dirty="0">
                <a:latin typeface="Comic Sans MS"/>
                <a:cs typeface="Comic Sans MS"/>
              </a:rPr>
              <a:t>trifásicas</a:t>
            </a:r>
            <a:r>
              <a:rPr sz="900" dirty="0">
                <a:latin typeface="Comic Sans MS"/>
                <a:cs typeface="Comic Sans MS"/>
              </a:rPr>
              <a:t> </a:t>
            </a:r>
            <a:r>
              <a:rPr sz="900" spc="-5" dirty="0">
                <a:latin typeface="Comic Sans MS"/>
                <a:cs typeface="Comic Sans MS"/>
              </a:rPr>
              <a:t>desbalanceadas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un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Estas</a:t>
            </a:r>
            <a:r>
              <a:rPr sz="900" dirty="0">
                <a:latin typeface="Comic Sans MS"/>
                <a:cs typeface="Comic Sans MS"/>
              </a:rPr>
              <a:t> </a:t>
            </a:r>
            <a:r>
              <a:rPr sz="900" spc="-5" dirty="0">
                <a:latin typeface="Comic Sans MS"/>
                <a:cs typeface="Comic Sans MS"/>
              </a:rPr>
              <a:t>condiciones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producen </a:t>
            </a:r>
            <a:r>
              <a:rPr sz="900" dirty="0">
                <a:latin typeface="Comic Sans MS"/>
                <a:cs typeface="Comic Sans MS"/>
              </a:rPr>
              <a:t> </a:t>
            </a:r>
            <a:r>
              <a:rPr sz="900" spc="-5" dirty="0">
                <a:latin typeface="Comic Sans MS"/>
                <a:cs typeface="Comic Sans MS"/>
              </a:rPr>
              <a:t>componentes de corriente de secuencia de fase negativa </a:t>
            </a:r>
            <a:r>
              <a:rPr sz="900" dirty="0">
                <a:latin typeface="Comic Sans MS"/>
                <a:cs typeface="Comic Sans MS"/>
              </a:rPr>
              <a:t> </a:t>
            </a:r>
            <a:r>
              <a:rPr sz="900" spc="-5" dirty="0">
                <a:latin typeface="Comic Sans MS"/>
                <a:cs typeface="Comic Sans MS"/>
              </a:rPr>
              <a:t>la cual induce una corriente de doble frecuencia en la </a:t>
            </a:r>
            <a:r>
              <a:rPr sz="900" dirty="0">
                <a:latin typeface="Comic Sans MS"/>
                <a:cs typeface="Comic Sans MS"/>
              </a:rPr>
              <a:t> </a:t>
            </a:r>
            <a:r>
              <a:rPr sz="900" spc="-5" dirty="0">
                <a:latin typeface="Comic Sans MS"/>
                <a:cs typeface="Comic Sans MS"/>
              </a:rPr>
              <a:t>superficie</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rotor.</a:t>
            </a:r>
            <a:r>
              <a:rPr sz="900" dirty="0">
                <a:latin typeface="Comic Sans MS"/>
                <a:cs typeface="Comic Sans MS"/>
              </a:rPr>
              <a:t> </a:t>
            </a:r>
            <a:r>
              <a:rPr sz="900" spc="-5" dirty="0">
                <a:latin typeface="Comic Sans MS"/>
                <a:cs typeface="Comic Sans MS"/>
              </a:rPr>
              <a:t>Estas</a:t>
            </a:r>
            <a:r>
              <a:rPr sz="900" dirty="0">
                <a:latin typeface="Comic Sans MS"/>
                <a:cs typeface="Comic Sans MS"/>
              </a:rPr>
              <a:t> </a:t>
            </a:r>
            <a:r>
              <a:rPr sz="900" spc="-5" dirty="0">
                <a:latin typeface="Comic Sans MS"/>
                <a:cs typeface="Comic Sans MS"/>
              </a:rPr>
              <a:t>corrientes</a:t>
            </a:r>
            <a:r>
              <a:rPr sz="900" spc="254" dirty="0">
                <a:latin typeface="Comic Sans MS"/>
                <a:cs typeface="Comic Sans MS"/>
              </a:rPr>
              <a:t> </a:t>
            </a:r>
            <a:r>
              <a:rPr sz="900" spc="-5" dirty="0">
                <a:latin typeface="Comic Sans MS"/>
                <a:cs typeface="Comic Sans MS"/>
              </a:rPr>
              <a:t>en</a:t>
            </a:r>
            <a:r>
              <a:rPr sz="900" spc="260" dirty="0">
                <a:latin typeface="Comic Sans MS"/>
                <a:cs typeface="Comic Sans MS"/>
              </a:rPr>
              <a:t> </a:t>
            </a:r>
            <a:r>
              <a:rPr sz="900" spc="-5" dirty="0">
                <a:latin typeface="Comic Sans MS"/>
                <a:cs typeface="Comic Sans MS"/>
              </a:rPr>
              <a:t>el</a:t>
            </a:r>
            <a:r>
              <a:rPr sz="900" spc="260" dirty="0">
                <a:latin typeface="Comic Sans MS"/>
                <a:cs typeface="Comic Sans MS"/>
              </a:rPr>
              <a:t> </a:t>
            </a:r>
            <a:r>
              <a:rPr sz="900" spc="-5" dirty="0">
                <a:latin typeface="Comic Sans MS"/>
                <a:cs typeface="Comic Sans MS"/>
              </a:rPr>
              <a:t>rotor </a:t>
            </a:r>
            <a:r>
              <a:rPr sz="900" dirty="0">
                <a:latin typeface="Comic Sans MS"/>
                <a:cs typeface="Comic Sans MS"/>
              </a:rPr>
              <a:t> </a:t>
            </a:r>
            <a:r>
              <a:rPr sz="900" spc="-5" dirty="0">
                <a:latin typeface="Comic Sans MS"/>
                <a:cs typeface="Comic Sans MS"/>
              </a:rPr>
              <a:t>pueden</a:t>
            </a:r>
            <a:r>
              <a:rPr sz="900" dirty="0">
                <a:latin typeface="Comic Sans MS"/>
                <a:cs typeface="Comic Sans MS"/>
              </a:rPr>
              <a:t> </a:t>
            </a:r>
            <a:r>
              <a:rPr sz="900" spc="-5" dirty="0">
                <a:latin typeface="Comic Sans MS"/>
                <a:cs typeface="Comic Sans MS"/>
              </a:rPr>
              <a:t>causar</a:t>
            </a:r>
            <a:r>
              <a:rPr sz="900" dirty="0">
                <a:latin typeface="Comic Sans MS"/>
                <a:cs typeface="Comic Sans MS"/>
              </a:rPr>
              <a:t> </a:t>
            </a:r>
            <a:r>
              <a:rPr sz="900" spc="-5" dirty="0">
                <a:latin typeface="Comic Sans MS"/>
                <a:cs typeface="Comic Sans MS"/>
              </a:rPr>
              <a:t>altas</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dañinas</a:t>
            </a:r>
            <a:r>
              <a:rPr sz="900" dirty="0">
                <a:latin typeface="Comic Sans MS"/>
                <a:cs typeface="Comic Sans MS"/>
              </a:rPr>
              <a:t> </a:t>
            </a:r>
            <a:r>
              <a:rPr sz="900" spc="-5" dirty="0">
                <a:latin typeface="Comic Sans MS"/>
                <a:cs typeface="Comic Sans MS"/>
              </a:rPr>
              <a:t>temperaturas</a:t>
            </a:r>
            <a:r>
              <a:rPr sz="900" spc="254" dirty="0">
                <a:latin typeface="Comic Sans MS"/>
                <a:cs typeface="Comic Sans MS"/>
              </a:rPr>
              <a:t> </a:t>
            </a:r>
            <a:r>
              <a:rPr sz="900" spc="-5" dirty="0">
                <a:latin typeface="Comic Sans MS"/>
                <a:cs typeface="Comic Sans MS"/>
              </a:rPr>
              <a:t>en</a:t>
            </a:r>
            <a:r>
              <a:rPr sz="900" spc="260" dirty="0">
                <a:latin typeface="Comic Sans MS"/>
                <a:cs typeface="Comic Sans MS"/>
              </a:rPr>
              <a:t> </a:t>
            </a:r>
            <a:r>
              <a:rPr sz="900" spc="-5" dirty="0">
                <a:latin typeface="Comic Sans MS"/>
                <a:cs typeface="Comic Sans MS"/>
              </a:rPr>
              <a:t>muy </a:t>
            </a:r>
            <a:r>
              <a:rPr sz="900" dirty="0">
                <a:latin typeface="Comic Sans MS"/>
                <a:cs typeface="Comic Sans MS"/>
              </a:rPr>
              <a:t> </a:t>
            </a:r>
            <a:r>
              <a:rPr sz="900" spc="-5" dirty="0">
                <a:latin typeface="Comic Sans MS"/>
                <a:cs typeface="Comic Sans MS"/>
              </a:rPr>
              <a:t>corto</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práctica</a:t>
            </a:r>
            <a:r>
              <a:rPr sz="900" dirty="0">
                <a:latin typeface="Comic Sans MS"/>
                <a:cs typeface="Comic Sans MS"/>
              </a:rPr>
              <a:t> </a:t>
            </a:r>
            <a:r>
              <a:rPr sz="900" spc="-5" dirty="0">
                <a:latin typeface="Comic Sans MS"/>
                <a:cs typeface="Comic Sans MS"/>
              </a:rPr>
              <a:t>común</a:t>
            </a:r>
            <a:r>
              <a:rPr sz="900" dirty="0">
                <a:latin typeface="Comic Sans MS"/>
                <a:cs typeface="Comic Sans MS"/>
              </a:rPr>
              <a:t> </a:t>
            </a:r>
            <a:r>
              <a:rPr sz="900" spc="-5" dirty="0">
                <a:latin typeface="Comic Sans MS"/>
                <a:cs typeface="Comic Sans MS"/>
              </a:rPr>
              <a:t>proporcionar</a:t>
            </a:r>
            <a:r>
              <a:rPr sz="900" dirty="0">
                <a:latin typeface="Comic Sans MS"/>
                <a:cs typeface="Comic Sans MS"/>
              </a:rPr>
              <a:t> </a:t>
            </a:r>
            <a:r>
              <a:rPr sz="900" spc="-5" dirty="0">
                <a:latin typeface="Comic Sans MS"/>
                <a:cs typeface="Comic Sans MS"/>
              </a:rPr>
              <a:t>al </a:t>
            </a:r>
            <a:r>
              <a:rPr sz="900" spc="-254"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condiciones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desbalance </a:t>
            </a:r>
            <a:r>
              <a:rPr sz="900" dirty="0">
                <a:latin typeface="Comic Sans MS"/>
                <a:cs typeface="Comic Sans MS"/>
              </a:rPr>
              <a:t> </a:t>
            </a:r>
            <a:r>
              <a:rPr sz="900" spc="-5" dirty="0">
                <a:latin typeface="Comic Sans MS"/>
                <a:cs typeface="Comic Sans MS"/>
              </a:rPr>
              <a:t>externo que podrían dañar a la máquina.</a:t>
            </a:r>
            <a:r>
              <a:rPr sz="900" dirty="0">
                <a:latin typeface="Comic Sans MS"/>
                <a:cs typeface="Comic Sans MS"/>
              </a:rPr>
              <a:t> </a:t>
            </a:r>
            <a:r>
              <a:rPr sz="900" spc="-5" dirty="0">
                <a:latin typeface="Comic Sans MS"/>
                <a:cs typeface="Comic Sans MS"/>
              </a:rPr>
              <a:t>Esta protección </a:t>
            </a:r>
            <a:r>
              <a:rPr sz="900" dirty="0">
                <a:latin typeface="Comic Sans MS"/>
                <a:cs typeface="Comic Sans MS"/>
              </a:rPr>
              <a:t> </a:t>
            </a:r>
            <a:r>
              <a:rPr sz="900" spc="-5" dirty="0">
                <a:latin typeface="Comic Sans MS"/>
                <a:cs typeface="Comic Sans MS"/>
              </a:rPr>
              <a:t>consiste de un relé de sobrecorriente de tiempo el cual </a:t>
            </a:r>
            <a:r>
              <a:rPr sz="900" dirty="0">
                <a:latin typeface="Comic Sans MS"/>
                <a:cs typeface="Comic Sans MS"/>
              </a:rPr>
              <a:t> </a:t>
            </a:r>
            <a:r>
              <a:rPr sz="900" spc="-5" dirty="0">
                <a:latin typeface="Comic Sans MS"/>
                <a:cs typeface="Comic Sans MS"/>
              </a:rPr>
              <a:t>responde a la corriente de secuencia negativa.</a:t>
            </a:r>
            <a:r>
              <a:rPr sz="900" dirty="0">
                <a:latin typeface="Comic Sans MS"/>
                <a:cs typeface="Comic Sans MS"/>
              </a:rPr>
              <a:t> </a:t>
            </a:r>
            <a:r>
              <a:rPr sz="900" spc="-5" dirty="0">
                <a:latin typeface="Comic Sans MS"/>
                <a:cs typeface="Comic Sans MS"/>
              </a:rPr>
              <a:t>Dos tipos </a:t>
            </a:r>
            <a:r>
              <a:rPr sz="900" dirty="0">
                <a:latin typeface="Comic Sans MS"/>
                <a:cs typeface="Comic Sans MS"/>
              </a:rPr>
              <a:t> </a:t>
            </a:r>
            <a:r>
              <a:rPr sz="900" spc="-5" dirty="0">
                <a:latin typeface="Comic Sans MS"/>
                <a:cs typeface="Comic Sans MS"/>
              </a:rPr>
              <a:t>de relés de están disponibles para esta protección:</a:t>
            </a:r>
            <a:r>
              <a:rPr sz="900" dirty="0">
                <a:latin typeface="Comic Sans MS"/>
                <a:cs typeface="Comic Sans MS"/>
              </a:rPr>
              <a:t> </a:t>
            </a:r>
            <a:r>
              <a:rPr sz="900" spc="-5" dirty="0">
                <a:latin typeface="Comic Sans MS"/>
                <a:cs typeface="Comic Sans MS"/>
              </a:rPr>
              <a:t>Un </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de tiempo</a:t>
            </a:r>
            <a:r>
              <a:rPr sz="900" spc="254" dirty="0">
                <a:latin typeface="Comic Sans MS"/>
                <a:cs typeface="Comic Sans MS"/>
              </a:rPr>
              <a:t> </a:t>
            </a:r>
            <a:r>
              <a:rPr sz="900" spc="-5" dirty="0">
                <a:latin typeface="Comic Sans MS"/>
                <a:cs typeface="Comic Sans MS"/>
              </a:rPr>
              <a:t>electromecánico con </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característica</a:t>
            </a:r>
            <a:r>
              <a:rPr sz="900" dirty="0">
                <a:latin typeface="Comic Sans MS"/>
                <a:cs typeface="Comic Sans MS"/>
              </a:rPr>
              <a:t> </a:t>
            </a:r>
            <a:r>
              <a:rPr sz="900" spc="-5" dirty="0">
                <a:latin typeface="Comic Sans MS"/>
                <a:cs typeface="Comic Sans MS"/>
              </a:rPr>
              <a:t>extremadamente</a:t>
            </a:r>
            <a:r>
              <a:rPr sz="900" dirty="0">
                <a:latin typeface="Comic Sans MS"/>
                <a:cs typeface="Comic Sans MS"/>
              </a:rPr>
              <a:t> </a:t>
            </a:r>
            <a:r>
              <a:rPr sz="900" spc="-5" dirty="0">
                <a:latin typeface="Comic Sans MS"/>
                <a:cs typeface="Comic Sans MS"/>
              </a:rPr>
              <a:t>inversa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relé </a:t>
            </a:r>
            <a:r>
              <a:rPr sz="900" dirty="0">
                <a:latin typeface="Comic Sans MS"/>
                <a:cs typeface="Comic Sans MS"/>
              </a:rPr>
              <a:t> </a:t>
            </a:r>
            <a:r>
              <a:rPr sz="900" spc="-5" dirty="0">
                <a:latin typeface="Comic Sans MS"/>
                <a:cs typeface="Comic Sans MS"/>
              </a:rPr>
              <a:t>estático</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digital</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característica</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cual</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iguala</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las </a:t>
            </a:r>
            <a:r>
              <a:rPr sz="900" dirty="0">
                <a:latin typeface="Comic Sans MS"/>
                <a:cs typeface="Comic Sans MS"/>
              </a:rPr>
              <a:t> </a:t>
            </a:r>
            <a:r>
              <a:rPr sz="900" spc="-5" dirty="0">
                <a:latin typeface="Comic Sans MS"/>
                <a:cs typeface="Comic Sans MS"/>
              </a:rPr>
              <a:t>capacidades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a:t>
            </a:r>
            <a:endParaRPr sz="900">
              <a:latin typeface="Comic Sans MS"/>
              <a:cs typeface="Comic Sans MS"/>
            </a:endParaRPr>
          </a:p>
        </p:txBody>
      </p:sp>
      <p:sp>
        <p:nvSpPr>
          <p:cNvPr id="5" name="object 5"/>
          <p:cNvSpPr txBox="1"/>
          <p:nvPr/>
        </p:nvSpPr>
        <p:spPr>
          <a:xfrm>
            <a:off x="5942190" y="5800391"/>
            <a:ext cx="979169"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INTRODUCCIÓN</a:t>
            </a:r>
            <a:endParaRPr sz="900">
              <a:latin typeface="Comic Sans MS"/>
              <a:cs typeface="Comic Sans MS"/>
            </a:endParaRPr>
          </a:p>
        </p:txBody>
      </p:sp>
      <p:sp>
        <p:nvSpPr>
          <p:cNvPr id="6" name="object 6"/>
          <p:cNvSpPr txBox="1"/>
          <p:nvPr/>
        </p:nvSpPr>
        <p:spPr>
          <a:xfrm>
            <a:off x="5942190" y="6089911"/>
            <a:ext cx="3053715" cy="225488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 relé de secuencia negativa se usa para proteger a los </a:t>
            </a:r>
            <a:r>
              <a:rPr sz="900" dirty="0">
                <a:latin typeface="Comic Sans MS"/>
                <a:cs typeface="Comic Sans MS"/>
              </a:rPr>
              <a:t> </a:t>
            </a:r>
            <a:r>
              <a:rPr sz="900" spc="-5" dirty="0">
                <a:latin typeface="Comic Sans MS"/>
                <a:cs typeface="Comic Sans MS"/>
              </a:rPr>
              <a:t>generadores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calentamiento</a:t>
            </a:r>
            <a:r>
              <a:rPr sz="900" dirty="0">
                <a:latin typeface="Comic Sans MS"/>
                <a:cs typeface="Comic Sans MS"/>
              </a:rPr>
              <a:t> </a:t>
            </a:r>
            <a:r>
              <a:rPr sz="900" spc="-5" dirty="0">
                <a:latin typeface="Comic Sans MS"/>
                <a:cs typeface="Comic Sans MS"/>
              </a:rPr>
              <a:t>excesivo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rotor </a:t>
            </a:r>
            <a:r>
              <a:rPr sz="900" dirty="0">
                <a:latin typeface="Comic Sans MS"/>
                <a:cs typeface="Comic Sans MS"/>
              </a:rPr>
              <a:t> </a:t>
            </a:r>
            <a:r>
              <a:rPr sz="900" spc="-5" dirty="0">
                <a:latin typeface="Comic Sans MS"/>
                <a:cs typeface="Comic Sans MS"/>
              </a:rPr>
              <a:t>resultante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corrientes</a:t>
            </a:r>
            <a:r>
              <a:rPr sz="900" dirty="0">
                <a:latin typeface="Comic Sans MS"/>
                <a:cs typeface="Comic Sans MS"/>
              </a:rPr>
              <a:t> </a:t>
            </a:r>
            <a:r>
              <a:rPr sz="900" spc="-5" dirty="0">
                <a:latin typeface="Comic Sans MS"/>
                <a:cs typeface="Comic Sans MS"/>
              </a:rPr>
              <a:t>desbalanceadas</a:t>
            </a:r>
            <a:r>
              <a:rPr sz="900" dirty="0">
                <a:latin typeface="Comic Sans MS"/>
                <a:cs typeface="Comic Sans MS"/>
              </a:rPr>
              <a:t> </a:t>
            </a:r>
            <a:r>
              <a:rPr sz="900" spc="-5" dirty="0">
                <a:latin typeface="Comic Sans MS"/>
                <a:cs typeface="Comic Sans MS"/>
              </a:rPr>
              <a:t>en</a:t>
            </a:r>
            <a:r>
              <a:rPr sz="900" spc="260" dirty="0">
                <a:latin typeface="Comic Sans MS"/>
                <a:cs typeface="Comic Sans MS"/>
              </a:rPr>
              <a:t> </a:t>
            </a:r>
            <a:r>
              <a:rPr sz="900" spc="-5" dirty="0">
                <a:latin typeface="Comic Sans MS"/>
                <a:cs typeface="Comic Sans MS"/>
              </a:rPr>
              <a:t>el </a:t>
            </a:r>
            <a:r>
              <a:rPr sz="900" spc="-254" dirty="0">
                <a:latin typeface="Comic Sans MS"/>
                <a:cs typeface="Comic Sans MS"/>
              </a:rPr>
              <a:t> </a:t>
            </a:r>
            <a:r>
              <a:rPr sz="900" spc="-5" dirty="0">
                <a:latin typeface="Comic Sans MS"/>
                <a:cs typeface="Comic Sans MS"/>
              </a:rPr>
              <a:t>estator.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acuerdo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representación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las </a:t>
            </a:r>
            <a:r>
              <a:rPr sz="900" spc="-254" dirty="0">
                <a:latin typeface="Comic Sans MS"/>
                <a:cs typeface="Comic Sans MS"/>
              </a:rPr>
              <a:t> </a:t>
            </a:r>
            <a:r>
              <a:rPr sz="900" spc="-5" dirty="0">
                <a:latin typeface="Comic Sans MS"/>
                <a:cs typeface="Comic Sans MS"/>
              </a:rPr>
              <a:t>componentes simétricas de las condiciones del sistema </a:t>
            </a:r>
            <a:r>
              <a:rPr sz="900" dirty="0">
                <a:latin typeface="Comic Sans MS"/>
                <a:cs typeface="Comic Sans MS"/>
              </a:rPr>
              <a:t> </a:t>
            </a:r>
            <a:r>
              <a:rPr sz="900" spc="-5" dirty="0">
                <a:latin typeface="Comic Sans MS"/>
                <a:cs typeface="Comic Sans MS"/>
              </a:rPr>
              <a:t>desbalanceado,</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corrientes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spc="260" dirty="0">
                <a:latin typeface="Comic Sans MS"/>
                <a:cs typeface="Comic Sans MS"/>
              </a:rPr>
              <a:t> </a:t>
            </a:r>
            <a:r>
              <a:rPr sz="900" spc="-5" dirty="0">
                <a:latin typeface="Comic Sans MS"/>
                <a:cs typeface="Comic Sans MS"/>
              </a:rPr>
              <a:t>estator</a:t>
            </a:r>
            <a:r>
              <a:rPr sz="900" spc="26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pueden</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descompuestas</a:t>
            </a:r>
            <a:r>
              <a:rPr sz="900" spc="254" dirty="0">
                <a:latin typeface="Comic Sans MS"/>
                <a:cs typeface="Comic Sans MS"/>
              </a:rPr>
              <a:t> </a:t>
            </a:r>
            <a:r>
              <a:rPr sz="900" spc="-5" dirty="0">
                <a:latin typeface="Comic Sans MS"/>
                <a:cs typeface="Comic Sans MS"/>
              </a:rPr>
              <a:t>en</a:t>
            </a:r>
            <a:r>
              <a:rPr sz="900" spc="260" dirty="0">
                <a:latin typeface="Comic Sans MS"/>
                <a:cs typeface="Comic Sans MS"/>
              </a:rPr>
              <a:t> </a:t>
            </a:r>
            <a:r>
              <a:rPr sz="900" spc="-5" dirty="0">
                <a:latin typeface="Comic Sans MS"/>
                <a:cs typeface="Comic Sans MS"/>
              </a:rPr>
              <a:t>componentes </a:t>
            </a:r>
            <a:r>
              <a:rPr sz="900" spc="-254" dirty="0">
                <a:latin typeface="Comic Sans MS"/>
                <a:cs typeface="Comic Sans MS"/>
              </a:rPr>
              <a:t> </a:t>
            </a:r>
            <a:r>
              <a:rPr sz="900" spc="-5" dirty="0">
                <a:latin typeface="Comic Sans MS"/>
                <a:cs typeface="Comic Sans MS"/>
              </a:rPr>
              <a:t>de secuencia</a:t>
            </a:r>
            <a:r>
              <a:rPr sz="900" dirty="0">
                <a:latin typeface="Comic Sans MS"/>
                <a:cs typeface="Comic Sans MS"/>
              </a:rPr>
              <a:t> </a:t>
            </a:r>
            <a:r>
              <a:rPr sz="900" spc="-5" dirty="0">
                <a:latin typeface="Comic Sans MS"/>
                <a:cs typeface="Comic Sans MS"/>
              </a:rPr>
              <a:t>positiva,</a:t>
            </a:r>
            <a:r>
              <a:rPr sz="900" spc="254" dirty="0">
                <a:latin typeface="Comic Sans MS"/>
                <a:cs typeface="Comic Sans MS"/>
              </a:rPr>
              <a:t> </a:t>
            </a:r>
            <a:r>
              <a:rPr sz="900" spc="-5" dirty="0">
                <a:latin typeface="Comic Sans MS"/>
                <a:cs typeface="Comic Sans MS"/>
              </a:rPr>
              <a:t>negativa y</a:t>
            </a:r>
            <a:r>
              <a:rPr sz="900" spc="260" dirty="0">
                <a:latin typeface="Comic Sans MS"/>
                <a:cs typeface="Comic Sans MS"/>
              </a:rPr>
              <a:t> </a:t>
            </a:r>
            <a:r>
              <a:rPr sz="900" spc="-5" dirty="0">
                <a:latin typeface="Comic Sans MS"/>
                <a:cs typeface="Comic Sans MS"/>
              </a:rPr>
              <a:t>cero.</a:t>
            </a:r>
            <a:r>
              <a:rPr sz="900" spc="260" dirty="0">
                <a:latin typeface="Comic Sans MS"/>
                <a:cs typeface="Comic Sans MS"/>
              </a:rPr>
              <a:t> </a:t>
            </a:r>
            <a:r>
              <a:rPr sz="900" spc="-5" dirty="0">
                <a:latin typeface="Comic Sans MS"/>
                <a:cs typeface="Comic Sans MS"/>
              </a:rPr>
              <a:t>La componente </a:t>
            </a:r>
            <a:r>
              <a:rPr sz="900" dirty="0">
                <a:latin typeface="Comic Sans MS"/>
                <a:cs typeface="Comic Sans MS"/>
              </a:rPr>
              <a:t> </a:t>
            </a:r>
            <a:r>
              <a:rPr sz="900" spc="-5" dirty="0">
                <a:latin typeface="Comic Sans MS"/>
                <a:cs typeface="Comic Sans MS"/>
              </a:rPr>
              <a:t>de secuencia negativa de las corrientes desbalanceadas </a:t>
            </a:r>
            <a:r>
              <a:rPr sz="900" dirty="0">
                <a:latin typeface="Comic Sans MS"/>
                <a:cs typeface="Comic Sans MS"/>
              </a:rPr>
              <a:t> </a:t>
            </a:r>
            <a:r>
              <a:rPr sz="900" spc="-5" dirty="0">
                <a:latin typeface="Comic Sans MS"/>
                <a:cs typeface="Comic Sans MS"/>
              </a:rPr>
              <a:t>induce</a:t>
            </a:r>
            <a:r>
              <a:rPr sz="900" spc="125" dirty="0">
                <a:latin typeface="Comic Sans MS"/>
                <a:cs typeface="Comic Sans MS"/>
              </a:rPr>
              <a:t> </a:t>
            </a:r>
            <a:r>
              <a:rPr sz="900" spc="-5" dirty="0">
                <a:latin typeface="Comic Sans MS"/>
                <a:cs typeface="Comic Sans MS"/>
              </a:rPr>
              <a:t>una</a:t>
            </a:r>
            <a:r>
              <a:rPr sz="900" spc="130" dirty="0">
                <a:latin typeface="Comic Sans MS"/>
                <a:cs typeface="Comic Sans MS"/>
              </a:rPr>
              <a:t> </a:t>
            </a:r>
            <a:r>
              <a:rPr sz="900" spc="-5" dirty="0">
                <a:latin typeface="Comic Sans MS"/>
                <a:cs typeface="Comic Sans MS"/>
              </a:rPr>
              <a:t>corriente</a:t>
            </a:r>
            <a:r>
              <a:rPr sz="900" spc="125" dirty="0">
                <a:latin typeface="Comic Sans MS"/>
                <a:cs typeface="Comic Sans MS"/>
              </a:rPr>
              <a:t> </a:t>
            </a:r>
            <a:r>
              <a:rPr sz="900" spc="-5" dirty="0">
                <a:latin typeface="Comic Sans MS"/>
                <a:cs typeface="Comic Sans MS"/>
              </a:rPr>
              <a:t>superficial</a:t>
            </a:r>
            <a:r>
              <a:rPr sz="900" spc="130" dirty="0">
                <a:latin typeface="Comic Sans MS"/>
                <a:cs typeface="Comic Sans MS"/>
              </a:rPr>
              <a:t> </a:t>
            </a:r>
            <a:r>
              <a:rPr sz="900" spc="-5" dirty="0">
                <a:latin typeface="Comic Sans MS"/>
                <a:cs typeface="Comic Sans MS"/>
              </a:rPr>
              <a:t>de</a:t>
            </a:r>
            <a:r>
              <a:rPr sz="900" spc="110" dirty="0">
                <a:latin typeface="Comic Sans MS"/>
                <a:cs typeface="Comic Sans MS"/>
              </a:rPr>
              <a:t> </a:t>
            </a:r>
            <a:r>
              <a:rPr sz="900" spc="-5" dirty="0">
                <a:latin typeface="Comic Sans MS"/>
                <a:cs typeface="Comic Sans MS"/>
              </a:rPr>
              <a:t>doble</a:t>
            </a:r>
            <a:r>
              <a:rPr sz="900" spc="125" dirty="0">
                <a:latin typeface="Comic Sans MS"/>
                <a:cs typeface="Comic Sans MS"/>
              </a:rPr>
              <a:t> </a:t>
            </a:r>
            <a:r>
              <a:rPr sz="900" spc="-5" dirty="0">
                <a:latin typeface="Comic Sans MS"/>
                <a:cs typeface="Comic Sans MS"/>
              </a:rPr>
              <a:t>frecuencia</a:t>
            </a:r>
            <a:r>
              <a:rPr sz="900" spc="120" dirty="0">
                <a:latin typeface="Comic Sans MS"/>
                <a:cs typeface="Comic Sans MS"/>
              </a:rPr>
              <a:t> </a:t>
            </a:r>
            <a:r>
              <a:rPr sz="900" spc="-5" dirty="0">
                <a:latin typeface="Comic Sans MS"/>
                <a:cs typeface="Comic Sans MS"/>
              </a:rPr>
              <a:t>en </a:t>
            </a:r>
            <a:r>
              <a:rPr sz="900" spc="-254" dirty="0">
                <a:latin typeface="Comic Sans MS"/>
                <a:cs typeface="Comic Sans MS"/>
              </a:rPr>
              <a:t> </a:t>
            </a:r>
            <a:r>
              <a:rPr sz="900" spc="-5" dirty="0">
                <a:latin typeface="Comic Sans MS"/>
                <a:cs typeface="Comic Sans MS"/>
              </a:rPr>
              <a:t>el rotor que fluye a través de los anillos de retención, los </a:t>
            </a:r>
            <a:r>
              <a:rPr sz="900" spc="-254" dirty="0">
                <a:latin typeface="Comic Sans MS"/>
                <a:cs typeface="Comic Sans MS"/>
              </a:rPr>
              <a:t> </a:t>
            </a:r>
            <a:r>
              <a:rPr sz="900" spc="-5" dirty="0">
                <a:latin typeface="Comic Sans MS"/>
                <a:cs typeface="Comic Sans MS"/>
              </a:rPr>
              <a:t>slot de las cuñas, y en menor grado en el devanado de </a:t>
            </a:r>
            <a:r>
              <a:rPr sz="900" dirty="0">
                <a:latin typeface="Comic Sans MS"/>
                <a:cs typeface="Comic Sans MS"/>
              </a:rPr>
              <a:t> </a:t>
            </a:r>
            <a:r>
              <a:rPr sz="900" spc="-5" dirty="0">
                <a:latin typeface="Comic Sans MS"/>
                <a:cs typeface="Comic Sans MS"/>
              </a:rPr>
              <a:t>campo.</a:t>
            </a:r>
            <a:r>
              <a:rPr sz="900" dirty="0">
                <a:latin typeface="Comic Sans MS"/>
                <a:cs typeface="Comic Sans MS"/>
              </a:rPr>
              <a:t> </a:t>
            </a:r>
            <a:r>
              <a:rPr sz="900" spc="-5" dirty="0">
                <a:latin typeface="Comic Sans MS"/>
                <a:cs typeface="Comic Sans MS"/>
              </a:rPr>
              <a:t>Estas</a:t>
            </a:r>
            <a:r>
              <a:rPr sz="900" dirty="0">
                <a:latin typeface="Comic Sans MS"/>
                <a:cs typeface="Comic Sans MS"/>
              </a:rPr>
              <a:t> </a:t>
            </a:r>
            <a:r>
              <a:rPr sz="900" spc="-5" dirty="0">
                <a:latin typeface="Comic Sans MS"/>
                <a:cs typeface="Comic Sans MS"/>
              </a:rPr>
              <a:t>corrientes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rotor</a:t>
            </a:r>
            <a:r>
              <a:rPr sz="900" dirty="0">
                <a:latin typeface="Comic Sans MS"/>
                <a:cs typeface="Comic Sans MS"/>
              </a:rPr>
              <a:t> </a:t>
            </a:r>
            <a:r>
              <a:rPr sz="900" spc="-5" dirty="0">
                <a:latin typeface="Comic Sans MS"/>
                <a:cs typeface="Comic Sans MS"/>
              </a:rPr>
              <a:t>pueden</a:t>
            </a:r>
            <a:r>
              <a:rPr sz="900" dirty="0">
                <a:latin typeface="Comic Sans MS"/>
                <a:cs typeface="Comic Sans MS"/>
              </a:rPr>
              <a:t> </a:t>
            </a:r>
            <a:r>
              <a:rPr sz="900" spc="-5" dirty="0">
                <a:latin typeface="Comic Sans MS"/>
                <a:cs typeface="Comic Sans MS"/>
              </a:rPr>
              <a:t>causar </a:t>
            </a:r>
            <a:r>
              <a:rPr sz="900" dirty="0">
                <a:latin typeface="Comic Sans MS"/>
                <a:cs typeface="Comic Sans MS"/>
              </a:rPr>
              <a:t> </a:t>
            </a:r>
            <a:r>
              <a:rPr sz="900" spc="-5" dirty="0">
                <a:latin typeface="Comic Sans MS"/>
                <a:cs typeface="Comic Sans MS"/>
              </a:rPr>
              <a:t>temperaturas</a:t>
            </a:r>
            <a:r>
              <a:rPr sz="900" spc="5" dirty="0">
                <a:latin typeface="Comic Sans MS"/>
                <a:cs typeface="Comic Sans MS"/>
              </a:rPr>
              <a:t> </a:t>
            </a:r>
            <a:r>
              <a:rPr sz="900" spc="-5" dirty="0">
                <a:latin typeface="Comic Sans MS"/>
                <a:cs typeface="Comic Sans MS"/>
              </a:rPr>
              <a:t>altamente</a:t>
            </a:r>
            <a:r>
              <a:rPr sz="900" spc="5" dirty="0">
                <a:latin typeface="Comic Sans MS"/>
                <a:cs typeface="Comic Sans MS"/>
              </a:rPr>
              <a:t> </a:t>
            </a:r>
            <a:r>
              <a:rPr sz="900" spc="-5" dirty="0">
                <a:latin typeface="Comic Sans MS"/>
                <a:cs typeface="Comic Sans MS"/>
              </a:rPr>
              <a:t>dañinas</a:t>
            </a:r>
            <a:r>
              <a:rPr sz="900" spc="10" dirty="0">
                <a:latin typeface="Comic Sans MS"/>
                <a:cs typeface="Comic Sans MS"/>
              </a:rPr>
              <a:t> </a:t>
            </a:r>
            <a:r>
              <a:rPr sz="900" spc="-5" dirty="0">
                <a:latin typeface="Comic Sans MS"/>
                <a:cs typeface="Comic Sans MS"/>
              </a:rPr>
              <a:t>en</a:t>
            </a:r>
            <a:r>
              <a:rPr sz="900" spc="5" dirty="0">
                <a:latin typeface="Comic Sans MS"/>
                <a:cs typeface="Comic Sans MS"/>
              </a:rPr>
              <a:t> </a:t>
            </a:r>
            <a:r>
              <a:rPr sz="900" spc="-5" dirty="0">
                <a:latin typeface="Comic Sans MS"/>
                <a:cs typeface="Comic Sans MS"/>
              </a:rPr>
              <a:t>muy</a:t>
            </a:r>
            <a:r>
              <a:rPr sz="900" spc="5" dirty="0">
                <a:latin typeface="Comic Sans MS"/>
                <a:cs typeface="Comic Sans MS"/>
              </a:rPr>
              <a:t> </a:t>
            </a:r>
            <a:r>
              <a:rPr sz="900" spc="-5" dirty="0">
                <a:latin typeface="Comic Sans MS"/>
                <a:cs typeface="Comic Sans MS"/>
              </a:rPr>
              <a:t>corto</a:t>
            </a:r>
            <a:r>
              <a:rPr sz="900" spc="10" dirty="0">
                <a:latin typeface="Comic Sans MS"/>
                <a:cs typeface="Comic Sans MS"/>
              </a:rPr>
              <a:t> </a:t>
            </a:r>
            <a:r>
              <a:rPr sz="900" spc="-5" dirty="0">
                <a:latin typeface="Comic Sans MS"/>
                <a:cs typeface="Comic Sans MS"/>
              </a:rPr>
              <a:t>tiempo.</a:t>
            </a:r>
            <a:endParaRPr sz="900">
              <a:latin typeface="Comic Sans MS"/>
              <a:cs typeface="Comic Sans MS"/>
            </a:endParaRPr>
          </a:p>
        </p:txBody>
      </p:sp>
      <p:sp>
        <p:nvSpPr>
          <p:cNvPr id="7" name="object 7"/>
          <p:cNvSpPr txBox="1"/>
          <p:nvPr/>
        </p:nvSpPr>
        <p:spPr>
          <a:xfrm>
            <a:off x="5942189" y="8471473"/>
            <a:ext cx="3054350" cy="82169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Existe un número de fuentes de corrientes trifásicas </a:t>
            </a:r>
            <a:r>
              <a:rPr sz="900" dirty="0">
                <a:latin typeface="Comic Sans MS"/>
                <a:cs typeface="Comic Sans MS"/>
              </a:rPr>
              <a:t> </a:t>
            </a:r>
            <a:r>
              <a:rPr sz="900" spc="-5" dirty="0">
                <a:latin typeface="Comic Sans MS"/>
                <a:cs typeface="Comic Sans MS"/>
              </a:rPr>
              <a:t>desbalanceadas a un generador.</a:t>
            </a:r>
            <a:r>
              <a:rPr sz="900" dirty="0">
                <a:latin typeface="Comic Sans MS"/>
                <a:cs typeface="Comic Sans MS"/>
              </a:rPr>
              <a:t> </a:t>
            </a:r>
            <a:r>
              <a:rPr sz="900" spc="-5" dirty="0">
                <a:latin typeface="Comic Sans MS"/>
                <a:cs typeface="Comic Sans MS"/>
              </a:rPr>
              <a:t>Las causas más comunes </a:t>
            </a:r>
            <a:r>
              <a:rPr sz="900" dirty="0">
                <a:latin typeface="Comic Sans MS"/>
                <a:cs typeface="Comic Sans MS"/>
              </a:rPr>
              <a:t> </a:t>
            </a:r>
            <a:r>
              <a:rPr sz="900" spc="-5" dirty="0">
                <a:latin typeface="Comic Sans MS"/>
                <a:cs typeface="Comic Sans MS"/>
              </a:rPr>
              <a:t>son</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asimetrías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(transformadores </a:t>
            </a:r>
            <a:r>
              <a:rPr sz="900" dirty="0">
                <a:latin typeface="Comic Sans MS"/>
                <a:cs typeface="Comic Sans MS"/>
              </a:rPr>
              <a:t> </a:t>
            </a:r>
            <a:r>
              <a:rPr sz="900" spc="-5" dirty="0">
                <a:latin typeface="Comic Sans MS"/>
                <a:cs typeface="Comic Sans MS"/>
              </a:rPr>
              <a:t>elevadores</a:t>
            </a:r>
            <a:r>
              <a:rPr sz="900" dirty="0">
                <a:latin typeface="Comic Sans MS"/>
                <a:cs typeface="Comic Sans MS"/>
              </a:rPr>
              <a:t> </a:t>
            </a:r>
            <a:r>
              <a:rPr sz="900" spc="-5" dirty="0">
                <a:latin typeface="Comic Sans MS"/>
                <a:cs typeface="Comic Sans MS"/>
              </a:rPr>
              <a:t>monofásicos</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impedancias</a:t>
            </a:r>
            <a:r>
              <a:rPr sz="900" dirty="0">
                <a:latin typeface="Comic Sans MS"/>
                <a:cs typeface="Comic Sans MS"/>
              </a:rPr>
              <a:t> </a:t>
            </a:r>
            <a:r>
              <a:rPr sz="900" spc="-5" dirty="0">
                <a:latin typeface="Comic Sans MS"/>
                <a:cs typeface="Comic Sans MS"/>
              </a:rPr>
              <a:t>diferentes</a:t>
            </a:r>
            <a:r>
              <a:rPr sz="900" dirty="0">
                <a:latin typeface="Comic Sans MS"/>
                <a:cs typeface="Comic Sans MS"/>
              </a:rPr>
              <a:t> </a:t>
            </a:r>
            <a:r>
              <a:rPr sz="900" spc="-5" dirty="0">
                <a:latin typeface="Comic Sans MS"/>
                <a:cs typeface="Comic Sans MS"/>
              </a:rPr>
              <a:t>o </a:t>
            </a:r>
            <a:r>
              <a:rPr sz="900" dirty="0">
                <a:latin typeface="Comic Sans MS"/>
                <a:cs typeface="Comic Sans MS"/>
              </a:rPr>
              <a:t> </a:t>
            </a:r>
            <a:r>
              <a:rPr sz="900" spc="-5" dirty="0">
                <a:latin typeface="Comic Sans MS"/>
                <a:cs typeface="Comic Sans MS"/>
              </a:rPr>
              <a:t>líneas</a:t>
            </a:r>
            <a:r>
              <a:rPr sz="900" spc="140" dirty="0">
                <a:latin typeface="Comic Sans MS"/>
                <a:cs typeface="Comic Sans MS"/>
              </a:rPr>
              <a:t> </a:t>
            </a:r>
            <a:r>
              <a:rPr sz="900" spc="-5" dirty="0">
                <a:latin typeface="Comic Sans MS"/>
                <a:cs typeface="Comic Sans MS"/>
              </a:rPr>
              <a:t>de</a:t>
            </a:r>
            <a:r>
              <a:rPr sz="900" spc="140" dirty="0">
                <a:latin typeface="Comic Sans MS"/>
                <a:cs typeface="Comic Sans MS"/>
              </a:rPr>
              <a:t> </a:t>
            </a:r>
            <a:r>
              <a:rPr sz="900" spc="-5" dirty="0">
                <a:latin typeface="Comic Sans MS"/>
                <a:cs typeface="Comic Sans MS"/>
              </a:rPr>
              <a:t>transmisión</a:t>
            </a:r>
            <a:r>
              <a:rPr sz="900" spc="140" dirty="0">
                <a:latin typeface="Comic Sans MS"/>
                <a:cs typeface="Comic Sans MS"/>
              </a:rPr>
              <a:t> </a:t>
            </a:r>
            <a:r>
              <a:rPr sz="900" spc="-5" dirty="0">
                <a:latin typeface="Comic Sans MS"/>
                <a:cs typeface="Comic Sans MS"/>
              </a:rPr>
              <a:t>no</a:t>
            </a:r>
            <a:r>
              <a:rPr sz="900" spc="140" dirty="0">
                <a:latin typeface="Comic Sans MS"/>
                <a:cs typeface="Comic Sans MS"/>
              </a:rPr>
              <a:t> </a:t>
            </a:r>
            <a:r>
              <a:rPr sz="900" spc="-5" dirty="0">
                <a:latin typeface="Comic Sans MS"/>
                <a:cs typeface="Comic Sans MS"/>
              </a:rPr>
              <a:t>transpuestas),</a:t>
            </a:r>
            <a:r>
              <a:rPr sz="900" spc="140" dirty="0">
                <a:latin typeface="Comic Sans MS"/>
                <a:cs typeface="Comic Sans MS"/>
              </a:rPr>
              <a:t> </a:t>
            </a:r>
            <a:r>
              <a:rPr sz="900" spc="-5" dirty="0">
                <a:latin typeface="Comic Sans MS"/>
                <a:cs typeface="Comic Sans MS"/>
              </a:rPr>
              <a:t>cargas</a:t>
            </a:r>
            <a:endParaRPr sz="900">
              <a:latin typeface="Comic Sans MS"/>
              <a:cs typeface="Comic Sans MS"/>
            </a:endParaRPr>
          </a:p>
        </p:txBody>
      </p:sp>
      <p:sp>
        <p:nvSpPr>
          <p:cNvPr id="8" name="object 8"/>
          <p:cNvSpPr txBox="1"/>
          <p:nvPr/>
        </p:nvSpPr>
        <p:spPr>
          <a:xfrm>
            <a:off x="9425491" y="2042011"/>
            <a:ext cx="3053080" cy="483722"/>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desbalanceadas, fallas desbalanceadas en el sistema, y </a:t>
            </a:r>
            <a:r>
              <a:rPr sz="900" dirty="0">
                <a:latin typeface="Comic Sans MS"/>
                <a:cs typeface="Comic Sans MS"/>
              </a:rPr>
              <a:t> </a:t>
            </a:r>
            <a:r>
              <a:rPr sz="900" spc="-5" dirty="0">
                <a:latin typeface="Comic Sans MS"/>
                <a:cs typeface="Comic Sans MS"/>
              </a:rPr>
              <a:t>circuitos</a:t>
            </a:r>
            <a:r>
              <a:rPr sz="900" dirty="0">
                <a:latin typeface="Comic Sans MS"/>
                <a:cs typeface="Comic Sans MS"/>
              </a:rPr>
              <a:t> </a:t>
            </a:r>
            <a:r>
              <a:rPr sz="900" spc="-5" dirty="0">
                <a:latin typeface="Comic Sans MS"/>
                <a:cs typeface="Comic Sans MS"/>
              </a:rPr>
              <a:t>abiertos.</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mayor</a:t>
            </a:r>
            <a:r>
              <a:rPr sz="900" dirty="0">
                <a:latin typeface="Comic Sans MS"/>
                <a:cs typeface="Comic Sans MS"/>
              </a:rPr>
              <a:t> </a:t>
            </a:r>
            <a:r>
              <a:rPr sz="900" spc="-5" dirty="0">
                <a:latin typeface="Comic Sans MS"/>
                <a:cs typeface="Comic Sans MS"/>
              </a:rPr>
              <a:t>fuente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secuencia</a:t>
            </a:r>
            <a:r>
              <a:rPr sz="900" spc="254" dirty="0">
                <a:latin typeface="Comic Sans MS"/>
                <a:cs typeface="Comic Sans MS"/>
              </a:rPr>
              <a:t> </a:t>
            </a:r>
            <a:r>
              <a:rPr sz="900" spc="-5" dirty="0">
                <a:latin typeface="Comic Sans MS"/>
                <a:cs typeface="Comic Sans MS"/>
              </a:rPr>
              <a:t>negativa</a:t>
            </a:r>
            <a:r>
              <a:rPr sz="900" spc="260" dirty="0">
                <a:latin typeface="Comic Sans MS"/>
                <a:cs typeface="Comic Sans MS"/>
              </a:rPr>
              <a:t> </a:t>
            </a:r>
            <a:r>
              <a:rPr sz="900" spc="-5" dirty="0">
                <a:latin typeface="Comic Sans MS"/>
                <a:cs typeface="Comic Sans MS"/>
              </a:rPr>
              <a:t>es</a:t>
            </a:r>
            <a:r>
              <a:rPr sz="900" spc="250" dirty="0">
                <a:latin typeface="Comic Sans MS"/>
                <a:cs typeface="Comic Sans MS"/>
              </a:rPr>
              <a:t> </a:t>
            </a:r>
            <a:r>
              <a:rPr sz="900" spc="-5" dirty="0">
                <a:latin typeface="Comic Sans MS"/>
                <a:cs typeface="Comic Sans MS"/>
              </a:rPr>
              <a:t>la</a:t>
            </a:r>
            <a:r>
              <a:rPr sz="900" spc="250" dirty="0">
                <a:latin typeface="Comic Sans MS"/>
                <a:cs typeface="Comic Sans MS"/>
              </a:rPr>
              <a:t> </a:t>
            </a:r>
            <a:r>
              <a:rPr sz="900" spc="-5" dirty="0">
                <a:latin typeface="Comic Sans MS"/>
                <a:cs typeface="Comic Sans MS"/>
              </a:rPr>
              <a:t>falla</a:t>
            </a:r>
            <a:r>
              <a:rPr sz="900" spc="250" dirty="0">
                <a:latin typeface="Comic Sans MS"/>
                <a:cs typeface="Comic Sans MS"/>
              </a:rPr>
              <a:t> </a:t>
            </a:r>
            <a:r>
              <a:rPr sz="900" spc="-5" dirty="0">
                <a:latin typeface="Comic Sans MS"/>
                <a:cs typeface="Comic Sans MS"/>
              </a:rPr>
              <a:t>fase</a:t>
            </a:r>
            <a:r>
              <a:rPr sz="900" spc="250" dirty="0">
                <a:latin typeface="Comic Sans MS"/>
                <a:cs typeface="Comic Sans MS"/>
              </a:rPr>
              <a:t> </a:t>
            </a:r>
            <a:r>
              <a:rPr sz="900" spc="-5" dirty="0">
                <a:latin typeface="Comic Sans MS"/>
                <a:cs typeface="Comic Sans MS"/>
              </a:rPr>
              <a:t>a</a:t>
            </a:r>
            <a:r>
              <a:rPr sz="900" spc="250" dirty="0">
                <a:latin typeface="Comic Sans MS"/>
                <a:cs typeface="Comic Sans MS"/>
              </a:rPr>
              <a:t> </a:t>
            </a:r>
            <a:r>
              <a:rPr sz="900" spc="-5" dirty="0">
                <a:latin typeface="Comic Sans MS"/>
                <a:cs typeface="Comic Sans MS"/>
              </a:rPr>
              <a:t>fase</a:t>
            </a:r>
            <a:r>
              <a:rPr sz="900" spc="250" dirty="0">
                <a:latin typeface="Comic Sans MS"/>
                <a:cs typeface="Comic Sans MS"/>
              </a:rPr>
              <a:t> </a:t>
            </a:r>
            <a:r>
              <a:rPr sz="900" spc="-5" dirty="0">
                <a:latin typeface="Comic Sans MS"/>
                <a:cs typeface="Comic Sans MS"/>
              </a:rPr>
              <a:t>en</a:t>
            </a:r>
            <a:r>
              <a:rPr sz="900" spc="250" dirty="0">
                <a:latin typeface="Comic Sans MS"/>
                <a:cs typeface="Comic Sans MS"/>
              </a:rPr>
              <a:t> </a:t>
            </a:r>
            <a:r>
              <a:rPr sz="900" spc="-5" dirty="0">
                <a:latin typeface="Comic Sans MS"/>
                <a:cs typeface="Comic Sans MS"/>
              </a:rPr>
              <a:t>el</a:t>
            </a:r>
            <a:endParaRPr sz="900">
              <a:latin typeface="Comic Sans MS"/>
              <a:cs typeface="Comic Sans MS"/>
            </a:endParaRPr>
          </a:p>
        </p:txBody>
      </p:sp>
      <p:sp>
        <p:nvSpPr>
          <p:cNvPr id="9" name="object 9"/>
          <p:cNvSpPr txBox="1"/>
          <p:nvPr/>
        </p:nvSpPr>
        <p:spPr>
          <a:xfrm>
            <a:off x="9425492" y="2519692"/>
            <a:ext cx="3053715" cy="82169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Note</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generadores</a:t>
            </a:r>
            <a:r>
              <a:rPr sz="900" spc="260" dirty="0">
                <a:latin typeface="Comic Sans MS"/>
                <a:cs typeface="Comic Sans MS"/>
              </a:rPr>
              <a:t> </a:t>
            </a:r>
            <a:r>
              <a:rPr sz="900" spc="-5" dirty="0">
                <a:latin typeface="Comic Sans MS"/>
                <a:cs typeface="Comic Sans MS"/>
              </a:rPr>
              <a:t>con </a:t>
            </a:r>
            <a:r>
              <a:rPr sz="900" dirty="0">
                <a:latin typeface="Comic Sans MS"/>
                <a:cs typeface="Comic Sans MS"/>
              </a:rPr>
              <a:t> </a:t>
            </a:r>
            <a:r>
              <a:rPr sz="900" spc="-5" dirty="0">
                <a:latin typeface="Comic Sans MS"/>
                <a:cs typeface="Comic Sans MS"/>
              </a:rPr>
              <a:t>transformadores</a:t>
            </a:r>
            <a:r>
              <a:rPr sz="900" dirty="0">
                <a:latin typeface="Comic Sans MS"/>
                <a:cs typeface="Comic Sans MS"/>
              </a:rPr>
              <a:t> </a:t>
            </a:r>
            <a:r>
              <a:rPr sz="900" spc="-5" dirty="0">
                <a:latin typeface="Comic Sans MS"/>
                <a:cs typeface="Comic Sans MS"/>
              </a:rPr>
              <a:t>elevadores</a:t>
            </a:r>
            <a:r>
              <a:rPr sz="900" dirty="0">
                <a:latin typeface="Comic Sans MS"/>
                <a:cs typeface="Comic Sans MS"/>
              </a:rPr>
              <a:t> </a:t>
            </a:r>
            <a:r>
              <a:rPr sz="900" spc="-5" dirty="0">
                <a:latin typeface="Comic Sans MS"/>
                <a:cs typeface="Comic Sans MS"/>
              </a:rPr>
              <a:t>conectados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delta- </a:t>
            </a:r>
            <a:r>
              <a:rPr sz="900" dirty="0">
                <a:latin typeface="Comic Sans MS"/>
                <a:cs typeface="Comic Sans MS"/>
              </a:rPr>
              <a:t> </a:t>
            </a:r>
            <a:r>
              <a:rPr sz="900" spc="-5" dirty="0">
                <a:latin typeface="Comic Sans MS"/>
                <a:cs typeface="Comic Sans MS"/>
              </a:rPr>
              <a:t>estrella, una falla fase a</a:t>
            </a:r>
            <a:r>
              <a:rPr sz="900" spc="254" dirty="0">
                <a:latin typeface="Comic Sans MS"/>
                <a:cs typeface="Comic Sans MS"/>
              </a:rPr>
              <a:t> </a:t>
            </a:r>
            <a:r>
              <a:rPr sz="900" spc="-5" dirty="0">
                <a:latin typeface="Comic Sans MS"/>
                <a:cs typeface="Comic Sans MS"/>
              </a:rPr>
              <a:t>tierra en el sistema sobre el </a:t>
            </a:r>
            <a:r>
              <a:rPr sz="900" dirty="0">
                <a:latin typeface="Comic Sans MS"/>
                <a:cs typeface="Comic Sans MS"/>
              </a:rPr>
              <a:t> </a:t>
            </a:r>
            <a:r>
              <a:rPr sz="900" spc="-5" dirty="0">
                <a:latin typeface="Comic Sans MS"/>
                <a:cs typeface="Comic Sans MS"/>
              </a:rPr>
              <a:t>lado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estrella</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alta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vista</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generador</a:t>
            </a:r>
            <a:r>
              <a:rPr sz="900" spc="5" dirty="0">
                <a:latin typeface="Comic Sans MS"/>
                <a:cs typeface="Comic Sans MS"/>
              </a:rPr>
              <a:t> </a:t>
            </a:r>
            <a:r>
              <a:rPr sz="900" spc="-5" dirty="0">
                <a:latin typeface="Comic Sans MS"/>
                <a:cs typeface="Comic Sans MS"/>
              </a:rPr>
              <a:t>como</a:t>
            </a:r>
            <a:r>
              <a:rPr sz="900" spc="5" dirty="0">
                <a:latin typeface="Comic Sans MS"/>
                <a:cs typeface="Comic Sans MS"/>
              </a:rPr>
              <a:t> </a:t>
            </a:r>
            <a:r>
              <a:rPr sz="900" spc="-5" dirty="0">
                <a:latin typeface="Comic Sans MS"/>
                <a:cs typeface="Comic Sans MS"/>
              </a:rPr>
              <a:t>una</a:t>
            </a:r>
            <a:r>
              <a:rPr sz="900" spc="5" dirty="0">
                <a:latin typeface="Comic Sans MS"/>
                <a:cs typeface="Comic Sans MS"/>
              </a:rPr>
              <a:t> </a:t>
            </a:r>
            <a:r>
              <a:rPr sz="900" spc="-5" dirty="0">
                <a:latin typeface="Comic Sans MS"/>
                <a:cs typeface="Comic Sans MS"/>
              </a:rPr>
              <a:t>falla</a:t>
            </a:r>
            <a:r>
              <a:rPr sz="900" spc="5" dirty="0">
                <a:latin typeface="Comic Sans MS"/>
                <a:cs typeface="Comic Sans MS"/>
              </a:rPr>
              <a:t> </a:t>
            </a:r>
            <a:r>
              <a:rPr sz="900" spc="-5" dirty="0">
                <a:latin typeface="Comic Sans MS"/>
                <a:cs typeface="Comic Sans MS"/>
              </a:rPr>
              <a:t>fase-fase.</a:t>
            </a:r>
            <a:r>
              <a:rPr sz="900" spc="10" dirty="0">
                <a:latin typeface="Comic Sans MS"/>
                <a:cs typeface="Comic Sans MS"/>
              </a:rPr>
              <a:t> </a:t>
            </a:r>
            <a:r>
              <a:rPr sz="900" spc="-5" dirty="0">
                <a:latin typeface="Comic Sans MS"/>
                <a:cs typeface="Comic Sans MS"/>
              </a:rPr>
              <a:t>La</a:t>
            </a:r>
            <a:r>
              <a:rPr sz="900" spc="5" dirty="0">
                <a:latin typeface="Comic Sans MS"/>
                <a:cs typeface="Comic Sans MS"/>
              </a:rPr>
              <a:t> </a:t>
            </a:r>
            <a:r>
              <a:rPr sz="900" spc="-5" dirty="0">
                <a:latin typeface="Comic Sans MS"/>
                <a:cs typeface="Comic Sans MS"/>
              </a:rPr>
              <a:t>falla</a:t>
            </a:r>
            <a:r>
              <a:rPr sz="900" spc="5" dirty="0">
                <a:latin typeface="Comic Sans MS"/>
                <a:cs typeface="Comic Sans MS"/>
              </a:rPr>
              <a:t> </a:t>
            </a:r>
            <a:r>
              <a:rPr sz="900" spc="-5" dirty="0">
                <a:latin typeface="Comic Sans MS"/>
                <a:cs typeface="Comic Sans MS"/>
              </a:rPr>
              <a:t>fase</a:t>
            </a:r>
            <a:r>
              <a:rPr sz="900" spc="5" dirty="0">
                <a:latin typeface="Comic Sans MS"/>
                <a:cs typeface="Comic Sans MS"/>
              </a:rPr>
              <a:t> </a:t>
            </a:r>
            <a:r>
              <a:rPr sz="900" spc="-5" dirty="0">
                <a:latin typeface="Comic Sans MS"/>
                <a:cs typeface="Comic Sans MS"/>
              </a:rPr>
              <a:t>a</a:t>
            </a:r>
            <a:endParaRPr sz="900">
              <a:latin typeface="Comic Sans MS"/>
              <a:cs typeface="Comic Sans MS"/>
            </a:endParaRPr>
          </a:p>
        </p:txBody>
      </p:sp>
      <p:sp>
        <p:nvSpPr>
          <p:cNvPr id="10" name="object 10"/>
          <p:cNvSpPr txBox="1"/>
          <p:nvPr/>
        </p:nvSpPr>
        <p:spPr>
          <a:xfrm>
            <a:off x="9425491" y="3315830"/>
            <a:ext cx="3054350" cy="161798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tierra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crea</a:t>
            </a:r>
            <a:r>
              <a:rPr sz="900" dirty="0">
                <a:latin typeface="Comic Sans MS"/>
                <a:cs typeface="Comic Sans MS"/>
              </a:rPr>
              <a:t> </a:t>
            </a:r>
            <a:r>
              <a:rPr sz="900" spc="-5" dirty="0">
                <a:latin typeface="Comic Sans MS"/>
                <a:cs typeface="Comic Sans MS"/>
              </a:rPr>
              <a:t>tanta</a:t>
            </a:r>
            <a:r>
              <a:rPr sz="900" dirty="0">
                <a:latin typeface="Comic Sans MS"/>
                <a:cs typeface="Comic Sans MS"/>
              </a:rPr>
              <a:t> </a:t>
            </a:r>
            <a:r>
              <a:rPr sz="900" spc="-5" dirty="0">
                <a:latin typeface="Comic Sans MS"/>
                <a:cs typeface="Comic Sans MS"/>
              </a:rPr>
              <a:t>corriente</a:t>
            </a:r>
            <a:r>
              <a:rPr sz="900" spc="26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secuencia negativa para las mismas condiciones como la </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fase-fase.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condición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conductor</a:t>
            </a:r>
            <a:r>
              <a:rPr sz="900" dirty="0">
                <a:latin typeface="Comic Sans MS"/>
                <a:cs typeface="Comic Sans MS"/>
              </a:rPr>
              <a:t> </a:t>
            </a:r>
            <a:r>
              <a:rPr sz="900" spc="-5" dirty="0">
                <a:latin typeface="Comic Sans MS"/>
                <a:cs typeface="Comic Sans MS"/>
              </a:rPr>
              <a:t>abierto </a:t>
            </a:r>
            <a:r>
              <a:rPr sz="900" dirty="0">
                <a:latin typeface="Comic Sans MS"/>
                <a:cs typeface="Comic Sans MS"/>
              </a:rPr>
              <a:t> </a:t>
            </a:r>
            <a:r>
              <a:rPr sz="900" spc="-5" dirty="0">
                <a:latin typeface="Comic Sans MS"/>
                <a:cs typeface="Comic Sans MS"/>
              </a:rPr>
              <a:t>produce bajos niveles de corriente de secuencia negativa </a:t>
            </a:r>
            <a:r>
              <a:rPr sz="900" spc="-254" dirty="0">
                <a:latin typeface="Comic Sans MS"/>
                <a:cs typeface="Comic Sans MS"/>
              </a:rPr>
              <a:t> </a:t>
            </a:r>
            <a:r>
              <a:rPr sz="900" spc="-5" dirty="0">
                <a:latin typeface="Comic Sans MS"/>
                <a:cs typeface="Comic Sans MS"/>
              </a:rPr>
              <a:t>relativa</a:t>
            </a:r>
            <a:r>
              <a:rPr sz="900" spc="80" dirty="0">
                <a:latin typeface="Comic Sans MS"/>
                <a:cs typeface="Comic Sans MS"/>
              </a:rPr>
              <a:t> </a:t>
            </a:r>
            <a:r>
              <a:rPr sz="900" spc="-5" dirty="0">
                <a:latin typeface="Comic Sans MS"/>
                <a:cs typeface="Comic Sans MS"/>
              </a:rPr>
              <a:t>a</a:t>
            </a:r>
            <a:r>
              <a:rPr sz="900" spc="80" dirty="0">
                <a:latin typeface="Comic Sans MS"/>
                <a:cs typeface="Comic Sans MS"/>
              </a:rPr>
              <a:t> </a:t>
            </a:r>
            <a:r>
              <a:rPr sz="900" spc="-5" dirty="0">
                <a:latin typeface="Comic Sans MS"/>
                <a:cs typeface="Comic Sans MS"/>
              </a:rPr>
              <a:t>los</a:t>
            </a:r>
            <a:r>
              <a:rPr sz="900" spc="85" dirty="0">
                <a:latin typeface="Comic Sans MS"/>
                <a:cs typeface="Comic Sans MS"/>
              </a:rPr>
              <a:t> </a:t>
            </a:r>
            <a:r>
              <a:rPr sz="900" spc="-5" dirty="0">
                <a:latin typeface="Comic Sans MS"/>
                <a:cs typeface="Comic Sans MS"/>
              </a:rPr>
              <a:t>niveles</a:t>
            </a:r>
            <a:r>
              <a:rPr sz="900" spc="80" dirty="0">
                <a:latin typeface="Comic Sans MS"/>
                <a:cs typeface="Comic Sans MS"/>
              </a:rPr>
              <a:t> </a:t>
            </a:r>
            <a:r>
              <a:rPr sz="900" spc="-5" dirty="0">
                <a:latin typeface="Comic Sans MS"/>
                <a:cs typeface="Comic Sans MS"/>
              </a:rPr>
              <a:t>producidos</a:t>
            </a:r>
            <a:r>
              <a:rPr sz="900" spc="85" dirty="0">
                <a:latin typeface="Comic Sans MS"/>
                <a:cs typeface="Comic Sans MS"/>
              </a:rPr>
              <a:t> </a:t>
            </a:r>
            <a:r>
              <a:rPr sz="900" spc="-5" dirty="0">
                <a:latin typeface="Comic Sans MS"/>
                <a:cs typeface="Comic Sans MS"/>
              </a:rPr>
              <a:t>por</a:t>
            </a:r>
            <a:r>
              <a:rPr sz="900" spc="80" dirty="0">
                <a:latin typeface="Comic Sans MS"/>
                <a:cs typeface="Comic Sans MS"/>
              </a:rPr>
              <a:t> </a:t>
            </a:r>
            <a:r>
              <a:rPr sz="900" spc="-5" dirty="0">
                <a:latin typeface="Comic Sans MS"/>
                <a:cs typeface="Comic Sans MS"/>
              </a:rPr>
              <a:t>las</a:t>
            </a:r>
            <a:r>
              <a:rPr sz="900" spc="85" dirty="0">
                <a:latin typeface="Comic Sans MS"/>
                <a:cs typeface="Comic Sans MS"/>
              </a:rPr>
              <a:t> </a:t>
            </a:r>
            <a:r>
              <a:rPr sz="900" spc="-5" dirty="0">
                <a:latin typeface="Comic Sans MS"/>
                <a:cs typeface="Comic Sans MS"/>
              </a:rPr>
              <a:t>fallas</a:t>
            </a:r>
            <a:r>
              <a:rPr sz="900" spc="80" dirty="0">
                <a:latin typeface="Comic Sans MS"/>
                <a:cs typeface="Comic Sans MS"/>
              </a:rPr>
              <a:t> </a:t>
            </a:r>
            <a:r>
              <a:rPr sz="900" spc="-5" dirty="0">
                <a:latin typeface="Comic Sans MS"/>
                <a:cs typeface="Comic Sans MS"/>
              </a:rPr>
              <a:t>fase-fase </a:t>
            </a:r>
            <a:r>
              <a:rPr sz="900" spc="-254" dirty="0">
                <a:latin typeface="Comic Sans MS"/>
                <a:cs typeface="Comic Sans MS"/>
              </a:rPr>
              <a:t> </a:t>
            </a:r>
            <a:r>
              <a:rPr sz="900" spc="-5" dirty="0">
                <a:latin typeface="Comic Sans MS"/>
                <a:cs typeface="Comic Sans MS"/>
              </a:rPr>
              <a:t>o fase a tierra.</a:t>
            </a:r>
            <a:r>
              <a:rPr sz="900" spc="520" dirty="0">
                <a:latin typeface="Comic Sans MS"/>
                <a:cs typeface="Comic Sans MS"/>
              </a:rPr>
              <a:t> </a:t>
            </a:r>
            <a:r>
              <a:rPr sz="900" spc="-5" dirty="0">
                <a:latin typeface="Comic Sans MS"/>
                <a:cs typeface="Comic Sans MS"/>
              </a:rPr>
              <a:t>Si la condición de conductor abierto no </a:t>
            </a:r>
            <a:r>
              <a:rPr sz="900" dirty="0">
                <a:latin typeface="Comic Sans MS"/>
                <a:cs typeface="Comic Sans MS"/>
              </a:rPr>
              <a:t> </a:t>
            </a:r>
            <a:r>
              <a:rPr sz="900" spc="-5" dirty="0">
                <a:latin typeface="Comic Sans MS"/>
                <a:cs typeface="Comic Sans MS"/>
              </a:rPr>
              <a:t>es detectada representa una seria amenaza al generador </a:t>
            </a:r>
            <a:r>
              <a:rPr sz="900" dirty="0">
                <a:latin typeface="Comic Sans MS"/>
                <a:cs typeface="Comic Sans MS"/>
              </a:rPr>
              <a:t> </a:t>
            </a:r>
            <a:r>
              <a:rPr sz="900" spc="-5" dirty="0">
                <a:latin typeface="Comic Sans MS"/>
                <a:cs typeface="Comic Sans MS"/>
              </a:rPr>
              <a:t>puesto que la corriente de secuencia negativa producirá </a:t>
            </a:r>
            <a:r>
              <a:rPr sz="900" dirty="0">
                <a:latin typeface="Comic Sans MS"/>
                <a:cs typeface="Comic Sans MS"/>
              </a:rPr>
              <a:t> </a:t>
            </a:r>
            <a:r>
              <a:rPr sz="900" spc="-5" dirty="0">
                <a:latin typeface="Comic Sans MS"/>
                <a:cs typeface="Comic Sans MS"/>
              </a:rPr>
              <a:t>un calentamiento excesivo del rotor, aún a niveles </a:t>
            </a:r>
            <a:r>
              <a:rPr sz="900" dirty="0">
                <a:latin typeface="Comic Sans MS"/>
                <a:cs typeface="Comic Sans MS"/>
              </a:rPr>
              <a:t>bajos </a:t>
            </a:r>
            <a:r>
              <a:rPr sz="900" spc="5" dirty="0">
                <a:latin typeface="Comic Sans MS"/>
                <a:cs typeface="Comic Sans MS"/>
              </a:rPr>
              <a:t> </a:t>
            </a:r>
            <a:r>
              <a:rPr sz="900" spc="-5" dirty="0">
                <a:latin typeface="Comic Sans MS"/>
                <a:cs typeface="Comic Sans MS"/>
              </a:rPr>
              <a:t>de 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carga.</a:t>
            </a:r>
            <a:endParaRPr sz="900">
              <a:latin typeface="Comic Sans MS"/>
              <a:cs typeface="Comic Sans MS"/>
            </a:endParaRPr>
          </a:p>
        </p:txBody>
      </p:sp>
      <p:sp>
        <p:nvSpPr>
          <p:cNvPr id="11" name="object 11"/>
          <p:cNvSpPr txBox="1"/>
          <p:nvPr/>
        </p:nvSpPr>
        <p:spPr>
          <a:xfrm>
            <a:off x="9425491" y="5372094"/>
            <a:ext cx="3051810" cy="323037"/>
          </a:xfrm>
          <a:prstGeom prst="rect">
            <a:avLst/>
          </a:prstGeom>
        </p:spPr>
        <p:txBody>
          <a:bodyPr vert="horz" wrap="square" lIns="0" tIns="12700" rIns="0" bIns="0" rtlCol="0">
            <a:spAutoFit/>
          </a:bodyPr>
          <a:lstStyle/>
          <a:p>
            <a:pPr marL="12700" marR="5080">
              <a:lnSpc>
                <a:spcPct val="116100"/>
              </a:lnSpc>
              <a:spcBef>
                <a:spcPts val="100"/>
              </a:spcBef>
              <a:tabLst>
                <a:tab pos="588010" algn="l"/>
                <a:tab pos="959485" algn="l"/>
                <a:tab pos="1903095" algn="l"/>
                <a:tab pos="2351405" algn="l"/>
              </a:tabLst>
            </a:pPr>
            <a:r>
              <a:rPr sz="900" b="1" spc="-5" dirty="0">
                <a:latin typeface="Comic Sans MS"/>
                <a:cs typeface="Comic Sans MS"/>
              </a:rPr>
              <a:t>DAÑO	AL	GENERADOR	POR	SECUENCIA  NEGATIVA.</a:t>
            </a:r>
            <a:endParaRPr sz="900">
              <a:latin typeface="Comic Sans MS"/>
              <a:cs typeface="Comic Sans MS"/>
            </a:endParaRPr>
          </a:p>
        </p:txBody>
      </p:sp>
      <p:sp>
        <p:nvSpPr>
          <p:cNvPr id="12" name="object 12"/>
          <p:cNvSpPr txBox="1"/>
          <p:nvPr/>
        </p:nvSpPr>
        <p:spPr>
          <a:xfrm>
            <a:off x="9425492" y="5842930"/>
            <a:ext cx="3054985" cy="177800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Para</a:t>
            </a:r>
            <a:r>
              <a:rPr sz="900" dirty="0">
                <a:latin typeface="Comic Sans MS"/>
                <a:cs typeface="Comic Sans MS"/>
              </a:rPr>
              <a:t> </a:t>
            </a:r>
            <a:r>
              <a:rPr sz="900" spc="-5" dirty="0">
                <a:latin typeface="Comic Sans MS"/>
                <a:cs typeface="Comic Sans MS"/>
              </a:rPr>
              <a:t>condiciones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balanceado</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flujo</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corriente</a:t>
            </a:r>
            <a:r>
              <a:rPr sz="900" spc="140" dirty="0">
                <a:latin typeface="Comic Sans MS"/>
                <a:cs typeface="Comic Sans MS"/>
              </a:rPr>
              <a:t> </a:t>
            </a:r>
            <a:r>
              <a:rPr sz="900" spc="-5" dirty="0">
                <a:latin typeface="Comic Sans MS"/>
                <a:cs typeface="Comic Sans MS"/>
              </a:rPr>
              <a:t>de</a:t>
            </a:r>
            <a:r>
              <a:rPr sz="900" spc="145" dirty="0">
                <a:latin typeface="Comic Sans MS"/>
                <a:cs typeface="Comic Sans MS"/>
              </a:rPr>
              <a:t> </a:t>
            </a:r>
            <a:r>
              <a:rPr sz="900" spc="-5" dirty="0">
                <a:latin typeface="Comic Sans MS"/>
                <a:cs typeface="Comic Sans MS"/>
              </a:rPr>
              <a:t>secuencia</a:t>
            </a:r>
            <a:r>
              <a:rPr sz="900" spc="140" dirty="0">
                <a:latin typeface="Comic Sans MS"/>
                <a:cs typeface="Comic Sans MS"/>
              </a:rPr>
              <a:t> </a:t>
            </a:r>
            <a:r>
              <a:rPr sz="900" spc="-5" dirty="0">
                <a:latin typeface="Comic Sans MS"/>
                <a:cs typeface="Comic Sans MS"/>
              </a:rPr>
              <a:t>positiva</a:t>
            </a:r>
            <a:r>
              <a:rPr sz="900" spc="140" dirty="0">
                <a:latin typeface="Comic Sans MS"/>
                <a:cs typeface="Comic Sans MS"/>
              </a:rPr>
              <a:t> </a:t>
            </a:r>
            <a:r>
              <a:rPr sz="900" spc="-5" dirty="0">
                <a:latin typeface="Comic Sans MS"/>
                <a:cs typeface="Comic Sans MS"/>
              </a:rPr>
              <a:t>únicamente,</a:t>
            </a:r>
            <a:r>
              <a:rPr sz="900" spc="135" dirty="0">
                <a:latin typeface="Comic Sans MS"/>
                <a:cs typeface="Comic Sans MS"/>
              </a:rPr>
              <a:t> </a:t>
            </a:r>
            <a:r>
              <a:rPr sz="900" spc="-5" dirty="0">
                <a:latin typeface="Comic Sans MS"/>
                <a:cs typeface="Comic Sans MS"/>
              </a:rPr>
              <a:t>un</a:t>
            </a:r>
            <a:r>
              <a:rPr sz="900" spc="135" dirty="0">
                <a:latin typeface="Comic Sans MS"/>
                <a:cs typeface="Comic Sans MS"/>
              </a:rPr>
              <a:t> </a:t>
            </a:r>
            <a:r>
              <a:rPr sz="900" spc="-5" dirty="0">
                <a:latin typeface="Comic Sans MS"/>
                <a:cs typeface="Comic Sans MS"/>
              </a:rPr>
              <a:t>flujo</a:t>
            </a:r>
            <a:r>
              <a:rPr sz="900" spc="135" dirty="0">
                <a:latin typeface="Comic Sans MS"/>
                <a:cs typeface="Comic Sans MS"/>
              </a:rPr>
              <a:t> </a:t>
            </a:r>
            <a:r>
              <a:rPr sz="900" spc="-5" dirty="0">
                <a:latin typeface="Comic Sans MS"/>
                <a:cs typeface="Comic Sans MS"/>
              </a:rPr>
              <a:t>en </a:t>
            </a:r>
            <a:r>
              <a:rPr sz="900" spc="-260" dirty="0">
                <a:latin typeface="Comic Sans MS"/>
                <a:cs typeface="Comic Sans MS"/>
              </a:rPr>
              <a:t> </a:t>
            </a:r>
            <a:r>
              <a:rPr sz="900" spc="-5" dirty="0">
                <a:latin typeface="Comic Sans MS"/>
                <a:cs typeface="Comic Sans MS"/>
              </a:rPr>
              <a:t>el aire gira en la misma dirección y en sincronismo con el </a:t>
            </a:r>
            <a:r>
              <a:rPr sz="900" dirty="0">
                <a:latin typeface="Comic Sans MS"/>
                <a:cs typeface="Comic Sans MS"/>
              </a:rPr>
              <a:t> </a:t>
            </a:r>
            <a:r>
              <a:rPr sz="900" spc="-5" dirty="0">
                <a:latin typeface="Comic Sans MS"/>
                <a:cs typeface="Comic Sans MS"/>
              </a:rPr>
              <a:t>devanado de campo sobre el rotor.</a:t>
            </a:r>
            <a:r>
              <a:rPr sz="900" dirty="0">
                <a:latin typeface="Comic Sans MS"/>
                <a:cs typeface="Comic Sans MS"/>
              </a:rPr>
              <a:t> </a:t>
            </a:r>
            <a:r>
              <a:rPr sz="900" spc="-5" dirty="0">
                <a:latin typeface="Comic Sans MS"/>
                <a:cs typeface="Comic Sans MS"/>
              </a:rPr>
              <a:t>Durante condiciones </a:t>
            </a:r>
            <a:r>
              <a:rPr sz="900" dirty="0">
                <a:latin typeface="Comic Sans MS"/>
                <a:cs typeface="Comic Sans MS"/>
              </a:rPr>
              <a:t> </a:t>
            </a:r>
            <a:r>
              <a:rPr sz="900" spc="-5" dirty="0">
                <a:latin typeface="Comic Sans MS"/>
                <a:cs typeface="Comic Sans MS"/>
              </a:rPr>
              <a:t>desbalanceadas,</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produce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 </a:t>
            </a:r>
            <a:r>
              <a:rPr sz="900" spc="-254"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La corriente de secuencia negativa gira en la </a:t>
            </a:r>
            <a:r>
              <a:rPr sz="900" dirty="0">
                <a:latin typeface="Comic Sans MS"/>
                <a:cs typeface="Comic Sans MS"/>
              </a:rPr>
              <a:t> </a:t>
            </a:r>
            <a:r>
              <a:rPr sz="900" spc="-5" dirty="0">
                <a:latin typeface="Comic Sans MS"/>
                <a:cs typeface="Comic Sans MS"/>
              </a:rPr>
              <a:t>dirección opuesta a la del rotor.</a:t>
            </a:r>
            <a:r>
              <a:rPr sz="900" dirty="0">
                <a:latin typeface="Comic Sans MS"/>
                <a:cs typeface="Comic Sans MS"/>
              </a:rPr>
              <a:t> </a:t>
            </a:r>
            <a:r>
              <a:rPr sz="900" spc="-5" dirty="0">
                <a:latin typeface="Comic Sans MS"/>
                <a:cs typeface="Comic Sans MS"/>
              </a:rPr>
              <a:t>El flujo producido por </a:t>
            </a:r>
            <a:r>
              <a:rPr sz="900" dirty="0">
                <a:latin typeface="Comic Sans MS"/>
                <a:cs typeface="Comic Sans MS"/>
              </a:rPr>
              <a:t> </a:t>
            </a:r>
            <a:r>
              <a:rPr sz="900" spc="-5" dirty="0">
                <a:latin typeface="Comic Sans MS"/>
                <a:cs typeface="Comic Sans MS"/>
              </a:rPr>
              <a:t>esta corriente visto por el rotor tiene una frecuencia de </a:t>
            </a:r>
            <a:r>
              <a:rPr sz="900" dirty="0">
                <a:latin typeface="Comic Sans MS"/>
                <a:cs typeface="Comic Sans MS"/>
              </a:rPr>
              <a:t> </a:t>
            </a:r>
            <a:r>
              <a:rPr sz="900" spc="-5" dirty="0">
                <a:latin typeface="Comic Sans MS"/>
                <a:cs typeface="Comic Sans MS"/>
              </a:rPr>
              <a:t>dos</a:t>
            </a:r>
            <a:r>
              <a:rPr sz="900" dirty="0">
                <a:latin typeface="Comic Sans MS"/>
                <a:cs typeface="Comic Sans MS"/>
              </a:rPr>
              <a:t> </a:t>
            </a:r>
            <a:r>
              <a:rPr sz="900" spc="-5" dirty="0">
                <a:latin typeface="Comic Sans MS"/>
                <a:cs typeface="Comic Sans MS"/>
              </a:rPr>
              <a:t>veces</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velocidad</a:t>
            </a:r>
            <a:r>
              <a:rPr sz="900" dirty="0">
                <a:latin typeface="Comic Sans MS"/>
                <a:cs typeface="Comic Sans MS"/>
              </a:rPr>
              <a:t> </a:t>
            </a:r>
            <a:r>
              <a:rPr sz="900" spc="-5" dirty="0">
                <a:latin typeface="Comic Sans MS"/>
                <a:cs typeface="Comic Sans MS"/>
              </a:rPr>
              <a:t>síncrona</a:t>
            </a:r>
            <a:r>
              <a:rPr sz="900" dirty="0">
                <a:latin typeface="Comic Sans MS"/>
                <a:cs typeface="Comic Sans MS"/>
              </a:rPr>
              <a:t> </a:t>
            </a:r>
            <a:r>
              <a:rPr sz="900" spc="-5" dirty="0">
                <a:latin typeface="Comic Sans MS"/>
                <a:cs typeface="Comic Sans MS"/>
              </a:rPr>
              <a:t>como</a:t>
            </a:r>
            <a:r>
              <a:rPr sz="900" dirty="0">
                <a:latin typeface="Comic Sans MS"/>
                <a:cs typeface="Comic Sans MS"/>
              </a:rPr>
              <a:t> </a:t>
            </a:r>
            <a:r>
              <a:rPr sz="900" spc="-5" dirty="0">
                <a:latin typeface="Comic Sans MS"/>
                <a:cs typeface="Comic Sans MS"/>
              </a:rPr>
              <a:t>resultado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 </a:t>
            </a:r>
            <a:r>
              <a:rPr sz="900" spc="-254" dirty="0">
                <a:latin typeface="Comic Sans MS"/>
                <a:cs typeface="Comic Sans MS"/>
              </a:rPr>
              <a:t> </a:t>
            </a:r>
            <a:r>
              <a:rPr sz="900" spc="-5" dirty="0">
                <a:latin typeface="Comic Sans MS"/>
                <a:cs typeface="Comic Sans MS"/>
              </a:rPr>
              <a:t>rotación inversa combinada con la rotación positiva del </a:t>
            </a:r>
            <a:r>
              <a:rPr sz="900" dirty="0">
                <a:latin typeface="Comic Sans MS"/>
                <a:cs typeface="Comic Sans MS"/>
              </a:rPr>
              <a:t> </a:t>
            </a:r>
            <a:r>
              <a:rPr sz="900" spc="-5" dirty="0">
                <a:latin typeface="Comic Sans MS"/>
                <a:cs typeface="Comic Sans MS"/>
              </a:rPr>
              <a:t>rotor.</a:t>
            </a:r>
            <a:endParaRPr sz="900">
              <a:latin typeface="Comic Sans MS"/>
              <a:cs typeface="Comic Sans MS"/>
            </a:endParaRPr>
          </a:p>
        </p:txBody>
      </p:sp>
      <p:sp>
        <p:nvSpPr>
          <p:cNvPr id="13" name="object 13"/>
          <p:cNvSpPr txBox="1"/>
          <p:nvPr/>
        </p:nvSpPr>
        <p:spPr>
          <a:xfrm>
            <a:off x="9425492" y="7747578"/>
            <a:ext cx="3053715" cy="483722"/>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 efecto piel de la corriente de doble frecuencia en el </a:t>
            </a:r>
            <a:r>
              <a:rPr sz="900" dirty="0">
                <a:latin typeface="Comic Sans MS"/>
                <a:cs typeface="Comic Sans MS"/>
              </a:rPr>
              <a:t> </a:t>
            </a:r>
            <a:r>
              <a:rPr sz="900" spc="-5" dirty="0">
                <a:latin typeface="Comic Sans MS"/>
                <a:cs typeface="Comic Sans MS"/>
              </a:rPr>
              <a:t>rotor causa esfuerzos en los elementos superficiales del </a:t>
            </a:r>
            <a:r>
              <a:rPr sz="900" dirty="0">
                <a:latin typeface="Comic Sans MS"/>
                <a:cs typeface="Comic Sans MS"/>
              </a:rPr>
              <a:t> </a:t>
            </a:r>
            <a:r>
              <a:rPr sz="900" spc="-5" dirty="0">
                <a:latin typeface="Comic Sans MS"/>
                <a:cs typeface="Comic Sans MS"/>
              </a:rPr>
              <a:t>rotor.</a:t>
            </a:r>
            <a:endParaRPr sz="900">
              <a:latin typeface="Comic Sans MS"/>
              <a:cs typeface="Comic Sans MS"/>
            </a:endParaRPr>
          </a:p>
        </p:txBody>
      </p:sp>
      <p:sp>
        <p:nvSpPr>
          <p:cNvPr id="14" name="object 14"/>
          <p:cNvSpPr txBox="1"/>
          <p:nvPr/>
        </p:nvSpPr>
        <p:spPr>
          <a:xfrm>
            <a:off x="9425492" y="8377643"/>
            <a:ext cx="3053715" cy="9810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1</a:t>
            </a:r>
            <a:r>
              <a:rPr sz="900" dirty="0">
                <a:latin typeface="Comic Sans MS"/>
                <a:cs typeface="Comic Sans MS"/>
              </a:rPr>
              <a:t> </a:t>
            </a:r>
            <a:r>
              <a:rPr sz="900" spc="-5" dirty="0">
                <a:latin typeface="Comic Sans MS"/>
                <a:cs typeface="Comic Sans MS"/>
              </a:rPr>
              <a:t>muestra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forma</a:t>
            </a:r>
            <a:r>
              <a:rPr sz="900" dirty="0">
                <a:latin typeface="Comic Sans MS"/>
                <a:cs typeface="Comic Sans MS"/>
              </a:rPr>
              <a:t> </a:t>
            </a:r>
            <a:r>
              <a:rPr sz="900" spc="-5" dirty="0">
                <a:latin typeface="Comic Sans MS"/>
                <a:cs typeface="Comic Sans MS"/>
              </a:rPr>
              <a:t>general</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rotor.</a:t>
            </a:r>
            <a:r>
              <a:rPr sz="900" dirty="0">
                <a:latin typeface="Comic Sans MS"/>
                <a:cs typeface="Comic Sans MS"/>
              </a:rPr>
              <a:t> </a:t>
            </a:r>
            <a:r>
              <a:rPr sz="900" spc="-5" dirty="0">
                <a:latin typeface="Comic Sans MS"/>
                <a:cs typeface="Comic Sans MS"/>
              </a:rPr>
              <a:t>Las </a:t>
            </a:r>
            <a:r>
              <a:rPr sz="900" spc="-254" dirty="0">
                <a:latin typeface="Comic Sans MS"/>
                <a:cs typeface="Comic Sans MS"/>
              </a:rPr>
              <a:t> </a:t>
            </a:r>
            <a:r>
              <a:rPr sz="900" spc="-5" dirty="0">
                <a:latin typeface="Comic Sans MS"/>
                <a:cs typeface="Comic Sans MS"/>
              </a:rPr>
              <a:t>bobinas del rotor son sujetadas al cuerpo del rotor por </a:t>
            </a:r>
            <a:r>
              <a:rPr sz="900" dirty="0">
                <a:latin typeface="Comic Sans MS"/>
                <a:cs typeface="Comic Sans MS"/>
              </a:rPr>
              <a:t> </a:t>
            </a:r>
            <a:r>
              <a:rPr sz="900" spc="-5" dirty="0">
                <a:latin typeface="Comic Sans MS"/>
                <a:cs typeface="Comic Sans MS"/>
              </a:rPr>
              <a:t>cuñas de metal las cuales son forzadas hacia las ranuras </a:t>
            </a:r>
            <a:r>
              <a:rPr sz="900" dirty="0">
                <a:latin typeface="Comic Sans MS"/>
                <a:cs typeface="Comic Sans MS"/>
              </a:rPr>
              <a:t> </a:t>
            </a:r>
            <a:r>
              <a:rPr sz="900" spc="-5" dirty="0">
                <a:latin typeface="Comic Sans MS"/>
                <a:cs typeface="Comic Sans MS"/>
              </a:rPr>
              <a:t>en</a:t>
            </a:r>
            <a:r>
              <a:rPr sz="900" spc="155" dirty="0">
                <a:latin typeface="Comic Sans MS"/>
                <a:cs typeface="Comic Sans MS"/>
              </a:rPr>
              <a:t> </a:t>
            </a:r>
            <a:r>
              <a:rPr sz="900" spc="-5" dirty="0">
                <a:latin typeface="Comic Sans MS"/>
                <a:cs typeface="Comic Sans MS"/>
              </a:rPr>
              <a:t>los</a:t>
            </a:r>
            <a:r>
              <a:rPr sz="900" spc="155" dirty="0">
                <a:latin typeface="Comic Sans MS"/>
                <a:cs typeface="Comic Sans MS"/>
              </a:rPr>
              <a:t> </a:t>
            </a:r>
            <a:r>
              <a:rPr sz="900" spc="-5" dirty="0">
                <a:latin typeface="Comic Sans MS"/>
                <a:cs typeface="Comic Sans MS"/>
              </a:rPr>
              <a:t>dientes</a:t>
            </a:r>
            <a:r>
              <a:rPr sz="900" spc="150" dirty="0">
                <a:latin typeface="Comic Sans MS"/>
                <a:cs typeface="Comic Sans MS"/>
              </a:rPr>
              <a:t> </a:t>
            </a:r>
            <a:r>
              <a:rPr sz="900" spc="-5" dirty="0">
                <a:latin typeface="Comic Sans MS"/>
                <a:cs typeface="Comic Sans MS"/>
              </a:rPr>
              <a:t>del</a:t>
            </a:r>
            <a:r>
              <a:rPr sz="900" spc="155" dirty="0">
                <a:latin typeface="Comic Sans MS"/>
                <a:cs typeface="Comic Sans MS"/>
              </a:rPr>
              <a:t> </a:t>
            </a:r>
            <a:r>
              <a:rPr sz="900" spc="-5" dirty="0">
                <a:latin typeface="Comic Sans MS"/>
                <a:cs typeface="Comic Sans MS"/>
              </a:rPr>
              <a:t>rotor.</a:t>
            </a:r>
            <a:r>
              <a:rPr sz="900" spc="50" dirty="0">
                <a:latin typeface="Comic Sans MS"/>
                <a:cs typeface="Comic Sans MS"/>
              </a:rPr>
              <a:t> </a:t>
            </a:r>
            <a:r>
              <a:rPr sz="900" spc="-5" dirty="0">
                <a:latin typeface="Comic Sans MS"/>
                <a:cs typeface="Comic Sans MS"/>
              </a:rPr>
              <a:t>Los</a:t>
            </a:r>
            <a:r>
              <a:rPr sz="900" spc="150" dirty="0">
                <a:latin typeface="Comic Sans MS"/>
                <a:cs typeface="Comic Sans MS"/>
              </a:rPr>
              <a:t> </a:t>
            </a:r>
            <a:r>
              <a:rPr sz="900" spc="-5" dirty="0">
                <a:latin typeface="Comic Sans MS"/>
                <a:cs typeface="Comic Sans MS"/>
              </a:rPr>
              <a:t>extremos</a:t>
            </a:r>
            <a:r>
              <a:rPr sz="900" spc="150" dirty="0">
                <a:latin typeface="Comic Sans MS"/>
                <a:cs typeface="Comic Sans MS"/>
              </a:rPr>
              <a:t> </a:t>
            </a:r>
            <a:r>
              <a:rPr sz="900" spc="-5" dirty="0">
                <a:latin typeface="Comic Sans MS"/>
                <a:cs typeface="Comic Sans MS"/>
              </a:rPr>
              <a:t>de</a:t>
            </a:r>
            <a:r>
              <a:rPr sz="900" spc="150" dirty="0">
                <a:latin typeface="Comic Sans MS"/>
                <a:cs typeface="Comic Sans MS"/>
              </a:rPr>
              <a:t> </a:t>
            </a:r>
            <a:r>
              <a:rPr sz="900" spc="-5" dirty="0">
                <a:latin typeface="Comic Sans MS"/>
                <a:cs typeface="Comic Sans MS"/>
              </a:rPr>
              <a:t>las</a:t>
            </a:r>
            <a:r>
              <a:rPr sz="900" spc="155" dirty="0">
                <a:latin typeface="Comic Sans MS"/>
                <a:cs typeface="Comic Sans MS"/>
              </a:rPr>
              <a:t> </a:t>
            </a:r>
            <a:r>
              <a:rPr sz="900" spc="-5" dirty="0">
                <a:latin typeface="Comic Sans MS"/>
                <a:cs typeface="Comic Sans MS"/>
              </a:rPr>
              <a:t>bobinas </a:t>
            </a:r>
            <a:r>
              <a:rPr sz="900" spc="-260" dirty="0">
                <a:latin typeface="Comic Sans MS"/>
                <a:cs typeface="Comic Sans MS"/>
              </a:rPr>
              <a:t> </a:t>
            </a:r>
            <a:r>
              <a:rPr sz="900" spc="-5" dirty="0">
                <a:latin typeface="Comic Sans MS"/>
                <a:cs typeface="Comic Sans MS"/>
              </a:rPr>
              <a:t>son soportadas contra fuerzas centrífugas por anillos de </a:t>
            </a:r>
            <a:r>
              <a:rPr sz="900" dirty="0">
                <a:latin typeface="Comic Sans MS"/>
                <a:cs typeface="Comic Sans MS"/>
              </a:rPr>
              <a:t> </a:t>
            </a:r>
            <a:r>
              <a:rPr sz="900" spc="-5" dirty="0">
                <a:latin typeface="Comic Sans MS"/>
                <a:cs typeface="Comic Sans MS"/>
              </a:rPr>
              <a:t>retención</a:t>
            </a:r>
            <a:r>
              <a:rPr sz="900" spc="20" dirty="0">
                <a:latin typeface="Comic Sans MS"/>
                <a:cs typeface="Comic Sans MS"/>
              </a:rPr>
              <a:t> </a:t>
            </a:r>
            <a:r>
              <a:rPr sz="900" spc="-5" dirty="0">
                <a:latin typeface="Comic Sans MS"/>
                <a:cs typeface="Comic Sans MS"/>
              </a:rPr>
              <a:t>de</a:t>
            </a:r>
            <a:r>
              <a:rPr sz="900" spc="15" dirty="0">
                <a:latin typeface="Comic Sans MS"/>
                <a:cs typeface="Comic Sans MS"/>
              </a:rPr>
              <a:t> </a:t>
            </a:r>
            <a:r>
              <a:rPr sz="900" spc="-5" dirty="0">
                <a:latin typeface="Comic Sans MS"/>
                <a:cs typeface="Comic Sans MS"/>
              </a:rPr>
              <a:t>acero</a:t>
            </a:r>
            <a:r>
              <a:rPr sz="900" spc="20" dirty="0">
                <a:latin typeface="Comic Sans MS"/>
                <a:cs typeface="Comic Sans MS"/>
              </a:rPr>
              <a:t> </a:t>
            </a:r>
            <a:r>
              <a:rPr sz="900" spc="-5" dirty="0">
                <a:latin typeface="Comic Sans MS"/>
                <a:cs typeface="Comic Sans MS"/>
              </a:rPr>
              <a:t>los</a:t>
            </a:r>
            <a:r>
              <a:rPr sz="900" spc="10" dirty="0">
                <a:latin typeface="Comic Sans MS"/>
                <a:cs typeface="Comic Sans MS"/>
              </a:rPr>
              <a:t> </a:t>
            </a:r>
            <a:r>
              <a:rPr sz="900" spc="-5" dirty="0">
                <a:latin typeface="Comic Sans MS"/>
                <a:cs typeface="Comic Sans MS"/>
              </a:rPr>
              <a:t>cuales</a:t>
            </a:r>
            <a:r>
              <a:rPr sz="900" spc="10" dirty="0">
                <a:latin typeface="Comic Sans MS"/>
                <a:cs typeface="Comic Sans MS"/>
              </a:rPr>
              <a:t> </a:t>
            </a:r>
            <a:r>
              <a:rPr sz="900" spc="-5" dirty="0">
                <a:latin typeface="Comic Sans MS"/>
                <a:cs typeface="Comic Sans MS"/>
              </a:rPr>
              <a:t>están</a:t>
            </a:r>
            <a:r>
              <a:rPr sz="900" spc="10" dirty="0">
                <a:latin typeface="Comic Sans MS"/>
                <a:cs typeface="Comic Sans MS"/>
              </a:rPr>
              <a:t> </a:t>
            </a:r>
            <a:r>
              <a:rPr sz="900" spc="-5" dirty="0">
                <a:latin typeface="Comic Sans MS"/>
                <a:cs typeface="Comic Sans MS"/>
              </a:rPr>
              <a:t>fijados</a:t>
            </a:r>
            <a:r>
              <a:rPr sz="900" spc="15" dirty="0">
                <a:latin typeface="Comic Sans MS"/>
                <a:cs typeface="Comic Sans MS"/>
              </a:rPr>
              <a:t> </a:t>
            </a:r>
            <a:r>
              <a:rPr sz="900" spc="-5" dirty="0">
                <a:latin typeface="Comic Sans MS"/>
                <a:cs typeface="Comic Sans MS"/>
              </a:rPr>
              <a:t>alrededor</a:t>
            </a:r>
            <a:r>
              <a:rPr sz="900" spc="10" dirty="0">
                <a:latin typeface="Comic Sans MS"/>
                <a:cs typeface="Comic Sans MS"/>
              </a:rPr>
              <a:t> </a:t>
            </a:r>
            <a:r>
              <a:rPr sz="900" spc="-5" dirty="0">
                <a:latin typeface="Comic Sans MS"/>
                <a:cs typeface="Comic Sans MS"/>
              </a:rPr>
              <a:t>del</a:t>
            </a:r>
            <a:endParaRPr sz="900">
              <a:latin typeface="Comic Sans MS"/>
              <a:cs typeface="Comic Sans MS"/>
            </a:endParaRPr>
          </a:p>
        </p:txBody>
      </p:sp>
      <p:sp>
        <p:nvSpPr>
          <p:cNvPr id="15" name="object 15"/>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16" name="object 16"/>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57</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90" y="877171"/>
            <a:ext cx="3053715" cy="193675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cuerpo del rotor.</a:t>
            </a:r>
            <a:r>
              <a:rPr sz="900" dirty="0">
                <a:latin typeface="Comic Sans MS"/>
                <a:cs typeface="Comic Sans MS"/>
              </a:rPr>
              <a:t> </a:t>
            </a:r>
            <a:r>
              <a:rPr sz="900" spc="-5" dirty="0">
                <a:latin typeface="Comic Sans MS"/>
                <a:cs typeface="Comic Sans MS"/>
              </a:rPr>
              <a:t>El efecto piel causa que las corrientes </a:t>
            </a:r>
            <a:r>
              <a:rPr sz="900" dirty="0">
                <a:latin typeface="Comic Sans MS"/>
                <a:cs typeface="Comic Sans MS"/>
              </a:rPr>
              <a:t> </a:t>
            </a:r>
            <a:r>
              <a:rPr sz="900" spc="-5" dirty="0">
                <a:latin typeface="Comic Sans MS"/>
                <a:cs typeface="Comic Sans MS"/>
              </a:rPr>
              <a:t>de</a:t>
            </a:r>
            <a:r>
              <a:rPr sz="900" spc="135" dirty="0">
                <a:latin typeface="Comic Sans MS"/>
                <a:cs typeface="Comic Sans MS"/>
              </a:rPr>
              <a:t> </a:t>
            </a:r>
            <a:r>
              <a:rPr sz="900" spc="-5" dirty="0">
                <a:latin typeface="Comic Sans MS"/>
                <a:cs typeface="Comic Sans MS"/>
              </a:rPr>
              <a:t>doble</a:t>
            </a:r>
            <a:r>
              <a:rPr sz="900" spc="140" dirty="0">
                <a:latin typeface="Comic Sans MS"/>
                <a:cs typeface="Comic Sans MS"/>
              </a:rPr>
              <a:t> </a:t>
            </a:r>
            <a:r>
              <a:rPr sz="900" spc="-5" dirty="0">
                <a:latin typeface="Comic Sans MS"/>
                <a:cs typeface="Comic Sans MS"/>
              </a:rPr>
              <a:t>frecuencia</a:t>
            </a:r>
            <a:r>
              <a:rPr sz="900" spc="135" dirty="0">
                <a:latin typeface="Comic Sans MS"/>
                <a:cs typeface="Comic Sans MS"/>
              </a:rPr>
              <a:t> </a:t>
            </a:r>
            <a:r>
              <a:rPr sz="900" spc="-5" dirty="0">
                <a:latin typeface="Comic Sans MS"/>
                <a:cs typeface="Comic Sans MS"/>
              </a:rPr>
              <a:t>sean</a:t>
            </a:r>
            <a:r>
              <a:rPr sz="900" spc="130" dirty="0">
                <a:latin typeface="Comic Sans MS"/>
                <a:cs typeface="Comic Sans MS"/>
              </a:rPr>
              <a:t> </a:t>
            </a:r>
            <a:r>
              <a:rPr sz="900" spc="-5" dirty="0">
                <a:latin typeface="Comic Sans MS"/>
                <a:cs typeface="Comic Sans MS"/>
              </a:rPr>
              <a:t>concentradas</a:t>
            </a:r>
            <a:r>
              <a:rPr sz="900" spc="135" dirty="0">
                <a:latin typeface="Comic Sans MS"/>
                <a:cs typeface="Comic Sans MS"/>
              </a:rPr>
              <a:t> </a:t>
            </a:r>
            <a:r>
              <a:rPr sz="900" spc="-5" dirty="0">
                <a:latin typeface="Comic Sans MS"/>
                <a:cs typeface="Comic Sans MS"/>
              </a:rPr>
              <a:t>en</a:t>
            </a:r>
            <a:r>
              <a:rPr sz="900" spc="130" dirty="0">
                <a:latin typeface="Comic Sans MS"/>
                <a:cs typeface="Comic Sans MS"/>
              </a:rPr>
              <a:t> </a:t>
            </a:r>
            <a:r>
              <a:rPr sz="900" spc="-5" dirty="0">
                <a:latin typeface="Comic Sans MS"/>
                <a:cs typeface="Comic Sans MS"/>
              </a:rPr>
              <a:t>la</a:t>
            </a:r>
            <a:r>
              <a:rPr sz="900" spc="130" dirty="0">
                <a:latin typeface="Comic Sans MS"/>
                <a:cs typeface="Comic Sans MS"/>
              </a:rPr>
              <a:t> </a:t>
            </a:r>
            <a:r>
              <a:rPr sz="900" spc="-5" dirty="0">
                <a:latin typeface="Comic Sans MS"/>
                <a:cs typeface="Comic Sans MS"/>
              </a:rPr>
              <a:t>superficie </a:t>
            </a:r>
            <a:r>
              <a:rPr sz="900" spc="-254" dirty="0">
                <a:latin typeface="Comic Sans MS"/>
                <a:cs typeface="Comic Sans MS"/>
              </a:rPr>
              <a:t> </a:t>
            </a:r>
            <a:r>
              <a:rPr sz="900" spc="-5" dirty="0">
                <a:latin typeface="Comic Sans MS"/>
                <a:cs typeface="Comic Sans MS"/>
              </a:rPr>
              <a:t>de la cara del polo y dientes.</a:t>
            </a:r>
            <a:r>
              <a:rPr sz="900" dirty="0">
                <a:latin typeface="Comic Sans MS"/>
                <a:cs typeface="Comic Sans MS"/>
              </a:rPr>
              <a:t> </a:t>
            </a:r>
            <a:r>
              <a:rPr sz="900" spc="-5" dirty="0">
                <a:latin typeface="Comic Sans MS"/>
                <a:cs typeface="Comic Sans MS"/>
              </a:rPr>
              <a:t>Las ranuras del rotor y las </a:t>
            </a:r>
            <a:r>
              <a:rPr sz="900" dirty="0">
                <a:latin typeface="Comic Sans MS"/>
                <a:cs typeface="Comic Sans MS"/>
              </a:rPr>
              <a:t> </a:t>
            </a:r>
            <a:r>
              <a:rPr sz="900" spc="-5" dirty="0">
                <a:latin typeface="Comic Sans MS"/>
                <a:cs typeface="Comic Sans MS"/>
              </a:rPr>
              <a:t>pistas metálicas debajo de las ranuras, las cuales son </a:t>
            </a:r>
            <a:r>
              <a:rPr sz="900" dirty="0">
                <a:latin typeface="Comic Sans MS"/>
                <a:cs typeface="Comic Sans MS"/>
              </a:rPr>
              <a:t> </a:t>
            </a:r>
            <a:r>
              <a:rPr sz="900" spc="-5" dirty="0">
                <a:latin typeface="Comic Sans MS"/>
                <a:cs typeface="Comic Sans MS"/>
              </a:rPr>
              <a:t>localizados cerca de la superficie del rotor, conducen la </a:t>
            </a:r>
            <a:r>
              <a:rPr sz="900" dirty="0">
                <a:latin typeface="Comic Sans MS"/>
                <a:cs typeface="Comic Sans MS"/>
              </a:rPr>
              <a:t> </a:t>
            </a:r>
            <a:r>
              <a:rPr sz="900" spc="-5" dirty="0">
                <a:latin typeface="Comic Sans MS"/>
                <a:cs typeface="Comic Sans MS"/>
              </a:rPr>
              <a:t>corriente de alta frecuencia.</a:t>
            </a:r>
            <a:r>
              <a:rPr sz="900" dirty="0">
                <a:latin typeface="Comic Sans MS"/>
                <a:cs typeface="Comic Sans MS"/>
              </a:rPr>
              <a:t> </a:t>
            </a:r>
            <a:r>
              <a:rPr sz="900" spc="-5" dirty="0">
                <a:latin typeface="Comic Sans MS"/>
                <a:cs typeface="Comic Sans MS"/>
              </a:rPr>
              <a:t>Esta corriente fluye a lo </a:t>
            </a:r>
            <a:r>
              <a:rPr sz="900" dirty="0">
                <a:latin typeface="Comic Sans MS"/>
                <a:cs typeface="Comic Sans MS"/>
              </a:rPr>
              <a:t> </a:t>
            </a:r>
            <a:r>
              <a:rPr sz="900" spc="-5" dirty="0">
                <a:latin typeface="Comic Sans MS"/>
                <a:cs typeface="Comic Sans MS"/>
              </a:rPr>
              <a:t>largo de la superficie hacia los anillos de retención.</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corriente entonces fluye a través del contacto metal a </a:t>
            </a:r>
            <a:r>
              <a:rPr sz="900" dirty="0">
                <a:latin typeface="Comic Sans MS"/>
                <a:cs typeface="Comic Sans MS"/>
              </a:rPr>
              <a:t> </a:t>
            </a:r>
            <a:r>
              <a:rPr sz="900" spc="-5" dirty="0">
                <a:latin typeface="Comic Sans MS"/>
                <a:cs typeface="Comic Sans MS"/>
              </a:rPr>
              <a:t>metal</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anillos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retención</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rotor</a:t>
            </a:r>
            <a:r>
              <a:rPr sz="900" spc="254" dirty="0">
                <a:latin typeface="Comic Sans MS"/>
                <a:cs typeface="Comic Sans MS"/>
              </a:rPr>
              <a:t> </a:t>
            </a:r>
            <a:r>
              <a:rPr sz="900" spc="-5" dirty="0">
                <a:latin typeface="Comic Sans MS"/>
                <a:cs typeface="Comic Sans MS"/>
              </a:rPr>
              <a:t>y</a:t>
            </a:r>
            <a:r>
              <a:rPr sz="900" spc="260" dirty="0">
                <a:latin typeface="Comic Sans MS"/>
                <a:cs typeface="Comic Sans MS"/>
              </a:rPr>
              <a:t> </a:t>
            </a:r>
            <a:r>
              <a:rPr sz="900" spc="-5" dirty="0">
                <a:latin typeface="Comic Sans MS"/>
                <a:cs typeface="Comic Sans MS"/>
              </a:rPr>
              <a:t>ranuras. </a:t>
            </a:r>
            <a:r>
              <a:rPr sz="900" dirty="0">
                <a:latin typeface="Comic Sans MS"/>
                <a:cs typeface="Comic Sans MS"/>
              </a:rPr>
              <a:t> </a:t>
            </a:r>
            <a:r>
              <a:rPr sz="900" spc="-5" dirty="0">
                <a:latin typeface="Comic Sans MS"/>
                <a:cs typeface="Comic Sans MS"/>
              </a:rPr>
              <a:t>Debido al efecto piel, únicamente una pequeña parte de </a:t>
            </a:r>
            <a:r>
              <a:rPr sz="900" dirty="0">
                <a:latin typeface="Comic Sans MS"/>
                <a:cs typeface="Comic Sans MS"/>
              </a:rPr>
              <a:t> </a:t>
            </a:r>
            <a:r>
              <a:rPr sz="900" spc="-5" dirty="0">
                <a:latin typeface="Comic Sans MS"/>
                <a:cs typeface="Comic Sans MS"/>
              </a:rPr>
              <a:t>esta corriente de alta frecuencia fluye en los devanados </a:t>
            </a:r>
            <a:r>
              <a:rPr sz="900" dirty="0">
                <a:latin typeface="Comic Sans MS"/>
                <a:cs typeface="Comic Sans MS"/>
              </a:rPr>
              <a:t> </a:t>
            </a:r>
            <a:r>
              <a:rPr sz="900" spc="-5" dirty="0">
                <a:latin typeface="Comic Sans MS"/>
                <a:cs typeface="Comic Sans MS"/>
              </a:rPr>
              <a:t>de campo.</a:t>
            </a:r>
            <a:endParaRPr sz="900">
              <a:latin typeface="Comic Sans MS"/>
              <a:cs typeface="Comic Sans MS"/>
            </a:endParaRPr>
          </a:p>
        </p:txBody>
      </p:sp>
      <p:pic>
        <p:nvPicPr>
          <p:cNvPr id="3" name="object 3"/>
          <p:cNvPicPr/>
          <p:nvPr/>
        </p:nvPicPr>
        <p:blipFill>
          <a:blip r:embed="rId2" cstate="print"/>
          <a:stretch>
            <a:fillRect/>
          </a:stretch>
        </p:blipFill>
        <p:spPr>
          <a:xfrm>
            <a:off x="6000599" y="3064209"/>
            <a:ext cx="2891899" cy="1648004"/>
          </a:xfrm>
          <a:prstGeom prst="rect">
            <a:avLst/>
          </a:prstGeom>
        </p:spPr>
      </p:pic>
      <p:sp>
        <p:nvSpPr>
          <p:cNvPr id="4" name="object 4"/>
          <p:cNvSpPr txBox="1"/>
          <p:nvPr/>
        </p:nvSpPr>
        <p:spPr>
          <a:xfrm>
            <a:off x="6032091" y="4934903"/>
            <a:ext cx="2277110"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1.</a:t>
            </a:r>
            <a:r>
              <a:rPr sz="800" spc="240" dirty="0">
                <a:latin typeface="Comic Sans MS"/>
                <a:cs typeface="Comic Sans MS"/>
              </a:rPr>
              <a:t> </a:t>
            </a:r>
            <a:r>
              <a:rPr sz="800" b="1" spc="-5" dirty="0">
                <a:latin typeface="Comic Sans MS"/>
                <a:cs typeface="Comic Sans MS"/>
              </a:rPr>
              <a:t>Corrientes</a:t>
            </a:r>
            <a:r>
              <a:rPr sz="800" b="1" dirty="0">
                <a:latin typeface="Comic Sans MS"/>
                <a:cs typeface="Comic Sans MS"/>
              </a:rPr>
              <a:t> </a:t>
            </a:r>
            <a:r>
              <a:rPr sz="800" b="1" spc="-5" dirty="0">
                <a:latin typeface="Comic Sans MS"/>
                <a:cs typeface="Comic Sans MS"/>
              </a:rPr>
              <a:t>en</a:t>
            </a:r>
            <a:r>
              <a:rPr sz="800" b="1" spc="10" dirty="0">
                <a:latin typeface="Comic Sans MS"/>
                <a:cs typeface="Comic Sans MS"/>
              </a:rPr>
              <a:t> </a:t>
            </a:r>
            <a:r>
              <a:rPr sz="800" b="1" spc="-5" dirty="0">
                <a:latin typeface="Comic Sans MS"/>
                <a:cs typeface="Comic Sans MS"/>
              </a:rPr>
              <a:t>la</a:t>
            </a:r>
            <a:r>
              <a:rPr sz="800" b="1" dirty="0">
                <a:latin typeface="Comic Sans MS"/>
                <a:cs typeface="Comic Sans MS"/>
              </a:rPr>
              <a:t> </a:t>
            </a:r>
            <a:r>
              <a:rPr sz="800" b="1" spc="-5" dirty="0">
                <a:latin typeface="Comic Sans MS"/>
                <a:cs typeface="Comic Sans MS"/>
              </a:rPr>
              <a:t>superficie</a:t>
            </a:r>
            <a:r>
              <a:rPr sz="800" b="1" spc="5" dirty="0">
                <a:latin typeface="Comic Sans MS"/>
                <a:cs typeface="Comic Sans MS"/>
              </a:rPr>
              <a:t> </a:t>
            </a:r>
            <a:r>
              <a:rPr sz="800" b="1" spc="-10" dirty="0">
                <a:latin typeface="Comic Sans MS"/>
                <a:cs typeface="Comic Sans MS"/>
              </a:rPr>
              <a:t>del</a:t>
            </a:r>
            <a:r>
              <a:rPr sz="800" b="1" dirty="0">
                <a:latin typeface="Comic Sans MS"/>
                <a:cs typeface="Comic Sans MS"/>
              </a:rPr>
              <a:t> </a:t>
            </a:r>
            <a:r>
              <a:rPr sz="800" b="1" spc="-10" dirty="0">
                <a:latin typeface="Comic Sans MS"/>
                <a:cs typeface="Comic Sans MS"/>
              </a:rPr>
              <a:t>rotor</a:t>
            </a:r>
            <a:endParaRPr sz="800">
              <a:latin typeface="Comic Sans MS"/>
              <a:cs typeface="Comic Sans MS"/>
            </a:endParaRPr>
          </a:p>
        </p:txBody>
      </p:sp>
      <p:sp>
        <p:nvSpPr>
          <p:cNvPr id="5" name="object 5"/>
          <p:cNvSpPr txBox="1"/>
          <p:nvPr/>
        </p:nvSpPr>
        <p:spPr>
          <a:xfrm>
            <a:off x="5942190" y="5208420"/>
            <a:ext cx="3053715" cy="177800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 calentamiento por secuencia negativa más allá de los </a:t>
            </a:r>
            <a:r>
              <a:rPr sz="900" dirty="0">
                <a:latin typeface="Comic Sans MS"/>
                <a:cs typeface="Comic Sans MS"/>
              </a:rPr>
              <a:t> </a:t>
            </a:r>
            <a:r>
              <a:rPr sz="900" spc="-5" dirty="0">
                <a:latin typeface="Comic Sans MS"/>
                <a:cs typeface="Comic Sans MS"/>
              </a:rPr>
              <a:t>límites del rotor resulta en dos modos de falla.</a:t>
            </a:r>
            <a:r>
              <a:rPr sz="900" dirty="0">
                <a:latin typeface="Comic Sans MS"/>
                <a:cs typeface="Comic Sans MS"/>
              </a:rPr>
              <a:t> </a:t>
            </a:r>
            <a:r>
              <a:rPr sz="900" spc="-5" dirty="0">
                <a:latin typeface="Comic Sans MS"/>
                <a:cs typeface="Comic Sans MS"/>
              </a:rPr>
              <a:t>Primero, </a:t>
            </a:r>
            <a:r>
              <a:rPr sz="900" dirty="0">
                <a:latin typeface="Comic Sans MS"/>
                <a:cs typeface="Comic Sans MS"/>
              </a:rPr>
              <a:t> </a:t>
            </a:r>
            <a:r>
              <a:rPr sz="900" spc="-5" dirty="0">
                <a:latin typeface="Comic Sans MS"/>
                <a:cs typeface="Comic Sans MS"/>
              </a:rPr>
              <a:t>las ranuras son sobrecalentadas al punto donde ellas se </a:t>
            </a:r>
            <a:r>
              <a:rPr sz="900" dirty="0">
                <a:latin typeface="Comic Sans MS"/>
                <a:cs typeface="Comic Sans MS"/>
              </a:rPr>
              <a:t> </a:t>
            </a:r>
            <a:r>
              <a:rPr sz="900" spc="-5" dirty="0">
                <a:latin typeface="Comic Sans MS"/>
                <a:cs typeface="Comic Sans MS"/>
              </a:rPr>
              <a:t>recosen</a:t>
            </a:r>
            <a:r>
              <a:rPr sz="900" dirty="0">
                <a:latin typeface="Comic Sans MS"/>
                <a:cs typeface="Comic Sans MS"/>
              </a:rPr>
              <a:t> </a:t>
            </a:r>
            <a:r>
              <a:rPr sz="900" spc="-5" dirty="0">
                <a:latin typeface="Comic Sans MS"/>
                <a:cs typeface="Comic Sans MS"/>
              </a:rPr>
              <a:t>lo</a:t>
            </a:r>
            <a:r>
              <a:rPr sz="900" dirty="0">
                <a:latin typeface="Comic Sans MS"/>
                <a:cs typeface="Comic Sans MS"/>
              </a:rPr>
              <a:t> </a:t>
            </a:r>
            <a:r>
              <a:rPr sz="900" spc="-5" dirty="0">
                <a:latin typeface="Comic Sans MS"/>
                <a:cs typeface="Comic Sans MS"/>
              </a:rPr>
              <a:t>suficiente</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romperse.</a:t>
            </a:r>
            <a:r>
              <a:rPr sz="900" dirty="0">
                <a:latin typeface="Comic Sans MS"/>
                <a:cs typeface="Comic Sans MS"/>
              </a:rPr>
              <a:t> </a:t>
            </a:r>
            <a:r>
              <a:rPr sz="900" spc="-5" dirty="0">
                <a:latin typeface="Comic Sans MS"/>
                <a:cs typeface="Comic Sans MS"/>
              </a:rPr>
              <a:t>Segundo,</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calentamiento</a:t>
            </a:r>
            <a:r>
              <a:rPr sz="900" spc="120" dirty="0">
                <a:latin typeface="Comic Sans MS"/>
                <a:cs typeface="Comic Sans MS"/>
              </a:rPr>
              <a:t> </a:t>
            </a:r>
            <a:r>
              <a:rPr sz="900" spc="-5" dirty="0">
                <a:latin typeface="Comic Sans MS"/>
                <a:cs typeface="Comic Sans MS"/>
              </a:rPr>
              <a:t>puede</a:t>
            </a:r>
            <a:r>
              <a:rPr sz="900" spc="125" dirty="0">
                <a:latin typeface="Comic Sans MS"/>
                <a:cs typeface="Comic Sans MS"/>
              </a:rPr>
              <a:t> </a:t>
            </a:r>
            <a:r>
              <a:rPr sz="900" spc="-5" dirty="0">
                <a:latin typeface="Comic Sans MS"/>
                <a:cs typeface="Comic Sans MS"/>
              </a:rPr>
              <a:t>causar</a:t>
            </a:r>
            <a:r>
              <a:rPr sz="900" spc="120" dirty="0">
                <a:latin typeface="Comic Sans MS"/>
                <a:cs typeface="Comic Sans MS"/>
              </a:rPr>
              <a:t> </a:t>
            </a:r>
            <a:r>
              <a:rPr sz="900" spc="-5" dirty="0">
                <a:latin typeface="Comic Sans MS"/>
                <a:cs typeface="Comic Sans MS"/>
              </a:rPr>
              <a:t>que</a:t>
            </a:r>
            <a:r>
              <a:rPr sz="900" spc="125" dirty="0">
                <a:latin typeface="Comic Sans MS"/>
                <a:cs typeface="Comic Sans MS"/>
              </a:rPr>
              <a:t> </a:t>
            </a:r>
            <a:r>
              <a:rPr sz="900" spc="-5" dirty="0">
                <a:latin typeface="Comic Sans MS"/>
                <a:cs typeface="Comic Sans MS"/>
              </a:rPr>
              <a:t>los</a:t>
            </a:r>
            <a:r>
              <a:rPr sz="900" spc="120" dirty="0">
                <a:latin typeface="Comic Sans MS"/>
                <a:cs typeface="Comic Sans MS"/>
              </a:rPr>
              <a:t> </a:t>
            </a:r>
            <a:r>
              <a:rPr sz="900" spc="-5" dirty="0">
                <a:latin typeface="Comic Sans MS"/>
                <a:cs typeface="Comic Sans MS"/>
              </a:rPr>
              <a:t>anillos</a:t>
            </a:r>
            <a:r>
              <a:rPr sz="900" spc="100" dirty="0">
                <a:latin typeface="Comic Sans MS"/>
                <a:cs typeface="Comic Sans MS"/>
              </a:rPr>
              <a:t> </a:t>
            </a:r>
            <a:r>
              <a:rPr sz="900" spc="-5" dirty="0">
                <a:latin typeface="Comic Sans MS"/>
                <a:cs typeface="Comic Sans MS"/>
              </a:rPr>
              <a:t>de</a:t>
            </a:r>
            <a:r>
              <a:rPr sz="900" spc="114" dirty="0">
                <a:latin typeface="Comic Sans MS"/>
                <a:cs typeface="Comic Sans MS"/>
              </a:rPr>
              <a:t> </a:t>
            </a:r>
            <a:r>
              <a:rPr sz="900" spc="-5" dirty="0">
                <a:latin typeface="Comic Sans MS"/>
                <a:cs typeface="Comic Sans MS"/>
              </a:rPr>
              <a:t>retención </a:t>
            </a:r>
            <a:r>
              <a:rPr sz="900" spc="-254" dirty="0">
                <a:latin typeface="Comic Sans MS"/>
                <a:cs typeface="Comic Sans MS"/>
              </a:rPr>
              <a:t> </a:t>
            </a:r>
            <a:r>
              <a:rPr sz="900" spc="-5" dirty="0">
                <a:latin typeface="Comic Sans MS"/>
                <a:cs typeface="Comic Sans MS"/>
              </a:rPr>
              <a:t>se expandan y floten libres del cuerpo del rotor lo que </a:t>
            </a:r>
            <a:r>
              <a:rPr sz="900" dirty="0">
                <a:latin typeface="Comic Sans MS"/>
                <a:cs typeface="Comic Sans MS"/>
              </a:rPr>
              <a:t> </a:t>
            </a:r>
            <a:r>
              <a:rPr sz="900" spc="-5" dirty="0">
                <a:latin typeface="Comic Sans MS"/>
                <a:cs typeface="Comic Sans MS"/>
              </a:rPr>
              <a:t>resulta</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arqueos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soportes.</a:t>
            </a:r>
            <a:r>
              <a:rPr sz="900" spc="260" dirty="0">
                <a:latin typeface="Comic Sans MS"/>
                <a:cs typeface="Comic Sans MS"/>
              </a:rPr>
              <a:t> </a:t>
            </a:r>
            <a:r>
              <a:rPr sz="900" spc="-5" dirty="0">
                <a:latin typeface="Comic Sans MS"/>
                <a:cs typeface="Comic Sans MS"/>
              </a:rPr>
              <a:t>En</a:t>
            </a:r>
            <a:r>
              <a:rPr sz="900" spc="254" dirty="0">
                <a:latin typeface="Comic Sans MS"/>
                <a:cs typeface="Comic Sans MS"/>
              </a:rPr>
              <a:t> </a:t>
            </a:r>
            <a:r>
              <a:rPr sz="900" spc="-5" dirty="0">
                <a:latin typeface="Comic Sans MS"/>
                <a:cs typeface="Comic Sans MS"/>
              </a:rPr>
              <a:t>máquinas </a:t>
            </a:r>
            <a:r>
              <a:rPr sz="900" dirty="0">
                <a:latin typeface="Comic Sans MS"/>
                <a:cs typeface="Comic Sans MS"/>
              </a:rPr>
              <a:t> </a:t>
            </a:r>
            <a:r>
              <a:rPr sz="900" spc="-5" dirty="0">
                <a:latin typeface="Comic Sans MS"/>
                <a:cs typeface="Comic Sans MS"/>
              </a:rPr>
              <a:t>pequeñas, la falla ocurre primero en los soportes y en </a:t>
            </a:r>
            <a:r>
              <a:rPr sz="900" dirty="0">
                <a:latin typeface="Comic Sans MS"/>
                <a:cs typeface="Comic Sans MS"/>
              </a:rPr>
              <a:t> </a:t>
            </a:r>
            <a:r>
              <a:rPr sz="900" spc="-5" dirty="0">
                <a:latin typeface="Comic Sans MS"/>
                <a:cs typeface="Comic Sans MS"/>
              </a:rPr>
              <a:t>máquinas grandes, la ruptura de las ranuras después de </a:t>
            </a:r>
            <a:r>
              <a:rPr sz="900" dirty="0">
                <a:latin typeface="Comic Sans MS"/>
                <a:cs typeface="Comic Sans MS"/>
              </a:rPr>
              <a:t> </a:t>
            </a:r>
            <a:r>
              <a:rPr sz="900" spc="-5" dirty="0">
                <a:latin typeface="Comic Sans MS"/>
                <a:cs typeface="Comic Sans MS"/>
              </a:rPr>
              <a:t>que han sido recocidas por sobrecalentamiento ocurre </a:t>
            </a:r>
            <a:r>
              <a:rPr sz="900" dirty="0">
                <a:latin typeface="Comic Sans MS"/>
                <a:cs typeface="Comic Sans MS"/>
              </a:rPr>
              <a:t> </a:t>
            </a:r>
            <a:r>
              <a:rPr sz="900" spc="-5" dirty="0">
                <a:latin typeface="Comic Sans MS"/>
                <a:cs typeface="Comic Sans MS"/>
              </a:rPr>
              <a:t>primero.</a:t>
            </a:r>
            <a:endParaRPr sz="900">
              <a:latin typeface="Comic Sans MS"/>
              <a:cs typeface="Comic Sans MS"/>
            </a:endParaRPr>
          </a:p>
        </p:txBody>
      </p:sp>
      <p:sp>
        <p:nvSpPr>
          <p:cNvPr id="6" name="object 6"/>
          <p:cNvSpPr txBox="1"/>
          <p:nvPr/>
        </p:nvSpPr>
        <p:spPr>
          <a:xfrm>
            <a:off x="5942189" y="7113066"/>
            <a:ext cx="3053080" cy="483722"/>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Ambos</a:t>
            </a:r>
            <a:r>
              <a:rPr sz="900" dirty="0">
                <a:latin typeface="Comic Sans MS"/>
                <a:cs typeface="Comic Sans MS"/>
              </a:rPr>
              <a:t> </a:t>
            </a:r>
            <a:r>
              <a:rPr sz="900" spc="-5" dirty="0">
                <a:latin typeface="Comic Sans MS"/>
                <a:cs typeface="Comic Sans MS"/>
              </a:rPr>
              <a:t>modos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dan</a:t>
            </a:r>
            <a:r>
              <a:rPr sz="900" dirty="0">
                <a:latin typeface="Comic Sans MS"/>
                <a:cs typeface="Comic Sans MS"/>
              </a:rPr>
              <a:t> </a:t>
            </a:r>
            <a:r>
              <a:rPr sz="900" spc="-5" dirty="0">
                <a:latin typeface="Comic Sans MS"/>
                <a:cs typeface="Comic Sans MS"/>
              </a:rPr>
              <a:t>como</a:t>
            </a:r>
            <a:r>
              <a:rPr sz="900" spc="260" dirty="0">
                <a:latin typeface="Comic Sans MS"/>
                <a:cs typeface="Comic Sans MS"/>
              </a:rPr>
              <a:t> </a:t>
            </a:r>
            <a:r>
              <a:rPr sz="900" spc="-5" dirty="0">
                <a:latin typeface="Comic Sans MS"/>
                <a:cs typeface="Comic Sans MS"/>
              </a:rPr>
              <a:t>resultado</a:t>
            </a:r>
            <a:r>
              <a:rPr sz="900" spc="260" dirty="0">
                <a:latin typeface="Comic Sans MS"/>
                <a:cs typeface="Comic Sans MS"/>
              </a:rPr>
              <a:t> </a:t>
            </a:r>
            <a:r>
              <a:rPr sz="900" spc="-5" dirty="0">
                <a:latin typeface="Comic Sans MS"/>
                <a:cs typeface="Comic Sans MS"/>
              </a:rPr>
              <a:t>un </a:t>
            </a:r>
            <a:r>
              <a:rPr sz="900" dirty="0">
                <a:latin typeface="Comic Sans MS"/>
                <a:cs typeface="Comic Sans MS"/>
              </a:rPr>
              <a:t> </a:t>
            </a:r>
            <a:r>
              <a:rPr sz="900" spc="-5" dirty="0">
                <a:latin typeface="Comic Sans MS"/>
                <a:cs typeface="Comic Sans MS"/>
              </a:rPr>
              <a:t>significante tiempo fuera del equipo por reparaciones al </a:t>
            </a:r>
            <a:r>
              <a:rPr sz="900" dirty="0">
                <a:latin typeface="Comic Sans MS"/>
                <a:cs typeface="Comic Sans MS"/>
              </a:rPr>
              <a:t> </a:t>
            </a:r>
            <a:r>
              <a:rPr sz="900" spc="-5" dirty="0">
                <a:latin typeface="Comic Sans MS"/>
                <a:cs typeface="Comic Sans MS"/>
              </a:rPr>
              <a:t>cuerpo del</a:t>
            </a:r>
            <a:r>
              <a:rPr sz="900" dirty="0">
                <a:latin typeface="Comic Sans MS"/>
                <a:cs typeface="Comic Sans MS"/>
              </a:rPr>
              <a:t> </a:t>
            </a:r>
            <a:r>
              <a:rPr sz="900" spc="-10" dirty="0">
                <a:latin typeface="Comic Sans MS"/>
                <a:cs typeface="Comic Sans MS"/>
              </a:rPr>
              <a:t>rotor.</a:t>
            </a:r>
            <a:endParaRPr sz="900">
              <a:latin typeface="Comic Sans MS"/>
              <a:cs typeface="Comic Sans MS"/>
            </a:endParaRPr>
          </a:p>
        </p:txBody>
      </p:sp>
      <p:sp>
        <p:nvSpPr>
          <p:cNvPr id="7" name="object 7"/>
          <p:cNvSpPr txBox="1"/>
          <p:nvPr/>
        </p:nvSpPr>
        <p:spPr>
          <a:xfrm>
            <a:off x="5942189" y="7913069"/>
            <a:ext cx="1562100" cy="323037"/>
          </a:xfrm>
          <a:prstGeom prst="rect">
            <a:avLst/>
          </a:prstGeom>
        </p:spPr>
        <p:txBody>
          <a:bodyPr vert="horz" wrap="square" lIns="0" tIns="12700" rIns="0" bIns="0" rtlCol="0">
            <a:spAutoFit/>
          </a:bodyPr>
          <a:lstStyle/>
          <a:p>
            <a:pPr marL="12700" marR="5080">
              <a:lnSpc>
                <a:spcPct val="116100"/>
              </a:lnSpc>
              <a:spcBef>
                <a:spcPts val="100"/>
              </a:spcBef>
              <a:tabLst>
                <a:tab pos="1331595" algn="l"/>
              </a:tabLst>
            </a:pPr>
            <a:r>
              <a:rPr sz="900" b="1" spc="-5" dirty="0">
                <a:latin typeface="Comic Sans MS"/>
                <a:cs typeface="Comic Sans MS"/>
              </a:rPr>
              <a:t>CALENTAMIENTO	DEL  SECUENCIA</a:t>
            </a:r>
            <a:r>
              <a:rPr sz="900" b="1" spc="-10" dirty="0">
                <a:latin typeface="Comic Sans MS"/>
                <a:cs typeface="Comic Sans MS"/>
              </a:rPr>
              <a:t> </a:t>
            </a:r>
            <a:r>
              <a:rPr sz="900" b="1" spc="-5" dirty="0">
                <a:latin typeface="Comic Sans MS"/>
                <a:cs typeface="Comic Sans MS"/>
              </a:rPr>
              <a:t>NEGATIVA</a:t>
            </a:r>
            <a:endParaRPr sz="900">
              <a:latin typeface="Comic Sans MS"/>
              <a:cs typeface="Comic Sans MS"/>
            </a:endParaRPr>
          </a:p>
        </p:txBody>
      </p:sp>
      <p:sp>
        <p:nvSpPr>
          <p:cNvPr id="8" name="object 8"/>
          <p:cNvSpPr txBox="1"/>
          <p:nvPr/>
        </p:nvSpPr>
        <p:spPr>
          <a:xfrm>
            <a:off x="7753157" y="7935159"/>
            <a:ext cx="744220"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GENERADOR</a:t>
            </a:r>
            <a:endParaRPr sz="900">
              <a:latin typeface="Comic Sans MS"/>
              <a:cs typeface="Comic Sans MS"/>
            </a:endParaRPr>
          </a:p>
        </p:txBody>
      </p:sp>
      <p:sp>
        <p:nvSpPr>
          <p:cNvPr id="9" name="object 9"/>
          <p:cNvSpPr txBox="1"/>
          <p:nvPr/>
        </p:nvSpPr>
        <p:spPr>
          <a:xfrm>
            <a:off x="8745771" y="7935159"/>
            <a:ext cx="251460"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POR</a:t>
            </a:r>
            <a:endParaRPr sz="900">
              <a:latin typeface="Comic Sans MS"/>
              <a:cs typeface="Comic Sans MS"/>
            </a:endParaRPr>
          </a:p>
        </p:txBody>
      </p:sp>
      <p:sp>
        <p:nvSpPr>
          <p:cNvPr id="10" name="object 10"/>
          <p:cNvSpPr txBox="1"/>
          <p:nvPr/>
        </p:nvSpPr>
        <p:spPr>
          <a:xfrm>
            <a:off x="5942190" y="8383906"/>
            <a:ext cx="3053715" cy="9810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 calentamiento por secuencia negativa en generadores </a:t>
            </a:r>
            <a:r>
              <a:rPr sz="900" dirty="0">
                <a:latin typeface="Comic Sans MS"/>
                <a:cs typeface="Comic Sans MS"/>
              </a:rPr>
              <a:t> </a:t>
            </a:r>
            <a:r>
              <a:rPr sz="900" spc="-5" dirty="0">
                <a:latin typeface="Comic Sans MS"/>
                <a:cs typeface="Comic Sans MS"/>
              </a:rPr>
              <a:t>sincrónicos es un proceso bien definido el cual produce </a:t>
            </a:r>
            <a:r>
              <a:rPr sz="900" dirty="0">
                <a:latin typeface="Comic Sans MS"/>
                <a:cs typeface="Comic Sans MS"/>
              </a:rPr>
              <a:t> </a:t>
            </a:r>
            <a:r>
              <a:rPr sz="900" spc="-5" dirty="0">
                <a:latin typeface="Comic Sans MS"/>
                <a:cs typeface="Comic Sans MS"/>
              </a:rPr>
              <a:t>límites</a:t>
            </a:r>
            <a:r>
              <a:rPr sz="900" dirty="0">
                <a:latin typeface="Comic Sans MS"/>
                <a:cs typeface="Comic Sans MS"/>
              </a:rPr>
              <a:t> </a:t>
            </a:r>
            <a:r>
              <a:rPr sz="900" spc="-5" dirty="0">
                <a:latin typeface="Comic Sans MS"/>
                <a:cs typeface="Comic Sans MS"/>
              </a:rPr>
              <a:t>específicos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operación</a:t>
            </a:r>
            <a:r>
              <a:rPr sz="900" dirty="0">
                <a:latin typeface="Comic Sans MS"/>
                <a:cs typeface="Comic Sans MS"/>
              </a:rPr>
              <a:t> </a:t>
            </a:r>
            <a:r>
              <a:rPr sz="900" spc="-5" dirty="0">
                <a:latin typeface="Comic Sans MS"/>
                <a:cs typeface="Comic Sans MS"/>
              </a:rPr>
              <a:t>desbalanceada. </a:t>
            </a:r>
            <a:r>
              <a:rPr sz="900" spc="-254" dirty="0">
                <a:latin typeface="Comic Sans MS"/>
                <a:cs typeface="Comic Sans MS"/>
              </a:rPr>
              <a:t> </a:t>
            </a:r>
            <a:r>
              <a:rPr sz="900" spc="-5" dirty="0">
                <a:latin typeface="Comic Sans MS"/>
                <a:cs typeface="Comic Sans MS"/>
              </a:rPr>
              <a:t>Excepto para pérdidas de estator pequeño, las pérdidas </a:t>
            </a:r>
            <a:r>
              <a:rPr sz="900" dirty="0">
                <a:latin typeface="Comic Sans MS"/>
                <a:cs typeface="Comic Sans MS"/>
              </a:rPr>
              <a:t> </a:t>
            </a:r>
            <a:r>
              <a:rPr sz="900" spc="-5" dirty="0">
                <a:latin typeface="Comic Sans MS"/>
                <a:cs typeface="Comic Sans MS"/>
              </a:rPr>
              <a:t>debido</a:t>
            </a:r>
            <a:r>
              <a:rPr sz="900" spc="135" dirty="0">
                <a:latin typeface="Comic Sans MS"/>
                <a:cs typeface="Comic Sans MS"/>
              </a:rPr>
              <a:t> </a:t>
            </a:r>
            <a:r>
              <a:rPr sz="900" spc="-5" dirty="0">
                <a:latin typeface="Comic Sans MS"/>
                <a:cs typeface="Comic Sans MS"/>
              </a:rPr>
              <a:t>a</a:t>
            </a:r>
            <a:r>
              <a:rPr sz="900" spc="135" dirty="0">
                <a:latin typeface="Comic Sans MS"/>
                <a:cs typeface="Comic Sans MS"/>
              </a:rPr>
              <a:t> </a:t>
            </a:r>
            <a:r>
              <a:rPr sz="900" spc="-5" dirty="0">
                <a:latin typeface="Comic Sans MS"/>
                <a:cs typeface="Comic Sans MS"/>
              </a:rPr>
              <a:t>la</a:t>
            </a:r>
            <a:r>
              <a:rPr sz="900" spc="140" dirty="0">
                <a:latin typeface="Comic Sans MS"/>
                <a:cs typeface="Comic Sans MS"/>
              </a:rPr>
              <a:t> </a:t>
            </a:r>
            <a:r>
              <a:rPr sz="900" spc="-5" dirty="0">
                <a:latin typeface="Comic Sans MS"/>
                <a:cs typeface="Comic Sans MS"/>
              </a:rPr>
              <a:t>corriente</a:t>
            </a:r>
            <a:r>
              <a:rPr sz="900" spc="135" dirty="0">
                <a:latin typeface="Comic Sans MS"/>
                <a:cs typeface="Comic Sans MS"/>
              </a:rPr>
              <a:t> </a:t>
            </a:r>
            <a:r>
              <a:rPr sz="900" spc="-5" dirty="0">
                <a:latin typeface="Comic Sans MS"/>
                <a:cs typeface="Comic Sans MS"/>
              </a:rPr>
              <a:t>de</a:t>
            </a:r>
            <a:r>
              <a:rPr sz="900" spc="140" dirty="0">
                <a:latin typeface="Comic Sans MS"/>
                <a:cs typeface="Comic Sans MS"/>
              </a:rPr>
              <a:t> </a:t>
            </a:r>
            <a:r>
              <a:rPr sz="900" spc="-5" dirty="0">
                <a:latin typeface="Comic Sans MS"/>
                <a:cs typeface="Comic Sans MS"/>
              </a:rPr>
              <a:t>secuencia</a:t>
            </a:r>
            <a:r>
              <a:rPr sz="900" spc="135" dirty="0">
                <a:latin typeface="Comic Sans MS"/>
                <a:cs typeface="Comic Sans MS"/>
              </a:rPr>
              <a:t> </a:t>
            </a:r>
            <a:r>
              <a:rPr sz="900" spc="-5" dirty="0">
                <a:latin typeface="Comic Sans MS"/>
                <a:cs typeface="Comic Sans MS"/>
              </a:rPr>
              <a:t>negativa</a:t>
            </a:r>
            <a:r>
              <a:rPr sz="900" spc="130" dirty="0">
                <a:latin typeface="Comic Sans MS"/>
                <a:cs typeface="Comic Sans MS"/>
              </a:rPr>
              <a:t> </a:t>
            </a:r>
            <a:r>
              <a:rPr sz="900" spc="-5" dirty="0">
                <a:latin typeface="Comic Sans MS"/>
                <a:cs typeface="Comic Sans MS"/>
              </a:rPr>
              <a:t>aparecerán </a:t>
            </a:r>
            <a:r>
              <a:rPr sz="900" spc="-254" dirty="0">
                <a:latin typeface="Comic Sans MS"/>
                <a:cs typeface="Comic Sans MS"/>
              </a:rPr>
              <a:t> </a:t>
            </a:r>
            <a:r>
              <a:rPr sz="900" spc="-5" dirty="0">
                <a:latin typeface="Comic Sans MS"/>
                <a:cs typeface="Comic Sans MS"/>
              </a:rPr>
              <a:t>en</a:t>
            </a:r>
            <a:r>
              <a:rPr sz="900" spc="15" dirty="0">
                <a:latin typeface="Comic Sans MS"/>
                <a:cs typeface="Comic Sans MS"/>
              </a:rPr>
              <a:t> </a:t>
            </a:r>
            <a:r>
              <a:rPr sz="900" spc="-5" dirty="0">
                <a:latin typeface="Comic Sans MS"/>
                <a:cs typeface="Comic Sans MS"/>
              </a:rPr>
              <a:t>el</a:t>
            </a:r>
            <a:r>
              <a:rPr sz="900" spc="15" dirty="0">
                <a:latin typeface="Comic Sans MS"/>
                <a:cs typeface="Comic Sans MS"/>
              </a:rPr>
              <a:t> </a:t>
            </a:r>
            <a:r>
              <a:rPr sz="900" spc="-5" dirty="0">
                <a:latin typeface="Comic Sans MS"/>
                <a:cs typeface="Comic Sans MS"/>
              </a:rPr>
              <a:t>rotor</a:t>
            </a:r>
            <a:r>
              <a:rPr sz="900" spc="20" dirty="0">
                <a:latin typeface="Comic Sans MS"/>
                <a:cs typeface="Comic Sans MS"/>
              </a:rPr>
              <a:t> </a:t>
            </a:r>
            <a:r>
              <a:rPr sz="900" spc="-5" dirty="0">
                <a:latin typeface="Comic Sans MS"/>
                <a:cs typeface="Comic Sans MS"/>
              </a:rPr>
              <a:t>de</a:t>
            </a:r>
            <a:r>
              <a:rPr sz="900" spc="15" dirty="0">
                <a:latin typeface="Comic Sans MS"/>
                <a:cs typeface="Comic Sans MS"/>
              </a:rPr>
              <a:t> </a:t>
            </a:r>
            <a:r>
              <a:rPr sz="900" spc="-5" dirty="0">
                <a:latin typeface="Comic Sans MS"/>
                <a:cs typeface="Comic Sans MS"/>
              </a:rPr>
              <a:t>la</a:t>
            </a:r>
            <a:r>
              <a:rPr sz="900" spc="15" dirty="0">
                <a:latin typeface="Comic Sans MS"/>
                <a:cs typeface="Comic Sans MS"/>
              </a:rPr>
              <a:t> </a:t>
            </a:r>
            <a:r>
              <a:rPr sz="900" spc="-5" dirty="0">
                <a:latin typeface="Comic Sans MS"/>
                <a:cs typeface="Comic Sans MS"/>
              </a:rPr>
              <a:t>máquina.</a:t>
            </a:r>
            <a:r>
              <a:rPr sz="900" spc="50" dirty="0">
                <a:latin typeface="Comic Sans MS"/>
                <a:cs typeface="Comic Sans MS"/>
              </a:rPr>
              <a:t> </a:t>
            </a:r>
            <a:r>
              <a:rPr sz="900" spc="-5" dirty="0">
                <a:latin typeface="Comic Sans MS"/>
                <a:cs typeface="Comic Sans MS"/>
              </a:rPr>
              <a:t>La</a:t>
            </a:r>
            <a:r>
              <a:rPr sz="900" spc="20" dirty="0">
                <a:latin typeface="Comic Sans MS"/>
                <a:cs typeface="Comic Sans MS"/>
              </a:rPr>
              <a:t> </a:t>
            </a:r>
            <a:r>
              <a:rPr sz="900" spc="-5" dirty="0">
                <a:latin typeface="Comic Sans MS"/>
                <a:cs typeface="Comic Sans MS"/>
              </a:rPr>
              <a:t>energía</a:t>
            </a:r>
            <a:r>
              <a:rPr sz="900" spc="15" dirty="0">
                <a:latin typeface="Comic Sans MS"/>
                <a:cs typeface="Comic Sans MS"/>
              </a:rPr>
              <a:t> </a:t>
            </a:r>
            <a:r>
              <a:rPr sz="900" spc="-5" dirty="0">
                <a:latin typeface="Comic Sans MS"/>
                <a:cs typeface="Comic Sans MS"/>
              </a:rPr>
              <a:t>de</a:t>
            </a:r>
            <a:r>
              <a:rPr sz="900" spc="15" dirty="0">
                <a:latin typeface="Comic Sans MS"/>
                <a:cs typeface="Comic Sans MS"/>
              </a:rPr>
              <a:t> </a:t>
            </a:r>
            <a:r>
              <a:rPr sz="900" spc="-5" dirty="0">
                <a:latin typeface="Comic Sans MS"/>
                <a:cs typeface="Comic Sans MS"/>
              </a:rPr>
              <a:t>entrada</a:t>
            </a:r>
            <a:r>
              <a:rPr sz="900" spc="15" dirty="0">
                <a:latin typeface="Comic Sans MS"/>
                <a:cs typeface="Comic Sans MS"/>
              </a:rPr>
              <a:t> </a:t>
            </a:r>
            <a:r>
              <a:rPr sz="900" spc="-5" dirty="0">
                <a:latin typeface="Comic Sans MS"/>
                <a:cs typeface="Comic Sans MS"/>
              </a:rPr>
              <a:t>al</a:t>
            </a:r>
            <a:r>
              <a:rPr sz="900" spc="10" dirty="0">
                <a:latin typeface="Comic Sans MS"/>
                <a:cs typeface="Comic Sans MS"/>
              </a:rPr>
              <a:t> </a:t>
            </a:r>
            <a:r>
              <a:rPr sz="900" spc="-5" dirty="0">
                <a:latin typeface="Comic Sans MS"/>
                <a:cs typeface="Comic Sans MS"/>
              </a:rPr>
              <a:t>rotor</a:t>
            </a:r>
            <a:endParaRPr sz="900">
              <a:latin typeface="Comic Sans MS"/>
              <a:cs typeface="Comic Sans MS"/>
            </a:endParaRPr>
          </a:p>
        </p:txBody>
      </p:sp>
      <p:sp>
        <p:nvSpPr>
          <p:cNvPr id="11" name="object 11"/>
          <p:cNvSpPr txBox="1"/>
          <p:nvPr/>
        </p:nvSpPr>
        <p:spPr>
          <a:xfrm>
            <a:off x="9425491" y="899239"/>
            <a:ext cx="3051810"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y</a:t>
            </a:r>
            <a:r>
              <a:rPr sz="900" spc="459" dirty="0">
                <a:latin typeface="Comic Sans MS"/>
                <a:cs typeface="Comic Sans MS"/>
              </a:rPr>
              <a:t> </a:t>
            </a:r>
            <a:r>
              <a:rPr sz="900" spc="-5" dirty="0">
                <a:latin typeface="Comic Sans MS"/>
                <a:cs typeface="Comic Sans MS"/>
              </a:rPr>
              <a:t>la</a:t>
            </a:r>
            <a:r>
              <a:rPr sz="900" spc="455" dirty="0">
                <a:latin typeface="Comic Sans MS"/>
                <a:cs typeface="Comic Sans MS"/>
              </a:rPr>
              <a:t> </a:t>
            </a:r>
            <a:r>
              <a:rPr sz="900" spc="-5" dirty="0">
                <a:latin typeface="Comic Sans MS"/>
                <a:cs typeface="Comic Sans MS"/>
              </a:rPr>
              <a:t>elevación</a:t>
            </a:r>
            <a:r>
              <a:rPr sz="900" spc="455" dirty="0">
                <a:latin typeface="Comic Sans MS"/>
                <a:cs typeface="Comic Sans MS"/>
              </a:rPr>
              <a:t> </a:t>
            </a:r>
            <a:r>
              <a:rPr sz="900" spc="-5" dirty="0">
                <a:latin typeface="Comic Sans MS"/>
                <a:cs typeface="Comic Sans MS"/>
              </a:rPr>
              <a:t>de</a:t>
            </a:r>
            <a:r>
              <a:rPr sz="900" spc="455" dirty="0">
                <a:latin typeface="Comic Sans MS"/>
                <a:cs typeface="Comic Sans MS"/>
              </a:rPr>
              <a:t> </a:t>
            </a:r>
            <a:r>
              <a:rPr sz="900" spc="-5" dirty="0">
                <a:latin typeface="Comic Sans MS"/>
                <a:cs typeface="Comic Sans MS"/>
              </a:rPr>
              <a:t>temperatura</a:t>
            </a:r>
            <a:r>
              <a:rPr sz="900" spc="455" dirty="0">
                <a:latin typeface="Comic Sans MS"/>
                <a:cs typeface="Comic Sans MS"/>
              </a:rPr>
              <a:t> </a:t>
            </a:r>
            <a:r>
              <a:rPr sz="900" spc="-5" dirty="0">
                <a:latin typeface="Comic Sans MS"/>
                <a:cs typeface="Comic Sans MS"/>
              </a:rPr>
              <a:t>del</a:t>
            </a:r>
            <a:r>
              <a:rPr sz="900" spc="455" dirty="0">
                <a:latin typeface="Comic Sans MS"/>
                <a:cs typeface="Comic Sans MS"/>
              </a:rPr>
              <a:t> </a:t>
            </a:r>
            <a:r>
              <a:rPr sz="900" spc="-5" dirty="0">
                <a:latin typeface="Comic Sans MS"/>
                <a:cs typeface="Comic Sans MS"/>
              </a:rPr>
              <a:t>rotor</a:t>
            </a:r>
            <a:r>
              <a:rPr sz="900" spc="455" dirty="0">
                <a:latin typeface="Comic Sans MS"/>
                <a:cs typeface="Comic Sans MS"/>
              </a:rPr>
              <a:t> </a:t>
            </a:r>
            <a:r>
              <a:rPr sz="900" spc="-5" dirty="0">
                <a:latin typeface="Comic Sans MS"/>
                <a:cs typeface="Comic Sans MS"/>
              </a:rPr>
              <a:t>sobre</a:t>
            </a:r>
            <a:r>
              <a:rPr sz="900" spc="455" dirty="0">
                <a:latin typeface="Comic Sans MS"/>
                <a:cs typeface="Comic Sans MS"/>
              </a:rPr>
              <a:t> </a:t>
            </a:r>
            <a:r>
              <a:rPr sz="900" spc="-5" dirty="0">
                <a:latin typeface="Comic Sans MS"/>
                <a:cs typeface="Comic Sans MS"/>
              </a:rPr>
              <a:t>un</a:t>
            </a:r>
            <a:endParaRPr sz="900">
              <a:latin typeface="Comic Sans MS"/>
              <a:cs typeface="Comic Sans MS"/>
            </a:endParaRPr>
          </a:p>
        </p:txBody>
      </p:sp>
      <p:sp>
        <p:nvSpPr>
          <p:cNvPr id="12" name="object 12"/>
          <p:cNvSpPr txBox="1"/>
          <p:nvPr/>
        </p:nvSpPr>
        <p:spPr>
          <a:xfrm>
            <a:off x="9400091" y="1059836"/>
            <a:ext cx="3083560" cy="197490"/>
          </a:xfrm>
          <a:prstGeom prst="rect">
            <a:avLst/>
          </a:prstGeom>
        </p:spPr>
        <p:txBody>
          <a:bodyPr vert="horz" wrap="square" lIns="0" tIns="12700" rIns="0" bIns="0" rtlCol="0">
            <a:spAutoFit/>
          </a:bodyPr>
          <a:lstStyle/>
          <a:p>
            <a:pPr marL="38100">
              <a:spcBef>
                <a:spcPts val="100"/>
              </a:spcBef>
            </a:pPr>
            <a:r>
              <a:rPr sz="900" spc="-5" dirty="0">
                <a:latin typeface="Comic Sans MS"/>
                <a:cs typeface="Comic Sans MS"/>
              </a:rPr>
              <a:t>intervalo</a:t>
            </a:r>
            <a:r>
              <a:rPr sz="900" spc="15" dirty="0">
                <a:latin typeface="Comic Sans MS"/>
                <a:cs typeface="Comic Sans MS"/>
              </a:rPr>
              <a:t> </a:t>
            </a:r>
            <a:r>
              <a:rPr sz="900" spc="-5" dirty="0">
                <a:latin typeface="Comic Sans MS"/>
                <a:cs typeface="Comic Sans MS"/>
              </a:rPr>
              <a:t>de</a:t>
            </a:r>
            <a:r>
              <a:rPr sz="900" spc="15" dirty="0">
                <a:latin typeface="Comic Sans MS"/>
                <a:cs typeface="Comic Sans MS"/>
              </a:rPr>
              <a:t> </a:t>
            </a:r>
            <a:r>
              <a:rPr sz="900" spc="-5" dirty="0">
                <a:latin typeface="Comic Sans MS"/>
                <a:cs typeface="Comic Sans MS"/>
              </a:rPr>
              <a:t>tiempo</a:t>
            </a:r>
            <a:r>
              <a:rPr sz="900" spc="15" dirty="0">
                <a:latin typeface="Comic Sans MS"/>
                <a:cs typeface="Comic Sans MS"/>
              </a:rPr>
              <a:t> </a:t>
            </a:r>
            <a:r>
              <a:rPr sz="900" spc="-5" dirty="0">
                <a:latin typeface="Comic Sans MS"/>
                <a:cs typeface="Comic Sans MS"/>
              </a:rPr>
              <a:t>es</a:t>
            </a:r>
            <a:r>
              <a:rPr sz="900" spc="15" dirty="0">
                <a:latin typeface="Comic Sans MS"/>
                <a:cs typeface="Comic Sans MS"/>
              </a:rPr>
              <a:t> </a:t>
            </a:r>
            <a:r>
              <a:rPr sz="900" spc="-5" dirty="0">
                <a:latin typeface="Comic Sans MS"/>
                <a:cs typeface="Comic Sans MS"/>
              </a:rPr>
              <a:t>cercanamente</a:t>
            </a:r>
            <a:r>
              <a:rPr sz="900" spc="15" dirty="0">
                <a:latin typeface="Comic Sans MS"/>
                <a:cs typeface="Comic Sans MS"/>
              </a:rPr>
              <a:t> </a:t>
            </a:r>
            <a:r>
              <a:rPr sz="900" spc="-5" dirty="0">
                <a:latin typeface="Comic Sans MS"/>
                <a:cs typeface="Comic Sans MS"/>
              </a:rPr>
              <a:t>proporcional</a:t>
            </a:r>
            <a:r>
              <a:rPr sz="900" spc="15" dirty="0">
                <a:latin typeface="Comic Sans MS"/>
                <a:cs typeface="Comic Sans MS"/>
              </a:rPr>
              <a:t> </a:t>
            </a:r>
            <a:r>
              <a:rPr sz="900" spc="-5" dirty="0">
                <a:latin typeface="Comic Sans MS"/>
                <a:cs typeface="Comic Sans MS"/>
              </a:rPr>
              <a:t>a</a:t>
            </a:r>
            <a:r>
              <a:rPr sz="900" spc="155" dirty="0">
                <a:latin typeface="Comic Sans MS"/>
                <a:cs typeface="Comic Sans MS"/>
              </a:rPr>
              <a:t> </a:t>
            </a:r>
            <a:r>
              <a:rPr sz="1200" spc="10" dirty="0">
                <a:latin typeface="Comic Sans MS"/>
                <a:cs typeface="Comic Sans MS"/>
              </a:rPr>
              <a:t>I</a:t>
            </a:r>
            <a:r>
              <a:rPr sz="1050" spc="15" baseline="43650" dirty="0">
                <a:latin typeface="Comic Sans MS"/>
                <a:cs typeface="Comic Sans MS"/>
              </a:rPr>
              <a:t>2</a:t>
            </a:r>
            <a:r>
              <a:rPr sz="1200" spc="10" dirty="0">
                <a:latin typeface="Comic Sans MS"/>
                <a:cs typeface="Comic Sans MS"/>
              </a:rPr>
              <a:t>t</a:t>
            </a:r>
            <a:endParaRPr sz="1200">
              <a:latin typeface="Comic Sans MS"/>
              <a:cs typeface="Comic Sans MS"/>
            </a:endParaRPr>
          </a:p>
        </p:txBody>
      </p:sp>
      <p:sp>
        <p:nvSpPr>
          <p:cNvPr id="13" name="object 13"/>
          <p:cNvSpPr txBox="1"/>
          <p:nvPr/>
        </p:nvSpPr>
        <p:spPr>
          <a:xfrm>
            <a:off x="9400065" y="1145528"/>
            <a:ext cx="3103245" cy="451277"/>
          </a:xfrm>
          <a:prstGeom prst="rect">
            <a:avLst/>
          </a:prstGeom>
        </p:spPr>
        <p:txBody>
          <a:bodyPr vert="horz" wrap="square" lIns="0" tIns="33020" rIns="0" bIns="0" rtlCol="0">
            <a:spAutoFit/>
          </a:bodyPr>
          <a:lstStyle/>
          <a:p>
            <a:pPr marR="139700" algn="r">
              <a:spcBef>
                <a:spcPts val="260"/>
              </a:spcBef>
            </a:pPr>
            <a:r>
              <a:rPr sz="700" spc="-5" dirty="0">
                <a:latin typeface="Comic Sans MS"/>
                <a:cs typeface="Comic Sans MS"/>
              </a:rPr>
              <a:t>2</a:t>
            </a:r>
            <a:endParaRPr sz="700">
              <a:latin typeface="Comic Sans MS"/>
              <a:cs typeface="Comic Sans MS"/>
            </a:endParaRPr>
          </a:p>
          <a:p>
            <a:pPr marL="38100" marR="30480" indent="-635">
              <a:lnSpc>
                <a:spcPct val="116100"/>
              </a:lnSpc>
              <a:spcBef>
                <a:spcPts val="35"/>
              </a:spcBef>
            </a:pPr>
            <a:r>
              <a:rPr sz="900" spc="-5" dirty="0">
                <a:latin typeface="Comic Sans MS"/>
                <a:cs typeface="Comic Sans MS"/>
              </a:rPr>
              <a:t>donde</a:t>
            </a:r>
            <a:r>
              <a:rPr sz="900" spc="120" dirty="0">
                <a:latin typeface="Comic Sans MS"/>
                <a:cs typeface="Comic Sans MS"/>
              </a:rPr>
              <a:t> </a:t>
            </a:r>
            <a:r>
              <a:rPr sz="900" b="1" spc="-5" dirty="0">
                <a:latin typeface="Comic Sans MS"/>
                <a:cs typeface="Comic Sans MS"/>
              </a:rPr>
              <a:t>I</a:t>
            </a:r>
            <a:r>
              <a:rPr sz="900" b="1" spc="-7" baseline="-13888" dirty="0">
                <a:latin typeface="Comic Sans MS"/>
                <a:cs typeface="Comic Sans MS"/>
              </a:rPr>
              <a:t>2</a:t>
            </a:r>
            <a:r>
              <a:rPr sz="900" b="1" spc="202" baseline="-13888" dirty="0">
                <a:latin typeface="Comic Sans MS"/>
                <a:cs typeface="Comic Sans MS"/>
              </a:rPr>
              <a:t> </a:t>
            </a:r>
            <a:r>
              <a:rPr sz="900" spc="-5" dirty="0">
                <a:latin typeface="Comic Sans MS"/>
                <a:cs typeface="Comic Sans MS"/>
              </a:rPr>
              <a:t>es</a:t>
            </a:r>
            <a:r>
              <a:rPr sz="900" spc="120" dirty="0">
                <a:latin typeface="Comic Sans MS"/>
                <a:cs typeface="Comic Sans MS"/>
              </a:rPr>
              <a:t> </a:t>
            </a:r>
            <a:r>
              <a:rPr sz="900" spc="-5" dirty="0">
                <a:latin typeface="Comic Sans MS"/>
                <a:cs typeface="Comic Sans MS"/>
              </a:rPr>
              <a:t>la</a:t>
            </a:r>
            <a:r>
              <a:rPr sz="900" spc="120" dirty="0">
                <a:latin typeface="Comic Sans MS"/>
                <a:cs typeface="Comic Sans MS"/>
              </a:rPr>
              <a:t> </a:t>
            </a:r>
            <a:r>
              <a:rPr sz="900" spc="-5" dirty="0">
                <a:latin typeface="Comic Sans MS"/>
                <a:cs typeface="Comic Sans MS"/>
              </a:rPr>
              <a:t>corriente</a:t>
            </a:r>
            <a:r>
              <a:rPr sz="900" spc="120" dirty="0">
                <a:latin typeface="Comic Sans MS"/>
                <a:cs typeface="Comic Sans MS"/>
              </a:rPr>
              <a:t> </a:t>
            </a:r>
            <a:r>
              <a:rPr sz="900" spc="-5" dirty="0">
                <a:latin typeface="Comic Sans MS"/>
                <a:cs typeface="Comic Sans MS"/>
              </a:rPr>
              <a:t>de</a:t>
            </a:r>
            <a:r>
              <a:rPr sz="900" spc="114" dirty="0">
                <a:latin typeface="Comic Sans MS"/>
                <a:cs typeface="Comic Sans MS"/>
              </a:rPr>
              <a:t> </a:t>
            </a:r>
            <a:r>
              <a:rPr sz="900" spc="-5" dirty="0">
                <a:latin typeface="Comic Sans MS"/>
                <a:cs typeface="Comic Sans MS"/>
              </a:rPr>
              <a:t>secuencia</a:t>
            </a:r>
            <a:r>
              <a:rPr sz="900" spc="120" dirty="0">
                <a:latin typeface="Comic Sans MS"/>
                <a:cs typeface="Comic Sans MS"/>
              </a:rPr>
              <a:t> </a:t>
            </a:r>
            <a:r>
              <a:rPr sz="900" spc="-5" dirty="0">
                <a:latin typeface="Comic Sans MS"/>
                <a:cs typeface="Comic Sans MS"/>
              </a:rPr>
              <a:t>negativa</a:t>
            </a:r>
            <a:r>
              <a:rPr sz="900" spc="114" dirty="0">
                <a:latin typeface="Comic Sans MS"/>
                <a:cs typeface="Comic Sans MS"/>
              </a:rPr>
              <a:t> </a:t>
            </a:r>
            <a:r>
              <a:rPr sz="900" spc="-5" dirty="0">
                <a:latin typeface="Comic Sans MS"/>
                <a:cs typeface="Comic Sans MS"/>
              </a:rPr>
              <a:t>del </a:t>
            </a:r>
            <a:r>
              <a:rPr sz="900" spc="-254" dirty="0">
                <a:latin typeface="Comic Sans MS"/>
                <a:cs typeface="Comic Sans MS"/>
              </a:rPr>
              <a:t> </a:t>
            </a:r>
            <a:r>
              <a:rPr sz="900" spc="-5" dirty="0">
                <a:latin typeface="Comic Sans MS"/>
                <a:cs typeface="Comic Sans MS"/>
              </a:rPr>
              <a:t>estator</a:t>
            </a:r>
            <a:r>
              <a:rPr sz="900" dirty="0">
                <a:latin typeface="Comic Sans MS"/>
                <a:cs typeface="Comic Sans MS"/>
              </a:rPr>
              <a:t> </a:t>
            </a:r>
            <a:r>
              <a:rPr sz="900" spc="-5" dirty="0">
                <a:latin typeface="Comic Sans MS"/>
                <a:cs typeface="Comic Sans MS"/>
              </a:rPr>
              <a:t>y</a:t>
            </a:r>
            <a:r>
              <a:rPr sz="900" spc="5" dirty="0">
                <a:latin typeface="Comic Sans MS"/>
                <a:cs typeface="Comic Sans MS"/>
              </a:rPr>
              <a:t> </a:t>
            </a:r>
            <a:r>
              <a:rPr sz="900" b="1" spc="-5" dirty="0">
                <a:latin typeface="Comic Sans MS"/>
                <a:cs typeface="Comic Sans MS"/>
              </a:rPr>
              <a:t>t</a:t>
            </a:r>
            <a:r>
              <a:rPr sz="900" b="1" spc="-120" dirty="0">
                <a:latin typeface="Comic Sans MS"/>
                <a:cs typeface="Comic Sans MS"/>
              </a:rPr>
              <a:t> </a:t>
            </a:r>
            <a:r>
              <a:rPr sz="900" spc="-5" dirty="0">
                <a:latin typeface="Comic Sans MS"/>
                <a:cs typeface="Comic Sans MS"/>
              </a:rPr>
              <a:t>es</a:t>
            </a:r>
            <a:r>
              <a:rPr sz="900" spc="5" dirty="0">
                <a:latin typeface="Comic Sans MS"/>
                <a:cs typeface="Comic Sans MS"/>
              </a:rPr>
              <a:t> </a:t>
            </a:r>
            <a:r>
              <a:rPr sz="900" spc="-5" dirty="0">
                <a:latin typeface="Comic Sans MS"/>
                <a:cs typeface="Comic Sans MS"/>
              </a:rPr>
              <a:t>el</a:t>
            </a:r>
            <a:r>
              <a:rPr sz="900" spc="5" dirty="0">
                <a:latin typeface="Comic Sans MS"/>
                <a:cs typeface="Comic Sans MS"/>
              </a:rPr>
              <a:t> </a:t>
            </a:r>
            <a:r>
              <a:rPr sz="900" spc="-5" dirty="0">
                <a:latin typeface="Comic Sans MS"/>
                <a:cs typeface="Comic Sans MS"/>
              </a:rPr>
              <a:t>intervalo</a:t>
            </a:r>
            <a:r>
              <a:rPr sz="900"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en</a:t>
            </a:r>
            <a:r>
              <a:rPr sz="900" spc="5" dirty="0">
                <a:latin typeface="Comic Sans MS"/>
                <a:cs typeface="Comic Sans MS"/>
              </a:rPr>
              <a:t> </a:t>
            </a:r>
            <a:r>
              <a:rPr sz="900" spc="-5" dirty="0">
                <a:latin typeface="Comic Sans MS"/>
                <a:cs typeface="Comic Sans MS"/>
              </a:rPr>
              <a:t>segundos.</a:t>
            </a:r>
            <a:endParaRPr sz="900">
              <a:latin typeface="Comic Sans MS"/>
              <a:cs typeface="Comic Sans MS"/>
            </a:endParaRPr>
          </a:p>
        </p:txBody>
      </p:sp>
      <p:sp>
        <p:nvSpPr>
          <p:cNvPr id="14" name="object 14"/>
          <p:cNvSpPr txBox="1"/>
          <p:nvPr/>
        </p:nvSpPr>
        <p:spPr>
          <a:xfrm>
            <a:off x="9425472" y="1747993"/>
            <a:ext cx="3053080" cy="663575"/>
          </a:xfrm>
          <a:prstGeom prst="rect">
            <a:avLst/>
          </a:prstGeom>
        </p:spPr>
        <p:txBody>
          <a:bodyPr vert="horz" wrap="square" lIns="0" tIns="12065" rIns="0" bIns="0" rtlCol="0">
            <a:spAutoFit/>
          </a:bodyPr>
          <a:lstStyle/>
          <a:p>
            <a:pPr marL="12700" marR="5080" algn="just">
              <a:lnSpc>
                <a:spcPct val="116300"/>
              </a:lnSpc>
              <a:spcBef>
                <a:spcPts val="95"/>
              </a:spcBef>
            </a:pPr>
            <a:r>
              <a:rPr sz="900" spc="-5" dirty="0">
                <a:latin typeface="Comic Sans MS"/>
                <a:cs typeface="Comic Sans MS"/>
              </a:rPr>
              <a:t>El</a:t>
            </a:r>
            <a:r>
              <a:rPr sz="900" dirty="0">
                <a:latin typeface="Comic Sans MS"/>
                <a:cs typeface="Comic Sans MS"/>
              </a:rPr>
              <a:t> </a:t>
            </a:r>
            <a:r>
              <a:rPr sz="900" spc="-5" dirty="0">
                <a:latin typeface="Comic Sans MS"/>
                <a:cs typeface="Comic Sans MS"/>
              </a:rPr>
              <a:t>siguiente</a:t>
            </a:r>
            <a:r>
              <a:rPr sz="900" dirty="0">
                <a:latin typeface="Comic Sans MS"/>
                <a:cs typeface="Comic Sans MS"/>
              </a:rPr>
              <a:t> </a:t>
            </a:r>
            <a:r>
              <a:rPr sz="900" spc="-5" dirty="0">
                <a:latin typeface="Comic Sans MS"/>
                <a:cs typeface="Comic Sans MS"/>
              </a:rPr>
              <a:t>método</a:t>
            </a:r>
            <a:r>
              <a:rPr sz="900" dirty="0">
                <a:latin typeface="Comic Sans MS"/>
                <a:cs typeface="Comic Sans MS"/>
              </a:rPr>
              <a:t> </a:t>
            </a:r>
            <a:r>
              <a:rPr sz="900" spc="-5" dirty="0">
                <a:latin typeface="Comic Sans MS"/>
                <a:cs typeface="Comic Sans MS"/>
              </a:rPr>
              <a:t>fue</a:t>
            </a:r>
            <a:r>
              <a:rPr sz="900" dirty="0">
                <a:latin typeface="Comic Sans MS"/>
                <a:cs typeface="Comic Sans MS"/>
              </a:rPr>
              <a:t> </a:t>
            </a:r>
            <a:r>
              <a:rPr sz="900" spc="-5" dirty="0">
                <a:latin typeface="Comic Sans MS"/>
                <a:cs typeface="Comic Sans MS"/>
              </a:rPr>
              <a:t>desarrollado</a:t>
            </a:r>
            <a:r>
              <a:rPr sz="900" dirty="0">
                <a:latin typeface="Comic Sans MS"/>
                <a:cs typeface="Comic Sans MS"/>
              </a:rPr>
              <a:t> </a:t>
            </a:r>
            <a:r>
              <a:rPr sz="900" spc="-5" dirty="0">
                <a:latin typeface="Comic Sans MS"/>
                <a:cs typeface="Comic Sans MS"/>
              </a:rPr>
              <a:t>basado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concepto</a:t>
            </a:r>
            <a:r>
              <a:rPr sz="900" spc="215" dirty="0">
                <a:latin typeface="Comic Sans MS"/>
                <a:cs typeface="Comic Sans MS"/>
              </a:rPr>
              <a:t> </a:t>
            </a:r>
            <a:r>
              <a:rPr sz="900" spc="-5" dirty="0">
                <a:latin typeface="Comic Sans MS"/>
                <a:cs typeface="Comic Sans MS"/>
              </a:rPr>
              <a:t>de</a:t>
            </a:r>
            <a:r>
              <a:rPr sz="900" spc="215" dirty="0">
                <a:latin typeface="Comic Sans MS"/>
                <a:cs typeface="Comic Sans MS"/>
              </a:rPr>
              <a:t> </a:t>
            </a:r>
            <a:r>
              <a:rPr sz="900" spc="-5" dirty="0">
                <a:latin typeface="Comic Sans MS"/>
                <a:cs typeface="Comic Sans MS"/>
              </a:rPr>
              <a:t>limitar</a:t>
            </a:r>
            <a:r>
              <a:rPr sz="900" spc="215" dirty="0">
                <a:latin typeface="Comic Sans MS"/>
                <a:cs typeface="Comic Sans MS"/>
              </a:rPr>
              <a:t> </a:t>
            </a:r>
            <a:r>
              <a:rPr sz="900" spc="-5" dirty="0">
                <a:latin typeface="Comic Sans MS"/>
                <a:cs typeface="Comic Sans MS"/>
              </a:rPr>
              <a:t>la</a:t>
            </a:r>
            <a:r>
              <a:rPr sz="900" spc="215" dirty="0">
                <a:latin typeface="Comic Sans MS"/>
                <a:cs typeface="Comic Sans MS"/>
              </a:rPr>
              <a:t> </a:t>
            </a:r>
            <a:r>
              <a:rPr sz="900" spc="-5" dirty="0">
                <a:latin typeface="Comic Sans MS"/>
                <a:cs typeface="Comic Sans MS"/>
              </a:rPr>
              <a:t>temperatura</a:t>
            </a:r>
            <a:r>
              <a:rPr sz="900" spc="215" dirty="0">
                <a:latin typeface="Comic Sans MS"/>
                <a:cs typeface="Comic Sans MS"/>
              </a:rPr>
              <a:t> </a:t>
            </a:r>
            <a:r>
              <a:rPr sz="900" spc="-5" dirty="0">
                <a:latin typeface="Comic Sans MS"/>
                <a:cs typeface="Comic Sans MS"/>
              </a:rPr>
              <a:t>a</a:t>
            </a:r>
            <a:r>
              <a:rPr sz="900" spc="215" dirty="0">
                <a:latin typeface="Comic Sans MS"/>
                <a:cs typeface="Comic Sans MS"/>
              </a:rPr>
              <a:t> </a:t>
            </a:r>
            <a:r>
              <a:rPr sz="900" spc="-5" dirty="0">
                <a:latin typeface="Comic Sans MS"/>
                <a:cs typeface="Comic Sans MS"/>
              </a:rPr>
              <a:t>las</a:t>
            </a:r>
            <a:r>
              <a:rPr sz="900" spc="215" dirty="0">
                <a:latin typeface="Comic Sans MS"/>
                <a:cs typeface="Comic Sans MS"/>
              </a:rPr>
              <a:t> </a:t>
            </a:r>
            <a:r>
              <a:rPr sz="900" spc="-5" dirty="0">
                <a:latin typeface="Comic Sans MS"/>
                <a:cs typeface="Comic Sans MS"/>
              </a:rPr>
              <a:t>componentes </a:t>
            </a:r>
            <a:r>
              <a:rPr sz="900" spc="-254" dirty="0">
                <a:latin typeface="Comic Sans MS"/>
                <a:cs typeface="Comic Sans MS"/>
              </a:rPr>
              <a:t> </a:t>
            </a:r>
            <a:r>
              <a:rPr sz="900" spc="-5" dirty="0">
                <a:latin typeface="Comic Sans MS"/>
                <a:cs typeface="Comic Sans MS"/>
              </a:rPr>
              <a:t>del rotor abajo del nivel de daño.</a:t>
            </a:r>
            <a:r>
              <a:rPr sz="900" spc="520" dirty="0">
                <a:latin typeface="Comic Sans MS"/>
                <a:cs typeface="Comic Sans MS"/>
              </a:rPr>
              <a:t> </a:t>
            </a:r>
            <a:r>
              <a:rPr sz="900" spc="-5" dirty="0">
                <a:latin typeface="Comic Sans MS"/>
                <a:cs typeface="Comic Sans MS"/>
              </a:rPr>
              <a:t>El límite está basado </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a:t>
            </a:r>
            <a:r>
              <a:rPr sz="900" spc="5" dirty="0">
                <a:latin typeface="Comic Sans MS"/>
                <a:cs typeface="Comic Sans MS"/>
              </a:rPr>
              <a:t> </a:t>
            </a:r>
            <a:r>
              <a:rPr sz="900" spc="-5" dirty="0">
                <a:latin typeface="Comic Sans MS"/>
                <a:cs typeface="Comic Sans MS"/>
              </a:rPr>
              <a:t>siguiente</a:t>
            </a:r>
            <a:r>
              <a:rPr sz="900" dirty="0">
                <a:latin typeface="Comic Sans MS"/>
                <a:cs typeface="Comic Sans MS"/>
              </a:rPr>
              <a:t> </a:t>
            </a:r>
            <a:r>
              <a:rPr sz="900" spc="-5" dirty="0">
                <a:latin typeface="Comic Sans MS"/>
                <a:cs typeface="Comic Sans MS"/>
              </a:rPr>
              <a:t>ecuación</a:t>
            </a:r>
            <a:r>
              <a:rPr sz="900" spc="5" dirty="0">
                <a:latin typeface="Comic Sans MS"/>
                <a:cs typeface="Comic Sans MS"/>
              </a:rPr>
              <a:t> </a:t>
            </a:r>
            <a:r>
              <a:rPr sz="900" spc="-5" dirty="0">
                <a:latin typeface="Comic Sans MS"/>
                <a:cs typeface="Comic Sans MS"/>
              </a:rPr>
              <a:t>para</a:t>
            </a:r>
            <a:r>
              <a:rPr sz="900" spc="5"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generador</a:t>
            </a:r>
            <a:r>
              <a:rPr sz="900" spc="5" dirty="0">
                <a:latin typeface="Comic Sans MS"/>
                <a:cs typeface="Comic Sans MS"/>
              </a:rPr>
              <a:t> </a:t>
            </a:r>
            <a:r>
              <a:rPr sz="900" spc="-5" dirty="0">
                <a:latin typeface="Comic Sans MS"/>
                <a:cs typeface="Comic Sans MS"/>
              </a:rPr>
              <a:t>dado:</a:t>
            </a:r>
            <a:endParaRPr sz="900">
              <a:latin typeface="Comic Sans MS"/>
              <a:cs typeface="Comic Sans MS"/>
            </a:endParaRPr>
          </a:p>
        </p:txBody>
      </p:sp>
      <p:graphicFrame>
        <p:nvGraphicFramePr>
          <p:cNvPr id="15" name="object 15"/>
          <p:cNvGraphicFramePr>
            <a:graphicFrameLocks noGrp="1"/>
          </p:cNvGraphicFramePr>
          <p:nvPr/>
        </p:nvGraphicFramePr>
        <p:xfrm>
          <a:off x="9363741" y="2557883"/>
          <a:ext cx="2972435" cy="1346066"/>
        </p:xfrm>
        <a:graphic>
          <a:graphicData uri="http://schemas.openxmlformats.org/drawingml/2006/table">
            <a:tbl>
              <a:tblPr firstRow="1" bandRow="1">
                <a:tableStyleId>{2D5ABB26-0587-4C30-8999-92F81FD0307C}</a:tableStyleId>
              </a:tblPr>
              <a:tblGrid>
                <a:gridCol w="2972435">
                  <a:extLst>
                    <a:ext uri="{9D8B030D-6E8A-4147-A177-3AD203B41FA5}">
                      <a16:colId xmlns:a16="http://schemas.microsoft.com/office/drawing/2014/main" xmlns="" val="20000"/>
                    </a:ext>
                  </a:extLst>
                </a:gridCol>
              </a:tblGrid>
              <a:tr h="316184">
                <a:tc>
                  <a:txBody>
                    <a:bodyPr/>
                    <a:lstStyle/>
                    <a:p>
                      <a:pPr marL="127000">
                        <a:lnSpc>
                          <a:spcPts val="1135"/>
                        </a:lnSpc>
                        <a:spcBef>
                          <a:spcPts val="120"/>
                        </a:spcBef>
                      </a:pPr>
                      <a:r>
                        <a:rPr sz="1200" spc="-5" dirty="0">
                          <a:latin typeface="Comic Sans MS"/>
                          <a:cs typeface="Comic Sans MS"/>
                        </a:rPr>
                        <a:t>K</a:t>
                      </a:r>
                      <a:r>
                        <a:rPr sz="1200" dirty="0">
                          <a:latin typeface="Comic Sans MS"/>
                          <a:cs typeface="Comic Sans MS"/>
                        </a:rPr>
                        <a:t> </a:t>
                      </a:r>
                      <a:r>
                        <a:rPr sz="1200" spc="-5" dirty="0">
                          <a:latin typeface="Symbol"/>
                          <a:cs typeface="Symbol"/>
                        </a:rPr>
                        <a:t></a:t>
                      </a:r>
                      <a:r>
                        <a:rPr sz="1200" spc="340" dirty="0">
                          <a:latin typeface="Times New Roman"/>
                          <a:cs typeface="Times New Roman"/>
                        </a:rPr>
                        <a:t> </a:t>
                      </a:r>
                      <a:r>
                        <a:rPr sz="1200" dirty="0">
                          <a:latin typeface="Comic Sans MS"/>
                          <a:cs typeface="Comic Sans MS"/>
                        </a:rPr>
                        <a:t>I</a:t>
                      </a:r>
                      <a:r>
                        <a:rPr sz="1050" baseline="43650" dirty="0">
                          <a:latin typeface="Comic Sans MS"/>
                          <a:cs typeface="Comic Sans MS"/>
                        </a:rPr>
                        <a:t>2</a:t>
                      </a:r>
                      <a:r>
                        <a:rPr sz="1050" spc="209" baseline="43650" dirty="0">
                          <a:latin typeface="Comic Sans MS"/>
                          <a:cs typeface="Comic Sans MS"/>
                        </a:rPr>
                        <a:t> </a:t>
                      </a:r>
                      <a:r>
                        <a:rPr sz="1200" spc="-5" dirty="0">
                          <a:latin typeface="Comic Sans MS"/>
                          <a:cs typeface="Comic Sans MS"/>
                        </a:rPr>
                        <a:t>t</a:t>
                      </a:r>
                      <a:endParaRPr sz="1200">
                        <a:latin typeface="Comic Sans MS"/>
                        <a:cs typeface="Comic Sans MS"/>
                      </a:endParaRPr>
                    </a:p>
                    <a:p>
                      <a:pPr marL="544195">
                        <a:lnSpc>
                          <a:spcPts val="535"/>
                        </a:lnSpc>
                      </a:pPr>
                      <a:r>
                        <a:rPr sz="700" dirty="0">
                          <a:latin typeface="Comic Sans MS"/>
                          <a:cs typeface="Comic Sans MS"/>
                        </a:rPr>
                        <a:t>2</a:t>
                      </a:r>
                      <a:endParaRPr sz="700">
                        <a:latin typeface="Comic Sans MS"/>
                        <a:cs typeface="Comic Sans MS"/>
                      </a:endParaRPr>
                    </a:p>
                  </a:txBody>
                  <a:tcPr marL="0" marR="0" marT="15240" marB="0"/>
                </a:tc>
                <a:extLst>
                  <a:ext uri="{0D108BD9-81ED-4DB2-BD59-A6C34878D82A}">
                    <a16:rowId xmlns:a16="http://schemas.microsoft.com/office/drawing/2014/main" xmlns="" val="10000"/>
                  </a:ext>
                </a:extLst>
              </a:tr>
              <a:tr h="474902">
                <a:tc>
                  <a:txBody>
                    <a:bodyPr/>
                    <a:lstStyle/>
                    <a:p>
                      <a:pPr marL="433705" marR="146685" indent="-281305">
                        <a:lnSpc>
                          <a:spcPct val="116100"/>
                        </a:lnSpc>
                        <a:spcBef>
                          <a:spcPts val="550"/>
                        </a:spcBef>
                      </a:pPr>
                      <a:r>
                        <a:rPr sz="900" spc="-5" dirty="0">
                          <a:latin typeface="Comic Sans MS"/>
                          <a:cs typeface="Comic Sans MS"/>
                        </a:rPr>
                        <a:t>K</a:t>
                      </a:r>
                      <a:r>
                        <a:rPr sz="900" spc="5" dirty="0">
                          <a:latin typeface="Comic Sans MS"/>
                          <a:cs typeface="Comic Sans MS"/>
                        </a:rPr>
                        <a:t> </a:t>
                      </a:r>
                      <a:r>
                        <a:rPr sz="900" spc="-5" dirty="0">
                          <a:latin typeface="Comic Sans MS"/>
                          <a:cs typeface="Comic Sans MS"/>
                        </a:rPr>
                        <a:t>=</a:t>
                      </a:r>
                      <a:r>
                        <a:rPr sz="900" spc="25" dirty="0">
                          <a:latin typeface="Comic Sans MS"/>
                          <a:cs typeface="Comic Sans MS"/>
                        </a:rPr>
                        <a:t> </a:t>
                      </a:r>
                      <a:r>
                        <a:rPr sz="900" spc="-5" dirty="0">
                          <a:latin typeface="Comic Sans MS"/>
                          <a:cs typeface="Comic Sans MS"/>
                        </a:rPr>
                        <a:t>Constante</a:t>
                      </a:r>
                      <a:r>
                        <a:rPr sz="900" spc="5" dirty="0">
                          <a:latin typeface="Comic Sans MS"/>
                          <a:cs typeface="Comic Sans MS"/>
                        </a:rPr>
                        <a:t> </a:t>
                      </a:r>
                      <a:r>
                        <a:rPr sz="900" spc="-5" dirty="0">
                          <a:latin typeface="Comic Sans MS"/>
                          <a:cs typeface="Comic Sans MS"/>
                        </a:rPr>
                        <a:t>dependiente</a:t>
                      </a:r>
                      <a:r>
                        <a:rPr sz="900" spc="10" dirty="0">
                          <a:latin typeface="Comic Sans MS"/>
                          <a:cs typeface="Comic Sans MS"/>
                        </a:rPr>
                        <a:t> </a:t>
                      </a:r>
                      <a:r>
                        <a:rPr sz="900" spc="-5" dirty="0">
                          <a:latin typeface="Comic Sans MS"/>
                          <a:cs typeface="Comic Sans MS"/>
                        </a:rPr>
                        <a:t>del</a:t>
                      </a:r>
                      <a:r>
                        <a:rPr sz="900" spc="5" dirty="0">
                          <a:latin typeface="Comic Sans MS"/>
                          <a:cs typeface="Comic Sans MS"/>
                        </a:rPr>
                        <a:t> </a:t>
                      </a:r>
                      <a:r>
                        <a:rPr sz="900" spc="-5" dirty="0">
                          <a:latin typeface="Comic Sans MS"/>
                          <a:cs typeface="Comic Sans MS"/>
                        </a:rPr>
                        <a:t>diseño</a:t>
                      </a:r>
                      <a:r>
                        <a:rPr sz="900" spc="5" dirty="0">
                          <a:latin typeface="Comic Sans MS"/>
                          <a:cs typeface="Comic Sans MS"/>
                        </a:rPr>
                        <a:t> </a:t>
                      </a:r>
                      <a:r>
                        <a:rPr sz="900" spc="-5" dirty="0">
                          <a:latin typeface="Comic Sans MS"/>
                          <a:cs typeface="Comic Sans MS"/>
                        </a:rPr>
                        <a:t>y</a:t>
                      </a:r>
                      <a:r>
                        <a:rPr sz="900" spc="10" dirty="0">
                          <a:latin typeface="Comic Sans MS"/>
                          <a:cs typeface="Comic Sans MS"/>
                        </a:rPr>
                        <a:t> </a:t>
                      </a:r>
                      <a:r>
                        <a:rPr sz="900" spc="-5" dirty="0">
                          <a:latin typeface="Comic Sans MS"/>
                          <a:cs typeface="Comic Sans MS"/>
                        </a:rPr>
                        <a:t>capacidad </a:t>
                      </a:r>
                      <a:r>
                        <a:rPr sz="900" spc="-254" dirty="0">
                          <a:latin typeface="Comic Sans MS"/>
                          <a:cs typeface="Comic Sans MS"/>
                        </a:rPr>
                        <a:t> </a:t>
                      </a:r>
                      <a:r>
                        <a:rPr sz="900" spc="-5" dirty="0">
                          <a:latin typeface="Comic Sans MS"/>
                          <a:cs typeface="Comic Sans MS"/>
                        </a:rPr>
                        <a:t>del generador.</a:t>
                      </a:r>
                      <a:endParaRPr sz="900">
                        <a:latin typeface="Comic Sans MS"/>
                        <a:cs typeface="Comic Sans MS"/>
                      </a:endParaRPr>
                    </a:p>
                  </a:txBody>
                  <a:tcPr marL="0" marR="0" marT="69850" marB="0"/>
                </a:tc>
                <a:extLst>
                  <a:ext uri="{0D108BD9-81ED-4DB2-BD59-A6C34878D82A}">
                    <a16:rowId xmlns:a16="http://schemas.microsoft.com/office/drawing/2014/main" xmlns="" val="10001"/>
                  </a:ext>
                </a:extLst>
              </a:tr>
              <a:tr h="311607">
                <a:tc>
                  <a:txBody>
                    <a:bodyPr/>
                    <a:lstStyle/>
                    <a:p>
                      <a:pPr marL="142875">
                        <a:lnSpc>
                          <a:spcPct val="100000"/>
                        </a:lnSpc>
                        <a:spcBef>
                          <a:spcPts val="690"/>
                        </a:spcBef>
                      </a:pPr>
                      <a:r>
                        <a:rPr sz="900" spc="-5" dirty="0">
                          <a:latin typeface="Comic Sans MS"/>
                          <a:cs typeface="Comic Sans MS"/>
                        </a:rPr>
                        <a:t>T=</a:t>
                      </a:r>
                      <a:r>
                        <a:rPr sz="900" spc="254" dirty="0">
                          <a:latin typeface="Comic Sans MS"/>
                          <a:cs typeface="Comic Sans MS"/>
                        </a:rPr>
                        <a:t> </a:t>
                      </a:r>
                      <a:r>
                        <a:rPr sz="900" spc="-5" dirty="0">
                          <a:latin typeface="Comic Sans MS"/>
                          <a:cs typeface="Comic Sans MS"/>
                        </a:rPr>
                        <a:t>Tiempo en segundos.</a:t>
                      </a:r>
                      <a:endParaRPr sz="900">
                        <a:latin typeface="Comic Sans MS"/>
                        <a:cs typeface="Comic Sans MS"/>
                      </a:endParaRPr>
                    </a:p>
                  </a:txBody>
                  <a:tcPr marL="0" marR="0" marT="87630" marB="0"/>
                </a:tc>
                <a:extLst>
                  <a:ext uri="{0D108BD9-81ED-4DB2-BD59-A6C34878D82A}">
                    <a16:rowId xmlns:a16="http://schemas.microsoft.com/office/drawing/2014/main" xmlns="" val="10002"/>
                  </a:ext>
                </a:extLst>
              </a:tr>
              <a:tr h="243373">
                <a:tc>
                  <a:txBody>
                    <a:bodyPr/>
                    <a:lstStyle/>
                    <a:p>
                      <a:pPr marL="152400">
                        <a:lnSpc>
                          <a:spcPct val="100000"/>
                        </a:lnSpc>
                        <a:spcBef>
                          <a:spcPts val="690"/>
                        </a:spcBef>
                      </a:pPr>
                      <a:r>
                        <a:rPr sz="900" spc="-5" dirty="0">
                          <a:latin typeface="Comic Sans MS"/>
                          <a:cs typeface="Comic Sans MS"/>
                        </a:rPr>
                        <a:t>I</a:t>
                      </a:r>
                      <a:r>
                        <a:rPr sz="900" spc="-7" baseline="-13888" dirty="0">
                          <a:latin typeface="Comic Sans MS"/>
                          <a:cs typeface="Comic Sans MS"/>
                        </a:rPr>
                        <a:t>2</a:t>
                      </a:r>
                      <a:r>
                        <a:rPr sz="900" spc="142" baseline="-13888" dirty="0">
                          <a:latin typeface="Comic Sans MS"/>
                          <a:cs typeface="Comic Sans MS"/>
                        </a:rPr>
                        <a:t> </a:t>
                      </a:r>
                      <a:r>
                        <a:rPr sz="900" spc="-5" dirty="0">
                          <a:latin typeface="Comic Sans MS"/>
                          <a:cs typeface="Comic Sans MS"/>
                        </a:rPr>
                        <a:t>=</a:t>
                      </a:r>
                      <a:r>
                        <a:rPr sz="900" spc="280" dirty="0">
                          <a:latin typeface="Comic Sans MS"/>
                          <a:cs typeface="Comic Sans MS"/>
                        </a:rPr>
                        <a:t> </a:t>
                      </a:r>
                      <a:r>
                        <a:rPr sz="900" spc="-5" dirty="0">
                          <a:latin typeface="Comic Sans MS"/>
                          <a:cs typeface="Comic Sans MS"/>
                        </a:rPr>
                        <a:t>Valor</a:t>
                      </a:r>
                      <a:r>
                        <a:rPr sz="900" spc="5" dirty="0">
                          <a:latin typeface="Comic Sans MS"/>
                          <a:cs typeface="Comic Sans MS"/>
                        </a:rPr>
                        <a:t> </a:t>
                      </a:r>
                      <a:r>
                        <a:rPr sz="900" spc="-5" dirty="0">
                          <a:latin typeface="Comic Sans MS"/>
                          <a:cs typeface="Comic Sans MS"/>
                        </a:rPr>
                        <a:t>rms</a:t>
                      </a:r>
                      <a:r>
                        <a:rPr sz="900" spc="10"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corriente</a:t>
                      </a:r>
                      <a:r>
                        <a:rPr sz="900" spc="5"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secuencia</a:t>
                      </a:r>
                      <a:r>
                        <a:rPr sz="900" spc="5" dirty="0">
                          <a:latin typeface="Comic Sans MS"/>
                          <a:cs typeface="Comic Sans MS"/>
                        </a:rPr>
                        <a:t> </a:t>
                      </a:r>
                      <a:r>
                        <a:rPr sz="900" spc="-5" dirty="0">
                          <a:latin typeface="Comic Sans MS"/>
                          <a:cs typeface="Comic Sans MS"/>
                        </a:rPr>
                        <a:t>negativa.</a:t>
                      </a:r>
                      <a:endParaRPr sz="900">
                        <a:latin typeface="Comic Sans MS"/>
                        <a:cs typeface="Comic Sans MS"/>
                      </a:endParaRPr>
                    </a:p>
                  </a:txBody>
                  <a:tcPr marL="0" marR="0" marT="87630" marB="0"/>
                </a:tc>
                <a:extLst>
                  <a:ext uri="{0D108BD9-81ED-4DB2-BD59-A6C34878D82A}">
                    <a16:rowId xmlns:a16="http://schemas.microsoft.com/office/drawing/2014/main" xmlns="" val="10003"/>
                  </a:ext>
                </a:extLst>
              </a:tr>
            </a:tbl>
          </a:graphicData>
        </a:graphic>
      </p:graphicFrame>
      <p:sp>
        <p:nvSpPr>
          <p:cNvPr id="16" name="object 16"/>
          <p:cNvSpPr txBox="1"/>
          <p:nvPr/>
        </p:nvSpPr>
        <p:spPr>
          <a:xfrm>
            <a:off x="9425468" y="4025234"/>
            <a:ext cx="3053715" cy="1459230"/>
          </a:xfrm>
          <a:prstGeom prst="rect">
            <a:avLst/>
          </a:prstGeom>
        </p:spPr>
        <p:txBody>
          <a:bodyPr vert="horz" wrap="square" lIns="0" tIns="12065" rIns="0" bIns="0" rtlCol="0">
            <a:spAutoFit/>
          </a:bodyPr>
          <a:lstStyle/>
          <a:p>
            <a:pPr marL="12700" marR="5080" algn="just">
              <a:lnSpc>
                <a:spcPct val="116199"/>
              </a:lnSpc>
              <a:spcBef>
                <a:spcPts val="95"/>
              </a:spcBef>
            </a:pPr>
            <a:r>
              <a:rPr sz="900" spc="-5" dirty="0">
                <a:latin typeface="Comic Sans MS"/>
                <a:cs typeface="Comic Sans MS"/>
              </a:rPr>
              <a:t>El</a:t>
            </a:r>
            <a:r>
              <a:rPr sz="900" spc="130" dirty="0">
                <a:latin typeface="Comic Sans MS"/>
                <a:cs typeface="Comic Sans MS"/>
              </a:rPr>
              <a:t> </a:t>
            </a:r>
            <a:r>
              <a:rPr sz="900" spc="-5" dirty="0">
                <a:latin typeface="Comic Sans MS"/>
                <a:cs typeface="Comic Sans MS"/>
              </a:rPr>
              <a:t>valor</a:t>
            </a:r>
            <a:r>
              <a:rPr sz="900" spc="130" dirty="0">
                <a:latin typeface="Comic Sans MS"/>
                <a:cs typeface="Comic Sans MS"/>
              </a:rPr>
              <a:t> </a:t>
            </a:r>
            <a:r>
              <a:rPr sz="900" spc="-5" dirty="0">
                <a:latin typeface="Comic Sans MS"/>
                <a:cs typeface="Comic Sans MS"/>
              </a:rPr>
              <a:t>limitador</a:t>
            </a:r>
            <a:r>
              <a:rPr sz="900" spc="135" dirty="0">
                <a:latin typeface="Comic Sans MS"/>
                <a:cs typeface="Comic Sans MS"/>
              </a:rPr>
              <a:t> </a:t>
            </a:r>
            <a:r>
              <a:rPr sz="900" spc="-5" dirty="0">
                <a:latin typeface="Comic Sans MS"/>
                <a:cs typeface="Comic Sans MS"/>
              </a:rPr>
              <a:t>K</a:t>
            </a:r>
            <a:r>
              <a:rPr sz="900" spc="130" dirty="0">
                <a:latin typeface="Comic Sans MS"/>
                <a:cs typeface="Comic Sans MS"/>
              </a:rPr>
              <a:t> </a:t>
            </a:r>
            <a:r>
              <a:rPr sz="900" spc="-5" dirty="0">
                <a:latin typeface="Comic Sans MS"/>
                <a:cs typeface="Comic Sans MS"/>
              </a:rPr>
              <a:t>es</a:t>
            </a:r>
            <a:r>
              <a:rPr sz="900" spc="135" dirty="0">
                <a:latin typeface="Comic Sans MS"/>
                <a:cs typeface="Comic Sans MS"/>
              </a:rPr>
              <a:t> </a:t>
            </a:r>
            <a:r>
              <a:rPr sz="900" spc="-5" dirty="0">
                <a:latin typeface="Comic Sans MS"/>
                <a:cs typeface="Comic Sans MS"/>
              </a:rPr>
              <a:t>determinado</a:t>
            </a:r>
            <a:r>
              <a:rPr sz="900" spc="130" dirty="0">
                <a:latin typeface="Comic Sans MS"/>
                <a:cs typeface="Comic Sans MS"/>
              </a:rPr>
              <a:t> </a:t>
            </a:r>
            <a:r>
              <a:rPr sz="900" spc="-5" dirty="0">
                <a:latin typeface="Comic Sans MS"/>
                <a:cs typeface="Comic Sans MS"/>
              </a:rPr>
              <a:t>colocando</a:t>
            </a:r>
            <a:r>
              <a:rPr sz="900" spc="125" dirty="0">
                <a:latin typeface="Comic Sans MS"/>
                <a:cs typeface="Comic Sans MS"/>
              </a:rPr>
              <a:t> </a:t>
            </a:r>
            <a:r>
              <a:rPr sz="900" spc="-5" dirty="0">
                <a:latin typeface="Comic Sans MS"/>
                <a:cs typeface="Comic Sans MS"/>
              </a:rPr>
              <a:t>sensores </a:t>
            </a:r>
            <a:r>
              <a:rPr sz="900" spc="-254" dirty="0">
                <a:latin typeface="Comic Sans MS"/>
                <a:cs typeface="Comic Sans MS"/>
              </a:rPr>
              <a:t> </a:t>
            </a:r>
            <a:r>
              <a:rPr sz="900" spc="-5" dirty="0">
                <a:latin typeface="Comic Sans MS"/>
                <a:cs typeface="Comic Sans MS"/>
              </a:rPr>
              <a:t>de temperatura en el rotor del generador a lo largo de la </a:t>
            </a:r>
            <a:r>
              <a:rPr sz="900" dirty="0">
                <a:latin typeface="Comic Sans MS"/>
                <a:cs typeface="Comic Sans MS"/>
              </a:rPr>
              <a:t> </a:t>
            </a:r>
            <a:r>
              <a:rPr sz="900" spc="-5" dirty="0">
                <a:latin typeface="Comic Sans MS"/>
                <a:cs typeface="Comic Sans MS"/>
              </a:rPr>
              <a:t>trayectoria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 </a:t>
            </a:r>
            <a:r>
              <a:rPr sz="900" dirty="0">
                <a:latin typeface="Comic Sans MS"/>
                <a:cs typeface="Comic Sans MS"/>
              </a:rPr>
              <a:t> </a:t>
            </a:r>
            <a:r>
              <a:rPr sz="900" spc="-5" dirty="0">
                <a:latin typeface="Comic Sans MS"/>
                <a:cs typeface="Comic Sans MS"/>
              </a:rPr>
              <a:t>mientras</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suministra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al</a:t>
            </a:r>
            <a:r>
              <a:rPr sz="900" spc="254" dirty="0">
                <a:latin typeface="Comic Sans MS"/>
                <a:cs typeface="Comic Sans MS"/>
              </a:rPr>
              <a:t> </a:t>
            </a:r>
            <a:r>
              <a:rPr sz="900" spc="-5" dirty="0">
                <a:latin typeface="Comic Sans MS"/>
                <a:cs typeface="Comic Sans MS"/>
              </a:rPr>
              <a:t>estator. </a:t>
            </a:r>
            <a:r>
              <a:rPr sz="900" dirty="0">
                <a:latin typeface="Comic Sans MS"/>
                <a:cs typeface="Comic Sans MS"/>
              </a:rPr>
              <a:t> </a:t>
            </a:r>
            <a:r>
              <a:rPr sz="900" spc="-5" dirty="0">
                <a:latin typeface="Comic Sans MS"/>
                <a:cs typeface="Comic Sans MS"/>
              </a:rPr>
              <a:t>Este</a:t>
            </a:r>
            <a:r>
              <a:rPr sz="900" spc="120" dirty="0">
                <a:latin typeface="Comic Sans MS"/>
                <a:cs typeface="Comic Sans MS"/>
              </a:rPr>
              <a:t> </a:t>
            </a:r>
            <a:r>
              <a:rPr sz="900" spc="-5" dirty="0">
                <a:latin typeface="Comic Sans MS"/>
                <a:cs typeface="Comic Sans MS"/>
              </a:rPr>
              <a:t>monitoreo</a:t>
            </a:r>
            <a:r>
              <a:rPr sz="900" spc="120" dirty="0">
                <a:latin typeface="Comic Sans MS"/>
                <a:cs typeface="Comic Sans MS"/>
              </a:rPr>
              <a:t> </a:t>
            </a:r>
            <a:r>
              <a:rPr sz="900" spc="-5" dirty="0">
                <a:latin typeface="Comic Sans MS"/>
                <a:cs typeface="Comic Sans MS"/>
              </a:rPr>
              <a:t>ha</a:t>
            </a:r>
            <a:r>
              <a:rPr sz="900" spc="120" dirty="0">
                <a:latin typeface="Comic Sans MS"/>
                <a:cs typeface="Comic Sans MS"/>
              </a:rPr>
              <a:t> </a:t>
            </a:r>
            <a:r>
              <a:rPr sz="900" spc="-5" dirty="0">
                <a:latin typeface="Comic Sans MS"/>
                <a:cs typeface="Comic Sans MS"/>
              </a:rPr>
              <a:t>sido</a:t>
            </a:r>
            <a:r>
              <a:rPr sz="900" spc="120" dirty="0">
                <a:latin typeface="Comic Sans MS"/>
                <a:cs typeface="Comic Sans MS"/>
              </a:rPr>
              <a:t> </a:t>
            </a:r>
            <a:r>
              <a:rPr sz="900" spc="-5" dirty="0">
                <a:latin typeface="Comic Sans MS"/>
                <a:cs typeface="Comic Sans MS"/>
              </a:rPr>
              <a:t>usado</a:t>
            </a:r>
            <a:r>
              <a:rPr sz="900" spc="120" dirty="0">
                <a:latin typeface="Comic Sans MS"/>
                <a:cs typeface="Comic Sans MS"/>
              </a:rPr>
              <a:t> </a:t>
            </a:r>
            <a:r>
              <a:rPr sz="900" spc="-5" dirty="0">
                <a:latin typeface="Comic Sans MS"/>
                <a:cs typeface="Comic Sans MS"/>
              </a:rPr>
              <a:t>para</a:t>
            </a:r>
            <a:r>
              <a:rPr sz="900" spc="120" dirty="0">
                <a:latin typeface="Comic Sans MS"/>
                <a:cs typeface="Comic Sans MS"/>
              </a:rPr>
              <a:t> </a:t>
            </a:r>
            <a:r>
              <a:rPr sz="900" spc="-5" dirty="0">
                <a:latin typeface="Comic Sans MS"/>
                <a:cs typeface="Comic Sans MS"/>
              </a:rPr>
              <a:t>determinar</a:t>
            </a:r>
            <a:r>
              <a:rPr sz="900" spc="120" dirty="0">
                <a:latin typeface="Comic Sans MS"/>
                <a:cs typeface="Comic Sans MS"/>
              </a:rPr>
              <a:t> </a:t>
            </a:r>
            <a:r>
              <a:rPr sz="900" spc="-5" dirty="0">
                <a:latin typeface="Comic Sans MS"/>
                <a:cs typeface="Comic Sans MS"/>
              </a:rPr>
              <a:t>el</a:t>
            </a:r>
            <a:r>
              <a:rPr sz="900" spc="120" dirty="0">
                <a:latin typeface="Comic Sans MS"/>
                <a:cs typeface="Comic Sans MS"/>
              </a:rPr>
              <a:t> </a:t>
            </a:r>
            <a:r>
              <a:rPr sz="900" spc="-5" dirty="0">
                <a:latin typeface="Comic Sans MS"/>
                <a:cs typeface="Comic Sans MS"/>
              </a:rPr>
              <a:t>límite </a:t>
            </a:r>
            <a:r>
              <a:rPr sz="900" spc="-26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corrientes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el</a:t>
            </a:r>
            <a:r>
              <a:rPr sz="900" spc="254" dirty="0">
                <a:latin typeface="Comic Sans MS"/>
                <a:cs typeface="Comic Sans MS"/>
              </a:rPr>
              <a:t> </a:t>
            </a:r>
            <a:r>
              <a:rPr sz="900" spc="-5" dirty="0">
                <a:latin typeface="Comic Sans MS"/>
                <a:cs typeface="Comic Sans MS"/>
              </a:rPr>
              <a:t>rotor </a:t>
            </a:r>
            <a:r>
              <a:rPr sz="900" dirty="0">
                <a:latin typeface="Comic Sans MS"/>
                <a:cs typeface="Comic Sans MS"/>
              </a:rPr>
              <a:t> </a:t>
            </a:r>
            <a:r>
              <a:rPr sz="900" spc="-5" dirty="0">
                <a:latin typeface="Comic Sans MS"/>
                <a:cs typeface="Comic Sans MS"/>
              </a:rPr>
              <a:t>puede aguantar.</a:t>
            </a:r>
            <a:r>
              <a:rPr sz="900" dirty="0">
                <a:latin typeface="Comic Sans MS"/>
                <a:cs typeface="Comic Sans MS"/>
              </a:rPr>
              <a:t> </a:t>
            </a:r>
            <a:r>
              <a:rPr sz="900" spc="-5" dirty="0">
                <a:latin typeface="Comic Sans MS"/>
                <a:cs typeface="Comic Sans MS"/>
              </a:rPr>
              <a:t>El valor de K es proporcionado por el </a:t>
            </a:r>
            <a:r>
              <a:rPr sz="900" dirty="0">
                <a:latin typeface="Comic Sans MS"/>
                <a:cs typeface="Comic Sans MS"/>
              </a:rPr>
              <a:t> </a:t>
            </a:r>
            <a:r>
              <a:rPr sz="900" spc="-5" dirty="0">
                <a:latin typeface="Comic Sans MS"/>
                <a:cs typeface="Comic Sans MS"/>
              </a:rPr>
              <a:t>fabricante del generador para cada unidad específica de </a:t>
            </a:r>
            <a:r>
              <a:rPr sz="900" dirty="0">
                <a:latin typeface="Comic Sans MS"/>
                <a:cs typeface="Comic Sans MS"/>
              </a:rPr>
              <a:t> </a:t>
            </a:r>
            <a:r>
              <a:rPr sz="900" spc="-5" dirty="0">
                <a:latin typeface="Comic Sans MS"/>
                <a:cs typeface="Comic Sans MS"/>
              </a:rPr>
              <a:t>acuerdo con</a:t>
            </a:r>
            <a:r>
              <a:rPr sz="900" dirty="0">
                <a:latin typeface="Comic Sans MS"/>
                <a:cs typeface="Comic Sans MS"/>
              </a:rPr>
              <a:t> </a:t>
            </a:r>
            <a:r>
              <a:rPr sz="900" spc="-5" dirty="0">
                <a:latin typeface="Comic Sans MS"/>
                <a:cs typeface="Comic Sans MS"/>
              </a:rPr>
              <a:t>ANSI</a:t>
            </a:r>
            <a:r>
              <a:rPr sz="900" dirty="0">
                <a:latin typeface="Comic Sans MS"/>
                <a:cs typeface="Comic Sans MS"/>
              </a:rPr>
              <a:t> </a:t>
            </a:r>
            <a:r>
              <a:rPr sz="900" spc="-5" dirty="0">
                <a:latin typeface="Comic Sans MS"/>
                <a:cs typeface="Comic Sans MS"/>
              </a:rPr>
              <a:t>C50.13.</a:t>
            </a:r>
            <a:endParaRPr sz="900">
              <a:latin typeface="Comic Sans MS"/>
              <a:cs typeface="Comic Sans MS"/>
            </a:endParaRPr>
          </a:p>
        </p:txBody>
      </p:sp>
      <p:sp>
        <p:nvSpPr>
          <p:cNvPr id="17" name="object 17"/>
          <p:cNvSpPr txBox="1"/>
          <p:nvPr/>
        </p:nvSpPr>
        <p:spPr>
          <a:xfrm>
            <a:off x="9425467" y="5923038"/>
            <a:ext cx="3053080" cy="323037"/>
          </a:xfrm>
          <a:prstGeom prst="rect">
            <a:avLst/>
          </a:prstGeom>
        </p:spPr>
        <p:txBody>
          <a:bodyPr vert="horz" wrap="square" lIns="0" tIns="12700" rIns="0" bIns="0" rtlCol="0">
            <a:spAutoFit/>
          </a:bodyPr>
          <a:lstStyle/>
          <a:p>
            <a:pPr marL="12700" marR="5080">
              <a:lnSpc>
                <a:spcPct val="116100"/>
              </a:lnSpc>
              <a:spcBef>
                <a:spcPts val="100"/>
              </a:spcBef>
              <a:tabLst>
                <a:tab pos="859155" algn="l"/>
                <a:tab pos="1177925" algn="l"/>
                <a:tab pos="2028825" algn="l"/>
                <a:tab pos="2822575" algn="l"/>
              </a:tabLst>
            </a:pPr>
            <a:r>
              <a:rPr sz="900" b="1" spc="-5" dirty="0">
                <a:latin typeface="Comic Sans MS"/>
                <a:cs typeface="Comic Sans MS"/>
              </a:rPr>
              <a:t>CAPACIDAD	DE	SECUENCIA	NEGATIVA	DEL  GENERADOR</a:t>
            </a:r>
            <a:endParaRPr sz="900">
              <a:latin typeface="Comic Sans MS"/>
              <a:cs typeface="Comic Sans MS"/>
            </a:endParaRPr>
          </a:p>
        </p:txBody>
      </p:sp>
      <p:sp>
        <p:nvSpPr>
          <p:cNvPr id="18" name="object 18"/>
          <p:cNvSpPr txBox="1"/>
          <p:nvPr/>
        </p:nvSpPr>
        <p:spPr>
          <a:xfrm>
            <a:off x="9400056" y="6393875"/>
            <a:ext cx="3105150" cy="1299845"/>
          </a:xfrm>
          <a:prstGeom prst="rect">
            <a:avLst/>
          </a:prstGeom>
        </p:spPr>
        <p:txBody>
          <a:bodyPr vert="horz" wrap="square" lIns="0" tIns="12700" rIns="0" bIns="0" rtlCol="0">
            <a:spAutoFit/>
          </a:bodyPr>
          <a:lstStyle/>
          <a:p>
            <a:pPr marL="38100" marR="30480" algn="just">
              <a:lnSpc>
                <a:spcPct val="116100"/>
              </a:lnSpc>
              <a:spcBef>
                <a:spcPts val="100"/>
              </a:spcBef>
            </a:pPr>
            <a:r>
              <a:rPr sz="900" spc="-5" dirty="0">
                <a:latin typeface="Comic Sans MS"/>
                <a:cs typeface="Comic Sans MS"/>
              </a:rPr>
              <a:t>La capacidad de corriente desbalanceada continua de un </a:t>
            </a:r>
            <a:r>
              <a:rPr sz="900" dirty="0">
                <a:latin typeface="Comic Sans MS"/>
                <a:cs typeface="Comic Sans MS"/>
              </a:rPr>
              <a:t> </a:t>
            </a:r>
            <a:r>
              <a:rPr sz="900" spc="-5" dirty="0">
                <a:latin typeface="Comic Sans MS"/>
                <a:cs typeface="Comic Sans MS"/>
              </a:rPr>
              <a:t>generador está definida en ANSIC50.13.</a:t>
            </a:r>
            <a:r>
              <a:rPr sz="900" dirty="0">
                <a:latin typeface="Comic Sans MS"/>
                <a:cs typeface="Comic Sans MS"/>
              </a:rPr>
              <a:t> </a:t>
            </a:r>
            <a:r>
              <a:rPr sz="900" spc="-5" dirty="0">
                <a:latin typeface="Comic Sans MS"/>
                <a:cs typeface="Comic Sans MS"/>
              </a:rPr>
              <a:t>Un generador </a:t>
            </a:r>
            <a:r>
              <a:rPr sz="900" dirty="0">
                <a:latin typeface="Comic Sans MS"/>
                <a:cs typeface="Comic Sans MS"/>
              </a:rPr>
              <a:t> </a:t>
            </a:r>
            <a:r>
              <a:rPr sz="900" spc="-5" dirty="0">
                <a:latin typeface="Comic Sans MS"/>
                <a:cs typeface="Comic Sans MS"/>
              </a:rPr>
              <a:t>deberá</a:t>
            </a:r>
            <a:r>
              <a:rPr sz="900" spc="155" dirty="0">
                <a:latin typeface="Comic Sans MS"/>
                <a:cs typeface="Comic Sans MS"/>
              </a:rPr>
              <a:t> </a:t>
            </a:r>
            <a:r>
              <a:rPr sz="900" spc="-5" dirty="0">
                <a:latin typeface="Comic Sans MS"/>
                <a:cs typeface="Comic Sans MS"/>
              </a:rPr>
              <a:t>ser</a:t>
            </a:r>
            <a:r>
              <a:rPr sz="900" spc="155" dirty="0">
                <a:latin typeface="Comic Sans MS"/>
                <a:cs typeface="Comic Sans MS"/>
              </a:rPr>
              <a:t> </a:t>
            </a:r>
            <a:r>
              <a:rPr sz="900" spc="-5" dirty="0">
                <a:latin typeface="Comic Sans MS"/>
                <a:cs typeface="Comic Sans MS"/>
              </a:rPr>
              <a:t>capaz</a:t>
            </a:r>
            <a:r>
              <a:rPr sz="900" spc="160" dirty="0">
                <a:latin typeface="Comic Sans MS"/>
                <a:cs typeface="Comic Sans MS"/>
              </a:rPr>
              <a:t> </a:t>
            </a:r>
            <a:r>
              <a:rPr sz="900" spc="-5" dirty="0">
                <a:latin typeface="Comic Sans MS"/>
                <a:cs typeface="Comic Sans MS"/>
              </a:rPr>
              <a:t>de</a:t>
            </a:r>
            <a:r>
              <a:rPr sz="900" spc="155" dirty="0">
                <a:latin typeface="Comic Sans MS"/>
                <a:cs typeface="Comic Sans MS"/>
              </a:rPr>
              <a:t> </a:t>
            </a:r>
            <a:r>
              <a:rPr sz="900" spc="-5" dirty="0">
                <a:latin typeface="Comic Sans MS"/>
                <a:cs typeface="Comic Sans MS"/>
              </a:rPr>
              <a:t>soportar</a:t>
            </a:r>
            <a:r>
              <a:rPr sz="900" spc="155" dirty="0">
                <a:latin typeface="Comic Sans MS"/>
                <a:cs typeface="Comic Sans MS"/>
              </a:rPr>
              <a:t> </a:t>
            </a:r>
            <a:r>
              <a:rPr sz="900" spc="-5" dirty="0">
                <a:latin typeface="Comic Sans MS"/>
                <a:cs typeface="Comic Sans MS"/>
              </a:rPr>
              <a:t>sin</a:t>
            </a:r>
            <a:r>
              <a:rPr sz="900" spc="160" dirty="0">
                <a:latin typeface="Comic Sans MS"/>
                <a:cs typeface="Comic Sans MS"/>
              </a:rPr>
              <a:t> </a:t>
            </a:r>
            <a:r>
              <a:rPr sz="900" spc="-5" dirty="0">
                <a:latin typeface="Comic Sans MS"/>
                <a:cs typeface="Comic Sans MS"/>
              </a:rPr>
              <a:t>daño,</a:t>
            </a:r>
            <a:r>
              <a:rPr sz="900" spc="155" dirty="0">
                <a:latin typeface="Comic Sans MS"/>
                <a:cs typeface="Comic Sans MS"/>
              </a:rPr>
              <a:t> </a:t>
            </a:r>
            <a:r>
              <a:rPr sz="900" spc="-5" dirty="0">
                <a:latin typeface="Comic Sans MS"/>
                <a:cs typeface="Comic Sans MS"/>
              </a:rPr>
              <a:t>los</a:t>
            </a:r>
            <a:r>
              <a:rPr sz="900" spc="160" dirty="0">
                <a:latin typeface="Comic Sans MS"/>
                <a:cs typeface="Comic Sans MS"/>
              </a:rPr>
              <a:t> </a:t>
            </a:r>
            <a:r>
              <a:rPr sz="900" spc="-5" dirty="0">
                <a:latin typeface="Comic Sans MS"/>
                <a:cs typeface="Comic Sans MS"/>
              </a:rPr>
              <a:t>efectos</a:t>
            </a:r>
            <a:r>
              <a:rPr sz="900" spc="15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una corriente desbalanceada continua correspondiente a </a:t>
            </a:r>
            <a:r>
              <a:rPr sz="900" dirty="0">
                <a:latin typeface="Comic Sans MS"/>
                <a:cs typeface="Comic Sans MS"/>
              </a:rPr>
              <a:t> </a:t>
            </a:r>
            <a:r>
              <a:rPr sz="900" spc="-5" dirty="0">
                <a:latin typeface="Comic Sans MS"/>
                <a:cs typeface="Comic Sans MS"/>
              </a:rPr>
              <a:t>una corriente de secuencia de fase negativa I</a:t>
            </a:r>
            <a:r>
              <a:rPr sz="900" spc="-7" baseline="-13888" dirty="0">
                <a:latin typeface="Comic Sans MS"/>
                <a:cs typeface="Comic Sans MS"/>
              </a:rPr>
              <a:t>2</a:t>
            </a:r>
            <a:r>
              <a:rPr sz="900" baseline="-13888" dirty="0">
                <a:latin typeface="Comic Sans MS"/>
                <a:cs typeface="Comic Sans MS"/>
              </a:rPr>
              <a:t> </a:t>
            </a:r>
            <a:r>
              <a:rPr sz="900" spc="-5" dirty="0">
                <a:latin typeface="Comic Sans MS"/>
                <a:cs typeface="Comic Sans MS"/>
              </a:rPr>
              <a:t>de los </a:t>
            </a:r>
            <a:r>
              <a:rPr sz="900" dirty="0">
                <a:latin typeface="Comic Sans MS"/>
                <a:cs typeface="Comic Sans MS"/>
              </a:rPr>
              <a:t> </a:t>
            </a:r>
            <a:r>
              <a:rPr sz="900" spc="-5" dirty="0">
                <a:latin typeface="Comic Sans MS"/>
                <a:cs typeface="Comic Sans MS"/>
              </a:rPr>
              <a:t>valores siguientes, previendo que los kVA nominales no </a:t>
            </a:r>
            <a:r>
              <a:rPr sz="900" dirty="0">
                <a:latin typeface="Comic Sans MS"/>
                <a:cs typeface="Comic Sans MS"/>
              </a:rPr>
              <a:t> </a:t>
            </a:r>
            <a:r>
              <a:rPr sz="900" spc="-5" dirty="0">
                <a:latin typeface="Comic Sans MS"/>
                <a:cs typeface="Comic Sans MS"/>
              </a:rPr>
              <a:t>sean excedidos y la corriente máxima no excede el 105%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nominal</a:t>
            </a:r>
            <a:r>
              <a:rPr sz="900" spc="5"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cualquier</a:t>
            </a:r>
            <a:r>
              <a:rPr sz="900" dirty="0">
                <a:latin typeface="Comic Sans MS"/>
                <a:cs typeface="Comic Sans MS"/>
              </a:rPr>
              <a:t> </a:t>
            </a:r>
            <a:r>
              <a:rPr sz="900" spc="-5" dirty="0">
                <a:latin typeface="Comic Sans MS"/>
                <a:cs typeface="Comic Sans MS"/>
              </a:rPr>
              <a:t>fase.</a:t>
            </a:r>
            <a:endParaRPr sz="900">
              <a:latin typeface="Comic Sans MS"/>
              <a:cs typeface="Comic Sans MS"/>
            </a:endParaRPr>
          </a:p>
        </p:txBody>
      </p:sp>
      <p:sp>
        <p:nvSpPr>
          <p:cNvPr id="19" name="object 19"/>
          <p:cNvSpPr txBox="1"/>
          <p:nvPr/>
        </p:nvSpPr>
        <p:spPr>
          <a:xfrm>
            <a:off x="9425456" y="7820110"/>
            <a:ext cx="3053080" cy="483722"/>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Estos</a:t>
            </a:r>
            <a:r>
              <a:rPr sz="900" dirty="0">
                <a:latin typeface="Comic Sans MS"/>
                <a:cs typeface="Comic Sans MS"/>
              </a:rPr>
              <a:t> </a:t>
            </a:r>
            <a:r>
              <a:rPr sz="900" spc="-5" dirty="0">
                <a:latin typeface="Comic Sans MS"/>
                <a:cs typeface="Comic Sans MS"/>
              </a:rPr>
              <a:t>valores</a:t>
            </a:r>
            <a:r>
              <a:rPr sz="900" dirty="0">
                <a:latin typeface="Comic Sans MS"/>
                <a:cs typeface="Comic Sans MS"/>
              </a:rPr>
              <a:t> </a:t>
            </a:r>
            <a:r>
              <a:rPr sz="900" spc="-5" dirty="0">
                <a:latin typeface="Comic Sans MS"/>
                <a:cs typeface="Comic Sans MS"/>
              </a:rPr>
              <a:t>también</a:t>
            </a:r>
            <a:r>
              <a:rPr sz="900" dirty="0">
                <a:latin typeface="Comic Sans MS"/>
                <a:cs typeface="Comic Sans MS"/>
              </a:rPr>
              <a:t> </a:t>
            </a:r>
            <a:r>
              <a:rPr sz="900" spc="-5" dirty="0">
                <a:latin typeface="Comic Sans MS"/>
                <a:cs typeface="Comic Sans MS"/>
              </a:rPr>
              <a:t>expresan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capacidad</a:t>
            </a:r>
            <a:r>
              <a:rPr sz="900" spc="26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corriente de secuencia de fase negativa a capacidades </a:t>
            </a:r>
            <a:r>
              <a:rPr sz="900" dirty="0">
                <a:latin typeface="Comic Sans MS"/>
                <a:cs typeface="Comic Sans MS"/>
              </a:rPr>
              <a:t> </a:t>
            </a:r>
            <a:r>
              <a:rPr sz="900" spc="-5" dirty="0">
                <a:latin typeface="Comic Sans MS"/>
                <a:cs typeface="Comic Sans MS"/>
              </a:rPr>
              <a:t>kVA</a:t>
            </a:r>
            <a:r>
              <a:rPr sz="900" dirty="0">
                <a:latin typeface="Comic Sans MS"/>
                <a:cs typeface="Comic Sans MS"/>
              </a:rPr>
              <a:t> </a:t>
            </a:r>
            <a:r>
              <a:rPr sz="900" spc="-5" dirty="0">
                <a:latin typeface="Comic Sans MS"/>
                <a:cs typeface="Comic Sans MS"/>
              </a:rPr>
              <a:t>del generador</a:t>
            </a:r>
            <a:r>
              <a:rPr sz="900" dirty="0">
                <a:latin typeface="Comic Sans MS"/>
                <a:cs typeface="Comic Sans MS"/>
              </a:rPr>
              <a:t> </a:t>
            </a:r>
            <a:r>
              <a:rPr sz="900" spc="-5" dirty="0">
                <a:latin typeface="Comic Sans MS"/>
                <a:cs typeface="Comic Sans MS"/>
              </a:rPr>
              <a:t>reducidas.</a:t>
            </a:r>
            <a:endParaRPr sz="900">
              <a:latin typeface="Comic Sans MS"/>
              <a:cs typeface="Comic Sans MS"/>
            </a:endParaRPr>
          </a:p>
        </p:txBody>
      </p:sp>
      <p:sp>
        <p:nvSpPr>
          <p:cNvPr id="20" name="object 20"/>
          <p:cNvSpPr txBox="1"/>
          <p:nvPr/>
        </p:nvSpPr>
        <p:spPr>
          <a:xfrm>
            <a:off x="9425456" y="8450174"/>
            <a:ext cx="3053080" cy="483722"/>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a:t>
            </a:r>
            <a:r>
              <a:rPr sz="900" dirty="0">
                <a:latin typeface="Comic Sans MS"/>
                <a:cs typeface="Comic Sans MS"/>
              </a:rPr>
              <a:t> </a:t>
            </a:r>
            <a:r>
              <a:rPr sz="900" spc="-5" dirty="0">
                <a:latin typeface="Comic Sans MS"/>
                <a:cs typeface="Comic Sans MS"/>
              </a:rPr>
              <a:t>capacidad</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corto</a:t>
            </a:r>
            <a:r>
              <a:rPr sz="900" spc="260" dirty="0">
                <a:latin typeface="Comic Sans MS"/>
                <a:cs typeface="Comic Sans MS"/>
              </a:rPr>
              <a:t> </a:t>
            </a:r>
            <a:r>
              <a:rPr sz="900" spc="-5" dirty="0">
                <a:latin typeface="Comic Sans MS"/>
                <a:cs typeface="Comic Sans MS"/>
              </a:rPr>
              <a:t>tiempo </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desbalanceada)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también </a:t>
            </a:r>
            <a:r>
              <a:rPr sz="900" spc="-254" dirty="0">
                <a:latin typeface="Comic Sans MS"/>
                <a:cs typeface="Comic Sans MS"/>
              </a:rPr>
              <a:t> </a:t>
            </a:r>
            <a:r>
              <a:rPr sz="900" spc="-5" dirty="0">
                <a:latin typeface="Comic Sans MS"/>
                <a:cs typeface="Comic Sans MS"/>
              </a:rPr>
              <a:t>definida en</a:t>
            </a:r>
            <a:r>
              <a:rPr sz="900" dirty="0">
                <a:latin typeface="Comic Sans MS"/>
                <a:cs typeface="Comic Sans MS"/>
              </a:rPr>
              <a:t> </a:t>
            </a:r>
            <a:r>
              <a:rPr sz="900" spc="-5" dirty="0">
                <a:latin typeface="Comic Sans MS"/>
                <a:cs typeface="Comic Sans MS"/>
              </a:rPr>
              <a:t>ANSIC50.13.</a:t>
            </a:r>
            <a:endParaRPr sz="900">
              <a:latin typeface="Comic Sans MS"/>
              <a:cs typeface="Comic Sans MS"/>
            </a:endParaRPr>
          </a:p>
        </p:txBody>
      </p:sp>
      <p:sp>
        <p:nvSpPr>
          <p:cNvPr id="21" name="object 21"/>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22" name="object 22"/>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58</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907653" y="906627"/>
          <a:ext cx="3115310" cy="2521036"/>
        </p:xfrm>
        <a:graphic>
          <a:graphicData uri="http://schemas.openxmlformats.org/drawingml/2006/table">
            <a:tbl>
              <a:tblPr firstRow="1" bandRow="1">
                <a:tableStyleId>{2D5ABB26-0587-4C30-8999-92F81FD0307C}</a:tableStyleId>
              </a:tblPr>
              <a:tblGrid>
                <a:gridCol w="2238375">
                  <a:extLst>
                    <a:ext uri="{9D8B030D-6E8A-4147-A177-3AD203B41FA5}">
                      <a16:colId xmlns:a16="http://schemas.microsoft.com/office/drawing/2014/main" xmlns="" val="20000"/>
                    </a:ext>
                  </a:extLst>
                </a:gridCol>
                <a:gridCol w="876935">
                  <a:extLst>
                    <a:ext uri="{9D8B030D-6E8A-4147-A177-3AD203B41FA5}">
                      <a16:colId xmlns:a16="http://schemas.microsoft.com/office/drawing/2014/main" xmlns="" val="20001"/>
                    </a:ext>
                  </a:extLst>
                </a:gridCol>
              </a:tblGrid>
              <a:tr h="831964">
                <a:tc>
                  <a:txBody>
                    <a:bodyPr/>
                    <a:lstStyle/>
                    <a:p>
                      <a:pPr>
                        <a:lnSpc>
                          <a:spcPct val="100000"/>
                        </a:lnSpc>
                      </a:pPr>
                      <a:endParaRPr sz="1200">
                        <a:latin typeface="Times New Roman"/>
                        <a:cs typeface="Times New Roman"/>
                      </a:endParaRPr>
                    </a:p>
                    <a:p>
                      <a:pPr>
                        <a:lnSpc>
                          <a:spcPct val="100000"/>
                        </a:lnSpc>
                      </a:pPr>
                      <a:endParaRPr sz="1600">
                        <a:latin typeface="Times New Roman"/>
                        <a:cs typeface="Times New Roman"/>
                      </a:endParaRPr>
                    </a:p>
                    <a:p>
                      <a:pPr marL="43815">
                        <a:lnSpc>
                          <a:spcPct val="100000"/>
                        </a:lnSpc>
                      </a:pPr>
                      <a:r>
                        <a:rPr sz="900" b="1" spc="-5" dirty="0">
                          <a:latin typeface="Comic Sans MS"/>
                          <a:cs typeface="Comic Sans MS"/>
                        </a:rPr>
                        <a:t>TIPO</a:t>
                      </a:r>
                      <a:r>
                        <a:rPr sz="900" b="1" spc="-20" dirty="0">
                          <a:latin typeface="Comic Sans MS"/>
                          <a:cs typeface="Comic Sans MS"/>
                        </a:rPr>
                        <a:t> </a:t>
                      </a:r>
                      <a:r>
                        <a:rPr sz="900" b="1" spc="-5" dirty="0">
                          <a:latin typeface="Comic Sans MS"/>
                          <a:cs typeface="Comic Sans MS"/>
                        </a:rPr>
                        <a:t>DEL</a:t>
                      </a:r>
                      <a:r>
                        <a:rPr sz="900" b="1" spc="-15" dirty="0">
                          <a:latin typeface="Comic Sans MS"/>
                          <a:cs typeface="Comic Sans MS"/>
                        </a:rPr>
                        <a:t> </a:t>
                      </a:r>
                      <a:r>
                        <a:rPr sz="900" b="1" spc="-5" dirty="0">
                          <a:latin typeface="Comic Sans MS"/>
                          <a:cs typeface="Comic Sans MS"/>
                        </a:rPr>
                        <a:t>GENERADOR</a:t>
                      </a:r>
                      <a:endParaRPr sz="900">
                        <a:latin typeface="Comic Sans MS"/>
                        <a:cs typeface="Comic Sans MS"/>
                      </a:endParaRPr>
                    </a:p>
                  </a:txBody>
                  <a:tcPr marL="0" marR="0" marT="0" marB="0">
                    <a:lnL w="6350">
                      <a:solidFill>
                        <a:srgbClr val="000000"/>
                      </a:solidFill>
                      <a:prstDash val="solid"/>
                    </a:lnL>
                    <a:lnT w="6350">
                      <a:solidFill>
                        <a:srgbClr val="000000"/>
                      </a:solidFill>
                      <a:prstDash val="solid"/>
                    </a:lnT>
                    <a:lnB w="6350">
                      <a:solidFill>
                        <a:srgbClr val="000000"/>
                      </a:solidFill>
                      <a:prstDash val="solid"/>
                    </a:lnB>
                    <a:solidFill>
                      <a:srgbClr val="BFBFBF"/>
                    </a:solidFill>
                  </a:tcPr>
                </a:tc>
                <a:tc>
                  <a:txBody>
                    <a:bodyPr/>
                    <a:lstStyle/>
                    <a:p>
                      <a:pPr marL="61594" marR="88900" algn="ctr">
                        <a:lnSpc>
                          <a:spcPts val="1250"/>
                        </a:lnSpc>
                        <a:spcBef>
                          <a:spcPts val="65"/>
                        </a:spcBef>
                      </a:pPr>
                      <a:r>
                        <a:rPr sz="900" b="1" spc="-5" dirty="0">
                          <a:latin typeface="Comic Sans MS"/>
                          <a:cs typeface="Comic Sans MS"/>
                        </a:rPr>
                        <a:t>I</a:t>
                      </a:r>
                      <a:r>
                        <a:rPr sz="900" b="1" spc="-7" baseline="-13888" dirty="0">
                          <a:latin typeface="Comic Sans MS"/>
                          <a:cs typeface="Comic Sans MS"/>
                        </a:rPr>
                        <a:t>2 </a:t>
                      </a:r>
                      <a:r>
                        <a:rPr sz="900" b="1" baseline="-13888" dirty="0">
                          <a:latin typeface="Comic Sans MS"/>
                          <a:cs typeface="Comic Sans MS"/>
                        </a:rPr>
                        <a:t> </a:t>
                      </a:r>
                      <a:r>
                        <a:rPr sz="900" b="1" dirty="0">
                          <a:latin typeface="Comic Sans MS"/>
                          <a:cs typeface="Comic Sans MS"/>
                        </a:rPr>
                        <a:t>PERMISIBLE</a:t>
                      </a:r>
                      <a:endParaRPr sz="900">
                        <a:latin typeface="Comic Sans MS"/>
                        <a:cs typeface="Comic Sans MS"/>
                      </a:endParaRPr>
                    </a:p>
                    <a:p>
                      <a:pPr marR="27940" algn="ctr">
                        <a:lnSpc>
                          <a:spcPct val="100000"/>
                        </a:lnSpc>
                        <a:spcBef>
                          <a:spcPts val="95"/>
                        </a:spcBef>
                      </a:pPr>
                      <a:r>
                        <a:rPr sz="800" b="1" spc="-5" dirty="0">
                          <a:latin typeface="Comic Sans MS"/>
                          <a:cs typeface="Comic Sans MS"/>
                        </a:rPr>
                        <a:t>(Porcentaje</a:t>
                      </a:r>
                      <a:r>
                        <a:rPr sz="800" b="1" spc="-55" dirty="0">
                          <a:latin typeface="Comic Sans MS"/>
                          <a:cs typeface="Comic Sans MS"/>
                        </a:rPr>
                        <a:t> </a:t>
                      </a:r>
                      <a:r>
                        <a:rPr sz="800" b="1" spc="-5" dirty="0">
                          <a:latin typeface="Comic Sans MS"/>
                          <a:cs typeface="Comic Sans MS"/>
                        </a:rPr>
                        <a:t>dela</a:t>
                      </a:r>
                      <a:endParaRPr sz="800">
                        <a:latin typeface="Comic Sans MS"/>
                        <a:cs typeface="Comic Sans MS"/>
                      </a:endParaRPr>
                    </a:p>
                    <a:p>
                      <a:pPr marL="89535" marR="117475" algn="ctr">
                        <a:lnSpc>
                          <a:spcPct val="115599"/>
                        </a:lnSpc>
                        <a:spcBef>
                          <a:spcPts val="5"/>
                        </a:spcBef>
                      </a:pPr>
                      <a:r>
                        <a:rPr sz="800" b="1" spc="-5" dirty="0">
                          <a:latin typeface="Comic Sans MS"/>
                          <a:cs typeface="Comic Sans MS"/>
                        </a:rPr>
                        <a:t>capacidad</a:t>
                      </a:r>
                      <a:r>
                        <a:rPr sz="800" b="1" spc="-60" dirty="0">
                          <a:latin typeface="Comic Sans MS"/>
                          <a:cs typeface="Comic Sans MS"/>
                        </a:rPr>
                        <a:t> </a:t>
                      </a:r>
                      <a:r>
                        <a:rPr sz="800" b="1" spc="-10" dirty="0">
                          <a:latin typeface="Comic Sans MS"/>
                          <a:cs typeface="Comic Sans MS"/>
                        </a:rPr>
                        <a:t>del </a:t>
                      </a:r>
                      <a:r>
                        <a:rPr sz="800" b="1" spc="-335" dirty="0">
                          <a:latin typeface="Comic Sans MS"/>
                          <a:cs typeface="Comic Sans MS"/>
                        </a:rPr>
                        <a:t> </a:t>
                      </a:r>
                      <a:r>
                        <a:rPr sz="800" b="1" spc="-5" dirty="0">
                          <a:latin typeface="Comic Sans MS"/>
                          <a:cs typeface="Comic Sans MS"/>
                        </a:rPr>
                        <a:t>estator)</a:t>
                      </a:r>
                      <a:endParaRPr sz="800">
                        <a:latin typeface="Comic Sans MS"/>
                        <a:cs typeface="Comic Sans MS"/>
                      </a:endParaRPr>
                    </a:p>
                  </a:txBody>
                  <a:tcPr marL="0" marR="0" marT="8255" marB="0">
                    <a:lnR w="6350">
                      <a:solidFill>
                        <a:srgbClr val="000000"/>
                      </a:solidFill>
                      <a:prstDash val="solid"/>
                    </a:lnR>
                    <a:lnT w="6350">
                      <a:solidFill>
                        <a:srgbClr val="000000"/>
                      </a:solidFill>
                      <a:prstDash val="solid"/>
                    </a:lnT>
                    <a:lnB w="6350">
                      <a:solidFill>
                        <a:srgbClr val="000000"/>
                      </a:solidFill>
                      <a:prstDash val="solid"/>
                    </a:lnB>
                    <a:solidFill>
                      <a:srgbClr val="BFBFBF"/>
                    </a:solidFill>
                  </a:tcPr>
                </a:tc>
                <a:extLst>
                  <a:ext uri="{0D108BD9-81ED-4DB2-BD59-A6C34878D82A}">
                    <a16:rowId xmlns:a16="http://schemas.microsoft.com/office/drawing/2014/main" xmlns="" val="10000"/>
                  </a:ext>
                </a:extLst>
              </a:tr>
              <a:tr h="477008">
                <a:tc>
                  <a:txBody>
                    <a:bodyPr/>
                    <a:lstStyle/>
                    <a:p>
                      <a:pPr marL="43815">
                        <a:lnSpc>
                          <a:spcPct val="100000"/>
                        </a:lnSpc>
                        <a:spcBef>
                          <a:spcPts val="110"/>
                        </a:spcBef>
                      </a:pPr>
                      <a:r>
                        <a:rPr sz="900" b="1" spc="-5" dirty="0">
                          <a:latin typeface="Comic Sans MS"/>
                          <a:cs typeface="Comic Sans MS"/>
                        </a:rPr>
                        <a:t>Polos</a:t>
                      </a:r>
                      <a:r>
                        <a:rPr sz="900" b="1" spc="-25" dirty="0">
                          <a:latin typeface="Comic Sans MS"/>
                          <a:cs typeface="Comic Sans MS"/>
                        </a:rPr>
                        <a:t> </a:t>
                      </a:r>
                      <a:r>
                        <a:rPr sz="900" b="1" spc="-5" dirty="0">
                          <a:latin typeface="Comic Sans MS"/>
                          <a:cs typeface="Comic Sans MS"/>
                        </a:rPr>
                        <a:t>Salientes</a:t>
                      </a:r>
                      <a:endParaRPr sz="900">
                        <a:latin typeface="Comic Sans MS"/>
                        <a:cs typeface="Comic Sans MS"/>
                      </a:endParaRPr>
                    </a:p>
                    <a:p>
                      <a:pPr marL="224154" marR="362585" indent="-180975">
                        <a:lnSpc>
                          <a:spcPct val="116199"/>
                        </a:lnSpc>
                        <a:spcBef>
                          <a:spcPts val="5"/>
                        </a:spcBef>
                        <a:buFont typeface="Symbol"/>
                        <a:buChar char=""/>
                        <a:tabLst>
                          <a:tab pos="224154" algn="l"/>
                          <a:tab pos="224790" algn="l"/>
                        </a:tabLst>
                      </a:pPr>
                      <a:r>
                        <a:rPr sz="800" spc="-5" dirty="0">
                          <a:latin typeface="Comic Sans MS"/>
                          <a:cs typeface="Comic Sans MS"/>
                        </a:rPr>
                        <a:t>Con devanados de amortiguamiento </a:t>
                      </a:r>
                      <a:r>
                        <a:rPr sz="800" spc="-225" dirty="0">
                          <a:latin typeface="Comic Sans MS"/>
                          <a:cs typeface="Comic Sans MS"/>
                        </a:rPr>
                        <a:t> </a:t>
                      </a:r>
                      <a:r>
                        <a:rPr sz="800" spc="-5" dirty="0">
                          <a:latin typeface="Comic Sans MS"/>
                          <a:cs typeface="Comic Sans MS"/>
                        </a:rPr>
                        <a:t>Conectado</a:t>
                      </a:r>
                      <a:endParaRPr sz="800">
                        <a:latin typeface="Comic Sans MS"/>
                        <a:cs typeface="Comic Sans MS"/>
                      </a:endParaRPr>
                    </a:p>
                  </a:txBody>
                  <a:tcPr marL="0" marR="0" marT="13970" marB="0">
                    <a:lnL w="6350">
                      <a:solidFill>
                        <a:srgbClr val="000000"/>
                      </a:solidFill>
                      <a:prstDash val="solid"/>
                    </a:lnL>
                    <a:lnT w="6350">
                      <a:solidFill>
                        <a:srgbClr val="000000"/>
                      </a:solidFill>
                      <a:prstDash val="solid"/>
                    </a:lnT>
                  </a:tcPr>
                </a:tc>
                <a:tc>
                  <a:txBody>
                    <a:bodyPr/>
                    <a:lstStyle/>
                    <a:p>
                      <a:pPr>
                        <a:lnSpc>
                          <a:spcPct val="100000"/>
                        </a:lnSpc>
                        <a:spcBef>
                          <a:spcPts val="5"/>
                        </a:spcBef>
                      </a:pPr>
                      <a:endParaRPr sz="1050">
                        <a:latin typeface="Times New Roman"/>
                        <a:cs typeface="Times New Roman"/>
                      </a:endParaRPr>
                    </a:p>
                    <a:p>
                      <a:pPr marL="367030">
                        <a:lnSpc>
                          <a:spcPct val="100000"/>
                        </a:lnSpc>
                      </a:pPr>
                      <a:r>
                        <a:rPr sz="800" spc="-5" dirty="0">
                          <a:latin typeface="Comic Sans MS"/>
                          <a:cs typeface="Comic Sans MS"/>
                        </a:rPr>
                        <a:t>10</a:t>
                      </a:r>
                      <a:endParaRPr sz="800">
                        <a:latin typeface="Comic Sans MS"/>
                        <a:cs typeface="Comic Sans MS"/>
                      </a:endParaRPr>
                    </a:p>
                  </a:txBody>
                  <a:tcPr marL="0" marR="0" marT="635" marB="0">
                    <a:lnR w="6350">
                      <a:solidFill>
                        <a:srgbClr val="000000"/>
                      </a:solidFill>
                      <a:prstDash val="solid"/>
                    </a:lnR>
                    <a:lnT w="6350">
                      <a:solidFill>
                        <a:srgbClr val="000000"/>
                      </a:solidFill>
                      <a:prstDash val="solid"/>
                    </a:lnT>
                  </a:tcPr>
                </a:tc>
                <a:extLst>
                  <a:ext uri="{0D108BD9-81ED-4DB2-BD59-A6C34878D82A}">
                    <a16:rowId xmlns:a16="http://schemas.microsoft.com/office/drawing/2014/main" xmlns="" val="10001"/>
                  </a:ext>
                </a:extLst>
              </a:tr>
              <a:tr h="352849">
                <a:tc>
                  <a:txBody>
                    <a:bodyPr/>
                    <a:lstStyle/>
                    <a:p>
                      <a:pPr marL="224154" marR="247650" indent="-180975">
                        <a:lnSpc>
                          <a:spcPct val="115599"/>
                        </a:lnSpc>
                        <a:spcBef>
                          <a:spcPts val="180"/>
                        </a:spcBef>
                        <a:buFont typeface="Symbol"/>
                        <a:buChar char=""/>
                        <a:tabLst>
                          <a:tab pos="224154" algn="l"/>
                          <a:tab pos="224790" algn="l"/>
                        </a:tabLst>
                      </a:pPr>
                      <a:r>
                        <a:rPr sz="800" spc="-5" dirty="0">
                          <a:latin typeface="Comic Sans MS"/>
                          <a:cs typeface="Comic Sans MS"/>
                        </a:rPr>
                        <a:t>Con devanado de</a:t>
                      </a:r>
                      <a:r>
                        <a:rPr sz="800" dirty="0">
                          <a:latin typeface="Comic Sans MS"/>
                          <a:cs typeface="Comic Sans MS"/>
                        </a:rPr>
                        <a:t> </a:t>
                      </a:r>
                      <a:r>
                        <a:rPr sz="800" spc="-5" dirty="0">
                          <a:latin typeface="Comic Sans MS"/>
                          <a:cs typeface="Comic Sans MS"/>
                        </a:rPr>
                        <a:t>amortiguamiento No </a:t>
                      </a:r>
                      <a:r>
                        <a:rPr sz="800" spc="-225" dirty="0">
                          <a:latin typeface="Comic Sans MS"/>
                          <a:cs typeface="Comic Sans MS"/>
                        </a:rPr>
                        <a:t> </a:t>
                      </a:r>
                      <a:r>
                        <a:rPr sz="800" spc="-5" dirty="0">
                          <a:latin typeface="Comic Sans MS"/>
                          <a:cs typeface="Comic Sans MS"/>
                        </a:rPr>
                        <a:t>Conectado</a:t>
                      </a:r>
                      <a:endParaRPr sz="800">
                        <a:latin typeface="Comic Sans MS"/>
                        <a:cs typeface="Comic Sans MS"/>
                      </a:endParaRPr>
                    </a:p>
                  </a:txBody>
                  <a:tcPr marL="0" marR="0" marT="22860" marB="0">
                    <a:lnL w="6350">
                      <a:solidFill>
                        <a:srgbClr val="000000"/>
                      </a:solidFill>
                      <a:prstDash val="solid"/>
                    </a:lnL>
                  </a:tcPr>
                </a:tc>
                <a:tc>
                  <a:txBody>
                    <a:bodyPr/>
                    <a:lstStyle/>
                    <a:p>
                      <a:pPr marL="389890">
                        <a:lnSpc>
                          <a:spcPct val="100000"/>
                        </a:lnSpc>
                        <a:spcBef>
                          <a:spcPts val="330"/>
                        </a:spcBef>
                      </a:pPr>
                      <a:r>
                        <a:rPr sz="800" dirty="0">
                          <a:latin typeface="Comic Sans MS"/>
                          <a:cs typeface="Comic Sans MS"/>
                        </a:rPr>
                        <a:t>5</a:t>
                      </a:r>
                      <a:endParaRPr sz="800">
                        <a:latin typeface="Comic Sans MS"/>
                        <a:cs typeface="Comic Sans MS"/>
                      </a:endParaRPr>
                    </a:p>
                  </a:txBody>
                  <a:tcPr marL="0" marR="0" marT="41910" marB="0">
                    <a:lnR w="6350">
                      <a:solidFill>
                        <a:srgbClr val="000000"/>
                      </a:solidFill>
                      <a:prstDash val="solid"/>
                    </a:lnR>
                  </a:tcPr>
                </a:tc>
                <a:extLst>
                  <a:ext uri="{0D108BD9-81ED-4DB2-BD59-A6C34878D82A}">
                    <a16:rowId xmlns:a16="http://schemas.microsoft.com/office/drawing/2014/main" xmlns="" val="10002"/>
                  </a:ext>
                </a:extLst>
              </a:tr>
              <a:tr h="859215">
                <a:tc>
                  <a:txBody>
                    <a:bodyPr/>
                    <a:lstStyle/>
                    <a:p>
                      <a:pPr marL="43815">
                        <a:lnSpc>
                          <a:spcPct val="100000"/>
                        </a:lnSpc>
                        <a:spcBef>
                          <a:spcPts val="395"/>
                        </a:spcBef>
                      </a:pPr>
                      <a:r>
                        <a:rPr sz="900" b="1" spc="-5" dirty="0">
                          <a:latin typeface="Comic Sans MS"/>
                          <a:cs typeface="Comic Sans MS"/>
                        </a:rPr>
                        <a:t>Rotor</a:t>
                      </a:r>
                      <a:r>
                        <a:rPr sz="900" b="1" spc="-25" dirty="0">
                          <a:latin typeface="Comic Sans MS"/>
                          <a:cs typeface="Comic Sans MS"/>
                        </a:rPr>
                        <a:t> </a:t>
                      </a:r>
                      <a:r>
                        <a:rPr sz="900" b="1" spc="-5" dirty="0">
                          <a:latin typeface="Comic Sans MS"/>
                          <a:cs typeface="Comic Sans MS"/>
                        </a:rPr>
                        <a:t>Cilíndrico</a:t>
                      </a:r>
                      <a:endParaRPr sz="900">
                        <a:latin typeface="Comic Sans MS"/>
                        <a:cs typeface="Comic Sans MS"/>
                      </a:endParaRPr>
                    </a:p>
                    <a:p>
                      <a:pPr marL="224154" indent="-180975">
                        <a:lnSpc>
                          <a:spcPct val="100000"/>
                        </a:lnSpc>
                        <a:spcBef>
                          <a:spcPts val="760"/>
                        </a:spcBef>
                        <a:buFont typeface="Symbol"/>
                        <a:buChar char=""/>
                        <a:tabLst>
                          <a:tab pos="224154" algn="l"/>
                          <a:tab pos="224790" algn="l"/>
                        </a:tabLst>
                      </a:pPr>
                      <a:r>
                        <a:rPr sz="800" spc="-5" dirty="0">
                          <a:latin typeface="Comic Sans MS"/>
                          <a:cs typeface="Comic Sans MS"/>
                        </a:rPr>
                        <a:t>Enfriado</a:t>
                      </a:r>
                      <a:r>
                        <a:rPr sz="800" spc="-15" dirty="0">
                          <a:latin typeface="Comic Sans MS"/>
                          <a:cs typeface="Comic Sans MS"/>
                        </a:rPr>
                        <a:t> </a:t>
                      </a:r>
                      <a:r>
                        <a:rPr sz="800" spc="-5" dirty="0">
                          <a:latin typeface="Comic Sans MS"/>
                          <a:cs typeface="Comic Sans MS"/>
                        </a:rPr>
                        <a:t>indirectamente</a:t>
                      </a:r>
                      <a:endParaRPr sz="800">
                        <a:latin typeface="Comic Sans MS"/>
                        <a:cs typeface="Comic Sans MS"/>
                      </a:endParaRPr>
                    </a:p>
                    <a:p>
                      <a:pPr marL="224154" indent="-180975">
                        <a:lnSpc>
                          <a:spcPct val="100000"/>
                        </a:lnSpc>
                        <a:spcBef>
                          <a:spcPts val="155"/>
                        </a:spcBef>
                        <a:buFont typeface="Symbol"/>
                        <a:buChar char=""/>
                        <a:tabLst>
                          <a:tab pos="224154" algn="l"/>
                          <a:tab pos="224790" algn="l"/>
                        </a:tabLst>
                      </a:pPr>
                      <a:r>
                        <a:rPr sz="800" spc="-5" dirty="0">
                          <a:latin typeface="Comic Sans MS"/>
                          <a:cs typeface="Comic Sans MS"/>
                        </a:rPr>
                        <a:t>Enfriado directamente a 960 MVA</a:t>
                      </a:r>
                      <a:endParaRPr sz="800">
                        <a:latin typeface="Comic Sans MS"/>
                        <a:cs typeface="Comic Sans MS"/>
                      </a:endParaRPr>
                    </a:p>
                    <a:p>
                      <a:pPr marL="224154" indent="-180975">
                        <a:lnSpc>
                          <a:spcPct val="100000"/>
                        </a:lnSpc>
                        <a:spcBef>
                          <a:spcPts val="155"/>
                        </a:spcBef>
                        <a:buFont typeface="Symbol"/>
                        <a:buChar char=""/>
                        <a:tabLst>
                          <a:tab pos="224154" algn="l"/>
                          <a:tab pos="224790" algn="l"/>
                        </a:tabLst>
                      </a:pPr>
                      <a:r>
                        <a:rPr sz="800" spc="-5" dirty="0">
                          <a:latin typeface="Comic Sans MS"/>
                          <a:cs typeface="Comic Sans MS"/>
                        </a:rPr>
                        <a:t>a</a:t>
                      </a:r>
                      <a:r>
                        <a:rPr sz="800" spc="200" dirty="0">
                          <a:latin typeface="Comic Sans MS"/>
                          <a:cs typeface="Comic Sans MS"/>
                        </a:rPr>
                        <a:t> </a:t>
                      </a:r>
                      <a:r>
                        <a:rPr sz="800" spc="-10" dirty="0">
                          <a:latin typeface="Comic Sans MS"/>
                          <a:cs typeface="Comic Sans MS"/>
                        </a:rPr>
                        <a:t>1200</a:t>
                      </a:r>
                      <a:r>
                        <a:rPr sz="800" spc="-20" dirty="0">
                          <a:latin typeface="Comic Sans MS"/>
                          <a:cs typeface="Comic Sans MS"/>
                        </a:rPr>
                        <a:t> </a:t>
                      </a:r>
                      <a:r>
                        <a:rPr sz="800" spc="-5" dirty="0">
                          <a:latin typeface="Comic Sans MS"/>
                          <a:cs typeface="Comic Sans MS"/>
                        </a:rPr>
                        <a:t>MVA</a:t>
                      </a:r>
                      <a:endParaRPr sz="800">
                        <a:latin typeface="Comic Sans MS"/>
                        <a:cs typeface="Comic Sans MS"/>
                      </a:endParaRPr>
                    </a:p>
                    <a:p>
                      <a:pPr marL="8890">
                        <a:lnSpc>
                          <a:spcPct val="100000"/>
                        </a:lnSpc>
                        <a:spcBef>
                          <a:spcPts val="80"/>
                        </a:spcBef>
                        <a:tabLst>
                          <a:tab pos="224154" algn="l"/>
                          <a:tab pos="2217420" algn="l"/>
                        </a:tabLst>
                      </a:pPr>
                      <a:r>
                        <a:rPr sz="900" u="sng" spc="20" dirty="0">
                          <a:uFill>
                            <a:solidFill>
                              <a:srgbClr val="000000"/>
                            </a:solidFill>
                          </a:uFill>
                          <a:latin typeface="Symbol"/>
                          <a:cs typeface="Symbol"/>
                        </a:rPr>
                        <a:t></a:t>
                      </a:r>
                      <a:r>
                        <a:rPr sz="900" u="sng" spc="20" dirty="0">
                          <a:uFill>
                            <a:solidFill>
                              <a:srgbClr val="000000"/>
                            </a:solidFill>
                          </a:uFill>
                          <a:latin typeface="Times New Roman"/>
                          <a:cs typeface="Times New Roman"/>
                        </a:rPr>
                        <a:t>	</a:t>
                      </a:r>
                      <a:r>
                        <a:rPr sz="800" u="sng" spc="-5" dirty="0">
                          <a:uFill>
                            <a:solidFill>
                              <a:srgbClr val="000000"/>
                            </a:solidFill>
                          </a:uFill>
                          <a:latin typeface="Comic Sans MS"/>
                          <a:cs typeface="Comic Sans MS"/>
                        </a:rPr>
                        <a:t>1201</a:t>
                      </a:r>
                      <a:r>
                        <a:rPr sz="800" u="sng" spc="215" dirty="0">
                          <a:uFill>
                            <a:solidFill>
                              <a:srgbClr val="000000"/>
                            </a:solidFill>
                          </a:uFill>
                          <a:latin typeface="Comic Sans MS"/>
                          <a:cs typeface="Comic Sans MS"/>
                        </a:rPr>
                        <a:t> </a:t>
                      </a:r>
                      <a:r>
                        <a:rPr sz="800" u="sng" spc="-5" dirty="0">
                          <a:uFill>
                            <a:solidFill>
                              <a:srgbClr val="000000"/>
                            </a:solidFill>
                          </a:uFill>
                          <a:latin typeface="Comic Sans MS"/>
                          <a:cs typeface="Comic Sans MS"/>
                        </a:rPr>
                        <a:t>a</a:t>
                      </a:r>
                      <a:r>
                        <a:rPr sz="800" u="sng" spc="215" dirty="0">
                          <a:uFill>
                            <a:solidFill>
                              <a:srgbClr val="000000"/>
                            </a:solidFill>
                          </a:uFill>
                          <a:latin typeface="Comic Sans MS"/>
                          <a:cs typeface="Comic Sans MS"/>
                        </a:rPr>
                        <a:t> </a:t>
                      </a:r>
                      <a:r>
                        <a:rPr sz="800" u="sng" spc="-5" dirty="0">
                          <a:uFill>
                            <a:solidFill>
                              <a:srgbClr val="000000"/>
                            </a:solidFill>
                          </a:uFill>
                          <a:latin typeface="Comic Sans MS"/>
                          <a:cs typeface="Comic Sans MS"/>
                        </a:rPr>
                        <a:t>1500</a:t>
                      </a:r>
                      <a:r>
                        <a:rPr sz="800" u="sng" spc="-10" dirty="0">
                          <a:uFill>
                            <a:solidFill>
                              <a:srgbClr val="000000"/>
                            </a:solidFill>
                          </a:uFill>
                          <a:latin typeface="Comic Sans MS"/>
                          <a:cs typeface="Comic Sans MS"/>
                        </a:rPr>
                        <a:t> </a:t>
                      </a:r>
                      <a:r>
                        <a:rPr sz="800" u="sng" spc="-5" dirty="0">
                          <a:uFill>
                            <a:solidFill>
                              <a:srgbClr val="000000"/>
                            </a:solidFill>
                          </a:uFill>
                          <a:latin typeface="Comic Sans MS"/>
                          <a:cs typeface="Comic Sans MS"/>
                        </a:rPr>
                        <a:t>MVA	</a:t>
                      </a:r>
                      <a:endParaRPr sz="800">
                        <a:latin typeface="Comic Sans MS"/>
                        <a:cs typeface="Comic Sans MS"/>
                      </a:endParaRPr>
                    </a:p>
                  </a:txBody>
                  <a:tcPr marL="0" marR="0" marT="50165" marB="0">
                    <a:lnL w="6350">
                      <a:solidFill>
                        <a:srgbClr val="000000"/>
                      </a:solidFill>
                      <a:prstDash val="solid"/>
                    </a:lnL>
                    <a:lnB w="6350">
                      <a:solidFill>
                        <a:srgbClr val="000000"/>
                      </a:solidFill>
                      <a:prstDash val="solid"/>
                    </a:lnB>
                  </a:tcPr>
                </a:tc>
                <a:tc>
                  <a:txBody>
                    <a:bodyPr/>
                    <a:lstStyle/>
                    <a:p>
                      <a:pPr>
                        <a:lnSpc>
                          <a:spcPct val="100000"/>
                        </a:lnSpc>
                      </a:pPr>
                      <a:endParaRPr sz="1100">
                        <a:latin typeface="Times New Roman"/>
                        <a:cs typeface="Times New Roman"/>
                      </a:endParaRPr>
                    </a:p>
                    <a:p>
                      <a:pPr marR="27305" algn="ctr">
                        <a:lnSpc>
                          <a:spcPct val="100000"/>
                        </a:lnSpc>
                        <a:spcBef>
                          <a:spcPts val="970"/>
                        </a:spcBef>
                      </a:pPr>
                      <a:r>
                        <a:rPr sz="800" spc="-5" dirty="0">
                          <a:latin typeface="Comic Sans MS"/>
                          <a:cs typeface="Comic Sans MS"/>
                        </a:rPr>
                        <a:t>10</a:t>
                      </a:r>
                      <a:endParaRPr sz="800">
                        <a:latin typeface="Comic Sans MS"/>
                        <a:cs typeface="Comic Sans MS"/>
                      </a:endParaRPr>
                    </a:p>
                    <a:p>
                      <a:pPr marR="27305" algn="ctr">
                        <a:lnSpc>
                          <a:spcPct val="100000"/>
                        </a:lnSpc>
                        <a:spcBef>
                          <a:spcPts val="155"/>
                        </a:spcBef>
                      </a:pPr>
                      <a:r>
                        <a:rPr sz="800" dirty="0">
                          <a:latin typeface="Comic Sans MS"/>
                          <a:cs typeface="Comic Sans MS"/>
                        </a:rPr>
                        <a:t>8</a:t>
                      </a:r>
                      <a:endParaRPr sz="800">
                        <a:latin typeface="Comic Sans MS"/>
                        <a:cs typeface="Comic Sans MS"/>
                      </a:endParaRPr>
                    </a:p>
                    <a:p>
                      <a:pPr marR="27305" algn="ctr">
                        <a:lnSpc>
                          <a:spcPct val="100000"/>
                        </a:lnSpc>
                        <a:spcBef>
                          <a:spcPts val="155"/>
                        </a:spcBef>
                      </a:pPr>
                      <a:r>
                        <a:rPr sz="800" dirty="0">
                          <a:latin typeface="Comic Sans MS"/>
                          <a:cs typeface="Comic Sans MS"/>
                        </a:rPr>
                        <a:t>6</a:t>
                      </a:r>
                      <a:endParaRPr sz="800">
                        <a:latin typeface="Comic Sans MS"/>
                        <a:cs typeface="Comic Sans MS"/>
                      </a:endParaRPr>
                    </a:p>
                    <a:p>
                      <a:pPr marR="27305" algn="ctr">
                        <a:lnSpc>
                          <a:spcPct val="100000"/>
                        </a:lnSpc>
                        <a:spcBef>
                          <a:spcPts val="155"/>
                        </a:spcBef>
                      </a:pPr>
                      <a:r>
                        <a:rPr sz="800" dirty="0">
                          <a:latin typeface="Comic Sans MS"/>
                          <a:cs typeface="Comic Sans MS"/>
                        </a:rPr>
                        <a:t>5</a:t>
                      </a:r>
                      <a:endParaRPr sz="800">
                        <a:latin typeface="Comic Sans MS"/>
                        <a:cs typeface="Comic Sans MS"/>
                      </a:endParaRPr>
                    </a:p>
                  </a:txBody>
                  <a:tcPr marL="0" marR="0" marT="0" marB="0">
                    <a:lnR w="6350">
                      <a:solidFill>
                        <a:srgbClr val="000000"/>
                      </a:solidFill>
                      <a:prstDash val="solid"/>
                    </a:lnR>
                    <a:lnB w="6350">
                      <a:solidFill>
                        <a:srgbClr val="000000"/>
                      </a:solidFill>
                      <a:prstDash val="solid"/>
                    </a:lnB>
                  </a:tcPr>
                </a:tc>
                <a:extLst>
                  <a:ext uri="{0D108BD9-81ED-4DB2-BD59-A6C34878D82A}">
                    <a16:rowId xmlns:a16="http://schemas.microsoft.com/office/drawing/2014/main" xmlns="" val="10003"/>
                  </a:ext>
                </a:extLst>
              </a:tr>
            </a:tbl>
          </a:graphicData>
        </a:graphic>
      </p:graphicFrame>
      <p:sp>
        <p:nvSpPr>
          <p:cNvPr id="3" name="object 3"/>
          <p:cNvSpPr txBox="1"/>
          <p:nvPr/>
        </p:nvSpPr>
        <p:spPr>
          <a:xfrm>
            <a:off x="5942190" y="3798197"/>
            <a:ext cx="3052445" cy="323037"/>
          </a:xfrm>
          <a:prstGeom prst="rect">
            <a:avLst/>
          </a:prstGeom>
        </p:spPr>
        <p:txBody>
          <a:bodyPr vert="horz" wrap="square" lIns="0" tIns="12700" rIns="0" bIns="0" rtlCol="0">
            <a:spAutoFit/>
          </a:bodyPr>
          <a:lstStyle/>
          <a:p>
            <a:pPr marL="12700" marR="5080">
              <a:lnSpc>
                <a:spcPct val="116100"/>
              </a:lnSpc>
              <a:spcBef>
                <a:spcPts val="100"/>
              </a:spcBef>
              <a:tabLst>
                <a:tab pos="1278890" algn="l"/>
                <a:tab pos="1637030" algn="l"/>
                <a:tab pos="2057400" algn="l"/>
                <a:tab pos="2352675" algn="l"/>
              </a:tabLst>
            </a:pPr>
            <a:r>
              <a:rPr sz="900" b="1" spc="-5" dirty="0">
                <a:latin typeface="Comic Sans MS"/>
                <a:cs typeface="Comic Sans MS"/>
              </a:rPr>
              <a:t>CARACTERISTICAS	DEL	RELÉ	DE	SECUENCIA  NEGATIVA.</a:t>
            </a:r>
            <a:endParaRPr sz="900">
              <a:latin typeface="Comic Sans MS"/>
              <a:cs typeface="Comic Sans MS"/>
            </a:endParaRPr>
          </a:p>
        </p:txBody>
      </p:sp>
      <p:sp>
        <p:nvSpPr>
          <p:cNvPr id="4" name="object 4"/>
          <p:cNvSpPr txBox="1"/>
          <p:nvPr/>
        </p:nvSpPr>
        <p:spPr>
          <a:xfrm>
            <a:off x="5942190" y="4268268"/>
            <a:ext cx="3053715" cy="1619250"/>
          </a:xfrm>
          <a:prstGeom prst="rect">
            <a:avLst/>
          </a:prstGeom>
        </p:spPr>
        <p:txBody>
          <a:bodyPr vert="horz" wrap="square" lIns="0" tIns="13335" rIns="0" bIns="0" rtlCol="0">
            <a:spAutoFit/>
          </a:bodyPr>
          <a:lstStyle/>
          <a:p>
            <a:pPr marL="12700" marR="5080" algn="just">
              <a:lnSpc>
                <a:spcPct val="116199"/>
              </a:lnSpc>
              <a:spcBef>
                <a:spcPts val="105"/>
              </a:spcBef>
            </a:pPr>
            <a:r>
              <a:rPr sz="900" spc="-5" dirty="0">
                <a:latin typeface="Comic Sans MS"/>
                <a:cs typeface="Comic Sans MS"/>
              </a:rPr>
              <a:t>Con</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capacidades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desbalance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definida</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secuencia </a:t>
            </a:r>
            <a:r>
              <a:rPr sz="900" dirty="0">
                <a:latin typeface="Comic Sans MS"/>
                <a:cs typeface="Comic Sans MS"/>
              </a:rPr>
              <a:t> </a:t>
            </a:r>
            <a:r>
              <a:rPr sz="900" spc="-5" dirty="0">
                <a:latin typeface="Comic Sans MS"/>
                <a:cs typeface="Comic Sans MS"/>
              </a:rPr>
              <a:t>negativa medida en el estator, un relé de sobrecorriente </a:t>
            </a:r>
            <a:r>
              <a:rPr sz="900" dirty="0">
                <a:latin typeface="Comic Sans MS"/>
                <a:cs typeface="Comic Sans MS"/>
              </a:rPr>
              <a:t> </a:t>
            </a:r>
            <a:r>
              <a:rPr sz="900" spc="-5" dirty="0">
                <a:latin typeface="Comic Sans MS"/>
                <a:cs typeface="Comic Sans MS"/>
              </a:rPr>
              <a:t>de tiempo de secuencia negativa puede ser usado para </a:t>
            </a:r>
            <a:r>
              <a:rPr sz="900" dirty="0">
                <a:latin typeface="Comic Sans MS"/>
                <a:cs typeface="Comic Sans MS"/>
              </a:rPr>
              <a:t> </a:t>
            </a:r>
            <a:r>
              <a:rPr sz="900" spc="-5" dirty="0">
                <a:latin typeface="Comic Sans MS"/>
                <a:cs typeface="Comic Sans MS"/>
              </a:rPr>
              <a:t>proteger</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Estos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consisten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 </a:t>
            </a:r>
            <a:r>
              <a:rPr sz="900" dirty="0">
                <a:latin typeface="Comic Sans MS"/>
                <a:cs typeface="Comic Sans MS"/>
              </a:rPr>
              <a:t> </a:t>
            </a:r>
            <a:r>
              <a:rPr sz="900" spc="-5" dirty="0">
                <a:latin typeface="Comic Sans MS"/>
                <a:cs typeface="Comic Sans MS"/>
              </a:rPr>
              <a:t>circuito de segregación de secuencia negativa alimentado </a:t>
            </a:r>
            <a:r>
              <a:rPr sz="900" spc="-254"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componentes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fase</a:t>
            </a:r>
            <a:r>
              <a:rPr sz="900" dirty="0">
                <a:latin typeface="Comic Sans MS"/>
                <a:cs typeface="Comic Sans MS"/>
              </a:rPr>
              <a:t> </a:t>
            </a:r>
            <a:r>
              <a:rPr sz="900" spc="-5" dirty="0">
                <a:latin typeface="Comic Sans MS"/>
                <a:cs typeface="Comic Sans MS"/>
              </a:rPr>
              <a:t>y/o</a:t>
            </a:r>
            <a:r>
              <a:rPr sz="900" dirty="0">
                <a:latin typeface="Comic Sans MS"/>
                <a:cs typeface="Comic Sans MS"/>
              </a:rPr>
              <a:t> </a:t>
            </a:r>
            <a:r>
              <a:rPr sz="900" spc="-5" dirty="0">
                <a:latin typeface="Comic Sans MS"/>
                <a:cs typeface="Comic Sans MS"/>
              </a:rPr>
              <a:t>residual,</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cuales </a:t>
            </a:r>
            <a:r>
              <a:rPr sz="900" dirty="0">
                <a:latin typeface="Comic Sans MS"/>
                <a:cs typeface="Comic Sans MS"/>
              </a:rPr>
              <a:t> </a:t>
            </a:r>
            <a:r>
              <a:rPr sz="900" spc="-5" dirty="0">
                <a:latin typeface="Comic Sans MS"/>
                <a:cs typeface="Comic Sans MS"/>
              </a:rPr>
              <a:t>controlan</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función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características</a:t>
            </a:r>
            <a:r>
              <a:rPr sz="900" spc="26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sobrecorriente</a:t>
            </a:r>
            <a:r>
              <a:rPr sz="900" spc="26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tiempo</a:t>
            </a:r>
            <a:r>
              <a:rPr sz="900" spc="90" dirty="0">
                <a:latin typeface="Comic Sans MS"/>
                <a:cs typeface="Comic Sans MS"/>
              </a:rPr>
              <a:t> </a:t>
            </a:r>
            <a:r>
              <a:rPr sz="900" spc="-5" dirty="0">
                <a:latin typeface="Comic Sans MS"/>
                <a:cs typeface="Comic Sans MS"/>
              </a:rPr>
              <a:t>están</a:t>
            </a:r>
            <a:r>
              <a:rPr sz="900" spc="95" dirty="0">
                <a:latin typeface="Comic Sans MS"/>
                <a:cs typeface="Comic Sans MS"/>
              </a:rPr>
              <a:t> </a:t>
            </a:r>
            <a:r>
              <a:rPr sz="900" spc="-5" dirty="0">
                <a:latin typeface="Comic Sans MS"/>
                <a:cs typeface="Comic Sans MS"/>
              </a:rPr>
              <a:t>diseñadas</a:t>
            </a:r>
            <a:r>
              <a:rPr sz="900" spc="95" dirty="0">
                <a:latin typeface="Comic Sans MS"/>
                <a:cs typeface="Comic Sans MS"/>
              </a:rPr>
              <a:t> </a:t>
            </a:r>
            <a:r>
              <a:rPr sz="900" spc="-5" dirty="0">
                <a:latin typeface="Comic Sans MS"/>
                <a:cs typeface="Comic Sans MS"/>
              </a:rPr>
              <a:t>para</a:t>
            </a:r>
            <a:r>
              <a:rPr sz="900" spc="95" dirty="0">
                <a:latin typeface="Comic Sans MS"/>
                <a:cs typeface="Comic Sans MS"/>
              </a:rPr>
              <a:t> </a:t>
            </a:r>
            <a:r>
              <a:rPr sz="900" spc="-5" dirty="0">
                <a:latin typeface="Comic Sans MS"/>
                <a:cs typeface="Comic Sans MS"/>
              </a:rPr>
              <a:t>igualar</a:t>
            </a:r>
            <a:r>
              <a:rPr sz="900" spc="95" dirty="0">
                <a:latin typeface="Comic Sans MS"/>
                <a:cs typeface="Comic Sans MS"/>
              </a:rPr>
              <a:t> </a:t>
            </a:r>
            <a:r>
              <a:rPr sz="900" spc="-5" dirty="0">
                <a:latin typeface="Comic Sans MS"/>
                <a:cs typeface="Comic Sans MS"/>
              </a:rPr>
              <a:t>tan</a:t>
            </a:r>
            <a:r>
              <a:rPr sz="900" spc="95" dirty="0">
                <a:latin typeface="Comic Sans MS"/>
                <a:cs typeface="Comic Sans MS"/>
              </a:rPr>
              <a:t> </a:t>
            </a:r>
            <a:r>
              <a:rPr sz="900" spc="-5" dirty="0">
                <a:latin typeface="Comic Sans MS"/>
                <a:cs typeface="Comic Sans MS"/>
              </a:rPr>
              <a:t>cerca</a:t>
            </a:r>
            <a:r>
              <a:rPr sz="900" spc="95" dirty="0">
                <a:latin typeface="Comic Sans MS"/>
                <a:cs typeface="Comic Sans MS"/>
              </a:rPr>
              <a:t> </a:t>
            </a:r>
            <a:r>
              <a:rPr sz="900" spc="-5" dirty="0">
                <a:latin typeface="Comic Sans MS"/>
                <a:cs typeface="Comic Sans MS"/>
              </a:rPr>
              <a:t>como</a:t>
            </a:r>
            <a:r>
              <a:rPr sz="900" spc="95" dirty="0">
                <a:latin typeface="Comic Sans MS"/>
                <a:cs typeface="Comic Sans MS"/>
              </a:rPr>
              <a:t> </a:t>
            </a:r>
            <a:r>
              <a:rPr sz="900" spc="-5" dirty="0">
                <a:latin typeface="Comic Sans MS"/>
                <a:cs typeface="Comic Sans MS"/>
              </a:rPr>
              <a:t>sea</a:t>
            </a:r>
            <a:endParaRPr sz="900">
              <a:latin typeface="Comic Sans MS"/>
              <a:cs typeface="Comic Sans MS"/>
            </a:endParaRPr>
          </a:p>
        </p:txBody>
      </p:sp>
      <p:sp>
        <p:nvSpPr>
          <p:cNvPr id="5" name="object 5"/>
          <p:cNvSpPr txBox="1"/>
          <p:nvPr/>
        </p:nvSpPr>
        <p:spPr>
          <a:xfrm>
            <a:off x="5916790" y="5885533"/>
            <a:ext cx="3103245" cy="197490"/>
          </a:xfrm>
          <a:prstGeom prst="rect">
            <a:avLst/>
          </a:prstGeom>
        </p:spPr>
        <p:txBody>
          <a:bodyPr vert="horz" wrap="square" lIns="0" tIns="12700" rIns="0" bIns="0" rtlCol="0">
            <a:spAutoFit/>
          </a:bodyPr>
          <a:lstStyle/>
          <a:p>
            <a:pPr marL="38100">
              <a:spcBef>
                <a:spcPts val="100"/>
              </a:spcBef>
            </a:pPr>
            <a:r>
              <a:rPr sz="900" spc="-5" dirty="0">
                <a:latin typeface="Comic Sans MS"/>
                <a:cs typeface="Comic Sans MS"/>
              </a:rPr>
              <a:t>posible</a:t>
            </a:r>
            <a:r>
              <a:rPr sz="900" spc="35" dirty="0">
                <a:latin typeface="Comic Sans MS"/>
                <a:cs typeface="Comic Sans MS"/>
              </a:rPr>
              <a:t> </a:t>
            </a:r>
            <a:r>
              <a:rPr sz="900" spc="-5" dirty="0">
                <a:latin typeface="Comic Sans MS"/>
                <a:cs typeface="Comic Sans MS"/>
              </a:rPr>
              <a:t>las</a:t>
            </a:r>
            <a:r>
              <a:rPr sz="900" spc="30" dirty="0">
                <a:latin typeface="Comic Sans MS"/>
                <a:cs typeface="Comic Sans MS"/>
              </a:rPr>
              <a:t> </a:t>
            </a:r>
            <a:r>
              <a:rPr sz="900" spc="-5" dirty="0">
                <a:latin typeface="Comic Sans MS"/>
                <a:cs typeface="Comic Sans MS"/>
              </a:rPr>
              <a:t>características</a:t>
            </a:r>
            <a:r>
              <a:rPr sz="900" spc="170" dirty="0">
                <a:latin typeface="Comic Sans MS"/>
                <a:cs typeface="Comic Sans MS"/>
              </a:rPr>
              <a:t> </a:t>
            </a:r>
            <a:r>
              <a:rPr sz="1200" spc="5" dirty="0">
                <a:latin typeface="Comic Sans MS"/>
                <a:cs typeface="Comic Sans MS"/>
              </a:rPr>
              <a:t>I</a:t>
            </a:r>
            <a:r>
              <a:rPr sz="1050" spc="7" baseline="43650" dirty="0">
                <a:latin typeface="Comic Sans MS"/>
                <a:cs typeface="Comic Sans MS"/>
              </a:rPr>
              <a:t>2   </a:t>
            </a:r>
            <a:r>
              <a:rPr sz="1050" spc="15" baseline="43650" dirty="0">
                <a:latin typeface="Comic Sans MS"/>
                <a:cs typeface="Comic Sans MS"/>
              </a:rPr>
              <a:t> </a:t>
            </a:r>
            <a:r>
              <a:rPr sz="900" spc="-5" dirty="0">
                <a:latin typeface="Comic Sans MS"/>
                <a:cs typeface="Comic Sans MS"/>
              </a:rPr>
              <a:t>del</a:t>
            </a:r>
            <a:r>
              <a:rPr sz="900" spc="30" dirty="0">
                <a:latin typeface="Comic Sans MS"/>
                <a:cs typeface="Comic Sans MS"/>
              </a:rPr>
              <a:t> </a:t>
            </a:r>
            <a:r>
              <a:rPr sz="900" spc="-5" dirty="0">
                <a:latin typeface="Comic Sans MS"/>
                <a:cs typeface="Comic Sans MS"/>
              </a:rPr>
              <a:t>generador.</a:t>
            </a:r>
            <a:r>
              <a:rPr sz="900" spc="335" dirty="0">
                <a:latin typeface="Comic Sans MS"/>
                <a:cs typeface="Comic Sans MS"/>
              </a:rPr>
              <a:t> </a:t>
            </a:r>
            <a:r>
              <a:rPr sz="900" spc="-5" dirty="0">
                <a:latin typeface="Comic Sans MS"/>
                <a:cs typeface="Comic Sans MS"/>
              </a:rPr>
              <a:t>La</a:t>
            </a:r>
            <a:r>
              <a:rPr sz="900" spc="35" dirty="0">
                <a:latin typeface="Comic Sans MS"/>
                <a:cs typeface="Comic Sans MS"/>
              </a:rPr>
              <a:t> </a:t>
            </a:r>
            <a:r>
              <a:rPr sz="900" spc="-5" dirty="0">
                <a:latin typeface="Comic Sans MS"/>
                <a:cs typeface="Comic Sans MS"/>
              </a:rPr>
              <a:t>figura</a:t>
            </a:r>
            <a:endParaRPr sz="900">
              <a:latin typeface="Comic Sans MS"/>
              <a:cs typeface="Comic Sans MS"/>
            </a:endParaRPr>
          </a:p>
        </p:txBody>
      </p:sp>
      <p:sp>
        <p:nvSpPr>
          <p:cNvPr id="6" name="object 6"/>
          <p:cNvSpPr txBox="1"/>
          <p:nvPr/>
        </p:nvSpPr>
        <p:spPr>
          <a:xfrm>
            <a:off x="5942176" y="5971229"/>
            <a:ext cx="3053080" cy="453650"/>
          </a:xfrm>
          <a:prstGeom prst="rect">
            <a:avLst/>
          </a:prstGeom>
        </p:spPr>
        <p:txBody>
          <a:bodyPr vert="horz" wrap="square" lIns="0" tIns="33020" rIns="0" bIns="0" rtlCol="0">
            <a:spAutoFit/>
          </a:bodyPr>
          <a:lstStyle/>
          <a:p>
            <a:pPr marL="78740" algn="ctr">
              <a:spcBef>
                <a:spcPts val="260"/>
              </a:spcBef>
            </a:pPr>
            <a:r>
              <a:rPr sz="700" spc="-5" dirty="0">
                <a:latin typeface="Comic Sans MS"/>
                <a:cs typeface="Comic Sans MS"/>
              </a:rPr>
              <a:t>2</a:t>
            </a:r>
            <a:endParaRPr sz="700">
              <a:latin typeface="Comic Sans MS"/>
              <a:cs typeface="Comic Sans MS"/>
            </a:endParaRPr>
          </a:p>
          <a:p>
            <a:pPr marL="12700" marR="5080">
              <a:lnSpc>
                <a:spcPct val="116599"/>
              </a:lnSpc>
              <a:spcBef>
                <a:spcPts val="30"/>
              </a:spcBef>
            </a:pPr>
            <a:r>
              <a:rPr sz="900" spc="-5" dirty="0">
                <a:latin typeface="Comic Sans MS"/>
                <a:cs typeface="Comic Sans MS"/>
              </a:rPr>
              <a:t>3</a:t>
            </a:r>
            <a:r>
              <a:rPr sz="900" spc="130" dirty="0">
                <a:latin typeface="Comic Sans MS"/>
                <a:cs typeface="Comic Sans MS"/>
              </a:rPr>
              <a:t> </a:t>
            </a:r>
            <a:r>
              <a:rPr sz="900" spc="-5" dirty="0">
                <a:latin typeface="Comic Sans MS"/>
                <a:cs typeface="Comic Sans MS"/>
              </a:rPr>
              <a:t>muestra</a:t>
            </a:r>
            <a:r>
              <a:rPr sz="900" spc="130" dirty="0">
                <a:latin typeface="Comic Sans MS"/>
                <a:cs typeface="Comic Sans MS"/>
              </a:rPr>
              <a:t> </a:t>
            </a:r>
            <a:r>
              <a:rPr sz="900" spc="-5" dirty="0">
                <a:latin typeface="Comic Sans MS"/>
                <a:cs typeface="Comic Sans MS"/>
              </a:rPr>
              <a:t>una</a:t>
            </a:r>
            <a:r>
              <a:rPr sz="900" spc="130" dirty="0">
                <a:latin typeface="Comic Sans MS"/>
                <a:cs typeface="Comic Sans MS"/>
              </a:rPr>
              <a:t> </a:t>
            </a:r>
            <a:r>
              <a:rPr sz="900" spc="-5" dirty="0">
                <a:latin typeface="Comic Sans MS"/>
                <a:cs typeface="Comic Sans MS"/>
              </a:rPr>
              <a:t>aplicación</a:t>
            </a:r>
            <a:r>
              <a:rPr sz="900" spc="125" dirty="0">
                <a:latin typeface="Comic Sans MS"/>
                <a:cs typeface="Comic Sans MS"/>
              </a:rPr>
              <a:t> </a:t>
            </a:r>
            <a:r>
              <a:rPr sz="900" spc="-5" dirty="0">
                <a:latin typeface="Comic Sans MS"/>
                <a:cs typeface="Comic Sans MS"/>
              </a:rPr>
              <a:t>del</a:t>
            </a:r>
            <a:r>
              <a:rPr sz="900" spc="125" dirty="0">
                <a:latin typeface="Comic Sans MS"/>
                <a:cs typeface="Comic Sans MS"/>
              </a:rPr>
              <a:t> </a:t>
            </a:r>
            <a:r>
              <a:rPr sz="900" spc="-5" dirty="0">
                <a:latin typeface="Comic Sans MS"/>
                <a:cs typeface="Comic Sans MS"/>
              </a:rPr>
              <a:t>relé</a:t>
            </a:r>
            <a:r>
              <a:rPr sz="900" spc="125" dirty="0">
                <a:latin typeface="Comic Sans MS"/>
                <a:cs typeface="Comic Sans MS"/>
              </a:rPr>
              <a:t> </a:t>
            </a:r>
            <a:r>
              <a:rPr sz="900" spc="-5" dirty="0">
                <a:latin typeface="Comic Sans MS"/>
                <a:cs typeface="Comic Sans MS"/>
              </a:rPr>
              <a:t>se</a:t>
            </a:r>
            <a:r>
              <a:rPr sz="900" spc="125" dirty="0">
                <a:latin typeface="Comic Sans MS"/>
                <a:cs typeface="Comic Sans MS"/>
              </a:rPr>
              <a:t> </a:t>
            </a:r>
            <a:r>
              <a:rPr sz="900" spc="-5" dirty="0">
                <a:latin typeface="Comic Sans MS"/>
                <a:cs typeface="Comic Sans MS"/>
              </a:rPr>
              <a:t>secuencia</a:t>
            </a:r>
            <a:r>
              <a:rPr sz="900" spc="130" dirty="0">
                <a:latin typeface="Comic Sans MS"/>
                <a:cs typeface="Comic Sans MS"/>
              </a:rPr>
              <a:t> </a:t>
            </a:r>
            <a:r>
              <a:rPr sz="900" spc="-5" dirty="0">
                <a:latin typeface="Comic Sans MS"/>
                <a:cs typeface="Comic Sans MS"/>
              </a:rPr>
              <a:t>negativa </a:t>
            </a:r>
            <a:r>
              <a:rPr sz="900" spc="-254" dirty="0">
                <a:latin typeface="Comic Sans MS"/>
                <a:cs typeface="Comic Sans MS"/>
              </a:rPr>
              <a:t> </a:t>
            </a:r>
            <a:r>
              <a:rPr sz="900" spc="-5" dirty="0">
                <a:latin typeface="Comic Sans MS"/>
                <a:cs typeface="Comic Sans MS"/>
              </a:rPr>
              <a:t>típica.</a:t>
            </a:r>
            <a:endParaRPr sz="900">
              <a:latin typeface="Comic Sans MS"/>
              <a:cs typeface="Comic Sans MS"/>
            </a:endParaRPr>
          </a:p>
        </p:txBody>
      </p:sp>
      <p:graphicFrame>
        <p:nvGraphicFramePr>
          <p:cNvPr id="7" name="object 7"/>
          <p:cNvGraphicFramePr>
            <a:graphicFrameLocks noGrp="1"/>
          </p:cNvGraphicFramePr>
          <p:nvPr/>
        </p:nvGraphicFramePr>
        <p:xfrm>
          <a:off x="5907652" y="6527724"/>
          <a:ext cx="3232149" cy="2170581"/>
        </p:xfrm>
        <a:graphic>
          <a:graphicData uri="http://schemas.openxmlformats.org/drawingml/2006/table">
            <a:tbl>
              <a:tblPr firstRow="1" bandRow="1">
                <a:tableStyleId>{2D5ABB26-0587-4C30-8999-92F81FD0307C}</a:tableStyleId>
              </a:tblPr>
              <a:tblGrid>
                <a:gridCol w="2364105">
                  <a:extLst>
                    <a:ext uri="{9D8B030D-6E8A-4147-A177-3AD203B41FA5}">
                      <a16:colId xmlns:a16="http://schemas.microsoft.com/office/drawing/2014/main" xmlns="" val="20000"/>
                    </a:ext>
                  </a:extLst>
                </a:gridCol>
                <a:gridCol w="868044">
                  <a:extLst>
                    <a:ext uri="{9D8B030D-6E8A-4147-A177-3AD203B41FA5}">
                      <a16:colId xmlns:a16="http://schemas.microsoft.com/office/drawing/2014/main" xmlns="" val="20001"/>
                    </a:ext>
                  </a:extLst>
                </a:gridCol>
              </a:tblGrid>
              <a:tr h="483793">
                <a:tc>
                  <a:txBody>
                    <a:bodyPr/>
                    <a:lstStyle/>
                    <a:p>
                      <a:pPr marL="43815">
                        <a:lnSpc>
                          <a:spcPct val="100000"/>
                        </a:lnSpc>
                        <a:spcBef>
                          <a:spcPts val="765"/>
                        </a:spcBef>
                      </a:pPr>
                      <a:r>
                        <a:rPr sz="900" b="1" spc="-5" dirty="0">
                          <a:latin typeface="Comic Sans MS"/>
                          <a:cs typeface="Comic Sans MS"/>
                        </a:rPr>
                        <a:t>TIPO</a:t>
                      </a:r>
                      <a:r>
                        <a:rPr sz="900" b="1" spc="-20" dirty="0">
                          <a:latin typeface="Comic Sans MS"/>
                          <a:cs typeface="Comic Sans MS"/>
                        </a:rPr>
                        <a:t> </a:t>
                      </a:r>
                      <a:r>
                        <a:rPr sz="900" b="1" spc="-5" dirty="0">
                          <a:latin typeface="Comic Sans MS"/>
                          <a:cs typeface="Comic Sans MS"/>
                        </a:rPr>
                        <a:t>DE</a:t>
                      </a:r>
                      <a:r>
                        <a:rPr sz="900" b="1" spc="-15" dirty="0">
                          <a:latin typeface="Comic Sans MS"/>
                          <a:cs typeface="Comic Sans MS"/>
                        </a:rPr>
                        <a:t> </a:t>
                      </a:r>
                      <a:r>
                        <a:rPr sz="900" b="1" spc="-5" dirty="0">
                          <a:latin typeface="Comic Sans MS"/>
                          <a:cs typeface="Comic Sans MS"/>
                        </a:rPr>
                        <a:t>GENERADOR</a:t>
                      </a:r>
                      <a:endParaRPr sz="900">
                        <a:latin typeface="Comic Sans MS"/>
                        <a:cs typeface="Comic Sans MS"/>
                      </a:endParaRPr>
                    </a:p>
                  </a:txBody>
                  <a:tcPr marL="0" marR="0" marT="97155" marB="0">
                    <a:lnL w="6350">
                      <a:solidFill>
                        <a:srgbClr val="000000"/>
                      </a:solidFill>
                      <a:prstDash val="solid"/>
                    </a:lnL>
                    <a:lnT w="6350">
                      <a:solidFill>
                        <a:srgbClr val="000000"/>
                      </a:solidFill>
                      <a:prstDash val="solid"/>
                    </a:lnT>
                    <a:lnB w="6350">
                      <a:solidFill>
                        <a:srgbClr val="000000"/>
                      </a:solidFill>
                      <a:prstDash val="solid"/>
                    </a:lnB>
                    <a:solidFill>
                      <a:srgbClr val="C0C0C0"/>
                    </a:solidFill>
                  </a:tcPr>
                </a:tc>
                <a:tc>
                  <a:txBody>
                    <a:bodyPr/>
                    <a:lstStyle/>
                    <a:p>
                      <a:pPr marL="20320" algn="ctr">
                        <a:lnSpc>
                          <a:spcPct val="100000"/>
                        </a:lnSpc>
                        <a:spcBef>
                          <a:spcPts val="555"/>
                        </a:spcBef>
                      </a:pPr>
                      <a:r>
                        <a:rPr sz="900" b="1" dirty="0">
                          <a:latin typeface="Comic Sans MS"/>
                          <a:cs typeface="Comic Sans MS"/>
                        </a:rPr>
                        <a:t>K</a:t>
                      </a:r>
                      <a:endParaRPr sz="900">
                        <a:latin typeface="Comic Sans MS"/>
                        <a:cs typeface="Comic Sans MS"/>
                      </a:endParaRPr>
                    </a:p>
                    <a:p>
                      <a:pPr marL="20320" algn="ctr">
                        <a:lnSpc>
                          <a:spcPct val="100000"/>
                        </a:lnSpc>
                        <a:spcBef>
                          <a:spcPts val="505"/>
                        </a:spcBef>
                      </a:pPr>
                      <a:r>
                        <a:rPr sz="900" spc="-5" dirty="0">
                          <a:latin typeface="Comic Sans MS"/>
                          <a:cs typeface="Comic Sans MS"/>
                        </a:rPr>
                        <a:t>I</a:t>
                      </a:r>
                      <a:r>
                        <a:rPr sz="900" b="1" spc="-7" baseline="-13888" dirty="0">
                          <a:latin typeface="Comic Sans MS"/>
                          <a:cs typeface="Comic Sans MS"/>
                        </a:rPr>
                        <a:t>2</a:t>
                      </a:r>
                      <a:r>
                        <a:rPr sz="1200" spc="-7" baseline="-10416" dirty="0">
                          <a:latin typeface="Comic Sans MS"/>
                          <a:cs typeface="Comic Sans MS"/>
                        </a:rPr>
                        <a:t>²</a:t>
                      </a:r>
                      <a:r>
                        <a:rPr sz="900" spc="-7" baseline="-13888" dirty="0">
                          <a:latin typeface="Comic Sans MS"/>
                          <a:cs typeface="Comic Sans MS"/>
                        </a:rPr>
                        <a:t>t</a:t>
                      </a:r>
                      <a:r>
                        <a:rPr sz="900" spc="202" baseline="-13888" dirty="0">
                          <a:latin typeface="Comic Sans MS"/>
                          <a:cs typeface="Comic Sans MS"/>
                        </a:rPr>
                        <a:t> </a:t>
                      </a:r>
                      <a:r>
                        <a:rPr sz="800" b="1" spc="-5" dirty="0">
                          <a:latin typeface="Comic Sans MS"/>
                          <a:cs typeface="Comic Sans MS"/>
                        </a:rPr>
                        <a:t>permisible</a:t>
                      </a:r>
                      <a:endParaRPr sz="800">
                        <a:latin typeface="Comic Sans MS"/>
                        <a:cs typeface="Comic Sans MS"/>
                      </a:endParaRPr>
                    </a:p>
                  </a:txBody>
                  <a:tcPr marL="0" marR="0" marT="70485" marB="0">
                    <a:lnR w="6350">
                      <a:solidFill>
                        <a:srgbClr val="000000"/>
                      </a:solidFill>
                      <a:prstDash val="solid"/>
                    </a:lnR>
                    <a:lnT w="6350">
                      <a:solidFill>
                        <a:srgbClr val="000000"/>
                      </a:solidFill>
                      <a:prstDash val="solid"/>
                    </a:lnT>
                    <a:lnB w="6350">
                      <a:solidFill>
                        <a:srgbClr val="000000"/>
                      </a:solidFill>
                      <a:prstDash val="solid"/>
                    </a:lnB>
                    <a:solidFill>
                      <a:srgbClr val="C0C0C0"/>
                    </a:solidFill>
                  </a:tcPr>
                </a:tc>
                <a:extLst>
                  <a:ext uri="{0D108BD9-81ED-4DB2-BD59-A6C34878D82A}">
                    <a16:rowId xmlns:a16="http://schemas.microsoft.com/office/drawing/2014/main" xmlns="" val="10000"/>
                  </a:ext>
                </a:extLst>
              </a:tr>
              <a:tr h="314430">
                <a:tc>
                  <a:txBody>
                    <a:bodyPr/>
                    <a:lstStyle/>
                    <a:p>
                      <a:pPr marL="43815">
                        <a:lnSpc>
                          <a:spcPct val="100000"/>
                        </a:lnSpc>
                        <a:spcBef>
                          <a:spcPts val="710"/>
                        </a:spcBef>
                      </a:pPr>
                      <a:r>
                        <a:rPr sz="900" b="1" spc="-5" dirty="0">
                          <a:latin typeface="Comic Sans MS"/>
                          <a:cs typeface="Comic Sans MS"/>
                        </a:rPr>
                        <a:t>Generador de</a:t>
                      </a:r>
                      <a:r>
                        <a:rPr sz="900" b="1" dirty="0">
                          <a:latin typeface="Comic Sans MS"/>
                          <a:cs typeface="Comic Sans MS"/>
                        </a:rPr>
                        <a:t> </a:t>
                      </a:r>
                      <a:r>
                        <a:rPr sz="900" b="1" spc="-5" dirty="0">
                          <a:latin typeface="Comic Sans MS"/>
                          <a:cs typeface="Comic Sans MS"/>
                        </a:rPr>
                        <a:t>Polo Saliente</a:t>
                      </a:r>
                      <a:endParaRPr sz="900">
                        <a:latin typeface="Comic Sans MS"/>
                        <a:cs typeface="Comic Sans MS"/>
                      </a:endParaRPr>
                    </a:p>
                  </a:txBody>
                  <a:tcPr marL="0" marR="0" marT="90170" marB="0">
                    <a:lnL w="6350">
                      <a:solidFill>
                        <a:srgbClr val="000000"/>
                      </a:solidFill>
                      <a:prstDash val="solid"/>
                    </a:lnL>
                    <a:lnT w="6350">
                      <a:solidFill>
                        <a:srgbClr val="000000"/>
                      </a:solidFill>
                      <a:prstDash val="solid"/>
                    </a:lnT>
                  </a:tcPr>
                </a:tc>
                <a:tc>
                  <a:txBody>
                    <a:bodyPr/>
                    <a:lstStyle/>
                    <a:p>
                      <a:pPr marL="20320" algn="ctr">
                        <a:lnSpc>
                          <a:spcPct val="100000"/>
                        </a:lnSpc>
                        <a:spcBef>
                          <a:spcPts val="710"/>
                        </a:spcBef>
                      </a:pPr>
                      <a:r>
                        <a:rPr sz="900" spc="-5" dirty="0">
                          <a:latin typeface="Comic Sans MS"/>
                          <a:cs typeface="Comic Sans MS"/>
                        </a:rPr>
                        <a:t>40</a:t>
                      </a:r>
                      <a:endParaRPr sz="900">
                        <a:latin typeface="Comic Sans MS"/>
                        <a:cs typeface="Comic Sans MS"/>
                      </a:endParaRPr>
                    </a:p>
                  </a:txBody>
                  <a:tcPr marL="0" marR="0" marT="90170" marB="0">
                    <a:lnR w="6350">
                      <a:solidFill>
                        <a:srgbClr val="000000"/>
                      </a:solidFill>
                      <a:prstDash val="solid"/>
                    </a:lnR>
                    <a:lnT w="6350">
                      <a:solidFill>
                        <a:srgbClr val="000000"/>
                      </a:solidFill>
                      <a:prstDash val="solid"/>
                    </a:lnT>
                  </a:tcPr>
                </a:tc>
                <a:extLst>
                  <a:ext uri="{0D108BD9-81ED-4DB2-BD59-A6C34878D82A}">
                    <a16:rowId xmlns:a16="http://schemas.microsoft.com/office/drawing/2014/main" xmlns="" val="10001"/>
                  </a:ext>
                </a:extLst>
              </a:tr>
              <a:tr h="1372358">
                <a:tc>
                  <a:txBody>
                    <a:bodyPr/>
                    <a:lstStyle/>
                    <a:p>
                      <a:pPr marL="43815">
                        <a:lnSpc>
                          <a:spcPct val="100000"/>
                        </a:lnSpc>
                        <a:spcBef>
                          <a:spcPts val="690"/>
                        </a:spcBef>
                      </a:pPr>
                      <a:r>
                        <a:rPr sz="900" b="1" spc="-5" dirty="0">
                          <a:latin typeface="Comic Sans MS"/>
                          <a:cs typeface="Comic Sans MS"/>
                        </a:rPr>
                        <a:t>Condensador</a:t>
                      </a:r>
                      <a:r>
                        <a:rPr sz="900" b="1" spc="-10" dirty="0">
                          <a:latin typeface="Comic Sans MS"/>
                          <a:cs typeface="Comic Sans MS"/>
                        </a:rPr>
                        <a:t> </a:t>
                      </a:r>
                      <a:r>
                        <a:rPr sz="900" b="1" spc="-5" dirty="0">
                          <a:latin typeface="Comic Sans MS"/>
                          <a:cs typeface="Comic Sans MS"/>
                        </a:rPr>
                        <a:t>Sincrónico</a:t>
                      </a:r>
                      <a:endParaRPr sz="900">
                        <a:latin typeface="Comic Sans MS"/>
                        <a:cs typeface="Comic Sans MS"/>
                      </a:endParaRPr>
                    </a:p>
                    <a:p>
                      <a:pPr>
                        <a:lnSpc>
                          <a:spcPct val="100000"/>
                        </a:lnSpc>
                        <a:spcBef>
                          <a:spcPts val="50"/>
                        </a:spcBef>
                      </a:pPr>
                      <a:endParaRPr sz="1150">
                        <a:latin typeface="Times New Roman"/>
                        <a:cs typeface="Times New Roman"/>
                      </a:endParaRPr>
                    </a:p>
                    <a:p>
                      <a:pPr marL="43815">
                        <a:lnSpc>
                          <a:spcPct val="100000"/>
                        </a:lnSpc>
                      </a:pPr>
                      <a:r>
                        <a:rPr sz="900" b="1" spc="-5" dirty="0">
                          <a:latin typeface="Comic Sans MS"/>
                          <a:cs typeface="Comic Sans MS"/>
                        </a:rPr>
                        <a:t>Tiempo</a:t>
                      </a:r>
                      <a:r>
                        <a:rPr sz="900" b="1" spc="5" dirty="0">
                          <a:latin typeface="Comic Sans MS"/>
                          <a:cs typeface="Comic Sans MS"/>
                        </a:rPr>
                        <a:t> </a:t>
                      </a:r>
                      <a:r>
                        <a:rPr sz="900" b="1" spc="-5" dirty="0">
                          <a:latin typeface="Comic Sans MS"/>
                          <a:cs typeface="Comic Sans MS"/>
                        </a:rPr>
                        <a:t>del</a:t>
                      </a:r>
                      <a:r>
                        <a:rPr sz="900" b="1" spc="5" dirty="0">
                          <a:latin typeface="Comic Sans MS"/>
                          <a:cs typeface="Comic Sans MS"/>
                        </a:rPr>
                        <a:t> </a:t>
                      </a:r>
                      <a:r>
                        <a:rPr sz="900" b="1" spc="-5" dirty="0">
                          <a:latin typeface="Comic Sans MS"/>
                          <a:cs typeface="Comic Sans MS"/>
                        </a:rPr>
                        <a:t>generador</a:t>
                      </a:r>
                      <a:r>
                        <a:rPr sz="900" b="1" spc="10" dirty="0">
                          <a:latin typeface="Comic Sans MS"/>
                          <a:cs typeface="Comic Sans MS"/>
                        </a:rPr>
                        <a:t> </a:t>
                      </a:r>
                      <a:r>
                        <a:rPr sz="900" b="1" spc="-5" dirty="0">
                          <a:latin typeface="Comic Sans MS"/>
                          <a:cs typeface="Comic Sans MS"/>
                        </a:rPr>
                        <a:t>de</a:t>
                      </a:r>
                      <a:r>
                        <a:rPr sz="900" b="1" spc="5" dirty="0">
                          <a:latin typeface="Comic Sans MS"/>
                          <a:cs typeface="Comic Sans MS"/>
                        </a:rPr>
                        <a:t> </a:t>
                      </a:r>
                      <a:r>
                        <a:rPr sz="900" b="1" spc="-5" dirty="0">
                          <a:latin typeface="Comic Sans MS"/>
                          <a:cs typeface="Comic Sans MS"/>
                        </a:rPr>
                        <a:t>rotor</a:t>
                      </a:r>
                      <a:r>
                        <a:rPr sz="900" b="1" spc="5" dirty="0">
                          <a:latin typeface="Comic Sans MS"/>
                          <a:cs typeface="Comic Sans MS"/>
                        </a:rPr>
                        <a:t> </a:t>
                      </a:r>
                      <a:r>
                        <a:rPr sz="900" b="1" spc="-5" dirty="0">
                          <a:latin typeface="Comic Sans MS"/>
                          <a:cs typeface="Comic Sans MS"/>
                        </a:rPr>
                        <a:t>cilíndrico</a:t>
                      </a:r>
                      <a:endParaRPr sz="900">
                        <a:latin typeface="Comic Sans MS"/>
                        <a:cs typeface="Comic Sans MS"/>
                      </a:endParaRPr>
                    </a:p>
                    <a:p>
                      <a:pPr marL="404495" indent="-181610">
                        <a:lnSpc>
                          <a:spcPct val="100000"/>
                        </a:lnSpc>
                        <a:spcBef>
                          <a:spcPts val="760"/>
                        </a:spcBef>
                        <a:buFont typeface="Symbol"/>
                        <a:buChar char=""/>
                        <a:tabLst>
                          <a:tab pos="403860" algn="l"/>
                          <a:tab pos="405130" algn="l"/>
                        </a:tabLst>
                      </a:pPr>
                      <a:r>
                        <a:rPr sz="800" spc="-5" dirty="0">
                          <a:latin typeface="Comic Sans MS"/>
                          <a:cs typeface="Comic Sans MS"/>
                        </a:rPr>
                        <a:t>Enfriado</a:t>
                      </a:r>
                      <a:r>
                        <a:rPr sz="800" spc="-15" dirty="0">
                          <a:latin typeface="Comic Sans MS"/>
                          <a:cs typeface="Comic Sans MS"/>
                        </a:rPr>
                        <a:t> </a:t>
                      </a:r>
                      <a:r>
                        <a:rPr sz="800" spc="-5" dirty="0">
                          <a:latin typeface="Comic Sans MS"/>
                          <a:cs typeface="Comic Sans MS"/>
                        </a:rPr>
                        <a:t>indirectamente</a:t>
                      </a:r>
                      <a:endParaRPr sz="800">
                        <a:latin typeface="Comic Sans MS"/>
                        <a:cs typeface="Comic Sans MS"/>
                      </a:endParaRPr>
                    </a:p>
                    <a:p>
                      <a:pPr marL="404495" indent="-181610">
                        <a:lnSpc>
                          <a:spcPct val="100000"/>
                        </a:lnSpc>
                        <a:spcBef>
                          <a:spcPts val="155"/>
                        </a:spcBef>
                        <a:buFont typeface="Symbol"/>
                        <a:buChar char=""/>
                        <a:tabLst>
                          <a:tab pos="403860" algn="l"/>
                          <a:tab pos="405130" algn="l"/>
                        </a:tabLst>
                      </a:pPr>
                      <a:r>
                        <a:rPr sz="800" spc="-5" dirty="0">
                          <a:latin typeface="Comic Sans MS"/>
                          <a:cs typeface="Comic Sans MS"/>
                        </a:rPr>
                        <a:t>Enfriado directamente (0-800 MVA)</a:t>
                      </a:r>
                      <a:endParaRPr sz="800">
                        <a:latin typeface="Comic Sans MS"/>
                        <a:cs typeface="Comic Sans MS"/>
                      </a:endParaRPr>
                    </a:p>
                    <a:p>
                      <a:pPr marL="404495" indent="-181610">
                        <a:lnSpc>
                          <a:spcPct val="100000"/>
                        </a:lnSpc>
                        <a:spcBef>
                          <a:spcPts val="180"/>
                        </a:spcBef>
                        <a:buSzPct val="112500"/>
                        <a:buFont typeface="Symbol"/>
                        <a:buChar char=""/>
                        <a:tabLst>
                          <a:tab pos="404495" algn="l"/>
                          <a:tab pos="405130" algn="l"/>
                        </a:tabLst>
                      </a:pPr>
                      <a:r>
                        <a:rPr sz="800" spc="-5" dirty="0">
                          <a:latin typeface="Comic Sans MS"/>
                          <a:cs typeface="Comic Sans MS"/>
                        </a:rPr>
                        <a:t>Enfriado directamente</a:t>
                      </a:r>
                      <a:r>
                        <a:rPr sz="800" dirty="0">
                          <a:latin typeface="Comic Sans MS"/>
                          <a:cs typeface="Comic Sans MS"/>
                        </a:rPr>
                        <a:t> </a:t>
                      </a:r>
                      <a:r>
                        <a:rPr sz="800" spc="-5" dirty="0">
                          <a:latin typeface="Comic Sans MS"/>
                          <a:cs typeface="Comic Sans MS"/>
                        </a:rPr>
                        <a:t>(801-1600</a:t>
                      </a:r>
                      <a:r>
                        <a:rPr sz="800" spc="30" dirty="0">
                          <a:latin typeface="Comic Sans MS"/>
                          <a:cs typeface="Comic Sans MS"/>
                        </a:rPr>
                        <a:t> </a:t>
                      </a:r>
                      <a:r>
                        <a:rPr sz="800" spc="-10" dirty="0">
                          <a:latin typeface="Comic Sans MS"/>
                          <a:cs typeface="Comic Sans MS"/>
                        </a:rPr>
                        <a:t>MVA)</a:t>
                      </a:r>
                      <a:endParaRPr sz="800">
                        <a:latin typeface="Comic Sans MS"/>
                        <a:cs typeface="Comic Sans MS"/>
                      </a:endParaRPr>
                    </a:p>
                  </a:txBody>
                  <a:tcPr marL="0" marR="0" marT="87630" marB="0">
                    <a:lnL w="6350">
                      <a:solidFill>
                        <a:srgbClr val="000000"/>
                      </a:solidFill>
                      <a:prstDash val="solid"/>
                    </a:lnL>
                    <a:lnB w="6350">
                      <a:solidFill>
                        <a:srgbClr val="000000"/>
                      </a:solidFill>
                      <a:prstDash val="solid"/>
                    </a:lnB>
                  </a:tcPr>
                </a:tc>
                <a:tc>
                  <a:txBody>
                    <a:bodyPr/>
                    <a:lstStyle/>
                    <a:p>
                      <a:pPr>
                        <a:lnSpc>
                          <a:spcPct val="100000"/>
                        </a:lnSpc>
                        <a:spcBef>
                          <a:spcPts val="35"/>
                        </a:spcBef>
                      </a:pPr>
                      <a:endParaRPr sz="1200">
                        <a:latin typeface="Times New Roman"/>
                        <a:cs typeface="Times New Roman"/>
                      </a:endParaRPr>
                    </a:p>
                    <a:p>
                      <a:pPr marL="20320" algn="ctr">
                        <a:lnSpc>
                          <a:spcPct val="100000"/>
                        </a:lnSpc>
                      </a:pPr>
                      <a:r>
                        <a:rPr sz="900" spc="-5" dirty="0">
                          <a:latin typeface="Comic Sans MS"/>
                          <a:cs typeface="Comic Sans MS"/>
                        </a:rPr>
                        <a:t>30</a:t>
                      </a:r>
                      <a:endParaRPr sz="900">
                        <a:latin typeface="Comic Sans MS"/>
                        <a:cs typeface="Comic Sans MS"/>
                      </a:endParaRPr>
                    </a:p>
                    <a:p>
                      <a:pPr>
                        <a:lnSpc>
                          <a:spcPct val="100000"/>
                        </a:lnSpc>
                      </a:pPr>
                      <a:endParaRPr sz="1200">
                        <a:latin typeface="Times New Roman"/>
                        <a:cs typeface="Times New Roman"/>
                      </a:endParaRPr>
                    </a:p>
                    <a:p>
                      <a:pPr>
                        <a:lnSpc>
                          <a:spcPct val="100000"/>
                        </a:lnSpc>
                        <a:spcBef>
                          <a:spcPts val="45"/>
                        </a:spcBef>
                      </a:pPr>
                      <a:endParaRPr sz="950">
                        <a:latin typeface="Times New Roman"/>
                        <a:cs typeface="Times New Roman"/>
                      </a:endParaRPr>
                    </a:p>
                    <a:p>
                      <a:pPr marL="20320" algn="ctr">
                        <a:lnSpc>
                          <a:spcPct val="100000"/>
                        </a:lnSpc>
                      </a:pPr>
                      <a:r>
                        <a:rPr sz="800" spc="-10" dirty="0">
                          <a:latin typeface="Comic Sans MS"/>
                          <a:cs typeface="Comic Sans MS"/>
                        </a:rPr>
                        <a:t>20</a:t>
                      </a:r>
                      <a:endParaRPr sz="800">
                        <a:latin typeface="Comic Sans MS"/>
                        <a:cs typeface="Comic Sans MS"/>
                      </a:endParaRPr>
                    </a:p>
                    <a:p>
                      <a:pPr marL="19685" algn="ctr">
                        <a:lnSpc>
                          <a:spcPct val="100000"/>
                        </a:lnSpc>
                        <a:spcBef>
                          <a:spcPts val="155"/>
                        </a:spcBef>
                      </a:pPr>
                      <a:r>
                        <a:rPr sz="800" spc="-5" dirty="0">
                          <a:latin typeface="Comic Sans MS"/>
                          <a:cs typeface="Comic Sans MS"/>
                        </a:rPr>
                        <a:t>10</a:t>
                      </a:r>
                      <a:endParaRPr sz="800">
                        <a:latin typeface="Comic Sans MS"/>
                        <a:cs typeface="Comic Sans MS"/>
                      </a:endParaRPr>
                    </a:p>
                    <a:p>
                      <a:pPr marL="88900" marR="60325" algn="ctr">
                        <a:lnSpc>
                          <a:spcPct val="115599"/>
                        </a:lnSpc>
                        <a:spcBef>
                          <a:spcPts val="10"/>
                        </a:spcBef>
                      </a:pPr>
                      <a:r>
                        <a:rPr sz="800" spc="-5" dirty="0">
                          <a:latin typeface="Comic Sans MS"/>
                          <a:cs typeface="Comic Sans MS"/>
                        </a:rPr>
                        <a:t>Ver</a:t>
                      </a:r>
                      <a:r>
                        <a:rPr sz="800" spc="-25" dirty="0">
                          <a:latin typeface="Comic Sans MS"/>
                          <a:cs typeface="Comic Sans MS"/>
                        </a:rPr>
                        <a:t> </a:t>
                      </a:r>
                      <a:r>
                        <a:rPr sz="800" spc="-5" dirty="0">
                          <a:latin typeface="Comic Sans MS"/>
                          <a:cs typeface="Comic Sans MS"/>
                        </a:rPr>
                        <a:t>curva</a:t>
                      </a:r>
                      <a:r>
                        <a:rPr sz="800" spc="-20" dirty="0">
                          <a:latin typeface="Comic Sans MS"/>
                          <a:cs typeface="Comic Sans MS"/>
                        </a:rPr>
                        <a:t> </a:t>
                      </a:r>
                      <a:r>
                        <a:rPr sz="800" spc="-5" dirty="0">
                          <a:latin typeface="Comic Sans MS"/>
                          <a:cs typeface="Comic Sans MS"/>
                        </a:rPr>
                        <a:t>de</a:t>
                      </a:r>
                      <a:r>
                        <a:rPr sz="800" spc="-20" dirty="0">
                          <a:latin typeface="Comic Sans MS"/>
                          <a:cs typeface="Comic Sans MS"/>
                        </a:rPr>
                        <a:t> </a:t>
                      </a:r>
                      <a:r>
                        <a:rPr sz="800" spc="-5" dirty="0">
                          <a:latin typeface="Comic Sans MS"/>
                          <a:cs typeface="Comic Sans MS"/>
                        </a:rPr>
                        <a:t>la </a:t>
                      </a:r>
                      <a:r>
                        <a:rPr sz="800" spc="-225" dirty="0">
                          <a:latin typeface="Comic Sans MS"/>
                          <a:cs typeface="Comic Sans MS"/>
                        </a:rPr>
                        <a:t> </a:t>
                      </a:r>
                      <a:r>
                        <a:rPr sz="800" spc="-5" dirty="0">
                          <a:latin typeface="Comic Sans MS"/>
                          <a:cs typeface="Comic Sans MS"/>
                        </a:rPr>
                        <a:t>figura</a:t>
                      </a:r>
                      <a:r>
                        <a:rPr sz="800" spc="-10" dirty="0">
                          <a:latin typeface="Comic Sans MS"/>
                          <a:cs typeface="Comic Sans MS"/>
                        </a:rPr>
                        <a:t> </a:t>
                      </a:r>
                      <a:r>
                        <a:rPr sz="800" spc="-5" dirty="0">
                          <a:latin typeface="Comic Sans MS"/>
                          <a:cs typeface="Comic Sans MS"/>
                        </a:rPr>
                        <a:t>2</a:t>
                      </a:r>
                      <a:endParaRPr sz="800">
                        <a:latin typeface="Comic Sans MS"/>
                        <a:cs typeface="Comic Sans MS"/>
                      </a:endParaRPr>
                    </a:p>
                  </a:txBody>
                  <a:tcPr marL="0" marR="0" marT="4445" marB="0">
                    <a:lnR w="6350">
                      <a:solidFill>
                        <a:srgbClr val="000000"/>
                      </a:solidFill>
                      <a:prstDash val="solid"/>
                    </a:lnR>
                    <a:lnB w="6350">
                      <a:solidFill>
                        <a:srgbClr val="000000"/>
                      </a:solidFill>
                      <a:prstDash val="solid"/>
                    </a:lnB>
                  </a:tcPr>
                </a:tc>
                <a:extLst>
                  <a:ext uri="{0D108BD9-81ED-4DB2-BD59-A6C34878D82A}">
                    <a16:rowId xmlns:a16="http://schemas.microsoft.com/office/drawing/2014/main" xmlns="" val="10002"/>
                  </a:ext>
                </a:extLst>
              </a:tr>
            </a:tbl>
          </a:graphicData>
        </a:graphic>
      </p:graphicFrame>
      <p:sp>
        <p:nvSpPr>
          <p:cNvPr id="8" name="object 8"/>
          <p:cNvSpPr txBox="1"/>
          <p:nvPr/>
        </p:nvSpPr>
        <p:spPr>
          <a:xfrm>
            <a:off x="5942190" y="9074929"/>
            <a:ext cx="3053715" cy="323037"/>
          </a:xfrm>
          <a:prstGeom prst="rect">
            <a:avLst/>
          </a:prstGeom>
        </p:spPr>
        <p:txBody>
          <a:bodyPr vert="horz" wrap="square" lIns="0" tIns="12700" rIns="0" bIns="0" rtlCol="0">
            <a:spAutoFit/>
          </a:bodyPr>
          <a:lstStyle/>
          <a:p>
            <a:pPr marL="12700" marR="5080">
              <a:lnSpc>
                <a:spcPct val="116100"/>
              </a:lnSpc>
              <a:spcBef>
                <a:spcPts val="100"/>
              </a:spcBef>
              <a:tabLst>
                <a:tab pos="2654935" algn="l"/>
              </a:tabLst>
            </a:pPr>
            <a:r>
              <a:rPr sz="900" spc="-5" dirty="0">
                <a:latin typeface="Comic Sans MS"/>
                <a:cs typeface="Comic Sans MS"/>
              </a:rPr>
              <a:t>Dos</a:t>
            </a:r>
            <a:r>
              <a:rPr sz="900" spc="305" dirty="0">
                <a:latin typeface="Comic Sans MS"/>
                <a:cs typeface="Comic Sans MS"/>
              </a:rPr>
              <a:t> </a:t>
            </a:r>
            <a:r>
              <a:rPr sz="900" spc="-5" dirty="0">
                <a:latin typeface="Comic Sans MS"/>
                <a:cs typeface="Comic Sans MS"/>
              </a:rPr>
              <a:t>tipos</a:t>
            </a:r>
            <a:r>
              <a:rPr sz="900" spc="310" dirty="0">
                <a:latin typeface="Comic Sans MS"/>
                <a:cs typeface="Comic Sans MS"/>
              </a:rPr>
              <a:t> </a:t>
            </a:r>
            <a:r>
              <a:rPr sz="900" spc="-5" dirty="0">
                <a:latin typeface="Comic Sans MS"/>
                <a:cs typeface="Comic Sans MS"/>
              </a:rPr>
              <a:t>de</a:t>
            </a:r>
            <a:r>
              <a:rPr sz="900" spc="310" dirty="0">
                <a:latin typeface="Comic Sans MS"/>
                <a:cs typeface="Comic Sans MS"/>
              </a:rPr>
              <a:t> </a:t>
            </a:r>
            <a:r>
              <a:rPr sz="900" spc="-5" dirty="0">
                <a:latin typeface="Comic Sans MS"/>
                <a:cs typeface="Comic Sans MS"/>
              </a:rPr>
              <a:t>relés</a:t>
            </a:r>
            <a:r>
              <a:rPr sz="900" spc="310" dirty="0">
                <a:latin typeface="Comic Sans MS"/>
                <a:cs typeface="Comic Sans MS"/>
              </a:rPr>
              <a:t> </a:t>
            </a:r>
            <a:r>
              <a:rPr sz="900" spc="-5" dirty="0">
                <a:latin typeface="Comic Sans MS"/>
                <a:cs typeface="Comic Sans MS"/>
              </a:rPr>
              <a:t>son</a:t>
            </a:r>
            <a:r>
              <a:rPr sz="900" spc="305" dirty="0">
                <a:latin typeface="Comic Sans MS"/>
                <a:cs typeface="Comic Sans MS"/>
              </a:rPr>
              <a:t> </a:t>
            </a:r>
            <a:r>
              <a:rPr sz="900" spc="-5" dirty="0">
                <a:latin typeface="Comic Sans MS"/>
                <a:cs typeface="Comic Sans MS"/>
              </a:rPr>
              <a:t>ampliamente</a:t>
            </a:r>
            <a:r>
              <a:rPr sz="900" spc="310" dirty="0">
                <a:latin typeface="Comic Sans MS"/>
                <a:cs typeface="Comic Sans MS"/>
              </a:rPr>
              <a:t> </a:t>
            </a:r>
            <a:r>
              <a:rPr sz="900" spc="-5" dirty="0">
                <a:latin typeface="Comic Sans MS"/>
                <a:cs typeface="Comic Sans MS"/>
              </a:rPr>
              <a:t>usados.	El</a:t>
            </a:r>
            <a:r>
              <a:rPr sz="900" spc="210" dirty="0">
                <a:latin typeface="Comic Sans MS"/>
                <a:cs typeface="Comic Sans MS"/>
              </a:rPr>
              <a:t> </a:t>
            </a:r>
            <a:r>
              <a:rPr sz="900" spc="-5" dirty="0">
                <a:latin typeface="Comic Sans MS"/>
                <a:cs typeface="Comic Sans MS"/>
              </a:rPr>
              <a:t>relé </a:t>
            </a:r>
            <a:r>
              <a:rPr sz="900" spc="-254" dirty="0">
                <a:latin typeface="Comic Sans MS"/>
                <a:cs typeface="Comic Sans MS"/>
              </a:rPr>
              <a:t> </a:t>
            </a:r>
            <a:r>
              <a:rPr sz="900" spc="-5" dirty="0">
                <a:latin typeface="Comic Sans MS"/>
                <a:cs typeface="Comic Sans MS"/>
              </a:rPr>
              <a:t>electromecánico</a:t>
            </a:r>
            <a:r>
              <a:rPr sz="900" spc="45" dirty="0">
                <a:latin typeface="Comic Sans MS"/>
                <a:cs typeface="Comic Sans MS"/>
              </a:rPr>
              <a:t> </a:t>
            </a:r>
            <a:r>
              <a:rPr sz="900" spc="-5" dirty="0">
                <a:latin typeface="Comic Sans MS"/>
                <a:cs typeface="Comic Sans MS"/>
              </a:rPr>
              <a:t>el</a:t>
            </a:r>
            <a:r>
              <a:rPr sz="900" spc="50" dirty="0">
                <a:latin typeface="Comic Sans MS"/>
                <a:cs typeface="Comic Sans MS"/>
              </a:rPr>
              <a:t> </a:t>
            </a:r>
            <a:r>
              <a:rPr sz="900" spc="-5" dirty="0">
                <a:latin typeface="Comic Sans MS"/>
                <a:cs typeface="Comic Sans MS"/>
              </a:rPr>
              <a:t>cual</a:t>
            </a:r>
            <a:r>
              <a:rPr sz="900" spc="45" dirty="0">
                <a:latin typeface="Comic Sans MS"/>
                <a:cs typeface="Comic Sans MS"/>
              </a:rPr>
              <a:t> </a:t>
            </a:r>
            <a:r>
              <a:rPr sz="900" spc="-5" dirty="0">
                <a:latin typeface="Comic Sans MS"/>
                <a:cs typeface="Comic Sans MS"/>
              </a:rPr>
              <a:t>usa</a:t>
            </a:r>
            <a:r>
              <a:rPr sz="900" spc="45" dirty="0">
                <a:latin typeface="Comic Sans MS"/>
                <a:cs typeface="Comic Sans MS"/>
              </a:rPr>
              <a:t> </a:t>
            </a:r>
            <a:r>
              <a:rPr sz="900" spc="-5" dirty="0">
                <a:latin typeface="Comic Sans MS"/>
                <a:cs typeface="Comic Sans MS"/>
              </a:rPr>
              <a:t>una</a:t>
            </a:r>
            <a:r>
              <a:rPr sz="900" spc="45" dirty="0">
                <a:latin typeface="Comic Sans MS"/>
                <a:cs typeface="Comic Sans MS"/>
              </a:rPr>
              <a:t> </a:t>
            </a:r>
            <a:r>
              <a:rPr sz="900" spc="-5" dirty="0">
                <a:latin typeface="Comic Sans MS"/>
                <a:cs typeface="Comic Sans MS"/>
              </a:rPr>
              <a:t>característica</a:t>
            </a:r>
            <a:r>
              <a:rPr sz="900" spc="40" dirty="0">
                <a:latin typeface="Comic Sans MS"/>
                <a:cs typeface="Comic Sans MS"/>
              </a:rPr>
              <a:t> </a:t>
            </a:r>
            <a:r>
              <a:rPr sz="900" spc="-5" dirty="0">
                <a:latin typeface="Comic Sans MS"/>
                <a:cs typeface="Comic Sans MS"/>
              </a:rPr>
              <a:t>de</a:t>
            </a:r>
            <a:r>
              <a:rPr sz="900" spc="45" dirty="0">
                <a:latin typeface="Comic Sans MS"/>
                <a:cs typeface="Comic Sans MS"/>
              </a:rPr>
              <a:t> </a:t>
            </a:r>
            <a:r>
              <a:rPr sz="900" spc="-5" dirty="0">
                <a:latin typeface="Comic Sans MS"/>
                <a:cs typeface="Comic Sans MS"/>
              </a:rPr>
              <a:t>tiempo</a:t>
            </a:r>
            <a:endParaRPr sz="900">
              <a:latin typeface="Comic Sans MS"/>
              <a:cs typeface="Comic Sans MS"/>
            </a:endParaRPr>
          </a:p>
        </p:txBody>
      </p:sp>
      <p:sp>
        <p:nvSpPr>
          <p:cNvPr id="9" name="object 9"/>
          <p:cNvSpPr txBox="1"/>
          <p:nvPr/>
        </p:nvSpPr>
        <p:spPr>
          <a:xfrm>
            <a:off x="9425491" y="877164"/>
            <a:ext cx="3053080" cy="323037"/>
          </a:xfrm>
          <a:prstGeom prst="rect">
            <a:avLst/>
          </a:prstGeom>
        </p:spPr>
        <p:txBody>
          <a:bodyPr vert="horz" wrap="square" lIns="0" tIns="12700" rIns="0" bIns="0" rtlCol="0">
            <a:spAutoFit/>
          </a:bodyPr>
          <a:lstStyle/>
          <a:p>
            <a:pPr marL="12700" marR="5080">
              <a:lnSpc>
                <a:spcPct val="116100"/>
              </a:lnSpc>
              <a:spcBef>
                <a:spcPts val="100"/>
              </a:spcBef>
            </a:pPr>
            <a:r>
              <a:rPr sz="900" spc="-5" dirty="0">
                <a:latin typeface="Comic Sans MS"/>
                <a:cs typeface="Comic Sans MS"/>
              </a:rPr>
              <a:t>inverso</a:t>
            </a:r>
            <a:r>
              <a:rPr sz="900" spc="204" dirty="0">
                <a:latin typeface="Comic Sans MS"/>
                <a:cs typeface="Comic Sans MS"/>
              </a:rPr>
              <a:t> </a:t>
            </a:r>
            <a:r>
              <a:rPr sz="900" spc="-5" dirty="0">
                <a:latin typeface="Comic Sans MS"/>
                <a:cs typeface="Comic Sans MS"/>
              </a:rPr>
              <a:t>típica</a:t>
            </a:r>
            <a:r>
              <a:rPr sz="900" spc="204" dirty="0">
                <a:latin typeface="Comic Sans MS"/>
                <a:cs typeface="Comic Sans MS"/>
              </a:rPr>
              <a:t> </a:t>
            </a:r>
            <a:r>
              <a:rPr sz="900" spc="-5" dirty="0">
                <a:latin typeface="Comic Sans MS"/>
                <a:cs typeface="Comic Sans MS"/>
              </a:rPr>
              <a:t>y</a:t>
            </a:r>
            <a:r>
              <a:rPr sz="900" spc="210" dirty="0">
                <a:latin typeface="Comic Sans MS"/>
                <a:cs typeface="Comic Sans MS"/>
              </a:rPr>
              <a:t> </a:t>
            </a:r>
            <a:r>
              <a:rPr sz="900" spc="-5" dirty="0">
                <a:latin typeface="Comic Sans MS"/>
                <a:cs typeface="Comic Sans MS"/>
              </a:rPr>
              <a:t>un</a:t>
            </a:r>
            <a:r>
              <a:rPr sz="900" spc="204" dirty="0">
                <a:latin typeface="Comic Sans MS"/>
                <a:cs typeface="Comic Sans MS"/>
              </a:rPr>
              <a:t> </a:t>
            </a:r>
            <a:r>
              <a:rPr sz="900" spc="-5" dirty="0">
                <a:latin typeface="Comic Sans MS"/>
                <a:cs typeface="Comic Sans MS"/>
              </a:rPr>
              <a:t>relé</a:t>
            </a:r>
            <a:r>
              <a:rPr sz="900" spc="204" dirty="0">
                <a:latin typeface="Comic Sans MS"/>
                <a:cs typeface="Comic Sans MS"/>
              </a:rPr>
              <a:t> </a:t>
            </a:r>
            <a:r>
              <a:rPr sz="900" spc="-5" dirty="0">
                <a:latin typeface="Comic Sans MS"/>
                <a:cs typeface="Comic Sans MS"/>
              </a:rPr>
              <a:t>estático</a:t>
            </a:r>
            <a:r>
              <a:rPr sz="900" spc="210" dirty="0">
                <a:latin typeface="Comic Sans MS"/>
                <a:cs typeface="Comic Sans MS"/>
              </a:rPr>
              <a:t> </a:t>
            </a:r>
            <a:r>
              <a:rPr sz="900" spc="-5" dirty="0">
                <a:latin typeface="Comic Sans MS"/>
                <a:cs typeface="Comic Sans MS"/>
              </a:rPr>
              <a:t>o</a:t>
            </a:r>
            <a:r>
              <a:rPr sz="900" spc="204" dirty="0">
                <a:latin typeface="Comic Sans MS"/>
                <a:cs typeface="Comic Sans MS"/>
              </a:rPr>
              <a:t> </a:t>
            </a:r>
            <a:r>
              <a:rPr sz="900" spc="-5" dirty="0">
                <a:latin typeface="Comic Sans MS"/>
                <a:cs typeface="Comic Sans MS"/>
              </a:rPr>
              <a:t>digital</a:t>
            </a:r>
            <a:r>
              <a:rPr sz="900" spc="210" dirty="0">
                <a:latin typeface="Comic Sans MS"/>
                <a:cs typeface="Comic Sans MS"/>
              </a:rPr>
              <a:t> </a:t>
            </a:r>
            <a:r>
              <a:rPr sz="900" spc="-5" dirty="0">
                <a:latin typeface="Comic Sans MS"/>
                <a:cs typeface="Comic Sans MS"/>
              </a:rPr>
              <a:t>que</a:t>
            </a:r>
            <a:r>
              <a:rPr sz="900" spc="204" dirty="0">
                <a:latin typeface="Comic Sans MS"/>
                <a:cs typeface="Comic Sans MS"/>
              </a:rPr>
              <a:t> </a:t>
            </a:r>
            <a:r>
              <a:rPr sz="900" spc="-5" dirty="0">
                <a:latin typeface="Comic Sans MS"/>
                <a:cs typeface="Comic Sans MS"/>
              </a:rPr>
              <a:t>usa</a:t>
            </a:r>
            <a:r>
              <a:rPr sz="900" spc="204" dirty="0">
                <a:latin typeface="Comic Sans MS"/>
                <a:cs typeface="Comic Sans MS"/>
              </a:rPr>
              <a:t> </a:t>
            </a:r>
            <a:r>
              <a:rPr sz="900" spc="-5" dirty="0">
                <a:latin typeface="Comic Sans MS"/>
                <a:cs typeface="Comic Sans MS"/>
              </a:rPr>
              <a:t>una </a:t>
            </a:r>
            <a:r>
              <a:rPr sz="900" spc="-250" dirty="0">
                <a:latin typeface="Comic Sans MS"/>
                <a:cs typeface="Comic Sans MS"/>
              </a:rPr>
              <a:t> </a:t>
            </a:r>
            <a:r>
              <a:rPr sz="900" spc="-5" dirty="0">
                <a:latin typeface="Comic Sans MS"/>
                <a:cs typeface="Comic Sans MS"/>
              </a:rPr>
              <a:t>característica</a:t>
            </a:r>
            <a:r>
              <a:rPr sz="900" spc="229" dirty="0">
                <a:latin typeface="Comic Sans MS"/>
                <a:cs typeface="Comic Sans MS"/>
              </a:rPr>
              <a:t> </a:t>
            </a:r>
            <a:r>
              <a:rPr sz="900" spc="-5" dirty="0">
                <a:latin typeface="Comic Sans MS"/>
                <a:cs typeface="Comic Sans MS"/>
              </a:rPr>
              <a:t>la</a:t>
            </a:r>
            <a:r>
              <a:rPr sz="900" spc="225" dirty="0">
                <a:latin typeface="Comic Sans MS"/>
                <a:cs typeface="Comic Sans MS"/>
              </a:rPr>
              <a:t> </a:t>
            </a:r>
            <a:r>
              <a:rPr sz="900" spc="-5" dirty="0">
                <a:latin typeface="Comic Sans MS"/>
                <a:cs typeface="Comic Sans MS"/>
              </a:rPr>
              <a:t>cual</a:t>
            </a:r>
            <a:r>
              <a:rPr sz="900" spc="229" dirty="0">
                <a:latin typeface="Comic Sans MS"/>
                <a:cs typeface="Comic Sans MS"/>
              </a:rPr>
              <a:t> </a:t>
            </a:r>
            <a:r>
              <a:rPr sz="900" spc="-5" dirty="0">
                <a:latin typeface="Comic Sans MS"/>
                <a:cs typeface="Comic Sans MS"/>
              </a:rPr>
              <a:t>se</a:t>
            </a:r>
            <a:r>
              <a:rPr sz="900" spc="225" dirty="0">
                <a:latin typeface="Comic Sans MS"/>
                <a:cs typeface="Comic Sans MS"/>
              </a:rPr>
              <a:t> </a:t>
            </a:r>
            <a:r>
              <a:rPr sz="900" spc="-5" dirty="0">
                <a:latin typeface="Comic Sans MS"/>
                <a:cs typeface="Comic Sans MS"/>
              </a:rPr>
              <a:t>iguala</a:t>
            </a:r>
            <a:r>
              <a:rPr sz="900" spc="225" dirty="0">
                <a:latin typeface="Comic Sans MS"/>
                <a:cs typeface="Comic Sans MS"/>
              </a:rPr>
              <a:t> </a:t>
            </a:r>
            <a:r>
              <a:rPr sz="900" spc="-5" dirty="0">
                <a:latin typeface="Comic Sans MS"/>
                <a:cs typeface="Comic Sans MS"/>
              </a:rPr>
              <a:t>con</a:t>
            </a:r>
            <a:r>
              <a:rPr sz="900" spc="229" dirty="0">
                <a:latin typeface="Comic Sans MS"/>
                <a:cs typeface="Comic Sans MS"/>
              </a:rPr>
              <a:t> </a:t>
            </a:r>
            <a:r>
              <a:rPr sz="900" spc="-5" dirty="0">
                <a:latin typeface="Comic Sans MS"/>
                <a:cs typeface="Comic Sans MS"/>
              </a:rPr>
              <a:t>las</a:t>
            </a:r>
            <a:r>
              <a:rPr sz="900" spc="225" dirty="0">
                <a:latin typeface="Comic Sans MS"/>
                <a:cs typeface="Comic Sans MS"/>
              </a:rPr>
              <a:t> </a:t>
            </a:r>
            <a:r>
              <a:rPr sz="900" spc="-5" dirty="0">
                <a:latin typeface="Comic Sans MS"/>
                <a:cs typeface="Comic Sans MS"/>
              </a:rPr>
              <a:t>curvas</a:t>
            </a:r>
            <a:r>
              <a:rPr sz="900" spc="210" dirty="0">
                <a:latin typeface="Comic Sans MS"/>
                <a:cs typeface="Comic Sans MS"/>
              </a:rPr>
              <a:t> </a:t>
            </a:r>
            <a:r>
              <a:rPr sz="900" spc="-5" dirty="0">
                <a:latin typeface="Comic Sans MS"/>
                <a:cs typeface="Comic Sans MS"/>
              </a:rPr>
              <a:t>de</a:t>
            </a:r>
            <a:endParaRPr sz="900">
              <a:latin typeface="Comic Sans MS"/>
              <a:cs typeface="Comic Sans MS"/>
            </a:endParaRPr>
          </a:p>
        </p:txBody>
      </p:sp>
      <p:sp>
        <p:nvSpPr>
          <p:cNvPr id="10" name="object 10"/>
          <p:cNvSpPr txBox="1"/>
          <p:nvPr/>
        </p:nvSpPr>
        <p:spPr>
          <a:xfrm>
            <a:off x="9400092" y="1219079"/>
            <a:ext cx="3103245" cy="197490"/>
          </a:xfrm>
          <a:prstGeom prst="rect">
            <a:avLst/>
          </a:prstGeom>
        </p:spPr>
        <p:txBody>
          <a:bodyPr vert="horz" wrap="square" lIns="0" tIns="12700" rIns="0" bIns="0" rtlCol="0">
            <a:spAutoFit/>
          </a:bodyPr>
          <a:lstStyle/>
          <a:p>
            <a:pPr marL="38100">
              <a:spcBef>
                <a:spcPts val="100"/>
              </a:spcBef>
            </a:pPr>
            <a:r>
              <a:rPr sz="900" spc="-5" dirty="0">
                <a:latin typeface="Comic Sans MS"/>
                <a:cs typeface="Comic Sans MS"/>
              </a:rPr>
              <a:t>capabilidad</a:t>
            </a:r>
            <a:r>
              <a:rPr sz="900" spc="155" dirty="0">
                <a:latin typeface="Comic Sans MS"/>
                <a:cs typeface="Comic Sans MS"/>
              </a:rPr>
              <a:t> </a:t>
            </a:r>
            <a:r>
              <a:rPr sz="1200" spc="10" dirty="0">
                <a:latin typeface="Comic Sans MS"/>
                <a:cs typeface="Comic Sans MS"/>
              </a:rPr>
              <a:t>I</a:t>
            </a:r>
            <a:r>
              <a:rPr sz="1050" spc="15" baseline="43650" dirty="0">
                <a:latin typeface="Comic Sans MS"/>
                <a:cs typeface="Comic Sans MS"/>
              </a:rPr>
              <a:t>2</a:t>
            </a:r>
            <a:r>
              <a:rPr sz="1200" spc="10" dirty="0">
                <a:latin typeface="Comic Sans MS"/>
                <a:cs typeface="Comic Sans MS"/>
              </a:rPr>
              <a:t>t  </a:t>
            </a:r>
            <a:r>
              <a:rPr sz="900" spc="-5" dirty="0">
                <a:latin typeface="Comic Sans MS"/>
                <a:cs typeface="Comic Sans MS"/>
              </a:rPr>
              <a:t>del</a:t>
            </a:r>
            <a:r>
              <a:rPr sz="900" spc="20" dirty="0">
                <a:latin typeface="Comic Sans MS"/>
                <a:cs typeface="Comic Sans MS"/>
              </a:rPr>
              <a:t> </a:t>
            </a:r>
            <a:r>
              <a:rPr sz="900" spc="-5" dirty="0">
                <a:latin typeface="Comic Sans MS"/>
                <a:cs typeface="Comic Sans MS"/>
              </a:rPr>
              <a:t>generador.</a:t>
            </a:r>
            <a:r>
              <a:rPr sz="900" spc="300" dirty="0">
                <a:latin typeface="Comic Sans MS"/>
                <a:cs typeface="Comic Sans MS"/>
              </a:rPr>
              <a:t> </a:t>
            </a:r>
            <a:r>
              <a:rPr sz="900" spc="-5" dirty="0">
                <a:latin typeface="Comic Sans MS"/>
                <a:cs typeface="Comic Sans MS"/>
              </a:rPr>
              <a:t>La</a:t>
            </a:r>
            <a:r>
              <a:rPr sz="900" spc="10" dirty="0">
                <a:latin typeface="Comic Sans MS"/>
                <a:cs typeface="Comic Sans MS"/>
              </a:rPr>
              <a:t> </a:t>
            </a:r>
            <a:r>
              <a:rPr sz="900" spc="-5" dirty="0">
                <a:latin typeface="Comic Sans MS"/>
                <a:cs typeface="Comic Sans MS"/>
              </a:rPr>
              <a:t>figura</a:t>
            </a:r>
            <a:r>
              <a:rPr sz="900" spc="15" dirty="0">
                <a:latin typeface="Comic Sans MS"/>
                <a:cs typeface="Comic Sans MS"/>
              </a:rPr>
              <a:t> </a:t>
            </a:r>
            <a:r>
              <a:rPr sz="900" spc="-5" dirty="0">
                <a:latin typeface="Comic Sans MS"/>
                <a:cs typeface="Comic Sans MS"/>
              </a:rPr>
              <a:t>4</a:t>
            </a:r>
            <a:r>
              <a:rPr sz="900" spc="10" dirty="0">
                <a:latin typeface="Comic Sans MS"/>
                <a:cs typeface="Comic Sans MS"/>
              </a:rPr>
              <a:t> </a:t>
            </a:r>
            <a:r>
              <a:rPr sz="900" spc="-5" dirty="0">
                <a:latin typeface="Comic Sans MS"/>
                <a:cs typeface="Comic Sans MS"/>
              </a:rPr>
              <a:t>muestra</a:t>
            </a:r>
            <a:r>
              <a:rPr sz="900" spc="10" dirty="0">
                <a:latin typeface="Comic Sans MS"/>
                <a:cs typeface="Comic Sans MS"/>
              </a:rPr>
              <a:t> </a:t>
            </a:r>
            <a:r>
              <a:rPr sz="900" spc="-5" dirty="0">
                <a:latin typeface="Comic Sans MS"/>
                <a:cs typeface="Comic Sans MS"/>
              </a:rPr>
              <a:t>las</a:t>
            </a:r>
            <a:endParaRPr sz="900">
              <a:latin typeface="Comic Sans MS"/>
              <a:cs typeface="Comic Sans MS"/>
            </a:endParaRPr>
          </a:p>
        </p:txBody>
      </p:sp>
      <p:sp>
        <p:nvSpPr>
          <p:cNvPr id="11" name="object 11"/>
          <p:cNvSpPr txBox="1"/>
          <p:nvPr/>
        </p:nvSpPr>
        <p:spPr>
          <a:xfrm>
            <a:off x="9425473" y="1304760"/>
            <a:ext cx="2571750" cy="316865"/>
          </a:xfrm>
          <a:prstGeom prst="rect">
            <a:avLst/>
          </a:prstGeom>
        </p:spPr>
        <p:txBody>
          <a:bodyPr vert="horz" wrap="square" lIns="0" tIns="33020" rIns="0" bIns="0" rtlCol="0">
            <a:spAutoFit/>
          </a:bodyPr>
          <a:lstStyle/>
          <a:p>
            <a:pPr marL="730885">
              <a:spcBef>
                <a:spcPts val="260"/>
              </a:spcBef>
            </a:pPr>
            <a:r>
              <a:rPr sz="700" spc="-5" dirty="0">
                <a:latin typeface="Comic Sans MS"/>
                <a:cs typeface="Comic Sans MS"/>
              </a:rPr>
              <a:t>2</a:t>
            </a:r>
            <a:endParaRPr sz="700">
              <a:latin typeface="Comic Sans MS"/>
              <a:cs typeface="Comic Sans MS"/>
            </a:endParaRPr>
          </a:p>
          <a:p>
            <a:pPr marL="12700">
              <a:spcBef>
                <a:spcPts val="210"/>
              </a:spcBef>
            </a:pPr>
            <a:r>
              <a:rPr sz="900" spc="-5" dirty="0">
                <a:latin typeface="Comic Sans MS"/>
                <a:cs typeface="Comic Sans MS"/>
              </a:rPr>
              <a:t>características</a:t>
            </a:r>
            <a:r>
              <a:rPr sz="900" spc="5" dirty="0">
                <a:latin typeface="Comic Sans MS"/>
                <a:cs typeface="Comic Sans MS"/>
              </a:rPr>
              <a:t> </a:t>
            </a:r>
            <a:r>
              <a:rPr sz="900" spc="-5" dirty="0">
                <a:latin typeface="Comic Sans MS"/>
                <a:cs typeface="Comic Sans MS"/>
              </a:rPr>
              <a:t>típicas</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los</a:t>
            </a:r>
            <a:r>
              <a:rPr sz="900" spc="10" dirty="0">
                <a:latin typeface="Comic Sans MS"/>
                <a:cs typeface="Comic Sans MS"/>
              </a:rPr>
              <a:t> </a:t>
            </a:r>
            <a:r>
              <a:rPr sz="900" spc="-5" dirty="0">
                <a:latin typeface="Comic Sans MS"/>
                <a:cs typeface="Comic Sans MS"/>
              </a:rPr>
              <a:t>dos</a:t>
            </a:r>
            <a:r>
              <a:rPr sz="900" spc="10" dirty="0">
                <a:latin typeface="Comic Sans MS"/>
                <a:cs typeface="Comic Sans MS"/>
              </a:rPr>
              <a:t> </a:t>
            </a:r>
            <a:r>
              <a:rPr sz="900" spc="-5" dirty="0">
                <a:latin typeface="Comic Sans MS"/>
                <a:cs typeface="Comic Sans MS"/>
              </a:rPr>
              <a:t>tipos</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relés.</a:t>
            </a:r>
            <a:endParaRPr sz="900">
              <a:latin typeface="Comic Sans MS"/>
              <a:cs typeface="Comic Sans MS"/>
            </a:endParaRPr>
          </a:p>
        </p:txBody>
      </p:sp>
      <p:sp>
        <p:nvSpPr>
          <p:cNvPr id="12" name="object 12"/>
          <p:cNvSpPr txBox="1"/>
          <p:nvPr/>
        </p:nvSpPr>
        <p:spPr>
          <a:xfrm>
            <a:off x="9425474" y="1747995"/>
            <a:ext cx="3053715" cy="1459230"/>
          </a:xfrm>
          <a:prstGeom prst="rect">
            <a:avLst/>
          </a:prstGeom>
        </p:spPr>
        <p:txBody>
          <a:bodyPr vert="horz" wrap="square" lIns="0" tIns="12065" rIns="0" bIns="0" rtlCol="0">
            <a:spAutoFit/>
          </a:bodyPr>
          <a:lstStyle/>
          <a:p>
            <a:pPr marL="12700" marR="5080" algn="just">
              <a:lnSpc>
                <a:spcPct val="116199"/>
              </a:lnSpc>
              <a:spcBef>
                <a:spcPts val="95"/>
              </a:spcBef>
            </a:pPr>
            <a:r>
              <a:rPr sz="900" spc="-5" dirty="0">
                <a:latin typeface="Comic Sans MS"/>
                <a:cs typeface="Comic Sans MS"/>
              </a:rPr>
              <a:t>La principal diferencia entre dos tipos de relés es su </a:t>
            </a:r>
            <a:r>
              <a:rPr sz="900" dirty="0">
                <a:latin typeface="Comic Sans MS"/>
                <a:cs typeface="Comic Sans MS"/>
              </a:rPr>
              <a:t> </a:t>
            </a:r>
            <a:r>
              <a:rPr sz="900" spc="-5" dirty="0">
                <a:latin typeface="Comic Sans MS"/>
                <a:cs typeface="Comic Sans MS"/>
              </a:rPr>
              <a:t>sensibilidad.</a:t>
            </a:r>
            <a:r>
              <a:rPr sz="900" dirty="0">
                <a:latin typeface="Comic Sans MS"/>
                <a:cs typeface="Comic Sans MS"/>
              </a:rPr>
              <a:t> </a:t>
            </a:r>
            <a:r>
              <a:rPr sz="900" spc="-5" dirty="0">
                <a:latin typeface="Comic Sans MS"/>
                <a:cs typeface="Comic Sans MS"/>
              </a:rPr>
              <a:t>El relé electromecánico puede ser ajustado </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pickup</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alrededor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0.6</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0.7</a:t>
            </a:r>
            <a:r>
              <a:rPr sz="900" spc="254" dirty="0">
                <a:latin typeface="Comic Sans MS"/>
                <a:cs typeface="Comic Sans MS"/>
              </a:rPr>
              <a:t> </a:t>
            </a:r>
            <a:r>
              <a:rPr sz="900" spc="-5" dirty="0">
                <a:latin typeface="Comic Sans MS"/>
                <a:cs typeface="Comic Sans MS"/>
              </a:rPr>
              <a:t>pu.</a:t>
            </a:r>
            <a:r>
              <a:rPr sz="900" spc="26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corriente de plena carga.</a:t>
            </a:r>
            <a:r>
              <a:rPr sz="900" spc="254" dirty="0">
                <a:latin typeface="Comic Sans MS"/>
                <a:cs typeface="Comic Sans MS"/>
              </a:rPr>
              <a:t> </a:t>
            </a:r>
            <a:r>
              <a:rPr sz="900" spc="-5" dirty="0">
                <a:latin typeface="Comic Sans MS"/>
                <a:cs typeface="Comic Sans MS"/>
              </a:rPr>
              <a:t>El relé estático o digital tiene </a:t>
            </a:r>
            <a:r>
              <a:rPr sz="900" dirty="0">
                <a:latin typeface="Comic Sans MS"/>
                <a:cs typeface="Comic Sans MS"/>
              </a:rPr>
              <a:t> </a:t>
            </a:r>
            <a:r>
              <a:rPr sz="900" spc="-5" dirty="0">
                <a:latin typeface="Comic Sans MS"/>
                <a:cs typeface="Comic Sans MS"/>
              </a:rPr>
              <a:t>un rango de pickup de 0.3 a 0.2 pu.</a:t>
            </a:r>
            <a:r>
              <a:rPr sz="900" dirty="0">
                <a:latin typeface="Comic Sans MS"/>
                <a:cs typeface="Comic Sans MS"/>
              </a:rPr>
              <a:t> </a:t>
            </a:r>
            <a:r>
              <a:rPr sz="900" spc="-5" dirty="0">
                <a:latin typeface="Comic Sans MS"/>
                <a:cs typeface="Comic Sans MS"/>
              </a:rPr>
              <a:t>Un ejemplo, para un </a:t>
            </a:r>
            <a:r>
              <a:rPr sz="900" dirty="0">
                <a:latin typeface="Comic Sans MS"/>
                <a:cs typeface="Comic Sans MS"/>
              </a:rPr>
              <a:t> </a:t>
            </a:r>
            <a:r>
              <a:rPr sz="900" spc="-5" dirty="0">
                <a:latin typeface="Comic Sans MS"/>
                <a:cs typeface="Comic Sans MS"/>
              </a:rPr>
              <a:t>generador enfriado directamente de 800 MVA con un </a:t>
            </a:r>
            <a:r>
              <a:rPr sz="900" dirty="0">
                <a:latin typeface="Comic Sans MS"/>
                <a:cs typeface="Comic Sans MS"/>
              </a:rPr>
              <a:t> </a:t>
            </a:r>
            <a:r>
              <a:rPr sz="900" spc="-5" dirty="0">
                <a:latin typeface="Comic Sans MS"/>
                <a:cs typeface="Comic Sans MS"/>
              </a:rPr>
              <a:t>factor K de 10, el generador podría manejar 0.6 pu. de </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spc="254" dirty="0">
                <a:latin typeface="Comic Sans MS"/>
                <a:cs typeface="Comic Sans MS"/>
              </a:rPr>
              <a:t> </a:t>
            </a:r>
            <a:r>
              <a:rPr sz="900" spc="-5" dirty="0">
                <a:latin typeface="Comic Sans MS"/>
                <a:cs typeface="Comic Sans MS"/>
              </a:rPr>
              <a:t>por</a:t>
            </a:r>
            <a:r>
              <a:rPr sz="900" spc="260" dirty="0">
                <a:latin typeface="Comic Sans MS"/>
                <a:cs typeface="Comic Sans MS"/>
              </a:rPr>
              <a:t> </a:t>
            </a:r>
            <a:r>
              <a:rPr sz="900" spc="-5" dirty="0">
                <a:latin typeface="Comic Sans MS"/>
                <a:cs typeface="Comic Sans MS"/>
              </a:rPr>
              <a:t>aproximadamente </a:t>
            </a:r>
            <a:r>
              <a:rPr sz="900" spc="-254" dirty="0">
                <a:latin typeface="Comic Sans MS"/>
                <a:cs typeface="Comic Sans MS"/>
              </a:rPr>
              <a:t> </a:t>
            </a:r>
            <a:r>
              <a:rPr sz="900" spc="-5" dirty="0">
                <a:latin typeface="Comic Sans MS"/>
                <a:cs typeface="Comic Sans MS"/>
              </a:rPr>
              <a:t>28 segundos.</a:t>
            </a:r>
            <a:endParaRPr sz="900">
              <a:latin typeface="Comic Sans MS"/>
              <a:cs typeface="Comic Sans MS"/>
            </a:endParaRPr>
          </a:p>
        </p:txBody>
      </p:sp>
      <p:sp>
        <p:nvSpPr>
          <p:cNvPr id="13" name="object 13"/>
          <p:cNvSpPr txBox="1"/>
          <p:nvPr/>
        </p:nvSpPr>
        <p:spPr>
          <a:xfrm>
            <a:off x="9425474" y="3334188"/>
            <a:ext cx="3053715" cy="114046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corrientes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 </a:t>
            </a:r>
            <a:r>
              <a:rPr sz="900" dirty="0">
                <a:latin typeface="Comic Sans MS"/>
                <a:cs typeface="Comic Sans MS"/>
              </a:rPr>
              <a:t> </a:t>
            </a:r>
            <a:r>
              <a:rPr sz="900" spc="-5" dirty="0">
                <a:latin typeface="Comic Sans MS"/>
                <a:cs typeface="Comic Sans MS"/>
              </a:rPr>
              <a:t>debajo de 0.6 pu. podría no ser detectada con un relé </a:t>
            </a:r>
            <a:r>
              <a:rPr sz="900" dirty="0">
                <a:latin typeface="Comic Sans MS"/>
                <a:cs typeface="Comic Sans MS"/>
              </a:rPr>
              <a:t> </a:t>
            </a:r>
            <a:r>
              <a:rPr sz="900" spc="-5" dirty="0">
                <a:latin typeface="Comic Sans MS"/>
                <a:cs typeface="Comic Sans MS"/>
              </a:rPr>
              <a:t>electromecánico.</a:t>
            </a:r>
            <a:r>
              <a:rPr sz="900" dirty="0">
                <a:latin typeface="Comic Sans MS"/>
                <a:cs typeface="Comic Sans MS"/>
              </a:rPr>
              <a:t> </a:t>
            </a:r>
            <a:r>
              <a:rPr sz="900" spc="-5" dirty="0">
                <a:latin typeface="Comic Sans MS"/>
                <a:cs typeface="Comic Sans MS"/>
              </a:rPr>
              <a:t>Dado los bajos valores de secuencia </a:t>
            </a:r>
            <a:r>
              <a:rPr sz="900" dirty="0">
                <a:latin typeface="Comic Sans MS"/>
                <a:cs typeface="Comic Sans MS"/>
              </a:rPr>
              <a:t> </a:t>
            </a:r>
            <a:r>
              <a:rPr sz="900" spc="-5" dirty="0">
                <a:latin typeface="Comic Sans MS"/>
                <a:cs typeface="Comic Sans MS"/>
              </a:rPr>
              <a:t>negativa para desbalances de circuito abierto y también </a:t>
            </a:r>
            <a:r>
              <a:rPr sz="900" dirty="0">
                <a:latin typeface="Comic Sans MS"/>
                <a:cs typeface="Comic Sans MS"/>
              </a:rPr>
              <a:t> </a:t>
            </a:r>
            <a:r>
              <a:rPr sz="900" spc="-5" dirty="0">
                <a:latin typeface="Comic Sans MS"/>
                <a:cs typeface="Comic Sans MS"/>
              </a:rPr>
              <a:t>bajos</a:t>
            </a:r>
            <a:r>
              <a:rPr sz="900" dirty="0">
                <a:latin typeface="Comic Sans MS"/>
                <a:cs typeface="Comic Sans MS"/>
              </a:rPr>
              <a:t> </a:t>
            </a:r>
            <a:r>
              <a:rPr sz="900" spc="-5" dirty="0">
                <a:latin typeface="Comic Sans MS"/>
                <a:cs typeface="Comic Sans MS"/>
              </a:rPr>
              <a:t>valores</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fallas</a:t>
            </a:r>
            <a:r>
              <a:rPr sz="900" dirty="0">
                <a:latin typeface="Comic Sans MS"/>
                <a:cs typeface="Comic Sans MS"/>
              </a:rPr>
              <a:t> </a:t>
            </a:r>
            <a:r>
              <a:rPr sz="900" spc="-5" dirty="0">
                <a:latin typeface="Comic Sans MS"/>
                <a:cs typeface="Comic Sans MS"/>
              </a:rPr>
              <a:t>libradas</a:t>
            </a:r>
            <a:r>
              <a:rPr sz="900" dirty="0">
                <a:latin typeface="Comic Sans MS"/>
                <a:cs typeface="Comic Sans MS"/>
              </a:rPr>
              <a:t> </a:t>
            </a:r>
            <a:r>
              <a:rPr sz="900" spc="-5" dirty="0">
                <a:latin typeface="Comic Sans MS"/>
                <a:cs typeface="Comic Sans MS"/>
              </a:rPr>
              <a:t>con</a:t>
            </a:r>
            <a:r>
              <a:rPr sz="900" spc="254" dirty="0">
                <a:latin typeface="Comic Sans MS"/>
                <a:cs typeface="Comic Sans MS"/>
              </a:rPr>
              <a:t> </a:t>
            </a:r>
            <a:r>
              <a:rPr sz="900" spc="-5" dirty="0">
                <a:latin typeface="Comic Sans MS"/>
                <a:cs typeface="Comic Sans MS"/>
              </a:rPr>
              <a:t>mucho tiempo, el </a:t>
            </a:r>
            <a:r>
              <a:rPr sz="900" spc="-254"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estático</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digital</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mucho</a:t>
            </a:r>
            <a:r>
              <a:rPr sz="900" dirty="0">
                <a:latin typeface="Comic Sans MS"/>
                <a:cs typeface="Comic Sans MS"/>
              </a:rPr>
              <a:t> </a:t>
            </a:r>
            <a:r>
              <a:rPr sz="900" spc="-5" dirty="0">
                <a:latin typeface="Comic Sans MS"/>
                <a:cs typeface="Comic Sans MS"/>
              </a:rPr>
              <a:t>mejor</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cubrir </a:t>
            </a:r>
            <a:r>
              <a:rPr sz="900" dirty="0">
                <a:latin typeface="Comic Sans MS"/>
                <a:cs typeface="Comic Sans MS"/>
              </a:rPr>
              <a:t> </a:t>
            </a:r>
            <a:r>
              <a:rPr sz="900" spc="-5" dirty="0">
                <a:latin typeface="Comic Sans MS"/>
                <a:cs typeface="Comic Sans MS"/>
              </a:rPr>
              <a:t>totalmente</a:t>
            </a:r>
            <a:r>
              <a:rPr sz="900" dirty="0">
                <a:latin typeface="Comic Sans MS"/>
                <a:cs typeface="Comic Sans MS"/>
              </a:rPr>
              <a:t> </a:t>
            </a:r>
            <a:r>
              <a:rPr sz="900" spc="-5" dirty="0">
                <a:latin typeface="Comic Sans MS"/>
                <a:cs typeface="Comic Sans MS"/>
              </a:rPr>
              <a:t>la</a:t>
            </a:r>
            <a:r>
              <a:rPr sz="900" spc="5" dirty="0">
                <a:latin typeface="Comic Sans MS"/>
                <a:cs typeface="Comic Sans MS"/>
              </a:rPr>
              <a:t> </a:t>
            </a:r>
            <a:r>
              <a:rPr sz="900" spc="-5" dirty="0">
                <a:latin typeface="Comic Sans MS"/>
                <a:cs typeface="Comic Sans MS"/>
              </a:rPr>
              <a:t>capacidad</a:t>
            </a:r>
            <a:r>
              <a:rPr sz="900" spc="5" dirty="0">
                <a:latin typeface="Comic Sans MS"/>
                <a:cs typeface="Comic Sans MS"/>
              </a:rPr>
              <a:t> </a:t>
            </a:r>
            <a:r>
              <a:rPr sz="900" spc="-5" dirty="0">
                <a:latin typeface="Comic Sans MS"/>
                <a:cs typeface="Comic Sans MS"/>
              </a:rPr>
              <a:t>continua</a:t>
            </a:r>
            <a:r>
              <a:rPr sz="900" dirty="0">
                <a:latin typeface="Comic Sans MS"/>
                <a:cs typeface="Comic Sans MS"/>
              </a:rPr>
              <a:t> </a:t>
            </a:r>
            <a:r>
              <a:rPr sz="900" spc="-5" dirty="0">
                <a:latin typeface="Comic Sans MS"/>
                <a:cs typeface="Comic Sans MS"/>
              </a:rPr>
              <a:t>del</a:t>
            </a:r>
            <a:r>
              <a:rPr sz="900" spc="5" dirty="0">
                <a:latin typeface="Comic Sans MS"/>
                <a:cs typeface="Comic Sans MS"/>
              </a:rPr>
              <a:t> </a:t>
            </a:r>
            <a:r>
              <a:rPr sz="900" spc="-5" dirty="0">
                <a:latin typeface="Comic Sans MS"/>
                <a:cs typeface="Comic Sans MS"/>
              </a:rPr>
              <a:t>generador.</a:t>
            </a:r>
            <a:endParaRPr sz="900">
              <a:latin typeface="Comic Sans MS"/>
              <a:cs typeface="Comic Sans MS"/>
            </a:endParaRPr>
          </a:p>
        </p:txBody>
      </p:sp>
      <p:pic>
        <p:nvPicPr>
          <p:cNvPr id="14" name="object 14"/>
          <p:cNvPicPr/>
          <p:nvPr/>
        </p:nvPicPr>
        <p:blipFill>
          <a:blip r:embed="rId2" cstate="print"/>
          <a:stretch>
            <a:fillRect/>
          </a:stretch>
        </p:blipFill>
        <p:spPr>
          <a:xfrm>
            <a:off x="9933418" y="4688531"/>
            <a:ext cx="2085208" cy="1318868"/>
          </a:xfrm>
          <a:prstGeom prst="rect">
            <a:avLst/>
          </a:prstGeom>
        </p:spPr>
      </p:pic>
      <p:sp>
        <p:nvSpPr>
          <p:cNvPr id="15" name="object 15"/>
          <p:cNvSpPr txBox="1"/>
          <p:nvPr/>
        </p:nvSpPr>
        <p:spPr>
          <a:xfrm>
            <a:off x="9515373" y="6197783"/>
            <a:ext cx="2962910" cy="288477"/>
          </a:xfrm>
          <a:prstGeom prst="rect">
            <a:avLst/>
          </a:prstGeom>
        </p:spPr>
        <p:txBody>
          <a:bodyPr vert="horz" wrap="square" lIns="0" tIns="12700" rIns="0" bIns="0" rtlCol="0">
            <a:spAutoFit/>
          </a:bodyPr>
          <a:lstStyle/>
          <a:p>
            <a:pPr marL="462915" marR="5080" indent="-450850">
              <a:lnSpc>
                <a:spcPct val="116199"/>
              </a:lnSpc>
              <a:spcBef>
                <a:spcPts val="100"/>
              </a:spcBef>
            </a:pPr>
            <a:r>
              <a:rPr sz="800" spc="-5" dirty="0">
                <a:latin typeface="Comic Sans MS"/>
                <a:cs typeface="Comic Sans MS"/>
              </a:rPr>
              <a:t>Figura</a:t>
            </a:r>
            <a:r>
              <a:rPr sz="800" spc="170" dirty="0">
                <a:latin typeface="Comic Sans MS"/>
                <a:cs typeface="Comic Sans MS"/>
              </a:rPr>
              <a:t> </a:t>
            </a:r>
            <a:r>
              <a:rPr sz="800" spc="-5" dirty="0">
                <a:latin typeface="Comic Sans MS"/>
                <a:cs typeface="Comic Sans MS"/>
              </a:rPr>
              <a:t>2.</a:t>
            </a:r>
            <a:r>
              <a:rPr sz="800" spc="170" dirty="0">
                <a:latin typeface="Comic Sans MS"/>
                <a:cs typeface="Comic Sans MS"/>
              </a:rPr>
              <a:t> </a:t>
            </a:r>
            <a:r>
              <a:rPr sz="800" b="1" spc="-5" dirty="0">
                <a:latin typeface="Comic Sans MS"/>
                <a:cs typeface="Comic Sans MS"/>
              </a:rPr>
              <a:t>Capacidad</a:t>
            </a:r>
            <a:r>
              <a:rPr sz="800" b="1" spc="170" dirty="0">
                <a:latin typeface="Comic Sans MS"/>
                <a:cs typeface="Comic Sans MS"/>
              </a:rPr>
              <a:t> </a:t>
            </a:r>
            <a:r>
              <a:rPr sz="800" b="1" spc="-5" dirty="0">
                <a:latin typeface="Comic Sans MS"/>
                <a:cs typeface="Comic Sans MS"/>
              </a:rPr>
              <a:t>de</a:t>
            </a:r>
            <a:r>
              <a:rPr sz="800" b="1" spc="175" dirty="0">
                <a:latin typeface="Comic Sans MS"/>
                <a:cs typeface="Comic Sans MS"/>
              </a:rPr>
              <a:t> </a:t>
            </a:r>
            <a:r>
              <a:rPr sz="800" b="1" spc="-5" dirty="0">
                <a:latin typeface="Comic Sans MS"/>
                <a:cs typeface="Comic Sans MS"/>
              </a:rPr>
              <a:t>corriente</a:t>
            </a:r>
            <a:r>
              <a:rPr sz="800" b="1" spc="165" dirty="0">
                <a:latin typeface="Comic Sans MS"/>
                <a:cs typeface="Comic Sans MS"/>
              </a:rPr>
              <a:t> </a:t>
            </a:r>
            <a:r>
              <a:rPr sz="800" b="1" spc="-5" dirty="0">
                <a:latin typeface="Comic Sans MS"/>
                <a:cs typeface="Comic Sans MS"/>
              </a:rPr>
              <a:t>de</a:t>
            </a:r>
            <a:r>
              <a:rPr sz="800" b="1" spc="160" dirty="0">
                <a:latin typeface="Comic Sans MS"/>
                <a:cs typeface="Comic Sans MS"/>
              </a:rPr>
              <a:t> </a:t>
            </a:r>
            <a:r>
              <a:rPr sz="800" b="1" spc="-10" dirty="0">
                <a:latin typeface="Comic Sans MS"/>
                <a:cs typeface="Comic Sans MS"/>
              </a:rPr>
              <a:t>desbalance</a:t>
            </a:r>
            <a:r>
              <a:rPr sz="800" b="1" spc="165" dirty="0">
                <a:latin typeface="Comic Sans MS"/>
                <a:cs typeface="Comic Sans MS"/>
              </a:rPr>
              <a:t> </a:t>
            </a:r>
            <a:r>
              <a:rPr sz="800" b="1" spc="-5" dirty="0">
                <a:latin typeface="Comic Sans MS"/>
                <a:cs typeface="Comic Sans MS"/>
              </a:rPr>
              <a:t>de</a:t>
            </a:r>
            <a:r>
              <a:rPr sz="800" b="1" spc="165" dirty="0">
                <a:latin typeface="Comic Sans MS"/>
                <a:cs typeface="Comic Sans MS"/>
              </a:rPr>
              <a:t> </a:t>
            </a:r>
            <a:r>
              <a:rPr sz="800" b="1" spc="-5" dirty="0">
                <a:latin typeface="Comic Sans MS"/>
                <a:cs typeface="Comic Sans MS"/>
              </a:rPr>
              <a:t>corto </a:t>
            </a:r>
            <a:r>
              <a:rPr sz="800" b="1" spc="-335" dirty="0">
                <a:latin typeface="Comic Sans MS"/>
                <a:cs typeface="Comic Sans MS"/>
              </a:rPr>
              <a:t> </a:t>
            </a:r>
            <a:r>
              <a:rPr sz="800" b="1" spc="-5" dirty="0">
                <a:latin typeface="Comic Sans MS"/>
                <a:cs typeface="Comic Sans MS"/>
              </a:rPr>
              <a:t>tiempo de</a:t>
            </a:r>
            <a:r>
              <a:rPr sz="800" b="1" dirty="0">
                <a:latin typeface="Comic Sans MS"/>
                <a:cs typeface="Comic Sans MS"/>
              </a:rPr>
              <a:t> </a:t>
            </a:r>
            <a:r>
              <a:rPr sz="800" b="1" spc="-5" dirty="0">
                <a:latin typeface="Comic Sans MS"/>
                <a:cs typeface="Comic Sans MS"/>
              </a:rPr>
              <a:t>generadores</a:t>
            </a:r>
            <a:endParaRPr sz="800">
              <a:latin typeface="Comic Sans MS"/>
              <a:cs typeface="Comic Sans MS"/>
            </a:endParaRPr>
          </a:p>
        </p:txBody>
      </p:sp>
      <p:pic>
        <p:nvPicPr>
          <p:cNvPr id="16" name="object 16"/>
          <p:cNvPicPr/>
          <p:nvPr/>
        </p:nvPicPr>
        <p:blipFill>
          <a:blip r:embed="rId3" cstate="print"/>
          <a:stretch>
            <a:fillRect/>
          </a:stretch>
        </p:blipFill>
        <p:spPr>
          <a:xfrm>
            <a:off x="10045403" y="6689211"/>
            <a:ext cx="1826240" cy="1440036"/>
          </a:xfrm>
          <a:prstGeom prst="rect">
            <a:avLst/>
          </a:prstGeom>
        </p:spPr>
      </p:pic>
      <p:sp>
        <p:nvSpPr>
          <p:cNvPr id="17" name="object 17"/>
          <p:cNvSpPr txBox="1"/>
          <p:nvPr/>
        </p:nvSpPr>
        <p:spPr>
          <a:xfrm>
            <a:off x="9515374" y="8324169"/>
            <a:ext cx="2807335" cy="288477"/>
          </a:xfrm>
          <a:prstGeom prst="rect">
            <a:avLst/>
          </a:prstGeom>
        </p:spPr>
        <p:txBody>
          <a:bodyPr vert="horz" wrap="square" lIns="0" tIns="12700" rIns="0" bIns="0" rtlCol="0">
            <a:spAutoFit/>
          </a:bodyPr>
          <a:lstStyle/>
          <a:p>
            <a:pPr marL="552450" marR="5080" indent="-540385">
              <a:lnSpc>
                <a:spcPct val="115599"/>
              </a:lnSpc>
              <a:spcBef>
                <a:spcPts val="100"/>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3.</a:t>
            </a:r>
            <a:r>
              <a:rPr sz="800" spc="10" dirty="0">
                <a:latin typeface="Comic Sans MS"/>
                <a:cs typeface="Comic Sans MS"/>
              </a:rPr>
              <a:t> </a:t>
            </a:r>
            <a:r>
              <a:rPr sz="800" b="1" spc="-5" dirty="0">
                <a:latin typeface="Comic Sans MS"/>
                <a:cs typeface="Comic Sans MS"/>
              </a:rPr>
              <a:t>Relé</a:t>
            </a:r>
            <a:r>
              <a:rPr sz="800" b="1" spc="5" dirty="0">
                <a:latin typeface="Comic Sans MS"/>
                <a:cs typeface="Comic Sans MS"/>
              </a:rPr>
              <a:t> </a:t>
            </a:r>
            <a:r>
              <a:rPr sz="800" b="1" spc="-5" dirty="0">
                <a:latin typeface="Comic Sans MS"/>
                <a:cs typeface="Comic Sans MS"/>
              </a:rPr>
              <a:t>de</a:t>
            </a:r>
            <a:r>
              <a:rPr sz="800" b="1" dirty="0">
                <a:latin typeface="Comic Sans MS"/>
                <a:cs typeface="Comic Sans MS"/>
              </a:rPr>
              <a:t> </a:t>
            </a:r>
            <a:r>
              <a:rPr sz="800" b="1" spc="-5" dirty="0">
                <a:latin typeface="Comic Sans MS"/>
                <a:cs typeface="Comic Sans MS"/>
              </a:rPr>
              <a:t>sobrecorriente</a:t>
            </a:r>
            <a:r>
              <a:rPr sz="800" b="1" dirty="0">
                <a:latin typeface="Comic Sans MS"/>
                <a:cs typeface="Comic Sans MS"/>
              </a:rPr>
              <a:t> </a:t>
            </a:r>
            <a:r>
              <a:rPr sz="800" b="1" spc="-5" dirty="0">
                <a:latin typeface="Comic Sans MS"/>
                <a:cs typeface="Comic Sans MS"/>
              </a:rPr>
              <a:t>de</a:t>
            </a:r>
            <a:r>
              <a:rPr sz="800" b="1" dirty="0">
                <a:latin typeface="Comic Sans MS"/>
                <a:cs typeface="Comic Sans MS"/>
              </a:rPr>
              <a:t> </a:t>
            </a:r>
            <a:r>
              <a:rPr sz="800" b="1" spc="-5" dirty="0">
                <a:latin typeface="Comic Sans MS"/>
                <a:cs typeface="Comic Sans MS"/>
              </a:rPr>
              <a:t>tiempo</a:t>
            </a:r>
            <a:r>
              <a:rPr sz="800" b="1" spc="5"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secuencia </a:t>
            </a:r>
            <a:r>
              <a:rPr sz="800" b="1" spc="-335" dirty="0">
                <a:latin typeface="Comic Sans MS"/>
                <a:cs typeface="Comic Sans MS"/>
              </a:rPr>
              <a:t> </a:t>
            </a:r>
            <a:r>
              <a:rPr sz="800" b="1" spc="-5" dirty="0">
                <a:latin typeface="Comic Sans MS"/>
                <a:cs typeface="Comic Sans MS"/>
              </a:rPr>
              <a:t>negativa</a:t>
            </a:r>
            <a:endParaRPr sz="800">
              <a:latin typeface="Comic Sans MS"/>
              <a:cs typeface="Comic Sans MS"/>
            </a:endParaRPr>
          </a:p>
        </p:txBody>
      </p:sp>
      <p:sp>
        <p:nvSpPr>
          <p:cNvPr id="18" name="object 18"/>
          <p:cNvSpPr txBox="1"/>
          <p:nvPr/>
        </p:nvSpPr>
        <p:spPr>
          <a:xfrm>
            <a:off x="9425472" y="8757985"/>
            <a:ext cx="3054350" cy="66230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Puesto que el operador puede en muchos casos reducir la </a:t>
            </a:r>
            <a:r>
              <a:rPr sz="900" dirty="0">
                <a:latin typeface="Comic Sans MS"/>
                <a:cs typeface="Comic Sans MS"/>
              </a:rPr>
              <a:t> </a:t>
            </a:r>
            <a:r>
              <a:rPr sz="900" spc="-5" dirty="0">
                <a:latin typeface="Comic Sans MS"/>
                <a:cs typeface="Comic Sans MS"/>
              </a:rPr>
              <a:t>corriente de secuencia negativa causada por condiciones </a:t>
            </a:r>
            <a:r>
              <a:rPr sz="900" dirty="0">
                <a:latin typeface="Comic Sans MS"/>
                <a:cs typeface="Comic Sans MS"/>
              </a:rPr>
              <a:t> </a:t>
            </a:r>
            <a:r>
              <a:rPr sz="900" spc="-5" dirty="0">
                <a:latin typeface="Comic Sans MS"/>
                <a:cs typeface="Comic Sans MS"/>
              </a:rPr>
              <a:t>desbalanceadas (reduciendo la carga del generador por </a:t>
            </a:r>
            <a:r>
              <a:rPr sz="900" dirty="0">
                <a:latin typeface="Comic Sans MS"/>
                <a:cs typeface="Comic Sans MS"/>
              </a:rPr>
              <a:t> </a:t>
            </a:r>
            <a:r>
              <a:rPr sz="900" spc="-5" dirty="0">
                <a:latin typeface="Comic Sans MS"/>
                <a:cs typeface="Comic Sans MS"/>
              </a:rPr>
              <a:t>ejemplo),</a:t>
            </a:r>
            <a:r>
              <a:rPr sz="900" spc="135" dirty="0">
                <a:latin typeface="Comic Sans MS"/>
                <a:cs typeface="Comic Sans MS"/>
              </a:rPr>
              <a:t> </a:t>
            </a:r>
            <a:r>
              <a:rPr sz="900" spc="-5" dirty="0">
                <a:latin typeface="Comic Sans MS"/>
                <a:cs typeface="Comic Sans MS"/>
              </a:rPr>
              <a:t>es</a:t>
            </a:r>
            <a:r>
              <a:rPr sz="900" spc="130" dirty="0">
                <a:latin typeface="Comic Sans MS"/>
                <a:cs typeface="Comic Sans MS"/>
              </a:rPr>
              <a:t> </a:t>
            </a:r>
            <a:r>
              <a:rPr sz="900" spc="-5" dirty="0">
                <a:latin typeface="Comic Sans MS"/>
                <a:cs typeface="Comic Sans MS"/>
              </a:rPr>
              <a:t>ventajoso</a:t>
            </a:r>
            <a:r>
              <a:rPr sz="900" spc="130" dirty="0">
                <a:latin typeface="Comic Sans MS"/>
                <a:cs typeface="Comic Sans MS"/>
              </a:rPr>
              <a:t> </a:t>
            </a:r>
            <a:r>
              <a:rPr sz="900" spc="-5" dirty="0">
                <a:latin typeface="Comic Sans MS"/>
                <a:cs typeface="Comic Sans MS"/>
              </a:rPr>
              <a:t>proporcionar</a:t>
            </a:r>
            <a:r>
              <a:rPr sz="900" spc="130" dirty="0">
                <a:latin typeface="Comic Sans MS"/>
                <a:cs typeface="Comic Sans MS"/>
              </a:rPr>
              <a:t> </a:t>
            </a:r>
            <a:r>
              <a:rPr sz="900" spc="-5" dirty="0">
                <a:latin typeface="Comic Sans MS"/>
                <a:cs typeface="Comic Sans MS"/>
              </a:rPr>
              <a:t>la</a:t>
            </a:r>
            <a:r>
              <a:rPr sz="900" spc="130" dirty="0">
                <a:latin typeface="Comic Sans MS"/>
                <a:cs typeface="Comic Sans MS"/>
              </a:rPr>
              <a:t> </a:t>
            </a:r>
            <a:r>
              <a:rPr sz="900" spc="-5" dirty="0">
                <a:latin typeface="Comic Sans MS"/>
                <a:cs typeface="Comic Sans MS"/>
              </a:rPr>
              <a:t>indicación</a:t>
            </a:r>
            <a:r>
              <a:rPr sz="900" spc="130" dirty="0">
                <a:latin typeface="Comic Sans MS"/>
                <a:cs typeface="Comic Sans MS"/>
              </a:rPr>
              <a:t> </a:t>
            </a:r>
            <a:r>
              <a:rPr sz="900" spc="-5" dirty="0">
                <a:latin typeface="Comic Sans MS"/>
                <a:cs typeface="Comic Sans MS"/>
              </a:rPr>
              <a:t>de</a:t>
            </a:r>
            <a:endParaRPr sz="900">
              <a:latin typeface="Comic Sans MS"/>
              <a:cs typeface="Comic Sans MS"/>
            </a:endParaRPr>
          </a:p>
        </p:txBody>
      </p:sp>
      <p:sp>
        <p:nvSpPr>
          <p:cNvPr id="19" name="object 19"/>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20" name="object 20"/>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21" name="object 21"/>
          <p:cNvSpPr txBox="1"/>
          <p:nvPr/>
        </p:nvSpPr>
        <p:spPr>
          <a:xfrm>
            <a:off x="11785773" y="9444569"/>
            <a:ext cx="153670" cy="153888"/>
          </a:xfrm>
          <a:prstGeom prst="rect">
            <a:avLst/>
          </a:prstGeom>
        </p:spPr>
        <p:txBody>
          <a:bodyPr vert="horz" wrap="square" lIns="0" tIns="0" rIns="0" bIns="0" rtlCol="0">
            <a:spAutoFit/>
          </a:bodyPr>
          <a:lstStyle/>
          <a:p>
            <a:pPr marL="12700">
              <a:lnSpc>
                <a:spcPts val="1195"/>
              </a:lnSpc>
            </a:pPr>
            <a:r>
              <a:rPr sz="1000" spc="-5" dirty="0">
                <a:latin typeface="Times New Roman"/>
                <a:cs typeface="Times New Roman"/>
              </a:rPr>
              <a:t>59</a:t>
            </a:r>
            <a:endParaRPr sz="1000">
              <a:latin typeface="Times New Roman"/>
              <a:cs typeface="Times New Roman"/>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16783" y="877172"/>
            <a:ext cx="3104515" cy="981075"/>
          </a:xfrm>
          <a:prstGeom prst="rect">
            <a:avLst/>
          </a:prstGeom>
        </p:spPr>
        <p:txBody>
          <a:bodyPr vert="horz" wrap="square" lIns="0" tIns="12700" rIns="0" bIns="0" rtlCol="0">
            <a:spAutoFit/>
          </a:bodyPr>
          <a:lstStyle/>
          <a:p>
            <a:pPr marL="38100" marR="30480" algn="just">
              <a:lnSpc>
                <a:spcPct val="116100"/>
              </a:lnSpc>
              <a:spcBef>
                <a:spcPts val="100"/>
              </a:spcBef>
            </a:pPr>
            <a:r>
              <a:rPr sz="900" spc="-5" dirty="0">
                <a:latin typeface="Comic Sans MS"/>
                <a:cs typeface="Comic Sans MS"/>
              </a:rPr>
              <a:t>cuando la capacidad continua de la máquina es excedida. </a:t>
            </a:r>
            <a:r>
              <a:rPr sz="900" dirty="0">
                <a:latin typeface="Comic Sans MS"/>
                <a:cs typeface="Comic Sans MS"/>
              </a:rPr>
              <a:t> </a:t>
            </a:r>
            <a:r>
              <a:rPr sz="900" spc="-5" dirty="0">
                <a:latin typeface="Comic Sans MS"/>
                <a:cs typeface="Comic Sans MS"/>
              </a:rPr>
              <a:t>Algunos relés pueden estar provistos con unidades de </a:t>
            </a:r>
            <a:r>
              <a:rPr sz="900" dirty="0">
                <a:latin typeface="Comic Sans MS"/>
                <a:cs typeface="Comic Sans MS"/>
              </a:rPr>
              <a:t> </a:t>
            </a:r>
            <a:r>
              <a:rPr sz="900" spc="-5" dirty="0">
                <a:latin typeface="Comic Sans MS"/>
                <a:cs typeface="Comic Sans MS"/>
              </a:rPr>
              <a:t>alarma (I</a:t>
            </a:r>
            <a:r>
              <a:rPr sz="900" spc="-7" baseline="-13888" dirty="0">
                <a:latin typeface="Comic Sans MS"/>
                <a:cs typeface="Comic Sans MS"/>
              </a:rPr>
              <a:t>2 </a:t>
            </a:r>
            <a:r>
              <a:rPr sz="900" spc="-5" dirty="0">
                <a:latin typeface="Comic Sans MS"/>
                <a:cs typeface="Comic Sans MS"/>
              </a:rPr>
              <a:t>rango de pickup 0.03 – 0.2 pu.) y algunos tipos </a:t>
            </a:r>
            <a:r>
              <a:rPr sz="900" dirty="0">
                <a:latin typeface="Comic Sans MS"/>
                <a:cs typeface="Comic Sans MS"/>
              </a:rPr>
              <a:t> </a:t>
            </a:r>
            <a:r>
              <a:rPr sz="900" spc="-5" dirty="0">
                <a:latin typeface="Comic Sans MS"/>
                <a:cs typeface="Comic Sans MS"/>
              </a:rPr>
              <a:t>de relés estáticos o digitales proporcionan una medición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a:t>
            </a:r>
            <a:r>
              <a:rPr sz="900" spc="-7" baseline="-13888" dirty="0">
                <a:latin typeface="Comic Sans MS"/>
                <a:cs typeface="Comic Sans MS"/>
              </a:rPr>
              <a:t>2</a:t>
            </a:r>
            <a:r>
              <a:rPr sz="900" baseline="-13888"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indicar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nivel</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 </a:t>
            </a:r>
            <a:r>
              <a:rPr sz="900" spc="-254" dirty="0">
                <a:latin typeface="Comic Sans MS"/>
                <a:cs typeface="Comic Sans MS"/>
              </a:rPr>
              <a:t> </a:t>
            </a:r>
            <a:r>
              <a:rPr sz="900" spc="-5" dirty="0">
                <a:latin typeface="Comic Sans MS"/>
                <a:cs typeface="Comic Sans MS"/>
              </a:rPr>
              <a:t>negativa.</a:t>
            </a:r>
            <a:endParaRPr sz="900">
              <a:latin typeface="Comic Sans MS"/>
              <a:cs typeface="Comic Sans MS"/>
            </a:endParaRPr>
          </a:p>
        </p:txBody>
      </p:sp>
      <p:pic>
        <p:nvPicPr>
          <p:cNvPr id="3" name="object 3"/>
          <p:cNvPicPr/>
          <p:nvPr/>
        </p:nvPicPr>
        <p:blipFill>
          <a:blip r:embed="rId2" cstate="print"/>
          <a:stretch>
            <a:fillRect/>
          </a:stretch>
        </p:blipFill>
        <p:spPr>
          <a:xfrm>
            <a:off x="6395276" y="2083700"/>
            <a:ext cx="2149376" cy="2476887"/>
          </a:xfrm>
          <a:prstGeom prst="rect">
            <a:avLst/>
          </a:prstGeom>
        </p:spPr>
      </p:pic>
      <p:sp>
        <p:nvSpPr>
          <p:cNvPr id="4" name="object 4"/>
          <p:cNvSpPr txBox="1"/>
          <p:nvPr/>
        </p:nvSpPr>
        <p:spPr>
          <a:xfrm>
            <a:off x="7208422" y="4768053"/>
            <a:ext cx="519430"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Figura</a:t>
            </a:r>
            <a:r>
              <a:rPr sz="800" spc="-35" dirty="0">
                <a:latin typeface="Comic Sans MS"/>
                <a:cs typeface="Comic Sans MS"/>
              </a:rPr>
              <a:t> </a:t>
            </a:r>
            <a:r>
              <a:rPr sz="800" spc="-5" dirty="0">
                <a:latin typeface="Comic Sans MS"/>
                <a:cs typeface="Comic Sans MS"/>
              </a:rPr>
              <a:t>4</a:t>
            </a:r>
            <a:r>
              <a:rPr sz="800" spc="-30" dirty="0">
                <a:latin typeface="Comic Sans MS"/>
                <a:cs typeface="Comic Sans MS"/>
              </a:rPr>
              <a:t> </a:t>
            </a:r>
            <a:r>
              <a:rPr sz="800" spc="-5" dirty="0">
                <a:latin typeface="Comic Sans MS"/>
                <a:cs typeface="Comic Sans MS"/>
              </a:rPr>
              <a:t>A</a:t>
            </a:r>
            <a:endParaRPr sz="800">
              <a:latin typeface="Comic Sans MS"/>
              <a:cs typeface="Comic Sans MS"/>
            </a:endParaRPr>
          </a:p>
        </p:txBody>
      </p:sp>
      <p:pic>
        <p:nvPicPr>
          <p:cNvPr id="5" name="object 5"/>
          <p:cNvPicPr/>
          <p:nvPr/>
        </p:nvPicPr>
        <p:blipFill>
          <a:blip r:embed="rId3" cstate="print"/>
          <a:stretch>
            <a:fillRect/>
          </a:stretch>
        </p:blipFill>
        <p:spPr>
          <a:xfrm>
            <a:off x="6108027" y="5091596"/>
            <a:ext cx="2754933" cy="2544656"/>
          </a:xfrm>
          <a:prstGeom prst="rect">
            <a:avLst/>
          </a:prstGeom>
        </p:spPr>
      </p:pic>
      <p:sp>
        <p:nvSpPr>
          <p:cNvPr id="6" name="object 6"/>
          <p:cNvSpPr txBox="1"/>
          <p:nvPr/>
        </p:nvSpPr>
        <p:spPr>
          <a:xfrm>
            <a:off x="7213756" y="7844496"/>
            <a:ext cx="509270"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Figura</a:t>
            </a:r>
            <a:r>
              <a:rPr sz="800" spc="-35" dirty="0">
                <a:latin typeface="Comic Sans MS"/>
                <a:cs typeface="Comic Sans MS"/>
              </a:rPr>
              <a:t> </a:t>
            </a:r>
            <a:r>
              <a:rPr sz="800" spc="-5" dirty="0">
                <a:latin typeface="Comic Sans MS"/>
                <a:cs typeface="Comic Sans MS"/>
              </a:rPr>
              <a:t>4</a:t>
            </a:r>
            <a:r>
              <a:rPr sz="800" spc="-30" dirty="0">
                <a:latin typeface="Comic Sans MS"/>
                <a:cs typeface="Comic Sans MS"/>
              </a:rPr>
              <a:t> </a:t>
            </a:r>
            <a:r>
              <a:rPr sz="800" spc="-5" dirty="0">
                <a:latin typeface="Comic Sans MS"/>
                <a:cs typeface="Comic Sans MS"/>
              </a:rPr>
              <a:t>B</a:t>
            </a:r>
            <a:endParaRPr sz="800">
              <a:latin typeface="Comic Sans MS"/>
              <a:cs typeface="Comic Sans MS"/>
            </a:endParaRPr>
          </a:p>
        </p:txBody>
      </p:sp>
      <p:sp>
        <p:nvSpPr>
          <p:cNvPr id="7" name="object 7"/>
          <p:cNvSpPr txBox="1"/>
          <p:nvPr/>
        </p:nvSpPr>
        <p:spPr>
          <a:xfrm>
            <a:off x="6212654" y="8118014"/>
            <a:ext cx="2641600" cy="323037"/>
          </a:xfrm>
          <a:prstGeom prst="rect">
            <a:avLst/>
          </a:prstGeom>
        </p:spPr>
        <p:txBody>
          <a:bodyPr vert="horz" wrap="square" lIns="0" tIns="12700" rIns="0" bIns="0" rtlCol="0">
            <a:spAutoFit/>
          </a:bodyPr>
          <a:lstStyle/>
          <a:p>
            <a:pPr marL="282575" marR="5080" indent="-270510">
              <a:lnSpc>
                <a:spcPct val="116100"/>
              </a:lnSpc>
              <a:spcBef>
                <a:spcPts val="100"/>
              </a:spcBef>
              <a:tabLst>
                <a:tab pos="282575" algn="l"/>
              </a:tabLst>
            </a:pPr>
            <a:r>
              <a:rPr sz="900" spc="-5" dirty="0">
                <a:latin typeface="Comic Sans MS"/>
                <a:cs typeface="Comic Sans MS"/>
              </a:rPr>
              <a:t>A)	Curvas</a:t>
            </a:r>
            <a:r>
              <a:rPr sz="900" spc="10" dirty="0">
                <a:latin typeface="Comic Sans MS"/>
                <a:cs typeface="Comic Sans MS"/>
              </a:rPr>
              <a:t> </a:t>
            </a:r>
            <a:r>
              <a:rPr sz="900" spc="-5" dirty="0">
                <a:latin typeface="Comic Sans MS"/>
                <a:cs typeface="Comic Sans MS"/>
              </a:rPr>
              <a:t>tiempo-corriente</a:t>
            </a:r>
            <a:r>
              <a:rPr sz="900" spc="10" dirty="0">
                <a:latin typeface="Comic Sans MS"/>
                <a:cs typeface="Comic Sans MS"/>
              </a:rPr>
              <a:t> </a:t>
            </a:r>
            <a:r>
              <a:rPr sz="900" spc="-5" dirty="0">
                <a:latin typeface="Comic Sans MS"/>
                <a:cs typeface="Comic Sans MS"/>
              </a:rPr>
              <a:t>típicas</a:t>
            </a:r>
            <a:r>
              <a:rPr sz="900" spc="10" dirty="0">
                <a:latin typeface="Comic Sans MS"/>
                <a:cs typeface="Comic Sans MS"/>
              </a:rPr>
              <a:t> </a:t>
            </a:r>
            <a:r>
              <a:rPr sz="900" spc="-5" dirty="0">
                <a:latin typeface="Comic Sans MS"/>
                <a:cs typeface="Comic Sans MS"/>
              </a:rPr>
              <a:t>para</a:t>
            </a:r>
            <a:r>
              <a:rPr sz="900" spc="10" dirty="0">
                <a:latin typeface="Comic Sans MS"/>
                <a:cs typeface="Comic Sans MS"/>
              </a:rPr>
              <a:t> </a:t>
            </a:r>
            <a:r>
              <a:rPr sz="900" spc="-5" dirty="0">
                <a:latin typeface="Comic Sans MS"/>
                <a:cs typeface="Comic Sans MS"/>
              </a:rPr>
              <a:t>un</a:t>
            </a:r>
            <a:r>
              <a:rPr sz="900" spc="10" dirty="0">
                <a:latin typeface="Comic Sans MS"/>
                <a:cs typeface="Comic Sans MS"/>
              </a:rPr>
              <a:t> </a:t>
            </a:r>
            <a:r>
              <a:rPr sz="900" spc="-5" dirty="0">
                <a:latin typeface="Comic Sans MS"/>
                <a:cs typeface="Comic Sans MS"/>
              </a:rPr>
              <a:t>relé </a:t>
            </a:r>
            <a:r>
              <a:rPr sz="900" spc="-254"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spc="5" dirty="0">
                <a:latin typeface="Comic Sans MS"/>
                <a:cs typeface="Comic Sans MS"/>
              </a:rPr>
              <a:t> </a:t>
            </a:r>
            <a:r>
              <a:rPr sz="900" spc="-5" dirty="0">
                <a:latin typeface="Comic Sans MS"/>
                <a:cs typeface="Comic Sans MS"/>
              </a:rPr>
              <a:t>negativa</a:t>
            </a:r>
            <a:r>
              <a:rPr sz="900" spc="5" dirty="0">
                <a:latin typeface="Comic Sans MS"/>
                <a:cs typeface="Comic Sans MS"/>
              </a:rPr>
              <a:t> </a:t>
            </a:r>
            <a:r>
              <a:rPr sz="900" spc="-5" dirty="0">
                <a:latin typeface="Comic Sans MS"/>
                <a:cs typeface="Comic Sans MS"/>
              </a:rPr>
              <a:t>electromecánico.</a:t>
            </a:r>
            <a:endParaRPr sz="900">
              <a:latin typeface="Comic Sans MS"/>
              <a:cs typeface="Comic Sans MS"/>
            </a:endParaRPr>
          </a:p>
        </p:txBody>
      </p:sp>
      <p:sp>
        <p:nvSpPr>
          <p:cNvPr id="8" name="object 8"/>
          <p:cNvSpPr txBox="1"/>
          <p:nvPr/>
        </p:nvSpPr>
        <p:spPr>
          <a:xfrm>
            <a:off x="6212654" y="8588851"/>
            <a:ext cx="2781300" cy="323037"/>
          </a:xfrm>
          <a:prstGeom prst="rect">
            <a:avLst/>
          </a:prstGeom>
        </p:spPr>
        <p:txBody>
          <a:bodyPr vert="horz" wrap="square" lIns="0" tIns="12700" rIns="0" bIns="0" rtlCol="0">
            <a:spAutoFit/>
          </a:bodyPr>
          <a:lstStyle/>
          <a:p>
            <a:pPr marL="282575" marR="5080" indent="-270510">
              <a:lnSpc>
                <a:spcPct val="116100"/>
              </a:lnSpc>
              <a:spcBef>
                <a:spcPts val="100"/>
              </a:spcBef>
              <a:tabLst>
                <a:tab pos="282575" algn="l"/>
              </a:tabLst>
            </a:pPr>
            <a:r>
              <a:rPr sz="900" spc="-5" dirty="0">
                <a:latin typeface="Comic Sans MS"/>
                <a:cs typeface="Comic Sans MS"/>
              </a:rPr>
              <a:t>B)	Características</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un</a:t>
            </a:r>
            <a:r>
              <a:rPr sz="900" spc="15" dirty="0">
                <a:latin typeface="Comic Sans MS"/>
                <a:cs typeface="Comic Sans MS"/>
              </a:rPr>
              <a:t> </a:t>
            </a:r>
            <a:r>
              <a:rPr sz="900" spc="-5" dirty="0">
                <a:latin typeface="Comic Sans MS"/>
                <a:cs typeface="Comic Sans MS"/>
              </a:rPr>
              <a:t>relé</a:t>
            </a:r>
            <a:r>
              <a:rPr sz="900" spc="10" dirty="0">
                <a:latin typeface="Comic Sans MS"/>
                <a:cs typeface="Comic Sans MS"/>
              </a:rPr>
              <a:t> </a:t>
            </a:r>
            <a:r>
              <a:rPr sz="900" spc="-5" dirty="0">
                <a:latin typeface="Comic Sans MS"/>
                <a:cs typeface="Comic Sans MS"/>
              </a:rPr>
              <a:t>tiempo-corriente</a:t>
            </a:r>
            <a:r>
              <a:rPr sz="900" spc="15"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estático</a:t>
            </a:r>
            <a:r>
              <a:rPr sz="900" spc="5"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digital.</a:t>
            </a:r>
            <a:endParaRPr sz="900">
              <a:latin typeface="Comic Sans MS"/>
              <a:cs typeface="Comic Sans MS"/>
            </a:endParaRPr>
          </a:p>
        </p:txBody>
      </p:sp>
      <p:sp>
        <p:nvSpPr>
          <p:cNvPr id="9" name="object 9"/>
          <p:cNvSpPr txBox="1"/>
          <p:nvPr/>
        </p:nvSpPr>
        <p:spPr>
          <a:xfrm>
            <a:off x="5942190" y="9059688"/>
            <a:ext cx="3053715" cy="323037"/>
          </a:xfrm>
          <a:prstGeom prst="rect">
            <a:avLst/>
          </a:prstGeom>
        </p:spPr>
        <p:txBody>
          <a:bodyPr vert="horz" wrap="square" lIns="0" tIns="12700" rIns="0" bIns="0" rtlCol="0">
            <a:spAutoFit/>
          </a:bodyPr>
          <a:lstStyle/>
          <a:p>
            <a:pPr marL="12700" marR="5080">
              <a:lnSpc>
                <a:spcPct val="116100"/>
              </a:lnSpc>
              <a:spcBef>
                <a:spcPts val="100"/>
              </a:spcBef>
            </a:pPr>
            <a:r>
              <a:rPr sz="900" spc="-5" dirty="0">
                <a:latin typeface="Comic Sans MS"/>
                <a:cs typeface="Comic Sans MS"/>
              </a:rPr>
              <a:t>Se</a:t>
            </a:r>
            <a:r>
              <a:rPr sz="900" spc="30" dirty="0">
                <a:latin typeface="Comic Sans MS"/>
                <a:cs typeface="Comic Sans MS"/>
              </a:rPr>
              <a:t> </a:t>
            </a:r>
            <a:r>
              <a:rPr sz="900" spc="-5" dirty="0">
                <a:latin typeface="Comic Sans MS"/>
                <a:cs typeface="Comic Sans MS"/>
              </a:rPr>
              <a:t>ha</a:t>
            </a:r>
            <a:r>
              <a:rPr sz="900" spc="30" dirty="0">
                <a:latin typeface="Comic Sans MS"/>
                <a:cs typeface="Comic Sans MS"/>
              </a:rPr>
              <a:t> </a:t>
            </a:r>
            <a:r>
              <a:rPr sz="900" spc="-5" dirty="0">
                <a:latin typeface="Comic Sans MS"/>
                <a:cs typeface="Comic Sans MS"/>
              </a:rPr>
              <a:t>demostrado</a:t>
            </a:r>
            <a:r>
              <a:rPr sz="900" spc="30" dirty="0">
                <a:latin typeface="Comic Sans MS"/>
                <a:cs typeface="Comic Sans MS"/>
              </a:rPr>
              <a:t> </a:t>
            </a:r>
            <a:r>
              <a:rPr sz="900" spc="-5" dirty="0">
                <a:latin typeface="Comic Sans MS"/>
                <a:cs typeface="Comic Sans MS"/>
              </a:rPr>
              <a:t>que</a:t>
            </a:r>
            <a:r>
              <a:rPr sz="900" spc="30" dirty="0">
                <a:latin typeface="Comic Sans MS"/>
                <a:cs typeface="Comic Sans MS"/>
              </a:rPr>
              <a:t> </a:t>
            </a:r>
            <a:r>
              <a:rPr sz="900" spc="-5" dirty="0">
                <a:latin typeface="Comic Sans MS"/>
                <a:cs typeface="Comic Sans MS"/>
              </a:rPr>
              <a:t>la</a:t>
            </a:r>
            <a:r>
              <a:rPr sz="900" spc="30" dirty="0">
                <a:latin typeface="Comic Sans MS"/>
                <a:cs typeface="Comic Sans MS"/>
              </a:rPr>
              <a:t> </a:t>
            </a:r>
            <a:r>
              <a:rPr sz="900" spc="-5" dirty="0">
                <a:latin typeface="Comic Sans MS"/>
                <a:cs typeface="Comic Sans MS"/>
              </a:rPr>
              <a:t>protección</a:t>
            </a:r>
            <a:r>
              <a:rPr sz="900" spc="30" dirty="0">
                <a:latin typeface="Comic Sans MS"/>
                <a:cs typeface="Comic Sans MS"/>
              </a:rPr>
              <a:t> </a:t>
            </a:r>
            <a:r>
              <a:rPr sz="900" spc="-5" dirty="0">
                <a:latin typeface="Comic Sans MS"/>
                <a:cs typeface="Comic Sans MS"/>
              </a:rPr>
              <a:t>contra</a:t>
            </a:r>
            <a:r>
              <a:rPr sz="900" spc="30" dirty="0">
                <a:latin typeface="Comic Sans MS"/>
                <a:cs typeface="Comic Sans MS"/>
              </a:rPr>
              <a:t> </a:t>
            </a:r>
            <a:r>
              <a:rPr sz="900" spc="-5" dirty="0">
                <a:latin typeface="Comic Sans MS"/>
                <a:cs typeface="Comic Sans MS"/>
              </a:rPr>
              <a:t>armónicas</a:t>
            </a:r>
            <a:r>
              <a:rPr sz="900" spc="3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secuencia</a:t>
            </a:r>
            <a:r>
              <a:rPr sz="900" spc="150" dirty="0">
                <a:latin typeface="Comic Sans MS"/>
                <a:cs typeface="Comic Sans MS"/>
              </a:rPr>
              <a:t> </a:t>
            </a:r>
            <a:r>
              <a:rPr sz="900" spc="-5" dirty="0">
                <a:latin typeface="Comic Sans MS"/>
                <a:cs typeface="Comic Sans MS"/>
              </a:rPr>
              <a:t>negativa</a:t>
            </a:r>
            <a:r>
              <a:rPr sz="900" spc="150" dirty="0">
                <a:latin typeface="Comic Sans MS"/>
                <a:cs typeface="Comic Sans MS"/>
              </a:rPr>
              <a:t> </a:t>
            </a:r>
            <a:r>
              <a:rPr sz="900" spc="-5" dirty="0">
                <a:latin typeface="Comic Sans MS"/>
                <a:cs typeface="Comic Sans MS"/>
              </a:rPr>
              <a:t>de</a:t>
            </a:r>
            <a:r>
              <a:rPr sz="900" spc="150" dirty="0">
                <a:latin typeface="Comic Sans MS"/>
                <a:cs typeface="Comic Sans MS"/>
              </a:rPr>
              <a:t> </a:t>
            </a:r>
            <a:r>
              <a:rPr sz="900" spc="-5" dirty="0">
                <a:latin typeface="Comic Sans MS"/>
                <a:cs typeface="Comic Sans MS"/>
              </a:rPr>
              <a:t>tales</a:t>
            </a:r>
            <a:r>
              <a:rPr sz="900" spc="150" dirty="0">
                <a:latin typeface="Comic Sans MS"/>
                <a:cs typeface="Comic Sans MS"/>
              </a:rPr>
              <a:t> </a:t>
            </a:r>
            <a:r>
              <a:rPr sz="900" spc="-5" dirty="0">
                <a:latin typeface="Comic Sans MS"/>
                <a:cs typeface="Comic Sans MS"/>
              </a:rPr>
              <a:t>fuentes</a:t>
            </a:r>
            <a:r>
              <a:rPr sz="900" spc="155" dirty="0">
                <a:latin typeface="Comic Sans MS"/>
                <a:cs typeface="Comic Sans MS"/>
              </a:rPr>
              <a:t> </a:t>
            </a:r>
            <a:r>
              <a:rPr sz="900" spc="-5" dirty="0">
                <a:latin typeface="Comic Sans MS"/>
                <a:cs typeface="Comic Sans MS"/>
              </a:rPr>
              <a:t>como</a:t>
            </a:r>
            <a:r>
              <a:rPr sz="900" spc="150" dirty="0">
                <a:latin typeface="Comic Sans MS"/>
                <a:cs typeface="Comic Sans MS"/>
              </a:rPr>
              <a:t> </a:t>
            </a:r>
            <a:r>
              <a:rPr sz="900" spc="-5" dirty="0">
                <a:latin typeface="Comic Sans MS"/>
                <a:cs typeface="Comic Sans MS"/>
              </a:rPr>
              <a:t>la</a:t>
            </a:r>
            <a:r>
              <a:rPr sz="900" spc="150" dirty="0">
                <a:latin typeface="Comic Sans MS"/>
                <a:cs typeface="Comic Sans MS"/>
              </a:rPr>
              <a:t> </a:t>
            </a:r>
            <a:r>
              <a:rPr sz="900" spc="-5" dirty="0">
                <a:latin typeface="Comic Sans MS"/>
                <a:cs typeface="Comic Sans MS"/>
              </a:rPr>
              <a:t>saturación</a:t>
            </a:r>
            <a:endParaRPr sz="900">
              <a:latin typeface="Comic Sans MS"/>
              <a:cs typeface="Comic Sans MS"/>
            </a:endParaRPr>
          </a:p>
        </p:txBody>
      </p:sp>
      <p:sp>
        <p:nvSpPr>
          <p:cNvPr id="10" name="object 10"/>
          <p:cNvSpPr txBox="1"/>
          <p:nvPr/>
        </p:nvSpPr>
        <p:spPr>
          <a:xfrm>
            <a:off x="9425491" y="877166"/>
            <a:ext cx="3054350" cy="114046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de un transformador elevador de unidad (de corrientes </a:t>
            </a:r>
            <a:r>
              <a:rPr sz="900" dirty="0">
                <a:latin typeface="Comic Sans MS"/>
                <a:cs typeface="Comic Sans MS"/>
              </a:rPr>
              <a:t> </a:t>
            </a:r>
            <a:r>
              <a:rPr sz="900" spc="-5" dirty="0">
                <a:latin typeface="Comic Sans MS"/>
                <a:cs typeface="Comic Sans MS"/>
              </a:rPr>
              <a:t>geomagnéticas) o cargas no lineales no es proporcionada </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estándar.</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puede </a:t>
            </a:r>
            <a:r>
              <a:rPr sz="900" spc="-254" dirty="0">
                <a:latin typeface="Comic Sans MS"/>
                <a:cs typeface="Comic Sans MS"/>
              </a:rPr>
              <a:t> </a:t>
            </a:r>
            <a:r>
              <a:rPr sz="900" spc="-5" dirty="0">
                <a:latin typeface="Comic Sans MS"/>
                <a:cs typeface="Comic Sans MS"/>
              </a:rPr>
              <a:t>requerir</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adicional</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proporcionar </a:t>
            </a:r>
            <a:r>
              <a:rPr sz="900" spc="-254" dirty="0">
                <a:latin typeface="Comic Sans MS"/>
                <a:cs typeface="Comic Sans MS"/>
              </a:rPr>
              <a:t> </a:t>
            </a:r>
            <a:r>
              <a:rPr sz="900" spc="-5" dirty="0">
                <a:latin typeface="Comic Sans MS"/>
                <a:cs typeface="Comic Sans MS"/>
              </a:rPr>
              <a:t>protección</a:t>
            </a:r>
            <a:r>
              <a:rPr sz="900" spc="90" dirty="0">
                <a:latin typeface="Comic Sans MS"/>
                <a:cs typeface="Comic Sans MS"/>
              </a:rPr>
              <a:t> </a:t>
            </a:r>
            <a:r>
              <a:rPr sz="900" spc="-5" dirty="0">
                <a:latin typeface="Comic Sans MS"/>
                <a:cs typeface="Comic Sans MS"/>
              </a:rPr>
              <a:t>para</a:t>
            </a:r>
            <a:r>
              <a:rPr sz="900" spc="100" dirty="0">
                <a:latin typeface="Comic Sans MS"/>
                <a:cs typeface="Comic Sans MS"/>
              </a:rPr>
              <a:t> </a:t>
            </a:r>
            <a:r>
              <a:rPr sz="900" spc="-5" dirty="0">
                <a:latin typeface="Comic Sans MS"/>
                <a:cs typeface="Comic Sans MS"/>
              </a:rPr>
              <a:t>armónicas</a:t>
            </a:r>
            <a:r>
              <a:rPr sz="900" spc="95" dirty="0">
                <a:latin typeface="Comic Sans MS"/>
                <a:cs typeface="Comic Sans MS"/>
              </a:rPr>
              <a:t> </a:t>
            </a:r>
            <a:r>
              <a:rPr sz="900" spc="-5" dirty="0">
                <a:latin typeface="Comic Sans MS"/>
                <a:cs typeface="Comic Sans MS"/>
              </a:rPr>
              <a:t>de</a:t>
            </a:r>
            <a:r>
              <a:rPr sz="900" spc="90" dirty="0">
                <a:latin typeface="Comic Sans MS"/>
                <a:cs typeface="Comic Sans MS"/>
              </a:rPr>
              <a:t> </a:t>
            </a:r>
            <a:r>
              <a:rPr sz="900" spc="-5" dirty="0">
                <a:latin typeface="Comic Sans MS"/>
                <a:cs typeface="Comic Sans MS"/>
              </a:rPr>
              <a:t>secuencia</a:t>
            </a:r>
            <a:r>
              <a:rPr sz="900" spc="95" dirty="0">
                <a:latin typeface="Comic Sans MS"/>
                <a:cs typeface="Comic Sans MS"/>
              </a:rPr>
              <a:t> </a:t>
            </a:r>
            <a:r>
              <a:rPr sz="900" spc="-5" dirty="0">
                <a:latin typeface="Comic Sans MS"/>
                <a:cs typeface="Comic Sans MS"/>
              </a:rPr>
              <a:t>negativa</a:t>
            </a:r>
            <a:r>
              <a:rPr sz="900" spc="90" dirty="0">
                <a:latin typeface="Comic Sans MS"/>
                <a:cs typeface="Comic Sans MS"/>
              </a:rPr>
              <a:t> </a:t>
            </a:r>
            <a:r>
              <a:rPr sz="900" spc="-5" dirty="0">
                <a:latin typeface="Comic Sans MS"/>
                <a:cs typeface="Comic Sans MS"/>
              </a:rPr>
              <a:t>debido </a:t>
            </a:r>
            <a:r>
              <a:rPr sz="900" spc="-26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dependencia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secuencia negativa.</a:t>
            </a:r>
            <a:endParaRPr sz="900">
              <a:latin typeface="Comic Sans MS"/>
              <a:cs typeface="Comic Sans MS"/>
            </a:endParaRPr>
          </a:p>
        </p:txBody>
      </p:sp>
      <p:sp>
        <p:nvSpPr>
          <p:cNvPr id="11" name="object 11"/>
          <p:cNvSpPr txBox="1"/>
          <p:nvPr/>
        </p:nvSpPr>
        <p:spPr>
          <a:xfrm>
            <a:off x="9425492" y="2455750"/>
            <a:ext cx="3052445" cy="323037"/>
          </a:xfrm>
          <a:prstGeom prst="rect">
            <a:avLst/>
          </a:prstGeom>
        </p:spPr>
        <p:txBody>
          <a:bodyPr vert="horz" wrap="square" lIns="0" tIns="12700" rIns="0" bIns="0" rtlCol="0">
            <a:spAutoFit/>
          </a:bodyPr>
          <a:lstStyle/>
          <a:p>
            <a:pPr marL="12700" marR="5080">
              <a:lnSpc>
                <a:spcPct val="116100"/>
              </a:lnSpc>
              <a:spcBef>
                <a:spcPts val="100"/>
              </a:spcBef>
              <a:tabLst>
                <a:tab pos="833119" algn="l"/>
                <a:tab pos="1136650" algn="l"/>
                <a:tab pos="2049780" algn="l"/>
                <a:tab pos="2352675" algn="l"/>
              </a:tabLst>
            </a:pPr>
            <a:r>
              <a:rPr sz="900" b="1" spc="-5" dirty="0">
                <a:latin typeface="Comic Sans MS"/>
                <a:cs typeface="Comic Sans MS"/>
              </a:rPr>
              <a:t>ESQUEMAS	DE	PROTECCIÓN	DE	SECUENCIA  NEGATIVA.</a:t>
            </a:r>
            <a:endParaRPr sz="900">
              <a:latin typeface="Comic Sans MS"/>
              <a:cs typeface="Comic Sans MS"/>
            </a:endParaRPr>
          </a:p>
        </p:txBody>
      </p:sp>
      <p:sp>
        <p:nvSpPr>
          <p:cNvPr id="12" name="object 12"/>
          <p:cNvSpPr txBox="1"/>
          <p:nvPr/>
        </p:nvSpPr>
        <p:spPr>
          <a:xfrm>
            <a:off x="9425491" y="2926587"/>
            <a:ext cx="3054350" cy="225488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Relés de secuencia negativa dedicados son usualmente </a:t>
            </a:r>
            <a:r>
              <a:rPr sz="900" dirty="0">
                <a:latin typeface="Comic Sans MS"/>
                <a:cs typeface="Comic Sans MS"/>
              </a:rPr>
              <a:t> </a:t>
            </a:r>
            <a:r>
              <a:rPr sz="900" spc="-5" dirty="0">
                <a:latin typeface="Comic Sans MS"/>
                <a:cs typeface="Comic Sans MS"/>
              </a:rPr>
              <a:t>proporcionados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generadores.</a:t>
            </a:r>
            <a:r>
              <a:rPr sz="900" dirty="0">
                <a:latin typeface="Comic Sans MS"/>
                <a:cs typeface="Comic Sans MS"/>
              </a:rPr>
              <a:t> </a:t>
            </a:r>
            <a:r>
              <a:rPr sz="900" spc="-5" dirty="0">
                <a:latin typeface="Comic Sans MS"/>
                <a:cs typeface="Comic Sans MS"/>
              </a:rPr>
              <a:t>En </a:t>
            </a:r>
            <a:r>
              <a:rPr sz="900" dirty="0">
                <a:latin typeface="Comic Sans MS"/>
                <a:cs typeface="Comic Sans MS"/>
              </a:rPr>
              <a:t> </a:t>
            </a:r>
            <a:r>
              <a:rPr sz="900" spc="-5" dirty="0">
                <a:latin typeface="Comic Sans MS"/>
                <a:cs typeface="Comic Sans MS"/>
              </a:rPr>
              <a:t>general, no son proporcionados relés de respaldo para </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Alguna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limitada</a:t>
            </a:r>
            <a:r>
              <a:rPr sz="900" dirty="0">
                <a:latin typeface="Comic Sans MS"/>
                <a:cs typeface="Comic Sans MS"/>
              </a:rPr>
              <a:t> </a:t>
            </a:r>
            <a:r>
              <a:rPr sz="900" spc="-5" dirty="0">
                <a:latin typeface="Comic Sans MS"/>
                <a:cs typeface="Comic Sans MS"/>
              </a:rPr>
              <a:t>es </a:t>
            </a:r>
            <a:r>
              <a:rPr sz="900" spc="-254" dirty="0">
                <a:latin typeface="Comic Sans MS"/>
                <a:cs typeface="Comic Sans MS"/>
              </a:rPr>
              <a:t> </a:t>
            </a:r>
            <a:r>
              <a:rPr sz="900" spc="-5" dirty="0">
                <a:latin typeface="Comic Sans MS"/>
                <a:cs typeface="Comic Sans MS"/>
              </a:rPr>
              <a:t>proporcionada por</a:t>
            </a:r>
            <a:r>
              <a:rPr sz="900" dirty="0">
                <a:latin typeface="Comic Sans MS"/>
                <a:cs typeface="Comic Sans MS"/>
              </a:rPr>
              <a:t> </a:t>
            </a:r>
            <a:r>
              <a:rPr sz="900" spc="-5" dirty="0">
                <a:latin typeface="Comic Sans MS"/>
                <a:cs typeface="Comic Sans MS"/>
              </a:rPr>
              <a:t>la protección fase a fase y fase a </a:t>
            </a:r>
            <a:r>
              <a:rPr sz="900" dirty="0">
                <a:latin typeface="Comic Sans MS"/>
                <a:cs typeface="Comic Sans MS"/>
              </a:rPr>
              <a:t> </a:t>
            </a:r>
            <a:r>
              <a:rPr sz="900" spc="-5" dirty="0">
                <a:latin typeface="Comic Sans MS"/>
                <a:cs typeface="Comic Sans MS"/>
              </a:rPr>
              <a:t>tierra para condiciones de falla.</a:t>
            </a:r>
            <a:r>
              <a:rPr sz="900" spc="520" dirty="0">
                <a:latin typeface="Comic Sans MS"/>
                <a:cs typeface="Comic Sans MS"/>
              </a:rPr>
              <a:t> </a:t>
            </a:r>
            <a:r>
              <a:rPr sz="900" spc="-5" dirty="0">
                <a:latin typeface="Comic Sans MS"/>
                <a:cs typeface="Comic Sans MS"/>
              </a:rPr>
              <a:t>Para conductor abierto </a:t>
            </a:r>
            <a:r>
              <a:rPr sz="900" dirty="0">
                <a:latin typeface="Comic Sans MS"/>
                <a:cs typeface="Comic Sans MS"/>
              </a:rPr>
              <a:t> </a:t>
            </a:r>
            <a:r>
              <a:rPr sz="900" spc="-5" dirty="0">
                <a:latin typeface="Comic Sans MS"/>
                <a:cs typeface="Comic Sans MS"/>
              </a:rPr>
              <a:t>o protección para desbalance de impedancia, el relé de </a:t>
            </a:r>
            <a:r>
              <a:rPr sz="900" dirty="0">
                <a:latin typeface="Comic Sans MS"/>
                <a:cs typeface="Comic Sans MS"/>
              </a:rPr>
              <a:t> </a:t>
            </a:r>
            <a:r>
              <a:rPr sz="900" spc="-5" dirty="0">
                <a:latin typeface="Comic Sans MS"/>
                <a:cs typeface="Comic Sans MS"/>
              </a:rPr>
              <a:t>secuencia negativa es usualmente la única protección. La </a:t>
            </a:r>
            <a:r>
              <a:rPr sz="900" dirty="0">
                <a:latin typeface="Comic Sans MS"/>
                <a:cs typeface="Comic Sans MS"/>
              </a:rPr>
              <a:t> </a:t>
            </a:r>
            <a:r>
              <a:rPr sz="900" spc="-5" dirty="0">
                <a:latin typeface="Comic Sans MS"/>
                <a:cs typeface="Comic Sans MS"/>
              </a:rPr>
              <a:t>magnitud de corrientes de secuencia negativa creada por </a:t>
            </a:r>
            <a:r>
              <a:rPr sz="900" spc="-254" dirty="0">
                <a:latin typeface="Comic Sans MS"/>
                <a:cs typeface="Comic Sans MS"/>
              </a:rPr>
              <a:t> </a:t>
            </a:r>
            <a:r>
              <a:rPr sz="900" spc="-5" dirty="0">
                <a:latin typeface="Comic Sans MS"/>
                <a:cs typeface="Comic Sans MS"/>
              </a:rPr>
              <a:t>las condiciones de conductor abierto y bajas magnitudes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combinada</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capacidad</a:t>
            </a:r>
            <a:r>
              <a:rPr sz="900" spc="254"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secuencia </a:t>
            </a:r>
            <a:r>
              <a:rPr sz="900" dirty="0">
                <a:latin typeface="Comic Sans MS"/>
                <a:cs typeface="Comic Sans MS"/>
              </a:rPr>
              <a:t> </a:t>
            </a:r>
            <a:r>
              <a:rPr sz="900" spc="-5" dirty="0">
                <a:latin typeface="Comic Sans MS"/>
                <a:cs typeface="Comic Sans MS"/>
              </a:rPr>
              <a:t>negativa continua</a:t>
            </a:r>
            <a:r>
              <a:rPr sz="900" dirty="0">
                <a:latin typeface="Comic Sans MS"/>
                <a:cs typeface="Comic Sans MS"/>
              </a:rPr>
              <a:t> </a:t>
            </a:r>
            <a:r>
              <a:rPr sz="900" spc="-5" dirty="0">
                <a:latin typeface="Comic Sans MS"/>
                <a:cs typeface="Comic Sans MS"/>
              </a:rPr>
              <a:t>del generador</a:t>
            </a:r>
            <a:r>
              <a:rPr sz="900" spc="254" dirty="0">
                <a:latin typeface="Comic Sans MS"/>
                <a:cs typeface="Comic Sans MS"/>
              </a:rPr>
              <a:t> </a:t>
            </a:r>
            <a:r>
              <a:rPr sz="900" spc="-5" dirty="0">
                <a:latin typeface="Comic Sans MS"/>
                <a:cs typeface="Comic Sans MS"/>
              </a:rPr>
              <a:t>previene</a:t>
            </a:r>
            <a:r>
              <a:rPr sz="900" spc="260" dirty="0">
                <a:latin typeface="Comic Sans MS"/>
                <a:cs typeface="Comic Sans MS"/>
              </a:rPr>
              <a:t> </a:t>
            </a:r>
            <a:r>
              <a:rPr sz="900" spc="-5" dirty="0">
                <a:latin typeface="Comic Sans MS"/>
                <a:cs typeface="Comic Sans MS"/>
              </a:rPr>
              <a:t>a otros relés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proporcionar</a:t>
            </a:r>
            <a:r>
              <a:rPr sz="900" dirty="0">
                <a:latin typeface="Comic Sans MS"/>
                <a:cs typeface="Comic Sans MS"/>
              </a:rPr>
              <a:t> </a:t>
            </a:r>
            <a:r>
              <a:rPr sz="900" spc="-5" dirty="0">
                <a:latin typeface="Comic Sans MS"/>
                <a:cs typeface="Comic Sans MS"/>
              </a:rPr>
              <a:t>protección</a:t>
            </a:r>
            <a:r>
              <a:rPr sz="900" spc="26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secuencia </a:t>
            </a:r>
            <a:r>
              <a:rPr sz="900" dirty="0">
                <a:latin typeface="Comic Sans MS"/>
                <a:cs typeface="Comic Sans MS"/>
              </a:rPr>
              <a:t> </a:t>
            </a:r>
            <a:r>
              <a:rPr sz="900" spc="-5" dirty="0">
                <a:latin typeface="Comic Sans MS"/>
                <a:cs typeface="Comic Sans MS"/>
              </a:rPr>
              <a:t>negativa total.</a:t>
            </a:r>
            <a:endParaRPr sz="900">
              <a:latin typeface="Comic Sans MS"/>
              <a:cs typeface="Comic Sans MS"/>
            </a:endParaRPr>
          </a:p>
        </p:txBody>
      </p:sp>
      <p:sp>
        <p:nvSpPr>
          <p:cNvPr id="13" name="object 13"/>
          <p:cNvSpPr txBox="1"/>
          <p:nvPr/>
        </p:nvSpPr>
        <p:spPr>
          <a:xfrm>
            <a:off x="9425492" y="5308151"/>
            <a:ext cx="3053715" cy="1141095"/>
          </a:xfrm>
          <a:prstGeom prst="rect">
            <a:avLst/>
          </a:prstGeom>
        </p:spPr>
        <p:txBody>
          <a:bodyPr vert="horz" wrap="square" lIns="0" tIns="12065" rIns="0" bIns="0" rtlCol="0">
            <a:spAutoFit/>
          </a:bodyPr>
          <a:lstStyle/>
          <a:p>
            <a:pPr marL="12700" marR="5080" algn="just">
              <a:lnSpc>
                <a:spcPct val="116199"/>
              </a:lnSpc>
              <a:spcBef>
                <a:spcPts val="95"/>
              </a:spcBef>
            </a:pPr>
            <a:r>
              <a:rPr sz="900" spc="-5" dirty="0">
                <a:latin typeface="Comic Sans MS"/>
                <a:cs typeface="Comic Sans MS"/>
              </a:rPr>
              <a:t>Para</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electromecánicos,</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pickup</a:t>
            </a:r>
            <a:r>
              <a:rPr sz="900" dirty="0">
                <a:latin typeface="Comic Sans MS"/>
                <a:cs typeface="Comic Sans MS"/>
              </a:rPr>
              <a:t> </a:t>
            </a:r>
            <a:r>
              <a:rPr sz="900" spc="-5" dirty="0">
                <a:latin typeface="Comic Sans MS"/>
                <a:cs typeface="Comic Sans MS"/>
              </a:rPr>
              <a:t>mínimo</a:t>
            </a:r>
            <a:r>
              <a:rPr sz="90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puede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ajustado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60%</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nominal.</a:t>
            </a:r>
            <a:r>
              <a:rPr sz="900" dirty="0">
                <a:latin typeface="Comic Sans MS"/>
                <a:cs typeface="Comic Sans MS"/>
              </a:rPr>
              <a:t> </a:t>
            </a:r>
            <a:r>
              <a:rPr sz="900" spc="-5" dirty="0">
                <a:latin typeface="Comic Sans MS"/>
                <a:cs typeface="Comic Sans MS"/>
              </a:rPr>
              <a:t>Esto</a:t>
            </a:r>
            <a:r>
              <a:rPr sz="900" dirty="0">
                <a:latin typeface="Comic Sans MS"/>
                <a:cs typeface="Comic Sans MS"/>
              </a:rPr>
              <a:t> </a:t>
            </a:r>
            <a:r>
              <a:rPr sz="900" spc="-5" dirty="0">
                <a:latin typeface="Comic Sans MS"/>
                <a:cs typeface="Comic Sans MS"/>
              </a:rPr>
              <a:t>proporciona</a:t>
            </a:r>
            <a:r>
              <a:rPr sz="900" dirty="0">
                <a:latin typeface="Comic Sans MS"/>
                <a:cs typeface="Comic Sans MS"/>
              </a:rPr>
              <a:t> </a:t>
            </a:r>
            <a:r>
              <a:rPr sz="900" spc="-5" dirty="0">
                <a:latin typeface="Comic Sans MS"/>
                <a:cs typeface="Comic Sans MS"/>
              </a:rPr>
              <a:t>únicamente </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limitada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condiciones</a:t>
            </a:r>
            <a:r>
              <a:rPr sz="900" spc="26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desbalance </a:t>
            </a:r>
            <a:r>
              <a:rPr sz="900" spc="-254" dirty="0">
                <a:latin typeface="Comic Sans MS"/>
                <a:cs typeface="Comic Sans MS"/>
              </a:rPr>
              <a:t> </a:t>
            </a:r>
            <a:r>
              <a:rPr sz="900" spc="-5" dirty="0">
                <a:latin typeface="Comic Sans MS"/>
                <a:cs typeface="Comic Sans MS"/>
              </a:rPr>
              <a:t>serie,</a:t>
            </a:r>
            <a:r>
              <a:rPr sz="900" dirty="0">
                <a:latin typeface="Comic Sans MS"/>
                <a:cs typeface="Comic Sans MS"/>
              </a:rPr>
              <a:t> </a:t>
            </a:r>
            <a:r>
              <a:rPr sz="900" spc="-5" dirty="0">
                <a:latin typeface="Comic Sans MS"/>
                <a:cs typeface="Comic Sans MS"/>
              </a:rPr>
              <a:t>tales</a:t>
            </a:r>
            <a:r>
              <a:rPr sz="900" dirty="0">
                <a:latin typeface="Comic Sans MS"/>
                <a:cs typeface="Comic Sans MS"/>
              </a:rPr>
              <a:t> </a:t>
            </a:r>
            <a:r>
              <a:rPr sz="900" spc="-5" dirty="0">
                <a:latin typeface="Comic Sans MS"/>
                <a:cs typeface="Comic Sans MS"/>
              </a:rPr>
              <a:t>como</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fase</a:t>
            </a:r>
            <a:r>
              <a:rPr sz="900" dirty="0">
                <a:latin typeface="Comic Sans MS"/>
                <a:cs typeface="Comic Sans MS"/>
              </a:rPr>
              <a:t> </a:t>
            </a:r>
            <a:r>
              <a:rPr sz="900" spc="-5" dirty="0">
                <a:latin typeface="Comic Sans MS"/>
                <a:cs typeface="Comic Sans MS"/>
              </a:rPr>
              <a:t>abierta</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 </a:t>
            </a:r>
            <a:r>
              <a:rPr sz="900" dirty="0">
                <a:latin typeface="Comic Sans MS"/>
                <a:cs typeface="Comic Sans MS"/>
              </a:rPr>
              <a:t> </a:t>
            </a:r>
            <a:r>
              <a:rPr sz="900" spc="-5" dirty="0">
                <a:latin typeface="Comic Sans MS"/>
                <a:cs typeface="Comic Sans MS"/>
              </a:rPr>
              <a:t>electromecánico</a:t>
            </a:r>
            <a:r>
              <a:rPr sz="900" spc="80" dirty="0">
                <a:latin typeface="Comic Sans MS"/>
                <a:cs typeface="Comic Sans MS"/>
              </a:rPr>
              <a:t> </a:t>
            </a:r>
            <a:r>
              <a:rPr sz="900" spc="-5" dirty="0">
                <a:latin typeface="Comic Sans MS"/>
                <a:cs typeface="Comic Sans MS"/>
              </a:rPr>
              <a:t>es</a:t>
            </a:r>
            <a:r>
              <a:rPr sz="900" spc="85" dirty="0">
                <a:latin typeface="Comic Sans MS"/>
                <a:cs typeface="Comic Sans MS"/>
              </a:rPr>
              <a:t> </a:t>
            </a:r>
            <a:r>
              <a:rPr sz="900" spc="-5" dirty="0">
                <a:latin typeface="Comic Sans MS"/>
                <a:cs typeface="Comic Sans MS"/>
              </a:rPr>
              <a:t>usado</a:t>
            </a:r>
            <a:r>
              <a:rPr sz="900" spc="85" dirty="0">
                <a:latin typeface="Comic Sans MS"/>
                <a:cs typeface="Comic Sans MS"/>
              </a:rPr>
              <a:t> </a:t>
            </a:r>
            <a:r>
              <a:rPr sz="900" spc="-5" dirty="0">
                <a:latin typeface="Comic Sans MS"/>
                <a:cs typeface="Comic Sans MS"/>
              </a:rPr>
              <a:t>para</a:t>
            </a:r>
            <a:r>
              <a:rPr sz="900" spc="85" dirty="0">
                <a:latin typeface="Comic Sans MS"/>
                <a:cs typeface="Comic Sans MS"/>
              </a:rPr>
              <a:t> </a:t>
            </a:r>
            <a:r>
              <a:rPr sz="900" spc="-5" dirty="0">
                <a:latin typeface="Comic Sans MS"/>
                <a:cs typeface="Comic Sans MS"/>
              </a:rPr>
              <a:t>constantes</a:t>
            </a:r>
            <a:r>
              <a:rPr sz="900" spc="90" dirty="0">
                <a:latin typeface="Comic Sans MS"/>
                <a:cs typeface="Comic Sans MS"/>
              </a:rPr>
              <a:t> </a:t>
            </a:r>
            <a:r>
              <a:rPr sz="900" spc="-5" dirty="0">
                <a:latin typeface="Comic Sans MS"/>
                <a:cs typeface="Comic Sans MS"/>
              </a:rPr>
              <a:t>de</a:t>
            </a:r>
            <a:r>
              <a:rPr sz="900" spc="70" dirty="0">
                <a:latin typeface="Comic Sans MS"/>
                <a:cs typeface="Comic Sans MS"/>
              </a:rPr>
              <a:t> </a:t>
            </a:r>
            <a:r>
              <a:rPr sz="900" spc="-5" dirty="0">
                <a:latin typeface="Comic Sans MS"/>
                <a:cs typeface="Comic Sans MS"/>
              </a:rPr>
              <a:t>generador</a:t>
            </a:r>
            <a:endParaRPr sz="900">
              <a:latin typeface="Comic Sans MS"/>
              <a:cs typeface="Comic Sans MS"/>
            </a:endParaRPr>
          </a:p>
          <a:p>
            <a:pPr marL="12700" algn="just">
              <a:spcBef>
                <a:spcPts val="175"/>
              </a:spcBef>
            </a:pPr>
            <a:r>
              <a:rPr sz="900" spc="-5" dirty="0">
                <a:latin typeface="Comic Sans MS"/>
                <a:cs typeface="Comic Sans MS"/>
              </a:rPr>
              <a:t>(K)</a:t>
            </a:r>
            <a:r>
              <a:rPr sz="900" spc="-10" dirty="0">
                <a:latin typeface="Comic Sans MS"/>
                <a:cs typeface="Comic Sans MS"/>
              </a:rPr>
              <a:t> </a:t>
            </a:r>
            <a:r>
              <a:rPr sz="900" spc="-5" dirty="0">
                <a:latin typeface="Comic Sans MS"/>
                <a:cs typeface="Comic Sans MS"/>
              </a:rPr>
              <a:t>menores</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30.</a:t>
            </a:r>
            <a:endParaRPr sz="900">
              <a:latin typeface="Comic Sans MS"/>
              <a:cs typeface="Comic Sans MS"/>
            </a:endParaRPr>
          </a:p>
        </p:txBody>
      </p:sp>
      <p:sp>
        <p:nvSpPr>
          <p:cNvPr id="14" name="object 14"/>
          <p:cNvSpPr txBox="1"/>
          <p:nvPr/>
        </p:nvSpPr>
        <p:spPr>
          <a:xfrm>
            <a:off x="9425491" y="6575890"/>
            <a:ext cx="3054350" cy="145859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Las unidades de tiempo del relé estático o digital puede </a:t>
            </a:r>
            <a:r>
              <a:rPr sz="900" dirty="0">
                <a:latin typeface="Comic Sans MS"/>
                <a:cs typeface="Comic Sans MS"/>
              </a:rPr>
              <a:t> </a:t>
            </a:r>
            <a:r>
              <a:rPr sz="900" spc="-5" dirty="0">
                <a:latin typeface="Comic Sans MS"/>
                <a:cs typeface="Comic Sans MS"/>
              </a:rPr>
              <a:t>ser</a:t>
            </a:r>
            <a:r>
              <a:rPr sz="900" spc="125" dirty="0">
                <a:latin typeface="Comic Sans MS"/>
                <a:cs typeface="Comic Sans MS"/>
              </a:rPr>
              <a:t> </a:t>
            </a:r>
            <a:r>
              <a:rPr sz="900" spc="-5" dirty="0">
                <a:latin typeface="Comic Sans MS"/>
                <a:cs typeface="Comic Sans MS"/>
              </a:rPr>
              <a:t>ajustado</a:t>
            </a:r>
            <a:r>
              <a:rPr sz="900" spc="125" dirty="0">
                <a:latin typeface="Comic Sans MS"/>
                <a:cs typeface="Comic Sans MS"/>
              </a:rPr>
              <a:t> </a:t>
            </a:r>
            <a:r>
              <a:rPr sz="900" spc="-5" dirty="0">
                <a:latin typeface="Comic Sans MS"/>
                <a:cs typeface="Comic Sans MS"/>
              </a:rPr>
              <a:t>para</a:t>
            </a:r>
            <a:r>
              <a:rPr sz="900" spc="125" dirty="0">
                <a:latin typeface="Comic Sans MS"/>
                <a:cs typeface="Comic Sans MS"/>
              </a:rPr>
              <a:t> </a:t>
            </a:r>
            <a:r>
              <a:rPr sz="900" spc="-5" dirty="0">
                <a:latin typeface="Comic Sans MS"/>
                <a:cs typeface="Comic Sans MS"/>
              </a:rPr>
              <a:t>proteger</a:t>
            </a:r>
            <a:r>
              <a:rPr sz="900" spc="125" dirty="0">
                <a:latin typeface="Comic Sans MS"/>
                <a:cs typeface="Comic Sans MS"/>
              </a:rPr>
              <a:t> </a:t>
            </a:r>
            <a:r>
              <a:rPr sz="900" spc="-5" dirty="0">
                <a:latin typeface="Comic Sans MS"/>
                <a:cs typeface="Comic Sans MS"/>
              </a:rPr>
              <a:t>generadores</a:t>
            </a:r>
            <a:r>
              <a:rPr sz="900" spc="125" dirty="0">
                <a:latin typeface="Comic Sans MS"/>
                <a:cs typeface="Comic Sans MS"/>
              </a:rPr>
              <a:t> </a:t>
            </a:r>
            <a:r>
              <a:rPr sz="900" spc="-5" dirty="0">
                <a:latin typeface="Comic Sans MS"/>
                <a:cs typeface="Comic Sans MS"/>
              </a:rPr>
              <a:t>con</a:t>
            </a:r>
            <a:r>
              <a:rPr sz="900" spc="125" dirty="0">
                <a:latin typeface="Comic Sans MS"/>
                <a:cs typeface="Comic Sans MS"/>
              </a:rPr>
              <a:t> </a:t>
            </a:r>
            <a:r>
              <a:rPr sz="900" spc="-5" dirty="0">
                <a:latin typeface="Comic Sans MS"/>
                <a:cs typeface="Comic Sans MS"/>
              </a:rPr>
              <a:t>valor</a:t>
            </a:r>
            <a:r>
              <a:rPr sz="900" spc="125" dirty="0">
                <a:latin typeface="Comic Sans MS"/>
                <a:cs typeface="Comic Sans MS"/>
              </a:rPr>
              <a:t> </a:t>
            </a:r>
            <a:r>
              <a:rPr sz="900" spc="-5" dirty="0">
                <a:latin typeface="Comic Sans MS"/>
                <a:cs typeface="Comic Sans MS"/>
              </a:rPr>
              <a:t>de</a:t>
            </a:r>
            <a:r>
              <a:rPr sz="900" spc="125" dirty="0">
                <a:latin typeface="Comic Sans MS"/>
                <a:cs typeface="Comic Sans MS"/>
              </a:rPr>
              <a:t> </a:t>
            </a:r>
            <a:r>
              <a:rPr sz="900" spc="-5" dirty="0">
                <a:latin typeface="Comic Sans MS"/>
                <a:cs typeface="Comic Sans MS"/>
              </a:rPr>
              <a:t>K </a:t>
            </a:r>
            <a:r>
              <a:rPr sz="900" spc="-260" dirty="0">
                <a:latin typeface="Comic Sans MS"/>
                <a:cs typeface="Comic Sans MS"/>
              </a:rPr>
              <a:t> </a:t>
            </a:r>
            <a:r>
              <a:rPr sz="900" spc="-5" dirty="0">
                <a:latin typeface="Comic Sans MS"/>
                <a:cs typeface="Comic Sans MS"/>
              </a:rPr>
              <a:t>de 10 ó menos.</a:t>
            </a:r>
            <a:r>
              <a:rPr sz="900" dirty="0">
                <a:latin typeface="Comic Sans MS"/>
                <a:cs typeface="Comic Sans MS"/>
              </a:rPr>
              <a:t> </a:t>
            </a:r>
            <a:r>
              <a:rPr sz="900" spc="-5" dirty="0">
                <a:latin typeface="Comic Sans MS"/>
                <a:cs typeface="Comic Sans MS"/>
              </a:rPr>
              <a:t>Un ajuste de alarma asociado con estos </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puede</a:t>
            </a:r>
            <a:r>
              <a:rPr sz="900" dirty="0">
                <a:latin typeface="Comic Sans MS"/>
                <a:cs typeface="Comic Sans MS"/>
              </a:rPr>
              <a:t> </a:t>
            </a:r>
            <a:r>
              <a:rPr sz="900" spc="-5" dirty="0">
                <a:latin typeface="Comic Sans MS"/>
                <a:cs typeface="Comic Sans MS"/>
              </a:rPr>
              <a:t>proporcionar</a:t>
            </a:r>
            <a:r>
              <a:rPr sz="900" dirty="0">
                <a:latin typeface="Comic Sans MS"/>
                <a:cs typeface="Comic Sans MS"/>
              </a:rPr>
              <a:t> </a:t>
            </a:r>
            <a:r>
              <a:rPr sz="900" spc="-5" dirty="0">
                <a:latin typeface="Comic Sans MS"/>
                <a:cs typeface="Comic Sans MS"/>
              </a:rPr>
              <a:t>detección</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secuencia negativa abajo del 3% de la capacidad de la </a:t>
            </a:r>
            <a:r>
              <a:rPr sz="900" dirty="0">
                <a:latin typeface="Comic Sans MS"/>
                <a:cs typeface="Comic Sans MS"/>
              </a:rPr>
              <a:t> </a:t>
            </a:r>
            <a:r>
              <a:rPr sz="900" spc="-5" dirty="0">
                <a:latin typeface="Comic Sans MS"/>
                <a:cs typeface="Comic Sans MS"/>
              </a:rPr>
              <a:t>máquina.</a:t>
            </a:r>
            <a:r>
              <a:rPr sz="900" spc="520" dirty="0">
                <a:latin typeface="Comic Sans MS"/>
                <a:cs typeface="Comic Sans MS"/>
              </a:rPr>
              <a:t> </a:t>
            </a:r>
            <a:r>
              <a:rPr sz="900" spc="-5" dirty="0">
                <a:latin typeface="Comic Sans MS"/>
                <a:cs typeface="Comic Sans MS"/>
              </a:rPr>
              <a:t>Con este tipo de relé, el pickup de disparo </a:t>
            </a:r>
            <a:r>
              <a:rPr sz="900" dirty="0">
                <a:latin typeface="Comic Sans MS"/>
                <a:cs typeface="Comic Sans MS"/>
              </a:rPr>
              <a:t> </a:t>
            </a:r>
            <a:r>
              <a:rPr sz="900" spc="-5" dirty="0">
                <a:latin typeface="Comic Sans MS"/>
                <a:cs typeface="Comic Sans MS"/>
              </a:rPr>
              <a:t>puede ser ajustado a la capacidad de secuencia negativa </a:t>
            </a:r>
            <a:r>
              <a:rPr sz="900" dirty="0">
                <a:latin typeface="Comic Sans MS"/>
                <a:cs typeface="Comic Sans MS"/>
              </a:rPr>
              <a:t> </a:t>
            </a:r>
            <a:r>
              <a:rPr sz="900" spc="-5" dirty="0">
                <a:latin typeface="Comic Sans MS"/>
                <a:cs typeface="Comic Sans MS"/>
              </a:rPr>
              <a:t>continua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operando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plena</a:t>
            </a:r>
            <a:r>
              <a:rPr sz="900" dirty="0">
                <a:latin typeface="Comic Sans MS"/>
                <a:cs typeface="Comic Sans MS"/>
              </a:rPr>
              <a:t> </a:t>
            </a:r>
            <a:r>
              <a:rPr sz="900" spc="-5" dirty="0">
                <a:latin typeface="Comic Sans MS"/>
                <a:cs typeface="Comic Sans MS"/>
              </a:rPr>
              <a:t>carga</a:t>
            </a:r>
            <a:r>
              <a:rPr sz="900" dirty="0">
                <a:latin typeface="Comic Sans MS"/>
                <a:cs typeface="Comic Sans MS"/>
              </a:rPr>
              <a:t> </a:t>
            </a:r>
            <a:r>
              <a:rPr sz="900" spc="-5" dirty="0">
                <a:latin typeface="Comic Sans MS"/>
                <a:cs typeface="Comic Sans MS"/>
              </a:rPr>
              <a:t>y </a:t>
            </a:r>
            <a:r>
              <a:rPr sz="900" spc="-254" dirty="0">
                <a:latin typeface="Comic Sans MS"/>
                <a:cs typeface="Comic Sans MS"/>
              </a:rPr>
              <a:t> </a:t>
            </a:r>
            <a:r>
              <a:rPr sz="900" spc="-5" dirty="0">
                <a:latin typeface="Comic Sans MS"/>
                <a:cs typeface="Comic Sans MS"/>
              </a:rPr>
              <a:t>proporcionando</a:t>
            </a:r>
            <a:r>
              <a:rPr sz="900" dirty="0">
                <a:latin typeface="Comic Sans MS"/>
                <a:cs typeface="Comic Sans MS"/>
              </a:rPr>
              <a:t> </a:t>
            </a:r>
            <a:r>
              <a:rPr sz="900" spc="-5" dirty="0">
                <a:latin typeface="Comic Sans MS"/>
                <a:cs typeface="Comic Sans MS"/>
              </a:rPr>
              <a:t>protección</a:t>
            </a:r>
            <a:r>
              <a:rPr sz="900" spc="5" dirty="0">
                <a:latin typeface="Comic Sans MS"/>
                <a:cs typeface="Comic Sans MS"/>
              </a:rPr>
              <a:t> </a:t>
            </a:r>
            <a:r>
              <a:rPr sz="900" spc="-5" dirty="0">
                <a:latin typeface="Comic Sans MS"/>
                <a:cs typeface="Comic Sans MS"/>
              </a:rPr>
              <a:t>para</a:t>
            </a:r>
            <a:r>
              <a:rPr sz="900" spc="5" dirty="0">
                <a:latin typeface="Comic Sans MS"/>
                <a:cs typeface="Comic Sans MS"/>
              </a:rPr>
              <a:t> </a:t>
            </a:r>
            <a:r>
              <a:rPr sz="900" spc="-5" dirty="0">
                <a:latin typeface="Comic Sans MS"/>
                <a:cs typeface="Comic Sans MS"/>
              </a:rPr>
              <a:t>desbalance</a:t>
            </a:r>
            <a:r>
              <a:rPr sz="900" spc="5" dirty="0">
                <a:latin typeface="Comic Sans MS"/>
                <a:cs typeface="Comic Sans MS"/>
              </a:rPr>
              <a:t> </a:t>
            </a:r>
            <a:r>
              <a:rPr sz="900" spc="-5" dirty="0">
                <a:latin typeface="Comic Sans MS"/>
                <a:cs typeface="Comic Sans MS"/>
              </a:rPr>
              <a:t>total.</a:t>
            </a:r>
            <a:endParaRPr sz="900">
              <a:latin typeface="Comic Sans MS"/>
              <a:cs typeface="Comic Sans MS"/>
            </a:endParaRPr>
          </a:p>
        </p:txBody>
      </p:sp>
      <p:sp>
        <p:nvSpPr>
          <p:cNvPr id="15" name="object 15"/>
          <p:cNvSpPr txBox="1"/>
          <p:nvPr/>
        </p:nvSpPr>
        <p:spPr>
          <a:xfrm>
            <a:off x="9425492" y="8495018"/>
            <a:ext cx="97726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CONCLUSIONES</a:t>
            </a:r>
            <a:endParaRPr sz="900">
              <a:latin typeface="Comic Sans MS"/>
              <a:cs typeface="Comic Sans MS"/>
            </a:endParaRPr>
          </a:p>
        </p:txBody>
      </p:sp>
      <p:sp>
        <p:nvSpPr>
          <p:cNvPr id="16" name="object 16"/>
          <p:cNvSpPr txBox="1"/>
          <p:nvPr/>
        </p:nvSpPr>
        <p:spPr>
          <a:xfrm>
            <a:off x="9425492" y="8784536"/>
            <a:ext cx="3054985" cy="483722"/>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Se necesita aplicar protección separada a generadores </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proteger</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contra</a:t>
            </a:r>
            <a:r>
              <a:rPr sz="900" dirty="0">
                <a:latin typeface="Comic Sans MS"/>
                <a:cs typeface="Comic Sans MS"/>
              </a:rPr>
              <a:t> </a:t>
            </a:r>
            <a:r>
              <a:rPr sz="900" spc="-5" dirty="0">
                <a:latin typeface="Comic Sans MS"/>
                <a:cs typeface="Comic Sans MS"/>
              </a:rPr>
              <a:t>calentamiento </a:t>
            </a:r>
            <a:r>
              <a:rPr sz="900" dirty="0">
                <a:latin typeface="Comic Sans MS"/>
                <a:cs typeface="Comic Sans MS"/>
              </a:rPr>
              <a:t> </a:t>
            </a:r>
            <a:r>
              <a:rPr sz="900" spc="-5" dirty="0">
                <a:latin typeface="Comic Sans MS"/>
                <a:cs typeface="Comic Sans MS"/>
              </a:rPr>
              <a:t>destructivo</a:t>
            </a:r>
            <a:r>
              <a:rPr sz="900" spc="240" dirty="0">
                <a:latin typeface="Comic Sans MS"/>
                <a:cs typeface="Comic Sans MS"/>
              </a:rPr>
              <a:t> </a:t>
            </a:r>
            <a:r>
              <a:rPr sz="900" spc="-5" dirty="0">
                <a:latin typeface="Comic Sans MS"/>
                <a:cs typeface="Comic Sans MS"/>
              </a:rPr>
              <a:t>de</a:t>
            </a:r>
            <a:r>
              <a:rPr sz="900" spc="240" dirty="0">
                <a:latin typeface="Comic Sans MS"/>
                <a:cs typeface="Comic Sans MS"/>
              </a:rPr>
              <a:t> </a:t>
            </a:r>
            <a:r>
              <a:rPr sz="900" spc="-5" dirty="0">
                <a:latin typeface="Comic Sans MS"/>
                <a:cs typeface="Comic Sans MS"/>
              </a:rPr>
              <a:t>corrientes</a:t>
            </a:r>
            <a:r>
              <a:rPr sz="900" spc="245" dirty="0">
                <a:latin typeface="Comic Sans MS"/>
                <a:cs typeface="Comic Sans MS"/>
              </a:rPr>
              <a:t> </a:t>
            </a:r>
            <a:r>
              <a:rPr sz="900" spc="-5" dirty="0">
                <a:latin typeface="Comic Sans MS"/>
                <a:cs typeface="Comic Sans MS"/>
              </a:rPr>
              <a:t>de</a:t>
            </a:r>
            <a:r>
              <a:rPr sz="900" spc="240" dirty="0">
                <a:latin typeface="Comic Sans MS"/>
                <a:cs typeface="Comic Sans MS"/>
              </a:rPr>
              <a:t> </a:t>
            </a:r>
            <a:r>
              <a:rPr sz="900" spc="-5" dirty="0">
                <a:latin typeface="Comic Sans MS"/>
                <a:cs typeface="Comic Sans MS"/>
              </a:rPr>
              <a:t>desbalance</a:t>
            </a:r>
            <a:r>
              <a:rPr sz="900" spc="245" dirty="0">
                <a:latin typeface="Comic Sans MS"/>
                <a:cs typeface="Comic Sans MS"/>
              </a:rPr>
              <a:t> </a:t>
            </a:r>
            <a:r>
              <a:rPr sz="900" spc="-5" dirty="0">
                <a:latin typeface="Comic Sans MS"/>
                <a:cs typeface="Comic Sans MS"/>
              </a:rPr>
              <a:t>de</a:t>
            </a:r>
            <a:r>
              <a:rPr sz="900" spc="235" dirty="0">
                <a:latin typeface="Comic Sans MS"/>
                <a:cs typeface="Comic Sans MS"/>
              </a:rPr>
              <a:t> </a:t>
            </a:r>
            <a:r>
              <a:rPr sz="900" spc="-5" dirty="0">
                <a:latin typeface="Comic Sans MS"/>
                <a:cs typeface="Comic Sans MS"/>
              </a:rPr>
              <a:t>secuencia</a:t>
            </a:r>
            <a:endParaRPr sz="900">
              <a:latin typeface="Comic Sans MS"/>
              <a:cs typeface="Comic Sans MS"/>
            </a:endParaRPr>
          </a:p>
        </p:txBody>
      </p:sp>
      <p:sp>
        <p:nvSpPr>
          <p:cNvPr id="17" name="object 17"/>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18" name="object 18"/>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19" name="object 19"/>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60</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90" y="899262"/>
            <a:ext cx="3051175" cy="151323"/>
          </a:xfrm>
          <a:prstGeom prst="rect">
            <a:avLst/>
          </a:prstGeom>
        </p:spPr>
        <p:txBody>
          <a:bodyPr vert="horz" wrap="square" lIns="0" tIns="12700" rIns="0" bIns="0" rtlCol="0">
            <a:spAutoFit/>
          </a:bodyPr>
          <a:lstStyle/>
          <a:p>
            <a:pPr marL="12700">
              <a:spcBef>
                <a:spcPts val="100"/>
              </a:spcBef>
              <a:tabLst>
                <a:tab pos="827405" algn="l"/>
                <a:tab pos="1177290" algn="l"/>
                <a:tab pos="1615440" algn="l"/>
                <a:tab pos="1916430" algn="l"/>
                <a:tab pos="2597150" algn="l"/>
              </a:tabLst>
            </a:pPr>
            <a:r>
              <a:rPr sz="900" spc="-5" dirty="0">
                <a:latin typeface="Comic Sans MS"/>
                <a:cs typeface="Comic Sans MS"/>
              </a:rPr>
              <a:t>negativa.	Los	relés	de	secuencia	negativa</a:t>
            </a:r>
            <a:endParaRPr sz="900">
              <a:latin typeface="Comic Sans MS"/>
              <a:cs typeface="Comic Sans MS"/>
            </a:endParaRPr>
          </a:p>
        </p:txBody>
      </p:sp>
      <p:sp>
        <p:nvSpPr>
          <p:cNvPr id="3" name="object 3"/>
          <p:cNvSpPr txBox="1"/>
          <p:nvPr/>
        </p:nvSpPr>
        <p:spPr>
          <a:xfrm>
            <a:off x="5942190" y="1036399"/>
            <a:ext cx="3053715" cy="66230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electromecánicos</a:t>
            </a:r>
            <a:r>
              <a:rPr sz="900" dirty="0">
                <a:latin typeface="Comic Sans MS"/>
                <a:cs typeface="Comic Sans MS"/>
              </a:rPr>
              <a:t> </a:t>
            </a:r>
            <a:r>
              <a:rPr sz="900" spc="-5" dirty="0">
                <a:latin typeface="Comic Sans MS"/>
                <a:cs typeface="Comic Sans MS"/>
              </a:rPr>
              <a:t>proporcionan</a:t>
            </a:r>
            <a:r>
              <a:rPr sz="900" dirty="0">
                <a:latin typeface="Comic Sans MS"/>
                <a:cs typeface="Comic Sans MS"/>
              </a:rPr>
              <a:t> </a:t>
            </a:r>
            <a:r>
              <a:rPr sz="900" spc="-5" dirty="0">
                <a:latin typeface="Comic Sans MS"/>
                <a:cs typeface="Comic Sans MS"/>
              </a:rPr>
              <a:t>únicamente</a:t>
            </a:r>
            <a:r>
              <a:rPr sz="900" dirty="0">
                <a:latin typeface="Comic Sans MS"/>
                <a:cs typeface="Comic Sans MS"/>
              </a:rPr>
              <a:t> </a:t>
            </a:r>
            <a:r>
              <a:rPr sz="900" spc="-5" dirty="0">
                <a:latin typeface="Comic Sans MS"/>
                <a:cs typeface="Comic Sans MS"/>
              </a:rPr>
              <a:t>protección </a:t>
            </a:r>
            <a:r>
              <a:rPr sz="900" dirty="0">
                <a:latin typeface="Comic Sans MS"/>
                <a:cs typeface="Comic Sans MS"/>
              </a:rPr>
              <a:t> </a:t>
            </a:r>
            <a:r>
              <a:rPr sz="900" spc="-5" dirty="0">
                <a:latin typeface="Comic Sans MS"/>
                <a:cs typeface="Comic Sans MS"/>
              </a:rPr>
              <a:t>limitada.</a:t>
            </a:r>
            <a:r>
              <a:rPr sz="900" dirty="0">
                <a:latin typeface="Comic Sans MS"/>
                <a:cs typeface="Comic Sans MS"/>
              </a:rPr>
              <a:t> </a:t>
            </a:r>
            <a:r>
              <a:rPr sz="900" spc="-5" dirty="0">
                <a:latin typeface="Comic Sans MS"/>
                <a:cs typeface="Comic Sans MS"/>
              </a:rPr>
              <a:t>Estos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carecen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sensibilidad</a:t>
            </a:r>
            <a:r>
              <a:rPr sz="900"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corrientes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dañinas </a:t>
            </a:r>
            <a:r>
              <a:rPr sz="900" dirty="0">
                <a:latin typeface="Comic Sans MS"/>
                <a:cs typeface="Comic Sans MS"/>
              </a:rPr>
              <a:t> </a:t>
            </a:r>
            <a:r>
              <a:rPr sz="900" spc="-5" dirty="0">
                <a:latin typeface="Comic Sans MS"/>
                <a:cs typeface="Comic Sans MS"/>
              </a:rPr>
              <a:t>resultantes</a:t>
            </a:r>
            <a:r>
              <a:rPr sz="900" spc="70" dirty="0">
                <a:latin typeface="Comic Sans MS"/>
                <a:cs typeface="Comic Sans MS"/>
              </a:rPr>
              <a:t> </a:t>
            </a:r>
            <a:r>
              <a:rPr sz="900" spc="-5" dirty="0">
                <a:latin typeface="Comic Sans MS"/>
                <a:cs typeface="Comic Sans MS"/>
              </a:rPr>
              <a:t>de</a:t>
            </a:r>
            <a:r>
              <a:rPr sz="900" spc="60" dirty="0">
                <a:latin typeface="Comic Sans MS"/>
                <a:cs typeface="Comic Sans MS"/>
              </a:rPr>
              <a:t> </a:t>
            </a:r>
            <a:r>
              <a:rPr sz="900" spc="-5" dirty="0">
                <a:latin typeface="Comic Sans MS"/>
                <a:cs typeface="Comic Sans MS"/>
              </a:rPr>
              <a:t>desbalance</a:t>
            </a:r>
            <a:r>
              <a:rPr sz="900" spc="55" dirty="0">
                <a:latin typeface="Comic Sans MS"/>
                <a:cs typeface="Comic Sans MS"/>
              </a:rPr>
              <a:t> </a:t>
            </a:r>
            <a:r>
              <a:rPr sz="900" spc="-5" dirty="0">
                <a:latin typeface="Comic Sans MS"/>
                <a:cs typeface="Comic Sans MS"/>
              </a:rPr>
              <a:t>por</a:t>
            </a:r>
            <a:r>
              <a:rPr sz="900" spc="65" dirty="0">
                <a:latin typeface="Comic Sans MS"/>
                <a:cs typeface="Comic Sans MS"/>
              </a:rPr>
              <a:t> </a:t>
            </a:r>
            <a:r>
              <a:rPr sz="900" spc="-5" dirty="0">
                <a:latin typeface="Comic Sans MS"/>
                <a:cs typeface="Comic Sans MS"/>
              </a:rPr>
              <a:t>circuito</a:t>
            </a:r>
            <a:r>
              <a:rPr sz="900" spc="65" dirty="0">
                <a:latin typeface="Comic Sans MS"/>
                <a:cs typeface="Comic Sans MS"/>
              </a:rPr>
              <a:t> </a:t>
            </a:r>
            <a:r>
              <a:rPr sz="900" spc="-5" dirty="0">
                <a:latin typeface="Comic Sans MS"/>
                <a:cs typeface="Comic Sans MS"/>
              </a:rPr>
              <a:t>abierto,</a:t>
            </a:r>
            <a:r>
              <a:rPr sz="900" spc="60" dirty="0">
                <a:latin typeface="Comic Sans MS"/>
                <a:cs typeface="Comic Sans MS"/>
              </a:rPr>
              <a:t> </a:t>
            </a:r>
            <a:r>
              <a:rPr sz="900" spc="-5" dirty="0">
                <a:latin typeface="Comic Sans MS"/>
                <a:cs typeface="Comic Sans MS"/>
              </a:rPr>
              <a:t>así</a:t>
            </a:r>
            <a:r>
              <a:rPr sz="900" spc="65" dirty="0">
                <a:latin typeface="Comic Sans MS"/>
                <a:cs typeface="Comic Sans MS"/>
              </a:rPr>
              <a:t> </a:t>
            </a:r>
            <a:r>
              <a:rPr sz="900" spc="-5" dirty="0">
                <a:latin typeface="Comic Sans MS"/>
                <a:cs typeface="Comic Sans MS"/>
              </a:rPr>
              <a:t>como</a:t>
            </a:r>
            <a:endParaRPr sz="900">
              <a:latin typeface="Comic Sans MS"/>
              <a:cs typeface="Comic Sans MS"/>
            </a:endParaRPr>
          </a:p>
        </p:txBody>
      </p:sp>
      <p:sp>
        <p:nvSpPr>
          <p:cNvPr id="4" name="object 4"/>
          <p:cNvSpPr txBox="1"/>
          <p:nvPr/>
        </p:nvSpPr>
        <p:spPr>
          <a:xfrm>
            <a:off x="5942190" y="1673307"/>
            <a:ext cx="3053715" cy="483722"/>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para fallas de bajo nivel.</a:t>
            </a:r>
            <a:r>
              <a:rPr sz="900" dirty="0">
                <a:latin typeface="Comic Sans MS"/>
                <a:cs typeface="Comic Sans MS"/>
              </a:rPr>
              <a:t> </a:t>
            </a:r>
            <a:r>
              <a:rPr sz="900" spc="-5" dirty="0">
                <a:latin typeface="Comic Sans MS"/>
                <a:cs typeface="Comic Sans MS"/>
              </a:rPr>
              <a:t>Para dar protección completa </a:t>
            </a:r>
            <a:r>
              <a:rPr sz="900" dirty="0">
                <a:latin typeface="Comic Sans MS"/>
                <a:cs typeface="Comic Sans MS"/>
              </a:rPr>
              <a:t> </a:t>
            </a:r>
            <a:r>
              <a:rPr sz="900" spc="-5" dirty="0">
                <a:latin typeface="Comic Sans MS"/>
                <a:cs typeface="Comic Sans MS"/>
              </a:rPr>
              <a:t>abajo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capacidad</a:t>
            </a:r>
            <a:r>
              <a:rPr sz="900" dirty="0">
                <a:latin typeface="Comic Sans MS"/>
                <a:cs typeface="Comic Sans MS"/>
              </a:rPr>
              <a:t> </a:t>
            </a:r>
            <a:r>
              <a:rPr sz="900" spc="-5" dirty="0">
                <a:latin typeface="Comic Sans MS"/>
                <a:cs typeface="Comic Sans MS"/>
              </a:rPr>
              <a:t>continua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deben </a:t>
            </a:r>
            <a:r>
              <a:rPr sz="900" dirty="0">
                <a:latin typeface="Comic Sans MS"/>
                <a:cs typeface="Comic Sans MS"/>
              </a:rPr>
              <a:t> </a:t>
            </a:r>
            <a:r>
              <a:rPr sz="900" spc="-5" dirty="0">
                <a:latin typeface="Comic Sans MS"/>
                <a:cs typeface="Comic Sans MS"/>
              </a:rPr>
              <a:t>usarse</a:t>
            </a:r>
            <a:r>
              <a:rPr sz="900" spc="10" dirty="0">
                <a:latin typeface="Comic Sans MS"/>
                <a:cs typeface="Comic Sans MS"/>
              </a:rPr>
              <a:t> </a:t>
            </a:r>
            <a:r>
              <a:rPr sz="900" spc="-5" dirty="0">
                <a:latin typeface="Comic Sans MS"/>
                <a:cs typeface="Comic Sans MS"/>
              </a:rPr>
              <a:t>relés</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secuencia</a:t>
            </a:r>
            <a:r>
              <a:rPr sz="900" spc="10" dirty="0">
                <a:latin typeface="Comic Sans MS"/>
                <a:cs typeface="Comic Sans MS"/>
              </a:rPr>
              <a:t> </a:t>
            </a:r>
            <a:r>
              <a:rPr sz="900" spc="-5" dirty="0">
                <a:latin typeface="Comic Sans MS"/>
                <a:cs typeface="Comic Sans MS"/>
              </a:rPr>
              <a:t>negativa</a:t>
            </a:r>
            <a:r>
              <a:rPr sz="900" spc="15" dirty="0">
                <a:latin typeface="Comic Sans MS"/>
                <a:cs typeface="Comic Sans MS"/>
              </a:rPr>
              <a:t> </a:t>
            </a:r>
            <a:r>
              <a:rPr sz="900" spc="-5" dirty="0">
                <a:latin typeface="Comic Sans MS"/>
                <a:cs typeface="Comic Sans MS"/>
              </a:rPr>
              <a:t>estáticos</a:t>
            </a:r>
            <a:r>
              <a:rPr sz="900" spc="10" dirty="0">
                <a:latin typeface="Comic Sans MS"/>
                <a:cs typeface="Comic Sans MS"/>
              </a:rPr>
              <a:t> </a:t>
            </a:r>
            <a:r>
              <a:rPr sz="900" spc="-5" dirty="0">
                <a:latin typeface="Comic Sans MS"/>
                <a:cs typeface="Comic Sans MS"/>
              </a:rPr>
              <a:t>o</a:t>
            </a:r>
            <a:r>
              <a:rPr sz="900" spc="10" dirty="0">
                <a:latin typeface="Comic Sans MS"/>
                <a:cs typeface="Comic Sans MS"/>
              </a:rPr>
              <a:t> </a:t>
            </a:r>
            <a:r>
              <a:rPr sz="900" spc="-5" dirty="0">
                <a:latin typeface="Comic Sans MS"/>
                <a:cs typeface="Comic Sans MS"/>
              </a:rPr>
              <a:t>digitales.</a:t>
            </a:r>
            <a:endParaRPr sz="900">
              <a:latin typeface="Comic Sans MS"/>
              <a:cs typeface="Comic Sans MS"/>
            </a:endParaRPr>
          </a:p>
        </p:txBody>
      </p:sp>
      <p:sp>
        <p:nvSpPr>
          <p:cNvPr id="5" name="object 5"/>
          <p:cNvSpPr txBox="1"/>
          <p:nvPr/>
        </p:nvSpPr>
        <p:spPr>
          <a:xfrm>
            <a:off x="5942189" y="2637073"/>
            <a:ext cx="765810"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REFERENCIA</a:t>
            </a:r>
            <a:endParaRPr sz="900">
              <a:latin typeface="Comic Sans MS"/>
              <a:cs typeface="Comic Sans MS"/>
            </a:endParaRPr>
          </a:p>
        </p:txBody>
      </p:sp>
      <p:sp>
        <p:nvSpPr>
          <p:cNvPr id="6" name="object 6"/>
          <p:cNvSpPr txBox="1"/>
          <p:nvPr/>
        </p:nvSpPr>
        <p:spPr>
          <a:xfrm>
            <a:off x="5942189" y="2926593"/>
            <a:ext cx="3053080" cy="323037"/>
          </a:xfrm>
          <a:prstGeom prst="rect">
            <a:avLst/>
          </a:prstGeom>
        </p:spPr>
        <p:txBody>
          <a:bodyPr vert="horz" wrap="square" lIns="0" tIns="12700" rIns="0" bIns="0" rtlCol="0">
            <a:spAutoFit/>
          </a:bodyPr>
          <a:lstStyle/>
          <a:p>
            <a:pPr marL="286385" marR="5080" indent="-274320">
              <a:lnSpc>
                <a:spcPct val="116100"/>
              </a:lnSpc>
              <a:spcBef>
                <a:spcPts val="100"/>
              </a:spcBef>
              <a:tabLst>
                <a:tab pos="286385" algn="l"/>
                <a:tab pos="1141730" algn="l"/>
                <a:tab pos="2062480" algn="l"/>
                <a:tab pos="2562225" algn="l"/>
                <a:tab pos="2887345" algn="l"/>
              </a:tabLst>
            </a:pPr>
            <a:r>
              <a:rPr sz="900" spc="-5" dirty="0">
                <a:latin typeface="Comic Sans MS"/>
                <a:cs typeface="Comic Sans MS"/>
              </a:rPr>
              <a:t>1.	ANSI</a:t>
            </a:r>
            <a:r>
              <a:rPr sz="900" spc="-10" dirty="0">
                <a:latin typeface="Comic Sans MS"/>
                <a:cs typeface="Comic Sans MS"/>
              </a:rPr>
              <a:t>-</a:t>
            </a:r>
            <a:r>
              <a:rPr sz="900" spc="-5" dirty="0">
                <a:latin typeface="Comic Sans MS"/>
                <a:cs typeface="Comic Sans MS"/>
              </a:rPr>
              <a:t>IIEEE</a:t>
            </a:r>
            <a:r>
              <a:rPr sz="900" dirty="0">
                <a:latin typeface="Comic Sans MS"/>
                <a:cs typeface="Comic Sans MS"/>
              </a:rPr>
              <a:t>	</a:t>
            </a:r>
            <a:r>
              <a:rPr sz="900" spc="-5" dirty="0">
                <a:latin typeface="Comic Sans MS"/>
                <a:cs typeface="Comic Sans MS"/>
              </a:rPr>
              <a:t>C37</a:t>
            </a:r>
            <a:r>
              <a:rPr sz="900" spc="-10" dirty="0">
                <a:latin typeface="Comic Sans MS"/>
                <a:cs typeface="Comic Sans MS"/>
              </a:rPr>
              <a:t>.</a:t>
            </a:r>
            <a:r>
              <a:rPr sz="900" spc="-5" dirty="0">
                <a:latin typeface="Comic Sans MS"/>
                <a:cs typeface="Comic Sans MS"/>
              </a:rPr>
              <a:t>102</a:t>
            </a:r>
            <a:r>
              <a:rPr sz="900" spc="-10" dirty="0">
                <a:latin typeface="Comic Sans MS"/>
                <a:cs typeface="Comic Sans MS"/>
              </a:rPr>
              <a:t>-</a:t>
            </a:r>
            <a:r>
              <a:rPr sz="900" spc="-5" dirty="0">
                <a:latin typeface="Comic Sans MS"/>
                <a:cs typeface="Comic Sans MS"/>
              </a:rPr>
              <a:t>1987,</a:t>
            </a:r>
            <a:r>
              <a:rPr sz="900" dirty="0">
                <a:latin typeface="Comic Sans MS"/>
                <a:cs typeface="Comic Sans MS"/>
              </a:rPr>
              <a:t>	</a:t>
            </a:r>
            <a:r>
              <a:rPr sz="900" spc="-5" dirty="0">
                <a:latin typeface="Comic Sans MS"/>
                <a:cs typeface="Comic Sans MS"/>
              </a:rPr>
              <a:t>"Guide</a:t>
            </a:r>
            <a:r>
              <a:rPr sz="900" dirty="0">
                <a:latin typeface="Comic Sans MS"/>
                <a:cs typeface="Comic Sans MS"/>
              </a:rPr>
              <a:t>	</a:t>
            </a:r>
            <a:r>
              <a:rPr sz="900" spc="-5" dirty="0">
                <a:latin typeface="Comic Sans MS"/>
                <a:cs typeface="Comic Sans MS"/>
              </a:rPr>
              <a:t>for</a:t>
            </a:r>
            <a:r>
              <a:rPr sz="900" dirty="0">
                <a:latin typeface="Comic Sans MS"/>
                <a:cs typeface="Comic Sans MS"/>
              </a:rPr>
              <a:t>	</a:t>
            </a:r>
            <a:r>
              <a:rPr sz="900" spc="-5" dirty="0">
                <a:latin typeface="Comic Sans MS"/>
                <a:cs typeface="Comic Sans MS"/>
              </a:rPr>
              <a:t>AC  Generator Protection."</a:t>
            </a:r>
            <a:endParaRPr sz="900">
              <a:latin typeface="Comic Sans MS"/>
              <a:cs typeface="Comic Sans MS"/>
            </a:endParaRPr>
          </a:p>
        </p:txBody>
      </p:sp>
      <p:sp>
        <p:nvSpPr>
          <p:cNvPr id="7" name="object 7"/>
          <p:cNvSpPr txBox="1"/>
          <p:nvPr/>
        </p:nvSpPr>
        <p:spPr>
          <a:xfrm>
            <a:off x="5942190" y="3397430"/>
            <a:ext cx="3053715" cy="662305"/>
          </a:xfrm>
          <a:prstGeom prst="rect">
            <a:avLst/>
          </a:prstGeom>
        </p:spPr>
        <p:txBody>
          <a:bodyPr vert="horz" wrap="square" lIns="0" tIns="12700" rIns="0" bIns="0" rtlCol="0">
            <a:spAutoFit/>
          </a:bodyPr>
          <a:lstStyle/>
          <a:p>
            <a:pPr marL="286385" marR="5080" indent="-274320" algn="just">
              <a:lnSpc>
                <a:spcPct val="116100"/>
              </a:lnSpc>
              <a:spcBef>
                <a:spcPts val="100"/>
              </a:spcBef>
            </a:pPr>
            <a:r>
              <a:rPr sz="900" spc="-5" dirty="0">
                <a:latin typeface="Comic Sans MS"/>
                <a:cs typeface="Comic Sans MS"/>
              </a:rPr>
              <a:t>2.</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Survey</a:t>
            </a:r>
            <a:r>
              <a:rPr sz="900" dirty="0">
                <a:latin typeface="Comic Sans MS"/>
                <a:cs typeface="Comic Sans MS"/>
              </a:rPr>
              <a:t> </a:t>
            </a:r>
            <a:r>
              <a:rPr sz="900" spc="-5" dirty="0">
                <a:latin typeface="Comic Sans MS"/>
                <a:cs typeface="Comic Sans MS"/>
              </a:rPr>
              <a:t>of</a:t>
            </a:r>
            <a:r>
              <a:rPr sz="900" dirty="0">
                <a:latin typeface="Comic Sans MS"/>
                <a:cs typeface="Comic Sans MS"/>
              </a:rPr>
              <a:t> </a:t>
            </a:r>
            <a:r>
              <a:rPr sz="900" spc="-5" dirty="0">
                <a:latin typeface="Comic Sans MS"/>
                <a:cs typeface="Comic Sans MS"/>
              </a:rPr>
              <a:t>Generator</a:t>
            </a:r>
            <a:r>
              <a:rPr sz="900" spc="260" dirty="0">
                <a:latin typeface="Comic Sans MS"/>
                <a:cs typeface="Comic Sans MS"/>
              </a:rPr>
              <a:t> </a:t>
            </a:r>
            <a:r>
              <a:rPr sz="900" spc="-5" dirty="0">
                <a:latin typeface="Comic Sans MS"/>
                <a:cs typeface="Comic Sans MS"/>
              </a:rPr>
              <a:t>Back-up</a:t>
            </a:r>
            <a:r>
              <a:rPr sz="900" spc="260" dirty="0">
                <a:latin typeface="Comic Sans MS"/>
                <a:cs typeface="Comic Sans MS"/>
              </a:rPr>
              <a:t> </a:t>
            </a:r>
            <a:r>
              <a:rPr sz="900" spc="-5" dirty="0">
                <a:latin typeface="Comic Sans MS"/>
                <a:cs typeface="Comic Sans MS"/>
              </a:rPr>
              <a:t>Protection </a:t>
            </a:r>
            <a:r>
              <a:rPr sz="900" dirty="0">
                <a:latin typeface="Comic Sans MS"/>
                <a:cs typeface="Comic Sans MS"/>
              </a:rPr>
              <a:t> </a:t>
            </a:r>
            <a:r>
              <a:rPr sz="900" spc="-5" dirty="0">
                <a:latin typeface="Comic Sans MS"/>
                <a:cs typeface="Comic Sans MS"/>
              </a:rPr>
              <a:t>Practices,"</a:t>
            </a:r>
            <a:r>
              <a:rPr sz="900" dirty="0">
                <a:latin typeface="Comic Sans MS"/>
                <a:cs typeface="Comic Sans MS"/>
              </a:rPr>
              <a:t> </a:t>
            </a:r>
            <a:r>
              <a:rPr sz="900" spc="-5" dirty="0">
                <a:latin typeface="Comic Sans MS"/>
                <a:cs typeface="Comic Sans MS"/>
              </a:rPr>
              <a:t>IEEE</a:t>
            </a:r>
            <a:r>
              <a:rPr sz="900" dirty="0">
                <a:latin typeface="Comic Sans MS"/>
                <a:cs typeface="Comic Sans MS"/>
              </a:rPr>
              <a:t> </a:t>
            </a:r>
            <a:r>
              <a:rPr sz="900" spc="-5" dirty="0">
                <a:latin typeface="Comic Sans MS"/>
                <a:cs typeface="Comic Sans MS"/>
              </a:rPr>
              <a:t>Committee</a:t>
            </a:r>
            <a:r>
              <a:rPr sz="900" dirty="0">
                <a:latin typeface="Comic Sans MS"/>
                <a:cs typeface="Comic Sans MS"/>
              </a:rPr>
              <a:t> </a:t>
            </a:r>
            <a:r>
              <a:rPr sz="900" spc="-5" dirty="0">
                <a:latin typeface="Comic Sans MS"/>
                <a:cs typeface="Comic Sans MS"/>
              </a:rPr>
              <a:t>Report,</a:t>
            </a:r>
            <a:r>
              <a:rPr sz="900" dirty="0">
                <a:latin typeface="Comic Sans MS"/>
                <a:cs typeface="Comic Sans MS"/>
              </a:rPr>
              <a:t> </a:t>
            </a:r>
            <a:r>
              <a:rPr sz="900" spc="-5" dirty="0">
                <a:latin typeface="Comic Sans MS"/>
                <a:cs typeface="Comic Sans MS"/>
              </a:rPr>
              <a:t>IEEE </a:t>
            </a:r>
            <a:r>
              <a:rPr sz="900" dirty="0">
                <a:latin typeface="Comic Sans MS"/>
                <a:cs typeface="Comic Sans MS"/>
              </a:rPr>
              <a:t> </a:t>
            </a:r>
            <a:r>
              <a:rPr sz="900" spc="-5" dirty="0">
                <a:latin typeface="Comic Sans MS"/>
                <a:cs typeface="Comic Sans MS"/>
              </a:rPr>
              <a:t>Transactions on Power Delivery, Vol. 5, No. 2, April </a:t>
            </a:r>
            <a:r>
              <a:rPr sz="900" dirty="0">
                <a:latin typeface="Comic Sans MS"/>
                <a:cs typeface="Comic Sans MS"/>
              </a:rPr>
              <a:t> </a:t>
            </a:r>
            <a:r>
              <a:rPr sz="900" spc="-5" dirty="0">
                <a:latin typeface="Comic Sans MS"/>
                <a:cs typeface="Comic Sans MS"/>
              </a:rPr>
              <a:t>1990, pp</a:t>
            </a:r>
            <a:r>
              <a:rPr sz="900" dirty="0">
                <a:latin typeface="Comic Sans MS"/>
                <a:cs typeface="Comic Sans MS"/>
              </a:rPr>
              <a:t> </a:t>
            </a:r>
            <a:r>
              <a:rPr sz="900" spc="-5" dirty="0">
                <a:latin typeface="Comic Sans MS"/>
                <a:cs typeface="Comic Sans MS"/>
              </a:rPr>
              <a:t>575-584.</a:t>
            </a:r>
            <a:endParaRPr sz="900">
              <a:latin typeface="Comic Sans MS"/>
              <a:cs typeface="Comic Sans MS"/>
            </a:endParaRPr>
          </a:p>
        </p:txBody>
      </p:sp>
      <p:sp>
        <p:nvSpPr>
          <p:cNvPr id="8" name="object 8"/>
          <p:cNvSpPr txBox="1"/>
          <p:nvPr/>
        </p:nvSpPr>
        <p:spPr>
          <a:xfrm>
            <a:off x="5942190" y="4186720"/>
            <a:ext cx="3010535" cy="483722"/>
          </a:xfrm>
          <a:prstGeom prst="rect">
            <a:avLst/>
          </a:prstGeom>
        </p:spPr>
        <p:txBody>
          <a:bodyPr vert="horz" wrap="square" lIns="0" tIns="12700" rIns="0" bIns="0" rtlCol="0">
            <a:spAutoFit/>
          </a:bodyPr>
          <a:lstStyle/>
          <a:p>
            <a:pPr marL="286385" marR="5080" indent="-274320">
              <a:lnSpc>
                <a:spcPct val="116100"/>
              </a:lnSpc>
              <a:spcBef>
                <a:spcPts val="100"/>
              </a:spcBef>
              <a:tabLst>
                <a:tab pos="286385" algn="l"/>
              </a:tabLst>
            </a:pPr>
            <a:r>
              <a:rPr sz="900" spc="-5" dirty="0">
                <a:latin typeface="Comic Sans MS"/>
                <a:cs typeface="Comic Sans MS"/>
              </a:rPr>
              <a:t>3.	Barkle,</a:t>
            </a:r>
            <a:r>
              <a:rPr sz="900" dirty="0">
                <a:latin typeface="Comic Sans MS"/>
                <a:cs typeface="Comic Sans MS"/>
              </a:rPr>
              <a:t> </a:t>
            </a:r>
            <a:r>
              <a:rPr sz="900" spc="-5" dirty="0">
                <a:latin typeface="Comic Sans MS"/>
                <a:cs typeface="Comic Sans MS"/>
              </a:rPr>
              <a:t>J.E.</a:t>
            </a:r>
            <a:r>
              <a:rPr sz="900" dirty="0">
                <a:latin typeface="Comic Sans MS"/>
                <a:cs typeface="Comic Sans MS"/>
              </a:rPr>
              <a:t> </a:t>
            </a:r>
            <a:r>
              <a:rPr sz="900" spc="-5" dirty="0">
                <a:latin typeface="Comic Sans MS"/>
                <a:cs typeface="Comic Sans MS"/>
              </a:rPr>
              <a:t>and</a:t>
            </a:r>
            <a:r>
              <a:rPr sz="900" spc="5" dirty="0">
                <a:latin typeface="Comic Sans MS"/>
                <a:cs typeface="Comic Sans MS"/>
              </a:rPr>
              <a:t> </a:t>
            </a:r>
            <a:r>
              <a:rPr sz="900" spc="-5" dirty="0">
                <a:latin typeface="Comic Sans MS"/>
                <a:cs typeface="Comic Sans MS"/>
              </a:rPr>
              <a:t>Glassburn,</a:t>
            </a:r>
            <a:r>
              <a:rPr sz="900" spc="5" dirty="0">
                <a:latin typeface="Comic Sans MS"/>
                <a:cs typeface="Comic Sans MS"/>
              </a:rPr>
              <a:t> </a:t>
            </a:r>
            <a:r>
              <a:rPr sz="900" spc="-5" dirty="0">
                <a:latin typeface="Comic Sans MS"/>
                <a:cs typeface="Comic Sans MS"/>
              </a:rPr>
              <a:t>W.E.,</a:t>
            </a:r>
            <a:r>
              <a:rPr sz="900" spc="5" dirty="0">
                <a:latin typeface="Comic Sans MS"/>
                <a:cs typeface="Comic Sans MS"/>
              </a:rPr>
              <a:t> </a:t>
            </a:r>
            <a:r>
              <a:rPr sz="900" spc="-5" dirty="0">
                <a:latin typeface="Comic Sans MS"/>
                <a:cs typeface="Comic Sans MS"/>
              </a:rPr>
              <a:t>"Protection</a:t>
            </a:r>
            <a:r>
              <a:rPr sz="900" spc="5" dirty="0">
                <a:latin typeface="Comic Sans MS"/>
                <a:cs typeface="Comic Sans MS"/>
              </a:rPr>
              <a:t> </a:t>
            </a:r>
            <a:r>
              <a:rPr sz="900" spc="-5" dirty="0">
                <a:latin typeface="Comic Sans MS"/>
                <a:cs typeface="Comic Sans MS"/>
              </a:rPr>
              <a:t>of </a:t>
            </a:r>
            <a:r>
              <a:rPr sz="900" dirty="0">
                <a:latin typeface="Comic Sans MS"/>
                <a:cs typeface="Comic Sans MS"/>
              </a:rPr>
              <a:t> </a:t>
            </a:r>
            <a:r>
              <a:rPr sz="900" spc="-5" dirty="0">
                <a:latin typeface="Comic Sans MS"/>
                <a:cs typeface="Comic Sans MS"/>
              </a:rPr>
              <a:t>Generators</a:t>
            </a:r>
            <a:r>
              <a:rPr sz="900" spc="5" dirty="0">
                <a:latin typeface="Comic Sans MS"/>
                <a:cs typeface="Comic Sans MS"/>
              </a:rPr>
              <a:t> </a:t>
            </a:r>
            <a:r>
              <a:rPr sz="900" spc="-5" dirty="0">
                <a:latin typeface="Comic Sans MS"/>
                <a:cs typeface="Comic Sans MS"/>
              </a:rPr>
              <a:t>Against</a:t>
            </a:r>
            <a:r>
              <a:rPr sz="900" spc="5" dirty="0">
                <a:latin typeface="Comic Sans MS"/>
                <a:cs typeface="Comic Sans MS"/>
              </a:rPr>
              <a:t> </a:t>
            </a:r>
            <a:r>
              <a:rPr sz="900" spc="-5" dirty="0">
                <a:latin typeface="Comic Sans MS"/>
                <a:cs typeface="Comic Sans MS"/>
              </a:rPr>
              <a:t>Unbalanced</a:t>
            </a:r>
            <a:r>
              <a:rPr sz="900" spc="10" dirty="0">
                <a:latin typeface="Comic Sans MS"/>
                <a:cs typeface="Comic Sans MS"/>
              </a:rPr>
              <a:t> </a:t>
            </a:r>
            <a:r>
              <a:rPr sz="900" spc="-5" dirty="0">
                <a:latin typeface="Comic Sans MS"/>
                <a:cs typeface="Comic Sans MS"/>
              </a:rPr>
              <a:t>Currents,"</a:t>
            </a:r>
            <a:r>
              <a:rPr sz="900" spc="5" dirty="0">
                <a:latin typeface="Comic Sans MS"/>
                <a:cs typeface="Comic Sans MS"/>
              </a:rPr>
              <a:t> </a:t>
            </a:r>
            <a:r>
              <a:rPr sz="900" spc="-5" dirty="0">
                <a:latin typeface="Comic Sans MS"/>
                <a:cs typeface="Comic Sans MS"/>
              </a:rPr>
              <a:t>AIEE </a:t>
            </a:r>
            <a:r>
              <a:rPr sz="900" dirty="0">
                <a:latin typeface="Comic Sans MS"/>
                <a:cs typeface="Comic Sans MS"/>
              </a:rPr>
              <a:t> </a:t>
            </a:r>
            <a:r>
              <a:rPr sz="900" spc="-5" dirty="0">
                <a:latin typeface="Comic Sans MS"/>
                <a:cs typeface="Comic Sans MS"/>
              </a:rPr>
              <a:t>Transactions,</a:t>
            </a:r>
            <a:r>
              <a:rPr sz="900" spc="5" dirty="0">
                <a:latin typeface="Comic Sans MS"/>
                <a:cs typeface="Comic Sans MS"/>
              </a:rPr>
              <a:t> </a:t>
            </a:r>
            <a:r>
              <a:rPr sz="900" spc="-5" dirty="0">
                <a:latin typeface="Comic Sans MS"/>
                <a:cs typeface="Comic Sans MS"/>
              </a:rPr>
              <a:t>Vol.</a:t>
            </a:r>
            <a:r>
              <a:rPr sz="900" spc="10" dirty="0">
                <a:latin typeface="Comic Sans MS"/>
                <a:cs typeface="Comic Sans MS"/>
              </a:rPr>
              <a:t> </a:t>
            </a:r>
            <a:r>
              <a:rPr sz="900" spc="-5" dirty="0">
                <a:latin typeface="Comic Sans MS"/>
                <a:cs typeface="Comic Sans MS"/>
              </a:rPr>
              <a:t>72,</a:t>
            </a:r>
            <a:r>
              <a:rPr sz="900" spc="10" dirty="0">
                <a:latin typeface="Comic Sans MS"/>
                <a:cs typeface="Comic Sans MS"/>
              </a:rPr>
              <a:t> </a:t>
            </a:r>
            <a:r>
              <a:rPr sz="900" spc="-5" dirty="0">
                <a:latin typeface="Comic Sans MS"/>
                <a:cs typeface="Comic Sans MS"/>
              </a:rPr>
              <a:t>Part</a:t>
            </a:r>
            <a:r>
              <a:rPr sz="900" spc="10" dirty="0">
                <a:latin typeface="Comic Sans MS"/>
                <a:cs typeface="Comic Sans MS"/>
              </a:rPr>
              <a:t> </a:t>
            </a:r>
            <a:r>
              <a:rPr sz="900" spc="-5" dirty="0">
                <a:latin typeface="Comic Sans MS"/>
                <a:cs typeface="Comic Sans MS"/>
              </a:rPr>
              <a:t>III,</a:t>
            </a:r>
            <a:r>
              <a:rPr sz="900" spc="5" dirty="0">
                <a:latin typeface="Comic Sans MS"/>
                <a:cs typeface="Comic Sans MS"/>
              </a:rPr>
              <a:t> </a:t>
            </a:r>
            <a:r>
              <a:rPr sz="900" spc="-5" dirty="0">
                <a:latin typeface="Comic Sans MS"/>
                <a:cs typeface="Comic Sans MS"/>
              </a:rPr>
              <a:t>1953,</a:t>
            </a:r>
            <a:r>
              <a:rPr sz="900" spc="10" dirty="0">
                <a:latin typeface="Comic Sans MS"/>
                <a:cs typeface="Comic Sans MS"/>
              </a:rPr>
              <a:t> </a:t>
            </a:r>
            <a:r>
              <a:rPr sz="900" spc="-5" dirty="0">
                <a:latin typeface="Comic Sans MS"/>
                <a:cs typeface="Comic Sans MS"/>
              </a:rPr>
              <a:t>pp.</a:t>
            </a:r>
            <a:r>
              <a:rPr sz="900" spc="10" dirty="0">
                <a:latin typeface="Comic Sans MS"/>
                <a:cs typeface="Comic Sans MS"/>
              </a:rPr>
              <a:t> </a:t>
            </a:r>
            <a:r>
              <a:rPr sz="900" spc="-5" dirty="0">
                <a:latin typeface="Comic Sans MS"/>
                <a:cs typeface="Comic Sans MS"/>
              </a:rPr>
              <a:t>282-286.</a:t>
            </a:r>
            <a:endParaRPr sz="900">
              <a:latin typeface="Comic Sans MS"/>
              <a:cs typeface="Comic Sans MS"/>
            </a:endParaRPr>
          </a:p>
        </p:txBody>
      </p:sp>
      <p:sp>
        <p:nvSpPr>
          <p:cNvPr id="9" name="object 9"/>
          <p:cNvSpPr txBox="1"/>
          <p:nvPr/>
        </p:nvSpPr>
        <p:spPr>
          <a:xfrm>
            <a:off x="5942190" y="4816785"/>
            <a:ext cx="3053715" cy="483722"/>
          </a:xfrm>
          <a:prstGeom prst="rect">
            <a:avLst/>
          </a:prstGeom>
        </p:spPr>
        <p:txBody>
          <a:bodyPr vert="horz" wrap="square" lIns="0" tIns="12700" rIns="0" bIns="0" rtlCol="0">
            <a:spAutoFit/>
          </a:bodyPr>
          <a:lstStyle/>
          <a:p>
            <a:pPr marL="286385" marR="5080" indent="-274320" algn="just">
              <a:lnSpc>
                <a:spcPct val="116100"/>
              </a:lnSpc>
              <a:spcBef>
                <a:spcPts val="100"/>
              </a:spcBef>
            </a:pPr>
            <a:r>
              <a:rPr sz="900" spc="-5" dirty="0">
                <a:latin typeface="Comic Sans MS"/>
                <a:cs typeface="Comic Sans MS"/>
              </a:rPr>
              <a:t>4.</a:t>
            </a:r>
            <a:r>
              <a:rPr sz="900" dirty="0">
                <a:latin typeface="Comic Sans MS"/>
                <a:cs typeface="Comic Sans MS"/>
              </a:rPr>
              <a:t> </a:t>
            </a:r>
            <a:r>
              <a:rPr sz="900" spc="-5" dirty="0">
                <a:latin typeface="Comic Sans MS"/>
                <a:cs typeface="Comic Sans MS"/>
              </a:rPr>
              <a:t>Ross, M.D. and King, E.I., "Turbine-Generator Rotor </a:t>
            </a:r>
            <a:r>
              <a:rPr sz="900" dirty="0">
                <a:latin typeface="Comic Sans MS"/>
                <a:cs typeface="Comic Sans MS"/>
              </a:rPr>
              <a:t> </a:t>
            </a:r>
            <a:r>
              <a:rPr sz="900" spc="-5" dirty="0">
                <a:latin typeface="Comic Sans MS"/>
                <a:cs typeface="Comic Sans MS"/>
              </a:rPr>
              <a:t>Heating During Single-Phase Short Circuits," AIEE </a:t>
            </a:r>
            <a:r>
              <a:rPr sz="900" dirty="0">
                <a:latin typeface="Comic Sans MS"/>
                <a:cs typeface="Comic Sans MS"/>
              </a:rPr>
              <a:t> </a:t>
            </a:r>
            <a:r>
              <a:rPr sz="900" spc="-5" dirty="0">
                <a:latin typeface="Comic Sans MS"/>
                <a:cs typeface="Comic Sans MS"/>
              </a:rPr>
              <a:t>Transactions,</a:t>
            </a:r>
            <a:r>
              <a:rPr sz="900" dirty="0">
                <a:latin typeface="Comic Sans MS"/>
                <a:cs typeface="Comic Sans MS"/>
              </a:rPr>
              <a:t> </a:t>
            </a:r>
            <a:r>
              <a:rPr sz="900" spc="-5" dirty="0">
                <a:latin typeface="Comic Sans MS"/>
                <a:cs typeface="Comic Sans MS"/>
              </a:rPr>
              <a:t>Vol.</a:t>
            </a:r>
            <a:r>
              <a:rPr sz="900" spc="5" dirty="0">
                <a:latin typeface="Comic Sans MS"/>
                <a:cs typeface="Comic Sans MS"/>
              </a:rPr>
              <a:t> </a:t>
            </a:r>
            <a:r>
              <a:rPr sz="900" spc="-5" dirty="0">
                <a:latin typeface="Comic Sans MS"/>
                <a:cs typeface="Comic Sans MS"/>
              </a:rPr>
              <a:t>72,</a:t>
            </a:r>
            <a:r>
              <a:rPr sz="900" spc="5" dirty="0">
                <a:latin typeface="Comic Sans MS"/>
                <a:cs typeface="Comic Sans MS"/>
              </a:rPr>
              <a:t> </a:t>
            </a:r>
            <a:r>
              <a:rPr sz="900" spc="-5" dirty="0">
                <a:latin typeface="Comic Sans MS"/>
                <a:cs typeface="Comic Sans MS"/>
              </a:rPr>
              <a:t>Part</a:t>
            </a:r>
            <a:r>
              <a:rPr sz="900" spc="5" dirty="0">
                <a:latin typeface="Comic Sans MS"/>
                <a:cs typeface="Comic Sans MS"/>
              </a:rPr>
              <a:t> </a:t>
            </a:r>
            <a:r>
              <a:rPr sz="900" spc="-5" dirty="0">
                <a:latin typeface="Comic Sans MS"/>
                <a:cs typeface="Comic Sans MS"/>
              </a:rPr>
              <a:t>III,</a:t>
            </a:r>
            <a:r>
              <a:rPr sz="900" dirty="0">
                <a:latin typeface="Comic Sans MS"/>
                <a:cs typeface="Comic Sans MS"/>
              </a:rPr>
              <a:t> </a:t>
            </a:r>
            <a:r>
              <a:rPr sz="900" spc="-5" dirty="0">
                <a:latin typeface="Comic Sans MS"/>
                <a:cs typeface="Comic Sans MS"/>
              </a:rPr>
              <a:t>1953,</a:t>
            </a:r>
            <a:r>
              <a:rPr sz="900" spc="5" dirty="0">
                <a:latin typeface="Comic Sans MS"/>
                <a:cs typeface="Comic Sans MS"/>
              </a:rPr>
              <a:t> </a:t>
            </a:r>
            <a:r>
              <a:rPr sz="900" spc="-5" dirty="0">
                <a:latin typeface="Comic Sans MS"/>
                <a:cs typeface="Comic Sans MS"/>
              </a:rPr>
              <a:t>pp</a:t>
            </a:r>
            <a:r>
              <a:rPr sz="900" spc="5" dirty="0">
                <a:latin typeface="Comic Sans MS"/>
                <a:cs typeface="Comic Sans MS"/>
              </a:rPr>
              <a:t> </a:t>
            </a:r>
            <a:r>
              <a:rPr sz="900" spc="-5" dirty="0">
                <a:latin typeface="Comic Sans MS"/>
                <a:cs typeface="Comic Sans MS"/>
              </a:rPr>
              <a:t>40-45.</a:t>
            </a:r>
            <a:endParaRPr sz="900">
              <a:latin typeface="Comic Sans MS"/>
              <a:cs typeface="Comic Sans MS"/>
            </a:endParaRPr>
          </a:p>
        </p:txBody>
      </p:sp>
      <p:sp>
        <p:nvSpPr>
          <p:cNvPr id="10" name="object 10"/>
          <p:cNvSpPr txBox="1"/>
          <p:nvPr/>
        </p:nvSpPr>
        <p:spPr>
          <a:xfrm>
            <a:off x="9425482" y="877129"/>
            <a:ext cx="3053715" cy="483722"/>
          </a:xfrm>
          <a:prstGeom prst="rect">
            <a:avLst/>
          </a:prstGeom>
        </p:spPr>
        <p:txBody>
          <a:bodyPr vert="horz" wrap="square" lIns="0" tIns="12700" rIns="0" bIns="0" rtlCol="0">
            <a:spAutoFit/>
          </a:bodyPr>
          <a:lstStyle/>
          <a:p>
            <a:pPr marL="286385" marR="5080" indent="-274320" algn="just">
              <a:lnSpc>
                <a:spcPct val="116100"/>
              </a:lnSpc>
              <a:spcBef>
                <a:spcPts val="100"/>
              </a:spcBef>
            </a:pPr>
            <a:r>
              <a:rPr sz="900" spc="-5" dirty="0">
                <a:latin typeface="Comic Sans MS"/>
                <a:cs typeface="Comic Sans MS"/>
              </a:rPr>
              <a:t>5.</a:t>
            </a:r>
            <a:r>
              <a:rPr sz="900" dirty="0">
                <a:latin typeface="Comic Sans MS"/>
                <a:cs typeface="Comic Sans MS"/>
              </a:rPr>
              <a:t> </a:t>
            </a:r>
            <a:r>
              <a:rPr sz="900" spc="-5" dirty="0">
                <a:latin typeface="Comic Sans MS"/>
                <a:cs typeface="Comic Sans MS"/>
              </a:rPr>
              <a:t>Pollard,</a:t>
            </a:r>
            <a:r>
              <a:rPr sz="900" dirty="0">
                <a:latin typeface="Comic Sans MS"/>
                <a:cs typeface="Comic Sans MS"/>
              </a:rPr>
              <a:t> </a:t>
            </a:r>
            <a:r>
              <a:rPr sz="900" spc="-5" dirty="0">
                <a:latin typeface="Comic Sans MS"/>
                <a:cs typeface="Comic Sans MS"/>
              </a:rPr>
              <a:t>E.I.,</a:t>
            </a:r>
            <a:r>
              <a:rPr sz="900" spc="260" dirty="0">
                <a:latin typeface="Comic Sans MS"/>
                <a:cs typeface="Comic Sans MS"/>
              </a:rPr>
              <a:t> </a:t>
            </a:r>
            <a:r>
              <a:rPr sz="900" spc="-5" dirty="0">
                <a:latin typeface="Comic Sans MS"/>
                <a:cs typeface="Comic Sans MS"/>
              </a:rPr>
              <a:t>"Effects</a:t>
            </a:r>
            <a:r>
              <a:rPr sz="900" spc="260" dirty="0">
                <a:latin typeface="Comic Sans MS"/>
                <a:cs typeface="Comic Sans MS"/>
              </a:rPr>
              <a:t> </a:t>
            </a:r>
            <a:r>
              <a:rPr sz="900" spc="-5" dirty="0">
                <a:latin typeface="Comic Sans MS"/>
                <a:cs typeface="Comic Sans MS"/>
              </a:rPr>
              <a:t>of</a:t>
            </a:r>
            <a:r>
              <a:rPr sz="900" spc="260" dirty="0">
                <a:latin typeface="Comic Sans MS"/>
                <a:cs typeface="Comic Sans MS"/>
              </a:rPr>
              <a:t> </a:t>
            </a:r>
            <a:r>
              <a:rPr sz="900" spc="-5" dirty="0">
                <a:latin typeface="Comic Sans MS"/>
                <a:cs typeface="Comic Sans MS"/>
              </a:rPr>
              <a:t>Negative-Sequence </a:t>
            </a:r>
            <a:r>
              <a:rPr sz="900" dirty="0">
                <a:latin typeface="Comic Sans MS"/>
                <a:cs typeface="Comic Sans MS"/>
              </a:rPr>
              <a:t> </a:t>
            </a:r>
            <a:r>
              <a:rPr sz="900" spc="-5" dirty="0">
                <a:latin typeface="Comic Sans MS"/>
                <a:cs typeface="Comic Sans MS"/>
              </a:rPr>
              <a:t>Currents</a:t>
            </a:r>
            <a:r>
              <a:rPr sz="900" dirty="0">
                <a:latin typeface="Comic Sans MS"/>
                <a:cs typeface="Comic Sans MS"/>
              </a:rPr>
              <a:t> </a:t>
            </a:r>
            <a:r>
              <a:rPr sz="900" spc="-5" dirty="0">
                <a:latin typeface="Comic Sans MS"/>
                <a:cs typeface="Comic Sans MS"/>
              </a:rPr>
              <a:t>on</a:t>
            </a:r>
            <a:r>
              <a:rPr sz="900" dirty="0">
                <a:latin typeface="Comic Sans MS"/>
                <a:cs typeface="Comic Sans MS"/>
              </a:rPr>
              <a:t> </a:t>
            </a:r>
            <a:r>
              <a:rPr sz="900" spc="-5" dirty="0">
                <a:latin typeface="Comic Sans MS"/>
                <a:cs typeface="Comic Sans MS"/>
              </a:rPr>
              <a:t>Turbine-Generator</a:t>
            </a:r>
            <a:r>
              <a:rPr sz="900" dirty="0">
                <a:latin typeface="Comic Sans MS"/>
                <a:cs typeface="Comic Sans MS"/>
              </a:rPr>
              <a:t> </a:t>
            </a:r>
            <a:r>
              <a:rPr sz="900" spc="-5" dirty="0">
                <a:latin typeface="Comic Sans MS"/>
                <a:cs typeface="Comic Sans MS"/>
              </a:rPr>
              <a:t>Rotors,"</a:t>
            </a:r>
            <a:r>
              <a:rPr sz="900" dirty="0">
                <a:latin typeface="Comic Sans MS"/>
                <a:cs typeface="Comic Sans MS"/>
              </a:rPr>
              <a:t> </a:t>
            </a:r>
            <a:r>
              <a:rPr sz="900" spc="-5" dirty="0">
                <a:latin typeface="Comic Sans MS"/>
                <a:cs typeface="Comic Sans MS"/>
              </a:rPr>
              <a:t>AIEE </a:t>
            </a:r>
            <a:r>
              <a:rPr sz="900" dirty="0">
                <a:latin typeface="Comic Sans MS"/>
                <a:cs typeface="Comic Sans MS"/>
              </a:rPr>
              <a:t> </a:t>
            </a:r>
            <a:r>
              <a:rPr sz="900" spc="-5" dirty="0">
                <a:latin typeface="Comic Sans MS"/>
                <a:cs typeface="Comic Sans MS"/>
              </a:rPr>
              <a:t>Transactions,</a:t>
            </a:r>
            <a:r>
              <a:rPr sz="900" spc="5" dirty="0">
                <a:latin typeface="Comic Sans MS"/>
                <a:cs typeface="Comic Sans MS"/>
              </a:rPr>
              <a:t> </a:t>
            </a:r>
            <a:r>
              <a:rPr sz="900" spc="-5" dirty="0">
                <a:latin typeface="Comic Sans MS"/>
                <a:cs typeface="Comic Sans MS"/>
              </a:rPr>
              <a:t>Vol.</a:t>
            </a:r>
            <a:r>
              <a:rPr sz="900" spc="10" dirty="0">
                <a:latin typeface="Comic Sans MS"/>
                <a:cs typeface="Comic Sans MS"/>
              </a:rPr>
              <a:t> </a:t>
            </a:r>
            <a:r>
              <a:rPr sz="900" spc="-5" dirty="0">
                <a:latin typeface="Comic Sans MS"/>
                <a:cs typeface="Comic Sans MS"/>
              </a:rPr>
              <a:t>72,</a:t>
            </a:r>
            <a:r>
              <a:rPr sz="900" spc="5" dirty="0">
                <a:latin typeface="Comic Sans MS"/>
                <a:cs typeface="Comic Sans MS"/>
              </a:rPr>
              <a:t> </a:t>
            </a:r>
            <a:r>
              <a:rPr sz="900" spc="-5" dirty="0">
                <a:latin typeface="Comic Sans MS"/>
                <a:cs typeface="Comic Sans MS"/>
              </a:rPr>
              <a:t>Part</a:t>
            </a:r>
            <a:r>
              <a:rPr sz="900" spc="10" dirty="0">
                <a:latin typeface="Comic Sans MS"/>
                <a:cs typeface="Comic Sans MS"/>
              </a:rPr>
              <a:t> </a:t>
            </a:r>
            <a:r>
              <a:rPr sz="900" spc="-5" dirty="0">
                <a:latin typeface="Comic Sans MS"/>
                <a:cs typeface="Comic Sans MS"/>
              </a:rPr>
              <a:t>III,</a:t>
            </a:r>
            <a:r>
              <a:rPr sz="900" spc="5" dirty="0">
                <a:latin typeface="Comic Sans MS"/>
                <a:cs typeface="Comic Sans MS"/>
              </a:rPr>
              <a:t> </a:t>
            </a:r>
            <a:r>
              <a:rPr sz="900" spc="-5" dirty="0">
                <a:latin typeface="Comic Sans MS"/>
                <a:cs typeface="Comic Sans MS"/>
              </a:rPr>
              <a:t>1953,</a:t>
            </a:r>
            <a:r>
              <a:rPr sz="900" spc="10" dirty="0">
                <a:latin typeface="Comic Sans MS"/>
                <a:cs typeface="Comic Sans MS"/>
              </a:rPr>
              <a:t> </a:t>
            </a:r>
            <a:r>
              <a:rPr sz="900" spc="-5" dirty="0">
                <a:latin typeface="Comic Sans MS"/>
                <a:cs typeface="Comic Sans MS"/>
              </a:rPr>
              <a:t>pp.</a:t>
            </a:r>
            <a:r>
              <a:rPr sz="900" spc="5" dirty="0">
                <a:latin typeface="Comic Sans MS"/>
                <a:cs typeface="Comic Sans MS"/>
              </a:rPr>
              <a:t> </a:t>
            </a:r>
            <a:r>
              <a:rPr sz="900" spc="-5" dirty="0">
                <a:latin typeface="Comic Sans MS"/>
                <a:cs typeface="Comic Sans MS"/>
              </a:rPr>
              <a:t>404-406.</a:t>
            </a:r>
            <a:endParaRPr sz="900">
              <a:latin typeface="Comic Sans MS"/>
              <a:cs typeface="Comic Sans MS"/>
            </a:endParaRPr>
          </a:p>
        </p:txBody>
      </p:sp>
      <p:sp>
        <p:nvSpPr>
          <p:cNvPr id="11" name="object 11"/>
          <p:cNvSpPr txBox="1"/>
          <p:nvPr/>
        </p:nvSpPr>
        <p:spPr>
          <a:xfrm>
            <a:off x="9425482" y="1507196"/>
            <a:ext cx="3053715" cy="662305"/>
          </a:xfrm>
          <a:prstGeom prst="rect">
            <a:avLst/>
          </a:prstGeom>
        </p:spPr>
        <p:txBody>
          <a:bodyPr vert="horz" wrap="square" lIns="0" tIns="12700" rIns="0" bIns="0" rtlCol="0">
            <a:spAutoFit/>
          </a:bodyPr>
          <a:lstStyle/>
          <a:p>
            <a:pPr marL="286385" marR="5080" indent="-274320" algn="just">
              <a:lnSpc>
                <a:spcPct val="116100"/>
              </a:lnSpc>
              <a:spcBef>
                <a:spcPts val="100"/>
              </a:spcBef>
            </a:pPr>
            <a:r>
              <a:rPr sz="900" spc="-5" dirty="0">
                <a:latin typeface="Comic Sans MS"/>
                <a:cs typeface="Comic Sans MS"/>
              </a:rPr>
              <a:t>6.</a:t>
            </a:r>
            <a:r>
              <a:rPr sz="900" dirty="0">
                <a:latin typeface="Comic Sans MS"/>
                <a:cs typeface="Comic Sans MS"/>
              </a:rPr>
              <a:t> </a:t>
            </a:r>
            <a:r>
              <a:rPr sz="900" spc="-5" dirty="0">
                <a:latin typeface="Comic Sans MS"/>
                <a:cs typeface="Comic Sans MS"/>
              </a:rPr>
              <a:t>Morris,</a:t>
            </a:r>
            <a:r>
              <a:rPr sz="900" dirty="0">
                <a:latin typeface="Comic Sans MS"/>
                <a:cs typeface="Comic Sans MS"/>
              </a:rPr>
              <a:t> </a:t>
            </a:r>
            <a:r>
              <a:rPr sz="900" spc="-5" dirty="0">
                <a:latin typeface="Comic Sans MS"/>
                <a:cs typeface="Comic Sans MS"/>
              </a:rPr>
              <a:t>W.C.,</a:t>
            </a:r>
            <a:r>
              <a:rPr sz="900" dirty="0">
                <a:latin typeface="Comic Sans MS"/>
                <a:cs typeface="Comic Sans MS"/>
              </a:rPr>
              <a:t> </a:t>
            </a:r>
            <a:r>
              <a:rPr sz="900" spc="-5" dirty="0">
                <a:latin typeface="Comic Sans MS"/>
                <a:cs typeface="Comic Sans MS"/>
              </a:rPr>
              <a:t>and</a:t>
            </a:r>
            <a:r>
              <a:rPr sz="900" dirty="0">
                <a:latin typeface="Comic Sans MS"/>
                <a:cs typeface="Comic Sans MS"/>
              </a:rPr>
              <a:t> </a:t>
            </a:r>
            <a:r>
              <a:rPr sz="900" spc="-5" dirty="0">
                <a:latin typeface="Comic Sans MS"/>
                <a:cs typeface="Comic Sans MS"/>
              </a:rPr>
              <a:t>Goff,</a:t>
            </a:r>
            <a:r>
              <a:rPr sz="900" dirty="0">
                <a:latin typeface="Comic Sans MS"/>
                <a:cs typeface="Comic Sans MS"/>
              </a:rPr>
              <a:t> </a:t>
            </a:r>
            <a:r>
              <a:rPr sz="900" spc="-5" dirty="0">
                <a:latin typeface="Comic Sans MS"/>
                <a:cs typeface="Comic Sans MS"/>
              </a:rPr>
              <a:t>LE.,</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Negative-Phase </a:t>
            </a:r>
            <a:r>
              <a:rPr sz="900" dirty="0">
                <a:latin typeface="Comic Sans MS"/>
                <a:cs typeface="Comic Sans MS"/>
              </a:rPr>
              <a:t> </a:t>
            </a:r>
            <a:r>
              <a:rPr sz="900" spc="-5" dirty="0">
                <a:latin typeface="Comic Sans MS"/>
                <a:cs typeface="Comic Sans MS"/>
              </a:rPr>
              <a:t>Sequence-Overcurrent</a:t>
            </a:r>
            <a:r>
              <a:rPr sz="900" dirty="0">
                <a:latin typeface="Comic Sans MS"/>
                <a:cs typeface="Comic Sans MS"/>
              </a:rPr>
              <a:t> </a:t>
            </a:r>
            <a:r>
              <a:rPr sz="900" spc="-5" dirty="0">
                <a:latin typeface="Comic Sans MS"/>
                <a:cs typeface="Comic Sans MS"/>
              </a:rPr>
              <a:t>Relay</a:t>
            </a:r>
            <a:r>
              <a:rPr sz="900" dirty="0">
                <a:latin typeface="Comic Sans MS"/>
                <a:cs typeface="Comic Sans MS"/>
              </a:rPr>
              <a:t> </a:t>
            </a:r>
            <a:r>
              <a:rPr sz="900" spc="-5" dirty="0">
                <a:latin typeface="Comic Sans MS"/>
                <a:cs typeface="Comic Sans MS"/>
              </a:rPr>
              <a:t>for</a:t>
            </a:r>
            <a:r>
              <a:rPr sz="900" dirty="0">
                <a:latin typeface="Comic Sans MS"/>
                <a:cs typeface="Comic Sans MS"/>
              </a:rPr>
              <a:t> </a:t>
            </a:r>
            <a:r>
              <a:rPr sz="900" spc="-5" dirty="0">
                <a:latin typeface="Comic Sans MS"/>
                <a:cs typeface="Comic Sans MS"/>
              </a:rPr>
              <a:t>Generator </a:t>
            </a:r>
            <a:r>
              <a:rPr sz="900" dirty="0">
                <a:latin typeface="Comic Sans MS"/>
                <a:cs typeface="Comic Sans MS"/>
              </a:rPr>
              <a:t> </a:t>
            </a:r>
            <a:r>
              <a:rPr sz="900" spc="-5" dirty="0">
                <a:latin typeface="Comic Sans MS"/>
                <a:cs typeface="Comic Sans MS"/>
              </a:rPr>
              <a:t>Protection," AIEE Transactions, Vol. 72, PW III, </a:t>
            </a:r>
            <a:r>
              <a:rPr sz="900" dirty="0">
                <a:latin typeface="Comic Sans MS"/>
                <a:cs typeface="Comic Sans MS"/>
              </a:rPr>
              <a:t> </a:t>
            </a:r>
            <a:r>
              <a:rPr sz="900" spc="-5" dirty="0">
                <a:latin typeface="Comic Sans MS"/>
                <a:cs typeface="Comic Sans MS"/>
              </a:rPr>
              <a:t>1953, pp.</a:t>
            </a:r>
            <a:r>
              <a:rPr sz="900" dirty="0">
                <a:latin typeface="Comic Sans MS"/>
                <a:cs typeface="Comic Sans MS"/>
              </a:rPr>
              <a:t> </a:t>
            </a:r>
            <a:r>
              <a:rPr sz="900" spc="-5" dirty="0">
                <a:latin typeface="Comic Sans MS"/>
                <a:cs typeface="Comic Sans MS"/>
              </a:rPr>
              <a:t>615-618.</a:t>
            </a:r>
            <a:endParaRPr sz="900">
              <a:latin typeface="Comic Sans MS"/>
              <a:cs typeface="Comic Sans MS"/>
            </a:endParaRPr>
          </a:p>
        </p:txBody>
      </p:sp>
      <p:sp>
        <p:nvSpPr>
          <p:cNvPr id="12" name="object 12"/>
          <p:cNvSpPr txBox="1"/>
          <p:nvPr/>
        </p:nvSpPr>
        <p:spPr>
          <a:xfrm>
            <a:off x="9425481" y="2296484"/>
            <a:ext cx="3053080" cy="821690"/>
          </a:xfrm>
          <a:prstGeom prst="rect">
            <a:avLst/>
          </a:prstGeom>
        </p:spPr>
        <p:txBody>
          <a:bodyPr vert="horz" wrap="square" lIns="0" tIns="12700" rIns="0" bIns="0" rtlCol="0">
            <a:spAutoFit/>
          </a:bodyPr>
          <a:lstStyle/>
          <a:p>
            <a:pPr marL="286385" marR="5080" indent="-274320" algn="just">
              <a:lnSpc>
                <a:spcPct val="116100"/>
              </a:lnSpc>
              <a:spcBef>
                <a:spcPts val="100"/>
              </a:spcBef>
            </a:pPr>
            <a:r>
              <a:rPr sz="900" spc="-5" dirty="0">
                <a:latin typeface="Comic Sans MS"/>
                <a:cs typeface="Comic Sans MS"/>
              </a:rPr>
              <a:t>7.</a:t>
            </a:r>
            <a:r>
              <a:rPr sz="900" dirty="0">
                <a:latin typeface="Comic Sans MS"/>
                <a:cs typeface="Comic Sans MS"/>
              </a:rPr>
              <a:t> </a:t>
            </a:r>
            <a:r>
              <a:rPr sz="900" spc="-5" dirty="0">
                <a:latin typeface="Comic Sans MS"/>
                <a:cs typeface="Comic Sans MS"/>
              </a:rPr>
              <a:t>Graham,</a:t>
            </a:r>
            <a:r>
              <a:rPr sz="900" dirty="0">
                <a:latin typeface="Comic Sans MS"/>
                <a:cs typeface="Comic Sans MS"/>
              </a:rPr>
              <a:t> </a:t>
            </a:r>
            <a:r>
              <a:rPr sz="900" spc="-5" dirty="0">
                <a:latin typeface="Comic Sans MS"/>
                <a:cs typeface="Comic Sans MS"/>
              </a:rPr>
              <a:t>DJ.</a:t>
            </a:r>
            <a:r>
              <a:rPr sz="900" dirty="0">
                <a:latin typeface="Comic Sans MS"/>
                <a:cs typeface="Comic Sans MS"/>
              </a:rPr>
              <a:t> </a:t>
            </a:r>
            <a:r>
              <a:rPr sz="900" spc="-5" dirty="0">
                <a:latin typeface="Comic Sans MS"/>
                <a:cs typeface="Comic Sans MS"/>
              </a:rPr>
              <a:t>Brown,</a:t>
            </a:r>
            <a:r>
              <a:rPr sz="900" dirty="0">
                <a:latin typeface="Comic Sans MS"/>
                <a:cs typeface="Comic Sans MS"/>
              </a:rPr>
              <a:t> </a:t>
            </a:r>
            <a:r>
              <a:rPr sz="900" spc="-5" dirty="0">
                <a:latin typeface="Comic Sans MS"/>
                <a:cs typeface="Comic Sans MS"/>
              </a:rPr>
              <a:t>P.G.,</a:t>
            </a:r>
            <a:r>
              <a:rPr sz="900" dirty="0">
                <a:latin typeface="Comic Sans MS"/>
                <a:cs typeface="Comic Sans MS"/>
              </a:rPr>
              <a:t> </a:t>
            </a:r>
            <a:r>
              <a:rPr sz="900" spc="-5" dirty="0">
                <a:latin typeface="Comic Sans MS"/>
                <a:cs typeface="Comic Sans MS"/>
              </a:rPr>
              <a:t>and</a:t>
            </a:r>
            <a:r>
              <a:rPr sz="900" dirty="0">
                <a:latin typeface="Comic Sans MS"/>
                <a:cs typeface="Comic Sans MS"/>
              </a:rPr>
              <a:t> </a:t>
            </a:r>
            <a:r>
              <a:rPr sz="900" spc="-5" dirty="0">
                <a:latin typeface="Comic Sans MS"/>
                <a:cs typeface="Comic Sans MS"/>
              </a:rPr>
              <a:t>Winchester,</a:t>
            </a:r>
            <a:r>
              <a:rPr sz="900" dirty="0">
                <a:latin typeface="Comic Sans MS"/>
                <a:cs typeface="Comic Sans MS"/>
              </a:rPr>
              <a:t> </a:t>
            </a:r>
            <a:r>
              <a:rPr sz="900" spc="-5" dirty="0">
                <a:latin typeface="Comic Sans MS"/>
                <a:cs typeface="Comic Sans MS"/>
              </a:rPr>
              <a:t>R.L., </a:t>
            </a:r>
            <a:r>
              <a:rPr sz="900" dirty="0">
                <a:latin typeface="Comic Sans MS"/>
                <a:cs typeface="Comic Sans MS"/>
              </a:rPr>
              <a:t> </a:t>
            </a:r>
            <a:r>
              <a:rPr sz="900" spc="-5" dirty="0">
                <a:latin typeface="Comic Sans MS"/>
                <a:cs typeface="Comic Sans MS"/>
              </a:rPr>
              <a:t>"Generator Protection With a New Static Negative </a:t>
            </a:r>
            <a:r>
              <a:rPr sz="900" dirty="0">
                <a:latin typeface="Comic Sans MS"/>
                <a:cs typeface="Comic Sans MS"/>
              </a:rPr>
              <a:t> </a:t>
            </a:r>
            <a:r>
              <a:rPr sz="900" spc="-5" dirty="0">
                <a:latin typeface="Comic Sans MS"/>
                <a:cs typeface="Comic Sans MS"/>
              </a:rPr>
              <a:t>Sequence</a:t>
            </a:r>
            <a:r>
              <a:rPr sz="900" dirty="0">
                <a:latin typeface="Comic Sans MS"/>
                <a:cs typeface="Comic Sans MS"/>
              </a:rPr>
              <a:t> </a:t>
            </a:r>
            <a:r>
              <a:rPr sz="900" spc="-5" dirty="0">
                <a:latin typeface="Comic Sans MS"/>
                <a:cs typeface="Comic Sans MS"/>
              </a:rPr>
              <a:t>Relay,"</a:t>
            </a:r>
            <a:r>
              <a:rPr sz="900" dirty="0">
                <a:latin typeface="Comic Sans MS"/>
                <a:cs typeface="Comic Sans MS"/>
              </a:rPr>
              <a:t> </a:t>
            </a:r>
            <a:r>
              <a:rPr sz="900" spc="-5" dirty="0">
                <a:latin typeface="Comic Sans MS"/>
                <a:cs typeface="Comic Sans MS"/>
              </a:rPr>
              <a:t>IEEE</a:t>
            </a:r>
            <a:r>
              <a:rPr sz="900" dirty="0">
                <a:latin typeface="Comic Sans MS"/>
                <a:cs typeface="Comic Sans MS"/>
              </a:rPr>
              <a:t> </a:t>
            </a:r>
            <a:r>
              <a:rPr sz="900" spc="-5" dirty="0">
                <a:latin typeface="Comic Sans MS"/>
                <a:cs typeface="Comic Sans MS"/>
              </a:rPr>
              <a:t>Transactions</a:t>
            </a:r>
            <a:r>
              <a:rPr sz="900" dirty="0">
                <a:latin typeface="Comic Sans MS"/>
                <a:cs typeface="Comic Sans MS"/>
              </a:rPr>
              <a:t> </a:t>
            </a:r>
            <a:r>
              <a:rPr sz="900" spc="-5" dirty="0">
                <a:latin typeface="Comic Sans MS"/>
                <a:cs typeface="Comic Sans MS"/>
              </a:rPr>
              <a:t>on</a:t>
            </a:r>
            <a:r>
              <a:rPr sz="900" dirty="0">
                <a:latin typeface="Comic Sans MS"/>
                <a:cs typeface="Comic Sans MS"/>
              </a:rPr>
              <a:t> </a:t>
            </a:r>
            <a:r>
              <a:rPr sz="900" spc="-5" dirty="0">
                <a:latin typeface="Comic Sans MS"/>
                <a:cs typeface="Comic Sans MS"/>
              </a:rPr>
              <a:t>Power </a:t>
            </a:r>
            <a:r>
              <a:rPr sz="900" dirty="0">
                <a:latin typeface="Comic Sans MS"/>
                <a:cs typeface="Comic Sans MS"/>
              </a:rPr>
              <a:t> </a:t>
            </a:r>
            <a:r>
              <a:rPr sz="900" spc="-5" dirty="0">
                <a:latin typeface="Comic Sans MS"/>
                <a:cs typeface="Comic Sans MS"/>
              </a:rPr>
              <a:t>Apparatus and Systems, Vol PAS-94, No. 4, July- </a:t>
            </a:r>
            <a:r>
              <a:rPr sz="900" dirty="0">
                <a:latin typeface="Comic Sans MS"/>
                <a:cs typeface="Comic Sans MS"/>
              </a:rPr>
              <a:t> </a:t>
            </a:r>
            <a:r>
              <a:rPr sz="900" spc="-5" dirty="0">
                <a:latin typeface="Comic Sans MS"/>
                <a:cs typeface="Comic Sans MS"/>
              </a:rPr>
              <a:t>August 1975,</a:t>
            </a:r>
            <a:r>
              <a:rPr sz="900" dirty="0">
                <a:latin typeface="Comic Sans MS"/>
                <a:cs typeface="Comic Sans MS"/>
              </a:rPr>
              <a:t> </a:t>
            </a:r>
            <a:r>
              <a:rPr sz="900" spc="-5" dirty="0">
                <a:latin typeface="Comic Sans MS"/>
                <a:cs typeface="Comic Sans MS"/>
              </a:rPr>
              <a:t>pp.</a:t>
            </a:r>
            <a:r>
              <a:rPr sz="900" dirty="0">
                <a:latin typeface="Comic Sans MS"/>
                <a:cs typeface="Comic Sans MS"/>
              </a:rPr>
              <a:t> </a:t>
            </a:r>
            <a:r>
              <a:rPr sz="900" spc="-5" dirty="0">
                <a:latin typeface="Comic Sans MS"/>
                <a:cs typeface="Comic Sans MS"/>
              </a:rPr>
              <a:t>1208-1213.</a:t>
            </a:r>
            <a:endParaRPr sz="900">
              <a:latin typeface="Comic Sans MS"/>
              <a:cs typeface="Comic Sans MS"/>
            </a:endParaRPr>
          </a:p>
        </p:txBody>
      </p:sp>
      <p:sp>
        <p:nvSpPr>
          <p:cNvPr id="13" name="object 13"/>
          <p:cNvSpPr txBox="1"/>
          <p:nvPr/>
        </p:nvSpPr>
        <p:spPr>
          <a:xfrm>
            <a:off x="9425481" y="3245003"/>
            <a:ext cx="3053080" cy="483722"/>
          </a:xfrm>
          <a:prstGeom prst="rect">
            <a:avLst/>
          </a:prstGeom>
        </p:spPr>
        <p:txBody>
          <a:bodyPr vert="horz" wrap="square" lIns="0" tIns="12700" rIns="0" bIns="0" rtlCol="0">
            <a:spAutoFit/>
          </a:bodyPr>
          <a:lstStyle/>
          <a:p>
            <a:pPr marL="286385" marR="5080" indent="-274320" algn="just">
              <a:lnSpc>
                <a:spcPct val="116100"/>
              </a:lnSpc>
              <a:spcBef>
                <a:spcPts val="100"/>
              </a:spcBef>
            </a:pPr>
            <a:r>
              <a:rPr sz="900" spc="-5" dirty="0">
                <a:latin typeface="Comic Sans MS"/>
                <a:cs typeface="Comic Sans MS"/>
              </a:rPr>
              <a:t>8.</a:t>
            </a:r>
            <a:r>
              <a:rPr sz="900" dirty="0">
                <a:latin typeface="Comic Sans MS"/>
                <a:cs typeface="Comic Sans MS"/>
              </a:rPr>
              <a:t> </a:t>
            </a:r>
            <a:r>
              <a:rPr sz="900" spc="-5" dirty="0">
                <a:latin typeface="Comic Sans MS"/>
                <a:cs typeface="Comic Sans MS"/>
              </a:rPr>
              <a:t>Symmetrical</a:t>
            </a:r>
            <a:r>
              <a:rPr sz="900" dirty="0">
                <a:latin typeface="Comic Sans MS"/>
                <a:cs typeface="Comic Sans MS"/>
              </a:rPr>
              <a:t> </a:t>
            </a:r>
            <a:r>
              <a:rPr sz="900" spc="-5" dirty="0">
                <a:latin typeface="Comic Sans MS"/>
                <a:cs typeface="Comic Sans MS"/>
              </a:rPr>
              <a:t>Components,</a:t>
            </a:r>
            <a:r>
              <a:rPr sz="900" dirty="0">
                <a:latin typeface="Comic Sans MS"/>
                <a:cs typeface="Comic Sans MS"/>
              </a:rPr>
              <a:t> </a:t>
            </a:r>
            <a:r>
              <a:rPr sz="900" spc="-5" dirty="0">
                <a:latin typeface="Comic Sans MS"/>
                <a:cs typeface="Comic Sans MS"/>
              </a:rPr>
              <a:t>C.F.</a:t>
            </a:r>
            <a:r>
              <a:rPr sz="900" spc="254" dirty="0">
                <a:latin typeface="Comic Sans MS"/>
                <a:cs typeface="Comic Sans MS"/>
              </a:rPr>
              <a:t> </a:t>
            </a:r>
            <a:r>
              <a:rPr sz="900" spc="-5" dirty="0">
                <a:latin typeface="Comic Sans MS"/>
                <a:cs typeface="Comic Sans MS"/>
              </a:rPr>
              <a:t>Wagner</a:t>
            </a:r>
            <a:r>
              <a:rPr sz="900" spc="260" dirty="0">
                <a:latin typeface="Comic Sans MS"/>
                <a:cs typeface="Comic Sans MS"/>
              </a:rPr>
              <a:t> </a:t>
            </a:r>
            <a:r>
              <a:rPr sz="900" spc="-5" dirty="0">
                <a:latin typeface="Comic Sans MS"/>
                <a:cs typeface="Comic Sans MS"/>
              </a:rPr>
              <a:t>and</a:t>
            </a:r>
            <a:r>
              <a:rPr sz="900" spc="260" dirty="0">
                <a:latin typeface="Comic Sans MS"/>
                <a:cs typeface="Comic Sans MS"/>
              </a:rPr>
              <a:t> </a:t>
            </a:r>
            <a:r>
              <a:rPr sz="900" spc="-5" dirty="0">
                <a:latin typeface="Comic Sans MS"/>
                <a:cs typeface="Comic Sans MS"/>
              </a:rPr>
              <a:t>R.D. </a:t>
            </a:r>
            <a:r>
              <a:rPr sz="900" dirty="0">
                <a:latin typeface="Comic Sans MS"/>
                <a:cs typeface="Comic Sans MS"/>
              </a:rPr>
              <a:t> </a:t>
            </a:r>
            <a:r>
              <a:rPr sz="900" spc="-5" dirty="0">
                <a:latin typeface="Comic Sans MS"/>
                <a:cs typeface="Comic Sans MS"/>
              </a:rPr>
              <a:t>Evans, McGraw-HilI Book Company, Inc., New York, </a:t>
            </a:r>
            <a:r>
              <a:rPr sz="900" dirty="0">
                <a:latin typeface="Comic Sans MS"/>
                <a:cs typeface="Comic Sans MS"/>
              </a:rPr>
              <a:t> </a:t>
            </a:r>
            <a:r>
              <a:rPr sz="900" spc="-5" dirty="0">
                <a:latin typeface="Comic Sans MS"/>
                <a:cs typeface="Comic Sans MS"/>
              </a:rPr>
              <a:t>NY, 1933.</a:t>
            </a:r>
            <a:r>
              <a:rPr sz="900" spc="5" dirty="0">
                <a:latin typeface="Comic Sans MS"/>
                <a:cs typeface="Comic Sans MS"/>
              </a:rPr>
              <a:t> </a:t>
            </a:r>
            <a:r>
              <a:rPr sz="900" spc="-5" dirty="0">
                <a:latin typeface="Comic Sans MS"/>
                <a:cs typeface="Comic Sans MS"/>
              </a:rPr>
              <a:t>Chapter</a:t>
            </a:r>
            <a:r>
              <a:rPr sz="900" dirty="0">
                <a:latin typeface="Comic Sans MS"/>
                <a:cs typeface="Comic Sans MS"/>
              </a:rPr>
              <a:t> </a:t>
            </a:r>
            <a:r>
              <a:rPr sz="900" spc="-5" dirty="0">
                <a:latin typeface="Comic Sans MS"/>
                <a:cs typeface="Comic Sans MS"/>
              </a:rPr>
              <a:t>5,</a:t>
            </a:r>
            <a:r>
              <a:rPr sz="900" dirty="0">
                <a:latin typeface="Comic Sans MS"/>
                <a:cs typeface="Comic Sans MS"/>
              </a:rPr>
              <a:t> </a:t>
            </a:r>
            <a:r>
              <a:rPr sz="900" spc="-5" dirty="0">
                <a:latin typeface="Comic Sans MS"/>
                <a:cs typeface="Comic Sans MS"/>
              </a:rPr>
              <a:t>pp</a:t>
            </a:r>
            <a:r>
              <a:rPr sz="900" dirty="0">
                <a:latin typeface="Comic Sans MS"/>
                <a:cs typeface="Comic Sans MS"/>
              </a:rPr>
              <a:t> </a:t>
            </a:r>
            <a:r>
              <a:rPr sz="900" spc="-5" dirty="0">
                <a:latin typeface="Comic Sans MS"/>
                <a:cs typeface="Comic Sans MS"/>
              </a:rPr>
              <a:t>91-96.</a:t>
            </a:r>
            <a:endParaRPr sz="900">
              <a:latin typeface="Comic Sans MS"/>
              <a:cs typeface="Comic Sans MS"/>
            </a:endParaRPr>
          </a:p>
        </p:txBody>
      </p:sp>
      <p:sp>
        <p:nvSpPr>
          <p:cNvPr id="14" name="object 14"/>
          <p:cNvSpPr txBox="1"/>
          <p:nvPr/>
        </p:nvSpPr>
        <p:spPr>
          <a:xfrm>
            <a:off x="9425481" y="3897159"/>
            <a:ext cx="123825"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9.</a:t>
            </a:r>
            <a:endParaRPr sz="900">
              <a:latin typeface="Comic Sans MS"/>
              <a:cs typeface="Comic Sans MS"/>
            </a:endParaRPr>
          </a:p>
        </p:txBody>
      </p:sp>
      <p:sp>
        <p:nvSpPr>
          <p:cNvPr id="15" name="object 15"/>
          <p:cNvSpPr txBox="1"/>
          <p:nvPr/>
        </p:nvSpPr>
        <p:spPr>
          <a:xfrm>
            <a:off x="9790891" y="3875068"/>
            <a:ext cx="2688590" cy="821690"/>
          </a:xfrm>
          <a:prstGeom prst="rect">
            <a:avLst/>
          </a:prstGeom>
        </p:spPr>
        <p:txBody>
          <a:bodyPr vert="horz" wrap="square" lIns="0" tIns="12700" rIns="0" bIns="0" rtlCol="0">
            <a:spAutoFit/>
          </a:bodyPr>
          <a:lstStyle/>
          <a:p>
            <a:pPr marL="12700" marR="5080" indent="-635" algn="just">
              <a:lnSpc>
                <a:spcPct val="116100"/>
              </a:lnSpc>
              <a:spcBef>
                <a:spcPts val="100"/>
              </a:spcBef>
            </a:pPr>
            <a:r>
              <a:rPr sz="900" spc="-5" dirty="0">
                <a:latin typeface="Comic Sans MS"/>
                <a:cs typeface="Comic Sans MS"/>
              </a:rPr>
              <a:t>Gisb,</a:t>
            </a:r>
            <a:r>
              <a:rPr sz="900" dirty="0">
                <a:latin typeface="Comic Sans MS"/>
                <a:cs typeface="Comic Sans MS"/>
              </a:rPr>
              <a:t> </a:t>
            </a:r>
            <a:r>
              <a:rPr sz="900" spc="-5" dirty="0">
                <a:latin typeface="Comic Sans MS"/>
                <a:cs typeface="Comic Sans MS"/>
              </a:rPr>
              <a:t>W.B.,</a:t>
            </a:r>
            <a:r>
              <a:rPr sz="900" dirty="0">
                <a:latin typeface="Comic Sans MS"/>
                <a:cs typeface="Comic Sans MS"/>
              </a:rPr>
              <a:t> </a:t>
            </a:r>
            <a:r>
              <a:rPr sz="900" spc="-5" dirty="0">
                <a:latin typeface="Comic Sans MS"/>
                <a:cs typeface="Comic Sans MS"/>
              </a:rPr>
              <a:t>Ferro,</a:t>
            </a:r>
            <a:r>
              <a:rPr sz="900" dirty="0">
                <a:latin typeface="Comic Sans MS"/>
                <a:cs typeface="Comic Sans MS"/>
              </a:rPr>
              <a:t> </a:t>
            </a:r>
            <a:r>
              <a:rPr sz="900" spc="-5" dirty="0">
                <a:latin typeface="Comic Sans MS"/>
                <a:cs typeface="Comic Sans MS"/>
              </a:rPr>
              <a:t>W.E.,</a:t>
            </a:r>
            <a:r>
              <a:rPr sz="900" dirty="0">
                <a:latin typeface="Comic Sans MS"/>
                <a:cs typeface="Comic Sans MS"/>
              </a:rPr>
              <a:t> </a:t>
            </a:r>
            <a:r>
              <a:rPr sz="900" spc="-5" dirty="0">
                <a:latin typeface="Comic Sans MS"/>
                <a:cs typeface="Comic Sans MS"/>
              </a:rPr>
              <a:t>and</a:t>
            </a:r>
            <a:r>
              <a:rPr sz="900" dirty="0">
                <a:latin typeface="Comic Sans MS"/>
                <a:cs typeface="Comic Sans MS"/>
              </a:rPr>
              <a:t> </a:t>
            </a:r>
            <a:r>
              <a:rPr sz="900" spc="-5" dirty="0">
                <a:latin typeface="Comic Sans MS"/>
                <a:cs typeface="Comic Sans MS"/>
              </a:rPr>
              <a:t>Rockefeller,</a:t>
            </a:r>
            <a:r>
              <a:rPr sz="900" dirty="0">
                <a:latin typeface="Comic Sans MS"/>
                <a:cs typeface="Comic Sans MS"/>
              </a:rPr>
              <a:t> </a:t>
            </a:r>
            <a:r>
              <a:rPr sz="900" spc="-5" dirty="0">
                <a:latin typeface="Comic Sans MS"/>
                <a:cs typeface="Comic Sans MS"/>
              </a:rPr>
              <a:t>G.D., </a:t>
            </a:r>
            <a:r>
              <a:rPr sz="900" dirty="0">
                <a:latin typeface="Comic Sans MS"/>
                <a:cs typeface="Comic Sans MS"/>
              </a:rPr>
              <a:t> </a:t>
            </a:r>
            <a:r>
              <a:rPr sz="900" spc="-5" dirty="0">
                <a:latin typeface="Comic Sans MS"/>
                <a:cs typeface="Comic Sans MS"/>
              </a:rPr>
              <a:t>"Rotor</a:t>
            </a:r>
            <a:r>
              <a:rPr sz="900" dirty="0">
                <a:latin typeface="Comic Sans MS"/>
                <a:cs typeface="Comic Sans MS"/>
              </a:rPr>
              <a:t> </a:t>
            </a:r>
            <a:r>
              <a:rPr sz="900" spc="-5" dirty="0">
                <a:latin typeface="Comic Sans MS"/>
                <a:cs typeface="Comic Sans MS"/>
              </a:rPr>
              <a:t>Heating</a:t>
            </a:r>
            <a:r>
              <a:rPr sz="900" dirty="0">
                <a:latin typeface="Comic Sans MS"/>
                <a:cs typeface="Comic Sans MS"/>
              </a:rPr>
              <a:t> </a:t>
            </a:r>
            <a:r>
              <a:rPr sz="900" spc="-5" dirty="0">
                <a:latin typeface="Comic Sans MS"/>
                <a:cs typeface="Comic Sans MS"/>
              </a:rPr>
              <a:t>Effects</a:t>
            </a:r>
            <a:r>
              <a:rPr sz="900" dirty="0">
                <a:latin typeface="Comic Sans MS"/>
                <a:cs typeface="Comic Sans MS"/>
              </a:rPr>
              <a:t> </a:t>
            </a:r>
            <a:r>
              <a:rPr sz="900" spc="-5" dirty="0">
                <a:latin typeface="Comic Sans MS"/>
                <a:cs typeface="Comic Sans MS"/>
              </a:rPr>
              <a:t>From</a:t>
            </a:r>
            <a:r>
              <a:rPr sz="900" dirty="0">
                <a:latin typeface="Comic Sans MS"/>
                <a:cs typeface="Comic Sans MS"/>
              </a:rPr>
              <a:t> </a:t>
            </a:r>
            <a:r>
              <a:rPr sz="900" spc="-5" dirty="0">
                <a:latin typeface="Comic Sans MS"/>
                <a:cs typeface="Comic Sans MS"/>
              </a:rPr>
              <a:t>Geomagnetic </a:t>
            </a:r>
            <a:r>
              <a:rPr sz="900" spc="-254" dirty="0">
                <a:latin typeface="Comic Sans MS"/>
                <a:cs typeface="Comic Sans MS"/>
              </a:rPr>
              <a:t> </a:t>
            </a:r>
            <a:r>
              <a:rPr sz="900" spc="-5" dirty="0">
                <a:latin typeface="Comic Sans MS"/>
                <a:cs typeface="Comic Sans MS"/>
              </a:rPr>
              <a:t>Induced Currents," Presented to the IEEE/PES </a:t>
            </a:r>
            <a:r>
              <a:rPr sz="900" dirty="0">
                <a:latin typeface="Comic Sans MS"/>
                <a:cs typeface="Comic Sans MS"/>
              </a:rPr>
              <a:t> </a:t>
            </a:r>
            <a:r>
              <a:rPr sz="900" spc="-5" dirty="0">
                <a:latin typeface="Comic Sans MS"/>
                <a:cs typeface="Comic Sans MS"/>
              </a:rPr>
              <a:t>1993 Summer Meeting, Vancouver, B.C., Canada, </a:t>
            </a:r>
            <a:r>
              <a:rPr sz="900" dirty="0">
                <a:latin typeface="Comic Sans MS"/>
                <a:cs typeface="Comic Sans MS"/>
              </a:rPr>
              <a:t> </a:t>
            </a:r>
            <a:r>
              <a:rPr sz="900" spc="-5" dirty="0">
                <a:latin typeface="Comic Sans MS"/>
                <a:cs typeface="Comic Sans MS"/>
              </a:rPr>
              <a:t>July</a:t>
            </a:r>
            <a:r>
              <a:rPr sz="900" dirty="0">
                <a:latin typeface="Comic Sans MS"/>
                <a:cs typeface="Comic Sans MS"/>
              </a:rPr>
              <a:t> </a:t>
            </a:r>
            <a:r>
              <a:rPr sz="900" spc="-5" dirty="0">
                <a:latin typeface="Comic Sans MS"/>
                <a:cs typeface="Comic Sans MS"/>
              </a:rPr>
              <a:t>18-22,1993.</a:t>
            </a:r>
            <a:r>
              <a:rPr sz="900" dirty="0">
                <a:latin typeface="Comic Sans MS"/>
                <a:cs typeface="Comic Sans MS"/>
              </a:rPr>
              <a:t> </a:t>
            </a:r>
            <a:r>
              <a:rPr sz="900" spc="-5" dirty="0">
                <a:latin typeface="Comic Sans MS"/>
                <a:cs typeface="Comic Sans MS"/>
              </a:rPr>
              <a:t>93</a:t>
            </a:r>
            <a:r>
              <a:rPr sz="900" dirty="0">
                <a:latin typeface="Comic Sans MS"/>
                <a:cs typeface="Comic Sans MS"/>
              </a:rPr>
              <a:t> </a:t>
            </a:r>
            <a:r>
              <a:rPr sz="900" spc="-5" dirty="0">
                <a:latin typeface="Comic Sans MS"/>
                <a:cs typeface="Comic Sans MS"/>
              </a:rPr>
              <a:t>SM</a:t>
            </a:r>
            <a:r>
              <a:rPr sz="900" dirty="0">
                <a:latin typeface="Comic Sans MS"/>
                <a:cs typeface="Comic Sans MS"/>
              </a:rPr>
              <a:t> </a:t>
            </a:r>
            <a:r>
              <a:rPr sz="900" spc="-5" dirty="0">
                <a:latin typeface="Comic Sans MS"/>
                <a:cs typeface="Comic Sans MS"/>
              </a:rPr>
              <a:t>378-0</a:t>
            </a:r>
            <a:r>
              <a:rPr sz="900" dirty="0">
                <a:latin typeface="Comic Sans MS"/>
                <a:cs typeface="Comic Sans MS"/>
              </a:rPr>
              <a:t> </a:t>
            </a:r>
            <a:r>
              <a:rPr sz="900" spc="-5" dirty="0">
                <a:latin typeface="Comic Sans MS"/>
                <a:cs typeface="Comic Sans MS"/>
              </a:rPr>
              <a:t>PWRD.</a:t>
            </a:r>
            <a:endParaRPr sz="900">
              <a:latin typeface="Comic Sans MS"/>
              <a:cs typeface="Comic Sans MS"/>
            </a:endParaRPr>
          </a:p>
        </p:txBody>
      </p:sp>
      <p:sp>
        <p:nvSpPr>
          <p:cNvPr id="16" name="object 16"/>
          <p:cNvSpPr txBox="1"/>
          <p:nvPr/>
        </p:nvSpPr>
        <p:spPr>
          <a:xfrm>
            <a:off x="9425481" y="4823588"/>
            <a:ext cx="3053715" cy="662305"/>
          </a:xfrm>
          <a:prstGeom prst="rect">
            <a:avLst/>
          </a:prstGeom>
        </p:spPr>
        <p:txBody>
          <a:bodyPr vert="horz" wrap="square" lIns="0" tIns="12700" rIns="0" bIns="0" rtlCol="0">
            <a:spAutoFit/>
          </a:bodyPr>
          <a:lstStyle/>
          <a:p>
            <a:pPr marL="377825" marR="5080" indent="-365760" algn="just">
              <a:lnSpc>
                <a:spcPct val="116100"/>
              </a:lnSpc>
              <a:spcBef>
                <a:spcPts val="100"/>
              </a:spcBef>
            </a:pPr>
            <a:r>
              <a:rPr sz="900" spc="-5" dirty="0">
                <a:latin typeface="Comic Sans MS"/>
                <a:cs typeface="Comic Sans MS"/>
              </a:rPr>
              <a:t>10.</a:t>
            </a:r>
            <a:r>
              <a:rPr sz="900" dirty="0">
                <a:latin typeface="Comic Sans MS"/>
                <a:cs typeface="Comic Sans MS"/>
              </a:rPr>
              <a:t> </a:t>
            </a:r>
            <a:r>
              <a:rPr sz="900" spc="-5" dirty="0">
                <a:latin typeface="Comic Sans MS"/>
                <a:cs typeface="Comic Sans MS"/>
              </a:rPr>
              <a:t>Bozoki,</a:t>
            </a:r>
            <a:r>
              <a:rPr sz="900" dirty="0">
                <a:latin typeface="Comic Sans MS"/>
                <a:cs typeface="Comic Sans MS"/>
              </a:rPr>
              <a:t> </a:t>
            </a:r>
            <a:r>
              <a:rPr sz="900" spc="-5" dirty="0">
                <a:latin typeface="Comic Sans MS"/>
                <a:cs typeface="Comic Sans MS"/>
              </a:rPr>
              <a:t>B.,</a:t>
            </a:r>
            <a:r>
              <a:rPr sz="900" dirty="0">
                <a:latin typeface="Comic Sans MS"/>
                <a:cs typeface="Comic Sans MS"/>
              </a:rPr>
              <a:t> </a:t>
            </a:r>
            <a:r>
              <a:rPr sz="900" spc="-5" dirty="0">
                <a:latin typeface="Comic Sans MS"/>
                <a:cs typeface="Comic Sans MS"/>
              </a:rPr>
              <a:t>"Protective</a:t>
            </a:r>
            <a:r>
              <a:rPr sz="900" dirty="0">
                <a:latin typeface="Comic Sans MS"/>
                <a:cs typeface="Comic Sans MS"/>
              </a:rPr>
              <a:t> </a:t>
            </a:r>
            <a:r>
              <a:rPr sz="900" spc="-5" dirty="0">
                <a:latin typeface="Comic Sans MS"/>
                <a:cs typeface="Comic Sans MS"/>
              </a:rPr>
              <a:t>Relaying</a:t>
            </a:r>
            <a:r>
              <a:rPr sz="900" dirty="0">
                <a:latin typeface="Comic Sans MS"/>
                <a:cs typeface="Comic Sans MS"/>
              </a:rPr>
              <a:t> </a:t>
            </a:r>
            <a:r>
              <a:rPr sz="900" spc="-5" dirty="0">
                <a:latin typeface="Comic Sans MS"/>
                <a:cs typeface="Comic Sans MS"/>
              </a:rPr>
              <a:t>Implication</a:t>
            </a:r>
            <a:r>
              <a:rPr sz="900" dirty="0">
                <a:latin typeface="Comic Sans MS"/>
                <a:cs typeface="Comic Sans MS"/>
              </a:rPr>
              <a:t> </a:t>
            </a:r>
            <a:r>
              <a:rPr sz="900" spc="-5" dirty="0">
                <a:latin typeface="Comic Sans MS"/>
                <a:cs typeface="Comic Sans MS"/>
              </a:rPr>
              <a:t>of </a:t>
            </a:r>
            <a:r>
              <a:rPr sz="900" dirty="0">
                <a:latin typeface="Comic Sans MS"/>
                <a:cs typeface="Comic Sans MS"/>
              </a:rPr>
              <a:t> </a:t>
            </a:r>
            <a:r>
              <a:rPr sz="900" spc="-5" dirty="0">
                <a:latin typeface="Comic Sans MS"/>
                <a:cs typeface="Comic Sans MS"/>
              </a:rPr>
              <a:t>Geomagnetic</a:t>
            </a:r>
            <a:r>
              <a:rPr sz="900" dirty="0">
                <a:latin typeface="Comic Sans MS"/>
                <a:cs typeface="Comic Sans MS"/>
              </a:rPr>
              <a:t> </a:t>
            </a:r>
            <a:r>
              <a:rPr sz="900" spc="-5" dirty="0">
                <a:latin typeface="Comic Sans MS"/>
                <a:cs typeface="Comic Sans MS"/>
              </a:rPr>
              <a:t>Disturbances,"</a:t>
            </a:r>
            <a:r>
              <a:rPr sz="900" dirty="0">
                <a:latin typeface="Comic Sans MS"/>
                <a:cs typeface="Comic Sans MS"/>
              </a:rPr>
              <a:t> </a:t>
            </a:r>
            <a:r>
              <a:rPr sz="900" spc="-5" dirty="0">
                <a:latin typeface="Comic Sans MS"/>
                <a:cs typeface="Comic Sans MS"/>
              </a:rPr>
              <a:t>Canadian</a:t>
            </a:r>
            <a:r>
              <a:rPr sz="900" dirty="0">
                <a:latin typeface="Comic Sans MS"/>
                <a:cs typeface="Comic Sans MS"/>
              </a:rPr>
              <a:t> </a:t>
            </a:r>
            <a:r>
              <a:rPr sz="900" spc="-5" dirty="0">
                <a:latin typeface="Comic Sans MS"/>
                <a:cs typeface="Comic Sans MS"/>
              </a:rPr>
              <a:t>Electrical </a:t>
            </a:r>
            <a:r>
              <a:rPr sz="900" dirty="0">
                <a:latin typeface="Comic Sans MS"/>
                <a:cs typeface="Comic Sans MS"/>
              </a:rPr>
              <a:t> </a:t>
            </a:r>
            <a:r>
              <a:rPr sz="900" spc="-5" dirty="0">
                <a:latin typeface="Comic Sans MS"/>
                <a:cs typeface="Comic Sans MS"/>
              </a:rPr>
              <a:t>Association, Power System Planning &amp; Operations, </a:t>
            </a:r>
            <a:r>
              <a:rPr sz="900" dirty="0">
                <a:latin typeface="Comic Sans MS"/>
                <a:cs typeface="Comic Sans MS"/>
              </a:rPr>
              <a:t> </a:t>
            </a:r>
            <a:r>
              <a:rPr sz="900" spc="-5" dirty="0">
                <a:latin typeface="Comic Sans MS"/>
                <a:cs typeface="Comic Sans MS"/>
              </a:rPr>
              <a:t>May</a:t>
            </a:r>
            <a:r>
              <a:rPr sz="900" dirty="0">
                <a:latin typeface="Comic Sans MS"/>
                <a:cs typeface="Comic Sans MS"/>
              </a:rPr>
              <a:t> </a:t>
            </a:r>
            <a:r>
              <a:rPr sz="900" spc="-5" dirty="0">
                <a:latin typeface="Comic Sans MS"/>
                <a:cs typeface="Comic Sans MS"/>
              </a:rPr>
              <a:t>1991,</a:t>
            </a:r>
            <a:r>
              <a:rPr sz="900" dirty="0">
                <a:latin typeface="Comic Sans MS"/>
                <a:cs typeface="Comic Sans MS"/>
              </a:rPr>
              <a:t> </a:t>
            </a:r>
            <a:r>
              <a:rPr sz="900" spc="-5" dirty="0">
                <a:latin typeface="Comic Sans MS"/>
                <a:cs typeface="Comic Sans MS"/>
              </a:rPr>
              <a:t>Toronto,</a:t>
            </a:r>
            <a:r>
              <a:rPr sz="900" dirty="0">
                <a:latin typeface="Comic Sans MS"/>
                <a:cs typeface="Comic Sans MS"/>
              </a:rPr>
              <a:t> </a:t>
            </a:r>
            <a:r>
              <a:rPr sz="900" spc="-5" dirty="0">
                <a:latin typeface="Comic Sans MS"/>
                <a:cs typeface="Comic Sans MS"/>
              </a:rPr>
              <a:t>Ontario,</a:t>
            </a:r>
            <a:r>
              <a:rPr sz="900" dirty="0">
                <a:latin typeface="Comic Sans MS"/>
                <a:cs typeface="Comic Sans MS"/>
              </a:rPr>
              <a:t> </a:t>
            </a:r>
            <a:r>
              <a:rPr sz="900" spc="-5" dirty="0">
                <a:latin typeface="Comic Sans MS"/>
                <a:cs typeface="Comic Sans MS"/>
              </a:rPr>
              <a:t>Canada.</a:t>
            </a:r>
            <a:endParaRPr sz="900">
              <a:latin typeface="Comic Sans MS"/>
              <a:cs typeface="Comic Sans MS"/>
            </a:endParaRPr>
          </a:p>
        </p:txBody>
      </p:sp>
      <p:sp>
        <p:nvSpPr>
          <p:cNvPr id="17" name="object 17"/>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18" name="object 18"/>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19" name="object 19"/>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61</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10299" y="976211"/>
            <a:ext cx="2799715" cy="479618"/>
          </a:xfrm>
          <a:prstGeom prst="rect">
            <a:avLst/>
          </a:prstGeom>
        </p:spPr>
        <p:txBody>
          <a:bodyPr vert="horz" wrap="square" lIns="0" tIns="12700" rIns="0" bIns="0" rtlCol="0">
            <a:spAutoFit/>
          </a:bodyPr>
          <a:lstStyle/>
          <a:p>
            <a:pPr algn="ctr">
              <a:spcBef>
                <a:spcPts val="100"/>
              </a:spcBef>
            </a:pPr>
            <a:r>
              <a:rPr sz="1000" b="1" spc="-5" dirty="0">
                <a:latin typeface="Comic Sans MS"/>
                <a:cs typeface="Comic Sans MS"/>
              </a:rPr>
              <a:t>SECCIÓN</a:t>
            </a:r>
            <a:r>
              <a:rPr sz="1000" b="1" spc="-40" dirty="0">
                <a:latin typeface="Comic Sans MS"/>
                <a:cs typeface="Comic Sans MS"/>
              </a:rPr>
              <a:t> </a:t>
            </a:r>
            <a:r>
              <a:rPr sz="1000" b="1" spc="-5" dirty="0">
                <a:latin typeface="Comic Sans MS"/>
                <a:cs typeface="Comic Sans MS"/>
              </a:rPr>
              <a:t>11</a:t>
            </a:r>
            <a:endParaRPr sz="1000">
              <a:latin typeface="Comic Sans MS"/>
              <a:cs typeface="Comic Sans MS"/>
            </a:endParaRPr>
          </a:p>
          <a:p>
            <a:pPr>
              <a:spcBef>
                <a:spcPts val="65"/>
              </a:spcBef>
            </a:pPr>
            <a:endParaRPr sz="950">
              <a:latin typeface="Comic Sans MS"/>
              <a:cs typeface="Comic Sans MS"/>
            </a:endParaRPr>
          </a:p>
          <a:p>
            <a:pPr algn="ctr">
              <a:spcBef>
                <a:spcPts val="5"/>
              </a:spcBef>
            </a:pPr>
            <a:r>
              <a:rPr sz="1000" b="1" spc="-5" dirty="0">
                <a:latin typeface="Comic Sans MS"/>
                <a:cs typeface="Comic Sans MS"/>
              </a:rPr>
              <a:t>PROTECCIÓN</a:t>
            </a:r>
            <a:r>
              <a:rPr sz="1000" b="1" spc="5" dirty="0">
                <a:latin typeface="Comic Sans MS"/>
                <a:cs typeface="Comic Sans MS"/>
              </a:rPr>
              <a:t> </a:t>
            </a:r>
            <a:r>
              <a:rPr sz="1000" b="1" spc="-5" dirty="0">
                <a:latin typeface="Comic Sans MS"/>
                <a:cs typeface="Comic Sans MS"/>
              </a:rPr>
              <a:t>DE</a:t>
            </a:r>
            <a:r>
              <a:rPr sz="1000" b="1" spc="10" dirty="0">
                <a:latin typeface="Comic Sans MS"/>
                <a:cs typeface="Comic Sans MS"/>
              </a:rPr>
              <a:t> </a:t>
            </a:r>
            <a:r>
              <a:rPr sz="1000" b="1" spc="-5" dirty="0">
                <a:latin typeface="Comic Sans MS"/>
                <a:cs typeface="Comic Sans MS"/>
              </a:rPr>
              <a:t>RESPALDO</a:t>
            </a:r>
            <a:r>
              <a:rPr sz="1000" b="1" dirty="0">
                <a:latin typeface="Comic Sans MS"/>
                <a:cs typeface="Comic Sans MS"/>
              </a:rPr>
              <a:t> </a:t>
            </a:r>
            <a:r>
              <a:rPr sz="1000" b="1" spc="-5" dirty="0">
                <a:latin typeface="Comic Sans MS"/>
                <a:cs typeface="Comic Sans MS"/>
              </a:rPr>
              <a:t>DEL</a:t>
            </a:r>
            <a:r>
              <a:rPr sz="1000" b="1" spc="10" dirty="0">
                <a:latin typeface="Comic Sans MS"/>
                <a:cs typeface="Comic Sans MS"/>
              </a:rPr>
              <a:t> </a:t>
            </a:r>
            <a:r>
              <a:rPr sz="1000" b="1" spc="-5" dirty="0">
                <a:latin typeface="Comic Sans MS"/>
                <a:cs typeface="Comic Sans MS"/>
              </a:rPr>
              <a:t>SISTEMA</a:t>
            </a:r>
            <a:endParaRPr sz="1000">
              <a:latin typeface="Comic Sans MS"/>
              <a:cs typeface="Comic Sans MS"/>
            </a:endParaRPr>
          </a:p>
        </p:txBody>
      </p:sp>
      <p:sp>
        <p:nvSpPr>
          <p:cNvPr id="3" name="object 3"/>
          <p:cNvSpPr txBox="1"/>
          <p:nvPr/>
        </p:nvSpPr>
        <p:spPr>
          <a:xfrm>
            <a:off x="5942189" y="1633707"/>
            <a:ext cx="599440"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RESUMEN</a:t>
            </a:r>
            <a:endParaRPr sz="900">
              <a:latin typeface="Comic Sans MS"/>
              <a:cs typeface="Comic Sans MS"/>
            </a:endParaRPr>
          </a:p>
        </p:txBody>
      </p:sp>
      <p:sp>
        <p:nvSpPr>
          <p:cNvPr id="4" name="object 4"/>
          <p:cNvSpPr txBox="1"/>
          <p:nvPr/>
        </p:nvSpPr>
        <p:spPr>
          <a:xfrm>
            <a:off x="5942190" y="1923225"/>
            <a:ext cx="3053715" cy="177800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 protección de respaldo del sistema como es aplicada a </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consiste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relés</a:t>
            </a:r>
            <a:r>
              <a:rPr sz="900" spc="254" dirty="0">
                <a:latin typeface="Comic Sans MS"/>
                <a:cs typeface="Comic Sans MS"/>
              </a:rPr>
              <a:t> </a:t>
            </a:r>
            <a:r>
              <a:rPr sz="900" spc="-5" dirty="0">
                <a:latin typeface="Comic Sans MS"/>
                <a:cs typeface="Comic Sans MS"/>
              </a:rPr>
              <a:t>con </a:t>
            </a:r>
            <a:r>
              <a:rPr sz="900" dirty="0">
                <a:latin typeface="Comic Sans MS"/>
                <a:cs typeface="Comic Sans MS"/>
              </a:rPr>
              <a:t> </a:t>
            </a:r>
            <a:r>
              <a:rPr sz="900" spc="-5" dirty="0">
                <a:latin typeface="Comic Sans MS"/>
                <a:cs typeface="Comic Sans MS"/>
              </a:rPr>
              <a:t>retardo de tiempo para detectar fallas en el sistema que </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han</a:t>
            </a:r>
            <a:r>
              <a:rPr sz="900" dirty="0">
                <a:latin typeface="Comic Sans MS"/>
                <a:cs typeface="Comic Sans MS"/>
              </a:rPr>
              <a:t> </a:t>
            </a:r>
            <a:r>
              <a:rPr sz="900" spc="-5" dirty="0">
                <a:latin typeface="Comic Sans MS"/>
                <a:cs typeface="Comic Sans MS"/>
              </a:rPr>
              <a:t>sido</a:t>
            </a:r>
            <a:r>
              <a:rPr sz="900" dirty="0">
                <a:latin typeface="Comic Sans MS"/>
                <a:cs typeface="Comic Sans MS"/>
              </a:rPr>
              <a:t> </a:t>
            </a:r>
            <a:r>
              <a:rPr sz="900" spc="-5" dirty="0">
                <a:latin typeface="Comic Sans MS"/>
                <a:cs typeface="Comic Sans MS"/>
              </a:rPr>
              <a:t>adecuadamente</a:t>
            </a:r>
            <a:r>
              <a:rPr sz="900" dirty="0">
                <a:latin typeface="Comic Sans MS"/>
                <a:cs typeface="Comic Sans MS"/>
              </a:rPr>
              <a:t> </a:t>
            </a:r>
            <a:r>
              <a:rPr sz="900" spc="-5" dirty="0">
                <a:latin typeface="Comic Sans MS"/>
                <a:cs typeface="Comic Sans MS"/>
              </a:rPr>
              <a:t>aisladas</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primaria,</a:t>
            </a:r>
            <a:r>
              <a:rPr sz="900" dirty="0">
                <a:latin typeface="Comic Sans MS"/>
                <a:cs typeface="Comic Sans MS"/>
              </a:rPr>
              <a:t> </a:t>
            </a:r>
            <a:r>
              <a:rPr sz="900" spc="-5" dirty="0">
                <a:latin typeface="Comic Sans MS"/>
                <a:cs typeface="Comic Sans MS"/>
              </a:rPr>
              <a:t>requiriendo</a:t>
            </a:r>
            <a:r>
              <a:rPr sz="900" dirty="0">
                <a:latin typeface="Comic Sans MS"/>
                <a:cs typeface="Comic Sans MS"/>
              </a:rPr>
              <a:t> </a:t>
            </a:r>
            <a:r>
              <a:rPr sz="900" spc="-5" dirty="0">
                <a:latin typeface="Comic Sans MS"/>
                <a:cs typeface="Comic Sans MS"/>
              </a:rPr>
              <a:t>el</a:t>
            </a:r>
            <a:r>
              <a:rPr sz="900" spc="260" dirty="0">
                <a:latin typeface="Comic Sans MS"/>
                <a:cs typeface="Comic Sans MS"/>
              </a:rPr>
              <a:t> </a:t>
            </a:r>
            <a:r>
              <a:rPr sz="900" spc="-5" dirty="0">
                <a:latin typeface="Comic Sans MS"/>
                <a:cs typeface="Comic Sans MS"/>
              </a:rPr>
              <a:t>disparo</a:t>
            </a:r>
            <a:r>
              <a:rPr sz="900" spc="26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Esta</a:t>
            </a:r>
            <a:r>
              <a:rPr sz="900" dirty="0">
                <a:latin typeface="Comic Sans MS"/>
                <a:cs typeface="Comic Sans MS"/>
              </a:rPr>
              <a:t> </a:t>
            </a:r>
            <a:r>
              <a:rPr sz="900" spc="-5" dirty="0">
                <a:latin typeface="Comic Sans MS"/>
                <a:cs typeface="Comic Sans MS"/>
              </a:rPr>
              <a:t>sección</a:t>
            </a:r>
            <a:r>
              <a:rPr sz="900" dirty="0">
                <a:latin typeface="Comic Sans MS"/>
                <a:cs typeface="Comic Sans MS"/>
              </a:rPr>
              <a:t> </a:t>
            </a:r>
            <a:r>
              <a:rPr sz="900" spc="-5" dirty="0">
                <a:latin typeface="Comic Sans MS"/>
                <a:cs typeface="Comic Sans MS"/>
              </a:rPr>
              <a:t>cubre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tipos</a:t>
            </a:r>
            <a:r>
              <a:rPr sz="900" dirty="0">
                <a:latin typeface="Comic Sans MS"/>
                <a:cs typeface="Comic Sans MS"/>
              </a:rPr>
              <a:t> </a:t>
            </a:r>
            <a:r>
              <a:rPr sz="900" spc="-5" dirty="0">
                <a:latin typeface="Comic Sans MS"/>
                <a:cs typeface="Comic Sans MS"/>
              </a:rPr>
              <a:t>básicos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protección de respaldo que son ampliamente usados para </a:t>
            </a:r>
            <a:r>
              <a:rPr sz="900" dirty="0">
                <a:latin typeface="Comic Sans MS"/>
                <a:cs typeface="Comic Sans MS"/>
              </a:rPr>
              <a:t> </a:t>
            </a:r>
            <a:r>
              <a:rPr sz="900" spc="-5" dirty="0">
                <a:latin typeface="Comic Sans MS"/>
                <a:cs typeface="Comic Sans MS"/>
              </a:rPr>
              <a:t>generadores</a:t>
            </a:r>
            <a:r>
              <a:rPr sz="900" dirty="0">
                <a:latin typeface="Comic Sans MS"/>
                <a:cs typeface="Comic Sans MS"/>
              </a:rPr>
              <a:t> </a:t>
            </a:r>
            <a:r>
              <a:rPr sz="900" spc="-5" dirty="0">
                <a:latin typeface="Comic Sans MS"/>
                <a:cs typeface="Comic Sans MS"/>
              </a:rPr>
              <a:t>sincrónicos.</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tipos</a:t>
            </a:r>
            <a:r>
              <a:rPr sz="90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relés</a:t>
            </a:r>
            <a:r>
              <a:rPr sz="900" spc="26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protección usados, sus propósitos y consideraciones de </a:t>
            </a:r>
            <a:r>
              <a:rPr sz="900" dirty="0">
                <a:latin typeface="Comic Sans MS"/>
                <a:cs typeface="Comic Sans MS"/>
              </a:rPr>
              <a:t> </a:t>
            </a:r>
            <a:r>
              <a:rPr sz="900" spc="-5" dirty="0">
                <a:latin typeface="Comic Sans MS"/>
                <a:cs typeface="Comic Sans MS"/>
              </a:rPr>
              <a:t>ajuste son discutidos, así como las consecuencias de no </a:t>
            </a:r>
            <a:r>
              <a:rPr sz="900" dirty="0">
                <a:latin typeface="Comic Sans MS"/>
                <a:cs typeface="Comic Sans MS"/>
              </a:rPr>
              <a:t> </a:t>
            </a:r>
            <a:r>
              <a:rPr sz="900" spc="-5" dirty="0">
                <a:latin typeface="Comic Sans MS"/>
                <a:cs typeface="Comic Sans MS"/>
              </a:rPr>
              <a:t>tener</a:t>
            </a:r>
            <a:r>
              <a:rPr sz="900" dirty="0">
                <a:latin typeface="Comic Sans MS"/>
                <a:cs typeface="Comic Sans MS"/>
              </a:rPr>
              <a:t> </a:t>
            </a:r>
            <a:r>
              <a:rPr sz="900" spc="-5" dirty="0">
                <a:latin typeface="Comic Sans MS"/>
                <a:cs typeface="Comic Sans MS"/>
              </a:rPr>
              <a:t>esta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instalada.</a:t>
            </a:r>
            <a:endParaRPr sz="900">
              <a:latin typeface="Comic Sans MS"/>
              <a:cs typeface="Comic Sans MS"/>
            </a:endParaRPr>
          </a:p>
        </p:txBody>
      </p:sp>
      <p:sp>
        <p:nvSpPr>
          <p:cNvPr id="5" name="object 5"/>
          <p:cNvSpPr txBox="1"/>
          <p:nvPr/>
        </p:nvSpPr>
        <p:spPr>
          <a:xfrm>
            <a:off x="5942190" y="4019895"/>
            <a:ext cx="97980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INTRODUCCIÓN</a:t>
            </a:r>
            <a:endParaRPr sz="900">
              <a:latin typeface="Comic Sans MS"/>
              <a:cs typeface="Comic Sans MS"/>
            </a:endParaRPr>
          </a:p>
        </p:txBody>
      </p:sp>
      <p:sp>
        <p:nvSpPr>
          <p:cNvPr id="6" name="object 6"/>
          <p:cNvSpPr txBox="1"/>
          <p:nvPr/>
        </p:nvSpPr>
        <p:spPr>
          <a:xfrm>
            <a:off x="5942189" y="4309413"/>
            <a:ext cx="3054350" cy="193675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 protección de respaldo del sistema como es aplicada a </a:t>
            </a:r>
            <a:r>
              <a:rPr sz="900" dirty="0">
                <a:latin typeface="Comic Sans MS"/>
                <a:cs typeface="Comic Sans MS"/>
              </a:rPr>
              <a:t> </a:t>
            </a:r>
            <a:r>
              <a:rPr sz="900" spc="-5" dirty="0">
                <a:latin typeface="Comic Sans MS"/>
                <a:cs typeface="Comic Sans MS"/>
              </a:rPr>
              <a:t>la protección de generadores consiste de protección con </a:t>
            </a:r>
            <a:r>
              <a:rPr sz="900" dirty="0">
                <a:latin typeface="Comic Sans MS"/>
                <a:cs typeface="Comic Sans MS"/>
              </a:rPr>
              <a:t> </a:t>
            </a:r>
            <a:r>
              <a:rPr sz="900" spc="-5" dirty="0">
                <a:latin typeface="Comic Sans MS"/>
                <a:cs typeface="Comic Sans MS"/>
              </a:rPr>
              <a:t>retardo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condiciones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spc="254" dirty="0">
                <a:latin typeface="Comic Sans MS"/>
                <a:cs typeface="Comic Sans MS"/>
              </a:rPr>
              <a:t> </a:t>
            </a:r>
            <a:r>
              <a:rPr sz="900" spc="-5" dirty="0">
                <a:latin typeface="Comic Sans MS"/>
                <a:cs typeface="Comic Sans MS"/>
              </a:rPr>
              <a:t>línea</a:t>
            </a:r>
            <a:r>
              <a:rPr sz="900" spc="260" dirty="0">
                <a:latin typeface="Comic Sans MS"/>
                <a:cs typeface="Comic Sans MS"/>
              </a:rPr>
              <a:t> </a:t>
            </a:r>
            <a:r>
              <a:rPr sz="900" spc="-5" dirty="0">
                <a:latin typeface="Comic Sans MS"/>
                <a:cs typeface="Comic Sans MS"/>
              </a:rPr>
              <a:t>a </a:t>
            </a:r>
            <a:r>
              <a:rPr sz="900" dirty="0">
                <a:latin typeface="Comic Sans MS"/>
                <a:cs typeface="Comic Sans MS"/>
              </a:rPr>
              <a:t> </a:t>
            </a:r>
            <a:r>
              <a:rPr sz="900" spc="-5" dirty="0">
                <a:latin typeface="Comic Sans MS"/>
                <a:cs typeface="Comic Sans MS"/>
              </a:rPr>
              <a:t>tierra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multifase.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esquemas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respaldo del generador son usados para proteger contra </a:t>
            </a:r>
            <a:r>
              <a:rPr sz="900" dirty="0">
                <a:latin typeface="Comic Sans MS"/>
                <a:cs typeface="Comic Sans MS"/>
              </a:rPr>
              <a:t> </a:t>
            </a:r>
            <a:r>
              <a:rPr sz="900" spc="-5" dirty="0">
                <a:latin typeface="Comic Sans MS"/>
                <a:cs typeface="Comic Sans MS"/>
              </a:rPr>
              <a:t>fallas del sistema de protección primaria y unas fallas en </a:t>
            </a:r>
            <a:r>
              <a:rPr sz="900" dirty="0">
                <a:latin typeface="Comic Sans MS"/>
                <a:cs typeface="Comic Sans MS"/>
              </a:rPr>
              <a:t> </a:t>
            </a:r>
            <a:r>
              <a:rPr sz="900" spc="-5" dirty="0">
                <a:latin typeface="Comic Sans MS"/>
                <a:cs typeface="Comic Sans MS"/>
              </a:rPr>
              <a:t>el sistema librada con mucho tiempo.</a:t>
            </a:r>
            <a:r>
              <a:rPr sz="900" dirty="0">
                <a:latin typeface="Comic Sans MS"/>
                <a:cs typeface="Comic Sans MS"/>
              </a:rPr>
              <a:t> </a:t>
            </a:r>
            <a:r>
              <a:rPr sz="900" spc="-5" dirty="0">
                <a:latin typeface="Comic Sans MS"/>
                <a:cs typeface="Comic Sans MS"/>
              </a:rPr>
              <a:t>El objetivo en este </a:t>
            </a:r>
            <a:r>
              <a:rPr sz="900" dirty="0">
                <a:latin typeface="Comic Sans MS"/>
                <a:cs typeface="Comic Sans MS"/>
              </a:rPr>
              <a:t> </a:t>
            </a:r>
            <a:r>
              <a:rPr sz="900" spc="-5" dirty="0">
                <a:latin typeface="Comic Sans MS"/>
                <a:cs typeface="Comic Sans MS"/>
              </a:rPr>
              <a:t>tipo de esquemas de relés es la seguridad.</a:t>
            </a:r>
            <a:r>
              <a:rPr sz="900" dirty="0">
                <a:latin typeface="Comic Sans MS"/>
                <a:cs typeface="Comic Sans MS"/>
              </a:rPr>
              <a:t> </a:t>
            </a:r>
            <a:r>
              <a:rPr sz="900" spc="-5" dirty="0">
                <a:latin typeface="Comic Sans MS"/>
                <a:cs typeface="Comic Sans MS"/>
              </a:rPr>
              <a:t>Puesto que </a:t>
            </a:r>
            <a:r>
              <a:rPr sz="900" dirty="0">
                <a:latin typeface="Comic Sans MS"/>
                <a:cs typeface="Comic Sans MS"/>
              </a:rPr>
              <a:t> </a:t>
            </a:r>
            <a:r>
              <a:rPr sz="900" spc="-5" dirty="0">
                <a:latin typeface="Comic Sans MS"/>
                <a:cs typeface="Comic Sans MS"/>
              </a:rPr>
              <a:t>estas condiciones son el sistema de potencia, los ajustes </a:t>
            </a:r>
            <a:r>
              <a:rPr sz="900" dirty="0">
                <a:latin typeface="Comic Sans MS"/>
                <a:cs typeface="Comic Sans MS"/>
              </a:rPr>
              <a:t> </a:t>
            </a:r>
            <a:r>
              <a:rPr sz="900" spc="-5" dirty="0">
                <a:latin typeface="Comic Sans MS"/>
                <a:cs typeface="Comic Sans MS"/>
              </a:rPr>
              <a:t>de los relés para respaldo deben ser lo suficientemente </a:t>
            </a:r>
            <a:r>
              <a:rPr sz="900" dirty="0">
                <a:latin typeface="Comic Sans MS"/>
                <a:cs typeface="Comic Sans MS"/>
              </a:rPr>
              <a:t> </a:t>
            </a:r>
            <a:r>
              <a:rPr sz="900" spc="-5" dirty="0">
                <a:latin typeface="Comic Sans MS"/>
                <a:cs typeface="Comic Sans MS"/>
              </a:rPr>
              <a:t>sensitivos para detectar las mismas.</a:t>
            </a:r>
            <a:r>
              <a:rPr sz="900" dirty="0">
                <a:latin typeface="Comic Sans MS"/>
                <a:cs typeface="Comic Sans MS"/>
              </a:rPr>
              <a:t> </a:t>
            </a:r>
            <a:r>
              <a:rPr sz="900" spc="-5" dirty="0">
                <a:latin typeface="Comic Sans MS"/>
                <a:cs typeface="Comic Sans MS"/>
              </a:rPr>
              <a:t>Los ajustes oscilan </a:t>
            </a:r>
            <a:r>
              <a:rPr sz="900" dirty="0">
                <a:latin typeface="Comic Sans MS"/>
                <a:cs typeface="Comic Sans MS"/>
              </a:rPr>
              <a:t> </a:t>
            </a:r>
            <a:r>
              <a:rPr sz="900" spc="-5" dirty="0">
                <a:latin typeface="Comic Sans MS"/>
                <a:cs typeface="Comic Sans MS"/>
              </a:rPr>
              <a:t>entre</a:t>
            </a:r>
            <a:r>
              <a:rPr sz="900" dirty="0">
                <a:latin typeface="Comic Sans MS"/>
                <a:cs typeface="Comic Sans MS"/>
              </a:rPr>
              <a:t> </a:t>
            </a:r>
            <a:r>
              <a:rPr sz="900" spc="-5" dirty="0">
                <a:latin typeface="Comic Sans MS"/>
                <a:cs typeface="Comic Sans MS"/>
              </a:rPr>
              <a:t>sensibilidad</a:t>
            </a:r>
            <a:r>
              <a:rPr sz="900" spc="5"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seguridad</a:t>
            </a:r>
            <a:r>
              <a:rPr sz="900" spc="5"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endParaRPr sz="900">
              <a:latin typeface="Comic Sans MS"/>
              <a:cs typeface="Comic Sans MS"/>
            </a:endParaRPr>
          </a:p>
        </p:txBody>
      </p:sp>
      <p:pic>
        <p:nvPicPr>
          <p:cNvPr id="7" name="object 7"/>
          <p:cNvPicPr/>
          <p:nvPr/>
        </p:nvPicPr>
        <p:blipFill>
          <a:blip r:embed="rId2" cstate="print"/>
          <a:stretch>
            <a:fillRect/>
          </a:stretch>
        </p:blipFill>
        <p:spPr>
          <a:xfrm>
            <a:off x="6123264" y="6437775"/>
            <a:ext cx="2690935" cy="1211468"/>
          </a:xfrm>
          <a:prstGeom prst="rect">
            <a:avLst/>
          </a:prstGeom>
        </p:spPr>
      </p:pic>
      <p:sp>
        <p:nvSpPr>
          <p:cNvPr id="8" name="object 8"/>
          <p:cNvSpPr txBox="1"/>
          <p:nvPr/>
        </p:nvSpPr>
        <p:spPr>
          <a:xfrm>
            <a:off x="5942174" y="7834594"/>
            <a:ext cx="616585"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Figura</a:t>
            </a:r>
            <a:r>
              <a:rPr sz="900" spc="400" dirty="0">
                <a:latin typeface="Comic Sans MS"/>
                <a:cs typeface="Comic Sans MS"/>
              </a:rPr>
              <a:t> </a:t>
            </a:r>
            <a:r>
              <a:rPr sz="900" spc="-5" dirty="0">
                <a:latin typeface="Comic Sans MS"/>
                <a:cs typeface="Comic Sans MS"/>
              </a:rPr>
              <a:t>1A.</a:t>
            </a:r>
            <a:endParaRPr sz="900">
              <a:latin typeface="Comic Sans MS"/>
              <a:cs typeface="Comic Sans MS"/>
            </a:endParaRPr>
          </a:p>
        </p:txBody>
      </p:sp>
      <p:sp>
        <p:nvSpPr>
          <p:cNvPr id="9" name="object 9"/>
          <p:cNvSpPr txBox="1"/>
          <p:nvPr/>
        </p:nvSpPr>
        <p:spPr>
          <a:xfrm>
            <a:off x="6572246" y="7812503"/>
            <a:ext cx="2366010" cy="483722"/>
          </a:xfrm>
          <a:prstGeom prst="rect">
            <a:avLst/>
          </a:prstGeom>
        </p:spPr>
        <p:txBody>
          <a:bodyPr vert="horz" wrap="square" lIns="0" tIns="12700" rIns="0" bIns="0" rtlCol="0">
            <a:spAutoFit/>
          </a:bodyPr>
          <a:lstStyle/>
          <a:p>
            <a:pPr marL="12700" marR="5080" indent="145415" algn="just">
              <a:lnSpc>
                <a:spcPct val="116100"/>
              </a:lnSpc>
              <a:spcBef>
                <a:spcPts val="100"/>
              </a:spcBef>
            </a:pPr>
            <a:r>
              <a:rPr sz="900" b="1" spc="-5" dirty="0">
                <a:latin typeface="Comic Sans MS"/>
                <a:cs typeface="Comic Sans MS"/>
              </a:rPr>
              <a:t>Aplicación</a:t>
            </a:r>
            <a:r>
              <a:rPr sz="900" b="1" dirty="0">
                <a:latin typeface="Comic Sans MS"/>
                <a:cs typeface="Comic Sans MS"/>
              </a:rPr>
              <a:t> </a:t>
            </a:r>
            <a:r>
              <a:rPr sz="900" b="1" spc="-5" dirty="0">
                <a:latin typeface="Comic Sans MS"/>
                <a:cs typeface="Comic Sans MS"/>
              </a:rPr>
              <a:t>de</a:t>
            </a:r>
            <a:r>
              <a:rPr sz="900" b="1" dirty="0">
                <a:latin typeface="Comic Sans MS"/>
                <a:cs typeface="Comic Sans MS"/>
              </a:rPr>
              <a:t> </a:t>
            </a:r>
            <a:r>
              <a:rPr sz="900" b="1" spc="-5" dirty="0">
                <a:latin typeface="Comic Sans MS"/>
                <a:cs typeface="Comic Sans MS"/>
              </a:rPr>
              <a:t>relés</a:t>
            </a:r>
            <a:r>
              <a:rPr sz="900" b="1" dirty="0">
                <a:latin typeface="Comic Sans MS"/>
                <a:cs typeface="Comic Sans MS"/>
              </a:rPr>
              <a:t> </a:t>
            </a:r>
            <a:r>
              <a:rPr sz="900" b="1" spc="-5" dirty="0">
                <a:latin typeface="Comic Sans MS"/>
                <a:cs typeface="Comic Sans MS"/>
              </a:rPr>
              <a:t>de</a:t>
            </a:r>
            <a:r>
              <a:rPr sz="900" b="1" dirty="0">
                <a:latin typeface="Comic Sans MS"/>
                <a:cs typeface="Comic Sans MS"/>
              </a:rPr>
              <a:t> </a:t>
            </a:r>
            <a:r>
              <a:rPr sz="900" b="1" spc="-5" dirty="0">
                <a:latin typeface="Comic Sans MS"/>
                <a:cs typeface="Comic Sans MS"/>
              </a:rPr>
              <a:t>respaldo</a:t>
            </a:r>
            <a:r>
              <a:rPr sz="900" b="1" dirty="0">
                <a:latin typeface="Comic Sans MS"/>
                <a:cs typeface="Comic Sans MS"/>
              </a:rPr>
              <a:t> </a:t>
            </a:r>
            <a:r>
              <a:rPr sz="900" b="1" spc="-5" dirty="0">
                <a:latin typeface="Comic Sans MS"/>
                <a:cs typeface="Comic Sans MS"/>
              </a:rPr>
              <a:t>de </a:t>
            </a:r>
            <a:r>
              <a:rPr sz="900" b="1" dirty="0">
                <a:latin typeface="Comic Sans MS"/>
                <a:cs typeface="Comic Sans MS"/>
              </a:rPr>
              <a:t> </a:t>
            </a:r>
            <a:r>
              <a:rPr sz="900" b="1" spc="-5" dirty="0">
                <a:latin typeface="Comic Sans MS"/>
                <a:cs typeface="Comic Sans MS"/>
              </a:rPr>
              <a:t>sistema-arreglo</a:t>
            </a:r>
            <a:r>
              <a:rPr sz="900" b="1" dirty="0">
                <a:latin typeface="Comic Sans MS"/>
                <a:cs typeface="Comic Sans MS"/>
              </a:rPr>
              <a:t> </a:t>
            </a:r>
            <a:r>
              <a:rPr sz="900" b="1" spc="-5" dirty="0">
                <a:latin typeface="Comic Sans MS"/>
                <a:cs typeface="Comic Sans MS"/>
              </a:rPr>
              <a:t>unitario</a:t>
            </a:r>
            <a:r>
              <a:rPr sz="900" b="1" dirty="0">
                <a:latin typeface="Comic Sans MS"/>
                <a:cs typeface="Comic Sans MS"/>
              </a:rPr>
              <a:t> </a:t>
            </a:r>
            <a:r>
              <a:rPr sz="900" b="1" spc="-5" dirty="0">
                <a:latin typeface="Comic Sans MS"/>
                <a:cs typeface="Comic Sans MS"/>
              </a:rPr>
              <a:t>generador- </a:t>
            </a:r>
            <a:r>
              <a:rPr sz="900" b="1" dirty="0">
                <a:latin typeface="Comic Sans MS"/>
                <a:cs typeface="Comic Sans MS"/>
              </a:rPr>
              <a:t> </a:t>
            </a:r>
            <a:r>
              <a:rPr sz="900" b="1" spc="-5" dirty="0">
                <a:latin typeface="Comic Sans MS"/>
                <a:cs typeface="Comic Sans MS"/>
              </a:rPr>
              <a:t>transformador</a:t>
            </a:r>
            <a:endParaRPr sz="900">
              <a:latin typeface="Comic Sans MS"/>
              <a:cs typeface="Comic Sans MS"/>
            </a:endParaRPr>
          </a:p>
        </p:txBody>
      </p:sp>
      <p:pic>
        <p:nvPicPr>
          <p:cNvPr id="10" name="object 10"/>
          <p:cNvPicPr/>
          <p:nvPr/>
        </p:nvPicPr>
        <p:blipFill>
          <a:blip r:embed="rId3" cstate="print"/>
          <a:stretch>
            <a:fillRect/>
          </a:stretch>
        </p:blipFill>
        <p:spPr>
          <a:xfrm>
            <a:off x="9842727" y="1673745"/>
            <a:ext cx="2218455" cy="1289226"/>
          </a:xfrm>
          <a:prstGeom prst="rect">
            <a:avLst/>
          </a:prstGeom>
        </p:spPr>
      </p:pic>
      <p:sp>
        <p:nvSpPr>
          <p:cNvPr id="11" name="object 11"/>
          <p:cNvSpPr txBox="1"/>
          <p:nvPr/>
        </p:nvSpPr>
        <p:spPr>
          <a:xfrm>
            <a:off x="9425472" y="3114484"/>
            <a:ext cx="3053080" cy="288477"/>
          </a:xfrm>
          <a:prstGeom prst="rect">
            <a:avLst/>
          </a:prstGeom>
        </p:spPr>
        <p:txBody>
          <a:bodyPr vert="horz" wrap="square" lIns="0" tIns="12700" rIns="0" bIns="0" rtlCol="0">
            <a:spAutoFit/>
          </a:bodyPr>
          <a:lstStyle/>
          <a:p>
            <a:pPr marL="552450" marR="5080" indent="-540385">
              <a:lnSpc>
                <a:spcPct val="116199"/>
              </a:lnSpc>
              <a:spcBef>
                <a:spcPts val="100"/>
              </a:spcBef>
            </a:pPr>
            <a:r>
              <a:rPr sz="800" spc="-5" dirty="0">
                <a:latin typeface="Comic Sans MS"/>
                <a:cs typeface="Comic Sans MS"/>
              </a:rPr>
              <a:t>Figura</a:t>
            </a:r>
            <a:r>
              <a:rPr sz="800" spc="125" dirty="0">
                <a:latin typeface="Comic Sans MS"/>
                <a:cs typeface="Comic Sans MS"/>
              </a:rPr>
              <a:t> </a:t>
            </a:r>
            <a:r>
              <a:rPr sz="800" spc="-5" dirty="0">
                <a:latin typeface="Comic Sans MS"/>
                <a:cs typeface="Comic Sans MS"/>
              </a:rPr>
              <a:t>1B.</a:t>
            </a:r>
            <a:r>
              <a:rPr sz="800" spc="229" dirty="0">
                <a:latin typeface="Comic Sans MS"/>
                <a:cs typeface="Comic Sans MS"/>
              </a:rPr>
              <a:t> </a:t>
            </a:r>
            <a:r>
              <a:rPr sz="800" b="1" spc="-10" dirty="0">
                <a:latin typeface="Comic Sans MS"/>
                <a:cs typeface="Comic Sans MS"/>
              </a:rPr>
              <a:t>Aplicación</a:t>
            </a:r>
            <a:r>
              <a:rPr sz="800" b="1" spc="30" dirty="0">
                <a:latin typeface="Comic Sans MS"/>
                <a:cs typeface="Comic Sans MS"/>
              </a:rPr>
              <a:t> </a:t>
            </a:r>
            <a:r>
              <a:rPr sz="800" b="1" spc="-5" dirty="0">
                <a:latin typeface="Comic Sans MS"/>
                <a:cs typeface="Comic Sans MS"/>
              </a:rPr>
              <a:t>de</a:t>
            </a:r>
            <a:r>
              <a:rPr sz="800" b="1" spc="15" dirty="0">
                <a:latin typeface="Comic Sans MS"/>
                <a:cs typeface="Comic Sans MS"/>
              </a:rPr>
              <a:t> </a:t>
            </a:r>
            <a:r>
              <a:rPr sz="800" b="1" spc="-10" dirty="0">
                <a:latin typeface="Comic Sans MS"/>
                <a:cs typeface="Comic Sans MS"/>
              </a:rPr>
              <a:t>relés</a:t>
            </a:r>
            <a:r>
              <a:rPr sz="800" b="1" spc="20" dirty="0">
                <a:latin typeface="Comic Sans MS"/>
                <a:cs typeface="Comic Sans MS"/>
              </a:rPr>
              <a:t> </a:t>
            </a:r>
            <a:r>
              <a:rPr sz="800" b="1" spc="-5" dirty="0">
                <a:latin typeface="Comic Sans MS"/>
                <a:cs typeface="Comic Sans MS"/>
              </a:rPr>
              <a:t>de</a:t>
            </a:r>
            <a:r>
              <a:rPr sz="800" b="1" spc="10" dirty="0">
                <a:latin typeface="Comic Sans MS"/>
                <a:cs typeface="Comic Sans MS"/>
              </a:rPr>
              <a:t> </a:t>
            </a:r>
            <a:r>
              <a:rPr sz="800" b="1" spc="-5" dirty="0">
                <a:latin typeface="Comic Sans MS"/>
                <a:cs typeface="Comic Sans MS"/>
              </a:rPr>
              <a:t>respaldo</a:t>
            </a:r>
            <a:r>
              <a:rPr sz="800" b="1" spc="10" dirty="0">
                <a:latin typeface="Comic Sans MS"/>
                <a:cs typeface="Comic Sans MS"/>
              </a:rPr>
              <a:t> </a:t>
            </a:r>
            <a:r>
              <a:rPr sz="800" b="1" spc="-5" dirty="0">
                <a:latin typeface="Comic Sans MS"/>
                <a:cs typeface="Comic Sans MS"/>
              </a:rPr>
              <a:t>de</a:t>
            </a:r>
            <a:r>
              <a:rPr sz="800" b="1" spc="10" dirty="0">
                <a:latin typeface="Comic Sans MS"/>
                <a:cs typeface="Comic Sans MS"/>
              </a:rPr>
              <a:t> </a:t>
            </a:r>
            <a:r>
              <a:rPr sz="800" b="1" spc="-5" dirty="0">
                <a:latin typeface="Comic Sans MS"/>
                <a:cs typeface="Comic Sans MS"/>
              </a:rPr>
              <a:t>sistema- </a:t>
            </a:r>
            <a:r>
              <a:rPr sz="800" b="1" spc="-335" dirty="0">
                <a:latin typeface="Comic Sans MS"/>
                <a:cs typeface="Comic Sans MS"/>
              </a:rPr>
              <a:t> </a:t>
            </a:r>
            <a:r>
              <a:rPr sz="800" b="1" spc="-5" dirty="0">
                <a:latin typeface="Comic Sans MS"/>
                <a:cs typeface="Comic Sans MS"/>
              </a:rPr>
              <a:t>generador conectado</a:t>
            </a:r>
            <a:r>
              <a:rPr sz="800" b="1" dirty="0">
                <a:latin typeface="Comic Sans MS"/>
                <a:cs typeface="Comic Sans MS"/>
              </a:rPr>
              <a:t> </a:t>
            </a:r>
            <a:r>
              <a:rPr sz="800" b="1" spc="-5" dirty="0">
                <a:latin typeface="Comic Sans MS"/>
                <a:cs typeface="Comic Sans MS"/>
              </a:rPr>
              <a:t>directamente</a:t>
            </a:r>
            <a:r>
              <a:rPr sz="800" b="1" dirty="0">
                <a:latin typeface="Comic Sans MS"/>
                <a:cs typeface="Comic Sans MS"/>
              </a:rPr>
              <a:t> </a:t>
            </a:r>
            <a:r>
              <a:rPr sz="800" b="1" spc="-5" dirty="0">
                <a:latin typeface="Comic Sans MS"/>
                <a:cs typeface="Comic Sans MS"/>
              </a:rPr>
              <a:t>al</a:t>
            </a:r>
            <a:r>
              <a:rPr sz="800" b="1" dirty="0">
                <a:latin typeface="Comic Sans MS"/>
                <a:cs typeface="Comic Sans MS"/>
              </a:rPr>
              <a:t> </a:t>
            </a:r>
            <a:r>
              <a:rPr sz="800" b="1" spc="-5" dirty="0">
                <a:latin typeface="Comic Sans MS"/>
                <a:cs typeface="Comic Sans MS"/>
              </a:rPr>
              <a:t>sistema</a:t>
            </a:r>
            <a:endParaRPr sz="800">
              <a:latin typeface="Comic Sans MS"/>
              <a:cs typeface="Comic Sans MS"/>
            </a:endParaRPr>
          </a:p>
        </p:txBody>
      </p:sp>
      <p:sp>
        <p:nvSpPr>
          <p:cNvPr id="12" name="object 12"/>
          <p:cNvSpPr txBox="1"/>
          <p:nvPr/>
        </p:nvSpPr>
        <p:spPr>
          <a:xfrm>
            <a:off x="9425473" y="3549821"/>
            <a:ext cx="3054985" cy="209550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 figura 1 muestra los tipos básicos de protección de </a:t>
            </a:r>
            <a:r>
              <a:rPr sz="900" dirty="0">
                <a:latin typeface="Comic Sans MS"/>
                <a:cs typeface="Comic Sans MS"/>
              </a:rPr>
              <a:t> </a:t>
            </a:r>
            <a:r>
              <a:rPr sz="900" spc="-5" dirty="0">
                <a:latin typeface="Comic Sans MS"/>
                <a:cs typeface="Comic Sans MS"/>
              </a:rPr>
              <a:t>respaldo usados en generadores sincrónicos conectados </a:t>
            </a:r>
            <a:r>
              <a:rPr sz="900" dirty="0">
                <a:latin typeface="Comic Sans MS"/>
                <a:cs typeface="Comic Sans MS"/>
              </a:rPr>
              <a:t> </a:t>
            </a:r>
            <a:r>
              <a:rPr sz="900" spc="-5" dirty="0">
                <a:latin typeface="Comic Sans MS"/>
                <a:cs typeface="Comic Sans MS"/>
              </a:rPr>
              <a:t>en unidad o directamente conectados.</a:t>
            </a:r>
            <a:r>
              <a:rPr sz="900" dirty="0">
                <a:latin typeface="Comic Sans MS"/>
                <a:cs typeface="Comic Sans MS"/>
              </a:rPr>
              <a:t> </a:t>
            </a:r>
            <a:r>
              <a:rPr sz="900" spc="-5" dirty="0">
                <a:latin typeface="Comic Sans MS"/>
                <a:cs typeface="Comic Sans MS"/>
              </a:rPr>
              <a:t>La protección de </a:t>
            </a:r>
            <a:r>
              <a:rPr sz="900" dirty="0">
                <a:latin typeface="Comic Sans MS"/>
                <a:cs typeface="Comic Sans MS"/>
              </a:rPr>
              <a:t> </a:t>
            </a:r>
            <a:r>
              <a:rPr sz="900" spc="-5" dirty="0">
                <a:latin typeface="Comic Sans MS"/>
                <a:cs typeface="Comic Sans MS"/>
              </a:rPr>
              <a:t>respaldo</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generalmente</a:t>
            </a:r>
            <a:r>
              <a:rPr sz="900" dirty="0">
                <a:latin typeface="Comic Sans MS"/>
                <a:cs typeface="Comic Sans MS"/>
              </a:rPr>
              <a:t> </a:t>
            </a:r>
            <a:r>
              <a:rPr sz="900" spc="-5" dirty="0">
                <a:latin typeface="Comic Sans MS"/>
                <a:cs typeface="Comic Sans MS"/>
              </a:rPr>
              <a:t>dividida</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respaldo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fallas</a:t>
            </a:r>
            <a:r>
              <a:rPr sz="900" dirty="0">
                <a:latin typeface="Comic Sans MS"/>
                <a:cs typeface="Comic Sans MS"/>
              </a:rPr>
              <a:t> </a:t>
            </a:r>
            <a:r>
              <a:rPr sz="900" spc="-5" dirty="0">
                <a:latin typeface="Comic Sans MS"/>
                <a:cs typeface="Comic Sans MS"/>
              </a:rPr>
              <a:t>entre</a:t>
            </a:r>
            <a:r>
              <a:rPr sz="900" dirty="0">
                <a:latin typeface="Comic Sans MS"/>
                <a:cs typeface="Comic Sans MS"/>
              </a:rPr>
              <a:t> </a:t>
            </a:r>
            <a:r>
              <a:rPr sz="900" spc="-5" dirty="0">
                <a:latin typeface="Comic Sans MS"/>
                <a:cs typeface="Comic Sans MS"/>
              </a:rPr>
              <a:t>fases</a:t>
            </a:r>
            <a:r>
              <a:rPr sz="900" dirty="0">
                <a:latin typeface="Comic Sans MS"/>
                <a:cs typeface="Comic Sans MS"/>
              </a:rPr>
              <a:t> </a:t>
            </a:r>
            <a:r>
              <a:rPr sz="900" spc="-5" dirty="0">
                <a:latin typeface="Comic Sans MS"/>
                <a:cs typeface="Comic Sans MS"/>
              </a:rPr>
              <a:t>y</a:t>
            </a:r>
            <a:r>
              <a:rPr sz="900" spc="260" dirty="0">
                <a:latin typeface="Comic Sans MS"/>
                <a:cs typeface="Comic Sans MS"/>
              </a:rPr>
              <a:t> </a:t>
            </a:r>
            <a:r>
              <a:rPr sz="900" spc="-5" dirty="0">
                <a:latin typeface="Comic Sans MS"/>
                <a:cs typeface="Comic Sans MS"/>
              </a:rPr>
              <a:t>protección</a:t>
            </a:r>
            <a:r>
              <a:rPr sz="900" spc="26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respaldo para fallas a tierra.</a:t>
            </a:r>
            <a:r>
              <a:rPr sz="900" dirty="0">
                <a:latin typeface="Comic Sans MS"/>
                <a:cs typeface="Comic Sans MS"/>
              </a:rPr>
              <a:t> </a:t>
            </a:r>
            <a:r>
              <a:rPr sz="900" spc="-5" dirty="0">
                <a:latin typeface="Comic Sans MS"/>
                <a:cs typeface="Comic Sans MS"/>
              </a:rPr>
              <a:t>La protección para fallas </a:t>
            </a:r>
            <a:r>
              <a:rPr sz="900" dirty="0">
                <a:latin typeface="Comic Sans MS"/>
                <a:cs typeface="Comic Sans MS"/>
              </a:rPr>
              <a:t> </a:t>
            </a:r>
            <a:r>
              <a:rPr sz="900" spc="-5" dirty="0">
                <a:latin typeface="Comic Sans MS"/>
                <a:cs typeface="Comic Sans MS"/>
              </a:rPr>
              <a:t>entre</a:t>
            </a:r>
            <a:r>
              <a:rPr sz="900" dirty="0">
                <a:latin typeface="Comic Sans MS"/>
                <a:cs typeface="Comic Sans MS"/>
              </a:rPr>
              <a:t> </a:t>
            </a:r>
            <a:r>
              <a:rPr sz="900" spc="-5" dirty="0">
                <a:latin typeface="Comic Sans MS"/>
                <a:cs typeface="Comic Sans MS"/>
              </a:rPr>
              <a:t>fases</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dada</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21,</a:t>
            </a:r>
            <a:r>
              <a:rPr sz="900" dirty="0">
                <a:latin typeface="Comic Sans MS"/>
                <a:cs typeface="Comic Sans MS"/>
              </a:rPr>
              <a:t> </a:t>
            </a:r>
            <a:r>
              <a:rPr sz="900" spc="-5" dirty="0">
                <a:latin typeface="Comic Sans MS"/>
                <a:cs typeface="Comic Sans MS"/>
              </a:rPr>
              <a:t>51</a:t>
            </a:r>
            <a:r>
              <a:rPr sz="900" dirty="0">
                <a:latin typeface="Comic Sans MS"/>
                <a:cs typeface="Comic Sans MS"/>
              </a:rPr>
              <a:t> </a:t>
            </a:r>
            <a:r>
              <a:rPr sz="900" spc="-5" dirty="0">
                <a:latin typeface="Comic Sans MS"/>
                <a:cs typeface="Comic Sans MS"/>
              </a:rPr>
              <a:t>ó</a:t>
            </a:r>
            <a:r>
              <a:rPr sz="900" dirty="0">
                <a:latin typeface="Comic Sans MS"/>
                <a:cs typeface="Comic Sans MS"/>
              </a:rPr>
              <a:t> </a:t>
            </a:r>
            <a:r>
              <a:rPr sz="900" spc="-5" dirty="0">
                <a:latin typeface="Comic Sans MS"/>
                <a:cs typeface="Comic Sans MS"/>
              </a:rPr>
              <a:t>51V.</a:t>
            </a:r>
            <a:r>
              <a:rPr sz="900" dirty="0">
                <a:latin typeface="Comic Sans MS"/>
                <a:cs typeface="Comic Sans MS"/>
              </a:rPr>
              <a:t> </a:t>
            </a:r>
            <a:r>
              <a:rPr sz="900" spc="-5" dirty="0">
                <a:latin typeface="Comic Sans MS"/>
                <a:cs typeface="Comic Sans MS"/>
              </a:rPr>
              <a:t>La </a:t>
            </a:r>
            <a:r>
              <a:rPr sz="900" spc="-254"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tierra</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dada</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51N </a:t>
            </a:r>
            <a:r>
              <a:rPr sz="900" spc="-254" dirty="0">
                <a:latin typeface="Comic Sans MS"/>
                <a:cs typeface="Comic Sans MS"/>
              </a:rPr>
              <a:t> </a:t>
            </a:r>
            <a:r>
              <a:rPr sz="900" spc="-5" dirty="0">
                <a:latin typeface="Comic Sans MS"/>
                <a:cs typeface="Comic Sans MS"/>
              </a:rPr>
              <a:t>conectado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neutro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lado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alta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transformador</a:t>
            </a:r>
            <a:r>
              <a:rPr sz="900" spc="155" dirty="0">
                <a:latin typeface="Comic Sans MS"/>
                <a:cs typeface="Comic Sans MS"/>
              </a:rPr>
              <a:t> </a:t>
            </a:r>
            <a:r>
              <a:rPr sz="900" spc="-5" dirty="0">
                <a:latin typeface="Comic Sans MS"/>
                <a:cs typeface="Comic Sans MS"/>
              </a:rPr>
              <a:t>elevador.</a:t>
            </a:r>
            <a:r>
              <a:rPr sz="900" spc="60" dirty="0">
                <a:latin typeface="Comic Sans MS"/>
                <a:cs typeface="Comic Sans MS"/>
              </a:rPr>
              <a:t> </a:t>
            </a:r>
            <a:r>
              <a:rPr sz="900" spc="-5" dirty="0">
                <a:latin typeface="Comic Sans MS"/>
                <a:cs typeface="Comic Sans MS"/>
              </a:rPr>
              <a:t>El</a:t>
            </a:r>
            <a:r>
              <a:rPr sz="900" spc="155" dirty="0">
                <a:latin typeface="Comic Sans MS"/>
                <a:cs typeface="Comic Sans MS"/>
              </a:rPr>
              <a:t> </a:t>
            </a:r>
            <a:r>
              <a:rPr sz="900" spc="-5" dirty="0">
                <a:latin typeface="Comic Sans MS"/>
                <a:cs typeface="Comic Sans MS"/>
              </a:rPr>
              <a:t>relé</a:t>
            </a:r>
            <a:r>
              <a:rPr sz="900" spc="150" dirty="0">
                <a:latin typeface="Comic Sans MS"/>
                <a:cs typeface="Comic Sans MS"/>
              </a:rPr>
              <a:t> </a:t>
            </a:r>
            <a:r>
              <a:rPr sz="900" spc="-5" dirty="0">
                <a:latin typeface="Comic Sans MS"/>
                <a:cs typeface="Comic Sans MS"/>
              </a:rPr>
              <a:t>de</a:t>
            </a:r>
            <a:r>
              <a:rPr sz="900" spc="150" dirty="0">
                <a:latin typeface="Comic Sans MS"/>
                <a:cs typeface="Comic Sans MS"/>
              </a:rPr>
              <a:t> </a:t>
            </a:r>
            <a:r>
              <a:rPr sz="900" spc="-5" dirty="0">
                <a:latin typeface="Comic Sans MS"/>
                <a:cs typeface="Comic Sans MS"/>
              </a:rPr>
              <a:t>secuencia</a:t>
            </a:r>
            <a:r>
              <a:rPr sz="900" spc="145" dirty="0">
                <a:latin typeface="Comic Sans MS"/>
                <a:cs typeface="Comic Sans MS"/>
              </a:rPr>
              <a:t> </a:t>
            </a:r>
            <a:r>
              <a:rPr sz="900" spc="-5" dirty="0">
                <a:latin typeface="Comic Sans MS"/>
                <a:cs typeface="Comic Sans MS"/>
              </a:rPr>
              <a:t>negativa</a:t>
            </a:r>
            <a:endParaRPr sz="900">
              <a:latin typeface="Comic Sans MS"/>
              <a:cs typeface="Comic Sans MS"/>
            </a:endParaRPr>
          </a:p>
          <a:p>
            <a:pPr marL="12700" marR="6985" algn="just">
              <a:lnSpc>
                <a:spcPct val="116100"/>
              </a:lnSpc>
            </a:pPr>
            <a:r>
              <a:rPr sz="900" spc="-5" dirty="0">
                <a:latin typeface="Comic Sans MS"/>
                <a:cs typeface="Comic Sans MS"/>
              </a:rPr>
              <a:t>46</a:t>
            </a:r>
            <a:r>
              <a:rPr sz="900" dirty="0">
                <a:latin typeface="Comic Sans MS"/>
                <a:cs typeface="Comic Sans MS"/>
              </a:rPr>
              <a:t> </a:t>
            </a:r>
            <a:r>
              <a:rPr sz="900" spc="-5" dirty="0">
                <a:latin typeface="Comic Sans MS"/>
                <a:cs typeface="Comic Sans MS"/>
              </a:rPr>
              <a:t>proporciona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fallas</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tierra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desbalance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fases,</a:t>
            </a:r>
            <a:r>
              <a:rPr sz="900" dirty="0">
                <a:latin typeface="Comic Sans MS"/>
                <a:cs typeface="Comic Sans MS"/>
              </a:rPr>
              <a:t> </a:t>
            </a:r>
            <a:r>
              <a:rPr sz="900" spc="-5" dirty="0">
                <a:latin typeface="Comic Sans MS"/>
                <a:cs typeface="Comic Sans MS"/>
              </a:rPr>
              <a:t>pero</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fallas</a:t>
            </a:r>
            <a:r>
              <a:rPr sz="900" dirty="0">
                <a:latin typeface="Comic Sans MS"/>
                <a:cs typeface="Comic Sans MS"/>
              </a:rPr>
              <a:t> </a:t>
            </a:r>
            <a:r>
              <a:rPr sz="900" spc="-5" dirty="0">
                <a:latin typeface="Comic Sans MS"/>
                <a:cs typeface="Comic Sans MS"/>
              </a:rPr>
              <a:t>trifásicas </a:t>
            </a:r>
            <a:r>
              <a:rPr sz="900" dirty="0">
                <a:latin typeface="Comic Sans MS"/>
                <a:cs typeface="Comic Sans MS"/>
              </a:rPr>
              <a:t> </a:t>
            </a:r>
            <a:r>
              <a:rPr sz="900" spc="-5" dirty="0">
                <a:latin typeface="Comic Sans MS"/>
                <a:cs typeface="Comic Sans MS"/>
              </a:rPr>
              <a:t>balanceadas.</a:t>
            </a:r>
            <a:endParaRPr sz="900">
              <a:latin typeface="Comic Sans MS"/>
              <a:cs typeface="Comic Sans MS"/>
            </a:endParaRPr>
          </a:p>
        </p:txBody>
      </p:sp>
      <p:sp>
        <p:nvSpPr>
          <p:cNvPr id="13" name="object 13"/>
          <p:cNvSpPr txBox="1"/>
          <p:nvPr/>
        </p:nvSpPr>
        <p:spPr>
          <a:xfrm>
            <a:off x="9425473" y="5964193"/>
            <a:ext cx="232854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PROTECCIÓN</a:t>
            </a:r>
            <a:r>
              <a:rPr sz="900" b="1" dirty="0">
                <a:latin typeface="Comic Sans MS"/>
                <a:cs typeface="Comic Sans MS"/>
              </a:rPr>
              <a:t> </a:t>
            </a:r>
            <a:r>
              <a:rPr sz="900" b="1" spc="-5" dirty="0">
                <a:latin typeface="Comic Sans MS"/>
                <a:cs typeface="Comic Sans MS"/>
              </a:rPr>
              <a:t>DE</a:t>
            </a:r>
            <a:r>
              <a:rPr sz="900" b="1" dirty="0">
                <a:latin typeface="Comic Sans MS"/>
                <a:cs typeface="Comic Sans MS"/>
              </a:rPr>
              <a:t> </a:t>
            </a:r>
            <a:r>
              <a:rPr sz="900" b="1" spc="-5" dirty="0">
                <a:latin typeface="Comic Sans MS"/>
                <a:cs typeface="Comic Sans MS"/>
              </a:rPr>
              <a:t>FALLA</a:t>
            </a:r>
            <a:r>
              <a:rPr sz="900" b="1" dirty="0">
                <a:latin typeface="Comic Sans MS"/>
                <a:cs typeface="Comic Sans MS"/>
              </a:rPr>
              <a:t> </a:t>
            </a:r>
            <a:r>
              <a:rPr sz="900" b="1" spc="-5" dirty="0">
                <a:latin typeface="Comic Sans MS"/>
                <a:cs typeface="Comic Sans MS"/>
              </a:rPr>
              <a:t>ENTRE</a:t>
            </a:r>
            <a:r>
              <a:rPr sz="900" b="1" dirty="0">
                <a:latin typeface="Comic Sans MS"/>
                <a:cs typeface="Comic Sans MS"/>
              </a:rPr>
              <a:t> </a:t>
            </a:r>
            <a:r>
              <a:rPr sz="900" b="1" spc="-5" dirty="0">
                <a:latin typeface="Comic Sans MS"/>
                <a:cs typeface="Comic Sans MS"/>
              </a:rPr>
              <a:t>FASES.</a:t>
            </a:r>
            <a:endParaRPr sz="900">
              <a:latin typeface="Comic Sans MS"/>
              <a:cs typeface="Comic Sans MS"/>
            </a:endParaRPr>
          </a:p>
        </p:txBody>
      </p:sp>
      <p:sp>
        <p:nvSpPr>
          <p:cNvPr id="14" name="object 14"/>
          <p:cNvSpPr txBox="1"/>
          <p:nvPr/>
        </p:nvSpPr>
        <p:spPr>
          <a:xfrm>
            <a:off x="9425466" y="6253712"/>
            <a:ext cx="3054350" cy="3051810"/>
          </a:xfrm>
          <a:prstGeom prst="rect">
            <a:avLst/>
          </a:prstGeom>
        </p:spPr>
        <p:txBody>
          <a:bodyPr vert="horz" wrap="square" lIns="0" tIns="13335" rIns="0" bIns="0" rtlCol="0">
            <a:spAutoFit/>
          </a:bodyPr>
          <a:lstStyle/>
          <a:p>
            <a:pPr marL="12700" marR="5080" algn="just">
              <a:lnSpc>
                <a:spcPct val="115399"/>
              </a:lnSpc>
              <a:spcBef>
                <a:spcPts val="105"/>
              </a:spcBef>
            </a:pPr>
            <a:r>
              <a:rPr sz="900" spc="-5" dirty="0">
                <a:latin typeface="Comic Sans MS"/>
                <a:cs typeface="Comic Sans MS"/>
              </a:rPr>
              <a:t>Como se muestra en la figura 1, los transformadores de </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fallas</a:t>
            </a:r>
            <a:r>
              <a:rPr sz="900" dirty="0">
                <a:latin typeface="Comic Sans MS"/>
                <a:cs typeface="Comic Sans MS"/>
              </a:rPr>
              <a:t> </a:t>
            </a:r>
            <a:r>
              <a:rPr sz="900" spc="-5" dirty="0">
                <a:latin typeface="Comic Sans MS"/>
                <a:cs typeface="Comic Sans MS"/>
              </a:rPr>
              <a:t>entre</a:t>
            </a:r>
            <a:r>
              <a:rPr sz="900" dirty="0">
                <a:latin typeface="Comic Sans MS"/>
                <a:cs typeface="Comic Sans MS"/>
              </a:rPr>
              <a:t> </a:t>
            </a:r>
            <a:r>
              <a:rPr sz="900" spc="-5" dirty="0">
                <a:latin typeface="Comic Sans MS"/>
                <a:cs typeface="Comic Sans MS"/>
              </a:rPr>
              <a:t>fases</a:t>
            </a:r>
            <a:r>
              <a:rPr sz="900" dirty="0">
                <a:latin typeface="Comic Sans MS"/>
                <a:cs typeface="Comic Sans MS"/>
              </a:rPr>
              <a:t> </a:t>
            </a:r>
            <a:r>
              <a:rPr sz="900" spc="-5" dirty="0">
                <a:latin typeface="Comic Sans MS"/>
                <a:cs typeface="Comic Sans MS"/>
              </a:rPr>
              <a:t>son </a:t>
            </a:r>
            <a:r>
              <a:rPr sz="900" dirty="0">
                <a:latin typeface="Comic Sans MS"/>
                <a:cs typeface="Comic Sans MS"/>
              </a:rPr>
              <a:t> </a:t>
            </a:r>
            <a:r>
              <a:rPr sz="900" spc="-5" dirty="0">
                <a:latin typeface="Comic Sans MS"/>
                <a:cs typeface="Comic Sans MS"/>
              </a:rPr>
              <a:t>normalmente</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lado</a:t>
            </a:r>
            <a:r>
              <a:rPr sz="900" dirty="0">
                <a:latin typeface="Comic Sans MS"/>
                <a:cs typeface="Comic Sans MS"/>
              </a:rPr>
              <a:t> </a:t>
            </a:r>
            <a:r>
              <a:rPr sz="900" spc="-5" dirty="0">
                <a:latin typeface="Comic Sans MS"/>
                <a:cs typeface="Comic Sans MS"/>
              </a:rPr>
              <a:t>neutro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proporcionar</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adicional</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respaldo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transformadores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potencial</a:t>
            </a:r>
            <a:r>
              <a:rPr sz="900" dirty="0">
                <a:latin typeface="Comic Sans MS"/>
                <a:cs typeface="Comic Sans MS"/>
              </a:rPr>
              <a:t> </a:t>
            </a:r>
            <a:r>
              <a:rPr sz="900" spc="-5" dirty="0">
                <a:latin typeface="Comic Sans MS"/>
                <a:cs typeface="Comic Sans MS"/>
              </a:rPr>
              <a:t>son </a:t>
            </a:r>
            <a:r>
              <a:rPr sz="900" spc="-254" dirty="0">
                <a:latin typeface="Comic Sans MS"/>
                <a:cs typeface="Comic Sans MS"/>
              </a:rPr>
              <a:t> </a:t>
            </a:r>
            <a:r>
              <a:rPr sz="900" spc="-5" dirty="0">
                <a:latin typeface="Comic Sans MS"/>
                <a:cs typeface="Comic Sans MS"/>
              </a:rPr>
              <a:t>conectados de lado bus del generador.</a:t>
            </a:r>
            <a:r>
              <a:rPr sz="900" dirty="0">
                <a:latin typeface="Comic Sans MS"/>
                <a:cs typeface="Comic Sans MS"/>
              </a:rPr>
              <a:t> </a:t>
            </a:r>
            <a:r>
              <a:rPr sz="900" spc="-5" dirty="0">
                <a:latin typeface="Comic Sans MS"/>
                <a:cs typeface="Comic Sans MS"/>
              </a:rPr>
              <a:t>La protección de </a:t>
            </a:r>
            <a:r>
              <a:rPr sz="900" dirty="0">
                <a:latin typeface="Comic Sans MS"/>
                <a:cs typeface="Comic Sans MS"/>
              </a:rPr>
              <a:t> </a:t>
            </a:r>
            <a:r>
              <a:rPr sz="900" spc="-5" dirty="0">
                <a:latin typeface="Comic Sans MS"/>
                <a:cs typeface="Comic Sans MS"/>
              </a:rPr>
              <a:t>respaldo</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retardo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asegurar</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coordinación</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primarios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respaldo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fase</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proporciona </a:t>
            </a:r>
            <a:r>
              <a:rPr sz="900" dirty="0">
                <a:latin typeface="Comic Sans MS"/>
                <a:cs typeface="Comic Sans MS"/>
              </a:rPr>
              <a:t> </a:t>
            </a:r>
            <a:r>
              <a:rPr sz="900" spc="-5" dirty="0">
                <a:latin typeface="Comic Sans MS"/>
                <a:cs typeface="Comic Sans MS"/>
              </a:rPr>
              <a:t>normalmente por dos tipos de relés:</a:t>
            </a:r>
            <a:r>
              <a:rPr sz="900" dirty="0">
                <a:latin typeface="Comic Sans MS"/>
                <a:cs typeface="Comic Sans MS"/>
              </a:rPr>
              <a:t> </a:t>
            </a:r>
            <a:r>
              <a:rPr sz="950" i="1" spc="-30" dirty="0">
                <a:latin typeface="Comic Sans MS"/>
                <a:cs typeface="Comic Sans MS"/>
              </a:rPr>
              <a:t>sobrecorriente</a:t>
            </a:r>
            <a:r>
              <a:rPr sz="950" i="1" spc="-25" dirty="0">
                <a:latin typeface="Comic Sans MS"/>
                <a:cs typeface="Comic Sans MS"/>
              </a:rPr>
              <a:t> </a:t>
            </a:r>
            <a:r>
              <a:rPr sz="950" i="1" spc="-30" dirty="0">
                <a:latin typeface="Comic Sans MS"/>
                <a:cs typeface="Comic Sans MS"/>
              </a:rPr>
              <a:t>y </a:t>
            </a:r>
            <a:r>
              <a:rPr sz="950" i="1" spc="-25" dirty="0">
                <a:latin typeface="Comic Sans MS"/>
                <a:cs typeface="Comic Sans MS"/>
              </a:rPr>
              <a:t> distancia</a:t>
            </a:r>
            <a:r>
              <a:rPr sz="900" spc="-25" dirty="0">
                <a:latin typeface="Comic Sans MS"/>
                <a:cs typeface="Comic Sans MS"/>
              </a:rPr>
              <a:t>.</a:t>
            </a:r>
            <a:r>
              <a:rPr sz="900" spc="459" dirty="0">
                <a:latin typeface="Comic Sans MS"/>
                <a:cs typeface="Comic Sans MS"/>
              </a:rPr>
              <a:t> </a:t>
            </a:r>
            <a:r>
              <a:rPr sz="900" spc="-5" dirty="0">
                <a:latin typeface="Comic Sans MS"/>
                <a:cs typeface="Comic Sans MS"/>
              </a:rPr>
              <a:t>La protección de respaldo de sobrecorriente </a:t>
            </a:r>
            <a:r>
              <a:rPr sz="900" dirty="0">
                <a:latin typeface="Comic Sans MS"/>
                <a:cs typeface="Comic Sans MS"/>
              </a:rPr>
              <a:t> </a:t>
            </a:r>
            <a:r>
              <a:rPr sz="900" spc="-5" dirty="0">
                <a:latin typeface="Comic Sans MS"/>
                <a:cs typeface="Comic Sans MS"/>
              </a:rPr>
              <a:t>es usada cuando las líneas son protegidas con relés de </a:t>
            </a:r>
            <a:r>
              <a:rPr sz="900" dirty="0">
                <a:latin typeface="Comic Sans MS"/>
                <a:cs typeface="Comic Sans MS"/>
              </a:rPr>
              <a:t> </a:t>
            </a:r>
            <a:r>
              <a:rPr sz="900" spc="-5" dirty="0">
                <a:latin typeface="Comic Sans MS"/>
                <a:cs typeface="Comic Sans MS"/>
              </a:rPr>
              <a:t>sobrecorriente, y la protección de distancia se utiliza </a:t>
            </a:r>
            <a:r>
              <a:rPr sz="900" dirty="0">
                <a:latin typeface="Comic Sans MS"/>
                <a:cs typeface="Comic Sans MS"/>
              </a:rPr>
              <a:t> </a:t>
            </a:r>
            <a:r>
              <a:rPr sz="900" spc="-5" dirty="0">
                <a:latin typeface="Comic Sans MS"/>
                <a:cs typeface="Comic Sans MS"/>
              </a:rPr>
              <a:t>cuando</a:t>
            </a:r>
            <a:r>
              <a:rPr sz="900" spc="155" dirty="0">
                <a:latin typeface="Comic Sans MS"/>
                <a:cs typeface="Comic Sans MS"/>
              </a:rPr>
              <a:t> </a:t>
            </a:r>
            <a:r>
              <a:rPr sz="900" spc="-5" dirty="0">
                <a:latin typeface="Comic Sans MS"/>
                <a:cs typeface="Comic Sans MS"/>
              </a:rPr>
              <a:t>las</a:t>
            </a:r>
            <a:r>
              <a:rPr sz="900" spc="160" dirty="0">
                <a:latin typeface="Comic Sans MS"/>
                <a:cs typeface="Comic Sans MS"/>
              </a:rPr>
              <a:t> </a:t>
            </a:r>
            <a:r>
              <a:rPr sz="900" spc="-5" dirty="0">
                <a:latin typeface="Comic Sans MS"/>
                <a:cs typeface="Comic Sans MS"/>
              </a:rPr>
              <a:t>líneas</a:t>
            </a:r>
            <a:r>
              <a:rPr sz="900" spc="155" dirty="0">
                <a:latin typeface="Comic Sans MS"/>
                <a:cs typeface="Comic Sans MS"/>
              </a:rPr>
              <a:t> </a:t>
            </a:r>
            <a:r>
              <a:rPr sz="900" spc="-5" dirty="0">
                <a:latin typeface="Comic Sans MS"/>
                <a:cs typeface="Comic Sans MS"/>
              </a:rPr>
              <a:t>son</a:t>
            </a:r>
            <a:r>
              <a:rPr sz="900" spc="155" dirty="0">
                <a:latin typeface="Comic Sans MS"/>
                <a:cs typeface="Comic Sans MS"/>
              </a:rPr>
              <a:t> </a:t>
            </a:r>
            <a:r>
              <a:rPr sz="900" spc="-5" dirty="0">
                <a:latin typeface="Comic Sans MS"/>
                <a:cs typeface="Comic Sans MS"/>
              </a:rPr>
              <a:t>protegidas</a:t>
            </a:r>
            <a:r>
              <a:rPr sz="900" spc="155" dirty="0">
                <a:latin typeface="Comic Sans MS"/>
                <a:cs typeface="Comic Sans MS"/>
              </a:rPr>
              <a:t> </a:t>
            </a:r>
            <a:r>
              <a:rPr sz="900" spc="-5" dirty="0">
                <a:latin typeface="Comic Sans MS"/>
                <a:cs typeface="Comic Sans MS"/>
              </a:rPr>
              <a:t>con</a:t>
            </a:r>
            <a:r>
              <a:rPr sz="900" spc="155" dirty="0">
                <a:latin typeface="Comic Sans MS"/>
                <a:cs typeface="Comic Sans MS"/>
              </a:rPr>
              <a:t> </a:t>
            </a:r>
            <a:r>
              <a:rPr sz="900" spc="-5" dirty="0">
                <a:latin typeface="Comic Sans MS"/>
                <a:cs typeface="Comic Sans MS"/>
              </a:rPr>
              <a:t>relés</a:t>
            </a:r>
            <a:r>
              <a:rPr sz="900" spc="155" dirty="0">
                <a:latin typeface="Comic Sans MS"/>
                <a:cs typeface="Comic Sans MS"/>
              </a:rPr>
              <a:t> </a:t>
            </a:r>
            <a:r>
              <a:rPr sz="900" spc="-5" dirty="0">
                <a:latin typeface="Comic Sans MS"/>
                <a:cs typeface="Comic Sans MS"/>
              </a:rPr>
              <a:t>de</a:t>
            </a:r>
            <a:r>
              <a:rPr sz="900" spc="155" dirty="0">
                <a:latin typeface="Comic Sans MS"/>
                <a:cs typeface="Comic Sans MS"/>
              </a:rPr>
              <a:t> </a:t>
            </a:r>
            <a:r>
              <a:rPr sz="900" spc="-5" dirty="0">
                <a:latin typeface="Comic Sans MS"/>
                <a:cs typeface="Comic Sans MS"/>
              </a:rPr>
              <a:t>distancia </a:t>
            </a:r>
            <a:r>
              <a:rPr sz="900" spc="-254" dirty="0">
                <a:latin typeface="Comic Sans MS"/>
                <a:cs typeface="Comic Sans MS"/>
              </a:rPr>
              <a:t> </a:t>
            </a:r>
            <a:r>
              <a:rPr sz="900" spc="-5" dirty="0">
                <a:latin typeface="Comic Sans MS"/>
                <a:cs typeface="Comic Sans MS"/>
              </a:rPr>
              <a:t>de fase.</a:t>
            </a:r>
            <a:r>
              <a:rPr sz="900" dirty="0">
                <a:latin typeface="Comic Sans MS"/>
                <a:cs typeface="Comic Sans MS"/>
              </a:rPr>
              <a:t> </a:t>
            </a:r>
            <a:r>
              <a:rPr sz="900" spc="-5" dirty="0">
                <a:latin typeface="Comic Sans MS"/>
                <a:cs typeface="Comic Sans MS"/>
              </a:rPr>
              <a:t>Los relés de respaldo de sobrecorriente son </a:t>
            </a:r>
            <a:r>
              <a:rPr sz="900" dirty="0">
                <a:latin typeface="Comic Sans MS"/>
                <a:cs typeface="Comic Sans MS"/>
              </a:rPr>
              <a:t> </a:t>
            </a:r>
            <a:r>
              <a:rPr sz="900" spc="-5" dirty="0">
                <a:latin typeface="Comic Sans MS"/>
                <a:cs typeface="Comic Sans MS"/>
              </a:rPr>
              <a:t>difíciles de coordinar con relés de distancia de línea, </a:t>
            </a:r>
            <a:r>
              <a:rPr sz="900" dirty="0">
                <a:latin typeface="Comic Sans MS"/>
                <a:cs typeface="Comic Sans MS"/>
              </a:rPr>
              <a:t> </a:t>
            </a:r>
            <a:r>
              <a:rPr sz="900" spc="-5" dirty="0">
                <a:latin typeface="Comic Sans MS"/>
                <a:cs typeface="Comic Sans MS"/>
              </a:rPr>
              <a:t>debido</a:t>
            </a:r>
            <a:r>
              <a:rPr sz="900" spc="90" dirty="0">
                <a:latin typeface="Comic Sans MS"/>
                <a:cs typeface="Comic Sans MS"/>
              </a:rPr>
              <a:t> </a:t>
            </a:r>
            <a:r>
              <a:rPr sz="900" spc="-5" dirty="0">
                <a:latin typeface="Comic Sans MS"/>
                <a:cs typeface="Comic Sans MS"/>
              </a:rPr>
              <a:t>a</a:t>
            </a:r>
            <a:r>
              <a:rPr sz="900" spc="95" dirty="0">
                <a:latin typeface="Comic Sans MS"/>
                <a:cs typeface="Comic Sans MS"/>
              </a:rPr>
              <a:t> </a:t>
            </a:r>
            <a:r>
              <a:rPr sz="900" spc="-5" dirty="0">
                <a:latin typeface="Comic Sans MS"/>
                <a:cs typeface="Comic Sans MS"/>
              </a:rPr>
              <a:t>los</a:t>
            </a:r>
            <a:r>
              <a:rPr sz="900" spc="90" dirty="0">
                <a:latin typeface="Comic Sans MS"/>
                <a:cs typeface="Comic Sans MS"/>
              </a:rPr>
              <a:t> </a:t>
            </a:r>
            <a:r>
              <a:rPr sz="900" spc="-5" dirty="0">
                <a:latin typeface="Comic Sans MS"/>
                <a:cs typeface="Comic Sans MS"/>
              </a:rPr>
              <a:t>cambios</a:t>
            </a:r>
            <a:r>
              <a:rPr sz="900" spc="95" dirty="0">
                <a:latin typeface="Comic Sans MS"/>
                <a:cs typeface="Comic Sans MS"/>
              </a:rPr>
              <a:t> </a:t>
            </a:r>
            <a:r>
              <a:rPr sz="900" spc="-5" dirty="0">
                <a:latin typeface="Comic Sans MS"/>
                <a:cs typeface="Comic Sans MS"/>
              </a:rPr>
              <a:t>en</a:t>
            </a:r>
            <a:r>
              <a:rPr sz="900" spc="90" dirty="0">
                <a:latin typeface="Comic Sans MS"/>
                <a:cs typeface="Comic Sans MS"/>
              </a:rPr>
              <a:t> </a:t>
            </a:r>
            <a:r>
              <a:rPr sz="900" spc="-5" dirty="0">
                <a:latin typeface="Comic Sans MS"/>
                <a:cs typeface="Comic Sans MS"/>
              </a:rPr>
              <a:t>el</a:t>
            </a:r>
            <a:r>
              <a:rPr sz="900" spc="95" dirty="0">
                <a:latin typeface="Comic Sans MS"/>
                <a:cs typeface="Comic Sans MS"/>
              </a:rPr>
              <a:t> </a:t>
            </a:r>
            <a:r>
              <a:rPr sz="900" spc="-5" dirty="0">
                <a:latin typeface="Comic Sans MS"/>
                <a:cs typeface="Comic Sans MS"/>
              </a:rPr>
              <a:t>tiempo</a:t>
            </a:r>
            <a:r>
              <a:rPr sz="900" spc="90" dirty="0">
                <a:latin typeface="Comic Sans MS"/>
                <a:cs typeface="Comic Sans MS"/>
              </a:rPr>
              <a:t> </a:t>
            </a:r>
            <a:r>
              <a:rPr sz="900" spc="-5" dirty="0">
                <a:latin typeface="Comic Sans MS"/>
                <a:cs typeface="Comic Sans MS"/>
              </a:rPr>
              <a:t>de</a:t>
            </a:r>
            <a:r>
              <a:rPr sz="900" spc="95" dirty="0">
                <a:latin typeface="Comic Sans MS"/>
                <a:cs typeface="Comic Sans MS"/>
              </a:rPr>
              <a:t> </a:t>
            </a:r>
            <a:r>
              <a:rPr sz="900" spc="-5" dirty="0">
                <a:latin typeface="Comic Sans MS"/>
                <a:cs typeface="Comic Sans MS"/>
              </a:rPr>
              <a:t>disparo</a:t>
            </a:r>
            <a:r>
              <a:rPr sz="900" spc="90" dirty="0">
                <a:latin typeface="Comic Sans MS"/>
                <a:cs typeface="Comic Sans MS"/>
              </a:rPr>
              <a:t> </a:t>
            </a:r>
            <a:r>
              <a:rPr sz="900" spc="-5" dirty="0">
                <a:latin typeface="Comic Sans MS"/>
                <a:cs typeface="Comic Sans MS"/>
              </a:rPr>
              <a:t>para</a:t>
            </a:r>
            <a:r>
              <a:rPr sz="900" spc="95" dirty="0">
                <a:latin typeface="Comic Sans MS"/>
                <a:cs typeface="Comic Sans MS"/>
              </a:rPr>
              <a:t> </a:t>
            </a:r>
            <a:r>
              <a:rPr sz="900" spc="-5" dirty="0">
                <a:latin typeface="Comic Sans MS"/>
                <a:cs typeface="Comic Sans MS"/>
              </a:rPr>
              <a:t>relés </a:t>
            </a:r>
            <a:r>
              <a:rPr sz="900" spc="-254"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diferentes</a:t>
            </a:r>
            <a:r>
              <a:rPr sz="900" dirty="0">
                <a:latin typeface="Comic Sans MS"/>
                <a:cs typeface="Comic Sans MS"/>
              </a:rPr>
              <a:t> </a:t>
            </a:r>
            <a:r>
              <a:rPr sz="900" spc="-5" dirty="0">
                <a:latin typeface="Comic Sans MS"/>
                <a:cs typeface="Comic Sans MS"/>
              </a:rPr>
              <a:t>condiciones</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sistema.</a:t>
            </a:r>
            <a:endParaRPr sz="900">
              <a:latin typeface="Comic Sans MS"/>
              <a:cs typeface="Comic Sans MS"/>
            </a:endParaRPr>
          </a:p>
        </p:txBody>
      </p:sp>
      <p:sp>
        <p:nvSpPr>
          <p:cNvPr id="15" name="object 15"/>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16" name="object 16"/>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62</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89" y="877171"/>
            <a:ext cx="3054350" cy="161798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Los relés de respaldo de fase (51V</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21) deben ser </a:t>
            </a:r>
            <a:r>
              <a:rPr sz="900" dirty="0">
                <a:latin typeface="Comic Sans MS"/>
                <a:cs typeface="Comic Sans MS"/>
              </a:rPr>
              <a:t> </a:t>
            </a:r>
            <a:r>
              <a:rPr sz="900" spc="-5" dirty="0">
                <a:latin typeface="Comic Sans MS"/>
                <a:cs typeface="Comic Sans MS"/>
              </a:rPr>
              <a:t>supervisados</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balance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prevenir</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falso</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pérdida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potencial</a:t>
            </a:r>
            <a:r>
              <a:rPr sz="900" dirty="0">
                <a:latin typeface="Comic Sans MS"/>
                <a:cs typeface="Comic Sans MS"/>
              </a:rPr>
              <a:t> </a:t>
            </a:r>
            <a:r>
              <a:rPr sz="900" spc="-5" dirty="0">
                <a:latin typeface="Comic Sans MS"/>
                <a:cs typeface="Comic Sans MS"/>
              </a:rPr>
              <a:t>o </a:t>
            </a:r>
            <a:r>
              <a:rPr sz="900" dirty="0">
                <a:latin typeface="Comic Sans MS"/>
                <a:cs typeface="Comic Sans MS"/>
              </a:rPr>
              <a:t> </a:t>
            </a:r>
            <a:r>
              <a:rPr sz="900" spc="-5" dirty="0">
                <a:latin typeface="Comic Sans MS"/>
                <a:cs typeface="Comic Sans MS"/>
              </a:rPr>
              <a:t>circuito abierto de la bobina de potencial.</a:t>
            </a:r>
            <a:r>
              <a:rPr sz="900" dirty="0">
                <a:latin typeface="Comic Sans MS"/>
                <a:cs typeface="Comic Sans MS"/>
              </a:rPr>
              <a:t> </a:t>
            </a:r>
            <a:r>
              <a:rPr sz="900" spc="-5" dirty="0">
                <a:latin typeface="Comic Sans MS"/>
                <a:cs typeface="Comic Sans MS"/>
              </a:rPr>
              <a:t>Cuando estos </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aplican</a:t>
            </a:r>
            <a:r>
              <a:rPr sz="900" dirty="0">
                <a:latin typeface="Comic Sans MS"/>
                <a:cs typeface="Comic Sans MS"/>
              </a:rPr>
              <a:t> </a:t>
            </a:r>
            <a:r>
              <a:rPr sz="900" spc="-5" dirty="0">
                <a:latin typeface="Comic Sans MS"/>
                <a:cs typeface="Comic Sans MS"/>
              </a:rPr>
              <a:t>como</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primario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unidades </a:t>
            </a:r>
            <a:r>
              <a:rPr sz="900" dirty="0">
                <a:latin typeface="Comic Sans MS"/>
                <a:cs typeface="Comic Sans MS"/>
              </a:rPr>
              <a:t> </a:t>
            </a:r>
            <a:r>
              <a:rPr sz="900" spc="-5" dirty="0">
                <a:latin typeface="Comic Sans MS"/>
                <a:cs typeface="Comic Sans MS"/>
              </a:rPr>
              <a:t>pequeñas, ellos deben diseñarse para disparar sobre la </a:t>
            </a:r>
            <a:r>
              <a:rPr sz="900" dirty="0">
                <a:latin typeface="Comic Sans MS"/>
                <a:cs typeface="Comic Sans MS"/>
              </a:rPr>
              <a:t> </a:t>
            </a:r>
            <a:r>
              <a:rPr sz="900" spc="-5" dirty="0">
                <a:latin typeface="Comic Sans MS"/>
                <a:cs typeface="Comic Sans MS"/>
              </a:rPr>
              <a:t>pérdida de potencial.</a:t>
            </a:r>
            <a:r>
              <a:rPr sz="900" spc="254" dirty="0">
                <a:latin typeface="Comic Sans MS"/>
                <a:cs typeface="Comic Sans MS"/>
              </a:rPr>
              <a:t> </a:t>
            </a:r>
            <a:r>
              <a:rPr sz="900" spc="-5" dirty="0">
                <a:latin typeface="Comic Sans MS"/>
                <a:cs typeface="Comic Sans MS"/>
              </a:rPr>
              <a:t>Esto se hace normalmente usando </a:t>
            </a:r>
            <a:r>
              <a:rPr sz="900" dirty="0">
                <a:latin typeface="Comic Sans MS"/>
                <a:cs typeface="Comic Sans MS"/>
              </a:rPr>
              <a:t> </a:t>
            </a:r>
            <a:r>
              <a:rPr sz="900" spc="-5" dirty="0">
                <a:latin typeface="Comic Sans MS"/>
                <a:cs typeface="Comic Sans MS"/>
              </a:rPr>
              <a:t>un relé de balance de tensión para comparar la salida de </a:t>
            </a:r>
            <a:r>
              <a:rPr sz="900" dirty="0">
                <a:latin typeface="Comic Sans MS"/>
                <a:cs typeface="Comic Sans MS"/>
              </a:rPr>
              <a:t> </a:t>
            </a:r>
            <a:r>
              <a:rPr sz="900" spc="-5" dirty="0">
                <a:latin typeface="Comic Sans MS"/>
                <a:cs typeface="Comic Sans MS"/>
              </a:rPr>
              <a:t>dos</a:t>
            </a:r>
            <a:r>
              <a:rPr sz="900" spc="75" dirty="0">
                <a:latin typeface="Comic Sans MS"/>
                <a:cs typeface="Comic Sans MS"/>
              </a:rPr>
              <a:t> </a:t>
            </a:r>
            <a:r>
              <a:rPr sz="900" spc="-5" dirty="0">
                <a:latin typeface="Comic Sans MS"/>
                <a:cs typeface="Comic Sans MS"/>
              </a:rPr>
              <a:t>grupos</a:t>
            </a:r>
            <a:r>
              <a:rPr sz="900" spc="80" dirty="0">
                <a:latin typeface="Comic Sans MS"/>
                <a:cs typeface="Comic Sans MS"/>
              </a:rPr>
              <a:t> </a:t>
            </a:r>
            <a:r>
              <a:rPr sz="900" spc="-5" dirty="0">
                <a:latin typeface="Comic Sans MS"/>
                <a:cs typeface="Comic Sans MS"/>
              </a:rPr>
              <a:t>de</a:t>
            </a:r>
            <a:r>
              <a:rPr sz="900" spc="80" dirty="0">
                <a:latin typeface="Comic Sans MS"/>
                <a:cs typeface="Comic Sans MS"/>
              </a:rPr>
              <a:t> </a:t>
            </a:r>
            <a:r>
              <a:rPr sz="900" spc="-5" dirty="0">
                <a:latin typeface="Comic Sans MS"/>
                <a:cs typeface="Comic Sans MS"/>
              </a:rPr>
              <a:t>transformadores</a:t>
            </a:r>
            <a:r>
              <a:rPr sz="900" spc="75" dirty="0">
                <a:latin typeface="Comic Sans MS"/>
                <a:cs typeface="Comic Sans MS"/>
              </a:rPr>
              <a:t> </a:t>
            </a:r>
            <a:r>
              <a:rPr sz="900" spc="-5" dirty="0">
                <a:latin typeface="Comic Sans MS"/>
                <a:cs typeface="Comic Sans MS"/>
              </a:rPr>
              <a:t>de</a:t>
            </a:r>
            <a:r>
              <a:rPr sz="900" spc="80" dirty="0">
                <a:latin typeface="Comic Sans MS"/>
                <a:cs typeface="Comic Sans MS"/>
              </a:rPr>
              <a:t> </a:t>
            </a:r>
            <a:r>
              <a:rPr sz="900" spc="-5" dirty="0">
                <a:latin typeface="Comic Sans MS"/>
                <a:cs typeface="Comic Sans MS"/>
              </a:rPr>
              <a:t>potencial</a:t>
            </a:r>
            <a:r>
              <a:rPr sz="900" spc="70" dirty="0">
                <a:latin typeface="Comic Sans MS"/>
                <a:cs typeface="Comic Sans MS"/>
              </a:rPr>
              <a:t> </a:t>
            </a:r>
            <a:r>
              <a:rPr sz="900" spc="-5" dirty="0">
                <a:latin typeface="Comic Sans MS"/>
                <a:cs typeface="Comic Sans MS"/>
              </a:rPr>
              <a:t>conectados </a:t>
            </a:r>
            <a:r>
              <a:rPr sz="900" spc="-26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terminales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endParaRPr sz="900">
              <a:latin typeface="Comic Sans MS"/>
              <a:cs typeface="Comic Sans MS"/>
            </a:endParaRPr>
          </a:p>
        </p:txBody>
      </p:sp>
      <p:sp>
        <p:nvSpPr>
          <p:cNvPr id="3" name="object 3"/>
          <p:cNvSpPr txBox="1"/>
          <p:nvPr/>
        </p:nvSpPr>
        <p:spPr>
          <a:xfrm>
            <a:off x="5942190" y="2621826"/>
            <a:ext cx="3054985" cy="161798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 protección de respaldo para fallas de fase también </a:t>
            </a:r>
            <a:r>
              <a:rPr sz="900" dirty="0">
                <a:latin typeface="Comic Sans MS"/>
                <a:cs typeface="Comic Sans MS"/>
              </a:rPr>
              <a:t> </a:t>
            </a:r>
            <a:r>
              <a:rPr sz="900" spc="-5" dirty="0">
                <a:latin typeface="Comic Sans MS"/>
                <a:cs typeface="Comic Sans MS"/>
              </a:rPr>
              <a:t>proporciona</a:t>
            </a:r>
            <a:r>
              <a:rPr sz="900" spc="120" dirty="0">
                <a:latin typeface="Comic Sans MS"/>
                <a:cs typeface="Comic Sans MS"/>
              </a:rPr>
              <a:t> </a:t>
            </a:r>
            <a:r>
              <a:rPr sz="900" spc="-5" dirty="0">
                <a:latin typeface="Comic Sans MS"/>
                <a:cs typeface="Comic Sans MS"/>
              </a:rPr>
              <a:t>protección</a:t>
            </a:r>
            <a:r>
              <a:rPr sz="900" spc="120" dirty="0">
                <a:latin typeface="Comic Sans MS"/>
                <a:cs typeface="Comic Sans MS"/>
              </a:rPr>
              <a:t> </a:t>
            </a:r>
            <a:r>
              <a:rPr sz="900" spc="-5" dirty="0">
                <a:latin typeface="Comic Sans MS"/>
                <a:cs typeface="Comic Sans MS"/>
              </a:rPr>
              <a:t>de</a:t>
            </a:r>
            <a:r>
              <a:rPr sz="900" spc="120" dirty="0">
                <a:latin typeface="Comic Sans MS"/>
                <a:cs typeface="Comic Sans MS"/>
              </a:rPr>
              <a:t> </a:t>
            </a:r>
            <a:r>
              <a:rPr sz="900" spc="-5" dirty="0">
                <a:latin typeface="Comic Sans MS"/>
                <a:cs typeface="Comic Sans MS"/>
              </a:rPr>
              <a:t>respaldo</a:t>
            </a:r>
            <a:r>
              <a:rPr sz="900" spc="114" dirty="0">
                <a:latin typeface="Comic Sans MS"/>
                <a:cs typeface="Comic Sans MS"/>
              </a:rPr>
              <a:t> </a:t>
            </a:r>
            <a:r>
              <a:rPr sz="900" spc="-5" dirty="0">
                <a:latin typeface="Comic Sans MS"/>
                <a:cs typeface="Comic Sans MS"/>
              </a:rPr>
              <a:t>para</a:t>
            </a:r>
            <a:r>
              <a:rPr sz="900" spc="125" dirty="0">
                <a:latin typeface="Comic Sans MS"/>
                <a:cs typeface="Comic Sans MS"/>
              </a:rPr>
              <a:t> </a:t>
            </a:r>
            <a:r>
              <a:rPr sz="900" spc="-5" dirty="0">
                <a:latin typeface="Comic Sans MS"/>
                <a:cs typeface="Comic Sans MS"/>
              </a:rPr>
              <a:t>el</a:t>
            </a:r>
            <a:r>
              <a:rPr sz="900" spc="105" dirty="0">
                <a:latin typeface="Comic Sans MS"/>
                <a:cs typeface="Comic Sans MS"/>
              </a:rPr>
              <a:t> </a:t>
            </a:r>
            <a:r>
              <a:rPr sz="900" spc="-5" dirty="0">
                <a:latin typeface="Comic Sans MS"/>
                <a:cs typeface="Comic Sans MS"/>
              </a:rPr>
              <a:t>generador</a:t>
            </a:r>
            <a:r>
              <a:rPr sz="900" spc="110" dirty="0">
                <a:latin typeface="Comic Sans MS"/>
                <a:cs typeface="Comic Sans MS"/>
              </a:rPr>
              <a:t> </a:t>
            </a:r>
            <a:r>
              <a:rPr sz="900" spc="-5" dirty="0">
                <a:latin typeface="Comic Sans MS"/>
                <a:cs typeface="Comic Sans MS"/>
              </a:rPr>
              <a:t>y </a:t>
            </a:r>
            <a:r>
              <a:rPr sz="900" spc="-254" dirty="0">
                <a:latin typeface="Comic Sans MS"/>
                <a:cs typeface="Comic Sans MS"/>
              </a:rPr>
              <a:t> </a:t>
            </a:r>
            <a:r>
              <a:rPr sz="900" spc="-5" dirty="0">
                <a:latin typeface="Comic Sans MS"/>
                <a:cs typeface="Comic Sans MS"/>
              </a:rPr>
              <a:t>el transformador elevador antes de que el generador sea </a:t>
            </a:r>
            <a:r>
              <a:rPr sz="900" dirty="0">
                <a:latin typeface="Comic Sans MS"/>
                <a:cs typeface="Comic Sans MS"/>
              </a:rPr>
              <a:t> </a:t>
            </a:r>
            <a:r>
              <a:rPr sz="900" spc="-5" dirty="0">
                <a:latin typeface="Comic Sans MS"/>
                <a:cs typeface="Comic Sans MS"/>
              </a:rPr>
              <a:t>sincronizado al sistema.</a:t>
            </a:r>
            <a:r>
              <a:rPr sz="900" dirty="0">
                <a:latin typeface="Comic Sans MS"/>
                <a:cs typeface="Comic Sans MS"/>
              </a:rPr>
              <a:t> </a:t>
            </a:r>
            <a:r>
              <a:rPr sz="900" spc="-5" dirty="0">
                <a:latin typeface="Comic Sans MS"/>
                <a:cs typeface="Comic Sans MS"/>
              </a:rPr>
              <a:t>Una nota general, las corrientes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pueden</a:t>
            </a:r>
            <a:r>
              <a:rPr sz="900" dirty="0">
                <a:latin typeface="Comic Sans MS"/>
                <a:cs typeface="Comic Sans MS"/>
              </a:rPr>
              <a:t> </a:t>
            </a:r>
            <a:r>
              <a:rPr sz="900" spc="-5" dirty="0">
                <a:latin typeface="Comic Sans MS"/>
                <a:cs typeface="Comic Sans MS"/>
              </a:rPr>
              <a:t>decaer</a:t>
            </a:r>
            <a:r>
              <a:rPr sz="900" dirty="0">
                <a:latin typeface="Comic Sans MS"/>
                <a:cs typeface="Comic Sans MS"/>
              </a:rPr>
              <a:t> </a:t>
            </a:r>
            <a:r>
              <a:rPr sz="900" spc="-5" dirty="0">
                <a:latin typeface="Comic Sans MS"/>
                <a:cs typeface="Comic Sans MS"/>
              </a:rPr>
              <a:t>rápidamente </a:t>
            </a:r>
            <a:r>
              <a:rPr sz="900"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condiciones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baja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creadas</a:t>
            </a:r>
            <a:r>
              <a:rPr sz="900" spc="254" dirty="0">
                <a:latin typeface="Comic Sans MS"/>
                <a:cs typeface="Comic Sans MS"/>
              </a:rPr>
              <a:t> </a:t>
            </a:r>
            <a:r>
              <a:rPr sz="900" spc="-5" dirty="0">
                <a:latin typeface="Comic Sans MS"/>
                <a:cs typeface="Comic Sans MS"/>
              </a:rPr>
              <a:t>por</a:t>
            </a:r>
            <a:r>
              <a:rPr sz="900" spc="260" dirty="0">
                <a:latin typeface="Comic Sans MS"/>
                <a:cs typeface="Comic Sans MS"/>
              </a:rPr>
              <a:t> </a:t>
            </a:r>
            <a:r>
              <a:rPr sz="900" spc="-5" dirty="0">
                <a:latin typeface="Comic Sans MS"/>
                <a:cs typeface="Comic Sans MS"/>
              </a:rPr>
              <a:t>una </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cercana.</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estas</a:t>
            </a:r>
            <a:r>
              <a:rPr sz="900" dirty="0">
                <a:latin typeface="Comic Sans MS"/>
                <a:cs typeface="Comic Sans MS"/>
              </a:rPr>
              <a:t> </a:t>
            </a:r>
            <a:r>
              <a:rPr sz="900" spc="-5" dirty="0">
                <a:latin typeface="Comic Sans MS"/>
                <a:cs typeface="Comic Sans MS"/>
              </a:rPr>
              <a:t>aplicaciones,</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curva</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decremento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generador/excitador debe ser revisada cuidadosamente </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constantes</a:t>
            </a:r>
            <a:r>
              <a:rPr sz="900" spc="5"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y</a:t>
            </a:r>
            <a:r>
              <a:rPr sz="900" spc="5" dirty="0">
                <a:latin typeface="Comic Sans MS"/>
                <a:cs typeface="Comic Sans MS"/>
              </a:rPr>
              <a:t> </a:t>
            </a:r>
            <a:r>
              <a:rPr sz="900" spc="-5" dirty="0">
                <a:latin typeface="Comic Sans MS"/>
                <a:cs typeface="Comic Sans MS"/>
              </a:rPr>
              <a:t>corrientes.</a:t>
            </a:r>
            <a:endParaRPr sz="900">
              <a:latin typeface="Comic Sans MS"/>
              <a:cs typeface="Comic Sans MS"/>
            </a:endParaRPr>
          </a:p>
        </p:txBody>
      </p:sp>
      <p:sp>
        <p:nvSpPr>
          <p:cNvPr id="4" name="object 4"/>
          <p:cNvSpPr txBox="1"/>
          <p:nvPr/>
        </p:nvSpPr>
        <p:spPr>
          <a:xfrm>
            <a:off x="5942190" y="4559301"/>
            <a:ext cx="251396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RESPALDO</a:t>
            </a:r>
            <a:r>
              <a:rPr sz="900" b="1" dirty="0">
                <a:latin typeface="Comic Sans MS"/>
                <a:cs typeface="Comic Sans MS"/>
              </a:rPr>
              <a:t> </a:t>
            </a:r>
            <a:r>
              <a:rPr sz="900" b="1" spc="-5" dirty="0">
                <a:latin typeface="Comic Sans MS"/>
                <a:cs typeface="Comic Sans MS"/>
              </a:rPr>
              <a:t>DE</a:t>
            </a:r>
            <a:r>
              <a:rPr sz="900" b="1" dirty="0">
                <a:latin typeface="Comic Sans MS"/>
                <a:cs typeface="Comic Sans MS"/>
              </a:rPr>
              <a:t> </a:t>
            </a:r>
            <a:r>
              <a:rPr sz="900" b="1" spc="-5" dirty="0">
                <a:latin typeface="Comic Sans MS"/>
                <a:cs typeface="Comic Sans MS"/>
              </a:rPr>
              <a:t>SOBRECORRIENTE</a:t>
            </a:r>
            <a:r>
              <a:rPr sz="900" b="1" spc="5" dirty="0">
                <a:latin typeface="Comic Sans MS"/>
                <a:cs typeface="Comic Sans MS"/>
              </a:rPr>
              <a:t> </a:t>
            </a:r>
            <a:r>
              <a:rPr sz="900" b="1" spc="-5" dirty="0">
                <a:latin typeface="Comic Sans MS"/>
                <a:cs typeface="Comic Sans MS"/>
              </a:rPr>
              <a:t>DE</a:t>
            </a:r>
            <a:r>
              <a:rPr sz="900" b="1" dirty="0">
                <a:latin typeface="Comic Sans MS"/>
                <a:cs typeface="Comic Sans MS"/>
              </a:rPr>
              <a:t> </a:t>
            </a:r>
            <a:r>
              <a:rPr sz="900" b="1" spc="-5" dirty="0">
                <a:latin typeface="Comic Sans MS"/>
                <a:cs typeface="Comic Sans MS"/>
              </a:rPr>
              <a:t>FASE</a:t>
            </a:r>
            <a:endParaRPr sz="900">
              <a:latin typeface="Comic Sans MS"/>
              <a:cs typeface="Comic Sans MS"/>
            </a:endParaRPr>
          </a:p>
        </p:txBody>
      </p:sp>
      <p:sp>
        <p:nvSpPr>
          <p:cNvPr id="5" name="object 5"/>
          <p:cNvSpPr txBox="1"/>
          <p:nvPr/>
        </p:nvSpPr>
        <p:spPr>
          <a:xfrm>
            <a:off x="5942190" y="4848819"/>
            <a:ext cx="3054985" cy="1777364"/>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a:t>
            </a:r>
            <a:r>
              <a:rPr sz="900" spc="120" dirty="0">
                <a:latin typeface="Comic Sans MS"/>
                <a:cs typeface="Comic Sans MS"/>
              </a:rPr>
              <a:t> </a:t>
            </a:r>
            <a:r>
              <a:rPr sz="900" spc="-5" dirty="0">
                <a:latin typeface="Comic Sans MS"/>
                <a:cs typeface="Comic Sans MS"/>
              </a:rPr>
              <a:t>tipo</a:t>
            </a:r>
            <a:r>
              <a:rPr sz="900" spc="125" dirty="0">
                <a:latin typeface="Comic Sans MS"/>
                <a:cs typeface="Comic Sans MS"/>
              </a:rPr>
              <a:t> </a:t>
            </a:r>
            <a:r>
              <a:rPr sz="900" spc="-5" dirty="0">
                <a:latin typeface="Comic Sans MS"/>
                <a:cs typeface="Comic Sans MS"/>
              </a:rPr>
              <a:t>más</a:t>
            </a:r>
            <a:r>
              <a:rPr sz="900" spc="120" dirty="0">
                <a:latin typeface="Comic Sans MS"/>
                <a:cs typeface="Comic Sans MS"/>
              </a:rPr>
              <a:t> </a:t>
            </a:r>
            <a:r>
              <a:rPr sz="900" spc="-5" dirty="0">
                <a:latin typeface="Comic Sans MS"/>
                <a:cs typeface="Comic Sans MS"/>
              </a:rPr>
              <a:t>simple</a:t>
            </a:r>
            <a:r>
              <a:rPr sz="900" spc="125" dirty="0">
                <a:latin typeface="Comic Sans MS"/>
                <a:cs typeface="Comic Sans MS"/>
              </a:rPr>
              <a:t> </a:t>
            </a:r>
            <a:r>
              <a:rPr sz="900" spc="-5" dirty="0">
                <a:latin typeface="Comic Sans MS"/>
                <a:cs typeface="Comic Sans MS"/>
              </a:rPr>
              <a:t>de</a:t>
            </a:r>
            <a:r>
              <a:rPr sz="900" spc="120" dirty="0">
                <a:latin typeface="Comic Sans MS"/>
                <a:cs typeface="Comic Sans MS"/>
              </a:rPr>
              <a:t> </a:t>
            </a:r>
            <a:r>
              <a:rPr sz="900" spc="-5" dirty="0">
                <a:latin typeface="Comic Sans MS"/>
                <a:cs typeface="Comic Sans MS"/>
              </a:rPr>
              <a:t>protección</a:t>
            </a:r>
            <a:r>
              <a:rPr sz="900" spc="125" dirty="0">
                <a:latin typeface="Comic Sans MS"/>
                <a:cs typeface="Comic Sans MS"/>
              </a:rPr>
              <a:t> </a:t>
            </a:r>
            <a:r>
              <a:rPr sz="900" spc="-5" dirty="0">
                <a:latin typeface="Comic Sans MS"/>
                <a:cs typeface="Comic Sans MS"/>
              </a:rPr>
              <a:t>de</a:t>
            </a:r>
            <a:r>
              <a:rPr sz="900" spc="120" dirty="0">
                <a:latin typeface="Comic Sans MS"/>
                <a:cs typeface="Comic Sans MS"/>
              </a:rPr>
              <a:t> </a:t>
            </a:r>
            <a:r>
              <a:rPr sz="900" spc="-5" dirty="0">
                <a:latin typeface="Comic Sans MS"/>
                <a:cs typeface="Comic Sans MS"/>
              </a:rPr>
              <a:t>respaldo</a:t>
            </a:r>
            <a:r>
              <a:rPr sz="900" spc="125" dirty="0">
                <a:latin typeface="Comic Sans MS"/>
                <a:cs typeface="Comic Sans MS"/>
              </a:rPr>
              <a:t> </a:t>
            </a:r>
            <a:r>
              <a:rPr sz="900" spc="-5" dirty="0">
                <a:latin typeface="Comic Sans MS"/>
                <a:cs typeface="Comic Sans MS"/>
              </a:rPr>
              <a:t>es</a:t>
            </a:r>
            <a:r>
              <a:rPr sz="900" spc="125" dirty="0">
                <a:latin typeface="Comic Sans MS"/>
                <a:cs typeface="Comic Sans MS"/>
              </a:rPr>
              <a:t> </a:t>
            </a:r>
            <a:r>
              <a:rPr sz="900" spc="-5" dirty="0">
                <a:latin typeface="Comic Sans MS"/>
                <a:cs typeface="Comic Sans MS"/>
              </a:rPr>
              <a:t>el</a:t>
            </a:r>
            <a:r>
              <a:rPr sz="900" spc="114" dirty="0">
                <a:latin typeface="Comic Sans MS"/>
                <a:cs typeface="Comic Sans MS"/>
              </a:rPr>
              <a:t> </a:t>
            </a:r>
            <a:r>
              <a:rPr sz="900" spc="-5" dirty="0">
                <a:latin typeface="Comic Sans MS"/>
                <a:cs typeface="Comic Sans MS"/>
              </a:rPr>
              <a:t>relé </a:t>
            </a:r>
            <a:r>
              <a:rPr sz="900" spc="-254"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51.</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51</a:t>
            </a:r>
            <a:r>
              <a:rPr sz="900" dirty="0">
                <a:latin typeface="Comic Sans MS"/>
                <a:cs typeface="Comic Sans MS"/>
              </a:rPr>
              <a:t> </a:t>
            </a:r>
            <a:r>
              <a:rPr sz="900" spc="-5" dirty="0">
                <a:latin typeface="Comic Sans MS"/>
                <a:cs typeface="Comic Sans MS"/>
              </a:rPr>
              <a:t>debe</a:t>
            </a:r>
            <a:r>
              <a:rPr sz="900" spc="254" dirty="0">
                <a:latin typeface="Comic Sans MS"/>
                <a:cs typeface="Comic Sans MS"/>
              </a:rPr>
              <a:t> </a:t>
            </a:r>
            <a:r>
              <a:rPr sz="900" spc="-5" dirty="0">
                <a:latin typeface="Comic Sans MS"/>
                <a:cs typeface="Comic Sans MS"/>
              </a:rPr>
              <a:t>ser</a:t>
            </a:r>
            <a:r>
              <a:rPr sz="900" spc="260" dirty="0">
                <a:latin typeface="Comic Sans MS"/>
                <a:cs typeface="Comic Sans MS"/>
              </a:rPr>
              <a:t> </a:t>
            </a:r>
            <a:r>
              <a:rPr sz="900" spc="-5" dirty="0">
                <a:latin typeface="Comic Sans MS"/>
                <a:cs typeface="Comic Sans MS"/>
              </a:rPr>
              <a:t>ajustado </a:t>
            </a:r>
            <a:r>
              <a:rPr sz="900" spc="-254" dirty="0">
                <a:latin typeface="Comic Sans MS"/>
                <a:cs typeface="Comic Sans MS"/>
              </a:rPr>
              <a:t> </a:t>
            </a:r>
            <a:r>
              <a:rPr sz="900" spc="-5" dirty="0">
                <a:latin typeface="Comic Sans MS"/>
                <a:cs typeface="Comic Sans MS"/>
              </a:rPr>
              <a:t>arriba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carga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tener</a:t>
            </a:r>
            <a:r>
              <a:rPr sz="900" spc="254" dirty="0">
                <a:latin typeface="Comic Sans MS"/>
                <a:cs typeface="Comic Sans MS"/>
              </a:rPr>
              <a:t> </a:t>
            </a:r>
            <a:r>
              <a:rPr sz="900" spc="-5" dirty="0">
                <a:latin typeface="Comic Sans MS"/>
                <a:cs typeface="Comic Sans MS"/>
              </a:rPr>
              <a:t>suficiente </a:t>
            </a:r>
            <a:r>
              <a:rPr sz="900" dirty="0">
                <a:latin typeface="Comic Sans MS"/>
                <a:cs typeface="Comic Sans MS"/>
              </a:rPr>
              <a:t> </a:t>
            </a:r>
            <a:r>
              <a:rPr sz="900" spc="-5" dirty="0">
                <a:latin typeface="Comic Sans MS"/>
                <a:cs typeface="Comic Sans MS"/>
              </a:rPr>
              <a:t>retardo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para</a:t>
            </a:r>
            <a:r>
              <a:rPr sz="900" dirty="0">
                <a:latin typeface="Comic Sans MS"/>
                <a:cs typeface="Comic Sans MS"/>
              </a:rPr>
              <a:t> permitir</a:t>
            </a:r>
            <a:r>
              <a:rPr sz="900" spc="5"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oscilaciones</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mismo</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ajustado</a:t>
            </a:r>
            <a:r>
              <a:rPr sz="900" dirty="0">
                <a:latin typeface="Comic Sans MS"/>
                <a:cs typeface="Comic Sans MS"/>
              </a:rPr>
              <a:t> </a:t>
            </a:r>
            <a:r>
              <a:rPr sz="900" spc="-5" dirty="0">
                <a:latin typeface="Comic Sans MS"/>
                <a:cs typeface="Comic Sans MS"/>
              </a:rPr>
              <a:t>lo </a:t>
            </a:r>
            <a:r>
              <a:rPr sz="900" dirty="0">
                <a:latin typeface="Comic Sans MS"/>
                <a:cs typeface="Comic Sans MS"/>
              </a:rPr>
              <a:t> </a:t>
            </a:r>
            <a:r>
              <a:rPr sz="900" spc="-5" dirty="0">
                <a:latin typeface="Comic Sans MS"/>
                <a:cs typeface="Comic Sans MS"/>
              </a:rPr>
              <a:t>suficientemente bajo para disparar con falla de fases </a:t>
            </a:r>
            <a:r>
              <a:rPr sz="900" dirty="0">
                <a:latin typeface="Comic Sans MS"/>
                <a:cs typeface="Comic Sans MS"/>
              </a:rPr>
              <a:t> </a:t>
            </a:r>
            <a:r>
              <a:rPr sz="900" spc="-5" dirty="0">
                <a:latin typeface="Comic Sans MS"/>
                <a:cs typeface="Comic Sans MS"/>
              </a:rPr>
              <a:t>remota para varias condiciones del sistema.</a:t>
            </a:r>
            <a:r>
              <a:rPr sz="900" dirty="0">
                <a:latin typeface="Comic Sans MS"/>
                <a:cs typeface="Comic Sans MS"/>
              </a:rPr>
              <a:t> </a:t>
            </a:r>
            <a:r>
              <a:rPr sz="900" spc="-5" dirty="0">
                <a:latin typeface="Comic Sans MS"/>
                <a:cs typeface="Comic Sans MS"/>
              </a:rPr>
              <a:t>En muchos </a:t>
            </a:r>
            <a:r>
              <a:rPr sz="900" dirty="0">
                <a:latin typeface="Comic Sans MS"/>
                <a:cs typeface="Comic Sans MS"/>
              </a:rPr>
              <a:t> </a:t>
            </a:r>
            <a:r>
              <a:rPr sz="900" spc="-5" dirty="0">
                <a:latin typeface="Comic Sans MS"/>
                <a:cs typeface="Comic Sans MS"/>
              </a:rPr>
              <a:t>casos, el criterio de ajuste confiable no puede cumplirse </a:t>
            </a:r>
            <a:r>
              <a:rPr sz="900" dirty="0">
                <a:latin typeface="Comic Sans MS"/>
                <a:cs typeface="Comic Sans MS"/>
              </a:rPr>
              <a:t> </a:t>
            </a:r>
            <a:r>
              <a:rPr sz="900" spc="-5" dirty="0">
                <a:latin typeface="Comic Sans MS"/>
                <a:cs typeface="Comic Sans MS"/>
              </a:rPr>
              <a:t>sobre un sistema real.</a:t>
            </a:r>
            <a:r>
              <a:rPr sz="900" dirty="0">
                <a:latin typeface="Comic Sans MS"/>
                <a:cs typeface="Comic Sans MS"/>
              </a:rPr>
              <a:t> </a:t>
            </a:r>
            <a:r>
              <a:rPr sz="900" spc="-5" dirty="0">
                <a:latin typeface="Comic Sans MS"/>
                <a:cs typeface="Comic Sans MS"/>
              </a:rPr>
              <a:t>Las más recientes investigaciones </a:t>
            </a:r>
            <a:r>
              <a:rPr sz="900" dirty="0">
                <a:latin typeface="Comic Sans MS"/>
                <a:cs typeface="Comic Sans MS"/>
              </a:rPr>
              <a:t> </a:t>
            </a:r>
            <a:r>
              <a:rPr sz="900" spc="-5" dirty="0">
                <a:latin typeface="Comic Sans MS"/>
                <a:cs typeface="Comic Sans MS"/>
              </a:rPr>
              <a:t>de las prácticas de respaldo del generador encuentran </a:t>
            </a:r>
            <a:r>
              <a:rPr sz="900" dirty="0">
                <a:latin typeface="Comic Sans MS"/>
                <a:cs typeface="Comic Sans MS"/>
              </a:rPr>
              <a:t> </a:t>
            </a:r>
            <a:r>
              <a:rPr sz="900" spc="-5" dirty="0">
                <a:latin typeface="Comic Sans MS"/>
                <a:cs typeface="Comic Sans MS"/>
              </a:rPr>
              <a:t>mínimas</a:t>
            </a:r>
            <a:r>
              <a:rPr sz="900" spc="15" dirty="0">
                <a:latin typeface="Comic Sans MS"/>
                <a:cs typeface="Comic Sans MS"/>
              </a:rPr>
              <a:t> </a:t>
            </a:r>
            <a:r>
              <a:rPr sz="900" spc="-5" dirty="0">
                <a:latin typeface="Comic Sans MS"/>
                <a:cs typeface="Comic Sans MS"/>
              </a:rPr>
              <a:t>aplicaciones</a:t>
            </a:r>
            <a:r>
              <a:rPr sz="900" spc="15" dirty="0">
                <a:latin typeface="Comic Sans MS"/>
                <a:cs typeface="Comic Sans MS"/>
              </a:rPr>
              <a:t> </a:t>
            </a:r>
            <a:r>
              <a:rPr sz="900" spc="-5" dirty="0">
                <a:latin typeface="Comic Sans MS"/>
                <a:cs typeface="Comic Sans MS"/>
              </a:rPr>
              <a:t>del</a:t>
            </a:r>
            <a:r>
              <a:rPr sz="900" spc="15" dirty="0">
                <a:latin typeface="Comic Sans MS"/>
                <a:cs typeface="Comic Sans MS"/>
              </a:rPr>
              <a:t> </a:t>
            </a:r>
            <a:r>
              <a:rPr sz="900" spc="-5" dirty="0">
                <a:latin typeface="Comic Sans MS"/>
                <a:cs typeface="Comic Sans MS"/>
              </a:rPr>
              <a:t>respaldo</a:t>
            </a:r>
            <a:r>
              <a:rPr sz="900" spc="20" dirty="0">
                <a:latin typeface="Comic Sans MS"/>
                <a:cs typeface="Comic Sans MS"/>
              </a:rPr>
              <a:t> </a:t>
            </a:r>
            <a:r>
              <a:rPr sz="900" spc="-5" dirty="0">
                <a:latin typeface="Comic Sans MS"/>
                <a:cs typeface="Comic Sans MS"/>
              </a:rPr>
              <a:t>de</a:t>
            </a:r>
            <a:r>
              <a:rPr sz="900" spc="15" dirty="0">
                <a:latin typeface="Comic Sans MS"/>
                <a:cs typeface="Comic Sans MS"/>
              </a:rPr>
              <a:t> </a:t>
            </a:r>
            <a:r>
              <a:rPr sz="900" spc="-5" dirty="0">
                <a:latin typeface="Comic Sans MS"/>
                <a:cs typeface="Comic Sans MS"/>
              </a:rPr>
              <a:t>sobrecorriente</a:t>
            </a:r>
            <a:r>
              <a:rPr sz="900" spc="5" dirty="0">
                <a:latin typeface="Comic Sans MS"/>
                <a:cs typeface="Comic Sans MS"/>
              </a:rPr>
              <a:t> </a:t>
            </a:r>
            <a:r>
              <a:rPr sz="900" spc="-5" dirty="0">
                <a:latin typeface="Comic Sans MS"/>
                <a:cs typeface="Comic Sans MS"/>
              </a:rPr>
              <a:t>(51).</a:t>
            </a:r>
            <a:endParaRPr sz="900">
              <a:latin typeface="Comic Sans MS"/>
              <a:cs typeface="Comic Sans MS"/>
            </a:endParaRPr>
          </a:p>
        </p:txBody>
      </p:sp>
      <p:sp>
        <p:nvSpPr>
          <p:cNvPr id="6" name="object 6"/>
          <p:cNvSpPr txBox="1"/>
          <p:nvPr/>
        </p:nvSpPr>
        <p:spPr>
          <a:xfrm>
            <a:off x="5942189" y="6752702"/>
            <a:ext cx="3054350" cy="225488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a:t>
            </a:r>
            <a:r>
              <a:rPr sz="900" dirty="0">
                <a:latin typeface="Comic Sans MS"/>
                <a:cs typeface="Comic Sans MS"/>
              </a:rPr>
              <a:t> </a:t>
            </a:r>
            <a:r>
              <a:rPr sz="900" spc="-5" dirty="0">
                <a:latin typeface="Comic Sans MS"/>
                <a:cs typeface="Comic Sans MS"/>
              </a:rPr>
              <a:t>ajuste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pickup</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tipo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10" dirty="0">
                <a:latin typeface="Comic Sans MS"/>
                <a:cs typeface="Comic Sans MS"/>
              </a:rPr>
              <a:t>deber</a:t>
            </a:r>
            <a:r>
              <a:rPr sz="900" spc="-5" dirty="0">
                <a:latin typeface="Comic Sans MS"/>
                <a:cs typeface="Comic Sans MS"/>
              </a:rPr>
              <a:t> ser </a:t>
            </a:r>
            <a:r>
              <a:rPr sz="900" dirty="0">
                <a:latin typeface="Comic Sans MS"/>
                <a:cs typeface="Comic Sans MS"/>
              </a:rPr>
              <a:t> </a:t>
            </a:r>
            <a:r>
              <a:rPr sz="900" spc="-5" dirty="0">
                <a:latin typeface="Comic Sans MS"/>
                <a:cs typeface="Comic Sans MS"/>
              </a:rPr>
              <a:t>normalmente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1.5</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2.0</a:t>
            </a:r>
            <a:r>
              <a:rPr sz="900" dirty="0">
                <a:latin typeface="Comic Sans MS"/>
                <a:cs typeface="Comic Sans MS"/>
              </a:rPr>
              <a:t> </a:t>
            </a:r>
            <a:r>
              <a:rPr sz="900" spc="-5" dirty="0">
                <a:latin typeface="Comic Sans MS"/>
                <a:cs typeface="Comic Sans MS"/>
              </a:rPr>
              <a:t>veces</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nominal </a:t>
            </a:r>
            <a:r>
              <a:rPr sz="900" dirty="0">
                <a:latin typeface="Comic Sans MS"/>
                <a:cs typeface="Comic Sans MS"/>
              </a:rPr>
              <a:t> </a:t>
            </a:r>
            <a:r>
              <a:rPr sz="900" spc="-5" dirty="0">
                <a:latin typeface="Comic Sans MS"/>
                <a:cs typeface="Comic Sans MS"/>
              </a:rPr>
              <a:t>máxima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prevenir</a:t>
            </a:r>
            <a:r>
              <a:rPr sz="900" spc="254" dirty="0">
                <a:latin typeface="Comic Sans MS"/>
                <a:cs typeface="Comic Sans MS"/>
              </a:rPr>
              <a:t> </a:t>
            </a:r>
            <a:r>
              <a:rPr sz="900" spc="-5" dirty="0">
                <a:latin typeface="Comic Sans MS"/>
                <a:cs typeface="Comic Sans MS"/>
              </a:rPr>
              <a:t>disparos en falso. </a:t>
            </a:r>
            <a:r>
              <a:rPr sz="900" spc="-254"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requerimientos de</a:t>
            </a:r>
            <a:r>
              <a:rPr sz="900" dirty="0">
                <a:latin typeface="Comic Sans MS"/>
                <a:cs typeface="Comic Sans MS"/>
              </a:rPr>
              <a:t> </a:t>
            </a:r>
            <a:r>
              <a:rPr sz="900" spc="-5" dirty="0">
                <a:latin typeface="Comic Sans MS"/>
                <a:cs typeface="Comic Sans MS"/>
              </a:rPr>
              <a:t>coordinación</a:t>
            </a:r>
            <a:r>
              <a:rPr sz="900" dirty="0">
                <a:latin typeface="Comic Sans MS"/>
                <a:cs typeface="Comic Sans MS"/>
              </a:rPr>
              <a:t> </a:t>
            </a:r>
            <a:r>
              <a:rPr sz="900" spc="-5" dirty="0">
                <a:latin typeface="Comic Sans MS"/>
                <a:cs typeface="Comic Sans MS"/>
              </a:rPr>
              <a:t>usualmente</a:t>
            </a:r>
            <a:r>
              <a:rPr sz="900" dirty="0">
                <a:latin typeface="Comic Sans MS"/>
                <a:cs typeface="Comic Sans MS"/>
              </a:rPr>
              <a:t> </a:t>
            </a:r>
            <a:r>
              <a:rPr sz="900" spc="-5" dirty="0">
                <a:latin typeface="Comic Sans MS"/>
                <a:cs typeface="Comic Sans MS"/>
              </a:rPr>
              <a:t>causan </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retardo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exceda</a:t>
            </a:r>
            <a:r>
              <a:rPr sz="900" spc="254"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0.5</a:t>
            </a:r>
            <a:r>
              <a:rPr sz="900" spc="260" dirty="0">
                <a:latin typeface="Comic Sans MS"/>
                <a:cs typeface="Comic Sans MS"/>
              </a:rPr>
              <a:t> </a:t>
            </a:r>
            <a:r>
              <a:rPr sz="900" spc="-5" dirty="0">
                <a:latin typeface="Comic Sans MS"/>
                <a:cs typeface="Comic Sans MS"/>
              </a:rPr>
              <a:t>segundos. </a:t>
            </a:r>
            <a:r>
              <a:rPr sz="900" dirty="0">
                <a:latin typeface="Comic Sans MS"/>
                <a:cs typeface="Comic Sans MS"/>
              </a:rPr>
              <a:t> </a:t>
            </a:r>
            <a:r>
              <a:rPr sz="900" spc="-5" dirty="0">
                <a:latin typeface="Comic Sans MS"/>
                <a:cs typeface="Comic Sans MS"/>
              </a:rPr>
              <a:t>Puesto que la corriente de falla del generador decae a </a:t>
            </a:r>
            <a:r>
              <a:rPr sz="900" dirty="0">
                <a:latin typeface="Comic Sans MS"/>
                <a:cs typeface="Comic Sans MS"/>
              </a:rPr>
              <a:t> </a:t>
            </a:r>
            <a:r>
              <a:rPr sz="900" spc="-5" dirty="0">
                <a:latin typeface="Comic Sans MS"/>
                <a:cs typeface="Comic Sans MS"/>
              </a:rPr>
              <a:t>cerca</a:t>
            </a:r>
            <a:r>
              <a:rPr sz="900" spc="65" dirty="0">
                <a:latin typeface="Comic Sans MS"/>
                <a:cs typeface="Comic Sans MS"/>
              </a:rPr>
              <a:t> </a:t>
            </a:r>
            <a:r>
              <a:rPr sz="900" spc="-5" dirty="0">
                <a:latin typeface="Comic Sans MS"/>
                <a:cs typeface="Comic Sans MS"/>
              </a:rPr>
              <a:t>de</a:t>
            </a:r>
            <a:r>
              <a:rPr sz="900" spc="70" dirty="0">
                <a:latin typeface="Comic Sans MS"/>
                <a:cs typeface="Comic Sans MS"/>
              </a:rPr>
              <a:t> </a:t>
            </a:r>
            <a:r>
              <a:rPr sz="900" spc="-5" dirty="0">
                <a:latin typeface="Comic Sans MS"/>
                <a:cs typeface="Comic Sans MS"/>
              </a:rPr>
              <a:t>la</a:t>
            </a:r>
            <a:r>
              <a:rPr sz="900" spc="70" dirty="0">
                <a:latin typeface="Comic Sans MS"/>
                <a:cs typeface="Comic Sans MS"/>
              </a:rPr>
              <a:t> </a:t>
            </a:r>
            <a:r>
              <a:rPr sz="900" spc="-5" dirty="0">
                <a:latin typeface="Comic Sans MS"/>
                <a:cs typeface="Comic Sans MS"/>
              </a:rPr>
              <a:t>corriente</a:t>
            </a:r>
            <a:r>
              <a:rPr sz="900" spc="70" dirty="0">
                <a:latin typeface="Comic Sans MS"/>
                <a:cs typeface="Comic Sans MS"/>
              </a:rPr>
              <a:t> </a:t>
            </a:r>
            <a:r>
              <a:rPr sz="900" spc="-5" dirty="0">
                <a:latin typeface="Comic Sans MS"/>
                <a:cs typeface="Comic Sans MS"/>
              </a:rPr>
              <a:t>nominal</a:t>
            </a:r>
            <a:r>
              <a:rPr sz="900" spc="65" dirty="0">
                <a:latin typeface="Comic Sans MS"/>
                <a:cs typeface="Comic Sans MS"/>
              </a:rPr>
              <a:t> </a:t>
            </a:r>
            <a:r>
              <a:rPr sz="900" spc="-5" dirty="0">
                <a:latin typeface="Comic Sans MS"/>
                <a:cs typeface="Comic Sans MS"/>
              </a:rPr>
              <a:t>de</a:t>
            </a:r>
            <a:r>
              <a:rPr sz="900" spc="70" dirty="0">
                <a:latin typeface="Comic Sans MS"/>
                <a:cs typeface="Comic Sans MS"/>
              </a:rPr>
              <a:t> </a:t>
            </a:r>
            <a:r>
              <a:rPr sz="900" spc="-5" dirty="0">
                <a:latin typeface="Comic Sans MS"/>
                <a:cs typeface="Comic Sans MS"/>
              </a:rPr>
              <a:t>plena</a:t>
            </a:r>
            <a:r>
              <a:rPr sz="900" spc="70" dirty="0">
                <a:latin typeface="Comic Sans MS"/>
                <a:cs typeface="Comic Sans MS"/>
              </a:rPr>
              <a:t> </a:t>
            </a:r>
            <a:r>
              <a:rPr sz="900" spc="-5" dirty="0">
                <a:latin typeface="Comic Sans MS"/>
                <a:cs typeface="Comic Sans MS"/>
              </a:rPr>
              <a:t>carga</a:t>
            </a:r>
            <a:r>
              <a:rPr sz="900" spc="70" dirty="0">
                <a:latin typeface="Comic Sans MS"/>
                <a:cs typeface="Comic Sans MS"/>
              </a:rPr>
              <a:t> </a:t>
            </a:r>
            <a:r>
              <a:rPr sz="900" spc="-5" dirty="0">
                <a:latin typeface="Comic Sans MS"/>
                <a:cs typeface="Comic Sans MS"/>
              </a:rPr>
              <a:t>de</a:t>
            </a:r>
            <a:r>
              <a:rPr sz="900" spc="65" dirty="0">
                <a:latin typeface="Comic Sans MS"/>
                <a:cs typeface="Comic Sans MS"/>
              </a:rPr>
              <a:t> </a:t>
            </a:r>
            <a:r>
              <a:rPr sz="900" spc="-5" dirty="0">
                <a:latin typeface="Comic Sans MS"/>
                <a:cs typeface="Comic Sans MS"/>
              </a:rPr>
              <a:t>acuerdo </a:t>
            </a:r>
            <a:r>
              <a:rPr sz="900" spc="-254" dirty="0">
                <a:latin typeface="Comic Sans MS"/>
                <a:cs typeface="Comic Sans MS"/>
              </a:rPr>
              <a:t> </a:t>
            </a:r>
            <a:r>
              <a:rPr sz="900" spc="-5" dirty="0">
                <a:latin typeface="Comic Sans MS"/>
                <a:cs typeface="Comic Sans MS"/>
              </a:rPr>
              <a:t>a la reactancia síncrona y la constante de tiempo 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ajuste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pickup</a:t>
            </a:r>
            <a:r>
              <a:rPr sz="900" dirty="0">
                <a:latin typeface="Comic Sans MS"/>
                <a:cs typeface="Comic Sans MS"/>
              </a:rPr>
              <a:t> </a:t>
            </a:r>
            <a:r>
              <a:rPr sz="900" spc="-5" dirty="0">
                <a:latin typeface="Comic Sans MS"/>
                <a:cs typeface="Comic Sans MS"/>
              </a:rPr>
              <a:t>será</a:t>
            </a:r>
            <a:r>
              <a:rPr sz="900" dirty="0">
                <a:latin typeface="Comic Sans MS"/>
                <a:cs typeface="Comic Sans MS"/>
              </a:rPr>
              <a:t> </a:t>
            </a:r>
            <a:r>
              <a:rPr sz="900" spc="-5" dirty="0">
                <a:latin typeface="Comic Sans MS"/>
                <a:cs typeface="Comic Sans MS"/>
              </a:rPr>
              <a:t>muy</a:t>
            </a:r>
            <a:r>
              <a:rPr sz="900" spc="254" dirty="0">
                <a:latin typeface="Comic Sans MS"/>
                <a:cs typeface="Comic Sans MS"/>
              </a:rPr>
              <a:t> </a:t>
            </a:r>
            <a:r>
              <a:rPr sz="900" spc="-5" dirty="0">
                <a:latin typeface="Comic Sans MS"/>
                <a:cs typeface="Comic Sans MS"/>
              </a:rPr>
              <a:t>alto</a:t>
            </a:r>
            <a:r>
              <a:rPr sz="900" spc="260"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operar.</a:t>
            </a:r>
            <a:r>
              <a:rPr sz="900" dirty="0">
                <a:latin typeface="Comic Sans MS"/>
                <a:cs typeface="Comic Sans MS"/>
              </a:rPr>
              <a:t> </a:t>
            </a:r>
            <a:r>
              <a:rPr sz="900" spc="-5" dirty="0">
                <a:latin typeface="Comic Sans MS"/>
                <a:cs typeface="Comic Sans MS"/>
              </a:rPr>
              <a:t>Únicamente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número</a:t>
            </a:r>
            <a:r>
              <a:rPr sz="900" spc="260" dirty="0">
                <a:latin typeface="Comic Sans MS"/>
                <a:cs typeface="Comic Sans MS"/>
              </a:rPr>
              <a:t> </a:t>
            </a:r>
            <a:r>
              <a:rPr sz="900" spc="-5" dirty="0">
                <a:latin typeface="Comic Sans MS"/>
                <a:cs typeface="Comic Sans MS"/>
              </a:rPr>
              <a:t>pequeño</a:t>
            </a:r>
            <a:r>
              <a:rPr sz="900" spc="26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aplicaciones</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requerimientos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coordinación</a:t>
            </a:r>
            <a:r>
              <a:rPr sz="900" dirty="0">
                <a:latin typeface="Comic Sans MS"/>
                <a:cs typeface="Comic Sans MS"/>
              </a:rPr>
              <a:t> </a:t>
            </a:r>
            <a:r>
              <a:rPr sz="900" spc="-5" dirty="0">
                <a:latin typeface="Comic Sans MS"/>
                <a:cs typeface="Comic Sans MS"/>
              </a:rPr>
              <a:t>del </a:t>
            </a:r>
            <a:r>
              <a:rPr sz="900" spc="-254"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constantes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 </a:t>
            </a:r>
            <a:r>
              <a:rPr sz="900" dirty="0">
                <a:latin typeface="Comic Sans MS"/>
                <a:cs typeface="Comic Sans MS"/>
              </a:rPr>
              <a:t> </a:t>
            </a:r>
            <a:r>
              <a:rPr sz="900" spc="-5" dirty="0">
                <a:latin typeface="Comic Sans MS"/>
                <a:cs typeface="Comic Sans MS"/>
              </a:rPr>
              <a:t>permitirán</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ajuste</a:t>
            </a:r>
            <a:r>
              <a:rPr sz="900" dirty="0">
                <a:latin typeface="Comic Sans MS"/>
                <a:cs typeface="Comic Sans MS"/>
              </a:rPr>
              <a:t> </a:t>
            </a:r>
            <a:r>
              <a:rPr sz="900" spc="-5" dirty="0">
                <a:latin typeface="Comic Sans MS"/>
                <a:cs typeface="Comic Sans MS"/>
              </a:rPr>
              <a:t>confiable</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este</a:t>
            </a:r>
            <a:r>
              <a:rPr sz="900" spc="260" dirty="0">
                <a:latin typeface="Comic Sans MS"/>
                <a:cs typeface="Comic Sans MS"/>
              </a:rPr>
              <a:t> </a:t>
            </a:r>
            <a:r>
              <a:rPr sz="900" spc="-5" dirty="0">
                <a:latin typeface="Comic Sans MS"/>
                <a:cs typeface="Comic Sans MS"/>
              </a:rPr>
              <a:t>tipo</a:t>
            </a:r>
            <a:r>
              <a:rPr sz="900" spc="26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respaldo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a:t>
            </a:r>
            <a:endParaRPr sz="900">
              <a:latin typeface="Comic Sans MS"/>
              <a:cs typeface="Comic Sans MS"/>
            </a:endParaRPr>
          </a:p>
        </p:txBody>
      </p:sp>
      <p:sp>
        <p:nvSpPr>
          <p:cNvPr id="7" name="object 7"/>
          <p:cNvSpPr txBox="1"/>
          <p:nvPr/>
        </p:nvSpPr>
        <p:spPr>
          <a:xfrm>
            <a:off x="9425491" y="877074"/>
            <a:ext cx="3054350" cy="30511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a:t>
            </a:r>
            <a:r>
              <a:rPr sz="900" dirty="0">
                <a:latin typeface="Comic Sans MS"/>
                <a:cs typeface="Comic Sans MS"/>
              </a:rPr>
              <a:t> </a:t>
            </a:r>
            <a:r>
              <a:rPr sz="900" spc="-5" dirty="0">
                <a:latin typeface="Comic Sans MS"/>
                <a:cs typeface="Comic Sans MS"/>
              </a:rPr>
              <a:t>grupo</a:t>
            </a:r>
            <a:r>
              <a:rPr sz="900" dirty="0">
                <a:latin typeface="Comic Sans MS"/>
                <a:cs typeface="Comic Sans MS"/>
              </a:rPr>
              <a:t> </a:t>
            </a:r>
            <a:r>
              <a:rPr sz="900" spc="-5" dirty="0">
                <a:latin typeface="Comic Sans MS"/>
                <a:cs typeface="Comic Sans MS"/>
              </a:rPr>
              <a:t>más</a:t>
            </a:r>
            <a:r>
              <a:rPr sz="900" dirty="0">
                <a:latin typeface="Comic Sans MS"/>
                <a:cs typeface="Comic Sans MS"/>
              </a:rPr>
              <a:t> </a:t>
            </a:r>
            <a:r>
              <a:rPr sz="900" spc="-5" dirty="0">
                <a:latin typeface="Comic Sans MS"/>
                <a:cs typeface="Comic Sans MS"/>
              </a:rPr>
              <a:t>usado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respaldo</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sobrecorriente de fase son los relés de sobrecorriente </a:t>
            </a:r>
            <a:r>
              <a:rPr sz="900" dirty="0">
                <a:latin typeface="Comic Sans MS"/>
                <a:cs typeface="Comic Sans MS"/>
              </a:rPr>
              <a:t> </a:t>
            </a:r>
            <a:r>
              <a:rPr sz="900" spc="-5" dirty="0">
                <a:latin typeface="Comic Sans MS"/>
                <a:cs typeface="Comic Sans MS"/>
              </a:rPr>
              <a:t>controlados</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restringidos</a:t>
            </a:r>
            <a:r>
              <a:rPr sz="900" dirty="0">
                <a:latin typeface="Comic Sans MS"/>
                <a:cs typeface="Comic Sans MS"/>
              </a:rPr>
              <a:t> </a:t>
            </a:r>
            <a:r>
              <a:rPr sz="900" spc="-5" dirty="0">
                <a:latin typeface="Comic Sans MS"/>
                <a:cs typeface="Comic Sans MS"/>
              </a:rPr>
              <a:t>por</a:t>
            </a:r>
            <a:r>
              <a:rPr sz="900" spc="254" dirty="0">
                <a:latin typeface="Comic Sans MS"/>
                <a:cs typeface="Comic Sans MS"/>
              </a:rPr>
              <a:t> </a:t>
            </a:r>
            <a:r>
              <a:rPr sz="900" spc="-5" dirty="0">
                <a:latin typeface="Comic Sans MS"/>
                <a:cs typeface="Comic Sans MS"/>
              </a:rPr>
              <a:t>tensión</a:t>
            </a:r>
            <a:r>
              <a:rPr sz="900" spc="260" dirty="0">
                <a:latin typeface="Comic Sans MS"/>
                <a:cs typeface="Comic Sans MS"/>
              </a:rPr>
              <a:t> </a:t>
            </a:r>
            <a:r>
              <a:rPr sz="900" spc="-5" dirty="0">
                <a:latin typeface="Comic Sans MS"/>
                <a:cs typeface="Comic Sans MS"/>
              </a:rPr>
              <a:t>(51V).</a:t>
            </a:r>
            <a:r>
              <a:rPr sz="900" spc="260" dirty="0">
                <a:latin typeface="Comic Sans MS"/>
                <a:cs typeface="Comic Sans MS"/>
              </a:rPr>
              <a:t> </a:t>
            </a:r>
            <a:r>
              <a:rPr sz="900" spc="-5" dirty="0">
                <a:latin typeface="Comic Sans MS"/>
                <a:cs typeface="Comic Sans MS"/>
              </a:rPr>
              <a:t>Estos </a:t>
            </a:r>
            <a:r>
              <a:rPr sz="900" dirty="0">
                <a:latin typeface="Comic Sans MS"/>
                <a:cs typeface="Comic Sans MS"/>
              </a:rPr>
              <a:t> </a:t>
            </a:r>
            <a:r>
              <a:rPr sz="900" spc="-5" dirty="0">
                <a:latin typeface="Comic Sans MS"/>
                <a:cs typeface="Comic Sans MS"/>
              </a:rPr>
              <a:t>relés permiten ajustes menores de la corriente de carga </a:t>
            </a:r>
            <a:r>
              <a:rPr sz="900" dirty="0">
                <a:latin typeface="Comic Sans MS"/>
                <a:cs typeface="Comic Sans MS"/>
              </a:rPr>
              <a:t> </a:t>
            </a:r>
            <a:r>
              <a:rPr sz="900" spc="-5" dirty="0">
                <a:latin typeface="Comic Sans MS"/>
                <a:cs typeface="Comic Sans MS"/>
              </a:rPr>
              <a:t>del generador para proporcionar mayor sensibilidad para </a:t>
            </a:r>
            <a:r>
              <a:rPr sz="900" dirty="0">
                <a:latin typeface="Comic Sans MS"/>
                <a:cs typeface="Comic Sans MS"/>
              </a:rPr>
              <a:t> </a:t>
            </a:r>
            <a:r>
              <a:rPr sz="900" spc="-5" dirty="0">
                <a:latin typeface="Comic Sans MS"/>
                <a:cs typeface="Comic Sans MS"/>
              </a:rPr>
              <a:t>fallas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a:t>
            </a:r>
            <a:r>
              <a:rPr sz="900" spc="26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sobrecorriente </a:t>
            </a:r>
            <a:r>
              <a:rPr sz="900" dirty="0">
                <a:latin typeface="Comic Sans MS"/>
                <a:cs typeface="Comic Sans MS"/>
              </a:rPr>
              <a:t> </a:t>
            </a:r>
            <a:r>
              <a:rPr sz="900" spc="-5" dirty="0">
                <a:latin typeface="Comic Sans MS"/>
                <a:cs typeface="Comic Sans MS"/>
              </a:rPr>
              <a:t>controlado</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deshabilita</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por </a:t>
            </a:r>
            <a:r>
              <a:rPr sz="900" dirty="0">
                <a:latin typeface="Comic Sans MS"/>
                <a:cs typeface="Comic Sans MS"/>
              </a:rPr>
              <a:t> </a:t>
            </a:r>
            <a:r>
              <a:rPr sz="900" spc="-5" dirty="0">
                <a:latin typeface="Comic Sans MS"/>
                <a:cs typeface="Comic Sans MS"/>
              </a:rPr>
              <a:t>sobrecorriente hasta que la tensión cae abajo del nivel </a:t>
            </a:r>
            <a:r>
              <a:rPr sz="900" dirty="0">
                <a:latin typeface="Comic Sans MS"/>
                <a:cs typeface="Comic Sans MS"/>
              </a:rPr>
              <a:t> </a:t>
            </a:r>
            <a:r>
              <a:rPr sz="900" spc="-5" dirty="0">
                <a:latin typeface="Comic Sans MS"/>
                <a:cs typeface="Comic Sans MS"/>
              </a:rPr>
              <a:t>ajustado.</a:t>
            </a:r>
            <a:r>
              <a:rPr sz="900" dirty="0">
                <a:latin typeface="Comic Sans MS"/>
                <a:cs typeface="Comic Sans MS"/>
              </a:rPr>
              <a:t> </a:t>
            </a:r>
            <a:r>
              <a:rPr sz="900" spc="-5" dirty="0">
                <a:latin typeface="Comic Sans MS"/>
                <a:cs typeface="Comic Sans MS"/>
              </a:rPr>
              <a:t>Si las tensiones de falla en el generador para </a:t>
            </a:r>
            <a:r>
              <a:rPr sz="900" dirty="0">
                <a:latin typeface="Comic Sans MS"/>
                <a:cs typeface="Comic Sans MS"/>
              </a:rPr>
              <a:t> </a:t>
            </a:r>
            <a:r>
              <a:rPr sz="900" spc="-5" dirty="0">
                <a:latin typeface="Comic Sans MS"/>
                <a:cs typeface="Comic Sans MS"/>
              </a:rPr>
              <a:t>fallas remotas están bien abajo de los niveles de tensión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operación</a:t>
            </a:r>
            <a:r>
              <a:rPr sz="900" dirty="0">
                <a:latin typeface="Comic Sans MS"/>
                <a:cs typeface="Comic Sans MS"/>
              </a:rPr>
              <a:t> </a:t>
            </a:r>
            <a:r>
              <a:rPr sz="900" spc="-5" dirty="0">
                <a:latin typeface="Comic Sans MS"/>
                <a:cs typeface="Comic Sans MS"/>
              </a:rPr>
              <a:t>normal</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función</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sobrecorriente</a:t>
            </a:r>
            <a:r>
              <a:rPr sz="900" spc="254" dirty="0">
                <a:latin typeface="Comic Sans MS"/>
                <a:cs typeface="Comic Sans MS"/>
              </a:rPr>
              <a:t> </a:t>
            </a:r>
            <a:r>
              <a:rPr sz="900" spc="-5" dirty="0">
                <a:latin typeface="Comic Sans MS"/>
                <a:cs typeface="Comic Sans MS"/>
              </a:rPr>
              <a:t>puede</a:t>
            </a:r>
            <a:r>
              <a:rPr sz="900" spc="260" dirty="0">
                <a:latin typeface="Comic Sans MS"/>
                <a:cs typeface="Comic Sans MS"/>
              </a:rPr>
              <a:t> </a:t>
            </a:r>
            <a:r>
              <a:rPr sz="900" spc="-5" dirty="0">
                <a:latin typeface="Comic Sans MS"/>
                <a:cs typeface="Comic Sans MS"/>
              </a:rPr>
              <a:t>ser</a:t>
            </a:r>
            <a:r>
              <a:rPr sz="900" spc="260" dirty="0">
                <a:latin typeface="Comic Sans MS"/>
                <a:cs typeface="Comic Sans MS"/>
              </a:rPr>
              <a:t> </a:t>
            </a:r>
            <a:r>
              <a:rPr sz="900" spc="-5" dirty="0">
                <a:latin typeface="Comic Sans MS"/>
                <a:cs typeface="Comic Sans MS"/>
              </a:rPr>
              <a:t>restringida seguramente por </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con </a:t>
            </a:r>
            <a:r>
              <a:rPr sz="900" dirty="0">
                <a:latin typeface="Comic Sans MS"/>
                <a:cs typeface="Comic Sans MS"/>
              </a:rPr>
              <a:t> </a:t>
            </a:r>
            <a:r>
              <a:rPr sz="900" spc="-5" dirty="0">
                <a:latin typeface="Comic Sans MS"/>
                <a:cs typeface="Comic Sans MS"/>
              </a:rPr>
              <a:t>control</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con </a:t>
            </a:r>
            <a:r>
              <a:rPr sz="900" dirty="0">
                <a:latin typeface="Comic Sans MS"/>
                <a:cs typeface="Comic Sans MS"/>
              </a:rPr>
              <a:t> </a:t>
            </a:r>
            <a:r>
              <a:rPr sz="900" spc="-5" dirty="0">
                <a:latin typeface="Comic Sans MS"/>
                <a:cs typeface="Comic Sans MS"/>
              </a:rPr>
              <a:t>restricción de tensión cambia el pickup de la unidad de </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proporción</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lo</a:t>
            </a:r>
            <a:r>
              <a:rPr sz="900" dirty="0">
                <a:latin typeface="Comic Sans MS"/>
                <a:cs typeface="Comic Sans MS"/>
              </a:rPr>
              <a:t> </a:t>
            </a:r>
            <a:r>
              <a:rPr sz="900" spc="-5" dirty="0">
                <a:latin typeface="Comic Sans MS"/>
                <a:cs typeface="Comic Sans MS"/>
              </a:rPr>
              <a:t>cual </a:t>
            </a:r>
            <a:r>
              <a:rPr sz="900" dirty="0">
                <a:latin typeface="Comic Sans MS"/>
                <a:cs typeface="Comic Sans MS"/>
              </a:rPr>
              <a:t> </a:t>
            </a:r>
            <a:r>
              <a:rPr sz="900" spc="-5" dirty="0">
                <a:latin typeface="Comic Sans MS"/>
                <a:cs typeface="Comic Sans MS"/>
              </a:rPr>
              <a:t>desensibiliza el relé para corrientes de carga mientras </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incrementa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sensibilidad</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fallas</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cuales </a:t>
            </a:r>
            <a:r>
              <a:rPr sz="900" dirty="0">
                <a:latin typeface="Comic Sans MS"/>
                <a:cs typeface="Comic Sans MS"/>
              </a:rPr>
              <a:t> </a:t>
            </a:r>
            <a:r>
              <a:rPr sz="900" spc="-5" dirty="0">
                <a:latin typeface="Comic Sans MS"/>
                <a:cs typeface="Comic Sans MS"/>
              </a:rPr>
              <a:t>abaten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tensión</a:t>
            </a:r>
            <a:r>
              <a:rPr sz="900" spc="5"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permite</a:t>
            </a:r>
            <a:r>
              <a:rPr sz="900" spc="5"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pickup</a:t>
            </a:r>
            <a:r>
              <a:rPr sz="900" spc="5"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relé.</a:t>
            </a:r>
            <a:endParaRPr sz="900">
              <a:latin typeface="Comic Sans MS"/>
              <a:cs typeface="Comic Sans MS"/>
            </a:endParaRPr>
          </a:p>
        </p:txBody>
      </p:sp>
      <p:sp>
        <p:nvSpPr>
          <p:cNvPr id="8" name="object 8"/>
          <p:cNvSpPr txBox="1"/>
          <p:nvPr/>
        </p:nvSpPr>
        <p:spPr>
          <a:xfrm>
            <a:off x="9425491" y="4054775"/>
            <a:ext cx="3053080" cy="114046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Estos</a:t>
            </a:r>
            <a:r>
              <a:rPr sz="900" dirty="0">
                <a:latin typeface="Comic Sans MS"/>
                <a:cs typeface="Comic Sans MS"/>
              </a:rPr>
              <a:t> </a:t>
            </a:r>
            <a:r>
              <a:rPr sz="900" spc="-5" dirty="0">
                <a:latin typeface="Comic Sans MS"/>
                <a:cs typeface="Comic Sans MS"/>
              </a:rPr>
              <a:t>dos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dependen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caída</a:t>
            </a:r>
            <a:r>
              <a:rPr sz="90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tensión </a:t>
            </a:r>
            <a:r>
              <a:rPr sz="900"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condición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funcionar </a:t>
            </a:r>
            <a:r>
              <a:rPr sz="900" dirty="0">
                <a:latin typeface="Comic Sans MS"/>
                <a:cs typeface="Comic Sans MS"/>
              </a:rPr>
              <a:t> </a:t>
            </a:r>
            <a:r>
              <a:rPr sz="900" spc="-5" dirty="0">
                <a:latin typeface="Comic Sans MS"/>
                <a:cs typeface="Comic Sans MS"/>
              </a:rPr>
              <a:t>adecuadamente.</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generadores</a:t>
            </a:r>
            <a:r>
              <a:rPr sz="900" dirty="0">
                <a:latin typeface="Comic Sans MS"/>
                <a:cs typeface="Comic Sans MS"/>
              </a:rPr>
              <a:t> </a:t>
            </a:r>
            <a:r>
              <a:rPr sz="900" spc="-5" dirty="0">
                <a:latin typeface="Comic Sans MS"/>
                <a:cs typeface="Comic Sans MS"/>
              </a:rPr>
              <a:t>conectados</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un </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débil,</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caídas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fallas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 </a:t>
            </a:r>
            <a:r>
              <a:rPr sz="900" spc="-254"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podrían</a:t>
            </a:r>
            <a:r>
              <a:rPr sz="900" dirty="0">
                <a:latin typeface="Comic Sans MS"/>
                <a:cs typeface="Comic Sans MS"/>
              </a:rPr>
              <a:t> </a:t>
            </a:r>
            <a:r>
              <a:rPr sz="900" spc="-5" dirty="0">
                <a:latin typeface="Comic Sans MS"/>
                <a:cs typeface="Comic Sans MS"/>
              </a:rPr>
              <a:t>no ser</a:t>
            </a:r>
            <a:r>
              <a:rPr sz="900" dirty="0">
                <a:latin typeface="Comic Sans MS"/>
                <a:cs typeface="Comic Sans MS"/>
              </a:rPr>
              <a:t> </a:t>
            </a:r>
            <a:r>
              <a:rPr sz="900" spc="-5" dirty="0">
                <a:latin typeface="Comic Sans MS"/>
                <a:cs typeface="Comic Sans MS"/>
              </a:rPr>
              <a:t>los</a:t>
            </a:r>
            <a:r>
              <a:rPr sz="900" spc="254" dirty="0">
                <a:latin typeface="Comic Sans MS"/>
                <a:cs typeface="Comic Sans MS"/>
              </a:rPr>
              <a:t> </a:t>
            </a:r>
            <a:r>
              <a:rPr sz="900" spc="-5" dirty="0">
                <a:latin typeface="Comic Sans MS"/>
                <a:cs typeface="Comic Sans MS"/>
              </a:rPr>
              <a:t>suficientemente</a:t>
            </a:r>
            <a:r>
              <a:rPr sz="900" spc="260" dirty="0">
                <a:latin typeface="Comic Sans MS"/>
                <a:cs typeface="Comic Sans MS"/>
              </a:rPr>
              <a:t> </a:t>
            </a:r>
            <a:r>
              <a:rPr sz="900" spc="-5" dirty="0">
                <a:latin typeface="Comic Sans MS"/>
                <a:cs typeface="Comic Sans MS"/>
              </a:rPr>
              <a:t>diferentes </a:t>
            </a:r>
            <a:r>
              <a:rPr sz="900" spc="-254"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normal</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proporcionar</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margen</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seguridad.</a:t>
            </a:r>
            <a:r>
              <a:rPr sz="900" spc="85" dirty="0">
                <a:latin typeface="Comic Sans MS"/>
                <a:cs typeface="Comic Sans MS"/>
              </a:rPr>
              <a:t> </a:t>
            </a:r>
            <a:r>
              <a:rPr sz="900" spc="-5" dirty="0">
                <a:latin typeface="Comic Sans MS"/>
                <a:cs typeface="Comic Sans MS"/>
              </a:rPr>
              <a:t>Si</a:t>
            </a:r>
            <a:r>
              <a:rPr sz="900" spc="165" dirty="0">
                <a:latin typeface="Comic Sans MS"/>
                <a:cs typeface="Comic Sans MS"/>
              </a:rPr>
              <a:t> </a:t>
            </a:r>
            <a:r>
              <a:rPr sz="900" spc="-5" dirty="0">
                <a:latin typeface="Comic Sans MS"/>
                <a:cs typeface="Comic Sans MS"/>
              </a:rPr>
              <a:t>esto</a:t>
            </a:r>
            <a:r>
              <a:rPr sz="900" spc="175" dirty="0">
                <a:latin typeface="Comic Sans MS"/>
                <a:cs typeface="Comic Sans MS"/>
              </a:rPr>
              <a:t> </a:t>
            </a:r>
            <a:r>
              <a:rPr sz="900" spc="-5" dirty="0">
                <a:latin typeface="Comic Sans MS"/>
                <a:cs typeface="Comic Sans MS"/>
              </a:rPr>
              <a:t>es</a:t>
            </a:r>
            <a:r>
              <a:rPr sz="900" spc="170" dirty="0">
                <a:latin typeface="Comic Sans MS"/>
                <a:cs typeface="Comic Sans MS"/>
              </a:rPr>
              <a:t> </a:t>
            </a:r>
            <a:r>
              <a:rPr sz="900" spc="-5" dirty="0">
                <a:latin typeface="Comic Sans MS"/>
                <a:cs typeface="Comic Sans MS"/>
              </a:rPr>
              <a:t>cierto,</a:t>
            </a:r>
            <a:r>
              <a:rPr sz="900" spc="160" dirty="0">
                <a:latin typeface="Comic Sans MS"/>
                <a:cs typeface="Comic Sans MS"/>
              </a:rPr>
              <a:t> </a:t>
            </a:r>
            <a:r>
              <a:rPr sz="900" spc="-5" dirty="0">
                <a:latin typeface="Comic Sans MS"/>
                <a:cs typeface="Comic Sans MS"/>
              </a:rPr>
              <a:t>entonces</a:t>
            </a:r>
            <a:r>
              <a:rPr sz="900" spc="165" dirty="0">
                <a:latin typeface="Comic Sans MS"/>
                <a:cs typeface="Comic Sans MS"/>
              </a:rPr>
              <a:t> </a:t>
            </a:r>
            <a:r>
              <a:rPr sz="900" spc="-5" dirty="0">
                <a:latin typeface="Comic Sans MS"/>
                <a:cs typeface="Comic Sans MS"/>
              </a:rPr>
              <a:t>la</a:t>
            </a:r>
            <a:r>
              <a:rPr sz="900" spc="160" dirty="0">
                <a:latin typeface="Comic Sans MS"/>
                <a:cs typeface="Comic Sans MS"/>
              </a:rPr>
              <a:t> </a:t>
            </a:r>
            <a:r>
              <a:rPr sz="900" spc="-5" dirty="0">
                <a:latin typeface="Comic Sans MS"/>
                <a:cs typeface="Comic Sans MS"/>
              </a:rPr>
              <a:t>habilidad</a:t>
            </a:r>
            <a:r>
              <a:rPr sz="900" spc="160" dirty="0">
                <a:latin typeface="Comic Sans MS"/>
                <a:cs typeface="Comic Sans MS"/>
              </a:rPr>
              <a:t> </a:t>
            </a:r>
            <a:r>
              <a:rPr sz="900" spc="-5" dirty="0">
                <a:latin typeface="Comic Sans MS"/>
                <a:cs typeface="Comic Sans MS"/>
              </a:rPr>
              <a:t>de</a:t>
            </a:r>
            <a:endParaRPr sz="900">
              <a:latin typeface="Comic Sans MS"/>
              <a:cs typeface="Comic Sans MS"/>
            </a:endParaRPr>
          </a:p>
        </p:txBody>
      </p:sp>
      <p:sp>
        <p:nvSpPr>
          <p:cNvPr id="9" name="object 9"/>
          <p:cNvSpPr txBox="1"/>
          <p:nvPr/>
        </p:nvSpPr>
        <p:spPr>
          <a:xfrm>
            <a:off x="9425491" y="5170129"/>
            <a:ext cx="3054350" cy="66230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supervisión</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sobrecorriente</a:t>
            </a:r>
            <a:r>
              <a:rPr sz="900" spc="155" dirty="0">
                <a:latin typeface="Comic Sans MS"/>
                <a:cs typeface="Comic Sans MS"/>
              </a:rPr>
              <a:t> </a:t>
            </a:r>
            <a:r>
              <a:rPr sz="900" spc="-5" dirty="0">
                <a:latin typeface="Comic Sans MS"/>
                <a:cs typeface="Comic Sans MS"/>
              </a:rPr>
              <a:t>no</a:t>
            </a:r>
            <a:r>
              <a:rPr sz="900" spc="155" dirty="0">
                <a:latin typeface="Comic Sans MS"/>
                <a:cs typeface="Comic Sans MS"/>
              </a:rPr>
              <a:t> </a:t>
            </a:r>
            <a:r>
              <a:rPr sz="900" spc="-5" dirty="0">
                <a:latin typeface="Comic Sans MS"/>
                <a:cs typeface="Comic Sans MS"/>
              </a:rPr>
              <a:t>proporcionará</a:t>
            </a:r>
            <a:r>
              <a:rPr sz="900" spc="160" dirty="0">
                <a:latin typeface="Comic Sans MS"/>
                <a:cs typeface="Comic Sans MS"/>
              </a:rPr>
              <a:t> </a:t>
            </a:r>
            <a:r>
              <a:rPr sz="900" spc="-5" dirty="0">
                <a:latin typeface="Comic Sans MS"/>
                <a:cs typeface="Comic Sans MS"/>
              </a:rPr>
              <a:t>la</a:t>
            </a:r>
            <a:r>
              <a:rPr sz="900" spc="155" dirty="0">
                <a:latin typeface="Comic Sans MS"/>
                <a:cs typeface="Comic Sans MS"/>
              </a:rPr>
              <a:t> </a:t>
            </a:r>
            <a:r>
              <a:rPr sz="900" spc="-5" dirty="0">
                <a:latin typeface="Comic Sans MS"/>
                <a:cs typeface="Comic Sans MS"/>
              </a:rPr>
              <a:t>seguridad</a:t>
            </a:r>
            <a:r>
              <a:rPr sz="900" spc="160" dirty="0">
                <a:latin typeface="Comic Sans MS"/>
                <a:cs typeface="Comic Sans MS"/>
              </a:rPr>
              <a:t> </a:t>
            </a:r>
            <a:r>
              <a:rPr sz="900" spc="-5" dirty="0">
                <a:latin typeface="Comic Sans MS"/>
                <a:cs typeface="Comic Sans MS"/>
              </a:rPr>
              <a:t>necesaria </a:t>
            </a:r>
            <a:r>
              <a:rPr sz="900" spc="-260" dirty="0">
                <a:latin typeface="Comic Sans MS"/>
                <a:cs typeface="Comic Sans MS"/>
              </a:rPr>
              <a:t> </a:t>
            </a:r>
            <a:r>
              <a:rPr sz="900" spc="-5" dirty="0">
                <a:latin typeface="Comic Sans MS"/>
                <a:cs typeface="Comic Sans MS"/>
              </a:rPr>
              <a:t>y la protección de respaldo debe ser ajustada muy alta </a:t>
            </a:r>
            <a:r>
              <a:rPr sz="900" dirty="0">
                <a:latin typeface="Comic Sans MS"/>
                <a:cs typeface="Comic Sans MS"/>
              </a:rPr>
              <a:t> </a:t>
            </a:r>
            <a:r>
              <a:rPr sz="900" spc="-5" dirty="0">
                <a:latin typeface="Comic Sans MS"/>
                <a:cs typeface="Comic Sans MS"/>
              </a:rPr>
              <a:t>para ser</a:t>
            </a:r>
            <a:r>
              <a:rPr sz="900" dirty="0">
                <a:latin typeface="Comic Sans MS"/>
                <a:cs typeface="Comic Sans MS"/>
              </a:rPr>
              <a:t> </a:t>
            </a:r>
            <a:r>
              <a:rPr sz="900" spc="-5" dirty="0">
                <a:latin typeface="Comic Sans MS"/>
                <a:cs typeface="Comic Sans MS"/>
              </a:rPr>
              <a:t>efectiva.</a:t>
            </a:r>
            <a:endParaRPr sz="900">
              <a:latin typeface="Comic Sans MS"/>
              <a:cs typeface="Comic Sans MS"/>
            </a:endParaRPr>
          </a:p>
        </p:txBody>
      </p:sp>
      <p:pic>
        <p:nvPicPr>
          <p:cNvPr id="10" name="object 10"/>
          <p:cNvPicPr/>
          <p:nvPr/>
        </p:nvPicPr>
        <p:blipFill>
          <a:blip r:embed="rId2" cstate="print"/>
          <a:stretch>
            <a:fillRect/>
          </a:stretch>
        </p:blipFill>
        <p:spPr>
          <a:xfrm>
            <a:off x="9663687" y="6009631"/>
            <a:ext cx="2569035" cy="1699039"/>
          </a:xfrm>
          <a:prstGeom prst="rect">
            <a:avLst/>
          </a:prstGeom>
        </p:spPr>
      </p:pic>
      <p:sp>
        <p:nvSpPr>
          <p:cNvPr id="11" name="object 11"/>
          <p:cNvSpPr txBox="1"/>
          <p:nvPr/>
        </p:nvSpPr>
        <p:spPr>
          <a:xfrm>
            <a:off x="9515356" y="7882587"/>
            <a:ext cx="2963545" cy="345440"/>
          </a:xfrm>
          <a:prstGeom prst="rect">
            <a:avLst/>
          </a:prstGeom>
        </p:spPr>
        <p:txBody>
          <a:bodyPr vert="horz" wrap="square" lIns="0" tIns="35560" rIns="0" bIns="0" rtlCol="0">
            <a:spAutoFit/>
          </a:bodyPr>
          <a:lstStyle/>
          <a:p>
            <a:pPr marL="12700">
              <a:spcBef>
                <a:spcPts val="280"/>
              </a:spcBef>
            </a:pPr>
            <a:r>
              <a:rPr sz="900" spc="-5" dirty="0">
                <a:latin typeface="Comic Sans MS"/>
                <a:cs typeface="Comic Sans MS"/>
              </a:rPr>
              <a:t>Figura</a:t>
            </a:r>
            <a:r>
              <a:rPr sz="900" spc="70" dirty="0">
                <a:latin typeface="Comic Sans MS"/>
                <a:cs typeface="Comic Sans MS"/>
              </a:rPr>
              <a:t> </a:t>
            </a:r>
            <a:r>
              <a:rPr sz="900" spc="-5" dirty="0">
                <a:latin typeface="Comic Sans MS"/>
                <a:cs typeface="Comic Sans MS"/>
              </a:rPr>
              <a:t>2.</a:t>
            </a:r>
            <a:r>
              <a:rPr sz="900" spc="415" dirty="0">
                <a:latin typeface="Comic Sans MS"/>
                <a:cs typeface="Comic Sans MS"/>
              </a:rPr>
              <a:t> </a:t>
            </a:r>
            <a:r>
              <a:rPr sz="900" b="1" spc="-5" dirty="0">
                <a:latin typeface="Comic Sans MS"/>
                <a:cs typeface="Comic Sans MS"/>
              </a:rPr>
              <a:t>Características</a:t>
            </a:r>
            <a:r>
              <a:rPr sz="900" b="1" spc="70" dirty="0">
                <a:latin typeface="Comic Sans MS"/>
                <a:cs typeface="Comic Sans MS"/>
              </a:rPr>
              <a:t> </a:t>
            </a:r>
            <a:r>
              <a:rPr sz="900" b="1" spc="-5" dirty="0">
                <a:latin typeface="Comic Sans MS"/>
                <a:cs typeface="Comic Sans MS"/>
              </a:rPr>
              <a:t>del</a:t>
            </a:r>
            <a:r>
              <a:rPr sz="900" b="1" spc="75" dirty="0">
                <a:latin typeface="Comic Sans MS"/>
                <a:cs typeface="Comic Sans MS"/>
              </a:rPr>
              <a:t> </a:t>
            </a:r>
            <a:r>
              <a:rPr sz="900" b="1" spc="-5" dirty="0">
                <a:latin typeface="Comic Sans MS"/>
                <a:cs typeface="Comic Sans MS"/>
              </a:rPr>
              <a:t>relé</a:t>
            </a:r>
            <a:r>
              <a:rPr sz="900" b="1" spc="75" dirty="0">
                <a:latin typeface="Comic Sans MS"/>
                <a:cs typeface="Comic Sans MS"/>
              </a:rPr>
              <a:t> </a:t>
            </a:r>
            <a:r>
              <a:rPr sz="900" b="1" spc="-5" dirty="0">
                <a:latin typeface="Comic Sans MS"/>
                <a:cs typeface="Comic Sans MS"/>
              </a:rPr>
              <a:t>de</a:t>
            </a:r>
            <a:r>
              <a:rPr sz="900" b="1" spc="70" dirty="0">
                <a:latin typeface="Comic Sans MS"/>
                <a:cs typeface="Comic Sans MS"/>
              </a:rPr>
              <a:t> </a:t>
            </a:r>
            <a:r>
              <a:rPr sz="900" b="1" spc="-5" dirty="0">
                <a:latin typeface="Comic Sans MS"/>
                <a:cs typeface="Comic Sans MS"/>
              </a:rPr>
              <a:t>sobrecorriente</a:t>
            </a:r>
            <a:endParaRPr sz="900">
              <a:latin typeface="Comic Sans MS"/>
              <a:cs typeface="Comic Sans MS"/>
            </a:endParaRPr>
          </a:p>
          <a:p>
            <a:pPr marL="913130">
              <a:spcBef>
                <a:spcPts val="180"/>
              </a:spcBef>
            </a:pPr>
            <a:r>
              <a:rPr sz="900" b="1" spc="-5" dirty="0">
                <a:latin typeface="Comic Sans MS"/>
                <a:cs typeface="Comic Sans MS"/>
              </a:rPr>
              <a:t>con restricción</a:t>
            </a:r>
            <a:r>
              <a:rPr sz="900" b="1" dirty="0">
                <a:latin typeface="Comic Sans MS"/>
                <a:cs typeface="Comic Sans MS"/>
              </a:rPr>
              <a:t> </a:t>
            </a:r>
            <a:r>
              <a:rPr sz="900" b="1" spc="-5" dirty="0">
                <a:latin typeface="Comic Sans MS"/>
                <a:cs typeface="Comic Sans MS"/>
              </a:rPr>
              <a:t>de tensión</a:t>
            </a:r>
            <a:endParaRPr sz="900">
              <a:latin typeface="Comic Sans MS"/>
              <a:cs typeface="Comic Sans MS"/>
            </a:endParaRPr>
          </a:p>
        </p:txBody>
      </p:sp>
      <p:sp>
        <p:nvSpPr>
          <p:cNvPr id="12" name="object 12"/>
          <p:cNvSpPr txBox="1"/>
          <p:nvPr/>
        </p:nvSpPr>
        <p:spPr>
          <a:xfrm>
            <a:off x="9425449" y="8354955"/>
            <a:ext cx="3054350" cy="82169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 corriente del generador para una falla trifásica es </a:t>
            </a:r>
            <a:r>
              <a:rPr sz="900" dirty="0">
                <a:latin typeface="Comic Sans MS"/>
                <a:cs typeface="Comic Sans MS"/>
              </a:rPr>
              <a:t> </a:t>
            </a:r>
            <a:r>
              <a:rPr sz="900" spc="-5" dirty="0">
                <a:latin typeface="Comic Sans MS"/>
                <a:cs typeface="Comic Sans MS"/>
              </a:rPr>
              <a:t>menor</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err="1">
                <a:latin typeface="Comic Sans MS"/>
                <a:cs typeface="Comic Sans MS"/>
              </a:rPr>
              <a:t>generador</a:t>
            </a:r>
            <a:r>
              <a:rPr sz="900" dirty="0">
                <a:latin typeface="Comic Sans MS"/>
                <a:cs typeface="Comic Sans MS"/>
              </a:rPr>
              <a:t> </a:t>
            </a:r>
            <a:r>
              <a:rPr lang="es-AR" sz="900" spc="-5" dirty="0">
                <a:latin typeface="Comic Sans MS"/>
                <a:cs typeface="Comic Sans MS"/>
              </a:rPr>
              <a:t>en vacío</a:t>
            </a:r>
            <a:r>
              <a:rPr sz="900" dirty="0">
                <a:latin typeface="Comic Sans MS"/>
                <a:cs typeface="Comic Sans MS"/>
              </a:rPr>
              <a:t> </a:t>
            </a:r>
            <a:r>
              <a:rPr sz="900" spc="-5" dirty="0">
                <a:latin typeface="Comic Sans MS"/>
                <a:cs typeface="Comic Sans MS"/>
              </a:rPr>
              <a:t>con</a:t>
            </a:r>
            <a:r>
              <a:rPr sz="900" spc="254" dirty="0">
                <a:latin typeface="Comic Sans MS"/>
                <a:cs typeface="Comic Sans MS"/>
              </a:rPr>
              <a:t> </a:t>
            </a:r>
            <a:r>
              <a:rPr sz="900" spc="-5" dirty="0">
                <a:latin typeface="Comic Sans MS"/>
                <a:cs typeface="Comic Sans MS"/>
              </a:rPr>
              <a:t>el</a:t>
            </a:r>
            <a:r>
              <a:rPr sz="900" spc="260" dirty="0">
                <a:latin typeface="Comic Sans MS"/>
                <a:cs typeface="Comic Sans MS"/>
              </a:rPr>
              <a:t> </a:t>
            </a:r>
            <a:r>
              <a:rPr sz="900" spc="-5" dirty="0">
                <a:latin typeface="Comic Sans MS"/>
                <a:cs typeface="Comic Sans MS"/>
              </a:rPr>
              <a:t>regulador </a:t>
            </a:r>
            <a:r>
              <a:rPr sz="900" dirty="0">
                <a:latin typeface="Comic Sans MS"/>
                <a:cs typeface="Comic Sans MS"/>
              </a:rPr>
              <a:t> </a:t>
            </a:r>
            <a:r>
              <a:rPr sz="900" spc="-5" dirty="0">
                <a:latin typeface="Comic Sans MS"/>
                <a:cs typeface="Comic Sans MS"/>
              </a:rPr>
              <a:t>fuera de servicio.</a:t>
            </a:r>
            <a:r>
              <a:rPr sz="900" dirty="0">
                <a:latin typeface="Comic Sans MS"/>
                <a:cs typeface="Comic Sans MS"/>
              </a:rPr>
              <a:t> </a:t>
            </a:r>
            <a:r>
              <a:rPr sz="900" spc="-5" dirty="0">
                <a:latin typeface="Comic Sans MS"/>
                <a:cs typeface="Comic Sans MS"/>
              </a:rPr>
              <a:t>Esta es la peor condición usada para </a:t>
            </a:r>
            <a:r>
              <a:rPr sz="900" dirty="0">
                <a:latin typeface="Comic Sans MS"/>
                <a:cs typeface="Comic Sans MS"/>
              </a:rPr>
              <a:t> </a:t>
            </a:r>
            <a:r>
              <a:rPr sz="900" spc="-5" dirty="0">
                <a:latin typeface="Comic Sans MS"/>
                <a:cs typeface="Comic Sans MS"/>
              </a:rPr>
              <a:t>ajustar éstos dos tipos de relés.</a:t>
            </a:r>
            <a:r>
              <a:rPr sz="900" dirty="0">
                <a:latin typeface="Comic Sans MS"/>
                <a:cs typeface="Comic Sans MS"/>
              </a:rPr>
              <a:t> </a:t>
            </a:r>
            <a:r>
              <a:rPr sz="900" spc="-5" dirty="0">
                <a:latin typeface="Comic Sans MS"/>
                <a:cs typeface="Comic Sans MS"/>
              </a:rPr>
              <a:t>Para un relé controlado </a:t>
            </a:r>
            <a:r>
              <a:rPr sz="900" dirty="0">
                <a:latin typeface="Comic Sans MS"/>
                <a:cs typeface="Comic Sans MS"/>
              </a:rPr>
              <a:t> </a:t>
            </a:r>
            <a:r>
              <a:rPr sz="900" spc="-5" dirty="0">
                <a:latin typeface="Comic Sans MS"/>
                <a:cs typeface="Comic Sans MS"/>
              </a:rPr>
              <a:t>por</a:t>
            </a:r>
            <a:r>
              <a:rPr sz="900" spc="95" dirty="0">
                <a:latin typeface="Comic Sans MS"/>
                <a:cs typeface="Comic Sans MS"/>
              </a:rPr>
              <a:t> </a:t>
            </a:r>
            <a:r>
              <a:rPr sz="900" spc="-5" dirty="0">
                <a:latin typeface="Comic Sans MS"/>
                <a:cs typeface="Comic Sans MS"/>
              </a:rPr>
              <a:t>tensión</a:t>
            </a:r>
            <a:r>
              <a:rPr sz="900" spc="95" dirty="0">
                <a:latin typeface="Comic Sans MS"/>
                <a:cs typeface="Comic Sans MS"/>
              </a:rPr>
              <a:t> </a:t>
            </a:r>
            <a:r>
              <a:rPr sz="900" spc="-5" dirty="0">
                <a:latin typeface="Comic Sans MS"/>
                <a:cs typeface="Comic Sans MS"/>
              </a:rPr>
              <a:t>el</a:t>
            </a:r>
            <a:r>
              <a:rPr sz="900" spc="100" dirty="0">
                <a:latin typeface="Comic Sans MS"/>
                <a:cs typeface="Comic Sans MS"/>
              </a:rPr>
              <a:t> </a:t>
            </a:r>
            <a:r>
              <a:rPr sz="900" spc="-5" dirty="0">
                <a:latin typeface="Comic Sans MS"/>
                <a:cs typeface="Comic Sans MS"/>
              </a:rPr>
              <a:t>ajuste</a:t>
            </a:r>
            <a:r>
              <a:rPr sz="900" spc="90" dirty="0">
                <a:latin typeface="Comic Sans MS"/>
                <a:cs typeface="Comic Sans MS"/>
              </a:rPr>
              <a:t> </a:t>
            </a:r>
            <a:r>
              <a:rPr sz="900" spc="-5" dirty="0">
                <a:latin typeface="Comic Sans MS"/>
                <a:cs typeface="Comic Sans MS"/>
              </a:rPr>
              <a:t>de</a:t>
            </a:r>
            <a:r>
              <a:rPr sz="900" spc="95" dirty="0">
                <a:latin typeface="Comic Sans MS"/>
                <a:cs typeface="Comic Sans MS"/>
              </a:rPr>
              <a:t> </a:t>
            </a:r>
            <a:r>
              <a:rPr sz="900" spc="-5" dirty="0">
                <a:latin typeface="Comic Sans MS"/>
                <a:cs typeface="Comic Sans MS"/>
              </a:rPr>
              <a:t>pickup</a:t>
            </a:r>
            <a:r>
              <a:rPr sz="900" spc="90" dirty="0">
                <a:latin typeface="Comic Sans MS"/>
                <a:cs typeface="Comic Sans MS"/>
              </a:rPr>
              <a:t> </a:t>
            </a:r>
            <a:r>
              <a:rPr sz="900" spc="-5" dirty="0">
                <a:latin typeface="Comic Sans MS"/>
                <a:cs typeface="Comic Sans MS"/>
              </a:rPr>
              <a:t>debe</a:t>
            </a:r>
            <a:r>
              <a:rPr sz="900" spc="95" dirty="0">
                <a:latin typeface="Comic Sans MS"/>
                <a:cs typeface="Comic Sans MS"/>
              </a:rPr>
              <a:t> </a:t>
            </a:r>
            <a:r>
              <a:rPr sz="900" spc="-5" dirty="0">
                <a:latin typeface="Comic Sans MS"/>
                <a:cs typeface="Comic Sans MS"/>
              </a:rPr>
              <a:t>estar</a:t>
            </a:r>
            <a:r>
              <a:rPr sz="900" spc="90" dirty="0">
                <a:latin typeface="Comic Sans MS"/>
                <a:cs typeface="Comic Sans MS"/>
              </a:rPr>
              <a:t> </a:t>
            </a:r>
            <a:r>
              <a:rPr sz="900" spc="-5" dirty="0">
                <a:latin typeface="Comic Sans MS"/>
                <a:cs typeface="Comic Sans MS"/>
              </a:rPr>
              <a:t>entre</a:t>
            </a:r>
            <a:r>
              <a:rPr sz="900" spc="90" dirty="0">
                <a:latin typeface="Comic Sans MS"/>
                <a:cs typeface="Comic Sans MS"/>
              </a:rPr>
              <a:t> </a:t>
            </a:r>
            <a:r>
              <a:rPr sz="900" spc="-5" dirty="0">
                <a:latin typeface="Comic Sans MS"/>
                <a:cs typeface="Comic Sans MS"/>
              </a:rPr>
              <a:t>30%</a:t>
            </a:r>
            <a:r>
              <a:rPr sz="900" spc="95" dirty="0">
                <a:latin typeface="Comic Sans MS"/>
                <a:cs typeface="Comic Sans MS"/>
              </a:rPr>
              <a:t> </a:t>
            </a:r>
            <a:r>
              <a:rPr sz="900" spc="-5" dirty="0">
                <a:latin typeface="Comic Sans MS"/>
                <a:cs typeface="Comic Sans MS"/>
              </a:rPr>
              <a:t>-</a:t>
            </a:r>
            <a:endParaRPr sz="900" dirty="0">
              <a:latin typeface="Comic Sans MS"/>
              <a:cs typeface="Comic Sans MS"/>
            </a:endParaRPr>
          </a:p>
        </p:txBody>
      </p:sp>
      <p:sp>
        <p:nvSpPr>
          <p:cNvPr id="13" name="object 13"/>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14" name="object 14"/>
          <p:cNvSpPr txBox="1"/>
          <p:nvPr/>
        </p:nvSpPr>
        <p:spPr>
          <a:xfrm>
            <a:off x="9425450" y="9161519"/>
            <a:ext cx="2167255" cy="162865"/>
          </a:xfrm>
          <a:prstGeom prst="rect">
            <a:avLst/>
          </a:prstGeom>
        </p:spPr>
        <p:txBody>
          <a:bodyPr vert="horz" wrap="square" lIns="0" tIns="24130" rIns="0" bIns="0" rtlCol="0">
            <a:spAutoFit/>
          </a:bodyPr>
          <a:lstStyle/>
          <a:p>
            <a:pPr marL="12700">
              <a:spcBef>
                <a:spcPts val="190"/>
              </a:spcBef>
            </a:pPr>
            <a:r>
              <a:rPr sz="900" spc="-5" dirty="0">
                <a:latin typeface="Comic Sans MS"/>
                <a:cs typeface="Comic Sans MS"/>
              </a:rPr>
              <a:t>40%</a:t>
            </a:r>
            <a:r>
              <a:rPr sz="900" spc="340" dirty="0">
                <a:latin typeface="Comic Sans MS"/>
                <a:cs typeface="Comic Sans MS"/>
              </a:rPr>
              <a:t> </a:t>
            </a:r>
            <a:r>
              <a:rPr sz="900" spc="-5" dirty="0">
                <a:latin typeface="Comic Sans MS"/>
                <a:cs typeface="Comic Sans MS"/>
              </a:rPr>
              <a:t>de</a:t>
            </a:r>
            <a:r>
              <a:rPr sz="900" spc="340" dirty="0">
                <a:latin typeface="Comic Sans MS"/>
                <a:cs typeface="Comic Sans MS"/>
              </a:rPr>
              <a:t> </a:t>
            </a:r>
            <a:r>
              <a:rPr sz="900" spc="-5" dirty="0">
                <a:latin typeface="Comic Sans MS"/>
                <a:cs typeface="Comic Sans MS"/>
              </a:rPr>
              <a:t>la</a:t>
            </a:r>
            <a:r>
              <a:rPr sz="900" spc="345" dirty="0">
                <a:latin typeface="Comic Sans MS"/>
                <a:cs typeface="Comic Sans MS"/>
              </a:rPr>
              <a:t> </a:t>
            </a:r>
            <a:r>
              <a:rPr sz="900" spc="-5" dirty="0">
                <a:latin typeface="Comic Sans MS"/>
                <a:cs typeface="Comic Sans MS"/>
              </a:rPr>
              <a:t>corriente</a:t>
            </a:r>
            <a:r>
              <a:rPr sz="900" spc="350" dirty="0">
                <a:latin typeface="Comic Sans MS"/>
                <a:cs typeface="Comic Sans MS"/>
              </a:rPr>
              <a:t> </a:t>
            </a:r>
            <a:r>
              <a:rPr sz="900" spc="-5" dirty="0">
                <a:latin typeface="Comic Sans MS"/>
                <a:cs typeface="Comic Sans MS"/>
              </a:rPr>
              <a:t>de</a:t>
            </a:r>
            <a:r>
              <a:rPr sz="900" spc="340" dirty="0">
                <a:latin typeface="Comic Sans MS"/>
                <a:cs typeface="Comic Sans MS"/>
              </a:rPr>
              <a:t> </a:t>
            </a:r>
            <a:r>
              <a:rPr sz="900" spc="-5" dirty="0">
                <a:latin typeface="Comic Sans MS"/>
                <a:cs typeface="Comic Sans MS"/>
              </a:rPr>
              <a:t>plena</a:t>
            </a:r>
            <a:r>
              <a:rPr sz="900" spc="330" dirty="0">
                <a:latin typeface="Comic Sans MS"/>
                <a:cs typeface="Comic Sans MS"/>
              </a:rPr>
              <a:t> </a:t>
            </a:r>
            <a:r>
              <a:rPr sz="900" spc="-5" dirty="0">
                <a:latin typeface="Comic Sans MS"/>
                <a:cs typeface="Comic Sans MS"/>
              </a:rPr>
              <a:t>carga.</a:t>
            </a:r>
            <a:endParaRPr sz="900">
              <a:latin typeface="Comic Sans MS"/>
              <a:cs typeface="Comic Sans MS"/>
            </a:endParaRPr>
          </a:p>
        </p:txBody>
      </p:sp>
      <p:sp>
        <p:nvSpPr>
          <p:cNvPr id="15" name="object 15"/>
          <p:cNvSpPr txBox="1"/>
          <p:nvPr/>
        </p:nvSpPr>
        <p:spPr>
          <a:xfrm>
            <a:off x="11720251" y="9161518"/>
            <a:ext cx="795655" cy="449580"/>
          </a:xfrm>
          <a:prstGeom prst="rect">
            <a:avLst/>
          </a:prstGeom>
        </p:spPr>
        <p:txBody>
          <a:bodyPr vert="horz" wrap="square" lIns="0" tIns="24130" rIns="0" bIns="0" rtlCol="0">
            <a:spAutoFit/>
          </a:bodyPr>
          <a:lstStyle/>
          <a:p>
            <a:pPr marL="12700">
              <a:spcBef>
                <a:spcPts val="190"/>
              </a:spcBef>
            </a:pPr>
            <a:r>
              <a:rPr sz="900" spc="-5" dirty="0">
                <a:latin typeface="Comic Sans MS"/>
                <a:cs typeface="Comic Sans MS"/>
              </a:rPr>
              <a:t>Debido</a:t>
            </a:r>
            <a:r>
              <a:rPr sz="900" spc="305" dirty="0">
                <a:latin typeface="Comic Sans MS"/>
                <a:cs typeface="Comic Sans MS"/>
              </a:rPr>
              <a:t> </a:t>
            </a:r>
            <a:r>
              <a:rPr sz="900" spc="-5" dirty="0">
                <a:latin typeface="Comic Sans MS"/>
                <a:cs typeface="Comic Sans MS"/>
              </a:rPr>
              <a:t>a</a:t>
            </a:r>
            <a:r>
              <a:rPr sz="900" spc="310" dirty="0">
                <a:latin typeface="Comic Sans MS"/>
                <a:cs typeface="Comic Sans MS"/>
              </a:rPr>
              <a:t> </a:t>
            </a:r>
            <a:r>
              <a:rPr sz="900" spc="-5" dirty="0">
                <a:latin typeface="Comic Sans MS"/>
                <a:cs typeface="Comic Sans MS"/>
              </a:rPr>
              <a:t>los</a:t>
            </a:r>
            <a:endParaRPr sz="900">
              <a:latin typeface="Comic Sans MS"/>
              <a:cs typeface="Comic Sans MS"/>
            </a:endParaRPr>
          </a:p>
          <a:p>
            <a:pPr marL="78105">
              <a:spcBef>
                <a:spcPts val="950"/>
              </a:spcBef>
            </a:pPr>
            <a:r>
              <a:rPr sz="1000" spc="-5" dirty="0">
                <a:latin typeface="Times New Roman"/>
                <a:cs typeface="Times New Roman"/>
              </a:rPr>
              <a:t>63</a:t>
            </a:r>
            <a:endParaRPr sz="1000">
              <a:latin typeface="Times New Roman"/>
              <a:cs typeface="Times New Roman"/>
            </a:endParaRPr>
          </a:p>
        </p:txBody>
      </p:sp>
      <p:sp>
        <p:nvSpPr>
          <p:cNvPr id="16" name="object 16"/>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90" y="877171"/>
            <a:ext cx="3053715" cy="193675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tiempos de disparo de los relés de sobrecorriente de </a:t>
            </a:r>
            <a:r>
              <a:rPr sz="900" dirty="0">
                <a:latin typeface="Comic Sans MS"/>
                <a:cs typeface="Comic Sans MS"/>
              </a:rPr>
              <a:t> </a:t>
            </a:r>
            <a:r>
              <a:rPr sz="900" spc="-5" dirty="0">
                <a:latin typeface="Comic Sans MS"/>
                <a:cs typeface="Comic Sans MS"/>
              </a:rPr>
              <a:t>respaldo</a:t>
            </a:r>
            <a:r>
              <a:rPr sz="900" spc="165" dirty="0">
                <a:latin typeface="Comic Sans MS"/>
                <a:cs typeface="Comic Sans MS"/>
              </a:rPr>
              <a:t> </a:t>
            </a:r>
            <a:r>
              <a:rPr sz="900" spc="-5" dirty="0">
                <a:latin typeface="Comic Sans MS"/>
                <a:cs typeface="Comic Sans MS"/>
              </a:rPr>
              <a:t>son</a:t>
            </a:r>
            <a:r>
              <a:rPr sz="900" spc="175" dirty="0">
                <a:latin typeface="Comic Sans MS"/>
                <a:cs typeface="Comic Sans MS"/>
              </a:rPr>
              <a:t> </a:t>
            </a:r>
            <a:r>
              <a:rPr sz="900" spc="-5" dirty="0">
                <a:latin typeface="Comic Sans MS"/>
                <a:cs typeface="Comic Sans MS"/>
              </a:rPr>
              <a:t>retardados</a:t>
            </a:r>
            <a:r>
              <a:rPr sz="900" spc="165" dirty="0">
                <a:latin typeface="Comic Sans MS"/>
                <a:cs typeface="Comic Sans MS"/>
              </a:rPr>
              <a:t> </a:t>
            </a:r>
            <a:r>
              <a:rPr sz="900" spc="-5" dirty="0">
                <a:latin typeface="Comic Sans MS"/>
                <a:cs typeface="Comic Sans MS"/>
              </a:rPr>
              <a:t>cerca</a:t>
            </a:r>
            <a:r>
              <a:rPr sz="900" spc="175" dirty="0">
                <a:latin typeface="Comic Sans MS"/>
                <a:cs typeface="Comic Sans MS"/>
              </a:rPr>
              <a:t> </a:t>
            </a:r>
            <a:r>
              <a:rPr sz="900" spc="-5" dirty="0">
                <a:latin typeface="Comic Sans MS"/>
                <a:cs typeface="Comic Sans MS"/>
              </a:rPr>
              <a:t>de</a:t>
            </a:r>
            <a:r>
              <a:rPr sz="900" spc="170" dirty="0">
                <a:latin typeface="Comic Sans MS"/>
                <a:cs typeface="Comic Sans MS"/>
              </a:rPr>
              <a:t> </a:t>
            </a:r>
            <a:r>
              <a:rPr sz="900" spc="-5" dirty="0">
                <a:latin typeface="Comic Sans MS"/>
                <a:cs typeface="Comic Sans MS"/>
              </a:rPr>
              <a:t>0.5</a:t>
            </a:r>
            <a:r>
              <a:rPr sz="900" spc="175" dirty="0">
                <a:latin typeface="Comic Sans MS"/>
                <a:cs typeface="Comic Sans MS"/>
              </a:rPr>
              <a:t> </a:t>
            </a:r>
            <a:r>
              <a:rPr sz="900" spc="-5" dirty="0">
                <a:latin typeface="Comic Sans MS"/>
                <a:cs typeface="Comic Sans MS"/>
              </a:rPr>
              <a:t>segundos</a:t>
            </a:r>
            <a:r>
              <a:rPr sz="900" spc="175" dirty="0">
                <a:latin typeface="Comic Sans MS"/>
                <a:cs typeface="Comic Sans MS"/>
              </a:rPr>
              <a:t> </a:t>
            </a:r>
            <a:r>
              <a:rPr sz="900" spc="-5" dirty="0">
                <a:latin typeface="Comic Sans MS"/>
                <a:cs typeface="Comic Sans MS"/>
              </a:rPr>
              <a:t>o</a:t>
            </a:r>
            <a:r>
              <a:rPr sz="900" spc="175" dirty="0">
                <a:latin typeface="Comic Sans MS"/>
                <a:cs typeface="Comic Sans MS"/>
              </a:rPr>
              <a:t> </a:t>
            </a:r>
            <a:r>
              <a:rPr sz="900" spc="-5" dirty="0">
                <a:latin typeface="Comic Sans MS"/>
                <a:cs typeface="Comic Sans MS"/>
              </a:rPr>
              <a:t>más, </a:t>
            </a:r>
            <a:r>
              <a:rPr sz="900" spc="-254"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corrientes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deben</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calculadas </a:t>
            </a:r>
            <a:r>
              <a:rPr sz="900" dirty="0">
                <a:latin typeface="Comic Sans MS"/>
                <a:cs typeface="Comic Sans MS"/>
              </a:rPr>
              <a:t> </a:t>
            </a:r>
            <a:r>
              <a:rPr sz="900" spc="-5" dirty="0">
                <a:latin typeface="Comic Sans MS"/>
                <a:cs typeface="Comic Sans MS"/>
              </a:rPr>
              <a:t>usando la reactancia síncrona del generador y la tensión </a:t>
            </a:r>
            <a:r>
              <a:rPr sz="900" dirty="0">
                <a:latin typeface="Comic Sans MS"/>
                <a:cs typeface="Comic Sans MS"/>
              </a:rPr>
              <a:t> </a:t>
            </a:r>
            <a:r>
              <a:rPr sz="900" spc="-5" dirty="0">
                <a:latin typeface="Comic Sans MS"/>
                <a:cs typeface="Comic Sans MS"/>
              </a:rPr>
              <a:t>atrás de la reactancia síncrona del generador.</a:t>
            </a:r>
            <a:r>
              <a:rPr sz="900" dirty="0">
                <a:latin typeface="Comic Sans MS"/>
                <a:cs typeface="Comic Sans MS"/>
              </a:rPr>
              <a:t> </a:t>
            </a:r>
            <a:r>
              <a:rPr sz="900" spc="-5" dirty="0">
                <a:latin typeface="Comic Sans MS"/>
                <a:cs typeface="Comic Sans MS"/>
              </a:rPr>
              <a:t>Con el </a:t>
            </a:r>
            <a:r>
              <a:rPr sz="900" dirty="0">
                <a:latin typeface="Comic Sans MS"/>
                <a:cs typeface="Comic Sans MS"/>
              </a:rPr>
              <a:t> </a:t>
            </a:r>
            <a:r>
              <a:rPr sz="900" spc="-5" dirty="0">
                <a:latin typeface="Comic Sans MS"/>
                <a:cs typeface="Comic Sans MS"/>
              </a:rPr>
              <a:t>regulador fuera de servicio y únicamente carga auxiliar </a:t>
            </a:r>
            <a:r>
              <a:rPr sz="900" dirty="0">
                <a:latin typeface="Comic Sans MS"/>
                <a:cs typeface="Comic Sans MS"/>
              </a:rPr>
              <a:t> </a:t>
            </a:r>
            <a:r>
              <a:rPr sz="900" spc="-5" dirty="0">
                <a:latin typeface="Comic Sans MS"/>
                <a:cs typeface="Comic Sans MS"/>
              </a:rPr>
              <a:t>mínima,</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valor</a:t>
            </a:r>
            <a:r>
              <a:rPr sz="900" dirty="0">
                <a:latin typeface="Comic Sans MS"/>
                <a:cs typeface="Comic Sans MS"/>
              </a:rPr>
              <a:t> </a:t>
            </a:r>
            <a:r>
              <a:rPr sz="900" spc="-5" dirty="0">
                <a:latin typeface="Comic Sans MS"/>
                <a:cs typeface="Comic Sans MS"/>
              </a:rPr>
              <a:t>típico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atrás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reactancia síncrona es aproximadamente 1.2 pu.</a:t>
            </a:r>
            <a:r>
              <a:rPr sz="900" spc="520" dirty="0">
                <a:latin typeface="Comic Sans MS"/>
                <a:cs typeface="Comic Sans MS"/>
              </a:rPr>
              <a:t> </a:t>
            </a:r>
            <a:r>
              <a:rPr sz="900" spc="-5" dirty="0">
                <a:latin typeface="Comic Sans MS"/>
                <a:cs typeface="Comic Sans MS"/>
              </a:rPr>
              <a:t>Dada </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impedancia</a:t>
            </a:r>
            <a:r>
              <a:rPr sz="900" dirty="0">
                <a:latin typeface="Comic Sans MS"/>
                <a:cs typeface="Comic Sans MS"/>
              </a:rPr>
              <a:t> </a:t>
            </a:r>
            <a:r>
              <a:rPr sz="900" spc="-5" dirty="0">
                <a:latin typeface="Comic Sans MS"/>
                <a:cs typeface="Comic Sans MS"/>
              </a:rPr>
              <a:t>típica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1.5</a:t>
            </a:r>
            <a:r>
              <a:rPr sz="900" dirty="0">
                <a:latin typeface="Comic Sans MS"/>
                <a:cs typeface="Comic Sans MS"/>
              </a:rPr>
              <a:t> </a:t>
            </a:r>
            <a:r>
              <a:rPr sz="900" spc="-5" dirty="0">
                <a:latin typeface="Comic Sans MS"/>
                <a:cs typeface="Comic Sans MS"/>
              </a:rPr>
              <a:t>pu.</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una </a:t>
            </a:r>
            <a:r>
              <a:rPr sz="900" spc="-254" dirty="0">
                <a:latin typeface="Comic Sans MS"/>
                <a:cs typeface="Comic Sans MS"/>
              </a:rPr>
              <a:t> </a:t>
            </a:r>
            <a:r>
              <a:rPr sz="900" spc="-5" dirty="0">
                <a:latin typeface="Comic Sans MS"/>
                <a:cs typeface="Comic Sans MS"/>
              </a:rPr>
              <a:t>impedancia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transformador</a:t>
            </a:r>
            <a:r>
              <a:rPr sz="900" dirty="0">
                <a:latin typeface="Comic Sans MS"/>
                <a:cs typeface="Comic Sans MS"/>
              </a:rPr>
              <a:t> </a:t>
            </a:r>
            <a:r>
              <a:rPr sz="900" spc="-5" dirty="0">
                <a:latin typeface="Comic Sans MS"/>
                <a:cs typeface="Comic Sans MS"/>
              </a:rPr>
              <a:t>elevador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0.1</a:t>
            </a:r>
            <a:r>
              <a:rPr sz="900" dirty="0">
                <a:latin typeface="Comic Sans MS"/>
                <a:cs typeface="Comic Sans MS"/>
              </a:rPr>
              <a:t> </a:t>
            </a:r>
            <a:r>
              <a:rPr sz="900" spc="-5" dirty="0">
                <a:latin typeface="Comic Sans MS"/>
                <a:cs typeface="Comic Sans MS"/>
              </a:rPr>
              <a:t>pu,</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corriente máxima de estado estable será de 0.7 pu. sin </a:t>
            </a:r>
            <a:r>
              <a:rPr sz="900" dirty="0">
                <a:latin typeface="Comic Sans MS"/>
                <a:cs typeface="Comic Sans MS"/>
              </a:rPr>
              <a:t> </a:t>
            </a:r>
            <a:r>
              <a:rPr sz="900" spc="-5" dirty="0">
                <a:latin typeface="Comic Sans MS"/>
                <a:cs typeface="Comic Sans MS"/>
              </a:rPr>
              <a:t>regulador de</a:t>
            </a:r>
            <a:r>
              <a:rPr sz="900" dirty="0">
                <a:latin typeface="Comic Sans MS"/>
                <a:cs typeface="Comic Sans MS"/>
              </a:rPr>
              <a:t> </a:t>
            </a:r>
            <a:r>
              <a:rPr sz="900" spc="-5" dirty="0">
                <a:latin typeface="Comic Sans MS"/>
                <a:cs typeface="Comic Sans MS"/>
              </a:rPr>
              <a:t>tensión.</a:t>
            </a:r>
            <a:endParaRPr sz="900">
              <a:latin typeface="Comic Sans MS"/>
              <a:cs typeface="Comic Sans MS"/>
            </a:endParaRPr>
          </a:p>
        </p:txBody>
      </p:sp>
      <p:sp>
        <p:nvSpPr>
          <p:cNvPr id="3" name="object 3"/>
          <p:cNvSpPr txBox="1"/>
          <p:nvPr/>
        </p:nvSpPr>
        <p:spPr>
          <a:xfrm>
            <a:off x="5942189" y="2940279"/>
            <a:ext cx="3053080" cy="193675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a:t>
            </a:r>
            <a:r>
              <a:rPr sz="900" dirty="0">
                <a:latin typeface="Comic Sans MS"/>
                <a:cs typeface="Comic Sans MS"/>
              </a:rPr>
              <a:t> </a:t>
            </a:r>
            <a:r>
              <a:rPr sz="900" spc="-5" dirty="0">
                <a:latin typeface="Comic Sans MS"/>
                <a:cs typeface="Comic Sans MS"/>
              </a:rPr>
              <a:t>característica</a:t>
            </a:r>
            <a:r>
              <a:rPr sz="900" dirty="0">
                <a:latin typeface="Comic Sans MS"/>
                <a:cs typeface="Comic Sans MS"/>
              </a:rPr>
              <a:t> </a:t>
            </a:r>
            <a:r>
              <a:rPr sz="900" spc="-5" dirty="0">
                <a:latin typeface="Comic Sans MS"/>
                <a:cs typeface="Comic Sans MS"/>
              </a:rPr>
              <a:t>típica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 </a:t>
            </a:r>
            <a:r>
              <a:rPr sz="900" spc="-254" dirty="0">
                <a:latin typeface="Comic Sans MS"/>
                <a:cs typeface="Comic Sans MS"/>
              </a:rPr>
              <a:t> </a:t>
            </a:r>
            <a:r>
              <a:rPr sz="900" spc="-5" dirty="0">
                <a:latin typeface="Comic Sans MS"/>
                <a:cs typeface="Comic Sans MS"/>
              </a:rPr>
              <a:t>restringido por tensión se muestra en la figura 2.</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pickup</a:t>
            </a:r>
            <a:r>
              <a:rPr sz="900" spc="200" dirty="0">
                <a:latin typeface="Comic Sans MS"/>
                <a:cs typeface="Comic Sans MS"/>
              </a:rPr>
              <a:t> </a:t>
            </a:r>
            <a:r>
              <a:rPr sz="900" spc="-5" dirty="0">
                <a:latin typeface="Comic Sans MS"/>
                <a:cs typeface="Comic Sans MS"/>
              </a:rPr>
              <a:t>de</a:t>
            </a:r>
            <a:r>
              <a:rPr sz="900" spc="200" dirty="0">
                <a:latin typeface="Comic Sans MS"/>
                <a:cs typeface="Comic Sans MS"/>
              </a:rPr>
              <a:t> </a:t>
            </a:r>
            <a:r>
              <a:rPr sz="900" spc="-5" dirty="0">
                <a:latin typeface="Comic Sans MS"/>
                <a:cs typeface="Comic Sans MS"/>
              </a:rPr>
              <a:t>sobrecorriente</a:t>
            </a:r>
            <a:r>
              <a:rPr sz="900" spc="195" dirty="0">
                <a:latin typeface="Comic Sans MS"/>
                <a:cs typeface="Comic Sans MS"/>
              </a:rPr>
              <a:t> </a:t>
            </a:r>
            <a:r>
              <a:rPr sz="900" spc="-5" dirty="0">
                <a:latin typeface="Comic Sans MS"/>
                <a:cs typeface="Comic Sans MS"/>
              </a:rPr>
              <a:t>restringido</a:t>
            </a:r>
            <a:r>
              <a:rPr sz="900" spc="200" dirty="0">
                <a:latin typeface="Comic Sans MS"/>
                <a:cs typeface="Comic Sans MS"/>
              </a:rPr>
              <a:t> </a:t>
            </a:r>
            <a:r>
              <a:rPr sz="900" spc="-5" dirty="0">
                <a:latin typeface="Comic Sans MS"/>
                <a:cs typeface="Comic Sans MS"/>
              </a:rPr>
              <a:t>por</a:t>
            </a:r>
            <a:r>
              <a:rPr sz="900" spc="204" dirty="0">
                <a:latin typeface="Comic Sans MS"/>
                <a:cs typeface="Comic Sans MS"/>
              </a:rPr>
              <a:t> </a:t>
            </a:r>
            <a:r>
              <a:rPr sz="900" spc="-5" dirty="0">
                <a:latin typeface="Comic Sans MS"/>
                <a:cs typeface="Comic Sans MS"/>
              </a:rPr>
              <a:t>tensión</a:t>
            </a:r>
            <a:r>
              <a:rPr sz="900" spc="195" dirty="0">
                <a:latin typeface="Comic Sans MS"/>
                <a:cs typeface="Comic Sans MS"/>
              </a:rPr>
              <a:t> </a:t>
            </a:r>
            <a:r>
              <a:rPr sz="900" spc="-5" dirty="0">
                <a:latin typeface="Comic Sans MS"/>
                <a:cs typeface="Comic Sans MS"/>
              </a:rPr>
              <a:t>debe </a:t>
            </a:r>
            <a:r>
              <a:rPr sz="900" spc="-254"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ajustado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150%</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nominal</a:t>
            </a:r>
            <a:r>
              <a:rPr sz="900" dirty="0">
                <a:latin typeface="Comic Sans MS"/>
                <a:cs typeface="Comic Sans MS"/>
              </a:rPr>
              <a:t> </a:t>
            </a:r>
            <a:r>
              <a:rPr sz="900" spc="-5" dirty="0">
                <a:latin typeface="Comic Sans MS"/>
                <a:cs typeface="Comic Sans MS"/>
              </a:rPr>
              <a:t>del </a:t>
            </a:r>
            <a:r>
              <a:rPr sz="900" spc="-254" dirty="0">
                <a:latin typeface="Comic Sans MS"/>
                <a:cs typeface="Comic Sans MS"/>
              </a:rPr>
              <a:t> </a:t>
            </a:r>
            <a:r>
              <a:rPr sz="900" spc="-5" dirty="0">
                <a:latin typeface="Comic Sans MS"/>
                <a:cs typeface="Comic Sans MS"/>
              </a:rPr>
              <a:t>generador con restricción de la tensión nominal.</a:t>
            </a:r>
            <a:r>
              <a:rPr sz="900" dirty="0">
                <a:latin typeface="Comic Sans MS"/>
                <a:cs typeface="Comic Sans MS"/>
              </a:rPr>
              <a:t> </a:t>
            </a:r>
            <a:r>
              <a:rPr sz="900" spc="-5" dirty="0">
                <a:latin typeface="Comic Sans MS"/>
                <a:cs typeface="Comic Sans MS"/>
              </a:rPr>
              <a:t>Esto </a:t>
            </a:r>
            <a:r>
              <a:rPr sz="900" dirty="0">
                <a:latin typeface="Comic Sans MS"/>
                <a:cs typeface="Comic Sans MS"/>
              </a:rPr>
              <a:t> </a:t>
            </a:r>
            <a:r>
              <a:rPr sz="900" spc="-5" dirty="0">
                <a:latin typeface="Comic Sans MS"/>
                <a:cs typeface="Comic Sans MS"/>
              </a:rPr>
              <a:t>típicamente</a:t>
            </a:r>
            <a:r>
              <a:rPr sz="900" dirty="0">
                <a:latin typeface="Comic Sans MS"/>
                <a:cs typeface="Comic Sans MS"/>
              </a:rPr>
              <a:t> </a:t>
            </a:r>
            <a:r>
              <a:rPr sz="900" spc="-5" dirty="0">
                <a:latin typeface="Comic Sans MS"/>
                <a:cs typeface="Comic Sans MS"/>
              </a:rPr>
              <a:t>dará</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pickup</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25%</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 </a:t>
            </a:r>
            <a:r>
              <a:rPr sz="900" dirty="0">
                <a:latin typeface="Comic Sans MS"/>
                <a:cs typeface="Comic Sans MS"/>
              </a:rPr>
              <a:t> </a:t>
            </a:r>
            <a:r>
              <a:rPr sz="900" spc="-5" dirty="0">
                <a:latin typeface="Comic Sans MS"/>
                <a:cs typeface="Comic Sans MS"/>
              </a:rPr>
              <a:t>nominal</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restricción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tensión</a:t>
            </a:r>
            <a:r>
              <a:rPr sz="900" spc="254" dirty="0">
                <a:latin typeface="Comic Sans MS"/>
                <a:cs typeface="Comic Sans MS"/>
              </a:rPr>
              <a:t> </a:t>
            </a:r>
            <a:r>
              <a:rPr sz="900" spc="-5" dirty="0">
                <a:latin typeface="Comic Sans MS"/>
                <a:cs typeface="Comic Sans MS"/>
              </a:rPr>
              <a:t>0%. </a:t>
            </a:r>
            <a:r>
              <a:rPr sz="900" spc="-254" dirty="0">
                <a:latin typeface="Comic Sans MS"/>
                <a:cs typeface="Comic Sans MS"/>
              </a:rPr>
              <a:t> </a:t>
            </a:r>
            <a:r>
              <a:rPr sz="900" spc="-5" dirty="0">
                <a:latin typeface="Comic Sans MS"/>
                <a:cs typeface="Comic Sans MS"/>
              </a:rPr>
              <a:t>Esto</a:t>
            </a:r>
            <a:r>
              <a:rPr sz="900" dirty="0">
                <a:latin typeface="Comic Sans MS"/>
                <a:cs typeface="Comic Sans MS"/>
              </a:rPr>
              <a:t> </a:t>
            </a:r>
            <a:r>
              <a:rPr sz="900" spc="-5" dirty="0">
                <a:latin typeface="Comic Sans MS"/>
                <a:cs typeface="Comic Sans MS"/>
              </a:rPr>
              <a:t>dará un</a:t>
            </a:r>
            <a:r>
              <a:rPr sz="900" dirty="0">
                <a:latin typeface="Comic Sans MS"/>
                <a:cs typeface="Comic Sans MS"/>
              </a:rPr>
              <a:t> </a:t>
            </a:r>
            <a:r>
              <a:rPr sz="900" spc="-5" dirty="0">
                <a:latin typeface="Comic Sans MS"/>
                <a:cs typeface="Comic Sans MS"/>
              </a:rPr>
              <a:t>pickup</a:t>
            </a:r>
            <a:r>
              <a:rPr sz="900" dirty="0">
                <a:latin typeface="Comic Sans MS"/>
                <a:cs typeface="Comic Sans MS"/>
              </a:rPr>
              <a:t> </a:t>
            </a:r>
            <a:r>
              <a:rPr sz="900" spc="-5" dirty="0">
                <a:latin typeface="Comic Sans MS"/>
                <a:cs typeface="Comic Sans MS"/>
              </a:rPr>
              <a:t>proporcional</a:t>
            </a:r>
            <a:r>
              <a:rPr sz="900" spc="254" dirty="0">
                <a:latin typeface="Comic Sans MS"/>
                <a:cs typeface="Comic Sans MS"/>
              </a:rPr>
              <a:t> </a:t>
            </a:r>
            <a:r>
              <a:rPr sz="900" spc="-5" dirty="0">
                <a:latin typeface="Comic Sans MS"/>
                <a:cs typeface="Comic Sans MS"/>
              </a:rPr>
              <a:t>para</a:t>
            </a:r>
            <a:r>
              <a:rPr sz="900" spc="260" dirty="0">
                <a:latin typeface="Comic Sans MS"/>
                <a:cs typeface="Comic Sans MS"/>
              </a:rPr>
              <a:t> </a:t>
            </a:r>
            <a:r>
              <a:rPr sz="900" spc="-5" dirty="0">
                <a:latin typeface="Comic Sans MS"/>
                <a:cs typeface="Comic Sans MS"/>
              </a:rPr>
              <a:t>tensiones entre </a:t>
            </a:r>
            <a:r>
              <a:rPr sz="900" spc="-254" dirty="0">
                <a:latin typeface="Comic Sans MS"/>
                <a:cs typeface="Comic Sans MS"/>
              </a:rPr>
              <a:t> </a:t>
            </a:r>
            <a:r>
              <a:rPr sz="900" spc="-5" dirty="0">
                <a:latin typeface="Comic Sans MS"/>
                <a:cs typeface="Comic Sans MS"/>
              </a:rPr>
              <a:t>0% y 100% de la restricción nominal.</a:t>
            </a:r>
            <a:r>
              <a:rPr sz="900" dirty="0">
                <a:latin typeface="Comic Sans MS"/>
                <a:cs typeface="Comic Sans MS"/>
              </a:rPr>
              <a:t> </a:t>
            </a:r>
            <a:r>
              <a:rPr sz="900" spc="-5" dirty="0">
                <a:latin typeface="Comic Sans MS"/>
                <a:cs typeface="Comic Sans MS"/>
              </a:rPr>
              <a:t>Note que estos </a:t>
            </a:r>
            <a:r>
              <a:rPr sz="900" dirty="0">
                <a:latin typeface="Comic Sans MS"/>
                <a:cs typeface="Comic Sans MS"/>
              </a:rPr>
              <a:t> </a:t>
            </a:r>
            <a:r>
              <a:rPr sz="900" spc="-5" dirty="0">
                <a:latin typeface="Comic Sans MS"/>
                <a:cs typeface="Comic Sans MS"/>
              </a:rPr>
              <a:t>ajustes</a:t>
            </a:r>
            <a:r>
              <a:rPr sz="900" dirty="0">
                <a:latin typeface="Comic Sans MS"/>
                <a:cs typeface="Comic Sans MS"/>
              </a:rPr>
              <a:t> </a:t>
            </a:r>
            <a:r>
              <a:rPr sz="900" spc="-5" dirty="0">
                <a:latin typeface="Comic Sans MS"/>
                <a:cs typeface="Comic Sans MS"/>
              </a:rPr>
              <a:t>normalmente</a:t>
            </a:r>
            <a:r>
              <a:rPr sz="900" dirty="0">
                <a:latin typeface="Comic Sans MS"/>
                <a:cs typeface="Comic Sans MS"/>
              </a:rPr>
              <a:t> </a:t>
            </a:r>
            <a:r>
              <a:rPr sz="900" spc="-5" dirty="0">
                <a:latin typeface="Comic Sans MS"/>
                <a:cs typeface="Comic Sans MS"/>
              </a:rPr>
              <a:t>no</a:t>
            </a:r>
            <a:r>
              <a:rPr sz="900" dirty="0">
                <a:latin typeface="Comic Sans MS"/>
                <a:cs typeface="Comic Sans MS"/>
              </a:rPr>
              <a:t> permiten</a:t>
            </a:r>
            <a:r>
              <a:rPr sz="900" spc="5"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respaldo </a:t>
            </a:r>
            <a:r>
              <a:rPr sz="900" spc="-254" dirty="0">
                <a:latin typeface="Comic Sans MS"/>
                <a:cs typeface="Comic Sans MS"/>
              </a:rPr>
              <a:t> </a:t>
            </a:r>
            <a:r>
              <a:rPr sz="900" spc="-5" dirty="0">
                <a:latin typeface="Comic Sans MS"/>
                <a:cs typeface="Comic Sans MS"/>
              </a:rPr>
              <a:t>proteger para fallas en el bus auxiliar debido a la gran </a:t>
            </a:r>
            <a:r>
              <a:rPr sz="900" dirty="0">
                <a:latin typeface="Comic Sans MS"/>
                <a:cs typeface="Comic Sans MS"/>
              </a:rPr>
              <a:t> </a:t>
            </a:r>
            <a:r>
              <a:rPr sz="900" spc="-5" dirty="0">
                <a:latin typeface="Comic Sans MS"/>
                <a:cs typeface="Comic Sans MS"/>
              </a:rPr>
              <a:t>impedancia</a:t>
            </a:r>
            <a:r>
              <a:rPr sz="900" spc="10" dirty="0">
                <a:latin typeface="Comic Sans MS"/>
                <a:cs typeface="Comic Sans MS"/>
              </a:rPr>
              <a:t> </a:t>
            </a:r>
            <a:r>
              <a:rPr sz="900" spc="-5" dirty="0">
                <a:latin typeface="Comic Sans MS"/>
                <a:cs typeface="Comic Sans MS"/>
              </a:rPr>
              <a:t>del</a:t>
            </a:r>
            <a:r>
              <a:rPr sz="900" spc="10" dirty="0">
                <a:latin typeface="Comic Sans MS"/>
                <a:cs typeface="Comic Sans MS"/>
              </a:rPr>
              <a:t> </a:t>
            </a:r>
            <a:r>
              <a:rPr sz="900" spc="-5" dirty="0">
                <a:latin typeface="Comic Sans MS"/>
                <a:cs typeface="Comic Sans MS"/>
              </a:rPr>
              <a:t>transformador</a:t>
            </a:r>
            <a:r>
              <a:rPr sz="900" spc="15"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servicio</a:t>
            </a:r>
            <a:r>
              <a:rPr sz="900" spc="10" dirty="0">
                <a:latin typeface="Comic Sans MS"/>
                <a:cs typeface="Comic Sans MS"/>
              </a:rPr>
              <a:t> </a:t>
            </a:r>
            <a:r>
              <a:rPr sz="900" spc="-5" dirty="0">
                <a:latin typeface="Comic Sans MS"/>
                <a:cs typeface="Comic Sans MS"/>
              </a:rPr>
              <a:t>de</a:t>
            </a:r>
            <a:r>
              <a:rPr sz="900" spc="15" dirty="0">
                <a:latin typeface="Comic Sans MS"/>
                <a:cs typeface="Comic Sans MS"/>
              </a:rPr>
              <a:t> </a:t>
            </a:r>
            <a:r>
              <a:rPr sz="900" spc="-5" dirty="0">
                <a:latin typeface="Comic Sans MS"/>
                <a:cs typeface="Comic Sans MS"/>
              </a:rPr>
              <a:t>la</a:t>
            </a:r>
            <a:r>
              <a:rPr sz="900" spc="10" dirty="0">
                <a:latin typeface="Comic Sans MS"/>
                <a:cs typeface="Comic Sans MS"/>
              </a:rPr>
              <a:t> </a:t>
            </a:r>
            <a:r>
              <a:rPr sz="900" spc="-5" dirty="0">
                <a:latin typeface="Comic Sans MS"/>
                <a:cs typeface="Comic Sans MS"/>
              </a:rPr>
              <a:t>estación.</a:t>
            </a:r>
            <a:endParaRPr sz="900">
              <a:latin typeface="Comic Sans MS"/>
              <a:cs typeface="Comic Sans MS"/>
            </a:endParaRPr>
          </a:p>
        </p:txBody>
      </p:sp>
      <p:sp>
        <p:nvSpPr>
          <p:cNvPr id="4" name="object 4"/>
          <p:cNvSpPr txBox="1"/>
          <p:nvPr/>
        </p:nvSpPr>
        <p:spPr>
          <a:xfrm>
            <a:off x="5942190" y="5003391"/>
            <a:ext cx="3054985" cy="2101729"/>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a:t>
            </a:r>
            <a:r>
              <a:rPr sz="900" spc="235" dirty="0">
                <a:latin typeface="Comic Sans MS"/>
                <a:cs typeface="Comic Sans MS"/>
              </a:rPr>
              <a:t> </a:t>
            </a:r>
            <a:r>
              <a:rPr sz="900" spc="-5" dirty="0">
                <a:latin typeface="Comic Sans MS"/>
                <a:cs typeface="Comic Sans MS"/>
              </a:rPr>
              <a:t>ajuste</a:t>
            </a:r>
            <a:r>
              <a:rPr sz="900" spc="229" dirty="0">
                <a:latin typeface="Comic Sans MS"/>
                <a:cs typeface="Comic Sans MS"/>
              </a:rPr>
              <a:t> </a:t>
            </a:r>
            <a:r>
              <a:rPr sz="900" spc="-5" dirty="0">
                <a:latin typeface="Comic Sans MS"/>
                <a:cs typeface="Comic Sans MS"/>
              </a:rPr>
              <a:t>de</a:t>
            </a:r>
            <a:r>
              <a:rPr sz="900" spc="235" dirty="0">
                <a:latin typeface="Comic Sans MS"/>
                <a:cs typeface="Comic Sans MS"/>
              </a:rPr>
              <a:t> </a:t>
            </a:r>
            <a:r>
              <a:rPr sz="900" spc="-5" dirty="0">
                <a:latin typeface="Comic Sans MS"/>
                <a:cs typeface="Comic Sans MS"/>
              </a:rPr>
              <a:t>retardo</a:t>
            </a:r>
            <a:r>
              <a:rPr sz="900" spc="225" dirty="0">
                <a:latin typeface="Comic Sans MS"/>
                <a:cs typeface="Comic Sans MS"/>
              </a:rPr>
              <a:t> </a:t>
            </a:r>
            <a:r>
              <a:rPr sz="900" spc="-5" dirty="0">
                <a:latin typeface="Comic Sans MS"/>
                <a:cs typeface="Comic Sans MS"/>
              </a:rPr>
              <a:t>de</a:t>
            </a:r>
            <a:r>
              <a:rPr sz="900" spc="229" dirty="0">
                <a:latin typeface="Comic Sans MS"/>
                <a:cs typeface="Comic Sans MS"/>
              </a:rPr>
              <a:t> </a:t>
            </a:r>
            <a:r>
              <a:rPr sz="900" spc="-5" dirty="0">
                <a:latin typeface="Comic Sans MS"/>
                <a:cs typeface="Comic Sans MS"/>
              </a:rPr>
              <a:t>tiempo</a:t>
            </a:r>
            <a:r>
              <a:rPr sz="900" spc="229" dirty="0">
                <a:latin typeface="Comic Sans MS"/>
                <a:cs typeface="Comic Sans MS"/>
              </a:rPr>
              <a:t> </a:t>
            </a:r>
            <a:r>
              <a:rPr sz="900" spc="-5" dirty="0">
                <a:latin typeface="Comic Sans MS"/>
                <a:cs typeface="Comic Sans MS"/>
              </a:rPr>
              <a:t>está</a:t>
            </a:r>
            <a:r>
              <a:rPr sz="900" spc="229" dirty="0">
                <a:latin typeface="Comic Sans MS"/>
                <a:cs typeface="Comic Sans MS"/>
              </a:rPr>
              <a:t> </a:t>
            </a:r>
            <a:r>
              <a:rPr sz="900" spc="-5" dirty="0">
                <a:latin typeface="Comic Sans MS"/>
                <a:cs typeface="Comic Sans MS"/>
              </a:rPr>
              <a:t>basado</a:t>
            </a:r>
            <a:r>
              <a:rPr sz="900" spc="229" dirty="0">
                <a:latin typeface="Comic Sans MS"/>
                <a:cs typeface="Comic Sans MS"/>
              </a:rPr>
              <a:t> </a:t>
            </a:r>
            <a:r>
              <a:rPr sz="900" spc="-5" dirty="0">
                <a:latin typeface="Comic Sans MS"/>
                <a:cs typeface="Comic Sans MS"/>
              </a:rPr>
              <a:t>sobre</a:t>
            </a:r>
            <a:r>
              <a:rPr sz="900" spc="229" dirty="0">
                <a:latin typeface="Comic Sans MS"/>
                <a:cs typeface="Comic Sans MS"/>
              </a:rPr>
              <a:t> </a:t>
            </a:r>
            <a:r>
              <a:rPr sz="900" spc="-5" dirty="0">
                <a:latin typeface="Comic Sans MS"/>
                <a:cs typeface="Comic Sans MS"/>
              </a:rPr>
              <a:t>el </a:t>
            </a:r>
            <a:r>
              <a:rPr sz="900" spc="-254" dirty="0">
                <a:latin typeface="Comic Sans MS"/>
                <a:cs typeface="Comic Sans MS"/>
              </a:rPr>
              <a:t> </a:t>
            </a:r>
            <a:r>
              <a:rPr sz="900" spc="-5" dirty="0">
                <a:latin typeface="Comic Sans MS"/>
                <a:cs typeface="Comic Sans MS"/>
              </a:rPr>
              <a:t>peor caso de coordinación con los relés de protección del </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peor</a:t>
            </a:r>
            <a:r>
              <a:rPr sz="900" dirty="0">
                <a:latin typeface="Comic Sans MS"/>
                <a:cs typeface="Comic Sans MS"/>
              </a:rPr>
              <a:t> </a:t>
            </a:r>
            <a:r>
              <a:rPr sz="900" spc="-5" dirty="0">
                <a:latin typeface="Comic Sans MS"/>
                <a:cs typeface="Comic Sans MS"/>
              </a:rPr>
              <a:t>caso</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usualmente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con </a:t>
            </a:r>
            <a:r>
              <a:rPr sz="900" dirty="0">
                <a:latin typeface="Comic Sans MS"/>
                <a:cs typeface="Comic Sans MS"/>
              </a:rPr>
              <a:t> </a:t>
            </a:r>
            <a:r>
              <a:rPr sz="900" spc="-5" dirty="0">
                <a:latin typeface="Comic Sans MS"/>
                <a:cs typeface="Comic Sans MS"/>
              </a:rPr>
              <a:t>retardo</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tiempos</a:t>
            </a:r>
            <a:r>
              <a:rPr sz="900" dirty="0">
                <a:latin typeface="Comic Sans MS"/>
                <a:cs typeface="Comic Sans MS"/>
              </a:rPr>
              <a:t> </a:t>
            </a:r>
            <a:r>
              <a:rPr sz="900" spc="-5">
                <a:latin typeface="Comic Sans MS"/>
                <a:cs typeface="Comic Sans MS"/>
              </a:rPr>
              <a:t>de</a:t>
            </a:r>
            <a:r>
              <a:rPr sz="900">
                <a:latin typeface="Comic Sans MS"/>
                <a:cs typeface="Comic Sans MS"/>
              </a:rPr>
              <a:t> </a:t>
            </a:r>
            <a:r>
              <a:rPr lang="es-AR" sz="900" spc="-5" dirty="0" smtClean="0">
                <a:latin typeface="Comic Sans MS"/>
                <a:cs typeface="Comic Sans MS"/>
              </a:rPr>
              <a:t>despeje</a:t>
            </a:r>
            <a:r>
              <a:rPr sz="900" smtClean="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interruptor.</a:t>
            </a:r>
            <a:r>
              <a:rPr sz="900" spc="260" dirty="0">
                <a:latin typeface="Comic Sans MS"/>
                <a:cs typeface="Comic Sans MS"/>
              </a:rPr>
              <a:t> </a:t>
            </a:r>
            <a:r>
              <a:rPr sz="900" spc="-5" dirty="0">
                <a:latin typeface="Comic Sans MS"/>
                <a:cs typeface="Comic Sans MS"/>
              </a:rPr>
              <a:t>Para relés de línea con esquema piloto el </a:t>
            </a:r>
            <a:r>
              <a:rPr sz="900" dirty="0">
                <a:latin typeface="Comic Sans MS"/>
                <a:cs typeface="Comic Sans MS"/>
              </a:rPr>
              <a:t> </a:t>
            </a:r>
            <a:r>
              <a:rPr sz="900" spc="-5" dirty="0">
                <a:latin typeface="Comic Sans MS"/>
                <a:cs typeface="Comic Sans MS"/>
              </a:rPr>
              <a:t>peor</a:t>
            </a:r>
            <a:r>
              <a:rPr sz="900" spc="254" dirty="0">
                <a:latin typeface="Comic Sans MS"/>
                <a:cs typeface="Comic Sans MS"/>
              </a:rPr>
              <a:t> </a:t>
            </a:r>
            <a:r>
              <a:rPr sz="900" spc="-5" dirty="0">
                <a:latin typeface="Comic Sans MS"/>
                <a:cs typeface="Comic Sans MS"/>
              </a:rPr>
              <a:t>caso</a:t>
            </a:r>
            <a:r>
              <a:rPr sz="900" spc="260" dirty="0">
                <a:latin typeface="Comic Sans MS"/>
                <a:cs typeface="Comic Sans MS"/>
              </a:rPr>
              <a:t> </a:t>
            </a:r>
            <a:r>
              <a:rPr sz="900" spc="-5" dirty="0">
                <a:latin typeface="Comic Sans MS"/>
                <a:cs typeface="Comic Sans MS"/>
              </a:rPr>
              <a:t>usado es justo el disparo retardado debido a </a:t>
            </a:r>
            <a:r>
              <a:rPr sz="900" dirty="0">
                <a:latin typeface="Comic Sans MS"/>
                <a:cs typeface="Comic Sans MS"/>
              </a:rPr>
              <a:t> </a:t>
            </a:r>
            <a:r>
              <a:rPr sz="900" spc="-5" dirty="0">
                <a:latin typeface="Comic Sans MS"/>
                <a:cs typeface="Comic Sans MS"/>
              </a:rPr>
              <a:t>un disparo atrasado con falla de interruptor asumiendo </a:t>
            </a:r>
            <a:r>
              <a:rPr sz="900" dirty="0">
                <a:latin typeface="Comic Sans MS"/>
                <a:cs typeface="Comic Sans MS"/>
              </a:rPr>
              <a:t> </a:t>
            </a:r>
            <a:r>
              <a:rPr sz="900" spc="-5" dirty="0">
                <a:latin typeface="Comic Sans MS"/>
                <a:cs typeface="Comic Sans MS"/>
              </a:rPr>
              <a:t>una falla del esquema piloto y una falla del interruptor. </a:t>
            </a:r>
            <a:r>
              <a:rPr sz="900" dirty="0">
                <a:latin typeface="Comic Sans MS"/>
                <a:cs typeface="Comic Sans MS"/>
              </a:rPr>
              <a:t> </a:t>
            </a:r>
            <a:r>
              <a:rPr sz="900" spc="-5" dirty="0">
                <a:latin typeface="Comic Sans MS"/>
                <a:cs typeface="Comic Sans MS"/>
              </a:rPr>
              <a:t>Esto</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usualmente</a:t>
            </a:r>
            <a:r>
              <a:rPr sz="900" dirty="0">
                <a:latin typeface="Comic Sans MS"/>
                <a:cs typeface="Comic Sans MS"/>
              </a:rPr>
              <a:t> </a:t>
            </a:r>
            <a:r>
              <a:rPr sz="900" spc="-5" dirty="0">
                <a:latin typeface="Comic Sans MS"/>
                <a:cs typeface="Comic Sans MS"/>
              </a:rPr>
              <a:t>muy</a:t>
            </a:r>
            <a:r>
              <a:rPr sz="900" dirty="0">
                <a:latin typeface="Comic Sans MS"/>
                <a:cs typeface="Comic Sans MS"/>
              </a:rPr>
              <a:t> </a:t>
            </a:r>
            <a:r>
              <a:rPr sz="900" spc="-5" dirty="0">
                <a:latin typeface="Comic Sans MS"/>
                <a:cs typeface="Comic Sans MS"/>
              </a:rPr>
              <a:t>conservativo</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muy</a:t>
            </a:r>
            <a:r>
              <a:rPr sz="900" dirty="0">
                <a:latin typeface="Comic Sans MS"/>
                <a:cs typeface="Comic Sans MS"/>
              </a:rPr>
              <a:t> </a:t>
            </a:r>
            <a:r>
              <a:rPr sz="900" spc="-5" dirty="0">
                <a:latin typeface="Comic Sans MS"/>
                <a:cs typeface="Comic Sans MS"/>
              </a:rPr>
              <a:t>baja </a:t>
            </a:r>
            <a:r>
              <a:rPr sz="900" dirty="0">
                <a:latin typeface="Comic Sans MS"/>
                <a:cs typeface="Comic Sans MS"/>
              </a:rPr>
              <a:t> </a:t>
            </a:r>
            <a:r>
              <a:rPr sz="900" spc="-5" dirty="0">
                <a:latin typeface="Comic Sans MS"/>
                <a:cs typeface="Comic Sans MS"/>
              </a:rPr>
              <a:t>probabilidad.</a:t>
            </a:r>
            <a:r>
              <a:rPr sz="900" spc="520" dirty="0">
                <a:latin typeface="Comic Sans MS"/>
                <a:cs typeface="Comic Sans MS"/>
              </a:rPr>
              <a:t> </a:t>
            </a:r>
            <a:r>
              <a:rPr sz="900" spc="-5" dirty="0">
                <a:latin typeface="Comic Sans MS"/>
                <a:cs typeface="Comic Sans MS"/>
              </a:rPr>
              <a:t>La coordinación es usualmente calculada </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restricción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cero.</a:t>
            </a:r>
            <a:r>
              <a:rPr sz="900" dirty="0">
                <a:latin typeface="Comic Sans MS"/>
                <a:cs typeface="Comic Sans MS"/>
              </a:rPr>
              <a:t> </a:t>
            </a:r>
            <a:r>
              <a:rPr sz="900" spc="-5" dirty="0">
                <a:latin typeface="Comic Sans MS"/>
                <a:cs typeface="Comic Sans MS"/>
              </a:rPr>
              <a:t>Esto</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idea </a:t>
            </a:r>
            <a:r>
              <a:rPr sz="900" dirty="0">
                <a:latin typeface="Comic Sans MS"/>
                <a:cs typeface="Comic Sans MS"/>
              </a:rPr>
              <a:t> </a:t>
            </a:r>
            <a:r>
              <a:rPr sz="900" spc="-5" dirty="0">
                <a:latin typeface="Comic Sans MS"/>
                <a:cs typeface="Comic Sans MS"/>
              </a:rPr>
              <a:t>conservativa</a:t>
            </a:r>
            <a:r>
              <a:rPr sz="900" spc="145" dirty="0">
                <a:latin typeface="Comic Sans MS"/>
                <a:cs typeface="Comic Sans MS"/>
              </a:rPr>
              <a:t> </a:t>
            </a:r>
            <a:r>
              <a:rPr sz="900" spc="-5" dirty="0">
                <a:latin typeface="Comic Sans MS"/>
                <a:cs typeface="Comic Sans MS"/>
              </a:rPr>
              <a:t>puesto</a:t>
            </a:r>
            <a:r>
              <a:rPr sz="900" spc="145" dirty="0">
                <a:latin typeface="Comic Sans MS"/>
                <a:cs typeface="Comic Sans MS"/>
              </a:rPr>
              <a:t> </a:t>
            </a:r>
            <a:r>
              <a:rPr sz="900" spc="-5" dirty="0">
                <a:latin typeface="Comic Sans MS"/>
                <a:cs typeface="Comic Sans MS"/>
              </a:rPr>
              <a:t>que</a:t>
            </a:r>
            <a:r>
              <a:rPr sz="900" spc="145" dirty="0">
                <a:latin typeface="Comic Sans MS"/>
                <a:cs typeface="Comic Sans MS"/>
              </a:rPr>
              <a:t> </a:t>
            </a:r>
            <a:r>
              <a:rPr sz="900" spc="-5" dirty="0">
                <a:latin typeface="Comic Sans MS"/>
                <a:cs typeface="Comic Sans MS"/>
              </a:rPr>
              <a:t>en</a:t>
            </a:r>
            <a:r>
              <a:rPr sz="900" spc="145" dirty="0">
                <a:latin typeface="Comic Sans MS"/>
                <a:cs typeface="Comic Sans MS"/>
              </a:rPr>
              <a:t> </a:t>
            </a:r>
            <a:r>
              <a:rPr sz="900" spc="-5" dirty="0">
                <a:latin typeface="Comic Sans MS"/>
                <a:cs typeface="Comic Sans MS"/>
              </a:rPr>
              <a:t>realidad</a:t>
            </a:r>
            <a:r>
              <a:rPr sz="900" spc="145" dirty="0">
                <a:latin typeface="Comic Sans MS"/>
                <a:cs typeface="Comic Sans MS"/>
              </a:rPr>
              <a:t> </a:t>
            </a:r>
            <a:r>
              <a:rPr sz="900" spc="-5" dirty="0">
                <a:latin typeface="Comic Sans MS"/>
                <a:cs typeface="Comic Sans MS"/>
              </a:rPr>
              <a:t>está</a:t>
            </a:r>
            <a:r>
              <a:rPr sz="900" spc="145" dirty="0">
                <a:latin typeface="Comic Sans MS"/>
                <a:cs typeface="Comic Sans MS"/>
              </a:rPr>
              <a:t> </a:t>
            </a:r>
            <a:r>
              <a:rPr sz="900" spc="-5" dirty="0">
                <a:latin typeface="Comic Sans MS"/>
                <a:cs typeface="Comic Sans MS"/>
              </a:rPr>
              <a:t>presente</a:t>
            </a:r>
            <a:r>
              <a:rPr sz="900" spc="125" dirty="0">
                <a:latin typeface="Comic Sans MS"/>
                <a:cs typeface="Comic Sans MS"/>
              </a:rPr>
              <a:t> </a:t>
            </a:r>
            <a:r>
              <a:rPr sz="900" spc="-5" dirty="0">
                <a:latin typeface="Comic Sans MS"/>
                <a:cs typeface="Comic Sans MS"/>
              </a:rPr>
              <a:t>algo </a:t>
            </a:r>
            <a:r>
              <a:rPr sz="900" spc="-254" dirty="0">
                <a:latin typeface="Comic Sans MS"/>
                <a:cs typeface="Comic Sans MS"/>
              </a:rPr>
              <a:t> </a:t>
            </a:r>
            <a:r>
              <a:rPr sz="900" spc="-5" dirty="0">
                <a:latin typeface="Comic Sans MS"/>
                <a:cs typeface="Comic Sans MS"/>
              </a:rPr>
              <a:t>de la tensión de restricción y trabajará para mejorar la </a:t>
            </a:r>
            <a:r>
              <a:rPr sz="900" dirty="0">
                <a:latin typeface="Comic Sans MS"/>
                <a:cs typeface="Comic Sans MS"/>
              </a:rPr>
              <a:t> </a:t>
            </a:r>
            <a:r>
              <a:rPr sz="900" spc="-5" dirty="0">
                <a:latin typeface="Comic Sans MS"/>
                <a:cs typeface="Comic Sans MS"/>
              </a:rPr>
              <a:t>coordinación.</a:t>
            </a:r>
            <a:endParaRPr sz="900">
              <a:latin typeface="Comic Sans MS"/>
              <a:cs typeface="Comic Sans MS"/>
            </a:endParaRPr>
          </a:p>
        </p:txBody>
      </p:sp>
      <p:sp>
        <p:nvSpPr>
          <p:cNvPr id="5" name="object 5"/>
          <p:cNvSpPr txBox="1"/>
          <p:nvPr/>
        </p:nvSpPr>
        <p:spPr>
          <a:xfrm>
            <a:off x="5942189" y="7385718"/>
            <a:ext cx="3054350" cy="161798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Algunos</a:t>
            </a:r>
            <a:r>
              <a:rPr sz="900" dirty="0">
                <a:latin typeface="Comic Sans MS"/>
                <a:cs typeface="Comic Sans MS"/>
              </a:rPr>
              <a:t> </a:t>
            </a:r>
            <a:r>
              <a:rPr sz="900" spc="-5" dirty="0">
                <a:latin typeface="Comic Sans MS"/>
                <a:cs typeface="Comic Sans MS"/>
              </a:rPr>
              <a:t>sistemas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excitación</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usan </a:t>
            </a:r>
            <a:r>
              <a:rPr sz="900" dirty="0">
                <a:latin typeface="Comic Sans MS"/>
                <a:cs typeface="Comic Sans MS"/>
              </a:rPr>
              <a:t> </a:t>
            </a:r>
            <a:r>
              <a:rPr sz="900" spc="-5" dirty="0">
                <a:latin typeface="Comic Sans MS"/>
                <a:cs typeface="Comic Sans MS"/>
              </a:rPr>
              <a:t>únicamente</a:t>
            </a:r>
            <a:r>
              <a:rPr sz="900" dirty="0">
                <a:latin typeface="Comic Sans MS"/>
                <a:cs typeface="Comic Sans MS"/>
              </a:rPr>
              <a:t> </a:t>
            </a:r>
            <a:r>
              <a:rPr sz="900" spc="-5" dirty="0">
                <a:latin typeface="Comic Sans MS"/>
                <a:cs typeface="Comic Sans MS"/>
              </a:rPr>
              <a:t>transformadores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potencial</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potencia </a:t>
            </a:r>
            <a:r>
              <a:rPr sz="900" spc="-254" dirty="0">
                <a:latin typeface="Comic Sans MS"/>
                <a:cs typeface="Comic Sans MS"/>
              </a:rPr>
              <a:t> </a:t>
            </a:r>
            <a:r>
              <a:rPr sz="900" spc="-5" dirty="0">
                <a:latin typeface="Comic Sans MS"/>
                <a:cs typeface="Comic Sans MS"/>
              </a:rPr>
              <a:t>(PPT) conectados a los terminales del generador como </a:t>
            </a:r>
            <a:r>
              <a:rPr sz="900" dirty="0">
                <a:latin typeface="Comic Sans MS"/>
                <a:cs typeface="Comic Sans MS"/>
              </a:rPr>
              <a:t> </a:t>
            </a:r>
            <a:r>
              <a:rPr sz="900" spc="-5" dirty="0">
                <a:latin typeface="Comic Sans MS"/>
                <a:cs typeface="Comic Sans MS"/>
              </a:rPr>
              <a:t>entrada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potencia</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campo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excitación.</a:t>
            </a:r>
            <a:r>
              <a:rPr sz="900" dirty="0">
                <a:latin typeface="Comic Sans MS"/>
                <a:cs typeface="Comic Sans MS"/>
              </a:rPr>
              <a:t> </a:t>
            </a:r>
            <a:r>
              <a:rPr sz="900" spc="-5" dirty="0">
                <a:latin typeface="Comic Sans MS"/>
                <a:cs typeface="Comic Sans MS"/>
              </a:rPr>
              <a:t>Estos </a:t>
            </a:r>
            <a:r>
              <a:rPr sz="900" dirty="0">
                <a:latin typeface="Comic Sans MS"/>
                <a:cs typeface="Comic Sans MS"/>
              </a:rPr>
              <a:t> </a:t>
            </a:r>
            <a:r>
              <a:rPr sz="900" spc="-5" dirty="0">
                <a:latin typeface="Comic Sans MS"/>
                <a:cs typeface="Comic Sans MS"/>
              </a:rPr>
              <a:t>sistemas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excitación</a:t>
            </a:r>
            <a:r>
              <a:rPr sz="900" dirty="0">
                <a:latin typeface="Comic Sans MS"/>
                <a:cs typeface="Comic Sans MS"/>
              </a:rPr>
              <a:t> </a:t>
            </a:r>
            <a:r>
              <a:rPr sz="900" spc="-5" dirty="0">
                <a:latin typeface="Comic Sans MS"/>
                <a:cs typeface="Comic Sans MS"/>
              </a:rPr>
              <a:t>podrían</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capaces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sostener las corrientes de falla el suficiente tiempo para </a:t>
            </a:r>
            <a:r>
              <a:rPr sz="900" spc="-254" dirty="0">
                <a:latin typeface="Comic Sans MS"/>
                <a:cs typeface="Comic Sans MS"/>
              </a:rPr>
              <a:t> </a:t>
            </a:r>
            <a:r>
              <a:rPr sz="900" spc="-5" dirty="0">
                <a:latin typeface="Comic Sans MS"/>
                <a:cs typeface="Comic Sans MS"/>
              </a:rPr>
              <a:t>que los relés de protección de respaldo operen.</a:t>
            </a:r>
            <a:r>
              <a:rPr sz="900" dirty="0">
                <a:latin typeface="Comic Sans MS"/>
                <a:cs typeface="Comic Sans MS"/>
              </a:rPr>
              <a:t> </a:t>
            </a:r>
            <a:r>
              <a:rPr sz="900" spc="-5" dirty="0">
                <a:latin typeface="Comic Sans MS"/>
                <a:cs typeface="Comic Sans MS"/>
              </a:rPr>
              <a:t>Esta </a:t>
            </a:r>
            <a:r>
              <a:rPr sz="900" dirty="0">
                <a:latin typeface="Comic Sans MS"/>
                <a:cs typeface="Comic Sans MS"/>
              </a:rPr>
              <a:t> </a:t>
            </a:r>
            <a:r>
              <a:rPr sz="900" spc="-5" dirty="0">
                <a:latin typeface="Comic Sans MS"/>
                <a:cs typeface="Comic Sans MS"/>
              </a:rPr>
              <a:t>reducción</a:t>
            </a:r>
            <a:r>
              <a:rPr sz="900" spc="140" dirty="0">
                <a:latin typeface="Comic Sans MS"/>
                <a:cs typeface="Comic Sans MS"/>
              </a:rPr>
              <a:t> </a:t>
            </a:r>
            <a:r>
              <a:rPr sz="900" spc="-5" dirty="0">
                <a:latin typeface="Comic Sans MS"/>
                <a:cs typeface="Comic Sans MS"/>
              </a:rPr>
              <a:t>de</a:t>
            </a:r>
            <a:r>
              <a:rPr sz="900" spc="140" dirty="0">
                <a:latin typeface="Comic Sans MS"/>
                <a:cs typeface="Comic Sans MS"/>
              </a:rPr>
              <a:t> </a:t>
            </a:r>
            <a:r>
              <a:rPr sz="900" spc="-5" dirty="0">
                <a:latin typeface="Comic Sans MS"/>
                <a:cs typeface="Comic Sans MS"/>
              </a:rPr>
              <a:t>corriente</a:t>
            </a:r>
            <a:r>
              <a:rPr sz="900" spc="130" dirty="0">
                <a:latin typeface="Comic Sans MS"/>
                <a:cs typeface="Comic Sans MS"/>
              </a:rPr>
              <a:t> </a:t>
            </a:r>
            <a:r>
              <a:rPr sz="900" spc="-5" dirty="0">
                <a:latin typeface="Comic Sans MS"/>
                <a:cs typeface="Comic Sans MS"/>
              </a:rPr>
              <a:t>debe</a:t>
            </a:r>
            <a:r>
              <a:rPr sz="900" spc="130" dirty="0">
                <a:latin typeface="Comic Sans MS"/>
                <a:cs typeface="Comic Sans MS"/>
              </a:rPr>
              <a:t> </a:t>
            </a:r>
            <a:r>
              <a:rPr sz="900" spc="-5" dirty="0">
                <a:latin typeface="Comic Sans MS"/>
                <a:cs typeface="Comic Sans MS"/>
              </a:rPr>
              <a:t>tomarse</a:t>
            </a:r>
            <a:r>
              <a:rPr sz="900" spc="130" dirty="0">
                <a:latin typeface="Comic Sans MS"/>
                <a:cs typeface="Comic Sans MS"/>
              </a:rPr>
              <a:t> </a:t>
            </a:r>
            <a:r>
              <a:rPr sz="900" spc="-5" dirty="0">
                <a:latin typeface="Comic Sans MS"/>
                <a:cs typeface="Comic Sans MS"/>
              </a:rPr>
              <a:t>en</a:t>
            </a:r>
            <a:r>
              <a:rPr sz="900" spc="130" dirty="0">
                <a:latin typeface="Comic Sans MS"/>
                <a:cs typeface="Comic Sans MS"/>
              </a:rPr>
              <a:t> </a:t>
            </a:r>
            <a:r>
              <a:rPr sz="900" spc="-5" dirty="0">
                <a:latin typeface="Comic Sans MS"/>
                <a:cs typeface="Comic Sans MS"/>
              </a:rPr>
              <a:t>cuenta</a:t>
            </a:r>
            <a:r>
              <a:rPr sz="900" spc="130" dirty="0">
                <a:latin typeface="Comic Sans MS"/>
                <a:cs typeface="Comic Sans MS"/>
              </a:rPr>
              <a:t> </a:t>
            </a:r>
            <a:r>
              <a:rPr sz="900" spc="-5" dirty="0">
                <a:latin typeface="Comic Sans MS"/>
                <a:cs typeface="Comic Sans MS"/>
              </a:rPr>
              <a:t>cuando </a:t>
            </a:r>
            <a:r>
              <a:rPr sz="900" spc="-254" dirty="0">
                <a:latin typeface="Comic Sans MS"/>
                <a:cs typeface="Comic Sans MS"/>
              </a:rPr>
              <a:t> </a:t>
            </a:r>
            <a:r>
              <a:rPr sz="900" spc="-5" dirty="0">
                <a:latin typeface="Comic Sans MS"/>
                <a:cs typeface="Comic Sans MS"/>
              </a:rPr>
              <a:t>se ajuste el retardo de tiempo del relé para los sistemas </a:t>
            </a:r>
            <a:r>
              <a:rPr sz="900" dirty="0">
                <a:latin typeface="Comic Sans MS"/>
                <a:cs typeface="Comic Sans MS"/>
              </a:rPr>
              <a:t> </a:t>
            </a:r>
            <a:r>
              <a:rPr sz="900" spc="-5" dirty="0">
                <a:latin typeface="Comic Sans MS"/>
                <a:cs typeface="Comic Sans MS"/>
              </a:rPr>
              <a:t>basados en</a:t>
            </a:r>
            <a:r>
              <a:rPr sz="900" dirty="0">
                <a:latin typeface="Comic Sans MS"/>
                <a:cs typeface="Comic Sans MS"/>
              </a:rPr>
              <a:t> </a:t>
            </a:r>
            <a:r>
              <a:rPr sz="900" spc="-5" dirty="0">
                <a:latin typeface="Comic Sans MS"/>
                <a:cs typeface="Comic Sans MS"/>
              </a:rPr>
              <a:t>PPT.</a:t>
            </a:r>
            <a:endParaRPr sz="900">
              <a:latin typeface="Comic Sans MS"/>
              <a:cs typeface="Comic Sans MS"/>
            </a:endParaRPr>
          </a:p>
        </p:txBody>
      </p:sp>
      <p:pic>
        <p:nvPicPr>
          <p:cNvPr id="6" name="object 6"/>
          <p:cNvPicPr/>
          <p:nvPr/>
        </p:nvPicPr>
        <p:blipFill>
          <a:blip r:embed="rId2" cstate="print"/>
          <a:stretch>
            <a:fillRect/>
          </a:stretch>
        </p:blipFill>
        <p:spPr>
          <a:xfrm>
            <a:off x="9486932" y="924875"/>
            <a:ext cx="2901212" cy="1360003"/>
          </a:xfrm>
          <a:prstGeom prst="rect">
            <a:avLst/>
          </a:prstGeom>
        </p:spPr>
      </p:pic>
      <p:sp>
        <p:nvSpPr>
          <p:cNvPr id="7" name="object 7"/>
          <p:cNvSpPr txBox="1"/>
          <p:nvPr/>
        </p:nvSpPr>
        <p:spPr>
          <a:xfrm>
            <a:off x="9605263" y="2426056"/>
            <a:ext cx="2873375" cy="323037"/>
          </a:xfrm>
          <a:prstGeom prst="rect">
            <a:avLst/>
          </a:prstGeom>
        </p:spPr>
        <p:txBody>
          <a:bodyPr vert="horz" wrap="square" lIns="0" tIns="12700" rIns="0" bIns="0" rtlCol="0">
            <a:spAutoFit/>
          </a:bodyPr>
          <a:lstStyle/>
          <a:p>
            <a:pPr marL="552450" marR="5080" indent="-540385">
              <a:lnSpc>
                <a:spcPct val="116100"/>
              </a:lnSpc>
              <a:spcBef>
                <a:spcPts val="100"/>
              </a:spcBef>
            </a:pPr>
            <a:r>
              <a:rPr sz="900" spc="-5" dirty="0">
                <a:latin typeface="Comic Sans MS"/>
                <a:cs typeface="Comic Sans MS"/>
              </a:rPr>
              <a:t>Figura</a:t>
            </a:r>
            <a:r>
              <a:rPr sz="900" spc="30" dirty="0">
                <a:latin typeface="Comic Sans MS"/>
                <a:cs typeface="Comic Sans MS"/>
              </a:rPr>
              <a:t> </a:t>
            </a:r>
            <a:r>
              <a:rPr sz="900" spc="-5" dirty="0">
                <a:latin typeface="Comic Sans MS"/>
                <a:cs typeface="Comic Sans MS"/>
              </a:rPr>
              <a:t>3.</a:t>
            </a:r>
            <a:r>
              <a:rPr sz="900" spc="55" dirty="0">
                <a:latin typeface="Comic Sans MS"/>
                <a:cs typeface="Comic Sans MS"/>
              </a:rPr>
              <a:t> </a:t>
            </a:r>
            <a:r>
              <a:rPr sz="900" b="1" spc="-5" dirty="0">
                <a:latin typeface="Comic Sans MS"/>
                <a:cs typeface="Comic Sans MS"/>
              </a:rPr>
              <a:t>Configuración</a:t>
            </a:r>
            <a:r>
              <a:rPr sz="900" b="1" spc="20" dirty="0">
                <a:latin typeface="Comic Sans MS"/>
                <a:cs typeface="Comic Sans MS"/>
              </a:rPr>
              <a:t> </a:t>
            </a:r>
            <a:r>
              <a:rPr sz="900" b="1" spc="-5" dirty="0">
                <a:latin typeface="Comic Sans MS"/>
                <a:cs typeface="Comic Sans MS"/>
              </a:rPr>
              <a:t>de</a:t>
            </a:r>
            <a:r>
              <a:rPr sz="900" b="1" spc="25" dirty="0">
                <a:latin typeface="Comic Sans MS"/>
                <a:cs typeface="Comic Sans MS"/>
              </a:rPr>
              <a:t> </a:t>
            </a:r>
            <a:r>
              <a:rPr sz="900" b="1" spc="-5" dirty="0">
                <a:latin typeface="Comic Sans MS"/>
                <a:cs typeface="Comic Sans MS"/>
              </a:rPr>
              <a:t>un</a:t>
            </a:r>
            <a:r>
              <a:rPr sz="900" b="1" spc="25" dirty="0">
                <a:latin typeface="Comic Sans MS"/>
                <a:cs typeface="Comic Sans MS"/>
              </a:rPr>
              <a:t> </a:t>
            </a:r>
            <a:r>
              <a:rPr sz="900" b="1" spc="-5" dirty="0">
                <a:latin typeface="Comic Sans MS"/>
                <a:cs typeface="Comic Sans MS"/>
              </a:rPr>
              <a:t>sistema</a:t>
            </a:r>
            <a:r>
              <a:rPr sz="900" b="1" spc="20" dirty="0">
                <a:latin typeface="Comic Sans MS"/>
                <a:cs typeface="Comic Sans MS"/>
              </a:rPr>
              <a:t> </a:t>
            </a:r>
            <a:r>
              <a:rPr sz="900" b="1" spc="-5" dirty="0">
                <a:latin typeface="Comic Sans MS"/>
                <a:cs typeface="Comic Sans MS"/>
              </a:rPr>
              <a:t>complejo</a:t>
            </a:r>
            <a:r>
              <a:rPr sz="900" b="1" spc="30" dirty="0">
                <a:latin typeface="Comic Sans MS"/>
                <a:cs typeface="Comic Sans MS"/>
              </a:rPr>
              <a:t> </a:t>
            </a:r>
            <a:r>
              <a:rPr sz="900" b="1" spc="-5" dirty="0">
                <a:latin typeface="Comic Sans MS"/>
                <a:cs typeface="Comic Sans MS"/>
              </a:rPr>
              <a:t>con </a:t>
            </a:r>
            <a:r>
              <a:rPr sz="900" b="1" spc="-380" dirty="0">
                <a:latin typeface="Comic Sans MS"/>
                <a:cs typeface="Comic Sans MS"/>
              </a:rPr>
              <a:t> </a:t>
            </a:r>
            <a:r>
              <a:rPr sz="900" b="1" spc="-5" dirty="0">
                <a:latin typeface="Comic Sans MS"/>
                <a:cs typeface="Comic Sans MS"/>
              </a:rPr>
              <a:t>infeeds múltiples</a:t>
            </a:r>
            <a:endParaRPr sz="900">
              <a:latin typeface="Comic Sans MS"/>
              <a:cs typeface="Comic Sans MS"/>
            </a:endParaRPr>
          </a:p>
        </p:txBody>
      </p:sp>
      <p:sp>
        <p:nvSpPr>
          <p:cNvPr id="8" name="object 8"/>
          <p:cNvSpPr txBox="1"/>
          <p:nvPr/>
        </p:nvSpPr>
        <p:spPr>
          <a:xfrm>
            <a:off x="9425473" y="3088885"/>
            <a:ext cx="213931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RESPALDO DE</a:t>
            </a:r>
            <a:r>
              <a:rPr sz="900" b="1" dirty="0">
                <a:latin typeface="Comic Sans MS"/>
                <a:cs typeface="Comic Sans MS"/>
              </a:rPr>
              <a:t> </a:t>
            </a:r>
            <a:r>
              <a:rPr sz="900" b="1" spc="-5" dirty="0">
                <a:latin typeface="Comic Sans MS"/>
                <a:cs typeface="Comic Sans MS"/>
              </a:rPr>
              <a:t>DISTANCIA DE</a:t>
            </a:r>
            <a:r>
              <a:rPr sz="900" b="1" dirty="0">
                <a:latin typeface="Comic Sans MS"/>
                <a:cs typeface="Comic Sans MS"/>
              </a:rPr>
              <a:t> </a:t>
            </a:r>
            <a:r>
              <a:rPr sz="900" b="1" spc="-5" dirty="0">
                <a:latin typeface="Comic Sans MS"/>
                <a:cs typeface="Comic Sans MS"/>
              </a:rPr>
              <a:t>FASE</a:t>
            </a:r>
            <a:endParaRPr sz="900">
              <a:latin typeface="Comic Sans MS"/>
              <a:cs typeface="Comic Sans MS"/>
            </a:endParaRPr>
          </a:p>
        </p:txBody>
      </p:sp>
      <p:sp>
        <p:nvSpPr>
          <p:cNvPr id="9" name="object 9"/>
          <p:cNvSpPr txBox="1"/>
          <p:nvPr/>
        </p:nvSpPr>
        <p:spPr>
          <a:xfrm>
            <a:off x="9425473" y="3378406"/>
            <a:ext cx="3053715" cy="193738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 segundo tipo de protección de respaldo de fase es el </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distancia.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acuerdo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más</a:t>
            </a:r>
            <a:r>
              <a:rPr sz="900" dirty="0">
                <a:latin typeface="Comic Sans MS"/>
                <a:cs typeface="Comic Sans MS"/>
              </a:rPr>
              <a:t> </a:t>
            </a:r>
            <a:r>
              <a:rPr sz="900" spc="-5" dirty="0">
                <a:latin typeface="Comic Sans MS"/>
                <a:cs typeface="Comic Sans MS"/>
              </a:rPr>
              <a:t>recientes </a:t>
            </a:r>
            <a:r>
              <a:rPr sz="900" dirty="0">
                <a:latin typeface="Comic Sans MS"/>
                <a:cs typeface="Comic Sans MS"/>
              </a:rPr>
              <a:t> </a:t>
            </a:r>
            <a:r>
              <a:rPr sz="900" spc="-5" dirty="0">
                <a:latin typeface="Comic Sans MS"/>
                <a:cs typeface="Comic Sans MS"/>
              </a:rPr>
              <a:t>investigaciones en las empresas, el relé de distancia es la </a:t>
            </a:r>
            <a:r>
              <a:rPr sz="900" spc="-254" dirty="0">
                <a:latin typeface="Comic Sans MS"/>
                <a:cs typeface="Comic Sans MS"/>
              </a:rPr>
              <a:t> </a:t>
            </a:r>
            <a:r>
              <a:rPr sz="900" spc="-5" dirty="0">
                <a:latin typeface="Comic Sans MS"/>
                <a:cs typeface="Comic Sans MS"/>
              </a:rPr>
              <a:t>protección de respaldo de fase más usada.</a:t>
            </a:r>
            <a:r>
              <a:rPr sz="900" spc="254" dirty="0">
                <a:latin typeface="Comic Sans MS"/>
                <a:cs typeface="Comic Sans MS"/>
              </a:rPr>
              <a:t> </a:t>
            </a:r>
            <a:r>
              <a:rPr sz="900" spc="-5" dirty="0">
                <a:latin typeface="Comic Sans MS"/>
                <a:cs typeface="Comic Sans MS"/>
              </a:rPr>
              <a:t>Típicamente </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aplica</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monozónico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distancia</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una </a:t>
            </a:r>
            <a:r>
              <a:rPr sz="900" dirty="0">
                <a:latin typeface="Comic Sans MS"/>
                <a:cs typeface="Comic Sans MS"/>
              </a:rPr>
              <a:t> </a:t>
            </a:r>
            <a:r>
              <a:rPr sz="900" spc="-5" dirty="0">
                <a:latin typeface="Comic Sans MS"/>
                <a:cs typeface="Comic Sans MS"/>
              </a:rPr>
              <a:t>característica</a:t>
            </a:r>
            <a:r>
              <a:rPr sz="900" dirty="0">
                <a:latin typeface="Comic Sans MS"/>
                <a:cs typeface="Comic Sans MS"/>
              </a:rPr>
              <a:t> </a:t>
            </a:r>
            <a:r>
              <a:rPr sz="900" spc="-5" dirty="0">
                <a:latin typeface="Comic Sans MS"/>
                <a:cs typeface="Comic Sans MS"/>
              </a:rPr>
              <a:t>Mho.</a:t>
            </a:r>
            <a:r>
              <a:rPr sz="900" dirty="0">
                <a:latin typeface="Comic Sans MS"/>
                <a:cs typeface="Comic Sans MS"/>
              </a:rPr>
              <a:t> </a:t>
            </a:r>
            <a:r>
              <a:rPr sz="900" spc="-5" dirty="0">
                <a:latin typeface="Comic Sans MS"/>
                <a:cs typeface="Comic Sans MS"/>
              </a:rPr>
              <a:t>Si</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conectado</a:t>
            </a:r>
            <a:r>
              <a:rPr sz="900" spc="254" dirty="0">
                <a:latin typeface="Comic Sans MS"/>
                <a:cs typeface="Comic Sans MS"/>
              </a:rPr>
              <a:t> </a:t>
            </a:r>
            <a:r>
              <a:rPr sz="900" spc="-5" dirty="0">
                <a:latin typeface="Comic Sans MS"/>
                <a:cs typeface="Comic Sans MS"/>
              </a:rPr>
              <a:t>a </a:t>
            </a:r>
            <a:r>
              <a:rPr sz="900" dirty="0">
                <a:latin typeface="Comic Sans MS"/>
                <a:cs typeface="Comic Sans MS"/>
              </a:rPr>
              <a:t> </a:t>
            </a:r>
            <a:r>
              <a:rPr sz="900" spc="-5" dirty="0">
                <a:latin typeface="Comic Sans MS"/>
                <a:cs typeface="Comic Sans MS"/>
              </a:rPr>
              <a:t>través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transformador</a:t>
            </a:r>
            <a:r>
              <a:rPr sz="900" dirty="0">
                <a:latin typeface="Comic Sans MS"/>
                <a:cs typeface="Comic Sans MS"/>
              </a:rPr>
              <a:t> </a:t>
            </a:r>
            <a:r>
              <a:rPr sz="900" spc="-5" dirty="0">
                <a:latin typeface="Comic Sans MS"/>
                <a:cs typeface="Comic Sans MS"/>
              </a:rPr>
              <a:t>elevador</a:t>
            </a:r>
            <a:r>
              <a:rPr sz="900" dirty="0">
                <a:latin typeface="Comic Sans MS"/>
                <a:cs typeface="Comic Sans MS"/>
              </a:rPr>
              <a:t> </a:t>
            </a:r>
            <a:r>
              <a:rPr sz="900" spc="-5" dirty="0">
                <a:latin typeface="Comic Sans MS"/>
                <a:cs typeface="Comic Sans MS"/>
              </a:rPr>
              <a:t>delta-estrella</a:t>
            </a:r>
            <a:r>
              <a:rPr sz="900" dirty="0">
                <a:latin typeface="Comic Sans MS"/>
                <a:cs typeface="Comic Sans MS"/>
              </a:rPr>
              <a:t> </a:t>
            </a:r>
            <a:r>
              <a:rPr sz="900" spc="-5" dirty="0">
                <a:latin typeface="Comic Sans MS"/>
                <a:cs typeface="Comic Sans MS"/>
              </a:rPr>
              <a:t>a </a:t>
            </a:r>
            <a:r>
              <a:rPr sz="900" spc="-254" dirty="0">
                <a:latin typeface="Comic Sans MS"/>
                <a:cs typeface="Comic Sans MS"/>
              </a:rPr>
              <a:t> </a:t>
            </a:r>
            <a:r>
              <a:rPr sz="900" spc="-5" dirty="0">
                <a:latin typeface="Comic Sans MS"/>
                <a:cs typeface="Comic Sans MS"/>
              </a:rPr>
              <a:t>tierra,</a:t>
            </a:r>
            <a:r>
              <a:rPr sz="900" dirty="0">
                <a:latin typeface="Comic Sans MS"/>
                <a:cs typeface="Comic Sans MS"/>
              </a:rPr>
              <a:t> </a:t>
            </a:r>
            <a:r>
              <a:rPr sz="900" spc="-5" dirty="0">
                <a:latin typeface="Comic Sans MS"/>
                <a:cs typeface="Comic Sans MS"/>
              </a:rPr>
              <a:t>ciertos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requieren</a:t>
            </a:r>
            <a:r>
              <a:rPr sz="900" spc="260" dirty="0">
                <a:latin typeface="Comic Sans MS"/>
                <a:cs typeface="Comic Sans MS"/>
              </a:rPr>
              <a:t> </a:t>
            </a:r>
            <a:r>
              <a:rPr sz="900" spc="-5" dirty="0">
                <a:latin typeface="Comic Sans MS"/>
                <a:cs typeface="Comic Sans MS"/>
              </a:rPr>
              <a:t>transformadores </a:t>
            </a:r>
            <a:r>
              <a:rPr sz="900" dirty="0">
                <a:latin typeface="Comic Sans MS"/>
                <a:cs typeface="Comic Sans MS"/>
              </a:rPr>
              <a:t> </a:t>
            </a:r>
            <a:r>
              <a:rPr sz="900" spc="-5" dirty="0">
                <a:latin typeface="Comic Sans MS"/>
                <a:cs typeface="Comic Sans MS"/>
              </a:rPr>
              <a:t>auxiliares los cuales desfasarán el ángulo de fase del </a:t>
            </a:r>
            <a:r>
              <a:rPr sz="900" dirty="0">
                <a:latin typeface="Comic Sans MS"/>
                <a:cs typeface="Comic Sans MS"/>
              </a:rPr>
              <a:t> </a:t>
            </a:r>
            <a:r>
              <a:rPr sz="900" spc="-5" dirty="0">
                <a:latin typeface="Comic Sans MS"/>
                <a:cs typeface="Comic Sans MS"/>
              </a:rPr>
              <a:t>potencial</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igualar</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tensiones</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correctamente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fallas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 </a:t>
            </a:r>
            <a:r>
              <a:rPr sz="900" spc="-254" dirty="0">
                <a:latin typeface="Comic Sans MS"/>
                <a:cs typeface="Comic Sans MS"/>
              </a:rPr>
              <a:t> </a:t>
            </a:r>
            <a:r>
              <a:rPr sz="900" spc="-5" dirty="0">
                <a:latin typeface="Comic Sans MS"/>
                <a:cs typeface="Comic Sans MS"/>
              </a:rPr>
              <a:t>sistema.</a:t>
            </a:r>
            <a:r>
              <a:rPr sz="900" spc="10" dirty="0">
                <a:latin typeface="Comic Sans MS"/>
                <a:cs typeface="Comic Sans MS"/>
              </a:rPr>
              <a:t> </a:t>
            </a:r>
            <a:r>
              <a:rPr sz="900" spc="-5" dirty="0">
                <a:latin typeface="Comic Sans MS"/>
                <a:cs typeface="Comic Sans MS"/>
              </a:rPr>
              <a:t>Vea la</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1.</a:t>
            </a:r>
            <a:endParaRPr sz="900">
              <a:latin typeface="Comic Sans MS"/>
              <a:cs typeface="Comic Sans MS"/>
            </a:endParaRPr>
          </a:p>
        </p:txBody>
      </p:sp>
      <p:sp>
        <p:nvSpPr>
          <p:cNvPr id="10" name="object 10"/>
          <p:cNvSpPr txBox="1"/>
          <p:nvPr/>
        </p:nvSpPr>
        <p:spPr>
          <a:xfrm>
            <a:off x="9425472" y="5442280"/>
            <a:ext cx="3054350" cy="273240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 aplicación de relés de distancia requiere un ajuste de </a:t>
            </a:r>
            <a:r>
              <a:rPr sz="900" dirty="0">
                <a:latin typeface="Comic Sans MS"/>
                <a:cs typeface="Comic Sans MS"/>
              </a:rPr>
              <a:t> </a:t>
            </a:r>
            <a:r>
              <a:rPr sz="900" spc="-5" dirty="0">
                <a:latin typeface="Comic Sans MS"/>
                <a:cs typeface="Comic Sans MS"/>
              </a:rPr>
              <a:t>alcance lo suficientemente grande para cubrir una falla </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línea</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salen</a:t>
            </a:r>
            <a:r>
              <a:rPr sz="900" spc="26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subestación.</a:t>
            </a:r>
            <a:r>
              <a:rPr sz="900" spc="260" dirty="0">
                <a:latin typeface="Comic Sans MS"/>
                <a:cs typeface="Comic Sans MS"/>
              </a:rPr>
              <a:t> </a:t>
            </a:r>
            <a:r>
              <a:rPr sz="900" spc="-5" dirty="0">
                <a:latin typeface="Comic Sans MS"/>
                <a:cs typeface="Comic Sans MS"/>
              </a:rPr>
              <a:t>Este ajuste es complicado por los efectos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infeed</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diferentes</a:t>
            </a:r>
            <a:r>
              <a:rPr sz="900" dirty="0">
                <a:latin typeface="Comic Sans MS"/>
                <a:cs typeface="Comic Sans MS"/>
              </a:rPr>
              <a:t> </a:t>
            </a:r>
            <a:r>
              <a:rPr sz="900" spc="-5" dirty="0">
                <a:latin typeface="Comic Sans MS"/>
                <a:cs typeface="Comic Sans MS"/>
              </a:rPr>
              <a:t>longitudes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línea</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3) </a:t>
            </a:r>
            <a:r>
              <a:rPr sz="900" spc="-254" dirty="0">
                <a:latin typeface="Comic Sans MS"/>
                <a:cs typeface="Comic Sans MS"/>
              </a:rPr>
              <a:t> </a:t>
            </a:r>
            <a:r>
              <a:rPr sz="900" spc="-5" dirty="0">
                <a:latin typeface="Comic Sans MS"/>
                <a:cs typeface="Comic Sans MS"/>
              </a:rPr>
              <a:t>cuando múltiples líneas conectan el generador al sistema. </a:t>
            </a:r>
            <a:r>
              <a:rPr sz="900" dirty="0">
                <a:latin typeface="Comic Sans MS"/>
                <a:cs typeface="Comic Sans MS"/>
              </a:rPr>
              <a:t> </a:t>
            </a:r>
            <a:r>
              <a:rPr sz="900" spc="-5" dirty="0">
                <a:latin typeface="Comic Sans MS"/>
                <a:cs typeface="Comic Sans MS"/>
              </a:rPr>
              <a:t>Los efectos de infeed requieren que el ajuste sea mucho </a:t>
            </a:r>
            <a:r>
              <a:rPr sz="900" dirty="0">
                <a:latin typeface="Comic Sans MS"/>
                <a:cs typeface="Comic Sans MS"/>
              </a:rPr>
              <a:t> </a:t>
            </a:r>
            <a:r>
              <a:rPr sz="900" spc="-5" dirty="0">
                <a:latin typeface="Comic Sans MS"/>
                <a:cs typeface="Comic Sans MS"/>
              </a:rPr>
              <a:t>mayor que la impedancia de línea.</a:t>
            </a:r>
            <a:r>
              <a:rPr sz="900" dirty="0">
                <a:latin typeface="Comic Sans MS"/>
                <a:cs typeface="Comic Sans MS"/>
              </a:rPr>
              <a:t> </a:t>
            </a:r>
            <a:r>
              <a:rPr sz="900" spc="-5" dirty="0">
                <a:latin typeface="Comic Sans MS"/>
                <a:cs typeface="Comic Sans MS"/>
              </a:rPr>
              <a:t>La coordinación con los </a:t>
            </a:r>
            <a:r>
              <a:rPr sz="900" spc="-254" dirty="0">
                <a:latin typeface="Comic Sans MS"/>
                <a:cs typeface="Comic Sans MS"/>
              </a:rPr>
              <a:t> </a:t>
            </a:r>
            <a:r>
              <a:rPr sz="900" spc="-5" dirty="0">
                <a:latin typeface="Comic Sans MS"/>
                <a:cs typeface="Comic Sans MS"/>
              </a:rPr>
              <a:t>dispositivos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línea</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usualmente </a:t>
            </a:r>
            <a:r>
              <a:rPr sz="900" dirty="0">
                <a:latin typeface="Comic Sans MS"/>
                <a:cs typeface="Comic Sans MS"/>
              </a:rPr>
              <a:t> </a:t>
            </a:r>
            <a:r>
              <a:rPr sz="900" spc="-5" dirty="0">
                <a:latin typeface="Comic Sans MS"/>
                <a:cs typeface="Comic Sans MS"/>
              </a:rPr>
              <a:t>requerida forzando un tiempo el cual es mayor que un </a:t>
            </a:r>
            <a:r>
              <a:rPr sz="900" dirty="0">
                <a:latin typeface="Comic Sans MS"/>
                <a:cs typeface="Comic Sans MS"/>
              </a:rPr>
              <a:t> </a:t>
            </a:r>
            <a:r>
              <a:rPr sz="900" spc="-5" dirty="0">
                <a:latin typeface="Comic Sans MS"/>
                <a:cs typeface="Comic Sans MS"/>
              </a:rPr>
              <a:t>tiempo </a:t>
            </a:r>
            <a:r>
              <a:rPr sz="900" spc="-5">
                <a:latin typeface="Comic Sans MS"/>
                <a:cs typeface="Comic Sans MS"/>
              </a:rPr>
              <a:t>de </a:t>
            </a:r>
            <a:r>
              <a:rPr lang="es-AR" sz="900" spc="-5" dirty="0" smtClean="0">
                <a:latin typeface="Comic Sans MS"/>
                <a:cs typeface="Comic Sans MS"/>
              </a:rPr>
              <a:t>despeje</a:t>
            </a:r>
            <a:r>
              <a:rPr sz="900" spc="-5" smtClean="0">
                <a:latin typeface="Comic Sans MS"/>
                <a:cs typeface="Comic Sans MS"/>
              </a:rPr>
              <a:t> </a:t>
            </a:r>
            <a:r>
              <a:rPr sz="900" spc="-5" dirty="0">
                <a:latin typeface="Comic Sans MS"/>
                <a:cs typeface="Comic Sans MS"/>
              </a:rPr>
              <a:t>de zona dos para la falla en línea. </a:t>
            </a:r>
            <a:r>
              <a:rPr sz="900" dirty="0">
                <a:latin typeface="Comic Sans MS"/>
                <a:cs typeface="Comic Sans MS"/>
              </a:rPr>
              <a:t> </a:t>
            </a:r>
            <a:r>
              <a:rPr sz="900" spc="-5" dirty="0">
                <a:latin typeface="Comic Sans MS"/>
                <a:cs typeface="Comic Sans MS"/>
              </a:rPr>
              <a:t>Además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esto,</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ajuste</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permanecer </a:t>
            </a:r>
            <a:r>
              <a:rPr sz="900" dirty="0">
                <a:latin typeface="Comic Sans MS"/>
                <a:cs typeface="Comic Sans MS"/>
              </a:rPr>
              <a:t> </a:t>
            </a:r>
            <a:r>
              <a:rPr sz="900" spc="-5" dirty="0">
                <a:latin typeface="Comic Sans MS"/>
                <a:cs typeface="Comic Sans MS"/>
              </a:rPr>
              <a:t>conservativamente arriba de la capacidad de la máquina </a:t>
            </a:r>
            <a:r>
              <a:rPr sz="900" dirty="0">
                <a:latin typeface="Comic Sans MS"/>
                <a:cs typeface="Comic Sans MS"/>
              </a:rPr>
              <a:t> </a:t>
            </a:r>
            <a:r>
              <a:rPr sz="900" spc="-5" dirty="0">
                <a:latin typeface="Comic Sans MS"/>
                <a:cs typeface="Comic Sans MS"/>
              </a:rPr>
              <a:t>para prevenir disparos inadvertidos con oscilaciones del </a:t>
            </a:r>
            <a:r>
              <a:rPr sz="900" dirty="0">
                <a:latin typeface="Comic Sans MS"/>
                <a:cs typeface="Comic Sans MS"/>
              </a:rPr>
              <a:t> </a:t>
            </a:r>
            <a:r>
              <a:rPr sz="900" spc="-5" dirty="0">
                <a:latin typeface="Comic Sans MS"/>
                <a:cs typeface="Comic Sans MS"/>
              </a:rPr>
              <a:t>generador y disturbios severos de tensión.</a:t>
            </a:r>
            <a:r>
              <a:rPr sz="900" dirty="0">
                <a:latin typeface="Comic Sans MS"/>
                <a:cs typeface="Comic Sans MS"/>
              </a:rPr>
              <a:t> </a:t>
            </a:r>
            <a:r>
              <a:rPr sz="900" spc="-5" dirty="0">
                <a:latin typeface="Comic Sans MS"/>
                <a:cs typeface="Comic Sans MS"/>
              </a:rPr>
              <a:t>Este criterio </a:t>
            </a:r>
            <a:r>
              <a:rPr sz="900" dirty="0">
                <a:latin typeface="Comic Sans MS"/>
                <a:cs typeface="Comic Sans MS"/>
              </a:rPr>
              <a:t> </a:t>
            </a:r>
            <a:r>
              <a:rPr sz="900" spc="-5" dirty="0">
                <a:latin typeface="Comic Sans MS"/>
                <a:cs typeface="Comic Sans MS"/>
              </a:rPr>
              <a:t>normalmente</a:t>
            </a:r>
            <a:r>
              <a:rPr sz="900" dirty="0">
                <a:latin typeface="Comic Sans MS"/>
                <a:cs typeface="Comic Sans MS"/>
              </a:rPr>
              <a:t> </a:t>
            </a:r>
            <a:r>
              <a:rPr sz="900" spc="-5" dirty="0">
                <a:latin typeface="Comic Sans MS"/>
                <a:cs typeface="Comic Sans MS"/>
              </a:rPr>
              <a:t>requiere</a:t>
            </a:r>
            <a:r>
              <a:rPr sz="900" dirty="0">
                <a:latin typeface="Comic Sans MS"/>
                <a:cs typeface="Comic Sans MS"/>
              </a:rPr>
              <a:t> </a:t>
            </a:r>
            <a:r>
              <a:rPr sz="900" spc="-5" dirty="0">
                <a:latin typeface="Comic Sans MS"/>
                <a:cs typeface="Comic Sans MS"/>
              </a:rPr>
              <a:t>compromisos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protección </a:t>
            </a:r>
            <a:r>
              <a:rPr sz="900" dirty="0">
                <a:latin typeface="Comic Sans MS"/>
                <a:cs typeface="Comic Sans MS"/>
              </a:rPr>
              <a:t> </a:t>
            </a:r>
            <a:r>
              <a:rPr sz="900" spc="-5" dirty="0">
                <a:latin typeface="Comic Sans MS"/>
                <a:cs typeface="Comic Sans MS"/>
              </a:rPr>
              <a:t>deseada</a:t>
            </a:r>
            <a:r>
              <a:rPr sz="900" dirty="0">
                <a:latin typeface="Comic Sans MS"/>
                <a:cs typeface="Comic Sans MS"/>
              </a:rPr>
              <a:t> </a:t>
            </a:r>
            <a:r>
              <a:rPr sz="900" spc="-5" dirty="0">
                <a:latin typeface="Comic Sans MS"/>
                <a:cs typeface="Comic Sans MS"/>
              </a:rPr>
              <a:t>para</a:t>
            </a:r>
            <a:r>
              <a:rPr sz="900" spc="5" dirty="0">
                <a:latin typeface="Comic Sans MS"/>
                <a:cs typeface="Comic Sans MS"/>
              </a:rPr>
              <a:t> </a:t>
            </a:r>
            <a:r>
              <a:rPr sz="900" spc="-5" dirty="0">
                <a:latin typeface="Comic Sans MS"/>
                <a:cs typeface="Comic Sans MS"/>
              </a:rPr>
              <a:t>mantener</a:t>
            </a:r>
            <a:r>
              <a:rPr sz="900" spc="5" dirty="0">
                <a:latin typeface="Comic Sans MS"/>
                <a:cs typeface="Comic Sans MS"/>
              </a:rPr>
              <a:t> </a:t>
            </a:r>
            <a:r>
              <a:rPr sz="900" spc="-5" dirty="0">
                <a:latin typeface="Comic Sans MS"/>
                <a:cs typeface="Comic Sans MS"/>
              </a:rPr>
              <a:t>la</a:t>
            </a:r>
            <a:r>
              <a:rPr sz="900" spc="5" dirty="0">
                <a:latin typeface="Comic Sans MS"/>
                <a:cs typeface="Comic Sans MS"/>
              </a:rPr>
              <a:t> </a:t>
            </a:r>
            <a:r>
              <a:rPr sz="900" spc="-5" dirty="0">
                <a:latin typeface="Comic Sans MS"/>
                <a:cs typeface="Comic Sans MS"/>
              </a:rPr>
              <a:t>seguridad</a:t>
            </a:r>
            <a:r>
              <a:rPr sz="900" spc="5" dirty="0">
                <a:latin typeface="Comic Sans MS"/>
                <a:cs typeface="Comic Sans MS"/>
              </a:rPr>
              <a:t> </a:t>
            </a:r>
            <a:r>
              <a:rPr sz="900" spc="-5" dirty="0">
                <a:latin typeface="Comic Sans MS"/>
                <a:cs typeface="Comic Sans MS"/>
              </a:rPr>
              <a:t>del</a:t>
            </a:r>
            <a:r>
              <a:rPr sz="900" spc="5" dirty="0">
                <a:latin typeface="Comic Sans MS"/>
                <a:cs typeface="Comic Sans MS"/>
              </a:rPr>
              <a:t> </a:t>
            </a:r>
            <a:r>
              <a:rPr sz="900" spc="-5" dirty="0">
                <a:latin typeface="Comic Sans MS"/>
                <a:cs typeface="Comic Sans MS"/>
              </a:rPr>
              <a:t>generador.</a:t>
            </a:r>
            <a:endParaRPr sz="900">
              <a:latin typeface="Comic Sans MS"/>
              <a:cs typeface="Comic Sans MS"/>
            </a:endParaRPr>
          </a:p>
        </p:txBody>
      </p:sp>
      <p:sp>
        <p:nvSpPr>
          <p:cNvPr id="11" name="object 11"/>
          <p:cNvSpPr txBox="1"/>
          <p:nvPr/>
        </p:nvSpPr>
        <p:spPr>
          <a:xfrm>
            <a:off x="9425473" y="8301525"/>
            <a:ext cx="3053715" cy="9810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Existen</a:t>
            </a:r>
            <a:r>
              <a:rPr sz="900" dirty="0">
                <a:latin typeface="Comic Sans MS"/>
                <a:cs typeface="Comic Sans MS"/>
              </a:rPr>
              <a:t> </a:t>
            </a:r>
            <a:r>
              <a:rPr sz="900" spc="-5" dirty="0">
                <a:latin typeface="Comic Sans MS"/>
                <a:cs typeface="Comic Sans MS"/>
              </a:rPr>
              <a:t>numerosas</a:t>
            </a:r>
            <a:r>
              <a:rPr sz="900" dirty="0">
                <a:latin typeface="Comic Sans MS"/>
                <a:cs typeface="Comic Sans MS"/>
              </a:rPr>
              <a:t> </a:t>
            </a:r>
            <a:r>
              <a:rPr sz="900" spc="-5" dirty="0">
                <a:latin typeface="Comic Sans MS"/>
                <a:cs typeface="Comic Sans MS"/>
              </a:rPr>
              <a:t>consideraciones</a:t>
            </a:r>
            <a:r>
              <a:rPr sz="900" dirty="0">
                <a:latin typeface="Comic Sans MS"/>
                <a:cs typeface="Comic Sans MS"/>
              </a:rPr>
              <a:t> </a:t>
            </a:r>
            <a:r>
              <a:rPr sz="900" spc="-5" dirty="0">
                <a:latin typeface="Comic Sans MS"/>
                <a:cs typeface="Comic Sans MS"/>
              </a:rPr>
              <a:t>para</a:t>
            </a:r>
            <a:r>
              <a:rPr sz="900" spc="254" dirty="0">
                <a:latin typeface="Comic Sans MS"/>
                <a:cs typeface="Comic Sans MS"/>
              </a:rPr>
              <a:t> </a:t>
            </a:r>
            <a:r>
              <a:rPr sz="900" spc="-5" dirty="0">
                <a:latin typeface="Comic Sans MS"/>
                <a:cs typeface="Comic Sans MS"/>
              </a:rPr>
              <a:t>ajustar</a:t>
            </a:r>
            <a:r>
              <a:rPr sz="900" spc="260" dirty="0">
                <a:latin typeface="Comic Sans MS"/>
                <a:cs typeface="Comic Sans MS"/>
              </a:rPr>
              <a:t> </a:t>
            </a:r>
            <a:r>
              <a:rPr sz="900" spc="-5" dirty="0">
                <a:latin typeface="Comic Sans MS"/>
                <a:cs typeface="Comic Sans MS"/>
              </a:rPr>
              <a:t>los </a:t>
            </a:r>
            <a:r>
              <a:rPr sz="900" dirty="0">
                <a:latin typeface="Comic Sans MS"/>
                <a:cs typeface="Comic Sans MS"/>
              </a:rPr>
              <a:t> </a:t>
            </a:r>
            <a:r>
              <a:rPr sz="900" spc="-5" dirty="0">
                <a:latin typeface="Comic Sans MS"/>
                <a:cs typeface="Comic Sans MS"/>
              </a:rPr>
              <a:t>relés de respaldo de fase.</a:t>
            </a:r>
            <a:r>
              <a:rPr sz="900" dirty="0">
                <a:latin typeface="Comic Sans MS"/>
                <a:cs typeface="Comic Sans MS"/>
              </a:rPr>
              <a:t> </a:t>
            </a:r>
            <a:r>
              <a:rPr sz="900" spc="-5" dirty="0">
                <a:latin typeface="Comic Sans MS"/>
                <a:cs typeface="Comic Sans MS"/>
              </a:rPr>
              <a:t>Para aplicaciones donde se </a:t>
            </a:r>
            <a:r>
              <a:rPr sz="900" dirty="0">
                <a:latin typeface="Comic Sans MS"/>
                <a:cs typeface="Comic Sans MS"/>
              </a:rPr>
              <a:t> </a:t>
            </a:r>
            <a:r>
              <a:rPr sz="900" spc="-5" dirty="0">
                <a:latin typeface="Comic Sans MS"/>
                <a:cs typeface="Comic Sans MS"/>
              </a:rPr>
              <a:t>requiere protección de alta rapidez del tablero local, una </a:t>
            </a:r>
            <a:r>
              <a:rPr sz="900" dirty="0">
                <a:latin typeface="Comic Sans MS"/>
                <a:cs typeface="Comic Sans MS"/>
              </a:rPr>
              <a:t> </a:t>
            </a:r>
            <a:r>
              <a:rPr sz="900" spc="-5" dirty="0">
                <a:latin typeface="Comic Sans MS"/>
                <a:cs typeface="Comic Sans MS"/>
              </a:rPr>
              <a:t>aplicación de zona 2 es requerida con el timer de zona 1 </a:t>
            </a:r>
            <a:r>
              <a:rPr sz="900" dirty="0">
                <a:latin typeface="Comic Sans MS"/>
                <a:cs typeface="Comic Sans MS"/>
              </a:rPr>
              <a:t> </a:t>
            </a:r>
            <a:r>
              <a:rPr sz="900" spc="-5" dirty="0">
                <a:latin typeface="Comic Sans MS"/>
                <a:cs typeface="Comic Sans MS"/>
              </a:rPr>
              <a:t>ajustado para coordinar con los relés de línea de alta </a:t>
            </a:r>
            <a:r>
              <a:rPr sz="900" dirty="0">
                <a:latin typeface="Comic Sans MS"/>
                <a:cs typeface="Comic Sans MS"/>
              </a:rPr>
              <a:t> </a:t>
            </a:r>
            <a:r>
              <a:rPr sz="900" spc="-5" dirty="0">
                <a:latin typeface="Comic Sans MS"/>
                <a:cs typeface="Comic Sans MS"/>
              </a:rPr>
              <a:t>rapidez</a:t>
            </a:r>
            <a:r>
              <a:rPr sz="900" spc="254" dirty="0">
                <a:latin typeface="Comic Sans MS"/>
                <a:cs typeface="Comic Sans MS"/>
              </a:rPr>
              <a:t> </a:t>
            </a:r>
            <a:r>
              <a:rPr sz="900" spc="-5" dirty="0">
                <a:latin typeface="Comic Sans MS"/>
                <a:cs typeface="Comic Sans MS"/>
              </a:rPr>
              <a:t>más</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  interruptor.</a:t>
            </a:r>
            <a:r>
              <a:rPr sz="900" dirty="0">
                <a:latin typeface="Comic Sans MS"/>
                <a:cs typeface="Comic Sans MS"/>
              </a:rPr>
              <a:t> </a:t>
            </a:r>
            <a:r>
              <a:rPr sz="900" spc="-5" dirty="0">
                <a:latin typeface="Comic Sans MS"/>
                <a:cs typeface="Comic Sans MS"/>
              </a:rPr>
              <a:t>Este</a:t>
            </a:r>
            <a:endParaRPr sz="900">
              <a:latin typeface="Comic Sans MS"/>
              <a:cs typeface="Comic Sans MS"/>
            </a:endParaRPr>
          </a:p>
        </p:txBody>
      </p:sp>
      <p:sp>
        <p:nvSpPr>
          <p:cNvPr id="12" name="object 12"/>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13" name="object 13"/>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14" name="object 14"/>
          <p:cNvSpPr txBox="1"/>
          <p:nvPr/>
        </p:nvSpPr>
        <p:spPr>
          <a:xfrm>
            <a:off x="11785773" y="9444569"/>
            <a:ext cx="153670" cy="153888"/>
          </a:xfrm>
          <a:prstGeom prst="rect">
            <a:avLst/>
          </a:prstGeom>
        </p:spPr>
        <p:txBody>
          <a:bodyPr vert="horz" wrap="square" lIns="0" tIns="0" rIns="0" bIns="0" rtlCol="0">
            <a:spAutoFit/>
          </a:bodyPr>
          <a:lstStyle/>
          <a:p>
            <a:pPr marL="12700">
              <a:lnSpc>
                <a:spcPts val="1195"/>
              </a:lnSpc>
            </a:pPr>
            <a:r>
              <a:rPr sz="1000" spc="-5" dirty="0">
                <a:latin typeface="Times New Roman"/>
                <a:cs typeface="Times New Roman"/>
              </a:rPr>
              <a:t>64</a:t>
            </a:r>
            <a:endParaRPr sz="1000">
              <a:latin typeface="Times New Roman"/>
              <a:cs typeface="Times New Roman"/>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90" y="877172"/>
            <a:ext cx="3051175" cy="323037"/>
          </a:xfrm>
          <a:prstGeom prst="rect">
            <a:avLst/>
          </a:prstGeom>
        </p:spPr>
        <p:txBody>
          <a:bodyPr vert="horz" wrap="square" lIns="0" tIns="12700" rIns="0" bIns="0" rtlCol="0">
            <a:spAutoFit/>
          </a:bodyPr>
          <a:lstStyle/>
          <a:p>
            <a:pPr marL="12700" marR="5080">
              <a:lnSpc>
                <a:spcPct val="116100"/>
              </a:lnSpc>
              <a:spcBef>
                <a:spcPts val="100"/>
              </a:spcBef>
              <a:tabLst>
                <a:tab pos="2867025" algn="l"/>
              </a:tabLst>
            </a:pPr>
            <a:r>
              <a:rPr sz="900" spc="-5" dirty="0">
                <a:latin typeface="Comic Sans MS"/>
                <a:cs typeface="Comic Sans MS"/>
              </a:rPr>
              <a:t>ajuste  </a:t>
            </a:r>
            <a:r>
              <a:rPr sz="900" spc="-30" dirty="0">
                <a:latin typeface="Comic Sans MS"/>
                <a:cs typeface="Comic Sans MS"/>
              </a:rPr>
              <a:t> </a:t>
            </a:r>
            <a:r>
              <a:rPr sz="900" spc="-5" dirty="0">
                <a:latin typeface="Comic Sans MS"/>
                <a:cs typeface="Comic Sans MS"/>
              </a:rPr>
              <a:t>puede</a:t>
            </a:r>
            <a:r>
              <a:rPr sz="900" dirty="0">
                <a:latin typeface="Comic Sans MS"/>
                <a:cs typeface="Comic Sans MS"/>
              </a:rPr>
              <a:t>  </a:t>
            </a:r>
            <a:r>
              <a:rPr sz="900" spc="-30" dirty="0">
                <a:latin typeface="Comic Sans MS"/>
                <a:cs typeface="Comic Sans MS"/>
              </a:rPr>
              <a:t> </a:t>
            </a:r>
            <a:r>
              <a:rPr sz="900" spc="-5" dirty="0">
                <a:latin typeface="Comic Sans MS"/>
                <a:cs typeface="Comic Sans MS"/>
              </a:rPr>
              <a:t>normalmente</a:t>
            </a:r>
            <a:r>
              <a:rPr sz="900" dirty="0">
                <a:latin typeface="Comic Sans MS"/>
                <a:cs typeface="Comic Sans MS"/>
              </a:rPr>
              <a:t>  </a:t>
            </a:r>
            <a:r>
              <a:rPr sz="900" spc="-35" dirty="0">
                <a:latin typeface="Comic Sans MS"/>
                <a:cs typeface="Comic Sans MS"/>
              </a:rPr>
              <a:t> </a:t>
            </a:r>
            <a:r>
              <a:rPr sz="900" spc="-5" dirty="0">
                <a:latin typeface="Comic Sans MS"/>
                <a:cs typeface="Comic Sans MS"/>
              </a:rPr>
              <a:t>acomodar</a:t>
            </a:r>
            <a:r>
              <a:rPr sz="900" dirty="0">
                <a:latin typeface="Comic Sans MS"/>
                <a:cs typeface="Comic Sans MS"/>
              </a:rPr>
              <a:t>  </a:t>
            </a:r>
            <a:r>
              <a:rPr sz="900" spc="-35" dirty="0">
                <a:latin typeface="Comic Sans MS"/>
                <a:cs typeface="Comic Sans MS"/>
              </a:rPr>
              <a:t> </a:t>
            </a:r>
            <a:r>
              <a:rPr sz="900" spc="-5" dirty="0">
                <a:latin typeface="Comic Sans MS"/>
                <a:cs typeface="Comic Sans MS"/>
              </a:rPr>
              <a:t>infeeds.</a:t>
            </a:r>
            <a:r>
              <a:rPr sz="900" dirty="0">
                <a:latin typeface="Comic Sans MS"/>
                <a:cs typeface="Comic Sans MS"/>
              </a:rPr>
              <a:t>	</a:t>
            </a:r>
            <a:r>
              <a:rPr sz="900" spc="-5" dirty="0">
                <a:latin typeface="Comic Sans MS"/>
                <a:cs typeface="Comic Sans MS"/>
              </a:rPr>
              <a:t>Sin  embargo,</a:t>
            </a:r>
            <a:r>
              <a:rPr sz="900" dirty="0">
                <a:latin typeface="Comic Sans MS"/>
                <a:cs typeface="Comic Sans MS"/>
              </a:rPr>
              <a:t> </a:t>
            </a:r>
            <a:r>
              <a:rPr sz="900" spc="-5" dirty="0">
                <a:latin typeface="Comic Sans MS"/>
                <a:cs typeface="Comic Sans MS"/>
              </a:rPr>
              <a:t>existen</a:t>
            </a:r>
            <a:r>
              <a:rPr sz="900" spc="5" dirty="0">
                <a:latin typeface="Comic Sans MS"/>
                <a:cs typeface="Comic Sans MS"/>
              </a:rPr>
              <a:t> </a:t>
            </a:r>
            <a:r>
              <a:rPr sz="900" spc="-5" dirty="0">
                <a:latin typeface="Comic Sans MS"/>
                <a:cs typeface="Comic Sans MS"/>
              </a:rPr>
              <a:t>dos</a:t>
            </a:r>
            <a:r>
              <a:rPr sz="900" dirty="0">
                <a:latin typeface="Comic Sans MS"/>
                <a:cs typeface="Comic Sans MS"/>
              </a:rPr>
              <a:t> </a:t>
            </a:r>
            <a:r>
              <a:rPr sz="900" spc="-5" dirty="0">
                <a:latin typeface="Comic Sans MS"/>
                <a:cs typeface="Comic Sans MS"/>
              </a:rPr>
              <a:t>problemas</a:t>
            </a:r>
            <a:r>
              <a:rPr sz="900" spc="5" dirty="0">
                <a:latin typeface="Comic Sans MS"/>
                <a:cs typeface="Comic Sans MS"/>
              </a:rPr>
              <a:t> </a:t>
            </a:r>
            <a:r>
              <a:rPr sz="900" spc="-5" dirty="0">
                <a:latin typeface="Comic Sans MS"/>
                <a:cs typeface="Comic Sans MS"/>
              </a:rPr>
              <a:t>con</a:t>
            </a:r>
            <a:r>
              <a:rPr sz="900" spc="5"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ajuste.</a:t>
            </a:r>
            <a:endParaRPr sz="900">
              <a:latin typeface="Comic Sans MS"/>
              <a:cs typeface="Comic Sans MS"/>
            </a:endParaRPr>
          </a:p>
        </p:txBody>
      </p:sp>
      <p:sp>
        <p:nvSpPr>
          <p:cNvPr id="3" name="object 3"/>
          <p:cNvSpPr txBox="1"/>
          <p:nvPr/>
        </p:nvSpPr>
        <p:spPr>
          <a:xfrm>
            <a:off x="5942189" y="1348008"/>
            <a:ext cx="3054350" cy="1140460"/>
          </a:xfrm>
          <a:prstGeom prst="rect">
            <a:avLst/>
          </a:prstGeom>
        </p:spPr>
        <p:txBody>
          <a:bodyPr vert="horz" wrap="square" lIns="0" tIns="12700" rIns="0" bIns="0" rtlCol="0">
            <a:spAutoFit/>
          </a:bodyPr>
          <a:lstStyle/>
          <a:p>
            <a:pPr marL="240665" marR="5080" indent="-228600" algn="just">
              <a:lnSpc>
                <a:spcPct val="116100"/>
              </a:lnSpc>
              <a:spcBef>
                <a:spcPts val="100"/>
              </a:spcBef>
            </a:pPr>
            <a:r>
              <a:rPr sz="900" spc="-5" dirty="0">
                <a:latin typeface="Comic Sans MS"/>
                <a:cs typeface="Comic Sans MS"/>
              </a:rPr>
              <a:t>1.</a:t>
            </a:r>
            <a:r>
              <a:rPr sz="900" dirty="0">
                <a:latin typeface="Comic Sans MS"/>
                <a:cs typeface="Comic Sans MS"/>
              </a:rPr>
              <a:t> </a:t>
            </a:r>
            <a:r>
              <a:rPr sz="900" spc="-5" dirty="0">
                <a:latin typeface="Comic Sans MS"/>
                <a:cs typeface="Comic Sans MS"/>
              </a:rPr>
              <a:t>Si</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líneas</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salen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subestación</a:t>
            </a:r>
            <a:r>
              <a:rPr sz="900" dirty="0">
                <a:latin typeface="Comic Sans MS"/>
                <a:cs typeface="Comic Sans MS"/>
              </a:rPr>
              <a:t> </a:t>
            </a:r>
            <a:r>
              <a:rPr sz="900" spc="-5" dirty="0">
                <a:latin typeface="Comic Sans MS"/>
                <a:cs typeface="Comic Sans MS"/>
              </a:rPr>
              <a:t>son </a:t>
            </a:r>
            <a:r>
              <a:rPr sz="900" dirty="0">
                <a:latin typeface="Comic Sans MS"/>
                <a:cs typeface="Comic Sans MS"/>
              </a:rPr>
              <a:t> </a:t>
            </a:r>
            <a:r>
              <a:rPr sz="900" spc="-5" dirty="0">
                <a:latin typeface="Comic Sans MS"/>
                <a:cs typeface="Comic Sans MS"/>
              </a:rPr>
              <a:t>relativamente</a:t>
            </a:r>
            <a:r>
              <a:rPr sz="900" dirty="0">
                <a:latin typeface="Comic Sans MS"/>
                <a:cs typeface="Comic Sans MS"/>
              </a:rPr>
              <a:t> </a:t>
            </a:r>
            <a:r>
              <a:rPr sz="900" spc="-5" dirty="0">
                <a:latin typeface="Comic Sans MS"/>
                <a:cs typeface="Comic Sans MS"/>
              </a:rPr>
              <a:t>cortas,</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impedancia</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transformador elevador podría causar que la zona </a:t>
            </a:r>
            <a:r>
              <a:rPr sz="900" dirty="0">
                <a:latin typeface="Comic Sans MS"/>
                <a:cs typeface="Comic Sans MS"/>
              </a:rPr>
              <a:t> </a:t>
            </a:r>
            <a:r>
              <a:rPr sz="900" spc="-5" dirty="0">
                <a:latin typeface="Comic Sans MS"/>
                <a:cs typeface="Comic Sans MS"/>
              </a:rPr>
              <a:t>corta vea más allá de la protección de línea.</a:t>
            </a:r>
            <a:r>
              <a:rPr sz="900" spc="520" dirty="0">
                <a:latin typeface="Comic Sans MS"/>
                <a:cs typeface="Comic Sans MS"/>
              </a:rPr>
              <a:t> </a:t>
            </a:r>
            <a:r>
              <a:rPr sz="900" spc="-5" dirty="0">
                <a:latin typeface="Comic Sans MS"/>
                <a:cs typeface="Comic Sans MS"/>
              </a:rPr>
              <a:t>Ajuste </a:t>
            </a:r>
            <a:r>
              <a:rPr sz="900" dirty="0">
                <a:latin typeface="Comic Sans MS"/>
                <a:cs typeface="Comic Sans MS"/>
              </a:rPr>
              <a:t> </a:t>
            </a:r>
            <a:r>
              <a:rPr sz="900" spc="-5" dirty="0">
                <a:latin typeface="Comic Sans MS"/>
                <a:cs typeface="Comic Sans MS"/>
              </a:rPr>
              <a:t>el relé con margen para permitir que los errores de </a:t>
            </a:r>
            <a:r>
              <a:rPr sz="900" dirty="0">
                <a:latin typeface="Comic Sans MS"/>
                <a:cs typeface="Comic Sans MS"/>
              </a:rPr>
              <a:t> </a:t>
            </a:r>
            <a:r>
              <a:rPr sz="900" spc="-5" dirty="0">
                <a:latin typeface="Comic Sans MS"/>
                <a:cs typeface="Comic Sans MS"/>
              </a:rPr>
              <a:t>impedancia puedan agregar más impedancia al ajuste </a:t>
            </a:r>
            <a:r>
              <a:rPr sz="900" dirty="0">
                <a:latin typeface="Comic Sans MS"/>
                <a:cs typeface="Comic Sans MS"/>
              </a:rPr>
              <a:t> </a:t>
            </a:r>
            <a:r>
              <a:rPr sz="900" spc="-5" dirty="0">
                <a:latin typeface="Comic Sans MS"/>
                <a:cs typeface="Comic Sans MS"/>
              </a:rPr>
              <a:t>que la</a:t>
            </a:r>
            <a:r>
              <a:rPr sz="900" dirty="0">
                <a:latin typeface="Comic Sans MS"/>
                <a:cs typeface="Comic Sans MS"/>
              </a:rPr>
              <a:t> </a:t>
            </a:r>
            <a:r>
              <a:rPr sz="900" spc="-5" dirty="0">
                <a:latin typeface="Comic Sans MS"/>
                <a:cs typeface="Comic Sans MS"/>
              </a:rPr>
              <a:t>línea</a:t>
            </a:r>
            <a:r>
              <a:rPr sz="900" dirty="0">
                <a:latin typeface="Comic Sans MS"/>
                <a:cs typeface="Comic Sans MS"/>
              </a:rPr>
              <a:t> </a:t>
            </a:r>
            <a:r>
              <a:rPr sz="900" spc="-5" dirty="0">
                <a:latin typeface="Comic Sans MS"/>
                <a:cs typeface="Comic Sans MS"/>
              </a:rPr>
              <a:t>corta.</a:t>
            </a:r>
            <a:endParaRPr sz="900">
              <a:latin typeface="Comic Sans MS"/>
              <a:cs typeface="Comic Sans MS"/>
            </a:endParaRPr>
          </a:p>
        </p:txBody>
      </p:sp>
      <p:sp>
        <p:nvSpPr>
          <p:cNvPr id="4" name="object 4"/>
          <p:cNvSpPr txBox="1"/>
          <p:nvPr/>
        </p:nvSpPr>
        <p:spPr>
          <a:xfrm>
            <a:off x="5942189" y="2614983"/>
            <a:ext cx="3054350" cy="2095500"/>
          </a:xfrm>
          <a:prstGeom prst="rect">
            <a:avLst/>
          </a:prstGeom>
        </p:spPr>
        <p:txBody>
          <a:bodyPr vert="horz" wrap="square" lIns="0" tIns="12700" rIns="0" bIns="0" rtlCol="0">
            <a:spAutoFit/>
          </a:bodyPr>
          <a:lstStyle/>
          <a:p>
            <a:pPr marL="240665" marR="5080" indent="-228600" algn="just">
              <a:lnSpc>
                <a:spcPct val="116100"/>
              </a:lnSpc>
              <a:spcBef>
                <a:spcPts val="100"/>
              </a:spcBef>
            </a:pPr>
            <a:r>
              <a:rPr sz="900" spc="-5" dirty="0">
                <a:latin typeface="Comic Sans MS"/>
                <a:cs typeface="Comic Sans MS"/>
              </a:rPr>
              <a:t>2.</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problema</a:t>
            </a:r>
            <a:r>
              <a:rPr sz="90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los</a:t>
            </a:r>
            <a:r>
              <a:rPr sz="900" spc="260" dirty="0">
                <a:latin typeface="Comic Sans MS"/>
                <a:cs typeface="Comic Sans MS"/>
              </a:rPr>
              <a:t> </a:t>
            </a:r>
            <a:r>
              <a:rPr sz="900" spc="-5" dirty="0">
                <a:latin typeface="Comic Sans MS"/>
                <a:cs typeface="Comic Sans MS"/>
              </a:rPr>
              <a:t>esquemas</a:t>
            </a:r>
            <a:r>
              <a:rPr sz="900" spc="26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protección</a:t>
            </a:r>
            <a:r>
              <a:rPr sz="900" spc="254" dirty="0">
                <a:latin typeface="Comic Sans MS"/>
                <a:cs typeface="Comic Sans MS"/>
              </a:rPr>
              <a:t> </a:t>
            </a:r>
            <a:r>
              <a:rPr sz="900" spc="-5" dirty="0">
                <a:latin typeface="Comic Sans MS"/>
                <a:cs typeface="Comic Sans MS"/>
              </a:rPr>
              <a:t>con </a:t>
            </a:r>
            <a:r>
              <a:rPr sz="900" dirty="0">
                <a:latin typeface="Comic Sans MS"/>
                <a:cs typeface="Comic Sans MS"/>
              </a:rPr>
              <a:t> </a:t>
            </a:r>
            <a:r>
              <a:rPr sz="900" spc="-5" dirty="0">
                <a:latin typeface="Comic Sans MS"/>
                <a:cs typeface="Comic Sans MS"/>
              </a:rPr>
              <a:t>relés antiguos sin protección para tensión cero de </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fallas</a:t>
            </a:r>
            <a:r>
              <a:rPr sz="900" dirty="0">
                <a:latin typeface="Comic Sans MS"/>
                <a:cs typeface="Comic Sans MS"/>
              </a:rPr>
              <a:t> </a:t>
            </a:r>
            <a:r>
              <a:rPr sz="900" spc="-5" dirty="0">
                <a:latin typeface="Comic Sans MS"/>
                <a:cs typeface="Comic Sans MS"/>
              </a:rPr>
              <a:t>cercanas</a:t>
            </a:r>
            <a:r>
              <a:rPr sz="900" dirty="0">
                <a:latin typeface="Comic Sans MS"/>
                <a:cs typeface="Comic Sans MS"/>
              </a:rPr>
              <a:t> </a:t>
            </a:r>
            <a:r>
              <a:rPr sz="900" spc="-5" dirty="0">
                <a:latin typeface="Comic Sans MS"/>
                <a:cs typeface="Comic Sans MS"/>
              </a:rPr>
              <a:t>causa</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disparo del relé no opere.</a:t>
            </a:r>
            <a:r>
              <a:rPr sz="900" dirty="0">
                <a:latin typeface="Comic Sans MS"/>
                <a:cs typeface="Comic Sans MS"/>
              </a:rPr>
              <a:t> </a:t>
            </a:r>
            <a:r>
              <a:rPr sz="900" spc="-5" dirty="0">
                <a:latin typeface="Comic Sans MS"/>
                <a:cs typeface="Comic Sans MS"/>
              </a:rPr>
              <a:t>Si no existe la protección </a:t>
            </a:r>
            <a:r>
              <a:rPr sz="900" dirty="0">
                <a:latin typeface="Comic Sans MS"/>
                <a:cs typeface="Comic Sans MS"/>
              </a:rPr>
              <a:t> </a:t>
            </a:r>
            <a:r>
              <a:rPr sz="900" spc="-5" dirty="0">
                <a:latin typeface="Comic Sans MS"/>
                <a:cs typeface="Comic Sans MS"/>
              </a:rPr>
              <a:t>para</a:t>
            </a:r>
            <a:r>
              <a:rPr sz="900" spc="114" dirty="0">
                <a:latin typeface="Comic Sans MS"/>
                <a:cs typeface="Comic Sans MS"/>
              </a:rPr>
              <a:t> </a:t>
            </a:r>
            <a:r>
              <a:rPr sz="900" spc="-5" dirty="0">
                <a:latin typeface="Comic Sans MS"/>
                <a:cs typeface="Comic Sans MS"/>
              </a:rPr>
              <a:t>tensión</a:t>
            </a:r>
            <a:r>
              <a:rPr sz="900" spc="110" dirty="0">
                <a:latin typeface="Comic Sans MS"/>
                <a:cs typeface="Comic Sans MS"/>
              </a:rPr>
              <a:t> </a:t>
            </a:r>
            <a:r>
              <a:rPr sz="900" spc="-5" dirty="0">
                <a:latin typeface="Comic Sans MS"/>
                <a:cs typeface="Comic Sans MS"/>
              </a:rPr>
              <a:t>cero</a:t>
            </a:r>
            <a:r>
              <a:rPr sz="900" spc="120" dirty="0">
                <a:latin typeface="Comic Sans MS"/>
                <a:cs typeface="Comic Sans MS"/>
              </a:rPr>
              <a:t> </a:t>
            </a:r>
            <a:r>
              <a:rPr sz="900" spc="-5" dirty="0">
                <a:latin typeface="Comic Sans MS"/>
                <a:cs typeface="Comic Sans MS"/>
              </a:rPr>
              <a:t>de</a:t>
            </a:r>
            <a:r>
              <a:rPr sz="900" spc="110" dirty="0">
                <a:latin typeface="Comic Sans MS"/>
                <a:cs typeface="Comic Sans MS"/>
              </a:rPr>
              <a:t> </a:t>
            </a:r>
            <a:r>
              <a:rPr sz="900" spc="-5" dirty="0">
                <a:latin typeface="Comic Sans MS"/>
                <a:cs typeface="Comic Sans MS"/>
              </a:rPr>
              <a:t>falla</a:t>
            </a:r>
            <a:r>
              <a:rPr sz="900" spc="114" dirty="0">
                <a:latin typeface="Comic Sans MS"/>
                <a:cs typeface="Comic Sans MS"/>
              </a:rPr>
              <a:t> </a:t>
            </a:r>
            <a:r>
              <a:rPr sz="900" spc="-5" dirty="0">
                <a:latin typeface="Comic Sans MS"/>
                <a:cs typeface="Comic Sans MS"/>
              </a:rPr>
              <a:t>sobre</a:t>
            </a:r>
            <a:r>
              <a:rPr sz="900" spc="114" dirty="0">
                <a:latin typeface="Comic Sans MS"/>
                <a:cs typeface="Comic Sans MS"/>
              </a:rPr>
              <a:t> </a:t>
            </a:r>
            <a:r>
              <a:rPr sz="900" spc="-5" dirty="0">
                <a:latin typeface="Comic Sans MS"/>
                <a:cs typeface="Comic Sans MS"/>
              </a:rPr>
              <a:t>el</a:t>
            </a:r>
            <a:r>
              <a:rPr sz="900" spc="120" dirty="0">
                <a:latin typeface="Comic Sans MS"/>
                <a:cs typeface="Comic Sans MS"/>
              </a:rPr>
              <a:t> </a:t>
            </a:r>
            <a:r>
              <a:rPr sz="900" spc="-5" dirty="0">
                <a:latin typeface="Comic Sans MS"/>
                <a:cs typeface="Comic Sans MS"/>
              </a:rPr>
              <a:t>bus</a:t>
            </a:r>
            <a:r>
              <a:rPr sz="900" spc="110" dirty="0">
                <a:latin typeface="Comic Sans MS"/>
                <a:cs typeface="Comic Sans MS"/>
              </a:rPr>
              <a:t> </a:t>
            </a:r>
            <a:r>
              <a:rPr sz="900" spc="-5" dirty="0">
                <a:latin typeface="Comic Sans MS"/>
                <a:cs typeface="Comic Sans MS"/>
              </a:rPr>
              <a:t>del</a:t>
            </a:r>
            <a:r>
              <a:rPr sz="900" spc="114" dirty="0">
                <a:latin typeface="Comic Sans MS"/>
                <a:cs typeface="Comic Sans MS"/>
              </a:rPr>
              <a:t> </a:t>
            </a:r>
            <a:r>
              <a:rPr sz="900" spc="-5" dirty="0">
                <a:latin typeface="Comic Sans MS"/>
                <a:cs typeface="Comic Sans MS"/>
              </a:rPr>
              <a:t>sistema </a:t>
            </a:r>
            <a:r>
              <a:rPr sz="900" spc="-260" dirty="0">
                <a:latin typeface="Comic Sans MS"/>
                <a:cs typeface="Comic Sans MS"/>
              </a:rPr>
              <a:t> </a:t>
            </a:r>
            <a:r>
              <a:rPr sz="900" spc="-5" dirty="0">
                <a:latin typeface="Comic Sans MS"/>
                <a:cs typeface="Comic Sans MS"/>
              </a:rPr>
              <a:t>de</a:t>
            </a:r>
            <a:r>
              <a:rPr sz="900" spc="145" dirty="0">
                <a:latin typeface="Comic Sans MS"/>
                <a:cs typeface="Comic Sans MS"/>
              </a:rPr>
              <a:t> </a:t>
            </a:r>
            <a:r>
              <a:rPr sz="900" spc="-5" dirty="0">
                <a:latin typeface="Comic Sans MS"/>
                <a:cs typeface="Comic Sans MS"/>
              </a:rPr>
              <a:t>potencia,</a:t>
            </a:r>
            <a:r>
              <a:rPr sz="900" spc="145" dirty="0">
                <a:latin typeface="Comic Sans MS"/>
                <a:cs typeface="Comic Sans MS"/>
              </a:rPr>
              <a:t> </a:t>
            </a:r>
            <a:r>
              <a:rPr sz="900" spc="-5" dirty="0">
                <a:latin typeface="Comic Sans MS"/>
                <a:cs typeface="Comic Sans MS"/>
              </a:rPr>
              <a:t>se</a:t>
            </a:r>
            <a:r>
              <a:rPr sz="900" spc="145" dirty="0">
                <a:latin typeface="Comic Sans MS"/>
                <a:cs typeface="Comic Sans MS"/>
              </a:rPr>
              <a:t> </a:t>
            </a:r>
            <a:r>
              <a:rPr sz="900" spc="-5" dirty="0">
                <a:latin typeface="Comic Sans MS"/>
                <a:cs typeface="Comic Sans MS"/>
              </a:rPr>
              <a:t>requiere</a:t>
            </a:r>
            <a:r>
              <a:rPr sz="900" spc="140" dirty="0">
                <a:latin typeface="Comic Sans MS"/>
                <a:cs typeface="Comic Sans MS"/>
              </a:rPr>
              <a:t> </a:t>
            </a:r>
            <a:r>
              <a:rPr sz="900" spc="-5" dirty="0">
                <a:latin typeface="Comic Sans MS"/>
                <a:cs typeface="Comic Sans MS"/>
              </a:rPr>
              <a:t>el</a:t>
            </a:r>
            <a:r>
              <a:rPr sz="900" spc="140" dirty="0">
                <a:latin typeface="Comic Sans MS"/>
                <a:cs typeface="Comic Sans MS"/>
              </a:rPr>
              <a:t> </a:t>
            </a:r>
            <a:r>
              <a:rPr sz="900" spc="-5" dirty="0">
                <a:latin typeface="Comic Sans MS"/>
                <a:cs typeface="Comic Sans MS"/>
              </a:rPr>
              <a:t>disparo</a:t>
            </a:r>
            <a:r>
              <a:rPr sz="900" spc="140" dirty="0">
                <a:latin typeface="Comic Sans MS"/>
                <a:cs typeface="Comic Sans MS"/>
              </a:rPr>
              <a:t> </a:t>
            </a:r>
            <a:r>
              <a:rPr sz="900" spc="-5" dirty="0">
                <a:latin typeface="Comic Sans MS"/>
                <a:cs typeface="Comic Sans MS"/>
              </a:rPr>
              <a:t>de</a:t>
            </a:r>
            <a:r>
              <a:rPr sz="900" spc="140" dirty="0">
                <a:latin typeface="Comic Sans MS"/>
                <a:cs typeface="Comic Sans MS"/>
              </a:rPr>
              <a:t> </a:t>
            </a:r>
            <a:r>
              <a:rPr sz="900" spc="-5" dirty="0">
                <a:latin typeface="Comic Sans MS"/>
                <a:cs typeface="Comic Sans MS"/>
              </a:rPr>
              <a:t>alta</a:t>
            </a:r>
            <a:r>
              <a:rPr sz="900" spc="140" dirty="0">
                <a:latin typeface="Comic Sans MS"/>
                <a:cs typeface="Comic Sans MS"/>
              </a:rPr>
              <a:t> </a:t>
            </a:r>
            <a:r>
              <a:rPr sz="900" spc="-5" dirty="0">
                <a:latin typeface="Comic Sans MS"/>
                <a:cs typeface="Comic Sans MS"/>
              </a:rPr>
              <a:t>rapidez </a:t>
            </a:r>
            <a:r>
              <a:rPr sz="900" spc="-254" dirty="0">
                <a:latin typeface="Comic Sans MS"/>
                <a:cs typeface="Comic Sans MS"/>
              </a:rPr>
              <a:t> </a:t>
            </a:r>
            <a:r>
              <a:rPr sz="900" spc="-5" dirty="0">
                <a:latin typeface="Comic Sans MS"/>
                <a:cs typeface="Comic Sans MS"/>
              </a:rPr>
              <a:t>del generador para prevenir recierre fuera de fase </a:t>
            </a:r>
            <a:r>
              <a:rPr sz="900" dirty="0">
                <a:latin typeface="Comic Sans MS"/>
                <a:cs typeface="Comic Sans MS"/>
              </a:rPr>
              <a:t> </a:t>
            </a:r>
            <a:r>
              <a:rPr sz="900" spc="-5" dirty="0">
                <a:latin typeface="Comic Sans MS"/>
                <a:cs typeface="Comic Sans MS"/>
              </a:rPr>
              <a:t>de</a:t>
            </a:r>
            <a:r>
              <a:rPr sz="900" spc="225" dirty="0">
                <a:latin typeface="Comic Sans MS"/>
                <a:cs typeface="Comic Sans MS"/>
              </a:rPr>
              <a:t> </a:t>
            </a:r>
            <a:r>
              <a:rPr sz="900" spc="-5" dirty="0">
                <a:latin typeface="Comic Sans MS"/>
                <a:cs typeface="Comic Sans MS"/>
              </a:rPr>
              <a:t>los</a:t>
            </a:r>
            <a:r>
              <a:rPr sz="900" spc="235" dirty="0">
                <a:latin typeface="Comic Sans MS"/>
                <a:cs typeface="Comic Sans MS"/>
              </a:rPr>
              <a:t> </a:t>
            </a:r>
            <a:r>
              <a:rPr sz="900" spc="-5" dirty="0">
                <a:latin typeface="Comic Sans MS"/>
                <a:cs typeface="Comic Sans MS"/>
              </a:rPr>
              <a:t>relés</a:t>
            </a:r>
            <a:r>
              <a:rPr sz="900" spc="225" dirty="0">
                <a:latin typeface="Comic Sans MS"/>
                <a:cs typeface="Comic Sans MS"/>
              </a:rPr>
              <a:t> </a:t>
            </a:r>
            <a:r>
              <a:rPr sz="900" spc="-5" dirty="0">
                <a:latin typeface="Comic Sans MS"/>
                <a:cs typeface="Comic Sans MS"/>
              </a:rPr>
              <a:t>de</a:t>
            </a:r>
            <a:r>
              <a:rPr sz="900" spc="229" dirty="0">
                <a:latin typeface="Comic Sans MS"/>
                <a:cs typeface="Comic Sans MS"/>
              </a:rPr>
              <a:t> </a:t>
            </a:r>
            <a:r>
              <a:rPr sz="900" spc="-5" dirty="0">
                <a:latin typeface="Comic Sans MS"/>
                <a:cs typeface="Comic Sans MS"/>
              </a:rPr>
              <a:t>transmisión</a:t>
            </a:r>
            <a:r>
              <a:rPr sz="900" spc="229" dirty="0">
                <a:latin typeface="Comic Sans MS"/>
                <a:cs typeface="Comic Sans MS"/>
              </a:rPr>
              <a:t> </a:t>
            </a:r>
            <a:r>
              <a:rPr sz="900" spc="-5" dirty="0">
                <a:latin typeface="Comic Sans MS"/>
                <a:cs typeface="Comic Sans MS"/>
              </a:rPr>
              <a:t>del</a:t>
            </a:r>
            <a:r>
              <a:rPr sz="900" spc="229" dirty="0">
                <a:latin typeface="Comic Sans MS"/>
                <a:cs typeface="Comic Sans MS"/>
              </a:rPr>
              <a:t> </a:t>
            </a:r>
            <a:r>
              <a:rPr sz="900" spc="-5" dirty="0">
                <a:latin typeface="Comic Sans MS"/>
                <a:cs typeface="Comic Sans MS"/>
              </a:rPr>
              <a:t>extremos</a:t>
            </a:r>
            <a:r>
              <a:rPr sz="900" spc="229" dirty="0">
                <a:latin typeface="Comic Sans MS"/>
                <a:cs typeface="Comic Sans MS"/>
              </a:rPr>
              <a:t> </a:t>
            </a:r>
            <a:r>
              <a:rPr sz="900" spc="-5" dirty="0">
                <a:latin typeface="Comic Sans MS"/>
                <a:cs typeface="Comic Sans MS"/>
              </a:rPr>
              <a:t>remoto. </a:t>
            </a:r>
            <a:r>
              <a:rPr sz="900" spc="-254" dirty="0">
                <a:latin typeface="Comic Sans MS"/>
                <a:cs typeface="Comic Sans MS"/>
              </a:rPr>
              <a:t> </a:t>
            </a:r>
            <a:r>
              <a:rPr sz="900" spc="-5" dirty="0">
                <a:latin typeface="Comic Sans MS"/>
                <a:cs typeface="Comic Sans MS"/>
              </a:rPr>
              <a:t>Los beneficios</a:t>
            </a:r>
            <a:r>
              <a:rPr sz="900" dirty="0">
                <a:latin typeface="Comic Sans MS"/>
                <a:cs typeface="Comic Sans MS"/>
              </a:rPr>
              <a:t> </a:t>
            </a:r>
            <a:r>
              <a:rPr sz="900" spc="-5" dirty="0">
                <a:latin typeface="Comic Sans MS"/>
                <a:cs typeface="Comic Sans MS"/>
              </a:rPr>
              <a:t>de tiempos de disparo cortos para </a:t>
            </a:r>
            <a:r>
              <a:rPr sz="900" dirty="0">
                <a:latin typeface="Comic Sans MS"/>
                <a:cs typeface="Comic Sans MS"/>
              </a:rPr>
              <a:t> </a:t>
            </a:r>
            <a:r>
              <a:rPr sz="900" spc="-5" dirty="0">
                <a:latin typeface="Comic Sans MS"/>
                <a:cs typeface="Comic Sans MS"/>
              </a:rPr>
              <a:t>fallas dentro de la zona entre los interruptores 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distancia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respaldo</a:t>
            </a:r>
            <a:r>
              <a:rPr sz="900" dirty="0">
                <a:latin typeface="Comic Sans MS"/>
                <a:cs typeface="Comic Sans MS"/>
              </a:rPr>
              <a:t> </a:t>
            </a:r>
            <a:r>
              <a:rPr sz="900" spc="-5" dirty="0">
                <a:latin typeface="Comic Sans MS"/>
                <a:cs typeface="Comic Sans MS"/>
              </a:rPr>
              <a:t>son </a:t>
            </a:r>
            <a:r>
              <a:rPr sz="900" spc="-254" dirty="0">
                <a:latin typeface="Comic Sans MS"/>
                <a:cs typeface="Comic Sans MS"/>
              </a:rPr>
              <a:t> </a:t>
            </a:r>
            <a:r>
              <a:rPr sz="900" spc="-5" dirty="0">
                <a:latin typeface="Comic Sans MS"/>
                <a:cs typeface="Comic Sans MS"/>
              </a:rPr>
              <a:t>minimizados por el decremento lento del campo y las </a:t>
            </a:r>
            <a:r>
              <a:rPr sz="900" dirty="0">
                <a:latin typeface="Comic Sans MS"/>
                <a:cs typeface="Comic Sans MS"/>
              </a:rPr>
              <a:t> </a:t>
            </a:r>
            <a:r>
              <a:rPr sz="900" spc="-5" dirty="0">
                <a:latin typeface="Comic Sans MS"/>
                <a:cs typeface="Comic Sans MS"/>
              </a:rPr>
              <a:t>características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endParaRPr sz="900">
              <a:latin typeface="Comic Sans MS"/>
              <a:cs typeface="Comic Sans MS"/>
            </a:endParaRPr>
          </a:p>
        </p:txBody>
      </p:sp>
      <p:sp>
        <p:nvSpPr>
          <p:cNvPr id="5" name="object 5"/>
          <p:cNvSpPr txBox="1"/>
          <p:nvPr/>
        </p:nvSpPr>
        <p:spPr>
          <a:xfrm>
            <a:off x="5942189" y="4837319"/>
            <a:ext cx="3054350" cy="1300480"/>
          </a:xfrm>
          <a:prstGeom prst="rect">
            <a:avLst/>
          </a:prstGeom>
        </p:spPr>
        <p:txBody>
          <a:bodyPr vert="horz" wrap="square" lIns="0" tIns="12065" rIns="0" bIns="0" rtlCol="0">
            <a:spAutoFit/>
          </a:bodyPr>
          <a:lstStyle/>
          <a:p>
            <a:pPr marL="240665" marR="5080" indent="-228600" algn="just">
              <a:lnSpc>
                <a:spcPct val="116199"/>
              </a:lnSpc>
              <a:spcBef>
                <a:spcPts val="95"/>
              </a:spcBef>
            </a:pPr>
            <a:r>
              <a:rPr sz="900" spc="-5" dirty="0">
                <a:latin typeface="Comic Sans MS"/>
                <a:cs typeface="Comic Sans MS"/>
              </a:rPr>
              <a:t>3.</a:t>
            </a:r>
            <a:r>
              <a:rPr sz="900" dirty="0">
                <a:latin typeface="Comic Sans MS"/>
                <a:cs typeface="Comic Sans MS"/>
              </a:rPr>
              <a:t> </a:t>
            </a:r>
            <a:r>
              <a:rPr sz="900" spc="-5" dirty="0">
                <a:latin typeface="Comic Sans MS"/>
                <a:cs typeface="Comic Sans MS"/>
              </a:rPr>
              <a:t>El ajuste de alcance largo debe ser checado para la </a:t>
            </a:r>
            <a:r>
              <a:rPr sz="900" dirty="0">
                <a:latin typeface="Comic Sans MS"/>
                <a:cs typeface="Comic Sans MS"/>
              </a:rPr>
              <a:t> </a:t>
            </a:r>
            <a:r>
              <a:rPr sz="900" spc="-5" dirty="0">
                <a:latin typeface="Comic Sans MS"/>
                <a:cs typeface="Comic Sans MS"/>
              </a:rPr>
              <a:t>coordinación con los relés del bus auxiliar.</a:t>
            </a:r>
            <a:r>
              <a:rPr sz="900" dirty="0">
                <a:latin typeface="Comic Sans MS"/>
                <a:cs typeface="Comic Sans MS"/>
              </a:rPr>
              <a:t> </a:t>
            </a:r>
            <a:r>
              <a:rPr sz="900" spc="-5" dirty="0">
                <a:latin typeface="Comic Sans MS"/>
                <a:cs typeface="Comic Sans MS"/>
              </a:rPr>
              <a:t>El ajuste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alcance</a:t>
            </a:r>
            <a:r>
              <a:rPr sz="900" dirty="0">
                <a:latin typeface="Comic Sans MS"/>
                <a:cs typeface="Comic Sans MS"/>
              </a:rPr>
              <a:t> </a:t>
            </a:r>
            <a:r>
              <a:rPr sz="900" spc="-5" dirty="0">
                <a:latin typeface="Comic Sans MS"/>
                <a:cs typeface="Comic Sans MS"/>
              </a:rPr>
              <a:t>largo</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permitir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respuesta</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regulador para sobrecargas en el sistema de tiempo </a:t>
            </a:r>
            <a:r>
              <a:rPr sz="900" dirty="0">
                <a:latin typeface="Comic Sans MS"/>
                <a:cs typeface="Comic Sans MS"/>
              </a:rPr>
              <a:t> </a:t>
            </a:r>
            <a:r>
              <a:rPr sz="900" spc="-5" dirty="0">
                <a:latin typeface="Comic Sans MS"/>
                <a:cs typeface="Comic Sans MS"/>
              </a:rPr>
              <a:t>corto y permitir la recuperación de oscilaciones 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Debido a estas condiciones, los relés de </a:t>
            </a:r>
            <a:r>
              <a:rPr sz="900" dirty="0">
                <a:latin typeface="Comic Sans MS"/>
                <a:cs typeface="Comic Sans MS"/>
              </a:rPr>
              <a:t> </a:t>
            </a:r>
            <a:r>
              <a:rPr sz="900" spc="-5" dirty="0">
                <a:latin typeface="Comic Sans MS"/>
                <a:cs typeface="Comic Sans MS"/>
              </a:rPr>
              <a:t>distancia</a:t>
            </a:r>
            <a:r>
              <a:rPr sz="900" dirty="0">
                <a:latin typeface="Comic Sans MS"/>
                <a:cs typeface="Comic Sans MS"/>
              </a:rPr>
              <a:t> </a:t>
            </a:r>
            <a:r>
              <a:rPr sz="900" spc="-5" dirty="0">
                <a:latin typeface="Comic Sans MS"/>
                <a:cs typeface="Comic Sans MS"/>
              </a:rPr>
              <a:t>deben</a:t>
            </a:r>
            <a:r>
              <a:rPr sz="900" dirty="0">
                <a:latin typeface="Comic Sans MS"/>
                <a:cs typeface="Comic Sans MS"/>
              </a:rPr>
              <a:t> </a:t>
            </a:r>
            <a:r>
              <a:rPr sz="900" spc="-5" dirty="0">
                <a:latin typeface="Comic Sans MS"/>
                <a:cs typeface="Comic Sans MS"/>
              </a:rPr>
              <a:t>ajustarse</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permitir</a:t>
            </a:r>
            <a:r>
              <a:rPr sz="900" dirty="0">
                <a:latin typeface="Comic Sans MS"/>
                <a:cs typeface="Comic Sans MS"/>
              </a:rPr>
              <a:t> </a:t>
            </a:r>
            <a:r>
              <a:rPr sz="900" spc="-5" dirty="0">
                <a:latin typeface="Comic Sans MS"/>
                <a:cs typeface="Comic Sans MS"/>
              </a:rPr>
              <a:t>más</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200%</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capacidad</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endParaRPr sz="900">
              <a:latin typeface="Comic Sans MS"/>
              <a:cs typeface="Comic Sans MS"/>
            </a:endParaRPr>
          </a:p>
        </p:txBody>
      </p:sp>
      <p:sp>
        <p:nvSpPr>
          <p:cNvPr id="6" name="object 6"/>
          <p:cNvSpPr txBox="1"/>
          <p:nvPr/>
        </p:nvSpPr>
        <p:spPr>
          <a:xfrm>
            <a:off x="5942190" y="6456364"/>
            <a:ext cx="234632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PROTECCION</a:t>
            </a:r>
            <a:r>
              <a:rPr sz="900" b="1" dirty="0">
                <a:latin typeface="Comic Sans MS"/>
                <a:cs typeface="Comic Sans MS"/>
              </a:rPr>
              <a:t> </a:t>
            </a:r>
            <a:r>
              <a:rPr sz="900" b="1" spc="-5" dirty="0">
                <a:latin typeface="Comic Sans MS"/>
                <a:cs typeface="Comic Sans MS"/>
              </a:rPr>
              <a:t>DE</a:t>
            </a:r>
            <a:r>
              <a:rPr sz="900" b="1" dirty="0">
                <a:latin typeface="Comic Sans MS"/>
                <a:cs typeface="Comic Sans MS"/>
              </a:rPr>
              <a:t> </a:t>
            </a:r>
            <a:r>
              <a:rPr sz="900" b="1" spc="-5" dirty="0">
                <a:latin typeface="Comic Sans MS"/>
                <a:cs typeface="Comic Sans MS"/>
              </a:rPr>
              <a:t>RESPALDO</a:t>
            </a:r>
            <a:r>
              <a:rPr sz="900" b="1" dirty="0">
                <a:latin typeface="Comic Sans MS"/>
                <a:cs typeface="Comic Sans MS"/>
              </a:rPr>
              <a:t> </a:t>
            </a:r>
            <a:r>
              <a:rPr sz="900" b="1" spc="-5" dirty="0">
                <a:latin typeface="Comic Sans MS"/>
                <a:cs typeface="Comic Sans MS"/>
              </a:rPr>
              <a:t>DE</a:t>
            </a:r>
            <a:r>
              <a:rPr sz="900" b="1" dirty="0">
                <a:latin typeface="Comic Sans MS"/>
                <a:cs typeface="Comic Sans MS"/>
              </a:rPr>
              <a:t> </a:t>
            </a:r>
            <a:r>
              <a:rPr sz="900" b="1" spc="-5" dirty="0">
                <a:latin typeface="Comic Sans MS"/>
                <a:cs typeface="Comic Sans MS"/>
              </a:rPr>
              <a:t>TIERRA</a:t>
            </a:r>
            <a:endParaRPr sz="900">
              <a:latin typeface="Comic Sans MS"/>
              <a:cs typeface="Comic Sans MS"/>
            </a:endParaRPr>
          </a:p>
        </p:txBody>
      </p:sp>
      <p:sp>
        <p:nvSpPr>
          <p:cNvPr id="7" name="object 7"/>
          <p:cNvSpPr txBox="1"/>
          <p:nvPr/>
        </p:nvSpPr>
        <p:spPr>
          <a:xfrm>
            <a:off x="5942190" y="6745884"/>
            <a:ext cx="3053715" cy="257365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1</a:t>
            </a:r>
            <a:r>
              <a:rPr sz="900" dirty="0">
                <a:latin typeface="Comic Sans MS"/>
                <a:cs typeface="Comic Sans MS"/>
              </a:rPr>
              <a:t> </a:t>
            </a:r>
            <a:r>
              <a:rPr sz="900" spc="-5" dirty="0">
                <a:latin typeface="Comic Sans MS"/>
                <a:cs typeface="Comic Sans MS"/>
              </a:rPr>
              <a:t>muestra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ubicación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spc="254"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protección de respaldo de tierra.</a:t>
            </a:r>
            <a:r>
              <a:rPr sz="900" dirty="0">
                <a:latin typeface="Comic Sans MS"/>
                <a:cs typeface="Comic Sans MS"/>
              </a:rPr>
              <a:t> </a:t>
            </a:r>
            <a:r>
              <a:rPr sz="900" spc="-5" dirty="0">
                <a:latin typeface="Comic Sans MS"/>
                <a:cs typeface="Comic Sans MS"/>
              </a:rPr>
              <a:t>Para el generador </a:t>
            </a:r>
            <a:r>
              <a:rPr sz="900" dirty="0">
                <a:latin typeface="Comic Sans MS"/>
                <a:cs typeface="Comic Sans MS"/>
              </a:rPr>
              <a:t> </a:t>
            </a:r>
            <a:r>
              <a:rPr sz="900" spc="-5" dirty="0">
                <a:latin typeface="Comic Sans MS"/>
                <a:cs typeface="Comic Sans MS"/>
              </a:rPr>
              <a:t>conectado en unidad el relé es localizado en el neutro del </a:t>
            </a:r>
            <a:r>
              <a:rPr sz="900" dirty="0">
                <a:latin typeface="Comic Sans MS"/>
                <a:cs typeface="Comic Sans MS"/>
              </a:rPr>
              <a:t> </a:t>
            </a:r>
            <a:r>
              <a:rPr sz="900" spc="-5" dirty="0">
                <a:latin typeface="Comic Sans MS"/>
                <a:cs typeface="Comic Sans MS"/>
              </a:rPr>
              <a:t>lado de alta tensión del transformador elevador.</a:t>
            </a:r>
            <a:r>
              <a:rPr sz="900" dirty="0">
                <a:latin typeface="Comic Sans MS"/>
                <a:cs typeface="Comic Sans MS"/>
              </a:rPr>
              <a:t> </a:t>
            </a:r>
            <a:r>
              <a:rPr sz="900" spc="-5" dirty="0">
                <a:latin typeface="Comic Sans MS"/>
                <a:cs typeface="Comic Sans MS"/>
              </a:rPr>
              <a:t>En el </a:t>
            </a:r>
            <a:r>
              <a:rPr sz="900" dirty="0">
                <a:latin typeface="Comic Sans MS"/>
                <a:cs typeface="Comic Sans MS"/>
              </a:rPr>
              <a:t> </a:t>
            </a:r>
            <a:r>
              <a:rPr sz="900" spc="-5" dirty="0">
                <a:latin typeface="Comic Sans MS"/>
                <a:cs typeface="Comic Sans MS"/>
              </a:rPr>
              <a:t>generador</a:t>
            </a:r>
            <a:r>
              <a:rPr sz="900" spc="150" dirty="0">
                <a:latin typeface="Comic Sans MS"/>
                <a:cs typeface="Comic Sans MS"/>
              </a:rPr>
              <a:t> </a:t>
            </a:r>
            <a:r>
              <a:rPr sz="900" spc="-5" dirty="0">
                <a:latin typeface="Comic Sans MS"/>
                <a:cs typeface="Comic Sans MS"/>
              </a:rPr>
              <a:t>conectado</a:t>
            </a:r>
            <a:r>
              <a:rPr sz="900" spc="155" dirty="0">
                <a:latin typeface="Comic Sans MS"/>
                <a:cs typeface="Comic Sans MS"/>
              </a:rPr>
              <a:t> </a:t>
            </a:r>
            <a:r>
              <a:rPr sz="900" spc="-5" dirty="0">
                <a:latin typeface="Comic Sans MS"/>
                <a:cs typeface="Comic Sans MS"/>
              </a:rPr>
              <a:t>directamente,</a:t>
            </a:r>
            <a:r>
              <a:rPr sz="900" spc="150" dirty="0">
                <a:latin typeface="Comic Sans MS"/>
                <a:cs typeface="Comic Sans MS"/>
              </a:rPr>
              <a:t> </a:t>
            </a:r>
            <a:r>
              <a:rPr sz="900" spc="-5" dirty="0">
                <a:latin typeface="Comic Sans MS"/>
                <a:cs typeface="Comic Sans MS"/>
              </a:rPr>
              <a:t>el</a:t>
            </a:r>
            <a:r>
              <a:rPr sz="900" spc="155" dirty="0">
                <a:latin typeface="Comic Sans MS"/>
                <a:cs typeface="Comic Sans MS"/>
              </a:rPr>
              <a:t> </a:t>
            </a:r>
            <a:r>
              <a:rPr sz="900" spc="-5" dirty="0">
                <a:latin typeface="Comic Sans MS"/>
                <a:cs typeface="Comic Sans MS"/>
              </a:rPr>
              <a:t>relé</a:t>
            </a:r>
            <a:r>
              <a:rPr sz="900" spc="150" dirty="0">
                <a:latin typeface="Comic Sans MS"/>
                <a:cs typeface="Comic Sans MS"/>
              </a:rPr>
              <a:t> </a:t>
            </a:r>
            <a:r>
              <a:rPr sz="900" spc="-5" dirty="0">
                <a:latin typeface="Comic Sans MS"/>
                <a:cs typeface="Comic Sans MS"/>
              </a:rPr>
              <a:t>de</a:t>
            </a:r>
            <a:r>
              <a:rPr sz="900" spc="155" dirty="0">
                <a:latin typeface="Comic Sans MS"/>
                <a:cs typeface="Comic Sans MS"/>
              </a:rPr>
              <a:t> </a:t>
            </a:r>
            <a:r>
              <a:rPr sz="900" spc="-5" dirty="0">
                <a:latin typeface="Comic Sans MS"/>
                <a:cs typeface="Comic Sans MS"/>
              </a:rPr>
              <a:t>respaldo </a:t>
            </a:r>
            <a:r>
              <a:rPr sz="900" spc="-254"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conectado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transformador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neutro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algunas</a:t>
            </a:r>
            <a:r>
              <a:rPr sz="900" dirty="0">
                <a:latin typeface="Comic Sans MS"/>
                <a:cs typeface="Comic Sans MS"/>
              </a:rPr>
              <a:t> </a:t>
            </a:r>
            <a:r>
              <a:rPr sz="900" spc="-5" dirty="0">
                <a:latin typeface="Comic Sans MS"/>
                <a:cs typeface="Comic Sans MS"/>
              </a:rPr>
              <a:t>aplicaciones,</a:t>
            </a:r>
            <a:r>
              <a:rPr sz="900" dirty="0">
                <a:latin typeface="Comic Sans MS"/>
                <a:cs typeface="Comic Sans MS"/>
              </a:rPr>
              <a:t> </a:t>
            </a:r>
            <a:r>
              <a:rPr sz="900" spc="-5" dirty="0">
                <a:latin typeface="Comic Sans MS"/>
                <a:cs typeface="Comic Sans MS"/>
              </a:rPr>
              <a:t>es </a:t>
            </a:r>
            <a:r>
              <a:rPr sz="900" dirty="0">
                <a:latin typeface="Comic Sans MS"/>
                <a:cs typeface="Comic Sans MS"/>
              </a:rPr>
              <a:t> </a:t>
            </a:r>
            <a:r>
              <a:rPr sz="900" spc="-5" dirty="0">
                <a:latin typeface="Comic Sans MS"/>
                <a:cs typeface="Comic Sans MS"/>
              </a:rPr>
              <a:t>ventajoso tener un relé de respaldo de tierra fuera de </a:t>
            </a:r>
            <a:r>
              <a:rPr sz="900" dirty="0">
                <a:latin typeface="Comic Sans MS"/>
                <a:cs typeface="Comic Sans MS"/>
              </a:rPr>
              <a:t> </a:t>
            </a:r>
            <a:r>
              <a:rPr sz="900" spc="-5" dirty="0">
                <a:latin typeface="Comic Sans MS"/>
                <a:cs typeface="Comic Sans MS"/>
              </a:rPr>
              <a:t>línea y en línea.</a:t>
            </a:r>
            <a:r>
              <a:rPr sz="900" dirty="0">
                <a:latin typeface="Comic Sans MS"/>
                <a:cs typeface="Comic Sans MS"/>
              </a:rPr>
              <a:t> </a:t>
            </a:r>
            <a:r>
              <a:rPr sz="900" spc="-5" dirty="0">
                <a:latin typeface="Comic Sans MS"/>
                <a:cs typeface="Comic Sans MS"/>
              </a:rPr>
              <a:t>Antes de la sincronización, el relé de </a:t>
            </a:r>
            <a:r>
              <a:rPr sz="900" dirty="0">
                <a:latin typeface="Comic Sans MS"/>
                <a:cs typeface="Comic Sans MS"/>
              </a:rPr>
              <a:t> </a:t>
            </a:r>
            <a:r>
              <a:rPr sz="900" spc="-5" dirty="0">
                <a:latin typeface="Comic Sans MS"/>
                <a:cs typeface="Comic Sans MS"/>
              </a:rPr>
              <a:t>tierra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ajuste</a:t>
            </a:r>
            <a:r>
              <a:rPr sz="900" dirty="0">
                <a:latin typeface="Comic Sans MS"/>
                <a:cs typeface="Comic Sans MS"/>
              </a:rPr>
              <a:t> </a:t>
            </a:r>
            <a:r>
              <a:rPr sz="900" spc="-5" dirty="0">
                <a:latin typeface="Comic Sans MS"/>
                <a:cs typeface="Comic Sans MS"/>
              </a:rPr>
              <a:t>bajo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conectado</a:t>
            </a:r>
            <a:r>
              <a:rPr sz="900" spc="254" dirty="0">
                <a:latin typeface="Comic Sans MS"/>
                <a:cs typeface="Comic Sans MS"/>
              </a:rPr>
              <a:t> </a:t>
            </a:r>
            <a:r>
              <a:rPr sz="900" spc="-5" dirty="0">
                <a:latin typeface="Comic Sans MS"/>
                <a:cs typeface="Comic Sans MS"/>
              </a:rPr>
              <a:t>en </a:t>
            </a:r>
            <a:r>
              <a:rPr sz="900" dirty="0">
                <a:latin typeface="Comic Sans MS"/>
                <a:cs typeface="Comic Sans MS"/>
              </a:rPr>
              <a:t> </a:t>
            </a:r>
            <a:r>
              <a:rPr sz="900" spc="-5" dirty="0">
                <a:latin typeface="Comic Sans MS"/>
                <a:cs typeface="Comic Sans MS"/>
              </a:rPr>
              <a:t>unidad puede proteger las boquillas de alta tensión del </a:t>
            </a:r>
            <a:r>
              <a:rPr sz="900" dirty="0">
                <a:latin typeface="Comic Sans MS"/>
                <a:cs typeface="Comic Sans MS"/>
              </a:rPr>
              <a:t> </a:t>
            </a:r>
            <a:r>
              <a:rPr sz="900" spc="-5" dirty="0">
                <a:latin typeface="Comic Sans MS"/>
                <a:cs typeface="Comic Sans MS"/>
              </a:rPr>
              <a:t>transformador y los conductores a los interruptores 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alta</a:t>
            </a:r>
            <a:r>
              <a:rPr sz="900" dirty="0">
                <a:latin typeface="Comic Sans MS"/>
                <a:cs typeface="Comic Sans MS"/>
              </a:rPr>
              <a:t> </a:t>
            </a:r>
            <a:r>
              <a:rPr sz="900" spc="-5" dirty="0">
                <a:latin typeface="Comic Sans MS"/>
                <a:cs typeface="Comic Sans MS"/>
              </a:rPr>
              <a:t>rapidez.</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interruptor del generador abierto, no hay necesidad de </a:t>
            </a:r>
            <a:r>
              <a:rPr sz="900" dirty="0">
                <a:latin typeface="Comic Sans MS"/>
                <a:cs typeface="Comic Sans MS"/>
              </a:rPr>
              <a:t> </a:t>
            </a:r>
            <a:r>
              <a:rPr sz="900" spc="-5" dirty="0">
                <a:latin typeface="Comic Sans MS"/>
                <a:cs typeface="Comic Sans MS"/>
              </a:rPr>
              <a:t>coordinar</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generador </a:t>
            </a:r>
            <a:r>
              <a:rPr sz="900" dirty="0">
                <a:latin typeface="Comic Sans MS"/>
                <a:cs typeface="Comic Sans MS"/>
              </a:rPr>
              <a:t> </a:t>
            </a:r>
            <a:r>
              <a:rPr sz="900" spc="-5" dirty="0">
                <a:latin typeface="Comic Sans MS"/>
                <a:cs typeface="Comic Sans MS"/>
              </a:rPr>
              <a:t>conectado</a:t>
            </a:r>
            <a:r>
              <a:rPr sz="900" spc="140" dirty="0">
                <a:latin typeface="Comic Sans MS"/>
                <a:cs typeface="Comic Sans MS"/>
              </a:rPr>
              <a:t> </a:t>
            </a:r>
            <a:r>
              <a:rPr sz="900" spc="-5" dirty="0">
                <a:latin typeface="Comic Sans MS"/>
                <a:cs typeface="Comic Sans MS"/>
              </a:rPr>
              <a:t>directo</a:t>
            </a:r>
            <a:r>
              <a:rPr sz="900" spc="135" dirty="0">
                <a:latin typeface="Comic Sans MS"/>
                <a:cs typeface="Comic Sans MS"/>
              </a:rPr>
              <a:t> </a:t>
            </a:r>
            <a:r>
              <a:rPr sz="900" spc="-5" dirty="0">
                <a:latin typeface="Comic Sans MS"/>
                <a:cs typeface="Comic Sans MS"/>
              </a:rPr>
              <a:t>puede</a:t>
            </a:r>
            <a:r>
              <a:rPr sz="900" spc="135" dirty="0">
                <a:latin typeface="Comic Sans MS"/>
                <a:cs typeface="Comic Sans MS"/>
              </a:rPr>
              <a:t> </a:t>
            </a:r>
            <a:r>
              <a:rPr sz="900" spc="-5" dirty="0">
                <a:latin typeface="Comic Sans MS"/>
                <a:cs typeface="Comic Sans MS"/>
              </a:rPr>
              <a:t>tener</a:t>
            </a:r>
            <a:r>
              <a:rPr sz="900" spc="140" dirty="0">
                <a:latin typeface="Comic Sans MS"/>
                <a:cs typeface="Comic Sans MS"/>
              </a:rPr>
              <a:t> </a:t>
            </a:r>
            <a:r>
              <a:rPr sz="900" spc="-5" dirty="0">
                <a:latin typeface="Comic Sans MS"/>
                <a:cs typeface="Comic Sans MS"/>
              </a:rPr>
              <a:t>protección</a:t>
            </a:r>
            <a:r>
              <a:rPr sz="900" spc="135" dirty="0">
                <a:latin typeface="Comic Sans MS"/>
                <a:cs typeface="Comic Sans MS"/>
              </a:rPr>
              <a:t> </a:t>
            </a:r>
            <a:r>
              <a:rPr sz="900" spc="-5" dirty="0">
                <a:latin typeface="Comic Sans MS"/>
                <a:cs typeface="Comic Sans MS"/>
              </a:rPr>
              <a:t>de</a:t>
            </a:r>
            <a:r>
              <a:rPr sz="900" spc="135" dirty="0">
                <a:latin typeface="Comic Sans MS"/>
                <a:cs typeface="Comic Sans MS"/>
              </a:rPr>
              <a:t> </a:t>
            </a:r>
            <a:r>
              <a:rPr sz="900" spc="-5" dirty="0">
                <a:latin typeface="Comic Sans MS"/>
                <a:cs typeface="Comic Sans MS"/>
              </a:rPr>
              <a:t>tierra</a:t>
            </a:r>
            <a:r>
              <a:rPr sz="900" spc="135" dirty="0">
                <a:latin typeface="Comic Sans MS"/>
                <a:cs typeface="Comic Sans MS"/>
              </a:rPr>
              <a:t> </a:t>
            </a:r>
            <a:r>
              <a:rPr sz="900" spc="-5" dirty="0">
                <a:latin typeface="Comic Sans MS"/>
                <a:cs typeface="Comic Sans MS"/>
              </a:rPr>
              <a:t>de</a:t>
            </a:r>
            <a:endParaRPr sz="900">
              <a:latin typeface="Comic Sans MS"/>
              <a:cs typeface="Comic Sans MS"/>
            </a:endParaRPr>
          </a:p>
        </p:txBody>
      </p:sp>
      <p:sp>
        <p:nvSpPr>
          <p:cNvPr id="8" name="object 8"/>
          <p:cNvSpPr txBox="1"/>
          <p:nvPr/>
        </p:nvSpPr>
        <p:spPr>
          <a:xfrm>
            <a:off x="9425492" y="877111"/>
            <a:ext cx="3053715" cy="82169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alta</a:t>
            </a:r>
            <a:r>
              <a:rPr sz="900" dirty="0">
                <a:latin typeface="Comic Sans MS"/>
                <a:cs typeface="Comic Sans MS"/>
              </a:rPr>
              <a:t> </a:t>
            </a:r>
            <a:r>
              <a:rPr sz="900" spc="-5" dirty="0">
                <a:latin typeface="Comic Sans MS"/>
                <a:cs typeface="Comic Sans MS"/>
              </a:rPr>
              <a:t>rapidez</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zona</a:t>
            </a:r>
            <a:r>
              <a:rPr sz="900" dirty="0">
                <a:latin typeface="Comic Sans MS"/>
                <a:cs typeface="Comic Sans MS"/>
              </a:rPr>
              <a:t> </a:t>
            </a:r>
            <a:r>
              <a:rPr sz="900" spc="-5" dirty="0">
                <a:latin typeface="Comic Sans MS"/>
                <a:cs typeface="Comic Sans MS"/>
              </a:rPr>
              <a:t>fuera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a:t>
            </a:r>
            <a:r>
              <a:rPr sz="900" spc="210" dirty="0">
                <a:latin typeface="Comic Sans MS"/>
                <a:cs typeface="Comic Sans MS"/>
              </a:rPr>
              <a:t> </a:t>
            </a:r>
            <a:r>
              <a:rPr sz="900" spc="-5" dirty="0">
                <a:latin typeface="Comic Sans MS"/>
                <a:cs typeface="Comic Sans MS"/>
              </a:rPr>
              <a:t>en</a:t>
            </a:r>
            <a:r>
              <a:rPr sz="900" spc="215" dirty="0">
                <a:latin typeface="Comic Sans MS"/>
                <a:cs typeface="Comic Sans MS"/>
              </a:rPr>
              <a:t> </a:t>
            </a:r>
            <a:r>
              <a:rPr sz="900" spc="-5" dirty="0">
                <a:latin typeface="Comic Sans MS"/>
                <a:cs typeface="Comic Sans MS"/>
              </a:rPr>
              <a:t>operación</a:t>
            </a:r>
            <a:r>
              <a:rPr sz="900" spc="220" dirty="0">
                <a:latin typeface="Comic Sans MS"/>
                <a:cs typeface="Comic Sans MS"/>
              </a:rPr>
              <a:t> </a:t>
            </a:r>
            <a:r>
              <a:rPr sz="900" spc="-5" dirty="0">
                <a:latin typeface="Comic Sans MS"/>
                <a:cs typeface="Comic Sans MS"/>
              </a:rPr>
              <a:t>fuera</a:t>
            </a:r>
            <a:r>
              <a:rPr sz="900" spc="210" dirty="0">
                <a:latin typeface="Comic Sans MS"/>
                <a:cs typeface="Comic Sans MS"/>
              </a:rPr>
              <a:t> </a:t>
            </a:r>
            <a:r>
              <a:rPr sz="900" spc="-5" dirty="0">
                <a:latin typeface="Comic Sans MS"/>
                <a:cs typeface="Comic Sans MS"/>
              </a:rPr>
              <a:t>de</a:t>
            </a:r>
            <a:r>
              <a:rPr sz="900" spc="215" dirty="0">
                <a:latin typeface="Comic Sans MS"/>
                <a:cs typeface="Comic Sans MS"/>
              </a:rPr>
              <a:t> </a:t>
            </a:r>
            <a:r>
              <a:rPr sz="900" spc="-5" dirty="0">
                <a:latin typeface="Comic Sans MS"/>
                <a:cs typeface="Comic Sans MS"/>
              </a:rPr>
              <a:t>línea.</a:t>
            </a:r>
            <a:r>
              <a:rPr sz="900" spc="170" dirty="0">
                <a:latin typeface="Comic Sans MS"/>
                <a:cs typeface="Comic Sans MS"/>
              </a:rPr>
              <a:t> </a:t>
            </a:r>
            <a:r>
              <a:rPr sz="900" spc="-5" dirty="0">
                <a:latin typeface="Comic Sans MS"/>
                <a:cs typeface="Comic Sans MS"/>
              </a:rPr>
              <a:t>El</a:t>
            </a:r>
            <a:r>
              <a:rPr sz="900" spc="210" dirty="0">
                <a:latin typeface="Comic Sans MS"/>
                <a:cs typeface="Comic Sans MS"/>
              </a:rPr>
              <a:t> </a:t>
            </a:r>
            <a:r>
              <a:rPr sz="900" spc="-5" dirty="0">
                <a:latin typeface="Comic Sans MS"/>
                <a:cs typeface="Comic Sans MS"/>
              </a:rPr>
              <a:t>relé</a:t>
            </a:r>
            <a:r>
              <a:rPr sz="900" spc="215" dirty="0">
                <a:latin typeface="Comic Sans MS"/>
                <a:cs typeface="Comic Sans MS"/>
              </a:rPr>
              <a:t> </a:t>
            </a:r>
            <a:r>
              <a:rPr sz="900" spc="-5" dirty="0">
                <a:latin typeface="Comic Sans MS"/>
                <a:cs typeface="Comic Sans MS"/>
              </a:rPr>
              <a:t>usado </a:t>
            </a:r>
            <a:r>
              <a:rPr sz="900" spc="-260" dirty="0">
                <a:latin typeface="Comic Sans MS"/>
                <a:cs typeface="Comic Sans MS"/>
              </a:rPr>
              <a:t> </a:t>
            </a:r>
            <a:r>
              <a:rPr sz="900" spc="-5" dirty="0">
                <a:latin typeface="Comic Sans MS"/>
                <a:cs typeface="Comic Sans MS"/>
              </a:rPr>
              <a:t>para la protección de respaldo de tierra es un relé de </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característica</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inverso</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muy</a:t>
            </a:r>
            <a:r>
              <a:rPr sz="900" dirty="0">
                <a:latin typeface="Comic Sans MS"/>
                <a:cs typeface="Comic Sans MS"/>
              </a:rPr>
              <a:t> </a:t>
            </a:r>
            <a:r>
              <a:rPr sz="900" spc="-5" dirty="0">
                <a:latin typeface="Comic Sans MS"/>
                <a:cs typeface="Comic Sans MS"/>
              </a:rPr>
              <a:t>inverso.</a:t>
            </a:r>
            <a:endParaRPr sz="900">
              <a:latin typeface="Comic Sans MS"/>
              <a:cs typeface="Comic Sans MS"/>
            </a:endParaRPr>
          </a:p>
        </p:txBody>
      </p:sp>
      <p:sp>
        <p:nvSpPr>
          <p:cNvPr id="9" name="object 9"/>
          <p:cNvSpPr txBox="1"/>
          <p:nvPr/>
        </p:nvSpPr>
        <p:spPr>
          <a:xfrm>
            <a:off x="9425491" y="1825630"/>
            <a:ext cx="3054350" cy="145859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Este relé fuera de línea debe ser ajustado con un ajuste </a:t>
            </a:r>
            <a:r>
              <a:rPr sz="900" dirty="0">
                <a:latin typeface="Comic Sans MS"/>
                <a:cs typeface="Comic Sans MS"/>
              </a:rPr>
              <a:t> </a:t>
            </a:r>
            <a:r>
              <a:rPr sz="900" spc="-5" dirty="0">
                <a:latin typeface="Comic Sans MS"/>
                <a:cs typeface="Comic Sans MS"/>
              </a:rPr>
              <a:t>mínimo.</a:t>
            </a:r>
            <a:r>
              <a:rPr sz="900" dirty="0">
                <a:latin typeface="Comic Sans MS"/>
                <a:cs typeface="Comic Sans MS"/>
              </a:rPr>
              <a:t> </a:t>
            </a:r>
            <a:r>
              <a:rPr sz="900" spc="-5" dirty="0">
                <a:latin typeface="Comic Sans MS"/>
                <a:cs typeface="Comic Sans MS"/>
              </a:rPr>
              <a:t>El relé dentro de línea debe ser ajustado para </a:t>
            </a:r>
            <a:r>
              <a:rPr sz="900" dirty="0">
                <a:latin typeface="Comic Sans MS"/>
                <a:cs typeface="Comic Sans MS"/>
              </a:rPr>
              <a:t> </a:t>
            </a:r>
            <a:r>
              <a:rPr sz="900" spc="-5" dirty="0">
                <a:latin typeface="Comic Sans MS"/>
                <a:cs typeface="Comic Sans MS"/>
              </a:rPr>
              <a:t>coordinar</a:t>
            </a:r>
            <a:r>
              <a:rPr sz="900" spc="150" dirty="0">
                <a:latin typeface="Comic Sans MS"/>
                <a:cs typeface="Comic Sans MS"/>
              </a:rPr>
              <a:t> </a:t>
            </a:r>
            <a:r>
              <a:rPr sz="900" spc="-5" dirty="0">
                <a:latin typeface="Comic Sans MS"/>
                <a:cs typeface="Comic Sans MS"/>
              </a:rPr>
              <a:t>con</a:t>
            </a:r>
            <a:r>
              <a:rPr sz="900" spc="160" dirty="0">
                <a:latin typeface="Comic Sans MS"/>
                <a:cs typeface="Comic Sans MS"/>
              </a:rPr>
              <a:t> </a:t>
            </a:r>
            <a:r>
              <a:rPr sz="900" spc="-5" dirty="0">
                <a:latin typeface="Comic Sans MS"/>
                <a:cs typeface="Comic Sans MS"/>
              </a:rPr>
              <a:t>la</a:t>
            </a:r>
            <a:r>
              <a:rPr sz="900" spc="155" dirty="0">
                <a:latin typeface="Comic Sans MS"/>
                <a:cs typeface="Comic Sans MS"/>
              </a:rPr>
              <a:t> </a:t>
            </a:r>
            <a:r>
              <a:rPr sz="900" spc="-5" dirty="0">
                <a:latin typeface="Comic Sans MS"/>
                <a:cs typeface="Comic Sans MS"/>
              </a:rPr>
              <a:t>protección</a:t>
            </a:r>
            <a:r>
              <a:rPr sz="900" spc="155" dirty="0">
                <a:latin typeface="Comic Sans MS"/>
                <a:cs typeface="Comic Sans MS"/>
              </a:rPr>
              <a:t> </a:t>
            </a:r>
            <a:r>
              <a:rPr sz="900" spc="-5" dirty="0">
                <a:latin typeface="Comic Sans MS"/>
                <a:cs typeface="Comic Sans MS"/>
              </a:rPr>
              <a:t>de</a:t>
            </a:r>
            <a:r>
              <a:rPr sz="900" spc="155" dirty="0">
                <a:latin typeface="Comic Sans MS"/>
                <a:cs typeface="Comic Sans MS"/>
              </a:rPr>
              <a:t> </a:t>
            </a:r>
            <a:r>
              <a:rPr sz="900" spc="-5" dirty="0">
                <a:latin typeface="Comic Sans MS"/>
                <a:cs typeface="Comic Sans MS"/>
              </a:rPr>
              <a:t>falla</a:t>
            </a:r>
            <a:r>
              <a:rPr sz="900" spc="150" dirty="0">
                <a:latin typeface="Comic Sans MS"/>
                <a:cs typeface="Comic Sans MS"/>
              </a:rPr>
              <a:t> </a:t>
            </a:r>
            <a:r>
              <a:rPr sz="900" spc="-5" dirty="0">
                <a:latin typeface="Comic Sans MS"/>
                <a:cs typeface="Comic Sans MS"/>
              </a:rPr>
              <a:t>a</a:t>
            </a:r>
            <a:r>
              <a:rPr sz="900" spc="155" dirty="0">
                <a:latin typeface="Comic Sans MS"/>
                <a:cs typeface="Comic Sans MS"/>
              </a:rPr>
              <a:t> </a:t>
            </a:r>
            <a:r>
              <a:rPr sz="900" spc="-5" dirty="0">
                <a:latin typeface="Comic Sans MS"/>
                <a:cs typeface="Comic Sans MS"/>
              </a:rPr>
              <a:t>tierra</a:t>
            </a:r>
            <a:r>
              <a:rPr sz="900" spc="150" dirty="0">
                <a:latin typeface="Comic Sans MS"/>
                <a:cs typeface="Comic Sans MS"/>
              </a:rPr>
              <a:t> </a:t>
            </a:r>
            <a:r>
              <a:rPr sz="900" spc="-5" dirty="0">
                <a:latin typeface="Comic Sans MS"/>
                <a:cs typeface="Comic Sans MS"/>
              </a:rPr>
              <a:t>más</a:t>
            </a:r>
            <a:r>
              <a:rPr sz="900" spc="155" dirty="0">
                <a:latin typeface="Comic Sans MS"/>
                <a:cs typeface="Comic Sans MS"/>
              </a:rPr>
              <a:t> </a:t>
            </a:r>
            <a:r>
              <a:rPr sz="900" spc="-5" dirty="0">
                <a:latin typeface="Comic Sans MS"/>
                <a:cs typeface="Comic Sans MS"/>
              </a:rPr>
              <a:t>lenta </a:t>
            </a:r>
            <a:r>
              <a:rPr sz="900" spc="-254" dirty="0">
                <a:latin typeface="Comic Sans MS"/>
                <a:cs typeface="Comic Sans MS"/>
              </a:rPr>
              <a:t> </a:t>
            </a:r>
            <a:r>
              <a:rPr sz="900" spc="-5" dirty="0">
                <a:latin typeface="Comic Sans MS"/>
                <a:cs typeface="Comic Sans MS"/>
              </a:rPr>
              <a:t>del sistema.</a:t>
            </a:r>
            <a:r>
              <a:rPr sz="900" dirty="0">
                <a:latin typeface="Comic Sans MS"/>
                <a:cs typeface="Comic Sans MS"/>
              </a:rPr>
              <a:t> </a:t>
            </a:r>
            <a:r>
              <a:rPr sz="900" spc="-5" dirty="0">
                <a:latin typeface="Comic Sans MS"/>
                <a:cs typeface="Comic Sans MS"/>
              </a:rPr>
              <a:t>Se debe poner especial atención para la </a:t>
            </a:r>
            <a:r>
              <a:rPr sz="900" dirty="0">
                <a:latin typeface="Comic Sans MS"/>
                <a:cs typeface="Comic Sans MS"/>
              </a:rPr>
              <a:t> </a:t>
            </a:r>
            <a:r>
              <a:rPr sz="900" spc="-5" dirty="0">
                <a:latin typeface="Comic Sans MS"/>
                <a:cs typeface="Comic Sans MS"/>
              </a:rPr>
              <a:t>coordinación</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distancia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tierra </a:t>
            </a:r>
            <a:r>
              <a:rPr sz="900" spc="-254" dirty="0">
                <a:latin typeface="Comic Sans MS"/>
                <a:cs typeface="Comic Sans MS"/>
              </a:rPr>
              <a:t> </a:t>
            </a:r>
            <a:r>
              <a:rPr sz="900" spc="-5" dirty="0">
                <a:latin typeface="Comic Sans MS"/>
                <a:cs typeface="Comic Sans MS"/>
              </a:rPr>
              <a:t>sobre las líneas de transmisión.</a:t>
            </a:r>
            <a:r>
              <a:rPr sz="900" dirty="0">
                <a:latin typeface="Comic Sans MS"/>
                <a:cs typeface="Comic Sans MS"/>
              </a:rPr>
              <a:t> </a:t>
            </a:r>
            <a:r>
              <a:rPr sz="900" spc="-5" dirty="0">
                <a:latin typeface="Comic Sans MS"/>
                <a:cs typeface="Comic Sans MS"/>
              </a:rPr>
              <a:t>Cualquier falla a tierra </a:t>
            </a:r>
            <a:r>
              <a:rPr sz="900" dirty="0">
                <a:latin typeface="Comic Sans MS"/>
                <a:cs typeface="Comic Sans MS"/>
              </a:rPr>
              <a:t> </a:t>
            </a:r>
            <a:r>
              <a:rPr sz="900" spc="-5" dirty="0">
                <a:latin typeface="Comic Sans MS"/>
                <a:cs typeface="Comic Sans MS"/>
              </a:rPr>
              <a:t>con resistencia de arco fuera del alcance del relé de </a:t>
            </a:r>
            <a:r>
              <a:rPr sz="900" dirty="0">
                <a:latin typeface="Comic Sans MS"/>
                <a:cs typeface="Comic Sans MS"/>
              </a:rPr>
              <a:t> </a:t>
            </a:r>
            <a:r>
              <a:rPr sz="900" spc="-5" dirty="0">
                <a:latin typeface="Comic Sans MS"/>
                <a:cs typeface="Comic Sans MS"/>
              </a:rPr>
              <a:t>distancia de tierra, no debe ser vista por los relés de </a:t>
            </a:r>
            <a:r>
              <a:rPr sz="900" dirty="0">
                <a:latin typeface="Comic Sans MS"/>
                <a:cs typeface="Comic Sans MS"/>
              </a:rPr>
              <a:t> </a:t>
            </a:r>
            <a:r>
              <a:rPr sz="900" spc="-10" dirty="0">
                <a:latin typeface="Comic Sans MS"/>
                <a:cs typeface="Comic Sans MS"/>
              </a:rPr>
              <a:t>respaldo</a:t>
            </a:r>
            <a:r>
              <a:rPr sz="900" spc="-5" dirty="0">
                <a:latin typeface="Comic Sans MS"/>
                <a:cs typeface="Comic Sans MS"/>
              </a:rPr>
              <a:t> de</a:t>
            </a:r>
            <a:r>
              <a:rPr sz="900" dirty="0">
                <a:latin typeface="Comic Sans MS"/>
                <a:cs typeface="Comic Sans MS"/>
              </a:rPr>
              <a:t> </a:t>
            </a:r>
            <a:r>
              <a:rPr sz="900" spc="-5" dirty="0">
                <a:latin typeface="Comic Sans MS"/>
                <a:cs typeface="Comic Sans MS"/>
              </a:rPr>
              <a:t>tierra.</a:t>
            </a:r>
            <a:endParaRPr sz="900">
              <a:latin typeface="Comic Sans MS"/>
              <a:cs typeface="Comic Sans MS"/>
            </a:endParaRPr>
          </a:p>
        </p:txBody>
      </p:sp>
      <p:sp>
        <p:nvSpPr>
          <p:cNvPr id="10" name="object 10"/>
          <p:cNvSpPr txBox="1"/>
          <p:nvPr/>
        </p:nvSpPr>
        <p:spPr>
          <a:xfrm>
            <a:off x="9425491" y="3411058"/>
            <a:ext cx="3054350" cy="145859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 protección de respaldo de tierra debe operar para </a:t>
            </a:r>
            <a:r>
              <a:rPr sz="900" dirty="0">
                <a:latin typeface="Comic Sans MS"/>
                <a:cs typeface="Comic Sans MS"/>
              </a:rPr>
              <a:t> </a:t>
            </a:r>
            <a:r>
              <a:rPr sz="900" spc="-5" dirty="0">
                <a:latin typeface="Comic Sans MS"/>
                <a:cs typeface="Comic Sans MS"/>
              </a:rPr>
              <a:t>fallas</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tierra</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extremo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todas</a:t>
            </a:r>
            <a:r>
              <a:rPr sz="900" spc="254" dirty="0">
                <a:latin typeface="Comic Sans MS"/>
                <a:cs typeface="Comic Sans MS"/>
              </a:rPr>
              <a:t> </a:t>
            </a:r>
            <a:r>
              <a:rPr sz="900" spc="-5" dirty="0">
                <a:latin typeface="Comic Sans MS"/>
                <a:cs typeface="Comic Sans MS"/>
              </a:rPr>
              <a:t>las</a:t>
            </a:r>
            <a:r>
              <a:rPr sz="900" spc="260" dirty="0">
                <a:latin typeface="Comic Sans MS"/>
                <a:cs typeface="Comic Sans MS"/>
              </a:rPr>
              <a:t> </a:t>
            </a:r>
            <a:r>
              <a:rPr sz="900" spc="-5" dirty="0">
                <a:latin typeface="Comic Sans MS"/>
                <a:cs typeface="Comic Sans MS"/>
              </a:rPr>
              <a:t>líneas que </a:t>
            </a:r>
            <a:r>
              <a:rPr sz="900" spc="-254" dirty="0">
                <a:latin typeface="Comic Sans MS"/>
                <a:cs typeface="Comic Sans MS"/>
              </a:rPr>
              <a:t> </a:t>
            </a:r>
            <a:r>
              <a:rPr sz="900" spc="-5" dirty="0">
                <a:latin typeface="Comic Sans MS"/>
                <a:cs typeface="Comic Sans MS"/>
              </a:rPr>
              <a:t>salen de la subestación.</a:t>
            </a:r>
            <a:r>
              <a:rPr sz="900" dirty="0">
                <a:latin typeface="Comic Sans MS"/>
                <a:cs typeface="Comic Sans MS"/>
              </a:rPr>
              <a:t> </a:t>
            </a:r>
            <a:r>
              <a:rPr sz="900" spc="-5" dirty="0">
                <a:latin typeface="Comic Sans MS"/>
                <a:cs typeface="Comic Sans MS"/>
              </a:rPr>
              <a:t>La coordinación requiere que el </a:t>
            </a:r>
            <a:r>
              <a:rPr sz="900" dirty="0">
                <a:latin typeface="Comic Sans MS"/>
                <a:cs typeface="Comic Sans MS"/>
              </a:rPr>
              <a:t> </a:t>
            </a:r>
            <a:r>
              <a:rPr sz="900" spc="-5" dirty="0">
                <a:latin typeface="Comic Sans MS"/>
                <a:cs typeface="Comic Sans MS"/>
              </a:rPr>
              <a:t>pickup sea al menos del 15% al 25% mayor que el ajuste </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tierra</a:t>
            </a:r>
            <a:r>
              <a:rPr sz="900" dirty="0">
                <a:latin typeface="Comic Sans MS"/>
                <a:cs typeface="Comic Sans MS"/>
              </a:rPr>
              <a:t> </a:t>
            </a:r>
            <a:r>
              <a:rPr sz="900" spc="-5" dirty="0">
                <a:latin typeface="Comic Sans MS"/>
                <a:cs typeface="Comic Sans MS"/>
              </a:rPr>
              <a:t>mayor.</a:t>
            </a:r>
            <a:r>
              <a:rPr sz="900" spc="260" dirty="0">
                <a:latin typeface="Comic Sans MS"/>
                <a:cs typeface="Comic Sans MS"/>
              </a:rPr>
              <a:t> </a:t>
            </a:r>
            <a:r>
              <a:rPr sz="900" spc="-5" dirty="0">
                <a:latin typeface="Comic Sans MS"/>
                <a:cs typeface="Comic Sans MS"/>
              </a:rPr>
              <a:t>Para</a:t>
            </a:r>
            <a:r>
              <a:rPr sz="900" spc="254" dirty="0">
                <a:latin typeface="Comic Sans MS"/>
                <a:cs typeface="Comic Sans MS"/>
              </a:rPr>
              <a:t> </a:t>
            </a:r>
            <a:r>
              <a:rPr sz="900" spc="-5" dirty="0">
                <a:latin typeface="Comic Sans MS"/>
                <a:cs typeface="Comic Sans MS"/>
              </a:rPr>
              <a:t>líneas</a:t>
            </a:r>
            <a:r>
              <a:rPr sz="900" spc="260" dirty="0">
                <a:latin typeface="Comic Sans MS"/>
                <a:cs typeface="Comic Sans MS"/>
              </a:rPr>
              <a:t> </a:t>
            </a:r>
            <a:r>
              <a:rPr sz="900" spc="-5" dirty="0">
                <a:latin typeface="Comic Sans MS"/>
                <a:cs typeface="Comic Sans MS"/>
              </a:rPr>
              <a:t>protegidas con </a:t>
            </a:r>
            <a:r>
              <a:rPr sz="900" spc="-254" dirty="0">
                <a:latin typeface="Comic Sans MS"/>
                <a:cs typeface="Comic Sans MS"/>
              </a:rPr>
              <a:t> </a:t>
            </a:r>
            <a:r>
              <a:rPr sz="900" spc="-5" dirty="0">
                <a:latin typeface="Comic Sans MS"/>
                <a:cs typeface="Comic Sans MS"/>
              </a:rPr>
              <a:t>relés de distancia de línea, el relé de respaldo debe ser </a:t>
            </a:r>
            <a:r>
              <a:rPr sz="900" dirty="0">
                <a:latin typeface="Comic Sans MS"/>
                <a:cs typeface="Comic Sans MS"/>
              </a:rPr>
              <a:t> </a:t>
            </a:r>
            <a:r>
              <a:rPr sz="900" spc="-5" dirty="0">
                <a:latin typeface="Comic Sans MS"/>
                <a:cs typeface="Comic Sans MS"/>
              </a:rPr>
              <a:t>ajustado</a:t>
            </a:r>
            <a:r>
              <a:rPr sz="900" dirty="0">
                <a:latin typeface="Comic Sans MS"/>
                <a:cs typeface="Comic Sans MS"/>
              </a:rPr>
              <a:t> </a:t>
            </a:r>
            <a:r>
              <a:rPr sz="900" spc="-5" dirty="0">
                <a:latin typeface="Comic Sans MS"/>
                <a:cs typeface="Comic Sans MS"/>
              </a:rPr>
              <a:t>arriba</a:t>
            </a:r>
            <a:r>
              <a:rPr sz="900" spc="254" dirty="0">
                <a:latin typeface="Comic Sans MS"/>
                <a:cs typeface="Comic Sans MS"/>
              </a:rPr>
              <a:t> </a:t>
            </a:r>
            <a:r>
              <a:rPr sz="900" spc="-5" dirty="0">
                <a:latin typeface="Comic Sans MS"/>
                <a:cs typeface="Comic Sans MS"/>
              </a:rPr>
              <a:t>del mayor límite de resistencia de falla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distancia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tierra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proporcionar</a:t>
            </a:r>
            <a:r>
              <a:rPr sz="900" dirty="0">
                <a:latin typeface="Comic Sans MS"/>
                <a:cs typeface="Comic Sans MS"/>
              </a:rPr>
              <a:t> </a:t>
            </a:r>
            <a:r>
              <a:rPr sz="900" spc="-5" dirty="0">
                <a:latin typeface="Comic Sans MS"/>
                <a:cs typeface="Comic Sans MS"/>
              </a:rPr>
              <a:t>coordinación.</a:t>
            </a:r>
            <a:endParaRPr sz="900">
              <a:latin typeface="Comic Sans MS"/>
              <a:cs typeface="Comic Sans MS"/>
            </a:endParaRPr>
          </a:p>
        </p:txBody>
      </p:sp>
      <p:sp>
        <p:nvSpPr>
          <p:cNvPr id="11" name="object 11"/>
          <p:cNvSpPr txBox="1"/>
          <p:nvPr/>
        </p:nvSpPr>
        <p:spPr>
          <a:xfrm>
            <a:off x="9425473" y="5167279"/>
            <a:ext cx="2525395" cy="323037"/>
          </a:xfrm>
          <a:prstGeom prst="rect">
            <a:avLst/>
          </a:prstGeom>
        </p:spPr>
        <p:txBody>
          <a:bodyPr vert="horz" wrap="square" lIns="0" tIns="12700" rIns="0" bIns="0" rtlCol="0">
            <a:spAutoFit/>
          </a:bodyPr>
          <a:lstStyle/>
          <a:p>
            <a:pPr marL="12700" marR="5080">
              <a:lnSpc>
                <a:spcPct val="116100"/>
              </a:lnSpc>
              <a:spcBef>
                <a:spcPts val="100"/>
              </a:spcBef>
            </a:pPr>
            <a:r>
              <a:rPr sz="900" b="1" spc="-5" dirty="0">
                <a:latin typeface="Comic Sans MS"/>
                <a:cs typeface="Comic Sans MS"/>
              </a:rPr>
              <a:t>RESPALDO</a:t>
            </a:r>
            <a:r>
              <a:rPr sz="900" b="1" dirty="0">
                <a:latin typeface="Comic Sans MS"/>
                <a:cs typeface="Comic Sans MS"/>
              </a:rPr>
              <a:t> </a:t>
            </a:r>
            <a:r>
              <a:rPr sz="900" b="1" spc="-5" dirty="0">
                <a:latin typeface="Comic Sans MS"/>
                <a:cs typeface="Comic Sans MS"/>
              </a:rPr>
              <a:t>DEL</a:t>
            </a:r>
            <a:r>
              <a:rPr sz="900" b="1" dirty="0">
                <a:latin typeface="Comic Sans MS"/>
                <a:cs typeface="Comic Sans MS"/>
              </a:rPr>
              <a:t> </a:t>
            </a:r>
            <a:r>
              <a:rPr sz="900" b="1" spc="-5" dirty="0">
                <a:latin typeface="Comic Sans MS"/>
                <a:cs typeface="Comic Sans MS"/>
              </a:rPr>
              <a:t>SISTEMA</a:t>
            </a:r>
            <a:r>
              <a:rPr sz="900" b="1" dirty="0">
                <a:latin typeface="Comic Sans MS"/>
                <a:cs typeface="Comic Sans MS"/>
              </a:rPr>
              <a:t> </a:t>
            </a:r>
            <a:r>
              <a:rPr sz="900" b="1" spc="-5" dirty="0">
                <a:latin typeface="Comic Sans MS"/>
                <a:cs typeface="Comic Sans MS"/>
              </a:rPr>
              <a:t>CON</a:t>
            </a:r>
            <a:r>
              <a:rPr sz="900" b="1" dirty="0">
                <a:latin typeface="Comic Sans MS"/>
                <a:cs typeface="Comic Sans MS"/>
              </a:rPr>
              <a:t> </a:t>
            </a:r>
            <a:r>
              <a:rPr sz="900" b="1" spc="-5" dirty="0">
                <a:latin typeface="Comic Sans MS"/>
                <a:cs typeface="Comic Sans MS"/>
              </a:rPr>
              <a:t>EL</a:t>
            </a:r>
            <a:r>
              <a:rPr sz="900" b="1" dirty="0">
                <a:latin typeface="Comic Sans MS"/>
                <a:cs typeface="Comic Sans MS"/>
              </a:rPr>
              <a:t> </a:t>
            </a:r>
            <a:r>
              <a:rPr sz="900" b="1" spc="-5" dirty="0">
                <a:latin typeface="Comic Sans MS"/>
                <a:cs typeface="Comic Sans MS"/>
              </a:rPr>
              <a:t>RELÉ</a:t>
            </a:r>
            <a:r>
              <a:rPr sz="900" b="1" spc="5" dirty="0">
                <a:latin typeface="Comic Sans MS"/>
                <a:cs typeface="Comic Sans MS"/>
              </a:rPr>
              <a:t> </a:t>
            </a:r>
            <a:r>
              <a:rPr sz="900" b="1" spc="-5" dirty="0">
                <a:latin typeface="Comic Sans MS"/>
                <a:cs typeface="Comic Sans MS"/>
              </a:rPr>
              <a:t>DE </a:t>
            </a:r>
            <a:r>
              <a:rPr sz="900" b="1" spc="-380" dirty="0">
                <a:latin typeface="Comic Sans MS"/>
                <a:cs typeface="Comic Sans MS"/>
              </a:rPr>
              <a:t> </a:t>
            </a:r>
            <a:r>
              <a:rPr sz="900" b="1" spc="-5" dirty="0">
                <a:latin typeface="Comic Sans MS"/>
                <a:cs typeface="Comic Sans MS"/>
              </a:rPr>
              <a:t>SECUENCIA</a:t>
            </a:r>
            <a:r>
              <a:rPr sz="900" b="1" dirty="0">
                <a:latin typeface="Comic Sans MS"/>
                <a:cs typeface="Comic Sans MS"/>
              </a:rPr>
              <a:t> </a:t>
            </a:r>
            <a:r>
              <a:rPr sz="900" b="1" spc="-5" dirty="0">
                <a:latin typeface="Comic Sans MS"/>
                <a:cs typeface="Comic Sans MS"/>
              </a:rPr>
              <a:t>NEGATIVA</a:t>
            </a:r>
            <a:r>
              <a:rPr sz="900" b="1" dirty="0">
                <a:latin typeface="Comic Sans MS"/>
                <a:cs typeface="Comic Sans MS"/>
              </a:rPr>
              <a:t> </a:t>
            </a:r>
            <a:r>
              <a:rPr sz="900" b="1" spc="-5" dirty="0">
                <a:latin typeface="Comic Sans MS"/>
                <a:cs typeface="Comic Sans MS"/>
              </a:rPr>
              <a:t>DEL</a:t>
            </a:r>
            <a:r>
              <a:rPr sz="900" b="1" dirty="0">
                <a:latin typeface="Comic Sans MS"/>
                <a:cs typeface="Comic Sans MS"/>
              </a:rPr>
              <a:t> </a:t>
            </a:r>
            <a:r>
              <a:rPr sz="900" b="1" spc="-5" dirty="0">
                <a:latin typeface="Comic Sans MS"/>
                <a:cs typeface="Comic Sans MS"/>
              </a:rPr>
              <a:t>GENERADOR</a:t>
            </a:r>
            <a:endParaRPr sz="900">
              <a:latin typeface="Comic Sans MS"/>
              <a:cs typeface="Comic Sans MS"/>
            </a:endParaRPr>
          </a:p>
        </p:txBody>
      </p:sp>
      <p:sp>
        <p:nvSpPr>
          <p:cNvPr id="12" name="object 12"/>
          <p:cNvSpPr txBox="1"/>
          <p:nvPr/>
        </p:nvSpPr>
        <p:spPr>
          <a:xfrm>
            <a:off x="9425472" y="5638115"/>
            <a:ext cx="3054350" cy="193675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Este relé ha sido cubierto con detalle en otra sección de </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tutorial,</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lo</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solo</a:t>
            </a:r>
            <a:r>
              <a:rPr sz="900" dirty="0">
                <a:latin typeface="Comic Sans MS"/>
                <a:cs typeface="Comic Sans MS"/>
              </a:rPr>
              <a:t> </a:t>
            </a:r>
            <a:r>
              <a:rPr sz="900" spc="-5" dirty="0">
                <a:latin typeface="Comic Sans MS"/>
                <a:cs typeface="Comic Sans MS"/>
              </a:rPr>
              <a:t>enfatizaremos</a:t>
            </a:r>
            <a:r>
              <a:rPr sz="900" dirty="0">
                <a:latin typeface="Comic Sans MS"/>
                <a:cs typeface="Comic Sans MS"/>
              </a:rPr>
              <a:t> </a:t>
            </a:r>
            <a:r>
              <a:rPr sz="900" spc="-5" dirty="0">
                <a:latin typeface="Comic Sans MS"/>
                <a:cs typeface="Comic Sans MS"/>
              </a:rPr>
              <a:t>las </a:t>
            </a:r>
            <a:r>
              <a:rPr sz="900" dirty="0">
                <a:latin typeface="Comic Sans MS"/>
                <a:cs typeface="Comic Sans MS"/>
              </a:rPr>
              <a:t> </a:t>
            </a:r>
            <a:r>
              <a:rPr sz="900" spc="-5" dirty="0">
                <a:latin typeface="Comic Sans MS"/>
                <a:cs typeface="Comic Sans MS"/>
              </a:rPr>
              <a:t>características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aplicadas</a:t>
            </a:r>
            <a:r>
              <a:rPr sz="900" dirty="0">
                <a:latin typeface="Comic Sans MS"/>
                <a:cs typeface="Comic Sans MS"/>
              </a:rPr>
              <a:t> </a:t>
            </a:r>
            <a:r>
              <a:rPr sz="900" spc="-5" dirty="0">
                <a:latin typeface="Comic Sans MS"/>
                <a:cs typeface="Comic Sans MS"/>
              </a:rPr>
              <a:t>como</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respaldo del sistema.</a:t>
            </a:r>
            <a:r>
              <a:rPr sz="900" dirty="0">
                <a:latin typeface="Comic Sans MS"/>
                <a:cs typeface="Comic Sans MS"/>
              </a:rPr>
              <a:t> </a:t>
            </a:r>
            <a:r>
              <a:rPr sz="900" spc="-5" dirty="0">
                <a:latin typeface="Comic Sans MS"/>
                <a:cs typeface="Comic Sans MS"/>
              </a:rPr>
              <a:t>El relé de secuencia negativa debe </a:t>
            </a:r>
            <a:r>
              <a:rPr sz="900" dirty="0">
                <a:latin typeface="Comic Sans MS"/>
                <a:cs typeface="Comic Sans MS"/>
              </a:rPr>
              <a:t> </a:t>
            </a:r>
            <a:r>
              <a:rPr sz="900" spc="-5" dirty="0">
                <a:latin typeface="Comic Sans MS"/>
                <a:cs typeface="Comic Sans MS"/>
              </a:rPr>
              <a:t>ser ajustado para proteger al generador basado en la </a:t>
            </a:r>
            <a:r>
              <a:rPr sz="900" dirty="0">
                <a:latin typeface="Comic Sans MS"/>
                <a:cs typeface="Comic Sans MS"/>
              </a:rPr>
              <a:t> </a:t>
            </a:r>
            <a:r>
              <a:rPr sz="900" spc="-5" dirty="0">
                <a:latin typeface="Comic Sans MS"/>
                <a:cs typeface="Comic Sans MS"/>
              </a:rPr>
              <a:t>capacidad</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nominal</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ANSI</a:t>
            </a:r>
            <a:r>
              <a:rPr sz="900" dirty="0">
                <a:latin typeface="Comic Sans MS"/>
                <a:cs typeface="Comic Sans MS"/>
              </a:rPr>
              <a:t> </a:t>
            </a:r>
            <a:r>
              <a:rPr sz="900" spc="-5" dirty="0">
                <a:latin typeface="Comic Sans MS"/>
                <a:cs typeface="Comic Sans MS"/>
              </a:rPr>
              <a:t>C50.13.</a:t>
            </a:r>
            <a:r>
              <a:rPr sz="900" dirty="0">
                <a:latin typeface="Comic Sans MS"/>
                <a:cs typeface="Comic Sans MS"/>
              </a:rPr>
              <a:t> </a:t>
            </a:r>
            <a:r>
              <a:rPr sz="900" spc="-5" dirty="0">
                <a:latin typeface="Comic Sans MS"/>
                <a:cs typeface="Comic Sans MS"/>
              </a:rPr>
              <a:t>Es </a:t>
            </a:r>
            <a:r>
              <a:rPr sz="900" spc="-254" dirty="0">
                <a:latin typeface="Comic Sans MS"/>
                <a:cs typeface="Comic Sans MS"/>
              </a:rPr>
              <a:t> </a:t>
            </a:r>
            <a:r>
              <a:rPr sz="900" spc="-5" dirty="0">
                <a:latin typeface="Comic Sans MS"/>
                <a:cs typeface="Comic Sans MS"/>
              </a:rPr>
              <a:t>deseable ajustar el relé para proteger por desbalances </a:t>
            </a:r>
            <a:r>
              <a:rPr sz="900" dirty="0">
                <a:latin typeface="Comic Sans MS"/>
                <a:cs typeface="Comic Sans MS"/>
              </a:rPr>
              <a:t> </a:t>
            </a:r>
            <a:r>
              <a:rPr sz="900" spc="-5" dirty="0">
                <a:latin typeface="Comic Sans MS"/>
                <a:cs typeface="Comic Sans MS"/>
              </a:rPr>
              <a:t>serie en el sistema las cuales requieren el uso de relés </a:t>
            </a:r>
            <a:r>
              <a:rPr sz="900" dirty="0">
                <a:latin typeface="Comic Sans MS"/>
                <a:cs typeface="Comic Sans MS"/>
              </a:rPr>
              <a:t> </a:t>
            </a:r>
            <a:r>
              <a:rPr sz="900" spc="-5" dirty="0">
                <a:latin typeface="Comic Sans MS"/>
                <a:cs typeface="Comic Sans MS"/>
              </a:rPr>
              <a:t>estáticos sensitivos.</a:t>
            </a:r>
            <a:r>
              <a:rPr sz="900" spc="254" dirty="0">
                <a:latin typeface="Comic Sans MS"/>
                <a:cs typeface="Comic Sans MS"/>
              </a:rPr>
              <a:t> </a:t>
            </a:r>
            <a:r>
              <a:rPr sz="900" spc="-5" dirty="0">
                <a:latin typeface="Comic Sans MS"/>
                <a:cs typeface="Comic Sans MS"/>
              </a:rPr>
              <a:t>Un ajuste bajo le permitirá al relé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proteger</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para </a:t>
            </a:r>
            <a:r>
              <a:rPr sz="900" spc="-254" dirty="0">
                <a:latin typeface="Comic Sans MS"/>
                <a:cs typeface="Comic Sans MS"/>
              </a:rPr>
              <a:t> </a:t>
            </a:r>
            <a:r>
              <a:rPr sz="900" spc="-5" dirty="0">
                <a:latin typeface="Comic Sans MS"/>
                <a:cs typeface="Comic Sans MS"/>
              </a:rPr>
              <a:t>condiciones de conductor abierto la cual no podrá ser </a:t>
            </a:r>
            <a:r>
              <a:rPr sz="900" dirty="0">
                <a:latin typeface="Comic Sans MS"/>
                <a:cs typeface="Comic Sans MS"/>
              </a:rPr>
              <a:t> </a:t>
            </a:r>
            <a:r>
              <a:rPr sz="900" spc="-5" dirty="0">
                <a:latin typeface="Comic Sans MS"/>
                <a:cs typeface="Comic Sans MS"/>
              </a:rPr>
              <a:t>detectada</a:t>
            </a:r>
            <a:r>
              <a:rPr sz="900" dirty="0">
                <a:latin typeface="Comic Sans MS"/>
                <a:cs typeface="Comic Sans MS"/>
              </a:rPr>
              <a:t> </a:t>
            </a:r>
            <a:r>
              <a:rPr sz="900" spc="-5" dirty="0">
                <a:latin typeface="Comic Sans MS"/>
                <a:cs typeface="Comic Sans MS"/>
              </a:rPr>
              <a:t>por</a:t>
            </a:r>
            <a:r>
              <a:rPr sz="900" spc="5" dirty="0">
                <a:latin typeface="Comic Sans MS"/>
                <a:cs typeface="Comic Sans MS"/>
              </a:rPr>
              <a:t> </a:t>
            </a:r>
            <a:r>
              <a:rPr sz="900" spc="-5" dirty="0">
                <a:latin typeface="Comic Sans MS"/>
                <a:cs typeface="Comic Sans MS"/>
              </a:rPr>
              <a:t>cualquier</a:t>
            </a:r>
            <a:r>
              <a:rPr sz="900" spc="5" dirty="0">
                <a:latin typeface="Comic Sans MS"/>
                <a:cs typeface="Comic Sans MS"/>
              </a:rPr>
              <a:t> </a:t>
            </a:r>
            <a:r>
              <a:rPr sz="900" spc="-5" dirty="0">
                <a:latin typeface="Comic Sans MS"/>
                <a:cs typeface="Comic Sans MS"/>
              </a:rPr>
              <a:t>otro</a:t>
            </a:r>
            <a:r>
              <a:rPr sz="900" dirty="0">
                <a:latin typeface="Comic Sans MS"/>
                <a:cs typeface="Comic Sans MS"/>
              </a:rPr>
              <a:t> </a:t>
            </a:r>
            <a:r>
              <a:rPr sz="900" spc="-5" dirty="0">
                <a:latin typeface="Comic Sans MS"/>
                <a:cs typeface="Comic Sans MS"/>
              </a:rPr>
              <a:t>relé</a:t>
            </a:r>
            <a:r>
              <a:rPr sz="900" spc="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protección.</a:t>
            </a:r>
            <a:endParaRPr sz="900">
              <a:latin typeface="Comic Sans MS"/>
              <a:cs typeface="Comic Sans MS"/>
            </a:endParaRPr>
          </a:p>
        </p:txBody>
      </p:sp>
      <p:sp>
        <p:nvSpPr>
          <p:cNvPr id="13" name="object 13"/>
          <p:cNvSpPr txBox="1"/>
          <p:nvPr/>
        </p:nvSpPr>
        <p:spPr>
          <a:xfrm>
            <a:off x="9425473" y="7701224"/>
            <a:ext cx="3053715" cy="161798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Las más recientes investigaciones sobre protección de </a:t>
            </a:r>
            <a:r>
              <a:rPr sz="900" dirty="0">
                <a:latin typeface="Comic Sans MS"/>
                <a:cs typeface="Comic Sans MS"/>
              </a:rPr>
              <a:t> </a:t>
            </a:r>
            <a:r>
              <a:rPr sz="900" spc="-5" dirty="0">
                <a:latin typeface="Comic Sans MS"/>
                <a:cs typeface="Comic Sans MS"/>
              </a:rPr>
              <a:t>respaldo muestran operaciones mínimas de los relés de </a:t>
            </a:r>
            <a:r>
              <a:rPr sz="900" dirty="0">
                <a:latin typeface="Comic Sans MS"/>
                <a:cs typeface="Comic Sans MS"/>
              </a:rPr>
              <a:t> </a:t>
            </a:r>
            <a:r>
              <a:rPr sz="900" spc="-5" dirty="0">
                <a:latin typeface="Comic Sans MS"/>
                <a:cs typeface="Comic Sans MS"/>
              </a:rPr>
              <a:t>sobrecorriente de secuencia negativa para fallas en el </a:t>
            </a:r>
            <a:r>
              <a:rPr sz="900" dirty="0">
                <a:latin typeface="Comic Sans MS"/>
                <a:cs typeface="Comic Sans MS"/>
              </a:rPr>
              <a:t> </a:t>
            </a:r>
            <a:r>
              <a:rPr sz="900" spc="-5" dirty="0">
                <a:latin typeface="Comic Sans MS"/>
                <a:cs typeface="Comic Sans MS"/>
              </a:rPr>
              <a:t>sistema de potencia.</a:t>
            </a:r>
            <a:r>
              <a:rPr sz="900" dirty="0">
                <a:latin typeface="Comic Sans MS"/>
                <a:cs typeface="Comic Sans MS"/>
              </a:rPr>
              <a:t> </a:t>
            </a:r>
            <a:r>
              <a:rPr sz="900" spc="-5" dirty="0">
                <a:latin typeface="Comic Sans MS"/>
                <a:cs typeface="Comic Sans MS"/>
              </a:rPr>
              <a:t>Esto valida la idea que el ajuste de </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capacidad</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bajan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capacidad</a:t>
            </a:r>
            <a:r>
              <a:rPr sz="900" dirty="0">
                <a:latin typeface="Comic Sans MS"/>
                <a:cs typeface="Comic Sans MS"/>
              </a:rPr>
              <a:t> </a:t>
            </a:r>
            <a:r>
              <a:rPr sz="900" spc="-5" dirty="0">
                <a:latin typeface="Comic Sans MS"/>
                <a:cs typeface="Comic Sans MS"/>
              </a:rPr>
              <a:t>continua</a:t>
            </a:r>
            <a:r>
              <a:rPr sz="900" dirty="0">
                <a:latin typeface="Comic Sans MS"/>
                <a:cs typeface="Comic Sans MS"/>
              </a:rPr>
              <a:t> </a:t>
            </a:r>
            <a:r>
              <a:rPr sz="900" spc="-5" dirty="0">
                <a:latin typeface="Comic Sans MS"/>
                <a:cs typeface="Comic Sans MS"/>
              </a:rPr>
              <a:t>permitiendo</a:t>
            </a:r>
            <a:r>
              <a:rPr sz="900" dirty="0">
                <a:latin typeface="Comic Sans MS"/>
                <a:cs typeface="Comic Sans MS"/>
              </a:rPr>
              <a:t> </a:t>
            </a:r>
            <a:r>
              <a:rPr sz="900" spc="-5" dirty="0">
                <a:latin typeface="Comic Sans MS"/>
                <a:cs typeface="Comic Sans MS"/>
              </a:rPr>
              <a:t>un </a:t>
            </a:r>
            <a:r>
              <a:rPr sz="900" spc="-254" dirty="0">
                <a:latin typeface="Comic Sans MS"/>
                <a:cs typeface="Comic Sans MS"/>
              </a:rPr>
              <a:t> </a:t>
            </a:r>
            <a:r>
              <a:rPr sz="900" spc="-5" dirty="0">
                <a:latin typeface="Comic Sans MS"/>
                <a:cs typeface="Comic Sans MS"/>
              </a:rPr>
              <a:t>gran</a:t>
            </a:r>
            <a:r>
              <a:rPr sz="900" dirty="0">
                <a:latin typeface="Comic Sans MS"/>
                <a:cs typeface="Comic Sans MS"/>
              </a:rPr>
              <a:t> </a:t>
            </a:r>
            <a:r>
              <a:rPr sz="900" spc="-5" dirty="0">
                <a:latin typeface="Comic Sans MS"/>
                <a:cs typeface="Comic Sans MS"/>
              </a:rPr>
              <a:t>margen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coordinación</a:t>
            </a:r>
            <a:r>
              <a:rPr sz="900" dirty="0">
                <a:latin typeface="Comic Sans MS"/>
                <a:cs typeface="Comic Sans MS"/>
              </a:rPr>
              <a:t> </a:t>
            </a:r>
            <a:r>
              <a:rPr sz="900" spc="-5" dirty="0">
                <a:latin typeface="Comic Sans MS"/>
                <a:cs typeface="Comic Sans MS"/>
              </a:rPr>
              <a:t>entre</a:t>
            </a:r>
            <a:r>
              <a:rPr sz="900" dirty="0">
                <a:latin typeface="Comic Sans MS"/>
                <a:cs typeface="Comic Sans MS"/>
              </a:rPr>
              <a:t> </a:t>
            </a:r>
            <a:r>
              <a:rPr sz="900" spc="-5" dirty="0">
                <a:latin typeface="Comic Sans MS"/>
                <a:cs typeface="Comic Sans MS"/>
              </a:rPr>
              <a:t>los</a:t>
            </a:r>
            <a:r>
              <a:rPr sz="900" spc="254" dirty="0">
                <a:latin typeface="Comic Sans MS"/>
                <a:cs typeface="Comic Sans MS"/>
              </a:rPr>
              <a:t> </a:t>
            </a:r>
            <a:r>
              <a:rPr sz="900" spc="-5" dirty="0">
                <a:latin typeface="Comic Sans MS"/>
                <a:cs typeface="Comic Sans MS"/>
              </a:rPr>
              <a:t>tiempos</a:t>
            </a:r>
            <a:r>
              <a:rPr sz="900" spc="26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protección de secuencia negativa del generador.</a:t>
            </a:r>
            <a:r>
              <a:rPr sz="900" dirty="0">
                <a:latin typeface="Comic Sans MS"/>
                <a:cs typeface="Comic Sans MS"/>
              </a:rPr>
              <a:t> </a:t>
            </a:r>
            <a:r>
              <a:rPr sz="900" spc="-5" dirty="0">
                <a:latin typeface="Comic Sans MS"/>
                <a:cs typeface="Comic Sans MS"/>
              </a:rPr>
              <a:t>De otra </a:t>
            </a:r>
            <a:r>
              <a:rPr sz="900" dirty="0">
                <a:latin typeface="Comic Sans MS"/>
                <a:cs typeface="Comic Sans MS"/>
              </a:rPr>
              <a:t> </a:t>
            </a:r>
            <a:r>
              <a:rPr sz="900" spc="-5" dirty="0">
                <a:latin typeface="Comic Sans MS"/>
                <a:cs typeface="Comic Sans MS"/>
              </a:rPr>
              <a:t>manera,</a:t>
            </a:r>
            <a:r>
              <a:rPr sz="900" spc="210" dirty="0">
                <a:latin typeface="Comic Sans MS"/>
                <a:cs typeface="Comic Sans MS"/>
              </a:rPr>
              <a:t> </a:t>
            </a:r>
            <a:r>
              <a:rPr sz="900" spc="-5" dirty="0">
                <a:latin typeface="Comic Sans MS"/>
                <a:cs typeface="Comic Sans MS"/>
              </a:rPr>
              <a:t>los</a:t>
            </a:r>
            <a:r>
              <a:rPr sz="900" spc="210" dirty="0">
                <a:latin typeface="Comic Sans MS"/>
                <a:cs typeface="Comic Sans MS"/>
              </a:rPr>
              <a:t> </a:t>
            </a:r>
            <a:r>
              <a:rPr sz="900" spc="-5" dirty="0">
                <a:latin typeface="Comic Sans MS"/>
                <a:cs typeface="Comic Sans MS"/>
              </a:rPr>
              <a:t>relés</a:t>
            </a:r>
            <a:r>
              <a:rPr sz="900" spc="210" dirty="0">
                <a:latin typeface="Comic Sans MS"/>
                <a:cs typeface="Comic Sans MS"/>
              </a:rPr>
              <a:t> </a:t>
            </a:r>
            <a:r>
              <a:rPr sz="900" spc="-5" dirty="0">
                <a:latin typeface="Comic Sans MS"/>
                <a:cs typeface="Comic Sans MS"/>
              </a:rPr>
              <a:t>de</a:t>
            </a:r>
            <a:r>
              <a:rPr sz="900" spc="210" dirty="0">
                <a:latin typeface="Comic Sans MS"/>
                <a:cs typeface="Comic Sans MS"/>
              </a:rPr>
              <a:t> </a:t>
            </a:r>
            <a:r>
              <a:rPr sz="900" spc="-5" dirty="0">
                <a:latin typeface="Comic Sans MS"/>
                <a:cs typeface="Comic Sans MS"/>
              </a:rPr>
              <a:t>secuencia</a:t>
            </a:r>
            <a:r>
              <a:rPr sz="900" spc="210" dirty="0">
                <a:latin typeface="Comic Sans MS"/>
                <a:cs typeface="Comic Sans MS"/>
              </a:rPr>
              <a:t> </a:t>
            </a:r>
            <a:r>
              <a:rPr sz="900" spc="-5" dirty="0">
                <a:latin typeface="Comic Sans MS"/>
                <a:cs typeface="Comic Sans MS"/>
              </a:rPr>
              <a:t>negativa</a:t>
            </a:r>
            <a:r>
              <a:rPr sz="900" spc="210" dirty="0">
                <a:latin typeface="Comic Sans MS"/>
                <a:cs typeface="Comic Sans MS"/>
              </a:rPr>
              <a:t> </a:t>
            </a:r>
            <a:r>
              <a:rPr sz="900" spc="-5" dirty="0">
                <a:latin typeface="Comic Sans MS"/>
                <a:cs typeface="Comic Sans MS"/>
              </a:rPr>
              <a:t>del</a:t>
            </a:r>
            <a:r>
              <a:rPr sz="900" spc="204" dirty="0">
                <a:latin typeface="Comic Sans MS"/>
                <a:cs typeface="Comic Sans MS"/>
              </a:rPr>
              <a:t> </a:t>
            </a:r>
            <a:r>
              <a:rPr sz="900" spc="-5" dirty="0">
                <a:latin typeface="Comic Sans MS"/>
                <a:cs typeface="Comic Sans MS"/>
              </a:rPr>
              <a:t>generador</a:t>
            </a:r>
            <a:endParaRPr sz="900">
              <a:latin typeface="Comic Sans MS"/>
              <a:cs typeface="Comic Sans MS"/>
            </a:endParaRPr>
          </a:p>
        </p:txBody>
      </p:sp>
      <p:sp>
        <p:nvSpPr>
          <p:cNvPr id="14" name="object 14"/>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15" name="object 15"/>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16" name="object 16"/>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65</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90" y="877171"/>
            <a:ext cx="3053715" cy="114046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podrían no ser buen respaldo para fallas en el sistema </a:t>
            </a:r>
            <a:r>
              <a:rPr sz="900" dirty="0">
                <a:latin typeface="Comic Sans MS"/>
                <a:cs typeface="Comic Sans MS"/>
              </a:rPr>
              <a:t> </a:t>
            </a:r>
            <a:r>
              <a:rPr sz="900" spc="-5" dirty="0">
                <a:latin typeface="Comic Sans MS"/>
                <a:cs typeface="Comic Sans MS"/>
              </a:rPr>
              <a:t>porque</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tendría</a:t>
            </a:r>
            <a:r>
              <a:rPr sz="900" dirty="0">
                <a:latin typeface="Comic Sans MS"/>
                <a:cs typeface="Comic Sans MS"/>
              </a:rPr>
              <a:t> </a:t>
            </a:r>
            <a:r>
              <a:rPr sz="900" spc="-5" dirty="0">
                <a:latin typeface="Comic Sans MS"/>
                <a:cs typeface="Comic Sans MS"/>
              </a:rPr>
              <a:t>daño</a:t>
            </a:r>
            <a:r>
              <a:rPr sz="900" dirty="0">
                <a:latin typeface="Comic Sans MS"/>
                <a:cs typeface="Comic Sans MS"/>
              </a:rPr>
              <a:t> </a:t>
            </a:r>
            <a:r>
              <a:rPr sz="900" spc="-5" dirty="0">
                <a:latin typeface="Comic Sans MS"/>
                <a:cs typeface="Comic Sans MS"/>
              </a:rPr>
              <a:t>adicional</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equipo</a:t>
            </a:r>
            <a:r>
              <a:rPr sz="900" dirty="0">
                <a:latin typeface="Comic Sans MS"/>
                <a:cs typeface="Comic Sans MS"/>
              </a:rPr>
              <a:t> </a:t>
            </a:r>
            <a:r>
              <a:rPr sz="900" spc="-5" dirty="0">
                <a:latin typeface="Comic Sans MS"/>
                <a:cs typeface="Comic Sans MS"/>
              </a:rPr>
              <a:t>debido</a:t>
            </a:r>
            <a:r>
              <a:rPr sz="900" dirty="0">
                <a:latin typeface="Comic Sans MS"/>
                <a:cs typeface="Comic Sans MS"/>
              </a:rPr>
              <a:t> </a:t>
            </a:r>
            <a:r>
              <a:rPr sz="900" spc="-5" dirty="0">
                <a:latin typeface="Comic Sans MS"/>
                <a:cs typeface="Comic Sans MS"/>
              </a:rPr>
              <a:t>a </a:t>
            </a:r>
            <a:r>
              <a:rPr sz="900" dirty="0">
                <a:latin typeface="Comic Sans MS"/>
                <a:cs typeface="Comic Sans MS"/>
              </a:rPr>
              <a:t> </a:t>
            </a:r>
            <a:r>
              <a:rPr sz="900" spc="-5" dirty="0">
                <a:latin typeface="Comic Sans MS"/>
                <a:cs typeface="Comic Sans MS"/>
              </a:rPr>
              <a:t>tiempos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largos</a:t>
            </a:r>
            <a:r>
              <a:rPr sz="900" dirty="0">
                <a:latin typeface="Comic Sans MS"/>
                <a:cs typeface="Comic Sans MS"/>
              </a:rPr>
              <a:t> </a:t>
            </a:r>
            <a:r>
              <a:rPr sz="900" spc="-5" dirty="0">
                <a:latin typeface="Comic Sans MS"/>
                <a:cs typeface="Comic Sans MS"/>
              </a:rPr>
              <a:t>antes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falla</a:t>
            </a:r>
            <a:r>
              <a:rPr sz="900" spc="254" dirty="0">
                <a:latin typeface="Comic Sans MS"/>
                <a:cs typeface="Comic Sans MS"/>
              </a:rPr>
              <a:t> </a:t>
            </a:r>
            <a:r>
              <a:rPr sz="900" spc="-5" dirty="0">
                <a:latin typeface="Comic Sans MS"/>
                <a:cs typeface="Comic Sans MS"/>
              </a:rPr>
              <a:t>sea </a:t>
            </a:r>
            <a:r>
              <a:rPr sz="900" dirty="0">
                <a:latin typeface="Comic Sans MS"/>
                <a:cs typeface="Comic Sans MS"/>
              </a:rPr>
              <a:t> </a:t>
            </a:r>
            <a:r>
              <a:rPr sz="900" spc="-5" dirty="0">
                <a:latin typeface="Comic Sans MS"/>
                <a:cs typeface="Comic Sans MS"/>
              </a:rPr>
              <a:t>librada</a:t>
            </a:r>
            <a:r>
              <a:rPr sz="900" spc="165" dirty="0">
                <a:latin typeface="Comic Sans MS"/>
                <a:cs typeface="Comic Sans MS"/>
              </a:rPr>
              <a:t> </a:t>
            </a:r>
            <a:r>
              <a:rPr sz="900" spc="-5" dirty="0">
                <a:latin typeface="Comic Sans MS"/>
                <a:cs typeface="Comic Sans MS"/>
              </a:rPr>
              <a:t>y</a:t>
            </a:r>
            <a:r>
              <a:rPr sz="900" spc="175" dirty="0">
                <a:latin typeface="Comic Sans MS"/>
                <a:cs typeface="Comic Sans MS"/>
              </a:rPr>
              <a:t> </a:t>
            </a:r>
            <a:r>
              <a:rPr sz="900" spc="-5" dirty="0">
                <a:latin typeface="Comic Sans MS"/>
                <a:cs typeface="Comic Sans MS"/>
              </a:rPr>
              <a:t>subsecuente</a:t>
            </a:r>
            <a:r>
              <a:rPr sz="900" spc="170" dirty="0">
                <a:latin typeface="Comic Sans MS"/>
                <a:cs typeface="Comic Sans MS"/>
              </a:rPr>
              <a:t> </a:t>
            </a:r>
            <a:r>
              <a:rPr sz="900" spc="-5" dirty="0">
                <a:latin typeface="Comic Sans MS"/>
                <a:cs typeface="Comic Sans MS"/>
              </a:rPr>
              <a:t>inestabilidad</a:t>
            </a:r>
            <a:r>
              <a:rPr sz="900" spc="165" dirty="0">
                <a:latin typeface="Comic Sans MS"/>
                <a:cs typeface="Comic Sans MS"/>
              </a:rPr>
              <a:t> </a:t>
            </a:r>
            <a:r>
              <a:rPr sz="900" spc="-5" dirty="0">
                <a:latin typeface="Comic Sans MS"/>
                <a:cs typeface="Comic Sans MS"/>
              </a:rPr>
              <a:t>del</a:t>
            </a:r>
            <a:r>
              <a:rPr sz="900" spc="170" dirty="0">
                <a:latin typeface="Comic Sans MS"/>
                <a:cs typeface="Comic Sans MS"/>
              </a:rPr>
              <a:t> </a:t>
            </a:r>
            <a:r>
              <a:rPr sz="900" spc="-5" dirty="0">
                <a:latin typeface="Comic Sans MS"/>
                <a:cs typeface="Comic Sans MS"/>
              </a:rPr>
              <a:t>generador</a:t>
            </a:r>
            <a:r>
              <a:rPr sz="900" spc="175" dirty="0">
                <a:latin typeface="Comic Sans MS"/>
                <a:cs typeface="Comic Sans MS"/>
              </a:rPr>
              <a:t> </a:t>
            </a:r>
            <a:r>
              <a:rPr sz="900" spc="-5" dirty="0">
                <a:latin typeface="Comic Sans MS"/>
                <a:cs typeface="Comic Sans MS"/>
              </a:rPr>
              <a:t>para </a:t>
            </a:r>
            <a:r>
              <a:rPr sz="900" spc="-254"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tiempos</a:t>
            </a:r>
            <a:r>
              <a:rPr sz="900" dirty="0">
                <a:latin typeface="Comic Sans MS"/>
                <a:cs typeface="Comic Sans MS"/>
              </a:rPr>
              <a:t> </a:t>
            </a:r>
            <a:r>
              <a:rPr sz="900" spc="-5">
                <a:latin typeface="Comic Sans MS"/>
                <a:cs typeface="Comic Sans MS"/>
              </a:rPr>
              <a:t>de</a:t>
            </a:r>
            <a:r>
              <a:rPr sz="900">
                <a:latin typeface="Comic Sans MS"/>
                <a:cs typeface="Comic Sans MS"/>
              </a:rPr>
              <a:t> </a:t>
            </a:r>
            <a:r>
              <a:rPr lang="es-AR" sz="900" spc="-5" dirty="0" smtClean="0">
                <a:latin typeface="Comic Sans MS"/>
                <a:cs typeface="Comic Sans MS"/>
              </a:rPr>
              <a:t>despeje</a:t>
            </a:r>
            <a:r>
              <a:rPr sz="900" smtClean="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largos.</a:t>
            </a:r>
            <a:r>
              <a:rPr sz="900" dirty="0">
                <a:latin typeface="Comic Sans MS"/>
                <a:cs typeface="Comic Sans MS"/>
              </a:rPr>
              <a:t> </a:t>
            </a:r>
            <a:r>
              <a:rPr sz="900" spc="-5" dirty="0">
                <a:latin typeface="Comic Sans MS"/>
                <a:cs typeface="Comic Sans MS"/>
              </a:rPr>
              <a:t>Como</a:t>
            </a:r>
            <a:r>
              <a:rPr sz="900" spc="254" dirty="0">
                <a:latin typeface="Comic Sans MS"/>
                <a:cs typeface="Comic Sans MS"/>
              </a:rPr>
              <a:t> </a:t>
            </a:r>
            <a:r>
              <a:rPr sz="900" spc="-5" dirty="0">
                <a:latin typeface="Comic Sans MS"/>
                <a:cs typeface="Comic Sans MS"/>
              </a:rPr>
              <a:t>se </a:t>
            </a:r>
            <a:r>
              <a:rPr sz="900" dirty="0">
                <a:latin typeface="Comic Sans MS"/>
                <a:cs typeface="Comic Sans MS"/>
              </a:rPr>
              <a:t> </a:t>
            </a:r>
            <a:r>
              <a:rPr sz="900" spc="-5" dirty="0">
                <a:latin typeface="Comic Sans MS"/>
                <a:cs typeface="Comic Sans MS"/>
              </a:rPr>
              <a:t>apuntó anteriormente, el relé de secuencia negativa no </a:t>
            </a:r>
            <a:r>
              <a:rPr sz="900" dirty="0">
                <a:latin typeface="Comic Sans MS"/>
                <a:cs typeface="Comic Sans MS"/>
              </a:rPr>
              <a:t> </a:t>
            </a:r>
            <a:r>
              <a:rPr sz="900" spc="-5" dirty="0">
                <a:latin typeface="Comic Sans MS"/>
                <a:cs typeface="Comic Sans MS"/>
              </a:rPr>
              <a:t>protege</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fallas</a:t>
            </a:r>
            <a:r>
              <a:rPr sz="900" spc="5" dirty="0">
                <a:latin typeface="Comic Sans MS"/>
                <a:cs typeface="Comic Sans MS"/>
              </a:rPr>
              <a:t> </a:t>
            </a:r>
            <a:r>
              <a:rPr sz="900" spc="-5" dirty="0">
                <a:latin typeface="Comic Sans MS"/>
                <a:cs typeface="Comic Sans MS"/>
              </a:rPr>
              <a:t>trifásicas</a:t>
            </a:r>
            <a:r>
              <a:rPr sz="900" dirty="0">
                <a:latin typeface="Comic Sans MS"/>
                <a:cs typeface="Comic Sans MS"/>
              </a:rPr>
              <a:t> </a:t>
            </a:r>
            <a:r>
              <a:rPr sz="900" spc="-5" dirty="0">
                <a:latin typeface="Comic Sans MS"/>
                <a:cs typeface="Comic Sans MS"/>
              </a:rPr>
              <a:t>balanceadas.</a:t>
            </a:r>
            <a:endParaRPr sz="900">
              <a:latin typeface="Comic Sans MS"/>
              <a:cs typeface="Comic Sans MS"/>
            </a:endParaRPr>
          </a:p>
        </p:txBody>
      </p:sp>
      <p:sp>
        <p:nvSpPr>
          <p:cNvPr id="3" name="object 3"/>
          <p:cNvSpPr txBox="1"/>
          <p:nvPr/>
        </p:nvSpPr>
        <p:spPr>
          <a:xfrm>
            <a:off x="5942189" y="2336154"/>
            <a:ext cx="1049020"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CONSECUENCIAS</a:t>
            </a:r>
            <a:endParaRPr sz="900">
              <a:latin typeface="Comic Sans MS"/>
              <a:cs typeface="Comic Sans MS"/>
            </a:endParaRPr>
          </a:p>
        </p:txBody>
      </p:sp>
      <p:sp>
        <p:nvSpPr>
          <p:cNvPr id="4" name="object 4"/>
          <p:cNvSpPr txBox="1"/>
          <p:nvPr/>
        </p:nvSpPr>
        <p:spPr>
          <a:xfrm>
            <a:off x="5942190" y="2625673"/>
            <a:ext cx="3053715" cy="82169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Como</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estableció</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inicio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esta</a:t>
            </a:r>
            <a:r>
              <a:rPr sz="900" dirty="0">
                <a:latin typeface="Comic Sans MS"/>
                <a:cs typeface="Comic Sans MS"/>
              </a:rPr>
              <a:t> </a:t>
            </a:r>
            <a:r>
              <a:rPr sz="900" spc="-5" dirty="0">
                <a:latin typeface="Comic Sans MS"/>
                <a:cs typeface="Comic Sans MS"/>
              </a:rPr>
              <a:t>sección,</a:t>
            </a:r>
            <a:r>
              <a:rPr sz="900" dirty="0">
                <a:latin typeface="Comic Sans MS"/>
                <a:cs typeface="Comic Sans MS"/>
              </a:rPr>
              <a:t> </a:t>
            </a:r>
            <a:r>
              <a:rPr sz="900" spc="-5" dirty="0">
                <a:latin typeface="Comic Sans MS"/>
                <a:cs typeface="Comic Sans MS"/>
              </a:rPr>
              <a:t>existen </a:t>
            </a:r>
            <a:r>
              <a:rPr sz="900" spc="-254" dirty="0">
                <a:latin typeface="Comic Sans MS"/>
                <a:cs typeface="Comic Sans MS"/>
              </a:rPr>
              <a:t> </a:t>
            </a:r>
            <a:r>
              <a:rPr sz="900" spc="-5" dirty="0">
                <a:latin typeface="Comic Sans MS"/>
                <a:cs typeface="Comic Sans MS"/>
              </a:rPr>
              <a:t>reglas en la aplicación de la protección de respaldo del </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más</a:t>
            </a:r>
            <a:r>
              <a:rPr sz="900" dirty="0">
                <a:latin typeface="Comic Sans MS"/>
                <a:cs typeface="Comic Sans MS"/>
              </a:rPr>
              <a:t> </a:t>
            </a:r>
            <a:r>
              <a:rPr sz="900" spc="-5" dirty="0">
                <a:latin typeface="Comic Sans MS"/>
                <a:cs typeface="Comic Sans MS"/>
              </a:rPr>
              <a:t>recientes</a:t>
            </a:r>
            <a:r>
              <a:rPr sz="900" dirty="0">
                <a:latin typeface="Comic Sans MS"/>
                <a:cs typeface="Comic Sans MS"/>
              </a:rPr>
              <a:t> </a:t>
            </a:r>
            <a:r>
              <a:rPr sz="900" spc="-5" dirty="0">
                <a:latin typeface="Comic Sans MS"/>
                <a:cs typeface="Comic Sans MS"/>
              </a:rPr>
              <a:t>investigaciones</a:t>
            </a:r>
            <a:r>
              <a:rPr sz="900" spc="26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la </a:t>
            </a:r>
            <a:r>
              <a:rPr sz="900" spc="-254" dirty="0">
                <a:latin typeface="Comic Sans MS"/>
                <a:cs typeface="Comic Sans MS"/>
              </a:rPr>
              <a:t> </a:t>
            </a:r>
            <a:r>
              <a:rPr sz="900" spc="-5" dirty="0">
                <a:latin typeface="Comic Sans MS"/>
                <a:cs typeface="Comic Sans MS"/>
              </a:rPr>
              <a:t>industria</a:t>
            </a:r>
            <a:r>
              <a:rPr sz="900" dirty="0">
                <a:latin typeface="Comic Sans MS"/>
                <a:cs typeface="Comic Sans MS"/>
              </a:rPr>
              <a:t> </a:t>
            </a:r>
            <a:r>
              <a:rPr sz="900" spc="-5" dirty="0">
                <a:latin typeface="Comic Sans MS"/>
                <a:cs typeface="Comic Sans MS"/>
              </a:rPr>
              <a:t>sobre</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tópico</a:t>
            </a:r>
            <a:r>
              <a:rPr sz="900" dirty="0">
                <a:latin typeface="Comic Sans MS"/>
                <a:cs typeface="Comic Sans MS"/>
              </a:rPr>
              <a:t> </a:t>
            </a:r>
            <a:r>
              <a:rPr sz="900" spc="-5" dirty="0">
                <a:latin typeface="Comic Sans MS"/>
                <a:cs typeface="Comic Sans MS"/>
              </a:rPr>
              <a:t>muestran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riesgo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seguridad</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sensibilidad.</a:t>
            </a:r>
            <a:endParaRPr sz="900">
              <a:latin typeface="Comic Sans MS"/>
              <a:cs typeface="Comic Sans MS"/>
            </a:endParaRPr>
          </a:p>
        </p:txBody>
      </p:sp>
      <p:sp>
        <p:nvSpPr>
          <p:cNvPr id="5" name="object 5"/>
          <p:cNvSpPr txBox="1"/>
          <p:nvPr/>
        </p:nvSpPr>
        <p:spPr>
          <a:xfrm>
            <a:off x="5942190" y="3574192"/>
            <a:ext cx="3053715" cy="1141095"/>
          </a:xfrm>
          <a:prstGeom prst="rect">
            <a:avLst/>
          </a:prstGeom>
        </p:spPr>
        <p:txBody>
          <a:bodyPr vert="horz" wrap="square" lIns="0" tIns="12065" rIns="0" bIns="0" rtlCol="0">
            <a:spAutoFit/>
          </a:bodyPr>
          <a:lstStyle/>
          <a:p>
            <a:pPr marL="12700" marR="5080" algn="just">
              <a:lnSpc>
                <a:spcPct val="116199"/>
              </a:lnSpc>
              <a:spcBef>
                <a:spcPts val="95"/>
              </a:spcBef>
            </a:pPr>
            <a:r>
              <a:rPr sz="900" spc="-5" dirty="0">
                <a:latin typeface="Comic Sans MS"/>
                <a:cs typeface="Comic Sans MS"/>
              </a:rPr>
              <a:t>En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investigación</a:t>
            </a:r>
            <a:r>
              <a:rPr sz="900" dirty="0">
                <a:latin typeface="Comic Sans MS"/>
                <a:cs typeface="Comic Sans MS"/>
              </a:rPr>
              <a:t> </a:t>
            </a:r>
            <a:r>
              <a:rPr sz="900" spc="-5" dirty="0">
                <a:latin typeface="Comic Sans MS"/>
                <a:cs typeface="Comic Sans MS"/>
              </a:rPr>
              <a:t>fueron</a:t>
            </a:r>
            <a:r>
              <a:rPr sz="900" dirty="0">
                <a:latin typeface="Comic Sans MS"/>
                <a:cs typeface="Comic Sans MS"/>
              </a:rPr>
              <a:t> </a:t>
            </a:r>
            <a:r>
              <a:rPr sz="900" spc="-5" dirty="0">
                <a:latin typeface="Comic Sans MS"/>
                <a:cs typeface="Comic Sans MS"/>
              </a:rPr>
              <a:t>reportadas</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total</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46 </a:t>
            </a:r>
            <a:r>
              <a:rPr sz="900" spc="-254" dirty="0">
                <a:latin typeface="Comic Sans MS"/>
                <a:cs typeface="Comic Sans MS"/>
              </a:rPr>
              <a:t> </a:t>
            </a:r>
            <a:r>
              <a:rPr sz="900" spc="-5" dirty="0">
                <a:latin typeface="Comic Sans MS"/>
                <a:cs typeface="Comic Sans MS"/>
              </a:rPr>
              <a:t>operaciones de la protección de respaldo.</a:t>
            </a:r>
            <a:r>
              <a:rPr sz="900" dirty="0">
                <a:latin typeface="Comic Sans MS"/>
                <a:cs typeface="Comic Sans MS"/>
              </a:rPr>
              <a:t> </a:t>
            </a:r>
            <a:r>
              <a:rPr sz="900" spc="-5" dirty="0">
                <a:latin typeface="Comic Sans MS"/>
                <a:cs typeface="Comic Sans MS"/>
              </a:rPr>
              <a:t>De este total, </a:t>
            </a:r>
            <a:r>
              <a:rPr sz="900" dirty="0">
                <a:latin typeface="Comic Sans MS"/>
                <a:cs typeface="Comic Sans MS"/>
              </a:rPr>
              <a:t> </a:t>
            </a:r>
            <a:r>
              <a:rPr sz="900" spc="-5" dirty="0">
                <a:latin typeface="Comic Sans MS"/>
                <a:cs typeface="Comic Sans MS"/>
              </a:rPr>
              <a:t>fueron</a:t>
            </a:r>
            <a:r>
              <a:rPr sz="900" dirty="0">
                <a:latin typeface="Comic Sans MS"/>
                <a:cs typeface="Comic Sans MS"/>
              </a:rPr>
              <a:t> </a:t>
            </a:r>
            <a:r>
              <a:rPr sz="900" spc="-5" dirty="0">
                <a:latin typeface="Comic Sans MS"/>
                <a:cs typeface="Comic Sans MS"/>
              </a:rPr>
              <a:t>26</a:t>
            </a:r>
            <a:r>
              <a:rPr sz="900" dirty="0">
                <a:latin typeface="Comic Sans MS"/>
                <a:cs typeface="Comic Sans MS"/>
              </a:rPr>
              <a:t> </a:t>
            </a:r>
            <a:r>
              <a:rPr sz="900" spc="-5" dirty="0">
                <a:latin typeface="Comic Sans MS"/>
                <a:cs typeface="Comic Sans MS"/>
              </a:rPr>
              <a:t>operaciones</a:t>
            </a:r>
            <a:r>
              <a:rPr sz="900" dirty="0">
                <a:latin typeface="Comic Sans MS"/>
                <a:cs typeface="Comic Sans MS"/>
              </a:rPr>
              <a:t> </a:t>
            </a:r>
            <a:r>
              <a:rPr sz="900" spc="-5" dirty="0">
                <a:latin typeface="Comic Sans MS"/>
                <a:cs typeface="Comic Sans MS"/>
              </a:rPr>
              <a:t>correctas</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29</a:t>
            </a:r>
            <a:r>
              <a:rPr sz="900" dirty="0">
                <a:latin typeface="Comic Sans MS"/>
                <a:cs typeface="Comic Sans MS"/>
              </a:rPr>
              <a:t> </a:t>
            </a:r>
            <a:r>
              <a:rPr sz="900" spc="-5" dirty="0">
                <a:latin typeface="Comic Sans MS"/>
                <a:cs typeface="Comic Sans MS"/>
              </a:rPr>
              <a:t>operaciones </a:t>
            </a:r>
            <a:r>
              <a:rPr sz="900" dirty="0">
                <a:latin typeface="Comic Sans MS"/>
                <a:cs typeface="Comic Sans MS"/>
              </a:rPr>
              <a:t> </a:t>
            </a:r>
            <a:r>
              <a:rPr sz="900" spc="-5" dirty="0">
                <a:latin typeface="Comic Sans MS"/>
                <a:cs typeface="Comic Sans MS"/>
              </a:rPr>
              <a:t>incorrectas.</a:t>
            </a:r>
            <a:r>
              <a:rPr sz="900" spc="520" dirty="0">
                <a:latin typeface="Comic Sans MS"/>
                <a:cs typeface="Comic Sans MS"/>
              </a:rPr>
              <a:t> </a:t>
            </a:r>
            <a:r>
              <a:rPr sz="900" spc="-5" dirty="0">
                <a:latin typeface="Comic Sans MS"/>
                <a:cs typeface="Comic Sans MS"/>
              </a:rPr>
              <a:t>La protección de respaldo de tierra tiene </a:t>
            </a:r>
            <a:r>
              <a:rPr sz="900" dirty="0">
                <a:latin typeface="Comic Sans MS"/>
                <a:cs typeface="Comic Sans MS"/>
              </a:rPr>
              <a:t> </a:t>
            </a:r>
            <a:r>
              <a:rPr sz="900" spc="-5" dirty="0">
                <a:latin typeface="Comic Sans MS"/>
                <a:cs typeface="Comic Sans MS"/>
              </a:rPr>
              <a:t>las menores operaciones incorrectas.</a:t>
            </a:r>
            <a:r>
              <a:rPr sz="900" dirty="0">
                <a:latin typeface="Comic Sans MS"/>
                <a:cs typeface="Comic Sans MS"/>
              </a:rPr>
              <a:t> </a:t>
            </a:r>
            <a:r>
              <a:rPr sz="900" spc="-5" dirty="0">
                <a:latin typeface="Comic Sans MS"/>
                <a:cs typeface="Comic Sans MS"/>
              </a:rPr>
              <a:t>Las operaciones de </a:t>
            </a:r>
            <a:r>
              <a:rPr sz="900" spc="-254" dirty="0">
                <a:latin typeface="Comic Sans MS"/>
                <a:cs typeface="Comic Sans MS"/>
              </a:rPr>
              <a:t> </a:t>
            </a:r>
            <a:r>
              <a:rPr sz="900" spc="-5" dirty="0">
                <a:latin typeface="Comic Sans MS"/>
                <a:cs typeface="Comic Sans MS"/>
              </a:rPr>
              <a:t>fase</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fueron</a:t>
            </a:r>
            <a:r>
              <a:rPr sz="900" dirty="0">
                <a:latin typeface="Comic Sans MS"/>
                <a:cs typeface="Comic Sans MS"/>
              </a:rPr>
              <a:t> </a:t>
            </a:r>
            <a:r>
              <a:rPr sz="900" spc="-5" dirty="0">
                <a:latin typeface="Comic Sans MS"/>
                <a:cs typeface="Comic Sans MS"/>
              </a:rPr>
              <a:t>casi</a:t>
            </a:r>
            <a:r>
              <a:rPr sz="900" dirty="0">
                <a:latin typeface="Comic Sans MS"/>
                <a:cs typeface="Comic Sans MS"/>
              </a:rPr>
              <a:t> </a:t>
            </a:r>
            <a:r>
              <a:rPr sz="900" spc="-5" dirty="0">
                <a:latin typeface="Comic Sans MS"/>
                <a:cs typeface="Comic Sans MS"/>
              </a:rPr>
              <a:t>iguales</a:t>
            </a:r>
            <a:r>
              <a:rPr sz="900" dirty="0">
                <a:latin typeface="Comic Sans MS"/>
                <a:cs typeface="Comic Sans MS"/>
              </a:rPr>
              <a:t> </a:t>
            </a:r>
            <a:r>
              <a:rPr sz="900" spc="-5" dirty="0">
                <a:latin typeface="Comic Sans MS"/>
                <a:cs typeface="Comic Sans MS"/>
              </a:rPr>
              <a:t>entre </a:t>
            </a:r>
            <a:r>
              <a:rPr sz="900" dirty="0">
                <a:latin typeface="Comic Sans MS"/>
                <a:cs typeface="Comic Sans MS"/>
              </a:rPr>
              <a:t> </a:t>
            </a:r>
            <a:r>
              <a:rPr sz="900" spc="-5" dirty="0">
                <a:latin typeface="Comic Sans MS"/>
                <a:cs typeface="Comic Sans MS"/>
              </a:rPr>
              <a:t>correcta</a:t>
            </a:r>
            <a:r>
              <a:rPr sz="900" spc="5" dirty="0">
                <a:latin typeface="Comic Sans MS"/>
                <a:cs typeface="Comic Sans MS"/>
              </a:rPr>
              <a:t> </a:t>
            </a:r>
            <a:r>
              <a:rPr sz="900" spc="-5" dirty="0">
                <a:latin typeface="Comic Sans MS"/>
                <a:cs typeface="Comic Sans MS"/>
              </a:rPr>
              <a:t>e</a:t>
            </a:r>
            <a:r>
              <a:rPr sz="900" spc="10" dirty="0">
                <a:latin typeface="Comic Sans MS"/>
                <a:cs typeface="Comic Sans MS"/>
              </a:rPr>
              <a:t> </a:t>
            </a:r>
            <a:r>
              <a:rPr sz="900" spc="-5" dirty="0">
                <a:latin typeface="Comic Sans MS"/>
                <a:cs typeface="Comic Sans MS"/>
              </a:rPr>
              <a:t>incorrectas.</a:t>
            </a:r>
            <a:r>
              <a:rPr sz="900" spc="1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estas</a:t>
            </a:r>
            <a:r>
              <a:rPr sz="900" spc="5" dirty="0">
                <a:latin typeface="Comic Sans MS"/>
                <a:cs typeface="Comic Sans MS"/>
              </a:rPr>
              <a:t> </a:t>
            </a:r>
            <a:r>
              <a:rPr sz="900" spc="-5" dirty="0">
                <a:latin typeface="Comic Sans MS"/>
                <a:cs typeface="Comic Sans MS"/>
              </a:rPr>
              <a:t>operaciones</a:t>
            </a:r>
            <a:endParaRPr sz="900">
              <a:latin typeface="Comic Sans MS"/>
              <a:cs typeface="Comic Sans MS"/>
            </a:endParaRPr>
          </a:p>
        </p:txBody>
      </p:sp>
      <p:sp>
        <p:nvSpPr>
          <p:cNvPr id="6" name="object 6"/>
          <p:cNvSpPr txBox="1"/>
          <p:nvPr/>
        </p:nvSpPr>
        <p:spPr>
          <a:xfrm>
            <a:off x="5942189" y="4711638"/>
            <a:ext cx="3050540"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incorrectas,</a:t>
            </a:r>
            <a:r>
              <a:rPr sz="900" spc="185" dirty="0">
                <a:latin typeface="Comic Sans MS"/>
                <a:cs typeface="Comic Sans MS"/>
              </a:rPr>
              <a:t> </a:t>
            </a:r>
            <a:r>
              <a:rPr sz="900" spc="-5" dirty="0">
                <a:latin typeface="Comic Sans MS"/>
                <a:cs typeface="Comic Sans MS"/>
              </a:rPr>
              <a:t>nueve</a:t>
            </a:r>
            <a:r>
              <a:rPr sz="900" spc="190" dirty="0">
                <a:latin typeface="Comic Sans MS"/>
                <a:cs typeface="Comic Sans MS"/>
              </a:rPr>
              <a:t> </a:t>
            </a:r>
            <a:r>
              <a:rPr sz="900" spc="-5" dirty="0">
                <a:latin typeface="Comic Sans MS"/>
                <a:cs typeface="Comic Sans MS"/>
              </a:rPr>
              <a:t>fueron</a:t>
            </a:r>
            <a:r>
              <a:rPr sz="900" spc="190" dirty="0">
                <a:latin typeface="Comic Sans MS"/>
                <a:cs typeface="Comic Sans MS"/>
              </a:rPr>
              <a:t> </a:t>
            </a:r>
            <a:r>
              <a:rPr sz="900" spc="-5" dirty="0">
                <a:latin typeface="Comic Sans MS"/>
                <a:cs typeface="Comic Sans MS"/>
              </a:rPr>
              <a:t>fallas</a:t>
            </a:r>
            <a:r>
              <a:rPr sz="900" spc="190" dirty="0">
                <a:latin typeface="Comic Sans MS"/>
                <a:cs typeface="Comic Sans MS"/>
              </a:rPr>
              <a:t> </a:t>
            </a:r>
            <a:r>
              <a:rPr sz="900" spc="-5" dirty="0">
                <a:latin typeface="Comic Sans MS"/>
                <a:cs typeface="Comic Sans MS"/>
              </a:rPr>
              <a:t>o</a:t>
            </a:r>
            <a:r>
              <a:rPr sz="900" spc="190" dirty="0">
                <a:latin typeface="Comic Sans MS"/>
                <a:cs typeface="Comic Sans MS"/>
              </a:rPr>
              <a:t> </a:t>
            </a:r>
            <a:r>
              <a:rPr sz="900" spc="-5" dirty="0">
                <a:latin typeface="Comic Sans MS"/>
                <a:cs typeface="Comic Sans MS"/>
              </a:rPr>
              <a:t>mal</a:t>
            </a:r>
            <a:r>
              <a:rPr sz="900" spc="190" dirty="0">
                <a:latin typeface="Comic Sans MS"/>
                <a:cs typeface="Comic Sans MS"/>
              </a:rPr>
              <a:t> </a:t>
            </a:r>
            <a:r>
              <a:rPr sz="900" spc="-5" dirty="0">
                <a:latin typeface="Comic Sans MS"/>
                <a:cs typeface="Comic Sans MS"/>
              </a:rPr>
              <a:t>ajuste</a:t>
            </a:r>
            <a:r>
              <a:rPr sz="900" spc="190" dirty="0">
                <a:latin typeface="Comic Sans MS"/>
                <a:cs typeface="Comic Sans MS"/>
              </a:rPr>
              <a:t> </a:t>
            </a:r>
            <a:r>
              <a:rPr sz="900" spc="-5" dirty="0">
                <a:latin typeface="Comic Sans MS"/>
                <a:cs typeface="Comic Sans MS"/>
              </a:rPr>
              <a:t>del</a:t>
            </a:r>
            <a:r>
              <a:rPr sz="900" spc="190" dirty="0">
                <a:latin typeface="Comic Sans MS"/>
                <a:cs typeface="Comic Sans MS"/>
              </a:rPr>
              <a:t> </a:t>
            </a:r>
            <a:r>
              <a:rPr sz="900" spc="-5" dirty="0">
                <a:latin typeface="Comic Sans MS"/>
                <a:cs typeface="Comic Sans MS"/>
              </a:rPr>
              <a:t>relé,</a:t>
            </a:r>
            <a:endParaRPr sz="900">
              <a:latin typeface="Comic Sans MS"/>
              <a:cs typeface="Comic Sans MS"/>
            </a:endParaRPr>
          </a:p>
        </p:txBody>
      </p:sp>
      <p:sp>
        <p:nvSpPr>
          <p:cNvPr id="7" name="object 7"/>
          <p:cNvSpPr txBox="1"/>
          <p:nvPr/>
        </p:nvSpPr>
        <p:spPr>
          <a:xfrm>
            <a:off x="5942190" y="4848775"/>
            <a:ext cx="3053715" cy="129984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tres fueron errores de alambrado, tres fueron ajustes </a:t>
            </a:r>
            <a:r>
              <a:rPr sz="900" dirty="0">
                <a:latin typeface="Comic Sans MS"/>
                <a:cs typeface="Comic Sans MS"/>
              </a:rPr>
              <a:t> </a:t>
            </a:r>
            <a:r>
              <a:rPr sz="900" spc="-5" dirty="0">
                <a:latin typeface="Comic Sans MS"/>
                <a:cs typeface="Comic Sans MS"/>
              </a:rPr>
              <a:t>incorrectos, tres fueron circuitos de potencial abierto, y </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fue</a:t>
            </a:r>
            <a:r>
              <a:rPr sz="900" dirty="0">
                <a:latin typeface="Comic Sans MS"/>
                <a:cs typeface="Comic Sans MS"/>
              </a:rPr>
              <a:t> </a:t>
            </a:r>
            <a:r>
              <a:rPr sz="900" spc="-5" dirty="0">
                <a:latin typeface="Comic Sans MS"/>
                <a:cs typeface="Comic Sans MS"/>
              </a:rPr>
              <a:t>error</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personal.</a:t>
            </a:r>
            <a:r>
              <a:rPr sz="900" spc="260" dirty="0">
                <a:latin typeface="Comic Sans MS"/>
                <a:cs typeface="Comic Sans MS"/>
              </a:rPr>
              <a:t> </a:t>
            </a:r>
            <a:r>
              <a:rPr sz="900" spc="-5" dirty="0">
                <a:latin typeface="Comic Sans MS"/>
                <a:cs typeface="Comic Sans MS"/>
              </a:rPr>
              <a:t>Estas</a:t>
            </a:r>
            <a:r>
              <a:rPr sz="900" spc="260" dirty="0">
                <a:latin typeface="Comic Sans MS"/>
                <a:cs typeface="Comic Sans MS"/>
              </a:rPr>
              <a:t> </a:t>
            </a:r>
            <a:r>
              <a:rPr sz="900" spc="-5" dirty="0">
                <a:latin typeface="Comic Sans MS"/>
                <a:cs typeface="Comic Sans MS"/>
              </a:rPr>
              <a:t>operaciones </a:t>
            </a:r>
            <a:r>
              <a:rPr sz="900" dirty="0">
                <a:latin typeface="Comic Sans MS"/>
                <a:cs typeface="Comic Sans MS"/>
              </a:rPr>
              <a:t> </a:t>
            </a:r>
            <a:r>
              <a:rPr sz="900" spc="-5" dirty="0">
                <a:latin typeface="Comic Sans MS"/>
                <a:cs typeface="Comic Sans MS"/>
              </a:rPr>
              <a:t>incorrectas</a:t>
            </a:r>
            <a:r>
              <a:rPr sz="900" spc="140" dirty="0">
                <a:latin typeface="Comic Sans MS"/>
                <a:cs typeface="Comic Sans MS"/>
              </a:rPr>
              <a:t> </a:t>
            </a:r>
            <a:r>
              <a:rPr sz="900" spc="-5" dirty="0">
                <a:latin typeface="Comic Sans MS"/>
                <a:cs typeface="Comic Sans MS"/>
              </a:rPr>
              <a:t>enfatizan</a:t>
            </a:r>
            <a:r>
              <a:rPr sz="900" spc="130" dirty="0">
                <a:latin typeface="Comic Sans MS"/>
                <a:cs typeface="Comic Sans MS"/>
              </a:rPr>
              <a:t> </a:t>
            </a:r>
            <a:r>
              <a:rPr sz="900" spc="-5" dirty="0">
                <a:latin typeface="Comic Sans MS"/>
                <a:cs typeface="Comic Sans MS"/>
              </a:rPr>
              <a:t>la</a:t>
            </a:r>
            <a:r>
              <a:rPr sz="900" spc="135" dirty="0">
                <a:latin typeface="Comic Sans MS"/>
                <a:cs typeface="Comic Sans MS"/>
              </a:rPr>
              <a:t> </a:t>
            </a:r>
            <a:r>
              <a:rPr sz="900" spc="-5" dirty="0">
                <a:latin typeface="Comic Sans MS"/>
                <a:cs typeface="Comic Sans MS"/>
              </a:rPr>
              <a:t>necesidad</a:t>
            </a:r>
            <a:r>
              <a:rPr sz="900" spc="130" dirty="0">
                <a:latin typeface="Comic Sans MS"/>
                <a:cs typeface="Comic Sans MS"/>
              </a:rPr>
              <a:t> </a:t>
            </a:r>
            <a:r>
              <a:rPr sz="900" spc="-5" dirty="0">
                <a:latin typeface="Comic Sans MS"/>
                <a:cs typeface="Comic Sans MS"/>
              </a:rPr>
              <a:t>de</a:t>
            </a:r>
            <a:r>
              <a:rPr sz="900" spc="135" dirty="0">
                <a:latin typeface="Comic Sans MS"/>
                <a:cs typeface="Comic Sans MS"/>
              </a:rPr>
              <a:t> </a:t>
            </a:r>
            <a:r>
              <a:rPr sz="900" spc="-5" dirty="0">
                <a:latin typeface="Comic Sans MS"/>
                <a:cs typeface="Comic Sans MS"/>
              </a:rPr>
              <a:t>tener</a:t>
            </a:r>
            <a:r>
              <a:rPr sz="900" spc="130" dirty="0">
                <a:latin typeface="Comic Sans MS"/>
                <a:cs typeface="Comic Sans MS"/>
              </a:rPr>
              <a:t> </a:t>
            </a:r>
            <a:r>
              <a:rPr sz="900" spc="-5" dirty="0">
                <a:latin typeface="Comic Sans MS"/>
                <a:cs typeface="Comic Sans MS"/>
              </a:rPr>
              <a:t>cuidado</a:t>
            </a:r>
            <a:r>
              <a:rPr sz="900" spc="130" dirty="0">
                <a:latin typeface="Comic Sans MS"/>
                <a:cs typeface="Comic Sans MS"/>
              </a:rPr>
              <a:t> </a:t>
            </a:r>
            <a:r>
              <a:rPr sz="900" spc="-5" dirty="0">
                <a:latin typeface="Comic Sans MS"/>
                <a:cs typeface="Comic Sans MS"/>
              </a:rPr>
              <a:t>en </a:t>
            </a:r>
            <a:r>
              <a:rPr sz="900" spc="-254"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aplicación</a:t>
            </a:r>
            <a:r>
              <a:rPr sz="900" dirty="0">
                <a:latin typeface="Comic Sans MS"/>
                <a:cs typeface="Comic Sans MS"/>
              </a:rPr>
              <a:t> </a:t>
            </a:r>
            <a:r>
              <a:rPr sz="900" spc="-5" dirty="0">
                <a:latin typeface="Comic Sans MS"/>
                <a:cs typeface="Comic Sans MS"/>
              </a:rPr>
              <a:t>e</a:t>
            </a:r>
            <a:r>
              <a:rPr sz="900" dirty="0">
                <a:latin typeface="Comic Sans MS"/>
                <a:cs typeface="Comic Sans MS"/>
              </a:rPr>
              <a:t> </a:t>
            </a:r>
            <a:r>
              <a:rPr sz="900" spc="-5" dirty="0">
                <a:latin typeface="Comic Sans MS"/>
                <a:cs typeface="Comic Sans MS"/>
              </a:rPr>
              <a:t>implementación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respaldo.</a:t>
            </a:r>
            <a:r>
              <a:rPr sz="900" dirty="0">
                <a:latin typeface="Comic Sans MS"/>
                <a:cs typeface="Comic Sans MS"/>
              </a:rPr>
              <a:t> </a:t>
            </a:r>
            <a:r>
              <a:rPr sz="900" spc="-5" dirty="0">
                <a:latin typeface="Comic Sans MS"/>
                <a:cs typeface="Comic Sans MS"/>
              </a:rPr>
              <a:t>Esto también muestra el hecho de que estos </a:t>
            </a:r>
            <a:r>
              <a:rPr sz="900" dirty="0">
                <a:latin typeface="Comic Sans MS"/>
                <a:cs typeface="Comic Sans MS"/>
              </a:rPr>
              <a:t> </a:t>
            </a:r>
            <a:r>
              <a:rPr sz="900" spc="-5" dirty="0">
                <a:latin typeface="Comic Sans MS"/>
                <a:cs typeface="Comic Sans MS"/>
              </a:rPr>
              <a:t>esquemas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son</a:t>
            </a:r>
            <a:r>
              <a:rPr sz="900" dirty="0">
                <a:latin typeface="Comic Sans MS"/>
                <a:cs typeface="Comic Sans MS"/>
              </a:rPr>
              <a:t> </a:t>
            </a:r>
            <a:r>
              <a:rPr sz="900" spc="-5" dirty="0">
                <a:latin typeface="Comic Sans MS"/>
                <a:cs typeface="Comic Sans MS"/>
              </a:rPr>
              <a:t>seguros</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aplican</a:t>
            </a:r>
            <a:r>
              <a:rPr sz="900" dirty="0">
                <a:latin typeface="Comic Sans MS"/>
                <a:cs typeface="Comic Sans MS"/>
              </a:rPr>
              <a:t> </a:t>
            </a:r>
            <a:r>
              <a:rPr sz="900" spc="-5" dirty="0">
                <a:latin typeface="Comic Sans MS"/>
                <a:cs typeface="Comic Sans MS"/>
              </a:rPr>
              <a:t>e </a:t>
            </a:r>
            <a:r>
              <a:rPr sz="900" dirty="0">
                <a:latin typeface="Comic Sans MS"/>
                <a:cs typeface="Comic Sans MS"/>
              </a:rPr>
              <a:t> </a:t>
            </a:r>
            <a:r>
              <a:rPr sz="900" spc="-5" dirty="0">
                <a:latin typeface="Comic Sans MS"/>
                <a:cs typeface="Comic Sans MS"/>
              </a:rPr>
              <a:t>implementan</a:t>
            </a:r>
            <a:r>
              <a:rPr sz="900" dirty="0">
                <a:latin typeface="Comic Sans MS"/>
                <a:cs typeface="Comic Sans MS"/>
              </a:rPr>
              <a:t> </a:t>
            </a:r>
            <a:r>
              <a:rPr sz="900" spc="-5" dirty="0">
                <a:latin typeface="Comic Sans MS"/>
                <a:cs typeface="Comic Sans MS"/>
              </a:rPr>
              <a:t>correctamente.</a:t>
            </a:r>
            <a:endParaRPr sz="900">
              <a:latin typeface="Comic Sans MS"/>
              <a:cs typeface="Comic Sans MS"/>
            </a:endParaRPr>
          </a:p>
        </p:txBody>
      </p:sp>
      <p:sp>
        <p:nvSpPr>
          <p:cNvPr id="8" name="object 8"/>
          <p:cNvSpPr txBox="1"/>
          <p:nvPr/>
        </p:nvSpPr>
        <p:spPr>
          <a:xfrm>
            <a:off x="5942189" y="6274975"/>
            <a:ext cx="3053080" cy="483722"/>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a:t>
            </a:r>
            <a:r>
              <a:rPr sz="900" dirty="0">
                <a:latin typeface="Comic Sans MS"/>
                <a:cs typeface="Comic Sans MS"/>
              </a:rPr>
              <a:t> </a:t>
            </a:r>
            <a:r>
              <a:rPr sz="900" spc="-5" dirty="0">
                <a:latin typeface="Comic Sans MS"/>
                <a:cs typeface="Comic Sans MS"/>
              </a:rPr>
              <a:t>investigación</a:t>
            </a:r>
            <a:r>
              <a:rPr sz="900" dirty="0">
                <a:latin typeface="Comic Sans MS"/>
                <a:cs typeface="Comic Sans MS"/>
              </a:rPr>
              <a:t> </a:t>
            </a:r>
            <a:r>
              <a:rPr sz="900" spc="-5" dirty="0">
                <a:latin typeface="Comic Sans MS"/>
                <a:cs typeface="Comic Sans MS"/>
              </a:rPr>
              <a:t>también</a:t>
            </a:r>
            <a:r>
              <a:rPr sz="900" dirty="0">
                <a:latin typeface="Comic Sans MS"/>
                <a:cs typeface="Comic Sans MS"/>
              </a:rPr>
              <a:t> </a:t>
            </a:r>
            <a:r>
              <a:rPr sz="900" spc="-5" dirty="0">
                <a:latin typeface="Comic Sans MS"/>
                <a:cs typeface="Comic Sans MS"/>
              </a:rPr>
              <a:t>describe</a:t>
            </a:r>
            <a:r>
              <a:rPr sz="900" dirty="0">
                <a:latin typeface="Comic Sans MS"/>
                <a:cs typeface="Comic Sans MS"/>
              </a:rPr>
              <a:t> </a:t>
            </a:r>
            <a:r>
              <a:rPr sz="900" spc="-5" dirty="0">
                <a:latin typeface="Comic Sans MS"/>
                <a:cs typeface="Comic Sans MS"/>
              </a:rPr>
              <a:t>tres</a:t>
            </a:r>
            <a:r>
              <a:rPr sz="900" dirty="0">
                <a:latin typeface="Comic Sans MS"/>
                <a:cs typeface="Comic Sans MS"/>
              </a:rPr>
              <a:t> </a:t>
            </a:r>
            <a:r>
              <a:rPr sz="900" spc="-5" dirty="0">
                <a:latin typeface="Comic Sans MS"/>
                <a:cs typeface="Comic Sans MS"/>
              </a:rPr>
              <a:t>eventos</a:t>
            </a:r>
            <a:r>
              <a:rPr sz="900" dirty="0">
                <a:latin typeface="Comic Sans MS"/>
                <a:cs typeface="Comic Sans MS"/>
              </a:rPr>
              <a:t> </a:t>
            </a:r>
            <a:r>
              <a:rPr sz="900" spc="-5" dirty="0">
                <a:latin typeface="Comic Sans MS"/>
                <a:cs typeface="Comic Sans MS"/>
              </a:rPr>
              <a:t>que </a:t>
            </a:r>
            <a:r>
              <a:rPr sz="900" dirty="0">
                <a:latin typeface="Comic Sans MS"/>
                <a:cs typeface="Comic Sans MS"/>
              </a:rPr>
              <a:t> </a:t>
            </a:r>
            <a:r>
              <a:rPr sz="900" spc="-5" dirty="0">
                <a:latin typeface="Comic Sans MS"/>
                <a:cs typeface="Comic Sans MS"/>
              </a:rPr>
              <a:t>ocurrieron como resultado de no tener relés de respaldo. </a:t>
            </a:r>
            <a:r>
              <a:rPr sz="900" spc="-254" dirty="0">
                <a:latin typeface="Comic Sans MS"/>
                <a:cs typeface="Comic Sans MS"/>
              </a:rPr>
              <a:t> </a:t>
            </a:r>
            <a:r>
              <a:rPr sz="900" spc="-5" dirty="0">
                <a:latin typeface="Comic Sans MS"/>
                <a:cs typeface="Comic Sans MS"/>
              </a:rPr>
              <a:t>Dos</a:t>
            </a:r>
            <a:r>
              <a:rPr sz="900" spc="135" dirty="0">
                <a:latin typeface="Comic Sans MS"/>
                <a:cs typeface="Comic Sans MS"/>
              </a:rPr>
              <a:t> </a:t>
            </a:r>
            <a:r>
              <a:rPr sz="900" spc="-5" dirty="0">
                <a:latin typeface="Comic Sans MS"/>
                <a:cs typeface="Comic Sans MS"/>
              </a:rPr>
              <a:t>resultaron</a:t>
            </a:r>
            <a:r>
              <a:rPr sz="900" spc="135" dirty="0">
                <a:latin typeface="Comic Sans MS"/>
                <a:cs typeface="Comic Sans MS"/>
              </a:rPr>
              <a:t> </a:t>
            </a:r>
            <a:r>
              <a:rPr sz="900" spc="-5" dirty="0">
                <a:latin typeface="Comic Sans MS"/>
                <a:cs typeface="Comic Sans MS"/>
              </a:rPr>
              <a:t>en</a:t>
            </a:r>
            <a:r>
              <a:rPr sz="900" spc="135" dirty="0">
                <a:latin typeface="Comic Sans MS"/>
                <a:cs typeface="Comic Sans MS"/>
              </a:rPr>
              <a:t> </a:t>
            </a:r>
            <a:r>
              <a:rPr sz="900" spc="-5" dirty="0">
                <a:latin typeface="Comic Sans MS"/>
                <a:cs typeface="Comic Sans MS"/>
              </a:rPr>
              <a:t>un</a:t>
            </a:r>
            <a:r>
              <a:rPr sz="900" spc="135" dirty="0">
                <a:latin typeface="Comic Sans MS"/>
                <a:cs typeface="Comic Sans MS"/>
              </a:rPr>
              <a:t> </a:t>
            </a:r>
            <a:r>
              <a:rPr sz="900" spc="-5" dirty="0">
                <a:latin typeface="Comic Sans MS"/>
                <a:cs typeface="Comic Sans MS"/>
              </a:rPr>
              <a:t>incendio</a:t>
            </a:r>
            <a:r>
              <a:rPr sz="900" spc="135" dirty="0">
                <a:latin typeface="Comic Sans MS"/>
                <a:cs typeface="Comic Sans MS"/>
              </a:rPr>
              <a:t> </a:t>
            </a:r>
            <a:r>
              <a:rPr sz="900" spc="-5" dirty="0">
                <a:latin typeface="Comic Sans MS"/>
                <a:cs typeface="Comic Sans MS"/>
              </a:rPr>
              <a:t>que</a:t>
            </a:r>
            <a:r>
              <a:rPr sz="900" spc="135" dirty="0">
                <a:latin typeface="Comic Sans MS"/>
                <a:cs typeface="Comic Sans MS"/>
              </a:rPr>
              <a:t> </a:t>
            </a:r>
            <a:r>
              <a:rPr sz="900" spc="-5" dirty="0">
                <a:latin typeface="Comic Sans MS"/>
                <a:cs typeface="Comic Sans MS"/>
              </a:rPr>
              <a:t>quemó</a:t>
            </a:r>
            <a:r>
              <a:rPr sz="900" spc="135" dirty="0">
                <a:latin typeface="Comic Sans MS"/>
                <a:cs typeface="Comic Sans MS"/>
              </a:rPr>
              <a:t> </a:t>
            </a:r>
            <a:r>
              <a:rPr sz="900" spc="-5" dirty="0">
                <a:latin typeface="Comic Sans MS"/>
                <a:cs typeface="Comic Sans MS"/>
              </a:rPr>
              <a:t>seis</a:t>
            </a:r>
            <a:r>
              <a:rPr sz="900" spc="140" dirty="0">
                <a:latin typeface="Comic Sans MS"/>
                <a:cs typeface="Comic Sans MS"/>
              </a:rPr>
              <a:t> </a:t>
            </a:r>
            <a:r>
              <a:rPr sz="900" spc="-5" dirty="0">
                <a:latin typeface="Comic Sans MS"/>
                <a:cs typeface="Comic Sans MS"/>
              </a:rPr>
              <a:t>cubículos</a:t>
            </a:r>
            <a:endParaRPr sz="900">
              <a:latin typeface="Comic Sans MS"/>
              <a:cs typeface="Comic Sans MS"/>
            </a:endParaRPr>
          </a:p>
        </p:txBody>
      </p:sp>
      <p:sp>
        <p:nvSpPr>
          <p:cNvPr id="9" name="object 9"/>
          <p:cNvSpPr txBox="1"/>
          <p:nvPr/>
        </p:nvSpPr>
        <p:spPr>
          <a:xfrm>
            <a:off x="9425491" y="877096"/>
            <a:ext cx="3053080" cy="145859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como</a:t>
            </a:r>
            <a:r>
              <a:rPr sz="900" dirty="0">
                <a:latin typeface="Comic Sans MS"/>
                <a:cs typeface="Comic Sans MS"/>
              </a:rPr>
              <a:t> </a:t>
            </a:r>
            <a:r>
              <a:rPr sz="900" spc="-5" dirty="0">
                <a:latin typeface="Comic Sans MS"/>
                <a:cs typeface="Comic Sans MS"/>
              </a:rPr>
              <a:t>consecuencia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El </a:t>
            </a:r>
            <a:r>
              <a:rPr sz="900" spc="-254" dirty="0">
                <a:latin typeface="Comic Sans MS"/>
                <a:cs typeface="Comic Sans MS"/>
              </a:rPr>
              <a:t> </a:t>
            </a:r>
            <a:r>
              <a:rPr sz="900" spc="-5" dirty="0">
                <a:latin typeface="Comic Sans MS"/>
                <a:cs typeface="Comic Sans MS"/>
              </a:rPr>
              <a:t>tercero reportó daños al generador como resultado de la </a:t>
            </a:r>
            <a:r>
              <a:rPr sz="900" dirty="0">
                <a:latin typeface="Comic Sans MS"/>
                <a:cs typeface="Comic Sans MS"/>
              </a:rPr>
              <a:t> </a:t>
            </a:r>
            <a:r>
              <a:rPr sz="900" spc="-5" dirty="0">
                <a:latin typeface="Comic Sans MS"/>
                <a:cs typeface="Comic Sans MS"/>
              </a:rPr>
              <a:t>operación</a:t>
            </a:r>
            <a:r>
              <a:rPr sz="900" spc="140" dirty="0">
                <a:latin typeface="Comic Sans MS"/>
                <a:cs typeface="Comic Sans MS"/>
              </a:rPr>
              <a:t> </a:t>
            </a:r>
            <a:r>
              <a:rPr sz="900" spc="-5" dirty="0">
                <a:latin typeface="Comic Sans MS"/>
                <a:cs typeface="Comic Sans MS"/>
              </a:rPr>
              <a:t>durante</a:t>
            </a:r>
            <a:r>
              <a:rPr sz="900" spc="140" dirty="0">
                <a:latin typeface="Comic Sans MS"/>
                <a:cs typeface="Comic Sans MS"/>
              </a:rPr>
              <a:t> </a:t>
            </a:r>
            <a:r>
              <a:rPr sz="900" spc="-5" dirty="0">
                <a:latin typeface="Comic Sans MS"/>
                <a:cs typeface="Comic Sans MS"/>
              </a:rPr>
              <a:t>una</a:t>
            </a:r>
            <a:r>
              <a:rPr sz="900" spc="135" dirty="0">
                <a:latin typeface="Comic Sans MS"/>
                <a:cs typeface="Comic Sans MS"/>
              </a:rPr>
              <a:t> </a:t>
            </a:r>
            <a:r>
              <a:rPr sz="900" spc="-5" dirty="0">
                <a:latin typeface="Comic Sans MS"/>
                <a:cs typeface="Comic Sans MS"/>
              </a:rPr>
              <a:t>hora</a:t>
            </a:r>
            <a:r>
              <a:rPr sz="900" spc="135" dirty="0">
                <a:latin typeface="Comic Sans MS"/>
                <a:cs typeface="Comic Sans MS"/>
              </a:rPr>
              <a:t> </a:t>
            </a:r>
            <a:r>
              <a:rPr sz="900" spc="-5" dirty="0">
                <a:latin typeface="Comic Sans MS"/>
                <a:cs typeface="Comic Sans MS"/>
              </a:rPr>
              <a:t>con</a:t>
            </a:r>
            <a:r>
              <a:rPr sz="900" spc="135" dirty="0">
                <a:latin typeface="Comic Sans MS"/>
                <a:cs typeface="Comic Sans MS"/>
              </a:rPr>
              <a:t> </a:t>
            </a:r>
            <a:r>
              <a:rPr sz="900" spc="-5" dirty="0">
                <a:latin typeface="Comic Sans MS"/>
                <a:cs typeface="Comic Sans MS"/>
              </a:rPr>
              <a:t>un</a:t>
            </a:r>
            <a:r>
              <a:rPr sz="900" spc="135" dirty="0">
                <a:latin typeface="Comic Sans MS"/>
                <a:cs typeface="Comic Sans MS"/>
              </a:rPr>
              <a:t> </a:t>
            </a:r>
            <a:r>
              <a:rPr sz="900" spc="-5" dirty="0">
                <a:latin typeface="Comic Sans MS"/>
                <a:cs typeface="Comic Sans MS"/>
              </a:rPr>
              <a:t>polo</a:t>
            </a:r>
            <a:r>
              <a:rPr sz="900" spc="135" dirty="0">
                <a:latin typeface="Comic Sans MS"/>
                <a:cs typeface="Comic Sans MS"/>
              </a:rPr>
              <a:t> </a:t>
            </a:r>
            <a:r>
              <a:rPr sz="900" spc="-5" dirty="0">
                <a:latin typeface="Comic Sans MS"/>
                <a:cs typeface="Comic Sans MS"/>
              </a:rPr>
              <a:t>del</a:t>
            </a:r>
            <a:r>
              <a:rPr sz="900" spc="135" dirty="0">
                <a:latin typeface="Comic Sans MS"/>
                <a:cs typeface="Comic Sans MS"/>
              </a:rPr>
              <a:t> </a:t>
            </a:r>
            <a:r>
              <a:rPr sz="900" spc="-5" dirty="0">
                <a:latin typeface="Comic Sans MS"/>
                <a:cs typeface="Comic Sans MS"/>
              </a:rPr>
              <a:t>interruptor </a:t>
            </a:r>
            <a:r>
              <a:rPr sz="900" spc="-254"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alta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abierto.</a:t>
            </a:r>
            <a:r>
              <a:rPr sz="900" dirty="0">
                <a:latin typeface="Comic Sans MS"/>
                <a:cs typeface="Comic Sans MS"/>
              </a:rPr>
              <a:t> </a:t>
            </a:r>
            <a:r>
              <a:rPr sz="900" spc="-5" dirty="0">
                <a:latin typeface="Comic Sans MS"/>
                <a:cs typeface="Comic Sans MS"/>
              </a:rPr>
              <a:t>Otro</a:t>
            </a:r>
            <a:r>
              <a:rPr sz="900" dirty="0">
                <a:latin typeface="Comic Sans MS"/>
                <a:cs typeface="Comic Sans MS"/>
              </a:rPr>
              <a:t> </a:t>
            </a:r>
            <a:r>
              <a:rPr sz="900" spc="-5" dirty="0">
                <a:latin typeface="Comic Sans MS"/>
                <a:cs typeface="Comic Sans MS"/>
              </a:rPr>
              <a:t>incidente</a:t>
            </a:r>
            <a:r>
              <a:rPr sz="900" dirty="0">
                <a:latin typeface="Comic Sans MS"/>
                <a:cs typeface="Comic Sans MS"/>
              </a:rPr>
              <a:t> </a:t>
            </a:r>
            <a:r>
              <a:rPr sz="900" spc="-5" dirty="0">
                <a:latin typeface="Comic Sans MS"/>
                <a:cs typeface="Comic Sans MS"/>
              </a:rPr>
              <a:t>ligado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protección de respaldo, fue una falla a tierra librada con </a:t>
            </a:r>
            <a:r>
              <a:rPr sz="900" dirty="0">
                <a:latin typeface="Comic Sans MS"/>
                <a:cs typeface="Comic Sans MS"/>
              </a:rPr>
              <a:t> </a:t>
            </a:r>
            <a:r>
              <a:rPr sz="900" spc="-5" dirty="0">
                <a:latin typeface="Comic Sans MS"/>
                <a:cs typeface="Comic Sans MS"/>
              </a:rPr>
              <a:t>mucho tiempo resultante de una operación de falla de </a:t>
            </a:r>
            <a:r>
              <a:rPr sz="900" dirty="0">
                <a:latin typeface="Comic Sans MS"/>
                <a:cs typeface="Comic Sans MS"/>
              </a:rPr>
              <a:t> </a:t>
            </a:r>
            <a:r>
              <a:rPr sz="900" spc="-5" dirty="0">
                <a:latin typeface="Comic Sans MS"/>
                <a:cs typeface="Comic Sans MS"/>
              </a:rPr>
              <a:t>interruptor de 230 kV la cual originó un daño en dos </a:t>
            </a:r>
            <a:r>
              <a:rPr sz="900" dirty="0">
                <a:latin typeface="Comic Sans MS"/>
                <a:cs typeface="Comic Sans MS"/>
              </a:rPr>
              <a:t> </a:t>
            </a:r>
            <a:r>
              <a:rPr sz="900" spc="-5" dirty="0">
                <a:latin typeface="Comic Sans MS"/>
                <a:cs typeface="Comic Sans MS"/>
              </a:rPr>
              <a:t>rotores de generadores debido a la sensibilidad de los </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electromecánicos</a:t>
            </a:r>
            <a:r>
              <a:rPr sz="900" spc="5"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spc="5" dirty="0">
                <a:latin typeface="Comic Sans MS"/>
                <a:cs typeface="Comic Sans MS"/>
              </a:rPr>
              <a:t> </a:t>
            </a:r>
            <a:r>
              <a:rPr sz="900" spc="-5" dirty="0">
                <a:latin typeface="Comic Sans MS"/>
                <a:cs typeface="Comic Sans MS"/>
              </a:rPr>
              <a:t>negativa.</a:t>
            </a:r>
            <a:endParaRPr sz="900">
              <a:latin typeface="Comic Sans MS"/>
              <a:cs typeface="Comic Sans MS"/>
            </a:endParaRPr>
          </a:p>
        </p:txBody>
      </p:sp>
      <p:sp>
        <p:nvSpPr>
          <p:cNvPr id="10" name="object 10"/>
          <p:cNvSpPr txBox="1"/>
          <p:nvPr/>
        </p:nvSpPr>
        <p:spPr>
          <a:xfrm>
            <a:off x="9425473" y="2654616"/>
            <a:ext cx="97726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CONCLUSIONES</a:t>
            </a:r>
            <a:endParaRPr sz="900">
              <a:latin typeface="Comic Sans MS"/>
              <a:cs typeface="Comic Sans MS"/>
            </a:endParaRPr>
          </a:p>
        </p:txBody>
      </p:sp>
      <p:sp>
        <p:nvSpPr>
          <p:cNvPr id="11" name="object 11"/>
          <p:cNvSpPr txBox="1"/>
          <p:nvPr/>
        </p:nvSpPr>
        <p:spPr>
          <a:xfrm>
            <a:off x="9425473" y="2944135"/>
            <a:ext cx="3053715" cy="129984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 aplicación de la protección de respaldo de generador </a:t>
            </a:r>
            <a:r>
              <a:rPr sz="900" dirty="0">
                <a:latin typeface="Comic Sans MS"/>
                <a:cs typeface="Comic Sans MS"/>
              </a:rPr>
              <a:t> </a:t>
            </a:r>
            <a:r>
              <a:rPr sz="900" spc="-5" dirty="0">
                <a:latin typeface="Comic Sans MS"/>
                <a:cs typeface="Comic Sans MS"/>
              </a:rPr>
              <a:t>involucra</a:t>
            </a:r>
            <a:r>
              <a:rPr sz="900" dirty="0">
                <a:latin typeface="Comic Sans MS"/>
                <a:cs typeface="Comic Sans MS"/>
              </a:rPr>
              <a:t> </a:t>
            </a:r>
            <a:r>
              <a:rPr sz="900" spc="-5" dirty="0">
                <a:latin typeface="Comic Sans MS"/>
                <a:cs typeface="Comic Sans MS"/>
              </a:rPr>
              <a:t>tener</a:t>
            </a:r>
            <a:r>
              <a:rPr sz="900" dirty="0">
                <a:latin typeface="Comic Sans MS"/>
                <a:cs typeface="Comic Sans MS"/>
              </a:rPr>
              <a:t> </a:t>
            </a:r>
            <a:r>
              <a:rPr sz="900" spc="-5" dirty="0">
                <a:latin typeface="Comic Sans MS"/>
                <a:cs typeface="Comic Sans MS"/>
              </a:rPr>
              <a:t>mucho</a:t>
            </a:r>
            <a:r>
              <a:rPr sz="900" dirty="0">
                <a:latin typeface="Comic Sans MS"/>
                <a:cs typeface="Comic Sans MS"/>
              </a:rPr>
              <a:t> </a:t>
            </a:r>
            <a:r>
              <a:rPr sz="900" spc="-5" dirty="0">
                <a:latin typeface="Comic Sans MS"/>
                <a:cs typeface="Comic Sans MS"/>
              </a:rPr>
              <a:t>cuidado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consideraciones </a:t>
            </a:r>
            <a:r>
              <a:rPr sz="900" dirty="0">
                <a:latin typeface="Comic Sans MS"/>
                <a:cs typeface="Comic Sans MS"/>
              </a:rPr>
              <a:t> </a:t>
            </a:r>
            <a:r>
              <a:rPr sz="900" spc="-5" dirty="0">
                <a:latin typeface="Comic Sans MS"/>
                <a:cs typeface="Comic Sans MS"/>
              </a:rPr>
              <a:t>entre</a:t>
            </a:r>
            <a:r>
              <a:rPr sz="900" dirty="0">
                <a:latin typeface="Comic Sans MS"/>
                <a:cs typeface="Comic Sans MS"/>
              </a:rPr>
              <a:t> </a:t>
            </a:r>
            <a:r>
              <a:rPr sz="900" spc="-5" dirty="0">
                <a:latin typeface="Comic Sans MS"/>
                <a:cs typeface="Comic Sans MS"/>
              </a:rPr>
              <a:t>sensibilidad</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seguridad.</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riesgo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aplicar </a:t>
            </a:r>
            <a:r>
              <a:rPr sz="900" dirty="0">
                <a:latin typeface="Comic Sans MS"/>
                <a:cs typeface="Comic Sans MS"/>
              </a:rPr>
              <a:t> </a:t>
            </a:r>
            <a:r>
              <a:rPr sz="900" spc="-5" dirty="0">
                <a:latin typeface="Comic Sans MS"/>
                <a:cs typeface="Comic Sans MS"/>
              </a:rPr>
              <a:t>protección de respaldo puede ser minimizado teniendo </a:t>
            </a:r>
            <a:r>
              <a:rPr sz="900" dirty="0">
                <a:latin typeface="Comic Sans MS"/>
                <a:cs typeface="Comic Sans MS"/>
              </a:rPr>
              <a:t> </a:t>
            </a:r>
            <a:r>
              <a:rPr sz="900" spc="-5" dirty="0">
                <a:latin typeface="Comic Sans MS"/>
                <a:cs typeface="Comic Sans MS"/>
              </a:rPr>
              <a:t>mucho cuidado en observar los puntos discutidos en esta </a:t>
            </a:r>
            <a:r>
              <a:rPr sz="900" dirty="0">
                <a:latin typeface="Comic Sans MS"/>
                <a:cs typeface="Comic Sans MS"/>
              </a:rPr>
              <a:t> </a:t>
            </a:r>
            <a:r>
              <a:rPr sz="900" spc="-5" dirty="0">
                <a:latin typeface="Comic Sans MS"/>
                <a:cs typeface="Comic Sans MS"/>
              </a:rPr>
              <a:t>sección</a:t>
            </a:r>
            <a:r>
              <a:rPr sz="900" spc="190" dirty="0">
                <a:latin typeface="Comic Sans MS"/>
                <a:cs typeface="Comic Sans MS"/>
              </a:rPr>
              <a:t> </a:t>
            </a:r>
            <a:r>
              <a:rPr sz="900" spc="-5" dirty="0">
                <a:latin typeface="Comic Sans MS"/>
                <a:cs typeface="Comic Sans MS"/>
              </a:rPr>
              <a:t>del</a:t>
            </a:r>
            <a:r>
              <a:rPr sz="900" spc="195" dirty="0">
                <a:latin typeface="Comic Sans MS"/>
                <a:cs typeface="Comic Sans MS"/>
              </a:rPr>
              <a:t> </a:t>
            </a:r>
            <a:r>
              <a:rPr sz="900" spc="-5" dirty="0">
                <a:latin typeface="Comic Sans MS"/>
                <a:cs typeface="Comic Sans MS"/>
              </a:rPr>
              <a:t>tutorial.</a:t>
            </a:r>
            <a:r>
              <a:rPr sz="900" spc="140" dirty="0">
                <a:latin typeface="Comic Sans MS"/>
                <a:cs typeface="Comic Sans MS"/>
              </a:rPr>
              <a:t> </a:t>
            </a:r>
            <a:r>
              <a:rPr sz="900" spc="-5" dirty="0">
                <a:latin typeface="Comic Sans MS"/>
                <a:cs typeface="Comic Sans MS"/>
              </a:rPr>
              <a:t>Estos</a:t>
            </a:r>
            <a:r>
              <a:rPr sz="900" spc="200" dirty="0">
                <a:latin typeface="Comic Sans MS"/>
                <a:cs typeface="Comic Sans MS"/>
              </a:rPr>
              <a:t> </a:t>
            </a:r>
            <a:r>
              <a:rPr sz="900" spc="-5" dirty="0">
                <a:latin typeface="Comic Sans MS"/>
                <a:cs typeface="Comic Sans MS"/>
              </a:rPr>
              <a:t>riesgos</a:t>
            </a:r>
            <a:r>
              <a:rPr sz="900" spc="195" dirty="0">
                <a:latin typeface="Comic Sans MS"/>
                <a:cs typeface="Comic Sans MS"/>
              </a:rPr>
              <a:t> </a:t>
            </a:r>
            <a:r>
              <a:rPr sz="900" spc="-5" dirty="0">
                <a:latin typeface="Comic Sans MS"/>
                <a:cs typeface="Comic Sans MS"/>
              </a:rPr>
              <a:t>tienen</a:t>
            </a:r>
            <a:r>
              <a:rPr sz="900" spc="195" dirty="0">
                <a:latin typeface="Comic Sans MS"/>
                <a:cs typeface="Comic Sans MS"/>
              </a:rPr>
              <a:t> </a:t>
            </a:r>
            <a:r>
              <a:rPr sz="900" spc="-5" dirty="0">
                <a:latin typeface="Comic Sans MS"/>
                <a:cs typeface="Comic Sans MS"/>
              </a:rPr>
              <a:t>mucho</a:t>
            </a:r>
            <a:r>
              <a:rPr sz="900" spc="195" dirty="0">
                <a:latin typeface="Comic Sans MS"/>
                <a:cs typeface="Comic Sans MS"/>
              </a:rPr>
              <a:t> </a:t>
            </a:r>
            <a:r>
              <a:rPr sz="900" spc="-5" dirty="0">
                <a:latin typeface="Comic Sans MS"/>
                <a:cs typeface="Comic Sans MS"/>
              </a:rPr>
              <a:t>peso </a:t>
            </a:r>
            <a:r>
              <a:rPr sz="900" spc="-260" dirty="0">
                <a:latin typeface="Comic Sans MS"/>
                <a:cs typeface="Comic Sans MS"/>
              </a:rPr>
              <a:t> </a:t>
            </a:r>
            <a:r>
              <a:rPr sz="900" spc="-5" dirty="0">
                <a:latin typeface="Comic Sans MS"/>
                <a:cs typeface="Comic Sans MS"/>
              </a:rPr>
              <a:t>por las consecuencias de no tener protección de respaldo </a:t>
            </a:r>
            <a:r>
              <a:rPr sz="900" spc="-254" dirty="0">
                <a:latin typeface="Comic Sans MS"/>
                <a:cs typeface="Comic Sans MS"/>
              </a:rPr>
              <a:t> </a:t>
            </a:r>
            <a:r>
              <a:rPr sz="900" spc="-5" dirty="0">
                <a:latin typeface="Comic Sans MS"/>
                <a:cs typeface="Comic Sans MS"/>
              </a:rPr>
              <a:t>adecuada.</a:t>
            </a:r>
            <a:endParaRPr sz="900">
              <a:latin typeface="Comic Sans MS"/>
              <a:cs typeface="Comic Sans MS"/>
            </a:endParaRPr>
          </a:p>
        </p:txBody>
      </p:sp>
      <p:sp>
        <p:nvSpPr>
          <p:cNvPr id="12" name="object 12"/>
          <p:cNvSpPr txBox="1"/>
          <p:nvPr/>
        </p:nvSpPr>
        <p:spPr>
          <a:xfrm>
            <a:off x="9425473" y="4563109"/>
            <a:ext cx="84518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REFERENCIAS</a:t>
            </a:r>
            <a:endParaRPr sz="900">
              <a:latin typeface="Comic Sans MS"/>
              <a:cs typeface="Comic Sans MS"/>
            </a:endParaRPr>
          </a:p>
        </p:txBody>
      </p:sp>
      <p:sp>
        <p:nvSpPr>
          <p:cNvPr id="13" name="object 13"/>
          <p:cNvSpPr txBox="1"/>
          <p:nvPr/>
        </p:nvSpPr>
        <p:spPr>
          <a:xfrm>
            <a:off x="9425472" y="4852629"/>
            <a:ext cx="3053080" cy="662305"/>
          </a:xfrm>
          <a:prstGeom prst="rect">
            <a:avLst/>
          </a:prstGeom>
        </p:spPr>
        <p:txBody>
          <a:bodyPr vert="horz" wrap="square" lIns="0" tIns="12700" rIns="0" bIns="0" rtlCol="0">
            <a:spAutoFit/>
          </a:bodyPr>
          <a:lstStyle/>
          <a:p>
            <a:pPr marL="286385" marR="5080" indent="-274320" algn="just">
              <a:lnSpc>
                <a:spcPct val="116100"/>
              </a:lnSpc>
              <a:spcBef>
                <a:spcPts val="100"/>
              </a:spcBef>
            </a:pPr>
            <a:r>
              <a:rPr sz="900" spc="-5" dirty="0">
                <a:latin typeface="Comic Sans MS"/>
                <a:cs typeface="Comic Sans MS"/>
              </a:rPr>
              <a:t>1.</a:t>
            </a:r>
            <a:r>
              <a:rPr sz="900" dirty="0">
                <a:latin typeface="Comic Sans MS"/>
                <a:cs typeface="Comic Sans MS"/>
              </a:rPr>
              <a:t> </a:t>
            </a:r>
            <a:r>
              <a:rPr sz="900" spc="-5" dirty="0">
                <a:latin typeface="Comic Sans MS"/>
                <a:cs typeface="Comic Sans MS"/>
              </a:rPr>
              <a:t>"A</a:t>
            </a:r>
            <a:r>
              <a:rPr sz="900" spc="260" dirty="0">
                <a:latin typeface="Comic Sans MS"/>
                <a:cs typeface="Comic Sans MS"/>
              </a:rPr>
              <a:t> </a:t>
            </a:r>
            <a:r>
              <a:rPr sz="900" spc="-5" dirty="0">
                <a:latin typeface="Comic Sans MS"/>
                <a:cs typeface="Comic Sans MS"/>
              </a:rPr>
              <a:t>Survey</a:t>
            </a:r>
            <a:r>
              <a:rPr sz="900" spc="260" dirty="0">
                <a:latin typeface="Comic Sans MS"/>
                <a:cs typeface="Comic Sans MS"/>
              </a:rPr>
              <a:t> </a:t>
            </a:r>
            <a:r>
              <a:rPr sz="900" spc="-5" dirty="0">
                <a:latin typeface="Comic Sans MS"/>
                <a:cs typeface="Comic Sans MS"/>
              </a:rPr>
              <a:t>of</a:t>
            </a:r>
            <a:r>
              <a:rPr sz="900" spc="260" dirty="0">
                <a:latin typeface="Comic Sans MS"/>
                <a:cs typeface="Comic Sans MS"/>
              </a:rPr>
              <a:t> </a:t>
            </a:r>
            <a:r>
              <a:rPr sz="900" spc="-5" dirty="0">
                <a:latin typeface="Comic Sans MS"/>
                <a:cs typeface="Comic Sans MS"/>
              </a:rPr>
              <a:t>Generator</a:t>
            </a:r>
            <a:r>
              <a:rPr sz="900" spc="260" dirty="0">
                <a:latin typeface="Comic Sans MS"/>
                <a:cs typeface="Comic Sans MS"/>
              </a:rPr>
              <a:t> </a:t>
            </a:r>
            <a:r>
              <a:rPr sz="900" spc="-5" dirty="0">
                <a:latin typeface="Comic Sans MS"/>
                <a:cs typeface="Comic Sans MS"/>
              </a:rPr>
              <a:t>Back-up</a:t>
            </a:r>
            <a:r>
              <a:rPr sz="900" spc="260" dirty="0">
                <a:latin typeface="Comic Sans MS"/>
                <a:cs typeface="Comic Sans MS"/>
              </a:rPr>
              <a:t> </a:t>
            </a:r>
            <a:r>
              <a:rPr sz="900" spc="-5" dirty="0">
                <a:latin typeface="Comic Sans MS"/>
                <a:cs typeface="Comic Sans MS"/>
              </a:rPr>
              <a:t>Protection </a:t>
            </a:r>
            <a:r>
              <a:rPr sz="900" dirty="0">
                <a:latin typeface="Comic Sans MS"/>
                <a:cs typeface="Comic Sans MS"/>
              </a:rPr>
              <a:t> </a:t>
            </a:r>
            <a:r>
              <a:rPr sz="900" spc="-5" dirty="0">
                <a:latin typeface="Comic Sans MS"/>
                <a:cs typeface="Comic Sans MS"/>
              </a:rPr>
              <a:t>Practices</a:t>
            </a:r>
            <a:r>
              <a:rPr sz="900" dirty="0">
                <a:latin typeface="Comic Sans MS"/>
                <a:cs typeface="Comic Sans MS"/>
              </a:rPr>
              <a:t> </a:t>
            </a:r>
            <a:r>
              <a:rPr sz="900" spc="-5" dirty="0">
                <a:latin typeface="Comic Sans MS"/>
                <a:cs typeface="Comic Sans MS"/>
              </a:rPr>
              <a:t>IEEE</a:t>
            </a:r>
            <a:r>
              <a:rPr sz="900" dirty="0">
                <a:latin typeface="Comic Sans MS"/>
                <a:cs typeface="Comic Sans MS"/>
              </a:rPr>
              <a:t> </a:t>
            </a:r>
            <a:r>
              <a:rPr sz="900" spc="-5" dirty="0">
                <a:latin typeface="Comic Sans MS"/>
                <a:cs typeface="Comic Sans MS"/>
              </a:rPr>
              <a:t>Committee</a:t>
            </a:r>
            <a:r>
              <a:rPr sz="900" dirty="0">
                <a:latin typeface="Comic Sans MS"/>
                <a:cs typeface="Comic Sans MS"/>
              </a:rPr>
              <a:t> </a:t>
            </a:r>
            <a:r>
              <a:rPr sz="900" spc="-5" dirty="0">
                <a:latin typeface="Comic Sans MS"/>
                <a:cs typeface="Comic Sans MS"/>
              </a:rPr>
              <a:t>Report,"</a:t>
            </a:r>
            <a:r>
              <a:rPr sz="900" dirty="0">
                <a:latin typeface="Comic Sans MS"/>
                <a:cs typeface="Comic Sans MS"/>
              </a:rPr>
              <a:t> </a:t>
            </a:r>
            <a:r>
              <a:rPr sz="900" spc="-5" dirty="0">
                <a:latin typeface="Comic Sans MS"/>
                <a:cs typeface="Comic Sans MS"/>
              </a:rPr>
              <a:t>IEEE </a:t>
            </a:r>
            <a:r>
              <a:rPr sz="900" spc="-254" dirty="0">
                <a:latin typeface="Comic Sans MS"/>
                <a:cs typeface="Comic Sans MS"/>
              </a:rPr>
              <a:t> </a:t>
            </a:r>
            <a:r>
              <a:rPr sz="900" spc="-5" dirty="0">
                <a:latin typeface="Comic Sans MS"/>
                <a:cs typeface="Comic Sans MS"/>
              </a:rPr>
              <a:t>Transactions on Power Delivery, Vol. 5, No. 2, April </a:t>
            </a:r>
            <a:r>
              <a:rPr sz="900" dirty="0">
                <a:latin typeface="Comic Sans MS"/>
                <a:cs typeface="Comic Sans MS"/>
              </a:rPr>
              <a:t> </a:t>
            </a:r>
            <a:r>
              <a:rPr sz="900" spc="-5" dirty="0">
                <a:latin typeface="Comic Sans MS"/>
                <a:cs typeface="Comic Sans MS"/>
              </a:rPr>
              <a:t>1990, pp</a:t>
            </a:r>
            <a:r>
              <a:rPr sz="900" dirty="0">
                <a:latin typeface="Comic Sans MS"/>
                <a:cs typeface="Comic Sans MS"/>
              </a:rPr>
              <a:t> </a:t>
            </a:r>
            <a:r>
              <a:rPr sz="900" spc="-5" dirty="0">
                <a:latin typeface="Comic Sans MS"/>
                <a:cs typeface="Comic Sans MS"/>
              </a:rPr>
              <a:t>575-584.</a:t>
            </a:r>
            <a:endParaRPr sz="900">
              <a:latin typeface="Comic Sans MS"/>
              <a:cs typeface="Comic Sans MS"/>
            </a:endParaRPr>
          </a:p>
        </p:txBody>
      </p:sp>
      <p:sp>
        <p:nvSpPr>
          <p:cNvPr id="14" name="object 14"/>
          <p:cNvSpPr txBox="1"/>
          <p:nvPr/>
        </p:nvSpPr>
        <p:spPr>
          <a:xfrm>
            <a:off x="9425472" y="5641923"/>
            <a:ext cx="3053080" cy="1133475"/>
          </a:xfrm>
          <a:prstGeom prst="rect">
            <a:avLst/>
          </a:prstGeom>
        </p:spPr>
        <p:txBody>
          <a:bodyPr vert="horz" wrap="square" lIns="0" tIns="12700" rIns="0" bIns="0" rtlCol="0">
            <a:spAutoFit/>
          </a:bodyPr>
          <a:lstStyle/>
          <a:p>
            <a:pPr marL="286385" marR="5080" indent="-274320" algn="just">
              <a:lnSpc>
                <a:spcPct val="116100"/>
              </a:lnSpc>
              <a:spcBef>
                <a:spcPts val="100"/>
              </a:spcBef>
              <a:buAutoNum type="arabicPeriod" startAt="2"/>
              <a:tabLst>
                <a:tab pos="287020" algn="l"/>
              </a:tabLst>
            </a:pPr>
            <a:r>
              <a:rPr sz="900" spc="-5" dirty="0">
                <a:latin typeface="Comic Sans MS"/>
                <a:cs typeface="Comic Sans MS"/>
              </a:rPr>
              <a:t>Higgins,T.A., Holly, HJ., and Wall, L.A., "Generator </a:t>
            </a:r>
            <a:r>
              <a:rPr sz="900" dirty="0">
                <a:latin typeface="Comic Sans MS"/>
                <a:cs typeface="Comic Sans MS"/>
              </a:rPr>
              <a:t> </a:t>
            </a:r>
            <a:r>
              <a:rPr sz="900" spc="-5" dirty="0">
                <a:latin typeface="Comic Sans MS"/>
                <a:cs typeface="Comic Sans MS"/>
              </a:rPr>
              <a:t>Representation</a:t>
            </a:r>
            <a:r>
              <a:rPr sz="900" dirty="0">
                <a:latin typeface="Comic Sans MS"/>
                <a:cs typeface="Comic Sans MS"/>
              </a:rPr>
              <a:t> </a:t>
            </a:r>
            <a:r>
              <a:rPr sz="900" spc="-5" dirty="0">
                <a:latin typeface="Comic Sans MS"/>
                <a:cs typeface="Comic Sans MS"/>
              </a:rPr>
              <a:t>and</a:t>
            </a:r>
            <a:r>
              <a:rPr sz="900" dirty="0">
                <a:latin typeface="Comic Sans MS"/>
                <a:cs typeface="Comic Sans MS"/>
              </a:rPr>
              <a:t> </a:t>
            </a:r>
            <a:r>
              <a:rPr sz="900" spc="-5" dirty="0">
                <a:latin typeface="Comic Sans MS"/>
                <a:cs typeface="Comic Sans MS"/>
              </a:rPr>
              <a:t>Characteristics</a:t>
            </a:r>
            <a:r>
              <a:rPr sz="900" dirty="0">
                <a:latin typeface="Comic Sans MS"/>
                <a:cs typeface="Comic Sans MS"/>
              </a:rPr>
              <a:t> </a:t>
            </a:r>
            <a:r>
              <a:rPr sz="900" spc="-5" dirty="0">
                <a:latin typeface="Comic Sans MS"/>
                <a:cs typeface="Comic Sans MS"/>
              </a:rPr>
              <a:t>For</a:t>
            </a:r>
            <a:r>
              <a:rPr sz="900" spc="260" dirty="0">
                <a:latin typeface="Comic Sans MS"/>
                <a:cs typeface="Comic Sans MS"/>
              </a:rPr>
              <a:t> </a:t>
            </a:r>
            <a:r>
              <a:rPr sz="900" spc="-5" dirty="0">
                <a:latin typeface="Comic Sans MS"/>
                <a:cs typeface="Comic Sans MS"/>
              </a:rPr>
              <a:t>Three </a:t>
            </a:r>
            <a:r>
              <a:rPr sz="900" dirty="0">
                <a:latin typeface="Comic Sans MS"/>
                <a:cs typeface="Comic Sans MS"/>
              </a:rPr>
              <a:t> </a:t>
            </a:r>
            <a:r>
              <a:rPr sz="900" spc="-5" dirty="0">
                <a:latin typeface="Comic Sans MS"/>
                <a:cs typeface="Comic Sans MS"/>
              </a:rPr>
              <a:t>Phase</a:t>
            </a:r>
            <a:r>
              <a:rPr sz="900" dirty="0">
                <a:latin typeface="Comic Sans MS"/>
                <a:cs typeface="Comic Sans MS"/>
              </a:rPr>
              <a:t> </a:t>
            </a:r>
            <a:r>
              <a:rPr sz="900" spc="-5" dirty="0">
                <a:latin typeface="Comic Sans MS"/>
                <a:cs typeface="Comic Sans MS"/>
              </a:rPr>
              <a:t>Faults,"</a:t>
            </a:r>
            <a:r>
              <a:rPr sz="900" dirty="0">
                <a:latin typeface="Comic Sans MS"/>
                <a:cs typeface="Comic Sans MS"/>
              </a:rPr>
              <a:t> </a:t>
            </a:r>
            <a:r>
              <a:rPr sz="900" spc="-5" dirty="0">
                <a:latin typeface="Comic Sans MS"/>
                <a:cs typeface="Comic Sans MS"/>
              </a:rPr>
              <a:t>Georgia</a:t>
            </a:r>
            <a:r>
              <a:rPr sz="900" dirty="0">
                <a:latin typeface="Comic Sans MS"/>
                <a:cs typeface="Comic Sans MS"/>
              </a:rPr>
              <a:t> </a:t>
            </a:r>
            <a:r>
              <a:rPr sz="900" spc="-5" dirty="0">
                <a:latin typeface="Comic Sans MS"/>
                <a:cs typeface="Comic Sans MS"/>
              </a:rPr>
              <a:t>Institute</a:t>
            </a:r>
            <a:r>
              <a:rPr sz="900" dirty="0">
                <a:latin typeface="Comic Sans MS"/>
                <a:cs typeface="Comic Sans MS"/>
              </a:rPr>
              <a:t> </a:t>
            </a:r>
            <a:r>
              <a:rPr sz="900" spc="-5" dirty="0">
                <a:latin typeface="Comic Sans MS"/>
                <a:cs typeface="Comic Sans MS"/>
              </a:rPr>
              <a:t>of</a:t>
            </a:r>
            <a:r>
              <a:rPr sz="900" spc="254" dirty="0">
                <a:latin typeface="Comic Sans MS"/>
                <a:cs typeface="Comic Sans MS"/>
              </a:rPr>
              <a:t> </a:t>
            </a:r>
            <a:r>
              <a:rPr sz="900" spc="-5" dirty="0">
                <a:latin typeface="Comic Sans MS"/>
                <a:cs typeface="Comic Sans MS"/>
              </a:rPr>
              <a:t>Technology </a:t>
            </a:r>
            <a:r>
              <a:rPr sz="900" dirty="0">
                <a:latin typeface="Comic Sans MS"/>
                <a:cs typeface="Comic Sans MS"/>
              </a:rPr>
              <a:t> </a:t>
            </a:r>
            <a:r>
              <a:rPr sz="900" spc="-5" dirty="0">
                <a:latin typeface="Comic Sans MS"/>
                <a:cs typeface="Comic Sans MS"/>
              </a:rPr>
              <a:t>Relay Conference,</a:t>
            </a:r>
            <a:r>
              <a:rPr sz="900" dirty="0">
                <a:latin typeface="Comic Sans MS"/>
                <a:cs typeface="Comic Sans MS"/>
              </a:rPr>
              <a:t> </a:t>
            </a:r>
            <a:r>
              <a:rPr sz="900" spc="-5" dirty="0">
                <a:latin typeface="Comic Sans MS"/>
                <a:cs typeface="Comic Sans MS"/>
              </a:rPr>
              <a:t>1989.</a:t>
            </a:r>
            <a:endParaRPr sz="900">
              <a:latin typeface="Comic Sans MS"/>
              <a:cs typeface="Comic Sans MS"/>
            </a:endParaRPr>
          </a:p>
          <a:p>
            <a:pPr>
              <a:spcBef>
                <a:spcPts val="15"/>
              </a:spcBef>
              <a:buFont typeface="Comic Sans MS"/>
              <a:buAutoNum type="arabicPeriod" startAt="2"/>
            </a:pPr>
            <a:endParaRPr sz="850">
              <a:latin typeface="Comic Sans MS"/>
              <a:cs typeface="Comic Sans MS"/>
            </a:endParaRPr>
          </a:p>
          <a:p>
            <a:pPr marL="286385" marR="6350" indent="-274320" algn="just">
              <a:lnSpc>
                <a:spcPct val="116100"/>
              </a:lnSpc>
              <a:buAutoNum type="arabicPeriod" startAt="2"/>
              <a:tabLst>
                <a:tab pos="287655" algn="l"/>
              </a:tabLst>
            </a:pPr>
            <a:r>
              <a:rPr sz="900" spc="-5" dirty="0">
                <a:latin typeface="Comic Sans MS"/>
                <a:cs typeface="Comic Sans MS"/>
              </a:rPr>
              <a:t>ANSIIIF-EEC37.102-1987,"Guide</a:t>
            </a:r>
            <a:r>
              <a:rPr sz="900" dirty="0">
                <a:latin typeface="Comic Sans MS"/>
                <a:cs typeface="Comic Sans MS"/>
              </a:rPr>
              <a:t> </a:t>
            </a:r>
            <a:r>
              <a:rPr sz="900" spc="-5" dirty="0">
                <a:latin typeface="Comic Sans MS"/>
                <a:cs typeface="Comic Sans MS"/>
              </a:rPr>
              <a:t>for</a:t>
            </a:r>
            <a:r>
              <a:rPr sz="900" spc="260" dirty="0">
                <a:latin typeface="Comic Sans MS"/>
                <a:cs typeface="Comic Sans MS"/>
              </a:rPr>
              <a:t> </a:t>
            </a:r>
            <a:r>
              <a:rPr sz="900" spc="-5" dirty="0">
                <a:latin typeface="Comic Sans MS"/>
                <a:cs typeface="Comic Sans MS"/>
              </a:rPr>
              <a:t>AC </a:t>
            </a:r>
            <a:r>
              <a:rPr sz="900" spc="-254" dirty="0">
                <a:latin typeface="Comic Sans MS"/>
                <a:cs typeface="Comic Sans MS"/>
              </a:rPr>
              <a:t> </a:t>
            </a:r>
            <a:r>
              <a:rPr sz="900" spc="-5" dirty="0">
                <a:latin typeface="Comic Sans MS"/>
                <a:cs typeface="Comic Sans MS"/>
              </a:rPr>
              <a:t>Generator Protection."</a:t>
            </a:r>
            <a:endParaRPr sz="900">
              <a:latin typeface="Comic Sans MS"/>
              <a:cs typeface="Comic Sans MS"/>
            </a:endParaRPr>
          </a:p>
        </p:txBody>
      </p:sp>
      <p:sp>
        <p:nvSpPr>
          <p:cNvPr id="15" name="object 15"/>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16" name="object 16"/>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66</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604589" y="976211"/>
            <a:ext cx="3213100" cy="479618"/>
          </a:xfrm>
          <a:prstGeom prst="rect">
            <a:avLst/>
          </a:prstGeom>
        </p:spPr>
        <p:txBody>
          <a:bodyPr vert="horz" wrap="square" lIns="0" tIns="12700" rIns="0" bIns="0" rtlCol="0">
            <a:spAutoFit/>
          </a:bodyPr>
          <a:lstStyle/>
          <a:p>
            <a:pPr algn="ctr">
              <a:spcBef>
                <a:spcPts val="100"/>
              </a:spcBef>
            </a:pPr>
            <a:r>
              <a:rPr sz="1000" b="1" spc="-5" dirty="0">
                <a:latin typeface="Comic Sans MS"/>
                <a:cs typeface="Comic Sans MS"/>
              </a:rPr>
              <a:t>SECCIÓN</a:t>
            </a:r>
            <a:r>
              <a:rPr sz="1000" b="1" spc="-40" dirty="0">
                <a:latin typeface="Comic Sans MS"/>
                <a:cs typeface="Comic Sans MS"/>
              </a:rPr>
              <a:t> </a:t>
            </a:r>
            <a:r>
              <a:rPr sz="1000" b="1" spc="-5" dirty="0">
                <a:latin typeface="Comic Sans MS"/>
                <a:cs typeface="Comic Sans MS"/>
              </a:rPr>
              <a:t>12</a:t>
            </a:r>
            <a:endParaRPr sz="1000">
              <a:latin typeface="Comic Sans MS"/>
              <a:cs typeface="Comic Sans MS"/>
            </a:endParaRPr>
          </a:p>
          <a:p>
            <a:pPr>
              <a:spcBef>
                <a:spcPts val="65"/>
              </a:spcBef>
            </a:pPr>
            <a:endParaRPr sz="950">
              <a:latin typeface="Comic Sans MS"/>
              <a:cs typeface="Comic Sans MS"/>
            </a:endParaRPr>
          </a:p>
          <a:p>
            <a:pPr algn="ctr">
              <a:spcBef>
                <a:spcPts val="5"/>
              </a:spcBef>
            </a:pPr>
            <a:r>
              <a:rPr sz="1000" b="1" spc="-5" dirty="0">
                <a:latin typeface="Comic Sans MS"/>
                <a:cs typeface="Comic Sans MS"/>
              </a:rPr>
              <a:t>ENERGIZACIÓN</a:t>
            </a:r>
            <a:r>
              <a:rPr sz="1000" b="1" spc="15" dirty="0">
                <a:latin typeface="Comic Sans MS"/>
                <a:cs typeface="Comic Sans MS"/>
              </a:rPr>
              <a:t> </a:t>
            </a:r>
            <a:r>
              <a:rPr sz="1000" b="1" spc="-5" dirty="0">
                <a:latin typeface="Comic Sans MS"/>
                <a:cs typeface="Comic Sans MS"/>
              </a:rPr>
              <a:t>INADVERTIDA</a:t>
            </a:r>
            <a:r>
              <a:rPr sz="1000" b="1" spc="15" dirty="0">
                <a:latin typeface="Comic Sans MS"/>
                <a:cs typeface="Comic Sans MS"/>
              </a:rPr>
              <a:t> </a:t>
            </a:r>
            <a:r>
              <a:rPr sz="1000" b="1" spc="-5" dirty="0">
                <a:latin typeface="Comic Sans MS"/>
                <a:cs typeface="Comic Sans MS"/>
              </a:rPr>
              <a:t>DEL</a:t>
            </a:r>
            <a:r>
              <a:rPr sz="1000" b="1" spc="15" dirty="0">
                <a:latin typeface="Comic Sans MS"/>
                <a:cs typeface="Comic Sans MS"/>
              </a:rPr>
              <a:t> </a:t>
            </a:r>
            <a:r>
              <a:rPr sz="1000" b="1" spc="-5" dirty="0">
                <a:latin typeface="Comic Sans MS"/>
                <a:cs typeface="Comic Sans MS"/>
              </a:rPr>
              <a:t>GENERADOR</a:t>
            </a:r>
            <a:endParaRPr sz="1000">
              <a:latin typeface="Comic Sans MS"/>
              <a:cs typeface="Comic Sans MS"/>
            </a:endParaRPr>
          </a:p>
        </p:txBody>
      </p:sp>
      <p:sp>
        <p:nvSpPr>
          <p:cNvPr id="3" name="object 3"/>
          <p:cNvSpPr txBox="1"/>
          <p:nvPr/>
        </p:nvSpPr>
        <p:spPr>
          <a:xfrm>
            <a:off x="5942189" y="1803605"/>
            <a:ext cx="599440"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RESUMEN</a:t>
            </a:r>
            <a:endParaRPr sz="900">
              <a:latin typeface="Comic Sans MS"/>
              <a:cs typeface="Comic Sans MS"/>
            </a:endParaRPr>
          </a:p>
        </p:txBody>
      </p:sp>
      <p:sp>
        <p:nvSpPr>
          <p:cNvPr id="4" name="object 4"/>
          <p:cNvSpPr txBox="1"/>
          <p:nvPr/>
        </p:nvSpPr>
        <p:spPr>
          <a:xfrm>
            <a:off x="5942189" y="2093124"/>
            <a:ext cx="3054350" cy="1618615"/>
          </a:xfrm>
          <a:prstGeom prst="rect">
            <a:avLst/>
          </a:prstGeom>
        </p:spPr>
        <p:txBody>
          <a:bodyPr vert="horz" wrap="square" lIns="0" tIns="12065" rIns="0" bIns="0" rtlCol="0">
            <a:spAutoFit/>
          </a:bodyPr>
          <a:lstStyle/>
          <a:p>
            <a:pPr marL="12700" marR="5080" algn="just">
              <a:lnSpc>
                <a:spcPct val="116199"/>
              </a:lnSpc>
              <a:spcBef>
                <a:spcPts val="95"/>
              </a:spcBef>
            </a:pPr>
            <a:r>
              <a:rPr sz="900" spc="-5" dirty="0">
                <a:latin typeface="Comic Sans MS"/>
                <a:cs typeface="Comic Sans MS"/>
              </a:rPr>
              <a:t>La energización accidental o inadvertida de generadores </a:t>
            </a:r>
            <a:r>
              <a:rPr sz="900" dirty="0">
                <a:latin typeface="Comic Sans MS"/>
                <a:cs typeface="Comic Sans MS"/>
              </a:rPr>
              <a:t> </a:t>
            </a:r>
            <a:r>
              <a:rPr sz="900" spc="-5" dirty="0">
                <a:latin typeface="Comic Sans MS"/>
                <a:cs typeface="Comic Sans MS"/>
              </a:rPr>
              <a:t>sincrónicos</a:t>
            </a:r>
            <a:r>
              <a:rPr sz="900" dirty="0">
                <a:latin typeface="Comic Sans MS"/>
                <a:cs typeface="Comic Sans MS"/>
              </a:rPr>
              <a:t> </a:t>
            </a:r>
            <a:r>
              <a:rPr sz="900" spc="-5" dirty="0">
                <a:latin typeface="Comic Sans MS"/>
                <a:cs typeface="Comic Sans MS"/>
              </a:rPr>
              <a:t>ha</a:t>
            </a:r>
            <a:r>
              <a:rPr sz="900" dirty="0">
                <a:latin typeface="Comic Sans MS"/>
                <a:cs typeface="Comic Sans MS"/>
              </a:rPr>
              <a:t> </a:t>
            </a:r>
            <a:r>
              <a:rPr sz="900" spc="-5" dirty="0">
                <a:latin typeface="Comic Sans MS"/>
                <a:cs typeface="Comic Sans MS"/>
              </a:rPr>
              <a:t>sido</a:t>
            </a:r>
            <a:r>
              <a:rPr sz="900" dirty="0">
                <a:latin typeface="Comic Sans MS"/>
                <a:cs typeface="Comic Sans MS"/>
              </a:rPr>
              <a:t> </a:t>
            </a:r>
            <a:r>
              <a:rPr sz="900" spc="-5" dirty="0">
                <a:latin typeface="Comic Sans MS"/>
                <a:cs typeface="Comic Sans MS"/>
              </a:rPr>
              <a:t>problema</a:t>
            </a:r>
            <a:r>
              <a:rPr sz="900" dirty="0">
                <a:latin typeface="Comic Sans MS"/>
                <a:cs typeface="Comic Sans MS"/>
              </a:rPr>
              <a:t> </a:t>
            </a:r>
            <a:r>
              <a:rPr sz="900" spc="-5" dirty="0">
                <a:latin typeface="Comic Sans MS"/>
                <a:cs typeface="Comic Sans MS"/>
              </a:rPr>
              <a:t>particular</a:t>
            </a:r>
            <a:r>
              <a:rPr sz="900" dirty="0">
                <a:latin typeface="Comic Sans MS"/>
                <a:cs typeface="Comic Sans MS"/>
              </a:rPr>
              <a:t> </a:t>
            </a:r>
            <a:r>
              <a:rPr sz="900" spc="-5" dirty="0">
                <a:latin typeface="Comic Sans MS"/>
                <a:cs typeface="Comic Sans MS"/>
              </a:rPr>
              <a:t>dentro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industria en años recientes.</a:t>
            </a:r>
            <a:r>
              <a:rPr sz="900" dirty="0">
                <a:latin typeface="Comic Sans MS"/>
                <a:cs typeface="Comic Sans MS"/>
              </a:rPr>
              <a:t> </a:t>
            </a:r>
            <a:r>
              <a:rPr sz="900" spc="-5" dirty="0">
                <a:latin typeface="Comic Sans MS"/>
                <a:cs typeface="Comic Sans MS"/>
              </a:rPr>
              <a:t>Un número significante de </a:t>
            </a:r>
            <a:r>
              <a:rPr sz="900" dirty="0">
                <a:latin typeface="Comic Sans MS"/>
                <a:cs typeface="Comic Sans MS"/>
              </a:rPr>
              <a:t> </a:t>
            </a:r>
            <a:r>
              <a:rPr sz="900" spc="-5" dirty="0">
                <a:latin typeface="Comic Sans MS"/>
                <a:cs typeface="Comic Sans MS"/>
              </a:rPr>
              <a:t>máquinas grandes han sido dañadas o, en algunos casos, </a:t>
            </a:r>
            <a:r>
              <a:rPr sz="900" dirty="0">
                <a:latin typeface="Comic Sans MS"/>
                <a:cs typeface="Comic Sans MS"/>
              </a:rPr>
              <a:t> </a:t>
            </a:r>
            <a:r>
              <a:rPr sz="900" spc="-5" dirty="0">
                <a:latin typeface="Comic Sans MS"/>
                <a:cs typeface="Comic Sans MS"/>
              </a:rPr>
              <a:t>completamente</a:t>
            </a:r>
            <a:r>
              <a:rPr sz="900" dirty="0">
                <a:latin typeface="Comic Sans MS"/>
                <a:cs typeface="Comic Sans MS"/>
              </a:rPr>
              <a:t> </a:t>
            </a:r>
            <a:r>
              <a:rPr sz="900" spc="-5" dirty="0">
                <a:latin typeface="Comic Sans MS"/>
                <a:cs typeface="Comic Sans MS"/>
              </a:rPr>
              <a:t>destruidas</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fueron</a:t>
            </a:r>
            <a:r>
              <a:rPr sz="900" dirty="0">
                <a:latin typeface="Comic Sans MS"/>
                <a:cs typeface="Comic Sans MS"/>
              </a:rPr>
              <a:t> </a:t>
            </a:r>
            <a:r>
              <a:rPr sz="900" spc="-5" dirty="0">
                <a:latin typeface="Comic Sans MS"/>
                <a:cs typeface="Comic Sans MS"/>
              </a:rPr>
              <a:t>energizadas </a:t>
            </a:r>
            <a:r>
              <a:rPr sz="900" dirty="0">
                <a:latin typeface="Comic Sans MS"/>
                <a:cs typeface="Comic Sans MS"/>
              </a:rPr>
              <a:t> </a:t>
            </a:r>
            <a:r>
              <a:rPr sz="900" spc="-5" dirty="0">
                <a:latin typeface="Comic Sans MS"/>
                <a:cs typeface="Comic Sans MS"/>
              </a:rPr>
              <a:t>accidentalmente</a:t>
            </a:r>
            <a:r>
              <a:rPr sz="900" dirty="0">
                <a:latin typeface="Comic Sans MS"/>
                <a:cs typeface="Comic Sans MS"/>
              </a:rPr>
              <a:t> </a:t>
            </a:r>
            <a:r>
              <a:rPr sz="900" spc="-5" dirty="0">
                <a:latin typeface="Comic Sans MS"/>
                <a:cs typeface="Comic Sans MS"/>
              </a:rPr>
              <a:t>mientras</a:t>
            </a:r>
            <a:r>
              <a:rPr sz="900" dirty="0">
                <a:latin typeface="Comic Sans MS"/>
                <a:cs typeface="Comic Sans MS"/>
              </a:rPr>
              <a:t> </a:t>
            </a:r>
            <a:r>
              <a:rPr sz="900" spc="-5" dirty="0">
                <a:latin typeface="Comic Sans MS"/>
                <a:cs typeface="Comic Sans MS"/>
              </a:rPr>
              <a:t>estaban</a:t>
            </a:r>
            <a:r>
              <a:rPr sz="900" dirty="0">
                <a:latin typeface="Comic Sans MS"/>
                <a:cs typeface="Comic Sans MS"/>
              </a:rPr>
              <a:t> </a:t>
            </a:r>
            <a:r>
              <a:rPr sz="900" spc="-5" dirty="0">
                <a:latin typeface="Comic Sans MS"/>
                <a:cs typeface="Comic Sans MS"/>
              </a:rPr>
              <a:t>fuera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línea.</a:t>
            </a:r>
            <a:r>
              <a:rPr sz="900" dirty="0">
                <a:latin typeface="Comic Sans MS"/>
                <a:cs typeface="Comic Sans MS"/>
              </a:rPr>
              <a:t> </a:t>
            </a:r>
            <a:r>
              <a:rPr sz="900" spc="-5" dirty="0">
                <a:latin typeface="Comic Sans MS"/>
                <a:cs typeface="Comic Sans MS"/>
              </a:rPr>
              <a:t>La </a:t>
            </a:r>
            <a:r>
              <a:rPr sz="900" spc="-254"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estas</a:t>
            </a:r>
            <a:r>
              <a:rPr sz="900" dirty="0">
                <a:latin typeface="Comic Sans MS"/>
                <a:cs typeface="Comic Sans MS"/>
              </a:rPr>
              <a:t> </a:t>
            </a:r>
            <a:r>
              <a:rPr sz="900" spc="-5" dirty="0">
                <a:latin typeface="Comic Sans MS"/>
                <a:cs typeface="Comic Sans MS"/>
              </a:rPr>
              <a:t>ocurrencias</a:t>
            </a:r>
            <a:r>
              <a:rPr sz="900" dirty="0">
                <a:latin typeface="Comic Sans MS"/>
                <a:cs typeface="Comic Sans MS"/>
              </a:rPr>
              <a:t> </a:t>
            </a:r>
            <a:r>
              <a:rPr sz="900" spc="-5" dirty="0">
                <a:latin typeface="Comic Sans MS"/>
                <a:cs typeface="Comic Sans MS"/>
              </a:rPr>
              <a:t>ha</a:t>
            </a:r>
            <a:r>
              <a:rPr sz="900" dirty="0">
                <a:latin typeface="Comic Sans MS"/>
                <a:cs typeface="Comic Sans MS"/>
              </a:rPr>
              <a:t> </a:t>
            </a:r>
            <a:r>
              <a:rPr sz="900" spc="-5" dirty="0">
                <a:latin typeface="Comic Sans MS"/>
                <a:cs typeface="Comic Sans MS"/>
              </a:rPr>
              <a:t>dirigido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los </a:t>
            </a:r>
            <a:r>
              <a:rPr sz="900" spc="-254" dirty="0">
                <a:latin typeface="Comic Sans MS"/>
                <a:cs typeface="Comic Sans MS"/>
              </a:rPr>
              <a:t> </a:t>
            </a:r>
            <a:r>
              <a:rPr sz="900" spc="-5" dirty="0">
                <a:latin typeface="Comic Sans MS"/>
                <a:cs typeface="Comic Sans MS"/>
              </a:rPr>
              <a:t>fabricantes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generadores</a:t>
            </a:r>
            <a:r>
              <a:rPr sz="900" dirty="0">
                <a:latin typeface="Comic Sans MS"/>
                <a:cs typeface="Comic Sans MS"/>
              </a:rPr>
              <a:t> </a:t>
            </a:r>
            <a:r>
              <a:rPr sz="900" spc="-5" dirty="0">
                <a:latin typeface="Comic Sans MS"/>
                <a:cs typeface="Comic Sans MS"/>
              </a:rPr>
              <a:t>grandes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U.S.A.</a:t>
            </a:r>
            <a:r>
              <a:rPr sz="900" dirty="0">
                <a:latin typeface="Comic Sans MS"/>
                <a:cs typeface="Comic Sans MS"/>
              </a:rPr>
              <a:t> </a:t>
            </a:r>
            <a:r>
              <a:rPr sz="900" spc="-5" dirty="0">
                <a:latin typeface="Comic Sans MS"/>
                <a:cs typeface="Comic Sans MS"/>
              </a:rPr>
              <a:t>ha </a:t>
            </a:r>
            <a:r>
              <a:rPr sz="900" dirty="0">
                <a:latin typeface="Comic Sans MS"/>
                <a:cs typeface="Comic Sans MS"/>
              </a:rPr>
              <a:t> </a:t>
            </a:r>
            <a:r>
              <a:rPr sz="900" spc="-5" dirty="0">
                <a:latin typeface="Comic Sans MS"/>
                <a:cs typeface="Comic Sans MS"/>
              </a:rPr>
              <a:t>recomendar que el problema sea manejado vía esquemas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dedicados.</a:t>
            </a:r>
            <a:endParaRPr sz="900">
              <a:latin typeface="Comic Sans MS"/>
              <a:cs typeface="Comic Sans MS"/>
            </a:endParaRPr>
          </a:p>
        </p:txBody>
      </p:sp>
      <p:sp>
        <p:nvSpPr>
          <p:cNvPr id="5" name="object 5"/>
          <p:cNvSpPr txBox="1"/>
          <p:nvPr/>
        </p:nvSpPr>
        <p:spPr>
          <a:xfrm>
            <a:off x="5942190" y="4228620"/>
            <a:ext cx="979169"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INTRODUCCIÓN</a:t>
            </a:r>
            <a:endParaRPr sz="900">
              <a:latin typeface="Comic Sans MS"/>
              <a:cs typeface="Comic Sans MS"/>
            </a:endParaRPr>
          </a:p>
        </p:txBody>
      </p:sp>
      <p:sp>
        <p:nvSpPr>
          <p:cNvPr id="6" name="object 6"/>
          <p:cNvSpPr txBox="1"/>
          <p:nvPr/>
        </p:nvSpPr>
        <p:spPr>
          <a:xfrm>
            <a:off x="5942190" y="4518140"/>
            <a:ext cx="3054985" cy="321119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inadvertida</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accidental</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grandes </a:t>
            </a:r>
            <a:r>
              <a:rPr sz="900" dirty="0">
                <a:latin typeface="Comic Sans MS"/>
                <a:cs typeface="Comic Sans MS"/>
              </a:rPr>
              <a:t> </a:t>
            </a:r>
            <a:r>
              <a:rPr sz="900" spc="-5" dirty="0">
                <a:latin typeface="Comic Sans MS"/>
                <a:cs typeface="Comic Sans MS"/>
              </a:rPr>
              <a:t>generadores-turbina</a:t>
            </a:r>
            <a:r>
              <a:rPr sz="900" dirty="0">
                <a:latin typeface="Comic Sans MS"/>
                <a:cs typeface="Comic Sans MS"/>
              </a:rPr>
              <a:t> </a:t>
            </a:r>
            <a:r>
              <a:rPr sz="900" spc="-5" dirty="0">
                <a:latin typeface="Comic Sans MS"/>
                <a:cs typeface="Comic Sans MS"/>
              </a:rPr>
              <a:t>ha</a:t>
            </a:r>
            <a:r>
              <a:rPr sz="900" dirty="0">
                <a:latin typeface="Comic Sans MS"/>
                <a:cs typeface="Comic Sans MS"/>
              </a:rPr>
              <a:t> </a:t>
            </a:r>
            <a:r>
              <a:rPr sz="900" spc="-5" dirty="0">
                <a:latin typeface="Comic Sans MS"/>
                <a:cs typeface="Comic Sans MS"/>
              </a:rPr>
              <a:t>ocurrido</a:t>
            </a:r>
            <a:r>
              <a:rPr sz="900" dirty="0">
                <a:latin typeface="Comic Sans MS"/>
                <a:cs typeface="Comic Sans MS"/>
              </a:rPr>
              <a:t> </a:t>
            </a:r>
            <a:r>
              <a:rPr sz="900" spc="-5" dirty="0">
                <a:latin typeface="Comic Sans MS"/>
                <a:cs typeface="Comic Sans MS"/>
              </a:rPr>
              <a:t>lo</a:t>
            </a:r>
            <a:r>
              <a:rPr sz="900" dirty="0">
                <a:latin typeface="Comic Sans MS"/>
                <a:cs typeface="Comic Sans MS"/>
              </a:rPr>
              <a:t> </a:t>
            </a:r>
            <a:r>
              <a:rPr sz="900" spc="-5" dirty="0">
                <a:latin typeface="Comic Sans MS"/>
                <a:cs typeface="Comic Sans MS"/>
              </a:rPr>
              <a:t>suficientemente </a:t>
            </a:r>
            <a:r>
              <a:rPr sz="900" spc="-254" dirty="0">
                <a:latin typeface="Comic Sans MS"/>
                <a:cs typeface="Comic Sans MS"/>
              </a:rPr>
              <a:t> </a:t>
            </a:r>
            <a:r>
              <a:rPr sz="900" spc="-5" dirty="0">
                <a:latin typeface="Comic Sans MS"/>
                <a:cs typeface="Comic Sans MS"/>
              </a:rPr>
              <a:t>frecuente dentro de la industria en años recientes para </a:t>
            </a:r>
            <a:r>
              <a:rPr sz="900" dirty="0">
                <a:latin typeface="Comic Sans MS"/>
                <a:cs typeface="Comic Sans MS"/>
              </a:rPr>
              <a:t> </a:t>
            </a:r>
            <a:r>
              <a:rPr sz="900" spc="-5" dirty="0">
                <a:latin typeface="Comic Sans MS"/>
                <a:cs typeface="Comic Sans MS"/>
              </a:rPr>
              <a:t>llegar a ser un tema preocupante.</a:t>
            </a:r>
            <a:r>
              <a:rPr sz="900" spc="520" dirty="0">
                <a:latin typeface="Comic Sans MS"/>
                <a:cs typeface="Comic Sans MS"/>
              </a:rPr>
              <a:t> </a:t>
            </a:r>
            <a:r>
              <a:rPr sz="900" spc="-5" dirty="0">
                <a:latin typeface="Comic Sans MS"/>
                <a:cs typeface="Comic Sans MS"/>
              </a:rPr>
              <a:t>Cuando un generador </a:t>
            </a:r>
            <a:r>
              <a:rPr sz="900" dirty="0">
                <a:latin typeface="Comic Sans MS"/>
                <a:cs typeface="Comic Sans MS"/>
              </a:rPr>
              <a:t> </a:t>
            </a:r>
            <a:r>
              <a:rPr sz="900" spc="-5" dirty="0">
                <a:latin typeface="Comic Sans MS"/>
                <a:cs typeface="Comic Sans MS"/>
              </a:rPr>
              <a:t>es energizado mientras esta fuera de línea y girando, o </a:t>
            </a:r>
            <a:r>
              <a:rPr sz="900" dirty="0">
                <a:latin typeface="Comic Sans MS"/>
                <a:cs typeface="Comic Sans MS"/>
              </a:rPr>
              <a:t> </a:t>
            </a:r>
            <a:r>
              <a:rPr sz="900" spc="-5" dirty="0">
                <a:latin typeface="Comic Sans MS"/>
                <a:cs typeface="Comic Sans MS"/>
              </a:rPr>
              <a:t>rodando</a:t>
            </a:r>
            <a:r>
              <a:rPr sz="900" dirty="0">
                <a:latin typeface="Comic Sans MS"/>
                <a:cs typeface="Comic Sans MS"/>
              </a:rPr>
              <a:t> </a:t>
            </a:r>
            <a:r>
              <a:rPr sz="900" spc="-5" dirty="0">
                <a:latin typeface="Comic Sans MS"/>
                <a:cs typeface="Comic Sans MS"/>
              </a:rPr>
              <a:t>hacia</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paro,</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convierte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motor</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inducción y puede ser dañado en unos pocos segundos. </a:t>
            </a:r>
            <a:r>
              <a:rPr sz="900" dirty="0">
                <a:latin typeface="Comic Sans MS"/>
                <a:cs typeface="Comic Sans MS"/>
              </a:rPr>
              <a:t> </a:t>
            </a:r>
            <a:r>
              <a:rPr sz="900" spc="-5" dirty="0">
                <a:latin typeface="Comic Sans MS"/>
                <a:cs typeface="Comic Sans MS"/>
              </a:rPr>
              <a:t>También puede ocurrir daño en la turbina.</a:t>
            </a:r>
            <a:r>
              <a:rPr sz="900" dirty="0">
                <a:latin typeface="Comic Sans MS"/>
                <a:cs typeface="Comic Sans MS"/>
              </a:rPr>
              <a:t> </a:t>
            </a:r>
            <a:r>
              <a:rPr sz="900" spc="-5" dirty="0">
                <a:latin typeface="Comic Sans MS"/>
                <a:cs typeface="Comic Sans MS"/>
              </a:rPr>
              <a:t>Un número </a:t>
            </a:r>
            <a:r>
              <a:rPr sz="900" dirty="0">
                <a:latin typeface="Comic Sans MS"/>
                <a:cs typeface="Comic Sans MS"/>
              </a:rPr>
              <a:t> </a:t>
            </a:r>
            <a:r>
              <a:rPr sz="900" spc="-5" dirty="0">
                <a:latin typeface="Comic Sans MS"/>
                <a:cs typeface="Comic Sans MS"/>
              </a:rPr>
              <a:t>significante de máquinas grandes han sido severamente </a:t>
            </a:r>
            <a:r>
              <a:rPr sz="900" dirty="0">
                <a:latin typeface="Comic Sans MS"/>
                <a:cs typeface="Comic Sans MS"/>
              </a:rPr>
              <a:t> </a:t>
            </a:r>
            <a:r>
              <a:rPr sz="900" spc="-5" dirty="0">
                <a:latin typeface="Comic Sans MS"/>
                <a:cs typeface="Comic Sans MS"/>
              </a:rPr>
              <a:t>dañadas</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en</a:t>
            </a:r>
            <a:r>
              <a:rPr sz="900" spc="254" dirty="0">
                <a:latin typeface="Comic Sans MS"/>
                <a:cs typeface="Comic Sans MS"/>
              </a:rPr>
              <a:t> </a:t>
            </a:r>
            <a:r>
              <a:rPr sz="900" spc="-5" dirty="0">
                <a:latin typeface="Comic Sans MS"/>
                <a:cs typeface="Comic Sans MS"/>
              </a:rPr>
              <a:t>algunos casos, completamente destruidas. </a:t>
            </a:r>
            <a:r>
              <a:rPr sz="900" spc="-254" dirty="0">
                <a:latin typeface="Comic Sans MS"/>
                <a:cs typeface="Comic Sans MS"/>
              </a:rPr>
              <a:t> </a:t>
            </a:r>
            <a:r>
              <a:rPr sz="900" spc="-5" dirty="0">
                <a:latin typeface="Comic Sans MS"/>
                <a:cs typeface="Comic Sans MS"/>
              </a:rPr>
              <a:t>El costo a la industria de tal ocurrencia no es únicamente </a:t>
            </a:r>
            <a:r>
              <a:rPr sz="900" spc="-254"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costo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reparación</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reemplazo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máquina </a:t>
            </a:r>
            <a:r>
              <a:rPr sz="900" dirty="0">
                <a:latin typeface="Comic Sans MS"/>
                <a:cs typeface="Comic Sans MS"/>
              </a:rPr>
              <a:t> </a:t>
            </a:r>
            <a:r>
              <a:rPr sz="900" spc="-5" dirty="0">
                <a:latin typeface="Comic Sans MS"/>
                <a:cs typeface="Comic Sans MS"/>
              </a:rPr>
              <a:t>dañada, sino además el costo sustancial de la compra de </a:t>
            </a:r>
            <a:r>
              <a:rPr sz="900" dirty="0">
                <a:latin typeface="Comic Sans MS"/>
                <a:cs typeface="Comic Sans MS"/>
              </a:rPr>
              <a:t> </a:t>
            </a:r>
            <a:r>
              <a:rPr sz="900" spc="-5" dirty="0">
                <a:latin typeface="Comic Sans MS"/>
                <a:cs typeface="Comic Sans MS"/>
              </a:rPr>
              <a:t>potencia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reemplazo</a:t>
            </a:r>
            <a:r>
              <a:rPr sz="900"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periodo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que</a:t>
            </a:r>
            <a:r>
              <a:rPr sz="900" spc="254"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unidad está fuera de servicio.</a:t>
            </a:r>
            <a:r>
              <a:rPr sz="900" dirty="0">
                <a:latin typeface="Comic Sans MS"/>
                <a:cs typeface="Comic Sans MS"/>
              </a:rPr>
              <a:t> </a:t>
            </a:r>
            <a:r>
              <a:rPr sz="900" spc="-5" dirty="0">
                <a:latin typeface="Comic Sans MS"/>
                <a:cs typeface="Comic Sans MS"/>
              </a:rPr>
              <a:t>Errores de operación, </a:t>
            </a:r>
            <a:r>
              <a:rPr sz="900" dirty="0">
                <a:latin typeface="Comic Sans MS"/>
                <a:cs typeface="Comic Sans MS"/>
              </a:rPr>
              <a:t> </a:t>
            </a:r>
            <a:r>
              <a:rPr sz="900" spc="-5" dirty="0">
                <a:latin typeface="Comic Sans MS"/>
                <a:cs typeface="Comic Sans MS"/>
              </a:rPr>
              <a:t>arqueos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contactos</a:t>
            </a:r>
            <a:r>
              <a:rPr sz="900" dirty="0">
                <a:latin typeface="Comic Sans MS"/>
                <a:cs typeface="Comic Sans MS"/>
              </a:rPr>
              <a:t> </a:t>
            </a:r>
            <a:r>
              <a:rPr sz="900" spc="-5" dirty="0">
                <a:latin typeface="Comic Sans MS"/>
                <a:cs typeface="Comic Sans MS"/>
              </a:rPr>
              <a:t>del</a:t>
            </a:r>
            <a:r>
              <a:rPr sz="900" spc="260" dirty="0">
                <a:latin typeface="Comic Sans MS"/>
                <a:cs typeface="Comic Sans MS"/>
              </a:rPr>
              <a:t> </a:t>
            </a:r>
            <a:r>
              <a:rPr sz="900" spc="-5" dirty="0">
                <a:latin typeface="Comic Sans MS"/>
                <a:cs typeface="Comic Sans MS"/>
              </a:rPr>
              <a:t>interruptor,</a:t>
            </a:r>
            <a:r>
              <a:rPr sz="900" spc="260" dirty="0">
                <a:latin typeface="Comic Sans MS"/>
                <a:cs typeface="Comic Sans MS"/>
              </a:rPr>
              <a:t> </a:t>
            </a:r>
            <a:r>
              <a:rPr sz="900" spc="-5" dirty="0">
                <a:latin typeface="Comic Sans MS"/>
                <a:cs typeface="Comic Sans MS"/>
              </a:rPr>
              <a:t>mal </a:t>
            </a:r>
            <a:r>
              <a:rPr sz="900" dirty="0">
                <a:latin typeface="Comic Sans MS"/>
                <a:cs typeface="Comic Sans MS"/>
              </a:rPr>
              <a:t> </a:t>
            </a:r>
            <a:r>
              <a:rPr sz="900" spc="-5" dirty="0">
                <a:latin typeface="Comic Sans MS"/>
                <a:cs typeface="Comic Sans MS"/>
              </a:rPr>
              <a:t>funcionamiento del circuito de control o una combinación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estas</a:t>
            </a:r>
            <a:r>
              <a:rPr sz="900" dirty="0">
                <a:latin typeface="Comic Sans MS"/>
                <a:cs typeface="Comic Sans MS"/>
              </a:rPr>
              <a:t> </a:t>
            </a:r>
            <a:r>
              <a:rPr sz="900" spc="-5" dirty="0">
                <a:latin typeface="Comic Sans MS"/>
                <a:cs typeface="Comic Sans MS"/>
              </a:rPr>
              <a:t>causas</a:t>
            </a:r>
            <a:r>
              <a:rPr sz="900" dirty="0">
                <a:latin typeface="Comic Sans MS"/>
                <a:cs typeface="Comic Sans MS"/>
              </a:rPr>
              <a:t> </a:t>
            </a:r>
            <a:r>
              <a:rPr sz="900" spc="-5" dirty="0">
                <a:latin typeface="Comic Sans MS"/>
                <a:cs typeface="Comic Sans MS"/>
              </a:rPr>
              <a:t>han</a:t>
            </a:r>
            <a:r>
              <a:rPr sz="900" dirty="0">
                <a:latin typeface="Comic Sans MS"/>
                <a:cs typeface="Comic Sans MS"/>
              </a:rPr>
              <a:t> </a:t>
            </a:r>
            <a:r>
              <a:rPr sz="900" spc="-5" dirty="0">
                <a:latin typeface="Comic Sans MS"/>
                <a:cs typeface="Comic Sans MS"/>
              </a:rPr>
              <a:t>dado</a:t>
            </a:r>
            <a:r>
              <a:rPr sz="900" dirty="0">
                <a:latin typeface="Comic Sans MS"/>
                <a:cs typeface="Comic Sans MS"/>
              </a:rPr>
              <a:t> </a:t>
            </a:r>
            <a:r>
              <a:rPr sz="900" spc="-5" dirty="0">
                <a:latin typeface="Comic Sans MS"/>
                <a:cs typeface="Comic Sans MS"/>
              </a:rPr>
              <a:t>como</a:t>
            </a:r>
            <a:r>
              <a:rPr sz="900" dirty="0">
                <a:latin typeface="Comic Sans MS"/>
                <a:cs typeface="Comic Sans MS"/>
              </a:rPr>
              <a:t> </a:t>
            </a:r>
            <a:r>
              <a:rPr sz="900" spc="-5" dirty="0">
                <a:latin typeface="Comic Sans MS"/>
                <a:cs typeface="Comic Sans MS"/>
              </a:rPr>
              <a:t>resultado</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llegue</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energizado</a:t>
            </a:r>
            <a:r>
              <a:rPr sz="900" dirty="0">
                <a:latin typeface="Comic Sans MS"/>
                <a:cs typeface="Comic Sans MS"/>
              </a:rPr>
              <a:t> </a:t>
            </a:r>
            <a:r>
              <a:rPr sz="900" spc="-5" dirty="0">
                <a:latin typeface="Comic Sans MS"/>
                <a:cs typeface="Comic Sans MS"/>
              </a:rPr>
              <a:t>accidentalmente </a:t>
            </a:r>
            <a:r>
              <a:rPr sz="900" spc="-254" dirty="0">
                <a:latin typeface="Comic Sans MS"/>
                <a:cs typeface="Comic Sans MS"/>
              </a:rPr>
              <a:t> </a:t>
            </a:r>
            <a:r>
              <a:rPr sz="900" spc="-5" dirty="0">
                <a:latin typeface="Comic Sans MS"/>
                <a:cs typeface="Comic Sans MS"/>
              </a:rPr>
              <a:t>mientras</a:t>
            </a:r>
            <a:r>
              <a:rPr sz="900" dirty="0">
                <a:latin typeface="Comic Sans MS"/>
                <a:cs typeface="Comic Sans MS"/>
              </a:rPr>
              <a:t> </a:t>
            </a:r>
            <a:r>
              <a:rPr sz="900" spc="-5" dirty="0">
                <a:latin typeface="Comic Sans MS"/>
                <a:cs typeface="Comic Sans MS"/>
              </a:rPr>
              <a:t>está</a:t>
            </a:r>
            <a:r>
              <a:rPr sz="900" dirty="0">
                <a:latin typeface="Comic Sans MS"/>
                <a:cs typeface="Comic Sans MS"/>
              </a:rPr>
              <a:t> </a:t>
            </a:r>
            <a:r>
              <a:rPr sz="900" spc="-5" dirty="0">
                <a:latin typeface="Comic Sans MS"/>
                <a:cs typeface="Comic Sans MS"/>
              </a:rPr>
              <a:t>fuera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línea.</a:t>
            </a:r>
            <a:endParaRPr sz="900">
              <a:latin typeface="Comic Sans MS"/>
              <a:cs typeface="Comic Sans MS"/>
            </a:endParaRPr>
          </a:p>
        </p:txBody>
      </p:sp>
      <p:sp>
        <p:nvSpPr>
          <p:cNvPr id="7" name="object 7"/>
          <p:cNvSpPr txBox="1"/>
          <p:nvPr/>
        </p:nvSpPr>
        <p:spPr>
          <a:xfrm>
            <a:off x="5942190" y="8047917"/>
            <a:ext cx="151066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ERRORES</a:t>
            </a:r>
            <a:r>
              <a:rPr sz="900" b="1" spc="-15" dirty="0">
                <a:latin typeface="Comic Sans MS"/>
                <a:cs typeface="Comic Sans MS"/>
              </a:rPr>
              <a:t> </a:t>
            </a:r>
            <a:r>
              <a:rPr sz="900" b="1" spc="-5" dirty="0">
                <a:latin typeface="Comic Sans MS"/>
                <a:cs typeface="Comic Sans MS"/>
              </a:rPr>
              <a:t>DE</a:t>
            </a:r>
            <a:r>
              <a:rPr sz="900" b="1" spc="-15" dirty="0">
                <a:latin typeface="Comic Sans MS"/>
                <a:cs typeface="Comic Sans MS"/>
              </a:rPr>
              <a:t> </a:t>
            </a:r>
            <a:r>
              <a:rPr sz="900" b="1" spc="-5" dirty="0">
                <a:latin typeface="Comic Sans MS"/>
                <a:cs typeface="Comic Sans MS"/>
              </a:rPr>
              <a:t>OPERACIÓN</a:t>
            </a:r>
            <a:endParaRPr sz="900">
              <a:latin typeface="Comic Sans MS"/>
              <a:cs typeface="Comic Sans MS"/>
            </a:endParaRPr>
          </a:p>
        </p:txBody>
      </p:sp>
      <p:sp>
        <p:nvSpPr>
          <p:cNvPr id="8" name="object 8"/>
          <p:cNvSpPr txBox="1"/>
          <p:nvPr/>
        </p:nvSpPr>
        <p:spPr>
          <a:xfrm>
            <a:off x="5942189" y="8337436"/>
            <a:ext cx="3054350" cy="9810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Los</a:t>
            </a:r>
            <a:r>
              <a:rPr sz="900" dirty="0">
                <a:latin typeface="Comic Sans MS"/>
                <a:cs typeface="Comic Sans MS"/>
              </a:rPr>
              <a:t> </a:t>
            </a:r>
            <a:r>
              <a:rPr sz="900" spc="-5" dirty="0">
                <a:latin typeface="Comic Sans MS"/>
                <a:cs typeface="Comic Sans MS"/>
              </a:rPr>
              <a:t>errores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operación</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han</a:t>
            </a:r>
            <a:r>
              <a:rPr sz="900" dirty="0">
                <a:latin typeface="Comic Sans MS"/>
                <a:cs typeface="Comic Sans MS"/>
              </a:rPr>
              <a:t> </a:t>
            </a:r>
            <a:r>
              <a:rPr sz="900" spc="-5" dirty="0">
                <a:latin typeface="Comic Sans MS"/>
                <a:cs typeface="Comic Sans MS"/>
              </a:rPr>
              <a:t>incrementado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industria</a:t>
            </a:r>
            <a:r>
              <a:rPr sz="900" dirty="0">
                <a:latin typeface="Comic Sans MS"/>
                <a:cs typeface="Comic Sans MS"/>
              </a:rPr>
              <a:t> </a:t>
            </a:r>
            <a:r>
              <a:rPr sz="900" spc="-5" dirty="0">
                <a:latin typeface="Comic Sans MS"/>
                <a:cs typeface="Comic Sans MS"/>
              </a:rPr>
              <a:t>porque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centrales</a:t>
            </a:r>
            <a:r>
              <a:rPr sz="900" dirty="0">
                <a:latin typeface="Comic Sans MS"/>
                <a:cs typeface="Comic Sans MS"/>
              </a:rPr>
              <a:t> </a:t>
            </a:r>
            <a:r>
              <a:rPr sz="900" spc="-5" dirty="0">
                <a:latin typeface="Comic Sans MS"/>
                <a:cs typeface="Comic Sans MS"/>
              </a:rPr>
              <a:t>generadoras</a:t>
            </a:r>
            <a:r>
              <a:rPr sz="90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alta </a:t>
            </a:r>
            <a:r>
              <a:rPr sz="900" dirty="0">
                <a:latin typeface="Comic Sans MS"/>
                <a:cs typeface="Comic Sans MS"/>
              </a:rPr>
              <a:t> </a:t>
            </a:r>
            <a:r>
              <a:rPr sz="900" spc="-5" dirty="0">
                <a:latin typeface="Comic Sans MS"/>
                <a:cs typeface="Comic Sans MS"/>
              </a:rPr>
              <a:t>tensión han llegado a ser más complejas con el uso de </a:t>
            </a:r>
            <a:r>
              <a:rPr sz="900" dirty="0">
                <a:latin typeface="Comic Sans MS"/>
                <a:cs typeface="Comic Sans MS"/>
              </a:rPr>
              <a:t> </a:t>
            </a:r>
            <a:r>
              <a:rPr sz="900" spc="-5" dirty="0">
                <a:latin typeface="Comic Sans MS"/>
                <a:cs typeface="Comic Sans MS"/>
              </a:rPr>
              <a:t>configuraciones</a:t>
            </a:r>
            <a:r>
              <a:rPr sz="900" spc="150" dirty="0">
                <a:latin typeface="Comic Sans MS"/>
                <a:cs typeface="Comic Sans MS"/>
              </a:rPr>
              <a:t> </a:t>
            </a:r>
            <a:r>
              <a:rPr sz="900" spc="-5" dirty="0">
                <a:latin typeface="Comic Sans MS"/>
                <a:cs typeface="Comic Sans MS"/>
              </a:rPr>
              <a:t>de</a:t>
            </a:r>
            <a:r>
              <a:rPr sz="900" spc="155" dirty="0">
                <a:latin typeface="Comic Sans MS"/>
                <a:cs typeface="Comic Sans MS"/>
              </a:rPr>
              <a:t> </a:t>
            </a:r>
            <a:r>
              <a:rPr sz="900" spc="-5" dirty="0">
                <a:latin typeface="Comic Sans MS"/>
                <a:cs typeface="Comic Sans MS"/>
              </a:rPr>
              <a:t>interruptor</a:t>
            </a:r>
            <a:r>
              <a:rPr sz="900" spc="155" dirty="0">
                <a:latin typeface="Comic Sans MS"/>
                <a:cs typeface="Comic Sans MS"/>
              </a:rPr>
              <a:t> </a:t>
            </a:r>
            <a:r>
              <a:rPr sz="900" spc="-5" dirty="0">
                <a:latin typeface="Comic Sans MS"/>
                <a:cs typeface="Comic Sans MS"/>
              </a:rPr>
              <a:t>y</a:t>
            </a:r>
            <a:r>
              <a:rPr sz="900" spc="155" dirty="0">
                <a:latin typeface="Comic Sans MS"/>
                <a:cs typeface="Comic Sans MS"/>
              </a:rPr>
              <a:t> </a:t>
            </a:r>
            <a:r>
              <a:rPr sz="900" spc="-5" dirty="0">
                <a:latin typeface="Comic Sans MS"/>
                <a:cs typeface="Comic Sans MS"/>
              </a:rPr>
              <a:t>medio</a:t>
            </a:r>
            <a:r>
              <a:rPr sz="900" spc="155" dirty="0">
                <a:latin typeface="Comic Sans MS"/>
                <a:cs typeface="Comic Sans MS"/>
              </a:rPr>
              <a:t> </a:t>
            </a:r>
            <a:r>
              <a:rPr sz="900" spc="-5" dirty="0">
                <a:latin typeface="Comic Sans MS"/>
                <a:cs typeface="Comic Sans MS"/>
              </a:rPr>
              <a:t>y</a:t>
            </a:r>
            <a:r>
              <a:rPr sz="900" spc="155" dirty="0">
                <a:latin typeface="Comic Sans MS"/>
                <a:cs typeface="Comic Sans MS"/>
              </a:rPr>
              <a:t> </a:t>
            </a:r>
            <a:r>
              <a:rPr sz="900" spc="-5" dirty="0">
                <a:latin typeface="Comic Sans MS"/>
                <a:cs typeface="Comic Sans MS"/>
              </a:rPr>
              <a:t>bus</a:t>
            </a:r>
            <a:r>
              <a:rPr sz="900" spc="155" dirty="0">
                <a:latin typeface="Comic Sans MS"/>
                <a:cs typeface="Comic Sans MS"/>
              </a:rPr>
              <a:t> </a:t>
            </a:r>
            <a:r>
              <a:rPr sz="900" spc="-5" dirty="0">
                <a:latin typeface="Comic Sans MS"/>
                <a:cs typeface="Comic Sans MS"/>
              </a:rPr>
              <a:t>en</a:t>
            </a:r>
            <a:r>
              <a:rPr sz="900" spc="155" dirty="0">
                <a:latin typeface="Comic Sans MS"/>
                <a:cs typeface="Comic Sans MS"/>
              </a:rPr>
              <a:t> </a:t>
            </a:r>
            <a:r>
              <a:rPr sz="900" spc="-5" dirty="0">
                <a:latin typeface="Comic Sans MS"/>
                <a:cs typeface="Comic Sans MS"/>
              </a:rPr>
              <a:t>anillo. </a:t>
            </a:r>
            <a:r>
              <a:rPr sz="900" spc="-254" dirty="0">
                <a:latin typeface="Comic Sans MS"/>
                <a:cs typeface="Comic Sans MS"/>
              </a:rPr>
              <a:t> </a:t>
            </a:r>
            <a:r>
              <a:rPr sz="900" spc="-5" dirty="0">
                <a:latin typeface="Comic Sans MS"/>
                <a:cs typeface="Comic Sans MS"/>
              </a:rPr>
              <a:t>La figura 1 muestra los diagramas unifilares para estas </a:t>
            </a:r>
            <a:r>
              <a:rPr sz="900" dirty="0">
                <a:latin typeface="Comic Sans MS"/>
                <a:cs typeface="Comic Sans MS"/>
              </a:rPr>
              <a:t> </a:t>
            </a:r>
            <a:r>
              <a:rPr sz="900" spc="-5" dirty="0">
                <a:latin typeface="Comic Sans MS"/>
                <a:cs typeface="Comic Sans MS"/>
              </a:rPr>
              <a:t>dos subestaciones.</a:t>
            </a:r>
            <a:endParaRPr sz="900">
              <a:latin typeface="Comic Sans MS"/>
              <a:cs typeface="Comic Sans MS"/>
            </a:endParaRPr>
          </a:p>
        </p:txBody>
      </p:sp>
      <p:grpSp>
        <p:nvGrpSpPr>
          <p:cNvPr id="9" name="object 9"/>
          <p:cNvGrpSpPr/>
          <p:nvPr/>
        </p:nvGrpSpPr>
        <p:grpSpPr>
          <a:xfrm>
            <a:off x="10918494" y="1950389"/>
            <a:ext cx="1242060" cy="1286510"/>
            <a:chOff x="5863894" y="1950389"/>
            <a:chExt cx="1242060" cy="1286510"/>
          </a:xfrm>
        </p:grpSpPr>
        <p:pic>
          <p:nvPicPr>
            <p:cNvPr id="10" name="object 10"/>
            <p:cNvPicPr/>
            <p:nvPr/>
          </p:nvPicPr>
          <p:blipFill>
            <a:blip r:embed="rId2" cstate="print"/>
            <a:stretch>
              <a:fillRect/>
            </a:stretch>
          </p:blipFill>
          <p:spPr>
            <a:xfrm>
              <a:off x="6401777" y="2353424"/>
              <a:ext cx="249123" cy="114287"/>
            </a:xfrm>
            <a:prstGeom prst="rect">
              <a:avLst/>
            </a:prstGeom>
          </p:spPr>
        </p:pic>
        <p:sp>
          <p:nvSpPr>
            <p:cNvPr id="11" name="object 11"/>
            <p:cNvSpPr/>
            <p:nvPr/>
          </p:nvSpPr>
          <p:spPr>
            <a:xfrm>
              <a:off x="5929414" y="2405227"/>
              <a:ext cx="529590" cy="65405"/>
            </a:xfrm>
            <a:custGeom>
              <a:avLst/>
              <a:gdLst/>
              <a:ahLst/>
              <a:cxnLst/>
              <a:rect l="l" t="t" r="r" b="b"/>
              <a:pathLst>
                <a:path w="529589" h="65405">
                  <a:moveTo>
                    <a:pt x="529501" y="2286"/>
                  </a:moveTo>
                  <a:lnTo>
                    <a:pt x="524167" y="2286"/>
                  </a:lnTo>
                  <a:lnTo>
                    <a:pt x="518833" y="0"/>
                  </a:lnTo>
                  <a:lnTo>
                    <a:pt x="497941" y="52222"/>
                  </a:lnTo>
                  <a:lnTo>
                    <a:pt x="0" y="52222"/>
                  </a:lnTo>
                  <a:lnTo>
                    <a:pt x="0" y="57302"/>
                  </a:lnTo>
                  <a:lnTo>
                    <a:pt x="0" y="59842"/>
                  </a:lnTo>
                  <a:lnTo>
                    <a:pt x="0" y="64922"/>
                  </a:lnTo>
                  <a:lnTo>
                    <a:pt x="503351" y="64922"/>
                  </a:lnTo>
                  <a:lnTo>
                    <a:pt x="503351" y="64770"/>
                  </a:lnTo>
                  <a:lnTo>
                    <a:pt x="505879" y="64770"/>
                  </a:lnTo>
                  <a:lnTo>
                    <a:pt x="505879" y="59436"/>
                  </a:lnTo>
                  <a:lnTo>
                    <a:pt x="503351" y="62395"/>
                  </a:lnTo>
                  <a:lnTo>
                    <a:pt x="503351" y="59842"/>
                  </a:lnTo>
                  <a:lnTo>
                    <a:pt x="502132" y="59842"/>
                  </a:lnTo>
                  <a:lnTo>
                    <a:pt x="502132" y="58572"/>
                  </a:lnTo>
                  <a:lnTo>
                    <a:pt x="505879" y="59436"/>
                  </a:lnTo>
                  <a:lnTo>
                    <a:pt x="529501" y="2286"/>
                  </a:lnTo>
                  <a:close/>
                </a:path>
              </a:pathLst>
            </a:custGeom>
            <a:solidFill>
              <a:srgbClr val="000000"/>
            </a:solidFill>
          </p:spPr>
          <p:txBody>
            <a:bodyPr wrap="square" lIns="0" tIns="0" rIns="0" bIns="0" rtlCol="0"/>
            <a:lstStyle/>
            <a:p>
              <a:endParaRPr/>
            </a:p>
          </p:txBody>
        </p:sp>
        <p:pic>
          <p:nvPicPr>
            <p:cNvPr id="12" name="object 12"/>
            <p:cNvPicPr/>
            <p:nvPr/>
          </p:nvPicPr>
          <p:blipFill>
            <a:blip r:embed="rId3" cstate="print"/>
            <a:stretch>
              <a:fillRect/>
            </a:stretch>
          </p:blipFill>
          <p:spPr>
            <a:xfrm>
              <a:off x="5863894" y="2239149"/>
              <a:ext cx="88379" cy="446455"/>
            </a:xfrm>
            <a:prstGeom prst="rect">
              <a:avLst/>
            </a:prstGeom>
          </p:spPr>
        </p:pic>
        <p:sp>
          <p:nvSpPr>
            <p:cNvPr id="13" name="object 13"/>
            <p:cNvSpPr/>
            <p:nvPr/>
          </p:nvSpPr>
          <p:spPr>
            <a:xfrm>
              <a:off x="6560236" y="1976297"/>
              <a:ext cx="488950" cy="1260475"/>
            </a:xfrm>
            <a:custGeom>
              <a:avLst/>
              <a:gdLst/>
              <a:ahLst/>
              <a:cxnLst/>
              <a:rect l="l" t="t" r="r" b="b"/>
              <a:pathLst>
                <a:path w="488950" h="1260475">
                  <a:moveTo>
                    <a:pt x="179044" y="148564"/>
                  </a:moveTo>
                  <a:lnTo>
                    <a:pt x="178930" y="156032"/>
                  </a:lnTo>
                  <a:lnTo>
                    <a:pt x="176263" y="156032"/>
                  </a:lnTo>
                  <a:lnTo>
                    <a:pt x="176263" y="152222"/>
                  </a:lnTo>
                  <a:lnTo>
                    <a:pt x="178930" y="156032"/>
                  </a:lnTo>
                  <a:lnTo>
                    <a:pt x="178930" y="148564"/>
                  </a:lnTo>
                  <a:lnTo>
                    <a:pt x="176263" y="148564"/>
                  </a:lnTo>
                  <a:lnTo>
                    <a:pt x="176263" y="148412"/>
                  </a:lnTo>
                  <a:lnTo>
                    <a:pt x="169138" y="148412"/>
                  </a:lnTo>
                  <a:lnTo>
                    <a:pt x="169138" y="161112"/>
                  </a:lnTo>
                  <a:lnTo>
                    <a:pt x="169138" y="312242"/>
                  </a:lnTo>
                  <a:lnTo>
                    <a:pt x="18288" y="312242"/>
                  </a:lnTo>
                  <a:lnTo>
                    <a:pt x="18288" y="161518"/>
                  </a:lnTo>
                  <a:lnTo>
                    <a:pt x="18288" y="161112"/>
                  </a:lnTo>
                  <a:lnTo>
                    <a:pt x="169138" y="161112"/>
                  </a:lnTo>
                  <a:lnTo>
                    <a:pt x="169138" y="148412"/>
                  </a:lnTo>
                  <a:lnTo>
                    <a:pt x="90665" y="148412"/>
                  </a:lnTo>
                  <a:lnTo>
                    <a:pt x="90665" y="0"/>
                  </a:lnTo>
                  <a:lnTo>
                    <a:pt x="86093" y="0"/>
                  </a:lnTo>
                  <a:lnTo>
                    <a:pt x="80772" y="0"/>
                  </a:lnTo>
                  <a:lnTo>
                    <a:pt x="80772" y="148412"/>
                  </a:lnTo>
                  <a:lnTo>
                    <a:pt x="11239" y="148412"/>
                  </a:lnTo>
                  <a:lnTo>
                    <a:pt x="11239" y="161112"/>
                  </a:lnTo>
                  <a:lnTo>
                    <a:pt x="10668" y="161518"/>
                  </a:lnTo>
                  <a:lnTo>
                    <a:pt x="10668" y="161112"/>
                  </a:lnTo>
                  <a:lnTo>
                    <a:pt x="11239" y="161112"/>
                  </a:lnTo>
                  <a:lnTo>
                    <a:pt x="11239" y="148412"/>
                  </a:lnTo>
                  <a:lnTo>
                    <a:pt x="10668" y="148412"/>
                  </a:lnTo>
                  <a:lnTo>
                    <a:pt x="10668" y="148564"/>
                  </a:lnTo>
                  <a:lnTo>
                    <a:pt x="5346" y="148564"/>
                  </a:lnTo>
                  <a:lnTo>
                    <a:pt x="5346" y="156184"/>
                  </a:lnTo>
                  <a:lnTo>
                    <a:pt x="5346" y="316941"/>
                  </a:lnTo>
                  <a:lnTo>
                    <a:pt x="14681" y="316941"/>
                  </a:lnTo>
                  <a:lnTo>
                    <a:pt x="14681" y="317322"/>
                  </a:lnTo>
                  <a:lnTo>
                    <a:pt x="8255" y="317322"/>
                  </a:lnTo>
                  <a:lnTo>
                    <a:pt x="8255" y="319862"/>
                  </a:lnTo>
                  <a:lnTo>
                    <a:pt x="5346" y="316941"/>
                  </a:lnTo>
                  <a:lnTo>
                    <a:pt x="5346" y="322275"/>
                  </a:lnTo>
                  <a:lnTo>
                    <a:pt x="8255" y="322275"/>
                  </a:lnTo>
                  <a:lnTo>
                    <a:pt x="8255" y="322402"/>
                  </a:lnTo>
                  <a:lnTo>
                    <a:pt x="83058" y="322402"/>
                  </a:lnTo>
                  <a:lnTo>
                    <a:pt x="83058" y="563702"/>
                  </a:lnTo>
                  <a:lnTo>
                    <a:pt x="11493" y="563702"/>
                  </a:lnTo>
                  <a:lnTo>
                    <a:pt x="11493" y="573862"/>
                  </a:lnTo>
                  <a:lnTo>
                    <a:pt x="10668" y="574446"/>
                  </a:lnTo>
                  <a:lnTo>
                    <a:pt x="10668" y="573862"/>
                  </a:lnTo>
                  <a:lnTo>
                    <a:pt x="11493" y="573862"/>
                  </a:lnTo>
                  <a:lnTo>
                    <a:pt x="11493" y="563702"/>
                  </a:lnTo>
                  <a:lnTo>
                    <a:pt x="10668" y="563702"/>
                  </a:lnTo>
                  <a:lnTo>
                    <a:pt x="5346" y="563791"/>
                  </a:lnTo>
                  <a:lnTo>
                    <a:pt x="5346" y="569125"/>
                  </a:lnTo>
                  <a:lnTo>
                    <a:pt x="5346" y="732917"/>
                  </a:lnTo>
                  <a:lnTo>
                    <a:pt x="7569" y="732917"/>
                  </a:lnTo>
                  <a:lnTo>
                    <a:pt x="7569" y="735152"/>
                  </a:lnTo>
                  <a:lnTo>
                    <a:pt x="5346" y="732917"/>
                  </a:lnTo>
                  <a:lnTo>
                    <a:pt x="5346" y="738251"/>
                  </a:lnTo>
                  <a:lnTo>
                    <a:pt x="10668" y="738251"/>
                  </a:lnTo>
                  <a:lnTo>
                    <a:pt x="10109" y="737692"/>
                  </a:lnTo>
                  <a:lnTo>
                    <a:pt x="173710" y="737692"/>
                  </a:lnTo>
                  <a:lnTo>
                    <a:pt x="173710" y="738251"/>
                  </a:lnTo>
                  <a:lnTo>
                    <a:pt x="179044" y="738251"/>
                  </a:lnTo>
                  <a:lnTo>
                    <a:pt x="179044" y="732917"/>
                  </a:lnTo>
                  <a:lnTo>
                    <a:pt x="179044" y="727583"/>
                  </a:lnTo>
                  <a:lnTo>
                    <a:pt x="173710" y="727583"/>
                  </a:lnTo>
                  <a:lnTo>
                    <a:pt x="179044" y="727532"/>
                  </a:lnTo>
                  <a:lnTo>
                    <a:pt x="179044" y="569125"/>
                  </a:lnTo>
                  <a:lnTo>
                    <a:pt x="179044" y="568782"/>
                  </a:lnTo>
                  <a:lnTo>
                    <a:pt x="179044" y="563791"/>
                  </a:lnTo>
                  <a:lnTo>
                    <a:pt x="178701" y="563791"/>
                  </a:lnTo>
                  <a:lnTo>
                    <a:pt x="178701" y="568782"/>
                  </a:lnTo>
                  <a:lnTo>
                    <a:pt x="176161" y="568782"/>
                  </a:lnTo>
                  <a:lnTo>
                    <a:pt x="176161" y="566242"/>
                  </a:lnTo>
                  <a:lnTo>
                    <a:pt x="178701" y="568782"/>
                  </a:lnTo>
                  <a:lnTo>
                    <a:pt x="178701" y="563791"/>
                  </a:lnTo>
                  <a:lnTo>
                    <a:pt x="176161" y="563791"/>
                  </a:lnTo>
                  <a:lnTo>
                    <a:pt x="169138" y="563702"/>
                  </a:lnTo>
                  <a:lnTo>
                    <a:pt x="169138" y="573862"/>
                  </a:lnTo>
                  <a:lnTo>
                    <a:pt x="169138" y="727532"/>
                  </a:lnTo>
                  <a:lnTo>
                    <a:pt x="18288" y="727532"/>
                  </a:lnTo>
                  <a:lnTo>
                    <a:pt x="18288" y="574446"/>
                  </a:lnTo>
                  <a:lnTo>
                    <a:pt x="18288" y="573862"/>
                  </a:lnTo>
                  <a:lnTo>
                    <a:pt x="169138" y="573862"/>
                  </a:lnTo>
                  <a:lnTo>
                    <a:pt x="169138" y="563702"/>
                  </a:lnTo>
                  <a:lnTo>
                    <a:pt x="93713" y="563702"/>
                  </a:lnTo>
                  <a:lnTo>
                    <a:pt x="93713" y="322402"/>
                  </a:lnTo>
                  <a:lnTo>
                    <a:pt x="173710" y="322402"/>
                  </a:lnTo>
                  <a:lnTo>
                    <a:pt x="173710" y="322275"/>
                  </a:lnTo>
                  <a:lnTo>
                    <a:pt x="179044" y="322275"/>
                  </a:lnTo>
                  <a:lnTo>
                    <a:pt x="179044" y="316941"/>
                  </a:lnTo>
                  <a:lnTo>
                    <a:pt x="179044" y="312369"/>
                  </a:lnTo>
                  <a:lnTo>
                    <a:pt x="173710" y="312369"/>
                  </a:lnTo>
                  <a:lnTo>
                    <a:pt x="173710" y="312242"/>
                  </a:lnTo>
                  <a:lnTo>
                    <a:pt x="179044" y="312242"/>
                  </a:lnTo>
                  <a:lnTo>
                    <a:pt x="179044" y="156184"/>
                  </a:lnTo>
                  <a:lnTo>
                    <a:pt x="179044" y="156032"/>
                  </a:lnTo>
                  <a:lnTo>
                    <a:pt x="179044" y="148564"/>
                  </a:lnTo>
                  <a:close/>
                </a:path>
                <a:path w="488950" h="1260475">
                  <a:moveTo>
                    <a:pt x="485317" y="935583"/>
                  </a:moveTo>
                  <a:lnTo>
                    <a:pt x="485292" y="940892"/>
                  </a:lnTo>
                  <a:lnTo>
                    <a:pt x="483108" y="940892"/>
                  </a:lnTo>
                  <a:lnTo>
                    <a:pt x="483108" y="938339"/>
                  </a:lnTo>
                  <a:lnTo>
                    <a:pt x="485292" y="940892"/>
                  </a:lnTo>
                  <a:lnTo>
                    <a:pt x="485292" y="935583"/>
                  </a:lnTo>
                  <a:lnTo>
                    <a:pt x="480745" y="935583"/>
                  </a:lnTo>
                  <a:lnTo>
                    <a:pt x="480936" y="935812"/>
                  </a:lnTo>
                  <a:lnTo>
                    <a:pt x="475411" y="935812"/>
                  </a:lnTo>
                  <a:lnTo>
                    <a:pt x="475411" y="945972"/>
                  </a:lnTo>
                  <a:lnTo>
                    <a:pt x="475411" y="1107262"/>
                  </a:lnTo>
                  <a:lnTo>
                    <a:pt x="322275" y="1107262"/>
                  </a:lnTo>
                  <a:lnTo>
                    <a:pt x="322275" y="945972"/>
                  </a:lnTo>
                  <a:lnTo>
                    <a:pt x="475411" y="945972"/>
                  </a:lnTo>
                  <a:lnTo>
                    <a:pt x="475411" y="935812"/>
                  </a:lnTo>
                  <a:lnTo>
                    <a:pt x="402272" y="935812"/>
                  </a:lnTo>
                  <a:lnTo>
                    <a:pt x="402272" y="729869"/>
                  </a:lnTo>
                  <a:lnTo>
                    <a:pt x="392379" y="729869"/>
                  </a:lnTo>
                  <a:lnTo>
                    <a:pt x="392379" y="935812"/>
                  </a:lnTo>
                  <a:lnTo>
                    <a:pt x="316941" y="935812"/>
                  </a:lnTo>
                  <a:lnTo>
                    <a:pt x="316941" y="935583"/>
                  </a:lnTo>
                  <a:lnTo>
                    <a:pt x="311619" y="935583"/>
                  </a:lnTo>
                  <a:lnTo>
                    <a:pt x="311619" y="940917"/>
                  </a:lnTo>
                  <a:lnTo>
                    <a:pt x="311619" y="1114615"/>
                  </a:lnTo>
                  <a:lnTo>
                    <a:pt x="319786" y="1114615"/>
                  </a:lnTo>
                  <a:lnTo>
                    <a:pt x="319786" y="1114882"/>
                  </a:lnTo>
                  <a:lnTo>
                    <a:pt x="314413" y="1114882"/>
                  </a:lnTo>
                  <a:lnTo>
                    <a:pt x="314413" y="1117422"/>
                  </a:lnTo>
                  <a:lnTo>
                    <a:pt x="311619" y="1114615"/>
                  </a:lnTo>
                  <a:lnTo>
                    <a:pt x="311619" y="1119949"/>
                  </a:lnTo>
                  <a:lnTo>
                    <a:pt x="314413" y="1119949"/>
                  </a:lnTo>
                  <a:lnTo>
                    <a:pt x="389331" y="1119962"/>
                  </a:lnTo>
                  <a:lnTo>
                    <a:pt x="389331" y="1205280"/>
                  </a:lnTo>
                  <a:lnTo>
                    <a:pt x="389331" y="1208328"/>
                  </a:lnTo>
                  <a:lnTo>
                    <a:pt x="381711" y="1208328"/>
                  </a:lnTo>
                  <a:lnTo>
                    <a:pt x="381711" y="1210614"/>
                  </a:lnTo>
                  <a:lnTo>
                    <a:pt x="379425" y="1210614"/>
                  </a:lnTo>
                  <a:lnTo>
                    <a:pt x="376377" y="1212900"/>
                  </a:lnTo>
                  <a:lnTo>
                    <a:pt x="374091" y="1212900"/>
                  </a:lnTo>
                  <a:lnTo>
                    <a:pt x="374091" y="1218234"/>
                  </a:lnTo>
                  <a:lnTo>
                    <a:pt x="371043" y="1218234"/>
                  </a:lnTo>
                  <a:lnTo>
                    <a:pt x="371043" y="1221282"/>
                  </a:lnTo>
                  <a:lnTo>
                    <a:pt x="368757" y="1223568"/>
                  </a:lnTo>
                  <a:lnTo>
                    <a:pt x="368757" y="1224102"/>
                  </a:lnTo>
                  <a:lnTo>
                    <a:pt x="108953" y="1224102"/>
                  </a:lnTo>
                  <a:lnTo>
                    <a:pt x="108953" y="1223568"/>
                  </a:lnTo>
                  <a:lnTo>
                    <a:pt x="106667" y="1223568"/>
                  </a:lnTo>
                  <a:lnTo>
                    <a:pt x="106667" y="1221282"/>
                  </a:lnTo>
                  <a:lnTo>
                    <a:pt x="103619" y="1218234"/>
                  </a:lnTo>
                  <a:lnTo>
                    <a:pt x="103619" y="1215948"/>
                  </a:lnTo>
                  <a:lnTo>
                    <a:pt x="101333" y="1215948"/>
                  </a:lnTo>
                  <a:lnTo>
                    <a:pt x="99047" y="1212900"/>
                  </a:lnTo>
                  <a:lnTo>
                    <a:pt x="95999" y="1212900"/>
                  </a:lnTo>
                  <a:lnTo>
                    <a:pt x="95999" y="1210614"/>
                  </a:lnTo>
                  <a:lnTo>
                    <a:pt x="90665" y="1210614"/>
                  </a:lnTo>
                  <a:lnTo>
                    <a:pt x="90665" y="1127582"/>
                  </a:lnTo>
                  <a:lnTo>
                    <a:pt x="171424" y="1127582"/>
                  </a:lnTo>
                  <a:lnTo>
                    <a:pt x="176758" y="1127569"/>
                  </a:lnTo>
                  <a:lnTo>
                    <a:pt x="176758" y="1122235"/>
                  </a:lnTo>
                  <a:lnTo>
                    <a:pt x="176758" y="1114615"/>
                  </a:lnTo>
                  <a:lnTo>
                    <a:pt x="176758" y="958430"/>
                  </a:lnTo>
                  <a:lnTo>
                    <a:pt x="174066" y="958430"/>
                  </a:lnTo>
                  <a:lnTo>
                    <a:pt x="174066" y="956132"/>
                  </a:lnTo>
                  <a:lnTo>
                    <a:pt x="176758" y="958430"/>
                  </a:lnTo>
                  <a:lnTo>
                    <a:pt x="176758" y="953871"/>
                  </a:lnTo>
                  <a:lnTo>
                    <a:pt x="174066" y="953871"/>
                  </a:lnTo>
                  <a:lnTo>
                    <a:pt x="174066" y="953592"/>
                  </a:lnTo>
                  <a:lnTo>
                    <a:pt x="171424" y="953592"/>
                  </a:lnTo>
                  <a:lnTo>
                    <a:pt x="171424" y="1114615"/>
                  </a:lnTo>
                  <a:lnTo>
                    <a:pt x="171424" y="1114882"/>
                  </a:lnTo>
                  <a:lnTo>
                    <a:pt x="171157" y="1114882"/>
                  </a:lnTo>
                  <a:lnTo>
                    <a:pt x="171424" y="1114615"/>
                  </a:lnTo>
                  <a:lnTo>
                    <a:pt x="171424" y="953592"/>
                  </a:lnTo>
                  <a:lnTo>
                    <a:pt x="163817" y="953592"/>
                  </a:lnTo>
                  <a:lnTo>
                    <a:pt x="163817" y="963752"/>
                  </a:lnTo>
                  <a:lnTo>
                    <a:pt x="163817" y="1114882"/>
                  </a:lnTo>
                  <a:lnTo>
                    <a:pt x="12941" y="1114882"/>
                  </a:lnTo>
                  <a:lnTo>
                    <a:pt x="12941" y="963764"/>
                  </a:lnTo>
                  <a:lnTo>
                    <a:pt x="163817" y="963752"/>
                  </a:lnTo>
                  <a:lnTo>
                    <a:pt x="163817" y="953592"/>
                  </a:lnTo>
                  <a:lnTo>
                    <a:pt x="93713" y="953592"/>
                  </a:lnTo>
                  <a:lnTo>
                    <a:pt x="93713" y="738251"/>
                  </a:lnTo>
                  <a:lnTo>
                    <a:pt x="80772" y="738251"/>
                  </a:lnTo>
                  <a:lnTo>
                    <a:pt x="80772" y="953592"/>
                  </a:lnTo>
                  <a:lnTo>
                    <a:pt x="7632" y="953592"/>
                  </a:lnTo>
                  <a:lnTo>
                    <a:pt x="7632" y="953871"/>
                  </a:lnTo>
                  <a:lnTo>
                    <a:pt x="2298" y="953871"/>
                  </a:lnTo>
                  <a:lnTo>
                    <a:pt x="2298" y="958430"/>
                  </a:lnTo>
                  <a:lnTo>
                    <a:pt x="2298" y="1122235"/>
                  </a:lnTo>
                  <a:lnTo>
                    <a:pt x="10477" y="1122235"/>
                  </a:lnTo>
                  <a:lnTo>
                    <a:pt x="10477" y="1122502"/>
                  </a:lnTo>
                  <a:lnTo>
                    <a:pt x="5105" y="1122502"/>
                  </a:lnTo>
                  <a:lnTo>
                    <a:pt x="5105" y="1125042"/>
                  </a:lnTo>
                  <a:lnTo>
                    <a:pt x="2298" y="1122235"/>
                  </a:lnTo>
                  <a:lnTo>
                    <a:pt x="2298" y="1127569"/>
                  </a:lnTo>
                  <a:lnTo>
                    <a:pt x="5105" y="1127569"/>
                  </a:lnTo>
                  <a:lnTo>
                    <a:pt x="80772" y="1127582"/>
                  </a:lnTo>
                  <a:lnTo>
                    <a:pt x="80772" y="1208328"/>
                  </a:lnTo>
                  <a:lnTo>
                    <a:pt x="77724" y="1208328"/>
                  </a:lnTo>
                  <a:lnTo>
                    <a:pt x="77724" y="1210614"/>
                  </a:lnTo>
                  <a:lnTo>
                    <a:pt x="72390" y="1210614"/>
                  </a:lnTo>
                  <a:lnTo>
                    <a:pt x="72390" y="1212900"/>
                  </a:lnTo>
                  <a:lnTo>
                    <a:pt x="67818" y="1212900"/>
                  </a:lnTo>
                  <a:lnTo>
                    <a:pt x="67818" y="1215948"/>
                  </a:lnTo>
                  <a:lnTo>
                    <a:pt x="64770" y="1215948"/>
                  </a:lnTo>
                  <a:lnTo>
                    <a:pt x="64770" y="1218234"/>
                  </a:lnTo>
                  <a:lnTo>
                    <a:pt x="62484" y="1218234"/>
                  </a:lnTo>
                  <a:lnTo>
                    <a:pt x="62484" y="1223568"/>
                  </a:lnTo>
                  <a:lnTo>
                    <a:pt x="59436" y="1223568"/>
                  </a:lnTo>
                  <a:lnTo>
                    <a:pt x="59436" y="1224102"/>
                  </a:lnTo>
                  <a:lnTo>
                    <a:pt x="0" y="1224102"/>
                  </a:lnTo>
                  <a:lnTo>
                    <a:pt x="0" y="1231722"/>
                  </a:lnTo>
                  <a:lnTo>
                    <a:pt x="0" y="1236802"/>
                  </a:lnTo>
                  <a:lnTo>
                    <a:pt x="57150" y="1236802"/>
                  </a:lnTo>
                  <a:lnTo>
                    <a:pt x="57150" y="1239570"/>
                  </a:lnTo>
                  <a:lnTo>
                    <a:pt x="59436" y="1239570"/>
                  </a:lnTo>
                  <a:lnTo>
                    <a:pt x="59436" y="1247190"/>
                  </a:lnTo>
                  <a:lnTo>
                    <a:pt x="62484" y="1247190"/>
                  </a:lnTo>
                  <a:lnTo>
                    <a:pt x="62484" y="1249476"/>
                  </a:lnTo>
                  <a:lnTo>
                    <a:pt x="64770" y="1252524"/>
                  </a:lnTo>
                  <a:lnTo>
                    <a:pt x="67818" y="1254810"/>
                  </a:lnTo>
                  <a:lnTo>
                    <a:pt x="70091" y="1257096"/>
                  </a:lnTo>
                  <a:lnTo>
                    <a:pt x="72390" y="1257096"/>
                  </a:lnTo>
                  <a:lnTo>
                    <a:pt x="72390" y="1260144"/>
                  </a:lnTo>
                  <a:lnTo>
                    <a:pt x="83058" y="1260144"/>
                  </a:lnTo>
                  <a:lnTo>
                    <a:pt x="93713" y="1260144"/>
                  </a:lnTo>
                  <a:lnTo>
                    <a:pt x="95999" y="1257096"/>
                  </a:lnTo>
                  <a:lnTo>
                    <a:pt x="99047" y="1257096"/>
                  </a:lnTo>
                  <a:lnTo>
                    <a:pt x="99047" y="1254810"/>
                  </a:lnTo>
                  <a:lnTo>
                    <a:pt x="101333" y="1254810"/>
                  </a:lnTo>
                  <a:lnTo>
                    <a:pt x="103619" y="1252524"/>
                  </a:lnTo>
                  <a:lnTo>
                    <a:pt x="103619" y="1249476"/>
                  </a:lnTo>
                  <a:lnTo>
                    <a:pt x="106667" y="1249476"/>
                  </a:lnTo>
                  <a:lnTo>
                    <a:pt x="106667" y="1247190"/>
                  </a:lnTo>
                  <a:lnTo>
                    <a:pt x="108953" y="1244142"/>
                  </a:lnTo>
                  <a:lnTo>
                    <a:pt x="108953" y="1236802"/>
                  </a:lnTo>
                  <a:lnTo>
                    <a:pt x="368757" y="1236802"/>
                  </a:lnTo>
                  <a:lnTo>
                    <a:pt x="368757" y="1244142"/>
                  </a:lnTo>
                  <a:lnTo>
                    <a:pt x="371043" y="1244142"/>
                  </a:lnTo>
                  <a:lnTo>
                    <a:pt x="371043" y="1249476"/>
                  </a:lnTo>
                  <a:lnTo>
                    <a:pt x="374091" y="1249476"/>
                  </a:lnTo>
                  <a:lnTo>
                    <a:pt x="374091" y="1252524"/>
                  </a:lnTo>
                  <a:lnTo>
                    <a:pt x="376377" y="1254810"/>
                  </a:lnTo>
                  <a:lnTo>
                    <a:pt x="379425" y="1254810"/>
                  </a:lnTo>
                  <a:lnTo>
                    <a:pt x="379425" y="1257096"/>
                  </a:lnTo>
                  <a:lnTo>
                    <a:pt x="381711" y="1257096"/>
                  </a:lnTo>
                  <a:lnTo>
                    <a:pt x="384759" y="1260144"/>
                  </a:lnTo>
                  <a:lnTo>
                    <a:pt x="394652" y="1260144"/>
                  </a:lnTo>
                  <a:lnTo>
                    <a:pt x="405320" y="1260144"/>
                  </a:lnTo>
                  <a:lnTo>
                    <a:pt x="405320" y="1257096"/>
                  </a:lnTo>
                  <a:lnTo>
                    <a:pt x="407606" y="1257096"/>
                  </a:lnTo>
                  <a:lnTo>
                    <a:pt x="410654" y="1254810"/>
                  </a:lnTo>
                  <a:lnTo>
                    <a:pt x="412940" y="1252524"/>
                  </a:lnTo>
                  <a:lnTo>
                    <a:pt x="415226" y="1249476"/>
                  </a:lnTo>
                  <a:lnTo>
                    <a:pt x="415226" y="1247190"/>
                  </a:lnTo>
                  <a:lnTo>
                    <a:pt x="418274" y="1247190"/>
                  </a:lnTo>
                  <a:lnTo>
                    <a:pt x="418274" y="1239570"/>
                  </a:lnTo>
                  <a:lnTo>
                    <a:pt x="420560" y="1239570"/>
                  </a:lnTo>
                  <a:lnTo>
                    <a:pt x="420560" y="1236802"/>
                  </a:lnTo>
                  <a:lnTo>
                    <a:pt x="483031" y="1236802"/>
                  </a:lnTo>
                  <a:lnTo>
                    <a:pt x="483031" y="1231722"/>
                  </a:lnTo>
                  <a:lnTo>
                    <a:pt x="483031" y="1224102"/>
                  </a:lnTo>
                  <a:lnTo>
                    <a:pt x="418274" y="1224102"/>
                  </a:lnTo>
                  <a:lnTo>
                    <a:pt x="418274" y="1221282"/>
                  </a:lnTo>
                  <a:lnTo>
                    <a:pt x="412940" y="1215948"/>
                  </a:lnTo>
                  <a:lnTo>
                    <a:pt x="412940" y="1212900"/>
                  </a:lnTo>
                  <a:lnTo>
                    <a:pt x="410654" y="1212900"/>
                  </a:lnTo>
                  <a:lnTo>
                    <a:pt x="410654" y="1210614"/>
                  </a:lnTo>
                  <a:lnTo>
                    <a:pt x="405320" y="1210614"/>
                  </a:lnTo>
                  <a:lnTo>
                    <a:pt x="405320" y="1208328"/>
                  </a:lnTo>
                  <a:lnTo>
                    <a:pt x="402272" y="1208328"/>
                  </a:lnTo>
                  <a:lnTo>
                    <a:pt x="402272" y="1119962"/>
                  </a:lnTo>
                  <a:lnTo>
                    <a:pt x="480745" y="1119962"/>
                  </a:lnTo>
                  <a:lnTo>
                    <a:pt x="485317" y="1119949"/>
                  </a:lnTo>
                  <a:lnTo>
                    <a:pt x="485317" y="1114615"/>
                  </a:lnTo>
                  <a:lnTo>
                    <a:pt x="485317" y="1107262"/>
                  </a:lnTo>
                  <a:lnTo>
                    <a:pt x="485317" y="1107008"/>
                  </a:lnTo>
                  <a:lnTo>
                    <a:pt x="485317" y="940917"/>
                  </a:lnTo>
                  <a:lnTo>
                    <a:pt x="485317" y="935583"/>
                  </a:lnTo>
                  <a:close/>
                </a:path>
                <a:path w="488950" h="1260475">
                  <a:moveTo>
                    <a:pt x="488365" y="148564"/>
                  </a:moveTo>
                  <a:lnTo>
                    <a:pt x="484390" y="148564"/>
                  </a:lnTo>
                  <a:lnTo>
                    <a:pt x="484390" y="148412"/>
                  </a:lnTo>
                  <a:lnTo>
                    <a:pt x="475411" y="148412"/>
                  </a:lnTo>
                  <a:lnTo>
                    <a:pt x="475411" y="161112"/>
                  </a:lnTo>
                  <a:lnTo>
                    <a:pt x="475411" y="312242"/>
                  </a:lnTo>
                  <a:lnTo>
                    <a:pt x="324561" y="312242"/>
                  </a:lnTo>
                  <a:lnTo>
                    <a:pt x="324561" y="161518"/>
                  </a:lnTo>
                  <a:lnTo>
                    <a:pt x="324561" y="161112"/>
                  </a:lnTo>
                  <a:lnTo>
                    <a:pt x="475411" y="161112"/>
                  </a:lnTo>
                  <a:lnTo>
                    <a:pt x="475411" y="148412"/>
                  </a:lnTo>
                  <a:lnTo>
                    <a:pt x="319633" y="148412"/>
                  </a:lnTo>
                  <a:lnTo>
                    <a:pt x="319633" y="161112"/>
                  </a:lnTo>
                  <a:lnTo>
                    <a:pt x="319227" y="161518"/>
                  </a:lnTo>
                  <a:lnTo>
                    <a:pt x="319227" y="161112"/>
                  </a:lnTo>
                  <a:lnTo>
                    <a:pt x="319633" y="161112"/>
                  </a:lnTo>
                  <a:lnTo>
                    <a:pt x="319633" y="148412"/>
                  </a:lnTo>
                  <a:lnTo>
                    <a:pt x="319227" y="148412"/>
                  </a:lnTo>
                  <a:lnTo>
                    <a:pt x="319227" y="148564"/>
                  </a:lnTo>
                  <a:lnTo>
                    <a:pt x="313905" y="148564"/>
                  </a:lnTo>
                  <a:lnTo>
                    <a:pt x="313905" y="156184"/>
                  </a:lnTo>
                  <a:lnTo>
                    <a:pt x="313905" y="316941"/>
                  </a:lnTo>
                  <a:lnTo>
                    <a:pt x="322033" y="316941"/>
                  </a:lnTo>
                  <a:lnTo>
                    <a:pt x="322033" y="317322"/>
                  </a:lnTo>
                  <a:lnTo>
                    <a:pt x="316814" y="317322"/>
                  </a:lnTo>
                  <a:lnTo>
                    <a:pt x="316814" y="319862"/>
                  </a:lnTo>
                  <a:lnTo>
                    <a:pt x="313905" y="316941"/>
                  </a:lnTo>
                  <a:lnTo>
                    <a:pt x="313905" y="322275"/>
                  </a:lnTo>
                  <a:lnTo>
                    <a:pt x="316814" y="322275"/>
                  </a:lnTo>
                  <a:lnTo>
                    <a:pt x="316814" y="322402"/>
                  </a:lnTo>
                  <a:lnTo>
                    <a:pt x="389331" y="322402"/>
                  </a:lnTo>
                  <a:lnTo>
                    <a:pt x="389331" y="563702"/>
                  </a:lnTo>
                  <a:lnTo>
                    <a:pt x="319227" y="563702"/>
                  </a:lnTo>
                  <a:lnTo>
                    <a:pt x="319227" y="568782"/>
                  </a:lnTo>
                  <a:lnTo>
                    <a:pt x="319227" y="573862"/>
                  </a:lnTo>
                  <a:lnTo>
                    <a:pt x="477608" y="573862"/>
                  </a:lnTo>
                  <a:lnTo>
                    <a:pt x="477608" y="568782"/>
                  </a:lnTo>
                  <a:lnTo>
                    <a:pt x="484238" y="568782"/>
                  </a:lnTo>
                  <a:lnTo>
                    <a:pt x="484238" y="566242"/>
                  </a:lnTo>
                  <a:lnTo>
                    <a:pt x="488365" y="569125"/>
                  </a:lnTo>
                  <a:lnTo>
                    <a:pt x="488365" y="563791"/>
                  </a:lnTo>
                  <a:lnTo>
                    <a:pt x="484238" y="563791"/>
                  </a:lnTo>
                  <a:lnTo>
                    <a:pt x="402272" y="563702"/>
                  </a:lnTo>
                  <a:lnTo>
                    <a:pt x="402272" y="322402"/>
                  </a:lnTo>
                  <a:lnTo>
                    <a:pt x="480745" y="322402"/>
                  </a:lnTo>
                  <a:lnTo>
                    <a:pt x="480745" y="322275"/>
                  </a:lnTo>
                  <a:lnTo>
                    <a:pt x="488365" y="322275"/>
                  </a:lnTo>
                  <a:lnTo>
                    <a:pt x="488365" y="316941"/>
                  </a:lnTo>
                  <a:lnTo>
                    <a:pt x="488365" y="312369"/>
                  </a:lnTo>
                  <a:lnTo>
                    <a:pt x="488365" y="156184"/>
                  </a:lnTo>
                  <a:lnTo>
                    <a:pt x="477786" y="156184"/>
                  </a:lnTo>
                  <a:lnTo>
                    <a:pt x="477786" y="156032"/>
                  </a:lnTo>
                  <a:lnTo>
                    <a:pt x="484390" y="156032"/>
                  </a:lnTo>
                  <a:lnTo>
                    <a:pt x="484390" y="152209"/>
                  </a:lnTo>
                  <a:lnTo>
                    <a:pt x="488365" y="156184"/>
                  </a:lnTo>
                  <a:lnTo>
                    <a:pt x="488365" y="148564"/>
                  </a:lnTo>
                  <a:close/>
                </a:path>
              </a:pathLst>
            </a:custGeom>
            <a:solidFill>
              <a:srgbClr val="000000"/>
            </a:solidFill>
          </p:spPr>
          <p:txBody>
            <a:bodyPr wrap="square" lIns="0" tIns="0" rIns="0" bIns="0" rtlCol="0"/>
            <a:lstStyle/>
            <a:p>
              <a:endParaRPr/>
            </a:p>
          </p:txBody>
        </p:sp>
        <p:sp>
          <p:nvSpPr>
            <p:cNvPr id="14" name="object 14"/>
            <p:cNvSpPr/>
            <p:nvPr/>
          </p:nvSpPr>
          <p:spPr>
            <a:xfrm>
              <a:off x="6378156" y="1950389"/>
              <a:ext cx="727710" cy="880744"/>
            </a:xfrm>
            <a:custGeom>
              <a:avLst/>
              <a:gdLst/>
              <a:ahLst/>
              <a:cxnLst/>
              <a:rect l="l" t="t" r="r" b="b"/>
              <a:pathLst>
                <a:path w="727709" h="880744">
                  <a:moveTo>
                    <a:pt x="49517" y="342849"/>
                  </a:moveTo>
                  <a:lnTo>
                    <a:pt x="47231" y="342849"/>
                  </a:lnTo>
                  <a:lnTo>
                    <a:pt x="47231" y="338277"/>
                  </a:lnTo>
                  <a:lnTo>
                    <a:pt x="44183" y="338277"/>
                  </a:lnTo>
                  <a:lnTo>
                    <a:pt x="44183" y="335229"/>
                  </a:lnTo>
                  <a:lnTo>
                    <a:pt x="39624" y="335229"/>
                  </a:lnTo>
                  <a:lnTo>
                    <a:pt x="39624" y="332943"/>
                  </a:lnTo>
                  <a:lnTo>
                    <a:pt x="34290" y="332943"/>
                  </a:lnTo>
                  <a:lnTo>
                    <a:pt x="31242" y="329895"/>
                  </a:lnTo>
                  <a:lnTo>
                    <a:pt x="23622" y="329895"/>
                  </a:lnTo>
                  <a:lnTo>
                    <a:pt x="21336" y="327609"/>
                  </a:lnTo>
                  <a:lnTo>
                    <a:pt x="12954" y="327609"/>
                  </a:lnTo>
                  <a:lnTo>
                    <a:pt x="12954" y="324561"/>
                  </a:lnTo>
                  <a:lnTo>
                    <a:pt x="10668" y="324561"/>
                  </a:lnTo>
                  <a:lnTo>
                    <a:pt x="10668" y="314655"/>
                  </a:lnTo>
                  <a:lnTo>
                    <a:pt x="12954" y="314655"/>
                  </a:lnTo>
                  <a:lnTo>
                    <a:pt x="12954" y="311607"/>
                  </a:lnTo>
                  <a:lnTo>
                    <a:pt x="18288" y="311607"/>
                  </a:lnTo>
                  <a:lnTo>
                    <a:pt x="21336" y="309321"/>
                  </a:lnTo>
                  <a:lnTo>
                    <a:pt x="28956" y="309321"/>
                  </a:lnTo>
                  <a:lnTo>
                    <a:pt x="28956" y="311607"/>
                  </a:lnTo>
                  <a:lnTo>
                    <a:pt x="34290" y="311607"/>
                  </a:lnTo>
                  <a:lnTo>
                    <a:pt x="34290" y="314655"/>
                  </a:lnTo>
                  <a:lnTo>
                    <a:pt x="36576" y="314655"/>
                  </a:lnTo>
                  <a:lnTo>
                    <a:pt x="36576" y="316941"/>
                  </a:lnTo>
                  <a:lnTo>
                    <a:pt x="39624" y="316941"/>
                  </a:lnTo>
                  <a:lnTo>
                    <a:pt x="39624" y="322275"/>
                  </a:lnTo>
                  <a:lnTo>
                    <a:pt x="47231" y="322275"/>
                  </a:lnTo>
                  <a:lnTo>
                    <a:pt x="47231" y="314655"/>
                  </a:lnTo>
                  <a:lnTo>
                    <a:pt x="44183" y="314655"/>
                  </a:lnTo>
                  <a:lnTo>
                    <a:pt x="44183" y="309321"/>
                  </a:lnTo>
                  <a:lnTo>
                    <a:pt x="41897" y="309321"/>
                  </a:lnTo>
                  <a:lnTo>
                    <a:pt x="41897" y="307035"/>
                  </a:lnTo>
                  <a:lnTo>
                    <a:pt x="36576" y="307035"/>
                  </a:lnTo>
                  <a:lnTo>
                    <a:pt x="36576" y="303987"/>
                  </a:lnTo>
                  <a:lnTo>
                    <a:pt x="12954" y="303987"/>
                  </a:lnTo>
                  <a:lnTo>
                    <a:pt x="10668" y="307035"/>
                  </a:lnTo>
                  <a:lnTo>
                    <a:pt x="8382" y="307035"/>
                  </a:lnTo>
                  <a:lnTo>
                    <a:pt x="8382" y="309321"/>
                  </a:lnTo>
                  <a:lnTo>
                    <a:pt x="5334" y="309321"/>
                  </a:lnTo>
                  <a:lnTo>
                    <a:pt x="5334" y="311607"/>
                  </a:lnTo>
                  <a:lnTo>
                    <a:pt x="3048" y="311607"/>
                  </a:lnTo>
                  <a:lnTo>
                    <a:pt x="3048" y="327609"/>
                  </a:lnTo>
                  <a:lnTo>
                    <a:pt x="5334" y="327609"/>
                  </a:lnTo>
                  <a:lnTo>
                    <a:pt x="5334" y="329895"/>
                  </a:lnTo>
                  <a:lnTo>
                    <a:pt x="8382" y="329895"/>
                  </a:lnTo>
                  <a:lnTo>
                    <a:pt x="8382" y="332943"/>
                  </a:lnTo>
                  <a:lnTo>
                    <a:pt x="10668" y="332943"/>
                  </a:lnTo>
                  <a:lnTo>
                    <a:pt x="12954" y="335229"/>
                  </a:lnTo>
                  <a:lnTo>
                    <a:pt x="18288" y="335229"/>
                  </a:lnTo>
                  <a:lnTo>
                    <a:pt x="21336" y="338277"/>
                  </a:lnTo>
                  <a:lnTo>
                    <a:pt x="28956" y="338277"/>
                  </a:lnTo>
                  <a:lnTo>
                    <a:pt x="28956" y="340563"/>
                  </a:lnTo>
                  <a:lnTo>
                    <a:pt x="36576" y="340563"/>
                  </a:lnTo>
                  <a:lnTo>
                    <a:pt x="36576" y="342849"/>
                  </a:lnTo>
                  <a:lnTo>
                    <a:pt x="39624" y="342849"/>
                  </a:lnTo>
                  <a:lnTo>
                    <a:pt x="39624" y="345897"/>
                  </a:lnTo>
                  <a:lnTo>
                    <a:pt x="41897" y="345897"/>
                  </a:lnTo>
                  <a:lnTo>
                    <a:pt x="41897" y="353517"/>
                  </a:lnTo>
                  <a:lnTo>
                    <a:pt x="39624" y="353517"/>
                  </a:lnTo>
                  <a:lnTo>
                    <a:pt x="39624" y="355803"/>
                  </a:lnTo>
                  <a:lnTo>
                    <a:pt x="36576" y="355803"/>
                  </a:lnTo>
                  <a:lnTo>
                    <a:pt x="36576" y="358851"/>
                  </a:lnTo>
                  <a:lnTo>
                    <a:pt x="16002" y="358851"/>
                  </a:lnTo>
                  <a:lnTo>
                    <a:pt x="16002" y="355803"/>
                  </a:lnTo>
                  <a:lnTo>
                    <a:pt x="10668" y="355803"/>
                  </a:lnTo>
                  <a:lnTo>
                    <a:pt x="10668" y="351231"/>
                  </a:lnTo>
                  <a:lnTo>
                    <a:pt x="8382" y="351231"/>
                  </a:lnTo>
                  <a:lnTo>
                    <a:pt x="8382" y="345897"/>
                  </a:lnTo>
                  <a:lnTo>
                    <a:pt x="0" y="345897"/>
                  </a:lnTo>
                  <a:lnTo>
                    <a:pt x="0" y="353517"/>
                  </a:lnTo>
                  <a:lnTo>
                    <a:pt x="3048" y="353517"/>
                  </a:lnTo>
                  <a:lnTo>
                    <a:pt x="3048" y="358851"/>
                  </a:lnTo>
                  <a:lnTo>
                    <a:pt x="5334" y="358851"/>
                  </a:lnTo>
                  <a:lnTo>
                    <a:pt x="5334" y="361137"/>
                  </a:lnTo>
                  <a:lnTo>
                    <a:pt x="8382" y="361137"/>
                  </a:lnTo>
                  <a:lnTo>
                    <a:pt x="8382" y="364185"/>
                  </a:lnTo>
                  <a:lnTo>
                    <a:pt x="12954" y="364185"/>
                  </a:lnTo>
                  <a:lnTo>
                    <a:pt x="12954" y="366471"/>
                  </a:lnTo>
                  <a:lnTo>
                    <a:pt x="36576" y="366471"/>
                  </a:lnTo>
                  <a:lnTo>
                    <a:pt x="36576" y="364185"/>
                  </a:lnTo>
                  <a:lnTo>
                    <a:pt x="41897" y="364185"/>
                  </a:lnTo>
                  <a:lnTo>
                    <a:pt x="41897" y="361137"/>
                  </a:lnTo>
                  <a:lnTo>
                    <a:pt x="44183" y="361137"/>
                  </a:lnTo>
                  <a:lnTo>
                    <a:pt x="44183" y="358851"/>
                  </a:lnTo>
                  <a:lnTo>
                    <a:pt x="47231" y="358851"/>
                  </a:lnTo>
                  <a:lnTo>
                    <a:pt x="47231" y="353517"/>
                  </a:lnTo>
                  <a:lnTo>
                    <a:pt x="49517" y="353517"/>
                  </a:lnTo>
                  <a:lnTo>
                    <a:pt x="49517" y="342849"/>
                  </a:lnTo>
                  <a:close/>
                </a:path>
                <a:path w="727709" h="880744">
                  <a:moveTo>
                    <a:pt x="70091" y="303987"/>
                  </a:moveTo>
                  <a:lnTo>
                    <a:pt x="62471" y="303987"/>
                  </a:lnTo>
                  <a:lnTo>
                    <a:pt x="62471" y="366458"/>
                  </a:lnTo>
                  <a:lnTo>
                    <a:pt x="70091" y="366458"/>
                  </a:lnTo>
                  <a:lnTo>
                    <a:pt x="70091" y="303987"/>
                  </a:lnTo>
                  <a:close/>
                </a:path>
                <a:path w="727709" h="880744">
                  <a:moveTo>
                    <a:pt x="296367" y="499033"/>
                  </a:moveTo>
                  <a:lnTo>
                    <a:pt x="294081" y="499033"/>
                  </a:lnTo>
                  <a:lnTo>
                    <a:pt x="294081" y="493699"/>
                  </a:lnTo>
                  <a:lnTo>
                    <a:pt x="291033" y="493699"/>
                  </a:lnTo>
                  <a:lnTo>
                    <a:pt x="291033" y="491413"/>
                  </a:lnTo>
                  <a:lnTo>
                    <a:pt x="288747" y="491413"/>
                  </a:lnTo>
                  <a:lnTo>
                    <a:pt x="288747" y="488365"/>
                  </a:lnTo>
                  <a:lnTo>
                    <a:pt x="285699" y="488365"/>
                  </a:lnTo>
                  <a:lnTo>
                    <a:pt x="285699" y="486079"/>
                  </a:lnTo>
                  <a:lnTo>
                    <a:pt x="283413" y="486079"/>
                  </a:lnTo>
                  <a:lnTo>
                    <a:pt x="281127" y="483031"/>
                  </a:lnTo>
                  <a:lnTo>
                    <a:pt x="270459" y="483031"/>
                  </a:lnTo>
                  <a:lnTo>
                    <a:pt x="259803" y="483031"/>
                  </a:lnTo>
                  <a:lnTo>
                    <a:pt x="259803" y="486079"/>
                  </a:lnTo>
                  <a:lnTo>
                    <a:pt x="257517" y="486079"/>
                  </a:lnTo>
                  <a:lnTo>
                    <a:pt x="254469" y="488365"/>
                  </a:lnTo>
                  <a:lnTo>
                    <a:pt x="252171" y="488365"/>
                  </a:lnTo>
                  <a:lnTo>
                    <a:pt x="252171" y="491413"/>
                  </a:lnTo>
                  <a:lnTo>
                    <a:pt x="249897" y="491413"/>
                  </a:lnTo>
                  <a:lnTo>
                    <a:pt x="249897" y="493699"/>
                  </a:lnTo>
                  <a:lnTo>
                    <a:pt x="246849" y="495985"/>
                  </a:lnTo>
                  <a:lnTo>
                    <a:pt x="246849" y="501319"/>
                  </a:lnTo>
                  <a:lnTo>
                    <a:pt x="244563" y="501319"/>
                  </a:lnTo>
                  <a:lnTo>
                    <a:pt x="244563" y="509701"/>
                  </a:lnTo>
                  <a:lnTo>
                    <a:pt x="244563" y="514273"/>
                  </a:lnTo>
                  <a:lnTo>
                    <a:pt x="246849" y="517321"/>
                  </a:lnTo>
                  <a:lnTo>
                    <a:pt x="246849" y="519607"/>
                  </a:lnTo>
                  <a:lnTo>
                    <a:pt x="249897" y="522655"/>
                  </a:lnTo>
                  <a:lnTo>
                    <a:pt x="249897" y="524929"/>
                  </a:lnTo>
                  <a:lnTo>
                    <a:pt x="252171" y="524929"/>
                  </a:lnTo>
                  <a:lnTo>
                    <a:pt x="252171" y="527215"/>
                  </a:lnTo>
                  <a:lnTo>
                    <a:pt x="254469" y="527215"/>
                  </a:lnTo>
                  <a:lnTo>
                    <a:pt x="254469" y="530263"/>
                  </a:lnTo>
                  <a:lnTo>
                    <a:pt x="257517" y="530263"/>
                  </a:lnTo>
                  <a:lnTo>
                    <a:pt x="259803" y="532549"/>
                  </a:lnTo>
                  <a:lnTo>
                    <a:pt x="265137" y="532549"/>
                  </a:lnTo>
                  <a:lnTo>
                    <a:pt x="265137" y="535597"/>
                  </a:lnTo>
                  <a:lnTo>
                    <a:pt x="270459" y="535597"/>
                  </a:lnTo>
                  <a:lnTo>
                    <a:pt x="275793" y="535597"/>
                  </a:lnTo>
                  <a:lnTo>
                    <a:pt x="278079" y="532549"/>
                  </a:lnTo>
                  <a:lnTo>
                    <a:pt x="283413" y="532549"/>
                  </a:lnTo>
                  <a:lnTo>
                    <a:pt x="283413" y="530263"/>
                  </a:lnTo>
                  <a:lnTo>
                    <a:pt x="285699" y="530263"/>
                  </a:lnTo>
                  <a:lnTo>
                    <a:pt x="291033" y="524929"/>
                  </a:lnTo>
                  <a:lnTo>
                    <a:pt x="294081" y="522655"/>
                  </a:lnTo>
                  <a:lnTo>
                    <a:pt x="294081" y="519607"/>
                  </a:lnTo>
                  <a:lnTo>
                    <a:pt x="296367" y="517321"/>
                  </a:lnTo>
                  <a:lnTo>
                    <a:pt x="296367" y="509701"/>
                  </a:lnTo>
                  <a:lnTo>
                    <a:pt x="296367" y="499033"/>
                  </a:lnTo>
                  <a:close/>
                </a:path>
                <a:path w="727709" h="880744">
                  <a:moveTo>
                    <a:pt x="298653" y="685685"/>
                  </a:moveTo>
                  <a:lnTo>
                    <a:pt x="296367" y="685685"/>
                  </a:lnTo>
                  <a:lnTo>
                    <a:pt x="296367" y="683399"/>
                  </a:lnTo>
                  <a:lnTo>
                    <a:pt x="294081" y="683399"/>
                  </a:lnTo>
                  <a:lnTo>
                    <a:pt x="294081" y="681113"/>
                  </a:lnTo>
                  <a:lnTo>
                    <a:pt x="291033" y="681113"/>
                  </a:lnTo>
                  <a:lnTo>
                    <a:pt x="291033" y="688733"/>
                  </a:lnTo>
                  <a:lnTo>
                    <a:pt x="291033" y="698639"/>
                  </a:lnTo>
                  <a:lnTo>
                    <a:pt x="288747" y="698639"/>
                  </a:lnTo>
                  <a:lnTo>
                    <a:pt x="288747" y="701687"/>
                  </a:lnTo>
                  <a:lnTo>
                    <a:pt x="285699" y="701687"/>
                  </a:lnTo>
                  <a:lnTo>
                    <a:pt x="285699" y="703973"/>
                  </a:lnTo>
                  <a:lnTo>
                    <a:pt x="262851" y="703973"/>
                  </a:lnTo>
                  <a:lnTo>
                    <a:pt x="262851" y="683399"/>
                  </a:lnTo>
                  <a:lnTo>
                    <a:pt x="285699" y="683399"/>
                  </a:lnTo>
                  <a:lnTo>
                    <a:pt x="285699" y="685685"/>
                  </a:lnTo>
                  <a:lnTo>
                    <a:pt x="288747" y="685685"/>
                  </a:lnTo>
                  <a:lnTo>
                    <a:pt x="288747" y="688733"/>
                  </a:lnTo>
                  <a:lnTo>
                    <a:pt x="291033" y="688733"/>
                  </a:lnTo>
                  <a:lnTo>
                    <a:pt x="291033" y="681113"/>
                  </a:lnTo>
                  <a:lnTo>
                    <a:pt x="291033" y="675792"/>
                  </a:lnTo>
                  <a:lnTo>
                    <a:pt x="294081" y="675792"/>
                  </a:lnTo>
                  <a:lnTo>
                    <a:pt x="294081" y="672744"/>
                  </a:lnTo>
                  <a:lnTo>
                    <a:pt x="296367" y="672744"/>
                  </a:lnTo>
                  <a:lnTo>
                    <a:pt x="296367" y="657504"/>
                  </a:lnTo>
                  <a:lnTo>
                    <a:pt x="294081" y="657504"/>
                  </a:lnTo>
                  <a:lnTo>
                    <a:pt x="294081" y="654456"/>
                  </a:lnTo>
                  <a:lnTo>
                    <a:pt x="291033" y="654456"/>
                  </a:lnTo>
                  <a:lnTo>
                    <a:pt x="291033" y="652170"/>
                  </a:lnTo>
                  <a:lnTo>
                    <a:pt x="288747" y="652170"/>
                  </a:lnTo>
                  <a:lnTo>
                    <a:pt x="288747" y="659790"/>
                  </a:lnTo>
                  <a:lnTo>
                    <a:pt x="288747" y="672744"/>
                  </a:lnTo>
                  <a:lnTo>
                    <a:pt x="285699" y="672744"/>
                  </a:lnTo>
                  <a:lnTo>
                    <a:pt x="285699" y="675792"/>
                  </a:lnTo>
                  <a:lnTo>
                    <a:pt x="262851" y="675792"/>
                  </a:lnTo>
                  <a:lnTo>
                    <a:pt x="262851" y="657504"/>
                  </a:lnTo>
                  <a:lnTo>
                    <a:pt x="285699" y="657504"/>
                  </a:lnTo>
                  <a:lnTo>
                    <a:pt x="285699" y="659790"/>
                  </a:lnTo>
                  <a:lnTo>
                    <a:pt x="288747" y="659790"/>
                  </a:lnTo>
                  <a:lnTo>
                    <a:pt x="288747" y="652170"/>
                  </a:lnTo>
                  <a:lnTo>
                    <a:pt x="285699" y="652170"/>
                  </a:lnTo>
                  <a:lnTo>
                    <a:pt x="285699" y="649884"/>
                  </a:lnTo>
                  <a:lnTo>
                    <a:pt x="252171" y="649884"/>
                  </a:lnTo>
                  <a:lnTo>
                    <a:pt x="252171" y="711593"/>
                  </a:lnTo>
                  <a:lnTo>
                    <a:pt x="285699" y="711593"/>
                  </a:lnTo>
                  <a:lnTo>
                    <a:pt x="288747" y="709307"/>
                  </a:lnTo>
                  <a:lnTo>
                    <a:pt x="294081" y="709307"/>
                  </a:lnTo>
                  <a:lnTo>
                    <a:pt x="294081" y="707021"/>
                  </a:lnTo>
                  <a:lnTo>
                    <a:pt x="296367" y="707021"/>
                  </a:lnTo>
                  <a:lnTo>
                    <a:pt x="296367" y="703973"/>
                  </a:lnTo>
                  <a:lnTo>
                    <a:pt x="298653" y="701687"/>
                  </a:lnTo>
                  <a:lnTo>
                    <a:pt x="298653" y="685685"/>
                  </a:lnTo>
                  <a:close/>
                </a:path>
                <a:path w="727709" h="880744">
                  <a:moveTo>
                    <a:pt x="301701" y="288759"/>
                  </a:moveTo>
                  <a:lnTo>
                    <a:pt x="294779" y="270471"/>
                  </a:lnTo>
                  <a:lnTo>
                    <a:pt x="291896" y="262851"/>
                  </a:lnTo>
                  <a:lnTo>
                    <a:pt x="283413" y="240423"/>
                  </a:lnTo>
                  <a:lnTo>
                    <a:pt x="283413" y="262851"/>
                  </a:lnTo>
                  <a:lnTo>
                    <a:pt x="262851" y="262851"/>
                  </a:lnTo>
                  <a:lnTo>
                    <a:pt x="270459" y="244563"/>
                  </a:lnTo>
                  <a:lnTo>
                    <a:pt x="270459" y="236943"/>
                  </a:lnTo>
                  <a:lnTo>
                    <a:pt x="272745" y="236943"/>
                  </a:lnTo>
                  <a:lnTo>
                    <a:pt x="272745" y="239229"/>
                  </a:lnTo>
                  <a:lnTo>
                    <a:pt x="275793" y="239229"/>
                  </a:lnTo>
                  <a:lnTo>
                    <a:pt x="275793" y="246849"/>
                  </a:lnTo>
                  <a:lnTo>
                    <a:pt x="278079" y="246849"/>
                  </a:lnTo>
                  <a:lnTo>
                    <a:pt x="283413" y="262851"/>
                  </a:lnTo>
                  <a:lnTo>
                    <a:pt x="283413" y="240423"/>
                  </a:lnTo>
                  <a:lnTo>
                    <a:pt x="280949" y="233895"/>
                  </a:lnTo>
                  <a:lnTo>
                    <a:pt x="278079" y="226275"/>
                  </a:lnTo>
                  <a:lnTo>
                    <a:pt x="268173" y="226275"/>
                  </a:lnTo>
                  <a:lnTo>
                    <a:pt x="244563" y="288759"/>
                  </a:lnTo>
                  <a:lnTo>
                    <a:pt x="252171" y="288759"/>
                  </a:lnTo>
                  <a:lnTo>
                    <a:pt x="259803" y="270471"/>
                  </a:lnTo>
                  <a:lnTo>
                    <a:pt x="285699" y="270471"/>
                  </a:lnTo>
                  <a:lnTo>
                    <a:pt x="294081" y="288759"/>
                  </a:lnTo>
                  <a:lnTo>
                    <a:pt x="301701" y="288759"/>
                  </a:lnTo>
                  <a:close/>
                </a:path>
                <a:path w="727709" h="880744">
                  <a:moveTo>
                    <a:pt x="423595" y="870280"/>
                  </a:moveTo>
                  <a:lnTo>
                    <a:pt x="272745" y="870280"/>
                  </a:lnTo>
                  <a:lnTo>
                    <a:pt x="272745" y="875360"/>
                  </a:lnTo>
                  <a:lnTo>
                    <a:pt x="272745" y="880440"/>
                  </a:lnTo>
                  <a:lnTo>
                    <a:pt x="423595" y="880440"/>
                  </a:lnTo>
                  <a:lnTo>
                    <a:pt x="423595" y="875360"/>
                  </a:lnTo>
                  <a:lnTo>
                    <a:pt x="423595" y="870280"/>
                  </a:lnTo>
                  <a:close/>
                </a:path>
                <a:path w="727709" h="880744">
                  <a:moveTo>
                    <a:pt x="670445" y="595033"/>
                  </a:moveTo>
                  <a:lnTo>
                    <a:pt x="657491" y="595033"/>
                  </a:lnTo>
                  <a:lnTo>
                    <a:pt x="657491" y="753440"/>
                  </a:lnTo>
                  <a:lnTo>
                    <a:pt x="506641" y="753440"/>
                  </a:lnTo>
                  <a:lnTo>
                    <a:pt x="506641" y="600354"/>
                  </a:lnTo>
                  <a:lnTo>
                    <a:pt x="506641" y="595033"/>
                  </a:lnTo>
                  <a:lnTo>
                    <a:pt x="501307" y="600354"/>
                  </a:lnTo>
                  <a:lnTo>
                    <a:pt x="501307" y="589699"/>
                  </a:lnTo>
                  <a:lnTo>
                    <a:pt x="495985" y="589699"/>
                  </a:lnTo>
                  <a:lnTo>
                    <a:pt x="495985" y="595033"/>
                  </a:lnTo>
                  <a:lnTo>
                    <a:pt x="495985" y="758825"/>
                  </a:lnTo>
                  <a:lnTo>
                    <a:pt x="498208" y="758825"/>
                  </a:lnTo>
                  <a:lnTo>
                    <a:pt x="498208" y="761060"/>
                  </a:lnTo>
                  <a:lnTo>
                    <a:pt x="495985" y="758825"/>
                  </a:lnTo>
                  <a:lnTo>
                    <a:pt x="495985" y="764159"/>
                  </a:lnTo>
                  <a:lnTo>
                    <a:pt x="501307" y="764159"/>
                  </a:lnTo>
                  <a:lnTo>
                    <a:pt x="500748" y="763600"/>
                  </a:lnTo>
                  <a:lnTo>
                    <a:pt x="662825" y="763600"/>
                  </a:lnTo>
                  <a:lnTo>
                    <a:pt x="662825" y="764159"/>
                  </a:lnTo>
                  <a:lnTo>
                    <a:pt x="670445" y="764159"/>
                  </a:lnTo>
                  <a:lnTo>
                    <a:pt x="670445" y="758825"/>
                  </a:lnTo>
                  <a:lnTo>
                    <a:pt x="670445" y="753491"/>
                  </a:lnTo>
                  <a:lnTo>
                    <a:pt x="670445" y="595033"/>
                  </a:lnTo>
                  <a:close/>
                </a:path>
                <a:path w="727709" h="880744">
                  <a:moveTo>
                    <a:pt x="670445" y="589699"/>
                  </a:moveTo>
                  <a:lnTo>
                    <a:pt x="662825" y="589699"/>
                  </a:lnTo>
                  <a:lnTo>
                    <a:pt x="670445" y="595033"/>
                  </a:lnTo>
                  <a:lnTo>
                    <a:pt x="670445" y="589699"/>
                  </a:lnTo>
                  <a:close/>
                </a:path>
                <a:path w="727709" h="880744">
                  <a:moveTo>
                    <a:pt x="675779" y="23190"/>
                  </a:moveTo>
                  <a:lnTo>
                    <a:pt x="597306" y="23190"/>
                  </a:lnTo>
                  <a:lnTo>
                    <a:pt x="597306" y="18288"/>
                  </a:lnTo>
                  <a:lnTo>
                    <a:pt x="595020" y="18288"/>
                  </a:lnTo>
                  <a:lnTo>
                    <a:pt x="595020" y="16002"/>
                  </a:lnTo>
                  <a:lnTo>
                    <a:pt x="592734" y="12954"/>
                  </a:lnTo>
                  <a:lnTo>
                    <a:pt x="592734" y="10668"/>
                  </a:lnTo>
                  <a:lnTo>
                    <a:pt x="589686" y="10668"/>
                  </a:lnTo>
                  <a:lnTo>
                    <a:pt x="589686" y="8382"/>
                  </a:lnTo>
                  <a:lnTo>
                    <a:pt x="587400" y="8382"/>
                  </a:lnTo>
                  <a:lnTo>
                    <a:pt x="587400" y="5334"/>
                  </a:lnTo>
                  <a:lnTo>
                    <a:pt x="584352" y="5334"/>
                  </a:lnTo>
                  <a:lnTo>
                    <a:pt x="584352" y="3048"/>
                  </a:lnTo>
                  <a:lnTo>
                    <a:pt x="576732" y="3048"/>
                  </a:lnTo>
                  <a:lnTo>
                    <a:pt x="576732" y="0"/>
                  </a:lnTo>
                  <a:lnTo>
                    <a:pt x="571411" y="0"/>
                  </a:lnTo>
                  <a:lnTo>
                    <a:pt x="566839" y="0"/>
                  </a:lnTo>
                  <a:lnTo>
                    <a:pt x="563791" y="3048"/>
                  </a:lnTo>
                  <a:lnTo>
                    <a:pt x="558457" y="3048"/>
                  </a:lnTo>
                  <a:lnTo>
                    <a:pt x="558457" y="5334"/>
                  </a:lnTo>
                  <a:lnTo>
                    <a:pt x="556171" y="5334"/>
                  </a:lnTo>
                  <a:lnTo>
                    <a:pt x="550837" y="10668"/>
                  </a:lnTo>
                  <a:lnTo>
                    <a:pt x="550837" y="12954"/>
                  </a:lnTo>
                  <a:lnTo>
                    <a:pt x="548551" y="12954"/>
                  </a:lnTo>
                  <a:lnTo>
                    <a:pt x="548551" y="16002"/>
                  </a:lnTo>
                  <a:lnTo>
                    <a:pt x="545503" y="18288"/>
                  </a:lnTo>
                  <a:lnTo>
                    <a:pt x="545503" y="23190"/>
                  </a:lnTo>
                  <a:lnTo>
                    <a:pt x="291033" y="23190"/>
                  </a:lnTo>
                  <a:lnTo>
                    <a:pt x="291033" y="16002"/>
                  </a:lnTo>
                  <a:lnTo>
                    <a:pt x="288747" y="16002"/>
                  </a:lnTo>
                  <a:lnTo>
                    <a:pt x="288747" y="12954"/>
                  </a:lnTo>
                  <a:lnTo>
                    <a:pt x="285699" y="10668"/>
                  </a:lnTo>
                  <a:lnTo>
                    <a:pt x="285699" y="8382"/>
                  </a:lnTo>
                  <a:lnTo>
                    <a:pt x="283413" y="8382"/>
                  </a:lnTo>
                  <a:lnTo>
                    <a:pt x="281127" y="5334"/>
                  </a:lnTo>
                  <a:lnTo>
                    <a:pt x="278079" y="3048"/>
                  </a:lnTo>
                  <a:lnTo>
                    <a:pt x="272745" y="3048"/>
                  </a:lnTo>
                  <a:lnTo>
                    <a:pt x="270459" y="0"/>
                  </a:lnTo>
                  <a:lnTo>
                    <a:pt x="265137" y="0"/>
                  </a:lnTo>
                  <a:lnTo>
                    <a:pt x="259803" y="0"/>
                  </a:lnTo>
                  <a:lnTo>
                    <a:pt x="259803" y="3048"/>
                  </a:lnTo>
                  <a:lnTo>
                    <a:pt x="254469" y="3048"/>
                  </a:lnTo>
                  <a:lnTo>
                    <a:pt x="252171" y="5334"/>
                  </a:lnTo>
                  <a:lnTo>
                    <a:pt x="249897" y="5334"/>
                  </a:lnTo>
                  <a:lnTo>
                    <a:pt x="249897" y="8382"/>
                  </a:lnTo>
                  <a:lnTo>
                    <a:pt x="246849" y="8382"/>
                  </a:lnTo>
                  <a:lnTo>
                    <a:pt x="246849" y="10668"/>
                  </a:lnTo>
                  <a:lnTo>
                    <a:pt x="244563" y="10668"/>
                  </a:lnTo>
                  <a:lnTo>
                    <a:pt x="244563" y="16002"/>
                  </a:lnTo>
                  <a:lnTo>
                    <a:pt x="241515" y="16002"/>
                  </a:lnTo>
                  <a:lnTo>
                    <a:pt x="241515" y="21336"/>
                  </a:lnTo>
                  <a:lnTo>
                    <a:pt x="239661" y="23190"/>
                  </a:lnTo>
                  <a:lnTo>
                    <a:pt x="171424" y="23190"/>
                  </a:lnTo>
                  <a:lnTo>
                    <a:pt x="171424" y="29540"/>
                  </a:lnTo>
                  <a:lnTo>
                    <a:pt x="171424" y="34620"/>
                  </a:lnTo>
                  <a:lnTo>
                    <a:pt x="241515" y="34620"/>
                  </a:lnTo>
                  <a:lnTo>
                    <a:pt x="241515" y="38862"/>
                  </a:lnTo>
                  <a:lnTo>
                    <a:pt x="244563" y="38862"/>
                  </a:lnTo>
                  <a:lnTo>
                    <a:pt x="244563" y="41910"/>
                  </a:lnTo>
                  <a:lnTo>
                    <a:pt x="252171" y="49530"/>
                  </a:lnTo>
                  <a:lnTo>
                    <a:pt x="254469" y="49530"/>
                  </a:lnTo>
                  <a:lnTo>
                    <a:pt x="254469" y="52578"/>
                  </a:lnTo>
                  <a:lnTo>
                    <a:pt x="265137" y="52578"/>
                  </a:lnTo>
                  <a:lnTo>
                    <a:pt x="275793" y="52578"/>
                  </a:lnTo>
                  <a:lnTo>
                    <a:pt x="278079" y="49530"/>
                  </a:lnTo>
                  <a:lnTo>
                    <a:pt x="281127" y="49530"/>
                  </a:lnTo>
                  <a:lnTo>
                    <a:pt x="281127" y="47244"/>
                  </a:lnTo>
                  <a:lnTo>
                    <a:pt x="283413" y="47244"/>
                  </a:lnTo>
                  <a:lnTo>
                    <a:pt x="285699" y="44196"/>
                  </a:lnTo>
                  <a:lnTo>
                    <a:pt x="285699" y="41910"/>
                  </a:lnTo>
                  <a:lnTo>
                    <a:pt x="288747" y="41910"/>
                  </a:lnTo>
                  <a:lnTo>
                    <a:pt x="288747" y="38862"/>
                  </a:lnTo>
                  <a:lnTo>
                    <a:pt x="291033" y="36576"/>
                  </a:lnTo>
                  <a:lnTo>
                    <a:pt x="291033" y="34620"/>
                  </a:lnTo>
                  <a:lnTo>
                    <a:pt x="545503" y="34620"/>
                  </a:lnTo>
                  <a:lnTo>
                    <a:pt x="545503" y="36576"/>
                  </a:lnTo>
                  <a:lnTo>
                    <a:pt x="548551" y="36576"/>
                  </a:lnTo>
                  <a:lnTo>
                    <a:pt x="548551" y="41910"/>
                  </a:lnTo>
                  <a:lnTo>
                    <a:pt x="550837" y="41910"/>
                  </a:lnTo>
                  <a:lnTo>
                    <a:pt x="550837" y="44196"/>
                  </a:lnTo>
                  <a:lnTo>
                    <a:pt x="553123" y="44196"/>
                  </a:lnTo>
                  <a:lnTo>
                    <a:pt x="553123" y="47244"/>
                  </a:lnTo>
                  <a:lnTo>
                    <a:pt x="556171" y="47244"/>
                  </a:lnTo>
                  <a:lnTo>
                    <a:pt x="556171" y="49530"/>
                  </a:lnTo>
                  <a:lnTo>
                    <a:pt x="561505" y="49530"/>
                  </a:lnTo>
                  <a:lnTo>
                    <a:pt x="561505" y="52578"/>
                  </a:lnTo>
                  <a:lnTo>
                    <a:pt x="569125" y="52578"/>
                  </a:lnTo>
                  <a:lnTo>
                    <a:pt x="569125" y="179806"/>
                  </a:lnTo>
                  <a:lnTo>
                    <a:pt x="579780" y="179806"/>
                  </a:lnTo>
                  <a:lnTo>
                    <a:pt x="579780" y="52578"/>
                  </a:lnTo>
                  <a:lnTo>
                    <a:pt x="582066" y="52578"/>
                  </a:lnTo>
                  <a:lnTo>
                    <a:pt x="582066" y="49530"/>
                  </a:lnTo>
                  <a:lnTo>
                    <a:pt x="587400" y="49530"/>
                  </a:lnTo>
                  <a:lnTo>
                    <a:pt x="587400" y="47244"/>
                  </a:lnTo>
                  <a:lnTo>
                    <a:pt x="589686" y="47244"/>
                  </a:lnTo>
                  <a:lnTo>
                    <a:pt x="589686" y="44196"/>
                  </a:lnTo>
                  <a:lnTo>
                    <a:pt x="592734" y="44196"/>
                  </a:lnTo>
                  <a:lnTo>
                    <a:pt x="592734" y="41910"/>
                  </a:lnTo>
                  <a:lnTo>
                    <a:pt x="595020" y="38862"/>
                  </a:lnTo>
                  <a:lnTo>
                    <a:pt x="595020" y="36576"/>
                  </a:lnTo>
                  <a:lnTo>
                    <a:pt x="596976" y="34620"/>
                  </a:lnTo>
                  <a:lnTo>
                    <a:pt x="675779" y="34620"/>
                  </a:lnTo>
                  <a:lnTo>
                    <a:pt x="675779" y="29540"/>
                  </a:lnTo>
                  <a:lnTo>
                    <a:pt x="675779" y="23190"/>
                  </a:lnTo>
                  <a:close/>
                </a:path>
                <a:path w="727709" h="880744">
                  <a:moveTo>
                    <a:pt x="722261" y="509600"/>
                  </a:moveTo>
                  <a:lnTo>
                    <a:pt x="574459" y="509600"/>
                  </a:lnTo>
                  <a:lnTo>
                    <a:pt x="574459" y="517220"/>
                  </a:lnTo>
                  <a:lnTo>
                    <a:pt x="574459" y="522300"/>
                  </a:lnTo>
                  <a:lnTo>
                    <a:pt x="722261" y="522300"/>
                  </a:lnTo>
                  <a:lnTo>
                    <a:pt x="722261" y="517220"/>
                  </a:lnTo>
                  <a:lnTo>
                    <a:pt x="722261" y="509600"/>
                  </a:lnTo>
                  <a:close/>
                </a:path>
                <a:path w="727709" h="880744">
                  <a:moveTo>
                    <a:pt x="727595" y="870280"/>
                  </a:moveTo>
                  <a:lnTo>
                    <a:pt x="576732" y="870280"/>
                  </a:lnTo>
                  <a:lnTo>
                    <a:pt x="576732" y="875360"/>
                  </a:lnTo>
                  <a:lnTo>
                    <a:pt x="576732" y="880440"/>
                  </a:lnTo>
                  <a:lnTo>
                    <a:pt x="727595" y="880440"/>
                  </a:lnTo>
                  <a:lnTo>
                    <a:pt x="727595" y="875360"/>
                  </a:lnTo>
                  <a:lnTo>
                    <a:pt x="727595" y="870280"/>
                  </a:lnTo>
                  <a:close/>
                </a:path>
              </a:pathLst>
            </a:custGeom>
            <a:solidFill>
              <a:srgbClr val="000000"/>
            </a:solidFill>
          </p:spPr>
          <p:txBody>
            <a:bodyPr wrap="square" lIns="0" tIns="0" rIns="0" bIns="0" rtlCol="0"/>
            <a:lstStyle/>
            <a:p>
              <a:endParaRPr/>
            </a:p>
          </p:txBody>
        </p:sp>
      </p:grpSp>
      <p:pic>
        <p:nvPicPr>
          <p:cNvPr id="15" name="object 15"/>
          <p:cNvPicPr/>
          <p:nvPr/>
        </p:nvPicPr>
        <p:blipFill>
          <a:blip r:embed="rId4" cstate="print"/>
          <a:stretch>
            <a:fillRect/>
          </a:stretch>
        </p:blipFill>
        <p:spPr>
          <a:xfrm>
            <a:off x="9736823" y="2241435"/>
            <a:ext cx="1116914" cy="1241844"/>
          </a:xfrm>
          <a:prstGeom prst="rect">
            <a:avLst/>
          </a:prstGeom>
        </p:spPr>
      </p:pic>
      <p:sp>
        <p:nvSpPr>
          <p:cNvPr id="16" name="object 16"/>
          <p:cNvSpPr txBox="1"/>
          <p:nvPr/>
        </p:nvSpPr>
        <p:spPr>
          <a:xfrm>
            <a:off x="9606036" y="3638957"/>
            <a:ext cx="2584450"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1A.</a:t>
            </a:r>
            <a:r>
              <a:rPr sz="800" spc="5" dirty="0">
                <a:latin typeface="Comic Sans MS"/>
                <a:cs typeface="Comic Sans MS"/>
              </a:rPr>
              <a:t> </a:t>
            </a:r>
            <a:r>
              <a:rPr sz="800" b="1" spc="-5" dirty="0">
                <a:latin typeface="Comic Sans MS"/>
                <a:cs typeface="Comic Sans MS"/>
              </a:rPr>
              <a:t>Subestación</a:t>
            </a:r>
            <a:r>
              <a:rPr sz="800" b="1" spc="5" dirty="0">
                <a:latin typeface="Comic Sans MS"/>
                <a:cs typeface="Comic Sans MS"/>
              </a:rPr>
              <a:t> </a:t>
            </a:r>
            <a:r>
              <a:rPr sz="800" b="1" spc="-5" dirty="0">
                <a:latin typeface="Comic Sans MS"/>
                <a:cs typeface="Comic Sans MS"/>
              </a:rPr>
              <a:t>típica</a:t>
            </a:r>
            <a:r>
              <a:rPr sz="800" b="1" spc="5"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interruptor</a:t>
            </a:r>
            <a:r>
              <a:rPr sz="800" b="1" spc="5" dirty="0">
                <a:latin typeface="Comic Sans MS"/>
                <a:cs typeface="Comic Sans MS"/>
              </a:rPr>
              <a:t> </a:t>
            </a:r>
            <a:r>
              <a:rPr sz="800" b="1" spc="-5" dirty="0">
                <a:latin typeface="Comic Sans MS"/>
                <a:cs typeface="Comic Sans MS"/>
              </a:rPr>
              <a:t>y</a:t>
            </a:r>
            <a:r>
              <a:rPr sz="800" b="1" spc="5" dirty="0">
                <a:latin typeface="Comic Sans MS"/>
                <a:cs typeface="Comic Sans MS"/>
              </a:rPr>
              <a:t> </a:t>
            </a:r>
            <a:r>
              <a:rPr sz="800" b="1" spc="-5" dirty="0">
                <a:latin typeface="Comic Sans MS"/>
                <a:cs typeface="Comic Sans MS"/>
              </a:rPr>
              <a:t>medio</a:t>
            </a:r>
            <a:endParaRPr sz="800">
              <a:latin typeface="Comic Sans MS"/>
              <a:cs typeface="Comic Sans MS"/>
            </a:endParaRPr>
          </a:p>
        </p:txBody>
      </p:sp>
      <p:grpSp>
        <p:nvGrpSpPr>
          <p:cNvPr id="17" name="object 17"/>
          <p:cNvGrpSpPr/>
          <p:nvPr/>
        </p:nvGrpSpPr>
        <p:grpSpPr>
          <a:xfrm>
            <a:off x="10124618" y="3948786"/>
            <a:ext cx="1226185" cy="1302385"/>
            <a:chOff x="5070017" y="3948785"/>
            <a:chExt cx="1226185" cy="1302385"/>
          </a:xfrm>
        </p:grpSpPr>
        <p:sp>
          <p:nvSpPr>
            <p:cNvPr id="18" name="object 18"/>
            <p:cNvSpPr/>
            <p:nvPr/>
          </p:nvSpPr>
          <p:spPr>
            <a:xfrm>
              <a:off x="5619331" y="4644377"/>
              <a:ext cx="66675" cy="540385"/>
            </a:xfrm>
            <a:custGeom>
              <a:avLst/>
              <a:gdLst/>
              <a:ahLst/>
              <a:cxnLst/>
              <a:rect l="l" t="t" r="r" b="b"/>
              <a:pathLst>
                <a:path w="66675" h="540385">
                  <a:moveTo>
                    <a:pt x="66281" y="24384"/>
                  </a:moveTo>
                  <a:lnTo>
                    <a:pt x="60947" y="24384"/>
                  </a:lnTo>
                  <a:lnTo>
                    <a:pt x="2286" y="0"/>
                  </a:lnTo>
                  <a:lnTo>
                    <a:pt x="2286" y="5334"/>
                  </a:lnTo>
                  <a:lnTo>
                    <a:pt x="0" y="10668"/>
                  </a:lnTo>
                  <a:lnTo>
                    <a:pt x="52565" y="32816"/>
                  </a:lnTo>
                  <a:lnTo>
                    <a:pt x="52565" y="35572"/>
                  </a:lnTo>
                  <a:lnTo>
                    <a:pt x="52565" y="539762"/>
                  </a:lnTo>
                  <a:lnTo>
                    <a:pt x="66281" y="539762"/>
                  </a:lnTo>
                  <a:lnTo>
                    <a:pt x="66281" y="35572"/>
                  </a:lnTo>
                  <a:lnTo>
                    <a:pt x="55245" y="35572"/>
                  </a:lnTo>
                  <a:lnTo>
                    <a:pt x="55245" y="33934"/>
                  </a:lnTo>
                  <a:lnTo>
                    <a:pt x="57899" y="35052"/>
                  </a:lnTo>
                  <a:lnTo>
                    <a:pt x="66281" y="35052"/>
                  </a:lnTo>
                  <a:lnTo>
                    <a:pt x="66281" y="29718"/>
                  </a:lnTo>
                  <a:lnTo>
                    <a:pt x="66281" y="24384"/>
                  </a:lnTo>
                  <a:close/>
                </a:path>
              </a:pathLst>
            </a:custGeom>
            <a:solidFill>
              <a:srgbClr val="000000"/>
            </a:solidFill>
          </p:spPr>
          <p:txBody>
            <a:bodyPr wrap="square" lIns="0" tIns="0" rIns="0" bIns="0" rtlCol="0"/>
            <a:lstStyle/>
            <a:p>
              <a:endParaRPr/>
            </a:p>
          </p:txBody>
        </p:sp>
        <p:pic>
          <p:nvPicPr>
            <p:cNvPr id="19" name="object 19"/>
            <p:cNvPicPr/>
            <p:nvPr/>
          </p:nvPicPr>
          <p:blipFill>
            <a:blip r:embed="rId5" cstate="print"/>
            <a:stretch>
              <a:fillRect/>
            </a:stretch>
          </p:blipFill>
          <p:spPr>
            <a:xfrm>
              <a:off x="5449430" y="5160924"/>
              <a:ext cx="456361" cy="89903"/>
            </a:xfrm>
            <a:prstGeom prst="rect">
              <a:avLst/>
            </a:prstGeom>
          </p:spPr>
        </p:pic>
        <p:sp>
          <p:nvSpPr>
            <p:cNvPr id="20" name="object 20"/>
            <p:cNvSpPr/>
            <p:nvPr/>
          </p:nvSpPr>
          <p:spPr>
            <a:xfrm>
              <a:off x="5369433" y="4311433"/>
              <a:ext cx="429895" cy="178435"/>
            </a:xfrm>
            <a:custGeom>
              <a:avLst/>
              <a:gdLst/>
              <a:ahLst/>
              <a:cxnLst/>
              <a:rect l="l" t="t" r="r" b="b"/>
              <a:pathLst>
                <a:path w="429895" h="178435">
                  <a:moveTo>
                    <a:pt x="429704" y="86575"/>
                  </a:moveTo>
                  <a:lnTo>
                    <a:pt x="180568" y="86575"/>
                  </a:lnTo>
                  <a:lnTo>
                    <a:pt x="180568" y="5334"/>
                  </a:lnTo>
                  <a:lnTo>
                    <a:pt x="172948" y="5334"/>
                  </a:lnTo>
                  <a:lnTo>
                    <a:pt x="172948" y="163804"/>
                  </a:lnTo>
                  <a:lnTo>
                    <a:pt x="172948" y="164045"/>
                  </a:lnTo>
                  <a:lnTo>
                    <a:pt x="172783" y="164045"/>
                  </a:lnTo>
                  <a:lnTo>
                    <a:pt x="172948" y="163804"/>
                  </a:lnTo>
                  <a:lnTo>
                    <a:pt x="172948" y="5334"/>
                  </a:lnTo>
                  <a:lnTo>
                    <a:pt x="170103" y="5334"/>
                  </a:lnTo>
                  <a:lnTo>
                    <a:pt x="176872" y="5295"/>
                  </a:lnTo>
                  <a:lnTo>
                    <a:pt x="176872" y="2755"/>
                  </a:lnTo>
                  <a:lnTo>
                    <a:pt x="180568" y="5334"/>
                  </a:lnTo>
                  <a:lnTo>
                    <a:pt x="180568" y="0"/>
                  </a:lnTo>
                  <a:lnTo>
                    <a:pt x="172948" y="0"/>
                  </a:lnTo>
                  <a:lnTo>
                    <a:pt x="173253" y="215"/>
                  </a:lnTo>
                  <a:lnTo>
                    <a:pt x="167614" y="215"/>
                  </a:lnTo>
                  <a:lnTo>
                    <a:pt x="167614" y="10375"/>
                  </a:lnTo>
                  <a:lnTo>
                    <a:pt x="167614" y="164045"/>
                  </a:lnTo>
                  <a:lnTo>
                    <a:pt x="13716" y="164045"/>
                  </a:lnTo>
                  <a:lnTo>
                    <a:pt x="13716" y="10668"/>
                  </a:lnTo>
                  <a:lnTo>
                    <a:pt x="13716" y="10375"/>
                  </a:lnTo>
                  <a:lnTo>
                    <a:pt x="167614" y="10375"/>
                  </a:lnTo>
                  <a:lnTo>
                    <a:pt x="167614" y="215"/>
                  </a:lnTo>
                  <a:lnTo>
                    <a:pt x="8674" y="215"/>
                  </a:lnTo>
                  <a:lnTo>
                    <a:pt x="8674" y="10375"/>
                  </a:lnTo>
                  <a:lnTo>
                    <a:pt x="8382" y="10668"/>
                  </a:lnTo>
                  <a:lnTo>
                    <a:pt x="8382" y="10375"/>
                  </a:lnTo>
                  <a:lnTo>
                    <a:pt x="8674" y="10375"/>
                  </a:lnTo>
                  <a:lnTo>
                    <a:pt x="8674" y="215"/>
                  </a:lnTo>
                  <a:lnTo>
                    <a:pt x="8382" y="215"/>
                  </a:lnTo>
                  <a:lnTo>
                    <a:pt x="8382" y="0"/>
                  </a:lnTo>
                  <a:lnTo>
                    <a:pt x="0" y="0"/>
                  </a:lnTo>
                  <a:lnTo>
                    <a:pt x="0" y="5334"/>
                  </a:lnTo>
                  <a:lnTo>
                    <a:pt x="0" y="172186"/>
                  </a:lnTo>
                  <a:lnTo>
                    <a:pt x="4165" y="172186"/>
                  </a:lnTo>
                  <a:lnTo>
                    <a:pt x="4165" y="174840"/>
                  </a:lnTo>
                  <a:lnTo>
                    <a:pt x="0" y="172186"/>
                  </a:lnTo>
                  <a:lnTo>
                    <a:pt x="0" y="177520"/>
                  </a:lnTo>
                  <a:lnTo>
                    <a:pt x="4165" y="177520"/>
                  </a:lnTo>
                  <a:lnTo>
                    <a:pt x="4165" y="178015"/>
                  </a:lnTo>
                  <a:lnTo>
                    <a:pt x="172948" y="178015"/>
                  </a:lnTo>
                  <a:lnTo>
                    <a:pt x="172948" y="177520"/>
                  </a:lnTo>
                  <a:lnTo>
                    <a:pt x="180568" y="177520"/>
                  </a:lnTo>
                  <a:lnTo>
                    <a:pt x="180568" y="172186"/>
                  </a:lnTo>
                  <a:lnTo>
                    <a:pt x="180568" y="163804"/>
                  </a:lnTo>
                  <a:lnTo>
                    <a:pt x="180568" y="98005"/>
                  </a:lnTo>
                  <a:lnTo>
                    <a:pt x="429704" y="98005"/>
                  </a:lnTo>
                  <a:lnTo>
                    <a:pt x="429704" y="91655"/>
                  </a:lnTo>
                  <a:lnTo>
                    <a:pt x="429704" y="86575"/>
                  </a:lnTo>
                  <a:close/>
                </a:path>
              </a:pathLst>
            </a:custGeom>
            <a:solidFill>
              <a:srgbClr val="000000"/>
            </a:solidFill>
          </p:spPr>
          <p:txBody>
            <a:bodyPr wrap="square" lIns="0" tIns="0" rIns="0" bIns="0" rtlCol="0"/>
            <a:lstStyle/>
            <a:p>
              <a:endParaRPr/>
            </a:p>
          </p:txBody>
        </p:sp>
        <p:pic>
          <p:nvPicPr>
            <p:cNvPr id="21" name="object 21"/>
            <p:cNvPicPr/>
            <p:nvPr/>
          </p:nvPicPr>
          <p:blipFill>
            <a:blip r:embed="rId6" cstate="print"/>
            <a:stretch>
              <a:fillRect/>
            </a:stretch>
          </p:blipFill>
          <p:spPr>
            <a:xfrm>
              <a:off x="5793803" y="4311434"/>
              <a:ext cx="178269" cy="178015"/>
            </a:xfrm>
            <a:prstGeom prst="rect">
              <a:avLst/>
            </a:prstGeom>
          </p:spPr>
        </p:pic>
        <p:sp>
          <p:nvSpPr>
            <p:cNvPr id="22" name="object 22"/>
            <p:cNvSpPr/>
            <p:nvPr/>
          </p:nvSpPr>
          <p:spPr>
            <a:xfrm>
              <a:off x="5218582" y="3995419"/>
              <a:ext cx="581025" cy="434975"/>
            </a:xfrm>
            <a:custGeom>
              <a:avLst/>
              <a:gdLst/>
              <a:ahLst/>
              <a:cxnLst/>
              <a:rect l="l" t="t" r="r" b="b"/>
              <a:pathLst>
                <a:path w="581025" h="434975">
                  <a:moveTo>
                    <a:pt x="156184" y="406400"/>
                  </a:moveTo>
                  <a:lnTo>
                    <a:pt x="0" y="406400"/>
                  </a:lnTo>
                  <a:lnTo>
                    <a:pt x="0" y="411480"/>
                  </a:lnTo>
                  <a:lnTo>
                    <a:pt x="0" y="416560"/>
                  </a:lnTo>
                  <a:lnTo>
                    <a:pt x="156184" y="416560"/>
                  </a:lnTo>
                  <a:lnTo>
                    <a:pt x="156184" y="411480"/>
                  </a:lnTo>
                  <a:lnTo>
                    <a:pt x="156184" y="406400"/>
                  </a:lnTo>
                  <a:close/>
                </a:path>
                <a:path w="581025" h="434975">
                  <a:moveTo>
                    <a:pt x="477697" y="397535"/>
                  </a:moveTo>
                  <a:lnTo>
                    <a:pt x="474649" y="397535"/>
                  </a:lnTo>
                  <a:lnTo>
                    <a:pt x="474649" y="392963"/>
                  </a:lnTo>
                  <a:lnTo>
                    <a:pt x="472363" y="392963"/>
                  </a:lnTo>
                  <a:lnTo>
                    <a:pt x="472363" y="389915"/>
                  </a:lnTo>
                  <a:lnTo>
                    <a:pt x="469315" y="389915"/>
                  </a:lnTo>
                  <a:lnTo>
                    <a:pt x="469315" y="387629"/>
                  </a:lnTo>
                  <a:lnTo>
                    <a:pt x="467029" y="387629"/>
                  </a:lnTo>
                  <a:lnTo>
                    <a:pt x="463981" y="384581"/>
                  </a:lnTo>
                  <a:lnTo>
                    <a:pt x="461695" y="384581"/>
                  </a:lnTo>
                  <a:lnTo>
                    <a:pt x="461695" y="382308"/>
                  </a:lnTo>
                  <a:lnTo>
                    <a:pt x="451027" y="382308"/>
                  </a:lnTo>
                  <a:lnTo>
                    <a:pt x="442645" y="382308"/>
                  </a:lnTo>
                  <a:lnTo>
                    <a:pt x="440359" y="384581"/>
                  </a:lnTo>
                  <a:lnTo>
                    <a:pt x="437311" y="384581"/>
                  </a:lnTo>
                  <a:lnTo>
                    <a:pt x="437311" y="387629"/>
                  </a:lnTo>
                  <a:lnTo>
                    <a:pt x="431990" y="387629"/>
                  </a:lnTo>
                  <a:lnTo>
                    <a:pt x="431990" y="389915"/>
                  </a:lnTo>
                  <a:lnTo>
                    <a:pt x="429704" y="392963"/>
                  </a:lnTo>
                  <a:lnTo>
                    <a:pt x="429704" y="395249"/>
                  </a:lnTo>
                  <a:lnTo>
                    <a:pt x="426656" y="395249"/>
                  </a:lnTo>
                  <a:lnTo>
                    <a:pt x="426656" y="400583"/>
                  </a:lnTo>
                  <a:lnTo>
                    <a:pt x="424370" y="400583"/>
                  </a:lnTo>
                  <a:lnTo>
                    <a:pt x="424370" y="408203"/>
                  </a:lnTo>
                  <a:lnTo>
                    <a:pt x="424370" y="413537"/>
                  </a:lnTo>
                  <a:lnTo>
                    <a:pt x="426656" y="416585"/>
                  </a:lnTo>
                  <a:lnTo>
                    <a:pt x="426656" y="421919"/>
                  </a:lnTo>
                  <a:lnTo>
                    <a:pt x="429704" y="421919"/>
                  </a:lnTo>
                  <a:lnTo>
                    <a:pt x="429704" y="424205"/>
                  </a:lnTo>
                  <a:lnTo>
                    <a:pt x="431990" y="427253"/>
                  </a:lnTo>
                  <a:lnTo>
                    <a:pt x="435038" y="429539"/>
                  </a:lnTo>
                  <a:lnTo>
                    <a:pt x="437311" y="429539"/>
                  </a:lnTo>
                  <a:lnTo>
                    <a:pt x="437311" y="432587"/>
                  </a:lnTo>
                  <a:lnTo>
                    <a:pt x="442645" y="432587"/>
                  </a:lnTo>
                  <a:lnTo>
                    <a:pt x="442645" y="434873"/>
                  </a:lnTo>
                  <a:lnTo>
                    <a:pt x="451027" y="434873"/>
                  </a:lnTo>
                  <a:lnTo>
                    <a:pt x="458647" y="434873"/>
                  </a:lnTo>
                  <a:lnTo>
                    <a:pt x="461695" y="432587"/>
                  </a:lnTo>
                  <a:lnTo>
                    <a:pt x="463981" y="432587"/>
                  </a:lnTo>
                  <a:lnTo>
                    <a:pt x="467029" y="429539"/>
                  </a:lnTo>
                  <a:lnTo>
                    <a:pt x="469315" y="429539"/>
                  </a:lnTo>
                  <a:lnTo>
                    <a:pt x="469315" y="427253"/>
                  </a:lnTo>
                  <a:lnTo>
                    <a:pt x="472363" y="427253"/>
                  </a:lnTo>
                  <a:lnTo>
                    <a:pt x="472363" y="424205"/>
                  </a:lnTo>
                  <a:lnTo>
                    <a:pt x="474649" y="424205"/>
                  </a:lnTo>
                  <a:lnTo>
                    <a:pt x="474649" y="418871"/>
                  </a:lnTo>
                  <a:lnTo>
                    <a:pt x="477697" y="418871"/>
                  </a:lnTo>
                  <a:lnTo>
                    <a:pt x="477697" y="408203"/>
                  </a:lnTo>
                  <a:lnTo>
                    <a:pt x="477697" y="397535"/>
                  </a:lnTo>
                  <a:close/>
                </a:path>
                <a:path w="581025" h="434975">
                  <a:moveTo>
                    <a:pt x="580555" y="87630"/>
                  </a:moveTo>
                  <a:lnTo>
                    <a:pt x="331419" y="87630"/>
                  </a:lnTo>
                  <a:lnTo>
                    <a:pt x="331419" y="8978"/>
                  </a:lnTo>
                  <a:lnTo>
                    <a:pt x="323799" y="8978"/>
                  </a:lnTo>
                  <a:lnTo>
                    <a:pt x="323799" y="167449"/>
                  </a:lnTo>
                  <a:lnTo>
                    <a:pt x="323799" y="167640"/>
                  </a:lnTo>
                  <a:lnTo>
                    <a:pt x="323608" y="167640"/>
                  </a:lnTo>
                  <a:lnTo>
                    <a:pt x="323799" y="167449"/>
                  </a:lnTo>
                  <a:lnTo>
                    <a:pt x="323799" y="8978"/>
                  </a:lnTo>
                  <a:lnTo>
                    <a:pt x="320916" y="8978"/>
                  </a:lnTo>
                  <a:lnTo>
                    <a:pt x="327279" y="8890"/>
                  </a:lnTo>
                  <a:lnTo>
                    <a:pt x="327279" y="4432"/>
                  </a:lnTo>
                  <a:lnTo>
                    <a:pt x="331419" y="8978"/>
                  </a:lnTo>
                  <a:lnTo>
                    <a:pt x="331419" y="609"/>
                  </a:lnTo>
                  <a:lnTo>
                    <a:pt x="327279" y="609"/>
                  </a:lnTo>
                  <a:lnTo>
                    <a:pt x="327279" y="0"/>
                  </a:lnTo>
                  <a:lnTo>
                    <a:pt x="318465" y="0"/>
                  </a:lnTo>
                  <a:lnTo>
                    <a:pt x="318465" y="13970"/>
                  </a:lnTo>
                  <a:lnTo>
                    <a:pt x="318465" y="167640"/>
                  </a:lnTo>
                  <a:lnTo>
                    <a:pt x="164566" y="167640"/>
                  </a:lnTo>
                  <a:lnTo>
                    <a:pt x="164566" y="14312"/>
                  </a:lnTo>
                  <a:lnTo>
                    <a:pt x="164566" y="13970"/>
                  </a:lnTo>
                  <a:lnTo>
                    <a:pt x="318465" y="13970"/>
                  </a:lnTo>
                  <a:lnTo>
                    <a:pt x="318465" y="0"/>
                  </a:lnTo>
                  <a:lnTo>
                    <a:pt x="159575" y="0"/>
                  </a:lnTo>
                  <a:lnTo>
                    <a:pt x="159575" y="13970"/>
                  </a:lnTo>
                  <a:lnTo>
                    <a:pt x="159232" y="14312"/>
                  </a:lnTo>
                  <a:lnTo>
                    <a:pt x="159232" y="13970"/>
                  </a:lnTo>
                  <a:lnTo>
                    <a:pt x="159575" y="13970"/>
                  </a:lnTo>
                  <a:lnTo>
                    <a:pt x="159575" y="0"/>
                  </a:lnTo>
                  <a:lnTo>
                    <a:pt x="159232" y="0"/>
                  </a:lnTo>
                  <a:lnTo>
                    <a:pt x="159232" y="609"/>
                  </a:lnTo>
                  <a:lnTo>
                    <a:pt x="150850" y="609"/>
                  </a:lnTo>
                  <a:lnTo>
                    <a:pt x="150850" y="8978"/>
                  </a:lnTo>
                  <a:lnTo>
                    <a:pt x="150850" y="172783"/>
                  </a:lnTo>
                  <a:lnTo>
                    <a:pt x="154736" y="172783"/>
                  </a:lnTo>
                  <a:lnTo>
                    <a:pt x="154736" y="175260"/>
                  </a:lnTo>
                  <a:lnTo>
                    <a:pt x="150850" y="172783"/>
                  </a:lnTo>
                  <a:lnTo>
                    <a:pt x="150850" y="178117"/>
                  </a:lnTo>
                  <a:lnTo>
                    <a:pt x="159232" y="178117"/>
                  </a:lnTo>
                  <a:lnTo>
                    <a:pt x="158724" y="177800"/>
                  </a:lnTo>
                  <a:lnTo>
                    <a:pt x="323799" y="177800"/>
                  </a:lnTo>
                  <a:lnTo>
                    <a:pt x="323799" y="178117"/>
                  </a:lnTo>
                  <a:lnTo>
                    <a:pt x="331419" y="178117"/>
                  </a:lnTo>
                  <a:lnTo>
                    <a:pt x="331419" y="172783"/>
                  </a:lnTo>
                  <a:lnTo>
                    <a:pt x="331419" y="167449"/>
                  </a:lnTo>
                  <a:lnTo>
                    <a:pt x="331419" y="101600"/>
                  </a:lnTo>
                  <a:lnTo>
                    <a:pt x="580555" y="101600"/>
                  </a:lnTo>
                  <a:lnTo>
                    <a:pt x="580555" y="93980"/>
                  </a:lnTo>
                  <a:lnTo>
                    <a:pt x="580555" y="87630"/>
                  </a:lnTo>
                  <a:close/>
                </a:path>
              </a:pathLst>
            </a:custGeom>
            <a:solidFill>
              <a:srgbClr val="000000"/>
            </a:solidFill>
          </p:spPr>
          <p:txBody>
            <a:bodyPr wrap="square" lIns="0" tIns="0" rIns="0" bIns="0" rtlCol="0"/>
            <a:lstStyle/>
            <a:p>
              <a:endParaRPr/>
            </a:p>
          </p:txBody>
        </p:sp>
        <p:pic>
          <p:nvPicPr>
            <p:cNvPr id="23" name="object 23"/>
            <p:cNvPicPr/>
            <p:nvPr/>
          </p:nvPicPr>
          <p:blipFill>
            <a:blip r:embed="rId7" cstate="print"/>
            <a:stretch>
              <a:fillRect/>
            </a:stretch>
          </p:blipFill>
          <p:spPr>
            <a:xfrm>
              <a:off x="5793803" y="3995420"/>
              <a:ext cx="178269" cy="178117"/>
            </a:xfrm>
            <a:prstGeom prst="rect">
              <a:avLst/>
            </a:prstGeom>
          </p:spPr>
        </p:pic>
        <p:sp>
          <p:nvSpPr>
            <p:cNvPr id="24" name="object 24"/>
            <p:cNvSpPr/>
            <p:nvPr/>
          </p:nvSpPr>
          <p:spPr>
            <a:xfrm>
              <a:off x="5070017" y="3948785"/>
              <a:ext cx="1226185" cy="555625"/>
            </a:xfrm>
            <a:custGeom>
              <a:avLst/>
              <a:gdLst/>
              <a:ahLst/>
              <a:cxnLst/>
              <a:rect l="l" t="t" r="r" b="b"/>
              <a:pathLst>
                <a:path w="1226185" h="555625">
                  <a:moveTo>
                    <a:pt x="304749" y="140614"/>
                  </a:moveTo>
                  <a:lnTo>
                    <a:pt x="175234" y="140614"/>
                  </a:lnTo>
                  <a:lnTo>
                    <a:pt x="175234" y="137896"/>
                  </a:lnTo>
                  <a:lnTo>
                    <a:pt x="172186" y="134848"/>
                  </a:lnTo>
                  <a:lnTo>
                    <a:pt x="172186" y="132562"/>
                  </a:lnTo>
                  <a:lnTo>
                    <a:pt x="169900" y="132562"/>
                  </a:lnTo>
                  <a:lnTo>
                    <a:pt x="169900" y="129514"/>
                  </a:lnTo>
                  <a:lnTo>
                    <a:pt x="166852" y="129514"/>
                  </a:lnTo>
                  <a:lnTo>
                    <a:pt x="166852" y="127228"/>
                  </a:lnTo>
                  <a:lnTo>
                    <a:pt x="164566" y="127228"/>
                  </a:lnTo>
                  <a:lnTo>
                    <a:pt x="164566" y="124193"/>
                  </a:lnTo>
                  <a:lnTo>
                    <a:pt x="159232" y="124193"/>
                  </a:lnTo>
                  <a:lnTo>
                    <a:pt x="159232" y="41910"/>
                  </a:lnTo>
                  <a:lnTo>
                    <a:pt x="150850" y="41910"/>
                  </a:lnTo>
                  <a:lnTo>
                    <a:pt x="145516" y="41910"/>
                  </a:lnTo>
                  <a:lnTo>
                    <a:pt x="145516" y="121907"/>
                  </a:lnTo>
                  <a:lnTo>
                    <a:pt x="140182" y="121907"/>
                  </a:lnTo>
                  <a:lnTo>
                    <a:pt x="140182" y="124193"/>
                  </a:lnTo>
                  <a:lnTo>
                    <a:pt x="135610" y="124193"/>
                  </a:lnTo>
                  <a:lnTo>
                    <a:pt x="135610" y="127228"/>
                  </a:lnTo>
                  <a:lnTo>
                    <a:pt x="132562" y="127228"/>
                  </a:lnTo>
                  <a:lnTo>
                    <a:pt x="132562" y="129514"/>
                  </a:lnTo>
                  <a:lnTo>
                    <a:pt x="130289" y="129514"/>
                  </a:lnTo>
                  <a:lnTo>
                    <a:pt x="130289" y="132562"/>
                  </a:lnTo>
                  <a:lnTo>
                    <a:pt x="127241" y="132562"/>
                  </a:lnTo>
                  <a:lnTo>
                    <a:pt x="127241" y="134848"/>
                  </a:lnTo>
                  <a:lnTo>
                    <a:pt x="124955" y="137896"/>
                  </a:lnTo>
                  <a:lnTo>
                    <a:pt x="124955" y="142468"/>
                  </a:lnTo>
                  <a:lnTo>
                    <a:pt x="121907" y="145516"/>
                  </a:lnTo>
                  <a:lnTo>
                    <a:pt x="121907" y="147802"/>
                  </a:lnTo>
                  <a:lnTo>
                    <a:pt x="121907" y="153136"/>
                  </a:lnTo>
                  <a:lnTo>
                    <a:pt x="124955" y="153136"/>
                  </a:lnTo>
                  <a:lnTo>
                    <a:pt x="124955" y="158470"/>
                  </a:lnTo>
                  <a:lnTo>
                    <a:pt x="127241" y="161518"/>
                  </a:lnTo>
                  <a:lnTo>
                    <a:pt x="127241" y="163804"/>
                  </a:lnTo>
                  <a:lnTo>
                    <a:pt x="132562" y="169138"/>
                  </a:lnTo>
                  <a:lnTo>
                    <a:pt x="135610" y="169138"/>
                  </a:lnTo>
                  <a:lnTo>
                    <a:pt x="135610" y="172186"/>
                  </a:lnTo>
                  <a:lnTo>
                    <a:pt x="140182" y="172186"/>
                  </a:lnTo>
                  <a:lnTo>
                    <a:pt x="140182" y="174472"/>
                  </a:lnTo>
                  <a:lnTo>
                    <a:pt x="145516" y="174472"/>
                  </a:lnTo>
                  <a:lnTo>
                    <a:pt x="145516" y="290474"/>
                  </a:lnTo>
                  <a:lnTo>
                    <a:pt x="0" y="290474"/>
                  </a:lnTo>
                  <a:lnTo>
                    <a:pt x="0" y="296824"/>
                  </a:lnTo>
                  <a:lnTo>
                    <a:pt x="0" y="301904"/>
                  </a:lnTo>
                  <a:lnTo>
                    <a:pt x="145516" y="301904"/>
                  </a:lnTo>
                  <a:lnTo>
                    <a:pt x="145516" y="434263"/>
                  </a:lnTo>
                  <a:lnTo>
                    <a:pt x="140182" y="434263"/>
                  </a:lnTo>
                  <a:lnTo>
                    <a:pt x="137896" y="436549"/>
                  </a:lnTo>
                  <a:lnTo>
                    <a:pt x="135610" y="436549"/>
                  </a:lnTo>
                  <a:lnTo>
                    <a:pt x="130289" y="441883"/>
                  </a:lnTo>
                  <a:lnTo>
                    <a:pt x="127241" y="444169"/>
                  </a:lnTo>
                  <a:lnTo>
                    <a:pt x="127241" y="447217"/>
                  </a:lnTo>
                  <a:lnTo>
                    <a:pt x="124955" y="447217"/>
                  </a:lnTo>
                  <a:lnTo>
                    <a:pt x="124955" y="454837"/>
                  </a:lnTo>
                  <a:lnTo>
                    <a:pt x="121907" y="454837"/>
                  </a:lnTo>
                  <a:lnTo>
                    <a:pt x="121907" y="460171"/>
                  </a:lnTo>
                  <a:lnTo>
                    <a:pt x="121907" y="463219"/>
                  </a:lnTo>
                  <a:lnTo>
                    <a:pt x="124955" y="465505"/>
                  </a:lnTo>
                  <a:lnTo>
                    <a:pt x="124955" y="470839"/>
                  </a:lnTo>
                  <a:lnTo>
                    <a:pt x="127241" y="470839"/>
                  </a:lnTo>
                  <a:lnTo>
                    <a:pt x="127241" y="476173"/>
                  </a:lnTo>
                  <a:lnTo>
                    <a:pt x="130289" y="476173"/>
                  </a:lnTo>
                  <a:lnTo>
                    <a:pt x="130289" y="479221"/>
                  </a:lnTo>
                  <a:lnTo>
                    <a:pt x="132562" y="479221"/>
                  </a:lnTo>
                  <a:lnTo>
                    <a:pt x="132562" y="481507"/>
                  </a:lnTo>
                  <a:lnTo>
                    <a:pt x="135610" y="481507"/>
                  </a:lnTo>
                  <a:lnTo>
                    <a:pt x="137896" y="484555"/>
                  </a:lnTo>
                  <a:lnTo>
                    <a:pt x="143230" y="484555"/>
                  </a:lnTo>
                  <a:lnTo>
                    <a:pt x="143230" y="486841"/>
                  </a:lnTo>
                  <a:lnTo>
                    <a:pt x="145516" y="486841"/>
                  </a:lnTo>
                  <a:lnTo>
                    <a:pt x="145516" y="555409"/>
                  </a:lnTo>
                  <a:lnTo>
                    <a:pt x="159232" y="555409"/>
                  </a:lnTo>
                  <a:lnTo>
                    <a:pt x="159232" y="484555"/>
                  </a:lnTo>
                  <a:lnTo>
                    <a:pt x="161518" y="484555"/>
                  </a:lnTo>
                  <a:lnTo>
                    <a:pt x="166852" y="479221"/>
                  </a:lnTo>
                  <a:lnTo>
                    <a:pt x="169900" y="479221"/>
                  </a:lnTo>
                  <a:lnTo>
                    <a:pt x="169900" y="476173"/>
                  </a:lnTo>
                  <a:lnTo>
                    <a:pt x="172186" y="476173"/>
                  </a:lnTo>
                  <a:lnTo>
                    <a:pt x="172186" y="470839"/>
                  </a:lnTo>
                  <a:lnTo>
                    <a:pt x="175234" y="470839"/>
                  </a:lnTo>
                  <a:lnTo>
                    <a:pt x="175234" y="463219"/>
                  </a:lnTo>
                  <a:lnTo>
                    <a:pt x="177520" y="460171"/>
                  </a:lnTo>
                  <a:lnTo>
                    <a:pt x="177520" y="457885"/>
                  </a:lnTo>
                  <a:lnTo>
                    <a:pt x="175234" y="457885"/>
                  </a:lnTo>
                  <a:lnTo>
                    <a:pt x="175234" y="447217"/>
                  </a:lnTo>
                  <a:lnTo>
                    <a:pt x="172186" y="447217"/>
                  </a:lnTo>
                  <a:lnTo>
                    <a:pt x="172186" y="444169"/>
                  </a:lnTo>
                  <a:lnTo>
                    <a:pt x="169900" y="441883"/>
                  </a:lnTo>
                  <a:lnTo>
                    <a:pt x="166852" y="439597"/>
                  </a:lnTo>
                  <a:lnTo>
                    <a:pt x="164566" y="439597"/>
                  </a:lnTo>
                  <a:lnTo>
                    <a:pt x="164566" y="436549"/>
                  </a:lnTo>
                  <a:lnTo>
                    <a:pt x="161518" y="436549"/>
                  </a:lnTo>
                  <a:lnTo>
                    <a:pt x="159232" y="434263"/>
                  </a:lnTo>
                  <a:lnTo>
                    <a:pt x="159232" y="174472"/>
                  </a:lnTo>
                  <a:lnTo>
                    <a:pt x="159232" y="172186"/>
                  </a:lnTo>
                  <a:lnTo>
                    <a:pt x="164566" y="172186"/>
                  </a:lnTo>
                  <a:lnTo>
                    <a:pt x="164566" y="169138"/>
                  </a:lnTo>
                  <a:lnTo>
                    <a:pt x="166852" y="169138"/>
                  </a:lnTo>
                  <a:lnTo>
                    <a:pt x="169900" y="166852"/>
                  </a:lnTo>
                  <a:lnTo>
                    <a:pt x="172186" y="163804"/>
                  </a:lnTo>
                  <a:lnTo>
                    <a:pt x="172186" y="161518"/>
                  </a:lnTo>
                  <a:lnTo>
                    <a:pt x="175234" y="158470"/>
                  </a:lnTo>
                  <a:lnTo>
                    <a:pt x="175234" y="150850"/>
                  </a:lnTo>
                  <a:lnTo>
                    <a:pt x="177520" y="150850"/>
                  </a:lnTo>
                  <a:lnTo>
                    <a:pt x="304749" y="150774"/>
                  </a:lnTo>
                  <a:lnTo>
                    <a:pt x="304749" y="145694"/>
                  </a:lnTo>
                  <a:lnTo>
                    <a:pt x="304749" y="140614"/>
                  </a:lnTo>
                  <a:close/>
                </a:path>
                <a:path w="1226185" h="555625">
                  <a:moveTo>
                    <a:pt x="610260" y="0"/>
                  </a:moveTo>
                  <a:lnTo>
                    <a:pt x="604926" y="0"/>
                  </a:lnTo>
                  <a:lnTo>
                    <a:pt x="596544" y="0"/>
                  </a:lnTo>
                  <a:lnTo>
                    <a:pt x="596544" y="150850"/>
                  </a:lnTo>
                  <a:lnTo>
                    <a:pt x="610260" y="150850"/>
                  </a:lnTo>
                  <a:lnTo>
                    <a:pt x="610260" y="0"/>
                  </a:lnTo>
                  <a:close/>
                </a:path>
                <a:path w="1226185" h="555625">
                  <a:moveTo>
                    <a:pt x="1225854" y="293014"/>
                  </a:moveTo>
                  <a:lnTo>
                    <a:pt x="1079576" y="293014"/>
                  </a:lnTo>
                  <a:lnTo>
                    <a:pt x="1079576" y="163804"/>
                  </a:lnTo>
                  <a:lnTo>
                    <a:pt x="1082624" y="163804"/>
                  </a:lnTo>
                  <a:lnTo>
                    <a:pt x="1084910" y="161518"/>
                  </a:lnTo>
                  <a:lnTo>
                    <a:pt x="1087196" y="161518"/>
                  </a:lnTo>
                  <a:lnTo>
                    <a:pt x="1087196" y="158470"/>
                  </a:lnTo>
                  <a:lnTo>
                    <a:pt x="1090244" y="158470"/>
                  </a:lnTo>
                  <a:lnTo>
                    <a:pt x="1090244" y="156184"/>
                  </a:lnTo>
                  <a:lnTo>
                    <a:pt x="1092530" y="156184"/>
                  </a:lnTo>
                  <a:lnTo>
                    <a:pt x="1092530" y="153136"/>
                  </a:lnTo>
                  <a:lnTo>
                    <a:pt x="1095578" y="153136"/>
                  </a:lnTo>
                  <a:lnTo>
                    <a:pt x="1095578" y="147802"/>
                  </a:lnTo>
                  <a:lnTo>
                    <a:pt x="1097864" y="147802"/>
                  </a:lnTo>
                  <a:lnTo>
                    <a:pt x="1097864" y="140182"/>
                  </a:lnTo>
                  <a:lnTo>
                    <a:pt x="1097864" y="132562"/>
                  </a:lnTo>
                  <a:lnTo>
                    <a:pt x="1095578" y="129514"/>
                  </a:lnTo>
                  <a:lnTo>
                    <a:pt x="1095578" y="124193"/>
                  </a:lnTo>
                  <a:lnTo>
                    <a:pt x="1092530" y="124193"/>
                  </a:lnTo>
                  <a:lnTo>
                    <a:pt x="1092530" y="121907"/>
                  </a:lnTo>
                  <a:lnTo>
                    <a:pt x="1090244" y="121907"/>
                  </a:lnTo>
                  <a:lnTo>
                    <a:pt x="1090244" y="118859"/>
                  </a:lnTo>
                  <a:lnTo>
                    <a:pt x="1087196" y="118859"/>
                  </a:lnTo>
                  <a:lnTo>
                    <a:pt x="1087196" y="116573"/>
                  </a:lnTo>
                  <a:lnTo>
                    <a:pt x="1082624" y="116573"/>
                  </a:lnTo>
                  <a:lnTo>
                    <a:pt x="1082624" y="113525"/>
                  </a:lnTo>
                  <a:lnTo>
                    <a:pt x="1079576" y="113525"/>
                  </a:lnTo>
                  <a:lnTo>
                    <a:pt x="1079576" y="32004"/>
                  </a:lnTo>
                  <a:lnTo>
                    <a:pt x="1074242" y="32004"/>
                  </a:lnTo>
                  <a:lnTo>
                    <a:pt x="1068908" y="32004"/>
                  </a:lnTo>
                  <a:lnTo>
                    <a:pt x="1068908" y="113525"/>
                  </a:lnTo>
                  <a:lnTo>
                    <a:pt x="1061288" y="113525"/>
                  </a:lnTo>
                  <a:lnTo>
                    <a:pt x="1061288" y="116573"/>
                  </a:lnTo>
                  <a:lnTo>
                    <a:pt x="1055954" y="116573"/>
                  </a:lnTo>
                  <a:lnTo>
                    <a:pt x="1055954" y="118859"/>
                  </a:lnTo>
                  <a:lnTo>
                    <a:pt x="1052906" y="118859"/>
                  </a:lnTo>
                  <a:lnTo>
                    <a:pt x="1052906" y="121907"/>
                  </a:lnTo>
                  <a:lnTo>
                    <a:pt x="1050620" y="121907"/>
                  </a:lnTo>
                  <a:lnTo>
                    <a:pt x="1050620" y="124193"/>
                  </a:lnTo>
                  <a:lnTo>
                    <a:pt x="1047572" y="124193"/>
                  </a:lnTo>
                  <a:lnTo>
                    <a:pt x="1047572" y="129514"/>
                  </a:lnTo>
                  <a:lnTo>
                    <a:pt x="1045298" y="129514"/>
                  </a:lnTo>
                  <a:lnTo>
                    <a:pt x="1045298" y="132994"/>
                  </a:lnTo>
                  <a:lnTo>
                    <a:pt x="893673" y="132994"/>
                  </a:lnTo>
                  <a:lnTo>
                    <a:pt x="893673" y="138074"/>
                  </a:lnTo>
                  <a:lnTo>
                    <a:pt x="893673" y="141884"/>
                  </a:lnTo>
                  <a:lnTo>
                    <a:pt x="1045298" y="141884"/>
                  </a:lnTo>
                  <a:lnTo>
                    <a:pt x="1045298" y="147802"/>
                  </a:lnTo>
                  <a:lnTo>
                    <a:pt x="1047572" y="150850"/>
                  </a:lnTo>
                  <a:lnTo>
                    <a:pt x="1047572" y="153136"/>
                  </a:lnTo>
                  <a:lnTo>
                    <a:pt x="1050620" y="153136"/>
                  </a:lnTo>
                  <a:lnTo>
                    <a:pt x="1050620" y="156184"/>
                  </a:lnTo>
                  <a:lnTo>
                    <a:pt x="1052906" y="158470"/>
                  </a:lnTo>
                  <a:lnTo>
                    <a:pt x="1055954" y="158470"/>
                  </a:lnTo>
                  <a:lnTo>
                    <a:pt x="1055954" y="161518"/>
                  </a:lnTo>
                  <a:lnTo>
                    <a:pt x="1058240" y="161518"/>
                  </a:lnTo>
                  <a:lnTo>
                    <a:pt x="1061288" y="163804"/>
                  </a:lnTo>
                  <a:lnTo>
                    <a:pt x="1063574" y="163804"/>
                  </a:lnTo>
                  <a:lnTo>
                    <a:pt x="1066622" y="166852"/>
                  </a:lnTo>
                  <a:lnTo>
                    <a:pt x="1068908" y="166852"/>
                  </a:lnTo>
                  <a:lnTo>
                    <a:pt x="1068908" y="423608"/>
                  </a:lnTo>
                  <a:lnTo>
                    <a:pt x="1063574" y="423608"/>
                  </a:lnTo>
                  <a:lnTo>
                    <a:pt x="1063574" y="425894"/>
                  </a:lnTo>
                  <a:lnTo>
                    <a:pt x="1058240" y="425894"/>
                  </a:lnTo>
                  <a:lnTo>
                    <a:pt x="1058240" y="428942"/>
                  </a:lnTo>
                  <a:lnTo>
                    <a:pt x="1055954" y="428942"/>
                  </a:lnTo>
                  <a:lnTo>
                    <a:pt x="1052906" y="431215"/>
                  </a:lnTo>
                  <a:lnTo>
                    <a:pt x="1050620" y="431215"/>
                  </a:lnTo>
                  <a:lnTo>
                    <a:pt x="1050620" y="436549"/>
                  </a:lnTo>
                  <a:lnTo>
                    <a:pt x="1047572" y="436549"/>
                  </a:lnTo>
                  <a:lnTo>
                    <a:pt x="1047572" y="439597"/>
                  </a:lnTo>
                  <a:lnTo>
                    <a:pt x="1045298" y="441883"/>
                  </a:lnTo>
                  <a:lnTo>
                    <a:pt x="1045298" y="446684"/>
                  </a:lnTo>
                  <a:lnTo>
                    <a:pt x="893673" y="446684"/>
                  </a:lnTo>
                  <a:lnTo>
                    <a:pt x="893673" y="454304"/>
                  </a:lnTo>
                  <a:lnTo>
                    <a:pt x="893673" y="460654"/>
                  </a:lnTo>
                  <a:lnTo>
                    <a:pt x="1047572" y="460654"/>
                  </a:lnTo>
                  <a:lnTo>
                    <a:pt x="1047572" y="463219"/>
                  </a:lnTo>
                  <a:lnTo>
                    <a:pt x="1050620" y="465505"/>
                  </a:lnTo>
                  <a:lnTo>
                    <a:pt x="1050620" y="468553"/>
                  </a:lnTo>
                  <a:lnTo>
                    <a:pt x="1052906" y="468553"/>
                  </a:lnTo>
                  <a:lnTo>
                    <a:pt x="1052906" y="470839"/>
                  </a:lnTo>
                  <a:lnTo>
                    <a:pt x="1055954" y="470839"/>
                  </a:lnTo>
                  <a:lnTo>
                    <a:pt x="1055954" y="473887"/>
                  </a:lnTo>
                  <a:lnTo>
                    <a:pt x="1061288" y="473887"/>
                  </a:lnTo>
                  <a:lnTo>
                    <a:pt x="1061288" y="476173"/>
                  </a:lnTo>
                  <a:lnTo>
                    <a:pt x="1068908" y="476173"/>
                  </a:lnTo>
                  <a:lnTo>
                    <a:pt x="1068908" y="544741"/>
                  </a:lnTo>
                  <a:lnTo>
                    <a:pt x="1079576" y="544741"/>
                  </a:lnTo>
                  <a:lnTo>
                    <a:pt x="1079576" y="476173"/>
                  </a:lnTo>
                  <a:lnTo>
                    <a:pt x="1082624" y="473887"/>
                  </a:lnTo>
                  <a:lnTo>
                    <a:pt x="1087196" y="473887"/>
                  </a:lnTo>
                  <a:lnTo>
                    <a:pt x="1087196" y="470839"/>
                  </a:lnTo>
                  <a:lnTo>
                    <a:pt x="1090244" y="470839"/>
                  </a:lnTo>
                  <a:lnTo>
                    <a:pt x="1090244" y="468553"/>
                  </a:lnTo>
                  <a:lnTo>
                    <a:pt x="1092530" y="468553"/>
                  </a:lnTo>
                  <a:lnTo>
                    <a:pt x="1092530" y="465505"/>
                  </a:lnTo>
                  <a:lnTo>
                    <a:pt x="1095578" y="463219"/>
                  </a:lnTo>
                  <a:lnTo>
                    <a:pt x="1095578" y="460171"/>
                  </a:lnTo>
                  <a:lnTo>
                    <a:pt x="1097864" y="457885"/>
                  </a:lnTo>
                  <a:lnTo>
                    <a:pt x="1097864" y="449503"/>
                  </a:lnTo>
                  <a:lnTo>
                    <a:pt x="1097864" y="441883"/>
                  </a:lnTo>
                  <a:lnTo>
                    <a:pt x="1095578" y="441883"/>
                  </a:lnTo>
                  <a:lnTo>
                    <a:pt x="1095578" y="436549"/>
                  </a:lnTo>
                  <a:lnTo>
                    <a:pt x="1092530" y="436549"/>
                  </a:lnTo>
                  <a:lnTo>
                    <a:pt x="1092530" y="434263"/>
                  </a:lnTo>
                  <a:lnTo>
                    <a:pt x="1090244" y="431215"/>
                  </a:lnTo>
                  <a:lnTo>
                    <a:pt x="1087196" y="428942"/>
                  </a:lnTo>
                  <a:lnTo>
                    <a:pt x="1084910" y="428942"/>
                  </a:lnTo>
                  <a:lnTo>
                    <a:pt x="1084910" y="425894"/>
                  </a:lnTo>
                  <a:lnTo>
                    <a:pt x="1079576" y="425894"/>
                  </a:lnTo>
                  <a:lnTo>
                    <a:pt x="1079576" y="304444"/>
                  </a:lnTo>
                  <a:lnTo>
                    <a:pt x="1225854" y="304444"/>
                  </a:lnTo>
                  <a:lnTo>
                    <a:pt x="1225854" y="298094"/>
                  </a:lnTo>
                  <a:lnTo>
                    <a:pt x="1225854" y="293014"/>
                  </a:lnTo>
                  <a:close/>
                </a:path>
              </a:pathLst>
            </a:custGeom>
            <a:solidFill>
              <a:srgbClr val="000000"/>
            </a:solidFill>
          </p:spPr>
          <p:txBody>
            <a:bodyPr wrap="square" lIns="0" tIns="0" rIns="0" bIns="0" rtlCol="0"/>
            <a:lstStyle/>
            <a:p>
              <a:endParaRPr/>
            </a:p>
          </p:txBody>
        </p:sp>
        <p:pic>
          <p:nvPicPr>
            <p:cNvPr id="25" name="object 25"/>
            <p:cNvPicPr/>
            <p:nvPr/>
          </p:nvPicPr>
          <p:blipFill>
            <a:blip r:embed="rId8" cstate="print"/>
            <a:stretch>
              <a:fillRect/>
            </a:stretch>
          </p:blipFill>
          <p:spPr>
            <a:xfrm>
              <a:off x="5563717" y="4403090"/>
              <a:ext cx="113512" cy="307568"/>
            </a:xfrm>
            <a:prstGeom prst="rect">
              <a:avLst/>
            </a:prstGeom>
          </p:spPr>
        </p:pic>
        <p:sp>
          <p:nvSpPr>
            <p:cNvPr id="26" name="object 26"/>
            <p:cNvSpPr/>
            <p:nvPr/>
          </p:nvSpPr>
          <p:spPr>
            <a:xfrm>
              <a:off x="5430380" y="4367059"/>
              <a:ext cx="478155" cy="285750"/>
            </a:xfrm>
            <a:custGeom>
              <a:avLst/>
              <a:gdLst/>
              <a:ahLst/>
              <a:cxnLst/>
              <a:rect l="l" t="t" r="r" b="b"/>
              <a:pathLst>
                <a:path w="478154" h="285750">
                  <a:moveTo>
                    <a:pt x="58674" y="63233"/>
                  </a:moveTo>
                  <a:lnTo>
                    <a:pt x="51841" y="44945"/>
                  </a:lnTo>
                  <a:lnTo>
                    <a:pt x="48704" y="36563"/>
                  </a:lnTo>
                  <a:lnTo>
                    <a:pt x="40386" y="14287"/>
                  </a:lnTo>
                  <a:lnTo>
                    <a:pt x="40386" y="36563"/>
                  </a:lnTo>
                  <a:lnTo>
                    <a:pt x="19050" y="36563"/>
                  </a:lnTo>
                  <a:lnTo>
                    <a:pt x="26670" y="18275"/>
                  </a:lnTo>
                  <a:lnTo>
                    <a:pt x="26670" y="10668"/>
                  </a:lnTo>
                  <a:lnTo>
                    <a:pt x="29718" y="10668"/>
                  </a:lnTo>
                  <a:lnTo>
                    <a:pt x="29718" y="12941"/>
                  </a:lnTo>
                  <a:lnTo>
                    <a:pt x="32004" y="12941"/>
                  </a:lnTo>
                  <a:lnTo>
                    <a:pt x="32004" y="18275"/>
                  </a:lnTo>
                  <a:lnTo>
                    <a:pt x="35052" y="18275"/>
                  </a:lnTo>
                  <a:lnTo>
                    <a:pt x="35052" y="21323"/>
                  </a:lnTo>
                  <a:lnTo>
                    <a:pt x="40386" y="36563"/>
                  </a:lnTo>
                  <a:lnTo>
                    <a:pt x="40386" y="14287"/>
                  </a:lnTo>
                  <a:lnTo>
                    <a:pt x="37896" y="7620"/>
                  </a:lnTo>
                  <a:lnTo>
                    <a:pt x="35052" y="0"/>
                  </a:lnTo>
                  <a:lnTo>
                    <a:pt x="24384" y="0"/>
                  </a:lnTo>
                  <a:lnTo>
                    <a:pt x="0" y="63233"/>
                  </a:lnTo>
                  <a:lnTo>
                    <a:pt x="8382" y="63233"/>
                  </a:lnTo>
                  <a:lnTo>
                    <a:pt x="16002" y="44945"/>
                  </a:lnTo>
                  <a:lnTo>
                    <a:pt x="42672" y="44945"/>
                  </a:lnTo>
                  <a:lnTo>
                    <a:pt x="51054" y="63233"/>
                  </a:lnTo>
                  <a:lnTo>
                    <a:pt x="58674" y="63233"/>
                  </a:lnTo>
                  <a:close/>
                </a:path>
                <a:path w="478154" h="285750">
                  <a:moveTo>
                    <a:pt x="374091" y="262077"/>
                  </a:moveTo>
                  <a:lnTo>
                    <a:pt x="371805" y="262077"/>
                  </a:lnTo>
                  <a:lnTo>
                    <a:pt x="371805" y="256743"/>
                  </a:lnTo>
                  <a:lnTo>
                    <a:pt x="368757" y="256743"/>
                  </a:lnTo>
                  <a:lnTo>
                    <a:pt x="368757" y="253695"/>
                  </a:lnTo>
                  <a:lnTo>
                    <a:pt x="366471" y="253695"/>
                  </a:lnTo>
                  <a:lnTo>
                    <a:pt x="366471" y="251409"/>
                  </a:lnTo>
                  <a:lnTo>
                    <a:pt x="361137" y="251409"/>
                  </a:lnTo>
                  <a:lnTo>
                    <a:pt x="358851" y="248361"/>
                  </a:lnTo>
                  <a:lnTo>
                    <a:pt x="350469" y="248361"/>
                  </a:lnTo>
                  <a:lnTo>
                    <a:pt x="348183" y="246075"/>
                  </a:lnTo>
                  <a:lnTo>
                    <a:pt x="339801" y="246075"/>
                  </a:lnTo>
                  <a:lnTo>
                    <a:pt x="339801" y="243027"/>
                  </a:lnTo>
                  <a:lnTo>
                    <a:pt x="334467" y="243027"/>
                  </a:lnTo>
                  <a:lnTo>
                    <a:pt x="334467" y="232371"/>
                  </a:lnTo>
                  <a:lnTo>
                    <a:pt x="337515" y="232371"/>
                  </a:lnTo>
                  <a:lnTo>
                    <a:pt x="337515" y="230085"/>
                  </a:lnTo>
                  <a:lnTo>
                    <a:pt x="339801" y="230085"/>
                  </a:lnTo>
                  <a:lnTo>
                    <a:pt x="339801" y="227037"/>
                  </a:lnTo>
                  <a:lnTo>
                    <a:pt x="355803" y="227037"/>
                  </a:lnTo>
                  <a:lnTo>
                    <a:pt x="355803" y="230085"/>
                  </a:lnTo>
                  <a:lnTo>
                    <a:pt x="361137" y="230085"/>
                  </a:lnTo>
                  <a:lnTo>
                    <a:pt x="361137" y="232371"/>
                  </a:lnTo>
                  <a:lnTo>
                    <a:pt x="363423" y="235419"/>
                  </a:lnTo>
                  <a:lnTo>
                    <a:pt x="363423" y="240741"/>
                  </a:lnTo>
                  <a:lnTo>
                    <a:pt x="371805" y="237705"/>
                  </a:lnTo>
                  <a:lnTo>
                    <a:pt x="371805" y="232371"/>
                  </a:lnTo>
                  <a:lnTo>
                    <a:pt x="368757" y="232371"/>
                  </a:lnTo>
                  <a:lnTo>
                    <a:pt x="368757" y="227037"/>
                  </a:lnTo>
                  <a:lnTo>
                    <a:pt x="366471" y="227037"/>
                  </a:lnTo>
                  <a:lnTo>
                    <a:pt x="366471" y="224751"/>
                  </a:lnTo>
                  <a:lnTo>
                    <a:pt x="363423" y="224751"/>
                  </a:lnTo>
                  <a:lnTo>
                    <a:pt x="361137" y="222465"/>
                  </a:lnTo>
                  <a:lnTo>
                    <a:pt x="355803" y="222465"/>
                  </a:lnTo>
                  <a:lnTo>
                    <a:pt x="355803" y="219417"/>
                  </a:lnTo>
                  <a:lnTo>
                    <a:pt x="342849" y="219417"/>
                  </a:lnTo>
                  <a:lnTo>
                    <a:pt x="342849" y="222465"/>
                  </a:lnTo>
                  <a:lnTo>
                    <a:pt x="334467" y="222465"/>
                  </a:lnTo>
                  <a:lnTo>
                    <a:pt x="334467" y="224751"/>
                  </a:lnTo>
                  <a:lnTo>
                    <a:pt x="332181" y="224751"/>
                  </a:lnTo>
                  <a:lnTo>
                    <a:pt x="332181" y="227037"/>
                  </a:lnTo>
                  <a:lnTo>
                    <a:pt x="329133" y="227037"/>
                  </a:lnTo>
                  <a:lnTo>
                    <a:pt x="329133" y="230085"/>
                  </a:lnTo>
                  <a:lnTo>
                    <a:pt x="326847" y="230085"/>
                  </a:lnTo>
                  <a:lnTo>
                    <a:pt x="326847" y="246075"/>
                  </a:lnTo>
                  <a:lnTo>
                    <a:pt x="329133" y="246075"/>
                  </a:lnTo>
                  <a:lnTo>
                    <a:pt x="329133" y="248361"/>
                  </a:lnTo>
                  <a:lnTo>
                    <a:pt x="332181" y="248361"/>
                  </a:lnTo>
                  <a:lnTo>
                    <a:pt x="332181" y="251409"/>
                  </a:lnTo>
                  <a:lnTo>
                    <a:pt x="337515" y="251409"/>
                  </a:lnTo>
                  <a:lnTo>
                    <a:pt x="337515" y="253695"/>
                  </a:lnTo>
                  <a:lnTo>
                    <a:pt x="345135" y="253695"/>
                  </a:lnTo>
                  <a:lnTo>
                    <a:pt x="348183" y="256743"/>
                  </a:lnTo>
                  <a:lnTo>
                    <a:pt x="355803" y="256743"/>
                  </a:lnTo>
                  <a:lnTo>
                    <a:pt x="355803" y="259029"/>
                  </a:lnTo>
                  <a:lnTo>
                    <a:pt x="361137" y="259029"/>
                  </a:lnTo>
                  <a:lnTo>
                    <a:pt x="361137" y="262077"/>
                  </a:lnTo>
                  <a:lnTo>
                    <a:pt x="363423" y="262077"/>
                  </a:lnTo>
                  <a:lnTo>
                    <a:pt x="363423" y="264363"/>
                  </a:lnTo>
                  <a:lnTo>
                    <a:pt x="366471" y="264363"/>
                  </a:lnTo>
                  <a:lnTo>
                    <a:pt x="366471" y="269697"/>
                  </a:lnTo>
                  <a:lnTo>
                    <a:pt x="363423" y="272745"/>
                  </a:lnTo>
                  <a:lnTo>
                    <a:pt x="363423" y="275031"/>
                  </a:lnTo>
                  <a:lnTo>
                    <a:pt x="358851" y="275031"/>
                  </a:lnTo>
                  <a:lnTo>
                    <a:pt x="358851" y="277317"/>
                  </a:lnTo>
                  <a:lnTo>
                    <a:pt x="339801" y="277317"/>
                  </a:lnTo>
                  <a:lnTo>
                    <a:pt x="339801" y="275031"/>
                  </a:lnTo>
                  <a:lnTo>
                    <a:pt x="337515" y="275031"/>
                  </a:lnTo>
                  <a:lnTo>
                    <a:pt x="337515" y="272745"/>
                  </a:lnTo>
                  <a:lnTo>
                    <a:pt x="334467" y="272745"/>
                  </a:lnTo>
                  <a:lnTo>
                    <a:pt x="334467" y="269697"/>
                  </a:lnTo>
                  <a:lnTo>
                    <a:pt x="332181" y="269697"/>
                  </a:lnTo>
                  <a:lnTo>
                    <a:pt x="332181" y="264363"/>
                  </a:lnTo>
                  <a:lnTo>
                    <a:pt x="323799" y="264363"/>
                  </a:lnTo>
                  <a:lnTo>
                    <a:pt x="323799" y="272745"/>
                  </a:lnTo>
                  <a:lnTo>
                    <a:pt x="326847" y="272745"/>
                  </a:lnTo>
                  <a:lnTo>
                    <a:pt x="326847" y="277317"/>
                  </a:lnTo>
                  <a:lnTo>
                    <a:pt x="329133" y="277317"/>
                  </a:lnTo>
                  <a:lnTo>
                    <a:pt x="329133" y="280365"/>
                  </a:lnTo>
                  <a:lnTo>
                    <a:pt x="332181" y="280365"/>
                  </a:lnTo>
                  <a:lnTo>
                    <a:pt x="334467" y="282651"/>
                  </a:lnTo>
                  <a:lnTo>
                    <a:pt x="339801" y="282651"/>
                  </a:lnTo>
                  <a:lnTo>
                    <a:pt x="339801" y="285699"/>
                  </a:lnTo>
                  <a:lnTo>
                    <a:pt x="358851" y="285699"/>
                  </a:lnTo>
                  <a:lnTo>
                    <a:pt x="361137" y="282651"/>
                  </a:lnTo>
                  <a:lnTo>
                    <a:pt x="366471" y="282651"/>
                  </a:lnTo>
                  <a:lnTo>
                    <a:pt x="366471" y="280365"/>
                  </a:lnTo>
                  <a:lnTo>
                    <a:pt x="368757" y="280365"/>
                  </a:lnTo>
                  <a:lnTo>
                    <a:pt x="368757" y="277317"/>
                  </a:lnTo>
                  <a:lnTo>
                    <a:pt x="371805" y="277317"/>
                  </a:lnTo>
                  <a:lnTo>
                    <a:pt x="371805" y="272745"/>
                  </a:lnTo>
                  <a:lnTo>
                    <a:pt x="374091" y="272745"/>
                  </a:lnTo>
                  <a:lnTo>
                    <a:pt x="374091" y="262077"/>
                  </a:lnTo>
                  <a:close/>
                </a:path>
                <a:path w="478154" h="285750">
                  <a:moveTo>
                    <a:pt x="395414" y="222465"/>
                  </a:moveTo>
                  <a:lnTo>
                    <a:pt x="387794" y="222465"/>
                  </a:lnTo>
                  <a:lnTo>
                    <a:pt x="387794" y="285699"/>
                  </a:lnTo>
                  <a:lnTo>
                    <a:pt x="395414" y="285699"/>
                  </a:lnTo>
                  <a:lnTo>
                    <a:pt x="395414" y="222465"/>
                  </a:lnTo>
                  <a:close/>
                </a:path>
                <a:path w="478154" h="285750">
                  <a:moveTo>
                    <a:pt x="477697" y="41897"/>
                  </a:moveTo>
                  <a:lnTo>
                    <a:pt x="475411" y="41897"/>
                  </a:lnTo>
                  <a:lnTo>
                    <a:pt x="475411" y="39611"/>
                  </a:lnTo>
                  <a:lnTo>
                    <a:pt x="472363" y="39611"/>
                  </a:lnTo>
                  <a:lnTo>
                    <a:pt x="472363" y="36563"/>
                  </a:lnTo>
                  <a:lnTo>
                    <a:pt x="470077" y="36563"/>
                  </a:lnTo>
                  <a:lnTo>
                    <a:pt x="470077" y="44945"/>
                  </a:lnTo>
                  <a:lnTo>
                    <a:pt x="470077" y="52565"/>
                  </a:lnTo>
                  <a:lnTo>
                    <a:pt x="467029" y="52565"/>
                  </a:lnTo>
                  <a:lnTo>
                    <a:pt x="467029" y="57899"/>
                  </a:lnTo>
                  <a:lnTo>
                    <a:pt x="461695" y="57899"/>
                  </a:lnTo>
                  <a:lnTo>
                    <a:pt x="461695" y="60947"/>
                  </a:lnTo>
                  <a:lnTo>
                    <a:pt x="438086" y="60947"/>
                  </a:lnTo>
                  <a:lnTo>
                    <a:pt x="438086" y="39611"/>
                  </a:lnTo>
                  <a:lnTo>
                    <a:pt x="464743" y="39611"/>
                  </a:lnTo>
                  <a:lnTo>
                    <a:pt x="464743" y="41897"/>
                  </a:lnTo>
                  <a:lnTo>
                    <a:pt x="467029" y="41897"/>
                  </a:lnTo>
                  <a:lnTo>
                    <a:pt x="467029" y="44945"/>
                  </a:lnTo>
                  <a:lnTo>
                    <a:pt x="470077" y="44945"/>
                  </a:lnTo>
                  <a:lnTo>
                    <a:pt x="470077" y="36563"/>
                  </a:lnTo>
                  <a:lnTo>
                    <a:pt x="470077" y="34277"/>
                  </a:lnTo>
                  <a:lnTo>
                    <a:pt x="467029" y="34277"/>
                  </a:lnTo>
                  <a:lnTo>
                    <a:pt x="467029" y="31229"/>
                  </a:lnTo>
                  <a:lnTo>
                    <a:pt x="470077" y="31229"/>
                  </a:lnTo>
                  <a:lnTo>
                    <a:pt x="472363" y="28943"/>
                  </a:lnTo>
                  <a:lnTo>
                    <a:pt x="472363" y="25895"/>
                  </a:lnTo>
                  <a:lnTo>
                    <a:pt x="475411" y="25895"/>
                  </a:lnTo>
                  <a:lnTo>
                    <a:pt x="475411" y="15989"/>
                  </a:lnTo>
                  <a:lnTo>
                    <a:pt x="472363" y="15989"/>
                  </a:lnTo>
                  <a:lnTo>
                    <a:pt x="472363" y="12941"/>
                  </a:lnTo>
                  <a:lnTo>
                    <a:pt x="472363" y="10668"/>
                  </a:lnTo>
                  <a:lnTo>
                    <a:pt x="470077" y="10668"/>
                  </a:lnTo>
                  <a:lnTo>
                    <a:pt x="470077" y="7620"/>
                  </a:lnTo>
                  <a:lnTo>
                    <a:pt x="467029" y="7620"/>
                  </a:lnTo>
                  <a:lnTo>
                    <a:pt x="467029" y="18275"/>
                  </a:lnTo>
                  <a:lnTo>
                    <a:pt x="467029" y="25895"/>
                  </a:lnTo>
                  <a:lnTo>
                    <a:pt x="464743" y="25895"/>
                  </a:lnTo>
                  <a:lnTo>
                    <a:pt x="464743" y="28943"/>
                  </a:lnTo>
                  <a:lnTo>
                    <a:pt x="461695" y="28943"/>
                  </a:lnTo>
                  <a:lnTo>
                    <a:pt x="461695" y="31229"/>
                  </a:lnTo>
                  <a:lnTo>
                    <a:pt x="438086" y="31229"/>
                  </a:lnTo>
                  <a:lnTo>
                    <a:pt x="438086" y="12941"/>
                  </a:lnTo>
                  <a:lnTo>
                    <a:pt x="461695" y="12941"/>
                  </a:lnTo>
                  <a:lnTo>
                    <a:pt x="464743" y="15989"/>
                  </a:lnTo>
                  <a:lnTo>
                    <a:pt x="464743" y="18275"/>
                  </a:lnTo>
                  <a:lnTo>
                    <a:pt x="467029" y="18275"/>
                  </a:lnTo>
                  <a:lnTo>
                    <a:pt x="467029" y="7620"/>
                  </a:lnTo>
                  <a:lnTo>
                    <a:pt x="464743" y="7620"/>
                  </a:lnTo>
                  <a:lnTo>
                    <a:pt x="464743" y="5334"/>
                  </a:lnTo>
                  <a:lnTo>
                    <a:pt x="430466" y="5334"/>
                  </a:lnTo>
                  <a:lnTo>
                    <a:pt x="430466" y="68567"/>
                  </a:lnTo>
                  <a:lnTo>
                    <a:pt x="461695" y="68567"/>
                  </a:lnTo>
                  <a:lnTo>
                    <a:pt x="461695" y="66281"/>
                  </a:lnTo>
                  <a:lnTo>
                    <a:pt x="470077" y="66281"/>
                  </a:lnTo>
                  <a:lnTo>
                    <a:pt x="470077" y="63233"/>
                  </a:lnTo>
                  <a:lnTo>
                    <a:pt x="472363" y="63233"/>
                  </a:lnTo>
                  <a:lnTo>
                    <a:pt x="472363" y="60947"/>
                  </a:lnTo>
                  <a:lnTo>
                    <a:pt x="475411" y="60947"/>
                  </a:lnTo>
                  <a:lnTo>
                    <a:pt x="475411" y="57899"/>
                  </a:lnTo>
                  <a:lnTo>
                    <a:pt x="477697" y="55613"/>
                  </a:lnTo>
                  <a:lnTo>
                    <a:pt x="477697" y="41897"/>
                  </a:lnTo>
                  <a:close/>
                </a:path>
              </a:pathLst>
            </a:custGeom>
            <a:solidFill>
              <a:srgbClr val="000000"/>
            </a:solidFill>
          </p:spPr>
          <p:txBody>
            <a:bodyPr wrap="square" lIns="0" tIns="0" rIns="0" bIns="0" rtlCol="0"/>
            <a:lstStyle/>
            <a:p>
              <a:endParaRPr/>
            </a:p>
          </p:txBody>
        </p:sp>
      </p:grpSp>
      <p:pic>
        <p:nvPicPr>
          <p:cNvPr id="27" name="object 27"/>
          <p:cNvPicPr/>
          <p:nvPr/>
        </p:nvPicPr>
        <p:blipFill>
          <a:blip r:embed="rId9" cstate="print"/>
          <a:stretch>
            <a:fillRect/>
          </a:stretch>
        </p:blipFill>
        <p:spPr>
          <a:xfrm>
            <a:off x="10506316" y="5317110"/>
            <a:ext cx="1279182" cy="1132903"/>
          </a:xfrm>
          <a:prstGeom prst="rect">
            <a:avLst/>
          </a:prstGeom>
        </p:spPr>
      </p:pic>
      <p:sp>
        <p:nvSpPr>
          <p:cNvPr id="28" name="object 28"/>
          <p:cNvSpPr txBox="1"/>
          <p:nvPr/>
        </p:nvSpPr>
        <p:spPr>
          <a:xfrm>
            <a:off x="9785840" y="6604928"/>
            <a:ext cx="2251075"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1B.</a:t>
            </a:r>
            <a:r>
              <a:rPr sz="800" spc="240" dirty="0">
                <a:latin typeface="Comic Sans MS"/>
                <a:cs typeface="Comic Sans MS"/>
              </a:rPr>
              <a:t> </a:t>
            </a:r>
            <a:r>
              <a:rPr sz="800" b="1" spc="-5" dirty="0">
                <a:latin typeface="Comic Sans MS"/>
                <a:cs typeface="Comic Sans MS"/>
              </a:rPr>
              <a:t>Subestación</a:t>
            </a:r>
            <a:r>
              <a:rPr sz="800" b="1" spc="10" dirty="0">
                <a:latin typeface="Comic Sans MS"/>
                <a:cs typeface="Comic Sans MS"/>
              </a:rPr>
              <a:t> </a:t>
            </a:r>
            <a:r>
              <a:rPr sz="800" b="1" spc="-5" dirty="0">
                <a:latin typeface="Comic Sans MS"/>
                <a:cs typeface="Comic Sans MS"/>
              </a:rPr>
              <a:t>típica</a:t>
            </a:r>
            <a:r>
              <a:rPr sz="800" b="1" dirty="0">
                <a:latin typeface="Comic Sans MS"/>
                <a:cs typeface="Comic Sans MS"/>
              </a:rPr>
              <a:t> </a:t>
            </a:r>
            <a:r>
              <a:rPr sz="800" b="1" spc="-5" dirty="0">
                <a:latin typeface="Comic Sans MS"/>
                <a:cs typeface="Comic Sans MS"/>
              </a:rPr>
              <a:t>de</a:t>
            </a:r>
            <a:r>
              <a:rPr sz="800" b="1" dirty="0">
                <a:latin typeface="Comic Sans MS"/>
                <a:cs typeface="Comic Sans MS"/>
              </a:rPr>
              <a:t> </a:t>
            </a:r>
            <a:r>
              <a:rPr sz="800" b="1" spc="-5" dirty="0">
                <a:latin typeface="Comic Sans MS"/>
                <a:cs typeface="Comic Sans MS"/>
              </a:rPr>
              <a:t>bus</a:t>
            </a:r>
            <a:r>
              <a:rPr sz="800" b="1" spc="5" dirty="0">
                <a:latin typeface="Comic Sans MS"/>
                <a:cs typeface="Comic Sans MS"/>
              </a:rPr>
              <a:t> </a:t>
            </a:r>
            <a:r>
              <a:rPr sz="800" b="1" spc="-5" dirty="0">
                <a:latin typeface="Comic Sans MS"/>
                <a:cs typeface="Comic Sans MS"/>
              </a:rPr>
              <a:t>en</a:t>
            </a:r>
            <a:r>
              <a:rPr sz="800" b="1" spc="5" dirty="0">
                <a:latin typeface="Comic Sans MS"/>
                <a:cs typeface="Comic Sans MS"/>
              </a:rPr>
              <a:t> </a:t>
            </a:r>
            <a:r>
              <a:rPr sz="800" b="1" spc="-5" dirty="0">
                <a:latin typeface="Comic Sans MS"/>
                <a:cs typeface="Comic Sans MS"/>
              </a:rPr>
              <a:t>anillo</a:t>
            </a:r>
            <a:endParaRPr sz="800">
              <a:latin typeface="Comic Sans MS"/>
              <a:cs typeface="Comic Sans MS"/>
            </a:endParaRPr>
          </a:p>
        </p:txBody>
      </p:sp>
      <p:sp>
        <p:nvSpPr>
          <p:cNvPr id="29" name="object 29"/>
          <p:cNvSpPr txBox="1"/>
          <p:nvPr/>
        </p:nvSpPr>
        <p:spPr>
          <a:xfrm>
            <a:off x="9425472" y="6878444"/>
            <a:ext cx="3054350" cy="241427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Estos diseños de subestaciones proporcionan suficiente </a:t>
            </a:r>
            <a:r>
              <a:rPr sz="900" dirty="0">
                <a:latin typeface="Comic Sans MS"/>
                <a:cs typeface="Comic Sans MS"/>
              </a:rPr>
              <a:t> </a:t>
            </a:r>
            <a:r>
              <a:rPr sz="900" spc="-5" dirty="0">
                <a:latin typeface="Comic Sans MS"/>
                <a:cs typeface="Comic Sans MS"/>
              </a:rPr>
              <a:t>flexibilidad</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permitir</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generador de alta tensión (A ó B) sea sacado de servicio </a:t>
            </a:r>
            <a:r>
              <a:rPr sz="900" dirty="0">
                <a:latin typeface="Comic Sans MS"/>
                <a:cs typeface="Comic Sans MS"/>
              </a:rPr>
              <a:t> </a:t>
            </a:r>
            <a:r>
              <a:rPr sz="900" spc="-5" dirty="0">
                <a:latin typeface="Comic Sans MS"/>
                <a:cs typeface="Comic Sans MS"/>
              </a:rPr>
              <a:t>sin</a:t>
            </a:r>
            <a:r>
              <a:rPr sz="900" dirty="0">
                <a:latin typeface="Comic Sans MS"/>
                <a:cs typeface="Comic Sans MS"/>
              </a:rPr>
              <a:t> </a:t>
            </a:r>
            <a:r>
              <a:rPr sz="900" spc="-5" dirty="0">
                <a:latin typeface="Comic Sans MS"/>
                <a:cs typeface="Comic Sans MS"/>
              </a:rPr>
              <a:t>también</a:t>
            </a:r>
            <a:r>
              <a:rPr sz="900" dirty="0">
                <a:latin typeface="Comic Sans MS"/>
                <a:cs typeface="Comic Sans MS"/>
              </a:rPr>
              <a:t> </a:t>
            </a:r>
            <a:r>
              <a:rPr sz="900" spc="-5" dirty="0">
                <a:latin typeface="Comic Sans MS"/>
                <a:cs typeface="Comic Sans MS"/>
              </a:rPr>
              <a:t>requerir</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sea</a:t>
            </a:r>
            <a:r>
              <a:rPr sz="900" dirty="0">
                <a:latin typeface="Comic Sans MS"/>
                <a:cs typeface="Comic Sans MS"/>
              </a:rPr>
              <a:t> </a:t>
            </a:r>
            <a:r>
              <a:rPr sz="900" spc="-5" dirty="0">
                <a:latin typeface="Comic Sans MS"/>
                <a:cs typeface="Comic Sans MS"/>
              </a:rPr>
              <a:t>removida</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servicio.</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cuchillas</a:t>
            </a:r>
            <a:r>
              <a:rPr sz="900" dirty="0">
                <a:latin typeface="Comic Sans MS"/>
                <a:cs typeface="Comic Sans MS"/>
              </a:rPr>
              <a:t> </a:t>
            </a:r>
            <a:r>
              <a:rPr sz="900" spc="-5" dirty="0">
                <a:latin typeface="Comic Sans MS"/>
                <a:cs typeface="Comic Sans MS"/>
              </a:rPr>
              <a:t>desconectadoras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 </a:t>
            </a:r>
            <a:r>
              <a:rPr sz="900" spc="-254"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mostradas)</a:t>
            </a:r>
            <a:r>
              <a:rPr sz="900" dirty="0">
                <a:latin typeface="Comic Sans MS"/>
                <a:cs typeface="Comic Sans MS"/>
              </a:rPr>
              <a:t> </a:t>
            </a:r>
            <a:r>
              <a:rPr sz="900" spc="-5" dirty="0">
                <a:latin typeface="Comic Sans MS"/>
                <a:cs typeface="Comic Sans MS"/>
              </a:rPr>
              <a:t>están</a:t>
            </a:r>
            <a:r>
              <a:rPr sz="900" dirty="0">
                <a:latin typeface="Comic Sans MS"/>
                <a:cs typeface="Comic Sans MS"/>
              </a:rPr>
              <a:t> </a:t>
            </a:r>
            <a:r>
              <a:rPr sz="900" spc="-5" dirty="0">
                <a:latin typeface="Comic Sans MS"/>
                <a:cs typeface="Comic Sans MS"/>
              </a:rPr>
              <a:t>disponibles</a:t>
            </a:r>
            <a:r>
              <a:rPr sz="900" spc="254"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aislar al interruptor para reparación.</a:t>
            </a:r>
            <a:r>
              <a:rPr sz="900" dirty="0">
                <a:latin typeface="Comic Sans MS"/>
                <a:cs typeface="Comic Sans MS"/>
              </a:rPr>
              <a:t> </a:t>
            </a:r>
            <a:r>
              <a:rPr sz="900" spc="-5" dirty="0">
                <a:latin typeface="Comic Sans MS"/>
                <a:cs typeface="Comic Sans MS"/>
              </a:rPr>
              <a:t>Cuando la unidad </a:t>
            </a:r>
            <a:r>
              <a:rPr sz="900" dirty="0">
                <a:latin typeface="Comic Sans MS"/>
                <a:cs typeface="Comic Sans MS"/>
              </a:rPr>
              <a:t> </a:t>
            </a:r>
            <a:r>
              <a:rPr sz="900" spc="-5" dirty="0">
                <a:latin typeface="Comic Sans MS"/>
                <a:cs typeface="Comic Sans MS"/>
              </a:rPr>
              <a:t>está fuera de línea, sin embargo, los interruptores 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B)</a:t>
            </a:r>
            <a:r>
              <a:rPr sz="900" dirty="0">
                <a:latin typeface="Comic Sans MS"/>
                <a:cs typeface="Comic Sans MS"/>
              </a:rPr>
              <a:t> </a:t>
            </a:r>
            <a:r>
              <a:rPr sz="900" spc="-5" dirty="0">
                <a:latin typeface="Comic Sans MS"/>
                <a:cs typeface="Comic Sans MS"/>
              </a:rPr>
              <a:t>son</a:t>
            </a:r>
            <a:r>
              <a:rPr sz="900" dirty="0">
                <a:latin typeface="Comic Sans MS"/>
                <a:cs typeface="Comic Sans MS"/>
              </a:rPr>
              <a:t> </a:t>
            </a:r>
            <a:r>
              <a:rPr sz="900" spc="-5" dirty="0">
                <a:latin typeface="Comic Sans MS"/>
                <a:cs typeface="Comic Sans MS"/>
              </a:rPr>
              <a:t>generalmente</a:t>
            </a:r>
            <a:r>
              <a:rPr sz="900" dirty="0">
                <a:latin typeface="Comic Sans MS"/>
                <a:cs typeface="Comic Sans MS"/>
              </a:rPr>
              <a:t> </a:t>
            </a:r>
            <a:r>
              <a:rPr sz="900" spc="-5" dirty="0">
                <a:latin typeface="Comic Sans MS"/>
                <a:cs typeface="Comic Sans MS"/>
              </a:rPr>
              <a:t>regresados</a:t>
            </a:r>
            <a:r>
              <a:rPr sz="900" spc="254" dirty="0">
                <a:latin typeface="Comic Sans MS"/>
                <a:cs typeface="Comic Sans MS"/>
              </a:rPr>
              <a:t> </a:t>
            </a:r>
            <a:r>
              <a:rPr sz="900" spc="-5" dirty="0">
                <a:latin typeface="Comic Sans MS"/>
                <a:cs typeface="Comic Sans MS"/>
              </a:rPr>
              <a:t>a </a:t>
            </a:r>
            <a:r>
              <a:rPr sz="900" dirty="0">
                <a:latin typeface="Comic Sans MS"/>
                <a:cs typeface="Comic Sans MS"/>
              </a:rPr>
              <a:t> </a:t>
            </a:r>
            <a:r>
              <a:rPr sz="900" spc="-5" dirty="0">
                <a:latin typeface="Comic Sans MS"/>
                <a:cs typeface="Comic Sans MS"/>
              </a:rPr>
              <a:t>servicio como interruptores de bus para completar una </a:t>
            </a:r>
            <a:r>
              <a:rPr sz="900" dirty="0">
                <a:latin typeface="Comic Sans MS"/>
                <a:cs typeface="Comic Sans MS"/>
              </a:rPr>
              <a:t> </a:t>
            </a:r>
            <a:r>
              <a:rPr sz="900" spc="-5" dirty="0">
                <a:latin typeface="Comic Sans MS"/>
                <a:cs typeface="Comic Sans MS"/>
              </a:rPr>
              <a:t>fila</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subestación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medio</a:t>
            </a:r>
            <a:r>
              <a:rPr sz="900" dirty="0">
                <a:latin typeface="Comic Sans MS"/>
                <a:cs typeface="Comic Sans MS"/>
              </a:rPr>
              <a:t> </a:t>
            </a:r>
            <a:r>
              <a:rPr sz="900" spc="-5" dirty="0">
                <a:latin typeface="Comic Sans MS"/>
                <a:cs typeface="Comic Sans MS"/>
              </a:rPr>
              <a:t>o </a:t>
            </a:r>
            <a:r>
              <a:rPr sz="900" dirty="0">
                <a:latin typeface="Comic Sans MS"/>
                <a:cs typeface="Comic Sans MS"/>
              </a:rPr>
              <a:t> </a:t>
            </a:r>
            <a:r>
              <a:rPr sz="900" spc="-5" dirty="0">
                <a:latin typeface="Comic Sans MS"/>
                <a:cs typeface="Comic Sans MS"/>
              </a:rPr>
              <a:t>completar</a:t>
            </a:r>
            <a:r>
              <a:rPr sz="900" spc="90" dirty="0">
                <a:latin typeface="Comic Sans MS"/>
                <a:cs typeface="Comic Sans MS"/>
              </a:rPr>
              <a:t> </a:t>
            </a:r>
            <a:r>
              <a:rPr sz="900" spc="-5" dirty="0">
                <a:latin typeface="Comic Sans MS"/>
                <a:cs typeface="Comic Sans MS"/>
              </a:rPr>
              <a:t>un</a:t>
            </a:r>
            <a:r>
              <a:rPr sz="900" spc="95" dirty="0">
                <a:latin typeface="Comic Sans MS"/>
                <a:cs typeface="Comic Sans MS"/>
              </a:rPr>
              <a:t> </a:t>
            </a:r>
            <a:r>
              <a:rPr sz="900" spc="-5" dirty="0">
                <a:latin typeface="Comic Sans MS"/>
                <a:cs typeface="Comic Sans MS"/>
              </a:rPr>
              <a:t>bus</a:t>
            </a:r>
            <a:r>
              <a:rPr sz="900" spc="90" dirty="0">
                <a:latin typeface="Comic Sans MS"/>
                <a:cs typeface="Comic Sans MS"/>
              </a:rPr>
              <a:t> </a:t>
            </a:r>
            <a:r>
              <a:rPr sz="900" spc="-5" dirty="0">
                <a:latin typeface="Comic Sans MS"/>
                <a:cs typeface="Comic Sans MS"/>
              </a:rPr>
              <a:t>en</a:t>
            </a:r>
            <a:r>
              <a:rPr sz="900" spc="95" dirty="0">
                <a:latin typeface="Comic Sans MS"/>
                <a:cs typeface="Comic Sans MS"/>
              </a:rPr>
              <a:t> </a:t>
            </a:r>
            <a:r>
              <a:rPr sz="900" spc="-5" dirty="0">
                <a:latin typeface="Comic Sans MS"/>
                <a:cs typeface="Comic Sans MS"/>
              </a:rPr>
              <a:t>anillo.</a:t>
            </a:r>
            <a:r>
              <a:rPr sz="900" spc="195" dirty="0">
                <a:latin typeface="Comic Sans MS"/>
                <a:cs typeface="Comic Sans MS"/>
              </a:rPr>
              <a:t> </a:t>
            </a:r>
            <a:r>
              <a:rPr sz="900" spc="-5" dirty="0">
                <a:latin typeface="Comic Sans MS"/>
                <a:cs typeface="Comic Sans MS"/>
              </a:rPr>
              <a:t>Esto</a:t>
            </a:r>
            <a:r>
              <a:rPr sz="900" spc="90" dirty="0">
                <a:latin typeface="Comic Sans MS"/>
                <a:cs typeface="Comic Sans MS"/>
              </a:rPr>
              <a:t> </a:t>
            </a:r>
            <a:r>
              <a:rPr sz="900" spc="-5" dirty="0">
                <a:latin typeface="Comic Sans MS"/>
                <a:cs typeface="Comic Sans MS"/>
              </a:rPr>
              <a:t>da</a:t>
            </a:r>
            <a:r>
              <a:rPr sz="900" spc="95" dirty="0">
                <a:latin typeface="Comic Sans MS"/>
                <a:cs typeface="Comic Sans MS"/>
              </a:rPr>
              <a:t> </a:t>
            </a:r>
            <a:r>
              <a:rPr sz="900" spc="-5" dirty="0">
                <a:latin typeface="Comic Sans MS"/>
                <a:cs typeface="Comic Sans MS"/>
              </a:rPr>
              <a:t>como</a:t>
            </a:r>
            <a:r>
              <a:rPr sz="900" spc="90" dirty="0">
                <a:latin typeface="Comic Sans MS"/>
                <a:cs typeface="Comic Sans MS"/>
              </a:rPr>
              <a:t> </a:t>
            </a:r>
            <a:r>
              <a:rPr sz="900" spc="-5" dirty="0">
                <a:latin typeface="Comic Sans MS"/>
                <a:cs typeface="Comic Sans MS"/>
              </a:rPr>
              <a:t>resultado</a:t>
            </a:r>
            <a:r>
              <a:rPr sz="900" spc="95" dirty="0">
                <a:latin typeface="Comic Sans MS"/>
                <a:cs typeface="Comic Sans MS"/>
              </a:rPr>
              <a:t> </a:t>
            </a:r>
            <a:r>
              <a:rPr sz="900" spc="-5" dirty="0">
                <a:latin typeface="Comic Sans MS"/>
                <a:cs typeface="Comic Sans MS"/>
              </a:rPr>
              <a:t>que </a:t>
            </a:r>
            <a:r>
              <a:rPr sz="900" spc="-260" dirty="0">
                <a:latin typeface="Comic Sans MS"/>
                <a:cs typeface="Comic Sans MS"/>
              </a:rPr>
              <a:t> </a:t>
            </a:r>
            <a:r>
              <a:rPr sz="900" spc="-5" dirty="0">
                <a:latin typeface="Comic Sans MS"/>
                <a:cs typeface="Comic Sans MS"/>
              </a:rPr>
              <a:t>el generador sólo está aislado del sistema únicamente a </a:t>
            </a:r>
            <a:r>
              <a:rPr sz="900" dirty="0">
                <a:latin typeface="Comic Sans MS"/>
                <a:cs typeface="Comic Sans MS"/>
              </a:rPr>
              <a:t> </a:t>
            </a:r>
            <a:r>
              <a:rPr sz="900" spc="-5" dirty="0">
                <a:latin typeface="Comic Sans MS"/>
                <a:cs typeface="Comic Sans MS"/>
              </a:rPr>
              <a:t>través de una cuchilla desconectadora de alta tensión </a:t>
            </a:r>
            <a:r>
              <a:rPr sz="900" dirty="0">
                <a:latin typeface="Comic Sans MS"/>
                <a:cs typeface="Comic Sans MS"/>
              </a:rPr>
              <a:t> </a:t>
            </a:r>
            <a:r>
              <a:rPr sz="900" spc="-5" dirty="0">
                <a:latin typeface="Comic Sans MS"/>
                <a:cs typeface="Comic Sans MS"/>
              </a:rPr>
              <a:t>(S1).</a:t>
            </a:r>
            <a:r>
              <a:rPr sz="900" spc="229" dirty="0">
                <a:latin typeface="Comic Sans MS"/>
                <a:cs typeface="Comic Sans MS"/>
              </a:rPr>
              <a:t> </a:t>
            </a:r>
            <a:r>
              <a:rPr sz="900" spc="-5" dirty="0">
                <a:latin typeface="Comic Sans MS"/>
                <a:cs typeface="Comic Sans MS"/>
              </a:rPr>
              <a:t>Aislamiento</a:t>
            </a:r>
            <a:r>
              <a:rPr sz="900" spc="110" dirty="0">
                <a:latin typeface="Comic Sans MS"/>
                <a:cs typeface="Comic Sans MS"/>
              </a:rPr>
              <a:t> </a:t>
            </a:r>
            <a:r>
              <a:rPr sz="900" spc="-5" dirty="0">
                <a:latin typeface="Comic Sans MS"/>
                <a:cs typeface="Comic Sans MS"/>
              </a:rPr>
              <a:t>adicional</a:t>
            </a:r>
            <a:r>
              <a:rPr sz="900" spc="110" dirty="0">
                <a:latin typeface="Comic Sans MS"/>
                <a:cs typeface="Comic Sans MS"/>
              </a:rPr>
              <a:t> </a:t>
            </a:r>
            <a:r>
              <a:rPr sz="900" spc="-5" dirty="0">
                <a:latin typeface="Comic Sans MS"/>
                <a:cs typeface="Comic Sans MS"/>
              </a:rPr>
              <a:t>del</a:t>
            </a:r>
            <a:r>
              <a:rPr sz="900" spc="110" dirty="0">
                <a:latin typeface="Comic Sans MS"/>
                <a:cs typeface="Comic Sans MS"/>
              </a:rPr>
              <a:t> </a:t>
            </a:r>
            <a:r>
              <a:rPr sz="900" spc="-5" dirty="0">
                <a:latin typeface="Comic Sans MS"/>
                <a:cs typeface="Comic Sans MS"/>
              </a:rPr>
              <a:t>sistema</a:t>
            </a:r>
            <a:r>
              <a:rPr sz="900" spc="110" dirty="0">
                <a:latin typeface="Comic Sans MS"/>
                <a:cs typeface="Comic Sans MS"/>
              </a:rPr>
              <a:t> </a:t>
            </a:r>
            <a:r>
              <a:rPr sz="900" spc="-5" dirty="0">
                <a:latin typeface="Comic Sans MS"/>
                <a:cs typeface="Comic Sans MS"/>
              </a:rPr>
              <a:t>de</a:t>
            </a:r>
            <a:r>
              <a:rPr sz="900" spc="110" dirty="0">
                <a:latin typeface="Comic Sans MS"/>
                <a:cs typeface="Comic Sans MS"/>
              </a:rPr>
              <a:t> </a:t>
            </a:r>
            <a:r>
              <a:rPr sz="900" spc="-5" dirty="0">
                <a:latin typeface="Comic Sans MS"/>
                <a:cs typeface="Comic Sans MS"/>
              </a:rPr>
              <a:t>potencia</a:t>
            </a:r>
            <a:endParaRPr sz="900">
              <a:latin typeface="Comic Sans MS"/>
              <a:cs typeface="Comic Sans MS"/>
            </a:endParaRPr>
          </a:p>
        </p:txBody>
      </p:sp>
      <p:sp>
        <p:nvSpPr>
          <p:cNvPr id="30" name="object 30"/>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31" name="object 31"/>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32" name="object 32"/>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67</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89" y="877172"/>
            <a:ext cx="3055620" cy="273240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puede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proporcionado</a:t>
            </a:r>
            <a:r>
              <a:rPr sz="900" dirty="0">
                <a:latin typeface="Comic Sans MS"/>
                <a:cs typeface="Comic Sans MS"/>
              </a:rPr>
              <a:t> </a:t>
            </a:r>
            <a:r>
              <a:rPr sz="900" spc="-5" dirty="0">
                <a:latin typeface="Comic Sans MS"/>
                <a:cs typeface="Comic Sans MS"/>
              </a:rPr>
              <a:t>removiendo</a:t>
            </a:r>
            <a:r>
              <a:rPr sz="900" spc="260" dirty="0">
                <a:latin typeface="Comic Sans MS"/>
                <a:cs typeface="Comic Sans MS"/>
              </a:rPr>
              <a:t> </a:t>
            </a:r>
            <a:r>
              <a:rPr sz="900" spc="-5" dirty="0">
                <a:latin typeface="Comic Sans MS"/>
                <a:cs typeface="Comic Sans MS"/>
              </a:rPr>
              <a:t>los</a:t>
            </a:r>
            <a:r>
              <a:rPr sz="900" spc="260" dirty="0">
                <a:latin typeface="Comic Sans MS"/>
                <a:cs typeface="Comic Sans MS"/>
              </a:rPr>
              <a:t> </a:t>
            </a:r>
            <a:r>
              <a:rPr sz="900" spc="-5" dirty="0">
                <a:latin typeface="Comic Sans MS"/>
                <a:cs typeface="Comic Sans MS"/>
              </a:rPr>
              <a:t>tirantes </a:t>
            </a:r>
            <a:r>
              <a:rPr sz="900" dirty="0">
                <a:latin typeface="Comic Sans MS"/>
                <a:cs typeface="Comic Sans MS"/>
              </a:rPr>
              <a:t> </a:t>
            </a:r>
            <a:r>
              <a:rPr sz="900" spc="-5" dirty="0">
                <a:latin typeface="Comic Sans MS"/>
                <a:cs typeface="Comic Sans MS"/>
              </a:rPr>
              <a:t>(straps)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u</a:t>
            </a:r>
            <a:r>
              <a:rPr sz="900" dirty="0">
                <a:latin typeface="Comic Sans MS"/>
                <a:cs typeface="Comic Sans MS"/>
              </a:rPr>
              <a:t> </a:t>
            </a:r>
            <a:r>
              <a:rPr sz="900" spc="-5" dirty="0">
                <a:latin typeface="Comic Sans MS"/>
                <a:cs typeface="Comic Sans MS"/>
              </a:rPr>
              <a:t>otros</a:t>
            </a:r>
            <a:r>
              <a:rPr sz="900" dirty="0">
                <a:latin typeface="Comic Sans MS"/>
                <a:cs typeface="Comic Sans MS"/>
              </a:rPr>
              <a:t> </a:t>
            </a:r>
            <a:r>
              <a:rPr sz="900" spc="-5" dirty="0">
                <a:latin typeface="Comic Sans MS"/>
                <a:cs typeface="Comic Sans MS"/>
              </a:rPr>
              <a:t>dispositivos</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seccionalización en el bus de fase aislada del generador. </a:t>
            </a:r>
            <a:r>
              <a:rPr sz="900" dirty="0">
                <a:latin typeface="Comic Sans MS"/>
                <a:cs typeface="Comic Sans MS"/>
              </a:rPr>
              <a:t> </a:t>
            </a:r>
            <a:r>
              <a:rPr sz="900" spc="-5" dirty="0">
                <a:latin typeface="Comic Sans MS"/>
                <a:cs typeface="Comic Sans MS"/>
              </a:rPr>
              <a:t>Generalmente, estos dispositivos del bus de fase aislada </a:t>
            </a:r>
            <a:r>
              <a:rPr sz="900" dirty="0">
                <a:latin typeface="Comic Sans MS"/>
                <a:cs typeface="Comic Sans MS"/>
              </a:rPr>
              <a:t> </a:t>
            </a:r>
            <a:r>
              <a:rPr sz="900" spc="-5" dirty="0">
                <a:latin typeface="Comic Sans MS"/>
                <a:cs typeface="Comic Sans MS"/>
              </a:rPr>
              <a:t>son</a:t>
            </a:r>
            <a:r>
              <a:rPr sz="900" dirty="0">
                <a:latin typeface="Comic Sans MS"/>
                <a:cs typeface="Comic Sans MS"/>
              </a:rPr>
              <a:t> </a:t>
            </a:r>
            <a:r>
              <a:rPr sz="900" spc="-5" dirty="0">
                <a:latin typeface="Comic Sans MS"/>
                <a:cs typeface="Comic Sans MS"/>
              </a:rPr>
              <a:t>abiertos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a:latin typeface="Comic Sans MS"/>
                <a:cs typeface="Comic Sans MS"/>
              </a:rPr>
              <a:t>proporcionar</a:t>
            </a:r>
            <a:r>
              <a:rPr sz="900">
                <a:latin typeface="Comic Sans MS"/>
                <a:cs typeface="Comic Sans MS"/>
              </a:rPr>
              <a:t> </a:t>
            </a:r>
            <a:r>
              <a:rPr lang="es-AR" sz="900" spc="-5" dirty="0" smtClean="0">
                <a:latin typeface="Comic Sans MS"/>
                <a:cs typeface="Comic Sans MS"/>
              </a:rPr>
              <a:t>despeje</a:t>
            </a:r>
            <a:r>
              <a:rPr sz="900" spc="-5" smtClean="0">
                <a:latin typeface="Comic Sans MS"/>
                <a:cs typeface="Comic Sans MS"/>
              </a:rPr>
              <a:t>s</a:t>
            </a:r>
            <a:r>
              <a:rPr sz="900" smtClean="0">
                <a:latin typeface="Comic Sans MS"/>
                <a:cs typeface="Comic Sans MS"/>
              </a:rPr>
              <a:t> </a:t>
            </a:r>
            <a:r>
              <a:rPr sz="900" spc="-5" dirty="0">
                <a:latin typeface="Comic Sans MS"/>
                <a:cs typeface="Comic Sans MS"/>
              </a:rPr>
              <a:t>o </a:t>
            </a:r>
            <a:r>
              <a:rPr sz="900" dirty="0">
                <a:latin typeface="Comic Sans MS"/>
                <a:cs typeface="Comic Sans MS"/>
              </a:rPr>
              <a:t> </a:t>
            </a:r>
            <a:r>
              <a:rPr sz="900" spc="-5" dirty="0">
                <a:latin typeface="Comic Sans MS"/>
                <a:cs typeface="Comic Sans MS"/>
              </a:rPr>
              <a:t>aislamientos</a:t>
            </a:r>
            <a:r>
              <a:rPr sz="900" dirty="0">
                <a:latin typeface="Comic Sans MS"/>
                <a:cs typeface="Comic Sans MS"/>
              </a:rPr>
              <a:t> </a:t>
            </a:r>
            <a:r>
              <a:rPr sz="900" spc="-5" dirty="0">
                <a:latin typeface="Comic Sans MS"/>
                <a:cs typeface="Comic Sans MS"/>
              </a:rPr>
              <a:t>seguros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salidas</a:t>
            </a:r>
            <a:r>
              <a:rPr sz="900" dirty="0">
                <a:latin typeface="Comic Sans MS"/>
                <a:cs typeface="Comic Sans MS"/>
              </a:rPr>
              <a:t> </a:t>
            </a:r>
            <a:r>
              <a:rPr sz="900" spc="-5" dirty="0">
                <a:latin typeface="Comic Sans MS"/>
                <a:cs typeface="Comic Sans MS"/>
              </a:rPr>
              <a:t>prolongadas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Existen</a:t>
            </a:r>
            <a:r>
              <a:rPr sz="900" dirty="0">
                <a:latin typeface="Comic Sans MS"/>
                <a:cs typeface="Comic Sans MS"/>
              </a:rPr>
              <a:t> </a:t>
            </a:r>
            <a:r>
              <a:rPr sz="900" spc="-5" dirty="0">
                <a:latin typeface="Comic Sans MS"/>
                <a:cs typeface="Comic Sans MS"/>
              </a:rPr>
              <a:t>muchas</a:t>
            </a:r>
            <a:r>
              <a:rPr sz="900" dirty="0">
                <a:latin typeface="Comic Sans MS"/>
                <a:cs typeface="Comic Sans MS"/>
              </a:rPr>
              <a:t> </a:t>
            </a:r>
            <a:r>
              <a:rPr sz="900" spc="-5" dirty="0">
                <a:latin typeface="Comic Sans MS"/>
                <a:cs typeface="Comic Sans MS"/>
              </a:rPr>
              <a:t>situaciones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cuales</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cuchilla</a:t>
            </a:r>
            <a:r>
              <a:rPr sz="900" dirty="0">
                <a:latin typeface="Comic Sans MS"/>
                <a:cs typeface="Comic Sans MS"/>
              </a:rPr>
              <a:t> </a:t>
            </a:r>
            <a:r>
              <a:rPr sz="900" spc="-5" dirty="0">
                <a:latin typeface="Comic Sans MS"/>
                <a:cs typeface="Comic Sans MS"/>
              </a:rPr>
              <a:t>si</a:t>
            </a:r>
            <a:r>
              <a:rPr sz="900" dirty="0">
                <a:latin typeface="Comic Sans MS"/>
                <a:cs typeface="Comic Sans MS"/>
              </a:rPr>
              <a:t> </a:t>
            </a:r>
            <a:r>
              <a:rPr sz="900" spc="-5" dirty="0">
                <a:latin typeface="Comic Sans MS"/>
                <a:cs typeface="Comic Sans MS"/>
              </a:rPr>
              <a:t>proporciona</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único</a:t>
            </a:r>
            <a:r>
              <a:rPr sz="900" dirty="0">
                <a:latin typeface="Comic Sans MS"/>
                <a:cs typeface="Comic Sans MS"/>
              </a:rPr>
              <a:t> </a:t>
            </a:r>
            <a:r>
              <a:rPr sz="900" spc="-5" dirty="0">
                <a:latin typeface="Comic Sans MS"/>
                <a:cs typeface="Comic Sans MS"/>
              </a:rPr>
              <a:t>aislamiento</a:t>
            </a:r>
            <a:r>
              <a:rPr sz="900" dirty="0">
                <a:latin typeface="Comic Sans MS"/>
                <a:cs typeface="Comic Sans MS"/>
              </a:rPr>
              <a:t> </a:t>
            </a:r>
            <a:r>
              <a:rPr sz="900" spc="-5" dirty="0">
                <a:latin typeface="Comic Sans MS"/>
                <a:cs typeface="Comic Sans MS"/>
              </a:rPr>
              <a:t>entre</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máquina y el sistema.</a:t>
            </a:r>
            <a:r>
              <a:rPr sz="900" dirty="0">
                <a:latin typeface="Comic Sans MS"/>
                <a:cs typeface="Comic Sans MS"/>
              </a:rPr>
              <a:t> </a:t>
            </a:r>
            <a:r>
              <a:rPr sz="900" spc="-5" dirty="0">
                <a:latin typeface="Comic Sans MS"/>
                <a:cs typeface="Comic Sans MS"/>
              </a:rPr>
              <a:t>Aún con inter-bloqueos entre los </a:t>
            </a:r>
            <a:r>
              <a:rPr sz="900" dirty="0">
                <a:latin typeface="Comic Sans MS"/>
                <a:cs typeface="Comic Sans MS"/>
              </a:rPr>
              <a:t> </a:t>
            </a:r>
            <a:r>
              <a:rPr sz="900" spc="-5" dirty="0">
                <a:latin typeface="Comic Sans MS"/>
                <a:cs typeface="Comic Sans MS"/>
              </a:rPr>
              <a:t>interruptores del generador (A y B) y la cuchilla S1 para </a:t>
            </a:r>
            <a:r>
              <a:rPr sz="900" dirty="0">
                <a:latin typeface="Comic Sans MS"/>
                <a:cs typeface="Comic Sans MS"/>
              </a:rPr>
              <a:t> </a:t>
            </a:r>
            <a:r>
              <a:rPr sz="900" spc="-5" dirty="0">
                <a:latin typeface="Comic Sans MS"/>
                <a:cs typeface="Comic Sans MS"/>
              </a:rPr>
              <a:t>prevenir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cierre</a:t>
            </a:r>
            <a:r>
              <a:rPr sz="900" dirty="0">
                <a:latin typeface="Comic Sans MS"/>
                <a:cs typeface="Comic Sans MS"/>
              </a:rPr>
              <a:t> </a:t>
            </a:r>
            <a:r>
              <a:rPr sz="900" spc="-5" dirty="0">
                <a:latin typeface="Comic Sans MS"/>
                <a:cs typeface="Comic Sans MS"/>
              </a:rPr>
              <a:t>accidental</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cuchilla,</a:t>
            </a:r>
            <a:r>
              <a:rPr sz="900" dirty="0">
                <a:latin typeface="Comic Sans MS"/>
                <a:cs typeface="Comic Sans MS"/>
              </a:rPr>
              <a:t> </a:t>
            </a:r>
            <a:r>
              <a:rPr sz="900" spc="-5" dirty="0">
                <a:latin typeface="Comic Sans MS"/>
                <a:cs typeface="Comic Sans MS"/>
              </a:rPr>
              <a:t>ha</a:t>
            </a:r>
            <a:r>
              <a:rPr sz="900" dirty="0">
                <a:latin typeface="Comic Sans MS"/>
                <a:cs typeface="Comic Sans MS"/>
              </a:rPr>
              <a:t> </a:t>
            </a:r>
            <a:r>
              <a:rPr sz="900" spc="-5" dirty="0">
                <a:latin typeface="Comic Sans MS"/>
                <a:cs typeface="Comic Sans MS"/>
              </a:rPr>
              <a:t>sido </a:t>
            </a:r>
            <a:r>
              <a:rPr sz="900" dirty="0">
                <a:latin typeface="Comic Sans MS"/>
                <a:cs typeface="Comic Sans MS"/>
              </a:rPr>
              <a:t> </a:t>
            </a:r>
            <a:r>
              <a:rPr sz="900" spc="-5" dirty="0">
                <a:latin typeface="Comic Sans MS"/>
                <a:cs typeface="Comic Sans MS"/>
              </a:rPr>
              <a:t>registrado un número significante de casos de unidades </a:t>
            </a:r>
            <a:r>
              <a:rPr sz="900" dirty="0">
                <a:latin typeface="Comic Sans MS"/>
                <a:cs typeface="Comic Sans MS"/>
              </a:rPr>
              <a:t> </a:t>
            </a:r>
            <a:r>
              <a:rPr sz="900" spc="-5" dirty="0">
                <a:latin typeface="Comic Sans MS"/>
                <a:cs typeface="Comic Sans MS"/>
              </a:rPr>
              <a:t>energizadas</a:t>
            </a:r>
            <a:r>
              <a:rPr sz="900" spc="220" dirty="0">
                <a:latin typeface="Comic Sans MS"/>
                <a:cs typeface="Comic Sans MS"/>
              </a:rPr>
              <a:t> </a:t>
            </a:r>
            <a:r>
              <a:rPr sz="900" spc="-5" dirty="0">
                <a:latin typeface="Comic Sans MS"/>
                <a:cs typeface="Comic Sans MS"/>
              </a:rPr>
              <a:t>accidentalmente</a:t>
            </a:r>
            <a:r>
              <a:rPr sz="900" spc="225" dirty="0">
                <a:latin typeface="Comic Sans MS"/>
                <a:cs typeface="Comic Sans MS"/>
              </a:rPr>
              <a:t> </a:t>
            </a:r>
            <a:r>
              <a:rPr sz="900" spc="-5" dirty="0">
                <a:latin typeface="Comic Sans MS"/>
                <a:cs typeface="Comic Sans MS"/>
              </a:rPr>
              <a:t>a</a:t>
            </a:r>
            <a:r>
              <a:rPr sz="900" spc="220" dirty="0">
                <a:latin typeface="Comic Sans MS"/>
                <a:cs typeface="Comic Sans MS"/>
              </a:rPr>
              <a:t> </a:t>
            </a:r>
            <a:r>
              <a:rPr sz="900" spc="-5" dirty="0">
                <a:latin typeface="Comic Sans MS"/>
                <a:cs typeface="Comic Sans MS"/>
              </a:rPr>
              <a:t>través</a:t>
            </a:r>
            <a:r>
              <a:rPr sz="900" spc="225" dirty="0">
                <a:latin typeface="Comic Sans MS"/>
                <a:cs typeface="Comic Sans MS"/>
              </a:rPr>
              <a:t> </a:t>
            </a:r>
            <a:r>
              <a:rPr sz="900" spc="-5" dirty="0">
                <a:latin typeface="Comic Sans MS"/>
                <a:cs typeface="Comic Sans MS"/>
              </a:rPr>
              <a:t>de</a:t>
            </a:r>
            <a:r>
              <a:rPr sz="900" spc="220" dirty="0">
                <a:latin typeface="Comic Sans MS"/>
                <a:cs typeface="Comic Sans MS"/>
              </a:rPr>
              <a:t> </a:t>
            </a:r>
            <a:r>
              <a:rPr sz="900" spc="-5" dirty="0">
                <a:latin typeface="Comic Sans MS"/>
                <a:cs typeface="Comic Sans MS"/>
              </a:rPr>
              <a:t>esta</a:t>
            </a:r>
            <a:r>
              <a:rPr sz="900" spc="225" dirty="0">
                <a:latin typeface="Comic Sans MS"/>
                <a:cs typeface="Comic Sans MS"/>
              </a:rPr>
              <a:t> </a:t>
            </a:r>
            <a:r>
              <a:rPr sz="900" spc="-5" dirty="0">
                <a:latin typeface="Comic Sans MS"/>
                <a:cs typeface="Comic Sans MS"/>
              </a:rPr>
              <a:t>cuchilla </a:t>
            </a:r>
            <a:r>
              <a:rPr sz="900" spc="-254" dirty="0">
                <a:latin typeface="Comic Sans MS"/>
                <a:cs typeface="Comic Sans MS"/>
              </a:rPr>
              <a:t> </a:t>
            </a:r>
            <a:r>
              <a:rPr sz="900" spc="-5" dirty="0">
                <a:latin typeface="Comic Sans MS"/>
                <a:cs typeface="Comic Sans MS"/>
              </a:rPr>
              <a:t>S1 mientras están fuera de línea.</a:t>
            </a:r>
            <a:r>
              <a:rPr sz="900" dirty="0">
                <a:latin typeface="Comic Sans MS"/>
                <a:cs typeface="Comic Sans MS"/>
              </a:rPr>
              <a:t> </a:t>
            </a:r>
            <a:r>
              <a:rPr sz="900" spc="-5" dirty="0">
                <a:latin typeface="Comic Sans MS"/>
                <a:cs typeface="Comic Sans MS"/>
              </a:rPr>
              <a:t>Una complicación de </a:t>
            </a:r>
            <a:r>
              <a:rPr sz="900" dirty="0">
                <a:latin typeface="Comic Sans MS"/>
                <a:cs typeface="Comic Sans MS"/>
              </a:rPr>
              <a:t> </a:t>
            </a:r>
            <a:r>
              <a:rPr sz="900" spc="-5" dirty="0">
                <a:latin typeface="Comic Sans MS"/>
                <a:cs typeface="Comic Sans MS"/>
              </a:rPr>
              <a:t>este</a:t>
            </a:r>
            <a:r>
              <a:rPr sz="900" spc="160" dirty="0">
                <a:latin typeface="Comic Sans MS"/>
                <a:cs typeface="Comic Sans MS"/>
              </a:rPr>
              <a:t> </a:t>
            </a:r>
            <a:r>
              <a:rPr sz="900" spc="-5" dirty="0">
                <a:latin typeface="Comic Sans MS"/>
                <a:cs typeface="Comic Sans MS"/>
              </a:rPr>
              <a:t>problema</a:t>
            </a:r>
            <a:r>
              <a:rPr sz="900" spc="165" dirty="0">
                <a:latin typeface="Comic Sans MS"/>
                <a:cs typeface="Comic Sans MS"/>
              </a:rPr>
              <a:t> </a:t>
            </a:r>
            <a:r>
              <a:rPr sz="900" spc="-5" dirty="0">
                <a:latin typeface="Comic Sans MS"/>
                <a:cs typeface="Comic Sans MS"/>
              </a:rPr>
              <a:t>es</a:t>
            </a:r>
            <a:r>
              <a:rPr sz="900" spc="160" dirty="0">
                <a:latin typeface="Comic Sans MS"/>
                <a:cs typeface="Comic Sans MS"/>
              </a:rPr>
              <a:t> </a:t>
            </a:r>
            <a:r>
              <a:rPr sz="900" spc="-5" dirty="0">
                <a:latin typeface="Comic Sans MS"/>
                <a:cs typeface="Comic Sans MS"/>
              </a:rPr>
              <a:t>la</a:t>
            </a:r>
            <a:r>
              <a:rPr sz="900" spc="165" dirty="0">
                <a:latin typeface="Comic Sans MS"/>
                <a:cs typeface="Comic Sans MS"/>
              </a:rPr>
              <a:t> </a:t>
            </a:r>
            <a:r>
              <a:rPr sz="900" spc="-5" dirty="0">
                <a:latin typeface="Comic Sans MS"/>
                <a:cs typeface="Comic Sans MS"/>
              </a:rPr>
              <a:t>posibilidad</a:t>
            </a:r>
            <a:r>
              <a:rPr sz="900" spc="155" dirty="0">
                <a:latin typeface="Comic Sans MS"/>
                <a:cs typeface="Comic Sans MS"/>
              </a:rPr>
              <a:t> </a:t>
            </a:r>
            <a:r>
              <a:rPr sz="900" spc="-5" dirty="0">
                <a:latin typeface="Comic Sans MS"/>
                <a:cs typeface="Comic Sans MS"/>
              </a:rPr>
              <a:t>de</a:t>
            </a:r>
            <a:r>
              <a:rPr sz="900" spc="160" dirty="0">
                <a:latin typeface="Comic Sans MS"/>
                <a:cs typeface="Comic Sans MS"/>
              </a:rPr>
              <a:t> </a:t>
            </a:r>
            <a:r>
              <a:rPr sz="900" spc="-5" dirty="0">
                <a:latin typeface="Comic Sans MS"/>
                <a:cs typeface="Comic Sans MS"/>
              </a:rPr>
              <a:t>que</a:t>
            </a:r>
            <a:r>
              <a:rPr sz="900" spc="155" dirty="0">
                <a:latin typeface="Comic Sans MS"/>
                <a:cs typeface="Comic Sans MS"/>
              </a:rPr>
              <a:t> </a:t>
            </a:r>
            <a:r>
              <a:rPr sz="900" spc="-5" dirty="0">
                <a:latin typeface="Comic Sans MS"/>
                <a:cs typeface="Comic Sans MS"/>
              </a:rPr>
              <a:t>algunas</a:t>
            </a:r>
            <a:r>
              <a:rPr sz="900" spc="160" dirty="0">
                <a:latin typeface="Comic Sans MS"/>
                <a:cs typeface="Comic Sans MS"/>
              </a:rPr>
              <a:t> </a:t>
            </a:r>
            <a:r>
              <a:rPr sz="900" spc="-5" dirty="0">
                <a:latin typeface="Comic Sans MS"/>
                <a:cs typeface="Comic Sans MS"/>
              </a:rPr>
              <a:t>o</a:t>
            </a:r>
            <a:r>
              <a:rPr sz="900" spc="155" dirty="0">
                <a:latin typeface="Comic Sans MS"/>
                <a:cs typeface="Comic Sans MS"/>
              </a:rPr>
              <a:t> </a:t>
            </a:r>
            <a:r>
              <a:rPr sz="900" spc="-5" dirty="0">
                <a:latin typeface="Comic Sans MS"/>
                <a:cs typeface="Comic Sans MS"/>
              </a:rPr>
              <a:t>todas </a:t>
            </a:r>
            <a:r>
              <a:rPr sz="900" spc="-254" dirty="0">
                <a:latin typeface="Comic Sans MS"/>
                <a:cs typeface="Comic Sans MS"/>
              </a:rPr>
              <a:t> </a:t>
            </a:r>
            <a:r>
              <a:rPr sz="900" spc="-5" dirty="0">
                <a:latin typeface="Comic Sans MS"/>
                <a:cs typeface="Comic Sans MS"/>
              </a:rPr>
              <a:t>las protecciones del generador, por una u otra razón, </a:t>
            </a:r>
            <a:r>
              <a:rPr sz="900" dirty="0">
                <a:latin typeface="Comic Sans MS"/>
                <a:cs typeface="Comic Sans MS"/>
              </a:rPr>
              <a:t> </a:t>
            </a:r>
            <a:r>
              <a:rPr sz="900" spc="-5" dirty="0">
                <a:latin typeface="Comic Sans MS"/>
                <a:cs typeface="Comic Sans MS"/>
              </a:rPr>
              <a:t>puedan</a:t>
            </a:r>
            <a:r>
              <a:rPr sz="900" dirty="0">
                <a:latin typeface="Comic Sans MS"/>
                <a:cs typeface="Comic Sans MS"/>
              </a:rPr>
              <a:t> </a:t>
            </a:r>
            <a:r>
              <a:rPr sz="900" spc="-5" dirty="0">
                <a:latin typeface="Comic Sans MS"/>
                <a:cs typeface="Comic Sans MS"/>
              </a:rPr>
              <a:t>estar</a:t>
            </a:r>
            <a:r>
              <a:rPr sz="900" spc="5" dirty="0">
                <a:latin typeface="Comic Sans MS"/>
                <a:cs typeface="Comic Sans MS"/>
              </a:rPr>
              <a:t> </a:t>
            </a:r>
            <a:r>
              <a:rPr sz="900" spc="-5" dirty="0">
                <a:latin typeface="Comic Sans MS"/>
                <a:cs typeface="Comic Sans MS"/>
              </a:rPr>
              <a:t>deshabilitadas</a:t>
            </a:r>
            <a:r>
              <a:rPr sz="900" spc="5" dirty="0">
                <a:latin typeface="Comic Sans MS"/>
                <a:cs typeface="Comic Sans MS"/>
              </a:rPr>
              <a:t> </a:t>
            </a:r>
            <a:r>
              <a:rPr sz="900" spc="-5" dirty="0">
                <a:latin typeface="Comic Sans MS"/>
                <a:cs typeface="Comic Sans MS"/>
              </a:rPr>
              <a:t>durante</a:t>
            </a:r>
            <a:r>
              <a:rPr sz="900" spc="5" dirty="0">
                <a:latin typeface="Comic Sans MS"/>
                <a:cs typeface="Comic Sans MS"/>
              </a:rPr>
              <a:t> </a:t>
            </a:r>
            <a:r>
              <a:rPr sz="900" spc="-5" dirty="0">
                <a:latin typeface="Comic Sans MS"/>
                <a:cs typeface="Comic Sans MS"/>
              </a:rPr>
              <a:t>este</a:t>
            </a:r>
            <a:r>
              <a:rPr sz="900" spc="5" dirty="0">
                <a:latin typeface="Comic Sans MS"/>
                <a:cs typeface="Comic Sans MS"/>
              </a:rPr>
              <a:t> </a:t>
            </a:r>
            <a:r>
              <a:rPr sz="900" spc="-5" dirty="0">
                <a:latin typeface="Comic Sans MS"/>
                <a:cs typeface="Comic Sans MS"/>
              </a:rPr>
              <a:t>periodo.</a:t>
            </a:r>
            <a:endParaRPr sz="900">
              <a:latin typeface="Comic Sans MS"/>
              <a:cs typeface="Comic Sans MS"/>
            </a:endParaRPr>
          </a:p>
        </p:txBody>
      </p:sp>
      <p:sp>
        <p:nvSpPr>
          <p:cNvPr id="3" name="object 3"/>
          <p:cNvSpPr txBox="1"/>
          <p:nvPr/>
        </p:nvSpPr>
        <p:spPr>
          <a:xfrm>
            <a:off x="5942189" y="3736417"/>
            <a:ext cx="3054350" cy="129984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Otra trayectoria para la energización inadvertida de un </a:t>
            </a:r>
            <a:r>
              <a:rPr sz="900" dirty="0">
                <a:latin typeface="Comic Sans MS"/>
                <a:cs typeface="Comic Sans MS"/>
              </a:rPr>
              <a:t> </a:t>
            </a:r>
            <a:r>
              <a:rPr sz="900" spc="-5" dirty="0">
                <a:latin typeface="Comic Sans MS"/>
                <a:cs typeface="Comic Sans MS"/>
              </a:rPr>
              <a:t>generador es a través del sistema de auxiliares de la </a:t>
            </a:r>
            <a:r>
              <a:rPr sz="900" dirty="0">
                <a:latin typeface="Comic Sans MS"/>
                <a:cs typeface="Comic Sans MS"/>
              </a:rPr>
              <a:t> </a:t>
            </a:r>
            <a:r>
              <a:rPr sz="900" spc="-5" dirty="0">
                <a:latin typeface="Comic Sans MS"/>
                <a:cs typeface="Comic Sans MS"/>
              </a:rPr>
              <a:t>unidad por el cierre accidental de los interruptores del </a:t>
            </a:r>
            <a:r>
              <a:rPr sz="900" dirty="0">
                <a:latin typeface="Comic Sans MS"/>
                <a:cs typeface="Comic Sans MS"/>
              </a:rPr>
              <a:t> </a:t>
            </a:r>
            <a:r>
              <a:rPr sz="900" spc="-5" dirty="0">
                <a:latin typeface="Comic Sans MS"/>
                <a:cs typeface="Comic Sans MS"/>
              </a:rPr>
              <a:t>transformador</a:t>
            </a:r>
            <a:r>
              <a:rPr sz="900" dirty="0">
                <a:latin typeface="Comic Sans MS"/>
                <a:cs typeface="Comic Sans MS"/>
              </a:rPr>
              <a:t> </a:t>
            </a:r>
            <a:r>
              <a:rPr sz="900" spc="-5" dirty="0">
                <a:latin typeface="Comic Sans MS"/>
                <a:cs typeface="Comic Sans MS"/>
              </a:rPr>
              <a:t>auxiliar</a:t>
            </a:r>
            <a:r>
              <a:rPr sz="900" dirty="0">
                <a:latin typeface="Comic Sans MS"/>
                <a:cs typeface="Comic Sans MS"/>
              </a:rPr>
              <a:t> </a:t>
            </a:r>
            <a:r>
              <a:rPr sz="900" spc="-5" dirty="0">
                <a:latin typeface="Comic Sans MS"/>
                <a:cs typeface="Comic Sans MS"/>
              </a:rPr>
              <a:t>(C</a:t>
            </a:r>
            <a:r>
              <a:rPr sz="900" dirty="0">
                <a:latin typeface="Comic Sans MS"/>
                <a:cs typeface="Comic Sans MS"/>
              </a:rPr>
              <a:t> </a:t>
            </a:r>
            <a:r>
              <a:rPr sz="900" spc="-5" dirty="0">
                <a:latin typeface="Comic Sans MS"/>
                <a:cs typeface="Comic Sans MS"/>
              </a:rPr>
              <a:t>ó</a:t>
            </a:r>
            <a:r>
              <a:rPr sz="900" dirty="0">
                <a:latin typeface="Comic Sans MS"/>
                <a:cs typeface="Comic Sans MS"/>
              </a:rPr>
              <a:t> </a:t>
            </a:r>
            <a:r>
              <a:rPr sz="900" spc="-5" dirty="0">
                <a:latin typeface="Comic Sans MS"/>
                <a:cs typeface="Comic Sans MS"/>
              </a:rPr>
              <a:t>D).</a:t>
            </a:r>
            <a:r>
              <a:rPr sz="900" dirty="0">
                <a:latin typeface="Comic Sans MS"/>
                <a:cs typeface="Comic Sans MS"/>
              </a:rPr>
              <a:t> </a:t>
            </a:r>
            <a:r>
              <a:rPr sz="900" spc="-5" dirty="0">
                <a:latin typeface="Comic Sans MS"/>
                <a:cs typeface="Comic Sans MS"/>
              </a:rPr>
              <a:t>Debido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mayor </a:t>
            </a:r>
            <a:r>
              <a:rPr sz="900" dirty="0">
                <a:latin typeface="Comic Sans MS"/>
                <a:cs typeface="Comic Sans MS"/>
              </a:rPr>
              <a:t> </a:t>
            </a:r>
            <a:r>
              <a:rPr sz="900" spc="-5" dirty="0">
                <a:latin typeface="Comic Sans MS"/>
                <a:cs typeface="Comic Sans MS"/>
              </a:rPr>
              <a:t>impedancia en esta trayectoria, las corrientes y el daño </a:t>
            </a:r>
            <a:r>
              <a:rPr sz="900" dirty="0">
                <a:latin typeface="Comic Sans MS"/>
                <a:cs typeface="Comic Sans MS"/>
              </a:rPr>
              <a:t> </a:t>
            </a:r>
            <a:r>
              <a:rPr sz="900" spc="-5" dirty="0">
                <a:latin typeface="Comic Sans MS"/>
                <a:cs typeface="Comic Sans MS"/>
              </a:rPr>
              <a:t>resultante</a:t>
            </a:r>
            <a:r>
              <a:rPr sz="900" spc="190" dirty="0">
                <a:latin typeface="Comic Sans MS"/>
                <a:cs typeface="Comic Sans MS"/>
              </a:rPr>
              <a:t> </a:t>
            </a:r>
            <a:r>
              <a:rPr sz="900" spc="-5" dirty="0">
                <a:latin typeface="Comic Sans MS"/>
                <a:cs typeface="Comic Sans MS"/>
              </a:rPr>
              <a:t>son</a:t>
            </a:r>
            <a:r>
              <a:rPr sz="900" spc="190" dirty="0">
                <a:latin typeface="Comic Sans MS"/>
                <a:cs typeface="Comic Sans MS"/>
              </a:rPr>
              <a:t> </a:t>
            </a:r>
            <a:r>
              <a:rPr sz="900" spc="-5" dirty="0">
                <a:latin typeface="Comic Sans MS"/>
                <a:cs typeface="Comic Sans MS"/>
              </a:rPr>
              <a:t>mucho</a:t>
            </a:r>
            <a:r>
              <a:rPr sz="900" spc="190" dirty="0">
                <a:latin typeface="Comic Sans MS"/>
                <a:cs typeface="Comic Sans MS"/>
              </a:rPr>
              <a:t> </a:t>
            </a:r>
            <a:r>
              <a:rPr sz="900" spc="-5" dirty="0">
                <a:latin typeface="Comic Sans MS"/>
                <a:cs typeface="Comic Sans MS"/>
              </a:rPr>
              <a:t>menores</a:t>
            </a:r>
            <a:r>
              <a:rPr sz="900" spc="190" dirty="0">
                <a:latin typeface="Comic Sans MS"/>
                <a:cs typeface="Comic Sans MS"/>
              </a:rPr>
              <a:t> </a:t>
            </a:r>
            <a:r>
              <a:rPr sz="900" spc="-5" dirty="0">
                <a:latin typeface="Comic Sans MS"/>
                <a:cs typeface="Comic Sans MS"/>
              </a:rPr>
              <a:t>que</a:t>
            </a:r>
            <a:r>
              <a:rPr sz="900" spc="195" dirty="0">
                <a:latin typeface="Comic Sans MS"/>
                <a:cs typeface="Comic Sans MS"/>
              </a:rPr>
              <a:t> </a:t>
            </a:r>
            <a:r>
              <a:rPr sz="900" spc="-5" dirty="0">
                <a:latin typeface="Comic Sans MS"/>
                <a:cs typeface="Comic Sans MS"/>
              </a:rPr>
              <a:t>los</a:t>
            </a:r>
            <a:r>
              <a:rPr sz="900" spc="190" dirty="0">
                <a:latin typeface="Comic Sans MS"/>
                <a:cs typeface="Comic Sans MS"/>
              </a:rPr>
              <a:t> </a:t>
            </a:r>
            <a:r>
              <a:rPr sz="900" spc="-5" dirty="0">
                <a:latin typeface="Comic Sans MS"/>
                <a:cs typeface="Comic Sans MS"/>
              </a:rPr>
              <a:t>experimentados </a:t>
            </a:r>
            <a:r>
              <a:rPr sz="900" spc="-254" dirty="0">
                <a:latin typeface="Comic Sans MS"/>
                <a:cs typeface="Comic Sans MS"/>
              </a:rPr>
              <a:t> </a:t>
            </a:r>
            <a:r>
              <a:rPr sz="900" spc="-5" dirty="0">
                <a:latin typeface="Comic Sans MS"/>
                <a:cs typeface="Comic Sans MS"/>
              </a:rPr>
              <a:t>por el generador cuando es energizado desde el sistema </a:t>
            </a:r>
            <a:r>
              <a:rPr sz="900" dirty="0">
                <a:latin typeface="Comic Sans MS"/>
                <a:cs typeface="Comic Sans MS"/>
              </a:rPr>
              <a:t> </a:t>
            </a:r>
            <a:r>
              <a:rPr sz="900" spc="-5" dirty="0">
                <a:latin typeface="Comic Sans MS"/>
                <a:cs typeface="Comic Sans MS"/>
              </a:rPr>
              <a:t>de potencia.</a:t>
            </a:r>
            <a:endParaRPr sz="900">
              <a:latin typeface="Comic Sans MS"/>
              <a:cs typeface="Comic Sans MS"/>
            </a:endParaRPr>
          </a:p>
        </p:txBody>
      </p:sp>
      <p:sp>
        <p:nvSpPr>
          <p:cNvPr id="4" name="object 4"/>
          <p:cNvSpPr txBox="1"/>
          <p:nvPr/>
        </p:nvSpPr>
        <p:spPr>
          <a:xfrm>
            <a:off x="5942190" y="5474982"/>
            <a:ext cx="3054985" cy="3528695"/>
          </a:xfrm>
          <a:prstGeom prst="rect">
            <a:avLst/>
          </a:prstGeom>
        </p:spPr>
        <p:txBody>
          <a:bodyPr vert="horz" wrap="square" lIns="0" tIns="34290" rIns="0" bIns="0" rtlCol="0">
            <a:spAutoFit/>
          </a:bodyPr>
          <a:lstStyle/>
          <a:p>
            <a:pPr marL="12700" algn="just">
              <a:spcBef>
                <a:spcPts val="270"/>
              </a:spcBef>
            </a:pPr>
            <a:r>
              <a:rPr sz="900" b="1" spc="-5" dirty="0">
                <a:latin typeface="Comic Sans MS"/>
                <a:cs typeface="Comic Sans MS"/>
              </a:rPr>
              <a:t>ARQUEO</a:t>
            </a:r>
            <a:r>
              <a:rPr sz="900" b="1" spc="75" dirty="0">
                <a:latin typeface="Comic Sans MS"/>
                <a:cs typeface="Comic Sans MS"/>
              </a:rPr>
              <a:t> </a:t>
            </a:r>
            <a:r>
              <a:rPr sz="900" b="1" spc="-5" dirty="0">
                <a:latin typeface="Comic Sans MS"/>
                <a:cs typeface="Comic Sans MS"/>
              </a:rPr>
              <a:t>DE</a:t>
            </a:r>
            <a:r>
              <a:rPr sz="900" b="1" spc="70" dirty="0">
                <a:latin typeface="Comic Sans MS"/>
                <a:cs typeface="Comic Sans MS"/>
              </a:rPr>
              <a:t> </a:t>
            </a:r>
            <a:r>
              <a:rPr sz="900" b="1" spc="-5" dirty="0">
                <a:latin typeface="Comic Sans MS"/>
                <a:cs typeface="Comic Sans MS"/>
              </a:rPr>
              <a:t>LOS</a:t>
            </a:r>
            <a:r>
              <a:rPr sz="900" b="1" spc="65" dirty="0">
                <a:latin typeface="Comic Sans MS"/>
                <a:cs typeface="Comic Sans MS"/>
              </a:rPr>
              <a:t> </a:t>
            </a:r>
            <a:r>
              <a:rPr sz="900" b="1" spc="-5" dirty="0">
                <a:latin typeface="Comic Sans MS"/>
                <a:cs typeface="Comic Sans MS"/>
              </a:rPr>
              <a:t>CONTACTOS</a:t>
            </a:r>
            <a:r>
              <a:rPr sz="900" b="1" spc="65" dirty="0">
                <a:latin typeface="Comic Sans MS"/>
                <a:cs typeface="Comic Sans MS"/>
              </a:rPr>
              <a:t> </a:t>
            </a:r>
            <a:r>
              <a:rPr sz="900" b="1" spc="-5" dirty="0">
                <a:latin typeface="Comic Sans MS"/>
                <a:cs typeface="Comic Sans MS"/>
              </a:rPr>
              <a:t>DEL</a:t>
            </a:r>
            <a:r>
              <a:rPr sz="900" b="1" spc="65" dirty="0">
                <a:latin typeface="Comic Sans MS"/>
                <a:cs typeface="Comic Sans MS"/>
              </a:rPr>
              <a:t> </a:t>
            </a:r>
            <a:r>
              <a:rPr sz="900" b="1" spc="-5" dirty="0">
                <a:latin typeface="Comic Sans MS"/>
                <a:cs typeface="Comic Sans MS"/>
              </a:rPr>
              <a:t>INTERRUPTOR:</a:t>
            </a:r>
            <a:endParaRPr sz="900">
              <a:latin typeface="Comic Sans MS"/>
              <a:cs typeface="Comic Sans MS"/>
            </a:endParaRPr>
          </a:p>
          <a:p>
            <a:pPr marL="12700" marR="5080" algn="just">
              <a:lnSpc>
                <a:spcPct val="116100"/>
              </a:lnSpc>
            </a:pPr>
            <a:r>
              <a:rPr sz="900" spc="-5" dirty="0">
                <a:latin typeface="Comic Sans MS"/>
                <a:cs typeface="Comic Sans MS"/>
              </a:rPr>
              <a:t>El</a:t>
            </a:r>
            <a:r>
              <a:rPr sz="900" dirty="0">
                <a:latin typeface="Comic Sans MS"/>
                <a:cs typeface="Comic Sans MS"/>
              </a:rPr>
              <a:t> </a:t>
            </a:r>
            <a:r>
              <a:rPr sz="900" spc="-5" dirty="0">
                <a:latin typeface="Comic Sans MS"/>
                <a:cs typeface="Comic Sans MS"/>
              </a:rPr>
              <a:t>esfuerzo</a:t>
            </a:r>
            <a:r>
              <a:rPr sz="900" dirty="0">
                <a:latin typeface="Comic Sans MS"/>
                <a:cs typeface="Comic Sans MS"/>
              </a:rPr>
              <a:t> </a:t>
            </a:r>
            <a:r>
              <a:rPr sz="900" spc="-5" dirty="0">
                <a:latin typeface="Comic Sans MS"/>
                <a:cs typeface="Comic Sans MS"/>
              </a:rPr>
              <a:t>dieléctrico</a:t>
            </a:r>
            <a:r>
              <a:rPr sz="900" dirty="0">
                <a:latin typeface="Comic Sans MS"/>
                <a:cs typeface="Comic Sans MS"/>
              </a:rPr>
              <a:t> </a:t>
            </a:r>
            <a:r>
              <a:rPr sz="900" spc="-5" dirty="0">
                <a:latin typeface="Comic Sans MS"/>
                <a:cs typeface="Comic Sans MS"/>
              </a:rPr>
              <a:t>extremo</a:t>
            </a:r>
            <a:r>
              <a:rPr sz="900" dirty="0">
                <a:latin typeface="Comic Sans MS"/>
                <a:cs typeface="Comic Sans MS"/>
              </a:rPr>
              <a:t> </a:t>
            </a:r>
            <a:r>
              <a:rPr sz="900" spc="-5" dirty="0">
                <a:latin typeface="Comic Sans MS"/>
                <a:cs typeface="Comic Sans MS"/>
              </a:rPr>
              <a:t>asociado</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los </a:t>
            </a:r>
            <a:r>
              <a:rPr sz="900"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A.T.</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E.A.T.</a:t>
            </a:r>
            <a:r>
              <a:rPr sz="900" dirty="0">
                <a:latin typeface="Comic Sans MS"/>
                <a:cs typeface="Comic Sans MS"/>
              </a:rPr>
              <a:t> </a:t>
            </a:r>
            <a:r>
              <a:rPr sz="900" spc="-5" dirty="0">
                <a:latin typeface="Comic Sans MS"/>
                <a:cs typeface="Comic Sans MS"/>
              </a:rPr>
              <a:t>y</a:t>
            </a:r>
            <a:r>
              <a:rPr sz="900" spc="260" dirty="0">
                <a:latin typeface="Comic Sans MS"/>
                <a:cs typeface="Comic Sans MS"/>
              </a:rPr>
              <a:t> </a:t>
            </a:r>
            <a:r>
              <a:rPr sz="900" spc="-5" dirty="0">
                <a:latin typeface="Comic Sans MS"/>
                <a:cs typeface="Comic Sans MS"/>
              </a:rPr>
              <a:t>el</a:t>
            </a:r>
            <a:r>
              <a:rPr sz="900" spc="260" dirty="0">
                <a:latin typeface="Comic Sans MS"/>
                <a:cs typeface="Comic Sans MS"/>
              </a:rPr>
              <a:t> </a:t>
            </a:r>
            <a:r>
              <a:rPr sz="900" spc="-5" dirty="0">
                <a:latin typeface="Comic Sans MS"/>
                <a:cs typeface="Comic Sans MS"/>
              </a:rPr>
              <a:t>pequeño </a:t>
            </a:r>
            <a:r>
              <a:rPr sz="900" dirty="0">
                <a:latin typeface="Comic Sans MS"/>
                <a:cs typeface="Comic Sans MS"/>
              </a:rPr>
              <a:t> </a:t>
            </a:r>
            <a:r>
              <a:rPr sz="900" spc="-5" dirty="0">
                <a:latin typeface="Comic Sans MS"/>
                <a:cs typeface="Comic Sans MS"/>
              </a:rPr>
              <a:t>espaciamiento de aire entre contactos asociados con sus </a:t>
            </a:r>
            <a:r>
              <a:rPr sz="900" dirty="0">
                <a:latin typeface="Comic Sans MS"/>
                <a:cs typeface="Comic Sans MS"/>
              </a:rPr>
              <a:t> </a:t>
            </a:r>
            <a:r>
              <a:rPr sz="900" spc="-5" dirty="0">
                <a:latin typeface="Comic Sans MS"/>
                <a:cs typeface="Comic Sans MS"/>
              </a:rPr>
              <a:t>requerimientos de interrupción de alta rapidez pueden </a:t>
            </a:r>
            <a:r>
              <a:rPr sz="900" dirty="0">
                <a:latin typeface="Comic Sans MS"/>
                <a:cs typeface="Comic Sans MS"/>
              </a:rPr>
              <a:t> </a:t>
            </a:r>
            <a:r>
              <a:rPr sz="900" spc="-5" dirty="0">
                <a:latin typeface="Comic Sans MS"/>
                <a:cs typeface="Comic Sans MS"/>
              </a:rPr>
              <a:t>conducir</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arqueo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contactos.</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arqueo</a:t>
            </a:r>
            <a:r>
              <a:rPr sz="900" spc="254"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contactos (generalmente uno o dos polos) es otro método </a:t>
            </a:r>
            <a:r>
              <a:rPr sz="900" spc="-254"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cual</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generadores</a:t>
            </a:r>
            <a:r>
              <a:rPr sz="900" dirty="0">
                <a:latin typeface="Comic Sans MS"/>
                <a:cs typeface="Comic Sans MS"/>
              </a:rPr>
              <a:t> </a:t>
            </a:r>
            <a:r>
              <a:rPr sz="900" spc="-5" dirty="0">
                <a:latin typeface="Comic Sans MS"/>
                <a:cs typeface="Comic Sans MS"/>
              </a:rPr>
              <a:t>han</a:t>
            </a:r>
            <a:r>
              <a:rPr sz="900" dirty="0">
                <a:latin typeface="Comic Sans MS"/>
                <a:cs typeface="Comic Sans MS"/>
              </a:rPr>
              <a:t> </a:t>
            </a:r>
            <a:r>
              <a:rPr sz="900" spc="-5" dirty="0">
                <a:latin typeface="Comic Sans MS"/>
                <a:cs typeface="Comic Sans MS"/>
              </a:rPr>
              <a:t>sido</a:t>
            </a:r>
            <a:r>
              <a:rPr sz="900" dirty="0">
                <a:latin typeface="Comic Sans MS"/>
                <a:cs typeface="Comic Sans MS"/>
              </a:rPr>
              <a:t> </a:t>
            </a:r>
            <a:r>
              <a:rPr sz="900" spc="-5" dirty="0">
                <a:latin typeface="Comic Sans MS"/>
                <a:cs typeface="Comic Sans MS"/>
              </a:rPr>
              <a:t>energizados </a:t>
            </a:r>
            <a:r>
              <a:rPr sz="900" spc="-254" dirty="0">
                <a:latin typeface="Comic Sans MS"/>
                <a:cs typeface="Comic Sans MS"/>
              </a:rPr>
              <a:t> </a:t>
            </a:r>
            <a:r>
              <a:rPr sz="900" spc="-5" dirty="0">
                <a:latin typeface="Comic Sans MS"/>
                <a:cs typeface="Comic Sans MS"/>
              </a:rPr>
              <a:t>inadvertidamente.</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riesgo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arqueo</a:t>
            </a:r>
            <a:r>
              <a:rPr sz="900" spc="254" dirty="0">
                <a:latin typeface="Comic Sans MS"/>
                <a:cs typeface="Comic Sans MS"/>
              </a:rPr>
              <a:t> </a:t>
            </a:r>
            <a:r>
              <a:rPr sz="900" spc="-5" dirty="0">
                <a:latin typeface="Comic Sans MS"/>
                <a:cs typeface="Comic Sans MS"/>
              </a:rPr>
              <a:t>es</a:t>
            </a:r>
            <a:r>
              <a:rPr sz="900" spc="260" dirty="0">
                <a:latin typeface="Comic Sans MS"/>
                <a:cs typeface="Comic Sans MS"/>
              </a:rPr>
              <a:t> </a:t>
            </a:r>
            <a:r>
              <a:rPr sz="900" spc="-5" dirty="0">
                <a:latin typeface="Comic Sans MS"/>
                <a:cs typeface="Comic Sans MS"/>
              </a:rPr>
              <a:t>mucho </a:t>
            </a:r>
            <a:r>
              <a:rPr sz="900" dirty="0">
                <a:latin typeface="Comic Sans MS"/>
                <a:cs typeface="Comic Sans MS"/>
              </a:rPr>
              <a:t> </a:t>
            </a:r>
            <a:r>
              <a:rPr sz="900" spc="-5" dirty="0">
                <a:latin typeface="Comic Sans MS"/>
                <a:cs typeface="Comic Sans MS"/>
              </a:rPr>
              <a:t>mayor</a:t>
            </a:r>
            <a:r>
              <a:rPr sz="900" spc="150" dirty="0">
                <a:latin typeface="Comic Sans MS"/>
                <a:cs typeface="Comic Sans MS"/>
              </a:rPr>
              <a:t> </a:t>
            </a:r>
            <a:r>
              <a:rPr sz="900" spc="-5" dirty="0">
                <a:latin typeface="Comic Sans MS"/>
                <a:cs typeface="Comic Sans MS"/>
              </a:rPr>
              <a:t>justo</a:t>
            </a:r>
            <a:r>
              <a:rPr sz="900" spc="150" dirty="0">
                <a:latin typeface="Comic Sans MS"/>
                <a:cs typeface="Comic Sans MS"/>
              </a:rPr>
              <a:t> </a:t>
            </a:r>
            <a:r>
              <a:rPr sz="900" spc="-5" dirty="0">
                <a:latin typeface="Comic Sans MS"/>
                <a:cs typeface="Comic Sans MS"/>
              </a:rPr>
              <a:t>antes</a:t>
            </a:r>
            <a:r>
              <a:rPr sz="900" spc="150" dirty="0">
                <a:latin typeface="Comic Sans MS"/>
                <a:cs typeface="Comic Sans MS"/>
              </a:rPr>
              <a:t> </a:t>
            </a:r>
            <a:r>
              <a:rPr sz="900" spc="-5" dirty="0">
                <a:latin typeface="Comic Sans MS"/>
                <a:cs typeface="Comic Sans MS"/>
              </a:rPr>
              <a:t>de</a:t>
            </a:r>
            <a:r>
              <a:rPr sz="900" spc="150" dirty="0">
                <a:latin typeface="Comic Sans MS"/>
                <a:cs typeface="Comic Sans MS"/>
              </a:rPr>
              <a:t> </a:t>
            </a:r>
            <a:r>
              <a:rPr sz="900" spc="-5" dirty="0">
                <a:latin typeface="Comic Sans MS"/>
                <a:cs typeface="Comic Sans MS"/>
              </a:rPr>
              <a:t>la</a:t>
            </a:r>
            <a:r>
              <a:rPr sz="900" spc="150" dirty="0">
                <a:latin typeface="Comic Sans MS"/>
                <a:cs typeface="Comic Sans MS"/>
              </a:rPr>
              <a:t> </a:t>
            </a:r>
            <a:r>
              <a:rPr sz="900" spc="-5" dirty="0">
                <a:latin typeface="Comic Sans MS"/>
                <a:cs typeface="Comic Sans MS"/>
              </a:rPr>
              <a:t>sincronización</a:t>
            </a:r>
            <a:r>
              <a:rPr sz="900" spc="145" dirty="0">
                <a:latin typeface="Comic Sans MS"/>
                <a:cs typeface="Comic Sans MS"/>
              </a:rPr>
              <a:t> </a:t>
            </a:r>
            <a:r>
              <a:rPr sz="900" spc="-5" dirty="0">
                <a:latin typeface="Comic Sans MS"/>
                <a:cs typeface="Comic Sans MS"/>
              </a:rPr>
              <a:t>o</a:t>
            </a:r>
            <a:r>
              <a:rPr sz="900" spc="150" dirty="0">
                <a:latin typeface="Comic Sans MS"/>
                <a:cs typeface="Comic Sans MS"/>
              </a:rPr>
              <a:t> </a:t>
            </a:r>
            <a:r>
              <a:rPr sz="900" spc="-5" dirty="0">
                <a:latin typeface="Comic Sans MS"/>
                <a:cs typeface="Comic Sans MS"/>
              </a:rPr>
              <a:t>justo</a:t>
            </a:r>
            <a:r>
              <a:rPr sz="900" spc="150" dirty="0">
                <a:latin typeface="Comic Sans MS"/>
                <a:cs typeface="Comic Sans MS"/>
              </a:rPr>
              <a:t> </a:t>
            </a:r>
            <a:r>
              <a:rPr sz="900" spc="-5" dirty="0">
                <a:latin typeface="Comic Sans MS"/>
                <a:cs typeface="Comic Sans MS"/>
              </a:rPr>
              <a:t>después </a:t>
            </a:r>
            <a:r>
              <a:rPr sz="900" spc="-254" dirty="0">
                <a:latin typeface="Comic Sans MS"/>
                <a:cs typeface="Comic Sans MS"/>
              </a:rPr>
              <a:t> </a:t>
            </a:r>
            <a:r>
              <a:rPr sz="900" spc="-5" dirty="0">
                <a:latin typeface="Comic Sans MS"/>
                <a:cs typeface="Comic Sans MS"/>
              </a:rPr>
              <a:t>de que la unidad es removida de servicio.</a:t>
            </a:r>
            <a:r>
              <a:rPr sz="900" dirty="0">
                <a:latin typeface="Comic Sans MS"/>
                <a:cs typeface="Comic Sans MS"/>
              </a:rPr>
              <a:t> </a:t>
            </a:r>
            <a:r>
              <a:rPr sz="900" spc="-5" dirty="0">
                <a:latin typeface="Comic Sans MS"/>
                <a:cs typeface="Comic Sans MS"/>
              </a:rPr>
              <a:t>Durante este </a:t>
            </a:r>
            <a:r>
              <a:rPr sz="900" dirty="0">
                <a:latin typeface="Comic Sans MS"/>
                <a:cs typeface="Comic Sans MS"/>
              </a:rPr>
              <a:t> </a:t>
            </a:r>
            <a:r>
              <a:rPr sz="900" spc="-5" dirty="0">
                <a:latin typeface="Comic Sans MS"/>
                <a:cs typeface="Comic Sans MS"/>
              </a:rPr>
              <a:t>periodo, la tensión a través del interruptor de generador </a:t>
            </a:r>
            <a:r>
              <a:rPr sz="900" dirty="0">
                <a:latin typeface="Comic Sans MS"/>
                <a:cs typeface="Comic Sans MS"/>
              </a:rPr>
              <a:t> </a:t>
            </a:r>
            <a:r>
              <a:rPr sz="900" spc="-5" dirty="0">
                <a:latin typeface="Comic Sans MS"/>
                <a:cs typeface="Comic Sans MS"/>
              </a:rPr>
              <a:t>abierto puede ser dos veces el normal según la unidad se </a:t>
            </a:r>
            <a:r>
              <a:rPr sz="900" dirty="0">
                <a:latin typeface="Comic Sans MS"/>
                <a:cs typeface="Comic Sans MS"/>
              </a:rPr>
              <a:t> </a:t>
            </a:r>
            <a:r>
              <a:rPr sz="900" spc="-5" dirty="0">
                <a:latin typeface="Comic Sans MS"/>
                <a:cs typeface="Comic Sans MS"/>
              </a:rPr>
              <a:t>deslice</a:t>
            </a:r>
            <a:r>
              <a:rPr sz="900" dirty="0">
                <a:latin typeface="Comic Sans MS"/>
                <a:cs typeface="Comic Sans MS"/>
              </a:rPr>
              <a:t> </a:t>
            </a:r>
            <a:r>
              <a:rPr sz="900" spc="-5" dirty="0">
                <a:latin typeface="Comic Sans MS"/>
                <a:cs typeface="Comic Sans MS"/>
              </a:rPr>
              <a:t>angularmente con el sistema.</a:t>
            </a:r>
            <a:r>
              <a:rPr sz="900" dirty="0">
                <a:latin typeface="Comic Sans MS"/>
                <a:cs typeface="Comic Sans MS"/>
              </a:rPr>
              <a:t> </a:t>
            </a:r>
            <a:r>
              <a:rPr sz="900" spc="-5" dirty="0">
                <a:latin typeface="Comic Sans MS"/>
                <a:cs typeface="Comic Sans MS"/>
              </a:rPr>
              <a:t>Una pérdida de </a:t>
            </a:r>
            <a:r>
              <a:rPr sz="900" dirty="0">
                <a:latin typeface="Comic Sans MS"/>
                <a:cs typeface="Comic Sans MS"/>
              </a:rPr>
              <a:t> </a:t>
            </a:r>
            <a:r>
              <a:rPr sz="900" spc="-5" dirty="0">
                <a:latin typeface="Comic Sans MS"/>
                <a:cs typeface="Comic Sans MS"/>
              </a:rPr>
              <a:t>presión</a:t>
            </a:r>
            <a:r>
              <a:rPr sz="900" spc="335" dirty="0">
                <a:latin typeface="Comic Sans MS"/>
                <a:cs typeface="Comic Sans MS"/>
              </a:rPr>
              <a:t> </a:t>
            </a:r>
            <a:r>
              <a:rPr sz="900" spc="-5" dirty="0">
                <a:latin typeface="Comic Sans MS"/>
                <a:cs typeface="Comic Sans MS"/>
              </a:rPr>
              <a:t>en</a:t>
            </a:r>
            <a:r>
              <a:rPr sz="900" spc="340" dirty="0">
                <a:latin typeface="Comic Sans MS"/>
                <a:cs typeface="Comic Sans MS"/>
              </a:rPr>
              <a:t> </a:t>
            </a:r>
            <a:r>
              <a:rPr sz="900" spc="-5" dirty="0">
                <a:latin typeface="Comic Sans MS"/>
                <a:cs typeface="Comic Sans MS"/>
              </a:rPr>
              <a:t>algunos</a:t>
            </a:r>
            <a:r>
              <a:rPr sz="900" spc="335" dirty="0">
                <a:latin typeface="Comic Sans MS"/>
                <a:cs typeface="Comic Sans MS"/>
              </a:rPr>
              <a:t> </a:t>
            </a:r>
            <a:r>
              <a:rPr sz="900" spc="-5" dirty="0">
                <a:latin typeface="Comic Sans MS"/>
                <a:cs typeface="Comic Sans MS"/>
              </a:rPr>
              <a:t>tipos</a:t>
            </a:r>
            <a:r>
              <a:rPr sz="900" spc="340" dirty="0">
                <a:latin typeface="Comic Sans MS"/>
                <a:cs typeface="Comic Sans MS"/>
              </a:rPr>
              <a:t> </a:t>
            </a:r>
            <a:r>
              <a:rPr sz="900" spc="-5" dirty="0">
                <a:latin typeface="Comic Sans MS"/>
                <a:cs typeface="Comic Sans MS"/>
              </a:rPr>
              <a:t>de</a:t>
            </a:r>
            <a:r>
              <a:rPr sz="900" spc="330" dirty="0">
                <a:latin typeface="Comic Sans MS"/>
                <a:cs typeface="Comic Sans MS"/>
              </a:rPr>
              <a:t> </a:t>
            </a:r>
            <a:r>
              <a:rPr sz="900" spc="-5" dirty="0">
                <a:latin typeface="Comic Sans MS"/>
                <a:cs typeface="Comic Sans MS"/>
              </a:rPr>
              <a:t>interruptores</a:t>
            </a:r>
            <a:r>
              <a:rPr sz="900" spc="335" dirty="0">
                <a:latin typeface="Comic Sans MS"/>
                <a:cs typeface="Comic Sans MS"/>
              </a:rPr>
              <a:t> </a:t>
            </a:r>
            <a:r>
              <a:rPr sz="900" spc="-5" dirty="0">
                <a:latin typeface="Comic Sans MS"/>
                <a:cs typeface="Comic Sans MS"/>
              </a:rPr>
              <a:t>de</a:t>
            </a:r>
            <a:r>
              <a:rPr sz="900" spc="335" dirty="0">
                <a:latin typeface="Comic Sans MS"/>
                <a:cs typeface="Comic Sans MS"/>
              </a:rPr>
              <a:t> </a:t>
            </a:r>
            <a:r>
              <a:rPr sz="900" spc="-5" dirty="0">
                <a:latin typeface="Comic Sans MS"/>
                <a:cs typeface="Comic Sans MS"/>
              </a:rPr>
              <a:t>A.T.</a:t>
            </a:r>
            <a:r>
              <a:rPr sz="900" spc="330" dirty="0">
                <a:latin typeface="Comic Sans MS"/>
                <a:cs typeface="Comic Sans MS"/>
              </a:rPr>
              <a:t> </a:t>
            </a:r>
            <a:r>
              <a:rPr sz="900" spc="-5" dirty="0">
                <a:latin typeface="Comic Sans MS"/>
                <a:cs typeface="Comic Sans MS"/>
              </a:rPr>
              <a:t>y</a:t>
            </a:r>
            <a:endParaRPr sz="900">
              <a:latin typeface="Comic Sans MS"/>
              <a:cs typeface="Comic Sans MS"/>
            </a:endParaRPr>
          </a:p>
          <a:p>
            <a:pPr marL="12700" marR="6350" algn="just">
              <a:lnSpc>
                <a:spcPct val="116100"/>
              </a:lnSpc>
            </a:pPr>
            <a:r>
              <a:rPr sz="900" spc="-5" dirty="0">
                <a:latin typeface="Comic Sans MS"/>
                <a:cs typeface="Comic Sans MS"/>
              </a:rPr>
              <a:t>E.A.T.</a:t>
            </a:r>
            <a:r>
              <a:rPr sz="900"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período</a:t>
            </a:r>
            <a:r>
              <a:rPr sz="900" dirty="0">
                <a:latin typeface="Comic Sans MS"/>
                <a:cs typeface="Comic Sans MS"/>
              </a:rPr>
              <a:t> </a:t>
            </a:r>
            <a:r>
              <a:rPr sz="900" spc="-5" dirty="0">
                <a:latin typeface="Comic Sans MS"/>
                <a:cs typeface="Comic Sans MS"/>
              </a:rPr>
              <a:t>pueden</a:t>
            </a:r>
            <a:r>
              <a:rPr sz="900" spc="254" dirty="0">
                <a:latin typeface="Comic Sans MS"/>
                <a:cs typeface="Comic Sans MS"/>
              </a:rPr>
              <a:t> </a:t>
            </a:r>
            <a:r>
              <a:rPr sz="900" spc="-5" dirty="0">
                <a:latin typeface="Comic Sans MS"/>
                <a:cs typeface="Comic Sans MS"/>
              </a:rPr>
              <a:t>resultar</a:t>
            </a:r>
            <a:r>
              <a:rPr sz="900" spc="260" dirty="0">
                <a:latin typeface="Comic Sans MS"/>
                <a:cs typeface="Comic Sans MS"/>
              </a:rPr>
              <a:t> </a:t>
            </a:r>
            <a:r>
              <a:rPr sz="900" spc="-5" dirty="0">
                <a:latin typeface="Comic Sans MS"/>
                <a:cs typeface="Comic Sans MS"/>
              </a:rPr>
              <a:t>en</a:t>
            </a:r>
            <a:r>
              <a:rPr sz="900" spc="26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arqueo de uno o dos polos del interruptor, energizando al </a:t>
            </a:r>
            <a:r>
              <a:rPr sz="900" dirty="0">
                <a:latin typeface="Comic Sans MS"/>
                <a:cs typeface="Comic Sans MS"/>
              </a:rPr>
              <a:t> </a:t>
            </a:r>
            <a:r>
              <a:rPr sz="900" spc="-5" dirty="0">
                <a:latin typeface="Comic Sans MS"/>
                <a:cs typeface="Comic Sans MS"/>
              </a:rPr>
              <a:t>generador y causando un flujo significante de corriente </a:t>
            </a:r>
            <a:r>
              <a:rPr sz="900" dirty="0">
                <a:latin typeface="Comic Sans MS"/>
                <a:cs typeface="Comic Sans MS"/>
              </a:rPr>
              <a:t> </a:t>
            </a:r>
            <a:r>
              <a:rPr sz="900" spc="-5" dirty="0">
                <a:latin typeface="Comic Sans MS"/>
                <a:cs typeface="Comic Sans MS"/>
              </a:rPr>
              <a:t>desbalanceada</a:t>
            </a:r>
            <a:r>
              <a:rPr sz="900" dirty="0">
                <a:latin typeface="Comic Sans MS"/>
                <a:cs typeface="Comic Sans MS"/>
              </a:rPr>
              <a:t> </a:t>
            </a:r>
            <a:r>
              <a:rPr sz="900" spc="-5" dirty="0">
                <a:latin typeface="Comic Sans MS"/>
                <a:cs typeface="Comic Sans MS"/>
              </a:rPr>
              <a:t>dañina</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devanados</a:t>
            </a:r>
            <a:r>
              <a:rPr sz="900" dirty="0">
                <a:latin typeface="Comic Sans MS"/>
                <a:cs typeface="Comic Sans MS"/>
              </a:rPr>
              <a:t> </a:t>
            </a:r>
            <a:r>
              <a:rPr sz="900" spc="-5" dirty="0">
                <a:latin typeface="Comic Sans MS"/>
                <a:cs typeface="Comic Sans MS"/>
              </a:rPr>
              <a:t>del generador. </a:t>
            </a:r>
            <a:r>
              <a:rPr sz="900" spc="-254" dirty="0">
                <a:latin typeface="Comic Sans MS"/>
                <a:cs typeface="Comic Sans MS"/>
              </a:rPr>
              <a:t> </a:t>
            </a:r>
            <a:r>
              <a:rPr sz="900" spc="-5" dirty="0">
                <a:latin typeface="Comic Sans MS"/>
                <a:cs typeface="Comic Sans MS"/>
              </a:rPr>
              <a:t>Esta única condición de falla de interruptor debe ser </a:t>
            </a:r>
            <a:r>
              <a:rPr sz="900" dirty="0">
                <a:latin typeface="Comic Sans MS"/>
                <a:cs typeface="Comic Sans MS"/>
              </a:rPr>
              <a:t> </a:t>
            </a:r>
            <a:r>
              <a:rPr sz="900" spc="-5" dirty="0">
                <a:latin typeface="Comic Sans MS"/>
                <a:cs typeface="Comic Sans MS"/>
              </a:rPr>
              <a:t>rápidamente detectada y aislada para prevenir un daño </a:t>
            </a:r>
            <a:r>
              <a:rPr sz="900" dirty="0">
                <a:latin typeface="Comic Sans MS"/>
                <a:cs typeface="Comic Sans MS"/>
              </a:rPr>
              <a:t> </a:t>
            </a:r>
            <a:r>
              <a:rPr sz="900" spc="-5" dirty="0">
                <a:latin typeface="Comic Sans MS"/>
                <a:cs typeface="Comic Sans MS"/>
              </a:rPr>
              <a:t>mayor al</a:t>
            </a:r>
            <a:r>
              <a:rPr sz="900" dirty="0">
                <a:latin typeface="Comic Sans MS"/>
                <a:cs typeface="Comic Sans MS"/>
              </a:rPr>
              <a:t> </a:t>
            </a:r>
            <a:r>
              <a:rPr sz="900" spc="-5" dirty="0">
                <a:latin typeface="Comic Sans MS"/>
                <a:cs typeface="Comic Sans MS"/>
              </a:rPr>
              <a:t>generador.</a:t>
            </a:r>
            <a:endParaRPr sz="900">
              <a:latin typeface="Comic Sans MS"/>
              <a:cs typeface="Comic Sans MS"/>
            </a:endParaRPr>
          </a:p>
        </p:txBody>
      </p:sp>
      <p:sp>
        <p:nvSpPr>
          <p:cNvPr id="5" name="object 5"/>
          <p:cNvSpPr txBox="1"/>
          <p:nvPr/>
        </p:nvSpPr>
        <p:spPr>
          <a:xfrm>
            <a:off x="9425491" y="876988"/>
            <a:ext cx="3054350" cy="114046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Máquinas</a:t>
            </a:r>
            <a:r>
              <a:rPr sz="900" dirty="0">
                <a:latin typeface="Comic Sans MS"/>
                <a:cs typeface="Comic Sans MS"/>
              </a:rPr>
              <a:t> </a:t>
            </a:r>
            <a:r>
              <a:rPr sz="900" spc="-5" dirty="0">
                <a:latin typeface="Comic Sans MS"/>
                <a:cs typeface="Comic Sans MS"/>
              </a:rPr>
              <a:t>grandes</a:t>
            </a:r>
            <a:r>
              <a:rPr sz="900" dirty="0">
                <a:latin typeface="Comic Sans MS"/>
                <a:cs typeface="Comic Sans MS"/>
              </a:rPr>
              <a:t> </a:t>
            </a:r>
            <a:r>
              <a:rPr sz="900" spc="-5" dirty="0">
                <a:latin typeface="Comic Sans MS"/>
                <a:cs typeface="Comic Sans MS"/>
              </a:rPr>
              <a:t>conectadas</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través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interruptores de generador de media tensión han sido </a:t>
            </a:r>
            <a:r>
              <a:rPr sz="900" dirty="0">
                <a:latin typeface="Comic Sans MS"/>
                <a:cs typeface="Comic Sans MS"/>
              </a:rPr>
              <a:t> </a:t>
            </a:r>
            <a:r>
              <a:rPr sz="900" spc="-5" dirty="0">
                <a:latin typeface="Comic Sans MS"/>
                <a:cs typeface="Comic Sans MS"/>
              </a:rPr>
              <a:t>también energizadas inadvertidamente.</a:t>
            </a:r>
            <a:r>
              <a:rPr sz="900" dirty="0">
                <a:latin typeface="Comic Sans MS"/>
                <a:cs typeface="Comic Sans MS"/>
              </a:rPr>
              <a:t> </a:t>
            </a:r>
            <a:r>
              <a:rPr sz="900" spc="-5" dirty="0">
                <a:latin typeface="Comic Sans MS"/>
                <a:cs typeface="Comic Sans MS"/>
              </a:rPr>
              <a:t>El uso de estos </a:t>
            </a:r>
            <a:r>
              <a:rPr sz="900"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media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permite</a:t>
            </a:r>
            <a:r>
              <a:rPr sz="900" dirty="0">
                <a:latin typeface="Comic Sans MS"/>
                <a:cs typeface="Comic Sans MS"/>
              </a:rPr>
              <a:t> </a:t>
            </a:r>
            <a:r>
              <a:rPr sz="900" spc="-5" dirty="0">
                <a:latin typeface="Comic Sans MS"/>
                <a:cs typeface="Comic Sans MS"/>
              </a:rPr>
              <a:t>mayor </a:t>
            </a:r>
            <a:r>
              <a:rPr sz="900" dirty="0">
                <a:latin typeface="Comic Sans MS"/>
                <a:cs typeface="Comic Sans MS"/>
              </a:rPr>
              <a:t> </a:t>
            </a:r>
            <a:r>
              <a:rPr sz="900" spc="-5" dirty="0">
                <a:latin typeface="Comic Sans MS"/>
                <a:cs typeface="Comic Sans MS"/>
              </a:rPr>
              <a:t>flexibilidad de operación que la configuración tradicional </a:t>
            </a:r>
            <a:r>
              <a:rPr sz="900" dirty="0">
                <a:latin typeface="Comic Sans MS"/>
                <a:cs typeface="Comic Sans MS"/>
              </a:rPr>
              <a:t> </a:t>
            </a:r>
            <a:r>
              <a:rPr sz="900" spc="-5" dirty="0">
                <a:latin typeface="Comic Sans MS"/>
                <a:cs typeface="Comic Sans MS"/>
              </a:rPr>
              <a:t>de conexión en unidad.</a:t>
            </a:r>
            <a:r>
              <a:rPr sz="900" dirty="0">
                <a:latin typeface="Comic Sans MS"/>
                <a:cs typeface="Comic Sans MS"/>
              </a:rPr>
              <a:t> </a:t>
            </a:r>
            <a:r>
              <a:rPr sz="900" spc="-5" dirty="0">
                <a:latin typeface="Comic Sans MS"/>
                <a:cs typeface="Comic Sans MS"/>
              </a:rPr>
              <a:t>La figura 2 muestra un diagrama </a:t>
            </a:r>
            <a:r>
              <a:rPr sz="900" dirty="0">
                <a:latin typeface="Comic Sans MS"/>
                <a:cs typeface="Comic Sans MS"/>
              </a:rPr>
              <a:t> </a:t>
            </a:r>
            <a:r>
              <a:rPr sz="900" spc="-5" dirty="0">
                <a:latin typeface="Comic Sans MS"/>
                <a:cs typeface="Comic Sans MS"/>
              </a:rPr>
              <a:t>unifilar</a:t>
            </a:r>
            <a:r>
              <a:rPr sz="900" dirty="0">
                <a:latin typeface="Comic Sans MS"/>
                <a:cs typeface="Comic Sans MS"/>
              </a:rPr>
              <a:t> </a:t>
            </a:r>
            <a:r>
              <a:rPr sz="900" spc="-5" dirty="0">
                <a:latin typeface="Comic Sans MS"/>
                <a:cs typeface="Comic Sans MS"/>
              </a:rPr>
              <a:t>típico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diseño.</a:t>
            </a:r>
            <a:endParaRPr sz="900">
              <a:latin typeface="Comic Sans MS"/>
              <a:cs typeface="Comic Sans MS"/>
            </a:endParaRPr>
          </a:p>
        </p:txBody>
      </p:sp>
      <p:sp>
        <p:nvSpPr>
          <p:cNvPr id="6" name="object 6"/>
          <p:cNvSpPr txBox="1"/>
          <p:nvPr/>
        </p:nvSpPr>
        <p:spPr>
          <a:xfrm>
            <a:off x="9425491" y="2143963"/>
            <a:ext cx="3053080" cy="145859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Cuando el generador esta fuera de línea, el interruptor E </a:t>
            </a:r>
            <a:r>
              <a:rPr sz="900" spc="-254"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abierto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proporcionar</a:t>
            </a:r>
            <a:r>
              <a:rPr sz="900" dirty="0">
                <a:latin typeface="Comic Sans MS"/>
                <a:cs typeface="Comic Sans MS"/>
              </a:rPr>
              <a:t> </a:t>
            </a:r>
            <a:r>
              <a:rPr sz="900" spc="-5" dirty="0">
                <a:latin typeface="Comic Sans MS"/>
                <a:cs typeface="Comic Sans MS"/>
              </a:rPr>
              <a:t>aislamiento</a:t>
            </a:r>
            <a:r>
              <a:rPr sz="900" dirty="0">
                <a:latin typeface="Comic Sans MS"/>
                <a:cs typeface="Comic Sans MS"/>
              </a:rPr>
              <a:t> </a:t>
            </a:r>
            <a:r>
              <a:rPr sz="900" spc="-5" dirty="0">
                <a:latin typeface="Comic Sans MS"/>
                <a:cs typeface="Comic Sans MS"/>
              </a:rPr>
              <a:t>del</a:t>
            </a:r>
            <a:r>
              <a:rPr sz="900" spc="254" dirty="0">
                <a:latin typeface="Comic Sans MS"/>
                <a:cs typeface="Comic Sans MS"/>
              </a:rPr>
              <a:t> </a:t>
            </a:r>
            <a:r>
              <a:rPr sz="900" spc="-5" dirty="0">
                <a:latin typeface="Comic Sans MS"/>
                <a:cs typeface="Comic Sans MS"/>
              </a:rPr>
              <a:t>sistema. </a:t>
            </a:r>
            <a:r>
              <a:rPr sz="900" dirty="0">
                <a:latin typeface="Comic Sans MS"/>
                <a:cs typeface="Comic Sans MS"/>
              </a:rPr>
              <a:t> </a:t>
            </a:r>
            <a:r>
              <a:rPr sz="900" spc="-5" dirty="0">
                <a:latin typeface="Comic Sans MS"/>
                <a:cs typeface="Comic Sans MS"/>
              </a:rPr>
              <a:t>Esto permite que el transformador auxiliar de la unidad </a:t>
            </a:r>
            <a:r>
              <a:rPr sz="900" dirty="0">
                <a:latin typeface="Comic Sans MS"/>
                <a:cs typeface="Comic Sans MS"/>
              </a:rPr>
              <a:t> </a:t>
            </a:r>
            <a:r>
              <a:rPr sz="900" spc="-5" dirty="0">
                <a:latin typeface="Comic Sans MS"/>
                <a:cs typeface="Comic Sans MS"/>
              </a:rPr>
              <a:t>permanezca</a:t>
            </a:r>
            <a:r>
              <a:rPr sz="900" dirty="0">
                <a:latin typeface="Comic Sans MS"/>
                <a:cs typeface="Comic Sans MS"/>
              </a:rPr>
              <a:t> </a:t>
            </a:r>
            <a:r>
              <a:rPr sz="900" spc="-5" dirty="0">
                <a:latin typeface="Comic Sans MS"/>
                <a:cs typeface="Comic Sans MS"/>
              </a:rPr>
              <a:t>energizado</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llevando</a:t>
            </a:r>
            <a:r>
              <a:rPr sz="900" dirty="0">
                <a:latin typeface="Comic Sans MS"/>
                <a:cs typeface="Comic Sans MS"/>
              </a:rPr>
              <a:t> </a:t>
            </a:r>
            <a:r>
              <a:rPr sz="900" spc="-5" dirty="0">
                <a:latin typeface="Comic Sans MS"/>
                <a:cs typeface="Comic Sans MS"/>
              </a:rPr>
              <a:t>carga</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generador está fuera de servicio y proporciona potencial </a:t>
            </a:r>
            <a:r>
              <a:rPr sz="900" dirty="0">
                <a:latin typeface="Comic Sans MS"/>
                <a:cs typeface="Comic Sans MS"/>
              </a:rPr>
              <a:t> </a:t>
            </a:r>
            <a:r>
              <a:rPr sz="900" spc="-5" dirty="0">
                <a:latin typeface="Comic Sans MS"/>
                <a:cs typeface="Comic Sans MS"/>
              </a:rPr>
              <a:t>para el arranque cuando el generador va a ser puesto en </a:t>
            </a:r>
            <a:r>
              <a:rPr sz="900" dirty="0">
                <a:latin typeface="Comic Sans MS"/>
                <a:cs typeface="Comic Sans MS"/>
              </a:rPr>
              <a:t> </a:t>
            </a:r>
            <a:r>
              <a:rPr sz="900" spc="-5" dirty="0">
                <a:latin typeface="Comic Sans MS"/>
                <a:cs typeface="Comic Sans MS"/>
              </a:rPr>
              <a:t>línea.</a:t>
            </a:r>
            <a:r>
              <a:rPr sz="900" spc="145" dirty="0">
                <a:latin typeface="Comic Sans MS"/>
                <a:cs typeface="Comic Sans MS"/>
              </a:rPr>
              <a:t> </a:t>
            </a:r>
            <a:r>
              <a:rPr sz="900" spc="-5" dirty="0">
                <a:latin typeface="Comic Sans MS"/>
                <a:cs typeface="Comic Sans MS"/>
              </a:rPr>
              <a:t>Han</a:t>
            </a:r>
            <a:r>
              <a:rPr sz="900" spc="185" dirty="0">
                <a:latin typeface="Comic Sans MS"/>
                <a:cs typeface="Comic Sans MS"/>
              </a:rPr>
              <a:t> </a:t>
            </a:r>
            <a:r>
              <a:rPr sz="900" spc="-5" dirty="0">
                <a:latin typeface="Comic Sans MS"/>
                <a:cs typeface="Comic Sans MS"/>
              </a:rPr>
              <a:t>sido</a:t>
            </a:r>
            <a:r>
              <a:rPr sz="900" spc="190" dirty="0">
                <a:latin typeface="Comic Sans MS"/>
                <a:cs typeface="Comic Sans MS"/>
              </a:rPr>
              <a:t> </a:t>
            </a:r>
            <a:r>
              <a:rPr sz="900" spc="-5" dirty="0">
                <a:latin typeface="Comic Sans MS"/>
                <a:cs typeface="Comic Sans MS"/>
              </a:rPr>
              <a:t>reportados</a:t>
            </a:r>
            <a:r>
              <a:rPr sz="900" spc="190" dirty="0">
                <a:latin typeface="Comic Sans MS"/>
                <a:cs typeface="Comic Sans MS"/>
              </a:rPr>
              <a:t> </a:t>
            </a:r>
            <a:r>
              <a:rPr sz="900" spc="-5" dirty="0">
                <a:latin typeface="Comic Sans MS"/>
                <a:cs typeface="Comic Sans MS"/>
              </a:rPr>
              <a:t>casos</a:t>
            </a:r>
            <a:r>
              <a:rPr sz="900" spc="190" dirty="0">
                <a:latin typeface="Comic Sans MS"/>
                <a:cs typeface="Comic Sans MS"/>
              </a:rPr>
              <a:t> </a:t>
            </a:r>
            <a:r>
              <a:rPr sz="900" spc="-5" dirty="0">
                <a:latin typeface="Comic Sans MS"/>
                <a:cs typeface="Comic Sans MS"/>
              </a:rPr>
              <a:t>de</a:t>
            </a:r>
            <a:r>
              <a:rPr sz="900" spc="190" dirty="0">
                <a:latin typeface="Comic Sans MS"/>
                <a:cs typeface="Comic Sans MS"/>
              </a:rPr>
              <a:t> </a:t>
            </a:r>
            <a:r>
              <a:rPr sz="900" spc="-5" dirty="0">
                <a:latin typeface="Comic Sans MS"/>
                <a:cs typeface="Comic Sans MS"/>
              </a:rPr>
              <a:t>cierre</a:t>
            </a:r>
            <a:r>
              <a:rPr sz="900" spc="185" dirty="0">
                <a:latin typeface="Comic Sans MS"/>
                <a:cs typeface="Comic Sans MS"/>
              </a:rPr>
              <a:t> </a:t>
            </a:r>
            <a:r>
              <a:rPr sz="900" spc="-5" dirty="0">
                <a:latin typeface="Comic Sans MS"/>
                <a:cs typeface="Comic Sans MS"/>
              </a:rPr>
              <a:t>accidental </a:t>
            </a:r>
            <a:r>
              <a:rPr sz="900" spc="-26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E</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arqueos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polos</a:t>
            </a:r>
            <a:r>
              <a:rPr sz="900" dirty="0">
                <a:latin typeface="Comic Sans MS"/>
                <a:cs typeface="Comic Sans MS"/>
              </a:rPr>
              <a:t> </a:t>
            </a:r>
            <a:r>
              <a:rPr sz="900" spc="-5" dirty="0">
                <a:latin typeface="Comic Sans MS"/>
                <a:cs typeface="Comic Sans MS"/>
              </a:rPr>
              <a:t>resultantes</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pérdida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capacidad</a:t>
            </a:r>
            <a:r>
              <a:rPr sz="900" dirty="0">
                <a:latin typeface="Comic Sans MS"/>
                <a:cs typeface="Comic Sans MS"/>
              </a:rPr>
              <a:t> </a:t>
            </a:r>
            <a:r>
              <a:rPr sz="900" spc="-5" dirty="0">
                <a:latin typeface="Comic Sans MS"/>
                <a:cs typeface="Comic Sans MS"/>
              </a:rPr>
              <a:t>dieléctrica.</a:t>
            </a:r>
            <a:endParaRPr sz="900">
              <a:latin typeface="Comic Sans MS"/>
              <a:cs typeface="Comic Sans MS"/>
            </a:endParaRPr>
          </a:p>
        </p:txBody>
      </p:sp>
      <p:sp>
        <p:nvSpPr>
          <p:cNvPr id="7" name="object 7"/>
          <p:cNvSpPr/>
          <p:nvPr/>
        </p:nvSpPr>
        <p:spPr>
          <a:xfrm>
            <a:off x="10433940" y="4803610"/>
            <a:ext cx="189865" cy="492759"/>
          </a:xfrm>
          <a:custGeom>
            <a:avLst/>
            <a:gdLst/>
            <a:ahLst/>
            <a:cxnLst/>
            <a:rect l="l" t="t" r="r" b="b"/>
            <a:pathLst>
              <a:path w="189864" h="492760">
                <a:moveTo>
                  <a:pt x="120383" y="319989"/>
                </a:moveTo>
                <a:lnTo>
                  <a:pt x="114287" y="319989"/>
                </a:lnTo>
                <a:lnTo>
                  <a:pt x="112001" y="319989"/>
                </a:lnTo>
                <a:lnTo>
                  <a:pt x="112001" y="324561"/>
                </a:lnTo>
                <a:lnTo>
                  <a:pt x="109715" y="326847"/>
                </a:lnTo>
                <a:lnTo>
                  <a:pt x="109715" y="328371"/>
                </a:lnTo>
                <a:lnTo>
                  <a:pt x="107429" y="328371"/>
                </a:lnTo>
                <a:lnTo>
                  <a:pt x="107429" y="330657"/>
                </a:lnTo>
                <a:lnTo>
                  <a:pt x="101333" y="330657"/>
                </a:lnTo>
                <a:lnTo>
                  <a:pt x="101333" y="332943"/>
                </a:lnTo>
                <a:lnTo>
                  <a:pt x="94475" y="332943"/>
                </a:lnTo>
                <a:lnTo>
                  <a:pt x="94475" y="330657"/>
                </a:lnTo>
                <a:lnTo>
                  <a:pt x="90665" y="330657"/>
                </a:lnTo>
                <a:lnTo>
                  <a:pt x="90665" y="328371"/>
                </a:lnTo>
                <a:lnTo>
                  <a:pt x="86093" y="328371"/>
                </a:lnTo>
                <a:lnTo>
                  <a:pt x="86093" y="324561"/>
                </a:lnTo>
                <a:lnTo>
                  <a:pt x="83807" y="324561"/>
                </a:lnTo>
                <a:lnTo>
                  <a:pt x="83807" y="319989"/>
                </a:lnTo>
                <a:lnTo>
                  <a:pt x="82283" y="319989"/>
                </a:lnTo>
                <a:lnTo>
                  <a:pt x="82283" y="303225"/>
                </a:lnTo>
                <a:lnTo>
                  <a:pt x="83807" y="303225"/>
                </a:lnTo>
                <a:lnTo>
                  <a:pt x="83807" y="298653"/>
                </a:lnTo>
                <a:lnTo>
                  <a:pt x="86093" y="298653"/>
                </a:lnTo>
                <a:lnTo>
                  <a:pt x="86093" y="294081"/>
                </a:lnTo>
                <a:lnTo>
                  <a:pt x="90665" y="294081"/>
                </a:lnTo>
                <a:lnTo>
                  <a:pt x="90665" y="291795"/>
                </a:lnTo>
                <a:lnTo>
                  <a:pt x="94475" y="291795"/>
                </a:lnTo>
                <a:lnTo>
                  <a:pt x="94475" y="290271"/>
                </a:lnTo>
                <a:lnTo>
                  <a:pt x="101333" y="290271"/>
                </a:lnTo>
                <a:lnTo>
                  <a:pt x="103619" y="291795"/>
                </a:lnTo>
                <a:lnTo>
                  <a:pt x="107429" y="291795"/>
                </a:lnTo>
                <a:lnTo>
                  <a:pt x="107429" y="294081"/>
                </a:lnTo>
                <a:lnTo>
                  <a:pt x="109715" y="294081"/>
                </a:lnTo>
                <a:lnTo>
                  <a:pt x="109715" y="296367"/>
                </a:lnTo>
                <a:lnTo>
                  <a:pt x="112001" y="296367"/>
                </a:lnTo>
                <a:lnTo>
                  <a:pt x="112001" y="300939"/>
                </a:lnTo>
                <a:lnTo>
                  <a:pt x="118859" y="300939"/>
                </a:lnTo>
                <a:lnTo>
                  <a:pt x="118859" y="296367"/>
                </a:lnTo>
                <a:lnTo>
                  <a:pt x="116573" y="294081"/>
                </a:lnTo>
                <a:lnTo>
                  <a:pt x="116573" y="291795"/>
                </a:lnTo>
                <a:lnTo>
                  <a:pt x="114287" y="291795"/>
                </a:lnTo>
                <a:lnTo>
                  <a:pt x="114287" y="290271"/>
                </a:lnTo>
                <a:lnTo>
                  <a:pt x="112001" y="290271"/>
                </a:lnTo>
                <a:lnTo>
                  <a:pt x="112001" y="287985"/>
                </a:lnTo>
                <a:lnTo>
                  <a:pt x="107429" y="287985"/>
                </a:lnTo>
                <a:lnTo>
                  <a:pt x="107429" y="285699"/>
                </a:lnTo>
                <a:lnTo>
                  <a:pt x="90665" y="285699"/>
                </a:lnTo>
                <a:lnTo>
                  <a:pt x="88379" y="287985"/>
                </a:lnTo>
                <a:lnTo>
                  <a:pt x="86093" y="287985"/>
                </a:lnTo>
                <a:lnTo>
                  <a:pt x="83807" y="290271"/>
                </a:lnTo>
                <a:lnTo>
                  <a:pt x="82283" y="290271"/>
                </a:lnTo>
                <a:lnTo>
                  <a:pt x="82283" y="291795"/>
                </a:lnTo>
                <a:lnTo>
                  <a:pt x="79997" y="291795"/>
                </a:lnTo>
                <a:lnTo>
                  <a:pt x="79997" y="296367"/>
                </a:lnTo>
                <a:lnTo>
                  <a:pt x="77711" y="296367"/>
                </a:lnTo>
                <a:lnTo>
                  <a:pt x="77711" y="300939"/>
                </a:lnTo>
                <a:lnTo>
                  <a:pt x="75425" y="300939"/>
                </a:lnTo>
                <a:lnTo>
                  <a:pt x="75425" y="322275"/>
                </a:lnTo>
                <a:lnTo>
                  <a:pt x="77711" y="322275"/>
                </a:lnTo>
                <a:lnTo>
                  <a:pt x="77711" y="326847"/>
                </a:lnTo>
                <a:lnTo>
                  <a:pt x="79997" y="326847"/>
                </a:lnTo>
                <a:lnTo>
                  <a:pt x="79997" y="330657"/>
                </a:lnTo>
                <a:lnTo>
                  <a:pt x="82283" y="330657"/>
                </a:lnTo>
                <a:lnTo>
                  <a:pt x="82283" y="332943"/>
                </a:lnTo>
                <a:lnTo>
                  <a:pt x="83807" y="332943"/>
                </a:lnTo>
                <a:lnTo>
                  <a:pt x="83807" y="335229"/>
                </a:lnTo>
                <a:lnTo>
                  <a:pt x="88379" y="335229"/>
                </a:lnTo>
                <a:lnTo>
                  <a:pt x="88379" y="337502"/>
                </a:lnTo>
                <a:lnTo>
                  <a:pt x="107429" y="337502"/>
                </a:lnTo>
                <a:lnTo>
                  <a:pt x="107429" y="335229"/>
                </a:lnTo>
                <a:lnTo>
                  <a:pt x="112001" y="335229"/>
                </a:lnTo>
                <a:lnTo>
                  <a:pt x="112001" y="332943"/>
                </a:lnTo>
                <a:lnTo>
                  <a:pt x="114287" y="332943"/>
                </a:lnTo>
                <a:lnTo>
                  <a:pt x="114287" y="330657"/>
                </a:lnTo>
                <a:lnTo>
                  <a:pt x="116573" y="330657"/>
                </a:lnTo>
                <a:lnTo>
                  <a:pt x="116573" y="328371"/>
                </a:lnTo>
                <a:lnTo>
                  <a:pt x="118859" y="328371"/>
                </a:lnTo>
                <a:lnTo>
                  <a:pt x="118859" y="324561"/>
                </a:lnTo>
                <a:lnTo>
                  <a:pt x="120383" y="322275"/>
                </a:lnTo>
                <a:lnTo>
                  <a:pt x="120383" y="319989"/>
                </a:lnTo>
                <a:close/>
              </a:path>
              <a:path w="189864" h="492760">
                <a:moveTo>
                  <a:pt x="189712" y="42659"/>
                </a:moveTo>
                <a:lnTo>
                  <a:pt x="187426" y="38087"/>
                </a:lnTo>
                <a:lnTo>
                  <a:pt x="187426" y="32004"/>
                </a:lnTo>
                <a:lnTo>
                  <a:pt x="185140" y="27432"/>
                </a:lnTo>
                <a:lnTo>
                  <a:pt x="182854" y="23622"/>
                </a:lnTo>
                <a:lnTo>
                  <a:pt x="179044" y="19050"/>
                </a:lnTo>
                <a:lnTo>
                  <a:pt x="176758" y="14478"/>
                </a:lnTo>
                <a:lnTo>
                  <a:pt x="172186" y="10668"/>
                </a:lnTo>
                <a:lnTo>
                  <a:pt x="167614" y="8382"/>
                </a:lnTo>
                <a:lnTo>
                  <a:pt x="163804" y="6096"/>
                </a:lnTo>
                <a:lnTo>
                  <a:pt x="159232" y="3810"/>
                </a:lnTo>
                <a:lnTo>
                  <a:pt x="153136" y="1524"/>
                </a:lnTo>
                <a:lnTo>
                  <a:pt x="122669" y="1524"/>
                </a:lnTo>
                <a:lnTo>
                  <a:pt x="118859" y="3810"/>
                </a:lnTo>
                <a:lnTo>
                  <a:pt x="109715" y="8382"/>
                </a:lnTo>
                <a:lnTo>
                  <a:pt x="105905" y="12954"/>
                </a:lnTo>
                <a:lnTo>
                  <a:pt x="101333" y="14478"/>
                </a:lnTo>
                <a:lnTo>
                  <a:pt x="99047" y="19050"/>
                </a:lnTo>
                <a:lnTo>
                  <a:pt x="94475" y="23622"/>
                </a:lnTo>
                <a:lnTo>
                  <a:pt x="93713" y="25527"/>
                </a:lnTo>
                <a:lnTo>
                  <a:pt x="92951" y="23622"/>
                </a:lnTo>
                <a:lnTo>
                  <a:pt x="90665" y="19050"/>
                </a:lnTo>
                <a:lnTo>
                  <a:pt x="82283" y="10668"/>
                </a:lnTo>
                <a:lnTo>
                  <a:pt x="73139" y="6096"/>
                </a:lnTo>
                <a:lnTo>
                  <a:pt x="69329" y="3810"/>
                </a:lnTo>
                <a:lnTo>
                  <a:pt x="64757" y="1524"/>
                </a:lnTo>
                <a:lnTo>
                  <a:pt x="54089" y="1524"/>
                </a:lnTo>
                <a:lnTo>
                  <a:pt x="49530" y="0"/>
                </a:lnTo>
                <a:lnTo>
                  <a:pt x="43434" y="1524"/>
                </a:lnTo>
                <a:lnTo>
                  <a:pt x="34290" y="1524"/>
                </a:lnTo>
                <a:lnTo>
                  <a:pt x="30480" y="3810"/>
                </a:lnTo>
                <a:lnTo>
                  <a:pt x="23622" y="6096"/>
                </a:lnTo>
                <a:lnTo>
                  <a:pt x="19812" y="8382"/>
                </a:lnTo>
                <a:lnTo>
                  <a:pt x="17526" y="10668"/>
                </a:lnTo>
                <a:lnTo>
                  <a:pt x="12954" y="14478"/>
                </a:lnTo>
                <a:lnTo>
                  <a:pt x="9144" y="19050"/>
                </a:lnTo>
                <a:lnTo>
                  <a:pt x="6858" y="23622"/>
                </a:lnTo>
                <a:lnTo>
                  <a:pt x="4572" y="27432"/>
                </a:lnTo>
                <a:lnTo>
                  <a:pt x="2286" y="32004"/>
                </a:lnTo>
                <a:lnTo>
                  <a:pt x="0" y="38087"/>
                </a:lnTo>
                <a:lnTo>
                  <a:pt x="0" y="53327"/>
                </a:lnTo>
                <a:lnTo>
                  <a:pt x="0" y="57899"/>
                </a:lnTo>
                <a:lnTo>
                  <a:pt x="0" y="76949"/>
                </a:lnTo>
                <a:lnTo>
                  <a:pt x="6858" y="76949"/>
                </a:lnTo>
                <a:lnTo>
                  <a:pt x="10668" y="76949"/>
                </a:lnTo>
                <a:lnTo>
                  <a:pt x="10668" y="55613"/>
                </a:lnTo>
                <a:lnTo>
                  <a:pt x="10668" y="53327"/>
                </a:lnTo>
                <a:lnTo>
                  <a:pt x="10668" y="49517"/>
                </a:lnTo>
                <a:lnTo>
                  <a:pt x="9144" y="44945"/>
                </a:lnTo>
                <a:lnTo>
                  <a:pt x="10668" y="40373"/>
                </a:lnTo>
                <a:lnTo>
                  <a:pt x="10668" y="36563"/>
                </a:lnTo>
                <a:lnTo>
                  <a:pt x="15240" y="27432"/>
                </a:lnTo>
                <a:lnTo>
                  <a:pt x="17526" y="23622"/>
                </a:lnTo>
                <a:lnTo>
                  <a:pt x="22098" y="19050"/>
                </a:lnTo>
                <a:lnTo>
                  <a:pt x="25908" y="16764"/>
                </a:lnTo>
                <a:lnTo>
                  <a:pt x="28194" y="14478"/>
                </a:lnTo>
                <a:lnTo>
                  <a:pt x="32766" y="12954"/>
                </a:lnTo>
                <a:lnTo>
                  <a:pt x="36576" y="12954"/>
                </a:lnTo>
                <a:lnTo>
                  <a:pt x="41148" y="10668"/>
                </a:lnTo>
                <a:lnTo>
                  <a:pt x="58661" y="10668"/>
                </a:lnTo>
                <a:lnTo>
                  <a:pt x="62471" y="12954"/>
                </a:lnTo>
                <a:lnTo>
                  <a:pt x="64757" y="12954"/>
                </a:lnTo>
                <a:lnTo>
                  <a:pt x="69329" y="14478"/>
                </a:lnTo>
                <a:lnTo>
                  <a:pt x="73139" y="16764"/>
                </a:lnTo>
                <a:lnTo>
                  <a:pt x="75425" y="19050"/>
                </a:lnTo>
                <a:lnTo>
                  <a:pt x="79997" y="21336"/>
                </a:lnTo>
                <a:lnTo>
                  <a:pt x="82283" y="23622"/>
                </a:lnTo>
                <a:lnTo>
                  <a:pt x="83807" y="27432"/>
                </a:lnTo>
                <a:lnTo>
                  <a:pt x="86093" y="32004"/>
                </a:lnTo>
                <a:lnTo>
                  <a:pt x="88379" y="34277"/>
                </a:lnTo>
                <a:lnTo>
                  <a:pt x="88379" y="38087"/>
                </a:lnTo>
                <a:lnTo>
                  <a:pt x="90665" y="44945"/>
                </a:lnTo>
                <a:lnTo>
                  <a:pt x="90665" y="49517"/>
                </a:lnTo>
                <a:lnTo>
                  <a:pt x="88379" y="55613"/>
                </a:lnTo>
                <a:lnTo>
                  <a:pt x="90665" y="55613"/>
                </a:lnTo>
                <a:lnTo>
                  <a:pt x="90665" y="57899"/>
                </a:lnTo>
                <a:lnTo>
                  <a:pt x="90665" y="74663"/>
                </a:lnTo>
                <a:lnTo>
                  <a:pt x="90665" y="79235"/>
                </a:lnTo>
                <a:lnTo>
                  <a:pt x="90665" y="235750"/>
                </a:lnTo>
                <a:lnTo>
                  <a:pt x="28194" y="235750"/>
                </a:lnTo>
                <a:lnTo>
                  <a:pt x="28194" y="236181"/>
                </a:lnTo>
                <a:lnTo>
                  <a:pt x="23622" y="236181"/>
                </a:lnTo>
                <a:lnTo>
                  <a:pt x="23622" y="240753"/>
                </a:lnTo>
                <a:lnTo>
                  <a:pt x="23622" y="375602"/>
                </a:lnTo>
                <a:lnTo>
                  <a:pt x="26009" y="375602"/>
                </a:lnTo>
                <a:lnTo>
                  <a:pt x="26009" y="377990"/>
                </a:lnTo>
                <a:lnTo>
                  <a:pt x="23622" y="375602"/>
                </a:lnTo>
                <a:lnTo>
                  <a:pt x="23622" y="380174"/>
                </a:lnTo>
                <a:lnTo>
                  <a:pt x="26009" y="380174"/>
                </a:lnTo>
                <a:lnTo>
                  <a:pt x="26009" y="380530"/>
                </a:lnTo>
                <a:lnTo>
                  <a:pt x="88379" y="380530"/>
                </a:lnTo>
                <a:lnTo>
                  <a:pt x="88379" y="448741"/>
                </a:lnTo>
                <a:lnTo>
                  <a:pt x="83807" y="448741"/>
                </a:lnTo>
                <a:lnTo>
                  <a:pt x="82283" y="451027"/>
                </a:lnTo>
                <a:lnTo>
                  <a:pt x="79997" y="451027"/>
                </a:lnTo>
                <a:lnTo>
                  <a:pt x="79997" y="453313"/>
                </a:lnTo>
                <a:lnTo>
                  <a:pt x="77711" y="453313"/>
                </a:lnTo>
                <a:lnTo>
                  <a:pt x="77711" y="455599"/>
                </a:lnTo>
                <a:lnTo>
                  <a:pt x="75425" y="455599"/>
                </a:lnTo>
                <a:lnTo>
                  <a:pt x="75425" y="457885"/>
                </a:lnTo>
                <a:lnTo>
                  <a:pt x="73139" y="457885"/>
                </a:lnTo>
                <a:lnTo>
                  <a:pt x="73139" y="460171"/>
                </a:lnTo>
                <a:lnTo>
                  <a:pt x="70853" y="461695"/>
                </a:lnTo>
                <a:lnTo>
                  <a:pt x="70853" y="464350"/>
                </a:lnTo>
                <a:lnTo>
                  <a:pt x="34290" y="464350"/>
                </a:lnTo>
                <a:lnTo>
                  <a:pt x="34290" y="468160"/>
                </a:lnTo>
                <a:lnTo>
                  <a:pt x="34290" y="474510"/>
                </a:lnTo>
                <a:lnTo>
                  <a:pt x="70853" y="474510"/>
                </a:lnTo>
                <a:lnTo>
                  <a:pt x="70853" y="479221"/>
                </a:lnTo>
                <a:lnTo>
                  <a:pt x="73139" y="479221"/>
                </a:lnTo>
                <a:lnTo>
                  <a:pt x="73139" y="481507"/>
                </a:lnTo>
                <a:lnTo>
                  <a:pt x="75425" y="483793"/>
                </a:lnTo>
                <a:lnTo>
                  <a:pt x="77711" y="485317"/>
                </a:lnTo>
                <a:lnTo>
                  <a:pt x="82283" y="489889"/>
                </a:lnTo>
                <a:lnTo>
                  <a:pt x="86093" y="489889"/>
                </a:lnTo>
                <a:lnTo>
                  <a:pt x="88379" y="492163"/>
                </a:lnTo>
                <a:lnTo>
                  <a:pt x="92951" y="492163"/>
                </a:lnTo>
                <a:lnTo>
                  <a:pt x="96761" y="492163"/>
                </a:lnTo>
                <a:lnTo>
                  <a:pt x="96761" y="489889"/>
                </a:lnTo>
                <a:lnTo>
                  <a:pt x="103619" y="489889"/>
                </a:lnTo>
                <a:lnTo>
                  <a:pt x="103619" y="487603"/>
                </a:lnTo>
                <a:lnTo>
                  <a:pt x="105905" y="487603"/>
                </a:lnTo>
                <a:lnTo>
                  <a:pt x="105905" y="485317"/>
                </a:lnTo>
                <a:lnTo>
                  <a:pt x="107429" y="485317"/>
                </a:lnTo>
                <a:lnTo>
                  <a:pt x="107429" y="483793"/>
                </a:lnTo>
                <a:lnTo>
                  <a:pt x="109715" y="483793"/>
                </a:lnTo>
                <a:lnTo>
                  <a:pt x="109715" y="481507"/>
                </a:lnTo>
                <a:lnTo>
                  <a:pt x="112001" y="479221"/>
                </a:lnTo>
                <a:lnTo>
                  <a:pt x="112001" y="474649"/>
                </a:lnTo>
                <a:lnTo>
                  <a:pt x="114287" y="474649"/>
                </a:lnTo>
                <a:lnTo>
                  <a:pt x="114287" y="474510"/>
                </a:lnTo>
                <a:lnTo>
                  <a:pt x="156946" y="474510"/>
                </a:lnTo>
                <a:lnTo>
                  <a:pt x="156946" y="468160"/>
                </a:lnTo>
                <a:lnTo>
                  <a:pt x="156946" y="464350"/>
                </a:lnTo>
                <a:lnTo>
                  <a:pt x="112369" y="464350"/>
                </a:lnTo>
                <a:lnTo>
                  <a:pt x="112001" y="463981"/>
                </a:lnTo>
                <a:lnTo>
                  <a:pt x="112001" y="460171"/>
                </a:lnTo>
                <a:lnTo>
                  <a:pt x="107429" y="455599"/>
                </a:lnTo>
                <a:lnTo>
                  <a:pt x="105905" y="453313"/>
                </a:lnTo>
                <a:lnTo>
                  <a:pt x="103619" y="451027"/>
                </a:lnTo>
                <a:lnTo>
                  <a:pt x="101333" y="451027"/>
                </a:lnTo>
                <a:lnTo>
                  <a:pt x="101333" y="448741"/>
                </a:lnTo>
                <a:lnTo>
                  <a:pt x="99047" y="448741"/>
                </a:lnTo>
                <a:lnTo>
                  <a:pt x="99047" y="380530"/>
                </a:lnTo>
                <a:lnTo>
                  <a:pt x="163804" y="380530"/>
                </a:lnTo>
                <a:lnTo>
                  <a:pt x="163804" y="380174"/>
                </a:lnTo>
                <a:lnTo>
                  <a:pt x="167614" y="380174"/>
                </a:lnTo>
                <a:lnTo>
                  <a:pt x="167614" y="375602"/>
                </a:lnTo>
                <a:lnTo>
                  <a:pt x="167614" y="371792"/>
                </a:lnTo>
                <a:lnTo>
                  <a:pt x="163804" y="371792"/>
                </a:lnTo>
                <a:lnTo>
                  <a:pt x="163804" y="371640"/>
                </a:lnTo>
                <a:lnTo>
                  <a:pt x="167614" y="371640"/>
                </a:lnTo>
                <a:lnTo>
                  <a:pt x="167614" y="240830"/>
                </a:lnTo>
                <a:lnTo>
                  <a:pt x="165557" y="240830"/>
                </a:lnTo>
                <a:lnTo>
                  <a:pt x="165557" y="238290"/>
                </a:lnTo>
                <a:lnTo>
                  <a:pt x="167614" y="240753"/>
                </a:lnTo>
                <a:lnTo>
                  <a:pt x="167614" y="236181"/>
                </a:lnTo>
                <a:lnTo>
                  <a:pt x="165557" y="236181"/>
                </a:lnTo>
                <a:lnTo>
                  <a:pt x="165557" y="235750"/>
                </a:lnTo>
                <a:lnTo>
                  <a:pt x="159232" y="235750"/>
                </a:lnTo>
                <a:lnTo>
                  <a:pt x="159232" y="247180"/>
                </a:lnTo>
                <a:lnTo>
                  <a:pt x="159232" y="371640"/>
                </a:lnTo>
                <a:lnTo>
                  <a:pt x="32766" y="371640"/>
                </a:lnTo>
                <a:lnTo>
                  <a:pt x="32766" y="247180"/>
                </a:lnTo>
                <a:lnTo>
                  <a:pt x="159232" y="247180"/>
                </a:lnTo>
                <a:lnTo>
                  <a:pt x="159232" y="235750"/>
                </a:lnTo>
                <a:lnTo>
                  <a:pt x="99047" y="235750"/>
                </a:lnTo>
                <a:lnTo>
                  <a:pt x="99047" y="79235"/>
                </a:lnTo>
                <a:lnTo>
                  <a:pt x="99047" y="74663"/>
                </a:lnTo>
                <a:lnTo>
                  <a:pt x="99047" y="56108"/>
                </a:lnTo>
                <a:lnTo>
                  <a:pt x="101333" y="55613"/>
                </a:lnTo>
                <a:lnTo>
                  <a:pt x="99047" y="49517"/>
                </a:lnTo>
                <a:lnTo>
                  <a:pt x="99047" y="40373"/>
                </a:lnTo>
                <a:lnTo>
                  <a:pt x="101333" y="36563"/>
                </a:lnTo>
                <a:lnTo>
                  <a:pt x="101333" y="32004"/>
                </a:lnTo>
                <a:lnTo>
                  <a:pt x="103619" y="27432"/>
                </a:lnTo>
                <a:lnTo>
                  <a:pt x="114287" y="16764"/>
                </a:lnTo>
                <a:lnTo>
                  <a:pt x="118859" y="14478"/>
                </a:lnTo>
                <a:lnTo>
                  <a:pt x="122669" y="12954"/>
                </a:lnTo>
                <a:lnTo>
                  <a:pt x="127228" y="12954"/>
                </a:lnTo>
                <a:lnTo>
                  <a:pt x="131038" y="10668"/>
                </a:lnTo>
                <a:lnTo>
                  <a:pt x="146278" y="10668"/>
                </a:lnTo>
                <a:lnTo>
                  <a:pt x="150850" y="12954"/>
                </a:lnTo>
                <a:lnTo>
                  <a:pt x="155422" y="12954"/>
                </a:lnTo>
                <a:lnTo>
                  <a:pt x="159232" y="14478"/>
                </a:lnTo>
                <a:lnTo>
                  <a:pt x="163804" y="16764"/>
                </a:lnTo>
                <a:lnTo>
                  <a:pt x="166090" y="19050"/>
                </a:lnTo>
                <a:lnTo>
                  <a:pt x="167614" y="21336"/>
                </a:lnTo>
                <a:lnTo>
                  <a:pt x="172186" y="25146"/>
                </a:lnTo>
                <a:lnTo>
                  <a:pt x="174472" y="27432"/>
                </a:lnTo>
                <a:lnTo>
                  <a:pt x="176758" y="32004"/>
                </a:lnTo>
                <a:lnTo>
                  <a:pt x="176758" y="36563"/>
                </a:lnTo>
                <a:lnTo>
                  <a:pt x="179044" y="40373"/>
                </a:lnTo>
                <a:lnTo>
                  <a:pt x="179044" y="55613"/>
                </a:lnTo>
                <a:lnTo>
                  <a:pt x="179044" y="76949"/>
                </a:lnTo>
                <a:lnTo>
                  <a:pt x="185140" y="76949"/>
                </a:lnTo>
                <a:lnTo>
                  <a:pt x="189712" y="76949"/>
                </a:lnTo>
                <a:lnTo>
                  <a:pt x="189712" y="55613"/>
                </a:lnTo>
                <a:lnTo>
                  <a:pt x="187426" y="55613"/>
                </a:lnTo>
                <a:lnTo>
                  <a:pt x="189712" y="49517"/>
                </a:lnTo>
                <a:lnTo>
                  <a:pt x="189712" y="42659"/>
                </a:lnTo>
                <a:close/>
              </a:path>
            </a:pathLst>
          </a:custGeom>
          <a:solidFill>
            <a:srgbClr val="000000"/>
          </a:solidFill>
        </p:spPr>
        <p:txBody>
          <a:bodyPr wrap="square" lIns="0" tIns="0" rIns="0" bIns="0" rtlCol="0"/>
          <a:lstStyle/>
          <a:p>
            <a:endParaRPr/>
          </a:p>
        </p:txBody>
      </p:sp>
      <p:sp>
        <p:nvSpPr>
          <p:cNvPr id="8" name="object 8"/>
          <p:cNvSpPr/>
          <p:nvPr/>
        </p:nvSpPr>
        <p:spPr>
          <a:xfrm>
            <a:off x="10673169" y="4803610"/>
            <a:ext cx="189230" cy="492759"/>
          </a:xfrm>
          <a:custGeom>
            <a:avLst/>
            <a:gdLst/>
            <a:ahLst/>
            <a:cxnLst/>
            <a:rect l="l" t="t" r="r" b="b"/>
            <a:pathLst>
              <a:path w="189229" h="492760">
                <a:moveTo>
                  <a:pt x="121894" y="303225"/>
                </a:moveTo>
                <a:lnTo>
                  <a:pt x="120370" y="303225"/>
                </a:lnTo>
                <a:lnTo>
                  <a:pt x="120370" y="296367"/>
                </a:lnTo>
                <a:lnTo>
                  <a:pt x="118084" y="296367"/>
                </a:lnTo>
                <a:lnTo>
                  <a:pt x="118084" y="291795"/>
                </a:lnTo>
                <a:lnTo>
                  <a:pt x="115811" y="291795"/>
                </a:lnTo>
                <a:lnTo>
                  <a:pt x="115811" y="290271"/>
                </a:lnTo>
                <a:lnTo>
                  <a:pt x="113525" y="290271"/>
                </a:lnTo>
                <a:lnTo>
                  <a:pt x="113525" y="298653"/>
                </a:lnTo>
                <a:lnTo>
                  <a:pt x="113525" y="319989"/>
                </a:lnTo>
                <a:lnTo>
                  <a:pt x="111239" y="322275"/>
                </a:lnTo>
                <a:lnTo>
                  <a:pt x="111239" y="324561"/>
                </a:lnTo>
                <a:lnTo>
                  <a:pt x="108953" y="324561"/>
                </a:lnTo>
                <a:lnTo>
                  <a:pt x="108953" y="326847"/>
                </a:lnTo>
                <a:lnTo>
                  <a:pt x="107429" y="326847"/>
                </a:lnTo>
                <a:lnTo>
                  <a:pt x="107429" y="328371"/>
                </a:lnTo>
                <a:lnTo>
                  <a:pt x="85331" y="328371"/>
                </a:lnTo>
                <a:lnTo>
                  <a:pt x="85331" y="290271"/>
                </a:lnTo>
                <a:lnTo>
                  <a:pt x="105143" y="290271"/>
                </a:lnTo>
                <a:lnTo>
                  <a:pt x="105143" y="291795"/>
                </a:lnTo>
                <a:lnTo>
                  <a:pt x="108953" y="291795"/>
                </a:lnTo>
                <a:lnTo>
                  <a:pt x="108953" y="294081"/>
                </a:lnTo>
                <a:lnTo>
                  <a:pt x="111239" y="294081"/>
                </a:lnTo>
                <a:lnTo>
                  <a:pt x="111239" y="298653"/>
                </a:lnTo>
                <a:lnTo>
                  <a:pt x="113525" y="298653"/>
                </a:lnTo>
                <a:lnTo>
                  <a:pt x="113525" y="290271"/>
                </a:lnTo>
                <a:lnTo>
                  <a:pt x="113525" y="287985"/>
                </a:lnTo>
                <a:lnTo>
                  <a:pt x="111239" y="287985"/>
                </a:lnTo>
                <a:lnTo>
                  <a:pt x="111239" y="285699"/>
                </a:lnTo>
                <a:lnTo>
                  <a:pt x="105143" y="285699"/>
                </a:lnTo>
                <a:lnTo>
                  <a:pt x="105143" y="283413"/>
                </a:lnTo>
                <a:lnTo>
                  <a:pt x="79235" y="283413"/>
                </a:lnTo>
                <a:lnTo>
                  <a:pt x="79235" y="335229"/>
                </a:lnTo>
                <a:lnTo>
                  <a:pt x="107429" y="335229"/>
                </a:lnTo>
                <a:lnTo>
                  <a:pt x="107429" y="332943"/>
                </a:lnTo>
                <a:lnTo>
                  <a:pt x="111239" y="332943"/>
                </a:lnTo>
                <a:lnTo>
                  <a:pt x="111239" y="330657"/>
                </a:lnTo>
                <a:lnTo>
                  <a:pt x="113525" y="330657"/>
                </a:lnTo>
                <a:lnTo>
                  <a:pt x="115811" y="328371"/>
                </a:lnTo>
                <a:lnTo>
                  <a:pt x="115811" y="326847"/>
                </a:lnTo>
                <a:lnTo>
                  <a:pt x="118084" y="326847"/>
                </a:lnTo>
                <a:lnTo>
                  <a:pt x="118084" y="322275"/>
                </a:lnTo>
                <a:lnTo>
                  <a:pt x="120370" y="322275"/>
                </a:lnTo>
                <a:lnTo>
                  <a:pt x="120370" y="315417"/>
                </a:lnTo>
                <a:lnTo>
                  <a:pt x="121894" y="315417"/>
                </a:lnTo>
                <a:lnTo>
                  <a:pt x="121894" y="303225"/>
                </a:lnTo>
                <a:close/>
              </a:path>
              <a:path w="189229" h="492760">
                <a:moveTo>
                  <a:pt x="188950" y="38087"/>
                </a:moveTo>
                <a:lnTo>
                  <a:pt x="186664" y="32004"/>
                </a:lnTo>
                <a:lnTo>
                  <a:pt x="184378" y="27432"/>
                </a:lnTo>
                <a:lnTo>
                  <a:pt x="182092" y="23622"/>
                </a:lnTo>
                <a:lnTo>
                  <a:pt x="180568" y="19050"/>
                </a:lnTo>
                <a:lnTo>
                  <a:pt x="175996" y="14478"/>
                </a:lnTo>
                <a:lnTo>
                  <a:pt x="171424" y="10668"/>
                </a:lnTo>
                <a:lnTo>
                  <a:pt x="167614" y="8382"/>
                </a:lnTo>
                <a:lnTo>
                  <a:pt x="158470" y="3810"/>
                </a:lnTo>
                <a:lnTo>
                  <a:pt x="154660" y="1524"/>
                </a:lnTo>
                <a:lnTo>
                  <a:pt x="124180" y="1524"/>
                </a:lnTo>
                <a:lnTo>
                  <a:pt x="120370" y="3810"/>
                </a:lnTo>
                <a:lnTo>
                  <a:pt x="111239" y="8382"/>
                </a:lnTo>
                <a:lnTo>
                  <a:pt x="107429" y="12954"/>
                </a:lnTo>
                <a:lnTo>
                  <a:pt x="102857" y="14478"/>
                </a:lnTo>
                <a:lnTo>
                  <a:pt x="98285" y="19050"/>
                </a:lnTo>
                <a:lnTo>
                  <a:pt x="96761" y="23622"/>
                </a:lnTo>
                <a:lnTo>
                  <a:pt x="95237" y="26162"/>
                </a:lnTo>
                <a:lnTo>
                  <a:pt x="92189" y="23622"/>
                </a:lnTo>
                <a:lnTo>
                  <a:pt x="89903" y="19050"/>
                </a:lnTo>
                <a:lnTo>
                  <a:pt x="85331" y="14478"/>
                </a:lnTo>
                <a:lnTo>
                  <a:pt x="83807" y="10668"/>
                </a:lnTo>
                <a:lnTo>
                  <a:pt x="74663" y="6096"/>
                </a:lnTo>
                <a:lnTo>
                  <a:pt x="68567" y="3810"/>
                </a:lnTo>
                <a:lnTo>
                  <a:pt x="63995" y="1524"/>
                </a:lnTo>
                <a:lnTo>
                  <a:pt x="55613" y="1524"/>
                </a:lnTo>
                <a:lnTo>
                  <a:pt x="48755" y="0"/>
                </a:lnTo>
                <a:lnTo>
                  <a:pt x="44945" y="1524"/>
                </a:lnTo>
                <a:lnTo>
                  <a:pt x="34290" y="1524"/>
                </a:lnTo>
                <a:lnTo>
                  <a:pt x="25146" y="6096"/>
                </a:lnTo>
                <a:lnTo>
                  <a:pt x="21336" y="8382"/>
                </a:lnTo>
                <a:lnTo>
                  <a:pt x="16764" y="10668"/>
                </a:lnTo>
                <a:lnTo>
                  <a:pt x="12954" y="14478"/>
                </a:lnTo>
                <a:lnTo>
                  <a:pt x="10668" y="19050"/>
                </a:lnTo>
                <a:lnTo>
                  <a:pt x="6096" y="23622"/>
                </a:lnTo>
                <a:lnTo>
                  <a:pt x="3810" y="27432"/>
                </a:lnTo>
                <a:lnTo>
                  <a:pt x="1524" y="32004"/>
                </a:lnTo>
                <a:lnTo>
                  <a:pt x="1524" y="38087"/>
                </a:lnTo>
                <a:lnTo>
                  <a:pt x="0" y="44945"/>
                </a:lnTo>
                <a:lnTo>
                  <a:pt x="1524" y="51041"/>
                </a:lnTo>
                <a:lnTo>
                  <a:pt x="1524" y="53327"/>
                </a:lnTo>
                <a:lnTo>
                  <a:pt x="1524" y="57899"/>
                </a:lnTo>
                <a:lnTo>
                  <a:pt x="1524" y="76949"/>
                </a:lnTo>
                <a:lnTo>
                  <a:pt x="6096" y="76949"/>
                </a:lnTo>
                <a:lnTo>
                  <a:pt x="10668" y="76949"/>
                </a:lnTo>
                <a:lnTo>
                  <a:pt x="10668" y="55613"/>
                </a:lnTo>
                <a:lnTo>
                  <a:pt x="10668" y="53327"/>
                </a:lnTo>
                <a:lnTo>
                  <a:pt x="10668" y="40373"/>
                </a:lnTo>
                <a:lnTo>
                  <a:pt x="12954" y="36563"/>
                </a:lnTo>
                <a:lnTo>
                  <a:pt x="12954" y="32004"/>
                </a:lnTo>
                <a:lnTo>
                  <a:pt x="14478" y="27432"/>
                </a:lnTo>
                <a:lnTo>
                  <a:pt x="16764" y="23622"/>
                </a:lnTo>
                <a:lnTo>
                  <a:pt x="19050" y="21336"/>
                </a:lnTo>
                <a:lnTo>
                  <a:pt x="23622" y="19050"/>
                </a:lnTo>
                <a:lnTo>
                  <a:pt x="25146" y="16764"/>
                </a:lnTo>
                <a:lnTo>
                  <a:pt x="29718" y="14478"/>
                </a:lnTo>
                <a:lnTo>
                  <a:pt x="34290" y="12954"/>
                </a:lnTo>
                <a:lnTo>
                  <a:pt x="36563" y="12954"/>
                </a:lnTo>
                <a:lnTo>
                  <a:pt x="40373" y="10668"/>
                </a:lnTo>
                <a:lnTo>
                  <a:pt x="57899" y="10668"/>
                </a:lnTo>
                <a:lnTo>
                  <a:pt x="61709" y="12954"/>
                </a:lnTo>
                <a:lnTo>
                  <a:pt x="66281" y="12954"/>
                </a:lnTo>
                <a:lnTo>
                  <a:pt x="70853" y="14478"/>
                </a:lnTo>
                <a:lnTo>
                  <a:pt x="73139" y="16764"/>
                </a:lnTo>
                <a:lnTo>
                  <a:pt x="76949" y="19050"/>
                </a:lnTo>
                <a:lnTo>
                  <a:pt x="79235" y="21336"/>
                </a:lnTo>
                <a:lnTo>
                  <a:pt x="83807" y="23622"/>
                </a:lnTo>
                <a:lnTo>
                  <a:pt x="85331" y="27432"/>
                </a:lnTo>
                <a:lnTo>
                  <a:pt x="87617" y="32004"/>
                </a:lnTo>
                <a:lnTo>
                  <a:pt x="87617" y="34277"/>
                </a:lnTo>
                <a:lnTo>
                  <a:pt x="89903" y="38087"/>
                </a:lnTo>
                <a:lnTo>
                  <a:pt x="89903" y="235750"/>
                </a:lnTo>
                <a:lnTo>
                  <a:pt x="29718" y="235750"/>
                </a:lnTo>
                <a:lnTo>
                  <a:pt x="29718" y="236181"/>
                </a:lnTo>
                <a:lnTo>
                  <a:pt x="23622" y="236181"/>
                </a:lnTo>
                <a:lnTo>
                  <a:pt x="23622" y="240753"/>
                </a:lnTo>
                <a:lnTo>
                  <a:pt x="23622" y="375602"/>
                </a:lnTo>
                <a:lnTo>
                  <a:pt x="26797" y="375602"/>
                </a:lnTo>
                <a:lnTo>
                  <a:pt x="26797" y="377990"/>
                </a:lnTo>
                <a:lnTo>
                  <a:pt x="23622" y="375602"/>
                </a:lnTo>
                <a:lnTo>
                  <a:pt x="23622" y="380174"/>
                </a:lnTo>
                <a:lnTo>
                  <a:pt x="26797" y="380174"/>
                </a:lnTo>
                <a:lnTo>
                  <a:pt x="26797" y="380530"/>
                </a:lnTo>
                <a:lnTo>
                  <a:pt x="89903" y="380530"/>
                </a:lnTo>
                <a:lnTo>
                  <a:pt x="89903" y="448741"/>
                </a:lnTo>
                <a:lnTo>
                  <a:pt x="83807" y="448741"/>
                </a:lnTo>
                <a:lnTo>
                  <a:pt x="83807" y="451027"/>
                </a:lnTo>
                <a:lnTo>
                  <a:pt x="81521" y="451027"/>
                </a:lnTo>
                <a:lnTo>
                  <a:pt x="79235" y="453313"/>
                </a:lnTo>
                <a:lnTo>
                  <a:pt x="76949" y="453313"/>
                </a:lnTo>
                <a:lnTo>
                  <a:pt x="76949" y="455599"/>
                </a:lnTo>
                <a:lnTo>
                  <a:pt x="74663" y="455599"/>
                </a:lnTo>
                <a:lnTo>
                  <a:pt x="74663" y="457885"/>
                </a:lnTo>
                <a:lnTo>
                  <a:pt x="73139" y="460171"/>
                </a:lnTo>
                <a:lnTo>
                  <a:pt x="73139" y="463981"/>
                </a:lnTo>
                <a:lnTo>
                  <a:pt x="70853" y="463981"/>
                </a:lnTo>
                <a:lnTo>
                  <a:pt x="70853" y="464350"/>
                </a:lnTo>
                <a:lnTo>
                  <a:pt x="34290" y="464350"/>
                </a:lnTo>
                <a:lnTo>
                  <a:pt x="34290" y="468160"/>
                </a:lnTo>
                <a:lnTo>
                  <a:pt x="34290" y="474510"/>
                </a:lnTo>
                <a:lnTo>
                  <a:pt x="70853" y="474510"/>
                </a:lnTo>
                <a:lnTo>
                  <a:pt x="70853" y="474649"/>
                </a:lnTo>
                <a:lnTo>
                  <a:pt x="73139" y="476935"/>
                </a:lnTo>
                <a:lnTo>
                  <a:pt x="73139" y="479221"/>
                </a:lnTo>
                <a:lnTo>
                  <a:pt x="74663" y="481507"/>
                </a:lnTo>
                <a:lnTo>
                  <a:pt x="74663" y="483793"/>
                </a:lnTo>
                <a:lnTo>
                  <a:pt x="76949" y="483793"/>
                </a:lnTo>
                <a:lnTo>
                  <a:pt x="76949" y="485317"/>
                </a:lnTo>
                <a:lnTo>
                  <a:pt x="79235" y="485317"/>
                </a:lnTo>
                <a:lnTo>
                  <a:pt x="79235" y="487603"/>
                </a:lnTo>
                <a:lnTo>
                  <a:pt x="81521" y="487603"/>
                </a:lnTo>
                <a:lnTo>
                  <a:pt x="81521" y="489889"/>
                </a:lnTo>
                <a:lnTo>
                  <a:pt x="87617" y="489889"/>
                </a:lnTo>
                <a:lnTo>
                  <a:pt x="87617" y="492163"/>
                </a:lnTo>
                <a:lnTo>
                  <a:pt x="92189" y="492163"/>
                </a:lnTo>
                <a:lnTo>
                  <a:pt x="96761" y="492163"/>
                </a:lnTo>
                <a:lnTo>
                  <a:pt x="98285" y="489889"/>
                </a:lnTo>
                <a:lnTo>
                  <a:pt x="102857" y="489889"/>
                </a:lnTo>
                <a:lnTo>
                  <a:pt x="102857" y="487603"/>
                </a:lnTo>
                <a:lnTo>
                  <a:pt x="105143" y="487603"/>
                </a:lnTo>
                <a:lnTo>
                  <a:pt x="111239" y="481507"/>
                </a:lnTo>
                <a:lnTo>
                  <a:pt x="111239" y="479221"/>
                </a:lnTo>
                <a:lnTo>
                  <a:pt x="113525" y="476935"/>
                </a:lnTo>
                <a:lnTo>
                  <a:pt x="113525" y="474510"/>
                </a:lnTo>
                <a:lnTo>
                  <a:pt x="158470" y="474510"/>
                </a:lnTo>
                <a:lnTo>
                  <a:pt x="158470" y="468160"/>
                </a:lnTo>
                <a:lnTo>
                  <a:pt x="158470" y="464350"/>
                </a:lnTo>
                <a:lnTo>
                  <a:pt x="113525" y="464350"/>
                </a:lnTo>
                <a:lnTo>
                  <a:pt x="113525" y="461695"/>
                </a:lnTo>
                <a:lnTo>
                  <a:pt x="111239" y="461695"/>
                </a:lnTo>
                <a:lnTo>
                  <a:pt x="111239" y="457885"/>
                </a:lnTo>
                <a:lnTo>
                  <a:pt x="108953" y="457885"/>
                </a:lnTo>
                <a:lnTo>
                  <a:pt x="108953" y="455599"/>
                </a:lnTo>
                <a:lnTo>
                  <a:pt x="107429" y="455599"/>
                </a:lnTo>
                <a:lnTo>
                  <a:pt x="107429" y="453313"/>
                </a:lnTo>
                <a:lnTo>
                  <a:pt x="105143" y="453313"/>
                </a:lnTo>
                <a:lnTo>
                  <a:pt x="105143" y="451027"/>
                </a:lnTo>
                <a:lnTo>
                  <a:pt x="102857" y="451027"/>
                </a:lnTo>
                <a:lnTo>
                  <a:pt x="100571" y="448741"/>
                </a:lnTo>
                <a:lnTo>
                  <a:pt x="98285" y="448741"/>
                </a:lnTo>
                <a:lnTo>
                  <a:pt x="98285" y="380530"/>
                </a:lnTo>
                <a:lnTo>
                  <a:pt x="163042" y="380530"/>
                </a:lnTo>
                <a:lnTo>
                  <a:pt x="163042" y="380174"/>
                </a:lnTo>
                <a:lnTo>
                  <a:pt x="169900" y="380174"/>
                </a:lnTo>
                <a:lnTo>
                  <a:pt x="169900" y="375602"/>
                </a:lnTo>
                <a:lnTo>
                  <a:pt x="169900" y="371792"/>
                </a:lnTo>
                <a:lnTo>
                  <a:pt x="163042" y="371792"/>
                </a:lnTo>
                <a:lnTo>
                  <a:pt x="163042" y="371640"/>
                </a:lnTo>
                <a:lnTo>
                  <a:pt x="169900" y="371640"/>
                </a:lnTo>
                <a:lnTo>
                  <a:pt x="169900" y="240830"/>
                </a:lnTo>
                <a:lnTo>
                  <a:pt x="166204" y="240830"/>
                </a:lnTo>
                <a:lnTo>
                  <a:pt x="166204" y="238290"/>
                </a:lnTo>
                <a:lnTo>
                  <a:pt x="169900" y="240753"/>
                </a:lnTo>
                <a:lnTo>
                  <a:pt x="169900" y="236181"/>
                </a:lnTo>
                <a:lnTo>
                  <a:pt x="166204" y="236181"/>
                </a:lnTo>
                <a:lnTo>
                  <a:pt x="166204" y="235750"/>
                </a:lnTo>
                <a:lnTo>
                  <a:pt x="158470" y="235750"/>
                </a:lnTo>
                <a:lnTo>
                  <a:pt x="158470" y="247180"/>
                </a:lnTo>
                <a:lnTo>
                  <a:pt x="158470" y="371640"/>
                </a:lnTo>
                <a:lnTo>
                  <a:pt x="34290" y="371640"/>
                </a:lnTo>
                <a:lnTo>
                  <a:pt x="34290" y="247180"/>
                </a:lnTo>
                <a:lnTo>
                  <a:pt x="158470" y="247180"/>
                </a:lnTo>
                <a:lnTo>
                  <a:pt x="158470" y="235750"/>
                </a:lnTo>
                <a:lnTo>
                  <a:pt x="100571" y="235750"/>
                </a:lnTo>
                <a:lnTo>
                  <a:pt x="100571" y="79235"/>
                </a:lnTo>
                <a:lnTo>
                  <a:pt x="100571" y="74663"/>
                </a:lnTo>
                <a:lnTo>
                  <a:pt x="100571" y="55613"/>
                </a:lnTo>
                <a:lnTo>
                  <a:pt x="100571" y="49517"/>
                </a:lnTo>
                <a:lnTo>
                  <a:pt x="100571" y="42659"/>
                </a:lnTo>
                <a:lnTo>
                  <a:pt x="100571" y="36563"/>
                </a:lnTo>
                <a:lnTo>
                  <a:pt x="105143" y="27432"/>
                </a:lnTo>
                <a:lnTo>
                  <a:pt x="107429" y="25146"/>
                </a:lnTo>
                <a:lnTo>
                  <a:pt x="108953" y="21336"/>
                </a:lnTo>
                <a:lnTo>
                  <a:pt x="111239" y="19050"/>
                </a:lnTo>
                <a:lnTo>
                  <a:pt x="120370" y="14478"/>
                </a:lnTo>
                <a:lnTo>
                  <a:pt x="121894" y="12954"/>
                </a:lnTo>
                <a:lnTo>
                  <a:pt x="126466" y="12954"/>
                </a:lnTo>
                <a:lnTo>
                  <a:pt x="131038" y="10668"/>
                </a:lnTo>
                <a:lnTo>
                  <a:pt x="147802" y="10668"/>
                </a:lnTo>
                <a:lnTo>
                  <a:pt x="152374" y="12954"/>
                </a:lnTo>
                <a:lnTo>
                  <a:pt x="156946" y="12954"/>
                </a:lnTo>
                <a:lnTo>
                  <a:pt x="158470" y="14478"/>
                </a:lnTo>
                <a:lnTo>
                  <a:pt x="167614" y="19050"/>
                </a:lnTo>
                <a:lnTo>
                  <a:pt x="169900" y="21336"/>
                </a:lnTo>
                <a:lnTo>
                  <a:pt x="171424" y="25146"/>
                </a:lnTo>
                <a:lnTo>
                  <a:pt x="173710" y="27432"/>
                </a:lnTo>
                <a:lnTo>
                  <a:pt x="178282" y="36563"/>
                </a:lnTo>
                <a:lnTo>
                  <a:pt x="178282" y="40373"/>
                </a:lnTo>
                <a:lnTo>
                  <a:pt x="180568" y="44945"/>
                </a:lnTo>
                <a:lnTo>
                  <a:pt x="180568" y="49517"/>
                </a:lnTo>
                <a:lnTo>
                  <a:pt x="178282" y="55613"/>
                </a:lnTo>
                <a:lnTo>
                  <a:pt x="180568" y="55613"/>
                </a:lnTo>
                <a:lnTo>
                  <a:pt x="180568" y="76949"/>
                </a:lnTo>
                <a:lnTo>
                  <a:pt x="184378" y="76949"/>
                </a:lnTo>
                <a:lnTo>
                  <a:pt x="188950" y="76949"/>
                </a:lnTo>
                <a:lnTo>
                  <a:pt x="188950" y="55613"/>
                </a:lnTo>
                <a:lnTo>
                  <a:pt x="188950" y="38087"/>
                </a:lnTo>
                <a:close/>
              </a:path>
            </a:pathLst>
          </a:custGeom>
          <a:solidFill>
            <a:srgbClr val="000000"/>
          </a:solidFill>
        </p:spPr>
        <p:txBody>
          <a:bodyPr wrap="square" lIns="0" tIns="0" rIns="0" bIns="0" rtlCol="0"/>
          <a:lstStyle/>
          <a:p>
            <a:endParaRPr/>
          </a:p>
        </p:txBody>
      </p:sp>
      <p:grpSp>
        <p:nvGrpSpPr>
          <p:cNvPr id="9" name="object 9"/>
          <p:cNvGrpSpPr/>
          <p:nvPr/>
        </p:nvGrpSpPr>
        <p:grpSpPr>
          <a:xfrm>
            <a:off x="9698735" y="4194874"/>
            <a:ext cx="1374140" cy="559435"/>
            <a:chOff x="4644135" y="4194873"/>
            <a:chExt cx="1374140" cy="559435"/>
          </a:xfrm>
        </p:grpSpPr>
        <p:sp>
          <p:nvSpPr>
            <p:cNvPr id="10" name="object 10"/>
            <p:cNvSpPr/>
            <p:nvPr/>
          </p:nvSpPr>
          <p:spPr>
            <a:xfrm>
              <a:off x="5399151" y="4695418"/>
              <a:ext cx="369570" cy="59055"/>
            </a:xfrm>
            <a:custGeom>
              <a:avLst/>
              <a:gdLst/>
              <a:ahLst/>
              <a:cxnLst/>
              <a:rect l="l" t="t" r="r" b="b"/>
              <a:pathLst>
                <a:path w="369570" h="59054">
                  <a:moveTo>
                    <a:pt x="369506" y="9144"/>
                  </a:moveTo>
                  <a:lnTo>
                    <a:pt x="367220" y="2286"/>
                  </a:lnTo>
                  <a:lnTo>
                    <a:pt x="358838" y="4572"/>
                  </a:lnTo>
                  <a:lnTo>
                    <a:pt x="358838" y="24384"/>
                  </a:lnTo>
                  <a:lnTo>
                    <a:pt x="356552" y="28194"/>
                  </a:lnTo>
                  <a:lnTo>
                    <a:pt x="354266" y="32766"/>
                  </a:lnTo>
                  <a:lnTo>
                    <a:pt x="350456" y="38862"/>
                  </a:lnTo>
                  <a:lnTo>
                    <a:pt x="345884" y="41148"/>
                  </a:lnTo>
                  <a:lnTo>
                    <a:pt x="343598" y="43434"/>
                  </a:lnTo>
                  <a:lnTo>
                    <a:pt x="339788" y="45720"/>
                  </a:lnTo>
                  <a:lnTo>
                    <a:pt x="337502" y="45720"/>
                  </a:lnTo>
                  <a:lnTo>
                    <a:pt x="332943" y="48006"/>
                  </a:lnTo>
                  <a:lnTo>
                    <a:pt x="328371" y="48006"/>
                  </a:lnTo>
                  <a:lnTo>
                    <a:pt x="324561" y="49530"/>
                  </a:lnTo>
                  <a:lnTo>
                    <a:pt x="316179" y="49530"/>
                  </a:lnTo>
                  <a:lnTo>
                    <a:pt x="311607" y="48006"/>
                  </a:lnTo>
                  <a:lnTo>
                    <a:pt x="307035" y="48006"/>
                  </a:lnTo>
                  <a:lnTo>
                    <a:pt x="303225" y="45720"/>
                  </a:lnTo>
                  <a:lnTo>
                    <a:pt x="300939" y="45720"/>
                  </a:lnTo>
                  <a:lnTo>
                    <a:pt x="296367" y="43434"/>
                  </a:lnTo>
                  <a:lnTo>
                    <a:pt x="292557" y="41148"/>
                  </a:lnTo>
                  <a:lnTo>
                    <a:pt x="290271" y="38862"/>
                  </a:lnTo>
                  <a:lnTo>
                    <a:pt x="287985" y="35052"/>
                  </a:lnTo>
                  <a:lnTo>
                    <a:pt x="285699" y="32766"/>
                  </a:lnTo>
                  <a:lnTo>
                    <a:pt x="283413" y="28194"/>
                  </a:lnTo>
                  <a:lnTo>
                    <a:pt x="281127" y="24384"/>
                  </a:lnTo>
                  <a:lnTo>
                    <a:pt x="281127" y="19812"/>
                  </a:lnTo>
                  <a:lnTo>
                    <a:pt x="279603" y="15240"/>
                  </a:lnTo>
                  <a:lnTo>
                    <a:pt x="279603" y="4572"/>
                  </a:lnTo>
                  <a:lnTo>
                    <a:pt x="279603" y="2286"/>
                  </a:lnTo>
                  <a:lnTo>
                    <a:pt x="274523" y="3302"/>
                  </a:lnTo>
                  <a:lnTo>
                    <a:pt x="270459" y="2286"/>
                  </a:lnTo>
                  <a:lnTo>
                    <a:pt x="270459" y="4114"/>
                  </a:lnTo>
                  <a:lnTo>
                    <a:pt x="268173" y="4572"/>
                  </a:lnTo>
                  <a:lnTo>
                    <a:pt x="270459" y="9144"/>
                  </a:lnTo>
                  <a:lnTo>
                    <a:pt x="270459" y="15240"/>
                  </a:lnTo>
                  <a:lnTo>
                    <a:pt x="268173" y="19812"/>
                  </a:lnTo>
                  <a:lnTo>
                    <a:pt x="268173" y="24384"/>
                  </a:lnTo>
                  <a:lnTo>
                    <a:pt x="266649" y="28194"/>
                  </a:lnTo>
                  <a:lnTo>
                    <a:pt x="264363" y="32766"/>
                  </a:lnTo>
                  <a:lnTo>
                    <a:pt x="262077" y="35052"/>
                  </a:lnTo>
                  <a:lnTo>
                    <a:pt x="259791" y="36576"/>
                  </a:lnTo>
                  <a:lnTo>
                    <a:pt x="257517" y="41148"/>
                  </a:lnTo>
                  <a:lnTo>
                    <a:pt x="253707" y="43434"/>
                  </a:lnTo>
                  <a:lnTo>
                    <a:pt x="251421" y="45720"/>
                  </a:lnTo>
                  <a:lnTo>
                    <a:pt x="246849" y="45720"/>
                  </a:lnTo>
                  <a:lnTo>
                    <a:pt x="243039" y="48006"/>
                  </a:lnTo>
                  <a:lnTo>
                    <a:pt x="238467" y="48006"/>
                  </a:lnTo>
                  <a:lnTo>
                    <a:pt x="233895" y="49530"/>
                  </a:lnTo>
                  <a:lnTo>
                    <a:pt x="225513" y="49530"/>
                  </a:lnTo>
                  <a:lnTo>
                    <a:pt x="220941" y="48006"/>
                  </a:lnTo>
                  <a:lnTo>
                    <a:pt x="219417" y="48006"/>
                  </a:lnTo>
                  <a:lnTo>
                    <a:pt x="214845" y="45720"/>
                  </a:lnTo>
                  <a:lnTo>
                    <a:pt x="210273" y="45720"/>
                  </a:lnTo>
                  <a:lnTo>
                    <a:pt x="206463" y="43434"/>
                  </a:lnTo>
                  <a:lnTo>
                    <a:pt x="199605" y="36576"/>
                  </a:lnTo>
                  <a:lnTo>
                    <a:pt x="197319" y="35052"/>
                  </a:lnTo>
                  <a:lnTo>
                    <a:pt x="195795" y="32766"/>
                  </a:lnTo>
                  <a:lnTo>
                    <a:pt x="193509" y="28194"/>
                  </a:lnTo>
                  <a:lnTo>
                    <a:pt x="191223" y="24384"/>
                  </a:lnTo>
                  <a:lnTo>
                    <a:pt x="191223" y="4572"/>
                  </a:lnTo>
                  <a:lnTo>
                    <a:pt x="188937" y="4089"/>
                  </a:lnTo>
                  <a:lnTo>
                    <a:pt x="188937" y="2286"/>
                  </a:lnTo>
                  <a:lnTo>
                    <a:pt x="180568" y="2286"/>
                  </a:lnTo>
                  <a:lnTo>
                    <a:pt x="178282" y="2286"/>
                  </a:lnTo>
                  <a:lnTo>
                    <a:pt x="178282" y="24384"/>
                  </a:lnTo>
                  <a:lnTo>
                    <a:pt x="175996" y="28194"/>
                  </a:lnTo>
                  <a:lnTo>
                    <a:pt x="173710" y="30480"/>
                  </a:lnTo>
                  <a:lnTo>
                    <a:pt x="171424" y="35052"/>
                  </a:lnTo>
                  <a:lnTo>
                    <a:pt x="167614" y="38862"/>
                  </a:lnTo>
                  <a:lnTo>
                    <a:pt x="163042" y="41148"/>
                  </a:lnTo>
                  <a:lnTo>
                    <a:pt x="160756" y="43434"/>
                  </a:lnTo>
                  <a:lnTo>
                    <a:pt x="156946" y="45720"/>
                  </a:lnTo>
                  <a:lnTo>
                    <a:pt x="152374" y="48006"/>
                  </a:lnTo>
                  <a:lnTo>
                    <a:pt x="126466" y="48006"/>
                  </a:lnTo>
                  <a:lnTo>
                    <a:pt x="124180" y="45720"/>
                  </a:lnTo>
                  <a:lnTo>
                    <a:pt x="120370" y="43434"/>
                  </a:lnTo>
                  <a:lnTo>
                    <a:pt x="115798" y="41148"/>
                  </a:lnTo>
                  <a:lnTo>
                    <a:pt x="113512" y="38862"/>
                  </a:lnTo>
                  <a:lnTo>
                    <a:pt x="107416" y="35052"/>
                  </a:lnTo>
                  <a:lnTo>
                    <a:pt x="105143" y="30480"/>
                  </a:lnTo>
                  <a:lnTo>
                    <a:pt x="102857" y="28194"/>
                  </a:lnTo>
                  <a:lnTo>
                    <a:pt x="100571" y="24384"/>
                  </a:lnTo>
                  <a:lnTo>
                    <a:pt x="100571" y="19812"/>
                  </a:lnTo>
                  <a:lnTo>
                    <a:pt x="99047" y="15240"/>
                  </a:lnTo>
                  <a:lnTo>
                    <a:pt x="99047" y="9144"/>
                  </a:lnTo>
                  <a:lnTo>
                    <a:pt x="100571" y="4572"/>
                  </a:lnTo>
                  <a:lnTo>
                    <a:pt x="99047" y="4254"/>
                  </a:lnTo>
                  <a:lnTo>
                    <a:pt x="99047" y="0"/>
                  </a:lnTo>
                  <a:lnTo>
                    <a:pt x="87617" y="2286"/>
                  </a:lnTo>
                  <a:lnTo>
                    <a:pt x="89903" y="9144"/>
                  </a:lnTo>
                  <a:lnTo>
                    <a:pt x="89903" y="19812"/>
                  </a:lnTo>
                  <a:lnTo>
                    <a:pt x="87617" y="24384"/>
                  </a:lnTo>
                  <a:lnTo>
                    <a:pt x="86093" y="25908"/>
                  </a:lnTo>
                  <a:lnTo>
                    <a:pt x="86093" y="30480"/>
                  </a:lnTo>
                  <a:lnTo>
                    <a:pt x="83807" y="35052"/>
                  </a:lnTo>
                  <a:lnTo>
                    <a:pt x="79235" y="36576"/>
                  </a:lnTo>
                  <a:lnTo>
                    <a:pt x="76949" y="38862"/>
                  </a:lnTo>
                  <a:lnTo>
                    <a:pt x="73139" y="41148"/>
                  </a:lnTo>
                  <a:lnTo>
                    <a:pt x="70853" y="43434"/>
                  </a:lnTo>
                  <a:lnTo>
                    <a:pt x="66281" y="45720"/>
                  </a:lnTo>
                  <a:lnTo>
                    <a:pt x="62471" y="48006"/>
                  </a:lnTo>
                  <a:lnTo>
                    <a:pt x="38849" y="48006"/>
                  </a:lnTo>
                  <a:lnTo>
                    <a:pt x="29718" y="43434"/>
                  </a:lnTo>
                  <a:lnTo>
                    <a:pt x="25908" y="41148"/>
                  </a:lnTo>
                  <a:lnTo>
                    <a:pt x="23622" y="38862"/>
                  </a:lnTo>
                  <a:lnTo>
                    <a:pt x="19050" y="36576"/>
                  </a:lnTo>
                  <a:lnTo>
                    <a:pt x="16764" y="35052"/>
                  </a:lnTo>
                  <a:lnTo>
                    <a:pt x="14478" y="30480"/>
                  </a:lnTo>
                  <a:lnTo>
                    <a:pt x="12954" y="28194"/>
                  </a:lnTo>
                  <a:lnTo>
                    <a:pt x="12954" y="24384"/>
                  </a:lnTo>
                  <a:lnTo>
                    <a:pt x="10668" y="19812"/>
                  </a:lnTo>
                  <a:lnTo>
                    <a:pt x="10668" y="4572"/>
                  </a:lnTo>
                  <a:lnTo>
                    <a:pt x="2286" y="2286"/>
                  </a:lnTo>
                  <a:lnTo>
                    <a:pt x="0" y="9144"/>
                  </a:lnTo>
                  <a:lnTo>
                    <a:pt x="0" y="15240"/>
                  </a:lnTo>
                  <a:lnTo>
                    <a:pt x="2286" y="22098"/>
                  </a:lnTo>
                  <a:lnTo>
                    <a:pt x="2286" y="25908"/>
                  </a:lnTo>
                  <a:lnTo>
                    <a:pt x="3810" y="30480"/>
                  </a:lnTo>
                  <a:lnTo>
                    <a:pt x="6096" y="36576"/>
                  </a:lnTo>
                  <a:lnTo>
                    <a:pt x="12954" y="43434"/>
                  </a:lnTo>
                  <a:lnTo>
                    <a:pt x="16764" y="48006"/>
                  </a:lnTo>
                  <a:lnTo>
                    <a:pt x="21336" y="49530"/>
                  </a:lnTo>
                  <a:lnTo>
                    <a:pt x="25908" y="51816"/>
                  </a:lnTo>
                  <a:lnTo>
                    <a:pt x="29718" y="54102"/>
                  </a:lnTo>
                  <a:lnTo>
                    <a:pt x="36563" y="56388"/>
                  </a:lnTo>
                  <a:lnTo>
                    <a:pt x="40373" y="56388"/>
                  </a:lnTo>
                  <a:lnTo>
                    <a:pt x="44945" y="58674"/>
                  </a:lnTo>
                  <a:lnTo>
                    <a:pt x="55613" y="58674"/>
                  </a:lnTo>
                  <a:lnTo>
                    <a:pt x="60185" y="56388"/>
                  </a:lnTo>
                  <a:lnTo>
                    <a:pt x="63995" y="56388"/>
                  </a:lnTo>
                  <a:lnTo>
                    <a:pt x="70853" y="54102"/>
                  </a:lnTo>
                  <a:lnTo>
                    <a:pt x="74663" y="51816"/>
                  </a:lnTo>
                  <a:lnTo>
                    <a:pt x="79235" y="49530"/>
                  </a:lnTo>
                  <a:lnTo>
                    <a:pt x="83807" y="48006"/>
                  </a:lnTo>
                  <a:lnTo>
                    <a:pt x="87617" y="43434"/>
                  </a:lnTo>
                  <a:lnTo>
                    <a:pt x="89903" y="38862"/>
                  </a:lnTo>
                  <a:lnTo>
                    <a:pt x="92189" y="35052"/>
                  </a:lnTo>
                  <a:lnTo>
                    <a:pt x="94475" y="32766"/>
                  </a:lnTo>
                  <a:lnTo>
                    <a:pt x="96761" y="36576"/>
                  </a:lnTo>
                  <a:lnTo>
                    <a:pt x="99047" y="41148"/>
                  </a:lnTo>
                  <a:lnTo>
                    <a:pt x="102857" y="43434"/>
                  </a:lnTo>
                  <a:lnTo>
                    <a:pt x="107416" y="48006"/>
                  </a:lnTo>
                  <a:lnTo>
                    <a:pt x="111226" y="49530"/>
                  </a:lnTo>
                  <a:lnTo>
                    <a:pt x="120370" y="54102"/>
                  </a:lnTo>
                  <a:lnTo>
                    <a:pt x="124180" y="56388"/>
                  </a:lnTo>
                  <a:lnTo>
                    <a:pt x="128752" y="56388"/>
                  </a:lnTo>
                  <a:lnTo>
                    <a:pt x="135610" y="58674"/>
                  </a:lnTo>
                  <a:lnTo>
                    <a:pt x="146278" y="58674"/>
                  </a:lnTo>
                  <a:lnTo>
                    <a:pt x="150088" y="56388"/>
                  </a:lnTo>
                  <a:lnTo>
                    <a:pt x="154660" y="56388"/>
                  </a:lnTo>
                  <a:lnTo>
                    <a:pt x="159232" y="54102"/>
                  </a:lnTo>
                  <a:lnTo>
                    <a:pt x="163042" y="51816"/>
                  </a:lnTo>
                  <a:lnTo>
                    <a:pt x="169900" y="49530"/>
                  </a:lnTo>
                  <a:lnTo>
                    <a:pt x="175996" y="43434"/>
                  </a:lnTo>
                  <a:lnTo>
                    <a:pt x="180568" y="41148"/>
                  </a:lnTo>
                  <a:lnTo>
                    <a:pt x="182841" y="36576"/>
                  </a:lnTo>
                  <a:lnTo>
                    <a:pt x="184086" y="31559"/>
                  </a:lnTo>
                  <a:lnTo>
                    <a:pt x="184365" y="32766"/>
                  </a:lnTo>
                  <a:lnTo>
                    <a:pt x="186651" y="36576"/>
                  </a:lnTo>
                  <a:lnTo>
                    <a:pt x="191223" y="41148"/>
                  </a:lnTo>
                  <a:lnTo>
                    <a:pt x="193509" y="45720"/>
                  </a:lnTo>
                  <a:lnTo>
                    <a:pt x="197319" y="48006"/>
                  </a:lnTo>
                  <a:lnTo>
                    <a:pt x="201891" y="51816"/>
                  </a:lnTo>
                  <a:lnTo>
                    <a:pt x="206463" y="54102"/>
                  </a:lnTo>
                  <a:lnTo>
                    <a:pt x="210273" y="56388"/>
                  </a:lnTo>
                  <a:lnTo>
                    <a:pt x="214845" y="56388"/>
                  </a:lnTo>
                  <a:lnTo>
                    <a:pt x="220941" y="58674"/>
                  </a:lnTo>
                  <a:lnTo>
                    <a:pt x="240753" y="58674"/>
                  </a:lnTo>
                  <a:lnTo>
                    <a:pt x="244563" y="56388"/>
                  </a:lnTo>
                  <a:lnTo>
                    <a:pt x="251421" y="56388"/>
                  </a:lnTo>
                  <a:lnTo>
                    <a:pt x="255981" y="54102"/>
                  </a:lnTo>
                  <a:lnTo>
                    <a:pt x="272745" y="36576"/>
                  </a:lnTo>
                  <a:lnTo>
                    <a:pt x="275031" y="32766"/>
                  </a:lnTo>
                  <a:lnTo>
                    <a:pt x="277317" y="36576"/>
                  </a:lnTo>
                  <a:lnTo>
                    <a:pt x="279603" y="41148"/>
                  </a:lnTo>
                  <a:lnTo>
                    <a:pt x="283413" y="45720"/>
                  </a:lnTo>
                  <a:lnTo>
                    <a:pt x="287985" y="48006"/>
                  </a:lnTo>
                  <a:lnTo>
                    <a:pt x="292557" y="51816"/>
                  </a:lnTo>
                  <a:lnTo>
                    <a:pt x="296367" y="54102"/>
                  </a:lnTo>
                  <a:lnTo>
                    <a:pt x="300939" y="56388"/>
                  </a:lnTo>
                  <a:lnTo>
                    <a:pt x="304749" y="56388"/>
                  </a:lnTo>
                  <a:lnTo>
                    <a:pt x="309321" y="58674"/>
                  </a:lnTo>
                  <a:lnTo>
                    <a:pt x="330657" y="58674"/>
                  </a:lnTo>
                  <a:lnTo>
                    <a:pt x="335229" y="56388"/>
                  </a:lnTo>
                  <a:lnTo>
                    <a:pt x="339788" y="56388"/>
                  </a:lnTo>
                  <a:lnTo>
                    <a:pt x="343598" y="54102"/>
                  </a:lnTo>
                  <a:lnTo>
                    <a:pt x="348170" y="51816"/>
                  </a:lnTo>
                  <a:lnTo>
                    <a:pt x="352742" y="48006"/>
                  </a:lnTo>
                  <a:lnTo>
                    <a:pt x="367220" y="25908"/>
                  </a:lnTo>
                  <a:lnTo>
                    <a:pt x="369506" y="22098"/>
                  </a:lnTo>
                  <a:lnTo>
                    <a:pt x="369506" y="9144"/>
                  </a:lnTo>
                  <a:close/>
                </a:path>
              </a:pathLst>
            </a:custGeom>
            <a:solidFill>
              <a:srgbClr val="000000"/>
            </a:solidFill>
          </p:spPr>
          <p:txBody>
            <a:bodyPr wrap="square" lIns="0" tIns="0" rIns="0" bIns="0" rtlCol="0"/>
            <a:lstStyle/>
            <a:p>
              <a:endParaRPr/>
            </a:p>
          </p:txBody>
        </p:sp>
        <p:pic>
          <p:nvPicPr>
            <p:cNvPr id="11" name="object 11"/>
            <p:cNvPicPr/>
            <p:nvPr/>
          </p:nvPicPr>
          <p:blipFill>
            <a:blip r:embed="rId2" cstate="print"/>
            <a:stretch>
              <a:fillRect/>
            </a:stretch>
          </p:blipFill>
          <p:spPr>
            <a:xfrm>
              <a:off x="4644135" y="4263440"/>
              <a:ext cx="333692" cy="333705"/>
            </a:xfrm>
            <a:prstGeom prst="rect">
              <a:avLst/>
            </a:prstGeom>
          </p:spPr>
        </p:pic>
        <p:sp>
          <p:nvSpPr>
            <p:cNvPr id="12" name="object 12"/>
            <p:cNvSpPr/>
            <p:nvPr/>
          </p:nvSpPr>
          <p:spPr>
            <a:xfrm>
              <a:off x="5265826" y="4422139"/>
              <a:ext cx="683895" cy="11430"/>
            </a:xfrm>
            <a:custGeom>
              <a:avLst/>
              <a:gdLst/>
              <a:ahLst/>
              <a:cxnLst/>
              <a:rect l="l" t="t" r="r" b="b"/>
              <a:pathLst>
                <a:path w="683895" h="11429">
                  <a:moveTo>
                    <a:pt x="683399" y="0"/>
                  </a:moveTo>
                  <a:lnTo>
                    <a:pt x="0" y="0"/>
                  </a:lnTo>
                  <a:lnTo>
                    <a:pt x="0" y="5080"/>
                  </a:lnTo>
                  <a:lnTo>
                    <a:pt x="0" y="11430"/>
                  </a:lnTo>
                  <a:lnTo>
                    <a:pt x="683399" y="11430"/>
                  </a:lnTo>
                  <a:lnTo>
                    <a:pt x="683399" y="5080"/>
                  </a:lnTo>
                  <a:lnTo>
                    <a:pt x="683399" y="0"/>
                  </a:lnTo>
                  <a:close/>
                </a:path>
              </a:pathLst>
            </a:custGeom>
            <a:solidFill>
              <a:srgbClr val="000000"/>
            </a:solidFill>
          </p:spPr>
          <p:txBody>
            <a:bodyPr wrap="square" lIns="0" tIns="0" rIns="0" bIns="0" rtlCol="0"/>
            <a:lstStyle/>
            <a:p>
              <a:endParaRPr/>
            </a:p>
          </p:txBody>
        </p:sp>
        <p:pic>
          <p:nvPicPr>
            <p:cNvPr id="13" name="object 13"/>
            <p:cNvPicPr/>
            <p:nvPr/>
          </p:nvPicPr>
          <p:blipFill>
            <a:blip r:embed="rId3" cstate="print"/>
            <a:stretch>
              <a:fillRect/>
            </a:stretch>
          </p:blipFill>
          <p:spPr>
            <a:xfrm>
              <a:off x="5945415" y="4194873"/>
              <a:ext cx="72377" cy="468553"/>
            </a:xfrm>
            <a:prstGeom prst="rect">
              <a:avLst/>
            </a:prstGeom>
          </p:spPr>
        </p:pic>
        <p:pic>
          <p:nvPicPr>
            <p:cNvPr id="14" name="object 14"/>
            <p:cNvPicPr/>
            <p:nvPr/>
          </p:nvPicPr>
          <p:blipFill>
            <a:blip r:embed="rId4" cstate="print"/>
            <a:stretch>
              <a:fillRect/>
            </a:stretch>
          </p:blipFill>
          <p:spPr>
            <a:xfrm>
              <a:off x="4973256" y="4343399"/>
              <a:ext cx="296379" cy="184416"/>
            </a:xfrm>
            <a:prstGeom prst="rect">
              <a:avLst/>
            </a:prstGeom>
          </p:spPr>
        </p:pic>
        <p:sp>
          <p:nvSpPr>
            <p:cNvPr id="15" name="object 15"/>
            <p:cNvSpPr/>
            <p:nvPr/>
          </p:nvSpPr>
          <p:spPr>
            <a:xfrm>
              <a:off x="4738611" y="4403623"/>
              <a:ext cx="868680" cy="300990"/>
            </a:xfrm>
            <a:custGeom>
              <a:avLst/>
              <a:gdLst/>
              <a:ahLst/>
              <a:cxnLst/>
              <a:rect l="l" t="t" r="r" b="b"/>
              <a:pathLst>
                <a:path w="868679" h="300989">
                  <a:moveTo>
                    <a:pt x="47231" y="16764"/>
                  </a:moveTo>
                  <a:lnTo>
                    <a:pt x="45707" y="16764"/>
                  </a:lnTo>
                  <a:lnTo>
                    <a:pt x="45707" y="12954"/>
                  </a:lnTo>
                  <a:lnTo>
                    <a:pt x="43421" y="12954"/>
                  </a:lnTo>
                  <a:lnTo>
                    <a:pt x="43421" y="8382"/>
                  </a:lnTo>
                  <a:lnTo>
                    <a:pt x="41135" y="8382"/>
                  </a:lnTo>
                  <a:lnTo>
                    <a:pt x="41135" y="6096"/>
                  </a:lnTo>
                  <a:lnTo>
                    <a:pt x="36563" y="6096"/>
                  </a:lnTo>
                  <a:lnTo>
                    <a:pt x="36563" y="3810"/>
                  </a:lnTo>
                  <a:lnTo>
                    <a:pt x="30467" y="3810"/>
                  </a:lnTo>
                  <a:lnTo>
                    <a:pt x="30467" y="1524"/>
                  </a:lnTo>
                  <a:lnTo>
                    <a:pt x="19799" y="1524"/>
                  </a:lnTo>
                  <a:lnTo>
                    <a:pt x="19799" y="3810"/>
                  </a:lnTo>
                  <a:lnTo>
                    <a:pt x="12941" y="3810"/>
                  </a:lnTo>
                  <a:lnTo>
                    <a:pt x="12941" y="6096"/>
                  </a:lnTo>
                  <a:lnTo>
                    <a:pt x="9131" y="6096"/>
                  </a:lnTo>
                  <a:lnTo>
                    <a:pt x="9131" y="8382"/>
                  </a:lnTo>
                  <a:lnTo>
                    <a:pt x="6845" y="8382"/>
                  </a:lnTo>
                  <a:lnTo>
                    <a:pt x="6845" y="10668"/>
                  </a:lnTo>
                  <a:lnTo>
                    <a:pt x="4572" y="10668"/>
                  </a:lnTo>
                  <a:lnTo>
                    <a:pt x="4572" y="14478"/>
                  </a:lnTo>
                  <a:lnTo>
                    <a:pt x="2286" y="14478"/>
                  </a:lnTo>
                  <a:lnTo>
                    <a:pt x="2286" y="19050"/>
                  </a:lnTo>
                  <a:lnTo>
                    <a:pt x="0" y="19050"/>
                  </a:lnTo>
                  <a:lnTo>
                    <a:pt x="0" y="38100"/>
                  </a:lnTo>
                  <a:lnTo>
                    <a:pt x="2286" y="38100"/>
                  </a:lnTo>
                  <a:lnTo>
                    <a:pt x="2286" y="42672"/>
                  </a:lnTo>
                  <a:lnTo>
                    <a:pt x="4572" y="44958"/>
                  </a:lnTo>
                  <a:lnTo>
                    <a:pt x="4572" y="47244"/>
                  </a:lnTo>
                  <a:lnTo>
                    <a:pt x="6845" y="47244"/>
                  </a:lnTo>
                  <a:lnTo>
                    <a:pt x="6845" y="49530"/>
                  </a:lnTo>
                  <a:lnTo>
                    <a:pt x="9131" y="49530"/>
                  </a:lnTo>
                  <a:lnTo>
                    <a:pt x="9131" y="51054"/>
                  </a:lnTo>
                  <a:lnTo>
                    <a:pt x="12941" y="51054"/>
                  </a:lnTo>
                  <a:lnTo>
                    <a:pt x="12941" y="53327"/>
                  </a:lnTo>
                  <a:lnTo>
                    <a:pt x="17513" y="53327"/>
                  </a:lnTo>
                  <a:lnTo>
                    <a:pt x="17513" y="55613"/>
                  </a:lnTo>
                  <a:lnTo>
                    <a:pt x="34277" y="55613"/>
                  </a:lnTo>
                  <a:lnTo>
                    <a:pt x="34277" y="53327"/>
                  </a:lnTo>
                  <a:lnTo>
                    <a:pt x="38849" y="53327"/>
                  </a:lnTo>
                  <a:lnTo>
                    <a:pt x="38849" y="51054"/>
                  </a:lnTo>
                  <a:lnTo>
                    <a:pt x="43421" y="51054"/>
                  </a:lnTo>
                  <a:lnTo>
                    <a:pt x="43421" y="49530"/>
                  </a:lnTo>
                  <a:lnTo>
                    <a:pt x="45707" y="49530"/>
                  </a:lnTo>
                  <a:lnTo>
                    <a:pt x="47231" y="47244"/>
                  </a:lnTo>
                  <a:lnTo>
                    <a:pt x="47231" y="27432"/>
                  </a:lnTo>
                  <a:lnTo>
                    <a:pt x="25895" y="27432"/>
                  </a:lnTo>
                  <a:lnTo>
                    <a:pt x="25895" y="34290"/>
                  </a:lnTo>
                  <a:lnTo>
                    <a:pt x="41135" y="34290"/>
                  </a:lnTo>
                  <a:lnTo>
                    <a:pt x="41135" y="44958"/>
                  </a:lnTo>
                  <a:lnTo>
                    <a:pt x="38849" y="44958"/>
                  </a:lnTo>
                  <a:lnTo>
                    <a:pt x="38849" y="47244"/>
                  </a:lnTo>
                  <a:lnTo>
                    <a:pt x="32753" y="47244"/>
                  </a:lnTo>
                  <a:lnTo>
                    <a:pt x="32753" y="49530"/>
                  </a:lnTo>
                  <a:lnTo>
                    <a:pt x="17513" y="49530"/>
                  </a:lnTo>
                  <a:lnTo>
                    <a:pt x="17513" y="47244"/>
                  </a:lnTo>
                  <a:lnTo>
                    <a:pt x="12941" y="47244"/>
                  </a:lnTo>
                  <a:lnTo>
                    <a:pt x="12941" y="44958"/>
                  </a:lnTo>
                  <a:lnTo>
                    <a:pt x="10655" y="44958"/>
                  </a:lnTo>
                  <a:lnTo>
                    <a:pt x="10655" y="42672"/>
                  </a:lnTo>
                  <a:lnTo>
                    <a:pt x="9131" y="40386"/>
                  </a:lnTo>
                  <a:lnTo>
                    <a:pt x="9131" y="36576"/>
                  </a:lnTo>
                  <a:lnTo>
                    <a:pt x="6845" y="36576"/>
                  </a:lnTo>
                  <a:lnTo>
                    <a:pt x="6845" y="21336"/>
                  </a:lnTo>
                  <a:lnTo>
                    <a:pt x="9131" y="21336"/>
                  </a:lnTo>
                  <a:lnTo>
                    <a:pt x="9131" y="16764"/>
                  </a:lnTo>
                  <a:lnTo>
                    <a:pt x="10655" y="16764"/>
                  </a:lnTo>
                  <a:lnTo>
                    <a:pt x="10655" y="12954"/>
                  </a:lnTo>
                  <a:lnTo>
                    <a:pt x="12941" y="12954"/>
                  </a:lnTo>
                  <a:lnTo>
                    <a:pt x="15227" y="10668"/>
                  </a:lnTo>
                  <a:lnTo>
                    <a:pt x="17513" y="10668"/>
                  </a:lnTo>
                  <a:lnTo>
                    <a:pt x="19799" y="8382"/>
                  </a:lnTo>
                  <a:lnTo>
                    <a:pt x="32753" y="8382"/>
                  </a:lnTo>
                  <a:lnTo>
                    <a:pt x="32753" y="10668"/>
                  </a:lnTo>
                  <a:lnTo>
                    <a:pt x="36563" y="10668"/>
                  </a:lnTo>
                  <a:lnTo>
                    <a:pt x="36563" y="12954"/>
                  </a:lnTo>
                  <a:lnTo>
                    <a:pt x="38849" y="14478"/>
                  </a:lnTo>
                  <a:lnTo>
                    <a:pt x="38849" y="19050"/>
                  </a:lnTo>
                  <a:lnTo>
                    <a:pt x="41135" y="19050"/>
                  </a:lnTo>
                  <a:lnTo>
                    <a:pt x="47231" y="16764"/>
                  </a:lnTo>
                  <a:close/>
                </a:path>
                <a:path w="868679" h="300989">
                  <a:moveTo>
                    <a:pt x="95224" y="3810"/>
                  </a:moveTo>
                  <a:lnTo>
                    <a:pt x="58661" y="3810"/>
                  </a:lnTo>
                  <a:lnTo>
                    <a:pt x="58661" y="55613"/>
                  </a:lnTo>
                  <a:lnTo>
                    <a:pt x="95224" y="55613"/>
                  </a:lnTo>
                  <a:lnTo>
                    <a:pt x="95224" y="49530"/>
                  </a:lnTo>
                  <a:lnTo>
                    <a:pt x="64757" y="49530"/>
                  </a:lnTo>
                  <a:lnTo>
                    <a:pt x="64757" y="32004"/>
                  </a:lnTo>
                  <a:lnTo>
                    <a:pt x="92938" y="32004"/>
                  </a:lnTo>
                  <a:lnTo>
                    <a:pt x="92938" y="25908"/>
                  </a:lnTo>
                  <a:lnTo>
                    <a:pt x="64757" y="25908"/>
                  </a:lnTo>
                  <a:lnTo>
                    <a:pt x="64757" y="10668"/>
                  </a:lnTo>
                  <a:lnTo>
                    <a:pt x="95224" y="10668"/>
                  </a:lnTo>
                  <a:lnTo>
                    <a:pt x="95224" y="3810"/>
                  </a:lnTo>
                  <a:close/>
                </a:path>
                <a:path w="868679" h="300989">
                  <a:moveTo>
                    <a:pt x="146278" y="3810"/>
                  </a:moveTo>
                  <a:lnTo>
                    <a:pt x="140182" y="3810"/>
                  </a:lnTo>
                  <a:lnTo>
                    <a:pt x="140182" y="42672"/>
                  </a:lnTo>
                  <a:lnTo>
                    <a:pt x="111988" y="3810"/>
                  </a:lnTo>
                  <a:lnTo>
                    <a:pt x="105892" y="3810"/>
                  </a:lnTo>
                  <a:lnTo>
                    <a:pt x="105892" y="55613"/>
                  </a:lnTo>
                  <a:lnTo>
                    <a:pt x="111988" y="55613"/>
                  </a:lnTo>
                  <a:lnTo>
                    <a:pt x="111988" y="14478"/>
                  </a:lnTo>
                  <a:lnTo>
                    <a:pt x="137896" y="55613"/>
                  </a:lnTo>
                  <a:lnTo>
                    <a:pt x="146278" y="55613"/>
                  </a:lnTo>
                  <a:lnTo>
                    <a:pt x="146278" y="3810"/>
                  </a:lnTo>
                  <a:close/>
                </a:path>
                <a:path w="868679" h="300989">
                  <a:moveTo>
                    <a:pt x="467017" y="0"/>
                  </a:moveTo>
                  <a:lnTo>
                    <a:pt x="428167" y="0"/>
                  </a:lnTo>
                  <a:lnTo>
                    <a:pt x="428167" y="51054"/>
                  </a:lnTo>
                  <a:lnTo>
                    <a:pt x="467017" y="51054"/>
                  </a:lnTo>
                  <a:lnTo>
                    <a:pt x="467017" y="44958"/>
                  </a:lnTo>
                  <a:lnTo>
                    <a:pt x="434263" y="44958"/>
                  </a:lnTo>
                  <a:lnTo>
                    <a:pt x="434263" y="27432"/>
                  </a:lnTo>
                  <a:lnTo>
                    <a:pt x="464731" y="27432"/>
                  </a:lnTo>
                  <a:lnTo>
                    <a:pt x="464731" y="21336"/>
                  </a:lnTo>
                  <a:lnTo>
                    <a:pt x="434263" y="21336"/>
                  </a:lnTo>
                  <a:lnTo>
                    <a:pt x="434263" y="6096"/>
                  </a:lnTo>
                  <a:lnTo>
                    <a:pt x="467017" y="6096"/>
                  </a:lnTo>
                  <a:lnTo>
                    <a:pt x="467017" y="0"/>
                  </a:lnTo>
                  <a:close/>
                </a:path>
                <a:path w="868679" h="300989">
                  <a:moveTo>
                    <a:pt x="868527" y="19050"/>
                  </a:moveTo>
                  <a:lnTo>
                    <a:pt x="867003" y="19050"/>
                  </a:lnTo>
                  <a:lnTo>
                    <a:pt x="867003" y="12954"/>
                  </a:lnTo>
                  <a:lnTo>
                    <a:pt x="864717" y="10668"/>
                  </a:lnTo>
                  <a:lnTo>
                    <a:pt x="864717" y="8382"/>
                  </a:lnTo>
                  <a:lnTo>
                    <a:pt x="862431" y="8382"/>
                  </a:lnTo>
                  <a:lnTo>
                    <a:pt x="862431" y="6096"/>
                  </a:lnTo>
                  <a:lnTo>
                    <a:pt x="860145" y="6096"/>
                  </a:lnTo>
                  <a:lnTo>
                    <a:pt x="860145" y="3810"/>
                  </a:lnTo>
                  <a:lnTo>
                    <a:pt x="857859" y="3810"/>
                  </a:lnTo>
                  <a:lnTo>
                    <a:pt x="856335" y="1524"/>
                  </a:lnTo>
                  <a:lnTo>
                    <a:pt x="854049" y="1524"/>
                  </a:lnTo>
                  <a:lnTo>
                    <a:pt x="854049" y="0"/>
                  </a:lnTo>
                  <a:lnTo>
                    <a:pt x="844905" y="0"/>
                  </a:lnTo>
                  <a:lnTo>
                    <a:pt x="836536" y="0"/>
                  </a:lnTo>
                  <a:lnTo>
                    <a:pt x="836536" y="1524"/>
                  </a:lnTo>
                  <a:lnTo>
                    <a:pt x="834250" y="1524"/>
                  </a:lnTo>
                  <a:lnTo>
                    <a:pt x="831964" y="3810"/>
                  </a:lnTo>
                  <a:lnTo>
                    <a:pt x="830440" y="3810"/>
                  </a:lnTo>
                  <a:lnTo>
                    <a:pt x="830440" y="6096"/>
                  </a:lnTo>
                  <a:lnTo>
                    <a:pt x="828154" y="6096"/>
                  </a:lnTo>
                  <a:lnTo>
                    <a:pt x="828154" y="8382"/>
                  </a:lnTo>
                  <a:lnTo>
                    <a:pt x="825868" y="8382"/>
                  </a:lnTo>
                  <a:lnTo>
                    <a:pt x="825868" y="12954"/>
                  </a:lnTo>
                  <a:lnTo>
                    <a:pt x="823582" y="12954"/>
                  </a:lnTo>
                  <a:lnTo>
                    <a:pt x="823582" y="21336"/>
                  </a:lnTo>
                  <a:lnTo>
                    <a:pt x="823582" y="29718"/>
                  </a:lnTo>
                  <a:lnTo>
                    <a:pt x="825868" y="32004"/>
                  </a:lnTo>
                  <a:lnTo>
                    <a:pt x="825868" y="34290"/>
                  </a:lnTo>
                  <a:lnTo>
                    <a:pt x="828154" y="36576"/>
                  </a:lnTo>
                  <a:lnTo>
                    <a:pt x="830440" y="38100"/>
                  </a:lnTo>
                  <a:lnTo>
                    <a:pt x="831964" y="40386"/>
                  </a:lnTo>
                  <a:lnTo>
                    <a:pt x="834250" y="40386"/>
                  </a:lnTo>
                  <a:lnTo>
                    <a:pt x="834250" y="42672"/>
                  </a:lnTo>
                  <a:lnTo>
                    <a:pt x="838822" y="42672"/>
                  </a:lnTo>
                  <a:lnTo>
                    <a:pt x="838822" y="44958"/>
                  </a:lnTo>
                  <a:lnTo>
                    <a:pt x="841108" y="44958"/>
                  </a:lnTo>
                  <a:lnTo>
                    <a:pt x="841108" y="300939"/>
                  </a:lnTo>
                  <a:lnTo>
                    <a:pt x="851763" y="300939"/>
                  </a:lnTo>
                  <a:lnTo>
                    <a:pt x="851763" y="44958"/>
                  </a:lnTo>
                  <a:lnTo>
                    <a:pt x="851763" y="42672"/>
                  </a:lnTo>
                  <a:lnTo>
                    <a:pt x="856335" y="42672"/>
                  </a:lnTo>
                  <a:lnTo>
                    <a:pt x="856335" y="40386"/>
                  </a:lnTo>
                  <a:lnTo>
                    <a:pt x="857859" y="40386"/>
                  </a:lnTo>
                  <a:lnTo>
                    <a:pt x="860145" y="38100"/>
                  </a:lnTo>
                  <a:lnTo>
                    <a:pt x="862431" y="36576"/>
                  </a:lnTo>
                  <a:lnTo>
                    <a:pt x="864717" y="34290"/>
                  </a:lnTo>
                  <a:lnTo>
                    <a:pt x="864717" y="32004"/>
                  </a:lnTo>
                  <a:lnTo>
                    <a:pt x="867003" y="32004"/>
                  </a:lnTo>
                  <a:lnTo>
                    <a:pt x="867003" y="25908"/>
                  </a:lnTo>
                  <a:lnTo>
                    <a:pt x="868527" y="23622"/>
                  </a:lnTo>
                  <a:lnTo>
                    <a:pt x="868527" y="21336"/>
                  </a:lnTo>
                  <a:lnTo>
                    <a:pt x="868527" y="19050"/>
                  </a:lnTo>
                  <a:close/>
                </a:path>
              </a:pathLst>
            </a:custGeom>
            <a:solidFill>
              <a:srgbClr val="000000"/>
            </a:solidFill>
          </p:spPr>
          <p:txBody>
            <a:bodyPr wrap="square" lIns="0" tIns="0" rIns="0" bIns="0" rtlCol="0"/>
            <a:lstStyle/>
            <a:p>
              <a:endParaRPr/>
            </a:p>
          </p:txBody>
        </p:sp>
      </p:grpSp>
      <p:grpSp>
        <p:nvGrpSpPr>
          <p:cNvPr id="16" name="object 16"/>
          <p:cNvGrpSpPr/>
          <p:nvPr/>
        </p:nvGrpSpPr>
        <p:grpSpPr>
          <a:xfrm>
            <a:off x="11144009" y="3760610"/>
            <a:ext cx="1059815" cy="1360805"/>
            <a:chOff x="6089408" y="3760609"/>
            <a:chExt cx="1059815" cy="1360805"/>
          </a:xfrm>
        </p:grpSpPr>
        <p:sp>
          <p:nvSpPr>
            <p:cNvPr id="17" name="object 17"/>
            <p:cNvSpPr/>
            <p:nvPr/>
          </p:nvSpPr>
          <p:spPr>
            <a:xfrm>
              <a:off x="6147308" y="4420869"/>
              <a:ext cx="675005" cy="8890"/>
            </a:xfrm>
            <a:custGeom>
              <a:avLst/>
              <a:gdLst/>
              <a:ahLst/>
              <a:cxnLst/>
              <a:rect l="l" t="t" r="r" b="b"/>
              <a:pathLst>
                <a:path w="675004" h="8889">
                  <a:moveTo>
                    <a:pt x="674814" y="6350"/>
                  </a:moveTo>
                  <a:lnTo>
                    <a:pt x="672160" y="6350"/>
                  </a:lnTo>
                  <a:lnTo>
                    <a:pt x="672160" y="1270"/>
                  </a:lnTo>
                  <a:lnTo>
                    <a:pt x="670496" y="1270"/>
                  </a:lnTo>
                  <a:lnTo>
                    <a:pt x="670496" y="0"/>
                  </a:lnTo>
                  <a:lnTo>
                    <a:pt x="0" y="0"/>
                  </a:lnTo>
                  <a:lnTo>
                    <a:pt x="0" y="1270"/>
                  </a:lnTo>
                  <a:lnTo>
                    <a:pt x="0" y="6350"/>
                  </a:lnTo>
                  <a:lnTo>
                    <a:pt x="0" y="8890"/>
                  </a:lnTo>
                  <a:lnTo>
                    <a:pt x="674814" y="8890"/>
                  </a:lnTo>
                  <a:lnTo>
                    <a:pt x="674814" y="6350"/>
                  </a:lnTo>
                  <a:close/>
                </a:path>
              </a:pathLst>
            </a:custGeom>
            <a:solidFill>
              <a:srgbClr val="000000"/>
            </a:solidFill>
          </p:spPr>
          <p:txBody>
            <a:bodyPr wrap="square" lIns="0" tIns="0" rIns="0" bIns="0" rtlCol="0"/>
            <a:lstStyle/>
            <a:p>
              <a:endParaRPr/>
            </a:p>
          </p:txBody>
        </p:sp>
        <p:pic>
          <p:nvPicPr>
            <p:cNvPr id="18" name="object 18"/>
            <p:cNvPicPr/>
            <p:nvPr/>
          </p:nvPicPr>
          <p:blipFill>
            <a:blip r:embed="rId5" cstate="print"/>
            <a:stretch>
              <a:fillRect/>
            </a:stretch>
          </p:blipFill>
          <p:spPr>
            <a:xfrm>
              <a:off x="6798703" y="4308386"/>
              <a:ext cx="262089" cy="121373"/>
            </a:xfrm>
            <a:prstGeom prst="rect">
              <a:avLst/>
            </a:prstGeom>
          </p:spPr>
        </p:pic>
        <p:sp>
          <p:nvSpPr>
            <p:cNvPr id="19" name="object 19"/>
            <p:cNvSpPr/>
            <p:nvPr/>
          </p:nvSpPr>
          <p:spPr>
            <a:xfrm>
              <a:off x="6961746" y="3760609"/>
              <a:ext cx="187960" cy="1360805"/>
            </a:xfrm>
            <a:custGeom>
              <a:avLst/>
              <a:gdLst/>
              <a:ahLst/>
              <a:cxnLst/>
              <a:rect l="l" t="t" r="r" b="b"/>
              <a:pathLst>
                <a:path w="187959" h="1360804">
                  <a:moveTo>
                    <a:pt x="187426" y="1055954"/>
                  </a:moveTo>
                  <a:lnTo>
                    <a:pt x="186893" y="1055954"/>
                  </a:lnTo>
                  <a:lnTo>
                    <a:pt x="186893" y="1061580"/>
                  </a:lnTo>
                  <a:lnTo>
                    <a:pt x="184035" y="1061580"/>
                  </a:lnTo>
                  <a:lnTo>
                    <a:pt x="184035" y="1059040"/>
                  </a:lnTo>
                  <a:lnTo>
                    <a:pt x="186893" y="1061580"/>
                  </a:lnTo>
                  <a:lnTo>
                    <a:pt x="186893" y="1055954"/>
                  </a:lnTo>
                  <a:lnTo>
                    <a:pt x="180568" y="1055954"/>
                  </a:lnTo>
                  <a:lnTo>
                    <a:pt x="181178" y="1056500"/>
                  </a:lnTo>
                  <a:lnTo>
                    <a:pt x="176758" y="1056500"/>
                  </a:lnTo>
                  <a:lnTo>
                    <a:pt x="176758" y="1066660"/>
                  </a:lnTo>
                  <a:lnTo>
                    <a:pt x="176758" y="1227950"/>
                  </a:lnTo>
                  <a:lnTo>
                    <a:pt x="15240" y="1227950"/>
                  </a:lnTo>
                  <a:lnTo>
                    <a:pt x="15240" y="1066660"/>
                  </a:lnTo>
                  <a:lnTo>
                    <a:pt x="176758" y="1066660"/>
                  </a:lnTo>
                  <a:lnTo>
                    <a:pt x="176758" y="1056500"/>
                  </a:lnTo>
                  <a:lnTo>
                    <a:pt x="101333" y="1056500"/>
                  </a:lnTo>
                  <a:lnTo>
                    <a:pt x="101333" y="303390"/>
                  </a:lnTo>
                  <a:lnTo>
                    <a:pt x="179044" y="303390"/>
                  </a:lnTo>
                  <a:lnTo>
                    <a:pt x="179044" y="303225"/>
                  </a:lnTo>
                  <a:lnTo>
                    <a:pt x="182854" y="303225"/>
                  </a:lnTo>
                  <a:lnTo>
                    <a:pt x="182854" y="298653"/>
                  </a:lnTo>
                  <a:lnTo>
                    <a:pt x="182854" y="292557"/>
                  </a:lnTo>
                  <a:lnTo>
                    <a:pt x="179044" y="292557"/>
                  </a:lnTo>
                  <a:lnTo>
                    <a:pt x="179044" y="291960"/>
                  </a:lnTo>
                  <a:lnTo>
                    <a:pt x="182854" y="291960"/>
                  </a:lnTo>
                  <a:lnTo>
                    <a:pt x="182854" y="124942"/>
                  </a:lnTo>
                  <a:lnTo>
                    <a:pt x="182854" y="124320"/>
                  </a:lnTo>
                  <a:lnTo>
                    <a:pt x="182854" y="120370"/>
                  </a:lnTo>
                  <a:lnTo>
                    <a:pt x="182333" y="120370"/>
                  </a:lnTo>
                  <a:lnTo>
                    <a:pt x="182333" y="124320"/>
                  </a:lnTo>
                  <a:lnTo>
                    <a:pt x="180746" y="124320"/>
                  </a:lnTo>
                  <a:lnTo>
                    <a:pt x="180746" y="122415"/>
                  </a:lnTo>
                  <a:lnTo>
                    <a:pt x="182333" y="124320"/>
                  </a:lnTo>
                  <a:lnTo>
                    <a:pt x="182333" y="120370"/>
                  </a:lnTo>
                  <a:lnTo>
                    <a:pt x="179044" y="120370"/>
                  </a:lnTo>
                  <a:lnTo>
                    <a:pt x="179158" y="120510"/>
                  </a:lnTo>
                  <a:lnTo>
                    <a:pt x="174472" y="120510"/>
                  </a:lnTo>
                  <a:lnTo>
                    <a:pt x="174472" y="130670"/>
                  </a:lnTo>
                  <a:lnTo>
                    <a:pt x="174472" y="291960"/>
                  </a:lnTo>
                  <a:lnTo>
                    <a:pt x="10668" y="291960"/>
                  </a:lnTo>
                  <a:lnTo>
                    <a:pt x="10668" y="131038"/>
                  </a:lnTo>
                  <a:lnTo>
                    <a:pt x="10668" y="130670"/>
                  </a:lnTo>
                  <a:lnTo>
                    <a:pt x="174472" y="130670"/>
                  </a:lnTo>
                  <a:lnTo>
                    <a:pt x="174472" y="120510"/>
                  </a:lnTo>
                  <a:lnTo>
                    <a:pt x="99047" y="120510"/>
                  </a:lnTo>
                  <a:lnTo>
                    <a:pt x="99047" y="0"/>
                  </a:lnTo>
                  <a:lnTo>
                    <a:pt x="92951" y="0"/>
                  </a:lnTo>
                  <a:lnTo>
                    <a:pt x="88379" y="0"/>
                  </a:lnTo>
                  <a:lnTo>
                    <a:pt x="88379" y="120510"/>
                  </a:lnTo>
                  <a:lnTo>
                    <a:pt x="7086" y="120510"/>
                  </a:lnTo>
                  <a:lnTo>
                    <a:pt x="7086" y="130670"/>
                  </a:lnTo>
                  <a:lnTo>
                    <a:pt x="6858" y="131038"/>
                  </a:lnTo>
                  <a:lnTo>
                    <a:pt x="6858" y="130670"/>
                  </a:lnTo>
                  <a:lnTo>
                    <a:pt x="7086" y="130670"/>
                  </a:lnTo>
                  <a:lnTo>
                    <a:pt x="7086" y="120510"/>
                  </a:lnTo>
                  <a:lnTo>
                    <a:pt x="6858" y="120510"/>
                  </a:lnTo>
                  <a:lnTo>
                    <a:pt x="6858" y="120370"/>
                  </a:lnTo>
                  <a:lnTo>
                    <a:pt x="0" y="120370"/>
                  </a:lnTo>
                  <a:lnTo>
                    <a:pt x="0" y="124942"/>
                  </a:lnTo>
                  <a:lnTo>
                    <a:pt x="0" y="298653"/>
                  </a:lnTo>
                  <a:lnTo>
                    <a:pt x="3289" y="298653"/>
                  </a:lnTo>
                  <a:lnTo>
                    <a:pt x="3289" y="300850"/>
                  </a:lnTo>
                  <a:lnTo>
                    <a:pt x="0" y="298653"/>
                  </a:lnTo>
                  <a:lnTo>
                    <a:pt x="0" y="303225"/>
                  </a:lnTo>
                  <a:lnTo>
                    <a:pt x="3289" y="303225"/>
                  </a:lnTo>
                  <a:lnTo>
                    <a:pt x="3289" y="303390"/>
                  </a:lnTo>
                  <a:lnTo>
                    <a:pt x="92951" y="303390"/>
                  </a:lnTo>
                  <a:lnTo>
                    <a:pt x="92951" y="1056500"/>
                  </a:lnTo>
                  <a:lnTo>
                    <a:pt x="9144" y="1056500"/>
                  </a:lnTo>
                  <a:lnTo>
                    <a:pt x="9144" y="1055954"/>
                  </a:lnTo>
                  <a:lnTo>
                    <a:pt x="4572" y="1055954"/>
                  </a:lnTo>
                  <a:lnTo>
                    <a:pt x="4572" y="1062050"/>
                  </a:lnTo>
                  <a:lnTo>
                    <a:pt x="4572" y="1234224"/>
                  </a:lnTo>
                  <a:lnTo>
                    <a:pt x="12471" y="1234224"/>
                  </a:lnTo>
                  <a:lnTo>
                    <a:pt x="6946" y="1234300"/>
                  </a:lnTo>
                  <a:lnTo>
                    <a:pt x="6946" y="1236205"/>
                  </a:lnTo>
                  <a:lnTo>
                    <a:pt x="4572" y="1234224"/>
                  </a:lnTo>
                  <a:lnTo>
                    <a:pt x="4572" y="1238034"/>
                  </a:lnTo>
                  <a:lnTo>
                    <a:pt x="6946" y="1238034"/>
                  </a:lnTo>
                  <a:lnTo>
                    <a:pt x="90665" y="1238110"/>
                  </a:lnTo>
                  <a:lnTo>
                    <a:pt x="90665" y="1360703"/>
                  </a:lnTo>
                  <a:lnTo>
                    <a:pt x="95237" y="1360703"/>
                  </a:lnTo>
                  <a:lnTo>
                    <a:pt x="101333" y="1360703"/>
                  </a:lnTo>
                  <a:lnTo>
                    <a:pt x="101333" y="1238110"/>
                  </a:lnTo>
                  <a:lnTo>
                    <a:pt x="180568" y="1238110"/>
                  </a:lnTo>
                  <a:lnTo>
                    <a:pt x="187426" y="1238034"/>
                  </a:lnTo>
                  <a:lnTo>
                    <a:pt x="187426" y="1234224"/>
                  </a:lnTo>
                  <a:lnTo>
                    <a:pt x="187426" y="1227950"/>
                  </a:lnTo>
                  <a:lnTo>
                    <a:pt x="187426" y="1227378"/>
                  </a:lnTo>
                  <a:lnTo>
                    <a:pt x="187426" y="1062050"/>
                  </a:lnTo>
                  <a:lnTo>
                    <a:pt x="187426" y="1061580"/>
                  </a:lnTo>
                  <a:lnTo>
                    <a:pt x="187426" y="1055954"/>
                  </a:lnTo>
                  <a:close/>
                </a:path>
              </a:pathLst>
            </a:custGeom>
            <a:solidFill>
              <a:srgbClr val="000000"/>
            </a:solidFill>
          </p:spPr>
          <p:txBody>
            <a:bodyPr wrap="square" lIns="0" tIns="0" rIns="0" bIns="0" rtlCol="0"/>
            <a:lstStyle/>
            <a:p>
              <a:endParaRPr/>
            </a:p>
          </p:txBody>
        </p:sp>
        <p:pic>
          <p:nvPicPr>
            <p:cNvPr id="20" name="object 20"/>
            <p:cNvPicPr/>
            <p:nvPr/>
          </p:nvPicPr>
          <p:blipFill>
            <a:blip r:embed="rId6" cstate="print"/>
            <a:stretch>
              <a:fillRect/>
            </a:stretch>
          </p:blipFill>
          <p:spPr>
            <a:xfrm>
              <a:off x="6089408" y="4190301"/>
              <a:ext cx="92189" cy="469315"/>
            </a:xfrm>
            <a:prstGeom prst="rect">
              <a:avLst/>
            </a:prstGeom>
          </p:spPr>
        </p:pic>
        <p:sp>
          <p:nvSpPr>
            <p:cNvPr id="21" name="object 21"/>
            <p:cNvSpPr/>
            <p:nvPr/>
          </p:nvSpPr>
          <p:spPr>
            <a:xfrm>
              <a:off x="6757568" y="3947261"/>
              <a:ext cx="323215" cy="991235"/>
            </a:xfrm>
            <a:custGeom>
              <a:avLst/>
              <a:gdLst/>
              <a:ahLst/>
              <a:cxnLst/>
              <a:rect l="l" t="t" r="r" b="b"/>
              <a:pathLst>
                <a:path w="323215" h="991235">
                  <a:moveTo>
                    <a:pt x="41135" y="239229"/>
                  </a:moveTo>
                  <a:lnTo>
                    <a:pt x="38862" y="239229"/>
                  </a:lnTo>
                  <a:lnTo>
                    <a:pt x="38862" y="234657"/>
                  </a:lnTo>
                  <a:lnTo>
                    <a:pt x="36576" y="232371"/>
                  </a:lnTo>
                  <a:lnTo>
                    <a:pt x="36576" y="230085"/>
                  </a:lnTo>
                  <a:lnTo>
                    <a:pt x="34290" y="230085"/>
                  </a:lnTo>
                  <a:lnTo>
                    <a:pt x="34290" y="228561"/>
                  </a:lnTo>
                  <a:lnTo>
                    <a:pt x="30480" y="228561"/>
                  </a:lnTo>
                  <a:lnTo>
                    <a:pt x="30480" y="226275"/>
                  </a:lnTo>
                  <a:lnTo>
                    <a:pt x="12954" y="226275"/>
                  </a:lnTo>
                  <a:lnTo>
                    <a:pt x="12954" y="228561"/>
                  </a:lnTo>
                  <a:lnTo>
                    <a:pt x="9144" y="228561"/>
                  </a:lnTo>
                  <a:lnTo>
                    <a:pt x="9144" y="230085"/>
                  </a:lnTo>
                  <a:lnTo>
                    <a:pt x="6858" y="230085"/>
                  </a:lnTo>
                  <a:lnTo>
                    <a:pt x="6858" y="232371"/>
                  </a:lnTo>
                  <a:lnTo>
                    <a:pt x="4572" y="232371"/>
                  </a:lnTo>
                  <a:lnTo>
                    <a:pt x="4572" y="236943"/>
                  </a:lnTo>
                  <a:lnTo>
                    <a:pt x="2286" y="236943"/>
                  </a:lnTo>
                  <a:lnTo>
                    <a:pt x="2286" y="243039"/>
                  </a:lnTo>
                  <a:lnTo>
                    <a:pt x="4572" y="243039"/>
                  </a:lnTo>
                  <a:lnTo>
                    <a:pt x="4572" y="247611"/>
                  </a:lnTo>
                  <a:lnTo>
                    <a:pt x="6858" y="247611"/>
                  </a:lnTo>
                  <a:lnTo>
                    <a:pt x="6858" y="249897"/>
                  </a:lnTo>
                  <a:lnTo>
                    <a:pt x="9144" y="249897"/>
                  </a:lnTo>
                  <a:lnTo>
                    <a:pt x="9144" y="252183"/>
                  </a:lnTo>
                  <a:lnTo>
                    <a:pt x="15240" y="252183"/>
                  </a:lnTo>
                  <a:lnTo>
                    <a:pt x="15240" y="253707"/>
                  </a:lnTo>
                  <a:lnTo>
                    <a:pt x="21336" y="253707"/>
                  </a:lnTo>
                  <a:lnTo>
                    <a:pt x="23622" y="255993"/>
                  </a:lnTo>
                  <a:lnTo>
                    <a:pt x="30480" y="255993"/>
                  </a:lnTo>
                  <a:lnTo>
                    <a:pt x="30480" y="258279"/>
                  </a:lnTo>
                  <a:lnTo>
                    <a:pt x="32766" y="258279"/>
                  </a:lnTo>
                  <a:lnTo>
                    <a:pt x="32766" y="260565"/>
                  </a:lnTo>
                  <a:lnTo>
                    <a:pt x="34290" y="260565"/>
                  </a:lnTo>
                  <a:lnTo>
                    <a:pt x="34290" y="268947"/>
                  </a:lnTo>
                  <a:lnTo>
                    <a:pt x="32766" y="268947"/>
                  </a:lnTo>
                  <a:lnTo>
                    <a:pt x="32766" y="271233"/>
                  </a:lnTo>
                  <a:lnTo>
                    <a:pt x="28194" y="271233"/>
                  </a:lnTo>
                  <a:lnTo>
                    <a:pt x="28194" y="273519"/>
                  </a:lnTo>
                  <a:lnTo>
                    <a:pt x="17526" y="273519"/>
                  </a:lnTo>
                  <a:lnTo>
                    <a:pt x="17526" y="271233"/>
                  </a:lnTo>
                  <a:lnTo>
                    <a:pt x="12954" y="271233"/>
                  </a:lnTo>
                  <a:lnTo>
                    <a:pt x="12954" y="268947"/>
                  </a:lnTo>
                  <a:lnTo>
                    <a:pt x="10668" y="268947"/>
                  </a:lnTo>
                  <a:lnTo>
                    <a:pt x="9144" y="266661"/>
                  </a:lnTo>
                  <a:lnTo>
                    <a:pt x="9144" y="262851"/>
                  </a:lnTo>
                  <a:lnTo>
                    <a:pt x="6858" y="262851"/>
                  </a:lnTo>
                  <a:lnTo>
                    <a:pt x="6858" y="260565"/>
                  </a:lnTo>
                  <a:lnTo>
                    <a:pt x="0" y="262851"/>
                  </a:lnTo>
                  <a:lnTo>
                    <a:pt x="0" y="264375"/>
                  </a:lnTo>
                  <a:lnTo>
                    <a:pt x="2286" y="264375"/>
                  </a:lnTo>
                  <a:lnTo>
                    <a:pt x="2286" y="271233"/>
                  </a:lnTo>
                  <a:lnTo>
                    <a:pt x="4572" y="271233"/>
                  </a:lnTo>
                  <a:lnTo>
                    <a:pt x="4572" y="273519"/>
                  </a:lnTo>
                  <a:lnTo>
                    <a:pt x="6858" y="273519"/>
                  </a:lnTo>
                  <a:lnTo>
                    <a:pt x="6858" y="275805"/>
                  </a:lnTo>
                  <a:lnTo>
                    <a:pt x="10668" y="275805"/>
                  </a:lnTo>
                  <a:lnTo>
                    <a:pt x="10668" y="277329"/>
                  </a:lnTo>
                  <a:lnTo>
                    <a:pt x="17526" y="277329"/>
                  </a:lnTo>
                  <a:lnTo>
                    <a:pt x="19812" y="279615"/>
                  </a:lnTo>
                  <a:lnTo>
                    <a:pt x="25908" y="279615"/>
                  </a:lnTo>
                  <a:lnTo>
                    <a:pt x="25908" y="277329"/>
                  </a:lnTo>
                  <a:lnTo>
                    <a:pt x="32766" y="277329"/>
                  </a:lnTo>
                  <a:lnTo>
                    <a:pt x="32766" y="275805"/>
                  </a:lnTo>
                  <a:lnTo>
                    <a:pt x="36576" y="275805"/>
                  </a:lnTo>
                  <a:lnTo>
                    <a:pt x="36576" y="273519"/>
                  </a:lnTo>
                  <a:lnTo>
                    <a:pt x="38862" y="273519"/>
                  </a:lnTo>
                  <a:lnTo>
                    <a:pt x="38862" y="271233"/>
                  </a:lnTo>
                  <a:lnTo>
                    <a:pt x="41135" y="271233"/>
                  </a:lnTo>
                  <a:lnTo>
                    <a:pt x="41135" y="255993"/>
                  </a:lnTo>
                  <a:lnTo>
                    <a:pt x="38862" y="255993"/>
                  </a:lnTo>
                  <a:lnTo>
                    <a:pt x="38862" y="253707"/>
                  </a:lnTo>
                  <a:lnTo>
                    <a:pt x="36576" y="253707"/>
                  </a:lnTo>
                  <a:lnTo>
                    <a:pt x="36576" y="252183"/>
                  </a:lnTo>
                  <a:lnTo>
                    <a:pt x="32766" y="252183"/>
                  </a:lnTo>
                  <a:lnTo>
                    <a:pt x="32766" y="249897"/>
                  </a:lnTo>
                  <a:lnTo>
                    <a:pt x="25908" y="249897"/>
                  </a:lnTo>
                  <a:lnTo>
                    <a:pt x="25908" y="247611"/>
                  </a:lnTo>
                  <a:lnTo>
                    <a:pt x="17526" y="247611"/>
                  </a:lnTo>
                  <a:lnTo>
                    <a:pt x="15240" y="245325"/>
                  </a:lnTo>
                  <a:lnTo>
                    <a:pt x="10668" y="245325"/>
                  </a:lnTo>
                  <a:lnTo>
                    <a:pt x="10668" y="240753"/>
                  </a:lnTo>
                  <a:lnTo>
                    <a:pt x="9144" y="240753"/>
                  </a:lnTo>
                  <a:lnTo>
                    <a:pt x="9144" y="236943"/>
                  </a:lnTo>
                  <a:lnTo>
                    <a:pt x="10668" y="236943"/>
                  </a:lnTo>
                  <a:lnTo>
                    <a:pt x="10668" y="234657"/>
                  </a:lnTo>
                  <a:lnTo>
                    <a:pt x="12954" y="234657"/>
                  </a:lnTo>
                  <a:lnTo>
                    <a:pt x="12954" y="232371"/>
                  </a:lnTo>
                  <a:lnTo>
                    <a:pt x="28194" y="232371"/>
                  </a:lnTo>
                  <a:lnTo>
                    <a:pt x="28194" y="234657"/>
                  </a:lnTo>
                  <a:lnTo>
                    <a:pt x="30480" y="234657"/>
                  </a:lnTo>
                  <a:lnTo>
                    <a:pt x="32766" y="236943"/>
                  </a:lnTo>
                  <a:lnTo>
                    <a:pt x="32766" y="240753"/>
                  </a:lnTo>
                  <a:lnTo>
                    <a:pt x="41135" y="240753"/>
                  </a:lnTo>
                  <a:lnTo>
                    <a:pt x="41135" y="239229"/>
                  </a:lnTo>
                  <a:close/>
                </a:path>
                <a:path w="323215" h="991235">
                  <a:moveTo>
                    <a:pt x="57899" y="226275"/>
                  </a:moveTo>
                  <a:lnTo>
                    <a:pt x="51803" y="226275"/>
                  </a:lnTo>
                  <a:lnTo>
                    <a:pt x="51803" y="277317"/>
                  </a:lnTo>
                  <a:lnTo>
                    <a:pt x="57899" y="277317"/>
                  </a:lnTo>
                  <a:lnTo>
                    <a:pt x="57899" y="226275"/>
                  </a:lnTo>
                  <a:close/>
                </a:path>
                <a:path w="323215" h="991235">
                  <a:moveTo>
                    <a:pt x="320751" y="972146"/>
                  </a:moveTo>
                  <a:lnTo>
                    <a:pt x="318465" y="972146"/>
                  </a:lnTo>
                  <a:lnTo>
                    <a:pt x="318465" y="967574"/>
                  </a:lnTo>
                  <a:lnTo>
                    <a:pt x="316179" y="967574"/>
                  </a:lnTo>
                  <a:lnTo>
                    <a:pt x="316179" y="966050"/>
                  </a:lnTo>
                  <a:lnTo>
                    <a:pt x="313893" y="966050"/>
                  </a:lnTo>
                  <a:lnTo>
                    <a:pt x="313893" y="974432"/>
                  </a:lnTo>
                  <a:lnTo>
                    <a:pt x="313893" y="978242"/>
                  </a:lnTo>
                  <a:lnTo>
                    <a:pt x="311607" y="978242"/>
                  </a:lnTo>
                  <a:lnTo>
                    <a:pt x="311607" y="982814"/>
                  </a:lnTo>
                  <a:lnTo>
                    <a:pt x="310083" y="982814"/>
                  </a:lnTo>
                  <a:lnTo>
                    <a:pt x="310083" y="985100"/>
                  </a:lnTo>
                  <a:lnTo>
                    <a:pt x="287985" y="985100"/>
                  </a:lnTo>
                  <a:lnTo>
                    <a:pt x="287985" y="967574"/>
                  </a:lnTo>
                  <a:lnTo>
                    <a:pt x="307797" y="967574"/>
                  </a:lnTo>
                  <a:lnTo>
                    <a:pt x="310083" y="969860"/>
                  </a:lnTo>
                  <a:lnTo>
                    <a:pt x="311607" y="969860"/>
                  </a:lnTo>
                  <a:lnTo>
                    <a:pt x="311607" y="974432"/>
                  </a:lnTo>
                  <a:lnTo>
                    <a:pt x="313893" y="974432"/>
                  </a:lnTo>
                  <a:lnTo>
                    <a:pt x="313893" y="966050"/>
                  </a:lnTo>
                  <a:lnTo>
                    <a:pt x="311607" y="966050"/>
                  </a:lnTo>
                  <a:lnTo>
                    <a:pt x="311607" y="963777"/>
                  </a:lnTo>
                  <a:lnTo>
                    <a:pt x="313893" y="963777"/>
                  </a:lnTo>
                  <a:lnTo>
                    <a:pt x="313893" y="961491"/>
                  </a:lnTo>
                  <a:lnTo>
                    <a:pt x="316179" y="961491"/>
                  </a:lnTo>
                  <a:lnTo>
                    <a:pt x="316179" y="956919"/>
                  </a:lnTo>
                  <a:lnTo>
                    <a:pt x="318465" y="956919"/>
                  </a:lnTo>
                  <a:lnTo>
                    <a:pt x="318465" y="950823"/>
                  </a:lnTo>
                  <a:lnTo>
                    <a:pt x="316179" y="948537"/>
                  </a:lnTo>
                  <a:lnTo>
                    <a:pt x="316179" y="946251"/>
                  </a:lnTo>
                  <a:lnTo>
                    <a:pt x="313893" y="946251"/>
                  </a:lnTo>
                  <a:lnTo>
                    <a:pt x="313893" y="943965"/>
                  </a:lnTo>
                  <a:lnTo>
                    <a:pt x="311607" y="943965"/>
                  </a:lnTo>
                  <a:lnTo>
                    <a:pt x="311607" y="950823"/>
                  </a:lnTo>
                  <a:lnTo>
                    <a:pt x="311607" y="956919"/>
                  </a:lnTo>
                  <a:lnTo>
                    <a:pt x="310083" y="956919"/>
                  </a:lnTo>
                  <a:lnTo>
                    <a:pt x="310083" y="959205"/>
                  </a:lnTo>
                  <a:lnTo>
                    <a:pt x="307797" y="959205"/>
                  </a:lnTo>
                  <a:lnTo>
                    <a:pt x="307797" y="961491"/>
                  </a:lnTo>
                  <a:lnTo>
                    <a:pt x="287985" y="961491"/>
                  </a:lnTo>
                  <a:lnTo>
                    <a:pt x="287985" y="946251"/>
                  </a:lnTo>
                  <a:lnTo>
                    <a:pt x="307797" y="946251"/>
                  </a:lnTo>
                  <a:lnTo>
                    <a:pt x="307797" y="948537"/>
                  </a:lnTo>
                  <a:lnTo>
                    <a:pt x="310083" y="948537"/>
                  </a:lnTo>
                  <a:lnTo>
                    <a:pt x="310083" y="950823"/>
                  </a:lnTo>
                  <a:lnTo>
                    <a:pt x="311607" y="950823"/>
                  </a:lnTo>
                  <a:lnTo>
                    <a:pt x="311607" y="943965"/>
                  </a:lnTo>
                  <a:lnTo>
                    <a:pt x="311607" y="941679"/>
                  </a:lnTo>
                  <a:lnTo>
                    <a:pt x="307797" y="941679"/>
                  </a:lnTo>
                  <a:lnTo>
                    <a:pt x="307797" y="940155"/>
                  </a:lnTo>
                  <a:lnTo>
                    <a:pt x="281889" y="940155"/>
                  </a:lnTo>
                  <a:lnTo>
                    <a:pt x="281889" y="991196"/>
                  </a:lnTo>
                  <a:lnTo>
                    <a:pt x="310083" y="991196"/>
                  </a:lnTo>
                  <a:lnTo>
                    <a:pt x="310083" y="989672"/>
                  </a:lnTo>
                  <a:lnTo>
                    <a:pt x="313893" y="989672"/>
                  </a:lnTo>
                  <a:lnTo>
                    <a:pt x="313893" y="987386"/>
                  </a:lnTo>
                  <a:lnTo>
                    <a:pt x="316179" y="987386"/>
                  </a:lnTo>
                  <a:lnTo>
                    <a:pt x="316179" y="985100"/>
                  </a:lnTo>
                  <a:lnTo>
                    <a:pt x="318465" y="985100"/>
                  </a:lnTo>
                  <a:lnTo>
                    <a:pt x="318465" y="982814"/>
                  </a:lnTo>
                  <a:lnTo>
                    <a:pt x="320751" y="982814"/>
                  </a:lnTo>
                  <a:lnTo>
                    <a:pt x="320751" y="972146"/>
                  </a:lnTo>
                  <a:close/>
                </a:path>
                <a:path w="323215" h="991235">
                  <a:moveTo>
                    <a:pt x="320751" y="469315"/>
                  </a:moveTo>
                  <a:lnTo>
                    <a:pt x="318465" y="467029"/>
                  </a:lnTo>
                  <a:lnTo>
                    <a:pt x="318465" y="464743"/>
                  </a:lnTo>
                  <a:lnTo>
                    <a:pt x="316179" y="462457"/>
                  </a:lnTo>
                  <a:lnTo>
                    <a:pt x="316179" y="460171"/>
                  </a:lnTo>
                  <a:lnTo>
                    <a:pt x="313893" y="460171"/>
                  </a:lnTo>
                  <a:lnTo>
                    <a:pt x="313893" y="457885"/>
                  </a:lnTo>
                  <a:lnTo>
                    <a:pt x="311607" y="457885"/>
                  </a:lnTo>
                  <a:lnTo>
                    <a:pt x="311607" y="456361"/>
                  </a:lnTo>
                  <a:lnTo>
                    <a:pt x="307797" y="456361"/>
                  </a:lnTo>
                  <a:lnTo>
                    <a:pt x="307797" y="454075"/>
                  </a:lnTo>
                  <a:lnTo>
                    <a:pt x="300939" y="454075"/>
                  </a:lnTo>
                  <a:lnTo>
                    <a:pt x="292557" y="454075"/>
                  </a:lnTo>
                  <a:lnTo>
                    <a:pt x="292557" y="456361"/>
                  </a:lnTo>
                  <a:lnTo>
                    <a:pt x="287985" y="456361"/>
                  </a:lnTo>
                  <a:lnTo>
                    <a:pt x="287985" y="457885"/>
                  </a:lnTo>
                  <a:lnTo>
                    <a:pt x="286461" y="457885"/>
                  </a:lnTo>
                  <a:lnTo>
                    <a:pt x="286461" y="460171"/>
                  </a:lnTo>
                  <a:lnTo>
                    <a:pt x="284175" y="460171"/>
                  </a:lnTo>
                  <a:lnTo>
                    <a:pt x="284175" y="464743"/>
                  </a:lnTo>
                  <a:lnTo>
                    <a:pt x="281889" y="464743"/>
                  </a:lnTo>
                  <a:lnTo>
                    <a:pt x="281889" y="469315"/>
                  </a:lnTo>
                  <a:lnTo>
                    <a:pt x="279603" y="470839"/>
                  </a:lnTo>
                  <a:lnTo>
                    <a:pt x="279603" y="473125"/>
                  </a:lnTo>
                  <a:lnTo>
                    <a:pt x="279603" y="475411"/>
                  </a:lnTo>
                  <a:lnTo>
                    <a:pt x="281889" y="477697"/>
                  </a:lnTo>
                  <a:lnTo>
                    <a:pt x="281889" y="482269"/>
                  </a:lnTo>
                  <a:lnTo>
                    <a:pt x="284175" y="482269"/>
                  </a:lnTo>
                  <a:lnTo>
                    <a:pt x="284175" y="486079"/>
                  </a:lnTo>
                  <a:lnTo>
                    <a:pt x="286461" y="486079"/>
                  </a:lnTo>
                  <a:lnTo>
                    <a:pt x="286461" y="488365"/>
                  </a:lnTo>
                  <a:lnTo>
                    <a:pt x="287985" y="488365"/>
                  </a:lnTo>
                  <a:lnTo>
                    <a:pt x="287985" y="490651"/>
                  </a:lnTo>
                  <a:lnTo>
                    <a:pt x="292557" y="490651"/>
                  </a:lnTo>
                  <a:lnTo>
                    <a:pt x="292557" y="492937"/>
                  </a:lnTo>
                  <a:lnTo>
                    <a:pt x="300939" y="492937"/>
                  </a:lnTo>
                  <a:lnTo>
                    <a:pt x="307797" y="492937"/>
                  </a:lnTo>
                  <a:lnTo>
                    <a:pt x="310083" y="490651"/>
                  </a:lnTo>
                  <a:lnTo>
                    <a:pt x="311607" y="490651"/>
                  </a:lnTo>
                  <a:lnTo>
                    <a:pt x="311607" y="488365"/>
                  </a:lnTo>
                  <a:lnTo>
                    <a:pt x="313893" y="488365"/>
                  </a:lnTo>
                  <a:lnTo>
                    <a:pt x="313893" y="486079"/>
                  </a:lnTo>
                  <a:lnTo>
                    <a:pt x="316179" y="486079"/>
                  </a:lnTo>
                  <a:lnTo>
                    <a:pt x="316179" y="483793"/>
                  </a:lnTo>
                  <a:lnTo>
                    <a:pt x="318465" y="482269"/>
                  </a:lnTo>
                  <a:lnTo>
                    <a:pt x="318465" y="479983"/>
                  </a:lnTo>
                  <a:lnTo>
                    <a:pt x="320751" y="477697"/>
                  </a:lnTo>
                  <a:lnTo>
                    <a:pt x="320751" y="473125"/>
                  </a:lnTo>
                  <a:lnTo>
                    <a:pt x="320751" y="469315"/>
                  </a:lnTo>
                  <a:close/>
                </a:path>
                <a:path w="323215" h="991235">
                  <a:moveTo>
                    <a:pt x="323037" y="51816"/>
                  </a:moveTo>
                  <a:lnTo>
                    <a:pt x="317207" y="36576"/>
                  </a:lnTo>
                  <a:lnTo>
                    <a:pt x="314871" y="30480"/>
                  </a:lnTo>
                  <a:lnTo>
                    <a:pt x="307797" y="11988"/>
                  </a:lnTo>
                  <a:lnTo>
                    <a:pt x="307797" y="30480"/>
                  </a:lnTo>
                  <a:lnTo>
                    <a:pt x="290271" y="30480"/>
                  </a:lnTo>
                  <a:lnTo>
                    <a:pt x="294843" y="15240"/>
                  </a:lnTo>
                  <a:lnTo>
                    <a:pt x="297129" y="15240"/>
                  </a:lnTo>
                  <a:lnTo>
                    <a:pt x="297129" y="9144"/>
                  </a:lnTo>
                  <a:lnTo>
                    <a:pt x="299415" y="9144"/>
                  </a:lnTo>
                  <a:lnTo>
                    <a:pt x="299415" y="10668"/>
                  </a:lnTo>
                  <a:lnTo>
                    <a:pt x="300939" y="10668"/>
                  </a:lnTo>
                  <a:lnTo>
                    <a:pt x="300939" y="15240"/>
                  </a:lnTo>
                  <a:lnTo>
                    <a:pt x="307797" y="30480"/>
                  </a:lnTo>
                  <a:lnTo>
                    <a:pt x="307797" y="11988"/>
                  </a:lnTo>
                  <a:lnTo>
                    <a:pt x="304965" y="4572"/>
                  </a:lnTo>
                  <a:lnTo>
                    <a:pt x="303225" y="0"/>
                  </a:lnTo>
                  <a:lnTo>
                    <a:pt x="294843" y="0"/>
                  </a:lnTo>
                  <a:lnTo>
                    <a:pt x="275031" y="51816"/>
                  </a:lnTo>
                  <a:lnTo>
                    <a:pt x="281889" y="51816"/>
                  </a:lnTo>
                  <a:lnTo>
                    <a:pt x="287985" y="36576"/>
                  </a:lnTo>
                  <a:lnTo>
                    <a:pt x="310083" y="36576"/>
                  </a:lnTo>
                  <a:lnTo>
                    <a:pt x="316179" y="51816"/>
                  </a:lnTo>
                  <a:lnTo>
                    <a:pt x="323037" y="51816"/>
                  </a:lnTo>
                  <a:close/>
                </a:path>
              </a:pathLst>
            </a:custGeom>
            <a:solidFill>
              <a:srgbClr val="000000"/>
            </a:solidFill>
          </p:spPr>
          <p:txBody>
            <a:bodyPr wrap="square" lIns="0" tIns="0" rIns="0" bIns="0" rtlCol="0"/>
            <a:lstStyle/>
            <a:p>
              <a:endParaRPr/>
            </a:p>
          </p:txBody>
        </p:sp>
      </p:grpSp>
      <p:sp>
        <p:nvSpPr>
          <p:cNvPr id="22" name="object 22"/>
          <p:cNvSpPr txBox="1"/>
          <p:nvPr/>
        </p:nvSpPr>
        <p:spPr>
          <a:xfrm>
            <a:off x="9515373" y="5430577"/>
            <a:ext cx="2712720" cy="288477"/>
          </a:xfrm>
          <a:prstGeom prst="rect">
            <a:avLst/>
          </a:prstGeom>
        </p:spPr>
        <p:txBody>
          <a:bodyPr vert="horz" wrap="square" lIns="0" tIns="12700" rIns="0" bIns="0" rtlCol="0">
            <a:spAutoFit/>
          </a:bodyPr>
          <a:lstStyle/>
          <a:p>
            <a:pPr marL="462915" marR="5080" indent="-450850">
              <a:lnSpc>
                <a:spcPct val="116199"/>
              </a:lnSpc>
              <a:spcBef>
                <a:spcPts val="100"/>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2.</a:t>
            </a:r>
            <a:r>
              <a:rPr sz="800" spc="20" dirty="0">
                <a:latin typeface="Comic Sans MS"/>
                <a:cs typeface="Comic Sans MS"/>
              </a:rPr>
              <a:t> </a:t>
            </a:r>
            <a:r>
              <a:rPr sz="800" b="1" spc="-5" dirty="0">
                <a:latin typeface="Comic Sans MS"/>
                <a:cs typeface="Comic Sans MS"/>
              </a:rPr>
              <a:t>Subestación</a:t>
            </a:r>
            <a:r>
              <a:rPr sz="800" b="1" spc="5" dirty="0">
                <a:latin typeface="Comic Sans MS"/>
                <a:cs typeface="Comic Sans MS"/>
              </a:rPr>
              <a:t> </a:t>
            </a:r>
            <a:r>
              <a:rPr sz="800" b="1" spc="-5" dirty="0">
                <a:latin typeface="Comic Sans MS"/>
                <a:cs typeface="Comic Sans MS"/>
              </a:rPr>
              <a:t>con</a:t>
            </a:r>
            <a:r>
              <a:rPr sz="800" b="1" spc="5" dirty="0">
                <a:latin typeface="Comic Sans MS"/>
                <a:cs typeface="Comic Sans MS"/>
              </a:rPr>
              <a:t> </a:t>
            </a:r>
            <a:r>
              <a:rPr sz="800" b="1" spc="-5" dirty="0">
                <a:latin typeface="Comic Sans MS"/>
                <a:cs typeface="Comic Sans MS"/>
              </a:rPr>
              <a:t>interruptor</a:t>
            </a:r>
            <a:r>
              <a:rPr sz="800" b="1" spc="5"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generador</a:t>
            </a:r>
            <a:r>
              <a:rPr sz="800" b="1" spc="5" dirty="0">
                <a:latin typeface="Comic Sans MS"/>
                <a:cs typeface="Comic Sans MS"/>
              </a:rPr>
              <a:t> </a:t>
            </a:r>
            <a:r>
              <a:rPr sz="800" b="1" spc="-5" dirty="0">
                <a:latin typeface="Comic Sans MS"/>
                <a:cs typeface="Comic Sans MS"/>
              </a:rPr>
              <a:t>en </a:t>
            </a:r>
            <a:r>
              <a:rPr sz="800" b="1" spc="-335" dirty="0">
                <a:latin typeface="Comic Sans MS"/>
                <a:cs typeface="Comic Sans MS"/>
              </a:rPr>
              <a:t> </a:t>
            </a:r>
            <a:r>
              <a:rPr sz="800" b="1" spc="-5" dirty="0">
                <a:latin typeface="Comic Sans MS"/>
                <a:cs typeface="Comic Sans MS"/>
              </a:rPr>
              <a:t>baja tensión</a:t>
            </a:r>
            <a:endParaRPr sz="800">
              <a:latin typeface="Comic Sans MS"/>
              <a:cs typeface="Comic Sans MS"/>
            </a:endParaRPr>
          </a:p>
        </p:txBody>
      </p:sp>
      <p:sp>
        <p:nvSpPr>
          <p:cNvPr id="23" name="object 23"/>
          <p:cNvSpPr txBox="1"/>
          <p:nvPr/>
        </p:nvSpPr>
        <p:spPr>
          <a:xfrm>
            <a:off x="9425472" y="6176764"/>
            <a:ext cx="3051810" cy="323037"/>
          </a:xfrm>
          <a:prstGeom prst="rect">
            <a:avLst/>
          </a:prstGeom>
        </p:spPr>
        <p:txBody>
          <a:bodyPr vert="horz" wrap="square" lIns="0" tIns="12700" rIns="0" bIns="0" rtlCol="0">
            <a:spAutoFit/>
          </a:bodyPr>
          <a:lstStyle/>
          <a:p>
            <a:pPr marL="12700" marR="5080">
              <a:lnSpc>
                <a:spcPct val="116100"/>
              </a:lnSpc>
              <a:spcBef>
                <a:spcPts val="100"/>
              </a:spcBef>
              <a:tabLst>
                <a:tab pos="749300" algn="l"/>
                <a:tab pos="1099185" algn="l"/>
                <a:tab pos="1835785" algn="l"/>
                <a:tab pos="2085975" algn="l"/>
                <a:tab pos="2367915" algn="l"/>
              </a:tabLst>
            </a:pPr>
            <a:r>
              <a:rPr sz="900" b="1" spc="-5" dirty="0">
                <a:latin typeface="Comic Sans MS"/>
                <a:cs typeface="Comic Sans MS"/>
              </a:rPr>
              <a:t>Respuesta	del	generador	a	la	energización  inadvertida.</a:t>
            </a:r>
            <a:endParaRPr sz="900">
              <a:latin typeface="Comic Sans MS"/>
              <a:cs typeface="Comic Sans MS"/>
            </a:endParaRPr>
          </a:p>
        </p:txBody>
      </p:sp>
      <p:sp>
        <p:nvSpPr>
          <p:cNvPr id="24" name="object 24"/>
          <p:cNvSpPr txBox="1"/>
          <p:nvPr/>
        </p:nvSpPr>
        <p:spPr>
          <a:xfrm>
            <a:off x="9361973" y="6646835"/>
            <a:ext cx="3166745" cy="2574925"/>
          </a:xfrm>
          <a:prstGeom prst="rect">
            <a:avLst/>
          </a:prstGeom>
        </p:spPr>
        <p:txBody>
          <a:bodyPr vert="horz" wrap="square" lIns="0" tIns="13335" rIns="0" bIns="0" rtlCol="0">
            <a:spAutoFit/>
          </a:bodyPr>
          <a:lstStyle/>
          <a:p>
            <a:pPr marL="75565" marR="53340" algn="just">
              <a:lnSpc>
                <a:spcPct val="116100"/>
              </a:lnSpc>
              <a:spcBef>
                <a:spcPts val="105"/>
              </a:spcBef>
            </a:pPr>
            <a:r>
              <a:rPr sz="900" b="1" spc="-5" dirty="0">
                <a:latin typeface="Comic Sans MS"/>
                <a:cs typeface="Comic Sans MS"/>
              </a:rPr>
              <a:t>Respuesta</a:t>
            </a:r>
            <a:r>
              <a:rPr sz="900" b="1" dirty="0">
                <a:latin typeface="Comic Sans MS"/>
                <a:cs typeface="Comic Sans MS"/>
              </a:rPr>
              <a:t> </a:t>
            </a:r>
            <a:r>
              <a:rPr sz="900" b="1" spc="-5" dirty="0">
                <a:latin typeface="Comic Sans MS"/>
                <a:cs typeface="Comic Sans MS"/>
              </a:rPr>
              <a:t>del</a:t>
            </a:r>
            <a:r>
              <a:rPr sz="900" b="1" dirty="0">
                <a:latin typeface="Comic Sans MS"/>
                <a:cs typeface="Comic Sans MS"/>
              </a:rPr>
              <a:t> </a:t>
            </a:r>
            <a:r>
              <a:rPr sz="900" b="1" spc="-5" dirty="0">
                <a:latin typeface="Comic Sans MS"/>
                <a:cs typeface="Comic Sans MS"/>
              </a:rPr>
              <a:t>generador</a:t>
            </a:r>
            <a:r>
              <a:rPr sz="900" b="1" dirty="0">
                <a:latin typeface="Comic Sans MS"/>
                <a:cs typeface="Comic Sans MS"/>
              </a:rPr>
              <a:t> </a:t>
            </a:r>
            <a:r>
              <a:rPr sz="900" b="1" spc="-5" dirty="0">
                <a:latin typeface="Comic Sans MS"/>
                <a:cs typeface="Comic Sans MS"/>
              </a:rPr>
              <a:t>a</a:t>
            </a:r>
            <a:r>
              <a:rPr sz="900" b="1" dirty="0">
                <a:latin typeface="Comic Sans MS"/>
                <a:cs typeface="Comic Sans MS"/>
              </a:rPr>
              <a:t> </a:t>
            </a:r>
            <a:r>
              <a:rPr sz="900" b="1" spc="-5" dirty="0">
                <a:latin typeface="Comic Sans MS"/>
                <a:cs typeface="Comic Sans MS"/>
              </a:rPr>
              <a:t>energización</a:t>
            </a:r>
            <a:r>
              <a:rPr sz="900" b="1" dirty="0">
                <a:latin typeface="Comic Sans MS"/>
                <a:cs typeface="Comic Sans MS"/>
              </a:rPr>
              <a:t> </a:t>
            </a:r>
            <a:r>
              <a:rPr sz="900" b="1" spc="-5" dirty="0">
                <a:latin typeface="Comic Sans MS"/>
                <a:cs typeface="Comic Sans MS"/>
              </a:rPr>
              <a:t>trifásica: </a:t>
            </a:r>
            <a:r>
              <a:rPr sz="900" b="1" spc="-380" dirty="0">
                <a:latin typeface="Comic Sans MS"/>
                <a:cs typeface="Comic Sans MS"/>
              </a:rPr>
              <a:t> </a:t>
            </a:r>
            <a:r>
              <a:rPr sz="900" spc="-5" dirty="0">
                <a:latin typeface="Comic Sans MS"/>
                <a:cs typeface="Comic Sans MS"/>
              </a:rPr>
              <a:t>Cuando un generador es energizado accidentalmente con </a:t>
            </a:r>
            <a:r>
              <a:rPr sz="900" dirty="0">
                <a:latin typeface="Comic Sans MS"/>
                <a:cs typeface="Comic Sans MS"/>
              </a:rPr>
              <a:t> </a:t>
            </a:r>
            <a:r>
              <a:rPr sz="900" spc="-5" dirty="0">
                <a:latin typeface="Comic Sans MS"/>
                <a:cs typeface="Comic Sans MS"/>
              </a:rPr>
              <a:t>la tensión trifásica del sistema mientras está girando, se </a:t>
            </a:r>
            <a:r>
              <a:rPr sz="900" dirty="0">
                <a:latin typeface="Comic Sans MS"/>
                <a:cs typeface="Comic Sans MS"/>
              </a:rPr>
              <a:t> </a:t>
            </a:r>
            <a:r>
              <a:rPr sz="900" spc="-5" dirty="0">
                <a:latin typeface="Comic Sans MS"/>
                <a:cs typeface="Comic Sans MS"/>
              </a:rPr>
              <a:t>convierte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motor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inducción.</a:t>
            </a:r>
            <a:r>
              <a:rPr sz="900"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la </a:t>
            </a:r>
            <a:r>
              <a:rPr sz="900" spc="-254"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trifásica</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parada,</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flujo</a:t>
            </a:r>
            <a:r>
              <a:rPr sz="900" dirty="0">
                <a:latin typeface="Comic Sans MS"/>
                <a:cs typeface="Comic Sans MS"/>
              </a:rPr>
              <a:t> </a:t>
            </a:r>
            <a:r>
              <a:rPr sz="900" spc="-5" dirty="0">
                <a:latin typeface="Comic Sans MS"/>
                <a:cs typeface="Comic Sans MS"/>
              </a:rPr>
              <a:t>rotatorio</a:t>
            </a:r>
            <a:r>
              <a:rPr sz="900" dirty="0">
                <a:latin typeface="Comic Sans MS"/>
                <a:cs typeface="Comic Sans MS"/>
              </a:rPr>
              <a:t> </a:t>
            </a:r>
            <a:r>
              <a:rPr sz="900" spc="-5" dirty="0">
                <a:latin typeface="Comic Sans MS"/>
                <a:cs typeface="Comic Sans MS"/>
              </a:rPr>
              <a:t>a </a:t>
            </a:r>
            <a:r>
              <a:rPr sz="900" spc="-254"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síncrona</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inducido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rotor</a:t>
            </a:r>
            <a:r>
              <a:rPr sz="900" spc="26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resultante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spc="254" dirty="0">
                <a:latin typeface="Comic Sans MS"/>
                <a:cs typeface="Comic Sans MS"/>
              </a:rPr>
              <a:t> </a:t>
            </a:r>
            <a:r>
              <a:rPr sz="900" spc="-5" dirty="0">
                <a:latin typeface="Comic Sans MS"/>
                <a:cs typeface="Comic Sans MS"/>
              </a:rPr>
              <a:t>rotor</a:t>
            </a:r>
            <a:r>
              <a:rPr sz="900" spc="260" dirty="0">
                <a:latin typeface="Comic Sans MS"/>
                <a:cs typeface="Comic Sans MS"/>
              </a:rPr>
              <a:t> </a:t>
            </a:r>
            <a:r>
              <a:rPr sz="900" spc="-5" dirty="0">
                <a:latin typeface="Comic Sans MS"/>
                <a:cs typeface="Comic Sans MS"/>
              </a:rPr>
              <a:t>es </a:t>
            </a:r>
            <a:r>
              <a:rPr sz="900" dirty="0">
                <a:latin typeface="Comic Sans MS"/>
                <a:cs typeface="Comic Sans MS"/>
              </a:rPr>
              <a:t> </a:t>
            </a:r>
            <a:r>
              <a:rPr sz="900" spc="-5" dirty="0">
                <a:latin typeface="Comic Sans MS"/>
                <a:cs typeface="Comic Sans MS"/>
              </a:rPr>
              <a:t>forzada</a:t>
            </a:r>
            <a:r>
              <a:rPr sz="900" dirty="0">
                <a:latin typeface="Comic Sans MS"/>
                <a:cs typeface="Comic Sans MS"/>
              </a:rPr>
              <a:t> </a:t>
            </a:r>
            <a:r>
              <a:rPr sz="900" spc="-5" dirty="0">
                <a:latin typeface="Comic Sans MS"/>
                <a:cs typeface="Comic Sans MS"/>
              </a:rPr>
              <a:t>hacia</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trayectorias</a:t>
            </a:r>
            <a:r>
              <a:rPr sz="900" dirty="0">
                <a:latin typeface="Comic Sans MS"/>
                <a:cs typeface="Comic Sans MS"/>
              </a:rPr>
              <a:t> </a:t>
            </a:r>
            <a:r>
              <a:rPr sz="900" spc="-5" dirty="0">
                <a:latin typeface="Comic Sans MS"/>
                <a:cs typeface="Comic Sans MS"/>
              </a:rPr>
              <a:t>subtransitorias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cuerpo del rotor y los devanados de amortiguamiento (si </a:t>
            </a:r>
            <a:r>
              <a:rPr sz="900" dirty="0">
                <a:latin typeface="Comic Sans MS"/>
                <a:cs typeface="Comic Sans MS"/>
              </a:rPr>
              <a:t> </a:t>
            </a:r>
            <a:r>
              <a:rPr sz="900" spc="-5" dirty="0">
                <a:latin typeface="Comic Sans MS"/>
                <a:cs typeface="Comic Sans MS"/>
              </a:rPr>
              <a:t>existen) similares a las trayectorias de la corriente del </a:t>
            </a:r>
            <a:r>
              <a:rPr sz="900" dirty="0">
                <a:latin typeface="Comic Sans MS"/>
                <a:cs typeface="Comic Sans MS"/>
              </a:rPr>
              <a:t> </a:t>
            </a:r>
            <a:r>
              <a:rPr sz="900" spc="-5" dirty="0">
                <a:latin typeface="Comic Sans MS"/>
                <a:cs typeface="Comic Sans MS"/>
              </a:rPr>
              <a:t>rotor</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corrientes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spc="254" dirty="0">
                <a:latin typeface="Comic Sans MS"/>
                <a:cs typeface="Comic Sans MS"/>
              </a:rPr>
              <a:t> </a:t>
            </a:r>
            <a:r>
              <a:rPr sz="900" spc="-5" dirty="0">
                <a:latin typeface="Comic Sans MS"/>
                <a:cs typeface="Comic Sans MS"/>
              </a:rPr>
              <a:t>en</a:t>
            </a:r>
            <a:r>
              <a:rPr sz="900" spc="26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estator durante el generador en una fase. La impedancia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máquina</a:t>
            </a:r>
            <a:r>
              <a:rPr sz="900"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gran</a:t>
            </a:r>
            <a:r>
              <a:rPr sz="900" dirty="0">
                <a:latin typeface="Comic Sans MS"/>
                <a:cs typeface="Comic Sans MS"/>
              </a:rPr>
              <a:t> </a:t>
            </a:r>
            <a:r>
              <a:rPr sz="900" spc="-5" dirty="0">
                <a:latin typeface="Comic Sans MS"/>
                <a:cs typeface="Comic Sans MS"/>
              </a:rPr>
              <a:t>intervalo</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deslizamiento</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equivalente</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su</a:t>
            </a:r>
            <a:r>
              <a:rPr sz="900" dirty="0">
                <a:latin typeface="Comic Sans MS"/>
                <a:cs typeface="Comic Sans MS"/>
              </a:rPr>
              <a:t> </a:t>
            </a:r>
            <a:r>
              <a:rPr sz="900" spc="-5" dirty="0">
                <a:latin typeface="Comic Sans MS"/>
                <a:cs typeface="Comic Sans MS"/>
              </a:rPr>
              <a:t>impedancia</a:t>
            </a:r>
            <a:r>
              <a:rPr sz="900" spc="26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(R</a:t>
            </a:r>
            <a:r>
              <a:rPr sz="900" spc="-7" baseline="-13888" dirty="0">
                <a:latin typeface="Comic Sans MS"/>
                <a:cs typeface="Comic Sans MS"/>
              </a:rPr>
              <a:t>2G</a:t>
            </a:r>
            <a:r>
              <a:rPr sz="900" spc="254" baseline="-13888" dirty="0">
                <a:latin typeface="Comic Sans MS"/>
                <a:cs typeface="Comic Sans MS"/>
              </a:rPr>
              <a:t> </a:t>
            </a:r>
            <a:r>
              <a:rPr sz="900" spc="-5" dirty="0">
                <a:latin typeface="Comic Sans MS"/>
                <a:cs typeface="Comic Sans MS"/>
              </a:rPr>
              <a:t>+</a:t>
            </a:r>
            <a:r>
              <a:rPr sz="900" spc="254" dirty="0">
                <a:latin typeface="Comic Sans MS"/>
                <a:cs typeface="Comic Sans MS"/>
              </a:rPr>
              <a:t> </a:t>
            </a:r>
            <a:r>
              <a:rPr sz="900" spc="-5" dirty="0">
                <a:latin typeface="Comic Sans MS"/>
                <a:cs typeface="Comic Sans MS"/>
              </a:rPr>
              <a:t>JX</a:t>
            </a:r>
            <a:r>
              <a:rPr sz="900" spc="-7" baseline="-13888" dirty="0">
                <a:latin typeface="Comic Sans MS"/>
                <a:cs typeface="Comic Sans MS"/>
              </a:rPr>
              <a:t>2G</a:t>
            </a:r>
            <a:r>
              <a:rPr sz="900" spc="-5" dirty="0">
                <a:latin typeface="Comic Sans MS"/>
                <a:cs typeface="Comic Sans MS"/>
              </a:rPr>
              <a:t>).</a:t>
            </a:r>
            <a:r>
              <a:rPr sz="900" spc="260" dirty="0">
                <a:latin typeface="Comic Sans MS"/>
                <a:cs typeface="Comic Sans MS"/>
              </a:rPr>
              <a:t> </a:t>
            </a:r>
            <a:r>
              <a:rPr sz="900" spc="-5" dirty="0">
                <a:latin typeface="Comic Sans MS"/>
                <a:cs typeface="Comic Sans MS"/>
              </a:rPr>
              <a:t>La</a:t>
            </a:r>
            <a:r>
              <a:rPr sz="900" spc="260" dirty="0">
                <a:latin typeface="Comic Sans MS"/>
                <a:cs typeface="Comic Sans MS"/>
              </a:rPr>
              <a:t> </a:t>
            </a:r>
            <a:r>
              <a:rPr sz="900" spc="-5" dirty="0">
                <a:latin typeface="Comic Sans MS"/>
                <a:cs typeface="Comic Sans MS"/>
              </a:rPr>
              <a:t>componente </a:t>
            </a:r>
            <a:r>
              <a:rPr sz="900" dirty="0">
                <a:latin typeface="Comic Sans MS"/>
                <a:cs typeface="Comic Sans MS"/>
              </a:rPr>
              <a:t> </a:t>
            </a:r>
            <a:r>
              <a:rPr sz="900" spc="-5" dirty="0">
                <a:latin typeface="Comic Sans MS"/>
                <a:cs typeface="Comic Sans MS"/>
              </a:rPr>
              <a:t>resistiva</a:t>
            </a:r>
            <a:r>
              <a:rPr sz="900" spc="5" dirty="0">
                <a:latin typeface="Comic Sans MS"/>
                <a:cs typeface="Comic Sans MS"/>
              </a:rPr>
              <a:t> </a:t>
            </a:r>
            <a:r>
              <a:rPr sz="900" spc="-5" dirty="0">
                <a:latin typeface="Comic Sans MS"/>
                <a:cs typeface="Comic Sans MS"/>
              </a:rPr>
              <a:t>de</a:t>
            </a:r>
            <a:r>
              <a:rPr sz="900" spc="250" dirty="0">
                <a:latin typeface="Comic Sans MS"/>
                <a:cs typeface="Comic Sans MS"/>
              </a:rPr>
              <a:t> </a:t>
            </a:r>
            <a:r>
              <a:rPr sz="900" spc="-5" dirty="0">
                <a:latin typeface="Comic Sans MS"/>
                <a:cs typeface="Comic Sans MS"/>
              </a:rPr>
              <a:t>la</a:t>
            </a:r>
            <a:r>
              <a:rPr sz="900" spc="254" dirty="0">
                <a:latin typeface="Comic Sans MS"/>
                <a:cs typeface="Comic Sans MS"/>
              </a:rPr>
              <a:t> </a:t>
            </a:r>
            <a:r>
              <a:rPr sz="900" spc="-5" dirty="0">
                <a:latin typeface="Comic Sans MS"/>
                <a:cs typeface="Comic Sans MS"/>
              </a:rPr>
              <a:t>impedancia</a:t>
            </a:r>
            <a:r>
              <a:rPr sz="900" spc="250" dirty="0">
                <a:latin typeface="Comic Sans MS"/>
                <a:cs typeface="Comic Sans MS"/>
              </a:rPr>
              <a:t> </a:t>
            </a:r>
            <a:r>
              <a:rPr sz="900" spc="-5" dirty="0">
                <a:latin typeface="Comic Sans MS"/>
                <a:cs typeface="Comic Sans MS"/>
              </a:rPr>
              <a:t>es</a:t>
            </a:r>
            <a:r>
              <a:rPr sz="900" spc="254" dirty="0">
                <a:latin typeface="Comic Sans MS"/>
                <a:cs typeface="Comic Sans MS"/>
              </a:rPr>
              <a:t> </a:t>
            </a:r>
            <a:r>
              <a:rPr sz="900" spc="-5" dirty="0">
                <a:latin typeface="Comic Sans MS"/>
                <a:cs typeface="Comic Sans MS"/>
              </a:rPr>
              <a:t>usualmente</a:t>
            </a:r>
            <a:r>
              <a:rPr sz="900" spc="254" dirty="0">
                <a:latin typeface="Comic Sans MS"/>
                <a:cs typeface="Comic Sans MS"/>
              </a:rPr>
              <a:t> </a:t>
            </a:r>
            <a:r>
              <a:rPr sz="900" spc="-5" dirty="0">
                <a:latin typeface="Comic Sans MS"/>
                <a:cs typeface="Comic Sans MS"/>
              </a:rPr>
              <a:t>despreciada.</a:t>
            </a:r>
            <a:endParaRPr sz="900">
              <a:latin typeface="Comic Sans MS"/>
              <a:cs typeface="Comic Sans MS"/>
            </a:endParaRPr>
          </a:p>
        </p:txBody>
      </p:sp>
      <p:sp>
        <p:nvSpPr>
          <p:cNvPr id="25" name="object 25"/>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26" name="object 26"/>
          <p:cNvSpPr txBox="1"/>
          <p:nvPr/>
        </p:nvSpPr>
        <p:spPr>
          <a:xfrm>
            <a:off x="9425468" y="9206484"/>
            <a:ext cx="3089275" cy="404495"/>
          </a:xfrm>
          <a:prstGeom prst="rect">
            <a:avLst/>
          </a:prstGeom>
        </p:spPr>
        <p:txBody>
          <a:bodyPr vert="horz" wrap="square" lIns="0" tIns="24130" rIns="0" bIns="0" rtlCol="0">
            <a:spAutoFit/>
          </a:bodyPr>
          <a:lstStyle/>
          <a:p>
            <a:pPr marL="12700">
              <a:spcBef>
                <a:spcPts val="190"/>
              </a:spcBef>
            </a:pPr>
            <a:r>
              <a:rPr sz="900" spc="-5" dirty="0">
                <a:latin typeface="Comic Sans MS"/>
                <a:cs typeface="Comic Sans MS"/>
              </a:rPr>
              <a:t>La</a:t>
            </a:r>
            <a:r>
              <a:rPr sz="900" spc="245" dirty="0">
                <a:latin typeface="Comic Sans MS"/>
                <a:cs typeface="Comic Sans MS"/>
              </a:rPr>
              <a:t> </a:t>
            </a:r>
            <a:r>
              <a:rPr sz="900" spc="-5" dirty="0">
                <a:latin typeface="Comic Sans MS"/>
                <a:cs typeface="Comic Sans MS"/>
              </a:rPr>
              <a:t>reactancia</a:t>
            </a:r>
            <a:r>
              <a:rPr sz="900" spc="245" dirty="0">
                <a:latin typeface="Comic Sans MS"/>
                <a:cs typeface="Comic Sans MS"/>
              </a:rPr>
              <a:t> </a:t>
            </a:r>
            <a:r>
              <a:rPr sz="900" spc="-5" dirty="0">
                <a:latin typeface="Comic Sans MS"/>
                <a:cs typeface="Comic Sans MS"/>
              </a:rPr>
              <a:t>de</a:t>
            </a:r>
            <a:r>
              <a:rPr sz="900" spc="240" dirty="0">
                <a:latin typeface="Comic Sans MS"/>
                <a:cs typeface="Comic Sans MS"/>
              </a:rPr>
              <a:t> </a:t>
            </a:r>
            <a:r>
              <a:rPr sz="900" spc="-5" dirty="0">
                <a:latin typeface="Comic Sans MS"/>
                <a:cs typeface="Comic Sans MS"/>
              </a:rPr>
              <a:t>secuencia</a:t>
            </a:r>
            <a:r>
              <a:rPr sz="900" spc="245" dirty="0">
                <a:latin typeface="Comic Sans MS"/>
                <a:cs typeface="Comic Sans MS"/>
              </a:rPr>
              <a:t> </a:t>
            </a:r>
            <a:r>
              <a:rPr sz="900" spc="-5" dirty="0">
                <a:latin typeface="Comic Sans MS"/>
                <a:cs typeface="Comic Sans MS"/>
              </a:rPr>
              <a:t>negativa</a:t>
            </a:r>
            <a:r>
              <a:rPr sz="900" spc="240" dirty="0">
                <a:latin typeface="Comic Sans MS"/>
                <a:cs typeface="Comic Sans MS"/>
              </a:rPr>
              <a:t> </a:t>
            </a:r>
            <a:r>
              <a:rPr sz="900" spc="-5" dirty="0">
                <a:latin typeface="Comic Sans MS"/>
                <a:cs typeface="Comic Sans MS"/>
              </a:rPr>
              <a:t>de</a:t>
            </a:r>
            <a:r>
              <a:rPr sz="900" spc="245" dirty="0">
                <a:latin typeface="Comic Sans MS"/>
                <a:cs typeface="Comic Sans MS"/>
              </a:rPr>
              <a:t> </a:t>
            </a:r>
            <a:r>
              <a:rPr sz="900" spc="-5" dirty="0">
                <a:latin typeface="Comic Sans MS"/>
                <a:cs typeface="Comic Sans MS"/>
              </a:rPr>
              <a:t>la</a:t>
            </a:r>
            <a:r>
              <a:rPr sz="900" spc="240" dirty="0">
                <a:latin typeface="Comic Sans MS"/>
                <a:cs typeface="Comic Sans MS"/>
              </a:rPr>
              <a:t> </a:t>
            </a:r>
            <a:r>
              <a:rPr sz="900" spc="-5" dirty="0">
                <a:latin typeface="Comic Sans MS"/>
                <a:cs typeface="Comic Sans MS"/>
              </a:rPr>
              <a:t>máquina</a:t>
            </a:r>
            <a:r>
              <a:rPr sz="900" spc="245" dirty="0">
                <a:latin typeface="Comic Sans MS"/>
                <a:cs typeface="Comic Sans MS"/>
              </a:rPr>
              <a:t> </a:t>
            </a:r>
            <a:r>
              <a:rPr sz="900" spc="-5" dirty="0">
                <a:latin typeface="Comic Sans MS"/>
                <a:cs typeface="Comic Sans MS"/>
              </a:rPr>
              <a:t>es</a:t>
            </a:r>
            <a:endParaRPr sz="900">
              <a:latin typeface="Comic Sans MS"/>
              <a:cs typeface="Comic Sans MS"/>
            </a:endParaRPr>
          </a:p>
          <a:p>
            <a:pPr marR="580390" algn="r">
              <a:spcBef>
                <a:spcPts val="595"/>
              </a:spcBef>
            </a:pPr>
            <a:r>
              <a:rPr sz="1000" spc="-5" dirty="0">
                <a:latin typeface="Times New Roman"/>
                <a:cs typeface="Times New Roman"/>
              </a:rPr>
              <a:t>68</a:t>
            </a:r>
            <a:endParaRPr sz="1000">
              <a:latin typeface="Times New Roman"/>
              <a:cs typeface="Times New Roman"/>
            </a:endParaRPr>
          </a:p>
        </p:txBody>
      </p:sp>
      <p:sp>
        <p:nvSpPr>
          <p:cNvPr id="27" name="object 27"/>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90" y="877171"/>
            <a:ext cx="3053715" cy="1777364"/>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aproximadamente igual a (X”d</a:t>
            </a:r>
            <a:r>
              <a:rPr sz="900" dirty="0">
                <a:latin typeface="Comic Sans MS"/>
                <a:cs typeface="Comic Sans MS"/>
              </a:rPr>
              <a:t> </a:t>
            </a:r>
            <a:r>
              <a:rPr sz="900" spc="-5" dirty="0">
                <a:latin typeface="Comic Sans MS"/>
                <a:cs typeface="Comic Sans MS"/>
              </a:rPr>
              <a:t>+</a:t>
            </a:r>
            <a:r>
              <a:rPr sz="900" dirty="0">
                <a:latin typeface="Comic Sans MS"/>
                <a:cs typeface="Comic Sans MS"/>
              </a:rPr>
              <a:t> </a:t>
            </a:r>
            <a:r>
              <a:rPr sz="900" spc="-5" dirty="0">
                <a:latin typeface="Comic Sans MS"/>
                <a:cs typeface="Comic Sans MS"/>
              </a:rPr>
              <a:t>X”q)/2.</a:t>
            </a:r>
            <a:r>
              <a:rPr sz="900" dirty="0">
                <a:latin typeface="Comic Sans MS"/>
                <a:cs typeface="Comic Sans MS"/>
              </a:rPr>
              <a:t> </a:t>
            </a:r>
            <a:r>
              <a:rPr sz="900" spc="-5" dirty="0">
                <a:latin typeface="Comic Sans MS"/>
                <a:cs typeface="Comic Sans MS"/>
              </a:rPr>
              <a:t>La tensión y la </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terminales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máquina</a:t>
            </a:r>
            <a:r>
              <a:rPr sz="900"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este </a:t>
            </a:r>
            <a:r>
              <a:rPr sz="900" dirty="0">
                <a:latin typeface="Comic Sans MS"/>
                <a:cs typeface="Comic Sans MS"/>
              </a:rPr>
              <a:t> </a:t>
            </a:r>
            <a:r>
              <a:rPr sz="900" spc="-5" dirty="0">
                <a:latin typeface="Comic Sans MS"/>
                <a:cs typeface="Comic Sans MS"/>
              </a:rPr>
              <a:t>periodo será una función de la impedancia del generador, </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transformador</a:t>
            </a:r>
            <a:r>
              <a:rPr sz="900" dirty="0">
                <a:latin typeface="Comic Sans MS"/>
                <a:cs typeface="Comic Sans MS"/>
              </a:rPr>
              <a:t> </a:t>
            </a:r>
            <a:r>
              <a:rPr sz="900" spc="-5" dirty="0">
                <a:latin typeface="Comic Sans MS"/>
                <a:cs typeface="Comic Sans MS"/>
              </a:rPr>
              <a:t>elevador</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un </a:t>
            </a:r>
            <a:r>
              <a:rPr sz="900" spc="-254" dirty="0">
                <a:latin typeface="Comic Sans MS"/>
                <a:cs typeface="Comic Sans MS"/>
              </a:rPr>
              <a:t> </a:t>
            </a:r>
            <a:r>
              <a:rPr sz="900" spc="-5" dirty="0">
                <a:latin typeface="Comic Sans MS"/>
                <a:cs typeface="Comic Sans MS"/>
              </a:rPr>
              <a:t>generador es energizado inadvertidamente, la corriente </a:t>
            </a:r>
            <a:r>
              <a:rPr sz="900" dirty="0">
                <a:latin typeface="Comic Sans MS"/>
                <a:cs typeface="Comic Sans MS"/>
              </a:rPr>
              <a:t> </a:t>
            </a:r>
            <a:r>
              <a:rPr sz="900" spc="-5" dirty="0">
                <a:latin typeface="Comic Sans MS"/>
                <a:cs typeface="Comic Sans MS"/>
              </a:rPr>
              <a:t>del</a:t>
            </a:r>
            <a:r>
              <a:rPr sz="900" spc="85" dirty="0">
                <a:latin typeface="Comic Sans MS"/>
                <a:cs typeface="Comic Sans MS"/>
              </a:rPr>
              <a:t> </a:t>
            </a:r>
            <a:r>
              <a:rPr sz="900" spc="-5" dirty="0">
                <a:latin typeface="Comic Sans MS"/>
                <a:cs typeface="Comic Sans MS"/>
              </a:rPr>
              <a:t>estator</a:t>
            </a:r>
            <a:r>
              <a:rPr sz="900" spc="75" dirty="0">
                <a:latin typeface="Comic Sans MS"/>
                <a:cs typeface="Comic Sans MS"/>
              </a:rPr>
              <a:t> </a:t>
            </a:r>
            <a:r>
              <a:rPr sz="900" spc="-5" dirty="0">
                <a:latin typeface="Comic Sans MS"/>
                <a:cs typeface="Comic Sans MS"/>
              </a:rPr>
              <a:t>induce</a:t>
            </a:r>
            <a:r>
              <a:rPr sz="900" spc="80" dirty="0">
                <a:latin typeface="Comic Sans MS"/>
                <a:cs typeface="Comic Sans MS"/>
              </a:rPr>
              <a:t> </a:t>
            </a:r>
            <a:r>
              <a:rPr sz="900" spc="-5" dirty="0">
                <a:latin typeface="Comic Sans MS"/>
                <a:cs typeface="Comic Sans MS"/>
              </a:rPr>
              <a:t>corrientes</a:t>
            </a:r>
            <a:r>
              <a:rPr sz="900" spc="75" dirty="0">
                <a:latin typeface="Comic Sans MS"/>
                <a:cs typeface="Comic Sans MS"/>
              </a:rPr>
              <a:t> </a:t>
            </a:r>
            <a:r>
              <a:rPr sz="900" spc="-5" dirty="0">
                <a:latin typeface="Comic Sans MS"/>
                <a:cs typeface="Comic Sans MS"/>
              </a:rPr>
              <a:t>de</a:t>
            </a:r>
            <a:r>
              <a:rPr sz="900" spc="75" dirty="0">
                <a:latin typeface="Comic Sans MS"/>
                <a:cs typeface="Comic Sans MS"/>
              </a:rPr>
              <a:t> </a:t>
            </a:r>
            <a:r>
              <a:rPr sz="900" spc="-5" dirty="0">
                <a:latin typeface="Comic Sans MS"/>
                <a:cs typeface="Comic Sans MS"/>
              </a:rPr>
              <a:t>grandes</a:t>
            </a:r>
            <a:r>
              <a:rPr sz="900" spc="80" dirty="0">
                <a:latin typeface="Comic Sans MS"/>
                <a:cs typeface="Comic Sans MS"/>
              </a:rPr>
              <a:t> </a:t>
            </a:r>
            <a:r>
              <a:rPr sz="900" spc="-5" dirty="0">
                <a:latin typeface="Comic Sans MS"/>
                <a:cs typeface="Comic Sans MS"/>
              </a:rPr>
              <a:t>magnitudes</a:t>
            </a:r>
            <a:r>
              <a:rPr sz="900" spc="75" dirty="0">
                <a:latin typeface="Comic Sans MS"/>
                <a:cs typeface="Comic Sans MS"/>
              </a:rPr>
              <a:t> </a:t>
            </a:r>
            <a:r>
              <a:rPr sz="900" spc="-5" dirty="0">
                <a:latin typeface="Comic Sans MS"/>
                <a:cs typeface="Comic Sans MS"/>
              </a:rPr>
              <a:t>en </a:t>
            </a:r>
            <a:r>
              <a:rPr sz="900" spc="-254" dirty="0">
                <a:latin typeface="Comic Sans MS"/>
                <a:cs typeface="Comic Sans MS"/>
              </a:rPr>
              <a:t> </a:t>
            </a:r>
            <a:r>
              <a:rPr sz="900" spc="-5" dirty="0">
                <a:latin typeface="Comic Sans MS"/>
                <a:cs typeface="Comic Sans MS"/>
              </a:rPr>
              <a:t>el rotor, causándole rápido calentamiento térmico.</a:t>
            </a:r>
            <a:r>
              <a:rPr sz="900" dirty="0">
                <a:latin typeface="Comic Sans MS"/>
                <a:cs typeface="Comic Sans MS"/>
              </a:rPr>
              <a:t> </a:t>
            </a:r>
            <a:r>
              <a:rPr sz="900" spc="-5" dirty="0">
                <a:latin typeface="Comic Sans MS"/>
                <a:cs typeface="Comic Sans MS"/>
              </a:rPr>
              <a:t>Esta </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rotor</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inicialmente</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60</a:t>
            </a:r>
            <a:r>
              <a:rPr sz="900" dirty="0">
                <a:latin typeface="Comic Sans MS"/>
                <a:cs typeface="Comic Sans MS"/>
              </a:rPr>
              <a:t> </a:t>
            </a:r>
            <a:r>
              <a:rPr sz="900" spc="-5" dirty="0">
                <a:latin typeface="Comic Sans MS"/>
                <a:cs typeface="Comic Sans MS"/>
              </a:rPr>
              <a:t>Hz,</a:t>
            </a:r>
            <a:r>
              <a:rPr sz="900" dirty="0">
                <a:latin typeface="Comic Sans MS"/>
                <a:cs typeface="Comic Sans MS"/>
              </a:rPr>
              <a:t> </a:t>
            </a:r>
            <a:r>
              <a:rPr sz="900" spc="-5" dirty="0">
                <a:latin typeface="Comic Sans MS"/>
                <a:cs typeface="Comic Sans MS"/>
              </a:rPr>
              <a:t>pero </a:t>
            </a:r>
            <a:r>
              <a:rPr sz="900" dirty="0">
                <a:latin typeface="Comic Sans MS"/>
                <a:cs typeface="Comic Sans MS"/>
              </a:rPr>
              <a:t> </a:t>
            </a:r>
            <a:r>
              <a:rPr sz="900" spc="-5" dirty="0">
                <a:latin typeface="Comic Sans MS"/>
                <a:cs typeface="Comic Sans MS"/>
              </a:rPr>
              <a:t>disminuye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su</a:t>
            </a:r>
            <a:r>
              <a:rPr sz="900"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según</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incrementa</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velocidad</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rotor</a:t>
            </a:r>
            <a:r>
              <a:rPr sz="900" dirty="0">
                <a:latin typeface="Comic Sans MS"/>
                <a:cs typeface="Comic Sans MS"/>
              </a:rPr>
              <a:t> </a:t>
            </a:r>
            <a:r>
              <a:rPr sz="900" spc="-5" dirty="0">
                <a:latin typeface="Comic Sans MS"/>
                <a:cs typeface="Comic Sans MS"/>
              </a:rPr>
              <a:t>debido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acción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motor</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inducción.</a:t>
            </a:r>
            <a:endParaRPr sz="900">
              <a:latin typeface="Comic Sans MS"/>
              <a:cs typeface="Comic Sans MS"/>
            </a:endParaRPr>
          </a:p>
        </p:txBody>
      </p:sp>
      <p:sp>
        <p:nvSpPr>
          <p:cNvPr id="3" name="object 3"/>
          <p:cNvSpPr txBox="1"/>
          <p:nvPr/>
        </p:nvSpPr>
        <p:spPr>
          <a:xfrm>
            <a:off x="5942189" y="2781055"/>
            <a:ext cx="3054350" cy="273304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Si el generador está conectado a un sistema fuerte, las </a:t>
            </a:r>
            <a:r>
              <a:rPr sz="900" dirty="0">
                <a:latin typeface="Comic Sans MS"/>
                <a:cs typeface="Comic Sans MS"/>
              </a:rPr>
              <a:t> </a:t>
            </a:r>
            <a:r>
              <a:rPr sz="900" spc="-5" dirty="0">
                <a:latin typeface="Comic Sans MS"/>
                <a:cs typeface="Comic Sans MS"/>
              </a:rPr>
              <a:t>corrientes iniciales en el estator estarán en el rango de </a:t>
            </a:r>
            <a:r>
              <a:rPr sz="900" dirty="0">
                <a:latin typeface="Comic Sans MS"/>
                <a:cs typeface="Comic Sans MS"/>
              </a:rPr>
              <a:t> </a:t>
            </a:r>
            <a:r>
              <a:rPr sz="900" spc="-5" dirty="0">
                <a:latin typeface="Comic Sans MS"/>
                <a:cs typeface="Comic Sans MS"/>
              </a:rPr>
              <a:t>tres</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cuatro</a:t>
            </a:r>
            <a:r>
              <a:rPr sz="900" dirty="0">
                <a:latin typeface="Comic Sans MS"/>
                <a:cs typeface="Comic Sans MS"/>
              </a:rPr>
              <a:t> </a:t>
            </a:r>
            <a:r>
              <a:rPr sz="900" spc="-5" dirty="0">
                <a:latin typeface="Comic Sans MS"/>
                <a:cs typeface="Comic Sans MS"/>
              </a:rPr>
              <a:t>veces</a:t>
            </a:r>
            <a:r>
              <a:rPr sz="900" dirty="0">
                <a:latin typeface="Comic Sans MS"/>
                <a:cs typeface="Comic Sans MS"/>
              </a:rPr>
              <a:t> </a:t>
            </a:r>
            <a:r>
              <a:rPr sz="900" spc="-5" dirty="0">
                <a:latin typeface="Comic Sans MS"/>
                <a:cs typeface="Comic Sans MS"/>
              </a:rPr>
              <a:t>su</a:t>
            </a:r>
            <a:r>
              <a:rPr sz="900" dirty="0">
                <a:latin typeface="Comic Sans MS"/>
                <a:cs typeface="Comic Sans MS"/>
              </a:rPr>
              <a:t> </a:t>
            </a:r>
            <a:r>
              <a:rPr sz="900" spc="-5" dirty="0">
                <a:latin typeface="Comic Sans MS"/>
                <a:cs typeface="Comic Sans MS"/>
              </a:rPr>
              <a:t>capacidad</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en </a:t>
            </a:r>
            <a:r>
              <a:rPr sz="900" dirty="0">
                <a:latin typeface="Comic Sans MS"/>
                <a:cs typeface="Comic Sans MS"/>
              </a:rPr>
              <a:t> </a:t>
            </a:r>
            <a:r>
              <a:rPr sz="900" spc="-5" dirty="0">
                <a:latin typeface="Comic Sans MS"/>
                <a:cs typeface="Comic Sans MS"/>
              </a:rPr>
              <a:t>terminales</a:t>
            </a:r>
            <a:r>
              <a:rPr sz="900" spc="204" dirty="0">
                <a:latin typeface="Comic Sans MS"/>
                <a:cs typeface="Comic Sans MS"/>
              </a:rPr>
              <a:t> </a:t>
            </a:r>
            <a:r>
              <a:rPr sz="900" spc="-5" dirty="0">
                <a:latin typeface="Comic Sans MS"/>
                <a:cs typeface="Comic Sans MS"/>
              </a:rPr>
              <a:t>estará</a:t>
            </a:r>
            <a:r>
              <a:rPr sz="900" spc="210" dirty="0">
                <a:latin typeface="Comic Sans MS"/>
                <a:cs typeface="Comic Sans MS"/>
              </a:rPr>
              <a:t> </a:t>
            </a:r>
            <a:r>
              <a:rPr sz="900" spc="-5" dirty="0">
                <a:latin typeface="Comic Sans MS"/>
                <a:cs typeface="Comic Sans MS"/>
              </a:rPr>
              <a:t>en</a:t>
            </a:r>
            <a:r>
              <a:rPr sz="900" spc="204" dirty="0">
                <a:latin typeface="Comic Sans MS"/>
                <a:cs typeface="Comic Sans MS"/>
              </a:rPr>
              <a:t> </a:t>
            </a:r>
            <a:r>
              <a:rPr sz="900" spc="-5" dirty="0">
                <a:latin typeface="Comic Sans MS"/>
                <a:cs typeface="Comic Sans MS"/>
              </a:rPr>
              <a:t>el</a:t>
            </a:r>
            <a:r>
              <a:rPr sz="900" spc="210" dirty="0">
                <a:latin typeface="Comic Sans MS"/>
                <a:cs typeface="Comic Sans MS"/>
              </a:rPr>
              <a:t> </a:t>
            </a:r>
            <a:r>
              <a:rPr sz="900" spc="-5" dirty="0">
                <a:latin typeface="Comic Sans MS"/>
                <a:cs typeface="Comic Sans MS"/>
              </a:rPr>
              <a:t>rango</a:t>
            </a:r>
            <a:r>
              <a:rPr sz="900" spc="204" dirty="0">
                <a:latin typeface="Comic Sans MS"/>
                <a:cs typeface="Comic Sans MS"/>
              </a:rPr>
              <a:t> </a:t>
            </a:r>
            <a:r>
              <a:rPr sz="900" spc="-5" dirty="0">
                <a:latin typeface="Comic Sans MS"/>
                <a:cs typeface="Comic Sans MS"/>
              </a:rPr>
              <a:t>de</a:t>
            </a:r>
            <a:r>
              <a:rPr sz="900" spc="210" dirty="0">
                <a:latin typeface="Comic Sans MS"/>
                <a:cs typeface="Comic Sans MS"/>
              </a:rPr>
              <a:t> </a:t>
            </a:r>
            <a:r>
              <a:rPr sz="900" spc="-5" dirty="0">
                <a:latin typeface="Comic Sans MS"/>
                <a:cs typeface="Comic Sans MS"/>
              </a:rPr>
              <a:t>50-70%</a:t>
            </a:r>
            <a:r>
              <a:rPr sz="900" spc="210" dirty="0">
                <a:latin typeface="Comic Sans MS"/>
                <a:cs typeface="Comic Sans MS"/>
              </a:rPr>
              <a:t> </a:t>
            </a:r>
            <a:r>
              <a:rPr sz="900" spc="-5" dirty="0">
                <a:latin typeface="Comic Sans MS"/>
                <a:cs typeface="Comic Sans MS"/>
              </a:rPr>
              <a:t>del</a:t>
            </a:r>
            <a:r>
              <a:rPr sz="900" spc="204" dirty="0">
                <a:latin typeface="Comic Sans MS"/>
                <a:cs typeface="Comic Sans MS"/>
              </a:rPr>
              <a:t> </a:t>
            </a:r>
            <a:r>
              <a:rPr sz="900" spc="-5" dirty="0">
                <a:latin typeface="Comic Sans MS"/>
                <a:cs typeface="Comic Sans MS"/>
              </a:rPr>
              <a:t>nominal, </a:t>
            </a:r>
            <a:r>
              <a:rPr sz="900" spc="-254"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valores</a:t>
            </a:r>
            <a:r>
              <a:rPr sz="900" dirty="0">
                <a:latin typeface="Comic Sans MS"/>
                <a:cs typeface="Comic Sans MS"/>
              </a:rPr>
              <a:t> </a:t>
            </a:r>
            <a:r>
              <a:rPr sz="900" spc="-5" dirty="0">
                <a:latin typeface="Comic Sans MS"/>
                <a:cs typeface="Comic Sans MS"/>
              </a:rPr>
              <a:t>típicos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impedancias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y </a:t>
            </a:r>
            <a:r>
              <a:rPr sz="900" dirty="0">
                <a:latin typeface="Comic Sans MS"/>
                <a:cs typeface="Comic Sans MS"/>
              </a:rPr>
              <a:t> </a:t>
            </a:r>
            <a:r>
              <a:rPr sz="900" spc="-5" dirty="0">
                <a:latin typeface="Comic Sans MS"/>
                <a:cs typeface="Comic Sans MS"/>
              </a:rPr>
              <a:t>transformador elevador.</a:t>
            </a:r>
            <a:r>
              <a:rPr sz="900" spc="254" dirty="0">
                <a:latin typeface="Comic Sans MS"/>
                <a:cs typeface="Comic Sans MS"/>
              </a:rPr>
              <a:t> </a:t>
            </a:r>
            <a:r>
              <a:rPr sz="900" spc="-5" dirty="0">
                <a:latin typeface="Comic Sans MS"/>
                <a:cs typeface="Comic Sans MS"/>
              </a:rPr>
              <a:t>Si el generador está conectado </a:t>
            </a:r>
            <a:r>
              <a:rPr sz="900" spc="-25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débil,</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estator</a:t>
            </a:r>
            <a:r>
              <a:rPr sz="900" dirty="0">
                <a:latin typeface="Comic Sans MS"/>
                <a:cs typeface="Comic Sans MS"/>
              </a:rPr>
              <a:t> </a:t>
            </a:r>
            <a:r>
              <a:rPr sz="900" spc="-5" dirty="0">
                <a:latin typeface="Comic Sans MS"/>
                <a:cs typeface="Comic Sans MS"/>
              </a:rPr>
              <a:t>podría </a:t>
            </a:r>
            <a:r>
              <a:rPr sz="900" spc="-254" dirty="0">
                <a:latin typeface="Comic Sans MS"/>
                <a:cs typeface="Comic Sans MS"/>
              </a:rPr>
              <a:t> </a:t>
            </a:r>
            <a:r>
              <a:rPr sz="900" spc="-5" dirty="0">
                <a:latin typeface="Comic Sans MS"/>
                <a:cs typeface="Comic Sans MS"/>
              </a:rPr>
              <a:t>únicamente ser una o dos veces su capacidad y la tensión </a:t>
            </a:r>
            <a:r>
              <a:rPr sz="900" dirty="0">
                <a:latin typeface="Comic Sans MS"/>
                <a:cs typeface="Comic Sans MS"/>
              </a:rPr>
              <a:t> </a:t>
            </a:r>
            <a:r>
              <a:rPr sz="900" spc="-5" dirty="0">
                <a:latin typeface="Comic Sans MS"/>
                <a:cs typeface="Comic Sans MS"/>
              </a:rPr>
              <a:t>en terminales únicamente 20-40% del nominal.</a:t>
            </a:r>
            <a:r>
              <a:rPr sz="900" dirty="0">
                <a:latin typeface="Comic Sans MS"/>
                <a:cs typeface="Comic Sans MS"/>
              </a:rPr>
              <a:t> </a:t>
            </a:r>
            <a:r>
              <a:rPr sz="900" spc="-5" dirty="0">
                <a:latin typeface="Comic Sans MS"/>
                <a:cs typeface="Comic Sans MS"/>
              </a:rPr>
              <a:t>Cuando el </a:t>
            </a:r>
            <a:r>
              <a:rPr sz="900" spc="-254"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energizado</a:t>
            </a:r>
            <a:r>
              <a:rPr sz="900" dirty="0">
                <a:latin typeface="Comic Sans MS"/>
                <a:cs typeface="Comic Sans MS"/>
              </a:rPr>
              <a:t> </a:t>
            </a:r>
            <a:r>
              <a:rPr sz="900" spc="-5" dirty="0">
                <a:latin typeface="Comic Sans MS"/>
                <a:cs typeface="Comic Sans MS"/>
              </a:rPr>
              <a:t>inadvertidamente</a:t>
            </a:r>
            <a:r>
              <a:rPr sz="900" dirty="0">
                <a:latin typeface="Comic Sans MS"/>
                <a:cs typeface="Comic Sans MS"/>
              </a:rPr>
              <a:t> </a:t>
            </a:r>
            <a:r>
              <a:rPr sz="900" spc="-5" dirty="0">
                <a:latin typeface="Comic Sans MS"/>
                <a:cs typeface="Comic Sans MS"/>
              </a:rPr>
              <a:t>desde</a:t>
            </a:r>
            <a:r>
              <a:rPr sz="900" dirty="0">
                <a:latin typeface="Comic Sans MS"/>
                <a:cs typeface="Comic Sans MS"/>
              </a:rPr>
              <a:t> </a:t>
            </a:r>
            <a:r>
              <a:rPr sz="900" spc="-5" dirty="0">
                <a:latin typeface="Comic Sans MS"/>
                <a:cs typeface="Comic Sans MS"/>
              </a:rPr>
              <a:t>su </a:t>
            </a:r>
            <a:r>
              <a:rPr sz="900" dirty="0">
                <a:latin typeface="Comic Sans MS"/>
                <a:cs typeface="Comic Sans MS"/>
              </a:rPr>
              <a:t> </a:t>
            </a:r>
            <a:r>
              <a:rPr sz="900" spc="-5" dirty="0">
                <a:latin typeface="Comic Sans MS"/>
                <a:cs typeface="Comic Sans MS"/>
              </a:rPr>
              <a:t>transformador</a:t>
            </a:r>
            <a:r>
              <a:rPr sz="900" dirty="0">
                <a:latin typeface="Comic Sans MS"/>
                <a:cs typeface="Comic Sans MS"/>
              </a:rPr>
              <a:t> </a:t>
            </a:r>
            <a:r>
              <a:rPr sz="900" spc="-5" dirty="0">
                <a:latin typeface="Comic Sans MS"/>
                <a:cs typeface="Comic Sans MS"/>
              </a:rPr>
              <a:t>auxiliar,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spc="254" dirty="0">
                <a:latin typeface="Comic Sans MS"/>
                <a:cs typeface="Comic Sans MS"/>
              </a:rPr>
              <a:t> </a:t>
            </a:r>
            <a:r>
              <a:rPr sz="900" spc="-5" dirty="0">
                <a:latin typeface="Comic Sans MS"/>
                <a:cs typeface="Comic Sans MS"/>
              </a:rPr>
              <a:t>en el estator será </a:t>
            </a:r>
            <a:r>
              <a:rPr sz="900" spc="-254" dirty="0">
                <a:latin typeface="Comic Sans MS"/>
                <a:cs typeface="Comic Sans MS"/>
              </a:rPr>
              <a:t> </a:t>
            </a:r>
            <a:r>
              <a:rPr sz="900" spc="-5" dirty="0">
                <a:latin typeface="Comic Sans MS"/>
                <a:cs typeface="Comic Sans MS"/>
              </a:rPr>
              <a:t>del rango de 0.1 a 0.2 veces su capacidad debido a las </a:t>
            </a:r>
            <a:r>
              <a:rPr sz="900" dirty="0">
                <a:latin typeface="Comic Sans MS"/>
                <a:cs typeface="Comic Sans MS"/>
              </a:rPr>
              <a:t> </a:t>
            </a:r>
            <a:r>
              <a:rPr sz="900" spc="-5" dirty="0">
                <a:latin typeface="Comic Sans MS"/>
                <a:cs typeface="Comic Sans MS"/>
              </a:rPr>
              <a:t>grandes</a:t>
            </a:r>
            <a:r>
              <a:rPr sz="900" dirty="0">
                <a:latin typeface="Comic Sans MS"/>
                <a:cs typeface="Comic Sans MS"/>
              </a:rPr>
              <a:t> </a:t>
            </a:r>
            <a:r>
              <a:rPr sz="900" spc="-5" dirty="0">
                <a:latin typeface="Comic Sans MS"/>
                <a:cs typeface="Comic Sans MS"/>
              </a:rPr>
              <a:t>impedancias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esta</a:t>
            </a:r>
            <a:r>
              <a:rPr sz="900" dirty="0">
                <a:latin typeface="Comic Sans MS"/>
                <a:cs typeface="Comic Sans MS"/>
              </a:rPr>
              <a:t> </a:t>
            </a:r>
            <a:r>
              <a:rPr sz="900" spc="-5" dirty="0">
                <a:latin typeface="Comic Sans MS"/>
                <a:cs typeface="Comic Sans MS"/>
              </a:rPr>
              <a:t>trayectoria.</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circuito </a:t>
            </a:r>
            <a:r>
              <a:rPr sz="900" spc="-254" dirty="0">
                <a:latin typeface="Comic Sans MS"/>
                <a:cs typeface="Comic Sans MS"/>
              </a:rPr>
              <a:t> </a:t>
            </a:r>
            <a:r>
              <a:rPr sz="900" spc="-5" dirty="0">
                <a:latin typeface="Comic Sans MS"/>
                <a:cs typeface="Comic Sans MS"/>
              </a:rPr>
              <a:t>equivalente mostrado en el apéndice I puede ser usado </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determinar</a:t>
            </a:r>
            <a:r>
              <a:rPr sz="900" dirty="0">
                <a:latin typeface="Comic Sans MS"/>
                <a:cs typeface="Comic Sans MS"/>
              </a:rPr>
              <a:t> </a:t>
            </a:r>
            <a:r>
              <a:rPr sz="900" spc="-5" dirty="0">
                <a:latin typeface="Comic Sans MS"/>
                <a:cs typeface="Comic Sans MS"/>
              </a:rPr>
              <a:t>aproximadamente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corrientes</a:t>
            </a:r>
            <a:r>
              <a:rPr sz="900" dirty="0">
                <a:latin typeface="Comic Sans MS"/>
                <a:cs typeface="Comic Sans MS"/>
              </a:rPr>
              <a:t> </a:t>
            </a:r>
            <a:r>
              <a:rPr sz="900" spc="-5" dirty="0">
                <a:latin typeface="Comic Sans MS"/>
                <a:cs typeface="Comic Sans MS"/>
              </a:rPr>
              <a:t>y </a:t>
            </a:r>
            <a:r>
              <a:rPr sz="900" spc="-254" dirty="0">
                <a:latin typeface="Comic Sans MS"/>
                <a:cs typeface="Comic Sans MS"/>
              </a:rPr>
              <a:t> </a:t>
            </a:r>
            <a:r>
              <a:rPr sz="900" spc="-5" dirty="0">
                <a:latin typeface="Comic Sans MS"/>
                <a:cs typeface="Comic Sans MS"/>
              </a:rPr>
              <a:t>tensiones iniciales de la máquina cuando un generador es </a:t>
            </a:r>
            <a:r>
              <a:rPr sz="900" dirty="0">
                <a:latin typeface="Comic Sans MS"/>
                <a:cs typeface="Comic Sans MS"/>
              </a:rPr>
              <a:t> </a:t>
            </a:r>
            <a:r>
              <a:rPr sz="900" spc="-5" dirty="0">
                <a:latin typeface="Comic Sans MS"/>
                <a:cs typeface="Comic Sans MS"/>
              </a:rPr>
              <a:t>energizado</a:t>
            </a:r>
            <a:r>
              <a:rPr sz="900" dirty="0">
                <a:latin typeface="Comic Sans MS"/>
                <a:cs typeface="Comic Sans MS"/>
              </a:rPr>
              <a:t> </a:t>
            </a:r>
            <a:r>
              <a:rPr sz="900" spc="-5" dirty="0">
                <a:latin typeface="Comic Sans MS"/>
                <a:cs typeface="Comic Sans MS"/>
              </a:rPr>
              <a:t>desde</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sistema</a:t>
            </a:r>
            <a:r>
              <a:rPr sz="900" spc="5"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potencia.</a:t>
            </a:r>
            <a:endParaRPr sz="900">
              <a:latin typeface="Comic Sans MS"/>
              <a:cs typeface="Comic Sans MS"/>
            </a:endParaRPr>
          </a:p>
        </p:txBody>
      </p:sp>
      <p:sp>
        <p:nvSpPr>
          <p:cNvPr id="4" name="object 4"/>
          <p:cNvSpPr txBox="1"/>
          <p:nvPr/>
        </p:nvSpPr>
        <p:spPr>
          <a:xfrm>
            <a:off x="5942190" y="5811061"/>
            <a:ext cx="3053715" cy="344170"/>
          </a:xfrm>
          <a:prstGeom prst="rect">
            <a:avLst/>
          </a:prstGeom>
        </p:spPr>
        <p:txBody>
          <a:bodyPr vert="horz" wrap="square" lIns="0" tIns="34290" rIns="0" bIns="0" rtlCol="0">
            <a:spAutoFit/>
          </a:bodyPr>
          <a:lstStyle/>
          <a:p>
            <a:pPr marL="12700">
              <a:spcBef>
                <a:spcPts val="270"/>
              </a:spcBef>
              <a:tabLst>
                <a:tab pos="911225" algn="l"/>
                <a:tab pos="1344295" algn="l"/>
                <a:tab pos="2278380" algn="l"/>
                <a:tab pos="2957195" algn="l"/>
              </a:tabLst>
            </a:pPr>
            <a:r>
              <a:rPr sz="900" b="1" spc="-5" dirty="0">
                <a:latin typeface="Comic Sans MS"/>
                <a:cs typeface="Comic Sans MS"/>
              </a:rPr>
              <a:t>RESPUESTA	DEL	GENERADOR	DEBIDO	A</a:t>
            </a:r>
            <a:endParaRPr sz="900">
              <a:latin typeface="Comic Sans MS"/>
              <a:cs typeface="Comic Sans MS"/>
            </a:endParaRPr>
          </a:p>
          <a:p>
            <a:pPr marL="12700">
              <a:spcBef>
                <a:spcPts val="175"/>
              </a:spcBef>
              <a:tabLst>
                <a:tab pos="1093470" algn="l"/>
                <a:tab pos="2118360" algn="l"/>
                <a:tab pos="2374900" algn="l"/>
              </a:tabLst>
            </a:pPr>
            <a:r>
              <a:rPr sz="900" b="1" spc="-5" dirty="0">
                <a:latin typeface="Comic Sans MS"/>
                <a:cs typeface="Comic Sans MS"/>
              </a:rPr>
              <a:t>ENERGIZACIÓN	MONOFÁSICA:	</a:t>
            </a:r>
            <a:r>
              <a:rPr sz="900" spc="-5" dirty="0">
                <a:latin typeface="Comic Sans MS"/>
                <a:cs typeface="Comic Sans MS"/>
              </a:rPr>
              <a:t>La	energización</a:t>
            </a:r>
            <a:endParaRPr sz="900">
              <a:latin typeface="Comic Sans MS"/>
              <a:cs typeface="Comic Sans MS"/>
            </a:endParaRPr>
          </a:p>
        </p:txBody>
      </p:sp>
      <p:sp>
        <p:nvSpPr>
          <p:cNvPr id="5" name="object 5"/>
          <p:cNvSpPr txBox="1"/>
          <p:nvPr/>
        </p:nvSpPr>
        <p:spPr>
          <a:xfrm>
            <a:off x="5942189" y="6129519"/>
            <a:ext cx="3054350" cy="30511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monofásica</a:t>
            </a:r>
            <a:r>
              <a:rPr sz="900" spc="155" dirty="0">
                <a:latin typeface="Comic Sans MS"/>
                <a:cs typeface="Comic Sans MS"/>
              </a:rPr>
              <a:t> </a:t>
            </a:r>
            <a:r>
              <a:rPr sz="900" spc="-5" dirty="0">
                <a:latin typeface="Comic Sans MS"/>
                <a:cs typeface="Comic Sans MS"/>
              </a:rPr>
              <a:t>de</a:t>
            </a:r>
            <a:r>
              <a:rPr sz="900" spc="160" dirty="0">
                <a:latin typeface="Comic Sans MS"/>
                <a:cs typeface="Comic Sans MS"/>
              </a:rPr>
              <a:t> </a:t>
            </a:r>
            <a:r>
              <a:rPr sz="900" spc="-5" dirty="0">
                <a:latin typeface="Comic Sans MS"/>
                <a:cs typeface="Comic Sans MS"/>
              </a:rPr>
              <a:t>un</a:t>
            </a:r>
            <a:r>
              <a:rPr sz="900" spc="160" dirty="0">
                <a:latin typeface="Comic Sans MS"/>
                <a:cs typeface="Comic Sans MS"/>
              </a:rPr>
              <a:t> </a:t>
            </a:r>
            <a:r>
              <a:rPr sz="900" spc="-5" dirty="0">
                <a:latin typeface="Comic Sans MS"/>
                <a:cs typeface="Comic Sans MS"/>
              </a:rPr>
              <a:t>generador</a:t>
            </a:r>
            <a:r>
              <a:rPr sz="900" spc="150" dirty="0">
                <a:latin typeface="Comic Sans MS"/>
                <a:cs typeface="Comic Sans MS"/>
              </a:rPr>
              <a:t> </a:t>
            </a:r>
            <a:r>
              <a:rPr sz="900" spc="-5" dirty="0">
                <a:latin typeface="Comic Sans MS"/>
                <a:cs typeface="Comic Sans MS"/>
              </a:rPr>
              <a:t>con</a:t>
            </a:r>
            <a:r>
              <a:rPr sz="900" spc="155" dirty="0">
                <a:latin typeface="Comic Sans MS"/>
                <a:cs typeface="Comic Sans MS"/>
              </a:rPr>
              <a:t> </a:t>
            </a:r>
            <a:r>
              <a:rPr sz="900" spc="-5" dirty="0">
                <a:latin typeface="Comic Sans MS"/>
                <a:cs typeface="Comic Sans MS"/>
              </a:rPr>
              <a:t>la</a:t>
            </a:r>
            <a:r>
              <a:rPr sz="900" spc="155" dirty="0">
                <a:latin typeface="Comic Sans MS"/>
                <a:cs typeface="Comic Sans MS"/>
              </a:rPr>
              <a:t> </a:t>
            </a:r>
            <a:r>
              <a:rPr sz="900" spc="-5" dirty="0">
                <a:latin typeface="Comic Sans MS"/>
                <a:cs typeface="Comic Sans MS"/>
              </a:rPr>
              <a:t>tensión</a:t>
            </a:r>
            <a:r>
              <a:rPr sz="900" spc="150" dirty="0">
                <a:latin typeface="Comic Sans MS"/>
                <a:cs typeface="Comic Sans MS"/>
              </a:rPr>
              <a:t> </a:t>
            </a:r>
            <a:r>
              <a:rPr sz="900" spc="-5" dirty="0">
                <a:latin typeface="Comic Sans MS"/>
                <a:cs typeface="Comic Sans MS"/>
              </a:rPr>
              <a:t>del</a:t>
            </a:r>
            <a:r>
              <a:rPr sz="900" spc="155" dirty="0">
                <a:latin typeface="Comic Sans MS"/>
                <a:cs typeface="Comic Sans MS"/>
              </a:rPr>
              <a:t> </a:t>
            </a:r>
            <a:r>
              <a:rPr sz="900" spc="-5" dirty="0">
                <a:latin typeface="Comic Sans MS"/>
                <a:cs typeface="Comic Sans MS"/>
              </a:rPr>
              <a:t>sistema </a:t>
            </a:r>
            <a:r>
              <a:rPr sz="900" spc="-254" dirty="0">
                <a:latin typeface="Comic Sans MS"/>
                <a:cs typeface="Comic Sans MS"/>
              </a:rPr>
              <a:t> </a:t>
            </a:r>
            <a:r>
              <a:rPr sz="900" spc="-5" dirty="0">
                <a:latin typeface="Comic Sans MS"/>
                <a:cs typeface="Comic Sans MS"/>
              </a:rPr>
              <a:t>de</a:t>
            </a:r>
            <a:r>
              <a:rPr sz="900" spc="45" dirty="0">
                <a:latin typeface="Comic Sans MS"/>
                <a:cs typeface="Comic Sans MS"/>
              </a:rPr>
              <a:t> </a:t>
            </a:r>
            <a:r>
              <a:rPr sz="900" spc="-5" dirty="0">
                <a:latin typeface="Comic Sans MS"/>
                <a:cs typeface="Comic Sans MS"/>
              </a:rPr>
              <a:t>potencia</a:t>
            </a:r>
            <a:r>
              <a:rPr sz="900" spc="45" dirty="0">
                <a:latin typeface="Comic Sans MS"/>
                <a:cs typeface="Comic Sans MS"/>
              </a:rPr>
              <a:t> </a:t>
            </a:r>
            <a:r>
              <a:rPr sz="900" spc="-5" dirty="0">
                <a:latin typeface="Comic Sans MS"/>
                <a:cs typeface="Comic Sans MS"/>
              </a:rPr>
              <a:t>mientras</a:t>
            </a:r>
            <a:r>
              <a:rPr sz="900" spc="45" dirty="0">
                <a:latin typeface="Comic Sans MS"/>
                <a:cs typeface="Comic Sans MS"/>
              </a:rPr>
              <a:t> </a:t>
            </a:r>
            <a:r>
              <a:rPr sz="900" spc="-5" dirty="0">
                <a:latin typeface="Comic Sans MS"/>
                <a:cs typeface="Comic Sans MS"/>
              </a:rPr>
              <a:t>está</a:t>
            </a:r>
            <a:r>
              <a:rPr sz="900" spc="45" dirty="0">
                <a:latin typeface="Comic Sans MS"/>
                <a:cs typeface="Comic Sans MS"/>
              </a:rPr>
              <a:t> </a:t>
            </a:r>
            <a:r>
              <a:rPr sz="900" spc="-5" dirty="0">
                <a:latin typeface="Comic Sans MS"/>
                <a:cs typeface="Comic Sans MS"/>
              </a:rPr>
              <a:t>en</a:t>
            </a:r>
            <a:r>
              <a:rPr sz="900" spc="35" dirty="0">
                <a:latin typeface="Comic Sans MS"/>
                <a:cs typeface="Comic Sans MS"/>
              </a:rPr>
              <a:t> </a:t>
            </a:r>
            <a:r>
              <a:rPr sz="900" spc="-5" dirty="0">
                <a:latin typeface="Comic Sans MS"/>
                <a:cs typeface="Comic Sans MS"/>
              </a:rPr>
              <a:t>reposo</a:t>
            </a:r>
            <a:r>
              <a:rPr sz="900" spc="45" dirty="0">
                <a:latin typeface="Comic Sans MS"/>
                <a:cs typeface="Comic Sans MS"/>
              </a:rPr>
              <a:t> </a:t>
            </a:r>
            <a:r>
              <a:rPr sz="900" spc="-5" dirty="0">
                <a:latin typeface="Comic Sans MS"/>
                <a:cs typeface="Comic Sans MS"/>
              </a:rPr>
              <a:t>sujeta</a:t>
            </a:r>
            <a:r>
              <a:rPr sz="900" spc="40" dirty="0">
                <a:latin typeface="Comic Sans MS"/>
                <a:cs typeface="Comic Sans MS"/>
              </a:rPr>
              <a:t> </a:t>
            </a:r>
            <a:r>
              <a:rPr sz="900" spc="-5" dirty="0">
                <a:latin typeface="Comic Sans MS"/>
                <a:cs typeface="Comic Sans MS"/>
              </a:rPr>
              <a:t>al</a:t>
            </a:r>
            <a:r>
              <a:rPr sz="900" spc="40" dirty="0">
                <a:latin typeface="Comic Sans MS"/>
                <a:cs typeface="Comic Sans MS"/>
              </a:rPr>
              <a:t> </a:t>
            </a:r>
            <a:r>
              <a:rPr sz="900" spc="-5" dirty="0">
                <a:latin typeface="Comic Sans MS"/>
                <a:cs typeface="Comic Sans MS"/>
              </a:rPr>
              <a:t>generador </a:t>
            </a:r>
            <a:r>
              <a:rPr sz="900" spc="-254"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desbalanceada</a:t>
            </a:r>
            <a:r>
              <a:rPr sz="900" dirty="0">
                <a:latin typeface="Comic Sans MS"/>
                <a:cs typeface="Comic Sans MS"/>
              </a:rPr>
              <a:t> </a:t>
            </a:r>
            <a:r>
              <a:rPr sz="900" spc="-5" dirty="0">
                <a:latin typeface="Comic Sans MS"/>
                <a:cs typeface="Comic Sans MS"/>
              </a:rPr>
              <a:t>significante.</a:t>
            </a:r>
            <a:r>
              <a:rPr sz="900" dirty="0">
                <a:latin typeface="Comic Sans MS"/>
                <a:cs typeface="Comic Sans MS"/>
              </a:rPr>
              <a:t> </a:t>
            </a:r>
            <a:r>
              <a:rPr sz="900" spc="-5" dirty="0">
                <a:latin typeface="Comic Sans MS"/>
                <a:cs typeface="Comic Sans MS"/>
              </a:rPr>
              <a:t>Esta </a:t>
            </a:r>
            <a:r>
              <a:rPr sz="900" dirty="0">
                <a:latin typeface="Comic Sans MS"/>
                <a:cs typeface="Comic Sans MS"/>
              </a:rPr>
              <a:t> </a:t>
            </a:r>
            <a:r>
              <a:rPr sz="900" spc="-5" dirty="0">
                <a:latin typeface="Comic Sans MS"/>
                <a:cs typeface="Comic Sans MS"/>
              </a:rPr>
              <a:t>corriente</a:t>
            </a:r>
            <a:r>
              <a:rPr sz="900" spc="45" dirty="0">
                <a:latin typeface="Comic Sans MS"/>
                <a:cs typeface="Comic Sans MS"/>
              </a:rPr>
              <a:t> </a:t>
            </a:r>
            <a:r>
              <a:rPr sz="900" spc="-5" dirty="0">
                <a:latin typeface="Comic Sans MS"/>
                <a:cs typeface="Comic Sans MS"/>
              </a:rPr>
              <a:t>causa</a:t>
            </a:r>
            <a:r>
              <a:rPr sz="900" spc="50" dirty="0">
                <a:latin typeface="Comic Sans MS"/>
                <a:cs typeface="Comic Sans MS"/>
              </a:rPr>
              <a:t> </a:t>
            </a:r>
            <a:r>
              <a:rPr sz="900" spc="-5" dirty="0">
                <a:latin typeface="Comic Sans MS"/>
                <a:cs typeface="Comic Sans MS"/>
              </a:rPr>
              <a:t>flujo</a:t>
            </a:r>
            <a:r>
              <a:rPr sz="900" spc="45" dirty="0">
                <a:latin typeface="Comic Sans MS"/>
                <a:cs typeface="Comic Sans MS"/>
              </a:rPr>
              <a:t> </a:t>
            </a:r>
            <a:r>
              <a:rPr sz="900" spc="-5" dirty="0">
                <a:latin typeface="Comic Sans MS"/>
                <a:cs typeface="Comic Sans MS"/>
              </a:rPr>
              <a:t>de</a:t>
            </a:r>
            <a:r>
              <a:rPr sz="900" spc="50" dirty="0">
                <a:latin typeface="Comic Sans MS"/>
                <a:cs typeface="Comic Sans MS"/>
              </a:rPr>
              <a:t> </a:t>
            </a:r>
            <a:r>
              <a:rPr sz="900" spc="-5" dirty="0">
                <a:latin typeface="Comic Sans MS"/>
                <a:cs typeface="Comic Sans MS"/>
              </a:rPr>
              <a:t>corriente</a:t>
            </a:r>
            <a:r>
              <a:rPr sz="900" spc="50" dirty="0">
                <a:latin typeface="Comic Sans MS"/>
                <a:cs typeface="Comic Sans MS"/>
              </a:rPr>
              <a:t> </a:t>
            </a:r>
            <a:r>
              <a:rPr sz="900" spc="-5" dirty="0">
                <a:latin typeface="Comic Sans MS"/>
                <a:cs typeface="Comic Sans MS"/>
              </a:rPr>
              <a:t>de</a:t>
            </a:r>
            <a:r>
              <a:rPr sz="900" spc="45" dirty="0">
                <a:latin typeface="Comic Sans MS"/>
                <a:cs typeface="Comic Sans MS"/>
              </a:rPr>
              <a:t> </a:t>
            </a:r>
            <a:r>
              <a:rPr sz="900" spc="-5" dirty="0">
                <a:latin typeface="Comic Sans MS"/>
                <a:cs typeface="Comic Sans MS"/>
              </a:rPr>
              <a:t>secuencia</a:t>
            </a:r>
            <a:r>
              <a:rPr sz="900" spc="50" dirty="0">
                <a:latin typeface="Comic Sans MS"/>
                <a:cs typeface="Comic Sans MS"/>
              </a:rPr>
              <a:t> </a:t>
            </a:r>
            <a:r>
              <a:rPr sz="900" spc="-5" dirty="0">
                <a:latin typeface="Comic Sans MS"/>
                <a:cs typeface="Comic Sans MS"/>
              </a:rPr>
              <a:t>negativa </a:t>
            </a:r>
            <a:r>
              <a:rPr sz="900" spc="-260" dirty="0">
                <a:latin typeface="Comic Sans MS"/>
                <a:cs typeface="Comic Sans MS"/>
              </a:rPr>
              <a:t> </a:t>
            </a:r>
            <a:r>
              <a:rPr sz="900" spc="-5" dirty="0">
                <a:latin typeface="Comic Sans MS"/>
                <a:cs typeface="Comic Sans MS"/>
              </a:rPr>
              <a:t>y</a:t>
            </a:r>
            <a:r>
              <a:rPr sz="900" spc="70" dirty="0">
                <a:latin typeface="Comic Sans MS"/>
                <a:cs typeface="Comic Sans MS"/>
              </a:rPr>
              <a:t> </a:t>
            </a:r>
            <a:r>
              <a:rPr sz="900" spc="-5" dirty="0">
                <a:latin typeface="Comic Sans MS"/>
                <a:cs typeface="Comic Sans MS"/>
              </a:rPr>
              <a:t>calentamiento</a:t>
            </a:r>
            <a:r>
              <a:rPr sz="900" spc="65" dirty="0">
                <a:latin typeface="Comic Sans MS"/>
                <a:cs typeface="Comic Sans MS"/>
              </a:rPr>
              <a:t> </a:t>
            </a:r>
            <a:r>
              <a:rPr sz="900" spc="-5" dirty="0">
                <a:latin typeface="Comic Sans MS"/>
                <a:cs typeface="Comic Sans MS"/>
              </a:rPr>
              <a:t>térmico</a:t>
            </a:r>
            <a:r>
              <a:rPr sz="900" spc="70" dirty="0">
                <a:latin typeface="Comic Sans MS"/>
                <a:cs typeface="Comic Sans MS"/>
              </a:rPr>
              <a:t> </a:t>
            </a:r>
            <a:r>
              <a:rPr sz="900" spc="-5" dirty="0">
                <a:latin typeface="Comic Sans MS"/>
                <a:cs typeface="Comic Sans MS"/>
              </a:rPr>
              <a:t>del</a:t>
            </a:r>
            <a:r>
              <a:rPr sz="900" spc="65" dirty="0">
                <a:latin typeface="Comic Sans MS"/>
                <a:cs typeface="Comic Sans MS"/>
              </a:rPr>
              <a:t> </a:t>
            </a:r>
            <a:r>
              <a:rPr sz="900" spc="-5" dirty="0">
                <a:latin typeface="Comic Sans MS"/>
                <a:cs typeface="Comic Sans MS"/>
              </a:rPr>
              <a:t>rotor</a:t>
            </a:r>
            <a:r>
              <a:rPr sz="900" spc="70" dirty="0">
                <a:latin typeface="Comic Sans MS"/>
                <a:cs typeface="Comic Sans MS"/>
              </a:rPr>
              <a:t> </a:t>
            </a:r>
            <a:r>
              <a:rPr sz="900" spc="-5" dirty="0">
                <a:latin typeface="Comic Sans MS"/>
                <a:cs typeface="Comic Sans MS"/>
              </a:rPr>
              <a:t>similar</a:t>
            </a:r>
            <a:r>
              <a:rPr sz="900" spc="65" dirty="0">
                <a:latin typeface="Comic Sans MS"/>
                <a:cs typeface="Comic Sans MS"/>
              </a:rPr>
              <a:t> </a:t>
            </a:r>
            <a:r>
              <a:rPr sz="900" spc="-5" dirty="0">
                <a:latin typeface="Comic Sans MS"/>
                <a:cs typeface="Comic Sans MS"/>
              </a:rPr>
              <a:t>al</a:t>
            </a:r>
            <a:r>
              <a:rPr sz="900" spc="65" dirty="0">
                <a:latin typeface="Comic Sans MS"/>
                <a:cs typeface="Comic Sans MS"/>
              </a:rPr>
              <a:t> </a:t>
            </a:r>
            <a:r>
              <a:rPr sz="900" spc="-5" dirty="0">
                <a:latin typeface="Comic Sans MS"/>
                <a:cs typeface="Comic Sans MS"/>
              </a:rPr>
              <a:t>causado</a:t>
            </a:r>
            <a:r>
              <a:rPr sz="900" spc="65" dirty="0">
                <a:latin typeface="Comic Sans MS"/>
                <a:cs typeface="Comic Sans MS"/>
              </a:rPr>
              <a:t> </a:t>
            </a:r>
            <a:r>
              <a:rPr sz="900" spc="-5" dirty="0">
                <a:latin typeface="Comic Sans MS"/>
                <a:cs typeface="Comic Sans MS"/>
              </a:rPr>
              <a:t>por </a:t>
            </a:r>
            <a:r>
              <a:rPr sz="900" spc="-254"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trifásica.</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existirá</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par</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aceleración</a:t>
            </a:r>
            <a:r>
              <a:rPr sz="900" dirty="0">
                <a:latin typeface="Comic Sans MS"/>
                <a:cs typeface="Comic Sans MS"/>
              </a:rPr>
              <a:t> </a:t>
            </a:r>
            <a:r>
              <a:rPr sz="900" spc="-5" dirty="0">
                <a:latin typeface="Comic Sans MS"/>
                <a:cs typeface="Comic Sans MS"/>
              </a:rPr>
              <a:t>significante</a:t>
            </a:r>
            <a:r>
              <a:rPr sz="900" dirty="0">
                <a:latin typeface="Comic Sans MS"/>
                <a:cs typeface="Comic Sans MS"/>
              </a:rPr>
              <a:t> </a:t>
            </a:r>
            <a:r>
              <a:rPr sz="900" spc="-5" dirty="0">
                <a:latin typeface="Comic Sans MS"/>
                <a:cs typeface="Comic Sans MS"/>
              </a:rPr>
              <a:t>si</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aplicada</a:t>
            </a:r>
            <a:r>
              <a:rPr sz="900" spc="260" dirty="0">
                <a:latin typeface="Comic Sans MS"/>
                <a:cs typeface="Comic Sans MS"/>
              </a:rPr>
              <a:t> </a:t>
            </a:r>
            <a:r>
              <a:rPr sz="900" spc="-5" dirty="0">
                <a:latin typeface="Comic Sans MS"/>
                <a:cs typeface="Comic Sans MS"/>
              </a:rPr>
              <a:t>al </a:t>
            </a:r>
            <a:r>
              <a:rPr sz="900" dirty="0">
                <a:latin typeface="Comic Sans MS"/>
                <a:cs typeface="Comic Sans MS"/>
              </a:rPr>
              <a:t> </a:t>
            </a:r>
            <a:r>
              <a:rPr sz="900" spc="-5" dirty="0">
                <a:latin typeface="Comic Sans MS"/>
                <a:cs typeface="Comic Sans MS"/>
              </a:rPr>
              <a:t>generador es monofásica y la unidad está esencialmente </a:t>
            </a:r>
            <a:r>
              <a:rPr sz="900" dirty="0">
                <a:latin typeface="Comic Sans MS"/>
                <a:cs typeface="Comic Sans MS"/>
              </a:rPr>
              <a:t> </a:t>
            </a:r>
            <a:r>
              <a:rPr sz="900" spc="-5" dirty="0">
                <a:latin typeface="Comic Sans MS"/>
                <a:cs typeface="Comic Sans MS"/>
              </a:rPr>
              <a:t>en reposo.</a:t>
            </a:r>
            <a:r>
              <a:rPr sz="900" dirty="0">
                <a:latin typeface="Comic Sans MS"/>
                <a:cs typeface="Comic Sans MS"/>
              </a:rPr>
              <a:t> </a:t>
            </a:r>
            <a:r>
              <a:rPr sz="900" spc="-5" dirty="0">
                <a:latin typeface="Comic Sans MS"/>
                <a:cs typeface="Comic Sans MS"/>
              </a:rPr>
              <a:t>Corrientes de secuencia positiva y negativa </a:t>
            </a:r>
            <a:r>
              <a:rPr sz="900" dirty="0">
                <a:latin typeface="Comic Sans MS"/>
                <a:cs typeface="Comic Sans MS"/>
              </a:rPr>
              <a:t> </a:t>
            </a:r>
            <a:r>
              <a:rPr sz="900" spc="-5" dirty="0">
                <a:latin typeface="Comic Sans MS"/>
                <a:cs typeface="Comic Sans MS"/>
              </a:rPr>
              <a:t>fluirán</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estator</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ellas</a:t>
            </a:r>
            <a:r>
              <a:rPr sz="900" dirty="0">
                <a:latin typeface="Comic Sans MS"/>
                <a:cs typeface="Comic Sans MS"/>
              </a:rPr>
              <a:t> </a:t>
            </a:r>
            <a:r>
              <a:rPr sz="900" spc="-5" dirty="0">
                <a:latin typeface="Comic Sans MS"/>
                <a:cs typeface="Comic Sans MS"/>
              </a:rPr>
              <a:t>inducirán</a:t>
            </a:r>
            <a:r>
              <a:rPr sz="900" dirty="0">
                <a:latin typeface="Comic Sans MS"/>
                <a:cs typeface="Comic Sans MS"/>
              </a:rPr>
              <a:t> </a:t>
            </a:r>
            <a:r>
              <a:rPr sz="900" spc="-5" dirty="0">
                <a:latin typeface="Comic Sans MS"/>
                <a:cs typeface="Comic Sans MS"/>
              </a:rPr>
              <a:t>corrientes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aproximadamente</a:t>
            </a:r>
            <a:r>
              <a:rPr sz="900" dirty="0">
                <a:latin typeface="Comic Sans MS"/>
                <a:cs typeface="Comic Sans MS"/>
              </a:rPr>
              <a:t> </a:t>
            </a:r>
            <a:r>
              <a:rPr sz="900" spc="-5" dirty="0">
                <a:latin typeface="Comic Sans MS"/>
                <a:cs typeface="Comic Sans MS"/>
              </a:rPr>
              <a:t>60</a:t>
            </a:r>
            <a:r>
              <a:rPr sz="900" dirty="0">
                <a:latin typeface="Comic Sans MS"/>
                <a:cs typeface="Comic Sans MS"/>
              </a:rPr>
              <a:t> </a:t>
            </a:r>
            <a:r>
              <a:rPr sz="900" spc="-5" dirty="0">
                <a:latin typeface="Comic Sans MS"/>
                <a:cs typeface="Comic Sans MS"/>
              </a:rPr>
              <a:t>Hz</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rotor.</a:t>
            </a:r>
            <a:r>
              <a:rPr sz="900" dirty="0">
                <a:latin typeface="Comic Sans MS"/>
                <a:cs typeface="Comic Sans MS"/>
              </a:rPr>
              <a:t> </a:t>
            </a:r>
            <a:r>
              <a:rPr sz="900" spc="-5" dirty="0">
                <a:latin typeface="Comic Sans MS"/>
                <a:cs typeface="Comic Sans MS"/>
              </a:rPr>
              <a:t>Esto</a:t>
            </a:r>
            <a:r>
              <a:rPr sz="900" spc="254" dirty="0">
                <a:latin typeface="Comic Sans MS"/>
                <a:cs typeface="Comic Sans MS"/>
              </a:rPr>
              <a:t> </a:t>
            </a:r>
            <a:r>
              <a:rPr sz="900" spc="-5" dirty="0">
                <a:latin typeface="Comic Sans MS"/>
                <a:cs typeface="Comic Sans MS"/>
              </a:rPr>
              <a:t>produce </a:t>
            </a:r>
            <a:r>
              <a:rPr sz="900" dirty="0">
                <a:latin typeface="Comic Sans MS"/>
                <a:cs typeface="Comic Sans MS"/>
              </a:rPr>
              <a:t> </a:t>
            </a:r>
            <a:r>
              <a:rPr sz="900" spc="-5" dirty="0">
                <a:latin typeface="Comic Sans MS"/>
                <a:cs typeface="Comic Sans MS"/>
              </a:rPr>
              <a:t>campos</a:t>
            </a:r>
            <a:r>
              <a:rPr sz="900" dirty="0">
                <a:latin typeface="Comic Sans MS"/>
                <a:cs typeface="Comic Sans MS"/>
              </a:rPr>
              <a:t> </a:t>
            </a:r>
            <a:r>
              <a:rPr sz="900" spc="-5" dirty="0">
                <a:latin typeface="Comic Sans MS"/>
                <a:cs typeface="Comic Sans MS"/>
              </a:rPr>
              <a:t>magnéticos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dirección</a:t>
            </a:r>
            <a:r>
              <a:rPr sz="900" dirty="0">
                <a:latin typeface="Comic Sans MS"/>
                <a:cs typeface="Comic Sans MS"/>
              </a:rPr>
              <a:t> </a:t>
            </a:r>
            <a:r>
              <a:rPr sz="900" spc="-5" dirty="0">
                <a:latin typeface="Comic Sans MS"/>
                <a:cs typeface="Comic Sans MS"/>
              </a:rPr>
              <a:t>opuesta</a:t>
            </a:r>
            <a:r>
              <a:rPr sz="900" dirty="0">
                <a:latin typeface="Comic Sans MS"/>
                <a:cs typeface="Comic Sans MS"/>
              </a:rPr>
              <a:t> </a:t>
            </a:r>
            <a:r>
              <a:rPr sz="900" spc="-5" dirty="0">
                <a:latin typeface="Comic Sans MS"/>
                <a:cs typeface="Comic Sans MS"/>
              </a:rPr>
              <a:t>sin</a:t>
            </a:r>
            <a:r>
              <a:rPr sz="900" dirty="0">
                <a:latin typeface="Comic Sans MS"/>
                <a:cs typeface="Comic Sans MS"/>
              </a:rPr>
              <a:t> </a:t>
            </a:r>
            <a:r>
              <a:rPr sz="900" spc="-5" dirty="0">
                <a:latin typeface="Comic Sans MS"/>
                <a:cs typeface="Comic Sans MS"/>
              </a:rPr>
              <a:t>generar </a:t>
            </a:r>
            <a:r>
              <a:rPr sz="900" dirty="0">
                <a:latin typeface="Comic Sans MS"/>
                <a:cs typeface="Comic Sans MS"/>
              </a:rPr>
              <a:t> </a:t>
            </a:r>
            <a:r>
              <a:rPr sz="900" spc="-5" dirty="0">
                <a:latin typeface="Comic Sans MS"/>
                <a:cs typeface="Comic Sans MS"/>
              </a:rPr>
              <a:t>esencialmente un par de aceleración neto.</a:t>
            </a:r>
            <a:r>
              <a:rPr sz="900" dirty="0">
                <a:latin typeface="Comic Sans MS"/>
                <a:cs typeface="Comic Sans MS"/>
              </a:rPr>
              <a:t> </a:t>
            </a:r>
            <a:r>
              <a:rPr sz="900" spc="-5" dirty="0">
                <a:latin typeface="Comic Sans MS"/>
                <a:cs typeface="Comic Sans MS"/>
              </a:rPr>
              <a:t>Si la tensión </a:t>
            </a:r>
            <a:r>
              <a:rPr sz="900" dirty="0">
                <a:latin typeface="Comic Sans MS"/>
                <a:cs typeface="Comic Sans MS"/>
              </a:rPr>
              <a:t> </a:t>
            </a:r>
            <a:r>
              <a:rPr sz="900" spc="-5" dirty="0">
                <a:latin typeface="Comic Sans MS"/>
                <a:cs typeface="Comic Sans MS"/>
              </a:rPr>
              <a:t>monofásica</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aplicado</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está</a:t>
            </a:r>
            <a:r>
              <a:rPr sz="900" spc="254" dirty="0">
                <a:latin typeface="Comic Sans MS"/>
                <a:cs typeface="Comic Sans MS"/>
              </a:rPr>
              <a:t> </a:t>
            </a:r>
            <a:r>
              <a:rPr sz="900" spc="-5" dirty="0">
                <a:latin typeface="Comic Sans MS"/>
                <a:cs typeface="Comic Sans MS"/>
              </a:rPr>
              <a:t>en </a:t>
            </a:r>
            <a:r>
              <a:rPr sz="900" dirty="0">
                <a:latin typeface="Comic Sans MS"/>
                <a:cs typeface="Comic Sans MS"/>
              </a:rPr>
              <a:t> </a:t>
            </a:r>
            <a:r>
              <a:rPr sz="900" spc="-5" dirty="0">
                <a:latin typeface="Comic Sans MS"/>
                <a:cs typeface="Comic Sans MS"/>
              </a:rPr>
              <a:t>reposo</a:t>
            </a:r>
            <a:r>
              <a:rPr sz="900" spc="254" dirty="0">
                <a:latin typeface="Comic Sans MS"/>
                <a:cs typeface="Comic Sans MS"/>
              </a:rPr>
              <a:t> </a:t>
            </a:r>
            <a:r>
              <a:rPr sz="900" spc="-5" dirty="0">
                <a:latin typeface="Comic Sans MS"/>
                <a:cs typeface="Comic Sans MS"/>
              </a:rPr>
              <a:t>sino, por ende, a velocidad media nominal, el par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aceleración</a:t>
            </a:r>
            <a:r>
              <a:rPr sz="900" dirty="0">
                <a:latin typeface="Comic Sans MS"/>
                <a:cs typeface="Comic Sans MS"/>
              </a:rPr>
              <a:t> </a:t>
            </a:r>
            <a:r>
              <a:rPr sz="900" spc="-5" dirty="0">
                <a:latin typeface="Comic Sans MS"/>
                <a:cs typeface="Comic Sans MS"/>
              </a:rPr>
              <a:t>debido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spc="254"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secuencia </a:t>
            </a:r>
            <a:r>
              <a:rPr sz="900" dirty="0">
                <a:latin typeface="Comic Sans MS"/>
                <a:cs typeface="Comic Sans MS"/>
              </a:rPr>
              <a:t> </a:t>
            </a:r>
            <a:r>
              <a:rPr sz="900" spc="-5" dirty="0">
                <a:latin typeface="Comic Sans MS"/>
                <a:cs typeface="Comic Sans MS"/>
              </a:rPr>
              <a:t>positiva</a:t>
            </a:r>
            <a:r>
              <a:rPr sz="900" spc="35" dirty="0">
                <a:latin typeface="Comic Sans MS"/>
                <a:cs typeface="Comic Sans MS"/>
              </a:rPr>
              <a:t> </a:t>
            </a:r>
            <a:r>
              <a:rPr sz="900" spc="-5" dirty="0">
                <a:latin typeface="Comic Sans MS"/>
                <a:cs typeface="Comic Sans MS"/>
              </a:rPr>
              <a:t>será</a:t>
            </a:r>
            <a:r>
              <a:rPr sz="900" spc="35" dirty="0">
                <a:latin typeface="Comic Sans MS"/>
                <a:cs typeface="Comic Sans MS"/>
              </a:rPr>
              <a:t> </a:t>
            </a:r>
            <a:r>
              <a:rPr sz="900" spc="-5" dirty="0">
                <a:latin typeface="Comic Sans MS"/>
                <a:cs typeface="Comic Sans MS"/>
              </a:rPr>
              <a:t>mayor</a:t>
            </a:r>
            <a:r>
              <a:rPr sz="900" spc="35" dirty="0">
                <a:latin typeface="Comic Sans MS"/>
                <a:cs typeface="Comic Sans MS"/>
              </a:rPr>
              <a:t> </a:t>
            </a:r>
            <a:r>
              <a:rPr sz="900" spc="-5" dirty="0">
                <a:latin typeface="Comic Sans MS"/>
                <a:cs typeface="Comic Sans MS"/>
              </a:rPr>
              <a:t>que</a:t>
            </a:r>
            <a:r>
              <a:rPr sz="900" spc="35" dirty="0">
                <a:latin typeface="Comic Sans MS"/>
                <a:cs typeface="Comic Sans MS"/>
              </a:rPr>
              <a:t> </a:t>
            </a:r>
            <a:r>
              <a:rPr sz="900" spc="-5" dirty="0">
                <a:latin typeface="Comic Sans MS"/>
                <a:cs typeface="Comic Sans MS"/>
              </a:rPr>
              <a:t>el</a:t>
            </a:r>
            <a:r>
              <a:rPr sz="900" spc="40" dirty="0">
                <a:latin typeface="Comic Sans MS"/>
                <a:cs typeface="Comic Sans MS"/>
              </a:rPr>
              <a:t> </a:t>
            </a:r>
            <a:r>
              <a:rPr sz="900" spc="-5" dirty="0">
                <a:latin typeface="Comic Sans MS"/>
                <a:cs typeface="Comic Sans MS"/>
              </a:rPr>
              <a:t>par</a:t>
            </a:r>
            <a:r>
              <a:rPr sz="900" spc="35" dirty="0">
                <a:latin typeface="Comic Sans MS"/>
                <a:cs typeface="Comic Sans MS"/>
              </a:rPr>
              <a:t> </a:t>
            </a:r>
            <a:r>
              <a:rPr sz="900" spc="-5" dirty="0">
                <a:latin typeface="Comic Sans MS"/>
                <a:cs typeface="Comic Sans MS"/>
              </a:rPr>
              <a:t>de</a:t>
            </a:r>
            <a:r>
              <a:rPr sz="900" spc="35" dirty="0">
                <a:latin typeface="Comic Sans MS"/>
                <a:cs typeface="Comic Sans MS"/>
              </a:rPr>
              <a:t> </a:t>
            </a:r>
            <a:r>
              <a:rPr sz="900" spc="-5" dirty="0">
                <a:latin typeface="Comic Sans MS"/>
                <a:cs typeface="Comic Sans MS"/>
              </a:rPr>
              <a:t>des-aceleración</a:t>
            </a:r>
            <a:r>
              <a:rPr sz="900" spc="30" dirty="0">
                <a:latin typeface="Comic Sans MS"/>
                <a:cs typeface="Comic Sans MS"/>
              </a:rPr>
              <a:t> </a:t>
            </a:r>
            <a:r>
              <a:rPr sz="900" spc="-5" dirty="0">
                <a:latin typeface="Comic Sans MS"/>
                <a:cs typeface="Comic Sans MS"/>
              </a:rPr>
              <a:t>debido </a:t>
            </a:r>
            <a:r>
              <a:rPr sz="900" spc="-254"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se </a:t>
            </a:r>
            <a:r>
              <a:rPr sz="900" dirty="0">
                <a:latin typeface="Comic Sans MS"/>
                <a:cs typeface="Comic Sans MS"/>
              </a:rPr>
              <a:t> </a:t>
            </a:r>
            <a:r>
              <a:rPr sz="900" spc="-5" dirty="0">
                <a:latin typeface="Comic Sans MS"/>
                <a:cs typeface="Comic Sans MS"/>
              </a:rPr>
              <a:t>acelerará.</a:t>
            </a:r>
            <a:r>
              <a:rPr sz="900" spc="220" dirty="0">
                <a:latin typeface="Comic Sans MS"/>
                <a:cs typeface="Comic Sans MS"/>
              </a:rPr>
              <a:t> </a:t>
            </a:r>
            <a:r>
              <a:rPr sz="900" spc="-5" dirty="0">
                <a:latin typeface="Comic Sans MS"/>
                <a:cs typeface="Comic Sans MS"/>
              </a:rPr>
              <a:t>El</a:t>
            </a:r>
            <a:r>
              <a:rPr sz="900" spc="235" dirty="0">
                <a:latin typeface="Comic Sans MS"/>
                <a:cs typeface="Comic Sans MS"/>
              </a:rPr>
              <a:t> </a:t>
            </a:r>
            <a:r>
              <a:rPr sz="900" spc="-5" dirty="0">
                <a:latin typeface="Comic Sans MS"/>
                <a:cs typeface="Comic Sans MS"/>
              </a:rPr>
              <a:t>arqueo</a:t>
            </a:r>
            <a:r>
              <a:rPr sz="900" spc="235" dirty="0">
                <a:latin typeface="Comic Sans MS"/>
                <a:cs typeface="Comic Sans MS"/>
              </a:rPr>
              <a:t> </a:t>
            </a:r>
            <a:r>
              <a:rPr sz="900" spc="-5" dirty="0">
                <a:latin typeface="Comic Sans MS"/>
                <a:cs typeface="Comic Sans MS"/>
              </a:rPr>
              <a:t>del</a:t>
            </a:r>
            <a:r>
              <a:rPr sz="900" spc="240" dirty="0">
                <a:latin typeface="Comic Sans MS"/>
                <a:cs typeface="Comic Sans MS"/>
              </a:rPr>
              <a:t> </a:t>
            </a:r>
            <a:r>
              <a:rPr sz="900" spc="-5" dirty="0">
                <a:latin typeface="Comic Sans MS"/>
                <a:cs typeface="Comic Sans MS"/>
              </a:rPr>
              <a:t>interruptor</a:t>
            </a:r>
            <a:r>
              <a:rPr sz="900" spc="235" dirty="0">
                <a:latin typeface="Comic Sans MS"/>
                <a:cs typeface="Comic Sans MS"/>
              </a:rPr>
              <a:t> </a:t>
            </a:r>
            <a:r>
              <a:rPr sz="900" spc="-5" dirty="0">
                <a:latin typeface="Comic Sans MS"/>
                <a:cs typeface="Comic Sans MS"/>
              </a:rPr>
              <a:t>es</a:t>
            </a:r>
            <a:r>
              <a:rPr sz="900" spc="240" dirty="0">
                <a:latin typeface="Comic Sans MS"/>
                <a:cs typeface="Comic Sans MS"/>
              </a:rPr>
              <a:t> </a:t>
            </a:r>
            <a:r>
              <a:rPr sz="900" spc="-5" dirty="0">
                <a:latin typeface="Comic Sans MS"/>
                <a:cs typeface="Comic Sans MS"/>
              </a:rPr>
              <a:t>la</a:t>
            </a:r>
            <a:r>
              <a:rPr sz="900" spc="235" dirty="0">
                <a:latin typeface="Comic Sans MS"/>
                <a:cs typeface="Comic Sans MS"/>
              </a:rPr>
              <a:t> </a:t>
            </a:r>
            <a:r>
              <a:rPr sz="900" spc="-5" dirty="0">
                <a:latin typeface="Comic Sans MS"/>
                <a:cs typeface="Comic Sans MS"/>
              </a:rPr>
              <a:t>causa</a:t>
            </a:r>
            <a:r>
              <a:rPr sz="900" spc="240" dirty="0">
                <a:latin typeface="Comic Sans MS"/>
                <a:cs typeface="Comic Sans MS"/>
              </a:rPr>
              <a:t> </a:t>
            </a:r>
            <a:r>
              <a:rPr sz="900" spc="-5" dirty="0">
                <a:latin typeface="Comic Sans MS"/>
                <a:cs typeface="Comic Sans MS"/>
              </a:rPr>
              <a:t>más</a:t>
            </a:r>
            <a:endParaRPr sz="900">
              <a:latin typeface="Comic Sans MS"/>
              <a:cs typeface="Comic Sans MS"/>
            </a:endParaRPr>
          </a:p>
        </p:txBody>
      </p:sp>
      <p:sp>
        <p:nvSpPr>
          <p:cNvPr id="6" name="object 6"/>
          <p:cNvSpPr txBox="1"/>
          <p:nvPr/>
        </p:nvSpPr>
        <p:spPr>
          <a:xfrm>
            <a:off x="9425491" y="877081"/>
            <a:ext cx="3054985" cy="145859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Esta situación es más fácil que ocurra justo antes de la </a:t>
            </a:r>
            <a:r>
              <a:rPr sz="900" dirty="0">
                <a:latin typeface="Comic Sans MS"/>
                <a:cs typeface="Comic Sans MS"/>
              </a:rPr>
              <a:t> </a:t>
            </a:r>
            <a:r>
              <a:rPr sz="900" spc="-5" dirty="0">
                <a:latin typeface="Comic Sans MS"/>
                <a:cs typeface="Comic Sans MS"/>
              </a:rPr>
              <a:t>sincronización</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justo</a:t>
            </a:r>
            <a:r>
              <a:rPr sz="900" dirty="0">
                <a:latin typeface="Comic Sans MS"/>
                <a:cs typeface="Comic Sans MS"/>
              </a:rPr>
              <a:t> </a:t>
            </a:r>
            <a:r>
              <a:rPr sz="900" spc="-5" dirty="0">
                <a:latin typeface="Comic Sans MS"/>
                <a:cs typeface="Comic Sans MS"/>
              </a:rPr>
              <a:t>después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es </a:t>
            </a:r>
            <a:r>
              <a:rPr sz="900" dirty="0">
                <a:latin typeface="Comic Sans MS"/>
                <a:cs typeface="Comic Sans MS"/>
              </a:rPr>
              <a:t> </a:t>
            </a:r>
            <a:r>
              <a:rPr sz="900" spc="-5" dirty="0">
                <a:latin typeface="Comic Sans MS"/>
                <a:cs typeface="Comic Sans MS"/>
              </a:rPr>
              <a:t>removida de servicio cuando la tensión de la máquina y el </a:t>
            </a:r>
            <a:r>
              <a:rPr sz="900" dirty="0">
                <a:latin typeface="Comic Sans MS"/>
                <a:cs typeface="Comic Sans MS"/>
              </a:rPr>
              <a:t> </a:t>
            </a:r>
            <a:r>
              <a:rPr sz="900" spc="-5" dirty="0">
                <a:latin typeface="Comic Sans MS"/>
                <a:cs typeface="Comic Sans MS"/>
              </a:rPr>
              <a:t>sistema esta 180</a:t>
            </a:r>
            <a:r>
              <a:rPr sz="900" spc="-5" dirty="0">
                <a:latin typeface="Symbol"/>
                <a:cs typeface="Symbol"/>
              </a:rPr>
              <a:t></a:t>
            </a:r>
            <a:r>
              <a:rPr sz="900" dirty="0">
                <a:latin typeface="Times New Roman"/>
                <a:cs typeface="Times New Roman"/>
              </a:rPr>
              <a:t> </a:t>
            </a:r>
            <a:r>
              <a:rPr sz="900" spc="-5" dirty="0">
                <a:latin typeface="Comic Sans MS"/>
                <a:cs typeface="Comic Sans MS"/>
              </a:rPr>
              <a:t>fuera de fase.</a:t>
            </a:r>
            <a:r>
              <a:rPr sz="900" dirty="0">
                <a:latin typeface="Comic Sans MS"/>
                <a:cs typeface="Comic Sans MS"/>
              </a:rPr>
              <a:t> </a:t>
            </a:r>
            <a:r>
              <a:rPr sz="900" spc="-5" dirty="0">
                <a:latin typeface="Comic Sans MS"/>
                <a:cs typeface="Comic Sans MS"/>
              </a:rPr>
              <a:t>La magnitud de la </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estator</a:t>
            </a:r>
            <a:r>
              <a:rPr sz="900" dirty="0">
                <a:latin typeface="Comic Sans MS"/>
                <a:cs typeface="Comic Sans MS"/>
              </a:rPr>
              <a:t> </a:t>
            </a:r>
            <a:r>
              <a:rPr sz="900" spc="-5" dirty="0">
                <a:latin typeface="Comic Sans MS"/>
                <a:cs typeface="Comic Sans MS"/>
              </a:rPr>
              <a:t>puede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calculada</a:t>
            </a:r>
            <a:r>
              <a:rPr sz="900" dirty="0">
                <a:latin typeface="Comic Sans MS"/>
                <a:cs typeface="Comic Sans MS"/>
              </a:rPr>
              <a:t> </a:t>
            </a:r>
            <a:r>
              <a:rPr sz="900" spc="-5" dirty="0">
                <a:latin typeface="Comic Sans MS"/>
                <a:cs typeface="Comic Sans MS"/>
              </a:rPr>
              <a:t>usando</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circuito</a:t>
            </a:r>
            <a:r>
              <a:rPr sz="900" dirty="0">
                <a:latin typeface="Comic Sans MS"/>
                <a:cs typeface="Comic Sans MS"/>
              </a:rPr>
              <a:t> </a:t>
            </a:r>
            <a:r>
              <a:rPr sz="900" spc="-5" dirty="0">
                <a:latin typeface="Comic Sans MS"/>
                <a:cs typeface="Comic Sans MS"/>
              </a:rPr>
              <a:t>equivalente</a:t>
            </a:r>
            <a:r>
              <a:rPr sz="90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componentes</a:t>
            </a:r>
            <a:r>
              <a:rPr sz="900" spc="260" dirty="0">
                <a:latin typeface="Comic Sans MS"/>
                <a:cs typeface="Comic Sans MS"/>
              </a:rPr>
              <a:t> </a:t>
            </a:r>
            <a:r>
              <a:rPr sz="900" spc="-5" dirty="0">
                <a:latin typeface="Comic Sans MS"/>
                <a:cs typeface="Comic Sans MS"/>
              </a:rPr>
              <a:t>simétricas </a:t>
            </a:r>
            <a:r>
              <a:rPr sz="900" dirty="0">
                <a:latin typeface="Comic Sans MS"/>
                <a:cs typeface="Comic Sans MS"/>
              </a:rPr>
              <a:t> </a:t>
            </a:r>
            <a:r>
              <a:rPr sz="900" spc="-5" dirty="0">
                <a:latin typeface="Comic Sans MS"/>
                <a:cs typeface="Comic Sans MS"/>
              </a:rPr>
              <a:t>mostrado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Apéndice</a:t>
            </a:r>
            <a:r>
              <a:rPr sz="900" dirty="0">
                <a:latin typeface="Comic Sans MS"/>
                <a:cs typeface="Comic Sans MS"/>
              </a:rPr>
              <a:t> </a:t>
            </a:r>
            <a:r>
              <a:rPr sz="900" spc="-5" dirty="0">
                <a:latin typeface="Comic Sans MS"/>
                <a:cs typeface="Comic Sans MS"/>
              </a:rPr>
              <a:t>II</a:t>
            </a:r>
            <a:r>
              <a:rPr sz="900" dirty="0">
                <a:latin typeface="Comic Sans MS"/>
                <a:cs typeface="Comic Sans MS"/>
              </a:rPr>
              <a:t> </a:t>
            </a:r>
            <a:r>
              <a:rPr sz="900" spc="-5" dirty="0">
                <a:latin typeface="Comic Sans MS"/>
                <a:cs typeface="Comic Sans MS"/>
              </a:rPr>
              <a:t>para</a:t>
            </a:r>
            <a:r>
              <a:rPr sz="900" spc="260" dirty="0">
                <a:latin typeface="Comic Sans MS"/>
                <a:cs typeface="Comic Sans MS"/>
              </a:rPr>
              <a:t> </a:t>
            </a:r>
            <a:r>
              <a:rPr sz="900" spc="-5" dirty="0">
                <a:latin typeface="Comic Sans MS"/>
                <a:cs typeface="Comic Sans MS"/>
              </a:rPr>
              <a:t>un</a:t>
            </a:r>
            <a:r>
              <a:rPr sz="900" spc="260" dirty="0">
                <a:latin typeface="Comic Sans MS"/>
                <a:cs typeface="Comic Sans MS"/>
              </a:rPr>
              <a:t> </a:t>
            </a:r>
            <a:r>
              <a:rPr sz="900" spc="-5" dirty="0">
                <a:latin typeface="Comic Sans MS"/>
                <a:cs typeface="Comic Sans MS"/>
              </a:rPr>
              <a:t>generador </a:t>
            </a:r>
            <a:r>
              <a:rPr sz="900" dirty="0">
                <a:latin typeface="Comic Sans MS"/>
                <a:cs typeface="Comic Sans MS"/>
              </a:rPr>
              <a:t> </a:t>
            </a:r>
            <a:r>
              <a:rPr sz="900" spc="-5" dirty="0">
                <a:latin typeface="Comic Sans MS"/>
                <a:cs typeface="Comic Sans MS"/>
              </a:rPr>
              <a:t>conectado</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potencia</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través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 </a:t>
            </a:r>
            <a:r>
              <a:rPr sz="900" dirty="0">
                <a:latin typeface="Comic Sans MS"/>
                <a:cs typeface="Comic Sans MS"/>
              </a:rPr>
              <a:t> </a:t>
            </a:r>
            <a:r>
              <a:rPr sz="900" spc="-5" dirty="0">
                <a:latin typeface="Comic Sans MS"/>
                <a:cs typeface="Comic Sans MS"/>
              </a:rPr>
              <a:t>transformador</a:t>
            </a:r>
            <a:r>
              <a:rPr sz="900" dirty="0">
                <a:latin typeface="Comic Sans MS"/>
                <a:cs typeface="Comic Sans MS"/>
              </a:rPr>
              <a:t> </a:t>
            </a:r>
            <a:r>
              <a:rPr sz="900" spc="-5" dirty="0">
                <a:latin typeface="Comic Sans MS"/>
                <a:cs typeface="Comic Sans MS"/>
              </a:rPr>
              <a:t>elevador</a:t>
            </a:r>
            <a:r>
              <a:rPr sz="900" spc="5" dirty="0">
                <a:latin typeface="Comic Sans MS"/>
                <a:cs typeface="Comic Sans MS"/>
              </a:rPr>
              <a:t> </a:t>
            </a:r>
            <a:r>
              <a:rPr sz="900" spc="-5" dirty="0">
                <a:latin typeface="Comic Sans MS"/>
                <a:cs typeface="Comic Sans MS"/>
              </a:rPr>
              <a:t>delta-estrella</a:t>
            </a:r>
            <a:r>
              <a:rPr sz="900" spc="5"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tierra.</a:t>
            </a:r>
            <a:endParaRPr sz="900">
              <a:latin typeface="Comic Sans MS"/>
              <a:cs typeface="Comic Sans MS"/>
            </a:endParaRPr>
          </a:p>
        </p:txBody>
      </p:sp>
      <p:sp>
        <p:nvSpPr>
          <p:cNvPr id="7" name="object 7"/>
          <p:cNvSpPr txBox="1"/>
          <p:nvPr/>
        </p:nvSpPr>
        <p:spPr>
          <a:xfrm>
            <a:off x="9425472" y="2632526"/>
            <a:ext cx="2385060" cy="323037"/>
          </a:xfrm>
          <a:prstGeom prst="rect">
            <a:avLst/>
          </a:prstGeom>
        </p:spPr>
        <p:txBody>
          <a:bodyPr vert="horz" wrap="square" lIns="0" tIns="12700" rIns="0" bIns="0" rtlCol="0">
            <a:spAutoFit/>
          </a:bodyPr>
          <a:lstStyle/>
          <a:p>
            <a:pPr marL="12700" marR="5080">
              <a:lnSpc>
                <a:spcPct val="116100"/>
              </a:lnSpc>
              <a:spcBef>
                <a:spcPts val="100"/>
              </a:spcBef>
            </a:pPr>
            <a:r>
              <a:rPr sz="900" b="1" spc="-5" dirty="0">
                <a:latin typeface="Comic Sans MS"/>
                <a:cs typeface="Comic Sans MS"/>
              </a:rPr>
              <a:t>DAÑO EN</a:t>
            </a:r>
            <a:r>
              <a:rPr sz="900" b="1" dirty="0">
                <a:latin typeface="Comic Sans MS"/>
                <a:cs typeface="Comic Sans MS"/>
              </a:rPr>
              <a:t> </a:t>
            </a:r>
            <a:r>
              <a:rPr sz="900" b="1" spc="-5" dirty="0">
                <a:latin typeface="Comic Sans MS"/>
                <a:cs typeface="Comic Sans MS"/>
              </a:rPr>
              <a:t>EL</a:t>
            </a:r>
            <a:r>
              <a:rPr sz="900" b="1" dirty="0">
                <a:latin typeface="Comic Sans MS"/>
                <a:cs typeface="Comic Sans MS"/>
              </a:rPr>
              <a:t> </a:t>
            </a:r>
            <a:r>
              <a:rPr sz="900" b="1" spc="-5" dirty="0">
                <a:latin typeface="Comic Sans MS"/>
                <a:cs typeface="Comic Sans MS"/>
              </a:rPr>
              <a:t>GENERADOR</a:t>
            </a:r>
            <a:r>
              <a:rPr sz="900" b="1" dirty="0">
                <a:latin typeface="Comic Sans MS"/>
                <a:cs typeface="Comic Sans MS"/>
              </a:rPr>
              <a:t> </a:t>
            </a:r>
            <a:r>
              <a:rPr sz="900" b="1" spc="-5" dirty="0">
                <a:latin typeface="Comic Sans MS"/>
                <a:cs typeface="Comic Sans MS"/>
              </a:rPr>
              <a:t>DEBIDO A</a:t>
            </a:r>
            <a:r>
              <a:rPr sz="900" b="1" dirty="0">
                <a:latin typeface="Comic Sans MS"/>
                <a:cs typeface="Comic Sans MS"/>
              </a:rPr>
              <a:t> </a:t>
            </a:r>
            <a:r>
              <a:rPr sz="900" b="1" spc="-5" dirty="0">
                <a:latin typeface="Comic Sans MS"/>
                <a:cs typeface="Comic Sans MS"/>
              </a:rPr>
              <a:t>LA </a:t>
            </a:r>
            <a:r>
              <a:rPr sz="900" b="1" spc="-375" dirty="0">
                <a:latin typeface="Comic Sans MS"/>
                <a:cs typeface="Comic Sans MS"/>
              </a:rPr>
              <a:t> </a:t>
            </a:r>
            <a:r>
              <a:rPr sz="900" b="1" spc="-5" dirty="0">
                <a:latin typeface="Comic Sans MS"/>
                <a:cs typeface="Comic Sans MS"/>
              </a:rPr>
              <a:t>ENERGIZACIÓN INADVERTIDA.</a:t>
            </a:r>
            <a:endParaRPr sz="900">
              <a:latin typeface="Comic Sans MS"/>
              <a:cs typeface="Comic Sans MS"/>
            </a:endParaRPr>
          </a:p>
        </p:txBody>
      </p:sp>
      <p:sp>
        <p:nvSpPr>
          <p:cNvPr id="8" name="object 8"/>
          <p:cNvSpPr txBox="1"/>
          <p:nvPr/>
        </p:nvSpPr>
        <p:spPr>
          <a:xfrm>
            <a:off x="9425472" y="3103363"/>
            <a:ext cx="3053080" cy="82169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a:t>
            </a:r>
            <a:r>
              <a:rPr sz="900" dirty="0">
                <a:latin typeface="Comic Sans MS"/>
                <a:cs typeface="Comic Sans MS"/>
              </a:rPr>
              <a:t> </a:t>
            </a:r>
            <a:r>
              <a:rPr sz="900" spc="-5" dirty="0">
                <a:latin typeface="Comic Sans MS"/>
                <a:cs typeface="Comic Sans MS"/>
              </a:rPr>
              <a:t>efecto</a:t>
            </a:r>
            <a:r>
              <a:rPr sz="900" dirty="0">
                <a:latin typeface="Comic Sans MS"/>
                <a:cs typeface="Comic Sans MS"/>
              </a:rPr>
              <a:t> </a:t>
            </a:r>
            <a:r>
              <a:rPr sz="900" spc="-5" dirty="0">
                <a:latin typeface="Comic Sans MS"/>
                <a:cs typeface="Comic Sans MS"/>
              </a:rPr>
              <a:t>inicial</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inadvertida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 </a:t>
            </a:r>
            <a:r>
              <a:rPr sz="900" spc="-254" dirty="0">
                <a:latin typeface="Comic Sans MS"/>
                <a:cs typeface="Comic Sans MS"/>
              </a:rPr>
              <a:t> </a:t>
            </a:r>
            <a:r>
              <a:rPr sz="900" spc="-5" dirty="0">
                <a:latin typeface="Comic Sans MS"/>
                <a:cs typeface="Comic Sans MS"/>
              </a:rPr>
              <a:t>generador desde el reposo o cuando está rodando es el </a:t>
            </a:r>
            <a:r>
              <a:rPr sz="900" dirty="0">
                <a:latin typeface="Comic Sans MS"/>
                <a:cs typeface="Comic Sans MS"/>
              </a:rPr>
              <a:t> </a:t>
            </a:r>
            <a:r>
              <a:rPr sz="900" spc="-5" dirty="0">
                <a:latin typeface="Comic Sans MS"/>
                <a:cs typeface="Comic Sans MS"/>
              </a:rPr>
              <a:t>rápido</a:t>
            </a:r>
            <a:r>
              <a:rPr sz="900" dirty="0">
                <a:latin typeface="Comic Sans MS"/>
                <a:cs typeface="Comic Sans MS"/>
              </a:rPr>
              <a:t> </a:t>
            </a:r>
            <a:r>
              <a:rPr sz="900" spc="-5" dirty="0">
                <a:latin typeface="Comic Sans MS"/>
                <a:cs typeface="Comic Sans MS"/>
              </a:rPr>
              <a:t>calentamiento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trayectorias</a:t>
            </a:r>
            <a:r>
              <a:rPr sz="900" spc="254" dirty="0">
                <a:latin typeface="Comic Sans MS"/>
                <a:cs typeface="Comic Sans MS"/>
              </a:rPr>
              <a:t> </a:t>
            </a:r>
            <a:r>
              <a:rPr sz="900" spc="-5" dirty="0">
                <a:latin typeface="Comic Sans MS"/>
                <a:cs typeface="Comic Sans MS"/>
              </a:rPr>
              <a:t>del</a:t>
            </a:r>
            <a:r>
              <a:rPr sz="900" spc="260" dirty="0">
                <a:latin typeface="Comic Sans MS"/>
                <a:cs typeface="Comic Sans MS"/>
              </a:rPr>
              <a:t> </a:t>
            </a:r>
            <a:r>
              <a:rPr sz="900" spc="-5" dirty="0">
                <a:latin typeface="Comic Sans MS"/>
                <a:cs typeface="Comic Sans MS"/>
              </a:rPr>
              <a:t>hierro </a:t>
            </a:r>
            <a:r>
              <a:rPr sz="900" dirty="0">
                <a:latin typeface="Comic Sans MS"/>
                <a:cs typeface="Comic Sans MS"/>
              </a:rPr>
              <a:t> </a:t>
            </a:r>
            <a:r>
              <a:rPr sz="900" spc="-5" dirty="0">
                <a:latin typeface="Comic Sans MS"/>
                <a:cs typeface="Comic Sans MS"/>
              </a:rPr>
              <a:t>cerca de la superficie del rotor debido a la corriente </a:t>
            </a:r>
            <a:r>
              <a:rPr sz="900" dirty="0">
                <a:latin typeface="Comic Sans MS"/>
                <a:cs typeface="Comic Sans MS"/>
              </a:rPr>
              <a:t> </a:t>
            </a:r>
            <a:r>
              <a:rPr sz="900" spc="-5" dirty="0">
                <a:latin typeface="Comic Sans MS"/>
                <a:cs typeface="Comic Sans MS"/>
              </a:rPr>
              <a:t>inducida</a:t>
            </a:r>
            <a:r>
              <a:rPr sz="900" spc="254" dirty="0">
                <a:latin typeface="Comic Sans MS"/>
                <a:cs typeface="Comic Sans MS"/>
              </a:rPr>
              <a:t> </a:t>
            </a:r>
            <a:r>
              <a:rPr sz="900" spc="-5" dirty="0">
                <a:latin typeface="Comic Sans MS"/>
                <a:cs typeface="Comic Sans MS"/>
              </a:rPr>
              <a:t>en</a:t>
            </a:r>
            <a:r>
              <a:rPr sz="900" spc="245" dirty="0">
                <a:latin typeface="Comic Sans MS"/>
                <a:cs typeface="Comic Sans MS"/>
              </a:rPr>
              <a:t> </a:t>
            </a:r>
            <a:r>
              <a:rPr sz="900" spc="-5" dirty="0">
                <a:latin typeface="Comic Sans MS"/>
                <a:cs typeface="Comic Sans MS"/>
              </a:rPr>
              <a:t>el</a:t>
            </a:r>
            <a:r>
              <a:rPr sz="900" spc="245" dirty="0">
                <a:latin typeface="Comic Sans MS"/>
                <a:cs typeface="Comic Sans MS"/>
              </a:rPr>
              <a:t> </a:t>
            </a:r>
            <a:r>
              <a:rPr sz="900" spc="-5" dirty="0">
                <a:latin typeface="Comic Sans MS"/>
                <a:cs typeface="Comic Sans MS"/>
              </a:rPr>
              <a:t>estator.</a:t>
            </a:r>
            <a:r>
              <a:rPr sz="900" spc="225" dirty="0">
                <a:latin typeface="Comic Sans MS"/>
                <a:cs typeface="Comic Sans MS"/>
              </a:rPr>
              <a:t> </a:t>
            </a:r>
            <a:r>
              <a:rPr sz="900" spc="-5" dirty="0">
                <a:latin typeface="Comic Sans MS"/>
                <a:cs typeface="Comic Sans MS"/>
              </a:rPr>
              <a:t>Estas</a:t>
            </a:r>
            <a:r>
              <a:rPr sz="900" spc="245" dirty="0">
                <a:latin typeface="Comic Sans MS"/>
                <a:cs typeface="Comic Sans MS"/>
              </a:rPr>
              <a:t> </a:t>
            </a:r>
            <a:r>
              <a:rPr sz="900" spc="-5" dirty="0">
                <a:latin typeface="Comic Sans MS"/>
                <a:cs typeface="Comic Sans MS"/>
              </a:rPr>
              <a:t>trayectorias</a:t>
            </a:r>
            <a:endParaRPr sz="900">
              <a:latin typeface="Comic Sans MS"/>
              <a:cs typeface="Comic Sans MS"/>
            </a:endParaRPr>
          </a:p>
        </p:txBody>
      </p:sp>
      <p:sp>
        <p:nvSpPr>
          <p:cNvPr id="9" name="object 9"/>
          <p:cNvSpPr txBox="1"/>
          <p:nvPr/>
        </p:nvSpPr>
        <p:spPr>
          <a:xfrm>
            <a:off x="9425473" y="3921590"/>
            <a:ext cx="3052445"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principalmente</a:t>
            </a:r>
            <a:r>
              <a:rPr sz="900" spc="55" dirty="0">
                <a:latin typeface="Comic Sans MS"/>
                <a:cs typeface="Comic Sans MS"/>
              </a:rPr>
              <a:t> </a:t>
            </a:r>
            <a:r>
              <a:rPr sz="900" spc="-5" dirty="0">
                <a:latin typeface="Comic Sans MS"/>
                <a:cs typeface="Comic Sans MS"/>
              </a:rPr>
              <a:t>consisten</a:t>
            </a:r>
            <a:r>
              <a:rPr sz="900" spc="55" dirty="0">
                <a:latin typeface="Comic Sans MS"/>
                <a:cs typeface="Comic Sans MS"/>
              </a:rPr>
              <a:t> </a:t>
            </a:r>
            <a:r>
              <a:rPr sz="900" spc="-5" dirty="0">
                <a:latin typeface="Comic Sans MS"/>
                <a:cs typeface="Comic Sans MS"/>
              </a:rPr>
              <a:t>de</a:t>
            </a:r>
            <a:r>
              <a:rPr sz="900" spc="50" dirty="0">
                <a:latin typeface="Comic Sans MS"/>
                <a:cs typeface="Comic Sans MS"/>
              </a:rPr>
              <a:t> </a:t>
            </a:r>
            <a:r>
              <a:rPr sz="900" spc="-5" dirty="0">
                <a:latin typeface="Comic Sans MS"/>
                <a:cs typeface="Comic Sans MS"/>
              </a:rPr>
              <a:t>las</a:t>
            </a:r>
            <a:r>
              <a:rPr sz="900" spc="55" dirty="0">
                <a:latin typeface="Comic Sans MS"/>
                <a:cs typeface="Comic Sans MS"/>
              </a:rPr>
              <a:t> </a:t>
            </a:r>
            <a:r>
              <a:rPr sz="900" spc="-5" dirty="0">
                <a:latin typeface="Comic Sans MS"/>
                <a:cs typeface="Comic Sans MS"/>
              </a:rPr>
              <a:t>cuñas,</a:t>
            </a:r>
            <a:r>
              <a:rPr sz="900" spc="55" dirty="0">
                <a:latin typeface="Comic Sans MS"/>
                <a:cs typeface="Comic Sans MS"/>
              </a:rPr>
              <a:t> </a:t>
            </a:r>
            <a:r>
              <a:rPr sz="900" spc="-5" dirty="0">
                <a:latin typeface="Comic Sans MS"/>
                <a:cs typeface="Comic Sans MS"/>
              </a:rPr>
              <a:t>hierro</a:t>
            </a:r>
            <a:r>
              <a:rPr sz="900" spc="55" dirty="0">
                <a:latin typeface="Comic Sans MS"/>
                <a:cs typeface="Comic Sans MS"/>
              </a:rPr>
              <a:t> </a:t>
            </a:r>
            <a:r>
              <a:rPr sz="900" spc="-5" dirty="0">
                <a:latin typeface="Comic Sans MS"/>
                <a:cs typeface="Comic Sans MS"/>
              </a:rPr>
              <a:t>del</a:t>
            </a:r>
            <a:r>
              <a:rPr sz="900" spc="25" dirty="0">
                <a:latin typeface="Comic Sans MS"/>
                <a:cs typeface="Comic Sans MS"/>
              </a:rPr>
              <a:t> </a:t>
            </a:r>
            <a:r>
              <a:rPr sz="900" spc="-5" dirty="0">
                <a:latin typeface="Comic Sans MS"/>
                <a:cs typeface="Comic Sans MS"/>
              </a:rPr>
              <a:t>rotor</a:t>
            </a:r>
            <a:r>
              <a:rPr sz="900" spc="50" dirty="0">
                <a:latin typeface="Comic Sans MS"/>
                <a:cs typeface="Comic Sans MS"/>
              </a:rPr>
              <a:t> </a:t>
            </a:r>
            <a:r>
              <a:rPr sz="900" spc="-5" dirty="0">
                <a:latin typeface="Comic Sans MS"/>
                <a:cs typeface="Comic Sans MS"/>
              </a:rPr>
              <a:t>y</a:t>
            </a:r>
            <a:endParaRPr sz="900">
              <a:latin typeface="Comic Sans MS"/>
              <a:cs typeface="Comic Sans MS"/>
            </a:endParaRPr>
          </a:p>
        </p:txBody>
      </p:sp>
      <p:sp>
        <p:nvSpPr>
          <p:cNvPr id="10" name="object 10"/>
          <p:cNvSpPr txBox="1"/>
          <p:nvPr/>
        </p:nvSpPr>
        <p:spPr>
          <a:xfrm>
            <a:off x="9425472" y="4058725"/>
            <a:ext cx="3054350" cy="487934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anillos</a:t>
            </a:r>
            <a:r>
              <a:rPr sz="900" spc="155" dirty="0">
                <a:latin typeface="Comic Sans MS"/>
                <a:cs typeface="Comic Sans MS"/>
              </a:rPr>
              <a:t> </a:t>
            </a:r>
            <a:r>
              <a:rPr sz="900" spc="-5" dirty="0">
                <a:latin typeface="Comic Sans MS"/>
                <a:cs typeface="Comic Sans MS"/>
              </a:rPr>
              <a:t>de</a:t>
            </a:r>
            <a:r>
              <a:rPr sz="900" spc="160" dirty="0">
                <a:latin typeface="Comic Sans MS"/>
                <a:cs typeface="Comic Sans MS"/>
              </a:rPr>
              <a:t> </a:t>
            </a:r>
            <a:r>
              <a:rPr sz="900" spc="-5" dirty="0">
                <a:latin typeface="Comic Sans MS"/>
                <a:cs typeface="Comic Sans MS"/>
              </a:rPr>
              <a:t>retención.</a:t>
            </a:r>
            <a:r>
              <a:rPr sz="900" spc="65" dirty="0">
                <a:latin typeface="Comic Sans MS"/>
                <a:cs typeface="Comic Sans MS"/>
              </a:rPr>
              <a:t> </a:t>
            </a:r>
            <a:r>
              <a:rPr sz="900" spc="-5" dirty="0">
                <a:latin typeface="Comic Sans MS"/>
                <a:cs typeface="Comic Sans MS"/>
              </a:rPr>
              <a:t>La</a:t>
            </a:r>
            <a:r>
              <a:rPr sz="900" spc="160" dirty="0">
                <a:latin typeface="Comic Sans MS"/>
                <a:cs typeface="Comic Sans MS"/>
              </a:rPr>
              <a:t> </a:t>
            </a:r>
            <a:r>
              <a:rPr sz="900" spc="-5" dirty="0">
                <a:latin typeface="Comic Sans MS"/>
                <a:cs typeface="Comic Sans MS"/>
              </a:rPr>
              <a:t>profundidad</a:t>
            </a:r>
            <a:r>
              <a:rPr sz="900" spc="145" dirty="0">
                <a:latin typeface="Comic Sans MS"/>
                <a:cs typeface="Comic Sans MS"/>
              </a:rPr>
              <a:t> </a:t>
            </a:r>
            <a:r>
              <a:rPr sz="900" spc="-5" dirty="0">
                <a:latin typeface="Comic Sans MS"/>
                <a:cs typeface="Comic Sans MS"/>
              </a:rPr>
              <a:t>de</a:t>
            </a:r>
            <a:r>
              <a:rPr sz="900" spc="155" dirty="0">
                <a:latin typeface="Comic Sans MS"/>
                <a:cs typeface="Comic Sans MS"/>
              </a:rPr>
              <a:t> </a:t>
            </a:r>
            <a:r>
              <a:rPr sz="900" spc="-5" dirty="0">
                <a:latin typeface="Comic Sans MS"/>
                <a:cs typeface="Comic Sans MS"/>
              </a:rPr>
              <a:t>la</a:t>
            </a:r>
            <a:r>
              <a:rPr sz="900" spc="155" dirty="0">
                <a:latin typeface="Comic Sans MS"/>
                <a:cs typeface="Comic Sans MS"/>
              </a:rPr>
              <a:t> </a:t>
            </a:r>
            <a:r>
              <a:rPr sz="900" spc="-5" dirty="0">
                <a:latin typeface="Comic Sans MS"/>
                <a:cs typeface="Comic Sans MS"/>
              </a:rPr>
              <a:t>penetración </a:t>
            </a:r>
            <a:r>
              <a:rPr sz="900" spc="-26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fracción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pulgada, </a:t>
            </a:r>
            <a:r>
              <a:rPr sz="900" dirty="0">
                <a:latin typeface="Comic Sans MS"/>
                <a:cs typeface="Comic Sans MS"/>
              </a:rPr>
              <a:t> </a:t>
            </a:r>
            <a:r>
              <a:rPr sz="900" spc="-5" dirty="0">
                <a:latin typeface="Comic Sans MS"/>
                <a:cs typeface="Comic Sans MS"/>
              </a:rPr>
              <a:t>considerablemente</a:t>
            </a:r>
            <a:r>
              <a:rPr sz="900" dirty="0">
                <a:latin typeface="Comic Sans MS"/>
                <a:cs typeface="Comic Sans MS"/>
              </a:rPr>
              <a:t> </a:t>
            </a:r>
            <a:r>
              <a:rPr sz="900" spc="-5" dirty="0">
                <a:latin typeface="Comic Sans MS"/>
                <a:cs typeface="Comic Sans MS"/>
              </a:rPr>
              <a:t>menor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profundidad</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 </a:t>
            </a:r>
            <a:r>
              <a:rPr sz="900" dirty="0">
                <a:latin typeface="Comic Sans MS"/>
                <a:cs typeface="Comic Sans MS"/>
              </a:rPr>
              <a:t> </a:t>
            </a:r>
            <a:r>
              <a:rPr sz="900" spc="-5" dirty="0">
                <a:latin typeface="Comic Sans MS"/>
                <a:cs typeface="Comic Sans MS"/>
              </a:rPr>
              <a:t>devanados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rotor.</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contactos</a:t>
            </a:r>
            <a:r>
              <a:rPr sz="900" dirty="0">
                <a:latin typeface="Comic Sans MS"/>
                <a:cs typeface="Comic Sans MS"/>
              </a:rPr>
              <a:t> </a:t>
            </a:r>
            <a:r>
              <a:rPr sz="900" spc="-5" dirty="0">
                <a:latin typeface="Comic Sans MS"/>
                <a:cs typeface="Comic Sans MS"/>
              </a:rPr>
              <a:t>entre</a:t>
            </a:r>
            <a:r>
              <a:rPr sz="900" dirty="0">
                <a:latin typeface="Comic Sans MS"/>
                <a:cs typeface="Comic Sans MS"/>
              </a:rPr>
              <a:t> </a:t>
            </a:r>
            <a:r>
              <a:rPr sz="900" spc="-5" dirty="0">
                <a:latin typeface="Comic Sans MS"/>
                <a:cs typeface="Comic Sans MS"/>
              </a:rPr>
              <a:t>estos </a:t>
            </a:r>
            <a:r>
              <a:rPr sz="900" dirty="0">
                <a:latin typeface="Comic Sans MS"/>
                <a:cs typeface="Comic Sans MS"/>
              </a:rPr>
              <a:t> </a:t>
            </a:r>
            <a:r>
              <a:rPr sz="900" spc="-5" dirty="0">
                <a:latin typeface="Comic Sans MS"/>
                <a:cs typeface="Comic Sans MS"/>
              </a:rPr>
              <a:t>componentes son puntos donde una rápida elevación de la </a:t>
            </a:r>
            <a:r>
              <a:rPr sz="900" dirty="0">
                <a:latin typeface="Comic Sans MS"/>
                <a:cs typeface="Comic Sans MS"/>
              </a:rPr>
              <a:t> </a:t>
            </a:r>
            <a:r>
              <a:rPr sz="900" spc="-5" dirty="0">
                <a:latin typeface="Comic Sans MS"/>
                <a:cs typeface="Comic Sans MS"/>
              </a:rPr>
              <a:t>temperatura</a:t>
            </a:r>
            <a:r>
              <a:rPr sz="900" dirty="0">
                <a:latin typeface="Comic Sans MS"/>
                <a:cs typeface="Comic Sans MS"/>
              </a:rPr>
              <a:t> </a:t>
            </a:r>
            <a:r>
              <a:rPr sz="900" spc="-5" dirty="0">
                <a:latin typeface="Comic Sans MS"/>
                <a:cs typeface="Comic Sans MS"/>
              </a:rPr>
              <a:t>ocurre,</a:t>
            </a:r>
            <a:r>
              <a:rPr sz="900" dirty="0">
                <a:latin typeface="Comic Sans MS"/>
                <a:cs typeface="Comic Sans MS"/>
              </a:rPr>
              <a:t> </a:t>
            </a:r>
            <a:r>
              <a:rPr sz="900" spc="-5" dirty="0">
                <a:latin typeface="Comic Sans MS"/>
                <a:cs typeface="Comic Sans MS"/>
              </a:rPr>
              <a:t>debido</a:t>
            </a:r>
            <a:r>
              <a:rPr sz="900" dirty="0">
                <a:latin typeface="Comic Sans MS"/>
                <a:cs typeface="Comic Sans MS"/>
              </a:rPr>
              <a:t> </a:t>
            </a:r>
            <a:r>
              <a:rPr sz="900" spc="-5" dirty="0">
                <a:latin typeface="Comic Sans MS"/>
                <a:cs typeface="Comic Sans MS"/>
              </a:rPr>
              <a:t>principalmente</a:t>
            </a:r>
            <a:r>
              <a:rPr sz="900" spc="254" dirty="0">
                <a:latin typeface="Comic Sans MS"/>
                <a:cs typeface="Comic Sans MS"/>
              </a:rPr>
              <a:t> </a:t>
            </a:r>
            <a:r>
              <a:rPr sz="900" spc="-5" dirty="0">
                <a:latin typeface="Comic Sans MS"/>
                <a:cs typeface="Comic Sans MS"/>
              </a:rPr>
              <a:t>al</a:t>
            </a:r>
            <a:r>
              <a:rPr sz="900" spc="260" dirty="0">
                <a:latin typeface="Comic Sans MS"/>
                <a:cs typeface="Comic Sans MS"/>
              </a:rPr>
              <a:t> </a:t>
            </a:r>
            <a:r>
              <a:rPr sz="900" spc="-5" dirty="0">
                <a:latin typeface="Comic Sans MS"/>
                <a:cs typeface="Comic Sans MS"/>
              </a:rPr>
              <a:t>arqueo. </a:t>
            </a:r>
            <a:r>
              <a:rPr sz="900" dirty="0">
                <a:latin typeface="Comic Sans MS"/>
                <a:cs typeface="Comic Sans MS"/>
              </a:rPr>
              <a:t> </a:t>
            </a:r>
            <a:r>
              <a:rPr sz="900" spc="-5" dirty="0">
                <a:latin typeface="Comic Sans MS"/>
                <a:cs typeface="Comic Sans MS"/>
              </a:rPr>
              <a:t>Las cuñas, por ejemplo, tienen poca carga “clamping” en </a:t>
            </a:r>
            <a:r>
              <a:rPr sz="900" dirty="0">
                <a:latin typeface="Comic Sans MS"/>
                <a:cs typeface="Comic Sans MS"/>
              </a:rPr>
              <a:t> </a:t>
            </a:r>
            <a:r>
              <a:rPr sz="900" spc="-5" dirty="0">
                <a:latin typeface="Comic Sans MS"/>
                <a:cs typeface="Comic Sans MS"/>
              </a:rPr>
              <a:t>reposo, resultando en arqueo entre ellas y el hierro del </a:t>
            </a:r>
            <a:r>
              <a:rPr sz="900" dirty="0">
                <a:latin typeface="Comic Sans MS"/>
                <a:cs typeface="Comic Sans MS"/>
              </a:rPr>
              <a:t> </a:t>
            </a:r>
            <a:r>
              <a:rPr sz="900" spc="-5" dirty="0">
                <a:latin typeface="Comic Sans MS"/>
                <a:cs typeface="Comic Sans MS"/>
              </a:rPr>
              <a:t>rotor.</a:t>
            </a:r>
            <a:r>
              <a:rPr sz="900" spc="520" dirty="0">
                <a:latin typeface="Comic Sans MS"/>
                <a:cs typeface="Comic Sans MS"/>
              </a:rPr>
              <a:t> </a:t>
            </a:r>
            <a:r>
              <a:rPr sz="900" spc="-5" dirty="0">
                <a:latin typeface="Comic Sans MS"/>
                <a:cs typeface="Comic Sans MS"/>
              </a:rPr>
              <a:t>El calentamiento por arqueo comenzará a fundir </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metales,</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podría</a:t>
            </a:r>
            <a:r>
              <a:rPr sz="900" dirty="0">
                <a:latin typeface="Comic Sans MS"/>
                <a:cs typeface="Comic Sans MS"/>
              </a:rPr>
              <a:t> </a:t>
            </a:r>
            <a:r>
              <a:rPr sz="900" spc="-5" dirty="0">
                <a:latin typeface="Comic Sans MS"/>
                <a:cs typeface="Comic Sans MS"/>
              </a:rPr>
              <a:t>causar</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cuñas</a:t>
            </a:r>
            <a:r>
              <a:rPr sz="900" spc="260" dirty="0">
                <a:latin typeface="Comic Sans MS"/>
                <a:cs typeface="Comic Sans MS"/>
              </a:rPr>
              <a:t> </a:t>
            </a:r>
            <a:r>
              <a:rPr sz="900" spc="-5" dirty="0">
                <a:latin typeface="Comic Sans MS"/>
                <a:cs typeface="Comic Sans MS"/>
              </a:rPr>
              <a:t>sean </a:t>
            </a:r>
            <a:r>
              <a:rPr sz="900" dirty="0">
                <a:latin typeface="Comic Sans MS"/>
                <a:cs typeface="Comic Sans MS"/>
              </a:rPr>
              <a:t> </a:t>
            </a:r>
            <a:r>
              <a:rPr sz="900" spc="-5" dirty="0">
                <a:latin typeface="Comic Sans MS"/>
                <a:cs typeface="Comic Sans MS"/>
              </a:rPr>
              <a:t>debilitadas</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punto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inmediato</a:t>
            </a:r>
            <a:r>
              <a:rPr sz="900" dirty="0">
                <a:latin typeface="Comic Sans MS"/>
                <a:cs typeface="Comic Sans MS"/>
              </a:rPr>
              <a:t> </a:t>
            </a:r>
            <a:r>
              <a:rPr sz="900" spc="-5" dirty="0">
                <a:latin typeface="Comic Sans MS"/>
                <a:cs typeface="Comic Sans MS"/>
              </a:rPr>
              <a:t>o </a:t>
            </a:r>
            <a:r>
              <a:rPr sz="900" spc="-254" dirty="0">
                <a:latin typeface="Comic Sans MS"/>
                <a:cs typeface="Comic Sans MS"/>
              </a:rPr>
              <a:t> </a:t>
            </a:r>
            <a:r>
              <a:rPr sz="900" spc="-5" dirty="0">
                <a:latin typeface="Comic Sans MS"/>
                <a:cs typeface="Comic Sans MS"/>
              </a:rPr>
              <a:t>eventualmente, dependiendo del tiempo de disparo para </a:t>
            </a:r>
            <a:r>
              <a:rPr sz="900" dirty="0">
                <a:latin typeface="Comic Sans MS"/>
                <a:cs typeface="Comic Sans MS"/>
              </a:rPr>
              <a:t> </a:t>
            </a:r>
            <a:r>
              <a:rPr sz="900" spc="-5" dirty="0">
                <a:latin typeface="Comic Sans MS"/>
                <a:cs typeface="Comic Sans MS"/>
              </a:rPr>
              <a:t>librar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incidente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inadvertida.</a:t>
            </a:r>
            <a:r>
              <a:rPr sz="900" dirty="0">
                <a:latin typeface="Comic Sans MS"/>
                <a:cs typeface="Comic Sans MS"/>
              </a:rPr>
              <a:t> </a:t>
            </a:r>
            <a:r>
              <a:rPr sz="900" spc="-5" dirty="0">
                <a:latin typeface="Comic Sans MS"/>
                <a:cs typeface="Comic Sans MS"/>
              </a:rPr>
              <a:t>Si </a:t>
            </a:r>
            <a:r>
              <a:rPr sz="900" spc="-254" dirty="0">
                <a:latin typeface="Comic Sans MS"/>
                <a:cs typeface="Comic Sans MS"/>
              </a:rPr>
              <a:t> </a:t>
            </a:r>
            <a:r>
              <a:rPr sz="900" spc="-5" dirty="0">
                <a:latin typeface="Comic Sans MS"/>
                <a:cs typeface="Comic Sans MS"/>
              </a:rPr>
              <a:t>ocurre daño a los devanados del rotor, podrían ser daños </a:t>
            </a:r>
            <a:r>
              <a:rPr sz="900" dirty="0">
                <a:latin typeface="Comic Sans MS"/>
                <a:cs typeface="Comic Sans MS"/>
              </a:rPr>
              <a:t> </a:t>
            </a:r>
            <a:r>
              <a:rPr sz="900" spc="-5" dirty="0">
                <a:latin typeface="Comic Sans MS"/>
                <a:cs typeface="Comic Sans MS"/>
              </a:rPr>
              <a:t>mecánicos</a:t>
            </a:r>
            <a:r>
              <a:rPr sz="900" spc="125" dirty="0">
                <a:latin typeface="Comic Sans MS"/>
                <a:cs typeface="Comic Sans MS"/>
              </a:rPr>
              <a:t> </a:t>
            </a:r>
            <a:r>
              <a:rPr sz="900" spc="-5" dirty="0">
                <a:latin typeface="Comic Sans MS"/>
                <a:cs typeface="Comic Sans MS"/>
              </a:rPr>
              <a:t>debido</a:t>
            </a:r>
            <a:r>
              <a:rPr sz="900" spc="130" dirty="0">
                <a:latin typeface="Comic Sans MS"/>
                <a:cs typeface="Comic Sans MS"/>
              </a:rPr>
              <a:t> </a:t>
            </a:r>
            <a:r>
              <a:rPr sz="900" spc="-5" dirty="0">
                <a:latin typeface="Comic Sans MS"/>
                <a:cs typeface="Comic Sans MS"/>
              </a:rPr>
              <a:t>a</a:t>
            </a:r>
            <a:r>
              <a:rPr sz="900" spc="130" dirty="0">
                <a:latin typeface="Comic Sans MS"/>
                <a:cs typeface="Comic Sans MS"/>
              </a:rPr>
              <a:t> </a:t>
            </a:r>
            <a:r>
              <a:rPr sz="900" spc="-5" dirty="0">
                <a:latin typeface="Comic Sans MS"/>
                <a:cs typeface="Comic Sans MS"/>
              </a:rPr>
              <a:t>la</a:t>
            </a:r>
            <a:r>
              <a:rPr sz="900" spc="125" dirty="0">
                <a:latin typeface="Comic Sans MS"/>
                <a:cs typeface="Comic Sans MS"/>
              </a:rPr>
              <a:t> </a:t>
            </a:r>
            <a:r>
              <a:rPr sz="900" spc="-5" dirty="0">
                <a:latin typeface="Comic Sans MS"/>
                <a:cs typeface="Comic Sans MS"/>
              </a:rPr>
              <a:t>pérdida</a:t>
            </a:r>
            <a:r>
              <a:rPr sz="900" spc="130" dirty="0">
                <a:latin typeface="Comic Sans MS"/>
                <a:cs typeface="Comic Sans MS"/>
              </a:rPr>
              <a:t> </a:t>
            </a:r>
            <a:r>
              <a:rPr sz="900" spc="-5" dirty="0">
                <a:latin typeface="Comic Sans MS"/>
                <a:cs typeface="Comic Sans MS"/>
              </a:rPr>
              <a:t>de</a:t>
            </a:r>
            <a:r>
              <a:rPr sz="900" spc="130" dirty="0">
                <a:latin typeface="Comic Sans MS"/>
                <a:cs typeface="Comic Sans MS"/>
              </a:rPr>
              <a:t> </a:t>
            </a:r>
            <a:r>
              <a:rPr sz="900" spc="-5" dirty="0">
                <a:latin typeface="Comic Sans MS"/>
                <a:cs typeface="Comic Sans MS"/>
              </a:rPr>
              <a:t>las</a:t>
            </a:r>
            <a:r>
              <a:rPr sz="900" spc="125" dirty="0">
                <a:latin typeface="Comic Sans MS"/>
                <a:cs typeface="Comic Sans MS"/>
              </a:rPr>
              <a:t> </a:t>
            </a:r>
            <a:r>
              <a:rPr sz="900" spc="-5" dirty="0">
                <a:latin typeface="Comic Sans MS"/>
                <a:cs typeface="Comic Sans MS"/>
              </a:rPr>
              <a:t>cuñas</a:t>
            </a:r>
            <a:r>
              <a:rPr sz="900" spc="130" dirty="0">
                <a:latin typeface="Comic Sans MS"/>
                <a:cs typeface="Comic Sans MS"/>
              </a:rPr>
              <a:t> </a:t>
            </a:r>
            <a:r>
              <a:rPr sz="900" spc="-5" dirty="0">
                <a:latin typeface="Comic Sans MS"/>
                <a:cs typeface="Comic Sans MS"/>
              </a:rPr>
              <a:t>de</a:t>
            </a:r>
            <a:r>
              <a:rPr sz="900" spc="130" dirty="0">
                <a:latin typeface="Comic Sans MS"/>
                <a:cs typeface="Comic Sans MS"/>
              </a:rPr>
              <a:t> </a:t>
            </a:r>
            <a:r>
              <a:rPr sz="900" spc="-5" dirty="0">
                <a:latin typeface="Comic Sans MS"/>
                <a:cs typeface="Comic Sans MS"/>
              </a:rPr>
              <a:t>soporte, </a:t>
            </a:r>
            <a:r>
              <a:rPr sz="900" spc="-260" dirty="0">
                <a:latin typeface="Comic Sans MS"/>
                <a:cs typeface="Comic Sans MS"/>
              </a:rPr>
              <a:t> </a:t>
            </a:r>
            <a:r>
              <a:rPr sz="900" spc="-5" dirty="0">
                <a:latin typeface="Comic Sans MS"/>
                <a:cs typeface="Comic Sans MS"/>
              </a:rPr>
              <a:t>en lugar del calentamiento.</a:t>
            </a:r>
            <a:r>
              <a:rPr sz="900" dirty="0">
                <a:latin typeface="Comic Sans MS"/>
                <a:cs typeface="Comic Sans MS"/>
              </a:rPr>
              <a:t> </a:t>
            </a:r>
            <a:r>
              <a:rPr sz="900" spc="-5" dirty="0">
                <a:latin typeface="Comic Sans MS"/>
                <a:cs typeface="Comic Sans MS"/>
              </a:rPr>
              <a:t>Debido a la baja profundidad </a:t>
            </a:r>
            <a:r>
              <a:rPr sz="900" spc="-254"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penetración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los</a:t>
            </a:r>
            <a:r>
              <a:rPr sz="900" spc="254" dirty="0">
                <a:latin typeface="Comic Sans MS"/>
                <a:cs typeface="Comic Sans MS"/>
              </a:rPr>
              <a:t> </a:t>
            </a:r>
            <a:r>
              <a:rPr sz="900" spc="-5" dirty="0">
                <a:latin typeface="Comic Sans MS"/>
                <a:cs typeface="Comic Sans MS"/>
              </a:rPr>
              <a:t>devanados</a:t>
            </a:r>
            <a:r>
              <a:rPr sz="900" spc="26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rotor</a:t>
            </a:r>
            <a:r>
              <a:rPr sz="900" dirty="0">
                <a:latin typeface="Comic Sans MS"/>
                <a:cs typeface="Comic Sans MS"/>
              </a:rPr>
              <a:t> </a:t>
            </a:r>
            <a:r>
              <a:rPr sz="900" spc="-5" dirty="0">
                <a:latin typeface="Comic Sans MS"/>
                <a:cs typeface="Comic Sans MS"/>
              </a:rPr>
              <a:t>podrían</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experimentar</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elevación</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temperatura</a:t>
            </a:r>
            <a:r>
              <a:rPr sz="900" dirty="0">
                <a:latin typeface="Comic Sans MS"/>
                <a:cs typeface="Comic Sans MS"/>
              </a:rPr>
              <a:t> </a:t>
            </a:r>
            <a:r>
              <a:rPr sz="900" spc="-5" dirty="0">
                <a:latin typeface="Comic Sans MS"/>
                <a:cs typeface="Comic Sans MS"/>
              </a:rPr>
              <a:t>excesiva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lo</a:t>
            </a:r>
            <a:r>
              <a:rPr sz="900" dirty="0">
                <a:latin typeface="Comic Sans MS"/>
                <a:cs typeface="Comic Sans MS"/>
              </a:rPr>
              <a:t> </a:t>
            </a:r>
            <a:r>
              <a:rPr sz="900" spc="-5" dirty="0">
                <a:latin typeface="Comic Sans MS"/>
                <a:cs typeface="Comic Sans MS"/>
              </a:rPr>
              <a:t>tanto,</a:t>
            </a:r>
            <a:r>
              <a:rPr sz="900" dirty="0">
                <a:latin typeface="Comic Sans MS"/>
                <a:cs typeface="Comic Sans MS"/>
              </a:rPr>
              <a:t> </a:t>
            </a:r>
            <a:r>
              <a:rPr sz="900" spc="-5" dirty="0">
                <a:latin typeface="Comic Sans MS"/>
                <a:cs typeface="Comic Sans MS"/>
              </a:rPr>
              <a:t>podrían</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ser </a:t>
            </a:r>
            <a:r>
              <a:rPr sz="900" spc="-254" dirty="0">
                <a:latin typeface="Comic Sans MS"/>
                <a:cs typeface="Comic Sans MS"/>
              </a:rPr>
              <a:t> </a:t>
            </a:r>
            <a:r>
              <a:rPr sz="900" spc="-5" dirty="0">
                <a:latin typeface="Comic Sans MS"/>
                <a:cs typeface="Comic Sans MS"/>
              </a:rPr>
              <a:t>dañados térmicamente.</a:t>
            </a:r>
            <a:endParaRPr sz="900">
              <a:latin typeface="Comic Sans MS"/>
              <a:cs typeface="Comic Sans MS"/>
            </a:endParaRPr>
          </a:p>
          <a:p>
            <a:pPr marL="12700" marR="5080" algn="just">
              <a:lnSpc>
                <a:spcPct val="116100"/>
              </a:lnSpc>
              <a:spcBef>
                <a:spcPts val="600"/>
              </a:spcBef>
            </a:pPr>
            <a:r>
              <a:rPr sz="900" spc="-5" dirty="0">
                <a:latin typeface="Comic Sans MS"/>
                <a:cs typeface="Comic Sans MS"/>
              </a:rPr>
              <a:t>El</a:t>
            </a:r>
            <a:r>
              <a:rPr sz="900" spc="95" dirty="0">
                <a:latin typeface="Comic Sans MS"/>
                <a:cs typeface="Comic Sans MS"/>
              </a:rPr>
              <a:t> </a:t>
            </a:r>
            <a:r>
              <a:rPr sz="900" spc="-5" dirty="0">
                <a:latin typeface="Comic Sans MS"/>
                <a:cs typeface="Comic Sans MS"/>
              </a:rPr>
              <a:t>calentamiento</a:t>
            </a:r>
            <a:r>
              <a:rPr sz="900" spc="90" dirty="0">
                <a:latin typeface="Comic Sans MS"/>
                <a:cs typeface="Comic Sans MS"/>
              </a:rPr>
              <a:t> </a:t>
            </a:r>
            <a:r>
              <a:rPr sz="900" spc="-5" dirty="0">
                <a:latin typeface="Comic Sans MS"/>
                <a:cs typeface="Comic Sans MS"/>
              </a:rPr>
              <a:t>generalizado</a:t>
            </a:r>
            <a:r>
              <a:rPr sz="900" spc="90" dirty="0">
                <a:latin typeface="Comic Sans MS"/>
                <a:cs typeface="Comic Sans MS"/>
              </a:rPr>
              <a:t> </a:t>
            </a:r>
            <a:r>
              <a:rPr sz="900" spc="-5" dirty="0">
                <a:latin typeface="Comic Sans MS"/>
                <a:cs typeface="Comic Sans MS"/>
              </a:rPr>
              <a:t>de</a:t>
            </a:r>
            <a:r>
              <a:rPr sz="900" spc="90" dirty="0">
                <a:latin typeface="Comic Sans MS"/>
                <a:cs typeface="Comic Sans MS"/>
              </a:rPr>
              <a:t> </a:t>
            </a:r>
            <a:r>
              <a:rPr sz="900" spc="-5" dirty="0">
                <a:latin typeface="Comic Sans MS"/>
                <a:cs typeface="Comic Sans MS"/>
              </a:rPr>
              <a:t>la</a:t>
            </a:r>
            <a:r>
              <a:rPr sz="900" spc="95" dirty="0">
                <a:latin typeface="Comic Sans MS"/>
                <a:cs typeface="Comic Sans MS"/>
              </a:rPr>
              <a:t> </a:t>
            </a:r>
            <a:r>
              <a:rPr sz="900" spc="-5" dirty="0">
                <a:latin typeface="Comic Sans MS"/>
                <a:cs typeface="Comic Sans MS"/>
              </a:rPr>
              <a:t>superficie</a:t>
            </a:r>
            <a:r>
              <a:rPr sz="900" spc="90" dirty="0">
                <a:latin typeface="Comic Sans MS"/>
                <a:cs typeface="Comic Sans MS"/>
              </a:rPr>
              <a:t> </a:t>
            </a:r>
            <a:r>
              <a:rPr sz="900" spc="-5" dirty="0">
                <a:latin typeface="Comic Sans MS"/>
                <a:cs typeface="Comic Sans MS"/>
              </a:rPr>
              <a:t>del</a:t>
            </a:r>
            <a:r>
              <a:rPr sz="900" spc="90" dirty="0">
                <a:latin typeface="Comic Sans MS"/>
                <a:cs typeface="Comic Sans MS"/>
              </a:rPr>
              <a:t> </a:t>
            </a:r>
            <a:r>
              <a:rPr sz="900" spc="-5" dirty="0">
                <a:latin typeface="Comic Sans MS"/>
                <a:cs typeface="Comic Sans MS"/>
              </a:rPr>
              <a:t>rotor </a:t>
            </a:r>
            <a:r>
              <a:rPr sz="900" spc="-254"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temperatura</a:t>
            </a:r>
            <a:r>
              <a:rPr sz="900" dirty="0">
                <a:latin typeface="Comic Sans MS"/>
                <a:cs typeface="Comic Sans MS"/>
              </a:rPr>
              <a:t> </a:t>
            </a:r>
            <a:r>
              <a:rPr sz="900" spc="-5" dirty="0">
                <a:latin typeface="Comic Sans MS"/>
                <a:cs typeface="Comic Sans MS"/>
              </a:rPr>
              <a:t>excesiva</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propaga</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áreas </a:t>
            </a:r>
            <a:r>
              <a:rPr sz="900" dirty="0">
                <a:latin typeface="Comic Sans MS"/>
                <a:cs typeface="Comic Sans MS"/>
              </a:rPr>
              <a:t> </a:t>
            </a:r>
            <a:r>
              <a:rPr sz="900" spc="-5" dirty="0">
                <a:latin typeface="Comic Sans MS"/>
                <a:cs typeface="Comic Sans MS"/>
              </a:rPr>
              <a:t>descritas, pero si el disparo es retrasado el rotor será </a:t>
            </a:r>
            <a:r>
              <a:rPr sz="900" dirty="0">
                <a:latin typeface="Comic Sans MS"/>
                <a:cs typeface="Comic Sans MS"/>
              </a:rPr>
              <a:t> </a:t>
            </a:r>
            <a:r>
              <a:rPr sz="900" spc="-5" dirty="0">
                <a:latin typeface="Comic Sans MS"/>
                <a:cs typeface="Comic Sans MS"/>
              </a:rPr>
              <a:t>dañado</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podrá</a:t>
            </a:r>
            <a:r>
              <a:rPr sz="900" dirty="0">
                <a:latin typeface="Comic Sans MS"/>
                <a:cs typeface="Comic Sans MS"/>
              </a:rPr>
              <a:t> </a:t>
            </a:r>
            <a:r>
              <a:rPr sz="900" spc="-5" dirty="0">
                <a:latin typeface="Comic Sans MS"/>
                <a:cs typeface="Comic Sans MS"/>
              </a:rPr>
              <a:t>reparar.</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magnitudes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estator</a:t>
            </a:r>
            <a:r>
              <a:rPr sz="900"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incidente</a:t>
            </a:r>
            <a:r>
              <a:rPr sz="900" dirty="0">
                <a:latin typeface="Comic Sans MS"/>
                <a:cs typeface="Comic Sans MS"/>
              </a:rPr>
              <a:t> </a:t>
            </a:r>
            <a:r>
              <a:rPr sz="900" spc="-5" dirty="0">
                <a:latin typeface="Comic Sans MS"/>
                <a:cs typeface="Comic Sans MS"/>
              </a:rPr>
              <a:t>están </a:t>
            </a:r>
            <a:r>
              <a:rPr sz="900" spc="-254" dirty="0">
                <a:latin typeface="Comic Sans MS"/>
                <a:cs typeface="Comic Sans MS"/>
              </a:rPr>
              <a:t> </a:t>
            </a:r>
            <a:r>
              <a:rPr sz="900" spc="-5" dirty="0">
                <a:latin typeface="Comic Sans MS"/>
                <a:cs typeface="Comic Sans MS"/>
              </a:rPr>
              <a:t>generalmente</a:t>
            </a:r>
            <a:r>
              <a:rPr sz="900" dirty="0">
                <a:latin typeface="Comic Sans MS"/>
                <a:cs typeface="Comic Sans MS"/>
              </a:rPr>
              <a:t> </a:t>
            </a:r>
            <a:r>
              <a:rPr sz="900" spc="-5" dirty="0">
                <a:latin typeface="Comic Sans MS"/>
                <a:cs typeface="Comic Sans MS"/>
              </a:rPr>
              <a:t>dentro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su</a:t>
            </a:r>
            <a:r>
              <a:rPr sz="900" dirty="0">
                <a:latin typeface="Comic Sans MS"/>
                <a:cs typeface="Comic Sans MS"/>
              </a:rPr>
              <a:t> </a:t>
            </a:r>
            <a:r>
              <a:rPr sz="900" spc="-5" dirty="0">
                <a:latin typeface="Comic Sans MS"/>
                <a:cs typeface="Comic Sans MS"/>
              </a:rPr>
              <a:t>capacidad</a:t>
            </a:r>
            <a:r>
              <a:rPr sz="900" dirty="0">
                <a:latin typeface="Comic Sans MS"/>
                <a:cs typeface="Comic Sans MS"/>
              </a:rPr>
              <a:t> </a:t>
            </a:r>
            <a:r>
              <a:rPr sz="900" spc="-5" dirty="0">
                <a:latin typeface="Comic Sans MS"/>
                <a:cs typeface="Comic Sans MS"/>
              </a:rPr>
              <a:t>térmica;</a:t>
            </a:r>
            <a:r>
              <a:rPr sz="900" dirty="0">
                <a:latin typeface="Comic Sans MS"/>
                <a:cs typeface="Comic Sans MS"/>
              </a:rPr>
              <a:t> </a:t>
            </a:r>
            <a:r>
              <a:rPr sz="900" spc="-5" dirty="0">
                <a:latin typeface="Comic Sans MS"/>
                <a:cs typeface="Comic Sans MS"/>
              </a:rPr>
              <a:t>sin </a:t>
            </a:r>
            <a:r>
              <a:rPr sz="900" spc="-254" dirty="0">
                <a:latin typeface="Comic Sans MS"/>
                <a:cs typeface="Comic Sans MS"/>
              </a:rPr>
              <a:t> </a:t>
            </a:r>
            <a:r>
              <a:rPr sz="900" spc="-5" dirty="0">
                <a:latin typeface="Comic Sans MS"/>
                <a:cs typeface="Comic Sans MS"/>
              </a:rPr>
              <a:t>embargo, si ocurre un calentamiento sostenido del rotor, </a:t>
            </a:r>
            <a:r>
              <a:rPr sz="900" dirty="0">
                <a:latin typeface="Comic Sans MS"/>
                <a:cs typeface="Comic Sans MS"/>
              </a:rPr>
              <a:t> </a:t>
            </a:r>
            <a:r>
              <a:rPr sz="900" spc="-5" dirty="0">
                <a:latin typeface="Comic Sans MS"/>
                <a:cs typeface="Comic Sans MS"/>
              </a:rPr>
              <a:t>las cuñas u otras partes del rotor podrían romperse y </a:t>
            </a:r>
            <a:r>
              <a:rPr sz="900" dirty="0">
                <a:latin typeface="Comic Sans MS"/>
                <a:cs typeface="Comic Sans MS"/>
              </a:rPr>
              <a:t> </a:t>
            </a:r>
            <a:r>
              <a:rPr sz="900" spc="-5" dirty="0">
                <a:latin typeface="Comic Sans MS"/>
                <a:cs typeface="Comic Sans MS"/>
              </a:rPr>
              <a:t>dañar</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estator.</a:t>
            </a:r>
            <a:r>
              <a:rPr sz="900" dirty="0">
                <a:latin typeface="Comic Sans MS"/>
                <a:cs typeface="Comic Sans MS"/>
              </a:rPr>
              <a:t> </a:t>
            </a:r>
            <a:r>
              <a:rPr sz="900" spc="-5" dirty="0">
                <a:latin typeface="Comic Sans MS"/>
                <a:cs typeface="Comic Sans MS"/>
              </a:rPr>
              <a:t>Esto</a:t>
            </a:r>
            <a:r>
              <a:rPr sz="900" dirty="0">
                <a:latin typeface="Comic Sans MS"/>
                <a:cs typeface="Comic Sans MS"/>
              </a:rPr>
              <a:t> </a:t>
            </a:r>
            <a:r>
              <a:rPr sz="900" spc="-5" dirty="0">
                <a:latin typeface="Comic Sans MS"/>
                <a:cs typeface="Comic Sans MS"/>
              </a:rPr>
              <a:t>podría</a:t>
            </a:r>
            <a:r>
              <a:rPr sz="900" dirty="0">
                <a:latin typeface="Comic Sans MS"/>
                <a:cs typeface="Comic Sans MS"/>
              </a:rPr>
              <a:t> </a:t>
            </a:r>
            <a:r>
              <a:rPr sz="900" spc="-5" dirty="0">
                <a:latin typeface="Comic Sans MS"/>
                <a:cs typeface="Comic Sans MS"/>
              </a:rPr>
              <a:t>dar</a:t>
            </a:r>
            <a:r>
              <a:rPr sz="900" dirty="0">
                <a:latin typeface="Comic Sans MS"/>
                <a:cs typeface="Comic Sans MS"/>
              </a:rPr>
              <a:t> </a:t>
            </a:r>
            <a:r>
              <a:rPr sz="900" spc="-5" dirty="0">
                <a:latin typeface="Comic Sans MS"/>
                <a:cs typeface="Comic Sans MS"/>
              </a:rPr>
              <a:t>como</a:t>
            </a:r>
            <a:r>
              <a:rPr sz="900" dirty="0">
                <a:latin typeface="Comic Sans MS"/>
                <a:cs typeface="Comic Sans MS"/>
              </a:rPr>
              <a:t> </a:t>
            </a:r>
            <a:r>
              <a:rPr sz="900" spc="-5" dirty="0">
                <a:latin typeface="Comic Sans MS"/>
                <a:cs typeface="Comic Sans MS"/>
              </a:rPr>
              <a:t>resultado</a:t>
            </a:r>
            <a:r>
              <a:rPr sz="900" dirty="0">
                <a:latin typeface="Comic Sans MS"/>
                <a:cs typeface="Comic Sans MS"/>
              </a:rPr>
              <a:t> </a:t>
            </a:r>
            <a:r>
              <a:rPr sz="900" spc="-5" dirty="0">
                <a:latin typeface="Comic Sans MS"/>
                <a:cs typeface="Comic Sans MS"/>
              </a:rPr>
              <a:t>la </a:t>
            </a:r>
            <a:r>
              <a:rPr sz="900" spc="-254" dirty="0">
                <a:latin typeface="Comic Sans MS"/>
                <a:cs typeface="Comic Sans MS"/>
              </a:rPr>
              <a:t> </a:t>
            </a:r>
            <a:r>
              <a:rPr sz="900" spc="-5" dirty="0">
                <a:latin typeface="Comic Sans MS"/>
                <a:cs typeface="Comic Sans MS"/>
              </a:rPr>
              <a:t>pérdida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entero.</a:t>
            </a:r>
            <a:endParaRPr sz="900">
              <a:latin typeface="Comic Sans MS"/>
              <a:cs typeface="Comic Sans MS"/>
            </a:endParaRPr>
          </a:p>
        </p:txBody>
      </p:sp>
      <p:sp>
        <p:nvSpPr>
          <p:cNvPr id="11" name="object 11"/>
          <p:cNvSpPr txBox="1"/>
          <p:nvPr/>
        </p:nvSpPr>
        <p:spPr>
          <a:xfrm>
            <a:off x="9425472" y="9086972"/>
            <a:ext cx="3051810"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El</a:t>
            </a:r>
            <a:r>
              <a:rPr sz="900" spc="110" dirty="0">
                <a:latin typeface="Comic Sans MS"/>
                <a:cs typeface="Comic Sans MS"/>
              </a:rPr>
              <a:t> </a:t>
            </a:r>
            <a:r>
              <a:rPr sz="900" spc="-5" dirty="0">
                <a:latin typeface="Comic Sans MS"/>
                <a:cs typeface="Comic Sans MS"/>
              </a:rPr>
              <a:t>tiempo</a:t>
            </a:r>
            <a:r>
              <a:rPr sz="900" spc="105" dirty="0">
                <a:latin typeface="Comic Sans MS"/>
                <a:cs typeface="Comic Sans MS"/>
              </a:rPr>
              <a:t> </a:t>
            </a:r>
            <a:r>
              <a:rPr sz="900" spc="-5" dirty="0">
                <a:latin typeface="Comic Sans MS"/>
                <a:cs typeface="Comic Sans MS"/>
              </a:rPr>
              <a:t>en</a:t>
            </a:r>
            <a:r>
              <a:rPr sz="900" spc="105" dirty="0">
                <a:latin typeface="Comic Sans MS"/>
                <a:cs typeface="Comic Sans MS"/>
              </a:rPr>
              <a:t> </a:t>
            </a:r>
            <a:r>
              <a:rPr sz="900" spc="-5" dirty="0">
                <a:latin typeface="Comic Sans MS"/>
                <a:cs typeface="Comic Sans MS"/>
              </a:rPr>
              <a:t>el</a:t>
            </a:r>
            <a:r>
              <a:rPr sz="900" spc="110" dirty="0">
                <a:latin typeface="Comic Sans MS"/>
                <a:cs typeface="Comic Sans MS"/>
              </a:rPr>
              <a:t> </a:t>
            </a:r>
            <a:r>
              <a:rPr sz="900" spc="-5" dirty="0">
                <a:latin typeface="Comic Sans MS"/>
                <a:cs typeface="Comic Sans MS"/>
              </a:rPr>
              <a:t>cual</a:t>
            </a:r>
            <a:r>
              <a:rPr sz="900" spc="105" dirty="0">
                <a:latin typeface="Comic Sans MS"/>
                <a:cs typeface="Comic Sans MS"/>
              </a:rPr>
              <a:t> </a:t>
            </a:r>
            <a:r>
              <a:rPr sz="900" spc="-5" dirty="0">
                <a:latin typeface="Comic Sans MS"/>
                <a:cs typeface="Comic Sans MS"/>
              </a:rPr>
              <a:t>el</a:t>
            </a:r>
            <a:r>
              <a:rPr sz="900" spc="105" dirty="0">
                <a:latin typeface="Comic Sans MS"/>
                <a:cs typeface="Comic Sans MS"/>
              </a:rPr>
              <a:t> </a:t>
            </a:r>
            <a:r>
              <a:rPr sz="900" spc="-5" dirty="0">
                <a:latin typeface="Comic Sans MS"/>
                <a:cs typeface="Comic Sans MS"/>
              </a:rPr>
              <a:t>daño</a:t>
            </a:r>
            <a:r>
              <a:rPr sz="900" spc="110" dirty="0">
                <a:latin typeface="Comic Sans MS"/>
                <a:cs typeface="Comic Sans MS"/>
              </a:rPr>
              <a:t> </a:t>
            </a:r>
            <a:r>
              <a:rPr sz="900" spc="-5" dirty="0">
                <a:latin typeface="Comic Sans MS"/>
                <a:cs typeface="Comic Sans MS"/>
              </a:rPr>
              <a:t>del</a:t>
            </a:r>
            <a:r>
              <a:rPr sz="900" spc="105" dirty="0">
                <a:latin typeface="Comic Sans MS"/>
                <a:cs typeface="Comic Sans MS"/>
              </a:rPr>
              <a:t> </a:t>
            </a:r>
            <a:r>
              <a:rPr sz="900" spc="-5" dirty="0">
                <a:latin typeface="Comic Sans MS"/>
                <a:cs typeface="Comic Sans MS"/>
              </a:rPr>
              <a:t>rotor</a:t>
            </a:r>
            <a:r>
              <a:rPr sz="900" spc="105" dirty="0">
                <a:latin typeface="Comic Sans MS"/>
                <a:cs typeface="Comic Sans MS"/>
              </a:rPr>
              <a:t> </a:t>
            </a:r>
            <a:r>
              <a:rPr sz="900" spc="-5" dirty="0">
                <a:latin typeface="Comic Sans MS"/>
                <a:cs typeface="Comic Sans MS"/>
              </a:rPr>
              <a:t>ocurre</a:t>
            </a:r>
            <a:r>
              <a:rPr sz="900" spc="110" dirty="0">
                <a:latin typeface="Comic Sans MS"/>
                <a:cs typeface="Comic Sans MS"/>
              </a:rPr>
              <a:t> </a:t>
            </a:r>
            <a:r>
              <a:rPr sz="900" spc="-5" dirty="0">
                <a:latin typeface="Comic Sans MS"/>
                <a:cs typeface="Comic Sans MS"/>
              </a:rPr>
              <a:t>puede</a:t>
            </a:r>
            <a:r>
              <a:rPr sz="900" spc="105" dirty="0">
                <a:latin typeface="Comic Sans MS"/>
                <a:cs typeface="Comic Sans MS"/>
              </a:rPr>
              <a:t> </a:t>
            </a:r>
            <a:r>
              <a:rPr sz="900" spc="-5" dirty="0">
                <a:latin typeface="Comic Sans MS"/>
                <a:cs typeface="Comic Sans MS"/>
              </a:rPr>
              <a:t>ser</a:t>
            </a:r>
            <a:endParaRPr sz="900">
              <a:latin typeface="Comic Sans MS"/>
              <a:cs typeface="Comic Sans MS"/>
            </a:endParaRPr>
          </a:p>
        </p:txBody>
      </p:sp>
      <p:sp>
        <p:nvSpPr>
          <p:cNvPr id="12" name="object 12"/>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13" name="object 13"/>
          <p:cNvSpPr txBox="1"/>
          <p:nvPr/>
        </p:nvSpPr>
        <p:spPr>
          <a:xfrm>
            <a:off x="5942153" y="9166025"/>
            <a:ext cx="3333115" cy="444500"/>
          </a:xfrm>
          <a:prstGeom prst="rect">
            <a:avLst/>
          </a:prstGeom>
        </p:spPr>
        <p:txBody>
          <a:bodyPr vert="horz" wrap="square" lIns="0" tIns="24130" rIns="0" bIns="0" rtlCol="0">
            <a:spAutoFit/>
          </a:bodyPr>
          <a:lstStyle/>
          <a:p>
            <a:pPr marL="12700">
              <a:spcBef>
                <a:spcPts val="190"/>
              </a:spcBef>
            </a:pPr>
            <a:r>
              <a:rPr sz="900" spc="-5" dirty="0">
                <a:latin typeface="Comic Sans MS"/>
                <a:cs typeface="Comic Sans MS"/>
              </a:rPr>
              <a:t>frecuente</a:t>
            </a:r>
            <a:r>
              <a:rPr sz="900" spc="350" dirty="0">
                <a:latin typeface="Comic Sans MS"/>
                <a:cs typeface="Comic Sans MS"/>
              </a:rPr>
              <a:t> </a:t>
            </a:r>
            <a:r>
              <a:rPr sz="900" spc="-5" dirty="0">
                <a:latin typeface="Comic Sans MS"/>
                <a:cs typeface="Comic Sans MS"/>
              </a:rPr>
              <a:t>de</a:t>
            </a:r>
            <a:r>
              <a:rPr sz="900" spc="355" dirty="0">
                <a:latin typeface="Comic Sans MS"/>
                <a:cs typeface="Comic Sans MS"/>
              </a:rPr>
              <a:t> </a:t>
            </a:r>
            <a:r>
              <a:rPr sz="900" spc="-5" dirty="0">
                <a:latin typeface="Comic Sans MS"/>
                <a:cs typeface="Comic Sans MS"/>
              </a:rPr>
              <a:t>la</a:t>
            </a:r>
            <a:r>
              <a:rPr sz="900" spc="360" dirty="0">
                <a:latin typeface="Comic Sans MS"/>
                <a:cs typeface="Comic Sans MS"/>
              </a:rPr>
              <a:t> </a:t>
            </a:r>
            <a:r>
              <a:rPr sz="900" spc="-5" dirty="0">
                <a:latin typeface="Comic Sans MS"/>
                <a:cs typeface="Comic Sans MS"/>
              </a:rPr>
              <a:t>energización</a:t>
            </a:r>
            <a:r>
              <a:rPr sz="900" spc="360" dirty="0">
                <a:latin typeface="Comic Sans MS"/>
                <a:cs typeface="Comic Sans MS"/>
              </a:rPr>
              <a:t> </a:t>
            </a:r>
            <a:r>
              <a:rPr sz="900" spc="-5" dirty="0">
                <a:latin typeface="Comic Sans MS"/>
                <a:cs typeface="Comic Sans MS"/>
              </a:rPr>
              <a:t>inadvertida</a:t>
            </a:r>
            <a:r>
              <a:rPr sz="900" spc="360" dirty="0">
                <a:latin typeface="Comic Sans MS"/>
                <a:cs typeface="Comic Sans MS"/>
              </a:rPr>
              <a:t> </a:t>
            </a:r>
            <a:r>
              <a:rPr sz="900" spc="-5" dirty="0">
                <a:latin typeface="Comic Sans MS"/>
                <a:cs typeface="Comic Sans MS"/>
              </a:rPr>
              <a:t>monofásica.</a:t>
            </a:r>
            <a:endParaRPr sz="900">
              <a:latin typeface="Comic Sans MS"/>
              <a:cs typeface="Comic Sans MS"/>
            </a:endParaRPr>
          </a:p>
          <a:p>
            <a:pPr marL="12700">
              <a:spcBef>
                <a:spcPts val="915"/>
              </a:spcBef>
            </a:pPr>
            <a:r>
              <a:rPr sz="1000" spc="-5" dirty="0">
                <a:latin typeface="Arial MT"/>
                <a:cs typeface="Arial MT"/>
              </a:rPr>
              <a:t>T</a:t>
            </a:r>
            <a:r>
              <a:rPr sz="800" spc="-5" dirty="0">
                <a:latin typeface="Arial MT"/>
                <a:cs typeface="Arial MT"/>
              </a:rPr>
              <a:t>UTORIAL</a:t>
            </a:r>
            <a:r>
              <a:rPr sz="800" dirty="0">
                <a:latin typeface="Arial MT"/>
                <a:cs typeface="Arial MT"/>
              </a:rPr>
              <a:t> </a:t>
            </a:r>
            <a:r>
              <a:rPr sz="800" spc="-5" dirty="0">
                <a:latin typeface="Arial MT"/>
                <a:cs typeface="Arial MT"/>
              </a:rPr>
              <a:t>DE</a:t>
            </a:r>
            <a:r>
              <a:rPr sz="800" dirty="0">
                <a:latin typeface="Arial MT"/>
                <a:cs typeface="Arial MT"/>
              </a:rPr>
              <a:t> </a:t>
            </a:r>
            <a:r>
              <a:rPr sz="1000" spc="-5" dirty="0">
                <a:latin typeface="Arial MT"/>
                <a:cs typeface="Arial MT"/>
              </a:rPr>
              <a:t>P</a:t>
            </a:r>
            <a:r>
              <a:rPr sz="800" spc="-5" dirty="0">
                <a:latin typeface="Arial MT"/>
                <a:cs typeface="Arial MT"/>
              </a:rPr>
              <a:t>ROTECCIONES</a:t>
            </a:r>
            <a:r>
              <a:rPr sz="800" dirty="0">
                <a:latin typeface="Arial MT"/>
                <a:cs typeface="Arial MT"/>
              </a:rPr>
              <a:t> </a:t>
            </a:r>
            <a:r>
              <a:rPr sz="800" spc="-5" dirty="0">
                <a:latin typeface="Arial MT"/>
                <a:cs typeface="Arial MT"/>
              </a:rPr>
              <a:t>DE</a:t>
            </a:r>
            <a:r>
              <a:rPr sz="800" dirty="0">
                <a:latin typeface="Arial MT"/>
                <a:cs typeface="Arial MT"/>
              </a:rPr>
              <a:t> </a:t>
            </a:r>
            <a:r>
              <a:rPr sz="1000" spc="-5" dirty="0">
                <a:latin typeface="Arial MT"/>
                <a:cs typeface="Arial MT"/>
              </a:rPr>
              <a:t>G</a:t>
            </a:r>
            <a:r>
              <a:rPr sz="800" spc="-5" dirty="0">
                <a:latin typeface="Arial MT"/>
                <a:cs typeface="Arial MT"/>
              </a:rPr>
              <a:t>ENERADORES</a:t>
            </a:r>
            <a:r>
              <a:rPr sz="800" dirty="0">
                <a:latin typeface="Arial MT"/>
                <a:cs typeface="Arial MT"/>
              </a:rPr>
              <a:t> </a:t>
            </a:r>
            <a:r>
              <a:rPr sz="1000" spc="-5" dirty="0">
                <a:latin typeface="Arial MT"/>
                <a:cs typeface="Arial MT"/>
              </a:rPr>
              <a:t>S</a:t>
            </a:r>
            <a:r>
              <a:rPr sz="800" spc="-5" dirty="0">
                <a:latin typeface="Arial MT"/>
                <a:cs typeface="Arial MT"/>
              </a:rPr>
              <a:t>INCRÓNICOS</a:t>
            </a:r>
            <a:endParaRPr sz="800">
              <a:latin typeface="Arial MT"/>
              <a:cs typeface="Arial MT"/>
            </a:endParaRPr>
          </a:p>
        </p:txBody>
      </p:sp>
      <p:sp>
        <p:nvSpPr>
          <p:cNvPr id="14" name="object 14"/>
          <p:cNvSpPr txBox="1"/>
          <p:nvPr/>
        </p:nvSpPr>
        <p:spPr>
          <a:xfrm>
            <a:off x="9425473" y="9234538"/>
            <a:ext cx="3090545" cy="376555"/>
          </a:xfrm>
          <a:prstGeom prst="rect">
            <a:avLst/>
          </a:prstGeom>
        </p:spPr>
        <p:txBody>
          <a:bodyPr vert="horz" wrap="square" lIns="0" tIns="24130" rIns="0" bIns="0" rtlCol="0">
            <a:spAutoFit/>
          </a:bodyPr>
          <a:lstStyle/>
          <a:p>
            <a:pPr marL="12700">
              <a:spcBef>
                <a:spcPts val="190"/>
              </a:spcBef>
            </a:pPr>
            <a:r>
              <a:rPr sz="900" spc="-5" dirty="0">
                <a:latin typeface="Comic Sans MS"/>
                <a:cs typeface="Comic Sans MS"/>
              </a:rPr>
              <a:t>calculado</a:t>
            </a:r>
            <a:r>
              <a:rPr sz="900" spc="245" dirty="0">
                <a:latin typeface="Comic Sans MS"/>
                <a:cs typeface="Comic Sans MS"/>
              </a:rPr>
              <a:t> </a:t>
            </a:r>
            <a:r>
              <a:rPr sz="900" spc="-5" dirty="0">
                <a:latin typeface="Comic Sans MS"/>
                <a:cs typeface="Comic Sans MS"/>
              </a:rPr>
              <a:t>aproximadamente</a:t>
            </a:r>
            <a:r>
              <a:rPr sz="900" spc="245" dirty="0">
                <a:latin typeface="Comic Sans MS"/>
                <a:cs typeface="Comic Sans MS"/>
              </a:rPr>
              <a:t> </a:t>
            </a:r>
            <a:r>
              <a:rPr sz="900" spc="-5" dirty="0">
                <a:latin typeface="Comic Sans MS"/>
                <a:cs typeface="Comic Sans MS"/>
              </a:rPr>
              <a:t>usando</a:t>
            </a:r>
            <a:r>
              <a:rPr sz="900" spc="245" dirty="0">
                <a:latin typeface="Comic Sans MS"/>
                <a:cs typeface="Comic Sans MS"/>
              </a:rPr>
              <a:t> </a:t>
            </a:r>
            <a:r>
              <a:rPr sz="900" spc="-5" dirty="0">
                <a:latin typeface="Comic Sans MS"/>
                <a:cs typeface="Comic Sans MS"/>
              </a:rPr>
              <a:t>la</a:t>
            </a:r>
            <a:r>
              <a:rPr sz="900" spc="250" dirty="0">
                <a:latin typeface="Comic Sans MS"/>
                <a:cs typeface="Comic Sans MS"/>
              </a:rPr>
              <a:t> </a:t>
            </a:r>
            <a:r>
              <a:rPr sz="900" spc="-5" dirty="0">
                <a:latin typeface="Comic Sans MS"/>
                <a:cs typeface="Comic Sans MS"/>
              </a:rPr>
              <a:t>ecuación</a:t>
            </a:r>
            <a:r>
              <a:rPr sz="900" spc="225" dirty="0">
                <a:latin typeface="Comic Sans MS"/>
                <a:cs typeface="Comic Sans MS"/>
              </a:rPr>
              <a:t> </a:t>
            </a:r>
            <a:r>
              <a:rPr sz="900" spc="-5" dirty="0">
                <a:latin typeface="Comic Sans MS"/>
                <a:cs typeface="Comic Sans MS"/>
              </a:rPr>
              <a:t>para</a:t>
            </a:r>
            <a:r>
              <a:rPr sz="900" spc="240" dirty="0">
                <a:latin typeface="Comic Sans MS"/>
                <a:cs typeface="Comic Sans MS"/>
              </a:rPr>
              <a:t> </a:t>
            </a:r>
            <a:r>
              <a:rPr sz="900" spc="-5" dirty="0">
                <a:latin typeface="Comic Sans MS"/>
                <a:cs typeface="Comic Sans MS"/>
              </a:rPr>
              <a:t>la</a:t>
            </a:r>
            <a:endParaRPr sz="900">
              <a:latin typeface="Comic Sans MS"/>
              <a:cs typeface="Comic Sans MS"/>
            </a:endParaRPr>
          </a:p>
          <a:p>
            <a:pPr marR="581660" algn="r">
              <a:spcBef>
                <a:spcPts val="375"/>
              </a:spcBef>
            </a:pPr>
            <a:r>
              <a:rPr sz="1000" spc="-5" dirty="0">
                <a:latin typeface="Times New Roman"/>
                <a:cs typeface="Times New Roman"/>
              </a:rPr>
              <a:t>69</a:t>
            </a:r>
            <a:endParaRPr sz="1000">
              <a:latin typeface="Times New Roman"/>
              <a:cs typeface="Times New Roman"/>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90" y="899262"/>
            <a:ext cx="3052445"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capacidad</a:t>
            </a:r>
            <a:r>
              <a:rPr sz="900" spc="290" dirty="0">
                <a:latin typeface="Comic Sans MS"/>
                <a:cs typeface="Comic Sans MS"/>
              </a:rPr>
              <a:t> </a:t>
            </a:r>
            <a:r>
              <a:rPr sz="900" spc="-5" dirty="0">
                <a:latin typeface="Comic Sans MS"/>
                <a:cs typeface="Comic Sans MS"/>
              </a:rPr>
              <a:t>de</a:t>
            </a:r>
            <a:r>
              <a:rPr sz="900" spc="290" dirty="0">
                <a:latin typeface="Comic Sans MS"/>
                <a:cs typeface="Comic Sans MS"/>
              </a:rPr>
              <a:t> </a:t>
            </a:r>
            <a:r>
              <a:rPr sz="900" spc="-5" dirty="0">
                <a:latin typeface="Comic Sans MS"/>
                <a:cs typeface="Comic Sans MS"/>
              </a:rPr>
              <a:t>secuencia</a:t>
            </a:r>
            <a:r>
              <a:rPr sz="900" spc="295" dirty="0">
                <a:latin typeface="Comic Sans MS"/>
                <a:cs typeface="Comic Sans MS"/>
              </a:rPr>
              <a:t> </a:t>
            </a:r>
            <a:r>
              <a:rPr sz="900" spc="-5" dirty="0">
                <a:latin typeface="Comic Sans MS"/>
                <a:cs typeface="Comic Sans MS"/>
              </a:rPr>
              <a:t>negativa</a:t>
            </a:r>
            <a:r>
              <a:rPr sz="900" spc="290" dirty="0">
                <a:latin typeface="Comic Sans MS"/>
                <a:cs typeface="Comic Sans MS"/>
              </a:rPr>
              <a:t> </a:t>
            </a:r>
            <a:r>
              <a:rPr sz="900" spc="-5" dirty="0">
                <a:latin typeface="Comic Sans MS"/>
                <a:cs typeface="Comic Sans MS"/>
              </a:rPr>
              <a:t>de</a:t>
            </a:r>
            <a:r>
              <a:rPr sz="900" spc="290" dirty="0">
                <a:latin typeface="Comic Sans MS"/>
                <a:cs typeface="Comic Sans MS"/>
              </a:rPr>
              <a:t> </a:t>
            </a:r>
            <a:r>
              <a:rPr sz="900" spc="-5" dirty="0">
                <a:latin typeface="Comic Sans MS"/>
                <a:cs typeface="Comic Sans MS"/>
              </a:rPr>
              <a:t>corto</a:t>
            </a:r>
            <a:r>
              <a:rPr sz="900" spc="280" dirty="0">
                <a:latin typeface="Comic Sans MS"/>
                <a:cs typeface="Comic Sans MS"/>
              </a:rPr>
              <a:t> </a:t>
            </a:r>
            <a:r>
              <a:rPr sz="900" spc="-5" dirty="0">
                <a:latin typeface="Comic Sans MS"/>
                <a:cs typeface="Comic Sans MS"/>
              </a:rPr>
              <a:t>tiempo</a:t>
            </a:r>
            <a:r>
              <a:rPr sz="900" spc="290" dirty="0">
                <a:latin typeface="Comic Sans MS"/>
                <a:cs typeface="Comic Sans MS"/>
              </a:rPr>
              <a:t> </a:t>
            </a:r>
            <a:r>
              <a:rPr sz="900" spc="-5" dirty="0">
                <a:latin typeface="Comic Sans MS"/>
                <a:cs typeface="Comic Sans MS"/>
              </a:rPr>
              <a:t>del</a:t>
            </a:r>
            <a:endParaRPr sz="900">
              <a:latin typeface="Comic Sans MS"/>
              <a:cs typeface="Comic Sans MS"/>
            </a:endParaRPr>
          </a:p>
        </p:txBody>
      </p:sp>
      <p:sp>
        <p:nvSpPr>
          <p:cNvPr id="3" name="object 3"/>
          <p:cNvSpPr txBox="1"/>
          <p:nvPr/>
        </p:nvSpPr>
        <p:spPr>
          <a:xfrm>
            <a:off x="5916790" y="1085159"/>
            <a:ext cx="3103245" cy="197490"/>
          </a:xfrm>
          <a:prstGeom prst="rect">
            <a:avLst/>
          </a:prstGeom>
        </p:spPr>
        <p:txBody>
          <a:bodyPr vert="horz" wrap="square" lIns="0" tIns="12700" rIns="0" bIns="0" rtlCol="0">
            <a:spAutoFit/>
          </a:bodyPr>
          <a:lstStyle/>
          <a:p>
            <a:pPr marL="38100">
              <a:spcBef>
                <a:spcPts val="100"/>
              </a:spcBef>
              <a:tabLst>
                <a:tab pos="1464310" algn="l"/>
              </a:tabLst>
            </a:pPr>
            <a:r>
              <a:rPr sz="900" spc="-5" dirty="0">
                <a:latin typeface="Comic Sans MS"/>
                <a:cs typeface="Comic Sans MS"/>
              </a:rPr>
              <a:t>generador</a:t>
            </a:r>
            <a:r>
              <a:rPr sz="900" spc="365" dirty="0">
                <a:latin typeface="Comic Sans MS"/>
                <a:cs typeface="Comic Sans MS"/>
              </a:rPr>
              <a:t> </a:t>
            </a:r>
            <a:r>
              <a:rPr sz="1200" spc="-10" dirty="0">
                <a:latin typeface="Comic Sans MS"/>
                <a:cs typeface="Comic Sans MS"/>
              </a:rPr>
              <a:t>I</a:t>
            </a:r>
            <a:r>
              <a:rPr sz="1500" spc="-15" baseline="30555" dirty="0">
                <a:latin typeface="Comic Sans MS"/>
                <a:cs typeface="Comic Sans MS"/>
              </a:rPr>
              <a:t>2</a:t>
            </a:r>
            <a:r>
              <a:rPr sz="1500" spc="97" baseline="30555" dirty="0">
                <a:latin typeface="Comic Sans MS"/>
                <a:cs typeface="Comic Sans MS"/>
              </a:rPr>
              <a:t> </a:t>
            </a:r>
            <a:r>
              <a:rPr sz="1200" spc="-5" dirty="0">
                <a:latin typeface="Comic Sans MS"/>
                <a:cs typeface="Comic Sans MS"/>
              </a:rPr>
              <a:t>t</a:t>
            </a:r>
            <a:r>
              <a:rPr sz="1200" spc="-60" dirty="0">
                <a:latin typeface="Comic Sans MS"/>
                <a:cs typeface="Comic Sans MS"/>
              </a:rPr>
              <a:t> </a:t>
            </a:r>
            <a:r>
              <a:rPr sz="1200" spc="-5" dirty="0">
                <a:latin typeface="Symbol"/>
                <a:cs typeface="Symbol"/>
              </a:rPr>
              <a:t></a:t>
            </a:r>
            <a:r>
              <a:rPr sz="1200" spc="245" dirty="0">
                <a:latin typeface="Times New Roman"/>
                <a:cs typeface="Times New Roman"/>
              </a:rPr>
              <a:t> </a:t>
            </a:r>
            <a:r>
              <a:rPr sz="1200" spc="-5" dirty="0">
                <a:latin typeface="Comic Sans MS"/>
                <a:cs typeface="Comic Sans MS"/>
              </a:rPr>
              <a:t>K</a:t>
            </a:r>
            <a:r>
              <a:rPr sz="1200" spc="-95" dirty="0">
                <a:latin typeface="Comic Sans MS"/>
                <a:cs typeface="Comic Sans MS"/>
              </a:rPr>
              <a:t> </a:t>
            </a:r>
            <a:r>
              <a:rPr sz="900" spc="-5" dirty="0">
                <a:latin typeface="Comic Sans MS"/>
                <a:cs typeface="Comic Sans MS"/>
              </a:rPr>
              <a:t>.	Cuando</a:t>
            </a:r>
            <a:r>
              <a:rPr sz="900" spc="220" dirty="0">
                <a:latin typeface="Comic Sans MS"/>
                <a:cs typeface="Comic Sans MS"/>
              </a:rPr>
              <a:t> </a:t>
            </a:r>
            <a:r>
              <a:rPr sz="900" spc="-5" dirty="0">
                <a:latin typeface="Comic Sans MS"/>
                <a:cs typeface="Comic Sans MS"/>
              </a:rPr>
              <a:t>la</a:t>
            </a:r>
            <a:r>
              <a:rPr sz="900" spc="200" dirty="0">
                <a:latin typeface="Comic Sans MS"/>
                <a:cs typeface="Comic Sans MS"/>
              </a:rPr>
              <a:t> </a:t>
            </a:r>
            <a:r>
              <a:rPr sz="900" spc="-5" dirty="0">
                <a:latin typeface="Comic Sans MS"/>
                <a:cs typeface="Comic Sans MS"/>
              </a:rPr>
              <a:t>máquina</a:t>
            </a:r>
            <a:r>
              <a:rPr sz="900" spc="204" dirty="0">
                <a:latin typeface="Comic Sans MS"/>
                <a:cs typeface="Comic Sans MS"/>
              </a:rPr>
              <a:t> </a:t>
            </a:r>
            <a:r>
              <a:rPr sz="900" spc="-5" dirty="0">
                <a:latin typeface="Comic Sans MS"/>
                <a:cs typeface="Comic Sans MS"/>
              </a:rPr>
              <a:t>está</a:t>
            </a:r>
            <a:r>
              <a:rPr sz="900" spc="210" dirty="0">
                <a:latin typeface="Comic Sans MS"/>
                <a:cs typeface="Comic Sans MS"/>
              </a:rPr>
              <a:t> </a:t>
            </a:r>
            <a:r>
              <a:rPr sz="900" spc="-5" dirty="0">
                <a:latin typeface="Comic Sans MS"/>
                <a:cs typeface="Comic Sans MS"/>
              </a:rPr>
              <a:t>en</a:t>
            </a:r>
            <a:r>
              <a:rPr sz="900" spc="204" dirty="0">
                <a:latin typeface="Comic Sans MS"/>
                <a:cs typeface="Comic Sans MS"/>
              </a:rPr>
              <a:t> </a:t>
            </a:r>
            <a:r>
              <a:rPr sz="900" spc="-5" dirty="0">
                <a:latin typeface="Comic Sans MS"/>
                <a:cs typeface="Comic Sans MS"/>
              </a:rPr>
              <a:t>o</a:t>
            </a:r>
            <a:endParaRPr sz="900">
              <a:latin typeface="Comic Sans MS"/>
              <a:cs typeface="Comic Sans MS"/>
            </a:endParaRPr>
          </a:p>
        </p:txBody>
      </p:sp>
      <p:sp>
        <p:nvSpPr>
          <p:cNvPr id="4" name="object 4"/>
          <p:cNvSpPr txBox="1"/>
          <p:nvPr/>
        </p:nvSpPr>
        <p:spPr>
          <a:xfrm>
            <a:off x="5916769" y="1134704"/>
            <a:ext cx="3105785" cy="3532376"/>
          </a:xfrm>
          <a:prstGeom prst="rect">
            <a:avLst/>
          </a:prstGeom>
        </p:spPr>
        <p:txBody>
          <a:bodyPr vert="horz" wrap="square" lIns="0" tIns="32384" rIns="0" bIns="0" rtlCol="0">
            <a:spAutoFit/>
          </a:bodyPr>
          <a:lstStyle/>
          <a:p>
            <a:pPr marL="726440">
              <a:spcBef>
                <a:spcPts val="254"/>
              </a:spcBef>
            </a:pPr>
            <a:r>
              <a:rPr sz="1000" spc="-5" dirty="0">
                <a:latin typeface="Comic Sans MS"/>
                <a:cs typeface="Comic Sans MS"/>
              </a:rPr>
              <a:t>2</a:t>
            </a:r>
            <a:endParaRPr sz="1000">
              <a:latin typeface="Comic Sans MS"/>
              <a:cs typeface="Comic Sans MS"/>
            </a:endParaRPr>
          </a:p>
          <a:p>
            <a:pPr marL="38100" marR="30480" algn="just">
              <a:lnSpc>
                <a:spcPts val="1250"/>
              </a:lnSpc>
              <a:spcBef>
                <a:spcPts val="45"/>
              </a:spcBef>
            </a:pPr>
            <a:r>
              <a:rPr sz="900" spc="-5" dirty="0">
                <a:latin typeface="Comic Sans MS"/>
                <a:cs typeface="Comic Sans MS"/>
              </a:rPr>
              <a:t>cerca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reposo</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es</a:t>
            </a:r>
            <a:r>
              <a:rPr sz="900" spc="254" dirty="0">
                <a:latin typeface="Comic Sans MS"/>
                <a:cs typeface="Comic Sans MS"/>
              </a:rPr>
              <a:t> </a:t>
            </a:r>
            <a:r>
              <a:rPr sz="900" spc="-5" dirty="0">
                <a:latin typeface="Comic Sans MS"/>
                <a:cs typeface="Comic Sans MS"/>
              </a:rPr>
              <a:t>energizado</a:t>
            </a:r>
            <a:r>
              <a:rPr sz="900" spc="260" dirty="0">
                <a:latin typeface="Comic Sans MS"/>
                <a:cs typeface="Comic Sans MS"/>
              </a:rPr>
              <a:t> </a:t>
            </a:r>
            <a:r>
              <a:rPr sz="900" spc="-5" dirty="0">
                <a:latin typeface="Comic Sans MS"/>
                <a:cs typeface="Comic Sans MS"/>
              </a:rPr>
              <a:t>inadvertidamente </a:t>
            </a:r>
            <a:r>
              <a:rPr sz="900" dirty="0">
                <a:latin typeface="Comic Sans MS"/>
                <a:cs typeface="Comic Sans MS"/>
              </a:rPr>
              <a:t> </a:t>
            </a:r>
            <a:r>
              <a:rPr sz="900" spc="-5" dirty="0">
                <a:latin typeface="Comic Sans MS"/>
                <a:cs typeface="Comic Sans MS"/>
              </a:rPr>
              <a:t>desde una fuente trifásica o monofásica, el valor de </a:t>
            </a:r>
            <a:r>
              <a:rPr sz="900" dirty="0">
                <a:latin typeface="Comic Sans MS"/>
                <a:cs typeface="Comic Sans MS"/>
              </a:rPr>
              <a:t>I</a:t>
            </a:r>
            <a:r>
              <a:rPr sz="900" baseline="-13888" dirty="0">
                <a:latin typeface="Comic Sans MS"/>
                <a:cs typeface="Comic Sans MS"/>
              </a:rPr>
              <a:t>2 </a:t>
            </a:r>
            <a:r>
              <a:rPr sz="900" spc="7" baseline="-13888" dirty="0">
                <a:latin typeface="Comic Sans MS"/>
                <a:cs typeface="Comic Sans MS"/>
              </a:rPr>
              <a:t> </a:t>
            </a:r>
            <a:r>
              <a:rPr sz="900" spc="-5" dirty="0">
                <a:latin typeface="Comic Sans MS"/>
                <a:cs typeface="Comic Sans MS"/>
              </a:rPr>
              <a:t>usada en esta fórmula es la magnitud en por unidad de la </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fase</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fluyendo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los </a:t>
            </a:r>
            <a:r>
              <a:rPr sz="900" dirty="0">
                <a:latin typeface="Comic Sans MS"/>
                <a:cs typeface="Comic Sans MS"/>
              </a:rPr>
              <a:t> </a:t>
            </a:r>
            <a:r>
              <a:rPr sz="900" spc="-5" dirty="0">
                <a:latin typeface="Comic Sans MS"/>
                <a:cs typeface="Comic Sans MS"/>
              </a:rPr>
              <a:t>devanados de la máquina.</a:t>
            </a:r>
            <a:r>
              <a:rPr sz="900" dirty="0">
                <a:latin typeface="Comic Sans MS"/>
                <a:cs typeface="Comic Sans MS"/>
              </a:rPr>
              <a:t> </a:t>
            </a:r>
            <a:r>
              <a:rPr sz="900" spc="-5" dirty="0">
                <a:latin typeface="Comic Sans MS"/>
                <a:cs typeface="Comic Sans MS"/>
              </a:rPr>
              <a:t>Si el generador es energizado </a:t>
            </a:r>
            <a:r>
              <a:rPr sz="900" dirty="0">
                <a:latin typeface="Comic Sans MS"/>
                <a:cs typeface="Comic Sans MS"/>
              </a:rPr>
              <a:t> </a:t>
            </a:r>
            <a:r>
              <a:rPr sz="900" spc="-5" dirty="0">
                <a:latin typeface="Comic Sans MS"/>
                <a:cs typeface="Comic Sans MS"/>
              </a:rPr>
              <a:t>desde una fuente monofásica en o cerca de la velocidad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sincronismo,</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usada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componente</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circuitos </a:t>
            </a:r>
            <a:r>
              <a:rPr sz="900" dirty="0">
                <a:latin typeface="Comic Sans MS"/>
                <a:cs typeface="Comic Sans MS"/>
              </a:rPr>
              <a:t> </a:t>
            </a:r>
            <a:r>
              <a:rPr sz="900" spc="-5" dirty="0">
                <a:latin typeface="Comic Sans MS"/>
                <a:cs typeface="Comic Sans MS"/>
              </a:rPr>
              <a:t>equivalentes</a:t>
            </a:r>
            <a:r>
              <a:rPr sz="900" spc="190" dirty="0">
                <a:latin typeface="Comic Sans MS"/>
                <a:cs typeface="Comic Sans MS"/>
              </a:rPr>
              <a:t> </a:t>
            </a:r>
            <a:r>
              <a:rPr sz="900" spc="-5" dirty="0">
                <a:latin typeface="Comic Sans MS"/>
                <a:cs typeface="Comic Sans MS"/>
              </a:rPr>
              <a:t>en</a:t>
            </a:r>
            <a:r>
              <a:rPr sz="900" spc="190" dirty="0">
                <a:latin typeface="Comic Sans MS"/>
                <a:cs typeface="Comic Sans MS"/>
              </a:rPr>
              <a:t> </a:t>
            </a:r>
            <a:r>
              <a:rPr sz="900" spc="-5" dirty="0">
                <a:latin typeface="Comic Sans MS"/>
                <a:cs typeface="Comic Sans MS"/>
              </a:rPr>
              <a:t>el</a:t>
            </a:r>
            <a:r>
              <a:rPr sz="900" spc="190" dirty="0">
                <a:latin typeface="Comic Sans MS"/>
                <a:cs typeface="Comic Sans MS"/>
              </a:rPr>
              <a:t> </a:t>
            </a:r>
            <a:r>
              <a:rPr sz="900" spc="-5" dirty="0">
                <a:latin typeface="Comic Sans MS"/>
                <a:cs typeface="Comic Sans MS"/>
              </a:rPr>
              <a:t>Apéndice</a:t>
            </a:r>
            <a:r>
              <a:rPr sz="900" spc="195" dirty="0">
                <a:latin typeface="Comic Sans MS"/>
                <a:cs typeface="Comic Sans MS"/>
              </a:rPr>
              <a:t> </a:t>
            </a:r>
            <a:r>
              <a:rPr sz="900" spc="-5" dirty="0">
                <a:latin typeface="Comic Sans MS"/>
                <a:cs typeface="Comic Sans MS"/>
              </a:rPr>
              <a:t>I</a:t>
            </a:r>
            <a:r>
              <a:rPr sz="900" spc="190" dirty="0">
                <a:latin typeface="Comic Sans MS"/>
                <a:cs typeface="Comic Sans MS"/>
              </a:rPr>
              <a:t> </a:t>
            </a:r>
            <a:r>
              <a:rPr sz="900" spc="-5" dirty="0">
                <a:latin typeface="Comic Sans MS"/>
                <a:cs typeface="Comic Sans MS"/>
              </a:rPr>
              <a:t>y</a:t>
            </a:r>
            <a:r>
              <a:rPr sz="900" spc="195" dirty="0">
                <a:latin typeface="Comic Sans MS"/>
                <a:cs typeface="Comic Sans MS"/>
              </a:rPr>
              <a:t> </a:t>
            </a:r>
            <a:r>
              <a:rPr sz="900" spc="-5" dirty="0">
                <a:latin typeface="Comic Sans MS"/>
                <a:cs typeface="Comic Sans MS"/>
              </a:rPr>
              <a:t>II</a:t>
            </a:r>
            <a:r>
              <a:rPr sz="900" spc="195" dirty="0">
                <a:latin typeface="Comic Sans MS"/>
                <a:cs typeface="Comic Sans MS"/>
              </a:rPr>
              <a:t> </a:t>
            </a:r>
            <a:r>
              <a:rPr sz="900" spc="-5" dirty="0">
                <a:latin typeface="Comic Sans MS"/>
                <a:cs typeface="Comic Sans MS"/>
              </a:rPr>
              <a:t>pueden</a:t>
            </a:r>
            <a:r>
              <a:rPr sz="900" spc="190" dirty="0">
                <a:latin typeface="Comic Sans MS"/>
                <a:cs typeface="Comic Sans MS"/>
              </a:rPr>
              <a:t> </a:t>
            </a:r>
            <a:r>
              <a:rPr sz="900" spc="-5" dirty="0">
                <a:latin typeface="Comic Sans MS"/>
                <a:cs typeface="Comic Sans MS"/>
              </a:rPr>
              <a:t>ser</a:t>
            </a:r>
            <a:r>
              <a:rPr sz="900" spc="185" dirty="0">
                <a:latin typeface="Comic Sans MS"/>
                <a:cs typeface="Comic Sans MS"/>
              </a:rPr>
              <a:t> </a:t>
            </a:r>
            <a:r>
              <a:rPr sz="900" spc="-5" dirty="0">
                <a:latin typeface="Comic Sans MS"/>
                <a:cs typeface="Comic Sans MS"/>
              </a:rPr>
              <a:t>usados </a:t>
            </a:r>
            <a:r>
              <a:rPr sz="900" spc="-254"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determinar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valor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estas </a:t>
            </a:r>
            <a:r>
              <a:rPr sz="900" dirty="0">
                <a:latin typeface="Comic Sans MS"/>
                <a:cs typeface="Comic Sans MS"/>
              </a:rPr>
              <a:t> </a:t>
            </a:r>
            <a:r>
              <a:rPr sz="900" spc="-5" dirty="0">
                <a:latin typeface="Comic Sans MS"/>
                <a:cs typeface="Comic Sans MS"/>
              </a:rPr>
              <a:t>situaciones.</a:t>
            </a:r>
            <a:endParaRPr sz="900">
              <a:latin typeface="Comic Sans MS"/>
              <a:cs typeface="Comic Sans MS"/>
            </a:endParaRPr>
          </a:p>
          <a:p>
            <a:pPr marL="38100" marR="30480" algn="just">
              <a:lnSpc>
                <a:spcPct val="116100"/>
              </a:lnSpc>
              <a:spcBef>
                <a:spcPts val="565"/>
              </a:spcBef>
            </a:pP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caso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unidades</a:t>
            </a:r>
            <a:r>
              <a:rPr sz="900" dirty="0">
                <a:latin typeface="Comic Sans MS"/>
                <a:cs typeface="Comic Sans MS"/>
              </a:rPr>
              <a:t> </a:t>
            </a:r>
            <a:r>
              <a:rPr sz="900" spc="-5" dirty="0">
                <a:latin typeface="Comic Sans MS"/>
                <a:cs typeface="Comic Sans MS"/>
              </a:rPr>
              <a:t>cross-compound,</a:t>
            </a:r>
            <a:r>
              <a:rPr sz="900" dirty="0">
                <a:latin typeface="Comic Sans MS"/>
                <a:cs typeface="Comic Sans MS"/>
              </a:rPr>
              <a:t> </a:t>
            </a:r>
            <a:r>
              <a:rPr sz="900" spc="-5" dirty="0">
                <a:latin typeface="Comic Sans MS"/>
                <a:cs typeface="Comic Sans MS"/>
              </a:rPr>
              <a:t>campo </a:t>
            </a:r>
            <a:r>
              <a:rPr sz="900" dirty="0">
                <a:latin typeface="Comic Sans MS"/>
                <a:cs typeface="Comic Sans MS"/>
              </a:rPr>
              <a:t> </a:t>
            </a:r>
            <a:r>
              <a:rPr sz="900" spc="-5" dirty="0">
                <a:latin typeface="Comic Sans MS"/>
                <a:cs typeface="Comic Sans MS"/>
              </a:rPr>
              <a:t>suficiente</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aplicado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velocidad</a:t>
            </a:r>
            <a:r>
              <a:rPr sz="900" dirty="0">
                <a:latin typeface="Comic Sans MS"/>
                <a:cs typeface="Comic Sans MS"/>
              </a:rPr>
              <a:t> </a:t>
            </a:r>
            <a:r>
              <a:rPr sz="900" spc="-5" dirty="0">
                <a:latin typeface="Comic Sans MS"/>
                <a:cs typeface="Comic Sans MS"/>
              </a:rPr>
              <a:t>muy</a:t>
            </a:r>
            <a:r>
              <a:rPr sz="900" dirty="0">
                <a:latin typeface="Comic Sans MS"/>
                <a:cs typeface="Comic Sans MS"/>
              </a:rPr>
              <a:t> </a:t>
            </a:r>
            <a:r>
              <a:rPr sz="900" spc="-5" dirty="0">
                <a:latin typeface="Comic Sans MS"/>
                <a:cs typeface="Comic Sans MS"/>
              </a:rPr>
              <a:t>baja</a:t>
            </a:r>
            <a:r>
              <a:rPr sz="900" dirty="0">
                <a:latin typeface="Comic Sans MS"/>
                <a:cs typeface="Comic Sans MS"/>
              </a:rPr>
              <a:t> </a:t>
            </a:r>
            <a:r>
              <a:rPr sz="900" spc="-5" dirty="0">
                <a:latin typeface="Comic Sans MS"/>
                <a:cs typeface="Comic Sans MS"/>
              </a:rPr>
              <a:t>para </a:t>
            </a:r>
            <a:r>
              <a:rPr sz="900" spc="-254" dirty="0">
                <a:latin typeface="Comic Sans MS"/>
                <a:cs typeface="Comic Sans MS"/>
              </a:rPr>
              <a:t> </a:t>
            </a:r>
            <a:r>
              <a:rPr sz="900" spc="-5" dirty="0">
                <a:latin typeface="Comic Sans MS"/>
                <a:cs typeface="Comic Sans MS"/>
              </a:rPr>
              <a:t>mantener</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generadores</a:t>
            </a:r>
            <a:r>
              <a:rPr sz="900" spc="260" dirty="0">
                <a:latin typeface="Comic Sans MS"/>
                <a:cs typeface="Comic Sans MS"/>
              </a:rPr>
              <a:t> </a:t>
            </a:r>
            <a:r>
              <a:rPr sz="900" spc="-5" dirty="0">
                <a:latin typeface="Comic Sans MS"/>
                <a:cs typeface="Comic Sans MS"/>
              </a:rPr>
              <a:t>en</a:t>
            </a:r>
            <a:r>
              <a:rPr sz="900" spc="260" dirty="0">
                <a:latin typeface="Comic Sans MS"/>
                <a:cs typeface="Comic Sans MS"/>
              </a:rPr>
              <a:t> </a:t>
            </a:r>
            <a:r>
              <a:rPr sz="900" spc="-5" dirty="0">
                <a:latin typeface="Comic Sans MS"/>
                <a:cs typeface="Comic Sans MS"/>
              </a:rPr>
              <a:t>sincronismo.</a:t>
            </a:r>
            <a:r>
              <a:rPr sz="900" spc="26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aplicación</a:t>
            </a:r>
            <a:r>
              <a:rPr sz="900" dirty="0">
                <a:latin typeface="Comic Sans MS"/>
                <a:cs typeface="Comic Sans MS"/>
              </a:rPr>
              <a:t> </a:t>
            </a:r>
            <a:r>
              <a:rPr sz="900" spc="-5" dirty="0">
                <a:latin typeface="Comic Sans MS"/>
                <a:cs typeface="Comic Sans MS"/>
              </a:rPr>
              <a:t>inadvertida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trifásica</a:t>
            </a:r>
            <a:r>
              <a:rPr sz="900" dirty="0">
                <a:latin typeface="Comic Sans MS"/>
                <a:cs typeface="Comic Sans MS"/>
              </a:rPr>
              <a:t> </a:t>
            </a:r>
            <a:r>
              <a:rPr sz="900" spc="-5" dirty="0">
                <a:latin typeface="Comic Sans MS"/>
                <a:cs typeface="Comic Sans MS"/>
              </a:rPr>
              <a:t>intentará </a:t>
            </a:r>
            <a:r>
              <a:rPr sz="900" dirty="0">
                <a:latin typeface="Comic Sans MS"/>
                <a:cs typeface="Comic Sans MS"/>
              </a:rPr>
              <a:t> </a:t>
            </a:r>
            <a:r>
              <a:rPr sz="900" spc="-5" dirty="0">
                <a:latin typeface="Comic Sans MS"/>
                <a:cs typeface="Comic Sans MS"/>
              </a:rPr>
              <a:t>arrancar</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ambos</a:t>
            </a:r>
            <a:r>
              <a:rPr sz="900" dirty="0">
                <a:latin typeface="Comic Sans MS"/>
                <a:cs typeface="Comic Sans MS"/>
              </a:rPr>
              <a:t> </a:t>
            </a:r>
            <a:r>
              <a:rPr sz="900" spc="-5" dirty="0">
                <a:latin typeface="Comic Sans MS"/>
                <a:cs typeface="Comic Sans MS"/>
              </a:rPr>
              <a:t>generadores</a:t>
            </a:r>
            <a:r>
              <a:rPr sz="900" dirty="0">
                <a:latin typeface="Comic Sans MS"/>
                <a:cs typeface="Comic Sans MS"/>
              </a:rPr>
              <a:t> </a:t>
            </a:r>
            <a:r>
              <a:rPr sz="900" spc="-5" dirty="0">
                <a:latin typeface="Comic Sans MS"/>
                <a:cs typeface="Comic Sans MS"/>
              </a:rPr>
              <a:t>como</a:t>
            </a:r>
            <a:r>
              <a:rPr sz="900" dirty="0">
                <a:latin typeface="Comic Sans MS"/>
                <a:cs typeface="Comic Sans MS"/>
              </a:rPr>
              <a:t> </a:t>
            </a:r>
            <a:r>
              <a:rPr sz="900" spc="-5" dirty="0">
                <a:latin typeface="Comic Sans MS"/>
                <a:cs typeface="Comic Sans MS"/>
              </a:rPr>
              <a:t>motores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inducción.</a:t>
            </a:r>
            <a:r>
              <a:rPr sz="900" dirty="0">
                <a:latin typeface="Comic Sans MS"/>
                <a:cs typeface="Comic Sans MS"/>
              </a:rPr>
              <a:t> </a:t>
            </a:r>
            <a:r>
              <a:rPr sz="900" spc="-5" dirty="0">
                <a:latin typeface="Comic Sans MS"/>
                <a:cs typeface="Comic Sans MS"/>
              </a:rPr>
              <a:t>El riesgo térmico al rotor es el mismo que </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aplica</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campo</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agravado</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presencia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devanado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campo</a:t>
            </a:r>
            <a:r>
              <a:rPr sz="900" spc="254"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rotor.</a:t>
            </a:r>
            <a:endParaRPr sz="900">
              <a:latin typeface="Comic Sans MS"/>
              <a:cs typeface="Comic Sans MS"/>
            </a:endParaRPr>
          </a:p>
        </p:txBody>
      </p:sp>
      <p:sp>
        <p:nvSpPr>
          <p:cNvPr id="5" name="object 5"/>
          <p:cNvSpPr txBox="1"/>
          <p:nvPr/>
        </p:nvSpPr>
        <p:spPr>
          <a:xfrm>
            <a:off x="5942190" y="4886910"/>
            <a:ext cx="3054985" cy="2573655"/>
          </a:xfrm>
          <a:prstGeom prst="rect">
            <a:avLst/>
          </a:prstGeom>
        </p:spPr>
        <p:txBody>
          <a:bodyPr vert="horz" wrap="square" lIns="0" tIns="12700" rIns="0" bIns="0" rtlCol="0">
            <a:spAutoFit/>
          </a:bodyPr>
          <a:lstStyle/>
          <a:p>
            <a:pPr marL="12700" marR="5080" algn="just">
              <a:lnSpc>
                <a:spcPct val="116100"/>
              </a:lnSpc>
              <a:spcBef>
                <a:spcPts val="100"/>
              </a:spcBef>
            </a:pPr>
            <a:r>
              <a:rPr sz="900" b="1" spc="-5" dirty="0">
                <a:latin typeface="Comic Sans MS"/>
                <a:cs typeface="Comic Sans MS"/>
              </a:rPr>
              <a:t>DAÑO A MÁQUINAS HIDROS: </a:t>
            </a:r>
            <a:r>
              <a:rPr sz="900" spc="-5" dirty="0">
                <a:latin typeface="Comic Sans MS"/>
                <a:cs typeface="Comic Sans MS"/>
              </a:rPr>
              <a:t>Los hidrogeneradores </a:t>
            </a:r>
            <a:r>
              <a:rPr sz="900" dirty="0">
                <a:latin typeface="Comic Sans MS"/>
                <a:cs typeface="Comic Sans MS"/>
              </a:rPr>
              <a:t> </a:t>
            </a:r>
            <a:r>
              <a:rPr sz="900" spc="-5" dirty="0">
                <a:latin typeface="Comic Sans MS"/>
                <a:cs typeface="Comic Sans MS"/>
              </a:rPr>
              <a:t>son</a:t>
            </a:r>
            <a:r>
              <a:rPr sz="900" dirty="0">
                <a:latin typeface="Comic Sans MS"/>
                <a:cs typeface="Comic Sans MS"/>
              </a:rPr>
              <a:t> </a:t>
            </a:r>
            <a:r>
              <a:rPr sz="900" spc="-5" dirty="0">
                <a:latin typeface="Comic Sans MS"/>
                <a:cs typeface="Comic Sans MS"/>
              </a:rPr>
              <a:t>máquinas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polos</a:t>
            </a:r>
            <a:r>
              <a:rPr sz="900" dirty="0">
                <a:latin typeface="Comic Sans MS"/>
                <a:cs typeface="Comic Sans MS"/>
              </a:rPr>
              <a:t> </a:t>
            </a:r>
            <a:r>
              <a:rPr sz="900" spc="-5" dirty="0">
                <a:latin typeface="Comic Sans MS"/>
                <a:cs typeface="Comic Sans MS"/>
              </a:rPr>
              <a:t>salientes</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están</a:t>
            </a:r>
            <a:r>
              <a:rPr sz="900" dirty="0">
                <a:latin typeface="Comic Sans MS"/>
                <a:cs typeface="Comic Sans MS"/>
              </a:rPr>
              <a:t> </a:t>
            </a:r>
            <a:r>
              <a:rPr sz="900" spc="-5" dirty="0">
                <a:latin typeface="Comic Sans MS"/>
                <a:cs typeface="Comic Sans MS"/>
              </a:rPr>
              <a:t>provistos </a:t>
            </a:r>
            <a:r>
              <a:rPr sz="900" dirty="0">
                <a:latin typeface="Comic Sans MS"/>
                <a:cs typeface="Comic Sans MS"/>
              </a:rPr>
              <a:t> </a:t>
            </a:r>
            <a:r>
              <a:rPr sz="900" spc="-5" dirty="0">
                <a:latin typeface="Comic Sans MS"/>
                <a:cs typeface="Comic Sans MS"/>
              </a:rPr>
              <a:t>normalmente con devanados de amortiguamiento en cada </a:t>
            </a:r>
            <a:r>
              <a:rPr sz="900" dirty="0">
                <a:latin typeface="Comic Sans MS"/>
                <a:cs typeface="Comic Sans MS"/>
              </a:rPr>
              <a:t> </a:t>
            </a:r>
            <a:r>
              <a:rPr sz="900" spc="-5" dirty="0">
                <a:latin typeface="Comic Sans MS"/>
                <a:cs typeface="Comic Sans MS"/>
              </a:rPr>
              <a:t>polo.</a:t>
            </a:r>
            <a:r>
              <a:rPr sz="900" dirty="0">
                <a:latin typeface="Comic Sans MS"/>
                <a:cs typeface="Comic Sans MS"/>
              </a:rPr>
              <a:t> </a:t>
            </a:r>
            <a:r>
              <a:rPr sz="900" spc="-5" dirty="0">
                <a:latin typeface="Comic Sans MS"/>
                <a:cs typeface="Comic Sans MS"/>
              </a:rPr>
              <a:t>Estos devanados de amortiguamiento podrían o no </a:t>
            </a:r>
            <a:r>
              <a:rPr sz="900" dirty="0">
                <a:latin typeface="Comic Sans MS"/>
                <a:cs typeface="Comic Sans MS"/>
              </a:rPr>
              <a:t> </a:t>
            </a:r>
            <a:r>
              <a:rPr sz="900" spc="-5" dirty="0">
                <a:latin typeface="Comic Sans MS"/>
                <a:cs typeface="Comic Sans MS"/>
              </a:rPr>
              <a:t>podrían</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estar</a:t>
            </a:r>
            <a:r>
              <a:rPr sz="900" spc="260" dirty="0">
                <a:latin typeface="Comic Sans MS"/>
                <a:cs typeface="Comic Sans MS"/>
              </a:rPr>
              <a:t> </a:t>
            </a:r>
            <a:r>
              <a:rPr sz="900" spc="-5" dirty="0">
                <a:latin typeface="Comic Sans MS"/>
                <a:cs typeface="Comic Sans MS"/>
              </a:rPr>
              <a:t>conectados</a:t>
            </a:r>
            <a:r>
              <a:rPr sz="900" spc="260" dirty="0">
                <a:latin typeface="Comic Sans MS"/>
                <a:cs typeface="Comic Sans MS"/>
              </a:rPr>
              <a:t> </a:t>
            </a:r>
            <a:r>
              <a:rPr sz="900" spc="-5" dirty="0">
                <a:latin typeface="Comic Sans MS"/>
                <a:cs typeface="Comic Sans MS"/>
              </a:rPr>
              <a:t>juntamente.</a:t>
            </a:r>
            <a:r>
              <a:rPr sz="900" spc="26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inadvertida podría</a:t>
            </a:r>
            <a:r>
              <a:rPr sz="900" spc="254" dirty="0">
                <a:latin typeface="Comic Sans MS"/>
                <a:cs typeface="Comic Sans MS"/>
              </a:rPr>
              <a:t> </a:t>
            </a:r>
            <a:r>
              <a:rPr sz="900" spc="-5" dirty="0">
                <a:latin typeface="Comic Sans MS"/>
                <a:cs typeface="Comic Sans MS"/>
              </a:rPr>
              <a:t>crear</a:t>
            </a:r>
            <a:r>
              <a:rPr sz="900" spc="260" dirty="0">
                <a:latin typeface="Comic Sans MS"/>
                <a:cs typeface="Comic Sans MS"/>
              </a:rPr>
              <a:t> </a:t>
            </a:r>
            <a:r>
              <a:rPr sz="900" spc="-5" dirty="0">
                <a:latin typeface="Comic Sans MS"/>
                <a:cs typeface="Comic Sans MS"/>
              </a:rPr>
              <a:t>suficiente par en </a:t>
            </a:r>
            <a:r>
              <a:rPr sz="900" spc="-254" dirty="0">
                <a:latin typeface="Comic Sans MS"/>
                <a:cs typeface="Comic Sans MS"/>
              </a:rPr>
              <a:t> </a:t>
            </a:r>
            <a:r>
              <a:rPr sz="900" spc="-5" dirty="0">
                <a:latin typeface="Comic Sans MS"/>
                <a:cs typeface="Comic Sans MS"/>
              </a:rPr>
              <a:t>el</a:t>
            </a:r>
            <a:r>
              <a:rPr sz="900" spc="105" dirty="0">
                <a:latin typeface="Comic Sans MS"/>
                <a:cs typeface="Comic Sans MS"/>
              </a:rPr>
              <a:t> </a:t>
            </a:r>
            <a:r>
              <a:rPr sz="900" spc="-5" dirty="0">
                <a:latin typeface="Comic Sans MS"/>
                <a:cs typeface="Comic Sans MS"/>
              </a:rPr>
              <a:t>rotor</a:t>
            </a:r>
            <a:r>
              <a:rPr sz="900" spc="105" dirty="0">
                <a:latin typeface="Comic Sans MS"/>
                <a:cs typeface="Comic Sans MS"/>
              </a:rPr>
              <a:t> </a:t>
            </a:r>
            <a:r>
              <a:rPr sz="900" spc="-5" dirty="0">
                <a:latin typeface="Comic Sans MS"/>
                <a:cs typeface="Comic Sans MS"/>
              </a:rPr>
              <a:t>para</a:t>
            </a:r>
            <a:r>
              <a:rPr sz="900" spc="105" dirty="0">
                <a:latin typeface="Comic Sans MS"/>
                <a:cs typeface="Comic Sans MS"/>
              </a:rPr>
              <a:t> </a:t>
            </a:r>
            <a:r>
              <a:rPr sz="900" spc="-5" dirty="0">
                <a:latin typeface="Comic Sans MS"/>
                <a:cs typeface="Comic Sans MS"/>
              </a:rPr>
              <a:t>producir</a:t>
            </a:r>
            <a:r>
              <a:rPr sz="900" spc="105" dirty="0">
                <a:latin typeface="Comic Sans MS"/>
                <a:cs typeface="Comic Sans MS"/>
              </a:rPr>
              <a:t> </a:t>
            </a:r>
            <a:r>
              <a:rPr sz="900" spc="-5" dirty="0">
                <a:latin typeface="Comic Sans MS"/>
                <a:cs typeface="Comic Sans MS"/>
              </a:rPr>
              <a:t>alguna</a:t>
            </a:r>
            <a:r>
              <a:rPr sz="900" spc="105" dirty="0">
                <a:latin typeface="Comic Sans MS"/>
                <a:cs typeface="Comic Sans MS"/>
              </a:rPr>
              <a:t> </a:t>
            </a:r>
            <a:r>
              <a:rPr sz="900" spc="-5" dirty="0">
                <a:latin typeface="Comic Sans MS"/>
                <a:cs typeface="Comic Sans MS"/>
              </a:rPr>
              <a:t>rotación.</a:t>
            </a:r>
            <a:r>
              <a:rPr sz="900" spc="215" dirty="0">
                <a:latin typeface="Comic Sans MS"/>
                <a:cs typeface="Comic Sans MS"/>
              </a:rPr>
              <a:t> </a:t>
            </a:r>
            <a:r>
              <a:rPr sz="900" spc="-5" dirty="0">
                <a:latin typeface="Comic Sans MS"/>
                <a:cs typeface="Comic Sans MS"/>
              </a:rPr>
              <a:t>Más</a:t>
            </a:r>
            <a:r>
              <a:rPr sz="900" spc="100" dirty="0">
                <a:latin typeface="Comic Sans MS"/>
                <a:cs typeface="Comic Sans MS"/>
              </a:rPr>
              <a:t> </a:t>
            </a:r>
            <a:r>
              <a:rPr sz="900" spc="-5" dirty="0">
                <a:latin typeface="Comic Sans MS"/>
                <a:cs typeface="Comic Sans MS"/>
              </a:rPr>
              <a:t>importante </a:t>
            </a:r>
            <a:r>
              <a:rPr sz="900" spc="-260" dirty="0">
                <a:latin typeface="Comic Sans MS"/>
                <a:cs typeface="Comic Sans MS"/>
              </a:rPr>
              <a:t> </a:t>
            </a:r>
            <a:r>
              <a:rPr sz="900" spc="-5" dirty="0">
                <a:latin typeface="Comic Sans MS"/>
                <a:cs typeface="Comic Sans MS"/>
              </a:rPr>
              <a:t>la capacidad térmica del devanado de amortiguamiento, </a:t>
            </a:r>
            <a:r>
              <a:rPr sz="900" dirty="0">
                <a:latin typeface="Comic Sans MS"/>
                <a:cs typeface="Comic Sans MS"/>
              </a:rPr>
              <a:t> </a:t>
            </a:r>
            <a:r>
              <a:rPr sz="900" spc="-5" dirty="0">
                <a:latin typeface="Comic Sans MS"/>
                <a:cs typeface="Comic Sans MS"/>
              </a:rPr>
              <a:t>especialmente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 punto de conexión a los polos de </a:t>
            </a:r>
            <a:r>
              <a:rPr sz="900" dirty="0">
                <a:latin typeface="Comic Sans MS"/>
                <a:cs typeface="Comic Sans MS"/>
              </a:rPr>
              <a:t> </a:t>
            </a:r>
            <a:r>
              <a:rPr sz="900" spc="-5" dirty="0">
                <a:latin typeface="Comic Sans MS"/>
                <a:cs typeface="Comic Sans MS"/>
              </a:rPr>
              <a:t>acero,</a:t>
            </a:r>
            <a:r>
              <a:rPr sz="900" dirty="0">
                <a:latin typeface="Comic Sans MS"/>
                <a:cs typeface="Comic Sans MS"/>
              </a:rPr>
              <a:t> </a:t>
            </a:r>
            <a:r>
              <a:rPr sz="900" spc="-5" dirty="0">
                <a:latin typeface="Comic Sans MS"/>
                <a:cs typeface="Comic Sans MS"/>
              </a:rPr>
              <a:t>podrían</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adecuado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corrientes </a:t>
            </a:r>
            <a:r>
              <a:rPr sz="900" dirty="0">
                <a:latin typeface="Comic Sans MS"/>
                <a:cs typeface="Comic Sans MS"/>
              </a:rPr>
              <a:t> </a:t>
            </a:r>
            <a:r>
              <a:rPr sz="900" spc="-5" dirty="0">
                <a:latin typeface="Comic Sans MS"/>
                <a:cs typeface="Comic Sans MS"/>
              </a:rPr>
              <a:t>resultantes.</a:t>
            </a:r>
            <a:r>
              <a:rPr sz="900" dirty="0">
                <a:latin typeface="Comic Sans MS"/>
                <a:cs typeface="Comic Sans MS"/>
              </a:rPr>
              <a:t> </a:t>
            </a:r>
            <a:r>
              <a:rPr sz="900" spc="-5" dirty="0">
                <a:latin typeface="Comic Sans MS"/>
                <a:cs typeface="Comic Sans MS"/>
              </a:rPr>
              <a:t>El calentamiento de los puntos de conexión, </a:t>
            </a:r>
            <a:r>
              <a:rPr sz="900" dirty="0">
                <a:latin typeface="Comic Sans MS"/>
                <a:cs typeface="Comic Sans MS"/>
              </a:rPr>
              <a:t> </a:t>
            </a:r>
            <a:r>
              <a:rPr sz="900" spc="-5" dirty="0">
                <a:latin typeface="Comic Sans MS"/>
                <a:cs typeface="Comic Sans MS"/>
              </a:rPr>
              <a:t>combinado</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deficiente</a:t>
            </a:r>
            <a:r>
              <a:rPr sz="900" dirty="0">
                <a:latin typeface="Comic Sans MS"/>
                <a:cs typeface="Comic Sans MS"/>
              </a:rPr>
              <a:t> </a:t>
            </a:r>
            <a:r>
              <a:rPr sz="900" spc="-5" dirty="0">
                <a:latin typeface="Comic Sans MS"/>
                <a:cs typeface="Comic Sans MS"/>
              </a:rPr>
              <a:t>ventilación,</a:t>
            </a:r>
            <a:r>
              <a:rPr sz="900" dirty="0">
                <a:latin typeface="Comic Sans MS"/>
                <a:cs typeface="Comic Sans MS"/>
              </a:rPr>
              <a:t> </a:t>
            </a:r>
            <a:r>
              <a:rPr sz="900" spc="-5" dirty="0">
                <a:latin typeface="Comic Sans MS"/>
                <a:cs typeface="Comic Sans MS"/>
              </a:rPr>
              <a:t>crearan</a:t>
            </a:r>
            <a:r>
              <a:rPr sz="900" dirty="0">
                <a:latin typeface="Comic Sans MS"/>
                <a:cs typeface="Comic Sans MS"/>
              </a:rPr>
              <a:t> </a:t>
            </a:r>
            <a:r>
              <a:rPr sz="900" spc="-5" dirty="0">
                <a:latin typeface="Comic Sans MS"/>
                <a:cs typeface="Comic Sans MS"/>
              </a:rPr>
              <a:t>daño </a:t>
            </a:r>
            <a:r>
              <a:rPr sz="900" spc="-254" dirty="0">
                <a:latin typeface="Comic Sans MS"/>
                <a:cs typeface="Comic Sans MS"/>
              </a:rPr>
              <a:t> </a:t>
            </a:r>
            <a:r>
              <a:rPr sz="900" spc="-5" dirty="0">
                <a:latin typeface="Comic Sans MS"/>
                <a:cs typeface="Comic Sans MS"/>
              </a:rPr>
              <a:t>rápidamente.</a:t>
            </a:r>
            <a:r>
              <a:rPr sz="900" dirty="0">
                <a:latin typeface="Comic Sans MS"/>
                <a:cs typeface="Comic Sans MS"/>
              </a:rPr>
              <a:t> </a:t>
            </a:r>
            <a:r>
              <a:rPr sz="900" spc="-5" dirty="0">
                <a:latin typeface="Comic Sans MS"/>
                <a:cs typeface="Comic Sans MS"/>
              </a:rPr>
              <a:t>Puesto</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diseño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 </a:t>
            </a:r>
            <a:r>
              <a:rPr sz="900" dirty="0">
                <a:latin typeface="Comic Sans MS"/>
                <a:cs typeface="Comic Sans MS"/>
              </a:rPr>
              <a:t> </a:t>
            </a:r>
            <a:r>
              <a:rPr sz="900" spc="-5" dirty="0">
                <a:latin typeface="Comic Sans MS"/>
                <a:cs typeface="Comic Sans MS"/>
              </a:rPr>
              <a:t>hidrogeneradores</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único,</a:t>
            </a:r>
            <a:r>
              <a:rPr sz="900" dirty="0">
                <a:latin typeface="Comic Sans MS"/>
                <a:cs typeface="Comic Sans MS"/>
              </a:rPr>
              <a:t> </a:t>
            </a:r>
            <a:r>
              <a:rPr sz="900" spc="-5" dirty="0">
                <a:latin typeface="Comic Sans MS"/>
                <a:cs typeface="Comic Sans MS"/>
              </a:rPr>
              <a:t>cada</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necesita</a:t>
            </a:r>
            <a:r>
              <a:rPr sz="900" dirty="0">
                <a:latin typeface="Comic Sans MS"/>
                <a:cs typeface="Comic Sans MS"/>
              </a:rPr>
              <a:t> </a:t>
            </a:r>
            <a:r>
              <a:rPr sz="900" spc="-5" dirty="0">
                <a:latin typeface="Comic Sans MS"/>
                <a:cs typeface="Comic Sans MS"/>
              </a:rPr>
              <a:t>ser </a:t>
            </a:r>
            <a:r>
              <a:rPr sz="900" dirty="0">
                <a:latin typeface="Comic Sans MS"/>
                <a:cs typeface="Comic Sans MS"/>
              </a:rPr>
              <a:t> </a:t>
            </a:r>
            <a:r>
              <a:rPr sz="900" spc="-5" dirty="0">
                <a:latin typeface="Comic Sans MS"/>
                <a:cs typeface="Comic Sans MS"/>
              </a:rPr>
              <a:t>evaluada para ver los efectos dañinos de la energización </a:t>
            </a:r>
            <a:r>
              <a:rPr sz="900" dirty="0">
                <a:latin typeface="Comic Sans MS"/>
                <a:cs typeface="Comic Sans MS"/>
              </a:rPr>
              <a:t> </a:t>
            </a:r>
            <a:r>
              <a:rPr sz="900" spc="-5" dirty="0">
                <a:latin typeface="Comic Sans MS"/>
                <a:cs typeface="Comic Sans MS"/>
              </a:rPr>
              <a:t>inadvertida.</a:t>
            </a:r>
            <a:endParaRPr sz="900">
              <a:latin typeface="Comic Sans MS"/>
              <a:cs typeface="Comic Sans MS"/>
            </a:endParaRPr>
          </a:p>
        </p:txBody>
      </p:sp>
      <p:sp>
        <p:nvSpPr>
          <p:cNvPr id="6" name="object 6"/>
          <p:cNvSpPr txBox="1"/>
          <p:nvPr/>
        </p:nvSpPr>
        <p:spPr>
          <a:xfrm>
            <a:off x="5942189" y="7756884"/>
            <a:ext cx="2936240" cy="483722"/>
          </a:xfrm>
          <a:prstGeom prst="rect">
            <a:avLst/>
          </a:prstGeom>
        </p:spPr>
        <p:txBody>
          <a:bodyPr vert="horz" wrap="square" lIns="0" tIns="12700" rIns="0" bIns="0" rtlCol="0">
            <a:spAutoFit/>
          </a:bodyPr>
          <a:lstStyle/>
          <a:p>
            <a:pPr marL="12700" marR="5080">
              <a:lnSpc>
                <a:spcPct val="116100"/>
              </a:lnSpc>
              <a:spcBef>
                <a:spcPts val="100"/>
              </a:spcBef>
            </a:pPr>
            <a:r>
              <a:rPr sz="900" b="1" spc="-5" dirty="0">
                <a:latin typeface="Comic Sans MS"/>
                <a:cs typeface="Comic Sans MS"/>
              </a:rPr>
              <a:t>RESPUESTA</a:t>
            </a:r>
            <a:r>
              <a:rPr sz="900" b="1" spc="5" dirty="0">
                <a:latin typeface="Comic Sans MS"/>
                <a:cs typeface="Comic Sans MS"/>
              </a:rPr>
              <a:t> </a:t>
            </a:r>
            <a:r>
              <a:rPr sz="900" b="1" spc="-5" dirty="0">
                <a:latin typeface="Comic Sans MS"/>
                <a:cs typeface="Comic Sans MS"/>
              </a:rPr>
              <a:t>DE</a:t>
            </a:r>
            <a:r>
              <a:rPr sz="900" b="1" spc="5" dirty="0">
                <a:latin typeface="Comic Sans MS"/>
                <a:cs typeface="Comic Sans MS"/>
              </a:rPr>
              <a:t> </a:t>
            </a:r>
            <a:r>
              <a:rPr sz="900" b="1" spc="-5" dirty="0">
                <a:latin typeface="Comic Sans MS"/>
                <a:cs typeface="Comic Sans MS"/>
              </a:rPr>
              <a:t>LA</a:t>
            </a:r>
            <a:r>
              <a:rPr sz="900" b="1" spc="5" dirty="0">
                <a:latin typeface="Comic Sans MS"/>
                <a:cs typeface="Comic Sans MS"/>
              </a:rPr>
              <a:t> </a:t>
            </a:r>
            <a:r>
              <a:rPr sz="900" b="1" spc="-5" dirty="0">
                <a:latin typeface="Comic Sans MS"/>
                <a:cs typeface="Comic Sans MS"/>
              </a:rPr>
              <a:t>PROTECCIÓN</a:t>
            </a:r>
            <a:r>
              <a:rPr sz="900" b="1" spc="5" dirty="0">
                <a:latin typeface="Comic Sans MS"/>
                <a:cs typeface="Comic Sans MS"/>
              </a:rPr>
              <a:t> </a:t>
            </a:r>
            <a:r>
              <a:rPr sz="900" b="1" spc="-5" dirty="0">
                <a:latin typeface="Comic Sans MS"/>
                <a:cs typeface="Comic Sans MS"/>
              </a:rPr>
              <a:t>CONVENCIONAL </a:t>
            </a:r>
            <a:r>
              <a:rPr sz="900" b="1" spc="-375" dirty="0">
                <a:latin typeface="Comic Sans MS"/>
                <a:cs typeface="Comic Sans MS"/>
              </a:rPr>
              <a:t> </a:t>
            </a:r>
            <a:r>
              <a:rPr sz="900" b="1" spc="-5" dirty="0">
                <a:latin typeface="Comic Sans MS"/>
                <a:cs typeface="Comic Sans MS"/>
              </a:rPr>
              <a:t>DEL GENERADOR</a:t>
            </a:r>
            <a:r>
              <a:rPr sz="900" b="1" dirty="0">
                <a:latin typeface="Comic Sans MS"/>
                <a:cs typeface="Comic Sans MS"/>
              </a:rPr>
              <a:t> </a:t>
            </a:r>
            <a:r>
              <a:rPr sz="900" b="1" spc="-5" dirty="0">
                <a:latin typeface="Comic Sans MS"/>
                <a:cs typeface="Comic Sans MS"/>
              </a:rPr>
              <a:t>A</a:t>
            </a:r>
            <a:r>
              <a:rPr sz="900" b="1" dirty="0">
                <a:latin typeface="Comic Sans MS"/>
                <a:cs typeface="Comic Sans MS"/>
              </a:rPr>
              <a:t> </a:t>
            </a:r>
            <a:r>
              <a:rPr sz="900" b="1" spc="-5" dirty="0">
                <a:latin typeface="Comic Sans MS"/>
                <a:cs typeface="Comic Sans MS"/>
              </a:rPr>
              <a:t>LA</a:t>
            </a:r>
            <a:r>
              <a:rPr sz="900" b="1" dirty="0">
                <a:latin typeface="Comic Sans MS"/>
                <a:cs typeface="Comic Sans MS"/>
              </a:rPr>
              <a:t> </a:t>
            </a:r>
            <a:r>
              <a:rPr sz="900" b="1" spc="-5" dirty="0">
                <a:latin typeface="Comic Sans MS"/>
                <a:cs typeface="Comic Sans MS"/>
              </a:rPr>
              <a:t>ENERGIZACIÓN </a:t>
            </a:r>
            <a:r>
              <a:rPr sz="900" b="1" dirty="0">
                <a:latin typeface="Comic Sans MS"/>
                <a:cs typeface="Comic Sans MS"/>
              </a:rPr>
              <a:t> </a:t>
            </a:r>
            <a:r>
              <a:rPr sz="900" b="1" spc="-5" dirty="0">
                <a:latin typeface="Comic Sans MS"/>
                <a:cs typeface="Comic Sans MS"/>
              </a:rPr>
              <a:t>INADVERTIDA</a:t>
            </a:r>
            <a:endParaRPr sz="900">
              <a:latin typeface="Comic Sans MS"/>
              <a:cs typeface="Comic Sans MS"/>
            </a:endParaRPr>
          </a:p>
        </p:txBody>
      </p:sp>
      <p:sp>
        <p:nvSpPr>
          <p:cNvPr id="7" name="object 7"/>
          <p:cNvSpPr txBox="1"/>
          <p:nvPr/>
        </p:nvSpPr>
        <p:spPr>
          <a:xfrm>
            <a:off x="5942190" y="8386951"/>
            <a:ext cx="3053715" cy="483081"/>
          </a:xfrm>
          <a:prstGeom prst="rect">
            <a:avLst/>
          </a:prstGeom>
        </p:spPr>
        <p:txBody>
          <a:bodyPr vert="horz" wrap="square" lIns="0" tIns="12065" rIns="0" bIns="0" rtlCol="0">
            <a:spAutoFit/>
          </a:bodyPr>
          <a:lstStyle/>
          <a:p>
            <a:pPr marL="12700" marR="5080" algn="just">
              <a:lnSpc>
                <a:spcPct val="116399"/>
              </a:lnSpc>
              <a:spcBef>
                <a:spcPts val="95"/>
              </a:spcBef>
            </a:pPr>
            <a:r>
              <a:rPr sz="900" spc="-5" dirty="0">
                <a:latin typeface="Comic Sans MS"/>
                <a:cs typeface="Comic Sans MS"/>
              </a:rPr>
              <a:t>Existen varios relés usados en el esquema de protección </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podrían</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pueden</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ajustados</a:t>
            </a:r>
            <a:r>
              <a:rPr sz="900"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la</a:t>
            </a:r>
            <a:r>
              <a:rPr sz="900" spc="5" dirty="0">
                <a:latin typeface="Comic Sans MS"/>
                <a:cs typeface="Comic Sans MS"/>
              </a:rPr>
              <a:t> </a:t>
            </a:r>
            <a:r>
              <a:rPr sz="900" spc="-5" dirty="0">
                <a:latin typeface="Comic Sans MS"/>
                <a:cs typeface="Comic Sans MS"/>
              </a:rPr>
              <a:t>energización</a:t>
            </a:r>
            <a:r>
              <a:rPr sz="900" spc="5" dirty="0">
                <a:latin typeface="Comic Sans MS"/>
                <a:cs typeface="Comic Sans MS"/>
              </a:rPr>
              <a:t> </a:t>
            </a:r>
            <a:r>
              <a:rPr sz="900" spc="-5" dirty="0">
                <a:latin typeface="Comic Sans MS"/>
                <a:cs typeface="Comic Sans MS"/>
              </a:rPr>
              <a:t>inadvertida.</a:t>
            </a:r>
            <a:r>
              <a:rPr sz="900" spc="15" dirty="0">
                <a:latin typeface="Comic Sans MS"/>
                <a:cs typeface="Comic Sans MS"/>
              </a:rPr>
              <a:t> </a:t>
            </a:r>
            <a:r>
              <a:rPr sz="900" spc="-5" dirty="0">
                <a:latin typeface="Comic Sans MS"/>
                <a:cs typeface="Comic Sans MS"/>
              </a:rPr>
              <a:t>Ellas</a:t>
            </a:r>
            <a:r>
              <a:rPr sz="900" spc="5" dirty="0">
                <a:latin typeface="Comic Sans MS"/>
                <a:cs typeface="Comic Sans MS"/>
              </a:rPr>
              <a:t> </a:t>
            </a:r>
            <a:r>
              <a:rPr sz="900" spc="-5" dirty="0">
                <a:latin typeface="Comic Sans MS"/>
                <a:cs typeface="Comic Sans MS"/>
              </a:rPr>
              <a:t>son:</a:t>
            </a:r>
            <a:endParaRPr sz="900">
              <a:latin typeface="Comic Sans MS"/>
              <a:cs typeface="Comic Sans MS"/>
            </a:endParaRPr>
          </a:p>
        </p:txBody>
      </p:sp>
      <p:sp>
        <p:nvSpPr>
          <p:cNvPr id="8" name="object 8"/>
          <p:cNvSpPr txBox="1"/>
          <p:nvPr/>
        </p:nvSpPr>
        <p:spPr>
          <a:xfrm>
            <a:off x="6388643" y="9039870"/>
            <a:ext cx="1969770" cy="151323"/>
          </a:xfrm>
          <a:prstGeom prst="rect">
            <a:avLst/>
          </a:prstGeom>
        </p:spPr>
        <p:txBody>
          <a:bodyPr vert="horz" wrap="square" lIns="0" tIns="12700" rIns="0" bIns="0" rtlCol="0">
            <a:spAutoFit/>
          </a:bodyPr>
          <a:lstStyle/>
          <a:p>
            <a:pPr marL="238760" indent="-226695">
              <a:spcBef>
                <a:spcPts val="100"/>
              </a:spcBef>
              <a:buFont typeface="Symbol"/>
              <a:buChar char=""/>
              <a:tabLst>
                <a:tab pos="238760" algn="l"/>
                <a:tab pos="239395" algn="l"/>
              </a:tabLst>
            </a:pP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pérdida</a:t>
            </a:r>
            <a:r>
              <a:rPr sz="900"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campo.</a:t>
            </a:r>
            <a:endParaRPr sz="900">
              <a:latin typeface="Comic Sans MS"/>
              <a:cs typeface="Comic Sans MS"/>
            </a:endParaRPr>
          </a:p>
        </p:txBody>
      </p:sp>
      <p:sp>
        <p:nvSpPr>
          <p:cNvPr id="9" name="object 9"/>
          <p:cNvSpPr txBox="1"/>
          <p:nvPr/>
        </p:nvSpPr>
        <p:spPr>
          <a:xfrm>
            <a:off x="9871949" y="899256"/>
            <a:ext cx="1848485" cy="869315"/>
          </a:xfrm>
          <a:prstGeom prst="rect">
            <a:avLst/>
          </a:prstGeom>
        </p:spPr>
        <p:txBody>
          <a:bodyPr vert="horz" wrap="square" lIns="0" tIns="12700" rIns="0" bIns="0" rtlCol="0">
            <a:spAutoFit/>
          </a:bodyPr>
          <a:lstStyle/>
          <a:p>
            <a:pPr marL="238760" indent="-226695">
              <a:spcBef>
                <a:spcPts val="100"/>
              </a:spcBef>
              <a:buFont typeface="Symbol"/>
              <a:buChar char=""/>
              <a:tabLst>
                <a:tab pos="238760" algn="l"/>
                <a:tab pos="239395" algn="l"/>
              </a:tabLst>
            </a:pPr>
            <a:r>
              <a:rPr sz="900" spc="-5" dirty="0">
                <a:latin typeface="Comic Sans MS"/>
                <a:cs typeface="Comic Sans MS"/>
              </a:rPr>
              <a:t>Relé de potencia</a:t>
            </a:r>
            <a:r>
              <a:rPr sz="900" dirty="0">
                <a:latin typeface="Comic Sans MS"/>
                <a:cs typeface="Comic Sans MS"/>
              </a:rPr>
              <a:t> </a:t>
            </a:r>
            <a:r>
              <a:rPr sz="900" spc="-5" dirty="0">
                <a:latin typeface="Comic Sans MS"/>
                <a:cs typeface="Comic Sans MS"/>
              </a:rPr>
              <a:t>inversa.</a:t>
            </a:r>
            <a:endParaRPr sz="900">
              <a:latin typeface="Comic Sans MS"/>
              <a:cs typeface="Comic Sans MS"/>
            </a:endParaRPr>
          </a:p>
          <a:p>
            <a:pPr marL="238760" indent="-226695">
              <a:spcBef>
                <a:spcPts val="770"/>
              </a:spcBef>
              <a:buFont typeface="Symbol"/>
              <a:buChar char=""/>
              <a:tabLst>
                <a:tab pos="238760" algn="l"/>
                <a:tab pos="239395" algn="l"/>
              </a:tabLst>
            </a:pPr>
            <a:r>
              <a:rPr sz="900" spc="-5" dirty="0">
                <a:latin typeface="Comic Sans MS"/>
                <a:cs typeface="Comic Sans MS"/>
              </a:rPr>
              <a:t>Relé 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endParaRPr sz="900">
              <a:latin typeface="Comic Sans MS"/>
              <a:cs typeface="Comic Sans MS"/>
            </a:endParaRPr>
          </a:p>
          <a:p>
            <a:pPr marL="238760" indent="-226695">
              <a:spcBef>
                <a:spcPts val="775"/>
              </a:spcBef>
              <a:buFont typeface="Symbol"/>
              <a:buChar char=""/>
              <a:tabLst>
                <a:tab pos="238760" algn="l"/>
                <a:tab pos="239395" algn="l"/>
              </a:tabLst>
            </a:pPr>
            <a:r>
              <a:rPr sz="900" spc="-5" dirty="0">
                <a:latin typeface="Comic Sans MS"/>
                <a:cs typeface="Comic Sans MS"/>
              </a:rPr>
              <a:t>Falla</a:t>
            </a:r>
            <a:r>
              <a:rPr sz="900" spc="-10" dirty="0">
                <a:latin typeface="Comic Sans MS"/>
                <a:cs typeface="Comic Sans MS"/>
              </a:rPr>
              <a:t> </a:t>
            </a:r>
            <a:r>
              <a:rPr sz="900" spc="-5" dirty="0">
                <a:latin typeface="Comic Sans MS"/>
                <a:cs typeface="Comic Sans MS"/>
              </a:rPr>
              <a:t>de interruptor.</a:t>
            </a:r>
            <a:endParaRPr sz="900">
              <a:latin typeface="Comic Sans MS"/>
              <a:cs typeface="Comic Sans MS"/>
            </a:endParaRPr>
          </a:p>
          <a:p>
            <a:pPr marL="238760" indent="-226695">
              <a:spcBef>
                <a:spcPts val="775"/>
              </a:spcBef>
              <a:buFont typeface="Symbol"/>
              <a:buChar char=""/>
              <a:tabLst>
                <a:tab pos="238760" algn="l"/>
                <a:tab pos="239395" algn="l"/>
              </a:tabLst>
            </a:pP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respaldo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sistema.</a:t>
            </a:r>
            <a:endParaRPr sz="900">
              <a:latin typeface="Comic Sans MS"/>
              <a:cs typeface="Comic Sans MS"/>
            </a:endParaRPr>
          </a:p>
        </p:txBody>
      </p:sp>
      <p:sp>
        <p:nvSpPr>
          <p:cNvPr id="10" name="object 10"/>
          <p:cNvSpPr txBox="1"/>
          <p:nvPr/>
        </p:nvSpPr>
        <p:spPr>
          <a:xfrm>
            <a:off x="9425472" y="1988744"/>
            <a:ext cx="3054350" cy="3529329"/>
          </a:xfrm>
          <a:prstGeom prst="rect">
            <a:avLst/>
          </a:prstGeom>
        </p:spPr>
        <p:txBody>
          <a:bodyPr vert="horz" wrap="square" lIns="0" tIns="12700" rIns="0" bIns="0" rtlCol="0">
            <a:spAutoFit/>
          </a:bodyPr>
          <a:lstStyle/>
          <a:p>
            <a:pPr marL="12700" marR="5080" algn="just">
              <a:lnSpc>
                <a:spcPct val="116100"/>
              </a:lnSpc>
              <a:spcBef>
                <a:spcPts val="100"/>
              </a:spcBef>
            </a:pPr>
            <a:r>
              <a:rPr sz="900" b="1" spc="-5" dirty="0">
                <a:latin typeface="Comic Sans MS"/>
                <a:cs typeface="Comic Sans MS"/>
              </a:rPr>
              <a:t>PROTECCIÓN DESHABILITADA: </a:t>
            </a:r>
            <a:r>
              <a:rPr sz="900" spc="-5" dirty="0">
                <a:latin typeface="Comic Sans MS"/>
                <a:cs typeface="Comic Sans MS"/>
              </a:rPr>
              <a:t>La protección para la </a:t>
            </a:r>
            <a:r>
              <a:rPr sz="900" spc="-254"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inadvertida</a:t>
            </a:r>
            <a:r>
              <a:rPr sz="900" dirty="0">
                <a:latin typeface="Comic Sans MS"/>
                <a:cs typeface="Comic Sans MS"/>
              </a:rPr>
              <a:t> </a:t>
            </a:r>
            <a:r>
              <a:rPr sz="900" spc="-5" dirty="0">
                <a:latin typeface="Comic Sans MS"/>
                <a:cs typeface="Comic Sans MS"/>
              </a:rPr>
              <a:t>necesita</a:t>
            </a:r>
            <a:r>
              <a:rPr sz="900" dirty="0">
                <a:latin typeface="Comic Sans MS"/>
                <a:cs typeface="Comic Sans MS"/>
              </a:rPr>
              <a:t> </a:t>
            </a:r>
            <a:r>
              <a:rPr sz="900" spc="-5" dirty="0">
                <a:latin typeface="Comic Sans MS"/>
                <a:cs typeface="Comic Sans MS"/>
              </a:rPr>
              <a:t>estar</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servicio </a:t>
            </a:r>
            <a:r>
              <a:rPr sz="900" spc="-254" dirty="0">
                <a:latin typeface="Comic Sans MS"/>
                <a:cs typeface="Comic Sans MS"/>
              </a:rPr>
              <a:t> </a:t>
            </a:r>
            <a:r>
              <a:rPr sz="900" spc="-5" dirty="0">
                <a:latin typeface="Comic Sans MS"/>
                <a:cs typeface="Comic Sans MS"/>
              </a:rPr>
              <a:t>cuando el generador está fuera de servicio.</a:t>
            </a:r>
            <a:r>
              <a:rPr sz="900" dirty="0">
                <a:latin typeface="Comic Sans MS"/>
                <a:cs typeface="Comic Sans MS"/>
              </a:rPr>
              <a:t> </a:t>
            </a:r>
            <a:r>
              <a:rPr sz="900" spc="-5" dirty="0">
                <a:latin typeface="Comic Sans MS"/>
                <a:cs typeface="Comic Sans MS"/>
              </a:rPr>
              <a:t>Esto es lo </a:t>
            </a:r>
            <a:r>
              <a:rPr sz="900" dirty="0">
                <a:latin typeface="Comic Sans MS"/>
                <a:cs typeface="Comic Sans MS"/>
              </a:rPr>
              <a:t> </a:t>
            </a:r>
            <a:r>
              <a:rPr sz="900" spc="-5" dirty="0">
                <a:latin typeface="Comic Sans MS"/>
                <a:cs typeface="Comic Sans MS"/>
              </a:rPr>
              <a:t>opuesto de la protección normal.</a:t>
            </a:r>
            <a:r>
              <a:rPr sz="900" dirty="0">
                <a:latin typeface="Comic Sans MS"/>
                <a:cs typeface="Comic Sans MS"/>
              </a:rPr>
              <a:t> </a:t>
            </a:r>
            <a:r>
              <a:rPr sz="900" spc="-5" dirty="0">
                <a:latin typeface="Comic Sans MS"/>
                <a:cs typeface="Comic Sans MS"/>
              </a:rPr>
              <a:t>Frecuentemente, las </a:t>
            </a:r>
            <a:r>
              <a:rPr sz="900" dirty="0">
                <a:latin typeface="Comic Sans MS"/>
                <a:cs typeface="Comic Sans MS"/>
              </a:rPr>
              <a:t> </a:t>
            </a:r>
            <a:r>
              <a:rPr sz="900" spc="-5" dirty="0">
                <a:latin typeface="Comic Sans MS"/>
                <a:cs typeface="Comic Sans MS"/>
              </a:rPr>
              <a:t>empresas</a:t>
            </a:r>
            <a:r>
              <a:rPr sz="900" dirty="0">
                <a:latin typeface="Comic Sans MS"/>
                <a:cs typeface="Comic Sans MS"/>
              </a:rPr>
              <a:t> </a:t>
            </a:r>
            <a:r>
              <a:rPr sz="900" spc="-5" dirty="0">
                <a:latin typeface="Comic Sans MS"/>
                <a:cs typeface="Comic Sans MS"/>
              </a:rPr>
              <a:t>deshabilitan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del</a:t>
            </a:r>
            <a:r>
              <a:rPr sz="900" spc="260" dirty="0">
                <a:latin typeface="Comic Sans MS"/>
                <a:cs typeface="Comic Sans MS"/>
              </a:rPr>
              <a:t> </a:t>
            </a:r>
            <a:r>
              <a:rPr sz="900" spc="-5" dirty="0">
                <a:latin typeface="Comic Sans MS"/>
                <a:cs typeface="Comic Sans MS"/>
              </a:rPr>
              <a:t>generador </a:t>
            </a:r>
            <a:r>
              <a:rPr sz="900" dirty="0">
                <a:latin typeface="Comic Sans MS"/>
                <a:cs typeface="Comic Sans MS"/>
              </a:rPr>
              <a:t> </a:t>
            </a:r>
            <a:r>
              <a:rPr sz="900" spc="-5" dirty="0">
                <a:latin typeface="Comic Sans MS"/>
                <a:cs typeface="Comic Sans MS"/>
              </a:rPr>
              <a:t>cuando la unidad está fuera de línea para prevenir el </a:t>
            </a:r>
            <a:r>
              <a:rPr sz="900" dirty="0">
                <a:latin typeface="Comic Sans MS"/>
                <a:cs typeface="Comic Sans MS"/>
              </a:rPr>
              <a:t> </a:t>
            </a:r>
            <a:r>
              <a:rPr sz="900" spc="-5" dirty="0">
                <a:latin typeface="Comic Sans MS"/>
                <a:cs typeface="Comic Sans MS"/>
              </a:rPr>
              <a:t>disparo de los interruptores del generador los cuales han </a:t>
            </a:r>
            <a:r>
              <a:rPr sz="900" spc="-254" dirty="0">
                <a:latin typeface="Comic Sans MS"/>
                <a:cs typeface="Comic Sans MS"/>
              </a:rPr>
              <a:t> </a:t>
            </a:r>
            <a:r>
              <a:rPr sz="900" spc="-5" dirty="0">
                <a:latin typeface="Comic Sans MS"/>
                <a:cs typeface="Comic Sans MS"/>
              </a:rPr>
              <a:t>sido regresados al servicio como interruptores de bus en </a:t>
            </a:r>
            <a:r>
              <a:rPr sz="900" dirty="0">
                <a:latin typeface="Comic Sans MS"/>
                <a:cs typeface="Comic Sans MS"/>
              </a:rPr>
              <a:t> </a:t>
            </a:r>
            <a:r>
              <a:rPr sz="900" spc="-5" dirty="0">
                <a:latin typeface="Comic Sans MS"/>
                <a:cs typeface="Comic Sans MS"/>
              </a:rPr>
              <a:t>subestaciones con interruptor y medio y bus en anillo. </a:t>
            </a:r>
            <a:r>
              <a:rPr sz="900" dirty="0">
                <a:latin typeface="Comic Sans MS"/>
                <a:cs typeface="Comic Sans MS"/>
              </a:rPr>
              <a:t> </a:t>
            </a:r>
            <a:r>
              <a:rPr sz="900" spc="-5" dirty="0">
                <a:latin typeface="Comic Sans MS"/>
                <a:cs typeface="Comic Sans MS"/>
              </a:rPr>
              <a:t>También es una práctica de operación común remover los </a:t>
            </a:r>
            <a:r>
              <a:rPr sz="900" dirty="0">
                <a:latin typeface="Comic Sans MS"/>
                <a:cs typeface="Comic Sans MS"/>
              </a:rPr>
              <a:t> </a:t>
            </a:r>
            <a:r>
              <a:rPr sz="900" spc="-5" dirty="0">
                <a:latin typeface="Comic Sans MS"/>
                <a:cs typeface="Comic Sans MS"/>
              </a:rPr>
              <a:t>fusibles de los transformadores de potencial (TP’s) 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como</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práctica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seguridad</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generador es removido de servicio.</a:t>
            </a:r>
            <a:r>
              <a:rPr sz="900" spc="520" dirty="0">
                <a:latin typeface="Comic Sans MS"/>
                <a:cs typeface="Comic Sans MS"/>
              </a:rPr>
              <a:t> </a:t>
            </a:r>
            <a:r>
              <a:rPr sz="900" spc="-5" dirty="0">
                <a:latin typeface="Comic Sans MS"/>
                <a:cs typeface="Comic Sans MS"/>
              </a:rPr>
              <a:t>Esto deshabilita</a:t>
            </a:r>
            <a:r>
              <a:rPr sz="900" spc="260" dirty="0">
                <a:latin typeface="Comic Sans MS"/>
                <a:cs typeface="Comic Sans MS"/>
              </a:rPr>
              <a:t> </a:t>
            </a:r>
            <a:r>
              <a:rPr sz="900" spc="-5" dirty="0">
                <a:latin typeface="Comic Sans MS"/>
                <a:cs typeface="Comic Sans MS"/>
              </a:rPr>
              <a:t>a </a:t>
            </a:r>
            <a:r>
              <a:rPr sz="900" dirty="0">
                <a:latin typeface="Comic Sans MS"/>
                <a:cs typeface="Comic Sans MS"/>
              </a:rPr>
              <a:t> </a:t>
            </a:r>
            <a:r>
              <a:rPr sz="900" spc="-5" dirty="0">
                <a:latin typeface="Comic Sans MS"/>
                <a:cs typeface="Comic Sans MS"/>
              </a:rPr>
              <a:t>los relés dependientes de la tensión para proporcionar </a:t>
            </a:r>
            <a:r>
              <a:rPr sz="900" dirty="0">
                <a:latin typeface="Comic Sans MS"/>
                <a:cs typeface="Comic Sans MS"/>
              </a:rPr>
              <a:t> </a:t>
            </a:r>
            <a:r>
              <a:rPr sz="900" spc="-5" dirty="0">
                <a:latin typeface="Comic Sans MS"/>
                <a:cs typeface="Comic Sans MS"/>
              </a:rPr>
              <a:t>protección contra la energización inadvertida.</a:t>
            </a:r>
            <a:r>
              <a:rPr sz="900" dirty="0">
                <a:latin typeface="Comic Sans MS"/>
                <a:cs typeface="Comic Sans MS"/>
              </a:rPr>
              <a:t> </a:t>
            </a:r>
            <a:r>
              <a:rPr sz="900" spc="-5" dirty="0">
                <a:latin typeface="Comic Sans MS"/>
                <a:cs typeface="Comic Sans MS"/>
              </a:rPr>
              <a:t>Muchas </a:t>
            </a:r>
            <a:r>
              <a:rPr sz="900" dirty="0">
                <a:latin typeface="Comic Sans MS"/>
                <a:cs typeface="Comic Sans MS"/>
              </a:rPr>
              <a:t> </a:t>
            </a:r>
            <a:r>
              <a:rPr sz="900" spc="-5" dirty="0">
                <a:latin typeface="Comic Sans MS"/>
                <a:cs typeface="Comic Sans MS"/>
              </a:rPr>
              <a:t>empresas</a:t>
            </a:r>
            <a:r>
              <a:rPr sz="900" dirty="0">
                <a:latin typeface="Comic Sans MS"/>
                <a:cs typeface="Comic Sans MS"/>
              </a:rPr>
              <a:t> </a:t>
            </a:r>
            <a:r>
              <a:rPr sz="900" spc="-5" dirty="0">
                <a:latin typeface="Comic Sans MS"/>
                <a:cs typeface="Comic Sans MS"/>
              </a:rPr>
              <a:t>usan</a:t>
            </a:r>
            <a:r>
              <a:rPr sz="900" dirty="0">
                <a:latin typeface="Comic Sans MS"/>
                <a:cs typeface="Comic Sans MS"/>
              </a:rPr>
              <a:t> </a:t>
            </a:r>
            <a:r>
              <a:rPr sz="900" spc="-5" dirty="0">
                <a:latin typeface="Comic Sans MS"/>
                <a:cs typeface="Comic Sans MS"/>
              </a:rPr>
              <a:t>contactos</a:t>
            </a:r>
            <a:r>
              <a:rPr sz="900" dirty="0">
                <a:latin typeface="Comic Sans MS"/>
                <a:cs typeface="Comic Sans MS"/>
              </a:rPr>
              <a:t> </a:t>
            </a:r>
            <a:r>
              <a:rPr sz="900" spc="-5" dirty="0">
                <a:latin typeface="Comic Sans MS"/>
                <a:cs typeface="Comic Sans MS"/>
              </a:rPr>
              <a:t>auxiliares</a:t>
            </a:r>
            <a:r>
              <a:rPr sz="900" dirty="0">
                <a:latin typeface="Comic Sans MS"/>
                <a:cs typeface="Comic Sans MS"/>
              </a:rPr>
              <a:t> </a:t>
            </a:r>
            <a:r>
              <a:rPr sz="900" spc="-5" dirty="0">
                <a:latin typeface="Comic Sans MS"/>
                <a:cs typeface="Comic Sans MS"/>
              </a:rPr>
              <a:t>(52</a:t>
            </a:r>
            <a:r>
              <a:rPr sz="900" dirty="0">
                <a:latin typeface="Comic Sans MS"/>
                <a:cs typeface="Comic Sans MS"/>
              </a:rPr>
              <a:t> </a:t>
            </a:r>
            <a:r>
              <a:rPr sz="900" spc="-5" dirty="0">
                <a:latin typeface="Comic Sans MS"/>
                <a:cs typeface="Comic Sans MS"/>
              </a:rPr>
              <a:t>a)</a:t>
            </a:r>
            <a:r>
              <a:rPr sz="900" spc="26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las </a:t>
            </a:r>
            <a:r>
              <a:rPr sz="900" spc="-254" dirty="0">
                <a:latin typeface="Comic Sans MS"/>
                <a:cs typeface="Comic Sans MS"/>
              </a:rPr>
              <a:t> </a:t>
            </a:r>
            <a:r>
              <a:rPr sz="900" spc="-5" dirty="0">
                <a:latin typeface="Comic Sans MS"/>
                <a:cs typeface="Comic Sans MS"/>
              </a:rPr>
              <a:t>cuchillas desconectadoras de alta tensión del generador </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deshabilitar</a:t>
            </a:r>
            <a:r>
              <a:rPr sz="900" dirty="0">
                <a:latin typeface="Comic Sans MS"/>
                <a:cs typeface="Comic Sans MS"/>
              </a:rPr>
              <a:t> </a:t>
            </a:r>
            <a:r>
              <a:rPr sz="900" spc="-5" dirty="0">
                <a:latin typeface="Comic Sans MS"/>
                <a:cs typeface="Comic Sans MS"/>
              </a:rPr>
              <a:t>automáticamente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 cuando la unidad está fuera de línea lo que </a:t>
            </a:r>
            <a:r>
              <a:rPr sz="900" dirty="0">
                <a:latin typeface="Comic Sans MS"/>
                <a:cs typeface="Comic Sans MS"/>
              </a:rPr>
              <a:t> </a:t>
            </a:r>
            <a:r>
              <a:rPr sz="900" spc="-5" dirty="0">
                <a:latin typeface="Comic Sans MS"/>
                <a:cs typeface="Comic Sans MS"/>
              </a:rPr>
              <a:t>puede</a:t>
            </a:r>
            <a:r>
              <a:rPr sz="900" dirty="0">
                <a:latin typeface="Comic Sans MS"/>
                <a:cs typeface="Comic Sans MS"/>
              </a:rPr>
              <a:t> </a:t>
            </a:r>
            <a:r>
              <a:rPr sz="900" spc="-5" dirty="0">
                <a:latin typeface="Comic Sans MS"/>
                <a:cs typeface="Comic Sans MS"/>
              </a:rPr>
              <a:t>evitar</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estos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operen</a:t>
            </a:r>
            <a:r>
              <a:rPr sz="900" dirty="0">
                <a:latin typeface="Comic Sans MS"/>
                <a:cs typeface="Comic Sans MS"/>
              </a:rPr>
              <a:t> </a:t>
            </a:r>
            <a:r>
              <a:rPr sz="900" spc="-5" dirty="0">
                <a:latin typeface="Comic Sans MS"/>
                <a:cs typeface="Comic Sans MS"/>
              </a:rPr>
              <a:t>como</a:t>
            </a:r>
            <a:r>
              <a:rPr sz="900" dirty="0">
                <a:latin typeface="Comic Sans MS"/>
                <a:cs typeface="Comic Sans MS"/>
              </a:rPr>
              <a:t> </a:t>
            </a:r>
            <a:r>
              <a:rPr sz="900" spc="-5" dirty="0">
                <a:latin typeface="Comic Sans MS"/>
                <a:cs typeface="Comic Sans MS"/>
              </a:rPr>
              <a:t>protección </a:t>
            </a:r>
            <a:r>
              <a:rPr sz="900" spc="-254" dirty="0">
                <a:latin typeface="Comic Sans MS"/>
                <a:cs typeface="Comic Sans MS"/>
              </a:rPr>
              <a:t> </a:t>
            </a:r>
            <a:r>
              <a:rPr sz="900" spc="-5" dirty="0">
                <a:latin typeface="Comic Sans MS"/>
                <a:cs typeface="Comic Sans MS"/>
              </a:rPr>
              <a:t>contra la energización inadvertida.</a:t>
            </a:r>
            <a:r>
              <a:rPr sz="900" dirty="0">
                <a:latin typeface="Comic Sans MS"/>
                <a:cs typeface="Comic Sans MS"/>
              </a:rPr>
              <a:t> </a:t>
            </a:r>
            <a:r>
              <a:rPr sz="900" spc="-5" dirty="0">
                <a:latin typeface="Comic Sans MS"/>
                <a:cs typeface="Comic Sans MS"/>
              </a:rPr>
              <a:t>En muchos casos, los </a:t>
            </a:r>
            <a:r>
              <a:rPr sz="900" dirty="0">
                <a:latin typeface="Comic Sans MS"/>
                <a:cs typeface="Comic Sans MS"/>
              </a:rPr>
              <a:t> </a:t>
            </a:r>
            <a:r>
              <a:rPr sz="900" spc="-5" dirty="0">
                <a:latin typeface="Comic Sans MS"/>
                <a:cs typeface="Comic Sans MS"/>
              </a:rPr>
              <a:t>ingenieros</a:t>
            </a:r>
            <a:r>
              <a:rPr sz="900" dirty="0">
                <a:latin typeface="Comic Sans MS"/>
                <a:cs typeface="Comic Sans MS"/>
              </a:rPr>
              <a:t> </a:t>
            </a:r>
            <a:r>
              <a:rPr sz="900" spc="-5" dirty="0">
                <a:latin typeface="Comic Sans MS"/>
                <a:cs typeface="Comic Sans MS"/>
              </a:rPr>
              <a:t>no</a:t>
            </a:r>
            <a:r>
              <a:rPr sz="900" spc="5" dirty="0">
                <a:latin typeface="Comic Sans MS"/>
                <a:cs typeface="Comic Sans MS"/>
              </a:rPr>
              <a:t> </a:t>
            </a:r>
            <a:r>
              <a:rPr sz="900" spc="-5" dirty="0">
                <a:latin typeface="Comic Sans MS"/>
                <a:cs typeface="Comic Sans MS"/>
              </a:rPr>
              <a:t>reconocen</a:t>
            </a:r>
            <a:r>
              <a:rPr sz="900" spc="5" dirty="0">
                <a:latin typeface="Comic Sans MS"/>
                <a:cs typeface="Comic Sans MS"/>
              </a:rPr>
              <a:t> </a:t>
            </a:r>
            <a:r>
              <a:rPr sz="900" spc="-5" dirty="0">
                <a:latin typeface="Comic Sans MS"/>
                <a:cs typeface="Comic Sans MS"/>
              </a:rPr>
              <a:t>esta</a:t>
            </a:r>
            <a:r>
              <a:rPr sz="900" spc="5" dirty="0">
                <a:latin typeface="Comic Sans MS"/>
                <a:cs typeface="Comic Sans MS"/>
              </a:rPr>
              <a:t> </a:t>
            </a:r>
            <a:r>
              <a:rPr sz="900" spc="-5" dirty="0">
                <a:latin typeface="Comic Sans MS"/>
                <a:cs typeface="Comic Sans MS"/>
              </a:rPr>
              <a:t>falla</a:t>
            </a:r>
            <a:r>
              <a:rPr sz="900" spc="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la</a:t>
            </a:r>
            <a:r>
              <a:rPr sz="900" spc="5" dirty="0">
                <a:latin typeface="Comic Sans MS"/>
                <a:cs typeface="Comic Sans MS"/>
              </a:rPr>
              <a:t> </a:t>
            </a:r>
            <a:r>
              <a:rPr sz="900" spc="-5" dirty="0">
                <a:latin typeface="Comic Sans MS"/>
                <a:cs typeface="Comic Sans MS"/>
              </a:rPr>
              <a:t>protección.</a:t>
            </a:r>
            <a:endParaRPr sz="900">
              <a:latin typeface="Comic Sans MS"/>
              <a:cs typeface="Comic Sans MS"/>
            </a:endParaRPr>
          </a:p>
        </p:txBody>
      </p:sp>
      <p:sp>
        <p:nvSpPr>
          <p:cNvPr id="11" name="object 11"/>
          <p:cNvSpPr txBox="1"/>
          <p:nvPr/>
        </p:nvSpPr>
        <p:spPr>
          <a:xfrm>
            <a:off x="9425473" y="5644892"/>
            <a:ext cx="3054985" cy="1617980"/>
          </a:xfrm>
          <a:prstGeom prst="rect">
            <a:avLst/>
          </a:prstGeom>
        </p:spPr>
        <p:txBody>
          <a:bodyPr vert="horz" wrap="square" lIns="0" tIns="12700" rIns="0" bIns="0" rtlCol="0">
            <a:spAutoFit/>
          </a:bodyPr>
          <a:lstStyle/>
          <a:p>
            <a:pPr marL="12700" marR="5080" algn="just">
              <a:lnSpc>
                <a:spcPct val="116100"/>
              </a:lnSpc>
              <a:spcBef>
                <a:spcPts val="100"/>
              </a:spcBef>
            </a:pPr>
            <a:r>
              <a:rPr sz="900" b="1" spc="-5" dirty="0">
                <a:latin typeface="Comic Sans MS"/>
                <a:cs typeface="Comic Sans MS"/>
              </a:rPr>
              <a:t>RELÉS DE PÉRDIDA DE CAMPO: </a:t>
            </a:r>
            <a:r>
              <a:rPr sz="900" spc="-5" dirty="0">
                <a:latin typeface="Comic Sans MS"/>
                <a:cs typeface="Comic Sans MS"/>
              </a:rPr>
              <a:t>Los relés de pérdida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campo</a:t>
            </a:r>
            <a:r>
              <a:rPr sz="900" dirty="0">
                <a:latin typeface="Comic Sans MS"/>
                <a:cs typeface="Comic Sans MS"/>
              </a:rPr>
              <a:t> </a:t>
            </a:r>
            <a:r>
              <a:rPr sz="900" spc="-5" dirty="0">
                <a:latin typeface="Comic Sans MS"/>
                <a:cs typeface="Comic Sans MS"/>
              </a:rPr>
              <a:t>dependen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Si</a:t>
            </a:r>
            <a:r>
              <a:rPr sz="900" spc="254" dirty="0">
                <a:latin typeface="Comic Sans MS"/>
                <a:cs typeface="Comic Sans MS"/>
              </a:rPr>
              <a:t> </a:t>
            </a:r>
            <a:r>
              <a:rPr sz="900" spc="-5" dirty="0">
                <a:latin typeface="Comic Sans MS"/>
                <a:cs typeface="Comic Sans MS"/>
              </a:rPr>
              <a:t>la</a:t>
            </a:r>
            <a:r>
              <a:rPr sz="900" spc="260" dirty="0">
                <a:latin typeface="Comic Sans MS"/>
                <a:cs typeface="Comic Sans MS"/>
              </a:rPr>
              <a:t> </a:t>
            </a:r>
            <a:r>
              <a:rPr sz="900" spc="-5" dirty="0">
                <a:latin typeface="Comic Sans MS"/>
                <a:cs typeface="Comic Sans MS"/>
              </a:rPr>
              <a:t>fuente</a:t>
            </a:r>
            <a:r>
              <a:rPr sz="900" spc="26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tensión es desconectada cuando la unidad está fuera de </a:t>
            </a:r>
            <a:r>
              <a:rPr sz="900" dirty="0">
                <a:latin typeface="Comic Sans MS"/>
                <a:cs typeface="Comic Sans MS"/>
              </a:rPr>
              <a:t> </a:t>
            </a:r>
            <a:r>
              <a:rPr sz="900" spc="-5" dirty="0">
                <a:latin typeface="Comic Sans MS"/>
                <a:cs typeface="Comic Sans MS"/>
              </a:rPr>
              <a:t>línea, este relé no operará.</a:t>
            </a:r>
            <a:r>
              <a:rPr sz="900" dirty="0">
                <a:latin typeface="Comic Sans MS"/>
                <a:cs typeface="Comic Sans MS"/>
              </a:rPr>
              <a:t> </a:t>
            </a:r>
            <a:r>
              <a:rPr sz="900" spc="-5" dirty="0">
                <a:latin typeface="Comic Sans MS"/>
                <a:cs typeface="Comic Sans MS"/>
              </a:rPr>
              <a:t>También debe notarse que el </a:t>
            </a:r>
            <a:r>
              <a:rPr sz="900" dirty="0">
                <a:latin typeface="Comic Sans MS"/>
                <a:cs typeface="Comic Sans MS"/>
              </a:rPr>
              <a:t> </a:t>
            </a:r>
            <a:r>
              <a:rPr sz="900" spc="-5" dirty="0">
                <a:latin typeface="Comic Sans MS"/>
                <a:cs typeface="Comic Sans MS"/>
              </a:rPr>
              <a:t>relé de pérdida de campo es muchas veces sacado de </a:t>
            </a:r>
            <a:r>
              <a:rPr sz="900" dirty="0">
                <a:latin typeface="Comic Sans MS"/>
                <a:cs typeface="Comic Sans MS"/>
              </a:rPr>
              <a:t> </a:t>
            </a:r>
            <a:r>
              <a:rPr sz="900" spc="-5" dirty="0">
                <a:latin typeface="Comic Sans MS"/>
                <a:cs typeface="Comic Sans MS"/>
              </a:rPr>
              <a:t>servicio por un switch desconectador y/o contactos 52 a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la</a:t>
            </a:r>
            <a:r>
              <a:rPr sz="900" spc="254" dirty="0">
                <a:latin typeface="Comic Sans MS"/>
                <a:cs typeface="Comic Sans MS"/>
              </a:rPr>
              <a:t> </a:t>
            </a:r>
            <a:r>
              <a:rPr sz="900" spc="-5" dirty="0">
                <a:latin typeface="Comic Sans MS"/>
                <a:cs typeface="Comic Sans MS"/>
              </a:rPr>
              <a:t>máquina</a:t>
            </a:r>
            <a:r>
              <a:rPr sz="900" spc="260" dirty="0">
                <a:latin typeface="Comic Sans MS"/>
                <a:cs typeface="Comic Sans MS"/>
              </a:rPr>
              <a:t> </a:t>
            </a:r>
            <a:r>
              <a:rPr sz="900" spc="-5" dirty="0">
                <a:latin typeface="Comic Sans MS"/>
                <a:cs typeface="Comic Sans MS"/>
              </a:rPr>
              <a:t>está fuera</a:t>
            </a:r>
            <a:r>
              <a:rPr sz="900" spc="260" dirty="0">
                <a:latin typeface="Comic Sans MS"/>
                <a:cs typeface="Comic Sans MS"/>
              </a:rPr>
              <a:t> </a:t>
            </a:r>
            <a:r>
              <a:rPr sz="900" spc="-5" dirty="0">
                <a:latin typeface="Comic Sans MS"/>
                <a:cs typeface="Comic Sans MS"/>
              </a:rPr>
              <a:t>de línea. </a:t>
            </a:r>
            <a:r>
              <a:rPr sz="900" dirty="0">
                <a:latin typeface="Comic Sans MS"/>
                <a:cs typeface="Comic Sans MS"/>
              </a:rPr>
              <a:t> </a:t>
            </a:r>
            <a:r>
              <a:rPr sz="900" spc="-5" dirty="0">
                <a:latin typeface="Comic Sans MS"/>
                <a:cs typeface="Comic Sans MS"/>
              </a:rPr>
              <a:t>Por lo tanto, dependiendo de cómo ocurre la energización </a:t>
            </a:r>
            <a:r>
              <a:rPr sz="900" spc="-254" dirty="0">
                <a:latin typeface="Comic Sans MS"/>
                <a:cs typeface="Comic Sans MS"/>
              </a:rPr>
              <a:t> </a:t>
            </a:r>
            <a:r>
              <a:rPr sz="900" spc="-5" dirty="0">
                <a:latin typeface="Comic Sans MS"/>
                <a:cs typeface="Comic Sans MS"/>
              </a:rPr>
              <a:t>inadvertida, la protección de pérdida de campo podría </a:t>
            </a:r>
            <a:r>
              <a:rPr sz="900" dirty="0">
                <a:latin typeface="Comic Sans MS"/>
                <a:cs typeface="Comic Sans MS"/>
              </a:rPr>
              <a:t> </a:t>
            </a:r>
            <a:r>
              <a:rPr sz="900" spc="-5" dirty="0">
                <a:latin typeface="Comic Sans MS"/>
                <a:cs typeface="Comic Sans MS"/>
              </a:rPr>
              <a:t>estar deshabilitada.</a:t>
            </a:r>
            <a:endParaRPr sz="900">
              <a:latin typeface="Comic Sans MS"/>
              <a:cs typeface="Comic Sans MS"/>
            </a:endParaRPr>
          </a:p>
        </p:txBody>
      </p:sp>
      <p:sp>
        <p:nvSpPr>
          <p:cNvPr id="12" name="object 12"/>
          <p:cNvSpPr txBox="1"/>
          <p:nvPr/>
        </p:nvSpPr>
        <p:spPr>
          <a:xfrm>
            <a:off x="9425472" y="7389544"/>
            <a:ext cx="3053080" cy="1777364"/>
          </a:xfrm>
          <a:prstGeom prst="rect">
            <a:avLst/>
          </a:prstGeom>
        </p:spPr>
        <p:txBody>
          <a:bodyPr vert="horz" wrap="square" lIns="0" tIns="12700" rIns="0" bIns="0" rtlCol="0">
            <a:spAutoFit/>
          </a:bodyPr>
          <a:lstStyle/>
          <a:p>
            <a:pPr marL="12700" marR="5080" algn="just">
              <a:lnSpc>
                <a:spcPct val="116100"/>
              </a:lnSpc>
              <a:spcBef>
                <a:spcPts val="100"/>
              </a:spcBef>
            </a:pPr>
            <a:r>
              <a:rPr sz="900" b="1" spc="-5" dirty="0">
                <a:latin typeface="Comic Sans MS"/>
                <a:cs typeface="Comic Sans MS"/>
              </a:rPr>
              <a:t>RELÉS DE POTENCIA INVERSA: </a:t>
            </a:r>
            <a:r>
              <a:rPr sz="900" spc="-5" dirty="0">
                <a:latin typeface="Comic Sans MS"/>
                <a:cs typeface="Comic Sans MS"/>
              </a:rPr>
              <a:t>El nivel de potencia </a:t>
            </a:r>
            <a:r>
              <a:rPr sz="900" dirty="0">
                <a:latin typeface="Comic Sans MS"/>
                <a:cs typeface="Comic Sans MS"/>
              </a:rPr>
              <a:t> </a:t>
            </a:r>
            <a:r>
              <a:rPr sz="900" spc="-5" dirty="0">
                <a:latin typeface="Comic Sans MS"/>
                <a:cs typeface="Comic Sans MS"/>
              </a:rPr>
              <a:t>resultante de la energización inadvertida generalmente </a:t>
            </a:r>
            <a:r>
              <a:rPr sz="900" dirty="0">
                <a:latin typeface="Comic Sans MS"/>
                <a:cs typeface="Comic Sans MS"/>
              </a:rPr>
              <a:t> </a:t>
            </a:r>
            <a:r>
              <a:rPr sz="900" spc="-5" dirty="0">
                <a:latin typeface="Comic Sans MS"/>
                <a:cs typeface="Comic Sans MS"/>
              </a:rPr>
              <a:t>está</a:t>
            </a:r>
            <a:r>
              <a:rPr sz="900" dirty="0">
                <a:latin typeface="Comic Sans MS"/>
                <a:cs typeface="Comic Sans MS"/>
              </a:rPr>
              <a:t> </a:t>
            </a:r>
            <a:r>
              <a:rPr sz="900" spc="-5" dirty="0">
                <a:latin typeface="Comic Sans MS"/>
                <a:cs typeface="Comic Sans MS"/>
              </a:rPr>
              <a:t>dentro del rango de pickup del relé de potencia </a:t>
            </a:r>
            <a:r>
              <a:rPr sz="900" dirty="0">
                <a:latin typeface="Comic Sans MS"/>
                <a:cs typeface="Comic Sans MS"/>
              </a:rPr>
              <a:t> </a:t>
            </a:r>
            <a:r>
              <a:rPr sz="900" spc="-5" dirty="0">
                <a:latin typeface="Comic Sans MS"/>
                <a:cs typeface="Comic Sans MS"/>
              </a:rPr>
              <a:t>inversa.</a:t>
            </a:r>
            <a:r>
              <a:rPr sz="900" dirty="0">
                <a:latin typeface="Comic Sans MS"/>
                <a:cs typeface="Comic Sans MS"/>
              </a:rPr>
              <a:t> </a:t>
            </a:r>
            <a:r>
              <a:rPr sz="900" spc="-5" dirty="0">
                <a:latin typeface="Comic Sans MS"/>
                <a:cs typeface="Comic Sans MS"/>
              </a:rPr>
              <a:t>El disparo de este relé es bastante retardado </a:t>
            </a:r>
            <a:r>
              <a:rPr sz="900" dirty="0">
                <a:latin typeface="Comic Sans MS"/>
                <a:cs typeface="Comic Sans MS"/>
              </a:rPr>
              <a:t> </a:t>
            </a:r>
            <a:r>
              <a:rPr sz="900" spc="-5" dirty="0">
                <a:latin typeface="Comic Sans MS"/>
                <a:cs typeface="Comic Sans MS"/>
              </a:rPr>
              <a:t>(normalmente</a:t>
            </a:r>
            <a:r>
              <a:rPr sz="900" spc="155" dirty="0">
                <a:latin typeface="Comic Sans MS"/>
                <a:cs typeface="Comic Sans MS"/>
              </a:rPr>
              <a:t> </a:t>
            </a:r>
            <a:r>
              <a:rPr sz="900" spc="-5" dirty="0">
                <a:latin typeface="Comic Sans MS"/>
                <a:cs typeface="Comic Sans MS"/>
              </a:rPr>
              <a:t>30</a:t>
            </a:r>
            <a:r>
              <a:rPr sz="900" spc="155" dirty="0">
                <a:latin typeface="Comic Sans MS"/>
                <a:cs typeface="Comic Sans MS"/>
              </a:rPr>
              <a:t> </a:t>
            </a:r>
            <a:r>
              <a:rPr sz="900" spc="-5" dirty="0">
                <a:latin typeface="Comic Sans MS"/>
                <a:cs typeface="Comic Sans MS"/>
              </a:rPr>
              <a:t>segundos</a:t>
            </a:r>
            <a:r>
              <a:rPr sz="900" spc="155" dirty="0">
                <a:latin typeface="Comic Sans MS"/>
                <a:cs typeface="Comic Sans MS"/>
              </a:rPr>
              <a:t> </a:t>
            </a:r>
            <a:r>
              <a:rPr sz="900" spc="-5" dirty="0">
                <a:latin typeface="Comic Sans MS"/>
                <a:cs typeface="Comic Sans MS"/>
              </a:rPr>
              <a:t>o</a:t>
            </a:r>
            <a:r>
              <a:rPr sz="900" spc="160" dirty="0">
                <a:latin typeface="Comic Sans MS"/>
                <a:cs typeface="Comic Sans MS"/>
              </a:rPr>
              <a:t> </a:t>
            </a:r>
            <a:r>
              <a:rPr sz="900" spc="-5" dirty="0">
                <a:latin typeface="Comic Sans MS"/>
                <a:cs typeface="Comic Sans MS"/>
              </a:rPr>
              <a:t>más)</a:t>
            </a:r>
            <a:r>
              <a:rPr sz="900" spc="155" dirty="0">
                <a:latin typeface="Comic Sans MS"/>
                <a:cs typeface="Comic Sans MS"/>
              </a:rPr>
              <a:t> </a:t>
            </a:r>
            <a:r>
              <a:rPr sz="900" spc="-5" dirty="0">
                <a:latin typeface="Comic Sans MS"/>
                <a:cs typeface="Comic Sans MS"/>
              </a:rPr>
              <a:t>el</a:t>
            </a:r>
            <a:r>
              <a:rPr sz="900" spc="150" dirty="0">
                <a:latin typeface="Comic Sans MS"/>
                <a:cs typeface="Comic Sans MS"/>
              </a:rPr>
              <a:t> </a:t>
            </a:r>
            <a:r>
              <a:rPr sz="900" spc="-5" dirty="0">
                <a:latin typeface="Comic Sans MS"/>
                <a:cs typeface="Comic Sans MS"/>
              </a:rPr>
              <a:t>cual</a:t>
            </a:r>
            <a:r>
              <a:rPr sz="900" spc="155" dirty="0">
                <a:latin typeface="Comic Sans MS"/>
                <a:cs typeface="Comic Sans MS"/>
              </a:rPr>
              <a:t> </a:t>
            </a:r>
            <a:r>
              <a:rPr sz="900" spc="-5" dirty="0">
                <a:latin typeface="Comic Sans MS"/>
                <a:cs typeface="Comic Sans MS"/>
              </a:rPr>
              <a:t>es</a:t>
            </a:r>
            <a:r>
              <a:rPr sz="900" spc="150" dirty="0">
                <a:latin typeface="Comic Sans MS"/>
                <a:cs typeface="Comic Sans MS"/>
              </a:rPr>
              <a:t> </a:t>
            </a:r>
            <a:r>
              <a:rPr sz="900" spc="-5" dirty="0">
                <a:latin typeface="Comic Sans MS"/>
                <a:cs typeface="Comic Sans MS"/>
              </a:rPr>
              <a:t>un</a:t>
            </a:r>
            <a:r>
              <a:rPr sz="900" spc="150" dirty="0">
                <a:latin typeface="Comic Sans MS"/>
                <a:cs typeface="Comic Sans MS"/>
              </a:rPr>
              <a:t> </a:t>
            </a:r>
            <a:r>
              <a:rPr sz="900" spc="-5" dirty="0">
                <a:latin typeface="Comic Sans MS"/>
                <a:cs typeface="Comic Sans MS"/>
              </a:rPr>
              <a:t>tiempo </a:t>
            </a:r>
            <a:r>
              <a:rPr sz="900" spc="-254" dirty="0">
                <a:latin typeface="Comic Sans MS"/>
                <a:cs typeface="Comic Sans MS"/>
              </a:rPr>
              <a:t> </a:t>
            </a:r>
            <a:r>
              <a:rPr sz="900" spc="-5" dirty="0">
                <a:latin typeface="Comic Sans MS"/>
                <a:cs typeface="Comic Sans MS"/>
              </a:rPr>
              <a:t>muy grande para prevenir daño al generador.</a:t>
            </a:r>
            <a:r>
              <a:rPr sz="900" dirty="0">
                <a:latin typeface="Comic Sans MS"/>
                <a:cs typeface="Comic Sans MS"/>
              </a:rPr>
              <a:t> </a:t>
            </a:r>
            <a:r>
              <a:rPr sz="900" spc="-5" dirty="0">
                <a:latin typeface="Comic Sans MS"/>
                <a:cs typeface="Comic Sans MS"/>
              </a:rPr>
              <a:t>En algunos </a:t>
            </a:r>
            <a:r>
              <a:rPr sz="900" dirty="0">
                <a:latin typeface="Comic Sans MS"/>
                <a:cs typeface="Comic Sans MS"/>
              </a:rPr>
              <a:t> </a:t>
            </a:r>
            <a:r>
              <a:rPr sz="900" spc="-5" dirty="0">
                <a:latin typeface="Comic Sans MS"/>
                <a:cs typeface="Comic Sans MS"/>
              </a:rPr>
              <a:t>tipos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estos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retardo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es </a:t>
            </a:r>
            <a:r>
              <a:rPr sz="900" spc="-254" dirty="0">
                <a:latin typeface="Comic Sans MS"/>
                <a:cs typeface="Comic Sans MS"/>
              </a:rPr>
              <a:t> </a:t>
            </a:r>
            <a:r>
              <a:rPr sz="900" spc="-5" dirty="0">
                <a:latin typeface="Comic Sans MS"/>
                <a:cs typeface="Comic Sans MS"/>
              </a:rPr>
              <a:t>introducido a través de un timer operado con tensión de </a:t>
            </a:r>
            <a:r>
              <a:rPr sz="900" dirty="0">
                <a:latin typeface="Comic Sans MS"/>
                <a:cs typeface="Comic Sans MS"/>
              </a:rPr>
              <a:t> </a:t>
            </a:r>
            <a:r>
              <a:rPr sz="900" spc="-5" dirty="0">
                <a:latin typeface="Comic Sans MS"/>
                <a:cs typeface="Comic Sans MS"/>
              </a:rPr>
              <a:t>CA.</a:t>
            </a:r>
            <a:r>
              <a:rPr sz="900" dirty="0">
                <a:latin typeface="Comic Sans MS"/>
                <a:cs typeface="Comic Sans MS"/>
              </a:rPr>
              <a:t> </a:t>
            </a:r>
            <a:r>
              <a:rPr sz="900" spc="-5" dirty="0">
                <a:latin typeface="Comic Sans MS"/>
                <a:cs typeface="Comic Sans MS"/>
              </a:rPr>
              <a:t>cuyo nivel de pickup </a:t>
            </a:r>
            <a:r>
              <a:rPr sz="900" spc="-10" dirty="0">
                <a:latin typeface="Comic Sans MS"/>
                <a:cs typeface="Comic Sans MS"/>
              </a:rPr>
              <a:t>requiere </a:t>
            </a:r>
            <a:r>
              <a:rPr sz="900" spc="-5" dirty="0">
                <a:latin typeface="Comic Sans MS"/>
                <a:cs typeface="Comic Sans MS"/>
              </a:rPr>
              <a:t>que esté presente el </a:t>
            </a:r>
            <a:r>
              <a:rPr sz="900" dirty="0">
                <a:latin typeface="Comic Sans MS"/>
                <a:cs typeface="Comic Sans MS"/>
              </a:rPr>
              <a:t> </a:t>
            </a:r>
            <a:r>
              <a:rPr sz="900" spc="-5" dirty="0">
                <a:latin typeface="Comic Sans MS"/>
                <a:cs typeface="Comic Sans MS"/>
              </a:rPr>
              <a:t>50% de la tensión nominal en terminales.</a:t>
            </a:r>
            <a:r>
              <a:rPr sz="900" dirty="0">
                <a:latin typeface="Comic Sans MS"/>
                <a:cs typeface="Comic Sans MS"/>
              </a:rPr>
              <a:t> </a:t>
            </a:r>
            <a:r>
              <a:rPr sz="900" spc="-5" dirty="0">
                <a:latin typeface="Comic Sans MS"/>
                <a:cs typeface="Comic Sans MS"/>
              </a:rPr>
              <a:t>Si la tensión en </a:t>
            </a:r>
            <a:r>
              <a:rPr sz="900" spc="-254" dirty="0">
                <a:latin typeface="Comic Sans MS"/>
                <a:cs typeface="Comic Sans MS"/>
              </a:rPr>
              <a:t> </a:t>
            </a:r>
            <a:r>
              <a:rPr sz="900" spc="-5" dirty="0">
                <a:latin typeface="Comic Sans MS"/>
                <a:cs typeface="Comic Sans MS"/>
              </a:rPr>
              <a:t>terminales</a:t>
            </a:r>
            <a:r>
              <a:rPr sz="900" spc="240" dirty="0">
                <a:latin typeface="Comic Sans MS"/>
                <a:cs typeface="Comic Sans MS"/>
              </a:rPr>
              <a:t> </a:t>
            </a:r>
            <a:r>
              <a:rPr sz="900" spc="-5" dirty="0">
                <a:latin typeface="Comic Sans MS"/>
                <a:cs typeface="Comic Sans MS"/>
              </a:rPr>
              <a:t>del</a:t>
            </a:r>
            <a:r>
              <a:rPr sz="900" spc="245" dirty="0">
                <a:latin typeface="Comic Sans MS"/>
                <a:cs typeface="Comic Sans MS"/>
              </a:rPr>
              <a:t> </a:t>
            </a:r>
            <a:r>
              <a:rPr sz="900" spc="-5" dirty="0">
                <a:latin typeface="Comic Sans MS"/>
                <a:cs typeface="Comic Sans MS"/>
              </a:rPr>
              <a:t>generador</a:t>
            </a:r>
            <a:r>
              <a:rPr sz="900" spc="245" dirty="0">
                <a:latin typeface="Comic Sans MS"/>
                <a:cs typeface="Comic Sans MS"/>
              </a:rPr>
              <a:t> </a:t>
            </a:r>
            <a:r>
              <a:rPr sz="900" spc="-5" dirty="0">
                <a:latin typeface="Comic Sans MS"/>
                <a:cs typeface="Comic Sans MS"/>
              </a:rPr>
              <a:t>está</a:t>
            </a:r>
            <a:r>
              <a:rPr sz="900" spc="245" dirty="0">
                <a:latin typeface="Comic Sans MS"/>
                <a:cs typeface="Comic Sans MS"/>
              </a:rPr>
              <a:t> </a:t>
            </a:r>
            <a:r>
              <a:rPr sz="900" spc="-5" dirty="0">
                <a:latin typeface="Comic Sans MS"/>
                <a:cs typeface="Comic Sans MS"/>
              </a:rPr>
              <a:t>abajo</a:t>
            </a:r>
            <a:r>
              <a:rPr sz="900" spc="240" dirty="0">
                <a:latin typeface="Comic Sans MS"/>
                <a:cs typeface="Comic Sans MS"/>
              </a:rPr>
              <a:t> </a:t>
            </a:r>
            <a:r>
              <a:rPr sz="900" spc="-5" dirty="0">
                <a:latin typeface="Comic Sans MS"/>
                <a:cs typeface="Comic Sans MS"/>
              </a:rPr>
              <a:t>de</a:t>
            </a:r>
            <a:r>
              <a:rPr sz="900" spc="245" dirty="0">
                <a:latin typeface="Comic Sans MS"/>
                <a:cs typeface="Comic Sans MS"/>
              </a:rPr>
              <a:t> </a:t>
            </a:r>
            <a:r>
              <a:rPr sz="900" spc="-5" dirty="0">
                <a:latin typeface="Comic Sans MS"/>
                <a:cs typeface="Comic Sans MS"/>
              </a:rPr>
              <a:t>este</a:t>
            </a:r>
            <a:r>
              <a:rPr sz="900" spc="235" dirty="0">
                <a:latin typeface="Comic Sans MS"/>
                <a:cs typeface="Comic Sans MS"/>
              </a:rPr>
              <a:t> </a:t>
            </a:r>
            <a:r>
              <a:rPr sz="900" spc="-5" dirty="0">
                <a:latin typeface="Comic Sans MS"/>
                <a:cs typeface="Comic Sans MS"/>
              </a:rPr>
              <a:t>nivel,</a:t>
            </a:r>
            <a:r>
              <a:rPr sz="900" spc="235" dirty="0">
                <a:latin typeface="Comic Sans MS"/>
                <a:cs typeface="Comic Sans MS"/>
              </a:rPr>
              <a:t> </a:t>
            </a:r>
            <a:r>
              <a:rPr sz="900" spc="-5" dirty="0">
                <a:latin typeface="Comic Sans MS"/>
                <a:cs typeface="Comic Sans MS"/>
              </a:rPr>
              <a:t>el</a:t>
            </a:r>
            <a:endParaRPr sz="900">
              <a:latin typeface="Comic Sans MS"/>
              <a:cs typeface="Comic Sans MS"/>
            </a:endParaRPr>
          </a:p>
        </p:txBody>
      </p:sp>
      <p:sp>
        <p:nvSpPr>
          <p:cNvPr id="13" name="object 13"/>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14" name="object 14"/>
          <p:cNvSpPr txBox="1"/>
          <p:nvPr/>
        </p:nvSpPr>
        <p:spPr>
          <a:xfrm>
            <a:off x="9425473" y="9151473"/>
            <a:ext cx="1012825" cy="162865"/>
          </a:xfrm>
          <a:prstGeom prst="rect">
            <a:avLst/>
          </a:prstGeom>
        </p:spPr>
        <p:txBody>
          <a:bodyPr vert="horz" wrap="square" lIns="0" tIns="24130" rIns="0" bIns="0" rtlCol="0">
            <a:spAutoFit/>
          </a:bodyPr>
          <a:lstStyle/>
          <a:p>
            <a:pPr marL="12700">
              <a:spcBef>
                <a:spcPts val="190"/>
              </a:spcBef>
            </a:pPr>
            <a:r>
              <a:rPr sz="900" spc="-5" dirty="0">
                <a:latin typeface="Comic Sans MS"/>
                <a:cs typeface="Comic Sans MS"/>
              </a:rPr>
              <a:t>relé</a:t>
            </a:r>
            <a:r>
              <a:rPr sz="900" spc="560" dirty="0">
                <a:latin typeface="Comic Sans MS"/>
                <a:cs typeface="Comic Sans MS"/>
              </a:rPr>
              <a:t> </a:t>
            </a:r>
            <a:r>
              <a:rPr sz="900" spc="-5" dirty="0">
                <a:latin typeface="Comic Sans MS"/>
                <a:cs typeface="Comic Sans MS"/>
              </a:rPr>
              <a:t>no</a:t>
            </a:r>
            <a:r>
              <a:rPr sz="900" spc="560" dirty="0">
                <a:latin typeface="Comic Sans MS"/>
                <a:cs typeface="Comic Sans MS"/>
              </a:rPr>
              <a:t> </a:t>
            </a:r>
            <a:r>
              <a:rPr sz="900" spc="-5" dirty="0">
                <a:latin typeface="Comic Sans MS"/>
                <a:cs typeface="Comic Sans MS"/>
              </a:rPr>
              <a:t>operará.</a:t>
            </a:r>
            <a:endParaRPr sz="900">
              <a:latin typeface="Comic Sans MS"/>
              <a:cs typeface="Comic Sans MS"/>
            </a:endParaRPr>
          </a:p>
        </p:txBody>
      </p:sp>
      <p:sp>
        <p:nvSpPr>
          <p:cNvPr id="15" name="object 15"/>
          <p:cNvSpPr txBox="1"/>
          <p:nvPr/>
        </p:nvSpPr>
        <p:spPr>
          <a:xfrm>
            <a:off x="10628503" y="9151473"/>
            <a:ext cx="1849755" cy="162865"/>
          </a:xfrm>
          <a:prstGeom prst="rect">
            <a:avLst/>
          </a:prstGeom>
        </p:spPr>
        <p:txBody>
          <a:bodyPr vert="horz" wrap="square" lIns="0" tIns="24130" rIns="0" bIns="0" rtlCol="0">
            <a:spAutoFit/>
          </a:bodyPr>
          <a:lstStyle/>
          <a:p>
            <a:pPr marL="12700">
              <a:spcBef>
                <a:spcPts val="190"/>
              </a:spcBef>
            </a:pPr>
            <a:r>
              <a:rPr sz="900" spc="-5" dirty="0">
                <a:latin typeface="Comic Sans MS"/>
                <a:cs typeface="Comic Sans MS"/>
              </a:rPr>
              <a:t>Si</a:t>
            </a:r>
            <a:r>
              <a:rPr sz="900" spc="580" dirty="0">
                <a:latin typeface="Comic Sans MS"/>
                <a:cs typeface="Comic Sans MS"/>
              </a:rPr>
              <a:t> </a:t>
            </a:r>
            <a:r>
              <a:rPr sz="900" spc="-5" dirty="0">
                <a:latin typeface="Comic Sans MS"/>
                <a:cs typeface="Comic Sans MS"/>
              </a:rPr>
              <a:t>la</a:t>
            </a:r>
            <a:r>
              <a:rPr sz="900" spc="580" dirty="0">
                <a:latin typeface="Comic Sans MS"/>
                <a:cs typeface="Comic Sans MS"/>
              </a:rPr>
              <a:t> </a:t>
            </a:r>
            <a:r>
              <a:rPr sz="900" spc="-5" dirty="0">
                <a:latin typeface="Comic Sans MS"/>
                <a:cs typeface="Comic Sans MS"/>
              </a:rPr>
              <a:t>fuente</a:t>
            </a:r>
            <a:r>
              <a:rPr sz="900" spc="580" dirty="0">
                <a:latin typeface="Comic Sans MS"/>
                <a:cs typeface="Comic Sans MS"/>
              </a:rPr>
              <a:t> </a:t>
            </a:r>
            <a:r>
              <a:rPr sz="900" spc="-5" dirty="0">
                <a:latin typeface="Comic Sans MS"/>
                <a:cs typeface="Comic Sans MS"/>
              </a:rPr>
              <a:t>de</a:t>
            </a:r>
            <a:r>
              <a:rPr sz="900" spc="580" dirty="0">
                <a:latin typeface="Comic Sans MS"/>
                <a:cs typeface="Comic Sans MS"/>
              </a:rPr>
              <a:t> </a:t>
            </a:r>
            <a:r>
              <a:rPr sz="900" spc="-5" dirty="0">
                <a:latin typeface="Comic Sans MS"/>
                <a:cs typeface="Comic Sans MS"/>
              </a:rPr>
              <a:t>potencial</a:t>
            </a:r>
            <a:r>
              <a:rPr sz="900" spc="570" dirty="0">
                <a:latin typeface="Comic Sans MS"/>
                <a:cs typeface="Comic Sans MS"/>
              </a:rPr>
              <a:t> </a:t>
            </a:r>
            <a:r>
              <a:rPr sz="900" spc="-5" dirty="0">
                <a:latin typeface="Comic Sans MS"/>
                <a:cs typeface="Comic Sans MS"/>
              </a:rPr>
              <a:t>es</a:t>
            </a:r>
            <a:endParaRPr sz="900">
              <a:latin typeface="Comic Sans MS"/>
              <a:cs typeface="Comic Sans MS"/>
            </a:endParaRPr>
          </a:p>
        </p:txBody>
      </p:sp>
      <p:sp>
        <p:nvSpPr>
          <p:cNvPr id="16" name="object 16"/>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70</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89" y="877172"/>
            <a:ext cx="3053080" cy="323037"/>
          </a:xfrm>
          <a:prstGeom prst="rect">
            <a:avLst/>
          </a:prstGeom>
        </p:spPr>
        <p:txBody>
          <a:bodyPr vert="horz" wrap="square" lIns="0" tIns="12700" rIns="0" bIns="0" rtlCol="0">
            <a:spAutoFit/>
          </a:bodyPr>
          <a:lstStyle/>
          <a:p>
            <a:pPr marL="12700" marR="5080">
              <a:lnSpc>
                <a:spcPct val="116100"/>
              </a:lnSpc>
              <a:spcBef>
                <a:spcPts val="100"/>
              </a:spcBef>
            </a:pPr>
            <a:r>
              <a:rPr sz="900" spc="-5" dirty="0">
                <a:latin typeface="Comic Sans MS"/>
                <a:cs typeface="Comic Sans MS"/>
              </a:rPr>
              <a:t>desconectada,</a:t>
            </a:r>
            <a:r>
              <a:rPr sz="900" spc="10" dirty="0">
                <a:latin typeface="Comic Sans MS"/>
                <a:cs typeface="Comic Sans MS"/>
              </a:rPr>
              <a:t> </a:t>
            </a:r>
            <a:r>
              <a:rPr sz="900" spc="-5" dirty="0">
                <a:latin typeface="Comic Sans MS"/>
                <a:cs typeface="Comic Sans MS"/>
              </a:rPr>
              <a:t>el</a:t>
            </a:r>
            <a:r>
              <a:rPr sz="900" spc="10" dirty="0">
                <a:latin typeface="Comic Sans MS"/>
                <a:cs typeface="Comic Sans MS"/>
              </a:rPr>
              <a:t> </a:t>
            </a:r>
            <a:r>
              <a:rPr sz="900" spc="-5" dirty="0">
                <a:latin typeface="Comic Sans MS"/>
                <a:cs typeface="Comic Sans MS"/>
              </a:rPr>
              <a:t>relé</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potencia</a:t>
            </a:r>
            <a:r>
              <a:rPr sz="900" spc="10" dirty="0">
                <a:latin typeface="Comic Sans MS"/>
                <a:cs typeface="Comic Sans MS"/>
              </a:rPr>
              <a:t> </a:t>
            </a:r>
            <a:r>
              <a:rPr sz="900" spc="-5" dirty="0">
                <a:latin typeface="Comic Sans MS"/>
                <a:cs typeface="Comic Sans MS"/>
              </a:rPr>
              <a:t>inversa</a:t>
            </a:r>
            <a:r>
              <a:rPr sz="900" spc="15" dirty="0">
                <a:latin typeface="Comic Sans MS"/>
                <a:cs typeface="Comic Sans MS"/>
              </a:rPr>
              <a:t> </a:t>
            </a:r>
            <a:r>
              <a:rPr sz="900" spc="-5" dirty="0">
                <a:latin typeface="Comic Sans MS"/>
                <a:cs typeface="Comic Sans MS"/>
              </a:rPr>
              <a:t>es</a:t>
            </a:r>
            <a:r>
              <a:rPr sz="900" spc="5" dirty="0">
                <a:latin typeface="Comic Sans MS"/>
                <a:cs typeface="Comic Sans MS"/>
              </a:rPr>
              <a:t> </a:t>
            </a:r>
            <a:r>
              <a:rPr sz="900" spc="-5" dirty="0">
                <a:latin typeface="Comic Sans MS"/>
                <a:cs typeface="Comic Sans MS"/>
              </a:rPr>
              <a:t>también </a:t>
            </a:r>
            <a:r>
              <a:rPr sz="900" spc="-254" dirty="0">
                <a:latin typeface="Comic Sans MS"/>
                <a:cs typeface="Comic Sans MS"/>
              </a:rPr>
              <a:t> </a:t>
            </a:r>
            <a:r>
              <a:rPr sz="900" spc="-5" dirty="0">
                <a:latin typeface="Comic Sans MS"/>
                <a:cs typeface="Comic Sans MS"/>
              </a:rPr>
              <a:t>inhibido.</a:t>
            </a:r>
            <a:endParaRPr sz="900">
              <a:latin typeface="Comic Sans MS"/>
              <a:cs typeface="Comic Sans MS"/>
            </a:endParaRPr>
          </a:p>
        </p:txBody>
      </p:sp>
      <p:sp>
        <p:nvSpPr>
          <p:cNvPr id="3" name="object 3"/>
          <p:cNvSpPr txBox="1"/>
          <p:nvPr/>
        </p:nvSpPr>
        <p:spPr>
          <a:xfrm>
            <a:off x="5942190" y="1348009"/>
            <a:ext cx="3054985" cy="1299845"/>
          </a:xfrm>
          <a:prstGeom prst="rect">
            <a:avLst/>
          </a:prstGeom>
        </p:spPr>
        <p:txBody>
          <a:bodyPr vert="horz" wrap="square" lIns="0" tIns="12700" rIns="0" bIns="0" rtlCol="0">
            <a:spAutoFit/>
          </a:bodyPr>
          <a:lstStyle/>
          <a:p>
            <a:pPr marL="12700" marR="5080" algn="just">
              <a:lnSpc>
                <a:spcPct val="116100"/>
              </a:lnSpc>
              <a:spcBef>
                <a:spcPts val="100"/>
              </a:spcBef>
            </a:pPr>
            <a:r>
              <a:rPr sz="900" b="1" spc="-5" dirty="0">
                <a:latin typeface="Comic Sans MS"/>
                <a:cs typeface="Comic Sans MS"/>
              </a:rPr>
              <a:t>RELÉ DE SECUENCIA NEGATIVA: </a:t>
            </a:r>
            <a:r>
              <a:rPr sz="900" spc="-5" dirty="0">
                <a:latin typeface="Comic Sans MS"/>
                <a:cs typeface="Comic Sans MS"/>
              </a:rPr>
              <a:t>Es práctica común </a:t>
            </a:r>
            <a:r>
              <a:rPr sz="900" dirty="0">
                <a:latin typeface="Comic Sans MS"/>
                <a:cs typeface="Comic Sans MS"/>
              </a:rPr>
              <a:t> </a:t>
            </a:r>
            <a:r>
              <a:rPr sz="900" spc="-5" dirty="0">
                <a:latin typeface="Comic Sans MS"/>
                <a:cs typeface="Comic Sans MS"/>
              </a:rPr>
              <a:t>proporcionar protección al generador contra condiciones </a:t>
            </a:r>
            <a:r>
              <a:rPr sz="900" dirty="0">
                <a:latin typeface="Comic Sans MS"/>
                <a:cs typeface="Comic Sans MS"/>
              </a:rPr>
              <a:t> </a:t>
            </a:r>
            <a:r>
              <a:rPr sz="900" spc="-5" dirty="0">
                <a:latin typeface="Comic Sans MS"/>
                <a:cs typeface="Comic Sans MS"/>
              </a:rPr>
              <a:t>de desbalance externo que podrían dañar a la máquina. </a:t>
            </a:r>
            <a:r>
              <a:rPr sz="900" dirty="0">
                <a:latin typeface="Comic Sans MS"/>
                <a:cs typeface="Comic Sans MS"/>
              </a:rPr>
              <a:t> </a:t>
            </a:r>
            <a:r>
              <a:rPr sz="900" spc="-5" dirty="0">
                <a:latin typeface="Comic Sans MS"/>
                <a:cs typeface="Comic Sans MS"/>
              </a:rPr>
              <a:t>Esta protección consiste de un relé corriente-tiempo el </a:t>
            </a:r>
            <a:r>
              <a:rPr sz="900" dirty="0">
                <a:latin typeface="Comic Sans MS"/>
                <a:cs typeface="Comic Sans MS"/>
              </a:rPr>
              <a:t> </a:t>
            </a:r>
            <a:r>
              <a:rPr sz="900" spc="-5" dirty="0">
                <a:latin typeface="Comic Sans MS"/>
                <a:cs typeface="Comic Sans MS"/>
              </a:rPr>
              <a:t>cual responde a la corriente de secuencia negativa.</a:t>
            </a:r>
            <a:r>
              <a:rPr sz="900" dirty="0">
                <a:latin typeface="Comic Sans MS"/>
                <a:cs typeface="Comic Sans MS"/>
              </a:rPr>
              <a:t> </a:t>
            </a:r>
            <a:r>
              <a:rPr sz="900" spc="-5" dirty="0">
                <a:latin typeface="Comic Sans MS"/>
                <a:cs typeface="Comic Sans MS"/>
              </a:rPr>
              <a:t>Dos </a:t>
            </a:r>
            <a:r>
              <a:rPr sz="900" dirty="0">
                <a:latin typeface="Comic Sans MS"/>
                <a:cs typeface="Comic Sans MS"/>
              </a:rPr>
              <a:t> </a:t>
            </a:r>
            <a:r>
              <a:rPr sz="900" spc="-5" dirty="0">
                <a:latin typeface="Comic Sans MS"/>
                <a:cs typeface="Comic Sans MS"/>
              </a:rPr>
              <a:t>tipos de relés son usados para esta protección:</a:t>
            </a:r>
            <a:r>
              <a:rPr sz="900" spc="254" dirty="0">
                <a:latin typeface="Comic Sans MS"/>
                <a:cs typeface="Comic Sans MS"/>
              </a:rPr>
              <a:t> </a:t>
            </a:r>
            <a:r>
              <a:rPr sz="900" spc="-5" dirty="0">
                <a:latin typeface="Comic Sans MS"/>
                <a:cs typeface="Comic Sans MS"/>
              </a:rPr>
              <a:t>Un relé </a:t>
            </a:r>
            <a:r>
              <a:rPr sz="900" dirty="0">
                <a:latin typeface="Comic Sans MS"/>
                <a:cs typeface="Comic Sans MS"/>
              </a:rPr>
              <a:t> </a:t>
            </a:r>
            <a:r>
              <a:rPr sz="900" spc="-5" dirty="0">
                <a:latin typeface="Comic Sans MS"/>
                <a:cs typeface="Comic Sans MS"/>
              </a:rPr>
              <a:t>de sobrecorriente de tiempo electromecánico y un relé </a:t>
            </a:r>
            <a:r>
              <a:rPr sz="900" dirty="0">
                <a:latin typeface="Comic Sans MS"/>
                <a:cs typeface="Comic Sans MS"/>
              </a:rPr>
              <a:t> </a:t>
            </a:r>
            <a:r>
              <a:rPr sz="900" spc="-5" dirty="0">
                <a:latin typeface="Comic Sans MS"/>
                <a:cs typeface="Comic Sans MS"/>
              </a:rPr>
              <a:t>estático</a:t>
            </a:r>
            <a:r>
              <a:rPr sz="900" spc="40" dirty="0">
                <a:latin typeface="Comic Sans MS"/>
                <a:cs typeface="Comic Sans MS"/>
              </a:rPr>
              <a:t> </a:t>
            </a:r>
            <a:r>
              <a:rPr sz="900" spc="-5" dirty="0">
                <a:latin typeface="Comic Sans MS"/>
                <a:cs typeface="Comic Sans MS"/>
              </a:rPr>
              <a:t>con</a:t>
            </a:r>
            <a:r>
              <a:rPr sz="900" spc="40" dirty="0">
                <a:latin typeface="Comic Sans MS"/>
                <a:cs typeface="Comic Sans MS"/>
              </a:rPr>
              <a:t> </a:t>
            </a:r>
            <a:r>
              <a:rPr sz="900" spc="-5" dirty="0">
                <a:latin typeface="Comic Sans MS"/>
                <a:cs typeface="Comic Sans MS"/>
              </a:rPr>
              <a:t>una</a:t>
            </a:r>
            <a:r>
              <a:rPr sz="900" spc="35" dirty="0">
                <a:latin typeface="Comic Sans MS"/>
                <a:cs typeface="Comic Sans MS"/>
              </a:rPr>
              <a:t> </a:t>
            </a:r>
            <a:r>
              <a:rPr sz="900" spc="-5" dirty="0">
                <a:latin typeface="Comic Sans MS"/>
                <a:cs typeface="Comic Sans MS"/>
              </a:rPr>
              <a:t>característica</a:t>
            </a:r>
            <a:r>
              <a:rPr sz="900" spc="35" dirty="0">
                <a:latin typeface="Comic Sans MS"/>
                <a:cs typeface="Comic Sans MS"/>
              </a:rPr>
              <a:t> </a:t>
            </a:r>
            <a:r>
              <a:rPr sz="900" spc="-5" dirty="0">
                <a:latin typeface="Comic Sans MS"/>
                <a:cs typeface="Comic Sans MS"/>
              </a:rPr>
              <a:t>de</a:t>
            </a:r>
            <a:r>
              <a:rPr sz="900" spc="30" dirty="0">
                <a:latin typeface="Comic Sans MS"/>
                <a:cs typeface="Comic Sans MS"/>
              </a:rPr>
              <a:t> </a:t>
            </a:r>
            <a:r>
              <a:rPr sz="900" spc="-5" dirty="0">
                <a:latin typeface="Comic Sans MS"/>
                <a:cs typeface="Comic Sans MS"/>
              </a:rPr>
              <a:t>sobrecorriente</a:t>
            </a:r>
            <a:r>
              <a:rPr sz="900" spc="35" dirty="0">
                <a:latin typeface="Comic Sans MS"/>
                <a:cs typeface="Comic Sans MS"/>
              </a:rPr>
              <a:t> </a:t>
            </a:r>
            <a:r>
              <a:rPr sz="900" spc="-5" dirty="0">
                <a:latin typeface="Comic Sans MS"/>
                <a:cs typeface="Comic Sans MS"/>
              </a:rPr>
              <a:t>de</a:t>
            </a:r>
            <a:endParaRPr sz="900">
              <a:latin typeface="Comic Sans MS"/>
              <a:cs typeface="Comic Sans MS"/>
            </a:endParaRPr>
          </a:p>
        </p:txBody>
      </p:sp>
      <p:sp>
        <p:nvSpPr>
          <p:cNvPr id="4" name="object 4"/>
          <p:cNvSpPr txBox="1"/>
          <p:nvPr/>
        </p:nvSpPr>
        <p:spPr>
          <a:xfrm>
            <a:off x="5942173" y="2910611"/>
            <a:ext cx="596265"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generador.</a:t>
            </a:r>
            <a:endParaRPr sz="900">
              <a:latin typeface="Comic Sans MS"/>
              <a:cs typeface="Comic Sans MS"/>
            </a:endParaRPr>
          </a:p>
        </p:txBody>
      </p:sp>
      <p:sp>
        <p:nvSpPr>
          <p:cNvPr id="5" name="object 5"/>
          <p:cNvSpPr txBox="1"/>
          <p:nvPr/>
        </p:nvSpPr>
        <p:spPr>
          <a:xfrm>
            <a:off x="5942173" y="3047747"/>
            <a:ext cx="3053715" cy="209550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principalmente para proporcionar protección a la máquina </a:t>
            </a:r>
            <a:r>
              <a:rPr sz="900" dirty="0">
                <a:latin typeface="Comic Sans MS"/>
                <a:cs typeface="Comic Sans MS"/>
              </a:rPr>
              <a:t> </a:t>
            </a:r>
            <a:r>
              <a:rPr sz="900" spc="-5" dirty="0">
                <a:latin typeface="Comic Sans MS"/>
                <a:cs typeface="Comic Sans MS"/>
              </a:rPr>
              <a:t>contra</a:t>
            </a:r>
            <a:r>
              <a:rPr sz="900" spc="120" dirty="0">
                <a:latin typeface="Comic Sans MS"/>
                <a:cs typeface="Comic Sans MS"/>
              </a:rPr>
              <a:t> </a:t>
            </a:r>
            <a:r>
              <a:rPr sz="900" spc="-5" dirty="0">
                <a:latin typeface="Comic Sans MS"/>
                <a:cs typeface="Comic Sans MS"/>
              </a:rPr>
              <a:t>fallas</a:t>
            </a:r>
            <a:r>
              <a:rPr sz="900" spc="120" dirty="0">
                <a:latin typeface="Comic Sans MS"/>
                <a:cs typeface="Comic Sans MS"/>
              </a:rPr>
              <a:t> </a:t>
            </a:r>
            <a:r>
              <a:rPr sz="900" spc="-5" dirty="0">
                <a:latin typeface="Comic Sans MS"/>
                <a:cs typeface="Comic Sans MS"/>
              </a:rPr>
              <a:t>desbalanceadas</a:t>
            </a:r>
            <a:r>
              <a:rPr sz="900" spc="120" dirty="0">
                <a:latin typeface="Comic Sans MS"/>
                <a:cs typeface="Comic Sans MS"/>
              </a:rPr>
              <a:t> </a:t>
            </a:r>
            <a:r>
              <a:rPr sz="900" spc="-5" dirty="0">
                <a:latin typeface="Comic Sans MS"/>
                <a:cs typeface="Comic Sans MS"/>
              </a:rPr>
              <a:t>en</a:t>
            </a:r>
            <a:r>
              <a:rPr sz="900" spc="120" dirty="0">
                <a:latin typeface="Comic Sans MS"/>
                <a:cs typeface="Comic Sans MS"/>
              </a:rPr>
              <a:t> </a:t>
            </a:r>
            <a:r>
              <a:rPr sz="900" spc="-5" dirty="0">
                <a:latin typeface="Comic Sans MS"/>
                <a:cs typeface="Comic Sans MS"/>
              </a:rPr>
              <a:t>el</a:t>
            </a:r>
            <a:r>
              <a:rPr sz="900" spc="125" dirty="0">
                <a:latin typeface="Comic Sans MS"/>
                <a:cs typeface="Comic Sans MS"/>
              </a:rPr>
              <a:t> </a:t>
            </a:r>
            <a:r>
              <a:rPr sz="900" spc="-5" dirty="0">
                <a:latin typeface="Comic Sans MS"/>
                <a:cs typeface="Comic Sans MS"/>
              </a:rPr>
              <a:t>sistema,</a:t>
            </a:r>
            <a:r>
              <a:rPr sz="900" spc="114" dirty="0">
                <a:latin typeface="Comic Sans MS"/>
                <a:cs typeface="Comic Sans MS"/>
              </a:rPr>
              <a:t> </a:t>
            </a:r>
            <a:r>
              <a:rPr sz="900" spc="-5" dirty="0">
                <a:latin typeface="Comic Sans MS"/>
                <a:cs typeface="Comic Sans MS"/>
              </a:rPr>
              <a:t>no</a:t>
            </a:r>
            <a:r>
              <a:rPr sz="900" spc="114" dirty="0">
                <a:latin typeface="Comic Sans MS"/>
                <a:cs typeface="Comic Sans MS"/>
              </a:rPr>
              <a:t> </a:t>
            </a:r>
            <a:r>
              <a:rPr sz="900" spc="-5" dirty="0">
                <a:latin typeface="Comic Sans MS"/>
                <a:cs typeface="Comic Sans MS"/>
              </a:rPr>
              <a:t>libradas. </a:t>
            </a:r>
            <a:r>
              <a:rPr sz="900" spc="-254"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pickup</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secuencia</a:t>
            </a:r>
            <a:r>
              <a:rPr sz="900" spc="260" dirty="0">
                <a:latin typeface="Comic Sans MS"/>
                <a:cs typeface="Comic Sans MS"/>
              </a:rPr>
              <a:t> </a:t>
            </a:r>
            <a:r>
              <a:rPr sz="900" spc="-5" dirty="0">
                <a:latin typeface="Comic Sans MS"/>
                <a:cs typeface="Comic Sans MS"/>
              </a:rPr>
              <a:t>negativa de</a:t>
            </a:r>
            <a:r>
              <a:rPr sz="900" spc="260" dirty="0">
                <a:latin typeface="Comic Sans MS"/>
                <a:cs typeface="Comic Sans MS"/>
              </a:rPr>
              <a:t> </a:t>
            </a:r>
            <a:r>
              <a:rPr sz="900" spc="-5" dirty="0">
                <a:latin typeface="Comic Sans MS"/>
                <a:cs typeface="Comic Sans MS"/>
              </a:rPr>
              <a:t>este </a:t>
            </a:r>
            <a:r>
              <a:rPr sz="900" spc="-254" dirty="0">
                <a:latin typeface="Comic Sans MS"/>
                <a:cs typeface="Comic Sans MS"/>
              </a:rPr>
              <a:t> </a:t>
            </a:r>
            <a:r>
              <a:rPr sz="900" spc="-5" dirty="0">
                <a:latin typeface="Comic Sans MS"/>
                <a:cs typeface="Comic Sans MS"/>
              </a:rPr>
              <a:t>relé es generalmente 0.6 p.u. de la corriente de plena </a:t>
            </a:r>
            <a:r>
              <a:rPr sz="900" dirty="0">
                <a:latin typeface="Comic Sans MS"/>
                <a:cs typeface="Comic Sans MS"/>
              </a:rPr>
              <a:t> </a:t>
            </a:r>
            <a:r>
              <a:rPr sz="900" spc="-5" dirty="0">
                <a:latin typeface="Comic Sans MS"/>
                <a:cs typeface="Comic Sans MS"/>
              </a:rPr>
              <a:t>carga</a:t>
            </a:r>
            <a:r>
              <a:rPr sz="900" dirty="0">
                <a:latin typeface="Comic Sans MS"/>
                <a:cs typeface="Comic Sans MS"/>
              </a:rPr>
              <a:t> </a:t>
            </a:r>
            <a:r>
              <a:rPr sz="900" spc="-5" dirty="0">
                <a:latin typeface="Comic Sans MS"/>
                <a:cs typeface="Comic Sans MS"/>
              </a:rPr>
              <a:t>nominal.</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estáticos</a:t>
            </a:r>
            <a:r>
              <a:rPr sz="900" dirty="0">
                <a:latin typeface="Comic Sans MS"/>
                <a:cs typeface="Comic Sans MS"/>
              </a:rPr>
              <a:t> </a:t>
            </a:r>
            <a:r>
              <a:rPr sz="900" spc="-5" dirty="0">
                <a:latin typeface="Comic Sans MS"/>
                <a:cs typeface="Comic Sans MS"/>
              </a:rPr>
              <a:t>son</a:t>
            </a:r>
            <a:r>
              <a:rPr sz="900" dirty="0">
                <a:latin typeface="Comic Sans MS"/>
                <a:cs typeface="Comic Sans MS"/>
              </a:rPr>
              <a:t> </a:t>
            </a:r>
            <a:r>
              <a:rPr sz="900" spc="-5" dirty="0">
                <a:latin typeface="Comic Sans MS"/>
                <a:cs typeface="Comic Sans MS"/>
              </a:rPr>
              <a:t>mucho</a:t>
            </a:r>
            <a:r>
              <a:rPr sz="900" dirty="0">
                <a:latin typeface="Comic Sans MS"/>
                <a:cs typeface="Comic Sans MS"/>
              </a:rPr>
              <a:t> </a:t>
            </a:r>
            <a:r>
              <a:rPr sz="900" spc="-5" dirty="0">
                <a:latin typeface="Comic Sans MS"/>
                <a:cs typeface="Comic Sans MS"/>
              </a:rPr>
              <a:t>más </a:t>
            </a:r>
            <a:r>
              <a:rPr sz="900" dirty="0">
                <a:latin typeface="Comic Sans MS"/>
                <a:cs typeface="Comic Sans MS"/>
              </a:rPr>
              <a:t> </a:t>
            </a:r>
            <a:r>
              <a:rPr sz="900" spc="-5" dirty="0">
                <a:latin typeface="Comic Sans MS"/>
                <a:cs typeface="Comic Sans MS"/>
              </a:rPr>
              <a:t>sensitivos</a:t>
            </a:r>
            <a:r>
              <a:rPr sz="900" spc="245" dirty="0">
                <a:latin typeface="Comic Sans MS"/>
                <a:cs typeface="Comic Sans MS"/>
              </a:rPr>
              <a:t> </a:t>
            </a:r>
            <a:r>
              <a:rPr sz="900" spc="-5" dirty="0">
                <a:latin typeface="Comic Sans MS"/>
                <a:cs typeface="Comic Sans MS"/>
              </a:rPr>
              <a:t>y</a:t>
            </a:r>
            <a:r>
              <a:rPr sz="900" spc="250" dirty="0">
                <a:latin typeface="Comic Sans MS"/>
                <a:cs typeface="Comic Sans MS"/>
              </a:rPr>
              <a:t> </a:t>
            </a:r>
            <a:r>
              <a:rPr sz="900" spc="-5" dirty="0">
                <a:latin typeface="Comic Sans MS"/>
                <a:cs typeface="Comic Sans MS"/>
              </a:rPr>
              <a:t>son</a:t>
            </a:r>
            <a:r>
              <a:rPr sz="900" spc="245" dirty="0">
                <a:latin typeface="Comic Sans MS"/>
                <a:cs typeface="Comic Sans MS"/>
              </a:rPr>
              <a:t> </a:t>
            </a:r>
            <a:r>
              <a:rPr sz="900" spc="-5" dirty="0">
                <a:latin typeface="Comic Sans MS"/>
                <a:cs typeface="Comic Sans MS"/>
              </a:rPr>
              <a:t>capaces</a:t>
            </a:r>
            <a:r>
              <a:rPr sz="900" spc="250" dirty="0">
                <a:latin typeface="Comic Sans MS"/>
                <a:cs typeface="Comic Sans MS"/>
              </a:rPr>
              <a:t> </a:t>
            </a:r>
            <a:r>
              <a:rPr sz="900" spc="-5" dirty="0">
                <a:latin typeface="Comic Sans MS"/>
                <a:cs typeface="Comic Sans MS"/>
              </a:rPr>
              <a:t>de</a:t>
            </a:r>
            <a:r>
              <a:rPr sz="900" spc="250" dirty="0">
                <a:latin typeface="Comic Sans MS"/>
                <a:cs typeface="Comic Sans MS"/>
              </a:rPr>
              <a:t> </a:t>
            </a:r>
            <a:r>
              <a:rPr sz="900" spc="-5" dirty="0">
                <a:latin typeface="Comic Sans MS"/>
                <a:cs typeface="Comic Sans MS"/>
              </a:rPr>
              <a:t>detectar</a:t>
            </a:r>
            <a:r>
              <a:rPr sz="900" spc="245" dirty="0">
                <a:latin typeface="Comic Sans MS"/>
                <a:cs typeface="Comic Sans MS"/>
              </a:rPr>
              <a:t> </a:t>
            </a:r>
            <a:r>
              <a:rPr sz="900" spc="-5" dirty="0">
                <a:latin typeface="Comic Sans MS"/>
                <a:cs typeface="Comic Sans MS"/>
              </a:rPr>
              <a:t>y</a:t>
            </a:r>
            <a:r>
              <a:rPr sz="900" spc="250" dirty="0">
                <a:latin typeface="Comic Sans MS"/>
                <a:cs typeface="Comic Sans MS"/>
              </a:rPr>
              <a:t> </a:t>
            </a:r>
            <a:r>
              <a:rPr sz="900" spc="-5" dirty="0">
                <a:latin typeface="Comic Sans MS"/>
                <a:cs typeface="Comic Sans MS"/>
              </a:rPr>
              <a:t>disparar</a:t>
            </a:r>
            <a:r>
              <a:rPr sz="900" spc="245" dirty="0">
                <a:latin typeface="Comic Sans MS"/>
                <a:cs typeface="Comic Sans MS"/>
              </a:rPr>
              <a:t> </a:t>
            </a:r>
            <a:r>
              <a:rPr sz="900" spc="-5" dirty="0">
                <a:latin typeface="Comic Sans MS"/>
                <a:cs typeface="Comic Sans MS"/>
              </a:rPr>
              <a:t>para </a:t>
            </a:r>
            <a:r>
              <a:rPr sz="900" spc="-254" dirty="0">
                <a:latin typeface="Comic Sans MS"/>
                <a:cs typeface="Comic Sans MS"/>
              </a:rPr>
              <a:t> </a:t>
            </a:r>
            <a:r>
              <a:rPr sz="900" spc="-5" dirty="0">
                <a:latin typeface="Comic Sans MS"/>
                <a:cs typeface="Comic Sans MS"/>
              </a:rPr>
              <a:t>corrientes de secuencia negativa abajo de la capacidad </a:t>
            </a:r>
            <a:r>
              <a:rPr sz="900" dirty="0">
                <a:latin typeface="Comic Sans MS"/>
                <a:cs typeface="Comic Sans MS"/>
              </a:rPr>
              <a:t> </a:t>
            </a:r>
            <a:r>
              <a:rPr sz="900" spc="-5" dirty="0">
                <a:latin typeface="Comic Sans MS"/>
                <a:cs typeface="Comic Sans MS"/>
              </a:rPr>
              <a:t>continua del generador.</a:t>
            </a:r>
            <a:r>
              <a:rPr sz="900" dirty="0">
                <a:latin typeface="Comic Sans MS"/>
                <a:cs typeface="Comic Sans MS"/>
              </a:rPr>
              <a:t> </a:t>
            </a:r>
            <a:r>
              <a:rPr sz="900" spc="-5" dirty="0">
                <a:latin typeface="Comic Sans MS"/>
                <a:cs typeface="Comic Sans MS"/>
              </a:rPr>
              <a:t>El relé de secuencia negativa </a:t>
            </a:r>
            <a:r>
              <a:rPr sz="900" dirty="0">
                <a:latin typeface="Comic Sans MS"/>
                <a:cs typeface="Comic Sans MS"/>
              </a:rPr>
              <a:t> </a:t>
            </a:r>
            <a:r>
              <a:rPr sz="900" spc="-5" dirty="0">
                <a:latin typeface="Comic Sans MS"/>
                <a:cs typeface="Comic Sans MS"/>
              </a:rPr>
              <a:t>estático,</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lo</a:t>
            </a:r>
            <a:r>
              <a:rPr sz="900" dirty="0">
                <a:latin typeface="Comic Sans MS"/>
                <a:cs typeface="Comic Sans MS"/>
              </a:rPr>
              <a:t> </a:t>
            </a:r>
            <a:r>
              <a:rPr sz="900" spc="-5" dirty="0">
                <a:latin typeface="Comic Sans MS"/>
                <a:cs typeface="Comic Sans MS"/>
              </a:rPr>
              <a:t>tanto,</a:t>
            </a:r>
            <a:r>
              <a:rPr sz="900" dirty="0">
                <a:latin typeface="Comic Sans MS"/>
                <a:cs typeface="Comic Sans MS"/>
              </a:rPr>
              <a:t> </a:t>
            </a:r>
            <a:r>
              <a:rPr sz="900" spc="-5" dirty="0">
                <a:latin typeface="Comic Sans MS"/>
                <a:cs typeface="Comic Sans MS"/>
              </a:rPr>
              <a:t>detectará</a:t>
            </a:r>
            <a:r>
              <a:rPr sz="900" dirty="0">
                <a:latin typeface="Comic Sans MS"/>
                <a:cs typeface="Comic Sans MS"/>
              </a:rPr>
              <a:t> </a:t>
            </a:r>
            <a:r>
              <a:rPr sz="900" spc="-5" dirty="0">
                <a:latin typeface="Comic Sans MS"/>
                <a:cs typeface="Comic Sans MS"/>
              </a:rPr>
              <a:t>energizaciones </a:t>
            </a:r>
            <a:r>
              <a:rPr sz="900" spc="-254" dirty="0">
                <a:latin typeface="Comic Sans MS"/>
                <a:cs typeface="Comic Sans MS"/>
              </a:rPr>
              <a:t> </a:t>
            </a:r>
            <a:r>
              <a:rPr sz="900" spc="-5" dirty="0">
                <a:latin typeface="Comic Sans MS"/>
                <a:cs typeface="Comic Sans MS"/>
              </a:rPr>
              <a:t>inadvertidas</a:t>
            </a:r>
            <a:r>
              <a:rPr sz="900" dirty="0">
                <a:latin typeface="Comic Sans MS"/>
                <a:cs typeface="Comic Sans MS"/>
              </a:rPr>
              <a:t> </a:t>
            </a:r>
            <a:r>
              <a:rPr sz="900" spc="-5" dirty="0">
                <a:latin typeface="Comic Sans MS"/>
                <a:cs typeface="Comic Sans MS"/>
              </a:rPr>
              <a:t>monofásicas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muchos</a:t>
            </a:r>
            <a:r>
              <a:rPr sz="900" dirty="0">
                <a:latin typeface="Comic Sans MS"/>
                <a:cs typeface="Comic Sans MS"/>
              </a:rPr>
              <a:t> </a:t>
            </a:r>
            <a:r>
              <a:rPr sz="900" spc="-5" dirty="0">
                <a:latin typeface="Comic Sans MS"/>
                <a:cs typeface="Comic Sans MS"/>
              </a:rPr>
              <a:t>casos.</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respuesta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electromecánico</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checada </a:t>
            </a:r>
            <a:r>
              <a:rPr sz="900" spc="-254"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asegurar</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su</a:t>
            </a:r>
            <a:r>
              <a:rPr sz="900" dirty="0">
                <a:latin typeface="Comic Sans MS"/>
                <a:cs typeface="Comic Sans MS"/>
              </a:rPr>
              <a:t> </a:t>
            </a:r>
            <a:r>
              <a:rPr sz="900" spc="-5" dirty="0">
                <a:latin typeface="Comic Sans MS"/>
                <a:cs typeface="Comic Sans MS"/>
              </a:rPr>
              <a:t>ajuste</a:t>
            </a:r>
            <a:r>
              <a:rPr sz="900" dirty="0">
                <a:latin typeface="Comic Sans MS"/>
                <a:cs typeface="Comic Sans MS"/>
              </a:rPr>
              <a:t> </a:t>
            </a:r>
            <a:r>
              <a:rPr sz="900" spc="-5" dirty="0">
                <a:latin typeface="Comic Sans MS"/>
                <a:cs typeface="Comic Sans MS"/>
              </a:rPr>
              <a:t>sea</a:t>
            </a:r>
            <a:r>
              <a:rPr sz="900" dirty="0">
                <a:latin typeface="Comic Sans MS"/>
                <a:cs typeface="Comic Sans MS"/>
              </a:rPr>
              <a:t> </a:t>
            </a:r>
            <a:r>
              <a:rPr sz="900" spc="-5" dirty="0">
                <a:latin typeface="Comic Sans MS"/>
                <a:cs typeface="Comic Sans MS"/>
              </a:rPr>
              <a:t>suficientemente </a:t>
            </a:r>
            <a:r>
              <a:rPr sz="900" dirty="0">
                <a:latin typeface="Comic Sans MS"/>
                <a:cs typeface="Comic Sans MS"/>
              </a:rPr>
              <a:t> </a:t>
            </a:r>
            <a:r>
              <a:rPr sz="900" spc="-5" dirty="0">
                <a:latin typeface="Comic Sans MS"/>
                <a:cs typeface="Comic Sans MS"/>
              </a:rPr>
              <a:t>sensitivo,</a:t>
            </a:r>
            <a:r>
              <a:rPr sz="900" spc="125" dirty="0">
                <a:latin typeface="Comic Sans MS"/>
                <a:cs typeface="Comic Sans MS"/>
              </a:rPr>
              <a:t> </a:t>
            </a:r>
            <a:r>
              <a:rPr sz="900" spc="-5" dirty="0">
                <a:latin typeface="Comic Sans MS"/>
                <a:cs typeface="Comic Sans MS"/>
              </a:rPr>
              <a:t>especialmente</a:t>
            </a:r>
            <a:r>
              <a:rPr sz="900" spc="130" dirty="0">
                <a:latin typeface="Comic Sans MS"/>
                <a:cs typeface="Comic Sans MS"/>
              </a:rPr>
              <a:t> </a:t>
            </a:r>
            <a:r>
              <a:rPr sz="900" spc="-5" dirty="0">
                <a:latin typeface="Comic Sans MS"/>
                <a:cs typeface="Comic Sans MS"/>
              </a:rPr>
              <a:t>en</a:t>
            </a:r>
            <a:r>
              <a:rPr sz="900" spc="130" dirty="0">
                <a:latin typeface="Comic Sans MS"/>
                <a:cs typeface="Comic Sans MS"/>
              </a:rPr>
              <a:t> </a:t>
            </a:r>
            <a:r>
              <a:rPr sz="900" spc="-5" dirty="0">
                <a:latin typeface="Comic Sans MS"/>
                <a:cs typeface="Comic Sans MS"/>
              </a:rPr>
              <a:t>aplicaciones</a:t>
            </a:r>
            <a:r>
              <a:rPr sz="900" spc="130" dirty="0">
                <a:latin typeface="Comic Sans MS"/>
                <a:cs typeface="Comic Sans MS"/>
              </a:rPr>
              <a:t> </a:t>
            </a:r>
            <a:r>
              <a:rPr sz="900" spc="-5" dirty="0">
                <a:latin typeface="Comic Sans MS"/>
                <a:cs typeface="Comic Sans MS"/>
              </a:rPr>
              <a:t>en</a:t>
            </a:r>
            <a:r>
              <a:rPr sz="900" spc="130" dirty="0">
                <a:latin typeface="Comic Sans MS"/>
                <a:cs typeface="Comic Sans MS"/>
              </a:rPr>
              <a:t> </a:t>
            </a:r>
            <a:r>
              <a:rPr sz="900" spc="-5" dirty="0">
                <a:latin typeface="Comic Sans MS"/>
                <a:cs typeface="Comic Sans MS"/>
              </a:rPr>
              <a:t>las</a:t>
            </a:r>
            <a:r>
              <a:rPr sz="900" spc="125" dirty="0">
                <a:latin typeface="Comic Sans MS"/>
                <a:cs typeface="Comic Sans MS"/>
              </a:rPr>
              <a:t> </a:t>
            </a:r>
            <a:r>
              <a:rPr sz="900" spc="-5" dirty="0">
                <a:latin typeface="Comic Sans MS"/>
                <a:cs typeface="Comic Sans MS"/>
              </a:rPr>
              <a:t>cuales</a:t>
            </a:r>
            <a:r>
              <a:rPr sz="900" spc="110" dirty="0">
                <a:latin typeface="Comic Sans MS"/>
                <a:cs typeface="Comic Sans MS"/>
              </a:rPr>
              <a:t> </a:t>
            </a:r>
            <a:r>
              <a:rPr sz="900" spc="-5" dirty="0">
                <a:latin typeface="Comic Sans MS"/>
                <a:cs typeface="Comic Sans MS"/>
              </a:rPr>
              <a:t>la</a:t>
            </a:r>
            <a:endParaRPr sz="900">
              <a:latin typeface="Comic Sans MS"/>
              <a:cs typeface="Comic Sans MS"/>
            </a:endParaRPr>
          </a:p>
        </p:txBody>
      </p:sp>
      <p:sp>
        <p:nvSpPr>
          <p:cNvPr id="6" name="object 6"/>
          <p:cNvSpPr txBox="1"/>
          <p:nvPr/>
        </p:nvSpPr>
        <p:spPr>
          <a:xfrm>
            <a:off x="5942172" y="5117700"/>
            <a:ext cx="3054350" cy="981710"/>
          </a:xfrm>
          <a:prstGeom prst="rect">
            <a:avLst/>
          </a:prstGeom>
        </p:spPr>
        <p:txBody>
          <a:bodyPr vert="horz" wrap="square" lIns="0" tIns="12065" rIns="0" bIns="0" rtlCol="0">
            <a:spAutoFit/>
          </a:bodyPr>
          <a:lstStyle/>
          <a:p>
            <a:pPr marL="12700" marR="5080" algn="just">
              <a:lnSpc>
                <a:spcPct val="116199"/>
              </a:lnSpc>
              <a:spcBef>
                <a:spcPts val="95"/>
              </a:spcBef>
            </a:pPr>
            <a:r>
              <a:rPr sz="900" spc="-5" dirty="0">
                <a:latin typeface="Comic Sans MS"/>
                <a:cs typeface="Comic Sans MS"/>
              </a:rPr>
              <a:t>unidad es conectada a un sistema débil.</a:t>
            </a:r>
            <a:r>
              <a:rPr sz="900" dirty="0">
                <a:latin typeface="Comic Sans MS"/>
                <a:cs typeface="Comic Sans MS"/>
              </a:rPr>
              <a:t> </a:t>
            </a:r>
            <a:r>
              <a:rPr sz="900" spc="-5" dirty="0">
                <a:latin typeface="Comic Sans MS"/>
                <a:cs typeface="Comic Sans MS"/>
              </a:rPr>
              <a:t>El disparo de </a:t>
            </a:r>
            <a:r>
              <a:rPr sz="900" dirty="0">
                <a:latin typeface="Comic Sans MS"/>
                <a:cs typeface="Comic Sans MS"/>
              </a:rPr>
              <a:t> </a:t>
            </a:r>
            <a:r>
              <a:rPr sz="900" spc="-5" dirty="0">
                <a:latin typeface="Comic Sans MS"/>
                <a:cs typeface="Comic Sans MS"/>
              </a:rPr>
              <a:t>estos</a:t>
            </a:r>
            <a:r>
              <a:rPr sz="900" spc="105" dirty="0">
                <a:latin typeface="Comic Sans MS"/>
                <a:cs typeface="Comic Sans MS"/>
              </a:rPr>
              <a:t> </a:t>
            </a:r>
            <a:r>
              <a:rPr sz="900" spc="-5" dirty="0">
                <a:latin typeface="Comic Sans MS"/>
                <a:cs typeface="Comic Sans MS"/>
              </a:rPr>
              <a:t>relés</a:t>
            </a:r>
            <a:r>
              <a:rPr sz="900" spc="350" dirty="0">
                <a:latin typeface="Comic Sans MS"/>
                <a:cs typeface="Comic Sans MS"/>
              </a:rPr>
              <a:t> </a:t>
            </a:r>
            <a:r>
              <a:rPr sz="900" spc="-5" dirty="0">
                <a:latin typeface="Comic Sans MS"/>
                <a:cs typeface="Comic Sans MS"/>
              </a:rPr>
              <a:t>podría</a:t>
            </a:r>
            <a:r>
              <a:rPr sz="900" spc="355" dirty="0">
                <a:latin typeface="Comic Sans MS"/>
                <a:cs typeface="Comic Sans MS"/>
              </a:rPr>
              <a:t> </a:t>
            </a:r>
            <a:r>
              <a:rPr sz="900" spc="-5" dirty="0">
                <a:latin typeface="Comic Sans MS"/>
                <a:cs typeface="Comic Sans MS"/>
              </a:rPr>
              <a:t>ser</a:t>
            </a:r>
            <a:r>
              <a:rPr sz="900" spc="355" dirty="0">
                <a:latin typeface="Comic Sans MS"/>
                <a:cs typeface="Comic Sans MS"/>
              </a:rPr>
              <a:t> </a:t>
            </a:r>
            <a:r>
              <a:rPr sz="900" spc="-5" dirty="0">
                <a:latin typeface="Comic Sans MS"/>
                <a:cs typeface="Comic Sans MS"/>
              </a:rPr>
              <a:t>supervisado</a:t>
            </a:r>
            <a:r>
              <a:rPr sz="900" spc="355" dirty="0">
                <a:latin typeface="Comic Sans MS"/>
                <a:cs typeface="Comic Sans MS"/>
              </a:rPr>
              <a:t> </a:t>
            </a:r>
            <a:r>
              <a:rPr sz="900" spc="-5" dirty="0">
                <a:latin typeface="Comic Sans MS"/>
                <a:cs typeface="Comic Sans MS"/>
              </a:rPr>
              <a:t>por</a:t>
            </a:r>
            <a:r>
              <a:rPr sz="900" spc="355" dirty="0">
                <a:latin typeface="Comic Sans MS"/>
                <a:cs typeface="Comic Sans MS"/>
              </a:rPr>
              <a:t> </a:t>
            </a:r>
            <a:r>
              <a:rPr sz="900" spc="-5" dirty="0">
                <a:latin typeface="Comic Sans MS"/>
                <a:cs typeface="Comic Sans MS"/>
              </a:rPr>
              <a:t>contactos</a:t>
            </a:r>
            <a:r>
              <a:rPr sz="900" spc="40" dirty="0">
                <a:latin typeface="Comic Sans MS"/>
                <a:cs typeface="Comic Sans MS"/>
              </a:rPr>
              <a:t> </a:t>
            </a:r>
            <a:r>
              <a:rPr sz="900" spc="-5" dirty="0">
                <a:latin typeface="Comic Sans MS"/>
                <a:cs typeface="Comic Sans MS"/>
              </a:rPr>
              <a:t>52 </a:t>
            </a:r>
            <a:r>
              <a:rPr sz="900" spc="-260" dirty="0">
                <a:latin typeface="Comic Sans MS"/>
                <a:cs typeface="Comic Sans MS"/>
              </a:rPr>
              <a:t> </a:t>
            </a:r>
            <a:r>
              <a:rPr sz="900" spc="-5" dirty="0">
                <a:latin typeface="Comic Sans MS"/>
                <a:cs typeface="Comic Sans MS"/>
              </a:rPr>
              <a:t>a</a:t>
            </a:r>
            <a:r>
              <a:rPr sz="900" spc="260" dirty="0">
                <a:latin typeface="Comic Sans MS"/>
                <a:cs typeface="Comic Sans MS"/>
              </a:rPr>
              <a:t> </a:t>
            </a:r>
            <a:r>
              <a:rPr sz="900" spc="-5" dirty="0">
                <a:latin typeface="Comic Sans MS"/>
                <a:cs typeface="Comic Sans MS"/>
              </a:rPr>
              <a:t>de la cuchilla o interruptor de alta tensión lo cual </a:t>
            </a:r>
            <a:r>
              <a:rPr sz="900" dirty="0">
                <a:latin typeface="Comic Sans MS"/>
                <a:cs typeface="Comic Sans MS"/>
              </a:rPr>
              <a:t> </a:t>
            </a:r>
            <a:r>
              <a:rPr sz="900" spc="-5" dirty="0">
                <a:latin typeface="Comic Sans MS"/>
                <a:cs typeface="Comic Sans MS"/>
              </a:rPr>
              <a:t>podría dejarlo inoperativo para eventos de arqueo del </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está</a:t>
            </a:r>
            <a:r>
              <a:rPr sz="900" dirty="0">
                <a:latin typeface="Comic Sans MS"/>
                <a:cs typeface="Comic Sans MS"/>
              </a:rPr>
              <a:t> </a:t>
            </a:r>
            <a:r>
              <a:rPr sz="900" spc="-5" dirty="0">
                <a:latin typeface="Comic Sans MS"/>
                <a:cs typeface="Comic Sans MS"/>
              </a:rPr>
              <a:t>abierto </a:t>
            </a:r>
            <a:r>
              <a:rPr sz="900" dirty="0">
                <a:latin typeface="Comic Sans MS"/>
                <a:cs typeface="Comic Sans MS"/>
              </a:rPr>
              <a:t> </a:t>
            </a:r>
            <a:r>
              <a:rPr sz="900" spc="-5" dirty="0">
                <a:latin typeface="Comic Sans MS"/>
                <a:cs typeface="Comic Sans MS"/>
              </a:rPr>
              <a:t>mecánicamente.</a:t>
            </a:r>
            <a:endParaRPr sz="900">
              <a:latin typeface="Comic Sans MS"/>
              <a:cs typeface="Comic Sans MS"/>
            </a:endParaRPr>
          </a:p>
        </p:txBody>
      </p:sp>
      <p:sp>
        <p:nvSpPr>
          <p:cNvPr id="7" name="object 7"/>
          <p:cNvSpPr txBox="1"/>
          <p:nvPr/>
        </p:nvSpPr>
        <p:spPr>
          <a:xfrm>
            <a:off x="6724522" y="2720161"/>
            <a:ext cx="2269490" cy="337912"/>
          </a:xfrm>
          <a:prstGeom prst="rect">
            <a:avLst/>
          </a:prstGeom>
        </p:spPr>
        <p:txBody>
          <a:bodyPr vert="horz" wrap="square" lIns="0" tIns="32384" rIns="0" bIns="0" rtlCol="0">
            <a:spAutoFit/>
          </a:bodyPr>
          <a:lstStyle/>
          <a:p>
            <a:pPr marL="1542415">
              <a:spcBef>
                <a:spcPts val="254"/>
              </a:spcBef>
            </a:pPr>
            <a:r>
              <a:rPr sz="1000" spc="-5" dirty="0">
                <a:latin typeface="Comic Sans MS"/>
                <a:cs typeface="Comic Sans MS"/>
              </a:rPr>
              <a:t>2</a:t>
            </a:r>
            <a:endParaRPr sz="1000">
              <a:latin typeface="Comic Sans MS"/>
              <a:cs typeface="Comic Sans MS"/>
            </a:endParaRPr>
          </a:p>
          <a:p>
            <a:pPr marL="12700">
              <a:spcBef>
                <a:spcPts val="145"/>
              </a:spcBef>
            </a:pPr>
            <a:r>
              <a:rPr sz="900" spc="-5" dirty="0">
                <a:latin typeface="Comic Sans MS"/>
                <a:cs typeface="Comic Sans MS"/>
              </a:rPr>
              <a:t>El</a:t>
            </a:r>
            <a:r>
              <a:rPr sz="900" spc="565" dirty="0">
                <a:latin typeface="Comic Sans MS"/>
                <a:cs typeface="Comic Sans MS"/>
              </a:rPr>
              <a:t> </a:t>
            </a:r>
            <a:r>
              <a:rPr sz="900" spc="-5" dirty="0">
                <a:latin typeface="Comic Sans MS"/>
                <a:cs typeface="Comic Sans MS"/>
              </a:rPr>
              <a:t>relé</a:t>
            </a:r>
            <a:r>
              <a:rPr sz="900" spc="570" dirty="0">
                <a:latin typeface="Comic Sans MS"/>
                <a:cs typeface="Comic Sans MS"/>
              </a:rPr>
              <a:t> </a:t>
            </a:r>
            <a:r>
              <a:rPr sz="900" spc="-5" dirty="0">
                <a:latin typeface="Comic Sans MS"/>
                <a:cs typeface="Comic Sans MS"/>
              </a:rPr>
              <a:t>electromecánico</a:t>
            </a:r>
            <a:r>
              <a:rPr sz="900" spc="570" dirty="0">
                <a:latin typeface="Comic Sans MS"/>
                <a:cs typeface="Comic Sans MS"/>
              </a:rPr>
              <a:t> </a:t>
            </a:r>
            <a:r>
              <a:rPr sz="900" spc="-5" dirty="0">
                <a:latin typeface="Comic Sans MS"/>
                <a:cs typeface="Comic Sans MS"/>
              </a:rPr>
              <a:t>fue</a:t>
            </a:r>
            <a:r>
              <a:rPr sz="900" spc="570" dirty="0">
                <a:latin typeface="Comic Sans MS"/>
                <a:cs typeface="Comic Sans MS"/>
              </a:rPr>
              <a:t> </a:t>
            </a:r>
            <a:r>
              <a:rPr sz="900" spc="-5" dirty="0">
                <a:latin typeface="Comic Sans MS"/>
                <a:cs typeface="Comic Sans MS"/>
              </a:rPr>
              <a:t>diseñado</a:t>
            </a:r>
            <a:endParaRPr sz="900">
              <a:latin typeface="Comic Sans MS"/>
              <a:cs typeface="Comic Sans MS"/>
            </a:endParaRPr>
          </a:p>
        </p:txBody>
      </p:sp>
      <p:sp>
        <p:nvSpPr>
          <p:cNvPr id="8" name="object 8"/>
          <p:cNvSpPr txBox="1"/>
          <p:nvPr/>
        </p:nvSpPr>
        <p:spPr>
          <a:xfrm>
            <a:off x="5916790" y="2670586"/>
            <a:ext cx="3103245" cy="197490"/>
          </a:xfrm>
          <a:prstGeom prst="rect">
            <a:avLst/>
          </a:prstGeom>
        </p:spPr>
        <p:txBody>
          <a:bodyPr vert="horz" wrap="square" lIns="0" tIns="12700" rIns="0" bIns="0" rtlCol="0">
            <a:spAutoFit/>
          </a:bodyPr>
          <a:lstStyle/>
          <a:p>
            <a:pPr marL="38100">
              <a:spcBef>
                <a:spcPts val="100"/>
              </a:spcBef>
            </a:pPr>
            <a:r>
              <a:rPr sz="900" spc="-5" dirty="0">
                <a:latin typeface="Comic Sans MS"/>
                <a:cs typeface="Comic Sans MS"/>
              </a:rPr>
              <a:t>tiempo</a:t>
            </a:r>
            <a:r>
              <a:rPr sz="900" spc="55" dirty="0">
                <a:latin typeface="Comic Sans MS"/>
                <a:cs typeface="Comic Sans MS"/>
              </a:rPr>
              <a:t> </a:t>
            </a:r>
            <a:r>
              <a:rPr sz="900" spc="-5" dirty="0">
                <a:latin typeface="Comic Sans MS"/>
                <a:cs typeface="Comic Sans MS"/>
              </a:rPr>
              <a:t>que</a:t>
            </a:r>
            <a:r>
              <a:rPr sz="900" spc="60" dirty="0">
                <a:latin typeface="Comic Sans MS"/>
                <a:cs typeface="Comic Sans MS"/>
              </a:rPr>
              <a:t> </a:t>
            </a:r>
            <a:r>
              <a:rPr sz="900" spc="-5" dirty="0">
                <a:latin typeface="Comic Sans MS"/>
                <a:cs typeface="Comic Sans MS"/>
              </a:rPr>
              <a:t>iguala</a:t>
            </a:r>
            <a:r>
              <a:rPr sz="900" spc="60" dirty="0">
                <a:latin typeface="Comic Sans MS"/>
                <a:cs typeface="Comic Sans MS"/>
              </a:rPr>
              <a:t> </a:t>
            </a:r>
            <a:r>
              <a:rPr sz="900" spc="-5" dirty="0">
                <a:latin typeface="Comic Sans MS"/>
                <a:cs typeface="Comic Sans MS"/>
              </a:rPr>
              <a:t>la</a:t>
            </a:r>
            <a:r>
              <a:rPr sz="900" spc="60" dirty="0">
                <a:latin typeface="Comic Sans MS"/>
                <a:cs typeface="Comic Sans MS"/>
              </a:rPr>
              <a:t> </a:t>
            </a:r>
            <a:r>
              <a:rPr sz="900" spc="-5" dirty="0">
                <a:latin typeface="Comic Sans MS"/>
                <a:cs typeface="Comic Sans MS"/>
              </a:rPr>
              <a:t>curva</a:t>
            </a:r>
            <a:r>
              <a:rPr sz="900" spc="60" dirty="0">
                <a:latin typeface="Comic Sans MS"/>
                <a:cs typeface="Comic Sans MS"/>
              </a:rPr>
              <a:t> </a:t>
            </a:r>
            <a:r>
              <a:rPr sz="900" spc="-5" dirty="0">
                <a:latin typeface="Comic Sans MS"/>
                <a:cs typeface="Comic Sans MS"/>
              </a:rPr>
              <a:t>de</a:t>
            </a:r>
            <a:r>
              <a:rPr sz="900" spc="55" dirty="0">
                <a:latin typeface="Comic Sans MS"/>
                <a:cs typeface="Comic Sans MS"/>
              </a:rPr>
              <a:t> </a:t>
            </a:r>
            <a:r>
              <a:rPr sz="900" spc="-5" dirty="0">
                <a:latin typeface="Comic Sans MS"/>
                <a:cs typeface="Comic Sans MS"/>
              </a:rPr>
              <a:t>capabilidad</a:t>
            </a:r>
            <a:r>
              <a:rPr sz="900" spc="190" dirty="0">
                <a:latin typeface="Comic Sans MS"/>
                <a:cs typeface="Comic Sans MS"/>
              </a:rPr>
              <a:t> </a:t>
            </a:r>
            <a:r>
              <a:rPr sz="1200" spc="-10" dirty="0">
                <a:latin typeface="Comic Sans MS"/>
                <a:cs typeface="Comic Sans MS"/>
              </a:rPr>
              <a:t>I</a:t>
            </a:r>
            <a:r>
              <a:rPr sz="1500" spc="-15" baseline="30555" dirty="0">
                <a:latin typeface="Comic Sans MS"/>
                <a:cs typeface="Comic Sans MS"/>
              </a:rPr>
              <a:t>2</a:t>
            </a:r>
            <a:r>
              <a:rPr sz="1500" spc="89" baseline="30555" dirty="0">
                <a:latin typeface="Comic Sans MS"/>
                <a:cs typeface="Comic Sans MS"/>
              </a:rPr>
              <a:t> </a:t>
            </a:r>
            <a:r>
              <a:rPr sz="1200" spc="-5" dirty="0">
                <a:latin typeface="Comic Sans MS"/>
                <a:cs typeface="Comic Sans MS"/>
              </a:rPr>
              <a:t>t</a:t>
            </a:r>
            <a:r>
              <a:rPr sz="1200" spc="-60" dirty="0">
                <a:latin typeface="Comic Sans MS"/>
                <a:cs typeface="Comic Sans MS"/>
              </a:rPr>
              <a:t> </a:t>
            </a:r>
            <a:r>
              <a:rPr sz="1200" spc="-5" dirty="0">
                <a:latin typeface="Symbol"/>
                <a:cs typeface="Symbol"/>
              </a:rPr>
              <a:t></a:t>
            </a:r>
            <a:r>
              <a:rPr sz="1200" spc="-110" dirty="0">
                <a:latin typeface="Times New Roman"/>
                <a:cs typeface="Times New Roman"/>
              </a:rPr>
              <a:t> </a:t>
            </a:r>
            <a:r>
              <a:rPr sz="1200" spc="-5" dirty="0">
                <a:latin typeface="Comic Sans MS"/>
                <a:cs typeface="Comic Sans MS"/>
              </a:rPr>
              <a:t>K</a:t>
            </a:r>
            <a:r>
              <a:rPr sz="1200" spc="495" dirty="0">
                <a:latin typeface="Comic Sans MS"/>
                <a:cs typeface="Comic Sans MS"/>
              </a:rPr>
              <a:t> </a:t>
            </a:r>
            <a:r>
              <a:rPr sz="900" spc="-5" dirty="0">
                <a:latin typeface="Comic Sans MS"/>
                <a:cs typeface="Comic Sans MS"/>
              </a:rPr>
              <a:t>del</a:t>
            </a:r>
            <a:endParaRPr sz="900">
              <a:latin typeface="Comic Sans MS"/>
              <a:cs typeface="Comic Sans MS"/>
            </a:endParaRPr>
          </a:p>
        </p:txBody>
      </p:sp>
      <p:sp>
        <p:nvSpPr>
          <p:cNvPr id="9" name="object 9"/>
          <p:cNvSpPr txBox="1"/>
          <p:nvPr/>
        </p:nvSpPr>
        <p:spPr>
          <a:xfrm>
            <a:off x="5942172" y="6226212"/>
            <a:ext cx="3053080" cy="1140460"/>
          </a:xfrm>
          <a:prstGeom prst="rect">
            <a:avLst/>
          </a:prstGeom>
        </p:spPr>
        <p:txBody>
          <a:bodyPr vert="horz" wrap="square" lIns="0" tIns="34290" rIns="0" bIns="0" rtlCol="0">
            <a:spAutoFit/>
          </a:bodyPr>
          <a:lstStyle/>
          <a:p>
            <a:pPr marL="12700" algn="just">
              <a:spcBef>
                <a:spcPts val="270"/>
              </a:spcBef>
            </a:pPr>
            <a:r>
              <a:rPr sz="900" b="1" spc="-5" dirty="0">
                <a:latin typeface="Comic Sans MS"/>
                <a:cs typeface="Comic Sans MS"/>
              </a:rPr>
              <a:t>PROTECCIÓN</a:t>
            </a:r>
            <a:r>
              <a:rPr sz="900" b="1" spc="450" dirty="0">
                <a:latin typeface="Comic Sans MS"/>
                <a:cs typeface="Comic Sans MS"/>
              </a:rPr>
              <a:t> </a:t>
            </a:r>
            <a:r>
              <a:rPr sz="900" b="1" spc="-5" dirty="0">
                <a:latin typeface="Comic Sans MS"/>
                <a:cs typeface="Comic Sans MS"/>
              </a:rPr>
              <a:t>DE</a:t>
            </a:r>
            <a:r>
              <a:rPr sz="900" b="1" spc="455" dirty="0">
                <a:latin typeface="Comic Sans MS"/>
                <a:cs typeface="Comic Sans MS"/>
              </a:rPr>
              <a:t> </a:t>
            </a:r>
            <a:r>
              <a:rPr sz="900" b="1" spc="-5" dirty="0">
                <a:latin typeface="Comic Sans MS"/>
                <a:cs typeface="Comic Sans MS"/>
              </a:rPr>
              <a:t>FALLA</a:t>
            </a:r>
            <a:r>
              <a:rPr sz="900" b="1" spc="455" dirty="0">
                <a:latin typeface="Comic Sans MS"/>
                <a:cs typeface="Comic Sans MS"/>
              </a:rPr>
              <a:t> </a:t>
            </a:r>
            <a:r>
              <a:rPr sz="900" b="1" spc="-5" dirty="0">
                <a:latin typeface="Comic Sans MS"/>
                <a:cs typeface="Comic Sans MS"/>
              </a:rPr>
              <a:t>DE</a:t>
            </a:r>
            <a:r>
              <a:rPr sz="900" b="1" spc="440" dirty="0">
                <a:latin typeface="Comic Sans MS"/>
                <a:cs typeface="Comic Sans MS"/>
              </a:rPr>
              <a:t> </a:t>
            </a:r>
            <a:r>
              <a:rPr sz="900" b="1" spc="-5" dirty="0">
                <a:latin typeface="Comic Sans MS"/>
                <a:cs typeface="Comic Sans MS"/>
              </a:rPr>
              <a:t>INTERRUPTOR</a:t>
            </a:r>
            <a:r>
              <a:rPr sz="900" b="1" spc="455" dirty="0">
                <a:latin typeface="Comic Sans MS"/>
                <a:cs typeface="Comic Sans MS"/>
              </a:rPr>
              <a:t> </a:t>
            </a:r>
            <a:r>
              <a:rPr sz="900" b="1" spc="-5" dirty="0">
                <a:latin typeface="Comic Sans MS"/>
                <a:cs typeface="Comic Sans MS"/>
              </a:rPr>
              <a:t>DEL</a:t>
            </a:r>
            <a:endParaRPr sz="900">
              <a:latin typeface="Comic Sans MS"/>
              <a:cs typeface="Comic Sans MS"/>
            </a:endParaRPr>
          </a:p>
          <a:p>
            <a:pPr marL="12700" marR="5080" algn="just">
              <a:lnSpc>
                <a:spcPct val="116100"/>
              </a:lnSpc>
            </a:pPr>
            <a:r>
              <a:rPr sz="900" b="1" spc="-5" dirty="0">
                <a:latin typeface="Comic Sans MS"/>
                <a:cs typeface="Comic Sans MS"/>
              </a:rPr>
              <a:t>GENERADOR:</a:t>
            </a:r>
            <a:r>
              <a:rPr sz="900" b="1"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a:t>
            </a:r>
            <a:r>
              <a:rPr sz="900" spc="254"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generador </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iniciada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aislar</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una </a:t>
            </a:r>
            <a:r>
              <a:rPr sz="900" dirty="0">
                <a:latin typeface="Comic Sans MS"/>
                <a:cs typeface="Comic Sans MS"/>
              </a:rPr>
              <a:t> </a:t>
            </a:r>
            <a:r>
              <a:rPr sz="900" spc="-5" dirty="0">
                <a:latin typeface="Comic Sans MS"/>
                <a:cs typeface="Comic Sans MS"/>
              </a:rPr>
              <a:t>condición</a:t>
            </a:r>
            <a:r>
              <a:rPr sz="900" spc="185" dirty="0">
                <a:latin typeface="Comic Sans MS"/>
                <a:cs typeface="Comic Sans MS"/>
              </a:rPr>
              <a:t> </a:t>
            </a:r>
            <a:r>
              <a:rPr sz="900" spc="-5" dirty="0">
                <a:latin typeface="Comic Sans MS"/>
                <a:cs typeface="Comic Sans MS"/>
              </a:rPr>
              <a:t>de</a:t>
            </a:r>
            <a:r>
              <a:rPr sz="900" spc="195" dirty="0">
                <a:latin typeface="Comic Sans MS"/>
                <a:cs typeface="Comic Sans MS"/>
              </a:rPr>
              <a:t> </a:t>
            </a:r>
            <a:r>
              <a:rPr sz="900" spc="-5" dirty="0">
                <a:latin typeface="Comic Sans MS"/>
                <a:cs typeface="Comic Sans MS"/>
              </a:rPr>
              <a:t>energización</a:t>
            </a:r>
            <a:r>
              <a:rPr sz="900" spc="190" dirty="0">
                <a:latin typeface="Comic Sans MS"/>
                <a:cs typeface="Comic Sans MS"/>
              </a:rPr>
              <a:t> </a:t>
            </a:r>
            <a:r>
              <a:rPr sz="900" spc="-5" dirty="0">
                <a:latin typeface="Comic Sans MS"/>
                <a:cs typeface="Comic Sans MS"/>
              </a:rPr>
              <a:t>inadvertida</a:t>
            </a:r>
            <a:r>
              <a:rPr sz="900" spc="185" dirty="0">
                <a:latin typeface="Comic Sans MS"/>
                <a:cs typeface="Comic Sans MS"/>
              </a:rPr>
              <a:t> </a:t>
            </a:r>
            <a:r>
              <a:rPr sz="900" spc="-5" dirty="0">
                <a:latin typeface="Comic Sans MS"/>
                <a:cs typeface="Comic Sans MS"/>
              </a:rPr>
              <a:t>debido</a:t>
            </a:r>
            <a:r>
              <a:rPr sz="900" spc="190" dirty="0">
                <a:latin typeface="Comic Sans MS"/>
                <a:cs typeface="Comic Sans MS"/>
              </a:rPr>
              <a:t> </a:t>
            </a:r>
            <a:r>
              <a:rPr sz="900" spc="-5" dirty="0">
                <a:latin typeface="Comic Sans MS"/>
                <a:cs typeface="Comic Sans MS"/>
              </a:rPr>
              <a:t>al</a:t>
            </a:r>
            <a:r>
              <a:rPr sz="900" spc="190" dirty="0">
                <a:latin typeface="Comic Sans MS"/>
                <a:cs typeface="Comic Sans MS"/>
              </a:rPr>
              <a:t> </a:t>
            </a:r>
            <a:r>
              <a:rPr sz="900" spc="-5" dirty="0">
                <a:latin typeface="Comic Sans MS"/>
                <a:cs typeface="Comic Sans MS"/>
              </a:rPr>
              <a:t>arqueo </a:t>
            </a:r>
            <a:r>
              <a:rPr sz="900" spc="-254" dirty="0">
                <a:latin typeface="Comic Sans MS"/>
                <a:cs typeface="Comic Sans MS"/>
              </a:rPr>
              <a:t> </a:t>
            </a:r>
            <a:r>
              <a:rPr sz="900" spc="-5" dirty="0">
                <a:latin typeface="Comic Sans MS"/>
                <a:cs typeface="Comic Sans MS"/>
              </a:rPr>
              <a:t>del interruptor.</a:t>
            </a:r>
            <a:r>
              <a:rPr sz="900" dirty="0">
                <a:latin typeface="Comic Sans MS"/>
                <a:cs typeface="Comic Sans MS"/>
              </a:rPr>
              <a:t> </a:t>
            </a:r>
            <a:r>
              <a:rPr sz="900" spc="-5" dirty="0">
                <a:latin typeface="Comic Sans MS"/>
                <a:cs typeface="Comic Sans MS"/>
              </a:rPr>
              <a:t>Un diagrama funcional para un esquema </a:t>
            </a:r>
            <a:r>
              <a:rPr sz="900" dirty="0">
                <a:latin typeface="Comic Sans MS"/>
                <a:cs typeface="Comic Sans MS"/>
              </a:rPr>
              <a:t> </a:t>
            </a:r>
            <a:r>
              <a:rPr sz="900" spc="-5" dirty="0">
                <a:latin typeface="Comic Sans MS"/>
                <a:cs typeface="Comic Sans MS"/>
              </a:rPr>
              <a:t>típico</a:t>
            </a:r>
            <a:r>
              <a:rPr sz="900" spc="135" dirty="0">
                <a:latin typeface="Comic Sans MS"/>
                <a:cs typeface="Comic Sans MS"/>
              </a:rPr>
              <a:t> </a:t>
            </a:r>
            <a:r>
              <a:rPr sz="900" spc="-5" dirty="0">
                <a:latin typeface="Comic Sans MS"/>
                <a:cs typeface="Comic Sans MS"/>
              </a:rPr>
              <a:t>de</a:t>
            </a:r>
            <a:r>
              <a:rPr sz="900" spc="135" dirty="0">
                <a:latin typeface="Comic Sans MS"/>
                <a:cs typeface="Comic Sans MS"/>
              </a:rPr>
              <a:t> </a:t>
            </a:r>
            <a:r>
              <a:rPr sz="900" spc="-5" dirty="0">
                <a:latin typeface="Comic Sans MS"/>
                <a:cs typeface="Comic Sans MS"/>
              </a:rPr>
              <a:t>falla</a:t>
            </a:r>
            <a:r>
              <a:rPr sz="900" spc="135" dirty="0">
                <a:latin typeface="Comic Sans MS"/>
                <a:cs typeface="Comic Sans MS"/>
              </a:rPr>
              <a:t> </a:t>
            </a:r>
            <a:r>
              <a:rPr sz="900" spc="-5" dirty="0">
                <a:latin typeface="Comic Sans MS"/>
                <a:cs typeface="Comic Sans MS"/>
              </a:rPr>
              <a:t>de</a:t>
            </a:r>
            <a:r>
              <a:rPr sz="900" spc="135" dirty="0">
                <a:latin typeface="Comic Sans MS"/>
                <a:cs typeface="Comic Sans MS"/>
              </a:rPr>
              <a:t> </a:t>
            </a:r>
            <a:r>
              <a:rPr sz="900" spc="-5" dirty="0">
                <a:latin typeface="Comic Sans MS"/>
                <a:cs typeface="Comic Sans MS"/>
              </a:rPr>
              <a:t>interruptor</a:t>
            </a:r>
            <a:r>
              <a:rPr sz="900" spc="135" dirty="0">
                <a:latin typeface="Comic Sans MS"/>
                <a:cs typeface="Comic Sans MS"/>
              </a:rPr>
              <a:t> </a:t>
            </a:r>
            <a:r>
              <a:rPr sz="900" spc="-5" dirty="0">
                <a:latin typeface="Comic Sans MS"/>
                <a:cs typeface="Comic Sans MS"/>
              </a:rPr>
              <a:t>de</a:t>
            </a:r>
            <a:r>
              <a:rPr sz="900" spc="135" dirty="0">
                <a:latin typeface="Comic Sans MS"/>
                <a:cs typeface="Comic Sans MS"/>
              </a:rPr>
              <a:t> </a:t>
            </a:r>
            <a:r>
              <a:rPr sz="900" spc="-5" dirty="0">
                <a:latin typeface="Comic Sans MS"/>
                <a:cs typeface="Comic Sans MS"/>
              </a:rPr>
              <a:t>generador</a:t>
            </a:r>
            <a:r>
              <a:rPr sz="900" spc="140" dirty="0">
                <a:latin typeface="Comic Sans MS"/>
                <a:cs typeface="Comic Sans MS"/>
              </a:rPr>
              <a:t> </a:t>
            </a:r>
            <a:r>
              <a:rPr sz="900" spc="-5" dirty="0">
                <a:latin typeface="Comic Sans MS"/>
                <a:cs typeface="Comic Sans MS"/>
              </a:rPr>
              <a:t>se</a:t>
            </a:r>
            <a:r>
              <a:rPr sz="900" spc="130" dirty="0">
                <a:latin typeface="Comic Sans MS"/>
                <a:cs typeface="Comic Sans MS"/>
              </a:rPr>
              <a:t> </a:t>
            </a:r>
            <a:r>
              <a:rPr sz="900" spc="-5" dirty="0">
                <a:latin typeface="Comic Sans MS"/>
                <a:cs typeface="Comic Sans MS"/>
              </a:rPr>
              <a:t>muestra </a:t>
            </a:r>
            <a:r>
              <a:rPr sz="900" spc="-260" dirty="0">
                <a:latin typeface="Comic Sans MS"/>
                <a:cs typeface="Comic Sans MS"/>
              </a:rPr>
              <a:t> </a:t>
            </a:r>
            <a:r>
              <a:rPr sz="900" spc="-5" dirty="0">
                <a:latin typeface="Comic Sans MS"/>
                <a:cs typeface="Comic Sans MS"/>
              </a:rPr>
              <a:t>en la</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3.</a:t>
            </a:r>
            <a:endParaRPr sz="900">
              <a:latin typeface="Comic Sans MS"/>
              <a:cs typeface="Comic Sans MS"/>
            </a:endParaRPr>
          </a:p>
        </p:txBody>
      </p:sp>
      <p:pic>
        <p:nvPicPr>
          <p:cNvPr id="10" name="object 10"/>
          <p:cNvPicPr/>
          <p:nvPr/>
        </p:nvPicPr>
        <p:blipFill>
          <a:blip r:embed="rId2" cstate="print"/>
          <a:stretch>
            <a:fillRect/>
          </a:stretch>
        </p:blipFill>
        <p:spPr>
          <a:xfrm>
            <a:off x="6017362" y="7520445"/>
            <a:ext cx="2908071" cy="965695"/>
          </a:xfrm>
          <a:prstGeom prst="rect">
            <a:avLst/>
          </a:prstGeom>
        </p:spPr>
      </p:pic>
      <p:sp>
        <p:nvSpPr>
          <p:cNvPr id="11" name="object 11"/>
          <p:cNvSpPr txBox="1"/>
          <p:nvPr/>
        </p:nvSpPr>
        <p:spPr>
          <a:xfrm>
            <a:off x="6032092" y="8640654"/>
            <a:ext cx="2714625"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3.</a:t>
            </a:r>
            <a:r>
              <a:rPr sz="800" spc="245" dirty="0">
                <a:latin typeface="Comic Sans MS"/>
                <a:cs typeface="Comic Sans MS"/>
              </a:rPr>
              <a:t> </a:t>
            </a:r>
            <a:r>
              <a:rPr sz="800" b="1" spc="-5" dirty="0">
                <a:latin typeface="Comic Sans MS"/>
                <a:cs typeface="Comic Sans MS"/>
              </a:rPr>
              <a:t>Lógica</a:t>
            </a:r>
            <a:r>
              <a:rPr sz="800" b="1" spc="5" dirty="0">
                <a:latin typeface="Comic Sans MS"/>
                <a:cs typeface="Comic Sans MS"/>
              </a:rPr>
              <a:t> </a:t>
            </a:r>
            <a:r>
              <a:rPr sz="800" b="1" spc="-5" dirty="0">
                <a:latin typeface="Comic Sans MS"/>
                <a:cs typeface="Comic Sans MS"/>
              </a:rPr>
              <a:t>de</a:t>
            </a:r>
            <a:r>
              <a:rPr sz="800" b="1" spc="10" dirty="0">
                <a:latin typeface="Comic Sans MS"/>
                <a:cs typeface="Comic Sans MS"/>
              </a:rPr>
              <a:t> </a:t>
            </a:r>
            <a:r>
              <a:rPr sz="800" b="1" spc="-5" dirty="0">
                <a:latin typeface="Comic Sans MS"/>
                <a:cs typeface="Comic Sans MS"/>
              </a:rPr>
              <a:t>falla</a:t>
            </a:r>
            <a:r>
              <a:rPr sz="800" b="1" spc="5" dirty="0">
                <a:latin typeface="Comic Sans MS"/>
                <a:cs typeface="Comic Sans MS"/>
              </a:rPr>
              <a:t> </a:t>
            </a:r>
            <a:r>
              <a:rPr sz="800" b="1" spc="-5" dirty="0">
                <a:latin typeface="Comic Sans MS"/>
                <a:cs typeface="Comic Sans MS"/>
              </a:rPr>
              <a:t>del</a:t>
            </a:r>
            <a:r>
              <a:rPr sz="800" b="1" spc="5" dirty="0">
                <a:latin typeface="Comic Sans MS"/>
                <a:cs typeface="Comic Sans MS"/>
              </a:rPr>
              <a:t> </a:t>
            </a:r>
            <a:r>
              <a:rPr sz="800" b="1" spc="-5" dirty="0">
                <a:latin typeface="Comic Sans MS"/>
                <a:cs typeface="Comic Sans MS"/>
              </a:rPr>
              <a:t>interruptor</a:t>
            </a:r>
            <a:r>
              <a:rPr sz="800" b="1" spc="5" dirty="0">
                <a:latin typeface="Comic Sans MS"/>
                <a:cs typeface="Comic Sans MS"/>
              </a:rPr>
              <a:t> </a:t>
            </a:r>
            <a:r>
              <a:rPr sz="800" b="1" spc="-5" dirty="0">
                <a:latin typeface="Comic Sans MS"/>
                <a:cs typeface="Comic Sans MS"/>
              </a:rPr>
              <a:t>del</a:t>
            </a:r>
            <a:r>
              <a:rPr sz="800" b="1" spc="5" dirty="0">
                <a:latin typeface="Comic Sans MS"/>
                <a:cs typeface="Comic Sans MS"/>
              </a:rPr>
              <a:t> </a:t>
            </a:r>
            <a:r>
              <a:rPr sz="800" b="1" spc="-5" dirty="0">
                <a:latin typeface="Comic Sans MS"/>
                <a:cs typeface="Comic Sans MS"/>
              </a:rPr>
              <a:t>generador</a:t>
            </a:r>
            <a:endParaRPr sz="800">
              <a:latin typeface="Comic Sans MS"/>
              <a:cs typeface="Comic Sans MS"/>
            </a:endParaRPr>
          </a:p>
        </p:txBody>
      </p:sp>
      <p:sp>
        <p:nvSpPr>
          <p:cNvPr id="12" name="object 12"/>
          <p:cNvSpPr txBox="1"/>
          <p:nvPr/>
        </p:nvSpPr>
        <p:spPr>
          <a:xfrm>
            <a:off x="5942190" y="8914169"/>
            <a:ext cx="3052445" cy="483722"/>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Cuando los relés de protección del generador detectan </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interna</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condición</a:t>
            </a:r>
            <a:r>
              <a:rPr sz="900" dirty="0">
                <a:latin typeface="Comic Sans MS"/>
                <a:cs typeface="Comic Sans MS"/>
              </a:rPr>
              <a:t> </a:t>
            </a:r>
            <a:r>
              <a:rPr sz="900" spc="-5" dirty="0">
                <a:latin typeface="Comic Sans MS"/>
                <a:cs typeface="Comic Sans MS"/>
              </a:rPr>
              <a:t>anormal,</a:t>
            </a:r>
            <a:r>
              <a:rPr sz="900" dirty="0">
                <a:latin typeface="Comic Sans MS"/>
                <a:cs typeface="Comic Sans MS"/>
              </a:rPr>
              <a:t> </a:t>
            </a:r>
            <a:r>
              <a:rPr sz="900" spc="-5" dirty="0">
                <a:latin typeface="Comic Sans MS"/>
                <a:cs typeface="Comic Sans MS"/>
              </a:rPr>
              <a:t>intentarán </a:t>
            </a:r>
            <a:r>
              <a:rPr sz="900" dirty="0">
                <a:latin typeface="Comic Sans MS"/>
                <a:cs typeface="Comic Sans MS"/>
              </a:rPr>
              <a:t> </a:t>
            </a:r>
            <a:r>
              <a:rPr sz="900" spc="-5" dirty="0">
                <a:latin typeface="Comic Sans MS"/>
                <a:cs typeface="Comic Sans MS"/>
              </a:rPr>
              <a:t>disparar</a:t>
            </a:r>
            <a:r>
              <a:rPr sz="900" spc="204" dirty="0">
                <a:latin typeface="Comic Sans MS"/>
                <a:cs typeface="Comic Sans MS"/>
              </a:rPr>
              <a:t> </a:t>
            </a:r>
            <a:r>
              <a:rPr sz="900" spc="-5" dirty="0">
                <a:latin typeface="Comic Sans MS"/>
                <a:cs typeface="Comic Sans MS"/>
              </a:rPr>
              <a:t>a</a:t>
            </a:r>
            <a:r>
              <a:rPr sz="900" spc="210" dirty="0">
                <a:latin typeface="Comic Sans MS"/>
                <a:cs typeface="Comic Sans MS"/>
              </a:rPr>
              <a:t> </a:t>
            </a:r>
            <a:r>
              <a:rPr sz="900" spc="-5" dirty="0">
                <a:latin typeface="Comic Sans MS"/>
                <a:cs typeface="Comic Sans MS"/>
              </a:rPr>
              <a:t>los</a:t>
            </a:r>
            <a:r>
              <a:rPr sz="900" spc="210" dirty="0">
                <a:latin typeface="Comic Sans MS"/>
                <a:cs typeface="Comic Sans MS"/>
              </a:rPr>
              <a:t> </a:t>
            </a:r>
            <a:r>
              <a:rPr sz="900" spc="-5" dirty="0">
                <a:latin typeface="Comic Sans MS"/>
                <a:cs typeface="Comic Sans MS"/>
              </a:rPr>
              <a:t>interruptores</a:t>
            </a:r>
            <a:r>
              <a:rPr sz="900" spc="204" dirty="0">
                <a:latin typeface="Comic Sans MS"/>
                <a:cs typeface="Comic Sans MS"/>
              </a:rPr>
              <a:t> </a:t>
            </a:r>
            <a:r>
              <a:rPr sz="900" spc="-5" dirty="0">
                <a:latin typeface="Comic Sans MS"/>
                <a:cs typeface="Comic Sans MS"/>
              </a:rPr>
              <a:t>del</a:t>
            </a:r>
            <a:r>
              <a:rPr sz="900" spc="210" dirty="0">
                <a:latin typeface="Comic Sans MS"/>
                <a:cs typeface="Comic Sans MS"/>
              </a:rPr>
              <a:t> </a:t>
            </a:r>
            <a:r>
              <a:rPr sz="900" spc="-5" dirty="0">
                <a:latin typeface="Comic Sans MS"/>
                <a:cs typeface="Comic Sans MS"/>
              </a:rPr>
              <a:t>generador</a:t>
            </a:r>
            <a:r>
              <a:rPr sz="900" spc="210" dirty="0">
                <a:latin typeface="Comic Sans MS"/>
                <a:cs typeface="Comic Sans MS"/>
              </a:rPr>
              <a:t> </a:t>
            </a:r>
            <a:r>
              <a:rPr sz="900" spc="-5" dirty="0">
                <a:latin typeface="Comic Sans MS"/>
                <a:cs typeface="Comic Sans MS"/>
              </a:rPr>
              <a:t>y</a:t>
            </a:r>
            <a:r>
              <a:rPr sz="900" spc="210" dirty="0">
                <a:latin typeface="Comic Sans MS"/>
                <a:cs typeface="Comic Sans MS"/>
              </a:rPr>
              <a:t> </a:t>
            </a:r>
            <a:r>
              <a:rPr sz="900" spc="-5" dirty="0">
                <a:latin typeface="Comic Sans MS"/>
                <a:cs typeface="Comic Sans MS"/>
              </a:rPr>
              <a:t>al</a:t>
            </a:r>
            <a:r>
              <a:rPr sz="900" spc="204" dirty="0">
                <a:latin typeface="Comic Sans MS"/>
                <a:cs typeface="Comic Sans MS"/>
              </a:rPr>
              <a:t> </a:t>
            </a:r>
            <a:r>
              <a:rPr sz="900" spc="-5" dirty="0">
                <a:latin typeface="Comic Sans MS"/>
                <a:cs typeface="Comic Sans MS"/>
              </a:rPr>
              <a:t>mismo</a:t>
            </a:r>
            <a:endParaRPr sz="900">
              <a:latin typeface="Comic Sans MS"/>
              <a:cs typeface="Comic Sans MS"/>
            </a:endParaRPr>
          </a:p>
        </p:txBody>
      </p:sp>
      <p:sp>
        <p:nvSpPr>
          <p:cNvPr id="13" name="object 13"/>
          <p:cNvSpPr txBox="1"/>
          <p:nvPr/>
        </p:nvSpPr>
        <p:spPr>
          <a:xfrm>
            <a:off x="9425491" y="877163"/>
            <a:ext cx="3054350" cy="225488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tiempo iniciar el(los) timer(s) de falla de interruptor.</a:t>
            </a:r>
            <a:r>
              <a:rPr sz="900" dirty="0">
                <a:latin typeface="Comic Sans MS"/>
                <a:cs typeface="Comic Sans MS"/>
              </a:rPr>
              <a:t> </a:t>
            </a:r>
            <a:r>
              <a:rPr sz="900" spc="-5" dirty="0">
                <a:latin typeface="Comic Sans MS"/>
                <a:cs typeface="Comic Sans MS"/>
              </a:rPr>
              <a:t>Si </a:t>
            </a:r>
            <a:r>
              <a:rPr sz="900" dirty="0">
                <a:latin typeface="Comic Sans MS"/>
                <a:cs typeface="Comic Sans MS"/>
              </a:rPr>
              <a:t> </a:t>
            </a:r>
            <a:r>
              <a:rPr sz="900" spc="-5" dirty="0">
                <a:latin typeface="Comic Sans MS"/>
                <a:cs typeface="Comic Sans MS"/>
              </a:rPr>
              <a:t>el(los)</a:t>
            </a:r>
            <a:r>
              <a:rPr sz="900"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libra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falla</a:t>
            </a:r>
            <a:r>
              <a:rPr sz="900" spc="254" dirty="0">
                <a:latin typeface="Comic Sans MS"/>
                <a:cs typeface="Comic Sans MS"/>
              </a:rPr>
              <a:t> </a:t>
            </a:r>
            <a:r>
              <a:rPr sz="900" spc="-5" dirty="0">
                <a:latin typeface="Comic Sans MS"/>
                <a:cs typeface="Comic Sans MS"/>
              </a:rPr>
              <a:t>o</a:t>
            </a:r>
            <a:r>
              <a:rPr sz="900" spc="260" dirty="0">
                <a:latin typeface="Comic Sans MS"/>
                <a:cs typeface="Comic Sans MS"/>
              </a:rPr>
              <a:t> </a:t>
            </a:r>
            <a:r>
              <a:rPr sz="900" spc="-5" dirty="0">
                <a:latin typeface="Comic Sans MS"/>
                <a:cs typeface="Comic Sans MS"/>
              </a:rPr>
              <a:t>condición </a:t>
            </a:r>
            <a:r>
              <a:rPr sz="900" dirty="0">
                <a:latin typeface="Comic Sans MS"/>
                <a:cs typeface="Comic Sans MS"/>
              </a:rPr>
              <a:t> </a:t>
            </a:r>
            <a:r>
              <a:rPr sz="900" spc="-5" dirty="0">
                <a:latin typeface="Comic Sans MS"/>
                <a:cs typeface="Comic Sans MS"/>
              </a:rPr>
              <a:t>anormal en un tiempo especificado, el timer disparará a </a:t>
            </a:r>
            <a:r>
              <a:rPr sz="900" dirty="0">
                <a:latin typeface="Comic Sans MS"/>
                <a:cs typeface="Comic Sans MS"/>
              </a:rPr>
              <a:t> </a:t>
            </a:r>
            <a:r>
              <a:rPr sz="900" spc="-5" dirty="0">
                <a:latin typeface="Comic Sans MS"/>
                <a:cs typeface="Comic Sans MS"/>
              </a:rPr>
              <a:t>los interruptores de respaldo necesarios para remover el </a:t>
            </a:r>
            <a:r>
              <a:rPr sz="900" spc="-254" dirty="0">
                <a:latin typeface="Comic Sans MS"/>
                <a:cs typeface="Comic Sans MS"/>
              </a:rPr>
              <a:t> </a:t>
            </a:r>
            <a:r>
              <a:rPr sz="900" spc="-5" dirty="0">
                <a:latin typeface="Comic Sans MS"/>
                <a:cs typeface="Comic Sans MS"/>
              </a:rPr>
              <a:t>generador del sistema.</a:t>
            </a:r>
            <a:r>
              <a:rPr sz="900" spc="520" dirty="0">
                <a:latin typeface="Comic Sans MS"/>
                <a:cs typeface="Comic Sans MS"/>
              </a:rPr>
              <a:t> </a:t>
            </a:r>
            <a:r>
              <a:rPr sz="900" spc="-5" dirty="0">
                <a:latin typeface="Comic Sans MS"/>
                <a:cs typeface="Comic Sans MS"/>
              </a:rPr>
              <a:t>El detector de corriente (CD) o </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contacto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(52a)</a:t>
            </a:r>
            <a:r>
              <a:rPr sz="900" dirty="0">
                <a:latin typeface="Comic Sans MS"/>
                <a:cs typeface="Comic Sans MS"/>
              </a:rPr>
              <a:t> </a:t>
            </a:r>
            <a:r>
              <a:rPr sz="900" spc="-5" dirty="0">
                <a:latin typeface="Comic Sans MS"/>
                <a:cs typeface="Comic Sans MS"/>
              </a:rPr>
              <a:t>son</a:t>
            </a:r>
            <a:r>
              <a:rPr sz="900" dirty="0">
                <a:latin typeface="Comic Sans MS"/>
                <a:cs typeface="Comic Sans MS"/>
              </a:rPr>
              <a:t> </a:t>
            </a:r>
            <a:r>
              <a:rPr sz="900" spc="-5" dirty="0">
                <a:latin typeface="Comic Sans MS"/>
                <a:cs typeface="Comic Sans MS"/>
              </a:rPr>
              <a:t>usados</a:t>
            </a:r>
            <a:r>
              <a:rPr sz="900"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detectar que el interruptor ha abierto exitosamente.</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contacto 52 a</a:t>
            </a:r>
            <a:r>
              <a:rPr sz="900" spc="260" dirty="0">
                <a:latin typeface="Comic Sans MS"/>
                <a:cs typeface="Comic Sans MS"/>
              </a:rPr>
              <a:t> </a:t>
            </a:r>
            <a:r>
              <a:rPr sz="900" spc="-5" dirty="0">
                <a:latin typeface="Comic Sans MS"/>
                <a:cs typeface="Comic Sans MS"/>
              </a:rPr>
              <a:t>de interruptor debe ser usado en este </a:t>
            </a:r>
            <a:r>
              <a:rPr sz="900" dirty="0">
                <a:latin typeface="Comic Sans MS"/>
                <a:cs typeface="Comic Sans MS"/>
              </a:rPr>
              <a:t> </a:t>
            </a:r>
            <a:r>
              <a:rPr sz="900" spc="-5" dirty="0">
                <a:latin typeface="Comic Sans MS"/>
                <a:cs typeface="Comic Sans MS"/>
              </a:rPr>
              <a:t>caso puesto que existen fallas y/o condiciones anormales </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cuales</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producirán</a:t>
            </a:r>
            <a:r>
              <a:rPr sz="900" dirty="0">
                <a:latin typeface="Comic Sans MS"/>
                <a:cs typeface="Comic Sans MS"/>
              </a:rPr>
              <a:t> </a:t>
            </a:r>
            <a:r>
              <a:rPr sz="900" spc="-5" dirty="0">
                <a:latin typeface="Comic Sans MS"/>
                <a:cs typeface="Comic Sans MS"/>
              </a:rPr>
              <a:t>suficiente </a:t>
            </a:r>
            <a:r>
              <a:rPr sz="900" dirty="0">
                <a:latin typeface="Comic Sans MS"/>
                <a:cs typeface="Comic Sans MS"/>
              </a:rPr>
              <a:t> </a:t>
            </a:r>
            <a:r>
              <a:rPr sz="900" spc="-5" dirty="0">
                <a:latin typeface="Comic Sans MS"/>
                <a:cs typeface="Comic Sans MS"/>
              </a:rPr>
              <a:t>corriente para operar al detector de corriente (CD).</a:t>
            </a:r>
            <a:r>
              <a:rPr sz="900" dirty="0">
                <a:latin typeface="Comic Sans MS"/>
                <a:cs typeface="Comic Sans MS"/>
              </a:rPr>
              <a:t> </a:t>
            </a:r>
            <a:r>
              <a:rPr sz="900" spc="-5" dirty="0">
                <a:latin typeface="Comic Sans MS"/>
                <a:cs typeface="Comic Sans MS"/>
              </a:rPr>
              <a:t>Si </a:t>
            </a:r>
            <a:r>
              <a:rPr sz="900" dirty="0">
                <a:latin typeface="Comic Sans MS"/>
                <a:cs typeface="Comic Sans MS"/>
              </a:rPr>
              <a:t> </a:t>
            </a:r>
            <a:r>
              <a:rPr sz="900" spc="-5" dirty="0">
                <a:latin typeface="Comic Sans MS"/>
                <a:cs typeface="Comic Sans MS"/>
              </a:rPr>
              <a:t>uno o dos polos de un interruptor arquean para energizar </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dos</a:t>
            </a:r>
            <a:r>
              <a:rPr sz="900" dirty="0">
                <a:latin typeface="Comic Sans MS"/>
                <a:cs typeface="Comic Sans MS"/>
              </a:rPr>
              <a:t> </a:t>
            </a:r>
            <a:r>
              <a:rPr sz="900" spc="-5" dirty="0">
                <a:latin typeface="Comic Sans MS"/>
                <a:cs typeface="Comic Sans MS"/>
              </a:rPr>
              <a:t>condiciones</a:t>
            </a:r>
            <a:r>
              <a:rPr sz="900" dirty="0">
                <a:latin typeface="Comic Sans MS"/>
                <a:cs typeface="Comic Sans MS"/>
              </a:rPr>
              <a:t> </a:t>
            </a:r>
            <a:r>
              <a:rPr sz="900" spc="-5" dirty="0">
                <a:latin typeface="Comic Sans MS"/>
                <a:cs typeface="Comic Sans MS"/>
              </a:rPr>
              <a:t>deben</a:t>
            </a:r>
            <a:r>
              <a:rPr sz="900" spc="254" dirty="0">
                <a:latin typeface="Comic Sans MS"/>
                <a:cs typeface="Comic Sans MS"/>
              </a:rPr>
              <a:t> </a:t>
            </a:r>
            <a:r>
              <a:rPr sz="900" spc="-5" dirty="0">
                <a:latin typeface="Comic Sans MS"/>
                <a:cs typeface="Comic Sans MS"/>
              </a:rPr>
              <a:t>ser</a:t>
            </a:r>
            <a:r>
              <a:rPr sz="900" spc="260" dirty="0">
                <a:latin typeface="Comic Sans MS"/>
                <a:cs typeface="Comic Sans MS"/>
              </a:rPr>
              <a:t> </a:t>
            </a:r>
            <a:r>
              <a:rPr sz="900" spc="-5" dirty="0">
                <a:latin typeface="Comic Sans MS"/>
                <a:cs typeface="Comic Sans MS"/>
              </a:rPr>
              <a:t>satisfechas </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iniciar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a:t>
            </a:r>
            <a:endParaRPr sz="900">
              <a:latin typeface="Comic Sans MS"/>
              <a:cs typeface="Comic Sans MS"/>
            </a:endParaRPr>
          </a:p>
        </p:txBody>
      </p:sp>
      <p:sp>
        <p:nvSpPr>
          <p:cNvPr id="14" name="object 14"/>
          <p:cNvSpPr txBox="1"/>
          <p:nvPr/>
        </p:nvSpPr>
        <p:spPr>
          <a:xfrm>
            <a:off x="9425492" y="3258726"/>
            <a:ext cx="3052445" cy="483722"/>
          </a:xfrm>
          <a:prstGeom prst="rect">
            <a:avLst/>
          </a:prstGeom>
        </p:spPr>
        <p:txBody>
          <a:bodyPr vert="horz" wrap="square" lIns="0" tIns="12700" rIns="0" bIns="0" rtlCol="0">
            <a:spAutoFit/>
          </a:bodyPr>
          <a:lstStyle/>
          <a:p>
            <a:pPr marL="240665" marR="5080" indent="-228600" algn="just">
              <a:lnSpc>
                <a:spcPct val="116100"/>
              </a:lnSpc>
              <a:spcBef>
                <a:spcPts val="100"/>
              </a:spcBef>
            </a:pPr>
            <a:r>
              <a:rPr sz="900" spc="-5" dirty="0">
                <a:latin typeface="Comic Sans MS"/>
                <a:cs typeface="Comic Sans MS"/>
              </a:rPr>
              <a:t>1.</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arqueo</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detectado</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un</a:t>
            </a:r>
            <a:r>
              <a:rPr sz="900" spc="254" dirty="0">
                <a:latin typeface="Comic Sans MS"/>
                <a:cs typeface="Comic Sans MS"/>
              </a:rPr>
              <a:t> </a:t>
            </a:r>
            <a:r>
              <a:rPr sz="900" spc="-5" dirty="0">
                <a:latin typeface="Comic Sans MS"/>
                <a:cs typeface="Comic Sans MS"/>
              </a:rPr>
              <a:t>relé</a:t>
            </a:r>
            <a:r>
              <a:rPr sz="900" spc="26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pueda</a:t>
            </a:r>
            <a:r>
              <a:rPr sz="900" spc="254" dirty="0">
                <a:latin typeface="Comic Sans MS"/>
                <a:cs typeface="Comic Sans MS"/>
              </a:rPr>
              <a:t> </a:t>
            </a:r>
            <a:r>
              <a:rPr sz="900" spc="-5" dirty="0">
                <a:latin typeface="Comic Sans MS"/>
                <a:cs typeface="Comic Sans MS"/>
              </a:rPr>
              <a:t>inicializar</a:t>
            </a:r>
            <a:r>
              <a:rPr sz="900" spc="260" dirty="0">
                <a:latin typeface="Comic Sans MS"/>
                <a:cs typeface="Comic Sans MS"/>
              </a:rPr>
              <a:t> </a:t>
            </a:r>
            <a:r>
              <a:rPr sz="900" spc="-5" dirty="0">
                <a:latin typeface="Comic Sans MS"/>
                <a:cs typeface="Comic Sans MS"/>
              </a:rPr>
              <a:t>al </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(BFI).</a:t>
            </a:r>
            <a:endParaRPr sz="900">
              <a:latin typeface="Comic Sans MS"/>
              <a:cs typeface="Comic Sans MS"/>
            </a:endParaRPr>
          </a:p>
        </p:txBody>
      </p:sp>
      <p:sp>
        <p:nvSpPr>
          <p:cNvPr id="15" name="object 15"/>
          <p:cNvSpPr txBox="1"/>
          <p:nvPr/>
        </p:nvSpPr>
        <p:spPr>
          <a:xfrm>
            <a:off x="9425491" y="3888792"/>
            <a:ext cx="3054350" cy="483722"/>
          </a:xfrm>
          <a:prstGeom prst="rect">
            <a:avLst/>
          </a:prstGeom>
        </p:spPr>
        <p:txBody>
          <a:bodyPr vert="horz" wrap="square" lIns="0" tIns="12700" rIns="0" bIns="0" rtlCol="0">
            <a:spAutoFit/>
          </a:bodyPr>
          <a:lstStyle/>
          <a:p>
            <a:pPr marL="240665" marR="5080" indent="-228600" algn="just">
              <a:lnSpc>
                <a:spcPct val="116100"/>
              </a:lnSpc>
              <a:spcBef>
                <a:spcPts val="100"/>
              </a:spcBef>
            </a:pPr>
            <a:r>
              <a:rPr sz="900" spc="-5" dirty="0">
                <a:latin typeface="Comic Sans MS"/>
                <a:cs typeface="Comic Sans MS"/>
              </a:rPr>
              <a:t>2.</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detector</a:t>
            </a:r>
            <a:r>
              <a:rPr sz="90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corriente</a:t>
            </a:r>
            <a:r>
              <a:rPr sz="900" spc="26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falla</a:t>
            </a:r>
            <a:r>
              <a:rPr sz="900" spc="26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interruptor </a:t>
            </a:r>
            <a:r>
              <a:rPr sz="900" spc="-254" dirty="0">
                <a:latin typeface="Comic Sans MS"/>
                <a:cs typeface="Comic Sans MS"/>
              </a:rPr>
              <a:t> </a:t>
            </a:r>
            <a:r>
              <a:rPr sz="900" spc="-5" dirty="0">
                <a:latin typeface="Comic Sans MS"/>
                <a:cs typeface="Comic Sans MS"/>
              </a:rPr>
              <a:t>(CD) debe ser ajustado con suficiente sensibilidad </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condición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arqueo.</a:t>
            </a:r>
            <a:endParaRPr sz="900">
              <a:latin typeface="Comic Sans MS"/>
              <a:cs typeface="Comic Sans MS"/>
            </a:endParaRPr>
          </a:p>
        </p:txBody>
      </p:sp>
      <p:sp>
        <p:nvSpPr>
          <p:cNvPr id="16" name="object 16"/>
          <p:cNvSpPr txBox="1"/>
          <p:nvPr/>
        </p:nvSpPr>
        <p:spPr>
          <a:xfrm>
            <a:off x="9425492" y="4518854"/>
            <a:ext cx="3054985" cy="2733040"/>
          </a:xfrm>
          <a:prstGeom prst="rect">
            <a:avLst/>
          </a:prstGeom>
        </p:spPr>
        <p:txBody>
          <a:bodyPr vert="horz" wrap="square" lIns="0" tIns="34290" rIns="0" bIns="0" rtlCol="0">
            <a:spAutoFit/>
          </a:bodyPr>
          <a:lstStyle/>
          <a:p>
            <a:pPr marL="12700" algn="just">
              <a:spcBef>
                <a:spcPts val="270"/>
              </a:spcBef>
            </a:pPr>
            <a:r>
              <a:rPr sz="900" b="1" spc="-5" dirty="0">
                <a:latin typeface="Comic Sans MS"/>
                <a:cs typeface="Comic Sans MS"/>
              </a:rPr>
              <a:t>RELÉS</a:t>
            </a:r>
            <a:r>
              <a:rPr sz="900" b="1" spc="515" dirty="0">
                <a:latin typeface="Comic Sans MS"/>
                <a:cs typeface="Comic Sans MS"/>
              </a:rPr>
              <a:t> </a:t>
            </a:r>
            <a:r>
              <a:rPr sz="900" b="1" spc="-5" dirty="0">
                <a:latin typeface="Comic Sans MS"/>
                <a:cs typeface="Comic Sans MS"/>
              </a:rPr>
              <a:t>DE</a:t>
            </a:r>
            <a:r>
              <a:rPr sz="900" b="1" spc="515" dirty="0">
                <a:latin typeface="Comic Sans MS"/>
                <a:cs typeface="Comic Sans MS"/>
              </a:rPr>
              <a:t> </a:t>
            </a:r>
            <a:r>
              <a:rPr sz="900" b="1" spc="-5" dirty="0">
                <a:latin typeface="Comic Sans MS"/>
                <a:cs typeface="Comic Sans MS"/>
              </a:rPr>
              <a:t>RESPALDO</a:t>
            </a:r>
            <a:r>
              <a:rPr sz="900" b="1" spc="515" dirty="0">
                <a:latin typeface="Comic Sans MS"/>
                <a:cs typeface="Comic Sans MS"/>
              </a:rPr>
              <a:t> </a:t>
            </a:r>
            <a:r>
              <a:rPr sz="900" b="1" spc="-5" dirty="0">
                <a:latin typeface="Comic Sans MS"/>
                <a:cs typeface="Comic Sans MS"/>
              </a:rPr>
              <a:t>DEL</a:t>
            </a:r>
            <a:r>
              <a:rPr sz="900" b="1" spc="509" dirty="0">
                <a:latin typeface="Comic Sans MS"/>
                <a:cs typeface="Comic Sans MS"/>
              </a:rPr>
              <a:t> </a:t>
            </a:r>
            <a:r>
              <a:rPr sz="900" b="1" spc="-5" dirty="0">
                <a:latin typeface="Comic Sans MS"/>
                <a:cs typeface="Comic Sans MS"/>
              </a:rPr>
              <a:t>SISTEMA:</a:t>
            </a:r>
            <a:r>
              <a:rPr sz="900" b="1" spc="509" dirty="0">
                <a:latin typeface="Comic Sans MS"/>
                <a:cs typeface="Comic Sans MS"/>
              </a:rPr>
              <a:t> </a:t>
            </a:r>
            <a:r>
              <a:rPr sz="900" spc="-5" dirty="0">
                <a:latin typeface="Comic Sans MS"/>
                <a:cs typeface="Comic Sans MS"/>
              </a:rPr>
              <a:t>Relés</a:t>
            </a:r>
            <a:r>
              <a:rPr sz="900" spc="509" dirty="0">
                <a:latin typeface="Comic Sans MS"/>
                <a:cs typeface="Comic Sans MS"/>
              </a:rPr>
              <a:t> </a:t>
            </a:r>
            <a:r>
              <a:rPr sz="900" spc="-10" dirty="0">
                <a:latin typeface="Comic Sans MS"/>
                <a:cs typeface="Comic Sans MS"/>
              </a:rPr>
              <a:t>de</a:t>
            </a:r>
            <a:endParaRPr sz="900">
              <a:latin typeface="Comic Sans MS"/>
              <a:cs typeface="Comic Sans MS"/>
            </a:endParaRPr>
          </a:p>
          <a:p>
            <a:pPr marL="12700" marR="5080" algn="just">
              <a:lnSpc>
                <a:spcPct val="116100"/>
              </a:lnSpc>
            </a:pPr>
            <a:r>
              <a:rPr sz="900" spc="-5" dirty="0">
                <a:latin typeface="Comic Sans MS"/>
                <a:cs typeface="Comic Sans MS"/>
              </a:rPr>
              <a:t>impedancia o de sobrecorriente controlado o restringido </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usados</a:t>
            </a:r>
            <a:r>
              <a:rPr sz="900" dirty="0">
                <a:latin typeface="Comic Sans MS"/>
                <a:cs typeface="Comic Sans MS"/>
              </a:rPr>
              <a:t> </a:t>
            </a:r>
            <a:r>
              <a:rPr sz="900" spc="-5" dirty="0">
                <a:latin typeface="Comic Sans MS"/>
                <a:cs typeface="Comic Sans MS"/>
              </a:rPr>
              <a:t>como</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respaldo</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pueden</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ajustados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proporcionar </a:t>
            </a:r>
            <a:r>
              <a:rPr sz="900" dirty="0">
                <a:latin typeface="Comic Sans MS"/>
                <a:cs typeface="Comic Sans MS"/>
              </a:rPr>
              <a:t> </a:t>
            </a:r>
            <a:r>
              <a:rPr sz="900" spc="-5" dirty="0">
                <a:latin typeface="Comic Sans MS"/>
                <a:cs typeface="Comic Sans MS"/>
              </a:rPr>
              <a:t>detección de la energización inadvertida trifásica.</a:t>
            </a:r>
            <a:r>
              <a:rPr sz="900" dirty="0">
                <a:latin typeface="Comic Sans MS"/>
                <a:cs typeface="Comic Sans MS"/>
              </a:rPr>
              <a:t> </a:t>
            </a:r>
            <a:r>
              <a:rPr sz="900" spc="-5" dirty="0">
                <a:latin typeface="Comic Sans MS"/>
                <a:cs typeface="Comic Sans MS"/>
              </a:rPr>
              <a:t>Su </a:t>
            </a:r>
            <a:r>
              <a:rPr sz="900" dirty="0">
                <a:latin typeface="Comic Sans MS"/>
                <a:cs typeface="Comic Sans MS"/>
              </a:rPr>
              <a:t> </a:t>
            </a:r>
            <a:r>
              <a:rPr sz="900" spc="-5" dirty="0">
                <a:latin typeface="Comic Sans MS"/>
                <a:cs typeface="Comic Sans MS"/>
              </a:rPr>
              <a:t>operación,</a:t>
            </a:r>
            <a:r>
              <a:rPr sz="900" spc="215" dirty="0">
                <a:latin typeface="Comic Sans MS"/>
                <a:cs typeface="Comic Sans MS"/>
              </a:rPr>
              <a:t> </a:t>
            </a:r>
            <a:r>
              <a:rPr sz="900" spc="-5" dirty="0">
                <a:latin typeface="Comic Sans MS"/>
                <a:cs typeface="Comic Sans MS"/>
              </a:rPr>
              <a:t>sin</a:t>
            </a:r>
            <a:r>
              <a:rPr sz="900" spc="215" dirty="0">
                <a:latin typeface="Comic Sans MS"/>
                <a:cs typeface="Comic Sans MS"/>
              </a:rPr>
              <a:t> </a:t>
            </a:r>
            <a:r>
              <a:rPr sz="900" spc="-5" dirty="0">
                <a:latin typeface="Comic Sans MS"/>
                <a:cs typeface="Comic Sans MS"/>
              </a:rPr>
              <a:t>embargo,</a:t>
            </a:r>
            <a:r>
              <a:rPr sz="900" spc="220" dirty="0">
                <a:latin typeface="Comic Sans MS"/>
                <a:cs typeface="Comic Sans MS"/>
              </a:rPr>
              <a:t> </a:t>
            </a:r>
            <a:r>
              <a:rPr sz="900" spc="-5" dirty="0">
                <a:latin typeface="Comic Sans MS"/>
                <a:cs typeface="Comic Sans MS"/>
              </a:rPr>
              <a:t>debe</a:t>
            </a:r>
            <a:r>
              <a:rPr sz="900" spc="215" dirty="0">
                <a:latin typeface="Comic Sans MS"/>
                <a:cs typeface="Comic Sans MS"/>
              </a:rPr>
              <a:t> </a:t>
            </a:r>
            <a:r>
              <a:rPr sz="900" spc="-5" dirty="0">
                <a:latin typeface="Comic Sans MS"/>
                <a:cs typeface="Comic Sans MS"/>
              </a:rPr>
              <a:t>ser</a:t>
            </a:r>
            <a:r>
              <a:rPr sz="900" spc="215" dirty="0">
                <a:latin typeface="Comic Sans MS"/>
                <a:cs typeface="Comic Sans MS"/>
              </a:rPr>
              <a:t> </a:t>
            </a:r>
            <a:r>
              <a:rPr sz="900" spc="-5" dirty="0">
                <a:latin typeface="Comic Sans MS"/>
                <a:cs typeface="Comic Sans MS"/>
              </a:rPr>
              <a:t>checada</a:t>
            </a:r>
            <a:r>
              <a:rPr sz="900" spc="220" dirty="0">
                <a:latin typeface="Comic Sans MS"/>
                <a:cs typeface="Comic Sans MS"/>
              </a:rPr>
              <a:t> </a:t>
            </a:r>
            <a:r>
              <a:rPr sz="900" spc="-5" dirty="0">
                <a:latin typeface="Comic Sans MS"/>
                <a:cs typeface="Comic Sans MS"/>
              </a:rPr>
              <a:t>comparando</a:t>
            </a:r>
            <a:endParaRPr sz="900">
              <a:latin typeface="Comic Sans MS"/>
              <a:cs typeface="Comic Sans MS"/>
            </a:endParaRPr>
          </a:p>
          <a:p>
            <a:pPr marL="12700" marR="5080" algn="just">
              <a:lnSpc>
                <a:spcPct val="116100"/>
              </a:lnSpc>
              <a:spcBef>
                <a:spcPts val="10"/>
              </a:spcBef>
            </a:pPr>
            <a:r>
              <a:rPr sz="900" spc="-5" dirty="0">
                <a:latin typeface="Comic Sans MS"/>
                <a:cs typeface="Comic Sans MS"/>
              </a:rPr>
              <a:t>sus ajustes con las condiciones esperadas en terminales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máquina</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energización</a:t>
            </a:r>
            <a:r>
              <a:rPr sz="900" spc="254" dirty="0">
                <a:latin typeface="Comic Sans MS"/>
                <a:cs typeface="Comic Sans MS"/>
              </a:rPr>
              <a:t> </a:t>
            </a:r>
            <a:r>
              <a:rPr sz="900" spc="-5" dirty="0">
                <a:latin typeface="Comic Sans MS"/>
                <a:cs typeface="Comic Sans MS"/>
              </a:rPr>
              <a:t>inadvertida.</a:t>
            </a:r>
            <a:r>
              <a:rPr sz="900" spc="260" dirty="0">
                <a:latin typeface="Comic Sans MS"/>
                <a:cs typeface="Comic Sans MS"/>
              </a:rPr>
              <a:t> </a:t>
            </a:r>
            <a:r>
              <a:rPr sz="900" spc="-5" dirty="0">
                <a:latin typeface="Comic Sans MS"/>
                <a:cs typeface="Comic Sans MS"/>
              </a:rPr>
              <a:t>Estos </a:t>
            </a:r>
            <a:r>
              <a:rPr sz="900" spc="-254" dirty="0">
                <a:latin typeface="Comic Sans MS"/>
                <a:cs typeface="Comic Sans MS"/>
              </a:rPr>
              <a:t> </a:t>
            </a:r>
            <a:r>
              <a:rPr sz="900" spc="-5" dirty="0">
                <a:latin typeface="Comic Sans MS"/>
                <a:cs typeface="Comic Sans MS"/>
              </a:rPr>
              <a:t>relés tienen asociado un retardo de tiempo para disparar </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cual</a:t>
            </a:r>
            <a:r>
              <a:rPr sz="900" dirty="0">
                <a:latin typeface="Comic Sans MS"/>
                <a:cs typeface="Comic Sans MS"/>
              </a:rPr>
              <a:t> </a:t>
            </a:r>
            <a:r>
              <a:rPr sz="900" spc="-5" dirty="0">
                <a:latin typeface="Comic Sans MS"/>
                <a:cs typeface="Comic Sans MS"/>
              </a:rPr>
              <a:t>generalmente</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muy</a:t>
            </a:r>
            <a:r>
              <a:rPr sz="900" dirty="0">
                <a:latin typeface="Comic Sans MS"/>
                <a:cs typeface="Comic Sans MS"/>
              </a:rPr>
              <a:t> </a:t>
            </a:r>
            <a:r>
              <a:rPr sz="900" spc="-5" dirty="0">
                <a:latin typeface="Comic Sans MS"/>
                <a:cs typeface="Comic Sans MS"/>
              </a:rPr>
              <a:t>largo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evitar que</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generador sea dañado.</a:t>
            </a:r>
            <a:r>
              <a:rPr sz="900" dirty="0">
                <a:latin typeface="Comic Sans MS"/>
                <a:cs typeface="Comic Sans MS"/>
              </a:rPr>
              <a:t> </a:t>
            </a:r>
            <a:r>
              <a:rPr sz="900" spc="-5" dirty="0">
                <a:latin typeface="Comic Sans MS"/>
                <a:cs typeface="Comic Sans MS"/>
              </a:rPr>
              <a:t>Intentos de reducir este tiempo </a:t>
            </a:r>
            <a:r>
              <a:rPr sz="900" dirty="0">
                <a:latin typeface="Comic Sans MS"/>
                <a:cs typeface="Comic Sans MS"/>
              </a:rPr>
              <a:t> </a:t>
            </a:r>
            <a:r>
              <a:rPr sz="900" spc="-5" dirty="0">
                <a:latin typeface="Comic Sans MS"/>
                <a:cs typeface="Comic Sans MS"/>
              </a:rPr>
              <a:t>de</a:t>
            </a:r>
            <a:r>
              <a:rPr sz="900" spc="220" dirty="0">
                <a:latin typeface="Comic Sans MS"/>
                <a:cs typeface="Comic Sans MS"/>
              </a:rPr>
              <a:t> </a:t>
            </a:r>
            <a:r>
              <a:rPr sz="900" spc="-5" dirty="0">
                <a:latin typeface="Comic Sans MS"/>
                <a:cs typeface="Comic Sans MS"/>
              </a:rPr>
              <a:t>retardo</a:t>
            </a:r>
            <a:r>
              <a:rPr sz="900" spc="225" dirty="0">
                <a:latin typeface="Comic Sans MS"/>
                <a:cs typeface="Comic Sans MS"/>
              </a:rPr>
              <a:t> </a:t>
            </a:r>
            <a:r>
              <a:rPr sz="900" spc="-5" dirty="0">
                <a:latin typeface="Comic Sans MS"/>
                <a:cs typeface="Comic Sans MS"/>
              </a:rPr>
              <a:t>generalmente</a:t>
            </a:r>
            <a:r>
              <a:rPr sz="900" spc="225" dirty="0">
                <a:latin typeface="Comic Sans MS"/>
                <a:cs typeface="Comic Sans MS"/>
              </a:rPr>
              <a:t> </a:t>
            </a:r>
            <a:r>
              <a:rPr sz="900" spc="-5" dirty="0">
                <a:latin typeface="Comic Sans MS"/>
                <a:cs typeface="Comic Sans MS"/>
              </a:rPr>
              <a:t>resultan</a:t>
            </a:r>
            <a:r>
              <a:rPr sz="900" spc="225" dirty="0">
                <a:latin typeface="Comic Sans MS"/>
                <a:cs typeface="Comic Sans MS"/>
              </a:rPr>
              <a:t> </a:t>
            </a:r>
            <a:r>
              <a:rPr sz="900" spc="-5" dirty="0">
                <a:latin typeface="Comic Sans MS"/>
                <a:cs typeface="Comic Sans MS"/>
              </a:rPr>
              <a:t>en</a:t>
            </a:r>
            <a:r>
              <a:rPr sz="900" spc="225" dirty="0">
                <a:latin typeface="Comic Sans MS"/>
                <a:cs typeface="Comic Sans MS"/>
              </a:rPr>
              <a:t> </a:t>
            </a:r>
            <a:r>
              <a:rPr sz="900" spc="-5" dirty="0">
                <a:latin typeface="Comic Sans MS"/>
                <a:cs typeface="Comic Sans MS"/>
              </a:rPr>
              <a:t>disparo</a:t>
            </a:r>
            <a:r>
              <a:rPr sz="900" spc="225" dirty="0">
                <a:latin typeface="Comic Sans MS"/>
                <a:cs typeface="Comic Sans MS"/>
              </a:rPr>
              <a:t> </a:t>
            </a:r>
            <a:r>
              <a:rPr sz="900" spc="-5" dirty="0">
                <a:latin typeface="Comic Sans MS"/>
                <a:cs typeface="Comic Sans MS"/>
              </a:rPr>
              <a:t>en</a:t>
            </a:r>
            <a:r>
              <a:rPr sz="900" spc="225" dirty="0">
                <a:latin typeface="Comic Sans MS"/>
                <a:cs typeface="Comic Sans MS"/>
              </a:rPr>
              <a:t> </a:t>
            </a:r>
            <a:r>
              <a:rPr sz="900" spc="-5" dirty="0">
                <a:latin typeface="Comic Sans MS"/>
                <a:cs typeface="Comic Sans MS"/>
              </a:rPr>
              <a:t>falso </a:t>
            </a:r>
            <a:r>
              <a:rPr sz="900" spc="-254"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oscilaciones,</a:t>
            </a:r>
            <a:r>
              <a:rPr sz="900" dirty="0">
                <a:latin typeface="Comic Sans MS"/>
                <a:cs typeface="Comic Sans MS"/>
              </a:rPr>
              <a:t> </a:t>
            </a:r>
            <a:r>
              <a:rPr sz="900" spc="-5" dirty="0">
                <a:latin typeface="Comic Sans MS"/>
                <a:cs typeface="Comic Sans MS"/>
              </a:rPr>
              <a:t>estables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potencia</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pérdida</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coordinación</a:t>
            </a:r>
            <a:r>
              <a:rPr sz="900" dirty="0">
                <a:latin typeface="Comic Sans MS"/>
                <a:cs typeface="Comic Sans MS"/>
              </a:rPr>
              <a:t> </a:t>
            </a:r>
            <a:r>
              <a:rPr sz="900" spc="-5" dirty="0">
                <a:latin typeface="Comic Sans MS"/>
                <a:cs typeface="Comic Sans MS"/>
              </a:rPr>
              <a:t>bajo</a:t>
            </a:r>
            <a:r>
              <a:rPr sz="900" dirty="0">
                <a:latin typeface="Comic Sans MS"/>
                <a:cs typeface="Comic Sans MS"/>
              </a:rPr>
              <a:t> </a:t>
            </a:r>
            <a:r>
              <a:rPr sz="900" spc="-5" dirty="0">
                <a:latin typeface="Comic Sans MS"/>
                <a:cs typeface="Comic Sans MS"/>
              </a:rPr>
              <a:t>condiciones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También,</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operación</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tipo</a:t>
            </a:r>
            <a:r>
              <a:rPr sz="900" dirty="0">
                <a:latin typeface="Comic Sans MS"/>
                <a:cs typeface="Comic Sans MS"/>
              </a:rPr>
              <a:t> </a:t>
            </a:r>
            <a:r>
              <a:rPr sz="900" spc="-5" dirty="0">
                <a:latin typeface="Comic Sans MS"/>
                <a:cs typeface="Comic Sans MS"/>
              </a:rPr>
              <a:t>particular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usado</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ser </a:t>
            </a:r>
            <a:r>
              <a:rPr sz="900" dirty="0">
                <a:latin typeface="Comic Sans MS"/>
                <a:cs typeface="Comic Sans MS"/>
              </a:rPr>
              <a:t> </a:t>
            </a:r>
            <a:r>
              <a:rPr sz="900" spc="-5" dirty="0">
                <a:latin typeface="Comic Sans MS"/>
                <a:cs typeface="Comic Sans MS"/>
              </a:rPr>
              <a:t>revisada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condición</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polarización</a:t>
            </a:r>
            <a:r>
              <a:rPr sz="900" dirty="0">
                <a:latin typeface="Comic Sans MS"/>
                <a:cs typeface="Comic Sans MS"/>
              </a:rPr>
              <a:t> </a:t>
            </a:r>
            <a:r>
              <a:rPr sz="900" spc="-5" dirty="0">
                <a:latin typeface="Comic Sans MS"/>
                <a:cs typeface="Comic Sans MS"/>
              </a:rPr>
              <a:t>o</a:t>
            </a:r>
            <a:r>
              <a:rPr sz="900" spc="5"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restricción</a:t>
            </a:r>
            <a:r>
              <a:rPr sz="900" spc="5" dirty="0">
                <a:latin typeface="Comic Sans MS"/>
                <a:cs typeface="Comic Sans MS"/>
              </a:rPr>
              <a:t> </a:t>
            </a:r>
            <a:r>
              <a:rPr sz="900" spc="-5" dirty="0">
                <a:latin typeface="Comic Sans MS"/>
                <a:cs typeface="Comic Sans MS"/>
              </a:rPr>
              <a:t>sea</a:t>
            </a:r>
            <a:r>
              <a:rPr sz="900" spc="5" dirty="0">
                <a:latin typeface="Comic Sans MS"/>
                <a:cs typeface="Comic Sans MS"/>
              </a:rPr>
              <a:t> </a:t>
            </a:r>
            <a:r>
              <a:rPr sz="900" spc="-5" dirty="0">
                <a:latin typeface="Comic Sans MS"/>
                <a:cs typeface="Comic Sans MS"/>
              </a:rPr>
              <a:t>desconectada.</a:t>
            </a:r>
            <a:endParaRPr sz="900">
              <a:latin typeface="Comic Sans MS"/>
              <a:cs typeface="Comic Sans MS"/>
            </a:endParaRPr>
          </a:p>
        </p:txBody>
      </p:sp>
      <p:sp>
        <p:nvSpPr>
          <p:cNvPr id="17" name="object 17"/>
          <p:cNvSpPr txBox="1"/>
          <p:nvPr/>
        </p:nvSpPr>
        <p:spPr>
          <a:xfrm>
            <a:off x="9425472" y="7548893"/>
            <a:ext cx="2823210" cy="323037"/>
          </a:xfrm>
          <a:prstGeom prst="rect">
            <a:avLst/>
          </a:prstGeom>
        </p:spPr>
        <p:txBody>
          <a:bodyPr vert="horz" wrap="square" lIns="0" tIns="12700" rIns="0" bIns="0" rtlCol="0">
            <a:spAutoFit/>
          </a:bodyPr>
          <a:lstStyle/>
          <a:p>
            <a:pPr marL="12700" marR="5080">
              <a:lnSpc>
                <a:spcPct val="116100"/>
              </a:lnSpc>
              <a:spcBef>
                <a:spcPts val="100"/>
              </a:spcBef>
            </a:pPr>
            <a:r>
              <a:rPr sz="900" b="1" spc="-5" dirty="0">
                <a:latin typeface="Comic Sans MS"/>
                <a:cs typeface="Comic Sans MS"/>
              </a:rPr>
              <a:t>ESQUEMAS</a:t>
            </a:r>
            <a:r>
              <a:rPr sz="900" b="1" dirty="0">
                <a:latin typeface="Comic Sans MS"/>
                <a:cs typeface="Comic Sans MS"/>
              </a:rPr>
              <a:t> </a:t>
            </a:r>
            <a:r>
              <a:rPr sz="900" b="1" spc="-5" dirty="0">
                <a:latin typeface="Comic Sans MS"/>
                <a:cs typeface="Comic Sans MS"/>
              </a:rPr>
              <a:t>DE</a:t>
            </a:r>
            <a:r>
              <a:rPr sz="900" b="1" spc="5" dirty="0">
                <a:latin typeface="Comic Sans MS"/>
                <a:cs typeface="Comic Sans MS"/>
              </a:rPr>
              <a:t> </a:t>
            </a:r>
            <a:r>
              <a:rPr sz="900" b="1" spc="-5" dirty="0">
                <a:latin typeface="Comic Sans MS"/>
                <a:cs typeface="Comic Sans MS"/>
              </a:rPr>
              <a:t>PROTECCIÓN</a:t>
            </a:r>
            <a:r>
              <a:rPr sz="900" b="1" spc="5" dirty="0">
                <a:latin typeface="Comic Sans MS"/>
                <a:cs typeface="Comic Sans MS"/>
              </a:rPr>
              <a:t> </a:t>
            </a:r>
            <a:r>
              <a:rPr sz="900" b="1" spc="-5" dirty="0">
                <a:latin typeface="Comic Sans MS"/>
                <a:cs typeface="Comic Sans MS"/>
              </a:rPr>
              <a:t>DEDICADOS</a:t>
            </a:r>
            <a:r>
              <a:rPr sz="900" b="1" spc="5" dirty="0">
                <a:latin typeface="Comic Sans MS"/>
                <a:cs typeface="Comic Sans MS"/>
              </a:rPr>
              <a:t> </a:t>
            </a:r>
            <a:r>
              <a:rPr sz="900" b="1" spc="-5" dirty="0">
                <a:latin typeface="Comic Sans MS"/>
                <a:cs typeface="Comic Sans MS"/>
              </a:rPr>
              <a:t>PARA </a:t>
            </a:r>
            <a:r>
              <a:rPr sz="900" b="1" spc="-375" dirty="0">
                <a:latin typeface="Comic Sans MS"/>
                <a:cs typeface="Comic Sans MS"/>
              </a:rPr>
              <a:t> </a:t>
            </a:r>
            <a:r>
              <a:rPr sz="900" b="1" spc="-5" dirty="0">
                <a:latin typeface="Comic Sans MS"/>
                <a:cs typeface="Comic Sans MS"/>
              </a:rPr>
              <a:t>DETECTAR</a:t>
            </a:r>
            <a:r>
              <a:rPr sz="900" b="1" dirty="0">
                <a:latin typeface="Comic Sans MS"/>
                <a:cs typeface="Comic Sans MS"/>
              </a:rPr>
              <a:t> </a:t>
            </a:r>
            <a:r>
              <a:rPr sz="900" b="1" spc="-5" dirty="0">
                <a:latin typeface="Comic Sans MS"/>
                <a:cs typeface="Comic Sans MS"/>
              </a:rPr>
              <a:t>LA</a:t>
            </a:r>
            <a:r>
              <a:rPr sz="900" b="1" spc="-120" dirty="0">
                <a:latin typeface="Comic Sans MS"/>
                <a:cs typeface="Comic Sans MS"/>
              </a:rPr>
              <a:t> </a:t>
            </a:r>
            <a:r>
              <a:rPr sz="900" b="1" spc="-5" dirty="0">
                <a:latin typeface="Comic Sans MS"/>
                <a:cs typeface="Comic Sans MS"/>
              </a:rPr>
              <a:t>ENERGIZACIÓN</a:t>
            </a:r>
            <a:r>
              <a:rPr sz="900" b="1" dirty="0">
                <a:latin typeface="Comic Sans MS"/>
                <a:cs typeface="Comic Sans MS"/>
              </a:rPr>
              <a:t> </a:t>
            </a:r>
            <a:r>
              <a:rPr sz="900" b="1" spc="-5" dirty="0">
                <a:latin typeface="Comic Sans MS"/>
                <a:cs typeface="Comic Sans MS"/>
              </a:rPr>
              <a:t>INADVERTIDA</a:t>
            </a:r>
            <a:endParaRPr sz="900">
              <a:latin typeface="Comic Sans MS"/>
              <a:cs typeface="Comic Sans MS"/>
            </a:endParaRPr>
          </a:p>
        </p:txBody>
      </p:sp>
      <p:sp>
        <p:nvSpPr>
          <p:cNvPr id="18" name="object 18"/>
          <p:cNvSpPr txBox="1"/>
          <p:nvPr/>
        </p:nvSpPr>
        <p:spPr>
          <a:xfrm>
            <a:off x="9425472" y="8019729"/>
            <a:ext cx="3053080" cy="82169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Debido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severas</a:t>
            </a:r>
            <a:r>
              <a:rPr sz="900" dirty="0">
                <a:latin typeface="Comic Sans MS"/>
                <a:cs typeface="Comic Sans MS"/>
              </a:rPr>
              <a:t> </a:t>
            </a:r>
            <a:r>
              <a:rPr sz="900" spc="-5" dirty="0">
                <a:latin typeface="Comic Sans MS"/>
                <a:cs typeface="Comic Sans MS"/>
              </a:rPr>
              <a:t>limitaciones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 </a:t>
            </a:r>
            <a:r>
              <a:rPr sz="900" dirty="0">
                <a:latin typeface="Comic Sans MS"/>
                <a:cs typeface="Comic Sans MS"/>
              </a:rPr>
              <a:t> </a:t>
            </a:r>
            <a:r>
              <a:rPr sz="900" spc="-5" dirty="0">
                <a:latin typeface="Comic Sans MS"/>
                <a:cs typeface="Comic Sans MS"/>
              </a:rPr>
              <a:t>convencionales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generadores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la </a:t>
            </a:r>
            <a:r>
              <a:rPr sz="900" spc="-254"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inadvertida,</a:t>
            </a:r>
            <a:r>
              <a:rPr sz="900" dirty="0">
                <a:latin typeface="Comic Sans MS"/>
                <a:cs typeface="Comic Sans MS"/>
              </a:rPr>
              <a:t> </a:t>
            </a:r>
            <a:r>
              <a:rPr sz="900" spc="-5" dirty="0">
                <a:latin typeface="Comic Sans MS"/>
                <a:cs typeface="Comic Sans MS"/>
              </a:rPr>
              <a:t>han</a:t>
            </a:r>
            <a:r>
              <a:rPr sz="900" dirty="0">
                <a:latin typeface="Comic Sans MS"/>
                <a:cs typeface="Comic Sans MS"/>
              </a:rPr>
              <a:t> </a:t>
            </a:r>
            <a:r>
              <a:rPr sz="900" spc="-5" dirty="0">
                <a:latin typeface="Comic Sans MS"/>
                <a:cs typeface="Comic Sans MS"/>
              </a:rPr>
              <a:t>sido</a:t>
            </a:r>
            <a:r>
              <a:rPr sz="900" dirty="0">
                <a:latin typeface="Comic Sans MS"/>
                <a:cs typeface="Comic Sans MS"/>
              </a:rPr>
              <a:t> </a:t>
            </a:r>
            <a:r>
              <a:rPr sz="900" spc="-5" dirty="0">
                <a:latin typeface="Comic Sans MS"/>
                <a:cs typeface="Comic Sans MS"/>
              </a:rPr>
              <a:t>desarrollados</a:t>
            </a:r>
            <a:r>
              <a:rPr sz="900" dirty="0">
                <a:latin typeface="Comic Sans MS"/>
                <a:cs typeface="Comic Sans MS"/>
              </a:rPr>
              <a:t> </a:t>
            </a:r>
            <a:r>
              <a:rPr sz="900" spc="-5" dirty="0">
                <a:latin typeface="Comic Sans MS"/>
                <a:cs typeface="Comic Sans MS"/>
              </a:rPr>
              <a:t>e </a:t>
            </a:r>
            <a:r>
              <a:rPr sz="900" dirty="0">
                <a:latin typeface="Comic Sans MS"/>
                <a:cs typeface="Comic Sans MS"/>
              </a:rPr>
              <a:t> </a:t>
            </a:r>
            <a:r>
              <a:rPr sz="900" spc="-5" dirty="0">
                <a:latin typeface="Comic Sans MS"/>
                <a:cs typeface="Comic Sans MS"/>
              </a:rPr>
              <a:t>instalados</a:t>
            </a:r>
            <a:r>
              <a:rPr sz="900" dirty="0">
                <a:latin typeface="Comic Sans MS"/>
                <a:cs typeface="Comic Sans MS"/>
              </a:rPr>
              <a:t> </a:t>
            </a:r>
            <a:r>
              <a:rPr sz="900" spc="-5" dirty="0">
                <a:latin typeface="Comic Sans MS"/>
                <a:cs typeface="Comic Sans MS"/>
              </a:rPr>
              <a:t>esquemas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dedicados.</a:t>
            </a:r>
            <a:r>
              <a:rPr sz="900" dirty="0">
                <a:latin typeface="Comic Sans MS"/>
                <a:cs typeface="Comic Sans MS"/>
              </a:rPr>
              <a:t> </a:t>
            </a:r>
            <a:r>
              <a:rPr sz="900" spc="-5" dirty="0">
                <a:latin typeface="Comic Sans MS"/>
                <a:cs typeface="Comic Sans MS"/>
              </a:rPr>
              <a:t>A </a:t>
            </a:r>
            <a:r>
              <a:rPr sz="900" dirty="0">
                <a:latin typeface="Comic Sans MS"/>
                <a:cs typeface="Comic Sans MS"/>
              </a:rPr>
              <a:t> </a:t>
            </a:r>
            <a:r>
              <a:rPr sz="900" spc="-5" dirty="0">
                <a:latin typeface="Comic Sans MS"/>
                <a:cs typeface="Comic Sans MS"/>
              </a:rPr>
              <a:t>diferencia</a:t>
            </a:r>
            <a:r>
              <a:rPr sz="900" spc="200" dirty="0">
                <a:latin typeface="Comic Sans MS"/>
                <a:cs typeface="Comic Sans MS"/>
              </a:rPr>
              <a:t> </a:t>
            </a:r>
            <a:r>
              <a:rPr sz="900" spc="-5" dirty="0">
                <a:latin typeface="Comic Sans MS"/>
                <a:cs typeface="Comic Sans MS"/>
              </a:rPr>
              <a:t>de</a:t>
            </a:r>
            <a:r>
              <a:rPr sz="900" spc="200" dirty="0">
                <a:latin typeface="Comic Sans MS"/>
                <a:cs typeface="Comic Sans MS"/>
              </a:rPr>
              <a:t> </a:t>
            </a:r>
            <a:r>
              <a:rPr sz="900" spc="-5" dirty="0">
                <a:latin typeface="Comic Sans MS"/>
                <a:cs typeface="Comic Sans MS"/>
              </a:rPr>
              <a:t>los</a:t>
            </a:r>
            <a:r>
              <a:rPr sz="900" spc="204" dirty="0">
                <a:latin typeface="Comic Sans MS"/>
                <a:cs typeface="Comic Sans MS"/>
              </a:rPr>
              <a:t> </a:t>
            </a:r>
            <a:r>
              <a:rPr sz="900" spc="-5" dirty="0">
                <a:latin typeface="Comic Sans MS"/>
                <a:cs typeface="Comic Sans MS"/>
              </a:rPr>
              <a:t>esquemas</a:t>
            </a:r>
            <a:r>
              <a:rPr sz="900" spc="204" dirty="0">
                <a:latin typeface="Comic Sans MS"/>
                <a:cs typeface="Comic Sans MS"/>
              </a:rPr>
              <a:t> </a:t>
            </a:r>
            <a:r>
              <a:rPr sz="900" spc="-5" dirty="0">
                <a:latin typeface="Comic Sans MS"/>
                <a:cs typeface="Comic Sans MS"/>
              </a:rPr>
              <a:t>convencionales</a:t>
            </a:r>
            <a:r>
              <a:rPr sz="900" spc="195" dirty="0">
                <a:latin typeface="Comic Sans MS"/>
                <a:cs typeface="Comic Sans MS"/>
              </a:rPr>
              <a:t> </a:t>
            </a:r>
            <a:r>
              <a:rPr sz="900" spc="-5" dirty="0">
                <a:latin typeface="Comic Sans MS"/>
                <a:cs typeface="Comic Sans MS"/>
              </a:rPr>
              <a:t>de</a:t>
            </a:r>
            <a:endParaRPr sz="900">
              <a:latin typeface="Comic Sans MS"/>
              <a:cs typeface="Comic Sans MS"/>
            </a:endParaRPr>
          </a:p>
        </p:txBody>
      </p:sp>
      <p:sp>
        <p:nvSpPr>
          <p:cNvPr id="19" name="object 19"/>
          <p:cNvSpPr txBox="1"/>
          <p:nvPr/>
        </p:nvSpPr>
        <p:spPr>
          <a:xfrm>
            <a:off x="9425473" y="8837957"/>
            <a:ext cx="3053715"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protección,</a:t>
            </a:r>
            <a:r>
              <a:rPr sz="900" spc="75" dirty="0">
                <a:latin typeface="Comic Sans MS"/>
                <a:cs typeface="Comic Sans MS"/>
              </a:rPr>
              <a:t> </a:t>
            </a:r>
            <a:r>
              <a:rPr sz="900" spc="-5" dirty="0">
                <a:latin typeface="Comic Sans MS"/>
                <a:cs typeface="Comic Sans MS"/>
              </a:rPr>
              <a:t>los</a:t>
            </a:r>
            <a:r>
              <a:rPr sz="900" spc="75" dirty="0">
                <a:latin typeface="Comic Sans MS"/>
                <a:cs typeface="Comic Sans MS"/>
              </a:rPr>
              <a:t> </a:t>
            </a:r>
            <a:r>
              <a:rPr sz="900" spc="-5" dirty="0">
                <a:latin typeface="Comic Sans MS"/>
                <a:cs typeface="Comic Sans MS"/>
              </a:rPr>
              <a:t>cuales</a:t>
            </a:r>
            <a:r>
              <a:rPr sz="900" spc="75" dirty="0">
                <a:latin typeface="Comic Sans MS"/>
                <a:cs typeface="Comic Sans MS"/>
              </a:rPr>
              <a:t> </a:t>
            </a:r>
            <a:r>
              <a:rPr sz="900" spc="-5" dirty="0">
                <a:latin typeface="Comic Sans MS"/>
                <a:cs typeface="Comic Sans MS"/>
              </a:rPr>
              <a:t>protegen</a:t>
            </a:r>
            <a:r>
              <a:rPr sz="900" spc="60" dirty="0">
                <a:latin typeface="Comic Sans MS"/>
                <a:cs typeface="Comic Sans MS"/>
              </a:rPr>
              <a:t> </a:t>
            </a:r>
            <a:r>
              <a:rPr sz="900" spc="-5" dirty="0">
                <a:latin typeface="Comic Sans MS"/>
                <a:cs typeface="Comic Sans MS"/>
              </a:rPr>
              <a:t>cuando</a:t>
            </a:r>
            <a:r>
              <a:rPr sz="900" spc="70" dirty="0">
                <a:latin typeface="Comic Sans MS"/>
                <a:cs typeface="Comic Sans MS"/>
              </a:rPr>
              <a:t> </a:t>
            </a:r>
            <a:r>
              <a:rPr sz="900" spc="-5" dirty="0">
                <a:latin typeface="Comic Sans MS"/>
                <a:cs typeface="Comic Sans MS"/>
              </a:rPr>
              <a:t>el</a:t>
            </a:r>
            <a:r>
              <a:rPr sz="900" spc="70" dirty="0">
                <a:latin typeface="Comic Sans MS"/>
                <a:cs typeface="Comic Sans MS"/>
              </a:rPr>
              <a:t> </a:t>
            </a:r>
            <a:r>
              <a:rPr sz="900" spc="-5" dirty="0">
                <a:latin typeface="Comic Sans MS"/>
                <a:cs typeface="Comic Sans MS"/>
              </a:rPr>
              <a:t>equipo</a:t>
            </a:r>
            <a:r>
              <a:rPr sz="900" spc="70" dirty="0">
                <a:latin typeface="Comic Sans MS"/>
                <a:cs typeface="Comic Sans MS"/>
              </a:rPr>
              <a:t> </a:t>
            </a:r>
            <a:r>
              <a:rPr sz="900" spc="-5" dirty="0">
                <a:latin typeface="Comic Sans MS"/>
                <a:cs typeface="Comic Sans MS"/>
              </a:rPr>
              <a:t>está</a:t>
            </a:r>
            <a:r>
              <a:rPr sz="900" spc="75" dirty="0">
                <a:latin typeface="Comic Sans MS"/>
                <a:cs typeface="Comic Sans MS"/>
              </a:rPr>
              <a:t> </a:t>
            </a:r>
            <a:r>
              <a:rPr sz="900" spc="-5" dirty="0">
                <a:latin typeface="Comic Sans MS"/>
                <a:cs typeface="Comic Sans MS"/>
              </a:rPr>
              <a:t>en</a:t>
            </a:r>
            <a:endParaRPr sz="900">
              <a:latin typeface="Comic Sans MS"/>
              <a:cs typeface="Comic Sans MS"/>
            </a:endParaRPr>
          </a:p>
        </p:txBody>
      </p:sp>
      <p:sp>
        <p:nvSpPr>
          <p:cNvPr id="20" name="object 20"/>
          <p:cNvSpPr txBox="1"/>
          <p:nvPr/>
        </p:nvSpPr>
        <p:spPr>
          <a:xfrm>
            <a:off x="9425473" y="8975093"/>
            <a:ext cx="3054985" cy="323037"/>
          </a:xfrm>
          <a:prstGeom prst="rect">
            <a:avLst/>
          </a:prstGeom>
        </p:spPr>
        <p:txBody>
          <a:bodyPr vert="horz" wrap="square" lIns="0" tIns="12700" rIns="0" bIns="0" rtlCol="0">
            <a:spAutoFit/>
          </a:bodyPr>
          <a:lstStyle/>
          <a:p>
            <a:pPr marL="12700" marR="5080">
              <a:lnSpc>
                <a:spcPct val="116100"/>
              </a:lnSpc>
              <a:spcBef>
                <a:spcPts val="100"/>
              </a:spcBef>
            </a:pPr>
            <a:r>
              <a:rPr sz="900" spc="-5" dirty="0">
                <a:latin typeface="Comic Sans MS"/>
                <a:cs typeface="Comic Sans MS"/>
              </a:rPr>
              <a:t>servicio,</a:t>
            </a:r>
            <a:r>
              <a:rPr sz="900" spc="35" dirty="0">
                <a:latin typeface="Comic Sans MS"/>
                <a:cs typeface="Comic Sans MS"/>
              </a:rPr>
              <a:t> </a:t>
            </a:r>
            <a:r>
              <a:rPr sz="900" spc="-5" dirty="0">
                <a:latin typeface="Comic Sans MS"/>
                <a:cs typeface="Comic Sans MS"/>
              </a:rPr>
              <a:t>estos</a:t>
            </a:r>
            <a:r>
              <a:rPr sz="900" spc="45" dirty="0">
                <a:latin typeface="Comic Sans MS"/>
                <a:cs typeface="Comic Sans MS"/>
              </a:rPr>
              <a:t> </a:t>
            </a:r>
            <a:r>
              <a:rPr sz="900" spc="-5" dirty="0">
                <a:latin typeface="Comic Sans MS"/>
                <a:cs typeface="Comic Sans MS"/>
              </a:rPr>
              <a:t>esquemas</a:t>
            </a:r>
            <a:r>
              <a:rPr sz="900" spc="40" dirty="0">
                <a:latin typeface="Comic Sans MS"/>
                <a:cs typeface="Comic Sans MS"/>
              </a:rPr>
              <a:t> </a:t>
            </a:r>
            <a:r>
              <a:rPr sz="900" spc="-5" dirty="0">
                <a:latin typeface="Comic Sans MS"/>
                <a:cs typeface="Comic Sans MS"/>
              </a:rPr>
              <a:t>proporcionan</a:t>
            </a:r>
            <a:r>
              <a:rPr sz="900" spc="35" dirty="0">
                <a:latin typeface="Comic Sans MS"/>
                <a:cs typeface="Comic Sans MS"/>
              </a:rPr>
              <a:t> </a:t>
            </a:r>
            <a:r>
              <a:rPr sz="900" spc="-5" dirty="0">
                <a:latin typeface="Comic Sans MS"/>
                <a:cs typeface="Comic Sans MS"/>
              </a:rPr>
              <a:t>protección</a:t>
            </a:r>
            <a:r>
              <a:rPr sz="900" spc="40" dirty="0">
                <a:latin typeface="Comic Sans MS"/>
                <a:cs typeface="Comic Sans MS"/>
              </a:rPr>
              <a:t> </a:t>
            </a:r>
            <a:r>
              <a:rPr sz="900" spc="-5" dirty="0">
                <a:latin typeface="Comic Sans MS"/>
                <a:cs typeface="Comic Sans MS"/>
              </a:rPr>
              <a:t>cuando </a:t>
            </a:r>
            <a:r>
              <a:rPr sz="900" spc="-254" dirty="0">
                <a:latin typeface="Comic Sans MS"/>
                <a:cs typeface="Comic Sans MS"/>
              </a:rPr>
              <a:t> </a:t>
            </a:r>
            <a:r>
              <a:rPr sz="900" spc="-5" dirty="0">
                <a:latin typeface="Comic Sans MS"/>
                <a:cs typeface="Comic Sans MS"/>
              </a:rPr>
              <a:t>el</a:t>
            </a:r>
            <a:r>
              <a:rPr sz="900" spc="235" dirty="0">
                <a:latin typeface="Comic Sans MS"/>
                <a:cs typeface="Comic Sans MS"/>
              </a:rPr>
              <a:t> </a:t>
            </a:r>
            <a:r>
              <a:rPr sz="900" spc="-5" dirty="0">
                <a:latin typeface="Comic Sans MS"/>
                <a:cs typeface="Comic Sans MS"/>
              </a:rPr>
              <a:t>equipo</a:t>
            </a:r>
            <a:r>
              <a:rPr sz="900" spc="235" dirty="0">
                <a:latin typeface="Comic Sans MS"/>
                <a:cs typeface="Comic Sans MS"/>
              </a:rPr>
              <a:t> </a:t>
            </a:r>
            <a:r>
              <a:rPr sz="900" spc="-5" dirty="0">
                <a:latin typeface="Comic Sans MS"/>
                <a:cs typeface="Comic Sans MS"/>
              </a:rPr>
              <a:t>está</a:t>
            </a:r>
            <a:r>
              <a:rPr sz="900" spc="235" dirty="0">
                <a:latin typeface="Comic Sans MS"/>
                <a:cs typeface="Comic Sans MS"/>
              </a:rPr>
              <a:t> </a:t>
            </a:r>
            <a:r>
              <a:rPr sz="900" spc="-5" dirty="0">
                <a:latin typeface="Comic Sans MS"/>
                <a:cs typeface="Comic Sans MS"/>
              </a:rPr>
              <a:t>fuera</a:t>
            </a:r>
            <a:r>
              <a:rPr sz="900" spc="235" dirty="0">
                <a:latin typeface="Comic Sans MS"/>
                <a:cs typeface="Comic Sans MS"/>
              </a:rPr>
              <a:t> </a:t>
            </a:r>
            <a:r>
              <a:rPr sz="900" spc="-5" dirty="0">
                <a:latin typeface="Comic Sans MS"/>
                <a:cs typeface="Comic Sans MS"/>
              </a:rPr>
              <a:t>de</a:t>
            </a:r>
            <a:r>
              <a:rPr sz="900" spc="240" dirty="0">
                <a:latin typeface="Comic Sans MS"/>
                <a:cs typeface="Comic Sans MS"/>
              </a:rPr>
              <a:t> </a:t>
            </a:r>
            <a:r>
              <a:rPr sz="900" spc="-5" dirty="0">
                <a:latin typeface="Comic Sans MS"/>
                <a:cs typeface="Comic Sans MS"/>
              </a:rPr>
              <a:t>servicio.</a:t>
            </a:r>
            <a:r>
              <a:rPr sz="900" spc="220" dirty="0">
                <a:latin typeface="Comic Sans MS"/>
                <a:cs typeface="Comic Sans MS"/>
              </a:rPr>
              <a:t> </a:t>
            </a:r>
            <a:r>
              <a:rPr sz="900" spc="-5" dirty="0">
                <a:latin typeface="Comic Sans MS"/>
                <a:cs typeface="Comic Sans MS"/>
              </a:rPr>
              <a:t>Así,</a:t>
            </a:r>
            <a:r>
              <a:rPr sz="900" spc="229" dirty="0">
                <a:latin typeface="Comic Sans MS"/>
                <a:cs typeface="Comic Sans MS"/>
              </a:rPr>
              <a:t> </a:t>
            </a:r>
            <a:r>
              <a:rPr sz="900" spc="-5" dirty="0">
                <a:latin typeface="Comic Sans MS"/>
                <a:cs typeface="Comic Sans MS"/>
              </a:rPr>
              <a:t>se</a:t>
            </a:r>
            <a:r>
              <a:rPr sz="900" spc="229" dirty="0">
                <a:latin typeface="Comic Sans MS"/>
                <a:cs typeface="Comic Sans MS"/>
              </a:rPr>
              <a:t> </a:t>
            </a:r>
            <a:r>
              <a:rPr sz="900" spc="-5" dirty="0">
                <a:latin typeface="Comic Sans MS"/>
                <a:cs typeface="Comic Sans MS"/>
              </a:rPr>
              <a:t>debe</a:t>
            </a:r>
            <a:r>
              <a:rPr sz="900" spc="229" dirty="0">
                <a:latin typeface="Comic Sans MS"/>
                <a:cs typeface="Comic Sans MS"/>
              </a:rPr>
              <a:t> </a:t>
            </a:r>
            <a:r>
              <a:rPr sz="900" spc="-5" dirty="0">
                <a:latin typeface="Comic Sans MS"/>
                <a:cs typeface="Comic Sans MS"/>
              </a:rPr>
              <a:t>tener</a:t>
            </a:r>
            <a:endParaRPr sz="900">
              <a:latin typeface="Comic Sans MS"/>
              <a:cs typeface="Comic Sans MS"/>
            </a:endParaRPr>
          </a:p>
        </p:txBody>
      </p:sp>
      <p:sp>
        <p:nvSpPr>
          <p:cNvPr id="21" name="object 21"/>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22" name="object 22"/>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23" name="object 23"/>
          <p:cNvSpPr txBox="1"/>
          <p:nvPr/>
        </p:nvSpPr>
        <p:spPr>
          <a:xfrm>
            <a:off x="11785773" y="9444569"/>
            <a:ext cx="153670" cy="153888"/>
          </a:xfrm>
          <a:prstGeom prst="rect">
            <a:avLst/>
          </a:prstGeom>
        </p:spPr>
        <p:txBody>
          <a:bodyPr vert="horz" wrap="square" lIns="0" tIns="0" rIns="0" bIns="0" rtlCol="0">
            <a:spAutoFit/>
          </a:bodyPr>
          <a:lstStyle/>
          <a:p>
            <a:pPr marL="12700">
              <a:lnSpc>
                <a:spcPts val="1195"/>
              </a:lnSpc>
            </a:pPr>
            <a:r>
              <a:rPr sz="1000" spc="-5" dirty="0">
                <a:latin typeface="Times New Roman"/>
                <a:cs typeface="Times New Roman"/>
              </a:rPr>
              <a:t>71</a:t>
            </a:r>
            <a:endParaRPr sz="1000">
              <a:latin typeface="Times New Roman"/>
              <a:cs typeface="Times New Roman"/>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90" y="877171"/>
            <a:ext cx="3054985" cy="2967990"/>
          </a:xfrm>
          <a:prstGeom prst="rect">
            <a:avLst/>
          </a:prstGeom>
        </p:spPr>
        <p:txBody>
          <a:bodyPr vert="horz" wrap="square" lIns="0" tIns="12700" rIns="0" bIns="0" rtlCol="0">
            <a:spAutoFit/>
          </a:bodyPr>
          <a:lstStyle/>
          <a:p>
            <a:pPr marL="12700" marR="6350" algn="just">
              <a:lnSpc>
                <a:spcPct val="116100"/>
              </a:lnSpc>
              <a:spcBef>
                <a:spcPts val="100"/>
              </a:spcBef>
            </a:pPr>
            <a:r>
              <a:rPr sz="900" spc="-5" dirty="0">
                <a:latin typeface="Comic Sans MS"/>
                <a:cs typeface="Comic Sans MS"/>
              </a:rPr>
              <a:t>mucho cuidado cuando se implemente esta protección tal </a:t>
            </a:r>
            <a:r>
              <a:rPr sz="900" dirty="0">
                <a:latin typeface="Comic Sans MS"/>
                <a:cs typeface="Comic Sans MS"/>
              </a:rPr>
              <a:t> </a:t>
            </a:r>
            <a:r>
              <a:rPr sz="900" spc="-5" dirty="0">
                <a:latin typeface="Comic Sans MS"/>
                <a:cs typeface="Comic Sans MS"/>
              </a:rPr>
              <a:t>que la fuente de C.D. para disparo y las cantidades de </a:t>
            </a:r>
            <a:r>
              <a:rPr sz="900" dirty="0">
                <a:latin typeface="Comic Sans MS"/>
                <a:cs typeface="Comic Sans MS"/>
              </a:rPr>
              <a:t> </a:t>
            </a:r>
            <a:r>
              <a:rPr sz="900" spc="-5" dirty="0">
                <a:latin typeface="Comic Sans MS"/>
                <a:cs typeface="Comic Sans MS"/>
              </a:rPr>
              <a:t>entrada</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sean</a:t>
            </a:r>
            <a:r>
              <a:rPr sz="900" dirty="0">
                <a:latin typeface="Comic Sans MS"/>
                <a:cs typeface="Comic Sans MS"/>
              </a:rPr>
              <a:t> </a:t>
            </a:r>
            <a:r>
              <a:rPr sz="900" spc="-5" dirty="0">
                <a:latin typeface="Comic Sans MS"/>
                <a:cs typeface="Comic Sans MS"/>
              </a:rPr>
              <a:t>removidas</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 </a:t>
            </a:r>
            <a:r>
              <a:rPr sz="900" dirty="0">
                <a:latin typeface="Comic Sans MS"/>
                <a:cs typeface="Comic Sans MS"/>
              </a:rPr>
              <a:t> </a:t>
            </a:r>
            <a:r>
              <a:rPr sz="900" spc="-5" dirty="0">
                <a:latin typeface="Comic Sans MS"/>
                <a:cs typeface="Comic Sans MS"/>
              </a:rPr>
              <a:t>protegida</a:t>
            </a:r>
            <a:r>
              <a:rPr sz="900" dirty="0">
                <a:latin typeface="Comic Sans MS"/>
                <a:cs typeface="Comic Sans MS"/>
              </a:rPr>
              <a:t> </a:t>
            </a:r>
            <a:r>
              <a:rPr sz="900" spc="-5" dirty="0">
                <a:latin typeface="Comic Sans MS"/>
                <a:cs typeface="Comic Sans MS"/>
              </a:rPr>
              <a:t>está</a:t>
            </a:r>
            <a:r>
              <a:rPr sz="900" dirty="0">
                <a:latin typeface="Comic Sans MS"/>
                <a:cs typeface="Comic Sans MS"/>
              </a:rPr>
              <a:t> </a:t>
            </a:r>
            <a:r>
              <a:rPr sz="900" spc="-5" dirty="0">
                <a:latin typeface="Comic Sans MS"/>
                <a:cs typeface="Comic Sans MS"/>
              </a:rPr>
              <a:t>fuera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línea.</a:t>
            </a:r>
            <a:endParaRPr sz="900">
              <a:latin typeface="Comic Sans MS"/>
              <a:cs typeface="Comic Sans MS"/>
            </a:endParaRPr>
          </a:p>
          <a:p>
            <a:pPr marL="12700" marR="5080" algn="just">
              <a:lnSpc>
                <a:spcPct val="116100"/>
              </a:lnSpc>
              <a:spcBef>
                <a:spcPts val="600"/>
              </a:spcBef>
            </a:pPr>
            <a:r>
              <a:rPr sz="900" spc="-5" dirty="0">
                <a:latin typeface="Comic Sans MS"/>
                <a:cs typeface="Comic Sans MS"/>
              </a:rPr>
              <a:t>Esta sección del tutorial describe varios esquemas de </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dedicados</a:t>
            </a:r>
            <a:r>
              <a:rPr sz="900" dirty="0">
                <a:latin typeface="Comic Sans MS"/>
                <a:cs typeface="Comic Sans MS"/>
              </a:rPr>
              <a:t> </a:t>
            </a:r>
            <a:r>
              <a:rPr sz="900" spc="-5" dirty="0">
                <a:latin typeface="Comic Sans MS"/>
                <a:cs typeface="Comic Sans MS"/>
              </a:rPr>
              <a:t>contra</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inadvertida </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unidades</a:t>
            </a:r>
            <a:r>
              <a:rPr sz="900" dirty="0">
                <a:latin typeface="Comic Sans MS"/>
                <a:cs typeface="Comic Sans MS"/>
              </a:rPr>
              <a:t> </a:t>
            </a:r>
            <a:r>
              <a:rPr sz="900" spc="-5" dirty="0">
                <a:latin typeface="Comic Sans MS"/>
                <a:cs typeface="Comic Sans MS"/>
              </a:rPr>
              <a:t>sin</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baja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juiciosa</a:t>
            </a:r>
            <a:r>
              <a:rPr sz="900" dirty="0">
                <a:latin typeface="Comic Sans MS"/>
                <a:cs typeface="Comic Sans MS"/>
              </a:rPr>
              <a:t> </a:t>
            </a:r>
            <a:r>
              <a:rPr sz="900" spc="-5" dirty="0">
                <a:latin typeface="Comic Sans MS"/>
                <a:cs typeface="Comic Sans MS"/>
              </a:rPr>
              <a:t>selección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fuentes</a:t>
            </a:r>
            <a:r>
              <a:rPr sz="900" spc="254"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entrada permiten que muchos de estos esquemas, sean </a:t>
            </a:r>
            <a:r>
              <a:rPr sz="900" dirty="0">
                <a:latin typeface="Comic Sans MS"/>
                <a:cs typeface="Comic Sans MS"/>
              </a:rPr>
              <a:t> </a:t>
            </a:r>
            <a:r>
              <a:rPr sz="900" spc="-5" dirty="0">
                <a:latin typeface="Comic Sans MS"/>
                <a:cs typeface="Comic Sans MS"/>
              </a:rPr>
              <a:t>aplicados a generadores con interruptor de baja tensión. </a:t>
            </a:r>
            <a:r>
              <a:rPr sz="900" dirty="0">
                <a:latin typeface="Comic Sans MS"/>
                <a:cs typeface="Comic Sans MS"/>
              </a:rPr>
              <a:t> </a:t>
            </a:r>
            <a:r>
              <a:rPr sz="900" spc="-5" dirty="0">
                <a:latin typeface="Comic Sans MS"/>
                <a:cs typeface="Comic Sans MS"/>
              </a:rPr>
              <a:t>Cualquiera</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sea</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accidental</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spc="254" dirty="0">
                <a:latin typeface="Comic Sans MS"/>
                <a:cs typeface="Comic Sans MS"/>
              </a:rPr>
              <a:t> </a:t>
            </a:r>
            <a:r>
              <a:rPr sz="900" spc="-5" dirty="0">
                <a:latin typeface="Comic Sans MS"/>
                <a:cs typeface="Comic Sans MS"/>
              </a:rPr>
              <a:t>la</a:t>
            </a:r>
            <a:r>
              <a:rPr sz="900" spc="260" dirty="0">
                <a:latin typeface="Comic Sans MS"/>
                <a:cs typeface="Comic Sans MS"/>
              </a:rPr>
              <a:t> </a:t>
            </a:r>
            <a:r>
              <a:rPr sz="900" spc="-5" dirty="0">
                <a:latin typeface="Comic Sans MS"/>
                <a:cs typeface="Comic Sans MS"/>
              </a:rPr>
              <a:t>protección </a:t>
            </a:r>
            <a:r>
              <a:rPr sz="900" dirty="0">
                <a:latin typeface="Comic Sans MS"/>
                <a:cs typeface="Comic Sans MS"/>
              </a:rPr>
              <a:t> </a:t>
            </a:r>
            <a:r>
              <a:rPr sz="900" spc="-5" dirty="0">
                <a:latin typeface="Comic Sans MS"/>
                <a:cs typeface="Comic Sans MS"/>
              </a:rPr>
              <a:t>debe ser conectada para disparar a los interruptores de </a:t>
            </a:r>
            <a:r>
              <a:rPr sz="900" dirty="0">
                <a:latin typeface="Comic Sans MS"/>
                <a:cs typeface="Comic Sans MS"/>
              </a:rPr>
              <a:t> </a:t>
            </a:r>
            <a:r>
              <a:rPr sz="900" spc="-5" dirty="0">
                <a:latin typeface="Comic Sans MS"/>
                <a:cs typeface="Comic Sans MS"/>
              </a:rPr>
              <a:t>campo y de alta tensión, disparar los interruptores de </a:t>
            </a:r>
            <a:r>
              <a:rPr sz="900" dirty="0">
                <a:latin typeface="Comic Sans MS"/>
                <a:cs typeface="Comic Sans MS"/>
              </a:rPr>
              <a:t> </a:t>
            </a:r>
            <a:r>
              <a:rPr sz="900" spc="-5" dirty="0">
                <a:latin typeface="Comic Sans MS"/>
                <a:cs typeface="Comic Sans MS"/>
              </a:rPr>
              <a:t>auxiliares, iniciar el respaldo por falla del interruptor de </a:t>
            </a:r>
            <a:r>
              <a:rPr sz="900" dirty="0">
                <a:latin typeface="Comic Sans MS"/>
                <a:cs typeface="Comic Sans MS"/>
              </a:rPr>
              <a:t> </a:t>
            </a:r>
            <a:r>
              <a:rPr sz="900" spc="-5" dirty="0">
                <a:latin typeface="Comic Sans MS"/>
                <a:cs typeface="Comic Sans MS"/>
              </a:rPr>
              <a:t>alta tensión, y estar implementado de tal forma que no </a:t>
            </a:r>
            <a:r>
              <a:rPr sz="900" dirty="0">
                <a:latin typeface="Comic Sans MS"/>
                <a:cs typeface="Comic Sans MS"/>
              </a:rPr>
              <a:t> </a:t>
            </a:r>
            <a:r>
              <a:rPr sz="900" spc="-5" dirty="0">
                <a:latin typeface="Comic Sans MS"/>
                <a:cs typeface="Comic Sans MS"/>
              </a:rPr>
              <a:t>quede</a:t>
            </a:r>
            <a:r>
              <a:rPr sz="900" dirty="0">
                <a:latin typeface="Comic Sans MS"/>
                <a:cs typeface="Comic Sans MS"/>
              </a:rPr>
              <a:t> </a:t>
            </a:r>
            <a:r>
              <a:rPr sz="900" spc="-5" dirty="0">
                <a:latin typeface="Comic Sans MS"/>
                <a:cs typeface="Comic Sans MS"/>
              </a:rPr>
              <a:t>deshabilitado</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máquina</a:t>
            </a:r>
            <a:r>
              <a:rPr sz="900" dirty="0">
                <a:latin typeface="Comic Sans MS"/>
                <a:cs typeface="Comic Sans MS"/>
              </a:rPr>
              <a:t> </a:t>
            </a:r>
            <a:r>
              <a:rPr sz="900" spc="-5" dirty="0">
                <a:latin typeface="Comic Sans MS"/>
                <a:cs typeface="Comic Sans MS"/>
              </a:rPr>
              <a:t>esté</a:t>
            </a:r>
            <a:r>
              <a:rPr sz="900" dirty="0">
                <a:latin typeface="Comic Sans MS"/>
                <a:cs typeface="Comic Sans MS"/>
              </a:rPr>
              <a:t> </a:t>
            </a:r>
            <a:r>
              <a:rPr sz="900" spc="-5" dirty="0">
                <a:latin typeface="Comic Sans MS"/>
                <a:cs typeface="Comic Sans MS"/>
              </a:rPr>
              <a:t>fuera</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servicio.</a:t>
            </a:r>
            <a:endParaRPr sz="900">
              <a:latin typeface="Comic Sans MS"/>
              <a:cs typeface="Comic Sans MS"/>
            </a:endParaRPr>
          </a:p>
        </p:txBody>
      </p:sp>
      <p:sp>
        <p:nvSpPr>
          <p:cNvPr id="3" name="object 3"/>
          <p:cNvSpPr txBox="1"/>
          <p:nvPr/>
        </p:nvSpPr>
        <p:spPr>
          <a:xfrm>
            <a:off x="5942190" y="4141030"/>
            <a:ext cx="3051175" cy="325410"/>
          </a:xfrm>
          <a:prstGeom prst="rect">
            <a:avLst/>
          </a:prstGeom>
        </p:spPr>
        <p:txBody>
          <a:bodyPr vert="horz" wrap="square" lIns="0" tIns="12700" rIns="0" bIns="0" rtlCol="0">
            <a:spAutoFit/>
          </a:bodyPr>
          <a:lstStyle/>
          <a:p>
            <a:pPr marL="12700" marR="5080">
              <a:lnSpc>
                <a:spcPct val="116599"/>
              </a:lnSpc>
              <a:spcBef>
                <a:spcPts val="100"/>
              </a:spcBef>
            </a:pPr>
            <a:r>
              <a:rPr sz="900" b="1" spc="-5" dirty="0">
                <a:latin typeface="Comic Sans MS"/>
                <a:cs typeface="Comic Sans MS"/>
              </a:rPr>
              <a:t>RELÉS</a:t>
            </a:r>
            <a:r>
              <a:rPr sz="900" b="1" spc="340" dirty="0">
                <a:latin typeface="Comic Sans MS"/>
                <a:cs typeface="Comic Sans MS"/>
              </a:rPr>
              <a:t> </a:t>
            </a:r>
            <a:r>
              <a:rPr sz="900" b="1" spc="-5" dirty="0">
                <a:latin typeface="Comic Sans MS"/>
                <a:cs typeface="Comic Sans MS"/>
              </a:rPr>
              <a:t>DE</a:t>
            </a:r>
            <a:r>
              <a:rPr sz="900" b="1" spc="340" dirty="0">
                <a:latin typeface="Comic Sans MS"/>
                <a:cs typeface="Comic Sans MS"/>
              </a:rPr>
              <a:t> </a:t>
            </a:r>
            <a:r>
              <a:rPr sz="900" b="1" spc="-5" dirty="0">
                <a:latin typeface="Comic Sans MS"/>
                <a:cs typeface="Comic Sans MS"/>
              </a:rPr>
              <a:t>SOBRECORRIENTE</a:t>
            </a:r>
            <a:r>
              <a:rPr sz="900" b="1" spc="345" dirty="0">
                <a:latin typeface="Comic Sans MS"/>
                <a:cs typeface="Comic Sans MS"/>
              </a:rPr>
              <a:t> </a:t>
            </a:r>
            <a:r>
              <a:rPr sz="900" b="1" spc="-5" dirty="0">
                <a:latin typeface="Comic Sans MS"/>
                <a:cs typeface="Comic Sans MS"/>
              </a:rPr>
              <a:t>SUPERVISADO</a:t>
            </a:r>
            <a:r>
              <a:rPr sz="900" b="1" spc="340" dirty="0">
                <a:latin typeface="Comic Sans MS"/>
                <a:cs typeface="Comic Sans MS"/>
              </a:rPr>
              <a:t> </a:t>
            </a:r>
            <a:r>
              <a:rPr sz="900" b="1" spc="-5" dirty="0">
                <a:latin typeface="Comic Sans MS"/>
                <a:cs typeface="Comic Sans MS"/>
              </a:rPr>
              <a:t>POR </a:t>
            </a:r>
            <a:r>
              <a:rPr sz="900" b="1" spc="-375" dirty="0">
                <a:latin typeface="Comic Sans MS"/>
                <a:cs typeface="Comic Sans MS"/>
              </a:rPr>
              <a:t> </a:t>
            </a:r>
            <a:r>
              <a:rPr sz="900" b="1" spc="-5" dirty="0">
                <a:latin typeface="Comic Sans MS"/>
                <a:cs typeface="Comic Sans MS"/>
              </a:rPr>
              <a:t>FRECUENCIA.</a:t>
            </a:r>
            <a:endParaRPr sz="900">
              <a:latin typeface="Comic Sans MS"/>
              <a:cs typeface="Comic Sans MS"/>
            </a:endParaRPr>
          </a:p>
        </p:txBody>
      </p:sp>
      <p:sp>
        <p:nvSpPr>
          <p:cNvPr id="4" name="object 4"/>
          <p:cNvSpPr txBox="1"/>
          <p:nvPr/>
        </p:nvSpPr>
        <p:spPr>
          <a:xfrm>
            <a:off x="5942189" y="4613401"/>
            <a:ext cx="3054350" cy="336931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4</a:t>
            </a:r>
            <a:r>
              <a:rPr sz="900" dirty="0">
                <a:latin typeface="Comic Sans MS"/>
                <a:cs typeface="Comic Sans MS"/>
              </a:rPr>
              <a:t> </a:t>
            </a:r>
            <a:r>
              <a:rPr sz="900" spc="-5" dirty="0">
                <a:latin typeface="Comic Sans MS"/>
                <a:cs typeface="Comic Sans MS"/>
              </a:rPr>
              <a:t>describe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 </a:t>
            </a:r>
            <a:r>
              <a:rPr sz="900" dirty="0">
                <a:latin typeface="Comic Sans MS"/>
                <a:cs typeface="Comic Sans MS"/>
              </a:rPr>
              <a:t> </a:t>
            </a:r>
            <a:r>
              <a:rPr sz="900" spc="-5" dirty="0">
                <a:latin typeface="Comic Sans MS"/>
                <a:cs typeface="Comic Sans MS"/>
              </a:rPr>
              <a:t>supervisado</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diseñado</a:t>
            </a:r>
            <a:r>
              <a:rPr sz="900" dirty="0">
                <a:latin typeface="Comic Sans MS"/>
                <a:cs typeface="Comic Sans MS"/>
              </a:rPr>
              <a:t> </a:t>
            </a:r>
            <a:r>
              <a:rPr sz="900" spc="-5" dirty="0">
                <a:latin typeface="Comic Sans MS"/>
                <a:cs typeface="Comic Sans MS"/>
              </a:rPr>
              <a:t>específicamente </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accidental.</a:t>
            </a:r>
            <a:r>
              <a:rPr sz="900" dirty="0">
                <a:latin typeface="Comic Sans MS"/>
                <a:cs typeface="Comic Sans MS"/>
              </a:rPr>
              <a:t> </a:t>
            </a:r>
            <a:r>
              <a:rPr sz="900" spc="-5" dirty="0">
                <a:latin typeface="Comic Sans MS"/>
                <a:cs typeface="Comic Sans MS"/>
              </a:rPr>
              <a:t>El esquema </a:t>
            </a:r>
            <a:r>
              <a:rPr sz="900" dirty="0">
                <a:latin typeface="Comic Sans MS"/>
                <a:cs typeface="Comic Sans MS"/>
              </a:rPr>
              <a:t> </a:t>
            </a:r>
            <a:r>
              <a:rPr sz="900" spc="-5" dirty="0">
                <a:latin typeface="Comic Sans MS"/>
                <a:cs typeface="Comic Sans MS"/>
              </a:rPr>
              <a:t>utiliza un relé de frecuencia para supervisar la salida de </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instantáneos </a:t>
            </a:r>
            <a:r>
              <a:rPr sz="900" dirty="0">
                <a:latin typeface="Comic Sans MS"/>
                <a:cs typeface="Comic Sans MS"/>
              </a:rPr>
              <a:t> </a:t>
            </a:r>
            <a:r>
              <a:rPr sz="900" spc="-5" dirty="0">
                <a:latin typeface="Comic Sans MS"/>
                <a:cs typeface="Comic Sans MS"/>
              </a:rPr>
              <a:t>ajustados sensiblemente.</a:t>
            </a:r>
            <a:r>
              <a:rPr sz="900" spc="520" dirty="0">
                <a:latin typeface="Comic Sans MS"/>
                <a:cs typeface="Comic Sans MS"/>
              </a:rPr>
              <a:t> </a:t>
            </a:r>
            <a:r>
              <a:rPr sz="900" spc="-5" dirty="0">
                <a:latin typeface="Comic Sans MS"/>
                <a:cs typeface="Comic Sans MS"/>
              </a:rPr>
              <a:t>Los relés de sobrecorriente </a:t>
            </a:r>
            <a:r>
              <a:rPr sz="900" dirty="0">
                <a:latin typeface="Comic Sans MS"/>
                <a:cs typeface="Comic Sans MS"/>
              </a:rPr>
              <a:t> </a:t>
            </a:r>
            <a:r>
              <a:rPr sz="900" spc="-5" dirty="0">
                <a:latin typeface="Comic Sans MS"/>
                <a:cs typeface="Comic Sans MS"/>
              </a:rPr>
              <a:t>son</a:t>
            </a:r>
            <a:r>
              <a:rPr sz="900" spc="100" dirty="0">
                <a:latin typeface="Comic Sans MS"/>
                <a:cs typeface="Comic Sans MS"/>
              </a:rPr>
              <a:t> </a:t>
            </a:r>
            <a:r>
              <a:rPr sz="900" spc="-5" dirty="0">
                <a:latin typeface="Comic Sans MS"/>
                <a:cs typeface="Comic Sans MS"/>
              </a:rPr>
              <a:t>automáticamente</a:t>
            </a:r>
            <a:r>
              <a:rPr sz="900" spc="100" dirty="0">
                <a:latin typeface="Comic Sans MS"/>
                <a:cs typeface="Comic Sans MS"/>
              </a:rPr>
              <a:t> </a:t>
            </a:r>
            <a:r>
              <a:rPr sz="900" spc="-5" dirty="0">
                <a:latin typeface="Comic Sans MS"/>
                <a:cs typeface="Comic Sans MS"/>
              </a:rPr>
              <a:t>armados</a:t>
            </a:r>
            <a:r>
              <a:rPr sz="900" spc="100" dirty="0">
                <a:latin typeface="Comic Sans MS"/>
                <a:cs typeface="Comic Sans MS"/>
              </a:rPr>
              <a:t> </a:t>
            </a:r>
            <a:r>
              <a:rPr sz="900" spc="-5" dirty="0">
                <a:latin typeface="Comic Sans MS"/>
                <a:cs typeface="Comic Sans MS"/>
              </a:rPr>
              <a:t>por</a:t>
            </a:r>
            <a:r>
              <a:rPr sz="900" spc="100" dirty="0">
                <a:latin typeface="Comic Sans MS"/>
                <a:cs typeface="Comic Sans MS"/>
              </a:rPr>
              <a:t> </a:t>
            </a:r>
            <a:r>
              <a:rPr sz="900" spc="-5" dirty="0">
                <a:latin typeface="Comic Sans MS"/>
                <a:cs typeface="Comic Sans MS"/>
              </a:rPr>
              <a:t>el</a:t>
            </a:r>
            <a:r>
              <a:rPr sz="900" spc="105" dirty="0">
                <a:latin typeface="Comic Sans MS"/>
                <a:cs typeface="Comic Sans MS"/>
              </a:rPr>
              <a:t> </a:t>
            </a:r>
            <a:r>
              <a:rPr sz="900" spc="-5" dirty="0">
                <a:latin typeface="Comic Sans MS"/>
                <a:cs typeface="Comic Sans MS"/>
              </a:rPr>
              <a:t>relé</a:t>
            </a:r>
            <a:r>
              <a:rPr sz="900" spc="100" dirty="0">
                <a:latin typeface="Comic Sans MS"/>
                <a:cs typeface="Comic Sans MS"/>
              </a:rPr>
              <a:t> </a:t>
            </a:r>
            <a:r>
              <a:rPr sz="900" spc="-5" dirty="0">
                <a:latin typeface="Comic Sans MS"/>
                <a:cs typeface="Comic Sans MS"/>
              </a:rPr>
              <a:t>de</a:t>
            </a:r>
            <a:r>
              <a:rPr sz="900" spc="85" dirty="0">
                <a:latin typeface="Comic Sans MS"/>
                <a:cs typeface="Comic Sans MS"/>
              </a:rPr>
              <a:t> </a:t>
            </a:r>
            <a:r>
              <a:rPr sz="900" spc="-5" dirty="0">
                <a:latin typeface="Comic Sans MS"/>
                <a:cs typeface="Comic Sans MS"/>
              </a:rPr>
              <a:t>frecuencia </a:t>
            </a:r>
            <a:r>
              <a:rPr sz="900" spc="-254" dirty="0">
                <a:latin typeface="Comic Sans MS"/>
                <a:cs typeface="Comic Sans MS"/>
              </a:rPr>
              <a:t> </a:t>
            </a:r>
            <a:r>
              <a:rPr sz="900" spc="-5" dirty="0">
                <a:latin typeface="Comic Sans MS"/>
                <a:cs typeface="Comic Sans MS"/>
              </a:rPr>
              <a:t>si</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está</a:t>
            </a:r>
            <a:r>
              <a:rPr sz="900" dirty="0">
                <a:latin typeface="Comic Sans MS"/>
                <a:cs typeface="Comic Sans MS"/>
              </a:rPr>
              <a:t> </a:t>
            </a:r>
            <a:r>
              <a:rPr sz="900" spc="-5" dirty="0">
                <a:latin typeface="Comic Sans MS"/>
                <a:cs typeface="Comic Sans MS"/>
              </a:rPr>
              <a:t>fuera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línea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permanece</a:t>
            </a:r>
            <a:r>
              <a:rPr sz="900" dirty="0">
                <a:latin typeface="Comic Sans MS"/>
                <a:cs typeface="Comic Sans MS"/>
              </a:rPr>
              <a:t> </a:t>
            </a:r>
            <a:r>
              <a:rPr sz="900" spc="-5" dirty="0">
                <a:latin typeface="Comic Sans MS"/>
                <a:cs typeface="Comic Sans MS"/>
              </a:rPr>
              <a:t>armado </a:t>
            </a:r>
            <a:r>
              <a:rPr sz="900" spc="-254" dirty="0">
                <a:latin typeface="Comic Sans MS"/>
                <a:cs typeface="Comic Sans MS"/>
              </a:rPr>
              <a:t> </a:t>
            </a:r>
            <a:r>
              <a:rPr sz="900" spc="-5" dirty="0">
                <a:latin typeface="Comic Sans MS"/>
                <a:cs typeface="Comic Sans MS"/>
              </a:rPr>
              <a:t>mientras</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está</a:t>
            </a:r>
            <a:r>
              <a:rPr sz="900" dirty="0">
                <a:latin typeface="Comic Sans MS"/>
                <a:cs typeface="Comic Sans MS"/>
              </a:rPr>
              <a:t> </a:t>
            </a:r>
            <a:r>
              <a:rPr sz="900" spc="-5" dirty="0">
                <a:latin typeface="Comic Sans MS"/>
                <a:cs typeface="Comic Sans MS"/>
              </a:rPr>
              <a:t>apagada.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asegurar</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confiabilidad del disparo de alta rapidez, los relés de </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deben</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ajustados</a:t>
            </a:r>
            <a:r>
              <a:rPr sz="900" spc="254" dirty="0">
                <a:latin typeface="Comic Sans MS"/>
                <a:cs typeface="Comic Sans MS"/>
              </a:rPr>
              <a:t> </a:t>
            </a:r>
            <a:r>
              <a:rPr sz="900" spc="-5" dirty="0">
                <a:latin typeface="Comic Sans MS"/>
                <a:cs typeface="Comic Sans MS"/>
              </a:rPr>
              <a:t>a</a:t>
            </a:r>
            <a:r>
              <a:rPr sz="900" spc="260" dirty="0">
                <a:latin typeface="Comic Sans MS"/>
                <a:cs typeface="Comic Sans MS"/>
              </a:rPr>
              <a:t> </a:t>
            </a:r>
            <a:r>
              <a:rPr sz="900" spc="-5" dirty="0">
                <a:latin typeface="Comic Sans MS"/>
                <a:cs typeface="Comic Sans MS"/>
              </a:rPr>
              <a:t>un 50% ó menos </a:t>
            </a:r>
            <a:r>
              <a:rPr sz="900" spc="-254"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mínima</a:t>
            </a:r>
            <a:r>
              <a:rPr sz="900" dirty="0">
                <a:latin typeface="Comic Sans MS"/>
                <a:cs typeface="Comic Sans MS"/>
              </a:rPr>
              <a:t> </a:t>
            </a:r>
            <a:r>
              <a:rPr sz="900" spc="-5" dirty="0">
                <a:latin typeface="Comic Sans MS"/>
                <a:cs typeface="Comic Sans MS"/>
              </a:rPr>
              <a:t>vista</a:t>
            </a:r>
            <a:r>
              <a:rPr sz="900"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energización </a:t>
            </a:r>
            <a:r>
              <a:rPr sz="900" dirty="0">
                <a:latin typeface="Comic Sans MS"/>
                <a:cs typeface="Comic Sans MS"/>
              </a:rPr>
              <a:t> </a:t>
            </a:r>
            <a:r>
              <a:rPr sz="900" spc="-5" dirty="0">
                <a:latin typeface="Comic Sans MS"/>
                <a:cs typeface="Comic Sans MS"/>
              </a:rPr>
              <a:t>accidental.</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(81)</a:t>
            </a:r>
            <a:r>
              <a:rPr sz="900" dirty="0">
                <a:latin typeface="Comic Sans MS"/>
                <a:cs typeface="Comic Sans MS"/>
              </a:rPr>
              <a:t> </a:t>
            </a:r>
            <a:r>
              <a:rPr sz="900" spc="-5" dirty="0">
                <a:latin typeface="Comic Sans MS"/>
                <a:cs typeface="Comic Sans MS"/>
              </a:rPr>
              <a:t>usado</a:t>
            </a:r>
            <a:r>
              <a:rPr sz="900"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identificar cuando el generador está fuera de línea debe </a:t>
            </a:r>
            <a:r>
              <a:rPr sz="900" dirty="0">
                <a:latin typeface="Comic Sans MS"/>
                <a:cs typeface="Comic Sans MS"/>
              </a:rPr>
              <a:t> </a:t>
            </a:r>
            <a:r>
              <a:rPr sz="900" spc="-5" dirty="0">
                <a:latin typeface="Comic Sans MS"/>
                <a:cs typeface="Comic Sans MS"/>
              </a:rPr>
              <a:t>tener</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punto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ajuste</a:t>
            </a:r>
            <a:r>
              <a:rPr sz="900" dirty="0">
                <a:latin typeface="Comic Sans MS"/>
                <a:cs typeface="Comic Sans MS"/>
              </a:rPr>
              <a:t> </a:t>
            </a:r>
            <a:r>
              <a:rPr sz="900" spc="-5" dirty="0">
                <a:latin typeface="Comic Sans MS"/>
                <a:cs typeface="Comic Sans MS"/>
              </a:rPr>
              <a:t>bien</a:t>
            </a:r>
            <a:r>
              <a:rPr sz="900" dirty="0">
                <a:latin typeface="Comic Sans MS"/>
                <a:cs typeface="Comic Sans MS"/>
              </a:rPr>
              <a:t> </a:t>
            </a:r>
            <a:r>
              <a:rPr sz="900" spc="-5" dirty="0">
                <a:latin typeface="Comic Sans MS"/>
                <a:cs typeface="Comic Sans MS"/>
              </a:rPr>
              <a:t>abajo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cualquier </a:t>
            </a:r>
            <a:r>
              <a:rPr sz="900" dirty="0">
                <a:latin typeface="Comic Sans MS"/>
                <a:cs typeface="Comic Sans MS"/>
              </a:rPr>
              <a:t> </a:t>
            </a:r>
            <a:r>
              <a:rPr sz="900" spc="-5" dirty="0">
                <a:latin typeface="Comic Sans MS"/>
                <a:cs typeface="Comic Sans MS"/>
              </a:rPr>
              <a:t>frecuencia de operación de emergencia.</a:t>
            </a:r>
            <a:r>
              <a:rPr sz="900" spc="520" dirty="0">
                <a:latin typeface="Comic Sans MS"/>
                <a:cs typeface="Comic Sans MS"/>
              </a:rPr>
              <a:t> </a:t>
            </a:r>
            <a:r>
              <a:rPr sz="900" spc="-5" dirty="0">
                <a:latin typeface="Comic Sans MS"/>
                <a:cs typeface="Comic Sans MS"/>
              </a:rPr>
              <a:t>Sus contactos </a:t>
            </a:r>
            <a:r>
              <a:rPr sz="900" dirty="0">
                <a:latin typeface="Comic Sans MS"/>
                <a:cs typeface="Comic Sans MS"/>
              </a:rPr>
              <a:t> </a:t>
            </a:r>
            <a:r>
              <a:rPr sz="900" spc="-5" dirty="0">
                <a:latin typeface="Comic Sans MS"/>
                <a:cs typeface="Comic Sans MS"/>
              </a:rPr>
              <a:t>de salida también deben permanecer cerrados cuando la </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cero.</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balance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(60) </a:t>
            </a:r>
            <a:r>
              <a:rPr sz="900" spc="-254" dirty="0">
                <a:latin typeface="Comic Sans MS"/>
                <a:cs typeface="Comic Sans MS"/>
              </a:rPr>
              <a:t> </a:t>
            </a:r>
            <a:r>
              <a:rPr sz="900" spc="-5" dirty="0">
                <a:latin typeface="Comic Sans MS"/>
                <a:cs typeface="Comic Sans MS"/>
              </a:rPr>
              <a:t>previene operaciones incorrectas debido a la pérdida de </a:t>
            </a:r>
            <a:r>
              <a:rPr sz="900" dirty="0">
                <a:latin typeface="Comic Sans MS"/>
                <a:cs typeface="Comic Sans MS"/>
              </a:rPr>
              <a:t> </a:t>
            </a:r>
            <a:r>
              <a:rPr sz="900" spc="-5" dirty="0">
                <a:latin typeface="Comic Sans MS"/>
                <a:cs typeface="Comic Sans MS"/>
              </a:rPr>
              <a:t>potencia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bajo</a:t>
            </a:r>
            <a:r>
              <a:rPr sz="900" spc="260" dirty="0">
                <a:latin typeface="Comic Sans MS"/>
                <a:cs typeface="Comic Sans MS"/>
              </a:rPr>
              <a:t> </a:t>
            </a:r>
            <a:r>
              <a:rPr sz="900" spc="-5" dirty="0">
                <a:latin typeface="Comic Sans MS"/>
                <a:cs typeface="Comic Sans MS"/>
              </a:rPr>
              <a:t>condiciones </a:t>
            </a:r>
            <a:r>
              <a:rPr sz="900" dirty="0">
                <a:latin typeface="Comic Sans MS"/>
                <a:cs typeface="Comic Sans MS"/>
              </a:rPr>
              <a:t> </a:t>
            </a:r>
            <a:r>
              <a:rPr sz="900" spc="-5" dirty="0">
                <a:latin typeface="Comic Sans MS"/>
                <a:cs typeface="Comic Sans MS"/>
              </a:rPr>
              <a:t>normales de</a:t>
            </a:r>
            <a:r>
              <a:rPr sz="900" dirty="0">
                <a:latin typeface="Comic Sans MS"/>
                <a:cs typeface="Comic Sans MS"/>
              </a:rPr>
              <a:t> </a:t>
            </a:r>
            <a:r>
              <a:rPr sz="900" spc="-5" dirty="0">
                <a:latin typeface="Comic Sans MS"/>
                <a:cs typeface="Comic Sans MS"/>
              </a:rPr>
              <a:t>operación.</a:t>
            </a:r>
            <a:endParaRPr sz="900">
              <a:latin typeface="Comic Sans MS"/>
              <a:cs typeface="Comic Sans MS"/>
            </a:endParaRPr>
          </a:p>
        </p:txBody>
      </p:sp>
      <p:sp>
        <p:nvSpPr>
          <p:cNvPr id="5" name="object 5"/>
          <p:cNvSpPr txBox="1"/>
          <p:nvPr/>
        </p:nvSpPr>
        <p:spPr>
          <a:xfrm>
            <a:off x="5942189" y="8109554"/>
            <a:ext cx="3054350" cy="129984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Cuando el generador es sacado de línea, la frecuencia de </a:t>
            </a:r>
            <a:r>
              <a:rPr sz="900" dirty="0">
                <a:latin typeface="Comic Sans MS"/>
                <a:cs typeface="Comic Sans MS"/>
              </a:rPr>
              <a:t> </a:t>
            </a:r>
            <a:r>
              <a:rPr sz="900" spc="-5" dirty="0">
                <a:latin typeface="Comic Sans MS"/>
                <a:cs typeface="Comic Sans MS"/>
              </a:rPr>
              <a:t>la máquina caerá abajo del punto de ajuste del relé de </a:t>
            </a:r>
            <a:r>
              <a:rPr sz="900"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energizará</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 </a:t>
            </a:r>
            <a:r>
              <a:rPr sz="900" dirty="0">
                <a:latin typeface="Comic Sans MS"/>
                <a:cs typeface="Comic Sans MS"/>
              </a:rPr>
              <a:t> </a:t>
            </a:r>
            <a:r>
              <a:rPr sz="900" spc="-5" dirty="0">
                <a:latin typeface="Comic Sans MS"/>
                <a:cs typeface="Comic Sans MS"/>
              </a:rPr>
              <a:t>auxiliar 81x a través del contacto normalmente cerrado </a:t>
            </a:r>
            <a:r>
              <a:rPr sz="900" dirty="0">
                <a:latin typeface="Comic Sans MS"/>
                <a:cs typeface="Comic Sans MS"/>
              </a:rPr>
              <a:t> </a:t>
            </a:r>
            <a:r>
              <a:rPr sz="900" spc="-5" dirty="0">
                <a:latin typeface="Comic Sans MS"/>
                <a:cs typeface="Comic Sans MS"/>
              </a:rPr>
              <a:t>del relé de balance de tensión.</a:t>
            </a:r>
            <a:r>
              <a:rPr sz="900" dirty="0">
                <a:latin typeface="Comic Sans MS"/>
                <a:cs typeface="Comic Sans MS"/>
              </a:rPr>
              <a:t> </a:t>
            </a:r>
            <a:r>
              <a:rPr sz="900" spc="-5" dirty="0">
                <a:latin typeface="Comic Sans MS"/>
                <a:cs typeface="Comic Sans MS"/>
              </a:rPr>
              <a:t>Un contacto del relé </a:t>
            </a:r>
            <a:r>
              <a:rPr sz="900" dirty="0">
                <a:latin typeface="Comic Sans MS"/>
                <a:cs typeface="Comic Sans MS"/>
              </a:rPr>
              <a:t> </a:t>
            </a:r>
            <a:r>
              <a:rPr sz="900" spc="-5" dirty="0">
                <a:latin typeface="Comic Sans MS"/>
                <a:cs typeface="Comic Sans MS"/>
              </a:rPr>
              <a:t>auxiliar</a:t>
            </a:r>
            <a:r>
              <a:rPr sz="900" dirty="0">
                <a:latin typeface="Comic Sans MS"/>
                <a:cs typeface="Comic Sans MS"/>
              </a:rPr>
              <a:t> </a:t>
            </a:r>
            <a:r>
              <a:rPr sz="900" spc="-5" dirty="0">
                <a:latin typeface="Comic Sans MS"/>
                <a:cs typeface="Comic Sans MS"/>
              </a:rPr>
              <a:t>81</a:t>
            </a:r>
            <a:r>
              <a:rPr sz="900" dirty="0">
                <a:latin typeface="Comic Sans MS"/>
                <a:cs typeface="Comic Sans MS"/>
              </a:rPr>
              <a:t> </a:t>
            </a:r>
            <a:r>
              <a:rPr sz="900" spc="-5" dirty="0">
                <a:latin typeface="Comic Sans MS"/>
                <a:cs typeface="Comic Sans MS"/>
              </a:rPr>
              <a:t>x</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cerrará</a:t>
            </a:r>
            <a:r>
              <a:rPr sz="900" dirty="0">
                <a:latin typeface="Comic Sans MS"/>
                <a:cs typeface="Comic Sans MS"/>
              </a:rPr>
              <a:t> </a:t>
            </a:r>
            <a:r>
              <a:rPr sz="900" spc="-5" dirty="0">
                <a:latin typeface="Comic Sans MS"/>
                <a:cs typeface="Comic Sans MS"/>
              </a:rPr>
              <a:t>entonces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habilitar</a:t>
            </a:r>
            <a:r>
              <a:rPr sz="900" spc="254"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circuito de disparo de los relés de sobrecorriente.</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esquema</a:t>
            </a:r>
            <a:r>
              <a:rPr sz="900" spc="160" dirty="0">
                <a:latin typeface="Comic Sans MS"/>
                <a:cs typeface="Comic Sans MS"/>
              </a:rPr>
              <a:t> </a:t>
            </a:r>
            <a:r>
              <a:rPr sz="900" spc="-5" dirty="0">
                <a:latin typeface="Comic Sans MS"/>
                <a:cs typeface="Comic Sans MS"/>
              </a:rPr>
              <a:t>de</a:t>
            </a:r>
            <a:r>
              <a:rPr sz="900" spc="160" dirty="0">
                <a:latin typeface="Comic Sans MS"/>
                <a:cs typeface="Comic Sans MS"/>
              </a:rPr>
              <a:t> </a:t>
            </a:r>
            <a:r>
              <a:rPr sz="900" spc="-5" dirty="0">
                <a:latin typeface="Comic Sans MS"/>
                <a:cs typeface="Comic Sans MS"/>
              </a:rPr>
              <a:t>protección</a:t>
            </a:r>
            <a:r>
              <a:rPr sz="900" spc="160" dirty="0">
                <a:latin typeface="Comic Sans MS"/>
                <a:cs typeface="Comic Sans MS"/>
              </a:rPr>
              <a:t> </a:t>
            </a:r>
            <a:r>
              <a:rPr sz="900" spc="-5" dirty="0">
                <a:latin typeface="Comic Sans MS"/>
                <a:cs typeface="Comic Sans MS"/>
              </a:rPr>
              <a:t>es</a:t>
            </a:r>
            <a:r>
              <a:rPr sz="900" spc="160" dirty="0">
                <a:latin typeface="Comic Sans MS"/>
                <a:cs typeface="Comic Sans MS"/>
              </a:rPr>
              <a:t> </a:t>
            </a:r>
            <a:r>
              <a:rPr sz="900" spc="-5" dirty="0">
                <a:latin typeface="Comic Sans MS"/>
                <a:cs typeface="Comic Sans MS"/>
              </a:rPr>
              <a:t>así</a:t>
            </a:r>
            <a:r>
              <a:rPr sz="900" spc="150" dirty="0">
                <a:latin typeface="Comic Sans MS"/>
                <a:cs typeface="Comic Sans MS"/>
              </a:rPr>
              <a:t> </a:t>
            </a:r>
            <a:r>
              <a:rPr sz="900" spc="-5" dirty="0">
                <a:latin typeface="Comic Sans MS"/>
                <a:cs typeface="Comic Sans MS"/>
              </a:rPr>
              <a:t>armado</a:t>
            </a:r>
            <a:r>
              <a:rPr sz="900" spc="150" dirty="0">
                <a:latin typeface="Comic Sans MS"/>
                <a:cs typeface="Comic Sans MS"/>
              </a:rPr>
              <a:t> </a:t>
            </a:r>
            <a:r>
              <a:rPr sz="900" spc="-5" dirty="0">
                <a:latin typeface="Comic Sans MS"/>
                <a:cs typeface="Comic Sans MS"/>
              </a:rPr>
              <a:t>y</a:t>
            </a:r>
            <a:r>
              <a:rPr sz="900" spc="155" dirty="0">
                <a:latin typeface="Comic Sans MS"/>
                <a:cs typeface="Comic Sans MS"/>
              </a:rPr>
              <a:t> </a:t>
            </a:r>
            <a:r>
              <a:rPr sz="900" spc="-5" dirty="0">
                <a:latin typeface="Comic Sans MS"/>
                <a:cs typeface="Comic Sans MS"/>
              </a:rPr>
              <a:t>permanece</a:t>
            </a:r>
            <a:endParaRPr sz="900">
              <a:latin typeface="Comic Sans MS"/>
              <a:cs typeface="Comic Sans MS"/>
            </a:endParaRPr>
          </a:p>
        </p:txBody>
      </p:sp>
      <p:sp>
        <p:nvSpPr>
          <p:cNvPr id="6" name="object 6"/>
          <p:cNvSpPr txBox="1"/>
          <p:nvPr/>
        </p:nvSpPr>
        <p:spPr>
          <a:xfrm>
            <a:off x="9425491" y="877060"/>
            <a:ext cx="3054350" cy="145859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armado</a:t>
            </a:r>
            <a:r>
              <a:rPr sz="900" spc="85" dirty="0">
                <a:latin typeface="Comic Sans MS"/>
                <a:cs typeface="Comic Sans MS"/>
              </a:rPr>
              <a:t> </a:t>
            </a:r>
            <a:r>
              <a:rPr sz="900" spc="-5" dirty="0">
                <a:latin typeface="Comic Sans MS"/>
                <a:cs typeface="Comic Sans MS"/>
              </a:rPr>
              <a:t>todo</a:t>
            </a:r>
            <a:r>
              <a:rPr sz="900" spc="85" dirty="0">
                <a:latin typeface="Comic Sans MS"/>
                <a:cs typeface="Comic Sans MS"/>
              </a:rPr>
              <a:t> </a:t>
            </a:r>
            <a:r>
              <a:rPr sz="900" spc="-5" dirty="0">
                <a:latin typeface="Comic Sans MS"/>
                <a:cs typeface="Comic Sans MS"/>
              </a:rPr>
              <a:t>el</a:t>
            </a:r>
            <a:r>
              <a:rPr sz="900" spc="80" dirty="0">
                <a:latin typeface="Comic Sans MS"/>
                <a:cs typeface="Comic Sans MS"/>
              </a:rPr>
              <a:t> </a:t>
            </a:r>
            <a:r>
              <a:rPr sz="900" spc="-5" dirty="0">
                <a:latin typeface="Comic Sans MS"/>
                <a:cs typeface="Comic Sans MS"/>
              </a:rPr>
              <a:t>tiempo</a:t>
            </a:r>
            <a:r>
              <a:rPr sz="900" spc="85" dirty="0">
                <a:latin typeface="Comic Sans MS"/>
                <a:cs typeface="Comic Sans MS"/>
              </a:rPr>
              <a:t> </a:t>
            </a:r>
            <a:r>
              <a:rPr sz="900" spc="-5" dirty="0">
                <a:latin typeface="Comic Sans MS"/>
                <a:cs typeface="Comic Sans MS"/>
              </a:rPr>
              <a:t>que</a:t>
            </a:r>
            <a:r>
              <a:rPr sz="900" spc="85" dirty="0">
                <a:latin typeface="Comic Sans MS"/>
                <a:cs typeface="Comic Sans MS"/>
              </a:rPr>
              <a:t> </a:t>
            </a:r>
            <a:r>
              <a:rPr sz="900" spc="-5" dirty="0">
                <a:latin typeface="Comic Sans MS"/>
                <a:cs typeface="Comic Sans MS"/>
              </a:rPr>
              <a:t>la</a:t>
            </a:r>
            <a:r>
              <a:rPr sz="900" spc="85" dirty="0">
                <a:latin typeface="Comic Sans MS"/>
                <a:cs typeface="Comic Sans MS"/>
              </a:rPr>
              <a:t> </a:t>
            </a:r>
            <a:r>
              <a:rPr sz="900" spc="-5" dirty="0">
                <a:latin typeface="Comic Sans MS"/>
                <a:cs typeface="Comic Sans MS"/>
              </a:rPr>
              <a:t>unidad</a:t>
            </a:r>
            <a:r>
              <a:rPr sz="900" spc="80" dirty="0">
                <a:latin typeface="Comic Sans MS"/>
                <a:cs typeface="Comic Sans MS"/>
              </a:rPr>
              <a:t> </a:t>
            </a:r>
            <a:r>
              <a:rPr sz="900" spc="-5" dirty="0">
                <a:latin typeface="Comic Sans MS"/>
                <a:cs typeface="Comic Sans MS"/>
              </a:rPr>
              <a:t>está</a:t>
            </a:r>
            <a:r>
              <a:rPr sz="900" spc="85" dirty="0">
                <a:latin typeface="Comic Sans MS"/>
                <a:cs typeface="Comic Sans MS"/>
              </a:rPr>
              <a:t> </a:t>
            </a:r>
            <a:r>
              <a:rPr sz="900" spc="-5" dirty="0">
                <a:latin typeface="Comic Sans MS"/>
                <a:cs typeface="Comic Sans MS"/>
              </a:rPr>
              <a:t>fuera.</a:t>
            </a:r>
            <a:r>
              <a:rPr sz="900" spc="175" dirty="0">
                <a:latin typeface="Comic Sans MS"/>
                <a:cs typeface="Comic Sans MS"/>
              </a:rPr>
              <a:t> </a:t>
            </a:r>
            <a:r>
              <a:rPr sz="900" spc="-5" dirty="0">
                <a:latin typeface="Comic Sans MS"/>
                <a:cs typeface="Comic Sans MS"/>
              </a:rPr>
              <a:t>Aún</a:t>
            </a:r>
            <a:r>
              <a:rPr sz="900" spc="85" dirty="0">
                <a:latin typeface="Comic Sans MS"/>
                <a:cs typeface="Comic Sans MS"/>
              </a:rPr>
              <a:t> </a:t>
            </a:r>
            <a:r>
              <a:rPr sz="900" spc="-5" dirty="0">
                <a:latin typeface="Comic Sans MS"/>
                <a:cs typeface="Comic Sans MS"/>
              </a:rPr>
              <a:t>si </a:t>
            </a:r>
            <a:r>
              <a:rPr sz="900" spc="-260" dirty="0">
                <a:latin typeface="Comic Sans MS"/>
                <a:cs typeface="Comic Sans MS"/>
              </a:rPr>
              <a:t> </a:t>
            </a:r>
            <a:r>
              <a:rPr sz="900" spc="-5" dirty="0">
                <a:latin typeface="Comic Sans MS"/>
                <a:cs typeface="Comic Sans MS"/>
              </a:rPr>
              <a:t>la fuente de potencial de C.A. es desconectada mientras </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está</a:t>
            </a:r>
            <a:r>
              <a:rPr sz="900" dirty="0">
                <a:latin typeface="Comic Sans MS"/>
                <a:cs typeface="Comic Sans MS"/>
              </a:rPr>
              <a:t> </a:t>
            </a:r>
            <a:r>
              <a:rPr sz="900" spc="-5" dirty="0">
                <a:latin typeface="Comic Sans MS"/>
                <a:cs typeface="Comic Sans MS"/>
              </a:rPr>
              <a:t>fuera</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mantenimiento,</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contacto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permanecer </a:t>
            </a:r>
            <a:r>
              <a:rPr sz="900" spc="-254" dirty="0">
                <a:latin typeface="Comic Sans MS"/>
                <a:cs typeface="Comic Sans MS"/>
              </a:rPr>
              <a:t> </a:t>
            </a:r>
            <a:r>
              <a:rPr sz="900" spc="-5" dirty="0">
                <a:latin typeface="Comic Sans MS"/>
                <a:cs typeface="Comic Sans MS"/>
              </a:rPr>
              <a:t>cerrado,</a:t>
            </a:r>
            <a:r>
              <a:rPr sz="900" dirty="0">
                <a:latin typeface="Comic Sans MS"/>
                <a:cs typeface="Comic Sans MS"/>
              </a:rPr>
              <a:t> </a:t>
            </a:r>
            <a:r>
              <a:rPr sz="900" spc="-5" dirty="0">
                <a:latin typeface="Comic Sans MS"/>
                <a:cs typeface="Comic Sans MS"/>
              </a:rPr>
              <a:t>permitiendo</a:t>
            </a:r>
            <a:r>
              <a:rPr sz="900" dirty="0">
                <a:latin typeface="Comic Sans MS"/>
                <a:cs typeface="Comic Sans MS"/>
              </a:rPr>
              <a:t> </a:t>
            </a:r>
            <a:r>
              <a:rPr sz="900" spc="-5" dirty="0">
                <a:latin typeface="Comic Sans MS"/>
                <a:cs typeface="Comic Sans MS"/>
              </a:rPr>
              <a:t>así</a:t>
            </a:r>
            <a:r>
              <a:rPr sz="900" spc="254" dirty="0">
                <a:latin typeface="Comic Sans MS"/>
                <a:cs typeface="Comic Sans MS"/>
              </a:rPr>
              <a:t> </a:t>
            </a:r>
            <a:r>
              <a:rPr sz="900" spc="-5" dirty="0">
                <a:latin typeface="Comic Sans MS"/>
                <a:cs typeface="Comic Sans MS"/>
              </a:rPr>
              <a:t>el</a:t>
            </a:r>
            <a:r>
              <a:rPr sz="900" spc="260" dirty="0">
                <a:latin typeface="Comic Sans MS"/>
                <a:cs typeface="Comic Sans MS"/>
              </a:rPr>
              <a:t> </a:t>
            </a:r>
            <a:r>
              <a:rPr sz="900" spc="-5" dirty="0">
                <a:latin typeface="Comic Sans MS"/>
                <a:cs typeface="Comic Sans MS"/>
              </a:rPr>
              <a:t>disparo por sobrecorriente </a:t>
            </a:r>
            <a:r>
              <a:rPr sz="900" spc="-254" dirty="0">
                <a:latin typeface="Comic Sans MS"/>
                <a:cs typeface="Comic Sans MS"/>
              </a:rPr>
              <a:t> </a:t>
            </a:r>
            <a:r>
              <a:rPr sz="900" spc="-5" dirty="0">
                <a:latin typeface="Comic Sans MS"/>
                <a:cs typeface="Comic Sans MS"/>
              </a:rPr>
              <a:t>de alta rapidez.</a:t>
            </a:r>
            <a:r>
              <a:rPr sz="900" dirty="0">
                <a:latin typeface="Comic Sans MS"/>
                <a:cs typeface="Comic Sans MS"/>
              </a:rPr>
              <a:t> </a:t>
            </a:r>
            <a:r>
              <a:rPr sz="900" spc="-5" dirty="0">
                <a:latin typeface="Comic Sans MS"/>
                <a:cs typeface="Comic Sans MS"/>
              </a:rPr>
              <a:t>Cuando el generador sea energizado </a:t>
            </a:r>
            <a:r>
              <a:rPr sz="900" dirty="0">
                <a:latin typeface="Comic Sans MS"/>
                <a:cs typeface="Comic Sans MS"/>
              </a:rPr>
              <a:t> </a:t>
            </a:r>
            <a:r>
              <a:rPr sz="900" spc="-5" dirty="0">
                <a:latin typeface="Comic Sans MS"/>
                <a:cs typeface="Comic Sans MS"/>
              </a:rPr>
              <a:t>accidentalmente,</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abrirá</a:t>
            </a:r>
            <a:r>
              <a:rPr sz="900" dirty="0">
                <a:latin typeface="Comic Sans MS"/>
                <a:cs typeface="Comic Sans MS"/>
              </a:rPr>
              <a:t> </a:t>
            </a:r>
            <a:r>
              <a:rPr sz="900" spc="-5" dirty="0">
                <a:latin typeface="Comic Sans MS"/>
                <a:cs typeface="Comic Sans MS"/>
              </a:rPr>
              <a:t>sus </a:t>
            </a:r>
            <a:r>
              <a:rPr sz="900" dirty="0">
                <a:latin typeface="Comic Sans MS"/>
                <a:cs typeface="Comic Sans MS"/>
              </a:rPr>
              <a:t> </a:t>
            </a:r>
            <a:r>
              <a:rPr sz="900" spc="-5" dirty="0">
                <a:latin typeface="Comic Sans MS"/>
                <a:cs typeface="Comic Sans MS"/>
              </a:rPr>
              <a:t>contactos, pero el retardo de tiempo al dropout del relé </a:t>
            </a:r>
            <a:r>
              <a:rPr sz="900" dirty="0">
                <a:latin typeface="Comic Sans MS"/>
                <a:cs typeface="Comic Sans MS"/>
              </a:rPr>
              <a:t> </a:t>
            </a:r>
            <a:r>
              <a:rPr sz="900" spc="-5" dirty="0">
                <a:latin typeface="Comic Sans MS"/>
                <a:cs typeface="Comic Sans MS"/>
              </a:rPr>
              <a:t>auxiliar</a:t>
            </a:r>
            <a:r>
              <a:rPr sz="900" spc="5" dirty="0">
                <a:latin typeface="Comic Sans MS"/>
                <a:cs typeface="Comic Sans MS"/>
              </a:rPr>
              <a:t> </a:t>
            </a:r>
            <a:r>
              <a:rPr sz="900" spc="-5" dirty="0">
                <a:latin typeface="Comic Sans MS"/>
                <a:cs typeface="Comic Sans MS"/>
              </a:rPr>
              <a:t>81</a:t>
            </a:r>
            <a:r>
              <a:rPr sz="900" spc="5" dirty="0">
                <a:latin typeface="Comic Sans MS"/>
                <a:cs typeface="Comic Sans MS"/>
              </a:rPr>
              <a:t> </a:t>
            </a:r>
            <a:r>
              <a:rPr sz="900" spc="-5" dirty="0">
                <a:latin typeface="Comic Sans MS"/>
                <a:cs typeface="Comic Sans MS"/>
              </a:rPr>
              <a:t>x</a:t>
            </a:r>
            <a:r>
              <a:rPr sz="900" spc="25" dirty="0">
                <a:latin typeface="Comic Sans MS"/>
                <a:cs typeface="Comic Sans MS"/>
              </a:rPr>
              <a:t> </a:t>
            </a:r>
            <a:r>
              <a:rPr sz="900" spc="-5" dirty="0">
                <a:latin typeface="Comic Sans MS"/>
                <a:cs typeface="Comic Sans MS"/>
              </a:rPr>
              <a:t>permitirá</a:t>
            </a:r>
            <a:r>
              <a:rPr sz="900" spc="5" dirty="0">
                <a:latin typeface="Comic Sans MS"/>
                <a:cs typeface="Comic Sans MS"/>
              </a:rPr>
              <a:t> </a:t>
            </a:r>
            <a:r>
              <a:rPr sz="900" spc="-5" dirty="0">
                <a:latin typeface="Comic Sans MS"/>
                <a:cs typeface="Comic Sans MS"/>
              </a:rPr>
              <a:t>el</a:t>
            </a:r>
            <a:r>
              <a:rPr sz="900" spc="10" dirty="0">
                <a:latin typeface="Comic Sans MS"/>
                <a:cs typeface="Comic Sans MS"/>
              </a:rPr>
              <a:t> </a:t>
            </a:r>
            <a:r>
              <a:rPr sz="900" spc="-5" dirty="0">
                <a:latin typeface="Comic Sans MS"/>
                <a:cs typeface="Comic Sans MS"/>
              </a:rPr>
              <a:t>disparo</a:t>
            </a:r>
            <a:r>
              <a:rPr sz="900" spc="5" dirty="0">
                <a:latin typeface="Comic Sans MS"/>
                <a:cs typeface="Comic Sans MS"/>
              </a:rPr>
              <a:t> </a:t>
            </a:r>
            <a:r>
              <a:rPr sz="900" spc="-5" dirty="0">
                <a:latin typeface="Comic Sans MS"/>
                <a:cs typeface="Comic Sans MS"/>
              </a:rPr>
              <a:t>por</a:t>
            </a:r>
            <a:r>
              <a:rPr sz="900" spc="5" dirty="0">
                <a:latin typeface="Comic Sans MS"/>
                <a:cs typeface="Comic Sans MS"/>
              </a:rPr>
              <a:t> </a:t>
            </a:r>
            <a:r>
              <a:rPr sz="900" spc="-5" dirty="0">
                <a:latin typeface="Comic Sans MS"/>
                <a:cs typeface="Comic Sans MS"/>
              </a:rPr>
              <a:t>sobrecorriente.</a:t>
            </a:r>
            <a:endParaRPr sz="900">
              <a:latin typeface="Comic Sans MS"/>
              <a:cs typeface="Comic Sans MS"/>
            </a:endParaRPr>
          </a:p>
        </p:txBody>
      </p:sp>
      <p:sp>
        <p:nvSpPr>
          <p:cNvPr id="7" name="object 7"/>
          <p:cNvSpPr txBox="1"/>
          <p:nvPr/>
        </p:nvSpPr>
        <p:spPr>
          <a:xfrm>
            <a:off x="9425491" y="2462488"/>
            <a:ext cx="3054350" cy="225488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Cuando el generador es acelerado para estar listo para </a:t>
            </a:r>
            <a:r>
              <a:rPr sz="900" dirty="0">
                <a:latin typeface="Comic Sans MS"/>
                <a:cs typeface="Comic Sans MS"/>
              </a:rPr>
              <a:t> </a:t>
            </a:r>
            <a:r>
              <a:rPr sz="900" spc="-5" dirty="0">
                <a:latin typeface="Comic Sans MS"/>
                <a:cs typeface="Comic Sans MS"/>
              </a:rPr>
              <a:t>conectarlo,</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máquina</a:t>
            </a:r>
            <a:r>
              <a:rPr sz="900" dirty="0">
                <a:latin typeface="Comic Sans MS"/>
                <a:cs typeface="Comic Sans MS"/>
              </a:rPr>
              <a:t> </a:t>
            </a:r>
            <a:r>
              <a:rPr sz="900" spc="-5" dirty="0">
                <a:latin typeface="Comic Sans MS"/>
                <a:cs typeface="Comic Sans MS"/>
              </a:rPr>
              <a:t>excede</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punto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ajuste</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10" dirty="0">
                <a:latin typeface="Comic Sans MS"/>
                <a:cs typeface="Comic Sans MS"/>
              </a:rPr>
              <a:t>de </a:t>
            </a:r>
            <a:r>
              <a:rPr sz="900" spc="-5" dirty="0">
                <a:latin typeface="Comic Sans MS"/>
                <a:cs typeface="Comic Sans MS"/>
              </a:rPr>
              <a:t> frecuencia</a:t>
            </a:r>
            <a:r>
              <a:rPr sz="900" dirty="0">
                <a:latin typeface="Comic Sans MS"/>
                <a:cs typeface="Comic Sans MS"/>
              </a:rPr>
              <a:t> </a:t>
            </a:r>
            <a:r>
              <a:rPr sz="900" spc="-5" dirty="0">
                <a:latin typeface="Comic Sans MS"/>
                <a:cs typeface="Comic Sans MS"/>
              </a:rPr>
              <a:t>opera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desenergiza</a:t>
            </a:r>
            <a:r>
              <a:rPr sz="900" dirty="0">
                <a:latin typeface="Comic Sans MS"/>
                <a:cs typeface="Comic Sans MS"/>
              </a:rPr>
              <a:t> </a:t>
            </a:r>
            <a:r>
              <a:rPr sz="900" spc="-5" dirty="0">
                <a:latin typeface="Comic Sans MS"/>
                <a:cs typeface="Comic Sans MS"/>
              </a:rPr>
              <a:t>el</a:t>
            </a:r>
            <a:r>
              <a:rPr sz="900" spc="254" dirty="0">
                <a:latin typeface="Comic Sans MS"/>
                <a:cs typeface="Comic Sans MS"/>
              </a:rPr>
              <a:t> </a:t>
            </a:r>
            <a:r>
              <a:rPr sz="900" spc="-5" dirty="0">
                <a:latin typeface="Comic Sans MS"/>
                <a:cs typeface="Comic Sans MS"/>
              </a:rPr>
              <a:t>relé</a:t>
            </a:r>
            <a:r>
              <a:rPr sz="900" spc="260" dirty="0">
                <a:latin typeface="Comic Sans MS"/>
                <a:cs typeface="Comic Sans MS"/>
              </a:rPr>
              <a:t> </a:t>
            </a:r>
            <a:r>
              <a:rPr sz="900" spc="-5" dirty="0">
                <a:latin typeface="Comic Sans MS"/>
                <a:cs typeface="Comic Sans MS"/>
              </a:rPr>
              <a:t>auxiliar</a:t>
            </a:r>
            <a:r>
              <a:rPr sz="900" spc="260" dirty="0">
                <a:latin typeface="Comic Sans MS"/>
                <a:cs typeface="Comic Sans MS"/>
              </a:rPr>
              <a:t> </a:t>
            </a:r>
            <a:r>
              <a:rPr sz="900" spc="-5" dirty="0">
                <a:latin typeface="Comic Sans MS"/>
                <a:cs typeface="Comic Sans MS"/>
              </a:rPr>
              <a:t>81x. </a:t>
            </a:r>
            <a:r>
              <a:rPr sz="900" dirty="0">
                <a:latin typeface="Comic Sans MS"/>
                <a:cs typeface="Comic Sans MS"/>
              </a:rPr>
              <a:t> </a:t>
            </a:r>
            <a:r>
              <a:rPr sz="900" spc="-5" dirty="0">
                <a:latin typeface="Comic Sans MS"/>
                <a:cs typeface="Comic Sans MS"/>
              </a:rPr>
              <a:t>Este,</a:t>
            </a:r>
            <a:r>
              <a:rPr sz="900" spc="160" dirty="0">
                <a:latin typeface="Comic Sans MS"/>
                <a:cs typeface="Comic Sans MS"/>
              </a:rPr>
              <a:t> </a:t>
            </a:r>
            <a:r>
              <a:rPr sz="900" spc="-5" dirty="0">
                <a:latin typeface="Comic Sans MS"/>
                <a:cs typeface="Comic Sans MS"/>
              </a:rPr>
              <a:t>después</a:t>
            </a:r>
            <a:r>
              <a:rPr sz="900" spc="160" dirty="0">
                <a:latin typeface="Comic Sans MS"/>
                <a:cs typeface="Comic Sans MS"/>
              </a:rPr>
              <a:t> </a:t>
            </a:r>
            <a:r>
              <a:rPr sz="900" spc="-5" dirty="0">
                <a:latin typeface="Comic Sans MS"/>
                <a:cs typeface="Comic Sans MS"/>
              </a:rPr>
              <a:t>de</a:t>
            </a:r>
            <a:r>
              <a:rPr sz="900" spc="155" dirty="0">
                <a:latin typeface="Comic Sans MS"/>
                <a:cs typeface="Comic Sans MS"/>
              </a:rPr>
              <a:t> </a:t>
            </a:r>
            <a:r>
              <a:rPr sz="900" spc="-5" dirty="0">
                <a:latin typeface="Comic Sans MS"/>
                <a:cs typeface="Comic Sans MS"/>
              </a:rPr>
              <a:t>que</a:t>
            </a:r>
            <a:r>
              <a:rPr sz="900" spc="160" dirty="0">
                <a:latin typeface="Comic Sans MS"/>
                <a:cs typeface="Comic Sans MS"/>
              </a:rPr>
              <a:t> </a:t>
            </a:r>
            <a:r>
              <a:rPr sz="900" spc="-5" dirty="0">
                <a:latin typeface="Comic Sans MS"/>
                <a:cs typeface="Comic Sans MS"/>
              </a:rPr>
              <a:t>transcurre</a:t>
            </a:r>
            <a:r>
              <a:rPr sz="900" spc="155" dirty="0">
                <a:latin typeface="Comic Sans MS"/>
                <a:cs typeface="Comic Sans MS"/>
              </a:rPr>
              <a:t> </a:t>
            </a:r>
            <a:r>
              <a:rPr sz="900" spc="-5" dirty="0">
                <a:latin typeface="Comic Sans MS"/>
                <a:cs typeface="Comic Sans MS"/>
              </a:rPr>
              <a:t>su</a:t>
            </a:r>
            <a:r>
              <a:rPr sz="900" spc="160" dirty="0">
                <a:latin typeface="Comic Sans MS"/>
                <a:cs typeface="Comic Sans MS"/>
              </a:rPr>
              <a:t> </a:t>
            </a:r>
            <a:r>
              <a:rPr sz="900" spc="-5" dirty="0">
                <a:latin typeface="Comic Sans MS"/>
                <a:cs typeface="Comic Sans MS"/>
              </a:rPr>
              <a:t>retardo</a:t>
            </a:r>
            <a:r>
              <a:rPr sz="900" spc="155" dirty="0">
                <a:latin typeface="Comic Sans MS"/>
                <a:cs typeface="Comic Sans MS"/>
              </a:rPr>
              <a:t> </a:t>
            </a:r>
            <a:r>
              <a:rPr sz="900" spc="-5" dirty="0">
                <a:latin typeface="Comic Sans MS"/>
                <a:cs typeface="Comic Sans MS"/>
              </a:rPr>
              <a:t>de</a:t>
            </a:r>
            <a:r>
              <a:rPr sz="900" spc="160" dirty="0">
                <a:latin typeface="Comic Sans MS"/>
                <a:cs typeface="Comic Sans MS"/>
              </a:rPr>
              <a:t> </a:t>
            </a:r>
            <a:r>
              <a:rPr sz="900" spc="-5" dirty="0">
                <a:latin typeface="Comic Sans MS"/>
                <a:cs typeface="Comic Sans MS"/>
              </a:rPr>
              <a:t>tiempo </a:t>
            </a:r>
            <a:r>
              <a:rPr sz="900" spc="-254" dirty="0">
                <a:latin typeface="Comic Sans MS"/>
                <a:cs typeface="Comic Sans MS"/>
              </a:rPr>
              <a:t> </a:t>
            </a:r>
            <a:r>
              <a:rPr sz="900" spc="-5" dirty="0">
                <a:latin typeface="Comic Sans MS"/>
                <a:cs typeface="Comic Sans MS"/>
              </a:rPr>
              <a:t>de</a:t>
            </a:r>
            <a:r>
              <a:rPr sz="900" spc="120" dirty="0">
                <a:latin typeface="Comic Sans MS"/>
                <a:cs typeface="Comic Sans MS"/>
              </a:rPr>
              <a:t> </a:t>
            </a:r>
            <a:r>
              <a:rPr sz="900" spc="-5" dirty="0">
                <a:latin typeface="Comic Sans MS"/>
                <a:cs typeface="Comic Sans MS"/>
              </a:rPr>
              <a:t>dropout,</a:t>
            </a:r>
            <a:r>
              <a:rPr sz="900" spc="125" dirty="0">
                <a:latin typeface="Comic Sans MS"/>
                <a:cs typeface="Comic Sans MS"/>
              </a:rPr>
              <a:t> </a:t>
            </a:r>
            <a:r>
              <a:rPr sz="900" spc="-5" dirty="0">
                <a:latin typeface="Comic Sans MS"/>
                <a:cs typeface="Comic Sans MS"/>
              </a:rPr>
              <a:t>desarma</a:t>
            </a:r>
            <a:r>
              <a:rPr sz="900" spc="125" dirty="0">
                <a:latin typeface="Comic Sans MS"/>
                <a:cs typeface="Comic Sans MS"/>
              </a:rPr>
              <a:t> </a:t>
            </a:r>
            <a:r>
              <a:rPr sz="900" spc="-5" dirty="0">
                <a:latin typeface="Comic Sans MS"/>
                <a:cs typeface="Comic Sans MS"/>
              </a:rPr>
              <a:t>el</a:t>
            </a:r>
            <a:r>
              <a:rPr sz="900" spc="125" dirty="0">
                <a:latin typeface="Comic Sans MS"/>
                <a:cs typeface="Comic Sans MS"/>
              </a:rPr>
              <a:t> </a:t>
            </a:r>
            <a:r>
              <a:rPr sz="900" spc="-5" dirty="0">
                <a:latin typeface="Comic Sans MS"/>
                <a:cs typeface="Comic Sans MS"/>
              </a:rPr>
              <a:t>circuito</a:t>
            </a:r>
            <a:r>
              <a:rPr sz="900" spc="125" dirty="0">
                <a:latin typeface="Comic Sans MS"/>
                <a:cs typeface="Comic Sans MS"/>
              </a:rPr>
              <a:t> </a:t>
            </a:r>
            <a:r>
              <a:rPr sz="900" spc="-5" dirty="0">
                <a:latin typeface="Comic Sans MS"/>
                <a:cs typeface="Comic Sans MS"/>
              </a:rPr>
              <a:t>de</a:t>
            </a:r>
            <a:r>
              <a:rPr sz="900" spc="120" dirty="0">
                <a:latin typeface="Comic Sans MS"/>
                <a:cs typeface="Comic Sans MS"/>
              </a:rPr>
              <a:t> </a:t>
            </a:r>
            <a:r>
              <a:rPr sz="900" spc="-5" dirty="0">
                <a:latin typeface="Comic Sans MS"/>
                <a:cs typeface="Comic Sans MS"/>
              </a:rPr>
              <a:t>disparo</a:t>
            </a:r>
            <a:r>
              <a:rPr sz="900" spc="130" dirty="0">
                <a:latin typeface="Comic Sans MS"/>
                <a:cs typeface="Comic Sans MS"/>
              </a:rPr>
              <a:t> </a:t>
            </a:r>
            <a:r>
              <a:rPr sz="900" spc="-5" dirty="0">
                <a:latin typeface="Comic Sans MS"/>
                <a:cs typeface="Comic Sans MS"/>
              </a:rPr>
              <a:t>de</a:t>
            </a:r>
            <a:r>
              <a:rPr sz="900" spc="120" dirty="0">
                <a:latin typeface="Comic Sans MS"/>
                <a:cs typeface="Comic Sans MS"/>
              </a:rPr>
              <a:t> </a:t>
            </a:r>
            <a:r>
              <a:rPr sz="900" spc="-5" dirty="0">
                <a:latin typeface="Comic Sans MS"/>
                <a:cs typeface="Comic Sans MS"/>
              </a:rPr>
              <a:t>los</a:t>
            </a:r>
            <a:r>
              <a:rPr sz="900" spc="120" dirty="0">
                <a:latin typeface="Comic Sans MS"/>
                <a:cs typeface="Comic Sans MS"/>
              </a:rPr>
              <a:t> </a:t>
            </a:r>
            <a:r>
              <a:rPr sz="900" spc="-5" dirty="0">
                <a:latin typeface="Comic Sans MS"/>
                <a:cs typeface="Comic Sans MS"/>
              </a:rPr>
              <a:t>relés </a:t>
            </a:r>
            <a:r>
              <a:rPr sz="900" spc="-254"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 </a:t>
            </a:r>
            <a:r>
              <a:rPr sz="900" dirty="0">
                <a:latin typeface="Comic Sans MS"/>
                <a:cs typeface="Comic Sans MS"/>
              </a:rPr>
              <a:t> </a:t>
            </a:r>
            <a:r>
              <a:rPr sz="900" spc="-5" dirty="0">
                <a:latin typeface="Comic Sans MS"/>
                <a:cs typeface="Comic Sans MS"/>
              </a:rPr>
              <a:t>supervisado por frecuencia no proporcionará protección </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arqueo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alta </a:t>
            </a:r>
            <a:r>
              <a:rPr sz="900" spc="-254"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justo</a:t>
            </a:r>
            <a:r>
              <a:rPr sz="900" dirty="0">
                <a:latin typeface="Comic Sans MS"/>
                <a:cs typeface="Comic Sans MS"/>
              </a:rPr>
              <a:t> </a:t>
            </a:r>
            <a:r>
              <a:rPr sz="900" spc="-5" dirty="0">
                <a:latin typeface="Comic Sans MS"/>
                <a:cs typeface="Comic Sans MS"/>
              </a:rPr>
              <a:t>antes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sincronización</a:t>
            </a:r>
            <a:r>
              <a:rPr sz="900" spc="254" dirty="0">
                <a:latin typeface="Comic Sans MS"/>
                <a:cs typeface="Comic Sans MS"/>
              </a:rPr>
              <a:t> </a:t>
            </a:r>
            <a:r>
              <a:rPr sz="900" spc="-5" dirty="0">
                <a:latin typeface="Comic Sans MS"/>
                <a:cs typeface="Comic Sans MS"/>
              </a:rPr>
              <a:t>cuando</a:t>
            </a:r>
            <a:r>
              <a:rPr sz="900" spc="26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máquina está en o cerca de su velocidad nominal con el </a:t>
            </a:r>
            <a:r>
              <a:rPr sz="900" dirty="0">
                <a:latin typeface="Comic Sans MS"/>
                <a:cs typeface="Comic Sans MS"/>
              </a:rPr>
              <a:t> </a:t>
            </a:r>
            <a:r>
              <a:rPr sz="900" spc="-5" dirty="0">
                <a:latin typeface="Comic Sans MS"/>
                <a:cs typeface="Comic Sans MS"/>
              </a:rPr>
              <a:t>campo aplicado.</a:t>
            </a:r>
            <a:r>
              <a:rPr sz="900" spc="520" dirty="0">
                <a:latin typeface="Comic Sans MS"/>
                <a:cs typeface="Comic Sans MS"/>
              </a:rPr>
              <a:t> </a:t>
            </a:r>
            <a:r>
              <a:rPr sz="900" spc="-5" dirty="0">
                <a:latin typeface="Comic Sans MS"/>
                <a:cs typeface="Comic Sans MS"/>
              </a:rPr>
              <a:t>Protección adicional, como se describe </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siguiente</a:t>
            </a:r>
            <a:r>
              <a:rPr sz="900" dirty="0">
                <a:latin typeface="Comic Sans MS"/>
                <a:cs typeface="Comic Sans MS"/>
              </a:rPr>
              <a:t> </a:t>
            </a:r>
            <a:r>
              <a:rPr sz="900" spc="-5" dirty="0">
                <a:latin typeface="Comic Sans MS"/>
                <a:cs typeface="Comic Sans MS"/>
              </a:rPr>
              <a:t>sección,</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instalada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esta </a:t>
            </a:r>
            <a:r>
              <a:rPr sz="900" spc="-254" dirty="0">
                <a:latin typeface="Comic Sans MS"/>
                <a:cs typeface="Comic Sans MS"/>
              </a:rPr>
              <a:t> </a:t>
            </a:r>
            <a:r>
              <a:rPr sz="900" spc="-5" dirty="0">
                <a:latin typeface="Comic Sans MS"/>
                <a:cs typeface="Comic Sans MS"/>
              </a:rPr>
              <a:t>situación.</a:t>
            </a:r>
            <a:endParaRPr sz="900">
              <a:latin typeface="Comic Sans MS"/>
              <a:cs typeface="Comic Sans MS"/>
            </a:endParaRPr>
          </a:p>
        </p:txBody>
      </p:sp>
      <p:grpSp>
        <p:nvGrpSpPr>
          <p:cNvPr id="8" name="object 8"/>
          <p:cNvGrpSpPr/>
          <p:nvPr/>
        </p:nvGrpSpPr>
        <p:grpSpPr>
          <a:xfrm>
            <a:off x="11580559" y="4877511"/>
            <a:ext cx="683895" cy="1137920"/>
            <a:chOff x="6525958" y="4877511"/>
            <a:chExt cx="683895" cy="1137920"/>
          </a:xfrm>
        </p:grpSpPr>
        <p:sp>
          <p:nvSpPr>
            <p:cNvPr id="9" name="object 9"/>
            <p:cNvSpPr/>
            <p:nvPr/>
          </p:nvSpPr>
          <p:spPr>
            <a:xfrm>
              <a:off x="6565582" y="5421629"/>
              <a:ext cx="341630" cy="11430"/>
            </a:xfrm>
            <a:custGeom>
              <a:avLst/>
              <a:gdLst/>
              <a:ahLst/>
              <a:cxnLst/>
              <a:rect l="l" t="t" r="r" b="b"/>
              <a:pathLst>
                <a:path w="341629" h="11429">
                  <a:moveTo>
                    <a:pt x="341553" y="7620"/>
                  </a:moveTo>
                  <a:lnTo>
                    <a:pt x="339445" y="7620"/>
                  </a:lnTo>
                  <a:lnTo>
                    <a:pt x="339445" y="5080"/>
                  </a:lnTo>
                  <a:lnTo>
                    <a:pt x="337870" y="5080"/>
                  </a:lnTo>
                  <a:lnTo>
                    <a:pt x="337870" y="0"/>
                  </a:lnTo>
                  <a:lnTo>
                    <a:pt x="0" y="0"/>
                  </a:lnTo>
                  <a:lnTo>
                    <a:pt x="0" y="5080"/>
                  </a:lnTo>
                  <a:lnTo>
                    <a:pt x="0" y="7620"/>
                  </a:lnTo>
                  <a:lnTo>
                    <a:pt x="0" y="11430"/>
                  </a:lnTo>
                  <a:lnTo>
                    <a:pt x="341553" y="11430"/>
                  </a:lnTo>
                  <a:lnTo>
                    <a:pt x="341553" y="7620"/>
                  </a:lnTo>
                  <a:close/>
                </a:path>
              </a:pathLst>
            </a:custGeom>
            <a:solidFill>
              <a:srgbClr val="000000"/>
            </a:solidFill>
          </p:spPr>
          <p:txBody>
            <a:bodyPr wrap="square" lIns="0" tIns="0" rIns="0" bIns="0" rtlCol="0"/>
            <a:lstStyle/>
            <a:p>
              <a:endParaRPr/>
            </a:p>
          </p:txBody>
        </p:sp>
        <p:pic>
          <p:nvPicPr>
            <p:cNvPr id="10" name="object 10"/>
            <p:cNvPicPr/>
            <p:nvPr/>
          </p:nvPicPr>
          <p:blipFill>
            <a:blip r:embed="rId2" cstate="print"/>
            <a:stretch>
              <a:fillRect/>
            </a:stretch>
          </p:blipFill>
          <p:spPr>
            <a:xfrm>
              <a:off x="6869569" y="5314061"/>
              <a:ext cx="254457" cy="118859"/>
            </a:xfrm>
            <a:prstGeom prst="rect">
              <a:avLst/>
            </a:prstGeom>
          </p:spPr>
        </p:pic>
        <p:sp>
          <p:nvSpPr>
            <p:cNvPr id="11" name="object 11"/>
            <p:cNvSpPr/>
            <p:nvPr/>
          </p:nvSpPr>
          <p:spPr>
            <a:xfrm>
              <a:off x="7117930" y="5224919"/>
              <a:ext cx="8890" cy="439420"/>
            </a:xfrm>
            <a:custGeom>
              <a:avLst/>
              <a:gdLst/>
              <a:ahLst/>
              <a:cxnLst/>
              <a:rect l="l" t="t" r="r" b="b"/>
              <a:pathLst>
                <a:path w="8890" h="439420">
                  <a:moveTo>
                    <a:pt x="8381" y="0"/>
                  </a:moveTo>
                  <a:lnTo>
                    <a:pt x="0" y="0"/>
                  </a:lnTo>
                  <a:lnTo>
                    <a:pt x="0" y="438848"/>
                  </a:lnTo>
                  <a:lnTo>
                    <a:pt x="3810" y="438848"/>
                  </a:lnTo>
                  <a:lnTo>
                    <a:pt x="8381" y="438848"/>
                  </a:lnTo>
                  <a:lnTo>
                    <a:pt x="8381" y="0"/>
                  </a:lnTo>
                  <a:close/>
                </a:path>
              </a:pathLst>
            </a:custGeom>
            <a:solidFill>
              <a:srgbClr val="000000"/>
            </a:solidFill>
          </p:spPr>
          <p:txBody>
            <a:bodyPr wrap="square" lIns="0" tIns="0" rIns="0" bIns="0" rtlCol="0"/>
            <a:lstStyle/>
            <a:p>
              <a:endParaRPr/>
            </a:p>
          </p:txBody>
        </p:sp>
        <p:pic>
          <p:nvPicPr>
            <p:cNvPr id="12" name="object 12"/>
            <p:cNvPicPr/>
            <p:nvPr/>
          </p:nvPicPr>
          <p:blipFill>
            <a:blip r:embed="rId3" cstate="print"/>
            <a:stretch>
              <a:fillRect/>
            </a:stretch>
          </p:blipFill>
          <p:spPr>
            <a:xfrm>
              <a:off x="7028027" y="4877511"/>
              <a:ext cx="177520" cy="347408"/>
            </a:xfrm>
            <a:prstGeom prst="rect">
              <a:avLst/>
            </a:prstGeom>
          </p:spPr>
        </p:pic>
        <p:pic>
          <p:nvPicPr>
            <p:cNvPr id="13" name="object 13"/>
            <p:cNvPicPr/>
            <p:nvPr/>
          </p:nvPicPr>
          <p:blipFill>
            <a:blip r:embed="rId4" cstate="print"/>
            <a:stretch>
              <a:fillRect/>
            </a:stretch>
          </p:blipFill>
          <p:spPr>
            <a:xfrm>
              <a:off x="7032599" y="5651500"/>
              <a:ext cx="176758" cy="363486"/>
            </a:xfrm>
            <a:prstGeom prst="rect">
              <a:avLst/>
            </a:prstGeom>
          </p:spPr>
        </p:pic>
        <p:pic>
          <p:nvPicPr>
            <p:cNvPr id="14" name="object 14"/>
            <p:cNvPicPr/>
            <p:nvPr/>
          </p:nvPicPr>
          <p:blipFill>
            <a:blip r:embed="rId5" cstate="print"/>
            <a:stretch>
              <a:fillRect/>
            </a:stretch>
          </p:blipFill>
          <p:spPr>
            <a:xfrm>
              <a:off x="6525958" y="5204358"/>
              <a:ext cx="89141" cy="453313"/>
            </a:xfrm>
            <a:prstGeom prst="rect">
              <a:avLst/>
            </a:prstGeom>
          </p:spPr>
        </p:pic>
        <p:sp>
          <p:nvSpPr>
            <p:cNvPr id="15" name="object 15"/>
            <p:cNvSpPr/>
            <p:nvPr/>
          </p:nvSpPr>
          <p:spPr>
            <a:xfrm>
              <a:off x="6855091" y="5191404"/>
              <a:ext cx="285750" cy="252729"/>
            </a:xfrm>
            <a:custGeom>
              <a:avLst/>
              <a:gdLst/>
              <a:ahLst/>
              <a:cxnLst/>
              <a:rect l="l" t="t" r="r" b="b"/>
              <a:pathLst>
                <a:path w="285750" h="252729">
                  <a:moveTo>
                    <a:pt x="39611" y="33515"/>
                  </a:moveTo>
                  <a:lnTo>
                    <a:pt x="37325" y="33515"/>
                  </a:lnTo>
                  <a:lnTo>
                    <a:pt x="37325" y="29705"/>
                  </a:lnTo>
                  <a:lnTo>
                    <a:pt x="35039" y="29705"/>
                  </a:lnTo>
                  <a:lnTo>
                    <a:pt x="35039" y="27419"/>
                  </a:lnTo>
                  <a:lnTo>
                    <a:pt x="33515" y="27419"/>
                  </a:lnTo>
                  <a:lnTo>
                    <a:pt x="31229" y="25133"/>
                  </a:lnTo>
                  <a:lnTo>
                    <a:pt x="27419" y="25133"/>
                  </a:lnTo>
                  <a:lnTo>
                    <a:pt x="27419" y="22860"/>
                  </a:lnTo>
                  <a:lnTo>
                    <a:pt x="19050" y="22860"/>
                  </a:lnTo>
                  <a:lnTo>
                    <a:pt x="19050" y="21336"/>
                  </a:lnTo>
                  <a:lnTo>
                    <a:pt x="12192" y="21336"/>
                  </a:lnTo>
                  <a:lnTo>
                    <a:pt x="12192" y="19050"/>
                  </a:lnTo>
                  <a:lnTo>
                    <a:pt x="8382" y="19050"/>
                  </a:lnTo>
                  <a:lnTo>
                    <a:pt x="8382" y="10668"/>
                  </a:lnTo>
                  <a:lnTo>
                    <a:pt x="10668" y="10668"/>
                  </a:lnTo>
                  <a:lnTo>
                    <a:pt x="10668" y="8382"/>
                  </a:lnTo>
                  <a:lnTo>
                    <a:pt x="14478" y="8382"/>
                  </a:lnTo>
                  <a:lnTo>
                    <a:pt x="14478" y="6858"/>
                  </a:lnTo>
                  <a:lnTo>
                    <a:pt x="25133" y="6858"/>
                  </a:lnTo>
                  <a:lnTo>
                    <a:pt x="25133" y="8382"/>
                  </a:lnTo>
                  <a:lnTo>
                    <a:pt x="28943" y="8382"/>
                  </a:lnTo>
                  <a:lnTo>
                    <a:pt x="28943" y="12954"/>
                  </a:lnTo>
                  <a:lnTo>
                    <a:pt x="31229" y="12954"/>
                  </a:lnTo>
                  <a:lnTo>
                    <a:pt x="31229" y="16764"/>
                  </a:lnTo>
                  <a:lnTo>
                    <a:pt x="37325" y="16764"/>
                  </a:lnTo>
                  <a:lnTo>
                    <a:pt x="37325" y="10668"/>
                  </a:lnTo>
                  <a:lnTo>
                    <a:pt x="35039" y="10668"/>
                  </a:lnTo>
                  <a:lnTo>
                    <a:pt x="35039" y="6858"/>
                  </a:lnTo>
                  <a:lnTo>
                    <a:pt x="33515" y="6858"/>
                  </a:lnTo>
                  <a:lnTo>
                    <a:pt x="33515" y="4572"/>
                  </a:lnTo>
                  <a:lnTo>
                    <a:pt x="28943" y="4572"/>
                  </a:lnTo>
                  <a:lnTo>
                    <a:pt x="28943" y="2286"/>
                  </a:lnTo>
                  <a:lnTo>
                    <a:pt x="22847" y="2286"/>
                  </a:lnTo>
                  <a:lnTo>
                    <a:pt x="22847" y="0"/>
                  </a:lnTo>
                  <a:lnTo>
                    <a:pt x="16764" y="0"/>
                  </a:lnTo>
                  <a:lnTo>
                    <a:pt x="16764" y="2286"/>
                  </a:lnTo>
                  <a:lnTo>
                    <a:pt x="8382" y="2286"/>
                  </a:lnTo>
                  <a:lnTo>
                    <a:pt x="8382" y="4572"/>
                  </a:lnTo>
                  <a:lnTo>
                    <a:pt x="6096" y="4572"/>
                  </a:lnTo>
                  <a:lnTo>
                    <a:pt x="6096" y="6858"/>
                  </a:lnTo>
                  <a:lnTo>
                    <a:pt x="3810" y="6858"/>
                  </a:lnTo>
                  <a:lnTo>
                    <a:pt x="3810" y="8382"/>
                  </a:lnTo>
                  <a:lnTo>
                    <a:pt x="2286" y="8382"/>
                  </a:lnTo>
                  <a:lnTo>
                    <a:pt x="2286" y="21336"/>
                  </a:lnTo>
                  <a:lnTo>
                    <a:pt x="3810" y="21336"/>
                  </a:lnTo>
                  <a:lnTo>
                    <a:pt x="3810" y="22860"/>
                  </a:lnTo>
                  <a:lnTo>
                    <a:pt x="6096" y="22860"/>
                  </a:lnTo>
                  <a:lnTo>
                    <a:pt x="6096" y="25133"/>
                  </a:lnTo>
                  <a:lnTo>
                    <a:pt x="10668" y="25133"/>
                  </a:lnTo>
                  <a:lnTo>
                    <a:pt x="10668" y="27419"/>
                  </a:lnTo>
                  <a:lnTo>
                    <a:pt x="16764" y="27419"/>
                  </a:lnTo>
                  <a:lnTo>
                    <a:pt x="16764" y="29705"/>
                  </a:lnTo>
                  <a:lnTo>
                    <a:pt x="25133" y="29705"/>
                  </a:lnTo>
                  <a:lnTo>
                    <a:pt x="25133" y="31229"/>
                  </a:lnTo>
                  <a:lnTo>
                    <a:pt x="28943" y="31229"/>
                  </a:lnTo>
                  <a:lnTo>
                    <a:pt x="28943" y="33515"/>
                  </a:lnTo>
                  <a:lnTo>
                    <a:pt x="31229" y="33515"/>
                  </a:lnTo>
                  <a:lnTo>
                    <a:pt x="31229" y="35801"/>
                  </a:lnTo>
                  <a:lnTo>
                    <a:pt x="33515" y="35801"/>
                  </a:lnTo>
                  <a:lnTo>
                    <a:pt x="33515" y="41897"/>
                  </a:lnTo>
                  <a:lnTo>
                    <a:pt x="31229" y="41897"/>
                  </a:lnTo>
                  <a:lnTo>
                    <a:pt x="31229" y="44183"/>
                  </a:lnTo>
                  <a:lnTo>
                    <a:pt x="28943" y="44183"/>
                  </a:lnTo>
                  <a:lnTo>
                    <a:pt x="28943" y="45707"/>
                  </a:lnTo>
                  <a:lnTo>
                    <a:pt x="12192" y="45707"/>
                  </a:lnTo>
                  <a:lnTo>
                    <a:pt x="12192" y="44183"/>
                  </a:lnTo>
                  <a:lnTo>
                    <a:pt x="8382" y="44183"/>
                  </a:lnTo>
                  <a:lnTo>
                    <a:pt x="8382" y="39611"/>
                  </a:lnTo>
                  <a:lnTo>
                    <a:pt x="6096" y="39611"/>
                  </a:lnTo>
                  <a:lnTo>
                    <a:pt x="6096" y="35801"/>
                  </a:lnTo>
                  <a:lnTo>
                    <a:pt x="0" y="35801"/>
                  </a:lnTo>
                  <a:lnTo>
                    <a:pt x="0" y="41897"/>
                  </a:lnTo>
                  <a:lnTo>
                    <a:pt x="2286" y="41897"/>
                  </a:lnTo>
                  <a:lnTo>
                    <a:pt x="2286" y="45707"/>
                  </a:lnTo>
                  <a:lnTo>
                    <a:pt x="3810" y="45707"/>
                  </a:lnTo>
                  <a:lnTo>
                    <a:pt x="3810" y="47993"/>
                  </a:lnTo>
                  <a:lnTo>
                    <a:pt x="6096" y="47993"/>
                  </a:lnTo>
                  <a:lnTo>
                    <a:pt x="6096" y="50279"/>
                  </a:lnTo>
                  <a:lnTo>
                    <a:pt x="10668" y="50279"/>
                  </a:lnTo>
                  <a:lnTo>
                    <a:pt x="12192" y="52565"/>
                  </a:lnTo>
                  <a:lnTo>
                    <a:pt x="28943" y="52565"/>
                  </a:lnTo>
                  <a:lnTo>
                    <a:pt x="28943" y="50279"/>
                  </a:lnTo>
                  <a:lnTo>
                    <a:pt x="33515" y="50279"/>
                  </a:lnTo>
                  <a:lnTo>
                    <a:pt x="33515" y="47993"/>
                  </a:lnTo>
                  <a:lnTo>
                    <a:pt x="35039" y="47993"/>
                  </a:lnTo>
                  <a:lnTo>
                    <a:pt x="35039" y="45707"/>
                  </a:lnTo>
                  <a:lnTo>
                    <a:pt x="37325" y="45707"/>
                  </a:lnTo>
                  <a:lnTo>
                    <a:pt x="37325" y="41897"/>
                  </a:lnTo>
                  <a:lnTo>
                    <a:pt x="39611" y="41897"/>
                  </a:lnTo>
                  <a:lnTo>
                    <a:pt x="39611" y="33515"/>
                  </a:lnTo>
                  <a:close/>
                </a:path>
                <a:path w="285750" h="252729">
                  <a:moveTo>
                    <a:pt x="68567" y="2286"/>
                  </a:moveTo>
                  <a:lnTo>
                    <a:pt x="64757" y="2286"/>
                  </a:lnTo>
                  <a:lnTo>
                    <a:pt x="64757" y="4572"/>
                  </a:lnTo>
                  <a:lnTo>
                    <a:pt x="62471" y="4572"/>
                  </a:lnTo>
                  <a:lnTo>
                    <a:pt x="62471" y="6858"/>
                  </a:lnTo>
                  <a:lnTo>
                    <a:pt x="60185" y="6858"/>
                  </a:lnTo>
                  <a:lnTo>
                    <a:pt x="60185" y="8382"/>
                  </a:lnTo>
                  <a:lnTo>
                    <a:pt x="58661" y="8382"/>
                  </a:lnTo>
                  <a:lnTo>
                    <a:pt x="58661" y="10668"/>
                  </a:lnTo>
                  <a:lnTo>
                    <a:pt x="56375" y="10668"/>
                  </a:lnTo>
                  <a:lnTo>
                    <a:pt x="54089" y="12954"/>
                  </a:lnTo>
                  <a:lnTo>
                    <a:pt x="51803" y="12954"/>
                  </a:lnTo>
                  <a:lnTo>
                    <a:pt x="51803" y="14478"/>
                  </a:lnTo>
                  <a:lnTo>
                    <a:pt x="50279" y="14478"/>
                  </a:lnTo>
                  <a:lnTo>
                    <a:pt x="50279" y="19050"/>
                  </a:lnTo>
                  <a:lnTo>
                    <a:pt x="54089" y="19050"/>
                  </a:lnTo>
                  <a:lnTo>
                    <a:pt x="56375" y="16764"/>
                  </a:lnTo>
                  <a:lnTo>
                    <a:pt x="58661" y="16764"/>
                  </a:lnTo>
                  <a:lnTo>
                    <a:pt x="58661" y="14478"/>
                  </a:lnTo>
                  <a:lnTo>
                    <a:pt x="60185" y="14478"/>
                  </a:lnTo>
                  <a:lnTo>
                    <a:pt x="62471" y="12954"/>
                  </a:lnTo>
                  <a:lnTo>
                    <a:pt x="62471" y="52565"/>
                  </a:lnTo>
                  <a:lnTo>
                    <a:pt x="68567" y="52565"/>
                  </a:lnTo>
                  <a:lnTo>
                    <a:pt x="68567" y="2286"/>
                  </a:lnTo>
                  <a:close/>
                </a:path>
                <a:path w="285750" h="252729">
                  <a:moveTo>
                    <a:pt x="285699" y="227037"/>
                  </a:moveTo>
                  <a:lnTo>
                    <a:pt x="283413" y="227037"/>
                  </a:lnTo>
                  <a:lnTo>
                    <a:pt x="283413" y="222465"/>
                  </a:lnTo>
                  <a:lnTo>
                    <a:pt x="281127" y="222465"/>
                  </a:lnTo>
                  <a:lnTo>
                    <a:pt x="281127" y="220941"/>
                  </a:lnTo>
                  <a:lnTo>
                    <a:pt x="279603" y="218655"/>
                  </a:lnTo>
                  <a:lnTo>
                    <a:pt x="277317" y="216369"/>
                  </a:lnTo>
                  <a:lnTo>
                    <a:pt x="275031" y="216369"/>
                  </a:lnTo>
                  <a:lnTo>
                    <a:pt x="275031" y="214845"/>
                  </a:lnTo>
                  <a:lnTo>
                    <a:pt x="271221" y="214845"/>
                  </a:lnTo>
                  <a:lnTo>
                    <a:pt x="268935" y="212559"/>
                  </a:lnTo>
                  <a:lnTo>
                    <a:pt x="266649" y="212559"/>
                  </a:lnTo>
                  <a:lnTo>
                    <a:pt x="262839" y="212559"/>
                  </a:lnTo>
                  <a:lnTo>
                    <a:pt x="260553" y="214845"/>
                  </a:lnTo>
                  <a:lnTo>
                    <a:pt x="255981" y="214845"/>
                  </a:lnTo>
                  <a:lnTo>
                    <a:pt x="255981" y="216369"/>
                  </a:lnTo>
                  <a:lnTo>
                    <a:pt x="254457" y="216369"/>
                  </a:lnTo>
                  <a:lnTo>
                    <a:pt x="252171" y="218655"/>
                  </a:lnTo>
                  <a:lnTo>
                    <a:pt x="252171" y="220941"/>
                  </a:lnTo>
                  <a:lnTo>
                    <a:pt x="249897" y="220941"/>
                  </a:lnTo>
                  <a:lnTo>
                    <a:pt x="249897" y="222465"/>
                  </a:lnTo>
                  <a:lnTo>
                    <a:pt x="248373" y="224751"/>
                  </a:lnTo>
                  <a:lnTo>
                    <a:pt x="248373" y="229323"/>
                  </a:lnTo>
                  <a:lnTo>
                    <a:pt x="246087" y="230847"/>
                  </a:lnTo>
                  <a:lnTo>
                    <a:pt x="246087" y="233133"/>
                  </a:lnTo>
                  <a:lnTo>
                    <a:pt x="248373" y="235419"/>
                  </a:lnTo>
                  <a:lnTo>
                    <a:pt x="248373" y="239229"/>
                  </a:lnTo>
                  <a:lnTo>
                    <a:pt x="249897" y="241515"/>
                  </a:lnTo>
                  <a:lnTo>
                    <a:pt x="249897" y="243801"/>
                  </a:lnTo>
                  <a:lnTo>
                    <a:pt x="252171" y="243801"/>
                  </a:lnTo>
                  <a:lnTo>
                    <a:pt x="252171" y="245325"/>
                  </a:lnTo>
                  <a:lnTo>
                    <a:pt x="254457" y="247611"/>
                  </a:lnTo>
                  <a:lnTo>
                    <a:pt x="255981" y="247611"/>
                  </a:lnTo>
                  <a:lnTo>
                    <a:pt x="255981" y="249897"/>
                  </a:lnTo>
                  <a:lnTo>
                    <a:pt x="260553" y="249897"/>
                  </a:lnTo>
                  <a:lnTo>
                    <a:pt x="262839" y="252183"/>
                  </a:lnTo>
                  <a:lnTo>
                    <a:pt x="266649" y="252183"/>
                  </a:lnTo>
                  <a:lnTo>
                    <a:pt x="268935" y="252183"/>
                  </a:lnTo>
                  <a:lnTo>
                    <a:pt x="271221" y="249897"/>
                  </a:lnTo>
                  <a:lnTo>
                    <a:pt x="275031" y="249897"/>
                  </a:lnTo>
                  <a:lnTo>
                    <a:pt x="275031" y="247611"/>
                  </a:lnTo>
                  <a:lnTo>
                    <a:pt x="277317" y="247611"/>
                  </a:lnTo>
                  <a:lnTo>
                    <a:pt x="281127" y="243801"/>
                  </a:lnTo>
                  <a:lnTo>
                    <a:pt x="281127" y="241515"/>
                  </a:lnTo>
                  <a:lnTo>
                    <a:pt x="283413" y="241515"/>
                  </a:lnTo>
                  <a:lnTo>
                    <a:pt x="283413" y="237705"/>
                  </a:lnTo>
                  <a:lnTo>
                    <a:pt x="285699" y="237705"/>
                  </a:lnTo>
                  <a:lnTo>
                    <a:pt x="285699" y="230847"/>
                  </a:lnTo>
                  <a:lnTo>
                    <a:pt x="285699" y="227037"/>
                  </a:lnTo>
                  <a:close/>
                </a:path>
              </a:pathLst>
            </a:custGeom>
            <a:solidFill>
              <a:srgbClr val="000000"/>
            </a:solidFill>
          </p:spPr>
          <p:txBody>
            <a:bodyPr wrap="square" lIns="0" tIns="0" rIns="0" bIns="0" rtlCol="0"/>
            <a:lstStyle/>
            <a:p>
              <a:endParaRPr/>
            </a:p>
          </p:txBody>
        </p:sp>
      </p:grpSp>
      <p:pic>
        <p:nvPicPr>
          <p:cNvPr id="16" name="object 16"/>
          <p:cNvPicPr/>
          <p:nvPr/>
        </p:nvPicPr>
        <p:blipFill>
          <a:blip r:embed="rId6" cstate="print"/>
          <a:stretch>
            <a:fillRect/>
          </a:stretch>
        </p:blipFill>
        <p:spPr>
          <a:xfrm>
            <a:off x="9637788" y="5205882"/>
            <a:ext cx="1871916" cy="1067384"/>
          </a:xfrm>
          <a:prstGeom prst="rect">
            <a:avLst/>
          </a:prstGeom>
        </p:spPr>
      </p:pic>
      <p:pic>
        <p:nvPicPr>
          <p:cNvPr id="17" name="object 17"/>
          <p:cNvPicPr/>
          <p:nvPr/>
        </p:nvPicPr>
        <p:blipFill>
          <a:blip r:embed="rId7" cstate="print"/>
          <a:stretch>
            <a:fillRect/>
          </a:stretch>
        </p:blipFill>
        <p:spPr>
          <a:xfrm>
            <a:off x="10323475" y="6453823"/>
            <a:ext cx="860907" cy="1173289"/>
          </a:xfrm>
          <a:prstGeom prst="rect">
            <a:avLst/>
          </a:prstGeom>
        </p:spPr>
      </p:pic>
      <p:sp>
        <p:nvSpPr>
          <p:cNvPr id="18" name="object 18"/>
          <p:cNvSpPr txBox="1"/>
          <p:nvPr/>
        </p:nvSpPr>
        <p:spPr>
          <a:xfrm>
            <a:off x="9425473" y="7788117"/>
            <a:ext cx="3075305"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4.</a:t>
            </a:r>
            <a:r>
              <a:rPr sz="800" spc="250" dirty="0">
                <a:latin typeface="Comic Sans MS"/>
                <a:cs typeface="Comic Sans MS"/>
              </a:rPr>
              <a:t> </a:t>
            </a:r>
            <a:r>
              <a:rPr sz="800" b="1" spc="-5" dirty="0">
                <a:latin typeface="Comic Sans MS"/>
                <a:cs typeface="Comic Sans MS"/>
              </a:rPr>
              <a:t>Lógica</a:t>
            </a:r>
            <a:r>
              <a:rPr sz="800" b="1" spc="5"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sobrecorriente</a:t>
            </a:r>
            <a:r>
              <a:rPr sz="800" b="1" spc="10" dirty="0">
                <a:latin typeface="Comic Sans MS"/>
                <a:cs typeface="Comic Sans MS"/>
              </a:rPr>
              <a:t> </a:t>
            </a:r>
            <a:r>
              <a:rPr sz="800" b="1" spc="-5" dirty="0">
                <a:latin typeface="Comic Sans MS"/>
                <a:cs typeface="Comic Sans MS"/>
              </a:rPr>
              <a:t>supervisada</a:t>
            </a:r>
            <a:r>
              <a:rPr sz="800" b="1" spc="5" dirty="0">
                <a:latin typeface="Comic Sans MS"/>
                <a:cs typeface="Comic Sans MS"/>
              </a:rPr>
              <a:t> </a:t>
            </a:r>
            <a:r>
              <a:rPr sz="800" b="1" spc="-5" dirty="0">
                <a:latin typeface="Comic Sans MS"/>
                <a:cs typeface="Comic Sans MS"/>
              </a:rPr>
              <a:t>por</a:t>
            </a:r>
            <a:r>
              <a:rPr sz="800" b="1" spc="5" dirty="0">
                <a:latin typeface="Comic Sans MS"/>
                <a:cs typeface="Comic Sans MS"/>
              </a:rPr>
              <a:t> </a:t>
            </a:r>
            <a:r>
              <a:rPr sz="800" b="1" spc="-5" dirty="0">
                <a:latin typeface="Comic Sans MS"/>
                <a:cs typeface="Comic Sans MS"/>
              </a:rPr>
              <a:t>frecuencia</a:t>
            </a:r>
            <a:endParaRPr sz="800">
              <a:latin typeface="Comic Sans MS"/>
              <a:cs typeface="Comic Sans MS"/>
            </a:endParaRPr>
          </a:p>
        </p:txBody>
      </p:sp>
      <p:sp>
        <p:nvSpPr>
          <p:cNvPr id="19" name="object 19"/>
          <p:cNvSpPr txBox="1"/>
          <p:nvPr/>
        </p:nvSpPr>
        <p:spPr>
          <a:xfrm>
            <a:off x="9425472" y="8061634"/>
            <a:ext cx="2988310" cy="323037"/>
          </a:xfrm>
          <a:prstGeom prst="rect">
            <a:avLst/>
          </a:prstGeom>
        </p:spPr>
        <p:txBody>
          <a:bodyPr vert="horz" wrap="square" lIns="0" tIns="12700" rIns="0" bIns="0" rtlCol="0">
            <a:spAutoFit/>
          </a:bodyPr>
          <a:lstStyle/>
          <a:p>
            <a:pPr marL="12700" marR="5080">
              <a:lnSpc>
                <a:spcPct val="116100"/>
              </a:lnSpc>
              <a:spcBef>
                <a:spcPts val="100"/>
              </a:spcBef>
            </a:pPr>
            <a:r>
              <a:rPr sz="900" b="1" spc="-5" dirty="0">
                <a:latin typeface="Comic Sans MS"/>
                <a:cs typeface="Comic Sans MS"/>
              </a:rPr>
              <a:t>RELÉS</a:t>
            </a:r>
            <a:r>
              <a:rPr sz="900" b="1" spc="5" dirty="0">
                <a:latin typeface="Comic Sans MS"/>
                <a:cs typeface="Comic Sans MS"/>
              </a:rPr>
              <a:t> </a:t>
            </a:r>
            <a:r>
              <a:rPr sz="900" b="1" spc="-5" dirty="0">
                <a:latin typeface="Comic Sans MS"/>
                <a:cs typeface="Comic Sans MS"/>
              </a:rPr>
              <a:t>DE</a:t>
            </a:r>
            <a:r>
              <a:rPr sz="900" b="1" spc="5" dirty="0">
                <a:latin typeface="Comic Sans MS"/>
                <a:cs typeface="Comic Sans MS"/>
              </a:rPr>
              <a:t> </a:t>
            </a:r>
            <a:r>
              <a:rPr sz="900" b="1" spc="-5" dirty="0">
                <a:latin typeface="Comic Sans MS"/>
                <a:cs typeface="Comic Sans MS"/>
              </a:rPr>
              <a:t>SOBRECORRIENTE</a:t>
            </a:r>
            <a:r>
              <a:rPr sz="900" b="1" spc="10" dirty="0">
                <a:latin typeface="Comic Sans MS"/>
                <a:cs typeface="Comic Sans MS"/>
              </a:rPr>
              <a:t> </a:t>
            </a:r>
            <a:r>
              <a:rPr sz="900" b="1" spc="-5" dirty="0">
                <a:latin typeface="Comic Sans MS"/>
                <a:cs typeface="Comic Sans MS"/>
              </a:rPr>
              <a:t>SUPERVISADOS</a:t>
            </a:r>
            <a:r>
              <a:rPr sz="900" b="1" spc="5" dirty="0">
                <a:latin typeface="Comic Sans MS"/>
                <a:cs typeface="Comic Sans MS"/>
              </a:rPr>
              <a:t> </a:t>
            </a:r>
            <a:r>
              <a:rPr sz="900" b="1" spc="-5" dirty="0">
                <a:latin typeface="Comic Sans MS"/>
                <a:cs typeface="Comic Sans MS"/>
              </a:rPr>
              <a:t>CON </a:t>
            </a:r>
            <a:r>
              <a:rPr sz="900" b="1" spc="-375" dirty="0">
                <a:latin typeface="Comic Sans MS"/>
                <a:cs typeface="Comic Sans MS"/>
              </a:rPr>
              <a:t> </a:t>
            </a:r>
            <a:r>
              <a:rPr sz="900" b="1" spc="-5" dirty="0">
                <a:latin typeface="Comic Sans MS"/>
                <a:cs typeface="Comic Sans MS"/>
              </a:rPr>
              <a:t>TENSIÓN</a:t>
            </a:r>
            <a:endParaRPr sz="900">
              <a:latin typeface="Comic Sans MS"/>
              <a:cs typeface="Comic Sans MS"/>
            </a:endParaRPr>
          </a:p>
        </p:txBody>
      </p:sp>
      <p:sp>
        <p:nvSpPr>
          <p:cNvPr id="20" name="object 20"/>
          <p:cNvSpPr txBox="1"/>
          <p:nvPr/>
        </p:nvSpPr>
        <p:spPr>
          <a:xfrm>
            <a:off x="9425473" y="8532470"/>
            <a:ext cx="3053715" cy="82169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5</a:t>
            </a:r>
            <a:r>
              <a:rPr sz="900" dirty="0">
                <a:latin typeface="Comic Sans MS"/>
                <a:cs typeface="Comic Sans MS"/>
              </a:rPr>
              <a:t> </a:t>
            </a:r>
            <a:r>
              <a:rPr sz="900" spc="-5" dirty="0">
                <a:latin typeface="Comic Sans MS"/>
                <a:cs typeface="Comic Sans MS"/>
              </a:rPr>
              <a:t>muestra</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 </a:t>
            </a:r>
            <a:r>
              <a:rPr sz="900" dirty="0">
                <a:latin typeface="Comic Sans MS"/>
                <a:cs typeface="Comic Sans MS"/>
              </a:rPr>
              <a:t> </a:t>
            </a:r>
            <a:r>
              <a:rPr sz="900" spc="-5" dirty="0">
                <a:latin typeface="Comic Sans MS"/>
                <a:cs typeface="Comic Sans MS"/>
              </a:rPr>
              <a:t>supervisado</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cual</a:t>
            </a:r>
            <a:r>
              <a:rPr sz="900" dirty="0">
                <a:latin typeface="Comic Sans MS"/>
                <a:cs typeface="Comic Sans MS"/>
              </a:rPr>
              <a:t> </a:t>
            </a:r>
            <a:r>
              <a:rPr sz="900" spc="-5" dirty="0">
                <a:latin typeface="Comic Sans MS"/>
                <a:cs typeface="Comic Sans MS"/>
              </a:rPr>
              <a:t>está</a:t>
            </a:r>
            <a:r>
              <a:rPr sz="900" dirty="0">
                <a:latin typeface="Comic Sans MS"/>
                <a:cs typeface="Comic Sans MS"/>
              </a:rPr>
              <a:t> </a:t>
            </a:r>
            <a:r>
              <a:rPr sz="900" spc="-5" dirty="0">
                <a:latin typeface="Comic Sans MS"/>
                <a:cs typeface="Comic Sans MS"/>
              </a:rPr>
              <a:t>diseñado</a:t>
            </a:r>
            <a:r>
              <a:rPr sz="900"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energización</a:t>
            </a:r>
            <a:r>
              <a:rPr sz="900" spc="254" dirty="0">
                <a:latin typeface="Comic Sans MS"/>
                <a:cs typeface="Comic Sans MS"/>
              </a:rPr>
              <a:t> </a:t>
            </a:r>
            <a:r>
              <a:rPr sz="900" spc="-5" dirty="0">
                <a:latin typeface="Comic Sans MS"/>
                <a:cs typeface="Comic Sans MS"/>
              </a:rPr>
              <a:t>accidental.</a:t>
            </a:r>
            <a:r>
              <a:rPr sz="900" spc="260" dirty="0">
                <a:latin typeface="Comic Sans MS"/>
                <a:cs typeface="Comic Sans MS"/>
              </a:rPr>
              <a:t> </a:t>
            </a:r>
            <a:r>
              <a:rPr sz="900" spc="-5" dirty="0">
                <a:latin typeface="Comic Sans MS"/>
                <a:cs typeface="Comic Sans MS"/>
              </a:rPr>
              <a:t>Este</a:t>
            </a:r>
            <a:r>
              <a:rPr sz="900" spc="260" dirty="0">
                <a:latin typeface="Comic Sans MS"/>
                <a:cs typeface="Comic Sans MS"/>
              </a:rPr>
              <a:t> </a:t>
            </a:r>
            <a:r>
              <a:rPr sz="900" spc="-5" dirty="0">
                <a:latin typeface="Comic Sans MS"/>
                <a:cs typeface="Comic Sans MS"/>
              </a:rPr>
              <a:t>esquema </a:t>
            </a:r>
            <a:r>
              <a:rPr sz="900" dirty="0">
                <a:latin typeface="Comic Sans MS"/>
                <a:cs typeface="Comic Sans MS"/>
              </a:rPr>
              <a:t> </a:t>
            </a:r>
            <a:r>
              <a:rPr sz="900" spc="-5" dirty="0">
                <a:latin typeface="Comic Sans MS"/>
                <a:cs typeface="Comic Sans MS"/>
              </a:rPr>
              <a:t>utiliza relés de tensión </a:t>
            </a:r>
            <a:r>
              <a:rPr sz="900" dirty="0">
                <a:latin typeface="Comic Sans MS"/>
                <a:cs typeface="Comic Sans MS"/>
              </a:rPr>
              <a:t>(27-1 </a:t>
            </a:r>
            <a:r>
              <a:rPr sz="900" spc="-5" dirty="0">
                <a:latin typeface="Comic Sans MS"/>
                <a:cs typeface="Comic Sans MS"/>
              </a:rPr>
              <a:t>y 27-2) para supervisar del </a:t>
            </a:r>
            <a:r>
              <a:rPr sz="900" dirty="0">
                <a:latin typeface="Comic Sans MS"/>
                <a:cs typeface="Comic Sans MS"/>
              </a:rPr>
              <a:t> </a:t>
            </a:r>
            <a:r>
              <a:rPr sz="900" spc="-5" dirty="0">
                <a:latin typeface="Comic Sans MS"/>
                <a:cs typeface="Comic Sans MS"/>
              </a:rPr>
              <a:t>relé</a:t>
            </a:r>
            <a:r>
              <a:rPr sz="900" spc="15" dirty="0">
                <a:latin typeface="Comic Sans MS"/>
                <a:cs typeface="Comic Sans MS"/>
              </a:rPr>
              <a:t> </a:t>
            </a:r>
            <a:r>
              <a:rPr sz="900" spc="-5" dirty="0">
                <a:latin typeface="Comic Sans MS"/>
                <a:cs typeface="Comic Sans MS"/>
              </a:rPr>
              <a:t>estático</a:t>
            </a:r>
            <a:r>
              <a:rPr sz="900" spc="20" dirty="0">
                <a:latin typeface="Comic Sans MS"/>
                <a:cs typeface="Comic Sans MS"/>
              </a:rPr>
              <a:t> </a:t>
            </a:r>
            <a:r>
              <a:rPr sz="900" spc="-5" dirty="0">
                <a:latin typeface="Comic Sans MS"/>
                <a:cs typeface="Comic Sans MS"/>
              </a:rPr>
              <a:t>de</a:t>
            </a:r>
            <a:r>
              <a:rPr sz="900" spc="15" dirty="0">
                <a:latin typeface="Comic Sans MS"/>
                <a:cs typeface="Comic Sans MS"/>
              </a:rPr>
              <a:t> </a:t>
            </a:r>
            <a:r>
              <a:rPr sz="900" spc="-5" dirty="0">
                <a:latin typeface="Comic Sans MS"/>
                <a:cs typeface="Comic Sans MS"/>
              </a:rPr>
              <a:t>sobrecorriente</a:t>
            </a:r>
            <a:r>
              <a:rPr sz="900" spc="20" dirty="0">
                <a:latin typeface="Comic Sans MS"/>
                <a:cs typeface="Comic Sans MS"/>
              </a:rPr>
              <a:t> </a:t>
            </a:r>
            <a:r>
              <a:rPr sz="900" spc="-5" dirty="0">
                <a:latin typeface="Comic Sans MS"/>
                <a:cs typeface="Comic Sans MS"/>
              </a:rPr>
              <a:t>de</a:t>
            </a:r>
            <a:r>
              <a:rPr sz="900" spc="15" dirty="0">
                <a:latin typeface="Comic Sans MS"/>
                <a:cs typeface="Comic Sans MS"/>
              </a:rPr>
              <a:t> </a:t>
            </a:r>
            <a:r>
              <a:rPr sz="900" spc="-5" dirty="0">
                <a:latin typeface="Comic Sans MS"/>
                <a:cs typeface="Comic Sans MS"/>
              </a:rPr>
              <a:t>fase</a:t>
            </a:r>
            <a:r>
              <a:rPr sz="900" spc="20" dirty="0">
                <a:latin typeface="Comic Sans MS"/>
                <a:cs typeface="Comic Sans MS"/>
              </a:rPr>
              <a:t> </a:t>
            </a:r>
            <a:r>
              <a:rPr sz="900" spc="-5" dirty="0">
                <a:latin typeface="Comic Sans MS"/>
                <a:cs typeface="Comic Sans MS"/>
              </a:rPr>
              <a:t>instantáneo</a:t>
            </a:r>
            <a:r>
              <a:rPr sz="900" spc="20" dirty="0">
                <a:latin typeface="Comic Sans MS"/>
                <a:cs typeface="Comic Sans MS"/>
              </a:rPr>
              <a:t> </a:t>
            </a:r>
            <a:r>
              <a:rPr sz="900" spc="-5" dirty="0">
                <a:latin typeface="Comic Sans MS"/>
                <a:cs typeface="Comic Sans MS"/>
              </a:rPr>
              <a:t>(50)</a:t>
            </a:r>
            <a:endParaRPr sz="900">
              <a:latin typeface="Comic Sans MS"/>
              <a:cs typeface="Comic Sans MS"/>
            </a:endParaRPr>
          </a:p>
        </p:txBody>
      </p:sp>
      <p:sp>
        <p:nvSpPr>
          <p:cNvPr id="21" name="object 21"/>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22" name="object 22"/>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72</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89" y="877172"/>
            <a:ext cx="3054350" cy="575881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de alta rapidez, para proporcionar protección contra la </a:t>
            </a:r>
            <a:r>
              <a:rPr sz="900" dirty="0">
                <a:latin typeface="Comic Sans MS"/>
                <a:cs typeface="Comic Sans MS"/>
              </a:rPr>
              <a:t> </a:t>
            </a:r>
            <a:r>
              <a:rPr sz="900" spc="-5" dirty="0">
                <a:latin typeface="Comic Sans MS"/>
                <a:cs typeface="Comic Sans MS"/>
              </a:rPr>
              <a:t>energización inadvertida.</a:t>
            </a:r>
            <a:r>
              <a:rPr sz="900" spc="520" dirty="0">
                <a:latin typeface="Comic Sans MS"/>
                <a:cs typeface="Comic Sans MS"/>
              </a:rPr>
              <a:t> </a:t>
            </a:r>
            <a:r>
              <a:rPr sz="900" spc="-5" dirty="0">
                <a:latin typeface="Comic Sans MS"/>
                <a:cs typeface="Comic Sans MS"/>
              </a:rPr>
              <a:t>Los relés de sobrecorriente </a:t>
            </a:r>
            <a:r>
              <a:rPr sz="900" dirty="0">
                <a:latin typeface="Comic Sans MS"/>
                <a:cs typeface="Comic Sans MS"/>
              </a:rPr>
              <a:t> </a:t>
            </a:r>
            <a:r>
              <a:rPr sz="900" spc="-5" dirty="0">
                <a:latin typeface="Comic Sans MS"/>
                <a:cs typeface="Comic Sans MS"/>
              </a:rPr>
              <a:t>son</a:t>
            </a:r>
            <a:r>
              <a:rPr sz="900" dirty="0">
                <a:latin typeface="Comic Sans MS"/>
                <a:cs typeface="Comic Sans MS"/>
              </a:rPr>
              <a:t> </a:t>
            </a:r>
            <a:r>
              <a:rPr sz="900" spc="-5" dirty="0">
                <a:latin typeface="Comic Sans MS"/>
                <a:cs typeface="Comic Sans MS"/>
              </a:rPr>
              <a:t>armados</a:t>
            </a:r>
            <a:r>
              <a:rPr sz="900" dirty="0">
                <a:latin typeface="Comic Sans MS"/>
                <a:cs typeface="Comic Sans MS"/>
              </a:rPr>
              <a:t> </a:t>
            </a:r>
            <a:r>
              <a:rPr sz="900" spc="-5" dirty="0">
                <a:latin typeface="Comic Sans MS"/>
                <a:cs typeface="Comic Sans MS"/>
              </a:rPr>
              <a:t>automáticamente</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a:t>
            </a:r>
            <a:r>
              <a:rPr sz="900" spc="254" dirty="0">
                <a:latin typeface="Comic Sans MS"/>
                <a:cs typeface="Comic Sans MS"/>
              </a:rPr>
              <a:t> </a:t>
            </a:r>
            <a:r>
              <a:rPr sz="900" spc="-5" dirty="0">
                <a:latin typeface="Comic Sans MS"/>
                <a:cs typeface="Comic Sans MS"/>
              </a:rPr>
              <a:t>está </a:t>
            </a:r>
            <a:r>
              <a:rPr sz="900" dirty="0">
                <a:latin typeface="Comic Sans MS"/>
                <a:cs typeface="Comic Sans MS"/>
              </a:rPr>
              <a:t> </a:t>
            </a:r>
            <a:r>
              <a:rPr sz="900" spc="-5" dirty="0">
                <a:latin typeface="Comic Sans MS"/>
                <a:cs typeface="Comic Sans MS"/>
              </a:rPr>
              <a:t>fuera de línea y permanecen armados mientras la unidad </a:t>
            </a:r>
            <a:r>
              <a:rPr sz="900" dirty="0">
                <a:latin typeface="Comic Sans MS"/>
                <a:cs typeface="Comic Sans MS"/>
              </a:rPr>
              <a:t> </a:t>
            </a:r>
            <a:r>
              <a:rPr sz="900" spc="-5" dirty="0">
                <a:latin typeface="Comic Sans MS"/>
                <a:cs typeface="Comic Sans MS"/>
              </a:rPr>
              <a:t>está</a:t>
            </a:r>
            <a:r>
              <a:rPr sz="900" dirty="0">
                <a:latin typeface="Comic Sans MS"/>
                <a:cs typeface="Comic Sans MS"/>
              </a:rPr>
              <a:t> </a:t>
            </a:r>
            <a:r>
              <a:rPr sz="900" spc="-5" dirty="0">
                <a:latin typeface="Comic Sans MS"/>
                <a:cs typeface="Comic Sans MS"/>
              </a:rPr>
              <a:t>fuera.</a:t>
            </a:r>
            <a:r>
              <a:rPr sz="900" dirty="0">
                <a:latin typeface="Comic Sans MS"/>
                <a:cs typeface="Comic Sans MS"/>
              </a:rPr>
              <a:t> </a:t>
            </a:r>
            <a:r>
              <a:rPr sz="900" spc="-5" dirty="0">
                <a:latin typeface="Comic Sans MS"/>
                <a:cs typeface="Comic Sans MS"/>
              </a:rPr>
              <a:t>Ellos</a:t>
            </a:r>
            <a:r>
              <a:rPr sz="900" dirty="0">
                <a:latin typeface="Comic Sans MS"/>
                <a:cs typeface="Comic Sans MS"/>
              </a:rPr>
              <a:t> </a:t>
            </a:r>
            <a:r>
              <a:rPr sz="900" spc="-5" dirty="0">
                <a:latin typeface="Comic Sans MS"/>
                <a:cs typeface="Comic Sans MS"/>
              </a:rPr>
              <a:t>son</a:t>
            </a:r>
            <a:r>
              <a:rPr sz="900" dirty="0">
                <a:latin typeface="Comic Sans MS"/>
                <a:cs typeface="Comic Sans MS"/>
              </a:rPr>
              <a:t> </a:t>
            </a:r>
            <a:r>
              <a:rPr sz="900" spc="-5" dirty="0">
                <a:latin typeface="Comic Sans MS"/>
                <a:cs typeface="Comic Sans MS"/>
              </a:rPr>
              <a:t>removidos</a:t>
            </a:r>
            <a:r>
              <a:rPr sz="900" dirty="0">
                <a:latin typeface="Comic Sans MS"/>
                <a:cs typeface="Comic Sans MS"/>
              </a:rPr>
              <a:t> </a:t>
            </a:r>
            <a:r>
              <a:rPr sz="900" spc="-5" dirty="0">
                <a:latin typeface="Comic Sans MS"/>
                <a:cs typeface="Comic Sans MS"/>
              </a:rPr>
              <a:t>automáticamente</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servicio cuando la unidad está en línea.</a:t>
            </a:r>
            <a:r>
              <a:rPr sz="900" dirty="0">
                <a:latin typeface="Comic Sans MS"/>
                <a:cs typeface="Comic Sans MS"/>
              </a:rPr>
              <a:t> </a:t>
            </a:r>
            <a:r>
              <a:rPr sz="900" spc="-5" dirty="0">
                <a:latin typeface="Comic Sans MS"/>
                <a:cs typeface="Comic Sans MS"/>
              </a:rPr>
              <a:t>Las unidades de </a:t>
            </a:r>
            <a:r>
              <a:rPr sz="900" dirty="0">
                <a:latin typeface="Comic Sans MS"/>
                <a:cs typeface="Comic Sans MS"/>
              </a:rPr>
              <a:t> </a:t>
            </a:r>
            <a:r>
              <a:rPr sz="900" spc="-5" dirty="0">
                <a:latin typeface="Comic Sans MS"/>
                <a:cs typeface="Comic Sans MS"/>
              </a:rPr>
              <a:t>sobrecorriente</a:t>
            </a:r>
            <a:r>
              <a:rPr sz="900" spc="175" dirty="0">
                <a:latin typeface="Comic Sans MS"/>
                <a:cs typeface="Comic Sans MS"/>
              </a:rPr>
              <a:t> </a:t>
            </a:r>
            <a:r>
              <a:rPr sz="900" spc="-5" dirty="0">
                <a:latin typeface="Comic Sans MS"/>
                <a:cs typeface="Comic Sans MS"/>
              </a:rPr>
              <a:t>se</a:t>
            </a:r>
            <a:r>
              <a:rPr sz="900" spc="180" dirty="0">
                <a:latin typeface="Comic Sans MS"/>
                <a:cs typeface="Comic Sans MS"/>
              </a:rPr>
              <a:t> </a:t>
            </a:r>
            <a:r>
              <a:rPr sz="900" spc="-5" dirty="0">
                <a:latin typeface="Comic Sans MS"/>
                <a:cs typeface="Comic Sans MS"/>
              </a:rPr>
              <a:t>ajustan</a:t>
            </a:r>
            <a:r>
              <a:rPr sz="900" spc="175" dirty="0">
                <a:latin typeface="Comic Sans MS"/>
                <a:cs typeface="Comic Sans MS"/>
              </a:rPr>
              <a:t> </a:t>
            </a:r>
            <a:r>
              <a:rPr sz="900" spc="-5" dirty="0">
                <a:latin typeface="Comic Sans MS"/>
                <a:cs typeface="Comic Sans MS"/>
              </a:rPr>
              <a:t>para</a:t>
            </a:r>
            <a:r>
              <a:rPr sz="900" spc="180" dirty="0">
                <a:latin typeface="Comic Sans MS"/>
                <a:cs typeface="Comic Sans MS"/>
              </a:rPr>
              <a:t> </a:t>
            </a:r>
            <a:r>
              <a:rPr sz="900" spc="-5" dirty="0">
                <a:latin typeface="Comic Sans MS"/>
                <a:cs typeface="Comic Sans MS"/>
              </a:rPr>
              <a:t>responder</a:t>
            </a:r>
            <a:r>
              <a:rPr sz="900" spc="170" dirty="0">
                <a:latin typeface="Comic Sans MS"/>
                <a:cs typeface="Comic Sans MS"/>
              </a:rPr>
              <a:t> </a:t>
            </a:r>
            <a:r>
              <a:rPr sz="900" spc="-5" dirty="0">
                <a:latin typeface="Comic Sans MS"/>
                <a:cs typeface="Comic Sans MS"/>
              </a:rPr>
              <a:t>a</a:t>
            </a:r>
            <a:r>
              <a:rPr sz="900" spc="180" dirty="0">
                <a:latin typeface="Comic Sans MS"/>
                <a:cs typeface="Comic Sans MS"/>
              </a:rPr>
              <a:t> </a:t>
            </a:r>
            <a:r>
              <a:rPr sz="900" spc="-5" dirty="0">
                <a:latin typeface="Comic Sans MS"/>
                <a:cs typeface="Comic Sans MS"/>
              </a:rPr>
              <a:t>corrientes </a:t>
            </a:r>
            <a:r>
              <a:rPr sz="900" spc="-254" dirty="0">
                <a:latin typeface="Comic Sans MS"/>
                <a:cs typeface="Comic Sans MS"/>
              </a:rPr>
              <a:t> </a:t>
            </a:r>
            <a:r>
              <a:rPr sz="900" spc="-5" dirty="0">
                <a:latin typeface="Comic Sans MS"/>
                <a:cs typeface="Comic Sans MS"/>
              </a:rPr>
              <a:t>del 50% ó menos de la corriente mínima vista durante la </a:t>
            </a:r>
            <a:r>
              <a:rPr sz="900" dirty="0">
                <a:latin typeface="Comic Sans MS"/>
                <a:cs typeface="Comic Sans MS"/>
              </a:rPr>
              <a:t> </a:t>
            </a:r>
            <a:r>
              <a:rPr sz="900" spc="-5" dirty="0">
                <a:latin typeface="Comic Sans MS"/>
                <a:cs typeface="Comic Sans MS"/>
              </a:rPr>
              <a:t>energización accidental.</a:t>
            </a:r>
            <a:r>
              <a:rPr sz="900" spc="520" dirty="0">
                <a:latin typeface="Comic Sans MS"/>
                <a:cs typeface="Comic Sans MS"/>
              </a:rPr>
              <a:t> </a:t>
            </a:r>
            <a:r>
              <a:rPr sz="900" spc="-5" dirty="0">
                <a:latin typeface="Comic Sans MS"/>
                <a:cs typeface="Comic Sans MS"/>
              </a:rPr>
              <a:t>Los relés de baja tensión (27-1 </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27-2)</a:t>
            </a:r>
            <a:r>
              <a:rPr sz="900" dirty="0">
                <a:latin typeface="Comic Sans MS"/>
                <a:cs typeface="Comic Sans MS"/>
              </a:rPr>
              <a:t> </a:t>
            </a:r>
            <a:r>
              <a:rPr sz="900" spc="-5" dirty="0">
                <a:latin typeface="Comic Sans MS"/>
                <a:cs typeface="Comic Sans MS"/>
              </a:rPr>
              <a:t>habilitan</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deshabilitan</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detectores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corriente (50) vía los relés de retardo de tiempo (62-1 y </a:t>
            </a:r>
            <a:r>
              <a:rPr sz="900" dirty="0">
                <a:latin typeface="Comic Sans MS"/>
                <a:cs typeface="Comic Sans MS"/>
              </a:rPr>
              <a:t> </a:t>
            </a:r>
            <a:r>
              <a:rPr sz="900" spc="-5" dirty="0">
                <a:latin typeface="Comic Sans MS"/>
                <a:cs typeface="Comic Sans MS"/>
              </a:rPr>
              <a:t>62-2).</a:t>
            </a:r>
            <a:r>
              <a:rPr sz="900" dirty="0">
                <a:latin typeface="Comic Sans MS"/>
                <a:cs typeface="Comic Sans MS"/>
              </a:rPr>
              <a:t> </a:t>
            </a:r>
            <a:r>
              <a:rPr sz="900" spc="-5" dirty="0">
                <a:latin typeface="Comic Sans MS"/>
                <a:cs typeface="Comic Sans MS"/>
              </a:rPr>
              <a:t>Dos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27</a:t>
            </a:r>
            <a:r>
              <a:rPr sz="900" spc="260" dirty="0">
                <a:latin typeface="Comic Sans MS"/>
                <a:cs typeface="Comic Sans MS"/>
              </a:rPr>
              <a:t> </a:t>
            </a:r>
            <a:r>
              <a:rPr sz="900" spc="-5" dirty="0">
                <a:latin typeface="Comic Sans MS"/>
                <a:cs typeface="Comic Sans MS"/>
              </a:rPr>
              <a:t>son</a:t>
            </a:r>
            <a:r>
              <a:rPr sz="900" spc="260" dirty="0">
                <a:latin typeface="Comic Sans MS"/>
                <a:cs typeface="Comic Sans MS"/>
              </a:rPr>
              <a:t> </a:t>
            </a:r>
            <a:r>
              <a:rPr sz="900" spc="-5" dirty="0">
                <a:latin typeface="Comic Sans MS"/>
                <a:cs typeface="Comic Sans MS"/>
              </a:rPr>
              <a:t>alimentados</a:t>
            </a:r>
            <a:r>
              <a:rPr sz="900" spc="26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transformadores de tensión separados para prevenir la </a:t>
            </a:r>
            <a:r>
              <a:rPr sz="900" dirty="0">
                <a:latin typeface="Comic Sans MS"/>
                <a:cs typeface="Comic Sans MS"/>
              </a:rPr>
              <a:t> </a:t>
            </a:r>
            <a:r>
              <a:rPr sz="900" spc="-5" dirty="0">
                <a:latin typeface="Comic Sans MS"/>
                <a:cs typeface="Comic Sans MS"/>
              </a:rPr>
              <a:t>mala operación que puede resultar de la pérdida de una </a:t>
            </a:r>
            <a:r>
              <a:rPr sz="900" dirty="0">
                <a:latin typeface="Comic Sans MS"/>
                <a:cs typeface="Comic Sans MS"/>
              </a:rPr>
              <a:t> </a:t>
            </a:r>
            <a:r>
              <a:rPr sz="900" spc="-5" dirty="0">
                <a:latin typeface="Comic Sans MS"/>
                <a:cs typeface="Comic Sans MS"/>
              </a:rPr>
              <a:t>fuente de potencial.</a:t>
            </a:r>
            <a:r>
              <a:rPr sz="900" spc="520" dirty="0">
                <a:latin typeface="Comic Sans MS"/>
                <a:cs typeface="Comic Sans MS"/>
              </a:rPr>
              <a:t> </a:t>
            </a:r>
            <a:r>
              <a:rPr sz="900" spc="-5" dirty="0">
                <a:latin typeface="Comic Sans MS"/>
                <a:cs typeface="Comic Sans MS"/>
              </a:rPr>
              <a:t>Un relé de retardo de tiempo (62- </a:t>
            </a:r>
            <a:r>
              <a:rPr sz="900" dirty="0">
                <a:latin typeface="Comic Sans MS"/>
                <a:cs typeface="Comic Sans MS"/>
              </a:rPr>
              <a:t> </a:t>
            </a:r>
            <a:r>
              <a:rPr sz="900" spc="-5" dirty="0">
                <a:latin typeface="Comic Sans MS"/>
                <a:cs typeface="Comic Sans MS"/>
              </a:rPr>
              <a:t>3)</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alarma</a:t>
            </a:r>
            <a:r>
              <a:rPr sz="900" dirty="0">
                <a:latin typeface="Comic Sans MS"/>
                <a:cs typeface="Comic Sans MS"/>
              </a:rPr>
              <a:t> </a:t>
            </a:r>
            <a:r>
              <a:rPr sz="900" spc="-5" dirty="0">
                <a:latin typeface="Comic Sans MS"/>
                <a:cs typeface="Comic Sans MS"/>
              </a:rPr>
              <a:t>detector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tensión</a:t>
            </a:r>
            <a:r>
              <a:rPr sz="900" spc="254" dirty="0">
                <a:latin typeface="Comic Sans MS"/>
                <a:cs typeface="Comic Sans MS"/>
              </a:rPr>
              <a:t> </a:t>
            </a:r>
            <a:r>
              <a:rPr sz="900" spc="-5" dirty="0">
                <a:latin typeface="Comic Sans MS"/>
                <a:cs typeface="Comic Sans MS"/>
              </a:rPr>
              <a:t>(74-1)</a:t>
            </a:r>
            <a:r>
              <a:rPr sz="900" spc="260" dirty="0">
                <a:latin typeface="Comic Sans MS"/>
                <a:cs typeface="Comic Sans MS"/>
              </a:rPr>
              <a:t> </a:t>
            </a:r>
            <a:r>
              <a:rPr sz="900" spc="-5" dirty="0">
                <a:latin typeface="Comic Sans MS"/>
                <a:cs typeface="Comic Sans MS"/>
              </a:rPr>
              <a:t>son </a:t>
            </a:r>
            <a:r>
              <a:rPr sz="900" dirty="0">
                <a:latin typeface="Comic Sans MS"/>
                <a:cs typeface="Comic Sans MS"/>
              </a:rPr>
              <a:t> </a:t>
            </a:r>
            <a:r>
              <a:rPr sz="900" spc="-5" dirty="0">
                <a:latin typeface="Comic Sans MS"/>
                <a:cs typeface="Comic Sans MS"/>
              </a:rPr>
              <a:t>usados para alarmar esta situación.</a:t>
            </a:r>
            <a:r>
              <a:rPr sz="900" dirty="0">
                <a:latin typeface="Comic Sans MS"/>
                <a:cs typeface="Comic Sans MS"/>
              </a:rPr>
              <a:t> </a:t>
            </a:r>
            <a:r>
              <a:rPr sz="900" spc="-5" dirty="0">
                <a:latin typeface="Comic Sans MS"/>
                <a:cs typeface="Comic Sans MS"/>
              </a:rPr>
              <a:t>Los relés de tensión </a:t>
            </a:r>
            <a:r>
              <a:rPr sz="900" dirty="0">
                <a:latin typeface="Comic Sans MS"/>
                <a:cs typeface="Comic Sans MS"/>
              </a:rPr>
              <a:t> </a:t>
            </a:r>
            <a:r>
              <a:rPr sz="900" spc="-5" dirty="0">
                <a:latin typeface="Comic Sans MS"/>
                <a:cs typeface="Comic Sans MS"/>
              </a:rPr>
              <a:t>27-1</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27-2</a:t>
            </a:r>
            <a:r>
              <a:rPr sz="900" dirty="0">
                <a:latin typeface="Comic Sans MS"/>
                <a:cs typeface="Comic Sans MS"/>
              </a:rPr>
              <a:t> </a:t>
            </a:r>
            <a:r>
              <a:rPr sz="900" spc="-5" dirty="0">
                <a:latin typeface="Comic Sans MS"/>
                <a:cs typeface="Comic Sans MS"/>
              </a:rPr>
              <a:t>son</a:t>
            </a:r>
            <a:r>
              <a:rPr sz="900" dirty="0">
                <a:latin typeface="Comic Sans MS"/>
                <a:cs typeface="Comic Sans MS"/>
              </a:rPr>
              <a:t> </a:t>
            </a:r>
            <a:r>
              <a:rPr sz="900" spc="-5" dirty="0">
                <a:latin typeface="Comic Sans MS"/>
                <a:cs typeface="Comic Sans MS"/>
              </a:rPr>
              <a:t>generalmente</a:t>
            </a:r>
            <a:r>
              <a:rPr sz="900" dirty="0">
                <a:latin typeface="Comic Sans MS"/>
                <a:cs typeface="Comic Sans MS"/>
              </a:rPr>
              <a:t> </a:t>
            </a:r>
            <a:r>
              <a:rPr sz="900" spc="-5" dirty="0">
                <a:latin typeface="Comic Sans MS"/>
                <a:cs typeface="Comic Sans MS"/>
              </a:rPr>
              <a:t>ajustados</a:t>
            </a:r>
            <a:r>
              <a:rPr sz="900" dirty="0">
                <a:latin typeface="Comic Sans MS"/>
                <a:cs typeface="Comic Sans MS"/>
              </a:rPr>
              <a:t> </a:t>
            </a:r>
            <a:r>
              <a:rPr sz="900" spc="-5" dirty="0">
                <a:latin typeface="Comic Sans MS"/>
                <a:cs typeface="Comic Sans MS"/>
              </a:rPr>
              <a:t>en </a:t>
            </a:r>
            <a:r>
              <a:rPr sz="900" dirty="0">
                <a:latin typeface="Comic Sans MS"/>
                <a:cs typeface="Comic Sans MS"/>
              </a:rPr>
              <a:t> </a:t>
            </a:r>
            <a:r>
              <a:rPr sz="900" spc="-5" dirty="0">
                <a:latin typeface="Comic Sans MS"/>
                <a:cs typeface="Comic Sans MS"/>
              </a:rPr>
              <a:t>aproximadamente el 85% de la tensión nominal. El timer </a:t>
            </a:r>
            <a:r>
              <a:rPr sz="900" dirty="0">
                <a:latin typeface="Comic Sans MS"/>
                <a:cs typeface="Comic Sans MS"/>
              </a:rPr>
              <a:t> </a:t>
            </a:r>
            <a:r>
              <a:rPr sz="900" spc="-5" dirty="0">
                <a:latin typeface="Comic Sans MS"/>
                <a:cs typeface="Comic Sans MS"/>
              </a:rPr>
              <a:t>62-1</a:t>
            </a:r>
            <a:r>
              <a:rPr sz="900" spc="130" dirty="0">
                <a:latin typeface="Comic Sans MS"/>
                <a:cs typeface="Comic Sans MS"/>
              </a:rPr>
              <a:t> </a:t>
            </a:r>
            <a:r>
              <a:rPr sz="900" spc="-5" dirty="0">
                <a:latin typeface="Comic Sans MS"/>
                <a:cs typeface="Comic Sans MS"/>
              </a:rPr>
              <a:t>deshabilita</a:t>
            </a:r>
            <a:r>
              <a:rPr sz="900" spc="135" dirty="0">
                <a:latin typeface="Comic Sans MS"/>
                <a:cs typeface="Comic Sans MS"/>
              </a:rPr>
              <a:t> </a:t>
            </a:r>
            <a:r>
              <a:rPr sz="900" spc="-5" dirty="0">
                <a:latin typeface="Comic Sans MS"/>
                <a:cs typeface="Comic Sans MS"/>
              </a:rPr>
              <a:t>el</a:t>
            </a:r>
            <a:r>
              <a:rPr sz="900" spc="130" dirty="0">
                <a:latin typeface="Comic Sans MS"/>
                <a:cs typeface="Comic Sans MS"/>
              </a:rPr>
              <a:t> </a:t>
            </a:r>
            <a:r>
              <a:rPr sz="900" spc="-5" dirty="0">
                <a:latin typeface="Comic Sans MS"/>
                <a:cs typeface="Comic Sans MS"/>
              </a:rPr>
              <a:t>disparo</a:t>
            </a:r>
            <a:r>
              <a:rPr sz="900" spc="135" dirty="0">
                <a:latin typeface="Comic Sans MS"/>
                <a:cs typeface="Comic Sans MS"/>
              </a:rPr>
              <a:t> </a:t>
            </a:r>
            <a:r>
              <a:rPr sz="900" spc="-5" dirty="0">
                <a:latin typeface="Comic Sans MS"/>
                <a:cs typeface="Comic Sans MS"/>
              </a:rPr>
              <a:t>por</a:t>
            </a:r>
            <a:r>
              <a:rPr sz="900" spc="135" dirty="0">
                <a:latin typeface="Comic Sans MS"/>
                <a:cs typeface="Comic Sans MS"/>
              </a:rPr>
              <a:t> </a:t>
            </a:r>
            <a:r>
              <a:rPr sz="900" spc="-5" dirty="0">
                <a:latin typeface="Comic Sans MS"/>
                <a:cs typeface="Comic Sans MS"/>
              </a:rPr>
              <a:t>relés</a:t>
            </a:r>
            <a:r>
              <a:rPr sz="900" spc="130" dirty="0">
                <a:latin typeface="Comic Sans MS"/>
                <a:cs typeface="Comic Sans MS"/>
              </a:rPr>
              <a:t> </a:t>
            </a:r>
            <a:r>
              <a:rPr sz="900" spc="-5" dirty="0">
                <a:latin typeface="Comic Sans MS"/>
                <a:cs typeface="Comic Sans MS"/>
              </a:rPr>
              <a:t>de</a:t>
            </a:r>
            <a:r>
              <a:rPr sz="900" spc="145" dirty="0">
                <a:latin typeface="Comic Sans MS"/>
                <a:cs typeface="Comic Sans MS"/>
              </a:rPr>
              <a:t> </a:t>
            </a:r>
            <a:r>
              <a:rPr sz="900" spc="-5" dirty="0">
                <a:latin typeface="Comic Sans MS"/>
                <a:cs typeface="Comic Sans MS"/>
              </a:rPr>
              <a:t>sobrecorriente</a:t>
            </a:r>
            <a:endParaRPr sz="900">
              <a:latin typeface="Comic Sans MS"/>
              <a:cs typeface="Comic Sans MS"/>
            </a:endParaRPr>
          </a:p>
          <a:p>
            <a:pPr marL="12700" marR="5715" algn="just">
              <a:lnSpc>
                <a:spcPct val="116100"/>
              </a:lnSpc>
            </a:pPr>
            <a:r>
              <a:rPr sz="900" spc="-5" dirty="0">
                <a:latin typeface="Comic Sans MS"/>
                <a:cs typeface="Comic Sans MS"/>
              </a:rPr>
              <a:t>(50) después de que la tensión regresa a la normalidad </a:t>
            </a:r>
            <a:r>
              <a:rPr sz="900" dirty="0">
                <a:latin typeface="Comic Sans MS"/>
                <a:cs typeface="Comic Sans MS"/>
              </a:rPr>
              <a:t> </a:t>
            </a:r>
            <a:r>
              <a:rPr sz="900" spc="-5" dirty="0">
                <a:latin typeface="Comic Sans MS"/>
                <a:cs typeface="Comic Sans MS"/>
              </a:rPr>
              <a:t>antes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sincronización.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timer</a:t>
            </a:r>
            <a:r>
              <a:rPr sz="900" dirty="0">
                <a:latin typeface="Comic Sans MS"/>
                <a:cs typeface="Comic Sans MS"/>
              </a:rPr>
              <a:t> </a:t>
            </a:r>
            <a:r>
              <a:rPr sz="900" spc="-5" dirty="0">
                <a:latin typeface="Comic Sans MS"/>
                <a:cs typeface="Comic Sans MS"/>
              </a:rPr>
              <a:t>62-2</a:t>
            </a:r>
            <a:r>
              <a:rPr sz="900" dirty="0">
                <a:latin typeface="Comic Sans MS"/>
                <a:cs typeface="Comic Sans MS"/>
              </a:rPr>
              <a:t> </a:t>
            </a:r>
            <a:r>
              <a:rPr sz="900" spc="-5" dirty="0">
                <a:latin typeface="Comic Sans MS"/>
                <a:cs typeface="Comic Sans MS"/>
              </a:rPr>
              <a:t>habilita</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disparo por sobrecorriente cuando la tensión cae abajo </a:t>
            </a:r>
            <a:r>
              <a:rPr sz="900" dirty="0">
                <a:latin typeface="Comic Sans MS"/>
                <a:cs typeface="Comic Sans MS"/>
              </a:rPr>
              <a:t> </a:t>
            </a:r>
            <a:r>
              <a:rPr sz="900" spc="-5" dirty="0">
                <a:latin typeface="Comic Sans MS"/>
                <a:cs typeface="Comic Sans MS"/>
              </a:rPr>
              <a:t>del 85% del normal cuando la máquina es removida de </a:t>
            </a:r>
            <a:r>
              <a:rPr sz="900" dirty="0">
                <a:latin typeface="Comic Sans MS"/>
                <a:cs typeface="Comic Sans MS"/>
              </a:rPr>
              <a:t> </a:t>
            </a:r>
            <a:r>
              <a:rPr sz="900" spc="-5" dirty="0">
                <a:latin typeface="Comic Sans MS"/>
                <a:cs typeface="Comic Sans MS"/>
              </a:rPr>
              <a:t>servicio.</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timer</a:t>
            </a:r>
            <a:r>
              <a:rPr sz="900" dirty="0">
                <a:latin typeface="Comic Sans MS"/>
                <a:cs typeface="Comic Sans MS"/>
              </a:rPr>
              <a:t> </a:t>
            </a:r>
            <a:r>
              <a:rPr sz="900" spc="-5" dirty="0">
                <a:latin typeface="Comic Sans MS"/>
                <a:cs typeface="Comic Sans MS"/>
              </a:rPr>
              <a:t>62-2</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ajustado</a:t>
            </a:r>
            <a:r>
              <a:rPr sz="900" dirty="0">
                <a:latin typeface="Comic Sans MS"/>
                <a:cs typeface="Comic Sans MS"/>
              </a:rPr>
              <a:t> </a:t>
            </a:r>
            <a:r>
              <a:rPr sz="900" spc="-5" dirty="0">
                <a:latin typeface="Comic Sans MS"/>
                <a:cs typeface="Comic Sans MS"/>
              </a:rPr>
              <a:t>con</a:t>
            </a:r>
            <a:r>
              <a:rPr sz="900" spc="254" dirty="0">
                <a:latin typeface="Comic Sans MS"/>
                <a:cs typeface="Comic Sans MS"/>
              </a:rPr>
              <a:t> </a:t>
            </a:r>
            <a:r>
              <a:rPr sz="900" spc="-5" dirty="0">
                <a:latin typeface="Comic Sans MS"/>
                <a:cs typeface="Comic Sans MS"/>
              </a:rPr>
              <a:t>suficiente </a:t>
            </a:r>
            <a:r>
              <a:rPr sz="900" dirty="0">
                <a:latin typeface="Comic Sans MS"/>
                <a:cs typeface="Comic Sans MS"/>
              </a:rPr>
              <a:t> </a:t>
            </a:r>
            <a:r>
              <a:rPr sz="900" spc="-5" dirty="0">
                <a:latin typeface="Comic Sans MS"/>
                <a:cs typeface="Comic Sans MS"/>
              </a:rPr>
              <a:t>retardo</a:t>
            </a:r>
            <a:r>
              <a:rPr sz="900" spc="130" dirty="0">
                <a:latin typeface="Comic Sans MS"/>
                <a:cs typeface="Comic Sans MS"/>
              </a:rPr>
              <a:t> </a:t>
            </a:r>
            <a:r>
              <a:rPr sz="900" spc="-5" dirty="0">
                <a:latin typeface="Comic Sans MS"/>
                <a:cs typeface="Comic Sans MS"/>
              </a:rPr>
              <a:t>(generalmente</a:t>
            </a:r>
            <a:r>
              <a:rPr sz="900" spc="135" dirty="0">
                <a:latin typeface="Comic Sans MS"/>
                <a:cs typeface="Comic Sans MS"/>
              </a:rPr>
              <a:t> </a:t>
            </a:r>
            <a:r>
              <a:rPr sz="900" spc="-5" dirty="0">
                <a:latin typeface="Comic Sans MS"/>
                <a:cs typeface="Comic Sans MS"/>
              </a:rPr>
              <a:t>dos</a:t>
            </a:r>
            <a:r>
              <a:rPr sz="900" spc="120" dirty="0">
                <a:latin typeface="Comic Sans MS"/>
                <a:cs typeface="Comic Sans MS"/>
              </a:rPr>
              <a:t> </a:t>
            </a:r>
            <a:r>
              <a:rPr sz="900" spc="-5" dirty="0">
                <a:latin typeface="Comic Sans MS"/>
                <a:cs typeface="Comic Sans MS"/>
              </a:rPr>
              <a:t>segundos)</a:t>
            </a:r>
            <a:r>
              <a:rPr sz="900" spc="125" dirty="0">
                <a:latin typeface="Comic Sans MS"/>
                <a:cs typeface="Comic Sans MS"/>
              </a:rPr>
              <a:t> </a:t>
            </a:r>
            <a:r>
              <a:rPr sz="900" spc="-5" dirty="0">
                <a:latin typeface="Comic Sans MS"/>
                <a:cs typeface="Comic Sans MS"/>
              </a:rPr>
              <a:t>para</a:t>
            </a:r>
            <a:r>
              <a:rPr sz="900" spc="125" dirty="0">
                <a:latin typeface="Comic Sans MS"/>
                <a:cs typeface="Comic Sans MS"/>
              </a:rPr>
              <a:t> </a:t>
            </a:r>
            <a:r>
              <a:rPr sz="900" spc="-5" dirty="0">
                <a:latin typeface="Comic Sans MS"/>
                <a:cs typeface="Comic Sans MS"/>
              </a:rPr>
              <a:t>prevenir</a:t>
            </a:r>
            <a:r>
              <a:rPr sz="900" spc="125" dirty="0">
                <a:latin typeface="Comic Sans MS"/>
                <a:cs typeface="Comic Sans MS"/>
              </a:rPr>
              <a:t> </a:t>
            </a:r>
            <a:r>
              <a:rPr sz="900" spc="-5" dirty="0">
                <a:latin typeface="Comic Sans MS"/>
                <a:cs typeface="Comic Sans MS"/>
              </a:rPr>
              <a:t>que</a:t>
            </a:r>
            <a:endParaRPr sz="900">
              <a:latin typeface="Comic Sans MS"/>
              <a:cs typeface="Comic Sans MS"/>
            </a:endParaRPr>
          </a:p>
          <a:p>
            <a:pPr marL="12700" marR="5080" algn="just">
              <a:lnSpc>
                <a:spcPct val="116100"/>
              </a:lnSpc>
              <a:spcBef>
                <a:spcPts val="5"/>
              </a:spcBef>
            </a:pPr>
            <a:r>
              <a:rPr sz="900" spc="-5" dirty="0">
                <a:latin typeface="Comic Sans MS"/>
                <a:cs typeface="Comic Sans MS"/>
              </a:rPr>
              <a:t>habilite a los relés de sobrecorriente para fallas en el </a:t>
            </a:r>
            <a:r>
              <a:rPr sz="900" dirty="0">
                <a:latin typeface="Comic Sans MS"/>
                <a:cs typeface="Comic Sans MS"/>
              </a:rPr>
              <a:t> </a:t>
            </a:r>
            <a:r>
              <a:rPr sz="900" spc="-5" dirty="0">
                <a:latin typeface="Comic Sans MS"/>
                <a:cs typeface="Comic Sans MS"/>
              </a:rPr>
              <a:t>sistema de potencia o en los auxiliares de la unidad las </a:t>
            </a:r>
            <a:r>
              <a:rPr sz="900" dirty="0">
                <a:latin typeface="Comic Sans MS"/>
                <a:cs typeface="Comic Sans MS"/>
              </a:rPr>
              <a:t> </a:t>
            </a:r>
            <a:r>
              <a:rPr sz="900" spc="-5" dirty="0">
                <a:latin typeface="Comic Sans MS"/>
                <a:cs typeface="Comic Sans MS"/>
              </a:rPr>
              <a:t>cuales</a:t>
            </a:r>
            <a:r>
              <a:rPr sz="900" dirty="0">
                <a:latin typeface="Comic Sans MS"/>
                <a:cs typeface="Comic Sans MS"/>
              </a:rPr>
              <a:t> </a:t>
            </a:r>
            <a:r>
              <a:rPr sz="900" spc="-5" dirty="0">
                <a:latin typeface="Comic Sans MS"/>
                <a:cs typeface="Comic Sans MS"/>
              </a:rPr>
              <a:t>podrían</a:t>
            </a:r>
            <a:r>
              <a:rPr sz="900" dirty="0">
                <a:latin typeface="Comic Sans MS"/>
                <a:cs typeface="Comic Sans MS"/>
              </a:rPr>
              <a:t> </a:t>
            </a:r>
            <a:r>
              <a:rPr sz="900" spc="-5" dirty="0">
                <a:latin typeface="Comic Sans MS"/>
                <a:cs typeface="Comic Sans MS"/>
              </a:rPr>
              <a:t>llevar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terminales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máquina abajo del nivel de 85%.</a:t>
            </a:r>
            <a:r>
              <a:rPr sz="900" dirty="0">
                <a:latin typeface="Comic Sans MS"/>
                <a:cs typeface="Comic Sans MS"/>
              </a:rPr>
              <a:t> </a:t>
            </a:r>
            <a:r>
              <a:rPr sz="900" spc="-5" dirty="0">
                <a:latin typeface="Comic Sans MS"/>
                <a:cs typeface="Comic Sans MS"/>
              </a:rPr>
              <a:t>El esquema se repondrá </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campo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aplicado</a:t>
            </a:r>
            <a:r>
              <a:rPr sz="900"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desarrollar su tensión nominal antes de la sincronización. </a:t>
            </a:r>
            <a:r>
              <a:rPr sz="900" dirty="0">
                <a:latin typeface="Comic Sans MS"/>
                <a:cs typeface="Comic Sans MS"/>
              </a:rPr>
              <a:t> </a:t>
            </a:r>
            <a:r>
              <a:rPr sz="900" spc="-5" dirty="0">
                <a:latin typeface="Comic Sans MS"/>
                <a:cs typeface="Comic Sans MS"/>
              </a:rPr>
              <a:t>Así,</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arqueo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alta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justo</a:t>
            </a:r>
            <a:r>
              <a:rPr sz="900" dirty="0">
                <a:latin typeface="Comic Sans MS"/>
                <a:cs typeface="Comic Sans MS"/>
              </a:rPr>
              <a:t> </a:t>
            </a:r>
            <a:r>
              <a:rPr sz="900" spc="-5" dirty="0">
                <a:latin typeface="Comic Sans MS"/>
                <a:cs typeface="Comic Sans MS"/>
              </a:rPr>
              <a:t>antes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sincronización</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será </a:t>
            </a:r>
            <a:r>
              <a:rPr sz="900" dirty="0">
                <a:latin typeface="Comic Sans MS"/>
                <a:cs typeface="Comic Sans MS"/>
              </a:rPr>
              <a:t> </a:t>
            </a:r>
            <a:r>
              <a:rPr sz="900" spc="-5" dirty="0">
                <a:latin typeface="Comic Sans MS"/>
                <a:cs typeface="Comic Sans MS"/>
              </a:rPr>
              <a:t>detectado.</a:t>
            </a:r>
            <a:r>
              <a:rPr sz="900" dirty="0">
                <a:latin typeface="Comic Sans MS"/>
                <a:cs typeface="Comic Sans MS"/>
              </a:rPr>
              <a:t> </a:t>
            </a:r>
            <a:r>
              <a:rPr sz="900" spc="-5" dirty="0">
                <a:latin typeface="Comic Sans MS"/>
                <a:cs typeface="Comic Sans MS"/>
              </a:rPr>
              <a:t>Protección adicional, como se describe en la </a:t>
            </a:r>
            <a:r>
              <a:rPr sz="900" dirty="0">
                <a:latin typeface="Comic Sans MS"/>
                <a:cs typeface="Comic Sans MS"/>
              </a:rPr>
              <a:t> </a:t>
            </a:r>
            <a:r>
              <a:rPr sz="900" spc="-5" dirty="0">
                <a:latin typeface="Comic Sans MS"/>
                <a:cs typeface="Comic Sans MS"/>
              </a:rPr>
              <a:t>siguiente</a:t>
            </a:r>
            <a:r>
              <a:rPr sz="900" spc="15" dirty="0">
                <a:latin typeface="Comic Sans MS"/>
                <a:cs typeface="Comic Sans MS"/>
              </a:rPr>
              <a:t> </a:t>
            </a:r>
            <a:r>
              <a:rPr sz="900" spc="-5" dirty="0">
                <a:latin typeface="Comic Sans MS"/>
                <a:cs typeface="Comic Sans MS"/>
              </a:rPr>
              <a:t>sección,</a:t>
            </a:r>
            <a:r>
              <a:rPr sz="900" spc="15" dirty="0">
                <a:latin typeface="Comic Sans MS"/>
                <a:cs typeface="Comic Sans MS"/>
              </a:rPr>
              <a:t> </a:t>
            </a:r>
            <a:r>
              <a:rPr sz="900" spc="-5" dirty="0">
                <a:latin typeface="Comic Sans MS"/>
                <a:cs typeface="Comic Sans MS"/>
              </a:rPr>
              <a:t>debe</a:t>
            </a:r>
            <a:r>
              <a:rPr sz="900" spc="15" dirty="0">
                <a:latin typeface="Comic Sans MS"/>
                <a:cs typeface="Comic Sans MS"/>
              </a:rPr>
              <a:t> </a:t>
            </a:r>
            <a:r>
              <a:rPr sz="900" spc="-5" dirty="0">
                <a:latin typeface="Comic Sans MS"/>
                <a:cs typeface="Comic Sans MS"/>
              </a:rPr>
              <a:t>ser</a:t>
            </a:r>
            <a:r>
              <a:rPr sz="900" spc="15" dirty="0">
                <a:latin typeface="Comic Sans MS"/>
                <a:cs typeface="Comic Sans MS"/>
              </a:rPr>
              <a:t> </a:t>
            </a:r>
            <a:r>
              <a:rPr sz="900" spc="-5" dirty="0">
                <a:latin typeface="Comic Sans MS"/>
                <a:cs typeface="Comic Sans MS"/>
              </a:rPr>
              <a:t>instalada</a:t>
            </a:r>
            <a:r>
              <a:rPr sz="900" spc="15" dirty="0">
                <a:latin typeface="Comic Sans MS"/>
                <a:cs typeface="Comic Sans MS"/>
              </a:rPr>
              <a:t> </a:t>
            </a:r>
            <a:r>
              <a:rPr sz="900" spc="-5" dirty="0">
                <a:latin typeface="Comic Sans MS"/>
                <a:cs typeface="Comic Sans MS"/>
              </a:rPr>
              <a:t>para</a:t>
            </a:r>
            <a:r>
              <a:rPr sz="900" spc="15" dirty="0">
                <a:latin typeface="Comic Sans MS"/>
                <a:cs typeface="Comic Sans MS"/>
              </a:rPr>
              <a:t> </a:t>
            </a:r>
            <a:r>
              <a:rPr sz="900" spc="-5" dirty="0">
                <a:latin typeface="Comic Sans MS"/>
                <a:cs typeface="Comic Sans MS"/>
              </a:rPr>
              <a:t>esta</a:t>
            </a:r>
            <a:r>
              <a:rPr sz="900" spc="15" dirty="0">
                <a:latin typeface="Comic Sans MS"/>
                <a:cs typeface="Comic Sans MS"/>
              </a:rPr>
              <a:t> </a:t>
            </a:r>
            <a:r>
              <a:rPr sz="900" spc="-5" dirty="0">
                <a:latin typeface="Comic Sans MS"/>
                <a:cs typeface="Comic Sans MS"/>
              </a:rPr>
              <a:t>situación.</a:t>
            </a:r>
            <a:endParaRPr sz="900">
              <a:latin typeface="Comic Sans MS"/>
              <a:cs typeface="Comic Sans MS"/>
            </a:endParaRPr>
          </a:p>
        </p:txBody>
      </p:sp>
      <p:sp>
        <p:nvSpPr>
          <p:cNvPr id="3" name="object 3"/>
          <p:cNvSpPr txBox="1"/>
          <p:nvPr/>
        </p:nvSpPr>
        <p:spPr>
          <a:xfrm>
            <a:off x="5942190" y="6762498"/>
            <a:ext cx="3053715" cy="1777364"/>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Para</a:t>
            </a:r>
            <a:r>
              <a:rPr sz="900" dirty="0">
                <a:latin typeface="Comic Sans MS"/>
                <a:cs typeface="Comic Sans MS"/>
              </a:rPr>
              <a:t> </a:t>
            </a:r>
            <a:r>
              <a:rPr sz="900" spc="-5" dirty="0">
                <a:latin typeface="Comic Sans MS"/>
                <a:cs typeface="Comic Sans MS"/>
              </a:rPr>
              <a:t>mejorar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integridad</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han </a:t>
            </a:r>
            <a:r>
              <a:rPr sz="900" spc="-254" dirty="0">
                <a:latin typeface="Comic Sans MS"/>
                <a:cs typeface="Comic Sans MS"/>
              </a:rPr>
              <a:t> </a:t>
            </a:r>
            <a:r>
              <a:rPr sz="900" spc="-5" dirty="0">
                <a:latin typeface="Comic Sans MS"/>
                <a:cs typeface="Comic Sans MS"/>
              </a:rPr>
              <a:t>seleccionado instalarlo en el lado de alta tensión usando </a:t>
            </a:r>
            <a:r>
              <a:rPr sz="900" dirty="0">
                <a:latin typeface="Comic Sans MS"/>
                <a:cs typeface="Comic Sans MS"/>
              </a:rPr>
              <a:t> </a:t>
            </a:r>
            <a:r>
              <a:rPr sz="900" spc="-5" dirty="0">
                <a:latin typeface="Comic Sans MS"/>
                <a:cs typeface="Comic Sans MS"/>
              </a:rPr>
              <a:t>TC’s</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C.D.</a:t>
            </a:r>
            <a:r>
              <a:rPr sz="900" dirty="0">
                <a:latin typeface="Comic Sans MS"/>
                <a:cs typeface="Comic Sans MS"/>
              </a:rPr>
              <a:t> </a:t>
            </a:r>
            <a:r>
              <a:rPr sz="900" spc="-5" dirty="0">
                <a:latin typeface="Comic Sans MS"/>
                <a:cs typeface="Comic Sans MS"/>
              </a:rPr>
              <a:t>localizadas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esta</a:t>
            </a:r>
            <a:r>
              <a:rPr sz="900" dirty="0">
                <a:latin typeface="Comic Sans MS"/>
                <a:cs typeface="Comic Sans MS"/>
              </a:rPr>
              <a:t> </a:t>
            </a:r>
            <a:r>
              <a:rPr sz="900" spc="-5" dirty="0">
                <a:latin typeface="Comic Sans MS"/>
                <a:cs typeface="Comic Sans MS"/>
              </a:rPr>
              <a:t>área.</a:t>
            </a:r>
            <a:r>
              <a:rPr sz="900" dirty="0">
                <a:latin typeface="Comic Sans MS"/>
                <a:cs typeface="Comic Sans MS"/>
              </a:rPr>
              <a:t> </a:t>
            </a:r>
            <a:r>
              <a:rPr sz="900" spc="-5" dirty="0">
                <a:latin typeface="Comic Sans MS"/>
                <a:cs typeface="Comic Sans MS"/>
              </a:rPr>
              <a:t>Otros</a:t>
            </a:r>
            <a:r>
              <a:rPr sz="900" dirty="0">
                <a:latin typeface="Comic Sans MS"/>
                <a:cs typeface="Comic Sans MS"/>
              </a:rPr>
              <a:t> </a:t>
            </a:r>
            <a:r>
              <a:rPr sz="900" spc="-5" dirty="0">
                <a:latin typeface="Comic Sans MS"/>
                <a:cs typeface="Comic Sans MS"/>
              </a:rPr>
              <a:t>han </a:t>
            </a:r>
            <a:r>
              <a:rPr sz="900" dirty="0">
                <a:latin typeface="Comic Sans MS"/>
                <a:cs typeface="Comic Sans MS"/>
              </a:rPr>
              <a:t> </a:t>
            </a:r>
            <a:r>
              <a:rPr sz="900" spc="-5" dirty="0">
                <a:latin typeface="Comic Sans MS"/>
                <a:cs typeface="Comic Sans MS"/>
              </a:rPr>
              <a:t>seleccionado</a:t>
            </a:r>
            <a:r>
              <a:rPr sz="900" dirty="0">
                <a:latin typeface="Comic Sans MS"/>
                <a:cs typeface="Comic Sans MS"/>
              </a:rPr>
              <a:t> </a:t>
            </a:r>
            <a:r>
              <a:rPr sz="900" spc="-5" dirty="0">
                <a:latin typeface="Comic Sans MS"/>
                <a:cs typeface="Comic Sans MS"/>
              </a:rPr>
              <a:t>ubicarlo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planta</a:t>
            </a:r>
            <a:r>
              <a:rPr sz="900" dirty="0">
                <a:latin typeface="Comic Sans MS"/>
                <a:cs typeface="Comic Sans MS"/>
              </a:rPr>
              <a:t> </a:t>
            </a:r>
            <a:r>
              <a:rPr sz="900" spc="-5" dirty="0">
                <a:latin typeface="Comic Sans MS"/>
                <a:cs typeface="Comic Sans MS"/>
              </a:rPr>
              <a:t>e</a:t>
            </a:r>
            <a:r>
              <a:rPr sz="900" dirty="0">
                <a:latin typeface="Comic Sans MS"/>
                <a:cs typeface="Comic Sans MS"/>
              </a:rPr>
              <a:t> </a:t>
            </a:r>
            <a:r>
              <a:rPr sz="900" spc="-5" dirty="0">
                <a:latin typeface="Comic Sans MS"/>
                <a:cs typeface="Comic Sans MS"/>
              </a:rPr>
              <a:t>instalarlo</a:t>
            </a:r>
            <a:r>
              <a:rPr sz="90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tal </a:t>
            </a:r>
            <a:r>
              <a:rPr sz="900" dirty="0">
                <a:latin typeface="Comic Sans MS"/>
                <a:cs typeface="Comic Sans MS"/>
              </a:rPr>
              <a:t> </a:t>
            </a:r>
            <a:r>
              <a:rPr sz="900" spc="-5" dirty="0">
                <a:latin typeface="Comic Sans MS"/>
                <a:cs typeface="Comic Sans MS"/>
              </a:rPr>
              <a:t>forma que no sea desconectado cuando la unidad está </a:t>
            </a:r>
            <a:r>
              <a:rPr sz="900" dirty="0">
                <a:latin typeface="Comic Sans MS"/>
                <a:cs typeface="Comic Sans MS"/>
              </a:rPr>
              <a:t> </a:t>
            </a:r>
            <a:r>
              <a:rPr sz="900" spc="-5" dirty="0">
                <a:latin typeface="Comic Sans MS"/>
                <a:cs typeface="Comic Sans MS"/>
              </a:rPr>
              <a:t>fuera de línea.</a:t>
            </a:r>
            <a:r>
              <a:rPr sz="900" dirty="0">
                <a:latin typeface="Comic Sans MS"/>
                <a:cs typeface="Comic Sans MS"/>
              </a:rPr>
              <a:t> </a:t>
            </a:r>
            <a:r>
              <a:rPr sz="900" spc="-5" dirty="0">
                <a:latin typeface="Comic Sans MS"/>
                <a:cs typeface="Comic Sans MS"/>
              </a:rPr>
              <a:t>Ubicando los TC’s en las terminales de la </a:t>
            </a:r>
            <a:r>
              <a:rPr sz="900" dirty="0">
                <a:latin typeface="Comic Sans MS"/>
                <a:cs typeface="Comic Sans MS"/>
              </a:rPr>
              <a:t> </a:t>
            </a:r>
            <a:r>
              <a:rPr sz="900" spc="-5" dirty="0">
                <a:latin typeface="Comic Sans MS"/>
                <a:cs typeface="Comic Sans MS"/>
              </a:rPr>
              <a:t>máquina,</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puede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ajustado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la </a:t>
            </a:r>
            <a:r>
              <a:rPr sz="900" spc="-254" dirty="0">
                <a:latin typeface="Comic Sans MS"/>
                <a:cs typeface="Comic Sans MS"/>
              </a:rPr>
              <a:t> </a:t>
            </a:r>
            <a:r>
              <a:rPr sz="900" spc="-5" dirty="0">
                <a:latin typeface="Comic Sans MS"/>
                <a:cs typeface="Comic Sans MS"/>
              </a:rPr>
              <a:t>energización inadvertida a través del transformador de </a:t>
            </a:r>
            <a:r>
              <a:rPr sz="900" dirty="0">
                <a:latin typeface="Comic Sans MS"/>
                <a:cs typeface="Comic Sans MS"/>
              </a:rPr>
              <a:t> </a:t>
            </a:r>
            <a:r>
              <a:rPr sz="900" spc="-5" dirty="0">
                <a:latin typeface="Comic Sans MS"/>
                <a:cs typeface="Comic Sans MS"/>
              </a:rPr>
              <a:t>auxiliares.</a:t>
            </a:r>
            <a:r>
              <a:rPr sz="900" dirty="0">
                <a:latin typeface="Comic Sans MS"/>
                <a:cs typeface="Comic Sans MS"/>
              </a:rPr>
              <a:t> </a:t>
            </a:r>
            <a:r>
              <a:rPr sz="900" spc="-5" dirty="0">
                <a:latin typeface="Comic Sans MS"/>
                <a:cs typeface="Comic Sans MS"/>
              </a:rPr>
              <a:t>La referencia 5 proporciona una descripción </a:t>
            </a:r>
            <a:r>
              <a:rPr sz="900" dirty="0">
                <a:latin typeface="Comic Sans MS"/>
                <a:cs typeface="Comic Sans MS"/>
              </a:rPr>
              <a:t> </a:t>
            </a:r>
            <a:r>
              <a:rPr sz="900" spc="-5" dirty="0">
                <a:latin typeface="Comic Sans MS"/>
                <a:cs typeface="Comic Sans MS"/>
              </a:rPr>
              <a:t>detallada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sobrecorriente</a:t>
            </a:r>
            <a:r>
              <a:rPr sz="900" spc="260" dirty="0">
                <a:latin typeface="Comic Sans MS"/>
                <a:cs typeface="Comic Sans MS"/>
              </a:rPr>
              <a:t> </a:t>
            </a:r>
            <a:r>
              <a:rPr sz="900" spc="-5" dirty="0">
                <a:latin typeface="Comic Sans MS"/>
                <a:cs typeface="Comic Sans MS"/>
              </a:rPr>
              <a:t>supervisado </a:t>
            </a:r>
            <a:r>
              <a:rPr sz="900" dirty="0">
                <a:latin typeface="Comic Sans MS"/>
                <a:cs typeface="Comic Sans MS"/>
              </a:rPr>
              <a:t> </a:t>
            </a:r>
            <a:r>
              <a:rPr sz="900" spc="-5" dirty="0">
                <a:latin typeface="Comic Sans MS"/>
                <a:cs typeface="Comic Sans MS"/>
              </a:rPr>
              <a:t>con tensión.</a:t>
            </a:r>
            <a:endParaRPr sz="900">
              <a:latin typeface="Comic Sans MS"/>
              <a:cs typeface="Comic Sans MS"/>
            </a:endParaRPr>
          </a:p>
        </p:txBody>
      </p:sp>
      <p:grpSp>
        <p:nvGrpSpPr>
          <p:cNvPr id="4" name="object 4"/>
          <p:cNvGrpSpPr/>
          <p:nvPr/>
        </p:nvGrpSpPr>
        <p:grpSpPr>
          <a:xfrm>
            <a:off x="9539503" y="903579"/>
            <a:ext cx="2823210" cy="1789430"/>
            <a:chOff x="4484903" y="903579"/>
            <a:chExt cx="2823210" cy="1789430"/>
          </a:xfrm>
        </p:grpSpPr>
        <p:pic>
          <p:nvPicPr>
            <p:cNvPr id="5" name="object 5"/>
            <p:cNvPicPr/>
            <p:nvPr/>
          </p:nvPicPr>
          <p:blipFill>
            <a:blip r:embed="rId2" cstate="print"/>
            <a:stretch>
              <a:fillRect/>
            </a:stretch>
          </p:blipFill>
          <p:spPr>
            <a:xfrm>
              <a:off x="6469583" y="1748497"/>
              <a:ext cx="480745" cy="83045"/>
            </a:xfrm>
            <a:prstGeom prst="rect">
              <a:avLst/>
            </a:prstGeom>
          </p:spPr>
        </p:pic>
        <p:sp>
          <p:nvSpPr>
            <p:cNvPr id="6" name="object 6"/>
            <p:cNvSpPr/>
            <p:nvPr/>
          </p:nvSpPr>
          <p:spPr>
            <a:xfrm>
              <a:off x="6943470" y="1522984"/>
              <a:ext cx="9525" cy="635000"/>
            </a:xfrm>
            <a:custGeom>
              <a:avLst/>
              <a:gdLst/>
              <a:ahLst/>
              <a:cxnLst/>
              <a:rect l="l" t="t" r="r" b="b"/>
              <a:pathLst>
                <a:path w="9525" h="635000">
                  <a:moveTo>
                    <a:pt x="9144" y="0"/>
                  </a:moveTo>
                  <a:lnTo>
                    <a:pt x="0" y="0"/>
                  </a:lnTo>
                  <a:lnTo>
                    <a:pt x="0" y="634644"/>
                  </a:lnTo>
                  <a:lnTo>
                    <a:pt x="5333" y="634644"/>
                  </a:lnTo>
                  <a:lnTo>
                    <a:pt x="9144" y="634644"/>
                  </a:lnTo>
                  <a:lnTo>
                    <a:pt x="9144" y="0"/>
                  </a:lnTo>
                  <a:close/>
                </a:path>
              </a:pathLst>
            </a:custGeom>
            <a:solidFill>
              <a:srgbClr val="000000"/>
            </a:solidFill>
          </p:spPr>
          <p:txBody>
            <a:bodyPr wrap="square" lIns="0" tIns="0" rIns="0" bIns="0" rtlCol="0"/>
            <a:lstStyle/>
            <a:p>
              <a:endParaRPr/>
            </a:p>
          </p:txBody>
        </p:sp>
        <p:pic>
          <p:nvPicPr>
            <p:cNvPr id="7" name="object 7"/>
            <p:cNvPicPr/>
            <p:nvPr/>
          </p:nvPicPr>
          <p:blipFill>
            <a:blip r:embed="rId3" cstate="print"/>
            <a:stretch>
              <a:fillRect/>
            </a:stretch>
          </p:blipFill>
          <p:spPr>
            <a:xfrm>
              <a:off x="6868045" y="1371600"/>
              <a:ext cx="152374" cy="152907"/>
            </a:xfrm>
            <a:prstGeom prst="rect">
              <a:avLst/>
            </a:prstGeom>
          </p:spPr>
        </p:pic>
        <p:pic>
          <p:nvPicPr>
            <p:cNvPr id="8" name="object 8"/>
            <p:cNvPicPr/>
            <p:nvPr/>
          </p:nvPicPr>
          <p:blipFill>
            <a:blip r:embed="rId4" cstate="print"/>
            <a:stretch>
              <a:fillRect/>
            </a:stretch>
          </p:blipFill>
          <p:spPr>
            <a:xfrm>
              <a:off x="6871855" y="2153818"/>
              <a:ext cx="150088" cy="151231"/>
            </a:xfrm>
            <a:prstGeom prst="rect">
              <a:avLst/>
            </a:prstGeom>
          </p:spPr>
        </p:pic>
        <p:sp>
          <p:nvSpPr>
            <p:cNvPr id="9" name="object 9"/>
            <p:cNvSpPr/>
            <p:nvPr/>
          </p:nvSpPr>
          <p:spPr>
            <a:xfrm>
              <a:off x="6941185" y="988148"/>
              <a:ext cx="9525" cy="1704339"/>
            </a:xfrm>
            <a:custGeom>
              <a:avLst/>
              <a:gdLst/>
              <a:ahLst/>
              <a:cxnLst/>
              <a:rect l="l" t="t" r="r" b="b"/>
              <a:pathLst>
                <a:path w="9525" h="1704339">
                  <a:moveTo>
                    <a:pt x="7620" y="0"/>
                  </a:moveTo>
                  <a:lnTo>
                    <a:pt x="3810" y="0"/>
                  </a:lnTo>
                  <a:lnTo>
                    <a:pt x="0" y="0"/>
                  </a:lnTo>
                  <a:lnTo>
                    <a:pt x="0" y="387032"/>
                  </a:lnTo>
                  <a:lnTo>
                    <a:pt x="7620" y="387032"/>
                  </a:lnTo>
                  <a:lnTo>
                    <a:pt x="7620" y="0"/>
                  </a:lnTo>
                  <a:close/>
                </a:path>
                <a:path w="9525" h="1704339">
                  <a:moveTo>
                    <a:pt x="9144" y="1316520"/>
                  </a:moveTo>
                  <a:lnTo>
                    <a:pt x="2286" y="1316520"/>
                  </a:lnTo>
                  <a:lnTo>
                    <a:pt x="2286" y="1704314"/>
                  </a:lnTo>
                  <a:lnTo>
                    <a:pt x="5334" y="1704314"/>
                  </a:lnTo>
                  <a:lnTo>
                    <a:pt x="9144" y="1704314"/>
                  </a:lnTo>
                  <a:lnTo>
                    <a:pt x="9144" y="1316520"/>
                  </a:lnTo>
                  <a:close/>
                </a:path>
              </a:pathLst>
            </a:custGeom>
            <a:solidFill>
              <a:srgbClr val="000000"/>
            </a:solidFill>
          </p:spPr>
          <p:txBody>
            <a:bodyPr wrap="square" lIns="0" tIns="0" rIns="0" bIns="0" rtlCol="0"/>
            <a:lstStyle/>
            <a:p>
              <a:endParaRPr/>
            </a:p>
          </p:txBody>
        </p:sp>
        <p:pic>
          <p:nvPicPr>
            <p:cNvPr id="10" name="object 10"/>
            <p:cNvPicPr/>
            <p:nvPr/>
          </p:nvPicPr>
          <p:blipFill>
            <a:blip r:embed="rId5" cstate="print"/>
            <a:stretch>
              <a:fillRect/>
            </a:stretch>
          </p:blipFill>
          <p:spPr>
            <a:xfrm>
              <a:off x="6410159" y="1630413"/>
              <a:ext cx="83045" cy="390829"/>
            </a:xfrm>
            <a:prstGeom prst="rect">
              <a:avLst/>
            </a:prstGeom>
          </p:spPr>
        </p:pic>
        <p:sp>
          <p:nvSpPr>
            <p:cNvPr id="11" name="object 11"/>
            <p:cNvSpPr/>
            <p:nvPr/>
          </p:nvSpPr>
          <p:spPr>
            <a:xfrm>
              <a:off x="6909181" y="1081099"/>
              <a:ext cx="62865" cy="1532255"/>
            </a:xfrm>
            <a:custGeom>
              <a:avLst/>
              <a:gdLst/>
              <a:ahLst/>
              <a:cxnLst/>
              <a:rect l="l" t="t" r="r" b="b"/>
              <a:pathLst>
                <a:path w="62865" h="1532255">
                  <a:moveTo>
                    <a:pt x="54089" y="1155763"/>
                  </a:moveTo>
                  <a:lnTo>
                    <a:pt x="51803" y="1155763"/>
                  </a:lnTo>
                  <a:lnTo>
                    <a:pt x="51803" y="1153477"/>
                  </a:lnTo>
                  <a:lnTo>
                    <a:pt x="50279" y="1153477"/>
                  </a:lnTo>
                  <a:lnTo>
                    <a:pt x="48755" y="1151953"/>
                  </a:lnTo>
                  <a:lnTo>
                    <a:pt x="48755" y="1157287"/>
                  </a:lnTo>
                  <a:lnTo>
                    <a:pt x="48755" y="1166418"/>
                  </a:lnTo>
                  <a:lnTo>
                    <a:pt x="46469" y="1166418"/>
                  </a:lnTo>
                  <a:lnTo>
                    <a:pt x="46469" y="1167942"/>
                  </a:lnTo>
                  <a:lnTo>
                    <a:pt x="43434" y="1167942"/>
                  </a:lnTo>
                  <a:lnTo>
                    <a:pt x="43434" y="1170228"/>
                  </a:lnTo>
                  <a:lnTo>
                    <a:pt x="28956" y="1170228"/>
                  </a:lnTo>
                  <a:lnTo>
                    <a:pt x="28956" y="1155763"/>
                  </a:lnTo>
                  <a:lnTo>
                    <a:pt x="46469" y="1155763"/>
                  </a:lnTo>
                  <a:lnTo>
                    <a:pt x="46469" y="1157287"/>
                  </a:lnTo>
                  <a:lnTo>
                    <a:pt x="48755" y="1157287"/>
                  </a:lnTo>
                  <a:lnTo>
                    <a:pt x="48755" y="1151953"/>
                  </a:lnTo>
                  <a:lnTo>
                    <a:pt x="48755" y="1150429"/>
                  </a:lnTo>
                  <a:lnTo>
                    <a:pt x="50279" y="1150429"/>
                  </a:lnTo>
                  <a:lnTo>
                    <a:pt x="50279" y="1148143"/>
                  </a:lnTo>
                  <a:lnTo>
                    <a:pt x="51803" y="1148143"/>
                  </a:lnTo>
                  <a:lnTo>
                    <a:pt x="51803" y="1137475"/>
                  </a:lnTo>
                  <a:lnTo>
                    <a:pt x="50279" y="1137475"/>
                  </a:lnTo>
                  <a:lnTo>
                    <a:pt x="50279" y="1135951"/>
                  </a:lnTo>
                  <a:lnTo>
                    <a:pt x="48755" y="1135951"/>
                  </a:lnTo>
                  <a:lnTo>
                    <a:pt x="48755" y="1133665"/>
                  </a:lnTo>
                  <a:lnTo>
                    <a:pt x="46469" y="1133665"/>
                  </a:lnTo>
                  <a:lnTo>
                    <a:pt x="46469" y="1139761"/>
                  </a:lnTo>
                  <a:lnTo>
                    <a:pt x="46469" y="1146619"/>
                  </a:lnTo>
                  <a:lnTo>
                    <a:pt x="44958" y="1146619"/>
                  </a:lnTo>
                  <a:lnTo>
                    <a:pt x="44958" y="1148143"/>
                  </a:lnTo>
                  <a:lnTo>
                    <a:pt x="43434" y="1148143"/>
                  </a:lnTo>
                  <a:lnTo>
                    <a:pt x="43434" y="1150429"/>
                  </a:lnTo>
                  <a:lnTo>
                    <a:pt x="28956" y="1150429"/>
                  </a:lnTo>
                  <a:lnTo>
                    <a:pt x="28956" y="1137475"/>
                  </a:lnTo>
                  <a:lnTo>
                    <a:pt x="44958" y="1137475"/>
                  </a:lnTo>
                  <a:lnTo>
                    <a:pt x="44958" y="1139761"/>
                  </a:lnTo>
                  <a:lnTo>
                    <a:pt x="46469" y="1139761"/>
                  </a:lnTo>
                  <a:lnTo>
                    <a:pt x="46469" y="1133665"/>
                  </a:lnTo>
                  <a:lnTo>
                    <a:pt x="46469" y="1132141"/>
                  </a:lnTo>
                  <a:lnTo>
                    <a:pt x="21336" y="1132141"/>
                  </a:lnTo>
                  <a:lnTo>
                    <a:pt x="21336" y="1175562"/>
                  </a:lnTo>
                  <a:lnTo>
                    <a:pt x="43434" y="1175562"/>
                  </a:lnTo>
                  <a:lnTo>
                    <a:pt x="43434" y="1173276"/>
                  </a:lnTo>
                  <a:lnTo>
                    <a:pt x="48755" y="1173276"/>
                  </a:lnTo>
                  <a:lnTo>
                    <a:pt x="48755" y="1171752"/>
                  </a:lnTo>
                  <a:lnTo>
                    <a:pt x="51803" y="1171752"/>
                  </a:lnTo>
                  <a:lnTo>
                    <a:pt x="51803" y="1170228"/>
                  </a:lnTo>
                  <a:lnTo>
                    <a:pt x="51803" y="1167942"/>
                  </a:lnTo>
                  <a:lnTo>
                    <a:pt x="54089" y="1167942"/>
                  </a:lnTo>
                  <a:lnTo>
                    <a:pt x="54089" y="1155763"/>
                  </a:lnTo>
                  <a:close/>
                </a:path>
                <a:path w="62865" h="1532255">
                  <a:moveTo>
                    <a:pt x="57137" y="389318"/>
                  </a:moveTo>
                  <a:lnTo>
                    <a:pt x="52133" y="377126"/>
                  </a:lnTo>
                  <a:lnTo>
                    <a:pt x="49936" y="371792"/>
                  </a:lnTo>
                  <a:lnTo>
                    <a:pt x="43434" y="355942"/>
                  </a:lnTo>
                  <a:lnTo>
                    <a:pt x="43434" y="371792"/>
                  </a:lnTo>
                  <a:lnTo>
                    <a:pt x="28956" y="371792"/>
                  </a:lnTo>
                  <a:lnTo>
                    <a:pt x="34290" y="358838"/>
                  </a:lnTo>
                  <a:lnTo>
                    <a:pt x="34290" y="357314"/>
                  </a:lnTo>
                  <a:lnTo>
                    <a:pt x="35814" y="357314"/>
                  </a:lnTo>
                  <a:lnTo>
                    <a:pt x="35814" y="351980"/>
                  </a:lnTo>
                  <a:lnTo>
                    <a:pt x="37338" y="351980"/>
                  </a:lnTo>
                  <a:lnTo>
                    <a:pt x="37338" y="357314"/>
                  </a:lnTo>
                  <a:lnTo>
                    <a:pt x="39624" y="357314"/>
                  </a:lnTo>
                  <a:lnTo>
                    <a:pt x="39624" y="361124"/>
                  </a:lnTo>
                  <a:lnTo>
                    <a:pt x="43434" y="371792"/>
                  </a:lnTo>
                  <a:lnTo>
                    <a:pt x="43434" y="355942"/>
                  </a:lnTo>
                  <a:lnTo>
                    <a:pt x="41808" y="351980"/>
                  </a:lnTo>
                  <a:lnTo>
                    <a:pt x="39624" y="346646"/>
                  </a:lnTo>
                  <a:lnTo>
                    <a:pt x="34290" y="346646"/>
                  </a:lnTo>
                  <a:lnTo>
                    <a:pt x="18288" y="389318"/>
                  </a:lnTo>
                  <a:lnTo>
                    <a:pt x="23622" y="389318"/>
                  </a:lnTo>
                  <a:lnTo>
                    <a:pt x="26670" y="377126"/>
                  </a:lnTo>
                  <a:lnTo>
                    <a:pt x="44958" y="377126"/>
                  </a:lnTo>
                  <a:lnTo>
                    <a:pt x="50279" y="389318"/>
                  </a:lnTo>
                  <a:lnTo>
                    <a:pt x="57137" y="389318"/>
                  </a:lnTo>
                  <a:close/>
                </a:path>
                <a:path w="62865" h="1532255">
                  <a:moveTo>
                    <a:pt x="59423" y="1374419"/>
                  </a:moveTo>
                  <a:lnTo>
                    <a:pt x="44958" y="1374419"/>
                  </a:lnTo>
                  <a:lnTo>
                    <a:pt x="39624" y="1375943"/>
                  </a:lnTo>
                  <a:lnTo>
                    <a:pt x="34290" y="1375943"/>
                  </a:lnTo>
                  <a:lnTo>
                    <a:pt x="28956" y="1378229"/>
                  </a:lnTo>
                  <a:lnTo>
                    <a:pt x="23622" y="1379753"/>
                  </a:lnTo>
                  <a:lnTo>
                    <a:pt x="19812" y="1383563"/>
                  </a:lnTo>
                  <a:lnTo>
                    <a:pt x="14478" y="1385087"/>
                  </a:lnTo>
                  <a:lnTo>
                    <a:pt x="10668" y="1388897"/>
                  </a:lnTo>
                  <a:lnTo>
                    <a:pt x="9144" y="1391945"/>
                  </a:lnTo>
                  <a:lnTo>
                    <a:pt x="5334" y="1395742"/>
                  </a:lnTo>
                  <a:lnTo>
                    <a:pt x="3810" y="1399552"/>
                  </a:lnTo>
                  <a:lnTo>
                    <a:pt x="1524" y="1403362"/>
                  </a:lnTo>
                  <a:lnTo>
                    <a:pt x="0" y="1408696"/>
                  </a:lnTo>
                  <a:lnTo>
                    <a:pt x="0" y="1424698"/>
                  </a:lnTo>
                  <a:lnTo>
                    <a:pt x="1524" y="1430032"/>
                  </a:lnTo>
                  <a:lnTo>
                    <a:pt x="3810" y="1433842"/>
                  </a:lnTo>
                  <a:lnTo>
                    <a:pt x="5334" y="1436890"/>
                  </a:lnTo>
                  <a:lnTo>
                    <a:pt x="9144" y="1440700"/>
                  </a:lnTo>
                  <a:lnTo>
                    <a:pt x="10668" y="1444510"/>
                  </a:lnTo>
                  <a:lnTo>
                    <a:pt x="14478" y="1447558"/>
                  </a:lnTo>
                  <a:lnTo>
                    <a:pt x="19812" y="1449844"/>
                  </a:lnTo>
                  <a:lnTo>
                    <a:pt x="23622" y="1453654"/>
                  </a:lnTo>
                  <a:lnTo>
                    <a:pt x="26289" y="1454416"/>
                  </a:lnTo>
                  <a:lnTo>
                    <a:pt x="18288" y="1456702"/>
                  </a:lnTo>
                  <a:lnTo>
                    <a:pt x="9144" y="1465846"/>
                  </a:lnTo>
                  <a:lnTo>
                    <a:pt x="5334" y="1471168"/>
                  </a:lnTo>
                  <a:lnTo>
                    <a:pt x="3810" y="1474978"/>
                  </a:lnTo>
                  <a:lnTo>
                    <a:pt x="1524" y="1478788"/>
                  </a:lnTo>
                  <a:lnTo>
                    <a:pt x="0" y="1481836"/>
                  </a:lnTo>
                  <a:lnTo>
                    <a:pt x="0" y="1500124"/>
                  </a:lnTo>
                  <a:lnTo>
                    <a:pt x="1524" y="1503172"/>
                  </a:lnTo>
                  <a:lnTo>
                    <a:pt x="3810" y="1506982"/>
                  </a:lnTo>
                  <a:lnTo>
                    <a:pt x="5334" y="1512316"/>
                  </a:lnTo>
                  <a:lnTo>
                    <a:pt x="9144" y="1516126"/>
                  </a:lnTo>
                  <a:lnTo>
                    <a:pt x="10668" y="1519936"/>
                  </a:lnTo>
                  <a:lnTo>
                    <a:pt x="14478" y="1521460"/>
                  </a:lnTo>
                  <a:lnTo>
                    <a:pt x="19812" y="1525270"/>
                  </a:lnTo>
                  <a:lnTo>
                    <a:pt x="23622" y="1526794"/>
                  </a:lnTo>
                  <a:lnTo>
                    <a:pt x="28956" y="1528318"/>
                  </a:lnTo>
                  <a:lnTo>
                    <a:pt x="34290" y="1530604"/>
                  </a:lnTo>
                  <a:lnTo>
                    <a:pt x="39624" y="1532128"/>
                  </a:lnTo>
                  <a:lnTo>
                    <a:pt x="51803" y="1532128"/>
                  </a:lnTo>
                  <a:lnTo>
                    <a:pt x="59423" y="1530604"/>
                  </a:lnTo>
                  <a:lnTo>
                    <a:pt x="59423" y="1522984"/>
                  </a:lnTo>
                  <a:lnTo>
                    <a:pt x="35814" y="1522984"/>
                  </a:lnTo>
                  <a:lnTo>
                    <a:pt x="30480" y="1521460"/>
                  </a:lnTo>
                  <a:lnTo>
                    <a:pt x="26670" y="1519936"/>
                  </a:lnTo>
                  <a:lnTo>
                    <a:pt x="23622" y="1517650"/>
                  </a:lnTo>
                  <a:lnTo>
                    <a:pt x="19812" y="1516126"/>
                  </a:lnTo>
                  <a:lnTo>
                    <a:pt x="14478" y="1510792"/>
                  </a:lnTo>
                  <a:lnTo>
                    <a:pt x="12192" y="1506982"/>
                  </a:lnTo>
                  <a:lnTo>
                    <a:pt x="10668" y="1505458"/>
                  </a:lnTo>
                  <a:lnTo>
                    <a:pt x="9144" y="1501648"/>
                  </a:lnTo>
                  <a:lnTo>
                    <a:pt x="9144" y="1497838"/>
                  </a:lnTo>
                  <a:lnTo>
                    <a:pt x="6858" y="1494790"/>
                  </a:lnTo>
                  <a:lnTo>
                    <a:pt x="6858" y="1487170"/>
                  </a:lnTo>
                  <a:lnTo>
                    <a:pt x="9144" y="1484122"/>
                  </a:lnTo>
                  <a:lnTo>
                    <a:pt x="9144" y="1480312"/>
                  </a:lnTo>
                  <a:lnTo>
                    <a:pt x="10668" y="1478788"/>
                  </a:lnTo>
                  <a:lnTo>
                    <a:pt x="12192" y="1474978"/>
                  </a:lnTo>
                  <a:lnTo>
                    <a:pt x="14478" y="1471168"/>
                  </a:lnTo>
                  <a:lnTo>
                    <a:pt x="19812" y="1465846"/>
                  </a:lnTo>
                  <a:lnTo>
                    <a:pt x="23622" y="1464322"/>
                  </a:lnTo>
                  <a:lnTo>
                    <a:pt x="26670" y="1462036"/>
                  </a:lnTo>
                  <a:lnTo>
                    <a:pt x="30480" y="1460512"/>
                  </a:lnTo>
                  <a:lnTo>
                    <a:pt x="35814" y="1458988"/>
                  </a:lnTo>
                  <a:lnTo>
                    <a:pt x="39624" y="1458988"/>
                  </a:lnTo>
                  <a:lnTo>
                    <a:pt x="44958" y="1456702"/>
                  </a:lnTo>
                  <a:lnTo>
                    <a:pt x="51803" y="1456702"/>
                  </a:lnTo>
                  <a:lnTo>
                    <a:pt x="57137" y="1458988"/>
                  </a:lnTo>
                  <a:lnTo>
                    <a:pt x="57708" y="1456702"/>
                  </a:lnTo>
                  <a:lnTo>
                    <a:pt x="59423" y="1456702"/>
                  </a:lnTo>
                  <a:lnTo>
                    <a:pt x="59423" y="1449844"/>
                  </a:lnTo>
                  <a:lnTo>
                    <a:pt x="59423" y="1447558"/>
                  </a:lnTo>
                  <a:lnTo>
                    <a:pt x="51803" y="1449844"/>
                  </a:lnTo>
                  <a:lnTo>
                    <a:pt x="41148" y="1449844"/>
                  </a:lnTo>
                  <a:lnTo>
                    <a:pt x="35814" y="1447558"/>
                  </a:lnTo>
                  <a:lnTo>
                    <a:pt x="30480" y="1446034"/>
                  </a:lnTo>
                  <a:lnTo>
                    <a:pt x="26670" y="1444510"/>
                  </a:lnTo>
                  <a:lnTo>
                    <a:pt x="23622" y="1442224"/>
                  </a:lnTo>
                  <a:lnTo>
                    <a:pt x="19812" y="1440700"/>
                  </a:lnTo>
                  <a:lnTo>
                    <a:pt x="14478" y="1435366"/>
                  </a:lnTo>
                  <a:lnTo>
                    <a:pt x="12192" y="1433842"/>
                  </a:lnTo>
                  <a:lnTo>
                    <a:pt x="9144" y="1426222"/>
                  </a:lnTo>
                  <a:lnTo>
                    <a:pt x="9144" y="1423174"/>
                  </a:lnTo>
                  <a:lnTo>
                    <a:pt x="6858" y="1419364"/>
                  </a:lnTo>
                  <a:lnTo>
                    <a:pt x="6858" y="1414030"/>
                  </a:lnTo>
                  <a:lnTo>
                    <a:pt x="9144" y="1410220"/>
                  </a:lnTo>
                  <a:lnTo>
                    <a:pt x="9144" y="1406410"/>
                  </a:lnTo>
                  <a:lnTo>
                    <a:pt x="10668" y="1403362"/>
                  </a:lnTo>
                  <a:lnTo>
                    <a:pt x="12192" y="1399552"/>
                  </a:lnTo>
                  <a:lnTo>
                    <a:pt x="14478" y="1398028"/>
                  </a:lnTo>
                  <a:lnTo>
                    <a:pt x="18288" y="1394218"/>
                  </a:lnTo>
                  <a:lnTo>
                    <a:pt x="19812" y="1391945"/>
                  </a:lnTo>
                  <a:lnTo>
                    <a:pt x="26670" y="1386611"/>
                  </a:lnTo>
                  <a:lnTo>
                    <a:pt x="30480" y="1385087"/>
                  </a:lnTo>
                  <a:lnTo>
                    <a:pt x="35814" y="1383563"/>
                  </a:lnTo>
                  <a:lnTo>
                    <a:pt x="57137" y="1383563"/>
                  </a:lnTo>
                  <a:lnTo>
                    <a:pt x="59423" y="1374419"/>
                  </a:lnTo>
                  <a:close/>
                </a:path>
                <a:path w="62865" h="1532255">
                  <a:moveTo>
                    <a:pt x="62471" y="80759"/>
                  </a:moveTo>
                  <a:lnTo>
                    <a:pt x="60947" y="73901"/>
                  </a:lnTo>
                  <a:lnTo>
                    <a:pt x="55613" y="73901"/>
                  </a:lnTo>
                  <a:lnTo>
                    <a:pt x="39624" y="73901"/>
                  </a:lnTo>
                  <a:lnTo>
                    <a:pt x="34290" y="72377"/>
                  </a:lnTo>
                  <a:lnTo>
                    <a:pt x="30480" y="70091"/>
                  </a:lnTo>
                  <a:lnTo>
                    <a:pt x="26670" y="68567"/>
                  </a:lnTo>
                  <a:lnTo>
                    <a:pt x="19812" y="63233"/>
                  </a:lnTo>
                  <a:lnTo>
                    <a:pt x="18288" y="60947"/>
                  </a:lnTo>
                  <a:lnTo>
                    <a:pt x="16002" y="57899"/>
                  </a:lnTo>
                  <a:lnTo>
                    <a:pt x="14478" y="55613"/>
                  </a:lnTo>
                  <a:lnTo>
                    <a:pt x="12192" y="52565"/>
                  </a:lnTo>
                  <a:lnTo>
                    <a:pt x="10668" y="48755"/>
                  </a:lnTo>
                  <a:lnTo>
                    <a:pt x="10668" y="34277"/>
                  </a:lnTo>
                  <a:lnTo>
                    <a:pt x="12192" y="30467"/>
                  </a:lnTo>
                  <a:lnTo>
                    <a:pt x="14478" y="28943"/>
                  </a:lnTo>
                  <a:lnTo>
                    <a:pt x="16002" y="25133"/>
                  </a:lnTo>
                  <a:lnTo>
                    <a:pt x="18288" y="22085"/>
                  </a:lnTo>
                  <a:lnTo>
                    <a:pt x="19812" y="19812"/>
                  </a:lnTo>
                  <a:lnTo>
                    <a:pt x="26670" y="14478"/>
                  </a:lnTo>
                  <a:lnTo>
                    <a:pt x="30480" y="12954"/>
                  </a:lnTo>
                  <a:lnTo>
                    <a:pt x="34290" y="10668"/>
                  </a:lnTo>
                  <a:lnTo>
                    <a:pt x="39624" y="9144"/>
                  </a:lnTo>
                  <a:lnTo>
                    <a:pt x="43434" y="9144"/>
                  </a:lnTo>
                  <a:lnTo>
                    <a:pt x="48755" y="7620"/>
                  </a:lnTo>
                  <a:lnTo>
                    <a:pt x="54089" y="7620"/>
                  </a:lnTo>
                  <a:lnTo>
                    <a:pt x="60947" y="9144"/>
                  </a:lnTo>
                  <a:lnTo>
                    <a:pt x="60947" y="0"/>
                  </a:lnTo>
                  <a:lnTo>
                    <a:pt x="43434" y="0"/>
                  </a:lnTo>
                  <a:lnTo>
                    <a:pt x="35814" y="2286"/>
                  </a:lnTo>
                  <a:lnTo>
                    <a:pt x="32004" y="3810"/>
                  </a:lnTo>
                  <a:lnTo>
                    <a:pt x="26670" y="5334"/>
                  </a:lnTo>
                  <a:lnTo>
                    <a:pt x="21336" y="7620"/>
                  </a:lnTo>
                  <a:lnTo>
                    <a:pt x="14478" y="14478"/>
                  </a:lnTo>
                  <a:lnTo>
                    <a:pt x="10668" y="16764"/>
                  </a:lnTo>
                  <a:lnTo>
                    <a:pt x="9144" y="22085"/>
                  </a:lnTo>
                  <a:lnTo>
                    <a:pt x="6858" y="25133"/>
                  </a:lnTo>
                  <a:lnTo>
                    <a:pt x="3810" y="32753"/>
                  </a:lnTo>
                  <a:lnTo>
                    <a:pt x="3810" y="50279"/>
                  </a:lnTo>
                  <a:lnTo>
                    <a:pt x="9144" y="63233"/>
                  </a:lnTo>
                  <a:lnTo>
                    <a:pt x="10668" y="66281"/>
                  </a:lnTo>
                  <a:lnTo>
                    <a:pt x="14478" y="70091"/>
                  </a:lnTo>
                  <a:lnTo>
                    <a:pt x="18288" y="72377"/>
                  </a:lnTo>
                  <a:lnTo>
                    <a:pt x="21336" y="75425"/>
                  </a:lnTo>
                  <a:lnTo>
                    <a:pt x="26670" y="77711"/>
                  </a:lnTo>
                  <a:lnTo>
                    <a:pt x="28829" y="78333"/>
                  </a:lnTo>
                  <a:lnTo>
                    <a:pt x="26670" y="79235"/>
                  </a:lnTo>
                  <a:lnTo>
                    <a:pt x="21336" y="83045"/>
                  </a:lnTo>
                  <a:lnTo>
                    <a:pt x="18288" y="84569"/>
                  </a:lnTo>
                  <a:lnTo>
                    <a:pt x="14478" y="88379"/>
                  </a:lnTo>
                  <a:lnTo>
                    <a:pt x="10668" y="91427"/>
                  </a:lnTo>
                  <a:lnTo>
                    <a:pt x="9144" y="95237"/>
                  </a:lnTo>
                  <a:lnTo>
                    <a:pt x="6858" y="99034"/>
                  </a:lnTo>
                  <a:lnTo>
                    <a:pt x="5334" y="104368"/>
                  </a:lnTo>
                  <a:lnTo>
                    <a:pt x="3810" y="108178"/>
                  </a:lnTo>
                  <a:lnTo>
                    <a:pt x="3810" y="111226"/>
                  </a:lnTo>
                  <a:lnTo>
                    <a:pt x="1524" y="116560"/>
                  </a:lnTo>
                  <a:lnTo>
                    <a:pt x="3810" y="120370"/>
                  </a:lnTo>
                  <a:lnTo>
                    <a:pt x="3810" y="125704"/>
                  </a:lnTo>
                  <a:lnTo>
                    <a:pt x="6858" y="133324"/>
                  </a:lnTo>
                  <a:lnTo>
                    <a:pt x="9144" y="136372"/>
                  </a:lnTo>
                  <a:lnTo>
                    <a:pt x="10668" y="140182"/>
                  </a:lnTo>
                  <a:lnTo>
                    <a:pt x="14478" y="143992"/>
                  </a:lnTo>
                  <a:lnTo>
                    <a:pt x="18288" y="147040"/>
                  </a:lnTo>
                  <a:lnTo>
                    <a:pt x="21336" y="150850"/>
                  </a:lnTo>
                  <a:lnTo>
                    <a:pt x="26670" y="152374"/>
                  </a:lnTo>
                  <a:lnTo>
                    <a:pt x="32004" y="154660"/>
                  </a:lnTo>
                  <a:lnTo>
                    <a:pt x="37338" y="156184"/>
                  </a:lnTo>
                  <a:lnTo>
                    <a:pt x="43434" y="156184"/>
                  </a:lnTo>
                  <a:lnTo>
                    <a:pt x="48755" y="158470"/>
                  </a:lnTo>
                  <a:lnTo>
                    <a:pt x="55613" y="156184"/>
                  </a:lnTo>
                  <a:lnTo>
                    <a:pt x="62471" y="156184"/>
                  </a:lnTo>
                  <a:lnTo>
                    <a:pt x="60947" y="149326"/>
                  </a:lnTo>
                  <a:lnTo>
                    <a:pt x="43434" y="149326"/>
                  </a:lnTo>
                  <a:lnTo>
                    <a:pt x="39624" y="147040"/>
                  </a:lnTo>
                  <a:lnTo>
                    <a:pt x="34290" y="147040"/>
                  </a:lnTo>
                  <a:lnTo>
                    <a:pt x="26670" y="143992"/>
                  </a:lnTo>
                  <a:lnTo>
                    <a:pt x="23622" y="140182"/>
                  </a:lnTo>
                  <a:lnTo>
                    <a:pt x="19812" y="138658"/>
                  </a:lnTo>
                  <a:lnTo>
                    <a:pt x="18288" y="136372"/>
                  </a:lnTo>
                  <a:lnTo>
                    <a:pt x="16002" y="133324"/>
                  </a:lnTo>
                  <a:lnTo>
                    <a:pt x="14478" y="129514"/>
                  </a:lnTo>
                  <a:lnTo>
                    <a:pt x="12192" y="125704"/>
                  </a:lnTo>
                  <a:lnTo>
                    <a:pt x="10668" y="124180"/>
                  </a:lnTo>
                  <a:lnTo>
                    <a:pt x="10668" y="109702"/>
                  </a:lnTo>
                  <a:lnTo>
                    <a:pt x="12192" y="105892"/>
                  </a:lnTo>
                  <a:lnTo>
                    <a:pt x="14478" y="102844"/>
                  </a:lnTo>
                  <a:lnTo>
                    <a:pt x="18288" y="96761"/>
                  </a:lnTo>
                  <a:lnTo>
                    <a:pt x="19812" y="93713"/>
                  </a:lnTo>
                  <a:lnTo>
                    <a:pt x="23622" y="91427"/>
                  </a:lnTo>
                  <a:lnTo>
                    <a:pt x="26670" y="89903"/>
                  </a:lnTo>
                  <a:lnTo>
                    <a:pt x="30480" y="88379"/>
                  </a:lnTo>
                  <a:lnTo>
                    <a:pt x="34290" y="86093"/>
                  </a:lnTo>
                  <a:lnTo>
                    <a:pt x="37338" y="84569"/>
                  </a:lnTo>
                  <a:lnTo>
                    <a:pt x="43434" y="83045"/>
                  </a:lnTo>
                  <a:lnTo>
                    <a:pt x="55613" y="83045"/>
                  </a:lnTo>
                  <a:lnTo>
                    <a:pt x="60947" y="83045"/>
                  </a:lnTo>
                  <a:lnTo>
                    <a:pt x="60947" y="81267"/>
                  </a:lnTo>
                  <a:lnTo>
                    <a:pt x="62471" y="80759"/>
                  </a:lnTo>
                  <a:close/>
                </a:path>
              </a:pathLst>
            </a:custGeom>
            <a:solidFill>
              <a:srgbClr val="000000"/>
            </a:solidFill>
          </p:spPr>
          <p:txBody>
            <a:bodyPr wrap="square" lIns="0" tIns="0" rIns="0" bIns="0" rtlCol="0"/>
            <a:lstStyle/>
            <a:p>
              <a:endParaRPr/>
            </a:p>
          </p:txBody>
        </p:sp>
        <p:pic>
          <p:nvPicPr>
            <p:cNvPr id="12" name="object 12"/>
            <p:cNvPicPr/>
            <p:nvPr/>
          </p:nvPicPr>
          <p:blipFill>
            <a:blip r:embed="rId6" cstate="print"/>
            <a:stretch>
              <a:fillRect/>
            </a:stretch>
          </p:blipFill>
          <p:spPr>
            <a:xfrm>
              <a:off x="4484903" y="1369847"/>
              <a:ext cx="1860486" cy="1173289"/>
            </a:xfrm>
            <a:prstGeom prst="rect">
              <a:avLst/>
            </a:prstGeom>
          </p:spPr>
        </p:pic>
        <p:sp>
          <p:nvSpPr>
            <p:cNvPr id="13" name="object 13"/>
            <p:cNvSpPr/>
            <p:nvPr/>
          </p:nvSpPr>
          <p:spPr>
            <a:xfrm>
              <a:off x="5073828" y="903579"/>
              <a:ext cx="26670" cy="425450"/>
            </a:xfrm>
            <a:custGeom>
              <a:avLst/>
              <a:gdLst/>
              <a:ahLst/>
              <a:cxnLst/>
              <a:rect l="l" t="t" r="r" b="b"/>
              <a:pathLst>
                <a:path w="26670" h="425450">
                  <a:moveTo>
                    <a:pt x="6858" y="385508"/>
                  </a:moveTo>
                  <a:lnTo>
                    <a:pt x="0" y="385508"/>
                  </a:lnTo>
                  <a:lnTo>
                    <a:pt x="0" y="425132"/>
                  </a:lnTo>
                  <a:lnTo>
                    <a:pt x="6858" y="425132"/>
                  </a:lnTo>
                  <a:lnTo>
                    <a:pt x="6858" y="385508"/>
                  </a:lnTo>
                  <a:close/>
                </a:path>
                <a:path w="26670" h="425450">
                  <a:moveTo>
                    <a:pt x="6858" y="305511"/>
                  </a:moveTo>
                  <a:lnTo>
                    <a:pt x="0" y="305511"/>
                  </a:lnTo>
                  <a:lnTo>
                    <a:pt x="0" y="344373"/>
                  </a:lnTo>
                  <a:lnTo>
                    <a:pt x="6858" y="344373"/>
                  </a:lnTo>
                  <a:lnTo>
                    <a:pt x="6858" y="305511"/>
                  </a:lnTo>
                  <a:close/>
                </a:path>
                <a:path w="26670" h="425450">
                  <a:moveTo>
                    <a:pt x="6858" y="224751"/>
                  </a:moveTo>
                  <a:lnTo>
                    <a:pt x="0" y="224751"/>
                  </a:lnTo>
                  <a:lnTo>
                    <a:pt x="0" y="263613"/>
                  </a:lnTo>
                  <a:lnTo>
                    <a:pt x="6858" y="263613"/>
                  </a:lnTo>
                  <a:lnTo>
                    <a:pt x="6858" y="224751"/>
                  </a:lnTo>
                  <a:close/>
                </a:path>
                <a:path w="26670" h="425450">
                  <a:moveTo>
                    <a:pt x="6858" y="143992"/>
                  </a:moveTo>
                  <a:lnTo>
                    <a:pt x="0" y="143992"/>
                  </a:lnTo>
                  <a:lnTo>
                    <a:pt x="0" y="182854"/>
                  </a:lnTo>
                  <a:lnTo>
                    <a:pt x="6858" y="182854"/>
                  </a:lnTo>
                  <a:lnTo>
                    <a:pt x="6858" y="143992"/>
                  </a:lnTo>
                  <a:close/>
                </a:path>
                <a:path w="26670" h="425450">
                  <a:moveTo>
                    <a:pt x="6858" y="63233"/>
                  </a:moveTo>
                  <a:lnTo>
                    <a:pt x="0" y="63233"/>
                  </a:lnTo>
                  <a:lnTo>
                    <a:pt x="0" y="102082"/>
                  </a:lnTo>
                  <a:lnTo>
                    <a:pt x="6858" y="102082"/>
                  </a:lnTo>
                  <a:lnTo>
                    <a:pt x="6858" y="63233"/>
                  </a:lnTo>
                  <a:close/>
                </a:path>
                <a:path w="26670" h="425450">
                  <a:moveTo>
                    <a:pt x="26670" y="0"/>
                  </a:moveTo>
                  <a:lnTo>
                    <a:pt x="3048" y="0"/>
                  </a:lnTo>
                  <a:lnTo>
                    <a:pt x="0" y="0"/>
                  </a:lnTo>
                  <a:lnTo>
                    <a:pt x="0" y="5334"/>
                  </a:lnTo>
                  <a:lnTo>
                    <a:pt x="0" y="21336"/>
                  </a:lnTo>
                  <a:lnTo>
                    <a:pt x="6858" y="21336"/>
                  </a:lnTo>
                  <a:lnTo>
                    <a:pt x="6858" y="9144"/>
                  </a:lnTo>
                  <a:lnTo>
                    <a:pt x="26670" y="9144"/>
                  </a:lnTo>
                  <a:lnTo>
                    <a:pt x="26670" y="0"/>
                  </a:lnTo>
                  <a:close/>
                </a:path>
              </a:pathLst>
            </a:custGeom>
            <a:solidFill>
              <a:srgbClr val="000000"/>
            </a:solidFill>
          </p:spPr>
          <p:txBody>
            <a:bodyPr wrap="square" lIns="0" tIns="0" rIns="0" bIns="0" rtlCol="0"/>
            <a:lstStyle/>
            <a:p>
              <a:endParaRPr/>
            </a:p>
          </p:txBody>
        </p:sp>
        <p:sp>
          <p:nvSpPr>
            <p:cNvPr id="14" name="object 14"/>
            <p:cNvSpPr/>
            <p:nvPr/>
          </p:nvSpPr>
          <p:spPr>
            <a:xfrm>
              <a:off x="5141633" y="908151"/>
              <a:ext cx="2141220" cy="0"/>
            </a:xfrm>
            <a:custGeom>
              <a:avLst/>
              <a:gdLst/>
              <a:ahLst/>
              <a:cxnLst/>
              <a:rect l="l" t="t" r="r" b="b"/>
              <a:pathLst>
                <a:path w="2141220">
                  <a:moveTo>
                    <a:pt x="0" y="0"/>
                  </a:moveTo>
                  <a:lnTo>
                    <a:pt x="2140877" y="0"/>
                  </a:lnTo>
                </a:path>
              </a:pathLst>
            </a:custGeom>
            <a:ln w="9144">
              <a:solidFill>
                <a:srgbClr val="000000"/>
              </a:solidFill>
              <a:prstDash val="dash"/>
            </a:ln>
          </p:spPr>
          <p:txBody>
            <a:bodyPr wrap="square" lIns="0" tIns="0" rIns="0" bIns="0" rtlCol="0"/>
            <a:lstStyle/>
            <a:p>
              <a:endParaRPr/>
            </a:p>
          </p:txBody>
        </p:sp>
        <p:sp>
          <p:nvSpPr>
            <p:cNvPr id="15" name="object 15"/>
            <p:cNvSpPr/>
            <p:nvPr/>
          </p:nvSpPr>
          <p:spPr>
            <a:xfrm>
              <a:off x="7303071" y="927201"/>
              <a:ext cx="0" cy="848994"/>
            </a:xfrm>
            <a:custGeom>
              <a:avLst/>
              <a:gdLst/>
              <a:ahLst/>
              <a:cxnLst/>
              <a:rect l="l" t="t" r="r" b="b"/>
              <a:pathLst>
                <a:path h="848994">
                  <a:moveTo>
                    <a:pt x="0" y="0"/>
                  </a:moveTo>
                  <a:lnTo>
                    <a:pt x="0" y="848715"/>
                  </a:lnTo>
                </a:path>
              </a:pathLst>
            </a:custGeom>
            <a:ln w="9144">
              <a:solidFill>
                <a:srgbClr val="000000"/>
              </a:solidFill>
              <a:prstDash val="sysDash"/>
            </a:ln>
          </p:spPr>
          <p:txBody>
            <a:bodyPr wrap="square" lIns="0" tIns="0" rIns="0" bIns="0" rtlCol="0"/>
            <a:lstStyle/>
            <a:p>
              <a:endParaRPr/>
            </a:p>
          </p:txBody>
        </p:sp>
        <p:sp>
          <p:nvSpPr>
            <p:cNvPr id="16" name="object 16"/>
            <p:cNvSpPr/>
            <p:nvPr/>
          </p:nvSpPr>
          <p:spPr>
            <a:xfrm>
              <a:off x="7011276" y="1226616"/>
              <a:ext cx="285750" cy="586740"/>
            </a:xfrm>
            <a:custGeom>
              <a:avLst/>
              <a:gdLst/>
              <a:ahLst/>
              <a:cxnLst/>
              <a:rect l="l" t="t" r="r" b="b"/>
              <a:pathLst>
                <a:path w="285750" h="586739">
                  <a:moveTo>
                    <a:pt x="41148" y="0"/>
                  </a:moveTo>
                  <a:lnTo>
                    <a:pt x="0" y="0"/>
                  </a:lnTo>
                  <a:lnTo>
                    <a:pt x="0" y="9144"/>
                  </a:lnTo>
                  <a:lnTo>
                    <a:pt x="41148" y="9144"/>
                  </a:lnTo>
                  <a:lnTo>
                    <a:pt x="41148" y="0"/>
                  </a:lnTo>
                  <a:close/>
                </a:path>
                <a:path w="285750" h="586739">
                  <a:moveTo>
                    <a:pt x="84569" y="9144"/>
                  </a:moveTo>
                  <a:lnTo>
                    <a:pt x="80759" y="3810"/>
                  </a:lnTo>
                  <a:lnTo>
                    <a:pt x="80759" y="9144"/>
                  </a:lnTo>
                  <a:lnTo>
                    <a:pt x="84569" y="9144"/>
                  </a:lnTo>
                  <a:close/>
                </a:path>
                <a:path w="285750" h="586739">
                  <a:moveTo>
                    <a:pt x="89903" y="0"/>
                  </a:moveTo>
                  <a:lnTo>
                    <a:pt x="84569" y="0"/>
                  </a:lnTo>
                  <a:lnTo>
                    <a:pt x="80759" y="0"/>
                  </a:lnTo>
                  <a:lnTo>
                    <a:pt x="80759" y="3810"/>
                  </a:lnTo>
                  <a:lnTo>
                    <a:pt x="89903" y="3810"/>
                  </a:lnTo>
                  <a:lnTo>
                    <a:pt x="89903" y="0"/>
                  </a:lnTo>
                  <a:close/>
                </a:path>
                <a:path w="285750" h="586739">
                  <a:moveTo>
                    <a:pt x="124180" y="577494"/>
                  </a:moveTo>
                  <a:lnTo>
                    <a:pt x="96748" y="577494"/>
                  </a:lnTo>
                  <a:lnTo>
                    <a:pt x="96748" y="581304"/>
                  </a:lnTo>
                  <a:lnTo>
                    <a:pt x="96748" y="586638"/>
                  </a:lnTo>
                  <a:lnTo>
                    <a:pt x="124180" y="586638"/>
                  </a:lnTo>
                  <a:lnTo>
                    <a:pt x="124180" y="577494"/>
                  </a:lnTo>
                  <a:close/>
                </a:path>
                <a:path w="285750" h="586739">
                  <a:moveTo>
                    <a:pt x="204952" y="577494"/>
                  </a:moveTo>
                  <a:lnTo>
                    <a:pt x="163804" y="577494"/>
                  </a:lnTo>
                  <a:lnTo>
                    <a:pt x="163804" y="586651"/>
                  </a:lnTo>
                  <a:lnTo>
                    <a:pt x="204952" y="586651"/>
                  </a:lnTo>
                  <a:lnTo>
                    <a:pt x="204952" y="577494"/>
                  </a:lnTo>
                  <a:close/>
                </a:path>
                <a:path w="285750" h="586739">
                  <a:moveTo>
                    <a:pt x="285699" y="577494"/>
                  </a:moveTo>
                  <a:lnTo>
                    <a:pt x="244563" y="577494"/>
                  </a:lnTo>
                  <a:lnTo>
                    <a:pt x="244563" y="586651"/>
                  </a:lnTo>
                  <a:lnTo>
                    <a:pt x="285699" y="586651"/>
                  </a:lnTo>
                  <a:lnTo>
                    <a:pt x="285699" y="577494"/>
                  </a:lnTo>
                  <a:close/>
                </a:path>
              </a:pathLst>
            </a:custGeom>
            <a:solidFill>
              <a:srgbClr val="000000"/>
            </a:solidFill>
          </p:spPr>
          <p:txBody>
            <a:bodyPr wrap="square" lIns="0" tIns="0" rIns="0" bIns="0" rtlCol="0"/>
            <a:lstStyle/>
            <a:p>
              <a:endParaRPr/>
            </a:p>
          </p:txBody>
        </p:sp>
        <p:sp>
          <p:nvSpPr>
            <p:cNvPr id="17" name="object 17"/>
            <p:cNvSpPr/>
            <p:nvPr/>
          </p:nvSpPr>
          <p:spPr>
            <a:xfrm>
              <a:off x="7096607" y="1230426"/>
              <a:ext cx="0" cy="1168400"/>
            </a:xfrm>
            <a:custGeom>
              <a:avLst/>
              <a:gdLst/>
              <a:ahLst/>
              <a:cxnLst/>
              <a:rect l="l" t="t" r="r" b="b"/>
              <a:pathLst>
                <a:path h="1168400">
                  <a:moveTo>
                    <a:pt x="0" y="0"/>
                  </a:moveTo>
                  <a:lnTo>
                    <a:pt x="0" y="1167955"/>
                  </a:lnTo>
                </a:path>
              </a:pathLst>
            </a:custGeom>
            <a:ln w="9144">
              <a:solidFill>
                <a:srgbClr val="000000"/>
              </a:solidFill>
              <a:prstDash val="dash"/>
            </a:ln>
          </p:spPr>
          <p:txBody>
            <a:bodyPr wrap="square" lIns="0" tIns="0" rIns="0" bIns="0" rtlCol="0"/>
            <a:lstStyle/>
            <a:p>
              <a:endParaRPr/>
            </a:p>
          </p:txBody>
        </p:sp>
        <p:sp>
          <p:nvSpPr>
            <p:cNvPr id="18" name="object 18"/>
            <p:cNvSpPr/>
            <p:nvPr/>
          </p:nvSpPr>
          <p:spPr>
            <a:xfrm>
              <a:off x="7000608" y="2439517"/>
              <a:ext cx="100965" cy="30480"/>
            </a:xfrm>
            <a:custGeom>
              <a:avLst/>
              <a:gdLst/>
              <a:ahLst/>
              <a:cxnLst/>
              <a:rect l="l" t="t" r="r" b="b"/>
              <a:pathLst>
                <a:path w="100965" h="30480">
                  <a:moveTo>
                    <a:pt x="41135" y="21336"/>
                  </a:moveTo>
                  <a:lnTo>
                    <a:pt x="0" y="21336"/>
                  </a:lnTo>
                  <a:lnTo>
                    <a:pt x="0" y="30480"/>
                  </a:lnTo>
                  <a:lnTo>
                    <a:pt x="41135" y="30480"/>
                  </a:lnTo>
                  <a:lnTo>
                    <a:pt x="41135" y="21336"/>
                  </a:lnTo>
                  <a:close/>
                </a:path>
                <a:path w="100965" h="30480">
                  <a:moveTo>
                    <a:pt x="100571" y="0"/>
                  </a:moveTo>
                  <a:lnTo>
                    <a:pt x="91427" y="0"/>
                  </a:lnTo>
                  <a:lnTo>
                    <a:pt x="91427" y="21336"/>
                  </a:lnTo>
                  <a:lnTo>
                    <a:pt x="80759" y="21336"/>
                  </a:lnTo>
                  <a:lnTo>
                    <a:pt x="80759" y="30480"/>
                  </a:lnTo>
                  <a:lnTo>
                    <a:pt x="95237" y="30480"/>
                  </a:lnTo>
                  <a:lnTo>
                    <a:pt x="100571" y="30480"/>
                  </a:lnTo>
                  <a:lnTo>
                    <a:pt x="100571" y="25146"/>
                  </a:lnTo>
                  <a:lnTo>
                    <a:pt x="100571" y="21336"/>
                  </a:lnTo>
                  <a:lnTo>
                    <a:pt x="100571" y="0"/>
                  </a:lnTo>
                  <a:close/>
                </a:path>
              </a:pathLst>
            </a:custGeom>
            <a:solidFill>
              <a:srgbClr val="000000"/>
            </a:solidFill>
          </p:spPr>
          <p:txBody>
            <a:bodyPr wrap="square" lIns="0" tIns="0" rIns="0" bIns="0" rtlCol="0"/>
            <a:lstStyle/>
            <a:p>
              <a:endParaRPr/>
            </a:p>
          </p:txBody>
        </p:sp>
        <p:pic>
          <p:nvPicPr>
            <p:cNvPr id="19" name="object 19"/>
            <p:cNvPicPr/>
            <p:nvPr/>
          </p:nvPicPr>
          <p:blipFill>
            <a:blip r:embed="rId7" cstate="print"/>
            <a:stretch>
              <a:fillRect/>
            </a:stretch>
          </p:blipFill>
          <p:spPr>
            <a:xfrm>
              <a:off x="5260492" y="1090244"/>
              <a:ext cx="699401" cy="109702"/>
            </a:xfrm>
            <a:prstGeom prst="rect">
              <a:avLst/>
            </a:prstGeom>
          </p:spPr>
        </p:pic>
        <p:sp>
          <p:nvSpPr>
            <p:cNvPr id="20" name="object 20"/>
            <p:cNvSpPr/>
            <p:nvPr/>
          </p:nvSpPr>
          <p:spPr>
            <a:xfrm>
              <a:off x="6668427" y="1634222"/>
              <a:ext cx="59690" cy="44450"/>
            </a:xfrm>
            <a:custGeom>
              <a:avLst/>
              <a:gdLst/>
              <a:ahLst/>
              <a:cxnLst/>
              <a:rect l="l" t="t" r="r" b="b"/>
              <a:pathLst>
                <a:path w="59690" h="44450">
                  <a:moveTo>
                    <a:pt x="32766" y="10655"/>
                  </a:moveTo>
                  <a:lnTo>
                    <a:pt x="30480" y="10655"/>
                  </a:lnTo>
                  <a:lnTo>
                    <a:pt x="30480" y="5321"/>
                  </a:lnTo>
                  <a:lnTo>
                    <a:pt x="28956" y="5321"/>
                  </a:lnTo>
                  <a:lnTo>
                    <a:pt x="28956" y="3048"/>
                  </a:lnTo>
                  <a:lnTo>
                    <a:pt x="25146" y="3048"/>
                  </a:lnTo>
                  <a:lnTo>
                    <a:pt x="25146" y="1524"/>
                  </a:lnTo>
                  <a:lnTo>
                    <a:pt x="22098" y="1524"/>
                  </a:lnTo>
                  <a:lnTo>
                    <a:pt x="22098" y="0"/>
                  </a:lnTo>
                  <a:lnTo>
                    <a:pt x="11430" y="0"/>
                  </a:lnTo>
                  <a:lnTo>
                    <a:pt x="11430" y="1524"/>
                  </a:lnTo>
                  <a:lnTo>
                    <a:pt x="5334" y="1524"/>
                  </a:lnTo>
                  <a:lnTo>
                    <a:pt x="5334" y="3048"/>
                  </a:lnTo>
                  <a:lnTo>
                    <a:pt x="3810" y="3048"/>
                  </a:lnTo>
                  <a:lnTo>
                    <a:pt x="3810" y="5321"/>
                  </a:lnTo>
                  <a:lnTo>
                    <a:pt x="2286" y="5321"/>
                  </a:lnTo>
                  <a:lnTo>
                    <a:pt x="2286" y="10655"/>
                  </a:lnTo>
                  <a:lnTo>
                    <a:pt x="0" y="10655"/>
                  </a:lnTo>
                  <a:lnTo>
                    <a:pt x="0" y="13703"/>
                  </a:lnTo>
                  <a:lnTo>
                    <a:pt x="2286" y="13703"/>
                  </a:lnTo>
                  <a:lnTo>
                    <a:pt x="2286" y="17513"/>
                  </a:lnTo>
                  <a:lnTo>
                    <a:pt x="3810" y="17513"/>
                  </a:lnTo>
                  <a:lnTo>
                    <a:pt x="3810" y="19037"/>
                  </a:lnTo>
                  <a:lnTo>
                    <a:pt x="5334" y="19037"/>
                  </a:lnTo>
                  <a:lnTo>
                    <a:pt x="5334" y="21323"/>
                  </a:lnTo>
                  <a:lnTo>
                    <a:pt x="9144" y="21323"/>
                  </a:lnTo>
                  <a:lnTo>
                    <a:pt x="9144" y="22847"/>
                  </a:lnTo>
                  <a:lnTo>
                    <a:pt x="16764" y="22847"/>
                  </a:lnTo>
                  <a:lnTo>
                    <a:pt x="16764" y="25133"/>
                  </a:lnTo>
                  <a:lnTo>
                    <a:pt x="22098" y="25133"/>
                  </a:lnTo>
                  <a:lnTo>
                    <a:pt x="22098" y="26657"/>
                  </a:lnTo>
                  <a:lnTo>
                    <a:pt x="25146" y="26657"/>
                  </a:lnTo>
                  <a:lnTo>
                    <a:pt x="25146" y="28181"/>
                  </a:lnTo>
                  <a:lnTo>
                    <a:pt x="27432" y="28181"/>
                  </a:lnTo>
                  <a:lnTo>
                    <a:pt x="27432" y="35801"/>
                  </a:lnTo>
                  <a:lnTo>
                    <a:pt x="25146" y="35801"/>
                  </a:lnTo>
                  <a:lnTo>
                    <a:pt x="25146" y="37325"/>
                  </a:lnTo>
                  <a:lnTo>
                    <a:pt x="23622" y="37325"/>
                  </a:lnTo>
                  <a:lnTo>
                    <a:pt x="23622" y="38849"/>
                  </a:lnTo>
                  <a:lnTo>
                    <a:pt x="11430" y="38849"/>
                  </a:lnTo>
                  <a:lnTo>
                    <a:pt x="11430" y="37325"/>
                  </a:lnTo>
                  <a:lnTo>
                    <a:pt x="7620" y="37325"/>
                  </a:lnTo>
                  <a:lnTo>
                    <a:pt x="7620" y="35801"/>
                  </a:lnTo>
                  <a:lnTo>
                    <a:pt x="5334" y="35801"/>
                  </a:lnTo>
                  <a:lnTo>
                    <a:pt x="5334" y="30467"/>
                  </a:lnTo>
                  <a:lnTo>
                    <a:pt x="0" y="30467"/>
                  </a:lnTo>
                  <a:lnTo>
                    <a:pt x="0" y="37325"/>
                  </a:lnTo>
                  <a:lnTo>
                    <a:pt x="2286" y="37325"/>
                  </a:lnTo>
                  <a:lnTo>
                    <a:pt x="2286" y="38849"/>
                  </a:lnTo>
                  <a:lnTo>
                    <a:pt x="3810" y="38849"/>
                  </a:lnTo>
                  <a:lnTo>
                    <a:pt x="3810" y="41135"/>
                  </a:lnTo>
                  <a:lnTo>
                    <a:pt x="5334" y="41135"/>
                  </a:lnTo>
                  <a:lnTo>
                    <a:pt x="5334" y="42659"/>
                  </a:lnTo>
                  <a:lnTo>
                    <a:pt x="11430" y="42659"/>
                  </a:lnTo>
                  <a:lnTo>
                    <a:pt x="11430" y="44183"/>
                  </a:lnTo>
                  <a:lnTo>
                    <a:pt x="23622" y="44183"/>
                  </a:lnTo>
                  <a:lnTo>
                    <a:pt x="23622" y="42659"/>
                  </a:lnTo>
                  <a:lnTo>
                    <a:pt x="27432" y="42659"/>
                  </a:lnTo>
                  <a:lnTo>
                    <a:pt x="27432" y="41135"/>
                  </a:lnTo>
                  <a:lnTo>
                    <a:pt x="28956" y="41135"/>
                  </a:lnTo>
                  <a:lnTo>
                    <a:pt x="28956" y="38849"/>
                  </a:lnTo>
                  <a:lnTo>
                    <a:pt x="30480" y="38849"/>
                  </a:lnTo>
                  <a:lnTo>
                    <a:pt x="30480" y="37325"/>
                  </a:lnTo>
                  <a:lnTo>
                    <a:pt x="32766" y="37325"/>
                  </a:lnTo>
                  <a:lnTo>
                    <a:pt x="32766" y="25133"/>
                  </a:lnTo>
                  <a:lnTo>
                    <a:pt x="30480" y="25133"/>
                  </a:lnTo>
                  <a:lnTo>
                    <a:pt x="30480" y="22847"/>
                  </a:lnTo>
                  <a:lnTo>
                    <a:pt x="28956" y="22847"/>
                  </a:lnTo>
                  <a:lnTo>
                    <a:pt x="27432" y="21323"/>
                  </a:lnTo>
                  <a:lnTo>
                    <a:pt x="23622" y="21323"/>
                  </a:lnTo>
                  <a:lnTo>
                    <a:pt x="23622" y="19037"/>
                  </a:lnTo>
                  <a:lnTo>
                    <a:pt x="18288" y="19037"/>
                  </a:lnTo>
                  <a:lnTo>
                    <a:pt x="18288" y="17513"/>
                  </a:lnTo>
                  <a:lnTo>
                    <a:pt x="11430" y="17513"/>
                  </a:lnTo>
                  <a:lnTo>
                    <a:pt x="11430" y="15989"/>
                  </a:lnTo>
                  <a:lnTo>
                    <a:pt x="7620" y="15989"/>
                  </a:lnTo>
                  <a:lnTo>
                    <a:pt x="7620" y="12179"/>
                  </a:lnTo>
                  <a:lnTo>
                    <a:pt x="5334" y="12179"/>
                  </a:lnTo>
                  <a:lnTo>
                    <a:pt x="5334" y="10655"/>
                  </a:lnTo>
                  <a:lnTo>
                    <a:pt x="7620" y="10655"/>
                  </a:lnTo>
                  <a:lnTo>
                    <a:pt x="7620" y="6845"/>
                  </a:lnTo>
                  <a:lnTo>
                    <a:pt x="11430" y="6845"/>
                  </a:lnTo>
                  <a:lnTo>
                    <a:pt x="11430" y="5321"/>
                  </a:lnTo>
                  <a:lnTo>
                    <a:pt x="22098" y="5321"/>
                  </a:lnTo>
                  <a:lnTo>
                    <a:pt x="22098" y="6845"/>
                  </a:lnTo>
                  <a:lnTo>
                    <a:pt x="23622" y="6845"/>
                  </a:lnTo>
                  <a:lnTo>
                    <a:pt x="23622" y="8369"/>
                  </a:lnTo>
                  <a:lnTo>
                    <a:pt x="25146" y="8369"/>
                  </a:lnTo>
                  <a:lnTo>
                    <a:pt x="25146" y="10655"/>
                  </a:lnTo>
                  <a:lnTo>
                    <a:pt x="27432" y="10655"/>
                  </a:lnTo>
                  <a:lnTo>
                    <a:pt x="27432" y="13703"/>
                  </a:lnTo>
                  <a:lnTo>
                    <a:pt x="32766" y="12179"/>
                  </a:lnTo>
                  <a:lnTo>
                    <a:pt x="32766" y="10655"/>
                  </a:lnTo>
                  <a:close/>
                </a:path>
                <a:path w="59690" h="44450">
                  <a:moveTo>
                    <a:pt x="59423" y="0"/>
                  </a:moveTo>
                  <a:lnTo>
                    <a:pt x="55626" y="0"/>
                  </a:lnTo>
                  <a:lnTo>
                    <a:pt x="55626" y="1524"/>
                  </a:lnTo>
                  <a:lnTo>
                    <a:pt x="54102" y="1524"/>
                  </a:lnTo>
                  <a:lnTo>
                    <a:pt x="54102" y="3048"/>
                  </a:lnTo>
                  <a:lnTo>
                    <a:pt x="52578" y="3048"/>
                  </a:lnTo>
                  <a:lnTo>
                    <a:pt x="52578" y="5321"/>
                  </a:lnTo>
                  <a:lnTo>
                    <a:pt x="50292" y="5321"/>
                  </a:lnTo>
                  <a:lnTo>
                    <a:pt x="50292" y="6845"/>
                  </a:lnTo>
                  <a:lnTo>
                    <a:pt x="48768" y="6845"/>
                  </a:lnTo>
                  <a:lnTo>
                    <a:pt x="48768" y="8369"/>
                  </a:lnTo>
                  <a:lnTo>
                    <a:pt x="47244" y="8369"/>
                  </a:lnTo>
                  <a:lnTo>
                    <a:pt x="47244" y="10655"/>
                  </a:lnTo>
                  <a:lnTo>
                    <a:pt x="43434" y="10655"/>
                  </a:lnTo>
                  <a:lnTo>
                    <a:pt x="43434" y="15989"/>
                  </a:lnTo>
                  <a:lnTo>
                    <a:pt x="47244" y="15989"/>
                  </a:lnTo>
                  <a:lnTo>
                    <a:pt x="47244" y="13703"/>
                  </a:lnTo>
                  <a:lnTo>
                    <a:pt x="48768" y="13703"/>
                  </a:lnTo>
                  <a:lnTo>
                    <a:pt x="48768" y="12179"/>
                  </a:lnTo>
                  <a:lnTo>
                    <a:pt x="52578" y="12179"/>
                  </a:lnTo>
                  <a:lnTo>
                    <a:pt x="52578" y="10655"/>
                  </a:lnTo>
                  <a:lnTo>
                    <a:pt x="54102" y="10655"/>
                  </a:lnTo>
                  <a:lnTo>
                    <a:pt x="54102" y="42659"/>
                  </a:lnTo>
                  <a:lnTo>
                    <a:pt x="59423" y="42659"/>
                  </a:lnTo>
                  <a:lnTo>
                    <a:pt x="59423" y="0"/>
                  </a:lnTo>
                  <a:close/>
                </a:path>
              </a:pathLst>
            </a:custGeom>
            <a:solidFill>
              <a:srgbClr val="000000"/>
            </a:solidFill>
          </p:spPr>
          <p:txBody>
            <a:bodyPr wrap="square" lIns="0" tIns="0" rIns="0" bIns="0" rtlCol="0"/>
            <a:lstStyle/>
            <a:p>
              <a:endParaRPr/>
            </a:p>
          </p:txBody>
        </p:sp>
      </p:grpSp>
      <p:grpSp>
        <p:nvGrpSpPr>
          <p:cNvPr id="21" name="object 21"/>
          <p:cNvGrpSpPr/>
          <p:nvPr/>
        </p:nvGrpSpPr>
        <p:grpSpPr>
          <a:xfrm>
            <a:off x="9549409" y="3285491"/>
            <a:ext cx="2804160" cy="1792605"/>
            <a:chOff x="4494809" y="3285490"/>
            <a:chExt cx="2804160" cy="1792605"/>
          </a:xfrm>
        </p:grpSpPr>
        <p:sp>
          <p:nvSpPr>
            <p:cNvPr id="22" name="object 22"/>
            <p:cNvSpPr/>
            <p:nvPr/>
          </p:nvSpPr>
          <p:spPr>
            <a:xfrm>
              <a:off x="4494809" y="3285489"/>
              <a:ext cx="2733040" cy="1179195"/>
            </a:xfrm>
            <a:custGeom>
              <a:avLst/>
              <a:gdLst/>
              <a:ahLst/>
              <a:cxnLst/>
              <a:rect l="l" t="t" r="r" b="b"/>
              <a:pathLst>
                <a:path w="2733040" h="1179195">
                  <a:moveTo>
                    <a:pt x="287223" y="402590"/>
                  </a:moveTo>
                  <a:lnTo>
                    <a:pt x="138658" y="402590"/>
                  </a:lnTo>
                  <a:lnTo>
                    <a:pt x="138658" y="407670"/>
                  </a:lnTo>
                  <a:lnTo>
                    <a:pt x="138658" y="415290"/>
                  </a:lnTo>
                  <a:lnTo>
                    <a:pt x="208749" y="415290"/>
                  </a:lnTo>
                  <a:lnTo>
                    <a:pt x="208749" y="1179080"/>
                  </a:lnTo>
                  <a:lnTo>
                    <a:pt x="216369" y="1179080"/>
                  </a:lnTo>
                  <a:lnTo>
                    <a:pt x="220941" y="1179080"/>
                  </a:lnTo>
                  <a:lnTo>
                    <a:pt x="220941" y="415290"/>
                  </a:lnTo>
                  <a:lnTo>
                    <a:pt x="287223" y="415290"/>
                  </a:lnTo>
                  <a:lnTo>
                    <a:pt x="287223" y="407670"/>
                  </a:lnTo>
                  <a:lnTo>
                    <a:pt x="287223" y="402590"/>
                  </a:lnTo>
                  <a:close/>
                </a:path>
                <a:path w="2733040" h="1179195">
                  <a:moveTo>
                    <a:pt x="2732836" y="0"/>
                  </a:moveTo>
                  <a:lnTo>
                    <a:pt x="0" y="0"/>
                  </a:lnTo>
                  <a:lnTo>
                    <a:pt x="0" y="6350"/>
                  </a:lnTo>
                  <a:lnTo>
                    <a:pt x="0" y="11430"/>
                  </a:lnTo>
                  <a:lnTo>
                    <a:pt x="208749" y="11430"/>
                  </a:lnTo>
                  <a:lnTo>
                    <a:pt x="208749" y="331470"/>
                  </a:lnTo>
                  <a:lnTo>
                    <a:pt x="138658" y="331470"/>
                  </a:lnTo>
                  <a:lnTo>
                    <a:pt x="138658" y="339090"/>
                  </a:lnTo>
                  <a:lnTo>
                    <a:pt x="138658" y="344170"/>
                  </a:lnTo>
                  <a:lnTo>
                    <a:pt x="287223" y="344170"/>
                  </a:lnTo>
                  <a:lnTo>
                    <a:pt x="287223" y="339090"/>
                  </a:lnTo>
                  <a:lnTo>
                    <a:pt x="287223" y="331470"/>
                  </a:lnTo>
                  <a:lnTo>
                    <a:pt x="220941" y="331470"/>
                  </a:lnTo>
                  <a:lnTo>
                    <a:pt x="220941" y="11430"/>
                  </a:lnTo>
                  <a:lnTo>
                    <a:pt x="501307" y="11430"/>
                  </a:lnTo>
                  <a:lnTo>
                    <a:pt x="501307" y="331470"/>
                  </a:lnTo>
                  <a:lnTo>
                    <a:pt x="425881" y="331470"/>
                  </a:lnTo>
                  <a:lnTo>
                    <a:pt x="425881" y="339090"/>
                  </a:lnTo>
                  <a:lnTo>
                    <a:pt x="425881" y="344170"/>
                  </a:lnTo>
                  <a:lnTo>
                    <a:pt x="574446" y="344170"/>
                  </a:lnTo>
                  <a:lnTo>
                    <a:pt x="574446" y="339090"/>
                  </a:lnTo>
                  <a:lnTo>
                    <a:pt x="574446" y="331470"/>
                  </a:lnTo>
                  <a:lnTo>
                    <a:pt x="511213" y="331470"/>
                  </a:lnTo>
                  <a:lnTo>
                    <a:pt x="511213" y="11430"/>
                  </a:lnTo>
                  <a:lnTo>
                    <a:pt x="1074242" y="11430"/>
                  </a:lnTo>
                  <a:lnTo>
                    <a:pt x="1074242" y="331470"/>
                  </a:lnTo>
                  <a:lnTo>
                    <a:pt x="1005674" y="331470"/>
                  </a:lnTo>
                  <a:lnTo>
                    <a:pt x="1005674" y="339090"/>
                  </a:lnTo>
                  <a:lnTo>
                    <a:pt x="1005674" y="344170"/>
                  </a:lnTo>
                  <a:lnTo>
                    <a:pt x="1083894" y="344170"/>
                  </a:lnTo>
                  <a:lnTo>
                    <a:pt x="1045044" y="402590"/>
                  </a:lnTo>
                  <a:lnTo>
                    <a:pt x="1005674" y="402590"/>
                  </a:lnTo>
                  <a:lnTo>
                    <a:pt x="1005674" y="407670"/>
                  </a:lnTo>
                  <a:lnTo>
                    <a:pt x="1005674" y="415290"/>
                  </a:lnTo>
                  <a:lnTo>
                    <a:pt x="1036599" y="415290"/>
                  </a:lnTo>
                  <a:lnTo>
                    <a:pt x="1007960" y="458355"/>
                  </a:lnTo>
                  <a:lnTo>
                    <a:pt x="1013282" y="460641"/>
                  </a:lnTo>
                  <a:lnTo>
                    <a:pt x="1017854" y="463689"/>
                  </a:lnTo>
                  <a:lnTo>
                    <a:pt x="1049896" y="415290"/>
                  </a:lnTo>
                  <a:lnTo>
                    <a:pt x="1154239" y="415290"/>
                  </a:lnTo>
                  <a:lnTo>
                    <a:pt x="1154239" y="407670"/>
                  </a:lnTo>
                  <a:lnTo>
                    <a:pt x="1154239" y="402590"/>
                  </a:lnTo>
                  <a:lnTo>
                    <a:pt x="1058303" y="402590"/>
                  </a:lnTo>
                  <a:lnTo>
                    <a:pt x="1096987" y="344170"/>
                  </a:lnTo>
                  <a:lnTo>
                    <a:pt x="1154239" y="344170"/>
                  </a:lnTo>
                  <a:lnTo>
                    <a:pt x="1154239" y="339090"/>
                  </a:lnTo>
                  <a:lnTo>
                    <a:pt x="1154239" y="331470"/>
                  </a:lnTo>
                  <a:lnTo>
                    <a:pt x="1105408" y="331470"/>
                  </a:lnTo>
                  <a:lnTo>
                    <a:pt x="1129855" y="294551"/>
                  </a:lnTo>
                  <a:lnTo>
                    <a:pt x="1119949" y="289979"/>
                  </a:lnTo>
                  <a:lnTo>
                    <a:pt x="1092352" y="331470"/>
                  </a:lnTo>
                  <a:lnTo>
                    <a:pt x="1083386" y="331470"/>
                  </a:lnTo>
                  <a:lnTo>
                    <a:pt x="1083386" y="11430"/>
                  </a:lnTo>
                  <a:lnTo>
                    <a:pt x="1361465" y="11430"/>
                  </a:lnTo>
                  <a:lnTo>
                    <a:pt x="1361465" y="334010"/>
                  </a:lnTo>
                  <a:lnTo>
                    <a:pt x="1288326" y="334010"/>
                  </a:lnTo>
                  <a:lnTo>
                    <a:pt x="1288326" y="339090"/>
                  </a:lnTo>
                  <a:lnTo>
                    <a:pt x="1288326" y="346710"/>
                  </a:lnTo>
                  <a:lnTo>
                    <a:pt x="1372870" y="346710"/>
                  </a:lnTo>
                  <a:lnTo>
                    <a:pt x="1332928" y="405130"/>
                  </a:lnTo>
                  <a:lnTo>
                    <a:pt x="1288326" y="405130"/>
                  </a:lnTo>
                  <a:lnTo>
                    <a:pt x="1288326" y="410210"/>
                  </a:lnTo>
                  <a:lnTo>
                    <a:pt x="1288326" y="415290"/>
                  </a:lnTo>
                  <a:lnTo>
                    <a:pt x="1325981" y="415290"/>
                  </a:lnTo>
                  <a:lnTo>
                    <a:pt x="1292898" y="463689"/>
                  </a:lnTo>
                  <a:lnTo>
                    <a:pt x="1298232" y="465975"/>
                  </a:lnTo>
                  <a:lnTo>
                    <a:pt x="1302804" y="468261"/>
                  </a:lnTo>
                  <a:lnTo>
                    <a:pt x="1338795" y="415290"/>
                  </a:lnTo>
                  <a:lnTo>
                    <a:pt x="1436890" y="415290"/>
                  </a:lnTo>
                  <a:lnTo>
                    <a:pt x="1436890" y="410210"/>
                  </a:lnTo>
                  <a:lnTo>
                    <a:pt x="1436890" y="405130"/>
                  </a:lnTo>
                  <a:lnTo>
                    <a:pt x="1345704" y="405130"/>
                  </a:lnTo>
                  <a:lnTo>
                    <a:pt x="1385404" y="346710"/>
                  </a:lnTo>
                  <a:lnTo>
                    <a:pt x="1436890" y="346710"/>
                  </a:lnTo>
                  <a:lnTo>
                    <a:pt x="1436890" y="339090"/>
                  </a:lnTo>
                  <a:lnTo>
                    <a:pt x="1436890" y="334010"/>
                  </a:lnTo>
                  <a:lnTo>
                    <a:pt x="1394040" y="334010"/>
                  </a:lnTo>
                  <a:lnTo>
                    <a:pt x="1422412" y="292265"/>
                  </a:lnTo>
                  <a:lnTo>
                    <a:pt x="1414792" y="285407"/>
                  </a:lnTo>
                  <a:lnTo>
                    <a:pt x="1381556" y="334010"/>
                  </a:lnTo>
                  <a:lnTo>
                    <a:pt x="1373657" y="334010"/>
                  </a:lnTo>
                  <a:lnTo>
                    <a:pt x="1373657" y="11430"/>
                  </a:lnTo>
                  <a:lnTo>
                    <a:pt x="1648688" y="11430"/>
                  </a:lnTo>
                  <a:lnTo>
                    <a:pt x="1648688" y="331470"/>
                  </a:lnTo>
                  <a:lnTo>
                    <a:pt x="1577835" y="331470"/>
                  </a:lnTo>
                  <a:lnTo>
                    <a:pt x="1577835" y="339090"/>
                  </a:lnTo>
                  <a:lnTo>
                    <a:pt x="1577835" y="344170"/>
                  </a:lnTo>
                  <a:lnTo>
                    <a:pt x="1726399" y="344170"/>
                  </a:lnTo>
                  <a:lnTo>
                    <a:pt x="1726399" y="339090"/>
                  </a:lnTo>
                  <a:lnTo>
                    <a:pt x="1726399" y="331470"/>
                  </a:lnTo>
                  <a:lnTo>
                    <a:pt x="1660880" y="331470"/>
                  </a:lnTo>
                  <a:lnTo>
                    <a:pt x="1660880" y="11430"/>
                  </a:lnTo>
                  <a:lnTo>
                    <a:pt x="1938959" y="11430"/>
                  </a:lnTo>
                  <a:lnTo>
                    <a:pt x="1938959" y="331470"/>
                  </a:lnTo>
                  <a:lnTo>
                    <a:pt x="1862772" y="331470"/>
                  </a:lnTo>
                  <a:lnTo>
                    <a:pt x="1862772" y="339090"/>
                  </a:lnTo>
                  <a:lnTo>
                    <a:pt x="1862772" y="344170"/>
                  </a:lnTo>
                  <a:lnTo>
                    <a:pt x="2011324" y="344170"/>
                  </a:lnTo>
                  <a:lnTo>
                    <a:pt x="2011324" y="339090"/>
                  </a:lnTo>
                  <a:lnTo>
                    <a:pt x="2011324" y="331470"/>
                  </a:lnTo>
                  <a:lnTo>
                    <a:pt x="1951151" y="331470"/>
                  </a:lnTo>
                  <a:lnTo>
                    <a:pt x="1951151" y="11430"/>
                  </a:lnTo>
                  <a:lnTo>
                    <a:pt x="2515705" y="11430"/>
                  </a:lnTo>
                  <a:lnTo>
                    <a:pt x="2515705" y="331470"/>
                  </a:lnTo>
                  <a:lnTo>
                    <a:pt x="2442565" y="331470"/>
                  </a:lnTo>
                  <a:lnTo>
                    <a:pt x="2442565" y="339090"/>
                  </a:lnTo>
                  <a:lnTo>
                    <a:pt x="2442565" y="344170"/>
                  </a:lnTo>
                  <a:lnTo>
                    <a:pt x="2591130" y="344170"/>
                  </a:lnTo>
                  <a:lnTo>
                    <a:pt x="2591130" y="339090"/>
                  </a:lnTo>
                  <a:lnTo>
                    <a:pt x="2591130" y="331470"/>
                  </a:lnTo>
                  <a:lnTo>
                    <a:pt x="2527897" y="331470"/>
                  </a:lnTo>
                  <a:lnTo>
                    <a:pt x="2527897" y="11430"/>
                  </a:lnTo>
                  <a:lnTo>
                    <a:pt x="2732836" y="11430"/>
                  </a:lnTo>
                  <a:lnTo>
                    <a:pt x="2732836" y="6350"/>
                  </a:lnTo>
                  <a:lnTo>
                    <a:pt x="2732836" y="0"/>
                  </a:lnTo>
                  <a:close/>
                </a:path>
              </a:pathLst>
            </a:custGeom>
            <a:solidFill>
              <a:srgbClr val="000000"/>
            </a:solidFill>
          </p:spPr>
          <p:txBody>
            <a:bodyPr wrap="square" lIns="0" tIns="0" rIns="0" bIns="0" rtlCol="0"/>
            <a:lstStyle/>
            <a:p>
              <a:endParaRPr/>
            </a:p>
          </p:txBody>
        </p:sp>
        <p:pic>
          <p:nvPicPr>
            <p:cNvPr id="23" name="object 23"/>
            <p:cNvPicPr/>
            <p:nvPr/>
          </p:nvPicPr>
          <p:blipFill>
            <a:blip r:embed="rId8" cstate="print"/>
            <a:stretch>
              <a:fillRect/>
            </a:stretch>
          </p:blipFill>
          <p:spPr>
            <a:xfrm>
              <a:off x="4589284" y="4456950"/>
              <a:ext cx="248361" cy="249135"/>
            </a:xfrm>
            <a:prstGeom prst="rect">
              <a:avLst/>
            </a:prstGeom>
          </p:spPr>
        </p:pic>
        <p:sp>
          <p:nvSpPr>
            <p:cNvPr id="24" name="object 24"/>
            <p:cNvSpPr/>
            <p:nvPr/>
          </p:nvSpPr>
          <p:spPr>
            <a:xfrm>
              <a:off x="4564900" y="4701514"/>
              <a:ext cx="2733675" cy="272415"/>
            </a:xfrm>
            <a:custGeom>
              <a:avLst/>
              <a:gdLst/>
              <a:ahLst/>
              <a:cxnLst/>
              <a:rect l="l" t="t" r="r" b="b"/>
              <a:pathLst>
                <a:path w="2733675" h="272414">
                  <a:moveTo>
                    <a:pt x="2733598" y="261645"/>
                  </a:moveTo>
                  <a:lnTo>
                    <a:pt x="153898" y="261645"/>
                  </a:lnTo>
                  <a:lnTo>
                    <a:pt x="153898" y="0"/>
                  </a:lnTo>
                  <a:lnTo>
                    <a:pt x="141706" y="0"/>
                  </a:lnTo>
                  <a:lnTo>
                    <a:pt x="141706" y="261645"/>
                  </a:lnTo>
                  <a:lnTo>
                    <a:pt x="0" y="261645"/>
                  </a:lnTo>
                  <a:lnTo>
                    <a:pt x="0" y="265455"/>
                  </a:lnTo>
                  <a:lnTo>
                    <a:pt x="0" y="271805"/>
                  </a:lnTo>
                  <a:lnTo>
                    <a:pt x="2733598" y="271805"/>
                  </a:lnTo>
                  <a:lnTo>
                    <a:pt x="2733598" y="265455"/>
                  </a:lnTo>
                  <a:lnTo>
                    <a:pt x="2733598" y="261645"/>
                  </a:lnTo>
                  <a:close/>
                </a:path>
              </a:pathLst>
            </a:custGeom>
            <a:solidFill>
              <a:srgbClr val="000000"/>
            </a:solidFill>
          </p:spPr>
          <p:txBody>
            <a:bodyPr wrap="square" lIns="0" tIns="0" rIns="0" bIns="0" rtlCol="0"/>
            <a:lstStyle/>
            <a:p>
              <a:endParaRPr/>
            </a:p>
          </p:txBody>
        </p:sp>
        <p:pic>
          <p:nvPicPr>
            <p:cNvPr id="25" name="object 25"/>
            <p:cNvPicPr/>
            <p:nvPr/>
          </p:nvPicPr>
          <p:blipFill>
            <a:blip r:embed="rId9" cstate="print"/>
            <a:stretch>
              <a:fillRect/>
            </a:stretch>
          </p:blipFill>
          <p:spPr>
            <a:xfrm>
              <a:off x="4879555" y="4456950"/>
              <a:ext cx="248361" cy="249135"/>
            </a:xfrm>
            <a:prstGeom prst="rect">
              <a:avLst/>
            </a:prstGeom>
          </p:spPr>
        </p:pic>
        <p:sp>
          <p:nvSpPr>
            <p:cNvPr id="26" name="object 26"/>
            <p:cNvSpPr/>
            <p:nvPr/>
          </p:nvSpPr>
          <p:spPr>
            <a:xfrm>
              <a:off x="4996116" y="4701514"/>
              <a:ext cx="10160" cy="266065"/>
            </a:xfrm>
            <a:custGeom>
              <a:avLst/>
              <a:gdLst/>
              <a:ahLst/>
              <a:cxnLst/>
              <a:rect l="l" t="t" r="r" b="b"/>
              <a:pathLst>
                <a:path w="10160" h="266064">
                  <a:moveTo>
                    <a:pt x="9906" y="0"/>
                  </a:moveTo>
                  <a:lnTo>
                    <a:pt x="0" y="0"/>
                  </a:lnTo>
                  <a:lnTo>
                    <a:pt x="0" y="265899"/>
                  </a:lnTo>
                  <a:lnTo>
                    <a:pt x="5334" y="265899"/>
                  </a:lnTo>
                  <a:lnTo>
                    <a:pt x="9906" y="265899"/>
                  </a:lnTo>
                  <a:lnTo>
                    <a:pt x="9906" y="0"/>
                  </a:lnTo>
                  <a:close/>
                </a:path>
              </a:pathLst>
            </a:custGeom>
            <a:solidFill>
              <a:srgbClr val="000000"/>
            </a:solidFill>
          </p:spPr>
          <p:txBody>
            <a:bodyPr wrap="square" lIns="0" tIns="0" rIns="0" bIns="0" rtlCol="0"/>
            <a:lstStyle/>
            <a:p>
              <a:endParaRPr/>
            </a:p>
          </p:txBody>
        </p:sp>
        <p:pic>
          <p:nvPicPr>
            <p:cNvPr id="27" name="object 27"/>
            <p:cNvPicPr/>
            <p:nvPr/>
          </p:nvPicPr>
          <p:blipFill>
            <a:blip r:embed="rId10" cstate="print"/>
            <a:stretch>
              <a:fillRect/>
            </a:stretch>
          </p:blipFill>
          <p:spPr>
            <a:xfrm>
              <a:off x="5447144" y="4464570"/>
              <a:ext cx="248373" cy="249135"/>
            </a:xfrm>
            <a:prstGeom prst="rect">
              <a:avLst/>
            </a:prstGeom>
          </p:spPr>
        </p:pic>
        <p:sp>
          <p:nvSpPr>
            <p:cNvPr id="28" name="object 28"/>
            <p:cNvSpPr/>
            <p:nvPr/>
          </p:nvSpPr>
          <p:spPr>
            <a:xfrm>
              <a:off x="5563717" y="4711420"/>
              <a:ext cx="12700" cy="264160"/>
            </a:xfrm>
            <a:custGeom>
              <a:avLst/>
              <a:gdLst/>
              <a:ahLst/>
              <a:cxnLst/>
              <a:rect l="l" t="t" r="r" b="b"/>
              <a:pathLst>
                <a:path w="12700" h="264160">
                  <a:moveTo>
                    <a:pt x="12191" y="0"/>
                  </a:moveTo>
                  <a:lnTo>
                    <a:pt x="0" y="0"/>
                  </a:lnTo>
                  <a:lnTo>
                    <a:pt x="0" y="263613"/>
                  </a:lnTo>
                  <a:lnTo>
                    <a:pt x="7619" y="263613"/>
                  </a:lnTo>
                  <a:lnTo>
                    <a:pt x="12191" y="263613"/>
                  </a:lnTo>
                  <a:lnTo>
                    <a:pt x="12191" y="0"/>
                  </a:lnTo>
                  <a:close/>
                </a:path>
              </a:pathLst>
            </a:custGeom>
            <a:solidFill>
              <a:srgbClr val="000000"/>
            </a:solidFill>
          </p:spPr>
          <p:txBody>
            <a:bodyPr wrap="square" lIns="0" tIns="0" rIns="0" bIns="0" rtlCol="0"/>
            <a:lstStyle/>
            <a:p>
              <a:endParaRPr/>
            </a:p>
          </p:txBody>
        </p:sp>
        <p:pic>
          <p:nvPicPr>
            <p:cNvPr id="29" name="object 29"/>
            <p:cNvPicPr/>
            <p:nvPr/>
          </p:nvPicPr>
          <p:blipFill>
            <a:blip r:embed="rId11" cstate="print"/>
            <a:stretch>
              <a:fillRect/>
            </a:stretch>
          </p:blipFill>
          <p:spPr>
            <a:xfrm>
              <a:off x="6314160" y="4459236"/>
              <a:ext cx="248373" cy="249135"/>
            </a:xfrm>
            <a:prstGeom prst="rect">
              <a:avLst/>
            </a:prstGeom>
          </p:spPr>
        </p:pic>
        <p:sp>
          <p:nvSpPr>
            <p:cNvPr id="30" name="object 30"/>
            <p:cNvSpPr/>
            <p:nvPr/>
          </p:nvSpPr>
          <p:spPr>
            <a:xfrm>
              <a:off x="6430721" y="4706086"/>
              <a:ext cx="10160" cy="266700"/>
            </a:xfrm>
            <a:custGeom>
              <a:avLst/>
              <a:gdLst/>
              <a:ahLst/>
              <a:cxnLst/>
              <a:rect l="l" t="t" r="r" b="b"/>
              <a:pathLst>
                <a:path w="10160" h="266700">
                  <a:moveTo>
                    <a:pt x="9906" y="0"/>
                  </a:moveTo>
                  <a:lnTo>
                    <a:pt x="0" y="0"/>
                  </a:lnTo>
                  <a:lnTo>
                    <a:pt x="0" y="266661"/>
                  </a:lnTo>
                  <a:lnTo>
                    <a:pt x="5334" y="266661"/>
                  </a:lnTo>
                  <a:lnTo>
                    <a:pt x="9906" y="266661"/>
                  </a:lnTo>
                  <a:lnTo>
                    <a:pt x="9906" y="0"/>
                  </a:lnTo>
                  <a:close/>
                </a:path>
              </a:pathLst>
            </a:custGeom>
            <a:solidFill>
              <a:srgbClr val="000000"/>
            </a:solidFill>
          </p:spPr>
          <p:txBody>
            <a:bodyPr wrap="square" lIns="0" tIns="0" rIns="0" bIns="0" rtlCol="0"/>
            <a:lstStyle/>
            <a:p>
              <a:endParaRPr/>
            </a:p>
          </p:txBody>
        </p:sp>
        <p:pic>
          <p:nvPicPr>
            <p:cNvPr id="31" name="object 31"/>
            <p:cNvPicPr/>
            <p:nvPr/>
          </p:nvPicPr>
          <p:blipFill>
            <a:blip r:embed="rId12" cstate="print"/>
            <a:stretch>
              <a:fillRect/>
            </a:stretch>
          </p:blipFill>
          <p:spPr>
            <a:xfrm>
              <a:off x="6023889" y="4469142"/>
              <a:ext cx="249123" cy="249135"/>
            </a:xfrm>
            <a:prstGeom prst="rect">
              <a:avLst/>
            </a:prstGeom>
          </p:spPr>
        </p:pic>
        <p:sp>
          <p:nvSpPr>
            <p:cNvPr id="32" name="object 32"/>
            <p:cNvSpPr/>
            <p:nvPr/>
          </p:nvSpPr>
          <p:spPr>
            <a:xfrm>
              <a:off x="6141211" y="4713706"/>
              <a:ext cx="12700" cy="266065"/>
            </a:xfrm>
            <a:custGeom>
              <a:avLst/>
              <a:gdLst/>
              <a:ahLst/>
              <a:cxnLst/>
              <a:rect l="l" t="t" r="r" b="b"/>
              <a:pathLst>
                <a:path w="12700" h="266064">
                  <a:moveTo>
                    <a:pt x="12191" y="0"/>
                  </a:moveTo>
                  <a:lnTo>
                    <a:pt x="0" y="0"/>
                  </a:lnTo>
                  <a:lnTo>
                    <a:pt x="0" y="265899"/>
                  </a:lnTo>
                  <a:lnTo>
                    <a:pt x="6858" y="265899"/>
                  </a:lnTo>
                  <a:lnTo>
                    <a:pt x="12191" y="265899"/>
                  </a:lnTo>
                  <a:lnTo>
                    <a:pt x="12191" y="0"/>
                  </a:lnTo>
                  <a:close/>
                </a:path>
              </a:pathLst>
            </a:custGeom>
            <a:solidFill>
              <a:srgbClr val="000000"/>
            </a:solidFill>
          </p:spPr>
          <p:txBody>
            <a:bodyPr wrap="square" lIns="0" tIns="0" rIns="0" bIns="0" rtlCol="0"/>
            <a:lstStyle/>
            <a:p>
              <a:endParaRPr/>
            </a:p>
          </p:txBody>
        </p:sp>
        <p:pic>
          <p:nvPicPr>
            <p:cNvPr id="33" name="object 33"/>
            <p:cNvPicPr/>
            <p:nvPr/>
          </p:nvPicPr>
          <p:blipFill>
            <a:blip r:embed="rId13" cstate="print"/>
            <a:stretch>
              <a:fillRect/>
            </a:stretch>
          </p:blipFill>
          <p:spPr>
            <a:xfrm>
              <a:off x="6900798" y="4469142"/>
              <a:ext cx="249135" cy="249135"/>
            </a:xfrm>
            <a:prstGeom prst="rect">
              <a:avLst/>
            </a:prstGeom>
          </p:spPr>
        </p:pic>
        <p:sp>
          <p:nvSpPr>
            <p:cNvPr id="34" name="object 34"/>
            <p:cNvSpPr/>
            <p:nvPr/>
          </p:nvSpPr>
          <p:spPr>
            <a:xfrm>
              <a:off x="7020420" y="4713706"/>
              <a:ext cx="10160" cy="266065"/>
            </a:xfrm>
            <a:custGeom>
              <a:avLst/>
              <a:gdLst/>
              <a:ahLst/>
              <a:cxnLst/>
              <a:rect l="l" t="t" r="r" b="b"/>
              <a:pathLst>
                <a:path w="10159" h="266064">
                  <a:moveTo>
                    <a:pt x="9893" y="0"/>
                  </a:moveTo>
                  <a:lnTo>
                    <a:pt x="0" y="0"/>
                  </a:lnTo>
                  <a:lnTo>
                    <a:pt x="0" y="265899"/>
                  </a:lnTo>
                  <a:lnTo>
                    <a:pt x="4572" y="265899"/>
                  </a:lnTo>
                  <a:lnTo>
                    <a:pt x="9893" y="265899"/>
                  </a:lnTo>
                  <a:lnTo>
                    <a:pt x="9893" y="0"/>
                  </a:lnTo>
                  <a:close/>
                </a:path>
              </a:pathLst>
            </a:custGeom>
            <a:solidFill>
              <a:srgbClr val="000000"/>
            </a:solidFill>
          </p:spPr>
          <p:txBody>
            <a:bodyPr wrap="square" lIns="0" tIns="0" rIns="0" bIns="0" rtlCol="0"/>
            <a:lstStyle/>
            <a:p>
              <a:endParaRPr/>
            </a:p>
          </p:txBody>
        </p:sp>
        <p:pic>
          <p:nvPicPr>
            <p:cNvPr id="35" name="object 35"/>
            <p:cNvPicPr/>
            <p:nvPr/>
          </p:nvPicPr>
          <p:blipFill>
            <a:blip r:embed="rId14" cstate="print"/>
            <a:stretch>
              <a:fillRect/>
            </a:stretch>
          </p:blipFill>
          <p:spPr>
            <a:xfrm>
              <a:off x="6613575" y="4456950"/>
              <a:ext cx="248373" cy="249135"/>
            </a:xfrm>
            <a:prstGeom prst="rect">
              <a:avLst/>
            </a:prstGeom>
          </p:spPr>
        </p:pic>
        <p:sp>
          <p:nvSpPr>
            <p:cNvPr id="36" name="object 36"/>
            <p:cNvSpPr/>
            <p:nvPr/>
          </p:nvSpPr>
          <p:spPr>
            <a:xfrm>
              <a:off x="4920691" y="3688079"/>
              <a:ext cx="2172970" cy="1279525"/>
            </a:xfrm>
            <a:custGeom>
              <a:avLst/>
              <a:gdLst/>
              <a:ahLst/>
              <a:cxnLst/>
              <a:rect l="l" t="t" r="r" b="b"/>
              <a:pathLst>
                <a:path w="2172970" h="1279525">
                  <a:moveTo>
                    <a:pt x="445693" y="292100"/>
                  </a:moveTo>
                  <a:lnTo>
                    <a:pt x="390080" y="292100"/>
                  </a:lnTo>
                  <a:lnTo>
                    <a:pt x="377888" y="292100"/>
                  </a:lnTo>
                  <a:lnTo>
                    <a:pt x="297129" y="292100"/>
                  </a:lnTo>
                  <a:lnTo>
                    <a:pt x="297129" y="298450"/>
                  </a:lnTo>
                  <a:lnTo>
                    <a:pt x="297129" y="304800"/>
                  </a:lnTo>
                  <a:lnTo>
                    <a:pt x="377888" y="304800"/>
                  </a:lnTo>
                  <a:lnTo>
                    <a:pt x="377888" y="405130"/>
                  </a:lnTo>
                  <a:lnTo>
                    <a:pt x="377888" y="412750"/>
                  </a:lnTo>
                  <a:lnTo>
                    <a:pt x="83045" y="412750"/>
                  </a:lnTo>
                  <a:lnTo>
                    <a:pt x="83045" y="304800"/>
                  </a:lnTo>
                  <a:lnTo>
                    <a:pt x="153136" y="304800"/>
                  </a:lnTo>
                  <a:lnTo>
                    <a:pt x="153136" y="298450"/>
                  </a:lnTo>
                  <a:lnTo>
                    <a:pt x="153136" y="292100"/>
                  </a:lnTo>
                  <a:lnTo>
                    <a:pt x="63042" y="292100"/>
                  </a:lnTo>
                  <a:lnTo>
                    <a:pt x="95923" y="233680"/>
                  </a:lnTo>
                  <a:lnTo>
                    <a:pt x="153136" y="233680"/>
                  </a:lnTo>
                  <a:lnTo>
                    <a:pt x="153136" y="229870"/>
                  </a:lnTo>
                  <a:lnTo>
                    <a:pt x="153136" y="222250"/>
                  </a:lnTo>
                  <a:lnTo>
                    <a:pt x="102362" y="222250"/>
                  </a:lnTo>
                  <a:lnTo>
                    <a:pt x="128752" y="175374"/>
                  </a:lnTo>
                  <a:lnTo>
                    <a:pt x="119621" y="170802"/>
                  </a:lnTo>
                  <a:lnTo>
                    <a:pt x="89979" y="222250"/>
                  </a:lnTo>
                  <a:lnTo>
                    <a:pt x="83045" y="222250"/>
                  </a:lnTo>
                  <a:lnTo>
                    <a:pt x="83045" y="12700"/>
                  </a:lnTo>
                  <a:lnTo>
                    <a:pt x="148564" y="12700"/>
                  </a:lnTo>
                  <a:lnTo>
                    <a:pt x="148564" y="5080"/>
                  </a:lnTo>
                  <a:lnTo>
                    <a:pt x="148564" y="0"/>
                  </a:lnTo>
                  <a:lnTo>
                    <a:pt x="0" y="0"/>
                  </a:lnTo>
                  <a:lnTo>
                    <a:pt x="0" y="5080"/>
                  </a:lnTo>
                  <a:lnTo>
                    <a:pt x="0" y="12700"/>
                  </a:lnTo>
                  <a:lnTo>
                    <a:pt x="73139" y="12700"/>
                  </a:lnTo>
                  <a:lnTo>
                    <a:pt x="73139" y="222250"/>
                  </a:lnTo>
                  <a:lnTo>
                    <a:pt x="4572" y="222250"/>
                  </a:lnTo>
                  <a:lnTo>
                    <a:pt x="4572" y="229870"/>
                  </a:lnTo>
                  <a:lnTo>
                    <a:pt x="4572" y="233680"/>
                  </a:lnTo>
                  <a:lnTo>
                    <a:pt x="83400" y="233680"/>
                  </a:lnTo>
                  <a:lnTo>
                    <a:pt x="49745" y="292100"/>
                  </a:lnTo>
                  <a:lnTo>
                    <a:pt x="4572" y="292100"/>
                  </a:lnTo>
                  <a:lnTo>
                    <a:pt x="4572" y="298450"/>
                  </a:lnTo>
                  <a:lnTo>
                    <a:pt x="4572" y="304800"/>
                  </a:lnTo>
                  <a:lnTo>
                    <a:pt x="42430" y="304800"/>
                  </a:lnTo>
                  <a:lnTo>
                    <a:pt x="9906" y="361276"/>
                  </a:lnTo>
                  <a:lnTo>
                    <a:pt x="14478" y="363562"/>
                  </a:lnTo>
                  <a:lnTo>
                    <a:pt x="19812" y="368896"/>
                  </a:lnTo>
                  <a:lnTo>
                    <a:pt x="55892" y="304800"/>
                  </a:lnTo>
                  <a:lnTo>
                    <a:pt x="73139" y="304800"/>
                  </a:lnTo>
                  <a:lnTo>
                    <a:pt x="73139" y="768870"/>
                  </a:lnTo>
                  <a:lnTo>
                    <a:pt x="77711" y="768870"/>
                  </a:lnTo>
                  <a:lnTo>
                    <a:pt x="83045" y="768870"/>
                  </a:lnTo>
                  <a:lnTo>
                    <a:pt x="83045" y="417830"/>
                  </a:lnTo>
                  <a:lnTo>
                    <a:pt x="384746" y="417830"/>
                  </a:lnTo>
                  <a:lnTo>
                    <a:pt x="384746" y="417652"/>
                  </a:lnTo>
                  <a:lnTo>
                    <a:pt x="390080" y="417652"/>
                  </a:lnTo>
                  <a:lnTo>
                    <a:pt x="390080" y="412318"/>
                  </a:lnTo>
                  <a:lnTo>
                    <a:pt x="390080" y="405460"/>
                  </a:lnTo>
                  <a:lnTo>
                    <a:pt x="384746" y="405460"/>
                  </a:lnTo>
                  <a:lnTo>
                    <a:pt x="384746" y="412750"/>
                  </a:lnTo>
                  <a:lnTo>
                    <a:pt x="381266" y="412750"/>
                  </a:lnTo>
                  <a:lnTo>
                    <a:pt x="381266" y="405130"/>
                  </a:lnTo>
                  <a:lnTo>
                    <a:pt x="390080" y="405130"/>
                  </a:lnTo>
                  <a:lnTo>
                    <a:pt x="390080" y="304800"/>
                  </a:lnTo>
                  <a:lnTo>
                    <a:pt x="445693" y="304800"/>
                  </a:lnTo>
                  <a:lnTo>
                    <a:pt x="445693" y="298450"/>
                  </a:lnTo>
                  <a:lnTo>
                    <a:pt x="445693" y="292100"/>
                  </a:lnTo>
                  <a:close/>
                </a:path>
                <a:path w="2172970" h="1279525">
                  <a:moveTo>
                    <a:pt x="445693" y="222250"/>
                  </a:moveTo>
                  <a:lnTo>
                    <a:pt x="297129" y="222250"/>
                  </a:lnTo>
                  <a:lnTo>
                    <a:pt x="297129" y="229870"/>
                  </a:lnTo>
                  <a:lnTo>
                    <a:pt x="297129" y="233680"/>
                  </a:lnTo>
                  <a:lnTo>
                    <a:pt x="445693" y="233680"/>
                  </a:lnTo>
                  <a:lnTo>
                    <a:pt x="445693" y="229870"/>
                  </a:lnTo>
                  <a:lnTo>
                    <a:pt x="445693" y="222250"/>
                  </a:lnTo>
                  <a:close/>
                </a:path>
                <a:path w="2172970" h="1279525">
                  <a:moveTo>
                    <a:pt x="1001102" y="292100"/>
                  </a:moveTo>
                  <a:lnTo>
                    <a:pt x="945489" y="292100"/>
                  </a:lnTo>
                  <a:lnTo>
                    <a:pt x="935583" y="292100"/>
                  </a:lnTo>
                  <a:lnTo>
                    <a:pt x="852538" y="292100"/>
                  </a:lnTo>
                  <a:lnTo>
                    <a:pt x="852538" y="298450"/>
                  </a:lnTo>
                  <a:lnTo>
                    <a:pt x="852538" y="304800"/>
                  </a:lnTo>
                  <a:lnTo>
                    <a:pt x="935583" y="304800"/>
                  </a:lnTo>
                  <a:lnTo>
                    <a:pt x="935583" y="420370"/>
                  </a:lnTo>
                  <a:lnTo>
                    <a:pt x="657504" y="420370"/>
                  </a:lnTo>
                  <a:lnTo>
                    <a:pt x="657504" y="299720"/>
                  </a:lnTo>
                  <a:lnTo>
                    <a:pt x="718451" y="299720"/>
                  </a:lnTo>
                  <a:lnTo>
                    <a:pt x="718451" y="294640"/>
                  </a:lnTo>
                  <a:lnTo>
                    <a:pt x="718451" y="288290"/>
                  </a:lnTo>
                  <a:lnTo>
                    <a:pt x="646417" y="288290"/>
                  </a:lnTo>
                  <a:lnTo>
                    <a:pt x="676173" y="229870"/>
                  </a:lnTo>
                  <a:lnTo>
                    <a:pt x="718451" y="229870"/>
                  </a:lnTo>
                  <a:lnTo>
                    <a:pt x="718451" y="223520"/>
                  </a:lnTo>
                  <a:lnTo>
                    <a:pt x="718451" y="219710"/>
                  </a:lnTo>
                  <a:lnTo>
                    <a:pt x="681342" y="219710"/>
                  </a:lnTo>
                  <a:lnTo>
                    <a:pt x="706259" y="170802"/>
                  </a:lnTo>
                  <a:lnTo>
                    <a:pt x="696353" y="166230"/>
                  </a:lnTo>
                  <a:lnTo>
                    <a:pt x="669112" y="219710"/>
                  </a:lnTo>
                  <a:lnTo>
                    <a:pt x="657504" y="219710"/>
                  </a:lnTo>
                  <a:lnTo>
                    <a:pt x="657504" y="2438"/>
                  </a:lnTo>
                  <a:lnTo>
                    <a:pt x="645312" y="2438"/>
                  </a:lnTo>
                  <a:lnTo>
                    <a:pt x="645312" y="124460"/>
                  </a:lnTo>
                  <a:lnTo>
                    <a:pt x="382384" y="124460"/>
                  </a:lnTo>
                  <a:lnTo>
                    <a:pt x="382460" y="124333"/>
                  </a:lnTo>
                  <a:lnTo>
                    <a:pt x="377888" y="124333"/>
                  </a:lnTo>
                  <a:lnTo>
                    <a:pt x="377888" y="131953"/>
                  </a:lnTo>
                  <a:lnTo>
                    <a:pt x="380098" y="128270"/>
                  </a:lnTo>
                  <a:lnTo>
                    <a:pt x="380098" y="131953"/>
                  </a:lnTo>
                  <a:lnTo>
                    <a:pt x="377888" y="131953"/>
                  </a:lnTo>
                  <a:lnTo>
                    <a:pt x="377888" y="219570"/>
                  </a:lnTo>
                  <a:lnTo>
                    <a:pt x="382460" y="219570"/>
                  </a:lnTo>
                  <a:lnTo>
                    <a:pt x="390080" y="219570"/>
                  </a:lnTo>
                  <a:lnTo>
                    <a:pt x="390080" y="137160"/>
                  </a:lnTo>
                  <a:lnTo>
                    <a:pt x="645312" y="137160"/>
                  </a:lnTo>
                  <a:lnTo>
                    <a:pt x="645312" y="219710"/>
                  </a:lnTo>
                  <a:lnTo>
                    <a:pt x="569887" y="219710"/>
                  </a:lnTo>
                  <a:lnTo>
                    <a:pt x="569887" y="223520"/>
                  </a:lnTo>
                  <a:lnTo>
                    <a:pt x="569887" y="229870"/>
                  </a:lnTo>
                  <a:lnTo>
                    <a:pt x="663930" y="229870"/>
                  </a:lnTo>
                  <a:lnTo>
                    <a:pt x="634187" y="288290"/>
                  </a:lnTo>
                  <a:lnTo>
                    <a:pt x="569887" y="288290"/>
                  </a:lnTo>
                  <a:lnTo>
                    <a:pt x="569887" y="294640"/>
                  </a:lnTo>
                  <a:lnTo>
                    <a:pt x="569887" y="299720"/>
                  </a:lnTo>
                  <a:lnTo>
                    <a:pt x="628357" y="299720"/>
                  </a:lnTo>
                  <a:lnTo>
                    <a:pt x="591972" y="371182"/>
                  </a:lnTo>
                  <a:lnTo>
                    <a:pt x="596544" y="373468"/>
                  </a:lnTo>
                  <a:lnTo>
                    <a:pt x="601878" y="375754"/>
                  </a:lnTo>
                  <a:lnTo>
                    <a:pt x="640600" y="299720"/>
                  </a:lnTo>
                  <a:lnTo>
                    <a:pt x="645312" y="299720"/>
                  </a:lnTo>
                  <a:lnTo>
                    <a:pt x="645312" y="776490"/>
                  </a:lnTo>
                  <a:lnTo>
                    <a:pt x="650646" y="776490"/>
                  </a:lnTo>
                  <a:lnTo>
                    <a:pt x="657504" y="776490"/>
                  </a:lnTo>
                  <a:lnTo>
                    <a:pt x="657504" y="429260"/>
                  </a:lnTo>
                  <a:lnTo>
                    <a:pt x="940155" y="429260"/>
                  </a:lnTo>
                  <a:lnTo>
                    <a:pt x="940155" y="429844"/>
                  </a:lnTo>
                  <a:lnTo>
                    <a:pt x="945489" y="429844"/>
                  </a:lnTo>
                  <a:lnTo>
                    <a:pt x="945489" y="424510"/>
                  </a:lnTo>
                  <a:lnTo>
                    <a:pt x="945489" y="420370"/>
                  </a:lnTo>
                  <a:lnTo>
                    <a:pt x="945489" y="419938"/>
                  </a:lnTo>
                  <a:lnTo>
                    <a:pt x="945489" y="304800"/>
                  </a:lnTo>
                  <a:lnTo>
                    <a:pt x="1001102" y="304800"/>
                  </a:lnTo>
                  <a:lnTo>
                    <a:pt x="1001102" y="298450"/>
                  </a:lnTo>
                  <a:lnTo>
                    <a:pt x="1001102" y="292100"/>
                  </a:lnTo>
                  <a:close/>
                </a:path>
                <a:path w="2172970" h="1279525">
                  <a:moveTo>
                    <a:pt x="1001102" y="222250"/>
                  </a:moveTo>
                  <a:lnTo>
                    <a:pt x="945489" y="222250"/>
                  </a:lnTo>
                  <a:lnTo>
                    <a:pt x="945489" y="6997"/>
                  </a:lnTo>
                  <a:lnTo>
                    <a:pt x="935583" y="6997"/>
                  </a:lnTo>
                  <a:lnTo>
                    <a:pt x="935583" y="222250"/>
                  </a:lnTo>
                  <a:lnTo>
                    <a:pt x="852538" y="222250"/>
                  </a:lnTo>
                  <a:lnTo>
                    <a:pt x="852538" y="229870"/>
                  </a:lnTo>
                  <a:lnTo>
                    <a:pt x="852538" y="233680"/>
                  </a:lnTo>
                  <a:lnTo>
                    <a:pt x="1001102" y="233680"/>
                  </a:lnTo>
                  <a:lnTo>
                    <a:pt x="1001102" y="229870"/>
                  </a:lnTo>
                  <a:lnTo>
                    <a:pt x="1001102" y="222250"/>
                  </a:lnTo>
                  <a:close/>
                </a:path>
                <a:path w="2172970" h="1279525">
                  <a:moveTo>
                    <a:pt x="1300518" y="0"/>
                  </a:moveTo>
                  <a:lnTo>
                    <a:pt x="1151953" y="0"/>
                  </a:lnTo>
                  <a:lnTo>
                    <a:pt x="1151953" y="5080"/>
                  </a:lnTo>
                  <a:lnTo>
                    <a:pt x="1151953" y="12700"/>
                  </a:lnTo>
                  <a:lnTo>
                    <a:pt x="1222806" y="12700"/>
                  </a:lnTo>
                  <a:lnTo>
                    <a:pt x="1222806" y="786396"/>
                  </a:lnTo>
                  <a:lnTo>
                    <a:pt x="1227378" y="786396"/>
                  </a:lnTo>
                  <a:lnTo>
                    <a:pt x="1232712" y="786396"/>
                  </a:lnTo>
                  <a:lnTo>
                    <a:pt x="1232712" y="12700"/>
                  </a:lnTo>
                  <a:lnTo>
                    <a:pt x="1300518" y="12700"/>
                  </a:lnTo>
                  <a:lnTo>
                    <a:pt x="1300518" y="5080"/>
                  </a:lnTo>
                  <a:lnTo>
                    <a:pt x="1300518" y="0"/>
                  </a:lnTo>
                  <a:close/>
                </a:path>
                <a:path w="2172970" h="1279525">
                  <a:moveTo>
                    <a:pt x="1588490" y="222250"/>
                  </a:moveTo>
                  <a:lnTo>
                    <a:pt x="1539811" y="222250"/>
                  </a:lnTo>
                  <a:lnTo>
                    <a:pt x="1568704" y="168516"/>
                  </a:lnTo>
                  <a:lnTo>
                    <a:pt x="1558798" y="163182"/>
                  </a:lnTo>
                  <a:lnTo>
                    <a:pt x="1527035" y="222250"/>
                  </a:lnTo>
                  <a:lnTo>
                    <a:pt x="1522222" y="222250"/>
                  </a:lnTo>
                  <a:lnTo>
                    <a:pt x="1522222" y="12700"/>
                  </a:lnTo>
                  <a:lnTo>
                    <a:pt x="1585442" y="12700"/>
                  </a:lnTo>
                  <a:lnTo>
                    <a:pt x="1585442" y="5080"/>
                  </a:lnTo>
                  <a:lnTo>
                    <a:pt x="1585442" y="0"/>
                  </a:lnTo>
                  <a:lnTo>
                    <a:pt x="1436890" y="0"/>
                  </a:lnTo>
                  <a:lnTo>
                    <a:pt x="1436890" y="5080"/>
                  </a:lnTo>
                  <a:lnTo>
                    <a:pt x="1436890" y="12700"/>
                  </a:lnTo>
                  <a:lnTo>
                    <a:pt x="1510030" y="12700"/>
                  </a:lnTo>
                  <a:lnTo>
                    <a:pt x="1510030" y="222250"/>
                  </a:lnTo>
                  <a:lnTo>
                    <a:pt x="1439938" y="222250"/>
                  </a:lnTo>
                  <a:lnTo>
                    <a:pt x="1439938" y="229870"/>
                  </a:lnTo>
                  <a:lnTo>
                    <a:pt x="1439938" y="233680"/>
                  </a:lnTo>
                  <a:lnTo>
                    <a:pt x="1520888" y="233680"/>
                  </a:lnTo>
                  <a:lnTo>
                    <a:pt x="1489481" y="292100"/>
                  </a:lnTo>
                  <a:lnTo>
                    <a:pt x="1439938" y="292100"/>
                  </a:lnTo>
                  <a:lnTo>
                    <a:pt x="1439938" y="298450"/>
                  </a:lnTo>
                  <a:lnTo>
                    <a:pt x="1439938" y="304800"/>
                  </a:lnTo>
                  <a:lnTo>
                    <a:pt x="1482648" y="304800"/>
                  </a:lnTo>
                  <a:lnTo>
                    <a:pt x="1444510" y="375754"/>
                  </a:lnTo>
                  <a:lnTo>
                    <a:pt x="1449082" y="378040"/>
                  </a:lnTo>
                  <a:lnTo>
                    <a:pt x="1454416" y="381088"/>
                  </a:lnTo>
                  <a:lnTo>
                    <a:pt x="1495425" y="304800"/>
                  </a:lnTo>
                  <a:lnTo>
                    <a:pt x="1510030" y="304800"/>
                  </a:lnTo>
                  <a:lnTo>
                    <a:pt x="1510030" y="515620"/>
                  </a:lnTo>
                  <a:lnTo>
                    <a:pt x="1439938" y="515620"/>
                  </a:lnTo>
                  <a:lnTo>
                    <a:pt x="1439938" y="523240"/>
                  </a:lnTo>
                  <a:lnTo>
                    <a:pt x="1439938" y="527050"/>
                  </a:lnTo>
                  <a:lnTo>
                    <a:pt x="1588490" y="527050"/>
                  </a:lnTo>
                  <a:lnTo>
                    <a:pt x="1588490" y="523240"/>
                  </a:lnTo>
                  <a:lnTo>
                    <a:pt x="1588490" y="515620"/>
                  </a:lnTo>
                  <a:lnTo>
                    <a:pt x="1522222" y="515620"/>
                  </a:lnTo>
                  <a:lnTo>
                    <a:pt x="1522222" y="304800"/>
                  </a:lnTo>
                  <a:lnTo>
                    <a:pt x="1588490" y="304800"/>
                  </a:lnTo>
                  <a:lnTo>
                    <a:pt x="1588490" y="298450"/>
                  </a:lnTo>
                  <a:lnTo>
                    <a:pt x="1588490" y="292100"/>
                  </a:lnTo>
                  <a:lnTo>
                    <a:pt x="1502257" y="292100"/>
                  </a:lnTo>
                  <a:lnTo>
                    <a:pt x="1533664" y="233680"/>
                  </a:lnTo>
                  <a:lnTo>
                    <a:pt x="1588490" y="233680"/>
                  </a:lnTo>
                  <a:lnTo>
                    <a:pt x="1588490" y="229870"/>
                  </a:lnTo>
                  <a:lnTo>
                    <a:pt x="1588490" y="222250"/>
                  </a:lnTo>
                  <a:close/>
                </a:path>
                <a:path w="2172970" h="1279525">
                  <a:moveTo>
                    <a:pt x="1822399" y="1013434"/>
                  </a:moveTo>
                  <a:lnTo>
                    <a:pt x="1810207" y="1013434"/>
                  </a:lnTo>
                  <a:lnTo>
                    <a:pt x="1810207" y="1279334"/>
                  </a:lnTo>
                  <a:lnTo>
                    <a:pt x="1814779" y="1279334"/>
                  </a:lnTo>
                  <a:lnTo>
                    <a:pt x="1822399" y="1279334"/>
                  </a:lnTo>
                  <a:lnTo>
                    <a:pt x="1822399" y="1013434"/>
                  </a:lnTo>
                  <a:close/>
                </a:path>
                <a:path w="2172970" h="1279525">
                  <a:moveTo>
                    <a:pt x="1824685" y="669074"/>
                  </a:moveTo>
                  <a:lnTo>
                    <a:pt x="1817065" y="669074"/>
                  </a:lnTo>
                  <a:lnTo>
                    <a:pt x="1817293" y="669290"/>
                  </a:lnTo>
                  <a:lnTo>
                    <a:pt x="1522222" y="669290"/>
                  </a:lnTo>
                  <a:lnTo>
                    <a:pt x="1522222" y="598170"/>
                  </a:lnTo>
                  <a:lnTo>
                    <a:pt x="1588490" y="598170"/>
                  </a:lnTo>
                  <a:lnTo>
                    <a:pt x="1588490" y="590550"/>
                  </a:lnTo>
                  <a:lnTo>
                    <a:pt x="1588490" y="585470"/>
                  </a:lnTo>
                  <a:lnTo>
                    <a:pt x="1439938" y="585470"/>
                  </a:lnTo>
                  <a:lnTo>
                    <a:pt x="1439938" y="590550"/>
                  </a:lnTo>
                  <a:lnTo>
                    <a:pt x="1439938" y="598170"/>
                  </a:lnTo>
                  <a:lnTo>
                    <a:pt x="1510030" y="598170"/>
                  </a:lnTo>
                  <a:lnTo>
                    <a:pt x="1510030" y="774204"/>
                  </a:lnTo>
                  <a:lnTo>
                    <a:pt x="1517650" y="774204"/>
                  </a:lnTo>
                  <a:lnTo>
                    <a:pt x="1522222" y="774204"/>
                  </a:lnTo>
                  <a:lnTo>
                    <a:pt x="1522222" y="680720"/>
                  </a:lnTo>
                  <a:lnTo>
                    <a:pt x="1812493" y="680720"/>
                  </a:lnTo>
                  <a:lnTo>
                    <a:pt x="1812493" y="768870"/>
                  </a:lnTo>
                  <a:lnTo>
                    <a:pt x="1817065" y="768870"/>
                  </a:lnTo>
                  <a:lnTo>
                    <a:pt x="1824685" y="768870"/>
                  </a:lnTo>
                  <a:lnTo>
                    <a:pt x="1824685" y="675932"/>
                  </a:lnTo>
                  <a:lnTo>
                    <a:pt x="1814410" y="675932"/>
                  </a:lnTo>
                  <a:lnTo>
                    <a:pt x="1814410" y="675640"/>
                  </a:lnTo>
                  <a:lnTo>
                    <a:pt x="1820824" y="675640"/>
                  </a:lnTo>
                  <a:lnTo>
                    <a:pt x="1820824" y="672465"/>
                  </a:lnTo>
                  <a:lnTo>
                    <a:pt x="1824685" y="675932"/>
                  </a:lnTo>
                  <a:lnTo>
                    <a:pt x="1824685" y="669074"/>
                  </a:lnTo>
                  <a:close/>
                </a:path>
                <a:path w="2172970" h="1279525">
                  <a:moveTo>
                    <a:pt x="2172868" y="515620"/>
                  </a:moveTo>
                  <a:lnTo>
                    <a:pt x="2126335" y="515620"/>
                  </a:lnTo>
                  <a:lnTo>
                    <a:pt x="2158390" y="451942"/>
                  </a:lnTo>
                  <a:lnTo>
                    <a:pt x="2148484" y="446608"/>
                  </a:lnTo>
                  <a:lnTo>
                    <a:pt x="2113737" y="515620"/>
                  </a:lnTo>
                  <a:lnTo>
                    <a:pt x="2099729" y="515620"/>
                  </a:lnTo>
                  <a:lnTo>
                    <a:pt x="2099729" y="12700"/>
                  </a:lnTo>
                  <a:lnTo>
                    <a:pt x="2165248" y="12700"/>
                  </a:lnTo>
                  <a:lnTo>
                    <a:pt x="2165248" y="5080"/>
                  </a:lnTo>
                  <a:lnTo>
                    <a:pt x="2165248" y="0"/>
                  </a:lnTo>
                  <a:lnTo>
                    <a:pt x="2016683" y="0"/>
                  </a:lnTo>
                  <a:lnTo>
                    <a:pt x="2016683" y="5080"/>
                  </a:lnTo>
                  <a:lnTo>
                    <a:pt x="2016683" y="12700"/>
                  </a:lnTo>
                  <a:lnTo>
                    <a:pt x="2087537" y="12700"/>
                  </a:lnTo>
                  <a:lnTo>
                    <a:pt x="2087537" y="515620"/>
                  </a:lnTo>
                  <a:lnTo>
                    <a:pt x="2024303" y="515620"/>
                  </a:lnTo>
                  <a:lnTo>
                    <a:pt x="2024303" y="523240"/>
                  </a:lnTo>
                  <a:lnTo>
                    <a:pt x="2024303" y="527050"/>
                  </a:lnTo>
                  <a:lnTo>
                    <a:pt x="2107984" y="527050"/>
                  </a:lnTo>
                  <a:lnTo>
                    <a:pt x="2078570" y="585470"/>
                  </a:lnTo>
                  <a:lnTo>
                    <a:pt x="2024303" y="585470"/>
                  </a:lnTo>
                  <a:lnTo>
                    <a:pt x="2024303" y="590550"/>
                  </a:lnTo>
                  <a:lnTo>
                    <a:pt x="2024303" y="598170"/>
                  </a:lnTo>
                  <a:lnTo>
                    <a:pt x="2072182" y="598170"/>
                  </a:lnTo>
                  <a:lnTo>
                    <a:pt x="2034197" y="673646"/>
                  </a:lnTo>
                  <a:lnTo>
                    <a:pt x="2038769" y="675932"/>
                  </a:lnTo>
                  <a:lnTo>
                    <a:pt x="2044103" y="678980"/>
                  </a:lnTo>
                  <a:lnTo>
                    <a:pt x="2084781" y="598170"/>
                  </a:lnTo>
                  <a:lnTo>
                    <a:pt x="2092109" y="598170"/>
                  </a:lnTo>
                  <a:lnTo>
                    <a:pt x="2092109" y="786396"/>
                  </a:lnTo>
                  <a:lnTo>
                    <a:pt x="2097443" y="786396"/>
                  </a:lnTo>
                  <a:lnTo>
                    <a:pt x="2104301" y="786396"/>
                  </a:lnTo>
                  <a:lnTo>
                    <a:pt x="2104301" y="598170"/>
                  </a:lnTo>
                  <a:lnTo>
                    <a:pt x="2172868" y="598170"/>
                  </a:lnTo>
                  <a:lnTo>
                    <a:pt x="2172868" y="590550"/>
                  </a:lnTo>
                  <a:lnTo>
                    <a:pt x="2172868" y="585470"/>
                  </a:lnTo>
                  <a:lnTo>
                    <a:pt x="2091169" y="585470"/>
                  </a:lnTo>
                  <a:lnTo>
                    <a:pt x="2120569" y="527050"/>
                  </a:lnTo>
                  <a:lnTo>
                    <a:pt x="2172868" y="527050"/>
                  </a:lnTo>
                  <a:lnTo>
                    <a:pt x="2172868" y="523240"/>
                  </a:lnTo>
                  <a:lnTo>
                    <a:pt x="2172868" y="515620"/>
                  </a:lnTo>
                  <a:close/>
                </a:path>
              </a:pathLst>
            </a:custGeom>
            <a:solidFill>
              <a:srgbClr val="000000"/>
            </a:solidFill>
          </p:spPr>
          <p:txBody>
            <a:bodyPr wrap="square" lIns="0" tIns="0" rIns="0" bIns="0" rtlCol="0"/>
            <a:lstStyle/>
            <a:p>
              <a:endParaRPr/>
            </a:p>
          </p:txBody>
        </p:sp>
        <p:sp>
          <p:nvSpPr>
            <p:cNvPr id="37" name="object 37"/>
            <p:cNvSpPr/>
            <p:nvPr/>
          </p:nvSpPr>
          <p:spPr>
            <a:xfrm>
              <a:off x="4711179" y="3463493"/>
              <a:ext cx="1936750" cy="642620"/>
            </a:xfrm>
            <a:custGeom>
              <a:avLst/>
              <a:gdLst/>
              <a:ahLst/>
              <a:cxnLst/>
              <a:rect l="l" t="t" r="r" b="b"/>
              <a:pathLst>
                <a:path w="1936750" h="642620">
                  <a:moveTo>
                    <a:pt x="111988" y="265874"/>
                  </a:moveTo>
                  <a:lnTo>
                    <a:pt x="109702" y="265874"/>
                  </a:lnTo>
                  <a:lnTo>
                    <a:pt x="109702" y="261302"/>
                  </a:lnTo>
                  <a:lnTo>
                    <a:pt x="107429" y="261302"/>
                  </a:lnTo>
                  <a:lnTo>
                    <a:pt x="107429" y="258254"/>
                  </a:lnTo>
                  <a:lnTo>
                    <a:pt x="105143" y="258254"/>
                  </a:lnTo>
                  <a:lnTo>
                    <a:pt x="105143" y="255968"/>
                  </a:lnTo>
                  <a:lnTo>
                    <a:pt x="99809" y="255968"/>
                  </a:lnTo>
                  <a:lnTo>
                    <a:pt x="99809" y="253682"/>
                  </a:lnTo>
                  <a:lnTo>
                    <a:pt x="85331" y="253682"/>
                  </a:lnTo>
                  <a:lnTo>
                    <a:pt x="85331" y="255968"/>
                  </a:lnTo>
                  <a:lnTo>
                    <a:pt x="80759" y="255968"/>
                  </a:lnTo>
                  <a:lnTo>
                    <a:pt x="80759" y="258254"/>
                  </a:lnTo>
                  <a:lnTo>
                    <a:pt x="77711" y="258254"/>
                  </a:lnTo>
                  <a:lnTo>
                    <a:pt x="77711" y="263588"/>
                  </a:lnTo>
                  <a:lnTo>
                    <a:pt x="75425" y="263588"/>
                  </a:lnTo>
                  <a:lnTo>
                    <a:pt x="75425" y="270446"/>
                  </a:lnTo>
                  <a:lnTo>
                    <a:pt x="83045" y="270446"/>
                  </a:lnTo>
                  <a:lnTo>
                    <a:pt x="83045" y="263588"/>
                  </a:lnTo>
                  <a:lnTo>
                    <a:pt x="85331" y="263588"/>
                  </a:lnTo>
                  <a:lnTo>
                    <a:pt x="85331" y="261302"/>
                  </a:lnTo>
                  <a:lnTo>
                    <a:pt x="92951" y="261302"/>
                  </a:lnTo>
                  <a:lnTo>
                    <a:pt x="92951" y="258254"/>
                  </a:lnTo>
                  <a:lnTo>
                    <a:pt x="95237" y="258254"/>
                  </a:lnTo>
                  <a:lnTo>
                    <a:pt x="95237" y="261302"/>
                  </a:lnTo>
                  <a:lnTo>
                    <a:pt x="99809" y="261302"/>
                  </a:lnTo>
                  <a:lnTo>
                    <a:pt x="99809" y="263588"/>
                  </a:lnTo>
                  <a:lnTo>
                    <a:pt x="102095" y="263588"/>
                  </a:lnTo>
                  <a:lnTo>
                    <a:pt x="102095" y="265874"/>
                  </a:lnTo>
                  <a:lnTo>
                    <a:pt x="105143" y="265874"/>
                  </a:lnTo>
                  <a:lnTo>
                    <a:pt x="105143" y="273494"/>
                  </a:lnTo>
                  <a:lnTo>
                    <a:pt x="102095" y="273494"/>
                  </a:lnTo>
                  <a:lnTo>
                    <a:pt x="102095" y="278066"/>
                  </a:lnTo>
                  <a:lnTo>
                    <a:pt x="99809" y="278066"/>
                  </a:lnTo>
                  <a:lnTo>
                    <a:pt x="99809" y="280352"/>
                  </a:lnTo>
                  <a:lnTo>
                    <a:pt x="97523" y="280352"/>
                  </a:lnTo>
                  <a:lnTo>
                    <a:pt x="97523" y="282638"/>
                  </a:lnTo>
                  <a:lnTo>
                    <a:pt x="95237" y="282638"/>
                  </a:lnTo>
                  <a:lnTo>
                    <a:pt x="95237" y="285686"/>
                  </a:lnTo>
                  <a:lnTo>
                    <a:pt x="92951" y="285686"/>
                  </a:lnTo>
                  <a:lnTo>
                    <a:pt x="92951" y="287972"/>
                  </a:lnTo>
                  <a:lnTo>
                    <a:pt x="89903" y="287972"/>
                  </a:lnTo>
                  <a:lnTo>
                    <a:pt x="89903" y="290258"/>
                  </a:lnTo>
                  <a:lnTo>
                    <a:pt x="87617" y="290258"/>
                  </a:lnTo>
                  <a:lnTo>
                    <a:pt x="87617" y="292544"/>
                  </a:lnTo>
                  <a:lnTo>
                    <a:pt x="85331" y="292544"/>
                  </a:lnTo>
                  <a:lnTo>
                    <a:pt x="85331" y="294830"/>
                  </a:lnTo>
                  <a:lnTo>
                    <a:pt x="83045" y="294830"/>
                  </a:lnTo>
                  <a:lnTo>
                    <a:pt x="80759" y="297878"/>
                  </a:lnTo>
                  <a:lnTo>
                    <a:pt x="80759" y="300164"/>
                  </a:lnTo>
                  <a:lnTo>
                    <a:pt x="77711" y="300164"/>
                  </a:lnTo>
                  <a:lnTo>
                    <a:pt x="77711" y="302450"/>
                  </a:lnTo>
                  <a:lnTo>
                    <a:pt x="75425" y="302450"/>
                  </a:lnTo>
                  <a:lnTo>
                    <a:pt x="75425" y="307784"/>
                  </a:lnTo>
                  <a:lnTo>
                    <a:pt x="73139" y="307784"/>
                  </a:lnTo>
                  <a:lnTo>
                    <a:pt x="73139" y="312343"/>
                  </a:lnTo>
                  <a:lnTo>
                    <a:pt x="111988" y="312343"/>
                  </a:lnTo>
                  <a:lnTo>
                    <a:pt x="111988" y="304736"/>
                  </a:lnTo>
                  <a:lnTo>
                    <a:pt x="85331" y="304736"/>
                  </a:lnTo>
                  <a:lnTo>
                    <a:pt x="85331" y="302450"/>
                  </a:lnTo>
                  <a:lnTo>
                    <a:pt x="89903" y="297878"/>
                  </a:lnTo>
                  <a:lnTo>
                    <a:pt x="92951" y="297878"/>
                  </a:lnTo>
                  <a:lnTo>
                    <a:pt x="92951" y="294830"/>
                  </a:lnTo>
                  <a:lnTo>
                    <a:pt x="95237" y="294830"/>
                  </a:lnTo>
                  <a:lnTo>
                    <a:pt x="95237" y="292544"/>
                  </a:lnTo>
                  <a:lnTo>
                    <a:pt x="97523" y="292544"/>
                  </a:lnTo>
                  <a:lnTo>
                    <a:pt x="97523" y="290258"/>
                  </a:lnTo>
                  <a:lnTo>
                    <a:pt x="99809" y="290258"/>
                  </a:lnTo>
                  <a:lnTo>
                    <a:pt x="99809" y="287972"/>
                  </a:lnTo>
                  <a:lnTo>
                    <a:pt x="102095" y="287972"/>
                  </a:lnTo>
                  <a:lnTo>
                    <a:pt x="102095" y="285686"/>
                  </a:lnTo>
                  <a:lnTo>
                    <a:pt x="105143" y="285686"/>
                  </a:lnTo>
                  <a:lnTo>
                    <a:pt x="105143" y="282638"/>
                  </a:lnTo>
                  <a:lnTo>
                    <a:pt x="107429" y="282638"/>
                  </a:lnTo>
                  <a:lnTo>
                    <a:pt x="107429" y="280352"/>
                  </a:lnTo>
                  <a:lnTo>
                    <a:pt x="109702" y="280352"/>
                  </a:lnTo>
                  <a:lnTo>
                    <a:pt x="109702" y="275780"/>
                  </a:lnTo>
                  <a:lnTo>
                    <a:pt x="111988" y="275780"/>
                  </a:lnTo>
                  <a:lnTo>
                    <a:pt x="111988" y="265874"/>
                  </a:lnTo>
                  <a:close/>
                </a:path>
                <a:path w="1936750" h="642620">
                  <a:moveTo>
                    <a:pt x="158470" y="253682"/>
                  </a:moveTo>
                  <a:lnTo>
                    <a:pt x="119608" y="253682"/>
                  </a:lnTo>
                  <a:lnTo>
                    <a:pt x="119608" y="261302"/>
                  </a:lnTo>
                  <a:lnTo>
                    <a:pt x="148564" y="261302"/>
                  </a:lnTo>
                  <a:lnTo>
                    <a:pt x="148564" y="263588"/>
                  </a:lnTo>
                  <a:lnTo>
                    <a:pt x="146278" y="263588"/>
                  </a:lnTo>
                  <a:lnTo>
                    <a:pt x="146278" y="265874"/>
                  </a:lnTo>
                  <a:lnTo>
                    <a:pt x="143992" y="265874"/>
                  </a:lnTo>
                  <a:lnTo>
                    <a:pt x="143992" y="268160"/>
                  </a:lnTo>
                  <a:lnTo>
                    <a:pt x="141706" y="270446"/>
                  </a:lnTo>
                  <a:lnTo>
                    <a:pt x="141706" y="273494"/>
                  </a:lnTo>
                  <a:lnTo>
                    <a:pt x="138658" y="273494"/>
                  </a:lnTo>
                  <a:lnTo>
                    <a:pt x="138658" y="278066"/>
                  </a:lnTo>
                  <a:lnTo>
                    <a:pt x="136372" y="278066"/>
                  </a:lnTo>
                  <a:lnTo>
                    <a:pt x="136372" y="282638"/>
                  </a:lnTo>
                  <a:lnTo>
                    <a:pt x="134086" y="282638"/>
                  </a:lnTo>
                  <a:lnTo>
                    <a:pt x="134086" y="287972"/>
                  </a:lnTo>
                  <a:lnTo>
                    <a:pt x="131800" y="290258"/>
                  </a:lnTo>
                  <a:lnTo>
                    <a:pt x="131800" y="294830"/>
                  </a:lnTo>
                  <a:lnTo>
                    <a:pt x="129514" y="297878"/>
                  </a:lnTo>
                  <a:lnTo>
                    <a:pt x="129514" y="312343"/>
                  </a:lnTo>
                  <a:lnTo>
                    <a:pt x="136372" y="312343"/>
                  </a:lnTo>
                  <a:lnTo>
                    <a:pt x="136372" y="297878"/>
                  </a:lnTo>
                  <a:lnTo>
                    <a:pt x="138658" y="297878"/>
                  </a:lnTo>
                  <a:lnTo>
                    <a:pt x="138658" y="290258"/>
                  </a:lnTo>
                  <a:lnTo>
                    <a:pt x="141706" y="290258"/>
                  </a:lnTo>
                  <a:lnTo>
                    <a:pt x="141706" y="285686"/>
                  </a:lnTo>
                  <a:lnTo>
                    <a:pt x="143992" y="282638"/>
                  </a:lnTo>
                  <a:lnTo>
                    <a:pt x="143992" y="278066"/>
                  </a:lnTo>
                  <a:lnTo>
                    <a:pt x="146278" y="278066"/>
                  </a:lnTo>
                  <a:lnTo>
                    <a:pt x="146278" y="275780"/>
                  </a:lnTo>
                  <a:lnTo>
                    <a:pt x="148564" y="273494"/>
                  </a:lnTo>
                  <a:lnTo>
                    <a:pt x="148564" y="270446"/>
                  </a:lnTo>
                  <a:lnTo>
                    <a:pt x="150850" y="270446"/>
                  </a:lnTo>
                  <a:lnTo>
                    <a:pt x="150850" y="265874"/>
                  </a:lnTo>
                  <a:lnTo>
                    <a:pt x="153136" y="265874"/>
                  </a:lnTo>
                  <a:lnTo>
                    <a:pt x="153136" y="263588"/>
                  </a:lnTo>
                  <a:lnTo>
                    <a:pt x="156184" y="263588"/>
                  </a:lnTo>
                  <a:lnTo>
                    <a:pt x="156184" y="261302"/>
                  </a:lnTo>
                  <a:lnTo>
                    <a:pt x="158470" y="261302"/>
                  </a:lnTo>
                  <a:lnTo>
                    <a:pt x="158470" y="253682"/>
                  </a:lnTo>
                  <a:close/>
                </a:path>
                <a:path w="1936750" h="642620">
                  <a:moveTo>
                    <a:pt x="185140" y="287972"/>
                  </a:moveTo>
                  <a:lnTo>
                    <a:pt x="163042" y="287972"/>
                  </a:lnTo>
                  <a:lnTo>
                    <a:pt x="163042" y="294843"/>
                  </a:lnTo>
                  <a:lnTo>
                    <a:pt x="185140" y="294843"/>
                  </a:lnTo>
                  <a:lnTo>
                    <a:pt x="185140" y="287972"/>
                  </a:lnTo>
                  <a:close/>
                </a:path>
                <a:path w="1936750" h="642620">
                  <a:moveTo>
                    <a:pt x="219417" y="253682"/>
                  </a:moveTo>
                  <a:lnTo>
                    <a:pt x="214083" y="253682"/>
                  </a:lnTo>
                  <a:lnTo>
                    <a:pt x="214083" y="255968"/>
                  </a:lnTo>
                  <a:lnTo>
                    <a:pt x="211797" y="255968"/>
                  </a:lnTo>
                  <a:lnTo>
                    <a:pt x="211797" y="258254"/>
                  </a:lnTo>
                  <a:lnTo>
                    <a:pt x="209511" y="258254"/>
                  </a:lnTo>
                  <a:lnTo>
                    <a:pt x="209511" y="261302"/>
                  </a:lnTo>
                  <a:lnTo>
                    <a:pt x="207225" y="261302"/>
                  </a:lnTo>
                  <a:lnTo>
                    <a:pt x="207225" y="263588"/>
                  </a:lnTo>
                  <a:lnTo>
                    <a:pt x="204939" y="263588"/>
                  </a:lnTo>
                  <a:lnTo>
                    <a:pt x="204939" y="265874"/>
                  </a:lnTo>
                  <a:lnTo>
                    <a:pt x="199605" y="265874"/>
                  </a:lnTo>
                  <a:lnTo>
                    <a:pt x="199605" y="268160"/>
                  </a:lnTo>
                  <a:lnTo>
                    <a:pt x="197319" y="268160"/>
                  </a:lnTo>
                  <a:lnTo>
                    <a:pt x="197319" y="275780"/>
                  </a:lnTo>
                  <a:lnTo>
                    <a:pt x="199605" y="275780"/>
                  </a:lnTo>
                  <a:lnTo>
                    <a:pt x="199605" y="273494"/>
                  </a:lnTo>
                  <a:lnTo>
                    <a:pt x="204939" y="273494"/>
                  </a:lnTo>
                  <a:lnTo>
                    <a:pt x="204939" y="270446"/>
                  </a:lnTo>
                  <a:lnTo>
                    <a:pt x="207225" y="270446"/>
                  </a:lnTo>
                  <a:lnTo>
                    <a:pt x="207225" y="268160"/>
                  </a:lnTo>
                  <a:lnTo>
                    <a:pt x="211797" y="268160"/>
                  </a:lnTo>
                  <a:lnTo>
                    <a:pt x="211797" y="312343"/>
                  </a:lnTo>
                  <a:lnTo>
                    <a:pt x="219417" y="312343"/>
                  </a:lnTo>
                  <a:lnTo>
                    <a:pt x="219417" y="253682"/>
                  </a:lnTo>
                  <a:close/>
                </a:path>
                <a:path w="1936750" h="642620">
                  <a:moveTo>
                    <a:pt x="287223" y="349046"/>
                  </a:moveTo>
                  <a:lnTo>
                    <a:pt x="0" y="349046"/>
                  </a:lnTo>
                  <a:lnTo>
                    <a:pt x="0" y="356666"/>
                  </a:lnTo>
                  <a:lnTo>
                    <a:pt x="0" y="361746"/>
                  </a:lnTo>
                  <a:lnTo>
                    <a:pt x="287223" y="361746"/>
                  </a:lnTo>
                  <a:lnTo>
                    <a:pt x="287223" y="356666"/>
                  </a:lnTo>
                  <a:lnTo>
                    <a:pt x="287223" y="349046"/>
                  </a:lnTo>
                  <a:close/>
                </a:path>
                <a:path w="1936750" h="642620">
                  <a:moveTo>
                    <a:pt x="380174" y="26644"/>
                  </a:moveTo>
                  <a:lnTo>
                    <a:pt x="377888" y="26644"/>
                  </a:lnTo>
                  <a:lnTo>
                    <a:pt x="377888" y="19037"/>
                  </a:lnTo>
                  <a:lnTo>
                    <a:pt x="374840" y="19037"/>
                  </a:lnTo>
                  <a:lnTo>
                    <a:pt x="374840" y="16738"/>
                  </a:lnTo>
                  <a:lnTo>
                    <a:pt x="372554" y="16738"/>
                  </a:lnTo>
                  <a:lnTo>
                    <a:pt x="372554" y="14465"/>
                  </a:lnTo>
                  <a:lnTo>
                    <a:pt x="370268" y="14465"/>
                  </a:lnTo>
                  <a:lnTo>
                    <a:pt x="370268" y="12166"/>
                  </a:lnTo>
                  <a:lnTo>
                    <a:pt x="350456" y="12166"/>
                  </a:lnTo>
                  <a:lnTo>
                    <a:pt x="350456" y="14465"/>
                  </a:lnTo>
                  <a:lnTo>
                    <a:pt x="348170" y="14465"/>
                  </a:lnTo>
                  <a:lnTo>
                    <a:pt x="348170" y="16738"/>
                  </a:lnTo>
                  <a:lnTo>
                    <a:pt x="345884" y="16738"/>
                  </a:lnTo>
                  <a:lnTo>
                    <a:pt x="345884" y="19037"/>
                  </a:lnTo>
                  <a:lnTo>
                    <a:pt x="343598" y="19037"/>
                  </a:lnTo>
                  <a:lnTo>
                    <a:pt x="343598" y="24358"/>
                  </a:lnTo>
                  <a:lnTo>
                    <a:pt x="341312" y="26644"/>
                  </a:lnTo>
                  <a:lnTo>
                    <a:pt x="341312" y="28930"/>
                  </a:lnTo>
                  <a:lnTo>
                    <a:pt x="348170" y="28930"/>
                  </a:lnTo>
                  <a:lnTo>
                    <a:pt x="348170" y="26644"/>
                  </a:lnTo>
                  <a:lnTo>
                    <a:pt x="350456" y="26644"/>
                  </a:lnTo>
                  <a:lnTo>
                    <a:pt x="350456" y="21310"/>
                  </a:lnTo>
                  <a:lnTo>
                    <a:pt x="353504" y="21310"/>
                  </a:lnTo>
                  <a:lnTo>
                    <a:pt x="353504" y="19037"/>
                  </a:lnTo>
                  <a:lnTo>
                    <a:pt x="355790" y="19037"/>
                  </a:lnTo>
                  <a:lnTo>
                    <a:pt x="355790" y="16738"/>
                  </a:lnTo>
                  <a:lnTo>
                    <a:pt x="365696" y="16738"/>
                  </a:lnTo>
                  <a:lnTo>
                    <a:pt x="365696" y="19037"/>
                  </a:lnTo>
                  <a:lnTo>
                    <a:pt x="367982" y="19037"/>
                  </a:lnTo>
                  <a:lnTo>
                    <a:pt x="367982" y="21310"/>
                  </a:lnTo>
                  <a:lnTo>
                    <a:pt x="370268" y="21310"/>
                  </a:lnTo>
                  <a:lnTo>
                    <a:pt x="370268" y="26644"/>
                  </a:lnTo>
                  <a:lnTo>
                    <a:pt x="372554" y="26644"/>
                  </a:lnTo>
                  <a:lnTo>
                    <a:pt x="372554" y="28930"/>
                  </a:lnTo>
                  <a:lnTo>
                    <a:pt x="370268" y="28930"/>
                  </a:lnTo>
                  <a:lnTo>
                    <a:pt x="370268" y="33515"/>
                  </a:lnTo>
                  <a:lnTo>
                    <a:pt x="367982" y="33515"/>
                  </a:lnTo>
                  <a:lnTo>
                    <a:pt x="367982" y="38836"/>
                  </a:lnTo>
                  <a:lnTo>
                    <a:pt x="365696" y="38836"/>
                  </a:lnTo>
                  <a:lnTo>
                    <a:pt x="365696" y="41122"/>
                  </a:lnTo>
                  <a:lnTo>
                    <a:pt x="362648" y="41122"/>
                  </a:lnTo>
                  <a:lnTo>
                    <a:pt x="362648" y="43408"/>
                  </a:lnTo>
                  <a:lnTo>
                    <a:pt x="360362" y="43408"/>
                  </a:lnTo>
                  <a:lnTo>
                    <a:pt x="358076" y="46456"/>
                  </a:lnTo>
                  <a:lnTo>
                    <a:pt x="355790" y="48742"/>
                  </a:lnTo>
                  <a:lnTo>
                    <a:pt x="353504" y="48742"/>
                  </a:lnTo>
                  <a:lnTo>
                    <a:pt x="353504" y="51041"/>
                  </a:lnTo>
                  <a:lnTo>
                    <a:pt x="350456" y="51041"/>
                  </a:lnTo>
                  <a:lnTo>
                    <a:pt x="350456" y="53314"/>
                  </a:lnTo>
                  <a:lnTo>
                    <a:pt x="348170" y="53314"/>
                  </a:lnTo>
                  <a:lnTo>
                    <a:pt x="348170" y="55613"/>
                  </a:lnTo>
                  <a:lnTo>
                    <a:pt x="345884" y="55613"/>
                  </a:lnTo>
                  <a:lnTo>
                    <a:pt x="345884" y="58648"/>
                  </a:lnTo>
                  <a:lnTo>
                    <a:pt x="343598" y="58648"/>
                  </a:lnTo>
                  <a:lnTo>
                    <a:pt x="343598" y="63220"/>
                  </a:lnTo>
                  <a:lnTo>
                    <a:pt x="341312" y="63220"/>
                  </a:lnTo>
                  <a:lnTo>
                    <a:pt x="341312" y="70840"/>
                  </a:lnTo>
                  <a:lnTo>
                    <a:pt x="380174" y="70840"/>
                  </a:lnTo>
                  <a:lnTo>
                    <a:pt x="380174" y="63220"/>
                  </a:lnTo>
                  <a:lnTo>
                    <a:pt x="350456" y="63220"/>
                  </a:lnTo>
                  <a:lnTo>
                    <a:pt x="350456" y="60934"/>
                  </a:lnTo>
                  <a:lnTo>
                    <a:pt x="353504" y="60934"/>
                  </a:lnTo>
                  <a:lnTo>
                    <a:pt x="353504" y="58648"/>
                  </a:lnTo>
                  <a:lnTo>
                    <a:pt x="355790" y="58648"/>
                  </a:lnTo>
                  <a:lnTo>
                    <a:pt x="355790" y="55613"/>
                  </a:lnTo>
                  <a:lnTo>
                    <a:pt x="358076" y="55613"/>
                  </a:lnTo>
                  <a:lnTo>
                    <a:pt x="358076" y="53314"/>
                  </a:lnTo>
                  <a:lnTo>
                    <a:pt x="360362" y="53314"/>
                  </a:lnTo>
                  <a:lnTo>
                    <a:pt x="360362" y="51041"/>
                  </a:lnTo>
                  <a:lnTo>
                    <a:pt x="362648" y="51041"/>
                  </a:lnTo>
                  <a:lnTo>
                    <a:pt x="365696" y="48742"/>
                  </a:lnTo>
                  <a:lnTo>
                    <a:pt x="367982" y="46456"/>
                  </a:lnTo>
                  <a:lnTo>
                    <a:pt x="370268" y="46456"/>
                  </a:lnTo>
                  <a:lnTo>
                    <a:pt x="370268" y="43408"/>
                  </a:lnTo>
                  <a:lnTo>
                    <a:pt x="372554" y="43408"/>
                  </a:lnTo>
                  <a:lnTo>
                    <a:pt x="372554" y="41122"/>
                  </a:lnTo>
                  <a:lnTo>
                    <a:pt x="374840" y="38836"/>
                  </a:lnTo>
                  <a:lnTo>
                    <a:pt x="374840" y="36563"/>
                  </a:lnTo>
                  <a:lnTo>
                    <a:pt x="377888" y="36563"/>
                  </a:lnTo>
                  <a:lnTo>
                    <a:pt x="377888" y="28930"/>
                  </a:lnTo>
                  <a:lnTo>
                    <a:pt x="380174" y="28930"/>
                  </a:lnTo>
                  <a:lnTo>
                    <a:pt x="380174" y="26644"/>
                  </a:lnTo>
                  <a:close/>
                </a:path>
                <a:path w="1936750" h="642620">
                  <a:moveTo>
                    <a:pt x="404558" y="566051"/>
                  </a:moveTo>
                  <a:lnTo>
                    <a:pt x="402272" y="566051"/>
                  </a:lnTo>
                  <a:lnTo>
                    <a:pt x="402272" y="561479"/>
                  </a:lnTo>
                  <a:lnTo>
                    <a:pt x="399224" y="561479"/>
                  </a:lnTo>
                  <a:lnTo>
                    <a:pt x="399224" y="559193"/>
                  </a:lnTo>
                  <a:lnTo>
                    <a:pt x="394652" y="559193"/>
                  </a:lnTo>
                  <a:lnTo>
                    <a:pt x="394652" y="556145"/>
                  </a:lnTo>
                  <a:lnTo>
                    <a:pt x="377888" y="556145"/>
                  </a:lnTo>
                  <a:lnTo>
                    <a:pt x="377888" y="559193"/>
                  </a:lnTo>
                  <a:lnTo>
                    <a:pt x="372554" y="559193"/>
                  </a:lnTo>
                  <a:lnTo>
                    <a:pt x="372554" y="561479"/>
                  </a:lnTo>
                  <a:lnTo>
                    <a:pt x="370268" y="561479"/>
                  </a:lnTo>
                  <a:lnTo>
                    <a:pt x="370268" y="566051"/>
                  </a:lnTo>
                  <a:lnTo>
                    <a:pt x="367982" y="566051"/>
                  </a:lnTo>
                  <a:lnTo>
                    <a:pt x="367982" y="573671"/>
                  </a:lnTo>
                  <a:lnTo>
                    <a:pt x="374840" y="573671"/>
                  </a:lnTo>
                  <a:lnTo>
                    <a:pt x="374840" y="566051"/>
                  </a:lnTo>
                  <a:lnTo>
                    <a:pt x="377888" y="566051"/>
                  </a:lnTo>
                  <a:lnTo>
                    <a:pt x="377888" y="563765"/>
                  </a:lnTo>
                  <a:lnTo>
                    <a:pt x="380174" y="563765"/>
                  </a:lnTo>
                  <a:lnTo>
                    <a:pt x="382460" y="561479"/>
                  </a:lnTo>
                  <a:lnTo>
                    <a:pt x="390080" y="561479"/>
                  </a:lnTo>
                  <a:lnTo>
                    <a:pt x="390080" y="563765"/>
                  </a:lnTo>
                  <a:lnTo>
                    <a:pt x="394652" y="563765"/>
                  </a:lnTo>
                  <a:lnTo>
                    <a:pt x="394652" y="566051"/>
                  </a:lnTo>
                  <a:lnTo>
                    <a:pt x="396938" y="566051"/>
                  </a:lnTo>
                  <a:lnTo>
                    <a:pt x="396938" y="575957"/>
                  </a:lnTo>
                  <a:lnTo>
                    <a:pt x="394652" y="575957"/>
                  </a:lnTo>
                  <a:lnTo>
                    <a:pt x="394652" y="581291"/>
                  </a:lnTo>
                  <a:lnTo>
                    <a:pt x="392366" y="581291"/>
                  </a:lnTo>
                  <a:lnTo>
                    <a:pt x="392366" y="583577"/>
                  </a:lnTo>
                  <a:lnTo>
                    <a:pt x="390080" y="583577"/>
                  </a:lnTo>
                  <a:lnTo>
                    <a:pt x="390080" y="585863"/>
                  </a:lnTo>
                  <a:lnTo>
                    <a:pt x="387032" y="585863"/>
                  </a:lnTo>
                  <a:lnTo>
                    <a:pt x="387032" y="588149"/>
                  </a:lnTo>
                  <a:lnTo>
                    <a:pt x="384746" y="588149"/>
                  </a:lnTo>
                  <a:lnTo>
                    <a:pt x="384746" y="590435"/>
                  </a:lnTo>
                  <a:lnTo>
                    <a:pt x="382460" y="590435"/>
                  </a:lnTo>
                  <a:lnTo>
                    <a:pt x="382460" y="593483"/>
                  </a:lnTo>
                  <a:lnTo>
                    <a:pt x="380174" y="593483"/>
                  </a:lnTo>
                  <a:lnTo>
                    <a:pt x="380174" y="595769"/>
                  </a:lnTo>
                  <a:lnTo>
                    <a:pt x="377888" y="595769"/>
                  </a:lnTo>
                  <a:lnTo>
                    <a:pt x="374840" y="598055"/>
                  </a:lnTo>
                  <a:lnTo>
                    <a:pt x="372554" y="598055"/>
                  </a:lnTo>
                  <a:lnTo>
                    <a:pt x="372554" y="602627"/>
                  </a:lnTo>
                  <a:lnTo>
                    <a:pt x="370268" y="602627"/>
                  </a:lnTo>
                  <a:lnTo>
                    <a:pt x="370268" y="605675"/>
                  </a:lnTo>
                  <a:lnTo>
                    <a:pt x="367982" y="605675"/>
                  </a:lnTo>
                  <a:lnTo>
                    <a:pt x="367982" y="610247"/>
                  </a:lnTo>
                  <a:lnTo>
                    <a:pt x="365696" y="610247"/>
                  </a:lnTo>
                  <a:lnTo>
                    <a:pt x="365696" y="614807"/>
                  </a:lnTo>
                  <a:lnTo>
                    <a:pt x="404558" y="614807"/>
                  </a:lnTo>
                  <a:lnTo>
                    <a:pt x="404558" y="607961"/>
                  </a:lnTo>
                  <a:lnTo>
                    <a:pt x="377888" y="607961"/>
                  </a:lnTo>
                  <a:lnTo>
                    <a:pt x="377888" y="602627"/>
                  </a:lnTo>
                  <a:lnTo>
                    <a:pt x="380174" y="602627"/>
                  </a:lnTo>
                  <a:lnTo>
                    <a:pt x="380174" y="600341"/>
                  </a:lnTo>
                  <a:lnTo>
                    <a:pt x="382460" y="600341"/>
                  </a:lnTo>
                  <a:lnTo>
                    <a:pt x="384746" y="598055"/>
                  </a:lnTo>
                  <a:lnTo>
                    <a:pt x="387032" y="598055"/>
                  </a:lnTo>
                  <a:lnTo>
                    <a:pt x="387032" y="595769"/>
                  </a:lnTo>
                  <a:lnTo>
                    <a:pt x="390080" y="595769"/>
                  </a:lnTo>
                  <a:lnTo>
                    <a:pt x="390080" y="593483"/>
                  </a:lnTo>
                  <a:lnTo>
                    <a:pt x="392366" y="593483"/>
                  </a:lnTo>
                  <a:lnTo>
                    <a:pt x="392366" y="590435"/>
                  </a:lnTo>
                  <a:lnTo>
                    <a:pt x="394652" y="590435"/>
                  </a:lnTo>
                  <a:lnTo>
                    <a:pt x="394652" y="588149"/>
                  </a:lnTo>
                  <a:lnTo>
                    <a:pt x="396938" y="588149"/>
                  </a:lnTo>
                  <a:lnTo>
                    <a:pt x="396938" y="585863"/>
                  </a:lnTo>
                  <a:lnTo>
                    <a:pt x="399224" y="585863"/>
                  </a:lnTo>
                  <a:lnTo>
                    <a:pt x="399224" y="583577"/>
                  </a:lnTo>
                  <a:lnTo>
                    <a:pt x="402272" y="583577"/>
                  </a:lnTo>
                  <a:lnTo>
                    <a:pt x="402272" y="578243"/>
                  </a:lnTo>
                  <a:lnTo>
                    <a:pt x="404558" y="578243"/>
                  </a:lnTo>
                  <a:lnTo>
                    <a:pt x="404558" y="566051"/>
                  </a:lnTo>
                  <a:close/>
                </a:path>
                <a:path w="1936750" h="642620">
                  <a:moveTo>
                    <a:pt x="423595" y="12166"/>
                  </a:moveTo>
                  <a:lnTo>
                    <a:pt x="387032" y="12166"/>
                  </a:lnTo>
                  <a:lnTo>
                    <a:pt x="387032" y="19037"/>
                  </a:lnTo>
                  <a:lnTo>
                    <a:pt x="414464" y="19037"/>
                  </a:lnTo>
                  <a:lnTo>
                    <a:pt x="414464" y="21310"/>
                  </a:lnTo>
                  <a:lnTo>
                    <a:pt x="411416" y="24358"/>
                  </a:lnTo>
                  <a:lnTo>
                    <a:pt x="411416" y="26644"/>
                  </a:lnTo>
                  <a:lnTo>
                    <a:pt x="409130" y="26644"/>
                  </a:lnTo>
                  <a:lnTo>
                    <a:pt x="409130" y="28930"/>
                  </a:lnTo>
                  <a:lnTo>
                    <a:pt x="406844" y="28930"/>
                  </a:lnTo>
                  <a:lnTo>
                    <a:pt x="406844" y="33515"/>
                  </a:lnTo>
                  <a:lnTo>
                    <a:pt x="404558" y="33515"/>
                  </a:lnTo>
                  <a:lnTo>
                    <a:pt x="404558" y="38836"/>
                  </a:lnTo>
                  <a:lnTo>
                    <a:pt x="402272" y="38836"/>
                  </a:lnTo>
                  <a:lnTo>
                    <a:pt x="402272" y="43408"/>
                  </a:lnTo>
                  <a:lnTo>
                    <a:pt x="399224" y="43408"/>
                  </a:lnTo>
                  <a:lnTo>
                    <a:pt x="399224" y="51041"/>
                  </a:lnTo>
                  <a:lnTo>
                    <a:pt x="396938" y="51041"/>
                  </a:lnTo>
                  <a:lnTo>
                    <a:pt x="396938" y="63220"/>
                  </a:lnTo>
                  <a:lnTo>
                    <a:pt x="394652" y="63220"/>
                  </a:lnTo>
                  <a:lnTo>
                    <a:pt x="394652" y="70840"/>
                  </a:lnTo>
                  <a:lnTo>
                    <a:pt x="402272" y="70840"/>
                  </a:lnTo>
                  <a:lnTo>
                    <a:pt x="402272" y="65506"/>
                  </a:lnTo>
                  <a:lnTo>
                    <a:pt x="404558" y="63220"/>
                  </a:lnTo>
                  <a:lnTo>
                    <a:pt x="404558" y="53314"/>
                  </a:lnTo>
                  <a:lnTo>
                    <a:pt x="406844" y="53314"/>
                  </a:lnTo>
                  <a:lnTo>
                    <a:pt x="406844" y="46456"/>
                  </a:lnTo>
                  <a:lnTo>
                    <a:pt x="409130" y="46456"/>
                  </a:lnTo>
                  <a:lnTo>
                    <a:pt x="409130" y="41122"/>
                  </a:lnTo>
                  <a:lnTo>
                    <a:pt x="411416" y="38836"/>
                  </a:lnTo>
                  <a:lnTo>
                    <a:pt x="411416" y="36563"/>
                  </a:lnTo>
                  <a:lnTo>
                    <a:pt x="414464" y="33515"/>
                  </a:lnTo>
                  <a:lnTo>
                    <a:pt x="414464" y="31216"/>
                  </a:lnTo>
                  <a:lnTo>
                    <a:pt x="416737" y="31216"/>
                  </a:lnTo>
                  <a:lnTo>
                    <a:pt x="416737" y="26644"/>
                  </a:lnTo>
                  <a:lnTo>
                    <a:pt x="419023" y="26644"/>
                  </a:lnTo>
                  <a:lnTo>
                    <a:pt x="419023" y="24358"/>
                  </a:lnTo>
                  <a:lnTo>
                    <a:pt x="421309" y="24358"/>
                  </a:lnTo>
                  <a:lnTo>
                    <a:pt x="421309" y="21310"/>
                  </a:lnTo>
                  <a:lnTo>
                    <a:pt x="423595" y="19037"/>
                  </a:lnTo>
                  <a:lnTo>
                    <a:pt x="423595" y="12166"/>
                  </a:lnTo>
                  <a:close/>
                </a:path>
                <a:path w="1936750" h="642620">
                  <a:moveTo>
                    <a:pt x="451027" y="556145"/>
                  </a:moveTo>
                  <a:lnTo>
                    <a:pt x="411416" y="556145"/>
                  </a:lnTo>
                  <a:lnTo>
                    <a:pt x="411416" y="563765"/>
                  </a:lnTo>
                  <a:lnTo>
                    <a:pt x="441121" y="563765"/>
                  </a:lnTo>
                  <a:lnTo>
                    <a:pt x="441121" y="566051"/>
                  </a:lnTo>
                  <a:lnTo>
                    <a:pt x="438835" y="566051"/>
                  </a:lnTo>
                  <a:lnTo>
                    <a:pt x="438835" y="569099"/>
                  </a:lnTo>
                  <a:lnTo>
                    <a:pt x="435787" y="569099"/>
                  </a:lnTo>
                  <a:lnTo>
                    <a:pt x="435787" y="571385"/>
                  </a:lnTo>
                  <a:lnTo>
                    <a:pt x="433501" y="573671"/>
                  </a:lnTo>
                  <a:lnTo>
                    <a:pt x="433501" y="575957"/>
                  </a:lnTo>
                  <a:lnTo>
                    <a:pt x="431215" y="575957"/>
                  </a:lnTo>
                  <a:lnTo>
                    <a:pt x="431215" y="581291"/>
                  </a:lnTo>
                  <a:lnTo>
                    <a:pt x="428929" y="581291"/>
                  </a:lnTo>
                  <a:lnTo>
                    <a:pt x="428929" y="585863"/>
                  </a:lnTo>
                  <a:lnTo>
                    <a:pt x="426643" y="585863"/>
                  </a:lnTo>
                  <a:lnTo>
                    <a:pt x="426643" y="590435"/>
                  </a:lnTo>
                  <a:lnTo>
                    <a:pt x="423595" y="593483"/>
                  </a:lnTo>
                  <a:lnTo>
                    <a:pt x="423595" y="600341"/>
                  </a:lnTo>
                  <a:lnTo>
                    <a:pt x="421309" y="600341"/>
                  </a:lnTo>
                  <a:lnTo>
                    <a:pt x="421309" y="614807"/>
                  </a:lnTo>
                  <a:lnTo>
                    <a:pt x="428929" y="614807"/>
                  </a:lnTo>
                  <a:lnTo>
                    <a:pt x="428929" y="600341"/>
                  </a:lnTo>
                  <a:lnTo>
                    <a:pt x="431215" y="600341"/>
                  </a:lnTo>
                  <a:lnTo>
                    <a:pt x="431215" y="593483"/>
                  </a:lnTo>
                  <a:lnTo>
                    <a:pt x="433501" y="593483"/>
                  </a:lnTo>
                  <a:lnTo>
                    <a:pt x="433501" y="588149"/>
                  </a:lnTo>
                  <a:lnTo>
                    <a:pt x="435787" y="585863"/>
                  </a:lnTo>
                  <a:lnTo>
                    <a:pt x="435787" y="583577"/>
                  </a:lnTo>
                  <a:lnTo>
                    <a:pt x="438835" y="581291"/>
                  </a:lnTo>
                  <a:lnTo>
                    <a:pt x="438835" y="578243"/>
                  </a:lnTo>
                  <a:lnTo>
                    <a:pt x="441121" y="575957"/>
                  </a:lnTo>
                  <a:lnTo>
                    <a:pt x="441121" y="573671"/>
                  </a:lnTo>
                  <a:lnTo>
                    <a:pt x="443407" y="573671"/>
                  </a:lnTo>
                  <a:lnTo>
                    <a:pt x="443407" y="569099"/>
                  </a:lnTo>
                  <a:lnTo>
                    <a:pt x="445693" y="569099"/>
                  </a:lnTo>
                  <a:lnTo>
                    <a:pt x="445693" y="566051"/>
                  </a:lnTo>
                  <a:lnTo>
                    <a:pt x="447979" y="566051"/>
                  </a:lnTo>
                  <a:lnTo>
                    <a:pt x="447979" y="563765"/>
                  </a:lnTo>
                  <a:lnTo>
                    <a:pt x="451027" y="563765"/>
                  </a:lnTo>
                  <a:lnTo>
                    <a:pt x="451027" y="556145"/>
                  </a:lnTo>
                  <a:close/>
                </a:path>
                <a:path w="1936750" h="642620">
                  <a:moveTo>
                    <a:pt x="453313" y="46456"/>
                  </a:moveTo>
                  <a:lnTo>
                    <a:pt x="431215" y="46456"/>
                  </a:lnTo>
                  <a:lnTo>
                    <a:pt x="431215" y="53314"/>
                  </a:lnTo>
                  <a:lnTo>
                    <a:pt x="453313" y="53314"/>
                  </a:lnTo>
                  <a:lnTo>
                    <a:pt x="453313" y="46456"/>
                  </a:lnTo>
                  <a:close/>
                </a:path>
                <a:path w="1936750" h="642620">
                  <a:moveTo>
                    <a:pt x="477697" y="590435"/>
                  </a:moveTo>
                  <a:lnTo>
                    <a:pt x="455599" y="590435"/>
                  </a:lnTo>
                  <a:lnTo>
                    <a:pt x="455599" y="598055"/>
                  </a:lnTo>
                  <a:lnTo>
                    <a:pt x="477697" y="598055"/>
                  </a:lnTo>
                  <a:lnTo>
                    <a:pt x="477697" y="590435"/>
                  </a:lnTo>
                  <a:close/>
                </a:path>
                <a:path w="1936750" h="642620">
                  <a:moveTo>
                    <a:pt x="496735" y="24358"/>
                  </a:moveTo>
                  <a:lnTo>
                    <a:pt x="494449" y="21310"/>
                  </a:lnTo>
                  <a:lnTo>
                    <a:pt x="494449" y="19037"/>
                  </a:lnTo>
                  <a:lnTo>
                    <a:pt x="492163" y="16738"/>
                  </a:lnTo>
                  <a:lnTo>
                    <a:pt x="492163" y="14465"/>
                  </a:lnTo>
                  <a:lnTo>
                    <a:pt x="487603" y="14465"/>
                  </a:lnTo>
                  <a:lnTo>
                    <a:pt x="487603" y="12166"/>
                  </a:lnTo>
                  <a:lnTo>
                    <a:pt x="470077" y="12166"/>
                  </a:lnTo>
                  <a:lnTo>
                    <a:pt x="467791" y="14465"/>
                  </a:lnTo>
                  <a:lnTo>
                    <a:pt x="465505" y="14465"/>
                  </a:lnTo>
                  <a:lnTo>
                    <a:pt x="465505" y="16738"/>
                  </a:lnTo>
                  <a:lnTo>
                    <a:pt x="463219" y="16738"/>
                  </a:lnTo>
                  <a:lnTo>
                    <a:pt x="463219" y="19037"/>
                  </a:lnTo>
                  <a:lnTo>
                    <a:pt x="460171" y="19037"/>
                  </a:lnTo>
                  <a:lnTo>
                    <a:pt x="460171" y="28930"/>
                  </a:lnTo>
                  <a:lnTo>
                    <a:pt x="467791" y="28930"/>
                  </a:lnTo>
                  <a:lnTo>
                    <a:pt x="467791" y="21310"/>
                  </a:lnTo>
                  <a:lnTo>
                    <a:pt x="470077" y="21310"/>
                  </a:lnTo>
                  <a:lnTo>
                    <a:pt x="470077" y="19037"/>
                  </a:lnTo>
                  <a:lnTo>
                    <a:pt x="472363" y="19037"/>
                  </a:lnTo>
                  <a:lnTo>
                    <a:pt x="472363" y="16738"/>
                  </a:lnTo>
                  <a:lnTo>
                    <a:pt x="482269" y="16738"/>
                  </a:lnTo>
                  <a:lnTo>
                    <a:pt x="482269" y="19037"/>
                  </a:lnTo>
                  <a:lnTo>
                    <a:pt x="487603" y="19037"/>
                  </a:lnTo>
                  <a:lnTo>
                    <a:pt x="487603" y="24358"/>
                  </a:lnTo>
                  <a:lnTo>
                    <a:pt x="489889" y="24358"/>
                  </a:lnTo>
                  <a:lnTo>
                    <a:pt x="489889" y="31216"/>
                  </a:lnTo>
                  <a:lnTo>
                    <a:pt x="487603" y="31216"/>
                  </a:lnTo>
                  <a:lnTo>
                    <a:pt x="487603" y="36563"/>
                  </a:lnTo>
                  <a:lnTo>
                    <a:pt x="484555" y="36563"/>
                  </a:lnTo>
                  <a:lnTo>
                    <a:pt x="484555" y="38836"/>
                  </a:lnTo>
                  <a:lnTo>
                    <a:pt x="482269" y="38836"/>
                  </a:lnTo>
                  <a:lnTo>
                    <a:pt x="482269" y="41122"/>
                  </a:lnTo>
                  <a:lnTo>
                    <a:pt x="479983" y="41122"/>
                  </a:lnTo>
                  <a:lnTo>
                    <a:pt x="479983" y="43408"/>
                  </a:lnTo>
                  <a:lnTo>
                    <a:pt x="477697" y="43408"/>
                  </a:lnTo>
                  <a:lnTo>
                    <a:pt x="477697" y="46456"/>
                  </a:lnTo>
                  <a:lnTo>
                    <a:pt x="475411" y="46456"/>
                  </a:lnTo>
                  <a:lnTo>
                    <a:pt x="475411" y="48742"/>
                  </a:lnTo>
                  <a:lnTo>
                    <a:pt x="472363" y="48742"/>
                  </a:lnTo>
                  <a:lnTo>
                    <a:pt x="470077" y="51041"/>
                  </a:lnTo>
                  <a:lnTo>
                    <a:pt x="467791" y="51041"/>
                  </a:lnTo>
                  <a:lnTo>
                    <a:pt x="467791" y="53314"/>
                  </a:lnTo>
                  <a:lnTo>
                    <a:pt x="465505" y="53314"/>
                  </a:lnTo>
                  <a:lnTo>
                    <a:pt x="465505" y="55613"/>
                  </a:lnTo>
                  <a:lnTo>
                    <a:pt x="463219" y="55613"/>
                  </a:lnTo>
                  <a:lnTo>
                    <a:pt x="463219" y="60934"/>
                  </a:lnTo>
                  <a:lnTo>
                    <a:pt x="460171" y="60934"/>
                  </a:lnTo>
                  <a:lnTo>
                    <a:pt x="460171" y="63220"/>
                  </a:lnTo>
                  <a:lnTo>
                    <a:pt x="457885" y="63220"/>
                  </a:lnTo>
                  <a:lnTo>
                    <a:pt x="457885" y="70840"/>
                  </a:lnTo>
                  <a:lnTo>
                    <a:pt x="496735" y="70840"/>
                  </a:lnTo>
                  <a:lnTo>
                    <a:pt x="496735" y="63220"/>
                  </a:lnTo>
                  <a:lnTo>
                    <a:pt x="467791" y="63220"/>
                  </a:lnTo>
                  <a:lnTo>
                    <a:pt x="467791" y="60934"/>
                  </a:lnTo>
                  <a:lnTo>
                    <a:pt x="470077" y="60934"/>
                  </a:lnTo>
                  <a:lnTo>
                    <a:pt x="470077" y="58648"/>
                  </a:lnTo>
                  <a:lnTo>
                    <a:pt x="472363" y="58648"/>
                  </a:lnTo>
                  <a:lnTo>
                    <a:pt x="472363" y="55613"/>
                  </a:lnTo>
                  <a:lnTo>
                    <a:pt x="475411" y="55613"/>
                  </a:lnTo>
                  <a:lnTo>
                    <a:pt x="475411" y="53314"/>
                  </a:lnTo>
                  <a:lnTo>
                    <a:pt x="477697" y="53314"/>
                  </a:lnTo>
                  <a:lnTo>
                    <a:pt x="479983" y="51041"/>
                  </a:lnTo>
                  <a:lnTo>
                    <a:pt x="482269" y="51041"/>
                  </a:lnTo>
                  <a:lnTo>
                    <a:pt x="482269" y="48742"/>
                  </a:lnTo>
                  <a:lnTo>
                    <a:pt x="484555" y="48742"/>
                  </a:lnTo>
                  <a:lnTo>
                    <a:pt x="484555" y="46456"/>
                  </a:lnTo>
                  <a:lnTo>
                    <a:pt x="487603" y="46456"/>
                  </a:lnTo>
                  <a:lnTo>
                    <a:pt x="487603" y="43408"/>
                  </a:lnTo>
                  <a:lnTo>
                    <a:pt x="489889" y="43408"/>
                  </a:lnTo>
                  <a:lnTo>
                    <a:pt x="489889" y="41122"/>
                  </a:lnTo>
                  <a:lnTo>
                    <a:pt x="492163" y="41122"/>
                  </a:lnTo>
                  <a:lnTo>
                    <a:pt x="492163" y="38836"/>
                  </a:lnTo>
                  <a:lnTo>
                    <a:pt x="494449" y="36563"/>
                  </a:lnTo>
                  <a:lnTo>
                    <a:pt x="494449" y="31216"/>
                  </a:lnTo>
                  <a:lnTo>
                    <a:pt x="496735" y="31216"/>
                  </a:lnTo>
                  <a:lnTo>
                    <a:pt x="496735" y="24358"/>
                  </a:lnTo>
                  <a:close/>
                </a:path>
                <a:path w="1936750" h="642620">
                  <a:moveTo>
                    <a:pt x="521119" y="563765"/>
                  </a:moveTo>
                  <a:lnTo>
                    <a:pt x="518833" y="563765"/>
                  </a:lnTo>
                  <a:lnTo>
                    <a:pt x="518833" y="561479"/>
                  </a:lnTo>
                  <a:lnTo>
                    <a:pt x="516547" y="561479"/>
                  </a:lnTo>
                  <a:lnTo>
                    <a:pt x="516547" y="559193"/>
                  </a:lnTo>
                  <a:lnTo>
                    <a:pt x="514261" y="559193"/>
                  </a:lnTo>
                  <a:lnTo>
                    <a:pt x="514261" y="556145"/>
                  </a:lnTo>
                  <a:lnTo>
                    <a:pt x="494449" y="556145"/>
                  </a:lnTo>
                  <a:lnTo>
                    <a:pt x="494449" y="559193"/>
                  </a:lnTo>
                  <a:lnTo>
                    <a:pt x="489889" y="559193"/>
                  </a:lnTo>
                  <a:lnTo>
                    <a:pt x="489889" y="561479"/>
                  </a:lnTo>
                  <a:lnTo>
                    <a:pt x="487603" y="561479"/>
                  </a:lnTo>
                  <a:lnTo>
                    <a:pt x="487603" y="566051"/>
                  </a:lnTo>
                  <a:lnTo>
                    <a:pt x="484555" y="566051"/>
                  </a:lnTo>
                  <a:lnTo>
                    <a:pt x="484555" y="573671"/>
                  </a:lnTo>
                  <a:lnTo>
                    <a:pt x="492163" y="573671"/>
                  </a:lnTo>
                  <a:lnTo>
                    <a:pt x="492163" y="569099"/>
                  </a:lnTo>
                  <a:lnTo>
                    <a:pt x="494449" y="569099"/>
                  </a:lnTo>
                  <a:lnTo>
                    <a:pt x="494449" y="563765"/>
                  </a:lnTo>
                  <a:lnTo>
                    <a:pt x="499783" y="563765"/>
                  </a:lnTo>
                  <a:lnTo>
                    <a:pt x="499783" y="561479"/>
                  </a:lnTo>
                  <a:lnTo>
                    <a:pt x="508927" y="561479"/>
                  </a:lnTo>
                  <a:lnTo>
                    <a:pt x="508927" y="563765"/>
                  </a:lnTo>
                  <a:lnTo>
                    <a:pt x="511213" y="563765"/>
                  </a:lnTo>
                  <a:lnTo>
                    <a:pt x="511213" y="566051"/>
                  </a:lnTo>
                  <a:lnTo>
                    <a:pt x="514261" y="566051"/>
                  </a:lnTo>
                  <a:lnTo>
                    <a:pt x="514261" y="578243"/>
                  </a:lnTo>
                  <a:lnTo>
                    <a:pt x="511213" y="578243"/>
                  </a:lnTo>
                  <a:lnTo>
                    <a:pt x="511213" y="581291"/>
                  </a:lnTo>
                  <a:lnTo>
                    <a:pt x="508927" y="581291"/>
                  </a:lnTo>
                  <a:lnTo>
                    <a:pt x="508927" y="583577"/>
                  </a:lnTo>
                  <a:lnTo>
                    <a:pt x="506641" y="583577"/>
                  </a:lnTo>
                  <a:lnTo>
                    <a:pt x="506641" y="585863"/>
                  </a:lnTo>
                  <a:lnTo>
                    <a:pt x="504355" y="585863"/>
                  </a:lnTo>
                  <a:lnTo>
                    <a:pt x="504355" y="588149"/>
                  </a:lnTo>
                  <a:lnTo>
                    <a:pt x="502069" y="588149"/>
                  </a:lnTo>
                  <a:lnTo>
                    <a:pt x="502069" y="590435"/>
                  </a:lnTo>
                  <a:lnTo>
                    <a:pt x="499783" y="590435"/>
                  </a:lnTo>
                  <a:lnTo>
                    <a:pt x="499783" y="593483"/>
                  </a:lnTo>
                  <a:lnTo>
                    <a:pt x="496735" y="593483"/>
                  </a:lnTo>
                  <a:lnTo>
                    <a:pt x="496735" y="595769"/>
                  </a:lnTo>
                  <a:lnTo>
                    <a:pt x="494449" y="595769"/>
                  </a:lnTo>
                  <a:lnTo>
                    <a:pt x="494449" y="598055"/>
                  </a:lnTo>
                  <a:lnTo>
                    <a:pt x="492163" y="598055"/>
                  </a:lnTo>
                  <a:lnTo>
                    <a:pt x="492163" y="600341"/>
                  </a:lnTo>
                  <a:lnTo>
                    <a:pt x="489889" y="600341"/>
                  </a:lnTo>
                  <a:lnTo>
                    <a:pt x="489889" y="602627"/>
                  </a:lnTo>
                  <a:lnTo>
                    <a:pt x="487603" y="602627"/>
                  </a:lnTo>
                  <a:lnTo>
                    <a:pt x="487603" y="605675"/>
                  </a:lnTo>
                  <a:lnTo>
                    <a:pt x="484555" y="605675"/>
                  </a:lnTo>
                  <a:lnTo>
                    <a:pt x="484555" y="612521"/>
                  </a:lnTo>
                  <a:lnTo>
                    <a:pt x="482269" y="612521"/>
                  </a:lnTo>
                  <a:lnTo>
                    <a:pt x="482269" y="614807"/>
                  </a:lnTo>
                  <a:lnTo>
                    <a:pt x="521119" y="614807"/>
                  </a:lnTo>
                  <a:lnTo>
                    <a:pt x="521119" y="607961"/>
                  </a:lnTo>
                  <a:lnTo>
                    <a:pt x="494449" y="607961"/>
                  </a:lnTo>
                  <a:lnTo>
                    <a:pt x="494449" y="605675"/>
                  </a:lnTo>
                  <a:lnTo>
                    <a:pt x="496735" y="605675"/>
                  </a:lnTo>
                  <a:lnTo>
                    <a:pt x="496735" y="602627"/>
                  </a:lnTo>
                  <a:lnTo>
                    <a:pt x="499783" y="602627"/>
                  </a:lnTo>
                  <a:lnTo>
                    <a:pt x="499783" y="600341"/>
                  </a:lnTo>
                  <a:lnTo>
                    <a:pt x="502069" y="600341"/>
                  </a:lnTo>
                  <a:lnTo>
                    <a:pt x="502069" y="598055"/>
                  </a:lnTo>
                  <a:lnTo>
                    <a:pt x="504355" y="598055"/>
                  </a:lnTo>
                  <a:lnTo>
                    <a:pt x="504355" y="595769"/>
                  </a:lnTo>
                  <a:lnTo>
                    <a:pt x="506641" y="595769"/>
                  </a:lnTo>
                  <a:lnTo>
                    <a:pt x="506641" y="593483"/>
                  </a:lnTo>
                  <a:lnTo>
                    <a:pt x="508927" y="593483"/>
                  </a:lnTo>
                  <a:lnTo>
                    <a:pt x="508927" y="590435"/>
                  </a:lnTo>
                  <a:lnTo>
                    <a:pt x="511213" y="590435"/>
                  </a:lnTo>
                  <a:lnTo>
                    <a:pt x="511213" y="588149"/>
                  </a:lnTo>
                  <a:lnTo>
                    <a:pt x="514261" y="588149"/>
                  </a:lnTo>
                  <a:lnTo>
                    <a:pt x="514261" y="585863"/>
                  </a:lnTo>
                  <a:lnTo>
                    <a:pt x="516547" y="585863"/>
                  </a:lnTo>
                  <a:lnTo>
                    <a:pt x="516547" y="583577"/>
                  </a:lnTo>
                  <a:lnTo>
                    <a:pt x="518833" y="583577"/>
                  </a:lnTo>
                  <a:lnTo>
                    <a:pt x="518833" y="581291"/>
                  </a:lnTo>
                  <a:lnTo>
                    <a:pt x="521119" y="578243"/>
                  </a:lnTo>
                  <a:lnTo>
                    <a:pt x="521119" y="563765"/>
                  </a:lnTo>
                  <a:close/>
                </a:path>
                <a:path w="1936750" h="642620">
                  <a:moveTo>
                    <a:pt x="594258" y="629716"/>
                  </a:moveTo>
                  <a:lnTo>
                    <a:pt x="287223" y="629716"/>
                  </a:lnTo>
                  <a:lnTo>
                    <a:pt x="287223" y="637336"/>
                  </a:lnTo>
                  <a:lnTo>
                    <a:pt x="287223" y="642416"/>
                  </a:lnTo>
                  <a:lnTo>
                    <a:pt x="594258" y="642416"/>
                  </a:lnTo>
                  <a:lnTo>
                    <a:pt x="594258" y="637336"/>
                  </a:lnTo>
                  <a:lnTo>
                    <a:pt x="594258" y="629716"/>
                  </a:lnTo>
                  <a:close/>
                </a:path>
                <a:path w="1936750" h="642620">
                  <a:moveTo>
                    <a:pt x="667397" y="607961"/>
                  </a:moveTo>
                  <a:lnTo>
                    <a:pt x="638454" y="607961"/>
                  </a:lnTo>
                  <a:lnTo>
                    <a:pt x="638454" y="605675"/>
                  </a:lnTo>
                  <a:lnTo>
                    <a:pt x="640727" y="605675"/>
                  </a:lnTo>
                  <a:lnTo>
                    <a:pt x="640727" y="602627"/>
                  </a:lnTo>
                  <a:lnTo>
                    <a:pt x="643013" y="602627"/>
                  </a:lnTo>
                  <a:lnTo>
                    <a:pt x="643013" y="600341"/>
                  </a:lnTo>
                  <a:lnTo>
                    <a:pt x="645299" y="600341"/>
                  </a:lnTo>
                  <a:lnTo>
                    <a:pt x="645299" y="598055"/>
                  </a:lnTo>
                  <a:lnTo>
                    <a:pt x="648347" y="598055"/>
                  </a:lnTo>
                  <a:lnTo>
                    <a:pt x="648347" y="595769"/>
                  </a:lnTo>
                  <a:lnTo>
                    <a:pt x="650633" y="595769"/>
                  </a:lnTo>
                  <a:lnTo>
                    <a:pt x="652919" y="593483"/>
                  </a:lnTo>
                  <a:lnTo>
                    <a:pt x="655205" y="590435"/>
                  </a:lnTo>
                  <a:lnTo>
                    <a:pt x="657491" y="590435"/>
                  </a:lnTo>
                  <a:lnTo>
                    <a:pt x="657491" y="588149"/>
                  </a:lnTo>
                  <a:lnTo>
                    <a:pt x="660539" y="588149"/>
                  </a:lnTo>
                  <a:lnTo>
                    <a:pt x="660539" y="585863"/>
                  </a:lnTo>
                  <a:lnTo>
                    <a:pt x="662825" y="583577"/>
                  </a:lnTo>
                  <a:lnTo>
                    <a:pt x="662825" y="581291"/>
                  </a:lnTo>
                  <a:lnTo>
                    <a:pt x="665111" y="581291"/>
                  </a:lnTo>
                  <a:lnTo>
                    <a:pt x="665111" y="563765"/>
                  </a:lnTo>
                  <a:lnTo>
                    <a:pt x="662825" y="563765"/>
                  </a:lnTo>
                  <a:lnTo>
                    <a:pt x="662825" y="561479"/>
                  </a:lnTo>
                  <a:lnTo>
                    <a:pt x="660539" y="561479"/>
                  </a:lnTo>
                  <a:lnTo>
                    <a:pt x="660539" y="559193"/>
                  </a:lnTo>
                  <a:lnTo>
                    <a:pt x="657491" y="559193"/>
                  </a:lnTo>
                  <a:lnTo>
                    <a:pt x="657491" y="556145"/>
                  </a:lnTo>
                  <a:lnTo>
                    <a:pt x="638454" y="556145"/>
                  </a:lnTo>
                  <a:lnTo>
                    <a:pt x="638454" y="559193"/>
                  </a:lnTo>
                  <a:lnTo>
                    <a:pt x="636168" y="559193"/>
                  </a:lnTo>
                  <a:lnTo>
                    <a:pt x="636168" y="561479"/>
                  </a:lnTo>
                  <a:lnTo>
                    <a:pt x="633120" y="561479"/>
                  </a:lnTo>
                  <a:lnTo>
                    <a:pt x="633120" y="563765"/>
                  </a:lnTo>
                  <a:lnTo>
                    <a:pt x="630834" y="563765"/>
                  </a:lnTo>
                  <a:lnTo>
                    <a:pt x="630834" y="569099"/>
                  </a:lnTo>
                  <a:lnTo>
                    <a:pt x="628548" y="569099"/>
                  </a:lnTo>
                  <a:lnTo>
                    <a:pt x="628548" y="573671"/>
                  </a:lnTo>
                  <a:lnTo>
                    <a:pt x="636168" y="573671"/>
                  </a:lnTo>
                  <a:lnTo>
                    <a:pt x="636168" y="569099"/>
                  </a:lnTo>
                  <a:lnTo>
                    <a:pt x="638454" y="569099"/>
                  </a:lnTo>
                  <a:lnTo>
                    <a:pt x="638454" y="566051"/>
                  </a:lnTo>
                  <a:lnTo>
                    <a:pt x="640727" y="566051"/>
                  </a:lnTo>
                  <a:lnTo>
                    <a:pt x="640727" y="563765"/>
                  </a:lnTo>
                  <a:lnTo>
                    <a:pt x="643013" y="563765"/>
                  </a:lnTo>
                  <a:lnTo>
                    <a:pt x="643013" y="561479"/>
                  </a:lnTo>
                  <a:lnTo>
                    <a:pt x="652919" y="561479"/>
                  </a:lnTo>
                  <a:lnTo>
                    <a:pt x="652919" y="563765"/>
                  </a:lnTo>
                  <a:lnTo>
                    <a:pt x="655205" y="563765"/>
                  </a:lnTo>
                  <a:lnTo>
                    <a:pt x="655205" y="566051"/>
                  </a:lnTo>
                  <a:lnTo>
                    <a:pt x="657491" y="566051"/>
                  </a:lnTo>
                  <a:lnTo>
                    <a:pt x="657491" y="578243"/>
                  </a:lnTo>
                  <a:lnTo>
                    <a:pt x="655205" y="578243"/>
                  </a:lnTo>
                  <a:lnTo>
                    <a:pt x="655205" y="583577"/>
                  </a:lnTo>
                  <a:lnTo>
                    <a:pt x="652919" y="583577"/>
                  </a:lnTo>
                  <a:lnTo>
                    <a:pt x="652919" y="585863"/>
                  </a:lnTo>
                  <a:lnTo>
                    <a:pt x="650633" y="585863"/>
                  </a:lnTo>
                  <a:lnTo>
                    <a:pt x="650633" y="588149"/>
                  </a:lnTo>
                  <a:lnTo>
                    <a:pt x="648347" y="588149"/>
                  </a:lnTo>
                  <a:lnTo>
                    <a:pt x="645299" y="590435"/>
                  </a:lnTo>
                  <a:lnTo>
                    <a:pt x="643013" y="590435"/>
                  </a:lnTo>
                  <a:lnTo>
                    <a:pt x="643013" y="593483"/>
                  </a:lnTo>
                  <a:lnTo>
                    <a:pt x="640727" y="593483"/>
                  </a:lnTo>
                  <a:lnTo>
                    <a:pt x="640727" y="595769"/>
                  </a:lnTo>
                  <a:lnTo>
                    <a:pt x="638454" y="595769"/>
                  </a:lnTo>
                  <a:lnTo>
                    <a:pt x="638454" y="598055"/>
                  </a:lnTo>
                  <a:lnTo>
                    <a:pt x="636168" y="598055"/>
                  </a:lnTo>
                  <a:lnTo>
                    <a:pt x="636168" y="600341"/>
                  </a:lnTo>
                  <a:lnTo>
                    <a:pt x="633120" y="600341"/>
                  </a:lnTo>
                  <a:lnTo>
                    <a:pt x="633120" y="602627"/>
                  </a:lnTo>
                  <a:lnTo>
                    <a:pt x="630834" y="602627"/>
                  </a:lnTo>
                  <a:lnTo>
                    <a:pt x="630834" y="607961"/>
                  </a:lnTo>
                  <a:lnTo>
                    <a:pt x="628548" y="607961"/>
                  </a:lnTo>
                  <a:lnTo>
                    <a:pt x="628548" y="614807"/>
                  </a:lnTo>
                  <a:lnTo>
                    <a:pt x="667397" y="614807"/>
                  </a:lnTo>
                  <a:lnTo>
                    <a:pt x="667397" y="607961"/>
                  </a:lnTo>
                  <a:close/>
                </a:path>
                <a:path w="1936750" h="642620">
                  <a:moveTo>
                    <a:pt x="711593" y="556145"/>
                  </a:moveTo>
                  <a:lnTo>
                    <a:pt x="675017" y="556145"/>
                  </a:lnTo>
                  <a:lnTo>
                    <a:pt x="675017" y="563765"/>
                  </a:lnTo>
                  <a:lnTo>
                    <a:pt x="701687" y="563765"/>
                  </a:lnTo>
                  <a:lnTo>
                    <a:pt x="701687" y="566051"/>
                  </a:lnTo>
                  <a:lnTo>
                    <a:pt x="699401" y="566051"/>
                  </a:lnTo>
                  <a:lnTo>
                    <a:pt x="699401" y="571385"/>
                  </a:lnTo>
                  <a:lnTo>
                    <a:pt x="696353" y="571385"/>
                  </a:lnTo>
                  <a:lnTo>
                    <a:pt x="696353" y="573671"/>
                  </a:lnTo>
                  <a:lnTo>
                    <a:pt x="694067" y="573671"/>
                  </a:lnTo>
                  <a:lnTo>
                    <a:pt x="694067" y="578243"/>
                  </a:lnTo>
                  <a:lnTo>
                    <a:pt x="691781" y="578243"/>
                  </a:lnTo>
                  <a:lnTo>
                    <a:pt x="691781" y="583577"/>
                  </a:lnTo>
                  <a:lnTo>
                    <a:pt x="689495" y="583577"/>
                  </a:lnTo>
                  <a:lnTo>
                    <a:pt x="689495" y="588149"/>
                  </a:lnTo>
                  <a:lnTo>
                    <a:pt x="687209" y="588149"/>
                  </a:lnTo>
                  <a:lnTo>
                    <a:pt x="687209" y="595769"/>
                  </a:lnTo>
                  <a:lnTo>
                    <a:pt x="684161" y="595769"/>
                  </a:lnTo>
                  <a:lnTo>
                    <a:pt x="684161" y="605675"/>
                  </a:lnTo>
                  <a:lnTo>
                    <a:pt x="681875" y="607961"/>
                  </a:lnTo>
                  <a:lnTo>
                    <a:pt x="681875" y="614807"/>
                  </a:lnTo>
                  <a:lnTo>
                    <a:pt x="689495" y="614807"/>
                  </a:lnTo>
                  <a:lnTo>
                    <a:pt x="689495" y="607961"/>
                  </a:lnTo>
                  <a:lnTo>
                    <a:pt x="691781" y="607961"/>
                  </a:lnTo>
                  <a:lnTo>
                    <a:pt x="691781" y="598055"/>
                  </a:lnTo>
                  <a:lnTo>
                    <a:pt x="694067" y="595769"/>
                  </a:lnTo>
                  <a:lnTo>
                    <a:pt x="694067" y="590435"/>
                  </a:lnTo>
                  <a:lnTo>
                    <a:pt x="696353" y="588149"/>
                  </a:lnTo>
                  <a:lnTo>
                    <a:pt x="696353" y="583577"/>
                  </a:lnTo>
                  <a:lnTo>
                    <a:pt x="699401" y="583577"/>
                  </a:lnTo>
                  <a:lnTo>
                    <a:pt x="699401" y="581291"/>
                  </a:lnTo>
                  <a:lnTo>
                    <a:pt x="701687" y="578243"/>
                  </a:lnTo>
                  <a:lnTo>
                    <a:pt x="701687" y="575957"/>
                  </a:lnTo>
                  <a:lnTo>
                    <a:pt x="703973" y="573671"/>
                  </a:lnTo>
                  <a:lnTo>
                    <a:pt x="703973" y="571385"/>
                  </a:lnTo>
                  <a:lnTo>
                    <a:pt x="706259" y="571385"/>
                  </a:lnTo>
                  <a:lnTo>
                    <a:pt x="706259" y="569099"/>
                  </a:lnTo>
                  <a:lnTo>
                    <a:pt x="708545" y="566051"/>
                  </a:lnTo>
                  <a:lnTo>
                    <a:pt x="708545" y="563765"/>
                  </a:lnTo>
                  <a:lnTo>
                    <a:pt x="711593" y="563765"/>
                  </a:lnTo>
                  <a:lnTo>
                    <a:pt x="711593" y="556145"/>
                  </a:lnTo>
                  <a:close/>
                </a:path>
                <a:path w="1936750" h="642620">
                  <a:moveTo>
                    <a:pt x="740537" y="590435"/>
                  </a:moveTo>
                  <a:lnTo>
                    <a:pt x="718439" y="590435"/>
                  </a:lnTo>
                  <a:lnTo>
                    <a:pt x="718439" y="598055"/>
                  </a:lnTo>
                  <a:lnTo>
                    <a:pt x="740537" y="598055"/>
                  </a:lnTo>
                  <a:lnTo>
                    <a:pt x="740537" y="590435"/>
                  </a:lnTo>
                  <a:close/>
                </a:path>
                <a:path w="1936750" h="642620">
                  <a:moveTo>
                    <a:pt x="784733" y="569099"/>
                  </a:moveTo>
                  <a:lnTo>
                    <a:pt x="781685" y="569099"/>
                  </a:lnTo>
                  <a:lnTo>
                    <a:pt x="781685" y="563765"/>
                  </a:lnTo>
                  <a:lnTo>
                    <a:pt x="779399" y="563765"/>
                  </a:lnTo>
                  <a:lnTo>
                    <a:pt x="779399" y="561479"/>
                  </a:lnTo>
                  <a:lnTo>
                    <a:pt x="777113" y="559193"/>
                  </a:lnTo>
                  <a:lnTo>
                    <a:pt x="774827" y="559193"/>
                  </a:lnTo>
                  <a:lnTo>
                    <a:pt x="774827" y="556145"/>
                  </a:lnTo>
                  <a:lnTo>
                    <a:pt x="757301" y="556145"/>
                  </a:lnTo>
                  <a:lnTo>
                    <a:pt x="755015" y="559193"/>
                  </a:lnTo>
                  <a:lnTo>
                    <a:pt x="752729" y="559193"/>
                  </a:lnTo>
                  <a:lnTo>
                    <a:pt x="752729" y="561479"/>
                  </a:lnTo>
                  <a:lnTo>
                    <a:pt x="750443" y="561479"/>
                  </a:lnTo>
                  <a:lnTo>
                    <a:pt x="750443" y="563765"/>
                  </a:lnTo>
                  <a:lnTo>
                    <a:pt x="748157" y="563765"/>
                  </a:lnTo>
                  <a:lnTo>
                    <a:pt x="748157" y="573671"/>
                  </a:lnTo>
                  <a:lnTo>
                    <a:pt x="755015" y="573671"/>
                  </a:lnTo>
                  <a:lnTo>
                    <a:pt x="755015" y="566051"/>
                  </a:lnTo>
                  <a:lnTo>
                    <a:pt x="757301" y="566051"/>
                  </a:lnTo>
                  <a:lnTo>
                    <a:pt x="757301" y="563765"/>
                  </a:lnTo>
                  <a:lnTo>
                    <a:pt x="760349" y="563765"/>
                  </a:lnTo>
                  <a:lnTo>
                    <a:pt x="760349" y="561479"/>
                  </a:lnTo>
                  <a:lnTo>
                    <a:pt x="769493" y="561479"/>
                  </a:lnTo>
                  <a:lnTo>
                    <a:pt x="769493" y="563765"/>
                  </a:lnTo>
                  <a:lnTo>
                    <a:pt x="774827" y="563765"/>
                  </a:lnTo>
                  <a:lnTo>
                    <a:pt x="774827" y="569099"/>
                  </a:lnTo>
                  <a:lnTo>
                    <a:pt x="777113" y="569099"/>
                  </a:lnTo>
                  <a:lnTo>
                    <a:pt x="777113" y="573671"/>
                  </a:lnTo>
                  <a:lnTo>
                    <a:pt x="774827" y="575957"/>
                  </a:lnTo>
                  <a:lnTo>
                    <a:pt x="774827" y="578243"/>
                  </a:lnTo>
                  <a:lnTo>
                    <a:pt x="772541" y="581291"/>
                  </a:lnTo>
                  <a:lnTo>
                    <a:pt x="772541" y="583577"/>
                  </a:lnTo>
                  <a:lnTo>
                    <a:pt x="769493" y="583577"/>
                  </a:lnTo>
                  <a:lnTo>
                    <a:pt x="769493" y="585863"/>
                  </a:lnTo>
                  <a:lnTo>
                    <a:pt x="767207" y="585863"/>
                  </a:lnTo>
                  <a:lnTo>
                    <a:pt x="767207" y="588149"/>
                  </a:lnTo>
                  <a:lnTo>
                    <a:pt x="764921" y="588149"/>
                  </a:lnTo>
                  <a:lnTo>
                    <a:pt x="764921" y="590435"/>
                  </a:lnTo>
                  <a:lnTo>
                    <a:pt x="762635" y="590435"/>
                  </a:lnTo>
                  <a:lnTo>
                    <a:pt x="760349" y="593483"/>
                  </a:lnTo>
                  <a:lnTo>
                    <a:pt x="757301" y="593483"/>
                  </a:lnTo>
                  <a:lnTo>
                    <a:pt x="757301" y="595769"/>
                  </a:lnTo>
                  <a:lnTo>
                    <a:pt x="755015" y="595769"/>
                  </a:lnTo>
                  <a:lnTo>
                    <a:pt x="755015" y="598055"/>
                  </a:lnTo>
                  <a:lnTo>
                    <a:pt x="752729" y="598055"/>
                  </a:lnTo>
                  <a:lnTo>
                    <a:pt x="752729" y="600341"/>
                  </a:lnTo>
                  <a:lnTo>
                    <a:pt x="750443" y="600341"/>
                  </a:lnTo>
                  <a:lnTo>
                    <a:pt x="750443" y="602627"/>
                  </a:lnTo>
                  <a:lnTo>
                    <a:pt x="748157" y="602627"/>
                  </a:lnTo>
                  <a:lnTo>
                    <a:pt x="748157" y="607961"/>
                  </a:lnTo>
                  <a:lnTo>
                    <a:pt x="745109" y="607961"/>
                  </a:lnTo>
                  <a:lnTo>
                    <a:pt x="745109" y="614807"/>
                  </a:lnTo>
                  <a:lnTo>
                    <a:pt x="784733" y="614807"/>
                  </a:lnTo>
                  <a:lnTo>
                    <a:pt x="784733" y="607961"/>
                  </a:lnTo>
                  <a:lnTo>
                    <a:pt x="755015" y="607961"/>
                  </a:lnTo>
                  <a:lnTo>
                    <a:pt x="755015" y="605675"/>
                  </a:lnTo>
                  <a:lnTo>
                    <a:pt x="757301" y="605675"/>
                  </a:lnTo>
                  <a:lnTo>
                    <a:pt x="757301" y="602627"/>
                  </a:lnTo>
                  <a:lnTo>
                    <a:pt x="760349" y="602627"/>
                  </a:lnTo>
                  <a:lnTo>
                    <a:pt x="760349" y="600341"/>
                  </a:lnTo>
                  <a:lnTo>
                    <a:pt x="762635" y="600341"/>
                  </a:lnTo>
                  <a:lnTo>
                    <a:pt x="762635" y="598055"/>
                  </a:lnTo>
                  <a:lnTo>
                    <a:pt x="764921" y="598055"/>
                  </a:lnTo>
                  <a:lnTo>
                    <a:pt x="764921" y="595769"/>
                  </a:lnTo>
                  <a:lnTo>
                    <a:pt x="769493" y="595769"/>
                  </a:lnTo>
                  <a:lnTo>
                    <a:pt x="769493" y="593483"/>
                  </a:lnTo>
                  <a:lnTo>
                    <a:pt x="772541" y="593483"/>
                  </a:lnTo>
                  <a:lnTo>
                    <a:pt x="772541" y="590435"/>
                  </a:lnTo>
                  <a:lnTo>
                    <a:pt x="774827" y="590435"/>
                  </a:lnTo>
                  <a:lnTo>
                    <a:pt x="774827" y="588149"/>
                  </a:lnTo>
                  <a:lnTo>
                    <a:pt x="777113" y="588149"/>
                  </a:lnTo>
                  <a:lnTo>
                    <a:pt x="777113" y="585863"/>
                  </a:lnTo>
                  <a:lnTo>
                    <a:pt x="779399" y="585863"/>
                  </a:lnTo>
                  <a:lnTo>
                    <a:pt x="779399" y="581291"/>
                  </a:lnTo>
                  <a:lnTo>
                    <a:pt x="781685" y="581291"/>
                  </a:lnTo>
                  <a:lnTo>
                    <a:pt x="781685" y="575957"/>
                  </a:lnTo>
                  <a:lnTo>
                    <a:pt x="784733" y="575957"/>
                  </a:lnTo>
                  <a:lnTo>
                    <a:pt x="784733" y="569099"/>
                  </a:lnTo>
                  <a:close/>
                </a:path>
                <a:path w="1936750" h="642620">
                  <a:moveTo>
                    <a:pt x="959954" y="569099"/>
                  </a:moveTo>
                  <a:lnTo>
                    <a:pt x="957668" y="569099"/>
                  </a:lnTo>
                  <a:lnTo>
                    <a:pt x="957668" y="563765"/>
                  </a:lnTo>
                  <a:lnTo>
                    <a:pt x="954620" y="563765"/>
                  </a:lnTo>
                  <a:lnTo>
                    <a:pt x="954620" y="561479"/>
                  </a:lnTo>
                  <a:lnTo>
                    <a:pt x="952334" y="561479"/>
                  </a:lnTo>
                  <a:lnTo>
                    <a:pt x="952334" y="559193"/>
                  </a:lnTo>
                  <a:lnTo>
                    <a:pt x="950048" y="559193"/>
                  </a:lnTo>
                  <a:lnTo>
                    <a:pt x="950048" y="556145"/>
                  </a:lnTo>
                  <a:lnTo>
                    <a:pt x="930249" y="556145"/>
                  </a:lnTo>
                  <a:lnTo>
                    <a:pt x="930249" y="559193"/>
                  </a:lnTo>
                  <a:lnTo>
                    <a:pt x="927963" y="559193"/>
                  </a:lnTo>
                  <a:lnTo>
                    <a:pt x="927963" y="561479"/>
                  </a:lnTo>
                  <a:lnTo>
                    <a:pt x="925677" y="561479"/>
                  </a:lnTo>
                  <a:lnTo>
                    <a:pt x="925677" y="563765"/>
                  </a:lnTo>
                  <a:lnTo>
                    <a:pt x="923391" y="563765"/>
                  </a:lnTo>
                  <a:lnTo>
                    <a:pt x="923391" y="571385"/>
                  </a:lnTo>
                  <a:lnTo>
                    <a:pt x="921105" y="571385"/>
                  </a:lnTo>
                  <a:lnTo>
                    <a:pt x="921105" y="573671"/>
                  </a:lnTo>
                  <a:lnTo>
                    <a:pt x="927963" y="573671"/>
                  </a:lnTo>
                  <a:lnTo>
                    <a:pt x="927963" y="571385"/>
                  </a:lnTo>
                  <a:lnTo>
                    <a:pt x="930249" y="571385"/>
                  </a:lnTo>
                  <a:lnTo>
                    <a:pt x="930249" y="566051"/>
                  </a:lnTo>
                  <a:lnTo>
                    <a:pt x="933297" y="566051"/>
                  </a:lnTo>
                  <a:lnTo>
                    <a:pt x="933297" y="563765"/>
                  </a:lnTo>
                  <a:lnTo>
                    <a:pt x="935583" y="563765"/>
                  </a:lnTo>
                  <a:lnTo>
                    <a:pt x="935583" y="561479"/>
                  </a:lnTo>
                  <a:lnTo>
                    <a:pt x="945489" y="561479"/>
                  </a:lnTo>
                  <a:lnTo>
                    <a:pt x="945489" y="563765"/>
                  </a:lnTo>
                  <a:lnTo>
                    <a:pt x="947762" y="563765"/>
                  </a:lnTo>
                  <a:lnTo>
                    <a:pt x="947762" y="566051"/>
                  </a:lnTo>
                  <a:lnTo>
                    <a:pt x="950048" y="566051"/>
                  </a:lnTo>
                  <a:lnTo>
                    <a:pt x="950048" y="571385"/>
                  </a:lnTo>
                  <a:lnTo>
                    <a:pt x="952334" y="571385"/>
                  </a:lnTo>
                  <a:lnTo>
                    <a:pt x="952334" y="573671"/>
                  </a:lnTo>
                  <a:lnTo>
                    <a:pt x="950048" y="573671"/>
                  </a:lnTo>
                  <a:lnTo>
                    <a:pt x="950048" y="578243"/>
                  </a:lnTo>
                  <a:lnTo>
                    <a:pt x="947762" y="578243"/>
                  </a:lnTo>
                  <a:lnTo>
                    <a:pt x="947762" y="583577"/>
                  </a:lnTo>
                  <a:lnTo>
                    <a:pt x="945489" y="583577"/>
                  </a:lnTo>
                  <a:lnTo>
                    <a:pt x="945489" y="585863"/>
                  </a:lnTo>
                  <a:lnTo>
                    <a:pt x="942441" y="585863"/>
                  </a:lnTo>
                  <a:lnTo>
                    <a:pt x="942441" y="588149"/>
                  </a:lnTo>
                  <a:lnTo>
                    <a:pt x="940155" y="588149"/>
                  </a:lnTo>
                  <a:lnTo>
                    <a:pt x="940155" y="590435"/>
                  </a:lnTo>
                  <a:lnTo>
                    <a:pt x="935583" y="590435"/>
                  </a:lnTo>
                  <a:lnTo>
                    <a:pt x="935583" y="593483"/>
                  </a:lnTo>
                  <a:lnTo>
                    <a:pt x="933297" y="593483"/>
                  </a:lnTo>
                  <a:lnTo>
                    <a:pt x="933297" y="595769"/>
                  </a:lnTo>
                  <a:lnTo>
                    <a:pt x="930249" y="595769"/>
                  </a:lnTo>
                  <a:lnTo>
                    <a:pt x="930249" y="598055"/>
                  </a:lnTo>
                  <a:lnTo>
                    <a:pt x="927963" y="598055"/>
                  </a:lnTo>
                  <a:lnTo>
                    <a:pt x="927963" y="600341"/>
                  </a:lnTo>
                  <a:lnTo>
                    <a:pt x="925677" y="600341"/>
                  </a:lnTo>
                  <a:lnTo>
                    <a:pt x="925677" y="602627"/>
                  </a:lnTo>
                  <a:lnTo>
                    <a:pt x="923391" y="602627"/>
                  </a:lnTo>
                  <a:lnTo>
                    <a:pt x="923391" y="607961"/>
                  </a:lnTo>
                  <a:lnTo>
                    <a:pt x="921105" y="607961"/>
                  </a:lnTo>
                  <a:lnTo>
                    <a:pt x="921105" y="614807"/>
                  </a:lnTo>
                  <a:lnTo>
                    <a:pt x="959954" y="614807"/>
                  </a:lnTo>
                  <a:lnTo>
                    <a:pt x="959954" y="607961"/>
                  </a:lnTo>
                  <a:lnTo>
                    <a:pt x="930249" y="607961"/>
                  </a:lnTo>
                  <a:lnTo>
                    <a:pt x="930249" y="605675"/>
                  </a:lnTo>
                  <a:lnTo>
                    <a:pt x="933297" y="605675"/>
                  </a:lnTo>
                  <a:lnTo>
                    <a:pt x="933297" y="602627"/>
                  </a:lnTo>
                  <a:lnTo>
                    <a:pt x="935583" y="602627"/>
                  </a:lnTo>
                  <a:lnTo>
                    <a:pt x="935583" y="600341"/>
                  </a:lnTo>
                  <a:lnTo>
                    <a:pt x="937869" y="600341"/>
                  </a:lnTo>
                  <a:lnTo>
                    <a:pt x="937869" y="598055"/>
                  </a:lnTo>
                  <a:lnTo>
                    <a:pt x="940155" y="598055"/>
                  </a:lnTo>
                  <a:lnTo>
                    <a:pt x="940155" y="595769"/>
                  </a:lnTo>
                  <a:lnTo>
                    <a:pt x="942441" y="595769"/>
                  </a:lnTo>
                  <a:lnTo>
                    <a:pt x="945489" y="593483"/>
                  </a:lnTo>
                  <a:lnTo>
                    <a:pt x="947762" y="590435"/>
                  </a:lnTo>
                  <a:lnTo>
                    <a:pt x="950048" y="590435"/>
                  </a:lnTo>
                  <a:lnTo>
                    <a:pt x="950048" y="588149"/>
                  </a:lnTo>
                  <a:lnTo>
                    <a:pt x="952334" y="588149"/>
                  </a:lnTo>
                  <a:lnTo>
                    <a:pt x="952334" y="585863"/>
                  </a:lnTo>
                  <a:lnTo>
                    <a:pt x="954620" y="585863"/>
                  </a:lnTo>
                  <a:lnTo>
                    <a:pt x="954620" y="581291"/>
                  </a:lnTo>
                  <a:lnTo>
                    <a:pt x="957668" y="581291"/>
                  </a:lnTo>
                  <a:lnTo>
                    <a:pt x="957668" y="573671"/>
                  </a:lnTo>
                  <a:lnTo>
                    <a:pt x="959954" y="573671"/>
                  </a:lnTo>
                  <a:lnTo>
                    <a:pt x="959954" y="569099"/>
                  </a:lnTo>
                  <a:close/>
                </a:path>
                <a:path w="1936750" h="642620">
                  <a:moveTo>
                    <a:pt x="969860" y="19037"/>
                  </a:moveTo>
                  <a:lnTo>
                    <a:pt x="966812" y="19037"/>
                  </a:lnTo>
                  <a:lnTo>
                    <a:pt x="966812" y="14465"/>
                  </a:lnTo>
                  <a:lnTo>
                    <a:pt x="964526" y="14465"/>
                  </a:lnTo>
                  <a:lnTo>
                    <a:pt x="964526" y="12166"/>
                  </a:lnTo>
                  <a:lnTo>
                    <a:pt x="962240" y="12166"/>
                  </a:lnTo>
                  <a:lnTo>
                    <a:pt x="962240" y="9118"/>
                  </a:lnTo>
                  <a:lnTo>
                    <a:pt x="957668" y="9118"/>
                  </a:lnTo>
                  <a:lnTo>
                    <a:pt x="957668" y="6832"/>
                  </a:lnTo>
                  <a:lnTo>
                    <a:pt x="942441" y="6832"/>
                  </a:lnTo>
                  <a:lnTo>
                    <a:pt x="942441" y="9118"/>
                  </a:lnTo>
                  <a:lnTo>
                    <a:pt x="937869" y="9118"/>
                  </a:lnTo>
                  <a:lnTo>
                    <a:pt x="937869" y="12166"/>
                  </a:lnTo>
                  <a:lnTo>
                    <a:pt x="935583" y="12166"/>
                  </a:lnTo>
                  <a:lnTo>
                    <a:pt x="935583" y="14465"/>
                  </a:lnTo>
                  <a:lnTo>
                    <a:pt x="933297" y="14465"/>
                  </a:lnTo>
                  <a:lnTo>
                    <a:pt x="933297" y="24358"/>
                  </a:lnTo>
                  <a:lnTo>
                    <a:pt x="940155" y="24358"/>
                  </a:lnTo>
                  <a:lnTo>
                    <a:pt x="940155" y="16738"/>
                  </a:lnTo>
                  <a:lnTo>
                    <a:pt x="942441" y="16738"/>
                  </a:lnTo>
                  <a:lnTo>
                    <a:pt x="942441" y="14465"/>
                  </a:lnTo>
                  <a:lnTo>
                    <a:pt x="947762" y="14465"/>
                  </a:lnTo>
                  <a:lnTo>
                    <a:pt x="947762" y="12166"/>
                  </a:lnTo>
                  <a:lnTo>
                    <a:pt x="952334" y="12166"/>
                  </a:lnTo>
                  <a:lnTo>
                    <a:pt x="952334" y="14465"/>
                  </a:lnTo>
                  <a:lnTo>
                    <a:pt x="957668" y="14465"/>
                  </a:lnTo>
                  <a:lnTo>
                    <a:pt x="957668" y="16738"/>
                  </a:lnTo>
                  <a:lnTo>
                    <a:pt x="959954" y="16738"/>
                  </a:lnTo>
                  <a:lnTo>
                    <a:pt x="959954" y="19037"/>
                  </a:lnTo>
                  <a:lnTo>
                    <a:pt x="962240" y="19037"/>
                  </a:lnTo>
                  <a:lnTo>
                    <a:pt x="962240" y="26644"/>
                  </a:lnTo>
                  <a:lnTo>
                    <a:pt x="959954" y="26644"/>
                  </a:lnTo>
                  <a:lnTo>
                    <a:pt x="959954" y="31216"/>
                  </a:lnTo>
                  <a:lnTo>
                    <a:pt x="957668" y="31216"/>
                  </a:lnTo>
                  <a:lnTo>
                    <a:pt x="957668" y="33515"/>
                  </a:lnTo>
                  <a:lnTo>
                    <a:pt x="954620" y="33515"/>
                  </a:lnTo>
                  <a:lnTo>
                    <a:pt x="954620" y="36563"/>
                  </a:lnTo>
                  <a:lnTo>
                    <a:pt x="952334" y="36563"/>
                  </a:lnTo>
                  <a:lnTo>
                    <a:pt x="952334" y="38836"/>
                  </a:lnTo>
                  <a:lnTo>
                    <a:pt x="950048" y="38836"/>
                  </a:lnTo>
                  <a:lnTo>
                    <a:pt x="950048" y="41122"/>
                  </a:lnTo>
                  <a:lnTo>
                    <a:pt x="947762" y="41122"/>
                  </a:lnTo>
                  <a:lnTo>
                    <a:pt x="947762" y="43408"/>
                  </a:lnTo>
                  <a:lnTo>
                    <a:pt x="945489" y="43408"/>
                  </a:lnTo>
                  <a:lnTo>
                    <a:pt x="945489" y="46456"/>
                  </a:lnTo>
                  <a:lnTo>
                    <a:pt x="942441" y="46456"/>
                  </a:lnTo>
                  <a:lnTo>
                    <a:pt x="937869" y="51041"/>
                  </a:lnTo>
                  <a:lnTo>
                    <a:pt x="935583" y="51041"/>
                  </a:lnTo>
                  <a:lnTo>
                    <a:pt x="935583" y="55613"/>
                  </a:lnTo>
                  <a:lnTo>
                    <a:pt x="933297" y="55613"/>
                  </a:lnTo>
                  <a:lnTo>
                    <a:pt x="933297" y="58648"/>
                  </a:lnTo>
                  <a:lnTo>
                    <a:pt x="930249" y="60934"/>
                  </a:lnTo>
                  <a:lnTo>
                    <a:pt x="930249" y="65506"/>
                  </a:lnTo>
                  <a:lnTo>
                    <a:pt x="969860" y="65506"/>
                  </a:lnTo>
                  <a:lnTo>
                    <a:pt x="969860" y="58648"/>
                  </a:lnTo>
                  <a:lnTo>
                    <a:pt x="940155" y="58648"/>
                  </a:lnTo>
                  <a:lnTo>
                    <a:pt x="942441" y="55613"/>
                  </a:lnTo>
                  <a:lnTo>
                    <a:pt x="942441" y="53314"/>
                  </a:lnTo>
                  <a:lnTo>
                    <a:pt x="945489" y="53314"/>
                  </a:lnTo>
                  <a:lnTo>
                    <a:pt x="945489" y="51041"/>
                  </a:lnTo>
                  <a:lnTo>
                    <a:pt x="947762" y="51041"/>
                  </a:lnTo>
                  <a:lnTo>
                    <a:pt x="950048" y="48742"/>
                  </a:lnTo>
                  <a:lnTo>
                    <a:pt x="952334" y="48742"/>
                  </a:lnTo>
                  <a:lnTo>
                    <a:pt x="952334" y="46456"/>
                  </a:lnTo>
                  <a:lnTo>
                    <a:pt x="954620" y="46456"/>
                  </a:lnTo>
                  <a:lnTo>
                    <a:pt x="954620" y="43408"/>
                  </a:lnTo>
                  <a:lnTo>
                    <a:pt x="957668" y="43408"/>
                  </a:lnTo>
                  <a:lnTo>
                    <a:pt x="957668" y="41122"/>
                  </a:lnTo>
                  <a:lnTo>
                    <a:pt x="959954" y="41122"/>
                  </a:lnTo>
                  <a:lnTo>
                    <a:pt x="959954" y="38836"/>
                  </a:lnTo>
                  <a:lnTo>
                    <a:pt x="962240" y="38836"/>
                  </a:lnTo>
                  <a:lnTo>
                    <a:pt x="962240" y="36563"/>
                  </a:lnTo>
                  <a:lnTo>
                    <a:pt x="964526" y="36563"/>
                  </a:lnTo>
                  <a:lnTo>
                    <a:pt x="964526" y="33515"/>
                  </a:lnTo>
                  <a:lnTo>
                    <a:pt x="966812" y="33515"/>
                  </a:lnTo>
                  <a:lnTo>
                    <a:pt x="966812" y="26644"/>
                  </a:lnTo>
                  <a:lnTo>
                    <a:pt x="969860" y="26644"/>
                  </a:lnTo>
                  <a:lnTo>
                    <a:pt x="969860" y="19037"/>
                  </a:lnTo>
                  <a:close/>
                </a:path>
                <a:path w="1936750" h="642620">
                  <a:moveTo>
                    <a:pt x="1003388" y="556145"/>
                  </a:moveTo>
                  <a:lnTo>
                    <a:pt x="966812" y="556145"/>
                  </a:lnTo>
                  <a:lnTo>
                    <a:pt x="966812" y="563765"/>
                  </a:lnTo>
                  <a:lnTo>
                    <a:pt x="994244" y="563765"/>
                  </a:lnTo>
                  <a:lnTo>
                    <a:pt x="994244" y="566051"/>
                  </a:lnTo>
                  <a:lnTo>
                    <a:pt x="991196" y="566051"/>
                  </a:lnTo>
                  <a:lnTo>
                    <a:pt x="991196" y="571385"/>
                  </a:lnTo>
                  <a:lnTo>
                    <a:pt x="988910" y="571385"/>
                  </a:lnTo>
                  <a:lnTo>
                    <a:pt x="988910" y="573671"/>
                  </a:lnTo>
                  <a:lnTo>
                    <a:pt x="986624" y="573671"/>
                  </a:lnTo>
                  <a:lnTo>
                    <a:pt x="986624" y="578243"/>
                  </a:lnTo>
                  <a:lnTo>
                    <a:pt x="984338" y="578243"/>
                  </a:lnTo>
                  <a:lnTo>
                    <a:pt x="984338" y="583577"/>
                  </a:lnTo>
                  <a:lnTo>
                    <a:pt x="982052" y="583577"/>
                  </a:lnTo>
                  <a:lnTo>
                    <a:pt x="982052" y="588149"/>
                  </a:lnTo>
                  <a:lnTo>
                    <a:pt x="979004" y="588149"/>
                  </a:lnTo>
                  <a:lnTo>
                    <a:pt x="979004" y="595769"/>
                  </a:lnTo>
                  <a:lnTo>
                    <a:pt x="976718" y="598055"/>
                  </a:lnTo>
                  <a:lnTo>
                    <a:pt x="976718" y="607961"/>
                  </a:lnTo>
                  <a:lnTo>
                    <a:pt x="974432" y="607961"/>
                  </a:lnTo>
                  <a:lnTo>
                    <a:pt x="974432" y="614807"/>
                  </a:lnTo>
                  <a:lnTo>
                    <a:pt x="982052" y="614807"/>
                  </a:lnTo>
                  <a:lnTo>
                    <a:pt x="982052" y="610247"/>
                  </a:lnTo>
                  <a:lnTo>
                    <a:pt x="984338" y="610247"/>
                  </a:lnTo>
                  <a:lnTo>
                    <a:pt x="984338" y="598055"/>
                  </a:lnTo>
                  <a:lnTo>
                    <a:pt x="986624" y="598055"/>
                  </a:lnTo>
                  <a:lnTo>
                    <a:pt x="986624" y="590435"/>
                  </a:lnTo>
                  <a:lnTo>
                    <a:pt x="988910" y="590435"/>
                  </a:lnTo>
                  <a:lnTo>
                    <a:pt x="988910" y="585863"/>
                  </a:lnTo>
                  <a:lnTo>
                    <a:pt x="991196" y="583577"/>
                  </a:lnTo>
                  <a:lnTo>
                    <a:pt x="991196" y="581291"/>
                  </a:lnTo>
                  <a:lnTo>
                    <a:pt x="994244" y="578243"/>
                  </a:lnTo>
                  <a:lnTo>
                    <a:pt x="994244" y="575957"/>
                  </a:lnTo>
                  <a:lnTo>
                    <a:pt x="996530" y="575957"/>
                  </a:lnTo>
                  <a:lnTo>
                    <a:pt x="996530" y="571385"/>
                  </a:lnTo>
                  <a:lnTo>
                    <a:pt x="998816" y="571385"/>
                  </a:lnTo>
                  <a:lnTo>
                    <a:pt x="998816" y="569099"/>
                  </a:lnTo>
                  <a:lnTo>
                    <a:pt x="1001102" y="569099"/>
                  </a:lnTo>
                  <a:lnTo>
                    <a:pt x="1001102" y="566051"/>
                  </a:lnTo>
                  <a:lnTo>
                    <a:pt x="1003388" y="563765"/>
                  </a:lnTo>
                  <a:lnTo>
                    <a:pt x="1003388" y="556145"/>
                  </a:lnTo>
                  <a:close/>
                </a:path>
                <a:path w="1936750" h="642620">
                  <a:moveTo>
                    <a:pt x="1015580" y="6832"/>
                  </a:moveTo>
                  <a:lnTo>
                    <a:pt x="976718" y="6832"/>
                  </a:lnTo>
                  <a:lnTo>
                    <a:pt x="976718" y="14465"/>
                  </a:lnTo>
                  <a:lnTo>
                    <a:pt x="1006436" y="14465"/>
                  </a:lnTo>
                  <a:lnTo>
                    <a:pt x="1003388" y="16738"/>
                  </a:lnTo>
                  <a:lnTo>
                    <a:pt x="1003388" y="19037"/>
                  </a:lnTo>
                  <a:lnTo>
                    <a:pt x="1001102" y="19037"/>
                  </a:lnTo>
                  <a:lnTo>
                    <a:pt x="1001102" y="21310"/>
                  </a:lnTo>
                  <a:lnTo>
                    <a:pt x="998816" y="21310"/>
                  </a:lnTo>
                  <a:lnTo>
                    <a:pt x="998816" y="26644"/>
                  </a:lnTo>
                  <a:lnTo>
                    <a:pt x="996530" y="26644"/>
                  </a:lnTo>
                  <a:lnTo>
                    <a:pt x="996530" y="31216"/>
                  </a:lnTo>
                  <a:lnTo>
                    <a:pt x="994244" y="31216"/>
                  </a:lnTo>
                  <a:lnTo>
                    <a:pt x="994244" y="36563"/>
                  </a:lnTo>
                  <a:lnTo>
                    <a:pt x="991196" y="36563"/>
                  </a:lnTo>
                  <a:lnTo>
                    <a:pt x="991196" y="41122"/>
                  </a:lnTo>
                  <a:lnTo>
                    <a:pt x="988910" y="41122"/>
                  </a:lnTo>
                  <a:lnTo>
                    <a:pt x="988910" y="48742"/>
                  </a:lnTo>
                  <a:lnTo>
                    <a:pt x="986624" y="48742"/>
                  </a:lnTo>
                  <a:lnTo>
                    <a:pt x="986624" y="63220"/>
                  </a:lnTo>
                  <a:lnTo>
                    <a:pt x="984338" y="63220"/>
                  </a:lnTo>
                  <a:lnTo>
                    <a:pt x="984338" y="65506"/>
                  </a:lnTo>
                  <a:lnTo>
                    <a:pt x="991196" y="65506"/>
                  </a:lnTo>
                  <a:lnTo>
                    <a:pt x="991196" y="63220"/>
                  </a:lnTo>
                  <a:lnTo>
                    <a:pt x="994244" y="63220"/>
                  </a:lnTo>
                  <a:lnTo>
                    <a:pt x="994244" y="51041"/>
                  </a:lnTo>
                  <a:lnTo>
                    <a:pt x="996530" y="51041"/>
                  </a:lnTo>
                  <a:lnTo>
                    <a:pt x="996530" y="43408"/>
                  </a:lnTo>
                  <a:lnTo>
                    <a:pt x="998816" y="43408"/>
                  </a:lnTo>
                  <a:lnTo>
                    <a:pt x="998816" y="36563"/>
                  </a:lnTo>
                  <a:lnTo>
                    <a:pt x="1001102" y="36563"/>
                  </a:lnTo>
                  <a:lnTo>
                    <a:pt x="1001102" y="31216"/>
                  </a:lnTo>
                  <a:lnTo>
                    <a:pt x="1003388" y="31216"/>
                  </a:lnTo>
                  <a:lnTo>
                    <a:pt x="1003388" y="26644"/>
                  </a:lnTo>
                  <a:lnTo>
                    <a:pt x="1006436" y="26644"/>
                  </a:lnTo>
                  <a:lnTo>
                    <a:pt x="1006436" y="24358"/>
                  </a:lnTo>
                  <a:lnTo>
                    <a:pt x="1008722" y="24358"/>
                  </a:lnTo>
                  <a:lnTo>
                    <a:pt x="1008722" y="19037"/>
                  </a:lnTo>
                  <a:lnTo>
                    <a:pt x="1011008" y="19037"/>
                  </a:lnTo>
                  <a:lnTo>
                    <a:pt x="1011008" y="16738"/>
                  </a:lnTo>
                  <a:lnTo>
                    <a:pt x="1013294" y="16738"/>
                  </a:lnTo>
                  <a:lnTo>
                    <a:pt x="1013294" y="14465"/>
                  </a:lnTo>
                  <a:lnTo>
                    <a:pt x="1015580" y="14465"/>
                  </a:lnTo>
                  <a:lnTo>
                    <a:pt x="1015580" y="6832"/>
                  </a:lnTo>
                  <a:close/>
                </a:path>
                <a:path w="1936750" h="642620">
                  <a:moveTo>
                    <a:pt x="1033106" y="590435"/>
                  </a:moveTo>
                  <a:lnTo>
                    <a:pt x="1011008" y="590435"/>
                  </a:lnTo>
                  <a:lnTo>
                    <a:pt x="1011008" y="598055"/>
                  </a:lnTo>
                  <a:lnTo>
                    <a:pt x="1033106" y="598055"/>
                  </a:lnTo>
                  <a:lnTo>
                    <a:pt x="1033106" y="590435"/>
                  </a:lnTo>
                  <a:close/>
                </a:path>
                <a:path w="1936750" h="642620">
                  <a:moveTo>
                    <a:pt x="1042250" y="41122"/>
                  </a:moveTo>
                  <a:lnTo>
                    <a:pt x="1020914" y="41122"/>
                  </a:lnTo>
                  <a:lnTo>
                    <a:pt x="1020914" y="48742"/>
                  </a:lnTo>
                  <a:lnTo>
                    <a:pt x="1042250" y="48742"/>
                  </a:lnTo>
                  <a:lnTo>
                    <a:pt x="1042250" y="41122"/>
                  </a:lnTo>
                  <a:close/>
                </a:path>
                <a:path w="1936750" h="642620">
                  <a:moveTo>
                    <a:pt x="1076528" y="566051"/>
                  </a:moveTo>
                  <a:lnTo>
                    <a:pt x="1074242" y="566051"/>
                  </a:lnTo>
                  <a:lnTo>
                    <a:pt x="1074242" y="563765"/>
                  </a:lnTo>
                  <a:lnTo>
                    <a:pt x="1071956" y="561479"/>
                  </a:lnTo>
                  <a:lnTo>
                    <a:pt x="1071956" y="559193"/>
                  </a:lnTo>
                  <a:lnTo>
                    <a:pt x="1066622" y="559193"/>
                  </a:lnTo>
                  <a:lnTo>
                    <a:pt x="1066622" y="556145"/>
                  </a:lnTo>
                  <a:lnTo>
                    <a:pt x="1049858" y="556145"/>
                  </a:lnTo>
                  <a:lnTo>
                    <a:pt x="1047572" y="559193"/>
                  </a:lnTo>
                  <a:lnTo>
                    <a:pt x="1045286" y="559193"/>
                  </a:lnTo>
                  <a:lnTo>
                    <a:pt x="1045286" y="561479"/>
                  </a:lnTo>
                  <a:lnTo>
                    <a:pt x="1042238" y="561479"/>
                  </a:lnTo>
                  <a:lnTo>
                    <a:pt x="1042238" y="563765"/>
                  </a:lnTo>
                  <a:lnTo>
                    <a:pt x="1039952" y="563765"/>
                  </a:lnTo>
                  <a:lnTo>
                    <a:pt x="1039952" y="573671"/>
                  </a:lnTo>
                  <a:lnTo>
                    <a:pt x="1047572" y="573671"/>
                  </a:lnTo>
                  <a:lnTo>
                    <a:pt x="1047572" y="566051"/>
                  </a:lnTo>
                  <a:lnTo>
                    <a:pt x="1049858" y="566051"/>
                  </a:lnTo>
                  <a:lnTo>
                    <a:pt x="1049858" y="563765"/>
                  </a:lnTo>
                  <a:lnTo>
                    <a:pt x="1052144" y="563765"/>
                  </a:lnTo>
                  <a:lnTo>
                    <a:pt x="1052144" y="561479"/>
                  </a:lnTo>
                  <a:lnTo>
                    <a:pt x="1062050" y="561479"/>
                  </a:lnTo>
                  <a:lnTo>
                    <a:pt x="1062050" y="563765"/>
                  </a:lnTo>
                  <a:lnTo>
                    <a:pt x="1066622" y="563765"/>
                  </a:lnTo>
                  <a:lnTo>
                    <a:pt x="1066622" y="569099"/>
                  </a:lnTo>
                  <a:lnTo>
                    <a:pt x="1069670" y="569099"/>
                  </a:lnTo>
                  <a:lnTo>
                    <a:pt x="1069670" y="575957"/>
                  </a:lnTo>
                  <a:lnTo>
                    <a:pt x="1066622" y="575957"/>
                  </a:lnTo>
                  <a:lnTo>
                    <a:pt x="1066622" y="581291"/>
                  </a:lnTo>
                  <a:lnTo>
                    <a:pt x="1064336" y="581291"/>
                  </a:lnTo>
                  <a:lnTo>
                    <a:pt x="1064336" y="583577"/>
                  </a:lnTo>
                  <a:lnTo>
                    <a:pt x="1062050" y="583577"/>
                  </a:lnTo>
                  <a:lnTo>
                    <a:pt x="1062050" y="585863"/>
                  </a:lnTo>
                  <a:lnTo>
                    <a:pt x="1059764" y="585863"/>
                  </a:lnTo>
                  <a:lnTo>
                    <a:pt x="1059764" y="588149"/>
                  </a:lnTo>
                  <a:lnTo>
                    <a:pt x="1057478" y="588149"/>
                  </a:lnTo>
                  <a:lnTo>
                    <a:pt x="1057478" y="590435"/>
                  </a:lnTo>
                  <a:lnTo>
                    <a:pt x="1054430" y="590435"/>
                  </a:lnTo>
                  <a:lnTo>
                    <a:pt x="1052144" y="593483"/>
                  </a:lnTo>
                  <a:lnTo>
                    <a:pt x="1049858" y="595769"/>
                  </a:lnTo>
                  <a:lnTo>
                    <a:pt x="1047572" y="595769"/>
                  </a:lnTo>
                  <a:lnTo>
                    <a:pt x="1047572" y="598055"/>
                  </a:lnTo>
                  <a:lnTo>
                    <a:pt x="1045286" y="598055"/>
                  </a:lnTo>
                  <a:lnTo>
                    <a:pt x="1045286" y="600341"/>
                  </a:lnTo>
                  <a:lnTo>
                    <a:pt x="1042238" y="600341"/>
                  </a:lnTo>
                  <a:lnTo>
                    <a:pt x="1042238" y="602627"/>
                  </a:lnTo>
                  <a:lnTo>
                    <a:pt x="1039952" y="605675"/>
                  </a:lnTo>
                  <a:lnTo>
                    <a:pt x="1039952" y="607961"/>
                  </a:lnTo>
                  <a:lnTo>
                    <a:pt x="1037666" y="607961"/>
                  </a:lnTo>
                  <a:lnTo>
                    <a:pt x="1037666" y="614807"/>
                  </a:lnTo>
                  <a:lnTo>
                    <a:pt x="1076528" y="614807"/>
                  </a:lnTo>
                  <a:lnTo>
                    <a:pt x="1076528" y="607961"/>
                  </a:lnTo>
                  <a:lnTo>
                    <a:pt x="1047572" y="607961"/>
                  </a:lnTo>
                  <a:lnTo>
                    <a:pt x="1047572" y="605675"/>
                  </a:lnTo>
                  <a:lnTo>
                    <a:pt x="1049858" y="605675"/>
                  </a:lnTo>
                  <a:lnTo>
                    <a:pt x="1049858" y="602627"/>
                  </a:lnTo>
                  <a:lnTo>
                    <a:pt x="1052144" y="602627"/>
                  </a:lnTo>
                  <a:lnTo>
                    <a:pt x="1052144" y="600341"/>
                  </a:lnTo>
                  <a:lnTo>
                    <a:pt x="1054430" y="600341"/>
                  </a:lnTo>
                  <a:lnTo>
                    <a:pt x="1054430" y="598055"/>
                  </a:lnTo>
                  <a:lnTo>
                    <a:pt x="1057478" y="598055"/>
                  </a:lnTo>
                  <a:lnTo>
                    <a:pt x="1059764" y="595769"/>
                  </a:lnTo>
                  <a:lnTo>
                    <a:pt x="1062050" y="595769"/>
                  </a:lnTo>
                  <a:lnTo>
                    <a:pt x="1062050" y="593483"/>
                  </a:lnTo>
                  <a:lnTo>
                    <a:pt x="1064336" y="593483"/>
                  </a:lnTo>
                  <a:lnTo>
                    <a:pt x="1064336" y="590435"/>
                  </a:lnTo>
                  <a:lnTo>
                    <a:pt x="1066622" y="590435"/>
                  </a:lnTo>
                  <a:lnTo>
                    <a:pt x="1066622" y="588149"/>
                  </a:lnTo>
                  <a:lnTo>
                    <a:pt x="1069670" y="588149"/>
                  </a:lnTo>
                  <a:lnTo>
                    <a:pt x="1069670" y="585863"/>
                  </a:lnTo>
                  <a:lnTo>
                    <a:pt x="1071956" y="585863"/>
                  </a:lnTo>
                  <a:lnTo>
                    <a:pt x="1071956" y="583577"/>
                  </a:lnTo>
                  <a:lnTo>
                    <a:pt x="1074242" y="581291"/>
                  </a:lnTo>
                  <a:lnTo>
                    <a:pt x="1074242" y="575957"/>
                  </a:lnTo>
                  <a:lnTo>
                    <a:pt x="1076528" y="575957"/>
                  </a:lnTo>
                  <a:lnTo>
                    <a:pt x="1076528" y="566051"/>
                  </a:lnTo>
                  <a:close/>
                </a:path>
                <a:path w="1936750" h="642620">
                  <a:moveTo>
                    <a:pt x="1076528" y="6832"/>
                  </a:moveTo>
                  <a:lnTo>
                    <a:pt x="1069670" y="6832"/>
                  </a:lnTo>
                  <a:lnTo>
                    <a:pt x="1069670" y="12166"/>
                  </a:lnTo>
                  <a:lnTo>
                    <a:pt x="1066622" y="12166"/>
                  </a:lnTo>
                  <a:lnTo>
                    <a:pt x="1066622" y="14465"/>
                  </a:lnTo>
                  <a:lnTo>
                    <a:pt x="1064336" y="14465"/>
                  </a:lnTo>
                  <a:lnTo>
                    <a:pt x="1064336" y="16738"/>
                  </a:lnTo>
                  <a:lnTo>
                    <a:pt x="1062050" y="16738"/>
                  </a:lnTo>
                  <a:lnTo>
                    <a:pt x="1059764" y="19037"/>
                  </a:lnTo>
                  <a:lnTo>
                    <a:pt x="1057478" y="19037"/>
                  </a:lnTo>
                  <a:lnTo>
                    <a:pt x="1057478" y="21310"/>
                  </a:lnTo>
                  <a:lnTo>
                    <a:pt x="1054430" y="21310"/>
                  </a:lnTo>
                  <a:lnTo>
                    <a:pt x="1054430" y="28930"/>
                  </a:lnTo>
                  <a:lnTo>
                    <a:pt x="1057478" y="28930"/>
                  </a:lnTo>
                  <a:lnTo>
                    <a:pt x="1057478" y="26644"/>
                  </a:lnTo>
                  <a:lnTo>
                    <a:pt x="1062050" y="26644"/>
                  </a:lnTo>
                  <a:lnTo>
                    <a:pt x="1062050" y="24358"/>
                  </a:lnTo>
                  <a:lnTo>
                    <a:pt x="1064336" y="24358"/>
                  </a:lnTo>
                  <a:lnTo>
                    <a:pt x="1064336" y="21310"/>
                  </a:lnTo>
                  <a:lnTo>
                    <a:pt x="1066622" y="21310"/>
                  </a:lnTo>
                  <a:lnTo>
                    <a:pt x="1069670" y="19037"/>
                  </a:lnTo>
                  <a:lnTo>
                    <a:pt x="1069670" y="65506"/>
                  </a:lnTo>
                  <a:lnTo>
                    <a:pt x="1076528" y="65506"/>
                  </a:lnTo>
                  <a:lnTo>
                    <a:pt x="1076528" y="6832"/>
                  </a:lnTo>
                  <a:close/>
                </a:path>
                <a:path w="1936750" h="642620">
                  <a:moveTo>
                    <a:pt x="1249476" y="573671"/>
                  </a:moveTo>
                  <a:lnTo>
                    <a:pt x="1247190" y="573671"/>
                  </a:lnTo>
                  <a:lnTo>
                    <a:pt x="1247190" y="566051"/>
                  </a:lnTo>
                  <a:lnTo>
                    <a:pt x="1244904" y="566051"/>
                  </a:lnTo>
                  <a:lnTo>
                    <a:pt x="1244904" y="563765"/>
                  </a:lnTo>
                  <a:lnTo>
                    <a:pt x="1242618" y="563765"/>
                  </a:lnTo>
                  <a:lnTo>
                    <a:pt x="1242618" y="561479"/>
                  </a:lnTo>
                  <a:lnTo>
                    <a:pt x="1232712" y="561479"/>
                  </a:lnTo>
                  <a:lnTo>
                    <a:pt x="1232712" y="559193"/>
                  </a:lnTo>
                  <a:lnTo>
                    <a:pt x="1230426" y="559193"/>
                  </a:lnTo>
                  <a:lnTo>
                    <a:pt x="1230426" y="561479"/>
                  </a:lnTo>
                  <a:lnTo>
                    <a:pt x="1222806" y="561479"/>
                  </a:lnTo>
                  <a:lnTo>
                    <a:pt x="1222806" y="563765"/>
                  </a:lnTo>
                  <a:lnTo>
                    <a:pt x="1218234" y="563765"/>
                  </a:lnTo>
                  <a:lnTo>
                    <a:pt x="1218234" y="566051"/>
                  </a:lnTo>
                  <a:lnTo>
                    <a:pt x="1215186" y="569099"/>
                  </a:lnTo>
                  <a:lnTo>
                    <a:pt x="1215186" y="571385"/>
                  </a:lnTo>
                  <a:lnTo>
                    <a:pt x="1212900" y="573671"/>
                  </a:lnTo>
                  <a:lnTo>
                    <a:pt x="1212900" y="581291"/>
                  </a:lnTo>
                  <a:lnTo>
                    <a:pt x="1210614" y="581291"/>
                  </a:lnTo>
                  <a:lnTo>
                    <a:pt x="1210614" y="600341"/>
                  </a:lnTo>
                  <a:lnTo>
                    <a:pt x="1212900" y="600341"/>
                  </a:lnTo>
                  <a:lnTo>
                    <a:pt x="1212900" y="610247"/>
                  </a:lnTo>
                  <a:lnTo>
                    <a:pt x="1215186" y="610247"/>
                  </a:lnTo>
                  <a:lnTo>
                    <a:pt x="1215186" y="612521"/>
                  </a:lnTo>
                  <a:lnTo>
                    <a:pt x="1218234" y="612521"/>
                  </a:lnTo>
                  <a:lnTo>
                    <a:pt x="1218234" y="614807"/>
                  </a:lnTo>
                  <a:lnTo>
                    <a:pt x="1220520" y="614807"/>
                  </a:lnTo>
                  <a:lnTo>
                    <a:pt x="1220520" y="617855"/>
                  </a:lnTo>
                  <a:lnTo>
                    <a:pt x="1225092" y="617855"/>
                  </a:lnTo>
                  <a:lnTo>
                    <a:pt x="1225092" y="620141"/>
                  </a:lnTo>
                  <a:lnTo>
                    <a:pt x="1237284" y="620141"/>
                  </a:lnTo>
                  <a:lnTo>
                    <a:pt x="1237284" y="617855"/>
                  </a:lnTo>
                  <a:lnTo>
                    <a:pt x="1242618" y="617855"/>
                  </a:lnTo>
                  <a:lnTo>
                    <a:pt x="1242618" y="614807"/>
                  </a:lnTo>
                  <a:lnTo>
                    <a:pt x="1244904" y="614807"/>
                  </a:lnTo>
                  <a:lnTo>
                    <a:pt x="1244904" y="612521"/>
                  </a:lnTo>
                  <a:lnTo>
                    <a:pt x="1247190" y="612521"/>
                  </a:lnTo>
                  <a:lnTo>
                    <a:pt x="1247190" y="607961"/>
                  </a:lnTo>
                  <a:lnTo>
                    <a:pt x="1249476" y="607961"/>
                  </a:lnTo>
                  <a:lnTo>
                    <a:pt x="1249476" y="593483"/>
                  </a:lnTo>
                  <a:lnTo>
                    <a:pt x="1247190" y="593483"/>
                  </a:lnTo>
                  <a:lnTo>
                    <a:pt x="1247190" y="588149"/>
                  </a:lnTo>
                  <a:lnTo>
                    <a:pt x="1244904" y="588149"/>
                  </a:lnTo>
                  <a:lnTo>
                    <a:pt x="1244904" y="585863"/>
                  </a:lnTo>
                  <a:lnTo>
                    <a:pt x="1242618" y="585863"/>
                  </a:lnTo>
                  <a:lnTo>
                    <a:pt x="1242618" y="593483"/>
                  </a:lnTo>
                  <a:lnTo>
                    <a:pt x="1242618" y="605675"/>
                  </a:lnTo>
                  <a:lnTo>
                    <a:pt x="1239570" y="607961"/>
                  </a:lnTo>
                  <a:lnTo>
                    <a:pt x="1239570" y="610247"/>
                  </a:lnTo>
                  <a:lnTo>
                    <a:pt x="1237284" y="610247"/>
                  </a:lnTo>
                  <a:lnTo>
                    <a:pt x="1237284" y="612521"/>
                  </a:lnTo>
                  <a:lnTo>
                    <a:pt x="1225092" y="612521"/>
                  </a:lnTo>
                  <a:lnTo>
                    <a:pt x="1225092" y="610247"/>
                  </a:lnTo>
                  <a:lnTo>
                    <a:pt x="1222806" y="610247"/>
                  </a:lnTo>
                  <a:lnTo>
                    <a:pt x="1222806" y="607961"/>
                  </a:lnTo>
                  <a:lnTo>
                    <a:pt x="1220520" y="607961"/>
                  </a:lnTo>
                  <a:lnTo>
                    <a:pt x="1220520" y="593483"/>
                  </a:lnTo>
                  <a:lnTo>
                    <a:pt x="1222806" y="590435"/>
                  </a:lnTo>
                  <a:lnTo>
                    <a:pt x="1225092" y="588149"/>
                  </a:lnTo>
                  <a:lnTo>
                    <a:pt x="1237284" y="588149"/>
                  </a:lnTo>
                  <a:lnTo>
                    <a:pt x="1237284" y="590435"/>
                  </a:lnTo>
                  <a:lnTo>
                    <a:pt x="1239570" y="590435"/>
                  </a:lnTo>
                  <a:lnTo>
                    <a:pt x="1239570" y="593483"/>
                  </a:lnTo>
                  <a:lnTo>
                    <a:pt x="1242618" y="593483"/>
                  </a:lnTo>
                  <a:lnTo>
                    <a:pt x="1242618" y="585863"/>
                  </a:lnTo>
                  <a:lnTo>
                    <a:pt x="1242618" y="583577"/>
                  </a:lnTo>
                  <a:lnTo>
                    <a:pt x="1239570" y="583577"/>
                  </a:lnTo>
                  <a:lnTo>
                    <a:pt x="1237284" y="581291"/>
                  </a:lnTo>
                  <a:lnTo>
                    <a:pt x="1225092" y="581291"/>
                  </a:lnTo>
                  <a:lnTo>
                    <a:pt x="1225092" y="583577"/>
                  </a:lnTo>
                  <a:lnTo>
                    <a:pt x="1222806" y="583577"/>
                  </a:lnTo>
                  <a:lnTo>
                    <a:pt x="1222806" y="585863"/>
                  </a:lnTo>
                  <a:lnTo>
                    <a:pt x="1220520" y="585863"/>
                  </a:lnTo>
                  <a:lnTo>
                    <a:pt x="1220520" y="588149"/>
                  </a:lnTo>
                  <a:lnTo>
                    <a:pt x="1218234" y="588149"/>
                  </a:lnTo>
                  <a:lnTo>
                    <a:pt x="1218234" y="578243"/>
                  </a:lnTo>
                  <a:lnTo>
                    <a:pt x="1220520" y="578243"/>
                  </a:lnTo>
                  <a:lnTo>
                    <a:pt x="1220520" y="573671"/>
                  </a:lnTo>
                  <a:lnTo>
                    <a:pt x="1222806" y="571385"/>
                  </a:lnTo>
                  <a:lnTo>
                    <a:pt x="1222806" y="569099"/>
                  </a:lnTo>
                  <a:lnTo>
                    <a:pt x="1225092" y="569099"/>
                  </a:lnTo>
                  <a:lnTo>
                    <a:pt x="1225092" y="566051"/>
                  </a:lnTo>
                  <a:lnTo>
                    <a:pt x="1237284" y="566051"/>
                  </a:lnTo>
                  <a:lnTo>
                    <a:pt x="1237284" y="569099"/>
                  </a:lnTo>
                  <a:lnTo>
                    <a:pt x="1239570" y="569099"/>
                  </a:lnTo>
                  <a:lnTo>
                    <a:pt x="1239570" y="573671"/>
                  </a:lnTo>
                  <a:lnTo>
                    <a:pt x="1242618" y="573671"/>
                  </a:lnTo>
                  <a:lnTo>
                    <a:pt x="1242618" y="575957"/>
                  </a:lnTo>
                  <a:lnTo>
                    <a:pt x="1249476" y="573671"/>
                  </a:lnTo>
                  <a:close/>
                </a:path>
                <a:path w="1936750" h="642620">
                  <a:moveTo>
                    <a:pt x="1257084" y="16738"/>
                  </a:moveTo>
                  <a:lnTo>
                    <a:pt x="1254798" y="16738"/>
                  </a:lnTo>
                  <a:lnTo>
                    <a:pt x="1254798" y="12166"/>
                  </a:lnTo>
                  <a:lnTo>
                    <a:pt x="1251750" y="12166"/>
                  </a:lnTo>
                  <a:lnTo>
                    <a:pt x="1251750" y="9118"/>
                  </a:lnTo>
                  <a:lnTo>
                    <a:pt x="1247190" y="9118"/>
                  </a:lnTo>
                  <a:lnTo>
                    <a:pt x="1247190" y="6832"/>
                  </a:lnTo>
                  <a:lnTo>
                    <a:pt x="1232712" y="6832"/>
                  </a:lnTo>
                  <a:lnTo>
                    <a:pt x="1232712" y="9118"/>
                  </a:lnTo>
                  <a:lnTo>
                    <a:pt x="1230426" y="9118"/>
                  </a:lnTo>
                  <a:lnTo>
                    <a:pt x="1225092" y="14465"/>
                  </a:lnTo>
                  <a:lnTo>
                    <a:pt x="1225092" y="16738"/>
                  </a:lnTo>
                  <a:lnTo>
                    <a:pt x="1222806" y="16738"/>
                  </a:lnTo>
                  <a:lnTo>
                    <a:pt x="1222806" y="21310"/>
                  </a:lnTo>
                  <a:lnTo>
                    <a:pt x="1220520" y="21310"/>
                  </a:lnTo>
                  <a:lnTo>
                    <a:pt x="1220520" y="53314"/>
                  </a:lnTo>
                  <a:lnTo>
                    <a:pt x="1222806" y="53314"/>
                  </a:lnTo>
                  <a:lnTo>
                    <a:pt x="1222806" y="58648"/>
                  </a:lnTo>
                  <a:lnTo>
                    <a:pt x="1225092" y="58648"/>
                  </a:lnTo>
                  <a:lnTo>
                    <a:pt x="1225092" y="60934"/>
                  </a:lnTo>
                  <a:lnTo>
                    <a:pt x="1227378" y="60934"/>
                  </a:lnTo>
                  <a:lnTo>
                    <a:pt x="1227378" y="63220"/>
                  </a:lnTo>
                  <a:lnTo>
                    <a:pt x="1230426" y="63220"/>
                  </a:lnTo>
                  <a:lnTo>
                    <a:pt x="1230426" y="65506"/>
                  </a:lnTo>
                  <a:lnTo>
                    <a:pt x="1249476" y="65506"/>
                  </a:lnTo>
                  <a:lnTo>
                    <a:pt x="1249476" y="63220"/>
                  </a:lnTo>
                  <a:lnTo>
                    <a:pt x="1251750" y="63220"/>
                  </a:lnTo>
                  <a:lnTo>
                    <a:pt x="1251750" y="60934"/>
                  </a:lnTo>
                  <a:lnTo>
                    <a:pt x="1254798" y="60934"/>
                  </a:lnTo>
                  <a:lnTo>
                    <a:pt x="1254798" y="55613"/>
                  </a:lnTo>
                  <a:lnTo>
                    <a:pt x="1257084" y="55613"/>
                  </a:lnTo>
                  <a:lnTo>
                    <a:pt x="1257084" y="36563"/>
                  </a:lnTo>
                  <a:lnTo>
                    <a:pt x="1254798" y="36563"/>
                  </a:lnTo>
                  <a:lnTo>
                    <a:pt x="1254798" y="33515"/>
                  </a:lnTo>
                  <a:lnTo>
                    <a:pt x="1251750" y="33515"/>
                  </a:lnTo>
                  <a:lnTo>
                    <a:pt x="1251750" y="31216"/>
                  </a:lnTo>
                  <a:lnTo>
                    <a:pt x="1249476" y="31216"/>
                  </a:lnTo>
                  <a:lnTo>
                    <a:pt x="1249476" y="38836"/>
                  </a:lnTo>
                  <a:lnTo>
                    <a:pt x="1249476" y="55613"/>
                  </a:lnTo>
                  <a:lnTo>
                    <a:pt x="1247190" y="55613"/>
                  </a:lnTo>
                  <a:lnTo>
                    <a:pt x="1247190" y="58648"/>
                  </a:lnTo>
                  <a:lnTo>
                    <a:pt x="1244904" y="58648"/>
                  </a:lnTo>
                  <a:lnTo>
                    <a:pt x="1244904" y="60934"/>
                  </a:lnTo>
                  <a:lnTo>
                    <a:pt x="1234998" y="60934"/>
                  </a:lnTo>
                  <a:lnTo>
                    <a:pt x="1234998" y="58648"/>
                  </a:lnTo>
                  <a:lnTo>
                    <a:pt x="1232712" y="58648"/>
                  </a:lnTo>
                  <a:lnTo>
                    <a:pt x="1232712" y="55613"/>
                  </a:lnTo>
                  <a:lnTo>
                    <a:pt x="1230426" y="55613"/>
                  </a:lnTo>
                  <a:lnTo>
                    <a:pt x="1230426" y="53314"/>
                  </a:lnTo>
                  <a:lnTo>
                    <a:pt x="1227378" y="53314"/>
                  </a:lnTo>
                  <a:lnTo>
                    <a:pt x="1227378" y="41122"/>
                  </a:lnTo>
                  <a:lnTo>
                    <a:pt x="1230426" y="41122"/>
                  </a:lnTo>
                  <a:lnTo>
                    <a:pt x="1230426" y="38836"/>
                  </a:lnTo>
                  <a:lnTo>
                    <a:pt x="1232712" y="36563"/>
                  </a:lnTo>
                  <a:lnTo>
                    <a:pt x="1234998" y="36563"/>
                  </a:lnTo>
                  <a:lnTo>
                    <a:pt x="1234998" y="33515"/>
                  </a:lnTo>
                  <a:lnTo>
                    <a:pt x="1244904" y="33515"/>
                  </a:lnTo>
                  <a:lnTo>
                    <a:pt x="1244904" y="36563"/>
                  </a:lnTo>
                  <a:lnTo>
                    <a:pt x="1247190" y="36563"/>
                  </a:lnTo>
                  <a:lnTo>
                    <a:pt x="1247190" y="38836"/>
                  </a:lnTo>
                  <a:lnTo>
                    <a:pt x="1249476" y="38836"/>
                  </a:lnTo>
                  <a:lnTo>
                    <a:pt x="1249476" y="31216"/>
                  </a:lnTo>
                  <a:lnTo>
                    <a:pt x="1249476" y="28930"/>
                  </a:lnTo>
                  <a:lnTo>
                    <a:pt x="1232712" y="28930"/>
                  </a:lnTo>
                  <a:lnTo>
                    <a:pt x="1232712" y="31216"/>
                  </a:lnTo>
                  <a:lnTo>
                    <a:pt x="1230426" y="31216"/>
                  </a:lnTo>
                  <a:lnTo>
                    <a:pt x="1230426" y="33515"/>
                  </a:lnTo>
                  <a:lnTo>
                    <a:pt x="1227378" y="33515"/>
                  </a:lnTo>
                  <a:lnTo>
                    <a:pt x="1227378" y="21310"/>
                  </a:lnTo>
                  <a:lnTo>
                    <a:pt x="1230426" y="21310"/>
                  </a:lnTo>
                  <a:lnTo>
                    <a:pt x="1230426" y="16738"/>
                  </a:lnTo>
                  <a:lnTo>
                    <a:pt x="1232712" y="16738"/>
                  </a:lnTo>
                  <a:lnTo>
                    <a:pt x="1232712" y="14465"/>
                  </a:lnTo>
                  <a:lnTo>
                    <a:pt x="1237284" y="14465"/>
                  </a:lnTo>
                  <a:lnTo>
                    <a:pt x="1237284" y="12166"/>
                  </a:lnTo>
                  <a:lnTo>
                    <a:pt x="1242618" y="12166"/>
                  </a:lnTo>
                  <a:lnTo>
                    <a:pt x="1242618" y="14465"/>
                  </a:lnTo>
                  <a:lnTo>
                    <a:pt x="1247190" y="14465"/>
                  </a:lnTo>
                  <a:lnTo>
                    <a:pt x="1247190" y="16738"/>
                  </a:lnTo>
                  <a:lnTo>
                    <a:pt x="1249476" y="16738"/>
                  </a:lnTo>
                  <a:lnTo>
                    <a:pt x="1249476" y="21310"/>
                  </a:lnTo>
                  <a:lnTo>
                    <a:pt x="1257084" y="21310"/>
                  </a:lnTo>
                  <a:lnTo>
                    <a:pt x="1257084" y="16738"/>
                  </a:lnTo>
                  <a:close/>
                </a:path>
                <a:path w="1936750" h="642620">
                  <a:moveTo>
                    <a:pt x="1293660" y="569099"/>
                  </a:moveTo>
                  <a:lnTo>
                    <a:pt x="1291374" y="569099"/>
                  </a:lnTo>
                  <a:lnTo>
                    <a:pt x="1291374" y="566051"/>
                  </a:lnTo>
                  <a:lnTo>
                    <a:pt x="1288326" y="566051"/>
                  </a:lnTo>
                  <a:lnTo>
                    <a:pt x="1288326" y="563765"/>
                  </a:lnTo>
                  <a:lnTo>
                    <a:pt x="1286040" y="563765"/>
                  </a:lnTo>
                  <a:lnTo>
                    <a:pt x="1286040" y="561479"/>
                  </a:lnTo>
                  <a:lnTo>
                    <a:pt x="1276134" y="561479"/>
                  </a:lnTo>
                  <a:lnTo>
                    <a:pt x="1276134" y="559193"/>
                  </a:lnTo>
                  <a:lnTo>
                    <a:pt x="1273848" y="559193"/>
                  </a:lnTo>
                  <a:lnTo>
                    <a:pt x="1273848" y="561479"/>
                  </a:lnTo>
                  <a:lnTo>
                    <a:pt x="1263942" y="561479"/>
                  </a:lnTo>
                  <a:lnTo>
                    <a:pt x="1263942" y="563765"/>
                  </a:lnTo>
                  <a:lnTo>
                    <a:pt x="1261656" y="563765"/>
                  </a:lnTo>
                  <a:lnTo>
                    <a:pt x="1261656" y="566051"/>
                  </a:lnTo>
                  <a:lnTo>
                    <a:pt x="1259370" y="566051"/>
                  </a:lnTo>
                  <a:lnTo>
                    <a:pt x="1259370" y="571385"/>
                  </a:lnTo>
                  <a:lnTo>
                    <a:pt x="1257084" y="571385"/>
                  </a:lnTo>
                  <a:lnTo>
                    <a:pt x="1257084" y="575957"/>
                  </a:lnTo>
                  <a:lnTo>
                    <a:pt x="1263942" y="578243"/>
                  </a:lnTo>
                  <a:lnTo>
                    <a:pt x="1263942" y="571385"/>
                  </a:lnTo>
                  <a:lnTo>
                    <a:pt x="1266990" y="571385"/>
                  </a:lnTo>
                  <a:lnTo>
                    <a:pt x="1266990" y="569099"/>
                  </a:lnTo>
                  <a:lnTo>
                    <a:pt x="1269276" y="569099"/>
                  </a:lnTo>
                  <a:lnTo>
                    <a:pt x="1269276" y="566051"/>
                  </a:lnTo>
                  <a:lnTo>
                    <a:pt x="1281468" y="566051"/>
                  </a:lnTo>
                  <a:lnTo>
                    <a:pt x="1281468" y="569099"/>
                  </a:lnTo>
                  <a:lnTo>
                    <a:pt x="1283754" y="569099"/>
                  </a:lnTo>
                  <a:lnTo>
                    <a:pt x="1283754" y="571385"/>
                  </a:lnTo>
                  <a:lnTo>
                    <a:pt x="1286040" y="571385"/>
                  </a:lnTo>
                  <a:lnTo>
                    <a:pt x="1286040" y="583577"/>
                  </a:lnTo>
                  <a:lnTo>
                    <a:pt x="1283754" y="583577"/>
                  </a:lnTo>
                  <a:lnTo>
                    <a:pt x="1283754" y="585863"/>
                  </a:lnTo>
                  <a:lnTo>
                    <a:pt x="1281468" y="585863"/>
                  </a:lnTo>
                  <a:lnTo>
                    <a:pt x="1281468" y="588149"/>
                  </a:lnTo>
                  <a:lnTo>
                    <a:pt x="1279182" y="588149"/>
                  </a:lnTo>
                  <a:lnTo>
                    <a:pt x="1279182" y="590435"/>
                  </a:lnTo>
                  <a:lnTo>
                    <a:pt x="1276134" y="590435"/>
                  </a:lnTo>
                  <a:lnTo>
                    <a:pt x="1276134" y="593483"/>
                  </a:lnTo>
                  <a:lnTo>
                    <a:pt x="1273848" y="593483"/>
                  </a:lnTo>
                  <a:lnTo>
                    <a:pt x="1273848" y="595769"/>
                  </a:lnTo>
                  <a:lnTo>
                    <a:pt x="1271562" y="595769"/>
                  </a:lnTo>
                  <a:lnTo>
                    <a:pt x="1271562" y="598055"/>
                  </a:lnTo>
                  <a:lnTo>
                    <a:pt x="1269276" y="598055"/>
                  </a:lnTo>
                  <a:lnTo>
                    <a:pt x="1269276" y="600341"/>
                  </a:lnTo>
                  <a:lnTo>
                    <a:pt x="1266990" y="600341"/>
                  </a:lnTo>
                  <a:lnTo>
                    <a:pt x="1263942" y="602627"/>
                  </a:lnTo>
                  <a:lnTo>
                    <a:pt x="1261656" y="605675"/>
                  </a:lnTo>
                  <a:lnTo>
                    <a:pt x="1261656" y="607961"/>
                  </a:lnTo>
                  <a:lnTo>
                    <a:pt x="1259370" y="607961"/>
                  </a:lnTo>
                  <a:lnTo>
                    <a:pt x="1259370" y="610247"/>
                  </a:lnTo>
                  <a:lnTo>
                    <a:pt x="1257084" y="610247"/>
                  </a:lnTo>
                  <a:lnTo>
                    <a:pt x="1257084" y="617855"/>
                  </a:lnTo>
                  <a:lnTo>
                    <a:pt x="1293660" y="617855"/>
                  </a:lnTo>
                  <a:lnTo>
                    <a:pt x="1293660" y="612521"/>
                  </a:lnTo>
                  <a:lnTo>
                    <a:pt x="1266990" y="612521"/>
                  </a:lnTo>
                  <a:lnTo>
                    <a:pt x="1266990" y="607961"/>
                  </a:lnTo>
                  <a:lnTo>
                    <a:pt x="1269276" y="607961"/>
                  </a:lnTo>
                  <a:lnTo>
                    <a:pt x="1269276" y="605675"/>
                  </a:lnTo>
                  <a:lnTo>
                    <a:pt x="1271562" y="605675"/>
                  </a:lnTo>
                  <a:lnTo>
                    <a:pt x="1273848" y="602627"/>
                  </a:lnTo>
                  <a:lnTo>
                    <a:pt x="1276134" y="602627"/>
                  </a:lnTo>
                  <a:lnTo>
                    <a:pt x="1276134" y="600341"/>
                  </a:lnTo>
                  <a:lnTo>
                    <a:pt x="1279182" y="600341"/>
                  </a:lnTo>
                  <a:lnTo>
                    <a:pt x="1279182" y="598055"/>
                  </a:lnTo>
                  <a:lnTo>
                    <a:pt x="1281468" y="598055"/>
                  </a:lnTo>
                  <a:lnTo>
                    <a:pt x="1281468" y="595769"/>
                  </a:lnTo>
                  <a:lnTo>
                    <a:pt x="1283754" y="595769"/>
                  </a:lnTo>
                  <a:lnTo>
                    <a:pt x="1283754" y="593483"/>
                  </a:lnTo>
                  <a:lnTo>
                    <a:pt x="1286040" y="593483"/>
                  </a:lnTo>
                  <a:lnTo>
                    <a:pt x="1286040" y="590435"/>
                  </a:lnTo>
                  <a:lnTo>
                    <a:pt x="1288326" y="590435"/>
                  </a:lnTo>
                  <a:lnTo>
                    <a:pt x="1288326" y="588149"/>
                  </a:lnTo>
                  <a:lnTo>
                    <a:pt x="1291374" y="588149"/>
                  </a:lnTo>
                  <a:lnTo>
                    <a:pt x="1291374" y="583577"/>
                  </a:lnTo>
                  <a:lnTo>
                    <a:pt x="1293660" y="583577"/>
                  </a:lnTo>
                  <a:lnTo>
                    <a:pt x="1293660" y="569099"/>
                  </a:lnTo>
                  <a:close/>
                </a:path>
                <a:path w="1936750" h="642620">
                  <a:moveTo>
                    <a:pt x="1303566" y="19037"/>
                  </a:moveTo>
                  <a:lnTo>
                    <a:pt x="1300518" y="19037"/>
                  </a:lnTo>
                  <a:lnTo>
                    <a:pt x="1300518" y="14465"/>
                  </a:lnTo>
                  <a:lnTo>
                    <a:pt x="1298232" y="14465"/>
                  </a:lnTo>
                  <a:lnTo>
                    <a:pt x="1298232" y="12166"/>
                  </a:lnTo>
                  <a:lnTo>
                    <a:pt x="1295946" y="12166"/>
                  </a:lnTo>
                  <a:lnTo>
                    <a:pt x="1295946" y="9118"/>
                  </a:lnTo>
                  <a:lnTo>
                    <a:pt x="1291374" y="9118"/>
                  </a:lnTo>
                  <a:lnTo>
                    <a:pt x="1291374" y="6832"/>
                  </a:lnTo>
                  <a:lnTo>
                    <a:pt x="1276134" y="6832"/>
                  </a:lnTo>
                  <a:lnTo>
                    <a:pt x="1276134" y="9118"/>
                  </a:lnTo>
                  <a:lnTo>
                    <a:pt x="1271562" y="9118"/>
                  </a:lnTo>
                  <a:lnTo>
                    <a:pt x="1271562" y="12166"/>
                  </a:lnTo>
                  <a:lnTo>
                    <a:pt x="1269276" y="12166"/>
                  </a:lnTo>
                  <a:lnTo>
                    <a:pt x="1269276" y="14465"/>
                  </a:lnTo>
                  <a:lnTo>
                    <a:pt x="1266990" y="16738"/>
                  </a:lnTo>
                  <a:lnTo>
                    <a:pt x="1266990" y="24358"/>
                  </a:lnTo>
                  <a:lnTo>
                    <a:pt x="1273848" y="24358"/>
                  </a:lnTo>
                  <a:lnTo>
                    <a:pt x="1273848" y="16738"/>
                  </a:lnTo>
                  <a:lnTo>
                    <a:pt x="1276134" y="16738"/>
                  </a:lnTo>
                  <a:lnTo>
                    <a:pt x="1276134" y="14465"/>
                  </a:lnTo>
                  <a:lnTo>
                    <a:pt x="1281468" y="14465"/>
                  </a:lnTo>
                  <a:lnTo>
                    <a:pt x="1281468" y="12166"/>
                  </a:lnTo>
                  <a:lnTo>
                    <a:pt x="1286040" y="12166"/>
                  </a:lnTo>
                  <a:lnTo>
                    <a:pt x="1286040" y="14465"/>
                  </a:lnTo>
                  <a:lnTo>
                    <a:pt x="1291374" y="14465"/>
                  </a:lnTo>
                  <a:lnTo>
                    <a:pt x="1291374" y="16738"/>
                  </a:lnTo>
                  <a:lnTo>
                    <a:pt x="1293660" y="16738"/>
                  </a:lnTo>
                  <a:lnTo>
                    <a:pt x="1293660" y="19037"/>
                  </a:lnTo>
                  <a:lnTo>
                    <a:pt x="1295946" y="19037"/>
                  </a:lnTo>
                  <a:lnTo>
                    <a:pt x="1295946" y="26644"/>
                  </a:lnTo>
                  <a:lnTo>
                    <a:pt x="1293660" y="26644"/>
                  </a:lnTo>
                  <a:lnTo>
                    <a:pt x="1293660" y="31216"/>
                  </a:lnTo>
                  <a:lnTo>
                    <a:pt x="1291374" y="31216"/>
                  </a:lnTo>
                  <a:lnTo>
                    <a:pt x="1291374" y="33515"/>
                  </a:lnTo>
                  <a:lnTo>
                    <a:pt x="1288326" y="33515"/>
                  </a:lnTo>
                  <a:lnTo>
                    <a:pt x="1288326" y="36563"/>
                  </a:lnTo>
                  <a:lnTo>
                    <a:pt x="1286040" y="36563"/>
                  </a:lnTo>
                  <a:lnTo>
                    <a:pt x="1286040" y="38836"/>
                  </a:lnTo>
                  <a:lnTo>
                    <a:pt x="1283754" y="38836"/>
                  </a:lnTo>
                  <a:lnTo>
                    <a:pt x="1283754" y="41122"/>
                  </a:lnTo>
                  <a:lnTo>
                    <a:pt x="1281468" y="41122"/>
                  </a:lnTo>
                  <a:lnTo>
                    <a:pt x="1281468" y="43408"/>
                  </a:lnTo>
                  <a:lnTo>
                    <a:pt x="1279182" y="43408"/>
                  </a:lnTo>
                  <a:lnTo>
                    <a:pt x="1279182" y="46456"/>
                  </a:lnTo>
                  <a:lnTo>
                    <a:pt x="1276134" y="46456"/>
                  </a:lnTo>
                  <a:lnTo>
                    <a:pt x="1276134" y="48742"/>
                  </a:lnTo>
                  <a:lnTo>
                    <a:pt x="1273848" y="48742"/>
                  </a:lnTo>
                  <a:lnTo>
                    <a:pt x="1269276" y="53314"/>
                  </a:lnTo>
                  <a:lnTo>
                    <a:pt x="1269276" y="55613"/>
                  </a:lnTo>
                  <a:lnTo>
                    <a:pt x="1266990" y="55613"/>
                  </a:lnTo>
                  <a:lnTo>
                    <a:pt x="1266990" y="58648"/>
                  </a:lnTo>
                  <a:lnTo>
                    <a:pt x="1263942" y="60934"/>
                  </a:lnTo>
                  <a:lnTo>
                    <a:pt x="1263942" y="65506"/>
                  </a:lnTo>
                  <a:lnTo>
                    <a:pt x="1303566" y="65506"/>
                  </a:lnTo>
                  <a:lnTo>
                    <a:pt x="1303566" y="58648"/>
                  </a:lnTo>
                  <a:lnTo>
                    <a:pt x="1273848" y="58648"/>
                  </a:lnTo>
                  <a:lnTo>
                    <a:pt x="1276134" y="55613"/>
                  </a:lnTo>
                  <a:lnTo>
                    <a:pt x="1276134" y="53314"/>
                  </a:lnTo>
                  <a:lnTo>
                    <a:pt x="1279182" y="53314"/>
                  </a:lnTo>
                  <a:lnTo>
                    <a:pt x="1283754" y="48742"/>
                  </a:lnTo>
                  <a:lnTo>
                    <a:pt x="1286040" y="48742"/>
                  </a:lnTo>
                  <a:lnTo>
                    <a:pt x="1286040" y="46456"/>
                  </a:lnTo>
                  <a:lnTo>
                    <a:pt x="1288326" y="46456"/>
                  </a:lnTo>
                  <a:lnTo>
                    <a:pt x="1288326" y="43408"/>
                  </a:lnTo>
                  <a:lnTo>
                    <a:pt x="1291374" y="43408"/>
                  </a:lnTo>
                  <a:lnTo>
                    <a:pt x="1291374" y="41122"/>
                  </a:lnTo>
                  <a:lnTo>
                    <a:pt x="1293660" y="41122"/>
                  </a:lnTo>
                  <a:lnTo>
                    <a:pt x="1293660" y="38836"/>
                  </a:lnTo>
                  <a:lnTo>
                    <a:pt x="1295946" y="38836"/>
                  </a:lnTo>
                  <a:lnTo>
                    <a:pt x="1295946" y="36563"/>
                  </a:lnTo>
                  <a:lnTo>
                    <a:pt x="1298232" y="36563"/>
                  </a:lnTo>
                  <a:lnTo>
                    <a:pt x="1298232" y="33515"/>
                  </a:lnTo>
                  <a:lnTo>
                    <a:pt x="1300518" y="33515"/>
                  </a:lnTo>
                  <a:lnTo>
                    <a:pt x="1300518" y="28930"/>
                  </a:lnTo>
                  <a:lnTo>
                    <a:pt x="1303566" y="26644"/>
                  </a:lnTo>
                  <a:lnTo>
                    <a:pt x="1303566" y="19037"/>
                  </a:lnTo>
                  <a:close/>
                </a:path>
                <a:path w="1936750" h="642620">
                  <a:moveTo>
                    <a:pt x="1322616" y="593483"/>
                  </a:moveTo>
                  <a:lnTo>
                    <a:pt x="1300518" y="593483"/>
                  </a:lnTo>
                  <a:lnTo>
                    <a:pt x="1300518" y="600341"/>
                  </a:lnTo>
                  <a:lnTo>
                    <a:pt x="1322616" y="600341"/>
                  </a:lnTo>
                  <a:lnTo>
                    <a:pt x="1322616" y="593483"/>
                  </a:lnTo>
                  <a:close/>
                </a:path>
                <a:path w="1936750" h="642620">
                  <a:moveTo>
                    <a:pt x="1332522" y="41122"/>
                  </a:moveTo>
                  <a:lnTo>
                    <a:pt x="1310424" y="41122"/>
                  </a:lnTo>
                  <a:lnTo>
                    <a:pt x="1310424" y="48742"/>
                  </a:lnTo>
                  <a:lnTo>
                    <a:pt x="1332522" y="48742"/>
                  </a:lnTo>
                  <a:lnTo>
                    <a:pt x="1332522" y="41122"/>
                  </a:lnTo>
                  <a:close/>
                </a:path>
                <a:path w="1936750" h="642620">
                  <a:moveTo>
                    <a:pt x="1364513" y="6832"/>
                  </a:moveTo>
                  <a:lnTo>
                    <a:pt x="1359179" y="6832"/>
                  </a:lnTo>
                  <a:lnTo>
                    <a:pt x="1359179" y="9118"/>
                  </a:lnTo>
                  <a:lnTo>
                    <a:pt x="1356893" y="9118"/>
                  </a:lnTo>
                  <a:lnTo>
                    <a:pt x="1356893" y="12166"/>
                  </a:lnTo>
                  <a:lnTo>
                    <a:pt x="1354607" y="12166"/>
                  </a:lnTo>
                  <a:lnTo>
                    <a:pt x="1354607" y="14465"/>
                  </a:lnTo>
                  <a:lnTo>
                    <a:pt x="1352321" y="14465"/>
                  </a:lnTo>
                  <a:lnTo>
                    <a:pt x="1352321" y="16738"/>
                  </a:lnTo>
                  <a:lnTo>
                    <a:pt x="1349273" y="16738"/>
                  </a:lnTo>
                  <a:lnTo>
                    <a:pt x="1349273" y="19037"/>
                  </a:lnTo>
                  <a:lnTo>
                    <a:pt x="1344701" y="19037"/>
                  </a:lnTo>
                  <a:lnTo>
                    <a:pt x="1344701" y="21310"/>
                  </a:lnTo>
                  <a:lnTo>
                    <a:pt x="1342415" y="21310"/>
                  </a:lnTo>
                  <a:lnTo>
                    <a:pt x="1342415" y="28930"/>
                  </a:lnTo>
                  <a:lnTo>
                    <a:pt x="1344701" y="28930"/>
                  </a:lnTo>
                  <a:lnTo>
                    <a:pt x="1344701" y="26644"/>
                  </a:lnTo>
                  <a:lnTo>
                    <a:pt x="1349273" y="26644"/>
                  </a:lnTo>
                  <a:lnTo>
                    <a:pt x="1349273" y="24358"/>
                  </a:lnTo>
                  <a:lnTo>
                    <a:pt x="1354607" y="24358"/>
                  </a:lnTo>
                  <a:lnTo>
                    <a:pt x="1354607" y="21310"/>
                  </a:lnTo>
                  <a:lnTo>
                    <a:pt x="1356893" y="21310"/>
                  </a:lnTo>
                  <a:lnTo>
                    <a:pt x="1356893" y="65506"/>
                  </a:lnTo>
                  <a:lnTo>
                    <a:pt x="1364513" y="65506"/>
                  </a:lnTo>
                  <a:lnTo>
                    <a:pt x="1364513" y="6832"/>
                  </a:lnTo>
                  <a:close/>
                </a:path>
                <a:path w="1936750" h="642620">
                  <a:moveTo>
                    <a:pt x="1366799" y="571385"/>
                  </a:moveTo>
                  <a:lnTo>
                    <a:pt x="1364513" y="571385"/>
                  </a:lnTo>
                  <a:lnTo>
                    <a:pt x="1364513" y="566051"/>
                  </a:lnTo>
                  <a:lnTo>
                    <a:pt x="1361465" y="566051"/>
                  </a:lnTo>
                  <a:lnTo>
                    <a:pt x="1361465" y="563765"/>
                  </a:lnTo>
                  <a:lnTo>
                    <a:pt x="1359179" y="563765"/>
                  </a:lnTo>
                  <a:lnTo>
                    <a:pt x="1359179" y="561479"/>
                  </a:lnTo>
                  <a:lnTo>
                    <a:pt x="1349273" y="561479"/>
                  </a:lnTo>
                  <a:lnTo>
                    <a:pt x="1349273" y="559193"/>
                  </a:lnTo>
                  <a:lnTo>
                    <a:pt x="1346987" y="559193"/>
                  </a:lnTo>
                  <a:lnTo>
                    <a:pt x="1346987" y="561479"/>
                  </a:lnTo>
                  <a:lnTo>
                    <a:pt x="1337081" y="561479"/>
                  </a:lnTo>
                  <a:lnTo>
                    <a:pt x="1337081" y="563765"/>
                  </a:lnTo>
                  <a:lnTo>
                    <a:pt x="1334795" y="563765"/>
                  </a:lnTo>
                  <a:lnTo>
                    <a:pt x="1334795" y="566051"/>
                  </a:lnTo>
                  <a:lnTo>
                    <a:pt x="1332509" y="566051"/>
                  </a:lnTo>
                  <a:lnTo>
                    <a:pt x="1332509" y="569099"/>
                  </a:lnTo>
                  <a:lnTo>
                    <a:pt x="1330223" y="569099"/>
                  </a:lnTo>
                  <a:lnTo>
                    <a:pt x="1330223" y="575957"/>
                  </a:lnTo>
                  <a:lnTo>
                    <a:pt x="1337081" y="578243"/>
                  </a:lnTo>
                  <a:lnTo>
                    <a:pt x="1337081" y="571385"/>
                  </a:lnTo>
                  <a:lnTo>
                    <a:pt x="1340129" y="571385"/>
                  </a:lnTo>
                  <a:lnTo>
                    <a:pt x="1340129" y="569099"/>
                  </a:lnTo>
                  <a:lnTo>
                    <a:pt x="1342415" y="569099"/>
                  </a:lnTo>
                  <a:lnTo>
                    <a:pt x="1342415" y="566051"/>
                  </a:lnTo>
                  <a:lnTo>
                    <a:pt x="1354607" y="566051"/>
                  </a:lnTo>
                  <a:lnTo>
                    <a:pt x="1354607" y="569099"/>
                  </a:lnTo>
                  <a:lnTo>
                    <a:pt x="1356893" y="569099"/>
                  </a:lnTo>
                  <a:lnTo>
                    <a:pt x="1356893" y="571385"/>
                  </a:lnTo>
                  <a:lnTo>
                    <a:pt x="1359179" y="571385"/>
                  </a:lnTo>
                  <a:lnTo>
                    <a:pt x="1359179" y="581291"/>
                  </a:lnTo>
                  <a:lnTo>
                    <a:pt x="1356893" y="581291"/>
                  </a:lnTo>
                  <a:lnTo>
                    <a:pt x="1356893" y="585863"/>
                  </a:lnTo>
                  <a:lnTo>
                    <a:pt x="1354607" y="585863"/>
                  </a:lnTo>
                  <a:lnTo>
                    <a:pt x="1354607" y="588149"/>
                  </a:lnTo>
                  <a:lnTo>
                    <a:pt x="1352321" y="588149"/>
                  </a:lnTo>
                  <a:lnTo>
                    <a:pt x="1352321" y="590435"/>
                  </a:lnTo>
                  <a:lnTo>
                    <a:pt x="1349273" y="590435"/>
                  </a:lnTo>
                  <a:lnTo>
                    <a:pt x="1349273" y="593483"/>
                  </a:lnTo>
                  <a:lnTo>
                    <a:pt x="1346987" y="593483"/>
                  </a:lnTo>
                  <a:lnTo>
                    <a:pt x="1342415" y="598055"/>
                  </a:lnTo>
                  <a:lnTo>
                    <a:pt x="1340129" y="598055"/>
                  </a:lnTo>
                  <a:lnTo>
                    <a:pt x="1340129" y="600341"/>
                  </a:lnTo>
                  <a:lnTo>
                    <a:pt x="1337081" y="600341"/>
                  </a:lnTo>
                  <a:lnTo>
                    <a:pt x="1337081" y="602627"/>
                  </a:lnTo>
                  <a:lnTo>
                    <a:pt x="1334795" y="602627"/>
                  </a:lnTo>
                  <a:lnTo>
                    <a:pt x="1334795" y="605675"/>
                  </a:lnTo>
                  <a:lnTo>
                    <a:pt x="1332509" y="605675"/>
                  </a:lnTo>
                  <a:lnTo>
                    <a:pt x="1332509" y="607961"/>
                  </a:lnTo>
                  <a:lnTo>
                    <a:pt x="1330223" y="610247"/>
                  </a:lnTo>
                  <a:lnTo>
                    <a:pt x="1330223" y="612521"/>
                  </a:lnTo>
                  <a:lnTo>
                    <a:pt x="1327937" y="612521"/>
                  </a:lnTo>
                  <a:lnTo>
                    <a:pt x="1327937" y="617855"/>
                  </a:lnTo>
                  <a:lnTo>
                    <a:pt x="1366799" y="617855"/>
                  </a:lnTo>
                  <a:lnTo>
                    <a:pt x="1366799" y="612521"/>
                  </a:lnTo>
                  <a:lnTo>
                    <a:pt x="1337081" y="612521"/>
                  </a:lnTo>
                  <a:lnTo>
                    <a:pt x="1337081" y="610247"/>
                  </a:lnTo>
                  <a:lnTo>
                    <a:pt x="1340129" y="610247"/>
                  </a:lnTo>
                  <a:lnTo>
                    <a:pt x="1340129" y="607961"/>
                  </a:lnTo>
                  <a:lnTo>
                    <a:pt x="1342415" y="607961"/>
                  </a:lnTo>
                  <a:lnTo>
                    <a:pt x="1342415" y="605675"/>
                  </a:lnTo>
                  <a:lnTo>
                    <a:pt x="1344701" y="605675"/>
                  </a:lnTo>
                  <a:lnTo>
                    <a:pt x="1344701" y="602627"/>
                  </a:lnTo>
                  <a:lnTo>
                    <a:pt x="1346987" y="602627"/>
                  </a:lnTo>
                  <a:lnTo>
                    <a:pt x="1346987" y="600341"/>
                  </a:lnTo>
                  <a:lnTo>
                    <a:pt x="1349273" y="600341"/>
                  </a:lnTo>
                  <a:lnTo>
                    <a:pt x="1352321" y="598055"/>
                  </a:lnTo>
                  <a:lnTo>
                    <a:pt x="1354607" y="595769"/>
                  </a:lnTo>
                  <a:lnTo>
                    <a:pt x="1356893" y="595769"/>
                  </a:lnTo>
                  <a:lnTo>
                    <a:pt x="1356893" y="593483"/>
                  </a:lnTo>
                  <a:lnTo>
                    <a:pt x="1359179" y="593483"/>
                  </a:lnTo>
                  <a:lnTo>
                    <a:pt x="1359179" y="590435"/>
                  </a:lnTo>
                  <a:lnTo>
                    <a:pt x="1361465" y="590435"/>
                  </a:lnTo>
                  <a:lnTo>
                    <a:pt x="1361465" y="585863"/>
                  </a:lnTo>
                  <a:lnTo>
                    <a:pt x="1364513" y="585863"/>
                  </a:lnTo>
                  <a:lnTo>
                    <a:pt x="1364513" y="581291"/>
                  </a:lnTo>
                  <a:lnTo>
                    <a:pt x="1366799" y="581291"/>
                  </a:lnTo>
                  <a:lnTo>
                    <a:pt x="1366799" y="571385"/>
                  </a:lnTo>
                  <a:close/>
                </a:path>
                <a:path w="1936750" h="642620">
                  <a:moveTo>
                    <a:pt x="1554226" y="16738"/>
                  </a:moveTo>
                  <a:lnTo>
                    <a:pt x="1551940" y="16738"/>
                  </a:lnTo>
                  <a:lnTo>
                    <a:pt x="1551940" y="12166"/>
                  </a:lnTo>
                  <a:lnTo>
                    <a:pt x="1549654" y="12166"/>
                  </a:lnTo>
                  <a:lnTo>
                    <a:pt x="1549654" y="9118"/>
                  </a:lnTo>
                  <a:lnTo>
                    <a:pt x="1544320" y="9118"/>
                  </a:lnTo>
                  <a:lnTo>
                    <a:pt x="1544320" y="6832"/>
                  </a:lnTo>
                  <a:lnTo>
                    <a:pt x="1529842" y="6832"/>
                  </a:lnTo>
                  <a:lnTo>
                    <a:pt x="1529842" y="9118"/>
                  </a:lnTo>
                  <a:lnTo>
                    <a:pt x="1527556" y="9118"/>
                  </a:lnTo>
                  <a:lnTo>
                    <a:pt x="1525270" y="12166"/>
                  </a:lnTo>
                  <a:lnTo>
                    <a:pt x="1522222" y="12166"/>
                  </a:lnTo>
                  <a:lnTo>
                    <a:pt x="1522222" y="16738"/>
                  </a:lnTo>
                  <a:lnTo>
                    <a:pt x="1519936" y="16738"/>
                  </a:lnTo>
                  <a:lnTo>
                    <a:pt x="1519936" y="21310"/>
                  </a:lnTo>
                  <a:lnTo>
                    <a:pt x="1517650" y="21310"/>
                  </a:lnTo>
                  <a:lnTo>
                    <a:pt x="1517650" y="53314"/>
                  </a:lnTo>
                  <a:lnTo>
                    <a:pt x="1519936" y="53314"/>
                  </a:lnTo>
                  <a:lnTo>
                    <a:pt x="1519936" y="58648"/>
                  </a:lnTo>
                  <a:lnTo>
                    <a:pt x="1522222" y="58648"/>
                  </a:lnTo>
                  <a:lnTo>
                    <a:pt x="1522222" y="60934"/>
                  </a:lnTo>
                  <a:lnTo>
                    <a:pt x="1525270" y="60934"/>
                  </a:lnTo>
                  <a:lnTo>
                    <a:pt x="1525270" y="63220"/>
                  </a:lnTo>
                  <a:lnTo>
                    <a:pt x="1527556" y="63220"/>
                  </a:lnTo>
                  <a:lnTo>
                    <a:pt x="1527556" y="65506"/>
                  </a:lnTo>
                  <a:lnTo>
                    <a:pt x="1546606" y="65506"/>
                  </a:lnTo>
                  <a:lnTo>
                    <a:pt x="1546606" y="63220"/>
                  </a:lnTo>
                  <a:lnTo>
                    <a:pt x="1549654" y="63220"/>
                  </a:lnTo>
                  <a:lnTo>
                    <a:pt x="1549654" y="60934"/>
                  </a:lnTo>
                  <a:lnTo>
                    <a:pt x="1551940" y="60934"/>
                  </a:lnTo>
                  <a:lnTo>
                    <a:pt x="1551940" y="55613"/>
                  </a:lnTo>
                  <a:lnTo>
                    <a:pt x="1554226" y="55613"/>
                  </a:lnTo>
                  <a:lnTo>
                    <a:pt x="1554226" y="36563"/>
                  </a:lnTo>
                  <a:lnTo>
                    <a:pt x="1551940" y="36563"/>
                  </a:lnTo>
                  <a:lnTo>
                    <a:pt x="1551940" y="33515"/>
                  </a:lnTo>
                  <a:lnTo>
                    <a:pt x="1549654" y="33515"/>
                  </a:lnTo>
                  <a:lnTo>
                    <a:pt x="1549654" y="31216"/>
                  </a:lnTo>
                  <a:lnTo>
                    <a:pt x="1546606" y="31216"/>
                  </a:lnTo>
                  <a:lnTo>
                    <a:pt x="1546606" y="38836"/>
                  </a:lnTo>
                  <a:lnTo>
                    <a:pt x="1546606" y="55613"/>
                  </a:lnTo>
                  <a:lnTo>
                    <a:pt x="1544320" y="55613"/>
                  </a:lnTo>
                  <a:lnTo>
                    <a:pt x="1544320" y="58648"/>
                  </a:lnTo>
                  <a:lnTo>
                    <a:pt x="1542034" y="58648"/>
                  </a:lnTo>
                  <a:lnTo>
                    <a:pt x="1542034" y="60934"/>
                  </a:lnTo>
                  <a:lnTo>
                    <a:pt x="1532128" y="60934"/>
                  </a:lnTo>
                  <a:lnTo>
                    <a:pt x="1532128" y="58648"/>
                  </a:lnTo>
                  <a:lnTo>
                    <a:pt x="1529842" y="58648"/>
                  </a:lnTo>
                  <a:lnTo>
                    <a:pt x="1527556" y="55613"/>
                  </a:lnTo>
                  <a:lnTo>
                    <a:pt x="1527556" y="53314"/>
                  </a:lnTo>
                  <a:lnTo>
                    <a:pt x="1525270" y="53314"/>
                  </a:lnTo>
                  <a:lnTo>
                    <a:pt x="1525270" y="41122"/>
                  </a:lnTo>
                  <a:lnTo>
                    <a:pt x="1527556" y="41122"/>
                  </a:lnTo>
                  <a:lnTo>
                    <a:pt x="1527556" y="36563"/>
                  </a:lnTo>
                  <a:lnTo>
                    <a:pt x="1532128" y="36563"/>
                  </a:lnTo>
                  <a:lnTo>
                    <a:pt x="1532128" y="33515"/>
                  </a:lnTo>
                  <a:lnTo>
                    <a:pt x="1542034" y="33515"/>
                  </a:lnTo>
                  <a:lnTo>
                    <a:pt x="1542034" y="36563"/>
                  </a:lnTo>
                  <a:lnTo>
                    <a:pt x="1544320" y="36563"/>
                  </a:lnTo>
                  <a:lnTo>
                    <a:pt x="1544320" y="38836"/>
                  </a:lnTo>
                  <a:lnTo>
                    <a:pt x="1546606" y="38836"/>
                  </a:lnTo>
                  <a:lnTo>
                    <a:pt x="1546606" y="31216"/>
                  </a:lnTo>
                  <a:lnTo>
                    <a:pt x="1546606" y="28930"/>
                  </a:lnTo>
                  <a:lnTo>
                    <a:pt x="1529842" y="28930"/>
                  </a:lnTo>
                  <a:lnTo>
                    <a:pt x="1529842" y="31216"/>
                  </a:lnTo>
                  <a:lnTo>
                    <a:pt x="1527556" y="31216"/>
                  </a:lnTo>
                  <a:lnTo>
                    <a:pt x="1525270" y="33515"/>
                  </a:lnTo>
                  <a:lnTo>
                    <a:pt x="1525270" y="21310"/>
                  </a:lnTo>
                  <a:lnTo>
                    <a:pt x="1527556" y="21310"/>
                  </a:lnTo>
                  <a:lnTo>
                    <a:pt x="1527556" y="16738"/>
                  </a:lnTo>
                  <a:lnTo>
                    <a:pt x="1529842" y="16738"/>
                  </a:lnTo>
                  <a:lnTo>
                    <a:pt x="1529842" y="14465"/>
                  </a:lnTo>
                  <a:lnTo>
                    <a:pt x="1534414" y="14465"/>
                  </a:lnTo>
                  <a:lnTo>
                    <a:pt x="1534414" y="12166"/>
                  </a:lnTo>
                  <a:lnTo>
                    <a:pt x="1539748" y="12166"/>
                  </a:lnTo>
                  <a:lnTo>
                    <a:pt x="1539748" y="14465"/>
                  </a:lnTo>
                  <a:lnTo>
                    <a:pt x="1544320" y="14465"/>
                  </a:lnTo>
                  <a:lnTo>
                    <a:pt x="1544320" y="16738"/>
                  </a:lnTo>
                  <a:lnTo>
                    <a:pt x="1546606" y="19037"/>
                  </a:lnTo>
                  <a:lnTo>
                    <a:pt x="1546606" y="21310"/>
                  </a:lnTo>
                  <a:lnTo>
                    <a:pt x="1554226" y="21310"/>
                  </a:lnTo>
                  <a:lnTo>
                    <a:pt x="1554226" y="16738"/>
                  </a:lnTo>
                  <a:close/>
                </a:path>
                <a:path w="1936750" h="642620">
                  <a:moveTo>
                    <a:pt x="1600695" y="19037"/>
                  </a:moveTo>
                  <a:lnTo>
                    <a:pt x="1597647" y="19037"/>
                  </a:lnTo>
                  <a:lnTo>
                    <a:pt x="1597647" y="14465"/>
                  </a:lnTo>
                  <a:lnTo>
                    <a:pt x="1595361" y="14465"/>
                  </a:lnTo>
                  <a:lnTo>
                    <a:pt x="1595361" y="12166"/>
                  </a:lnTo>
                  <a:lnTo>
                    <a:pt x="1593075" y="12166"/>
                  </a:lnTo>
                  <a:lnTo>
                    <a:pt x="1593075" y="9118"/>
                  </a:lnTo>
                  <a:lnTo>
                    <a:pt x="1588503" y="9118"/>
                  </a:lnTo>
                  <a:lnTo>
                    <a:pt x="1588503" y="6832"/>
                  </a:lnTo>
                  <a:lnTo>
                    <a:pt x="1573263" y="6832"/>
                  </a:lnTo>
                  <a:lnTo>
                    <a:pt x="1573263" y="9118"/>
                  </a:lnTo>
                  <a:lnTo>
                    <a:pt x="1568691" y="9118"/>
                  </a:lnTo>
                  <a:lnTo>
                    <a:pt x="1568691" y="12166"/>
                  </a:lnTo>
                  <a:lnTo>
                    <a:pt x="1566405" y="12166"/>
                  </a:lnTo>
                  <a:lnTo>
                    <a:pt x="1566405" y="14465"/>
                  </a:lnTo>
                  <a:lnTo>
                    <a:pt x="1564119" y="14465"/>
                  </a:lnTo>
                  <a:lnTo>
                    <a:pt x="1564119" y="24358"/>
                  </a:lnTo>
                  <a:lnTo>
                    <a:pt x="1570977" y="24358"/>
                  </a:lnTo>
                  <a:lnTo>
                    <a:pt x="1570977" y="16738"/>
                  </a:lnTo>
                  <a:lnTo>
                    <a:pt x="1573263" y="16738"/>
                  </a:lnTo>
                  <a:lnTo>
                    <a:pt x="1573263" y="14465"/>
                  </a:lnTo>
                  <a:lnTo>
                    <a:pt x="1578597" y="14465"/>
                  </a:lnTo>
                  <a:lnTo>
                    <a:pt x="1578597" y="12166"/>
                  </a:lnTo>
                  <a:lnTo>
                    <a:pt x="1583169" y="12166"/>
                  </a:lnTo>
                  <a:lnTo>
                    <a:pt x="1583169" y="14465"/>
                  </a:lnTo>
                  <a:lnTo>
                    <a:pt x="1588503" y="14465"/>
                  </a:lnTo>
                  <a:lnTo>
                    <a:pt x="1588503" y="16738"/>
                  </a:lnTo>
                  <a:lnTo>
                    <a:pt x="1590789" y="16738"/>
                  </a:lnTo>
                  <a:lnTo>
                    <a:pt x="1590789" y="19037"/>
                  </a:lnTo>
                  <a:lnTo>
                    <a:pt x="1593075" y="19037"/>
                  </a:lnTo>
                  <a:lnTo>
                    <a:pt x="1593075" y="26644"/>
                  </a:lnTo>
                  <a:lnTo>
                    <a:pt x="1590789" y="26644"/>
                  </a:lnTo>
                  <a:lnTo>
                    <a:pt x="1590789" y="31216"/>
                  </a:lnTo>
                  <a:lnTo>
                    <a:pt x="1588503" y="31216"/>
                  </a:lnTo>
                  <a:lnTo>
                    <a:pt x="1588503" y="33515"/>
                  </a:lnTo>
                  <a:lnTo>
                    <a:pt x="1585455" y="33515"/>
                  </a:lnTo>
                  <a:lnTo>
                    <a:pt x="1585455" y="36563"/>
                  </a:lnTo>
                  <a:lnTo>
                    <a:pt x="1583169" y="36563"/>
                  </a:lnTo>
                  <a:lnTo>
                    <a:pt x="1583169" y="38836"/>
                  </a:lnTo>
                  <a:lnTo>
                    <a:pt x="1580883" y="38836"/>
                  </a:lnTo>
                  <a:lnTo>
                    <a:pt x="1580883" y="41122"/>
                  </a:lnTo>
                  <a:lnTo>
                    <a:pt x="1578597" y="41122"/>
                  </a:lnTo>
                  <a:lnTo>
                    <a:pt x="1578597" y="43408"/>
                  </a:lnTo>
                  <a:lnTo>
                    <a:pt x="1576311" y="43408"/>
                  </a:lnTo>
                  <a:lnTo>
                    <a:pt x="1576311" y="46456"/>
                  </a:lnTo>
                  <a:lnTo>
                    <a:pt x="1573263" y="46456"/>
                  </a:lnTo>
                  <a:lnTo>
                    <a:pt x="1570977" y="48742"/>
                  </a:lnTo>
                  <a:lnTo>
                    <a:pt x="1568691" y="48742"/>
                  </a:lnTo>
                  <a:lnTo>
                    <a:pt x="1568691" y="51041"/>
                  </a:lnTo>
                  <a:lnTo>
                    <a:pt x="1566405" y="51041"/>
                  </a:lnTo>
                  <a:lnTo>
                    <a:pt x="1566405" y="55613"/>
                  </a:lnTo>
                  <a:lnTo>
                    <a:pt x="1564119" y="55613"/>
                  </a:lnTo>
                  <a:lnTo>
                    <a:pt x="1564119" y="58648"/>
                  </a:lnTo>
                  <a:lnTo>
                    <a:pt x="1561833" y="58648"/>
                  </a:lnTo>
                  <a:lnTo>
                    <a:pt x="1561833" y="65506"/>
                  </a:lnTo>
                  <a:lnTo>
                    <a:pt x="1600695" y="65506"/>
                  </a:lnTo>
                  <a:lnTo>
                    <a:pt x="1600695" y="58648"/>
                  </a:lnTo>
                  <a:lnTo>
                    <a:pt x="1570977" y="58648"/>
                  </a:lnTo>
                  <a:lnTo>
                    <a:pt x="1570977" y="55613"/>
                  </a:lnTo>
                  <a:lnTo>
                    <a:pt x="1573263" y="55613"/>
                  </a:lnTo>
                  <a:lnTo>
                    <a:pt x="1573263" y="53314"/>
                  </a:lnTo>
                  <a:lnTo>
                    <a:pt x="1576311" y="53314"/>
                  </a:lnTo>
                  <a:lnTo>
                    <a:pt x="1576311" y="51041"/>
                  </a:lnTo>
                  <a:lnTo>
                    <a:pt x="1578597" y="51041"/>
                  </a:lnTo>
                  <a:lnTo>
                    <a:pt x="1580883" y="48742"/>
                  </a:lnTo>
                  <a:lnTo>
                    <a:pt x="1583169" y="48742"/>
                  </a:lnTo>
                  <a:lnTo>
                    <a:pt x="1583169" y="46456"/>
                  </a:lnTo>
                  <a:lnTo>
                    <a:pt x="1585455" y="46456"/>
                  </a:lnTo>
                  <a:lnTo>
                    <a:pt x="1585455" y="43408"/>
                  </a:lnTo>
                  <a:lnTo>
                    <a:pt x="1588503" y="43408"/>
                  </a:lnTo>
                  <a:lnTo>
                    <a:pt x="1588503" y="41122"/>
                  </a:lnTo>
                  <a:lnTo>
                    <a:pt x="1590789" y="41122"/>
                  </a:lnTo>
                  <a:lnTo>
                    <a:pt x="1590789" y="38836"/>
                  </a:lnTo>
                  <a:lnTo>
                    <a:pt x="1593075" y="38836"/>
                  </a:lnTo>
                  <a:lnTo>
                    <a:pt x="1593075" y="36563"/>
                  </a:lnTo>
                  <a:lnTo>
                    <a:pt x="1595361" y="36563"/>
                  </a:lnTo>
                  <a:lnTo>
                    <a:pt x="1595361" y="33515"/>
                  </a:lnTo>
                  <a:lnTo>
                    <a:pt x="1597647" y="33515"/>
                  </a:lnTo>
                  <a:lnTo>
                    <a:pt x="1597647" y="26644"/>
                  </a:lnTo>
                  <a:lnTo>
                    <a:pt x="1600695" y="26644"/>
                  </a:lnTo>
                  <a:lnTo>
                    <a:pt x="1600695" y="19037"/>
                  </a:lnTo>
                  <a:close/>
                </a:path>
                <a:path w="1936750" h="642620">
                  <a:moveTo>
                    <a:pt x="1629651" y="41122"/>
                  </a:moveTo>
                  <a:lnTo>
                    <a:pt x="1607553" y="41122"/>
                  </a:lnTo>
                  <a:lnTo>
                    <a:pt x="1607553" y="48742"/>
                  </a:lnTo>
                  <a:lnTo>
                    <a:pt x="1629651" y="48742"/>
                  </a:lnTo>
                  <a:lnTo>
                    <a:pt x="1629651" y="41122"/>
                  </a:lnTo>
                  <a:close/>
                </a:path>
                <a:path w="1936750" h="642620">
                  <a:moveTo>
                    <a:pt x="1673834" y="46456"/>
                  </a:moveTo>
                  <a:lnTo>
                    <a:pt x="1670786" y="43408"/>
                  </a:lnTo>
                  <a:lnTo>
                    <a:pt x="1670786" y="38836"/>
                  </a:lnTo>
                  <a:lnTo>
                    <a:pt x="1668500" y="38836"/>
                  </a:lnTo>
                  <a:lnTo>
                    <a:pt x="1668500" y="36563"/>
                  </a:lnTo>
                  <a:lnTo>
                    <a:pt x="1666214" y="36563"/>
                  </a:lnTo>
                  <a:lnTo>
                    <a:pt x="1663928" y="33515"/>
                  </a:lnTo>
                  <a:lnTo>
                    <a:pt x="1663928" y="31216"/>
                  </a:lnTo>
                  <a:lnTo>
                    <a:pt x="1666214" y="31216"/>
                  </a:lnTo>
                  <a:lnTo>
                    <a:pt x="1666214" y="28930"/>
                  </a:lnTo>
                  <a:lnTo>
                    <a:pt x="1668500" y="28930"/>
                  </a:lnTo>
                  <a:lnTo>
                    <a:pt x="1668500" y="14465"/>
                  </a:lnTo>
                  <a:lnTo>
                    <a:pt x="1666214" y="14465"/>
                  </a:lnTo>
                  <a:lnTo>
                    <a:pt x="1666214" y="12166"/>
                  </a:lnTo>
                  <a:lnTo>
                    <a:pt x="1663928" y="12166"/>
                  </a:lnTo>
                  <a:lnTo>
                    <a:pt x="1663928" y="9118"/>
                  </a:lnTo>
                  <a:lnTo>
                    <a:pt x="1658594" y="9118"/>
                  </a:lnTo>
                  <a:lnTo>
                    <a:pt x="1658594" y="6832"/>
                  </a:lnTo>
                  <a:lnTo>
                    <a:pt x="1646402" y="6832"/>
                  </a:lnTo>
                  <a:lnTo>
                    <a:pt x="1646402" y="9118"/>
                  </a:lnTo>
                  <a:lnTo>
                    <a:pt x="1641830" y="9118"/>
                  </a:lnTo>
                  <a:lnTo>
                    <a:pt x="1641830" y="12166"/>
                  </a:lnTo>
                  <a:lnTo>
                    <a:pt x="1639544" y="12166"/>
                  </a:lnTo>
                  <a:lnTo>
                    <a:pt x="1639544" y="14465"/>
                  </a:lnTo>
                  <a:lnTo>
                    <a:pt x="1637258" y="14465"/>
                  </a:lnTo>
                  <a:lnTo>
                    <a:pt x="1637258" y="19037"/>
                  </a:lnTo>
                  <a:lnTo>
                    <a:pt x="1634210" y="19037"/>
                  </a:lnTo>
                  <a:lnTo>
                    <a:pt x="1634210" y="21310"/>
                  </a:lnTo>
                  <a:lnTo>
                    <a:pt x="1641830" y="24358"/>
                  </a:lnTo>
                  <a:lnTo>
                    <a:pt x="1641830" y="21310"/>
                  </a:lnTo>
                  <a:lnTo>
                    <a:pt x="1644116" y="19037"/>
                  </a:lnTo>
                  <a:lnTo>
                    <a:pt x="1644116" y="16738"/>
                  </a:lnTo>
                  <a:lnTo>
                    <a:pt x="1646402" y="16738"/>
                  </a:lnTo>
                  <a:lnTo>
                    <a:pt x="1646402" y="14465"/>
                  </a:lnTo>
                  <a:lnTo>
                    <a:pt x="1651736" y="14465"/>
                  </a:lnTo>
                  <a:lnTo>
                    <a:pt x="1651736" y="12166"/>
                  </a:lnTo>
                  <a:lnTo>
                    <a:pt x="1654022" y="12166"/>
                  </a:lnTo>
                  <a:lnTo>
                    <a:pt x="1654022" y="14465"/>
                  </a:lnTo>
                  <a:lnTo>
                    <a:pt x="1658594" y="14465"/>
                  </a:lnTo>
                  <a:lnTo>
                    <a:pt x="1658594" y="16738"/>
                  </a:lnTo>
                  <a:lnTo>
                    <a:pt x="1661642" y="16738"/>
                  </a:lnTo>
                  <a:lnTo>
                    <a:pt x="1661642" y="28930"/>
                  </a:lnTo>
                  <a:lnTo>
                    <a:pt x="1656308" y="28930"/>
                  </a:lnTo>
                  <a:lnTo>
                    <a:pt x="1656308" y="31216"/>
                  </a:lnTo>
                  <a:lnTo>
                    <a:pt x="1649450" y="31216"/>
                  </a:lnTo>
                  <a:lnTo>
                    <a:pt x="1649450" y="38836"/>
                  </a:lnTo>
                  <a:lnTo>
                    <a:pt x="1651736" y="38836"/>
                  </a:lnTo>
                  <a:lnTo>
                    <a:pt x="1651736" y="36563"/>
                  </a:lnTo>
                  <a:lnTo>
                    <a:pt x="1656308" y="36563"/>
                  </a:lnTo>
                  <a:lnTo>
                    <a:pt x="1656308" y="38836"/>
                  </a:lnTo>
                  <a:lnTo>
                    <a:pt x="1661642" y="38836"/>
                  </a:lnTo>
                  <a:lnTo>
                    <a:pt x="1661642" y="41122"/>
                  </a:lnTo>
                  <a:lnTo>
                    <a:pt x="1663928" y="41122"/>
                  </a:lnTo>
                  <a:lnTo>
                    <a:pt x="1663928" y="48742"/>
                  </a:lnTo>
                  <a:lnTo>
                    <a:pt x="1666214" y="48742"/>
                  </a:lnTo>
                  <a:lnTo>
                    <a:pt x="1663928" y="51041"/>
                  </a:lnTo>
                  <a:lnTo>
                    <a:pt x="1663928" y="55613"/>
                  </a:lnTo>
                  <a:lnTo>
                    <a:pt x="1661642" y="55613"/>
                  </a:lnTo>
                  <a:lnTo>
                    <a:pt x="1661642" y="58648"/>
                  </a:lnTo>
                  <a:lnTo>
                    <a:pt x="1658594" y="58648"/>
                  </a:lnTo>
                  <a:lnTo>
                    <a:pt x="1658594" y="60934"/>
                  </a:lnTo>
                  <a:lnTo>
                    <a:pt x="1649450" y="60934"/>
                  </a:lnTo>
                  <a:lnTo>
                    <a:pt x="1646402" y="58648"/>
                  </a:lnTo>
                  <a:lnTo>
                    <a:pt x="1644116" y="58648"/>
                  </a:lnTo>
                  <a:lnTo>
                    <a:pt x="1644116" y="53314"/>
                  </a:lnTo>
                  <a:lnTo>
                    <a:pt x="1641830" y="53314"/>
                  </a:lnTo>
                  <a:lnTo>
                    <a:pt x="1641830" y="48742"/>
                  </a:lnTo>
                  <a:lnTo>
                    <a:pt x="1634210" y="51041"/>
                  </a:lnTo>
                  <a:lnTo>
                    <a:pt x="1634210" y="55613"/>
                  </a:lnTo>
                  <a:lnTo>
                    <a:pt x="1637258" y="55613"/>
                  </a:lnTo>
                  <a:lnTo>
                    <a:pt x="1637258" y="60934"/>
                  </a:lnTo>
                  <a:lnTo>
                    <a:pt x="1639544" y="60934"/>
                  </a:lnTo>
                  <a:lnTo>
                    <a:pt x="1639544" y="63220"/>
                  </a:lnTo>
                  <a:lnTo>
                    <a:pt x="1644116" y="63220"/>
                  </a:lnTo>
                  <a:lnTo>
                    <a:pt x="1644116" y="65506"/>
                  </a:lnTo>
                  <a:lnTo>
                    <a:pt x="1661642" y="65506"/>
                  </a:lnTo>
                  <a:lnTo>
                    <a:pt x="1663928" y="63220"/>
                  </a:lnTo>
                  <a:lnTo>
                    <a:pt x="1666214" y="63220"/>
                  </a:lnTo>
                  <a:lnTo>
                    <a:pt x="1666214" y="60934"/>
                  </a:lnTo>
                  <a:lnTo>
                    <a:pt x="1668500" y="60934"/>
                  </a:lnTo>
                  <a:lnTo>
                    <a:pt x="1668500" y="58648"/>
                  </a:lnTo>
                  <a:lnTo>
                    <a:pt x="1670786" y="58648"/>
                  </a:lnTo>
                  <a:lnTo>
                    <a:pt x="1670786" y="51041"/>
                  </a:lnTo>
                  <a:lnTo>
                    <a:pt x="1673834" y="51041"/>
                  </a:lnTo>
                  <a:lnTo>
                    <a:pt x="1673834" y="46456"/>
                  </a:lnTo>
                  <a:close/>
                </a:path>
                <a:path w="1936750" h="642620">
                  <a:moveTo>
                    <a:pt x="1890204" y="28930"/>
                  </a:moveTo>
                  <a:lnTo>
                    <a:pt x="1887918" y="28930"/>
                  </a:lnTo>
                  <a:lnTo>
                    <a:pt x="1887918" y="24358"/>
                  </a:lnTo>
                  <a:lnTo>
                    <a:pt x="1885619" y="24358"/>
                  </a:lnTo>
                  <a:lnTo>
                    <a:pt x="1885619" y="21310"/>
                  </a:lnTo>
                  <a:lnTo>
                    <a:pt x="1880298" y="21310"/>
                  </a:lnTo>
                  <a:lnTo>
                    <a:pt x="1880298" y="19037"/>
                  </a:lnTo>
                  <a:lnTo>
                    <a:pt x="1865820" y="19037"/>
                  </a:lnTo>
                  <a:lnTo>
                    <a:pt x="1863521" y="21310"/>
                  </a:lnTo>
                  <a:lnTo>
                    <a:pt x="1861248" y="21310"/>
                  </a:lnTo>
                  <a:lnTo>
                    <a:pt x="1865820" y="6832"/>
                  </a:lnTo>
                  <a:lnTo>
                    <a:pt x="1887918" y="6832"/>
                  </a:lnTo>
                  <a:lnTo>
                    <a:pt x="1887918" y="0"/>
                  </a:lnTo>
                  <a:lnTo>
                    <a:pt x="1858975" y="0"/>
                  </a:lnTo>
                  <a:lnTo>
                    <a:pt x="1853628" y="28930"/>
                  </a:lnTo>
                  <a:lnTo>
                    <a:pt x="1861248" y="31216"/>
                  </a:lnTo>
                  <a:lnTo>
                    <a:pt x="1861248" y="28930"/>
                  </a:lnTo>
                  <a:lnTo>
                    <a:pt x="1863521" y="28930"/>
                  </a:lnTo>
                  <a:lnTo>
                    <a:pt x="1863521" y="26644"/>
                  </a:lnTo>
                  <a:lnTo>
                    <a:pt x="1865820" y="26644"/>
                  </a:lnTo>
                  <a:lnTo>
                    <a:pt x="1868106" y="24358"/>
                  </a:lnTo>
                  <a:lnTo>
                    <a:pt x="1875726" y="24358"/>
                  </a:lnTo>
                  <a:lnTo>
                    <a:pt x="1875726" y="26644"/>
                  </a:lnTo>
                  <a:lnTo>
                    <a:pt x="1877999" y="26644"/>
                  </a:lnTo>
                  <a:lnTo>
                    <a:pt x="1880298" y="28930"/>
                  </a:lnTo>
                  <a:lnTo>
                    <a:pt x="1880298" y="31216"/>
                  </a:lnTo>
                  <a:lnTo>
                    <a:pt x="1883346" y="31216"/>
                  </a:lnTo>
                  <a:lnTo>
                    <a:pt x="1883346" y="46456"/>
                  </a:lnTo>
                  <a:lnTo>
                    <a:pt x="1880298" y="46456"/>
                  </a:lnTo>
                  <a:lnTo>
                    <a:pt x="1880298" y="48742"/>
                  </a:lnTo>
                  <a:lnTo>
                    <a:pt x="1877999" y="48742"/>
                  </a:lnTo>
                  <a:lnTo>
                    <a:pt x="1877999" y="51041"/>
                  </a:lnTo>
                  <a:lnTo>
                    <a:pt x="1871154" y="51041"/>
                  </a:lnTo>
                  <a:lnTo>
                    <a:pt x="1863521" y="51041"/>
                  </a:lnTo>
                  <a:lnTo>
                    <a:pt x="1863521" y="48742"/>
                  </a:lnTo>
                  <a:lnTo>
                    <a:pt x="1861248" y="48742"/>
                  </a:lnTo>
                  <a:lnTo>
                    <a:pt x="1861248" y="41122"/>
                  </a:lnTo>
                  <a:lnTo>
                    <a:pt x="1851355" y="41122"/>
                  </a:lnTo>
                  <a:lnTo>
                    <a:pt x="1851355" y="43408"/>
                  </a:lnTo>
                  <a:lnTo>
                    <a:pt x="1853628" y="43408"/>
                  </a:lnTo>
                  <a:lnTo>
                    <a:pt x="1853628" y="51041"/>
                  </a:lnTo>
                  <a:lnTo>
                    <a:pt x="1855927" y="51041"/>
                  </a:lnTo>
                  <a:lnTo>
                    <a:pt x="1855927" y="53314"/>
                  </a:lnTo>
                  <a:lnTo>
                    <a:pt x="1858975" y="53314"/>
                  </a:lnTo>
                  <a:lnTo>
                    <a:pt x="1858975" y="55613"/>
                  </a:lnTo>
                  <a:lnTo>
                    <a:pt x="1863521" y="55613"/>
                  </a:lnTo>
                  <a:lnTo>
                    <a:pt x="1863521" y="58648"/>
                  </a:lnTo>
                  <a:lnTo>
                    <a:pt x="1877999" y="58648"/>
                  </a:lnTo>
                  <a:lnTo>
                    <a:pt x="1877999" y="55613"/>
                  </a:lnTo>
                  <a:lnTo>
                    <a:pt x="1883346" y="55613"/>
                  </a:lnTo>
                  <a:lnTo>
                    <a:pt x="1883346" y="53314"/>
                  </a:lnTo>
                  <a:lnTo>
                    <a:pt x="1885619" y="53314"/>
                  </a:lnTo>
                  <a:lnTo>
                    <a:pt x="1885619" y="51041"/>
                  </a:lnTo>
                  <a:lnTo>
                    <a:pt x="1887918" y="51041"/>
                  </a:lnTo>
                  <a:lnTo>
                    <a:pt x="1887918" y="46456"/>
                  </a:lnTo>
                  <a:lnTo>
                    <a:pt x="1890204" y="46456"/>
                  </a:lnTo>
                  <a:lnTo>
                    <a:pt x="1890204" y="28930"/>
                  </a:lnTo>
                  <a:close/>
                </a:path>
                <a:path w="1936750" h="642620">
                  <a:moveTo>
                    <a:pt x="1936673" y="24358"/>
                  </a:moveTo>
                  <a:lnTo>
                    <a:pt x="1934400" y="24358"/>
                  </a:lnTo>
                  <a:lnTo>
                    <a:pt x="1934400" y="12166"/>
                  </a:lnTo>
                  <a:lnTo>
                    <a:pt x="1931352" y="12166"/>
                  </a:lnTo>
                  <a:lnTo>
                    <a:pt x="1931352" y="6832"/>
                  </a:lnTo>
                  <a:lnTo>
                    <a:pt x="1929066" y="4546"/>
                  </a:lnTo>
                  <a:lnTo>
                    <a:pt x="1929066" y="26644"/>
                  </a:lnTo>
                  <a:lnTo>
                    <a:pt x="1929066" y="28930"/>
                  </a:lnTo>
                  <a:lnTo>
                    <a:pt x="1926780" y="31216"/>
                  </a:lnTo>
                  <a:lnTo>
                    <a:pt x="1926780" y="46456"/>
                  </a:lnTo>
                  <a:lnTo>
                    <a:pt x="1924494" y="46456"/>
                  </a:lnTo>
                  <a:lnTo>
                    <a:pt x="1924494" y="48742"/>
                  </a:lnTo>
                  <a:lnTo>
                    <a:pt x="1922195" y="48742"/>
                  </a:lnTo>
                  <a:lnTo>
                    <a:pt x="1922195" y="51041"/>
                  </a:lnTo>
                  <a:lnTo>
                    <a:pt x="1916874" y="51041"/>
                  </a:lnTo>
                  <a:lnTo>
                    <a:pt x="1916874" y="53314"/>
                  </a:lnTo>
                  <a:lnTo>
                    <a:pt x="1914588" y="53314"/>
                  </a:lnTo>
                  <a:lnTo>
                    <a:pt x="1914588" y="51041"/>
                  </a:lnTo>
                  <a:lnTo>
                    <a:pt x="1910016" y="51041"/>
                  </a:lnTo>
                  <a:lnTo>
                    <a:pt x="1910016" y="48742"/>
                  </a:lnTo>
                  <a:lnTo>
                    <a:pt x="1907730" y="48742"/>
                  </a:lnTo>
                  <a:lnTo>
                    <a:pt x="1907730" y="43408"/>
                  </a:lnTo>
                  <a:lnTo>
                    <a:pt x="1904669" y="41122"/>
                  </a:lnTo>
                  <a:lnTo>
                    <a:pt x="1904669" y="14465"/>
                  </a:lnTo>
                  <a:lnTo>
                    <a:pt x="1907730" y="14465"/>
                  </a:lnTo>
                  <a:lnTo>
                    <a:pt x="1907730" y="9118"/>
                  </a:lnTo>
                  <a:lnTo>
                    <a:pt x="1910016" y="9118"/>
                  </a:lnTo>
                  <a:lnTo>
                    <a:pt x="1910016" y="6832"/>
                  </a:lnTo>
                  <a:lnTo>
                    <a:pt x="1912302" y="6832"/>
                  </a:lnTo>
                  <a:lnTo>
                    <a:pt x="1912302" y="4546"/>
                  </a:lnTo>
                  <a:lnTo>
                    <a:pt x="1922195" y="4546"/>
                  </a:lnTo>
                  <a:lnTo>
                    <a:pt x="1922195" y="6832"/>
                  </a:lnTo>
                  <a:lnTo>
                    <a:pt x="1924494" y="6832"/>
                  </a:lnTo>
                  <a:lnTo>
                    <a:pt x="1924494" y="9118"/>
                  </a:lnTo>
                  <a:lnTo>
                    <a:pt x="1926780" y="12166"/>
                  </a:lnTo>
                  <a:lnTo>
                    <a:pt x="1926780" y="26644"/>
                  </a:lnTo>
                  <a:lnTo>
                    <a:pt x="1929066" y="26644"/>
                  </a:lnTo>
                  <a:lnTo>
                    <a:pt x="1929066" y="4546"/>
                  </a:lnTo>
                  <a:lnTo>
                    <a:pt x="1929066" y="2273"/>
                  </a:lnTo>
                  <a:lnTo>
                    <a:pt x="1924494" y="2273"/>
                  </a:lnTo>
                  <a:lnTo>
                    <a:pt x="1924494" y="0"/>
                  </a:lnTo>
                  <a:lnTo>
                    <a:pt x="1907730" y="0"/>
                  </a:lnTo>
                  <a:lnTo>
                    <a:pt x="1907730" y="2273"/>
                  </a:lnTo>
                  <a:lnTo>
                    <a:pt x="1904669" y="2273"/>
                  </a:lnTo>
                  <a:lnTo>
                    <a:pt x="1904669" y="4546"/>
                  </a:lnTo>
                  <a:lnTo>
                    <a:pt x="1902396" y="4546"/>
                  </a:lnTo>
                  <a:lnTo>
                    <a:pt x="1902396" y="6832"/>
                  </a:lnTo>
                  <a:lnTo>
                    <a:pt x="1900097" y="6832"/>
                  </a:lnTo>
                  <a:lnTo>
                    <a:pt x="1900097" y="14465"/>
                  </a:lnTo>
                  <a:lnTo>
                    <a:pt x="1897824" y="14465"/>
                  </a:lnTo>
                  <a:lnTo>
                    <a:pt x="1897824" y="41122"/>
                  </a:lnTo>
                  <a:lnTo>
                    <a:pt x="1900097" y="43408"/>
                  </a:lnTo>
                  <a:lnTo>
                    <a:pt x="1900097" y="48742"/>
                  </a:lnTo>
                  <a:lnTo>
                    <a:pt x="1902396" y="48742"/>
                  </a:lnTo>
                  <a:lnTo>
                    <a:pt x="1902396" y="53314"/>
                  </a:lnTo>
                  <a:lnTo>
                    <a:pt x="1904669" y="53314"/>
                  </a:lnTo>
                  <a:lnTo>
                    <a:pt x="1904669" y="55613"/>
                  </a:lnTo>
                  <a:lnTo>
                    <a:pt x="1910016" y="55613"/>
                  </a:lnTo>
                  <a:lnTo>
                    <a:pt x="1910016" y="58648"/>
                  </a:lnTo>
                  <a:lnTo>
                    <a:pt x="1922195" y="58648"/>
                  </a:lnTo>
                  <a:lnTo>
                    <a:pt x="1922195" y="55613"/>
                  </a:lnTo>
                  <a:lnTo>
                    <a:pt x="1926780" y="55613"/>
                  </a:lnTo>
                  <a:lnTo>
                    <a:pt x="1926780" y="53314"/>
                  </a:lnTo>
                  <a:lnTo>
                    <a:pt x="1929066" y="53314"/>
                  </a:lnTo>
                  <a:lnTo>
                    <a:pt x="1929066" y="51041"/>
                  </a:lnTo>
                  <a:lnTo>
                    <a:pt x="1931352" y="51041"/>
                  </a:lnTo>
                  <a:lnTo>
                    <a:pt x="1931352" y="46456"/>
                  </a:lnTo>
                  <a:lnTo>
                    <a:pt x="1934400" y="46456"/>
                  </a:lnTo>
                  <a:lnTo>
                    <a:pt x="1934400" y="31216"/>
                  </a:lnTo>
                  <a:lnTo>
                    <a:pt x="1936673" y="31216"/>
                  </a:lnTo>
                  <a:lnTo>
                    <a:pt x="1936673" y="24358"/>
                  </a:lnTo>
                  <a:close/>
                </a:path>
              </a:pathLst>
            </a:custGeom>
            <a:solidFill>
              <a:srgbClr val="000000"/>
            </a:solidFill>
          </p:spPr>
          <p:txBody>
            <a:bodyPr wrap="square" lIns="0" tIns="0" rIns="0" bIns="0" rtlCol="0"/>
            <a:lstStyle/>
            <a:p>
              <a:endParaRPr/>
            </a:p>
          </p:txBody>
        </p:sp>
        <p:pic>
          <p:nvPicPr>
            <p:cNvPr id="38" name="object 38"/>
            <p:cNvPicPr/>
            <p:nvPr/>
          </p:nvPicPr>
          <p:blipFill>
            <a:blip r:embed="rId15" cstate="print"/>
            <a:stretch>
              <a:fillRect/>
            </a:stretch>
          </p:blipFill>
          <p:spPr>
            <a:xfrm>
              <a:off x="6676809" y="3460432"/>
              <a:ext cx="92951" cy="78473"/>
            </a:xfrm>
            <a:prstGeom prst="rect">
              <a:avLst/>
            </a:prstGeom>
          </p:spPr>
        </p:pic>
        <p:sp>
          <p:nvSpPr>
            <p:cNvPr id="39" name="object 39"/>
            <p:cNvSpPr/>
            <p:nvPr/>
          </p:nvSpPr>
          <p:spPr>
            <a:xfrm>
              <a:off x="4652518" y="3441382"/>
              <a:ext cx="2585085" cy="1637030"/>
            </a:xfrm>
            <a:custGeom>
              <a:avLst/>
              <a:gdLst/>
              <a:ahLst/>
              <a:cxnLst/>
              <a:rect l="l" t="t" r="r" b="b"/>
              <a:pathLst>
                <a:path w="2585084" h="1637029">
                  <a:moveTo>
                    <a:pt x="22098" y="1611363"/>
                  </a:moveTo>
                  <a:lnTo>
                    <a:pt x="0" y="1611363"/>
                  </a:lnTo>
                  <a:lnTo>
                    <a:pt x="0" y="1618983"/>
                  </a:lnTo>
                  <a:lnTo>
                    <a:pt x="22098" y="1618983"/>
                  </a:lnTo>
                  <a:lnTo>
                    <a:pt x="22098" y="1611363"/>
                  </a:lnTo>
                  <a:close/>
                </a:path>
                <a:path w="2585084" h="1637029">
                  <a:moveTo>
                    <a:pt x="38849" y="1076528"/>
                  </a:moveTo>
                  <a:lnTo>
                    <a:pt x="36563" y="1076528"/>
                  </a:lnTo>
                  <a:lnTo>
                    <a:pt x="36563" y="1071956"/>
                  </a:lnTo>
                  <a:lnTo>
                    <a:pt x="34277" y="1071956"/>
                  </a:lnTo>
                  <a:lnTo>
                    <a:pt x="31991" y="1069670"/>
                  </a:lnTo>
                  <a:lnTo>
                    <a:pt x="29705" y="1069670"/>
                  </a:lnTo>
                  <a:lnTo>
                    <a:pt x="29705" y="1067384"/>
                  </a:lnTo>
                  <a:lnTo>
                    <a:pt x="15227" y="1067384"/>
                  </a:lnTo>
                  <a:lnTo>
                    <a:pt x="15227" y="1069670"/>
                  </a:lnTo>
                  <a:lnTo>
                    <a:pt x="9906" y="1069670"/>
                  </a:lnTo>
                  <a:lnTo>
                    <a:pt x="9906" y="1071956"/>
                  </a:lnTo>
                  <a:lnTo>
                    <a:pt x="7620" y="1071956"/>
                  </a:lnTo>
                  <a:lnTo>
                    <a:pt x="7620" y="1074242"/>
                  </a:lnTo>
                  <a:lnTo>
                    <a:pt x="5334" y="1074242"/>
                  </a:lnTo>
                  <a:lnTo>
                    <a:pt x="5334" y="1076528"/>
                  </a:lnTo>
                  <a:lnTo>
                    <a:pt x="3048" y="1076528"/>
                  </a:lnTo>
                  <a:lnTo>
                    <a:pt x="3048" y="1084148"/>
                  </a:lnTo>
                  <a:lnTo>
                    <a:pt x="9906" y="1084148"/>
                  </a:lnTo>
                  <a:lnTo>
                    <a:pt x="9906" y="1079576"/>
                  </a:lnTo>
                  <a:lnTo>
                    <a:pt x="12192" y="1079576"/>
                  </a:lnTo>
                  <a:lnTo>
                    <a:pt x="12192" y="1074242"/>
                  </a:lnTo>
                  <a:lnTo>
                    <a:pt x="29705" y="1074242"/>
                  </a:lnTo>
                  <a:lnTo>
                    <a:pt x="29705" y="1076528"/>
                  </a:lnTo>
                  <a:lnTo>
                    <a:pt x="31991" y="1079576"/>
                  </a:lnTo>
                  <a:lnTo>
                    <a:pt x="31991" y="1088720"/>
                  </a:lnTo>
                  <a:lnTo>
                    <a:pt x="29705" y="1088720"/>
                  </a:lnTo>
                  <a:lnTo>
                    <a:pt x="29705" y="1091755"/>
                  </a:lnTo>
                  <a:lnTo>
                    <a:pt x="27419" y="1094041"/>
                  </a:lnTo>
                  <a:lnTo>
                    <a:pt x="24371" y="1096327"/>
                  </a:lnTo>
                  <a:lnTo>
                    <a:pt x="24371" y="1098613"/>
                  </a:lnTo>
                  <a:lnTo>
                    <a:pt x="22085" y="1098613"/>
                  </a:lnTo>
                  <a:lnTo>
                    <a:pt x="19799" y="1100899"/>
                  </a:lnTo>
                  <a:lnTo>
                    <a:pt x="17513" y="1100899"/>
                  </a:lnTo>
                  <a:lnTo>
                    <a:pt x="17513" y="1103947"/>
                  </a:lnTo>
                  <a:lnTo>
                    <a:pt x="15227" y="1103947"/>
                  </a:lnTo>
                  <a:lnTo>
                    <a:pt x="15227" y="1106233"/>
                  </a:lnTo>
                  <a:lnTo>
                    <a:pt x="12192" y="1106233"/>
                  </a:lnTo>
                  <a:lnTo>
                    <a:pt x="12192" y="1108519"/>
                  </a:lnTo>
                  <a:lnTo>
                    <a:pt x="9906" y="1108519"/>
                  </a:lnTo>
                  <a:lnTo>
                    <a:pt x="9906" y="1110805"/>
                  </a:lnTo>
                  <a:lnTo>
                    <a:pt x="7620" y="1110805"/>
                  </a:lnTo>
                  <a:lnTo>
                    <a:pt x="7620" y="1113853"/>
                  </a:lnTo>
                  <a:lnTo>
                    <a:pt x="5334" y="1113853"/>
                  </a:lnTo>
                  <a:lnTo>
                    <a:pt x="5334" y="1116139"/>
                  </a:lnTo>
                  <a:lnTo>
                    <a:pt x="3048" y="1116139"/>
                  </a:lnTo>
                  <a:lnTo>
                    <a:pt x="3048" y="1120711"/>
                  </a:lnTo>
                  <a:lnTo>
                    <a:pt x="0" y="1122997"/>
                  </a:lnTo>
                  <a:lnTo>
                    <a:pt x="0" y="1126045"/>
                  </a:lnTo>
                  <a:lnTo>
                    <a:pt x="38849" y="1126045"/>
                  </a:lnTo>
                  <a:lnTo>
                    <a:pt x="38849" y="1118425"/>
                  </a:lnTo>
                  <a:lnTo>
                    <a:pt x="12192" y="1118425"/>
                  </a:lnTo>
                  <a:lnTo>
                    <a:pt x="12192" y="1116139"/>
                  </a:lnTo>
                  <a:lnTo>
                    <a:pt x="15227" y="1116139"/>
                  </a:lnTo>
                  <a:lnTo>
                    <a:pt x="15227" y="1113853"/>
                  </a:lnTo>
                  <a:lnTo>
                    <a:pt x="17513" y="1113853"/>
                  </a:lnTo>
                  <a:lnTo>
                    <a:pt x="17513" y="1110805"/>
                  </a:lnTo>
                  <a:lnTo>
                    <a:pt x="19799" y="1110805"/>
                  </a:lnTo>
                  <a:lnTo>
                    <a:pt x="19799" y="1108519"/>
                  </a:lnTo>
                  <a:lnTo>
                    <a:pt x="22085" y="1108519"/>
                  </a:lnTo>
                  <a:lnTo>
                    <a:pt x="22085" y="1106233"/>
                  </a:lnTo>
                  <a:lnTo>
                    <a:pt x="24371" y="1106233"/>
                  </a:lnTo>
                  <a:lnTo>
                    <a:pt x="24371" y="1103947"/>
                  </a:lnTo>
                  <a:lnTo>
                    <a:pt x="27419" y="1103947"/>
                  </a:lnTo>
                  <a:lnTo>
                    <a:pt x="29705" y="1100899"/>
                  </a:lnTo>
                  <a:lnTo>
                    <a:pt x="31991" y="1100899"/>
                  </a:lnTo>
                  <a:lnTo>
                    <a:pt x="31991" y="1098613"/>
                  </a:lnTo>
                  <a:lnTo>
                    <a:pt x="34277" y="1096327"/>
                  </a:lnTo>
                  <a:lnTo>
                    <a:pt x="34277" y="1094041"/>
                  </a:lnTo>
                  <a:lnTo>
                    <a:pt x="36563" y="1094041"/>
                  </a:lnTo>
                  <a:lnTo>
                    <a:pt x="36563" y="1091755"/>
                  </a:lnTo>
                  <a:lnTo>
                    <a:pt x="38849" y="1088720"/>
                  </a:lnTo>
                  <a:lnTo>
                    <a:pt x="38849" y="1076528"/>
                  </a:lnTo>
                  <a:close/>
                </a:path>
                <a:path w="2585084" h="1637029">
                  <a:moveTo>
                    <a:pt x="75425" y="1159573"/>
                  </a:moveTo>
                  <a:lnTo>
                    <a:pt x="38849" y="1159573"/>
                  </a:lnTo>
                  <a:lnTo>
                    <a:pt x="38849" y="1167193"/>
                  </a:lnTo>
                  <a:lnTo>
                    <a:pt x="66281" y="1167193"/>
                  </a:lnTo>
                  <a:lnTo>
                    <a:pt x="66281" y="1169466"/>
                  </a:lnTo>
                  <a:lnTo>
                    <a:pt x="63233" y="1169466"/>
                  </a:lnTo>
                  <a:lnTo>
                    <a:pt x="63233" y="1171752"/>
                  </a:lnTo>
                  <a:lnTo>
                    <a:pt x="60947" y="1171752"/>
                  </a:lnTo>
                  <a:lnTo>
                    <a:pt x="60947" y="1174800"/>
                  </a:lnTo>
                  <a:lnTo>
                    <a:pt x="58661" y="1177086"/>
                  </a:lnTo>
                  <a:lnTo>
                    <a:pt x="58661" y="1179372"/>
                  </a:lnTo>
                  <a:lnTo>
                    <a:pt x="56375" y="1179372"/>
                  </a:lnTo>
                  <a:lnTo>
                    <a:pt x="56375" y="1183944"/>
                  </a:lnTo>
                  <a:lnTo>
                    <a:pt x="54089" y="1183944"/>
                  </a:lnTo>
                  <a:lnTo>
                    <a:pt x="54089" y="1189278"/>
                  </a:lnTo>
                  <a:lnTo>
                    <a:pt x="51041" y="1191564"/>
                  </a:lnTo>
                  <a:lnTo>
                    <a:pt x="51041" y="1196136"/>
                  </a:lnTo>
                  <a:lnTo>
                    <a:pt x="48755" y="1199184"/>
                  </a:lnTo>
                  <a:lnTo>
                    <a:pt x="48755" y="1206042"/>
                  </a:lnTo>
                  <a:lnTo>
                    <a:pt x="46469" y="1209090"/>
                  </a:lnTo>
                  <a:lnTo>
                    <a:pt x="46469" y="1215948"/>
                  </a:lnTo>
                  <a:lnTo>
                    <a:pt x="54089" y="1215948"/>
                  </a:lnTo>
                  <a:lnTo>
                    <a:pt x="54089" y="1209090"/>
                  </a:lnTo>
                  <a:lnTo>
                    <a:pt x="56375" y="1209090"/>
                  </a:lnTo>
                  <a:lnTo>
                    <a:pt x="56375" y="1199184"/>
                  </a:lnTo>
                  <a:lnTo>
                    <a:pt x="58661" y="1199184"/>
                  </a:lnTo>
                  <a:lnTo>
                    <a:pt x="58661" y="1191564"/>
                  </a:lnTo>
                  <a:lnTo>
                    <a:pt x="60947" y="1191564"/>
                  </a:lnTo>
                  <a:lnTo>
                    <a:pt x="60947" y="1186992"/>
                  </a:lnTo>
                  <a:lnTo>
                    <a:pt x="63233" y="1186992"/>
                  </a:lnTo>
                  <a:lnTo>
                    <a:pt x="63233" y="1181658"/>
                  </a:lnTo>
                  <a:lnTo>
                    <a:pt x="66281" y="1181658"/>
                  </a:lnTo>
                  <a:lnTo>
                    <a:pt x="66281" y="1177086"/>
                  </a:lnTo>
                  <a:lnTo>
                    <a:pt x="68567" y="1177086"/>
                  </a:lnTo>
                  <a:lnTo>
                    <a:pt x="68567" y="1171752"/>
                  </a:lnTo>
                  <a:lnTo>
                    <a:pt x="70853" y="1171752"/>
                  </a:lnTo>
                  <a:lnTo>
                    <a:pt x="70853" y="1169466"/>
                  </a:lnTo>
                  <a:lnTo>
                    <a:pt x="73139" y="1169466"/>
                  </a:lnTo>
                  <a:lnTo>
                    <a:pt x="73139" y="1167193"/>
                  </a:lnTo>
                  <a:lnTo>
                    <a:pt x="75425" y="1167193"/>
                  </a:lnTo>
                  <a:lnTo>
                    <a:pt x="75425" y="1159573"/>
                  </a:lnTo>
                  <a:close/>
                </a:path>
                <a:path w="2585084" h="1637029">
                  <a:moveTo>
                    <a:pt x="85331" y="1604505"/>
                  </a:moveTo>
                  <a:lnTo>
                    <a:pt x="83045" y="1602219"/>
                  </a:lnTo>
                  <a:lnTo>
                    <a:pt x="83045" y="1592313"/>
                  </a:lnTo>
                  <a:lnTo>
                    <a:pt x="80759" y="1592313"/>
                  </a:lnTo>
                  <a:lnTo>
                    <a:pt x="80759" y="1590027"/>
                  </a:lnTo>
                  <a:lnTo>
                    <a:pt x="78473" y="1586979"/>
                  </a:lnTo>
                  <a:lnTo>
                    <a:pt x="78473" y="1584693"/>
                  </a:lnTo>
                  <a:lnTo>
                    <a:pt x="75425" y="1584693"/>
                  </a:lnTo>
                  <a:lnTo>
                    <a:pt x="75425" y="1594599"/>
                  </a:lnTo>
                  <a:lnTo>
                    <a:pt x="75425" y="1618983"/>
                  </a:lnTo>
                  <a:lnTo>
                    <a:pt x="73139" y="1618983"/>
                  </a:lnTo>
                  <a:lnTo>
                    <a:pt x="73139" y="1623555"/>
                  </a:lnTo>
                  <a:lnTo>
                    <a:pt x="70853" y="1623555"/>
                  </a:lnTo>
                  <a:lnTo>
                    <a:pt x="70853" y="1626590"/>
                  </a:lnTo>
                  <a:lnTo>
                    <a:pt x="68567" y="1626590"/>
                  </a:lnTo>
                  <a:lnTo>
                    <a:pt x="66281" y="1628876"/>
                  </a:lnTo>
                  <a:lnTo>
                    <a:pt x="60947" y="1628876"/>
                  </a:lnTo>
                  <a:lnTo>
                    <a:pt x="60947" y="1631162"/>
                  </a:lnTo>
                  <a:lnTo>
                    <a:pt x="51041" y="1631162"/>
                  </a:lnTo>
                  <a:lnTo>
                    <a:pt x="51041" y="1628876"/>
                  </a:lnTo>
                  <a:lnTo>
                    <a:pt x="46469" y="1628876"/>
                  </a:lnTo>
                  <a:lnTo>
                    <a:pt x="46469" y="1626590"/>
                  </a:lnTo>
                  <a:lnTo>
                    <a:pt x="44183" y="1626590"/>
                  </a:lnTo>
                  <a:lnTo>
                    <a:pt x="41897" y="1623555"/>
                  </a:lnTo>
                  <a:lnTo>
                    <a:pt x="41897" y="1621269"/>
                  </a:lnTo>
                  <a:lnTo>
                    <a:pt x="38849" y="1621269"/>
                  </a:lnTo>
                  <a:lnTo>
                    <a:pt x="38849" y="1616697"/>
                  </a:lnTo>
                  <a:lnTo>
                    <a:pt x="36563" y="1616697"/>
                  </a:lnTo>
                  <a:lnTo>
                    <a:pt x="36563" y="1596885"/>
                  </a:lnTo>
                  <a:lnTo>
                    <a:pt x="38849" y="1596885"/>
                  </a:lnTo>
                  <a:lnTo>
                    <a:pt x="38849" y="1592313"/>
                  </a:lnTo>
                  <a:lnTo>
                    <a:pt x="41897" y="1592313"/>
                  </a:lnTo>
                  <a:lnTo>
                    <a:pt x="41897" y="1590027"/>
                  </a:lnTo>
                  <a:lnTo>
                    <a:pt x="44183" y="1590027"/>
                  </a:lnTo>
                  <a:lnTo>
                    <a:pt x="44183" y="1586979"/>
                  </a:lnTo>
                  <a:lnTo>
                    <a:pt x="46469" y="1586979"/>
                  </a:lnTo>
                  <a:lnTo>
                    <a:pt x="46469" y="1584693"/>
                  </a:lnTo>
                  <a:lnTo>
                    <a:pt x="66281" y="1584693"/>
                  </a:lnTo>
                  <a:lnTo>
                    <a:pt x="66281" y="1586979"/>
                  </a:lnTo>
                  <a:lnTo>
                    <a:pt x="68567" y="1586979"/>
                  </a:lnTo>
                  <a:lnTo>
                    <a:pt x="70853" y="1590027"/>
                  </a:lnTo>
                  <a:lnTo>
                    <a:pt x="70853" y="1592313"/>
                  </a:lnTo>
                  <a:lnTo>
                    <a:pt x="73139" y="1592313"/>
                  </a:lnTo>
                  <a:lnTo>
                    <a:pt x="73139" y="1594599"/>
                  </a:lnTo>
                  <a:lnTo>
                    <a:pt x="75425" y="1594599"/>
                  </a:lnTo>
                  <a:lnTo>
                    <a:pt x="75425" y="1584693"/>
                  </a:lnTo>
                  <a:lnTo>
                    <a:pt x="75425" y="1582407"/>
                  </a:lnTo>
                  <a:lnTo>
                    <a:pt x="70853" y="1582407"/>
                  </a:lnTo>
                  <a:lnTo>
                    <a:pt x="70853" y="1580121"/>
                  </a:lnTo>
                  <a:lnTo>
                    <a:pt x="66281" y="1580121"/>
                  </a:lnTo>
                  <a:lnTo>
                    <a:pt x="66281" y="1577835"/>
                  </a:lnTo>
                  <a:lnTo>
                    <a:pt x="46469" y="1577835"/>
                  </a:lnTo>
                  <a:lnTo>
                    <a:pt x="46469" y="1580121"/>
                  </a:lnTo>
                  <a:lnTo>
                    <a:pt x="41897" y="1580121"/>
                  </a:lnTo>
                  <a:lnTo>
                    <a:pt x="41897" y="1582407"/>
                  </a:lnTo>
                  <a:lnTo>
                    <a:pt x="38849" y="1582407"/>
                  </a:lnTo>
                  <a:lnTo>
                    <a:pt x="38849" y="1584693"/>
                  </a:lnTo>
                  <a:lnTo>
                    <a:pt x="36563" y="1584693"/>
                  </a:lnTo>
                  <a:lnTo>
                    <a:pt x="36563" y="1586979"/>
                  </a:lnTo>
                  <a:lnTo>
                    <a:pt x="34277" y="1586979"/>
                  </a:lnTo>
                  <a:lnTo>
                    <a:pt x="34277" y="1590027"/>
                  </a:lnTo>
                  <a:lnTo>
                    <a:pt x="31991" y="1590027"/>
                  </a:lnTo>
                  <a:lnTo>
                    <a:pt x="31991" y="1594599"/>
                  </a:lnTo>
                  <a:lnTo>
                    <a:pt x="29705" y="1594599"/>
                  </a:lnTo>
                  <a:lnTo>
                    <a:pt x="29705" y="1618983"/>
                  </a:lnTo>
                  <a:lnTo>
                    <a:pt x="31991" y="1618983"/>
                  </a:lnTo>
                  <a:lnTo>
                    <a:pt x="31991" y="1623555"/>
                  </a:lnTo>
                  <a:lnTo>
                    <a:pt x="34277" y="1623555"/>
                  </a:lnTo>
                  <a:lnTo>
                    <a:pt x="34277" y="1628876"/>
                  </a:lnTo>
                  <a:lnTo>
                    <a:pt x="36563" y="1628876"/>
                  </a:lnTo>
                  <a:lnTo>
                    <a:pt x="36563" y="1631162"/>
                  </a:lnTo>
                  <a:lnTo>
                    <a:pt x="38849" y="1631162"/>
                  </a:lnTo>
                  <a:lnTo>
                    <a:pt x="41897" y="1633448"/>
                  </a:lnTo>
                  <a:lnTo>
                    <a:pt x="44183" y="1633448"/>
                  </a:lnTo>
                  <a:lnTo>
                    <a:pt x="44183" y="1636496"/>
                  </a:lnTo>
                  <a:lnTo>
                    <a:pt x="68567" y="1636496"/>
                  </a:lnTo>
                  <a:lnTo>
                    <a:pt x="68567" y="1633448"/>
                  </a:lnTo>
                  <a:lnTo>
                    <a:pt x="73139" y="1633448"/>
                  </a:lnTo>
                  <a:lnTo>
                    <a:pt x="73139" y="1631162"/>
                  </a:lnTo>
                  <a:lnTo>
                    <a:pt x="75425" y="1631162"/>
                  </a:lnTo>
                  <a:lnTo>
                    <a:pt x="75425" y="1628876"/>
                  </a:lnTo>
                  <a:lnTo>
                    <a:pt x="78473" y="1628876"/>
                  </a:lnTo>
                  <a:lnTo>
                    <a:pt x="78473" y="1626590"/>
                  </a:lnTo>
                  <a:lnTo>
                    <a:pt x="80759" y="1626590"/>
                  </a:lnTo>
                  <a:lnTo>
                    <a:pt x="80759" y="1621269"/>
                  </a:lnTo>
                  <a:lnTo>
                    <a:pt x="83045" y="1621269"/>
                  </a:lnTo>
                  <a:lnTo>
                    <a:pt x="83045" y="1611363"/>
                  </a:lnTo>
                  <a:lnTo>
                    <a:pt x="85331" y="1611363"/>
                  </a:lnTo>
                  <a:lnTo>
                    <a:pt x="85331" y="1604505"/>
                  </a:lnTo>
                  <a:close/>
                </a:path>
                <a:path w="2585084" h="1637029">
                  <a:moveTo>
                    <a:pt x="85331" y="1067384"/>
                  </a:moveTo>
                  <a:lnTo>
                    <a:pt x="46469" y="1067384"/>
                  </a:lnTo>
                  <a:lnTo>
                    <a:pt x="46469" y="1074242"/>
                  </a:lnTo>
                  <a:lnTo>
                    <a:pt x="75425" y="1074242"/>
                  </a:lnTo>
                  <a:lnTo>
                    <a:pt x="75425" y="1076528"/>
                  </a:lnTo>
                  <a:lnTo>
                    <a:pt x="73139" y="1076528"/>
                  </a:lnTo>
                  <a:lnTo>
                    <a:pt x="73139" y="1079576"/>
                  </a:lnTo>
                  <a:lnTo>
                    <a:pt x="70853" y="1079576"/>
                  </a:lnTo>
                  <a:lnTo>
                    <a:pt x="70853" y="1084148"/>
                  </a:lnTo>
                  <a:lnTo>
                    <a:pt x="68567" y="1084148"/>
                  </a:lnTo>
                  <a:lnTo>
                    <a:pt x="68567" y="1086434"/>
                  </a:lnTo>
                  <a:lnTo>
                    <a:pt x="66281" y="1088720"/>
                  </a:lnTo>
                  <a:lnTo>
                    <a:pt x="66281" y="1091755"/>
                  </a:lnTo>
                  <a:lnTo>
                    <a:pt x="63233" y="1091755"/>
                  </a:lnTo>
                  <a:lnTo>
                    <a:pt x="63233" y="1096327"/>
                  </a:lnTo>
                  <a:lnTo>
                    <a:pt x="60947" y="1098613"/>
                  </a:lnTo>
                  <a:lnTo>
                    <a:pt x="60947" y="1103947"/>
                  </a:lnTo>
                  <a:lnTo>
                    <a:pt x="58661" y="1103947"/>
                  </a:lnTo>
                  <a:lnTo>
                    <a:pt x="58661" y="1113853"/>
                  </a:lnTo>
                  <a:lnTo>
                    <a:pt x="56375" y="1113853"/>
                  </a:lnTo>
                  <a:lnTo>
                    <a:pt x="56375" y="1126045"/>
                  </a:lnTo>
                  <a:lnTo>
                    <a:pt x="63233" y="1126045"/>
                  </a:lnTo>
                  <a:lnTo>
                    <a:pt x="63233" y="1113853"/>
                  </a:lnTo>
                  <a:lnTo>
                    <a:pt x="66281" y="1113853"/>
                  </a:lnTo>
                  <a:lnTo>
                    <a:pt x="66281" y="1106233"/>
                  </a:lnTo>
                  <a:lnTo>
                    <a:pt x="68567" y="1103947"/>
                  </a:lnTo>
                  <a:lnTo>
                    <a:pt x="68567" y="1098613"/>
                  </a:lnTo>
                  <a:lnTo>
                    <a:pt x="70853" y="1098613"/>
                  </a:lnTo>
                  <a:lnTo>
                    <a:pt x="70853" y="1094041"/>
                  </a:lnTo>
                  <a:lnTo>
                    <a:pt x="73139" y="1094041"/>
                  </a:lnTo>
                  <a:lnTo>
                    <a:pt x="73139" y="1088720"/>
                  </a:lnTo>
                  <a:lnTo>
                    <a:pt x="75425" y="1088720"/>
                  </a:lnTo>
                  <a:lnTo>
                    <a:pt x="75425" y="1084148"/>
                  </a:lnTo>
                  <a:lnTo>
                    <a:pt x="78473" y="1084148"/>
                  </a:lnTo>
                  <a:lnTo>
                    <a:pt x="78473" y="1081862"/>
                  </a:lnTo>
                  <a:lnTo>
                    <a:pt x="80759" y="1081862"/>
                  </a:lnTo>
                  <a:lnTo>
                    <a:pt x="80759" y="1076528"/>
                  </a:lnTo>
                  <a:lnTo>
                    <a:pt x="83045" y="1076528"/>
                  </a:lnTo>
                  <a:lnTo>
                    <a:pt x="83045" y="1074242"/>
                  </a:lnTo>
                  <a:lnTo>
                    <a:pt x="85331" y="1074242"/>
                  </a:lnTo>
                  <a:lnTo>
                    <a:pt x="85331" y="1067384"/>
                  </a:lnTo>
                  <a:close/>
                </a:path>
                <a:path w="2585084" h="1637029">
                  <a:moveTo>
                    <a:pt x="112001" y="1100899"/>
                  </a:moveTo>
                  <a:lnTo>
                    <a:pt x="90665" y="1100899"/>
                  </a:lnTo>
                  <a:lnTo>
                    <a:pt x="90665" y="1108532"/>
                  </a:lnTo>
                  <a:lnTo>
                    <a:pt x="112001" y="1108532"/>
                  </a:lnTo>
                  <a:lnTo>
                    <a:pt x="112001" y="1100899"/>
                  </a:lnTo>
                  <a:close/>
                </a:path>
                <a:path w="2585084" h="1637029">
                  <a:moveTo>
                    <a:pt x="143992" y="1618983"/>
                  </a:moveTo>
                  <a:lnTo>
                    <a:pt x="136372" y="1616697"/>
                  </a:lnTo>
                  <a:lnTo>
                    <a:pt x="134086" y="1618983"/>
                  </a:lnTo>
                  <a:lnTo>
                    <a:pt x="134086" y="1623555"/>
                  </a:lnTo>
                  <a:lnTo>
                    <a:pt x="131800" y="1623555"/>
                  </a:lnTo>
                  <a:lnTo>
                    <a:pt x="131800" y="1626590"/>
                  </a:lnTo>
                  <a:lnTo>
                    <a:pt x="129514" y="1626590"/>
                  </a:lnTo>
                  <a:lnTo>
                    <a:pt x="129514" y="1628876"/>
                  </a:lnTo>
                  <a:lnTo>
                    <a:pt x="124180" y="1628876"/>
                  </a:lnTo>
                  <a:lnTo>
                    <a:pt x="124180" y="1631162"/>
                  </a:lnTo>
                  <a:lnTo>
                    <a:pt x="115036" y="1631162"/>
                  </a:lnTo>
                  <a:lnTo>
                    <a:pt x="111988" y="1628876"/>
                  </a:lnTo>
                  <a:lnTo>
                    <a:pt x="107416" y="1628876"/>
                  </a:lnTo>
                  <a:lnTo>
                    <a:pt x="107416" y="1626590"/>
                  </a:lnTo>
                  <a:lnTo>
                    <a:pt x="105130" y="1626590"/>
                  </a:lnTo>
                  <a:lnTo>
                    <a:pt x="105130" y="1623555"/>
                  </a:lnTo>
                  <a:lnTo>
                    <a:pt x="102844" y="1621269"/>
                  </a:lnTo>
                  <a:lnTo>
                    <a:pt x="102844" y="1616697"/>
                  </a:lnTo>
                  <a:lnTo>
                    <a:pt x="99796" y="1616697"/>
                  </a:lnTo>
                  <a:lnTo>
                    <a:pt x="99796" y="1596885"/>
                  </a:lnTo>
                  <a:lnTo>
                    <a:pt x="102844" y="1596885"/>
                  </a:lnTo>
                  <a:lnTo>
                    <a:pt x="102844" y="1592313"/>
                  </a:lnTo>
                  <a:lnTo>
                    <a:pt x="105130" y="1592313"/>
                  </a:lnTo>
                  <a:lnTo>
                    <a:pt x="105130" y="1590027"/>
                  </a:lnTo>
                  <a:lnTo>
                    <a:pt x="107416" y="1586979"/>
                  </a:lnTo>
                  <a:lnTo>
                    <a:pt x="109702" y="1586979"/>
                  </a:lnTo>
                  <a:lnTo>
                    <a:pt x="109702" y="1584693"/>
                  </a:lnTo>
                  <a:lnTo>
                    <a:pt x="129514" y="1584693"/>
                  </a:lnTo>
                  <a:lnTo>
                    <a:pt x="129514" y="1586979"/>
                  </a:lnTo>
                  <a:lnTo>
                    <a:pt x="131800" y="1586979"/>
                  </a:lnTo>
                  <a:lnTo>
                    <a:pt x="131800" y="1590027"/>
                  </a:lnTo>
                  <a:lnTo>
                    <a:pt x="134086" y="1592313"/>
                  </a:lnTo>
                  <a:lnTo>
                    <a:pt x="134086" y="1594599"/>
                  </a:lnTo>
                  <a:lnTo>
                    <a:pt x="141706" y="1594599"/>
                  </a:lnTo>
                  <a:lnTo>
                    <a:pt x="141706" y="1586979"/>
                  </a:lnTo>
                  <a:lnTo>
                    <a:pt x="139420" y="1586979"/>
                  </a:lnTo>
                  <a:lnTo>
                    <a:pt x="139420" y="1584693"/>
                  </a:lnTo>
                  <a:lnTo>
                    <a:pt x="136372" y="1584693"/>
                  </a:lnTo>
                  <a:lnTo>
                    <a:pt x="136372" y="1582407"/>
                  </a:lnTo>
                  <a:lnTo>
                    <a:pt x="134086" y="1582407"/>
                  </a:lnTo>
                  <a:lnTo>
                    <a:pt x="134086" y="1580121"/>
                  </a:lnTo>
                  <a:lnTo>
                    <a:pt x="129514" y="1580121"/>
                  </a:lnTo>
                  <a:lnTo>
                    <a:pt x="129514" y="1577835"/>
                  </a:lnTo>
                  <a:lnTo>
                    <a:pt x="109702" y="1577835"/>
                  </a:lnTo>
                  <a:lnTo>
                    <a:pt x="109702" y="1580121"/>
                  </a:lnTo>
                  <a:lnTo>
                    <a:pt x="105130" y="1580121"/>
                  </a:lnTo>
                  <a:lnTo>
                    <a:pt x="105130" y="1582407"/>
                  </a:lnTo>
                  <a:lnTo>
                    <a:pt x="102844" y="1582407"/>
                  </a:lnTo>
                  <a:lnTo>
                    <a:pt x="99796" y="1584693"/>
                  </a:lnTo>
                  <a:lnTo>
                    <a:pt x="97510" y="1586979"/>
                  </a:lnTo>
                  <a:lnTo>
                    <a:pt x="97510" y="1590027"/>
                  </a:lnTo>
                  <a:lnTo>
                    <a:pt x="95224" y="1590027"/>
                  </a:lnTo>
                  <a:lnTo>
                    <a:pt x="95224" y="1594599"/>
                  </a:lnTo>
                  <a:lnTo>
                    <a:pt x="92938" y="1594599"/>
                  </a:lnTo>
                  <a:lnTo>
                    <a:pt x="92938" y="1618983"/>
                  </a:lnTo>
                  <a:lnTo>
                    <a:pt x="95224" y="1618983"/>
                  </a:lnTo>
                  <a:lnTo>
                    <a:pt x="95224" y="1623555"/>
                  </a:lnTo>
                  <a:lnTo>
                    <a:pt x="97510" y="1623555"/>
                  </a:lnTo>
                  <a:lnTo>
                    <a:pt x="97510" y="1628876"/>
                  </a:lnTo>
                  <a:lnTo>
                    <a:pt x="99796" y="1628876"/>
                  </a:lnTo>
                  <a:lnTo>
                    <a:pt x="99796" y="1631162"/>
                  </a:lnTo>
                  <a:lnTo>
                    <a:pt x="102844" y="1631162"/>
                  </a:lnTo>
                  <a:lnTo>
                    <a:pt x="102844" y="1633448"/>
                  </a:lnTo>
                  <a:lnTo>
                    <a:pt x="107416" y="1633448"/>
                  </a:lnTo>
                  <a:lnTo>
                    <a:pt x="107416" y="1636496"/>
                  </a:lnTo>
                  <a:lnTo>
                    <a:pt x="131800" y="1636496"/>
                  </a:lnTo>
                  <a:lnTo>
                    <a:pt x="131800" y="1633448"/>
                  </a:lnTo>
                  <a:lnTo>
                    <a:pt x="134086" y="1633448"/>
                  </a:lnTo>
                  <a:lnTo>
                    <a:pt x="134086" y="1631162"/>
                  </a:lnTo>
                  <a:lnTo>
                    <a:pt x="136372" y="1631162"/>
                  </a:lnTo>
                  <a:lnTo>
                    <a:pt x="136372" y="1628876"/>
                  </a:lnTo>
                  <a:lnTo>
                    <a:pt x="139420" y="1628876"/>
                  </a:lnTo>
                  <a:lnTo>
                    <a:pt x="139420" y="1626590"/>
                  </a:lnTo>
                  <a:lnTo>
                    <a:pt x="141706" y="1626590"/>
                  </a:lnTo>
                  <a:lnTo>
                    <a:pt x="141706" y="1621269"/>
                  </a:lnTo>
                  <a:lnTo>
                    <a:pt x="143992" y="1618983"/>
                  </a:lnTo>
                  <a:close/>
                </a:path>
                <a:path w="2585084" h="1637029">
                  <a:moveTo>
                    <a:pt x="333692" y="1103947"/>
                  </a:moveTo>
                  <a:lnTo>
                    <a:pt x="331406" y="1103947"/>
                  </a:lnTo>
                  <a:lnTo>
                    <a:pt x="331406" y="1096327"/>
                  </a:lnTo>
                  <a:lnTo>
                    <a:pt x="329120" y="1096327"/>
                  </a:lnTo>
                  <a:lnTo>
                    <a:pt x="329120" y="1094041"/>
                  </a:lnTo>
                  <a:lnTo>
                    <a:pt x="326834" y="1094041"/>
                  </a:lnTo>
                  <a:lnTo>
                    <a:pt x="326834" y="1106233"/>
                  </a:lnTo>
                  <a:lnTo>
                    <a:pt x="326834" y="1108519"/>
                  </a:lnTo>
                  <a:lnTo>
                    <a:pt x="324548" y="1108519"/>
                  </a:lnTo>
                  <a:lnTo>
                    <a:pt x="324548" y="1116139"/>
                  </a:lnTo>
                  <a:lnTo>
                    <a:pt x="321500" y="1116139"/>
                  </a:lnTo>
                  <a:lnTo>
                    <a:pt x="321500" y="1118425"/>
                  </a:lnTo>
                  <a:lnTo>
                    <a:pt x="319227" y="1118425"/>
                  </a:lnTo>
                  <a:lnTo>
                    <a:pt x="319227" y="1120711"/>
                  </a:lnTo>
                  <a:lnTo>
                    <a:pt x="309321" y="1120711"/>
                  </a:lnTo>
                  <a:lnTo>
                    <a:pt x="309321" y="1118425"/>
                  </a:lnTo>
                  <a:lnTo>
                    <a:pt x="307035" y="1118425"/>
                  </a:lnTo>
                  <a:lnTo>
                    <a:pt x="307035" y="1116139"/>
                  </a:lnTo>
                  <a:lnTo>
                    <a:pt x="304749" y="1116139"/>
                  </a:lnTo>
                  <a:lnTo>
                    <a:pt x="304749" y="1113853"/>
                  </a:lnTo>
                  <a:lnTo>
                    <a:pt x="302463" y="1110805"/>
                  </a:lnTo>
                  <a:lnTo>
                    <a:pt x="302463" y="1100899"/>
                  </a:lnTo>
                  <a:lnTo>
                    <a:pt x="304749" y="1100899"/>
                  </a:lnTo>
                  <a:lnTo>
                    <a:pt x="304749" y="1098613"/>
                  </a:lnTo>
                  <a:lnTo>
                    <a:pt x="307035" y="1098613"/>
                  </a:lnTo>
                  <a:lnTo>
                    <a:pt x="307035" y="1096327"/>
                  </a:lnTo>
                  <a:lnTo>
                    <a:pt x="309321" y="1096327"/>
                  </a:lnTo>
                  <a:lnTo>
                    <a:pt x="309321" y="1094041"/>
                  </a:lnTo>
                  <a:lnTo>
                    <a:pt x="319227" y="1094041"/>
                  </a:lnTo>
                  <a:lnTo>
                    <a:pt x="319227" y="1096327"/>
                  </a:lnTo>
                  <a:lnTo>
                    <a:pt x="321500" y="1096327"/>
                  </a:lnTo>
                  <a:lnTo>
                    <a:pt x="321500" y="1098613"/>
                  </a:lnTo>
                  <a:lnTo>
                    <a:pt x="324548" y="1098613"/>
                  </a:lnTo>
                  <a:lnTo>
                    <a:pt x="324548" y="1106233"/>
                  </a:lnTo>
                  <a:lnTo>
                    <a:pt x="326834" y="1106233"/>
                  </a:lnTo>
                  <a:lnTo>
                    <a:pt x="326834" y="1094041"/>
                  </a:lnTo>
                  <a:lnTo>
                    <a:pt x="326834" y="1091755"/>
                  </a:lnTo>
                  <a:lnTo>
                    <a:pt x="324548" y="1091755"/>
                  </a:lnTo>
                  <a:lnTo>
                    <a:pt x="324548" y="1088720"/>
                  </a:lnTo>
                  <a:lnTo>
                    <a:pt x="307035" y="1088720"/>
                  </a:lnTo>
                  <a:lnTo>
                    <a:pt x="307035" y="1091755"/>
                  </a:lnTo>
                  <a:lnTo>
                    <a:pt x="304749" y="1091755"/>
                  </a:lnTo>
                  <a:lnTo>
                    <a:pt x="304749" y="1094041"/>
                  </a:lnTo>
                  <a:lnTo>
                    <a:pt x="302463" y="1094041"/>
                  </a:lnTo>
                  <a:lnTo>
                    <a:pt x="302463" y="1081862"/>
                  </a:lnTo>
                  <a:lnTo>
                    <a:pt x="304749" y="1081862"/>
                  </a:lnTo>
                  <a:lnTo>
                    <a:pt x="304749" y="1079576"/>
                  </a:lnTo>
                  <a:lnTo>
                    <a:pt x="307035" y="1076528"/>
                  </a:lnTo>
                  <a:lnTo>
                    <a:pt x="307035" y="1074242"/>
                  </a:lnTo>
                  <a:lnTo>
                    <a:pt x="314655" y="1074242"/>
                  </a:lnTo>
                  <a:lnTo>
                    <a:pt x="314655" y="1071956"/>
                  </a:lnTo>
                  <a:lnTo>
                    <a:pt x="316941" y="1074242"/>
                  </a:lnTo>
                  <a:lnTo>
                    <a:pt x="321500" y="1074242"/>
                  </a:lnTo>
                  <a:lnTo>
                    <a:pt x="321500" y="1076528"/>
                  </a:lnTo>
                  <a:lnTo>
                    <a:pt x="324548" y="1076528"/>
                  </a:lnTo>
                  <a:lnTo>
                    <a:pt x="324548" y="1081862"/>
                  </a:lnTo>
                  <a:lnTo>
                    <a:pt x="331406" y="1081862"/>
                  </a:lnTo>
                  <a:lnTo>
                    <a:pt x="331406" y="1076528"/>
                  </a:lnTo>
                  <a:lnTo>
                    <a:pt x="329120" y="1076528"/>
                  </a:lnTo>
                  <a:lnTo>
                    <a:pt x="329120" y="1071956"/>
                  </a:lnTo>
                  <a:lnTo>
                    <a:pt x="326834" y="1071956"/>
                  </a:lnTo>
                  <a:lnTo>
                    <a:pt x="326834" y="1069670"/>
                  </a:lnTo>
                  <a:lnTo>
                    <a:pt x="321500" y="1069670"/>
                  </a:lnTo>
                  <a:lnTo>
                    <a:pt x="321500" y="1067384"/>
                  </a:lnTo>
                  <a:lnTo>
                    <a:pt x="309321" y="1067384"/>
                  </a:lnTo>
                  <a:lnTo>
                    <a:pt x="309321" y="1069670"/>
                  </a:lnTo>
                  <a:lnTo>
                    <a:pt x="304749" y="1069670"/>
                  </a:lnTo>
                  <a:lnTo>
                    <a:pt x="304749" y="1071956"/>
                  </a:lnTo>
                  <a:lnTo>
                    <a:pt x="302463" y="1071956"/>
                  </a:lnTo>
                  <a:lnTo>
                    <a:pt x="300177" y="1074242"/>
                  </a:lnTo>
                  <a:lnTo>
                    <a:pt x="300177" y="1076528"/>
                  </a:lnTo>
                  <a:lnTo>
                    <a:pt x="297129" y="1076528"/>
                  </a:lnTo>
                  <a:lnTo>
                    <a:pt x="297129" y="1081862"/>
                  </a:lnTo>
                  <a:lnTo>
                    <a:pt x="294843" y="1084148"/>
                  </a:lnTo>
                  <a:lnTo>
                    <a:pt x="294843" y="1110805"/>
                  </a:lnTo>
                  <a:lnTo>
                    <a:pt x="297129" y="1113853"/>
                  </a:lnTo>
                  <a:lnTo>
                    <a:pt x="297129" y="1118425"/>
                  </a:lnTo>
                  <a:lnTo>
                    <a:pt x="300177" y="1118425"/>
                  </a:lnTo>
                  <a:lnTo>
                    <a:pt x="300177" y="1120711"/>
                  </a:lnTo>
                  <a:lnTo>
                    <a:pt x="302463" y="1120711"/>
                  </a:lnTo>
                  <a:lnTo>
                    <a:pt x="302463" y="1122997"/>
                  </a:lnTo>
                  <a:lnTo>
                    <a:pt x="304749" y="1122997"/>
                  </a:lnTo>
                  <a:lnTo>
                    <a:pt x="304749" y="1126045"/>
                  </a:lnTo>
                  <a:lnTo>
                    <a:pt x="324548" y="1126045"/>
                  </a:lnTo>
                  <a:lnTo>
                    <a:pt x="324548" y="1122997"/>
                  </a:lnTo>
                  <a:lnTo>
                    <a:pt x="326834" y="1122997"/>
                  </a:lnTo>
                  <a:lnTo>
                    <a:pt x="326834" y="1120711"/>
                  </a:lnTo>
                  <a:lnTo>
                    <a:pt x="329120" y="1120711"/>
                  </a:lnTo>
                  <a:lnTo>
                    <a:pt x="329120" y="1118425"/>
                  </a:lnTo>
                  <a:lnTo>
                    <a:pt x="331406" y="1118425"/>
                  </a:lnTo>
                  <a:lnTo>
                    <a:pt x="331406" y="1108519"/>
                  </a:lnTo>
                  <a:lnTo>
                    <a:pt x="333692" y="1108519"/>
                  </a:lnTo>
                  <a:lnTo>
                    <a:pt x="333692" y="1103947"/>
                  </a:lnTo>
                  <a:close/>
                </a:path>
                <a:path w="2585084" h="1637029">
                  <a:moveTo>
                    <a:pt x="358076" y="1157287"/>
                  </a:moveTo>
                  <a:lnTo>
                    <a:pt x="353504" y="1157287"/>
                  </a:lnTo>
                  <a:lnTo>
                    <a:pt x="353504" y="1159573"/>
                  </a:lnTo>
                  <a:lnTo>
                    <a:pt x="351218" y="1159573"/>
                  </a:lnTo>
                  <a:lnTo>
                    <a:pt x="351218" y="1162621"/>
                  </a:lnTo>
                  <a:lnTo>
                    <a:pt x="348932" y="1162621"/>
                  </a:lnTo>
                  <a:lnTo>
                    <a:pt x="348932" y="1164907"/>
                  </a:lnTo>
                  <a:lnTo>
                    <a:pt x="345884" y="1164907"/>
                  </a:lnTo>
                  <a:lnTo>
                    <a:pt x="345884" y="1167193"/>
                  </a:lnTo>
                  <a:lnTo>
                    <a:pt x="343598" y="1167193"/>
                  </a:lnTo>
                  <a:lnTo>
                    <a:pt x="343598" y="1169466"/>
                  </a:lnTo>
                  <a:lnTo>
                    <a:pt x="341312" y="1169466"/>
                  </a:lnTo>
                  <a:lnTo>
                    <a:pt x="339026" y="1171752"/>
                  </a:lnTo>
                  <a:lnTo>
                    <a:pt x="336740" y="1171752"/>
                  </a:lnTo>
                  <a:lnTo>
                    <a:pt x="336740" y="1179372"/>
                  </a:lnTo>
                  <a:lnTo>
                    <a:pt x="339026" y="1179372"/>
                  </a:lnTo>
                  <a:lnTo>
                    <a:pt x="341312" y="1177086"/>
                  </a:lnTo>
                  <a:lnTo>
                    <a:pt x="343598" y="1177086"/>
                  </a:lnTo>
                  <a:lnTo>
                    <a:pt x="343598" y="1174800"/>
                  </a:lnTo>
                  <a:lnTo>
                    <a:pt x="348932" y="1174800"/>
                  </a:lnTo>
                  <a:lnTo>
                    <a:pt x="348932" y="1171752"/>
                  </a:lnTo>
                  <a:lnTo>
                    <a:pt x="351218" y="1171752"/>
                  </a:lnTo>
                  <a:lnTo>
                    <a:pt x="351218" y="1215948"/>
                  </a:lnTo>
                  <a:lnTo>
                    <a:pt x="358076" y="1215948"/>
                  </a:lnTo>
                  <a:lnTo>
                    <a:pt x="358076" y="1157287"/>
                  </a:lnTo>
                  <a:close/>
                </a:path>
                <a:path w="2585084" h="1637029">
                  <a:moveTo>
                    <a:pt x="377888" y="1079576"/>
                  </a:moveTo>
                  <a:lnTo>
                    <a:pt x="375602" y="1079576"/>
                  </a:lnTo>
                  <a:lnTo>
                    <a:pt x="375602" y="1074242"/>
                  </a:lnTo>
                  <a:lnTo>
                    <a:pt x="373316" y="1074242"/>
                  </a:lnTo>
                  <a:lnTo>
                    <a:pt x="373316" y="1071956"/>
                  </a:lnTo>
                  <a:lnTo>
                    <a:pt x="370268" y="1071956"/>
                  </a:lnTo>
                  <a:lnTo>
                    <a:pt x="370268" y="1069670"/>
                  </a:lnTo>
                  <a:lnTo>
                    <a:pt x="365696" y="1069670"/>
                  </a:lnTo>
                  <a:lnTo>
                    <a:pt x="365696" y="1067384"/>
                  </a:lnTo>
                  <a:lnTo>
                    <a:pt x="351218" y="1067384"/>
                  </a:lnTo>
                  <a:lnTo>
                    <a:pt x="351218" y="1069670"/>
                  </a:lnTo>
                  <a:lnTo>
                    <a:pt x="345884" y="1069670"/>
                  </a:lnTo>
                  <a:lnTo>
                    <a:pt x="345884" y="1071956"/>
                  </a:lnTo>
                  <a:lnTo>
                    <a:pt x="343598" y="1071956"/>
                  </a:lnTo>
                  <a:lnTo>
                    <a:pt x="343598" y="1076528"/>
                  </a:lnTo>
                  <a:lnTo>
                    <a:pt x="341312" y="1076528"/>
                  </a:lnTo>
                  <a:lnTo>
                    <a:pt x="341312" y="1084148"/>
                  </a:lnTo>
                  <a:lnTo>
                    <a:pt x="348932" y="1084148"/>
                  </a:lnTo>
                  <a:lnTo>
                    <a:pt x="348932" y="1076528"/>
                  </a:lnTo>
                  <a:lnTo>
                    <a:pt x="351218" y="1076528"/>
                  </a:lnTo>
                  <a:lnTo>
                    <a:pt x="351218" y="1074242"/>
                  </a:lnTo>
                  <a:lnTo>
                    <a:pt x="365696" y="1074242"/>
                  </a:lnTo>
                  <a:lnTo>
                    <a:pt x="365696" y="1076528"/>
                  </a:lnTo>
                  <a:lnTo>
                    <a:pt x="367982" y="1076528"/>
                  </a:lnTo>
                  <a:lnTo>
                    <a:pt x="367982" y="1079576"/>
                  </a:lnTo>
                  <a:lnTo>
                    <a:pt x="370268" y="1079576"/>
                  </a:lnTo>
                  <a:lnTo>
                    <a:pt x="370268" y="1086434"/>
                  </a:lnTo>
                  <a:lnTo>
                    <a:pt x="367982" y="1086434"/>
                  </a:lnTo>
                  <a:lnTo>
                    <a:pt x="367982" y="1091755"/>
                  </a:lnTo>
                  <a:lnTo>
                    <a:pt x="365696" y="1091755"/>
                  </a:lnTo>
                  <a:lnTo>
                    <a:pt x="365696" y="1094041"/>
                  </a:lnTo>
                  <a:lnTo>
                    <a:pt x="363410" y="1094041"/>
                  </a:lnTo>
                  <a:lnTo>
                    <a:pt x="363410" y="1096327"/>
                  </a:lnTo>
                  <a:lnTo>
                    <a:pt x="361124" y="1096327"/>
                  </a:lnTo>
                  <a:lnTo>
                    <a:pt x="361124" y="1098613"/>
                  </a:lnTo>
                  <a:lnTo>
                    <a:pt x="358076" y="1098613"/>
                  </a:lnTo>
                  <a:lnTo>
                    <a:pt x="358076" y="1100899"/>
                  </a:lnTo>
                  <a:lnTo>
                    <a:pt x="355790" y="1100899"/>
                  </a:lnTo>
                  <a:lnTo>
                    <a:pt x="355790" y="1103947"/>
                  </a:lnTo>
                  <a:lnTo>
                    <a:pt x="353504" y="1103947"/>
                  </a:lnTo>
                  <a:lnTo>
                    <a:pt x="353504" y="1106233"/>
                  </a:lnTo>
                  <a:lnTo>
                    <a:pt x="351218" y="1106233"/>
                  </a:lnTo>
                  <a:lnTo>
                    <a:pt x="351218" y="1108519"/>
                  </a:lnTo>
                  <a:lnTo>
                    <a:pt x="348932" y="1108519"/>
                  </a:lnTo>
                  <a:lnTo>
                    <a:pt x="348932" y="1110805"/>
                  </a:lnTo>
                  <a:lnTo>
                    <a:pt x="345884" y="1110805"/>
                  </a:lnTo>
                  <a:lnTo>
                    <a:pt x="345884" y="1113853"/>
                  </a:lnTo>
                  <a:lnTo>
                    <a:pt x="343598" y="1113853"/>
                  </a:lnTo>
                  <a:lnTo>
                    <a:pt x="343598" y="1116139"/>
                  </a:lnTo>
                  <a:lnTo>
                    <a:pt x="341312" y="1116139"/>
                  </a:lnTo>
                  <a:lnTo>
                    <a:pt x="341312" y="1120711"/>
                  </a:lnTo>
                  <a:lnTo>
                    <a:pt x="339026" y="1120711"/>
                  </a:lnTo>
                  <a:lnTo>
                    <a:pt x="339026" y="1126045"/>
                  </a:lnTo>
                  <a:lnTo>
                    <a:pt x="377888" y="1126045"/>
                  </a:lnTo>
                  <a:lnTo>
                    <a:pt x="377888" y="1118425"/>
                  </a:lnTo>
                  <a:lnTo>
                    <a:pt x="351218" y="1118425"/>
                  </a:lnTo>
                  <a:lnTo>
                    <a:pt x="351218" y="1116139"/>
                  </a:lnTo>
                  <a:lnTo>
                    <a:pt x="353504" y="1113853"/>
                  </a:lnTo>
                  <a:lnTo>
                    <a:pt x="355790" y="1113853"/>
                  </a:lnTo>
                  <a:lnTo>
                    <a:pt x="355790" y="1110805"/>
                  </a:lnTo>
                  <a:lnTo>
                    <a:pt x="358076" y="1110805"/>
                  </a:lnTo>
                  <a:lnTo>
                    <a:pt x="358076" y="1108519"/>
                  </a:lnTo>
                  <a:lnTo>
                    <a:pt x="361124" y="1108519"/>
                  </a:lnTo>
                  <a:lnTo>
                    <a:pt x="361124" y="1106233"/>
                  </a:lnTo>
                  <a:lnTo>
                    <a:pt x="363410" y="1106233"/>
                  </a:lnTo>
                  <a:lnTo>
                    <a:pt x="363410" y="1103947"/>
                  </a:lnTo>
                  <a:lnTo>
                    <a:pt x="365696" y="1103947"/>
                  </a:lnTo>
                  <a:lnTo>
                    <a:pt x="365696" y="1100899"/>
                  </a:lnTo>
                  <a:lnTo>
                    <a:pt x="367982" y="1100899"/>
                  </a:lnTo>
                  <a:lnTo>
                    <a:pt x="367982" y="1098613"/>
                  </a:lnTo>
                  <a:lnTo>
                    <a:pt x="370268" y="1098613"/>
                  </a:lnTo>
                  <a:lnTo>
                    <a:pt x="370268" y="1096327"/>
                  </a:lnTo>
                  <a:lnTo>
                    <a:pt x="373316" y="1096327"/>
                  </a:lnTo>
                  <a:lnTo>
                    <a:pt x="373316" y="1094041"/>
                  </a:lnTo>
                  <a:lnTo>
                    <a:pt x="375602" y="1094041"/>
                  </a:lnTo>
                  <a:lnTo>
                    <a:pt x="375602" y="1088720"/>
                  </a:lnTo>
                  <a:lnTo>
                    <a:pt x="377888" y="1088720"/>
                  </a:lnTo>
                  <a:lnTo>
                    <a:pt x="377888" y="1079576"/>
                  </a:lnTo>
                  <a:close/>
                </a:path>
                <a:path w="2585084" h="1637029">
                  <a:moveTo>
                    <a:pt x="406844" y="1100899"/>
                  </a:moveTo>
                  <a:lnTo>
                    <a:pt x="385508" y="1100899"/>
                  </a:lnTo>
                  <a:lnTo>
                    <a:pt x="385508" y="1108532"/>
                  </a:lnTo>
                  <a:lnTo>
                    <a:pt x="406844" y="1108532"/>
                  </a:lnTo>
                  <a:lnTo>
                    <a:pt x="406844" y="1100899"/>
                  </a:lnTo>
                  <a:close/>
                </a:path>
                <a:path w="2585084" h="1637029">
                  <a:moveTo>
                    <a:pt x="901293" y="1088720"/>
                  </a:moveTo>
                  <a:lnTo>
                    <a:pt x="899007" y="1088720"/>
                  </a:lnTo>
                  <a:lnTo>
                    <a:pt x="899007" y="1081862"/>
                  </a:lnTo>
                  <a:lnTo>
                    <a:pt x="896721" y="1081862"/>
                  </a:lnTo>
                  <a:lnTo>
                    <a:pt x="896721" y="1079576"/>
                  </a:lnTo>
                  <a:lnTo>
                    <a:pt x="894435" y="1079576"/>
                  </a:lnTo>
                  <a:lnTo>
                    <a:pt x="892149" y="1076528"/>
                  </a:lnTo>
                  <a:lnTo>
                    <a:pt x="874623" y="1076528"/>
                  </a:lnTo>
                  <a:lnTo>
                    <a:pt x="874623" y="1079576"/>
                  </a:lnTo>
                  <a:lnTo>
                    <a:pt x="872337" y="1079576"/>
                  </a:lnTo>
                  <a:lnTo>
                    <a:pt x="872337" y="1081862"/>
                  </a:lnTo>
                  <a:lnTo>
                    <a:pt x="870051" y="1081862"/>
                  </a:lnTo>
                  <a:lnTo>
                    <a:pt x="867765" y="1084148"/>
                  </a:lnTo>
                  <a:lnTo>
                    <a:pt x="867765" y="1086434"/>
                  </a:lnTo>
                  <a:lnTo>
                    <a:pt x="864717" y="1088720"/>
                  </a:lnTo>
                  <a:lnTo>
                    <a:pt x="864717" y="1096327"/>
                  </a:lnTo>
                  <a:lnTo>
                    <a:pt x="862431" y="1096327"/>
                  </a:lnTo>
                  <a:lnTo>
                    <a:pt x="862431" y="1116139"/>
                  </a:lnTo>
                  <a:lnTo>
                    <a:pt x="864717" y="1116139"/>
                  </a:lnTo>
                  <a:lnTo>
                    <a:pt x="864717" y="1122997"/>
                  </a:lnTo>
                  <a:lnTo>
                    <a:pt x="867765" y="1126045"/>
                  </a:lnTo>
                  <a:lnTo>
                    <a:pt x="867765" y="1128331"/>
                  </a:lnTo>
                  <a:lnTo>
                    <a:pt x="870051" y="1128331"/>
                  </a:lnTo>
                  <a:lnTo>
                    <a:pt x="870051" y="1130617"/>
                  </a:lnTo>
                  <a:lnTo>
                    <a:pt x="872337" y="1130617"/>
                  </a:lnTo>
                  <a:lnTo>
                    <a:pt x="872337" y="1132903"/>
                  </a:lnTo>
                  <a:lnTo>
                    <a:pt x="876909" y="1132903"/>
                  </a:lnTo>
                  <a:lnTo>
                    <a:pt x="876909" y="1135189"/>
                  </a:lnTo>
                  <a:lnTo>
                    <a:pt x="889101" y="1135189"/>
                  </a:lnTo>
                  <a:lnTo>
                    <a:pt x="889101" y="1132903"/>
                  </a:lnTo>
                  <a:lnTo>
                    <a:pt x="894435" y="1132903"/>
                  </a:lnTo>
                  <a:lnTo>
                    <a:pt x="894435" y="1130617"/>
                  </a:lnTo>
                  <a:lnTo>
                    <a:pt x="896721" y="1130617"/>
                  </a:lnTo>
                  <a:lnTo>
                    <a:pt x="896721" y="1128331"/>
                  </a:lnTo>
                  <a:lnTo>
                    <a:pt x="899007" y="1128331"/>
                  </a:lnTo>
                  <a:lnTo>
                    <a:pt x="899007" y="1122997"/>
                  </a:lnTo>
                  <a:lnTo>
                    <a:pt x="901293" y="1122997"/>
                  </a:lnTo>
                  <a:lnTo>
                    <a:pt x="901293" y="1108519"/>
                  </a:lnTo>
                  <a:lnTo>
                    <a:pt x="899007" y="1108519"/>
                  </a:lnTo>
                  <a:lnTo>
                    <a:pt x="899007" y="1103947"/>
                  </a:lnTo>
                  <a:lnTo>
                    <a:pt x="896721" y="1103947"/>
                  </a:lnTo>
                  <a:lnTo>
                    <a:pt x="896721" y="1100899"/>
                  </a:lnTo>
                  <a:lnTo>
                    <a:pt x="894435" y="1100899"/>
                  </a:lnTo>
                  <a:lnTo>
                    <a:pt x="894435" y="1108519"/>
                  </a:lnTo>
                  <a:lnTo>
                    <a:pt x="894435" y="1122997"/>
                  </a:lnTo>
                  <a:lnTo>
                    <a:pt x="892149" y="1122997"/>
                  </a:lnTo>
                  <a:lnTo>
                    <a:pt x="892149" y="1126045"/>
                  </a:lnTo>
                  <a:lnTo>
                    <a:pt x="889101" y="1126045"/>
                  </a:lnTo>
                  <a:lnTo>
                    <a:pt x="889101" y="1128331"/>
                  </a:lnTo>
                  <a:lnTo>
                    <a:pt x="884529" y="1128331"/>
                  </a:lnTo>
                  <a:lnTo>
                    <a:pt x="884529" y="1130617"/>
                  </a:lnTo>
                  <a:lnTo>
                    <a:pt x="882243" y="1130617"/>
                  </a:lnTo>
                  <a:lnTo>
                    <a:pt x="882243" y="1128331"/>
                  </a:lnTo>
                  <a:lnTo>
                    <a:pt x="876909" y="1128331"/>
                  </a:lnTo>
                  <a:lnTo>
                    <a:pt x="876909" y="1126045"/>
                  </a:lnTo>
                  <a:lnTo>
                    <a:pt x="874623" y="1126045"/>
                  </a:lnTo>
                  <a:lnTo>
                    <a:pt x="874623" y="1122997"/>
                  </a:lnTo>
                  <a:lnTo>
                    <a:pt x="872337" y="1122997"/>
                  </a:lnTo>
                  <a:lnTo>
                    <a:pt x="872337" y="1108519"/>
                  </a:lnTo>
                  <a:lnTo>
                    <a:pt x="874623" y="1108519"/>
                  </a:lnTo>
                  <a:lnTo>
                    <a:pt x="874623" y="1106233"/>
                  </a:lnTo>
                  <a:lnTo>
                    <a:pt x="876909" y="1106233"/>
                  </a:lnTo>
                  <a:lnTo>
                    <a:pt x="876909" y="1103947"/>
                  </a:lnTo>
                  <a:lnTo>
                    <a:pt x="889101" y="1103947"/>
                  </a:lnTo>
                  <a:lnTo>
                    <a:pt x="889101" y="1106233"/>
                  </a:lnTo>
                  <a:lnTo>
                    <a:pt x="892149" y="1106233"/>
                  </a:lnTo>
                  <a:lnTo>
                    <a:pt x="892149" y="1108519"/>
                  </a:lnTo>
                  <a:lnTo>
                    <a:pt x="894435" y="1108519"/>
                  </a:lnTo>
                  <a:lnTo>
                    <a:pt x="894435" y="1100899"/>
                  </a:lnTo>
                  <a:lnTo>
                    <a:pt x="894435" y="1098613"/>
                  </a:lnTo>
                  <a:lnTo>
                    <a:pt x="889101" y="1098613"/>
                  </a:lnTo>
                  <a:lnTo>
                    <a:pt x="889101" y="1096327"/>
                  </a:lnTo>
                  <a:lnTo>
                    <a:pt x="879957" y="1096327"/>
                  </a:lnTo>
                  <a:lnTo>
                    <a:pt x="876909" y="1098613"/>
                  </a:lnTo>
                  <a:lnTo>
                    <a:pt x="874623" y="1098613"/>
                  </a:lnTo>
                  <a:lnTo>
                    <a:pt x="874623" y="1100899"/>
                  </a:lnTo>
                  <a:lnTo>
                    <a:pt x="872337" y="1100899"/>
                  </a:lnTo>
                  <a:lnTo>
                    <a:pt x="872337" y="1103947"/>
                  </a:lnTo>
                  <a:lnTo>
                    <a:pt x="870051" y="1103947"/>
                  </a:lnTo>
                  <a:lnTo>
                    <a:pt x="870051" y="1094041"/>
                  </a:lnTo>
                  <a:lnTo>
                    <a:pt x="872337" y="1094041"/>
                  </a:lnTo>
                  <a:lnTo>
                    <a:pt x="872337" y="1088720"/>
                  </a:lnTo>
                  <a:lnTo>
                    <a:pt x="874623" y="1088720"/>
                  </a:lnTo>
                  <a:lnTo>
                    <a:pt x="874623" y="1084148"/>
                  </a:lnTo>
                  <a:lnTo>
                    <a:pt x="876909" y="1084148"/>
                  </a:lnTo>
                  <a:lnTo>
                    <a:pt x="879957" y="1081862"/>
                  </a:lnTo>
                  <a:lnTo>
                    <a:pt x="889101" y="1081862"/>
                  </a:lnTo>
                  <a:lnTo>
                    <a:pt x="889101" y="1084148"/>
                  </a:lnTo>
                  <a:lnTo>
                    <a:pt x="892149" y="1084148"/>
                  </a:lnTo>
                  <a:lnTo>
                    <a:pt x="892149" y="1088720"/>
                  </a:lnTo>
                  <a:lnTo>
                    <a:pt x="894435" y="1088720"/>
                  </a:lnTo>
                  <a:lnTo>
                    <a:pt x="894435" y="1091755"/>
                  </a:lnTo>
                  <a:lnTo>
                    <a:pt x="901293" y="1091755"/>
                  </a:lnTo>
                  <a:lnTo>
                    <a:pt x="901293" y="1088720"/>
                  </a:lnTo>
                  <a:close/>
                </a:path>
                <a:path w="2585084" h="1637029">
                  <a:moveTo>
                    <a:pt x="937856" y="1181658"/>
                  </a:moveTo>
                  <a:lnTo>
                    <a:pt x="935570" y="1179372"/>
                  </a:lnTo>
                  <a:lnTo>
                    <a:pt x="935570" y="1174800"/>
                  </a:lnTo>
                  <a:lnTo>
                    <a:pt x="933284" y="1174800"/>
                  </a:lnTo>
                  <a:lnTo>
                    <a:pt x="933284" y="1171752"/>
                  </a:lnTo>
                  <a:lnTo>
                    <a:pt x="930998" y="1171752"/>
                  </a:lnTo>
                  <a:lnTo>
                    <a:pt x="930998" y="1169466"/>
                  </a:lnTo>
                  <a:lnTo>
                    <a:pt x="927963" y="1169466"/>
                  </a:lnTo>
                  <a:lnTo>
                    <a:pt x="927963" y="1167193"/>
                  </a:lnTo>
                  <a:lnTo>
                    <a:pt x="911199" y="1167193"/>
                  </a:lnTo>
                  <a:lnTo>
                    <a:pt x="908913" y="1169466"/>
                  </a:lnTo>
                  <a:lnTo>
                    <a:pt x="906627" y="1169466"/>
                  </a:lnTo>
                  <a:lnTo>
                    <a:pt x="906627" y="1171752"/>
                  </a:lnTo>
                  <a:lnTo>
                    <a:pt x="904341" y="1171752"/>
                  </a:lnTo>
                  <a:lnTo>
                    <a:pt x="904341" y="1174800"/>
                  </a:lnTo>
                  <a:lnTo>
                    <a:pt x="901293" y="1174800"/>
                  </a:lnTo>
                  <a:lnTo>
                    <a:pt x="901293" y="1181658"/>
                  </a:lnTo>
                  <a:lnTo>
                    <a:pt x="899007" y="1181658"/>
                  </a:lnTo>
                  <a:lnTo>
                    <a:pt x="899007" y="1183944"/>
                  </a:lnTo>
                  <a:lnTo>
                    <a:pt x="906627" y="1183944"/>
                  </a:lnTo>
                  <a:lnTo>
                    <a:pt x="906627" y="1181658"/>
                  </a:lnTo>
                  <a:lnTo>
                    <a:pt x="908913" y="1181658"/>
                  </a:lnTo>
                  <a:lnTo>
                    <a:pt x="908913" y="1177086"/>
                  </a:lnTo>
                  <a:lnTo>
                    <a:pt x="911199" y="1177086"/>
                  </a:lnTo>
                  <a:lnTo>
                    <a:pt x="911199" y="1174800"/>
                  </a:lnTo>
                  <a:lnTo>
                    <a:pt x="913485" y="1174800"/>
                  </a:lnTo>
                  <a:lnTo>
                    <a:pt x="913485" y="1171752"/>
                  </a:lnTo>
                  <a:lnTo>
                    <a:pt x="923391" y="1171752"/>
                  </a:lnTo>
                  <a:lnTo>
                    <a:pt x="923391" y="1174800"/>
                  </a:lnTo>
                  <a:lnTo>
                    <a:pt x="925677" y="1174800"/>
                  </a:lnTo>
                  <a:lnTo>
                    <a:pt x="925677" y="1177086"/>
                  </a:lnTo>
                  <a:lnTo>
                    <a:pt x="927963" y="1177086"/>
                  </a:lnTo>
                  <a:lnTo>
                    <a:pt x="927963" y="1181658"/>
                  </a:lnTo>
                  <a:lnTo>
                    <a:pt x="930998" y="1181658"/>
                  </a:lnTo>
                  <a:lnTo>
                    <a:pt x="930998" y="1183944"/>
                  </a:lnTo>
                  <a:lnTo>
                    <a:pt x="927963" y="1183944"/>
                  </a:lnTo>
                  <a:lnTo>
                    <a:pt x="927963" y="1189278"/>
                  </a:lnTo>
                  <a:lnTo>
                    <a:pt x="925677" y="1189278"/>
                  </a:lnTo>
                  <a:lnTo>
                    <a:pt x="925677" y="1193850"/>
                  </a:lnTo>
                  <a:lnTo>
                    <a:pt x="923391" y="1193850"/>
                  </a:lnTo>
                  <a:lnTo>
                    <a:pt x="923391" y="1196136"/>
                  </a:lnTo>
                  <a:lnTo>
                    <a:pt x="921105" y="1196136"/>
                  </a:lnTo>
                  <a:lnTo>
                    <a:pt x="921105" y="1199184"/>
                  </a:lnTo>
                  <a:lnTo>
                    <a:pt x="918819" y="1199184"/>
                  </a:lnTo>
                  <a:lnTo>
                    <a:pt x="918819" y="1201470"/>
                  </a:lnTo>
                  <a:lnTo>
                    <a:pt x="916533" y="1201470"/>
                  </a:lnTo>
                  <a:lnTo>
                    <a:pt x="913485" y="1203756"/>
                  </a:lnTo>
                  <a:lnTo>
                    <a:pt x="911199" y="1203756"/>
                  </a:lnTo>
                  <a:lnTo>
                    <a:pt x="911199" y="1206042"/>
                  </a:lnTo>
                  <a:lnTo>
                    <a:pt x="908913" y="1206042"/>
                  </a:lnTo>
                  <a:lnTo>
                    <a:pt x="908913" y="1209090"/>
                  </a:lnTo>
                  <a:lnTo>
                    <a:pt x="906627" y="1209090"/>
                  </a:lnTo>
                  <a:lnTo>
                    <a:pt x="906627" y="1211376"/>
                  </a:lnTo>
                  <a:lnTo>
                    <a:pt x="904341" y="1211376"/>
                  </a:lnTo>
                  <a:lnTo>
                    <a:pt x="904341" y="1213662"/>
                  </a:lnTo>
                  <a:lnTo>
                    <a:pt x="901293" y="1213662"/>
                  </a:lnTo>
                  <a:lnTo>
                    <a:pt x="901293" y="1218234"/>
                  </a:lnTo>
                  <a:lnTo>
                    <a:pt x="899007" y="1218234"/>
                  </a:lnTo>
                  <a:lnTo>
                    <a:pt x="899007" y="1225854"/>
                  </a:lnTo>
                  <a:lnTo>
                    <a:pt x="937856" y="1225854"/>
                  </a:lnTo>
                  <a:lnTo>
                    <a:pt x="937856" y="1218234"/>
                  </a:lnTo>
                  <a:lnTo>
                    <a:pt x="908913" y="1218234"/>
                  </a:lnTo>
                  <a:lnTo>
                    <a:pt x="908913" y="1215948"/>
                  </a:lnTo>
                  <a:lnTo>
                    <a:pt x="911199" y="1215948"/>
                  </a:lnTo>
                  <a:lnTo>
                    <a:pt x="911199" y="1213662"/>
                  </a:lnTo>
                  <a:lnTo>
                    <a:pt x="913485" y="1213662"/>
                  </a:lnTo>
                  <a:lnTo>
                    <a:pt x="913485" y="1211376"/>
                  </a:lnTo>
                  <a:lnTo>
                    <a:pt x="916533" y="1211376"/>
                  </a:lnTo>
                  <a:lnTo>
                    <a:pt x="916533" y="1209090"/>
                  </a:lnTo>
                  <a:lnTo>
                    <a:pt x="918819" y="1209090"/>
                  </a:lnTo>
                  <a:lnTo>
                    <a:pt x="921105" y="1206042"/>
                  </a:lnTo>
                  <a:lnTo>
                    <a:pt x="923391" y="1203756"/>
                  </a:lnTo>
                  <a:lnTo>
                    <a:pt x="925677" y="1203756"/>
                  </a:lnTo>
                  <a:lnTo>
                    <a:pt x="925677" y="1201470"/>
                  </a:lnTo>
                  <a:lnTo>
                    <a:pt x="927963" y="1201470"/>
                  </a:lnTo>
                  <a:lnTo>
                    <a:pt x="927963" y="1199184"/>
                  </a:lnTo>
                  <a:lnTo>
                    <a:pt x="930998" y="1199184"/>
                  </a:lnTo>
                  <a:lnTo>
                    <a:pt x="930998" y="1196136"/>
                  </a:lnTo>
                  <a:lnTo>
                    <a:pt x="933284" y="1196136"/>
                  </a:lnTo>
                  <a:lnTo>
                    <a:pt x="933284" y="1191564"/>
                  </a:lnTo>
                  <a:lnTo>
                    <a:pt x="935570" y="1191564"/>
                  </a:lnTo>
                  <a:lnTo>
                    <a:pt x="935570" y="1183944"/>
                  </a:lnTo>
                  <a:lnTo>
                    <a:pt x="937856" y="1183944"/>
                  </a:lnTo>
                  <a:lnTo>
                    <a:pt x="937856" y="1181658"/>
                  </a:lnTo>
                  <a:close/>
                </a:path>
                <a:path w="2585084" h="1637029">
                  <a:moveTo>
                    <a:pt x="945476" y="1084148"/>
                  </a:moveTo>
                  <a:lnTo>
                    <a:pt x="943190" y="1084148"/>
                  </a:lnTo>
                  <a:lnTo>
                    <a:pt x="943190" y="1081862"/>
                  </a:lnTo>
                  <a:lnTo>
                    <a:pt x="940142" y="1081862"/>
                  </a:lnTo>
                  <a:lnTo>
                    <a:pt x="940142" y="1079576"/>
                  </a:lnTo>
                  <a:lnTo>
                    <a:pt x="937856" y="1079576"/>
                  </a:lnTo>
                  <a:lnTo>
                    <a:pt x="937856" y="1076528"/>
                  </a:lnTo>
                  <a:lnTo>
                    <a:pt x="918819" y="1076528"/>
                  </a:lnTo>
                  <a:lnTo>
                    <a:pt x="918819" y="1079576"/>
                  </a:lnTo>
                  <a:lnTo>
                    <a:pt x="913485" y="1079576"/>
                  </a:lnTo>
                  <a:lnTo>
                    <a:pt x="913485" y="1081862"/>
                  </a:lnTo>
                  <a:lnTo>
                    <a:pt x="911199" y="1081862"/>
                  </a:lnTo>
                  <a:lnTo>
                    <a:pt x="911199" y="1086434"/>
                  </a:lnTo>
                  <a:lnTo>
                    <a:pt x="908913" y="1088720"/>
                  </a:lnTo>
                  <a:lnTo>
                    <a:pt x="908913" y="1091755"/>
                  </a:lnTo>
                  <a:lnTo>
                    <a:pt x="916533" y="1094041"/>
                  </a:lnTo>
                  <a:lnTo>
                    <a:pt x="916533" y="1088720"/>
                  </a:lnTo>
                  <a:lnTo>
                    <a:pt x="918819" y="1088720"/>
                  </a:lnTo>
                  <a:lnTo>
                    <a:pt x="918819" y="1084148"/>
                  </a:lnTo>
                  <a:lnTo>
                    <a:pt x="921105" y="1084148"/>
                  </a:lnTo>
                  <a:lnTo>
                    <a:pt x="921105" y="1081862"/>
                  </a:lnTo>
                  <a:lnTo>
                    <a:pt x="933284" y="1081862"/>
                  </a:lnTo>
                  <a:lnTo>
                    <a:pt x="933284" y="1084148"/>
                  </a:lnTo>
                  <a:lnTo>
                    <a:pt x="935570" y="1084148"/>
                  </a:lnTo>
                  <a:lnTo>
                    <a:pt x="935570" y="1086434"/>
                  </a:lnTo>
                  <a:lnTo>
                    <a:pt x="937856" y="1086434"/>
                  </a:lnTo>
                  <a:lnTo>
                    <a:pt x="937856" y="1098613"/>
                  </a:lnTo>
                  <a:lnTo>
                    <a:pt x="935570" y="1098613"/>
                  </a:lnTo>
                  <a:lnTo>
                    <a:pt x="935570" y="1100899"/>
                  </a:lnTo>
                  <a:lnTo>
                    <a:pt x="933284" y="1100899"/>
                  </a:lnTo>
                  <a:lnTo>
                    <a:pt x="933284" y="1103947"/>
                  </a:lnTo>
                  <a:lnTo>
                    <a:pt x="930998" y="1103947"/>
                  </a:lnTo>
                  <a:lnTo>
                    <a:pt x="930998" y="1106233"/>
                  </a:lnTo>
                  <a:lnTo>
                    <a:pt x="927963" y="1106233"/>
                  </a:lnTo>
                  <a:lnTo>
                    <a:pt x="927963" y="1108519"/>
                  </a:lnTo>
                  <a:lnTo>
                    <a:pt x="925677" y="1108519"/>
                  </a:lnTo>
                  <a:lnTo>
                    <a:pt x="925677" y="1110805"/>
                  </a:lnTo>
                  <a:lnTo>
                    <a:pt x="923391" y="1110805"/>
                  </a:lnTo>
                  <a:lnTo>
                    <a:pt x="923391" y="1113853"/>
                  </a:lnTo>
                  <a:lnTo>
                    <a:pt x="921105" y="1113853"/>
                  </a:lnTo>
                  <a:lnTo>
                    <a:pt x="921105" y="1116139"/>
                  </a:lnTo>
                  <a:lnTo>
                    <a:pt x="918819" y="1116139"/>
                  </a:lnTo>
                  <a:lnTo>
                    <a:pt x="918819" y="1118425"/>
                  </a:lnTo>
                  <a:lnTo>
                    <a:pt x="916533" y="1118425"/>
                  </a:lnTo>
                  <a:lnTo>
                    <a:pt x="916533" y="1120711"/>
                  </a:lnTo>
                  <a:lnTo>
                    <a:pt x="913485" y="1120711"/>
                  </a:lnTo>
                  <a:lnTo>
                    <a:pt x="913485" y="1122997"/>
                  </a:lnTo>
                  <a:lnTo>
                    <a:pt x="911199" y="1122997"/>
                  </a:lnTo>
                  <a:lnTo>
                    <a:pt x="911199" y="1126045"/>
                  </a:lnTo>
                  <a:lnTo>
                    <a:pt x="908913" y="1126045"/>
                  </a:lnTo>
                  <a:lnTo>
                    <a:pt x="908913" y="1135189"/>
                  </a:lnTo>
                  <a:lnTo>
                    <a:pt x="945476" y="1135189"/>
                  </a:lnTo>
                  <a:lnTo>
                    <a:pt x="945476" y="1128331"/>
                  </a:lnTo>
                  <a:lnTo>
                    <a:pt x="918819" y="1128331"/>
                  </a:lnTo>
                  <a:lnTo>
                    <a:pt x="918819" y="1126045"/>
                  </a:lnTo>
                  <a:lnTo>
                    <a:pt x="921105" y="1122997"/>
                  </a:lnTo>
                  <a:lnTo>
                    <a:pt x="921105" y="1120711"/>
                  </a:lnTo>
                  <a:lnTo>
                    <a:pt x="925677" y="1120711"/>
                  </a:lnTo>
                  <a:lnTo>
                    <a:pt x="925677" y="1118425"/>
                  </a:lnTo>
                  <a:lnTo>
                    <a:pt x="927963" y="1118425"/>
                  </a:lnTo>
                  <a:lnTo>
                    <a:pt x="927963" y="1116139"/>
                  </a:lnTo>
                  <a:lnTo>
                    <a:pt x="930998" y="1116139"/>
                  </a:lnTo>
                  <a:lnTo>
                    <a:pt x="930998" y="1113853"/>
                  </a:lnTo>
                  <a:lnTo>
                    <a:pt x="933284" y="1113853"/>
                  </a:lnTo>
                  <a:lnTo>
                    <a:pt x="933284" y="1110805"/>
                  </a:lnTo>
                  <a:lnTo>
                    <a:pt x="935570" y="1110805"/>
                  </a:lnTo>
                  <a:lnTo>
                    <a:pt x="935570" y="1108519"/>
                  </a:lnTo>
                  <a:lnTo>
                    <a:pt x="937856" y="1108519"/>
                  </a:lnTo>
                  <a:lnTo>
                    <a:pt x="937856" y="1106233"/>
                  </a:lnTo>
                  <a:lnTo>
                    <a:pt x="940142" y="1106233"/>
                  </a:lnTo>
                  <a:lnTo>
                    <a:pt x="940142" y="1103947"/>
                  </a:lnTo>
                  <a:lnTo>
                    <a:pt x="943190" y="1103947"/>
                  </a:lnTo>
                  <a:lnTo>
                    <a:pt x="943190" y="1098613"/>
                  </a:lnTo>
                  <a:lnTo>
                    <a:pt x="945476" y="1098613"/>
                  </a:lnTo>
                  <a:lnTo>
                    <a:pt x="945476" y="1084148"/>
                  </a:lnTo>
                  <a:close/>
                </a:path>
                <a:path w="2585084" h="1637029">
                  <a:moveTo>
                    <a:pt x="974432" y="1108519"/>
                  </a:moveTo>
                  <a:lnTo>
                    <a:pt x="952334" y="1108519"/>
                  </a:lnTo>
                  <a:lnTo>
                    <a:pt x="952334" y="1116139"/>
                  </a:lnTo>
                  <a:lnTo>
                    <a:pt x="974432" y="1116139"/>
                  </a:lnTo>
                  <a:lnTo>
                    <a:pt x="974432" y="1108519"/>
                  </a:lnTo>
                  <a:close/>
                </a:path>
                <a:path w="2585084" h="1637029">
                  <a:moveTo>
                    <a:pt x="1478788" y="1084148"/>
                  </a:moveTo>
                  <a:lnTo>
                    <a:pt x="1439938" y="1084148"/>
                  </a:lnTo>
                  <a:lnTo>
                    <a:pt x="1439938" y="1091755"/>
                  </a:lnTo>
                  <a:lnTo>
                    <a:pt x="1468882" y="1091755"/>
                  </a:lnTo>
                  <a:lnTo>
                    <a:pt x="1468882" y="1094041"/>
                  </a:lnTo>
                  <a:lnTo>
                    <a:pt x="1466596" y="1094041"/>
                  </a:lnTo>
                  <a:lnTo>
                    <a:pt x="1466596" y="1096327"/>
                  </a:lnTo>
                  <a:lnTo>
                    <a:pt x="1464310" y="1098613"/>
                  </a:lnTo>
                  <a:lnTo>
                    <a:pt x="1464310" y="1100899"/>
                  </a:lnTo>
                  <a:lnTo>
                    <a:pt x="1462024" y="1100899"/>
                  </a:lnTo>
                  <a:lnTo>
                    <a:pt x="1462024" y="1103947"/>
                  </a:lnTo>
                  <a:lnTo>
                    <a:pt x="1458988" y="1106233"/>
                  </a:lnTo>
                  <a:lnTo>
                    <a:pt x="1458988" y="1108519"/>
                  </a:lnTo>
                  <a:lnTo>
                    <a:pt x="1456702" y="1108519"/>
                  </a:lnTo>
                  <a:lnTo>
                    <a:pt x="1456702" y="1116139"/>
                  </a:lnTo>
                  <a:lnTo>
                    <a:pt x="1454416" y="1116139"/>
                  </a:lnTo>
                  <a:lnTo>
                    <a:pt x="1454416" y="1120711"/>
                  </a:lnTo>
                  <a:lnTo>
                    <a:pt x="1452130" y="1120711"/>
                  </a:lnTo>
                  <a:lnTo>
                    <a:pt x="1452130" y="1130617"/>
                  </a:lnTo>
                  <a:lnTo>
                    <a:pt x="1449844" y="1130617"/>
                  </a:lnTo>
                  <a:lnTo>
                    <a:pt x="1449844" y="1142809"/>
                  </a:lnTo>
                  <a:lnTo>
                    <a:pt x="1456702" y="1142809"/>
                  </a:lnTo>
                  <a:lnTo>
                    <a:pt x="1456702" y="1130617"/>
                  </a:lnTo>
                  <a:lnTo>
                    <a:pt x="1458988" y="1130617"/>
                  </a:lnTo>
                  <a:lnTo>
                    <a:pt x="1458988" y="1122997"/>
                  </a:lnTo>
                  <a:lnTo>
                    <a:pt x="1462024" y="1122997"/>
                  </a:lnTo>
                  <a:lnTo>
                    <a:pt x="1462024" y="1116139"/>
                  </a:lnTo>
                  <a:lnTo>
                    <a:pt x="1464310" y="1116139"/>
                  </a:lnTo>
                  <a:lnTo>
                    <a:pt x="1464310" y="1110805"/>
                  </a:lnTo>
                  <a:lnTo>
                    <a:pt x="1466596" y="1110805"/>
                  </a:lnTo>
                  <a:lnTo>
                    <a:pt x="1466596" y="1106233"/>
                  </a:lnTo>
                  <a:lnTo>
                    <a:pt x="1468882" y="1106233"/>
                  </a:lnTo>
                  <a:lnTo>
                    <a:pt x="1468882" y="1100899"/>
                  </a:lnTo>
                  <a:lnTo>
                    <a:pt x="1471168" y="1100899"/>
                  </a:lnTo>
                  <a:lnTo>
                    <a:pt x="1471168" y="1098613"/>
                  </a:lnTo>
                  <a:lnTo>
                    <a:pt x="1474216" y="1098613"/>
                  </a:lnTo>
                  <a:lnTo>
                    <a:pt x="1474216" y="1096327"/>
                  </a:lnTo>
                  <a:lnTo>
                    <a:pt x="1476502" y="1094041"/>
                  </a:lnTo>
                  <a:lnTo>
                    <a:pt x="1476502" y="1091755"/>
                  </a:lnTo>
                  <a:lnTo>
                    <a:pt x="1478788" y="1091755"/>
                  </a:lnTo>
                  <a:lnTo>
                    <a:pt x="1478788" y="1084148"/>
                  </a:lnTo>
                  <a:close/>
                </a:path>
                <a:path w="2585084" h="1637029">
                  <a:moveTo>
                    <a:pt x="1503172" y="1174800"/>
                  </a:moveTo>
                  <a:lnTo>
                    <a:pt x="1498600" y="1174800"/>
                  </a:lnTo>
                  <a:lnTo>
                    <a:pt x="1498600" y="1177086"/>
                  </a:lnTo>
                  <a:lnTo>
                    <a:pt x="1495552" y="1179372"/>
                  </a:lnTo>
                  <a:lnTo>
                    <a:pt x="1495552" y="1181658"/>
                  </a:lnTo>
                  <a:lnTo>
                    <a:pt x="1493266" y="1181658"/>
                  </a:lnTo>
                  <a:lnTo>
                    <a:pt x="1493266" y="1183944"/>
                  </a:lnTo>
                  <a:lnTo>
                    <a:pt x="1488694" y="1183944"/>
                  </a:lnTo>
                  <a:lnTo>
                    <a:pt x="1488694" y="1186992"/>
                  </a:lnTo>
                  <a:lnTo>
                    <a:pt x="1486408" y="1186992"/>
                  </a:lnTo>
                  <a:lnTo>
                    <a:pt x="1486408" y="1189278"/>
                  </a:lnTo>
                  <a:lnTo>
                    <a:pt x="1481074" y="1189278"/>
                  </a:lnTo>
                  <a:lnTo>
                    <a:pt x="1481074" y="1196136"/>
                  </a:lnTo>
                  <a:lnTo>
                    <a:pt x="1486408" y="1196136"/>
                  </a:lnTo>
                  <a:lnTo>
                    <a:pt x="1486408" y="1193850"/>
                  </a:lnTo>
                  <a:lnTo>
                    <a:pt x="1490980" y="1193850"/>
                  </a:lnTo>
                  <a:lnTo>
                    <a:pt x="1490980" y="1191564"/>
                  </a:lnTo>
                  <a:lnTo>
                    <a:pt x="1493266" y="1191564"/>
                  </a:lnTo>
                  <a:lnTo>
                    <a:pt x="1493266" y="1189278"/>
                  </a:lnTo>
                  <a:lnTo>
                    <a:pt x="1495552" y="1189278"/>
                  </a:lnTo>
                  <a:lnTo>
                    <a:pt x="1495552" y="1233474"/>
                  </a:lnTo>
                  <a:lnTo>
                    <a:pt x="1503172" y="1233474"/>
                  </a:lnTo>
                  <a:lnTo>
                    <a:pt x="1503172" y="1174800"/>
                  </a:lnTo>
                  <a:close/>
                </a:path>
                <a:path w="2585084" h="1637029">
                  <a:moveTo>
                    <a:pt x="1522984" y="1122997"/>
                  </a:moveTo>
                  <a:lnTo>
                    <a:pt x="1515364" y="1122997"/>
                  </a:lnTo>
                  <a:lnTo>
                    <a:pt x="1515364" y="1096327"/>
                  </a:lnTo>
                  <a:lnTo>
                    <a:pt x="1515364" y="1084148"/>
                  </a:lnTo>
                  <a:lnTo>
                    <a:pt x="1510792" y="1084148"/>
                  </a:lnTo>
                  <a:lnTo>
                    <a:pt x="1507744" y="1088466"/>
                  </a:lnTo>
                  <a:lnTo>
                    <a:pt x="1507744" y="1096327"/>
                  </a:lnTo>
                  <a:lnTo>
                    <a:pt x="1507744" y="1122997"/>
                  </a:lnTo>
                  <a:lnTo>
                    <a:pt x="1490980" y="1122997"/>
                  </a:lnTo>
                  <a:lnTo>
                    <a:pt x="1507744" y="1096327"/>
                  </a:lnTo>
                  <a:lnTo>
                    <a:pt x="1507744" y="1088466"/>
                  </a:lnTo>
                  <a:lnTo>
                    <a:pt x="1483360" y="1122997"/>
                  </a:lnTo>
                  <a:lnTo>
                    <a:pt x="1483360" y="1128331"/>
                  </a:lnTo>
                  <a:lnTo>
                    <a:pt x="1507744" y="1128331"/>
                  </a:lnTo>
                  <a:lnTo>
                    <a:pt x="1507744" y="1142809"/>
                  </a:lnTo>
                  <a:lnTo>
                    <a:pt x="1515364" y="1142809"/>
                  </a:lnTo>
                  <a:lnTo>
                    <a:pt x="1515364" y="1128331"/>
                  </a:lnTo>
                  <a:lnTo>
                    <a:pt x="1522984" y="1128331"/>
                  </a:lnTo>
                  <a:lnTo>
                    <a:pt x="1522984" y="1122997"/>
                  </a:lnTo>
                  <a:close/>
                </a:path>
                <a:path w="2585084" h="1637029">
                  <a:moveTo>
                    <a:pt x="1551940" y="1118425"/>
                  </a:moveTo>
                  <a:lnTo>
                    <a:pt x="1529842" y="1118425"/>
                  </a:lnTo>
                  <a:lnTo>
                    <a:pt x="1529842" y="1126058"/>
                  </a:lnTo>
                  <a:lnTo>
                    <a:pt x="1551940" y="1126058"/>
                  </a:lnTo>
                  <a:lnTo>
                    <a:pt x="1551940" y="1118425"/>
                  </a:lnTo>
                  <a:close/>
                </a:path>
                <a:path w="2585084" h="1637029">
                  <a:moveTo>
                    <a:pt x="1788109" y="1130617"/>
                  </a:moveTo>
                  <a:lnTo>
                    <a:pt x="1785823" y="1130617"/>
                  </a:lnTo>
                  <a:lnTo>
                    <a:pt x="1785823" y="1122997"/>
                  </a:lnTo>
                  <a:lnTo>
                    <a:pt x="1783537" y="1122997"/>
                  </a:lnTo>
                  <a:lnTo>
                    <a:pt x="1783537" y="1120711"/>
                  </a:lnTo>
                  <a:lnTo>
                    <a:pt x="1781251" y="1120711"/>
                  </a:lnTo>
                  <a:lnTo>
                    <a:pt x="1781251" y="1130617"/>
                  </a:lnTo>
                  <a:lnTo>
                    <a:pt x="1781251" y="1138237"/>
                  </a:lnTo>
                  <a:lnTo>
                    <a:pt x="1778203" y="1138237"/>
                  </a:lnTo>
                  <a:lnTo>
                    <a:pt x="1778203" y="1142809"/>
                  </a:lnTo>
                  <a:lnTo>
                    <a:pt x="1775917" y="1142809"/>
                  </a:lnTo>
                  <a:lnTo>
                    <a:pt x="1775917" y="1145095"/>
                  </a:lnTo>
                  <a:lnTo>
                    <a:pt x="1771345" y="1145095"/>
                  </a:lnTo>
                  <a:lnTo>
                    <a:pt x="1769059" y="1147381"/>
                  </a:lnTo>
                  <a:lnTo>
                    <a:pt x="1766023" y="1147381"/>
                  </a:lnTo>
                  <a:lnTo>
                    <a:pt x="1766023" y="1145095"/>
                  </a:lnTo>
                  <a:lnTo>
                    <a:pt x="1761451" y="1145095"/>
                  </a:lnTo>
                  <a:lnTo>
                    <a:pt x="1761451" y="1142809"/>
                  </a:lnTo>
                  <a:lnTo>
                    <a:pt x="1759165" y="1142809"/>
                  </a:lnTo>
                  <a:lnTo>
                    <a:pt x="1759165" y="1138237"/>
                  </a:lnTo>
                  <a:lnTo>
                    <a:pt x="1756879" y="1138237"/>
                  </a:lnTo>
                  <a:lnTo>
                    <a:pt x="1756879" y="1128331"/>
                  </a:lnTo>
                  <a:lnTo>
                    <a:pt x="1759165" y="1128331"/>
                  </a:lnTo>
                  <a:lnTo>
                    <a:pt x="1759165" y="1122997"/>
                  </a:lnTo>
                  <a:lnTo>
                    <a:pt x="1761451" y="1122997"/>
                  </a:lnTo>
                  <a:lnTo>
                    <a:pt x="1763737" y="1120711"/>
                  </a:lnTo>
                  <a:lnTo>
                    <a:pt x="1775917" y="1120711"/>
                  </a:lnTo>
                  <a:lnTo>
                    <a:pt x="1775917" y="1122997"/>
                  </a:lnTo>
                  <a:lnTo>
                    <a:pt x="1778203" y="1122997"/>
                  </a:lnTo>
                  <a:lnTo>
                    <a:pt x="1778203" y="1130617"/>
                  </a:lnTo>
                  <a:lnTo>
                    <a:pt x="1781251" y="1130617"/>
                  </a:lnTo>
                  <a:lnTo>
                    <a:pt x="1781251" y="1120711"/>
                  </a:lnTo>
                  <a:lnTo>
                    <a:pt x="1781251" y="1118425"/>
                  </a:lnTo>
                  <a:lnTo>
                    <a:pt x="1778203" y="1118425"/>
                  </a:lnTo>
                  <a:lnTo>
                    <a:pt x="1778203" y="1116139"/>
                  </a:lnTo>
                  <a:lnTo>
                    <a:pt x="1773631" y="1116139"/>
                  </a:lnTo>
                  <a:lnTo>
                    <a:pt x="1773631" y="1113853"/>
                  </a:lnTo>
                  <a:lnTo>
                    <a:pt x="1763737" y="1113853"/>
                  </a:lnTo>
                  <a:lnTo>
                    <a:pt x="1761451" y="1116139"/>
                  </a:lnTo>
                  <a:lnTo>
                    <a:pt x="1756879" y="1116139"/>
                  </a:lnTo>
                  <a:lnTo>
                    <a:pt x="1756879" y="1118425"/>
                  </a:lnTo>
                  <a:lnTo>
                    <a:pt x="1753831" y="1118425"/>
                  </a:lnTo>
                  <a:lnTo>
                    <a:pt x="1753831" y="1120711"/>
                  </a:lnTo>
                  <a:lnTo>
                    <a:pt x="1751545" y="1120711"/>
                  </a:lnTo>
                  <a:lnTo>
                    <a:pt x="1751545" y="1128331"/>
                  </a:lnTo>
                  <a:lnTo>
                    <a:pt x="1749259" y="1128331"/>
                  </a:lnTo>
                  <a:lnTo>
                    <a:pt x="1749259" y="1140523"/>
                  </a:lnTo>
                  <a:lnTo>
                    <a:pt x="1751545" y="1140523"/>
                  </a:lnTo>
                  <a:lnTo>
                    <a:pt x="1751545" y="1145095"/>
                  </a:lnTo>
                  <a:lnTo>
                    <a:pt x="1753831" y="1145095"/>
                  </a:lnTo>
                  <a:lnTo>
                    <a:pt x="1753831" y="1147381"/>
                  </a:lnTo>
                  <a:lnTo>
                    <a:pt x="1756879" y="1147381"/>
                  </a:lnTo>
                  <a:lnTo>
                    <a:pt x="1756879" y="1150429"/>
                  </a:lnTo>
                  <a:lnTo>
                    <a:pt x="1759165" y="1150429"/>
                  </a:lnTo>
                  <a:lnTo>
                    <a:pt x="1759165" y="1152715"/>
                  </a:lnTo>
                  <a:lnTo>
                    <a:pt x="1773631" y="1152715"/>
                  </a:lnTo>
                  <a:lnTo>
                    <a:pt x="1773631" y="1150429"/>
                  </a:lnTo>
                  <a:lnTo>
                    <a:pt x="1778203" y="1150429"/>
                  </a:lnTo>
                  <a:lnTo>
                    <a:pt x="1778203" y="1147381"/>
                  </a:lnTo>
                  <a:lnTo>
                    <a:pt x="1781251" y="1147381"/>
                  </a:lnTo>
                  <a:lnTo>
                    <a:pt x="1781251" y="1155001"/>
                  </a:lnTo>
                  <a:lnTo>
                    <a:pt x="1778203" y="1155001"/>
                  </a:lnTo>
                  <a:lnTo>
                    <a:pt x="1778203" y="1162621"/>
                  </a:lnTo>
                  <a:lnTo>
                    <a:pt x="1775917" y="1162621"/>
                  </a:lnTo>
                  <a:lnTo>
                    <a:pt x="1775917" y="1164907"/>
                  </a:lnTo>
                  <a:lnTo>
                    <a:pt x="1773631" y="1164907"/>
                  </a:lnTo>
                  <a:lnTo>
                    <a:pt x="1773631" y="1167193"/>
                  </a:lnTo>
                  <a:lnTo>
                    <a:pt x="1761451" y="1167193"/>
                  </a:lnTo>
                  <a:lnTo>
                    <a:pt x="1761451" y="1164907"/>
                  </a:lnTo>
                  <a:lnTo>
                    <a:pt x="1759165" y="1164907"/>
                  </a:lnTo>
                  <a:lnTo>
                    <a:pt x="1759165" y="1159573"/>
                  </a:lnTo>
                  <a:lnTo>
                    <a:pt x="1756879" y="1159573"/>
                  </a:lnTo>
                  <a:lnTo>
                    <a:pt x="1756879" y="1157287"/>
                  </a:lnTo>
                  <a:lnTo>
                    <a:pt x="1751545" y="1159573"/>
                  </a:lnTo>
                  <a:lnTo>
                    <a:pt x="1751545" y="1164907"/>
                  </a:lnTo>
                  <a:lnTo>
                    <a:pt x="1753831" y="1167193"/>
                  </a:lnTo>
                  <a:lnTo>
                    <a:pt x="1753831" y="1169466"/>
                  </a:lnTo>
                  <a:lnTo>
                    <a:pt x="1756879" y="1169466"/>
                  </a:lnTo>
                  <a:lnTo>
                    <a:pt x="1756879" y="1171752"/>
                  </a:lnTo>
                  <a:lnTo>
                    <a:pt x="1763737" y="1171752"/>
                  </a:lnTo>
                  <a:lnTo>
                    <a:pt x="1763737" y="1174800"/>
                  </a:lnTo>
                  <a:lnTo>
                    <a:pt x="1771345" y="1174800"/>
                  </a:lnTo>
                  <a:lnTo>
                    <a:pt x="1771345" y="1171752"/>
                  </a:lnTo>
                  <a:lnTo>
                    <a:pt x="1775917" y="1171752"/>
                  </a:lnTo>
                  <a:lnTo>
                    <a:pt x="1778203" y="1169466"/>
                  </a:lnTo>
                  <a:lnTo>
                    <a:pt x="1781251" y="1169466"/>
                  </a:lnTo>
                  <a:lnTo>
                    <a:pt x="1781251" y="1167193"/>
                  </a:lnTo>
                  <a:lnTo>
                    <a:pt x="1783537" y="1167193"/>
                  </a:lnTo>
                  <a:lnTo>
                    <a:pt x="1783537" y="1162621"/>
                  </a:lnTo>
                  <a:lnTo>
                    <a:pt x="1785823" y="1162621"/>
                  </a:lnTo>
                  <a:lnTo>
                    <a:pt x="1785823" y="1155001"/>
                  </a:lnTo>
                  <a:lnTo>
                    <a:pt x="1788109" y="1155001"/>
                  </a:lnTo>
                  <a:lnTo>
                    <a:pt x="1788109" y="1130617"/>
                  </a:lnTo>
                  <a:close/>
                </a:path>
                <a:path w="2585084" h="1637029">
                  <a:moveTo>
                    <a:pt x="1832305" y="1152715"/>
                  </a:moveTo>
                  <a:lnTo>
                    <a:pt x="1824685" y="1152715"/>
                  </a:lnTo>
                  <a:lnTo>
                    <a:pt x="1824685" y="1126045"/>
                  </a:lnTo>
                  <a:lnTo>
                    <a:pt x="1824685" y="1113853"/>
                  </a:lnTo>
                  <a:lnTo>
                    <a:pt x="1820113" y="1113853"/>
                  </a:lnTo>
                  <a:lnTo>
                    <a:pt x="1817065" y="1118298"/>
                  </a:lnTo>
                  <a:lnTo>
                    <a:pt x="1817065" y="1126045"/>
                  </a:lnTo>
                  <a:lnTo>
                    <a:pt x="1817065" y="1152715"/>
                  </a:lnTo>
                  <a:lnTo>
                    <a:pt x="1800301" y="1152715"/>
                  </a:lnTo>
                  <a:lnTo>
                    <a:pt x="1817065" y="1126045"/>
                  </a:lnTo>
                  <a:lnTo>
                    <a:pt x="1817065" y="1118298"/>
                  </a:lnTo>
                  <a:lnTo>
                    <a:pt x="1793443" y="1152715"/>
                  </a:lnTo>
                  <a:lnTo>
                    <a:pt x="1793443" y="1157287"/>
                  </a:lnTo>
                  <a:lnTo>
                    <a:pt x="1817065" y="1157287"/>
                  </a:lnTo>
                  <a:lnTo>
                    <a:pt x="1817065" y="1171752"/>
                  </a:lnTo>
                  <a:lnTo>
                    <a:pt x="1824685" y="1171752"/>
                  </a:lnTo>
                  <a:lnTo>
                    <a:pt x="1824685" y="1157287"/>
                  </a:lnTo>
                  <a:lnTo>
                    <a:pt x="1832305" y="1157287"/>
                  </a:lnTo>
                  <a:lnTo>
                    <a:pt x="1832305" y="1152715"/>
                  </a:lnTo>
                  <a:close/>
                </a:path>
                <a:path w="2585084" h="1637029">
                  <a:moveTo>
                    <a:pt x="1948865" y="852538"/>
                  </a:moveTo>
                  <a:lnTo>
                    <a:pt x="1946579" y="852538"/>
                  </a:lnTo>
                  <a:lnTo>
                    <a:pt x="1946579" y="847204"/>
                  </a:lnTo>
                  <a:lnTo>
                    <a:pt x="1944281" y="847204"/>
                  </a:lnTo>
                  <a:lnTo>
                    <a:pt x="1944281" y="844918"/>
                  </a:lnTo>
                  <a:lnTo>
                    <a:pt x="1942007" y="844918"/>
                  </a:lnTo>
                  <a:lnTo>
                    <a:pt x="1942007" y="842632"/>
                  </a:lnTo>
                  <a:lnTo>
                    <a:pt x="1938959" y="842632"/>
                  </a:lnTo>
                  <a:lnTo>
                    <a:pt x="1938959" y="839584"/>
                  </a:lnTo>
                  <a:lnTo>
                    <a:pt x="1924481" y="839584"/>
                  </a:lnTo>
                  <a:lnTo>
                    <a:pt x="1924481" y="842632"/>
                  </a:lnTo>
                  <a:lnTo>
                    <a:pt x="1919909" y="842632"/>
                  </a:lnTo>
                  <a:lnTo>
                    <a:pt x="1919909" y="844918"/>
                  </a:lnTo>
                  <a:lnTo>
                    <a:pt x="1917636" y="844918"/>
                  </a:lnTo>
                  <a:lnTo>
                    <a:pt x="1917636" y="847204"/>
                  </a:lnTo>
                  <a:lnTo>
                    <a:pt x="1914588" y="847204"/>
                  </a:lnTo>
                  <a:lnTo>
                    <a:pt x="1914588" y="852538"/>
                  </a:lnTo>
                  <a:lnTo>
                    <a:pt x="1912289" y="852538"/>
                  </a:lnTo>
                  <a:lnTo>
                    <a:pt x="1912289" y="861682"/>
                  </a:lnTo>
                  <a:lnTo>
                    <a:pt x="1910016" y="861682"/>
                  </a:lnTo>
                  <a:lnTo>
                    <a:pt x="1910016" y="879195"/>
                  </a:lnTo>
                  <a:lnTo>
                    <a:pt x="1912289" y="881481"/>
                  </a:lnTo>
                  <a:lnTo>
                    <a:pt x="1912289" y="889101"/>
                  </a:lnTo>
                  <a:lnTo>
                    <a:pt x="1914588" y="889101"/>
                  </a:lnTo>
                  <a:lnTo>
                    <a:pt x="1914588" y="891387"/>
                  </a:lnTo>
                  <a:lnTo>
                    <a:pt x="1917636" y="893673"/>
                  </a:lnTo>
                  <a:lnTo>
                    <a:pt x="1917636" y="895959"/>
                  </a:lnTo>
                  <a:lnTo>
                    <a:pt x="1922183" y="895959"/>
                  </a:lnTo>
                  <a:lnTo>
                    <a:pt x="1922183" y="898245"/>
                  </a:lnTo>
                  <a:lnTo>
                    <a:pt x="1938959" y="898245"/>
                  </a:lnTo>
                  <a:lnTo>
                    <a:pt x="1938959" y="895959"/>
                  </a:lnTo>
                  <a:lnTo>
                    <a:pt x="1942007" y="895959"/>
                  </a:lnTo>
                  <a:lnTo>
                    <a:pt x="1942007" y="893673"/>
                  </a:lnTo>
                  <a:lnTo>
                    <a:pt x="1944281" y="893673"/>
                  </a:lnTo>
                  <a:lnTo>
                    <a:pt x="1944281" y="891387"/>
                  </a:lnTo>
                  <a:lnTo>
                    <a:pt x="1946579" y="891387"/>
                  </a:lnTo>
                  <a:lnTo>
                    <a:pt x="1946579" y="886053"/>
                  </a:lnTo>
                  <a:lnTo>
                    <a:pt x="1948865" y="886053"/>
                  </a:lnTo>
                  <a:lnTo>
                    <a:pt x="1948865" y="871575"/>
                  </a:lnTo>
                  <a:lnTo>
                    <a:pt x="1946579" y="871575"/>
                  </a:lnTo>
                  <a:lnTo>
                    <a:pt x="1946579" y="867003"/>
                  </a:lnTo>
                  <a:lnTo>
                    <a:pt x="1944281" y="867003"/>
                  </a:lnTo>
                  <a:lnTo>
                    <a:pt x="1944281" y="864717"/>
                  </a:lnTo>
                  <a:lnTo>
                    <a:pt x="1942007" y="864717"/>
                  </a:lnTo>
                  <a:lnTo>
                    <a:pt x="1942007" y="873861"/>
                  </a:lnTo>
                  <a:lnTo>
                    <a:pt x="1942007" y="886053"/>
                  </a:lnTo>
                  <a:lnTo>
                    <a:pt x="1938959" y="886053"/>
                  </a:lnTo>
                  <a:lnTo>
                    <a:pt x="1938959" y="891387"/>
                  </a:lnTo>
                  <a:lnTo>
                    <a:pt x="1934387" y="891387"/>
                  </a:lnTo>
                  <a:lnTo>
                    <a:pt x="1934387" y="893673"/>
                  </a:lnTo>
                  <a:lnTo>
                    <a:pt x="1926767" y="893673"/>
                  </a:lnTo>
                  <a:lnTo>
                    <a:pt x="1926767" y="891387"/>
                  </a:lnTo>
                  <a:lnTo>
                    <a:pt x="1922183" y="891387"/>
                  </a:lnTo>
                  <a:lnTo>
                    <a:pt x="1922183" y="889101"/>
                  </a:lnTo>
                  <a:lnTo>
                    <a:pt x="1919909" y="886053"/>
                  </a:lnTo>
                  <a:lnTo>
                    <a:pt x="1919909" y="871575"/>
                  </a:lnTo>
                  <a:lnTo>
                    <a:pt x="1922183" y="871575"/>
                  </a:lnTo>
                  <a:lnTo>
                    <a:pt x="1922183" y="869289"/>
                  </a:lnTo>
                  <a:lnTo>
                    <a:pt x="1924481" y="869289"/>
                  </a:lnTo>
                  <a:lnTo>
                    <a:pt x="1924481" y="867003"/>
                  </a:lnTo>
                  <a:lnTo>
                    <a:pt x="1934387" y="867003"/>
                  </a:lnTo>
                  <a:lnTo>
                    <a:pt x="1936661" y="869289"/>
                  </a:lnTo>
                  <a:lnTo>
                    <a:pt x="1938959" y="869289"/>
                  </a:lnTo>
                  <a:lnTo>
                    <a:pt x="1938959" y="873861"/>
                  </a:lnTo>
                  <a:lnTo>
                    <a:pt x="1942007" y="873861"/>
                  </a:lnTo>
                  <a:lnTo>
                    <a:pt x="1942007" y="864717"/>
                  </a:lnTo>
                  <a:lnTo>
                    <a:pt x="1942007" y="861682"/>
                  </a:lnTo>
                  <a:lnTo>
                    <a:pt x="1934387" y="861682"/>
                  </a:lnTo>
                  <a:lnTo>
                    <a:pt x="1934387" y="859396"/>
                  </a:lnTo>
                  <a:lnTo>
                    <a:pt x="1929815" y="859396"/>
                  </a:lnTo>
                  <a:lnTo>
                    <a:pt x="1929815" y="861682"/>
                  </a:lnTo>
                  <a:lnTo>
                    <a:pt x="1922183" y="861682"/>
                  </a:lnTo>
                  <a:lnTo>
                    <a:pt x="1922183" y="864717"/>
                  </a:lnTo>
                  <a:lnTo>
                    <a:pt x="1919909" y="864717"/>
                  </a:lnTo>
                  <a:lnTo>
                    <a:pt x="1919909" y="867003"/>
                  </a:lnTo>
                  <a:lnTo>
                    <a:pt x="1917636" y="867003"/>
                  </a:lnTo>
                  <a:lnTo>
                    <a:pt x="1917636" y="859396"/>
                  </a:lnTo>
                  <a:lnTo>
                    <a:pt x="1919909" y="859396"/>
                  </a:lnTo>
                  <a:lnTo>
                    <a:pt x="1919909" y="852538"/>
                  </a:lnTo>
                  <a:lnTo>
                    <a:pt x="1922183" y="852538"/>
                  </a:lnTo>
                  <a:lnTo>
                    <a:pt x="1922183" y="849490"/>
                  </a:lnTo>
                  <a:lnTo>
                    <a:pt x="1924481" y="849490"/>
                  </a:lnTo>
                  <a:lnTo>
                    <a:pt x="1924481" y="847204"/>
                  </a:lnTo>
                  <a:lnTo>
                    <a:pt x="1926767" y="847204"/>
                  </a:lnTo>
                  <a:lnTo>
                    <a:pt x="1926767" y="844918"/>
                  </a:lnTo>
                  <a:lnTo>
                    <a:pt x="1934387" y="844918"/>
                  </a:lnTo>
                  <a:lnTo>
                    <a:pt x="1934387" y="847204"/>
                  </a:lnTo>
                  <a:lnTo>
                    <a:pt x="1936661" y="847204"/>
                  </a:lnTo>
                  <a:lnTo>
                    <a:pt x="1938959" y="849490"/>
                  </a:lnTo>
                  <a:lnTo>
                    <a:pt x="1938959" y="852538"/>
                  </a:lnTo>
                  <a:lnTo>
                    <a:pt x="1942007" y="852538"/>
                  </a:lnTo>
                  <a:lnTo>
                    <a:pt x="1942007" y="854824"/>
                  </a:lnTo>
                  <a:lnTo>
                    <a:pt x="1948865" y="854824"/>
                  </a:lnTo>
                  <a:lnTo>
                    <a:pt x="1948865" y="852538"/>
                  </a:lnTo>
                  <a:close/>
                </a:path>
                <a:path w="2585084" h="1637029">
                  <a:moveTo>
                    <a:pt x="1948865" y="581304"/>
                  </a:moveTo>
                  <a:lnTo>
                    <a:pt x="1946579" y="578256"/>
                  </a:lnTo>
                  <a:lnTo>
                    <a:pt x="1946579" y="573684"/>
                  </a:lnTo>
                  <a:lnTo>
                    <a:pt x="1944281" y="573684"/>
                  </a:lnTo>
                  <a:lnTo>
                    <a:pt x="1944281" y="571398"/>
                  </a:lnTo>
                  <a:lnTo>
                    <a:pt x="1942007" y="571398"/>
                  </a:lnTo>
                  <a:lnTo>
                    <a:pt x="1942007" y="569112"/>
                  </a:lnTo>
                  <a:lnTo>
                    <a:pt x="1936661" y="569112"/>
                  </a:lnTo>
                  <a:lnTo>
                    <a:pt x="1936661" y="566064"/>
                  </a:lnTo>
                  <a:lnTo>
                    <a:pt x="1924481" y="566064"/>
                  </a:lnTo>
                  <a:lnTo>
                    <a:pt x="1924481" y="569112"/>
                  </a:lnTo>
                  <a:lnTo>
                    <a:pt x="1919909" y="569112"/>
                  </a:lnTo>
                  <a:lnTo>
                    <a:pt x="1919909" y="571398"/>
                  </a:lnTo>
                  <a:lnTo>
                    <a:pt x="1917636" y="571398"/>
                  </a:lnTo>
                  <a:lnTo>
                    <a:pt x="1917636" y="573684"/>
                  </a:lnTo>
                  <a:lnTo>
                    <a:pt x="1914588" y="573684"/>
                  </a:lnTo>
                  <a:lnTo>
                    <a:pt x="1914588" y="578256"/>
                  </a:lnTo>
                  <a:lnTo>
                    <a:pt x="1912289" y="578256"/>
                  </a:lnTo>
                  <a:lnTo>
                    <a:pt x="1912289" y="588162"/>
                  </a:lnTo>
                  <a:lnTo>
                    <a:pt x="1910016" y="588162"/>
                  </a:lnTo>
                  <a:lnTo>
                    <a:pt x="1910016" y="605688"/>
                  </a:lnTo>
                  <a:lnTo>
                    <a:pt x="1912289" y="607974"/>
                  </a:lnTo>
                  <a:lnTo>
                    <a:pt x="1912289" y="615594"/>
                  </a:lnTo>
                  <a:lnTo>
                    <a:pt x="1914588" y="615594"/>
                  </a:lnTo>
                  <a:lnTo>
                    <a:pt x="1914588" y="620166"/>
                  </a:lnTo>
                  <a:lnTo>
                    <a:pt x="1917636" y="620166"/>
                  </a:lnTo>
                  <a:lnTo>
                    <a:pt x="1917636" y="622452"/>
                  </a:lnTo>
                  <a:lnTo>
                    <a:pt x="1922183" y="622452"/>
                  </a:lnTo>
                  <a:lnTo>
                    <a:pt x="1922183" y="624738"/>
                  </a:lnTo>
                  <a:lnTo>
                    <a:pt x="1929815" y="624738"/>
                  </a:lnTo>
                  <a:lnTo>
                    <a:pt x="1929815" y="627786"/>
                  </a:lnTo>
                  <a:lnTo>
                    <a:pt x="1932101" y="627786"/>
                  </a:lnTo>
                  <a:lnTo>
                    <a:pt x="1932101" y="624738"/>
                  </a:lnTo>
                  <a:lnTo>
                    <a:pt x="1938959" y="624738"/>
                  </a:lnTo>
                  <a:lnTo>
                    <a:pt x="1938959" y="622452"/>
                  </a:lnTo>
                  <a:lnTo>
                    <a:pt x="1944281" y="622452"/>
                  </a:lnTo>
                  <a:lnTo>
                    <a:pt x="1944281" y="620166"/>
                  </a:lnTo>
                  <a:lnTo>
                    <a:pt x="1946579" y="617880"/>
                  </a:lnTo>
                  <a:lnTo>
                    <a:pt x="1946579" y="615594"/>
                  </a:lnTo>
                  <a:lnTo>
                    <a:pt x="1948865" y="612546"/>
                  </a:lnTo>
                  <a:lnTo>
                    <a:pt x="1948865" y="598068"/>
                  </a:lnTo>
                  <a:lnTo>
                    <a:pt x="1946579" y="598068"/>
                  </a:lnTo>
                  <a:lnTo>
                    <a:pt x="1946579" y="593496"/>
                  </a:lnTo>
                  <a:lnTo>
                    <a:pt x="1944281" y="593496"/>
                  </a:lnTo>
                  <a:lnTo>
                    <a:pt x="1944281" y="591210"/>
                  </a:lnTo>
                  <a:lnTo>
                    <a:pt x="1942007" y="591210"/>
                  </a:lnTo>
                  <a:lnTo>
                    <a:pt x="1942007" y="600354"/>
                  </a:lnTo>
                  <a:lnTo>
                    <a:pt x="1942007" y="612546"/>
                  </a:lnTo>
                  <a:lnTo>
                    <a:pt x="1938959" y="612546"/>
                  </a:lnTo>
                  <a:lnTo>
                    <a:pt x="1938959" y="617880"/>
                  </a:lnTo>
                  <a:lnTo>
                    <a:pt x="1936661" y="617880"/>
                  </a:lnTo>
                  <a:lnTo>
                    <a:pt x="1936661" y="620166"/>
                  </a:lnTo>
                  <a:lnTo>
                    <a:pt x="1924481" y="620166"/>
                  </a:lnTo>
                  <a:lnTo>
                    <a:pt x="1924481" y="617880"/>
                  </a:lnTo>
                  <a:lnTo>
                    <a:pt x="1922183" y="617880"/>
                  </a:lnTo>
                  <a:lnTo>
                    <a:pt x="1922183" y="615594"/>
                  </a:lnTo>
                  <a:lnTo>
                    <a:pt x="1919909" y="615594"/>
                  </a:lnTo>
                  <a:lnTo>
                    <a:pt x="1919909" y="598068"/>
                  </a:lnTo>
                  <a:lnTo>
                    <a:pt x="1922183" y="598068"/>
                  </a:lnTo>
                  <a:lnTo>
                    <a:pt x="1922183" y="595782"/>
                  </a:lnTo>
                  <a:lnTo>
                    <a:pt x="1926767" y="595782"/>
                  </a:lnTo>
                  <a:lnTo>
                    <a:pt x="1926767" y="593496"/>
                  </a:lnTo>
                  <a:lnTo>
                    <a:pt x="1934387" y="593496"/>
                  </a:lnTo>
                  <a:lnTo>
                    <a:pt x="1934387" y="595782"/>
                  </a:lnTo>
                  <a:lnTo>
                    <a:pt x="1938959" y="595782"/>
                  </a:lnTo>
                  <a:lnTo>
                    <a:pt x="1938959" y="600354"/>
                  </a:lnTo>
                  <a:lnTo>
                    <a:pt x="1942007" y="600354"/>
                  </a:lnTo>
                  <a:lnTo>
                    <a:pt x="1942007" y="591210"/>
                  </a:lnTo>
                  <a:lnTo>
                    <a:pt x="1938959" y="591210"/>
                  </a:lnTo>
                  <a:lnTo>
                    <a:pt x="1938959" y="588162"/>
                  </a:lnTo>
                  <a:lnTo>
                    <a:pt x="1924481" y="588162"/>
                  </a:lnTo>
                  <a:lnTo>
                    <a:pt x="1924481" y="591210"/>
                  </a:lnTo>
                  <a:lnTo>
                    <a:pt x="1919909" y="591210"/>
                  </a:lnTo>
                  <a:lnTo>
                    <a:pt x="1919909" y="593496"/>
                  </a:lnTo>
                  <a:lnTo>
                    <a:pt x="1917636" y="593496"/>
                  </a:lnTo>
                  <a:lnTo>
                    <a:pt x="1917636" y="585876"/>
                  </a:lnTo>
                  <a:lnTo>
                    <a:pt x="1919909" y="585876"/>
                  </a:lnTo>
                  <a:lnTo>
                    <a:pt x="1919909" y="578256"/>
                  </a:lnTo>
                  <a:lnTo>
                    <a:pt x="1922183" y="578256"/>
                  </a:lnTo>
                  <a:lnTo>
                    <a:pt x="1922183" y="575970"/>
                  </a:lnTo>
                  <a:lnTo>
                    <a:pt x="1924481" y="575970"/>
                  </a:lnTo>
                  <a:lnTo>
                    <a:pt x="1924481" y="573684"/>
                  </a:lnTo>
                  <a:lnTo>
                    <a:pt x="1936661" y="573684"/>
                  </a:lnTo>
                  <a:lnTo>
                    <a:pt x="1936661" y="575970"/>
                  </a:lnTo>
                  <a:lnTo>
                    <a:pt x="1938959" y="575970"/>
                  </a:lnTo>
                  <a:lnTo>
                    <a:pt x="1938959" y="581304"/>
                  </a:lnTo>
                  <a:lnTo>
                    <a:pt x="1948865" y="581304"/>
                  </a:lnTo>
                  <a:close/>
                </a:path>
                <a:path w="2585084" h="1637029">
                  <a:moveTo>
                    <a:pt x="1993061" y="847204"/>
                  </a:moveTo>
                  <a:lnTo>
                    <a:pt x="1990013" y="847204"/>
                  </a:lnTo>
                  <a:lnTo>
                    <a:pt x="1990013" y="844918"/>
                  </a:lnTo>
                  <a:lnTo>
                    <a:pt x="1987727" y="844918"/>
                  </a:lnTo>
                  <a:lnTo>
                    <a:pt x="1987727" y="842632"/>
                  </a:lnTo>
                  <a:lnTo>
                    <a:pt x="1983155" y="842632"/>
                  </a:lnTo>
                  <a:lnTo>
                    <a:pt x="1983155" y="839584"/>
                  </a:lnTo>
                  <a:lnTo>
                    <a:pt x="1966391" y="839584"/>
                  </a:lnTo>
                  <a:lnTo>
                    <a:pt x="1966391" y="842632"/>
                  </a:lnTo>
                  <a:lnTo>
                    <a:pt x="1963331" y="842632"/>
                  </a:lnTo>
                  <a:lnTo>
                    <a:pt x="1963331" y="844918"/>
                  </a:lnTo>
                  <a:lnTo>
                    <a:pt x="1961057" y="844918"/>
                  </a:lnTo>
                  <a:lnTo>
                    <a:pt x="1961057" y="847204"/>
                  </a:lnTo>
                  <a:lnTo>
                    <a:pt x="1958759" y="847204"/>
                  </a:lnTo>
                  <a:lnTo>
                    <a:pt x="1958759" y="852538"/>
                  </a:lnTo>
                  <a:lnTo>
                    <a:pt x="1956485" y="852538"/>
                  </a:lnTo>
                  <a:lnTo>
                    <a:pt x="1956485" y="857110"/>
                  </a:lnTo>
                  <a:lnTo>
                    <a:pt x="1963331" y="857110"/>
                  </a:lnTo>
                  <a:lnTo>
                    <a:pt x="1963331" y="852538"/>
                  </a:lnTo>
                  <a:lnTo>
                    <a:pt x="1966391" y="852538"/>
                  </a:lnTo>
                  <a:lnTo>
                    <a:pt x="1966391" y="849490"/>
                  </a:lnTo>
                  <a:lnTo>
                    <a:pt x="1968677" y="849490"/>
                  </a:lnTo>
                  <a:lnTo>
                    <a:pt x="1968677" y="847204"/>
                  </a:lnTo>
                  <a:lnTo>
                    <a:pt x="1970963" y="847204"/>
                  </a:lnTo>
                  <a:lnTo>
                    <a:pt x="1973249" y="844918"/>
                  </a:lnTo>
                  <a:lnTo>
                    <a:pt x="1978583" y="844918"/>
                  </a:lnTo>
                  <a:lnTo>
                    <a:pt x="1978583" y="847204"/>
                  </a:lnTo>
                  <a:lnTo>
                    <a:pt x="1983155" y="847204"/>
                  </a:lnTo>
                  <a:lnTo>
                    <a:pt x="1983155" y="849490"/>
                  </a:lnTo>
                  <a:lnTo>
                    <a:pt x="1985441" y="849490"/>
                  </a:lnTo>
                  <a:lnTo>
                    <a:pt x="1985441" y="861682"/>
                  </a:lnTo>
                  <a:lnTo>
                    <a:pt x="1983155" y="861682"/>
                  </a:lnTo>
                  <a:lnTo>
                    <a:pt x="1983155" y="867003"/>
                  </a:lnTo>
                  <a:lnTo>
                    <a:pt x="1980857" y="867003"/>
                  </a:lnTo>
                  <a:lnTo>
                    <a:pt x="1980857" y="869289"/>
                  </a:lnTo>
                  <a:lnTo>
                    <a:pt x="1978583" y="869289"/>
                  </a:lnTo>
                  <a:lnTo>
                    <a:pt x="1978583" y="871575"/>
                  </a:lnTo>
                  <a:lnTo>
                    <a:pt x="1975535" y="871575"/>
                  </a:lnTo>
                  <a:lnTo>
                    <a:pt x="1973249" y="873861"/>
                  </a:lnTo>
                  <a:lnTo>
                    <a:pt x="1970963" y="873861"/>
                  </a:lnTo>
                  <a:lnTo>
                    <a:pt x="1970963" y="876909"/>
                  </a:lnTo>
                  <a:lnTo>
                    <a:pt x="1968677" y="876909"/>
                  </a:lnTo>
                  <a:lnTo>
                    <a:pt x="1968677" y="879195"/>
                  </a:lnTo>
                  <a:lnTo>
                    <a:pt x="1966391" y="879195"/>
                  </a:lnTo>
                  <a:lnTo>
                    <a:pt x="1966391" y="881481"/>
                  </a:lnTo>
                  <a:lnTo>
                    <a:pt x="1963331" y="881481"/>
                  </a:lnTo>
                  <a:lnTo>
                    <a:pt x="1963331" y="883767"/>
                  </a:lnTo>
                  <a:lnTo>
                    <a:pt x="1961057" y="883767"/>
                  </a:lnTo>
                  <a:lnTo>
                    <a:pt x="1961057" y="886053"/>
                  </a:lnTo>
                  <a:lnTo>
                    <a:pt x="1958759" y="886053"/>
                  </a:lnTo>
                  <a:lnTo>
                    <a:pt x="1958759" y="891387"/>
                  </a:lnTo>
                  <a:lnTo>
                    <a:pt x="1956485" y="891387"/>
                  </a:lnTo>
                  <a:lnTo>
                    <a:pt x="1956485" y="898245"/>
                  </a:lnTo>
                  <a:lnTo>
                    <a:pt x="1993061" y="898245"/>
                  </a:lnTo>
                  <a:lnTo>
                    <a:pt x="1993061" y="891387"/>
                  </a:lnTo>
                  <a:lnTo>
                    <a:pt x="1966391" y="891387"/>
                  </a:lnTo>
                  <a:lnTo>
                    <a:pt x="1966391" y="889101"/>
                  </a:lnTo>
                  <a:lnTo>
                    <a:pt x="1968677" y="889101"/>
                  </a:lnTo>
                  <a:lnTo>
                    <a:pt x="1968677" y="886053"/>
                  </a:lnTo>
                  <a:lnTo>
                    <a:pt x="1970963" y="886053"/>
                  </a:lnTo>
                  <a:lnTo>
                    <a:pt x="1970963" y="883767"/>
                  </a:lnTo>
                  <a:lnTo>
                    <a:pt x="1973249" y="883767"/>
                  </a:lnTo>
                  <a:lnTo>
                    <a:pt x="1973249" y="881481"/>
                  </a:lnTo>
                  <a:lnTo>
                    <a:pt x="1975535" y="881481"/>
                  </a:lnTo>
                  <a:lnTo>
                    <a:pt x="1975535" y="879195"/>
                  </a:lnTo>
                  <a:lnTo>
                    <a:pt x="1978583" y="879195"/>
                  </a:lnTo>
                  <a:lnTo>
                    <a:pt x="1980857" y="876909"/>
                  </a:lnTo>
                  <a:lnTo>
                    <a:pt x="1983155" y="876909"/>
                  </a:lnTo>
                  <a:lnTo>
                    <a:pt x="1983155" y="873861"/>
                  </a:lnTo>
                  <a:lnTo>
                    <a:pt x="1985441" y="873861"/>
                  </a:lnTo>
                  <a:lnTo>
                    <a:pt x="1985441" y="871575"/>
                  </a:lnTo>
                  <a:lnTo>
                    <a:pt x="1987727" y="871575"/>
                  </a:lnTo>
                  <a:lnTo>
                    <a:pt x="1987727" y="867003"/>
                  </a:lnTo>
                  <a:lnTo>
                    <a:pt x="1990013" y="867003"/>
                  </a:lnTo>
                  <a:lnTo>
                    <a:pt x="1990013" y="864717"/>
                  </a:lnTo>
                  <a:lnTo>
                    <a:pt x="1993061" y="864717"/>
                  </a:lnTo>
                  <a:lnTo>
                    <a:pt x="1993061" y="847204"/>
                  </a:lnTo>
                  <a:close/>
                </a:path>
                <a:path w="2585084" h="1637029">
                  <a:moveTo>
                    <a:pt x="1993061" y="575970"/>
                  </a:moveTo>
                  <a:lnTo>
                    <a:pt x="1990013" y="573684"/>
                  </a:lnTo>
                  <a:lnTo>
                    <a:pt x="1990013" y="571398"/>
                  </a:lnTo>
                  <a:lnTo>
                    <a:pt x="1987727" y="571398"/>
                  </a:lnTo>
                  <a:lnTo>
                    <a:pt x="1987727" y="569112"/>
                  </a:lnTo>
                  <a:lnTo>
                    <a:pt x="1983155" y="569112"/>
                  </a:lnTo>
                  <a:lnTo>
                    <a:pt x="1983155" y="566064"/>
                  </a:lnTo>
                  <a:lnTo>
                    <a:pt x="1968677" y="566064"/>
                  </a:lnTo>
                  <a:lnTo>
                    <a:pt x="1968677" y="569112"/>
                  </a:lnTo>
                  <a:lnTo>
                    <a:pt x="1963331" y="569112"/>
                  </a:lnTo>
                  <a:lnTo>
                    <a:pt x="1963331" y="571398"/>
                  </a:lnTo>
                  <a:lnTo>
                    <a:pt x="1961057" y="571398"/>
                  </a:lnTo>
                  <a:lnTo>
                    <a:pt x="1961057" y="573684"/>
                  </a:lnTo>
                  <a:lnTo>
                    <a:pt x="1958759" y="573684"/>
                  </a:lnTo>
                  <a:lnTo>
                    <a:pt x="1958759" y="578256"/>
                  </a:lnTo>
                  <a:lnTo>
                    <a:pt x="1956485" y="578256"/>
                  </a:lnTo>
                  <a:lnTo>
                    <a:pt x="1956485" y="583590"/>
                  </a:lnTo>
                  <a:lnTo>
                    <a:pt x="1963331" y="583590"/>
                  </a:lnTo>
                  <a:lnTo>
                    <a:pt x="1963331" y="578256"/>
                  </a:lnTo>
                  <a:lnTo>
                    <a:pt x="1966391" y="578256"/>
                  </a:lnTo>
                  <a:lnTo>
                    <a:pt x="1966391" y="575970"/>
                  </a:lnTo>
                  <a:lnTo>
                    <a:pt x="1968677" y="575970"/>
                  </a:lnTo>
                  <a:lnTo>
                    <a:pt x="1968677" y="573684"/>
                  </a:lnTo>
                  <a:lnTo>
                    <a:pt x="1983155" y="573684"/>
                  </a:lnTo>
                  <a:lnTo>
                    <a:pt x="1983155" y="575970"/>
                  </a:lnTo>
                  <a:lnTo>
                    <a:pt x="1985441" y="575970"/>
                  </a:lnTo>
                  <a:lnTo>
                    <a:pt x="1985441" y="588162"/>
                  </a:lnTo>
                  <a:lnTo>
                    <a:pt x="1983155" y="588162"/>
                  </a:lnTo>
                  <a:lnTo>
                    <a:pt x="1983155" y="593496"/>
                  </a:lnTo>
                  <a:lnTo>
                    <a:pt x="1980857" y="593496"/>
                  </a:lnTo>
                  <a:lnTo>
                    <a:pt x="1980857" y="595782"/>
                  </a:lnTo>
                  <a:lnTo>
                    <a:pt x="1978583" y="595782"/>
                  </a:lnTo>
                  <a:lnTo>
                    <a:pt x="1978583" y="598068"/>
                  </a:lnTo>
                  <a:lnTo>
                    <a:pt x="1975535" y="598068"/>
                  </a:lnTo>
                  <a:lnTo>
                    <a:pt x="1975535" y="600354"/>
                  </a:lnTo>
                  <a:lnTo>
                    <a:pt x="1973249" y="600354"/>
                  </a:lnTo>
                  <a:lnTo>
                    <a:pt x="1973249" y="603402"/>
                  </a:lnTo>
                  <a:lnTo>
                    <a:pt x="1970963" y="603402"/>
                  </a:lnTo>
                  <a:lnTo>
                    <a:pt x="1968677" y="605688"/>
                  </a:lnTo>
                  <a:lnTo>
                    <a:pt x="1966391" y="605688"/>
                  </a:lnTo>
                  <a:lnTo>
                    <a:pt x="1966391" y="607974"/>
                  </a:lnTo>
                  <a:lnTo>
                    <a:pt x="1963331" y="607974"/>
                  </a:lnTo>
                  <a:lnTo>
                    <a:pt x="1963331" y="610260"/>
                  </a:lnTo>
                  <a:lnTo>
                    <a:pt x="1961057" y="610260"/>
                  </a:lnTo>
                  <a:lnTo>
                    <a:pt x="1961057" y="612546"/>
                  </a:lnTo>
                  <a:lnTo>
                    <a:pt x="1958759" y="612546"/>
                  </a:lnTo>
                  <a:lnTo>
                    <a:pt x="1958759" y="617880"/>
                  </a:lnTo>
                  <a:lnTo>
                    <a:pt x="1956485" y="617880"/>
                  </a:lnTo>
                  <a:lnTo>
                    <a:pt x="1956485" y="624738"/>
                  </a:lnTo>
                  <a:lnTo>
                    <a:pt x="1993061" y="624738"/>
                  </a:lnTo>
                  <a:lnTo>
                    <a:pt x="1993061" y="617880"/>
                  </a:lnTo>
                  <a:lnTo>
                    <a:pt x="1966391" y="617880"/>
                  </a:lnTo>
                  <a:lnTo>
                    <a:pt x="1966391" y="615594"/>
                  </a:lnTo>
                  <a:lnTo>
                    <a:pt x="1968677" y="615594"/>
                  </a:lnTo>
                  <a:lnTo>
                    <a:pt x="1968677" y="612546"/>
                  </a:lnTo>
                  <a:lnTo>
                    <a:pt x="1970963" y="612546"/>
                  </a:lnTo>
                  <a:lnTo>
                    <a:pt x="1970963" y="610260"/>
                  </a:lnTo>
                  <a:lnTo>
                    <a:pt x="1973249" y="610260"/>
                  </a:lnTo>
                  <a:lnTo>
                    <a:pt x="1973249" y="607974"/>
                  </a:lnTo>
                  <a:lnTo>
                    <a:pt x="1975535" y="607974"/>
                  </a:lnTo>
                  <a:lnTo>
                    <a:pt x="1978583" y="605688"/>
                  </a:lnTo>
                  <a:lnTo>
                    <a:pt x="1980857" y="605688"/>
                  </a:lnTo>
                  <a:lnTo>
                    <a:pt x="1980857" y="603402"/>
                  </a:lnTo>
                  <a:lnTo>
                    <a:pt x="1983155" y="603402"/>
                  </a:lnTo>
                  <a:lnTo>
                    <a:pt x="1983155" y="600354"/>
                  </a:lnTo>
                  <a:lnTo>
                    <a:pt x="1985441" y="600354"/>
                  </a:lnTo>
                  <a:lnTo>
                    <a:pt x="1985441" y="598068"/>
                  </a:lnTo>
                  <a:lnTo>
                    <a:pt x="1987727" y="598068"/>
                  </a:lnTo>
                  <a:lnTo>
                    <a:pt x="1987727" y="595782"/>
                  </a:lnTo>
                  <a:lnTo>
                    <a:pt x="1990013" y="595782"/>
                  </a:lnTo>
                  <a:lnTo>
                    <a:pt x="1990013" y="591210"/>
                  </a:lnTo>
                  <a:lnTo>
                    <a:pt x="1993061" y="591210"/>
                  </a:lnTo>
                  <a:lnTo>
                    <a:pt x="1993061" y="575970"/>
                  </a:lnTo>
                  <a:close/>
                </a:path>
                <a:path w="2585084" h="1637029">
                  <a:moveTo>
                    <a:pt x="2022005" y="873861"/>
                  </a:moveTo>
                  <a:lnTo>
                    <a:pt x="1999907" y="873861"/>
                  </a:lnTo>
                  <a:lnTo>
                    <a:pt x="1999907" y="881494"/>
                  </a:lnTo>
                  <a:lnTo>
                    <a:pt x="2022005" y="881494"/>
                  </a:lnTo>
                  <a:lnTo>
                    <a:pt x="2022005" y="873861"/>
                  </a:lnTo>
                  <a:close/>
                </a:path>
                <a:path w="2585084" h="1637029">
                  <a:moveTo>
                    <a:pt x="2022005" y="600354"/>
                  </a:moveTo>
                  <a:lnTo>
                    <a:pt x="1999907" y="600354"/>
                  </a:lnTo>
                  <a:lnTo>
                    <a:pt x="1999907" y="607987"/>
                  </a:lnTo>
                  <a:lnTo>
                    <a:pt x="2022005" y="607987"/>
                  </a:lnTo>
                  <a:lnTo>
                    <a:pt x="2022005" y="600354"/>
                  </a:lnTo>
                  <a:close/>
                </a:path>
                <a:path w="2585084" h="1637029">
                  <a:moveTo>
                    <a:pt x="2056295" y="566064"/>
                  </a:moveTo>
                  <a:lnTo>
                    <a:pt x="2050961" y="566064"/>
                  </a:lnTo>
                  <a:lnTo>
                    <a:pt x="2050961" y="569112"/>
                  </a:lnTo>
                  <a:lnTo>
                    <a:pt x="2048675" y="569112"/>
                  </a:lnTo>
                  <a:lnTo>
                    <a:pt x="2048675" y="571398"/>
                  </a:lnTo>
                  <a:lnTo>
                    <a:pt x="2046389" y="571398"/>
                  </a:lnTo>
                  <a:lnTo>
                    <a:pt x="2046389" y="573684"/>
                  </a:lnTo>
                  <a:lnTo>
                    <a:pt x="2044103" y="573684"/>
                  </a:lnTo>
                  <a:lnTo>
                    <a:pt x="2044103" y="575970"/>
                  </a:lnTo>
                  <a:lnTo>
                    <a:pt x="2041817" y="575970"/>
                  </a:lnTo>
                  <a:lnTo>
                    <a:pt x="2041817" y="578256"/>
                  </a:lnTo>
                  <a:lnTo>
                    <a:pt x="2036483" y="578256"/>
                  </a:lnTo>
                  <a:lnTo>
                    <a:pt x="2036483" y="581304"/>
                  </a:lnTo>
                  <a:lnTo>
                    <a:pt x="2034197" y="581304"/>
                  </a:lnTo>
                  <a:lnTo>
                    <a:pt x="2034197" y="588162"/>
                  </a:lnTo>
                  <a:lnTo>
                    <a:pt x="2036483" y="588162"/>
                  </a:lnTo>
                  <a:lnTo>
                    <a:pt x="2036483" y="585876"/>
                  </a:lnTo>
                  <a:lnTo>
                    <a:pt x="2041817" y="585876"/>
                  </a:lnTo>
                  <a:lnTo>
                    <a:pt x="2041817" y="583590"/>
                  </a:lnTo>
                  <a:lnTo>
                    <a:pt x="2044103" y="583590"/>
                  </a:lnTo>
                  <a:lnTo>
                    <a:pt x="2044103" y="581304"/>
                  </a:lnTo>
                  <a:lnTo>
                    <a:pt x="2048675" y="581304"/>
                  </a:lnTo>
                  <a:lnTo>
                    <a:pt x="2048675" y="624738"/>
                  </a:lnTo>
                  <a:lnTo>
                    <a:pt x="2056295" y="624738"/>
                  </a:lnTo>
                  <a:lnTo>
                    <a:pt x="2056295" y="566064"/>
                  </a:lnTo>
                  <a:close/>
                </a:path>
                <a:path w="2585084" h="1637029">
                  <a:moveTo>
                    <a:pt x="2060867" y="1064336"/>
                  </a:moveTo>
                  <a:lnTo>
                    <a:pt x="2022005" y="1064336"/>
                  </a:lnTo>
                  <a:lnTo>
                    <a:pt x="2022005" y="1071956"/>
                  </a:lnTo>
                  <a:lnTo>
                    <a:pt x="2048675" y="1071956"/>
                  </a:lnTo>
                  <a:lnTo>
                    <a:pt x="2048675" y="1074242"/>
                  </a:lnTo>
                  <a:lnTo>
                    <a:pt x="2046389" y="1074242"/>
                  </a:lnTo>
                  <a:lnTo>
                    <a:pt x="2046389" y="1079576"/>
                  </a:lnTo>
                  <a:lnTo>
                    <a:pt x="2044103" y="1079576"/>
                  </a:lnTo>
                  <a:lnTo>
                    <a:pt x="2044103" y="1081862"/>
                  </a:lnTo>
                  <a:lnTo>
                    <a:pt x="2041817" y="1081862"/>
                  </a:lnTo>
                  <a:lnTo>
                    <a:pt x="2041817" y="1086434"/>
                  </a:lnTo>
                  <a:lnTo>
                    <a:pt x="2038769" y="1086434"/>
                  </a:lnTo>
                  <a:lnTo>
                    <a:pt x="2038769" y="1091755"/>
                  </a:lnTo>
                  <a:lnTo>
                    <a:pt x="2036483" y="1091755"/>
                  </a:lnTo>
                  <a:lnTo>
                    <a:pt x="2036483" y="1098613"/>
                  </a:lnTo>
                  <a:lnTo>
                    <a:pt x="2034197" y="1098613"/>
                  </a:lnTo>
                  <a:lnTo>
                    <a:pt x="2034197" y="1106233"/>
                  </a:lnTo>
                  <a:lnTo>
                    <a:pt x="2031911" y="1106233"/>
                  </a:lnTo>
                  <a:lnTo>
                    <a:pt x="2031911" y="1120711"/>
                  </a:lnTo>
                  <a:lnTo>
                    <a:pt x="2038769" y="1120711"/>
                  </a:lnTo>
                  <a:lnTo>
                    <a:pt x="2038769" y="1106233"/>
                  </a:lnTo>
                  <a:lnTo>
                    <a:pt x="2041817" y="1106233"/>
                  </a:lnTo>
                  <a:lnTo>
                    <a:pt x="2041817" y="1098613"/>
                  </a:lnTo>
                  <a:lnTo>
                    <a:pt x="2044103" y="1098613"/>
                  </a:lnTo>
                  <a:lnTo>
                    <a:pt x="2044103" y="1094041"/>
                  </a:lnTo>
                  <a:lnTo>
                    <a:pt x="2046389" y="1094041"/>
                  </a:lnTo>
                  <a:lnTo>
                    <a:pt x="2046389" y="1088720"/>
                  </a:lnTo>
                  <a:lnTo>
                    <a:pt x="2048675" y="1086434"/>
                  </a:lnTo>
                  <a:lnTo>
                    <a:pt x="2048675" y="1084148"/>
                  </a:lnTo>
                  <a:lnTo>
                    <a:pt x="2050961" y="1084148"/>
                  </a:lnTo>
                  <a:lnTo>
                    <a:pt x="2050961" y="1079576"/>
                  </a:lnTo>
                  <a:lnTo>
                    <a:pt x="2054009" y="1079576"/>
                  </a:lnTo>
                  <a:lnTo>
                    <a:pt x="2054009" y="1076528"/>
                  </a:lnTo>
                  <a:lnTo>
                    <a:pt x="2056295" y="1076528"/>
                  </a:lnTo>
                  <a:lnTo>
                    <a:pt x="2056295" y="1071956"/>
                  </a:lnTo>
                  <a:lnTo>
                    <a:pt x="2058581" y="1071956"/>
                  </a:lnTo>
                  <a:lnTo>
                    <a:pt x="2058581" y="1069670"/>
                  </a:lnTo>
                  <a:lnTo>
                    <a:pt x="2060867" y="1069670"/>
                  </a:lnTo>
                  <a:lnTo>
                    <a:pt x="2060867" y="1064336"/>
                  </a:lnTo>
                  <a:close/>
                </a:path>
                <a:path w="2585084" h="1637029">
                  <a:moveTo>
                    <a:pt x="2066201" y="849490"/>
                  </a:moveTo>
                  <a:lnTo>
                    <a:pt x="2063153" y="849490"/>
                  </a:lnTo>
                  <a:lnTo>
                    <a:pt x="2063153" y="844918"/>
                  </a:lnTo>
                  <a:lnTo>
                    <a:pt x="2060867" y="844918"/>
                  </a:lnTo>
                  <a:lnTo>
                    <a:pt x="2060867" y="842632"/>
                  </a:lnTo>
                  <a:lnTo>
                    <a:pt x="2056295" y="842632"/>
                  </a:lnTo>
                  <a:lnTo>
                    <a:pt x="2056295" y="839584"/>
                  </a:lnTo>
                  <a:lnTo>
                    <a:pt x="2038769" y="839584"/>
                  </a:lnTo>
                  <a:lnTo>
                    <a:pt x="2038769" y="842632"/>
                  </a:lnTo>
                  <a:lnTo>
                    <a:pt x="2034197" y="842632"/>
                  </a:lnTo>
                  <a:lnTo>
                    <a:pt x="2034197" y="844918"/>
                  </a:lnTo>
                  <a:lnTo>
                    <a:pt x="2031911" y="844918"/>
                  </a:lnTo>
                  <a:lnTo>
                    <a:pt x="2031911" y="849490"/>
                  </a:lnTo>
                  <a:lnTo>
                    <a:pt x="2029625" y="849490"/>
                  </a:lnTo>
                  <a:lnTo>
                    <a:pt x="2029625" y="857110"/>
                  </a:lnTo>
                  <a:lnTo>
                    <a:pt x="2036483" y="857110"/>
                  </a:lnTo>
                  <a:lnTo>
                    <a:pt x="2036483" y="849490"/>
                  </a:lnTo>
                  <a:lnTo>
                    <a:pt x="2038769" y="849490"/>
                  </a:lnTo>
                  <a:lnTo>
                    <a:pt x="2038769" y="847204"/>
                  </a:lnTo>
                  <a:lnTo>
                    <a:pt x="2044103" y="847204"/>
                  </a:lnTo>
                  <a:lnTo>
                    <a:pt x="2044103" y="844918"/>
                  </a:lnTo>
                  <a:lnTo>
                    <a:pt x="2050961" y="844918"/>
                  </a:lnTo>
                  <a:lnTo>
                    <a:pt x="2050961" y="847204"/>
                  </a:lnTo>
                  <a:lnTo>
                    <a:pt x="2056295" y="847204"/>
                  </a:lnTo>
                  <a:lnTo>
                    <a:pt x="2056295" y="852538"/>
                  </a:lnTo>
                  <a:lnTo>
                    <a:pt x="2058581" y="852538"/>
                  </a:lnTo>
                  <a:lnTo>
                    <a:pt x="2058581" y="859396"/>
                  </a:lnTo>
                  <a:lnTo>
                    <a:pt x="2056295" y="861682"/>
                  </a:lnTo>
                  <a:lnTo>
                    <a:pt x="2056295" y="864717"/>
                  </a:lnTo>
                  <a:lnTo>
                    <a:pt x="2054009" y="864717"/>
                  </a:lnTo>
                  <a:lnTo>
                    <a:pt x="2054009" y="867003"/>
                  </a:lnTo>
                  <a:lnTo>
                    <a:pt x="2050961" y="867003"/>
                  </a:lnTo>
                  <a:lnTo>
                    <a:pt x="2050961" y="869289"/>
                  </a:lnTo>
                  <a:lnTo>
                    <a:pt x="2048675" y="869289"/>
                  </a:lnTo>
                  <a:lnTo>
                    <a:pt x="2048675" y="871575"/>
                  </a:lnTo>
                  <a:lnTo>
                    <a:pt x="2046389" y="871575"/>
                  </a:lnTo>
                  <a:lnTo>
                    <a:pt x="2046389" y="873861"/>
                  </a:lnTo>
                  <a:lnTo>
                    <a:pt x="2044103" y="873861"/>
                  </a:lnTo>
                  <a:lnTo>
                    <a:pt x="2044103" y="876909"/>
                  </a:lnTo>
                  <a:lnTo>
                    <a:pt x="2041817" y="876909"/>
                  </a:lnTo>
                  <a:lnTo>
                    <a:pt x="2041817" y="879195"/>
                  </a:lnTo>
                  <a:lnTo>
                    <a:pt x="2038769" y="879195"/>
                  </a:lnTo>
                  <a:lnTo>
                    <a:pt x="2038769" y="881481"/>
                  </a:lnTo>
                  <a:lnTo>
                    <a:pt x="2036483" y="881481"/>
                  </a:lnTo>
                  <a:lnTo>
                    <a:pt x="2036483" y="883767"/>
                  </a:lnTo>
                  <a:lnTo>
                    <a:pt x="2034197" y="883767"/>
                  </a:lnTo>
                  <a:lnTo>
                    <a:pt x="2034197" y="886053"/>
                  </a:lnTo>
                  <a:lnTo>
                    <a:pt x="2031911" y="886053"/>
                  </a:lnTo>
                  <a:lnTo>
                    <a:pt x="2031911" y="889101"/>
                  </a:lnTo>
                  <a:lnTo>
                    <a:pt x="2029625" y="889101"/>
                  </a:lnTo>
                  <a:lnTo>
                    <a:pt x="2029625" y="893673"/>
                  </a:lnTo>
                  <a:lnTo>
                    <a:pt x="2026577" y="893673"/>
                  </a:lnTo>
                  <a:lnTo>
                    <a:pt x="2026577" y="898245"/>
                  </a:lnTo>
                  <a:lnTo>
                    <a:pt x="2066201" y="898245"/>
                  </a:lnTo>
                  <a:lnTo>
                    <a:pt x="2066201" y="891387"/>
                  </a:lnTo>
                  <a:lnTo>
                    <a:pt x="2038769" y="891387"/>
                  </a:lnTo>
                  <a:lnTo>
                    <a:pt x="2038769" y="889101"/>
                  </a:lnTo>
                  <a:lnTo>
                    <a:pt x="2041817" y="889101"/>
                  </a:lnTo>
                  <a:lnTo>
                    <a:pt x="2041817" y="886053"/>
                  </a:lnTo>
                  <a:lnTo>
                    <a:pt x="2044103" y="886053"/>
                  </a:lnTo>
                  <a:lnTo>
                    <a:pt x="2044103" y="883767"/>
                  </a:lnTo>
                  <a:lnTo>
                    <a:pt x="2046389" y="883767"/>
                  </a:lnTo>
                  <a:lnTo>
                    <a:pt x="2046389" y="881481"/>
                  </a:lnTo>
                  <a:lnTo>
                    <a:pt x="2048675" y="881481"/>
                  </a:lnTo>
                  <a:lnTo>
                    <a:pt x="2048675" y="879195"/>
                  </a:lnTo>
                  <a:lnTo>
                    <a:pt x="2050961" y="879195"/>
                  </a:lnTo>
                  <a:lnTo>
                    <a:pt x="2050961" y="876909"/>
                  </a:lnTo>
                  <a:lnTo>
                    <a:pt x="2054009" y="876909"/>
                  </a:lnTo>
                  <a:lnTo>
                    <a:pt x="2054009" y="873861"/>
                  </a:lnTo>
                  <a:lnTo>
                    <a:pt x="2056295" y="873861"/>
                  </a:lnTo>
                  <a:lnTo>
                    <a:pt x="2056295" y="871575"/>
                  </a:lnTo>
                  <a:lnTo>
                    <a:pt x="2058581" y="871575"/>
                  </a:lnTo>
                  <a:lnTo>
                    <a:pt x="2058581" y="869289"/>
                  </a:lnTo>
                  <a:lnTo>
                    <a:pt x="2060867" y="869289"/>
                  </a:lnTo>
                  <a:lnTo>
                    <a:pt x="2060867" y="867003"/>
                  </a:lnTo>
                  <a:lnTo>
                    <a:pt x="2063153" y="867003"/>
                  </a:lnTo>
                  <a:lnTo>
                    <a:pt x="2063153" y="861682"/>
                  </a:lnTo>
                  <a:lnTo>
                    <a:pt x="2066201" y="861682"/>
                  </a:lnTo>
                  <a:lnTo>
                    <a:pt x="2066201" y="849490"/>
                  </a:lnTo>
                  <a:close/>
                </a:path>
                <a:path w="2585084" h="1637029">
                  <a:moveTo>
                    <a:pt x="2095144" y="1162621"/>
                  </a:moveTo>
                  <a:lnTo>
                    <a:pt x="2092858" y="1162621"/>
                  </a:lnTo>
                  <a:lnTo>
                    <a:pt x="2092858" y="1159573"/>
                  </a:lnTo>
                  <a:lnTo>
                    <a:pt x="2090572" y="1159573"/>
                  </a:lnTo>
                  <a:lnTo>
                    <a:pt x="2090572" y="1157287"/>
                  </a:lnTo>
                  <a:lnTo>
                    <a:pt x="2087524" y="1157287"/>
                  </a:lnTo>
                  <a:lnTo>
                    <a:pt x="2087524" y="1155001"/>
                  </a:lnTo>
                  <a:lnTo>
                    <a:pt x="2068487" y="1155001"/>
                  </a:lnTo>
                  <a:lnTo>
                    <a:pt x="2068487" y="1157287"/>
                  </a:lnTo>
                  <a:lnTo>
                    <a:pt x="2063153" y="1157287"/>
                  </a:lnTo>
                  <a:lnTo>
                    <a:pt x="2063153" y="1159573"/>
                  </a:lnTo>
                  <a:lnTo>
                    <a:pt x="2060867" y="1159573"/>
                  </a:lnTo>
                  <a:lnTo>
                    <a:pt x="2060867" y="1164907"/>
                  </a:lnTo>
                  <a:lnTo>
                    <a:pt x="2058581" y="1164907"/>
                  </a:lnTo>
                  <a:lnTo>
                    <a:pt x="2058581" y="1171752"/>
                  </a:lnTo>
                  <a:lnTo>
                    <a:pt x="2066201" y="1171752"/>
                  </a:lnTo>
                  <a:lnTo>
                    <a:pt x="2066201" y="1164907"/>
                  </a:lnTo>
                  <a:lnTo>
                    <a:pt x="2068487" y="1164907"/>
                  </a:lnTo>
                  <a:lnTo>
                    <a:pt x="2068487" y="1162621"/>
                  </a:lnTo>
                  <a:lnTo>
                    <a:pt x="2070760" y="1162621"/>
                  </a:lnTo>
                  <a:lnTo>
                    <a:pt x="2070760" y="1159573"/>
                  </a:lnTo>
                  <a:lnTo>
                    <a:pt x="2082952" y="1159573"/>
                  </a:lnTo>
                  <a:lnTo>
                    <a:pt x="2082952" y="1162621"/>
                  </a:lnTo>
                  <a:lnTo>
                    <a:pt x="2085238" y="1162621"/>
                  </a:lnTo>
                  <a:lnTo>
                    <a:pt x="2085238" y="1164907"/>
                  </a:lnTo>
                  <a:lnTo>
                    <a:pt x="2087524" y="1164907"/>
                  </a:lnTo>
                  <a:lnTo>
                    <a:pt x="2087524" y="1177086"/>
                  </a:lnTo>
                  <a:lnTo>
                    <a:pt x="2085238" y="1177086"/>
                  </a:lnTo>
                  <a:lnTo>
                    <a:pt x="2085238" y="1179372"/>
                  </a:lnTo>
                  <a:lnTo>
                    <a:pt x="2082952" y="1179372"/>
                  </a:lnTo>
                  <a:lnTo>
                    <a:pt x="2082952" y="1181658"/>
                  </a:lnTo>
                  <a:lnTo>
                    <a:pt x="2080666" y="1181658"/>
                  </a:lnTo>
                  <a:lnTo>
                    <a:pt x="2080666" y="1183944"/>
                  </a:lnTo>
                  <a:lnTo>
                    <a:pt x="2078380" y="1183944"/>
                  </a:lnTo>
                  <a:lnTo>
                    <a:pt x="2078380" y="1186992"/>
                  </a:lnTo>
                  <a:lnTo>
                    <a:pt x="2075332" y="1186992"/>
                  </a:lnTo>
                  <a:lnTo>
                    <a:pt x="2075332" y="1189278"/>
                  </a:lnTo>
                  <a:lnTo>
                    <a:pt x="2073059" y="1189278"/>
                  </a:lnTo>
                  <a:lnTo>
                    <a:pt x="2073059" y="1191564"/>
                  </a:lnTo>
                  <a:lnTo>
                    <a:pt x="2070760" y="1191564"/>
                  </a:lnTo>
                  <a:lnTo>
                    <a:pt x="2070760" y="1193850"/>
                  </a:lnTo>
                  <a:lnTo>
                    <a:pt x="2068487" y="1193850"/>
                  </a:lnTo>
                  <a:lnTo>
                    <a:pt x="2063153" y="1199184"/>
                  </a:lnTo>
                  <a:lnTo>
                    <a:pt x="2063153" y="1201470"/>
                  </a:lnTo>
                  <a:lnTo>
                    <a:pt x="2060867" y="1201470"/>
                  </a:lnTo>
                  <a:lnTo>
                    <a:pt x="2060867" y="1203756"/>
                  </a:lnTo>
                  <a:lnTo>
                    <a:pt x="2058581" y="1203756"/>
                  </a:lnTo>
                  <a:lnTo>
                    <a:pt x="2058581" y="1211376"/>
                  </a:lnTo>
                  <a:lnTo>
                    <a:pt x="2056295" y="1211376"/>
                  </a:lnTo>
                  <a:lnTo>
                    <a:pt x="2056295" y="1213662"/>
                  </a:lnTo>
                  <a:lnTo>
                    <a:pt x="2095144" y="1213662"/>
                  </a:lnTo>
                  <a:lnTo>
                    <a:pt x="2095144" y="1206042"/>
                  </a:lnTo>
                  <a:lnTo>
                    <a:pt x="2068487" y="1206042"/>
                  </a:lnTo>
                  <a:lnTo>
                    <a:pt x="2068487" y="1201470"/>
                  </a:lnTo>
                  <a:lnTo>
                    <a:pt x="2070760" y="1201470"/>
                  </a:lnTo>
                  <a:lnTo>
                    <a:pt x="2070760" y="1199184"/>
                  </a:lnTo>
                  <a:lnTo>
                    <a:pt x="2075332" y="1199184"/>
                  </a:lnTo>
                  <a:lnTo>
                    <a:pt x="2075332" y="1196136"/>
                  </a:lnTo>
                  <a:lnTo>
                    <a:pt x="2078380" y="1196136"/>
                  </a:lnTo>
                  <a:lnTo>
                    <a:pt x="2078380" y="1193850"/>
                  </a:lnTo>
                  <a:lnTo>
                    <a:pt x="2080666" y="1193850"/>
                  </a:lnTo>
                  <a:lnTo>
                    <a:pt x="2080666" y="1191564"/>
                  </a:lnTo>
                  <a:lnTo>
                    <a:pt x="2082952" y="1191564"/>
                  </a:lnTo>
                  <a:lnTo>
                    <a:pt x="2082952" y="1189278"/>
                  </a:lnTo>
                  <a:lnTo>
                    <a:pt x="2085238" y="1189278"/>
                  </a:lnTo>
                  <a:lnTo>
                    <a:pt x="2085238" y="1186992"/>
                  </a:lnTo>
                  <a:lnTo>
                    <a:pt x="2087524" y="1186992"/>
                  </a:lnTo>
                  <a:lnTo>
                    <a:pt x="2087524" y="1183944"/>
                  </a:lnTo>
                  <a:lnTo>
                    <a:pt x="2090572" y="1183944"/>
                  </a:lnTo>
                  <a:lnTo>
                    <a:pt x="2090572" y="1181658"/>
                  </a:lnTo>
                  <a:lnTo>
                    <a:pt x="2092858" y="1181658"/>
                  </a:lnTo>
                  <a:lnTo>
                    <a:pt x="2092858" y="1177086"/>
                  </a:lnTo>
                  <a:lnTo>
                    <a:pt x="2095144" y="1177086"/>
                  </a:lnTo>
                  <a:lnTo>
                    <a:pt x="2095144" y="1162621"/>
                  </a:lnTo>
                  <a:close/>
                </a:path>
                <a:path w="2585084" h="1637029">
                  <a:moveTo>
                    <a:pt x="2105050" y="1100899"/>
                  </a:moveTo>
                  <a:lnTo>
                    <a:pt x="2097430" y="1100899"/>
                  </a:lnTo>
                  <a:lnTo>
                    <a:pt x="2097430" y="1074242"/>
                  </a:lnTo>
                  <a:lnTo>
                    <a:pt x="2097430" y="1062050"/>
                  </a:lnTo>
                  <a:lnTo>
                    <a:pt x="2090572" y="1062050"/>
                  </a:lnTo>
                  <a:lnTo>
                    <a:pt x="2090572" y="1074242"/>
                  </a:lnTo>
                  <a:lnTo>
                    <a:pt x="2090572" y="1100899"/>
                  </a:lnTo>
                  <a:lnTo>
                    <a:pt x="2070760" y="1100899"/>
                  </a:lnTo>
                  <a:lnTo>
                    <a:pt x="2090572" y="1074242"/>
                  </a:lnTo>
                  <a:lnTo>
                    <a:pt x="2090572" y="1062050"/>
                  </a:lnTo>
                  <a:lnTo>
                    <a:pt x="2066201" y="1100899"/>
                  </a:lnTo>
                  <a:lnTo>
                    <a:pt x="2066201" y="1108519"/>
                  </a:lnTo>
                  <a:lnTo>
                    <a:pt x="2090572" y="1108519"/>
                  </a:lnTo>
                  <a:lnTo>
                    <a:pt x="2090572" y="1120711"/>
                  </a:lnTo>
                  <a:lnTo>
                    <a:pt x="2097430" y="1120711"/>
                  </a:lnTo>
                  <a:lnTo>
                    <a:pt x="2097430" y="1108519"/>
                  </a:lnTo>
                  <a:lnTo>
                    <a:pt x="2105050" y="1108519"/>
                  </a:lnTo>
                  <a:lnTo>
                    <a:pt x="2105050" y="1100899"/>
                  </a:lnTo>
                  <a:close/>
                </a:path>
                <a:path w="2585084" h="1637029">
                  <a:moveTo>
                    <a:pt x="2134006" y="1096327"/>
                  </a:moveTo>
                  <a:lnTo>
                    <a:pt x="2111908" y="1096327"/>
                  </a:lnTo>
                  <a:lnTo>
                    <a:pt x="2111908" y="1103960"/>
                  </a:lnTo>
                  <a:lnTo>
                    <a:pt x="2134006" y="1103960"/>
                  </a:lnTo>
                  <a:lnTo>
                    <a:pt x="2134006" y="1096327"/>
                  </a:lnTo>
                  <a:close/>
                </a:path>
                <a:path w="2585084" h="1637029">
                  <a:moveTo>
                    <a:pt x="2370188" y="1157287"/>
                  </a:moveTo>
                  <a:lnTo>
                    <a:pt x="2367902" y="1157287"/>
                  </a:lnTo>
                  <a:lnTo>
                    <a:pt x="2367902" y="1150429"/>
                  </a:lnTo>
                  <a:lnTo>
                    <a:pt x="2365616" y="1150429"/>
                  </a:lnTo>
                  <a:lnTo>
                    <a:pt x="2365616" y="1147381"/>
                  </a:lnTo>
                  <a:lnTo>
                    <a:pt x="2363330" y="1147381"/>
                  </a:lnTo>
                  <a:lnTo>
                    <a:pt x="2363330" y="1157287"/>
                  </a:lnTo>
                  <a:lnTo>
                    <a:pt x="2363330" y="1162621"/>
                  </a:lnTo>
                  <a:lnTo>
                    <a:pt x="2360282" y="1162621"/>
                  </a:lnTo>
                  <a:lnTo>
                    <a:pt x="2360282" y="1167193"/>
                  </a:lnTo>
                  <a:lnTo>
                    <a:pt x="2357996" y="1167193"/>
                  </a:lnTo>
                  <a:lnTo>
                    <a:pt x="2357996" y="1169466"/>
                  </a:lnTo>
                  <a:lnTo>
                    <a:pt x="2355710" y="1169466"/>
                  </a:lnTo>
                  <a:lnTo>
                    <a:pt x="2355710" y="1171752"/>
                  </a:lnTo>
                  <a:lnTo>
                    <a:pt x="2345804" y="1171752"/>
                  </a:lnTo>
                  <a:lnTo>
                    <a:pt x="2345804" y="1169466"/>
                  </a:lnTo>
                  <a:lnTo>
                    <a:pt x="2341232" y="1169466"/>
                  </a:lnTo>
                  <a:lnTo>
                    <a:pt x="2341232" y="1167193"/>
                  </a:lnTo>
                  <a:lnTo>
                    <a:pt x="2338946" y="1167193"/>
                  </a:lnTo>
                  <a:lnTo>
                    <a:pt x="2338946" y="1155001"/>
                  </a:lnTo>
                  <a:lnTo>
                    <a:pt x="2341232" y="1155001"/>
                  </a:lnTo>
                  <a:lnTo>
                    <a:pt x="2341232" y="1150429"/>
                  </a:lnTo>
                  <a:lnTo>
                    <a:pt x="2345804" y="1150429"/>
                  </a:lnTo>
                  <a:lnTo>
                    <a:pt x="2345804" y="1147381"/>
                  </a:lnTo>
                  <a:lnTo>
                    <a:pt x="2353424" y="1147381"/>
                  </a:lnTo>
                  <a:lnTo>
                    <a:pt x="2353424" y="1150429"/>
                  </a:lnTo>
                  <a:lnTo>
                    <a:pt x="2357996" y="1150429"/>
                  </a:lnTo>
                  <a:lnTo>
                    <a:pt x="2357996" y="1152715"/>
                  </a:lnTo>
                  <a:lnTo>
                    <a:pt x="2360282" y="1152715"/>
                  </a:lnTo>
                  <a:lnTo>
                    <a:pt x="2360282" y="1157287"/>
                  </a:lnTo>
                  <a:lnTo>
                    <a:pt x="2363330" y="1157287"/>
                  </a:lnTo>
                  <a:lnTo>
                    <a:pt x="2363330" y="1147381"/>
                  </a:lnTo>
                  <a:lnTo>
                    <a:pt x="2360282" y="1147381"/>
                  </a:lnTo>
                  <a:lnTo>
                    <a:pt x="2360282" y="1142809"/>
                  </a:lnTo>
                  <a:lnTo>
                    <a:pt x="2363330" y="1142809"/>
                  </a:lnTo>
                  <a:lnTo>
                    <a:pt x="2363330" y="1140523"/>
                  </a:lnTo>
                  <a:lnTo>
                    <a:pt x="2365616" y="1140523"/>
                  </a:lnTo>
                  <a:lnTo>
                    <a:pt x="2365616" y="1135189"/>
                  </a:lnTo>
                  <a:lnTo>
                    <a:pt x="2367902" y="1135189"/>
                  </a:lnTo>
                  <a:lnTo>
                    <a:pt x="2367902" y="1130617"/>
                  </a:lnTo>
                  <a:lnTo>
                    <a:pt x="2365616" y="1130617"/>
                  </a:lnTo>
                  <a:lnTo>
                    <a:pt x="2365616" y="1126045"/>
                  </a:lnTo>
                  <a:lnTo>
                    <a:pt x="2363330" y="1126045"/>
                  </a:lnTo>
                  <a:lnTo>
                    <a:pt x="2363330" y="1122997"/>
                  </a:lnTo>
                  <a:lnTo>
                    <a:pt x="2360282" y="1122997"/>
                  </a:lnTo>
                  <a:lnTo>
                    <a:pt x="2360282" y="1130617"/>
                  </a:lnTo>
                  <a:lnTo>
                    <a:pt x="2360282" y="1135189"/>
                  </a:lnTo>
                  <a:lnTo>
                    <a:pt x="2357996" y="1135189"/>
                  </a:lnTo>
                  <a:lnTo>
                    <a:pt x="2357996" y="1140523"/>
                  </a:lnTo>
                  <a:lnTo>
                    <a:pt x="2355710" y="1140523"/>
                  </a:lnTo>
                  <a:lnTo>
                    <a:pt x="2355710" y="1142809"/>
                  </a:lnTo>
                  <a:lnTo>
                    <a:pt x="2345804" y="1142809"/>
                  </a:lnTo>
                  <a:lnTo>
                    <a:pt x="2345804" y="1140523"/>
                  </a:lnTo>
                  <a:lnTo>
                    <a:pt x="2343518" y="1140523"/>
                  </a:lnTo>
                  <a:lnTo>
                    <a:pt x="2343518" y="1138237"/>
                  </a:lnTo>
                  <a:lnTo>
                    <a:pt x="2341232" y="1138237"/>
                  </a:lnTo>
                  <a:lnTo>
                    <a:pt x="2341232" y="1128331"/>
                  </a:lnTo>
                  <a:lnTo>
                    <a:pt x="2343518" y="1128331"/>
                  </a:lnTo>
                  <a:lnTo>
                    <a:pt x="2343518" y="1126045"/>
                  </a:lnTo>
                  <a:lnTo>
                    <a:pt x="2348090" y="1126045"/>
                  </a:lnTo>
                  <a:lnTo>
                    <a:pt x="2348090" y="1122997"/>
                  </a:lnTo>
                  <a:lnTo>
                    <a:pt x="2353424" y="1122997"/>
                  </a:lnTo>
                  <a:lnTo>
                    <a:pt x="2353424" y="1126045"/>
                  </a:lnTo>
                  <a:lnTo>
                    <a:pt x="2355710" y="1126045"/>
                  </a:lnTo>
                  <a:lnTo>
                    <a:pt x="2357996" y="1128331"/>
                  </a:lnTo>
                  <a:lnTo>
                    <a:pt x="2357996" y="1130617"/>
                  </a:lnTo>
                  <a:lnTo>
                    <a:pt x="2360282" y="1130617"/>
                  </a:lnTo>
                  <a:lnTo>
                    <a:pt x="2360282" y="1122997"/>
                  </a:lnTo>
                  <a:lnTo>
                    <a:pt x="2360282" y="1120711"/>
                  </a:lnTo>
                  <a:lnTo>
                    <a:pt x="2357996" y="1120711"/>
                  </a:lnTo>
                  <a:lnTo>
                    <a:pt x="2357996" y="1118425"/>
                  </a:lnTo>
                  <a:lnTo>
                    <a:pt x="2343518" y="1118425"/>
                  </a:lnTo>
                  <a:lnTo>
                    <a:pt x="2343518" y="1120711"/>
                  </a:lnTo>
                  <a:lnTo>
                    <a:pt x="2338946" y="1120711"/>
                  </a:lnTo>
                  <a:lnTo>
                    <a:pt x="2338946" y="1122997"/>
                  </a:lnTo>
                  <a:lnTo>
                    <a:pt x="2335898" y="1122997"/>
                  </a:lnTo>
                  <a:lnTo>
                    <a:pt x="2335898" y="1126045"/>
                  </a:lnTo>
                  <a:lnTo>
                    <a:pt x="2333612" y="1126045"/>
                  </a:lnTo>
                  <a:lnTo>
                    <a:pt x="2333612" y="1140523"/>
                  </a:lnTo>
                  <a:lnTo>
                    <a:pt x="2335898" y="1140523"/>
                  </a:lnTo>
                  <a:lnTo>
                    <a:pt x="2335898" y="1142809"/>
                  </a:lnTo>
                  <a:lnTo>
                    <a:pt x="2338946" y="1142809"/>
                  </a:lnTo>
                  <a:lnTo>
                    <a:pt x="2338946" y="1147381"/>
                  </a:lnTo>
                  <a:lnTo>
                    <a:pt x="2335898" y="1147381"/>
                  </a:lnTo>
                  <a:lnTo>
                    <a:pt x="2335898" y="1150429"/>
                  </a:lnTo>
                  <a:lnTo>
                    <a:pt x="2333612" y="1150429"/>
                  </a:lnTo>
                  <a:lnTo>
                    <a:pt x="2333612" y="1152715"/>
                  </a:lnTo>
                  <a:lnTo>
                    <a:pt x="2331326" y="1152715"/>
                  </a:lnTo>
                  <a:lnTo>
                    <a:pt x="2331326" y="1167193"/>
                  </a:lnTo>
                  <a:lnTo>
                    <a:pt x="2333612" y="1167193"/>
                  </a:lnTo>
                  <a:lnTo>
                    <a:pt x="2333612" y="1171752"/>
                  </a:lnTo>
                  <a:lnTo>
                    <a:pt x="2335898" y="1171752"/>
                  </a:lnTo>
                  <a:lnTo>
                    <a:pt x="2335898" y="1174800"/>
                  </a:lnTo>
                  <a:lnTo>
                    <a:pt x="2341232" y="1174800"/>
                  </a:lnTo>
                  <a:lnTo>
                    <a:pt x="2341232" y="1177086"/>
                  </a:lnTo>
                  <a:lnTo>
                    <a:pt x="2360282" y="1177086"/>
                  </a:lnTo>
                  <a:lnTo>
                    <a:pt x="2360282" y="1174800"/>
                  </a:lnTo>
                  <a:lnTo>
                    <a:pt x="2363330" y="1174800"/>
                  </a:lnTo>
                  <a:lnTo>
                    <a:pt x="2363330" y="1171752"/>
                  </a:lnTo>
                  <a:lnTo>
                    <a:pt x="2365616" y="1171752"/>
                  </a:lnTo>
                  <a:lnTo>
                    <a:pt x="2365616" y="1169466"/>
                  </a:lnTo>
                  <a:lnTo>
                    <a:pt x="2367902" y="1169466"/>
                  </a:lnTo>
                  <a:lnTo>
                    <a:pt x="2367902" y="1162621"/>
                  </a:lnTo>
                  <a:lnTo>
                    <a:pt x="2370188" y="1162621"/>
                  </a:lnTo>
                  <a:lnTo>
                    <a:pt x="2370188" y="1157287"/>
                  </a:lnTo>
                  <a:close/>
                </a:path>
                <a:path w="2585084" h="1637029">
                  <a:moveTo>
                    <a:pt x="2414371" y="1130617"/>
                  </a:moveTo>
                  <a:lnTo>
                    <a:pt x="2412085" y="1130617"/>
                  </a:lnTo>
                  <a:lnTo>
                    <a:pt x="2412085" y="1126045"/>
                  </a:lnTo>
                  <a:lnTo>
                    <a:pt x="2409037" y="1126045"/>
                  </a:lnTo>
                  <a:lnTo>
                    <a:pt x="2409037" y="1122997"/>
                  </a:lnTo>
                  <a:lnTo>
                    <a:pt x="2406751" y="1122997"/>
                  </a:lnTo>
                  <a:lnTo>
                    <a:pt x="2406751" y="1120711"/>
                  </a:lnTo>
                  <a:lnTo>
                    <a:pt x="2404465" y="1120711"/>
                  </a:lnTo>
                  <a:lnTo>
                    <a:pt x="2404465" y="1118425"/>
                  </a:lnTo>
                  <a:lnTo>
                    <a:pt x="2389987" y="1118425"/>
                  </a:lnTo>
                  <a:lnTo>
                    <a:pt x="2389987" y="1120711"/>
                  </a:lnTo>
                  <a:lnTo>
                    <a:pt x="2384653" y="1120711"/>
                  </a:lnTo>
                  <a:lnTo>
                    <a:pt x="2384653" y="1122997"/>
                  </a:lnTo>
                  <a:lnTo>
                    <a:pt x="2382367" y="1122997"/>
                  </a:lnTo>
                  <a:lnTo>
                    <a:pt x="2382367" y="1126045"/>
                  </a:lnTo>
                  <a:lnTo>
                    <a:pt x="2380081" y="1126045"/>
                  </a:lnTo>
                  <a:lnTo>
                    <a:pt x="2380081" y="1130617"/>
                  </a:lnTo>
                  <a:lnTo>
                    <a:pt x="2377795" y="1130617"/>
                  </a:lnTo>
                  <a:lnTo>
                    <a:pt x="2377795" y="1140523"/>
                  </a:lnTo>
                  <a:lnTo>
                    <a:pt x="2375509" y="1142809"/>
                  </a:lnTo>
                  <a:lnTo>
                    <a:pt x="2375509" y="1157287"/>
                  </a:lnTo>
                  <a:lnTo>
                    <a:pt x="2377795" y="1157287"/>
                  </a:lnTo>
                  <a:lnTo>
                    <a:pt x="2377795" y="1167193"/>
                  </a:lnTo>
                  <a:lnTo>
                    <a:pt x="2380081" y="1167193"/>
                  </a:lnTo>
                  <a:lnTo>
                    <a:pt x="2380081" y="1169466"/>
                  </a:lnTo>
                  <a:lnTo>
                    <a:pt x="2382367" y="1171752"/>
                  </a:lnTo>
                  <a:lnTo>
                    <a:pt x="2384653" y="1174800"/>
                  </a:lnTo>
                  <a:lnTo>
                    <a:pt x="2387701" y="1174800"/>
                  </a:lnTo>
                  <a:lnTo>
                    <a:pt x="2387701" y="1177086"/>
                  </a:lnTo>
                  <a:lnTo>
                    <a:pt x="2404465" y="1177086"/>
                  </a:lnTo>
                  <a:lnTo>
                    <a:pt x="2404465" y="1174800"/>
                  </a:lnTo>
                  <a:lnTo>
                    <a:pt x="2409037" y="1174800"/>
                  </a:lnTo>
                  <a:lnTo>
                    <a:pt x="2409037" y="1171752"/>
                  </a:lnTo>
                  <a:lnTo>
                    <a:pt x="2409037" y="1169466"/>
                  </a:lnTo>
                  <a:lnTo>
                    <a:pt x="2412085" y="1169466"/>
                  </a:lnTo>
                  <a:lnTo>
                    <a:pt x="2412085" y="1167193"/>
                  </a:lnTo>
                  <a:lnTo>
                    <a:pt x="2414371" y="1164907"/>
                  </a:lnTo>
                  <a:lnTo>
                    <a:pt x="2414371" y="1150429"/>
                  </a:lnTo>
                  <a:lnTo>
                    <a:pt x="2412085" y="1150429"/>
                  </a:lnTo>
                  <a:lnTo>
                    <a:pt x="2412085" y="1145095"/>
                  </a:lnTo>
                  <a:lnTo>
                    <a:pt x="2409037" y="1145095"/>
                  </a:lnTo>
                  <a:lnTo>
                    <a:pt x="2409037" y="1142809"/>
                  </a:lnTo>
                  <a:lnTo>
                    <a:pt x="2406751" y="1142809"/>
                  </a:lnTo>
                  <a:lnTo>
                    <a:pt x="2406751" y="1152715"/>
                  </a:lnTo>
                  <a:lnTo>
                    <a:pt x="2406751" y="1164907"/>
                  </a:lnTo>
                  <a:lnTo>
                    <a:pt x="2404465" y="1164907"/>
                  </a:lnTo>
                  <a:lnTo>
                    <a:pt x="2404465" y="1169466"/>
                  </a:lnTo>
                  <a:lnTo>
                    <a:pt x="2399893" y="1169466"/>
                  </a:lnTo>
                  <a:lnTo>
                    <a:pt x="2399893" y="1171752"/>
                  </a:lnTo>
                  <a:lnTo>
                    <a:pt x="2392273" y="1171752"/>
                  </a:lnTo>
                  <a:lnTo>
                    <a:pt x="2392273" y="1169466"/>
                  </a:lnTo>
                  <a:lnTo>
                    <a:pt x="2387701" y="1169466"/>
                  </a:lnTo>
                  <a:lnTo>
                    <a:pt x="2387701" y="1167193"/>
                  </a:lnTo>
                  <a:lnTo>
                    <a:pt x="2384653" y="1164907"/>
                  </a:lnTo>
                  <a:lnTo>
                    <a:pt x="2384653" y="1150429"/>
                  </a:lnTo>
                  <a:lnTo>
                    <a:pt x="2387701" y="1150429"/>
                  </a:lnTo>
                  <a:lnTo>
                    <a:pt x="2387701" y="1147381"/>
                  </a:lnTo>
                  <a:lnTo>
                    <a:pt x="2389987" y="1147381"/>
                  </a:lnTo>
                  <a:lnTo>
                    <a:pt x="2389987" y="1145095"/>
                  </a:lnTo>
                  <a:lnTo>
                    <a:pt x="2399893" y="1145095"/>
                  </a:lnTo>
                  <a:lnTo>
                    <a:pt x="2399893" y="1147381"/>
                  </a:lnTo>
                  <a:lnTo>
                    <a:pt x="2404465" y="1147381"/>
                  </a:lnTo>
                  <a:lnTo>
                    <a:pt x="2404465" y="1152715"/>
                  </a:lnTo>
                  <a:lnTo>
                    <a:pt x="2406751" y="1152715"/>
                  </a:lnTo>
                  <a:lnTo>
                    <a:pt x="2406751" y="1142809"/>
                  </a:lnTo>
                  <a:lnTo>
                    <a:pt x="2406751" y="1140523"/>
                  </a:lnTo>
                  <a:lnTo>
                    <a:pt x="2399893" y="1140523"/>
                  </a:lnTo>
                  <a:lnTo>
                    <a:pt x="2399893" y="1138237"/>
                  </a:lnTo>
                  <a:lnTo>
                    <a:pt x="2394559" y="1138237"/>
                  </a:lnTo>
                  <a:lnTo>
                    <a:pt x="2394559" y="1140523"/>
                  </a:lnTo>
                  <a:lnTo>
                    <a:pt x="2387701" y="1140523"/>
                  </a:lnTo>
                  <a:lnTo>
                    <a:pt x="2387701" y="1142809"/>
                  </a:lnTo>
                  <a:lnTo>
                    <a:pt x="2384653" y="1142809"/>
                  </a:lnTo>
                  <a:lnTo>
                    <a:pt x="2384653" y="1145095"/>
                  </a:lnTo>
                  <a:lnTo>
                    <a:pt x="2382367" y="1145095"/>
                  </a:lnTo>
                  <a:lnTo>
                    <a:pt x="2382367" y="1138237"/>
                  </a:lnTo>
                  <a:lnTo>
                    <a:pt x="2384653" y="1138237"/>
                  </a:lnTo>
                  <a:lnTo>
                    <a:pt x="2384653" y="1130617"/>
                  </a:lnTo>
                  <a:lnTo>
                    <a:pt x="2387701" y="1130617"/>
                  </a:lnTo>
                  <a:lnTo>
                    <a:pt x="2387701" y="1128331"/>
                  </a:lnTo>
                  <a:lnTo>
                    <a:pt x="2389987" y="1128331"/>
                  </a:lnTo>
                  <a:lnTo>
                    <a:pt x="2389987" y="1126045"/>
                  </a:lnTo>
                  <a:lnTo>
                    <a:pt x="2394559" y="1126045"/>
                  </a:lnTo>
                  <a:lnTo>
                    <a:pt x="2394559" y="1122997"/>
                  </a:lnTo>
                  <a:lnTo>
                    <a:pt x="2399893" y="1122997"/>
                  </a:lnTo>
                  <a:lnTo>
                    <a:pt x="2399893" y="1126045"/>
                  </a:lnTo>
                  <a:lnTo>
                    <a:pt x="2402179" y="1126045"/>
                  </a:lnTo>
                  <a:lnTo>
                    <a:pt x="2404465" y="1128331"/>
                  </a:lnTo>
                  <a:lnTo>
                    <a:pt x="2404465" y="1130617"/>
                  </a:lnTo>
                  <a:lnTo>
                    <a:pt x="2406751" y="1130617"/>
                  </a:lnTo>
                  <a:lnTo>
                    <a:pt x="2406751" y="1132903"/>
                  </a:lnTo>
                  <a:lnTo>
                    <a:pt x="2414371" y="1132903"/>
                  </a:lnTo>
                  <a:lnTo>
                    <a:pt x="2414371" y="1130617"/>
                  </a:lnTo>
                  <a:close/>
                </a:path>
                <a:path w="2585084" h="1637029">
                  <a:moveTo>
                    <a:pt x="2538552" y="852538"/>
                  </a:moveTo>
                  <a:lnTo>
                    <a:pt x="2536266" y="852538"/>
                  </a:lnTo>
                  <a:lnTo>
                    <a:pt x="2536266" y="849490"/>
                  </a:lnTo>
                  <a:lnTo>
                    <a:pt x="2533218" y="849490"/>
                  </a:lnTo>
                  <a:lnTo>
                    <a:pt x="2533218" y="847204"/>
                  </a:lnTo>
                  <a:lnTo>
                    <a:pt x="2530932" y="847204"/>
                  </a:lnTo>
                  <a:lnTo>
                    <a:pt x="2530932" y="854824"/>
                  </a:lnTo>
                  <a:lnTo>
                    <a:pt x="2530932" y="867003"/>
                  </a:lnTo>
                  <a:lnTo>
                    <a:pt x="2528659" y="867003"/>
                  </a:lnTo>
                  <a:lnTo>
                    <a:pt x="2528659" y="869289"/>
                  </a:lnTo>
                  <a:lnTo>
                    <a:pt x="2526360" y="869289"/>
                  </a:lnTo>
                  <a:lnTo>
                    <a:pt x="2526360" y="871575"/>
                  </a:lnTo>
                  <a:lnTo>
                    <a:pt x="2514181" y="871575"/>
                  </a:lnTo>
                  <a:lnTo>
                    <a:pt x="2514181" y="869289"/>
                  </a:lnTo>
                  <a:lnTo>
                    <a:pt x="2511895" y="869289"/>
                  </a:lnTo>
                  <a:lnTo>
                    <a:pt x="2511895" y="867003"/>
                  </a:lnTo>
                  <a:lnTo>
                    <a:pt x="2508847" y="867003"/>
                  </a:lnTo>
                  <a:lnTo>
                    <a:pt x="2508847" y="852538"/>
                  </a:lnTo>
                  <a:lnTo>
                    <a:pt x="2511895" y="852538"/>
                  </a:lnTo>
                  <a:lnTo>
                    <a:pt x="2511895" y="849490"/>
                  </a:lnTo>
                  <a:lnTo>
                    <a:pt x="2526360" y="849490"/>
                  </a:lnTo>
                  <a:lnTo>
                    <a:pt x="2526360" y="852538"/>
                  </a:lnTo>
                  <a:lnTo>
                    <a:pt x="2528659" y="852538"/>
                  </a:lnTo>
                  <a:lnTo>
                    <a:pt x="2528659" y="854824"/>
                  </a:lnTo>
                  <a:lnTo>
                    <a:pt x="2530932" y="854824"/>
                  </a:lnTo>
                  <a:lnTo>
                    <a:pt x="2530932" y="847204"/>
                  </a:lnTo>
                  <a:lnTo>
                    <a:pt x="2528659" y="844918"/>
                  </a:lnTo>
                  <a:lnTo>
                    <a:pt x="2530932" y="844918"/>
                  </a:lnTo>
                  <a:lnTo>
                    <a:pt x="2530932" y="842632"/>
                  </a:lnTo>
                  <a:lnTo>
                    <a:pt x="2533218" y="842632"/>
                  </a:lnTo>
                  <a:lnTo>
                    <a:pt x="2533218" y="839584"/>
                  </a:lnTo>
                  <a:lnTo>
                    <a:pt x="2536266" y="839584"/>
                  </a:lnTo>
                  <a:lnTo>
                    <a:pt x="2536266" y="827392"/>
                  </a:lnTo>
                  <a:lnTo>
                    <a:pt x="2533218" y="825106"/>
                  </a:lnTo>
                  <a:lnTo>
                    <a:pt x="2533218" y="822820"/>
                  </a:lnTo>
                  <a:lnTo>
                    <a:pt x="2530932" y="822820"/>
                  </a:lnTo>
                  <a:lnTo>
                    <a:pt x="2530932" y="820534"/>
                  </a:lnTo>
                  <a:lnTo>
                    <a:pt x="2528659" y="820534"/>
                  </a:lnTo>
                  <a:lnTo>
                    <a:pt x="2528659" y="827392"/>
                  </a:lnTo>
                  <a:lnTo>
                    <a:pt x="2528659" y="839584"/>
                  </a:lnTo>
                  <a:lnTo>
                    <a:pt x="2526360" y="839584"/>
                  </a:lnTo>
                  <a:lnTo>
                    <a:pt x="2526360" y="842632"/>
                  </a:lnTo>
                  <a:lnTo>
                    <a:pt x="2514181" y="842632"/>
                  </a:lnTo>
                  <a:lnTo>
                    <a:pt x="2514181" y="839584"/>
                  </a:lnTo>
                  <a:lnTo>
                    <a:pt x="2511895" y="839584"/>
                  </a:lnTo>
                  <a:lnTo>
                    <a:pt x="2511895" y="835012"/>
                  </a:lnTo>
                  <a:lnTo>
                    <a:pt x="2508847" y="832726"/>
                  </a:lnTo>
                  <a:lnTo>
                    <a:pt x="2511895" y="832726"/>
                  </a:lnTo>
                  <a:lnTo>
                    <a:pt x="2511895" y="827392"/>
                  </a:lnTo>
                  <a:lnTo>
                    <a:pt x="2514181" y="827392"/>
                  </a:lnTo>
                  <a:lnTo>
                    <a:pt x="2514181" y="825106"/>
                  </a:lnTo>
                  <a:lnTo>
                    <a:pt x="2526360" y="825106"/>
                  </a:lnTo>
                  <a:lnTo>
                    <a:pt x="2526360" y="827392"/>
                  </a:lnTo>
                  <a:lnTo>
                    <a:pt x="2528659" y="827392"/>
                  </a:lnTo>
                  <a:lnTo>
                    <a:pt x="2528659" y="820534"/>
                  </a:lnTo>
                  <a:lnTo>
                    <a:pt x="2526360" y="820534"/>
                  </a:lnTo>
                  <a:lnTo>
                    <a:pt x="2526360" y="818248"/>
                  </a:lnTo>
                  <a:lnTo>
                    <a:pt x="2514181" y="818248"/>
                  </a:lnTo>
                  <a:lnTo>
                    <a:pt x="2514181" y="820534"/>
                  </a:lnTo>
                  <a:lnTo>
                    <a:pt x="2508847" y="820534"/>
                  </a:lnTo>
                  <a:lnTo>
                    <a:pt x="2508847" y="822820"/>
                  </a:lnTo>
                  <a:lnTo>
                    <a:pt x="2506561" y="822820"/>
                  </a:lnTo>
                  <a:lnTo>
                    <a:pt x="2506561" y="825106"/>
                  </a:lnTo>
                  <a:lnTo>
                    <a:pt x="2504275" y="825106"/>
                  </a:lnTo>
                  <a:lnTo>
                    <a:pt x="2504275" y="832726"/>
                  </a:lnTo>
                  <a:lnTo>
                    <a:pt x="2501989" y="832726"/>
                  </a:lnTo>
                  <a:lnTo>
                    <a:pt x="2501989" y="835012"/>
                  </a:lnTo>
                  <a:lnTo>
                    <a:pt x="2504275" y="835012"/>
                  </a:lnTo>
                  <a:lnTo>
                    <a:pt x="2504275" y="839584"/>
                  </a:lnTo>
                  <a:lnTo>
                    <a:pt x="2506561" y="842632"/>
                  </a:lnTo>
                  <a:lnTo>
                    <a:pt x="2508847" y="842632"/>
                  </a:lnTo>
                  <a:lnTo>
                    <a:pt x="2508847" y="847204"/>
                  </a:lnTo>
                  <a:lnTo>
                    <a:pt x="2506561" y="847204"/>
                  </a:lnTo>
                  <a:lnTo>
                    <a:pt x="2506561" y="849490"/>
                  </a:lnTo>
                  <a:lnTo>
                    <a:pt x="2504275" y="849490"/>
                  </a:lnTo>
                  <a:lnTo>
                    <a:pt x="2504275" y="852538"/>
                  </a:lnTo>
                  <a:lnTo>
                    <a:pt x="2501989" y="852538"/>
                  </a:lnTo>
                  <a:lnTo>
                    <a:pt x="2501989" y="869289"/>
                  </a:lnTo>
                  <a:lnTo>
                    <a:pt x="2504275" y="869289"/>
                  </a:lnTo>
                  <a:lnTo>
                    <a:pt x="2504275" y="871575"/>
                  </a:lnTo>
                  <a:lnTo>
                    <a:pt x="2506561" y="871575"/>
                  </a:lnTo>
                  <a:lnTo>
                    <a:pt x="2506561" y="873861"/>
                  </a:lnTo>
                  <a:lnTo>
                    <a:pt x="2508847" y="873861"/>
                  </a:lnTo>
                  <a:lnTo>
                    <a:pt x="2508847" y="876909"/>
                  </a:lnTo>
                  <a:lnTo>
                    <a:pt x="2516467" y="876909"/>
                  </a:lnTo>
                  <a:lnTo>
                    <a:pt x="2516467" y="879195"/>
                  </a:lnTo>
                  <a:lnTo>
                    <a:pt x="2524087" y="879195"/>
                  </a:lnTo>
                  <a:lnTo>
                    <a:pt x="2524087" y="876909"/>
                  </a:lnTo>
                  <a:lnTo>
                    <a:pt x="2530932" y="876909"/>
                  </a:lnTo>
                  <a:lnTo>
                    <a:pt x="2530932" y="873861"/>
                  </a:lnTo>
                  <a:lnTo>
                    <a:pt x="2533218" y="873861"/>
                  </a:lnTo>
                  <a:lnTo>
                    <a:pt x="2533218" y="871575"/>
                  </a:lnTo>
                  <a:lnTo>
                    <a:pt x="2536266" y="871575"/>
                  </a:lnTo>
                  <a:lnTo>
                    <a:pt x="2536266" y="869289"/>
                  </a:lnTo>
                  <a:lnTo>
                    <a:pt x="2538552" y="869289"/>
                  </a:lnTo>
                  <a:lnTo>
                    <a:pt x="2538552" y="852538"/>
                  </a:lnTo>
                  <a:close/>
                </a:path>
                <a:path w="2585084" h="1637029">
                  <a:moveTo>
                    <a:pt x="2538552" y="12192"/>
                  </a:moveTo>
                  <a:lnTo>
                    <a:pt x="2536266" y="12192"/>
                  </a:lnTo>
                  <a:lnTo>
                    <a:pt x="2536266" y="6858"/>
                  </a:lnTo>
                  <a:lnTo>
                    <a:pt x="2533218" y="6858"/>
                  </a:lnTo>
                  <a:lnTo>
                    <a:pt x="2533218" y="4584"/>
                  </a:lnTo>
                  <a:lnTo>
                    <a:pt x="2530932" y="4584"/>
                  </a:lnTo>
                  <a:lnTo>
                    <a:pt x="2530932" y="12192"/>
                  </a:lnTo>
                  <a:lnTo>
                    <a:pt x="2530932" y="24384"/>
                  </a:lnTo>
                  <a:lnTo>
                    <a:pt x="2528659" y="24384"/>
                  </a:lnTo>
                  <a:lnTo>
                    <a:pt x="2528659" y="28943"/>
                  </a:lnTo>
                  <a:lnTo>
                    <a:pt x="2526360" y="28943"/>
                  </a:lnTo>
                  <a:lnTo>
                    <a:pt x="2526360" y="31229"/>
                  </a:lnTo>
                  <a:lnTo>
                    <a:pt x="2514181" y="31229"/>
                  </a:lnTo>
                  <a:lnTo>
                    <a:pt x="2514181" y="28943"/>
                  </a:lnTo>
                  <a:lnTo>
                    <a:pt x="2511895" y="28943"/>
                  </a:lnTo>
                  <a:lnTo>
                    <a:pt x="2511895" y="26657"/>
                  </a:lnTo>
                  <a:lnTo>
                    <a:pt x="2508847" y="26657"/>
                  </a:lnTo>
                  <a:lnTo>
                    <a:pt x="2508847" y="12192"/>
                  </a:lnTo>
                  <a:lnTo>
                    <a:pt x="2511895" y="9906"/>
                  </a:lnTo>
                  <a:lnTo>
                    <a:pt x="2511895" y="6858"/>
                  </a:lnTo>
                  <a:lnTo>
                    <a:pt x="2516467" y="6858"/>
                  </a:lnTo>
                  <a:lnTo>
                    <a:pt x="2516467" y="4584"/>
                  </a:lnTo>
                  <a:lnTo>
                    <a:pt x="2524087" y="4584"/>
                  </a:lnTo>
                  <a:lnTo>
                    <a:pt x="2524087" y="6858"/>
                  </a:lnTo>
                  <a:lnTo>
                    <a:pt x="2526360" y="6858"/>
                  </a:lnTo>
                  <a:lnTo>
                    <a:pt x="2526360" y="9906"/>
                  </a:lnTo>
                  <a:lnTo>
                    <a:pt x="2528659" y="9906"/>
                  </a:lnTo>
                  <a:lnTo>
                    <a:pt x="2528659" y="12192"/>
                  </a:lnTo>
                  <a:lnTo>
                    <a:pt x="2530932" y="12192"/>
                  </a:lnTo>
                  <a:lnTo>
                    <a:pt x="2530932" y="4584"/>
                  </a:lnTo>
                  <a:lnTo>
                    <a:pt x="2530932" y="2286"/>
                  </a:lnTo>
                  <a:lnTo>
                    <a:pt x="2526360" y="2286"/>
                  </a:lnTo>
                  <a:lnTo>
                    <a:pt x="2526360" y="0"/>
                  </a:lnTo>
                  <a:lnTo>
                    <a:pt x="2511895" y="0"/>
                  </a:lnTo>
                  <a:lnTo>
                    <a:pt x="2511895" y="2286"/>
                  </a:lnTo>
                  <a:lnTo>
                    <a:pt x="2506561" y="2286"/>
                  </a:lnTo>
                  <a:lnTo>
                    <a:pt x="2506561" y="4584"/>
                  </a:lnTo>
                  <a:lnTo>
                    <a:pt x="2504275" y="4584"/>
                  </a:lnTo>
                  <a:lnTo>
                    <a:pt x="2504275" y="9906"/>
                  </a:lnTo>
                  <a:lnTo>
                    <a:pt x="2501989" y="9906"/>
                  </a:lnTo>
                  <a:lnTo>
                    <a:pt x="2501989" y="28943"/>
                  </a:lnTo>
                  <a:lnTo>
                    <a:pt x="2504275" y="28943"/>
                  </a:lnTo>
                  <a:lnTo>
                    <a:pt x="2504275" y="31229"/>
                  </a:lnTo>
                  <a:lnTo>
                    <a:pt x="2506561" y="34277"/>
                  </a:lnTo>
                  <a:lnTo>
                    <a:pt x="2508847" y="34277"/>
                  </a:lnTo>
                  <a:lnTo>
                    <a:pt x="2508847" y="36576"/>
                  </a:lnTo>
                  <a:lnTo>
                    <a:pt x="2514181" y="36576"/>
                  </a:lnTo>
                  <a:lnTo>
                    <a:pt x="2514181" y="38849"/>
                  </a:lnTo>
                  <a:lnTo>
                    <a:pt x="2521039" y="38849"/>
                  </a:lnTo>
                  <a:lnTo>
                    <a:pt x="2521039" y="36576"/>
                  </a:lnTo>
                  <a:lnTo>
                    <a:pt x="2526360" y="36576"/>
                  </a:lnTo>
                  <a:lnTo>
                    <a:pt x="2526360" y="34277"/>
                  </a:lnTo>
                  <a:lnTo>
                    <a:pt x="2530932" y="34277"/>
                  </a:lnTo>
                  <a:lnTo>
                    <a:pt x="2530932" y="43421"/>
                  </a:lnTo>
                  <a:lnTo>
                    <a:pt x="2528659" y="43421"/>
                  </a:lnTo>
                  <a:lnTo>
                    <a:pt x="2528659" y="48755"/>
                  </a:lnTo>
                  <a:lnTo>
                    <a:pt x="2526360" y="48755"/>
                  </a:lnTo>
                  <a:lnTo>
                    <a:pt x="2526360" y="51041"/>
                  </a:lnTo>
                  <a:lnTo>
                    <a:pt x="2524087" y="51041"/>
                  </a:lnTo>
                  <a:lnTo>
                    <a:pt x="2521039" y="53327"/>
                  </a:lnTo>
                  <a:lnTo>
                    <a:pt x="2514181" y="53327"/>
                  </a:lnTo>
                  <a:lnTo>
                    <a:pt x="2514181" y="51041"/>
                  </a:lnTo>
                  <a:lnTo>
                    <a:pt x="2511895" y="51041"/>
                  </a:lnTo>
                  <a:lnTo>
                    <a:pt x="2511895" y="48755"/>
                  </a:lnTo>
                  <a:lnTo>
                    <a:pt x="2508847" y="48755"/>
                  </a:lnTo>
                  <a:lnTo>
                    <a:pt x="2508847" y="43421"/>
                  </a:lnTo>
                  <a:lnTo>
                    <a:pt x="2501989" y="43421"/>
                  </a:lnTo>
                  <a:lnTo>
                    <a:pt x="2501989" y="48755"/>
                  </a:lnTo>
                  <a:lnTo>
                    <a:pt x="2504275" y="48755"/>
                  </a:lnTo>
                  <a:lnTo>
                    <a:pt x="2504275" y="53327"/>
                  </a:lnTo>
                  <a:lnTo>
                    <a:pt x="2506561" y="53327"/>
                  </a:lnTo>
                  <a:lnTo>
                    <a:pt x="2506561" y="55626"/>
                  </a:lnTo>
                  <a:lnTo>
                    <a:pt x="2508847" y="55626"/>
                  </a:lnTo>
                  <a:lnTo>
                    <a:pt x="2508847" y="58674"/>
                  </a:lnTo>
                  <a:lnTo>
                    <a:pt x="2526360" y="58674"/>
                  </a:lnTo>
                  <a:lnTo>
                    <a:pt x="2526360" y="55626"/>
                  </a:lnTo>
                  <a:lnTo>
                    <a:pt x="2530932" y="55626"/>
                  </a:lnTo>
                  <a:lnTo>
                    <a:pt x="2530932" y="53327"/>
                  </a:lnTo>
                  <a:lnTo>
                    <a:pt x="2533218" y="53327"/>
                  </a:lnTo>
                  <a:lnTo>
                    <a:pt x="2533218" y="48755"/>
                  </a:lnTo>
                  <a:lnTo>
                    <a:pt x="2536266" y="48755"/>
                  </a:lnTo>
                  <a:lnTo>
                    <a:pt x="2536266" y="43421"/>
                  </a:lnTo>
                  <a:lnTo>
                    <a:pt x="2538552" y="43421"/>
                  </a:lnTo>
                  <a:lnTo>
                    <a:pt x="2538552" y="12192"/>
                  </a:lnTo>
                  <a:close/>
                </a:path>
                <a:path w="2585084" h="1637029">
                  <a:moveTo>
                    <a:pt x="2585034" y="849490"/>
                  </a:moveTo>
                  <a:lnTo>
                    <a:pt x="2581986" y="849490"/>
                  </a:lnTo>
                  <a:lnTo>
                    <a:pt x="2581986" y="844918"/>
                  </a:lnTo>
                  <a:lnTo>
                    <a:pt x="2579700" y="844918"/>
                  </a:lnTo>
                  <a:lnTo>
                    <a:pt x="2579700" y="842632"/>
                  </a:lnTo>
                  <a:lnTo>
                    <a:pt x="2577414" y="842632"/>
                  </a:lnTo>
                  <a:lnTo>
                    <a:pt x="2577414" y="839584"/>
                  </a:lnTo>
                  <a:lnTo>
                    <a:pt x="2569794" y="839584"/>
                  </a:lnTo>
                  <a:lnTo>
                    <a:pt x="2569794" y="837298"/>
                  </a:lnTo>
                  <a:lnTo>
                    <a:pt x="2562936" y="837298"/>
                  </a:lnTo>
                  <a:lnTo>
                    <a:pt x="2562936" y="839584"/>
                  </a:lnTo>
                  <a:lnTo>
                    <a:pt x="2557602" y="839584"/>
                  </a:lnTo>
                  <a:lnTo>
                    <a:pt x="2557602" y="842632"/>
                  </a:lnTo>
                  <a:lnTo>
                    <a:pt x="2555316" y="842632"/>
                  </a:lnTo>
                  <a:lnTo>
                    <a:pt x="2557602" y="825106"/>
                  </a:lnTo>
                  <a:lnTo>
                    <a:pt x="2581986" y="825106"/>
                  </a:lnTo>
                  <a:lnTo>
                    <a:pt x="2581986" y="820534"/>
                  </a:lnTo>
                  <a:lnTo>
                    <a:pt x="2553030" y="820534"/>
                  </a:lnTo>
                  <a:lnTo>
                    <a:pt x="2548458" y="849490"/>
                  </a:lnTo>
                  <a:lnTo>
                    <a:pt x="2555316" y="849490"/>
                  </a:lnTo>
                  <a:lnTo>
                    <a:pt x="2555316" y="847204"/>
                  </a:lnTo>
                  <a:lnTo>
                    <a:pt x="2557602" y="847204"/>
                  </a:lnTo>
                  <a:lnTo>
                    <a:pt x="2557602" y="844918"/>
                  </a:lnTo>
                  <a:lnTo>
                    <a:pt x="2569794" y="844918"/>
                  </a:lnTo>
                  <a:lnTo>
                    <a:pt x="2569794" y="847204"/>
                  </a:lnTo>
                  <a:lnTo>
                    <a:pt x="2575128" y="847204"/>
                  </a:lnTo>
                  <a:lnTo>
                    <a:pt x="2575128" y="852538"/>
                  </a:lnTo>
                  <a:lnTo>
                    <a:pt x="2577414" y="852538"/>
                  </a:lnTo>
                  <a:lnTo>
                    <a:pt x="2577414" y="864717"/>
                  </a:lnTo>
                  <a:lnTo>
                    <a:pt x="2575128" y="864717"/>
                  </a:lnTo>
                  <a:lnTo>
                    <a:pt x="2575128" y="867003"/>
                  </a:lnTo>
                  <a:lnTo>
                    <a:pt x="2572842" y="867003"/>
                  </a:lnTo>
                  <a:lnTo>
                    <a:pt x="2572842" y="869289"/>
                  </a:lnTo>
                  <a:lnTo>
                    <a:pt x="2569794" y="869289"/>
                  </a:lnTo>
                  <a:lnTo>
                    <a:pt x="2569794" y="871575"/>
                  </a:lnTo>
                  <a:lnTo>
                    <a:pt x="2557602" y="871575"/>
                  </a:lnTo>
                  <a:lnTo>
                    <a:pt x="2557602" y="869289"/>
                  </a:lnTo>
                  <a:lnTo>
                    <a:pt x="2555316" y="869289"/>
                  </a:lnTo>
                  <a:lnTo>
                    <a:pt x="2555316" y="864717"/>
                  </a:lnTo>
                  <a:lnTo>
                    <a:pt x="2553030" y="864717"/>
                  </a:lnTo>
                  <a:lnTo>
                    <a:pt x="2553030" y="861682"/>
                  </a:lnTo>
                  <a:lnTo>
                    <a:pt x="2545410" y="861682"/>
                  </a:lnTo>
                  <a:lnTo>
                    <a:pt x="2545410" y="867003"/>
                  </a:lnTo>
                  <a:lnTo>
                    <a:pt x="2548458" y="867003"/>
                  </a:lnTo>
                  <a:lnTo>
                    <a:pt x="2548458" y="871575"/>
                  </a:lnTo>
                  <a:lnTo>
                    <a:pt x="2550744" y="871575"/>
                  </a:lnTo>
                  <a:lnTo>
                    <a:pt x="2550744" y="873861"/>
                  </a:lnTo>
                  <a:lnTo>
                    <a:pt x="2553030" y="873861"/>
                  </a:lnTo>
                  <a:lnTo>
                    <a:pt x="2555316" y="876909"/>
                  </a:lnTo>
                  <a:lnTo>
                    <a:pt x="2560650" y="876909"/>
                  </a:lnTo>
                  <a:lnTo>
                    <a:pt x="2560650" y="879195"/>
                  </a:lnTo>
                  <a:lnTo>
                    <a:pt x="2567508" y="879195"/>
                  </a:lnTo>
                  <a:lnTo>
                    <a:pt x="2567508" y="876909"/>
                  </a:lnTo>
                  <a:lnTo>
                    <a:pt x="2575128" y="876909"/>
                  </a:lnTo>
                  <a:lnTo>
                    <a:pt x="2575128" y="873861"/>
                  </a:lnTo>
                  <a:lnTo>
                    <a:pt x="2577414" y="873861"/>
                  </a:lnTo>
                  <a:lnTo>
                    <a:pt x="2577414" y="871575"/>
                  </a:lnTo>
                  <a:lnTo>
                    <a:pt x="2579700" y="871575"/>
                  </a:lnTo>
                  <a:lnTo>
                    <a:pt x="2579700" y="869289"/>
                  </a:lnTo>
                  <a:lnTo>
                    <a:pt x="2581986" y="869289"/>
                  </a:lnTo>
                  <a:lnTo>
                    <a:pt x="2581986" y="864717"/>
                  </a:lnTo>
                  <a:lnTo>
                    <a:pt x="2585034" y="864717"/>
                  </a:lnTo>
                  <a:lnTo>
                    <a:pt x="2585034" y="849490"/>
                  </a:lnTo>
                  <a:close/>
                </a:path>
                <a:path w="2585084" h="1637029">
                  <a:moveTo>
                    <a:pt x="2585034" y="36576"/>
                  </a:moveTo>
                  <a:lnTo>
                    <a:pt x="2575128" y="36576"/>
                  </a:lnTo>
                  <a:lnTo>
                    <a:pt x="2575128" y="12192"/>
                  </a:lnTo>
                  <a:lnTo>
                    <a:pt x="2575128" y="0"/>
                  </a:lnTo>
                  <a:lnTo>
                    <a:pt x="2569794" y="0"/>
                  </a:lnTo>
                  <a:lnTo>
                    <a:pt x="2569794" y="12192"/>
                  </a:lnTo>
                  <a:lnTo>
                    <a:pt x="2569794" y="36576"/>
                  </a:lnTo>
                  <a:lnTo>
                    <a:pt x="2550744" y="36576"/>
                  </a:lnTo>
                  <a:lnTo>
                    <a:pt x="2569794" y="12192"/>
                  </a:lnTo>
                  <a:lnTo>
                    <a:pt x="2569794" y="0"/>
                  </a:lnTo>
                  <a:lnTo>
                    <a:pt x="2543124" y="36576"/>
                  </a:lnTo>
                  <a:lnTo>
                    <a:pt x="2543124" y="43421"/>
                  </a:lnTo>
                  <a:lnTo>
                    <a:pt x="2569794" y="43421"/>
                  </a:lnTo>
                  <a:lnTo>
                    <a:pt x="2569794" y="58674"/>
                  </a:lnTo>
                  <a:lnTo>
                    <a:pt x="2575128" y="58674"/>
                  </a:lnTo>
                  <a:lnTo>
                    <a:pt x="2575128" y="43421"/>
                  </a:lnTo>
                  <a:lnTo>
                    <a:pt x="2585034" y="43421"/>
                  </a:lnTo>
                  <a:lnTo>
                    <a:pt x="2585034" y="36576"/>
                  </a:lnTo>
                  <a:close/>
                </a:path>
              </a:pathLst>
            </a:custGeom>
            <a:solidFill>
              <a:srgbClr val="000000"/>
            </a:solidFill>
          </p:spPr>
          <p:txBody>
            <a:bodyPr wrap="square" lIns="0" tIns="0" rIns="0" bIns="0" rtlCol="0"/>
            <a:lstStyle/>
            <a:p>
              <a:endParaRPr/>
            </a:p>
          </p:txBody>
        </p:sp>
      </p:grpSp>
      <p:sp>
        <p:nvSpPr>
          <p:cNvPr id="40" name="object 40"/>
          <p:cNvSpPr/>
          <p:nvPr/>
        </p:nvSpPr>
        <p:spPr>
          <a:xfrm>
            <a:off x="9717025" y="3177769"/>
            <a:ext cx="163195" cy="58419"/>
          </a:xfrm>
          <a:custGeom>
            <a:avLst/>
            <a:gdLst/>
            <a:ahLst/>
            <a:cxnLst/>
            <a:rect l="l" t="t" r="r" b="b"/>
            <a:pathLst>
              <a:path w="163195" h="58419">
                <a:moveTo>
                  <a:pt x="38849" y="26670"/>
                </a:moveTo>
                <a:lnTo>
                  <a:pt x="24371" y="26670"/>
                </a:lnTo>
                <a:lnTo>
                  <a:pt x="24371" y="9144"/>
                </a:lnTo>
                <a:lnTo>
                  <a:pt x="17513" y="9144"/>
                </a:lnTo>
                <a:lnTo>
                  <a:pt x="17513" y="26670"/>
                </a:lnTo>
                <a:lnTo>
                  <a:pt x="0" y="26670"/>
                </a:lnTo>
                <a:lnTo>
                  <a:pt x="0" y="31242"/>
                </a:lnTo>
                <a:lnTo>
                  <a:pt x="17513" y="31242"/>
                </a:lnTo>
                <a:lnTo>
                  <a:pt x="17513" y="48768"/>
                </a:lnTo>
                <a:lnTo>
                  <a:pt x="24371" y="48768"/>
                </a:lnTo>
                <a:lnTo>
                  <a:pt x="24371" y="31242"/>
                </a:lnTo>
                <a:lnTo>
                  <a:pt x="38849" y="31242"/>
                </a:lnTo>
                <a:lnTo>
                  <a:pt x="38849" y="26670"/>
                </a:lnTo>
                <a:close/>
              </a:path>
              <a:path w="163195" h="58419">
                <a:moveTo>
                  <a:pt x="102082" y="16764"/>
                </a:moveTo>
                <a:lnTo>
                  <a:pt x="99796" y="14478"/>
                </a:lnTo>
                <a:lnTo>
                  <a:pt x="99796" y="12192"/>
                </a:lnTo>
                <a:lnTo>
                  <a:pt x="97510" y="9144"/>
                </a:lnTo>
                <a:lnTo>
                  <a:pt x="97510" y="6858"/>
                </a:lnTo>
                <a:lnTo>
                  <a:pt x="95224" y="6858"/>
                </a:lnTo>
                <a:lnTo>
                  <a:pt x="95224" y="19050"/>
                </a:lnTo>
                <a:lnTo>
                  <a:pt x="95224" y="38862"/>
                </a:lnTo>
                <a:lnTo>
                  <a:pt x="92938" y="38862"/>
                </a:lnTo>
                <a:lnTo>
                  <a:pt x="92938" y="43434"/>
                </a:lnTo>
                <a:lnTo>
                  <a:pt x="89890" y="43434"/>
                </a:lnTo>
                <a:lnTo>
                  <a:pt x="89890" y="45720"/>
                </a:lnTo>
                <a:lnTo>
                  <a:pt x="87604" y="45720"/>
                </a:lnTo>
                <a:lnTo>
                  <a:pt x="87604" y="48768"/>
                </a:lnTo>
                <a:lnTo>
                  <a:pt x="85318" y="48768"/>
                </a:lnTo>
                <a:lnTo>
                  <a:pt x="85318" y="51054"/>
                </a:lnTo>
                <a:lnTo>
                  <a:pt x="75425" y="51054"/>
                </a:lnTo>
                <a:lnTo>
                  <a:pt x="65519" y="51054"/>
                </a:lnTo>
                <a:lnTo>
                  <a:pt x="65519" y="48768"/>
                </a:lnTo>
                <a:lnTo>
                  <a:pt x="63233" y="48768"/>
                </a:lnTo>
                <a:lnTo>
                  <a:pt x="63233" y="45720"/>
                </a:lnTo>
                <a:lnTo>
                  <a:pt x="60947" y="45720"/>
                </a:lnTo>
                <a:lnTo>
                  <a:pt x="60947" y="43434"/>
                </a:lnTo>
                <a:lnTo>
                  <a:pt x="58661" y="43434"/>
                </a:lnTo>
                <a:lnTo>
                  <a:pt x="58661" y="38862"/>
                </a:lnTo>
                <a:lnTo>
                  <a:pt x="56375" y="38862"/>
                </a:lnTo>
                <a:lnTo>
                  <a:pt x="56375" y="19050"/>
                </a:lnTo>
                <a:lnTo>
                  <a:pt x="58661" y="16764"/>
                </a:lnTo>
                <a:lnTo>
                  <a:pt x="58661" y="12192"/>
                </a:lnTo>
                <a:lnTo>
                  <a:pt x="60947" y="12192"/>
                </a:lnTo>
                <a:lnTo>
                  <a:pt x="60947" y="9144"/>
                </a:lnTo>
                <a:lnTo>
                  <a:pt x="65519" y="9144"/>
                </a:lnTo>
                <a:lnTo>
                  <a:pt x="65519" y="6858"/>
                </a:lnTo>
                <a:lnTo>
                  <a:pt x="70853" y="6858"/>
                </a:lnTo>
                <a:lnTo>
                  <a:pt x="70853" y="4572"/>
                </a:lnTo>
                <a:lnTo>
                  <a:pt x="80759" y="4572"/>
                </a:lnTo>
                <a:lnTo>
                  <a:pt x="80759" y="6858"/>
                </a:lnTo>
                <a:lnTo>
                  <a:pt x="85318" y="6858"/>
                </a:lnTo>
                <a:lnTo>
                  <a:pt x="87604" y="9144"/>
                </a:lnTo>
                <a:lnTo>
                  <a:pt x="89890" y="9144"/>
                </a:lnTo>
                <a:lnTo>
                  <a:pt x="89890" y="14478"/>
                </a:lnTo>
                <a:lnTo>
                  <a:pt x="92938" y="14478"/>
                </a:lnTo>
                <a:lnTo>
                  <a:pt x="92938" y="16764"/>
                </a:lnTo>
                <a:lnTo>
                  <a:pt x="95224" y="19050"/>
                </a:lnTo>
                <a:lnTo>
                  <a:pt x="95224" y="6858"/>
                </a:lnTo>
                <a:lnTo>
                  <a:pt x="95224" y="4572"/>
                </a:lnTo>
                <a:lnTo>
                  <a:pt x="92938" y="4572"/>
                </a:lnTo>
                <a:lnTo>
                  <a:pt x="92938" y="2286"/>
                </a:lnTo>
                <a:lnTo>
                  <a:pt x="87604" y="2286"/>
                </a:lnTo>
                <a:lnTo>
                  <a:pt x="87604" y="0"/>
                </a:lnTo>
                <a:lnTo>
                  <a:pt x="63233" y="0"/>
                </a:lnTo>
                <a:lnTo>
                  <a:pt x="63233" y="2286"/>
                </a:lnTo>
                <a:lnTo>
                  <a:pt x="60947" y="2286"/>
                </a:lnTo>
                <a:lnTo>
                  <a:pt x="58661" y="4572"/>
                </a:lnTo>
                <a:lnTo>
                  <a:pt x="56375" y="4572"/>
                </a:lnTo>
                <a:lnTo>
                  <a:pt x="56375" y="6858"/>
                </a:lnTo>
                <a:lnTo>
                  <a:pt x="53327" y="6858"/>
                </a:lnTo>
                <a:lnTo>
                  <a:pt x="53327" y="9144"/>
                </a:lnTo>
                <a:lnTo>
                  <a:pt x="51041" y="12192"/>
                </a:lnTo>
                <a:lnTo>
                  <a:pt x="51041" y="16764"/>
                </a:lnTo>
                <a:lnTo>
                  <a:pt x="48755" y="16764"/>
                </a:lnTo>
                <a:lnTo>
                  <a:pt x="48755" y="41148"/>
                </a:lnTo>
                <a:lnTo>
                  <a:pt x="51041" y="41148"/>
                </a:lnTo>
                <a:lnTo>
                  <a:pt x="51041" y="45720"/>
                </a:lnTo>
                <a:lnTo>
                  <a:pt x="53327" y="45720"/>
                </a:lnTo>
                <a:lnTo>
                  <a:pt x="53327" y="48768"/>
                </a:lnTo>
                <a:lnTo>
                  <a:pt x="56375" y="51054"/>
                </a:lnTo>
                <a:lnTo>
                  <a:pt x="58661" y="53340"/>
                </a:lnTo>
                <a:lnTo>
                  <a:pt x="60947" y="53340"/>
                </a:lnTo>
                <a:lnTo>
                  <a:pt x="60947" y="55626"/>
                </a:lnTo>
                <a:lnTo>
                  <a:pt x="65519" y="55626"/>
                </a:lnTo>
                <a:lnTo>
                  <a:pt x="65519" y="57912"/>
                </a:lnTo>
                <a:lnTo>
                  <a:pt x="85318" y="57912"/>
                </a:lnTo>
                <a:lnTo>
                  <a:pt x="85318" y="55626"/>
                </a:lnTo>
                <a:lnTo>
                  <a:pt x="89890" y="55626"/>
                </a:lnTo>
                <a:lnTo>
                  <a:pt x="89890" y="53340"/>
                </a:lnTo>
                <a:lnTo>
                  <a:pt x="95224" y="53340"/>
                </a:lnTo>
                <a:lnTo>
                  <a:pt x="95224" y="51054"/>
                </a:lnTo>
                <a:lnTo>
                  <a:pt x="97510" y="48768"/>
                </a:lnTo>
                <a:lnTo>
                  <a:pt x="97510" y="45720"/>
                </a:lnTo>
                <a:lnTo>
                  <a:pt x="99796" y="45720"/>
                </a:lnTo>
                <a:lnTo>
                  <a:pt x="99796" y="41148"/>
                </a:lnTo>
                <a:lnTo>
                  <a:pt x="102082" y="41148"/>
                </a:lnTo>
                <a:lnTo>
                  <a:pt x="102082" y="16764"/>
                </a:lnTo>
                <a:close/>
              </a:path>
              <a:path w="163195" h="58419">
                <a:moveTo>
                  <a:pt x="163029" y="38862"/>
                </a:moveTo>
                <a:lnTo>
                  <a:pt x="156184" y="36576"/>
                </a:lnTo>
                <a:lnTo>
                  <a:pt x="156184" y="38862"/>
                </a:lnTo>
                <a:lnTo>
                  <a:pt x="153898" y="38862"/>
                </a:lnTo>
                <a:lnTo>
                  <a:pt x="153898" y="43434"/>
                </a:lnTo>
                <a:lnTo>
                  <a:pt x="150850" y="43434"/>
                </a:lnTo>
                <a:lnTo>
                  <a:pt x="150850" y="45720"/>
                </a:lnTo>
                <a:lnTo>
                  <a:pt x="148564" y="48768"/>
                </a:lnTo>
                <a:lnTo>
                  <a:pt x="146278" y="48768"/>
                </a:lnTo>
                <a:lnTo>
                  <a:pt x="146278" y="51054"/>
                </a:lnTo>
                <a:lnTo>
                  <a:pt x="138658" y="51054"/>
                </a:lnTo>
                <a:lnTo>
                  <a:pt x="138658" y="53340"/>
                </a:lnTo>
                <a:lnTo>
                  <a:pt x="136372" y="53340"/>
                </a:lnTo>
                <a:lnTo>
                  <a:pt x="136372" y="51054"/>
                </a:lnTo>
                <a:lnTo>
                  <a:pt x="129514" y="51054"/>
                </a:lnTo>
                <a:lnTo>
                  <a:pt x="129514" y="48768"/>
                </a:lnTo>
                <a:lnTo>
                  <a:pt x="124180" y="48768"/>
                </a:lnTo>
                <a:lnTo>
                  <a:pt x="124180" y="45720"/>
                </a:lnTo>
                <a:lnTo>
                  <a:pt x="121894" y="43434"/>
                </a:lnTo>
                <a:lnTo>
                  <a:pt x="121894" y="38862"/>
                </a:lnTo>
                <a:lnTo>
                  <a:pt x="119608" y="38862"/>
                </a:lnTo>
                <a:lnTo>
                  <a:pt x="119608" y="19050"/>
                </a:lnTo>
                <a:lnTo>
                  <a:pt x="121894" y="16764"/>
                </a:lnTo>
                <a:lnTo>
                  <a:pt x="121894" y="12192"/>
                </a:lnTo>
                <a:lnTo>
                  <a:pt x="124180" y="12192"/>
                </a:lnTo>
                <a:lnTo>
                  <a:pt x="124180" y="9144"/>
                </a:lnTo>
                <a:lnTo>
                  <a:pt x="126466" y="9144"/>
                </a:lnTo>
                <a:lnTo>
                  <a:pt x="126466" y="6858"/>
                </a:lnTo>
                <a:lnTo>
                  <a:pt x="131800" y="6858"/>
                </a:lnTo>
                <a:lnTo>
                  <a:pt x="134086" y="4572"/>
                </a:lnTo>
                <a:lnTo>
                  <a:pt x="143992" y="4572"/>
                </a:lnTo>
                <a:lnTo>
                  <a:pt x="143992" y="6858"/>
                </a:lnTo>
                <a:lnTo>
                  <a:pt x="148564" y="6858"/>
                </a:lnTo>
                <a:lnTo>
                  <a:pt x="148564" y="9144"/>
                </a:lnTo>
                <a:lnTo>
                  <a:pt x="150850" y="9144"/>
                </a:lnTo>
                <a:lnTo>
                  <a:pt x="150850" y="12192"/>
                </a:lnTo>
                <a:lnTo>
                  <a:pt x="153898" y="14478"/>
                </a:lnTo>
                <a:lnTo>
                  <a:pt x="153898" y="16764"/>
                </a:lnTo>
                <a:lnTo>
                  <a:pt x="160743" y="14478"/>
                </a:lnTo>
                <a:lnTo>
                  <a:pt x="160743" y="12192"/>
                </a:lnTo>
                <a:lnTo>
                  <a:pt x="158457" y="9144"/>
                </a:lnTo>
                <a:lnTo>
                  <a:pt x="158457" y="6858"/>
                </a:lnTo>
                <a:lnTo>
                  <a:pt x="156184" y="6858"/>
                </a:lnTo>
                <a:lnTo>
                  <a:pt x="156184" y="4572"/>
                </a:lnTo>
                <a:lnTo>
                  <a:pt x="153898" y="4572"/>
                </a:lnTo>
                <a:lnTo>
                  <a:pt x="153898" y="2286"/>
                </a:lnTo>
                <a:lnTo>
                  <a:pt x="150850" y="2286"/>
                </a:lnTo>
                <a:lnTo>
                  <a:pt x="148564" y="0"/>
                </a:lnTo>
                <a:lnTo>
                  <a:pt x="126466" y="0"/>
                </a:lnTo>
                <a:lnTo>
                  <a:pt x="126466" y="2286"/>
                </a:lnTo>
                <a:lnTo>
                  <a:pt x="121894" y="2286"/>
                </a:lnTo>
                <a:lnTo>
                  <a:pt x="121894" y="4572"/>
                </a:lnTo>
                <a:lnTo>
                  <a:pt x="119608" y="4572"/>
                </a:lnTo>
                <a:lnTo>
                  <a:pt x="119608" y="6858"/>
                </a:lnTo>
                <a:lnTo>
                  <a:pt x="117322" y="6858"/>
                </a:lnTo>
                <a:lnTo>
                  <a:pt x="117322" y="9144"/>
                </a:lnTo>
                <a:lnTo>
                  <a:pt x="114274" y="9144"/>
                </a:lnTo>
                <a:lnTo>
                  <a:pt x="114274" y="14478"/>
                </a:lnTo>
                <a:lnTo>
                  <a:pt x="111988" y="14478"/>
                </a:lnTo>
                <a:lnTo>
                  <a:pt x="111988" y="41148"/>
                </a:lnTo>
                <a:lnTo>
                  <a:pt x="114274" y="41148"/>
                </a:lnTo>
                <a:lnTo>
                  <a:pt x="114274" y="45720"/>
                </a:lnTo>
                <a:lnTo>
                  <a:pt x="117322" y="45720"/>
                </a:lnTo>
                <a:lnTo>
                  <a:pt x="117322" y="51054"/>
                </a:lnTo>
                <a:lnTo>
                  <a:pt x="119608" y="51054"/>
                </a:lnTo>
                <a:lnTo>
                  <a:pt x="119608" y="53340"/>
                </a:lnTo>
                <a:lnTo>
                  <a:pt x="121894" y="53340"/>
                </a:lnTo>
                <a:lnTo>
                  <a:pt x="121894" y="55626"/>
                </a:lnTo>
                <a:lnTo>
                  <a:pt x="126466" y="55626"/>
                </a:lnTo>
                <a:lnTo>
                  <a:pt x="126466" y="57912"/>
                </a:lnTo>
                <a:lnTo>
                  <a:pt x="148564" y="57912"/>
                </a:lnTo>
                <a:lnTo>
                  <a:pt x="148564" y="55626"/>
                </a:lnTo>
                <a:lnTo>
                  <a:pt x="153898" y="55626"/>
                </a:lnTo>
                <a:lnTo>
                  <a:pt x="153898" y="53340"/>
                </a:lnTo>
                <a:lnTo>
                  <a:pt x="156184" y="53340"/>
                </a:lnTo>
                <a:lnTo>
                  <a:pt x="156184" y="51054"/>
                </a:lnTo>
                <a:lnTo>
                  <a:pt x="158457" y="51054"/>
                </a:lnTo>
                <a:lnTo>
                  <a:pt x="158457" y="45720"/>
                </a:lnTo>
                <a:lnTo>
                  <a:pt x="160743" y="45720"/>
                </a:lnTo>
                <a:lnTo>
                  <a:pt x="160743" y="41148"/>
                </a:lnTo>
                <a:lnTo>
                  <a:pt x="163029" y="41148"/>
                </a:lnTo>
                <a:lnTo>
                  <a:pt x="163029" y="38862"/>
                </a:lnTo>
                <a:close/>
              </a:path>
            </a:pathLst>
          </a:custGeom>
          <a:solidFill>
            <a:srgbClr val="000000"/>
          </a:solidFill>
        </p:spPr>
        <p:txBody>
          <a:bodyPr wrap="square" lIns="0" tIns="0" rIns="0" bIns="0" rtlCol="0"/>
          <a:lstStyle/>
          <a:p>
            <a:endParaRPr/>
          </a:p>
        </p:txBody>
      </p:sp>
      <p:graphicFrame>
        <p:nvGraphicFramePr>
          <p:cNvPr id="41" name="object 41"/>
          <p:cNvGraphicFramePr>
            <a:graphicFrameLocks noGrp="1"/>
          </p:cNvGraphicFramePr>
          <p:nvPr/>
        </p:nvGraphicFramePr>
        <p:xfrm>
          <a:off x="9535917" y="5515719"/>
          <a:ext cx="3057525" cy="2133248"/>
        </p:xfrm>
        <a:graphic>
          <a:graphicData uri="http://schemas.openxmlformats.org/drawingml/2006/table">
            <a:tbl>
              <a:tblPr firstRow="1" bandRow="1">
                <a:tableStyleId>{2D5ABB26-0587-4C30-8999-92F81FD0307C}</a:tableStyleId>
              </a:tblPr>
              <a:tblGrid>
                <a:gridCol w="434975">
                  <a:extLst>
                    <a:ext uri="{9D8B030D-6E8A-4147-A177-3AD203B41FA5}">
                      <a16:colId xmlns:a16="http://schemas.microsoft.com/office/drawing/2014/main" xmlns="" val="20000"/>
                    </a:ext>
                  </a:extLst>
                </a:gridCol>
                <a:gridCol w="2622550">
                  <a:extLst>
                    <a:ext uri="{9D8B030D-6E8A-4147-A177-3AD203B41FA5}">
                      <a16:colId xmlns:a16="http://schemas.microsoft.com/office/drawing/2014/main" xmlns="" val="20001"/>
                    </a:ext>
                  </a:extLst>
                </a:gridCol>
              </a:tblGrid>
              <a:tr h="356564">
                <a:tc>
                  <a:txBody>
                    <a:bodyPr/>
                    <a:lstStyle/>
                    <a:p>
                      <a:pPr marR="44450" algn="r">
                        <a:lnSpc>
                          <a:spcPct val="100000"/>
                        </a:lnSpc>
                        <a:spcBef>
                          <a:spcPts val="90"/>
                        </a:spcBef>
                      </a:pPr>
                      <a:r>
                        <a:rPr sz="900" spc="-5" dirty="0">
                          <a:latin typeface="Comic Sans MS"/>
                          <a:cs typeface="Comic Sans MS"/>
                        </a:rPr>
                        <a:t>27</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11430" marB="0"/>
                </a:tc>
                <a:tc>
                  <a:txBody>
                    <a:bodyPr/>
                    <a:lstStyle/>
                    <a:p>
                      <a:pPr marL="52069">
                        <a:lnSpc>
                          <a:spcPct val="100000"/>
                        </a:lnSpc>
                        <a:spcBef>
                          <a:spcPts val="90"/>
                        </a:spcBef>
                        <a:tabLst>
                          <a:tab pos="506095" algn="l"/>
                          <a:tab pos="805180" algn="l"/>
                          <a:tab pos="1205230" algn="l"/>
                          <a:tab pos="1790700" algn="l"/>
                        </a:tabLst>
                      </a:pPr>
                      <a:r>
                        <a:rPr sz="900" spc="-5" dirty="0">
                          <a:latin typeface="Comic Sans MS"/>
                          <a:cs typeface="Comic Sans MS"/>
                        </a:rPr>
                        <a:t>Relés	de	baja	tensión,	instantáneos,</a:t>
                      </a:r>
                      <a:endParaRPr sz="900">
                        <a:latin typeface="Comic Sans MS"/>
                        <a:cs typeface="Comic Sans MS"/>
                      </a:endParaRPr>
                    </a:p>
                    <a:p>
                      <a:pPr marL="52069">
                        <a:lnSpc>
                          <a:spcPct val="100000"/>
                        </a:lnSpc>
                        <a:spcBef>
                          <a:spcPts val="175"/>
                        </a:spcBef>
                      </a:pPr>
                      <a:r>
                        <a:rPr sz="900" spc="-5" dirty="0">
                          <a:latin typeface="Comic Sans MS"/>
                          <a:cs typeface="Comic Sans MS"/>
                        </a:rPr>
                        <a:t>estáticos.</a:t>
                      </a:r>
                      <a:endParaRPr sz="900">
                        <a:latin typeface="Comic Sans MS"/>
                        <a:cs typeface="Comic Sans MS"/>
                      </a:endParaRPr>
                    </a:p>
                  </a:txBody>
                  <a:tcPr marL="0" marR="0" marT="11430" marB="0"/>
                </a:tc>
                <a:extLst>
                  <a:ext uri="{0D108BD9-81ED-4DB2-BD59-A6C34878D82A}">
                    <a16:rowId xmlns:a16="http://schemas.microsoft.com/office/drawing/2014/main" xmlns="" val="10000"/>
                  </a:ext>
                </a:extLst>
              </a:tr>
              <a:tr h="395028">
                <a:tc>
                  <a:txBody>
                    <a:bodyPr/>
                    <a:lstStyle/>
                    <a:p>
                      <a:pPr marR="44450" algn="r">
                        <a:lnSpc>
                          <a:spcPct val="100000"/>
                        </a:lnSpc>
                        <a:spcBef>
                          <a:spcPts val="390"/>
                        </a:spcBef>
                      </a:pPr>
                      <a:r>
                        <a:rPr sz="900" spc="-5" dirty="0">
                          <a:latin typeface="Comic Sans MS"/>
                          <a:cs typeface="Comic Sans MS"/>
                        </a:rPr>
                        <a:t>50</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49530" marB="0"/>
                </a:tc>
                <a:tc>
                  <a:txBody>
                    <a:bodyPr/>
                    <a:lstStyle/>
                    <a:p>
                      <a:pPr marL="52069" marR="120650" indent="-635">
                        <a:lnSpc>
                          <a:spcPct val="116100"/>
                        </a:lnSpc>
                        <a:spcBef>
                          <a:spcPts val="215"/>
                        </a:spcBef>
                      </a:pPr>
                      <a:r>
                        <a:rPr sz="900" spc="-5" dirty="0">
                          <a:latin typeface="Comic Sans MS"/>
                          <a:cs typeface="Comic Sans MS"/>
                        </a:rPr>
                        <a:t>Tres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instantáneos, </a:t>
                      </a:r>
                      <a:r>
                        <a:rPr sz="900" spc="-254" dirty="0">
                          <a:latin typeface="Comic Sans MS"/>
                          <a:cs typeface="Comic Sans MS"/>
                        </a:rPr>
                        <a:t> </a:t>
                      </a:r>
                      <a:r>
                        <a:rPr sz="900" spc="-5" dirty="0">
                          <a:latin typeface="Comic Sans MS"/>
                          <a:cs typeface="Comic Sans MS"/>
                        </a:rPr>
                        <a:t>estáticos.</a:t>
                      </a:r>
                      <a:endParaRPr sz="900">
                        <a:latin typeface="Comic Sans MS"/>
                        <a:cs typeface="Comic Sans MS"/>
                      </a:endParaRPr>
                    </a:p>
                  </a:txBody>
                  <a:tcPr marL="0" marR="0" marT="27305" marB="0"/>
                </a:tc>
                <a:extLst>
                  <a:ext uri="{0D108BD9-81ED-4DB2-BD59-A6C34878D82A}">
                    <a16:rowId xmlns:a16="http://schemas.microsoft.com/office/drawing/2014/main" xmlns="" val="10001"/>
                  </a:ext>
                </a:extLst>
              </a:tr>
              <a:tr h="235801">
                <a:tc>
                  <a:txBody>
                    <a:bodyPr/>
                    <a:lstStyle/>
                    <a:p>
                      <a:pPr marR="44450" algn="r">
                        <a:lnSpc>
                          <a:spcPct val="100000"/>
                        </a:lnSpc>
                        <a:spcBef>
                          <a:spcPts val="395"/>
                        </a:spcBef>
                      </a:pPr>
                      <a:r>
                        <a:rPr sz="900" spc="-5" dirty="0">
                          <a:latin typeface="Comic Sans MS"/>
                          <a:cs typeface="Comic Sans MS"/>
                        </a:rPr>
                        <a:t>62</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50165" marB="0"/>
                </a:tc>
                <a:tc>
                  <a:txBody>
                    <a:bodyPr/>
                    <a:lstStyle/>
                    <a:p>
                      <a:pPr marL="52069">
                        <a:lnSpc>
                          <a:spcPct val="100000"/>
                        </a:lnSpc>
                        <a:spcBef>
                          <a:spcPts val="395"/>
                        </a:spcBef>
                      </a:pPr>
                      <a:r>
                        <a:rPr sz="900" spc="-5" dirty="0">
                          <a:latin typeface="Comic Sans MS"/>
                          <a:cs typeface="Comic Sans MS"/>
                        </a:rPr>
                        <a:t>Relés</a:t>
                      </a:r>
                      <a:r>
                        <a:rPr sz="900" spc="5" dirty="0">
                          <a:latin typeface="Comic Sans MS"/>
                          <a:cs typeface="Comic Sans MS"/>
                        </a:rPr>
                        <a:t> </a:t>
                      </a:r>
                      <a:r>
                        <a:rPr sz="900" spc="-5" dirty="0">
                          <a:latin typeface="Comic Sans MS"/>
                          <a:cs typeface="Comic Sans MS"/>
                        </a:rPr>
                        <a:t>con</a:t>
                      </a:r>
                      <a:r>
                        <a:rPr sz="900" spc="5" dirty="0">
                          <a:latin typeface="Comic Sans MS"/>
                          <a:cs typeface="Comic Sans MS"/>
                        </a:rPr>
                        <a:t> </a:t>
                      </a:r>
                      <a:r>
                        <a:rPr sz="900" spc="-5" dirty="0">
                          <a:latin typeface="Comic Sans MS"/>
                          <a:cs typeface="Comic Sans MS"/>
                        </a:rPr>
                        <a:t>retardo</a:t>
                      </a:r>
                      <a:r>
                        <a:rPr sz="900" spc="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tiempo</a:t>
                      </a:r>
                      <a:r>
                        <a:rPr sz="900" spc="5" dirty="0">
                          <a:latin typeface="Comic Sans MS"/>
                          <a:cs typeface="Comic Sans MS"/>
                        </a:rPr>
                        <a:t> </a:t>
                      </a:r>
                      <a:r>
                        <a:rPr sz="900" spc="-5" dirty="0">
                          <a:latin typeface="Comic Sans MS"/>
                          <a:cs typeface="Comic Sans MS"/>
                        </a:rPr>
                        <a:t>ajustable.</a:t>
                      </a:r>
                      <a:endParaRPr sz="900">
                        <a:latin typeface="Comic Sans MS"/>
                        <a:cs typeface="Comic Sans MS"/>
                      </a:endParaRPr>
                    </a:p>
                  </a:txBody>
                  <a:tcPr marL="0" marR="0" marT="50165" marB="0"/>
                </a:tc>
                <a:extLst>
                  <a:ext uri="{0D108BD9-81ED-4DB2-BD59-A6C34878D82A}">
                    <a16:rowId xmlns:a16="http://schemas.microsoft.com/office/drawing/2014/main" xmlns="" val="10002"/>
                  </a:ext>
                </a:extLst>
              </a:tr>
              <a:tr h="394646">
                <a:tc>
                  <a:txBody>
                    <a:bodyPr/>
                    <a:lstStyle/>
                    <a:p>
                      <a:pPr marR="44450" algn="r">
                        <a:lnSpc>
                          <a:spcPct val="100000"/>
                        </a:lnSpc>
                        <a:spcBef>
                          <a:spcPts val="390"/>
                        </a:spcBef>
                      </a:pPr>
                      <a:r>
                        <a:rPr sz="900" spc="-5" dirty="0">
                          <a:latin typeface="Comic Sans MS"/>
                          <a:cs typeface="Comic Sans MS"/>
                        </a:rPr>
                        <a:t>74</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49530" marB="0"/>
                </a:tc>
                <a:tc>
                  <a:txBody>
                    <a:bodyPr/>
                    <a:lstStyle/>
                    <a:p>
                      <a:pPr marL="52069" marR="119380" indent="-635">
                        <a:lnSpc>
                          <a:spcPct val="116100"/>
                        </a:lnSpc>
                        <a:spcBef>
                          <a:spcPts val="215"/>
                        </a:spcBef>
                        <a:tabLst>
                          <a:tab pos="477520" algn="l"/>
                          <a:tab pos="748030" algn="l"/>
                          <a:tab pos="1271905" algn="l"/>
                          <a:tab pos="1541780" algn="l"/>
                          <a:tab pos="2214880" algn="l"/>
                        </a:tabLst>
                      </a:pPr>
                      <a:r>
                        <a:rPr sz="900" dirty="0">
                          <a:latin typeface="Comic Sans MS"/>
                          <a:cs typeface="Comic Sans MS"/>
                        </a:rPr>
                        <a:t>Relés	de	alarma,	de	armadura,	auto-  </a:t>
                      </a:r>
                      <a:r>
                        <a:rPr sz="900" spc="-5" dirty="0">
                          <a:latin typeface="Comic Sans MS"/>
                          <a:cs typeface="Comic Sans MS"/>
                        </a:rPr>
                        <a:t>reseteables, con</a:t>
                      </a:r>
                      <a:r>
                        <a:rPr sz="900" dirty="0">
                          <a:latin typeface="Comic Sans MS"/>
                          <a:cs typeface="Comic Sans MS"/>
                        </a:rPr>
                        <a:t> </a:t>
                      </a:r>
                      <a:r>
                        <a:rPr sz="900" spc="-5" dirty="0">
                          <a:latin typeface="Comic Sans MS"/>
                          <a:cs typeface="Comic Sans MS"/>
                        </a:rPr>
                        <a:t>banderas.</a:t>
                      </a:r>
                      <a:endParaRPr sz="900">
                        <a:latin typeface="Comic Sans MS"/>
                        <a:cs typeface="Comic Sans MS"/>
                      </a:endParaRPr>
                    </a:p>
                  </a:txBody>
                  <a:tcPr marL="0" marR="0" marT="27305" marB="0"/>
                </a:tc>
                <a:extLst>
                  <a:ext uri="{0D108BD9-81ED-4DB2-BD59-A6C34878D82A}">
                    <a16:rowId xmlns:a16="http://schemas.microsoft.com/office/drawing/2014/main" xmlns="" val="10003"/>
                  </a:ext>
                </a:extLst>
              </a:tr>
              <a:tr h="553872">
                <a:tc>
                  <a:txBody>
                    <a:bodyPr/>
                    <a:lstStyle/>
                    <a:p>
                      <a:pPr marR="44450" algn="r">
                        <a:lnSpc>
                          <a:spcPct val="100000"/>
                        </a:lnSpc>
                        <a:spcBef>
                          <a:spcPts val="390"/>
                        </a:spcBef>
                      </a:pPr>
                      <a:r>
                        <a:rPr sz="900" spc="-5" dirty="0">
                          <a:latin typeface="Comic Sans MS"/>
                          <a:cs typeface="Comic Sans MS"/>
                        </a:rPr>
                        <a:t>86</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49530" marB="0"/>
                </a:tc>
                <a:tc>
                  <a:txBody>
                    <a:bodyPr/>
                    <a:lstStyle/>
                    <a:p>
                      <a:pPr marL="52069" marR="119380" indent="-635" algn="just">
                        <a:lnSpc>
                          <a:spcPct val="116100"/>
                        </a:lnSpc>
                        <a:spcBef>
                          <a:spcPts val="215"/>
                        </a:spcBef>
                      </a:pPr>
                      <a:r>
                        <a:rPr sz="900" spc="-5" dirty="0">
                          <a:latin typeface="Comic Sans MS"/>
                          <a:cs typeface="Comic Sans MS"/>
                        </a:rPr>
                        <a:t>Relé de bloqueo, dispara a los interruptores </a:t>
                      </a:r>
                      <a:r>
                        <a:rPr sz="900" dirty="0">
                          <a:latin typeface="Comic Sans MS"/>
                          <a:cs typeface="Comic Sans MS"/>
                        </a:rPr>
                        <a:t> </a:t>
                      </a:r>
                      <a:r>
                        <a:rPr sz="900" spc="-5" dirty="0">
                          <a:latin typeface="Comic Sans MS"/>
                          <a:cs typeface="Comic Sans MS"/>
                        </a:rPr>
                        <a:t>del generador e inicializa el timer de falla de </a:t>
                      </a:r>
                      <a:r>
                        <a:rPr sz="900" dirty="0">
                          <a:latin typeface="Comic Sans MS"/>
                          <a:cs typeface="Comic Sans MS"/>
                        </a:rPr>
                        <a:t> </a:t>
                      </a:r>
                      <a:r>
                        <a:rPr sz="900" spc="-5" dirty="0">
                          <a:latin typeface="Comic Sans MS"/>
                          <a:cs typeface="Comic Sans MS"/>
                        </a:rPr>
                        <a:t>interruptor.</a:t>
                      </a:r>
                      <a:endParaRPr sz="900">
                        <a:latin typeface="Comic Sans MS"/>
                        <a:cs typeface="Comic Sans MS"/>
                      </a:endParaRPr>
                    </a:p>
                  </a:txBody>
                  <a:tcPr marL="0" marR="0" marT="27305" marB="0"/>
                </a:tc>
                <a:extLst>
                  <a:ext uri="{0D108BD9-81ED-4DB2-BD59-A6C34878D82A}">
                    <a16:rowId xmlns:a16="http://schemas.microsoft.com/office/drawing/2014/main" xmlns="" val="10004"/>
                  </a:ext>
                </a:extLst>
              </a:tr>
              <a:tr h="197337">
                <a:tc>
                  <a:txBody>
                    <a:bodyPr/>
                    <a:lstStyle/>
                    <a:p>
                      <a:pPr marR="44450" algn="r">
                        <a:lnSpc>
                          <a:spcPts val="1060"/>
                        </a:lnSpc>
                        <a:spcBef>
                          <a:spcPts val="390"/>
                        </a:spcBef>
                      </a:pPr>
                      <a:r>
                        <a:rPr sz="900" spc="-5" dirty="0">
                          <a:latin typeface="Comic Sans MS"/>
                          <a:cs typeface="Comic Sans MS"/>
                        </a:rPr>
                        <a:t>94</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49530" marB="0"/>
                </a:tc>
                <a:tc>
                  <a:txBody>
                    <a:bodyPr/>
                    <a:lstStyle/>
                    <a:p>
                      <a:pPr marL="52069">
                        <a:lnSpc>
                          <a:spcPts val="1060"/>
                        </a:lnSpc>
                        <a:spcBef>
                          <a:spcPts val="390"/>
                        </a:spcBef>
                      </a:pPr>
                      <a:r>
                        <a:rPr sz="900" spc="-5" dirty="0">
                          <a:latin typeface="Comic Sans MS"/>
                          <a:cs typeface="Comic Sans MS"/>
                        </a:rPr>
                        <a:t>Relé</a:t>
                      </a:r>
                      <a:r>
                        <a:rPr sz="900" spc="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disparo,</a:t>
                      </a:r>
                      <a:r>
                        <a:rPr sz="900" spc="10"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armadura,</a:t>
                      </a:r>
                      <a:r>
                        <a:rPr sz="900" spc="5"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alta</a:t>
                      </a:r>
                      <a:r>
                        <a:rPr sz="900" spc="5" dirty="0">
                          <a:latin typeface="Comic Sans MS"/>
                          <a:cs typeface="Comic Sans MS"/>
                        </a:rPr>
                        <a:t> </a:t>
                      </a:r>
                      <a:r>
                        <a:rPr sz="900" spc="-5" dirty="0">
                          <a:latin typeface="Comic Sans MS"/>
                          <a:cs typeface="Comic Sans MS"/>
                        </a:rPr>
                        <a:t>rapidez.</a:t>
                      </a:r>
                      <a:endParaRPr sz="900">
                        <a:latin typeface="Comic Sans MS"/>
                        <a:cs typeface="Comic Sans MS"/>
                      </a:endParaRPr>
                    </a:p>
                  </a:txBody>
                  <a:tcPr marL="0" marR="0" marT="49530" marB="0"/>
                </a:tc>
                <a:extLst>
                  <a:ext uri="{0D108BD9-81ED-4DB2-BD59-A6C34878D82A}">
                    <a16:rowId xmlns:a16="http://schemas.microsoft.com/office/drawing/2014/main" xmlns="" val="10005"/>
                  </a:ext>
                </a:extLst>
              </a:tr>
            </a:tbl>
          </a:graphicData>
        </a:graphic>
      </p:graphicFrame>
      <p:sp>
        <p:nvSpPr>
          <p:cNvPr id="42" name="object 42"/>
          <p:cNvSpPr txBox="1"/>
          <p:nvPr/>
        </p:nvSpPr>
        <p:spPr>
          <a:xfrm>
            <a:off x="9425472" y="7760689"/>
            <a:ext cx="2999740" cy="382270"/>
          </a:xfrm>
          <a:prstGeom prst="rect">
            <a:avLst/>
          </a:prstGeom>
        </p:spPr>
        <p:txBody>
          <a:bodyPr vert="horz" wrap="square" lIns="0" tIns="12065" rIns="0" bIns="0" rtlCol="0">
            <a:spAutoFit/>
          </a:bodyPr>
          <a:lstStyle/>
          <a:p>
            <a:pPr marL="102235">
              <a:spcBef>
                <a:spcPts val="95"/>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5.</a:t>
            </a:r>
            <a:r>
              <a:rPr sz="800" spc="250" dirty="0">
                <a:latin typeface="Comic Sans MS"/>
                <a:cs typeface="Comic Sans MS"/>
              </a:rPr>
              <a:t> </a:t>
            </a:r>
            <a:r>
              <a:rPr sz="800" b="1" spc="-5" dirty="0">
                <a:latin typeface="Comic Sans MS"/>
                <a:cs typeface="Comic Sans MS"/>
              </a:rPr>
              <a:t>Lógica</a:t>
            </a:r>
            <a:r>
              <a:rPr sz="800" b="1" spc="5"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sobrecorriente</a:t>
            </a:r>
            <a:r>
              <a:rPr sz="800" b="1" spc="5" dirty="0">
                <a:latin typeface="Comic Sans MS"/>
                <a:cs typeface="Comic Sans MS"/>
              </a:rPr>
              <a:t> </a:t>
            </a:r>
            <a:r>
              <a:rPr sz="800" b="1" spc="-5" dirty="0">
                <a:latin typeface="Comic Sans MS"/>
                <a:cs typeface="Comic Sans MS"/>
              </a:rPr>
              <a:t>supervisada</a:t>
            </a:r>
            <a:r>
              <a:rPr sz="800" b="1" spc="5" dirty="0">
                <a:latin typeface="Comic Sans MS"/>
                <a:cs typeface="Comic Sans MS"/>
              </a:rPr>
              <a:t> </a:t>
            </a:r>
            <a:r>
              <a:rPr sz="800" b="1" spc="-5" dirty="0">
                <a:latin typeface="Comic Sans MS"/>
                <a:cs typeface="Comic Sans MS"/>
              </a:rPr>
              <a:t>por</a:t>
            </a:r>
            <a:r>
              <a:rPr sz="800" b="1" spc="10" dirty="0">
                <a:latin typeface="Comic Sans MS"/>
                <a:cs typeface="Comic Sans MS"/>
              </a:rPr>
              <a:t> </a:t>
            </a:r>
            <a:r>
              <a:rPr sz="800" b="1" spc="-5" dirty="0">
                <a:latin typeface="Comic Sans MS"/>
                <a:cs typeface="Comic Sans MS"/>
              </a:rPr>
              <a:t>tensión</a:t>
            </a:r>
            <a:endParaRPr sz="800">
              <a:latin typeface="Comic Sans MS"/>
              <a:cs typeface="Comic Sans MS"/>
            </a:endParaRPr>
          </a:p>
          <a:p>
            <a:pPr marL="12700">
              <a:spcBef>
                <a:spcPts val="770"/>
              </a:spcBef>
            </a:pPr>
            <a:r>
              <a:rPr sz="900" b="1" spc="-5" dirty="0">
                <a:latin typeface="Comic Sans MS"/>
                <a:cs typeface="Comic Sans MS"/>
              </a:rPr>
              <a:t>RELÉS</a:t>
            </a:r>
            <a:r>
              <a:rPr sz="900" b="1" dirty="0">
                <a:latin typeface="Comic Sans MS"/>
                <a:cs typeface="Comic Sans MS"/>
              </a:rPr>
              <a:t> </a:t>
            </a:r>
            <a:r>
              <a:rPr sz="900" b="1" spc="-5" dirty="0">
                <a:latin typeface="Comic Sans MS"/>
                <a:cs typeface="Comic Sans MS"/>
              </a:rPr>
              <a:t>DE</a:t>
            </a:r>
            <a:r>
              <a:rPr sz="900" b="1" spc="5" dirty="0">
                <a:latin typeface="Comic Sans MS"/>
                <a:cs typeface="Comic Sans MS"/>
              </a:rPr>
              <a:t> </a:t>
            </a:r>
            <a:r>
              <a:rPr sz="900" b="1" spc="-5" dirty="0">
                <a:latin typeface="Comic Sans MS"/>
                <a:cs typeface="Comic Sans MS"/>
              </a:rPr>
              <a:t>SOBRECORRIENTE</a:t>
            </a:r>
            <a:r>
              <a:rPr sz="900" b="1" spc="5" dirty="0">
                <a:latin typeface="Comic Sans MS"/>
                <a:cs typeface="Comic Sans MS"/>
              </a:rPr>
              <a:t> </a:t>
            </a:r>
            <a:r>
              <a:rPr sz="900" b="1" spc="-5" dirty="0">
                <a:latin typeface="Comic Sans MS"/>
                <a:cs typeface="Comic Sans MS"/>
              </a:rPr>
              <a:t>DIRECCIONAL</a:t>
            </a:r>
            <a:endParaRPr sz="900">
              <a:latin typeface="Comic Sans MS"/>
              <a:cs typeface="Comic Sans MS"/>
            </a:endParaRPr>
          </a:p>
        </p:txBody>
      </p:sp>
      <p:sp>
        <p:nvSpPr>
          <p:cNvPr id="43" name="object 43"/>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44" name="object 44"/>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73</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453069" y="910437"/>
            <a:ext cx="764540" cy="1352550"/>
            <a:chOff x="3398469" y="910437"/>
            <a:chExt cx="764540" cy="1352550"/>
          </a:xfrm>
        </p:grpSpPr>
        <p:sp>
          <p:nvSpPr>
            <p:cNvPr id="3" name="object 3"/>
            <p:cNvSpPr/>
            <p:nvPr/>
          </p:nvSpPr>
          <p:spPr>
            <a:xfrm>
              <a:off x="3398469" y="1560829"/>
              <a:ext cx="405765" cy="8890"/>
            </a:xfrm>
            <a:custGeom>
              <a:avLst/>
              <a:gdLst/>
              <a:ahLst/>
              <a:cxnLst/>
              <a:rect l="l" t="t" r="r" b="b"/>
              <a:pathLst>
                <a:path w="405764" h="8890">
                  <a:moveTo>
                    <a:pt x="405663" y="7620"/>
                  </a:moveTo>
                  <a:lnTo>
                    <a:pt x="403860" y="7620"/>
                  </a:lnTo>
                  <a:lnTo>
                    <a:pt x="403860" y="3810"/>
                  </a:lnTo>
                  <a:lnTo>
                    <a:pt x="400608" y="3810"/>
                  </a:lnTo>
                  <a:lnTo>
                    <a:pt x="400608" y="0"/>
                  </a:lnTo>
                  <a:lnTo>
                    <a:pt x="0" y="0"/>
                  </a:lnTo>
                  <a:lnTo>
                    <a:pt x="0" y="3810"/>
                  </a:lnTo>
                  <a:lnTo>
                    <a:pt x="0" y="7620"/>
                  </a:lnTo>
                  <a:lnTo>
                    <a:pt x="0" y="8890"/>
                  </a:lnTo>
                  <a:lnTo>
                    <a:pt x="405663" y="8890"/>
                  </a:lnTo>
                  <a:lnTo>
                    <a:pt x="405663" y="7620"/>
                  </a:lnTo>
                  <a:close/>
                </a:path>
              </a:pathLst>
            </a:custGeom>
            <a:solidFill>
              <a:srgbClr val="000000"/>
            </a:solidFill>
          </p:spPr>
          <p:txBody>
            <a:bodyPr wrap="square" lIns="0" tIns="0" rIns="0" bIns="0" rtlCol="0"/>
            <a:lstStyle/>
            <a:p>
              <a:endParaRPr/>
            </a:p>
          </p:txBody>
        </p:sp>
        <p:pic>
          <p:nvPicPr>
            <p:cNvPr id="4" name="object 4"/>
            <p:cNvPicPr/>
            <p:nvPr/>
          </p:nvPicPr>
          <p:blipFill>
            <a:blip r:embed="rId2" cstate="print"/>
            <a:stretch>
              <a:fillRect/>
            </a:stretch>
          </p:blipFill>
          <p:spPr>
            <a:xfrm>
              <a:off x="3759593" y="1431556"/>
              <a:ext cx="301701" cy="138658"/>
            </a:xfrm>
            <a:prstGeom prst="rect">
              <a:avLst/>
            </a:prstGeom>
          </p:spPr>
        </p:pic>
        <p:sp>
          <p:nvSpPr>
            <p:cNvPr id="5" name="object 5"/>
            <p:cNvSpPr/>
            <p:nvPr/>
          </p:nvSpPr>
          <p:spPr>
            <a:xfrm>
              <a:off x="4053687" y="1325664"/>
              <a:ext cx="10160" cy="519430"/>
            </a:xfrm>
            <a:custGeom>
              <a:avLst/>
              <a:gdLst/>
              <a:ahLst/>
              <a:cxnLst/>
              <a:rect l="l" t="t" r="r" b="b"/>
              <a:pathLst>
                <a:path w="10160" h="519430">
                  <a:moveTo>
                    <a:pt x="9893" y="0"/>
                  </a:moveTo>
                  <a:lnTo>
                    <a:pt x="0" y="0"/>
                  </a:lnTo>
                  <a:lnTo>
                    <a:pt x="0" y="518833"/>
                  </a:lnTo>
                  <a:lnTo>
                    <a:pt x="5321" y="518833"/>
                  </a:lnTo>
                  <a:lnTo>
                    <a:pt x="9893" y="518833"/>
                  </a:lnTo>
                  <a:lnTo>
                    <a:pt x="9893" y="0"/>
                  </a:lnTo>
                  <a:close/>
                </a:path>
              </a:pathLst>
            </a:custGeom>
            <a:solidFill>
              <a:srgbClr val="000000"/>
            </a:solidFill>
          </p:spPr>
          <p:txBody>
            <a:bodyPr wrap="square" lIns="0" tIns="0" rIns="0" bIns="0" rtlCol="0"/>
            <a:lstStyle/>
            <a:p>
              <a:endParaRPr/>
            </a:p>
          </p:txBody>
        </p:sp>
        <p:pic>
          <p:nvPicPr>
            <p:cNvPr id="6" name="object 6"/>
            <p:cNvPicPr/>
            <p:nvPr/>
          </p:nvPicPr>
          <p:blipFill>
            <a:blip r:embed="rId3" cstate="print"/>
            <a:stretch>
              <a:fillRect/>
            </a:stretch>
          </p:blipFill>
          <p:spPr>
            <a:xfrm>
              <a:off x="3947782" y="910437"/>
              <a:ext cx="210273" cy="415442"/>
            </a:xfrm>
            <a:prstGeom prst="rect">
              <a:avLst/>
            </a:prstGeom>
          </p:spPr>
        </p:pic>
        <p:pic>
          <p:nvPicPr>
            <p:cNvPr id="7" name="object 7"/>
            <p:cNvPicPr/>
            <p:nvPr/>
          </p:nvPicPr>
          <p:blipFill>
            <a:blip r:embed="rId4" cstate="print"/>
            <a:stretch>
              <a:fillRect/>
            </a:stretch>
          </p:blipFill>
          <p:spPr>
            <a:xfrm>
              <a:off x="3952354" y="1832305"/>
              <a:ext cx="210273" cy="430453"/>
            </a:xfrm>
            <a:prstGeom prst="rect">
              <a:avLst/>
            </a:prstGeom>
          </p:spPr>
        </p:pic>
      </p:grpSp>
      <p:sp>
        <p:nvSpPr>
          <p:cNvPr id="8" name="object 8"/>
          <p:cNvSpPr/>
          <p:nvPr/>
        </p:nvSpPr>
        <p:spPr>
          <a:xfrm>
            <a:off x="7691196" y="2433421"/>
            <a:ext cx="12700" cy="111760"/>
          </a:xfrm>
          <a:custGeom>
            <a:avLst/>
            <a:gdLst/>
            <a:ahLst/>
            <a:cxnLst/>
            <a:rect l="l" t="t" r="r" b="b"/>
            <a:pathLst>
              <a:path w="12700" h="111760">
                <a:moveTo>
                  <a:pt x="12192" y="0"/>
                </a:moveTo>
                <a:lnTo>
                  <a:pt x="0" y="0"/>
                </a:lnTo>
                <a:lnTo>
                  <a:pt x="0" y="111239"/>
                </a:lnTo>
                <a:lnTo>
                  <a:pt x="4572" y="111239"/>
                </a:lnTo>
                <a:lnTo>
                  <a:pt x="12192" y="111239"/>
                </a:lnTo>
                <a:lnTo>
                  <a:pt x="12192" y="0"/>
                </a:lnTo>
                <a:close/>
              </a:path>
            </a:pathLst>
          </a:custGeom>
          <a:solidFill>
            <a:srgbClr val="000000"/>
          </a:solidFill>
        </p:spPr>
        <p:txBody>
          <a:bodyPr wrap="square" lIns="0" tIns="0" rIns="0" bIns="0" rtlCol="0"/>
          <a:lstStyle/>
          <a:p>
            <a:endParaRPr/>
          </a:p>
        </p:txBody>
      </p:sp>
      <p:sp>
        <p:nvSpPr>
          <p:cNvPr id="9" name="object 9"/>
          <p:cNvSpPr/>
          <p:nvPr/>
        </p:nvSpPr>
        <p:spPr>
          <a:xfrm>
            <a:off x="7621866" y="2062391"/>
            <a:ext cx="161290" cy="225425"/>
          </a:xfrm>
          <a:custGeom>
            <a:avLst/>
            <a:gdLst/>
            <a:ahLst/>
            <a:cxnLst/>
            <a:rect l="l" t="t" r="r" b="b"/>
            <a:pathLst>
              <a:path w="161289" h="225425">
                <a:moveTo>
                  <a:pt x="160756" y="212559"/>
                </a:moveTo>
                <a:lnTo>
                  <a:pt x="157937" y="212559"/>
                </a:lnTo>
                <a:lnTo>
                  <a:pt x="157937" y="212178"/>
                </a:lnTo>
                <a:lnTo>
                  <a:pt x="81521" y="212178"/>
                </a:lnTo>
                <a:lnTo>
                  <a:pt x="81521" y="0"/>
                </a:lnTo>
                <a:lnTo>
                  <a:pt x="71615" y="0"/>
                </a:lnTo>
                <a:lnTo>
                  <a:pt x="71615" y="212178"/>
                </a:lnTo>
                <a:lnTo>
                  <a:pt x="0" y="212178"/>
                </a:lnTo>
                <a:lnTo>
                  <a:pt x="0" y="217258"/>
                </a:lnTo>
                <a:lnTo>
                  <a:pt x="0" y="224878"/>
                </a:lnTo>
                <a:lnTo>
                  <a:pt x="153200" y="224878"/>
                </a:lnTo>
                <a:lnTo>
                  <a:pt x="153200" y="217258"/>
                </a:lnTo>
                <a:lnTo>
                  <a:pt x="157937" y="217258"/>
                </a:lnTo>
                <a:lnTo>
                  <a:pt x="157937" y="214718"/>
                </a:lnTo>
                <a:lnTo>
                  <a:pt x="160756" y="217131"/>
                </a:lnTo>
                <a:lnTo>
                  <a:pt x="160756" y="212559"/>
                </a:lnTo>
                <a:close/>
              </a:path>
            </a:pathLst>
          </a:custGeom>
          <a:solidFill>
            <a:srgbClr val="000000"/>
          </a:solidFill>
        </p:spPr>
        <p:txBody>
          <a:bodyPr wrap="square" lIns="0" tIns="0" rIns="0" bIns="0" rtlCol="0"/>
          <a:lstStyle/>
          <a:p>
            <a:endParaRPr/>
          </a:p>
        </p:txBody>
      </p:sp>
      <p:sp>
        <p:nvSpPr>
          <p:cNvPr id="10" name="object 10"/>
          <p:cNvSpPr/>
          <p:nvPr/>
        </p:nvSpPr>
        <p:spPr>
          <a:xfrm>
            <a:off x="7772717" y="2279650"/>
            <a:ext cx="10160" cy="160655"/>
          </a:xfrm>
          <a:custGeom>
            <a:avLst/>
            <a:gdLst/>
            <a:ahLst/>
            <a:cxnLst/>
            <a:rect l="l" t="t" r="r" b="b"/>
            <a:pathLst>
              <a:path w="10160" h="160655">
                <a:moveTo>
                  <a:pt x="9906" y="0"/>
                </a:moveTo>
                <a:lnTo>
                  <a:pt x="0" y="0"/>
                </a:lnTo>
                <a:lnTo>
                  <a:pt x="0" y="151130"/>
                </a:lnTo>
                <a:lnTo>
                  <a:pt x="0" y="156210"/>
                </a:lnTo>
                <a:lnTo>
                  <a:pt x="2044" y="156210"/>
                </a:lnTo>
                <a:lnTo>
                  <a:pt x="2044" y="151130"/>
                </a:lnTo>
                <a:lnTo>
                  <a:pt x="4572" y="151130"/>
                </a:lnTo>
                <a:lnTo>
                  <a:pt x="4572" y="160629"/>
                </a:lnTo>
                <a:lnTo>
                  <a:pt x="9906" y="160629"/>
                </a:lnTo>
                <a:lnTo>
                  <a:pt x="9906" y="156057"/>
                </a:lnTo>
                <a:lnTo>
                  <a:pt x="9906" y="151130"/>
                </a:lnTo>
                <a:lnTo>
                  <a:pt x="9906" y="150723"/>
                </a:lnTo>
                <a:lnTo>
                  <a:pt x="9906" y="0"/>
                </a:lnTo>
                <a:close/>
              </a:path>
            </a:pathLst>
          </a:custGeom>
          <a:solidFill>
            <a:srgbClr val="000000"/>
          </a:solidFill>
        </p:spPr>
        <p:txBody>
          <a:bodyPr wrap="square" lIns="0" tIns="0" rIns="0" bIns="0" rtlCol="0"/>
          <a:lstStyle/>
          <a:p>
            <a:endParaRPr/>
          </a:p>
        </p:txBody>
      </p:sp>
      <p:sp>
        <p:nvSpPr>
          <p:cNvPr id="11" name="object 11"/>
          <p:cNvSpPr/>
          <p:nvPr/>
        </p:nvSpPr>
        <p:spPr>
          <a:xfrm>
            <a:off x="7616532" y="2274951"/>
            <a:ext cx="161290" cy="165735"/>
          </a:xfrm>
          <a:custGeom>
            <a:avLst/>
            <a:gdLst/>
            <a:ahLst/>
            <a:cxnLst/>
            <a:rect l="l" t="t" r="r" b="b"/>
            <a:pathLst>
              <a:path w="161289" h="165735">
                <a:moveTo>
                  <a:pt x="160756" y="155829"/>
                </a:moveTo>
                <a:lnTo>
                  <a:pt x="9906" y="155829"/>
                </a:lnTo>
                <a:lnTo>
                  <a:pt x="9906" y="12192"/>
                </a:lnTo>
                <a:lnTo>
                  <a:pt x="9906" y="4572"/>
                </a:lnTo>
                <a:lnTo>
                  <a:pt x="5334" y="12192"/>
                </a:lnTo>
                <a:lnTo>
                  <a:pt x="5334" y="0"/>
                </a:lnTo>
                <a:lnTo>
                  <a:pt x="0" y="0"/>
                </a:lnTo>
                <a:lnTo>
                  <a:pt x="0" y="4572"/>
                </a:lnTo>
                <a:lnTo>
                  <a:pt x="0" y="160756"/>
                </a:lnTo>
                <a:lnTo>
                  <a:pt x="7848" y="160756"/>
                </a:lnTo>
                <a:lnTo>
                  <a:pt x="7848" y="160909"/>
                </a:lnTo>
                <a:lnTo>
                  <a:pt x="2400" y="160909"/>
                </a:lnTo>
                <a:lnTo>
                  <a:pt x="2400" y="162814"/>
                </a:lnTo>
                <a:lnTo>
                  <a:pt x="0" y="160756"/>
                </a:lnTo>
                <a:lnTo>
                  <a:pt x="0" y="165328"/>
                </a:lnTo>
                <a:lnTo>
                  <a:pt x="5334" y="165328"/>
                </a:lnTo>
                <a:lnTo>
                  <a:pt x="4622" y="164719"/>
                </a:lnTo>
                <a:lnTo>
                  <a:pt x="160756" y="164719"/>
                </a:lnTo>
                <a:lnTo>
                  <a:pt x="160756" y="160909"/>
                </a:lnTo>
                <a:lnTo>
                  <a:pt x="160756" y="155829"/>
                </a:lnTo>
                <a:close/>
              </a:path>
            </a:pathLst>
          </a:custGeom>
          <a:solidFill>
            <a:srgbClr val="000000"/>
          </a:solidFill>
        </p:spPr>
        <p:txBody>
          <a:bodyPr wrap="square" lIns="0" tIns="0" rIns="0" bIns="0" rtlCol="0"/>
          <a:lstStyle/>
          <a:p>
            <a:endParaRPr/>
          </a:p>
        </p:txBody>
      </p:sp>
      <p:sp>
        <p:nvSpPr>
          <p:cNvPr id="12" name="object 12"/>
          <p:cNvSpPr/>
          <p:nvPr/>
        </p:nvSpPr>
        <p:spPr>
          <a:xfrm>
            <a:off x="7629487" y="2519514"/>
            <a:ext cx="140970" cy="49530"/>
          </a:xfrm>
          <a:custGeom>
            <a:avLst/>
            <a:gdLst/>
            <a:ahLst/>
            <a:cxnLst/>
            <a:rect l="l" t="t" r="r" b="b"/>
            <a:pathLst>
              <a:path w="140969" h="49530">
                <a:moveTo>
                  <a:pt x="140944" y="17945"/>
                </a:moveTo>
                <a:lnTo>
                  <a:pt x="88938" y="17945"/>
                </a:lnTo>
                <a:lnTo>
                  <a:pt x="88379" y="17526"/>
                </a:lnTo>
                <a:lnTo>
                  <a:pt x="88379" y="12192"/>
                </a:lnTo>
                <a:lnTo>
                  <a:pt x="86093" y="12192"/>
                </a:lnTo>
                <a:lnTo>
                  <a:pt x="86093" y="9906"/>
                </a:lnTo>
                <a:lnTo>
                  <a:pt x="81521" y="5334"/>
                </a:lnTo>
                <a:lnTo>
                  <a:pt x="79235" y="2286"/>
                </a:lnTo>
                <a:lnTo>
                  <a:pt x="76187" y="2286"/>
                </a:lnTo>
                <a:lnTo>
                  <a:pt x="76187" y="0"/>
                </a:lnTo>
                <a:lnTo>
                  <a:pt x="66281" y="0"/>
                </a:lnTo>
                <a:lnTo>
                  <a:pt x="56375" y="0"/>
                </a:lnTo>
                <a:lnTo>
                  <a:pt x="54089" y="2286"/>
                </a:lnTo>
                <a:lnTo>
                  <a:pt x="51803" y="2286"/>
                </a:lnTo>
                <a:lnTo>
                  <a:pt x="51803" y="5334"/>
                </a:lnTo>
                <a:lnTo>
                  <a:pt x="49517" y="5334"/>
                </a:lnTo>
                <a:lnTo>
                  <a:pt x="49517" y="7620"/>
                </a:lnTo>
                <a:lnTo>
                  <a:pt x="46469" y="7620"/>
                </a:lnTo>
                <a:lnTo>
                  <a:pt x="46469" y="9906"/>
                </a:lnTo>
                <a:lnTo>
                  <a:pt x="44183" y="9906"/>
                </a:lnTo>
                <a:lnTo>
                  <a:pt x="44183" y="12192"/>
                </a:lnTo>
                <a:lnTo>
                  <a:pt x="41897" y="15240"/>
                </a:lnTo>
                <a:lnTo>
                  <a:pt x="41897" y="17945"/>
                </a:lnTo>
                <a:lnTo>
                  <a:pt x="0" y="17945"/>
                </a:lnTo>
                <a:lnTo>
                  <a:pt x="0" y="21755"/>
                </a:lnTo>
                <a:lnTo>
                  <a:pt x="0" y="29375"/>
                </a:lnTo>
                <a:lnTo>
                  <a:pt x="41897" y="29375"/>
                </a:lnTo>
                <a:lnTo>
                  <a:pt x="41897" y="35039"/>
                </a:lnTo>
                <a:lnTo>
                  <a:pt x="44183" y="35039"/>
                </a:lnTo>
                <a:lnTo>
                  <a:pt x="44183" y="37325"/>
                </a:lnTo>
                <a:lnTo>
                  <a:pt x="46469" y="39611"/>
                </a:lnTo>
                <a:lnTo>
                  <a:pt x="49517" y="41897"/>
                </a:lnTo>
                <a:lnTo>
                  <a:pt x="51803" y="44945"/>
                </a:lnTo>
                <a:lnTo>
                  <a:pt x="54089" y="47231"/>
                </a:lnTo>
                <a:lnTo>
                  <a:pt x="59423" y="47231"/>
                </a:lnTo>
                <a:lnTo>
                  <a:pt x="61709" y="49517"/>
                </a:lnTo>
                <a:lnTo>
                  <a:pt x="66281" y="49517"/>
                </a:lnTo>
                <a:lnTo>
                  <a:pt x="71615" y="49517"/>
                </a:lnTo>
                <a:lnTo>
                  <a:pt x="71615" y="47231"/>
                </a:lnTo>
                <a:lnTo>
                  <a:pt x="76187" y="47231"/>
                </a:lnTo>
                <a:lnTo>
                  <a:pt x="79235" y="44945"/>
                </a:lnTo>
                <a:lnTo>
                  <a:pt x="81521" y="44945"/>
                </a:lnTo>
                <a:lnTo>
                  <a:pt x="81521" y="41897"/>
                </a:lnTo>
                <a:lnTo>
                  <a:pt x="83807" y="41897"/>
                </a:lnTo>
                <a:lnTo>
                  <a:pt x="83807" y="39611"/>
                </a:lnTo>
                <a:lnTo>
                  <a:pt x="86093" y="39611"/>
                </a:lnTo>
                <a:lnTo>
                  <a:pt x="86093" y="35039"/>
                </a:lnTo>
                <a:lnTo>
                  <a:pt x="88379" y="35039"/>
                </a:lnTo>
                <a:lnTo>
                  <a:pt x="88379" y="29718"/>
                </a:lnTo>
                <a:lnTo>
                  <a:pt x="91427" y="29718"/>
                </a:lnTo>
                <a:lnTo>
                  <a:pt x="91427" y="29375"/>
                </a:lnTo>
                <a:lnTo>
                  <a:pt x="140944" y="29375"/>
                </a:lnTo>
                <a:lnTo>
                  <a:pt x="140944" y="21755"/>
                </a:lnTo>
                <a:lnTo>
                  <a:pt x="140944" y="17945"/>
                </a:lnTo>
                <a:close/>
              </a:path>
            </a:pathLst>
          </a:custGeom>
          <a:solidFill>
            <a:srgbClr val="000000"/>
          </a:solidFill>
        </p:spPr>
        <p:txBody>
          <a:bodyPr wrap="square" lIns="0" tIns="0" rIns="0" bIns="0" rtlCol="0"/>
          <a:lstStyle/>
          <a:p>
            <a:endParaRPr/>
          </a:p>
        </p:txBody>
      </p:sp>
      <p:sp>
        <p:nvSpPr>
          <p:cNvPr id="13" name="object 13"/>
          <p:cNvSpPr/>
          <p:nvPr/>
        </p:nvSpPr>
        <p:spPr>
          <a:xfrm>
            <a:off x="7967764" y="2433421"/>
            <a:ext cx="10160" cy="111760"/>
          </a:xfrm>
          <a:custGeom>
            <a:avLst/>
            <a:gdLst/>
            <a:ahLst/>
            <a:cxnLst/>
            <a:rect l="l" t="t" r="r" b="b"/>
            <a:pathLst>
              <a:path w="10160" h="111760">
                <a:moveTo>
                  <a:pt x="9893" y="0"/>
                </a:moveTo>
                <a:lnTo>
                  <a:pt x="0" y="0"/>
                </a:lnTo>
                <a:lnTo>
                  <a:pt x="0" y="111239"/>
                </a:lnTo>
                <a:lnTo>
                  <a:pt x="5321" y="111239"/>
                </a:lnTo>
                <a:lnTo>
                  <a:pt x="9893" y="111239"/>
                </a:lnTo>
                <a:lnTo>
                  <a:pt x="9893" y="0"/>
                </a:lnTo>
                <a:close/>
              </a:path>
            </a:pathLst>
          </a:custGeom>
          <a:solidFill>
            <a:srgbClr val="000000"/>
          </a:solidFill>
        </p:spPr>
        <p:txBody>
          <a:bodyPr wrap="square" lIns="0" tIns="0" rIns="0" bIns="0" rtlCol="0"/>
          <a:lstStyle/>
          <a:p>
            <a:endParaRPr/>
          </a:p>
        </p:txBody>
      </p:sp>
      <p:pic>
        <p:nvPicPr>
          <p:cNvPr id="14" name="object 14"/>
          <p:cNvPicPr/>
          <p:nvPr/>
        </p:nvPicPr>
        <p:blipFill>
          <a:blip r:embed="rId5" cstate="print"/>
          <a:stretch>
            <a:fillRect/>
          </a:stretch>
        </p:blipFill>
        <p:spPr>
          <a:xfrm>
            <a:off x="7611960" y="1879537"/>
            <a:ext cx="425132" cy="66281"/>
          </a:xfrm>
          <a:prstGeom prst="rect">
            <a:avLst/>
          </a:prstGeom>
        </p:spPr>
      </p:pic>
      <p:pic>
        <p:nvPicPr>
          <p:cNvPr id="15" name="object 15"/>
          <p:cNvPicPr/>
          <p:nvPr/>
        </p:nvPicPr>
        <p:blipFill>
          <a:blip r:embed="rId6" cstate="print"/>
          <a:stretch>
            <a:fillRect/>
          </a:stretch>
        </p:blipFill>
        <p:spPr>
          <a:xfrm>
            <a:off x="6632195" y="1510792"/>
            <a:ext cx="217893" cy="67043"/>
          </a:xfrm>
          <a:prstGeom prst="rect">
            <a:avLst/>
          </a:prstGeom>
        </p:spPr>
      </p:pic>
      <p:sp>
        <p:nvSpPr>
          <p:cNvPr id="16" name="object 16"/>
          <p:cNvSpPr/>
          <p:nvPr/>
        </p:nvSpPr>
        <p:spPr>
          <a:xfrm>
            <a:off x="7864144" y="2002968"/>
            <a:ext cx="218440" cy="437515"/>
          </a:xfrm>
          <a:custGeom>
            <a:avLst/>
            <a:gdLst/>
            <a:ahLst/>
            <a:cxnLst/>
            <a:rect l="l" t="t" r="r" b="b"/>
            <a:pathLst>
              <a:path w="218439" h="437514">
                <a:moveTo>
                  <a:pt x="217893" y="44183"/>
                </a:moveTo>
                <a:lnTo>
                  <a:pt x="215607" y="37325"/>
                </a:lnTo>
                <a:lnTo>
                  <a:pt x="212559" y="31991"/>
                </a:lnTo>
                <a:lnTo>
                  <a:pt x="210273" y="27419"/>
                </a:lnTo>
                <a:lnTo>
                  <a:pt x="207987" y="22085"/>
                </a:lnTo>
                <a:lnTo>
                  <a:pt x="202653" y="17513"/>
                </a:lnTo>
                <a:lnTo>
                  <a:pt x="198081" y="12192"/>
                </a:lnTo>
                <a:lnTo>
                  <a:pt x="192747" y="9906"/>
                </a:lnTo>
                <a:lnTo>
                  <a:pt x="188175" y="7620"/>
                </a:lnTo>
                <a:lnTo>
                  <a:pt x="182841" y="4572"/>
                </a:lnTo>
                <a:lnTo>
                  <a:pt x="178282" y="2286"/>
                </a:lnTo>
                <a:lnTo>
                  <a:pt x="143230" y="2286"/>
                </a:lnTo>
                <a:lnTo>
                  <a:pt x="138658" y="4572"/>
                </a:lnTo>
                <a:lnTo>
                  <a:pt x="131038" y="7620"/>
                </a:lnTo>
                <a:lnTo>
                  <a:pt x="126466" y="9906"/>
                </a:lnTo>
                <a:lnTo>
                  <a:pt x="123418" y="12192"/>
                </a:lnTo>
                <a:lnTo>
                  <a:pt x="118846" y="17513"/>
                </a:lnTo>
                <a:lnTo>
                  <a:pt x="113512" y="22085"/>
                </a:lnTo>
                <a:lnTo>
                  <a:pt x="111226" y="27419"/>
                </a:lnTo>
                <a:lnTo>
                  <a:pt x="109702" y="30467"/>
                </a:lnTo>
                <a:lnTo>
                  <a:pt x="106654" y="27419"/>
                </a:lnTo>
                <a:lnTo>
                  <a:pt x="103619" y="22085"/>
                </a:lnTo>
                <a:lnTo>
                  <a:pt x="99047" y="17513"/>
                </a:lnTo>
                <a:lnTo>
                  <a:pt x="96761" y="12192"/>
                </a:lnTo>
                <a:lnTo>
                  <a:pt x="91427" y="9906"/>
                </a:lnTo>
                <a:lnTo>
                  <a:pt x="86855" y="7620"/>
                </a:lnTo>
                <a:lnTo>
                  <a:pt x="73901" y="2286"/>
                </a:lnTo>
                <a:lnTo>
                  <a:pt x="69329" y="2286"/>
                </a:lnTo>
                <a:lnTo>
                  <a:pt x="63995" y="0"/>
                </a:lnTo>
                <a:lnTo>
                  <a:pt x="51803" y="0"/>
                </a:lnTo>
                <a:lnTo>
                  <a:pt x="47231" y="2286"/>
                </a:lnTo>
                <a:lnTo>
                  <a:pt x="39611" y="2286"/>
                </a:lnTo>
                <a:lnTo>
                  <a:pt x="35039" y="4572"/>
                </a:lnTo>
                <a:lnTo>
                  <a:pt x="29718" y="7620"/>
                </a:lnTo>
                <a:lnTo>
                  <a:pt x="25146" y="9906"/>
                </a:lnTo>
                <a:lnTo>
                  <a:pt x="19812" y="12192"/>
                </a:lnTo>
                <a:lnTo>
                  <a:pt x="15240" y="17513"/>
                </a:lnTo>
                <a:lnTo>
                  <a:pt x="12192" y="22085"/>
                </a:lnTo>
                <a:lnTo>
                  <a:pt x="7620" y="27419"/>
                </a:lnTo>
                <a:lnTo>
                  <a:pt x="5334" y="31991"/>
                </a:lnTo>
                <a:lnTo>
                  <a:pt x="2286" y="37325"/>
                </a:lnTo>
                <a:lnTo>
                  <a:pt x="2286" y="44183"/>
                </a:lnTo>
                <a:lnTo>
                  <a:pt x="0" y="51803"/>
                </a:lnTo>
                <a:lnTo>
                  <a:pt x="0" y="59423"/>
                </a:lnTo>
                <a:lnTo>
                  <a:pt x="2286" y="67043"/>
                </a:lnTo>
                <a:lnTo>
                  <a:pt x="12192" y="63995"/>
                </a:lnTo>
                <a:lnTo>
                  <a:pt x="12192" y="47231"/>
                </a:lnTo>
                <a:lnTo>
                  <a:pt x="15240" y="41897"/>
                </a:lnTo>
                <a:lnTo>
                  <a:pt x="15240" y="37325"/>
                </a:lnTo>
                <a:lnTo>
                  <a:pt x="17526" y="31991"/>
                </a:lnTo>
                <a:lnTo>
                  <a:pt x="19812" y="27419"/>
                </a:lnTo>
                <a:lnTo>
                  <a:pt x="22098" y="24371"/>
                </a:lnTo>
                <a:lnTo>
                  <a:pt x="27432" y="22085"/>
                </a:lnTo>
                <a:lnTo>
                  <a:pt x="29718" y="19799"/>
                </a:lnTo>
                <a:lnTo>
                  <a:pt x="35039" y="17513"/>
                </a:lnTo>
                <a:lnTo>
                  <a:pt x="39611" y="14478"/>
                </a:lnTo>
                <a:lnTo>
                  <a:pt x="41897" y="14478"/>
                </a:lnTo>
                <a:lnTo>
                  <a:pt x="47231" y="12192"/>
                </a:lnTo>
                <a:lnTo>
                  <a:pt x="67043" y="12192"/>
                </a:lnTo>
                <a:lnTo>
                  <a:pt x="71615" y="14478"/>
                </a:lnTo>
                <a:lnTo>
                  <a:pt x="76949" y="14478"/>
                </a:lnTo>
                <a:lnTo>
                  <a:pt x="81521" y="17513"/>
                </a:lnTo>
                <a:lnTo>
                  <a:pt x="83807" y="19799"/>
                </a:lnTo>
                <a:lnTo>
                  <a:pt x="89141" y="22085"/>
                </a:lnTo>
                <a:lnTo>
                  <a:pt x="91427" y="24371"/>
                </a:lnTo>
                <a:lnTo>
                  <a:pt x="93713" y="27419"/>
                </a:lnTo>
                <a:lnTo>
                  <a:pt x="99047" y="31991"/>
                </a:lnTo>
                <a:lnTo>
                  <a:pt x="99047" y="37325"/>
                </a:lnTo>
                <a:lnTo>
                  <a:pt x="101333" y="39611"/>
                </a:lnTo>
                <a:lnTo>
                  <a:pt x="103619" y="44183"/>
                </a:lnTo>
                <a:lnTo>
                  <a:pt x="103619" y="271602"/>
                </a:lnTo>
                <a:lnTo>
                  <a:pt x="35039" y="271602"/>
                </a:lnTo>
                <a:lnTo>
                  <a:pt x="35039" y="271983"/>
                </a:lnTo>
                <a:lnTo>
                  <a:pt x="27432" y="271983"/>
                </a:lnTo>
                <a:lnTo>
                  <a:pt x="27432" y="276555"/>
                </a:lnTo>
                <a:lnTo>
                  <a:pt x="27432" y="432739"/>
                </a:lnTo>
                <a:lnTo>
                  <a:pt x="37553" y="432739"/>
                </a:lnTo>
                <a:lnTo>
                  <a:pt x="37553" y="432892"/>
                </a:lnTo>
                <a:lnTo>
                  <a:pt x="30848" y="432892"/>
                </a:lnTo>
                <a:lnTo>
                  <a:pt x="30848" y="434797"/>
                </a:lnTo>
                <a:lnTo>
                  <a:pt x="27432" y="432739"/>
                </a:lnTo>
                <a:lnTo>
                  <a:pt x="27432" y="437311"/>
                </a:lnTo>
                <a:lnTo>
                  <a:pt x="35039" y="437311"/>
                </a:lnTo>
                <a:lnTo>
                  <a:pt x="34023" y="436702"/>
                </a:lnTo>
                <a:lnTo>
                  <a:pt x="188175" y="436702"/>
                </a:lnTo>
                <a:lnTo>
                  <a:pt x="188175" y="437311"/>
                </a:lnTo>
                <a:lnTo>
                  <a:pt x="195795" y="437311"/>
                </a:lnTo>
                <a:lnTo>
                  <a:pt x="195795" y="432739"/>
                </a:lnTo>
                <a:lnTo>
                  <a:pt x="195795" y="427405"/>
                </a:lnTo>
                <a:lnTo>
                  <a:pt x="195795" y="276555"/>
                </a:lnTo>
                <a:lnTo>
                  <a:pt x="191770" y="276555"/>
                </a:lnTo>
                <a:lnTo>
                  <a:pt x="191770" y="274142"/>
                </a:lnTo>
                <a:lnTo>
                  <a:pt x="195795" y="276555"/>
                </a:lnTo>
                <a:lnTo>
                  <a:pt x="195795" y="271983"/>
                </a:lnTo>
                <a:lnTo>
                  <a:pt x="191770" y="271983"/>
                </a:lnTo>
                <a:lnTo>
                  <a:pt x="191770" y="271602"/>
                </a:lnTo>
                <a:lnTo>
                  <a:pt x="188175" y="271602"/>
                </a:lnTo>
                <a:lnTo>
                  <a:pt x="188175" y="427405"/>
                </a:lnTo>
                <a:lnTo>
                  <a:pt x="188175" y="427812"/>
                </a:lnTo>
                <a:lnTo>
                  <a:pt x="187769" y="427812"/>
                </a:lnTo>
                <a:lnTo>
                  <a:pt x="188175" y="427405"/>
                </a:lnTo>
                <a:lnTo>
                  <a:pt x="188175" y="271602"/>
                </a:lnTo>
                <a:lnTo>
                  <a:pt x="182841" y="271602"/>
                </a:lnTo>
                <a:lnTo>
                  <a:pt x="182841" y="284302"/>
                </a:lnTo>
                <a:lnTo>
                  <a:pt x="182841" y="427812"/>
                </a:lnTo>
                <a:lnTo>
                  <a:pt x="39611" y="427812"/>
                </a:lnTo>
                <a:lnTo>
                  <a:pt x="39611" y="284302"/>
                </a:lnTo>
                <a:lnTo>
                  <a:pt x="182841" y="284302"/>
                </a:lnTo>
                <a:lnTo>
                  <a:pt x="182841" y="271602"/>
                </a:lnTo>
                <a:lnTo>
                  <a:pt x="116560" y="271602"/>
                </a:lnTo>
                <a:lnTo>
                  <a:pt x="116560" y="91414"/>
                </a:lnTo>
                <a:lnTo>
                  <a:pt x="116560" y="86093"/>
                </a:lnTo>
                <a:lnTo>
                  <a:pt x="116560" y="63995"/>
                </a:lnTo>
                <a:lnTo>
                  <a:pt x="116560" y="41897"/>
                </a:lnTo>
                <a:lnTo>
                  <a:pt x="118846" y="37325"/>
                </a:lnTo>
                <a:lnTo>
                  <a:pt x="121132" y="31991"/>
                </a:lnTo>
                <a:lnTo>
                  <a:pt x="123418" y="29705"/>
                </a:lnTo>
                <a:lnTo>
                  <a:pt x="126466" y="24371"/>
                </a:lnTo>
                <a:lnTo>
                  <a:pt x="128752" y="22085"/>
                </a:lnTo>
                <a:lnTo>
                  <a:pt x="133324" y="19799"/>
                </a:lnTo>
                <a:lnTo>
                  <a:pt x="136372" y="17513"/>
                </a:lnTo>
                <a:lnTo>
                  <a:pt x="140944" y="14478"/>
                </a:lnTo>
                <a:lnTo>
                  <a:pt x="146278" y="14478"/>
                </a:lnTo>
                <a:lnTo>
                  <a:pt x="150850" y="12192"/>
                </a:lnTo>
                <a:lnTo>
                  <a:pt x="170662" y="12192"/>
                </a:lnTo>
                <a:lnTo>
                  <a:pt x="175996" y="14478"/>
                </a:lnTo>
                <a:lnTo>
                  <a:pt x="178282" y="14478"/>
                </a:lnTo>
                <a:lnTo>
                  <a:pt x="182841" y="17513"/>
                </a:lnTo>
                <a:lnTo>
                  <a:pt x="188175" y="19799"/>
                </a:lnTo>
                <a:lnTo>
                  <a:pt x="190461" y="22085"/>
                </a:lnTo>
                <a:lnTo>
                  <a:pt x="195795" y="24371"/>
                </a:lnTo>
                <a:lnTo>
                  <a:pt x="198081" y="29705"/>
                </a:lnTo>
                <a:lnTo>
                  <a:pt x="200367" y="31991"/>
                </a:lnTo>
                <a:lnTo>
                  <a:pt x="202653" y="37325"/>
                </a:lnTo>
                <a:lnTo>
                  <a:pt x="205701" y="41897"/>
                </a:lnTo>
                <a:lnTo>
                  <a:pt x="205701" y="47231"/>
                </a:lnTo>
                <a:lnTo>
                  <a:pt x="207987" y="51803"/>
                </a:lnTo>
                <a:lnTo>
                  <a:pt x="207987" y="57137"/>
                </a:lnTo>
                <a:lnTo>
                  <a:pt x="205701" y="63995"/>
                </a:lnTo>
                <a:lnTo>
                  <a:pt x="217893" y="63995"/>
                </a:lnTo>
                <a:lnTo>
                  <a:pt x="217893" y="44183"/>
                </a:lnTo>
                <a:close/>
              </a:path>
            </a:pathLst>
          </a:custGeom>
          <a:solidFill>
            <a:srgbClr val="000000"/>
          </a:solidFill>
        </p:spPr>
        <p:txBody>
          <a:bodyPr wrap="square" lIns="0" tIns="0" rIns="0" bIns="0" rtlCol="0"/>
          <a:lstStyle/>
          <a:p>
            <a:endParaRPr/>
          </a:p>
        </p:txBody>
      </p:sp>
      <p:sp>
        <p:nvSpPr>
          <p:cNvPr id="17" name="object 17"/>
          <p:cNvSpPr/>
          <p:nvPr/>
        </p:nvSpPr>
        <p:spPr>
          <a:xfrm>
            <a:off x="7903756" y="2519514"/>
            <a:ext cx="143510" cy="49530"/>
          </a:xfrm>
          <a:custGeom>
            <a:avLst/>
            <a:gdLst/>
            <a:ahLst/>
            <a:cxnLst/>
            <a:rect l="l" t="t" r="r" b="b"/>
            <a:pathLst>
              <a:path w="143510" h="49530">
                <a:moveTo>
                  <a:pt x="143230" y="17945"/>
                </a:moveTo>
                <a:lnTo>
                  <a:pt x="91427" y="17945"/>
                </a:lnTo>
                <a:lnTo>
                  <a:pt x="91427" y="15240"/>
                </a:lnTo>
                <a:lnTo>
                  <a:pt x="89141" y="15240"/>
                </a:lnTo>
                <a:lnTo>
                  <a:pt x="89141" y="9906"/>
                </a:lnTo>
                <a:lnTo>
                  <a:pt x="86855" y="9906"/>
                </a:lnTo>
                <a:lnTo>
                  <a:pt x="86855" y="7620"/>
                </a:lnTo>
                <a:lnTo>
                  <a:pt x="83807" y="7620"/>
                </a:lnTo>
                <a:lnTo>
                  <a:pt x="83807" y="5334"/>
                </a:lnTo>
                <a:lnTo>
                  <a:pt x="81521" y="5334"/>
                </a:lnTo>
                <a:lnTo>
                  <a:pt x="81521" y="2286"/>
                </a:lnTo>
                <a:lnTo>
                  <a:pt x="76949" y="2286"/>
                </a:lnTo>
                <a:lnTo>
                  <a:pt x="76949" y="0"/>
                </a:lnTo>
                <a:lnTo>
                  <a:pt x="67043" y="0"/>
                </a:lnTo>
                <a:lnTo>
                  <a:pt x="57150" y="0"/>
                </a:lnTo>
                <a:lnTo>
                  <a:pt x="57150" y="2286"/>
                </a:lnTo>
                <a:lnTo>
                  <a:pt x="51816" y="2286"/>
                </a:lnTo>
                <a:lnTo>
                  <a:pt x="51816" y="5334"/>
                </a:lnTo>
                <a:lnTo>
                  <a:pt x="49530" y="5334"/>
                </a:lnTo>
                <a:lnTo>
                  <a:pt x="49530" y="7620"/>
                </a:lnTo>
                <a:lnTo>
                  <a:pt x="47244" y="7620"/>
                </a:lnTo>
                <a:lnTo>
                  <a:pt x="47244" y="9906"/>
                </a:lnTo>
                <a:lnTo>
                  <a:pt x="44196" y="9906"/>
                </a:lnTo>
                <a:lnTo>
                  <a:pt x="44196" y="15240"/>
                </a:lnTo>
                <a:lnTo>
                  <a:pt x="41910" y="17526"/>
                </a:lnTo>
                <a:lnTo>
                  <a:pt x="41910" y="17945"/>
                </a:lnTo>
                <a:lnTo>
                  <a:pt x="0" y="17945"/>
                </a:lnTo>
                <a:lnTo>
                  <a:pt x="0" y="21755"/>
                </a:lnTo>
                <a:lnTo>
                  <a:pt x="0" y="29375"/>
                </a:lnTo>
                <a:lnTo>
                  <a:pt x="41910" y="29375"/>
                </a:lnTo>
                <a:lnTo>
                  <a:pt x="41910" y="31991"/>
                </a:lnTo>
                <a:lnTo>
                  <a:pt x="44196" y="31991"/>
                </a:lnTo>
                <a:lnTo>
                  <a:pt x="44196" y="37325"/>
                </a:lnTo>
                <a:lnTo>
                  <a:pt x="47244" y="37325"/>
                </a:lnTo>
                <a:lnTo>
                  <a:pt x="47244" y="39611"/>
                </a:lnTo>
                <a:lnTo>
                  <a:pt x="49530" y="39611"/>
                </a:lnTo>
                <a:lnTo>
                  <a:pt x="49530" y="41897"/>
                </a:lnTo>
                <a:lnTo>
                  <a:pt x="51816" y="41897"/>
                </a:lnTo>
                <a:lnTo>
                  <a:pt x="51816" y="44945"/>
                </a:lnTo>
                <a:lnTo>
                  <a:pt x="54102" y="44945"/>
                </a:lnTo>
                <a:lnTo>
                  <a:pt x="54102" y="47231"/>
                </a:lnTo>
                <a:lnTo>
                  <a:pt x="61722" y="47231"/>
                </a:lnTo>
                <a:lnTo>
                  <a:pt x="61722" y="49517"/>
                </a:lnTo>
                <a:lnTo>
                  <a:pt x="67043" y="49517"/>
                </a:lnTo>
                <a:lnTo>
                  <a:pt x="71615" y="49517"/>
                </a:lnTo>
                <a:lnTo>
                  <a:pt x="73901" y="47231"/>
                </a:lnTo>
                <a:lnTo>
                  <a:pt x="79235" y="47231"/>
                </a:lnTo>
                <a:lnTo>
                  <a:pt x="79235" y="44945"/>
                </a:lnTo>
                <a:lnTo>
                  <a:pt x="81521" y="44945"/>
                </a:lnTo>
                <a:lnTo>
                  <a:pt x="81521" y="41897"/>
                </a:lnTo>
                <a:lnTo>
                  <a:pt x="83807" y="41897"/>
                </a:lnTo>
                <a:lnTo>
                  <a:pt x="86855" y="39611"/>
                </a:lnTo>
                <a:lnTo>
                  <a:pt x="86855" y="37325"/>
                </a:lnTo>
                <a:lnTo>
                  <a:pt x="89141" y="37325"/>
                </a:lnTo>
                <a:lnTo>
                  <a:pt x="89141" y="35039"/>
                </a:lnTo>
                <a:lnTo>
                  <a:pt x="91427" y="31991"/>
                </a:lnTo>
                <a:lnTo>
                  <a:pt x="91427" y="29375"/>
                </a:lnTo>
                <a:lnTo>
                  <a:pt x="143230" y="29375"/>
                </a:lnTo>
                <a:lnTo>
                  <a:pt x="143230" y="21755"/>
                </a:lnTo>
                <a:lnTo>
                  <a:pt x="143230" y="17945"/>
                </a:lnTo>
                <a:close/>
              </a:path>
            </a:pathLst>
          </a:custGeom>
          <a:solidFill>
            <a:srgbClr val="000000"/>
          </a:solidFill>
        </p:spPr>
        <p:txBody>
          <a:bodyPr wrap="square" lIns="0" tIns="0" rIns="0" bIns="0" rtlCol="0"/>
          <a:lstStyle/>
          <a:p>
            <a:endParaRPr/>
          </a:p>
        </p:txBody>
      </p:sp>
      <p:sp>
        <p:nvSpPr>
          <p:cNvPr id="18" name="object 18"/>
          <p:cNvSpPr/>
          <p:nvPr/>
        </p:nvSpPr>
        <p:spPr>
          <a:xfrm>
            <a:off x="7675957" y="2332089"/>
            <a:ext cx="52069" cy="59055"/>
          </a:xfrm>
          <a:custGeom>
            <a:avLst/>
            <a:gdLst/>
            <a:ahLst/>
            <a:cxnLst/>
            <a:rect l="l" t="t" r="r" b="b"/>
            <a:pathLst>
              <a:path w="52069" h="59055">
                <a:moveTo>
                  <a:pt x="37337" y="0"/>
                </a:moveTo>
                <a:lnTo>
                  <a:pt x="15239" y="0"/>
                </a:lnTo>
                <a:lnTo>
                  <a:pt x="15239" y="2285"/>
                </a:lnTo>
                <a:lnTo>
                  <a:pt x="9906" y="2285"/>
                </a:lnTo>
                <a:lnTo>
                  <a:pt x="9906" y="4572"/>
                </a:lnTo>
                <a:lnTo>
                  <a:pt x="7619" y="4572"/>
                </a:lnTo>
                <a:lnTo>
                  <a:pt x="7619" y="6857"/>
                </a:lnTo>
                <a:lnTo>
                  <a:pt x="5333" y="6857"/>
                </a:lnTo>
                <a:lnTo>
                  <a:pt x="5333" y="9144"/>
                </a:lnTo>
                <a:lnTo>
                  <a:pt x="3047" y="12192"/>
                </a:lnTo>
                <a:lnTo>
                  <a:pt x="3047" y="16763"/>
                </a:lnTo>
                <a:lnTo>
                  <a:pt x="0" y="16763"/>
                </a:lnTo>
                <a:lnTo>
                  <a:pt x="0" y="41909"/>
                </a:lnTo>
                <a:lnTo>
                  <a:pt x="3047" y="41909"/>
                </a:lnTo>
                <a:lnTo>
                  <a:pt x="3047" y="46481"/>
                </a:lnTo>
                <a:lnTo>
                  <a:pt x="5333" y="46481"/>
                </a:lnTo>
                <a:lnTo>
                  <a:pt x="5333" y="51815"/>
                </a:lnTo>
                <a:lnTo>
                  <a:pt x="7619" y="51815"/>
                </a:lnTo>
                <a:lnTo>
                  <a:pt x="7619" y="54101"/>
                </a:lnTo>
                <a:lnTo>
                  <a:pt x="9906" y="54101"/>
                </a:lnTo>
                <a:lnTo>
                  <a:pt x="9906" y="56387"/>
                </a:lnTo>
                <a:lnTo>
                  <a:pt x="15239" y="56387"/>
                </a:lnTo>
                <a:lnTo>
                  <a:pt x="15239" y="58674"/>
                </a:lnTo>
                <a:lnTo>
                  <a:pt x="37337" y="58674"/>
                </a:lnTo>
                <a:lnTo>
                  <a:pt x="37337" y="56387"/>
                </a:lnTo>
                <a:lnTo>
                  <a:pt x="41909" y="56387"/>
                </a:lnTo>
                <a:lnTo>
                  <a:pt x="41909" y="54101"/>
                </a:lnTo>
                <a:lnTo>
                  <a:pt x="44957" y="54101"/>
                </a:lnTo>
                <a:lnTo>
                  <a:pt x="44957" y="51815"/>
                </a:lnTo>
                <a:lnTo>
                  <a:pt x="47243" y="51815"/>
                </a:lnTo>
                <a:lnTo>
                  <a:pt x="47243" y="48768"/>
                </a:lnTo>
                <a:lnTo>
                  <a:pt x="49530" y="46481"/>
                </a:lnTo>
                <a:lnTo>
                  <a:pt x="49530" y="41909"/>
                </a:lnTo>
                <a:lnTo>
                  <a:pt x="51815" y="41909"/>
                </a:lnTo>
                <a:lnTo>
                  <a:pt x="51815" y="38861"/>
                </a:lnTo>
                <a:lnTo>
                  <a:pt x="44957" y="38861"/>
                </a:lnTo>
                <a:lnTo>
                  <a:pt x="41909" y="38861"/>
                </a:lnTo>
                <a:lnTo>
                  <a:pt x="41909" y="44196"/>
                </a:lnTo>
                <a:lnTo>
                  <a:pt x="39624" y="44196"/>
                </a:lnTo>
                <a:lnTo>
                  <a:pt x="39624" y="48768"/>
                </a:lnTo>
                <a:lnTo>
                  <a:pt x="37337" y="48768"/>
                </a:lnTo>
                <a:lnTo>
                  <a:pt x="37337" y="51815"/>
                </a:lnTo>
                <a:lnTo>
                  <a:pt x="29718" y="51815"/>
                </a:lnTo>
                <a:lnTo>
                  <a:pt x="29718" y="54101"/>
                </a:lnTo>
                <a:lnTo>
                  <a:pt x="22859" y="54101"/>
                </a:lnTo>
                <a:lnTo>
                  <a:pt x="22859" y="51815"/>
                </a:lnTo>
                <a:lnTo>
                  <a:pt x="17525" y="51815"/>
                </a:lnTo>
                <a:lnTo>
                  <a:pt x="17525" y="48768"/>
                </a:lnTo>
                <a:lnTo>
                  <a:pt x="12953" y="48768"/>
                </a:lnTo>
                <a:lnTo>
                  <a:pt x="12953" y="46481"/>
                </a:lnTo>
                <a:lnTo>
                  <a:pt x="9906" y="44196"/>
                </a:lnTo>
                <a:lnTo>
                  <a:pt x="9906" y="38861"/>
                </a:lnTo>
                <a:lnTo>
                  <a:pt x="7619" y="38861"/>
                </a:lnTo>
                <a:lnTo>
                  <a:pt x="7619" y="19050"/>
                </a:lnTo>
                <a:lnTo>
                  <a:pt x="9906" y="19050"/>
                </a:lnTo>
                <a:lnTo>
                  <a:pt x="9906" y="14477"/>
                </a:lnTo>
                <a:lnTo>
                  <a:pt x="12953" y="12192"/>
                </a:lnTo>
                <a:lnTo>
                  <a:pt x="12953" y="9144"/>
                </a:lnTo>
                <a:lnTo>
                  <a:pt x="15239" y="9144"/>
                </a:lnTo>
                <a:lnTo>
                  <a:pt x="17525" y="6857"/>
                </a:lnTo>
                <a:lnTo>
                  <a:pt x="22859" y="6857"/>
                </a:lnTo>
                <a:lnTo>
                  <a:pt x="22859" y="4572"/>
                </a:lnTo>
                <a:lnTo>
                  <a:pt x="29718" y="4572"/>
                </a:lnTo>
                <a:lnTo>
                  <a:pt x="32765" y="6857"/>
                </a:lnTo>
                <a:lnTo>
                  <a:pt x="37337" y="6857"/>
                </a:lnTo>
                <a:lnTo>
                  <a:pt x="37337" y="9144"/>
                </a:lnTo>
                <a:lnTo>
                  <a:pt x="39624" y="9144"/>
                </a:lnTo>
                <a:lnTo>
                  <a:pt x="39624" y="12192"/>
                </a:lnTo>
                <a:lnTo>
                  <a:pt x="41909" y="14477"/>
                </a:lnTo>
                <a:lnTo>
                  <a:pt x="41909" y="16763"/>
                </a:lnTo>
                <a:lnTo>
                  <a:pt x="49530" y="16763"/>
                </a:lnTo>
                <a:lnTo>
                  <a:pt x="49530" y="9144"/>
                </a:lnTo>
                <a:lnTo>
                  <a:pt x="47243" y="9144"/>
                </a:lnTo>
                <a:lnTo>
                  <a:pt x="47243" y="6857"/>
                </a:lnTo>
                <a:lnTo>
                  <a:pt x="44957" y="6857"/>
                </a:lnTo>
                <a:lnTo>
                  <a:pt x="44957" y="4572"/>
                </a:lnTo>
                <a:lnTo>
                  <a:pt x="41909" y="4572"/>
                </a:lnTo>
                <a:lnTo>
                  <a:pt x="41909" y="2285"/>
                </a:lnTo>
                <a:lnTo>
                  <a:pt x="37337" y="2285"/>
                </a:lnTo>
                <a:lnTo>
                  <a:pt x="37337" y="0"/>
                </a:lnTo>
                <a:close/>
              </a:path>
            </a:pathLst>
          </a:custGeom>
          <a:solidFill>
            <a:srgbClr val="000000"/>
          </a:solidFill>
        </p:spPr>
        <p:txBody>
          <a:bodyPr wrap="square" lIns="0" tIns="0" rIns="0" bIns="0" rtlCol="0"/>
          <a:lstStyle/>
          <a:p>
            <a:endParaRPr/>
          </a:p>
        </p:txBody>
      </p:sp>
      <p:sp>
        <p:nvSpPr>
          <p:cNvPr id="19" name="object 19"/>
          <p:cNvSpPr/>
          <p:nvPr/>
        </p:nvSpPr>
        <p:spPr>
          <a:xfrm>
            <a:off x="7955572" y="2329040"/>
            <a:ext cx="49530" cy="59690"/>
          </a:xfrm>
          <a:custGeom>
            <a:avLst/>
            <a:gdLst/>
            <a:ahLst/>
            <a:cxnLst/>
            <a:rect l="l" t="t" r="r" b="b"/>
            <a:pathLst>
              <a:path w="49530" h="59689">
                <a:moveTo>
                  <a:pt x="29705" y="0"/>
                </a:moveTo>
                <a:lnTo>
                  <a:pt x="0" y="0"/>
                </a:lnTo>
                <a:lnTo>
                  <a:pt x="0" y="59435"/>
                </a:lnTo>
                <a:lnTo>
                  <a:pt x="31991" y="59435"/>
                </a:lnTo>
                <a:lnTo>
                  <a:pt x="31991" y="57150"/>
                </a:lnTo>
                <a:lnTo>
                  <a:pt x="37325" y="57150"/>
                </a:lnTo>
                <a:lnTo>
                  <a:pt x="37325" y="54863"/>
                </a:lnTo>
                <a:lnTo>
                  <a:pt x="39611" y="54863"/>
                </a:lnTo>
                <a:lnTo>
                  <a:pt x="39611" y="51816"/>
                </a:lnTo>
                <a:lnTo>
                  <a:pt x="7619" y="51816"/>
                </a:lnTo>
                <a:lnTo>
                  <a:pt x="7619" y="7620"/>
                </a:lnTo>
                <a:lnTo>
                  <a:pt x="39611" y="7620"/>
                </a:lnTo>
                <a:lnTo>
                  <a:pt x="39611" y="5333"/>
                </a:lnTo>
                <a:lnTo>
                  <a:pt x="37325" y="5333"/>
                </a:lnTo>
                <a:lnTo>
                  <a:pt x="37325" y="3048"/>
                </a:lnTo>
                <a:lnTo>
                  <a:pt x="29705" y="3048"/>
                </a:lnTo>
                <a:lnTo>
                  <a:pt x="29705" y="0"/>
                </a:lnTo>
                <a:close/>
              </a:path>
              <a:path w="49530" h="59689">
                <a:moveTo>
                  <a:pt x="41897" y="49529"/>
                </a:moveTo>
                <a:lnTo>
                  <a:pt x="31991" y="49529"/>
                </a:lnTo>
                <a:lnTo>
                  <a:pt x="31991" y="51816"/>
                </a:lnTo>
                <a:lnTo>
                  <a:pt x="41897" y="51816"/>
                </a:lnTo>
                <a:lnTo>
                  <a:pt x="41897" y="49529"/>
                </a:lnTo>
                <a:close/>
              </a:path>
              <a:path w="49530" h="59689">
                <a:moveTo>
                  <a:pt x="44945" y="9905"/>
                </a:moveTo>
                <a:lnTo>
                  <a:pt x="35039" y="9905"/>
                </a:lnTo>
                <a:lnTo>
                  <a:pt x="35039" y="12192"/>
                </a:lnTo>
                <a:lnTo>
                  <a:pt x="37325" y="12192"/>
                </a:lnTo>
                <a:lnTo>
                  <a:pt x="37325" y="17525"/>
                </a:lnTo>
                <a:lnTo>
                  <a:pt x="39611" y="17525"/>
                </a:lnTo>
                <a:lnTo>
                  <a:pt x="39611" y="41909"/>
                </a:lnTo>
                <a:lnTo>
                  <a:pt x="37325" y="41909"/>
                </a:lnTo>
                <a:lnTo>
                  <a:pt x="37325" y="47244"/>
                </a:lnTo>
                <a:lnTo>
                  <a:pt x="35039" y="47244"/>
                </a:lnTo>
                <a:lnTo>
                  <a:pt x="35039" y="49529"/>
                </a:lnTo>
                <a:lnTo>
                  <a:pt x="44945" y="49529"/>
                </a:lnTo>
                <a:lnTo>
                  <a:pt x="44945" y="44957"/>
                </a:lnTo>
                <a:lnTo>
                  <a:pt x="47231" y="44957"/>
                </a:lnTo>
                <a:lnTo>
                  <a:pt x="47231" y="35051"/>
                </a:lnTo>
                <a:lnTo>
                  <a:pt x="49517" y="35051"/>
                </a:lnTo>
                <a:lnTo>
                  <a:pt x="49517" y="25146"/>
                </a:lnTo>
                <a:lnTo>
                  <a:pt x="47231" y="25146"/>
                </a:lnTo>
                <a:lnTo>
                  <a:pt x="47231" y="15240"/>
                </a:lnTo>
                <a:lnTo>
                  <a:pt x="44945" y="15240"/>
                </a:lnTo>
                <a:lnTo>
                  <a:pt x="44945" y="9905"/>
                </a:lnTo>
                <a:close/>
              </a:path>
              <a:path w="49530" h="59689">
                <a:moveTo>
                  <a:pt x="41897" y="7620"/>
                </a:moveTo>
                <a:lnTo>
                  <a:pt x="29705" y="7620"/>
                </a:lnTo>
                <a:lnTo>
                  <a:pt x="29705" y="9905"/>
                </a:lnTo>
                <a:lnTo>
                  <a:pt x="41897" y="9905"/>
                </a:lnTo>
                <a:lnTo>
                  <a:pt x="41897" y="7620"/>
                </a:lnTo>
                <a:close/>
              </a:path>
            </a:pathLst>
          </a:custGeom>
          <a:solidFill>
            <a:srgbClr val="000000"/>
          </a:solidFill>
        </p:spPr>
        <p:txBody>
          <a:bodyPr wrap="square" lIns="0" tIns="0" rIns="0" bIns="0" rtlCol="0"/>
          <a:lstStyle/>
          <a:p>
            <a:endParaRPr/>
          </a:p>
        </p:txBody>
      </p:sp>
      <p:sp>
        <p:nvSpPr>
          <p:cNvPr id="20" name="object 20"/>
          <p:cNvSpPr/>
          <p:nvPr/>
        </p:nvSpPr>
        <p:spPr>
          <a:xfrm>
            <a:off x="6332779" y="1302803"/>
            <a:ext cx="1989455" cy="275590"/>
          </a:xfrm>
          <a:custGeom>
            <a:avLst/>
            <a:gdLst/>
            <a:ahLst/>
            <a:cxnLst/>
            <a:rect l="l" t="t" r="r" b="b"/>
            <a:pathLst>
              <a:path w="1989454" h="275590">
                <a:moveTo>
                  <a:pt x="1989251" y="54851"/>
                </a:moveTo>
                <a:lnTo>
                  <a:pt x="1986203" y="47231"/>
                </a:lnTo>
                <a:lnTo>
                  <a:pt x="1983917" y="42659"/>
                </a:lnTo>
                <a:lnTo>
                  <a:pt x="1979345" y="27432"/>
                </a:lnTo>
                <a:lnTo>
                  <a:pt x="1973999" y="22860"/>
                </a:lnTo>
                <a:lnTo>
                  <a:pt x="1969439" y="17526"/>
                </a:lnTo>
                <a:lnTo>
                  <a:pt x="1964105" y="12954"/>
                </a:lnTo>
                <a:lnTo>
                  <a:pt x="1959533" y="7620"/>
                </a:lnTo>
                <a:lnTo>
                  <a:pt x="1944293" y="3048"/>
                </a:lnTo>
                <a:lnTo>
                  <a:pt x="1937448" y="0"/>
                </a:lnTo>
                <a:lnTo>
                  <a:pt x="1907730" y="0"/>
                </a:lnTo>
                <a:lnTo>
                  <a:pt x="1910016" y="12954"/>
                </a:lnTo>
                <a:lnTo>
                  <a:pt x="1919922" y="9906"/>
                </a:lnTo>
                <a:lnTo>
                  <a:pt x="1934400" y="9906"/>
                </a:lnTo>
                <a:lnTo>
                  <a:pt x="1969439" y="35039"/>
                </a:lnTo>
                <a:lnTo>
                  <a:pt x="1976285" y="52565"/>
                </a:lnTo>
                <a:lnTo>
                  <a:pt x="1976285" y="57137"/>
                </a:lnTo>
                <a:lnTo>
                  <a:pt x="1979345" y="64757"/>
                </a:lnTo>
                <a:lnTo>
                  <a:pt x="1979345" y="76949"/>
                </a:lnTo>
                <a:lnTo>
                  <a:pt x="1976285" y="82283"/>
                </a:lnTo>
                <a:lnTo>
                  <a:pt x="1976285" y="89141"/>
                </a:lnTo>
                <a:lnTo>
                  <a:pt x="1973999" y="94475"/>
                </a:lnTo>
                <a:lnTo>
                  <a:pt x="1971725" y="102095"/>
                </a:lnTo>
                <a:lnTo>
                  <a:pt x="1969439" y="106654"/>
                </a:lnTo>
                <a:lnTo>
                  <a:pt x="1966391" y="111988"/>
                </a:lnTo>
                <a:lnTo>
                  <a:pt x="1961819" y="116560"/>
                </a:lnTo>
                <a:lnTo>
                  <a:pt x="1956485" y="118846"/>
                </a:lnTo>
                <a:lnTo>
                  <a:pt x="1951913" y="124180"/>
                </a:lnTo>
                <a:lnTo>
                  <a:pt x="1947341" y="126466"/>
                </a:lnTo>
                <a:lnTo>
                  <a:pt x="1942020" y="128752"/>
                </a:lnTo>
                <a:lnTo>
                  <a:pt x="1934400" y="128752"/>
                </a:lnTo>
                <a:lnTo>
                  <a:pt x="1927542" y="131038"/>
                </a:lnTo>
                <a:lnTo>
                  <a:pt x="1919922" y="131038"/>
                </a:lnTo>
                <a:lnTo>
                  <a:pt x="1912302" y="128752"/>
                </a:lnTo>
                <a:lnTo>
                  <a:pt x="1911870" y="131038"/>
                </a:lnTo>
                <a:lnTo>
                  <a:pt x="1907730" y="131038"/>
                </a:lnTo>
                <a:lnTo>
                  <a:pt x="1910016" y="143992"/>
                </a:lnTo>
                <a:lnTo>
                  <a:pt x="1919922" y="140944"/>
                </a:lnTo>
                <a:lnTo>
                  <a:pt x="1927542" y="140944"/>
                </a:lnTo>
                <a:lnTo>
                  <a:pt x="1934400" y="143992"/>
                </a:lnTo>
                <a:lnTo>
                  <a:pt x="1939734" y="143992"/>
                </a:lnTo>
                <a:lnTo>
                  <a:pt x="1947341" y="146278"/>
                </a:lnTo>
                <a:lnTo>
                  <a:pt x="1951913" y="148564"/>
                </a:lnTo>
                <a:lnTo>
                  <a:pt x="1956485" y="153898"/>
                </a:lnTo>
                <a:lnTo>
                  <a:pt x="1961819" y="156184"/>
                </a:lnTo>
                <a:lnTo>
                  <a:pt x="1976285" y="183603"/>
                </a:lnTo>
                <a:lnTo>
                  <a:pt x="1976285" y="188175"/>
                </a:lnTo>
                <a:lnTo>
                  <a:pt x="1979345" y="195795"/>
                </a:lnTo>
                <a:lnTo>
                  <a:pt x="1979345" y="207987"/>
                </a:lnTo>
                <a:lnTo>
                  <a:pt x="1976285" y="215607"/>
                </a:lnTo>
                <a:lnTo>
                  <a:pt x="1976285" y="220179"/>
                </a:lnTo>
                <a:lnTo>
                  <a:pt x="1973999" y="225513"/>
                </a:lnTo>
                <a:lnTo>
                  <a:pt x="1971725" y="233133"/>
                </a:lnTo>
                <a:lnTo>
                  <a:pt x="1969439" y="237705"/>
                </a:lnTo>
                <a:lnTo>
                  <a:pt x="1964105" y="243039"/>
                </a:lnTo>
                <a:lnTo>
                  <a:pt x="1961819" y="247611"/>
                </a:lnTo>
                <a:lnTo>
                  <a:pt x="1956485" y="249897"/>
                </a:lnTo>
                <a:lnTo>
                  <a:pt x="1951913" y="255231"/>
                </a:lnTo>
                <a:lnTo>
                  <a:pt x="1947341" y="257505"/>
                </a:lnTo>
                <a:lnTo>
                  <a:pt x="1942020" y="259791"/>
                </a:lnTo>
                <a:lnTo>
                  <a:pt x="1934400" y="262077"/>
                </a:lnTo>
                <a:lnTo>
                  <a:pt x="1912302" y="262077"/>
                </a:lnTo>
                <a:lnTo>
                  <a:pt x="1911477" y="265645"/>
                </a:lnTo>
                <a:lnTo>
                  <a:pt x="0" y="265645"/>
                </a:lnTo>
                <a:lnTo>
                  <a:pt x="0" y="269455"/>
                </a:lnTo>
                <a:lnTo>
                  <a:pt x="0" y="274535"/>
                </a:lnTo>
                <a:lnTo>
                  <a:pt x="1914588" y="274535"/>
                </a:lnTo>
                <a:lnTo>
                  <a:pt x="1914588" y="273392"/>
                </a:lnTo>
                <a:lnTo>
                  <a:pt x="1919922" y="275031"/>
                </a:lnTo>
                <a:lnTo>
                  <a:pt x="1927542" y="271983"/>
                </a:lnTo>
                <a:lnTo>
                  <a:pt x="1937448" y="271983"/>
                </a:lnTo>
                <a:lnTo>
                  <a:pt x="1951913" y="267411"/>
                </a:lnTo>
                <a:lnTo>
                  <a:pt x="1981631" y="237705"/>
                </a:lnTo>
                <a:lnTo>
                  <a:pt x="1986203" y="223227"/>
                </a:lnTo>
                <a:lnTo>
                  <a:pt x="1989251" y="215607"/>
                </a:lnTo>
                <a:lnTo>
                  <a:pt x="1989251" y="188175"/>
                </a:lnTo>
                <a:lnTo>
                  <a:pt x="1986203" y="180568"/>
                </a:lnTo>
                <a:lnTo>
                  <a:pt x="1981631" y="166090"/>
                </a:lnTo>
                <a:lnTo>
                  <a:pt x="1951913" y="136372"/>
                </a:lnTo>
                <a:lnTo>
                  <a:pt x="1959533" y="131038"/>
                </a:lnTo>
                <a:lnTo>
                  <a:pt x="1964105" y="128752"/>
                </a:lnTo>
                <a:lnTo>
                  <a:pt x="1969439" y="124180"/>
                </a:lnTo>
                <a:lnTo>
                  <a:pt x="1973999" y="116560"/>
                </a:lnTo>
                <a:lnTo>
                  <a:pt x="1979345" y="111988"/>
                </a:lnTo>
                <a:lnTo>
                  <a:pt x="1981631" y="104381"/>
                </a:lnTo>
                <a:lnTo>
                  <a:pt x="1983917" y="99047"/>
                </a:lnTo>
                <a:lnTo>
                  <a:pt x="1986203" y="92189"/>
                </a:lnTo>
                <a:lnTo>
                  <a:pt x="1989251" y="84569"/>
                </a:lnTo>
                <a:lnTo>
                  <a:pt x="1989251" y="54851"/>
                </a:lnTo>
                <a:close/>
              </a:path>
            </a:pathLst>
          </a:custGeom>
          <a:solidFill>
            <a:srgbClr val="000000"/>
          </a:solidFill>
        </p:spPr>
        <p:txBody>
          <a:bodyPr wrap="square" lIns="0" tIns="0" rIns="0" bIns="0" rtlCol="0"/>
          <a:lstStyle/>
          <a:p>
            <a:endParaRPr/>
          </a:p>
        </p:txBody>
      </p:sp>
      <p:sp>
        <p:nvSpPr>
          <p:cNvPr id="21" name="object 21"/>
          <p:cNvSpPr/>
          <p:nvPr/>
        </p:nvSpPr>
        <p:spPr>
          <a:xfrm>
            <a:off x="8240510" y="1567928"/>
            <a:ext cx="81915" cy="274320"/>
          </a:xfrm>
          <a:custGeom>
            <a:avLst/>
            <a:gdLst/>
            <a:ahLst/>
            <a:cxnLst/>
            <a:rect l="l" t="t" r="r" b="b"/>
            <a:pathLst>
              <a:path w="81914" h="274319">
                <a:moveTo>
                  <a:pt x="81521" y="61722"/>
                </a:moveTo>
                <a:lnTo>
                  <a:pt x="78473" y="54102"/>
                </a:lnTo>
                <a:lnTo>
                  <a:pt x="78473" y="49530"/>
                </a:lnTo>
                <a:lnTo>
                  <a:pt x="73901" y="34290"/>
                </a:lnTo>
                <a:lnTo>
                  <a:pt x="68554" y="29718"/>
                </a:lnTo>
                <a:lnTo>
                  <a:pt x="66268" y="22098"/>
                </a:lnTo>
                <a:lnTo>
                  <a:pt x="61709" y="16764"/>
                </a:lnTo>
                <a:lnTo>
                  <a:pt x="54089" y="12192"/>
                </a:lnTo>
                <a:lnTo>
                  <a:pt x="48755" y="6858"/>
                </a:lnTo>
                <a:lnTo>
                  <a:pt x="26670" y="0"/>
                </a:lnTo>
                <a:lnTo>
                  <a:pt x="0" y="0"/>
                </a:lnTo>
                <a:lnTo>
                  <a:pt x="2286" y="12192"/>
                </a:lnTo>
                <a:lnTo>
                  <a:pt x="9906" y="9906"/>
                </a:lnTo>
                <a:lnTo>
                  <a:pt x="16764" y="9906"/>
                </a:lnTo>
                <a:lnTo>
                  <a:pt x="24384" y="12192"/>
                </a:lnTo>
                <a:lnTo>
                  <a:pt x="32004" y="12192"/>
                </a:lnTo>
                <a:lnTo>
                  <a:pt x="36563" y="14478"/>
                </a:lnTo>
                <a:lnTo>
                  <a:pt x="44183" y="16764"/>
                </a:lnTo>
                <a:lnTo>
                  <a:pt x="48755" y="22098"/>
                </a:lnTo>
                <a:lnTo>
                  <a:pt x="54089" y="24384"/>
                </a:lnTo>
                <a:lnTo>
                  <a:pt x="56375" y="29718"/>
                </a:lnTo>
                <a:lnTo>
                  <a:pt x="61709" y="34290"/>
                </a:lnTo>
                <a:lnTo>
                  <a:pt x="63995" y="39624"/>
                </a:lnTo>
                <a:lnTo>
                  <a:pt x="66268" y="44196"/>
                </a:lnTo>
                <a:lnTo>
                  <a:pt x="66268" y="51816"/>
                </a:lnTo>
                <a:lnTo>
                  <a:pt x="68554" y="56388"/>
                </a:lnTo>
                <a:lnTo>
                  <a:pt x="68554" y="81521"/>
                </a:lnTo>
                <a:lnTo>
                  <a:pt x="66268" y="89141"/>
                </a:lnTo>
                <a:lnTo>
                  <a:pt x="66268" y="93713"/>
                </a:lnTo>
                <a:lnTo>
                  <a:pt x="63995" y="101333"/>
                </a:lnTo>
                <a:lnTo>
                  <a:pt x="58661" y="105905"/>
                </a:lnTo>
                <a:lnTo>
                  <a:pt x="56375" y="111239"/>
                </a:lnTo>
                <a:lnTo>
                  <a:pt x="54089" y="115811"/>
                </a:lnTo>
                <a:lnTo>
                  <a:pt x="48755" y="118859"/>
                </a:lnTo>
                <a:lnTo>
                  <a:pt x="44183" y="123431"/>
                </a:lnTo>
                <a:lnTo>
                  <a:pt x="39611" y="125717"/>
                </a:lnTo>
                <a:lnTo>
                  <a:pt x="32004" y="128003"/>
                </a:lnTo>
                <a:lnTo>
                  <a:pt x="26670" y="131051"/>
                </a:lnTo>
                <a:lnTo>
                  <a:pt x="9906" y="131051"/>
                </a:lnTo>
                <a:lnTo>
                  <a:pt x="2286" y="131051"/>
                </a:lnTo>
                <a:lnTo>
                  <a:pt x="1854" y="132918"/>
                </a:lnTo>
                <a:lnTo>
                  <a:pt x="0" y="133337"/>
                </a:lnTo>
                <a:lnTo>
                  <a:pt x="876" y="137147"/>
                </a:lnTo>
                <a:lnTo>
                  <a:pt x="0" y="140957"/>
                </a:lnTo>
                <a:lnTo>
                  <a:pt x="1752" y="140957"/>
                </a:lnTo>
                <a:lnTo>
                  <a:pt x="2286" y="143243"/>
                </a:lnTo>
                <a:lnTo>
                  <a:pt x="9906" y="143243"/>
                </a:lnTo>
                <a:lnTo>
                  <a:pt x="16764" y="140957"/>
                </a:lnTo>
                <a:lnTo>
                  <a:pt x="24384" y="143243"/>
                </a:lnTo>
                <a:lnTo>
                  <a:pt x="32004" y="143243"/>
                </a:lnTo>
                <a:lnTo>
                  <a:pt x="36563" y="145516"/>
                </a:lnTo>
                <a:lnTo>
                  <a:pt x="44183" y="147802"/>
                </a:lnTo>
                <a:lnTo>
                  <a:pt x="48755" y="153136"/>
                </a:lnTo>
                <a:lnTo>
                  <a:pt x="51803" y="155422"/>
                </a:lnTo>
                <a:lnTo>
                  <a:pt x="56375" y="160756"/>
                </a:lnTo>
                <a:lnTo>
                  <a:pt x="58661" y="165328"/>
                </a:lnTo>
                <a:lnTo>
                  <a:pt x="63995" y="170662"/>
                </a:lnTo>
                <a:lnTo>
                  <a:pt x="66268" y="177520"/>
                </a:lnTo>
                <a:lnTo>
                  <a:pt x="66268" y="182854"/>
                </a:lnTo>
                <a:lnTo>
                  <a:pt x="68554" y="187426"/>
                </a:lnTo>
                <a:lnTo>
                  <a:pt x="68554" y="214858"/>
                </a:lnTo>
                <a:lnTo>
                  <a:pt x="66268" y="220192"/>
                </a:lnTo>
                <a:lnTo>
                  <a:pt x="63995" y="224751"/>
                </a:lnTo>
                <a:lnTo>
                  <a:pt x="63995" y="232371"/>
                </a:lnTo>
                <a:lnTo>
                  <a:pt x="58661" y="236943"/>
                </a:lnTo>
                <a:lnTo>
                  <a:pt x="56375" y="242277"/>
                </a:lnTo>
                <a:lnTo>
                  <a:pt x="44183" y="254469"/>
                </a:lnTo>
                <a:lnTo>
                  <a:pt x="36563" y="256755"/>
                </a:lnTo>
                <a:lnTo>
                  <a:pt x="32004" y="259041"/>
                </a:lnTo>
                <a:lnTo>
                  <a:pt x="24384" y="262089"/>
                </a:lnTo>
                <a:lnTo>
                  <a:pt x="2286" y="262089"/>
                </a:lnTo>
                <a:lnTo>
                  <a:pt x="0" y="271995"/>
                </a:lnTo>
                <a:lnTo>
                  <a:pt x="9906" y="274281"/>
                </a:lnTo>
                <a:lnTo>
                  <a:pt x="19812" y="274281"/>
                </a:lnTo>
                <a:lnTo>
                  <a:pt x="26670" y="271995"/>
                </a:lnTo>
                <a:lnTo>
                  <a:pt x="34290" y="268947"/>
                </a:lnTo>
                <a:lnTo>
                  <a:pt x="48755" y="264375"/>
                </a:lnTo>
                <a:lnTo>
                  <a:pt x="54089" y="259041"/>
                </a:lnTo>
                <a:lnTo>
                  <a:pt x="61709" y="254469"/>
                </a:lnTo>
                <a:lnTo>
                  <a:pt x="66268" y="249897"/>
                </a:lnTo>
                <a:lnTo>
                  <a:pt x="68554" y="242277"/>
                </a:lnTo>
                <a:lnTo>
                  <a:pt x="73901" y="236943"/>
                </a:lnTo>
                <a:lnTo>
                  <a:pt x="78473" y="222465"/>
                </a:lnTo>
                <a:lnTo>
                  <a:pt x="78473" y="214858"/>
                </a:lnTo>
                <a:lnTo>
                  <a:pt x="81521" y="207238"/>
                </a:lnTo>
                <a:lnTo>
                  <a:pt x="81521" y="195046"/>
                </a:lnTo>
                <a:lnTo>
                  <a:pt x="78473" y="187426"/>
                </a:lnTo>
                <a:lnTo>
                  <a:pt x="78473" y="180568"/>
                </a:lnTo>
                <a:lnTo>
                  <a:pt x="73901" y="165328"/>
                </a:lnTo>
                <a:lnTo>
                  <a:pt x="68554" y="160756"/>
                </a:lnTo>
                <a:lnTo>
                  <a:pt x="63995" y="153136"/>
                </a:lnTo>
                <a:lnTo>
                  <a:pt x="61709" y="147802"/>
                </a:lnTo>
                <a:lnTo>
                  <a:pt x="54089" y="143243"/>
                </a:lnTo>
                <a:lnTo>
                  <a:pt x="48755" y="140957"/>
                </a:lnTo>
                <a:lnTo>
                  <a:pt x="41897" y="135623"/>
                </a:lnTo>
                <a:lnTo>
                  <a:pt x="41694" y="135572"/>
                </a:lnTo>
                <a:lnTo>
                  <a:pt x="68554" y="111239"/>
                </a:lnTo>
                <a:lnTo>
                  <a:pt x="73901" y="105905"/>
                </a:lnTo>
                <a:lnTo>
                  <a:pt x="78473" y="91427"/>
                </a:lnTo>
                <a:lnTo>
                  <a:pt x="78473" y="83807"/>
                </a:lnTo>
                <a:lnTo>
                  <a:pt x="81521" y="76187"/>
                </a:lnTo>
                <a:lnTo>
                  <a:pt x="81521" y="61722"/>
                </a:lnTo>
                <a:close/>
              </a:path>
            </a:pathLst>
          </a:custGeom>
          <a:solidFill>
            <a:srgbClr val="000000"/>
          </a:solidFill>
        </p:spPr>
        <p:txBody>
          <a:bodyPr wrap="square" lIns="0" tIns="0" rIns="0" bIns="0" rtlCol="0"/>
          <a:lstStyle/>
          <a:p>
            <a:endParaRPr/>
          </a:p>
        </p:txBody>
      </p:sp>
      <p:sp>
        <p:nvSpPr>
          <p:cNvPr id="22" name="object 22"/>
          <p:cNvSpPr/>
          <p:nvPr/>
        </p:nvSpPr>
        <p:spPr>
          <a:xfrm>
            <a:off x="8405839" y="1564881"/>
            <a:ext cx="81915" cy="272415"/>
          </a:xfrm>
          <a:custGeom>
            <a:avLst/>
            <a:gdLst/>
            <a:ahLst/>
            <a:cxnLst/>
            <a:rect l="l" t="t" r="r" b="b"/>
            <a:pathLst>
              <a:path w="81914" h="272414">
                <a:moveTo>
                  <a:pt x="81521" y="140957"/>
                </a:moveTo>
                <a:lnTo>
                  <a:pt x="79235" y="128765"/>
                </a:lnTo>
                <a:lnTo>
                  <a:pt x="69329" y="131051"/>
                </a:lnTo>
                <a:lnTo>
                  <a:pt x="61709" y="131051"/>
                </a:lnTo>
                <a:lnTo>
                  <a:pt x="54851" y="128765"/>
                </a:lnTo>
                <a:lnTo>
                  <a:pt x="49517" y="128765"/>
                </a:lnTo>
                <a:lnTo>
                  <a:pt x="41897" y="126479"/>
                </a:lnTo>
                <a:lnTo>
                  <a:pt x="37325" y="124193"/>
                </a:lnTo>
                <a:lnTo>
                  <a:pt x="31991" y="118859"/>
                </a:lnTo>
                <a:lnTo>
                  <a:pt x="27419" y="116573"/>
                </a:lnTo>
                <a:lnTo>
                  <a:pt x="22085" y="112001"/>
                </a:lnTo>
                <a:lnTo>
                  <a:pt x="19812" y="106667"/>
                </a:lnTo>
                <a:lnTo>
                  <a:pt x="17526" y="102095"/>
                </a:lnTo>
                <a:lnTo>
                  <a:pt x="12192" y="89141"/>
                </a:lnTo>
                <a:lnTo>
                  <a:pt x="12192" y="84569"/>
                </a:lnTo>
                <a:lnTo>
                  <a:pt x="9906" y="76949"/>
                </a:lnTo>
                <a:lnTo>
                  <a:pt x="9906" y="64770"/>
                </a:lnTo>
                <a:lnTo>
                  <a:pt x="12192" y="57150"/>
                </a:lnTo>
                <a:lnTo>
                  <a:pt x="12192" y="52578"/>
                </a:lnTo>
                <a:lnTo>
                  <a:pt x="15240" y="47244"/>
                </a:lnTo>
                <a:lnTo>
                  <a:pt x="17526" y="39624"/>
                </a:lnTo>
                <a:lnTo>
                  <a:pt x="19812" y="35052"/>
                </a:lnTo>
                <a:lnTo>
                  <a:pt x="22085" y="29718"/>
                </a:lnTo>
                <a:lnTo>
                  <a:pt x="27419" y="25146"/>
                </a:lnTo>
                <a:lnTo>
                  <a:pt x="31991" y="22860"/>
                </a:lnTo>
                <a:lnTo>
                  <a:pt x="37325" y="17526"/>
                </a:lnTo>
                <a:lnTo>
                  <a:pt x="41897" y="15240"/>
                </a:lnTo>
                <a:lnTo>
                  <a:pt x="54851" y="9906"/>
                </a:lnTo>
                <a:lnTo>
                  <a:pt x="76949" y="9906"/>
                </a:lnTo>
                <a:lnTo>
                  <a:pt x="79235" y="0"/>
                </a:lnTo>
                <a:lnTo>
                  <a:pt x="51803" y="0"/>
                </a:lnTo>
                <a:lnTo>
                  <a:pt x="44945" y="3048"/>
                </a:lnTo>
                <a:lnTo>
                  <a:pt x="29705" y="7620"/>
                </a:lnTo>
                <a:lnTo>
                  <a:pt x="25133" y="12954"/>
                </a:lnTo>
                <a:lnTo>
                  <a:pt x="19812" y="17526"/>
                </a:lnTo>
                <a:lnTo>
                  <a:pt x="15240" y="22860"/>
                </a:lnTo>
                <a:lnTo>
                  <a:pt x="9906" y="29718"/>
                </a:lnTo>
                <a:lnTo>
                  <a:pt x="7620" y="35052"/>
                </a:lnTo>
                <a:lnTo>
                  <a:pt x="5334" y="42672"/>
                </a:lnTo>
                <a:lnTo>
                  <a:pt x="2286" y="49530"/>
                </a:lnTo>
                <a:lnTo>
                  <a:pt x="0" y="57150"/>
                </a:lnTo>
                <a:lnTo>
                  <a:pt x="0" y="84569"/>
                </a:lnTo>
                <a:lnTo>
                  <a:pt x="2286" y="92189"/>
                </a:lnTo>
                <a:lnTo>
                  <a:pt x="5334" y="99047"/>
                </a:lnTo>
                <a:lnTo>
                  <a:pt x="7620" y="106667"/>
                </a:lnTo>
                <a:lnTo>
                  <a:pt x="37325" y="136385"/>
                </a:lnTo>
                <a:lnTo>
                  <a:pt x="29705" y="140957"/>
                </a:lnTo>
                <a:lnTo>
                  <a:pt x="25133" y="144005"/>
                </a:lnTo>
                <a:lnTo>
                  <a:pt x="19812" y="148564"/>
                </a:lnTo>
                <a:lnTo>
                  <a:pt x="15240" y="156184"/>
                </a:lnTo>
                <a:lnTo>
                  <a:pt x="9906" y="160756"/>
                </a:lnTo>
                <a:lnTo>
                  <a:pt x="7620" y="168376"/>
                </a:lnTo>
                <a:lnTo>
                  <a:pt x="2286" y="180568"/>
                </a:lnTo>
                <a:lnTo>
                  <a:pt x="0" y="188188"/>
                </a:lnTo>
                <a:lnTo>
                  <a:pt x="0" y="217906"/>
                </a:lnTo>
                <a:lnTo>
                  <a:pt x="2286" y="225513"/>
                </a:lnTo>
                <a:lnTo>
                  <a:pt x="5334" y="230085"/>
                </a:lnTo>
                <a:lnTo>
                  <a:pt x="9906" y="245325"/>
                </a:lnTo>
                <a:lnTo>
                  <a:pt x="15240" y="249897"/>
                </a:lnTo>
                <a:lnTo>
                  <a:pt x="19812" y="255231"/>
                </a:lnTo>
                <a:lnTo>
                  <a:pt x="25133" y="259803"/>
                </a:lnTo>
                <a:lnTo>
                  <a:pt x="29705" y="265137"/>
                </a:lnTo>
                <a:lnTo>
                  <a:pt x="44945" y="269709"/>
                </a:lnTo>
                <a:lnTo>
                  <a:pt x="51803" y="271995"/>
                </a:lnTo>
                <a:lnTo>
                  <a:pt x="81521" y="271995"/>
                </a:lnTo>
                <a:lnTo>
                  <a:pt x="79235" y="259803"/>
                </a:lnTo>
                <a:lnTo>
                  <a:pt x="69329" y="262089"/>
                </a:lnTo>
                <a:lnTo>
                  <a:pt x="54851" y="262089"/>
                </a:lnTo>
                <a:lnTo>
                  <a:pt x="47231" y="259803"/>
                </a:lnTo>
                <a:lnTo>
                  <a:pt x="41897" y="257517"/>
                </a:lnTo>
                <a:lnTo>
                  <a:pt x="37325" y="255231"/>
                </a:lnTo>
                <a:lnTo>
                  <a:pt x="31991" y="252945"/>
                </a:lnTo>
                <a:lnTo>
                  <a:pt x="27419" y="247611"/>
                </a:lnTo>
                <a:lnTo>
                  <a:pt x="22085" y="243039"/>
                </a:lnTo>
                <a:lnTo>
                  <a:pt x="19812" y="237705"/>
                </a:lnTo>
                <a:lnTo>
                  <a:pt x="17526" y="233133"/>
                </a:lnTo>
                <a:lnTo>
                  <a:pt x="12192" y="220192"/>
                </a:lnTo>
                <a:lnTo>
                  <a:pt x="9906" y="215620"/>
                </a:lnTo>
                <a:lnTo>
                  <a:pt x="9906" y="190474"/>
                </a:lnTo>
                <a:lnTo>
                  <a:pt x="12192" y="183616"/>
                </a:lnTo>
                <a:lnTo>
                  <a:pt x="15240" y="178282"/>
                </a:lnTo>
                <a:lnTo>
                  <a:pt x="17526" y="170662"/>
                </a:lnTo>
                <a:lnTo>
                  <a:pt x="19812" y="166090"/>
                </a:lnTo>
                <a:lnTo>
                  <a:pt x="22085" y="160756"/>
                </a:lnTo>
                <a:lnTo>
                  <a:pt x="27419" y="156184"/>
                </a:lnTo>
                <a:lnTo>
                  <a:pt x="31991" y="153898"/>
                </a:lnTo>
                <a:lnTo>
                  <a:pt x="37325" y="148564"/>
                </a:lnTo>
                <a:lnTo>
                  <a:pt x="41897" y="146291"/>
                </a:lnTo>
                <a:lnTo>
                  <a:pt x="47231" y="144005"/>
                </a:lnTo>
                <a:lnTo>
                  <a:pt x="54851" y="144005"/>
                </a:lnTo>
                <a:lnTo>
                  <a:pt x="61709" y="140957"/>
                </a:lnTo>
                <a:lnTo>
                  <a:pt x="69329" y="140957"/>
                </a:lnTo>
                <a:lnTo>
                  <a:pt x="76949" y="144005"/>
                </a:lnTo>
                <a:lnTo>
                  <a:pt x="77482" y="140957"/>
                </a:lnTo>
                <a:lnTo>
                  <a:pt x="81521" y="140957"/>
                </a:lnTo>
                <a:close/>
              </a:path>
            </a:pathLst>
          </a:custGeom>
          <a:solidFill>
            <a:srgbClr val="000000"/>
          </a:solidFill>
        </p:spPr>
        <p:txBody>
          <a:bodyPr wrap="square" lIns="0" tIns="0" rIns="0" bIns="0" rtlCol="0"/>
          <a:lstStyle/>
          <a:p>
            <a:endParaRPr/>
          </a:p>
        </p:txBody>
      </p:sp>
      <p:sp>
        <p:nvSpPr>
          <p:cNvPr id="23" name="object 23"/>
          <p:cNvSpPr/>
          <p:nvPr/>
        </p:nvSpPr>
        <p:spPr>
          <a:xfrm>
            <a:off x="8405839" y="1298231"/>
            <a:ext cx="81915" cy="274320"/>
          </a:xfrm>
          <a:custGeom>
            <a:avLst/>
            <a:gdLst/>
            <a:ahLst/>
            <a:cxnLst/>
            <a:rect l="l" t="t" r="r" b="b"/>
            <a:pathLst>
              <a:path w="81914" h="274319">
                <a:moveTo>
                  <a:pt x="81521" y="2286"/>
                </a:moveTo>
                <a:lnTo>
                  <a:pt x="71615" y="0"/>
                </a:lnTo>
                <a:lnTo>
                  <a:pt x="61709" y="0"/>
                </a:lnTo>
                <a:lnTo>
                  <a:pt x="47231" y="4572"/>
                </a:lnTo>
                <a:lnTo>
                  <a:pt x="39611" y="7620"/>
                </a:lnTo>
                <a:lnTo>
                  <a:pt x="31991" y="9906"/>
                </a:lnTo>
                <a:lnTo>
                  <a:pt x="27419" y="14478"/>
                </a:lnTo>
                <a:lnTo>
                  <a:pt x="19812" y="19812"/>
                </a:lnTo>
                <a:lnTo>
                  <a:pt x="15240" y="24384"/>
                </a:lnTo>
                <a:lnTo>
                  <a:pt x="12192" y="32004"/>
                </a:lnTo>
                <a:lnTo>
                  <a:pt x="7620" y="37325"/>
                </a:lnTo>
                <a:lnTo>
                  <a:pt x="5334" y="44183"/>
                </a:lnTo>
                <a:lnTo>
                  <a:pt x="2286" y="51803"/>
                </a:lnTo>
                <a:lnTo>
                  <a:pt x="2286" y="59423"/>
                </a:lnTo>
                <a:lnTo>
                  <a:pt x="0" y="67043"/>
                </a:lnTo>
                <a:lnTo>
                  <a:pt x="0" y="79235"/>
                </a:lnTo>
                <a:lnTo>
                  <a:pt x="2286" y="86855"/>
                </a:lnTo>
                <a:lnTo>
                  <a:pt x="2286" y="93713"/>
                </a:lnTo>
                <a:lnTo>
                  <a:pt x="5334" y="101333"/>
                </a:lnTo>
                <a:lnTo>
                  <a:pt x="7620" y="108953"/>
                </a:lnTo>
                <a:lnTo>
                  <a:pt x="12192" y="113512"/>
                </a:lnTo>
                <a:lnTo>
                  <a:pt x="15240" y="121132"/>
                </a:lnTo>
                <a:lnTo>
                  <a:pt x="19812" y="126466"/>
                </a:lnTo>
                <a:lnTo>
                  <a:pt x="27419" y="131038"/>
                </a:lnTo>
                <a:lnTo>
                  <a:pt x="31991" y="135610"/>
                </a:lnTo>
                <a:lnTo>
                  <a:pt x="39611" y="138658"/>
                </a:lnTo>
                <a:lnTo>
                  <a:pt x="31991" y="143230"/>
                </a:lnTo>
                <a:lnTo>
                  <a:pt x="25133" y="145516"/>
                </a:lnTo>
                <a:lnTo>
                  <a:pt x="15240" y="155422"/>
                </a:lnTo>
                <a:lnTo>
                  <a:pt x="12192" y="163042"/>
                </a:lnTo>
                <a:lnTo>
                  <a:pt x="7620" y="168376"/>
                </a:lnTo>
                <a:lnTo>
                  <a:pt x="5334" y="175234"/>
                </a:lnTo>
                <a:lnTo>
                  <a:pt x="2286" y="182854"/>
                </a:lnTo>
                <a:lnTo>
                  <a:pt x="2286" y="190461"/>
                </a:lnTo>
                <a:lnTo>
                  <a:pt x="0" y="198081"/>
                </a:lnTo>
                <a:lnTo>
                  <a:pt x="0" y="212559"/>
                </a:lnTo>
                <a:lnTo>
                  <a:pt x="2286" y="220179"/>
                </a:lnTo>
                <a:lnTo>
                  <a:pt x="2286" y="224751"/>
                </a:lnTo>
                <a:lnTo>
                  <a:pt x="5334" y="232371"/>
                </a:lnTo>
                <a:lnTo>
                  <a:pt x="7620" y="239991"/>
                </a:lnTo>
                <a:lnTo>
                  <a:pt x="12192" y="244563"/>
                </a:lnTo>
                <a:lnTo>
                  <a:pt x="54851" y="274269"/>
                </a:lnTo>
                <a:lnTo>
                  <a:pt x="81521" y="274269"/>
                </a:lnTo>
                <a:lnTo>
                  <a:pt x="79235" y="262077"/>
                </a:lnTo>
                <a:lnTo>
                  <a:pt x="71615" y="264363"/>
                </a:lnTo>
                <a:lnTo>
                  <a:pt x="64757" y="264363"/>
                </a:lnTo>
                <a:lnTo>
                  <a:pt x="57137" y="262077"/>
                </a:lnTo>
                <a:lnTo>
                  <a:pt x="49517" y="262077"/>
                </a:lnTo>
                <a:lnTo>
                  <a:pt x="41897" y="259803"/>
                </a:lnTo>
                <a:lnTo>
                  <a:pt x="37325" y="257517"/>
                </a:lnTo>
                <a:lnTo>
                  <a:pt x="31991" y="252183"/>
                </a:lnTo>
                <a:lnTo>
                  <a:pt x="27419" y="249897"/>
                </a:lnTo>
                <a:lnTo>
                  <a:pt x="25133" y="244563"/>
                </a:lnTo>
                <a:lnTo>
                  <a:pt x="19812" y="239991"/>
                </a:lnTo>
                <a:lnTo>
                  <a:pt x="17526" y="234657"/>
                </a:lnTo>
                <a:lnTo>
                  <a:pt x="15240" y="230085"/>
                </a:lnTo>
                <a:lnTo>
                  <a:pt x="15240" y="222465"/>
                </a:lnTo>
                <a:lnTo>
                  <a:pt x="12192" y="217893"/>
                </a:lnTo>
                <a:lnTo>
                  <a:pt x="12192" y="192747"/>
                </a:lnTo>
                <a:lnTo>
                  <a:pt x="15240" y="185140"/>
                </a:lnTo>
                <a:lnTo>
                  <a:pt x="15240" y="180568"/>
                </a:lnTo>
                <a:lnTo>
                  <a:pt x="17526" y="172948"/>
                </a:lnTo>
                <a:lnTo>
                  <a:pt x="19812" y="168376"/>
                </a:lnTo>
                <a:lnTo>
                  <a:pt x="25133" y="163042"/>
                </a:lnTo>
                <a:lnTo>
                  <a:pt x="27419" y="158470"/>
                </a:lnTo>
                <a:lnTo>
                  <a:pt x="31991" y="155422"/>
                </a:lnTo>
                <a:lnTo>
                  <a:pt x="37325" y="150850"/>
                </a:lnTo>
                <a:lnTo>
                  <a:pt x="41897" y="148564"/>
                </a:lnTo>
                <a:lnTo>
                  <a:pt x="49517" y="145516"/>
                </a:lnTo>
                <a:lnTo>
                  <a:pt x="54851" y="145516"/>
                </a:lnTo>
                <a:lnTo>
                  <a:pt x="61709" y="143230"/>
                </a:lnTo>
                <a:lnTo>
                  <a:pt x="71615" y="143230"/>
                </a:lnTo>
                <a:lnTo>
                  <a:pt x="79235" y="143230"/>
                </a:lnTo>
                <a:lnTo>
                  <a:pt x="79235" y="141478"/>
                </a:lnTo>
                <a:lnTo>
                  <a:pt x="81521" y="140944"/>
                </a:lnTo>
                <a:lnTo>
                  <a:pt x="79235" y="131038"/>
                </a:lnTo>
                <a:lnTo>
                  <a:pt x="71615" y="131038"/>
                </a:lnTo>
                <a:lnTo>
                  <a:pt x="64757" y="133324"/>
                </a:lnTo>
                <a:lnTo>
                  <a:pt x="57137" y="131038"/>
                </a:lnTo>
                <a:lnTo>
                  <a:pt x="49517" y="131038"/>
                </a:lnTo>
                <a:lnTo>
                  <a:pt x="44945" y="128752"/>
                </a:lnTo>
                <a:lnTo>
                  <a:pt x="37325" y="126466"/>
                </a:lnTo>
                <a:lnTo>
                  <a:pt x="29705" y="118846"/>
                </a:lnTo>
                <a:lnTo>
                  <a:pt x="25133" y="113512"/>
                </a:lnTo>
                <a:lnTo>
                  <a:pt x="22085" y="108953"/>
                </a:lnTo>
                <a:lnTo>
                  <a:pt x="17526" y="103619"/>
                </a:lnTo>
                <a:lnTo>
                  <a:pt x="15240" y="96761"/>
                </a:lnTo>
                <a:lnTo>
                  <a:pt x="15240" y="91427"/>
                </a:lnTo>
                <a:lnTo>
                  <a:pt x="12192" y="86855"/>
                </a:lnTo>
                <a:lnTo>
                  <a:pt x="12192" y="59423"/>
                </a:lnTo>
                <a:lnTo>
                  <a:pt x="15240" y="54089"/>
                </a:lnTo>
                <a:lnTo>
                  <a:pt x="15240" y="49517"/>
                </a:lnTo>
                <a:lnTo>
                  <a:pt x="17526" y="41897"/>
                </a:lnTo>
                <a:lnTo>
                  <a:pt x="22085" y="37325"/>
                </a:lnTo>
                <a:lnTo>
                  <a:pt x="25133" y="32004"/>
                </a:lnTo>
                <a:lnTo>
                  <a:pt x="29705" y="27432"/>
                </a:lnTo>
                <a:lnTo>
                  <a:pt x="31991" y="24384"/>
                </a:lnTo>
                <a:lnTo>
                  <a:pt x="37325" y="19812"/>
                </a:lnTo>
                <a:lnTo>
                  <a:pt x="44945" y="17526"/>
                </a:lnTo>
                <a:lnTo>
                  <a:pt x="49517" y="14478"/>
                </a:lnTo>
                <a:lnTo>
                  <a:pt x="57137" y="12192"/>
                </a:lnTo>
                <a:lnTo>
                  <a:pt x="79235" y="12192"/>
                </a:lnTo>
                <a:lnTo>
                  <a:pt x="81521" y="2286"/>
                </a:lnTo>
                <a:close/>
              </a:path>
            </a:pathLst>
          </a:custGeom>
          <a:solidFill>
            <a:srgbClr val="000000"/>
          </a:solidFill>
        </p:spPr>
        <p:txBody>
          <a:bodyPr wrap="square" lIns="0" tIns="0" rIns="0" bIns="0" rtlCol="0"/>
          <a:lstStyle/>
          <a:p>
            <a:endParaRPr/>
          </a:p>
        </p:txBody>
      </p:sp>
      <p:sp>
        <p:nvSpPr>
          <p:cNvPr id="24" name="object 24"/>
          <p:cNvSpPr/>
          <p:nvPr/>
        </p:nvSpPr>
        <p:spPr>
          <a:xfrm>
            <a:off x="8482788" y="1826971"/>
            <a:ext cx="29845" cy="10160"/>
          </a:xfrm>
          <a:custGeom>
            <a:avLst/>
            <a:gdLst/>
            <a:ahLst/>
            <a:cxnLst/>
            <a:rect l="l" t="t" r="r" b="b"/>
            <a:pathLst>
              <a:path w="29845" h="10160">
                <a:moveTo>
                  <a:pt x="29705" y="0"/>
                </a:moveTo>
                <a:lnTo>
                  <a:pt x="0" y="0"/>
                </a:lnTo>
                <a:lnTo>
                  <a:pt x="0" y="9905"/>
                </a:lnTo>
                <a:lnTo>
                  <a:pt x="29705" y="9905"/>
                </a:lnTo>
                <a:lnTo>
                  <a:pt x="29705" y="5333"/>
                </a:lnTo>
                <a:lnTo>
                  <a:pt x="29705" y="0"/>
                </a:lnTo>
                <a:close/>
              </a:path>
            </a:pathLst>
          </a:custGeom>
          <a:solidFill>
            <a:srgbClr val="000000"/>
          </a:solidFill>
        </p:spPr>
        <p:txBody>
          <a:bodyPr wrap="square" lIns="0" tIns="0" rIns="0" bIns="0" rtlCol="0"/>
          <a:lstStyle/>
          <a:p>
            <a:endParaRPr/>
          </a:p>
        </p:txBody>
      </p:sp>
      <p:sp>
        <p:nvSpPr>
          <p:cNvPr id="25" name="object 25"/>
          <p:cNvSpPr/>
          <p:nvPr/>
        </p:nvSpPr>
        <p:spPr>
          <a:xfrm>
            <a:off x="7819948" y="1567929"/>
            <a:ext cx="12700" cy="318770"/>
          </a:xfrm>
          <a:custGeom>
            <a:avLst/>
            <a:gdLst/>
            <a:ahLst/>
            <a:cxnLst/>
            <a:rect l="l" t="t" r="r" b="b"/>
            <a:pathLst>
              <a:path w="12700" h="318769">
                <a:moveTo>
                  <a:pt x="12192" y="0"/>
                </a:moveTo>
                <a:lnTo>
                  <a:pt x="4572" y="0"/>
                </a:lnTo>
                <a:lnTo>
                  <a:pt x="0" y="0"/>
                </a:lnTo>
                <a:lnTo>
                  <a:pt x="0" y="318465"/>
                </a:lnTo>
                <a:lnTo>
                  <a:pt x="12192" y="318465"/>
                </a:lnTo>
                <a:lnTo>
                  <a:pt x="12192" y="0"/>
                </a:lnTo>
                <a:close/>
              </a:path>
            </a:pathLst>
          </a:custGeom>
          <a:solidFill>
            <a:srgbClr val="000000"/>
          </a:solidFill>
        </p:spPr>
        <p:txBody>
          <a:bodyPr wrap="square" lIns="0" tIns="0" rIns="0" bIns="0" rtlCol="0"/>
          <a:lstStyle/>
          <a:p>
            <a:endParaRPr/>
          </a:p>
        </p:txBody>
      </p:sp>
      <p:sp>
        <p:nvSpPr>
          <p:cNvPr id="26" name="object 26"/>
          <p:cNvSpPr/>
          <p:nvPr/>
        </p:nvSpPr>
        <p:spPr>
          <a:xfrm>
            <a:off x="9088476" y="1538223"/>
            <a:ext cx="47625" cy="44450"/>
          </a:xfrm>
          <a:custGeom>
            <a:avLst/>
            <a:gdLst/>
            <a:ahLst/>
            <a:cxnLst/>
            <a:rect l="l" t="t" r="r" b="b"/>
            <a:pathLst>
              <a:path w="47625" h="44450">
                <a:moveTo>
                  <a:pt x="47231" y="17526"/>
                </a:moveTo>
                <a:lnTo>
                  <a:pt x="44945" y="14478"/>
                </a:lnTo>
                <a:lnTo>
                  <a:pt x="44945" y="12192"/>
                </a:lnTo>
                <a:lnTo>
                  <a:pt x="41897" y="9906"/>
                </a:lnTo>
                <a:lnTo>
                  <a:pt x="41897" y="7620"/>
                </a:lnTo>
                <a:lnTo>
                  <a:pt x="39611" y="7620"/>
                </a:lnTo>
                <a:lnTo>
                  <a:pt x="39611" y="4572"/>
                </a:lnTo>
                <a:lnTo>
                  <a:pt x="37325" y="4572"/>
                </a:lnTo>
                <a:lnTo>
                  <a:pt x="35039" y="2286"/>
                </a:lnTo>
                <a:lnTo>
                  <a:pt x="31991" y="2286"/>
                </a:lnTo>
                <a:lnTo>
                  <a:pt x="29705" y="0"/>
                </a:lnTo>
                <a:lnTo>
                  <a:pt x="25133" y="0"/>
                </a:lnTo>
                <a:lnTo>
                  <a:pt x="17526" y="0"/>
                </a:lnTo>
                <a:lnTo>
                  <a:pt x="15240" y="2286"/>
                </a:lnTo>
                <a:lnTo>
                  <a:pt x="12192" y="2286"/>
                </a:lnTo>
                <a:lnTo>
                  <a:pt x="9906" y="4572"/>
                </a:lnTo>
                <a:lnTo>
                  <a:pt x="7620" y="4572"/>
                </a:lnTo>
                <a:lnTo>
                  <a:pt x="7620" y="7620"/>
                </a:lnTo>
                <a:lnTo>
                  <a:pt x="5334" y="9906"/>
                </a:lnTo>
                <a:lnTo>
                  <a:pt x="5334" y="12192"/>
                </a:lnTo>
                <a:lnTo>
                  <a:pt x="2286" y="12192"/>
                </a:lnTo>
                <a:lnTo>
                  <a:pt x="2286" y="19812"/>
                </a:lnTo>
                <a:lnTo>
                  <a:pt x="0" y="19812"/>
                </a:lnTo>
                <a:lnTo>
                  <a:pt x="0" y="22085"/>
                </a:lnTo>
                <a:lnTo>
                  <a:pt x="0" y="24371"/>
                </a:lnTo>
                <a:lnTo>
                  <a:pt x="2286" y="26657"/>
                </a:lnTo>
                <a:lnTo>
                  <a:pt x="2286" y="31991"/>
                </a:lnTo>
                <a:lnTo>
                  <a:pt x="5334" y="34277"/>
                </a:lnTo>
                <a:lnTo>
                  <a:pt x="5334" y="36563"/>
                </a:lnTo>
                <a:lnTo>
                  <a:pt x="7620" y="36563"/>
                </a:lnTo>
                <a:lnTo>
                  <a:pt x="7620" y="39611"/>
                </a:lnTo>
                <a:lnTo>
                  <a:pt x="9906" y="39611"/>
                </a:lnTo>
                <a:lnTo>
                  <a:pt x="9906" y="41897"/>
                </a:lnTo>
                <a:lnTo>
                  <a:pt x="15240" y="41897"/>
                </a:lnTo>
                <a:lnTo>
                  <a:pt x="15240" y="44183"/>
                </a:lnTo>
                <a:lnTo>
                  <a:pt x="25133" y="44183"/>
                </a:lnTo>
                <a:lnTo>
                  <a:pt x="31991" y="44183"/>
                </a:lnTo>
                <a:lnTo>
                  <a:pt x="35039" y="41897"/>
                </a:lnTo>
                <a:lnTo>
                  <a:pt x="37325" y="41897"/>
                </a:lnTo>
                <a:lnTo>
                  <a:pt x="37325" y="39611"/>
                </a:lnTo>
                <a:lnTo>
                  <a:pt x="39611" y="39611"/>
                </a:lnTo>
                <a:lnTo>
                  <a:pt x="39611" y="36563"/>
                </a:lnTo>
                <a:lnTo>
                  <a:pt x="41897" y="36563"/>
                </a:lnTo>
                <a:lnTo>
                  <a:pt x="41897" y="34277"/>
                </a:lnTo>
                <a:lnTo>
                  <a:pt x="44945" y="34277"/>
                </a:lnTo>
                <a:lnTo>
                  <a:pt x="44945" y="29705"/>
                </a:lnTo>
                <a:lnTo>
                  <a:pt x="47231" y="26657"/>
                </a:lnTo>
                <a:lnTo>
                  <a:pt x="47231" y="22085"/>
                </a:lnTo>
                <a:lnTo>
                  <a:pt x="47231" y="17526"/>
                </a:lnTo>
                <a:close/>
              </a:path>
            </a:pathLst>
          </a:custGeom>
          <a:solidFill>
            <a:srgbClr val="000000"/>
          </a:solidFill>
        </p:spPr>
        <p:txBody>
          <a:bodyPr wrap="square" lIns="0" tIns="0" rIns="0" bIns="0" rtlCol="0"/>
          <a:lstStyle/>
          <a:p>
            <a:endParaRPr/>
          </a:p>
        </p:txBody>
      </p:sp>
      <p:pic>
        <p:nvPicPr>
          <p:cNvPr id="27" name="object 27"/>
          <p:cNvPicPr/>
          <p:nvPr/>
        </p:nvPicPr>
        <p:blipFill>
          <a:blip r:embed="rId7" cstate="print"/>
          <a:stretch>
            <a:fillRect/>
          </a:stretch>
        </p:blipFill>
        <p:spPr>
          <a:xfrm>
            <a:off x="7589862" y="2002967"/>
            <a:ext cx="217144" cy="91414"/>
          </a:xfrm>
          <a:prstGeom prst="rect">
            <a:avLst/>
          </a:prstGeom>
        </p:spPr>
      </p:pic>
      <p:sp>
        <p:nvSpPr>
          <p:cNvPr id="28" name="object 28"/>
          <p:cNvSpPr/>
          <p:nvPr/>
        </p:nvSpPr>
        <p:spPr>
          <a:xfrm>
            <a:off x="7797102" y="1548129"/>
            <a:ext cx="52705" cy="49530"/>
          </a:xfrm>
          <a:custGeom>
            <a:avLst/>
            <a:gdLst/>
            <a:ahLst/>
            <a:cxnLst/>
            <a:rect l="l" t="t" r="r" b="b"/>
            <a:pathLst>
              <a:path w="52705" h="49530">
                <a:moveTo>
                  <a:pt x="52565" y="22085"/>
                </a:moveTo>
                <a:lnTo>
                  <a:pt x="49517" y="22085"/>
                </a:lnTo>
                <a:lnTo>
                  <a:pt x="49517" y="12179"/>
                </a:lnTo>
                <a:lnTo>
                  <a:pt x="47231" y="12179"/>
                </a:lnTo>
                <a:lnTo>
                  <a:pt x="47231" y="9906"/>
                </a:lnTo>
                <a:lnTo>
                  <a:pt x="44945" y="7620"/>
                </a:lnTo>
                <a:lnTo>
                  <a:pt x="44945" y="4572"/>
                </a:lnTo>
                <a:lnTo>
                  <a:pt x="39611" y="4572"/>
                </a:lnTo>
                <a:lnTo>
                  <a:pt x="39611" y="2286"/>
                </a:lnTo>
                <a:lnTo>
                  <a:pt x="37325" y="2286"/>
                </a:lnTo>
                <a:lnTo>
                  <a:pt x="35039" y="0"/>
                </a:lnTo>
                <a:lnTo>
                  <a:pt x="25133" y="0"/>
                </a:lnTo>
                <a:lnTo>
                  <a:pt x="17526" y="0"/>
                </a:lnTo>
                <a:lnTo>
                  <a:pt x="15240" y="2286"/>
                </a:lnTo>
                <a:lnTo>
                  <a:pt x="12954" y="2286"/>
                </a:lnTo>
                <a:lnTo>
                  <a:pt x="9906" y="4572"/>
                </a:lnTo>
                <a:lnTo>
                  <a:pt x="7620" y="4572"/>
                </a:lnTo>
                <a:lnTo>
                  <a:pt x="7620" y="7620"/>
                </a:lnTo>
                <a:lnTo>
                  <a:pt x="5334" y="9906"/>
                </a:lnTo>
                <a:lnTo>
                  <a:pt x="5334" y="12179"/>
                </a:lnTo>
                <a:lnTo>
                  <a:pt x="3048" y="12179"/>
                </a:lnTo>
                <a:lnTo>
                  <a:pt x="3048" y="19799"/>
                </a:lnTo>
                <a:lnTo>
                  <a:pt x="0" y="19799"/>
                </a:lnTo>
                <a:lnTo>
                  <a:pt x="0" y="24371"/>
                </a:lnTo>
                <a:lnTo>
                  <a:pt x="0" y="26657"/>
                </a:lnTo>
                <a:lnTo>
                  <a:pt x="3048" y="29705"/>
                </a:lnTo>
                <a:lnTo>
                  <a:pt x="3048" y="34277"/>
                </a:lnTo>
                <a:lnTo>
                  <a:pt x="5334" y="34277"/>
                </a:lnTo>
                <a:lnTo>
                  <a:pt x="5334" y="39611"/>
                </a:lnTo>
                <a:lnTo>
                  <a:pt x="7620" y="39611"/>
                </a:lnTo>
                <a:lnTo>
                  <a:pt x="7620" y="41897"/>
                </a:lnTo>
                <a:lnTo>
                  <a:pt x="9906" y="41897"/>
                </a:lnTo>
                <a:lnTo>
                  <a:pt x="9906" y="44183"/>
                </a:lnTo>
                <a:lnTo>
                  <a:pt x="15240" y="44183"/>
                </a:lnTo>
                <a:lnTo>
                  <a:pt x="15240" y="46469"/>
                </a:lnTo>
                <a:lnTo>
                  <a:pt x="19812" y="46469"/>
                </a:lnTo>
                <a:lnTo>
                  <a:pt x="22847" y="49517"/>
                </a:lnTo>
                <a:lnTo>
                  <a:pt x="25133" y="49517"/>
                </a:lnTo>
                <a:lnTo>
                  <a:pt x="29705" y="49517"/>
                </a:lnTo>
                <a:lnTo>
                  <a:pt x="29705" y="46469"/>
                </a:lnTo>
                <a:lnTo>
                  <a:pt x="37325" y="46469"/>
                </a:lnTo>
                <a:lnTo>
                  <a:pt x="37325" y="44183"/>
                </a:lnTo>
                <a:lnTo>
                  <a:pt x="39611" y="44183"/>
                </a:lnTo>
                <a:lnTo>
                  <a:pt x="42659" y="41897"/>
                </a:lnTo>
                <a:lnTo>
                  <a:pt x="44945" y="41897"/>
                </a:lnTo>
                <a:lnTo>
                  <a:pt x="44945" y="39611"/>
                </a:lnTo>
                <a:lnTo>
                  <a:pt x="47231" y="39611"/>
                </a:lnTo>
                <a:lnTo>
                  <a:pt x="47231" y="34277"/>
                </a:lnTo>
                <a:lnTo>
                  <a:pt x="49517" y="34277"/>
                </a:lnTo>
                <a:lnTo>
                  <a:pt x="49517" y="26657"/>
                </a:lnTo>
                <a:lnTo>
                  <a:pt x="52565" y="24371"/>
                </a:lnTo>
                <a:lnTo>
                  <a:pt x="52565" y="22085"/>
                </a:lnTo>
                <a:close/>
              </a:path>
            </a:pathLst>
          </a:custGeom>
          <a:solidFill>
            <a:srgbClr val="000000"/>
          </a:solidFill>
        </p:spPr>
        <p:txBody>
          <a:bodyPr wrap="square" lIns="0" tIns="0" rIns="0" bIns="0" rtlCol="0"/>
          <a:lstStyle/>
          <a:p>
            <a:endParaRPr/>
          </a:p>
        </p:txBody>
      </p:sp>
      <p:pic>
        <p:nvPicPr>
          <p:cNvPr id="29" name="object 29"/>
          <p:cNvPicPr/>
          <p:nvPr/>
        </p:nvPicPr>
        <p:blipFill>
          <a:blip r:embed="rId8" cstate="print"/>
          <a:stretch>
            <a:fillRect/>
          </a:stretch>
        </p:blipFill>
        <p:spPr>
          <a:xfrm>
            <a:off x="5959462" y="1453654"/>
            <a:ext cx="1521460" cy="1023950"/>
          </a:xfrm>
          <a:prstGeom prst="rect">
            <a:avLst/>
          </a:prstGeom>
        </p:spPr>
      </p:pic>
      <p:sp>
        <p:nvSpPr>
          <p:cNvPr id="30" name="object 30"/>
          <p:cNvSpPr/>
          <p:nvPr/>
        </p:nvSpPr>
        <p:spPr>
          <a:xfrm>
            <a:off x="8784489" y="1327949"/>
            <a:ext cx="81915" cy="59690"/>
          </a:xfrm>
          <a:custGeom>
            <a:avLst/>
            <a:gdLst/>
            <a:ahLst/>
            <a:cxnLst/>
            <a:rect l="l" t="t" r="r" b="b"/>
            <a:pathLst>
              <a:path w="81914" h="59690">
                <a:moveTo>
                  <a:pt x="47231" y="39611"/>
                </a:moveTo>
                <a:lnTo>
                  <a:pt x="44183" y="39611"/>
                </a:lnTo>
                <a:lnTo>
                  <a:pt x="44183" y="34277"/>
                </a:lnTo>
                <a:lnTo>
                  <a:pt x="41897" y="34277"/>
                </a:lnTo>
                <a:lnTo>
                  <a:pt x="41897" y="31991"/>
                </a:lnTo>
                <a:lnTo>
                  <a:pt x="39611" y="31991"/>
                </a:lnTo>
                <a:lnTo>
                  <a:pt x="39611" y="29705"/>
                </a:lnTo>
                <a:lnTo>
                  <a:pt x="37325" y="29705"/>
                </a:lnTo>
                <a:lnTo>
                  <a:pt x="37325" y="27419"/>
                </a:lnTo>
                <a:lnTo>
                  <a:pt x="29705" y="27419"/>
                </a:lnTo>
                <a:lnTo>
                  <a:pt x="29705" y="24371"/>
                </a:lnTo>
                <a:lnTo>
                  <a:pt x="19812" y="24371"/>
                </a:lnTo>
                <a:lnTo>
                  <a:pt x="19812" y="22085"/>
                </a:lnTo>
                <a:lnTo>
                  <a:pt x="12192" y="22085"/>
                </a:lnTo>
                <a:lnTo>
                  <a:pt x="12192" y="19799"/>
                </a:lnTo>
                <a:lnTo>
                  <a:pt x="9906" y="19799"/>
                </a:lnTo>
                <a:lnTo>
                  <a:pt x="9906" y="9893"/>
                </a:lnTo>
                <a:lnTo>
                  <a:pt x="12192" y="9893"/>
                </a:lnTo>
                <a:lnTo>
                  <a:pt x="12192" y="7607"/>
                </a:lnTo>
                <a:lnTo>
                  <a:pt x="19812" y="7607"/>
                </a:lnTo>
                <a:lnTo>
                  <a:pt x="22098" y="4559"/>
                </a:lnTo>
                <a:lnTo>
                  <a:pt x="24371" y="4559"/>
                </a:lnTo>
                <a:lnTo>
                  <a:pt x="24371" y="7607"/>
                </a:lnTo>
                <a:lnTo>
                  <a:pt x="31991" y="7607"/>
                </a:lnTo>
                <a:lnTo>
                  <a:pt x="31991" y="9893"/>
                </a:lnTo>
                <a:lnTo>
                  <a:pt x="34277" y="9893"/>
                </a:lnTo>
                <a:lnTo>
                  <a:pt x="34277" y="14465"/>
                </a:lnTo>
                <a:lnTo>
                  <a:pt x="37325" y="14465"/>
                </a:lnTo>
                <a:lnTo>
                  <a:pt x="37325" y="17513"/>
                </a:lnTo>
                <a:lnTo>
                  <a:pt x="44183" y="17513"/>
                </a:lnTo>
                <a:lnTo>
                  <a:pt x="44183" y="12179"/>
                </a:lnTo>
                <a:lnTo>
                  <a:pt x="41897" y="12179"/>
                </a:lnTo>
                <a:lnTo>
                  <a:pt x="41897" y="7607"/>
                </a:lnTo>
                <a:lnTo>
                  <a:pt x="39611" y="7607"/>
                </a:lnTo>
                <a:lnTo>
                  <a:pt x="39611" y="4559"/>
                </a:lnTo>
                <a:lnTo>
                  <a:pt x="37325" y="4559"/>
                </a:lnTo>
                <a:lnTo>
                  <a:pt x="37325" y="2286"/>
                </a:lnTo>
                <a:lnTo>
                  <a:pt x="31991" y="2286"/>
                </a:lnTo>
                <a:lnTo>
                  <a:pt x="31991" y="0"/>
                </a:lnTo>
                <a:lnTo>
                  <a:pt x="12192" y="0"/>
                </a:lnTo>
                <a:lnTo>
                  <a:pt x="12192" y="2286"/>
                </a:lnTo>
                <a:lnTo>
                  <a:pt x="7620" y="2286"/>
                </a:lnTo>
                <a:lnTo>
                  <a:pt x="7620" y="4559"/>
                </a:lnTo>
                <a:lnTo>
                  <a:pt x="4572" y="4559"/>
                </a:lnTo>
                <a:lnTo>
                  <a:pt x="4572" y="7607"/>
                </a:lnTo>
                <a:lnTo>
                  <a:pt x="2286" y="7607"/>
                </a:lnTo>
                <a:lnTo>
                  <a:pt x="2286" y="22085"/>
                </a:lnTo>
                <a:lnTo>
                  <a:pt x="4572" y="22085"/>
                </a:lnTo>
                <a:lnTo>
                  <a:pt x="4572" y="27419"/>
                </a:lnTo>
                <a:lnTo>
                  <a:pt x="9906" y="27419"/>
                </a:lnTo>
                <a:lnTo>
                  <a:pt x="9906" y="29705"/>
                </a:lnTo>
                <a:lnTo>
                  <a:pt x="17526" y="29705"/>
                </a:lnTo>
                <a:lnTo>
                  <a:pt x="17526" y="31991"/>
                </a:lnTo>
                <a:lnTo>
                  <a:pt x="27419" y="31991"/>
                </a:lnTo>
                <a:lnTo>
                  <a:pt x="27419" y="34277"/>
                </a:lnTo>
                <a:lnTo>
                  <a:pt x="34277" y="34277"/>
                </a:lnTo>
                <a:lnTo>
                  <a:pt x="34277" y="37325"/>
                </a:lnTo>
                <a:lnTo>
                  <a:pt x="37325" y="37325"/>
                </a:lnTo>
                <a:lnTo>
                  <a:pt x="37325" y="41897"/>
                </a:lnTo>
                <a:lnTo>
                  <a:pt x="39611" y="41897"/>
                </a:lnTo>
                <a:lnTo>
                  <a:pt x="39611" y="44183"/>
                </a:lnTo>
                <a:lnTo>
                  <a:pt x="37325" y="44183"/>
                </a:lnTo>
                <a:lnTo>
                  <a:pt x="37325" y="49517"/>
                </a:lnTo>
                <a:lnTo>
                  <a:pt x="34277" y="49517"/>
                </a:lnTo>
                <a:lnTo>
                  <a:pt x="34277" y="51803"/>
                </a:lnTo>
                <a:lnTo>
                  <a:pt x="27419" y="51803"/>
                </a:lnTo>
                <a:lnTo>
                  <a:pt x="24371" y="54089"/>
                </a:lnTo>
                <a:lnTo>
                  <a:pt x="22098" y="54089"/>
                </a:lnTo>
                <a:lnTo>
                  <a:pt x="22098" y="51803"/>
                </a:lnTo>
                <a:lnTo>
                  <a:pt x="12192" y="51803"/>
                </a:lnTo>
                <a:lnTo>
                  <a:pt x="12192" y="49517"/>
                </a:lnTo>
                <a:lnTo>
                  <a:pt x="9906" y="49517"/>
                </a:lnTo>
                <a:lnTo>
                  <a:pt x="9906" y="47231"/>
                </a:lnTo>
                <a:lnTo>
                  <a:pt x="7620" y="47231"/>
                </a:lnTo>
                <a:lnTo>
                  <a:pt x="7620" y="39611"/>
                </a:lnTo>
                <a:lnTo>
                  <a:pt x="0" y="39611"/>
                </a:lnTo>
                <a:lnTo>
                  <a:pt x="0" y="49517"/>
                </a:lnTo>
                <a:lnTo>
                  <a:pt x="2286" y="49517"/>
                </a:lnTo>
                <a:lnTo>
                  <a:pt x="2286" y="51803"/>
                </a:lnTo>
                <a:lnTo>
                  <a:pt x="4572" y="51803"/>
                </a:lnTo>
                <a:lnTo>
                  <a:pt x="4572" y="54089"/>
                </a:lnTo>
                <a:lnTo>
                  <a:pt x="7620" y="54089"/>
                </a:lnTo>
                <a:lnTo>
                  <a:pt x="7620" y="57137"/>
                </a:lnTo>
                <a:lnTo>
                  <a:pt x="9906" y="57137"/>
                </a:lnTo>
                <a:lnTo>
                  <a:pt x="12192" y="59423"/>
                </a:lnTo>
                <a:lnTo>
                  <a:pt x="34277" y="59423"/>
                </a:lnTo>
                <a:lnTo>
                  <a:pt x="34277" y="57137"/>
                </a:lnTo>
                <a:lnTo>
                  <a:pt x="39611" y="57137"/>
                </a:lnTo>
                <a:lnTo>
                  <a:pt x="39611" y="54089"/>
                </a:lnTo>
                <a:lnTo>
                  <a:pt x="41897" y="54089"/>
                </a:lnTo>
                <a:lnTo>
                  <a:pt x="41897" y="51803"/>
                </a:lnTo>
                <a:lnTo>
                  <a:pt x="44183" y="51803"/>
                </a:lnTo>
                <a:lnTo>
                  <a:pt x="44183" y="44183"/>
                </a:lnTo>
                <a:lnTo>
                  <a:pt x="47231" y="44183"/>
                </a:lnTo>
                <a:lnTo>
                  <a:pt x="47231" y="39611"/>
                </a:lnTo>
                <a:close/>
              </a:path>
              <a:path w="81914" h="59690">
                <a:moveTo>
                  <a:pt x="81521" y="0"/>
                </a:moveTo>
                <a:lnTo>
                  <a:pt x="76949" y="0"/>
                </a:lnTo>
                <a:lnTo>
                  <a:pt x="76949" y="2286"/>
                </a:lnTo>
                <a:lnTo>
                  <a:pt x="73901" y="2286"/>
                </a:lnTo>
                <a:lnTo>
                  <a:pt x="73901" y="4559"/>
                </a:lnTo>
                <a:lnTo>
                  <a:pt x="71615" y="4559"/>
                </a:lnTo>
                <a:lnTo>
                  <a:pt x="71615" y="7607"/>
                </a:lnTo>
                <a:lnTo>
                  <a:pt x="69329" y="7607"/>
                </a:lnTo>
                <a:lnTo>
                  <a:pt x="69329" y="9893"/>
                </a:lnTo>
                <a:lnTo>
                  <a:pt x="67043" y="9893"/>
                </a:lnTo>
                <a:lnTo>
                  <a:pt x="67043" y="12179"/>
                </a:lnTo>
                <a:lnTo>
                  <a:pt x="61709" y="12179"/>
                </a:lnTo>
                <a:lnTo>
                  <a:pt x="61709" y="14465"/>
                </a:lnTo>
                <a:lnTo>
                  <a:pt x="59423" y="14465"/>
                </a:lnTo>
                <a:lnTo>
                  <a:pt x="59423" y="22085"/>
                </a:lnTo>
                <a:lnTo>
                  <a:pt x="61709" y="22085"/>
                </a:lnTo>
                <a:lnTo>
                  <a:pt x="61709" y="19799"/>
                </a:lnTo>
                <a:lnTo>
                  <a:pt x="67043" y="19799"/>
                </a:lnTo>
                <a:lnTo>
                  <a:pt x="67043" y="17513"/>
                </a:lnTo>
                <a:lnTo>
                  <a:pt x="69329" y="17513"/>
                </a:lnTo>
                <a:lnTo>
                  <a:pt x="69329" y="14465"/>
                </a:lnTo>
                <a:lnTo>
                  <a:pt x="73901" y="14465"/>
                </a:lnTo>
                <a:lnTo>
                  <a:pt x="73901" y="59423"/>
                </a:lnTo>
                <a:lnTo>
                  <a:pt x="81521" y="59423"/>
                </a:lnTo>
                <a:lnTo>
                  <a:pt x="81521" y="0"/>
                </a:lnTo>
                <a:close/>
              </a:path>
            </a:pathLst>
          </a:custGeom>
          <a:solidFill>
            <a:srgbClr val="000000"/>
          </a:solidFill>
        </p:spPr>
        <p:txBody>
          <a:bodyPr wrap="square" lIns="0" tIns="0" rIns="0" bIns="0" rtlCol="0"/>
          <a:lstStyle/>
          <a:p>
            <a:endParaRPr/>
          </a:p>
        </p:txBody>
      </p:sp>
      <p:pic>
        <p:nvPicPr>
          <p:cNvPr id="31" name="object 31"/>
          <p:cNvPicPr/>
          <p:nvPr/>
        </p:nvPicPr>
        <p:blipFill>
          <a:blip r:embed="rId9" cstate="print"/>
          <a:stretch>
            <a:fillRect/>
          </a:stretch>
        </p:blipFill>
        <p:spPr>
          <a:xfrm>
            <a:off x="6327445" y="3184627"/>
            <a:ext cx="2286381" cy="1761451"/>
          </a:xfrm>
          <a:prstGeom prst="rect">
            <a:avLst/>
          </a:prstGeom>
        </p:spPr>
      </p:pic>
      <p:pic>
        <p:nvPicPr>
          <p:cNvPr id="32" name="object 32"/>
          <p:cNvPicPr/>
          <p:nvPr/>
        </p:nvPicPr>
        <p:blipFill>
          <a:blip r:embed="rId10" cstate="print"/>
          <a:stretch>
            <a:fillRect/>
          </a:stretch>
        </p:blipFill>
        <p:spPr>
          <a:xfrm>
            <a:off x="7047420" y="3049017"/>
            <a:ext cx="316166" cy="70853"/>
          </a:xfrm>
          <a:prstGeom prst="rect">
            <a:avLst/>
          </a:prstGeom>
        </p:spPr>
      </p:pic>
      <p:sp>
        <p:nvSpPr>
          <p:cNvPr id="33" name="object 33"/>
          <p:cNvSpPr txBox="1"/>
          <p:nvPr/>
        </p:nvSpPr>
        <p:spPr>
          <a:xfrm>
            <a:off x="6329983" y="5107087"/>
            <a:ext cx="2278380"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6.</a:t>
            </a:r>
            <a:r>
              <a:rPr sz="800" spc="245" dirty="0">
                <a:latin typeface="Comic Sans MS"/>
                <a:cs typeface="Comic Sans MS"/>
              </a:rPr>
              <a:t> </a:t>
            </a:r>
            <a:r>
              <a:rPr sz="800" b="1" spc="-5" dirty="0">
                <a:latin typeface="Comic Sans MS"/>
                <a:cs typeface="Comic Sans MS"/>
              </a:rPr>
              <a:t>Lógica</a:t>
            </a:r>
            <a:r>
              <a:rPr sz="800" b="1" spc="5" dirty="0">
                <a:latin typeface="Comic Sans MS"/>
                <a:cs typeface="Comic Sans MS"/>
              </a:rPr>
              <a:t> </a:t>
            </a:r>
            <a:r>
              <a:rPr sz="800" b="1" spc="-5" dirty="0">
                <a:latin typeface="Comic Sans MS"/>
                <a:cs typeface="Comic Sans MS"/>
              </a:rPr>
              <a:t>de</a:t>
            </a:r>
            <a:r>
              <a:rPr sz="800" b="1" dirty="0">
                <a:latin typeface="Comic Sans MS"/>
                <a:cs typeface="Comic Sans MS"/>
              </a:rPr>
              <a:t> </a:t>
            </a:r>
            <a:r>
              <a:rPr sz="800" b="1" spc="-5" dirty="0">
                <a:latin typeface="Comic Sans MS"/>
                <a:cs typeface="Comic Sans MS"/>
              </a:rPr>
              <a:t>sobrecorriente</a:t>
            </a:r>
            <a:r>
              <a:rPr sz="800" b="1" spc="5" dirty="0">
                <a:latin typeface="Comic Sans MS"/>
                <a:cs typeface="Comic Sans MS"/>
              </a:rPr>
              <a:t> </a:t>
            </a:r>
            <a:r>
              <a:rPr sz="800" b="1" spc="-5" dirty="0">
                <a:latin typeface="Comic Sans MS"/>
                <a:cs typeface="Comic Sans MS"/>
              </a:rPr>
              <a:t>direccional</a:t>
            </a:r>
            <a:endParaRPr sz="800">
              <a:latin typeface="Comic Sans MS"/>
              <a:cs typeface="Comic Sans MS"/>
            </a:endParaRPr>
          </a:p>
        </p:txBody>
      </p:sp>
      <p:sp>
        <p:nvSpPr>
          <p:cNvPr id="34" name="object 34"/>
          <p:cNvSpPr txBox="1"/>
          <p:nvPr/>
        </p:nvSpPr>
        <p:spPr>
          <a:xfrm>
            <a:off x="5878666" y="5380602"/>
            <a:ext cx="3181350" cy="3051810"/>
          </a:xfrm>
          <a:prstGeom prst="rect">
            <a:avLst/>
          </a:prstGeom>
        </p:spPr>
        <p:txBody>
          <a:bodyPr vert="horz" wrap="square" lIns="0" tIns="12700" rIns="0" bIns="0" rtlCol="0">
            <a:spAutoFit/>
          </a:bodyPr>
          <a:lstStyle/>
          <a:p>
            <a:pPr marL="76200" marR="67310" algn="just">
              <a:lnSpc>
                <a:spcPct val="116100"/>
              </a:lnSpc>
              <a:spcBef>
                <a:spcPts val="100"/>
              </a:spcBef>
            </a:pPr>
            <a:r>
              <a:rPr sz="900" spc="-5" dirty="0">
                <a:latin typeface="Comic Sans MS"/>
                <a:cs typeface="Comic Sans MS"/>
              </a:rPr>
              <a:t>El esquema dibujado en la figura 6 emplea tres relés de </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inverso</a:t>
            </a:r>
            <a:r>
              <a:rPr sz="900" dirty="0">
                <a:latin typeface="Comic Sans MS"/>
                <a:cs typeface="Comic Sans MS"/>
              </a:rPr>
              <a:t> </a:t>
            </a:r>
            <a:r>
              <a:rPr sz="900" spc="-5" dirty="0">
                <a:latin typeface="Comic Sans MS"/>
                <a:cs typeface="Comic Sans MS"/>
              </a:rPr>
              <a:t>direccionales.</a:t>
            </a:r>
            <a:r>
              <a:rPr sz="900" dirty="0">
                <a:latin typeface="Comic Sans MS"/>
                <a:cs typeface="Comic Sans MS"/>
              </a:rPr>
              <a:t> </a:t>
            </a:r>
            <a:r>
              <a:rPr sz="900" spc="-5" dirty="0">
                <a:latin typeface="Comic Sans MS"/>
                <a:cs typeface="Comic Sans MS"/>
              </a:rPr>
              <a:t>Las </a:t>
            </a:r>
            <a:r>
              <a:rPr sz="900" dirty="0">
                <a:latin typeface="Comic Sans MS"/>
                <a:cs typeface="Comic Sans MS"/>
              </a:rPr>
              <a:t> </a:t>
            </a:r>
            <a:r>
              <a:rPr sz="900" spc="-5" dirty="0">
                <a:latin typeface="Comic Sans MS"/>
                <a:cs typeface="Comic Sans MS"/>
              </a:rPr>
              <a:t>señales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son</a:t>
            </a:r>
            <a:r>
              <a:rPr sz="900" dirty="0">
                <a:latin typeface="Comic Sans MS"/>
                <a:cs typeface="Comic Sans MS"/>
              </a:rPr>
              <a:t> </a:t>
            </a:r>
            <a:r>
              <a:rPr sz="900" spc="-5" dirty="0">
                <a:latin typeface="Comic Sans MS"/>
                <a:cs typeface="Comic Sans MS"/>
              </a:rPr>
              <a:t>obtenidas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las </a:t>
            </a:r>
            <a:r>
              <a:rPr sz="900" dirty="0">
                <a:latin typeface="Comic Sans MS"/>
                <a:cs typeface="Comic Sans MS"/>
              </a:rPr>
              <a:t> </a:t>
            </a:r>
            <a:r>
              <a:rPr sz="900" spc="-5" dirty="0">
                <a:latin typeface="Comic Sans MS"/>
                <a:cs typeface="Comic Sans MS"/>
              </a:rPr>
              <a:t>terminales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usan</a:t>
            </a:r>
            <a:r>
              <a:rPr sz="900" dirty="0">
                <a:latin typeface="Comic Sans MS"/>
                <a:cs typeface="Comic Sans MS"/>
              </a:rPr>
              <a:t> </a:t>
            </a:r>
            <a:r>
              <a:rPr sz="900" spc="-5" dirty="0">
                <a:latin typeface="Comic Sans MS"/>
                <a:cs typeface="Comic Sans MS"/>
              </a:rPr>
              <a:t>dos</a:t>
            </a:r>
            <a:r>
              <a:rPr sz="900" dirty="0">
                <a:latin typeface="Comic Sans MS"/>
                <a:cs typeface="Comic Sans MS"/>
              </a:rPr>
              <a:t> </a:t>
            </a:r>
            <a:r>
              <a:rPr sz="900" spc="-5" dirty="0">
                <a:latin typeface="Comic Sans MS"/>
                <a:cs typeface="Comic Sans MS"/>
              </a:rPr>
              <a:t>diferentes </a:t>
            </a:r>
            <a:r>
              <a:rPr sz="900" dirty="0">
                <a:latin typeface="Comic Sans MS"/>
                <a:cs typeface="Comic Sans MS"/>
              </a:rPr>
              <a:t> </a:t>
            </a:r>
            <a:r>
              <a:rPr sz="900" spc="-5" dirty="0">
                <a:latin typeface="Comic Sans MS"/>
                <a:cs typeface="Comic Sans MS"/>
              </a:rPr>
              <a:t>métodos.</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método</a:t>
            </a:r>
            <a:r>
              <a:rPr sz="900" dirty="0">
                <a:latin typeface="Comic Sans MS"/>
                <a:cs typeface="Comic Sans MS"/>
              </a:rPr>
              <a:t> </a:t>
            </a:r>
            <a:r>
              <a:rPr sz="900" spc="-5" dirty="0">
                <a:latin typeface="Comic Sans MS"/>
                <a:cs typeface="Comic Sans MS"/>
              </a:rPr>
              <a:t>1</a:t>
            </a:r>
            <a:r>
              <a:rPr sz="900" dirty="0">
                <a:latin typeface="Comic Sans MS"/>
                <a:cs typeface="Comic Sans MS"/>
              </a:rPr>
              <a:t> </a:t>
            </a:r>
            <a:r>
              <a:rPr sz="900" spc="-5" dirty="0">
                <a:latin typeface="Comic Sans MS"/>
                <a:cs typeface="Comic Sans MS"/>
              </a:rPr>
              <a:t>usa</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tiene</a:t>
            </a:r>
            <a:r>
              <a:rPr sz="900" dirty="0">
                <a:latin typeface="Comic Sans MS"/>
                <a:cs typeface="Comic Sans MS"/>
              </a:rPr>
              <a:t> </a:t>
            </a:r>
            <a:r>
              <a:rPr sz="900" spc="-5" dirty="0">
                <a:latin typeface="Comic Sans MS"/>
                <a:cs typeface="Comic Sans MS"/>
              </a:rPr>
              <a:t>máxima </a:t>
            </a:r>
            <a:r>
              <a:rPr sz="900" spc="-254" dirty="0">
                <a:latin typeface="Comic Sans MS"/>
                <a:cs typeface="Comic Sans MS"/>
              </a:rPr>
              <a:t> </a:t>
            </a:r>
            <a:r>
              <a:rPr sz="900" spc="-5" dirty="0">
                <a:latin typeface="Comic Sans MS"/>
                <a:cs typeface="Comic Sans MS"/>
              </a:rPr>
              <a:t>sensibilidad</a:t>
            </a:r>
            <a:r>
              <a:rPr sz="900" spc="45" dirty="0">
                <a:latin typeface="Comic Sans MS"/>
                <a:cs typeface="Comic Sans MS"/>
              </a:rPr>
              <a:t> </a:t>
            </a:r>
            <a:r>
              <a:rPr sz="900" spc="-5" dirty="0">
                <a:latin typeface="Comic Sans MS"/>
                <a:cs typeface="Comic Sans MS"/>
              </a:rPr>
              <a:t>cuando</a:t>
            </a:r>
            <a:r>
              <a:rPr sz="900" spc="55" dirty="0">
                <a:latin typeface="Comic Sans MS"/>
                <a:cs typeface="Comic Sans MS"/>
              </a:rPr>
              <a:t> </a:t>
            </a:r>
            <a:r>
              <a:rPr sz="900" spc="-5" dirty="0">
                <a:latin typeface="Comic Sans MS"/>
                <a:cs typeface="Comic Sans MS"/>
              </a:rPr>
              <a:t>la</a:t>
            </a:r>
            <a:r>
              <a:rPr sz="900" spc="50" dirty="0">
                <a:latin typeface="Comic Sans MS"/>
                <a:cs typeface="Comic Sans MS"/>
              </a:rPr>
              <a:t> </a:t>
            </a:r>
            <a:r>
              <a:rPr sz="900" spc="-5" dirty="0">
                <a:latin typeface="Comic Sans MS"/>
                <a:cs typeface="Comic Sans MS"/>
              </a:rPr>
              <a:t>corriente</a:t>
            </a:r>
            <a:r>
              <a:rPr sz="900" spc="50" dirty="0">
                <a:latin typeface="Comic Sans MS"/>
                <a:cs typeface="Comic Sans MS"/>
              </a:rPr>
              <a:t> </a:t>
            </a:r>
            <a:r>
              <a:rPr sz="900" spc="-5" dirty="0">
                <a:latin typeface="Comic Sans MS"/>
                <a:cs typeface="Comic Sans MS"/>
              </a:rPr>
              <a:t>aplicada</a:t>
            </a:r>
            <a:r>
              <a:rPr sz="900" spc="50" dirty="0">
                <a:latin typeface="Comic Sans MS"/>
                <a:cs typeface="Comic Sans MS"/>
              </a:rPr>
              <a:t> </a:t>
            </a:r>
            <a:r>
              <a:rPr sz="900" spc="-5" dirty="0">
                <a:latin typeface="Comic Sans MS"/>
                <a:cs typeface="Comic Sans MS"/>
              </a:rPr>
              <a:t>al</a:t>
            </a:r>
            <a:r>
              <a:rPr sz="900" spc="50" dirty="0">
                <a:latin typeface="Comic Sans MS"/>
                <a:cs typeface="Comic Sans MS"/>
              </a:rPr>
              <a:t> </a:t>
            </a:r>
            <a:r>
              <a:rPr sz="900" spc="-5" dirty="0">
                <a:latin typeface="Comic Sans MS"/>
                <a:cs typeface="Comic Sans MS"/>
              </a:rPr>
              <a:t>relé</a:t>
            </a:r>
            <a:r>
              <a:rPr sz="900" spc="45" dirty="0">
                <a:latin typeface="Comic Sans MS"/>
                <a:cs typeface="Comic Sans MS"/>
              </a:rPr>
              <a:t> </a:t>
            </a:r>
            <a:r>
              <a:rPr sz="900" spc="-5" dirty="0">
                <a:latin typeface="Comic Sans MS"/>
                <a:cs typeface="Comic Sans MS"/>
              </a:rPr>
              <a:t>adelanta </a:t>
            </a:r>
            <a:r>
              <a:rPr sz="900" spc="-254" dirty="0">
                <a:latin typeface="Comic Sans MS"/>
                <a:cs typeface="Comic Sans MS"/>
              </a:rPr>
              <a:t> </a:t>
            </a:r>
            <a:r>
              <a:rPr sz="900" spc="-5" dirty="0">
                <a:latin typeface="Comic Sans MS"/>
                <a:cs typeface="Comic Sans MS"/>
              </a:rPr>
              <a:t>a la tensión por 30</a:t>
            </a:r>
            <a:r>
              <a:rPr sz="900" spc="-5" dirty="0">
                <a:latin typeface="Symbol"/>
                <a:cs typeface="Symbol"/>
              </a:rPr>
              <a:t></a:t>
            </a:r>
            <a:r>
              <a:rPr sz="900" spc="-5" dirty="0">
                <a:latin typeface="Comic Sans MS"/>
                <a:cs typeface="Comic Sans MS"/>
              </a:rPr>
              <a:t>.</a:t>
            </a:r>
            <a:r>
              <a:rPr sz="900" dirty="0">
                <a:latin typeface="Comic Sans MS"/>
                <a:cs typeface="Comic Sans MS"/>
              </a:rPr>
              <a:t> </a:t>
            </a:r>
            <a:r>
              <a:rPr sz="900" spc="-5" dirty="0">
                <a:latin typeface="Comic Sans MS"/>
                <a:cs typeface="Comic Sans MS"/>
              </a:rPr>
              <a:t>Para asegurar que la capacidad de </a:t>
            </a:r>
            <a:r>
              <a:rPr sz="900" dirty="0">
                <a:latin typeface="Comic Sans MS"/>
                <a:cs typeface="Comic Sans MS"/>
              </a:rPr>
              <a:t> </a:t>
            </a:r>
            <a:r>
              <a:rPr sz="900" spc="-5" dirty="0">
                <a:latin typeface="Comic Sans MS"/>
                <a:cs typeface="Comic Sans MS"/>
              </a:rPr>
              <a:t>carga</a:t>
            </a:r>
            <a:r>
              <a:rPr sz="900" dirty="0">
                <a:latin typeface="Comic Sans MS"/>
                <a:cs typeface="Comic Sans MS"/>
              </a:rPr>
              <a:t> </a:t>
            </a:r>
            <a:r>
              <a:rPr sz="900" spc="-5" dirty="0">
                <a:latin typeface="Comic Sans MS"/>
                <a:cs typeface="Comic Sans MS"/>
              </a:rPr>
              <a:t>subexcitada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máquina</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dispareja </a:t>
            </a:r>
            <a:r>
              <a:rPr sz="900" dirty="0">
                <a:latin typeface="Comic Sans MS"/>
                <a:cs typeface="Comic Sans MS"/>
              </a:rPr>
              <a:t> </a:t>
            </a:r>
            <a:r>
              <a:rPr sz="900" spc="-5" dirty="0">
                <a:latin typeface="Comic Sans MS"/>
                <a:cs typeface="Comic Sans MS"/>
              </a:rPr>
              <a:t>apreciablemente, la conexión de 60</a:t>
            </a:r>
            <a:r>
              <a:rPr sz="900" spc="-5" dirty="0">
                <a:latin typeface="Symbol"/>
                <a:cs typeface="Symbol"/>
              </a:rPr>
              <a:t></a:t>
            </a:r>
            <a:r>
              <a:rPr sz="900" dirty="0">
                <a:latin typeface="Times New Roman"/>
                <a:cs typeface="Times New Roman"/>
              </a:rPr>
              <a:t> </a:t>
            </a:r>
            <a:r>
              <a:rPr sz="900" spc="-5" dirty="0">
                <a:latin typeface="Comic Sans MS"/>
                <a:cs typeface="Comic Sans MS"/>
              </a:rPr>
              <a:t>(I</a:t>
            </a:r>
            <a:r>
              <a:rPr sz="900" spc="-7" baseline="-13888" dirty="0">
                <a:latin typeface="Comic Sans MS"/>
                <a:cs typeface="Comic Sans MS"/>
              </a:rPr>
              <a:t>A </a:t>
            </a:r>
            <a:r>
              <a:rPr sz="900" spc="-5" dirty="0">
                <a:latin typeface="Comic Sans MS"/>
                <a:cs typeface="Comic Sans MS"/>
              </a:rPr>
              <a:t>– I</a:t>
            </a:r>
            <a:r>
              <a:rPr sz="900" spc="-7" baseline="-13888" dirty="0">
                <a:latin typeface="Comic Sans MS"/>
                <a:cs typeface="Comic Sans MS"/>
              </a:rPr>
              <a:t>B</a:t>
            </a:r>
            <a:r>
              <a:rPr sz="900" baseline="-13888"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V</a:t>
            </a:r>
            <a:r>
              <a:rPr sz="900" spc="-7" baseline="-13888" dirty="0">
                <a:latin typeface="Comic Sans MS"/>
                <a:cs typeface="Comic Sans MS"/>
              </a:rPr>
              <a:t>AC </a:t>
            </a:r>
            <a:r>
              <a:rPr sz="900" spc="-5" dirty="0">
                <a:latin typeface="Comic Sans MS"/>
                <a:cs typeface="Comic Sans MS"/>
              </a:rPr>
              <a:t>) es </a:t>
            </a:r>
            <a:r>
              <a:rPr sz="900" dirty="0">
                <a:latin typeface="Comic Sans MS"/>
                <a:cs typeface="Comic Sans MS"/>
              </a:rPr>
              <a:t> </a:t>
            </a:r>
            <a:r>
              <a:rPr sz="900" spc="-5" dirty="0">
                <a:latin typeface="Comic Sans MS"/>
                <a:cs typeface="Comic Sans MS"/>
              </a:rPr>
              <a:t>usada.</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requieren</a:t>
            </a:r>
            <a:r>
              <a:rPr sz="900" dirty="0">
                <a:latin typeface="Comic Sans MS"/>
                <a:cs typeface="Comic Sans MS"/>
              </a:rPr>
              <a:t> </a:t>
            </a:r>
            <a:r>
              <a:rPr sz="900" spc="-5" dirty="0">
                <a:latin typeface="Comic Sans MS"/>
                <a:cs typeface="Comic Sans MS"/>
              </a:rPr>
              <a:t>TCs</a:t>
            </a:r>
            <a:r>
              <a:rPr sz="900" dirty="0">
                <a:latin typeface="Comic Sans MS"/>
                <a:cs typeface="Comic Sans MS"/>
              </a:rPr>
              <a:t> </a:t>
            </a:r>
            <a:r>
              <a:rPr sz="900" spc="-5" dirty="0">
                <a:latin typeface="Comic Sans MS"/>
                <a:cs typeface="Comic Sans MS"/>
              </a:rPr>
              <a:t>conectados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delta</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TCs </a:t>
            </a:r>
            <a:r>
              <a:rPr sz="900" spc="-254" dirty="0">
                <a:latin typeface="Comic Sans MS"/>
                <a:cs typeface="Comic Sans MS"/>
              </a:rPr>
              <a:t> </a:t>
            </a:r>
            <a:r>
              <a:rPr sz="900" spc="-5" dirty="0">
                <a:latin typeface="Comic Sans MS"/>
                <a:cs typeface="Comic Sans MS"/>
              </a:rPr>
              <a:t>auxiliares, o TPs conectados línea a tierra podrían ser </a:t>
            </a:r>
            <a:r>
              <a:rPr sz="900" dirty="0">
                <a:latin typeface="Comic Sans MS"/>
                <a:cs typeface="Comic Sans MS"/>
              </a:rPr>
              <a:t> </a:t>
            </a:r>
            <a:r>
              <a:rPr sz="900" spc="-5" dirty="0">
                <a:latin typeface="Comic Sans MS"/>
                <a:cs typeface="Comic Sans MS"/>
              </a:rPr>
              <a:t>aplicados.</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ajuste</a:t>
            </a:r>
            <a:r>
              <a:rPr sz="900" dirty="0">
                <a:latin typeface="Comic Sans MS"/>
                <a:cs typeface="Comic Sans MS"/>
              </a:rPr>
              <a:t> </a:t>
            </a:r>
            <a:r>
              <a:rPr sz="900" spc="-5" dirty="0">
                <a:latin typeface="Comic Sans MS"/>
                <a:cs typeface="Comic Sans MS"/>
              </a:rPr>
              <a:t>usado</a:t>
            </a:r>
            <a:r>
              <a:rPr sz="900" dirty="0">
                <a:latin typeface="Comic Sans MS"/>
                <a:cs typeface="Comic Sans MS"/>
              </a:rPr>
              <a:t> </a:t>
            </a:r>
            <a:r>
              <a:rPr sz="900" spc="-5" dirty="0">
                <a:latin typeface="Comic Sans MS"/>
                <a:cs typeface="Comic Sans MS"/>
              </a:rPr>
              <a:t>podría</a:t>
            </a:r>
            <a:r>
              <a:rPr sz="900" dirty="0">
                <a:latin typeface="Comic Sans MS"/>
                <a:cs typeface="Comic Sans MS"/>
              </a:rPr>
              <a:t> </a:t>
            </a:r>
            <a:r>
              <a:rPr sz="900" spc="-5" dirty="0">
                <a:latin typeface="Comic Sans MS"/>
                <a:cs typeface="Comic Sans MS"/>
              </a:rPr>
              <a:t>involucrar</a:t>
            </a:r>
            <a:r>
              <a:rPr sz="900" spc="260" dirty="0">
                <a:latin typeface="Comic Sans MS"/>
                <a:cs typeface="Comic Sans MS"/>
              </a:rPr>
              <a:t> </a:t>
            </a:r>
            <a:r>
              <a:rPr sz="900" spc="-5" dirty="0">
                <a:latin typeface="Comic Sans MS"/>
                <a:cs typeface="Comic Sans MS"/>
              </a:rPr>
              <a:t>un </a:t>
            </a:r>
            <a:r>
              <a:rPr sz="900" dirty="0">
                <a:latin typeface="Comic Sans MS"/>
                <a:cs typeface="Comic Sans MS"/>
              </a:rPr>
              <a:t> </a:t>
            </a:r>
            <a:r>
              <a:rPr sz="900" spc="-5" dirty="0">
                <a:latin typeface="Comic Sans MS"/>
                <a:cs typeface="Comic Sans MS"/>
              </a:rPr>
              <a:t>compromiso</a:t>
            </a:r>
            <a:r>
              <a:rPr sz="900" spc="60" dirty="0">
                <a:latin typeface="Comic Sans MS"/>
                <a:cs typeface="Comic Sans MS"/>
              </a:rPr>
              <a:t> </a:t>
            </a:r>
            <a:r>
              <a:rPr sz="900" spc="-5" dirty="0">
                <a:latin typeface="Comic Sans MS"/>
                <a:cs typeface="Comic Sans MS"/>
              </a:rPr>
              <a:t>entre</a:t>
            </a:r>
            <a:r>
              <a:rPr sz="900" spc="70" dirty="0">
                <a:latin typeface="Comic Sans MS"/>
                <a:cs typeface="Comic Sans MS"/>
              </a:rPr>
              <a:t> </a:t>
            </a:r>
            <a:r>
              <a:rPr sz="900" spc="-5" dirty="0">
                <a:latin typeface="Comic Sans MS"/>
                <a:cs typeface="Comic Sans MS"/>
              </a:rPr>
              <a:t>la</a:t>
            </a:r>
            <a:r>
              <a:rPr sz="900" spc="65" dirty="0">
                <a:latin typeface="Comic Sans MS"/>
                <a:cs typeface="Comic Sans MS"/>
              </a:rPr>
              <a:t> </a:t>
            </a:r>
            <a:r>
              <a:rPr sz="900" spc="-5" dirty="0">
                <a:latin typeface="Comic Sans MS"/>
                <a:cs typeface="Comic Sans MS"/>
              </a:rPr>
              <a:t>sensibilidad</a:t>
            </a:r>
            <a:r>
              <a:rPr sz="900" spc="65" dirty="0">
                <a:latin typeface="Comic Sans MS"/>
                <a:cs typeface="Comic Sans MS"/>
              </a:rPr>
              <a:t> </a:t>
            </a:r>
            <a:r>
              <a:rPr sz="900" spc="-5" dirty="0">
                <a:latin typeface="Comic Sans MS"/>
                <a:cs typeface="Comic Sans MS"/>
              </a:rPr>
              <a:t>deseada</a:t>
            </a:r>
            <a:r>
              <a:rPr sz="900" spc="65" dirty="0">
                <a:latin typeface="Comic Sans MS"/>
                <a:cs typeface="Comic Sans MS"/>
              </a:rPr>
              <a:t> </a:t>
            </a:r>
            <a:r>
              <a:rPr sz="900" spc="-5" dirty="0">
                <a:latin typeface="Comic Sans MS"/>
                <a:cs typeface="Comic Sans MS"/>
              </a:rPr>
              <a:t>y</a:t>
            </a:r>
            <a:r>
              <a:rPr sz="900" spc="65" dirty="0">
                <a:latin typeface="Comic Sans MS"/>
                <a:cs typeface="Comic Sans MS"/>
              </a:rPr>
              <a:t> </a:t>
            </a:r>
            <a:r>
              <a:rPr sz="900" spc="-5" dirty="0">
                <a:latin typeface="Comic Sans MS"/>
                <a:cs typeface="Comic Sans MS"/>
              </a:rPr>
              <a:t>un</a:t>
            </a:r>
            <a:r>
              <a:rPr sz="900" spc="65" dirty="0">
                <a:latin typeface="Comic Sans MS"/>
                <a:cs typeface="Comic Sans MS"/>
              </a:rPr>
              <a:t> </a:t>
            </a:r>
            <a:r>
              <a:rPr sz="900" spc="-5" dirty="0">
                <a:latin typeface="Comic Sans MS"/>
                <a:cs typeface="Comic Sans MS"/>
              </a:rPr>
              <a:t>ajuste</a:t>
            </a:r>
            <a:r>
              <a:rPr sz="900" spc="65" dirty="0">
                <a:latin typeface="Comic Sans MS"/>
                <a:cs typeface="Comic Sans MS"/>
              </a:rPr>
              <a:t> </a:t>
            </a:r>
            <a:r>
              <a:rPr sz="900" spc="-5" dirty="0">
                <a:latin typeface="Comic Sans MS"/>
                <a:cs typeface="Comic Sans MS"/>
              </a:rPr>
              <a:t>en </a:t>
            </a:r>
            <a:r>
              <a:rPr sz="900" spc="-254" dirty="0">
                <a:latin typeface="Comic Sans MS"/>
                <a:cs typeface="Comic Sans MS"/>
              </a:rPr>
              <a:t> </a:t>
            </a:r>
            <a:r>
              <a:rPr sz="900" spc="-5" dirty="0">
                <a:latin typeface="Comic Sans MS"/>
                <a:cs typeface="Comic Sans MS"/>
              </a:rPr>
              <a:t>el cual el relé no sea dañado térmicamente por la máxima </a:t>
            </a:r>
            <a:r>
              <a:rPr sz="900" dirty="0">
                <a:latin typeface="Comic Sans MS"/>
                <a:cs typeface="Comic Sans MS"/>
              </a:rPr>
              <a:t> </a:t>
            </a:r>
            <a:r>
              <a:rPr sz="900" spc="-5" dirty="0">
                <a:latin typeface="Comic Sans MS"/>
                <a:cs typeface="Comic Sans MS"/>
              </a:rPr>
              <a:t>corriente de carga continua.</a:t>
            </a:r>
            <a:r>
              <a:rPr sz="900" dirty="0">
                <a:latin typeface="Comic Sans MS"/>
                <a:cs typeface="Comic Sans MS"/>
              </a:rPr>
              <a:t> </a:t>
            </a:r>
            <a:r>
              <a:rPr sz="900" spc="-5" dirty="0">
                <a:latin typeface="Comic Sans MS"/>
                <a:cs typeface="Comic Sans MS"/>
              </a:rPr>
              <a:t>El método 2 usa un relé que </a:t>
            </a:r>
            <a:r>
              <a:rPr sz="900" dirty="0">
                <a:latin typeface="Comic Sans MS"/>
                <a:cs typeface="Comic Sans MS"/>
              </a:rPr>
              <a:t> </a:t>
            </a:r>
            <a:r>
              <a:rPr sz="900" spc="-5" dirty="0">
                <a:latin typeface="Comic Sans MS"/>
                <a:cs typeface="Comic Sans MS"/>
              </a:rPr>
              <a:t>tiene máxima sensibilidad cuando la corriente aplicada al </a:t>
            </a:r>
            <a:r>
              <a:rPr sz="900" dirty="0">
                <a:latin typeface="Comic Sans MS"/>
                <a:cs typeface="Comic Sans MS"/>
              </a:rPr>
              <a:t> </a:t>
            </a:r>
            <a:r>
              <a:rPr sz="900" spc="-5" dirty="0">
                <a:latin typeface="Comic Sans MS"/>
                <a:cs typeface="Comic Sans MS"/>
              </a:rPr>
              <a:t>relé</a:t>
            </a:r>
            <a:r>
              <a:rPr sz="900" spc="65" dirty="0">
                <a:latin typeface="Comic Sans MS"/>
                <a:cs typeface="Comic Sans MS"/>
              </a:rPr>
              <a:t> </a:t>
            </a:r>
            <a:r>
              <a:rPr sz="900" spc="-5" dirty="0">
                <a:latin typeface="Comic Sans MS"/>
                <a:cs typeface="Comic Sans MS"/>
              </a:rPr>
              <a:t>adelanta</a:t>
            </a:r>
            <a:r>
              <a:rPr sz="900" spc="65" dirty="0">
                <a:latin typeface="Comic Sans MS"/>
                <a:cs typeface="Comic Sans MS"/>
              </a:rPr>
              <a:t> </a:t>
            </a:r>
            <a:r>
              <a:rPr sz="900" spc="-5" dirty="0">
                <a:latin typeface="Comic Sans MS"/>
                <a:cs typeface="Comic Sans MS"/>
              </a:rPr>
              <a:t>a</a:t>
            </a:r>
            <a:r>
              <a:rPr sz="900" spc="65" dirty="0">
                <a:latin typeface="Comic Sans MS"/>
                <a:cs typeface="Comic Sans MS"/>
              </a:rPr>
              <a:t> </a:t>
            </a:r>
            <a:r>
              <a:rPr sz="900" spc="-5" dirty="0">
                <a:latin typeface="Comic Sans MS"/>
                <a:cs typeface="Comic Sans MS"/>
              </a:rPr>
              <a:t>la</a:t>
            </a:r>
            <a:r>
              <a:rPr sz="900" spc="65" dirty="0">
                <a:latin typeface="Comic Sans MS"/>
                <a:cs typeface="Comic Sans MS"/>
              </a:rPr>
              <a:t> </a:t>
            </a:r>
            <a:r>
              <a:rPr sz="900" spc="-5" dirty="0">
                <a:latin typeface="Comic Sans MS"/>
                <a:cs typeface="Comic Sans MS"/>
              </a:rPr>
              <a:t>tensión</a:t>
            </a:r>
            <a:r>
              <a:rPr sz="900" spc="70" dirty="0">
                <a:latin typeface="Comic Sans MS"/>
                <a:cs typeface="Comic Sans MS"/>
              </a:rPr>
              <a:t> </a:t>
            </a:r>
            <a:r>
              <a:rPr sz="900" spc="-5" dirty="0">
                <a:latin typeface="Comic Sans MS"/>
                <a:cs typeface="Comic Sans MS"/>
              </a:rPr>
              <a:t>por</a:t>
            </a:r>
            <a:r>
              <a:rPr sz="900" spc="65" dirty="0">
                <a:latin typeface="Comic Sans MS"/>
                <a:cs typeface="Comic Sans MS"/>
              </a:rPr>
              <a:t> </a:t>
            </a:r>
            <a:r>
              <a:rPr sz="900" spc="-5" dirty="0">
                <a:latin typeface="Comic Sans MS"/>
                <a:cs typeface="Comic Sans MS"/>
              </a:rPr>
              <a:t>60</a:t>
            </a:r>
            <a:r>
              <a:rPr sz="900" spc="-5" dirty="0">
                <a:latin typeface="Symbol"/>
                <a:cs typeface="Symbol"/>
              </a:rPr>
              <a:t></a:t>
            </a:r>
            <a:r>
              <a:rPr sz="900" spc="-5" dirty="0">
                <a:latin typeface="Comic Sans MS"/>
                <a:cs typeface="Comic Sans MS"/>
              </a:rPr>
              <a:t>.</a:t>
            </a:r>
            <a:r>
              <a:rPr sz="900" spc="145" dirty="0">
                <a:latin typeface="Comic Sans MS"/>
                <a:cs typeface="Comic Sans MS"/>
              </a:rPr>
              <a:t> </a:t>
            </a:r>
            <a:r>
              <a:rPr sz="900" spc="-5" dirty="0">
                <a:latin typeface="Comic Sans MS"/>
                <a:cs typeface="Comic Sans MS"/>
              </a:rPr>
              <a:t>Una</a:t>
            </a:r>
            <a:r>
              <a:rPr sz="900" spc="65" dirty="0">
                <a:latin typeface="Comic Sans MS"/>
                <a:cs typeface="Comic Sans MS"/>
              </a:rPr>
              <a:t> </a:t>
            </a:r>
            <a:r>
              <a:rPr sz="900" spc="-5" dirty="0">
                <a:latin typeface="Comic Sans MS"/>
                <a:cs typeface="Comic Sans MS"/>
              </a:rPr>
              <a:t>conexión</a:t>
            </a:r>
            <a:r>
              <a:rPr sz="900" spc="65" dirty="0">
                <a:latin typeface="Comic Sans MS"/>
                <a:cs typeface="Comic Sans MS"/>
              </a:rPr>
              <a:t> </a:t>
            </a:r>
            <a:r>
              <a:rPr sz="900" spc="-5" dirty="0">
                <a:latin typeface="Comic Sans MS"/>
                <a:cs typeface="Comic Sans MS"/>
              </a:rPr>
              <a:t>de</a:t>
            </a:r>
            <a:r>
              <a:rPr sz="900" spc="65" dirty="0">
                <a:latin typeface="Comic Sans MS"/>
                <a:cs typeface="Comic Sans MS"/>
              </a:rPr>
              <a:t> </a:t>
            </a:r>
            <a:r>
              <a:rPr sz="900" spc="-5" dirty="0">
                <a:latin typeface="Comic Sans MS"/>
                <a:cs typeface="Comic Sans MS"/>
              </a:rPr>
              <a:t>90</a:t>
            </a:r>
            <a:r>
              <a:rPr sz="900" spc="-5" dirty="0">
                <a:latin typeface="Symbol"/>
                <a:cs typeface="Symbol"/>
              </a:rPr>
              <a:t></a:t>
            </a:r>
            <a:r>
              <a:rPr sz="900" spc="-215" dirty="0">
                <a:latin typeface="Times New Roman"/>
                <a:cs typeface="Times New Roman"/>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(I</a:t>
            </a:r>
            <a:r>
              <a:rPr sz="900" spc="-7" baseline="-13888" dirty="0">
                <a:latin typeface="Comic Sans MS"/>
                <a:cs typeface="Comic Sans MS"/>
              </a:rPr>
              <a:t>A</a:t>
            </a:r>
            <a:r>
              <a:rPr sz="900" baseline="-13888"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V</a:t>
            </a:r>
            <a:r>
              <a:rPr sz="900" spc="-7" baseline="-13888" dirty="0">
                <a:latin typeface="Comic Sans MS"/>
                <a:cs typeface="Comic Sans MS"/>
              </a:rPr>
              <a:t>BC</a:t>
            </a:r>
            <a:r>
              <a:rPr sz="900" baseline="-13888" dirty="0">
                <a:latin typeface="Comic Sans MS"/>
                <a:cs typeface="Comic Sans MS"/>
              </a:rPr>
              <a:t> </a:t>
            </a:r>
            <a:r>
              <a:rPr sz="900" spc="-5" dirty="0">
                <a:latin typeface="Comic Sans MS"/>
                <a:cs typeface="Comic Sans MS"/>
              </a:rPr>
              <a:t>)</a:t>
            </a:r>
            <a:r>
              <a:rPr sz="900" dirty="0">
                <a:latin typeface="Comic Sans MS"/>
                <a:cs typeface="Comic Sans MS"/>
              </a:rPr>
              <a:t> </a:t>
            </a:r>
            <a:r>
              <a:rPr sz="900" spc="-5" dirty="0">
                <a:latin typeface="Comic Sans MS"/>
                <a:cs typeface="Comic Sans MS"/>
              </a:rPr>
              <a:t>permitirán</a:t>
            </a:r>
            <a:r>
              <a:rPr sz="900" dirty="0">
                <a:latin typeface="Comic Sans MS"/>
                <a:cs typeface="Comic Sans MS"/>
              </a:rPr>
              <a:t> </a:t>
            </a:r>
            <a:r>
              <a:rPr sz="900" spc="-5" dirty="0">
                <a:latin typeface="Comic Sans MS"/>
                <a:cs typeface="Comic Sans MS"/>
              </a:rPr>
              <a:t>que</a:t>
            </a:r>
            <a:r>
              <a:rPr sz="900" spc="254" dirty="0">
                <a:latin typeface="Comic Sans MS"/>
                <a:cs typeface="Comic Sans MS"/>
              </a:rPr>
              <a:t> </a:t>
            </a:r>
            <a:r>
              <a:rPr sz="900" spc="-5" dirty="0">
                <a:latin typeface="Comic Sans MS"/>
                <a:cs typeface="Comic Sans MS"/>
              </a:rPr>
              <a:t>la</a:t>
            </a:r>
            <a:r>
              <a:rPr sz="900" spc="260" dirty="0">
                <a:latin typeface="Comic Sans MS"/>
                <a:cs typeface="Comic Sans MS"/>
              </a:rPr>
              <a:t> </a:t>
            </a:r>
            <a:r>
              <a:rPr sz="900" spc="-5" dirty="0">
                <a:latin typeface="Comic Sans MS"/>
                <a:cs typeface="Comic Sans MS"/>
              </a:rPr>
              <a:t>operación </a:t>
            </a:r>
            <a:r>
              <a:rPr sz="900" dirty="0">
                <a:latin typeface="Comic Sans MS"/>
                <a:cs typeface="Comic Sans MS"/>
              </a:rPr>
              <a:t> </a:t>
            </a:r>
            <a:r>
              <a:rPr sz="900" spc="-5" dirty="0">
                <a:latin typeface="Comic Sans MS"/>
                <a:cs typeface="Comic Sans MS"/>
              </a:rPr>
              <a:t>subexcitada</a:t>
            </a:r>
            <a:r>
              <a:rPr sz="900" spc="35" dirty="0">
                <a:latin typeface="Comic Sans MS"/>
                <a:cs typeface="Comic Sans MS"/>
              </a:rPr>
              <a:t> </a:t>
            </a:r>
            <a:r>
              <a:rPr sz="900" spc="-5" dirty="0">
                <a:latin typeface="Comic Sans MS"/>
                <a:cs typeface="Comic Sans MS"/>
              </a:rPr>
              <a:t>adecuada</a:t>
            </a:r>
            <a:r>
              <a:rPr sz="900" spc="35" dirty="0">
                <a:latin typeface="Comic Sans MS"/>
                <a:cs typeface="Comic Sans MS"/>
              </a:rPr>
              <a:t> </a:t>
            </a:r>
            <a:r>
              <a:rPr sz="900" spc="-5" dirty="0">
                <a:latin typeface="Comic Sans MS"/>
                <a:cs typeface="Comic Sans MS"/>
              </a:rPr>
              <a:t>sea</a:t>
            </a:r>
            <a:r>
              <a:rPr sz="900" spc="35" dirty="0">
                <a:latin typeface="Comic Sans MS"/>
                <a:cs typeface="Comic Sans MS"/>
              </a:rPr>
              <a:t> </a:t>
            </a:r>
            <a:r>
              <a:rPr sz="900" spc="-5" dirty="0">
                <a:latin typeface="Comic Sans MS"/>
                <a:cs typeface="Comic Sans MS"/>
              </a:rPr>
              <a:t>lograda.</a:t>
            </a:r>
            <a:r>
              <a:rPr sz="900" spc="70" dirty="0">
                <a:latin typeface="Comic Sans MS"/>
                <a:cs typeface="Comic Sans MS"/>
              </a:rPr>
              <a:t> </a:t>
            </a:r>
            <a:r>
              <a:rPr sz="900" spc="-5" dirty="0">
                <a:latin typeface="Comic Sans MS"/>
                <a:cs typeface="Comic Sans MS"/>
              </a:rPr>
              <a:t>Algunos</a:t>
            </a:r>
            <a:r>
              <a:rPr sz="900" spc="30" dirty="0">
                <a:latin typeface="Comic Sans MS"/>
                <a:cs typeface="Comic Sans MS"/>
              </a:rPr>
              <a:t> </a:t>
            </a:r>
            <a:r>
              <a:rPr sz="900" spc="-5" dirty="0">
                <a:latin typeface="Comic Sans MS"/>
                <a:cs typeface="Comic Sans MS"/>
              </a:rPr>
              <a:t>relés</a:t>
            </a:r>
            <a:r>
              <a:rPr sz="900" spc="25" dirty="0">
                <a:latin typeface="Comic Sans MS"/>
                <a:cs typeface="Comic Sans MS"/>
              </a:rPr>
              <a:t> </a:t>
            </a:r>
            <a:r>
              <a:rPr sz="900" spc="-5" dirty="0">
                <a:latin typeface="Comic Sans MS"/>
                <a:cs typeface="Comic Sans MS"/>
              </a:rPr>
              <a:t>de</a:t>
            </a:r>
            <a:endParaRPr sz="900">
              <a:latin typeface="Comic Sans MS"/>
              <a:cs typeface="Comic Sans MS"/>
            </a:endParaRPr>
          </a:p>
        </p:txBody>
      </p:sp>
      <p:sp>
        <p:nvSpPr>
          <p:cNvPr id="35" name="object 35"/>
          <p:cNvSpPr txBox="1"/>
          <p:nvPr/>
        </p:nvSpPr>
        <p:spPr>
          <a:xfrm>
            <a:off x="5942190" y="8406756"/>
            <a:ext cx="3053715" cy="9810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este tipo tienen una sensibilidad fija de 0.5 Amperes y </a:t>
            </a:r>
            <a:r>
              <a:rPr sz="900" dirty="0">
                <a:latin typeface="Comic Sans MS"/>
                <a:cs typeface="Comic Sans MS"/>
              </a:rPr>
              <a:t> </a:t>
            </a:r>
            <a:r>
              <a:rPr sz="900" spc="-5" dirty="0">
                <a:latin typeface="Comic Sans MS"/>
                <a:cs typeface="Comic Sans MS"/>
              </a:rPr>
              <a:t>una capacidad continua de </a:t>
            </a:r>
            <a:r>
              <a:rPr sz="900" spc="-10" dirty="0">
                <a:latin typeface="Comic Sans MS"/>
                <a:cs typeface="Comic Sans MS"/>
              </a:rPr>
              <a:t>5.0 </a:t>
            </a:r>
            <a:r>
              <a:rPr sz="900" spc="-5" dirty="0">
                <a:latin typeface="Comic Sans MS"/>
                <a:cs typeface="Comic Sans MS"/>
              </a:rPr>
              <a:t>Amps.</a:t>
            </a:r>
            <a:r>
              <a:rPr sz="900" dirty="0">
                <a:latin typeface="Comic Sans MS"/>
                <a:cs typeface="Comic Sans MS"/>
              </a:rPr>
              <a:t> </a:t>
            </a:r>
            <a:r>
              <a:rPr sz="900" spc="-5" dirty="0">
                <a:latin typeface="Comic Sans MS"/>
                <a:cs typeface="Comic Sans MS"/>
              </a:rPr>
              <a:t>Generalmente se </a:t>
            </a:r>
            <a:r>
              <a:rPr sz="900" dirty="0">
                <a:latin typeface="Comic Sans MS"/>
                <a:cs typeface="Comic Sans MS"/>
              </a:rPr>
              <a:t> </a:t>
            </a:r>
            <a:r>
              <a:rPr sz="900" spc="-5" dirty="0">
                <a:latin typeface="Comic Sans MS"/>
                <a:cs typeface="Comic Sans MS"/>
              </a:rPr>
              <a:t>ajustan</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operar</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0.25</a:t>
            </a:r>
            <a:r>
              <a:rPr sz="900" dirty="0">
                <a:latin typeface="Comic Sans MS"/>
                <a:cs typeface="Comic Sans MS"/>
              </a:rPr>
              <a:t> </a:t>
            </a:r>
            <a:r>
              <a:rPr sz="900" spc="-5" dirty="0">
                <a:latin typeface="Comic Sans MS"/>
                <a:cs typeface="Comic Sans MS"/>
              </a:rPr>
              <a:t>segundos</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2</a:t>
            </a:r>
            <a:r>
              <a:rPr sz="900" dirty="0">
                <a:latin typeface="Comic Sans MS"/>
                <a:cs typeface="Comic Sans MS"/>
              </a:rPr>
              <a:t> </a:t>
            </a:r>
            <a:r>
              <a:rPr sz="900" spc="-5" dirty="0">
                <a:latin typeface="Comic Sans MS"/>
                <a:cs typeface="Comic Sans MS"/>
              </a:rPr>
              <a:t>veces</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corriente</a:t>
            </a:r>
            <a:r>
              <a:rPr sz="900" dirty="0">
                <a:latin typeface="Comic Sans MS"/>
                <a:cs typeface="Comic Sans MS"/>
              </a:rPr>
              <a:t> </a:t>
            </a:r>
            <a:r>
              <a:rPr sz="900" spc="-5" dirty="0">
                <a:latin typeface="Comic Sans MS"/>
                <a:cs typeface="Comic Sans MS"/>
              </a:rPr>
              <a:t>nominal</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direccional</a:t>
            </a:r>
            <a:r>
              <a:rPr sz="900" dirty="0">
                <a:latin typeface="Comic Sans MS"/>
                <a:cs typeface="Comic Sans MS"/>
              </a:rPr>
              <a:t> </a:t>
            </a:r>
            <a:r>
              <a:rPr sz="900" spc="-5" dirty="0">
                <a:latin typeface="Comic Sans MS"/>
                <a:cs typeface="Comic Sans MS"/>
              </a:rPr>
              <a:t>(67)</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disparar</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los </a:t>
            </a:r>
            <a:r>
              <a:rPr sz="900" dirty="0">
                <a:latin typeface="Comic Sans MS"/>
                <a:cs typeface="Comic Sans MS"/>
              </a:rPr>
              <a:t> </a:t>
            </a:r>
            <a:r>
              <a:rPr sz="900" spc="-5" dirty="0">
                <a:latin typeface="Comic Sans MS"/>
                <a:cs typeface="Comic Sans MS"/>
              </a:rPr>
              <a:t>interruptores</a:t>
            </a:r>
            <a:r>
              <a:rPr sz="900" spc="60" dirty="0">
                <a:latin typeface="Comic Sans MS"/>
                <a:cs typeface="Comic Sans MS"/>
              </a:rPr>
              <a:t> </a:t>
            </a:r>
            <a:r>
              <a:rPr sz="900" spc="-5" dirty="0">
                <a:latin typeface="Comic Sans MS"/>
                <a:cs typeface="Comic Sans MS"/>
              </a:rPr>
              <a:t>del</a:t>
            </a:r>
            <a:r>
              <a:rPr sz="900" spc="60" dirty="0">
                <a:latin typeface="Comic Sans MS"/>
                <a:cs typeface="Comic Sans MS"/>
              </a:rPr>
              <a:t> </a:t>
            </a:r>
            <a:r>
              <a:rPr sz="900" spc="-5" dirty="0">
                <a:latin typeface="Comic Sans MS"/>
                <a:cs typeface="Comic Sans MS"/>
              </a:rPr>
              <a:t>generador</a:t>
            </a:r>
            <a:r>
              <a:rPr sz="900" spc="50" dirty="0">
                <a:latin typeface="Comic Sans MS"/>
                <a:cs typeface="Comic Sans MS"/>
              </a:rPr>
              <a:t> </a:t>
            </a:r>
            <a:r>
              <a:rPr sz="900" spc="-5" dirty="0">
                <a:latin typeface="Comic Sans MS"/>
                <a:cs typeface="Comic Sans MS"/>
              </a:rPr>
              <a:t>e</a:t>
            </a:r>
            <a:r>
              <a:rPr sz="900" spc="50" dirty="0">
                <a:latin typeface="Comic Sans MS"/>
                <a:cs typeface="Comic Sans MS"/>
              </a:rPr>
              <a:t> </a:t>
            </a:r>
            <a:r>
              <a:rPr sz="900" spc="-5" dirty="0">
                <a:latin typeface="Comic Sans MS"/>
                <a:cs typeface="Comic Sans MS"/>
              </a:rPr>
              <a:t>inicializar</a:t>
            </a:r>
            <a:r>
              <a:rPr sz="900" spc="50" dirty="0">
                <a:latin typeface="Comic Sans MS"/>
                <a:cs typeface="Comic Sans MS"/>
              </a:rPr>
              <a:t> </a:t>
            </a:r>
            <a:r>
              <a:rPr sz="900" spc="-5" dirty="0">
                <a:latin typeface="Comic Sans MS"/>
                <a:cs typeface="Comic Sans MS"/>
              </a:rPr>
              <a:t>el</a:t>
            </a:r>
            <a:r>
              <a:rPr sz="900" spc="50" dirty="0">
                <a:latin typeface="Comic Sans MS"/>
                <a:cs typeface="Comic Sans MS"/>
              </a:rPr>
              <a:t> </a:t>
            </a:r>
            <a:r>
              <a:rPr sz="900" spc="-5" dirty="0">
                <a:latin typeface="Comic Sans MS"/>
                <a:cs typeface="Comic Sans MS"/>
              </a:rPr>
              <a:t>timer</a:t>
            </a:r>
            <a:r>
              <a:rPr sz="900" spc="50" dirty="0">
                <a:latin typeface="Comic Sans MS"/>
                <a:cs typeface="Comic Sans MS"/>
              </a:rPr>
              <a:t> </a:t>
            </a:r>
            <a:r>
              <a:rPr sz="900" spc="-5" dirty="0">
                <a:latin typeface="Comic Sans MS"/>
                <a:cs typeface="Comic Sans MS"/>
              </a:rPr>
              <a:t>de</a:t>
            </a:r>
            <a:endParaRPr sz="900">
              <a:latin typeface="Comic Sans MS"/>
              <a:cs typeface="Comic Sans MS"/>
            </a:endParaRPr>
          </a:p>
        </p:txBody>
      </p:sp>
      <p:sp>
        <p:nvSpPr>
          <p:cNvPr id="36" name="object 36"/>
          <p:cNvSpPr txBox="1"/>
          <p:nvPr/>
        </p:nvSpPr>
        <p:spPr>
          <a:xfrm>
            <a:off x="9425493" y="877140"/>
            <a:ext cx="3054985" cy="9810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falla de interruptor.</a:t>
            </a:r>
            <a:r>
              <a:rPr sz="900" dirty="0">
                <a:latin typeface="Comic Sans MS"/>
                <a:cs typeface="Comic Sans MS"/>
              </a:rPr>
              <a:t> </a:t>
            </a:r>
            <a:r>
              <a:rPr sz="900" spc="-5" dirty="0">
                <a:latin typeface="Comic Sans MS"/>
                <a:cs typeface="Comic Sans MS"/>
              </a:rPr>
              <a:t>Este esquema depende de que el </a:t>
            </a:r>
            <a:r>
              <a:rPr sz="900" dirty="0">
                <a:latin typeface="Comic Sans MS"/>
                <a:cs typeface="Comic Sans MS"/>
              </a:rPr>
              <a:t> </a:t>
            </a:r>
            <a:r>
              <a:rPr sz="900" spc="-5" dirty="0">
                <a:latin typeface="Comic Sans MS"/>
                <a:cs typeface="Comic Sans MS"/>
              </a:rPr>
              <a:t>potencial esté presente para su adecuada operación.</a:t>
            </a:r>
            <a:r>
              <a:rPr sz="900" dirty="0">
                <a:latin typeface="Comic Sans MS"/>
                <a:cs typeface="Comic Sans MS"/>
              </a:rPr>
              <a:t> </a:t>
            </a:r>
            <a:r>
              <a:rPr sz="900" spc="-5" dirty="0">
                <a:latin typeface="Comic Sans MS"/>
                <a:cs typeface="Comic Sans MS"/>
              </a:rPr>
              <a:t>Por </a:t>
            </a:r>
            <a:r>
              <a:rPr sz="900" dirty="0">
                <a:latin typeface="Comic Sans MS"/>
                <a:cs typeface="Comic Sans MS"/>
              </a:rPr>
              <a:t> </a:t>
            </a:r>
            <a:r>
              <a:rPr sz="900" spc="-5" dirty="0">
                <a:latin typeface="Comic Sans MS"/>
                <a:cs typeface="Comic Sans MS"/>
              </a:rPr>
              <a:t>lo tanto, si el procedimiento de operación de la compañía </a:t>
            </a:r>
            <a:r>
              <a:rPr sz="900" dirty="0">
                <a:latin typeface="Comic Sans MS"/>
                <a:cs typeface="Comic Sans MS"/>
              </a:rPr>
              <a:t> </a:t>
            </a:r>
            <a:r>
              <a:rPr sz="900" spc="-5" dirty="0">
                <a:latin typeface="Comic Sans MS"/>
                <a:cs typeface="Comic Sans MS"/>
              </a:rPr>
              <a:t>requiere quitar los fusibles de los TPs del generador por </a:t>
            </a:r>
            <a:r>
              <a:rPr sz="900" dirty="0">
                <a:latin typeface="Comic Sans MS"/>
                <a:cs typeface="Comic Sans MS"/>
              </a:rPr>
              <a:t> </a:t>
            </a:r>
            <a:r>
              <a:rPr sz="900" spc="-5" dirty="0">
                <a:latin typeface="Comic Sans MS"/>
                <a:cs typeface="Comic Sans MS"/>
              </a:rPr>
              <a:t>seguridad cuando la unidad es sacada de servicio, este </a:t>
            </a:r>
            <a:r>
              <a:rPr sz="90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no debe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aplicado.</a:t>
            </a:r>
            <a:endParaRPr sz="900">
              <a:latin typeface="Comic Sans MS"/>
              <a:cs typeface="Comic Sans MS"/>
            </a:endParaRPr>
          </a:p>
        </p:txBody>
      </p:sp>
      <p:sp>
        <p:nvSpPr>
          <p:cNvPr id="37" name="object 37"/>
          <p:cNvSpPr txBox="1"/>
          <p:nvPr/>
        </p:nvSpPr>
        <p:spPr>
          <a:xfrm>
            <a:off x="9425492" y="2318587"/>
            <a:ext cx="1408430"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RELÉS</a:t>
            </a:r>
            <a:r>
              <a:rPr sz="900" b="1" spc="-20" dirty="0">
                <a:latin typeface="Comic Sans MS"/>
                <a:cs typeface="Comic Sans MS"/>
              </a:rPr>
              <a:t> </a:t>
            </a:r>
            <a:r>
              <a:rPr sz="900" b="1" spc="-5" dirty="0">
                <a:latin typeface="Comic Sans MS"/>
                <a:cs typeface="Comic Sans MS"/>
              </a:rPr>
              <a:t>DE</a:t>
            </a:r>
            <a:r>
              <a:rPr sz="900" b="1" spc="-15" dirty="0">
                <a:latin typeface="Comic Sans MS"/>
                <a:cs typeface="Comic Sans MS"/>
              </a:rPr>
              <a:t> </a:t>
            </a:r>
            <a:r>
              <a:rPr sz="900" b="1" spc="-5" dirty="0">
                <a:latin typeface="Comic Sans MS"/>
                <a:cs typeface="Comic Sans MS"/>
              </a:rPr>
              <a:t>IMPEDANCIA</a:t>
            </a:r>
            <a:endParaRPr sz="900">
              <a:latin typeface="Comic Sans MS"/>
              <a:cs typeface="Comic Sans MS"/>
            </a:endParaRPr>
          </a:p>
        </p:txBody>
      </p:sp>
      <p:sp>
        <p:nvSpPr>
          <p:cNvPr id="38" name="object 38"/>
          <p:cNvSpPr txBox="1"/>
          <p:nvPr/>
        </p:nvSpPr>
        <p:spPr>
          <a:xfrm>
            <a:off x="9400059" y="2608107"/>
            <a:ext cx="3107055" cy="5281295"/>
          </a:xfrm>
          <a:prstGeom prst="rect">
            <a:avLst/>
          </a:prstGeom>
        </p:spPr>
        <p:txBody>
          <a:bodyPr vert="horz" wrap="square" lIns="0" tIns="12700" rIns="0" bIns="0" rtlCol="0">
            <a:spAutoFit/>
          </a:bodyPr>
          <a:lstStyle/>
          <a:p>
            <a:pPr marL="38100" marR="30480" algn="just">
              <a:lnSpc>
                <a:spcPct val="116100"/>
              </a:lnSpc>
              <a:spcBef>
                <a:spcPts val="100"/>
              </a:spcBef>
            </a:pPr>
            <a:r>
              <a:rPr sz="900" spc="-5" dirty="0">
                <a:latin typeface="Comic Sans MS"/>
                <a:cs typeface="Comic Sans MS"/>
              </a:rPr>
              <a:t>Este es un esquema desarrollado el cual usa relés de </a:t>
            </a:r>
            <a:r>
              <a:rPr sz="900" dirty="0">
                <a:latin typeface="Comic Sans MS"/>
                <a:cs typeface="Comic Sans MS"/>
              </a:rPr>
              <a:t> </a:t>
            </a:r>
            <a:r>
              <a:rPr sz="900" spc="-5" dirty="0">
                <a:latin typeface="Comic Sans MS"/>
                <a:cs typeface="Comic Sans MS"/>
              </a:rPr>
              <a:t>impedancia localizados en el tablero de alta tensión los </a:t>
            </a:r>
            <a:r>
              <a:rPr sz="900" dirty="0">
                <a:latin typeface="Comic Sans MS"/>
                <a:cs typeface="Comic Sans MS"/>
              </a:rPr>
              <a:t> </a:t>
            </a:r>
            <a:r>
              <a:rPr sz="900" spc="-5" dirty="0">
                <a:latin typeface="Comic Sans MS"/>
                <a:cs typeface="Comic Sans MS"/>
              </a:rPr>
              <a:t>cuales</a:t>
            </a:r>
            <a:r>
              <a:rPr sz="900" spc="114" dirty="0">
                <a:latin typeface="Comic Sans MS"/>
                <a:cs typeface="Comic Sans MS"/>
              </a:rPr>
              <a:t> </a:t>
            </a:r>
            <a:r>
              <a:rPr sz="900" spc="-5" dirty="0">
                <a:latin typeface="Comic Sans MS"/>
                <a:cs typeface="Comic Sans MS"/>
              </a:rPr>
              <a:t>son</a:t>
            </a:r>
            <a:r>
              <a:rPr sz="900" spc="114" dirty="0">
                <a:latin typeface="Comic Sans MS"/>
                <a:cs typeface="Comic Sans MS"/>
              </a:rPr>
              <a:t> </a:t>
            </a:r>
            <a:r>
              <a:rPr sz="900" spc="-5" dirty="0">
                <a:latin typeface="Comic Sans MS"/>
                <a:cs typeface="Comic Sans MS"/>
              </a:rPr>
              <a:t>polarizados</a:t>
            </a:r>
            <a:r>
              <a:rPr sz="900" spc="114" dirty="0">
                <a:latin typeface="Comic Sans MS"/>
                <a:cs typeface="Comic Sans MS"/>
              </a:rPr>
              <a:t> </a:t>
            </a:r>
            <a:r>
              <a:rPr sz="900" spc="-5" dirty="0">
                <a:latin typeface="Comic Sans MS"/>
                <a:cs typeface="Comic Sans MS"/>
              </a:rPr>
              <a:t>para</a:t>
            </a:r>
            <a:r>
              <a:rPr sz="900" spc="114" dirty="0">
                <a:latin typeface="Comic Sans MS"/>
                <a:cs typeface="Comic Sans MS"/>
              </a:rPr>
              <a:t> </a:t>
            </a:r>
            <a:r>
              <a:rPr sz="900" spc="-5" dirty="0">
                <a:latin typeface="Comic Sans MS"/>
                <a:cs typeface="Comic Sans MS"/>
              </a:rPr>
              <a:t>“ver</a:t>
            </a:r>
            <a:r>
              <a:rPr sz="900" spc="114" dirty="0">
                <a:latin typeface="Comic Sans MS"/>
                <a:cs typeface="Comic Sans MS"/>
              </a:rPr>
              <a:t> </a:t>
            </a:r>
            <a:r>
              <a:rPr sz="900" spc="-5" dirty="0">
                <a:latin typeface="Comic Sans MS"/>
                <a:cs typeface="Comic Sans MS"/>
              </a:rPr>
              <a:t>hacia”</a:t>
            </a:r>
            <a:r>
              <a:rPr sz="900" spc="114" dirty="0">
                <a:latin typeface="Comic Sans MS"/>
                <a:cs typeface="Comic Sans MS"/>
              </a:rPr>
              <a:t> </a:t>
            </a:r>
            <a:r>
              <a:rPr sz="900" spc="-5" dirty="0">
                <a:latin typeface="Comic Sans MS"/>
                <a:cs typeface="Comic Sans MS"/>
              </a:rPr>
              <a:t>la</a:t>
            </a:r>
            <a:r>
              <a:rPr sz="900" spc="110" dirty="0">
                <a:latin typeface="Comic Sans MS"/>
                <a:cs typeface="Comic Sans MS"/>
              </a:rPr>
              <a:t> </a:t>
            </a:r>
            <a:r>
              <a:rPr sz="900" spc="-5" dirty="0">
                <a:latin typeface="Comic Sans MS"/>
                <a:cs typeface="Comic Sans MS"/>
              </a:rPr>
              <a:t>máquina</a:t>
            </a:r>
            <a:r>
              <a:rPr sz="900" spc="114" dirty="0">
                <a:latin typeface="Comic Sans MS"/>
                <a:cs typeface="Comic Sans MS"/>
              </a:rPr>
              <a:t> </a:t>
            </a:r>
            <a:r>
              <a:rPr sz="900" spc="-5" dirty="0">
                <a:latin typeface="Comic Sans MS"/>
                <a:cs typeface="Comic Sans MS"/>
              </a:rPr>
              <a:t>como </a:t>
            </a:r>
            <a:r>
              <a:rPr sz="900" spc="-254" dirty="0">
                <a:latin typeface="Comic Sans MS"/>
                <a:cs typeface="Comic Sans MS"/>
              </a:rPr>
              <a:t> </a:t>
            </a:r>
            <a:r>
              <a:rPr sz="900" spc="-5" dirty="0">
                <a:latin typeface="Comic Sans MS"/>
                <a:cs typeface="Comic Sans MS"/>
              </a:rPr>
              <a:t>se muestra en la figura 7.</a:t>
            </a:r>
            <a:r>
              <a:rPr sz="900" spc="520" dirty="0">
                <a:latin typeface="Comic Sans MS"/>
                <a:cs typeface="Comic Sans MS"/>
              </a:rPr>
              <a:t> </a:t>
            </a:r>
            <a:r>
              <a:rPr sz="900" spc="-5" dirty="0">
                <a:latin typeface="Comic Sans MS"/>
                <a:cs typeface="Comic Sans MS"/>
              </a:rPr>
              <a:t>El relé de impedancia se </a:t>
            </a:r>
            <a:r>
              <a:rPr sz="900" dirty="0">
                <a:latin typeface="Comic Sans MS"/>
                <a:cs typeface="Comic Sans MS"/>
              </a:rPr>
              <a:t> </a:t>
            </a:r>
            <a:r>
              <a:rPr sz="900" spc="-5" dirty="0">
                <a:latin typeface="Comic Sans MS"/>
                <a:cs typeface="Comic Sans MS"/>
              </a:rPr>
              <a:t>ajusta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suma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reactancia</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transformador</a:t>
            </a:r>
            <a:r>
              <a:rPr sz="900" dirty="0">
                <a:latin typeface="Comic Sans MS"/>
                <a:cs typeface="Comic Sans MS"/>
              </a:rPr>
              <a:t> </a:t>
            </a:r>
            <a:r>
              <a:rPr sz="900" spc="-5" dirty="0">
                <a:latin typeface="Comic Sans MS"/>
                <a:cs typeface="Comic Sans MS"/>
              </a:rPr>
              <a:t>elevador</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reactancia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 </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máquina</a:t>
            </a:r>
            <a:r>
              <a:rPr sz="900" dirty="0">
                <a:latin typeface="Comic Sans MS"/>
                <a:cs typeface="Comic Sans MS"/>
              </a:rPr>
              <a:t> (X</a:t>
            </a:r>
            <a:r>
              <a:rPr sz="900" baseline="-13888" dirty="0">
                <a:latin typeface="Comic Sans MS"/>
                <a:cs typeface="Comic Sans MS"/>
              </a:rPr>
              <a:t>1T</a:t>
            </a:r>
            <a:r>
              <a:rPr sz="900" spc="7" baseline="-13888" dirty="0">
                <a:latin typeface="Comic Sans MS"/>
                <a:cs typeface="Comic Sans MS"/>
              </a:rPr>
              <a:t> </a:t>
            </a:r>
            <a:r>
              <a:rPr sz="900" spc="-5" dirty="0">
                <a:latin typeface="Comic Sans MS"/>
                <a:cs typeface="Comic Sans MS"/>
              </a:rPr>
              <a:t>+</a:t>
            </a:r>
            <a:r>
              <a:rPr sz="900" dirty="0">
                <a:latin typeface="Comic Sans MS"/>
                <a:cs typeface="Comic Sans MS"/>
              </a:rPr>
              <a:t> </a:t>
            </a:r>
            <a:r>
              <a:rPr sz="900" spc="-5" dirty="0">
                <a:latin typeface="Comic Sans MS"/>
                <a:cs typeface="Comic Sans MS"/>
              </a:rPr>
              <a:t>X</a:t>
            </a:r>
            <a:r>
              <a:rPr sz="900" spc="-7" baseline="-13888" dirty="0">
                <a:latin typeface="Comic Sans MS"/>
                <a:cs typeface="Comic Sans MS"/>
              </a:rPr>
              <a:t>2g</a:t>
            </a:r>
            <a:r>
              <a:rPr sz="900" spc="-5" dirty="0">
                <a:latin typeface="Comic Sans MS"/>
                <a:cs typeface="Comic Sans MS"/>
              </a:rPr>
              <a:t>)</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margen </a:t>
            </a:r>
            <a:r>
              <a:rPr sz="900" dirty="0">
                <a:latin typeface="Comic Sans MS"/>
                <a:cs typeface="Comic Sans MS"/>
              </a:rPr>
              <a:t> </a:t>
            </a:r>
            <a:r>
              <a:rPr sz="900" spc="-5" dirty="0">
                <a:latin typeface="Comic Sans MS"/>
                <a:cs typeface="Comic Sans MS"/>
              </a:rPr>
              <a:t>apropiado.</a:t>
            </a:r>
            <a:r>
              <a:rPr sz="900" dirty="0">
                <a:latin typeface="Comic Sans MS"/>
                <a:cs typeface="Comic Sans MS"/>
              </a:rPr>
              <a:t> </a:t>
            </a:r>
            <a:r>
              <a:rPr sz="900" spc="-5" dirty="0">
                <a:latin typeface="Comic Sans MS"/>
                <a:cs typeface="Comic Sans MS"/>
              </a:rPr>
              <a:t>En algunos casos, el relé de impedancia es </a:t>
            </a:r>
            <a:r>
              <a:rPr sz="900" dirty="0">
                <a:latin typeface="Comic Sans MS"/>
                <a:cs typeface="Comic Sans MS"/>
              </a:rPr>
              <a:t> </a:t>
            </a:r>
            <a:r>
              <a:rPr sz="900" spc="-5" dirty="0">
                <a:latin typeface="Comic Sans MS"/>
                <a:cs typeface="Comic Sans MS"/>
              </a:rPr>
              <a:t>supervisado por un relé de sobrecorriente instantáneo </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prevenir</a:t>
            </a:r>
            <a:r>
              <a:rPr sz="900" dirty="0">
                <a:latin typeface="Comic Sans MS"/>
                <a:cs typeface="Comic Sans MS"/>
              </a:rPr>
              <a:t> </a:t>
            </a:r>
            <a:r>
              <a:rPr sz="900" spc="-5" dirty="0">
                <a:latin typeface="Comic Sans MS"/>
                <a:cs typeface="Comic Sans MS"/>
              </a:rPr>
              <a:t>operación</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falso</a:t>
            </a:r>
            <a:r>
              <a:rPr sz="900" dirty="0">
                <a:latin typeface="Comic Sans MS"/>
                <a:cs typeface="Comic Sans MS"/>
              </a:rPr>
              <a:t> </a:t>
            </a:r>
            <a:r>
              <a:rPr sz="900" spc="-5" dirty="0">
                <a:latin typeface="Comic Sans MS"/>
                <a:cs typeface="Comic Sans MS"/>
              </a:rPr>
              <a:t>por</a:t>
            </a:r>
            <a:r>
              <a:rPr sz="900" spc="260" dirty="0">
                <a:latin typeface="Comic Sans MS"/>
                <a:cs typeface="Comic Sans MS"/>
              </a:rPr>
              <a:t> </a:t>
            </a:r>
            <a:r>
              <a:rPr sz="900" spc="-5" dirty="0">
                <a:latin typeface="Comic Sans MS"/>
                <a:cs typeface="Comic Sans MS"/>
              </a:rPr>
              <a:t>pérdida</a:t>
            </a:r>
            <a:r>
              <a:rPr sz="900" spc="26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potencial.</a:t>
            </a:r>
            <a:r>
              <a:rPr sz="900" dirty="0">
                <a:latin typeface="Comic Sans MS"/>
                <a:cs typeface="Comic Sans MS"/>
              </a:rPr>
              <a:t> </a:t>
            </a:r>
            <a:r>
              <a:rPr sz="900" spc="-5" dirty="0">
                <a:latin typeface="Comic Sans MS"/>
                <a:cs typeface="Comic Sans MS"/>
              </a:rPr>
              <a:t>Algunas</a:t>
            </a:r>
            <a:r>
              <a:rPr sz="900" dirty="0">
                <a:latin typeface="Comic Sans MS"/>
                <a:cs typeface="Comic Sans MS"/>
              </a:rPr>
              <a:t> </a:t>
            </a:r>
            <a:r>
              <a:rPr sz="900" spc="-5" dirty="0">
                <a:latin typeface="Comic Sans MS"/>
                <a:cs typeface="Comic Sans MS"/>
              </a:rPr>
              <a:t>empresas</a:t>
            </a:r>
            <a:r>
              <a:rPr sz="900" dirty="0">
                <a:latin typeface="Comic Sans MS"/>
                <a:cs typeface="Comic Sans MS"/>
              </a:rPr>
              <a:t> </a:t>
            </a:r>
            <a:r>
              <a:rPr sz="900" spc="-5" dirty="0">
                <a:latin typeface="Comic Sans MS"/>
                <a:cs typeface="Comic Sans MS"/>
              </a:rPr>
              <a:t>conectan</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impedancia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disparar</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alta </a:t>
            </a:r>
            <a:r>
              <a:rPr sz="900" dirty="0">
                <a:latin typeface="Comic Sans MS"/>
                <a:cs typeface="Comic Sans MS"/>
              </a:rPr>
              <a:t> </a:t>
            </a:r>
            <a:r>
              <a:rPr sz="900" spc="-5" dirty="0">
                <a:latin typeface="Comic Sans MS"/>
                <a:cs typeface="Comic Sans MS"/>
              </a:rPr>
              <a:t>tensión del generador e iniciar el paro de la unidad sin </a:t>
            </a:r>
            <a:r>
              <a:rPr sz="900" dirty="0">
                <a:latin typeface="Comic Sans MS"/>
                <a:cs typeface="Comic Sans MS"/>
              </a:rPr>
              <a:t> </a:t>
            </a:r>
            <a:r>
              <a:rPr sz="900" spc="-5" dirty="0">
                <a:latin typeface="Comic Sans MS"/>
                <a:cs typeface="Comic Sans MS"/>
              </a:rPr>
              <a:t>pensar en que la unidad esté dentro o fuera de línea.</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relé de impedancia generalmente opera para oscilaciones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potencia</a:t>
            </a:r>
            <a:r>
              <a:rPr sz="900" dirty="0">
                <a:latin typeface="Comic Sans MS"/>
                <a:cs typeface="Comic Sans MS"/>
              </a:rPr>
              <a:t> </a:t>
            </a:r>
            <a:r>
              <a:rPr sz="900" spc="-5" dirty="0">
                <a:latin typeface="Comic Sans MS"/>
                <a:cs typeface="Comic Sans MS"/>
              </a:rPr>
              <a:t>inestable</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requiere</a:t>
            </a:r>
            <a:r>
              <a:rPr sz="900" dirty="0">
                <a:latin typeface="Comic Sans MS"/>
                <a:cs typeface="Comic Sans MS"/>
              </a:rPr>
              <a:t> </a:t>
            </a:r>
            <a:r>
              <a:rPr sz="900" spc="-5" dirty="0">
                <a:latin typeface="Comic Sans MS"/>
                <a:cs typeface="Comic Sans MS"/>
              </a:rPr>
              <a:t>un</a:t>
            </a:r>
            <a:r>
              <a:rPr sz="900" spc="260" dirty="0">
                <a:latin typeface="Comic Sans MS"/>
                <a:cs typeface="Comic Sans MS"/>
              </a:rPr>
              <a:t> </a:t>
            </a:r>
            <a:r>
              <a:rPr sz="900" spc="-5" dirty="0">
                <a:latin typeface="Comic Sans MS"/>
                <a:cs typeface="Comic Sans MS"/>
              </a:rPr>
              <a:t>análisis</a:t>
            </a:r>
            <a:r>
              <a:rPr sz="900" spc="26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estabilidad</a:t>
            </a:r>
            <a:r>
              <a:rPr sz="900" dirty="0">
                <a:latin typeface="Comic Sans MS"/>
                <a:cs typeface="Comic Sans MS"/>
              </a:rPr>
              <a:t> </a:t>
            </a:r>
            <a:r>
              <a:rPr sz="900" spc="-5" dirty="0">
                <a:latin typeface="Comic Sans MS"/>
                <a:cs typeface="Comic Sans MS"/>
              </a:rPr>
              <a:t>muy</a:t>
            </a:r>
            <a:r>
              <a:rPr sz="900" dirty="0">
                <a:latin typeface="Comic Sans MS"/>
                <a:cs typeface="Comic Sans MS"/>
              </a:rPr>
              <a:t> </a:t>
            </a:r>
            <a:r>
              <a:rPr sz="900" spc="-5" dirty="0">
                <a:latin typeface="Comic Sans MS"/>
                <a:cs typeface="Comic Sans MS"/>
              </a:rPr>
              <a:t>completo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asegurarse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esquema no disparará con oscilaciones estables.</a:t>
            </a:r>
            <a:r>
              <a:rPr sz="900" dirty="0">
                <a:latin typeface="Comic Sans MS"/>
                <a:cs typeface="Comic Sans MS"/>
              </a:rPr>
              <a:t> </a:t>
            </a:r>
            <a:r>
              <a:rPr sz="900" spc="-5" dirty="0">
                <a:latin typeface="Comic Sans MS"/>
                <a:cs typeface="Comic Sans MS"/>
              </a:rPr>
              <a:t>Otras </a:t>
            </a:r>
            <a:r>
              <a:rPr sz="900" dirty="0">
                <a:latin typeface="Comic Sans MS"/>
                <a:cs typeface="Comic Sans MS"/>
              </a:rPr>
              <a:t> </a:t>
            </a:r>
            <a:r>
              <a:rPr sz="900" spc="-5" dirty="0">
                <a:latin typeface="Comic Sans MS"/>
                <a:cs typeface="Comic Sans MS"/>
              </a:rPr>
              <a:t>empresas eligen la habilidad del esquema para disparar </a:t>
            </a:r>
            <a:r>
              <a:rPr sz="900" dirty="0">
                <a:latin typeface="Comic Sans MS"/>
                <a:cs typeface="Comic Sans MS"/>
              </a:rPr>
              <a:t> </a:t>
            </a:r>
            <a:r>
              <a:rPr sz="900" spc="-5" dirty="0">
                <a:latin typeface="Comic Sans MS"/>
                <a:cs typeface="Comic Sans MS"/>
              </a:rPr>
              <a:t>con alta rapidez únicamente cuando la unidad está fuera </a:t>
            </a:r>
            <a:r>
              <a:rPr sz="900" dirty="0">
                <a:latin typeface="Comic Sans MS"/>
                <a:cs typeface="Comic Sans MS"/>
              </a:rPr>
              <a:t> </a:t>
            </a:r>
            <a:r>
              <a:rPr sz="900" spc="-5" dirty="0">
                <a:latin typeface="Comic Sans MS"/>
                <a:cs typeface="Comic Sans MS"/>
              </a:rPr>
              <a:t>de línea y agregan un retardo de tiempo por seguridad </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está</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línea.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7</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una </a:t>
            </a:r>
            <a:r>
              <a:rPr sz="900" dirty="0">
                <a:latin typeface="Comic Sans MS"/>
                <a:cs typeface="Comic Sans MS"/>
              </a:rPr>
              <a:t> </a:t>
            </a:r>
            <a:r>
              <a:rPr sz="900" spc="-5" dirty="0">
                <a:latin typeface="Comic Sans MS"/>
                <a:cs typeface="Comic Sans MS"/>
              </a:rPr>
              <a:t>ilustración de tal esquema.</a:t>
            </a:r>
            <a:r>
              <a:rPr sz="900" dirty="0">
                <a:latin typeface="Comic Sans MS"/>
                <a:cs typeface="Comic Sans MS"/>
              </a:rPr>
              <a:t> </a:t>
            </a:r>
            <a:r>
              <a:rPr sz="900" spc="-5" dirty="0">
                <a:latin typeface="Comic Sans MS"/>
                <a:cs typeface="Comic Sans MS"/>
              </a:rPr>
              <a:t>Este proporciona una medida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aún</a:t>
            </a:r>
            <a:r>
              <a:rPr sz="900" dirty="0">
                <a:latin typeface="Comic Sans MS"/>
                <a:cs typeface="Comic Sans MS"/>
              </a:rPr>
              <a:t> </a:t>
            </a:r>
            <a:r>
              <a:rPr sz="900" spc="-5" dirty="0">
                <a:latin typeface="Comic Sans MS"/>
                <a:cs typeface="Comic Sans MS"/>
              </a:rPr>
              <a:t>si</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contactos</a:t>
            </a:r>
            <a:r>
              <a:rPr sz="900" dirty="0">
                <a:latin typeface="Comic Sans MS"/>
                <a:cs typeface="Comic Sans MS"/>
              </a:rPr>
              <a:t> </a:t>
            </a:r>
            <a:r>
              <a:rPr sz="900" spc="-5" dirty="0">
                <a:latin typeface="Comic Sans MS"/>
                <a:cs typeface="Comic Sans MS"/>
              </a:rPr>
              <a:t>auxiliares</a:t>
            </a:r>
            <a:r>
              <a:rPr sz="900" spc="254"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cuchilla del generador fallan para habilitar el disparo de </a:t>
            </a:r>
            <a:r>
              <a:rPr sz="900" dirty="0">
                <a:latin typeface="Comic Sans MS"/>
                <a:cs typeface="Comic Sans MS"/>
              </a:rPr>
              <a:t> </a:t>
            </a:r>
            <a:r>
              <a:rPr sz="900" spc="-5" dirty="0">
                <a:latin typeface="Comic Sans MS"/>
                <a:cs typeface="Comic Sans MS"/>
              </a:rPr>
              <a:t>alta</a:t>
            </a:r>
            <a:r>
              <a:rPr sz="900" dirty="0">
                <a:latin typeface="Comic Sans MS"/>
                <a:cs typeface="Comic Sans MS"/>
              </a:rPr>
              <a:t> </a:t>
            </a:r>
            <a:r>
              <a:rPr sz="900" spc="-5" dirty="0">
                <a:latin typeface="Comic Sans MS"/>
                <a:cs typeface="Comic Sans MS"/>
              </a:rPr>
              <a:t>rapidez.</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disparará</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a:t>
            </a:r>
            <a:r>
              <a:rPr sz="900" spc="254" dirty="0">
                <a:latin typeface="Comic Sans MS"/>
                <a:cs typeface="Comic Sans MS"/>
              </a:rPr>
              <a:t> </a:t>
            </a:r>
            <a:r>
              <a:rPr sz="900" spc="-5" dirty="0">
                <a:latin typeface="Comic Sans MS"/>
                <a:cs typeface="Comic Sans MS"/>
              </a:rPr>
              <a:t>unidad</a:t>
            </a:r>
            <a:r>
              <a:rPr sz="900" spc="260" dirty="0">
                <a:latin typeface="Comic Sans MS"/>
                <a:cs typeface="Comic Sans MS"/>
              </a:rPr>
              <a:t> </a:t>
            </a:r>
            <a:r>
              <a:rPr sz="900" spc="-5" dirty="0">
                <a:latin typeface="Comic Sans MS"/>
                <a:cs typeface="Comic Sans MS"/>
              </a:rPr>
              <a:t>si</a:t>
            </a:r>
            <a:r>
              <a:rPr sz="900" spc="260" dirty="0">
                <a:latin typeface="Comic Sans MS"/>
                <a:cs typeface="Comic Sans MS"/>
              </a:rPr>
              <a:t> </a:t>
            </a:r>
            <a:r>
              <a:rPr sz="900" spc="-5" dirty="0">
                <a:latin typeface="Comic Sans MS"/>
                <a:cs typeface="Comic Sans MS"/>
              </a:rPr>
              <a:t>el </a:t>
            </a:r>
            <a:r>
              <a:rPr sz="900" spc="-254" dirty="0">
                <a:latin typeface="Comic Sans MS"/>
                <a:cs typeface="Comic Sans MS"/>
              </a:rPr>
              <a:t> </a:t>
            </a:r>
            <a:r>
              <a:rPr sz="900" spc="-5" dirty="0">
                <a:latin typeface="Comic Sans MS"/>
                <a:cs typeface="Comic Sans MS"/>
              </a:rPr>
              <a:t>campo</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aplicado</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ocurre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energización </a:t>
            </a:r>
            <a:r>
              <a:rPr sz="900" dirty="0">
                <a:latin typeface="Comic Sans MS"/>
                <a:cs typeface="Comic Sans MS"/>
              </a:rPr>
              <a:t> </a:t>
            </a:r>
            <a:r>
              <a:rPr sz="900" spc="-5" dirty="0">
                <a:latin typeface="Comic Sans MS"/>
                <a:cs typeface="Comic Sans MS"/>
              </a:rPr>
              <a:t>accidental previendo que la unidad está sustancialmente </a:t>
            </a:r>
            <a:r>
              <a:rPr sz="900" dirty="0">
                <a:latin typeface="Comic Sans MS"/>
                <a:cs typeface="Comic Sans MS"/>
              </a:rPr>
              <a:t> </a:t>
            </a:r>
            <a:r>
              <a:rPr sz="900" spc="-5" dirty="0">
                <a:latin typeface="Comic Sans MS"/>
                <a:cs typeface="Comic Sans MS"/>
              </a:rPr>
              <a:t>fuera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fase</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momento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Se requiere</a:t>
            </a:r>
            <a:r>
              <a:rPr sz="900" dirty="0">
                <a:latin typeface="Comic Sans MS"/>
                <a:cs typeface="Comic Sans MS"/>
              </a:rPr>
              <a:t> </a:t>
            </a:r>
            <a:r>
              <a:rPr sz="900" spc="-5" dirty="0">
                <a:latin typeface="Comic Sans MS"/>
                <a:cs typeface="Comic Sans MS"/>
              </a:rPr>
              <a:t>protección adicional para la </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monofásica,</a:t>
            </a:r>
            <a:r>
              <a:rPr sz="900" dirty="0">
                <a:latin typeface="Comic Sans MS"/>
                <a:cs typeface="Comic Sans MS"/>
              </a:rPr>
              <a:t> </a:t>
            </a:r>
            <a:r>
              <a:rPr sz="900" spc="-5" dirty="0">
                <a:latin typeface="Comic Sans MS"/>
                <a:cs typeface="Comic Sans MS"/>
              </a:rPr>
              <a:t>puesto</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impedancia tiene capacidad limitada para detectar esta </a:t>
            </a:r>
            <a:r>
              <a:rPr sz="900" dirty="0">
                <a:latin typeface="Comic Sans MS"/>
                <a:cs typeface="Comic Sans MS"/>
              </a:rPr>
              <a:t> </a:t>
            </a:r>
            <a:r>
              <a:rPr sz="900" spc="-5" dirty="0">
                <a:latin typeface="Comic Sans MS"/>
                <a:cs typeface="Comic Sans MS"/>
              </a:rPr>
              <a:t>condición.</a:t>
            </a:r>
            <a:endParaRPr sz="900">
              <a:latin typeface="Comic Sans MS"/>
              <a:cs typeface="Comic Sans MS"/>
            </a:endParaRPr>
          </a:p>
        </p:txBody>
      </p:sp>
      <p:pic>
        <p:nvPicPr>
          <p:cNvPr id="39" name="object 39"/>
          <p:cNvPicPr/>
          <p:nvPr/>
        </p:nvPicPr>
        <p:blipFill>
          <a:blip r:embed="rId11" cstate="print"/>
          <a:stretch>
            <a:fillRect/>
          </a:stretch>
        </p:blipFill>
        <p:spPr>
          <a:xfrm>
            <a:off x="9605785" y="8046136"/>
            <a:ext cx="2690177" cy="1335570"/>
          </a:xfrm>
          <a:prstGeom prst="rect">
            <a:avLst/>
          </a:prstGeom>
        </p:spPr>
      </p:pic>
      <p:sp>
        <p:nvSpPr>
          <p:cNvPr id="40" name="object 40"/>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41" name="object 41"/>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42" name="object 42"/>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74</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110313" y="1051559"/>
            <a:ext cx="2657475" cy="11430"/>
          </a:xfrm>
          <a:custGeom>
            <a:avLst/>
            <a:gdLst/>
            <a:ahLst/>
            <a:cxnLst/>
            <a:rect l="l" t="t" r="r" b="b"/>
            <a:pathLst>
              <a:path w="2657475" h="11430">
                <a:moveTo>
                  <a:pt x="2657411" y="0"/>
                </a:moveTo>
                <a:lnTo>
                  <a:pt x="0" y="0"/>
                </a:lnTo>
                <a:lnTo>
                  <a:pt x="0" y="6350"/>
                </a:lnTo>
                <a:lnTo>
                  <a:pt x="0" y="11430"/>
                </a:lnTo>
                <a:lnTo>
                  <a:pt x="2657411" y="11430"/>
                </a:lnTo>
                <a:lnTo>
                  <a:pt x="2657411" y="6350"/>
                </a:lnTo>
                <a:lnTo>
                  <a:pt x="2657411" y="0"/>
                </a:lnTo>
                <a:close/>
              </a:path>
            </a:pathLst>
          </a:custGeom>
          <a:solidFill>
            <a:srgbClr val="000000"/>
          </a:solidFill>
        </p:spPr>
        <p:txBody>
          <a:bodyPr wrap="square" lIns="0" tIns="0" rIns="0" bIns="0" rtlCol="0"/>
          <a:lstStyle/>
          <a:p>
            <a:endParaRPr/>
          </a:p>
        </p:txBody>
      </p:sp>
      <p:sp>
        <p:nvSpPr>
          <p:cNvPr id="3" name="object 3"/>
          <p:cNvSpPr/>
          <p:nvPr/>
        </p:nvSpPr>
        <p:spPr>
          <a:xfrm>
            <a:off x="6301536" y="1906269"/>
            <a:ext cx="836294" cy="13970"/>
          </a:xfrm>
          <a:custGeom>
            <a:avLst/>
            <a:gdLst/>
            <a:ahLst/>
            <a:cxnLst/>
            <a:rect l="l" t="t" r="r" b="b"/>
            <a:pathLst>
              <a:path w="836294" h="13969">
                <a:moveTo>
                  <a:pt x="835774" y="0"/>
                </a:moveTo>
                <a:lnTo>
                  <a:pt x="0" y="0"/>
                </a:lnTo>
                <a:lnTo>
                  <a:pt x="0" y="8890"/>
                </a:lnTo>
                <a:lnTo>
                  <a:pt x="0" y="13970"/>
                </a:lnTo>
                <a:lnTo>
                  <a:pt x="835774" y="13970"/>
                </a:lnTo>
                <a:lnTo>
                  <a:pt x="835774" y="8890"/>
                </a:lnTo>
                <a:lnTo>
                  <a:pt x="835774" y="0"/>
                </a:lnTo>
                <a:close/>
              </a:path>
            </a:pathLst>
          </a:custGeom>
          <a:solidFill>
            <a:srgbClr val="000000"/>
          </a:solidFill>
        </p:spPr>
        <p:txBody>
          <a:bodyPr wrap="square" lIns="0" tIns="0" rIns="0" bIns="0" rtlCol="0"/>
          <a:lstStyle/>
          <a:p>
            <a:endParaRPr/>
          </a:p>
        </p:txBody>
      </p:sp>
      <p:sp>
        <p:nvSpPr>
          <p:cNvPr id="4" name="object 4"/>
          <p:cNvSpPr/>
          <p:nvPr/>
        </p:nvSpPr>
        <p:spPr>
          <a:xfrm>
            <a:off x="6642863" y="1057478"/>
            <a:ext cx="147955" cy="122555"/>
          </a:xfrm>
          <a:custGeom>
            <a:avLst/>
            <a:gdLst/>
            <a:ahLst/>
            <a:cxnLst/>
            <a:rect l="l" t="t" r="r" b="b"/>
            <a:pathLst>
              <a:path w="147955" h="122555">
                <a:moveTo>
                  <a:pt x="147802" y="112191"/>
                </a:moveTo>
                <a:lnTo>
                  <a:pt x="84569" y="112191"/>
                </a:lnTo>
                <a:lnTo>
                  <a:pt x="84569" y="0"/>
                </a:lnTo>
                <a:lnTo>
                  <a:pt x="70853" y="0"/>
                </a:lnTo>
                <a:lnTo>
                  <a:pt x="70853" y="112191"/>
                </a:lnTo>
                <a:lnTo>
                  <a:pt x="0" y="112191"/>
                </a:lnTo>
                <a:lnTo>
                  <a:pt x="0" y="117271"/>
                </a:lnTo>
                <a:lnTo>
                  <a:pt x="0" y="122351"/>
                </a:lnTo>
                <a:lnTo>
                  <a:pt x="147802" y="122351"/>
                </a:lnTo>
                <a:lnTo>
                  <a:pt x="147802" y="117271"/>
                </a:lnTo>
                <a:lnTo>
                  <a:pt x="147802" y="112191"/>
                </a:lnTo>
                <a:close/>
              </a:path>
            </a:pathLst>
          </a:custGeom>
          <a:solidFill>
            <a:srgbClr val="000000"/>
          </a:solidFill>
        </p:spPr>
        <p:txBody>
          <a:bodyPr wrap="square" lIns="0" tIns="0" rIns="0" bIns="0" rtlCol="0"/>
          <a:lstStyle/>
          <a:p>
            <a:endParaRPr/>
          </a:p>
        </p:txBody>
      </p:sp>
      <p:sp>
        <p:nvSpPr>
          <p:cNvPr id="5" name="object 5"/>
          <p:cNvSpPr/>
          <p:nvPr/>
        </p:nvSpPr>
        <p:spPr>
          <a:xfrm>
            <a:off x="6642863" y="1272539"/>
            <a:ext cx="147955" cy="125730"/>
          </a:xfrm>
          <a:custGeom>
            <a:avLst/>
            <a:gdLst/>
            <a:ahLst/>
            <a:cxnLst/>
            <a:rect l="l" t="t" r="r" b="b"/>
            <a:pathLst>
              <a:path w="147955" h="125730">
                <a:moveTo>
                  <a:pt x="147802" y="115570"/>
                </a:moveTo>
                <a:lnTo>
                  <a:pt x="84569" y="115570"/>
                </a:lnTo>
                <a:lnTo>
                  <a:pt x="84569" y="11430"/>
                </a:lnTo>
                <a:lnTo>
                  <a:pt x="141706" y="11430"/>
                </a:lnTo>
                <a:lnTo>
                  <a:pt x="141706" y="6350"/>
                </a:lnTo>
                <a:lnTo>
                  <a:pt x="141706" y="0"/>
                </a:lnTo>
                <a:lnTo>
                  <a:pt x="0" y="0"/>
                </a:lnTo>
                <a:lnTo>
                  <a:pt x="0" y="6350"/>
                </a:lnTo>
                <a:lnTo>
                  <a:pt x="0" y="11430"/>
                </a:lnTo>
                <a:lnTo>
                  <a:pt x="73888" y="11430"/>
                </a:lnTo>
                <a:lnTo>
                  <a:pt x="73888" y="115570"/>
                </a:lnTo>
                <a:lnTo>
                  <a:pt x="0" y="115570"/>
                </a:lnTo>
                <a:lnTo>
                  <a:pt x="0" y="120650"/>
                </a:lnTo>
                <a:lnTo>
                  <a:pt x="0" y="125730"/>
                </a:lnTo>
                <a:lnTo>
                  <a:pt x="147802" y="125730"/>
                </a:lnTo>
                <a:lnTo>
                  <a:pt x="147802" y="120650"/>
                </a:lnTo>
                <a:lnTo>
                  <a:pt x="147802" y="115570"/>
                </a:lnTo>
                <a:close/>
              </a:path>
            </a:pathLst>
          </a:custGeom>
          <a:solidFill>
            <a:srgbClr val="000000"/>
          </a:solidFill>
        </p:spPr>
        <p:txBody>
          <a:bodyPr wrap="square" lIns="0" tIns="0" rIns="0" bIns="0" rtlCol="0"/>
          <a:lstStyle/>
          <a:p>
            <a:endParaRPr/>
          </a:p>
        </p:txBody>
      </p:sp>
      <p:sp>
        <p:nvSpPr>
          <p:cNvPr id="6" name="object 6"/>
          <p:cNvSpPr/>
          <p:nvPr/>
        </p:nvSpPr>
        <p:spPr>
          <a:xfrm>
            <a:off x="6232970" y="1483360"/>
            <a:ext cx="1123315" cy="240029"/>
          </a:xfrm>
          <a:custGeom>
            <a:avLst/>
            <a:gdLst/>
            <a:ahLst/>
            <a:cxnLst/>
            <a:rect l="l" t="t" r="r" b="b"/>
            <a:pathLst>
              <a:path w="1123314" h="240030">
                <a:moveTo>
                  <a:pt x="1123010" y="109220"/>
                </a:moveTo>
                <a:lnTo>
                  <a:pt x="494461" y="109220"/>
                </a:lnTo>
                <a:lnTo>
                  <a:pt x="494461" y="10160"/>
                </a:lnTo>
                <a:lnTo>
                  <a:pt x="559981" y="10160"/>
                </a:lnTo>
                <a:lnTo>
                  <a:pt x="559981" y="5080"/>
                </a:lnTo>
                <a:lnTo>
                  <a:pt x="559981" y="0"/>
                </a:lnTo>
                <a:lnTo>
                  <a:pt x="412940" y="0"/>
                </a:lnTo>
                <a:lnTo>
                  <a:pt x="412940" y="5080"/>
                </a:lnTo>
                <a:lnTo>
                  <a:pt x="412940" y="10160"/>
                </a:lnTo>
                <a:lnTo>
                  <a:pt x="483781" y="10160"/>
                </a:lnTo>
                <a:lnTo>
                  <a:pt x="483781" y="109220"/>
                </a:lnTo>
                <a:lnTo>
                  <a:pt x="71615" y="109220"/>
                </a:lnTo>
                <a:lnTo>
                  <a:pt x="71615" y="115049"/>
                </a:lnTo>
                <a:lnTo>
                  <a:pt x="71615" y="116840"/>
                </a:lnTo>
                <a:lnTo>
                  <a:pt x="71615" y="123190"/>
                </a:lnTo>
                <a:lnTo>
                  <a:pt x="71615" y="223520"/>
                </a:lnTo>
                <a:lnTo>
                  <a:pt x="0" y="223520"/>
                </a:lnTo>
                <a:lnTo>
                  <a:pt x="0" y="229870"/>
                </a:lnTo>
                <a:lnTo>
                  <a:pt x="0" y="237490"/>
                </a:lnTo>
                <a:lnTo>
                  <a:pt x="147802" y="237490"/>
                </a:lnTo>
                <a:lnTo>
                  <a:pt x="147802" y="229870"/>
                </a:lnTo>
                <a:lnTo>
                  <a:pt x="147802" y="223520"/>
                </a:lnTo>
                <a:lnTo>
                  <a:pt x="85331" y="223520"/>
                </a:lnTo>
                <a:lnTo>
                  <a:pt x="85331" y="123190"/>
                </a:lnTo>
                <a:lnTo>
                  <a:pt x="890638" y="123190"/>
                </a:lnTo>
                <a:lnTo>
                  <a:pt x="890638" y="226060"/>
                </a:lnTo>
                <a:lnTo>
                  <a:pt x="816737" y="226060"/>
                </a:lnTo>
                <a:lnTo>
                  <a:pt x="816737" y="232410"/>
                </a:lnTo>
                <a:lnTo>
                  <a:pt x="816737" y="240030"/>
                </a:lnTo>
                <a:lnTo>
                  <a:pt x="964539" y="240030"/>
                </a:lnTo>
                <a:lnTo>
                  <a:pt x="964539" y="232410"/>
                </a:lnTo>
                <a:lnTo>
                  <a:pt x="964539" y="226060"/>
                </a:lnTo>
                <a:lnTo>
                  <a:pt x="901293" y="226060"/>
                </a:lnTo>
                <a:lnTo>
                  <a:pt x="901293" y="123190"/>
                </a:lnTo>
                <a:lnTo>
                  <a:pt x="1123010" y="123190"/>
                </a:lnTo>
                <a:lnTo>
                  <a:pt x="1123010" y="116840"/>
                </a:lnTo>
                <a:lnTo>
                  <a:pt x="1123010" y="109220"/>
                </a:lnTo>
                <a:close/>
              </a:path>
            </a:pathLst>
          </a:custGeom>
          <a:solidFill>
            <a:srgbClr val="000000"/>
          </a:solidFill>
        </p:spPr>
        <p:txBody>
          <a:bodyPr wrap="square" lIns="0" tIns="0" rIns="0" bIns="0" rtlCol="0"/>
          <a:lstStyle/>
          <a:p>
            <a:endParaRPr/>
          </a:p>
        </p:txBody>
      </p:sp>
      <p:sp>
        <p:nvSpPr>
          <p:cNvPr id="7" name="object 7"/>
          <p:cNvSpPr/>
          <p:nvPr/>
        </p:nvSpPr>
        <p:spPr>
          <a:xfrm>
            <a:off x="6230683" y="1791970"/>
            <a:ext cx="147320" cy="117475"/>
          </a:xfrm>
          <a:custGeom>
            <a:avLst/>
            <a:gdLst/>
            <a:ahLst/>
            <a:cxnLst/>
            <a:rect l="l" t="t" r="r" b="b"/>
            <a:pathLst>
              <a:path w="147319" h="117475">
                <a:moveTo>
                  <a:pt x="147040" y="0"/>
                </a:moveTo>
                <a:lnTo>
                  <a:pt x="0" y="0"/>
                </a:lnTo>
                <a:lnTo>
                  <a:pt x="0" y="5080"/>
                </a:lnTo>
                <a:lnTo>
                  <a:pt x="0" y="10160"/>
                </a:lnTo>
                <a:lnTo>
                  <a:pt x="70853" y="10160"/>
                </a:lnTo>
                <a:lnTo>
                  <a:pt x="70853" y="117284"/>
                </a:lnTo>
                <a:lnTo>
                  <a:pt x="79235" y="117284"/>
                </a:lnTo>
                <a:lnTo>
                  <a:pt x="84569" y="117284"/>
                </a:lnTo>
                <a:lnTo>
                  <a:pt x="84569" y="10160"/>
                </a:lnTo>
                <a:lnTo>
                  <a:pt x="147040" y="10160"/>
                </a:lnTo>
                <a:lnTo>
                  <a:pt x="147040" y="5080"/>
                </a:lnTo>
                <a:lnTo>
                  <a:pt x="147040" y="0"/>
                </a:lnTo>
                <a:close/>
              </a:path>
            </a:pathLst>
          </a:custGeom>
          <a:solidFill>
            <a:srgbClr val="000000"/>
          </a:solidFill>
        </p:spPr>
        <p:txBody>
          <a:bodyPr wrap="square" lIns="0" tIns="0" rIns="0" bIns="0" rtlCol="0"/>
          <a:lstStyle/>
          <a:p>
            <a:endParaRPr/>
          </a:p>
        </p:txBody>
      </p:sp>
      <p:sp>
        <p:nvSpPr>
          <p:cNvPr id="8" name="object 8"/>
          <p:cNvSpPr/>
          <p:nvPr/>
        </p:nvSpPr>
        <p:spPr>
          <a:xfrm>
            <a:off x="7055028" y="1789429"/>
            <a:ext cx="147955" cy="120014"/>
          </a:xfrm>
          <a:custGeom>
            <a:avLst/>
            <a:gdLst/>
            <a:ahLst/>
            <a:cxnLst/>
            <a:rect l="l" t="t" r="r" b="b"/>
            <a:pathLst>
              <a:path w="147955" h="120014">
                <a:moveTo>
                  <a:pt x="147815" y="0"/>
                </a:moveTo>
                <a:lnTo>
                  <a:pt x="0" y="0"/>
                </a:lnTo>
                <a:lnTo>
                  <a:pt x="0" y="5080"/>
                </a:lnTo>
                <a:lnTo>
                  <a:pt x="0" y="11430"/>
                </a:lnTo>
                <a:lnTo>
                  <a:pt x="71628" y="11430"/>
                </a:lnTo>
                <a:lnTo>
                  <a:pt x="71628" y="119824"/>
                </a:lnTo>
                <a:lnTo>
                  <a:pt x="76949" y="119824"/>
                </a:lnTo>
                <a:lnTo>
                  <a:pt x="84569" y="119824"/>
                </a:lnTo>
                <a:lnTo>
                  <a:pt x="84569" y="11430"/>
                </a:lnTo>
                <a:lnTo>
                  <a:pt x="147815" y="11430"/>
                </a:lnTo>
                <a:lnTo>
                  <a:pt x="147815" y="5080"/>
                </a:lnTo>
                <a:lnTo>
                  <a:pt x="147815" y="0"/>
                </a:lnTo>
                <a:close/>
              </a:path>
            </a:pathLst>
          </a:custGeom>
          <a:solidFill>
            <a:srgbClr val="000000"/>
          </a:solidFill>
        </p:spPr>
        <p:txBody>
          <a:bodyPr wrap="square" lIns="0" tIns="0" rIns="0" bIns="0" rtlCol="0"/>
          <a:lstStyle/>
          <a:p>
            <a:endParaRPr/>
          </a:p>
        </p:txBody>
      </p:sp>
      <p:sp>
        <p:nvSpPr>
          <p:cNvPr id="9" name="object 9"/>
          <p:cNvSpPr/>
          <p:nvPr/>
        </p:nvSpPr>
        <p:spPr>
          <a:xfrm>
            <a:off x="6642863" y="1914589"/>
            <a:ext cx="147955" cy="95885"/>
          </a:xfrm>
          <a:custGeom>
            <a:avLst/>
            <a:gdLst/>
            <a:ahLst/>
            <a:cxnLst/>
            <a:rect l="l" t="t" r="r" b="b"/>
            <a:pathLst>
              <a:path w="147955" h="95885">
                <a:moveTo>
                  <a:pt x="147802" y="81851"/>
                </a:moveTo>
                <a:lnTo>
                  <a:pt x="84569" y="81851"/>
                </a:lnTo>
                <a:lnTo>
                  <a:pt x="84569" y="0"/>
                </a:lnTo>
                <a:lnTo>
                  <a:pt x="73888" y="0"/>
                </a:lnTo>
                <a:lnTo>
                  <a:pt x="73888" y="81851"/>
                </a:lnTo>
                <a:lnTo>
                  <a:pt x="0" y="81851"/>
                </a:lnTo>
                <a:lnTo>
                  <a:pt x="0" y="89471"/>
                </a:lnTo>
                <a:lnTo>
                  <a:pt x="0" y="95821"/>
                </a:lnTo>
                <a:lnTo>
                  <a:pt x="147802" y="95821"/>
                </a:lnTo>
                <a:lnTo>
                  <a:pt x="147802" y="89471"/>
                </a:lnTo>
                <a:lnTo>
                  <a:pt x="147802" y="81851"/>
                </a:lnTo>
                <a:close/>
              </a:path>
            </a:pathLst>
          </a:custGeom>
          <a:solidFill>
            <a:srgbClr val="000000"/>
          </a:solidFill>
        </p:spPr>
        <p:txBody>
          <a:bodyPr wrap="square" lIns="0" tIns="0" rIns="0" bIns="0" rtlCol="0"/>
          <a:lstStyle/>
          <a:p>
            <a:endParaRPr/>
          </a:p>
        </p:txBody>
      </p:sp>
      <p:sp>
        <p:nvSpPr>
          <p:cNvPr id="10" name="object 10"/>
          <p:cNvSpPr/>
          <p:nvPr/>
        </p:nvSpPr>
        <p:spPr>
          <a:xfrm>
            <a:off x="6642863" y="2089149"/>
            <a:ext cx="147955" cy="101600"/>
          </a:xfrm>
          <a:custGeom>
            <a:avLst/>
            <a:gdLst/>
            <a:ahLst/>
            <a:cxnLst/>
            <a:rect l="l" t="t" r="r" b="b"/>
            <a:pathLst>
              <a:path w="147955" h="101600">
                <a:moveTo>
                  <a:pt x="147802" y="0"/>
                </a:moveTo>
                <a:lnTo>
                  <a:pt x="0" y="0"/>
                </a:lnTo>
                <a:lnTo>
                  <a:pt x="0" y="5080"/>
                </a:lnTo>
                <a:lnTo>
                  <a:pt x="0" y="11430"/>
                </a:lnTo>
                <a:lnTo>
                  <a:pt x="70853" y="11430"/>
                </a:lnTo>
                <a:lnTo>
                  <a:pt x="70853" y="101231"/>
                </a:lnTo>
                <a:lnTo>
                  <a:pt x="76187" y="101231"/>
                </a:lnTo>
                <a:lnTo>
                  <a:pt x="84569" y="101231"/>
                </a:lnTo>
                <a:lnTo>
                  <a:pt x="84569" y="11430"/>
                </a:lnTo>
                <a:lnTo>
                  <a:pt x="147802" y="11430"/>
                </a:lnTo>
                <a:lnTo>
                  <a:pt x="147802" y="5080"/>
                </a:lnTo>
                <a:lnTo>
                  <a:pt x="147802" y="0"/>
                </a:lnTo>
                <a:close/>
              </a:path>
            </a:pathLst>
          </a:custGeom>
          <a:solidFill>
            <a:srgbClr val="000000"/>
          </a:solidFill>
        </p:spPr>
        <p:txBody>
          <a:bodyPr wrap="square" lIns="0" tIns="0" rIns="0" bIns="0" rtlCol="0"/>
          <a:lstStyle/>
          <a:p>
            <a:endParaRPr/>
          </a:p>
        </p:txBody>
      </p:sp>
      <p:graphicFrame>
        <p:nvGraphicFramePr>
          <p:cNvPr id="11" name="object 11"/>
          <p:cNvGraphicFramePr>
            <a:graphicFrameLocks noGrp="1"/>
          </p:cNvGraphicFramePr>
          <p:nvPr/>
        </p:nvGraphicFramePr>
        <p:xfrm>
          <a:off x="6085928" y="2523489"/>
          <a:ext cx="3021965" cy="1871436"/>
        </p:xfrm>
        <a:graphic>
          <a:graphicData uri="http://schemas.openxmlformats.org/drawingml/2006/table">
            <a:tbl>
              <a:tblPr firstRow="1" bandRow="1">
                <a:tableStyleId>{2D5ABB26-0587-4C30-8999-92F81FD0307C}</a:tableStyleId>
              </a:tblPr>
              <a:tblGrid>
                <a:gridCol w="570865">
                  <a:extLst>
                    <a:ext uri="{9D8B030D-6E8A-4147-A177-3AD203B41FA5}">
                      <a16:colId xmlns:a16="http://schemas.microsoft.com/office/drawing/2014/main" xmlns="" val="20000"/>
                    </a:ext>
                  </a:extLst>
                </a:gridCol>
                <a:gridCol w="2451100">
                  <a:extLst>
                    <a:ext uri="{9D8B030D-6E8A-4147-A177-3AD203B41FA5}">
                      <a16:colId xmlns:a16="http://schemas.microsoft.com/office/drawing/2014/main" xmlns="" val="20001"/>
                    </a:ext>
                  </a:extLst>
                </a:gridCol>
              </a:tblGrid>
              <a:tr h="387953">
                <a:tc>
                  <a:txBody>
                    <a:bodyPr/>
                    <a:lstStyle/>
                    <a:p>
                      <a:pPr>
                        <a:lnSpc>
                          <a:spcPct val="100000"/>
                        </a:lnSpc>
                        <a:spcBef>
                          <a:spcPts val="30"/>
                        </a:spcBef>
                      </a:pPr>
                      <a:endParaRPr sz="1600">
                        <a:latin typeface="Times New Roman"/>
                        <a:cs typeface="Times New Roman"/>
                      </a:endParaRPr>
                    </a:p>
                    <a:p>
                      <a:pPr marL="26034" algn="ctr">
                        <a:lnSpc>
                          <a:spcPct val="100000"/>
                        </a:lnSpc>
                        <a:tabLst>
                          <a:tab pos="393065" algn="l"/>
                        </a:tabLst>
                      </a:pPr>
                      <a:r>
                        <a:rPr sz="800" spc="-5" dirty="0">
                          <a:latin typeface="Comic Sans MS"/>
                          <a:cs typeface="Comic Sans MS"/>
                        </a:rPr>
                        <a:t>50	-</a:t>
                      </a:r>
                      <a:endParaRPr sz="800">
                        <a:latin typeface="Comic Sans MS"/>
                        <a:cs typeface="Comic Sans MS"/>
                      </a:endParaRPr>
                    </a:p>
                  </a:txBody>
                  <a:tcPr marL="0" marR="0" marT="3810" marB="0">
                    <a:lnT w="19050">
                      <a:solidFill>
                        <a:srgbClr val="000000"/>
                      </a:solidFill>
                      <a:prstDash val="solid"/>
                    </a:lnT>
                  </a:tcPr>
                </a:tc>
                <a:tc>
                  <a:txBody>
                    <a:bodyPr/>
                    <a:lstStyle/>
                    <a:p>
                      <a:pPr>
                        <a:lnSpc>
                          <a:spcPct val="100000"/>
                        </a:lnSpc>
                        <a:spcBef>
                          <a:spcPts val="30"/>
                        </a:spcBef>
                      </a:pPr>
                      <a:endParaRPr sz="1600">
                        <a:latin typeface="Times New Roman"/>
                        <a:cs typeface="Times New Roman"/>
                      </a:endParaRPr>
                    </a:p>
                    <a:p>
                      <a:pPr marL="62865">
                        <a:lnSpc>
                          <a:spcPct val="100000"/>
                        </a:lnSpc>
                      </a:pPr>
                      <a:r>
                        <a:rPr sz="800" spc="-5" dirty="0">
                          <a:latin typeface="Comic Sans MS"/>
                          <a:cs typeface="Comic Sans MS"/>
                        </a:rPr>
                        <a:t>Relés de</a:t>
                      </a:r>
                      <a:r>
                        <a:rPr sz="800" dirty="0">
                          <a:latin typeface="Comic Sans MS"/>
                          <a:cs typeface="Comic Sans MS"/>
                        </a:rPr>
                        <a:t> </a:t>
                      </a:r>
                      <a:r>
                        <a:rPr sz="800" spc="-5" dirty="0">
                          <a:latin typeface="Comic Sans MS"/>
                          <a:cs typeface="Comic Sans MS"/>
                        </a:rPr>
                        <a:t>sobrecorriente</a:t>
                      </a:r>
                      <a:r>
                        <a:rPr sz="800" dirty="0">
                          <a:latin typeface="Comic Sans MS"/>
                          <a:cs typeface="Comic Sans MS"/>
                        </a:rPr>
                        <a:t> </a:t>
                      </a:r>
                      <a:r>
                        <a:rPr sz="800" spc="-5" dirty="0">
                          <a:latin typeface="Comic Sans MS"/>
                          <a:cs typeface="Comic Sans MS"/>
                        </a:rPr>
                        <a:t>instantáneo.</a:t>
                      </a:r>
                      <a:endParaRPr sz="800">
                        <a:latin typeface="Comic Sans MS"/>
                        <a:cs typeface="Comic Sans MS"/>
                      </a:endParaRPr>
                    </a:p>
                  </a:txBody>
                  <a:tcPr marL="0" marR="0" marT="3810" marB="0">
                    <a:lnT w="19050">
                      <a:solidFill>
                        <a:srgbClr val="000000"/>
                      </a:solidFill>
                      <a:prstDash val="solid"/>
                    </a:lnT>
                  </a:tcPr>
                </a:tc>
                <a:extLst>
                  <a:ext uri="{0D108BD9-81ED-4DB2-BD59-A6C34878D82A}">
                    <a16:rowId xmlns:a16="http://schemas.microsoft.com/office/drawing/2014/main" xmlns="" val="10000"/>
                  </a:ext>
                </a:extLst>
              </a:tr>
              <a:tr h="179419">
                <a:tc>
                  <a:txBody>
                    <a:bodyPr/>
                    <a:lstStyle/>
                    <a:p>
                      <a:pPr marL="9525" algn="ctr">
                        <a:lnSpc>
                          <a:spcPct val="100000"/>
                        </a:lnSpc>
                        <a:spcBef>
                          <a:spcPts val="225"/>
                        </a:spcBef>
                        <a:tabLst>
                          <a:tab pos="360680" algn="l"/>
                        </a:tabLst>
                      </a:pPr>
                      <a:r>
                        <a:rPr sz="800" spc="-5" dirty="0">
                          <a:latin typeface="Comic Sans MS"/>
                          <a:cs typeface="Comic Sans MS"/>
                        </a:rPr>
                        <a:t>21	-</a:t>
                      </a:r>
                      <a:endParaRPr sz="800">
                        <a:latin typeface="Comic Sans MS"/>
                        <a:cs typeface="Comic Sans MS"/>
                      </a:endParaRPr>
                    </a:p>
                  </a:txBody>
                  <a:tcPr marL="0" marR="0" marT="28575" marB="0"/>
                </a:tc>
                <a:tc>
                  <a:txBody>
                    <a:bodyPr/>
                    <a:lstStyle/>
                    <a:p>
                      <a:pPr marL="62230">
                        <a:lnSpc>
                          <a:spcPct val="100000"/>
                        </a:lnSpc>
                        <a:spcBef>
                          <a:spcPts val="225"/>
                        </a:spcBef>
                      </a:pPr>
                      <a:r>
                        <a:rPr sz="800" spc="-5" dirty="0">
                          <a:latin typeface="Comic Sans MS"/>
                          <a:cs typeface="Comic Sans MS"/>
                        </a:rPr>
                        <a:t>Relé</a:t>
                      </a:r>
                      <a:r>
                        <a:rPr sz="800" spc="-20" dirty="0">
                          <a:latin typeface="Comic Sans MS"/>
                          <a:cs typeface="Comic Sans MS"/>
                        </a:rPr>
                        <a:t> </a:t>
                      </a:r>
                      <a:r>
                        <a:rPr sz="800" spc="-5" dirty="0">
                          <a:latin typeface="Comic Sans MS"/>
                          <a:cs typeface="Comic Sans MS"/>
                        </a:rPr>
                        <a:t>de</a:t>
                      </a:r>
                      <a:r>
                        <a:rPr sz="800" spc="-20" dirty="0">
                          <a:latin typeface="Comic Sans MS"/>
                          <a:cs typeface="Comic Sans MS"/>
                        </a:rPr>
                        <a:t> </a:t>
                      </a:r>
                      <a:r>
                        <a:rPr sz="800" spc="-5" dirty="0">
                          <a:latin typeface="Comic Sans MS"/>
                          <a:cs typeface="Comic Sans MS"/>
                        </a:rPr>
                        <a:t>distancia.</a:t>
                      </a:r>
                      <a:endParaRPr sz="800">
                        <a:latin typeface="Comic Sans MS"/>
                        <a:cs typeface="Comic Sans MS"/>
                      </a:endParaRPr>
                    </a:p>
                  </a:txBody>
                  <a:tcPr marL="0" marR="0" marT="28575" marB="0"/>
                </a:tc>
                <a:extLst>
                  <a:ext uri="{0D108BD9-81ED-4DB2-BD59-A6C34878D82A}">
                    <a16:rowId xmlns:a16="http://schemas.microsoft.com/office/drawing/2014/main" xmlns="" val="10001"/>
                  </a:ext>
                </a:extLst>
              </a:tr>
              <a:tr h="179798">
                <a:tc>
                  <a:txBody>
                    <a:bodyPr/>
                    <a:lstStyle/>
                    <a:p>
                      <a:pPr marL="25400" algn="ctr">
                        <a:lnSpc>
                          <a:spcPct val="100000"/>
                        </a:lnSpc>
                        <a:spcBef>
                          <a:spcPts val="229"/>
                        </a:spcBef>
                        <a:tabLst>
                          <a:tab pos="393065" algn="l"/>
                        </a:tabLst>
                      </a:pPr>
                      <a:r>
                        <a:rPr sz="800" spc="-5" dirty="0">
                          <a:latin typeface="Comic Sans MS"/>
                          <a:cs typeface="Comic Sans MS"/>
                        </a:rPr>
                        <a:t>62	-</a:t>
                      </a:r>
                      <a:endParaRPr sz="800">
                        <a:latin typeface="Comic Sans MS"/>
                        <a:cs typeface="Comic Sans MS"/>
                      </a:endParaRPr>
                    </a:p>
                  </a:txBody>
                  <a:tcPr marL="0" marR="0" marT="29209" marB="0"/>
                </a:tc>
                <a:tc>
                  <a:txBody>
                    <a:bodyPr/>
                    <a:lstStyle/>
                    <a:p>
                      <a:pPr marL="62865">
                        <a:lnSpc>
                          <a:spcPct val="100000"/>
                        </a:lnSpc>
                        <a:spcBef>
                          <a:spcPts val="229"/>
                        </a:spcBef>
                      </a:pPr>
                      <a:r>
                        <a:rPr sz="800" spc="-5" dirty="0">
                          <a:latin typeface="Comic Sans MS"/>
                          <a:cs typeface="Comic Sans MS"/>
                        </a:rPr>
                        <a:t>Relé con</a:t>
                      </a:r>
                      <a:r>
                        <a:rPr sz="800" dirty="0">
                          <a:latin typeface="Comic Sans MS"/>
                          <a:cs typeface="Comic Sans MS"/>
                        </a:rPr>
                        <a:t> </a:t>
                      </a:r>
                      <a:r>
                        <a:rPr sz="800" spc="-5" dirty="0">
                          <a:latin typeface="Comic Sans MS"/>
                          <a:cs typeface="Comic Sans MS"/>
                        </a:rPr>
                        <a:t>retardo</a:t>
                      </a:r>
                      <a:r>
                        <a:rPr sz="800" dirty="0">
                          <a:latin typeface="Comic Sans MS"/>
                          <a:cs typeface="Comic Sans MS"/>
                        </a:rPr>
                        <a:t> </a:t>
                      </a:r>
                      <a:r>
                        <a:rPr sz="800" spc="-5" dirty="0">
                          <a:latin typeface="Comic Sans MS"/>
                          <a:cs typeface="Comic Sans MS"/>
                        </a:rPr>
                        <a:t>de tiempo</a:t>
                      </a:r>
                      <a:r>
                        <a:rPr sz="800" dirty="0">
                          <a:latin typeface="Comic Sans MS"/>
                          <a:cs typeface="Comic Sans MS"/>
                        </a:rPr>
                        <a:t> </a:t>
                      </a:r>
                      <a:r>
                        <a:rPr sz="800" spc="-5" dirty="0">
                          <a:latin typeface="Comic Sans MS"/>
                          <a:cs typeface="Comic Sans MS"/>
                        </a:rPr>
                        <a:t>ajustable.</a:t>
                      </a:r>
                      <a:endParaRPr sz="800">
                        <a:latin typeface="Comic Sans MS"/>
                        <a:cs typeface="Comic Sans MS"/>
                      </a:endParaRPr>
                    </a:p>
                  </a:txBody>
                  <a:tcPr marL="0" marR="0" marT="29209" marB="0"/>
                </a:tc>
                <a:extLst>
                  <a:ext uri="{0D108BD9-81ED-4DB2-BD59-A6C34878D82A}">
                    <a16:rowId xmlns:a16="http://schemas.microsoft.com/office/drawing/2014/main" xmlns="" val="10002"/>
                  </a:ext>
                </a:extLst>
              </a:tr>
              <a:tr h="179798">
                <a:tc>
                  <a:txBody>
                    <a:bodyPr/>
                    <a:lstStyle/>
                    <a:p>
                      <a:pPr marL="14604" algn="ctr">
                        <a:lnSpc>
                          <a:spcPct val="100000"/>
                        </a:lnSpc>
                        <a:spcBef>
                          <a:spcPts val="229"/>
                        </a:spcBef>
                      </a:pPr>
                      <a:r>
                        <a:rPr sz="800" spc="-10" dirty="0">
                          <a:latin typeface="Comic Sans MS"/>
                          <a:cs typeface="Comic Sans MS"/>
                        </a:rPr>
                        <a:t>62TX</a:t>
                      </a:r>
                      <a:r>
                        <a:rPr sz="800" spc="415" dirty="0">
                          <a:latin typeface="Comic Sans MS"/>
                          <a:cs typeface="Comic Sans MS"/>
                        </a:rPr>
                        <a:t> </a:t>
                      </a:r>
                      <a:r>
                        <a:rPr sz="800" spc="-5" dirty="0">
                          <a:latin typeface="Comic Sans MS"/>
                          <a:cs typeface="Comic Sans MS"/>
                        </a:rPr>
                        <a:t>-</a:t>
                      </a:r>
                      <a:endParaRPr sz="800">
                        <a:latin typeface="Comic Sans MS"/>
                        <a:cs typeface="Comic Sans MS"/>
                      </a:endParaRPr>
                    </a:p>
                  </a:txBody>
                  <a:tcPr marL="0" marR="0" marT="29209" marB="0"/>
                </a:tc>
                <a:tc>
                  <a:txBody>
                    <a:bodyPr/>
                    <a:lstStyle/>
                    <a:p>
                      <a:pPr marL="62230">
                        <a:lnSpc>
                          <a:spcPct val="100000"/>
                        </a:lnSpc>
                        <a:spcBef>
                          <a:spcPts val="229"/>
                        </a:spcBef>
                      </a:pPr>
                      <a:r>
                        <a:rPr sz="800" spc="-5" dirty="0">
                          <a:latin typeface="Comic Sans MS"/>
                          <a:cs typeface="Comic Sans MS"/>
                        </a:rPr>
                        <a:t>Timer</a:t>
                      </a:r>
                      <a:r>
                        <a:rPr sz="800" spc="-30" dirty="0">
                          <a:latin typeface="Comic Sans MS"/>
                          <a:cs typeface="Comic Sans MS"/>
                        </a:rPr>
                        <a:t> </a:t>
                      </a:r>
                      <a:r>
                        <a:rPr sz="800" spc="-5" dirty="0">
                          <a:latin typeface="Comic Sans MS"/>
                          <a:cs typeface="Comic Sans MS"/>
                        </a:rPr>
                        <a:t>auxiliar.</a:t>
                      </a:r>
                      <a:endParaRPr sz="800">
                        <a:latin typeface="Comic Sans MS"/>
                        <a:cs typeface="Comic Sans MS"/>
                      </a:endParaRPr>
                    </a:p>
                  </a:txBody>
                  <a:tcPr marL="0" marR="0" marT="29209" marB="0"/>
                </a:tc>
                <a:extLst>
                  <a:ext uri="{0D108BD9-81ED-4DB2-BD59-A6C34878D82A}">
                    <a16:rowId xmlns:a16="http://schemas.microsoft.com/office/drawing/2014/main" xmlns="" val="10003"/>
                  </a:ext>
                </a:extLst>
              </a:tr>
              <a:tr h="321128">
                <a:tc>
                  <a:txBody>
                    <a:bodyPr/>
                    <a:lstStyle/>
                    <a:p>
                      <a:pPr marL="31115" algn="ctr">
                        <a:lnSpc>
                          <a:spcPct val="100000"/>
                        </a:lnSpc>
                        <a:spcBef>
                          <a:spcPts val="229"/>
                        </a:spcBef>
                      </a:pPr>
                      <a:r>
                        <a:rPr sz="800" spc="-5" dirty="0">
                          <a:latin typeface="Comic Sans MS"/>
                          <a:cs typeface="Comic Sans MS"/>
                        </a:rPr>
                        <a:t>51/89b</a:t>
                      </a:r>
                      <a:r>
                        <a:rPr sz="800" spc="-40" dirty="0">
                          <a:latin typeface="Comic Sans MS"/>
                          <a:cs typeface="Comic Sans MS"/>
                        </a:rPr>
                        <a:t> </a:t>
                      </a:r>
                      <a:r>
                        <a:rPr sz="800" spc="-5" dirty="0">
                          <a:latin typeface="Comic Sans MS"/>
                          <a:cs typeface="Comic Sans MS"/>
                        </a:rPr>
                        <a:t>-</a:t>
                      </a:r>
                      <a:endParaRPr sz="800">
                        <a:latin typeface="Comic Sans MS"/>
                        <a:cs typeface="Comic Sans MS"/>
                      </a:endParaRPr>
                    </a:p>
                  </a:txBody>
                  <a:tcPr marL="0" marR="0" marT="29209" marB="0"/>
                </a:tc>
                <a:tc>
                  <a:txBody>
                    <a:bodyPr/>
                    <a:lstStyle/>
                    <a:p>
                      <a:pPr marL="61594" marR="119380">
                        <a:lnSpc>
                          <a:spcPct val="116199"/>
                        </a:lnSpc>
                        <a:spcBef>
                          <a:spcPts val="75"/>
                        </a:spcBef>
                      </a:pPr>
                      <a:r>
                        <a:rPr sz="800" spc="-5" dirty="0">
                          <a:latin typeface="Comic Sans MS"/>
                          <a:cs typeface="Comic Sans MS"/>
                        </a:rPr>
                        <a:t>Contacto</a:t>
                      </a:r>
                      <a:r>
                        <a:rPr sz="800" spc="114" dirty="0">
                          <a:latin typeface="Comic Sans MS"/>
                          <a:cs typeface="Comic Sans MS"/>
                        </a:rPr>
                        <a:t> </a:t>
                      </a:r>
                      <a:r>
                        <a:rPr sz="800" spc="-5" dirty="0">
                          <a:latin typeface="Comic Sans MS"/>
                          <a:cs typeface="Comic Sans MS"/>
                        </a:rPr>
                        <a:t>auxiliar</a:t>
                      </a:r>
                      <a:r>
                        <a:rPr sz="800" spc="120" dirty="0">
                          <a:latin typeface="Comic Sans MS"/>
                          <a:cs typeface="Comic Sans MS"/>
                        </a:rPr>
                        <a:t> </a:t>
                      </a:r>
                      <a:r>
                        <a:rPr sz="800" spc="-5" dirty="0">
                          <a:latin typeface="Comic Sans MS"/>
                          <a:cs typeface="Comic Sans MS"/>
                        </a:rPr>
                        <a:t>de</a:t>
                      </a:r>
                      <a:r>
                        <a:rPr sz="800" spc="120" dirty="0">
                          <a:latin typeface="Comic Sans MS"/>
                          <a:cs typeface="Comic Sans MS"/>
                        </a:rPr>
                        <a:t> </a:t>
                      </a:r>
                      <a:r>
                        <a:rPr sz="800" spc="-5" dirty="0">
                          <a:latin typeface="Comic Sans MS"/>
                          <a:cs typeface="Comic Sans MS"/>
                        </a:rPr>
                        <a:t>la</a:t>
                      </a:r>
                      <a:r>
                        <a:rPr sz="800" spc="120" dirty="0">
                          <a:latin typeface="Comic Sans MS"/>
                          <a:cs typeface="Comic Sans MS"/>
                        </a:rPr>
                        <a:t> </a:t>
                      </a:r>
                      <a:r>
                        <a:rPr sz="800" spc="-5" dirty="0">
                          <a:latin typeface="Comic Sans MS"/>
                          <a:cs typeface="Comic Sans MS"/>
                        </a:rPr>
                        <a:t>cuchilla</a:t>
                      </a:r>
                      <a:r>
                        <a:rPr sz="800" spc="120" dirty="0">
                          <a:latin typeface="Comic Sans MS"/>
                          <a:cs typeface="Comic Sans MS"/>
                        </a:rPr>
                        <a:t> </a:t>
                      </a:r>
                      <a:r>
                        <a:rPr sz="800" spc="-5" dirty="0">
                          <a:latin typeface="Comic Sans MS"/>
                          <a:cs typeface="Comic Sans MS"/>
                        </a:rPr>
                        <a:t>de</a:t>
                      </a:r>
                      <a:r>
                        <a:rPr sz="800" spc="95" dirty="0">
                          <a:latin typeface="Comic Sans MS"/>
                          <a:cs typeface="Comic Sans MS"/>
                        </a:rPr>
                        <a:t> </a:t>
                      </a:r>
                      <a:r>
                        <a:rPr sz="800" spc="-5" dirty="0">
                          <a:latin typeface="Comic Sans MS"/>
                          <a:cs typeface="Comic Sans MS"/>
                        </a:rPr>
                        <a:t>alta</a:t>
                      </a:r>
                      <a:r>
                        <a:rPr sz="800" spc="110" dirty="0">
                          <a:latin typeface="Comic Sans MS"/>
                          <a:cs typeface="Comic Sans MS"/>
                        </a:rPr>
                        <a:t> </a:t>
                      </a:r>
                      <a:r>
                        <a:rPr sz="800" spc="-5" dirty="0">
                          <a:latin typeface="Comic Sans MS"/>
                          <a:cs typeface="Comic Sans MS"/>
                        </a:rPr>
                        <a:t>tensión </a:t>
                      </a:r>
                      <a:r>
                        <a:rPr sz="800" spc="-225" dirty="0">
                          <a:latin typeface="Comic Sans MS"/>
                          <a:cs typeface="Comic Sans MS"/>
                        </a:rPr>
                        <a:t> </a:t>
                      </a:r>
                      <a:r>
                        <a:rPr sz="800" spc="-5" dirty="0">
                          <a:latin typeface="Comic Sans MS"/>
                          <a:cs typeface="Comic Sans MS"/>
                        </a:rPr>
                        <a:t>del generador.</a:t>
                      </a:r>
                      <a:endParaRPr sz="800">
                        <a:latin typeface="Comic Sans MS"/>
                        <a:cs typeface="Comic Sans MS"/>
                      </a:endParaRPr>
                    </a:p>
                  </a:txBody>
                  <a:tcPr marL="0" marR="0" marT="9525" marB="0"/>
                </a:tc>
                <a:extLst>
                  <a:ext uri="{0D108BD9-81ED-4DB2-BD59-A6C34878D82A}">
                    <a16:rowId xmlns:a16="http://schemas.microsoft.com/office/drawing/2014/main" xmlns="" val="10004"/>
                  </a:ext>
                </a:extLst>
              </a:tr>
              <a:tr h="179419">
                <a:tc>
                  <a:txBody>
                    <a:bodyPr/>
                    <a:lstStyle/>
                    <a:p>
                      <a:pPr marL="7620" algn="ctr">
                        <a:lnSpc>
                          <a:spcPct val="100000"/>
                        </a:lnSpc>
                        <a:spcBef>
                          <a:spcPts val="225"/>
                        </a:spcBef>
                        <a:tabLst>
                          <a:tab pos="356870" algn="l"/>
                        </a:tabLst>
                      </a:pPr>
                      <a:r>
                        <a:rPr sz="800" spc="-5" dirty="0">
                          <a:latin typeface="Comic Sans MS"/>
                          <a:cs typeface="Comic Sans MS"/>
                        </a:rPr>
                        <a:t>52X	-</a:t>
                      </a:r>
                      <a:endParaRPr sz="800">
                        <a:latin typeface="Comic Sans MS"/>
                        <a:cs typeface="Comic Sans MS"/>
                      </a:endParaRPr>
                    </a:p>
                  </a:txBody>
                  <a:tcPr marL="0" marR="0" marT="28575" marB="0"/>
                </a:tc>
                <a:tc>
                  <a:txBody>
                    <a:bodyPr/>
                    <a:lstStyle/>
                    <a:p>
                      <a:pPr marL="62865">
                        <a:lnSpc>
                          <a:spcPct val="100000"/>
                        </a:lnSpc>
                        <a:spcBef>
                          <a:spcPts val="225"/>
                        </a:spcBef>
                      </a:pPr>
                      <a:r>
                        <a:rPr sz="800" spc="-5" dirty="0">
                          <a:latin typeface="Comic Sans MS"/>
                          <a:cs typeface="Comic Sans MS"/>
                        </a:rPr>
                        <a:t>Relé</a:t>
                      </a:r>
                      <a:r>
                        <a:rPr sz="800" dirty="0">
                          <a:latin typeface="Comic Sans MS"/>
                          <a:cs typeface="Comic Sans MS"/>
                        </a:rPr>
                        <a:t> </a:t>
                      </a:r>
                      <a:r>
                        <a:rPr sz="800" spc="-5" dirty="0">
                          <a:latin typeface="Comic Sans MS"/>
                          <a:cs typeface="Comic Sans MS"/>
                        </a:rPr>
                        <a:t>auxiliar</a:t>
                      </a:r>
                      <a:r>
                        <a:rPr sz="800" dirty="0">
                          <a:latin typeface="Comic Sans MS"/>
                          <a:cs typeface="Comic Sans MS"/>
                        </a:rPr>
                        <a:t> </a:t>
                      </a:r>
                      <a:r>
                        <a:rPr sz="800" spc="-5" dirty="0">
                          <a:latin typeface="Comic Sans MS"/>
                          <a:cs typeface="Comic Sans MS"/>
                        </a:rPr>
                        <a:t>–</a:t>
                      </a:r>
                      <a:r>
                        <a:rPr sz="800" dirty="0">
                          <a:latin typeface="Comic Sans MS"/>
                          <a:cs typeface="Comic Sans MS"/>
                        </a:rPr>
                        <a:t> </a:t>
                      </a:r>
                      <a:r>
                        <a:rPr sz="800" spc="-5" dirty="0">
                          <a:latin typeface="Comic Sans MS"/>
                          <a:cs typeface="Comic Sans MS"/>
                        </a:rPr>
                        <a:t>Retardo</a:t>
                      </a:r>
                      <a:r>
                        <a:rPr sz="800" dirty="0">
                          <a:latin typeface="Comic Sans MS"/>
                          <a:cs typeface="Comic Sans MS"/>
                        </a:rPr>
                        <a:t> </a:t>
                      </a:r>
                      <a:r>
                        <a:rPr sz="800" spc="-5" dirty="0">
                          <a:latin typeface="Comic Sans MS"/>
                          <a:cs typeface="Comic Sans MS"/>
                        </a:rPr>
                        <a:t>de</a:t>
                      </a:r>
                      <a:r>
                        <a:rPr sz="800" dirty="0">
                          <a:latin typeface="Comic Sans MS"/>
                          <a:cs typeface="Comic Sans MS"/>
                        </a:rPr>
                        <a:t> </a:t>
                      </a:r>
                      <a:r>
                        <a:rPr sz="800" spc="-5" dirty="0">
                          <a:latin typeface="Comic Sans MS"/>
                          <a:cs typeface="Comic Sans MS"/>
                        </a:rPr>
                        <a:t>tiempo</a:t>
                      </a:r>
                      <a:r>
                        <a:rPr sz="800" dirty="0">
                          <a:latin typeface="Comic Sans MS"/>
                          <a:cs typeface="Comic Sans MS"/>
                        </a:rPr>
                        <a:t> </a:t>
                      </a:r>
                      <a:r>
                        <a:rPr sz="800" spc="-5" dirty="0">
                          <a:latin typeface="Comic Sans MS"/>
                          <a:cs typeface="Comic Sans MS"/>
                        </a:rPr>
                        <a:t>al</a:t>
                      </a:r>
                      <a:r>
                        <a:rPr sz="800" spc="5" dirty="0">
                          <a:latin typeface="Comic Sans MS"/>
                          <a:cs typeface="Comic Sans MS"/>
                        </a:rPr>
                        <a:t> </a:t>
                      </a:r>
                      <a:r>
                        <a:rPr sz="800" spc="-5" dirty="0">
                          <a:latin typeface="Comic Sans MS"/>
                          <a:cs typeface="Comic Sans MS"/>
                        </a:rPr>
                        <a:t>dropout.</a:t>
                      </a:r>
                      <a:endParaRPr sz="800">
                        <a:latin typeface="Comic Sans MS"/>
                        <a:cs typeface="Comic Sans MS"/>
                      </a:endParaRPr>
                    </a:p>
                  </a:txBody>
                  <a:tcPr marL="0" marR="0" marT="28575" marB="0"/>
                </a:tc>
                <a:extLst>
                  <a:ext uri="{0D108BD9-81ED-4DB2-BD59-A6C34878D82A}">
                    <a16:rowId xmlns:a16="http://schemas.microsoft.com/office/drawing/2014/main" xmlns="" val="10005"/>
                  </a:ext>
                </a:extLst>
              </a:tr>
              <a:tr h="443921">
                <a:tc>
                  <a:txBody>
                    <a:bodyPr/>
                    <a:lstStyle/>
                    <a:p>
                      <a:pPr algn="ctr">
                        <a:lnSpc>
                          <a:spcPct val="100000"/>
                        </a:lnSpc>
                        <a:spcBef>
                          <a:spcPts val="229"/>
                        </a:spcBef>
                        <a:tabLst>
                          <a:tab pos="336550" algn="l"/>
                        </a:tabLst>
                      </a:pPr>
                      <a:r>
                        <a:rPr sz="800" spc="-5" dirty="0">
                          <a:latin typeface="Comic Sans MS"/>
                          <a:cs typeface="Comic Sans MS"/>
                        </a:rPr>
                        <a:t>86	-</a:t>
                      </a:r>
                      <a:endParaRPr sz="800">
                        <a:latin typeface="Comic Sans MS"/>
                        <a:cs typeface="Comic Sans MS"/>
                      </a:endParaRPr>
                    </a:p>
                  </a:txBody>
                  <a:tcPr marL="0" marR="0" marT="29209" marB="0"/>
                </a:tc>
                <a:tc>
                  <a:txBody>
                    <a:bodyPr/>
                    <a:lstStyle/>
                    <a:p>
                      <a:pPr marL="61594" marR="119380" indent="635" algn="just">
                        <a:lnSpc>
                          <a:spcPct val="116199"/>
                        </a:lnSpc>
                        <a:spcBef>
                          <a:spcPts val="50"/>
                        </a:spcBef>
                      </a:pPr>
                      <a:r>
                        <a:rPr sz="800" spc="-5" dirty="0">
                          <a:latin typeface="Comic Sans MS"/>
                          <a:cs typeface="Comic Sans MS"/>
                        </a:rPr>
                        <a:t>Relé</a:t>
                      </a:r>
                      <a:r>
                        <a:rPr sz="800" spc="175" dirty="0">
                          <a:latin typeface="Comic Sans MS"/>
                          <a:cs typeface="Comic Sans MS"/>
                        </a:rPr>
                        <a:t> </a:t>
                      </a:r>
                      <a:r>
                        <a:rPr sz="800" spc="-5" dirty="0">
                          <a:latin typeface="Comic Sans MS"/>
                          <a:cs typeface="Comic Sans MS"/>
                        </a:rPr>
                        <a:t>de</a:t>
                      </a:r>
                      <a:r>
                        <a:rPr sz="800" spc="180" dirty="0">
                          <a:latin typeface="Comic Sans MS"/>
                          <a:cs typeface="Comic Sans MS"/>
                        </a:rPr>
                        <a:t> </a:t>
                      </a:r>
                      <a:r>
                        <a:rPr sz="800" spc="-5" dirty="0">
                          <a:latin typeface="Comic Sans MS"/>
                          <a:cs typeface="Comic Sans MS"/>
                        </a:rPr>
                        <a:t>Bloqueo:</a:t>
                      </a:r>
                      <a:r>
                        <a:rPr sz="800" spc="135" dirty="0">
                          <a:latin typeface="Comic Sans MS"/>
                          <a:cs typeface="Comic Sans MS"/>
                        </a:rPr>
                        <a:t> </a:t>
                      </a:r>
                      <a:r>
                        <a:rPr sz="800" spc="-5" dirty="0">
                          <a:latin typeface="Comic Sans MS"/>
                          <a:cs typeface="Comic Sans MS"/>
                        </a:rPr>
                        <a:t>Dispara</a:t>
                      </a:r>
                      <a:r>
                        <a:rPr sz="800" spc="170" dirty="0">
                          <a:latin typeface="Comic Sans MS"/>
                          <a:cs typeface="Comic Sans MS"/>
                        </a:rPr>
                        <a:t> </a:t>
                      </a:r>
                      <a:r>
                        <a:rPr sz="800" spc="-5" dirty="0">
                          <a:latin typeface="Comic Sans MS"/>
                          <a:cs typeface="Comic Sans MS"/>
                        </a:rPr>
                        <a:t>a</a:t>
                      </a:r>
                      <a:r>
                        <a:rPr sz="800" spc="175" dirty="0">
                          <a:latin typeface="Comic Sans MS"/>
                          <a:cs typeface="Comic Sans MS"/>
                        </a:rPr>
                        <a:t> </a:t>
                      </a:r>
                      <a:r>
                        <a:rPr sz="800" spc="-5" dirty="0">
                          <a:latin typeface="Comic Sans MS"/>
                          <a:cs typeface="Comic Sans MS"/>
                        </a:rPr>
                        <a:t>los</a:t>
                      </a:r>
                      <a:r>
                        <a:rPr sz="800" spc="175" dirty="0">
                          <a:latin typeface="Comic Sans MS"/>
                          <a:cs typeface="Comic Sans MS"/>
                        </a:rPr>
                        <a:t> </a:t>
                      </a:r>
                      <a:r>
                        <a:rPr sz="800" spc="-5" dirty="0">
                          <a:latin typeface="Comic Sans MS"/>
                          <a:cs typeface="Comic Sans MS"/>
                        </a:rPr>
                        <a:t>interruptores </a:t>
                      </a:r>
                      <a:r>
                        <a:rPr sz="800" spc="-229" dirty="0">
                          <a:latin typeface="Comic Sans MS"/>
                          <a:cs typeface="Comic Sans MS"/>
                        </a:rPr>
                        <a:t> </a:t>
                      </a:r>
                      <a:r>
                        <a:rPr sz="800" spc="-5" dirty="0">
                          <a:latin typeface="Comic Sans MS"/>
                          <a:cs typeface="Comic Sans MS"/>
                        </a:rPr>
                        <a:t>del generador y arranca el timer de falla de </a:t>
                      </a:r>
                      <a:r>
                        <a:rPr sz="800" dirty="0">
                          <a:latin typeface="Comic Sans MS"/>
                          <a:cs typeface="Comic Sans MS"/>
                        </a:rPr>
                        <a:t> </a:t>
                      </a:r>
                      <a:r>
                        <a:rPr sz="800" spc="-5" dirty="0">
                          <a:latin typeface="Comic Sans MS"/>
                          <a:cs typeface="Comic Sans MS"/>
                        </a:rPr>
                        <a:t>interruptor.</a:t>
                      </a:r>
                      <a:endParaRPr sz="800">
                        <a:latin typeface="Comic Sans MS"/>
                        <a:cs typeface="Comic Sans MS"/>
                      </a:endParaRPr>
                    </a:p>
                  </a:txBody>
                  <a:tcPr marL="0" marR="0" marT="6350" marB="0"/>
                </a:tc>
                <a:extLst>
                  <a:ext uri="{0D108BD9-81ED-4DB2-BD59-A6C34878D82A}">
                    <a16:rowId xmlns:a16="http://schemas.microsoft.com/office/drawing/2014/main" xmlns="" val="10006"/>
                  </a:ext>
                </a:extLst>
              </a:tr>
            </a:tbl>
          </a:graphicData>
        </a:graphic>
      </p:graphicFrame>
      <p:grpSp>
        <p:nvGrpSpPr>
          <p:cNvPr id="12" name="object 12"/>
          <p:cNvGrpSpPr/>
          <p:nvPr/>
        </p:nvGrpSpPr>
        <p:grpSpPr>
          <a:xfrm>
            <a:off x="7232548" y="1606029"/>
            <a:ext cx="243204" cy="925830"/>
            <a:chOff x="2177948" y="1606029"/>
            <a:chExt cx="243204" cy="925830"/>
          </a:xfrm>
        </p:grpSpPr>
        <p:pic>
          <p:nvPicPr>
            <p:cNvPr id="13" name="object 13"/>
            <p:cNvPicPr/>
            <p:nvPr/>
          </p:nvPicPr>
          <p:blipFill>
            <a:blip r:embed="rId2" cstate="print"/>
            <a:stretch>
              <a:fillRect/>
            </a:stretch>
          </p:blipFill>
          <p:spPr>
            <a:xfrm>
              <a:off x="2177948" y="2168296"/>
              <a:ext cx="243039" cy="363410"/>
            </a:xfrm>
            <a:prstGeom prst="rect">
              <a:avLst/>
            </a:prstGeom>
          </p:spPr>
        </p:pic>
        <p:sp>
          <p:nvSpPr>
            <p:cNvPr id="14" name="object 14"/>
            <p:cNvSpPr/>
            <p:nvPr/>
          </p:nvSpPr>
          <p:spPr>
            <a:xfrm>
              <a:off x="2289949" y="1606029"/>
              <a:ext cx="11430" cy="567690"/>
            </a:xfrm>
            <a:custGeom>
              <a:avLst/>
              <a:gdLst/>
              <a:ahLst/>
              <a:cxnLst/>
              <a:rect l="l" t="t" r="r" b="b"/>
              <a:pathLst>
                <a:path w="11430" h="567689">
                  <a:moveTo>
                    <a:pt x="11430" y="0"/>
                  </a:moveTo>
                  <a:lnTo>
                    <a:pt x="5333" y="0"/>
                  </a:lnTo>
                  <a:lnTo>
                    <a:pt x="0" y="0"/>
                  </a:lnTo>
                  <a:lnTo>
                    <a:pt x="0" y="567588"/>
                  </a:lnTo>
                  <a:lnTo>
                    <a:pt x="11430" y="567588"/>
                  </a:lnTo>
                  <a:lnTo>
                    <a:pt x="11430" y="0"/>
                  </a:lnTo>
                  <a:close/>
                </a:path>
              </a:pathLst>
            </a:custGeom>
            <a:solidFill>
              <a:srgbClr val="000000"/>
            </a:solidFill>
          </p:spPr>
          <p:txBody>
            <a:bodyPr wrap="square" lIns="0" tIns="0" rIns="0" bIns="0" rtlCol="0"/>
            <a:lstStyle/>
            <a:p>
              <a:endParaRPr/>
            </a:p>
          </p:txBody>
        </p:sp>
      </p:grpSp>
      <p:pic>
        <p:nvPicPr>
          <p:cNvPr id="15" name="object 15"/>
          <p:cNvPicPr/>
          <p:nvPr/>
        </p:nvPicPr>
        <p:blipFill>
          <a:blip r:embed="rId3" cstate="print"/>
          <a:stretch>
            <a:fillRect/>
          </a:stretch>
        </p:blipFill>
        <p:spPr>
          <a:xfrm>
            <a:off x="6599428" y="1952676"/>
            <a:ext cx="341325" cy="581317"/>
          </a:xfrm>
          <a:prstGeom prst="rect">
            <a:avLst/>
          </a:prstGeom>
        </p:spPr>
      </p:pic>
      <p:grpSp>
        <p:nvGrpSpPr>
          <p:cNvPr id="16" name="object 16"/>
          <p:cNvGrpSpPr/>
          <p:nvPr/>
        </p:nvGrpSpPr>
        <p:grpSpPr>
          <a:xfrm>
            <a:off x="7661490" y="1057478"/>
            <a:ext cx="472440" cy="1474470"/>
            <a:chOff x="2606890" y="1057478"/>
            <a:chExt cx="472440" cy="1474470"/>
          </a:xfrm>
        </p:grpSpPr>
        <p:sp>
          <p:nvSpPr>
            <p:cNvPr id="17" name="object 17"/>
            <p:cNvSpPr/>
            <p:nvPr/>
          </p:nvSpPr>
          <p:spPr>
            <a:xfrm>
              <a:off x="2650312" y="1057477"/>
              <a:ext cx="147955" cy="200025"/>
            </a:xfrm>
            <a:custGeom>
              <a:avLst/>
              <a:gdLst/>
              <a:ahLst/>
              <a:cxnLst/>
              <a:rect l="l" t="t" r="r" b="b"/>
              <a:pathLst>
                <a:path w="147955" h="200025">
                  <a:moveTo>
                    <a:pt x="147802" y="188391"/>
                  </a:moveTo>
                  <a:lnTo>
                    <a:pt x="85331" y="188391"/>
                  </a:lnTo>
                  <a:lnTo>
                    <a:pt x="85331" y="0"/>
                  </a:lnTo>
                  <a:lnTo>
                    <a:pt x="73901" y="0"/>
                  </a:lnTo>
                  <a:lnTo>
                    <a:pt x="73901" y="188391"/>
                  </a:lnTo>
                  <a:lnTo>
                    <a:pt x="0" y="188391"/>
                  </a:lnTo>
                  <a:lnTo>
                    <a:pt x="0" y="194741"/>
                  </a:lnTo>
                  <a:lnTo>
                    <a:pt x="0" y="199821"/>
                  </a:lnTo>
                  <a:lnTo>
                    <a:pt x="147802" y="199821"/>
                  </a:lnTo>
                  <a:lnTo>
                    <a:pt x="147802" y="194741"/>
                  </a:lnTo>
                  <a:lnTo>
                    <a:pt x="147802" y="188391"/>
                  </a:lnTo>
                  <a:close/>
                </a:path>
              </a:pathLst>
            </a:custGeom>
            <a:solidFill>
              <a:srgbClr val="000000"/>
            </a:solidFill>
          </p:spPr>
          <p:txBody>
            <a:bodyPr wrap="square" lIns="0" tIns="0" rIns="0" bIns="0" rtlCol="0"/>
            <a:lstStyle/>
            <a:p>
              <a:endParaRPr/>
            </a:p>
          </p:txBody>
        </p:sp>
        <p:pic>
          <p:nvPicPr>
            <p:cNvPr id="18" name="object 18"/>
            <p:cNvPicPr/>
            <p:nvPr/>
          </p:nvPicPr>
          <p:blipFill>
            <a:blip r:embed="rId4" cstate="print"/>
            <a:stretch>
              <a:fillRect/>
            </a:stretch>
          </p:blipFill>
          <p:spPr>
            <a:xfrm>
              <a:off x="2606890" y="1286802"/>
              <a:ext cx="472351" cy="1244904"/>
            </a:xfrm>
            <a:prstGeom prst="rect">
              <a:avLst/>
            </a:prstGeom>
          </p:spPr>
        </p:pic>
      </p:grpSp>
      <p:pic>
        <p:nvPicPr>
          <p:cNvPr id="19" name="object 19"/>
          <p:cNvPicPr/>
          <p:nvPr/>
        </p:nvPicPr>
        <p:blipFill>
          <a:blip r:embed="rId5" cstate="print"/>
          <a:stretch>
            <a:fillRect/>
          </a:stretch>
        </p:blipFill>
        <p:spPr>
          <a:xfrm>
            <a:off x="8349463" y="1057478"/>
            <a:ext cx="527215" cy="1474228"/>
          </a:xfrm>
          <a:prstGeom prst="rect">
            <a:avLst/>
          </a:prstGeom>
        </p:spPr>
      </p:pic>
      <p:pic>
        <p:nvPicPr>
          <p:cNvPr id="20" name="object 20"/>
          <p:cNvPicPr/>
          <p:nvPr/>
        </p:nvPicPr>
        <p:blipFill>
          <a:blip r:embed="rId6" cstate="print"/>
          <a:stretch>
            <a:fillRect/>
          </a:stretch>
        </p:blipFill>
        <p:spPr>
          <a:xfrm>
            <a:off x="6673342" y="910438"/>
            <a:ext cx="174459" cy="67805"/>
          </a:xfrm>
          <a:prstGeom prst="rect">
            <a:avLst/>
          </a:prstGeom>
        </p:spPr>
      </p:pic>
      <p:pic>
        <p:nvPicPr>
          <p:cNvPr id="21" name="object 21"/>
          <p:cNvPicPr/>
          <p:nvPr/>
        </p:nvPicPr>
        <p:blipFill>
          <a:blip r:embed="rId7" cstate="print"/>
          <a:stretch>
            <a:fillRect/>
          </a:stretch>
        </p:blipFill>
        <p:spPr>
          <a:xfrm>
            <a:off x="6847802" y="1210615"/>
            <a:ext cx="92951" cy="67805"/>
          </a:xfrm>
          <a:prstGeom prst="rect">
            <a:avLst/>
          </a:prstGeom>
        </p:spPr>
      </p:pic>
      <p:pic>
        <p:nvPicPr>
          <p:cNvPr id="22" name="object 22"/>
          <p:cNvPicPr/>
          <p:nvPr/>
        </p:nvPicPr>
        <p:blipFill>
          <a:blip r:embed="rId8" cstate="print"/>
          <a:stretch>
            <a:fillRect/>
          </a:stretch>
        </p:blipFill>
        <p:spPr>
          <a:xfrm>
            <a:off x="6847802" y="1415554"/>
            <a:ext cx="79235" cy="64770"/>
          </a:xfrm>
          <a:prstGeom prst="rect">
            <a:avLst/>
          </a:prstGeom>
        </p:spPr>
      </p:pic>
      <p:pic>
        <p:nvPicPr>
          <p:cNvPr id="23" name="object 23"/>
          <p:cNvPicPr/>
          <p:nvPr/>
        </p:nvPicPr>
        <p:blipFill>
          <a:blip r:embed="rId9" cstate="print"/>
          <a:stretch>
            <a:fillRect/>
          </a:stretch>
        </p:blipFill>
        <p:spPr>
          <a:xfrm>
            <a:off x="6508775" y="1685265"/>
            <a:ext cx="142468" cy="68567"/>
          </a:xfrm>
          <a:prstGeom prst="rect">
            <a:avLst/>
          </a:prstGeom>
        </p:spPr>
      </p:pic>
      <p:pic>
        <p:nvPicPr>
          <p:cNvPr id="24" name="object 24"/>
          <p:cNvPicPr/>
          <p:nvPr/>
        </p:nvPicPr>
        <p:blipFill>
          <a:blip r:embed="rId10" cstate="print"/>
          <a:stretch>
            <a:fillRect/>
          </a:stretch>
        </p:blipFill>
        <p:spPr>
          <a:xfrm>
            <a:off x="6858470" y="1685265"/>
            <a:ext cx="92951" cy="68567"/>
          </a:xfrm>
          <a:prstGeom prst="rect">
            <a:avLst/>
          </a:prstGeom>
        </p:spPr>
      </p:pic>
      <p:pic>
        <p:nvPicPr>
          <p:cNvPr id="25" name="object 25"/>
          <p:cNvPicPr/>
          <p:nvPr/>
        </p:nvPicPr>
        <p:blipFill>
          <a:blip r:embed="rId11" cstate="print"/>
          <a:stretch>
            <a:fillRect/>
          </a:stretch>
        </p:blipFill>
        <p:spPr>
          <a:xfrm>
            <a:off x="6670294" y="2602561"/>
            <a:ext cx="155422" cy="67805"/>
          </a:xfrm>
          <a:prstGeom prst="rect">
            <a:avLst/>
          </a:prstGeom>
        </p:spPr>
      </p:pic>
      <p:grpSp>
        <p:nvGrpSpPr>
          <p:cNvPr id="26" name="object 26"/>
          <p:cNvGrpSpPr/>
          <p:nvPr/>
        </p:nvGrpSpPr>
        <p:grpSpPr>
          <a:xfrm>
            <a:off x="7298068" y="2209431"/>
            <a:ext cx="112395" cy="166370"/>
            <a:chOff x="2243467" y="2209431"/>
            <a:chExt cx="112395" cy="166370"/>
          </a:xfrm>
        </p:grpSpPr>
        <p:pic>
          <p:nvPicPr>
            <p:cNvPr id="27" name="object 27"/>
            <p:cNvPicPr/>
            <p:nvPr/>
          </p:nvPicPr>
          <p:blipFill>
            <a:blip r:embed="rId12" cstate="print"/>
            <a:stretch>
              <a:fillRect/>
            </a:stretch>
          </p:blipFill>
          <p:spPr>
            <a:xfrm>
              <a:off x="2243467" y="2209431"/>
              <a:ext cx="92951" cy="65519"/>
            </a:xfrm>
            <a:prstGeom prst="rect">
              <a:avLst/>
            </a:prstGeom>
          </p:spPr>
        </p:pic>
        <p:pic>
          <p:nvPicPr>
            <p:cNvPr id="28" name="object 28"/>
            <p:cNvPicPr/>
            <p:nvPr/>
          </p:nvPicPr>
          <p:blipFill>
            <a:blip r:embed="rId13" cstate="print"/>
            <a:stretch>
              <a:fillRect/>
            </a:stretch>
          </p:blipFill>
          <p:spPr>
            <a:xfrm>
              <a:off x="2243467" y="2310002"/>
              <a:ext cx="112001" cy="65519"/>
            </a:xfrm>
            <a:prstGeom prst="rect">
              <a:avLst/>
            </a:prstGeom>
          </p:spPr>
        </p:pic>
      </p:grpSp>
      <p:sp>
        <p:nvSpPr>
          <p:cNvPr id="29" name="object 29"/>
          <p:cNvSpPr txBox="1"/>
          <p:nvPr/>
        </p:nvSpPr>
        <p:spPr>
          <a:xfrm>
            <a:off x="5942190" y="4514337"/>
            <a:ext cx="2912745" cy="578685"/>
          </a:xfrm>
          <a:prstGeom prst="rect">
            <a:avLst/>
          </a:prstGeom>
        </p:spPr>
        <p:txBody>
          <a:bodyPr vert="horz" wrap="square" lIns="0" tIns="12065" rIns="0" bIns="0" rtlCol="0">
            <a:spAutoFit/>
          </a:bodyPr>
          <a:lstStyle/>
          <a:p>
            <a:pPr marL="564515">
              <a:spcBef>
                <a:spcPts val="95"/>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7.</a:t>
            </a:r>
            <a:r>
              <a:rPr sz="800" spc="240" dirty="0">
                <a:latin typeface="Comic Sans MS"/>
                <a:cs typeface="Comic Sans MS"/>
              </a:rPr>
              <a:t> </a:t>
            </a:r>
            <a:r>
              <a:rPr sz="800" b="1" spc="-5" dirty="0">
                <a:latin typeface="Comic Sans MS"/>
                <a:cs typeface="Comic Sans MS"/>
              </a:rPr>
              <a:t>Lógica</a:t>
            </a:r>
            <a:r>
              <a:rPr sz="800" b="1" dirty="0">
                <a:latin typeface="Comic Sans MS"/>
                <a:cs typeface="Comic Sans MS"/>
              </a:rPr>
              <a:t> </a:t>
            </a:r>
            <a:r>
              <a:rPr sz="800" b="1" spc="-10" dirty="0">
                <a:latin typeface="Comic Sans MS"/>
                <a:cs typeface="Comic Sans MS"/>
              </a:rPr>
              <a:t>del</a:t>
            </a:r>
            <a:r>
              <a:rPr sz="800" b="1" dirty="0">
                <a:latin typeface="Comic Sans MS"/>
                <a:cs typeface="Comic Sans MS"/>
              </a:rPr>
              <a:t> </a:t>
            </a:r>
            <a:r>
              <a:rPr sz="800" b="1" spc="-10" dirty="0">
                <a:latin typeface="Comic Sans MS"/>
                <a:cs typeface="Comic Sans MS"/>
              </a:rPr>
              <a:t>relé</a:t>
            </a:r>
            <a:r>
              <a:rPr sz="800" b="1" dirty="0">
                <a:latin typeface="Comic Sans MS"/>
                <a:cs typeface="Comic Sans MS"/>
              </a:rPr>
              <a:t> </a:t>
            </a:r>
            <a:r>
              <a:rPr sz="800" b="1" spc="-5" dirty="0">
                <a:latin typeface="Comic Sans MS"/>
                <a:cs typeface="Comic Sans MS"/>
              </a:rPr>
              <a:t>de</a:t>
            </a:r>
            <a:r>
              <a:rPr sz="800" b="1" dirty="0">
                <a:latin typeface="Comic Sans MS"/>
                <a:cs typeface="Comic Sans MS"/>
              </a:rPr>
              <a:t> </a:t>
            </a:r>
            <a:r>
              <a:rPr sz="800" b="1" spc="-10" dirty="0">
                <a:latin typeface="Comic Sans MS"/>
                <a:cs typeface="Comic Sans MS"/>
              </a:rPr>
              <a:t>impedancia</a:t>
            </a:r>
            <a:endParaRPr sz="800">
              <a:latin typeface="Comic Sans MS"/>
              <a:cs typeface="Comic Sans MS"/>
            </a:endParaRPr>
          </a:p>
          <a:p>
            <a:pPr>
              <a:lnSpc>
                <a:spcPct val="100000"/>
              </a:lnSpc>
            </a:pPr>
            <a:endParaRPr sz="850">
              <a:latin typeface="Comic Sans MS"/>
              <a:cs typeface="Comic Sans MS"/>
            </a:endParaRPr>
          </a:p>
          <a:p>
            <a:pPr marL="12700" marR="5080">
              <a:lnSpc>
                <a:spcPct val="116599"/>
              </a:lnSpc>
            </a:pPr>
            <a:r>
              <a:rPr sz="900" b="1" spc="-5" dirty="0">
                <a:latin typeface="Comic Sans MS"/>
                <a:cs typeface="Comic Sans MS"/>
              </a:rPr>
              <a:t>RELÉS</a:t>
            </a:r>
            <a:r>
              <a:rPr sz="900" b="1" spc="5" dirty="0">
                <a:latin typeface="Comic Sans MS"/>
                <a:cs typeface="Comic Sans MS"/>
              </a:rPr>
              <a:t> </a:t>
            </a:r>
            <a:r>
              <a:rPr sz="900" b="1" spc="-5" dirty="0">
                <a:latin typeface="Comic Sans MS"/>
                <a:cs typeface="Comic Sans MS"/>
              </a:rPr>
              <a:t>DE</a:t>
            </a:r>
            <a:r>
              <a:rPr sz="900" b="1" spc="5" dirty="0">
                <a:latin typeface="Comic Sans MS"/>
                <a:cs typeface="Comic Sans MS"/>
              </a:rPr>
              <a:t> </a:t>
            </a:r>
            <a:r>
              <a:rPr sz="900" b="1" spc="-5" dirty="0">
                <a:latin typeface="Comic Sans MS"/>
                <a:cs typeface="Comic Sans MS"/>
              </a:rPr>
              <a:t>SOBRECORRIENTE</a:t>
            </a:r>
            <a:r>
              <a:rPr sz="900" b="1" spc="5" dirty="0">
                <a:latin typeface="Comic Sans MS"/>
                <a:cs typeface="Comic Sans MS"/>
              </a:rPr>
              <a:t> </a:t>
            </a:r>
            <a:r>
              <a:rPr sz="900" b="1" spc="-5" dirty="0">
                <a:latin typeface="Comic Sans MS"/>
                <a:cs typeface="Comic Sans MS"/>
              </a:rPr>
              <a:t>HABILITADOS</a:t>
            </a:r>
            <a:r>
              <a:rPr sz="900" b="1" spc="10" dirty="0">
                <a:latin typeface="Comic Sans MS"/>
                <a:cs typeface="Comic Sans MS"/>
              </a:rPr>
              <a:t> </a:t>
            </a:r>
            <a:r>
              <a:rPr sz="900" b="1" spc="-5" dirty="0">
                <a:latin typeface="Comic Sans MS"/>
                <a:cs typeface="Comic Sans MS"/>
              </a:rPr>
              <a:t>CON </a:t>
            </a:r>
            <a:r>
              <a:rPr sz="900" b="1" spc="-375" dirty="0">
                <a:latin typeface="Comic Sans MS"/>
                <a:cs typeface="Comic Sans MS"/>
              </a:rPr>
              <a:t> </a:t>
            </a:r>
            <a:r>
              <a:rPr sz="900" b="1" spc="-5" dirty="0">
                <a:latin typeface="Comic Sans MS"/>
                <a:cs typeface="Comic Sans MS"/>
              </a:rPr>
              <a:t>CONTACTO AUXILIAR</a:t>
            </a:r>
            <a:endParaRPr sz="900">
              <a:latin typeface="Comic Sans MS"/>
              <a:cs typeface="Comic Sans MS"/>
            </a:endParaRPr>
          </a:p>
        </p:txBody>
      </p:sp>
      <p:sp>
        <p:nvSpPr>
          <p:cNvPr id="30" name="object 30"/>
          <p:cNvSpPr txBox="1"/>
          <p:nvPr/>
        </p:nvSpPr>
        <p:spPr>
          <a:xfrm>
            <a:off x="5942189" y="5258709"/>
            <a:ext cx="3054350" cy="273240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a:t>
            </a:r>
            <a:r>
              <a:rPr sz="90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mostrado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8</a:t>
            </a:r>
            <a:r>
              <a:rPr sz="900" dirty="0">
                <a:latin typeface="Comic Sans MS"/>
                <a:cs typeface="Comic Sans MS"/>
              </a:rPr>
              <a:t> </a:t>
            </a:r>
            <a:r>
              <a:rPr sz="900" spc="-5" dirty="0">
                <a:latin typeface="Comic Sans MS"/>
                <a:cs typeface="Comic Sans MS"/>
              </a:rPr>
              <a:t>usa</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contacto </a:t>
            </a:r>
            <a:r>
              <a:rPr sz="900" dirty="0">
                <a:latin typeface="Comic Sans MS"/>
                <a:cs typeface="Comic Sans MS"/>
              </a:rPr>
              <a:t> </a:t>
            </a:r>
            <a:r>
              <a:rPr sz="900" spc="-5" dirty="0">
                <a:latin typeface="Comic Sans MS"/>
                <a:cs typeface="Comic Sans MS"/>
              </a:rPr>
              <a:t>auxiliar</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campo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para </a:t>
            </a:r>
            <a:r>
              <a:rPr sz="900" spc="-254" dirty="0">
                <a:latin typeface="Comic Sans MS"/>
                <a:cs typeface="Comic Sans MS"/>
              </a:rPr>
              <a:t> </a:t>
            </a:r>
            <a:r>
              <a:rPr sz="900" spc="-5" dirty="0">
                <a:latin typeface="Comic Sans MS"/>
                <a:cs typeface="Comic Sans MS"/>
              </a:rPr>
              <a:t>habilitar y deshabilitar un relé de sobrecorriente para </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inadvertida</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la</a:t>
            </a:r>
            <a:r>
              <a:rPr sz="900" spc="254" dirty="0">
                <a:latin typeface="Comic Sans MS"/>
                <a:cs typeface="Comic Sans MS"/>
              </a:rPr>
              <a:t> </a:t>
            </a:r>
            <a:r>
              <a:rPr sz="900" spc="-5" dirty="0">
                <a:latin typeface="Comic Sans MS"/>
                <a:cs typeface="Comic Sans MS"/>
              </a:rPr>
              <a:t>unidad </a:t>
            </a:r>
            <a:r>
              <a:rPr sz="900" spc="-254" dirty="0">
                <a:latin typeface="Comic Sans MS"/>
                <a:cs typeface="Comic Sans MS"/>
              </a:rPr>
              <a:t> </a:t>
            </a:r>
            <a:r>
              <a:rPr sz="900" spc="-5" dirty="0">
                <a:latin typeface="Comic Sans MS"/>
                <a:cs typeface="Comic Sans MS"/>
              </a:rPr>
              <a:t>está</a:t>
            </a:r>
            <a:r>
              <a:rPr sz="900" dirty="0">
                <a:latin typeface="Comic Sans MS"/>
                <a:cs typeface="Comic Sans MS"/>
              </a:rPr>
              <a:t> </a:t>
            </a:r>
            <a:r>
              <a:rPr sz="900" spc="-5" dirty="0">
                <a:latin typeface="Comic Sans MS"/>
                <a:cs typeface="Comic Sans MS"/>
              </a:rPr>
              <a:t>fuera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línea.</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consiste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tres </a:t>
            </a:r>
            <a:r>
              <a:rPr sz="900" spc="-254" dirty="0">
                <a:latin typeface="Comic Sans MS"/>
                <a:cs typeface="Comic Sans MS"/>
              </a:rPr>
              <a:t> </a:t>
            </a:r>
            <a:r>
              <a:rPr sz="900" spc="-5" dirty="0">
                <a:latin typeface="Comic Sans MS"/>
                <a:cs typeface="Comic Sans MS"/>
              </a:rPr>
              <a:t>detectores</a:t>
            </a:r>
            <a:r>
              <a:rPr sz="900" spc="254" dirty="0">
                <a:latin typeface="Comic Sans MS"/>
                <a:cs typeface="Comic Sans MS"/>
              </a:rPr>
              <a:t> </a:t>
            </a:r>
            <a:r>
              <a:rPr sz="900" spc="-5" dirty="0">
                <a:latin typeface="Comic Sans MS"/>
                <a:cs typeface="Comic Sans MS"/>
              </a:rPr>
              <a:t>de</a:t>
            </a:r>
            <a:r>
              <a:rPr sz="900" spc="250" dirty="0">
                <a:latin typeface="Comic Sans MS"/>
                <a:cs typeface="Comic Sans MS"/>
              </a:rPr>
              <a:t> </a:t>
            </a:r>
            <a:r>
              <a:rPr sz="900" spc="-5" dirty="0">
                <a:latin typeface="Comic Sans MS"/>
                <a:cs typeface="Comic Sans MS"/>
              </a:rPr>
              <a:t>corriente</a:t>
            </a:r>
            <a:r>
              <a:rPr sz="900" spc="245" dirty="0">
                <a:latin typeface="Comic Sans MS"/>
                <a:cs typeface="Comic Sans MS"/>
              </a:rPr>
              <a:t> </a:t>
            </a:r>
            <a:r>
              <a:rPr sz="900" spc="-5" dirty="0">
                <a:latin typeface="Comic Sans MS"/>
                <a:cs typeface="Comic Sans MS"/>
              </a:rPr>
              <a:t>de</a:t>
            </a:r>
            <a:r>
              <a:rPr sz="900" spc="245" dirty="0">
                <a:latin typeface="Comic Sans MS"/>
                <a:cs typeface="Comic Sans MS"/>
              </a:rPr>
              <a:t> </a:t>
            </a:r>
            <a:r>
              <a:rPr sz="900" spc="-5" dirty="0">
                <a:latin typeface="Comic Sans MS"/>
                <a:cs typeface="Comic Sans MS"/>
              </a:rPr>
              <a:t>falla,</a:t>
            </a:r>
            <a:r>
              <a:rPr sz="900" spc="245" dirty="0">
                <a:latin typeface="Comic Sans MS"/>
                <a:cs typeface="Comic Sans MS"/>
              </a:rPr>
              <a:t> </a:t>
            </a:r>
            <a:r>
              <a:rPr sz="900" spc="-5" dirty="0">
                <a:latin typeface="Comic Sans MS"/>
                <a:cs typeface="Comic Sans MS"/>
              </a:rPr>
              <a:t>instantáneos,</a:t>
            </a:r>
            <a:r>
              <a:rPr sz="900" spc="245" dirty="0">
                <a:latin typeface="Comic Sans MS"/>
                <a:cs typeface="Comic Sans MS"/>
              </a:rPr>
              <a:t> </a:t>
            </a:r>
            <a:r>
              <a:rPr sz="900" spc="-5" dirty="0">
                <a:latin typeface="Comic Sans MS"/>
                <a:cs typeface="Comic Sans MS"/>
              </a:rPr>
              <a:t>no </a:t>
            </a:r>
            <a:r>
              <a:rPr sz="900" spc="-260" dirty="0">
                <a:latin typeface="Comic Sans MS"/>
                <a:cs typeface="Comic Sans MS"/>
              </a:rPr>
              <a:t> </a:t>
            </a:r>
            <a:r>
              <a:rPr sz="900" spc="-5" dirty="0">
                <a:latin typeface="Comic Sans MS"/>
                <a:cs typeface="Comic Sans MS"/>
              </a:rPr>
              <a:t>direccionales los cuales son armados para disparar si el </a:t>
            </a:r>
            <a:r>
              <a:rPr sz="900" dirty="0">
                <a:latin typeface="Comic Sans MS"/>
                <a:cs typeface="Comic Sans MS"/>
              </a:rPr>
              <a:t> </a:t>
            </a:r>
            <a:r>
              <a:rPr sz="900" spc="-5" dirty="0">
                <a:latin typeface="Comic Sans MS"/>
                <a:cs typeface="Comic Sans MS"/>
              </a:rPr>
              <a:t>interruptor de campo está abierto o fuera de su rack. </a:t>
            </a:r>
            <a:r>
              <a:rPr sz="900" dirty="0">
                <a:latin typeface="Comic Sans MS"/>
                <a:cs typeface="Comic Sans MS"/>
              </a:rPr>
              <a:t> </a:t>
            </a:r>
            <a:r>
              <a:rPr sz="900" spc="-5" dirty="0">
                <a:latin typeface="Comic Sans MS"/>
                <a:cs typeface="Comic Sans MS"/>
              </a:rPr>
              <a:t>Cualquiera de estas condiciones energizará un timer (62) </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retardo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pickup</a:t>
            </a:r>
            <a:r>
              <a:rPr sz="900" dirty="0">
                <a:latin typeface="Comic Sans MS"/>
                <a:cs typeface="Comic Sans MS"/>
              </a:rPr>
              <a:t> </a:t>
            </a:r>
            <a:r>
              <a:rPr sz="900" spc="-5" dirty="0">
                <a:latin typeface="Comic Sans MS"/>
                <a:cs typeface="Comic Sans MS"/>
              </a:rPr>
              <a:t>y</a:t>
            </a:r>
            <a:r>
              <a:rPr sz="900" spc="254" dirty="0">
                <a:latin typeface="Comic Sans MS"/>
                <a:cs typeface="Comic Sans MS"/>
              </a:rPr>
              <a:t> </a:t>
            </a:r>
            <a:r>
              <a:rPr sz="900" spc="-5" dirty="0">
                <a:latin typeface="Comic Sans MS"/>
                <a:cs typeface="Comic Sans MS"/>
              </a:rPr>
              <a:t>dropout</a:t>
            </a:r>
            <a:r>
              <a:rPr sz="900" spc="260" dirty="0">
                <a:latin typeface="Comic Sans MS"/>
                <a:cs typeface="Comic Sans MS"/>
              </a:rPr>
              <a:t> </a:t>
            </a:r>
            <a:r>
              <a:rPr sz="900" spc="-5" dirty="0">
                <a:latin typeface="Comic Sans MS"/>
                <a:cs typeface="Comic Sans MS"/>
              </a:rPr>
              <a:t>que </a:t>
            </a:r>
            <a:r>
              <a:rPr sz="900" dirty="0">
                <a:latin typeface="Comic Sans MS"/>
                <a:cs typeface="Comic Sans MS"/>
              </a:rPr>
              <a:t> </a:t>
            </a:r>
            <a:r>
              <a:rPr sz="900" spc="-5" dirty="0">
                <a:latin typeface="Comic Sans MS"/>
                <a:cs typeface="Comic Sans MS"/>
              </a:rPr>
              <a:t>habilita el esquema.</a:t>
            </a:r>
            <a:r>
              <a:rPr sz="900" dirty="0">
                <a:latin typeface="Comic Sans MS"/>
                <a:cs typeface="Comic Sans MS"/>
              </a:rPr>
              <a:t> </a:t>
            </a:r>
            <a:r>
              <a:rPr sz="900" spc="-5" dirty="0">
                <a:latin typeface="Comic Sans MS"/>
                <a:cs typeface="Comic Sans MS"/>
              </a:rPr>
              <a:t>Los relés de sobrecorriente son </a:t>
            </a:r>
            <a:r>
              <a:rPr sz="900" dirty="0">
                <a:latin typeface="Comic Sans MS"/>
                <a:cs typeface="Comic Sans MS"/>
              </a:rPr>
              <a:t> </a:t>
            </a:r>
            <a:r>
              <a:rPr sz="900" spc="-5" dirty="0">
                <a:latin typeface="Comic Sans MS"/>
                <a:cs typeface="Comic Sans MS"/>
              </a:rPr>
              <a:t>ajustados en 50% ó menos de la corriente mínima vista </a:t>
            </a:r>
            <a:r>
              <a:rPr sz="900"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energizacion</a:t>
            </a:r>
            <a:r>
              <a:rPr sz="900" dirty="0">
                <a:latin typeface="Comic Sans MS"/>
                <a:cs typeface="Comic Sans MS"/>
              </a:rPr>
              <a:t> </a:t>
            </a:r>
            <a:r>
              <a:rPr sz="900" spc="-5" dirty="0">
                <a:latin typeface="Comic Sans MS"/>
                <a:cs typeface="Comic Sans MS"/>
              </a:rPr>
              <a:t>accidental.</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evitar</a:t>
            </a:r>
            <a:r>
              <a:rPr sz="900" dirty="0">
                <a:latin typeface="Comic Sans MS"/>
                <a:cs typeface="Comic Sans MS"/>
              </a:rPr>
              <a:t> </a:t>
            </a:r>
            <a:r>
              <a:rPr sz="900" spc="-5" dirty="0">
                <a:latin typeface="Comic Sans MS"/>
                <a:cs typeface="Comic Sans MS"/>
              </a:rPr>
              <a:t>su </a:t>
            </a:r>
            <a:r>
              <a:rPr sz="900" dirty="0">
                <a:latin typeface="Comic Sans MS"/>
                <a:cs typeface="Comic Sans MS"/>
              </a:rPr>
              <a:t> </a:t>
            </a:r>
            <a:r>
              <a:rPr sz="900" spc="-5" dirty="0">
                <a:latin typeface="Comic Sans MS"/>
                <a:cs typeface="Comic Sans MS"/>
              </a:rPr>
              <a:t>operación en falso cuando la unidad está en servicio, el </a:t>
            </a:r>
            <a:r>
              <a:rPr sz="900" dirty="0">
                <a:latin typeface="Comic Sans MS"/>
                <a:cs typeface="Comic Sans MS"/>
              </a:rPr>
              <a:t> </a:t>
            </a:r>
            <a:r>
              <a:rPr sz="900" spc="-5" dirty="0">
                <a:latin typeface="Comic Sans MS"/>
                <a:cs typeface="Comic Sans MS"/>
              </a:rPr>
              <a:t>esquema está diseñado de tal forma que no es armado a </a:t>
            </a:r>
            <a:r>
              <a:rPr sz="900" dirty="0">
                <a:latin typeface="Comic Sans MS"/>
                <a:cs typeface="Comic Sans MS"/>
              </a:rPr>
              <a:t> </a:t>
            </a:r>
            <a:r>
              <a:rPr sz="900" spc="-5" dirty="0">
                <a:latin typeface="Comic Sans MS"/>
                <a:cs typeface="Comic Sans MS"/>
              </a:rPr>
              <a:t>menos que los relés de sobrecorriente sean reseteados </a:t>
            </a:r>
            <a:r>
              <a:rPr sz="900" dirty="0">
                <a:latin typeface="Comic Sans MS"/>
                <a:cs typeface="Comic Sans MS"/>
              </a:rPr>
              <a:t> </a:t>
            </a:r>
            <a:r>
              <a:rPr sz="900" spc="-5" dirty="0">
                <a:latin typeface="Comic Sans MS"/>
                <a:cs typeface="Comic Sans MS"/>
              </a:rPr>
              <a:t>primero.</a:t>
            </a:r>
            <a:endParaRPr sz="900">
              <a:latin typeface="Comic Sans MS"/>
              <a:cs typeface="Comic Sans MS"/>
            </a:endParaRPr>
          </a:p>
        </p:txBody>
      </p:sp>
      <p:grpSp>
        <p:nvGrpSpPr>
          <p:cNvPr id="31" name="object 31"/>
          <p:cNvGrpSpPr/>
          <p:nvPr/>
        </p:nvGrpSpPr>
        <p:grpSpPr>
          <a:xfrm>
            <a:off x="11051820" y="912724"/>
            <a:ext cx="1213485" cy="1448435"/>
            <a:chOff x="5997219" y="912723"/>
            <a:chExt cx="1213485" cy="1448435"/>
          </a:xfrm>
        </p:grpSpPr>
        <p:sp>
          <p:nvSpPr>
            <p:cNvPr id="32" name="object 32"/>
            <p:cNvSpPr/>
            <p:nvPr/>
          </p:nvSpPr>
          <p:spPr>
            <a:xfrm>
              <a:off x="6063500" y="1579879"/>
              <a:ext cx="773430" cy="11430"/>
            </a:xfrm>
            <a:custGeom>
              <a:avLst/>
              <a:gdLst/>
              <a:ahLst/>
              <a:cxnLst/>
              <a:rect l="l" t="t" r="r" b="b"/>
              <a:pathLst>
                <a:path w="773429" h="11430">
                  <a:moveTo>
                    <a:pt x="773277" y="8890"/>
                  </a:moveTo>
                  <a:lnTo>
                    <a:pt x="770470" y="8890"/>
                  </a:lnTo>
                  <a:lnTo>
                    <a:pt x="770470" y="1270"/>
                  </a:lnTo>
                  <a:lnTo>
                    <a:pt x="768311" y="1270"/>
                  </a:lnTo>
                  <a:lnTo>
                    <a:pt x="768311" y="0"/>
                  </a:lnTo>
                  <a:lnTo>
                    <a:pt x="0" y="0"/>
                  </a:lnTo>
                  <a:lnTo>
                    <a:pt x="0" y="1270"/>
                  </a:lnTo>
                  <a:lnTo>
                    <a:pt x="0" y="8890"/>
                  </a:lnTo>
                  <a:lnTo>
                    <a:pt x="0" y="11430"/>
                  </a:lnTo>
                  <a:lnTo>
                    <a:pt x="773277" y="11430"/>
                  </a:lnTo>
                  <a:lnTo>
                    <a:pt x="773277" y="8890"/>
                  </a:lnTo>
                  <a:close/>
                </a:path>
              </a:pathLst>
            </a:custGeom>
            <a:solidFill>
              <a:srgbClr val="000000"/>
            </a:solidFill>
          </p:spPr>
          <p:txBody>
            <a:bodyPr wrap="square" lIns="0" tIns="0" rIns="0" bIns="0" rtlCol="0"/>
            <a:lstStyle/>
            <a:p>
              <a:endParaRPr/>
            </a:p>
          </p:txBody>
        </p:sp>
        <p:pic>
          <p:nvPicPr>
            <p:cNvPr id="33" name="object 33"/>
            <p:cNvPicPr/>
            <p:nvPr/>
          </p:nvPicPr>
          <p:blipFill>
            <a:blip r:embed="rId14" cstate="print"/>
            <a:stretch>
              <a:fillRect/>
            </a:stretch>
          </p:blipFill>
          <p:spPr>
            <a:xfrm>
              <a:off x="6807085" y="1451368"/>
              <a:ext cx="300177" cy="140182"/>
            </a:xfrm>
            <a:prstGeom prst="rect">
              <a:avLst/>
            </a:prstGeom>
          </p:spPr>
        </p:pic>
        <p:sp>
          <p:nvSpPr>
            <p:cNvPr id="34" name="object 34"/>
            <p:cNvSpPr/>
            <p:nvPr/>
          </p:nvSpPr>
          <p:spPr>
            <a:xfrm>
              <a:off x="5997219" y="1247952"/>
              <a:ext cx="1115060" cy="620395"/>
            </a:xfrm>
            <a:custGeom>
              <a:avLst/>
              <a:gdLst/>
              <a:ahLst/>
              <a:cxnLst/>
              <a:rect l="l" t="t" r="r" b="b"/>
              <a:pathLst>
                <a:path w="1115059" h="620394">
                  <a:moveTo>
                    <a:pt x="108191" y="593496"/>
                  </a:moveTo>
                  <a:lnTo>
                    <a:pt x="78473" y="593496"/>
                  </a:lnTo>
                  <a:lnTo>
                    <a:pt x="76187" y="593496"/>
                  </a:lnTo>
                  <a:lnTo>
                    <a:pt x="48755" y="593496"/>
                  </a:lnTo>
                  <a:lnTo>
                    <a:pt x="41148" y="591210"/>
                  </a:lnTo>
                  <a:lnTo>
                    <a:pt x="36576" y="588162"/>
                  </a:lnTo>
                  <a:lnTo>
                    <a:pt x="32004" y="583590"/>
                  </a:lnTo>
                  <a:lnTo>
                    <a:pt x="26670" y="581304"/>
                  </a:lnTo>
                  <a:lnTo>
                    <a:pt x="24384" y="575970"/>
                  </a:lnTo>
                  <a:lnTo>
                    <a:pt x="19050" y="571398"/>
                  </a:lnTo>
                  <a:lnTo>
                    <a:pt x="16764" y="566064"/>
                  </a:lnTo>
                  <a:lnTo>
                    <a:pt x="14478" y="559206"/>
                  </a:lnTo>
                  <a:lnTo>
                    <a:pt x="14478" y="553872"/>
                  </a:lnTo>
                  <a:lnTo>
                    <a:pt x="12192" y="549300"/>
                  </a:lnTo>
                  <a:lnTo>
                    <a:pt x="12192" y="522643"/>
                  </a:lnTo>
                  <a:lnTo>
                    <a:pt x="14478" y="517309"/>
                  </a:lnTo>
                  <a:lnTo>
                    <a:pt x="14478" y="509689"/>
                  </a:lnTo>
                  <a:lnTo>
                    <a:pt x="19050" y="500545"/>
                  </a:lnTo>
                  <a:lnTo>
                    <a:pt x="24384" y="495211"/>
                  </a:lnTo>
                  <a:lnTo>
                    <a:pt x="26670" y="490639"/>
                  </a:lnTo>
                  <a:lnTo>
                    <a:pt x="32004" y="485305"/>
                  </a:lnTo>
                  <a:lnTo>
                    <a:pt x="41148" y="480733"/>
                  </a:lnTo>
                  <a:lnTo>
                    <a:pt x="48755" y="478447"/>
                  </a:lnTo>
                  <a:lnTo>
                    <a:pt x="54089" y="475399"/>
                  </a:lnTo>
                  <a:lnTo>
                    <a:pt x="63995" y="475399"/>
                  </a:lnTo>
                  <a:lnTo>
                    <a:pt x="70853" y="475399"/>
                  </a:lnTo>
                  <a:lnTo>
                    <a:pt x="78473" y="475399"/>
                  </a:lnTo>
                  <a:lnTo>
                    <a:pt x="78473" y="473646"/>
                  </a:lnTo>
                  <a:lnTo>
                    <a:pt x="80759" y="473113"/>
                  </a:lnTo>
                  <a:lnTo>
                    <a:pt x="78473" y="463219"/>
                  </a:lnTo>
                  <a:lnTo>
                    <a:pt x="70853" y="463219"/>
                  </a:lnTo>
                  <a:lnTo>
                    <a:pt x="60947" y="463219"/>
                  </a:lnTo>
                  <a:lnTo>
                    <a:pt x="56375" y="463219"/>
                  </a:lnTo>
                  <a:lnTo>
                    <a:pt x="48755" y="460933"/>
                  </a:lnTo>
                  <a:lnTo>
                    <a:pt x="44183" y="458647"/>
                  </a:lnTo>
                  <a:lnTo>
                    <a:pt x="36576" y="456361"/>
                  </a:lnTo>
                  <a:lnTo>
                    <a:pt x="32004" y="453313"/>
                  </a:lnTo>
                  <a:lnTo>
                    <a:pt x="28956" y="448741"/>
                  </a:lnTo>
                  <a:lnTo>
                    <a:pt x="24384" y="444169"/>
                  </a:lnTo>
                  <a:lnTo>
                    <a:pt x="22098" y="438835"/>
                  </a:lnTo>
                  <a:lnTo>
                    <a:pt x="16764" y="434263"/>
                  </a:lnTo>
                  <a:lnTo>
                    <a:pt x="14478" y="428929"/>
                  </a:lnTo>
                  <a:lnTo>
                    <a:pt x="14478" y="424357"/>
                  </a:lnTo>
                  <a:lnTo>
                    <a:pt x="12192" y="416737"/>
                  </a:lnTo>
                  <a:lnTo>
                    <a:pt x="12192" y="392353"/>
                  </a:lnTo>
                  <a:lnTo>
                    <a:pt x="14478" y="387794"/>
                  </a:lnTo>
                  <a:lnTo>
                    <a:pt x="14478" y="380174"/>
                  </a:lnTo>
                  <a:lnTo>
                    <a:pt x="16764" y="375602"/>
                  </a:lnTo>
                  <a:lnTo>
                    <a:pt x="22098" y="370268"/>
                  </a:lnTo>
                  <a:lnTo>
                    <a:pt x="24384" y="365696"/>
                  </a:lnTo>
                  <a:lnTo>
                    <a:pt x="28956" y="360362"/>
                  </a:lnTo>
                  <a:lnTo>
                    <a:pt x="32004" y="355790"/>
                  </a:lnTo>
                  <a:lnTo>
                    <a:pt x="36576" y="353504"/>
                  </a:lnTo>
                  <a:lnTo>
                    <a:pt x="44183" y="348170"/>
                  </a:lnTo>
                  <a:lnTo>
                    <a:pt x="48755" y="348170"/>
                  </a:lnTo>
                  <a:lnTo>
                    <a:pt x="56375" y="345884"/>
                  </a:lnTo>
                  <a:lnTo>
                    <a:pt x="60947" y="343598"/>
                  </a:lnTo>
                  <a:lnTo>
                    <a:pt x="63995" y="343598"/>
                  </a:lnTo>
                  <a:lnTo>
                    <a:pt x="70853" y="343598"/>
                  </a:lnTo>
                  <a:lnTo>
                    <a:pt x="78473" y="345884"/>
                  </a:lnTo>
                  <a:lnTo>
                    <a:pt x="79248" y="341718"/>
                  </a:lnTo>
                  <a:lnTo>
                    <a:pt x="83045" y="340550"/>
                  </a:lnTo>
                  <a:lnTo>
                    <a:pt x="80759" y="331406"/>
                  </a:lnTo>
                  <a:lnTo>
                    <a:pt x="56375" y="331406"/>
                  </a:lnTo>
                  <a:lnTo>
                    <a:pt x="48755" y="328358"/>
                  </a:lnTo>
                  <a:lnTo>
                    <a:pt x="44183" y="326072"/>
                  </a:lnTo>
                  <a:lnTo>
                    <a:pt x="38862" y="323786"/>
                  </a:lnTo>
                  <a:lnTo>
                    <a:pt x="34290" y="321500"/>
                  </a:lnTo>
                  <a:lnTo>
                    <a:pt x="28956" y="316166"/>
                  </a:lnTo>
                  <a:lnTo>
                    <a:pt x="24384" y="313880"/>
                  </a:lnTo>
                  <a:lnTo>
                    <a:pt x="22098" y="309321"/>
                  </a:lnTo>
                  <a:lnTo>
                    <a:pt x="19050" y="301701"/>
                  </a:lnTo>
                  <a:lnTo>
                    <a:pt x="16764" y="297129"/>
                  </a:lnTo>
                  <a:lnTo>
                    <a:pt x="14478" y="291795"/>
                  </a:lnTo>
                  <a:lnTo>
                    <a:pt x="14478" y="284175"/>
                  </a:lnTo>
                  <a:lnTo>
                    <a:pt x="12192" y="279603"/>
                  </a:lnTo>
                  <a:lnTo>
                    <a:pt x="12192" y="267411"/>
                  </a:lnTo>
                  <a:lnTo>
                    <a:pt x="14478" y="259791"/>
                  </a:lnTo>
                  <a:lnTo>
                    <a:pt x="14478" y="255219"/>
                  </a:lnTo>
                  <a:lnTo>
                    <a:pt x="16764" y="247599"/>
                  </a:lnTo>
                  <a:lnTo>
                    <a:pt x="19050" y="243027"/>
                  </a:lnTo>
                  <a:lnTo>
                    <a:pt x="22098" y="237693"/>
                  </a:lnTo>
                  <a:lnTo>
                    <a:pt x="24384" y="233133"/>
                  </a:lnTo>
                  <a:lnTo>
                    <a:pt x="28956" y="227799"/>
                  </a:lnTo>
                  <a:lnTo>
                    <a:pt x="34290" y="223227"/>
                  </a:lnTo>
                  <a:lnTo>
                    <a:pt x="38862" y="220941"/>
                  </a:lnTo>
                  <a:lnTo>
                    <a:pt x="44183" y="218655"/>
                  </a:lnTo>
                  <a:lnTo>
                    <a:pt x="48755" y="215607"/>
                  </a:lnTo>
                  <a:lnTo>
                    <a:pt x="56375" y="213321"/>
                  </a:lnTo>
                  <a:lnTo>
                    <a:pt x="78473" y="213321"/>
                  </a:lnTo>
                  <a:lnTo>
                    <a:pt x="78892" y="211035"/>
                  </a:lnTo>
                  <a:lnTo>
                    <a:pt x="83045" y="211035"/>
                  </a:lnTo>
                  <a:lnTo>
                    <a:pt x="80759" y="198843"/>
                  </a:lnTo>
                  <a:lnTo>
                    <a:pt x="70853" y="201129"/>
                  </a:lnTo>
                  <a:lnTo>
                    <a:pt x="63995" y="201129"/>
                  </a:lnTo>
                  <a:lnTo>
                    <a:pt x="56375" y="201129"/>
                  </a:lnTo>
                  <a:lnTo>
                    <a:pt x="51041" y="198843"/>
                  </a:lnTo>
                  <a:lnTo>
                    <a:pt x="44183" y="196557"/>
                  </a:lnTo>
                  <a:lnTo>
                    <a:pt x="38862" y="193509"/>
                  </a:lnTo>
                  <a:lnTo>
                    <a:pt x="34290" y="191223"/>
                  </a:lnTo>
                  <a:lnTo>
                    <a:pt x="28956" y="186651"/>
                  </a:lnTo>
                  <a:lnTo>
                    <a:pt x="24384" y="181317"/>
                  </a:lnTo>
                  <a:lnTo>
                    <a:pt x="22098" y="176745"/>
                  </a:lnTo>
                  <a:lnTo>
                    <a:pt x="19050" y="172173"/>
                  </a:lnTo>
                  <a:lnTo>
                    <a:pt x="16764" y="166839"/>
                  </a:lnTo>
                  <a:lnTo>
                    <a:pt x="14478" y="159232"/>
                  </a:lnTo>
                  <a:lnTo>
                    <a:pt x="14478" y="154660"/>
                  </a:lnTo>
                  <a:lnTo>
                    <a:pt x="12192" y="147040"/>
                  </a:lnTo>
                  <a:lnTo>
                    <a:pt x="12192" y="134848"/>
                  </a:lnTo>
                  <a:lnTo>
                    <a:pt x="14478" y="130276"/>
                  </a:lnTo>
                  <a:lnTo>
                    <a:pt x="14478" y="122656"/>
                  </a:lnTo>
                  <a:lnTo>
                    <a:pt x="16764" y="118084"/>
                  </a:lnTo>
                  <a:lnTo>
                    <a:pt x="22098" y="105892"/>
                  </a:lnTo>
                  <a:lnTo>
                    <a:pt x="26670" y="100558"/>
                  </a:lnTo>
                  <a:lnTo>
                    <a:pt x="28956" y="98272"/>
                  </a:lnTo>
                  <a:lnTo>
                    <a:pt x="34290" y="93700"/>
                  </a:lnTo>
                  <a:lnTo>
                    <a:pt x="38862" y="88366"/>
                  </a:lnTo>
                  <a:lnTo>
                    <a:pt x="44183" y="86080"/>
                  </a:lnTo>
                  <a:lnTo>
                    <a:pt x="48755" y="83794"/>
                  </a:lnTo>
                  <a:lnTo>
                    <a:pt x="56375" y="83794"/>
                  </a:lnTo>
                  <a:lnTo>
                    <a:pt x="63995" y="80759"/>
                  </a:lnTo>
                  <a:lnTo>
                    <a:pt x="70853" y="80759"/>
                  </a:lnTo>
                  <a:lnTo>
                    <a:pt x="78473" y="83794"/>
                  </a:lnTo>
                  <a:lnTo>
                    <a:pt x="80759" y="71615"/>
                  </a:lnTo>
                  <a:lnTo>
                    <a:pt x="54089" y="71615"/>
                  </a:lnTo>
                  <a:lnTo>
                    <a:pt x="38862" y="76187"/>
                  </a:lnTo>
                  <a:lnTo>
                    <a:pt x="34290" y="80759"/>
                  </a:lnTo>
                  <a:lnTo>
                    <a:pt x="26670" y="83794"/>
                  </a:lnTo>
                  <a:lnTo>
                    <a:pt x="22098" y="88366"/>
                  </a:lnTo>
                  <a:lnTo>
                    <a:pt x="16764" y="95986"/>
                  </a:lnTo>
                  <a:lnTo>
                    <a:pt x="12192" y="100558"/>
                  </a:lnTo>
                  <a:lnTo>
                    <a:pt x="9906" y="108178"/>
                  </a:lnTo>
                  <a:lnTo>
                    <a:pt x="6858" y="112750"/>
                  </a:lnTo>
                  <a:lnTo>
                    <a:pt x="2286" y="127990"/>
                  </a:lnTo>
                  <a:lnTo>
                    <a:pt x="2286" y="156946"/>
                  </a:lnTo>
                  <a:lnTo>
                    <a:pt x="4572" y="164553"/>
                  </a:lnTo>
                  <a:lnTo>
                    <a:pt x="6858" y="169125"/>
                  </a:lnTo>
                  <a:lnTo>
                    <a:pt x="9906" y="176745"/>
                  </a:lnTo>
                  <a:lnTo>
                    <a:pt x="12192" y="184365"/>
                  </a:lnTo>
                  <a:lnTo>
                    <a:pt x="16764" y="188937"/>
                  </a:lnTo>
                  <a:lnTo>
                    <a:pt x="22098" y="193509"/>
                  </a:lnTo>
                  <a:lnTo>
                    <a:pt x="26670" y="198843"/>
                  </a:lnTo>
                  <a:lnTo>
                    <a:pt x="34290" y="203415"/>
                  </a:lnTo>
                  <a:lnTo>
                    <a:pt x="38862" y="206463"/>
                  </a:lnTo>
                  <a:lnTo>
                    <a:pt x="32004" y="211035"/>
                  </a:lnTo>
                  <a:lnTo>
                    <a:pt x="26670" y="215607"/>
                  </a:lnTo>
                  <a:lnTo>
                    <a:pt x="22098" y="220941"/>
                  </a:lnTo>
                  <a:lnTo>
                    <a:pt x="16764" y="225513"/>
                  </a:lnTo>
                  <a:lnTo>
                    <a:pt x="12192" y="230847"/>
                  </a:lnTo>
                  <a:lnTo>
                    <a:pt x="9906" y="237693"/>
                  </a:lnTo>
                  <a:lnTo>
                    <a:pt x="6858" y="245313"/>
                  </a:lnTo>
                  <a:lnTo>
                    <a:pt x="4572" y="249885"/>
                  </a:lnTo>
                  <a:lnTo>
                    <a:pt x="2286" y="257505"/>
                  </a:lnTo>
                  <a:lnTo>
                    <a:pt x="2286" y="287223"/>
                  </a:lnTo>
                  <a:lnTo>
                    <a:pt x="6858" y="301701"/>
                  </a:lnTo>
                  <a:lnTo>
                    <a:pt x="9906" y="306273"/>
                  </a:lnTo>
                  <a:lnTo>
                    <a:pt x="12192" y="313880"/>
                  </a:lnTo>
                  <a:lnTo>
                    <a:pt x="16764" y="319214"/>
                  </a:lnTo>
                  <a:lnTo>
                    <a:pt x="22098" y="326072"/>
                  </a:lnTo>
                  <a:lnTo>
                    <a:pt x="26670" y="331406"/>
                  </a:lnTo>
                  <a:lnTo>
                    <a:pt x="32004" y="333692"/>
                  </a:lnTo>
                  <a:lnTo>
                    <a:pt x="38862" y="338264"/>
                  </a:lnTo>
                  <a:lnTo>
                    <a:pt x="32004" y="343598"/>
                  </a:lnTo>
                  <a:lnTo>
                    <a:pt x="26670" y="348170"/>
                  </a:lnTo>
                  <a:lnTo>
                    <a:pt x="19050" y="353504"/>
                  </a:lnTo>
                  <a:lnTo>
                    <a:pt x="14478" y="358076"/>
                  </a:lnTo>
                  <a:lnTo>
                    <a:pt x="12192" y="362648"/>
                  </a:lnTo>
                  <a:lnTo>
                    <a:pt x="6858" y="370268"/>
                  </a:lnTo>
                  <a:lnTo>
                    <a:pt x="4572" y="377888"/>
                  </a:lnTo>
                  <a:lnTo>
                    <a:pt x="2286" y="382460"/>
                  </a:lnTo>
                  <a:lnTo>
                    <a:pt x="2286" y="390080"/>
                  </a:lnTo>
                  <a:lnTo>
                    <a:pt x="0" y="396925"/>
                  </a:lnTo>
                  <a:lnTo>
                    <a:pt x="0" y="412165"/>
                  </a:lnTo>
                  <a:lnTo>
                    <a:pt x="2286" y="419023"/>
                  </a:lnTo>
                  <a:lnTo>
                    <a:pt x="2286" y="426643"/>
                  </a:lnTo>
                  <a:lnTo>
                    <a:pt x="4572" y="434263"/>
                  </a:lnTo>
                  <a:lnTo>
                    <a:pt x="6858" y="438835"/>
                  </a:lnTo>
                  <a:lnTo>
                    <a:pt x="12192" y="446455"/>
                  </a:lnTo>
                  <a:lnTo>
                    <a:pt x="14478" y="451027"/>
                  </a:lnTo>
                  <a:lnTo>
                    <a:pt x="19050" y="456361"/>
                  </a:lnTo>
                  <a:lnTo>
                    <a:pt x="26670" y="460933"/>
                  </a:lnTo>
                  <a:lnTo>
                    <a:pt x="32004" y="466255"/>
                  </a:lnTo>
                  <a:lnTo>
                    <a:pt x="38862" y="470827"/>
                  </a:lnTo>
                  <a:lnTo>
                    <a:pt x="32004" y="473113"/>
                  </a:lnTo>
                  <a:lnTo>
                    <a:pt x="24384" y="478447"/>
                  </a:lnTo>
                  <a:lnTo>
                    <a:pt x="19050" y="483019"/>
                  </a:lnTo>
                  <a:lnTo>
                    <a:pt x="14478" y="487591"/>
                  </a:lnTo>
                  <a:lnTo>
                    <a:pt x="12192" y="495211"/>
                  </a:lnTo>
                  <a:lnTo>
                    <a:pt x="6858" y="500545"/>
                  </a:lnTo>
                  <a:lnTo>
                    <a:pt x="2286" y="515023"/>
                  </a:lnTo>
                  <a:lnTo>
                    <a:pt x="2286" y="522643"/>
                  </a:lnTo>
                  <a:lnTo>
                    <a:pt x="0" y="527215"/>
                  </a:lnTo>
                  <a:lnTo>
                    <a:pt x="0" y="541693"/>
                  </a:lnTo>
                  <a:lnTo>
                    <a:pt x="2286" y="549300"/>
                  </a:lnTo>
                  <a:lnTo>
                    <a:pt x="2286" y="556920"/>
                  </a:lnTo>
                  <a:lnTo>
                    <a:pt x="6858" y="571398"/>
                  </a:lnTo>
                  <a:lnTo>
                    <a:pt x="12192" y="575970"/>
                  </a:lnTo>
                  <a:lnTo>
                    <a:pt x="14478" y="583590"/>
                  </a:lnTo>
                  <a:lnTo>
                    <a:pt x="24384" y="593496"/>
                  </a:lnTo>
                  <a:lnTo>
                    <a:pt x="32004" y="595782"/>
                  </a:lnTo>
                  <a:lnTo>
                    <a:pt x="38862" y="600354"/>
                  </a:lnTo>
                  <a:lnTo>
                    <a:pt x="46469" y="603402"/>
                  </a:lnTo>
                  <a:lnTo>
                    <a:pt x="54089" y="605688"/>
                  </a:lnTo>
                  <a:lnTo>
                    <a:pt x="70853" y="605688"/>
                  </a:lnTo>
                  <a:lnTo>
                    <a:pt x="76187" y="604469"/>
                  </a:lnTo>
                  <a:lnTo>
                    <a:pt x="76187" y="605688"/>
                  </a:lnTo>
                  <a:lnTo>
                    <a:pt x="108191" y="605688"/>
                  </a:lnTo>
                  <a:lnTo>
                    <a:pt x="108191" y="598068"/>
                  </a:lnTo>
                  <a:lnTo>
                    <a:pt x="108191" y="593496"/>
                  </a:lnTo>
                  <a:close/>
                </a:path>
                <a:path w="1115059" h="620394">
                  <a:moveTo>
                    <a:pt x="1114615" y="0"/>
                  </a:moveTo>
                  <a:lnTo>
                    <a:pt x="1102436" y="0"/>
                  </a:lnTo>
                  <a:lnTo>
                    <a:pt x="1102436" y="620153"/>
                  </a:lnTo>
                  <a:lnTo>
                    <a:pt x="1107008" y="620153"/>
                  </a:lnTo>
                  <a:lnTo>
                    <a:pt x="1114615" y="620153"/>
                  </a:lnTo>
                  <a:lnTo>
                    <a:pt x="1114615" y="0"/>
                  </a:lnTo>
                  <a:close/>
                </a:path>
              </a:pathLst>
            </a:custGeom>
            <a:solidFill>
              <a:srgbClr val="000000"/>
            </a:solidFill>
          </p:spPr>
          <p:txBody>
            <a:bodyPr wrap="square" lIns="0" tIns="0" rIns="0" bIns="0" rtlCol="0"/>
            <a:lstStyle/>
            <a:p>
              <a:endParaRPr/>
            </a:p>
          </p:txBody>
        </p:sp>
        <p:pic>
          <p:nvPicPr>
            <p:cNvPr id="35" name="object 35"/>
            <p:cNvPicPr/>
            <p:nvPr/>
          </p:nvPicPr>
          <p:blipFill>
            <a:blip r:embed="rId15" cstate="print"/>
            <a:stretch>
              <a:fillRect/>
            </a:stretch>
          </p:blipFill>
          <p:spPr>
            <a:xfrm>
              <a:off x="7001370" y="912723"/>
              <a:ext cx="208749" cy="343306"/>
            </a:xfrm>
            <a:prstGeom prst="rect">
              <a:avLst/>
            </a:prstGeom>
          </p:spPr>
        </p:pic>
        <p:pic>
          <p:nvPicPr>
            <p:cNvPr id="36" name="object 36"/>
            <p:cNvPicPr/>
            <p:nvPr/>
          </p:nvPicPr>
          <p:blipFill>
            <a:blip r:embed="rId16" cstate="print"/>
            <a:stretch>
              <a:fillRect/>
            </a:stretch>
          </p:blipFill>
          <p:spPr>
            <a:xfrm>
              <a:off x="6999084" y="1861261"/>
              <a:ext cx="208749" cy="347408"/>
            </a:xfrm>
            <a:prstGeom prst="rect">
              <a:avLst/>
            </a:prstGeom>
          </p:spPr>
        </p:pic>
        <p:sp>
          <p:nvSpPr>
            <p:cNvPr id="37" name="object 37"/>
            <p:cNvSpPr/>
            <p:nvPr/>
          </p:nvSpPr>
          <p:spPr>
            <a:xfrm>
              <a:off x="7082129" y="1557273"/>
              <a:ext cx="44450" cy="46990"/>
            </a:xfrm>
            <a:custGeom>
              <a:avLst/>
              <a:gdLst/>
              <a:ahLst/>
              <a:cxnLst/>
              <a:rect l="l" t="t" r="r" b="b"/>
              <a:pathLst>
                <a:path w="44450" h="46990">
                  <a:moveTo>
                    <a:pt x="44183" y="16751"/>
                  </a:moveTo>
                  <a:lnTo>
                    <a:pt x="41897" y="14465"/>
                  </a:lnTo>
                  <a:lnTo>
                    <a:pt x="41897" y="12179"/>
                  </a:lnTo>
                  <a:lnTo>
                    <a:pt x="39611" y="9893"/>
                  </a:lnTo>
                  <a:lnTo>
                    <a:pt x="39611" y="6845"/>
                  </a:lnTo>
                  <a:lnTo>
                    <a:pt x="37325" y="6845"/>
                  </a:lnTo>
                  <a:lnTo>
                    <a:pt x="37325" y="4559"/>
                  </a:lnTo>
                  <a:lnTo>
                    <a:pt x="35039" y="4559"/>
                  </a:lnTo>
                  <a:lnTo>
                    <a:pt x="31991" y="2273"/>
                  </a:lnTo>
                  <a:lnTo>
                    <a:pt x="27419" y="2273"/>
                  </a:lnTo>
                  <a:lnTo>
                    <a:pt x="27419" y="0"/>
                  </a:lnTo>
                  <a:lnTo>
                    <a:pt x="22098" y="0"/>
                  </a:lnTo>
                  <a:lnTo>
                    <a:pt x="17526" y="0"/>
                  </a:lnTo>
                  <a:lnTo>
                    <a:pt x="15240" y="2273"/>
                  </a:lnTo>
                  <a:lnTo>
                    <a:pt x="9906" y="2273"/>
                  </a:lnTo>
                  <a:lnTo>
                    <a:pt x="9906" y="4559"/>
                  </a:lnTo>
                  <a:lnTo>
                    <a:pt x="7620" y="4559"/>
                  </a:lnTo>
                  <a:lnTo>
                    <a:pt x="7620" y="6845"/>
                  </a:lnTo>
                  <a:lnTo>
                    <a:pt x="5334" y="6845"/>
                  </a:lnTo>
                  <a:lnTo>
                    <a:pt x="5334" y="9893"/>
                  </a:lnTo>
                  <a:lnTo>
                    <a:pt x="3048" y="9893"/>
                  </a:lnTo>
                  <a:lnTo>
                    <a:pt x="3048" y="12179"/>
                  </a:lnTo>
                  <a:lnTo>
                    <a:pt x="0" y="14465"/>
                  </a:lnTo>
                  <a:lnTo>
                    <a:pt x="0" y="24371"/>
                  </a:lnTo>
                  <a:lnTo>
                    <a:pt x="0" y="34277"/>
                  </a:lnTo>
                  <a:lnTo>
                    <a:pt x="3048" y="34277"/>
                  </a:lnTo>
                  <a:lnTo>
                    <a:pt x="3048" y="36563"/>
                  </a:lnTo>
                  <a:lnTo>
                    <a:pt x="5334" y="36563"/>
                  </a:lnTo>
                  <a:lnTo>
                    <a:pt x="5334" y="38849"/>
                  </a:lnTo>
                  <a:lnTo>
                    <a:pt x="7620" y="38849"/>
                  </a:lnTo>
                  <a:lnTo>
                    <a:pt x="7620" y="41135"/>
                  </a:lnTo>
                  <a:lnTo>
                    <a:pt x="9906" y="41135"/>
                  </a:lnTo>
                  <a:lnTo>
                    <a:pt x="9906" y="44183"/>
                  </a:lnTo>
                  <a:lnTo>
                    <a:pt x="15240" y="44183"/>
                  </a:lnTo>
                  <a:lnTo>
                    <a:pt x="17526" y="46469"/>
                  </a:lnTo>
                  <a:lnTo>
                    <a:pt x="22098" y="46469"/>
                  </a:lnTo>
                  <a:lnTo>
                    <a:pt x="27419" y="46469"/>
                  </a:lnTo>
                  <a:lnTo>
                    <a:pt x="27419" y="44183"/>
                  </a:lnTo>
                  <a:lnTo>
                    <a:pt x="31991" y="44183"/>
                  </a:lnTo>
                  <a:lnTo>
                    <a:pt x="35039" y="41135"/>
                  </a:lnTo>
                  <a:lnTo>
                    <a:pt x="37325" y="41135"/>
                  </a:lnTo>
                  <a:lnTo>
                    <a:pt x="37325" y="38849"/>
                  </a:lnTo>
                  <a:lnTo>
                    <a:pt x="39611" y="38849"/>
                  </a:lnTo>
                  <a:lnTo>
                    <a:pt x="39611" y="36563"/>
                  </a:lnTo>
                  <a:lnTo>
                    <a:pt x="41897" y="34277"/>
                  </a:lnTo>
                  <a:lnTo>
                    <a:pt x="41897" y="31229"/>
                  </a:lnTo>
                  <a:lnTo>
                    <a:pt x="44183" y="28943"/>
                  </a:lnTo>
                  <a:lnTo>
                    <a:pt x="44183" y="24371"/>
                  </a:lnTo>
                  <a:lnTo>
                    <a:pt x="44183" y="16751"/>
                  </a:lnTo>
                  <a:close/>
                </a:path>
              </a:pathLst>
            </a:custGeom>
            <a:solidFill>
              <a:srgbClr val="000000"/>
            </a:solidFill>
          </p:spPr>
          <p:txBody>
            <a:bodyPr wrap="square" lIns="0" tIns="0" rIns="0" bIns="0" rtlCol="0"/>
            <a:lstStyle/>
            <a:p>
              <a:endParaRPr/>
            </a:p>
          </p:txBody>
        </p:sp>
        <p:pic>
          <p:nvPicPr>
            <p:cNvPr id="38" name="object 38"/>
            <p:cNvPicPr/>
            <p:nvPr/>
          </p:nvPicPr>
          <p:blipFill>
            <a:blip r:embed="rId17" cstate="print"/>
            <a:stretch>
              <a:fillRect/>
            </a:stretch>
          </p:blipFill>
          <p:spPr>
            <a:xfrm>
              <a:off x="6355295" y="1517649"/>
              <a:ext cx="216369" cy="66281"/>
            </a:xfrm>
            <a:prstGeom prst="rect">
              <a:avLst/>
            </a:prstGeom>
          </p:spPr>
        </p:pic>
        <p:sp>
          <p:nvSpPr>
            <p:cNvPr id="39" name="object 39"/>
            <p:cNvSpPr/>
            <p:nvPr/>
          </p:nvSpPr>
          <p:spPr>
            <a:xfrm>
              <a:off x="6414731" y="1319567"/>
              <a:ext cx="466725" cy="1042035"/>
            </a:xfrm>
            <a:custGeom>
              <a:avLst/>
              <a:gdLst/>
              <a:ahLst/>
              <a:cxnLst/>
              <a:rect l="l" t="t" r="r" b="b"/>
              <a:pathLst>
                <a:path w="466725" h="1042035">
                  <a:moveTo>
                    <a:pt x="144754" y="901293"/>
                  </a:moveTo>
                  <a:lnTo>
                    <a:pt x="142468" y="901293"/>
                  </a:lnTo>
                  <a:lnTo>
                    <a:pt x="142468" y="896721"/>
                  </a:lnTo>
                  <a:lnTo>
                    <a:pt x="139420" y="896721"/>
                  </a:lnTo>
                  <a:lnTo>
                    <a:pt x="139420" y="894435"/>
                  </a:lnTo>
                  <a:lnTo>
                    <a:pt x="137134" y="894435"/>
                  </a:lnTo>
                  <a:lnTo>
                    <a:pt x="134848" y="892149"/>
                  </a:lnTo>
                  <a:lnTo>
                    <a:pt x="130276" y="892149"/>
                  </a:lnTo>
                  <a:lnTo>
                    <a:pt x="130276" y="889101"/>
                  </a:lnTo>
                  <a:lnTo>
                    <a:pt x="124929" y="889101"/>
                  </a:lnTo>
                  <a:lnTo>
                    <a:pt x="122656" y="892149"/>
                  </a:lnTo>
                  <a:lnTo>
                    <a:pt x="117322" y="892149"/>
                  </a:lnTo>
                  <a:lnTo>
                    <a:pt x="117322" y="894435"/>
                  </a:lnTo>
                  <a:lnTo>
                    <a:pt x="115036" y="894435"/>
                  </a:lnTo>
                  <a:lnTo>
                    <a:pt x="117322" y="876909"/>
                  </a:lnTo>
                  <a:lnTo>
                    <a:pt x="142468" y="876909"/>
                  </a:lnTo>
                  <a:lnTo>
                    <a:pt x="142468" y="872337"/>
                  </a:lnTo>
                  <a:lnTo>
                    <a:pt x="112750" y="872337"/>
                  </a:lnTo>
                  <a:lnTo>
                    <a:pt x="108178" y="901293"/>
                  </a:lnTo>
                  <a:lnTo>
                    <a:pt x="115036" y="901293"/>
                  </a:lnTo>
                  <a:lnTo>
                    <a:pt x="115036" y="899007"/>
                  </a:lnTo>
                  <a:lnTo>
                    <a:pt x="117322" y="899007"/>
                  </a:lnTo>
                  <a:lnTo>
                    <a:pt x="120370" y="896721"/>
                  </a:lnTo>
                  <a:lnTo>
                    <a:pt x="130276" y="896721"/>
                  </a:lnTo>
                  <a:lnTo>
                    <a:pt x="130276" y="899007"/>
                  </a:lnTo>
                  <a:lnTo>
                    <a:pt x="134848" y="899007"/>
                  </a:lnTo>
                  <a:lnTo>
                    <a:pt x="134848" y="904341"/>
                  </a:lnTo>
                  <a:lnTo>
                    <a:pt x="137134" y="904341"/>
                  </a:lnTo>
                  <a:lnTo>
                    <a:pt x="137134" y="916533"/>
                  </a:lnTo>
                  <a:lnTo>
                    <a:pt x="134848" y="916533"/>
                  </a:lnTo>
                  <a:lnTo>
                    <a:pt x="134848" y="921105"/>
                  </a:lnTo>
                  <a:lnTo>
                    <a:pt x="130276" y="921105"/>
                  </a:lnTo>
                  <a:lnTo>
                    <a:pt x="130276" y="923391"/>
                  </a:lnTo>
                  <a:lnTo>
                    <a:pt x="117322" y="923391"/>
                  </a:lnTo>
                  <a:lnTo>
                    <a:pt x="117322" y="921105"/>
                  </a:lnTo>
                  <a:lnTo>
                    <a:pt x="115036" y="921105"/>
                  </a:lnTo>
                  <a:lnTo>
                    <a:pt x="115036" y="916533"/>
                  </a:lnTo>
                  <a:lnTo>
                    <a:pt x="112750" y="916533"/>
                  </a:lnTo>
                  <a:lnTo>
                    <a:pt x="112750" y="914247"/>
                  </a:lnTo>
                  <a:lnTo>
                    <a:pt x="105130" y="914247"/>
                  </a:lnTo>
                  <a:lnTo>
                    <a:pt x="105130" y="916533"/>
                  </a:lnTo>
                  <a:lnTo>
                    <a:pt x="108178" y="918819"/>
                  </a:lnTo>
                  <a:lnTo>
                    <a:pt x="108178" y="923391"/>
                  </a:lnTo>
                  <a:lnTo>
                    <a:pt x="110451" y="923391"/>
                  </a:lnTo>
                  <a:lnTo>
                    <a:pt x="110451" y="926439"/>
                  </a:lnTo>
                  <a:lnTo>
                    <a:pt x="112750" y="926439"/>
                  </a:lnTo>
                  <a:lnTo>
                    <a:pt x="115036" y="928712"/>
                  </a:lnTo>
                  <a:lnTo>
                    <a:pt x="120370" y="928712"/>
                  </a:lnTo>
                  <a:lnTo>
                    <a:pt x="120370" y="930998"/>
                  </a:lnTo>
                  <a:lnTo>
                    <a:pt x="130276" y="930998"/>
                  </a:lnTo>
                  <a:lnTo>
                    <a:pt x="130276" y="928712"/>
                  </a:lnTo>
                  <a:lnTo>
                    <a:pt x="134848" y="928712"/>
                  </a:lnTo>
                  <a:lnTo>
                    <a:pt x="134848" y="926439"/>
                  </a:lnTo>
                  <a:lnTo>
                    <a:pt x="137134" y="926439"/>
                  </a:lnTo>
                  <a:lnTo>
                    <a:pt x="139420" y="923391"/>
                  </a:lnTo>
                  <a:lnTo>
                    <a:pt x="139420" y="921105"/>
                  </a:lnTo>
                  <a:lnTo>
                    <a:pt x="142468" y="921105"/>
                  </a:lnTo>
                  <a:lnTo>
                    <a:pt x="142468" y="916533"/>
                  </a:lnTo>
                  <a:lnTo>
                    <a:pt x="144754" y="916533"/>
                  </a:lnTo>
                  <a:lnTo>
                    <a:pt x="144754" y="901293"/>
                  </a:lnTo>
                  <a:close/>
                </a:path>
                <a:path w="466725" h="1042035">
                  <a:moveTo>
                    <a:pt x="188937" y="884529"/>
                  </a:moveTo>
                  <a:lnTo>
                    <a:pt x="186651" y="884529"/>
                  </a:lnTo>
                  <a:lnTo>
                    <a:pt x="186651" y="879195"/>
                  </a:lnTo>
                  <a:lnTo>
                    <a:pt x="183603" y="879195"/>
                  </a:lnTo>
                  <a:lnTo>
                    <a:pt x="183603" y="876909"/>
                  </a:lnTo>
                  <a:lnTo>
                    <a:pt x="183603" y="874623"/>
                  </a:lnTo>
                  <a:lnTo>
                    <a:pt x="181317" y="874623"/>
                  </a:lnTo>
                  <a:lnTo>
                    <a:pt x="181317" y="884529"/>
                  </a:lnTo>
                  <a:lnTo>
                    <a:pt x="181317" y="916533"/>
                  </a:lnTo>
                  <a:lnTo>
                    <a:pt x="179019" y="916533"/>
                  </a:lnTo>
                  <a:lnTo>
                    <a:pt x="179019" y="921105"/>
                  </a:lnTo>
                  <a:lnTo>
                    <a:pt x="176745" y="921105"/>
                  </a:lnTo>
                  <a:lnTo>
                    <a:pt x="176745" y="923391"/>
                  </a:lnTo>
                  <a:lnTo>
                    <a:pt x="164553" y="923391"/>
                  </a:lnTo>
                  <a:lnTo>
                    <a:pt x="164553" y="921105"/>
                  </a:lnTo>
                  <a:lnTo>
                    <a:pt x="161493" y="921105"/>
                  </a:lnTo>
                  <a:lnTo>
                    <a:pt x="161493" y="916533"/>
                  </a:lnTo>
                  <a:lnTo>
                    <a:pt x="159219" y="916533"/>
                  </a:lnTo>
                  <a:lnTo>
                    <a:pt x="159219" y="884529"/>
                  </a:lnTo>
                  <a:lnTo>
                    <a:pt x="161493" y="884529"/>
                  </a:lnTo>
                  <a:lnTo>
                    <a:pt x="161493" y="879195"/>
                  </a:lnTo>
                  <a:lnTo>
                    <a:pt x="164553" y="879195"/>
                  </a:lnTo>
                  <a:lnTo>
                    <a:pt x="164553" y="876909"/>
                  </a:lnTo>
                  <a:lnTo>
                    <a:pt x="176745" y="876909"/>
                  </a:lnTo>
                  <a:lnTo>
                    <a:pt x="176745" y="879195"/>
                  </a:lnTo>
                  <a:lnTo>
                    <a:pt x="179019" y="879195"/>
                  </a:lnTo>
                  <a:lnTo>
                    <a:pt x="179019" y="884529"/>
                  </a:lnTo>
                  <a:lnTo>
                    <a:pt x="181317" y="884529"/>
                  </a:lnTo>
                  <a:lnTo>
                    <a:pt x="181317" y="874623"/>
                  </a:lnTo>
                  <a:lnTo>
                    <a:pt x="181317" y="872337"/>
                  </a:lnTo>
                  <a:lnTo>
                    <a:pt x="176745" y="872337"/>
                  </a:lnTo>
                  <a:lnTo>
                    <a:pt x="174447" y="870051"/>
                  </a:lnTo>
                  <a:lnTo>
                    <a:pt x="166839" y="870051"/>
                  </a:lnTo>
                  <a:lnTo>
                    <a:pt x="166839" y="872337"/>
                  </a:lnTo>
                  <a:lnTo>
                    <a:pt x="161493" y="872337"/>
                  </a:lnTo>
                  <a:lnTo>
                    <a:pt x="159219" y="874623"/>
                  </a:lnTo>
                  <a:lnTo>
                    <a:pt x="156921" y="874623"/>
                  </a:lnTo>
                  <a:lnTo>
                    <a:pt x="156921" y="879195"/>
                  </a:lnTo>
                  <a:lnTo>
                    <a:pt x="154660" y="879195"/>
                  </a:lnTo>
                  <a:lnTo>
                    <a:pt x="154660" y="884529"/>
                  </a:lnTo>
                  <a:lnTo>
                    <a:pt x="152374" y="884529"/>
                  </a:lnTo>
                  <a:lnTo>
                    <a:pt x="152374" y="916533"/>
                  </a:lnTo>
                  <a:lnTo>
                    <a:pt x="154660" y="916533"/>
                  </a:lnTo>
                  <a:lnTo>
                    <a:pt x="154660" y="921105"/>
                  </a:lnTo>
                  <a:lnTo>
                    <a:pt x="156921" y="921105"/>
                  </a:lnTo>
                  <a:lnTo>
                    <a:pt x="156921" y="926439"/>
                  </a:lnTo>
                  <a:lnTo>
                    <a:pt x="159219" y="926439"/>
                  </a:lnTo>
                  <a:lnTo>
                    <a:pt x="161493" y="928712"/>
                  </a:lnTo>
                  <a:lnTo>
                    <a:pt x="166839" y="928712"/>
                  </a:lnTo>
                  <a:lnTo>
                    <a:pt x="166839" y="930998"/>
                  </a:lnTo>
                  <a:lnTo>
                    <a:pt x="174447" y="930998"/>
                  </a:lnTo>
                  <a:lnTo>
                    <a:pt x="174447" y="928712"/>
                  </a:lnTo>
                  <a:lnTo>
                    <a:pt x="179019" y="928712"/>
                  </a:lnTo>
                  <a:lnTo>
                    <a:pt x="181317" y="926439"/>
                  </a:lnTo>
                  <a:lnTo>
                    <a:pt x="183603" y="926439"/>
                  </a:lnTo>
                  <a:lnTo>
                    <a:pt x="183603" y="923391"/>
                  </a:lnTo>
                  <a:lnTo>
                    <a:pt x="183603" y="921105"/>
                  </a:lnTo>
                  <a:lnTo>
                    <a:pt x="186651" y="921105"/>
                  </a:lnTo>
                  <a:lnTo>
                    <a:pt x="186651" y="916533"/>
                  </a:lnTo>
                  <a:lnTo>
                    <a:pt x="188937" y="916533"/>
                  </a:lnTo>
                  <a:lnTo>
                    <a:pt x="188937" y="884529"/>
                  </a:lnTo>
                  <a:close/>
                </a:path>
                <a:path w="466725" h="1042035">
                  <a:moveTo>
                    <a:pt x="294081" y="879195"/>
                  </a:moveTo>
                  <a:lnTo>
                    <a:pt x="291795" y="872337"/>
                  </a:lnTo>
                  <a:lnTo>
                    <a:pt x="291795" y="864717"/>
                  </a:lnTo>
                  <a:lnTo>
                    <a:pt x="287223" y="850252"/>
                  </a:lnTo>
                  <a:lnTo>
                    <a:pt x="281889" y="838060"/>
                  </a:lnTo>
                  <a:lnTo>
                    <a:pt x="281889" y="874623"/>
                  </a:lnTo>
                  <a:lnTo>
                    <a:pt x="281889" y="894435"/>
                  </a:lnTo>
                  <a:lnTo>
                    <a:pt x="281889" y="914247"/>
                  </a:lnTo>
                  <a:lnTo>
                    <a:pt x="279603" y="921105"/>
                  </a:lnTo>
                  <a:lnTo>
                    <a:pt x="279603" y="928712"/>
                  </a:lnTo>
                  <a:lnTo>
                    <a:pt x="277317" y="933284"/>
                  </a:lnTo>
                  <a:lnTo>
                    <a:pt x="275031" y="940904"/>
                  </a:lnTo>
                  <a:lnTo>
                    <a:pt x="271983" y="948524"/>
                  </a:lnTo>
                  <a:lnTo>
                    <a:pt x="267411" y="957668"/>
                  </a:lnTo>
                  <a:lnTo>
                    <a:pt x="259791" y="970622"/>
                  </a:lnTo>
                  <a:lnTo>
                    <a:pt x="255219" y="975194"/>
                  </a:lnTo>
                  <a:lnTo>
                    <a:pt x="252933" y="979766"/>
                  </a:lnTo>
                  <a:lnTo>
                    <a:pt x="233121" y="999578"/>
                  </a:lnTo>
                  <a:lnTo>
                    <a:pt x="227799" y="1001852"/>
                  </a:lnTo>
                  <a:lnTo>
                    <a:pt x="223227" y="1007186"/>
                  </a:lnTo>
                  <a:lnTo>
                    <a:pt x="218643" y="1009472"/>
                  </a:lnTo>
                  <a:lnTo>
                    <a:pt x="205701" y="1017092"/>
                  </a:lnTo>
                  <a:lnTo>
                    <a:pt x="201117" y="1019378"/>
                  </a:lnTo>
                  <a:lnTo>
                    <a:pt x="193497" y="1021664"/>
                  </a:lnTo>
                  <a:lnTo>
                    <a:pt x="188937" y="1023950"/>
                  </a:lnTo>
                  <a:lnTo>
                    <a:pt x="181317" y="1026236"/>
                  </a:lnTo>
                  <a:lnTo>
                    <a:pt x="174447" y="1026236"/>
                  </a:lnTo>
                  <a:lnTo>
                    <a:pt x="169125" y="1029284"/>
                  </a:lnTo>
                  <a:lnTo>
                    <a:pt x="147027" y="1029284"/>
                  </a:lnTo>
                  <a:lnTo>
                    <a:pt x="127228" y="1029284"/>
                  </a:lnTo>
                  <a:lnTo>
                    <a:pt x="120370" y="1026236"/>
                  </a:lnTo>
                  <a:lnTo>
                    <a:pt x="112750" y="1026236"/>
                  </a:lnTo>
                  <a:lnTo>
                    <a:pt x="108178" y="1023950"/>
                  </a:lnTo>
                  <a:lnTo>
                    <a:pt x="100558" y="1021664"/>
                  </a:lnTo>
                  <a:lnTo>
                    <a:pt x="95224" y="1019378"/>
                  </a:lnTo>
                  <a:lnTo>
                    <a:pt x="88353" y="1017092"/>
                  </a:lnTo>
                  <a:lnTo>
                    <a:pt x="83032" y="1014044"/>
                  </a:lnTo>
                  <a:lnTo>
                    <a:pt x="78473" y="1009472"/>
                  </a:lnTo>
                  <a:lnTo>
                    <a:pt x="70853" y="1007186"/>
                  </a:lnTo>
                  <a:lnTo>
                    <a:pt x="66281" y="1001852"/>
                  </a:lnTo>
                  <a:lnTo>
                    <a:pt x="60947" y="999578"/>
                  </a:lnTo>
                  <a:lnTo>
                    <a:pt x="46469" y="985100"/>
                  </a:lnTo>
                  <a:lnTo>
                    <a:pt x="44183" y="979766"/>
                  </a:lnTo>
                  <a:lnTo>
                    <a:pt x="38849" y="975194"/>
                  </a:lnTo>
                  <a:lnTo>
                    <a:pt x="34277" y="970622"/>
                  </a:lnTo>
                  <a:lnTo>
                    <a:pt x="28943" y="957668"/>
                  </a:lnTo>
                  <a:lnTo>
                    <a:pt x="24371" y="953096"/>
                  </a:lnTo>
                  <a:lnTo>
                    <a:pt x="22085" y="948524"/>
                  </a:lnTo>
                  <a:lnTo>
                    <a:pt x="19037" y="940904"/>
                  </a:lnTo>
                  <a:lnTo>
                    <a:pt x="16751" y="933284"/>
                  </a:lnTo>
                  <a:lnTo>
                    <a:pt x="16751" y="928712"/>
                  </a:lnTo>
                  <a:lnTo>
                    <a:pt x="14465" y="921105"/>
                  </a:lnTo>
                  <a:lnTo>
                    <a:pt x="14465" y="914247"/>
                  </a:lnTo>
                  <a:lnTo>
                    <a:pt x="12179" y="908913"/>
                  </a:lnTo>
                  <a:lnTo>
                    <a:pt x="12179" y="894435"/>
                  </a:lnTo>
                  <a:lnTo>
                    <a:pt x="12179" y="879195"/>
                  </a:lnTo>
                  <a:lnTo>
                    <a:pt x="14465" y="874623"/>
                  </a:lnTo>
                  <a:lnTo>
                    <a:pt x="14465" y="867003"/>
                  </a:lnTo>
                  <a:lnTo>
                    <a:pt x="16751" y="860145"/>
                  </a:lnTo>
                  <a:lnTo>
                    <a:pt x="16751" y="854811"/>
                  </a:lnTo>
                  <a:lnTo>
                    <a:pt x="19037" y="847966"/>
                  </a:lnTo>
                  <a:lnTo>
                    <a:pt x="22085" y="842632"/>
                  </a:lnTo>
                  <a:lnTo>
                    <a:pt x="24371" y="835774"/>
                  </a:lnTo>
                  <a:lnTo>
                    <a:pt x="28943" y="830440"/>
                  </a:lnTo>
                  <a:lnTo>
                    <a:pt x="31991" y="822820"/>
                  </a:lnTo>
                  <a:lnTo>
                    <a:pt x="34277" y="818248"/>
                  </a:lnTo>
                  <a:lnTo>
                    <a:pt x="44183" y="808342"/>
                  </a:lnTo>
                  <a:lnTo>
                    <a:pt x="46469" y="803770"/>
                  </a:lnTo>
                  <a:lnTo>
                    <a:pt x="51041" y="798436"/>
                  </a:lnTo>
                  <a:lnTo>
                    <a:pt x="56375" y="793864"/>
                  </a:lnTo>
                  <a:lnTo>
                    <a:pt x="60947" y="788530"/>
                  </a:lnTo>
                  <a:lnTo>
                    <a:pt x="66281" y="786244"/>
                  </a:lnTo>
                  <a:lnTo>
                    <a:pt x="70853" y="781672"/>
                  </a:lnTo>
                  <a:lnTo>
                    <a:pt x="78473" y="779386"/>
                  </a:lnTo>
                  <a:lnTo>
                    <a:pt x="83032" y="774052"/>
                  </a:lnTo>
                  <a:lnTo>
                    <a:pt x="88353" y="771779"/>
                  </a:lnTo>
                  <a:lnTo>
                    <a:pt x="95224" y="769493"/>
                  </a:lnTo>
                  <a:lnTo>
                    <a:pt x="108178" y="764159"/>
                  </a:lnTo>
                  <a:lnTo>
                    <a:pt x="112750" y="764159"/>
                  </a:lnTo>
                  <a:lnTo>
                    <a:pt x="127228" y="759587"/>
                  </a:lnTo>
                  <a:lnTo>
                    <a:pt x="144754" y="759587"/>
                  </a:lnTo>
                  <a:lnTo>
                    <a:pt x="147027" y="759587"/>
                  </a:lnTo>
                  <a:lnTo>
                    <a:pt x="149326" y="759587"/>
                  </a:lnTo>
                  <a:lnTo>
                    <a:pt x="154660" y="759587"/>
                  </a:lnTo>
                  <a:lnTo>
                    <a:pt x="169125" y="759587"/>
                  </a:lnTo>
                  <a:lnTo>
                    <a:pt x="174447" y="761873"/>
                  </a:lnTo>
                  <a:lnTo>
                    <a:pt x="181317" y="764159"/>
                  </a:lnTo>
                  <a:lnTo>
                    <a:pt x="188937" y="764159"/>
                  </a:lnTo>
                  <a:lnTo>
                    <a:pt x="193497" y="767207"/>
                  </a:lnTo>
                  <a:lnTo>
                    <a:pt x="201117" y="769493"/>
                  </a:lnTo>
                  <a:lnTo>
                    <a:pt x="205701" y="771779"/>
                  </a:lnTo>
                  <a:lnTo>
                    <a:pt x="211035" y="774052"/>
                  </a:lnTo>
                  <a:lnTo>
                    <a:pt x="218643" y="779386"/>
                  </a:lnTo>
                  <a:lnTo>
                    <a:pt x="223227" y="781672"/>
                  </a:lnTo>
                  <a:lnTo>
                    <a:pt x="227799" y="786244"/>
                  </a:lnTo>
                  <a:lnTo>
                    <a:pt x="233121" y="788530"/>
                  </a:lnTo>
                  <a:lnTo>
                    <a:pt x="237693" y="793864"/>
                  </a:lnTo>
                  <a:lnTo>
                    <a:pt x="243014" y="798436"/>
                  </a:lnTo>
                  <a:lnTo>
                    <a:pt x="247599" y="803770"/>
                  </a:lnTo>
                  <a:lnTo>
                    <a:pt x="252933" y="808342"/>
                  </a:lnTo>
                  <a:lnTo>
                    <a:pt x="255219" y="813676"/>
                  </a:lnTo>
                  <a:lnTo>
                    <a:pt x="271983" y="842632"/>
                  </a:lnTo>
                  <a:lnTo>
                    <a:pt x="275031" y="847966"/>
                  </a:lnTo>
                  <a:lnTo>
                    <a:pt x="277317" y="854811"/>
                  </a:lnTo>
                  <a:lnTo>
                    <a:pt x="279603" y="860145"/>
                  </a:lnTo>
                  <a:lnTo>
                    <a:pt x="279603" y="867003"/>
                  </a:lnTo>
                  <a:lnTo>
                    <a:pt x="281889" y="874623"/>
                  </a:lnTo>
                  <a:lnTo>
                    <a:pt x="281889" y="838060"/>
                  </a:lnTo>
                  <a:lnTo>
                    <a:pt x="279603" y="830440"/>
                  </a:lnTo>
                  <a:lnTo>
                    <a:pt x="277317" y="825868"/>
                  </a:lnTo>
                  <a:lnTo>
                    <a:pt x="271983" y="818248"/>
                  </a:lnTo>
                  <a:lnTo>
                    <a:pt x="269697" y="813676"/>
                  </a:lnTo>
                  <a:lnTo>
                    <a:pt x="265125" y="806056"/>
                  </a:lnTo>
                  <a:lnTo>
                    <a:pt x="259791" y="801484"/>
                  </a:lnTo>
                  <a:lnTo>
                    <a:pt x="255219" y="796150"/>
                  </a:lnTo>
                  <a:lnTo>
                    <a:pt x="249885" y="791578"/>
                  </a:lnTo>
                  <a:lnTo>
                    <a:pt x="245313" y="786244"/>
                  </a:lnTo>
                  <a:lnTo>
                    <a:pt x="235407" y="776338"/>
                  </a:lnTo>
                  <a:lnTo>
                    <a:pt x="230847" y="774052"/>
                  </a:lnTo>
                  <a:lnTo>
                    <a:pt x="223227" y="769493"/>
                  </a:lnTo>
                  <a:lnTo>
                    <a:pt x="218643" y="767207"/>
                  </a:lnTo>
                  <a:lnTo>
                    <a:pt x="211035" y="761873"/>
                  </a:lnTo>
                  <a:lnTo>
                    <a:pt x="203415" y="759587"/>
                  </a:lnTo>
                  <a:lnTo>
                    <a:pt x="198843" y="757301"/>
                  </a:lnTo>
                  <a:lnTo>
                    <a:pt x="191223" y="754253"/>
                  </a:lnTo>
                  <a:lnTo>
                    <a:pt x="176745" y="749681"/>
                  </a:lnTo>
                  <a:lnTo>
                    <a:pt x="161493" y="749681"/>
                  </a:lnTo>
                  <a:lnTo>
                    <a:pt x="154660" y="747395"/>
                  </a:lnTo>
                  <a:lnTo>
                    <a:pt x="154660" y="262077"/>
                  </a:lnTo>
                  <a:lnTo>
                    <a:pt x="144754" y="262077"/>
                  </a:lnTo>
                  <a:lnTo>
                    <a:pt x="144754" y="747395"/>
                  </a:lnTo>
                  <a:lnTo>
                    <a:pt x="139420" y="747395"/>
                  </a:lnTo>
                  <a:lnTo>
                    <a:pt x="132549" y="749681"/>
                  </a:lnTo>
                  <a:lnTo>
                    <a:pt x="117322" y="749681"/>
                  </a:lnTo>
                  <a:lnTo>
                    <a:pt x="102844" y="754253"/>
                  </a:lnTo>
                  <a:lnTo>
                    <a:pt x="98272" y="757301"/>
                  </a:lnTo>
                  <a:lnTo>
                    <a:pt x="83032" y="761873"/>
                  </a:lnTo>
                  <a:lnTo>
                    <a:pt x="78473" y="767207"/>
                  </a:lnTo>
                  <a:lnTo>
                    <a:pt x="70853" y="769493"/>
                  </a:lnTo>
                  <a:lnTo>
                    <a:pt x="66281" y="774052"/>
                  </a:lnTo>
                  <a:lnTo>
                    <a:pt x="58661" y="776338"/>
                  </a:lnTo>
                  <a:lnTo>
                    <a:pt x="54089" y="781672"/>
                  </a:lnTo>
                  <a:lnTo>
                    <a:pt x="48755" y="786244"/>
                  </a:lnTo>
                  <a:lnTo>
                    <a:pt x="44183" y="791578"/>
                  </a:lnTo>
                  <a:lnTo>
                    <a:pt x="38849" y="796150"/>
                  </a:lnTo>
                  <a:lnTo>
                    <a:pt x="34277" y="801484"/>
                  </a:lnTo>
                  <a:lnTo>
                    <a:pt x="28943" y="806056"/>
                  </a:lnTo>
                  <a:lnTo>
                    <a:pt x="26657" y="813676"/>
                  </a:lnTo>
                  <a:lnTo>
                    <a:pt x="22085" y="818248"/>
                  </a:lnTo>
                  <a:lnTo>
                    <a:pt x="19037" y="825868"/>
                  </a:lnTo>
                  <a:lnTo>
                    <a:pt x="14465" y="830440"/>
                  </a:lnTo>
                  <a:lnTo>
                    <a:pt x="9893" y="844918"/>
                  </a:lnTo>
                  <a:lnTo>
                    <a:pt x="6845" y="850252"/>
                  </a:lnTo>
                  <a:lnTo>
                    <a:pt x="4559" y="857859"/>
                  </a:lnTo>
                  <a:lnTo>
                    <a:pt x="4559" y="864717"/>
                  </a:lnTo>
                  <a:lnTo>
                    <a:pt x="2286" y="872337"/>
                  </a:lnTo>
                  <a:lnTo>
                    <a:pt x="2286" y="886815"/>
                  </a:lnTo>
                  <a:lnTo>
                    <a:pt x="0" y="894435"/>
                  </a:lnTo>
                  <a:lnTo>
                    <a:pt x="2286" y="901293"/>
                  </a:lnTo>
                  <a:lnTo>
                    <a:pt x="2286" y="916533"/>
                  </a:lnTo>
                  <a:lnTo>
                    <a:pt x="4559" y="923391"/>
                  </a:lnTo>
                  <a:lnTo>
                    <a:pt x="4559" y="930998"/>
                  </a:lnTo>
                  <a:lnTo>
                    <a:pt x="6845" y="938618"/>
                  </a:lnTo>
                  <a:lnTo>
                    <a:pt x="12179" y="950810"/>
                  </a:lnTo>
                  <a:lnTo>
                    <a:pt x="14465" y="957668"/>
                  </a:lnTo>
                  <a:lnTo>
                    <a:pt x="19037" y="963002"/>
                  </a:lnTo>
                  <a:lnTo>
                    <a:pt x="22085" y="970622"/>
                  </a:lnTo>
                  <a:lnTo>
                    <a:pt x="26657" y="975194"/>
                  </a:lnTo>
                  <a:lnTo>
                    <a:pt x="28943" y="982814"/>
                  </a:lnTo>
                  <a:lnTo>
                    <a:pt x="34277" y="987386"/>
                  </a:lnTo>
                  <a:lnTo>
                    <a:pt x="58661" y="1011758"/>
                  </a:lnTo>
                  <a:lnTo>
                    <a:pt x="66281" y="1017092"/>
                  </a:lnTo>
                  <a:lnTo>
                    <a:pt x="70853" y="1019378"/>
                  </a:lnTo>
                  <a:lnTo>
                    <a:pt x="78473" y="1023950"/>
                  </a:lnTo>
                  <a:lnTo>
                    <a:pt x="83032" y="1026236"/>
                  </a:lnTo>
                  <a:lnTo>
                    <a:pt x="90652" y="1029284"/>
                  </a:lnTo>
                  <a:lnTo>
                    <a:pt x="98272" y="1031570"/>
                  </a:lnTo>
                  <a:lnTo>
                    <a:pt x="102844" y="1033856"/>
                  </a:lnTo>
                  <a:lnTo>
                    <a:pt x="110451" y="1036142"/>
                  </a:lnTo>
                  <a:lnTo>
                    <a:pt x="117322" y="1039190"/>
                  </a:lnTo>
                  <a:lnTo>
                    <a:pt x="132549" y="1039190"/>
                  </a:lnTo>
                  <a:lnTo>
                    <a:pt x="139420" y="1041476"/>
                  </a:lnTo>
                  <a:lnTo>
                    <a:pt x="147027" y="1041476"/>
                  </a:lnTo>
                  <a:lnTo>
                    <a:pt x="154660" y="1041476"/>
                  </a:lnTo>
                  <a:lnTo>
                    <a:pt x="161493" y="1039190"/>
                  </a:lnTo>
                  <a:lnTo>
                    <a:pt x="176745" y="1039190"/>
                  </a:lnTo>
                  <a:lnTo>
                    <a:pt x="183603" y="1036142"/>
                  </a:lnTo>
                  <a:lnTo>
                    <a:pt x="198843" y="1031570"/>
                  </a:lnTo>
                  <a:lnTo>
                    <a:pt x="203415" y="1029284"/>
                  </a:lnTo>
                  <a:lnTo>
                    <a:pt x="211035" y="1026236"/>
                  </a:lnTo>
                  <a:lnTo>
                    <a:pt x="218643" y="1023950"/>
                  </a:lnTo>
                  <a:lnTo>
                    <a:pt x="223227" y="1019378"/>
                  </a:lnTo>
                  <a:lnTo>
                    <a:pt x="230847" y="1017092"/>
                  </a:lnTo>
                  <a:lnTo>
                    <a:pt x="235407" y="1011758"/>
                  </a:lnTo>
                  <a:lnTo>
                    <a:pt x="240741" y="1007186"/>
                  </a:lnTo>
                  <a:lnTo>
                    <a:pt x="245313" y="1001852"/>
                  </a:lnTo>
                  <a:lnTo>
                    <a:pt x="259791" y="987386"/>
                  </a:lnTo>
                  <a:lnTo>
                    <a:pt x="265125" y="982814"/>
                  </a:lnTo>
                  <a:lnTo>
                    <a:pt x="269697" y="975194"/>
                  </a:lnTo>
                  <a:lnTo>
                    <a:pt x="271983" y="970622"/>
                  </a:lnTo>
                  <a:lnTo>
                    <a:pt x="277317" y="963002"/>
                  </a:lnTo>
                  <a:lnTo>
                    <a:pt x="279603" y="957668"/>
                  </a:lnTo>
                  <a:lnTo>
                    <a:pt x="281889" y="950810"/>
                  </a:lnTo>
                  <a:lnTo>
                    <a:pt x="284937" y="945476"/>
                  </a:lnTo>
                  <a:lnTo>
                    <a:pt x="287223" y="938618"/>
                  </a:lnTo>
                  <a:lnTo>
                    <a:pt x="291795" y="923391"/>
                  </a:lnTo>
                  <a:lnTo>
                    <a:pt x="291795" y="916533"/>
                  </a:lnTo>
                  <a:lnTo>
                    <a:pt x="294081" y="908913"/>
                  </a:lnTo>
                  <a:lnTo>
                    <a:pt x="294081" y="894435"/>
                  </a:lnTo>
                  <a:lnTo>
                    <a:pt x="294081" y="879195"/>
                  </a:lnTo>
                  <a:close/>
                </a:path>
                <a:path w="466725" h="1042035">
                  <a:moveTo>
                    <a:pt x="429691" y="12179"/>
                  </a:moveTo>
                  <a:lnTo>
                    <a:pt x="427405" y="12179"/>
                  </a:lnTo>
                  <a:lnTo>
                    <a:pt x="427405" y="6858"/>
                  </a:lnTo>
                  <a:lnTo>
                    <a:pt x="424357" y="6858"/>
                  </a:lnTo>
                  <a:lnTo>
                    <a:pt x="424357" y="4572"/>
                  </a:lnTo>
                  <a:lnTo>
                    <a:pt x="422071" y="4572"/>
                  </a:lnTo>
                  <a:lnTo>
                    <a:pt x="422071" y="2286"/>
                  </a:lnTo>
                  <a:lnTo>
                    <a:pt x="419785" y="2286"/>
                  </a:lnTo>
                  <a:lnTo>
                    <a:pt x="419785" y="0"/>
                  </a:lnTo>
                  <a:lnTo>
                    <a:pt x="395401" y="0"/>
                  </a:lnTo>
                  <a:lnTo>
                    <a:pt x="395401" y="2286"/>
                  </a:lnTo>
                  <a:lnTo>
                    <a:pt x="392353" y="2286"/>
                  </a:lnTo>
                  <a:lnTo>
                    <a:pt x="392353" y="4572"/>
                  </a:lnTo>
                  <a:lnTo>
                    <a:pt x="390067" y="4572"/>
                  </a:lnTo>
                  <a:lnTo>
                    <a:pt x="390067" y="6858"/>
                  </a:lnTo>
                  <a:lnTo>
                    <a:pt x="387781" y="6858"/>
                  </a:lnTo>
                  <a:lnTo>
                    <a:pt x="387781" y="12179"/>
                  </a:lnTo>
                  <a:lnTo>
                    <a:pt x="385495" y="12179"/>
                  </a:lnTo>
                  <a:lnTo>
                    <a:pt x="385495" y="16751"/>
                  </a:lnTo>
                  <a:lnTo>
                    <a:pt x="387781" y="16751"/>
                  </a:lnTo>
                  <a:lnTo>
                    <a:pt x="387781" y="22085"/>
                  </a:lnTo>
                  <a:lnTo>
                    <a:pt x="390067" y="22085"/>
                  </a:lnTo>
                  <a:lnTo>
                    <a:pt x="390067" y="24371"/>
                  </a:lnTo>
                  <a:lnTo>
                    <a:pt x="392353" y="26657"/>
                  </a:lnTo>
                  <a:lnTo>
                    <a:pt x="395401" y="26657"/>
                  </a:lnTo>
                  <a:lnTo>
                    <a:pt x="395401" y="28943"/>
                  </a:lnTo>
                  <a:lnTo>
                    <a:pt x="402259" y="28943"/>
                  </a:lnTo>
                  <a:lnTo>
                    <a:pt x="402259" y="31229"/>
                  </a:lnTo>
                  <a:lnTo>
                    <a:pt x="412165" y="31229"/>
                  </a:lnTo>
                  <a:lnTo>
                    <a:pt x="412165" y="34277"/>
                  </a:lnTo>
                  <a:lnTo>
                    <a:pt x="419785" y="34277"/>
                  </a:lnTo>
                  <a:lnTo>
                    <a:pt x="419785" y="36563"/>
                  </a:lnTo>
                  <a:lnTo>
                    <a:pt x="422071" y="36563"/>
                  </a:lnTo>
                  <a:lnTo>
                    <a:pt x="422071" y="48755"/>
                  </a:lnTo>
                  <a:lnTo>
                    <a:pt x="419785" y="48755"/>
                  </a:lnTo>
                  <a:lnTo>
                    <a:pt x="417499" y="51041"/>
                  </a:lnTo>
                  <a:lnTo>
                    <a:pt x="397687" y="51041"/>
                  </a:lnTo>
                  <a:lnTo>
                    <a:pt x="397687" y="48755"/>
                  </a:lnTo>
                  <a:lnTo>
                    <a:pt x="395401" y="48755"/>
                  </a:lnTo>
                  <a:lnTo>
                    <a:pt x="395401" y="46469"/>
                  </a:lnTo>
                  <a:lnTo>
                    <a:pt x="392353" y="46469"/>
                  </a:lnTo>
                  <a:lnTo>
                    <a:pt x="392353" y="38849"/>
                  </a:lnTo>
                  <a:lnTo>
                    <a:pt x="385495" y="38849"/>
                  </a:lnTo>
                  <a:lnTo>
                    <a:pt x="385495" y="48755"/>
                  </a:lnTo>
                  <a:lnTo>
                    <a:pt x="387781" y="48755"/>
                  </a:lnTo>
                  <a:lnTo>
                    <a:pt x="387781" y="51041"/>
                  </a:lnTo>
                  <a:lnTo>
                    <a:pt x="390067" y="51041"/>
                  </a:lnTo>
                  <a:lnTo>
                    <a:pt x="390067" y="53327"/>
                  </a:lnTo>
                  <a:lnTo>
                    <a:pt x="392353" y="53327"/>
                  </a:lnTo>
                  <a:lnTo>
                    <a:pt x="392353" y="56375"/>
                  </a:lnTo>
                  <a:lnTo>
                    <a:pt x="397687" y="56375"/>
                  </a:lnTo>
                  <a:lnTo>
                    <a:pt x="397687" y="58661"/>
                  </a:lnTo>
                  <a:lnTo>
                    <a:pt x="419785" y="58661"/>
                  </a:lnTo>
                  <a:lnTo>
                    <a:pt x="419785" y="56375"/>
                  </a:lnTo>
                  <a:lnTo>
                    <a:pt x="424357" y="56375"/>
                  </a:lnTo>
                  <a:lnTo>
                    <a:pt x="424357" y="53327"/>
                  </a:lnTo>
                  <a:lnTo>
                    <a:pt x="427405" y="53327"/>
                  </a:lnTo>
                  <a:lnTo>
                    <a:pt x="427405" y="51041"/>
                  </a:lnTo>
                  <a:lnTo>
                    <a:pt x="429691" y="48755"/>
                  </a:lnTo>
                  <a:lnTo>
                    <a:pt x="429691" y="34277"/>
                  </a:lnTo>
                  <a:lnTo>
                    <a:pt x="427405" y="34277"/>
                  </a:lnTo>
                  <a:lnTo>
                    <a:pt x="427405" y="31229"/>
                  </a:lnTo>
                  <a:lnTo>
                    <a:pt x="424357" y="28943"/>
                  </a:lnTo>
                  <a:lnTo>
                    <a:pt x="422071" y="28943"/>
                  </a:lnTo>
                  <a:lnTo>
                    <a:pt x="422071" y="26657"/>
                  </a:lnTo>
                  <a:lnTo>
                    <a:pt x="414451" y="26657"/>
                  </a:lnTo>
                  <a:lnTo>
                    <a:pt x="414451" y="24371"/>
                  </a:lnTo>
                  <a:lnTo>
                    <a:pt x="405307" y="24371"/>
                  </a:lnTo>
                  <a:lnTo>
                    <a:pt x="405307" y="22085"/>
                  </a:lnTo>
                  <a:lnTo>
                    <a:pt x="397687" y="22085"/>
                  </a:lnTo>
                  <a:lnTo>
                    <a:pt x="397687" y="19037"/>
                  </a:lnTo>
                  <a:lnTo>
                    <a:pt x="395401" y="19037"/>
                  </a:lnTo>
                  <a:lnTo>
                    <a:pt x="395401" y="14465"/>
                  </a:lnTo>
                  <a:lnTo>
                    <a:pt x="392353" y="14465"/>
                  </a:lnTo>
                  <a:lnTo>
                    <a:pt x="392353" y="12179"/>
                  </a:lnTo>
                  <a:lnTo>
                    <a:pt x="395401" y="12179"/>
                  </a:lnTo>
                  <a:lnTo>
                    <a:pt x="395401" y="9144"/>
                  </a:lnTo>
                  <a:lnTo>
                    <a:pt x="397687" y="9144"/>
                  </a:lnTo>
                  <a:lnTo>
                    <a:pt x="397687" y="6858"/>
                  </a:lnTo>
                  <a:lnTo>
                    <a:pt x="402259" y="6858"/>
                  </a:lnTo>
                  <a:lnTo>
                    <a:pt x="402259" y="4572"/>
                  </a:lnTo>
                  <a:lnTo>
                    <a:pt x="412165" y="4572"/>
                  </a:lnTo>
                  <a:lnTo>
                    <a:pt x="412165" y="6858"/>
                  </a:lnTo>
                  <a:lnTo>
                    <a:pt x="417499" y="6858"/>
                  </a:lnTo>
                  <a:lnTo>
                    <a:pt x="417499" y="9144"/>
                  </a:lnTo>
                  <a:lnTo>
                    <a:pt x="419785" y="9144"/>
                  </a:lnTo>
                  <a:lnTo>
                    <a:pt x="419785" y="14465"/>
                  </a:lnTo>
                  <a:lnTo>
                    <a:pt x="422071" y="14465"/>
                  </a:lnTo>
                  <a:lnTo>
                    <a:pt x="422071" y="16751"/>
                  </a:lnTo>
                  <a:lnTo>
                    <a:pt x="429691" y="16751"/>
                  </a:lnTo>
                  <a:lnTo>
                    <a:pt x="429691" y="12179"/>
                  </a:lnTo>
                  <a:close/>
                </a:path>
                <a:path w="466725" h="1042035">
                  <a:moveTo>
                    <a:pt x="466255" y="0"/>
                  </a:moveTo>
                  <a:lnTo>
                    <a:pt x="458647" y="0"/>
                  </a:lnTo>
                  <a:lnTo>
                    <a:pt x="458647" y="4572"/>
                  </a:lnTo>
                  <a:lnTo>
                    <a:pt x="456361" y="4572"/>
                  </a:lnTo>
                  <a:lnTo>
                    <a:pt x="456361" y="6858"/>
                  </a:lnTo>
                  <a:lnTo>
                    <a:pt x="454075" y="6858"/>
                  </a:lnTo>
                  <a:lnTo>
                    <a:pt x="454075" y="9144"/>
                  </a:lnTo>
                  <a:lnTo>
                    <a:pt x="449503" y="9144"/>
                  </a:lnTo>
                  <a:lnTo>
                    <a:pt x="449503" y="12179"/>
                  </a:lnTo>
                  <a:lnTo>
                    <a:pt x="446455" y="12179"/>
                  </a:lnTo>
                  <a:lnTo>
                    <a:pt x="444169" y="14465"/>
                  </a:lnTo>
                  <a:lnTo>
                    <a:pt x="444169" y="19037"/>
                  </a:lnTo>
                  <a:lnTo>
                    <a:pt x="449503" y="19037"/>
                  </a:lnTo>
                  <a:lnTo>
                    <a:pt x="449503" y="16751"/>
                  </a:lnTo>
                  <a:lnTo>
                    <a:pt x="454075" y="16751"/>
                  </a:lnTo>
                  <a:lnTo>
                    <a:pt x="454075" y="14465"/>
                  </a:lnTo>
                  <a:lnTo>
                    <a:pt x="456361" y="14465"/>
                  </a:lnTo>
                  <a:lnTo>
                    <a:pt x="456361" y="12179"/>
                  </a:lnTo>
                  <a:lnTo>
                    <a:pt x="458647" y="12179"/>
                  </a:lnTo>
                  <a:lnTo>
                    <a:pt x="458647" y="58661"/>
                  </a:lnTo>
                  <a:lnTo>
                    <a:pt x="466255" y="58661"/>
                  </a:lnTo>
                  <a:lnTo>
                    <a:pt x="466255" y="0"/>
                  </a:lnTo>
                  <a:close/>
                </a:path>
              </a:pathLst>
            </a:custGeom>
            <a:solidFill>
              <a:srgbClr val="000000"/>
            </a:solidFill>
          </p:spPr>
          <p:txBody>
            <a:bodyPr wrap="square" lIns="0" tIns="0" rIns="0" bIns="0" rtlCol="0"/>
            <a:lstStyle/>
            <a:p>
              <a:endParaRPr/>
            </a:p>
          </p:txBody>
        </p:sp>
      </p:grpSp>
      <p:pic>
        <p:nvPicPr>
          <p:cNvPr id="40" name="object 40"/>
          <p:cNvPicPr/>
          <p:nvPr/>
        </p:nvPicPr>
        <p:blipFill>
          <a:blip r:embed="rId18" cstate="print"/>
          <a:stretch>
            <a:fillRect/>
          </a:stretch>
        </p:blipFill>
        <p:spPr>
          <a:xfrm>
            <a:off x="9787115" y="1321854"/>
            <a:ext cx="1183182" cy="1257084"/>
          </a:xfrm>
          <a:prstGeom prst="rect">
            <a:avLst/>
          </a:prstGeom>
        </p:spPr>
      </p:pic>
      <p:sp>
        <p:nvSpPr>
          <p:cNvPr id="41" name="object 41"/>
          <p:cNvSpPr/>
          <p:nvPr/>
        </p:nvSpPr>
        <p:spPr>
          <a:xfrm>
            <a:off x="9644646" y="1848306"/>
            <a:ext cx="73660" cy="59690"/>
          </a:xfrm>
          <a:custGeom>
            <a:avLst/>
            <a:gdLst/>
            <a:ahLst/>
            <a:cxnLst/>
            <a:rect l="l" t="t" r="r" b="b"/>
            <a:pathLst>
              <a:path w="73660" h="59689">
                <a:moveTo>
                  <a:pt x="38849" y="37325"/>
                </a:moveTo>
                <a:lnTo>
                  <a:pt x="31991" y="37325"/>
                </a:lnTo>
                <a:lnTo>
                  <a:pt x="31991" y="12954"/>
                </a:lnTo>
                <a:lnTo>
                  <a:pt x="31991" y="0"/>
                </a:lnTo>
                <a:lnTo>
                  <a:pt x="26657" y="0"/>
                </a:lnTo>
                <a:lnTo>
                  <a:pt x="24371" y="3213"/>
                </a:lnTo>
                <a:lnTo>
                  <a:pt x="24371" y="12954"/>
                </a:lnTo>
                <a:lnTo>
                  <a:pt x="24371" y="37325"/>
                </a:lnTo>
                <a:lnTo>
                  <a:pt x="6845" y="37325"/>
                </a:lnTo>
                <a:lnTo>
                  <a:pt x="24371" y="12954"/>
                </a:lnTo>
                <a:lnTo>
                  <a:pt x="24371" y="3213"/>
                </a:lnTo>
                <a:lnTo>
                  <a:pt x="0" y="37325"/>
                </a:lnTo>
                <a:lnTo>
                  <a:pt x="0" y="44183"/>
                </a:lnTo>
                <a:lnTo>
                  <a:pt x="24371" y="44183"/>
                </a:lnTo>
                <a:lnTo>
                  <a:pt x="24371" y="59423"/>
                </a:lnTo>
                <a:lnTo>
                  <a:pt x="31991" y="59423"/>
                </a:lnTo>
                <a:lnTo>
                  <a:pt x="31991" y="44183"/>
                </a:lnTo>
                <a:lnTo>
                  <a:pt x="38849" y="44183"/>
                </a:lnTo>
                <a:lnTo>
                  <a:pt x="38849" y="37325"/>
                </a:lnTo>
                <a:close/>
              </a:path>
              <a:path w="73660" h="59689">
                <a:moveTo>
                  <a:pt x="73139" y="0"/>
                </a:moveTo>
                <a:lnTo>
                  <a:pt x="68567" y="0"/>
                </a:lnTo>
                <a:lnTo>
                  <a:pt x="68567" y="3048"/>
                </a:lnTo>
                <a:lnTo>
                  <a:pt x="66281" y="5334"/>
                </a:lnTo>
                <a:lnTo>
                  <a:pt x="66281" y="7620"/>
                </a:lnTo>
                <a:lnTo>
                  <a:pt x="60947" y="7620"/>
                </a:lnTo>
                <a:lnTo>
                  <a:pt x="60947" y="9906"/>
                </a:lnTo>
                <a:lnTo>
                  <a:pt x="58661" y="9906"/>
                </a:lnTo>
                <a:lnTo>
                  <a:pt x="58661" y="12954"/>
                </a:lnTo>
                <a:lnTo>
                  <a:pt x="56375" y="12954"/>
                </a:lnTo>
                <a:lnTo>
                  <a:pt x="54089" y="15240"/>
                </a:lnTo>
                <a:lnTo>
                  <a:pt x="54089" y="19799"/>
                </a:lnTo>
                <a:lnTo>
                  <a:pt x="58661" y="19799"/>
                </a:lnTo>
                <a:lnTo>
                  <a:pt x="58661" y="17526"/>
                </a:lnTo>
                <a:lnTo>
                  <a:pt x="63233" y="17526"/>
                </a:lnTo>
                <a:lnTo>
                  <a:pt x="63233" y="15240"/>
                </a:lnTo>
                <a:lnTo>
                  <a:pt x="66281" y="15240"/>
                </a:lnTo>
                <a:lnTo>
                  <a:pt x="66281" y="12954"/>
                </a:lnTo>
                <a:lnTo>
                  <a:pt x="68567" y="12954"/>
                </a:lnTo>
                <a:lnTo>
                  <a:pt x="68567" y="59423"/>
                </a:lnTo>
                <a:lnTo>
                  <a:pt x="73139" y="59423"/>
                </a:lnTo>
                <a:lnTo>
                  <a:pt x="73139" y="0"/>
                </a:lnTo>
                <a:close/>
              </a:path>
            </a:pathLst>
          </a:custGeom>
          <a:solidFill>
            <a:srgbClr val="000000"/>
          </a:solidFill>
        </p:spPr>
        <p:txBody>
          <a:bodyPr wrap="square" lIns="0" tIns="0" rIns="0" bIns="0" rtlCol="0"/>
          <a:lstStyle/>
          <a:p>
            <a:endParaRPr/>
          </a:p>
        </p:txBody>
      </p:sp>
      <p:grpSp>
        <p:nvGrpSpPr>
          <p:cNvPr id="42" name="object 42"/>
          <p:cNvGrpSpPr/>
          <p:nvPr/>
        </p:nvGrpSpPr>
        <p:grpSpPr>
          <a:xfrm>
            <a:off x="9649967" y="2870200"/>
            <a:ext cx="2607310" cy="1609090"/>
            <a:chOff x="4595367" y="2870200"/>
            <a:chExt cx="2607310" cy="1609090"/>
          </a:xfrm>
        </p:grpSpPr>
        <p:sp>
          <p:nvSpPr>
            <p:cNvPr id="43" name="object 43"/>
            <p:cNvSpPr/>
            <p:nvPr/>
          </p:nvSpPr>
          <p:spPr>
            <a:xfrm>
              <a:off x="4804130" y="2870199"/>
              <a:ext cx="2398395" cy="786130"/>
            </a:xfrm>
            <a:custGeom>
              <a:avLst/>
              <a:gdLst/>
              <a:ahLst/>
              <a:cxnLst/>
              <a:rect l="l" t="t" r="r" b="b"/>
              <a:pathLst>
                <a:path w="2398395" h="786129">
                  <a:moveTo>
                    <a:pt x="151612" y="350520"/>
                  </a:moveTo>
                  <a:lnTo>
                    <a:pt x="10668" y="350520"/>
                  </a:lnTo>
                  <a:lnTo>
                    <a:pt x="10668" y="355600"/>
                  </a:lnTo>
                  <a:lnTo>
                    <a:pt x="10668" y="363220"/>
                  </a:lnTo>
                  <a:lnTo>
                    <a:pt x="78473" y="363220"/>
                  </a:lnTo>
                  <a:lnTo>
                    <a:pt x="78473" y="462229"/>
                  </a:lnTo>
                  <a:lnTo>
                    <a:pt x="83807" y="462229"/>
                  </a:lnTo>
                  <a:lnTo>
                    <a:pt x="89141" y="462229"/>
                  </a:lnTo>
                  <a:lnTo>
                    <a:pt x="89141" y="363220"/>
                  </a:lnTo>
                  <a:lnTo>
                    <a:pt x="151612" y="363220"/>
                  </a:lnTo>
                  <a:lnTo>
                    <a:pt x="151612" y="355600"/>
                  </a:lnTo>
                  <a:lnTo>
                    <a:pt x="151612" y="350520"/>
                  </a:lnTo>
                  <a:close/>
                </a:path>
                <a:path w="2398395" h="786129">
                  <a:moveTo>
                    <a:pt x="876147" y="462280"/>
                  </a:moveTo>
                  <a:lnTo>
                    <a:pt x="75425" y="462280"/>
                  </a:lnTo>
                  <a:lnTo>
                    <a:pt x="75425" y="467360"/>
                  </a:lnTo>
                  <a:lnTo>
                    <a:pt x="75425" y="472440"/>
                  </a:lnTo>
                  <a:lnTo>
                    <a:pt x="876147" y="472440"/>
                  </a:lnTo>
                  <a:lnTo>
                    <a:pt x="876147" y="467360"/>
                  </a:lnTo>
                  <a:lnTo>
                    <a:pt x="876147" y="462280"/>
                  </a:lnTo>
                  <a:close/>
                </a:path>
                <a:path w="2398395" h="786129">
                  <a:moveTo>
                    <a:pt x="938618" y="347980"/>
                  </a:moveTo>
                  <a:lnTo>
                    <a:pt x="797674" y="347980"/>
                  </a:lnTo>
                  <a:lnTo>
                    <a:pt x="797674" y="353060"/>
                  </a:lnTo>
                  <a:lnTo>
                    <a:pt x="797674" y="358140"/>
                  </a:lnTo>
                  <a:lnTo>
                    <a:pt x="865479" y="358140"/>
                  </a:lnTo>
                  <a:lnTo>
                    <a:pt x="865479" y="462229"/>
                  </a:lnTo>
                  <a:lnTo>
                    <a:pt x="870813" y="462229"/>
                  </a:lnTo>
                  <a:lnTo>
                    <a:pt x="876147" y="462229"/>
                  </a:lnTo>
                  <a:lnTo>
                    <a:pt x="876147" y="358140"/>
                  </a:lnTo>
                  <a:lnTo>
                    <a:pt x="938618" y="358140"/>
                  </a:lnTo>
                  <a:lnTo>
                    <a:pt x="938618" y="353060"/>
                  </a:lnTo>
                  <a:lnTo>
                    <a:pt x="938618" y="347980"/>
                  </a:lnTo>
                  <a:close/>
                </a:path>
                <a:path w="2398395" h="786129">
                  <a:moveTo>
                    <a:pt x="1275372" y="772160"/>
                  </a:moveTo>
                  <a:lnTo>
                    <a:pt x="1212138" y="772160"/>
                  </a:lnTo>
                  <a:lnTo>
                    <a:pt x="1212138" y="686981"/>
                  </a:lnTo>
                  <a:lnTo>
                    <a:pt x="1210030" y="686981"/>
                  </a:lnTo>
                  <a:lnTo>
                    <a:pt x="1210030" y="684530"/>
                  </a:lnTo>
                  <a:lnTo>
                    <a:pt x="1212138" y="686981"/>
                  </a:lnTo>
                  <a:lnTo>
                    <a:pt x="1212138" y="681647"/>
                  </a:lnTo>
                  <a:lnTo>
                    <a:pt x="1207566" y="681647"/>
                  </a:lnTo>
                  <a:lnTo>
                    <a:pt x="1207858" y="681990"/>
                  </a:lnTo>
                  <a:lnTo>
                    <a:pt x="485305" y="681990"/>
                  </a:lnTo>
                  <a:lnTo>
                    <a:pt x="485305" y="681647"/>
                  </a:lnTo>
                  <a:lnTo>
                    <a:pt x="485305" y="472897"/>
                  </a:lnTo>
                  <a:lnTo>
                    <a:pt x="480314" y="472897"/>
                  </a:lnTo>
                  <a:lnTo>
                    <a:pt x="480314" y="681990"/>
                  </a:lnTo>
                  <a:lnTo>
                    <a:pt x="479971" y="681990"/>
                  </a:lnTo>
                  <a:lnTo>
                    <a:pt x="479971" y="681647"/>
                  </a:lnTo>
                  <a:lnTo>
                    <a:pt x="480314" y="681990"/>
                  </a:lnTo>
                  <a:lnTo>
                    <a:pt x="480314" y="472897"/>
                  </a:lnTo>
                  <a:lnTo>
                    <a:pt x="472351" y="472897"/>
                  </a:lnTo>
                  <a:lnTo>
                    <a:pt x="472351" y="686981"/>
                  </a:lnTo>
                  <a:lnTo>
                    <a:pt x="472351" y="694601"/>
                  </a:lnTo>
                  <a:lnTo>
                    <a:pt x="479971" y="694601"/>
                  </a:lnTo>
                  <a:lnTo>
                    <a:pt x="1202232" y="694690"/>
                  </a:lnTo>
                  <a:lnTo>
                    <a:pt x="1202232" y="772160"/>
                  </a:lnTo>
                  <a:lnTo>
                    <a:pt x="1134427" y="772160"/>
                  </a:lnTo>
                  <a:lnTo>
                    <a:pt x="1134427" y="777240"/>
                  </a:lnTo>
                  <a:lnTo>
                    <a:pt x="1134427" y="786130"/>
                  </a:lnTo>
                  <a:lnTo>
                    <a:pt x="1275372" y="786130"/>
                  </a:lnTo>
                  <a:lnTo>
                    <a:pt x="1275372" y="777240"/>
                  </a:lnTo>
                  <a:lnTo>
                    <a:pt x="1275372" y="772160"/>
                  </a:lnTo>
                  <a:close/>
                </a:path>
                <a:path w="2398395" h="786129">
                  <a:moveTo>
                    <a:pt x="2398369" y="0"/>
                  </a:moveTo>
                  <a:lnTo>
                    <a:pt x="0" y="0"/>
                  </a:lnTo>
                  <a:lnTo>
                    <a:pt x="0" y="8890"/>
                  </a:lnTo>
                  <a:lnTo>
                    <a:pt x="0" y="13970"/>
                  </a:lnTo>
                  <a:lnTo>
                    <a:pt x="469315" y="13970"/>
                  </a:lnTo>
                  <a:lnTo>
                    <a:pt x="469315" y="165100"/>
                  </a:lnTo>
                  <a:lnTo>
                    <a:pt x="91427" y="165100"/>
                  </a:lnTo>
                  <a:lnTo>
                    <a:pt x="83807" y="165100"/>
                  </a:lnTo>
                  <a:lnTo>
                    <a:pt x="80759" y="165100"/>
                  </a:lnTo>
                  <a:lnTo>
                    <a:pt x="80759" y="269240"/>
                  </a:lnTo>
                  <a:lnTo>
                    <a:pt x="10668" y="269240"/>
                  </a:lnTo>
                  <a:lnTo>
                    <a:pt x="10668" y="276860"/>
                  </a:lnTo>
                  <a:lnTo>
                    <a:pt x="10668" y="281940"/>
                  </a:lnTo>
                  <a:lnTo>
                    <a:pt x="151612" y="281940"/>
                  </a:lnTo>
                  <a:lnTo>
                    <a:pt x="151612" y="276860"/>
                  </a:lnTo>
                  <a:lnTo>
                    <a:pt x="151612" y="269240"/>
                  </a:lnTo>
                  <a:lnTo>
                    <a:pt x="91427" y="269240"/>
                  </a:lnTo>
                  <a:lnTo>
                    <a:pt x="91427" y="175260"/>
                  </a:lnTo>
                  <a:lnTo>
                    <a:pt x="860145" y="175260"/>
                  </a:lnTo>
                  <a:lnTo>
                    <a:pt x="860145" y="271780"/>
                  </a:lnTo>
                  <a:lnTo>
                    <a:pt x="793102" y="271780"/>
                  </a:lnTo>
                  <a:lnTo>
                    <a:pt x="793102" y="276860"/>
                  </a:lnTo>
                  <a:lnTo>
                    <a:pt x="793102" y="285750"/>
                  </a:lnTo>
                  <a:lnTo>
                    <a:pt x="933284" y="285750"/>
                  </a:lnTo>
                  <a:lnTo>
                    <a:pt x="933284" y="276860"/>
                  </a:lnTo>
                  <a:lnTo>
                    <a:pt x="933284" y="271780"/>
                  </a:lnTo>
                  <a:lnTo>
                    <a:pt x="873861" y="271780"/>
                  </a:lnTo>
                  <a:lnTo>
                    <a:pt x="873861" y="168148"/>
                  </a:lnTo>
                  <a:lnTo>
                    <a:pt x="870813" y="168148"/>
                  </a:lnTo>
                  <a:lnTo>
                    <a:pt x="870813" y="165100"/>
                  </a:lnTo>
                  <a:lnTo>
                    <a:pt x="482257" y="165100"/>
                  </a:lnTo>
                  <a:lnTo>
                    <a:pt x="482257" y="13970"/>
                  </a:lnTo>
                  <a:lnTo>
                    <a:pt x="2398369" y="13970"/>
                  </a:lnTo>
                  <a:lnTo>
                    <a:pt x="2398369" y="8890"/>
                  </a:lnTo>
                  <a:lnTo>
                    <a:pt x="2398369" y="0"/>
                  </a:lnTo>
                  <a:close/>
                </a:path>
              </a:pathLst>
            </a:custGeom>
            <a:solidFill>
              <a:srgbClr val="000000"/>
            </a:solidFill>
          </p:spPr>
          <p:txBody>
            <a:bodyPr wrap="square" lIns="0" tIns="0" rIns="0" bIns="0" rtlCol="0"/>
            <a:lstStyle/>
            <a:p>
              <a:endParaRPr/>
            </a:p>
          </p:txBody>
        </p:sp>
        <p:pic>
          <p:nvPicPr>
            <p:cNvPr id="44" name="object 44"/>
            <p:cNvPicPr/>
            <p:nvPr/>
          </p:nvPicPr>
          <p:blipFill>
            <a:blip r:embed="rId19" cstate="print"/>
            <a:stretch>
              <a:fillRect/>
            </a:stretch>
          </p:blipFill>
          <p:spPr>
            <a:xfrm>
              <a:off x="5163731" y="3634892"/>
              <a:ext cx="232371" cy="232371"/>
            </a:xfrm>
            <a:prstGeom prst="rect">
              <a:avLst/>
            </a:prstGeom>
          </p:spPr>
        </p:pic>
        <p:sp>
          <p:nvSpPr>
            <p:cNvPr id="45" name="object 45"/>
            <p:cNvSpPr/>
            <p:nvPr/>
          </p:nvSpPr>
          <p:spPr>
            <a:xfrm>
              <a:off x="5276481" y="3543477"/>
              <a:ext cx="403860" cy="478155"/>
            </a:xfrm>
            <a:custGeom>
              <a:avLst/>
              <a:gdLst/>
              <a:ahLst/>
              <a:cxnLst/>
              <a:rect l="l" t="t" r="r" b="b"/>
              <a:pathLst>
                <a:path w="403860" h="478154">
                  <a:moveTo>
                    <a:pt x="12954" y="0"/>
                  </a:moveTo>
                  <a:lnTo>
                    <a:pt x="0" y="0"/>
                  </a:lnTo>
                  <a:lnTo>
                    <a:pt x="0" y="99034"/>
                  </a:lnTo>
                  <a:lnTo>
                    <a:pt x="7620" y="99034"/>
                  </a:lnTo>
                  <a:lnTo>
                    <a:pt x="12954" y="99034"/>
                  </a:lnTo>
                  <a:lnTo>
                    <a:pt x="12954" y="0"/>
                  </a:lnTo>
                  <a:close/>
                </a:path>
                <a:path w="403860" h="478154">
                  <a:moveTo>
                    <a:pt x="304749" y="336740"/>
                  </a:moveTo>
                  <a:lnTo>
                    <a:pt x="299427" y="336740"/>
                  </a:lnTo>
                  <a:lnTo>
                    <a:pt x="291807" y="336740"/>
                  </a:lnTo>
                  <a:lnTo>
                    <a:pt x="291807" y="397332"/>
                  </a:lnTo>
                  <a:lnTo>
                    <a:pt x="9906" y="397332"/>
                  </a:lnTo>
                  <a:lnTo>
                    <a:pt x="9906" y="401142"/>
                  </a:lnTo>
                  <a:lnTo>
                    <a:pt x="9906" y="406222"/>
                  </a:lnTo>
                  <a:lnTo>
                    <a:pt x="291807" y="406222"/>
                  </a:lnTo>
                  <a:lnTo>
                    <a:pt x="291807" y="477685"/>
                  </a:lnTo>
                  <a:lnTo>
                    <a:pt x="304749" y="477685"/>
                  </a:lnTo>
                  <a:lnTo>
                    <a:pt x="304749" y="336740"/>
                  </a:lnTo>
                  <a:close/>
                </a:path>
                <a:path w="403860" h="478154">
                  <a:moveTo>
                    <a:pt x="403796" y="336740"/>
                  </a:moveTo>
                  <a:lnTo>
                    <a:pt x="396176" y="336740"/>
                  </a:lnTo>
                  <a:lnTo>
                    <a:pt x="390842" y="336740"/>
                  </a:lnTo>
                  <a:lnTo>
                    <a:pt x="390842" y="474637"/>
                  </a:lnTo>
                  <a:lnTo>
                    <a:pt x="403796" y="474637"/>
                  </a:lnTo>
                  <a:lnTo>
                    <a:pt x="403796" y="336740"/>
                  </a:lnTo>
                  <a:close/>
                </a:path>
              </a:pathLst>
            </a:custGeom>
            <a:solidFill>
              <a:srgbClr val="000000"/>
            </a:solidFill>
          </p:spPr>
          <p:txBody>
            <a:bodyPr wrap="square" lIns="0" tIns="0" rIns="0" bIns="0" rtlCol="0"/>
            <a:lstStyle/>
            <a:p>
              <a:endParaRPr/>
            </a:p>
          </p:txBody>
        </p:sp>
        <p:pic>
          <p:nvPicPr>
            <p:cNvPr id="46" name="object 46"/>
            <p:cNvPicPr/>
            <p:nvPr/>
          </p:nvPicPr>
          <p:blipFill>
            <a:blip r:embed="rId20" cstate="print"/>
            <a:stretch>
              <a:fillRect/>
            </a:stretch>
          </p:blipFill>
          <p:spPr>
            <a:xfrm>
              <a:off x="5208676" y="3859644"/>
              <a:ext cx="130289" cy="427875"/>
            </a:xfrm>
            <a:prstGeom prst="rect">
              <a:avLst/>
            </a:prstGeom>
          </p:spPr>
        </p:pic>
        <p:pic>
          <p:nvPicPr>
            <p:cNvPr id="47" name="object 47"/>
            <p:cNvPicPr/>
            <p:nvPr/>
          </p:nvPicPr>
          <p:blipFill>
            <a:blip r:embed="rId21" cstate="print"/>
            <a:stretch>
              <a:fillRect/>
            </a:stretch>
          </p:blipFill>
          <p:spPr>
            <a:xfrm>
              <a:off x="6569392" y="4188015"/>
              <a:ext cx="231597" cy="281127"/>
            </a:xfrm>
            <a:prstGeom prst="rect">
              <a:avLst/>
            </a:prstGeom>
          </p:spPr>
        </p:pic>
        <p:sp>
          <p:nvSpPr>
            <p:cNvPr id="48" name="object 48"/>
            <p:cNvSpPr/>
            <p:nvPr/>
          </p:nvSpPr>
          <p:spPr>
            <a:xfrm>
              <a:off x="4634992" y="3084816"/>
              <a:ext cx="2567940" cy="1395095"/>
            </a:xfrm>
            <a:custGeom>
              <a:avLst/>
              <a:gdLst/>
              <a:ahLst/>
              <a:cxnLst/>
              <a:rect l="l" t="t" r="r" b="b"/>
              <a:pathLst>
                <a:path w="2567940" h="1395095">
                  <a:moveTo>
                    <a:pt x="41897" y="62484"/>
                  </a:moveTo>
                  <a:lnTo>
                    <a:pt x="33515" y="62484"/>
                  </a:lnTo>
                  <a:lnTo>
                    <a:pt x="33515" y="34290"/>
                  </a:lnTo>
                  <a:lnTo>
                    <a:pt x="33515" y="23622"/>
                  </a:lnTo>
                  <a:lnTo>
                    <a:pt x="25908" y="23622"/>
                  </a:lnTo>
                  <a:lnTo>
                    <a:pt x="25908" y="34290"/>
                  </a:lnTo>
                  <a:lnTo>
                    <a:pt x="25908" y="62484"/>
                  </a:lnTo>
                  <a:lnTo>
                    <a:pt x="5334" y="62484"/>
                  </a:lnTo>
                  <a:lnTo>
                    <a:pt x="25908" y="34290"/>
                  </a:lnTo>
                  <a:lnTo>
                    <a:pt x="25908" y="23622"/>
                  </a:lnTo>
                  <a:lnTo>
                    <a:pt x="0" y="62484"/>
                  </a:lnTo>
                  <a:lnTo>
                    <a:pt x="0" y="70866"/>
                  </a:lnTo>
                  <a:lnTo>
                    <a:pt x="25908" y="70866"/>
                  </a:lnTo>
                  <a:lnTo>
                    <a:pt x="25908" y="83807"/>
                  </a:lnTo>
                  <a:lnTo>
                    <a:pt x="33515" y="83807"/>
                  </a:lnTo>
                  <a:lnTo>
                    <a:pt x="33515" y="70866"/>
                  </a:lnTo>
                  <a:lnTo>
                    <a:pt x="41897" y="70866"/>
                  </a:lnTo>
                  <a:lnTo>
                    <a:pt x="41897" y="62484"/>
                  </a:lnTo>
                  <a:close/>
                </a:path>
                <a:path w="2567940" h="1395095">
                  <a:moveTo>
                    <a:pt x="77711" y="20574"/>
                  </a:moveTo>
                  <a:lnTo>
                    <a:pt x="73139" y="20574"/>
                  </a:lnTo>
                  <a:lnTo>
                    <a:pt x="73139" y="25908"/>
                  </a:lnTo>
                  <a:lnTo>
                    <a:pt x="70091" y="25908"/>
                  </a:lnTo>
                  <a:lnTo>
                    <a:pt x="70091" y="28956"/>
                  </a:lnTo>
                  <a:lnTo>
                    <a:pt x="67805" y="28956"/>
                  </a:lnTo>
                  <a:lnTo>
                    <a:pt x="67805" y="31242"/>
                  </a:lnTo>
                  <a:lnTo>
                    <a:pt x="64757" y="31242"/>
                  </a:lnTo>
                  <a:lnTo>
                    <a:pt x="62471" y="34290"/>
                  </a:lnTo>
                  <a:lnTo>
                    <a:pt x="60185" y="34290"/>
                  </a:lnTo>
                  <a:lnTo>
                    <a:pt x="60185" y="36576"/>
                  </a:lnTo>
                  <a:lnTo>
                    <a:pt x="54851" y="36576"/>
                  </a:lnTo>
                  <a:lnTo>
                    <a:pt x="54851" y="44196"/>
                  </a:lnTo>
                  <a:lnTo>
                    <a:pt x="60185" y="44196"/>
                  </a:lnTo>
                  <a:lnTo>
                    <a:pt x="60185" y="41910"/>
                  </a:lnTo>
                  <a:lnTo>
                    <a:pt x="64757" y="41910"/>
                  </a:lnTo>
                  <a:lnTo>
                    <a:pt x="64757" y="38862"/>
                  </a:lnTo>
                  <a:lnTo>
                    <a:pt x="67805" y="38862"/>
                  </a:lnTo>
                  <a:lnTo>
                    <a:pt x="67805" y="36576"/>
                  </a:lnTo>
                  <a:lnTo>
                    <a:pt x="70091" y="36576"/>
                  </a:lnTo>
                  <a:lnTo>
                    <a:pt x="70091" y="83807"/>
                  </a:lnTo>
                  <a:lnTo>
                    <a:pt x="77711" y="83807"/>
                  </a:lnTo>
                  <a:lnTo>
                    <a:pt x="77711" y="20574"/>
                  </a:lnTo>
                  <a:close/>
                </a:path>
                <a:path w="2567940" h="1395095">
                  <a:moveTo>
                    <a:pt x="1078814" y="5334"/>
                  </a:moveTo>
                  <a:lnTo>
                    <a:pt x="1065860" y="0"/>
                  </a:lnTo>
                  <a:lnTo>
                    <a:pt x="985100" y="188188"/>
                  </a:lnTo>
                  <a:lnTo>
                    <a:pt x="990434" y="188188"/>
                  </a:lnTo>
                  <a:lnTo>
                    <a:pt x="995768" y="190474"/>
                  </a:lnTo>
                  <a:lnTo>
                    <a:pt x="1078814" y="5334"/>
                  </a:lnTo>
                  <a:close/>
                </a:path>
                <a:path w="2567940" h="1395095">
                  <a:moveTo>
                    <a:pt x="1107757" y="797687"/>
                  </a:moveTo>
                  <a:lnTo>
                    <a:pt x="1102423" y="787781"/>
                  </a:lnTo>
                  <a:lnTo>
                    <a:pt x="873099" y="915009"/>
                  </a:lnTo>
                  <a:lnTo>
                    <a:pt x="878433" y="920343"/>
                  </a:lnTo>
                  <a:lnTo>
                    <a:pt x="880719" y="925677"/>
                  </a:lnTo>
                  <a:lnTo>
                    <a:pt x="1107757" y="797687"/>
                  </a:lnTo>
                  <a:close/>
                </a:path>
                <a:path w="2567940" h="1395095">
                  <a:moveTo>
                    <a:pt x="1689074" y="855992"/>
                  </a:moveTo>
                  <a:lnTo>
                    <a:pt x="1686788" y="855992"/>
                  </a:lnTo>
                  <a:lnTo>
                    <a:pt x="1686788" y="787781"/>
                  </a:lnTo>
                  <a:lnTo>
                    <a:pt x="1681454" y="787781"/>
                  </a:lnTo>
                  <a:lnTo>
                    <a:pt x="1676120" y="787781"/>
                  </a:lnTo>
                  <a:lnTo>
                    <a:pt x="1676120" y="855992"/>
                  </a:lnTo>
                  <a:lnTo>
                    <a:pt x="1381277" y="855992"/>
                  </a:lnTo>
                  <a:lnTo>
                    <a:pt x="1381277" y="657872"/>
                  </a:lnTo>
                  <a:lnTo>
                    <a:pt x="1444510" y="657872"/>
                  </a:lnTo>
                  <a:lnTo>
                    <a:pt x="1444510" y="648982"/>
                  </a:lnTo>
                  <a:lnTo>
                    <a:pt x="1444510" y="643902"/>
                  </a:lnTo>
                  <a:lnTo>
                    <a:pt x="1303566" y="643902"/>
                  </a:lnTo>
                  <a:lnTo>
                    <a:pt x="1303566" y="648982"/>
                  </a:lnTo>
                  <a:lnTo>
                    <a:pt x="1303566" y="657872"/>
                  </a:lnTo>
                  <a:lnTo>
                    <a:pt x="1371371" y="657872"/>
                  </a:lnTo>
                  <a:lnTo>
                    <a:pt x="1371371" y="855992"/>
                  </a:lnTo>
                  <a:lnTo>
                    <a:pt x="1037666" y="855992"/>
                  </a:lnTo>
                  <a:lnTo>
                    <a:pt x="1037666" y="859802"/>
                  </a:lnTo>
                  <a:lnTo>
                    <a:pt x="1037666" y="868692"/>
                  </a:lnTo>
                  <a:lnTo>
                    <a:pt x="1676120" y="868692"/>
                  </a:lnTo>
                  <a:lnTo>
                    <a:pt x="1676120" y="920343"/>
                  </a:lnTo>
                  <a:lnTo>
                    <a:pt x="1686788" y="920343"/>
                  </a:lnTo>
                  <a:lnTo>
                    <a:pt x="1686788" y="868692"/>
                  </a:lnTo>
                  <a:lnTo>
                    <a:pt x="1689074" y="868692"/>
                  </a:lnTo>
                  <a:lnTo>
                    <a:pt x="1689074" y="859802"/>
                  </a:lnTo>
                  <a:lnTo>
                    <a:pt x="1689074" y="855992"/>
                  </a:lnTo>
                  <a:close/>
                </a:path>
                <a:path w="2567940" h="1395095">
                  <a:moveTo>
                    <a:pt x="2116480" y="955052"/>
                  </a:moveTo>
                  <a:lnTo>
                    <a:pt x="2073706" y="955052"/>
                  </a:lnTo>
                  <a:lnTo>
                    <a:pt x="2088286" y="923391"/>
                  </a:lnTo>
                  <a:lnTo>
                    <a:pt x="2077631" y="918057"/>
                  </a:lnTo>
                  <a:lnTo>
                    <a:pt x="2060752" y="955052"/>
                  </a:lnTo>
                  <a:lnTo>
                    <a:pt x="2054009" y="955052"/>
                  </a:lnTo>
                  <a:lnTo>
                    <a:pt x="2054009" y="852538"/>
                  </a:lnTo>
                  <a:lnTo>
                    <a:pt x="2048675" y="852538"/>
                  </a:lnTo>
                  <a:lnTo>
                    <a:pt x="2048675" y="852182"/>
                  </a:lnTo>
                  <a:lnTo>
                    <a:pt x="1788109" y="852182"/>
                  </a:lnTo>
                  <a:lnTo>
                    <a:pt x="1788109" y="784733"/>
                  </a:lnTo>
                  <a:lnTo>
                    <a:pt x="1775167" y="784733"/>
                  </a:lnTo>
                  <a:lnTo>
                    <a:pt x="1775167" y="925677"/>
                  </a:lnTo>
                  <a:lnTo>
                    <a:pt x="1780501" y="925677"/>
                  </a:lnTo>
                  <a:lnTo>
                    <a:pt x="1788109" y="925677"/>
                  </a:lnTo>
                  <a:lnTo>
                    <a:pt x="1788109" y="864882"/>
                  </a:lnTo>
                  <a:lnTo>
                    <a:pt x="2044103" y="864882"/>
                  </a:lnTo>
                  <a:lnTo>
                    <a:pt x="2044103" y="955052"/>
                  </a:lnTo>
                  <a:lnTo>
                    <a:pt x="1973237" y="955052"/>
                  </a:lnTo>
                  <a:lnTo>
                    <a:pt x="1973237" y="958862"/>
                  </a:lnTo>
                  <a:lnTo>
                    <a:pt x="1973237" y="963942"/>
                  </a:lnTo>
                  <a:lnTo>
                    <a:pt x="2056701" y="963942"/>
                  </a:lnTo>
                  <a:lnTo>
                    <a:pt x="2019630" y="1045222"/>
                  </a:lnTo>
                  <a:lnTo>
                    <a:pt x="1976285" y="1045222"/>
                  </a:lnTo>
                  <a:lnTo>
                    <a:pt x="1976285" y="1050302"/>
                  </a:lnTo>
                  <a:lnTo>
                    <a:pt x="1976285" y="1055382"/>
                  </a:lnTo>
                  <a:lnTo>
                    <a:pt x="2014994" y="1055382"/>
                  </a:lnTo>
                  <a:lnTo>
                    <a:pt x="1994585" y="1100150"/>
                  </a:lnTo>
                  <a:lnTo>
                    <a:pt x="1999157" y="1103198"/>
                  </a:lnTo>
                  <a:lnTo>
                    <a:pt x="2004491" y="1105484"/>
                  </a:lnTo>
                  <a:lnTo>
                    <a:pt x="2027542" y="1055382"/>
                  </a:lnTo>
                  <a:lnTo>
                    <a:pt x="2044103" y="1055382"/>
                  </a:lnTo>
                  <a:lnTo>
                    <a:pt x="2044103" y="1108532"/>
                  </a:lnTo>
                  <a:lnTo>
                    <a:pt x="2054009" y="1108532"/>
                  </a:lnTo>
                  <a:lnTo>
                    <a:pt x="2054009" y="1055382"/>
                  </a:lnTo>
                  <a:lnTo>
                    <a:pt x="2116480" y="1055382"/>
                  </a:lnTo>
                  <a:lnTo>
                    <a:pt x="2116480" y="1050302"/>
                  </a:lnTo>
                  <a:lnTo>
                    <a:pt x="2116480" y="1045222"/>
                  </a:lnTo>
                  <a:lnTo>
                    <a:pt x="2032215" y="1045222"/>
                  </a:lnTo>
                  <a:lnTo>
                    <a:pt x="2069617" y="963942"/>
                  </a:lnTo>
                  <a:lnTo>
                    <a:pt x="2116480" y="963942"/>
                  </a:lnTo>
                  <a:lnTo>
                    <a:pt x="2116480" y="958862"/>
                  </a:lnTo>
                  <a:lnTo>
                    <a:pt x="2116480" y="955052"/>
                  </a:lnTo>
                  <a:close/>
                </a:path>
                <a:path w="2567940" h="1395095">
                  <a:moveTo>
                    <a:pt x="2567508" y="1381772"/>
                  </a:moveTo>
                  <a:lnTo>
                    <a:pt x="641489" y="1381772"/>
                  </a:lnTo>
                  <a:lnTo>
                    <a:pt x="641489" y="1191577"/>
                  </a:lnTo>
                  <a:lnTo>
                    <a:pt x="630834" y="1191577"/>
                  </a:lnTo>
                  <a:lnTo>
                    <a:pt x="630834" y="1381772"/>
                  </a:lnTo>
                  <a:lnTo>
                    <a:pt x="169138" y="1381772"/>
                  </a:lnTo>
                  <a:lnTo>
                    <a:pt x="169138" y="1389392"/>
                  </a:lnTo>
                  <a:lnTo>
                    <a:pt x="169138" y="1394472"/>
                  </a:lnTo>
                  <a:lnTo>
                    <a:pt x="2567508" y="1394472"/>
                  </a:lnTo>
                  <a:lnTo>
                    <a:pt x="2567508" y="1389392"/>
                  </a:lnTo>
                  <a:lnTo>
                    <a:pt x="2567508" y="1381772"/>
                  </a:lnTo>
                  <a:close/>
                </a:path>
              </a:pathLst>
            </a:custGeom>
            <a:solidFill>
              <a:srgbClr val="000000"/>
            </a:solidFill>
          </p:spPr>
          <p:txBody>
            <a:bodyPr wrap="square" lIns="0" tIns="0" rIns="0" bIns="0" rtlCol="0"/>
            <a:lstStyle/>
            <a:p>
              <a:endParaRPr/>
            </a:p>
          </p:txBody>
        </p:sp>
        <p:pic>
          <p:nvPicPr>
            <p:cNvPr id="49" name="object 49"/>
            <p:cNvPicPr/>
            <p:nvPr/>
          </p:nvPicPr>
          <p:blipFill>
            <a:blip r:embed="rId22" cstate="print"/>
            <a:stretch>
              <a:fillRect/>
            </a:stretch>
          </p:blipFill>
          <p:spPr>
            <a:xfrm>
              <a:off x="4595367" y="3202152"/>
              <a:ext cx="172186" cy="65519"/>
            </a:xfrm>
            <a:prstGeom prst="rect">
              <a:avLst/>
            </a:prstGeom>
          </p:spPr>
        </p:pic>
        <p:sp>
          <p:nvSpPr>
            <p:cNvPr id="50" name="object 50"/>
            <p:cNvSpPr/>
            <p:nvPr/>
          </p:nvSpPr>
          <p:spPr>
            <a:xfrm>
              <a:off x="5234584" y="3152634"/>
              <a:ext cx="678180" cy="631190"/>
            </a:xfrm>
            <a:custGeom>
              <a:avLst/>
              <a:gdLst/>
              <a:ahLst/>
              <a:cxnLst/>
              <a:rect l="l" t="t" r="r" b="b"/>
              <a:pathLst>
                <a:path w="678179" h="631189">
                  <a:moveTo>
                    <a:pt x="41897" y="607212"/>
                  </a:moveTo>
                  <a:lnTo>
                    <a:pt x="38862" y="607212"/>
                  </a:lnTo>
                  <a:lnTo>
                    <a:pt x="38862" y="599592"/>
                  </a:lnTo>
                  <a:lnTo>
                    <a:pt x="36576" y="599592"/>
                  </a:lnTo>
                  <a:lnTo>
                    <a:pt x="36576" y="594258"/>
                  </a:lnTo>
                  <a:lnTo>
                    <a:pt x="33528" y="594258"/>
                  </a:lnTo>
                  <a:lnTo>
                    <a:pt x="33528" y="607212"/>
                  </a:lnTo>
                  <a:lnTo>
                    <a:pt x="33528" y="612546"/>
                  </a:lnTo>
                  <a:lnTo>
                    <a:pt x="31242" y="612546"/>
                  </a:lnTo>
                  <a:lnTo>
                    <a:pt x="31242" y="620915"/>
                  </a:lnTo>
                  <a:lnTo>
                    <a:pt x="28956" y="620915"/>
                  </a:lnTo>
                  <a:lnTo>
                    <a:pt x="28956" y="623201"/>
                  </a:lnTo>
                  <a:lnTo>
                    <a:pt x="23622" y="623201"/>
                  </a:lnTo>
                  <a:lnTo>
                    <a:pt x="23622" y="625487"/>
                  </a:lnTo>
                  <a:lnTo>
                    <a:pt x="18288" y="625487"/>
                  </a:lnTo>
                  <a:lnTo>
                    <a:pt x="18288" y="623201"/>
                  </a:lnTo>
                  <a:lnTo>
                    <a:pt x="12954" y="623201"/>
                  </a:lnTo>
                  <a:lnTo>
                    <a:pt x="12954" y="620915"/>
                  </a:lnTo>
                  <a:lnTo>
                    <a:pt x="10668" y="620915"/>
                  </a:lnTo>
                  <a:lnTo>
                    <a:pt x="10668" y="615594"/>
                  </a:lnTo>
                  <a:lnTo>
                    <a:pt x="7620" y="615594"/>
                  </a:lnTo>
                  <a:lnTo>
                    <a:pt x="7620" y="604926"/>
                  </a:lnTo>
                  <a:lnTo>
                    <a:pt x="10668" y="604926"/>
                  </a:lnTo>
                  <a:lnTo>
                    <a:pt x="10668" y="599592"/>
                  </a:lnTo>
                  <a:lnTo>
                    <a:pt x="12954" y="599592"/>
                  </a:lnTo>
                  <a:lnTo>
                    <a:pt x="12954" y="597306"/>
                  </a:lnTo>
                  <a:lnTo>
                    <a:pt x="28956" y="597306"/>
                  </a:lnTo>
                  <a:lnTo>
                    <a:pt x="28956" y="599592"/>
                  </a:lnTo>
                  <a:lnTo>
                    <a:pt x="31242" y="599592"/>
                  </a:lnTo>
                  <a:lnTo>
                    <a:pt x="31242" y="607212"/>
                  </a:lnTo>
                  <a:lnTo>
                    <a:pt x="33528" y="607212"/>
                  </a:lnTo>
                  <a:lnTo>
                    <a:pt x="33528" y="594258"/>
                  </a:lnTo>
                  <a:lnTo>
                    <a:pt x="33528" y="591972"/>
                  </a:lnTo>
                  <a:lnTo>
                    <a:pt x="28956" y="591972"/>
                  </a:lnTo>
                  <a:lnTo>
                    <a:pt x="28956" y="589686"/>
                  </a:lnTo>
                  <a:lnTo>
                    <a:pt x="15240" y="589686"/>
                  </a:lnTo>
                  <a:lnTo>
                    <a:pt x="15240" y="591972"/>
                  </a:lnTo>
                  <a:lnTo>
                    <a:pt x="10668" y="591972"/>
                  </a:lnTo>
                  <a:lnTo>
                    <a:pt x="10668" y="594258"/>
                  </a:lnTo>
                  <a:lnTo>
                    <a:pt x="7620" y="594258"/>
                  </a:lnTo>
                  <a:lnTo>
                    <a:pt x="7620" y="584352"/>
                  </a:lnTo>
                  <a:lnTo>
                    <a:pt x="10668" y="584352"/>
                  </a:lnTo>
                  <a:lnTo>
                    <a:pt x="10668" y="579018"/>
                  </a:lnTo>
                  <a:lnTo>
                    <a:pt x="12954" y="579018"/>
                  </a:lnTo>
                  <a:lnTo>
                    <a:pt x="12954" y="575970"/>
                  </a:lnTo>
                  <a:lnTo>
                    <a:pt x="15240" y="575970"/>
                  </a:lnTo>
                  <a:lnTo>
                    <a:pt x="15240" y="573684"/>
                  </a:lnTo>
                  <a:lnTo>
                    <a:pt x="25908" y="573684"/>
                  </a:lnTo>
                  <a:lnTo>
                    <a:pt x="25908" y="575970"/>
                  </a:lnTo>
                  <a:lnTo>
                    <a:pt x="28956" y="575970"/>
                  </a:lnTo>
                  <a:lnTo>
                    <a:pt x="28956" y="579018"/>
                  </a:lnTo>
                  <a:lnTo>
                    <a:pt x="31242" y="579018"/>
                  </a:lnTo>
                  <a:lnTo>
                    <a:pt x="31242" y="584352"/>
                  </a:lnTo>
                  <a:lnTo>
                    <a:pt x="38862" y="584352"/>
                  </a:lnTo>
                  <a:lnTo>
                    <a:pt x="38862" y="575970"/>
                  </a:lnTo>
                  <a:lnTo>
                    <a:pt x="36576" y="575970"/>
                  </a:lnTo>
                  <a:lnTo>
                    <a:pt x="36576" y="573684"/>
                  </a:lnTo>
                  <a:lnTo>
                    <a:pt x="33528" y="573684"/>
                  </a:lnTo>
                  <a:lnTo>
                    <a:pt x="33528" y="571398"/>
                  </a:lnTo>
                  <a:lnTo>
                    <a:pt x="31242" y="571398"/>
                  </a:lnTo>
                  <a:lnTo>
                    <a:pt x="31242" y="568350"/>
                  </a:lnTo>
                  <a:lnTo>
                    <a:pt x="12954" y="568350"/>
                  </a:lnTo>
                  <a:lnTo>
                    <a:pt x="10668" y="571398"/>
                  </a:lnTo>
                  <a:lnTo>
                    <a:pt x="7620" y="571398"/>
                  </a:lnTo>
                  <a:lnTo>
                    <a:pt x="7620" y="573684"/>
                  </a:lnTo>
                  <a:lnTo>
                    <a:pt x="5334" y="573684"/>
                  </a:lnTo>
                  <a:lnTo>
                    <a:pt x="5334" y="575970"/>
                  </a:lnTo>
                  <a:lnTo>
                    <a:pt x="2286" y="579018"/>
                  </a:lnTo>
                  <a:lnTo>
                    <a:pt x="2286" y="584352"/>
                  </a:lnTo>
                  <a:lnTo>
                    <a:pt x="0" y="584352"/>
                  </a:lnTo>
                  <a:lnTo>
                    <a:pt x="0" y="615594"/>
                  </a:lnTo>
                  <a:lnTo>
                    <a:pt x="2286" y="615594"/>
                  </a:lnTo>
                  <a:lnTo>
                    <a:pt x="2286" y="620915"/>
                  </a:lnTo>
                  <a:lnTo>
                    <a:pt x="5334" y="623201"/>
                  </a:lnTo>
                  <a:lnTo>
                    <a:pt x="5334" y="625487"/>
                  </a:lnTo>
                  <a:lnTo>
                    <a:pt x="7620" y="625487"/>
                  </a:lnTo>
                  <a:lnTo>
                    <a:pt x="7620" y="628535"/>
                  </a:lnTo>
                  <a:lnTo>
                    <a:pt x="12954" y="628535"/>
                  </a:lnTo>
                  <a:lnTo>
                    <a:pt x="12954" y="630821"/>
                  </a:lnTo>
                  <a:lnTo>
                    <a:pt x="28956" y="630821"/>
                  </a:lnTo>
                  <a:lnTo>
                    <a:pt x="28956" y="628535"/>
                  </a:lnTo>
                  <a:lnTo>
                    <a:pt x="33528" y="628535"/>
                  </a:lnTo>
                  <a:lnTo>
                    <a:pt x="33528" y="625487"/>
                  </a:lnTo>
                  <a:lnTo>
                    <a:pt x="36576" y="625487"/>
                  </a:lnTo>
                  <a:lnTo>
                    <a:pt x="36576" y="620915"/>
                  </a:lnTo>
                  <a:lnTo>
                    <a:pt x="38862" y="620915"/>
                  </a:lnTo>
                  <a:lnTo>
                    <a:pt x="38862" y="612546"/>
                  </a:lnTo>
                  <a:lnTo>
                    <a:pt x="41897" y="612546"/>
                  </a:lnTo>
                  <a:lnTo>
                    <a:pt x="41897" y="607212"/>
                  </a:lnTo>
                  <a:close/>
                </a:path>
                <a:path w="678179" h="631189">
                  <a:moveTo>
                    <a:pt x="88379" y="579018"/>
                  </a:moveTo>
                  <a:lnTo>
                    <a:pt x="86093" y="579018"/>
                  </a:lnTo>
                  <a:lnTo>
                    <a:pt x="86093" y="573684"/>
                  </a:lnTo>
                  <a:lnTo>
                    <a:pt x="83045" y="573684"/>
                  </a:lnTo>
                  <a:lnTo>
                    <a:pt x="83045" y="571398"/>
                  </a:lnTo>
                  <a:lnTo>
                    <a:pt x="80759" y="571398"/>
                  </a:lnTo>
                  <a:lnTo>
                    <a:pt x="78473" y="568350"/>
                  </a:lnTo>
                  <a:lnTo>
                    <a:pt x="57137" y="568350"/>
                  </a:lnTo>
                  <a:lnTo>
                    <a:pt x="57137" y="571398"/>
                  </a:lnTo>
                  <a:lnTo>
                    <a:pt x="54851" y="571398"/>
                  </a:lnTo>
                  <a:lnTo>
                    <a:pt x="54851" y="573684"/>
                  </a:lnTo>
                  <a:lnTo>
                    <a:pt x="51803" y="573684"/>
                  </a:lnTo>
                  <a:lnTo>
                    <a:pt x="51803" y="575970"/>
                  </a:lnTo>
                  <a:lnTo>
                    <a:pt x="49517" y="575970"/>
                  </a:lnTo>
                  <a:lnTo>
                    <a:pt x="49517" y="584352"/>
                  </a:lnTo>
                  <a:lnTo>
                    <a:pt x="57137" y="586638"/>
                  </a:lnTo>
                  <a:lnTo>
                    <a:pt x="57137" y="579018"/>
                  </a:lnTo>
                  <a:lnTo>
                    <a:pt x="60185" y="579018"/>
                  </a:lnTo>
                  <a:lnTo>
                    <a:pt x="60185" y="575970"/>
                  </a:lnTo>
                  <a:lnTo>
                    <a:pt x="62471" y="575970"/>
                  </a:lnTo>
                  <a:lnTo>
                    <a:pt x="62471" y="573684"/>
                  </a:lnTo>
                  <a:lnTo>
                    <a:pt x="75425" y="573684"/>
                  </a:lnTo>
                  <a:lnTo>
                    <a:pt x="75425" y="575970"/>
                  </a:lnTo>
                  <a:lnTo>
                    <a:pt x="78473" y="575970"/>
                  </a:lnTo>
                  <a:lnTo>
                    <a:pt x="78473" y="579018"/>
                  </a:lnTo>
                  <a:lnTo>
                    <a:pt x="80759" y="581304"/>
                  </a:lnTo>
                  <a:lnTo>
                    <a:pt x="80759" y="589686"/>
                  </a:lnTo>
                  <a:lnTo>
                    <a:pt x="78473" y="589686"/>
                  </a:lnTo>
                  <a:lnTo>
                    <a:pt x="78473" y="594258"/>
                  </a:lnTo>
                  <a:lnTo>
                    <a:pt x="75425" y="594258"/>
                  </a:lnTo>
                  <a:lnTo>
                    <a:pt x="75425" y="597306"/>
                  </a:lnTo>
                  <a:lnTo>
                    <a:pt x="73139" y="597306"/>
                  </a:lnTo>
                  <a:lnTo>
                    <a:pt x="73139" y="599592"/>
                  </a:lnTo>
                  <a:lnTo>
                    <a:pt x="70091" y="599592"/>
                  </a:lnTo>
                  <a:lnTo>
                    <a:pt x="70091" y="602640"/>
                  </a:lnTo>
                  <a:lnTo>
                    <a:pt x="67805" y="602640"/>
                  </a:lnTo>
                  <a:lnTo>
                    <a:pt x="67805" y="604926"/>
                  </a:lnTo>
                  <a:lnTo>
                    <a:pt x="64757" y="604926"/>
                  </a:lnTo>
                  <a:lnTo>
                    <a:pt x="62471" y="607212"/>
                  </a:lnTo>
                  <a:lnTo>
                    <a:pt x="60185" y="607212"/>
                  </a:lnTo>
                  <a:lnTo>
                    <a:pt x="60185" y="610260"/>
                  </a:lnTo>
                  <a:lnTo>
                    <a:pt x="57137" y="610260"/>
                  </a:lnTo>
                  <a:lnTo>
                    <a:pt x="57137" y="612546"/>
                  </a:lnTo>
                  <a:lnTo>
                    <a:pt x="54851" y="612546"/>
                  </a:lnTo>
                  <a:lnTo>
                    <a:pt x="54851" y="615594"/>
                  </a:lnTo>
                  <a:lnTo>
                    <a:pt x="51803" y="615594"/>
                  </a:lnTo>
                  <a:lnTo>
                    <a:pt x="51803" y="617880"/>
                  </a:lnTo>
                  <a:lnTo>
                    <a:pt x="49517" y="620915"/>
                  </a:lnTo>
                  <a:lnTo>
                    <a:pt x="49517" y="623201"/>
                  </a:lnTo>
                  <a:lnTo>
                    <a:pt x="46469" y="623201"/>
                  </a:lnTo>
                  <a:lnTo>
                    <a:pt x="46469" y="630821"/>
                  </a:lnTo>
                  <a:lnTo>
                    <a:pt x="88379" y="630821"/>
                  </a:lnTo>
                  <a:lnTo>
                    <a:pt x="88379" y="623201"/>
                  </a:lnTo>
                  <a:lnTo>
                    <a:pt x="57137" y="623201"/>
                  </a:lnTo>
                  <a:lnTo>
                    <a:pt x="57137" y="620915"/>
                  </a:lnTo>
                  <a:lnTo>
                    <a:pt x="60185" y="620915"/>
                  </a:lnTo>
                  <a:lnTo>
                    <a:pt x="60185" y="617880"/>
                  </a:lnTo>
                  <a:lnTo>
                    <a:pt x="62471" y="617880"/>
                  </a:lnTo>
                  <a:lnTo>
                    <a:pt x="62471" y="615594"/>
                  </a:lnTo>
                  <a:lnTo>
                    <a:pt x="64757" y="615594"/>
                  </a:lnTo>
                  <a:lnTo>
                    <a:pt x="64757" y="612546"/>
                  </a:lnTo>
                  <a:lnTo>
                    <a:pt x="67805" y="612546"/>
                  </a:lnTo>
                  <a:lnTo>
                    <a:pt x="67805" y="610260"/>
                  </a:lnTo>
                  <a:lnTo>
                    <a:pt x="70091" y="610260"/>
                  </a:lnTo>
                  <a:lnTo>
                    <a:pt x="73139" y="607212"/>
                  </a:lnTo>
                  <a:lnTo>
                    <a:pt x="75425" y="607212"/>
                  </a:lnTo>
                  <a:lnTo>
                    <a:pt x="75425" y="604926"/>
                  </a:lnTo>
                  <a:lnTo>
                    <a:pt x="78473" y="604926"/>
                  </a:lnTo>
                  <a:lnTo>
                    <a:pt x="78473" y="602640"/>
                  </a:lnTo>
                  <a:lnTo>
                    <a:pt x="80759" y="602640"/>
                  </a:lnTo>
                  <a:lnTo>
                    <a:pt x="80759" y="599592"/>
                  </a:lnTo>
                  <a:lnTo>
                    <a:pt x="83045" y="599592"/>
                  </a:lnTo>
                  <a:lnTo>
                    <a:pt x="83045" y="594258"/>
                  </a:lnTo>
                  <a:lnTo>
                    <a:pt x="86093" y="594258"/>
                  </a:lnTo>
                  <a:lnTo>
                    <a:pt x="86093" y="589686"/>
                  </a:lnTo>
                  <a:lnTo>
                    <a:pt x="88379" y="589686"/>
                  </a:lnTo>
                  <a:lnTo>
                    <a:pt x="88379" y="579018"/>
                  </a:lnTo>
                  <a:close/>
                </a:path>
                <a:path w="678179" h="631189">
                  <a:moveTo>
                    <a:pt x="581304" y="38849"/>
                  </a:moveTo>
                  <a:lnTo>
                    <a:pt x="573697" y="38849"/>
                  </a:lnTo>
                  <a:lnTo>
                    <a:pt x="573697" y="12941"/>
                  </a:lnTo>
                  <a:lnTo>
                    <a:pt x="573697" y="0"/>
                  </a:lnTo>
                  <a:lnTo>
                    <a:pt x="565315" y="0"/>
                  </a:lnTo>
                  <a:lnTo>
                    <a:pt x="565315" y="12941"/>
                  </a:lnTo>
                  <a:lnTo>
                    <a:pt x="565315" y="38849"/>
                  </a:lnTo>
                  <a:lnTo>
                    <a:pt x="544741" y="38849"/>
                  </a:lnTo>
                  <a:lnTo>
                    <a:pt x="565315" y="12941"/>
                  </a:lnTo>
                  <a:lnTo>
                    <a:pt x="565315" y="0"/>
                  </a:lnTo>
                  <a:lnTo>
                    <a:pt x="537121" y="38849"/>
                  </a:lnTo>
                  <a:lnTo>
                    <a:pt x="537121" y="47231"/>
                  </a:lnTo>
                  <a:lnTo>
                    <a:pt x="565315" y="47231"/>
                  </a:lnTo>
                  <a:lnTo>
                    <a:pt x="565315" y="62471"/>
                  </a:lnTo>
                  <a:lnTo>
                    <a:pt x="573697" y="62471"/>
                  </a:lnTo>
                  <a:lnTo>
                    <a:pt x="573697" y="47231"/>
                  </a:lnTo>
                  <a:lnTo>
                    <a:pt x="581304" y="47231"/>
                  </a:lnTo>
                  <a:lnTo>
                    <a:pt x="581304" y="38849"/>
                  </a:lnTo>
                  <a:close/>
                </a:path>
                <a:path w="678179" h="631189">
                  <a:moveTo>
                    <a:pt x="617880" y="0"/>
                  </a:moveTo>
                  <a:lnTo>
                    <a:pt x="612546" y="0"/>
                  </a:lnTo>
                  <a:lnTo>
                    <a:pt x="612546" y="3048"/>
                  </a:lnTo>
                  <a:lnTo>
                    <a:pt x="610260" y="3048"/>
                  </a:lnTo>
                  <a:lnTo>
                    <a:pt x="610260" y="5334"/>
                  </a:lnTo>
                  <a:lnTo>
                    <a:pt x="607212" y="5334"/>
                  </a:lnTo>
                  <a:lnTo>
                    <a:pt x="607212" y="7620"/>
                  </a:lnTo>
                  <a:lnTo>
                    <a:pt x="604926" y="7620"/>
                  </a:lnTo>
                  <a:lnTo>
                    <a:pt x="604926" y="10655"/>
                  </a:lnTo>
                  <a:lnTo>
                    <a:pt x="599592" y="10655"/>
                  </a:lnTo>
                  <a:lnTo>
                    <a:pt x="599592" y="12941"/>
                  </a:lnTo>
                  <a:lnTo>
                    <a:pt x="596544" y="12941"/>
                  </a:lnTo>
                  <a:lnTo>
                    <a:pt x="596544" y="15989"/>
                  </a:lnTo>
                  <a:lnTo>
                    <a:pt x="594258" y="15989"/>
                  </a:lnTo>
                  <a:lnTo>
                    <a:pt x="594258" y="20561"/>
                  </a:lnTo>
                  <a:lnTo>
                    <a:pt x="599592" y="20561"/>
                  </a:lnTo>
                  <a:lnTo>
                    <a:pt x="601878" y="18275"/>
                  </a:lnTo>
                  <a:lnTo>
                    <a:pt x="604926" y="18275"/>
                  </a:lnTo>
                  <a:lnTo>
                    <a:pt x="604926" y="15989"/>
                  </a:lnTo>
                  <a:lnTo>
                    <a:pt x="607212" y="15989"/>
                  </a:lnTo>
                  <a:lnTo>
                    <a:pt x="610260" y="12941"/>
                  </a:lnTo>
                  <a:lnTo>
                    <a:pt x="610260" y="62471"/>
                  </a:lnTo>
                  <a:lnTo>
                    <a:pt x="617880" y="62471"/>
                  </a:lnTo>
                  <a:lnTo>
                    <a:pt x="617880" y="0"/>
                  </a:lnTo>
                  <a:close/>
                </a:path>
                <a:path w="678179" h="631189">
                  <a:moveTo>
                    <a:pt x="678065" y="28943"/>
                  </a:moveTo>
                  <a:lnTo>
                    <a:pt x="675017" y="28943"/>
                  </a:lnTo>
                  <a:lnTo>
                    <a:pt x="675017" y="23609"/>
                  </a:lnTo>
                  <a:lnTo>
                    <a:pt x="672731" y="23609"/>
                  </a:lnTo>
                  <a:lnTo>
                    <a:pt x="672731" y="20561"/>
                  </a:lnTo>
                  <a:lnTo>
                    <a:pt x="669683" y="20561"/>
                  </a:lnTo>
                  <a:lnTo>
                    <a:pt x="669683" y="28943"/>
                  </a:lnTo>
                  <a:lnTo>
                    <a:pt x="669683" y="49517"/>
                  </a:lnTo>
                  <a:lnTo>
                    <a:pt x="667397" y="49517"/>
                  </a:lnTo>
                  <a:lnTo>
                    <a:pt x="667397" y="52565"/>
                  </a:lnTo>
                  <a:lnTo>
                    <a:pt x="664349" y="52565"/>
                  </a:lnTo>
                  <a:lnTo>
                    <a:pt x="664349" y="54851"/>
                  </a:lnTo>
                  <a:lnTo>
                    <a:pt x="662063" y="54851"/>
                  </a:lnTo>
                  <a:lnTo>
                    <a:pt x="662063" y="57137"/>
                  </a:lnTo>
                  <a:lnTo>
                    <a:pt x="654443" y="57137"/>
                  </a:lnTo>
                  <a:lnTo>
                    <a:pt x="654443" y="54851"/>
                  </a:lnTo>
                  <a:lnTo>
                    <a:pt x="649122" y="54851"/>
                  </a:lnTo>
                  <a:lnTo>
                    <a:pt x="649122" y="49517"/>
                  </a:lnTo>
                  <a:lnTo>
                    <a:pt x="646074" y="49517"/>
                  </a:lnTo>
                  <a:lnTo>
                    <a:pt x="646074" y="28943"/>
                  </a:lnTo>
                  <a:lnTo>
                    <a:pt x="649122" y="28943"/>
                  </a:lnTo>
                  <a:lnTo>
                    <a:pt x="649122" y="25895"/>
                  </a:lnTo>
                  <a:lnTo>
                    <a:pt x="651408" y="25895"/>
                  </a:lnTo>
                  <a:lnTo>
                    <a:pt x="651408" y="23609"/>
                  </a:lnTo>
                  <a:lnTo>
                    <a:pt x="664349" y="23609"/>
                  </a:lnTo>
                  <a:lnTo>
                    <a:pt x="664349" y="25895"/>
                  </a:lnTo>
                  <a:lnTo>
                    <a:pt x="667397" y="25895"/>
                  </a:lnTo>
                  <a:lnTo>
                    <a:pt x="667397" y="28943"/>
                  </a:lnTo>
                  <a:lnTo>
                    <a:pt x="669683" y="28943"/>
                  </a:lnTo>
                  <a:lnTo>
                    <a:pt x="669683" y="20561"/>
                  </a:lnTo>
                  <a:lnTo>
                    <a:pt x="669683" y="18275"/>
                  </a:lnTo>
                  <a:lnTo>
                    <a:pt x="664349" y="18275"/>
                  </a:lnTo>
                  <a:lnTo>
                    <a:pt x="664349" y="15989"/>
                  </a:lnTo>
                  <a:lnTo>
                    <a:pt x="654443" y="15989"/>
                  </a:lnTo>
                  <a:lnTo>
                    <a:pt x="654443" y="18275"/>
                  </a:lnTo>
                  <a:lnTo>
                    <a:pt x="649122" y="18275"/>
                  </a:lnTo>
                  <a:lnTo>
                    <a:pt x="649122" y="20561"/>
                  </a:lnTo>
                  <a:lnTo>
                    <a:pt x="646074" y="20561"/>
                  </a:lnTo>
                  <a:lnTo>
                    <a:pt x="646074" y="0"/>
                  </a:lnTo>
                  <a:lnTo>
                    <a:pt x="638454" y="0"/>
                  </a:lnTo>
                  <a:lnTo>
                    <a:pt x="638454" y="62471"/>
                  </a:lnTo>
                  <a:lnTo>
                    <a:pt x="646074" y="62471"/>
                  </a:lnTo>
                  <a:lnTo>
                    <a:pt x="646074" y="57137"/>
                  </a:lnTo>
                  <a:lnTo>
                    <a:pt x="649122" y="60185"/>
                  </a:lnTo>
                  <a:lnTo>
                    <a:pt x="651408" y="60185"/>
                  </a:lnTo>
                  <a:lnTo>
                    <a:pt x="651408" y="62471"/>
                  </a:lnTo>
                  <a:lnTo>
                    <a:pt x="667397" y="62471"/>
                  </a:lnTo>
                  <a:lnTo>
                    <a:pt x="667397" y="60185"/>
                  </a:lnTo>
                  <a:lnTo>
                    <a:pt x="669683" y="60185"/>
                  </a:lnTo>
                  <a:lnTo>
                    <a:pt x="669683" y="57137"/>
                  </a:lnTo>
                  <a:lnTo>
                    <a:pt x="672731" y="57137"/>
                  </a:lnTo>
                  <a:lnTo>
                    <a:pt x="672731" y="54851"/>
                  </a:lnTo>
                  <a:lnTo>
                    <a:pt x="675017" y="54851"/>
                  </a:lnTo>
                  <a:lnTo>
                    <a:pt x="675017" y="49517"/>
                  </a:lnTo>
                  <a:lnTo>
                    <a:pt x="678065" y="49517"/>
                  </a:lnTo>
                  <a:lnTo>
                    <a:pt x="678065" y="28943"/>
                  </a:lnTo>
                  <a:close/>
                </a:path>
              </a:pathLst>
            </a:custGeom>
            <a:solidFill>
              <a:srgbClr val="000000"/>
            </a:solidFill>
          </p:spPr>
          <p:txBody>
            <a:bodyPr wrap="square" lIns="0" tIns="0" rIns="0" bIns="0" rtlCol="0"/>
            <a:lstStyle/>
            <a:p>
              <a:endParaRPr/>
            </a:p>
          </p:txBody>
        </p:sp>
        <p:pic>
          <p:nvPicPr>
            <p:cNvPr id="51" name="object 51"/>
            <p:cNvPicPr/>
            <p:nvPr/>
          </p:nvPicPr>
          <p:blipFill>
            <a:blip r:embed="rId23" cstate="print"/>
            <a:stretch>
              <a:fillRect/>
            </a:stretch>
          </p:blipFill>
          <p:spPr>
            <a:xfrm>
              <a:off x="5578957" y="4060024"/>
              <a:ext cx="88366" cy="65519"/>
            </a:xfrm>
            <a:prstGeom prst="rect">
              <a:avLst/>
            </a:prstGeom>
          </p:spPr>
        </p:pic>
        <p:pic>
          <p:nvPicPr>
            <p:cNvPr id="52" name="object 52"/>
            <p:cNvPicPr/>
            <p:nvPr/>
          </p:nvPicPr>
          <p:blipFill>
            <a:blip r:embed="rId24" cstate="print"/>
            <a:stretch>
              <a:fillRect/>
            </a:stretch>
          </p:blipFill>
          <p:spPr>
            <a:xfrm>
              <a:off x="6311112" y="4060024"/>
              <a:ext cx="88379" cy="65519"/>
            </a:xfrm>
            <a:prstGeom prst="rect">
              <a:avLst/>
            </a:prstGeom>
          </p:spPr>
        </p:pic>
        <p:pic>
          <p:nvPicPr>
            <p:cNvPr id="53" name="object 53"/>
            <p:cNvPicPr/>
            <p:nvPr/>
          </p:nvPicPr>
          <p:blipFill>
            <a:blip r:embed="rId25" cstate="print"/>
            <a:stretch>
              <a:fillRect/>
            </a:stretch>
          </p:blipFill>
          <p:spPr>
            <a:xfrm>
              <a:off x="6133591" y="3650894"/>
              <a:ext cx="89141" cy="64757"/>
            </a:xfrm>
            <a:prstGeom prst="rect">
              <a:avLst/>
            </a:prstGeom>
          </p:spPr>
        </p:pic>
        <p:pic>
          <p:nvPicPr>
            <p:cNvPr id="54" name="object 54"/>
            <p:cNvPicPr/>
            <p:nvPr/>
          </p:nvPicPr>
          <p:blipFill>
            <a:blip r:embed="rId26" cstate="print"/>
            <a:stretch>
              <a:fillRect/>
            </a:stretch>
          </p:blipFill>
          <p:spPr>
            <a:xfrm>
              <a:off x="6256261" y="3650894"/>
              <a:ext cx="96748" cy="80759"/>
            </a:xfrm>
            <a:prstGeom prst="rect">
              <a:avLst/>
            </a:prstGeom>
          </p:spPr>
        </p:pic>
        <p:sp>
          <p:nvSpPr>
            <p:cNvPr id="55" name="object 55"/>
            <p:cNvSpPr/>
            <p:nvPr/>
          </p:nvSpPr>
          <p:spPr>
            <a:xfrm>
              <a:off x="6642532" y="4065358"/>
              <a:ext cx="266065" cy="276860"/>
            </a:xfrm>
            <a:custGeom>
              <a:avLst/>
              <a:gdLst/>
              <a:ahLst/>
              <a:cxnLst/>
              <a:rect l="l" t="t" r="r" b="b"/>
              <a:pathLst>
                <a:path w="266065" h="276860">
                  <a:moveTo>
                    <a:pt x="41135" y="252933"/>
                  </a:moveTo>
                  <a:lnTo>
                    <a:pt x="38849" y="252933"/>
                  </a:lnTo>
                  <a:lnTo>
                    <a:pt x="38849" y="247599"/>
                  </a:lnTo>
                  <a:lnTo>
                    <a:pt x="36563" y="247599"/>
                  </a:lnTo>
                  <a:lnTo>
                    <a:pt x="36563" y="245313"/>
                  </a:lnTo>
                  <a:lnTo>
                    <a:pt x="33515" y="245313"/>
                  </a:lnTo>
                  <a:lnTo>
                    <a:pt x="33515" y="255219"/>
                  </a:lnTo>
                  <a:lnTo>
                    <a:pt x="33515" y="260553"/>
                  </a:lnTo>
                  <a:lnTo>
                    <a:pt x="31229" y="260553"/>
                  </a:lnTo>
                  <a:lnTo>
                    <a:pt x="31229" y="265887"/>
                  </a:lnTo>
                  <a:lnTo>
                    <a:pt x="28181" y="265887"/>
                  </a:lnTo>
                  <a:lnTo>
                    <a:pt x="28181" y="268173"/>
                  </a:lnTo>
                  <a:lnTo>
                    <a:pt x="25895" y="268173"/>
                  </a:lnTo>
                  <a:lnTo>
                    <a:pt x="25895" y="271221"/>
                  </a:lnTo>
                  <a:lnTo>
                    <a:pt x="15214" y="271221"/>
                  </a:lnTo>
                  <a:lnTo>
                    <a:pt x="15214" y="268173"/>
                  </a:lnTo>
                  <a:lnTo>
                    <a:pt x="9893" y="268173"/>
                  </a:lnTo>
                  <a:lnTo>
                    <a:pt x="9893" y="263601"/>
                  </a:lnTo>
                  <a:lnTo>
                    <a:pt x="7607" y="263601"/>
                  </a:lnTo>
                  <a:lnTo>
                    <a:pt x="7607" y="252933"/>
                  </a:lnTo>
                  <a:lnTo>
                    <a:pt x="9893" y="252933"/>
                  </a:lnTo>
                  <a:lnTo>
                    <a:pt x="9893" y="247599"/>
                  </a:lnTo>
                  <a:lnTo>
                    <a:pt x="15214" y="247599"/>
                  </a:lnTo>
                  <a:lnTo>
                    <a:pt x="15214" y="245313"/>
                  </a:lnTo>
                  <a:lnTo>
                    <a:pt x="25895" y="245313"/>
                  </a:lnTo>
                  <a:lnTo>
                    <a:pt x="25895" y="247599"/>
                  </a:lnTo>
                  <a:lnTo>
                    <a:pt x="28181" y="247599"/>
                  </a:lnTo>
                  <a:lnTo>
                    <a:pt x="28181" y="249885"/>
                  </a:lnTo>
                  <a:lnTo>
                    <a:pt x="31229" y="249885"/>
                  </a:lnTo>
                  <a:lnTo>
                    <a:pt x="31229" y="255219"/>
                  </a:lnTo>
                  <a:lnTo>
                    <a:pt x="33515" y="255219"/>
                  </a:lnTo>
                  <a:lnTo>
                    <a:pt x="33515" y="245313"/>
                  </a:lnTo>
                  <a:lnTo>
                    <a:pt x="33515" y="242265"/>
                  </a:lnTo>
                  <a:lnTo>
                    <a:pt x="31229" y="242265"/>
                  </a:lnTo>
                  <a:lnTo>
                    <a:pt x="31229" y="239979"/>
                  </a:lnTo>
                  <a:lnTo>
                    <a:pt x="33515" y="239979"/>
                  </a:lnTo>
                  <a:lnTo>
                    <a:pt x="33515" y="236943"/>
                  </a:lnTo>
                  <a:lnTo>
                    <a:pt x="36563" y="236943"/>
                  </a:lnTo>
                  <a:lnTo>
                    <a:pt x="36563" y="234657"/>
                  </a:lnTo>
                  <a:lnTo>
                    <a:pt x="38849" y="231609"/>
                  </a:lnTo>
                  <a:lnTo>
                    <a:pt x="38849" y="227037"/>
                  </a:lnTo>
                  <a:lnTo>
                    <a:pt x="36563" y="227037"/>
                  </a:lnTo>
                  <a:lnTo>
                    <a:pt x="36563" y="218655"/>
                  </a:lnTo>
                  <a:lnTo>
                    <a:pt x="33515" y="218655"/>
                  </a:lnTo>
                  <a:lnTo>
                    <a:pt x="33515" y="216369"/>
                  </a:lnTo>
                  <a:lnTo>
                    <a:pt x="31229" y="216369"/>
                  </a:lnTo>
                  <a:lnTo>
                    <a:pt x="31229" y="227037"/>
                  </a:lnTo>
                  <a:lnTo>
                    <a:pt x="31229" y="231609"/>
                  </a:lnTo>
                  <a:lnTo>
                    <a:pt x="28181" y="231609"/>
                  </a:lnTo>
                  <a:lnTo>
                    <a:pt x="28181" y="236943"/>
                  </a:lnTo>
                  <a:lnTo>
                    <a:pt x="23609" y="236943"/>
                  </a:lnTo>
                  <a:lnTo>
                    <a:pt x="23609" y="239979"/>
                  </a:lnTo>
                  <a:lnTo>
                    <a:pt x="15214" y="239979"/>
                  </a:lnTo>
                  <a:lnTo>
                    <a:pt x="15214" y="236943"/>
                  </a:lnTo>
                  <a:lnTo>
                    <a:pt x="12941" y="236943"/>
                  </a:lnTo>
                  <a:lnTo>
                    <a:pt x="12941" y="234657"/>
                  </a:lnTo>
                  <a:lnTo>
                    <a:pt x="9893" y="234657"/>
                  </a:lnTo>
                  <a:lnTo>
                    <a:pt x="9893" y="223989"/>
                  </a:lnTo>
                  <a:lnTo>
                    <a:pt x="12941" y="223989"/>
                  </a:lnTo>
                  <a:lnTo>
                    <a:pt x="12941" y="221703"/>
                  </a:lnTo>
                  <a:lnTo>
                    <a:pt x="15214" y="221703"/>
                  </a:lnTo>
                  <a:lnTo>
                    <a:pt x="15214" y="218655"/>
                  </a:lnTo>
                  <a:lnTo>
                    <a:pt x="23609" y="218655"/>
                  </a:lnTo>
                  <a:lnTo>
                    <a:pt x="23609" y="221703"/>
                  </a:lnTo>
                  <a:lnTo>
                    <a:pt x="28181" y="221703"/>
                  </a:lnTo>
                  <a:lnTo>
                    <a:pt x="28181" y="227037"/>
                  </a:lnTo>
                  <a:lnTo>
                    <a:pt x="31229" y="227037"/>
                  </a:lnTo>
                  <a:lnTo>
                    <a:pt x="31229" y="216369"/>
                  </a:lnTo>
                  <a:lnTo>
                    <a:pt x="28181" y="216369"/>
                  </a:lnTo>
                  <a:lnTo>
                    <a:pt x="28181" y="213321"/>
                  </a:lnTo>
                  <a:lnTo>
                    <a:pt x="9893" y="213321"/>
                  </a:lnTo>
                  <a:lnTo>
                    <a:pt x="9893" y="216369"/>
                  </a:lnTo>
                  <a:lnTo>
                    <a:pt x="7607" y="216369"/>
                  </a:lnTo>
                  <a:lnTo>
                    <a:pt x="7607" y="218655"/>
                  </a:lnTo>
                  <a:lnTo>
                    <a:pt x="5321" y="218655"/>
                  </a:lnTo>
                  <a:lnTo>
                    <a:pt x="5321" y="221703"/>
                  </a:lnTo>
                  <a:lnTo>
                    <a:pt x="2286" y="221703"/>
                  </a:lnTo>
                  <a:lnTo>
                    <a:pt x="2286" y="234657"/>
                  </a:lnTo>
                  <a:lnTo>
                    <a:pt x="5321" y="236943"/>
                  </a:lnTo>
                  <a:lnTo>
                    <a:pt x="5321" y="239979"/>
                  </a:lnTo>
                  <a:lnTo>
                    <a:pt x="9893" y="239979"/>
                  </a:lnTo>
                  <a:lnTo>
                    <a:pt x="9893" y="242265"/>
                  </a:lnTo>
                  <a:lnTo>
                    <a:pt x="7607" y="242265"/>
                  </a:lnTo>
                  <a:lnTo>
                    <a:pt x="7607" y="245313"/>
                  </a:lnTo>
                  <a:lnTo>
                    <a:pt x="5321" y="245313"/>
                  </a:lnTo>
                  <a:lnTo>
                    <a:pt x="5321" y="247599"/>
                  </a:lnTo>
                  <a:lnTo>
                    <a:pt x="2286" y="247599"/>
                  </a:lnTo>
                  <a:lnTo>
                    <a:pt x="2286" y="249885"/>
                  </a:lnTo>
                  <a:lnTo>
                    <a:pt x="0" y="249885"/>
                  </a:lnTo>
                  <a:lnTo>
                    <a:pt x="0" y="265887"/>
                  </a:lnTo>
                  <a:lnTo>
                    <a:pt x="2286" y="265887"/>
                  </a:lnTo>
                  <a:lnTo>
                    <a:pt x="2286" y="268173"/>
                  </a:lnTo>
                  <a:lnTo>
                    <a:pt x="5321" y="271221"/>
                  </a:lnTo>
                  <a:lnTo>
                    <a:pt x="7607" y="271221"/>
                  </a:lnTo>
                  <a:lnTo>
                    <a:pt x="7607" y="273507"/>
                  </a:lnTo>
                  <a:lnTo>
                    <a:pt x="9893" y="273507"/>
                  </a:lnTo>
                  <a:lnTo>
                    <a:pt x="9893" y="276555"/>
                  </a:lnTo>
                  <a:lnTo>
                    <a:pt x="28181" y="276555"/>
                  </a:lnTo>
                  <a:lnTo>
                    <a:pt x="31229" y="273507"/>
                  </a:lnTo>
                  <a:lnTo>
                    <a:pt x="33515" y="273507"/>
                  </a:lnTo>
                  <a:lnTo>
                    <a:pt x="33515" y="271221"/>
                  </a:lnTo>
                  <a:lnTo>
                    <a:pt x="36563" y="271221"/>
                  </a:lnTo>
                  <a:lnTo>
                    <a:pt x="36563" y="268173"/>
                  </a:lnTo>
                  <a:lnTo>
                    <a:pt x="38849" y="268173"/>
                  </a:lnTo>
                  <a:lnTo>
                    <a:pt x="38849" y="263601"/>
                  </a:lnTo>
                  <a:lnTo>
                    <a:pt x="41135" y="260553"/>
                  </a:lnTo>
                  <a:lnTo>
                    <a:pt x="41135" y="252933"/>
                  </a:lnTo>
                  <a:close/>
                </a:path>
                <a:path w="266065" h="276860">
                  <a:moveTo>
                    <a:pt x="88366" y="227037"/>
                  </a:moveTo>
                  <a:lnTo>
                    <a:pt x="86080" y="227037"/>
                  </a:lnTo>
                  <a:lnTo>
                    <a:pt x="86080" y="221703"/>
                  </a:lnTo>
                  <a:lnTo>
                    <a:pt x="83045" y="218655"/>
                  </a:lnTo>
                  <a:lnTo>
                    <a:pt x="83045" y="216369"/>
                  </a:lnTo>
                  <a:lnTo>
                    <a:pt x="77711" y="216369"/>
                  </a:lnTo>
                  <a:lnTo>
                    <a:pt x="77711" y="213321"/>
                  </a:lnTo>
                  <a:lnTo>
                    <a:pt x="62471" y="213321"/>
                  </a:lnTo>
                  <a:lnTo>
                    <a:pt x="62471" y="216369"/>
                  </a:lnTo>
                  <a:lnTo>
                    <a:pt x="57137" y="216369"/>
                  </a:lnTo>
                  <a:lnTo>
                    <a:pt x="57137" y="218655"/>
                  </a:lnTo>
                  <a:lnTo>
                    <a:pt x="54851" y="218655"/>
                  </a:lnTo>
                  <a:lnTo>
                    <a:pt x="54851" y="221703"/>
                  </a:lnTo>
                  <a:lnTo>
                    <a:pt x="51803" y="221703"/>
                  </a:lnTo>
                  <a:lnTo>
                    <a:pt x="51803" y="227037"/>
                  </a:lnTo>
                  <a:lnTo>
                    <a:pt x="49517" y="227037"/>
                  </a:lnTo>
                  <a:lnTo>
                    <a:pt x="49517" y="239979"/>
                  </a:lnTo>
                  <a:lnTo>
                    <a:pt x="46469" y="239979"/>
                  </a:lnTo>
                  <a:lnTo>
                    <a:pt x="46469" y="252933"/>
                  </a:lnTo>
                  <a:lnTo>
                    <a:pt x="49517" y="255219"/>
                  </a:lnTo>
                  <a:lnTo>
                    <a:pt x="49517" y="263601"/>
                  </a:lnTo>
                  <a:lnTo>
                    <a:pt x="51803" y="265887"/>
                  </a:lnTo>
                  <a:lnTo>
                    <a:pt x="51803" y="268173"/>
                  </a:lnTo>
                  <a:lnTo>
                    <a:pt x="54851" y="268173"/>
                  </a:lnTo>
                  <a:lnTo>
                    <a:pt x="54851" y="271221"/>
                  </a:lnTo>
                  <a:lnTo>
                    <a:pt x="57137" y="271221"/>
                  </a:lnTo>
                  <a:lnTo>
                    <a:pt x="57137" y="273507"/>
                  </a:lnTo>
                  <a:lnTo>
                    <a:pt x="59423" y="273507"/>
                  </a:lnTo>
                  <a:lnTo>
                    <a:pt x="59423" y="276555"/>
                  </a:lnTo>
                  <a:lnTo>
                    <a:pt x="77711" y="276555"/>
                  </a:lnTo>
                  <a:lnTo>
                    <a:pt x="77711" y="273507"/>
                  </a:lnTo>
                  <a:lnTo>
                    <a:pt x="80746" y="273507"/>
                  </a:lnTo>
                  <a:lnTo>
                    <a:pt x="83045" y="271221"/>
                  </a:lnTo>
                  <a:lnTo>
                    <a:pt x="83045" y="268173"/>
                  </a:lnTo>
                  <a:lnTo>
                    <a:pt x="86080" y="268173"/>
                  </a:lnTo>
                  <a:lnTo>
                    <a:pt x="86080" y="265887"/>
                  </a:lnTo>
                  <a:lnTo>
                    <a:pt x="88366" y="263601"/>
                  </a:lnTo>
                  <a:lnTo>
                    <a:pt x="88366" y="247599"/>
                  </a:lnTo>
                  <a:lnTo>
                    <a:pt x="86080" y="247599"/>
                  </a:lnTo>
                  <a:lnTo>
                    <a:pt x="86080" y="242265"/>
                  </a:lnTo>
                  <a:lnTo>
                    <a:pt x="83045" y="242265"/>
                  </a:lnTo>
                  <a:lnTo>
                    <a:pt x="83045" y="239979"/>
                  </a:lnTo>
                  <a:lnTo>
                    <a:pt x="80746" y="239979"/>
                  </a:lnTo>
                  <a:lnTo>
                    <a:pt x="80746" y="247599"/>
                  </a:lnTo>
                  <a:lnTo>
                    <a:pt x="80746" y="263601"/>
                  </a:lnTo>
                  <a:lnTo>
                    <a:pt x="77711" y="263601"/>
                  </a:lnTo>
                  <a:lnTo>
                    <a:pt x="77711" y="268173"/>
                  </a:lnTo>
                  <a:lnTo>
                    <a:pt x="73139" y="268173"/>
                  </a:lnTo>
                  <a:lnTo>
                    <a:pt x="73139" y="271221"/>
                  </a:lnTo>
                  <a:lnTo>
                    <a:pt x="64757" y="271221"/>
                  </a:lnTo>
                  <a:lnTo>
                    <a:pt x="64757" y="268173"/>
                  </a:lnTo>
                  <a:lnTo>
                    <a:pt x="62471" y="268173"/>
                  </a:lnTo>
                  <a:lnTo>
                    <a:pt x="59423" y="265887"/>
                  </a:lnTo>
                  <a:lnTo>
                    <a:pt x="59423" y="263601"/>
                  </a:lnTo>
                  <a:lnTo>
                    <a:pt x="57137" y="263601"/>
                  </a:lnTo>
                  <a:lnTo>
                    <a:pt x="57137" y="247599"/>
                  </a:lnTo>
                  <a:lnTo>
                    <a:pt x="59423" y="247599"/>
                  </a:lnTo>
                  <a:lnTo>
                    <a:pt x="59423" y="245313"/>
                  </a:lnTo>
                  <a:lnTo>
                    <a:pt x="62471" y="245313"/>
                  </a:lnTo>
                  <a:lnTo>
                    <a:pt x="62471" y="242265"/>
                  </a:lnTo>
                  <a:lnTo>
                    <a:pt x="75425" y="242265"/>
                  </a:lnTo>
                  <a:lnTo>
                    <a:pt x="75425" y="245313"/>
                  </a:lnTo>
                  <a:lnTo>
                    <a:pt x="77711" y="245313"/>
                  </a:lnTo>
                  <a:lnTo>
                    <a:pt x="77711" y="247599"/>
                  </a:lnTo>
                  <a:lnTo>
                    <a:pt x="80746" y="247599"/>
                  </a:lnTo>
                  <a:lnTo>
                    <a:pt x="80746" y="239979"/>
                  </a:lnTo>
                  <a:lnTo>
                    <a:pt x="80746" y="236943"/>
                  </a:lnTo>
                  <a:lnTo>
                    <a:pt x="75425" y="236943"/>
                  </a:lnTo>
                  <a:lnTo>
                    <a:pt x="75425" y="234657"/>
                  </a:lnTo>
                  <a:lnTo>
                    <a:pt x="67805" y="234657"/>
                  </a:lnTo>
                  <a:lnTo>
                    <a:pt x="64757" y="236943"/>
                  </a:lnTo>
                  <a:lnTo>
                    <a:pt x="59423" y="236943"/>
                  </a:lnTo>
                  <a:lnTo>
                    <a:pt x="59423" y="239979"/>
                  </a:lnTo>
                  <a:lnTo>
                    <a:pt x="57137" y="239979"/>
                  </a:lnTo>
                  <a:lnTo>
                    <a:pt x="57137" y="242265"/>
                  </a:lnTo>
                  <a:lnTo>
                    <a:pt x="54851" y="242265"/>
                  </a:lnTo>
                  <a:lnTo>
                    <a:pt x="54851" y="234657"/>
                  </a:lnTo>
                  <a:lnTo>
                    <a:pt x="57137" y="234657"/>
                  </a:lnTo>
                  <a:lnTo>
                    <a:pt x="57137" y="227037"/>
                  </a:lnTo>
                  <a:lnTo>
                    <a:pt x="59423" y="227037"/>
                  </a:lnTo>
                  <a:lnTo>
                    <a:pt x="59423" y="223989"/>
                  </a:lnTo>
                  <a:lnTo>
                    <a:pt x="62471" y="223989"/>
                  </a:lnTo>
                  <a:lnTo>
                    <a:pt x="62471" y="221703"/>
                  </a:lnTo>
                  <a:lnTo>
                    <a:pt x="64757" y="221703"/>
                  </a:lnTo>
                  <a:lnTo>
                    <a:pt x="64757" y="218655"/>
                  </a:lnTo>
                  <a:lnTo>
                    <a:pt x="73139" y="218655"/>
                  </a:lnTo>
                  <a:lnTo>
                    <a:pt x="73139" y="221703"/>
                  </a:lnTo>
                  <a:lnTo>
                    <a:pt x="77711" y="221703"/>
                  </a:lnTo>
                  <a:lnTo>
                    <a:pt x="77711" y="227037"/>
                  </a:lnTo>
                  <a:lnTo>
                    <a:pt x="80746" y="227037"/>
                  </a:lnTo>
                  <a:lnTo>
                    <a:pt x="80746" y="229323"/>
                  </a:lnTo>
                  <a:lnTo>
                    <a:pt x="88366" y="229323"/>
                  </a:lnTo>
                  <a:lnTo>
                    <a:pt x="88366" y="227037"/>
                  </a:lnTo>
                  <a:close/>
                </a:path>
                <a:path w="266065" h="276860">
                  <a:moveTo>
                    <a:pt x="218655" y="41897"/>
                  </a:moveTo>
                  <a:lnTo>
                    <a:pt x="216369" y="41897"/>
                  </a:lnTo>
                  <a:lnTo>
                    <a:pt x="216369" y="33515"/>
                  </a:lnTo>
                  <a:lnTo>
                    <a:pt x="213321" y="33515"/>
                  </a:lnTo>
                  <a:lnTo>
                    <a:pt x="213321" y="31229"/>
                  </a:lnTo>
                  <a:lnTo>
                    <a:pt x="211035" y="31229"/>
                  </a:lnTo>
                  <a:lnTo>
                    <a:pt x="211035" y="41897"/>
                  </a:lnTo>
                  <a:lnTo>
                    <a:pt x="211035" y="46469"/>
                  </a:lnTo>
                  <a:lnTo>
                    <a:pt x="207987" y="46469"/>
                  </a:lnTo>
                  <a:lnTo>
                    <a:pt x="207987" y="51803"/>
                  </a:lnTo>
                  <a:lnTo>
                    <a:pt x="205701" y="51803"/>
                  </a:lnTo>
                  <a:lnTo>
                    <a:pt x="205701" y="54851"/>
                  </a:lnTo>
                  <a:lnTo>
                    <a:pt x="203415" y="54851"/>
                  </a:lnTo>
                  <a:lnTo>
                    <a:pt x="203415" y="57137"/>
                  </a:lnTo>
                  <a:lnTo>
                    <a:pt x="192747" y="57137"/>
                  </a:lnTo>
                  <a:lnTo>
                    <a:pt x="192747" y="54851"/>
                  </a:lnTo>
                  <a:lnTo>
                    <a:pt x="187413" y="54851"/>
                  </a:lnTo>
                  <a:lnTo>
                    <a:pt x="187413" y="51803"/>
                  </a:lnTo>
                  <a:lnTo>
                    <a:pt x="185127" y="49517"/>
                  </a:lnTo>
                  <a:lnTo>
                    <a:pt x="185127" y="38849"/>
                  </a:lnTo>
                  <a:lnTo>
                    <a:pt x="187413" y="38849"/>
                  </a:lnTo>
                  <a:lnTo>
                    <a:pt x="187413" y="33515"/>
                  </a:lnTo>
                  <a:lnTo>
                    <a:pt x="192747" y="33515"/>
                  </a:lnTo>
                  <a:lnTo>
                    <a:pt x="192747" y="31229"/>
                  </a:lnTo>
                  <a:lnTo>
                    <a:pt x="200367" y="31229"/>
                  </a:lnTo>
                  <a:lnTo>
                    <a:pt x="200367" y="33515"/>
                  </a:lnTo>
                  <a:lnTo>
                    <a:pt x="205701" y="33515"/>
                  </a:lnTo>
                  <a:lnTo>
                    <a:pt x="205701" y="36563"/>
                  </a:lnTo>
                  <a:lnTo>
                    <a:pt x="207987" y="36563"/>
                  </a:lnTo>
                  <a:lnTo>
                    <a:pt x="207987" y="41897"/>
                  </a:lnTo>
                  <a:lnTo>
                    <a:pt x="211035" y="41897"/>
                  </a:lnTo>
                  <a:lnTo>
                    <a:pt x="211035" y="31229"/>
                  </a:lnTo>
                  <a:lnTo>
                    <a:pt x="207987" y="31229"/>
                  </a:lnTo>
                  <a:lnTo>
                    <a:pt x="207987" y="25895"/>
                  </a:lnTo>
                  <a:lnTo>
                    <a:pt x="211035" y="25895"/>
                  </a:lnTo>
                  <a:lnTo>
                    <a:pt x="211035" y="23609"/>
                  </a:lnTo>
                  <a:lnTo>
                    <a:pt x="213321" y="23609"/>
                  </a:lnTo>
                  <a:lnTo>
                    <a:pt x="213321" y="18275"/>
                  </a:lnTo>
                  <a:lnTo>
                    <a:pt x="216369" y="18275"/>
                  </a:lnTo>
                  <a:lnTo>
                    <a:pt x="216369" y="12941"/>
                  </a:lnTo>
                  <a:lnTo>
                    <a:pt x="213321" y="12941"/>
                  </a:lnTo>
                  <a:lnTo>
                    <a:pt x="213321" y="7620"/>
                  </a:lnTo>
                  <a:lnTo>
                    <a:pt x="211035" y="7620"/>
                  </a:lnTo>
                  <a:lnTo>
                    <a:pt x="211035" y="5334"/>
                  </a:lnTo>
                  <a:lnTo>
                    <a:pt x="207987" y="5334"/>
                  </a:lnTo>
                  <a:lnTo>
                    <a:pt x="207987" y="12941"/>
                  </a:lnTo>
                  <a:lnTo>
                    <a:pt x="207987" y="18275"/>
                  </a:lnTo>
                  <a:lnTo>
                    <a:pt x="205701" y="18275"/>
                  </a:lnTo>
                  <a:lnTo>
                    <a:pt x="205701" y="23609"/>
                  </a:lnTo>
                  <a:lnTo>
                    <a:pt x="203415" y="23609"/>
                  </a:lnTo>
                  <a:lnTo>
                    <a:pt x="200367" y="25895"/>
                  </a:lnTo>
                  <a:lnTo>
                    <a:pt x="192747" y="25895"/>
                  </a:lnTo>
                  <a:lnTo>
                    <a:pt x="192747" y="23609"/>
                  </a:lnTo>
                  <a:lnTo>
                    <a:pt x="190461" y="23609"/>
                  </a:lnTo>
                  <a:lnTo>
                    <a:pt x="190461" y="20561"/>
                  </a:lnTo>
                  <a:lnTo>
                    <a:pt x="187413" y="20561"/>
                  </a:lnTo>
                  <a:lnTo>
                    <a:pt x="187413" y="10655"/>
                  </a:lnTo>
                  <a:lnTo>
                    <a:pt x="190461" y="10655"/>
                  </a:lnTo>
                  <a:lnTo>
                    <a:pt x="190461" y="7620"/>
                  </a:lnTo>
                  <a:lnTo>
                    <a:pt x="195033" y="7620"/>
                  </a:lnTo>
                  <a:lnTo>
                    <a:pt x="195033" y="5334"/>
                  </a:lnTo>
                  <a:lnTo>
                    <a:pt x="200367" y="5334"/>
                  </a:lnTo>
                  <a:lnTo>
                    <a:pt x="200367" y="7620"/>
                  </a:lnTo>
                  <a:lnTo>
                    <a:pt x="205701" y="7620"/>
                  </a:lnTo>
                  <a:lnTo>
                    <a:pt x="205701" y="12941"/>
                  </a:lnTo>
                  <a:lnTo>
                    <a:pt x="207987" y="12941"/>
                  </a:lnTo>
                  <a:lnTo>
                    <a:pt x="207987" y="5334"/>
                  </a:lnTo>
                  <a:lnTo>
                    <a:pt x="207987" y="2286"/>
                  </a:lnTo>
                  <a:lnTo>
                    <a:pt x="205701" y="2286"/>
                  </a:lnTo>
                  <a:lnTo>
                    <a:pt x="205701" y="0"/>
                  </a:lnTo>
                  <a:lnTo>
                    <a:pt x="190461" y="0"/>
                  </a:lnTo>
                  <a:lnTo>
                    <a:pt x="190461" y="2286"/>
                  </a:lnTo>
                  <a:lnTo>
                    <a:pt x="185127" y="2286"/>
                  </a:lnTo>
                  <a:lnTo>
                    <a:pt x="185127" y="5334"/>
                  </a:lnTo>
                  <a:lnTo>
                    <a:pt x="182079" y="5334"/>
                  </a:lnTo>
                  <a:lnTo>
                    <a:pt x="182079" y="7620"/>
                  </a:lnTo>
                  <a:lnTo>
                    <a:pt x="179793" y="7620"/>
                  </a:lnTo>
                  <a:lnTo>
                    <a:pt x="179793" y="23609"/>
                  </a:lnTo>
                  <a:lnTo>
                    <a:pt x="182079" y="23609"/>
                  </a:lnTo>
                  <a:lnTo>
                    <a:pt x="182079" y="25895"/>
                  </a:lnTo>
                  <a:lnTo>
                    <a:pt x="185127" y="25895"/>
                  </a:lnTo>
                  <a:lnTo>
                    <a:pt x="185127" y="31229"/>
                  </a:lnTo>
                  <a:lnTo>
                    <a:pt x="182079" y="31229"/>
                  </a:lnTo>
                  <a:lnTo>
                    <a:pt x="182079" y="33515"/>
                  </a:lnTo>
                  <a:lnTo>
                    <a:pt x="179793" y="33515"/>
                  </a:lnTo>
                  <a:lnTo>
                    <a:pt x="179793" y="36563"/>
                  </a:lnTo>
                  <a:lnTo>
                    <a:pt x="176745" y="36563"/>
                  </a:lnTo>
                  <a:lnTo>
                    <a:pt x="176745" y="51803"/>
                  </a:lnTo>
                  <a:lnTo>
                    <a:pt x="179793" y="51803"/>
                  </a:lnTo>
                  <a:lnTo>
                    <a:pt x="179793" y="57137"/>
                  </a:lnTo>
                  <a:lnTo>
                    <a:pt x="182079" y="57137"/>
                  </a:lnTo>
                  <a:lnTo>
                    <a:pt x="182079" y="60185"/>
                  </a:lnTo>
                  <a:lnTo>
                    <a:pt x="187413" y="60185"/>
                  </a:lnTo>
                  <a:lnTo>
                    <a:pt x="187413" y="62471"/>
                  </a:lnTo>
                  <a:lnTo>
                    <a:pt x="207987" y="62471"/>
                  </a:lnTo>
                  <a:lnTo>
                    <a:pt x="207987" y="60185"/>
                  </a:lnTo>
                  <a:lnTo>
                    <a:pt x="211035" y="60185"/>
                  </a:lnTo>
                  <a:lnTo>
                    <a:pt x="211035" y="57137"/>
                  </a:lnTo>
                  <a:lnTo>
                    <a:pt x="213321" y="57137"/>
                  </a:lnTo>
                  <a:lnTo>
                    <a:pt x="213321" y="54851"/>
                  </a:lnTo>
                  <a:lnTo>
                    <a:pt x="216369" y="54851"/>
                  </a:lnTo>
                  <a:lnTo>
                    <a:pt x="216369" y="49517"/>
                  </a:lnTo>
                  <a:lnTo>
                    <a:pt x="218655" y="46469"/>
                  </a:lnTo>
                  <a:lnTo>
                    <a:pt x="218655" y="41897"/>
                  </a:lnTo>
                  <a:close/>
                </a:path>
                <a:path w="266065" h="276860">
                  <a:moveTo>
                    <a:pt x="265887" y="12941"/>
                  </a:moveTo>
                  <a:lnTo>
                    <a:pt x="262839" y="12941"/>
                  </a:lnTo>
                  <a:lnTo>
                    <a:pt x="262839" y="7620"/>
                  </a:lnTo>
                  <a:lnTo>
                    <a:pt x="260553" y="7620"/>
                  </a:lnTo>
                  <a:lnTo>
                    <a:pt x="260553" y="5334"/>
                  </a:lnTo>
                  <a:lnTo>
                    <a:pt x="257505" y="2286"/>
                  </a:lnTo>
                  <a:lnTo>
                    <a:pt x="255219" y="2286"/>
                  </a:lnTo>
                  <a:lnTo>
                    <a:pt x="255219" y="0"/>
                  </a:lnTo>
                  <a:lnTo>
                    <a:pt x="239979" y="0"/>
                  </a:lnTo>
                  <a:lnTo>
                    <a:pt x="239979" y="2286"/>
                  </a:lnTo>
                  <a:lnTo>
                    <a:pt x="234645" y="2286"/>
                  </a:lnTo>
                  <a:lnTo>
                    <a:pt x="234645" y="5334"/>
                  </a:lnTo>
                  <a:lnTo>
                    <a:pt x="231609" y="5334"/>
                  </a:lnTo>
                  <a:lnTo>
                    <a:pt x="231609" y="7620"/>
                  </a:lnTo>
                  <a:lnTo>
                    <a:pt x="229323" y="7620"/>
                  </a:lnTo>
                  <a:lnTo>
                    <a:pt x="229323" y="12941"/>
                  </a:lnTo>
                  <a:lnTo>
                    <a:pt x="226275" y="12941"/>
                  </a:lnTo>
                  <a:lnTo>
                    <a:pt x="226275" y="23609"/>
                  </a:lnTo>
                  <a:lnTo>
                    <a:pt x="223989" y="25895"/>
                  </a:lnTo>
                  <a:lnTo>
                    <a:pt x="223989" y="41897"/>
                  </a:lnTo>
                  <a:lnTo>
                    <a:pt x="226275" y="41897"/>
                  </a:lnTo>
                  <a:lnTo>
                    <a:pt x="226275" y="51803"/>
                  </a:lnTo>
                  <a:lnTo>
                    <a:pt x="229323" y="51803"/>
                  </a:lnTo>
                  <a:lnTo>
                    <a:pt x="229323" y="54851"/>
                  </a:lnTo>
                  <a:lnTo>
                    <a:pt x="234645" y="60185"/>
                  </a:lnTo>
                  <a:lnTo>
                    <a:pt x="236931" y="60185"/>
                  </a:lnTo>
                  <a:lnTo>
                    <a:pt x="236931" y="62471"/>
                  </a:lnTo>
                  <a:lnTo>
                    <a:pt x="255219" y="62471"/>
                  </a:lnTo>
                  <a:lnTo>
                    <a:pt x="255219" y="60185"/>
                  </a:lnTo>
                  <a:lnTo>
                    <a:pt x="260553" y="60185"/>
                  </a:lnTo>
                  <a:lnTo>
                    <a:pt x="260553" y="57137"/>
                  </a:lnTo>
                  <a:lnTo>
                    <a:pt x="260553" y="54851"/>
                  </a:lnTo>
                  <a:lnTo>
                    <a:pt x="262839" y="54851"/>
                  </a:lnTo>
                  <a:lnTo>
                    <a:pt x="262839" y="49517"/>
                  </a:lnTo>
                  <a:lnTo>
                    <a:pt x="265887" y="49517"/>
                  </a:lnTo>
                  <a:lnTo>
                    <a:pt x="265887" y="33515"/>
                  </a:lnTo>
                  <a:lnTo>
                    <a:pt x="262839" y="33515"/>
                  </a:lnTo>
                  <a:lnTo>
                    <a:pt x="262839" y="28943"/>
                  </a:lnTo>
                  <a:lnTo>
                    <a:pt x="260553" y="28943"/>
                  </a:lnTo>
                  <a:lnTo>
                    <a:pt x="260553" y="25895"/>
                  </a:lnTo>
                  <a:lnTo>
                    <a:pt x="257505" y="25895"/>
                  </a:lnTo>
                  <a:lnTo>
                    <a:pt x="257505" y="36563"/>
                  </a:lnTo>
                  <a:lnTo>
                    <a:pt x="257505" y="49517"/>
                  </a:lnTo>
                  <a:lnTo>
                    <a:pt x="255219" y="49517"/>
                  </a:lnTo>
                  <a:lnTo>
                    <a:pt x="255219" y="54851"/>
                  </a:lnTo>
                  <a:lnTo>
                    <a:pt x="249885" y="54851"/>
                  </a:lnTo>
                  <a:lnTo>
                    <a:pt x="249885" y="57137"/>
                  </a:lnTo>
                  <a:lnTo>
                    <a:pt x="242265" y="57137"/>
                  </a:lnTo>
                  <a:lnTo>
                    <a:pt x="242265" y="54851"/>
                  </a:lnTo>
                  <a:lnTo>
                    <a:pt x="236931" y="54851"/>
                  </a:lnTo>
                  <a:lnTo>
                    <a:pt x="236931" y="49517"/>
                  </a:lnTo>
                  <a:lnTo>
                    <a:pt x="234645" y="49517"/>
                  </a:lnTo>
                  <a:lnTo>
                    <a:pt x="234645" y="33515"/>
                  </a:lnTo>
                  <a:lnTo>
                    <a:pt x="236931" y="33515"/>
                  </a:lnTo>
                  <a:lnTo>
                    <a:pt x="236931" y="31229"/>
                  </a:lnTo>
                  <a:lnTo>
                    <a:pt x="239979" y="31229"/>
                  </a:lnTo>
                  <a:lnTo>
                    <a:pt x="239979" y="28943"/>
                  </a:lnTo>
                  <a:lnTo>
                    <a:pt x="249885" y="28943"/>
                  </a:lnTo>
                  <a:lnTo>
                    <a:pt x="252933" y="31229"/>
                  </a:lnTo>
                  <a:lnTo>
                    <a:pt x="255219" y="31229"/>
                  </a:lnTo>
                  <a:lnTo>
                    <a:pt x="255219" y="33515"/>
                  </a:lnTo>
                  <a:lnTo>
                    <a:pt x="257505" y="36563"/>
                  </a:lnTo>
                  <a:lnTo>
                    <a:pt x="257505" y="25895"/>
                  </a:lnTo>
                  <a:lnTo>
                    <a:pt x="257505" y="23609"/>
                  </a:lnTo>
                  <a:lnTo>
                    <a:pt x="249885" y="23609"/>
                  </a:lnTo>
                  <a:lnTo>
                    <a:pt x="249885" y="20561"/>
                  </a:lnTo>
                  <a:lnTo>
                    <a:pt x="244551" y="20561"/>
                  </a:lnTo>
                  <a:lnTo>
                    <a:pt x="244551" y="23609"/>
                  </a:lnTo>
                  <a:lnTo>
                    <a:pt x="236931" y="23609"/>
                  </a:lnTo>
                  <a:lnTo>
                    <a:pt x="236931" y="25895"/>
                  </a:lnTo>
                  <a:lnTo>
                    <a:pt x="234645" y="25895"/>
                  </a:lnTo>
                  <a:lnTo>
                    <a:pt x="234645" y="28943"/>
                  </a:lnTo>
                  <a:lnTo>
                    <a:pt x="231609" y="28943"/>
                  </a:lnTo>
                  <a:lnTo>
                    <a:pt x="231609" y="20561"/>
                  </a:lnTo>
                  <a:lnTo>
                    <a:pt x="234645" y="20561"/>
                  </a:lnTo>
                  <a:lnTo>
                    <a:pt x="234645" y="12941"/>
                  </a:lnTo>
                  <a:lnTo>
                    <a:pt x="236931" y="12941"/>
                  </a:lnTo>
                  <a:lnTo>
                    <a:pt x="236931" y="10655"/>
                  </a:lnTo>
                  <a:lnTo>
                    <a:pt x="239979" y="10655"/>
                  </a:lnTo>
                  <a:lnTo>
                    <a:pt x="239979" y="7620"/>
                  </a:lnTo>
                  <a:lnTo>
                    <a:pt x="244551" y="7620"/>
                  </a:lnTo>
                  <a:lnTo>
                    <a:pt x="244551" y="5334"/>
                  </a:lnTo>
                  <a:lnTo>
                    <a:pt x="249885" y="5334"/>
                  </a:lnTo>
                  <a:lnTo>
                    <a:pt x="249885" y="7620"/>
                  </a:lnTo>
                  <a:lnTo>
                    <a:pt x="252933" y="7620"/>
                  </a:lnTo>
                  <a:lnTo>
                    <a:pt x="255219" y="10655"/>
                  </a:lnTo>
                  <a:lnTo>
                    <a:pt x="255219" y="12941"/>
                  </a:lnTo>
                  <a:lnTo>
                    <a:pt x="257505" y="12941"/>
                  </a:lnTo>
                  <a:lnTo>
                    <a:pt x="257505" y="15227"/>
                  </a:lnTo>
                  <a:lnTo>
                    <a:pt x="265887" y="15227"/>
                  </a:lnTo>
                  <a:lnTo>
                    <a:pt x="265887" y="12941"/>
                  </a:lnTo>
                  <a:close/>
                </a:path>
              </a:pathLst>
            </a:custGeom>
            <a:solidFill>
              <a:srgbClr val="000000"/>
            </a:solidFill>
          </p:spPr>
          <p:txBody>
            <a:bodyPr wrap="square" lIns="0" tIns="0" rIns="0" bIns="0" rtlCol="0"/>
            <a:lstStyle/>
            <a:p>
              <a:endParaRPr/>
            </a:p>
          </p:txBody>
        </p:sp>
      </p:grpSp>
      <p:sp>
        <p:nvSpPr>
          <p:cNvPr id="56" name="object 56"/>
          <p:cNvSpPr/>
          <p:nvPr/>
        </p:nvSpPr>
        <p:spPr>
          <a:xfrm>
            <a:off x="10276231" y="2748839"/>
            <a:ext cx="169545" cy="62865"/>
          </a:xfrm>
          <a:custGeom>
            <a:avLst/>
            <a:gdLst/>
            <a:ahLst/>
            <a:cxnLst/>
            <a:rect l="l" t="t" r="r" b="b"/>
            <a:pathLst>
              <a:path w="169545" h="62864">
                <a:moveTo>
                  <a:pt x="41910" y="28194"/>
                </a:moveTo>
                <a:lnTo>
                  <a:pt x="23622" y="28194"/>
                </a:lnTo>
                <a:lnTo>
                  <a:pt x="23622" y="9906"/>
                </a:lnTo>
                <a:lnTo>
                  <a:pt x="18288" y="9906"/>
                </a:lnTo>
                <a:lnTo>
                  <a:pt x="18288" y="28194"/>
                </a:lnTo>
                <a:lnTo>
                  <a:pt x="0" y="28194"/>
                </a:lnTo>
                <a:lnTo>
                  <a:pt x="0" y="33515"/>
                </a:lnTo>
                <a:lnTo>
                  <a:pt x="18288" y="33515"/>
                </a:lnTo>
                <a:lnTo>
                  <a:pt x="18288" y="51803"/>
                </a:lnTo>
                <a:lnTo>
                  <a:pt x="23622" y="51803"/>
                </a:lnTo>
                <a:lnTo>
                  <a:pt x="23622" y="33515"/>
                </a:lnTo>
                <a:lnTo>
                  <a:pt x="41910" y="33515"/>
                </a:lnTo>
                <a:lnTo>
                  <a:pt x="41910" y="28194"/>
                </a:lnTo>
                <a:close/>
              </a:path>
              <a:path w="169545" h="62864">
                <a:moveTo>
                  <a:pt x="104381" y="18288"/>
                </a:moveTo>
                <a:lnTo>
                  <a:pt x="101333" y="18288"/>
                </a:lnTo>
                <a:lnTo>
                  <a:pt x="101333" y="12954"/>
                </a:lnTo>
                <a:lnTo>
                  <a:pt x="99047" y="12954"/>
                </a:lnTo>
                <a:lnTo>
                  <a:pt x="99047" y="7620"/>
                </a:lnTo>
                <a:lnTo>
                  <a:pt x="95999" y="7620"/>
                </a:lnTo>
                <a:lnTo>
                  <a:pt x="95999" y="20574"/>
                </a:lnTo>
                <a:lnTo>
                  <a:pt x="95999" y="38849"/>
                </a:lnTo>
                <a:lnTo>
                  <a:pt x="93713" y="38849"/>
                </a:lnTo>
                <a:lnTo>
                  <a:pt x="93713" y="46469"/>
                </a:lnTo>
                <a:lnTo>
                  <a:pt x="91427" y="46469"/>
                </a:lnTo>
                <a:lnTo>
                  <a:pt x="91427" y="49517"/>
                </a:lnTo>
                <a:lnTo>
                  <a:pt x="88379" y="49517"/>
                </a:lnTo>
                <a:lnTo>
                  <a:pt x="88379" y="51803"/>
                </a:lnTo>
                <a:lnTo>
                  <a:pt x="83045" y="51803"/>
                </a:lnTo>
                <a:lnTo>
                  <a:pt x="83045" y="54851"/>
                </a:lnTo>
                <a:lnTo>
                  <a:pt x="62471" y="54851"/>
                </a:lnTo>
                <a:lnTo>
                  <a:pt x="62471" y="7620"/>
                </a:lnTo>
                <a:lnTo>
                  <a:pt x="86093" y="7620"/>
                </a:lnTo>
                <a:lnTo>
                  <a:pt x="86093" y="9906"/>
                </a:lnTo>
                <a:lnTo>
                  <a:pt x="91427" y="9906"/>
                </a:lnTo>
                <a:lnTo>
                  <a:pt x="91427" y="15240"/>
                </a:lnTo>
                <a:lnTo>
                  <a:pt x="93713" y="15240"/>
                </a:lnTo>
                <a:lnTo>
                  <a:pt x="93713" y="20574"/>
                </a:lnTo>
                <a:lnTo>
                  <a:pt x="95999" y="20574"/>
                </a:lnTo>
                <a:lnTo>
                  <a:pt x="95999" y="7620"/>
                </a:lnTo>
                <a:lnTo>
                  <a:pt x="95999" y="4572"/>
                </a:lnTo>
                <a:lnTo>
                  <a:pt x="93713" y="4572"/>
                </a:lnTo>
                <a:lnTo>
                  <a:pt x="93713" y="2286"/>
                </a:lnTo>
                <a:lnTo>
                  <a:pt x="88379" y="2286"/>
                </a:lnTo>
                <a:lnTo>
                  <a:pt x="88379" y="0"/>
                </a:lnTo>
                <a:lnTo>
                  <a:pt x="51816" y="0"/>
                </a:lnTo>
                <a:lnTo>
                  <a:pt x="51816" y="62471"/>
                </a:lnTo>
                <a:lnTo>
                  <a:pt x="83045" y="62471"/>
                </a:lnTo>
                <a:lnTo>
                  <a:pt x="83045" y="59423"/>
                </a:lnTo>
                <a:lnTo>
                  <a:pt x="91427" y="59423"/>
                </a:lnTo>
                <a:lnTo>
                  <a:pt x="91427" y="57137"/>
                </a:lnTo>
                <a:lnTo>
                  <a:pt x="95999" y="57137"/>
                </a:lnTo>
                <a:lnTo>
                  <a:pt x="95999" y="54851"/>
                </a:lnTo>
                <a:lnTo>
                  <a:pt x="99047" y="51803"/>
                </a:lnTo>
                <a:lnTo>
                  <a:pt x="99047" y="49517"/>
                </a:lnTo>
                <a:lnTo>
                  <a:pt x="101333" y="49517"/>
                </a:lnTo>
                <a:lnTo>
                  <a:pt x="101333" y="41135"/>
                </a:lnTo>
                <a:lnTo>
                  <a:pt x="104381" y="41135"/>
                </a:lnTo>
                <a:lnTo>
                  <a:pt x="104381" y="18288"/>
                </a:lnTo>
                <a:close/>
              </a:path>
              <a:path w="169545" h="62864">
                <a:moveTo>
                  <a:pt x="169138" y="41135"/>
                </a:moveTo>
                <a:lnTo>
                  <a:pt x="158470" y="38849"/>
                </a:lnTo>
                <a:lnTo>
                  <a:pt x="158470" y="46469"/>
                </a:lnTo>
                <a:lnTo>
                  <a:pt x="156184" y="46469"/>
                </a:lnTo>
                <a:lnTo>
                  <a:pt x="156184" y="49517"/>
                </a:lnTo>
                <a:lnTo>
                  <a:pt x="153898" y="51803"/>
                </a:lnTo>
                <a:lnTo>
                  <a:pt x="150850" y="51803"/>
                </a:lnTo>
                <a:lnTo>
                  <a:pt x="150850" y="54851"/>
                </a:lnTo>
                <a:lnTo>
                  <a:pt x="132562" y="54851"/>
                </a:lnTo>
                <a:lnTo>
                  <a:pt x="132562" y="51803"/>
                </a:lnTo>
                <a:lnTo>
                  <a:pt x="127241" y="51803"/>
                </a:lnTo>
                <a:lnTo>
                  <a:pt x="127241" y="49517"/>
                </a:lnTo>
                <a:lnTo>
                  <a:pt x="124955" y="49517"/>
                </a:lnTo>
                <a:lnTo>
                  <a:pt x="124955" y="44183"/>
                </a:lnTo>
                <a:lnTo>
                  <a:pt x="122669" y="41135"/>
                </a:lnTo>
                <a:lnTo>
                  <a:pt x="122669" y="18288"/>
                </a:lnTo>
                <a:lnTo>
                  <a:pt x="124955" y="18288"/>
                </a:lnTo>
                <a:lnTo>
                  <a:pt x="124955" y="12954"/>
                </a:lnTo>
                <a:lnTo>
                  <a:pt x="127241" y="12954"/>
                </a:lnTo>
                <a:lnTo>
                  <a:pt x="127241" y="9906"/>
                </a:lnTo>
                <a:lnTo>
                  <a:pt x="130276" y="9906"/>
                </a:lnTo>
                <a:lnTo>
                  <a:pt x="130276" y="7620"/>
                </a:lnTo>
                <a:lnTo>
                  <a:pt x="135610" y="7620"/>
                </a:lnTo>
                <a:lnTo>
                  <a:pt x="135610" y="4572"/>
                </a:lnTo>
                <a:lnTo>
                  <a:pt x="148564" y="4572"/>
                </a:lnTo>
                <a:lnTo>
                  <a:pt x="148564" y="7620"/>
                </a:lnTo>
                <a:lnTo>
                  <a:pt x="153898" y="7620"/>
                </a:lnTo>
                <a:lnTo>
                  <a:pt x="153898" y="9906"/>
                </a:lnTo>
                <a:lnTo>
                  <a:pt x="156184" y="9906"/>
                </a:lnTo>
                <a:lnTo>
                  <a:pt x="156184" y="15240"/>
                </a:lnTo>
                <a:lnTo>
                  <a:pt x="158470" y="15240"/>
                </a:lnTo>
                <a:lnTo>
                  <a:pt x="158470" y="18288"/>
                </a:lnTo>
                <a:lnTo>
                  <a:pt x="166852" y="15240"/>
                </a:lnTo>
                <a:lnTo>
                  <a:pt x="166852" y="12954"/>
                </a:lnTo>
                <a:lnTo>
                  <a:pt x="163804" y="12954"/>
                </a:lnTo>
                <a:lnTo>
                  <a:pt x="163804" y="7620"/>
                </a:lnTo>
                <a:lnTo>
                  <a:pt x="161518" y="7620"/>
                </a:lnTo>
                <a:lnTo>
                  <a:pt x="161518" y="4572"/>
                </a:lnTo>
                <a:lnTo>
                  <a:pt x="158470" y="4572"/>
                </a:lnTo>
                <a:lnTo>
                  <a:pt x="158470" y="2286"/>
                </a:lnTo>
                <a:lnTo>
                  <a:pt x="156184" y="2286"/>
                </a:lnTo>
                <a:lnTo>
                  <a:pt x="153898" y="0"/>
                </a:lnTo>
                <a:lnTo>
                  <a:pt x="130276" y="0"/>
                </a:lnTo>
                <a:lnTo>
                  <a:pt x="130276" y="2286"/>
                </a:lnTo>
                <a:lnTo>
                  <a:pt x="124955" y="2286"/>
                </a:lnTo>
                <a:lnTo>
                  <a:pt x="124955" y="4572"/>
                </a:lnTo>
                <a:lnTo>
                  <a:pt x="122669" y="4572"/>
                </a:lnTo>
                <a:lnTo>
                  <a:pt x="122669" y="7620"/>
                </a:lnTo>
                <a:lnTo>
                  <a:pt x="119621" y="7620"/>
                </a:lnTo>
                <a:lnTo>
                  <a:pt x="119621" y="9906"/>
                </a:lnTo>
                <a:lnTo>
                  <a:pt x="117335" y="9906"/>
                </a:lnTo>
                <a:lnTo>
                  <a:pt x="117335" y="15240"/>
                </a:lnTo>
                <a:lnTo>
                  <a:pt x="114287" y="15240"/>
                </a:lnTo>
                <a:lnTo>
                  <a:pt x="114287" y="44183"/>
                </a:lnTo>
                <a:lnTo>
                  <a:pt x="117335" y="46469"/>
                </a:lnTo>
                <a:lnTo>
                  <a:pt x="117335" y="49517"/>
                </a:lnTo>
                <a:lnTo>
                  <a:pt x="119621" y="51803"/>
                </a:lnTo>
                <a:lnTo>
                  <a:pt x="119621" y="54851"/>
                </a:lnTo>
                <a:lnTo>
                  <a:pt x="122669" y="54851"/>
                </a:lnTo>
                <a:lnTo>
                  <a:pt x="122669" y="57137"/>
                </a:lnTo>
                <a:lnTo>
                  <a:pt x="124955" y="57137"/>
                </a:lnTo>
                <a:lnTo>
                  <a:pt x="124955" y="59423"/>
                </a:lnTo>
                <a:lnTo>
                  <a:pt x="130276" y="59423"/>
                </a:lnTo>
                <a:lnTo>
                  <a:pt x="130276" y="62471"/>
                </a:lnTo>
                <a:lnTo>
                  <a:pt x="153898" y="62471"/>
                </a:lnTo>
                <a:lnTo>
                  <a:pt x="153898" y="59423"/>
                </a:lnTo>
                <a:lnTo>
                  <a:pt x="158470" y="59423"/>
                </a:lnTo>
                <a:lnTo>
                  <a:pt x="158470" y="57137"/>
                </a:lnTo>
                <a:lnTo>
                  <a:pt x="161518" y="57137"/>
                </a:lnTo>
                <a:lnTo>
                  <a:pt x="161518" y="54851"/>
                </a:lnTo>
                <a:lnTo>
                  <a:pt x="163804" y="54851"/>
                </a:lnTo>
                <a:lnTo>
                  <a:pt x="163804" y="49517"/>
                </a:lnTo>
                <a:lnTo>
                  <a:pt x="166852" y="49517"/>
                </a:lnTo>
                <a:lnTo>
                  <a:pt x="166852" y="44183"/>
                </a:lnTo>
                <a:lnTo>
                  <a:pt x="169138" y="44183"/>
                </a:lnTo>
                <a:lnTo>
                  <a:pt x="169138" y="41135"/>
                </a:lnTo>
                <a:close/>
              </a:path>
            </a:pathLst>
          </a:custGeom>
          <a:solidFill>
            <a:srgbClr val="000000"/>
          </a:solidFill>
        </p:spPr>
        <p:txBody>
          <a:bodyPr wrap="square" lIns="0" tIns="0" rIns="0" bIns="0" rtlCol="0"/>
          <a:lstStyle/>
          <a:p>
            <a:endParaRPr/>
          </a:p>
        </p:txBody>
      </p:sp>
      <p:sp>
        <p:nvSpPr>
          <p:cNvPr id="57" name="object 57"/>
          <p:cNvSpPr/>
          <p:nvPr/>
        </p:nvSpPr>
        <p:spPr>
          <a:xfrm>
            <a:off x="10289184" y="4536948"/>
            <a:ext cx="146050" cy="62865"/>
          </a:xfrm>
          <a:custGeom>
            <a:avLst/>
            <a:gdLst/>
            <a:ahLst/>
            <a:cxnLst/>
            <a:rect l="l" t="t" r="r" b="b"/>
            <a:pathLst>
              <a:path w="146050" h="62864">
                <a:moveTo>
                  <a:pt x="23622" y="36576"/>
                </a:moveTo>
                <a:lnTo>
                  <a:pt x="0" y="36576"/>
                </a:lnTo>
                <a:lnTo>
                  <a:pt x="0" y="44196"/>
                </a:lnTo>
                <a:lnTo>
                  <a:pt x="23622" y="44196"/>
                </a:lnTo>
                <a:lnTo>
                  <a:pt x="23622" y="36576"/>
                </a:lnTo>
                <a:close/>
              </a:path>
              <a:path w="146050" h="62864">
                <a:moveTo>
                  <a:pt x="83045" y="21336"/>
                </a:moveTo>
                <a:lnTo>
                  <a:pt x="80759" y="21336"/>
                </a:lnTo>
                <a:lnTo>
                  <a:pt x="80759" y="12954"/>
                </a:lnTo>
                <a:lnTo>
                  <a:pt x="78473" y="12954"/>
                </a:lnTo>
                <a:lnTo>
                  <a:pt x="78473" y="10668"/>
                </a:lnTo>
                <a:lnTo>
                  <a:pt x="75425" y="10668"/>
                </a:lnTo>
                <a:lnTo>
                  <a:pt x="75425" y="23622"/>
                </a:lnTo>
                <a:lnTo>
                  <a:pt x="75425" y="39624"/>
                </a:lnTo>
                <a:lnTo>
                  <a:pt x="73139" y="39624"/>
                </a:lnTo>
                <a:lnTo>
                  <a:pt x="73139" y="47244"/>
                </a:lnTo>
                <a:lnTo>
                  <a:pt x="70091" y="47244"/>
                </a:lnTo>
                <a:lnTo>
                  <a:pt x="70091" y="49530"/>
                </a:lnTo>
                <a:lnTo>
                  <a:pt x="67805" y="49530"/>
                </a:lnTo>
                <a:lnTo>
                  <a:pt x="67805" y="52578"/>
                </a:lnTo>
                <a:lnTo>
                  <a:pt x="64757" y="52578"/>
                </a:lnTo>
                <a:lnTo>
                  <a:pt x="64757" y="54864"/>
                </a:lnTo>
                <a:lnTo>
                  <a:pt x="38862" y="54864"/>
                </a:lnTo>
                <a:lnTo>
                  <a:pt x="38862" y="8382"/>
                </a:lnTo>
                <a:lnTo>
                  <a:pt x="62471" y="8382"/>
                </a:lnTo>
                <a:lnTo>
                  <a:pt x="62471" y="10668"/>
                </a:lnTo>
                <a:lnTo>
                  <a:pt x="67805" y="10668"/>
                </a:lnTo>
                <a:lnTo>
                  <a:pt x="67805" y="12954"/>
                </a:lnTo>
                <a:lnTo>
                  <a:pt x="70091" y="12954"/>
                </a:lnTo>
                <a:lnTo>
                  <a:pt x="70091" y="16002"/>
                </a:lnTo>
                <a:lnTo>
                  <a:pt x="73139" y="16002"/>
                </a:lnTo>
                <a:lnTo>
                  <a:pt x="73139" y="23622"/>
                </a:lnTo>
                <a:lnTo>
                  <a:pt x="75425" y="23622"/>
                </a:lnTo>
                <a:lnTo>
                  <a:pt x="75425" y="10668"/>
                </a:lnTo>
                <a:lnTo>
                  <a:pt x="75425" y="8382"/>
                </a:lnTo>
                <a:lnTo>
                  <a:pt x="73139" y="5334"/>
                </a:lnTo>
                <a:lnTo>
                  <a:pt x="70091" y="5334"/>
                </a:lnTo>
                <a:lnTo>
                  <a:pt x="70091" y="3048"/>
                </a:lnTo>
                <a:lnTo>
                  <a:pt x="62471" y="3048"/>
                </a:lnTo>
                <a:lnTo>
                  <a:pt x="62471" y="0"/>
                </a:lnTo>
                <a:lnTo>
                  <a:pt x="31242" y="0"/>
                </a:lnTo>
                <a:lnTo>
                  <a:pt x="31242" y="62484"/>
                </a:lnTo>
                <a:lnTo>
                  <a:pt x="64757" y="62484"/>
                </a:lnTo>
                <a:lnTo>
                  <a:pt x="64757" y="60198"/>
                </a:lnTo>
                <a:lnTo>
                  <a:pt x="70091" y="60198"/>
                </a:lnTo>
                <a:lnTo>
                  <a:pt x="73139" y="57912"/>
                </a:lnTo>
                <a:lnTo>
                  <a:pt x="75425" y="57912"/>
                </a:lnTo>
                <a:lnTo>
                  <a:pt x="75425" y="54864"/>
                </a:lnTo>
                <a:lnTo>
                  <a:pt x="78473" y="52578"/>
                </a:lnTo>
                <a:lnTo>
                  <a:pt x="78473" y="49530"/>
                </a:lnTo>
                <a:lnTo>
                  <a:pt x="80759" y="49530"/>
                </a:lnTo>
                <a:lnTo>
                  <a:pt x="80759" y="41910"/>
                </a:lnTo>
                <a:lnTo>
                  <a:pt x="83045" y="41910"/>
                </a:lnTo>
                <a:lnTo>
                  <a:pt x="83045" y="21336"/>
                </a:lnTo>
                <a:close/>
              </a:path>
              <a:path w="146050" h="62864">
                <a:moveTo>
                  <a:pt x="145516" y="12954"/>
                </a:moveTo>
                <a:lnTo>
                  <a:pt x="143230" y="12954"/>
                </a:lnTo>
                <a:lnTo>
                  <a:pt x="143230" y="10668"/>
                </a:lnTo>
                <a:lnTo>
                  <a:pt x="140944" y="8382"/>
                </a:lnTo>
                <a:lnTo>
                  <a:pt x="140944" y="5334"/>
                </a:lnTo>
                <a:lnTo>
                  <a:pt x="137896" y="5334"/>
                </a:lnTo>
                <a:lnTo>
                  <a:pt x="135610" y="3048"/>
                </a:lnTo>
                <a:lnTo>
                  <a:pt x="132562" y="3048"/>
                </a:lnTo>
                <a:lnTo>
                  <a:pt x="132562" y="0"/>
                </a:lnTo>
                <a:lnTo>
                  <a:pt x="112001" y="0"/>
                </a:lnTo>
                <a:lnTo>
                  <a:pt x="109715" y="3048"/>
                </a:lnTo>
                <a:lnTo>
                  <a:pt x="106667" y="3048"/>
                </a:lnTo>
                <a:lnTo>
                  <a:pt x="104381" y="5334"/>
                </a:lnTo>
                <a:lnTo>
                  <a:pt x="101333" y="5334"/>
                </a:lnTo>
                <a:lnTo>
                  <a:pt x="101333" y="8382"/>
                </a:lnTo>
                <a:lnTo>
                  <a:pt x="99047" y="8382"/>
                </a:lnTo>
                <a:lnTo>
                  <a:pt x="99047" y="10668"/>
                </a:lnTo>
                <a:lnTo>
                  <a:pt x="95999" y="10668"/>
                </a:lnTo>
                <a:lnTo>
                  <a:pt x="95999" y="16002"/>
                </a:lnTo>
                <a:lnTo>
                  <a:pt x="93713" y="16002"/>
                </a:lnTo>
                <a:lnTo>
                  <a:pt x="93713" y="26670"/>
                </a:lnTo>
                <a:lnTo>
                  <a:pt x="91427" y="26670"/>
                </a:lnTo>
                <a:lnTo>
                  <a:pt x="91427" y="36576"/>
                </a:lnTo>
                <a:lnTo>
                  <a:pt x="93713" y="36576"/>
                </a:lnTo>
                <a:lnTo>
                  <a:pt x="93713" y="47244"/>
                </a:lnTo>
                <a:lnTo>
                  <a:pt x="95999" y="47244"/>
                </a:lnTo>
                <a:lnTo>
                  <a:pt x="95999" y="52578"/>
                </a:lnTo>
                <a:lnTo>
                  <a:pt x="99047" y="52578"/>
                </a:lnTo>
                <a:lnTo>
                  <a:pt x="99047" y="54864"/>
                </a:lnTo>
                <a:lnTo>
                  <a:pt x="101333" y="54864"/>
                </a:lnTo>
                <a:lnTo>
                  <a:pt x="101333" y="57912"/>
                </a:lnTo>
                <a:lnTo>
                  <a:pt x="104381" y="57912"/>
                </a:lnTo>
                <a:lnTo>
                  <a:pt x="104381" y="60198"/>
                </a:lnTo>
                <a:lnTo>
                  <a:pt x="106667" y="60198"/>
                </a:lnTo>
                <a:lnTo>
                  <a:pt x="106667" y="62484"/>
                </a:lnTo>
                <a:lnTo>
                  <a:pt x="132562" y="62484"/>
                </a:lnTo>
                <a:lnTo>
                  <a:pt x="132562" y="60198"/>
                </a:lnTo>
                <a:lnTo>
                  <a:pt x="137896" y="60198"/>
                </a:lnTo>
                <a:lnTo>
                  <a:pt x="137896" y="57912"/>
                </a:lnTo>
                <a:lnTo>
                  <a:pt x="140944" y="57912"/>
                </a:lnTo>
                <a:lnTo>
                  <a:pt x="140944" y="54864"/>
                </a:lnTo>
                <a:lnTo>
                  <a:pt x="143230" y="54864"/>
                </a:lnTo>
                <a:lnTo>
                  <a:pt x="143230" y="49530"/>
                </a:lnTo>
                <a:lnTo>
                  <a:pt x="145516" y="49530"/>
                </a:lnTo>
                <a:lnTo>
                  <a:pt x="145516" y="44196"/>
                </a:lnTo>
                <a:lnTo>
                  <a:pt x="137896" y="41910"/>
                </a:lnTo>
                <a:lnTo>
                  <a:pt x="137896" y="47244"/>
                </a:lnTo>
                <a:lnTo>
                  <a:pt x="135610" y="47244"/>
                </a:lnTo>
                <a:lnTo>
                  <a:pt x="135610" y="52578"/>
                </a:lnTo>
                <a:lnTo>
                  <a:pt x="132562" y="52578"/>
                </a:lnTo>
                <a:lnTo>
                  <a:pt x="130276" y="54864"/>
                </a:lnTo>
                <a:lnTo>
                  <a:pt x="127990" y="54864"/>
                </a:lnTo>
                <a:lnTo>
                  <a:pt x="124942" y="57912"/>
                </a:lnTo>
                <a:lnTo>
                  <a:pt x="114287" y="57912"/>
                </a:lnTo>
                <a:lnTo>
                  <a:pt x="114287" y="54864"/>
                </a:lnTo>
                <a:lnTo>
                  <a:pt x="109715" y="54864"/>
                </a:lnTo>
                <a:lnTo>
                  <a:pt x="109715" y="52578"/>
                </a:lnTo>
                <a:lnTo>
                  <a:pt x="106667" y="52578"/>
                </a:lnTo>
                <a:lnTo>
                  <a:pt x="106667" y="49530"/>
                </a:lnTo>
                <a:lnTo>
                  <a:pt x="104381" y="49530"/>
                </a:lnTo>
                <a:lnTo>
                  <a:pt x="104381" y="44196"/>
                </a:lnTo>
                <a:lnTo>
                  <a:pt x="101333" y="44196"/>
                </a:lnTo>
                <a:lnTo>
                  <a:pt x="101333" y="18288"/>
                </a:lnTo>
                <a:lnTo>
                  <a:pt x="104381" y="18288"/>
                </a:lnTo>
                <a:lnTo>
                  <a:pt x="104381" y="12954"/>
                </a:lnTo>
                <a:lnTo>
                  <a:pt x="106667" y="12954"/>
                </a:lnTo>
                <a:lnTo>
                  <a:pt x="106667" y="10668"/>
                </a:lnTo>
                <a:lnTo>
                  <a:pt x="109715" y="10668"/>
                </a:lnTo>
                <a:lnTo>
                  <a:pt x="112001" y="8382"/>
                </a:lnTo>
                <a:lnTo>
                  <a:pt x="130276" y="8382"/>
                </a:lnTo>
                <a:lnTo>
                  <a:pt x="130276" y="10668"/>
                </a:lnTo>
                <a:lnTo>
                  <a:pt x="132562" y="10668"/>
                </a:lnTo>
                <a:lnTo>
                  <a:pt x="132562" y="12954"/>
                </a:lnTo>
                <a:lnTo>
                  <a:pt x="135610" y="12954"/>
                </a:lnTo>
                <a:lnTo>
                  <a:pt x="135610" y="16002"/>
                </a:lnTo>
                <a:lnTo>
                  <a:pt x="137896" y="16002"/>
                </a:lnTo>
                <a:lnTo>
                  <a:pt x="137896" y="18288"/>
                </a:lnTo>
                <a:lnTo>
                  <a:pt x="145516" y="18288"/>
                </a:lnTo>
                <a:lnTo>
                  <a:pt x="145516" y="12954"/>
                </a:lnTo>
                <a:close/>
              </a:path>
            </a:pathLst>
          </a:custGeom>
          <a:solidFill>
            <a:srgbClr val="000000"/>
          </a:solidFill>
        </p:spPr>
        <p:txBody>
          <a:bodyPr wrap="square" lIns="0" tIns="0" rIns="0" bIns="0" rtlCol="0"/>
          <a:lstStyle/>
          <a:p>
            <a:endParaRPr/>
          </a:p>
        </p:txBody>
      </p:sp>
      <p:graphicFrame>
        <p:nvGraphicFramePr>
          <p:cNvPr id="58" name="object 58"/>
          <p:cNvGraphicFramePr>
            <a:graphicFrameLocks noGrp="1"/>
          </p:cNvGraphicFramePr>
          <p:nvPr/>
        </p:nvGraphicFramePr>
        <p:xfrm>
          <a:off x="9446024" y="4573524"/>
          <a:ext cx="3147695" cy="1541849"/>
        </p:xfrm>
        <a:graphic>
          <a:graphicData uri="http://schemas.openxmlformats.org/drawingml/2006/table">
            <a:tbl>
              <a:tblPr firstRow="1" bandRow="1">
                <a:tableStyleId>{2D5ABB26-0587-4C30-8999-92F81FD0307C}</a:tableStyleId>
              </a:tblPr>
              <a:tblGrid>
                <a:gridCol w="535305">
                  <a:extLst>
                    <a:ext uri="{9D8B030D-6E8A-4147-A177-3AD203B41FA5}">
                      <a16:colId xmlns:a16="http://schemas.microsoft.com/office/drawing/2014/main" xmlns="" val="20000"/>
                    </a:ext>
                  </a:extLst>
                </a:gridCol>
                <a:gridCol w="2612390">
                  <a:extLst>
                    <a:ext uri="{9D8B030D-6E8A-4147-A177-3AD203B41FA5}">
                      <a16:colId xmlns:a16="http://schemas.microsoft.com/office/drawing/2014/main" xmlns="" val="20001"/>
                    </a:ext>
                  </a:extLst>
                </a:gridCol>
              </a:tblGrid>
              <a:tr h="418341">
                <a:tc>
                  <a:txBody>
                    <a:bodyPr/>
                    <a:lstStyle/>
                    <a:p>
                      <a:pPr>
                        <a:lnSpc>
                          <a:spcPct val="100000"/>
                        </a:lnSpc>
                        <a:spcBef>
                          <a:spcPts val="15"/>
                        </a:spcBef>
                      </a:pPr>
                      <a:endParaRPr sz="850">
                        <a:latin typeface="Times New Roman"/>
                        <a:cs typeface="Times New Roman"/>
                      </a:endParaRPr>
                    </a:p>
                    <a:p>
                      <a:pPr marR="34290" algn="r">
                        <a:lnSpc>
                          <a:spcPct val="100000"/>
                        </a:lnSpc>
                      </a:pPr>
                      <a:r>
                        <a:rPr sz="800" spc="-5" dirty="0">
                          <a:latin typeface="Comic Sans MS"/>
                          <a:cs typeface="Comic Sans MS"/>
                        </a:rPr>
                        <a:t>41</a:t>
                      </a:r>
                      <a:r>
                        <a:rPr sz="800" spc="-30" dirty="0">
                          <a:latin typeface="Comic Sans MS"/>
                          <a:cs typeface="Comic Sans MS"/>
                        </a:rPr>
                        <a:t> </a:t>
                      </a:r>
                      <a:r>
                        <a:rPr sz="800" spc="-5" dirty="0">
                          <a:latin typeface="Comic Sans MS"/>
                          <a:cs typeface="Comic Sans MS"/>
                        </a:rPr>
                        <a:t>Pos</a:t>
                      </a:r>
                      <a:r>
                        <a:rPr sz="800" spc="-25" dirty="0">
                          <a:latin typeface="Comic Sans MS"/>
                          <a:cs typeface="Comic Sans MS"/>
                        </a:rPr>
                        <a:t> </a:t>
                      </a:r>
                      <a:r>
                        <a:rPr sz="800" spc="-5" dirty="0">
                          <a:latin typeface="Comic Sans MS"/>
                          <a:cs typeface="Comic Sans MS"/>
                        </a:rPr>
                        <a:t>-</a:t>
                      </a:r>
                      <a:endParaRPr sz="800">
                        <a:latin typeface="Comic Sans MS"/>
                        <a:cs typeface="Comic Sans MS"/>
                      </a:endParaRPr>
                    </a:p>
                  </a:txBody>
                  <a:tcPr marL="0" marR="0" marT="1905" marB="0"/>
                </a:tc>
                <a:tc>
                  <a:txBody>
                    <a:bodyPr/>
                    <a:lstStyle/>
                    <a:p>
                      <a:pPr marL="41910" marR="120014">
                        <a:lnSpc>
                          <a:spcPct val="116199"/>
                        </a:lnSpc>
                        <a:spcBef>
                          <a:spcPts val="835"/>
                        </a:spcBef>
                      </a:pPr>
                      <a:r>
                        <a:rPr sz="800" spc="-5" dirty="0">
                          <a:latin typeface="Comic Sans MS"/>
                          <a:cs typeface="Comic Sans MS"/>
                        </a:rPr>
                        <a:t>Cerrado</a:t>
                      </a:r>
                      <a:r>
                        <a:rPr sz="800" spc="55" dirty="0">
                          <a:latin typeface="Comic Sans MS"/>
                          <a:cs typeface="Comic Sans MS"/>
                        </a:rPr>
                        <a:t> </a:t>
                      </a:r>
                      <a:r>
                        <a:rPr sz="800" spc="-5" dirty="0">
                          <a:latin typeface="Comic Sans MS"/>
                          <a:cs typeface="Comic Sans MS"/>
                        </a:rPr>
                        <a:t>cuando</a:t>
                      </a:r>
                      <a:r>
                        <a:rPr sz="800" spc="60" dirty="0">
                          <a:latin typeface="Comic Sans MS"/>
                          <a:cs typeface="Comic Sans MS"/>
                        </a:rPr>
                        <a:t> </a:t>
                      </a:r>
                      <a:r>
                        <a:rPr sz="800" spc="-5" dirty="0">
                          <a:latin typeface="Comic Sans MS"/>
                          <a:cs typeface="Comic Sans MS"/>
                        </a:rPr>
                        <a:t>el</a:t>
                      </a:r>
                      <a:r>
                        <a:rPr sz="800" spc="55" dirty="0">
                          <a:latin typeface="Comic Sans MS"/>
                          <a:cs typeface="Comic Sans MS"/>
                        </a:rPr>
                        <a:t> </a:t>
                      </a:r>
                      <a:r>
                        <a:rPr sz="800" spc="-5" dirty="0">
                          <a:latin typeface="Comic Sans MS"/>
                          <a:cs typeface="Comic Sans MS"/>
                        </a:rPr>
                        <a:t>interruptor</a:t>
                      </a:r>
                      <a:r>
                        <a:rPr sz="800" spc="60" dirty="0">
                          <a:latin typeface="Comic Sans MS"/>
                          <a:cs typeface="Comic Sans MS"/>
                        </a:rPr>
                        <a:t> </a:t>
                      </a:r>
                      <a:r>
                        <a:rPr sz="800" spc="-5" dirty="0">
                          <a:latin typeface="Comic Sans MS"/>
                          <a:cs typeface="Comic Sans MS"/>
                        </a:rPr>
                        <a:t>de</a:t>
                      </a:r>
                      <a:r>
                        <a:rPr sz="800" spc="55" dirty="0">
                          <a:latin typeface="Comic Sans MS"/>
                          <a:cs typeface="Comic Sans MS"/>
                        </a:rPr>
                        <a:t> </a:t>
                      </a:r>
                      <a:r>
                        <a:rPr sz="800" spc="-5" dirty="0">
                          <a:latin typeface="Comic Sans MS"/>
                          <a:cs typeface="Comic Sans MS"/>
                        </a:rPr>
                        <a:t>campo</a:t>
                      </a:r>
                      <a:r>
                        <a:rPr sz="800" spc="60" dirty="0">
                          <a:latin typeface="Comic Sans MS"/>
                          <a:cs typeface="Comic Sans MS"/>
                        </a:rPr>
                        <a:t> </a:t>
                      </a:r>
                      <a:r>
                        <a:rPr sz="800" spc="-5" dirty="0">
                          <a:latin typeface="Comic Sans MS"/>
                          <a:cs typeface="Comic Sans MS"/>
                        </a:rPr>
                        <a:t>está</a:t>
                      </a:r>
                      <a:r>
                        <a:rPr sz="800" spc="55" dirty="0">
                          <a:latin typeface="Comic Sans MS"/>
                          <a:cs typeface="Comic Sans MS"/>
                        </a:rPr>
                        <a:t> </a:t>
                      </a:r>
                      <a:r>
                        <a:rPr sz="800" spc="-5" dirty="0">
                          <a:latin typeface="Comic Sans MS"/>
                          <a:cs typeface="Comic Sans MS"/>
                        </a:rPr>
                        <a:t>en</a:t>
                      </a:r>
                      <a:r>
                        <a:rPr sz="800" spc="45" dirty="0">
                          <a:latin typeface="Comic Sans MS"/>
                          <a:cs typeface="Comic Sans MS"/>
                        </a:rPr>
                        <a:t> </a:t>
                      </a:r>
                      <a:r>
                        <a:rPr sz="800" spc="-5" dirty="0">
                          <a:latin typeface="Comic Sans MS"/>
                          <a:cs typeface="Comic Sans MS"/>
                        </a:rPr>
                        <a:t>su </a:t>
                      </a:r>
                      <a:r>
                        <a:rPr sz="800" spc="-225" dirty="0">
                          <a:latin typeface="Comic Sans MS"/>
                          <a:cs typeface="Comic Sans MS"/>
                        </a:rPr>
                        <a:t> </a:t>
                      </a:r>
                      <a:r>
                        <a:rPr sz="800" spc="-10" dirty="0">
                          <a:latin typeface="Comic Sans MS"/>
                          <a:cs typeface="Comic Sans MS"/>
                        </a:rPr>
                        <a:t>rack.</a:t>
                      </a:r>
                      <a:endParaRPr sz="800">
                        <a:latin typeface="Comic Sans MS"/>
                        <a:cs typeface="Comic Sans MS"/>
                      </a:endParaRPr>
                    </a:p>
                  </a:txBody>
                  <a:tcPr marL="0" marR="0" marT="106045" marB="0"/>
                </a:tc>
                <a:extLst>
                  <a:ext uri="{0D108BD9-81ED-4DB2-BD59-A6C34878D82A}">
                    <a16:rowId xmlns:a16="http://schemas.microsoft.com/office/drawing/2014/main" xmlns="" val="10000"/>
                  </a:ext>
                </a:extLst>
              </a:tr>
              <a:tr h="179419">
                <a:tc>
                  <a:txBody>
                    <a:bodyPr/>
                    <a:lstStyle/>
                    <a:p>
                      <a:pPr marR="38100" algn="r">
                        <a:lnSpc>
                          <a:spcPct val="100000"/>
                        </a:lnSpc>
                        <a:spcBef>
                          <a:spcPts val="229"/>
                        </a:spcBef>
                      </a:pPr>
                      <a:r>
                        <a:rPr sz="800" spc="-5" dirty="0">
                          <a:latin typeface="Comic Sans MS"/>
                          <a:cs typeface="Comic Sans MS"/>
                        </a:rPr>
                        <a:t>41</a:t>
                      </a:r>
                      <a:r>
                        <a:rPr sz="800" spc="-15" dirty="0">
                          <a:latin typeface="Comic Sans MS"/>
                          <a:cs typeface="Comic Sans MS"/>
                        </a:rPr>
                        <a:t> </a:t>
                      </a:r>
                      <a:r>
                        <a:rPr sz="800" spc="-5" dirty="0">
                          <a:latin typeface="Comic Sans MS"/>
                          <a:cs typeface="Comic Sans MS"/>
                        </a:rPr>
                        <a:t>b</a:t>
                      </a:r>
                      <a:r>
                        <a:rPr sz="800" spc="660" dirty="0">
                          <a:latin typeface="Comic Sans MS"/>
                          <a:cs typeface="Comic Sans MS"/>
                        </a:rPr>
                        <a:t> </a:t>
                      </a:r>
                      <a:r>
                        <a:rPr sz="800" spc="-5" dirty="0">
                          <a:latin typeface="Comic Sans MS"/>
                          <a:cs typeface="Comic Sans MS"/>
                        </a:rPr>
                        <a:t>-</a:t>
                      </a:r>
                      <a:endParaRPr sz="800">
                        <a:latin typeface="Comic Sans MS"/>
                        <a:cs typeface="Comic Sans MS"/>
                      </a:endParaRPr>
                    </a:p>
                  </a:txBody>
                  <a:tcPr marL="0" marR="0" marT="29209" marB="0"/>
                </a:tc>
                <a:tc>
                  <a:txBody>
                    <a:bodyPr/>
                    <a:lstStyle/>
                    <a:p>
                      <a:pPr marL="42545">
                        <a:lnSpc>
                          <a:spcPct val="100000"/>
                        </a:lnSpc>
                        <a:spcBef>
                          <a:spcPts val="229"/>
                        </a:spcBef>
                      </a:pPr>
                      <a:r>
                        <a:rPr sz="800" spc="-5" dirty="0">
                          <a:latin typeface="Comic Sans MS"/>
                          <a:cs typeface="Comic Sans MS"/>
                        </a:rPr>
                        <a:t>Contacto</a:t>
                      </a:r>
                      <a:r>
                        <a:rPr sz="800" dirty="0">
                          <a:latin typeface="Comic Sans MS"/>
                          <a:cs typeface="Comic Sans MS"/>
                        </a:rPr>
                        <a:t> </a:t>
                      </a:r>
                      <a:r>
                        <a:rPr sz="800" spc="-5" dirty="0">
                          <a:latin typeface="Comic Sans MS"/>
                          <a:cs typeface="Comic Sans MS"/>
                        </a:rPr>
                        <a:t>auxiliar</a:t>
                      </a:r>
                      <a:r>
                        <a:rPr sz="800" dirty="0">
                          <a:latin typeface="Comic Sans MS"/>
                          <a:cs typeface="Comic Sans MS"/>
                        </a:rPr>
                        <a:t> </a:t>
                      </a:r>
                      <a:r>
                        <a:rPr sz="800" spc="-5" dirty="0">
                          <a:latin typeface="Comic Sans MS"/>
                          <a:cs typeface="Comic Sans MS"/>
                        </a:rPr>
                        <a:t>del interruptor</a:t>
                      </a:r>
                      <a:r>
                        <a:rPr sz="800" dirty="0">
                          <a:latin typeface="Comic Sans MS"/>
                          <a:cs typeface="Comic Sans MS"/>
                        </a:rPr>
                        <a:t> </a:t>
                      </a:r>
                      <a:r>
                        <a:rPr sz="800" spc="-5" dirty="0">
                          <a:latin typeface="Comic Sans MS"/>
                          <a:cs typeface="Comic Sans MS"/>
                        </a:rPr>
                        <a:t>de</a:t>
                      </a:r>
                      <a:r>
                        <a:rPr sz="800" dirty="0">
                          <a:latin typeface="Comic Sans MS"/>
                          <a:cs typeface="Comic Sans MS"/>
                        </a:rPr>
                        <a:t> </a:t>
                      </a:r>
                      <a:r>
                        <a:rPr sz="800" spc="-5" dirty="0">
                          <a:latin typeface="Comic Sans MS"/>
                          <a:cs typeface="Comic Sans MS"/>
                        </a:rPr>
                        <a:t>campo.</a:t>
                      </a:r>
                      <a:endParaRPr sz="800">
                        <a:latin typeface="Comic Sans MS"/>
                        <a:cs typeface="Comic Sans MS"/>
                      </a:endParaRPr>
                    </a:p>
                  </a:txBody>
                  <a:tcPr marL="0" marR="0" marT="29209" marB="0"/>
                </a:tc>
                <a:extLst>
                  <a:ext uri="{0D108BD9-81ED-4DB2-BD59-A6C34878D82A}">
                    <a16:rowId xmlns:a16="http://schemas.microsoft.com/office/drawing/2014/main" xmlns="" val="10001"/>
                  </a:ext>
                </a:extLst>
              </a:tr>
              <a:tr h="179419">
                <a:tc>
                  <a:txBody>
                    <a:bodyPr/>
                    <a:lstStyle/>
                    <a:p>
                      <a:pPr marR="51435" algn="r">
                        <a:lnSpc>
                          <a:spcPct val="100000"/>
                        </a:lnSpc>
                        <a:spcBef>
                          <a:spcPts val="225"/>
                        </a:spcBef>
                        <a:tabLst>
                          <a:tab pos="306070" algn="l"/>
                        </a:tabLst>
                      </a:pPr>
                      <a:r>
                        <a:rPr sz="800" spc="-5" dirty="0">
                          <a:latin typeface="Comic Sans MS"/>
                          <a:cs typeface="Comic Sans MS"/>
                        </a:rPr>
                        <a:t>50	-</a:t>
                      </a:r>
                      <a:endParaRPr sz="800">
                        <a:latin typeface="Comic Sans MS"/>
                        <a:cs typeface="Comic Sans MS"/>
                      </a:endParaRPr>
                    </a:p>
                  </a:txBody>
                  <a:tcPr marL="0" marR="0" marT="28575" marB="0"/>
                </a:tc>
                <a:tc>
                  <a:txBody>
                    <a:bodyPr/>
                    <a:lstStyle/>
                    <a:p>
                      <a:pPr marL="42545">
                        <a:lnSpc>
                          <a:spcPct val="100000"/>
                        </a:lnSpc>
                        <a:spcBef>
                          <a:spcPts val="225"/>
                        </a:spcBef>
                      </a:pPr>
                      <a:r>
                        <a:rPr sz="800" spc="-5" dirty="0">
                          <a:latin typeface="Comic Sans MS"/>
                          <a:cs typeface="Comic Sans MS"/>
                        </a:rPr>
                        <a:t>Tres</a:t>
                      </a:r>
                      <a:r>
                        <a:rPr sz="800" dirty="0">
                          <a:latin typeface="Comic Sans MS"/>
                          <a:cs typeface="Comic Sans MS"/>
                        </a:rPr>
                        <a:t> </a:t>
                      </a:r>
                      <a:r>
                        <a:rPr sz="800" spc="-5" dirty="0">
                          <a:latin typeface="Comic Sans MS"/>
                          <a:cs typeface="Comic Sans MS"/>
                        </a:rPr>
                        <a:t>relés</a:t>
                      </a:r>
                      <a:r>
                        <a:rPr sz="800" dirty="0">
                          <a:latin typeface="Comic Sans MS"/>
                          <a:cs typeface="Comic Sans MS"/>
                        </a:rPr>
                        <a:t> </a:t>
                      </a:r>
                      <a:r>
                        <a:rPr sz="800" spc="-5" dirty="0">
                          <a:latin typeface="Comic Sans MS"/>
                          <a:cs typeface="Comic Sans MS"/>
                        </a:rPr>
                        <a:t>de</a:t>
                      </a:r>
                      <a:r>
                        <a:rPr sz="800" spc="5" dirty="0">
                          <a:latin typeface="Comic Sans MS"/>
                          <a:cs typeface="Comic Sans MS"/>
                        </a:rPr>
                        <a:t> </a:t>
                      </a:r>
                      <a:r>
                        <a:rPr sz="800" spc="-5" dirty="0">
                          <a:latin typeface="Comic Sans MS"/>
                          <a:cs typeface="Comic Sans MS"/>
                        </a:rPr>
                        <a:t>sobrecorriente</a:t>
                      </a:r>
                      <a:r>
                        <a:rPr sz="800" dirty="0">
                          <a:latin typeface="Comic Sans MS"/>
                          <a:cs typeface="Comic Sans MS"/>
                        </a:rPr>
                        <a:t> </a:t>
                      </a:r>
                      <a:r>
                        <a:rPr sz="800" spc="-5" dirty="0">
                          <a:latin typeface="Comic Sans MS"/>
                          <a:cs typeface="Comic Sans MS"/>
                        </a:rPr>
                        <a:t>instantáneos.</a:t>
                      </a:r>
                      <a:endParaRPr sz="800">
                        <a:latin typeface="Comic Sans MS"/>
                        <a:cs typeface="Comic Sans MS"/>
                      </a:endParaRPr>
                    </a:p>
                  </a:txBody>
                  <a:tcPr marL="0" marR="0" marT="28575" marB="0"/>
                </a:tc>
                <a:extLst>
                  <a:ext uri="{0D108BD9-81ED-4DB2-BD59-A6C34878D82A}">
                    <a16:rowId xmlns:a16="http://schemas.microsoft.com/office/drawing/2014/main" xmlns="" val="10002"/>
                  </a:ext>
                </a:extLst>
              </a:tr>
              <a:tr h="321508">
                <a:tc>
                  <a:txBody>
                    <a:bodyPr/>
                    <a:lstStyle/>
                    <a:p>
                      <a:pPr marR="51435" algn="r">
                        <a:lnSpc>
                          <a:spcPct val="100000"/>
                        </a:lnSpc>
                        <a:spcBef>
                          <a:spcPts val="229"/>
                        </a:spcBef>
                        <a:tabLst>
                          <a:tab pos="306070" algn="l"/>
                        </a:tabLst>
                      </a:pPr>
                      <a:r>
                        <a:rPr sz="800" spc="-5" dirty="0">
                          <a:latin typeface="Comic Sans MS"/>
                          <a:cs typeface="Comic Sans MS"/>
                        </a:rPr>
                        <a:t>62	-</a:t>
                      </a:r>
                      <a:endParaRPr sz="800">
                        <a:latin typeface="Comic Sans MS"/>
                        <a:cs typeface="Comic Sans MS"/>
                      </a:endParaRPr>
                    </a:p>
                  </a:txBody>
                  <a:tcPr marL="0" marR="0" marT="29209" marB="0"/>
                </a:tc>
                <a:tc>
                  <a:txBody>
                    <a:bodyPr/>
                    <a:lstStyle/>
                    <a:p>
                      <a:pPr marL="41910" marR="119380">
                        <a:lnSpc>
                          <a:spcPct val="116199"/>
                        </a:lnSpc>
                        <a:spcBef>
                          <a:spcPts val="75"/>
                        </a:spcBef>
                      </a:pPr>
                      <a:r>
                        <a:rPr sz="800" spc="-5" dirty="0">
                          <a:latin typeface="Comic Sans MS"/>
                          <a:cs typeface="Comic Sans MS"/>
                        </a:rPr>
                        <a:t>Timer</a:t>
                      </a:r>
                      <a:r>
                        <a:rPr sz="800" spc="195" dirty="0">
                          <a:latin typeface="Comic Sans MS"/>
                          <a:cs typeface="Comic Sans MS"/>
                        </a:rPr>
                        <a:t> </a:t>
                      </a:r>
                      <a:r>
                        <a:rPr sz="800" spc="-5" dirty="0">
                          <a:latin typeface="Comic Sans MS"/>
                          <a:cs typeface="Comic Sans MS"/>
                        </a:rPr>
                        <a:t>con</a:t>
                      </a:r>
                      <a:r>
                        <a:rPr sz="800" spc="195" dirty="0">
                          <a:latin typeface="Comic Sans MS"/>
                          <a:cs typeface="Comic Sans MS"/>
                        </a:rPr>
                        <a:t> </a:t>
                      </a:r>
                      <a:r>
                        <a:rPr sz="800" spc="-10" dirty="0">
                          <a:latin typeface="Comic Sans MS"/>
                          <a:cs typeface="Comic Sans MS"/>
                        </a:rPr>
                        <a:t>retardo</a:t>
                      </a:r>
                      <a:r>
                        <a:rPr sz="800" spc="204" dirty="0">
                          <a:latin typeface="Comic Sans MS"/>
                          <a:cs typeface="Comic Sans MS"/>
                        </a:rPr>
                        <a:t> </a:t>
                      </a:r>
                      <a:r>
                        <a:rPr sz="800" spc="-5" dirty="0">
                          <a:latin typeface="Comic Sans MS"/>
                          <a:cs typeface="Comic Sans MS"/>
                        </a:rPr>
                        <a:t>de</a:t>
                      </a:r>
                      <a:r>
                        <a:rPr sz="800" spc="195" dirty="0">
                          <a:latin typeface="Comic Sans MS"/>
                          <a:cs typeface="Comic Sans MS"/>
                        </a:rPr>
                        <a:t> </a:t>
                      </a:r>
                      <a:r>
                        <a:rPr sz="800" spc="-5" dirty="0">
                          <a:latin typeface="Comic Sans MS"/>
                          <a:cs typeface="Comic Sans MS"/>
                        </a:rPr>
                        <a:t>tiempo</a:t>
                      </a:r>
                      <a:r>
                        <a:rPr sz="800" spc="200" dirty="0">
                          <a:latin typeface="Comic Sans MS"/>
                          <a:cs typeface="Comic Sans MS"/>
                        </a:rPr>
                        <a:t> </a:t>
                      </a:r>
                      <a:r>
                        <a:rPr sz="800" spc="-5" dirty="0">
                          <a:latin typeface="Comic Sans MS"/>
                          <a:cs typeface="Comic Sans MS"/>
                        </a:rPr>
                        <a:t>(ciclos)</a:t>
                      </a:r>
                      <a:r>
                        <a:rPr sz="800" spc="195" dirty="0">
                          <a:latin typeface="Comic Sans MS"/>
                          <a:cs typeface="Comic Sans MS"/>
                        </a:rPr>
                        <a:t> </a:t>
                      </a:r>
                      <a:r>
                        <a:rPr sz="800" spc="-5" dirty="0">
                          <a:latin typeface="Comic Sans MS"/>
                          <a:cs typeface="Comic Sans MS"/>
                        </a:rPr>
                        <a:t>al</a:t>
                      </a:r>
                      <a:r>
                        <a:rPr sz="800" spc="195" dirty="0">
                          <a:latin typeface="Comic Sans MS"/>
                          <a:cs typeface="Comic Sans MS"/>
                        </a:rPr>
                        <a:t> </a:t>
                      </a:r>
                      <a:r>
                        <a:rPr sz="800" spc="-5" dirty="0">
                          <a:latin typeface="Comic Sans MS"/>
                          <a:cs typeface="Comic Sans MS"/>
                        </a:rPr>
                        <a:t>pickup</a:t>
                      </a:r>
                      <a:r>
                        <a:rPr sz="800" spc="190" dirty="0">
                          <a:latin typeface="Comic Sans MS"/>
                          <a:cs typeface="Comic Sans MS"/>
                        </a:rPr>
                        <a:t> </a:t>
                      </a:r>
                      <a:r>
                        <a:rPr sz="800" spc="-5" dirty="0">
                          <a:latin typeface="Comic Sans MS"/>
                          <a:cs typeface="Comic Sans MS"/>
                        </a:rPr>
                        <a:t>y </a:t>
                      </a:r>
                      <a:r>
                        <a:rPr sz="800" spc="-225" dirty="0">
                          <a:latin typeface="Comic Sans MS"/>
                          <a:cs typeface="Comic Sans MS"/>
                        </a:rPr>
                        <a:t> </a:t>
                      </a:r>
                      <a:r>
                        <a:rPr sz="800" spc="-5" dirty="0">
                          <a:latin typeface="Comic Sans MS"/>
                          <a:cs typeface="Comic Sans MS"/>
                        </a:rPr>
                        <a:t>dropout.</a:t>
                      </a:r>
                      <a:endParaRPr sz="800">
                        <a:latin typeface="Comic Sans MS"/>
                        <a:cs typeface="Comic Sans MS"/>
                      </a:endParaRPr>
                    </a:p>
                  </a:txBody>
                  <a:tcPr marL="0" marR="0" marT="9525" marB="0"/>
                </a:tc>
                <a:extLst>
                  <a:ext uri="{0D108BD9-81ED-4DB2-BD59-A6C34878D82A}">
                    <a16:rowId xmlns:a16="http://schemas.microsoft.com/office/drawing/2014/main" xmlns="" val="10003"/>
                  </a:ext>
                </a:extLst>
              </a:tr>
              <a:tr h="443162">
                <a:tc>
                  <a:txBody>
                    <a:bodyPr/>
                    <a:lstStyle/>
                    <a:p>
                      <a:pPr marR="51435" algn="r">
                        <a:lnSpc>
                          <a:spcPct val="100000"/>
                        </a:lnSpc>
                        <a:spcBef>
                          <a:spcPts val="229"/>
                        </a:spcBef>
                        <a:tabLst>
                          <a:tab pos="306070" algn="l"/>
                        </a:tabLst>
                      </a:pPr>
                      <a:r>
                        <a:rPr sz="800" spc="-5" dirty="0">
                          <a:latin typeface="Comic Sans MS"/>
                          <a:cs typeface="Comic Sans MS"/>
                        </a:rPr>
                        <a:t>86	-</a:t>
                      </a:r>
                      <a:endParaRPr sz="800">
                        <a:latin typeface="Comic Sans MS"/>
                        <a:cs typeface="Comic Sans MS"/>
                      </a:endParaRPr>
                    </a:p>
                  </a:txBody>
                  <a:tcPr marL="0" marR="0" marT="29209" marB="0"/>
                </a:tc>
                <a:tc>
                  <a:txBody>
                    <a:bodyPr/>
                    <a:lstStyle/>
                    <a:p>
                      <a:pPr marL="41910" marR="120014" indent="635" algn="just">
                        <a:lnSpc>
                          <a:spcPct val="115900"/>
                        </a:lnSpc>
                        <a:spcBef>
                          <a:spcPts val="55"/>
                        </a:spcBef>
                      </a:pPr>
                      <a:r>
                        <a:rPr sz="800" spc="-5" dirty="0">
                          <a:latin typeface="Comic Sans MS"/>
                          <a:cs typeface="Comic Sans MS"/>
                        </a:rPr>
                        <a:t>Relé de bloqueo que dispara a los interruptores del </a:t>
                      </a:r>
                      <a:r>
                        <a:rPr sz="800" dirty="0">
                          <a:latin typeface="Comic Sans MS"/>
                          <a:cs typeface="Comic Sans MS"/>
                        </a:rPr>
                        <a:t> </a:t>
                      </a:r>
                      <a:r>
                        <a:rPr sz="800" spc="-5" dirty="0">
                          <a:latin typeface="Comic Sans MS"/>
                          <a:cs typeface="Comic Sans MS"/>
                        </a:rPr>
                        <a:t>generador</a:t>
                      </a:r>
                      <a:r>
                        <a:rPr sz="800" dirty="0">
                          <a:latin typeface="Comic Sans MS"/>
                          <a:cs typeface="Comic Sans MS"/>
                        </a:rPr>
                        <a:t> </a:t>
                      </a:r>
                      <a:r>
                        <a:rPr sz="800" spc="-5" dirty="0">
                          <a:latin typeface="Comic Sans MS"/>
                          <a:cs typeface="Comic Sans MS"/>
                        </a:rPr>
                        <a:t>e</a:t>
                      </a:r>
                      <a:r>
                        <a:rPr sz="800" dirty="0">
                          <a:latin typeface="Comic Sans MS"/>
                          <a:cs typeface="Comic Sans MS"/>
                        </a:rPr>
                        <a:t> </a:t>
                      </a:r>
                      <a:r>
                        <a:rPr sz="800" spc="-5" dirty="0">
                          <a:latin typeface="Comic Sans MS"/>
                          <a:cs typeface="Comic Sans MS"/>
                        </a:rPr>
                        <a:t>inicializa</a:t>
                      </a:r>
                      <a:r>
                        <a:rPr sz="800" dirty="0">
                          <a:latin typeface="Comic Sans MS"/>
                          <a:cs typeface="Comic Sans MS"/>
                        </a:rPr>
                        <a:t> </a:t>
                      </a:r>
                      <a:r>
                        <a:rPr sz="800" spc="-5" dirty="0">
                          <a:latin typeface="Comic Sans MS"/>
                          <a:cs typeface="Comic Sans MS"/>
                        </a:rPr>
                        <a:t>el</a:t>
                      </a:r>
                      <a:r>
                        <a:rPr sz="800" dirty="0">
                          <a:latin typeface="Comic Sans MS"/>
                          <a:cs typeface="Comic Sans MS"/>
                        </a:rPr>
                        <a:t> </a:t>
                      </a:r>
                      <a:r>
                        <a:rPr sz="800" spc="-10" dirty="0">
                          <a:latin typeface="Comic Sans MS"/>
                          <a:cs typeface="Comic Sans MS"/>
                        </a:rPr>
                        <a:t>timer</a:t>
                      </a:r>
                      <a:r>
                        <a:rPr sz="800" spc="-5" dirty="0">
                          <a:latin typeface="Comic Sans MS"/>
                          <a:cs typeface="Comic Sans MS"/>
                        </a:rPr>
                        <a:t> de</a:t>
                      </a:r>
                      <a:r>
                        <a:rPr sz="800" dirty="0">
                          <a:latin typeface="Comic Sans MS"/>
                          <a:cs typeface="Comic Sans MS"/>
                        </a:rPr>
                        <a:t> </a:t>
                      </a:r>
                      <a:r>
                        <a:rPr sz="800" spc="-5" dirty="0">
                          <a:latin typeface="Comic Sans MS"/>
                          <a:cs typeface="Comic Sans MS"/>
                        </a:rPr>
                        <a:t>falla</a:t>
                      </a:r>
                      <a:r>
                        <a:rPr sz="800" dirty="0">
                          <a:latin typeface="Comic Sans MS"/>
                          <a:cs typeface="Comic Sans MS"/>
                        </a:rPr>
                        <a:t> </a:t>
                      </a:r>
                      <a:r>
                        <a:rPr sz="800" spc="-10" dirty="0">
                          <a:latin typeface="Comic Sans MS"/>
                          <a:cs typeface="Comic Sans MS"/>
                        </a:rPr>
                        <a:t>de </a:t>
                      </a:r>
                      <a:r>
                        <a:rPr sz="800" spc="-5" dirty="0">
                          <a:latin typeface="Comic Sans MS"/>
                          <a:cs typeface="Comic Sans MS"/>
                        </a:rPr>
                        <a:t> interruptor.</a:t>
                      </a:r>
                      <a:endParaRPr sz="800">
                        <a:latin typeface="Comic Sans MS"/>
                        <a:cs typeface="Comic Sans MS"/>
                      </a:endParaRPr>
                    </a:p>
                  </a:txBody>
                  <a:tcPr marL="0" marR="0" marT="6985" marB="0"/>
                </a:tc>
                <a:extLst>
                  <a:ext uri="{0D108BD9-81ED-4DB2-BD59-A6C34878D82A}">
                    <a16:rowId xmlns:a16="http://schemas.microsoft.com/office/drawing/2014/main" xmlns="" val="10004"/>
                  </a:ext>
                </a:extLst>
              </a:tr>
            </a:tbl>
          </a:graphicData>
        </a:graphic>
      </p:graphicFrame>
      <p:sp>
        <p:nvSpPr>
          <p:cNvPr id="59" name="object 59"/>
          <p:cNvSpPr txBox="1"/>
          <p:nvPr/>
        </p:nvSpPr>
        <p:spPr>
          <a:xfrm>
            <a:off x="9515366" y="6207685"/>
            <a:ext cx="2861310" cy="288477"/>
          </a:xfrm>
          <a:prstGeom prst="rect">
            <a:avLst/>
          </a:prstGeom>
        </p:spPr>
        <p:txBody>
          <a:bodyPr vert="horz" wrap="square" lIns="0" tIns="12700" rIns="0" bIns="0" rtlCol="0">
            <a:spAutoFit/>
          </a:bodyPr>
          <a:lstStyle/>
          <a:p>
            <a:pPr marL="462915" marR="5080" indent="-450850">
              <a:lnSpc>
                <a:spcPct val="116199"/>
              </a:lnSpc>
              <a:spcBef>
                <a:spcPts val="100"/>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8.</a:t>
            </a:r>
            <a:r>
              <a:rPr sz="800" spc="20" dirty="0">
                <a:latin typeface="Comic Sans MS"/>
                <a:cs typeface="Comic Sans MS"/>
              </a:rPr>
              <a:t> </a:t>
            </a:r>
            <a:r>
              <a:rPr sz="800" b="1" spc="-5" dirty="0">
                <a:latin typeface="Comic Sans MS"/>
                <a:cs typeface="Comic Sans MS"/>
              </a:rPr>
              <a:t>Lógica</a:t>
            </a:r>
            <a:r>
              <a:rPr sz="800" b="1" spc="10" dirty="0">
                <a:latin typeface="Comic Sans MS"/>
                <a:cs typeface="Comic Sans MS"/>
              </a:rPr>
              <a:t> </a:t>
            </a:r>
            <a:r>
              <a:rPr sz="800" b="1" spc="-5" dirty="0">
                <a:latin typeface="Comic Sans MS"/>
                <a:cs typeface="Comic Sans MS"/>
              </a:rPr>
              <a:t>del</a:t>
            </a:r>
            <a:r>
              <a:rPr sz="800" b="1" spc="5" dirty="0">
                <a:latin typeface="Comic Sans MS"/>
                <a:cs typeface="Comic Sans MS"/>
              </a:rPr>
              <a:t> </a:t>
            </a:r>
            <a:r>
              <a:rPr sz="800" b="1" spc="-10" dirty="0">
                <a:latin typeface="Comic Sans MS"/>
                <a:cs typeface="Comic Sans MS"/>
              </a:rPr>
              <a:t>relé</a:t>
            </a:r>
            <a:r>
              <a:rPr sz="800" b="1" spc="10"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sobrecorriente</a:t>
            </a:r>
            <a:r>
              <a:rPr sz="800" b="1" spc="5" dirty="0">
                <a:latin typeface="Comic Sans MS"/>
                <a:cs typeface="Comic Sans MS"/>
              </a:rPr>
              <a:t> </a:t>
            </a:r>
            <a:r>
              <a:rPr sz="800" b="1" spc="-5" dirty="0">
                <a:latin typeface="Comic Sans MS"/>
                <a:cs typeface="Comic Sans MS"/>
              </a:rPr>
              <a:t>habilitado</a:t>
            </a:r>
            <a:r>
              <a:rPr sz="800" b="1" spc="10" dirty="0">
                <a:latin typeface="Comic Sans MS"/>
                <a:cs typeface="Comic Sans MS"/>
              </a:rPr>
              <a:t> </a:t>
            </a:r>
            <a:r>
              <a:rPr sz="800" b="1" spc="-5" dirty="0">
                <a:latin typeface="Comic Sans MS"/>
                <a:cs typeface="Comic Sans MS"/>
              </a:rPr>
              <a:t>por </a:t>
            </a:r>
            <a:r>
              <a:rPr sz="800" b="1" spc="-335" dirty="0">
                <a:latin typeface="Comic Sans MS"/>
                <a:cs typeface="Comic Sans MS"/>
              </a:rPr>
              <a:t> </a:t>
            </a:r>
            <a:r>
              <a:rPr sz="800" b="1" spc="-5" dirty="0">
                <a:latin typeface="Comic Sans MS"/>
                <a:cs typeface="Comic Sans MS"/>
              </a:rPr>
              <a:t>contacto auxiliar</a:t>
            </a:r>
            <a:endParaRPr sz="800">
              <a:latin typeface="Comic Sans MS"/>
              <a:cs typeface="Comic Sans MS"/>
            </a:endParaRPr>
          </a:p>
        </p:txBody>
      </p:sp>
      <p:sp>
        <p:nvSpPr>
          <p:cNvPr id="60" name="object 60"/>
          <p:cNvSpPr txBox="1"/>
          <p:nvPr/>
        </p:nvSpPr>
        <p:spPr>
          <a:xfrm>
            <a:off x="9425473" y="6643026"/>
            <a:ext cx="3054985" cy="9810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Si la unidad está en línea, y los relés de sobrecorriente </a:t>
            </a:r>
            <a:r>
              <a:rPr sz="900" dirty="0">
                <a:latin typeface="Comic Sans MS"/>
                <a:cs typeface="Comic Sans MS"/>
              </a:rPr>
              <a:t> </a:t>
            </a:r>
            <a:r>
              <a:rPr sz="900" spc="-5" dirty="0">
                <a:latin typeface="Comic Sans MS"/>
                <a:cs typeface="Comic Sans MS"/>
              </a:rPr>
              <a:t>operan debido a la carga, la bobina del relé 62 es by- </a:t>
            </a:r>
            <a:r>
              <a:rPr sz="900" dirty="0">
                <a:latin typeface="Comic Sans MS"/>
                <a:cs typeface="Comic Sans MS"/>
              </a:rPr>
              <a:t> </a:t>
            </a:r>
            <a:r>
              <a:rPr sz="900" spc="-5" dirty="0">
                <a:latin typeface="Comic Sans MS"/>
                <a:cs typeface="Comic Sans MS"/>
              </a:rPr>
              <a:t>paseada para prevenir su operación.</a:t>
            </a:r>
            <a:r>
              <a:rPr sz="900" dirty="0">
                <a:latin typeface="Comic Sans MS"/>
                <a:cs typeface="Comic Sans MS"/>
              </a:rPr>
              <a:t> </a:t>
            </a:r>
            <a:r>
              <a:rPr sz="900" spc="-5" dirty="0">
                <a:latin typeface="Comic Sans MS"/>
                <a:cs typeface="Comic Sans MS"/>
              </a:rPr>
              <a:t>Este esquema está </a:t>
            </a:r>
            <a:r>
              <a:rPr sz="900" dirty="0">
                <a:latin typeface="Comic Sans MS"/>
                <a:cs typeface="Comic Sans MS"/>
              </a:rPr>
              <a:t> </a:t>
            </a:r>
            <a:r>
              <a:rPr sz="900" spc="-5" dirty="0">
                <a:latin typeface="Comic Sans MS"/>
                <a:cs typeface="Comic Sans MS"/>
              </a:rPr>
              <a:t>diseñado</a:t>
            </a:r>
            <a:r>
              <a:rPr sz="900" spc="60" dirty="0">
                <a:latin typeface="Comic Sans MS"/>
                <a:cs typeface="Comic Sans MS"/>
              </a:rPr>
              <a:t> </a:t>
            </a:r>
            <a:r>
              <a:rPr sz="900" spc="-5" dirty="0">
                <a:latin typeface="Comic Sans MS"/>
                <a:cs typeface="Comic Sans MS"/>
              </a:rPr>
              <a:t>de</a:t>
            </a:r>
            <a:r>
              <a:rPr sz="900" spc="60" dirty="0">
                <a:latin typeface="Comic Sans MS"/>
                <a:cs typeface="Comic Sans MS"/>
              </a:rPr>
              <a:t> </a:t>
            </a:r>
            <a:r>
              <a:rPr sz="900" spc="-5" dirty="0">
                <a:latin typeface="Comic Sans MS"/>
                <a:cs typeface="Comic Sans MS"/>
              </a:rPr>
              <a:t>tal</a:t>
            </a:r>
            <a:r>
              <a:rPr sz="900" spc="60" dirty="0">
                <a:latin typeface="Comic Sans MS"/>
                <a:cs typeface="Comic Sans MS"/>
              </a:rPr>
              <a:t> </a:t>
            </a:r>
            <a:r>
              <a:rPr sz="900" spc="-5" dirty="0">
                <a:latin typeface="Comic Sans MS"/>
                <a:cs typeface="Comic Sans MS"/>
              </a:rPr>
              <a:t>forma</a:t>
            </a:r>
            <a:r>
              <a:rPr sz="900" spc="60" dirty="0">
                <a:latin typeface="Comic Sans MS"/>
                <a:cs typeface="Comic Sans MS"/>
              </a:rPr>
              <a:t> </a:t>
            </a:r>
            <a:r>
              <a:rPr sz="900" spc="-5" dirty="0">
                <a:latin typeface="Comic Sans MS"/>
                <a:cs typeface="Comic Sans MS"/>
              </a:rPr>
              <a:t>que</a:t>
            </a:r>
            <a:r>
              <a:rPr sz="900" spc="45" dirty="0">
                <a:latin typeface="Comic Sans MS"/>
                <a:cs typeface="Comic Sans MS"/>
              </a:rPr>
              <a:t> </a:t>
            </a:r>
            <a:r>
              <a:rPr sz="900" spc="-5" dirty="0">
                <a:latin typeface="Comic Sans MS"/>
                <a:cs typeface="Comic Sans MS"/>
              </a:rPr>
              <a:t>ninguna</a:t>
            </a:r>
            <a:r>
              <a:rPr sz="900" spc="50" dirty="0">
                <a:latin typeface="Comic Sans MS"/>
                <a:cs typeface="Comic Sans MS"/>
              </a:rPr>
              <a:t> </a:t>
            </a:r>
            <a:r>
              <a:rPr sz="900" spc="-5" dirty="0">
                <a:latin typeface="Comic Sans MS"/>
                <a:cs typeface="Comic Sans MS"/>
              </a:rPr>
              <a:t>función</a:t>
            </a:r>
            <a:r>
              <a:rPr sz="900" spc="50" dirty="0">
                <a:latin typeface="Comic Sans MS"/>
                <a:cs typeface="Comic Sans MS"/>
              </a:rPr>
              <a:t> </a:t>
            </a:r>
            <a:r>
              <a:rPr sz="900" spc="-5" dirty="0">
                <a:latin typeface="Comic Sans MS"/>
                <a:cs typeface="Comic Sans MS"/>
              </a:rPr>
              <a:t>de</a:t>
            </a:r>
            <a:r>
              <a:rPr sz="900" spc="50" dirty="0">
                <a:latin typeface="Comic Sans MS"/>
                <a:cs typeface="Comic Sans MS"/>
              </a:rPr>
              <a:t> </a:t>
            </a:r>
            <a:r>
              <a:rPr sz="900" spc="-5" dirty="0">
                <a:latin typeface="Comic Sans MS"/>
                <a:cs typeface="Comic Sans MS"/>
              </a:rPr>
              <a:t>disparo</a:t>
            </a:r>
            <a:r>
              <a:rPr sz="900" spc="45"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la unidad asociada con una falla o disparo mecánico lo </a:t>
            </a:r>
            <a:r>
              <a:rPr sz="900" dirty="0">
                <a:latin typeface="Comic Sans MS"/>
                <a:cs typeface="Comic Sans MS"/>
              </a:rPr>
              <a:t> </a:t>
            </a:r>
            <a:r>
              <a:rPr sz="900" spc="-5" dirty="0">
                <a:latin typeface="Comic Sans MS"/>
                <a:cs typeface="Comic Sans MS"/>
              </a:rPr>
              <a:t>activará.</a:t>
            </a:r>
            <a:endParaRPr sz="900">
              <a:latin typeface="Comic Sans MS"/>
              <a:cs typeface="Comic Sans MS"/>
            </a:endParaRPr>
          </a:p>
        </p:txBody>
      </p:sp>
      <p:sp>
        <p:nvSpPr>
          <p:cNvPr id="61" name="object 61"/>
          <p:cNvSpPr txBox="1"/>
          <p:nvPr/>
        </p:nvSpPr>
        <p:spPr>
          <a:xfrm>
            <a:off x="9425472" y="7750771"/>
            <a:ext cx="3054350" cy="161798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Como con algunos otros esquemas descritos, el esquema </a:t>
            </a:r>
            <a:r>
              <a:rPr sz="900" dirty="0">
                <a:latin typeface="Comic Sans MS"/>
                <a:cs typeface="Comic Sans MS"/>
              </a:rPr>
              <a:t> </a:t>
            </a:r>
            <a:r>
              <a:rPr sz="900" spc="-5" dirty="0">
                <a:latin typeface="Comic Sans MS"/>
                <a:cs typeface="Comic Sans MS"/>
              </a:rPr>
              <a:t>mostrado</a:t>
            </a:r>
            <a:r>
              <a:rPr sz="900" spc="170" dirty="0">
                <a:latin typeface="Comic Sans MS"/>
                <a:cs typeface="Comic Sans MS"/>
              </a:rPr>
              <a:t> </a:t>
            </a:r>
            <a:r>
              <a:rPr sz="900" spc="-5" dirty="0">
                <a:latin typeface="Comic Sans MS"/>
                <a:cs typeface="Comic Sans MS"/>
              </a:rPr>
              <a:t>en</a:t>
            </a:r>
            <a:r>
              <a:rPr sz="900" spc="170" dirty="0">
                <a:latin typeface="Comic Sans MS"/>
                <a:cs typeface="Comic Sans MS"/>
              </a:rPr>
              <a:t> </a:t>
            </a:r>
            <a:r>
              <a:rPr sz="900" spc="-5" dirty="0">
                <a:latin typeface="Comic Sans MS"/>
                <a:cs typeface="Comic Sans MS"/>
              </a:rPr>
              <a:t>la</a:t>
            </a:r>
            <a:r>
              <a:rPr sz="900" spc="170" dirty="0">
                <a:latin typeface="Comic Sans MS"/>
                <a:cs typeface="Comic Sans MS"/>
              </a:rPr>
              <a:t> </a:t>
            </a:r>
            <a:r>
              <a:rPr sz="900" spc="-5" dirty="0">
                <a:latin typeface="Comic Sans MS"/>
                <a:cs typeface="Comic Sans MS"/>
              </a:rPr>
              <a:t>figura</a:t>
            </a:r>
            <a:r>
              <a:rPr sz="900" spc="175" dirty="0">
                <a:latin typeface="Comic Sans MS"/>
                <a:cs typeface="Comic Sans MS"/>
              </a:rPr>
              <a:t> </a:t>
            </a:r>
            <a:r>
              <a:rPr sz="900" spc="-5" dirty="0">
                <a:latin typeface="Comic Sans MS"/>
                <a:cs typeface="Comic Sans MS"/>
              </a:rPr>
              <a:t>8</a:t>
            </a:r>
            <a:r>
              <a:rPr sz="900" spc="170" dirty="0">
                <a:latin typeface="Comic Sans MS"/>
                <a:cs typeface="Comic Sans MS"/>
              </a:rPr>
              <a:t> </a:t>
            </a:r>
            <a:r>
              <a:rPr sz="900" spc="-5" dirty="0">
                <a:latin typeface="Comic Sans MS"/>
                <a:cs typeface="Comic Sans MS"/>
              </a:rPr>
              <a:t>se</a:t>
            </a:r>
            <a:r>
              <a:rPr sz="900" spc="170" dirty="0">
                <a:latin typeface="Comic Sans MS"/>
                <a:cs typeface="Comic Sans MS"/>
              </a:rPr>
              <a:t> </a:t>
            </a:r>
            <a:r>
              <a:rPr sz="900" spc="-5" dirty="0">
                <a:latin typeface="Comic Sans MS"/>
                <a:cs typeface="Comic Sans MS"/>
              </a:rPr>
              <a:t>reseteará</a:t>
            </a:r>
            <a:r>
              <a:rPr sz="900" spc="170" dirty="0">
                <a:latin typeface="Comic Sans MS"/>
                <a:cs typeface="Comic Sans MS"/>
              </a:rPr>
              <a:t> </a:t>
            </a:r>
            <a:r>
              <a:rPr sz="900" spc="-5" dirty="0">
                <a:latin typeface="Comic Sans MS"/>
                <a:cs typeface="Comic Sans MS"/>
              </a:rPr>
              <a:t>cuando</a:t>
            </a:r>
            <a:r>
              <a:rPr sz="900" spc="170" dirty="0">
                <a:latin typeface="Comic Sans MS"/>
                <a:cs typeface="Comic Sans MS"/>
              </a:rPr>
              <a:t> </a:t>
            </a:r>
            <a:r>
              <a:rPr sz="900" spc="-5" dirty="0">
                <a:latin typeface="Comic Sans MS"/>
                <a:cs typeface="Comic Sans MS"/>
              </a:rPr>
              <a:t>el</a:t>
            </a:r>
            <a:r>
              <a:rPr sz="900" spc="165" dirty="0">
                <a:latin typeface="Comic Sans MS"/>
                <a:cs typeface="Comic Sans MS"/>
              </a:rPr>
              <a:t> </a:t>
            </a:r>
            <a:r>
              <a:rPr sz="900" spc="-5" dirty="0">
                <a:latin typeface="Comic Sans MS"/>
                <a:cs typeface="Comic Sans MS"/>
              </a:rPr>
              <a:t>campo </a:t>
            </a:r>
            <a:r>
              <a:rPr sz="900" spc="-254" dirty="0">
                <a:latin typeface="Comic Sans MS"/>
                <a:cs typeface="Comic Sans MS"/>
              </a:rPr>
              <a:t> </a:t>
            </a:r>
            <a:r>
              <a:rPr sz="900" spc="-5" dirty="0">
                <a:latin typeface="Comic Sans MS"/>
                <a:cs typeface="Comic Sans MS"/>
              </a:rPr>
              <a:t>sea aplicado a la unidad antes de la sincronización.</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esquema</a:t>
            </a:r>
            <a:r>
              <a:rPr sz="900" spc="155" dirty="0">
                <a:latin typeface="Comic Sans MS"/>
                <a:cs typeface="Comic Sans MS"/>
              </a:rPr>
              <a:t> </a:t>
            </a:r>
            <a:r>
              <a:rPr sz="900" spc="-5" dirty="0">
                <a:latin typeface="Comic Sans MS"/>
                <a:cs typeface="Comic Sans MS"/>
              </a:rPr>
              <a:t>no</a:t>
            </a:r>
            <a:r>
              <a:rPr sz="900" spc="155" dirty="0">
                <a:latin typeface="Comic Sans MS"/>
                <a:cs typeface="Comic Sans MS"/>
              </a:rPr>
              <a:t> </a:t>
            </a:r>
            <a:r>
              <a:rPr sz="900" spc="-5" dirty="0">
                <a:latin typeface="Comic Sans MS"/>
                <a:cs typeface="Comic Sans MS"/>
              </a:rPr>
              <a:t>dará</a:t>
            </a:r>
            <a:r>
              <a:rPr sz="900" spc="150" dirty="0">
                <a:latin typeface="Comic Sans MS"/>
                <a:cs typeface="Comic Sans MS"/>
              </a:rPr>
              <a:t> </a:t>
            </a:r>
            <a:r>
              <a:rPr sz="900" spc="-5" dirty="0">
                <a:latin typeface="Comic Sans MS"/>
                <a:cs typeface="Comic Sans MS"/>
              </a:rPr>
              <a:t>protección</a:t>
            </a:r>
            <a:r>
              <a:rPr sz="900" spc="155" dirty="0">
                <a:latin typeface="Comic Sans MS"/>
                <a:cs typeface="Comic Sans MS"/>
              </a:rPr>
              <a:t> </a:t>
            </a:r>
            <a:r>
              <a:rPr sz="900" spc="-5" dirty="0">
                <a:latin typeface="Comic Sans MS"/>
                <a:cs typeface="Comic Sans MS"/>
              </a:rPr>
              <a:t>a</a:t>
            </a:r>
            <a:r>
              <a:rPr sz="900" spc="150" dirty="0">
                <a:latin typeface="Comic Sans MS"/>
                <a:cs typeface="Comic Sans MS"/>
              </a:rPr>
              <a:t> </a:t>
            </a:r>
            <a:r>
              <a:rPr sz="900" spc="-5" dirty="0">
                <a:latin typeface="Comic Sans MS"/>
                <a:cs typeface="Comic Sans MS"/>
              </a:rPr>
              <a:t>bajas</a:t>
            </a:r>
            <a:r>
              <a:rPr sz="900" spc="150" dirty="0">
                <a:latin typeface="Comic Sans MS"/>
                <a:cs typeface="Comic Sans MS"/>
              </a:rPr>
              <a:t> </a:t>
            </a:r>
            <a:r>
              <a:rPr sz="900" spc="-5" dirty="0">
                <a:latin typeface="Comic Sans MS"/>
                <a:cs typeface="Comic Sans MS"/>
              </a:rPr>
              <a:t>RPM</a:t>
            </a:r>
            <a:r>
              <a:rPr sz="900" spc="155" dirty="0">
                <a:latin typeface="Comic Sans MS"/>
                <a:cs typeface="Comic Sans MS"/>
              </a:rPr>
              <a:t> </a:t>
            </a:r>
            <a:r>
              <a:rPr sz="900" spc="-5" dirty="0">
                <a:latin typeface="Comic Sans MS"/>
                <a:cs typeface="Comic Sans MS"/>
              </a:rPr>
              <a:t>de</a:t>
            </a:r>
            <a:r>
              <a:rPr sz="900" spc="150" dirty="0">
                <a:latin typeface="Comic Sans MS"/>
                <a:cs typeface="Comic Sans MS"/>
              </a:rPr>
              <a:t> </a:t>
            </a:r>
            <a:r>
              <a:rPr sz="900" spc="-5" dirty="0">
                <a:latin typeface="Comic Sans MS"/>
                <a:cs typeface="Comic Sans MS"/>
              </a:rPr>
              <a:t>la</a:t>
            </a:r>
            <a:r>
              <a:rPr sz="900" spc="150" dirty="0">
                <a:latin typeface="Comic Sans MS"/>
                <a:cs typeface="Comic Sans MS"/>
              </a:rPr>
              <a:t> </a:t>
            </a:r>
            <a:r>
              <a:rPr sz="900" spc="-5" dirty="0">
                <a:latin typeface="Comic Sans MS"/>
                <a:cs typeface="Comic Sans MS"/>
              </a:rPr>
              <a:t>turbina </a:t>
            </a:r>
            <a:r>
              <a:rPr sz="900" spc="-254" dirty="0">
                <a:latin typeface="Comic Sans MS"/>
                <a:cs typeface="Comic Sans MS"/>
              </a:rPr>
              <a:t> </a:t>
            </a:r>
            <a:r>
              <a:rPr sz="900" spc="-5" dirty="0">
                <a:latin typeface="Comic Sans MS"/>
                <a:cs typeface="Comic Sans MS"/>
              </a:rPr>
              <a:t>con el campo dentro.</a:t>
            </a:r>
            <a:r>
              <a:rPr sz="900" spc="520" dirty="0">
                <a:latin typeface="Comic Sans MS"/>
                <a:cs typeface="Comic Sans MS"/>
              </a:rPr>
              <a:t> </a:t>
            </a:r>
            <a:r>
              <a:rPr sz="900" spc="-5" dirty="0">
                <a:latin typeface="Comic Sans MS"/>
                <a:cs typeface="Comic Sans MS"/>
              </a:rPr>
              <a:t>Aunque el campo generalmente no </a:t>
            </a:r>
            <a:r>
              <a:rPr sz="900" dirty="0">
                <a:latin typeface="Comic Sans MS"/>
                <a:cs typeface="Comic Sans MS"/>
              </a:rPr>
              <a:t> </a:t>
            </a:r>
            <a:r>
              <a:rPr sz="900" spc="-5" dirty="0">
                <a:latin typeface="Comic Sans MS"/>
                <a:cs typeface="Comic Sans MS"/>
              </a:rPr>
              <a:t>es aplicado abajo de la velocidad síncrona en unidades </a:t>
            </a:r>
            <a:r>
              <a:rPr sz="900" dirty="0">
                <a:latin typeface="Comic Sans MS"/>
                <a:cs typeface="Comic Sans MS"/>
              </a:rPr>
              <a:t> </a:t>
            </a:r>
            <a:r>
              <a:rPr sz="900" spc="-5" dirty="0">
                <a:latin typeface="Comic Sans MS"/>
                <a:cs typeface="Comic Sans MS"/>
              </a:rPr>
              <a:t>tandem</a:t>
            </a:r>
            <a:r>
              <a:rPr sz="900" dirty="0">
                <a:latin typeface="Comic Sans MS"/>
                <a:cs typeface="Comic Sans MS"/>
              </a:rPr>
              <a:t> </a:t>
            </a:r>
            <a:r>
              <a:rPr sz="900" spc="-5" dirty="0">
                <a:latin typeface="Comic Sans MS"/>
                <a:cs typeface="Comic Sans MS"/>
              </a:rPr>
              <a:t>modernas,</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unidades</a:t>
            </a:r>
            <a:r>
              <a:rPr sz="900" spc="260" dirty="0">
                <a:latin typeface="Comic Sans MS"/>
                <a:cs typeface="Comic Sans MS"/>
              </a:rPr>
              <a:t> </a:t>
            </a:r>
            <a:r>
              <a:rPr sz="900" spc="-5" dirty="0">
                <a:latin typeface="Comic Sans MS"/>
                <a:cs typeface="Comic Sans MS"/>
              </a:rPr>
              <a:t>cross-compound </a:t>
            </a:r>
            <a:r>
              <a:rPr sz="900" dirty="0">
                <a:latin typeface="Comic Sans MS"/>
                <a:cs typeface="Comic Sans MS"/>
              </a:rPr>
              <a:t> </a:t>
            </a:r>
            <a:r>
              <a:rPr sz="900" spc="-5" dirty="0">
                <a:latin typeface="Comic Sans MS"/>
                <a:cs typeface="Comic Sans MS"/>
              </a:rPr>
              <a:t>requieren</a:t>
            </a:r>
            <a:r>
              <a:rPr sz="900" dirty="0">
                <a:latin typeface="Comic Sans MS"/>
                <a:cs typeface="Comic Sans MS"/>
              </a:rPr>
              <a:t> </a:t>
            </a:r>
            <a:r>
              <a:rPr sz="900" spc="-5" dirty="0">
                <a:latin typeface="Comic Sans MS"/>
                <a:cs typeface="Comic Sans MS"/>
              </a:rPr>
              <a:t>sincronización</a:t>
            </a:r>
            <a:r>
              <a:rPr sz="900" dirty="0">
                <a:latin typeface="Comic Sans MS"/>
                <a:cs typeface="Comic Sans MS"/>
              </a:rPr>
              <a:t> </a:t>
            </a:r>
            <a:r>
              <a:rPr sz="900" spc="-5" dirty="0">
                <a:latin typeface="Comic Sans MS"/>
                <a:cs typeface="Comic Sans MS"/>
              </a:rPr>
              <a:t>entre</a:t>
            </a:r>
            <a:r>
              <a:rPr sz="900" dirty="0">
                <a:latin typeface="Comic Sans MS"/>
                <a:cs typeface="Comic Sans MS"/>
              </a:rPr>
              <a:t> </a:t>
            </a:r>
            <a:r>
              <a:rPr sz="900" spc="-5" dirty="0">
                <a:latin typeface="Comic Sans MS"/>
                <a:cs typeface="Comic Sans MS"/>
              </a:rPr>
              <a:t>unidades</a:t>
            </a:r>
            <a:r>
              <a:rPr sz="900" dirty="0">
                <a:latin typeface="Comic Sans MS"/>
                <a:cs typeface="Comic Sans MS"/>
              </a:rPr>
              <a:t> </a:t>
            </a:r>
            <a:r>
              <a:rPr sz="900" spc="-5" dirty="0">
                <a:latin typeface="Comic Sans MS"/>
                <a:cs typeface="Comic Sans MS"/>
              </a:rPr>
              <a:t>a</a:t>
            </a:r>
            <a:r>
              <a:rPr sz="900" spc="254" dirty="0">
                <a:latin typeface="Comic Sans MS"/>
                <a:cs typeface="Comic Sans MS"/>
              </a:rPr>
              <a:t> </a:t>
            </a:r>
            <a:r>
              <a:rPr sz="900" spc="-5" dirty="0">
                <a:latin typeface="Comic Sans MS"/>
                <a:cs typeface="Comic Sans MS"/>
              </a:rPr>
              <a:t>muy</a:t>
            </a:r>
            <a:r>
              <a:rPr sz="900" spc="260" dirty="0">
                <a:latin typeface="Comic Sans MS"/>
                <a:cs typeface="Comic Sans MS"/>
              </a:rPr>
              <a:t> </a:t>
            </a:r>
            <a:r>
              <a:rPr sz="900" spc="-5" dirty="0">
                <a:latin typeface="Comic Sans MS"/>
                <a:cs typeface="Comic Sans MS"/>
              </a:rPr>
              <a:t>bajas </a:t>
            </a:r>
            <a:r>
              <a:rPr sz="900" dirty="0">
                <a:latin typeface="Comic Sans MS"/>
                <a:cs typeface="Comic Sans MS"/>
              </a:rPr>
              <a:t> </a:t>
            </a:r>
            <a:r>
              <a:rPr sz="900" spc="-5" dirty="0">
                <a:latin typeface="Comic Sans MS"/>
                <a:cs typeface="Comic Sans MS"/>
              </a:rPr>
              <a:t>RPM.</a:t>
            </a:r>
            <a:r>
              <a:rPr sz="900" spc="520" dirty="0">
                <a:latin typeface="Comic Sans MS"/>
                <a:cs typeface="Comic Sans MS"/>
              </a:rPr>
              <a:t> </a:t>
            </a:r>
            <a:r>
              <a:rPr sz="900" spc="-5" dirty="0">
                <a:latin typeface="Comic Sans MS"/>
                <a:cs typeface="Comic Sans MS"/>
              </a:rPr>
              <a:t>Para asegurar la protección durante el período de </a:t>
            </a:r>
            <a:r>
              <a:rPr sz="900" dirty="0">
                <a:latin typeface="Comic Sans MS"/>
                <a:cs typeface="Comic Sans MS"/>
              </a:rPr>
              <a:t> </a:t>
            </a:r>
            <a:r>
              <a:rPr sz="900" spc="-5" dirty="0">
                <a:latin typeface="Comic Sans MS"/>
                <a:cs typeface="Comic Sans MS"/>
              </a:rPr>
              <a:t>la</a:t>
            </a:r>
            <a:r>
              <a:rPr sz="900" spc="120" dirty="0">
                <a:latin typeface="Comic Sans MS"/>
                <a:cs typeface="Comic Sans MS"/>
              </a:rPr>
              <a:t> </a:t>
            </a:r>
            <a:r>
              <a:rPr sz="900" spc="-5" dirty="0">
                <a:latin typeface="Comic Sans MS"/>
                <a:cs typeface="Comic Sans MS"/>
              </a:rPr>
              <a:t>pre-sincronización,</a:t>
            </a:r>
            <a:r>
              <a:rPr sz="900" spc="125" dirty="0">
                <a:latin typeface="Comic Sans MS"/>
                <a:cs typeface="Comic Sans MS"/>
              </a:rPr>
              <a:t> </a:t>
            </a:r>
            <a:r>
              <a:rPr sz="900" spc="-5" dirty="0">
                <a:latin typeface="Comic Sans MS"/>
                <a:cs typeface="Comic Sans MS"/>
              </a:rPr>
              <a:t>es</a:t>
            </a:r>
            <a:r>
              <a:rPr sz="900" spc="120" dirty="0">
                <a:latin typeface="Comic Sans MS"/>
                <a:cs typeface="Comic Sans MS"/>
              </a:rPr>
              <a:t> </a:t>
            </a:r>
            <a:r>
              <a:rPr sz="900" spc="-5" dirty="0">
                <a:latin typeface="Comic Sans MS"/>
                <a:cs typeface="Comic Sans MS"/>
              </a:rPr>
              <a:t>necesario</a:t>
            </a:r>
            <a:r>
              <a:rPr sz="900" spc="120" dirty="0">
                <a:latin typeface="Comic Sans MS"/>
                <a:cs typeface="Comic Sans MS"/>
              </a:rPr>
              <a:t> </a:t>
            </a:r>
            <a:r>
              <a:rPr sz="900" spc="-5" dirty="0">
                <a:latin typeface="Comic Sans MS"/>
                <a:cs typeface="Comic Sans MS"/>
              </a:rPr>
              <a:t>usar</a:t>
            </a:r>
            <a:r>
              <a:rPr sz="900" spc="120" dirty="0">
                <a:latin typeface="Comic Sans MS"/>
                <a:cs typeface="Comic Sans MS"/>
              </a:rPr>
              <a:t> </a:t>
            </a:r>
            <a:r>
              <a:rPr sz="900" spc="-5" dirty="0">
                <a:latin typeface="Comic Sans MS"/>
                <a:cs typeface="Comic Sans MS"/>
              </a:rPr>
              <a:t>el</a:t>
            </a:r>
            <a:r>
              <a:rPr sz="900" spc="120" dirty="0">
                <a:latin typeface="Comic Sans MS"/>
                <a:cs typeface="Comic Sans MS"/>
              </a:rPr>
              <a:t> </a:t>
            </a:r>
            <a:r>
              <a:rPr sz="900" spc="-5" dirty="0">
                <a:latin typeface="Comic Sans MS"/>
                <a:cs typeface="Comic Sans MS"/>
              </a:rPr>
              <a:t>contacto</a:t>
            </a:r>
            <a:r>
              <a:rPr sz="900" spc="110" dirty="0">
                <a:latin typeface="Comic Sans MS"/>
                <a:cs typeface="Comic Sans MS"/>
              </a:rPr>
              <a:t> </a:t>
            </a:r>
            <a:r>
              <a:rPr sz="900" spc="-5" dirty="0">
                <a:latin typeface="Comic Sans MS"/>
                <a:cs typeface="Comic Sans MS"/>
              </a:rPr>
              <a:t>41b</a:t>
            </a:r>
            <a:endParaRPr sz="900">
              <a:latin typeface="Comic Sans MS"/>
              <a:cs typeface="Comic Sans MS"/>
            </a:endParaRPr>
          </a:p>
        </p:txBody>
      </p:sp>
      <p:sp>
        <p:nvSpPr>
          <p:cNvPr id="62" name="object 62"/>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63" name="object 63"/>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64" name="object 6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75</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89" y="877171"/>
            <a:ext cx="3054350" cy="82169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del</a:t>
            </a:r>
            <a:r>
              <a:rPr sz="900" spc="105" dirty="0">
                <a:latin typeface="Comic Sans MS"/>
                <a:cs typeface="Comic Sans MS"/>
              </a:rPr>
              <a:t> </a:t>
            </a:r>
            <a:r>
              <a:rPr sz="900" spc="-5" dirty="0">
                <a:latin typeface="Comic Sans MS"/>
                <a:cs typeface="Comic Sans MS"/>
              </a:rPr>
              <a:t>interruptor</a:t>
            </a:r>
            <a:r>
              <a:rPr sz="900" spc="105" dirty="0">
                <a:latin typeface="Comic Sans MS"/>
                <a:cs typeface="Comic Sans MS"/>
              </a:rPr>
              <a:t> </a:t>
            </a:r>
            <a:r>
              <a:rPr sz="900" spc="-5" dirty="0">
                <a:latin typeface="Comic Sans MS"/>
                <a:cs typeface="Comic Sans MS"/>
              </a:rPr>
              <a:t>de</a:t>
            </a:r>
            <a:r>
              <a:rPr sz="900" spc="105" dirty="0">
                <a:latin typeface="Comic Sans MS"/>
                <a:cs typeface="Comic Sans MS"/>
              </a:rPr>
              <a:t> </a:t>
            </a:r>
            <a:r>
              <a:rPr sz="900" spc="-5" dirty="0">
                <a:latin typeface="Comic Sans MS"/>
                <a:cs typeface="Comic Sans MS"/>
              </a:rPr>
              <a:t>campo</a:t>
            </a:r>
            <a:r>
              <a:rPr sz="900" spc="110" dirty="0">
                <a:latin typeface="Comic Sans MS"/>
                <a:cs typeface="Comic Sans MS"/>
              </a:rPr>
              <a:t> </a:t>
            </a:r>
            <a:r>
              <a:rPr sz="900" spc="-5" dirty="0">
                <a:latin typeface="Comic Sans MS"/>
                <a:cs typeface="Comic Sans MS"/>
              </a:rPr>
              <a:t>principal</a:t>
            </a:r>
            <a:r>
              <a:rPr sz="900" spc="100" dirty="0">
                <a:latin typeface="Comic Sans MS"/>
                <a:cs typeface="Comic Sans MS"/>
              </a:rPr>
              <a:t> </a:t>
            </a:r>
            <a:r>
              <a:rPr sz="900" spc="-5" dirty="0">
                <a:latin typeface="Comic Sans MS"/>
                <a:cs typeface="Comic Sans MS"/>
              </a:rPr>
              <a:t>no</a:t>
            </a:r>
            <a:r>
              <a:rPr sz="900" spc="100" dirty="0">
                <a:latin typeface="Comic Sans MS"/>
                <a:cs typeface="Comic Sans MS"/>
              </a:rPr>
              <a:t> </a:t>
            </a:r>
            <a:r>
              <a:rPr sz="900" spc="-5" dirty="0">
                <a:latin typeface="Comic Sans MS"/>
                <a:cs typeface="Comic Sans MS"/>
              </a:rPr>
              <a:t>el</a:t>
            </a:r>
            <a:r>
              <a:rPr sz="900" spc="100" dirty="0">
                <a:latin typeface="Comic Sans MS"/>
                <a:cs typeface="Comic Sans MS"/>
              </a:rPr>
              <a:t> </a:t>
            </a:r>
            <a:r>
              <a:rPr sz="900" spc="-5" dirty="0">
                <a:latin typeface="Comic Sans MS"/>
                <a:cs typeface="Comic Sans MS"/>
              </a:rPr>
              <a:t>del</a:t>
            </a:r>
            <a:r>
              <a:rPr sz="900" spc="100" dirty="0">
                <a:latin typeface="Comic Sans MS"/>
                <a:cs typeface="Comic Sans MS"/>
              </a:rPr>
              <a:t> </a:t>
            </a:r>
            <a:r>
              <a:rPr sz="900" spc="-5" dirty="0">
                <a:latin typeface="Comic Sans MS"/>
                <a:cs typeface="Comic Sans MS"/>
              </a:rPr>
              <a:t>interruptor </a:t>
            </a:r>
            <a:r>
              <a:rPr sz="900" spc="-254" dirty="0">
                <a:latin typeface="Comic Sans MS"/>
                <a:cs typeface="Comic Sans MS"/>
              </a:rPr>
              <a:t> </a:t>
            </a:r>
            <a:r>
              <a:rPr sz="900" spc="-5" dirty="0">
                <a:latin typeface="Comic Sans MS"/>
                <a:cs typeface="Comic Sans MS"/>
              </a:rPr>
              <a:t>de campo de arranque.</a:t>
            </a:r>
            <a:r>
              <a:rPr sz="900" dirty="0">
                <a:latin typeface="Comic Sans MS"/>
                <a:cs typeface="Comic Sans MS"/>
              </a:rPr>
              <a:t> </a:t>
            </a:r>
            <a:r>
              <a:rPr sz="900" spc="-5" dirty="0">
                <a:latin typeface="Comic Sans MS"/>
                <a:cs typeface="Comic Sans MS"/>
              </a:rPr>
              <a:t>Además, la excitación debe ser </a:t>
            </a:r>
            <a:r>
              <a:rPr sz="900" dirty="0">
                <a:latin typeface="Comic Sans MS"/>
                <a:cs typeface="Comic Sans MS"/>
              </a:rPr>
              <a:t> </a:t>
            </a:r>
            <a:r>
              <a:rPr sz="900" spc="-5" dirty="0">
                <a:latin typeface="Comic Sans MS"/>
                <a:cs typeface="Comic Sans MS"/>
              </a:rPr>
              <a:t>transferida del excitador de arranque al principal antes </a:t>
            </a:r>
            <a:r>
              <a:rPr sz="900" dirty="0">
                <a:latin typeface="Comic Sans MS"/>
                <a:cs typeface="Comic Sans MS"/>
              </a:rPr>
              <a:t> </a:t>
            </a:r>
            <a:r>
              <a:rPr sz="900" spc="-5" dirty="0">
                <a:latin typeface="Comic Sans MS"/>
                <a:cs typeface="Comic Sans MS"/>
              </a:rPr>
              <a:t>de la sincronización para evitar un disparo en falso en la </a:t>
            </a:r>
            <a:r>
              <a:rPr sz="900" dirty="0">
                <a:latin typeface="Comic Sans MS"/>
                <a:cs typeface="Comic Sans MS"/>
              </a:rPr>
              <a:t> </a:t>
            </a:r>
            <a:r>
              <a:rPr sz="900" spc="-5" dirty="0">
                <a:latin typeface="Comic Sans MS"/>
                <a:cs typeface="Comic Sans MS"/>
              </a:rPr>
              <a:t>sincronización.</a:t>
            </a:r>
            <a:endParaRPr sz="900">
              <a:latin typeface="Comic Sans MS"/>
              <a:cs typeface="Comic Sans MS"/>
            </a:endParaRPr>
          </a:p>
        </p:txBody>
      </p:sp>
      <p:sp>
        <p:nvSpPr>
          <p:cNvPr id="3" name="object 3"/>
          <p:cNvSpPr txBox="1"/>
          <p:nvPr/>
        </p:nvSpPr>
        <p:spPr>
          <a:xfrm>
            <a:off x="5942190" y="1995600"/>
            <a:ext cx="3053715" cy="2726690"/>
          </a:xfrm>
          <a:prstGeom prst="rect">
            <a:avLst/>
          </a:prstGeom>
        </p:spPr>
        <p:txBody>
          <a:bodyPr vert="horz" wrap="square" lIns="0" tIns="12700" rIns="0" bIns="0" rtlCol="0">
            <a:spAutoFit/>
          </a:bodyPr>
          <a:lstStyle/>
          <a:p>
            <a:pPr marL="12700" marR="234950">
              <a:lnSpc>
                <a:spcPct val="116100"/>
              </a:lnSpc>
              <a:spcBef>
                <a:spcPts val="100"/>
              </a:spcBef>
            </a:pPr>
            <a:r>
              <a:rPr sz="900" b="1" spc="-5" dirty="0">
                <a:latin typeface="Comic Sans MS"/>
                <a:cs typeface="Comic Sans MS"/>
              </a:rPr>
              <a:t>ESQUEMAS</a:t>
            </a:r>
            <a:r>
              <a:rPr sz="900" b="1" dirty="0">
                <a:latin typeface="Comic Sans MS"/>
                <a:cs typeface="Comic Sans MS"/>
              </a:rPr>
              <a:t> </a:t>
            </a:r>
            <a:r>
              <a:rPr sz="900" b="1" spc="-5" dirty="0">
                <a:latin typeface="Comic Sans MS"/>
                <a:cs typeface="Comic Sans MS"/>
              </a:rPr>
              <a:t>DE</a:t>
            </a:r>
            <a:r>
              <a:rPr sz="900" b="1" spc="5" dirty="0">
                <a:latin typeface="Comic Sans MS"/>
                <a:cs typeface="Comic Sans MS"/>
              </a:rPr>
              <a:t> </a:t>
            </a:r>
            <a:r>
              <a:rPr sz="900" b="1" spc="-5" dirty="0">
                <a:latin typeface="Comic Sans MS"/>
                <a:cs typeface="Comic Sans MS"/>
              </a:rPr>
              <a:t>PROTECCION</a:t>
            </a:r>
            <a:r>
              <a:rPr sz="900" b="1" spc="5" dirty="0">
                <a:latin typeface="Comic Sans MS"/>
                <a:cs typeface="Comic Sans MS"/>
              </a:rPr>
              <a:t> </a:t>
            </a:r>
            <a:r>
              <a:rPr sz="900" b="1" spc="-5" dirty="0">
                <a:latin typeface="Comic Sans MS"/>
                <a:cs typeface="Comic Sans MS"/>
              </a:rPr>
              <a:t>DEDICADOS</a:t>
            </a:r>
            <a:r>
              <a:rPr sz="900" b="1" spc="5" dirty="0">
                <a:latin typeface="Comic Sans MS"/>
                <a:cs typeface="Comic Sans MS"/>
              </a:rPr>
              <a:t> </a:t>
            </a:r>
            <a:r>
              <a:rPr sz="900" b="1" spc="-5" dirty="0">
                <a:latin typeface="Comic Sans MS"/>
                <a:cs typeface="Comic Sans MS"/>
              </a:rPr>
              <a:t>PARA </a:t>
            </a:r>
            <a:r>
              <a:rPr sz="900" b="1" spc="-375" dirty="0">
                <a:latin typeface="Comic Sans MS"/>
                <a:cs typeface="Comic Sans MS"/>
              </a:rPr>
              <a:t> </a:t>
            </a:r>
            <a:r>
              <a:rPr sz="900" b="1" spc="-5" dirty="0">
                <a:latin typeface="Comic Sans MS"/>
                <a:cs typeface="Comic Sans MS"/>
              </a:rPr>
              <a:t>DETECTAR</a:t>
            </a:r>
            <a:r>
              <a:rPr sz="900" b="1" dirty="0">
                <a:latin typeface="Comic Sans MS"/>
                <a:cs typeface="Comic Sans MS"/>
              </a:rPr>
              <a:t> </a:t>
            </a:r>
            <a:r>
              <a:rPr sz="900" b="1" spc="-5" dirty="0">
                <a:latin typeface="Comic Sans MS"/>
                <a:cs typeface="Comic Sans MS"/>
              </a:rPr>
              <a:t>ARQUEOS</a:t>
            </a:r>
            <a:r>
              <a:rPr sz="900" b="1" dirty="0">
                <a:latin typeface="Comic Sans MS"/>
                <a:cs typeface="Comic Sans MS"/>
              </a:rPr>
              <a:t> </a:t>
            </a:r>
            <a:r>
              <a:rPr sz="900" b="1" spc="-5" dirty="0">
                <a:latin typeface="Comic Sans MS"/>
                <a:cs typeface="Comic Sans MS"/>
              </a:rPr>
              <a:t>DEL</a:t>
            </a:r>
            <a:r>
              <a:rPr sz="900" b="1" spc="5" dirty="0">
                <a:latin typeface="Comic Sans MS"/>
                <a:cs typeface="Comic Sans MS"/>
              </a:rPr>
              <a:t> </a:t>
            </a:r>
            <a:r>
              <a:rPr sz="900" b="1" spc="-5" dirty="0">
                <a:latin typeface="Comic Sans MS"/>
                <a:cs typeface="Comic Sans MS"/>
              </a:rPr>
              <a:t>INTERRUPTOR</a:t>
            </a:r>
            <a:r>
              <a:rPr sz="900" b="1" dirty="0">
                <a:latin typeface="Comic Sans MS"/>
                <a:cs typeface="Comic Sans MS"/>
              </a:rPr>
              <a:t> </a:t>
            </a:r>
            <a:r>
              <a:rPr sz="900" b="1" spc="-5" dirty="0">
                <a:latin typeface="Comic Sans MS"/>
                <a:cs typeface="Comic Sans MS"/>
              </a:rPr>
              <a:t>DEL </a:t>
            </a:r>
            <a:r>
              <a:rPr sz="900" b="1" dirty="0">
                <a:latin typeface="Comic Sans MS"/>
                <a:cs typeface="Comic Sans MS"/>
              </a:rPr>
              <a:t> </a:t>
            </a:r>
            <a:r>
              <a:rPr sz="900" b="1" spc="-5" dirty="0">
                <a:latin typeface="Comic Sans MS"/>
                <a:cs typeface="Comic Sans MS"/>
              </a:rPr>
              <a:t>GENERADOR</a:t>
            </a:r>
            <a:endParaRPr sz="900">
              <a:latin typeface="Comic Sans MS"/>
              <a:cs typeface="Comic Sans MS"/>
            </a:endParaRPr>
          </a:p>
          <a:p>
            <a:pPr>
              <a:spcBef>
                <a:spcPts val="15"/>
              </a:spcBef>
            </a:pPr>
            <a:endParaRPr sz="850">
              <a:latin typeface="Comic Sans MS"/>
              <a:cs typeface="Comic Sans MS"/>
            </a:endParaRPr>
          </a:p>
          <a:p>
            <a:pPr marL="12700" marR="5080" algn="just">
              <a:lnSpc>
                <a:spcPct val="116100"/>
              </a:lnSpc>
            </a:pPr>
            <a:r>
              <a:rPr sz="900" spc="-5" dirty="0">
                <a:latin typeface="Comic Sans MS"/>
                <a:cs typeface="Comic Sans MS"/>
              </a:rPr>
              <a:t>Para el arqueo de un polo del interruptor de alta tensión, </a:t>
            </a:r>
            <a:r>
              <a:rPr sz="900" dirty="0">
                <a:latin typeface="Comic Sans MS"/>
                <a:cs typeface="Comic Sans MS"/>
              </a:rPr>
              <a:t> </a:t>
            </a:r>
            <a:r>
              <a:rPr sz="900" spc="-5" dirty="0">
                <a:latin typeface="Comic Sans MS"/>
                <a:cs typeface="Comic Sans MS"/>
              </a:rPr>
              <a:t>del generador, redispararlo no desenergizará la máquina. </a:t>
            </a:r>
            <a:r>
              <a:rPr sz="900" dirty="0">
                <a:latin typeface="Comic Sans MS"/>
                <a:cs typeface="Comic Sans MS"/>
              </a:rPr>
              <a:t> </a:t>
            </a:r>
            <a:r>
              <a:rPr sz="900" spc="-5" dirty="0">
                <a:latin typeface="Comic Sans MS"/>
                <a:cs typeface="Comic Sans MS"/>
              </a:rPr>
              <a:t>La iniciación del relé de falla de interruptor es requerida </a:t>
            </a:r>
            <a:r>
              <a:rPr sz="900" dirty="0">
                <a:latin typeface="Comic Sans MS"/>
                <a:cs typeface="Comic Sans MS"/>
              </a:rPr>
              <a:t> </a:t>
            </a:r>
            <a:r>
              <a:rPr sz="900" spc="-5" dirty="0">
                <a:latin typeface="Comic Sans MS"/>
                <a:cs typeface="Comic Sans MS"/>
              </a:rPr>
              <a:t>para disparo local adicional y posiblemente el disparo de </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remotos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desenergizar</a:t>
            </a:r>
            <a:r>
              <a:rPr sz="900" dirty="0">
                <a:latin typeface="Comic Sans MS"/>
                <a:cs typeface="Comic Sans MS"/>
              </a:rPr>
              <a:t> </a:t>
            </a:r>
            <a:r>
              <a:rPr sz="900" spc="-5" dirty="0">
                <a:latin typeface="Comic Sans MS"/>
                <a:cs typeface="Comic Sans MS"/>
              </a:rPr>
              <a:t>al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Algunos de los esquemas discutidos antes </a:t>
            </a:r>
            <a:r>
              <a:rPr sz="900" dirty="0">
                <a:latin typeface="Comic Sans MS"/>
                <a:cs typeface="Comic Sans MS"/>
              </a:rPr>
              <a:t> </a:t>
            </a:r>
            <a:r>
              <a:rPr sz="900" spc="-5" dirty="0">
                <a:latin typeface="Comic Sans MS"/>
                <a:cs typeface="Comic Sans MS"/>
              </a:rPr>
              <a:t>pueden</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ajustados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arqueos</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interruptor y proporcionar protección en conjunto con la </a:t>
            </a:r>
            <a:r>
              <a:rPr sz="900" dirty="0">
                <a:latin typeface="Comic Sans MS"/>
                <a:cs typeface="Comic Sans MS"/>
              </a:rPr>
              <a:t> </a:t>
            </a:r>
            <a:r>
              <a:rPr sz="900" spc="-5" dirty="0">
                <a:latin typeface="Comic Sans MS"/>
                <a:cs typeface="Comic Sans MS"/>
              </a:rPr>
              <a:t>protección de falla de interruptor del generador.</a:t>
            </a:r>
            <a:r>
              <a:rPr sz="900" dirty="0">
                <a:latin typeface="Comic Sans MS"/>
                <a:cs typeface="Comic Sans MS"/>
              </a:rPr>
              <a:t> </a:t>
            </a:r>
            <a:r>
              <a:rPr sz="900" spc="-5" dirty="0">
                <a:latin typeface="Comic Sans MS"/>
                <a:cs typeface="Comic Sans MS"/>
              </a:rPr>
              <a:t>Otros </a:t>
            </a:r>
            <a:r>
              <a:rPr sz="900" dirty="0">
                <a:latin typeface="Comic Sans MS"/>
                <a:cs typeface="Comic Sans MS"/>
              </a:rPr>
              <a:t> </a:t>
            </a:r>
            <a:r>
              <a:rPr sz="900" spc="-5" dirty="0">
                <a:latin typeface="Comic Sans MS"/>
                <a:cs typeface="Comic Sans MS"/>
              </a:rPr>
              <a:t>esquemas</a:t>
            </a:r>
            <a:r>
              <a:rPr sz="900" dirty="0">
                <a:latin typeface="Comic Sans MS"/>
                <a:cs typeface="Comic Sans MS"/>
              </a:rPr>
              <a:t> </a:t>
            </a:r>
            <a:r>
              <a:rPr sz="900" spc="-5" dirty="0">
                <a:latin typeface="Comic Sans MS"/>
                <a:cs typeface="Comic Sans MS"/>
              </a:rPr>
              <a:t>son</a:t>
            </a:r>
            <a:r>
              <a:rPr sz="900" dirty="0">
                <a:latin typeface="Comic Sans MS"/>
                <a:cs typeface="Comic Sans MS"/>
              </a:rPr>
              <a:t> </a:t>
            </a:r>
            <a:r>
              <a:rPr sz="900" spc="-5" dirty="0">
                <a:latin typeface="Comic Sans MS"/>
                <a:cs typeface="Comic Sans MS"/>
              </a:rPr>
              <a:t>inoperativos</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generador</a:t>
            </a:r>
            <a:r>
              <a:rPr sz="900" spc="254" dirty="0">
                <a:latin typeface="Comic Sans MS"/>
                <a:cs typeface="Comic Sans MS"/>
              </a:rPr>
              <a:t> </a:t>
            </a:r>
            <a:r>
              <a:rPr sz="900" spc="-5" dirty="0">
                <a:latin typeface="Comic Sans MS"/>
                <a:cs typeface="Comic Sans MS"/>
              </a:rPr>
              <a:t>está </a:t>
            </a:r>
            <a:r>
              <a:rPr sz="900" dirty="0">
                <a:latin typeface="Comic Sans MS"/>
                <a:cs typeface="Comic Sans MS"/>
              </a:rPr>
              <a:t> </a:t>
            </a:r>
            <a:r>
              <a:rPr sz="900" spc="-5" dirty="0">
                <a:latin typeface="Comic Sans MS"/>
                <a:cs typeface="Comic Sans MS"/>
              </a:rPr>
              <a:t>cerca de su velocidad y tensión nominales antes de la </a:t>
            </a:r>
            <a:r>
              <a:rPr sz="900" dirty="0">
                <a:latin typeface="Comic Sans MS"/>
                <a:cs typeface="Comic Sans MS"/>
              </a:rPr>
              <a:t> </a:t>
            </a:r>
            <a:r>
              <a:rPr sz="900" spc="-5" dirty="0">
                <a:latin typeface="Comic Sans MS"/>
                <a:cs typeface="Comic Sans MS"/>
              </a:rPr>
              <a:t>sincronización</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deben</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complementados</a:t>
            </a:r>
            <a:r>
              <a:rPr sz="900" dirty="0">
                <a:latin typeface="Comic Sans MS"/>
                <a:cs typeface="Comic Sans MS"/>
              </a:rPr>
              <a:t> </a:t>
            </a:r>
            <a:r>
              <a:rPr sz="900" spc="-5" dirty="0">
                <a:latin typeface="Comic Sans MS"/>
                <a:cs typeface="Comic Sans MS"/>
              </a:rPr>
              <a:t>con </a:t>
            </a:r>
            <a:r>
              <a:rPr sz="900" spc="-254" dirty="0">
                <a:latin typeface="Comic Sans MS"/>
                <a:cs typeface="Comic Sans MS"/>
              </a:rPr>
              <a:t> </a:t>
            </a:r>
            <a:r>
              <a:rPr sz="900" spc="-5" dirty="0">
                <a:latin typeface="Comic Sans MS"/>
                <a:cs typeface="Comic Sans MS"/>
              </a:rPr>
              <a:t>protección adicional.</a:t>
            </a:r>
            <a:endParaRPr sz="900">
              <a:latin typeface="Comic Sans MS"/>
              <a:cs typeface="Comic Sans MS"/>
            </a:endParaRPr>
          </a:p>
        </p:txBody>
      </p:sp>
      <p:sp>
        <p:nvSpPr>
          <p:cNvPr id="4" name="object 4"/>
          <p:cNvSpPr txBox="1"/>
          <p:nvPr/>
        </p:nvSpPr>
        <p:spPr>
          <a:xfrm>
            <a:off x="5942189" y="4848765"/>
            <a:ext cx="3053080" cy="177038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Corrientes desbalanceadas asociadas con el arqueo del </a:t>
            </a:r>
            <a:r>
              <a:rPr sz="900" dirty="0">
                <a:latin typeface="Comic Sans MS"/>
                <a:cs typeface="Comic Sans MS"/>
              </a:rPr>
              <a:t> </a:t>
            </a:r>
            <a:r>
              <a:rPr sz="900" spc="-5" dirty="0">
                <a:latin typeface="Comic Sans MS"/>
                <a:cs typeface="Comic Sans MS"/>
              </a:rPr>
              <a:t>interruptor generalmente causaran que opere el relé de </a:t>
            </a:r>
            <a:r>
              <a:rPr sz="900" dirty="0">
                <a:latin typeface="Comic Sans MS"/>
                <a:cs typeface="Comic Sans MS"/>
              </a:rPr>
              <a:t> </a:t>
            </a:r>
            <a:r>
              <a:rPr sz="900" spc="-5" dirty="0">
                <a:latin typeface="Comic Sans MS"/>
                <a:cs typeface="Comic Sans MS"/>
              </a:rPr>
              <a:t>secuencia negativa.</a:t>
            </a:r>
            <a:r>
              <a:rPr sz="900" spc="254" dirty="0">
                <a:latin typeface="Comic Sans MS"/>
                <a:cs typeface="Comic Sans MS"/>
              </a:rPr>
              <a:t> </a:t>
            </a:r>
            <a:r>
              <a:rPr sz="900" spc="-5" dirty="0">
                <a:latin typeface="Comic Sans MS"/>
                <a:cs typeface="Comic Sans MS"/>
              </a:rPr>
              <a:t>La falla de interruptor será iniciada </a:t>
            </a:r>
            <a:r>
              <a:rPr sz="900" dirty="0">
                <a:latin typeface="Comic Sans MS"/>
                <a:cs typeface="Comic Sans MS"/>
              </a:rPr>
              <a:t> </a:t>
            </a:r>
            <a:r>
              <a:rPr sz="900" spc="-5" dirty="0">
                <a:latin typeface="Comic Sans MS"/>
                <a:cs typeface="Comic Sans MS"/>
              </a:rPr>
              <a:t>si</a:t>
            </a:r>
            <a:r>
              <a:rPr sz="900" spc="254" dirty="0">
                <a:latin typeface="Comic Sans MS"/>
                <a:cs typeface="Comic Sans MS"/>
              </a:rPr>
              <a:t> </a:t>
            </a:r>
            <a:r>
              <a:rPr sz="900" spc="-5" dirty="0">
                <a:latin typeface="Comic Sans MS"/>
                <a:cs typeface="Comic Sans MS"/>
              </a:rPr>
              <a:t>los</a:t>
            </a:r>
            <a:r>
              <a:rPr sz="900" spc="260" dirty="0">
                <a:latin typeface="Comic Sans MS"/>
                <a:cs typeface="Comic Sans MS"/>
              </a:rPr>
              <a:t> </a:t>
            </a:r>
            <a:r>
              <a:rPr sz="900" spc="-5" dirty="0">
                <a:latin typeface="Comic Sans MS"/>
                <a:cs typeface="Comic Sans MS"/>
              </a:rPr>
              <a:t>detectores de corriente de falla de interruptor </a:t>
            </a:r>
            <a:r>
              <a:rPr sz="900" dirty="0">
                <a:latin typeface="Comic Sans MS"/>
                <a:cs typeface="Comic Sans MS"/>
              </a:rPr>
              <a:t> </a:t>
            </a:r>
            <a:r>
              <a:rPr sz="900" spc="-5" dirty="0">
                <a:latin typeface="Comic Sans MS"/>
                <a:cs typeface="Comic Sans MS"/>
              </a:rPr>
              <a:t>son</a:t>
            </a:r>
            <a:r>
              <a:rPr sz="900" spc="135" dirty="0">
                <a:latin typeface="Comic Sans MS"/>
                <a:cs typeface="Comic Sans MS"/>
              </a:rPr>
              <a:t> </a:t>
            </a:r>
            <a:r>
              <a:rPr sz="900" spc="-5" dirty="0">
                <a:latin typeface="Comic Sans MS"/>
                <a:cs typeface="Comic Sans MS"/>
              </a:rPr>
              <a:t>ajustados</a:t>
            </a:r>
            <a:r>
              <a:rPr sz="900" spc="135" dirty="0">
                <a:latin typeface="Comic Sans MS"/>
                <a:cs typeface="Comic Sans MS"/>
              </a:rPr>
              <a:t> </a:t>
            </a:r>
            <a:r>
              <a:rPr sz="900" spc="-5" dirty="0">
                <a:latin typeface="Comic Sans MS"/>
                <a:cs typeface="Comic Sans MS"/>
              </a:rPr>
              <a:t>con</a:t>
            </a:r>
            <a:r>
              <a:rPr sz="900" spc="135" dirty="0">
                <a:latin typeface="Comic Sans MS"/>
                <a:cs typeface="Comic Sans MS"/>
              </a:rPr>
              <a:t> </a:t>
            </a:r>
            <a:r>
              <a:rPr sz="900" spc="-5" dirty="0">
                <a:latin typeface="Comic Sans MS"/>
                <a:cs typeface="Comic Sans MS"/>
              </a:rPr>
              <a:t>suficiente</a:t>
            </a:r>
            <a:r>
              <a:rPr sz="900" spc="120" dirty="0">
                <a:latin typeface="Comic Sans MS"/>
                <a:cs typeface="Comic Sans MS"/>
              </a:rPr>
              <a:t> </a:t>
            </a:r>
            <a:r>
              <a:rPr sz="900" spc="-5" dirty="0">
                <a:latin typeface="Comic Sans MS"/>
                <a:cs typeface="Comic Sans MS"/>
              </a:rPr>
              <a:t>sensibilidad</a:t>
            </a:r>
            <a:r>
              <a:rPr sz="900" spc="125" dirty="0">
                <a:latin typeface="Comic Sans MS"/>
                <a:cs typeface="Comic Sans MS"/>
              </a:rPr>
              <a:t> </a:t>
            </a:r>
            <a:r>
              <a:rPr sz="900" spc="-5" dirty="0">
                <a:latin typeface="Comic Sans MS"/>
                <a:cs typeface="Comic Sans MS"/>
              </a:rPr>
              <a:t>para</a:t>
            </a:r>
            <a:r>
              <a:rPr sz="900" spc="130" dirty="0">
                <a:latin typeface="Comic Sans MS"/>
                <a:cs typeface="Comic Sans MS"/>
              </a:rPr>
              <a:t> </a:t>
            </a:r>
            <a:r>
              <a:rPr sz="900" spc="-5" dirty="0">
                <a:latin typeface="Comic Sans MS"/>
                <a:cs typeface="Comic Sans MS"/>
              </a:rPr>
              <a:t>detectar </a:t>
            </a:r>
            <a:r>
              <a:rPr sz="900" spc="-254" dirty="0">
                <a:latin typeface="Comic Sans MS"/>
                <a:cs typeface="Comic Sans MS"/>
              </a:rPr>
              <a:t> </a:t>
            </a:r>
            <a:r>
              <a:rPr sz="900" spc="-5" dirty="0">
                <a:latin typeface="Comic Sans MS"/>
                <a:cs typeface="Comic Sans MS"/>
              </a:rPr>
              <a:t>la situación.</a:t>
            </a:r>
            <a:r>
              <a:rPr sz="900" dirty="0">
                <a:latin typeface="Comic Sans MS"/>
                <a:cs typeface="Comic Sans MS"/>
              </a:rPr>
              <a:t> </a:t>
            </a:r>
            <a:r>
              <a:rPr sz="900" spc="-5" dirty="0">
                <a:latin typeface="Comic Sans MS"/>
                <a:cs typeface="Comic Sans MS"/>
              </a:rPr>
              <a:t>A continuación describiremos los esquemas </a:t>
            </a:r>
            <a:r>
              <a:rPr sz="900" dirty="0">
                <a:latin typeface="Comic Sans MS"/>
                <a:cs typeface="Comic Sans MS"/>
              </a:rPr>
              <a:t> </a:t>
            </a:r>
            <a:r>
              <a:rPr sz="900" spc="-5" dirty="0">
                <a:latin typeface="Comic Sans MS"/>
                <a:cs typeface="Comic Sans MS"/>
              </a:rPr>
              <a:t>diseñados</a:t>
            </a:r>
            <a:r>
              <a:rPr sz="900" dirty="0">
                <a:latin typeface="Comic Sans MS"/>
                <a:cs typeface="Comic Sans MS"/>
              </a:rPr>
              <a:t> </a:t>
            </a:r>
            <a:r>
              <a:rPr sz="900" spc="-5" dirty="0">
                <a:latin typeface="Comic Sans MS"/>
                <a:cs typeface="Comic Sans MS"/>
              </a:rPr>
              <a:t>específicamente</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rápida</a:t>
            </a:r>
            <a:r>
              <a:rPr sz="900" dirty="0">
                <a:latin typeface="Comic Sans MS"/>
                <a:cs typeface="Comic Sans MS"/>
              </a:rPr>
              <a:t> </a:t>
            </a:r>
            <a:r>
              <a:rPr sz="900" spc="-5" dirty="0">
                <a:latin typeface="Comic Sans MS"/>
                <a:cs typeface="Comic Sans MS"/>
              </a:rPr>
              <a:t>detección</a:t>
            </a:r>
            <a:r>
              <a:rPr sz="900" dirty="0">
                <a:latin typeface="Comic Sans MS"/>
                <a:cs typeface="Comic Sans MS"/>
              </a:rPr>
              <a:t> </a:t>
            </a:r>
            <a:r>
              <a:rPr sz="900" spc="-5" dirty="0">
                <a:latin typeface="Comic Sans MS"/>
                <a:cs typeface="Comic Sans MS"/>
              </a:rPr>
              <a:t>y </a:t>
            </a:r>
            <a:r>
              <a:rPr sz="900" spc="-254" dirty="0">
                <a:latin typeface="Comic Sans MS"/>
                <a:cs typeface="Comic Sans MS"/>
              </a:rPr>
              <a:t> </a:t>
            </a:r>
            <a:r>
              <a:rPr sz="900" spc="-5" dirty="0">
                <a:latin typeface="Comic Sans MS"/>
                <a:cs typeface="Comic Sans MS"/>
              </a:rPr>
              <a:t>aislamiento</a:t>
            </a:r>
            <a:r>
              <a:rPr sz="900" spc="5"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esta</a:t>
            </a:r>
            <a:r>
              <a:rPr sz="900" spc="10" dirty="0">
                <a:latin typeface="Comic Sans MS"/>
                <a:cs typeface="Comic Sans MS"/>
              </a:rPr>
              <a:t> </a:t>
            </a:r>
            <a:r>
              <a:rPr sz="900" spc="-5" dirty="0">
                <a:latin typeface="Comic Sans MS"/>
                <a:cs typeface="Comic Sans MS"/>
              </a:rPr>
              <a:t>forma</a:t>
            </a:r>
            <a:r>
              <a:rPr sz="900" spc="5" dirty="0">
                <a:latin typeface="Comic Sans MS"/>
                <a:cs typeface="Comic Sans MS"/>
              </a:rPr>
              <a:t> </a:t>
            </a:r>
            <a:r>
              <a:rPr sz="900" spc="-5" dirty="0">
                <a:latin typeface="Comic Sans MS"/>
                <a:cs typeface="Comic Sans MS"/>
              </a:rPr>
              <a:t>única</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falla</a:t>
            </a:r>
            <a:r>
              <a:rPr sz="900" spc="10"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interruptor.</a:t>
            </a:r>
            <a:endParaRPr sz="900">
              <a:latin typeface="Comic Sans MS"/>
              <a:cs typeface="Comic Sans MS"/>
            </a:endParaRPr>
          </a:p>
          <a:p>
            <a:pPr>
              <a:spcBef>
                <a:spcPts val="15"/>
              </a:spcBef>
            </a:pPr>
            <a:endParaRPr sz="850">
              <a:latin typeface="Comic Sans MS"/>
              <a:cs typeface="Comic Sans MS"/>
            </a:endParaRPr>
          </a:p>
          <a:p>
            <a:pPr marL="12700" marR="5715" algn="just">
              <a:lnSpc>
                <a:spcPct val="116100"/>
              </a:lnSpc>
            </a:pPr>
            <a:r>
              <a:rPr sz="900" b="1" spc="-5" dirty="0">
                <a:latin typeface="Comic Sans MS"/>
                <a:cs typeface="Comic Sans MS"/>
              </a:rPr>
              <a:t>ESQUEMA</a:t>
            </a:r>
            <a:r>
              <a:rPr sz="900" b="1" dirty="0">
                <a:latin typeface="Comic Sans MS"/>
                <a:cs typeface="Comic Sans MS"/>
              </a:rPr>
              <a:t> </a:t>
            </a:r>
            <a:r>
              <a:rPr sz="900" b="1" spc="-5" dirty="0">
                <a:latin typeface="Comic Sans MS"/>
                <a:cs typeface="Comic Sans MS"/>
              </a:rPr>
              <a:t>DE</a:t>
            </a:r>
            <a:r>
              <a:rPr sz="900" b="1" dirty="0">
                <a:latin typeface="Comic Sans MS"/>
                <a:cs typeface="Comic Sans MS"/>
              </a:rPr>
              <a:t> </a:t>
            </a:r>
            <a:r>
              <a:rPr sz="900" b="1" spc="-5" dirty="0">
                <a:latin typeface="Comic Sans MS"/>
                <a:cs typeface="Comic Sans MS"/>
              </a:rPr>
              <a:t>FALLA</a:t>
            </a:r>
            <a:r>
              <a:rPr sz="900" b="1" dirty="0">
                <a:latin typeface="Comic Sans MS"/>
                <a:cs typeface="Comic Sans MS"/>
              </a:rPr>
              <a:t> </a:t>
            </a:r>
            <a:r>
              <a:rPr sz="900" b="1" spc="-5" dirty="0">
                <a:latin typeface="Comic Sans MS"/>
                <a:cs typeface="Comic Sans MS"/>
              </a:rPr>
              <a:t>DE</a:t>
            </a:r>
            <a:r>
              <a:rPr sz="900" b="1" dirty="0">
                <a:latin typeface="Comic Sans MS"/>
                <a:cs typeface="Comic Sans MS"/>
              </a:rPr>
              <a:t> </a:t>
            </a:r>
            <a:r>
              <a:rPr sz="900" b="1" spc="-5" dirty="0">
                <a:latin typeface="Comic Sans MS"/>
                <a:cs typeface="Comic Sans MS"/>
              </a:rPr>
              <a:t>INTERRUPTOR </a:t>
            </a:r>
            <a:r>
              <a:rPr sz="900" b="1" dirty="0">
                <a:latin typeface="Comic Sans MS"/>
                <a:cs typeface="Comic Sans MS"/>
              </a:rPr>
              <a:t> </a:t>
            </a:r>
            <a:r>
              <a:rPr sz="900" b="1" spc="-5" dirty="0">
                <a:latin typeface="Comic Sans MS"/>
                <a:cs typeface="Comic Sans MS"/>
              </a:rPr>
              <a:t>MODIFICADO</a:t>
            </a:r>
            <a:endParaRPr sz="900">
              <a:latin typeface="Comic Sans MS"/>
              <a:cs typeface="Comic Sans MS"/>
            </a:endParaRPr>
          </a:p>
        </p:txBody>
      </p:sp>
      <p:sp>
        <p:nvSpPr>
          <p:cNvPr id="5" name="object 5"/>
          <p:cNvSpPr txBox="1"/>
          <p:nvPr/>
        </p:nvSpPr>
        <p:spPr>
          <a:xfrm>
            <a:off x="5942189" y="6745805"/>
            <a:ext cx="3054350" cy="257365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Un</a:t>
            </a:r>
            <a:r>
              <a:rPr sz="900" dirty="0">
                <a:latin typeface="Comic Sans MS"/>
                <a:cs typeface="Comic Sans MS"/>
              </a:rPr>
              <a:t> </a:t>
            </a:r>
            <a:r>
              <a:rPr sz="900" spc="-5" dirty="0">
                <a:latin typeface="Comic Sans MS"/>
                <a:cs typeface="Comic Sans MS"/>
              </a:rPr>
              <a:t>método</a:t>
            </a:r>
            <a:r>
              <a:rPr sz="900" dirty="0">
                <a:latin typeface="Comic Sans MS"/>
                <a:cs typeface="Comic Sans MS"/>
              </a:rPr>
              <a:t> </a:t>
            </a:r>
            <a:r>
              <a:rPr sz="900" spc="-5" dirty="0">
                <a:latin typeface="Comic Sans MS"/>
                <a:cs typeface="Comic Sans MS"/>
              </a:rPr>
              <a:t>usado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acelerar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detección</a:t>
            </a:r>
            <a:r>
              <a:rPr sz="900" spc="254"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un </a:t>
            </a:r>
            <a:r>
              <a:rPr sz="900" dirty="0">
                <a:latin typeface="Comic Sans MS"/>
                <a:cs typeface="Comic Sans MS"/>
              </a:rPr>
              <a:t> </a:t>
            </a:r>
            <a:r>
              <a:rPr sz="900" spc="-5" dirty="0">
                <a:latin typeface="Comic Sans MS"/>
                <a:cs typeface="Comic Sans MS"/>
              </a:rPr>
              <a:t>arqueo</a:t>
            </a:r>
            <a:r>
              <a:rPr sz="900" spc="135" dirty="0">
                <a:latin typeface="Comic Sans MS"/>
                <a:cs typeface="Comic Sans MS"/>
              </a:rPr>
              <a:t> </a:t>
            </a:r>
            <a:r>
              <a:rPr sz="900" spc="-5" dirty="0">
                <a:latin typeface="Comic Sans MS"/>
                <a:cs typeface="Comic Sans MS"/>
              </a:rPr>
              <a:t>de</a:t>
            </a:r>
            <a:r>
              <a:rPr sz="900" spc="135" dirty="0">
                <a:latin typeface="Comic Sans MS"/>
                <a:cs typeface="Comic Sans MS"/>
              </a:rPr>
              <a:t> </a:t>
            </a:r>
            <a:r>
              <a:rPr sz="900" spc="-5" dirty="0">
                <a:latin typeface="Comic Sans MS"/>
                <a:cs typeface="Comic Sans MS"/>
              </a:rPr>
              <a:t>interruptor</a:t>
            </a:r>
            <a:r>
              <a:rPr sz="900" spc="130" dirty="0">
                <a:latin typeface="Comic Sans MS"/>
                <a:cs typeface="Comic Sans MS"/>
              </a:rPr>
              <a:t> </a:t>
            </a:r>
            <a:r>
              <a:rPr sz="900" spc="-5" dirty="0">
                <a:latin typeface="Comic Sans MS"/>
                <a:cs typeface="Comic Sans MS"/>
              </a:rPr>
              <a:t>es</a:t>
            </a:r>
            <a:r>
              <a:rPr sz="900" spc="130" dirty="0">
                <a:latin typeface="Comic Sans MS"/>
                <a:cs typeface="Comic Sans MS"/>
              </a:rPr>
              <a:t> </a:t>
            </a:r>
            <a:r>
              <a:rPr sz="900" spc="-5" dirty="0">
                <a:latin typeface="Comic Sans MS"/>
                <a:cs typeface="Comic Sans MS"/>
              </a:rPr>
              <a:t>modificar</a:t>
            </a:r>
            <a:r>
              <a:rPr sz="900" spc="130" dirty="0">
                <a:latin typeface="Comic Sans MS"/>
                <a:cs typeface="Comic Sans MS"/>
              </a:rPr>
              <a:t> </a:t>
            </a:r>
            <a:r>
              <a:rPr sz="900" spc="-5" dirty="0">
                <a:latin typeface="Comic Sans MS"/>
                <a:cs typeface="Comic Sans MS"/>
              </a:rPr>
              <a:t>el</a:t>
            </a:r>
            <a:r>
              <a:rPr sz="900" spc="130" dirty="0">
                <a:latin typeface="Comic Sans MS"/>
                <a:cs typeface="Comic Sans MS"/>
              </a:rPr>
              <a:t> </a:t>
            </a:r>
            <a:r>
              <a:rPr sz="900" spc="-5" dirty="0">
                <a:latin typeface="Comic Sans MS"/>
                <a:cs typeface="Comic Sans MS"/>
              </a:rPr>
              <a:t>esquema</a:t>
            </a:r>
            <a:r>
              <a:rPr sz="900" spc="130" dirty="0">
                <a:latin typeface="Comic Sans MS"/>
                <a:cs typeface="Comic Sans MS"/>
              </a:rPr>
              <a:t> </a:t>
            </a:r>
            <a:r>
              <a:rPr sz="900" spc="-5" dirty="0">
                <a:latin typeface="Comic Sans MS"/>
                <a:cs typeface="Comic Sans MS"/>
              </a:rPr>
              <a:t>de</a:t>
            </a:r>
            <a:r>
              <a:rPr sz="900" spc="130" dirty="0">
                <a:latin typeface="Comic Sans MS"/>
                <a:cs typeface="Comic Sans MS"/>
              </a:rPr>
              <a:t> </a:t>
            </a:r>
            <a:r>
              <a:rPr sz="900" spc="-5" dirty="0">
                <a:latin typeface="Comic Sans MS"/>
                <a:cs typeface="Comic Sans MS"/>
              </a:rPr>
              <a:t>falla </a:t>
            </a:r>
            <a:r>
              <a:rPr sz="900" spc="-260" dirty="0">
                <a:latin typeface="Comic Sans MS"/>
                <a:cs typeface="Comic Sans MS"/>
              </a:rPr>
              <a:t> </a:t>
            </a:r>
            <a:r>
              <a:rPr sz="900" spc="-5" dirty="0">
                <a:latin typeface="Comic Sans MS"/>
                <a:cs typeface="Comic Sans MS"/>
              </a:rPr>
              <a:t>de interruptor como se muestra en la figura 9.</a:t>
            </a:r>
            <a:r>
              <a:rPr sz="900" spc="520" dirty="0">
                <a:latin typeface="Comic Sans MS"/>
                <a:cs typeface="Comic Sans MS"/>
              </a:rPr>
              <a:t> </a:t>
            </a:r>
            <a:r>
              <a:rPr sz="900" spc="-5" dirty="0">
                <a:latin typeface="Comic Sans MS"/>
                <a:cs typeface="Comic Sans MS"/>
              </a:rPr>
              <a:t>Un relé </a:t>
            </a:r>
            <a:r>
              <a:rPr sz="900" dirty="0">
                <a:latin typeface="Comic Sans MS"/>
                <a:cs typeface="Comic Sans MS"/>
              </a:rPr>
              <a:t> </a:t>
            </a:r>
            <a:r>
              <a:rPr sz="900" spc="-5" dirty="0">
                <a:latin typeface="Comic Sans MS"/>
                <a:cs typeface="Comic Sans MS"/>
              </a:rPr>
              <a:t>de sobrecorriente instantáneo (50 N) es conectado en el </a:t>
            </a:r>
            <a:r>
              <a:rPr sz="900" dirty="0">
                <a:latin typeface="Comic Sans MS"/>
                <a:cs typeface="Comic Sans MS"/>
              </a:rPr>
              <a:t> </a:t>
            </a:r>
            <a:r>
              <a:rPr sz="900" spc="-5" dirty="0">
                <a:latin typeface="Comic Sans MS"/>
                <a:cs typeface="Comic Sans MS"/>
              </a:rPr>
              <a:t>neutro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transformador</a:t>
            </a:r>
            <a:r>
              <a:rPr sz="900" dirty="0">
                <a:latin typeface="Comic Sans MS"/>
                <a:cs typeface="Comic Sans MS"/>
              </a:rPr>
              <a:t> </a:t>
            </a:r>
            <a:r>
              <a:rPr sz="900" spc="-5" dirty="0">
                <a:latin typeface="Comic Sans MS"/>
                <a:cs typeface="Comic Sans MS"/>
              </a:rPr>
              <a:t>elevador</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ajusta</a:t>
            </a:r>
            <a:r>
              <a:rPr sz="900"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responder a un arqueo de un polo del interruptor de alta </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La salida del relé es supervisada por el contacto </a:t>
            </a:r>
            <a:r>
              <a:rPr sz="900" spc="-254" dirty="0">
                <a:latin typeface="Comic Sans MS"/>
                <a:cs typeface="Comic Sans MS"/>
              </a:rPr>
              <a:t> </a:t>
            </a:r>
            <a:r>
              <a:rPr sz="900" spc="-5" dirty="0">
                <a:latin typeface="Comic Sans MS"/>
                <a:cs typeface="Comic Sans MS"/>
              </a:rPr>
              <a:t>“b”</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proporcionando</a:t>
            </a:r>
            <a:r>
              <a:rPr sz="900" dirty="0">
                <a:latin typeface="Comic Sans MS"/>
                <a:cs typeface="Comic Sans MS"/>
              </a:rPr>
              <a:t> </a:t>
            </a:r>
            <a:r>
              <a:rPr sz="900" spc="-5" dirty="0">
                <a:latin typeface="Comic Sans MS"/>
                <a:cs typeface="Comic Sans MS"/>
              </a:rPr>
              <a:t>un </a:t>
            </a:r>
            <a:r>
              <a:rPr sz="900" dirty="0">
                <a:latin typeface="Comic Sans MS"/>
                <a:cs typeface="Comic Sans MS"/>
              </a:rPr>
              <a:t> </a:t>
            </a:r>
            <a:r>
              <a:rPr sz="900" spc="-5" dirty="0">
                <a:latin typeface="Comic Sans MS"/>
                <a:cs typeface="Comic Sans MS"/>
              </a:rPr>
              <a:t>arranque</a:t>
            </a:r>
            <a:r>
              <a:rPr sz="900" dirty="0">
                <a:latin typeface="Comic Sans MS"/>
                <a:cs typeface="Comic Sans MS"/>
              </a:rPr>
              <a:t> </a:t>
            </a:r>
            <a:r>
              <a:rPr sz="900" spc="-5" dirty="0">
                <a:latin typeface="Comic Sans MS"/>
                <a:cs typeface="Comic Sans MS"/>
              </a:rPr>
              <a:t>auxiliar</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 </a:t>
            </a:r>
            <a:r>
              <a:rPr sz="900" dirty="0">
                <a:latin typeface="Comic Sans MS"/>
                <a:cs typeface="Comic Sans MS"/>
              </a:rPr>
              <a:t> </a:t>
            </a:r>
            <a:r>
              <a:rPr sz="900" spc="-5" dirty="0">
                <a:latin typeface="Comic Sans MS"/>
                <a:cs typeface="Comic Sans MS"/>
              </a:rPr>
              <a:t>Cuando el interruptor de generador está abierto y uno o </a:t>
            </a:r>
            <a:r>
              <a:rPr sz="900" dirty="0">
                <a:latin typeface="Comic Sans MS"/>
                <a:cs typeface="Comic Sans MS"/>
              </a:rPr>
              <a:t> </a:t>
            </a:r>
            <a:r>
              <a:rPr sz="900" spc="-5" dirty="0">
                <a:latin typeface="Comic Sans MS"/>
                <a:cs typeface="Comic Sans MS"/>
              </a:rPr>
              <a:t>dos</a:t>
            </a:r>
            <a:r>
              <a:rPr sz="900" spc="150" dirty="0">
                <a:latin typeface="Comic Sans MS"/>
                <a:cs typeface="Comic Sans MS"/>
              </a:rPr>
              <a:t> </a:t>
            </a:r>
            <a:r>
              <a:rPr sz="900" spc="-5" dirty="0">
                <a:latin typeface="Comic Sans MS"/>
                <a:cs typeface="Comic Sans MS"/>
              </a:rPr>
              <a:t>polos</a:t>
            </a:r>
            <a:r>
              <a:rPr sz="900" spc="155" dirty="0">
                <a:latin typeface="Comic Sans MS"/>
                <a:cs typeface="Comic Sans MS"/>
              </a:rPr>
              <a:t> </a:t>
            </a:r>
            <a:r>
              <a:rPr sz="900" spc="-5" dirty="0">
                <a:latin typeface="Comic Sans MS"/>
                <a:cs typeface="Comic Sans MS"/>
              </a:rPr>
              <a:t>arquean,</a:t>
            </a:r>
            <a:r>
              <a:rPr sz="900" spc="155" dirty="0">
                <a:latin typeface="Comic Sans MS"/>
                <a:cs typeface="Comic Sans MS"/>
              </a:rPr>
              <a:t> </a:t>
            </a:r>
            <a:r>
              <a:rPr sz="900" spc="-5" dirty="0">
                <a:latin typeface="Comic Sans MS"/>
                <a:cs typeface="Comic Sans MS"/>
              </a:rPr>
              <a:t>la</a:t>
            </a:r>
            <a:r>
              <a:rPr sz="900" spc="155" dirty="0">
                <a:latin typeface="Comic Sans MS"/>
                <a:cs typeface="Comic Sans MS"/>
              </a:rPr>
              <a:t> </a:t>
            </a:r>
            <a:r>
              <a:rPr sz="900" spc="-5" dirty="0">
                <a:latin typeface="Comic Sans MS"/>
                <a:cs typeface="Comic Sans MS"/>
              </a:rPr>
              <a:t>corriente</a:t>
            </a:r>
            <a:r>
              <a:rPr sz="900" spc="155" dirty="0">
                <a:latin typeface="Comic Sans MS"/>
                <a:cs typeface="Comic Sans MS"/>
              </a:rPr>
              <a:t> </a:t>
            </a:r>
            <a:r>
              <a:rPr sz="900" spc="-5" dirty="0">
                <a:latin typeface="Comic Sans MS"/>
                <a:cs typeface="Comic Sans MS"/>
              </a:rPr>
              <a:t>resultante</a:t>
            </a:r>
            <a:r>
              <a:rPr sz="900" spc="155" dirty="0">
                <a:latin typeface="Comic Sans MS"/>
                <a:cs typeface="Comic Sans MS"/>
              </a:rPr>
              <a:t> </a:t>
            </a:r>
            <a:r>
              <a:rPr sz="900" spc="-5" dirty="0">
                <a:latin typeface="Comic Sans MS"/>
                <a:cs typeface="Comic Sans MS"/>
              </a:rPr>
              <a:t>en</a:t>
            </a:r>
            <a:r>
              <a:rPr sz="900" spc="155" dirty="0">
                <a:latin typeface="Comic Sans MS"/>
                <a:cs typeface="Comic Sans MS"/>
              </a:rPr>
              <a:t> </a:t>
            </a:r>
            <a:r>
              <a:rPr sz="900" spc="-5" dirty="0">
                <a:latin typeface="Comic Sans MS"/>
                <a:cs typeface="Comic Sans MS"/>
              </a:rPr>
              <a:t>el</a:t>
            </a:r>
            <a:r>
              <a:rPr sz="900" spc="145" dirty="0">
                <a:latin typeface="Comic Sans MS"/>
                <a:cs typeface="Comic Sans MS"/>
              </a:rPr>
              <a:t> </a:t>
            </a:r>
            <a:r>
              <a:rPr sz="900" spc="-5" dirty="0">
                <a:latin typeface="Comic Sans MS"/>
                <a:cs typeface="Comic Sans MS"/>
              </a:rPr>
              <a:t>neutro </a:t>
            </a:r>
            <a:r>
              <a:rPr sz="900" spc="-254" dirty="0">
                <a:latin typeface="Comic Sans MS"/>
                <a:cs typeface="Comic Sans MS"/>
              </a:rPr>
              <a:t> </a:t>
            </a:r>
            <a:r>
              <a:rPr sz="900" spc="-5" dirty="0">
                <a:latin typeface="Comic Sans MS"/>
                <a:cs typeface="Comic Sans MS"/>
              </a:rPr>
              <a:t>del transformador es detectada por el relé 50 N sin el </a:t>
            </a:r>
            <a:r>
              <a:rPr sz="900" dirty="0">
                <a:latin typeface="Comic Sans MS"/>
                <a:cs typeface="Comic Sans MS"/>
              </a:rPr>
              <a:t> </a:t>
            </a:r>
            <a:r>
              <a:rPr sz="900" spc="-5" dirty="0">
                <a:latin typeface="Comic Sans MS"/>
                <a:cs typeface="Comic Sans MS"/>
              </a:rPr>
              <a:t>retardo asociado con el esquema de secuencia negativa o </a:t>
            </a:r>
            <a:r>
              <a:rPr sz="900" dirty="0">
                <a:latin typeface="Comic Sans MS"/>
                <a:cs typeface="Comic Sans MS"/>
              </a:rPr>
              <a:t> </a:t>
            </a:r>
            <a:r>
              <a:rPr sz="900" spc="-5" dirty="0">
                <a:latin typeface="Comic Sans MS"/>
                <a:cs typeface="Comic Sans MS"/>
              </a:rPr>
              <a:t>algunos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esquemas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inadvertida </a:t>
            </a:r>
            <a:r>
              <a:rPr sz="900" dirty="0">
                <a:latin typeface="Comic Sans MS"/>
                <a:cs typeface="Comic Sans MS"/>
              </a:rPr>
              <a:t> </a:t>
            </a:r>
            <a:r>
              <a:rPr sz="900" spc="-5" dirty="0">
                <a:latin typeface="Comic Sans MS"/>
                <a:cs typeface="Comic Sans MS"/>
              </a:rPr>
              <a:t>descritos</a:t>
            </a:r>
            <a:r>
              <a:rPr sz="900" dirty="0">
                <a:latin typeface="Comic Sans MS"/>
                <a:cs typeface="Comic Sans MS"/>
              </a:rPr>
              <a:t> </a:t>
            </a:r>
            <a:r>
              <a:rPr sz="900" spc="-5" dirty="0">
                <a:latin typeface="Comic Sans MS"/>
                <a:cs typeface="Comic Sans MS"/>
              </a:rPr>
              <a:t>previamente.</a:t>
            </a:r>
            <a:r>
              <a:rPr sz="900" dirty="0">
                <a:latin typeface="Comic Sans MS"/>
                <a:cs typeface="Comic Sans MS"/>
              </a:rPr>
              <a:t> </a:t>
            </a:r>
            <a:r>
              <a:rPr sz="900" spc="-5" dirty="0">
                <a:latin typeface="Comic Sans MS"/>
                <a:cs typeface="Comic Sans MS"/>
              </a:rPr>
              <a:t>Los</a:t>
            </a:r>
            <a:r>
              <a:rPr sz="900" spc="254" dirty="0">
                <a:latin typeface="Comic Sans MS"/>
                <a:cs typeface="Comic Sans MS"/>
              </a:rPr>
              <a:t> </a:t>
            </a:r>
            <a:r>
              <a:rPr sz="900" spc="-5" dirty="0">
                <a:latin typeface="Comic Sans MS"/>
                <a:cs typeface="Comic Sans MS"/>
              </a:rPr>
              <a:t>detectores</a:t>
            </a:r>
            <a:r>
              <a:rPr sz="900" spc="26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corriente </a:t>
            </a:r>
            <a:r>
              <a:rPr sz="900" dirty="0">
                <a:latin typeface="Comic Sans MS"/>
                <a:cs typeface="Comic Sans MS"/>
              </a:rPr>
              <a:t> </a:t>
            </a:r>
            <a:r>
              <a:rPr sz="900" spc="-5" dirty="0">
                <a:latin typeface="Comic Sans MS"/>
                <a:cs typeface="Comic Sans MS"/>
              </a:rPr>
              <a:t>(CD)</a:t>
            </a:r>
            <a:r>
              <a:rPr sz="900" spc="190" dirty="0">
                <a:latin typeface="Comic Sans MS"/>
                <a:cs typeface="Comic Sans MS"/>
              </a:rPr>
              <a:t> </a:t>
            </a:r>
            <a:r>
              <a:rPr sz="900" spc="-5" dirty="0">
                <a:latin typeface="Comic Sans MS"/>
                <a:cs typeface="Comic Sans MS"/>
              </a:rPr>
              <a:t>asociados</a:t>
            </a:r>
            <a:r>
              <a:rPr sz="900" spc="195" dirty="0">
                <a:latin typeface="Comic Sans MS"/>
                <a:cs typeface="Comic Sans MS"/>
              </a:rPr>
              <a:t> </a:t>
            </a:r>
            <a:r>
              <a:rPr sz="900" spc="-5" dirty="0">
                <a:latin typeface="Comic Sans MS"/>
                <a:cs typeface="Comic Sans MS"/>
              </a:rPr>
              <a:t>con</a:t>
            </a:r>
            <a:r>
              <a:rPr sz="900" spc="195" dirty="0">
                <a:latin typeface="Comic Sans MS"/>
                <a:cs typeface="Comic Sans MS"/>
              </a:rPr>
              <a:t> </a:t>
            </a:r>
            <a:r>
              <a:rPr sz="900" spc="-5" dirty="0">
                <a:latin typeface="Comic Sans MS"/>
                <a:cs typeface="Comic Sans MS"/>
              </a:rPr>
              <a:t>el</a:t>
            </a:r>
            <a:r>
              <a:rPr sz="900" spc="190" dirty="0">
                <a:latin typeface="Comic Sans MS"/>
                <a:cs typeface="Comic Sans MS"/>
              </a:rPr>
              <a:t> </a:t>
            </a:r>
            <a:r>
              <a:rPr sz="900" spc="-5" dirty="0">
                <a:latin typeface="Comic Sans MS"/>
                <a:cs typeface="Comic Sans MS"/>
              </a:rPr>
              <a:t>esquema</a:t>
            </a:r>
            <a:r>
              <a:rPr sz="900" spc="195" dirty="0">
                <a:latin typeface="Comic Sans MS"/>
                <a:cs typeface="Comic Sans MS"/>
              </a:rPr>
              <a:t> </a:t>
            </a:r>
            <a:r>
              <a:rPr sz="900" spc="-5" dirty="0">
                <a:latin typeface="Comic Sans MS"/>
                <a:cs typeface="Comic Sans MS"/>
              </a:rPr>
              <a:t>de</a:t>
            </a:r>
            <a:r>
              <a:rPr sz="900" spc="185" dirty="0">
                <a:latin typeface="Comic Sans MS"/>
                <a:cs typeface="Comic Sans MS"/>
              </a:rPr>
              <a:t> </a:t>
            </a:r>
            <a:r>
              <a:rPr sz="900" spc="-5" dirty="0">
                <a:latin typeface="Comic Sans MS"/>
                <a:cs typeface="Comic Sans MS"/>
              </a:rPr>
              <a:t>falla</a:t>
            </a:r>
            <a:r>
              <a:rPr sz="900" spc="190" dirty="0">
                <a:latin typeface="Comic Sans MS"/>
                <a:cs typeface="Comic Sans MS"/>
              </a:rPr>
              <a:t> </a:t>
            </a:r>
            <a:r>
              <a:rPr sz="900" spc="-5" dirty="0">
                <a:latin typeface="Comic Sans MS"/>
                <a:cs typeface="Comic Sans MS"/>
              </a:rPr>
              <a:t>de</a:t>
            </a:r>
            <a:r>
              <a:rPr sz="900" spc="190" dirty="0">
                <a:latin typeface="Comic Sans MS"/>
                <a:cs typeface="Comic Sans MS"/>
              </a:rPr>
              <a:t> </a:t>
            </a:r>
            <a:r>
              <a:rPr sz="900" spc="-5" dirty="0">
                <a:latin typeface="Comic Sans MS"/>
                <a:cs typeface="Comic Sans MS"/>
              </a:rPr>
              <a:t>interruptor</a:t>
            </a:r>
            <a:endParaRPr sz="900">
              <a:latin typeface="Comic Sans MS"/>
              <a:cs typeface="Comic Sans MS"/>
            </a:endParaRPr>
          </a:p>
        </p:txBody>
      </p:sp>
      <p:sp>
        <p:nvSpPr>
          <p:cNvPr id="6" name="object 6"/>
          <p:cNvSpPr txBox="1"/>
          <p:nvPr/>
        </p:nvSpPr>
        <p:spPr>
          <a:xfrm>
            <a:off x="9425491" y="877033"/>
            <a:ext cx="3053080" cy="323037"/>
          </a:xfrm>
          <a:prstGeom prst="rect">
            <a:avLst/>
          </a:prstGeom>
        </p:spPr>
        <p:txBody>
          <a:bodyPr vert="horz" wrap="square" lIns="0" tIns="12700" rIns="0" bIns="0" rtlCol="0">
            <a:spAutoFit/>
          </a:bodyPr>
          <a:lstStyle/>
          <a:p>
            <a:pPr marL="12700" marR="5080">
              <a:lnSpc>
                <a:spcPct val="116100"/>
              </a:lnSpc>
              <a:spcBef>
                <a:spcPts val="100"/>
              </a:spcBef>
            </a:pPr>
            <a:r>
              <a:rPr sz="900" spc="-5" dirty="0">
                <a:latin typeface="Comic Sans MS"/>
                <a:cs typeface="Comic Sans MS"/>
              </a:rPr>
              <a:t>deben</a:t>
            </a:r>
            <a:r>
              <a:rPr sz="900" spc="75" dirty="0">
                <a:latin typeface="Comic Sans MS"/>
                <a:cs typeface="Comic Sans MS"/>
              </a:rPr>
              <a:t> </a:t>
            </a:r>
            <a:r>
              <a:rPr sz="900" spc="-5" dirty="0">
                <a:latin typeface="Comic Sans MS"/>
                <a:cs typeface="Comic Sans MS"/>
              </a:rPr>
              <a:t>ser</a:t>
            </a:r>
            <a:r>
              <a:rPr sz="900" spc="75" dirty="0">
                <a:latin typeface="Comic Sans MS"/>
                <a:cs typeface="Comic Sans MS"/>
              </a:rPr>
              <a:t> </a:t>
            </a:r>
            <a:r>
              <a:rPr sz="900" spc="-5" dirty="0">
                <a:latin typeface="Comic Sans MS"/>
                <a:cs typeface="Comic Sans MS"/>
              </a:rPr>
              <a:t>ajustados</a:t>
            </a:r>
            <a:r>
              <a:rPr sz="900" spc="75" dirty="0">
                <a:latin typeface="Comic Sans MS"/>
                <a:cs typeface="Comic Sans MS"/>
              </a:rPr>
              <a:t> </a:t>
            </a:r>
            <a:r>
              <a:rPr sz="900" spc="-5" dirty="0">
                <a:latin typeface="Comic Sans MS"/>
                <a:cs typeface="Comic Sans MS"/>
              </a:rPr>
              <a:t>con</a:t>
            </a:r>
            <a:r>
              <a:rPr sz="900" spc="65" dirty="0">
                <a:latin typeface="Comic Sans MS"/>
                <a:cs typeface="Comic Sans MS"/>
              </a:rPr>
              <a:t> </a:t>
            </a:r>
            <a:r>
              <a:rPr sz="900" spc="-5" dirty="0">
                <a:latin typeface="Comic Sans MS"/>
                <a:cs typeface="Comic Sans MS"/>
              </a:rPr>
              <a:t>suficiente</a:t>
            </a:r>
            <a:r>
              <a:rPr sz="900" spc="65" dirty="0">
                <a:latin typeface="Comic Sans MS"/>
                <a:cs typeface="Comic Sans MS"/>
              </a:rPr>
              <a:t> </a:t>
            </a:r>
            <a:r>
              <a:rPr sz="900" spc="-5" dirty="0">
                <a:latin typeface="Comic Sans MS"/>
                <a:cs typeface="Comic Sans MS"/>
              </a:rPr>
              <a:t>sensibilidad</a:t>
            </a:r>
            <a:r>
              <a:rPr sz="900" spc="65" dirty="0">
                <a:latin typeface="Comic Sans MS"/>
                <a:cs typeface="Comic Sans MS"/>
              </a:rPr>
              <a:t> </a:t>
            </a:r>
            <a:r>
              <a:rPr sz="900" spc="-5" dirty="0">
                <a:latin typeface="Comic Sans MS"/>
                <a:cs typeface="Comic Sans MS"/>
              </a:rPr>
              <a:t>para </a:t>
            </a:r>
            <a:r>
              <a:rPr sz="900" spc="-254"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esta</a:t>
            </a:r>
            <a:r>
              <a:rPr sz="900" dirty="0">
                <a:latin typeface="Comic Sans MS"/>
                <a:cs typeface="Comic Sans MS"/>
              </a:rPr>
              <a:t> </a:t>
            </a:r>
            <a:r>
              <a:rPr sz="900" spc="-5" dirty="0">
                <a:latin typeface="Comic Sans MS"/>
                <a:cs typeface="Comic Sans MS"/>
              </a:rPr>
              <a:t>condición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arqueo.</a:t>
            </a:r>
            <a:endParaRPr sz="900">
              <a:latin typeface="Comic Sans MS"/>
              <a:cs typeface="Comic Sans MS"/>
            </a:endParaRPr>
          </a:p>
        </p:txBody>
      </p:sp>
      <p:sp>
        <p:nvSpPr>
          <p:cNvPr id="7" name="object 7"/>
          <p:cNvSpPr/>
          <p:nvPr/>
        </p:nvSpPr>
        <p:spPr>
          <a:xfrm>
            <a:off x="10262514" y="2330564"/>
            <a:ext cx="185420" cy="479425"/>
          </a:xfrm>
          <a:custGeom>
            <a:avLst/>
            <a:gdLst/>
            <a:ahLst/>
            <a:cxnLst/>
            <a:rect l="l" t="t" r="r" b="b"/>
            <a:pathLst>
              <a:path w="185420" h="479425">
                <a:moveTo>
                  <a:pt x="118097" y="310845"/>
                </a:moveTo>
                <a:lnTo>
                  <a:pt x="111239" y="310845"/>
                </a:lnTo>
                <a:lnTo>
                  <a:pt x="111239" y="313131"/>
                </a:lnTo>
                <a:lnTo>
                  <a:pt x="109715" y="313131"/>
                </a:lnTo>
                <a:lnTo>
                  <a:pt x="109715" y="316941"/>
                </a:lnTo>
                <a:lnTo>
                  <a:pt x="107429" y="316941"/>
                </a:lnTo>
                <a:lnTo>
                  <a:pt x="107429" y="319227"/>
                </a:lnTo>
                <a:lnTo>
                  <a:pt x="105143" y="319227"/>
                </a:lnTo>
                <a:lnTo>
                  <a:pt x="105143" y="321513"/>
                </a:lnTo>
                <a:lnTo>
                  <a:pt x="101333" y="321513"/>
                </a:lnTo>
                <a:lnTo>
                  <a:pt x="101333" y="323799"/>
                </a:lnTo>
                <a:lnTo>
                  <a:pt x="92951" y="323799"/>
                </a:lnTo>
                <a:lnTo>
                  <a:pt x="92951" y="321513"/>
                </a:lnTo>
                <a:lnTo>
                  <a:pt x="88379" y="321513"/>
                </a:lnTo>
                <a:lnTo>
                  <a:pt x="86093" y="319227"/>
                </a:lnTo>
                <a:lnTo>
                  <a:pt x="84569" y="319227"/>
                </a:lnTo>
                <a:lnTo>
                  <a:pt x="84569" y="315417"/>
                </a:lnTo>
                <a:lnTo>
                  <a:pt x="82283" y="315417"/>
                </a:lnTo>
                <a:lnTo>
                  <a:pt x="82283" y="310845"/>
                </a:lnTo>
                <a:lnTo>
                  <a:pt x="79997" y="310845"/>
                </a:lnTo>
                <a:lnTo>
                  <a:pt x="79997" y="294093"/>
                </a:lnTo>
                <a:lnTo>
                  <a:pt x="82283" y="294093"/>
                </a:lnTo>
                <a:lnTo>
                  <a:pt x="82283" y="290283"/>
                </a:lnTo>
                <a:lnTo>
                  <a:pt x="84569" y="290283"/>
                </a:lnTo>
                <a:lnTo>
                  <a:pt x="84569" y="287997"/>
                </a:lnTo>
                <a:lnTo>
                  <a:pt x="86093" y="287997"/>
                </a:lnTo>
                <a:lnTo>
                  <a:pt x="86093" y="285711"/>
                </a:lnTo>
                <a:lnTo>
                  <a:pt x="88379" y="285711"/>
                </a:lnTo>
                <a:lnTo>
                  <a:pt x="88379" y="283425"/>
                </a:lnTo>
                <a:lnTo>
                  <a:pt x="96761" y="283425"/>
                </a:lnTo>
                <a:lnTo>
                  <a:pt x="105143" y="283425"/>
                </a:lnTo>
                <a:lnTo>
                  <a:pt x="105143" y="285711"/>
                </a:lnTo>
                <a:lnTo>
                  <a:pt x="107429" y="285711"/>
                </a:lnTo>
                <a:lnTo>
                  <a:pt x="107429" y="287997"/>
                </a:lnTo>
                <a:lnTo>
                  <a:pt x="109715" y="287997"/>
                </a:lnTo>
                <a:lnTo>
                  <a:pt x="109715" y="291807"/>
                </a:lnTo>
                <a:lnTo>
                  <a:pt x="115811" y="291807"/>
                </a:lnTo>
                <a:lnTo>
                  <a:pt x="115811" y="285711"/>
                </a:lnTo>
                <a:lnTo>
                  <a:pt x="113525" y="285711"/>
                </a:lnTo>
                <a:lnTo>
                  <a:pt x="113525" y="283425"/>
                </a:lnTo>
                <a:lnTo>
                  <a:pt x="111239" y="283425"/>
                </a:lnTo>
                <a:lnTo>
                  <a:pt x="111239" y="281901"/>
                </a:lnTo>
                <a:lnTo>
                  <a:pt x="109715" y="281901"/>
                </a:lnTo>
                <a:lnTo>
                  <a:pt x="109715" y="279615"/>
                </a:lnTo>
                <a:lnTo>
                  <a:pt x="105143" y="279615"/>
                </a:lnTo>
                <a:lnTo>
                  <a:pt x="105143" y="277329"/>
                </a:lnTo>
                <a:lnTo>
                  <a:pt x="88379" y="277329"/>
                </a:lnTo>
                <a:lnTo>
                  <a:pt x="88379" y="279615"/>
                </a:lnTo>
                <a:lnTo>
                  <a:pt x="84569" y="279615"/>
                </a:lnTo>
                <a:lnTo>
                  <a:pt x="84569" y="281901"/>
                </a:lnTo>
                <a:lnTo>
                  <a:pt x="82283" y="281901"/>
                </a:lnTo>
                <a:lnTo>
                  <a:pt x="79997" y="283425"/>
                </a:lnTo>
                <a:lnTo>
                  <a:pt x="77711" y="285711"/>
                </a:lnTo>
                <a:lnTo>
                  <a:pt x="77711" y="287997"/>
                </a:lnTo>
                <a:lnTo>
                  <a:pt x="75425" y="287997"/>
                </a:lnTo>
                <a:lnTo>
                  <a:pt x="75425" y="291807"/>
                </a:lnTo>
                <a:lnTo>
                  <a:pt x="73901" y="291807"/>
                </a:lnTo>
                <a:lnTo>
                  <a:pt x="73901" y="313131"/>
                </a:lnTo>
                <a:lnTo>
                  <a:pt x="75425" y="313131"/>
                </a:lnTo>
                <a:lnTo>
                  <a:pt x="75425" y="316941"/>
                </a:lnTo>
                <a:lnTo>
                  <a:pt x="77711" y="316941"/>
                </a:lnTo>
                <a:lnTo>
                  <a:pt x="77711" y="321513"/>
                </a:lnTo>
                <a:lnTo>
                  <a:pt x="79997" y="321513"/>
                </a:lnTo>
                <a:lnTo>
                  <a:pt x="79997" y="323799"/>
                </a:lnTo>
                <a:lnTo>
                  <a:pt x="82283" y="323799"/>
                </a:lnTo>
                <a:lnTo>
                  <a:pt x="82283" y="325323"/>
                </a:lnTo>
                <a:lnTo>
                  <a:pt x="86093" y="325323"/>
                </a:lnTo>
                <a:lnTo>
                  <a:pt x="86093" y="327609"/>
                </a:lnTo>
                <a:lnTo>
                  <a:pt x="105143" y="327609"/>
                </a:lnTo>
                <a:lnTo>
                  <a:pt x="107429" y="325323"/>
                </a:lnTo>
                <a:lnTo>
                  <a:pt x="109715" y="325323"/>
                </a:lnTo>
                <a:lnTo>
                  <a:pt x="109715" y="323799"/>
                </a:lnTo>
                <a:lnTo>
                  <a:pt x="111239" y="323799"/>
                </a:lnTo>
                <a:lnTo>
                  <a:pt x="111239" y="321513"/>
                </a:lnTo>
                <a:lnTo>
                  <a:pt x="113525" y="321513"/>
                </a:lnTo>
                <a:lnTo>
                  <a:pt x="113525" y="319227"/>
                </a:lnTo>
                <a:lnTo>
                  <a:pt x="115811" y="319227"/>
                </a:lnTo>
                <a:lnTo>
                  <a:pt x="115811" y="315417"/>
                </a:lnTo>
                <a:lnTo>
                  <a:pt x="118097" y="315417"/>
                </a:lnTo>
                <a:lnTo>
                  <a:pt x="118097" y="310845"/>
                </a:lnTo>
                <a:close/>
              </a:path>
              <a:path w="185420" h="479425">
                <a:moveTo>
                  <a:pt x="163804" y="228561"/>
                </a:moveTo>
                <a:lnTo>
                  <a:pt x="162039" y="228561"/>
                </a:lnTo>
                <a:lnTo>
                  <a:pt x="155422" y="228485"/>
                </a:lnTo>
                <a:lnTo>
                  <a:pt x="155422" y="238645"/>
                </a:lnTo>
                <a:lnTo>
                  <a:pt x="155422" y="360565"/>
                </a:lnTo>
                <a:lnTo>
                  <a:pt x="33528" y="360565"/>
                </a:lnTo>
                <a:lnTo>
                  <a:pt x="33528" y="239229"/>
                </a:lnTo>
                <a:lnTo>
                  <a:pt x="33528" y="238645"/>
                </a:lnTo>
                <a:lnTo>
                  <a:pt x="155422" y="238645"/>
                </a:lnTo>
                <a:lnTo>
                  <a:pt x="155422" y="228485"/>
                </a:lnTo>
                <a:lnTo>
                  <a:pt x="96761" y="228485"/>
                </a:lnTo>
                <a:lnTo>
                  <a:pt x="96761" y="75425"/>
                </a:lnTo>
                <a:lnTo>
                  <a:pt x="96761" y="73139"/>
                </a:lnTo>
                <a:lnTo>
                  <a:pt x="96761" y="54102"/>
                </a:lnTo>
                <a:lnTo>
                  <a:pt x="88379" y="54102"/>
                </a:lnTo>
                <a:lnTo>
                  <a:pt x="88379" y="73139"/>
                </a:lnTo>
                <a:lnTo>
                  <a:pt x="88379" y="75425"/>
                </a:lnTo>
                <a:lnTo>
                  <a:pt x="88379" y="228485"/>
                </a:lnTo>
                <a:lnTo>
                  <a:pt x="28016" y="228485"/>
                </a:lnTo>
                <a:lnTo>
                  <a:pt x="28016" y="238645"/>
                </a:lnTo>
                <a:lnTo>
                  <a:pt x="27432" y="239229"/>
                </a:lnTo>
                <a:lnTo>
                  <a:pt x="27432" y="238645"/>
                </a:lnTo>
                <a:lnTo>
                  <a:pt x="28016" y="238645"/>
                </a:lnTo>
                <a:lnTo>
                  <a:pt x="28016" y="228485"/>
                </a:lnTo>
                <a:lnTo>
                  <a:pt x="27432" y="228485"/>
                </a:lnTo>
                <a:lnTo>
                  <a:pt x="23622" y="228561"/>
                </a:lnTo>
                <a:lnTo>
                  <a:pt x="23622" y="233133"/>
                </a:lnTo>
                <a:lnTo>
                  <a:pt x="23622" y="365709"/>
                </a:lnTo>
                <a:lnTo>
                  <a:pt x="25463" y="365709"/>
                </a:lnTo>
                <a:lnTo>
                  <a:pt x="25463" y="367550"/>
                </a:lnTo>
                <a:lnTo>
                  <a:pt x="23622" y="365709"/>
                </a:lnTo>
                <a:lnTo>
                  <a:pt x="23622" y="369519"/>
                </a:lnTo>
                <a:lnTo>
                  <a:pt x="27432" y="369519"/>
                </a:lnTo>
                <a:lnTo>
                  <a:pt x="86093" y="369455"/>
                </a:lnTo>
                <a:lnTo>
                  <a:pt x="86093" y="437324"/>
                </a:lnTo>
                <a:lnTo>
                  <a:pt x="82283" y="437324"/>
                </a:lnTo>
                <a:lnTo>
                  <a:pt x="82283" y="439610"/>
                </a:lnTo>
                <a:lnTo>
                  <a:pt x="77711" y="439610"/>
                </a:lnTo>
                <a:lnTo>
                  <a:pt x="77711" y="441134"/>
                </a:lnTo>
                <a:lnTo>
                  <a:pt x="75425" y="441134"/>
                </a:lnTo>
                <a:lnTo>
                  <a:pt x="75425" y="443420"/>
                </a:lnTo>
                <a:lnTo>
                  <a:pt x="73901" y="443420"/>
                </a:lnTo>
                <a:lnTo>
                  <a:pt x="73901" y="445706"/>
                </a:lnTo>
                <a:lnTo>
                  <a:pt x="71615" y="445706"/>
                </a:lnTo>
                <a:lnTo>
                  <a:pt x="71615" y="447992"/>
                </a:lnTo>
                <a:lnTo>
                  <a:pt x="69329" y="449516"/>
                </a:lnTo>
                <a:lnTo>
                  <a:pt x="69329" y="452005"/>
                </a:lnTo>
                <a:lnTo>
                  <a:pt x="33528" y="452005"/>
                </a:lnTo>
                <a:lnTo>
                  <a:pt x="33528" y="458355"/>
                </a:lnTo>
                <a:lnTo>
                  <a:pt x="33528" y="462165"/>
                </a:lnTo>
                <a:lnTo>
                  <a:pt x="69329" y="462165"/>
                </a:lnTo>
                <a:lnTo>
                  <a:pt x="69329" y="466267"/>
                </a:lnTo>
                <a:lnTo>
                  <a:pt x="71615" y="466267"/>
                </a:lnTo>
                <a:lnTo>
                  <a:pt x="71615" y="468553"/>
                </a:lnTo>
                <a:lnTo>
                  <a:pt x="73901" y="470839"/>
                </a:lnTo>
                <a:lnTo>
                  <a:pt x="73901" y="473125"/>
                </a:lnTo>
                <a:lnTo>
                  <a:pt x="75425" y="473125"/>
                </a:lnTo>
                <a:lnTo>
                  <a:pt x="75425" y="475411"/>
                </a:lnTo>
                <a:lnTo>
                  <a:pt x="79997" y="475411"/>
                </a:lnTo>
                <a:lnTo>
                  <a:pt x="79997" y="476935"/>
                </a:lnTo>
                <a:lnTo>
                  <a:pt x="84569" y="476935"/>
                </a:lnTo>
                <a:lnTo>
                  <a:pt x="84569" y="479221"/>
                </a:lnTo>
                <a:lnTo>
                  <a:pt x="90665" y="479221"/>
                </a:lnTo>
                <a:lnTo>
                  <a:pt x="94475" y="479221"/>
                </a:lnTo>
                <a:lnTo>
                  <a:pt x="96761" y="476935"/>
                </a:lnTo>
                <a:lnTo>
                  <a:pt x="101333" y="476935"/>
                </a:lnTo>
                <a:lnTo>
                  <a:pt x="101333" y="475411"/>
                </a:lnTo>
                <a:lnTo>
                  <a:pt x="102857" y="475411"/>
                </a:lnTo>
                <a:lnTo>
                  <a:pt x="107429" y="470839"/>
                </a:lnTo>
                <a:lnTo>
                  <a:pt x="107429" y="468553"/>
                </a:lnTo>
                <a:lnTo>
                  <a:pt x="109715" y="468553"/>
                </a:lnTo>
                <a:lnTo>
                  <a:pt x="109715" y="464743"/>
                </a:lnTo>
                <a:lnTo>
                  <a:pt x="111239" y="462457"/>
                </a:lnTo>
                <a:lnTo>
                  <a:pt x="111239" y="462165"/>
                </a:lnTo>
                <a:lnTo>
                  <a:pt x="153898" y="462165"/>
                </a:lnTo>
                <a:lnTo>
                  <a:pt x="153898" y="458355"/>
                </a:lnTo>
                <a:lnTo>
                  <a:pt x="153898" y="452005"/>
                </a:lnTo>
                <a:lnTo>
                  <a:pt x="111239" y="452005"/>
                </a:lnTo>
                <a:lnTo>
                  <a:pt x="111239" y="451789"/>
                </a:lnTo>
                <a:lnTo>
                  <a:pt x="109715" y="451789"/>
                </a:lnTo>
                <a:lnTo>
                  <a:pt x="109715" y="447992"/>
                </a:lnTo>
                <a:lnTo>
                  <a:pt x="107429" y="447992"/>
                </a:lnTo>
                <a:lnTo>
                  <a:pt x="107429" y="443420"/>
                </a:lnTo>
                <a:lnTo>
                  <a:pt x="105143" y="443420"/>
                </a:lnTo>
                <a:lnTo>
                  <a:pt x="105143" y="441134"/>
                </a:lnTo>
                <a:lnTo>
                  <a:pt x="102857" y="441134"/>
                </a:lnTo>
                <a:lnTo>
                  <a:pt x="101333" y="439610"/>
                </a:lnTo>
                <a:lnTo>
                  <a:pt x="99047" y="439610"/>
                </a:lnTo>
                <a:lnTo>
                  <a:pt x="96761" y="437324"/>
                </a:lnTo>
                <a:lnTo>
                  <a:pt x="96761" y="369455"/>
                </a:lnTo>
                <a:lnTo>
                  <a:pt x="159994" y="369455"/>
                </a:lnTo>
                <a:lnTo>
                  <a:pt x="163804" y="369519"/>
                </a:lnTo>
                <a:lnTo>
                  <a:pt x="163804" y="365709"/>
                </a:lnTo>
                <a:lnTo>
                  <a:pt x="163804" y="361137"/>
                </a:lnTo>
                <a:lnTo>
                  <a:pt x="159994" y="361137"/>
                </a:lnTo>
                <a:lnTo>
                  <a:pt x="159994" y="360565"/>
                </a:lnTo>
                <a:lnTo>
                  <a:pt x="163804" y="360565"/>
                </a:lnTo>
                <a:lnTo>
                  <a:pt x="163804" y="233565"/>
                </a:lnTo>
                <a:lnTo>
                  <a:pt x="162039" y="233565"/>
                </a:lnTo>
                <a:lnTo>
                  <a:pt x="162039" y="231025"/>
                </a:lnTo>
                <a:lnTo>
                  <a:pt x="163804" y="233133"/>
                </a:lnTo>
                <a:lnTo>
                  <a:pt x="163804" y="228561"/>
                </a:lnTo>
                <a:close/>
              </a:path>
              <a:path w="185420" h="479425">
                <a:moveTo>
                  <a:pt x="185140" y="41910"/>
                </a:moveTo>
                <a:lnTo>
                  <a:pt x="182854" y="35052"/>
                </a:lnTo>
                <a:lnTo>
                  <a:pt x="182854" y="28956"/>
                </a:lnTo>
                <a:lnTo>
                  <a:pt x="180568" y="25146"/>
                </a:lnTo>
                <a:lnTo>
                  <a:pt x="179044" y="20574"/>
                </a:lnTo>
                <a:lnTo>
                  <a:pt x="174472" y="16764"/>
                </a:lnTo>
                <a:lnTo>
                  <a:pt x="172186" y="12192"/>
                </a:lnTo>
                <a:lnTo>
                  <a:pt x="168376" y="9906"/>
                </a:lnTo>
                <a:lnTo>
                  <a:pt x="163804" y="6096"/>
                </a:lnTo>
                <a:lnTo>
                  <a:pt x="159994" y="3810"/>
                </a:lnTo>
                <a:lnTo>
                  <a:pt x="155422" y="1524"/>
                </a:lnTo>
                <a:lnTo>
                  <a:pt x="151612" y="1524"/>
                </a:lnTo>
                <a:lnTo>
                  <a:pt x="145529" y="0"/>
                </a:lnTo>
                <a:lnTo>
                  <a:pt x="126479" y="0"/>
                </a:lnTo>
                <a:lnTo>
                  <a:pt x="121907" y="1524"/>
                </a:lnTo>
                <a:lnTo>
                  <a:pt x="115811" y="1524"/>
                </a:lnTo>
                <a:lnTo>
                  <a:pt x="111239" y="3810"/>
                </a:lnTo>
                <a:lnTo>
                  <a:pt x="107429" y="6096"/>
                </a:lnTo>
                <a:lnTo>
                  <a:pt x="102857" y="9906"/>
                </a:lnTo>
                <a:lnTo>
                  <a:pt x="99047" y="12192"/>
                </a:lnTo>
                <a:lnTo>
                  <a:pt x="96761" y="16764"/>
                </a:lnTo>
                <a:lnTo>
                  <a:pt x="94475" y="20574"/>
                </a:lnTo>
                <a:lnTo>
                  <a:pt x="92087" y="23431"/>
                </a:lnTo>
                <a:lnTo>
                  <a:pt x="90665" y="20574"/>
                </a:lnTo>
                <a:lnTo>
                  <a:pt x="88379" y="16764"/>
                </a:lnTo>
                <a:lnTo>
                  <a:pt x="84569" y="12192"/>
                </a:lnTo>
                <a:lnTo>
                  <a:pt x="79997" y="9906"/>
                </a:lnTo>
                <a:lnTo>
                  <a:pt x="75425" y="6096"/>
                </a:lnTo>
                <a:lnTo>
                  <a:pt x="71615" y="3810"/>
                </a:lnTo>
                <a:lnTo>
                  <a:pt x="67056" y="1524"/>
                </a:lnTo>
                <a:lnTo>
                  <a:pt x="63246" y="0"/>
                </a:lnTo>
                <a:lnTo>
                  <a:pt x="33528" y="0"/>
                </a:lnTo>
                <a:lnTo>
                  <a:pt x="29718" y="1524"/>
                </a:lnTo>
                <a:lnTo>
                  <a:pt x="25146" y="3810"/>
                </a:lnTo>
                <a:lnTo>
                  <a:pt x="19050" y="6096"/>
                </a:lnTo>
                <a:lnTo>
                  <a:pt x="16764" y="9906"/>
                </a:lnTo>
                <a:lnTo>
                  <a:pt x="12954" y="12192"/>
                </a:lnTo>
                <a:lnTo>
                  <a:pt x="8382" y="16764"/>
                </a:lnTo>
                <a:lnTo>
                  <a:pt x="6096" y="20574"/>
                </a:lnTo>
                <a:lnTo>
                  <a:pt x="4572" y="25146"/>
                </a:lnTo>
                <a:lnTo>
                  <a:pt x="2286" y="28956"/>
                </a:lnTo>
                <a:lnTo>
                  <a:pt x="0" y="35052"/>
                </a:lnTo>
                <a:lnTo>
                  <a:pt x="0" y="50292"/>
                </a:lnTo>
                <a:lnTo>
                  <a:pt x="0" y="54102"/>
                </a:lnTo>
                <a:lnTo>
                  <a:pt x="0" y="73139"/>
                </a:lnTo>
                <a:lnTo>
                  <a:pt x="6096" y="73139"/>
                </a:lnTo>
                <a:lnTo>
                  <a:pt x="10668" y="73139"/>
                </a:lnTo>
                <a:lnTo>
                  <a:pt x="10668" y="52578"/>
                </a:lnTo>
                <a:lnTo>
                  <a:pt x="10668" y="50292"/>
                </a:lnTo>
                <a:lnTo>
                  <a:pt x="10668" y="33528"/>
                </a:lnTo>
                <a:lnTo>
                  <a:pt x="12954" y="28956"/>
                </a:lnTo>
                <a:lnTo>
                  <a:pt x="16764" y="22860"/>
                </a:lnTo>
                <a:lnTo>
                  <a:pt x="19050" y="18288"/>
                </a:lnTo>
                <a:lnTo>
                  <a:pt x="25146" y="14478"/>
                </a:lnTo>
                <a:lnTo>
                  <a:pt x="27432" y="12192"/>
                </a:lnTo>
                <a:lnTo>
                  <a:pt x="32004" y="9906"/>
                </a:lnTo>
                <a:lnTo>
                  <a:pt x="35814" y="9906"/>
                </a:lnTo>
                <a:lnTo>
                  <a:pt x="40386" y="8382"/>
                </a:lnTo>
                <a:lnTo>
                  <a:pt x="57150" y="8382"/>
                </a:lnTo>
                <a:lnTo>
                  <a:pt x="60960" y="9906"/>
                </a:lnTo>
                <a:lnTo>
                  <a:pt x="65532" y="9906"/>
                </a:lnTo>
                <a:lnTo>
                  <a:pt x="67056" y="12192"/>
                </a:lnTo>
                <a:lnTo>
                  <a:pt x="71615" y="14478"/>
                </a:lnTo>
                <a:lnTo>
                  <a:pt x="73901" y="16764"/>
                </a:lnTo>
                <a:lnTo>
                  <a:pt x="77711" y="18288"/>
                </a:lnTo>
                <a:lnTo>
                  <a:pt x="79997" y="22860"/>
                </a:lnTo>
                <a:lnTo>
                  <a:pt x="82283" y="25146"/>
                </a:lnTo>
                <a:lnTo>
                  <a:pt x="84569" y="28956"/>
                </a:lnTo>
                <a:lnTo>
                  <a:pt x="86093" y="33528"/>
                </a:lnTo>
                <a:lnTo>
                  <a:pt x="86093" y="37338"/>
                </a:lnTo>
                <a:lnTo>
                  <a:pt x="88379" y="41910"/>
                </a:lnTo>
                <a:lnTo>
                  <a:pt x="88379" y="45720"/>
                </a:lnTo>
                <a:lnTo>
                  <a:pt x="86093" y="52578"/>
                </a:lnTo>
                <a:lnTo>
                  <a:pt x="88379" y="52578"/>
                </a:lnTo>
                <a:lnTo>
                  <a:pt x="88379" y="54102"/>
                </a:lnTo>
                <a:lnTo>
                  <a:pt x="99047" y="52578"/>
                </a:lnTo>
                <a:lnTo>
                  <a:pt x="96761" y="48006"/>
                </a:lnTo>
                <a:lnTo>
                  <a:pt x="96761" y="37338"/>
                </a:lnTo>
                <a:lnTo>
                  <a:pt x="99047" y="33528"/>
                </a:lnTo>
                <a:lnTo>
                  <a:pt x="101333" y="28956"/>
                </a:lnTo>
                <a:lnTo>
                  <a:pt x="101333" y="25146"/>
                </a:lnTo>
                <a:lnTo>
                  <a:pt x="102857" y="22860"/>
                </a:lnTo>
                <a:lnTo>
                  <a:pt x="107429" y="18288"/>
                </a:lnTo>
                <a:lnTo>
                  <a:pt x="113525" y="14478"/>
                </a:lnTo>
                <a:lnTo>
                  <a:pt x="115811" y="12192"/>
                </a:lnTo>
                <a:lnTo>
                  <a:pt x="119621" y="9906"/>
                </a:lnTo>
                <a:lnTo>
                  <a:pt x="124193" y="9906"/>
                </a:lnTo>
                <a:lnTo>
                  <a:pt x="128003" y="8382"/>
                </a:lnTo>
                <a:lnTo>
                  <a:pt x="143243" y="8382"/>
                </a:lnTo>
                <a:lnTo>
                  <a:pt x="147040" y="9906"/>
                </a:lnTo>
                <a:lnTo>
                  <a:pt x="151612" y="9906"/>
                </a:lnTo>
                <a:lnTo>
                  <a:pt x="155422" y="12192"/>
                </a:lnTo>
                <a:lnTo>
                  <a:pt x="159994" y="14478"/>
                </a:lnTo>
                <a:lnTo>
                  <a:pt x="162280" y="16764"/>
                </a:lnTo>
                <a:lnTo>
                  <a:pt x="166090" y="18288"/>
                </a:lnTo>
                <a:lnTo>
                  <a:pt x="168376" y="22860"/>
                </a:lnTo>
                <a:lnTo>
                  <a:pt x="170662" y="25146"/>
                </a:lnTo>
                <a:lnTo>
                  <a:pt x="172186" y="28956"/>
                </a:lnTo>
                <a:lnTo>
                  <a:pt x="174472" y="33528"/>
                </a:lnTo>
                <a:lnTo>
                  <a:pt x="174472" y="52578"/>
                </a:lnTo>
                <a:lnTo>
                  <a:pt x="174472" y="73139"/>
                </a:lnTo>
                <a:lnTo>
                  <a:pt x="180568" y="73139"/>
                </a:lnTo>
                <a:lnTo>
                  <a:pt x="185140" y="73139"/>
                </a:lnTo>
                <a:lnTo>
                  <a:pt x="185140" y="52578"/>
                </a:lnTo>
                <a:lnTo>
                  <a:pt x="183426" y="52578"/>
                </a:lnTo>
                <a:lnTo>
                  <a:pt x="185140" y="48006"/>
                </a:lnTo>
                <a:lnTo>
                  <a:pt x="185140" y="41910"/>
                </a:lnTo>
                <a:close/>
              </a:path>
            </a:pathLst>
          </a:custGeom>
          <a:solidFill>
            <a:srgbClr val="000000"/>
          </a:solidFill>
        </p:spPr>
        <p:txBody>
          <a:bodyPr wrap="square" lIns="0" tIns="0" rIns="0" bIns="0" rtlCol="0"/>
          <a:lstStyle/>
          <a:p>
            <a:endParaRPr/>
          </a:p>
        </p:txBody>
      </p:sp>
      <p:sp>
        <p:nvSpPr>
          <p:cNvPr id="8" name="object 8"/>
          <p:cNvSpPr/>
          <p:nvPr/>
        </p:nvSpPr>
        <p:spPr>
          <a:xfrm>
            <a:off x="10497934" y="2330564"/>
            <a:ext cx="182880" cy="479425"/>
          </a:xfrm>
          <a:custGeom>
            <a:avLst/>
            <a:gdLst/>
            <a:ahLst/>
            <a:cxnLst/>
            <a:rect l="l" t="t" r="r" b="b"/>
            <a:pathLst>
              <a:path w="182879" h="479425">
                <a:moveTo>
                  <a:pt x="118097" y="294093"/>
                </a:moveTo>
                <a:lnTo>
                  <a:pt x="115811" y="294093"/>
                </a:lnTo>
                <a:lnTo>
                  <a:pt x="115811" y="287997"/>
                </a:lnTo>
                <a:lnTo>
                  <a:pt x="113525" y="287997"/>
                </a:lnTo>
                <a:lnTo>
                  <a:pt x="113525" y="283425"/>
                </a:lnTo>
                <a:lnTo>
                  <a:pt x="111239" y="283425"/>
                </a:lnTo>
                <a:lnTo>
                  <a:pt x="111239" y="298653"/>
                </a:lnTo>
                <a:lnTo>
                  <a:pt x="111239" y="304749"/>
                </a:lnTo>
                <a:lnTo>
                  <a:pt x="109715" y="304749"/>
                </a:lnTo>
                <a:lnTo>
                  <a:pt x="109715" y="313131"/>
                </a:lnTo>
                <a:lnTo>
                  <a:pt x="107429" y="313131"/>
                </a:lnTo>
                <a:lnTo>
                  <a:pt x="107429" y="315417"/>
                </a:lnTo>
                <a:lnTo>
                  <a:pt x="105143" y="315417"/>
                </a:lnTo>
                <a:lnTo>
                  <a:pt x="105143" y="316941"/>
                </a:lnTo>
                <a:lnTo>
                  <a:pt x="102857" y="316941"/>
                </a:lnTo>
                <a:lnTo>
                  <a:pt x="102857" y="319227"/>
                </a:lnTo>
                <a:lnTo>
                  <a:pt x="82283" y="319227"/>
                </a:lnTo>
                <a:lnTo>
                  <a:pt x="82283" y="281901"/>
                </a:lnTo>
                <a:lnTo>
                  <a:pt x="101333" y="281901"/>
                </a:lnTo>
                <a:lnTo>
                  <a:pt x="101333" y="283425"/>
                </a:lnTo>
                <a:lnTo>
                  <a:pt x="105143" y="283425"/>
                </a:lnTo>
                <a:lnTo>
                  <a:pt x="105143" y="285711"/>
                </a:lnTo>
                <a:lnTo>
                  <a:pt x="107429" y="285711"/>
                </a:lnTo>
                <a:lnTo>
                  <a:pt x="107429" y="290283"/>
                </a:lnTo>
                <a:lnTo>
                  <a:pt x="109715" y="290283"/>
                </a:lnTo>
                <a:lnTo>
                  <a:pt x="109715" y="296367"/>
                </a:lnTo>
                <a:lnTo>
                  <a:pt x="111239" y="298653"/>
                </a:lnTo>
                <a:lnTo>
                  <a:pt x="111239" y="283425"/>
                </a:lnTo>
                <a:lnTo>
                  <a:pt x="111239" y="281901"/>
                </a:lnTo>
                <a:lnTo>
                  <a:pt x="109715" y="281901"/>
                </a:lnTo>
                <a:lnTo>
                  <a:pt x="109715" y="279615"/>
                </a:lnTo>
                <a:lnTo>
                  <a:pt x="107429" y="279615"/>
                </a:lnTo>
                <a:lnTo>
                  <a:pt x="107429" y="277329"/>
                </a:lnTo>
                <a:lnTo>
                  <a:pt x="101333" y="277329"/>
                </a:lnTo>
                <a:lnTo>
                  <a:pt x="101333" y="275043"/>
                </a:lnTo>
                <a:lnTo>
                  <a:pt x="75425" y="275043"/>
                </a:lnTo>
                <a:lnTo>
                  <a:pt x="75425" y="325323"/>
                </a:lnTo>
                <a:lnTo>
                  <a:pt x="102857" y="325323"/>
                </a:lnTo>
                <a:lnTo>
                  <a:pt x="105143" y="323799"/>
                </a:lnTo>
                <a:lnTo>
                  <a:pt x="107429" y="323799"/>
                </a:lnTo>
                <a:lnTo>
                  <a:pt x="109715" y="321513"/>
                </a:lnTo>
                <a:lnTo>
                  <a:pt x="111239" y="321513"/>
                </a:lnTo>
                <a:lnTo>
                  <a:pt x="111239" y="319227"/>
                </a:lnTo>
                <a:lnTo>
                  <a:pt x="113525" y="316941"/>
                </a:lnTo>
                <a:lnTo>
                  <a:pt x="113525" y="315417"/>
                </a:lnTo>
                <a:lnTo>
                  <a:pt x="115811" y="315417"/>
                </a:lnTo>
                <a:lnTo>
                  <a:pt x="115811" y="308559"/>
                </a:lnTo>
                <a:lnTo>
                  <a:pt x="118097" y="308559"/>
                </a:lnTo>
                <a:lnTo>
                  <a:pt x="118097" y="294093"/>
                </a:lnTo>
                <a:close/>
              </a:path>
              <a:path w="182879" h="479425">
                <a:moveTo>
                  <a:pt x="163804" y="228561"/>
                </a:moveTo>
                <a:lnTo>
                  <a:pt x="160985" y="228561"/>
                </a:lnTo>
                <a:lnTo>
                  <a:pt x="153136" y="228485"/>
                </a:lnTo>
                <a:lnTo>
                  <a:pt x="153136" y="238645"/>
                </a:lnTo>
                <a:lnTo>
                  <a:pt x="153136" y="360565"/>
                </a:lnTo>
                <a:lnTo>
                  <a:pt x="31242" y="360565"/>
                </a:lnTo>
                <a:lnTo>
                  <a:pt x="31242" y="239229"/>
                </a:lnTo>
                <a:lnTo>
                  <a:pt x="31242" y="238645"/>
                </a:lnTo>
                <a:lnTo>
                  <a:pt x="153136" y="238645"/>
                </a:lnTo>
                <a:lnTo>
                  <a:pt x="153136" y="228485"/>
                </a:lnTo>
                <a:lnTo>
                  <a:pt x="96761" y="228485"/>
                </a:lnTo>
                <a:lnTo>
                  <a:pt x="96761" y="75425"/>
                </a:lnTo>
                <a:lnTo>
                  <a:pt x="96761" y="73139"/>
                </a:lnTo>
                <a:lnTo>
                  <a:pt x="96761" y="54102"/>
                </a:lnTo>
                <a:lnTo>
                  <a:pt x="88379" y="54102"/>
                </a:lnTo>
                <a:lnTo>
                  <a:pt x="86093" y="54102"/>
                </a:lnTo>
                <a:lnTo>
                  <a:pt x="86093" y="73139"/>
                </a:lnTo>
                <a:lnTo>
                  <a:pt x="86093" y="75425"/>
                </a:lnTo>
                <a:lnTo>
                  <a:pt x="86093" y="228485"/>
                </a:lnTo>
                <a:lnTo>
                  <a:pt x="27787" y="228485"/>
                </a:lnTo>
                <a:lnTo>
                  <a:pt x="27787" y="238645"/>
                </a:lnTo>
                <a:lnTo>
                  <a:pt x="27432" y="239229"/>
                </a:lnTo>
                <a:lnTo>
                  <a:pt x="27432" y="238645"/>
                </a:lnTo>
                <a:lnTo>
                  <a:pt x="27787" y="238645"/>
                </a:lnTo>
                <a:lnTo>
                  <a:pt x="27787" y="228485"/>
                </a:lnTo>
                <a:lnTo>
                  <a:pt x="27432" y="228485"/>
                </a:lnTo>
                <a:lnTo>
                  <a:pt x="22860" y="228561"/>
                </a:lnTo>
                <a:lnTo>
                  <a:pt x="22860" y="233133"/>
                </a:lnTo>
                <a:lnTo>
                  <a:pt x="22860" y="365709"/>
                </a:lnTo>
                <a:lnTo>
                  <a:pt x="25069" y="365709"/>
                </a:lnTo>
                <a:lnTo>
                  <a:pt x="25069" y="367550"/>
                </a:lnTo>
                <a:lnTo>
                  <a:pt x="22860" y="365709"/>
                </a:lnTo>
                <a:lnTo>
                  <a:pt x="22860" y="369519"/>
                </a:lnTo>
                <a:lnTo>
                  <a:pt x="27432" y="369519"/>
                </a:lnTo>
                <a:lnTo>
                  <a:pt x="86093" y="369455"/>
                </a:lnTo>
                <a:lnTo>
                  <a:pt x="86093" y="437324"/>
                </a:lnTo>
                <a:lnTo>
                  <a:pt x="82283" y="437324"/>
                </a:lnTo>
                <a:lnTo>
                  <a:pt x="79997" y="439610"/>
                </a:lnTo>
                <a:lnTo>
                  <a:pt x="77711" y="439610"/>
                </a:lnTo>
                <a:lnTo>
                  <a:pt x="75425" y="441134"/>
                </a:lnTo>
                <a:lnTo>
                  <a:pt x="73901" y="441134"/>
                </a:lnTo>
                <a:lnTo>
                  <a:pt x="73901" y="443420"/>
                </a:lnTo>
                <a:lnTo>
                  <a:pt x="71615" y="443420"/>
                </a:lnTo>
                <a:lnTo>
                  <a:pt x="71615" y="447992"/>
                </a:lnTo>
                <a:lnTo>
                  <a:pt x="69329" y="447992"/>
                </a:lnTo>
                <a:lnTo>
                  <a:pt x="69329" y="451789"/>
                </a:lnTo>
                <a:lnTo>
                  <a:pt x="67043" y="451789"/>
                </a:lnTo>
                <a:lnTo>
                  <a:pt x="67043" y="452005"/>
                </a:lnTo>
                <a:lnTo>
                  <a:pt x="31242" y="452005"/>
                </a:lnTo>
                <a:lnTo>
                  <a:pt x="31242" y="458355"/>
                </a:lnTo>
                <a:lnTo>
                  <a:pt x="31242" y="462165"/>
                </a:lnTo>
                <a:lnTo>
                  <a:pt x="67043" y="462165"/>
                </a:lnTo>
                <a:lnTo>
                  <a:pt x="67043" y="462457"/>
                </a:lnTo>
                <a:lnTo>
                  <a:pt x="69329" y="464743"/>
                </a:lnTo>
                <a:lnTo>
                  <a:pt x="69329" y="468553"/>
                </a:lnTo>
                <a:lnTo>
                  <a:pt x="71615" y="468553"/>
                </a:lnTo>
                <a:lnTo>
                  <a:pt x="71615" y="470839"/>
                </a:lnTo>
                <a:lnTo>
                  <a:pt x="73901" y="473125"/>
                </a:lnTo>
                <a:lnTo>
                  <a:pt x="75425" y="475411"/>
                </a:lnTo>
                <a:lnTo>
                  <a:pt x="77711" y="475411"/>
                </a:lnTo>
                <a:lnTo>
                  <a:pt x="77711" y="476935"/>
                </a:lnTo>
                <a:lnTo>
                  <a:pt x="82283" y="476935"/>
                </a:lnTo>
                <a:lnTo>
                  <a:pt x="83807" y="479221"/>
                </a:lnTo>
                <a:lnTo>
                  <a:pt x="88379" y="479221"/>
                </a:lnTo>
                <a:lnTo>
                  <a:pt x="94475" y="479221"/>
                </a:lnTo>
                <a:lnTo>
                  <a:pt x="94475" y="476935"/>
                </a:lnTo>
                <a:lnTo>
                  <a:pt x="99047" y="476935"/>
                </a:lnTo>
                <a:lnTo>
                  <a:pt x="99047" y="475411"/>
                </a:lnTo>
                <a:lnTo>
                  <a:pt x="102857" y="475411"/>
                </a:lnTo>
                <a:lnTo>
                  <a:pt x="102857" y="473125"/>
                </a:lnTo>
                <a:lnTo>
                  <a:pt x="105143" y="473125"/>
                </a:lnTo>
                <a:lnTo>
                  <a:pt x="105143" y="470839"/>
                </a:lnTo>
                <a:lnTo>
                  <a:pt x="107429" y="468553"/>
                </a:lnTo>
                <a:lnTo>
                  <a:pt x="107429" y="466267"/>
                </a:lnTo>
                <a:lnTo>
                  <a:pt x="109715" y="466267"/>
                </a:lnTo>
                <a:lnTo>
                  <a:pt x="109715" y="462165"/>
                </a:lnTo>
                <a:lnTo>
                  <a:pt x="153136" y="462165"/>
                </a:lnTo>
                <a:lnTo>
                  <a:pt x="153136" y="458355"/>
                </a:lnTo>
                <a:lnTo>
                  <a:pt x="153136" y="452005"/>
                </a:lnTo>
                <a:lnTo>
                  <a:pt x="109715" y="452005"/>
                </a:lnTo>
                <a:lnTo>
                  <a:pt x="109715" y="449516"/>
                </a:lnTo>
                <a:lnTo>
                  <a:pt x="107429" y="447992"/>
                </a:lnTo>
                <a:lnTo>
                  <a:pt x="107429" y="445706"/>
                </a:lnTo>
                <a:lnTo>
                  <a:pt x="105143" y="445706"/>
                </a:lnTo>
                <a:lnTo>
                  <a:pt x="105143" y="443420"/>
                </a:lnTo>
                <a:lnTo>
                  <a:pt x="102857" y="443420"/>
                </a:lnTo>
                <a:lnTo>
                  <a:pt x="102857" y="441134"/>
                </a:lnTo>
                <a:lnTo>
                  <a:pt x="101333" y="441134"/>
                </a:lnTo>
                <a:lnTo>
                  <a:pt x="101333" y="439610"/>
                </a:lnTo>
                <a:lnTo>
                  <a:pt x="96761" y="439610"/>
                </a:lnTo>
                <a:lnTo>
                  <a:pt x="96761" y="437324"/>
                </a:lnTo>
                <a:lnTo>
                  <a:pt x="94475" y="437324"/>
                </a:lnTo>
                <a:lnTo>
                  <a:pt x="94475" y="369455"/>
                </a:lnTo>
                <a:lnTo>
                  <a:pt x="157708" y="369455"/>
                </a:lnTo>
                <a:lnTo>
                  <a:pt x="163804" y="369519"/>
                </a:lnTo>
                <a:lnTo>
                  <a:pt x="163804" y="365709"/>
                </a:lnTo>
                <a:lnTo>
                  <a:pt x="163804" y="361137"/>
                </a:lnTo>
                <a:lnTo>
                  <a:pt x="157708" y="361137"/>
                </a:lnTo>
                <a:lnTo>
                  <a:pt x="157708" y="360565"/>
                </a:lnTo>
                <a:lnTo>
                  <a:pt x="163804" y="360565"/>
                </a:lnTo>
                <a:lnTo>
                  <a:pt x="163804" y="233565"/>
                </a:lnTo>
                <a:lnTo>
                  <a:pt x="160985" y="233565"/>
                </a:lnTo>
                <a:lnTo>
                  <a:pt x="160985" y="231025"/>
                </a:lnTo>
                <a:lnTo>
                  <a:pt x="163804" y="233133"/>
                </a:lnTo>
                <a:lnTo>
                  <a:pt x="163804" y="228561"/>
                </a:lnTo>
                <a:close/>
              </a:path>
              <a:path w="182879" h="479425">
                <a:moveTo>
                  <a:pt x="182854" y="35052"/>
                </a:moveTo>
                <a:lnTo>
                  <a:pt x="166090" y="9906"/>
                </a:lnTo>
                <a:lnTo>
                  <a:pt x="162280" y="6096"/>
                </a:lnTo>
                <a:lnTo>
                  <a:pt x="153136" y="1524"/>
                </a:lnTo>
                <a:lnTo>
                  <a:pt x="149326" y="1524"/>
                </a:lnTo>
                <a:lnTo>
                  <a:pt x="144754" y="0"/>
                </a:lnTo>
                <a:lnTo>
                  <a:pt x="124193" y="0"/>
                </a:lnTo>
                <a:lnTo>
                  <a:pt x="119621" y="1524"/>
                </a:lnTo>
                <a:lnTo>
                  <a:pt x="115811" y="1524"/>
                </a:lnTo>
                <a:lnTo>
                  <a:pt x="111239" y="3810"/>
                </a:lnTo>
                <a:lnTo>
                  <a:pt x="107429" y="6096"/>
                </a:lnTo>
                <a:lnTo>
                  <a:pt x="102857" y="9906"/>
                </a:lnTo>
                <a:lnTo>
                  <a:pt x="99047" y="12192"/>
                </a:lnTo>
                <a:lnTo>
                  <a:pt x="94475" y="16764"/>
                </a:lnTo>
                <a:lnTo>
                  <a:pt x="92189" y="20574"/>
                </a:lnTo>
                <a:lnTo>
                  <a:pt x="91427" y="22860"/>
                </a:lnTo>
                <a:lnTo>
                  <a:pt x="90665" y="20574"/>
                </a:lnTo>
                <a:lnTo>
                  <a:pt x="86093" y="16764"/>
                </a:lnTo>
                <a:lnTo>
                  <a:pt x="83807" y="12192"/>
                </a:lnTo>
                <a:lnTo>
                  <a:pt x="79997" y="9906"/>
                </a:lnTo>
                <a:lnTo>
                  <a:pt x="75425" y="6096"/>
                </a:lnTo>
                <a:lnTo>
                  <a:pt x="71615" y="3810"/>
                </a:lnTo>
                <a:lnTo>
                  <a:pt x="67043" y="1524"/>
                </a:lnTo>
                <a:lnTo>
                  <a:pt x="60960" y="0"/>
                </a:lnTo>
                <a:lnTo>
                  <a:pt x="31242" y="0"/>
                </a:lnTo>
                <a:lnTo>
                  <a:pt x="27432" y="1524"/>
                </a:lnTo>
                <a:lnTo>
                  <a:pt x="22860" y="3810"/>
                </a:lnTo>
                <a:lnTo>
                  <a:pt x="19050" y="6096"/>
                </a:lnTo>
                <a:lnTo>
                  <a:pt x="14478" y="9906"/>
                </a:lnTo>
                <a:lnTo>
                  <a:pt x="10668" y="12192"/>
                </a:lnTo>
                <a:lnTo>
                  <a:pt x="8382" y="16764"/>
                </a:lnTo>
                <a:lnTo>
                  <a:pt x="4572" y="20574"/>
                </a:lnTo>
                <a:lnTo>
                  <a:pt x="2286" y="25146"/>
                </a:lnTo>
                <a:lnTo>
                  <a:pt x="0" y="28956"/>
                </a:lnTo>
                <a:lnTo>
                  <a:pt x="0" y="50292"/>
                </a:lnTo>
                <a:lnTo>
                  <a:pt x="0" y="54102"/>
                </a:lnTo>
                <a:lnTo>
                  <a:pt x="0" y="73139"/>
                </a:lnTo>
                <a:lnTo>
                  <a:pt x="4572" y="73139"/>
                </a:lnTo>
                <a:lnTo>
                  <a:pt x="8382" y="73139"/>
                </a:lnTo>
                <a:lnTo>
                  <a:pt x="8382" y="52578"/>
                </a:lnTo>
                <a:lnTo>
                  <a:pt x="8382" y="50292"/>
                </a:lnTo>
                <a:lnTo>
                  <a:pt x="8382" y="37338"/>
                </a:lnTo>
                <a:lnTo>
                  <a:pt x="10668" y="33528"/>
                </a:lnTo>
                <a:lnTo>
                  <a:pt x="10668" y="28956"/>
                </a:lnTo>
                <a:lnTo>
                  <a:pt x="14478" y="22860"/>
                </a:lnTo>
                <a:lnTo>
                  <a:pt x="16764" y="18288"/>
                </a:lnTo>
                <a:lnTo>
                  <a:pt x="21336" y="16764"/>
                </a:lnTo>
                <a:lnTo>
                  <a:pt x="22860" y="14478"/>
                </a:lnTo>
                <a:lnTo>
                  <a:pt x="27432" y="12192"/>
                </a:lnTo>
                <a:lnTo>
                  <a:pt x="31242" y="9906"/>
                </a:lnTo>
                <a:lnTo>
                  <a:pt x="35814" y="9906"/>
                </a:lnTo>
                <a:lnTo>
                  <a:pt x="38100" y="8382"/>
                </a:lnTo>
                <a:lnTo>
                  <a:pt x="54864" y="8382"/>
                </a:lnTo>
                <a:lnTo>
                  <a:pt x="58674" y="9906"/>
                </a:lnTo>
                <a:lnTo>
                  <a:pt x="63233" y="9906"/>
                </a:lnTo>
                <a:lnTo>
                  <a:pt x="67043" y="12192"/>
                </a:lnTo>
                <a:lnTo>
                  <a:pt x="69329" y="14478"/>
                </a:lnTo>
                <a:lnTo>
                  <a:pt x="73901" y="16764"/>
                </a:lnTo>
                <a:lnTo>
                  <a:pt x="82283" y="25146"/>
                </a:lnTo>
                <a:lnTo>
                  <a:pt x="83807" y="28956"/>
                </a:lnTo>
                <a:lnTo>
                  <a:pt x="83807" y="33528"/>
                </a:lnTo>
                <a:lnTo>
                  <a:pt x="86093" y="37338"/>
                </a:lnTo>
                <a:lnTo>
                  <a:pt x="86093" y="48006"/>
                </a:lnTo>
                <a:lnTo>
                  <a:pt x="86093" y="52578"/>
                </a:lnTo>
                <a:lnTo>
                  <a:pt x="87807" y="52578"/>
                </a:lnTo>
                <a:lnTo>
                  <a:pt x="88379" y="54102"/>
                </a:lnTo>
                <a:lnTo>
                  <a:pt x="96761" y="52578"/>
                </a:lnTo>
                <a:lnTo>
                  <a:pt x="96761" y="45720"/>
                </a:lnTo>
                <a:lnTo>
                  <a:pt x="96761" y="41910"/>
                </a:lnTo>
                <a:lnTo>
                  <a:pt x="96761" y="33528"/>
                </a:lnTo>
                <a:lnTo>
                  <a:pt x="99047" y="28956"/>
                </a:lnTo>
                <a:lnTo>
                  <a:pt x="102857" y="22860"/>
                </a:lnTo>
                <a:lnTo>
                  <a:pt x="105143" y="18288"/>
                </a:lnTo>
                <a:lnTo>
                  <a:pt x="109715" y="16764"/>
                </a:lnTo>
                <a:lnTo>
                  <a:pt x="111239" y="14478"/>
                </a:lnTo>
                <a:lnTo>
                  <a:pt x="115811" y="12192"/>
                </a:lnTo>
                <a:lnTo>
                  <a:pt x="118097" y="9906"/>
                </a:lnTo>
                <a:lnTo>
                  <a:pt x="121907" y="9906"/>
                </a:lnTo>
                <a:lnTo>
                  <a:pt x="126479" y="8382"/>
                </a:lnTo>
                <a:lnTo>
                  <a:pt x="143230" y="8382"/>
                </a:lnTo>
                <a:lnTo>
                  <a:pt x="147040" y="9906"/>
                </a:lnTo>
                <a:lnTo>
                  <a:pt x="151612" y="9906"/>
                </a:lnTo>
                <a:lnTo>
                  <a:pt x="153136" y="12192"/>
                </a:lnTo>
                <a:lnTo>
                  <a:pt x="162280" y="16764"/>
                </a:lnTo>
                <a:lnTo>
                  <a:pt x="163804" y="18288"/>
                </a:lnTo>
                <a:lnTo>
                  <a:pt x="166090" y="22860"/>
                </a:lnTo>
                <a:lnTo>
                  <a:pt x="168376" y="25146"/>
                </a:lnTo>
                <a:lnTo>
                  <a:pt x="170662" y="28956"/>
                </a:lnTo>
                <a:lnTo>
                  <a:pt x="172186" y="33528"/>
                </a:lnTo>
                <a:lnTo>
                  <a:pt x="174472" y="37338"/>
                </a:lnTo>
                <a:lnTo>
                  <a:pt x="174472" y="52578"/>
                </a:lnTo>
                <a:lnTo>
                  <a:pt x="174472" y="73139"/>
                </a:lnTo>
                <a:lnTo>
                  <a:pt x="179044" y="73139"/>
                </a:lnTo>
                <a:lnTo>
                  <a:pt x="182854" y="73139"/>
                </a:lnTo>
                <a:lnTo>
                  <a:pt x="182854" y="54102"/>
                </a:lnTo>
                <a:lnTo>
                  <a:pt x="182854" y="52578"/>
                </a:lnTo>
                <a:lnTo>
                  <a:pt x="182854" y="35052"/>
                </a:lnTo>
                <a:close/>
              </a:path>
            </a:pathLst>
          </a:custGeom>
          <a:solidFill>
            <a:srgbClr val="000000"/>
          </a:solidFill>
        </p:spPr>
        <p:txBody>
          <a:bodyPr wrap="square" lIns="0" tIns="0" rIns="0" bIns="0" rtlCol="0"/>
          <a:lstStyle/>
          <a:p>
            <a:endParaRPr/>
          </a:p>
        </p:txBody>
      </p:sp>
      <p:grpSp>
        <p:nvGrpSpPr>
          <p:cNvPr id="9" name="object 9"/>
          <p:cNvGrpSpPr/>
          <p:nvPr/>
        </p:nvGrpSpPr>
        <p:grpSpPr>
          <a:xfrm>
            <a:off x="9907486" y="1732495"/>
            <a:ext cx="979169" cy="547370"/>
            <a:chOff x="4852885" y="1732495"/>
            <a:chExt cx="979169" cy="547370"/>
          </a:xfrm>
        </p:grpSpPr>
        <p:sp>
          <p:nvSpPr>
            <p:cNvPr id="10" name="object 10"/>
            <p:cNvSpPr/>
            <p:nvPr/>
          </p:nvSpPr>
          <p:spPr>
            <a:xfrm>
              <a:off x="5096688" y="1955799"/>
              <a:ext cx="670560" cy="323850"/>
            </a:xfrm>
            <a:custGeom>
              <a:avLst/>
              <a:gdLst/>
              <a:ahLst/>
              <a:cxnLst/>
              <a:rect l="l" t="t" r="r" b="b"/>
              <a:pathLst>
                <a:path w="670560" h="323850">
                  <a:moveTo>
                    <a:pt x="491401" y="275729"/>
                  </a:moveTo>
                  <a:lnTo>
                    <a:pt x="489877" y="268871"/>
                  </a:lnTo>
                  <a:lnTo>
                    <a:pt x="481507" y="271157"/>
                  </a:lnTo>
                  <a:lnTo>
                    <a:pt x="481507" y="290207"/>
                  </a:lnTo>
                  <a:lnTo>
                    <a:pt x="479221" y="294767"/>
                  </a:lnTo>
                  <a:lnTo>
                    <a:pt x="476935" y="298577"/>
                  </a:lnTo>
                  <a:lnTo>
                    <a:pt x="474649" y="300863"/>
                  </a:lnTo>
                  <a:lnTo>
                    <a:pt x="473125" y="304673"/>
                  </a:lnTo>
                  <a:lnTo>
                    <a:pt x="470839" y="306959"/>
                  </a:lnTo>
                  <a:lnTo>
                    <a:pt x="466267" y="309245"/>
                  </a:lnTo>
                  <a:lnTo>
                    <a:pt x="460171" y="313055"/>
                  </a:lnTo>
                  <a:lnTo>
                    <a:pt x="456361" y="313055"/>
                  </a:lnTo>
                  <a:lnTo>
                    <a:pt x="451789" y="315341"/>
                  </a:lnTo>
                  <a:lnTo>
                    <a:pt x="435025" y="315341"/>
                  </a:lnTo>
                  <a:lnTo>
                    <a:pt x="430453" y="313055"/>
                  </a:lnTo>
                  <a:lnTo>
                    <a:pt x="426643" y="313055"/>
                  </a:lnTo>
                  <a:lnTo>
                    <a:pt x="420547" y="309245"/>
                  </a:lnTo>
                  <a:lnTo>
                    <a:pt x="415975" y="306959"/>
                  </a:lnTo>
                  <a:lnTo>
                    <a:pt x="413689" y="304673"/>
                  </a:lnTo>
                  <a:lnTo>
                    <a:pt x="412165" y="300863"/>
                  </a:lnTo>
                  <a:lnTo>
                    <a:pt x="409879" y="298577"/>
                  </a:lnTo>
                  <a:lnTo>
                    <a:pt x="407606" y="294767"/>
                  </a:lnTo>
                  <a:lnTo>
                    <a:pt x="405320" y="290207"/>
                  </a:lnTo>
                  <a:lnTo>
                    <a:pt x="405320" y="286397"/>
                  </a:lnTo>
                  <a:lnTo>
                    <a:pt x="403796" y="281825"/>
                  </a:lnTo>
                  <a:lnTo>
                    <a:pt x="403796" y="278015"/>
                  </a:lnTo>
                  <a:lnTo>
                    <a:pt x="405320" y="271157"/>
                  </a:lnTo>
                  <a:lnTo>
                    <a:pt x="403796" y="271157"/>
                  </a:lnTo>
                  <a:lnTo>
                    <a:pt x="403796" y="268871"/>
                  </a:lnTo>
                  <a:lnTo>
                    <a:pt x="393128" y="271157"/>
                  </a:lnTo>
                  <a:lnTo>
                    <a:pt x="395414" y="275729"/>
                  </a:lnTo>
                  <a:lnTo>
                    <a:pt x="395414" y="286397"/>
                  </a:lnTo>
                  <a:lnTo>
                    <a:pt x="393128" y="290207"/>
                  </a:lnTo>
                  <a:lnTo>
                    <a:pt x="390842" y="294767"/>
                  </a:lnTo>
                  <a:lnTo>
                    <a:pt x="390842" y="298577"/>
                  </a:lnTo>
                  <a:lnTo>
                    <a:pt x="387032" y="300863"/>
                  </a:lnTo>
                  <a:lnTo>
                    <a:pt x="384746" y="304673"/>
                  </a:lnTo>
                  <a:lnTo>
                    <a:pt x="382460" y="306959"/>
                  </a:lnTo>
                  <a:lnTo>
                    <a:pt x="377888" y="309245"/>
                  </a:lnTo>
                  <a:lnTo>
                    <a:pt x="376364" y="311531"/>
                  </a:lnTo>
                  <a:lnTo>
                    <a:pt x="371792" y="311531"/>
                  </a:lnTo>
                  <a:lnTo>
                    <a:pt x="367982" y="313055"/>
                  </a:lnTo>
                  <a:lnTo>
                    <a:pt x="363410" y="313055"/>
                  </a:lnTo>
                  <a:lnTo>
                    <a:pt x="359600" y="315341"/>
                  </a:lnTo>
                  <a:lnTo>
                    <a:pt x="351218" y="315341"/>
                  </a:lnTo>
                  <a:lnTo>
                    <a:pt x="346646" y="313055"/>
                  </a:lnTo>
                  <a:lnTo>
                    <a:pt x="344360" y="313055"/>
                  </a:lnTo>
                  <a:lnTo>
                    <a:pt x="340550" y="311531"/>
                  </a:lnTo>
                  <a:lnTo>
                    <a:pt x="335978" y="311531"/>
                  </a:lnTo>
                  <a:lnTo>
                    <a:pt x="332181" y="309245"/>
                  </a:lnTo>
                  <a:lnTo>
                    <a:pt x="329895" y="306959"/>
                  </a:lnTo>
                  <a:lnTo>
                    <a:pt x="326085" y="304673"/>
                  </a:lnTo>
                  <a:lnTo>
                    <a:pt x="323799" y="300863"/>
                  </a:lnTo>
                  <a:lnTo>
                    <a:pt x="321513" y="298577"/>
                  </a:lnTo>
                  <a:lnTo>
                    <a:pt x="319227" y="294767"/>
                  </a:lnTo>
                  <a:lnTo>
                    <a:pt x="317703" y="290207"/>
                  </a:lnTo>
                  <a:lnTo>
                    <a:pt x="317703" y="271157"/>
                  </a:lnTo>
                  <a:lnTo>
                    <a:pt x="315417" y="270675"/>
                  </a:lnTo>
                  <a:lnTo>
                    <a:pt x="315417" y="268871"/>
                  </a:lnTo>
                  <a:lnTo>
                    <a:pt x="307035" y="268871"/>
                  </a:lnTo>
                  <a:lnTo>
                    <a:pt x="304749" y="268871"/>
                  </a:lnTo>
                  <a:lnTo>
                    <a:pt x="307035" y="275729"/>
                  </a:lnTo>
                  <a:lnTo>
                    <a:pt x="307035" y="281825"/>
                  </a:lnTo>
                  <a:lnTo>
                    <a:pt x="304749" y="286397"/>
                  </a:lnTo>
                  <a:lnTo>
                    <a:pt x="304749" y="290207"/>
                  </a:lnTo>
                  <a:lnTo>
                    <a:pt x="302463" y="294767"/>
                  </a:lnTo>
                  <a:lnTo>
                    <a:pt x="300177" y="296291"/>
                  </a:lnTo>
                  <a:lnTo>
                    <a:pt x="298653" y="300863"/>
                  </a:lnTo>
                  <a:lnTo>
                    <a:pt x="296367" y="303149"/>
                  </a:lnTo>
                  <a:lnTo>
                    <a:pt x="294081" y="306959"/>
                  </a:lnTo>
                  <a:lnTo>
                    <a:pt x="290271" y="309245"/>
                  </a:lnTo>
                  <a:lnTo>
                    <a:pt x="287985" y="309245"/>
                  </a:lnTo>
                  <a:lnTo>
                    <a:pt x="283413" y="311531"/>
                  </a:lnTo>
                  <a:lnTo>
                    <a:pt x="279603" y="313055"/>
                  </a:lnTo>
                  <a:lnTo>
                    <a:pt x="271221" y="313055"/>
                  </a:lnTo>
                  <a:lnTo>
                    <a:pt x="266649" y="315341"/>
                  </a:lnTo>
                  <a:lnTo>
                    <a:pt x="262839" y="313055"/>
                  </a:lnTo>
                  <a:lnTo>
                    <a:pt x="254469" y="313055"/>
                  </a:lnTo>
                  <a:lnTo>
                    <a:pt x="252183" y="311531"/>
                  </a:lnTo>
                  <a:lnTo>
                    <a:pt x="247611" y="309245"/>
                  </a:lnTo>
                  <a:lnTo>
                    <a:pt x="243801" y="309245"/>
                  </a:lnTo>
                  <a:lnTo>
                    <a:pt x="241515" y="304673"/>
                  </a:lnTo>
                  <a:lnTo>
                    <a:pt x="237705" y="303149"/>
                  </a:lnTo>
                  <a:lnTo>
                    <a:pt x="235419" y="300863"/>
                  </a:lnTo>
                  <a:lnTo>
                    <a:pt x="233133" y="296291"/>
                  </a:lnTo>
                  <a:lnTo>
                    <a:pt x="230847" y="294767"/>
                  </a:lnTo>
                  <a:lnTo>
                    <a:pt x="229323" y="290207"/>
                  </a:lnTo>
                  <a:lnTo>
                    <a:pt x="229323" y="286397"/>
                  </a:lnTo>
                  <a:lnTo>
                    <a:pt x="227037" y="281825"/>
                  </a:lnTo>
                  <a:lnTo>
                    <a:pt x="227037" y="275729"/>
                  </a:lnTo>
                  <a:lnTo>
                    <a:pt x="229323" y="271157"/>
                  </a:lnTo>
                  <a:lnTo>
                    <a:pt x="227037" y="270675"/>
                  </a:lnTo>
                  <a:lnTo>
                    <a:pt x="227037" y="268871"/>
                  </a:lnTo>
                  <a:lnTo>
                    <a:pt x="218655" y="268871"/>
                  </a:lnTo>
                  <a:lnTo>
                    <a:pt x="216369" y="268871"/>
                  </a:lnTo>
                  <a:lnTo>
                    <a:pt x="218655" y="275729"/>
                  </a:lnTo>
                  <a:lnTo>
                    <a:pt x="218655" y="286397"/>
                  </a:lnTo>
                  <a:lnTo>
                    <a:pt x="216369" y="290207"/>
                  </a:lnTo>
                  <a:lnTo>
                    <a:pt x="216369" y="294767"/>
                  </a:lnTo>
                  <a:lnTo>
                    <a:pt x="214083" y="296291"/>
                  </a:lnTo>
                  <a:lnTo>
                    <a:pt x="212559" y="300863"/>
                  </a:lnTo>
                  <a:lnTo>
                    <a:pt x="207987" y="303149"/>
                  </a:lnTo>
                  <a:lnTo>
                    <a:pt x="205701" y="304673"/>
                  </a:lnTo>
                  <a:lnTo>
                    <a:pt x="204177" y="306959"/>
                  </a:lnTo>
                  <a:lnTo>
                    <a:pt x="199605" y="309245"/>
                  </a:lnTo>
                  <a:lnTo>
                    <a:pt x="195795" y="311531"/>
                  </a:lnTo>
                  <a:lnTo>
                    <a:pt x="191223" y="313055"/>
                  </a:lnTo>
                  <a:lnTo>
                    <a:pt x="168376" y="313055"/>
                  </a:lnTo>
                  <a:lnTo>
                    <a:pt x="163804" y="311531"/>
                  </a:lnTo>
                  <a:lnTo>
                    <a:pt x="159994" y="309245"/>
                  </a:lnTo>
                  <a:lnTo>
                    <a:pt x="155422" y="306959"/>
                  </a:lnTo>
                  <a:lnTo>
                    <a:pt x="151612" y="303149"/>
                  </a:lnTo>
                  <a:lnTo>
                    <a:pt x="147040" y="300863"/>
                  </a:lnTo>
                  <a:lnTo>
                    <a:pt x="144754" y="296291"/>
                  </a:lnTo>
                  <a:lnTo>
                    <a:pt x="143230" y="294767"/>
                  </a:lnTo>
                  <a:lnTo>
                    <a:pt x="143230" y="290207"/>
                  </a:lnTo>
                  <a:lnTo>
                    <a:pt x="140944" y="286397"/>
                  </a:lnTo>
                  <a:lnTo>
                    <a:pt x="140944" y="271157"/>
                  </a:lnTo>
                  <a:lnTo>
                    <a:pt x="132562" y="268871"/>
                  </a:lnTo>
                  <a:lnTo>
                    <a:pt x="130276" y="275729"/>
                  </a:lnTo>
                  <a:lnTo>
                    <a:pt x="130276" y="281825"/>
                  </a:lnTo>
                  <a:lnTo>
                    <a:pt x="132562" y="287921"/>
                  </a:lnTo>
                  <a:lnTo>
                    <a:pt x="132562" y="292481"/>
                  </a:lnTo>
                  <a:lnTo>
                    <a:pt x="134848" y="298577"/>
                  </a:lnTo>
                  <a:lnTo>
                    <a:pt x="136372" y="303149"/>
                  </a:lnTo>
                  <a:lnTo>
                    <a:pt x="140944" y="306959"/>
                  </a:lnTo>
                  <a:lnTo>
                    <a:pt x="147040" y="313055"/>
                  </a:lnTo>
                  <a:lnTo>
                    <a:pt x="151612" y="315341"/>
                  </a:lnTo>
                  <a:lnTo>
                    <a:pt x="155422" y="317627"/>
                  </a:lnTo>
                  <a:lnTo>
                    <a:pt x="159994" y="319913"/>
                  </a:lnTo>
                  <a:lnTo>
                    <a:pt x="166090" y="322199"/>
                  </a:lnTo>
                  <a:lnTo>
                    <a:pt x="169900" y="322199"/>
                  </a:lnTo>
                  <a:lnTo>
                    <a:pt x="174472" y="323723"/>
                  </a:lnTo>
                  <a:lnTo>
                    <a:pt x="188937" y="323723"/>
                  </a:lnTo>
                  <a:lnTo>
                    <a:pt x="195795" y="322199"/>
                  </a:lnTo>
                  <a:lnTo>
                    <a:pt x="199605" y="319913"/>
                  </a:lnTo>
                  <a:lnTo>
                    <a:pt x="204177" y="317627"/>
                  </a:lnTo>
                  <a:lnTo>
                    <a:pt x="207987" y="315341"/>
                  </a:lnTo>
                  <a:lnTo>
                    <a:pt x="212559" y="313055"/>
                  </a:lnTo>
                  <a:lnTo>
                    <a:pt x="222465" y="303149"/>
                  </a:lnTo>
                  <a:lnTo>
                    <a:pt x="223380" y="300405"/>
                  </a:lnTo>
                  <a:lnTo>
                    <a:pt x="224751" y="303149"/>
                  </a:lnTo>
                  <a:lnTo>
                    <a:pt x="227037" y="306959"/>
                  </a:lnTo>
                  <a:lnTo>
                    <a:pt x="230847" y="311531"/>
                  </a:lnTo>
                  <a:lnTo>
                    <a:pt x="235419" y="313055"/>
                  </a:lnTo>
                  <a:lnTo>
                    <a:pt x="239229" y="315341"/>
                  </a:lnTo>
                  <a:lnTo>
                    <a:pt x="243801" y="317627"/>
                  </a:lnTo>
                  <a:lnTo>
                    <a:pt x="247611" y="319913"/>
                  </a:lnTo>
                  <a:lnTo>
                    <a:pt x="252183" y="322199"/>
                  </a:lnTo>
                  <a:lnTo>
                    <a:pt x="258267" y="323723"/>
                  </a:lnTo>
                  <a:lnTo>
                    <a:pt x="277317" y="323723"/>
                  </a:lnTo>
                  <a:lnTo>
                    <a:pt x="281889" y="322199"/>
                  </a:lnTo>
                  <a:lnTo>
                    <a:pt x="285699" y="319913"/>
                  </a:lnTo>
                  <a:lnTo>
                    <a:pt x="291795" y="317627"/>
                  </a:lnTo>
                  <a:lnTo>
                    <a:pt x="296367" y="315341"/>
                  </a:lnTo>
                  <a:lnTo>
                    <a:pt x="300177" y="313055"/>
                  </a:lnTo>
                  <a:lnTo>
                    <a:pt x="302463" y="309245"/>
                  </a:lnTo>
                  <a:lnTo>
                    <a:pt x="307035" y="306959"/>
                  </a:lnTo>
                  <a:lnTo>
                    <a:pt x="308559" y="303149"/>
                  </a:lnTo>
                  <a:lnTo>
                    <a:pt x="310349" y="297764"/>
                  </a:lnTo>
                  <a:lnTo>
                    <a:pt x="310845" y="298577"/>
                  </a:lnTo>
                  <a:lnTo>
                    <a:pt x="313131" y="303149"/>
                  </a:lnTo>
                  <a:lnTo>
                    <a:pt x="317703" y="306959"/>
                  </a:lnTo>
                  <a:lnTo>
                    <a:pt x="319227" y="311531"/>
                  </a:lnTo>
                  <a:lnTo>
                    <a:pt x="323799" y="313055"/>
                  </a:lnTo>
                  <a:lnTo>
                    <a:pt x="327609" y="317627"/>
                  </a:lnTo>
                  <a:lnTo>
                    <a:pt x="332181" y="319913"/>
                  </a:lnTo>
                  <a:lnTo>
                    <a:pt x="335978" y="322199"/>
                  </a:lnTo>
                  <a:lnTo>
                    <a:pt x="340550" y="322199"/>
                  </a:lnTo>
                  <a:lnTo>
                    <a:pt x="346646" y="323723"/>
                  </a:lnTo>
                  <a:lnTo>
                    <a:pt x="365696" y="323723"/>
                  </a:lnTo>
                  <a:lnTo>
                    <a:pt x="369506" y="322199"/>
                  </a:lnTo>
                  <a:lnTo>
                    <a:pt x="376364" y="322199"/>
                  </a:lnTo>
                  <a:lnTo>
                    <a:pt x="380174" y="319913"/>
                  </a:lnTo>
                  <a:lnTo>
                    <a:pt x="384746" y="317627"/>
                  </a:lnTo>
                  <a:lnTo>
                    <a:pt x="388556" y="313055"/>
                  </a:lnTo>
                  <a:lnTo>
                    <a:pt x="390842" y="311531"/>
                  </a:lnTo>
                  <a:lnTo>
                    <a:pt x="395414" y="306959"/>
                  </a:lnTo>
                  <a:lnTo>
                    <a:pt x="396938" y="303149"/>
                  </a:lnTo>
                  <a:lnTo>
                    <a:pt x="399986" y="300101"/>
                  </a:lnTo>
                  <a:lnTo>
                    <a:pt x="401510" y="303149"/>
                  </a:lnTo>
                  <a:lnTo>
                    <a:pt x="403796" y="306959"/>
                  </a:lnTo>
                  <a:lnTo>
                    <a:pt x="407606" y="311531"/>
                  </a:lnTo>
                  <a:lnTo>
                    <a:pt x="412165" y="313055"/>
                  </a:lnTo>
                  <a:lnTo>
                    <a:pt x="415975" y="317627"/>
                  </a:lnTo>
                  <a:lnTo>
                    <a:pt x="420547" y="319913"/>
                  </a:lnTo>
                  <a:lnTo>
                    <a:pt x="424357" y="322199"/>
                  </a:lnTo>
                  <a:lnTo>
                    <a:pt x="428929" y="323723"/>
                  </a:lnTo>
                  <a:lnTo>
                    <a:pt x="457885" y="323723"/>
                  </a:lnTo>
                  <a:lnTo>
                    <a:pt x="462457" y="322199"/>
                  </a:lnTo>
                  <a:lnTo>
                    <a:pt x="466267" y="319913"/>
                  </a:lnTo>
                  <a:lnTo>
                    <a:pt x="470839" y="317627"/>
                  </a:lnTo>
                  <a:lnTo>
                    <a:pt x="474649" y="313055"/>
                  </a:lnTo>
                  <a:lnTo>
                    <a:pt x="479221" y="311531"/>
                  </a:lnTo>
                  <a:lnTo>
                    <a:pt x="483031" y="306959"/>
                  </a:lnTo>
                  <a:lnTo>
                    <a:pt x="485305" y="303149"/>
                  </a:lnTo>
                  <a:lnTo>
                    <a:pt x="487591" y="298577"/>
                  </a:lnTo>
                  <a:lnTo>
                    <a:pt x="489877" y="292481"/>
                  </a:lnTo>
                  <a:lnTo>
                    <a:pt x="491401" y="287921"/>
                  </a:lnTo>
                  <a:lnTo>
                    <a:pt x="491401" y="275729"/>
                  </a:lnTo>
                  <a:close/>
                </a:path>
                <a:path w="670560" h="323850">
                  <a:moveTo>
                    <a:pt x="670445" y="0"/>
                  </a:moveTo>
                  <a:lnTo>
                    <a:pt x="0" y="0"/>
                  </a:lnTo>
                  <a:lnTo>
                    <a:pt x="0" y="5080"/>
                  </a:lnTo>
                  <a:lnTo>
                    <a:pt x="0" y="10160"/>
                  </a:lnTo>
                  <a:lnTo>
                    <a:pt x="670445" y="10160"/>
                  </a:lnTo>
                  <a:lnTo>
                    <a:pt x="670445" y="5080"/>
                  </a:lnTo>
                  <a:lnTo>
                    <a:pt x="670445" y="0"/>
                  </a:lnTo>
                  <a:close/>
                </a:path>
              </a:pathLst>
            </a:custGeom>
            <a:solidFill>
              <a:srgbClr val="000000"/>
            </a:solidFill>
          </p:spPr>
          <p:txBody>
            <a:bodyPr wrap="square" lIns="0" tIns="0" rIns="0" bIns="0" rtlCol="0"/>
            <a:lstStyle/>
            <a:p>
              <a:endParaRPr/>
            </a:p>
          </p:txBody>
        </p:sp>
        <p:pic>
          <p:nvPicPr>
            <p:cNvPr id="11" name="object 11"/>
            <p:cNvPicPr/>
            <p:nvPr/>
          </p:nvPicPr>
          <p:blipFill>
            <a:blip r:embed="rId2" cstate="print"/>
            <a:stretch>
              <a:fillRect/>
            </a:stretch>
          </p:blipFill>
          <p:spPr>
            <a:xfrm>
              <a:off x="5761037" y="1732495"/>
              <a:ext cx="70853" cy="458647"/>
            </a:xfrm>
            <a:prstGeom prst="rect">
              <a:avLst/>
            </a:prstGeom>
          </p:spPr>
        </p:pic>
        <p:sp>
          <p:nvSpPr>
            <p:cNvPr id="12" name="object 12"/>
            <p:cNvSpPr/>
            <p:nvPr/>
          </p:nvSpPr>
          <p:spPr>
            <a:xfrm>
              <a:off x="5403723" y="1955723"/>
              <a:ext cx="10795" cy="276225"/>
            </a:xfrm>
            <a:custGeom>
              <a:avLst/>
              <a:gdLst/>
              <a:ahLst/>
              <a:cxnLst/>
              <a:rect l="l" t="t" r="r" b="b"/>
              <a:pathLst>
                <a:path w="10795" h="276225">
                  <a:moveTo>
                    <a:pt x="10667" y="0"/>
                  </a:moveTo>
                  <a:lnTo>
                    <a:pt x="6096" y="0"/>
                  </a:lnTo>
                  <a:lnTo>
                    <a:pt x="0" y="0"/>
                  </a:lnTo>
                  <a:lnTo>
                    <a:pt x="0" y="275805"/>
                  </a:lnTo>
                  <a:lnTo>
                    <a:pt x="10667" y="275805"/>
                  </a:lnTo>
                  <a:lnTo>
                    <a:pt x="10667" y="0"/>
                  </a:lnTo>
                  <a:close/>
                </a:path>
              </a:pathLst>
            </a:custGeom>
            <a:solidFill>
              <a:srgbClr val="000000"/>
            </a:solidFill>
          </p:spPr>
          <p:txBody>
            <a:bodyPr wrap="square" lIns="0" tIns="0" rIns="0" bIns="0" rtlCol="0"/>
            <a:lstStyle/>
            <a:p>
              <a:endParaRPr/>
            </a:p>
          </p:txBody>
        </p:sp>
        <p:pic>
          <p:nvPicPr>
            <p:cNvPr id="13" name="object 13"/>
            <p:cNvPicPr/>
            <p:nvPr/>
          </p:nvPicPr>
          <p:blipFill>
            <a:blip r:embed="rId3" cstate="print"/>
            <a:stretch>
              <a:fillRect/>
            </a:stretch>
          </p:blipFill>
          <p:spPr>
            <a:xfrm>
              <a:off x="4852885" y="1829257"/>
              <a:ext cx="252183" cy="252945"/>
            </a:xfrm>
            <a:prstGeom prst="rect">
              <a:avLst/>
            </a:prstGeom>
          </p:spPr>
        </p:pic>
        <p:sp>
          <p:nvSpPr>
            <p:cNvPr id="14" name="object 14"/>
            <p:cNvSpPr/>
            <p:nvPr/>
          </p:nvSpPr>
          <p:spPr>
            <a:xfrm>
              <a:off x="4903165" y="1930590"/>
              <a:ext cx="143510" cy="52705"/>
            </a:xfrm>
            <a:custGeom>
              <a:avLst/>
              <a:gdLst/>
              <a:ahLst/>
              <a:cxnLst/>
              <a:rect l="l" t="t" r="r" b="b"/>
              <a:pathLst>
                <a:path w="143510" h="52705">
                  <a:moveTo>
                    <a:pt x="46482" y="12941"/>
                  </a:moveTo>
                  <a:lnTo>
                    <a:pt x="44196" y="12941"/>
                  </a:lnTo>
                  <a:lnTo>
                    <a:pt x="44196" y="8382"/>
                  </a:lnTo>
                  <a:lnTo>
                    <a:pt x="41910" y="8382"/>
                  </a:lnTo>
                  <a:lnTo>
                    <a:pt x="41910" y="3810"/>
                  </a:lnTo>
                  <a:lnTo>
                    <a:pt x="38100" y="3810"/>
                  </a:lnTo>
                  <a:lnTo>
                    <a:pt x="38100" y="2286"/>
                  </a:lnTo>
                  <a:lnTo>
                    <a:pt x="33528" y="2286"/>
                  </a:lnTo>
                  <a:lnTo>
                    <a:pt x="33528" y="0"/>
                  </a:lnTo>
                  <a:lnTo>
                    <a:pt x="19050" y="0"/>
                  </a:lnTo>
                  <a:lnTo>
                    <a:pt x="16764" y="2286"/>
                  </a:lnTo>
                  <a:lnTo>
                    <a:pt x="12954" y="2286"/>
                  </a:lnTo>
                  <a:lnTo>
                    <a:pt x="12954" y="3810"/>
                  </a:lnTo>
                  <a:lnTo>
                    <a:pt x="8382" y="3810"/>
                  </a:lnTo>
                  <a:lnTo>
                    <a:pt x="8382" y="6096"/>
                  </a:lnTo>
                  <a:lnTo>
                    <a:pt x="6858" y="6096"/>
                  </a:lnTo>
                  <a:lnTo>
                    <a:pt x="6858" y="10655"/>
                  </a:lnTo>
                  <a:lnTo>
                    <a:pt x="4572" y="10655"/>
                  </a:lnTo>
                  <a:lnTo>
                    <a:pt x="4572" y="12941"/>
                  </a:lnTo>
                  <a:lnTo>
                    <a:pt x="2286" y="14465"/>
                  </a:lnTo>
                  <a:lnTo>
                    <a:pt x="2286" y="21323"/>
                  </a:lnTo>
                  <a:lnTo>
                    <a:pt x="0" y="21323"/>
                  </a:lnTo>
                  <a:lnTo>
                    <a:pt x="0" y="31229"/>
                  </a:lnTo>
                  <a:lnTo>
                    <a:pt x="2286" y="31229"/>
                  </a:lnTo>
                  <a:lnTo>
                    <a:pt x="2286" y="38087"/>
                  </a:lnTo>
                  <a:lnTo>
                    <a:pt x="4572" y="38087"/>
                  </a:lnTo>
                  <a:lnTo>
                    <a:pt x="4572" y="41897"/>
                  </a:lnTo>
                  <a:lnTo>
                    <a:pt x="6858" y="41897"/>
                  </a:lnTo>
                  <a:lnTo>
                    <a:pt x="6858" y="44183"/>
                  </a:lnTo>
                  <a:lnTo>
                    <a:pt x="8382" y="44183"/>
                  </a:lnTo>
                  <a:lnTo>
                    <a:pt x="8382" y="46469"/>
                  </a:lnTo>
                  <a:lnTo>
                    <a:pt x="10668" y="46469"/>
                  </a:lnTo>
                  <a:lnTo>
                    <a:pt x="10668" y="47993"/>
                  </a:lnTo>
                  <a:lnTo>
                    <a:pt x="15240" y="47993"/>
                  </a:lnTo>
                  <a:lnTo>
                    <a:pt x="15240" y="50279"/>
                  </a:lnTo>
                  <a:lnTo>
                    <a:pt x="21336" y="50279"/>
                  </a:lnTo>
                  <a:lnTo>
                    <a:pt x="21336" y="52565"/>
                  </a:lnTo>
                  <a:lnTo>
                    <a:pt x="32004" y="52565"/>
                  </a:lnTo>
                  <a:lnTo>
                    <a:pt x="32004" y="50279"/>
                  </a:lnTo>
                  <a:lnTo>
                    <a:pt x="38100" y="50279"/>
                  </a:lnTo>
                  <a:lnTo>
                    <a:pt x="38100" y="47993"/>
                  </a:lnTo>
                  <a:lnTo>
                    <a:pt x="41910" y="47993"/>
                  </a:lnTo>
                  <a:lnTo>
                    <a:pt x="41910" y="46469"/>
                  </a:lnTo>
                  <a:lnTo>
                    <a:pt x="46482" y="46469"/>
                  </a:lnTo>
                  <a:lnTo>
                    <a:pt x="46482" y="25133"/>
                  </a:lnTo>
                  <a:lnTo>
                    <a:pt x="25146" y="25133"/>
                  </a:lnTo>
                  <a:lnTo>
                    <a:pt x="25146" y="31229"/>
                  </a:lnTo>
                  <a:lnTo>
                    <a:pt x="40386" y="31229"/>
                  </a:lnTo>
                  <a:lnTo>
                    <a:pt x="40386" y="41897"/>
                  </a:lnTo>
                  <a:lnTo>
                    <a:pt x="38100" y="41897"/>
                  </a:lnTo>
                  <a:lnTo>
                    <a:pt x="38100" y="44183"/>
                  </a:lnTo>
                  <a:lnTo>
                    <a:pt x="32004" y="44183"/>
                  </a:lnTo>
                  <a:lnTo>
                    <a:pt x="32004" y="46469"/>
                  </a:lnTo>
                  <a:lnTo>
                    <a:pt x="21336" y="46469"/>
                  </a:lnTo>
                  <a:lnTo>
                    <a:pt x="21336" y="44183"/>
                  </a:lnTo>
                  <a:lnTo>
                    <a:pt x="15240" y="44183"/>
                  </a:lnTo>
                  <a:lnTo>
                    <a:pt x="15240" y="41897"/>
                  </a:lnTo>
                  <a:lnTo>
                    <a:pt x="12954" y="41897"/>
                  </a:lnTo>
                  <a:lnTo>
                    <a:pt x="12954" y="39611"/>
                  </a:lnTo>
                  <a:lnTo>
                    <a:pt x="10668" y="39611"/>
                  </a:lnTo>
                  <a:lnTo>
                    <a:pt x="10668" y="35801"/>
                  </a:lnTo>
                  <a:lnTo>
                    <a:pt x="8382" y="35801"/>
                  </a:lnTo>
                  <a:lnTo>
                    <a:pt x="8382" y="14465"/>
                  </a:lnTo>
                  <a:lnTo>
                    <a:pt x="10668" y="14465"/>
                  </a:lnTo>
                  <a:lnTo>
                    <a:pt x="10668" y="12941"/>
                  </a:lnTo>
                  <a:lnTo>
                    <a:pt x="12954" y="12941"/>
                  </a:lnTo>
                  <a:lnTo>
                    <a:pt x="12954" y="10655"/>
                  </a:lnTo>
                  <a:lnTo>
                    <a:pt x="15240" y="10655"/>
                  </a:lnTo>
                  <a:lnTo>
                    <a:pt x="15240" y="8382"/>
                  </a:lnTo>
                  <a:lnTo>
                    <a:pt x="16764" y="8382"/>
                  </a:lnTo>
                  <a:lnTo>
                    <a:pt x="16764" y="6096"/>
                  </a:lnTo>
                  <a:lnTo>
                    <a:pt x="33528" y="6096"/>
                  </a:lnTo>
                  <a:lnTo>
                    <a:pt x="33528" y="8382"/>
                  </a:lnTo>
                  <a:lnTo>
                    <a:pt x="35814" y="8382"/>
                  </a:lnTo>
                  <a:lnTo>
                    <a:pt x="35814" y="10655"/>
                  </a:lnTo>
                  <a:lnTo>
                    <a:pt x="38100" y="10655"/>
                  </a:lnTo>
                  <a:lnTo>
                    <a:pt x="38100" y="12941"/>
                  </a:lnTo>
                  <a:lnTo>
                    <a:pt x="40386" y="12941"/>
                  </a:lnTo>
                  <a:lnTo>
                    <a:pt x="40386" y="16751"/>
                  </a:lnTo>
                  <a:lnTo>
                    <a:pt x="46482" y="14465"/>
                  </a:lnTo>
                  <a:lnTo>
                    <a:pt x="46482" y="12941"/>
                  </a:lnTo>
                  <a:close/>
                </a:path>
                <a:path w="143510" h="52705">
                  <a:moveTo>
                    <a:pt x="94475" y="44183"/>
                  </a:moveTo>
                  <a:lnTo>
                    <a:pt x="63246" y="44183"/>
                  </a:lnTo>
                  <a:lnTo>
                    <a:pt x="63246" y="27419"/>
                  </a:lnTo>
                  <a:lnTo>
                    <a:pt x="90665" y="27419"/>
                  </a:lnTo>
                  <a:lnTo>
                    <a:pt x="90665" y="22847"/>
                  </a:lnTo>
                  <a:lnTo>
                    <a:pt x="63246" y="22847"/>
                  </a:lnTo>
                  <a:lnTo>
                    <a:pt x="63246" y="6096"/>
                  </a:lnTo>
                  <a:lnTo>
                    <a:pt x="92951" y="6096"/>
                  </a:lnTo>
                  <a:lnTo>
                    <a:pt x="92951" y="0"/>
                  </a:lnTo>
                  <a:lnTo>
                    <a:pt x="57150" y="0"/>
                  </a:lnTo>
                  <a:lnTo>
                    <a:pt x="57150" y="50279"/>
                  </a:lnTo>
                  <a:lnTo>
                    <a:pt x="94475" y="50279"/>
                  </a:lnTo>
                  <a:lnTo>
                    <a:pt x="94475" y="44183"/>
                  </a:lnTo>
                  <a:close/>
                </a:path>
                <a:path w="143510" h="52705">
                  <a:moveTo>
                    <a:pt x="143243" y="0"/>
                  </a:moveTo>
                  <a:lnTo>
                    <a:pt x="137147" y="0"/>
                  </a:lnTo>
                  <a:lnTo>
                    <a:pt x="137147" y="39611"/>
                  </a:lnTo>
                  <a:lnTo>
                    <a:pt x="109715" y="0"/>
                  </a:lnTo>
                  <a:lnTo>
                    <a:pt x="102857" y="0"/>
                  </a:lnTo>
                  <a:lnTo>
                    <a:pt x="102857" y="50279"/>
                  </a:lnTo>
                  <a:lnTo>
                    <a:pt x="109715" y="50279"/>
                  </a:lnTo>
                  <a:lnTo>
                    <a:pt x="109715" y="12941"/>
                  </a:lnTo>
                  <a:lnTo>
                    <a:pt x="137147" y="50279"/>
                  </a:lnTo>
                  <a:lnTo>
                    <a:pt x="143243" y="50279"/>
                  </a:lnTo>
                  <a:lnTo>
                    <a:pt x="143243" y="0"/>
                  </a:lnTo>
                  <a:close/>
                </a:path>
              </a:pathLst>
            </a:custGeom>
            <a:solidFill>
              <a:srgbClr val="000000"/>
            </a:solidFill>
          </p:spPr>
          <p:txBody>
            <a:bodyPr wrap="square" lIns="0" tIns="0" rIns="0" bIns="0" rtlCol="0"/>
            <a:lstStyle/>
            <a:p>
              <a:endParaRPr/>
            </a:p>
          </p:txBody>
        </p:sp>
      </p:grpSp>
      <p:grpSp>
        <p:nvGrpSpPr>
          <p:cNvPr id="15" name="object 15"/>
          <p:cNvGrpSpPr/>
          <p:nvPr/>
        </p:nvGrpSpPr>
        <p:grpSpPr>
          <a:xfrm>
            <a:off x="10955820" y="1379753"/>
            <a:ext cx="1038860" cy="1615440"/>
            <a:chOff x="5901220" y="1379753"/>
            <a:chExt cx="1038860" cy="1615440"/>
          </a:xfrm>
        </p:grpSpPr>
        <p:sp>
          <p:nvSpPr>
            <p:cNvPr id="16" name="object 16"/>
            <p:cNvSpPr/>
            <p:nvPr/>
          </p:nvSpPr>
          <p:spPr>
            <a:xfrm>
              <a:off x="5958370" y="1953259"/>
              <a:ext cx="661035" cy="8890"/>
            </a:xfrm>
            <a:custGeom>
              <a:avLst/>
              <a:gdLst/>
              <a:ahLst/>
              <a:cxnLst/>
              <a:rect l="l" t="t" r="r" b="b"/>
              <a:pathLst>
                <a:path w="661034" h="8889">
                  <a:moveTo>
                    <a:pt x="660692" y="7620"/>
                  </a:moveTo>
                  <a:lnTo>
                    <a:pt x="660438" y="7620"/>
                  </a:lnTo>
                  <a:lnTo>
                    <a:pt x="660438" y="2540"/>
                  </a:lnTo>
                  <a:lnTo>
                    <a:pt x="657593" y="2540"/>
                  </a:lnTo>
                  <a:lnTo>
                    <a:pt x="657593" y="0"/>
                  </a:lnTo>
                  <a:lnTo>
                    <a:pt x="0" y="0"/>
                  </a:lnTo>
                  <a:lnTo>
                    <a:pt x="0" y="2540"/>
                  </a:lnTo>
                  <a:lnTo>
                    <a:pt x="0" y="7620"/>
                  </a:lnTo>
                  <a:lnTo>
                    <a:pt x="0" y="8890"/>
                  </a:lnTo>
                  <a:lnTo>
                    <a:pt x="660692" y="8890"/>
                  </a:lnTo>
                  <a:lnTo>
                    <a:pt x="660692" y="7620"/>
                  </a:lnTo>
                  <a:close/>
                </a:path>
              </a:pathLst>
            </a:custGeom>
            <a:solidFill>
              <a:srgbClr val="000000"/>
            </a:solidFill>
          </p:spPr>
          <p:txBody>
            <a:bodyPr wrap="square" lIns="0" tIns="0" rIns="0" bIns="0" rtlCol="0"/>
            <a:lstStyle/>
            <a:p>
              <a:endParaRPr/>
            </a:p>
          </p:txBody>
        </p:sp>
        <p:pic>
          <p:nvPicPr>
            <p:cNvPr id="17" name="object 17"/>
            <p:cNvPicPr/>
            <p:nvPr/>
          </p:nvPicPr>
          <p:blipFill>
            <a:blip r:embed="rId4" cstate="print"/>
            <a:stretch>
              <a:fillRect/>
            </a:stretch>
          </p:blipFill>
          <p:spPr>
            <a:xfrm>
              <a:off x="6595287" y="1844497"/>
              <a:ext cx="255993" cy="117652"/>
            </a:xfrm>
            <a:prstGeom prst="rect">
              <a:avLst/>
            </a:prstGeom>
          </p:spPr>
        </p:pic>
        <p:sp>
          <p:nvSpPr>
            <p:cNvPr id="18" name="object 18"/>
            <p:cNvSpPr/>
            <p:nvPr/>
          </p:nvSpPr>
          <p:spPr>
            <a:xfrm>
              <a:off x="6845185" y="1670024"/>
              <a:ext cx="10795" cy="532130"/>
            </a:xfrm>
            <a:custGeom>
              <a:avLst/>
              <a:gdLst/>
              <a:ahLst/>
              <a:cxnLst/>
              <a:rect l="l" t="t" r="r" b="b"/>
              <a:pathLst>
                <a:path w="10795" h="532130">
                  <a:moveTo>
                    <a:pt x="10668" y="0"/>
                  </a:moveTo>
                  <a:lnTo>
                    <a:pt x="0" y="0"/>
                  </a:lnTo>
                  <a:lnTo>
                    <a:pt x="0" y="531787"/>
                  </a:lnTo>
                  <a:lnTo>
                    <a:pt x="3810" y="531787"/>
                  </a:lnTo>
                  <a:lnTo>
                    <a:pt x="10668" y="531787"/>
                  </a:lnTo>
                  <a:lnTo>
                    <a:pt x="10668" y="0"/>
                  </a:lnTo>
                  <a:close/>
                </a:path>
              </a:pathLst>
            </a:custGeom>
            <a:solidFill>
              <a:srgbClr val="000000"/>
            </a:solidFill>
          </p:spPr>
          <p:txBody>
            <a:bodyPr wrap="square" lIns="0" tIns="0" rIns="0" bIns="0" rtlCol="0"/>
            <a:lstStyle/>
            <a:p>
              <a:endParaRPr/>
            </a:p>
          </p:txBody>
        </p:sp>
        <p:pic>
          <p:nvPicPr>
            <p:cNvPr id="19" name="object 19"/>
            <p:cNvPicPr/>
            <p:nvPr/>
          </p:nvPicPr>
          <p:blipFill>
            <a:blip r:embed="rId5" cstate="print"/>
            <a:stretch>
              <a:fillRect/>
            </a:stretch>
          </p:blipFill>
          <p:spPr>
            <a:xfrm>
              <a:off x="5901220" y="1730971"/>
              <a:ext cx="69329" cy="456361"/>
            </a:xfrm>
            <a:prstGeom prst="rect">
              <a:avLst/>
            </a:prstGeom>
          </p:spPr>
        </p:pic>
        <p:pic>
          <p:nvPicPr>
            <p:cNvPr id="20" name="object 20"/>
            <p:cNvPicPr/>
            <p:nvPr/>
          </p:nvPicPr>
          <p:blipFill>
            <a:blip r:embed="rId6" cstate="print"/>
            <a:stretch>
              <a:fillRect/>
            </a:stretch>
          </p:blipFill>
          <p:spPr>
            <a:xfrm>
              <a:off x="6761378" y="1379753"/>
              <a:ext cx="178282" cy="296646"/>
            </a:xfrm>
            <a:prstGeom prst="rect">
              <a:avLst/>
            </a:prstGeom>
          </p:spPr>
        </p:pic>
        <p:pic>
          <p:nvPicPr>
            <p:cNvPr id="21" name="object 21"/>
            <p:cNvPicPr/>
            <p:nvPr/>
          </p:nvPicPr>
          <p:blipFill>
            <a:blip r:embed="rId7" cstate="print"/>
            <a:stretch>
              <a:fillRect/>
            </a:stretch>
          </p:blipFill>
          <p:spPr>
            <a:xfrm>
              <a:off x="6759092" y="2195715"/>
              <a:ext cx="178282" cy="298653"/>
            </a:xfrm>
            <a:prstGeom prst="rect">
              <a:avLst/>
            </a:prstGeom>
          </p:spPr>
        </p:pic>
        <p:sp>
          <p:nvSpPr>
            <p:cNvPr id="22" name="object 22"/>
            <p:cNvSpPr/>
            <p:nvPr/>
          </p:nvSpPr>
          <p:spPr>
            <a:xfrm>
              <a:off x="5911888" y="1934400"/>
              <a:ext cx="956310" cy="607060"/>
            </a:xfrm>
            <a:custGeom>
              <a:avLst/>
              <a:gdLst/>
              <a:ahLst/>
              <a:cxnLst/>
              <a:rect l="l" t="t" r="r" b="b"/>
              <a:pathLst>
                <a:path w="956309" h="607060">
                  <a:moveTo>
                    <a:pt x="67043" y="598068"/>
                  </a:moveTo>
                  <a:lnTo>
                    <a:pt x="33528" y="598068"/>
                  </a:lnTo>
                  <a:lnTo>
                    <a:pt x="33528" y="606450"/>
                  </a:lnTo>
                  <a:lnTo>
                    <a:pt x="67043" y="606450"/>
                  </a:lnTo>
                  <a:lnTo>
                    <a:pt x="67043" y="601878"/>
                  </a:lnTo>
                  <a:lnTo>
                    <a:pt x="67043" y="598068"/>
                  </a:lnTo>
                  <a:close/>
                </a:path>
                <a:path w="956309" h="607060">
                  <a:moveTo>
                    <a:pt x="88379" y="568350"/>
                  </a:moveTo>
                  <a:lnTo>
                    <a:pt x="15240" y="568350"/>
                  </a:lnTo>
                  <a:lnTo>
                    <a:pt x="15240" y="576732"/>
                  </a:lnTo>
                  <a:lnTo>
                    <a:pt x="88379" y="576732"/>
                  </a:lnTo>
                  <a:lnTo>
                    <a:pt x="88379" y="572160"/>
                  </a:lnTo>
                  <a:lnTo>
                    <a:pt x="88379" y="568350"/>
                  </a:lnTo>
                  <a:close/>
                </a:path>
                <a:path w="956309" h="607060">
                  <a:moveTo>
                    <a:pt x="537883" y="501307"/>
                  </a:moveTo>
                  <a:lnTo>
                    <a:pt x="534073" y="501307"/>
                  </a:lnTo>
                  <a:lnTo>
                    <a:pt x="534225" y="501459"/>
                  </a:lnTo>
                  <a:lnTo>
                    <a:pt x="60947" y="501459"/>
                  </a:lnTo>
                  <a:lnTo>
                    <a:pt x="60947" y="246837"/>
                  </a:lnTo>
                  <a:lnTo>
                    <a:pt x="50292" y="246837"/>
                  </a:lnTo>
                  <a:lnTo>
                    <a:pt x="50292" y="328358"/>
                  </a:lnTo>
                  <a:lnTo>
                    <a:pt x="50292" y="336740"/>
                  </a:lnTo>
                  <a:lnTo>
                    <a:pt x="50292" y="414451"/>
                  </a:lnTo>
                  <a:lnTo>
                    <a:pt x="50292" y="425119"/>
                  </a:lnTo>
                  <a:lnTo>
                    <a:pt x="50292" y="502221"/>
                  </a:lnTo>
                  <a:lnTo>
                    <a:pt x="48768" y="502831"/>
                  </a:lnTo>
                  <a:lnTo>
                    <a:pt x="41910" y="502831"/>
                  </a:lnTo>
                  <a:lnTo>
                    <a:pt x="38100" y="501307"/>
                  </a:lnTo>
                  <a:lnTo>
                    <a:pt x="33528" y="501307"/>
                  </a:lnTo>
                  <a:lnTo>
                    <a:pt x="29718" y="499021"/>
                  </a:lnTo>
                  <a:lnTo>
                    <a:pt x="25146" y="496735"/>
                  </a:lnTo>
                  <a:lnTo>
                    <a:pt x="23622" y="494449"/>
                  </a:lnTo>
                  <a:lnTo>
                    <a:pt x="19050" y="492925"/>
                  </a:lnTo>
                  <a:lnTo>
                    <a:pt x="16764" y="490639"/>
                  </a:lnTo>
                  <a:lnTo>
                    <a:pt x="15240" y="486067"/>
                  </a:lnTo>
                  <a:lnTo>
                    <a:pt x="12954" y="484543"/>
                  </a:lnTo>
                  <a:lnTo>
                    <a:pt x="12954" y="479971"/>
                  </a:lnTo>
                  <a:lnTo>
                    <a:pt x="10668" y="475399"/>
                  </a:lnTo>
                  <a:lnTo>
                    <a:pt x="10668" y="471589"/>
                  </a:lnTo>
                  <a:lnTo>
                    <a:pt x="8382" y="467029"/>
                  </a:lnTo>
                  <a:lnTo>
                    <a:pt x="8382" y="458647"/>
                  </a:lnTo>
                  <a:lnTo>
                    <a:pt x="10668" y="454837"/>
                  </a:lnTo>
                  <a:lnTo>
                    <a:pt x="10668" y="452551"/>
                  </a:lnTo>
                  <a:lnTo>
                    <a:pt x="12954" y="448741"/>
                  </a:lnTo>
                  <a:lnTo>
                    <a:pt x="12954" y="444169"/>
                  </a:lnTo>
                  <a:lnTo>
                    <a:pt x="16764" y="438073"/>
                  </a:lnTo>
                  <a:lnTo>
                    <a:pt x="19050" y="433501"/>
                  </a:lnTo>
                  <a:lnTo>
                    <a:pt x="23622" y="431215"/>
                  </a:lnTo>
                  <a:lnTo>
                    <a:pt x="25146" y="429691"/>
                  </a:lnTo>
                  <a:lnTo>
                    <a:pt x="29718" y="427405"/>
                  </a:lnTo>
                  <a:lnTo>
                    <a:pt x="33528" y="425119"/>
                  </a:lnTo>
                  <a:lnTo>
                    <a:pt x="41910" y="425119"/>
                  </a:lnTo>
                  <a:lnTo>
                    <a:pt x="48768" y="425119"/>
                  </a:lnTo>
                  <a:lnTo>
                    <a:pt x="50292" y="425119"/>
                  </a:lnTo>
                  <a:lnTo>
                    <a:pt x="50292" y="414451"/>
                  </a:lnTo>
                  <a:lnTo>
                    <a:pt x="41910" y="414451"/>
                  </a:lnTo>
                  <a:lnTo>
                    <a:pt x="38100" y="414451"/>
                  </a:lnTo>
                  <a:lnTo>
                    <a:pt x="33528" y="412927"/>
                  </a:lnTo>
                  <a:lnTo>
                    <a:pt x="29718" y="412927"/>
                  </a:lnTo>
                  <a:lnTo>
                    <a:pt x="25146" y="410641"/>
                  </a:lnTo>
                  <a:lnTo>
                    <a:pt x="23622" y="408355"/>
                  </a:lnTo>
                  <a:lnTo>
                    <a:pt x="21336" y="406069"/>
                  </a:lnTo>
                  <a:lnTo>
                    <a:pt x="16764" y="402259"/>
                  </a:lnTo>
                  <a:lnTo>
                    <a:pt x="12954" y="396163"/>
                  </a:lnTo>
                  <a:lnTo>
                    <a:pt x="12954" y="391591"/>
                  </a:lnTo>
                  <a:lnTo>
                    <a:pt x="10668" y="389305"/>
                  </a:lnTo>
                  <a:lnTo>
                    <a:pt x="10668" y="385508"/>
                  </a:lnTo>
                  <a:lnTo>
                    <a:pt x="8382" y="380936"/>
                  </a:lnTo>
                  <a:lnTo>
                    <a:pt x="8382" y="372554"/>
                  </a:lnTo>
                  <a:lnTo>
                    <a:pt x="10668" y="368744"/>
                  </a:lnTo>
                  <a:lnTo>
                    <a:pt x="10668" y="364172"/>
                  </a:lnTo>
                  <a:lnTo>
                    <a:pt x="12954" y="360362"/>
                  </a:lnTo>
                  <a:lnTo>
                    <a:pt x="12954" y="355790"/>
                  </a:lnTo>
                  <a:lnTo>
                    <a:pt x="15240" y="353504"/>
                  </a:lnTo>
                  <a:lnTo>
                    <a:pt x="16764" y="349694"/>
                  </a:lnTo>
                  <a:lnTo>
                    <a:pt x="21336" y="347408"/>
                  </a:lnTo>
                  <a:lnTo>
                    <a:pt x="23622" y="345122"/>
                  </a:lnTo>
                  <a:lnTo>
                    <a:pt x="25146" y="341312"/>
                  </a:lnTo>
                  <a:lnTo>
                    <a:pt x="29718" y="341312"/>
                  </a:lnTo>
                  <a:lnTo>
                    <a:pt x="33528" y="339026"/>
                  </a:lnTo>
                  <a:lnTo>
                    <a:pt x="38100" y="336740"/>
                  </a:lnTo>
                  <a:lnTo>
                    <a:pt x="50292" y="336740"/>
                  </a:lnTo>
                  <a:lnTo>
                    <a:pt x="50292" y="328358"/>
                  </a:lnTo>
                  <a:lnTo>
                    <a:pt x="35814" y="328358"/>
                  </a:lnTo>
                  <a:lnTo>
                    <a:pt x="32004" y="330644"/>
                  </a:lnTo>
                  <a:lnTo>
                    <a:pt x="25146" y="330644"/>
                  </a:lnTo>
                  <a:lnTo>
                    <a:pt x="21336" y="334454"/>
                  </a:lnTo>
                  <a:lnTo>
                    <a:pt x="16764" y="336740"/>
                  </a:lnTo>
                  <a:lnTo>
                    <a:pt x="12954" y="341312"/>
                  </a:lnTo>
                  <a:lnTo>
                    <a:pt x="10668" y="343598"/>
                  </a:lnTo>
                  <a:lnTo>
                    <a:pt x="6096" y="347408"/>
                  </a:lnTo>
                  <a:lnTo>
                    <a:pt x="4572" y="351980"/>
                  </a:lnTo>
                  <a:lnTo>
                    <a:pt x="2286" y="358076"/>
                  </a:lnTo>
                  <a:lnTo>
                    <a:pt x="2286" y="361886"/>
                  </a:lnTo>
                  <a:lnTo>
                    <a:pt x="0" y="366458"/>
                  </a:lnTo>
                  <a:lnTo>
                    <a:pt x="0" y="385508"/>
                  </a:lnTo>
                  <a:lnTo>
                    <a:pt x="2286" y="391591"/>
                  </a:lnTo>
                  <a:lnTo>
                    <a:pt x="2286" y="396163"/>
                  </a:lnTo>
                  <a:lnTo>
                    <a:pt x="4572" y="399973"/>
                  </a:lnTo>
                  <a:lnTo>
                    <a:pt x="6096" y="404545"/>
                  </a:lnTo>
                  <a:lnTo>
                    <a:pt x="10668" y="408355"/>
                  </a:lnTo>
                  <a:lnTo>
                    <a:pt x="12954" y="412927"/>
                  </a:lnTo>
                  <a:lnTo>
                    <a:pt x="16764" y="414451"/>
                  </a:lnTo>
                  <a:lnTo>
                    <a:pt x="21336" y="419023"/>
                  </a:lnTo>
                  <a:lnTo>
                    <a:pt x="23241" y="420166"/>
                  </a:lnTo>
                  <a:lnTo>
                    <a:pt x="21336" y="421309"/>
                  </a:lnTo>
                  <a:lnTo>
                    <a:pt x="16764" y="425119"/>
                  </a:lnTo>
                  <a:lnTo>
                    <a:pt x="12954" y="427405"/>
                  </a:lnTo>
                  <a:lnTo>
                    <a:pt x="10668" y="431215"/>
                  </a:lnTo>
                  <a:lnTo>
                    <a:pt x="6096" y="435787"/>
                  </a:lnTo>
                  <a:lnTo>
                    <a:pt x="4572" y="440359"/>
                  </a:lnTo>
                  <a:lnTo>
                    <a:pt x="2286" y="444169"/>
                  </a:lnTo>
                  <a:lnTo>
                    <a:pt x="2286" y="448741"/>
                  </a:lnTo>
                  <a:lnTo>
                    <a:pt x="0" y="454837"/>
                  </a:lnTo>
                  <a:lnTo>
                    <a:pt x="0" y="473875"/>
                  </a:lnTo>
                  <a:lnTo>
                    <a:pt x="2286" y="477685"/>
                  </a:lnTo>
                  <a:lnTo>
                    <a:pt x="2286" y="484543"/>
                  </a:lnTo>
                  <a:lnTo>
                    <a:pt x="4572" y="488353"/>
                  </a:lnTo>
                  <a:lnTo>
                    <a:pt x="6096" y="492925"/>
                  </a:lnTo>
                  <a:lnTo>
                    <a:pt x="10668" y="496735"/>
                  </a:lnTo>
                  <a:lnTo>
                    <a:pt x="16764" y="502831"/>
                  </a:lnTo>
                  <a:lnTo>
                    <a:pt x="21336" y="505117"/>
                  </a:lnTo>
                  <a:lnTo>
                    <a:pt x="25146" y="507403"/>
                  </a:lnTo>
                  <a:lnTo>
                    <a:pt x="32004" y="509689"/>
                  </a:lnTo>
                  <a:lnTo>
                    <a:pt x="35814" y="511213"/>
                  </a:lnTo>
                  <a:lnTo>
                    <a:pt x="50292" y="511213"/>
                  </a:lnTo>
                  <a:lnTo>
                    <a:pt x="50292" y="537019"/>
                  </a:lnTo>
                  <a:lnTo>
                    <a:pt x="0" y="537019"/>
                  </a:lnTo>
                  <a:lnTo>
                    <a:pt x="0" y="540829"/>
                  </a:lnTo>
                  <a:lnTo>
                    <a:pt x="0" y="545909"/>
                  </a:lnTo>
                  <a:lnTo>
                    <a:pt x="105143" y="545909"/>
                  </a:lnTo>
                  <a:lnTo>
                    <a:pt x="105143" y="540829"/>
                  </a:lnTo>
                  <a:lnTo>
                    <a:pt x="105143" y="537019"/>
                  </a:lnTo>
                  <a:lnTo>
                    <a:pt x="60947" y="537019"/>
                  </a:lnTo>
                  <a:lnTo>
                    <a:pt x="60947" y="509079"/>
                  </a:lnTo>
                  <a:lnTo>
                    <a:pt x="530720" y="509079"/>
                  </a:lnTo>
                  <a:lnTo>
                    <a:pt x="530720" y="505269"/>
                  </a:lnTo>
                  <a:lnTo>
                    <a:pt x="536130" y="505269"/>
                  </a:lnTo>
                  <a:lnTo>
                    <a:pt x="536130" y="503364"/>
                  </a:lnTo>
                  <a:lnTo>
                    <a:pt x="537883" y="505117"/>
                  </a:lnTo>
                  <a:lnTo>
                    <a:pt x="537883" y="501307"/>
                  </a:lnTo>
                  <a:close/>
                </a:path>
                <a:path w="956309" h="607060">
                  <a:moveTo>
                    <a:pt x="956157" y="12941"/>
                  </a:moveTo>
                  <a:lnTo>
                    <a:pt x="953871" y="12941"/>
                  </a:lnTo>
                  <a:lnTo>
                    <a:pt x="953871" y="9131"/>
                  </a:lnTo>
                  <a:lnTo>
                    <a:pt x="952347" y="9131"/>
                  </a:lnTo>
                  <a:lnTo>
                    <a:pt x="952347" y="6845"/>
                  </a:lnTo>
                  <a:lnTo>
                    <a:pt x="950061" y="6845"/>
                  </a:lnTo>
                  <a:lnTo>
                    <a:pt x="950061" y="4572"/>
                  </a:lnTo>
                  <a:lnTo>
                    <a:pt x="947775" y="4572"/>
                  </a:lnTo>
                  <a:lnTo>
                    <a:pt x="945489" y="2286"/>
                  </a:lnTo>
                  <a:lnTo>
                    <a:pt x="943965" y="2286"/>
                  </a:lnTo>
                  <a:lnTo>
                    <a:pt x="941679" y="0"/>
                  </a:lnTo>
                  <a:lnTo>
                    <a:pt x="937107" y="0"/>
                  </a:lnTo>
                  <a:lnTo>
                    <a:pt x="931011" y="0"/>
                  </a:lnTo>
                  <a:lnTo>
                    <a:pt x="931011" y="2286"/>
                  </a:lnTo>
                  <a:lnTo>
                    <a:pt x="927201" y="2286"/>
                  </a:lnTo>
                  <a:lnTo>
                    <a:pt x="927201" y="4572"/>
                  </a:lnTo>
                  <a:lnTo>
                    <a:pt x="924915" y="4572"/>
                  </a:lnTo>
                  <a:lnTo>
                    <a:pt x="920343" y="9131"/>
                  </a:lnTo>
                  <a:lnTo>
                    <a:pt x="920343" y="10655"/>
                  </a:lnTo>
                  <a:lnTo>
                    <a:pt x="918819" y="10655"/>
                  </a:lnTo>
                  <a:lnTo>
                    <a:pt x="918819" y="19037"/>
                  </a:lnTo>
                  <a:lnTo>
                    <a:pt x="918819" y="27419"/>
                  </a:lnTo>
                  <a:lnTo>
                    <a:pt x="920343" y="29705"/>
                  </a:lnTo>
                  <a:lnTo>
                    <a:pt x="920343" y="31991"/>
                  </a:lnTo>
                  <a:lnTo>
                    <a:pt x="922629" y="31991"/>
                  </a:lnTo>
                  <a:lnTo>
                    <a:pt x="922629" y="34277"/>
                  </a:lnTo>
                  <a:lnTo>
                    <a:pt x="924915" y="34277"/>
                  </a:lnTo>
                  <a:lnTo>
                    <a:pt x="924915" y="35801"/>
                  </a:lnTo>
                  <a:lnTo>
                    <a:pt x="928725" y="35801"/>
                  </a:lnTo>
                  <a:lnTo>
                    <a:pt x="928725" y="38087"/>
                  </a:lnTo>
                  <a:lnTo>
                    <a:pt x="937107" y="38087"/>
                  </a:lnTo>
                  <a:lnTo>
                    <a:pt x="943965" y="38087"/>
                  </a:lnTo>
                  <a:lnTo>
                    <a:pt x="945489" y="35801"/>
                  </a:lnTo>
                  <a:lnTo>
                    <a:pt x="947775" y="35801"/>
                  </a:lnTo>
                  <a:lnTo>
                    <a:pt x="950061" y="34277"/>
                  </a:lnTo>
                  <a:lnTo>
                    <a:pt x="952347" y="31991"/>
                  </a:lnTo>
                  <a:lnTo>
                    <a:pt x="952347" y="29705"/>
                  </a:lnTo>
                  <a:lnTo>
                    <a:pt x="953871" y="29705"/>
                  </a:lnTo>
                  <a:lnTo>
                    <a:pt x="953871" y="25895"/>
                  </a:lnTo>
                  <a:lnTo>
                    <a:pt x="956157" y="25895"/>
                  </a:lnTo>
                  <a:lnTo>
                    <a:pt x="956157" y="19037"/>
                  </a:lnTo>
                  <a:lnTo>
                    <a:pt x="956157" y="12941"/>
                  </a:lnTo>
                  <a:close/>
                </a:path>
              </a:pathLst>
            </a:custGeom>
            <a:solidFill>
              <a:srgbClr val="000000"/>
            </a:solidFill>
          </p:spPr>
          <p:txBody>
            <a:bodyPr wrap="square" lIns="0" tIns="0" rIns="0" bIns="0" rtlCol="0"/>
            <a:lstStyle/>
            <a:p>
              <a:endParaRPr/>
            </a:p>
          </p:txBody>
        </p:sp>
        <p:pic>
          <p:nvPicPr>
            <p:cNvPr id="23" name="object 23"/>
            <p:cNvPicPr/>
            <p:nvPr/>
          </p:nvPicPr>
          <p:blipFill>
            <a:blip r:embed="rId8" cstate="print"/>
            <a:stretch>
              <a:fillRect/>
            </a:stretch>
          </p:blipFill>
          <p:spPr>
            <a:xfrm>
              <a:off x="6319494" y="2742742"/>
              <a:ext cx="252171" cy="252183"/>
            </a:xfrm>
            <a:prstGeom prst="rect">
              <a:avLst/>
            </a:prstGeom>
          </p:spPr>
        </p:pic>
        <p:sp>
          <p:nvSpPr>
            <p:cNvPr id="24" name="object 24"/>
            <p:cNvSpPr/>
            <p:nvPr/>
          </p:nvSpPr>
          <p:spPr>
            <a:xfrm>
              <a:off x="6382728" y="1732495"/>
              <a:ext cx="281940" cy="1165860"/>
            </a:xfrm>
            <a:custGeom>
              <a:avLst/>
              <a:gdLst/>
              <a:ahLst/>
              <a:cxnLst/>
              <a:rect l="l" t="t" r="r" b="b"/>
              <a:pathLst>
                <a:path w="281940" h="1165860">
                  <a:moveTo>
                    <a:pt x="33528" y="1144333"/>
                  </a:moveTo>
                  <a:lnTo>
                    <a:pt x="31242" y="1144333"/>
                  </a:lnTo>
                  <a:lnTo>
                    <a:pt x="31242" y="1138237"/>
                  </a:lnTo>
                  <a:lnTo>
                    <a:pt x="29718" y="1138237"/>
                  </a:lnTo>
                  <a:lnTo>
                    <a:pt x="29718" y="1135951"/>
                  </a:lnTo>
                  <a:lnTo>
                    <a:pt x="27432" y="1135951"/>
                  </a:lnTo>
                  <a:lnTo>
                    <a:pt x="27432" y="1134427"/>
                  </a:lnTo>
                  <a:lnTo>
                    <a:pt x="25146" y="1134427"/>
                  </a:lnTo>
                  <a:lnTo>
                    <a:pt x="25146" y="1132141"/>
                  </a:lnTo>
                  <a:lnTo>
                    <a:pt x="8775" y="1132141"/>
                  </a:lnTo>
                  <a:lnTo>
                    <a:pt x="8382" y="1134427"/>
                  </a:lnTo>
                  <a:lnTo>
                    <a:pt x="8382" y="1132141"/>
                  </a:lnTo>
                  <a:lnTo>
                    <a:pt x="8775" y="1132141"/>
                  </a:lnTo>
                  <a:lnTo>
                    <a:pt x="10668" y="1121486"/>
                  </a:lnTo>
                  <a:lnTo>
                    <a:pt x="29718" y="1121486"/>
                  </a:lnTo>
                  <a:lnTo>
                    <a:pt x="29718" y="1115390"/>
                  </a:lnTo>
                  <a:lnTo>
                    <a:pt x="6096" y="1115390"/>
                  </a:lnTo>
                  <a:lnTo>
                    <a:pt x="0" y="1140523"/>
                  </a:lnTo>
                  <a:lnTo>
                    <a:pt x="8382" y="1140523"/>
                  </a:lnTo>
                  <a:lnTo>
                    <a:pt x="8382" y="1138237"/>
                  </a:lnTo>
                  <a:lnTo>
                    <a:pt x="10668" y="1138237"/>
                  </a:lnTo>
                  <a:lnTo>
                    <a:pt x="10668" y="1135951"/>
                  </a:lnTo>
                  <a:lnTo>
                    <a:pt x="19050" y="1135951"/>
                  </a:lnTo>
                  <a:lnTo>
                    <a:pt x="21336" y="1138237"/>
                  </a:lnTo>
                  <a:lnTo>
                    <a:pt x="22860" y="1138237"/>
                  </a:lnTo>
                  <a:lnTo>
                    <a:pt x="22860" y="1140523"/>
                  </a:lnTo>
                  <a:lnTo>
                    <a:pt x="25146" y="1140523"/>
                  </a:lnTo>
                  <a:lnTo>
                    <a:pt x="25146" y="1155001"/>
                  </a:lnTo>
                  <a:lnTo>
                    <a:pt x="22860" y="1155001"/>
                  </a:lnTo>
                  <a:lnTo>
                    <a:pt x="22860" y="1157287"/>
                  </a:lnTo>
                  <a:lnTo>
                    <a:pt x="21336" y="1157287"/>
                  </a:lnTo>
                  <a:lnTo>
                    <a:pt x="21336" y="1159573"/>
                  </a:lnTo>
                  <a:lnTo>
                    <a:pt x="10668" y="1159573"/>
                  </a:lnTo>
                  <a:lnTo>
                    <a:pt x="10668" y="1157287"/>
                  </a:lnTo>
                  <a:lnTo>
                    <a:pt x="8382" y="1157287"/>
                  </a:lnTo>
                  <a:lnTo>
                    <a:pt x="8382" y="1155001"/>
                  </a:lnTo>
                  <a:lnTo>
                    <a:pt x="6096" y="1155001"/>
                  </a:lnTo>
                  <a:lnTo>
                    <a:pt x="6096" y="1151191"/>
                  </a:lnTo>
                  <a:lnTo>
                    <a:pt x="0" y="1151191"/>
                  </a:lnTo>
                  <a:lnTo>
                    <a:pt x="0" y="1157287"/>
                  </a:lnTo>
                  <a:lnTo>
                    <a:pt x="2286" y="1157287"/>
                  </a:lnTo>
                  <a:lnTo>
                    <a:pt x="2286" y="1159573"/>
                  </a:lnTo>
                  <a:lnTo>
                    <a:pt x="4572" y="1159573"/>
                  </a:lnTo>
                  <a:lnTo>
                    <a:pt x="4572" y="1161097"/>
                  </a:lnTo>
                  <a:lnTo>
                    <a:pt x="6096" y="1161097"/>
                  </a:lnTo>
                  <a:lnTo>
                    <a:pt x="6096" y="1163383"/>
                  </a:lnTo>
                  <a:lnTo>
                    <a:pt x="10668" y="1163383"/>
                  </a:lnTo>
                  <a:lnTo>
                    <a:pt x="10668" y="1165669"/>
                  </a:lnTo>
                  <a:lnTo>
                    <a:pt x="21336" y="1165669"/>
                  </a:lnTo>
                  <a:lnTo>
                    <a:pt x="21336" y="1163383"/>
                  </a:lnTo>
                  <a:lnTo>
                    <a:pt x="25146" y="1163383"/>
                  </a:lnTo>
                  <a:lnTo>
                    <a:pt x="25146" y="1161097"/>
                  </a:lnTo>
                  <a:lnTo>
                    <a:pt x="27432" y="1161097"/>
                  </a:lnTo>
                  <a:lnTo>
                    <a:pt x="27432" y="1159573"/>
                  </a:lnTo>
                  <a:lnTo>
                    <a:pt x="29718" y="1159573"/>
                  </a:lnTo>
                  <a:lnTo>
                    <a:pt x="29718" y="1157287"/>
                  </a:lnTo>
                  <a:lnTo>
                    <a:pt x="31242" y="1155001"/>
                  </a:lnTo>
                  <a:lnTo>
                    <a:pt x="31242" y="1148905"/>
                  </a:lnTo>
                  <a:lnTo>
                    <a:pt x="33528" y="1148905"/>
                  </a:lnTo>
                  <a:lnTo>
                    <a:pt x="33528" y="1144333"/>
                  </a:lnTo>
                  <a:close/>
                </a:path>
                <a:path w="281940" h="1165860">
                  <a:moveTo>
                    <a:pt x="67043" y="707021"/>
                  </a:moveTo>
                  <a:lnTo>
                    <a:pt x="57137" y="707021"/>
                  </a:lnTo>
                  <a:lnTo>
                    <a:pt x="57137" y="1018628"/>
                  </a:lnTo>
                  <a:lnTo>
                    <a:pt x="63233" y="1018628"/>
                  </a:lnTo>
                  <a:lnTo>
                    <a:pt x="67043" y="1018628"/>
                  </a:lnTo>
                  <a:lnTo>
                    <a:pt x="67043" y="707021"/>
                  </a:lnTo>
                  <a:close/>
                </a:path>
                <a:path w="281940" h="1165860">
                  <a:moveTo>
                    <a:pt x="71615" y="1129855"/>
                  </a:moveTo>
                  <a:lnTo>
                    <a:pt x="69329" y="1129855"/>
                  </a:lnTo>
                  <a:lnTo>
                    <a:pt x="69329" y="1123759"/>
                  </a:lnTo>
                  <a:lnTo>
                    <a:pt x="67043" y="1123759"/>
                  </a:lnTo>
                  <a:lnTo>
                    <a:pt x="67043" y="1119200"/>
                  </a:lnTo>
                  <a:lnTo>
                    <a:pt x="65519" y="1119200"/>
                  </a:lnTo>
                  <a:lnTo>
                    <a:pt x="65519" y="1129855"/>
                  </a:lnTo>
                  <a:lnTo>
                    <a:pt x="65519" y="1148905"/>
                  </a:lnTo>
                  <a:lnTo>
                    <a:pt x="63233" y="1148905"/>
                  </a:lnTo>
                  <a:lnTo>
                    <a:pt x="63233" y="1155001"/>
                  </a:lnTo>
                  <a:lnTo>
                    <a:pt x="60947" y="1155001"/>
                  </a:lnTo>
                  <a:lnTo>
                    <a:pt x="60947" y="1157287"/>
                  </a:lnTo>
                  <a:lnTo>
                    <a:pt x="58661" y="1157287"/>
                  </a:lnTo>
                  <a:lnTo>
                    <a:pt x="58661" y="1159573"/>
                  </a:lnTo>
                  <a:lnTo>
                    <a:pt x="50279" y="1159573"/>
                  </a:lnTo>
                  <a:lnTo>
                    <a:pt x="50279" y="1157287"/>
                  </a:lnTo>
                  <a:lnTo>
                    <a:pt x="48755" y="1157287"/>
                  </a:lnTo>
                  <a:lnTo>
                    <a:pt x="48755" y="1155001"/>
                  </a:lnTo>
                  <a:lnTo>
                    <a:pt x="46469" y="1155001"/>
                  </a:lnTo>
                  <a:lnTo>
                    <a:pt x="46469" y="1148905"/>
                  </a:lnTo>
                  <a:lnTo>
                    <a:pt x="44183" y="1146619"/>
                  </a:lnTo>
                  <a:lnTo>
                    <a:pt x="44183" y="1132141"/>
                  </a:lnTo>
                  <a:lnTo>
                    <a:pt x="46469" y="1132141"/>
                  </a:lnTo>
                  <a:lnTo>
                    <a:pt x="46469" y="1123759"/>
                  </a:lnTo>
                  <a:lnTo>
                    <a:pt x="48755" y="1123759"/>
                  </a:lnTo>
                  <a:lnTo>
                    <a:pt x="48755" y="1121486"/>
                  </a:lnTo>
                  <a:lnTo>
                    <a:pt x="50279" y="1121486"/>
                  </a:lnTo>
                  <a:lnTo>
                    <a:pt x="50279" y="1119200"/>
                  </a:lnTo>
                  <a:lnTo>
                    <a:pt x="58661" y="1119200"/>
                  </a:lnTo>
                  <a:lnTo>
                    <a:pt x="58661" y="1121486"/>
                  </a:lnTo>
                  <a:lnTo>
                    <a:pt x="60947" y="1121486"/>
                  </a:lnTo>
                  <a:lnTo>
                    <a:pt x="60947" y="1123759"/>
                  </a:lnTo>
                  <a:lnTo>
                    <a:pt x="63233" y="1123759"/>
                  </a:lnTo>
                  <a:lnTo>
                    <a:pt x="63233" y="1129855"/>
                  </a:lnTo>
                  <a:lnTo>
                    <a:pt x="65519" y="1129855"/>
                  </a:lnTo>
                  <a:lnTo>
                    <a:pt x="65519" y="1119200"/>
                  </a:lnTo>
                  <a:lnTo>
                    <a:pt x="65519" y="1117676"/>
                  </a:lnTo>
                  <a:lnTo>
                    <a:pt x="63233" y="1117676"/>
                  </a:lnTo>
                  <a:lnTo>
                    <a:pt x="63233" y="1115390"/>
                  </a:lnTo>
                  <a:lnTo>
                    <a:pt x="58661" y="1115390"/>
                  </a:lnTo>
                  <a:lnTo>
                    <a:pt x="57137" y="1113104"/>
                  </a:lnTo>
                  <a:lnTo>
                    <a:pt x="52565" y="1113104"/>
                  </a:lnTo>
                  <a:lnTo>
                    <a:pt x="52565" y="1115390"/>
                  </a:lnTo>
                  <a:lnTo>
                    <a:pt x="46469" y="1115390"/>
                  </a:lnTo>
                  <a:lnTo>
                    <a:pt x="46469" y="1117676"/>
                  </a:lnTo>
                  <a:lnTo>
                    <a:pt x="44183" y="1117676"/>
                  </a:lnTo>
                  <a:lnTo>
                    <a:pt x="44183" y="1119200"/>
                  </a:lnTo>
                  <a:lnTo>
                    <a:pt x="41897" y="1119200"/>
                  </a:lnTo>
                  <a:lnTo>
                    <a:pt x="41897" y="1123759"/>
                  </a:lnTo>
                  <a:lnTo>
                    <a:pt x="39611" y="1123759"/>
                  </a:lnTo>
                  <a:lnTo>
                    <a:pt x="39611" y="1132141"/>
                  </a:lnTo>
                  <a:lnTo>
                    <a:pt x="38087" y="1132141"/>
                  </a:lnTo>
                  <a:lnTo>
                    <a:pt x="38087" y="1146619"/>
                  </a:lnTo>
                  <a:lnTo>
                    <a:pt x="39611" y="1146619"/>
                  </a:lnTo>
                  <a:lnTo>
                    <a:pt x="39611" y="1155001"/>
                  </a:lnTo>
                  <a:lnTo>
                    <a:pt x="41897" y="1155001"/>
                  </a:lnTo>
                  <a:lnTo>
                    <a:pt x="41897" y="1159573"/>
                  </a:lnTo>
                  <a:lnTo>
                    <a:pt x="44183" y="1159573"/>
                  </a:lnTo>
                  <a:lnTo>
                    <a:pt x="44183" y="1161097"/>
                  </a:lnTo>
                  <a:lnTo>
                    <a:pt x="46469" y="1161097"/>
                  </a:lnTo>
                  <a:lnTo>
                    <a:pt x="46469" y="1163383"/>
                  </a:lnTo>
                  <a:lnTo>
                    <a:pt x="50279" y="1163383"/>
                  </a:lnTo>
                  <a:lnTo>
                    <a:pt x="50279" y="1165669"/>
                  </a:lnTo>
                  <a:lnTo>
                    <a:pt x="58661" y="1165669"/>
                  </a:lnTo>
                  <a:lnTo>
                    <a:pt x="58661" y="1163383"/>
                  </a:lnTo>
                  <a:lnTo>
                    <a:pt x="63233" y="1163383"/>
                  </a:lnTo>
                  <a:lnTo>
                    <a:pt x="63233" y="1161097"/>
                  </a:lnTo>
                  <a:lnTo>
                    <a:pt x="65519" y="1161097"/>
                  </a:lnTo>
                  <a:lnTo>
                    <a:pt x="65519" y="1159573"/>
                  </a:lnTo>
                  <a:lnTo>
                    <a:pt x="67043" y="1159573"/>
                  </a:lnTo>
                  <a:lnTo>
                    <a:pt x="67043" y="1157287"/>
                  </a:lnTo>
                  <a:lnTo>
                    <a:pt x="69329" y="1157287"/>
                  </a:lnTo>
                  <a:lnTo>
                    <a:pt x="69329" y="1148905"/>
                  </a:lnTo>
                  <a:lnTo>
                    <a:pt x="71615" y="1148905"/>
                  </a:lnTo>
                  <a:lnTo>
                    <a:pt x="71615" y="1129855"/>
                  </a:lnTo>
                  <a:close/>
                </a:path>
                <a:path w="281940" h="1165860">
                  <a:moveTo>
                    <a:pt x="119608" y="1113104"/>
                  </a:moveTo>
                  <a:lnTo>
                    <a:pt x="113512" y="1113104"/>
                  </a:lnTo>
                  <a:lnTo>
                    <a:pt x="113512" y="1152715"/>
                  </a:lnTo>
                  <a:lnTo>
                    <a:pt x="86093" y="1113104"/>
                  </a:lnTo>
                  <a:lnTo>
                    <a:pt x="79997" y="1113104"/>
                  </a:lnTo>
                  <a:lnTo>
                    <a:pt x="79997" y="1163383"/>
                  </a:lnTo>
                  <a:lnTo>
                    <a:pt x="86093" y="1163383"/>
                  </a:lnTo>
                  <a:lnTo>
                    <a:pt x="86093" y="1126045"/>
                  </a:lnTo>
                  <a:lnTo>
                    <a:pt x="113512" y="1163383"/>
                  </a:lnTo>
                  <a:lnTo>
                    <a:pt x="119608" y="1163383"/>
                  </a:lnTo>
                  <a:lnTo>
                    <a:pt x="119608" y="1113104"/>
                  </a:lnTo>
                  <a:close/>
                </a:path>
                <a:path w="281940" h="1165860">
                  <a:moveTo>
                    <a:pt x="254469" y="34290"/>
                  </a:moveTo>
                  <a:lnTo>
                    <a:pt x="252171" y="34290"/>
                  </a:lnTo>
                  <a:lnTo>
                    <a:pt x="252171" y="29718"/>
                  </a:lnTo>
                  <a:lnTo>
                    <a:pt x="249897" y="29718"/>
                  </a:lnTo>
                  <a:lnTo>
                    <a:pt x="249897" y="27432"/>
                  </a:lnTo>
                  <a:lnTo>
                    <a:pt x="248373" y="27432"/>
                  </a:lnTo>
                  <a:lnTo>
                    <a:pt x="248373" y="25908"/>
                  </a:lnTo>
                  <a:lnTo>
                    <a:pt x="243801" y="25908"/>
                  </a:lnTo>
                  <a:lnTo>
                    <a:pt x="243801" y="23622"/>
                  </a:lnTo>
                  <a:lnTo>
                    <a:pt x="237705" y="23622"/>
                  </a:lnTo>
                  <a:lnTo>
                    <a:pt x="235419" y="21336"/>
                  </a:lnTo>
                  <a:lnTo>
                    <a:pt x="229323" y="21336"/>
                  </a:lnTo>
                  <a:lnTo>
                    <a:pt x="229323" y="19050"/>
                  </a:lnTo>
                  <a:lnTo>
                    <a:pt x="224751" y="19050"/>
                  </a:lnTo>
                  <a:lnTo>
                    <a:pt x="224751" y="17526"/>
                  </a:lnTo>
                  <a:lnTo>
                    <a:pt x="222465" y="17526"/>
                  </a:lnTo>
                  <a:lnTo>
                    <a:pt x="222465" y="8382"/>
                  </a:lnTo>
                  <a:lnTo>
                    <a:pt x="227025" y="8382"/>
                  </a:lnTo>
                  <a:lnTo>
                    <a:pt x="227025" y="6858"/>
                  </a:lnTo>
                  <a:lnTo>
                    <a:pt x="239991" y="6858"/>
                  </a:lnTo>
                  <a:lnTo>
                    <a:pt x="241515" y="8382"/>
                  </a:lnTo>
                  <a:lnTo>
                    <a:pt x="243801" y="8382"/>
                  </a:lnTo>
                  <a:lnTo>
                    <a:pt x="243801" y="10668"/>
                  </a:lnTo>
                  <a:lnTo>
                    <a:pt x="246075" y="12954"/>
                  </a:lnTo>
                  <a:lnTo>
                    <a:pt x="246075" y="15240"/>
                  </a:lnTo>
                  <a:lnTo>
                    <a:pt x="252171" y="15240"/>
                  </a:lnTo>
                  <a:lnTo>
                    <a:pt x="252171" y="10668"/>
                  </a:lnTo>
                  <a:lnTo>
                    <a:pt x="249897" y="10668"/>
                  </a:lnTo>
                  <a:lnTo>
                    <a:pt x="249897" y="6858"/>
                  </a:lnTo>
                  <a:lnTo>
                    <a:pt x="248373" y="6858"/>
                  </a:lnTo>
                  <a:lnTo>
                    <a:pt x="248373" y="4572"/>
                  </a:lnTo>
                  <a:lnTo>
                    <a:pt x="246075" y="4572"/>
                  </a:lnTo>
                  <a:lnTo>
                    <a:pt x="246075" y="2286"/>
                  </a:lnTo>
                  <a:lnTo>
                    <a:pt x="241515" y="2286"/>
                  </a:lnTo>
                  <a:lnTo>
                    <a:pt x="239991" y="0"/>
                  </a:lnTo>
                  <a:lnTo>
                    <a:pt x="227025" y="0"/>
                  </a:lnTo>
                  <a:lnTo>
                    <a:pt x="227025" y="2286"/>
                  </a:lnTo>
                  <a:lnTo>
                    <a:pt x="222465" y="2286"/>
                  </a:lnTo>
                  <a:lnTo>
                    <a:pt x="220941" y="4572"/>
                  </a:lnTo>
                  <a:lnTo>
                    <a:pt x="218655" y="4572"/>
                  </a:lnTo>
                  <a:lnTo>
                    <a:pt x="218655" y="8382"/>
                  </a:lnTo>
                  <a:lnTo>
                    <a:pt x="216369" y="8382"/>
                  </a:lnTo>
                  <a:lnTo>
                    <a:pt x="216369" y="21336"/>
                  </a:lnTo>
                  <a:lnTo>
                    <a:pt x="218655" y="21336"/>
                  </a:lnTo>
                  <a:lnTo>
                    <a:pt x="218655" y="23622"/>
                  </a:lnTo>
                  <a:lnTo>
                    <a:pt x="220941" y="23622"/>
                  </a:lnTo>
                  <a:lnTo>
                    <a:pt x="222465" y="25908"/>
                  </a:lnTo>
                  <a:lnTo>
                    <a:pt x="227025" y="25908"/>
                  </a:lnTo>
                  <a:lnTo>
                    <a:pt x="227025" y="27432"/>
                  </a:lnTo>
                  <a:lnTo>
                    <a:pt x="233121" y="27432"/>
                  </a:lnTo>
                  <a:lnTo>
                    <a:pt x="233121" y="29718"/>
                  </a:lnTo>
                  <a:lnTo>
                    <a:pt x="241515" y="29718"/>
                  </a:lnTo>
                  <a:lnTo>
                    <a:pt x="241515" y="32004"/>
                  </a:lnTo>
                  <a:lnTo>
                    <a:pt x="246075" y="32004"/>
                  </a:lnTo>
                  <a:lnTo>
                    <a:pt x="246075" y="35814"/>
                  </a:lnTo>
                  <a:lnTo>
                    <a:pt x="248373" y="35814"/>
                  </a:lnTo>
                  <a:lnTo>
                    <a:pt x="248373" y="40386"/>
                  </a:lnTo>
                  <a:lnTo>
                    <a:pt x="246075" y="40386"/>
                  </a:lnTo>
                  <a:lnTo>
                    <a:pt x="246075" y="42672"/>
                  </a:lnTo>
                  <a:lnTo>
                    <a:pt x="243801" y="44196"/>
                  </a:lnTo>
                  <a:lnTo>
                    <a:pt x="241515" y="44196"/>
                  </a:lnTo>
                  <a:lnTo>
                    <a:pt x="241515" y="46482"/>
                  </a:lnTo>
                  <a:lnTo>
                    <a:pt x="229323" y="46482"/>
                  </a:lnTo>
                  <a:lnTo>
                    <a:pt x="229323" y="44196"/>
                  </a:lnTo>
                  <a:lnTo>
                    <a:pt x="224751" y="44196"/>
                  </a:lnTo>
                  <a:lnTo>
                    <a:pt x="224751" y="42672"/>
                  </a:lnTo>
                  <a:lnTo>
                    <a:pt x="222465" y="42672"/>
                  </a:lnTo>
                  <a:lnTo>
                    <a:pt x="222465" y="40386"/>
                  </a:lnTo>
                  <a:lnTo>
                    <a:pt x="220941" y="40386"/>
                  </a:lnTo>
                  <a:lnTo>
                    <a:pt x="220941" y="34290"/>
                  </a:lnTo>
                  <a:lnTo>
                    <a:pt x="214071" y="35814"/>
                  </a:lnTo>
                  <a:lnTo>
                    <a:pt x="214071" y="42672"/>
                  </a:lnTo>
                  <a:lnTo>
                    <a:pt x="216369" y="42672"/>
                  </a:lnTo>
                  <a:lnTo>
                    <a:pt x="216369" y="46482"/>
                  </a:lnTo>
                  <a:lnTo>
                    <a:pt x="218655" y="46482"/>
                  </a:lnTo>
                  <a:lnTo>
                    <a:pt x="218655" y="48768"/>
                  </a:lnTo>
                  <a:lnTo>
                    <a:pt x="222465" y="48768"/>
                  </a:lnTo>
                  <a:lnTo>
                    <a:pt x="222465" y="51054"/>
                  </a:lnTo>
                  <a:lnTo>
                    <a:pt x="229323" y="51054"/>
                  </a:lnTo>
                  <a:lnTo>
                    <a:pt x="229323" y="52578"/>
                  </a:lnTo>
                  <a:lnTo>
                    <a:pt x="239991" y="52578"/>
                  </a:lnTo>
                  <a:lnTo>
                    <a:pt x="239991" y="51054"/>
                  </a:lnTo>
                  <a:lnTo>
                    <a:pt x="246075" y="51054"/>
                  </a:lnTo>
                  <a:lnTo>
                    <a:pt x="246075" y="48768"/>
                  </a:lnTo>
                  <a:lnTo>
                    <a:pt x="249897" y="48768"/>
                  </a:lnTo>
                  <a:lnTo>
                    <a:pt x="249897" y="44196"/>
                  </a:lnTo>
                  <a:lnTo>
                    <a:pt x="252171" y="44196"/>
                  </a:lnTo>
                  <a:lnTo>
                    <a:pt x="252171" y="40386"/>
                  </a:lnTo>
                  <a:lnTo>
                    <a:pt x="254469" y="40386"/>
                  </a:lnTo>
                  <a:lnTo>
                    <a:pt x="254469" y="34290"/>
                  </a:lnTo>
                  <a:close/>
                </a:path>
                <a:path w="281940" h="1165860">
                  <a:moveTo>
                    <a:pt x="281889" y="25908"/>
                  </a:moveTo>
                  <a:lnTo>
                    <a:pt x="277317" y="25908"/>
                  </a:lnTo>
                  <a:lnTo>
                    <a:pt x="277317" y="27432"/>
                  </a:lnTo>
                  <a:lnTo>
                    <a:pt x="275018" y="27432"/>
                  </a:lnTo>
                  <a:lnTo>
                    <a:pt x="275018" y="29718"/>
                  </a:lnTo>
                  <a:lnTo>
                    <a:pt x="273507" y="29718"/>
                  </a:lnTo>
                  <a:lnTo>
                    <a:pt x="273507" y="32004"/>
                  </a:lnTo>
                  <a:lnTo>
                    <a:pt x="268935" y="32004"/>
                  </a:lnTo>
                  <a:lnTo>
                    <a:pt x="268935" y="34290"/>
                  </a:lnTo>
                  <a:lnTo>
                    <a:pt x="266649" y="34290"/>
                  </a:lnTo>
                  <a:lnTo>
                    <a:pt x="266649" y="38100"/>
                  </a:lnTo>
                  <a:lnTo>
                    <a:pt x="271221" y="38100"/>
                  </a:lnTo>
                  <a:lnTo>
                    <a:pt x="271221" y="35814"/>
                  </a:lnTo>
                  <a:lnTo>
                    <a:pt x="275018" y="35814"/>
                  </a:lnTo>
                  <a:lnTo>
                    <a:pt x="275018" y="34290"/>
                  </a:lnTo>
                  <a:lnTo>
                    <a:pt x="277317" y="34290"/>
                  </a:lnTo>
                  <a:lnTo>
                    <a:pt x="277317" y="63233"/>
                  </a:lnTo>
                  <a:lnTo>
                    <a:pt x="281889" y="63233"/>
                  </a:lnTo>
                  <a:lnTo>
                    <a:pt x="281889" y="25908"/>
                  </a:lnTo>
                  <a:close/>
                </a:path>
              </a:pathLst>
            </a:custGeom>
            <a:solidFill>
              <a:srgbClr val="000000"/>
            </a:solidFill>
          </p:spPr>
          <p:txBody>
            <a:bodyPr wrap="square" lIns="0" tIns="0" rIns="0" bIns="0" rtlCol="0"/>
            <a:lstStyle/>
            <a:p>
              <a:endParaRPr/>
            </a:p>
          </p:txBody>
        </p:sp>
      </p:grpSp>
      <p:grpSp>
        <p:nvGrpSpPr>
          <p:cNvPr id="25" name="object 25"/>
          <p:cNvGrpSpPr/>
          <p:nvPr/>
        </p:nvGrpSpPr>
        <p:grpSpPr>
          <a:xfrm>
            <a:off x="9750540" y="3341370"/>
            <a:ext cx="2629535" cy="1339850"/>
            <a:chOff x="4695939" y="3341370"/>
            <a:chExt cx="2629535" cy="1339850"/>
          </a:xfrm>
        </p:grpSpPr>
        <p:pic>
          <p:nvPicPr>
            <p:cNvPr id="26" name="object 26"/>
            <p:cNvPicPr/>
            <p:nvPr/>
          </p:nvPicPr>
          <p:blipFill>
            <a:blip r:embed="rId9" cstate="print"/>
            <a:stretch>
              <a:fillRect/>
            </a:stretch>
          </p:blipFill>
          <p:spPr>
            <a:xfrm>
              <a:off x="5845606" y="3594100"/>
              <a:ext cx="224751" cy="156209"/>
            </a:xfrm>
            <a:prstGeom prst="rect">
              <a:avLst/>
            </a:prstGeom>
          </p:spPr>
        </p:pic>
        <p:sp>
          <p:nvSpPr>
            <p:cNvPr id="27" name="object 27"/>
            <p:cNvSpPr/>
            <p:nvPr/>
          </p:nvSpPr>
          <p:spPr>
            <a:xfrm>
              <a:off x="5278005" y="3341369"/>
              <a:ext cx="2047239" cy="701675"/>
            </a:xfrm>
            <a:custGeom>
              <a:avLst/>
              <a:gdLst/>
              <a:ahLst/>
              <a:cxnLst/>
              <a:rect l="l" t="t" r="r" b="b"/>
              <a:pathLst>
                <a:path w="2047240" h="701675">
                  <a:moveTo>
                    <a:pt x="199618" y="350520"/>
                  </a:moveTo>
                  <a:lnTo>
                    <a:pt x="0" y="350520"/>
                  </a:lnTo>
                  <a:lnTo>
                    <a:pt x="0" y="354330"/>
                  </a:lnTo>
                  <a:lnTo>
                    <a:pt x="0" y="358140"/>
                  </a:lnTo>
                  <a:lnTo>
                    <a:pt x="199618" y="358140"/>
                  </a:lnTo>
                  <a:lnTo>
                    <a:pt x="199618" y="354330"/>
                  </a:lnTo>
                  <a:lnTo>
                    <a:pt x="199618" y="350520"/>
                  </a:lnTo>
                  <a:close/>
                </a:path>
                <a:path w="2047240" h="701675">
                  <a:moveTo>
                    <a:pt x="569887" y="369570"/>
                  </a:moveTo>
                  <a:lnTo>
                    <a:pt x="474941" y="369570"/>
                  </a:lnTo>
                  <a:lnTo>
                    <a:pt x="475411" y="368947"/>
                  </a:lnTo>
                  <a:lnTo>
                    <a:pt x="473036" y="368947"/>
                  </a:lnTo>
                  <a:lnTo>
                    <a:pt x="473036" y="372122"/>
                  </a:lnTo>
                  <a:lnTo>
                    <a:pt x="473036" y="374650"/>
                  </a:lnTo>
                  <a:lnTo>
                    <a:pt x="471131" y="374650"/>
                  </a:lnTo>
                  <a:lnTo>
                    <a:pt x="473036" y="372122"/>
                  </a:lnTo>
                  <a:lnTo>
                    <a:pt x="473036" y="368947"/>
                  </a:lnTo>
                  <a:lnTo>
                    <a:pt x="470839" y="368947"/>
                  </a:lnTo>
                  <a:lnTo>
                    <a:pt x="470839" y="374650"/>
                  </a:lnTo>
                  <a:lnTo>
                    <a:pt x="470839" y="375043"/>
                  </a:lnTo>
                  <a:lnTo>
                    <a:pt x="470839" y="678180"/>
                  </a:lnTo>
                  <a:lnTo>
                    <a:pt x="370281" y="678180"/>
                  </a:lnTo>
                  <a:lnTo>
                    <a:pt x="370281" y="683260"/>
                  </a:lnTo>
                  <a:lnTo>
                    <a:pt x="370281" y="687070"/>
                  </a:lnTo>
                  <a:lnTo>
                    <a:pt x="475411" y="687070"/>
                  </a:lnTo>
                  <a:lnTo>
                    <a:pt x="475411" y="686650"/>
                  </a:lnTo>
                  <a:lnTo>
                    <a:pt x="479221" y="686650"/>
                  </a:lnTo>
                  <a:lnTo>
                    <a:pt x="479221" y="682840"/>
                  </a:lnTo>
                  <a:lnTo>
                    <a:pt x="479221" y="678268"/>
                  </a:lnTo>
                  <a:lnTo>
                    <a:pt x="475411" y="678268"/>
                  </a:lnTo>
                  <a:lnTo>
                    <a:pt x="479221" y="678180"/>
                  </a:lnTo>
                  <a:lnTo>
                    <a:pt x="479221" y="379730"/>
                  </a:lnTo>
                  <a:lnTo>
                    <a:pt x="569887" y="379730"/>
                  </a:lnTo>
                  <a:lnTo>
                    <a:pt x="569887" y="374650"/>
                  </a:lnTo>
                  <a:lnTo>
                    <a:pt x="569887" y="369570"/>
                  </a:lnTo>
                  <a:close/>
                </a:path>
                <a:path w="2047240" h="701675">
                  <a:moveTo>
                    <a:pt x="572173" y="325120"/>
                  </a:moveTo>
                  <a:lnTo>
                    <a:pt x="370281" y="325120"/>
                  </a:lnTo>
                  <a:lnTo>
                    <a:pt x="370281" y="331470"/>
                  </a:lnTo>
                  <a:lnTo>
                    <a:pt x="370281" y="335280"/>
                  </a:lnTo>
                  <a:lnTo>
                    <a:pt x="572173" y="335280"/>
                  </a:lnTo>
                  <a:lnTo>
                    <a:pt x="572173" y="331470"/>
                  </a:lnTo>
                  <a:lnTo>
                    <a:pt x="572173" y="325120"/>
                  </a:lnTo>
                  <a:close/>
                </a:path>
                <a:path w="2047240" h="701675">
                  <a:moveTo>
                    <a:pt x="2047163" y="203"/>
                  </a:moveTo>
                  <a:lnTo>
                    <a:pt x="2044179" y="203"/>
                  </a:lnTo>
                  <a:lnTo>
                    <a:pt x="2044179" y="0"/>
                  </a:lnTo>
                  <a:lnTo>
                    <a:pt x="2036495" y="0"/>
                  </a:lnTo>
                  <a:lnTo>
                    <a:pt x="2036495" y="11430"/>
                  </a:lnTo>
                  <a:lnTo>
                    <a:pt x="2036495" y="692150"/>
                  </a:lnTo>
                  <a:lnTo>
                    <a:pt x="1410233" y="692150"/>
                  </a:lnTo>
                  <a:lnTo>
                    <a:pt x="1410233" y="11430"/>
                  </a:lnTo>
                  <a:lnTo>
                    <a:pt x="2036495" y="11430"/>
                  </a:lnTo>
                  <a:lnTo>
                    <a:pt x="2036495" y="0"/>
                  </a:lnTo>
                  <a:lnTo>
                    <a:pt x="1406423" y="0"/>
                  </a:lnTo>
                  <a:lnTo>
                    <a:pt x="1406423" y="203"/>
                  </a:lnTo>
                  <a:lnTo>
                    <a:pt x="1399565" y="203"/>
                  </a:lnTo>
                  <a:lnTo>
                    <a:pt x="1399565" y="4775"/>
                  </a:lnTo>
                  <a:lnTo>
                    <a:pt x="1399565" y="325120"/>
                  </a:lnTo>
                  <a:lnTo>
                    <a:pt x="1265478" y="325120"/>
                  </a:lnTo>
                  <a:lnTo>
                    <a:pt x="1265478" y="256959"/>
                  </a:lnTo>
                  <a:lnTo>
                    <a:pt x="1265478" y="256540"/>
                  </a:lnTo>
                  <a:lnTo>
                    <a:pt x="1265478" y="253149"/>
                  </a:lnTo>
                  <a:lnTo>
                    <a:pt x="1264970" y="253149"/>
                  </a:lnTo>
                  <a:lnTo>
                    <a:pt x="1264970" y="256540"/>
                  </a:lnTo>
                  <a:lnTo>
                    <a:pt x="1262684" y="256540"/>
                  </a:lnTo>
                  <a:lnTo>
                    <a:pt x="1262684" y="254635"/>
                  </a:lnTo>
                  <a:lnTo>
                    <a:pt x="1264970" y="256540"/>
                  </a:lnTo>
                  <a:lnTo>
                    <a:pt x="1264970" y="253149"/>
                  </a:lnTo>
                  <a:lnTo>
                    <a:pt x="1262684" y="253149"/>
                  </a:lnTo>
                  <a:lnTo>
                    <a:pt x="1262684" y="252730"/>
                  </a:lnTo>
                  <a:lnTo>
                    <a:pt x="1254810" y="252730"/>
                  </a:lnTo>
                  <a:lnTo>
                    <a:pt x="1254810" y="261620"/>
                  </a:lnTo>
                  <a:lnTo>
                    <a:pt x="1254810" y="397510"/>
                  </a:lnTo>
                  <a:lnTo>
                    <a:pt x="994244" y="397510"/>
                  </a:lnTo>
                  <a:lnTo>
                    <a:pt x="994244" y="261620"/>
                  </a:lnTo>
                  <a:lnTo>
                    <a:pt x="1254810" y="261620"/>
                  </a:lnTo>
                  <a:lnTo>
                    <a:pt x="1254810" y="252730"/>
                  </a:lnTo>
                  <a:lnTo>
                    <a:pt x="988161" y="252730"/>
                  </a:lnTo>
                  <a:lnTo>
                    <a:pt x="988161" y="253149"/>
                  </a:lnTo>
                  <a:lnTo>
                    <a:pt x="983589" y="253149"/>
                  </a:lnTo>
                  <a:lnTo>
                    <a:pt x="983589" y="256959"/>
                  </a:lnTo>
                  <a:lnTo>
                    <a:pt x="983589" y="325120"/>
                  </a:lnTo>
                  <a:lnTo>
                    <a:pt x="786257" y="325120"/>
                  </a:lnTo>
                  <a:lnTo>
                    <a:pt x="786257" y="331470"/>
                  </a:lnTo>
                  <a:lnTo>
                    <a:pt x="786257" y="335280"/>
                  </a:lnTo>
                  <a:lnTo>
                    <a:pt x="983589" y="335280"/>
                  </a:lnTo>
                  <a:lnTo>
                    <a:pt x="983589" y="404761"/>
                  </a:lnTo>
                  <a:lnTo>
                    <a:pt x="991184" y="404761"/>
                  </a:lnTo>
                  <a:lnTo>
                    <a:pt x="991184" y="405130"/>
                  </a:lnTo>
                  <a:lnTo>
                    <a:pt x="986307" y="405130"/>
                  </a:lnTo>
                  <a:lnTo>
                    <a:pt x="986307" y="407035"/>
                  </a:lnTo>
                  <a:lnTo>
                    <a:pt x="983589" y="404761"/>
                  </a:lnTo>
                  <a:lnTo>
                    <a:pt x="983589" y="408571"/>
                  </a:lnTo>
                  <a:lnTo>
                    <a:pt x="986307" y="408571"/>
                  </a:lnTo>
                  <a:lnTo>
                    <a:pt x="986307" y="408940"/>
                  </a:lnTo>
                  <a:lnTo>
                    <a:pt x="1260906" y="408940"/>
                  </a:lnTo>
                  <a:lnTo>
                    <a:pt x="1260906" y="408571"/>
                  </a:lnTo>
                  <a:lnTo>
                    <a:pt x="1265478" y="408571"/>
                  </a:lnTo>
                  <a:lnTo>
                    <a:pt x="1265478" y="404761"/>
                  </a:lnTo>
                  <a:lnTo>
                    <a:pt x="1265478" y="397903"/>
                  </a:lnTo>
                  <a:lnTo>
                    <a:pt x="1260906" y="397903"/>
                  </a:lnTo>
                  <a:lnTo>
                    <a:pt x="1260906" y="397510"/>
                  </a:lnTo>
                  <a:lnTo>
                    <a:pt x="1265478" y="397510"/>
                  </a:lnTo>
                  <a:lnTo>
                    <a:pt x="1265478" y="335280"/>
                  </a:lnTo>
                  <a:lnTo>
                    <a:pt x="1399565" y="335280"/>
                  </a:lnTo>
                  <a:lnTo>
                    <a:pt x="1399565" y="697318"/>
                  </a:lnTo>
                  <a:lnTo>
                    <a:pt x="1402829" y="697318"/>
                  </a:lnTo>
                  <a:lnTo>
                    <a:pt x="1402829" y="699135"/>
                  </a:lnTo>
                  <a:lnTo>
                    <a:pt x="1399565" y="697318"/>
                  </a:lnTo>
                  <a:lnTo>
                    <a:pt x="1399565" y="701128"/>
                  </a:lnTo>
                  <a:lnTo>
                    <a:pt x="1406423" y="701128"/>
                  </a:lnTo>
                  <a:lnTo>
                    <a:pt x="1406258" y="701040"/>
                  </a:lnTo>
                  <a:lnTo>
                    <a:pt x="2041067" y="701040"/>
                  </a:lnTo>
                  <a:lnTo>
                    <a:pt x="2047163" y="701128"/>
                  </a:lnTo>
                  <a:lnTo>
                    <a:pt x="2047163" y="697318"/>
                  </a:lnTo>
                  <a:lnTo>
                    <a:pt x="2047163" y="692746"/>
                  </a:lnTo>
                  <a:lnTo>
                    <a:pt x="2041067" y="692746"/>
                  </a:lnTo>
                  <a:lnTo>
                    <a:pt x="2041067" y="692150"/>
                  </a:lnTo>
                  <a:lnTo>
                    <a:pt x="2047163" y="692150"/>
                  </a:lnTo>
                  <a:lnTo>
                    <a:pt x="2047163" y="5080"/>
                  </a:lnTo>
                  <a:lnTo>
                    <a:pt x="2044179" y="5080"/>
                  </a:lnTo>
                  <a:lnTo>
                    <a:pt x="2044179" y="2540"/>
                  </a:lnTo>
                  <a:lnTo>
                    <a:pt x="2047163" y="4775"/>
                  </a:lnTo>
                  <a:lnTo>
                    <a:pt x="2047163" y="203"/>
                  </a:lnTo>
                  <a:close/>
                </a:path>
              </a:pathLst>
            </a:custGeom>
            <a:solidFill>
              <a:srgbClr val="000000"/>
            </a:solidFill>
          </p:spPr>
          <p:txBody>
            <a:bodyPr wrap="square" lIns="0" tIns="0" rIns="0" bIns="0" rtlCol="0"/>
            <a:lstStyle/>
            <a:p>
              <a:endParaRPr/>
            </a:p>
          </p:txBody>
        </p:sp>
        <p:pic>
          <p:nvPicPr>
            <p:cNvPr id="28" name="object 28"/>
            <p:cNvPicPr/>
            <p:nvPr/>
          </p:nvPicPr>
          <p:blipFill>
            <a:blip r:embed="rId10" cstate="print"/>
            <a:stretch>
              <a:fillRect/>
            </a:stretch>
          </p:blipFill>
          <p:spPr>
            <a:xfrm>
              <a:off x="5188115" y="3440620"/>
              <a:ext cx="144754" cy="201891"/>
            </a:xfrm>
            <a:prstGeom prst="rect">
              <a:avLst/>
            </a:prstGeom>
          </p:spPr>
        </p:pic>
        <p:pic>
          <p:nvPicPr>
            <p:cNvPr id="29" name="object 29"/>
            <p:cNvPicPr/>
            <p:nvPr/>
          </p:nvPicPr>
          <p:blipFill>
            <a:blip r:embed="rId11" cstate="print"/>
            <a:stretch>
              <a:fillRect/>
            </a:stretch>
          </p:blipFill>
          <p:spPr>
            <a:xfrm>
              <a:off x="5101259" y="3640988"/>
              <a:ext cx="181317" cy="125831"/>
            </a:xfrm>
            <a:prstGeom prst="rect">
              <a:avLst/>
            </a:prstGeom>
          </p:spPr>
        </p:pic>
        <p:pic>
          <p:nvPicPr>
            <p:cNvPr id="30" name="object 30"/>
            <p:cNvPicPr/>
            <p:nvPr/>
          </p:nvPicPr>
          <p:blipFill>
            <a:blip r:embed="rId12" cstate="print"/>
            <a:stretch>
              <a:fillRect/>
            </a:stretch>
          </p:blipFill>
          <p:spPr>
            <a:xfrm>
              <a:off x="5473814" y="3615093"/>
              <a:ext cx="175996" cy="124180"/>
            </a:xfrm>
            <a:prstGeom prst="rect">
              <a:avLst/>
            </a:prstGeom>
          </p:spPr>
        </p:pic>
        <p:sp>
          <p:nvSpPr>
            <p:cNvPr id="31" name="object 31"/>
            <p:cNvSpPr/>
            <p:nvPr/>
          </p:nvSpPr>
          <p:spPr>
            <a:xfrm>
              <a:off x="4695939" y="3356050"/>
              <a:ext cx="1335405" cy="760730"/>
            </a:xfrm>
            <a:custGeom>
              <a:avLst/>
              <a:gdLst/>
              <a:ahLst/>
              <a:cxnLst/>
              <a:rect l="l" t="t" r="r" b="b"/>
              <a:pathLst>
                <a:path w="1335404" h="760729">
                  <a:moveTo>
                    <a:pt x="439597" y="84569"/>
                  </a:moveTo>
                  <a:lnTo>
                    <a:pt x="431215" y="84569"/>
                  </a:lnTo>
                  <a:lnTo>
                    <a:pt x="431215" y="141528"/>
                  </a:lnTo>
                  <a:lnTo>
                    <a:pt x="296367" y="141528"/>
                  </a:lnTo>
                  <a:lnTo>
                    <a:pt x="296367" y="147878"/>
                  </a:lnTo>
                  <a:lnTo>
                    <a:pt x="296367" y="151688"/>
                  </a:lnTo>
                  <a:lnTo>
                    <a:pt x="431215" y="151688"/>
                  </a:lnTo>
                  <a:lnTo>
                    <a:pt x="431215" y="206463"/>
                  </a:lnTo>
                  <a:lnTo>
                    <a:pt x="435025" y="206463"/>
                  </a:lnTo>
                  <a:lnTo>
                    <a:pt x="439597" y="206463"/>
                  </a:lnTo>
                  <a:lnTo>
                    <a:pt x="439597" y="84569"/>
                  </a:lnTo>
                  <a:close/>
                </a:path>
                <a:path w="1335404" h="760729">
                  <a:moveTo>
                    <a:pt x="451789" y="25908"/>
                  </a:moveTo>
                  <a:lnTo>
                    <a:pt x="449503" y="25908"/>
                  </a:lnTo>
                  <a:lnTo>
                    <a:pt x="449503" y="23622"/>
                  </a:lnTo>
                  <a:lnTo>
                    <a:pt x="447979" y="23622"/>
                  </a:lnTo>
                  <a:lnTo>
                    <a:pt x="447979" y="21336"/>
                  </a:lnTo>
                  <a:lnTo>
                    <a:pt x="445693" y="21336"/>
                  </a:lnTo>
                  <a:lnTo>
                    <a:pt x="445693" y="19050"/>
                  </a:lnTo>
                  <a:lnTo>
                    <a:pt x="431215" y="19050"/>
                  </a:lnTo>
                  <a:lnTo>
                    <a:pt x="428942" y="21336"/>
                  </a:lnTo>
                  <a:lnTo>
                    <a:pt x="431215" y="8382"/>
                  </a:lnTo>
                  <a:lnTo>
                    <a:pt x="449503" y="8382"/>
                  </a:lnTo>
                  <a:lnTo>
                    <a:pt x="449503" y="2286"/>
                  </a:lnTo>
                  <a:lnTo>
                    <a:pt x="426656" y="2286"/>
                  </a:lnTo>
                  <a:lnTo>
                    <a:pt x="420560" y="27432"/>
                  </a:lnTo>
                  <a:lnTo>
                    <a:pt x="428942" y="27432"/>
                  </a:lnTo>
                  <a:lnTo>
                    <a:pt x="428942" y="25908"/>
                  </a:lnTo>
                  <a:lnTo>
                    <a:pt x="431215" y="25908"/>
                  </a:lnTo>
                  <a:lnTo>
                    <a:pt x="431215" y="23622"/>
                  </a:lnTo>
                  <a:lnTo>
                    <a:pt x="439597" y="23622"/>
                  </a:lnTo>
                  <a:lnTo>
                    <a:pt x="439597" y="25908"/>
                  </a:lnTo>
                  <a:lnTo>
                    <a:pt x="443407" y="25908"/>
                  </a:lnTo>
                  <a:lnTo>
                    <a:pt x="443407" y="27432"/>
                  </a:lnTo>
                  <a:lnTo>
                    <a:pt x="445693" y="27432"/>
                  </a:lnTo>
                  <a:lnTo>
                    <a:pt x="445693" y="42659"/>
                  </a:lnTo>
                  <a:lnTo>
                    <a:pt x="443407" y="42659"/>
                  </a:lnTo>
                  <a:lnTo>
                    <a:pt x="443407" y="44183"/>
                  </a:lnTo>
                  <a:lnTo>
                    <a:pt x="441121" y="44183"/>
                  </a:lnTo>
                  <a:lnTo>
                    <a:pt x="441121" y="46469"/>
                  </a:lnTo>
                  <a:lnTo>
                    <a:pt x="431215" y="46469"/>
                  </a:lnTo>
                  <a:lnTo>
                    <a:pt x="431215" y="44183"/>
                  </a:lnTo>
                  <a:lnTo>
                    <a:pt x="428942" y="44183"/>
                  </a:lnTo>
                  <a:lnTo>
                    <a:pt x="428942" y="42659"/>
                  </a:lnTo>
                  <a:lnTo>
                    <a:pt x="426656" y="42659"/>
                  </a:lnTo>
                  <a:lnTo>
                    <a:pt x="426656" y="38087"/>
                  </a:lnTo>
                  <a:lnTo>
                    <a:pt x="420560" y="38087"/>
                  </a:lnTo>
                  <a:lnTo>
                    <a:pt x="420560" y="44183"/>
                  </a:lnTo>
                  <a:lnTo>
                    <a:pt x="422846" y="44183"/>
                  </a:lnTo>
                  <a:lnTo>
                    <a:pt x="422846" y="46469"/>
                  </a:lnTo>
                  <a:lnTo>
                    <a:pt x="424370" y="46469"/>
                  </a:lnTo>
                  <a:lnTo>
                    <a:pt x="424370" y="48755"/>
                  </a:lnTo>
                  <a:lnTo>
                    <a:pt x="426656" y="48755"/>
                  </a:lnTo>
                  <a:lnTo>
                    <a:pt x="426656" y="51041"/>
                  </a:lnTo>
                  <a:lnTo>
                    <a:pt x="431215" y="51041"/>
                  </a:lnTo>
                  <a:lnTo>
                    <a:pt x="431215" y="53340"/>
                  </a:lnTo>
                  <a:lnTo>
                    <a:pt x="441121" y="53340"/>
                  </a:lnTo>
                  <a:lnTo>
                    <a:pt x="441121" y="51041"/>
                  </a:lnTo>
                  <a:lnTo>
                    <a:pt x="445693" y="51041"/>
                  </a:lnTo>
                  <a:lnTo>
                    <a:pt x="445693" y="48755"/>
                  </a:lnTo>
                  <a:lnTo>
                    <a:pt x="447979" y="48755"/>
                  </a:lnTo>
                  <a:lnTo>
                    <a:pt x="447979" y="46469"/>
                  </a:lnTo>
                  <a:lnTo>
                    <a:pt x="449503" y="46469"/>
                  </a:lnTo>
                  <a:lnTo>
                    <a:pt x="449503" y="44183"/>
                  </a:lnTo>
                  <a:lnTo>
                    <a:pt x="451789" y="42659"/>
                  </a:lnTo>
                  <a:lnTo>
                    <a:pt x="451789" y="25908"/>
                  </a:lnTo>
                  <a:close/>
                </a:path>
                <a:path w="1335404" h="760729">
                  <a:moveTo>
                    <a:pt x="492175" y="12954"/>
                  </a:moveTo>
                  <a:lnTo>
                    <a:pt x="489889" y="12954"/>
                  </a:lnTo>
                  <a:lnTo>
                    <a:pt x="489889" y="6858"/>
                  </a:lnTo>
                  <a:lnTo>
                    <a:pt x="487603" y="6858"/>
                  </a:lnTo>
                  <a:lnTo>
                    <a:pt x="487603" y="4572"/>
                  </a:lnTo>
                  <a:lnTo>
                    <a:pt x="485317" y="4572"/>
                  </a:lnTo>
                  <a:lnTo>
                    <a:pt x="483793" y="2286"/>
                  </a:lnTo>
                  <a:lnTo>
                    <a:pt x="479221" y="2286"/>
                  </a:lnTo>
                  <a:lnTo>
                    <a:pt x="476935" y="0"/>
                  </a:lnTo>
                  <a:lnTo>
                    <a:pt x="473125" y="0"/>
                  </a:lnTo>
                  <a:lnTo>
                    <a:pt x="473125" y="2286"/>
                  </a:lnTo>
                  <a:lnTo>
                    <a:pt x="466267" y="2286"/>
                  </a:lnTo>
                  <a:lnTo>
                    <a:pt x="466267" y="4572"/>
                  </a:lnTo>
                  <a:lnTo>
                    <a:pt x="462457" y="4572"/>
                  </a:lnTo>
                  <a:lnTo>
                    <a:pt x="462457" y="8382"/>
                  </a:lnTo>
                  <a:lnTo>
                    <a:pt x="460171" y="8382"/>
                  </a:lnTo>
                  <a:lnTo>
                    <a:pt x="460171" y="15240"/>
                  </a:lnTo>
                  <a:lnTo>
                    <a:pt x="457885" y="15240"/>
                  </a:lnTo>
                  <a:lnTo>
                    <a:pt x="464743" y="17526"/>
                  </a:lnTo>
                  <a:lnTo>
                    <a:pt x="464743" y="15240"/>
                  </a:lnTo>
                  <a:lnTo>
                    <a:pt x="466267" y="12954"/>
                  </a:lnTo>
                  <a:lnTo>
                    <a:pt x="466267" y="8382"/>
                  </a:lnTo>
                  <a:lnTo>
                    <a:pt x="468553" y="8382"/>
                  </a:lnTo>
                  <a:lnTo>
                    <a:pt x="470839" y="6858"/>
                  </a:lnTo>
                  <a:lnTo>
                    <a:pt x="481507" y="6858"/>
                  </a:lnTo>
                  <a:lnTo>
                    <a:pt x="481507" y="8382"/>
                  </a:lnTo>
                  <a:lnTo>
                    <a:pt x="483793" y="8382"/>
                  </a:lnTo>
                  <a:lnTo>
                    <a:pt x="483793" y="12954"/>
                  </a:lnTo>
                  <a:lnTo>
                    <a:pt x="485317" y="12954"/>
                  </a:lnTo>
                  <a:lnTo>
                    <a:pt x="485317" y="17526"/>
                  </a:lnTo>
                  <a:lnTo>
                    <a:pt x="483793" y="17526"/>
                  </a:lnTo>
                  <a:lnTo>
                    <a:pt x="483793" y="21336"/>
                  </a:lnTo>
                  <a:lnTo>
                    <a:pt x="481507" y="21336"/>
                  </a:lnTo>
                  <a:lnTo>
                    <a:pt x="481507" y="23622"/>
                  </a:lnTo>
                  <a:lnTo>
                    <a:pt x="479221" y="23622"/>
                  </a:lnTo>
                  <a:lnTo>
                    <a:pt x="479221" y="25908"/>
                  </a:lnTo>
                  <a:lnTo>
                    <a:pt x="476935" y="27432"/>
                  </a:lnTo>
                  <a:lnTo>
                    <a:pt x="474649" y="29718"/>
                  </a:lnTo>
                  <a:lnTo>
                    <a:pt x="473125" y="29718"/>
                  </a:lnTo>
                  <a:lnTo>
                    <a:pt x="473125" y="32004"/>
                  </a:lnTo>
                  <a:lnTo>
                    <a:pt x="470839" y="32004"/>
                  </a:lnTo>
                  <a:lnTo>
                    <a:pt x="470839" y="34290"/>
                  </a:lnTo>
                  <a:lnTo>
                    <a:pt x="468553" y="34290"/>
                  </a:lnTo>
                  <a:lnTo>
                    <a:pt x="468553" y="35801"/>
                  </a:lnTo>
                  <a:lnTo>
                    <a:pt x="466267" y="35801"/>
                  </a:lnTo>
                  <a:lnTo>
                    <a:pt x="466267" y="38087"/>
                  </a:lnTo>
                  <a:lnTo>
                    <a:pt x="464743" y="38087"/>
                  </a:lnTo>
                  <a:lnTo>
                    <a:pt x="464743" y="40373"/>
                  </a:lnTo>
                  <a:lnTo>
                    <a:pt x="462457" y="40373"/>
                  </a:lnTo>
                  <a:lnTo>
                    <a:pt x="462457" y="42659"/>
                  </a:lnTo>
                  <a:lnTo>
                    <a:pt x="460171" y="42659"/>
                  </a:lnTo>
                  <a:lnTo>
                    <a:pt x="460171" y="46469"/>
                  </a:lnTo>
                  <a:lnTo>
                    <a:pt x="457885" y="46469"/>
                  </a:lnTo>
                  <a:lnTo>
                    <a:pt x="457885" y="51041"/>
                  </a:lnTo>
                  <a:lnTo>
                    <a:pt x="492175" y="51041"/>
                  </a:lnTo>
                  <a:lnTo>
                    <a:pt x="492175" y="46469"/>
                  </a:lnTo>
                  <a:lnTo>
                    <a:pt x="466267" y="46469"/>
                  </a:lnTo>
                  <a:lnTo>
                    <a:pt x="466267" y="44183"/>
                  </a:lnTo>
                  <a:lnTo>
                    <a:pt x="468553" y="44183"/>
                  </a:lnTo>
                  <a:lnTo>
                    <a:pt x="468553" y="42659"/>
                  </a:lnTo>
                  <a:lnTo>
                    <a:pt x="470839" y="42659"/>
                  </a:lnTo>
                  <a:lnTo>
                    <a:pt x="470839" y="40373"/>
                  </a:lnTo>
                  <a:lnTo>
                    <a:pt x="473125" y="40373"/>
                  </a:lnTo>
                  <a:lnTo>
                    <a:pt x="473125" y="38087"/>
                  </a:lnTo>
                  <a:lnTo>
                    <a:pt x="474649" y="38087"/>
                  </a:lnTo>
                  <a:lnTo>
                    <a:pt x="474649" y="35801"/>
                  </a:lnTo>
                  <a:lnTo>
                    <a:pt x="476935" y="35801"/>
                  </a:lnTo>
                  <a:lnTo>
                    <a:pt x="476935" y="34290"/>
                  </a:lnTo>
                  <a:lnTo>
                    <a:pt x="479221" y="34290"/>
                  </a:lnTo>
                  <a:lnTo>
                    <a:pt x="479221" y="32004"/>
                  </a:lnTo>
                  <a:lnTo>
                    <a:pt x="481507" y="32004"/>
                  </a:lnTo>
                  <a:lnTo>
                    <a:pt x="481507" y="29718"/>
                  </a:lnTo>
                  <a:lnTo>
                    <a:pt x="483793" y="29718"/>
                  </a:lnTo>
                  <a:lnTo>
                    <a:pt x="483793" y="27432"/>
                  </a:lnTo>
                  <a:lnTo>
                    <a:pt x="485317" y="27432"/>
                  </a:lnTo>
                  <a:lnTo>
                    <a:pt x="485317" y="25908"/>
                  </a:lnTo>
                  <a:lnTo>
                    <a:pt x="487603" y="25908"/>
                  </a:lnTo>
                  <a:lnTo>
                    <a:pt x="487603" y="23622"/>
                  </a:lnTo>
                  <a:lnTo>
                    <a:pt x="489889" y="23622"/>
                  </a:lnTo>
                  <a:lnTo>
                    <a:pt x="489889" y="17526"/>
                  </a:lnTo>
                  <a:lnTo>
                    <a:pt x="492175" y="17526"/>
                  </a:lnTo>
                  <a:lnTo>
                    <a:pt x="492175" y="12954"/>
                  </a:lnTo>
                  <a:close/>
                </a:path>
                <a:path w="1335404" h="760729">
                  <a:moveTo>
                    <a:pt x="529501" y="23622"/>
                  </a:moveTo>
                  <a:lnTo>
                    <a:pt x="527215" y="23622"/>
                  </a:lnTo>
                  <a:lnTo>
                    <a:pt x="527215" y="19050"/>
                  </a:lnTo>
                  <a:lnTo>
                    <a:pt x="525691" y="17526"/>
                  </a:lnTo>
                  <a:lnTo>
                    <a:pt x="523405" y="17526"/>
                  </a:lnTo>
                  <a:lnTo>
                    <a:pt x="523405" y="15240"/>
                  </a:lnTo>
                  <a:lnTo>
                    <a:pt x="506641" y="15240"/>
                  </a:lnTo>
                  <a:lnTo>
                    <a:pt x="504367" y="17526"/>
                  </a:lnTo>
                  <a:lnTo>
                    <a:pt x="502081" y="17526"/>
                  </a:lnTo>
                  <a:lnTo>
                    <a:pt x="502081" y="19050"/>
                  </a:lnTo>
                  <a:lnTo>
                    <a:pt x="500557" y="19050"/>
                  </a:lnTo>
                  <a:lnTo>
                    <a:pt x="500557" y="23622"/>
                  </a:lnTo>
                  <a:lnTo>
                    <a:pt x="498271" y="23622"/>
                  </a:lnTo>
                  <a:lnTo>
                    <a:pt x="498271" y="25908"/>
                  </a:lnTo>
                  <a:lnTo>
                    <a:pt x="504367" y="25908"/>
                  </a:lnTo>
                  <a:lnTo>
                    <a:pt x="504367" y="23622"/>
                  </a:lnTo>
                  <a:lnTo>
                    <a:pt x="506641" y="23622"/>
                  </a:lnTo>
                  <a:lnTo>
                    <a:pt x="506641" y="21336"/>
                  </a:lnTo>
                  <a:lnTo>
                    <a:pt x="508927" y="21336"/>
                  </a:lnTo>
                  <a:lnTo>
                    <a:pt x="508927" y="19050"/>
                  </a:lnTo>
                  <a:lnTo>
                    <a:pt x="518833" y="19050"/>
                  </a:lnTo>
                  <a:lnTo>
                    <a:pt x="518833" y="21336"/>
                  </a:lnTo>
                  <a:lnTo>
                    <a:pt x="521119" y="21336"/>
                  </a:lnTo>
                  <a:lnTo>
                    <a:pt x="521119" y="23622"/>
                  </a:lnTo>
                  <a:lnTo>
                    <a:pt x="523405" y="23622"/>
                  </a:lnTo>
                  <a:lnTo>
                    <a:pt x="523405" y="27432"/>
                  </a:lnTo>
                  <a:lnTo>
                    <a:pt x="523405" y="34290"/>
                  </a:lnTo>
                  <a:lnTo>
                    <a:pt x="523405" y="38087"/>
                  </a:lnTo>
                  <a:lnTo>
                    <a:pt x="521119" y="40373"/>
                  </a:lnTo>
                  <a:lnTo>
                    <a:pt x="521119" y="44183"/>
                  </a:lnTo>
                  <a:lnTo>
                    <a:pt x="518833" y="44183"/>
                  </a:lnTo>
                  <a:lnTo>
                    <a:pt x="518833" y="46469"/>
                  </a:lnTo>
                  <a:lnTo>
                    <a:pt x="504367" y="46469"/>
                  </a:lnTo>
                  <a:lnTo>
                    <a:pt x="504367" y="38087"/>
                  </a:lnTo>
                  <a:lnTo>
                    <a:pt x="506641" y="38087"/>
                  </a:lnTo>
                  <a:lnTo>
                    <a:pt x="506641" y="35801"/>
                  </a:lnTo>
                  <a:lnTo>
                    <a:pt x="517309" y="35801"/>
                  </a:lnTo>
                  <a:lnTo>
                    <a:pt x="517309" y="34290"/>
                  </a:lnTo>
                  <a:lnTo>
                    <a:pt x="523405" y="34290"/>
                  </a:lnTo>
                  <a:lnTo>
                    <a:pt x="523405" y="27432"/>
                  </a:lnTo>
                  <a:lnTo>
                    <a:pt x="521119" y="27432"/>
                  </a:lnTo>
                  <a:lnTo>
                    <a:pt x="521119" y="29718"/>
                  </a:lnTo>
                  <a:lnTo>
                    <a:pt x="510451" y="29718"/>
                  </a:lnTo>
                  <a:lnTo>
                    <a:pt x="510451" y="32004"/>
                  </a:lnTo>
                  <a:lnTo>
                    <a:pt x="502081" y="32004"/>
                  </a:lnTo>
                  <a:lnTo>
                    <a:pt x="502081" y="34290"/>
                  </a:lnTo>
                  <a:lnTo>
                    <a:pt x="500557" y="34290"/>
                  </a:lnTo>
                  <a:lnTo>
                    <a:pt x="500557" y="35801"/>
                  </a:lnTo>
                  <a:lnTo>
                    <a:pt x="498271" y="35801"/>
                  </a:lnTo>
                  <a:lnTo>
                    <a:pt x="498271" y="48755"/>
                  </a:lnTo>
                  <a:lnTo>
                    <a:pt x="500557" y="48755"/>
                  </a:lnTo>
                  <a:lnTo>
                    <a:pt x="500557" y="51041"/>
                  </a:lnTo>
                  <a:lnTo>
                    <a:pt x="504367" y="51041"/>
                  </a:lnTo>
                  <a:lnTo>
                    <a:pt x="504367" y="53340"/>
                  </a:lnTo>
                  <a:lnTo>
                    <a:pt x="515023" y="53340"/>
                  </a:lnTo>
                  <a:lnTo>
                    <a:pt x="515023" y="51041"/>
                  </a:lnTo>
                  <a:lnTo>
                    <a:pt x="518833" y="51041"/>
                  </a:lnTo>
                  <a:lnTo>
                    <a:pt x="518833" y="48755"/>
                  </a:lnTo>
                  <a:lnTo>
                    <a:pt x="523405" y="48755"/>
                  </a:lnTo>
                  <a:lnTo>
                    <a:pt x="523405" y="51041"/>
                  </a:lnTo>
                  <a:lnTo>
                    <a:pt x="529501" y="51041"/>
                  </a:lnTo>
                  <a:lnTo>
                    <a:pt x="529501" y="23622"/>
                  </a:lnTo>
                  <a:close/>
                </a:path>
                <a:path w="1335404" h="760729">
                  <a:moveTo>
                    <a:pt x="628548" y="581304"/>
                  </a:moveTo>
                  <a:lnTo>
                    <a:pt x="626275" y="581304"/>
                  </a:lnTo>
                  <a:lnTo>
                    <a:pt x="626275" y="580948"/>
                  </a:lnTo>
                  <a:lnTo>
                    <a:pt x="620166" y="580948"/>
                  </a:lnTo>
                  <a:lnTo>
                    <a:pt x="620166" y="592378"/>
                  </a:lnTo>
                  <a:lnTo>
                    <a:pt x="620166" y="749858"/>
                  </a:lnTo>
                  <a:lnTo>
                    <a:pt x="10668" y="749858"/>
                  </a:lnTo>
                  <a:lnTo>
                    <a:pt x="10668" y="592378"/>
                  </a:lnTo>
                  <a:lnTo>
                    <a:pt x="620166" y="592378"/>
                  </a:lnTo>
                  <a:lnTo>
                    <a:pt x="620166" y="580948"/>
                  </a:lnTo>
                  <a:lnTo>
                    <a:pt x="6096" y="580948"/>
                  </a:lnTo>
                  <a:lnTo>
                    <a:pt x="6096" y="581304"/>
                  </a:lnTo>
                  <a:lnTo>
                    <a:pt x="0" y="581304"/>
                  </a:lnTo>
                  <a:lnTo>
                    <a:pt x="0" y="588162"/>
                  </a:lnTo>
                  <a:lnTo>
                    <a:pt x="0" y="756539"/>
                  </a:lnTo>
                  <a:lnTo>
                    <a:pt x="2514" y="756539"/>
                  </a:lnTo>
                  <a:lnTo>
                    <a:pt x="2514" y="758113"/>
                  </a:lnTo>
                  <a:lnTo>
                    <a:pt x="0" y="756539"/>
                  </a:lnTo>
                  <a:lnTo>
                    <a:pt x="0" y="760349"/>
                  </a:lnTo>
                  <a:lnTo>
                    <a:pt x="6096" y="760349"/>
                  </a:lnTo>
                  <a:lnTo>
                    <a:pt x="5562" y="760018"/>
                  </a:lnTo>
                  <a:lnTo>
                    <a:pt x="623976" y="760018"/>
                  </a:lnTo>
                  <a:lnTo>
                    <a:pt x="623976" y="760349"/>
                  </a:lnTo>
                  <a:lnTo>
                    <a:pt x="628548" y="760349"/>
                  </a:lnTo>
                  <a:lnTo>
                    <a:pt x="628548" y="756539"/>
                  </a:lnTo>
                  <a:lnTo>
                    <a:pt x="628548" y="749858"/>
                  </a:lnTo>
                  <a:lnTo>
                    <a:pt x="628548" y="749681"/>
                  </a:lnTo>
                  <a:lnTo>
                    <a:pt x="628548" y="588568"/>
                  </a:lnTo>
                  <a:lnTo>
                    <a:pt x="626275" y="588568"/>
                  </a:lnTo>
                  <a:lnTo>
                    <a:pt x="626275" y="584758"/>
                  </a:lnTo>
                  <a:lnTo>
                    <a:pt x="628548" y="588162"/>
                  </a:lnTo>
                  <a:lnTo>
                    <a:pt x="628548" y="581304"/>
                  </a:lnTo>
                  <a:close/>
                </a:path>
                <a:path w="1335404" h="760729">
                  <a:moveTo>
                    <a:pt x="781685" y="276148"/>
                  </a:moveTo>
                  <a:lnTo>
                    <a:pt x="632358" y="276148"/>
                  </a:lnTo>
                  <a:lnTo>
                    <a:pt x="632358" y="279958"/>
                  </a:lnTo>
                  <a:lnTo>
                    <a:pt x="632358" y="286308"/>
                  </a:lnTo>
                  <a:lnTo>
                    <a:pt x="781685" y="286308"/>
                  </a:lnTo>
                  <a:lnTo>
                    <a:pt x="781685" y="279958"/>
                  </a:lnTo>
                  <a:lnTo>
                    <a:pt x="781685" y="276148"/>
                  </a:lnTo>
                  <a:close/>
                </a:path>
                <a:path w="1335404" h="760729">
                  <a:moveTo>
                    <a:pt x="1238046" y="343598"/>
                  </a:moveTo>
                  <a:lnTo>
                    <a:pt x="1231900" y="329133"/>
                  </a:lnTo>
                  <a:lnTo>
                    <a:pt x="1228991" y="322275"/>
                  </a:lnTo>
                  <a:lnTo>
                    <a:pt x="1223568" y="309499"/>
                  </a:lnTo>
                  <a:lnTo>
                    <a:pt x="1223568" y="322275"/>
                  </a:lnTo>
                  <a:lnTo>
                    <a:pt x="1206042" y="322275"/>
                  </a:lnTo>
                  <a:lnTo>
                    <a:pt x="1210614" y="307797"/>
                  </a:lnTo>
                  <a:lnTo>
                    <a:pt x="1210614" y="305511"/>
                  </a:lnTo>
                  <a:lnTo>
                    <a:pt x="1212900" y="305511"/>
                  </a:lnTo>
                  <a:lnTo>
                    <a:pt x="1212900" y="299415"/>
                  </a:lnTo>
                  <a:lnTo>
                    <a:pt x="1214424" y="299415"/>
                  </a:lnTo>
                  <a:lnTo>
                    <a:pt x="1214424" y="305511"/>
                  </a:lnTo>
                  <a:lnTo>
                    <a:pt x="1216710" y="305511"/>
                  </a:lnTo>
                  <a:lnTo>
                    <a:pt x="1216710" y="307797"/>
                  </a:lnTo>
                  <a:lnTo>
                    <a:pt x="1223568" y="322275"/>
                  </a:lnTo>
                  <a:lnTo>
                    <a:pt x="1223568" y="309499"/>
                  </a:lnTo>
                  <a:lnTo>
                    <a:pt x="1218323" y="297129"/>
                  </a:lnTo>
                  <a:lnTo>
                    <a:pt x="1216710" y="293319"/>
                  </a:lnTo>
                  <a:lnTo>
                    <a:pt x="1210614" y="293319"/>
                  </a:lnTo>
                  <a:lnTo>
                    <a:pt x="1191564" y="343598"/>
                  </a:lnTo>
                  <a:lnTo>
                    <a:pt x="1197660" y="343598"/>
                  </a:lnTo>
                  <a:lnTo>
                    <a:pt x="1204518" y="329133"/>
                  </a:lnTo>
                  <a:lnTo>
                    <a:pt x="1225092" y="329133"/>
                  </a:lnTo>
                  <a:lnTo>
                    <a:pt x="1229664" y="343598"/>
                  </a:lnTo>
                  <a:lnTo>
                    <a:pt x="1238046" y="343598"/>
                  </a:lnTo>
                  <a:close/>
                </a:path>
                <a:path w="1335404" h="760729">
                  <a:moveTo>
                    <a:pt x="1282230" y="293319"/>
                  </a:moveTo>
                  <a:lnTo>
                    <a:pt x="1275372" y="293319"/>
                  </a:lnTo>
                  <a:lnTo>
                    <a:pt x="1275372" y="332943"/>
                  </a:lnTo>
                  <a:lnTo>
                    <a:pt x="1250238" y="293319"/>
                  </a:lnTo>
                  <a:lnTo>
                    <a:pt x="1241856" y="293319"/>
                  </a:lnTo>
                  <a:lnTo>
                    <a:pt x="1241856" y="343598"/>
                  </a:lnTo>
                  <a:lnTo>
                    <a:pt x="1248714" y="343598"/>
                  </a:lnTo>
                  <a:lnTo>
                    <a:pt x="1248714" y="303225"/>
                  </a:lnTo>
                  <a:lnTo>
                    <a:pt x="1275372" y="343598"/>
                  </a:lnTo>
                  <a:lnTo>
                    <a:pt x="1282230" y="343598"/>
                  </a:lnTo>
                  <a:lnTo>
                    <a:pt x="1282230" y="293319"/>
                  </a:lnTo>
                  <a:close/>
                </a:path>
                <a:path w="1335404" h="760729">
                  <a:moveTo>
                    <a:pt x="1334808" y="307797"/>
                  </a:moveTo>
                  <a:lnTo>
                    <a:pt x="1332522" y="305511"/>
                  </a:lnTo>
                  <a:lnTo>
                    <a:pt x="1332522" y="301701"/>
                  </a:lnTo>
                  <a:lnTo>
                    <a:pt x="1330236" y="301701"/>
                  </a:lnTo>
                  <a:lnTo>
                    <a:pt x="1330236" y="299415"/>
                  </a:lnTo>
                  <a:lnTo>
                    <a:pt x="1327950" y="299415"/>
                  </a:lnTo>
                  <a:lnTo>
                    <a:pt x="1327950" y="310083"/>
                  </a:lnTo>
                  <a:lnTo>
                    <a:pt x="1327950" y="326847"/>
                  </a:lnTo>
                  <a:lnTo>
                    <a:pt x="1326426" y="326847"/>
                  </a:lnTo>
                  <a:lnTo>
                    <a:pt x="1326426" y="330657"/>
                  </a:lnTo>
                  <a:lnTo>
                    <a:pt x="1324140" y="330657"/>
                  </a:lnTo>
                  <a:lnTo>
                    <a:pt x="1324140" y="332943"/>
                  </a:lnTo>
                  <a:lnTo>
                    <a:pt x="1321854" y="332943"/>
                  </a:lnTo>
                  <a:lnTo>
                    <a:pt x="1321854" y="335229"/>
                  </a:lnTo>
                  <a:lnTo>
                    <a:pt x="1319568" y="335229"/>
                  </a:lnTo>
                  <a:lnTo>
                    <a:pt x="1319568" y="337515"/>
                  </a:lnTo>
                  <a:lnTo>
                    <a:pt x="1301280" y="337515"/>
                  </a:lnTo>
                  <a:lnTo>
                    <a:pt x="1301280" y="299415"/>
                  </a:lnTo>
                  <a:lnTo>
                    <a:pt x="1319568" y="299415"/>
                  </a:lnTo>
                  <a:lnTo>
                    <a:pt x="1319568" y="301701"/>
                  </a:lnTo>
                  <a:lnTo>
                    <a:pt x="1324140" y="301701"/>
                  </a:lnTo>
                  <a:lnTo>
                    <a:pt x="1324140" y="303225"/>
                  </a:lnTo>
                  <a:lnTo>
                    <a:pt x="1326426" y="303225"/>
                  </a:lnTo>
                  <a:lnTo>
                    <a:pt x="1326426" y="307797"/>
                  </a:lnTo>
                  <a:lnTo>
                    <a:pt x="1327950" y="310083"/>
                  </a:lnTo>
                  <a:lnTo>
                    <a:pt x="1327950" y="299415"/>
                  </a:lnTo>
                  <a:lnTo>
                    <a:pt x="1327950" y="297129"/>
                  </a:lnTo>
                  <a:lnTo>
                    <a:pt x="1326426" y="297129"/>
                  </a:lnTo>
                  <a:lnTo>
                    <a:pt x="1326426" y="294843"/>
                  </a:lnTo>
                  <a:lnTo>
                    <a:pt x="1321854" y="294843"/>
                  </a:lnTo>
                  <a:lnTo>
                    <a:pt x="1321854" y="293319"/>
                  </a:lnTo>
                  <a:lnTo>
                    <a:pt x="1294422" y="293319"/>
                  </a:lnTo>
                  <a:lnTo>
                    <a:pt x="1294422" y="343598"/>
                  </a:lnTo>
                  <a:lnTo>
                    <a:pt x="1318044" y="343598"/>
                  </a:lnTo>
                  <a:lnTo>
                    <a:pt x="1318044" y="341312"/>
                  </a:lnTo>
                  <a:lnTo>
                    <a:pt x="1324140" y="341312"/>
                  </a:lnTo>
                  <a:lnTo>
                    <a:pt x="1324140" y="339026"/>
                  </a:lnTo>
                  <a:lnTo>
                    <a:pt x="1327950" y="339026"/>
                  </a:lnTo>
                  <a:lnTo>
                    <a:pt x="1327950" y="337515"/>
                  </a:lnTo>
                  <a:lnTo>
                    <a:pt x="1330236" y="337515"/>
                  </a:lnTo>
                  <a:lnTo>
                    <a:pt x="1330236" y="332943"/>
                  </a:lnTo>
                  <a:lnTo>
                    <a:pt x="1332522" y="332943"/>
                  </a:lnTo>
                  <a:lnTo>
                    <a:pt x="1332522" y="329133"/>
                  </a:lnTo>
                  <a:lnTo>
                    <a:pt x="1334808" y="329133"/>
                  </a:lnTo>
                  <a:lnTo>
                    <a:pt x="1334808" y="307797"/>
                  </a:lnTo>
                  <a:close/>
                </a:path>
              </a:pathLst>
            </a:custGeom>
            <a:solidFill>
              <a:srgbClr val="000000"/>
            </a:solidFill>
          </p:spPr>
          <p:txBody>
            <a:bodyPr wrap="square" lIns="0" tIns="0" rIns="0" bIns="0" rtlCol="0"/>
            <a:lstStyle/>
            <a:p>
              <a:endParaRPr/>
            </a:p>
          </p:txBody>
        </p:sp>
        <p:pic>
          <p:nvPicPr>
            <p:cNvPr id="32" name="object 32"/>
            <p:cNvPicPr/>
            <p:nvPr/>
          </p:nvPicPr>
          <p:blipFill>
            <a:blip r:embed="rId13" cstate="print"/>
            <a:stretch>
              <a:fillRect/>
            </a:stretch>
          </p:blipFill>
          <p:spPr>
            <a:xfrm>
              <a:off x="5319915" y="3962400"/>
              <a:ext cx="329895" cy="125044"/>
            </a:xfrm>
            <a:prstGeom prst="rect">
              <a:avLst/>
            </a:prstGeom>
          </p:spPr>
        </p:pic>
        <p:sp>
          <p:nvSpPr>
            <p:cNvPr id="33" name="object 33"/>
            <p:cNvSpPr/>
            <p:nvPr/>
          </p:nvSpPr>
          <p:spPr>
            <a:xfrm>
              <a:off x="5358003" y="4063999"/>
              <a:ext cx="8890" cy="385445"/>
            </a:xfrm>
            <a:custGeom>
              <a:avLst/>
              <a:gdLst/>
              <a:ahLst/>
              <a:cxnLst/>
              <a:rect l="l" t="t" r="r" b="b"/>
              <a:pathLst>
                <a:path w="8889" h="385445">
                  <a:moveTo>
                    <a:pt x="8382" y="0"/>
                  </a:moveTo>
                  <a:lnTo>
                    <a:pt x="0" y="0"/>
                  </a:lnTo>
                  <a:lnTo>
                    <a:pt x="0" y="377190"/>
                  </a:lnTo>
                  <a:lnTo>
                    <a:pt x="0" y="381000"/>
                  </a:lnTo>
                  <a:lnTo>
                    <a:pt x="2006" y="381000"/>
                  </a:lnTo>
                  <a:lnTo>
                    <a:pt x="2006" y="377190"/>
                  </a:lnTo>
                  <a:lnTo>
                    <a:pt x="4572" y="377190"/>
                  </a:lnTo>
                  <a:lnTo>
                    <a:pt x="4572" y="385343"/>
                  </a:lnTo>
                  <a:lnTo>
                    <a:pt x="8382" y="385343"/>
                  </a:lnTo>
                  <a:lnTo>
                    <a:pt x="8382" y="380771"/>
                  </a:lnTo>
                  <a:lnTo>
                    <a:pt x="8382" y="377190"/>
                  </a:lnTo>
                  <a:lnTo>
                    <a:pt x="8382" y="376961"/>
                  </a:lnTo>
                  <a:lnTo>
                    <a:pt x="8382" y="0"/>
                  </a:lnTo>
                  <a:close/>
                </a:path>
              </a:pathLst>
            </a:custGeom>
            <a:solidFill>
              <a:srgbClr val="000000"/>
            </a:solidFill>
          </p:spPr>
          <p:txBody>
            <a:bodyPr wrap="square" lIns="0" tIns="0" rIns="0" bIns="0" rtlCol="0"/>
            <a:lstStyle/>
            <a:p>
              <a:endParaRPr/>
            </a:p>
          </p:txBody>
        </p:sp>
        <p:pic>
          <p:nvPicPr>
            <p:cNvPr id="34" name="object 34"/>
            <p:cNvPicPr/>
            <p:nvPr/>
          </p:nvPicPr>
          <p:blipFill>
            <a:blip r:embed="rId14" cstate="print"/>
            <a:stretch>
              <a:fillRect/>
            </a:stretch>
          </p:blipFill>
          <p:spPr>
            <a:xfrm>
              <a:off x="5022024" y="4377728"/>
              <a:ext cx="340550" cy="143230"/>
            </a:xfrm>
            <a:prstGeom prst="rect">
              <a:avLst/>
            </a:prstGeom>
          </p:spPr>
        </p:pic>
        <p:sp>
          <p:nvSpPr>
            <p:cNvPr id="35" name="object 35"/>
            <p:cNvSpPr/>
            <p:nvPr/>
          </p:nvSpPr>
          <p:spPr>
            <a:xfrm>
              <a:off x="4725657" y="3533584"/>
              <a:ext cx="2566035" cy="1147445"/>
            </a:xfrm>
            <a:custGeom>
              <a:avLst/>
              <a:gdLst/>
              <a:ahLst/>
              <a:cxnLst/>
              <a:rect l="l" t="t" r="r" b="b"/>
              <a:pathLst>
                <a:path w="2566034" h="1147445">
                  <a:moveTo>
                    <a:pt x="75425" y="477672"/>
                  </a:moveTo>
                  <a:lnTo>
                    <a:pt x="67043" y="463207"/>
                  </a:lnTo>
                  <a:lnTo>
                    <a:pt x="67043" y="460921"/>
                  </a:lnTo>
                  <a:lnTo>
                    <a:pt x="64757" y="460921"/>
                  </a:lnTo>
                  <a:lnTo>
                    <a:pt x="64757" y="458635"/>
                  </a:lnTo>
                  <a:lnTo>
                    <a:pt x="62471" y="458635"/>
                  </a:lnTo>
                  <a:lnTo>
                    <a:pt x="62471" y="456349"/>
                  </a:lnTo>
                  <a:lnTo>
                    <a:pt x="60947" y="456349"/>
                  </a:lnTo>
                  <a:lnTo>
                    <a:pt x="60947" y="454825"/>
                  </a:lnTo>
                  <a:lnTo>
                    <a:pt x="58661" y="454825"/>
                  </a:lnTo>
                  <a:lnTo>
                    <a:pt x="58661" y="452539"/>
                  </a:lnTo>
                  <a:lnTo>
                    <a:pt x="64757" y="452539"/>
                  </a:lnTo>
                  <a:lnTo>
                    <a:pt x="64757" y="450253"/>
                  </a:lnTo>
                  <a:lnTo>
                    <a:pt x="67043" y="450253"/>
                  </a:lnTo>
                  <a:lnTo>
                    <a:pt x="67043" y="447967"/>
                  </a:lnTo>
                  <a:lnTo>
                    <a:pt x="69329" y="447967"/>
                  </a:lnTo>
                  <a:lnTo>
                    <a:pt x="69329" y="446443"/>
                  </a:lnTo>
                  <a:lnTo>
                    <a:pt x="70853" y="446443"/>
                  </a:lnTo>
                  <a:lnTo>
                    <a:pt x="70853" y="433489"/>
                  </a:lnTo>
                  <a:lnTo>
                    <a:pt x="69329" y="433489"/>
                  </a:lnTo>
                  <a:lnTo>
                    <a:pt x="69329" y="431203"/>
                  </a:lnTo>
                  <a:lnTo>
                    <a:pt x="67043" y="431203"/>
                  </a:lnTo>
                  <a:lnTo>
                    <a:pt x="67043" y="428917"/>
                  </a:lnTo>
                  <a:lnTo>
                    <a:pt x="64757" y="428917"/>
                  </a:lnTo>
                  <a:lnTo>
                    <a:pt x="64757" y="438061"/>
                  </a:lnTo>
                  <a:lnTo>
                    <a:pt x="64757" y="444157"/>
                  </a:lnTo>
                  <a:lnTo>
                    <a:pt x="62471" y="444157"/>
                  </a:lnTo>
                  <a:lnTo>
                    <a:pt x="62471" y="446443"/>
                  </a:lnTo>
                  <a:lnTo>
                    <a:pt x="60947" y="446443"/>
                  </a:lnTo>
                  <a:lnTo>
                    <a:pt x="60947" y="447967"/>
                  </a:lnTo>
                  <a:lnTo>
                    <a:pt x="37325" y="447967"/>
                  </a:lnTo>
                  <a:lnTo>
                    <a:pt x="37325" y="431203"/>
                  </a:lnTo>
                  <a:lnTo>
                    <a:pt x="58661" y="431203"/>
                  </a:lnTo>
                  <a:lnTo>
                    <a:pt x="58661" y="433489"/>
                  </a:lnTo>
                  <a:lnTo>
                    <a:pt x="62471" y="433489"/>
                  </a:lnTo>
                  <a:lnTo>
                    <a:pt x="62471" y="435775"/>
                  </a:lnTo>
                  <a:lnTo>
                    <a:pt x="64757" y="438061"/>
                  </a:lnTo>
                  <a:lnTo>
                    <a:pt x="64757" y="428917"/>
                  </a:lnTo>
                  <a:lnTo>
                    <a:pt x="64757" y="427393"/>
                  </a:lnTo>
                  <a:lnTo>
                    <a:pt x="31229" y="427393"/>
                  </a:lnTo>
                  <a:lnTo>
                    <a:pt x="31229" y="477672"/>
                  </a:lnTo>
                  <a:lnTo>
                    <a:pt x="37325" y="477672"/>
                  </a:lnTo>
                  <a:lnTo>
                    <a:pt x="37325" y="454825"/>
                  </a:lnTo>
                  <a:lnTo>
                    <a:pt x="52565" y="454825"/>
                  </a:lnTo>
                  <a:lnTo>
                    <a:pt x="52565" y="456349"/>
                  </a:lnTo>
                  <a:lnTo>
                    <a:pt x="54089" y="456349"/>
                  </a:lnTo>
                  <a:lnTo>
                    <a:pt x="54089" y="458635"/>
                  </a:lnTo>
                  <a:lnTo>
                    <a:pt x="56375" y="458635"/>
                  </a:lnTo>
                  <a:lnTo>
                    <a:pt x="56375" y="460921"/>
                  </a:lnTo>
                  <a:lnTo>
                    <a:pt x="58661" y="460921"/>
                  </a:lnTo>
                  <a:lnTo>
                    <a:pt x="58661" y="464731"/>
                  </a:lnTo>
                  <a:lnTo>
                    <a:pt x="60947" y="464731"/>
                  </a:lnTo>
                  <a:lnTo>
                    <a:pt x="60947" y="467004"/>
                  </a:lnTo>
                  <a:lnTo>
                    <a:pt x="67043" y="477672"/>
                  </a:lnTo>
                  <a:lnTo>
                    <a:pt x="75425" y="477672"/>
                  </a:lnTo>
                  <a:close/>
                </a:path>
                <a:path w="2566034" h="1147445">
                  <a:moveTo>
                    <a:pt x="119608" y="471576"/>
                  </a:moveTo>
                  <a:lnTo>
                    <a:pt x="88379" y="471576"/>
                  </a:lnTo>
                  <a:lnTo>
                    <a:pt x="88379" y="454825"/>
                  </a:lnTo>
                  <a:lnTo>
                    <a:pt x="117322" y="454825"/>
                  </a:lnTo>
                  <a:lnTo>
                    <a:pt x="117322" y="447967"/>
                  </a:lnTo>
                  <a:lnTo>
                    <a:pt x="88379" y="447967"/>
                  </a:lnTo>
                  <a:lnTo>
                    <a:pt x="88379" y="431203"/>
                  </a:lnTo>
                  <a:lnTo>
                    <a:pt x="117322" y="431203"/>
                  </a:lnTo>
                  <a:lnTo>
                    <a:pt x="117322" y="427393"/>
                  </a:lnTo>
                  <a:lnTo>
                    <a:pt x="81521" y="427393"/>
                  </a:lnTo>
                  <a:lnTo>
                    <a:pt x="81521" y="477672"/>
                  </a:lnTo>
                  <a:lnTo>
                    <a:pt x="119608" y="477672"/>
                  </a:lnTo>
                  <a:lnTo>
                    <a:pt x="119608" y="471576"/>
                  </a:lnTo>
                  <a:close/>
                </a:path>
                <a:path w="2566034" h="1147445">
                  <a:moveTo>
                    <a:pt x="159232" y="471576"/>
                  </a:moveTo>
                  <a:lnTo>
                    <a:pt x="134086" y="471576"/>
                  </a:lnTo>
                  <a:lnTo>
                    <a:pt x="134086" y="427393"/>
                  </a:lnTo>
                  <a:lnTo>
                    <a:pt x="127990" y="427393"/>
                  </a:lnTo>
                  <a:lnTo>
                    <a:pt x="127990" y="477672"/>
                  </a:lnTo>
                  <a:lnTo>
                    <a:pt x="159232" y="477672"/>
                  </a:lnTo>
                  <a:lnTo>
                    <a:pt x="159232" y="471576"/>
                  </a:lnTo>
                  <a:close/>
                </a:path>
                <a:path w="2566034" h="1147445">
                  <a:moveTo>
                    <a:pt x="205701" y="471576"/>
                  </a:moveTo>
                  <a:lnTo>
                    <a:pt x="174459" y="471576"/>
                  </a:lnTo>
                  <a:lnTo>
                    <a:pt x="174459" y="454825"/>
                  </a:lnTo>
                  <a:lnTo>
                    <a:pt x="201129" y="454825"/>
                  </a:lnTo>
                  <a:lnTo>
                    <a:pt x="201129" y="447967"/>
                  </a:lnTo>
                  <a:lnTo>
                    <a:pt x="174459" y="447967"/>
                  </a:lnTo>
                  <a:lnTo>
                    <a:pt x="174459" y="431203"/>
                  </a:lnTo>
                  <a:lnTo>
                    <a:pt x="203415" y="431203"/>
                  </a:lnTo>
                  <a:lnTo>
                    <a:pt x="203415" y="427393"/>
                  </a:lnTo>
                  <a:lnTo>
                    <a:pt x="167614" y="427393"/>
                  </a:lnTo>
                  <a:lnTo>
                    <a:pt x="167614" y="477672"/>
                  </a:lnTo>
                  <a:lnTo>
                    <a:pt x="205701" y="477672"/>
                  </a:lnTo>
                  <a:lnTo>
                    <a:pt x="205701" y="471576"/>
                  </a:lnTo>
                  <a:close/>
                </a:path>
                <a:path w="2566034" h="1147445">
                  <a:moveTo>
                    <a:pt x="236943" y="844143"/>
                  </a:moveTo>
                  <a:lnTo>
                    <a:pt x="228561" y="844143"/>
                  </a:lnTo>
                  <a:lnTo>
                    <a:pt x="228561" y="905065"/>
                  </a:lnTo>
                  <a:lnTo>
                    <a:pt x="136372" y="905065"/>
                  </a:lnTo>
                  <a:lnTo>
                    <a:pt x="136372" y="911415"/>
                  </a:lnTo>
                  <a:lnTo>
                    <a:pt x="136372" y="915225"/>
                  </a:lnTo>
                  <a:lnTo>
                    <a:pt x="228561" y="915225"/>
                  </a:lnTo>
                  <a:lnTo>
                    <a:pt x="228561" y="987374"/>
                  </a:lnTo>
                  <a:lnTo>
                    <a:pt x="233133" y="987374"/>
                  </a:lnTo>
                  <a:lnTo>
                    <a:pt x="236943" y="987374"/>
                  </a:lnTo>
                  <a:lnTo>
                    <a:pt x="236943" y="844143"/>
                  </a:lnTo>
                  <a:close/>
                </a:path>
                <a:path w="2566034" h="1147445">
                  <a:moveTo>
                    <a:pt x="243801" y="1037653"/>
                  </a:moveTo>
                  <a:lnTo>
                    <a:pt x="241515" y="1037653"/>
                  </a:lnTo>
                  <a:lnTo>
                    <a:pt x="241515" y="1033843"/>
                  </a:lnTo>
                  <a:lnTo>
                    <a:pt x="239229" y="1033843"/>
                  </a:lnTo>
                  <a:lnTo>
                    <a:pt x="239229" y="1031557"/>
                  </a:lnTo>
                  <a:lnTo>
                    <a:pt x="236943" y="1031557"/>
                  </a:lnTo>
                  <a:lnTo>
                    <a:pt x="236943" y="1029271"/>
                  </a:lnTo>
                  <a:lnTo>
                    <a:pt x="235419" y="1029271"/>
                  </a:lnTo>
                  <a:lnTo>
                    <a:pt x="235419" y="1026985"/>
                  </a:lnTo>
                  <a:lnTo>
                    <a:pt x="220179" y="1026985"/>
                  </a:lnTo>
                  <a:lnTo>
                    <a:pt x="220179" y="1029271"/>
                  </a:lnTo>
                  <a:lnTo>
                    <a:pt x="218655" y="1029271"/>
                  </a:lnTo>
                  <a:lnTo>
                    <a:pt x="220179" y="1017079"/>
                  </a:lnTo>
                  <a:lnTo>
                    <a:pt x="241515" y="1017079"/>
                  </a:lnTo>
                  <a:lnTo>
                    <a:pt x="241515" y="1010221"/>
                  </a:lnTo>
                  <a:lnTo>
                    <a:pt x="216369" y="1010221"/>
                  </a:lnTo>
                  <a:lnTo>
                    <a:pt x="210273" y="1036129"/>
                  </a:lnTo>
                  <a:lnTo>
                    <a:pt x="218655" y="1036129"/>
                  </a:lnTo>
                  <a:lnTo>
                    <a:pt x="218655" y="1033843"/>
                  </a:lnTo>
                  <a:lnTo>
                    <a:pt x="220179" y="1033843"/>
                  </a:lnTo>
                  <a:lnTo>
                    <a:pt x="222465" y="1031557"/>
                  </a:lnTo>
                  <a:lnTo>
                    <a:pt x="228561" y="1031557"/>
                  </a:lnTo>
                  <a:lnTo>
                    <a:pt x="230847" y="1033843"/>
                  </a:lnTo>
                  <a:lnTo>
                    <a:pt x="233133" y="1033843"/>
                  </a:lnTo>
                  <a:lnTo>
                    <a:pt x="233133" y="1036129"/>
                  </a:lnTo>
                  <a:lnTo>
                    <a:pt x="235419" y="1036129"/>
                  </a:lnTo>
                  <a:lnTo>
                    <a:pt x="235419" y="1039939"/>
                  </a:lnTo>
                  <a:lnTo>
                    <a:pt x="236943" y="1039939"/>
                  </a:lnTo>
                  <a:lnTo>
                    <a:pt x="236943" y="1046035"/>
                  </a:lnTo>
                  <a:lnTo>
                    <a:pt x="235419" y="1046035"/>
                  </a:lnTo>
                  <a:lnTo>
                    <a:pt x="235419" y="1050607"/>
                  </a:lnTo>
                  <a:lnTo>
                    <a:pt x="233133" y="1050607"/>
                  </a:lnTo>
                  <a:lnTo>
                    <a:pt x="233133" y="1052893"/>
                  </a:lnTo>
                  <a:lnTo>
                    <a:pt x="230847" y="1052893"/>
                  </a:lnTo>
                  <a:lnTo>
                    <a:pt x="230847" y="1054417"/>
                  </a:lnTo>
                  <a:lnTo>
                    <a:pt x="220179" y="1054417"/>
                  </a:lnTo>
                  <a:lnTo>
                    <a:pt x="220179" y="1052893"/>
                  </a:lnTo>
                  <a:lnTo>
                    <a:pt x="218655" y="1052893"/>
                  </a:lnTo>
                  <a:lnTo>
                    <a:pt x="218655" y="1050607"/>
                  </a:lnTo>
                  <a:lnTo>
                    <a:pt x="216369" y="1050607"/>
                  </a:lnTo>
                  <a:lnTo>
                    <a:pt x="216369" y="1046035"/>
                  </a:lnTo>
                  <a:lnTo>
                    <a:pt x="210273" y="1046035"/>
                  </a:lnTo>
                  <a:lnTo>
                    <a:pt x="210273" y="1052893"/>
                  </a:lnTo>
                  <a:lnTo>
                    <a:pt x="211797" y="1052893"/>
                  </a:lnTo>
                  <a:lnTo>
                    <a:pt x="211797" y="1054417"/>
                  </a:lnTo>
                  <a:lnTo>
                    <a:pt x="214083" y="1054417"/>
                  </a:lnTo>
                  <a:lnTo>
                    <a:pt x="214083" y="1056703"/>
                  </a:lnTo>
                  <a:lnTo>
                    <a:pt x="216369" y="1056703"/>
                  </a:lnTo>
                  <a:lnTo>
                    <a:pt x="216369" y="1058989"/>
                  </a:lnTo>
                  <a:lnTo>
                    <a:pt x="220179" y="1058989"/>
                  </a:lnTo>
                  <a:lnTo>
                    <a:pt x="220179" y="1061275"/>
                  </a:lnTo>
                  <a:lnTo>
                    <a:pt x="230847" y="1061275"/>
                  </a:lnTo>
                  <a:lnTo>
                    <a:pt x="230847" y="1058989"/>
                  </a:lnTo>
                  <a:lnTo>
                    <a:pt x="235419" y="1058989"/>
                  </a:lnTo>
                  <a:lnTo>
                    <a:pt x="235419" y="1056703"/>
                  </a:lnTo>
                  <a:lnTo>
                    <a:pt x="236943" y="1056703"/>
                  </a:lnTo>
                  <a:lnTo>
                    <a:pt x="236943" y="1054417"/>
                  </a:lnTo>
                  <a:lnTo>
                    <a:pt x="239229" y="1054417"/>
                  </a:lnTo>
                  <a:lnTo>
                    <a:pt x="239229" y="1052893"/>
                  </a:lnTo>
                  <a:lnTo>
                    <a:pt x="241515" y="1052893"/>
                  </a:lnTo>
                  <a:lnTo>
                    <a:pt x="241515" y="1046035"/>
                  </a:lnTo>
                  <a:lnTo>
                    <a:pt x="243801" y="1046035"/>
                  </a:lnTo>
                  <a:lnTo>
                    <a:pt x="243801" y="1037653"/>
                  </a:lnTo>
                  <a:close/>
                </a:path>
                <a:path w="2566034" h="1147445">
                  <a:moveTo>
                    <a:pt x="255981" y="427393"/>
                  </a:moveTo>
                  <a:lnTo>
                    <a:pt x="247599" y="427393"/>
                  </a:lnTo>
                  <a:lnTo>
                    <a:pt x="235419" y="463207"/>
                  </a:lnTo>
                  <a:lnTo>
                    <a:pt x="235419" y="464731"/>
                  </a:lnTo>
                  <a:lnTo>
                    <a:pt x="233133" y="464731"/>
                  </a:lnTo>
                  <a:lnTo>
                    <a:pt x="233133" y="471576"/>
                  </a:lnTo>
                  <a:lnTo>
                    <a:pt x="230847" y="471576"/>
                  </a:lnTo>
                  <a:lnTo>
                    <a:pt x="230847" y="464731"/>
                  </a:lnTo>
                  <a:lnTo>
                    <a:pt x="228561" y="464731"/>
                  </a:lnTo>
                  <a:lnTo>
                    <a:pt x="228561" y="463207"/>
                  </a:lnTo>
                  <a:lnTo>
                    <a:pt x="216369" y="427393"/>
                  </a:lnTo>
                  <a:lnTo>
                    <a:pt x="210273" y="427393"/>
                  </a:lnTo>
                  <a:lnTo>
                    <a:pt x="228561" y="477672"/>
                  </a:lnTo>
                  <a:lnTo>
                    <a:pt x="235419" y="477672"/>
                  </a:lnTo>
                  <a:lnTo>
                    <a:pt x="255981" y="427393"/>
                  </a:lnTo>
                  <a:close/>
                </a:path>
                <a:path w="2566034" h="1147445">
                  <a:moveTo>
                    <a:pt x="281127" y="1023175"/>
                  </a:moveTo>
                  <a:lnTo>
                    <a:pt x="279603" y="1023175"/>
                  </a:lnTo>
                  <a:lnTo>
                    <a:pt x="279603" y="1017079"/>
                  </a:lnTo>
                  <a:lnTo>
                    <a:pt x="277317" y="1017079"/>
                  </a:lnTo>
                  <a:lnTo>
                    <a:pt x="277317" y="1014793"/>
                  </a:lnTo>
                  <a:lnTo>
                    <a:pt x="275031" y="1014793"/>
                  </a:lnTo>
                  <a:lnTo>
                    <a:pt x="275031" y="1023175"/>
                  </a:lnTo>
                  <a:lnTo>
                    <a:pt x="275031" y="1046035"/>
                  </a:lnTo>
                  <a:lnTo>
                    <a:pt x="272745" y="1046035"/>
                  </a:lnTo>
                  <a:lnTo>
                    <a:pt x="272745" y="1052893"/>
                  </a:lnTo>
                  <a:lnTo>
                    <a:pt x="271221" y="1052893"/>
                  </a:lnTo>
                  <a:lnTo>
                    <a:pt x="271221" y="1054417"/>
                  </a:lnTo>
                  <a:lnTo>
                    <a:pt x="260553" y="1054417"/>
                  </a:lnTo>
                  <a:lnTo>
                    <a:pt x="260553" y="1052893"/>
                  </a:lnTo>
                  <a:lnTo>
                    <a:pt x="258267" y="1052893"/>
                  </a:lnTo>
                  <a:lnTo>
                    <a:pt x="258267" y="1050607"/>
                  </a:lnTo>
                  <a:lnTo>
                    <a:pt x="255981" y="1050607"/>
                  </a:lnTo>
                  <a:lnTo>
                    <a:pt x="255981" y="1039939"/>
                  </a:lnTo>
                  <a:lnTo>
                    <a:pt x="253695" y="1039939"/>
                  </a:lnTo>
                  <a:lnTo>
                    <a:pt x="253695" y="1031557"/>
                  </a:lnTo>
                  <a:lnTo>
                    <a:pt x="255981" y="1031557"/>
                  </a:lnTo>
                  <a:lnTo>
                    <a:pt x="255981" y="1018603"/>
                  </a:lnTo>
                  <a:lnTo>
                    <a:pt x="258267" y="1018603"/>
                  </a:lnTo>
                  <a:lnTo>
                    <a:pt x="258267" y="1017079"/>
                  </a:lnTo>
                  <a:lnTo>
                    <a:pt x="260553" y="1017079"/>
                  </a:lnTo>
                  <a:lnTo>
                    <a:pt x="260553" y="1014793"/>
                  </a:lnTo>
                  <a:lnTo>
                    <a:pt x="268935" y="1014793"/>
                  </a:lnTo>
                  <a:lnTo>
                    <a:pt x="268935" y="1017079"/>
                  </a:lnTo>
                  <a:lnTo>
                    <a:pt x="271221" y="1017079"/>
                  </a:lnTo>
                  <a:lnTo>
                    <a:pt x="271221" y="1018603"/>
                  </a:lnTo>
                  <a:lnTo>
                    <a:pt x="272745" y="1018603"/>
                  </a:lnTo>
                  <a:lnTo>
                    <a:pt x="272745" y="1023175"/>
                  </a:lnTo>
                  <a:lnTo>
                    <a:pt x="275031" y="1023175"/>
                  </a:lnTo>
                  <a:lnTo>
                    <a:pt x="275031" y="1014793"/>
                  </a:lnTo>
                  <a:lnTo>
                    <a:pt x="275031" y="1012507"/>
                  </a:lnTo>
                  <a:lnTo>
                    <a:pt x="272745" y="1012507"/>
                  </a:lnTo>
                  <a:lnTo>
                    <a:pt x="272745" y="1010221"/>
                  </a:lnTo>
                  <a:lnTo>
                    <a:pt x="266649" y="1010221"/>
                  </a:lnTo>
                  <a:lnTo>
                    <a:pt x="266649" y="1008697"/>
                  </a:lnTo>
                  <a:lnTo>
                    <a:pt x="262077" y="1008697"/>
                  </a:lnTo>
                  <a:lnTo>
                    <a:pt x="262077" y="1010221"/>
                  </a:lnTo>
                  <a:lnTo>
                    <a:pt x="255981" y="1010221"/>
                  </a:lnTo>
                  <a:lnTo>
                    <a:pt x="255981" y="1012507"/>
                  </a:lnTo>
                  <a:lnTo>
                    <a:pt x="253695" y="1012507"/>
                  </a:lnTo>
                  <a:lnTo>
                    <a:pt x="253695" y="1014793"/>
                  </a:lnTo>
                  <a:lnTo>
                    <a:pt x="252171" y="1014793"/>
                  </a:lnTo>
                  <a:lnTo>
                    <a:pt x="252171" y="1018603"/>
                  </a:lnTo>
                  <a:lnTo>
                    <a:pt x="249885" y="1018603"/>
                  </a:lnTo>
                  <a:lnTo>
                    <a:pt x="249885" y="1029271"/>
                  </a:lnTo>
                  <a:lnTo>
                    <a:pt x="247599" y="1031557"/>
                  </a:lnTo>
                  <a:lnTo>
                    <a:pt x="247599" y="1039939"/>
                  </a:lnTo>
                  <a:lnTo>
                    <a:pt x="249885" y="1039939"/>
                  </a:lnTo>
                  <a:lnTo>
                    <a:pt x="249885" y="1050607"/>
                  </a:lnTo>
                  <a:lnTo>
                    <a:pt x="252171" y="1050607"/>
                  </a:lnTo>
                  <a:lnTo>
                    <a:pt x="252171" y="1054417"/>
                  </a:lnTo>
                  <a:lnTo>
                    <a:pt x="253695" y="1054417"/>
                  </a:lnTo>
                  <a:lnTo>
                    <a:pt x="253695" y="1056703"/>
                  </a:lnTo>
                  <a:lnTo>
                    <a:pt x="255981" y="1056703"/>
                  </a:lnTo>
                  <a:lnTo>
                    <a:pt x="255981" y="1058989"/>
                  </a:lnTo>
                  <a:lnTo>
                    <a:pt x="260553" y="1058989"/>
                  </a:lnTo>
                  <a:lnTo>
                    <a:pt x="260553" y="1061275"/>
                  </a:lnTo>
                  <a:lnTo>
                    <a:pt x="268935" y="1061275"/>
                  </a:lnTo>
                  <a:lnTo>
                    <a:pt x="268935" y="1058989"/>
                  </a:lnTo>
                  <a:lnTo>
                    <a:pt x="272745" y="1058989"/>
                  </a:lnTo>
                  <a:lnTo>
                    <a:pt x="272745" y="1056703"/>
                  </a:lnTo>
                  <a:lnTo>
                    <a:pt x="275031" y="1056703"/>
                  </a:lnTo>
                  <a:lnTo>
                    <a:pt x="275031" y="1054417"/>
                  </a:lnTo>
                  <a:lnTo>
                    <a:pt x="277317" y="1054417"/>
                  </a:lnTo>
                  <a:lnTo>
                    <a:pt x="277317" y="1052893"/>
                  </a:lnTo>
                  <a:lnTo>
                    <a:pt x="279603" y="1052893"/>
                  </a:lnTo>
                  <a:lnTo>
                    <a:pt x="279603" y="1046035"/>
                  </a:lnTo>
                  <a:lnTo>
                    <a:pt x="281127" y="1046035"/>
                  </a:lnTo>
                  <a:lnTo>
                    <a:pt x="281127" y="1023175"/>
                  </a:lnTo>
                  <a:close/>
                </a:path>
                <a:path w="2566034" h="1147445">
                  <a:moveTo>
                    <a:pt x="297891" y="477672"/>
                  </a:moveTo>
                  <a:lnTo>
                    <a:pt x="291033" y="460921"/>
                  </a:lnTo>
                  <a:lnTo>
                    <a:pt x="289153" y="456349"/>
                  </a:lnTo>
                  <a:lnTo>
                    <a:pt x="281127" y="436740"/>
                  </a:lnTo>
                  <a:lnTo>
                    <a:pt x="281127" y="456349"/>
                  </a:lnTo>
                  <a:lnTo>
                    <a:pt x="264363" y="456349"/>
                  </a:lnTo>
                  <a:lnTo>
                    <a:pt x="271221" y="441871"/>
                  </a:lnTo>
                  <a:lnTo>
                    <a:pt x="271221" y="438061"/>
                  </a:lnTo>
                  <a:lnTo>
                    <a:pt x="272745" y="435775"/>
                  </a:lnTo>
                  <a:lnTo>
                    <a:pt x="272745" y="433489"/>
                  </a:lnTo>
                  <a:lnTo>
                    <a:pt x="275031" y="435775"/>
                  </a:lnTo>
                  <a:lnTo>
                    <a:pt x="275031" y="439585"/>
                  </a:lnTo>
                  <a:lnTo>
                    <a:pt x="277317" y="441871"/>
                  </a:lnTo>
                  <a:lnTo>
                    <a:pt x="281127" y="456349"/>
                  </a:lnTo>
                  <a:lnTo>
                    <a:pt x="281127" y="436740"/>
                  </a:lnTo>
                  <a:lnTo>
                    <a:pt x="278866" y="431203"/>
                  </a:lnTo>
                  <a:lnTo>
                    <a:pt x="277317" y="427393"/>
                  </a:lnTo>
                  <a:lnTo>
                    <a:pt x="268935" y="427393"/>
                  </a:lnTo>
                  <a:lnTo>
                    <a:pt x="249885" y="477672"/>
                  </a:lnTo>
                  <a:lnTo>
                    <a:pt x="258267" y="477672"/>
                  </a:lnTo>
                  <a:lnTo>
                    <a:pt x="262077" y="460921"/>
                  </a:lnTo>
                  <a:lnTo>
                    <a:pt x="283413" y="460921"/>
                  </a:lnTo>
                  <a:lnTo>
                    <a:pt x="289509" y="477672"/>
                  </a:lnTo>
                  <a:lnTo>
                    <a:pt x="297891" y="477672"/>
                  </a:lnTo>
                  <a:close/>
                </a:path>
                <a:path w="2566034" h="1147445">
                  <a:moveTo>
                    <a:pt x="329882" y="1010221"/>
                  </a:moveTo>
                  <a:lnTo>
                    <a:pt x="323024" y="1010221"/>
                  </a:lnTo>
                  <a:lnTo>
                    <a:pt x="323024" y="1048321"/>
                  </a:lnTo>
                  <a:lnTo>
                    <a:pt x="296367" y="1010221"/>
                  </a:lnTo>
                  <a:lnTo>
                    <a:pt x="289509" y="1010221"/>
                  </a:lnTo>
                  <a:lnTo>
                    <a:pt x="289509" y="1058989"/>
                  </a:lnTo>
                  <a:lnTo>
                    <a:pt x="296367" y="1058989"/>
                  </a:lnTo>
                  <a:lnTo>
                    <a:pt x="296367" y="1020889"/>
                  </a:lnTo>
                  <a:lnTo>
                    <a:pt x="323024" y="1058989"/>
                  </a:lnTo>
                  <a:lnTo>
                    <a:pt x="329882" y="1058989"/>
                  </a:lnTo>
                  <a:lnTo>
                    <a:pt x="329882" y="1010221"/>
                  </a:lnTo>
                  <a:close/>
                </a:path>
                <a:path w="2566034" h="1147445">
                  <a:moveTo>
                    <a:pt x="344360" y="444157"/>
                  </a:moveTo>
                  <a:lnTo>
                    <a:pt x="342074" y="444157"/>
                  </a:lnTo>
                  <a:lnTo>
                    <a:pt x="342074" y="438061"/>
                  </a:lnTo>
                  <a:lnTo>
                    <a:pt x="340550" y="438061"/>
                  </a:lnTo>
                  <a:lnTo>
                    <a:pt x="340550" y="433489"/>
                  </a:lnTo>
                  <a:lnTo>
                    <a:pt x="338264" y="433489"/>
                  </a:lnTo>
                  <a:lnTo>
                    <a:pt x="338264" y="446443"/>
                  </a:lnTo>
                  <a:lnTo>
                    <a:pt x="338264" y="454825"/>
                  </a:lnTo>
                  <a:lnTo>
                    <a:pt x="335978" y="456349"/>
                  </a:lnTo>
                  <a:lnTo>
                    <a:pt x="335978" y="463207"/>
                  </a:lnTo>
                  <a:lnTo>
                    <a:pt x="333692" y="463207"/>
                  </a:lnTo>
                  <a:lnTo>
                    <a:pt x="333692" y="467004"/>
                  </a:lnTo>
                  <a:lnTo>
                    <a:pt x="332168" y="467004"/>
                  </a:lnTo>
                  <a:lnTo>
                    <a:pt x="332168" y="469290"/>
                  </a:lnTo>
                  <a:lnTo>
                    <a:pt x="325310" y="469290"/>
                  </a:lnTo>
                  <a:lnTo>
                    <a:pt x="325310" y="471576"/>
                  </a:lnTo>
                  <a:lnTo>
                    <a:pt x="308559" y="471576"/>
                  </a:lnTo>
                  <a:lnTo>
                    <a:pt x="308559" y="431203"/>
                  </a:lnTo>
                  <a:lnTo>
                    <a:pt x="321513" y="431203"/>
                  </a:lnTo>
                  <a:lnTo>
                    <a:pt x="321513" y="433489"/>
                  </a:lnTo>
                  <a:lnTo>
                    <a:pt x="329882" y="433489"/>
                  </a:lnTo>
                  <a:lnTo>
                    <a:pt x="329882" y="435775"/>
                  </a:lnTo>
                  <a:lnTo>
                    <a:pt x="332168" y="435775"/>
                  </a:lnTo>
                  <a:lnTo>
                    <a:pt x="333692" y="438061"/>
                  </a:lnTo>
                  <a:lnTo>
                    <a:pt x="333692" y="439585"/>
                  </a:lnTo>
                  <a:lnTo>
                    <a:pt x="335978" y="439585"/>
                  </a:lnTo>
                  <a:lnTo>
                    <a:pt x="335978" y="446443"/>
                  </a:lnTo>
                  <a:lnTo>
                    <a:pt x="338264" y="446443"/>
                  </a:lnTo>
                  <a:lnTo>
                    <a:pt x="338264" y="433489"/>
                  </a:lnTo>
                  <a:lnTo>
                    <a:pt x="338264" y="431203"/>
                  </a:lnTo>
                  <a:lnTo>
                    <a:pt x="335978" y="431203"/>
                  </a:lnTo>
                  <a:lnTo>
                    <a:pt x="335978" y="428917"/>
                  </a:lnTo>
                  <a:lnTo>
                    <a:pt x="332168" y="428917"/>
                  </a:lnTo>
                  <a:lnTo>
                    <a:pt x="332168" y="427393"/>
                  </a:lnTo>
                  <a:lnTo>
                    <a:pt x="302463" y="427393"/>
                  </a:lnTo>
                  <a:lnTo>
                    <a:pt x="302463" y="477672"/>
                  </a:lnTo>
                  <a:lnTo>
                    <a:pt x="323024" y="477672"/>
                  </a:lnTo>
                  <a:lnTo>
                    <a:pt x="323024" y="475386"/>
                  </a:lnTo>
                  <a:lnTo>
                    <a:pt x="332168" y="475386"/>
                  </a:lnTo>
                  <a:lnTo>
                    <a:pt x="332168" y="473862"/>
                  </a:lnTo>
                  <a:lnTo>
                    <a:pt x="335978" y="473862"/>
                  </a:lnTo>
                  <a:lnTo>
                    <a:pt x="335978" y="471576"/>
                  </a:lnTo>
                  <a:lnTo>
                    <a:pt x="338264" y="471576"/>
                  </a:lnTo>
                  <a:lnTo>
                    <a:pt x="338264" y="469290"/>
                  </a:lnTo>
                  <a:lnTo>
                    <a:pt x="340550" y="469290"/>
                  </a:lnTo>
                  <a:lnTo>
                    <a:pt x="340550" y="464731"/>
                  </a:lnTo>
                  <a:lnTo>
                    <a:pt x="342074" y="464731"/>
                  </a:lnTo>
                  <a:lnTo>
                    <a:pt x="342074" y="458635"/>
                  </a:lnTo>
                  <a:lnTo>
                    <a:pt x="344360" y="458635"/>
                  </a:lnTo>
                  <a:lnTo>
                    <a:pt x="344360" y="444157"/>
                  </a:lnTo>
                  <a:close/>
                </a:path>
                <a:path w="2566034" h="1147445">
                  <a:moveTo>
                    <a:pt x="399224" y="441871"/>
                  </a:moveTo>
                  <a:lnTo>
                    <a:pt x="396938" y="441871"/>
                  </a:lnTo>
                  <a:lnTo>
                    <a:pt x="396938" y="438061"/>
                  </a:lnTo>
                  <a:lnTo>
                    <a:pt x="394652" y="438061"/>
                  </a:lnTo>
                  <a:lnTo>
                    <a:pt x="394652" y="433489"/>
                  </a:lnTo>
                  <a:lnTo>
                    <a:pt x="393128" y="433489"/>
                  </a:lnTo>
                  <a:lnTo>
                    <a:pt x="393128" y="446443"/>
                  </a:lnTo>
                  <a:lnTo>
                    <a:pt x="393128" y="458635"/>
                  </a:lnTo>
                  <a:lnTo>
                    <a:pt x="390842" y="458635"/>
                  </a:lnTo>
                  <a:lnTo>
                    <a:pt x="390842" y="463207"/>
                  </a:lnTo>
                  <a:lnTo>
                    <a:pt x="388556" y="464731"/>
                  </a:lnTo>
                  <a:lnTo>
                    <a:pt x="388556" y="467004"/>
                  </a:lnTo>
                  <a:lnTo>
                    <a:pt x="386270" y="467004"/>
                  </a:lnTo>
                  <a:lnTo>
                    <a:pt x="386270" y="469290"/>
                  </a:lnTo>
                  <a:lnTo>
                    <a:pt x="382460" y="469290"/>
                  </a:lnTo>
                  <a:lnTo>
                    <a:pt x="382460" y="471576"/>
                  </a:lnTo>
                  <a:lnTo>
                    <a:pt x="367220" y="471576"/>
                  </a:lnTo>
                  <a:lnTo>
                    <a:pt x="367220" y="469290"/>
                  </a:lnTo>
                  <a:lnTo>
                    <a:pt x="365696" y="469290"/>
                  </a:lnTo>
                  <a:lnTo>
                    <a:pt x="365696" y="467004"/>
                  </a:lnTo>
                  <a:lnTo>
                    <a:pt x="363410" y="467004"/>
                  </a:lnTo>
                  <a:lnTo>
                    <a:pt x="363410" y="464731"/>
                  </a:lnTo>
                  <a:lnTo>
                    <a:pt x="361124" y="464731"/>
                  </a:lnTo>
                  <a:lnTo>
                    <a:pt x="361124" y="463207"/>
                  </a:lnTo>
                  <a:lnTo>
                    <a:pt x="358838" y="463207"/>
                  </a:lnTo>
                  <a:lnTo>
                    <a:pt x="358838" y="439585"/>
                  </a:lnTo>
                  <a:lnTo>
                    <a:pt x="361124" y="439585"/>
                  </a:lnTo>
                  <a:lnTo>
                    <a:pt x="361124" y="438061"/>
                  </a:lnTo>
                  <a:lnTo>
                    <a:pt x="363410" y="438061"/>
                  </a:lnTo>
                  <a:lnTo>
                    <a:pt x="363410" y="435775"/>
                  </a:lnTo>
                  <a:lnTo>
                    <a:pt x="365696" y="435775"/>
                  </a:lnTo>
                  <a:lnTo>
                    <a:pt x="365696" y="433489"/>
                  </a:lnTo>
                  <a:lnTo>
                    <a:pt x="369506" y="433489"/>
                  </a:lnTo>
                  <a:lnTo>
                    <a:pt x="369506" y="431203"/>
                  </a:lnTo>
                  <a:lnTo>
                    <a:pt x="382460" y="431203"/>
                  </a:lnTo>
                  <a:lnTo>
                    <a:pt x="382460" y="433489"/>
                  </a:lnTo>
                  <a:lnTo>
                    <a:pt x="383984" y="433489"/>
                  </a:lnTo>
                  <a:lnTo>
                    <a:pt x="386270" y="435775"/>
                  </a:lnTo>
                  <a:lnTo>
                    <a:pt x="388556" y="435775"/>
                  </a:lnTo>
                  <a:lnTo>
                    <a:pt x="388556" y="439585"/>
                  </a:lnTo>
                  <a:lnTo>
                    <a:pt x="390842" y="439585"/>
                  </a:lnTo>
                  <a:lnTo>
                    <a:pt x="390842" y="444157"/>
                  </a:lnTo>
                  <a:lnTo>
                    <a:pt x="393128" y="446443"/>
                  </a:lnTo>
                  <a:lnTo>
                    <a:pt x="393128" y="433489"/>
                  </a:lnTo>
                  <a:lnTo>
                    <a:pt x="393128" y="431203"/>
                  </a:lnTo>
                  <a:lnTo>
                    <a:pt x="390842" y="431203"/>
                  </a:lnTo>
                  <a:lnTo>
                    <a:pt x="390842" y="428917"/>
                  </a:lnTo>
                  <a:lnTo>
                    <a:pt x="386270" y="428917"/>
                  </a:lnTo>
                  <a:lnTo>
                    <a:pt x="386270" y="427393"/>
                  </a:lnTo>
                  <a:lnTo>
                    <a:pt x="380174" y="427393"/>
                  </a:lnTo>
                  <a:lnTo>
                    <a:pt x="380174" y="425107"/>
                  </a:lnTo>
                  <a:lnTo>
                    <a:pt x="369506" y="425107"/>
                  </a:lnTo>
                  <a:lnTo>
                    <a:pt x="369506" y="427393"/>
                  </a:lnTo>
                  <a:lnTo>
                    <a:pt x="363410" y="427393"/>
                  </a:lnTo>
                  <a:lnTo>
                    <a:pt x="363410" y="428917"/>
                  </a:lnTo>
                  <a:lnTo>
                    <a:pt x="361124" y="428917"/>
                  </a:lnTo>
                  <a:lnTo>
                    <a:pt x="358838" y="431203"/>
                  </a:lnTo>
                  <a:lnTo>
                    <a:pt x="357314" y="433489"/>
                  </a:lnTo>
                  <a:lnTo>
                    <a:pt x="357314" y="435775"/>
                  </a:lnTo>
                  <a:lnTo>
                    <a:pt x="355028" y="435775"/>
                  </a:lnTo>
                  <a:lnTo>
                    <a:pt x="355028" y="438061"/>
                  </a:lnTo>
                  <a:lnTo>
                    <a:pt x="352742" y="439585"/>
                  </a:lnTo>
                  <a:lnTo>
                    <a:pt x="352742" y="446443"/>
                  </a:lnTo>
                  <a:lnTo>
                    <a:pt x="350456" y="446443"/>
                  </a:lnTo>
                  <a:lnTo>
                    <a:pt x="350456" y="456349"/>
                  </a:lnTo>
                  <a:lnTo>
                    <a:pt x="352742" y="458635"/>
                  </a:lnTo>
                  <a:lnTo>
                    <a:pt x="352742" y="464731"/>
                  </a:lnTo>
                  <a:lnTo>
                    <a:pt x="355028" y="464731"/>
                  </a:lnTo>
                  <a:lnTo>
                    <a:pt x="355028" y="467004"/>
                  </a:lnTo>
                  <a:lnTo>
                    <a:pt x="357314" y="469290"/>
                  </a:lnTo>
                  <a:lnTo>
                    <a:pt x="357314" y="471576"/>
                  </a:lnTo>
                  <a:lnTo>
                    <a:pt x="358838" y="471576"/>
                  </a:lnTo>
                  <a:lnTo>
                    <a:pt x="361124" y="473862"/>
                  </a:lnTo>
                  <a:lnTo>
                    <a:pt x="363410" y="473862"/>
                  </a:lnTo>
                  <a:lnTo>
                    <a:pt x="363410" y="475386"/>
                  </a:lnTo>
                  <a:lnTo>
                    <a:pt x="367220" y="475386"/>
                  </a:lnTo>
                  <a:lnTo>
                    <a:pt x="367220" y="477672"/>
                  </a:lnTo>
                  <a:lnTo>
                    <a:pt x="382460" y="477672"/>
                  </a:lnTo>
                  <a:lnTo>
                    <a:pt x="382460" y="475386"/>
                  </a:lnTo>
                  <a:lnTo>
                    <a:pt x="386270" y="475386"/>
                  </a:lnTo>
                  <a:lnTo>
                    <a:pt x="386270" y="473862"/>
                  </a:lnTo>
                  <a:lnTo>
                    <a:pt x="390842" y="473862"/>
                  </a:lnTo>
                  <a:lnTo>
                    <a:pt x="390842" y="471576"/>
                  </a:lnTo>
                  <a:lnTo>
                    <a:pt x="393128" y="471576"/>
                  </a:lnTo>
                  <a:lnTo>
                    <a:pt x="393128" y="469290"/>
                  </a:lnTo>
                  <a:lnTo>
                    <a:pt x="394652" y="469290"/>
                  </a:lnTo>
                  <a:lnTo>
                    <a:pt x="394652" y="464731"/>
                  </a:lnTo>
                  <a:lnTo>
                    <a:pt x="396938" y="464731"/>
                  </a:lnTo>
                  <a:lnTo>
                    <a:pt x="396938" y="460921"/>
                  </a:lnTo>
                  <a:lnTo>
                    <a:pt x="399224" y="460921"/>
                  </a:lnTo>
                  <a:lnTo>
                    <a:pt x="399224" y="441871"/>
                  </a:lnTo>
                  <a:close/>
                </a:path>
                <a:path w="2566034" h="1147445">
                  <a:moveTo>
                    <a:pt x="451789" y="477672"/>
                  </a:moveTo>
                  <a:lnTo>
                    <a:pt x="443407" y="463207"/>
                  </a:lnTo>
                  <a:lnTo>
                    <a:pt x="443407" y="460921"/>
                  </a:lnTo>
                  <a:lnTo>
                    <a:pt x="441121" y="460921"/>
                  </a:lnTo>
                  <a:lnTo>
                    <a:pt x="441121" y="458635"/>
                  </a:lnTo>
                  <a:lnTo>
                    <a:pt x="438835" y="458635"/>
                  </a:lnTo>
                  <a:lnTo>
                    <a:pt x="438835" y="456349"/>
                  </a:lnTo>
                  <a:lnTo>
                    <a:pt x="436549" y="456349"/>
                  </a:lnTo>
                  <a:lnTo>
                    <a:pt x="436549" y="454825"/>
                  </a:lnTo>
                  <a:lnTo>
                    <a:pt x="435025" y="454825"/>
                  </a:lnTo>
                  <a:lnTo>
                    <a:pt x="436549" y="452539"/>
                  </a:lnTo>
                  <a:lnTo>
                    <a:pt x="441121" y="452539"/>
                  </a:lnTo>
                  <a:lnTo>
                    <a:pt x="441121" y="450253"/>
                  </a:lnTo>
                  <a:lnTo>
                    <a:pt x="444931" y="450253"/>
                  </a:lnTo>
                  <a:lnTo>
                    <a:pt x="444931" y="447967"/>
                  </a:lnTo>
                  <a:lnTo>
                    <a:pt x="444931" y="446443"/>
                  </a:lnTo>
                  <a:lnTo>
                    <a:pt x="447217" y="446443"/>
                  </a:lnTo>
                  <a:lnTo>
                    <a:pt x="447217" y="433489"/>
                  </a:lnTo>
                  <a:lnTo>
                    <a:pt x="444931" y="433489"/>
                  </a:lnTo>
                  <a:lnTo>
                    <a:pt x="444931" y="431203"/>
                  </a:lnTo>
                  <a:lnTo>
                    <a:pt x="443407" y="428917"/>
                  </a:lnTo>
                  <a:lnTo>
                    <a:pt x="441121" y="428917"/>
                  </a:lnTo>
                  <a:lnTo>
                    <a:pt x="441121" y="435775"/>
                  </a:lnTo>
                  <a:lnTo>
                    <a:pt x="441121" y="444157"/>
                  </a:lnTo>
                  <a:lnTo>
                    <a:pt x="438835" y="444157"/>
                  </a:lnTo>
                  <a:lnTo>
                    <a:pt x="438835" y="446443"/>
                  </a:lnTo>
                  <a:lnTo>
                    <a:pt x="436549" y="446443"/>
                  </a:lnTo>
                  <a:lnTo>
                    <a:pt x="436549" y="447967"/>
                  </a:lnTo>
                  <a:lnTo>
                    <a:pt x="413689" y="447967"/>
                  </a:lnTo>
                  <a:lnTo>
                    <a:pt x="413689" y="431203"/>
                  </a:lnTo>
                  <a:lnTo>
                    <a:pt x="435025" y="431203"/>
                  </a:lnTo>
                  <a:lnTo>
                    <a:pt x="435025" y="433489"/>
                  </a:lnTo>
                  <a:lnTo>
                    <a:pt x="438835" y="433489"/>
                  </a:lnTo>
                  <a:lnTo>
                    <a:pt x="438835" y="435775"/>
                  </a:lnTo>
                  <a:lnTo>
                    <a:pt x="441121" y="435775"/>
                  </a:lnTo>
                  <a:lnTo>
                    <a:pt x="441121" y="428917"/>
                  </a:lnTo>
                  <a:lnTo>
                    <a:pt x="441121" y="427393"/>
                  </a:lnTo>
                  <a:lnTo>
                    <a:pt x="407593" y="427393"/>
                  </a:lnTo>
                  <a:lnTo>
                    <a:pt x="407593" y="477672"/>
                  </a:lnTo>
                  <a:lnTo>
                    <a:pt x="413689" y="477672"/>
                  </a:lnTo>
                  <a:lnTo>
                    <a:pt x="413689" y="454825"/>
                  </a:lnTo>
                  <a:lnTo>
                    <a:pt x="428167" y="454825"/>
                  </a:lnTo>
                  <a:lnTo>
                    <a:pt x="428167" y="456349"/>
                  </a:lnTo>
                  <a:lnTo>
                    <a:pt x="430453" y="456349"/>
                  </a:lnTo>
                  <a:lnTo>
                    <a:pt x="430453" y="458635"/>
                  </a:lnTo>
                  <a:lnTo>
                    <a:pt x="432739" y="458635"/>
                  </a:lnTo>
                  <a:lnTo>
                    <a:pt x="432739" y="460921"/>
                  </a:lnTo>
                  <a:lnTo>
                    <a:pt x="435025" y="460921"/>
                  </a:lnTo>
                  <a:lnTo>
                    <a:pt x="435025" y="464731"/>
                  </a:lnTo>
                  <a:lnTo>
                    <a:pt x="436549" y="464731"/>
                  </a:lnTo>
                  <a:lnTo>
                    <a:pt x="436549" y="467004"/>
                  </a:lnTo>
                  <a:lnTo>
                    <a:pt x="443407" y="477672"/>
                  </a:lnTo>
                  <a:lnTo>
                    <a:pt x="451789" y="477672"/>
                  </a:lnTo>
                  <a:close/>
                </a:path>
                <a:path w="2566034" h="1147445">
                  <a:moveTo>
                    <a:pt x="476923" y="1036129"/>
                  </a:moveTo>
                  <a:lnTo>
                    <a:pt x="474649" y="1036129"/>
                  </a:lnTo>
                  <a:lnTo>
                    <a:pt x="474649" y="1031557"/>
                  </a:lnTo>
                  <a:lnTo>
                    <a:pt x="472363" y="1031557"/>
                  </a:lnTo>
                  <a:lnTo>
                    <a:pt x="472363" y="1029271"/>
                  </a:lnTo>
                  <a:lnTo>
                    <a:pt x="470839" y="1029271"/>
                  </a:lnTo>
                  <a:lnTo>
                    <a:pt x="470839" y="1026985"/>
                  </a:lnTo>
                  <a:lnTo>
                    <a:pt x="454075" y="1026985"/>
                  </a:lnTo>
                  <a:lnTo>
                    <a:pt x="454075" y="1029271"/>
                  </a:lnTo>
                  <a:lnTo>
                    <a:pt x="451789" y="1029271"/>
                  </a:lnTo>
                  <a:lnTo>
                    <a:pt x="455599" y="1017079"/>
                  </a:lnTo>
                  <a:lnTo>
                    <a:pt x="474649" y="1017079"/>
                  </a:lnTo>
                  <a:lnTo>
                    <a:pt x="474649" y="1010221"/>
                  </a:lnTo>
                  <a:lnTo>
                    <a:pt x="449503" y="1010221"/>
                  </a:lnTo>
                  <a:lnTo>
                    <a:pt x="444931" y="1036129"/>
                  </a:lnTo>
                  <a:lnTo>
                    <a:pt x="454075" y="1036129"/>
                  </a:lnTo>
                  <a:lnTo>
                    <a:pt x="454075" y="1033843"/>
                  </a:lnTo>
                  <a:lnTo>
                    <a:pt x="455599" y="1033843"/>
                  </a:lnTo>
                  <a:lnTo>
                    <a:pt x="455599" y="1031557"/>
                  </a:lnTo>
                  <a:lnTo>
                    <a:pt x="463981" y="1031557"/>
                  </a:lnTo>
                  <a:lnTo>
                    <a:pt x="463981" y="1033843"/>
                  </a:lnTo>
                  <a:lnTo>
                    <a:pt x="468553" y="1033843"/>
                  </a:lnTo>
                  <a:lnTo>
                    <a:pt x="468553" y="1036129"/>
                  </a:lnTo>
                  <a:lnTo>
                    <a:pt x="470839" y="1037653"/>
                  </a:lnTo>
                  <a:lnTo>
                    <a:pt x="470839" y="1050607"/>
                  </a:lnTo>
                  <a:lnTo>
                    <a:pt x="468553" y="1050607"/>
                  </a:lnTo>
                  <a:lnTo>
                    <a:pt x="468553" y="1052893"/>
                  </a:lnTo>
                  <a:lnTo>
                    <a:pt x="466267" y="1052893"/>
                  </a:lnTo>
                  <a:lnTo>
                    <a:pt x="466267" y="1054417"/>
                  </a:lnTo>
                  <a:lnTo>
                    <a:pt x="454075" y="1054417"/>
                  </a:lnTo>
                  <a:lnTo>
                    <a:pt x="454075" y="1052893"/>
                  </a:lnTo>
                  <a:lnTo>
                    <a:pt x="451789" y="1050607"/>
                  </a:lnTo>
                  <a:lnTo>
                    <a:pt x="451789" y="1046035"/>
                  </a:lnTo>
                  <a:lnTo>
                    <a:pt x="444931" y="1046035"/>
                  </a:lnTo>
                  <a:lnTo>
                    <a:pt x="444931" y="1052893"/>
                  </a:lnTo>
                  <a:lnTo>
                    <a:pt x="447217" y="1052893"/>
                  </a:lnTo>
                  <a:lnTo>
                    <a:pt x="447217" y="1056703"/>
                  </a:lnTo>
                  <a:lnTo>
                    <a:pt x="449503" y="1056703"/>
                  </a:lnTo>
                  <a:lnTo>
                    <a:pt x="451789" y="1058989"/>
                  </a:lnTo>
                  <a:lnTo>
                    <a:pt x="455599" y="1058989"/>
                  </a:lnTo>
                  <a:lnTo>
                    <a:pt x="455599" y="1061275"/>
                  </a:lnTo>
                  <a:lnTo>
                    <a:pt x="463981" y="1061275"/>
                  </a:lnTo>
                  <a:lnTo>
                    <a:pt x="463981" y="1058989"/>
                  </a:lnTo>
                  <a:lnTo>
                    <a:pt x="470839" y="1058989"/>
                  </a:lnTo>
                  <a:lnTo>
                    <a:pt x="470839" y="1056703"/>
                  </a:lnTo>
                  <a:lnTo>
                    <a:pt x="472363" y="1056703"/>
                  </a:lnTo>
                  <a:lnTo>
                    <a:pt x="472363" y="1054417"/>
                  </a:lnTo>
                  <a:lnTo>
                    <a:pt x="474649" y="1054417"/>
                  </a:lnTo>
                  <a:lnTo>
                    <a:pt x="474649" y="1050607"/>
                  </a:lnTo>
                  <a:lnTo>
                    <a:pt x="476923" y="1050607"/>
                  </a:lnTo>
                  <a:lnTo>
                    <a:pt x="476923" y="1036129"/>
                  </a:lnTo>
                  <a:close/>
                </a:path>
                <a:path w="2566034" h="1147445">
                  <a:moveTo>
                    <a:pt x="495973" y="427393"/>
                  </a:moveTo>
                  <a:lnTo>
                    <a:pt x="457885" y="427393"/>
                  </a:lnTo>
                  <a:lnTo>
                    <a:pt x="457885" y="477672"/>
                  </a:lnTo>
                  <a:lnTo>
                    <a:pt x="495973" y="477672"/>
                  </a:lnTo>
                  <a:lnTo>
                    <a:pt x="495973" y="471576"/>
                  </a:lnTo>
                  <a:lnTo>
                    <a:pt x="463981" y="471576"/>
                  </a:lnTo>
                  <a:lnTo>
                    <a:pt x="463981" y="454825"/>
                  </a:lnTo>
                  <a:lnTo>
                    <a:pt x="493687" y="454825"/>
                  </a:lnTo>
                  <a:lnTo>
                    <a:pt x="493687" y="447967"/>
                  </a:lnTo>
                  <a:lnTo>
                    <a:pt x="463981" y="447967"/>
                  </a:lnTo>
                  <a:lnTo>
                    <a:pt x="463981" y="431203"/>
                  </a:lnTo>
                  <a:lnTo>
                    <a:pt x="495973" y="431203"/>
                  </a:lnTo>
                  <a:lnTo>
                    <a:pt x="495973" y="427393"/>
                  </a:lnTo>
                  <a:close/>
                </a:path>
                <a:path w="2566034" h="1147445">
                  <a:moveTo>
                    <a:pt x="515023" y="1017079"/>
                  </a:moveTo>
                  <a:lnTo>
                    <a:pt x="512737" y="1017079"/>
                  </a:lnTo>
                  <a:lnTo>
                    <a:pt x="512737" y="1012507"/>
                  </a:lnTo>
                  <a:lnTo>
                    <a:pt x="508165" y="1012507"/>
                  </a:lnTo>
                  <a:lnTo>
                    <a:pt x="508165" y="1010221"/>
                  </a:lnTo>
                  <a:lnTo>
                    <a:pt x="502069" y="1010221"/>
                  </a:lnTo>
                  <a:lnTo>
                    <a:pt x="502069" y="1008697"/>
                  </a:lnTo>
                  <a:lnTo>
                    <a:pt x="497497" y="1008697"/>
                  </a:lnTo>
                  <a:lnTo>
                    <a:pt x="495973" y="1010221"/>
                  </a:lnTo>
                  <a:lnTo>
                    <a:pt x="489115" y="1010221"/>
                  </a:lnTo>
                  <a:lnTo>
                    <a:pt x="489115" y="1012507"/>
                  </a:lnTo>
                  <a:lnTo>
                    <a:pt x="487591" y="1012507"/>
                  </a:lnTo>
                  <a:lnTo>
                    <a:pt x="487591" y="1014793"/>
                  </a:lnTo>
                  <a:lnTo>
                    <a:pt x="485305" y="1014793"/>
                  </a:lnTo>
                  <a:lnTo>
                    <a:pt x="485305" y="1020889"/>
                  </a:lnTo>
                  <a:lnTo>
                    <a:pt x="483019" y="1020889"/>
                  </a:lnTo>
                  <a:lnTo>
                    <a:pt x="483019" y="1023175"/>
                  </a:lnTo>
                  <a:lnTo>
                    <a:pt x="489115" y="1025461"/>
                  </a:lnTo>
                  <a:lnTo>
                    <a:pt x="489115" y="1020889"/>
                  </a:lnTo>
                  <a:lnTo>
                    <a:pt x="491401" y="1020889"/>
                  </a:lnTo>
                  <a:lnTo>
                    <a:pt x="491401" y="1017079"/>
                  </a:lnTo>
                  <a:lnTo>
                    <a:pt x="493687" y="1017079"/>
                  </a:lnTo>
                  <a:lnTo>
                    <a:pt x="493687" y="1014793"/>
                  </a:lnTo>
                  <a:lnTo>
                    <a:pt x="504355" y="1014793"/>
                  </a:lnTo>
                  <a:lnTo>
                    <a:pt x="504355" y="1017079"/>
                  </a:lnTo>
                  <a:lnTo>
                    <a:pt x="505879" y="1017079"/>
                  </a:lnTo>
                  <a:lnTo>
                    <a:pt x="508165" y="1018603"/>
                  </a:lnTo>
                  <a:lnTo>
                    <a:pt x="508165" y="1029271"/>
                  </a:lnTo>
                  <a:lnTo>
                    <a:pt x="505879" y="1029271"/>
                  </a:lnTo>
                  <a:lnTo>
                    <a:pt x="505879" y="1031557"/>
                  </a:lnTo>
                  <a:lnTo>
                    <a:pt x="504355" y="1031557"/>
                  </a:lnTo>
                  <a:lnTo>
                    <a:pt x="504355" y="1033843"/>
                  </a:lnTo>
                  <a:lnTo>
                    <a:pt x="502069" y="1033843"/>
                  </a:lnTo>
                  <a:lnTo>
                    <a:pt x="502069" y="1036129"/>
                  </a:lnTo>
                  <a:lnTo>
                    <a:pt x="499783" y="1036129"/>
                  </a:lnTo>
                  <a:lnTo>
                    <a:pt x="499783" y="1037653"/>
                  </a:lnTo>
                  <a:lnTo>
                    <a:pt x="497497" y="1037653"/>
                  </a:lnTo>
                  <a:lnTo>
                    <a:pt x="497497" y="1039939"/>
                  </a:lnTo>
                  <a:lnTo>
                    <a:pt x="495973" y="1039939"/>
                  </a:lnTo>
                  <a:lnTo>
                    <a:pt x="495973" y="1042225"/>
                  </a:lnTo>
                  <a:lnTo>
                    <a:pt x="493687" y="1042225"/>
                  </a:lnTo>
                  <a:lnTo>
                    <a:pt x="493687" y="1044511"/>
                  </a:lnTo>
                  <a:lnTo>
                    <a:pt x="491401" y="1044511"/>
                  </a:lnTo>
                  <a:lnTo>
                    <a:pt x="489115" y="1046035"/>
                  </a:lnTo>
                  <a:lnTo>
                    <a:pt x="487591" y="1048321"/>
                  </a:lnTo>
                  <a:lnTo>
                    <a:pt x="487591" y="1050607"/>
                  </a:lnTo>
                  <a:lnTo>
                    <a:pt x="485305" y="1050607"/>
                  </a:lnTo>
                  <a:lnTo>
                    <a:pt x="485305" y="1052893"/>
                  </a:lnTo>
                  <a:lnTo>
                    <a:pt x="483019" y="1052893"/>
                  </a:lnTo>
                  <a:lnTo>
                    <a:pt x="483019" y="1058989"/>
                  </a:lnTo>
                  <a:lnTo>
                    <a:pt x="515023" y="1058989"/>
                  </a:lnTo>
                  <a:lnTo>
                    <a:pt x="515023" y="1054417"/>
                  </a:lnTo>
                  <a:lnTo>
                    <a:pt x="491401" y="1054417"/>
                  </a:lnTo>
                  <a:lnTo>
                    <a:pt x="491401" y="1052893"/>
                  </a:lnTo>
                  <a:lnTo>
                    <a:pt x="493687" y="1050607"/>
                  </a:lnTo>
                  <a:lnTo>
                    <a:pt x="493687" y="1048321"/>
                  </a:lnTo>
                  <a:lnTo>
                    <a:pt x="497497" y="1048321"/>
                  </a:lnTo>
                  <a:lnTo>
                    <a:pt x="497497" y="1046035"/>
                  </a:lnTo>
                  <a:lnTo>
                    <a:pt x="499783" y="1046035"/>
                  </a:lnTo>
                  <a:lnTo>
                    <a:pt x="499783" y="1044511"/>
                  </a:lnTo>
                  <a:lnTo>
                    <a:pt x="502069" y="1044511"/>
                  </a:lnTo>
                  <a:lnTo>
                    <a:pt x="502069" y="1042225"/>
                  </a:lnTo>
                  <a:lnTo>
                    <a:pt x="504355" y="1042225"/>
                  </a:lnTo>
                  <a:lnTo>
                    <a:pt x="504355" y="1039939"/>
                  </a:lnTo>
                  <a:lnTo>
                    <a:pt x="505879" y="1039939"/>
                  </a:lnTo>
                  <a:lnTo>
                    <a:pt x="505879" y="1037653"/>
                  </a:lnTo>
                  <a:lnTo>
                    <a:pt x="508165" y="1037653"/>
                  </a:lnTo>
                  <a:lnTo>
                    <a:pt x="508165" y="1036129"/>
                  </a:lnTo>
                  <a:lnTo>
                    <a:pt x="510451" y="1036129"/>
                  </a:lnTo>
                  <a:lnTo>
                    <a:pt x="510451" y="1033843"/>
                  </a:lnTo>
                  <a:lnTo>
                    <a:pt x="512737" y="1033843"/>
                  </a:lnTo>
                  <a:lnTo>
                    <a:pt x="512737" y="1031557"/>
                  </a:lnTo>
                  <a:lnTo>
                    <a:pt x="515023" y="1029271"/>
                  </a:lnTo>
                  <a:lnTo>
                    <a:pt x="515023" y="1017079"/>
                  </a:lnTo>
                  <a:close/>
                </a:path>
                <a:path w="2566034" h="1147445">
                  <a:moveTo>
                    <a:pt x="554634" y="1031557"/>
                  </a:moveTo>
                  <a:lnTo>
                    <a:pt x="552348" y="1031557"/>
                  </a:lnTo>
                  <a:lnTo>
                    <a:pt x="552348" y="1026985"/>
                  </a:lnTo>
                  <a:lnTo>
                    <a:pt x="550062" y="1026985"/>
                  </a:lnTo>
                  <a:lnTo>
                    <a:pt x="550062" y="1025461"/>
                  </a:lnTo>
                  <a:lnTo>
                    <a:pt x="548551" y="1025461"/>
                  </a:lnTo>
                  <a:lnTo>
                    <a:pt x="548551" y="1033843"/>
                  </a:lnTo>
                  <a:lnTo>
                    <a:pt x="548551" y="1050607"/>
                  </a:lnTo>
                  <a:lnTo>
                    <a:pt x="546265" y="1050607"/>
                  </a:lnTo>
                  <a:lnTo>
                    <a:pt x="546265" y="1052893"/>
                  </a:lnTo>
                  <a:lnTo>
                    <a:pt x="543979" y="1052893"/>
                  </a:lnTo>
                  <a:lnTo>
                    <a:pt x="543979" y="1054417"/>
                  </a:lnTo>
                  <a:lnTo>
                    <a:pt x="533311" y="1054417"/>
                  </a:lnTo>
                  <a:lnTo>
                    <a:pt x="533311" y="1052893"/>
                  </a:lnTo>
                  <a:lnTo>
                    <a:pt x="531787" y="1052893"/>
                  </a:lnTo>
                  <a:lnTo>
                    <a:pt x="531787" y="1048321"/>
                  </a:lnTo>
                  <a:lnTo>
                    <a:pt x="529501" y="1048321"/>
                  </a:lnTo>
                  <a:lnTo>
                    <a:pt x="529501" y="1036129"/>
                  </a:lnTo>
                  <a:lnTo>
                    <a:pt x="531787" y="1033843"/>
                  </a:lnTo>
                  <a:lnTo>
                    <a:pt x="531787" y="1031557"/>
                  </a:lnTo>
                  <a:lnTo>
                    <a:pt x="533311" y="1031557"/>
                  </a:lnTo>
                  <a:lnTo>
                    <a:pt x="533311" y="1029271"/>
                  </a:lnTo>
                  <a:lnTo>
                    <a:pt x="535597" y="1029271"/>
                  </a:lnTo>
                  <a:lnTo>
                    <a:pt x="535597" y="1026985"/>
                  </a:lnTo>
                  <a:lnTo>
                    <a:pt x="541693" y="1026985"/>
                  </a:lnTo>
                  <a:lnTo>
                    <a:pt x="543979" y="1029271"/>
                  </a:lnTo>
                  <a:lnTo>
                    <a:pt x="546265" y="1029271"/>
                  </a:lnTo>
                  <a:lnTo>
                    <a:pt x="546265" y="1031557"/>
                  </a:lnTo>
                  <a:lnTo>
                    <a:pt x="548551" y="1033843"/>
                  </a:lnTo>
                  <a:lnTo>
                    <a:pt x="548551" y="1025461"/>
                  </a:lnTo>
                  <a:lnTo>
                    <a:pt x="546265" y="1025461"/>
                  </a:lnTo>
                  <a:lnTo>
                    <a:pt x="546265" y="1023175"/>
                  </a:lnTo>
                  <a:lnTo>
                    <a:pt x="533311" y="1023175"/>
                  </a:lnTo>
                  <a:lnTo>
                    <a:pt x="533311" y="1025461"/>
                  </a:lnTo>
                  <a:lnTo>
                    <a:pt x="531787" y="1025461"/>
                  </a:lnTo>
                  <a:lnTo>
                    <a:pt x="531787" y="1026985"/>
                  </a:lnTo>
                  <a:lnTo>
                    <a:pt x="529501" y="1026985"/>
                  </a:lnTo>
                  <a:lnTo>
                    <a:pt x="529501" y="1010221"/>
                  </a:lnTo>
                  <a:lnTo>
                    <a:pt x="523405" y="1010221"/>
                  </a:lnTo>
                  <a:lnTo>
                    <a:pt x="523405" y="1058989"/>
                  </a:lnTo>
                  <a:lnTo>
                    <a:pt x="529501" y="1058989"/>
                  </a:lnTo>
                  <a:lnTo>
                    <a:pt x="529501" y="1056703"/>
                  </a:lnTo>
                  <a:lnTo>
                    <a:pt x="531787" y="1056703"/>
                  </a:lnTo>
                  <a:lnTo>
                    <a:pt x="531787" y="1058989"/>
                  </a:lnTo>
                  <a:lnTo>
                    <a:pt x="535597" y="1058989"/>
                  </a:lnTo>
                  <a:lnTo>
                    <a:pt x="535597" y="1061275"/>
                  </a:lnTo>
                  <a:lnTo>
                    <a:pt x="543979" y="1061275"/>
                  </a:lnTo>
                  <a:lnTo>
                    <a:pt x="543979" y="1058989"/>
                  </a:lnTo>
                  <a:lnTo>
                    <a:pt x="548551" y="1058989"/>
                  </a:lnTo>
                  <a:lnTo>
                    <a:pt x="548551" y="1056703"/>
                  </a:lnTo>
                  <a:lnTo>
                    <a:pt x="550062" y="1056703"/>
                  </a:lnTo>
                  <a:lnTo>
                    <a:pt x="550062" y="1054417"/>
                  </a:lnTo>
                  <a:lnTo>
                    <a:pt x="552348" y="1054417"/>
                  </a:lnTo>
                  <a:lnTo>
                    <a:pt x="552348" y="1050607"/>
                  </a:lnTo>
                  <a:lnTo>
                    <a:pt x="554634" y="1050607"/>
                  </a:lnTo>
                  <a:lnTo>
                    <a:pt x="554634" y="1031557"/>
                  </a:lnTo>
                  <a:close/>
                </a:path>
                <a:path w="2566034" h="1147445">
                  <a:moveTo>
                    <a:pt x="785482" y="962228"/>
                  </a:moveTo>
                  <a:lnTo>
                    <a:pt x="783958" y="951560"/>
                  </a:lnTo>
                  <a:lnTo>
                    <a:pt x="783958" y="943178"/>
                  </a:lnTo>
                  <a:lnTo>
                    <a:pt x="779399" y="932510"/>
                  </a:lnTo>
                  <a:lnTo>
                    <a:pt x="777113" y="924128"/>
                  </a:lnTo>
                  <a:lnTo>
                    <a:pt x="775589" y="919873"/>
                  </a:lnTo>
                  <a:lnTo>
                    <a:pt x="775589" y="953846"/>
                  </a:lnTo>
                  <a:lnTo>
                    <a:pt x="775589" y="962228"/>
                  </a:lnTo>
                  <a:lnTo>
                    <a:pt x="775589" y="970610"/>
                  </a:lnTo>
                  <a:lnTo>
                    <a:pt x="768731" y="995756"/>
                  </a:lnTo>
                  <a:lnTo>
                    <a:pt x="764921" y="1004125"/>
                  </a:lnTo>
                  <a:lnTo>
                    <a:pt x="758825" y="1012507"/>
                  </a:lnTo>
                  <a:lnTo>
                    <a:pt x="751967" y="1020889"/>
                  </a:lnTo>
                  <a:lnTo>
                    <a:pt x="745871" y="1029271"/>
                  </a:lnTo>
                  <a:lnTo>
                    <a:pt x="739775" y="1036129"/>
                  </a:lnTo>
                  <a:lnTo>
                    <a:pt x="731393" y="1044511"/>
                  </a:lnTo>
                  <a:lnTo>
                    <a:pt x="720725" y="1050607"/>
                  </a:lnTo>
                  <a:lnTo>
                    <a:pt x="712343" y="1058989"/>
                  </a:lnTo>
                  <a:lnTo>
                    <a:pt x="699401" y="1065085"/>
                  </a:lnTo>
                  <a:lnTo>
                    <a:pt x="676541" y="1078026"/>
                  </a:lnTo>
                  <a:lnTo>
                    <a:pt x="663587" y="1084122"/>
                  </a:lnTo>
                  <a:lnTo>
                    <a:pt x="651395" y="1090218"/>
                  </a:lnTo>
                  <a:lnTo>
                    <a:pt x="636917" y="1097076"/>
                  </a:lnTo>
                  <a:lnTo>
                    <a:pt x="621690" y="1100886"/>
                  </a:lnTo>
                  <a:lnTo>
                    <a:pt x="607212" y="1106982"/>
                  </a:lnTo>
                  <a:lnTo>
                    <a:pt x="592734" y="1111554"/>
                  </a:lnTo>
                  <a:lnTo>
                    <a:pt x="575970" y="1116126"/>
                  </a:lnTo>
                  <a:lnTo>
                    <a:pt x="558444" y="1119936"/>
                  </a:lnTo>
                  <a:lnTo>
                    <a:pt x="541693" y="1124508"/>
                  </a:lnTo>
                  <a:lnTo>
                    <a:pt x="524929" y="1126032"/>
                  </a:lnTo>
                  <a:lnTo>
                    <a:pt x="505879" y="1128318"/>
                  </a:lnTo>
                  <a:lnTo>
                    <a:pt x="489115" y="1132890"/>
                  </a:lnTo>
                  <a:lnTo>
                    <a:pt x="470839" y="1134414"/>
                  </a:lnTo>
                  <a:lnTo>
                    <a:pt x="451789" y="1134414"/>
                  </a:lnTo>
                  <a:lnTo>
                    <a:pt x="432739" y="1136700"/>
                  </a:lnTo>
                  <a:lnTo>
                    <a:pt x="393128" y="1136700"/>
                  </a:lnTo>
                  <a:lnTo>
                    <a:pt x="352742" y="1136700"/>
                  </a:lnTo>
                  <a:lnTo>
                    <a:pt x="333692" y="1134414"/>
                  </a:lnTo>
                  <a:lnTo>
                    <a:pt x="314655" y="1134414"/>
                  </a:lnTo>
                  <a:lnTo>
                    <a:pt x="296367" y="1132890"/>
                  </a:lnTo>
                  <a:lnTo>
                    <a:pt x="277317" y="1128318"/>
                  </a:lnTo>
                  <a:lnTo>
                    <a:pt x="260553" y="1126032"/>
                  </a:lnTo>
                  <a:lnTo>
                    <a:pt x="241515" y="1124508"/>
                  </a:lnTo>
                  <a:lnTo>
                    <a:pt x="224751" y="1119936"/>
                  </a:lnTo>
                  <a:lnTo>
                    <a:pt x="207987" y="1116126"/>
                  </a:lnTo>
                  <a:lnTo>
                    <a:pt x="192747" y="1111554"/>
                  </a:lnTo>
                  <a:lnTo>
                    <a:pt x="175983" y="1106982"/>
                  </a:lnTo>
                  <a:lnTo>
                    <a:pt x="161518" y="1100886"/>
                  </a:lnTo>
                  <a:lnTo>
                    <a:pt x="147040" y="1097076"/>
                  </a:lnTo>
                  <a:lnTo>
                    <a:pt x="134086" y="1090218"/>
                  </a:lnTo>
                  <a:lnTo>
                    <a:pt x="119608" y="1084122"/>
                  </a:lnTo>
                  <a:lnTo>
                    <a:pt x="106654" y="1078026"/>
                  </a:lnTo>
                  <a:lnTo>
                    <a:pt x="96748" y="1071181"/>
                  </a:lnTo>
                  <a:lnTo>
                    <a:pt x="83807" y="1065085"/>
                  </a:lnTo>
                  <a:lnTo>
                    <a:pt x="73139" y="1058989"/>
                  </a:lnTo>
                  <a:lnTo>
                    <a:pt x="62471" y="1050607"/>
                  </a:lnTo>
                  <a:lnTo>
                    <a:pt x="54089" y="1044511"/>
                  </a:lnTo>
                  <a:lnTo>
                    <a:pt x="45707" y="1036129"/>
                  </a:lnTo>
                  <a:lnTo>
                    <a:pt x="37325" y="1029271"/>
                  </a:lnTo>
                  <a:lnTo>
                    <a:pt x="25133" y="1012507"/>
                  </a:lnTo>
                  <a:lnTo>
                    <a:pt x="20561" y="1004125"/>
                  </a:lnTo>
                  <a:lnTo>
                    <a:pt x="16751" y="995756"/>
                  </a:lnTo>
                  <a:lnTo>
                    <a:pt x="12192" y="987374"/>
                  </a:lnTo>
                  <a:lnTo>
                    <a:pt x="9906" y="978992"/>
                  </a:lnTo>
                  <a:lnTo>
                    <a:pt x="9906" y="970610"/>
                  </a:lnTo>
                  <a:lnTo>
                    <a:pt x="8382" y="962228"/>
                  </a:lnTo>
                  <a:lnTo>
                    <a:pt x="9906" y="953846"/>
                  </a:lnTo>
                  <a:lnTo>
                    <a:pt x="9906" y="943178"/>
                  </a:lnTo>
                  <a:lnTo>
                    <a:pt x="12192" y="934796"/>
                  </a:lnTo>
                  <a:lnTo>
                    <a:pt x="16751" y="926414"/>
                  </a:lnTo>
                  <a:lnTo>
                    <a:pt x="20561" y="918044"/>
                  </a:lnTo>
                  <a:lnTo>
                    <a:pt x="25133" y="911186"/>
                  </a:lnTo>
                  <a:lnTo>
                    <a:pt x="37325" y="894422"/>
                  </a:lnTo>
                  <a:lnTo>
                    <a:pt x="45707" y="886040"/>
                  </a:lnTo>
                  <a:lnTo>
                    <a:pt x="54089" y="879944"/>
                  </a:lnTo>
                  <a:lnTo>
                    <a:pt x="62471" y="871562"/>
                  </a:lnTo>
                  <a:lnTo>
                    <a:pt x="73139" y="865466"/>
                  </a:lnTo>
                  <a:lnTo>
                    <a:pt x="83807" y="857084"/>
                  </a:lnTo>
                  <a:lnTo>
                    <a:pt x="96748" y="850226"/>
                  </a:lnTo>
                  <a:lnTo>
                    <a:pt x="106654" y="844143"/>
                  </a:lnTo>
                  <a:lnTo>
                    <a:pt x="134086" y="831189"/>
                  </a:lnTo>
                  <a:lnTo>
                    <a:pt x="147040" y="827379"/>
                  </a:lnTo>
                  <a:lnTo>
                    <a:pt x="161518" y="821283"/>
                  </a:lnTo>
                  <a:lnTo>
                    <a:pt x="175983" y="816711"/>
                  </a:lnTo>
                  <a:lnTo>
                    <a:pt x="192747" y="812901"/>
                  </a:lnTo>
                  <a:lnTo>
                    <a:pt x="207987" y="808329"/>
                  </a:lnTo>
                  <a:lnTo>
                    <a:pt x="224751" y="803757"/>
                  </a:lnTo>
                  <a:lnTo>
                    <a:pt x="260553" y="795375"/>
                  </a:lnTo>
                  <a:lnTo>
                    <a:pt x="277317" y="793851"/>
                  </a:lnTo>
                  <a:lnTo>
                    <a:pt x="333692" y="786993"/>
                  </a:lnTo>
                  <a:lnTo>
                    <a:pt x="352742" y="786993"/>
                  </a:lnTo>
                  <a:lnTo>
                    <a:pt x="371792" y="785469"/>
                  </a:lnTo>
                  <a:lnTo>
                    <a:pt x="393128" y="785469"/>
                  </a:lnTo>
                  <a:lnTo>
                    <a:pt x="411403" y="785469"/>
                  </a:lnTo>
                  <a:lnTo>
                    <a:pt x="432739" y="786993"/>
                  </a:lnTo>
                  <a:lnTo>
                    <a:pt x="451789" y="786993"/>
                  </a:lnTo>
                  <a:lnTo>
                    <a:pt x="489115" y="791565"/>
                  </a:lnTo>
                  <a:lnTo>
                    <a:pt x="505879" y="793851"/>
                  </a:lnTo>
                  <a:lnTo>
                    <a:pt x="524929" y="795375"/>
                  </a:lnTo>
                  <a:lnTo>
                    <a:pt x="541693" y="799947"/>
                  </a:lnTo>
                  <a:lnTo>
                    <a:pt x="558444" y="803757"/>
                  </a:lnTo>
                  <a:lnTo>
                    <a:pt x="607212" y="816711"/>
                  </a:lnTo>
                  <a:lnTo>
                    <a:pt x="621690" y="821283"/>
                  </a:lnTo>
                  <a:lnTo>
                    <a:pt x="636917" y="827379"/>
                  </a:lnTo>
                  <a:lnTo>
                    <a:pt x="651395" y="831189"/>
                  </a:lnTo>
                  <a:lnTo>
                    <a:pt x="663587" y="838047"/>
                  </a:lnTo>
                  <a:lnTo>
                    <a:pt x="676541" y="844143"/>
                  </a:lnTo>
                  <a:lnTo>
                    <a:pt x="688733" y="850226"/>
                  </a:lnTo>
                  <a:lnTo>
                    <a:pt x="712343" y="865466"/>
                  </a:lnTo>
                  <a:lnTo>
                    <a:pt x="720725" y="871562"/>
                  </a:lnTo>
                  <a:lnTo>
                    <a:pt x="731393" y="879944"/>
                  </a:lnTo>
                  <a:lnTo>
                    <a:pt x="739775" y="886040"/>
                  </a:lnTo>
                  <a:lnTo>
                    <a:pt x="751967" y="902804"/>
                  </a:lnTo>
                  <a:lnTo>
                    <a:pt x="758825" y="911186"/>
                  </a:lnTo>
                  <a:lnTo>
                    <a:pt x="764921" y="918044"/>
                  </a:lnTo>
                  <a:lnTo>
                    <a:pt x="768731" y="926414"/>
                  </a:lnTo>
                  <a:lnTo>
                    <a:pt x="773303" y="943178"/>
                  </a:lnTo>
                  <a:lnTo>
                    <a:pt x="775589" y="953846"/>
                  </a:lnTo>
                  <a:lnTo>
                    <a:pt x="775589" y="919873"/>
                  </a:lnTo>
                  <a:lnTo>
                    <a:pt x="773303" y="913472"/>
                  </a:lnTo>
                  <a:lnTo>
                    <a:pt x="767207" y="905090"/>
                  </a:lnTo>
                  <a:lnTo>
                    <a:pt x="760349" y="896708"/>
                  </a:lnTo>
                  <a:lnTo>
                    <a:pt x="754253" y="888326"/>
                  </a:lnTo>
                  <a:lnTo>
                    <a:pt x="737489" y="871562"/>
                  </a:lnTo>
                  <a:lnTo>
                    <a:pt x="726821" y="865466"/>
                  </a:lnTo>
                  <a:lnTo>
                    <a:pt x="716153" y="857084"/>
                  </a:lnTo>
                  <a:lnTo>
                    <a:pt x="706247" y="850226"/>
                  </a:lnTo>
                  <a:lnTo>
                    <a:pt x="693305" y="841857"/>
                  </a:lnTo>
                  <a:lnTo>
                    <a:pt x="680351" y="835761"/>
                  </a:lnTo>
                  <a:lnTo>
                    <a:pt x="668159" y="829665"/>
                  </a:lnTo>
                  <a:lnTo>
                    <a:pt x="655205" y="822807"/>
                  </a:lnTo>
                  <a:lnTo>
                    <a:pt x="640727" y="818997"/>
                  </a:lnTo>
                  <a:lnTo>
                    <a:pt x="626249" y="812901"/>
                  </a:lnTo>
                  <a:lnTo>
                    <a:pt x="611022" y="808329"/>
                  </a:lnTo>
                  <a:lnTo>
                    <a:pt x="594258" y="802233"/>
                  </a:lnTo>
                  <a:lnTo>
                    <a:pt x="577494" y="797661"/>
                  </a:lnTo>
                  <a:lnTo>
                    <a:pt x="560730" y="793851"/>
                  </a:lnTo>
                  <a:lnTo>
                    <a:pt x="543979" y="791565"/>
                  </a:lnTo>
                  <a:lnTo>
                    <a:pt x="527215" y="786993"/>
                  </a:lnTo>
                  <a:lnTo>
                    <a:pt x="508165" y="785469"/>
                  </a:lnTo>
                  <a:lnTo>
                    <a:pt x="489115" y="780897"/>
                  </a:lnTo>
                  <a:lnTo>
                    <a:pt x="470839" y="780897"/>
                  </a:lnTo>
                  <a:lnTo>
                    <a:pt x="451789" y="778611"/>
                  </a:lnTo>
                  <a:lnTo>
                    <a:pt x="432739" y="777087"/>
                  </a:lnTo>
                  <a:lnTo>
                    <a:pt x="393128" y="777087"/>
                  </a:lnTo>
                  <a:lnTo>
                    <a:pt x="352742" y="777087"/>
                  </a:lnTo>
                  <a:lnTo>
                    <a:pt x="333692" y="778611"/>
                  </a:lnTo>
                  <a:lnTo>
                    <a:pt x="313131" y="780897"/>
                  </a:lnTo>
                  <a:lnTo>
                    <a:pt x="294081" y="780897"/>
                  </a:lnTo>
                  <a:lnTo>
                    <a:pt x="277317" y="785469"/>
                  </a:lnTo>
                  <a:lnTo>
                    <a:pt x="258267" y="786993"/>
                  </a:lnTo>
                  <a:lnTo>
                    <a:pt x="241515" y="791565"/>
                  </a:lnTo>
                  <a:lnTo>
                    <a:pt x="222465" y="793851"/>
                  </a:lnTo>
                  <a:lnTo>
                    <a:pt x="205701" y="797661"/>
                  </a:lnTo>
                  <a:lnTo>
                    <a:pt x="191223" y="802233"/>
                  </a:lnTo>
                  <a:lnTo>
                    <a:pt x="174459" y="808329"/>
                  </a:lnTo>
                  <a:lnTo>
                    <a:pt x="159232" y="812901"/>
                  </a:lnTo>
                  <a:lnTo>
                    <a:pt x="144754" y="818997"/>
                  </a:lnTo>
                  <a:lnTo>
                    <a:pt x="130276" y="822807"/>
                  </a:lnTo>
                  <a:lnTo>
                    <a:pt x="115036" y="829665"/>
                  </a:lnTo>
                  <a:lnTo>
                    <a:pt x="102844" y="835761"/>
                  </a:lnTo>
                  <a:lnTo>
                    <a:pt x="89903" y="841857"/>
                  </a:lnTo>
                  <a:lnTo>
                    <a:pt x="79235" y="850226"/>
                  </a:lnTo>
                  <a:lnTo>
                    <a:pt x="69329" y="857084"/>
                  </a:lnTo>
                  <a:lnTo>
                    <a:pt x="58661" y="865466"/>
                  </a:lnTo>
                  <a:lnTo>
                    <a:pt x="47993" y="871562"/>
                  </a:lnTo>
                  <a:lnTo>
                    <a:pt x="31229" y="888326"/>
                  </a:lnTo>
                  <a:lnTo>
                    <a:pt x="25133" y="896708"/>
                  </a:lnTo>
                  <a:lnTo>
                    <a:pt x="18288" y="905090"/>
                  </a:lnTo>
                  <a:lnTo>
                    <a:pt x="12192" y="913472"/>
                  </a:lnTo>
                  <a:lnTo>
                    <a:pt x="8382" y="924128"/>
                  </a:lnTo>
                  <a:lnTo>
                    <a:pt x="3810" y="932510"/>
                  </a:lnTo>
                  <a:lnTo>
                    <a:pt x="1524" y="943178"/>
                  </a:lnTo>
                  <a:lnTo>
                    <a:pt x="0" y="951560"/>
                  </a:lnTo>
                  <a:lnTo>
                    <a:pt x="0" y="962228"/>
                  </a:lnTo>
                  <a:lnTo>
                    <a:pt x="0" y="970610"/>
                  </a:lnTo>
                  <a:lnTo>
                    <a:pt x="1524" y="981278"/>
                  </a:lnTo>
                  <a:lnTo>
                    <a:pt x="3810" y="989660"/>
                  </a:lnTo>
                  <a:lnTo>
                    <a:pt x="12192" y="1008697"/>
                  </a:lnTo>
                  <a:lnTo>
                    <a:pt x="18288" y="1017079"/>
                  </a:lnTo>
                  <a:lnTo>
                    <a:pt x="31229" y="1036129"/>
                  </a:lnTo>
                  <a:lnTo>
                    <a:pt x="39611" y="1042225"/>
                  </a:lnTo>
                  <a:lnTo>
                    <a:pt x="47993" y="1050607"/>
                  </a:lnTo>
                  <a:lnTo>
                    <a:pt x="58661" y="1058989"/>
                  </a:lnTo>
                  <a:lnTo>
                    <a:pt x="69329" y="1065085"/>
                  </a:lnTo>
                  <a:lnTo>
                    <a:pt x="79235" y="1073454"/>
                  </a:lnTo>
                  <a:lnTo>
                    <a:pt x="89903" y="1080312"/>
                  </a:lnTo>
                  <a:lnTo>
                    <a:pt x="102844" y="1086408"/>
                  </a:lnTo>
                  <a:lnTo>
                    <a:pt x="115036" y="1092504"/>
                  </a:lnTo>
                  <a:lnTo>
                    <a:pt x="130276" y="1098600"/>
                  </a:lnTo>
                  <a:lnTo>
                    <a:pt x="144754" y="1105458"/>
                  </a:lnTo>
                  <a:lnTo>
                    <a:pt x="159232" y="1111554"/>
                  </a:lnTo>
                  <a:lnTo>
                    <a:pt x="174459" y="1116126"/>
                  </a:lnTo>
                  <a:lnTo>
                    <a:pt x="191223" y="1119936"/>
                  </a:lnTo>
                  <a:lnTo>
                    <a:pt x="205701" y="1124508"/>
                  </a:lnTo>
                  <a:lnTo>
                    <a:pt x="241515" y="1132890"/>
                  </a:lnTo>
                  <a:lnTo>
                    <a:pt x="258267" y="1134414"/>
                  </a:lnTo>
                  <a:lnTo>
                    <a:pt x="277317" y="1138986"/>
                  </a:lnTo>
                  <a:lnTo>
                    <a:pt x="294081" y="1141272"/>
                  </a:lnTo>
                  <a:lnTo>
                    <a:pt x="313131" y="1142796"/>
                  </a:lnTo>
                  <a:lnTo>
                    <a:pt x="333692" y="1145082"/>
                  </a:lnTo>
                  <a:lnTo>
                    <a:pt x="352742" y="1145082"/>
                  </a:lnTo>
                  <a:lnTo>
                    <a:pt x="371792" y="1147368"/>
                  </a:lnTo>
                  <a:lnTo>
                    <a:pt x="393128" y="1147368"/>
                  </a:lnTo>
                  <a:lnTo>
                    <a:pt x="411403" y="1147368"/>
                  </a:lnTo>
                  <a:lnTo>
                    <a:pt x="432739" y="1145082"/>
                  </a:lnTo>
                  <a:lnTo>
                    <a:pt x="451789" y="1145082"/>
                  </a:lnTo>
                  <a:lnTo>
                    <a:pt x="470839" y="1142796"/>
                  </a:lnTo>
                  <a:lnTo>
                    <a:pt x="489115" y="1141272"/>
                  </a:lnTo>
                  <a:lnTo>
                    <a:pt x="508165" y="1138986"/>
                  </a:lnTo>
                  <a:lnTo>
                    <a:pt x="527215" y="1134414"/>
                  </a:lnTo>
                  <a:lnTo>
                    <a:pt x="543979" y="1132890"/>
                  </a:lnTo>
                  <a:lnTo>
                    <a:pt x="560730" y="1128318"/>
                  </a:lnTo>
                  <a:lnTo>
                    <a:pt x="577494" y="1124508"/>
                  </a:lnTo>
                  <a:lnTo>
                    <a:pt x="594258" y="1119936"/>
                  </a:lnTo>
                  <a:lnTo>
                    <a:pt x="611022" y="1116126"/>
                  </a:lnTo>
                  <a:lnTo>
                    <a:pt x="626249" y="1111554"/>
                  </a:lnTo>
                  <a:lnTo>
                    <a:pt x="640727" y="1105458"/>
                  </a:lnTo>
                  <a:lnTo>
                    <a:pt x="668159" y="1092504"/>
                  </a:lnTo>
                  <a:lnTo>
                    <a:pt x="680351" y="1086408"/>
                  </a:lnTo>
                  <a:lnTo>
                    <a:pt x="693305" y="1080312"/>
                  </a:lnTo>
                  <a:lnTo>
                    <a:pt x="706247" y="1073454"/>
                  </a:lnTo>
                  <a:lnTo>
                    <a:pt x="716153" y="1065085"/>
                  </a:lnTo>
                  <a:lnTo>
                    <a:pt x="726821" y="1058989"/>
                  </a:lnTo>
                  <a:lnTo>
                    <a:pt x="737489" y="1050607"/>
                  </a:lnTo>
                  <a:lnTo>
                    <a:pt x="745871" y="1042225"/>
                  </a:lnTo>
                  <a:lnTo>
                    <a:pt x="754253" y="1036129"/>
                  </a:lnTo>
                  <a:lnTo>
                    <a:pt x="767207" y="1017079"/>
                  </a:lnTo>
                  <a:lnTo>
                    <a:pt x="773303" y="1008697"/>
                  </a:lnTo>
                  <a:lnTo>
                    <a:pt x="777113" y="1000315"/>
                  </a:lnTo>
                  <a:lnTo>
                    <a:pt x="779399" y="989660"/>
                  </a:lnTo>
                  <a:lnTo>
                    <a:pt x="783958" y="981278"/>
                  </a:lnTo>
                  <a:lnTo>
                    <a:pt x="783958" y="970610"/>
                  </a:lnTo>
                  <a:lnTo>
                    <a:pt x="785482" y="962228"/>
                  </a:lnTo>
                  <a:close/>
                </a:path>
                <a:path w="2566034" h="1147445">
                  <a:moveTo>
                    <a:pt x="1607553" y="113499"/>
                  </a:moveTo>
                  <a:lnTo>
                    <a:pt x="1567929" y="113499"/>
                  </a:lnTo>
                  <a:lnTo>
                    <a:pt x="1567929" y="119595"/>
                  </a:lnTo>
                  <a:lnTo>
                    <a:pt x="1584693" y="119595"/>
                  </a:lnTo>
                  <a:lnTo>
                    <a:pt x="1584693" y="163779"/>
                  </a:lnTo>
                  <a:lnTo>
                    <a:pt x="1590789" y="163779"/>
                  </a:lnTo>
                  <a:lnTo>
                    <a:pt x="1590789" y="119595"/>
                  </a:lnTo>
                  <a:lnTo>
                    <a:pt x="1607553" y="119595"/>
                  </a:lnTo>
                  <a:lnTo>
                    <a:pt x="1607553" y="113499"/>
                  </a:lnTo>
                  <a:close/>
                </a:path>
                <a:path w="2566034" h="1147445">
                  <a:moveTo>
                    <a:pt x="1622031" y="113499"/>
                  </a:moveTo>
                  <a:lnTo>
                    <a:pt x="1615935" y="113499"/>
                  </a:lnTo>
                  <a:lnTo>
                    <a:pt x="1615935" y="163779"/>
                  </a:lnTo>
                  <a:lnTo>
                    <a:pt x="1622031" y="163779"/>
                  </a:lnTo>
                  <a:lnTo>
                    <a:pt x="1622031" y="113499"/>
                  </a:lnTo>
                  <a:close/>
                </a:path>
                <a:path w="2566034" h="1147445">
                  <a:moveTo>
                    <a:pt x="1681454" y="113499"/>
                  </a:moveTo>
                  <a:lnTo>
                    <a:pt x="1672310" y="113499"/>
                  </a:lnTo>
                  <a:lnTo>
                    <a:pt x="1660118" y="147027"/>
                  </a:lnTo>
                  <a:lnTo>
                    <a:pt x="1660118" y="151599"/>
                  </a:lnTo>
                  <a:lnTo>
                    <a:pt x="1657832" y="151599"/>
                  </a:lnTo>
                  <a:lnTo>
                    <a:pt x="1657832" y="155409"/>
                  </a:lnTo>
                  <a:lnTo>
                    <a:pt x="1655546" y="155409"/>
                  </a:lnTo>
                  <a:lnTo>
                    <a:pt x="1655546" y="149313"/>
                  </a:lnTo>
                  <a:lnTo>
                    <a:pt x="1643354" y="113499"/>
                  </a:lnTo>
                  <a:lnTo>
                    <a:pt x="1632686" y="113499"/>
                  </a:lnTo>
                  <a:lnTo>
                    <a:pt x="1632686" y="163779"/>
                  </a:lnTo>
                  <a:lnTo>
                    <a:pt x="1638782" y="163779"/>
                  </a:lnTo>
                  <a:lnTo>
                    <a:pt x="1638782" y="119595"/>
                  </a:lnTo>
                  <a:lnTo>
                    <a:pt x="1654022" y="163779"/>
                  </a:lnTo>
                  <a:lnTo>
                    <a:pt x="1660118" y="163779"/>
                  </a:lnTo>
                  <a:lnTo>
                    <a:pt x="1674596" y="121881"/>
                  </a:lnTo>
                  <a:lnTo>
                    <a:pt x="1674596" y="163779"/>
                  </a:lnTo>
                  <a:lnTo>
                    <a:pt x="1681454" y="163779"/>
                  </a:lnTo>
                  <a:lnTo>
                    <a:pt x="1681454" y="113499"/>
                  </a:lnTo>
                  <a:close/>
                </a:path>
                <a:path w="2566034" h="1147445">
                  <a:moveTo>
                    <a:pt x="1729447" y="157695"/>
                  </a:moveTo>
                  <a:lnTo>
                    <a:pt x="1698205" y="157695"/>
                  </a:lnTo>
                  <a:lnTo>
                    <a:pt x="1698205" y="140931"/>
                  </a:lnTo>
                  <a:lnTo>
                    <a:pt x="1724875" y="140931"/>
                  </a:lnTo>
                  <a:lnTo>
                    <a:pt x="1724875" y="134073"/>
                  </a:lnTo>
                  <a:lnTo>
                    <a:pt x="1698205" y="134073"/>
                  </a:lnTo>
                  <a:lnTo>
                    <a:pt x="1698205" y="119595"/>
                  </a:lnTo>
                  <a:lnTo>
                    <a:pt x="1727161" y="119595"/>
                  </a:lnTo>
                  <a:lnTo>
                    <a:pt x="1727161" y="113499"/>
                  </a:lnTo>
                  <a:lnTo>
                    <a:pt x="1691360" y="113499"/>
                  </a:lnTo>
                  <a:lnTo>
                    <a:pt x="1691360" y="163779"/>
                  </a:lnTo>
                  <a:lnTo>
                    <a:pt x="1729447" y="163779"/>
                  </a:lnTo>
                  <a:lnTo>
                    <a:pt x="1729447" y="157695"/>
                  </a:lnTo>
                  <a:close/>
                </a:path>
                <a:path w="2566034" h="1147445">
                  <a:moveTo>
                    <a:pt x="1782000" y="163779"/>
                  </a:moveTo>
                  <a:lnTo>
                    <a:pt x="1773631" y="149313"/>
                  </a:lnTo>
                  <a:lnTo>
                    <a:pt x="1773631" y="147027"/>
                  </a:lnTo>
                  <a:lnTo>
                    <a:pt x="1771345" y="147027"/>
                  </a:lnTo>
                  <a:lnTo>
                    <a:pt x="1771345" y="144741"/>
                  </a:lnTo>
                  <a:lnTo>
                    <a:pt x="1769071" y="144741"/>
                  </a:lnTo>
                  <a:lnTo>
                    <a:pt x="1769071" y="143217"/>
                  </a:lnTo>
                  <a:lnTo>
                    <a:pt x="1767547" y="143217"/>
                  </a:lnTo>
                  <a:lnTo>
                    <a:pt x="1767547" y="140931"/>
                  </a:lnTo>
                  <a:lnTo>
                    <a:pt x="1767547" y="138645"/>
                  </a:lnTo>
                  <a:lnTo>
                    <a:pt x="1773631" y="138645"/>
                  </a:lnTo>
                  <a:lnTo>
                    <a:pt x="1773631" y="136359"/>
                  </a:lnTo>
                  <a:lnTo>
                    <a:pt x="1775917" y="136359"/>
                  </a:lnTo>
                  <a:lnTo>
                    <a:pt x="1775917" y="134073"/>
                  </a:lnTo>
                  <a:lnTo>
                    <a:pt x="1777428" y="134073"/>
                  </a:lnTo>
                  <a:lnTo>
                    <a:pt x="1777428" y="119595"/>
                  </a:lnTo>
                  <a:lnTo>
                    <a:pt x="1775917" y="119595"/>
                  </a:lnTo>
                  <a:lnTo>
                    <a:pt x="1775917" y="117309"/>
                  </a:lnTo>
                  <a:lnTo>
                    <a:pt x="1773631" y="117309"/>
                  </a:lnTo>
                  <a:lnTo>
                    <a:pt x="1773631" y="115785"/>
                  </a:lnTo>
                  <a:lnTo>
                    <a:pt x="1771345" y="115785"/>
                  </a:lnTo>
                  <a:lnTo>
                    <a:pt x="1771345" y="121881"/>
                  </a:lnTo>
                  <a:lnTo>
                    <a:pt x="1771345" y="130263"/>
                  </a:lnTo>
                  <a:lnTo>
                    <a:pt x="1769071" y="132549"/>
                  </a:lnTo>
                  <a:lnTo>
                    <a:pt x="1767547" y="132549"/>
                  </a:lnTo>
                  <a:lnTo>
                    <a:pt x="1767547" y="134073"/>
                  </a:lnTo>
                  <a:lnTo>
                    <a:pt x="1743925" y="134073"/>
                  </a:lnTo>
                  <a:lnTo>
                    <a:pt x="1743925" y="117309"/>
                  </a:lnTo>
                  <a:lnTo>
                    <a:pt x="1762975" y="117309"/>
                  </a:lnTo>
                  <a:lnTo>
                    <a:pt x="1762975" y="119595"/>
                  </a:lnTo>
                  <a:lnTo>
                    <a:pt x="1769071" y="119595"/>
                  </a:lnTo>
                  <a:lnTo>
                    <a:pt x="1769071" y="121881"/>
                  </a:lnTo>
                  <a:lnTo>
                    <a:pt x="1771345" y="121881"/>
                  </a:lnTo>
                  <a:lnTo>
                    <a:pt x="1771345" y="115785"/>
                  </a:lnTo>
                  <a:lnTo>
                    <a:pt x="1771345" y="113499"/>
                  </a:lnTo>
                  <a:lnTo>
                    <a:pt x="1737829" y="113499"/>
                  </a:lnTo>
                  <a:lnTo>
                    <a:pt x="1737829" y="163779"/>
                  </a:lnTo>
                  <a:lnTo>
                    <a:pt x="1743925" y="163779"/>
                  </a:lnTo>
                  <a:lnTo>
                    <a:pt x="1743925" y="140931"/>
                  </a:lnTo>
                  <a:lnTo>
                    <a:pt x="1759165" y="140931"/>
                  </a:lnTo>
                  <a:lnTo>
                    <a:pt x="1759165" y="143217"/>
                  </a:lnTo>
                  <a:lnTo>
                    <a:pt x="1760689" y="143217"/>
                  </a:lnTo>
                  <a:lnTo>
                    <a:pt x="1760689" y="144741"/>
                  </a:lnTo>
                  <a:lnTo>
                    <a:pt x="1762975" y="144741"/>
                  </a:lnTo>
                  <a:lnTo>
                    <a:pt x="1762975" y="147027"/>
                  </a:lnTo>
                  <a:lnTo>
                    <a:pt x="1765261" y="147027"/>
                  </a:lnTo>
                  <a:lnTo>
                    <a:pt x="1765261" y="151599"/>
                  </a:lnTo>
                  <a:lnTo>
                    <a:pt x="1767547" y="151599"/>
                  </a:lnTo>
                  <a:lnTo>
                    <a:pt x="1767547" y="153123"/>
                  </a:lnTo>
                  <a:lnTo>
                    <a:pt x="1773631" y="163779"/>
                  </a:lnTo>
                  <a:lnTo>
                    <a:pt x="1782000" y="163779"/>
                  </a:lnTo>
                  <a:close/>
                </a:path>
                <a:path w="2566034" h="1147445">
                  <a:moveTo>
                    <a:pt x="1983917" y="79984"/>
                  </a:moveTo>
                  <a:lnTo>
                    <a:pt x="1977059" y="79984"/>
                  </a:lnTo>
                  <a:lnTo>
                    <a:pt x="1977059" y="130263"/>
                  </a:lnTo>
                  <a:lnTo>
                    <a:pt x="1983917" y="130263"/>
                  </a:lnTo>
                  <a:lnTo>
                    <a:pt x="1983917" y="79984"/>
                  </a:lnTo>
                  <a:close/>
                </a:path>
                <a:path w="2566034" h="1147445">
                  <a:moveTo>
                    <a:pt x="2036483" y="79984"/>
                  </a:moveTo>
                  <a:lnTo>
                    <a:pt x="2029625" y="79984"/>
                  </a:lnTo>
                  <a:lnTo>
                    <a:pt x="2029625" y="119595"/>
                  </a:lnTo>
                  <a:lnTo>
                    <a:pt x="2002955" y="79984"/>
                  </a:lnTo>
                  <a:lnTo>
                    <a:pt x="1996109" y="79984"/>
                  </a:lnTo>
                  <a:lnTo>
                    <a:pt x="1996109" y="130263"/>
                  </a:lnTo>
                  <a:lnTo>
                    <a:pt x="2002955" y="130263"/>
                  </a:lnTo>
                  <a:lnTo>
                    <a:pt x="2002955" y="89877"/>
                  </a:lnTo>
                  <a:lnTo>
                    <a:pt x="2028101" y="130263"/>
                  </a:lnTo>
                  <a:lnTo>
                    <a:pt x="2036483" y="130263"/>
                  </a:lnTo>
                  <a:lnTo>
                    <a:pt x="2036483" y="79984"/>
                  </a:lnTo>
                  <a:close/>
                </a:path>
                <a:path w="2566034" h="1147445">
                  <a:moveTo>
                    <a:pt x="2059343" y="20548"/>
                  </a:moveTo>
                  <a:lnTo>
                    <a:pt x="2057057" y="20548"/>
                  </a:lnTo>
                  <a:lnTo>
                    <a:pt x="2057057" y="12166"/>
                  </a:lnTo>
                  <a:lnTo>
                    <a:pt x="2055533" y="12166"/>
                  </a:lnTo>
                  <a:lnTo>
                    <a:pt x="2055533" y="9893"/>
                  </a:lnTo>
                  <a:lnTo>
                    <a:pt x="2053247" y="8356"/>
                  </a:lnTo>
                  <a:lnTo>
                    <a:pt x="2053247" y="6096"/>
                  </a:lnTo>
                  <a:lnTo>
                    <a:pt x="2050961" y="6096"/>
                  </a:lnTo>
                  <a:lnTo>
                    <a:pt x="2050961" y="14465"/>
                  </a:lnTo>
                  <a:lnTo>
                    <a:pt x="2050961" y="37312"/>
                  </a:lnTo>
                  <a:lnTo>
                    <a:pt x="2048675" y="37312"/>
                  </a:lnTo>
                  <a:lnTo>
                    <a:pt x="2048675" y="41884"/>
                  </a:lnTo>
                  <a:lnTo>
                    <a:pt x="2047151" y="41884"/>
                  </a:lnTo>
                  <a:lnTo>
                    <a:pt x="2047151" y="44170"/>
                  </a:lnTo>
                  <a:lnTo>
                    <a:pt x="2040293" y="44170"/>
                  </a:lnTo>
                  <a:lnTo>
                    <a:pt x="2040293" y="45694"/>
                  </a:lnTo>
                  <a:lnTo>
                    <a:pt x="2023529" y="45694"/>
                  </a:lnTo>
                  <a:lnTo>
                    <a:pt x="2023529" y="8356"/>
                  </a:lnTo>
                  <a:lnTo>
                    <a:pt x="2044865" y="8356"/>
                  </a:lnTo>
                  <a:lnTo>
                    <a:pt x="2044865" y="9893"/>
                  </a:lnTo>
                  <a:lnTo>
                    <a:pt x="2047151" y="9893"/>
                  </a:lnTo>
                  <a:lnTo>
                    <a:pt x="2047151" y="12166"/>
                  </a:lnTo>
                  <a:lnTo>
                    <a:pt x="2048675" y="12166"/>
                  </a:lnTo>
                  <a:lnTo>
                    <a:pt x="2048675" y="14465"/>
                  </a:lnTo>
                  <a:lnTo>
                    <a:pt x="2050961" y="14465"/>
                  </a:lnTo>
                  <a:lnTo>
                    <a:pt x="2050961" y="6096"/>
                  </a:lnTo>
                  <a:lnTo>
                    <a:pt x="2050961" y="3797"/>
                  </a:lnTo>
                  <a:lnTo>
                    <a:pt x="2047151" y="3797"/>
                  </a:lnTo>
                  <a:lnTo>
                    <a:pt x="2047151" y="1524"/>
                  </a:lnTo>
                  <a:lnTo>
                    <a:pt x="2017433" y="1524"/>
                  </a:lnTo>
                  <a:lnTo>
                    <a:pt x="2017433" y="52552"/>
                  </a:lnTo>
                  <a:lnTo>
                    <a:pt x="2038007" y="52552"/>
                  </a:lnTo>
                  <a:lnTo>
                    <a:pt x="2038007" y="50266"/>
                  </a:lnTo>
                  <a:lnTo>
                    <a:pt x="2047151" y="50266"/>
                  </a:lnTo>
                  <a:lnTo>
                    <a:pt x="2047151" y="47980"/>
                  </a:lnTo>
                  <a:lnTo>
                    <a:pt x="2050961" y="47980"/>
                  </a:lnTo>
                  <a:lnTo>
                    <a:pt x="2050961" y="45694"/>
                  </a:lnTo>
                  <a:lnTo>
                    <a:pt x="2053247" y="45694"/>
                  </a:lnTo>
                  <a:lnTo>
                    <a:pt x="2053247" y="44170"/>
                  </a:lnTo>
                  <a:lnTo>
                    <a:pt x="2055533" y="44170"/>
                  </a:lnTo>
                  <a:lnTo>
                    <a:pt x="2055533" y="39598"/>
                  </a:lnTo>
                  <a:lnTo>
                    <a:pt x="2057057" y="39598"/>
                  </a:lnTo>
                  <a:lnTo>
                    <a:pt x="2057057" y="31216"/>
                  </a:lnTo>
                  <a:lnTo>
                    <a:pt x="2059343" y="31216"/>
                  </a:lnTo>
                  <a:lnTo>
                    <a:pt x="2059343" y="20548"/>
                  </a:lnTo>
                  <a:close/>
                </a:path>
                <a:path w="2566034" h="1147445">
                  <a:moveTo>
                    <a:pt x="2070011" y="172161"/>
                  </a:moveTo>
                  <a:lnTo>
                    <a:pt x="2067725" y="172161"/>
                  </a:lnTo>
                  <a:lnTo>
                    <a:pt x="2067725" y="168351"/>
                  </a:lnTo>
                  <a:lnTo>
                    <a:pt x="2065439" y="168351"/>
                  </a:lnTo>
                  <a:lnTo>
                    <a:pt x="2065439" y="163779"/>
                  </a:lnTo>
                  <a:lnTo>
                    <a:pt x="2063915" y="163779"/>
                  </a:lnTo>
                  <a:lnTo>
                    <a:pt x="2063915" y="174447"/>
                  </a:lnTo>
                  <a:lnTo>
                    <a:pt x="2063915" y="191211"/>
                  </a:lnTo>
                  <a:lnTo>
                    <a:pt x="2061629" y="191211"/>
                  </a:lnTo>
                  <a:lnTo>
                    <a:pt x="2061629" y="195783"/>
                  </a:lnTo>
                  <a:lnTo>
                    <a:pt x="2059343" y="197307"/>
                  </a:lnTo>
                  <a:lnTo>
                    <a:pt x="2059343" y="199593"/>
                  </a:lnTo>
                  <a:lnTo>
                    <a:pt x="2055533" y="199593"/>
                  </a:lnTo>
                  <a:lnTo>
                    <a:pt x="2055533" y="201879"/>
                  </a:lnTo>
                  <a:lnTo>
                    <a:pt x="2036483" y="201879"/>
                  </a:lnTo>
                  <a:lnTo>
                    <a:pt x="2036483" y="163779"/>
                  </a:lnTo>
                  <a:lnTo>
                    <a:pt x="2055533" y="163779"/>
                  </a:lnTo>
                  <a:lnTo>
                    <a:pt x="2055533" y="166065"/>
                  </a:lnTo>
                  <a:lnTo>
                    <a:pt x="2057057" y="166065"/>
                  </a:lnTo>
                  <a:lnTo>
                    <a:pt x="2057057" y="168351"/>
                  </a:lnTo>
                  <a:lnTo>
                    <a:pt x="2059343" y="168351"/>
                  </a:lnTo>
                  <a:lnTo>
                    <a:pt x="2059343" y="169875"/>
                  </a:lnTo>
                  <a:lnTo>
                    <a:pt x="2061629" y="169875"/>
                  </a:lnTo>
                  <a:lnTo>
                    <a:pt x="2061629" y="174447"/>
                  </a:lnTo>
                  <a:lnTo>
                    <a:pt x="2063915" y="174447"/>
                  </a:lnTo>
                  <a:lnTo>
                    <a:pt x="2063915" y="163779"/>
                  </a:lnTo>
                  <a:lnTo>
                    <a:pt x="2063915" y="161493"/>
                  </a:lnTo>
                  <a:lnTo>
                    <a:pt x="2061629" y="161493"/>
                  </a:lnTo>
                  <a:lnTo>
                    <a:pt x="2059343" y="159981"/>
                  </a:lnTo>
                  <a:lnTo>
                    <a:pt x="2055533" y="159981"/>
                  </a:lnTo>
                  <a:lnTo>
                    <a:pt x="2055533" y="157695"/>
                  </a:lnTo>
                  <a:lnTo>
                    <a:pt x="2029625" y="157695"/>
                  </a:lnTo>
                  <a:lnTo>
                    <a:pt x="2029625" y="207975"/>
                  </a:lnTo>
                  <a:lnTo>
                    <a:pt x="2055533" y="207975"/>
                  </a:lnTo>
                  <a:lnTo>
                    <a:pt x="2057057" y="205689"/>
                  </a:lnTo>
                  <a:lnTo>
                    <a:pt x="2061629" y="205689"/>
                  </a:lnTo>
                  <a:lnTo>
                    <a:pt x="2061629" y="204165"/>
                  </a:lnTo>
                  <a:lnTo>
                    <a:pt x="2063915" y="204165"/>
                  </a:lnTo>
                  <a:lnTo>
                    <a:pt x="2063915" y="201879"/>
                  </a:lnTo>
                  <a:lnTo>
                    <a:pt x="2065439" y="201879"/>
                  </a:lnTo>
                  <a:lnTo>
                    <a:pt x="2065439" y="199593"/>
                  </a:lnTo>
                  <a:lnTo>
                    <a:pt x="2067725" y="197307"/>
                  </a:lnTo>
                  <a:lnTo>
                    <a:pt x="2067725" y="193497"/>
                  </a:lnTo>
                  <a:lnTo>
                    <a:pt x="2070011" y="193497"/>
                  </a:lnTo>
                  <a:lnTo>
                    <a:pt x="2070011" y="172161"/>
                  </a:lnTo>
                  <a:close/>
                </a:path>
                <a:path w="2566034" h="1147445">
                  <a:moveTo>
                    <a:pt x="2076107" y="1524"/>
                  </a:moveTo>
                  <a:lnTo>
                    <a:pt x="2070011" y="1524"/>
                  </a:lnTo>
                  <a:lnTo>
                    <a:pt x="2070011" y="52565"/>
                  </a:lnTo>
                  <a:lnTo>
                    <a:pt x="2076107" y="52565"/>
                  </a:lnTo>
                  <a:lnTo>
                    <a:pt x="2076107" y="1524"/>
                  </a:lnTo>
                  <a:close/>
                </a:path>
                <a:path w="2566034" h="1147445">
                  <a:moveTo>
                    <a:pt x="2082190" y="79984"/>
                  </a:moveTo>
                  <a:lnTo>
                    <a:pt x="2042579" y="79984"/>
                  </a:lnTo>
                  <a:lnTo>
                    <a:pt x="2042579" y="86067"/>
                  </a:lnTo>
                  <a:lnTo>
                    <a:pt x="2059343" y="86067"/>
                  </a:lnTo>
                  <a:lnTo>
                    <a:pt x="2059343" y="130263"/>
                  </a:lnTo>
                  <a:lnTo>
                    <a:pt x="2065439" y="130263"/>
                  </a:lnTo>
                  <a:lnTo>
                    <a:pt x="2065439" y="86067"/>
                  </a:lnTo>
                  <a:lnTo>
                    <a:pt x="2082190" y="86067"/>
                  </a:lnTo>
                  <a:lnTo>
                    <a:pt x="2082190" y="79984"/>
                  </a:lnTo>
                  <a:close/>
                </a:path>
                <a:path w="2566034" h="1147445">
                  <a:moveTo>
                    <a:pt x="2098954" y="235407"/>
                  </a:moveTo>
                  <a:lnTo>
                    <a:pt x="2090572" y="235407"/>
                  </a:lnTo>
                  <a:lnTo>
                    <a:pt x="2082190" y="250634"/>
                  </a:lnTo>
                  <a:lnTo>
                    <a:pt x="2080666" y="252158"/>
                  </a:lnTo>
                  <a:lnTo>
                    <a:pt x="2080666" y="254444"/>
                  </a:lnTo>
                  <a:lnTo>
                    <a:pt x="2078380" y="254444"/>
                  </a:lnTo>
                  <a:lnTo>
                    <a:pt x="2078380" y="259016"/>
                  </a:lnTo>
                  <a:lnTo>
                    <a:pt x="2076094" y="259016"/>
                  </a:lnTo>
                  <a:lnTo>
                    <a:pt x="2073808" y="259016"/>
                  </a:lnTo>
                  <a:lnTo>
                    <a:pt x="2073808" y="254444"/>
                  </a:lnTo>
                  <a:lnTo>
                    <a:pt x="2072297" y="254444"/>
                  </a:lnTo>
                  <a:lnTo>
                    <a:pt x="2072297" y="252158"/>
                  </a:lnTo>
                  <a:lnTo>
                    <a:pt x="2070011" y="252158"/>
                  </a:lnTo>
                  <a:lnTo>
                    <a:pt x="2061629" y="235407"/>
                  </a:lnTo>
                  <a:lnTo>
                    <a:pt x="2053247" y="235407"/>
                  </a:lnTo>
                  <a:lnTo>
                    <a:pt x="2072297" y="265112"/>
                  </a:lnTo>
                  <a:lnTo>
                    <a:pt x="2072297" y="286448"/>
                  </a:lnTo>
                  <a:lnTo>
                    <a:pt x="2078380" y="286448"/>
                  </a:lnTo>
                  <a:lnTo>
                    <a:pt x="2078380" y="265112"/>
                  </a:lnTo>
                  <a:lnTo>
                    <a:pt x="2081542" y="260540"/>
                  </a:lnTo>
                  <a:lnTo>
                    <a:pt x="2098954" y="235407"/>
                  </a:lnTo>
                  <a:close/>
                </a:path>
                <a:path w="2566034" h="1147445">
                  <a:moveTo>
                    <a:pt x="2116480" y="157695"/>
                  </a:moveTo>
                  <a:lnTo>
                    <a:pt x="2080666" y="157695"/>
                  </a:lnTo>
                  <a:lnTo>
                    <a:pt x="2080666" y="207975"/>
                  </a:lnTo>
                  <a:lnTo>
                    <a:pt x="2116480" y="207975"/>
                  </a:lnTo>
                  <a:lnTo>
                    <a:pt x="2116480" y="201879"/>
                  </a:lnTo>
                  <a:lnTo>
                    <a:pt x="2086762" y="201879"/>
                  </a:lnTo>
                  <a:lnTo>
                    <a:pt x="2086762" y="185115"/>
                  </a:lnTo>
                  <a:lnTo>
                    <a:pt x="2114194" y="185115"/>
                  </a:lnTo>
                  <a:lnTo>
                    <a:pt x="2114194" y="179019"/>
                  </a:lnTo>
                  <a:lnTo>
                    <a:pt x="2086762" y="179019"/>
                  </a:lnTo>
                  <a:lnTo>
                    <a:pt x="2086762" y="163779"/>
                  </a:lnTo>
                  <a:lnTo>
                    <a:pt x="2116480" y="163779"/>
                  </a:lnTo>
                  <a:lnTo>
                    <a:pt x="2116480" y="157695"/>
                  </a:lnTo>
                  <a:close/>
                </a:path>
                <a:path w="2566034" h="1147445">
                  <a:moveTo>
                    <a:pt x="2124862" y="14465"/>
                  </a:moveTo>
                  <a:lnTo>
                    <a:pt x="2122576" y="14465"/>
                  </a:lnTo>
                  <a:lnTo>
                    <a:pt x="2122576" y="8356"/>
                  </a:lnTo>
                  <a:lnTo>
                    <a:pt x="2120290" y="8356"/>
                  </a:lnTo>
                  <a:lnTo>
                    <a:pt x="2120290" y="6096"/>
                  </a:lnTo>
                  <a:lnTo>
                    <a:pt x="2118004" y="6096"/>
                  </a:lnTo>
                  <a:lnTo>
                    <a:pt x="2118004" y="3797"/>
                  </a:lnTo>
                  <a:lnTo>
                    <a:pt x="2116480" y="3797"/>
                  </a:lnTo>
                  <a:lnTo>
                    <a:pt x="2116480" y="1524"/>
                  </a:lnTo>
                  <a:lnTo>
                    <a:pt x="2109622" y="1524"/>
                  </a:lnTo>
                  <a:lnTo>
                    <a:pt x="2109622" y="0"/>
                  </a:lnTo>
                  <a:lnTo>
                    <a:pt x="2098954" y="0"/>
                  </a:lnTo>
                  <a:lnTo>
                    <a:pt x="2098954" y="1524"/>
                  </a:lnTo>
                  <a:lnTo>
                    <a:pt x="2092858" y="1524"/>
                  </a:lnTo>
                  <a:lnTo>
                    <a:pt x="2092858" y="3797"/>
                  </a:lnTo>
                  <a:lnTo>
                    <a:pt x="2090572" y="3797"/>
                  </a:lnTo>
                  <a:lnTo>
                    <a:pt x="2090572" y="6096"/>
                  </a:lnTo>
                  <a:lnTo>
                    <a:pt x="2089048" y="6096"/>
                  </a:lnTo>
                  <a:lnTo>
                    <a:pt x="2089048" y="9893"/>
                  </a:lnTo>
                  <a:lnTo>
                    <a:pt x="2086762" y="9893"/>
                  </a:lnTo>
                  <a:lnTo>
                    <a:pt x="2086762" y="18262"/>
                  </a:lnTo>
                  <a:lnTo>
                    <a:pt x="2089048" y="18262"/>
                  </a:lnTo>
                  <a:lnTo>
                    <a:pt x="2089048" y="20548"/>
                  </a:lnTo>
                  <a:lnTo>
                    <a:pt x="2090572" y="22834"/>
                  </a:lnTo>
                  <a:lnTo>
                    <a:pt x="2092858" y="22834"/>
                  </a:lnTo>
                  <a:lnTo>
                    <a:pt x="2092858" y="25120"/>
                  </a:lnTo>
                  <a:lnTo>
                    <a:pt x="2095144" y="25120"/>
                  </a:lnTo>
                  <a:lnTo>
                    <a:pt x="2097430" y="27406"/>
                  </a:lnTo>
                  <a:lnTo>
                    <a:pt x="2103526" y="27406"/>
                  </a:lnTo>
                  <a:lnTo>
                    <a:pt x="2103526" y="28930"/>
                  </a:lnTo>
                  <a:lnTo>
                    <a:pt x="2111908" y="28930"/>
                  </a:lnTo>
                  <a:lnTo>
                    <a:pt x="2111908" y="31216"/>
                  </a:lnTo>
                  <a:lnTo>
                    <a:pt x="2116480" y="31216"/>
                  </a:lnTo>
                  <a:lnTo>
                    <a:pt x="2116480" y="33502"/>
                  </a:lnTo>
                  <a:lnTo>
                    <a:pt x="2118004" y="33502"/>
                  </a:lnTo>
                  <a:lnTo>
                    <a:pt x="2118004" y="41884"/>
                  </a:lnTo>
                  <a:lnTo>
                    <a:pt x="2116480" y="41884"/>
                  </a:lnTo>
                  <a:lnTo>
                    <a:pt x="2116480" y="44170"/>
                  </a:lnTo>
                  <a:lnTo>
                    <a:pt x="2114194" y="44170"/>
                  </a:lnTo>
                  <a:lnTo>
                    <a:pt x="2114194" y="45694"/>
                  </a:lnTo>
                  <a:lnTo>
                    <a:pt x="2098954" y="45694"/>
                  </a:lnTo>
                  <a:lnTo>
                    <a:pt x="2098954" y="44170"/>
                  </a:lnTo>
                  <a:lnTo>
                    <a:pt x="2095144" y="44170"/>
                  </a:lnTo>
                  <a:lnTo>
                    <a:pt x="2095144" y="41884"/>
                  </a:lnTo>
                  <a:lnTo>
                    <a:pt x="2092858" y="41884"/>
                  </a:lnTo>
                  <a:lnTo>
                    <a:pt x="2092858" y="37312"/>
                  </a:lnTo>
                  <a:lnTo>
                    <a:pt x="2090572" y="37312"/>
                  </a:lnTo>
                  <a:lnTo>
                    <a:pt x="2090572" y="35788"/>
                  </a:lnTo>
                  <a:lnTo>
                    <a:pt x="2084476" y="35788"/>
                  </a:lnTo>
                  <a:lnTo>
                    <a:pt x="2084476" y="39598"/>
                  </a:lnTo>
                  <a:lnTo>
                    <a:pt x="2086762" y="39598"/>
                  </a:lnTo>
                  <a:lnTo>
                    <a:pt x="2086762" y="44170"/>
                  </a:lnTo>
                  <a:lnTo>
                    <a:pt x="2089048" y="44170"/>
                  </a:lnTo>
                  <a:lnTo>
                    <a:pt x="2089048" y="45694"/>
                  </a:lnTo>
                  <a:lnTo>
                    <a:pt x="2090572" y="45694"/>
                  </a:lnTo>
                  <a:lnTo>
                    <a:pt x="2090572" y="47980"/>
                  </a:lnTo>
                  <a:lnTo>
                    <a:pt x="2092858" y="47980"/>
                  </a:lnTo>
                  <a:lnTo>
                    <a:pt x="2092858" y="50266"/>
                  </a:lnTo>
                  <a:lnTo>
                    <a:pt x="2097430" y="50266"/>
                  </a:lnTo>
                  <a:lnTo>
                    <a:pt x="2097430" y="52552"/>
                  </a:lnTo>
                  <a:lnTo>
                    <a:pt x="2114194" y="52552"/>
                  </a:lnTo>
                  <a:lnTo>
                    <a:pt x="2114194" y="50266"/>
                  </a:lnTo>
                  <a:lnTo>
                    <a:pt x="2118004" y="50266"/>
                  </a:lnTo>
                  <a:lnTo>
                    <a:pt x="2118004" y="47980"/>
                  </a:lnTo>
                  <a:lnTo>
                    <a:pt x="2120290" y="47980"/>
                  </a:lnTo>
                  <a:lnTo>
                    <a:pt x="2120290" y="45694"/>
                  </a:lnTo>
                  <a:lnTo>
                    <a:pt x="2122576" y="45694"/>
                  </a:lnTo>
                  <a:lnTo>
                    <a:pt x="2122576" y="44170"/>
                  </a:lnTo>
                  <a:lnTo>
                    <a:pt x="2124862" y="44170"/>
                  </a:lnTo>
                  <a:lnTo>
                    <a:pt x="2124862" y="31216"/>
                  </a:lnTo>
                  <a:lnTo>
                    <a:pt x="2122576" y="31216"/>
                  </a:lnTo>
                  <a:lnTo>
                    <a:pt x="2122576" y="28930"/>
                  </a:lnTo>
                  <a:lnTo>
                    <a:pt x="2120290" y="27406"/>
                  </a:lnTo>
                  <a:lnTo>
                    <a:pt x="2118004" y="27406"/>
                  </a:lnTo>
                  <a:lnTo>
                    <a:pt x="2118004" y="25120"/>
                  </a:lnTo>
                  <a:lnTo>
                    <a:pt x="2114194" y="25120"/>
                  </a:lnTo>
                  <a:lnTo>
                    <a:pt x="2114194" y="22834"/>
                  </a:lnTo>
                  <a:lnTo>
                    <a:pt x="2105812" y="22834"/>
                  </a:lnTo>
                  <a:lnTo>
                    <a:pt x="2105812" y="20548"/>
                  </a:lnTo>
                  <a:lnTo>
                    <a:pt x="2097430" y="20548"/>
                  </a:lnTo>
                  <a:lnTo>
                    <a:pt x="2097430" y="18262"/>
                  </a:lnTo>
                  <a:lnTo>
                    <a:pt x="2095144" y="18262"/>
                  </a:lnTo>
                  <a:lnTo>
                    <a:pt x="2095144" y="16738"/>
                  </a:lnTo>
                  <a:lnTo>
                    <a:pt x="2092858" y="16738"/>
                  </a:lnTo>
                  <a:lnTo>
                    <a:pt x="2092858" y="9893"/>
                  </a:lnTo>
                  <a:lnTo>
                    <a:pt x="2095144" y="9893"/>
                  </a:lnTo>
                  <a:lnTo>
                    <a:pt x="2095144" y="8356"/>
                  </a:lnTo>
                  <a:lnTo>
                    <a:pt x="2098954" y="8356"/>
                  </a:lnTo>
                  <a:lnTo>
                    <a:pt x="2098954" y="6096"/>
                  </a:lnTo>
                  <a:lnTo>
                    <a:pt x="2109622" y="6096"/>
                  </a:lnTo>
                  <a:lnTo>
                    <a:pt x="2109622" y="8356"/>
                  </a:lnTo>
                  <a:lnTo>
                    <a:pt x="2114194" y="8356"/>
                  </a:lnTo>
                  <a:lnTo>
                    <a:pt x="2114194" y="9893"/>
                  </a:lnTo>
                  <a:lnTo>
                    <a:pt x="2116480" y="9893"/>
                  </a:lnTo>
                  <a:lnTo>
                    <a:pt x="2116480" y="16738"/>
                  </a:lnTo>
                  <a:lnTo>
                    <a:pt x="2124862" y="14465"/>
                  </a:lnTo>
                  <a:close/>
                </a:path>
                <a:path w="2566034" h="1147445">
                  <a:moveTo>
                    <a:pt x="2126386" y="79984"/>
                  </a:moveTo>
                  <a:lnTo>
                    <a:pt x="2089048" y="79984"/>
                  </a:lnTo>
                  <a:lnTo>
                    <a:pt x="2089048" y="130263"/>
                  </a:lnTo>
                  <a:lnTo>
                    <a:pt x="2126386" y="130263"/>
                  </a:lnTo>
                  <a:lnTo>
                    <a:pt x="2126386" y="124167"/>
                  </a:lnTo>
                  <a:lnTo>
                    <a:pt x="2095144" y="124167"/>
                  </a:lnTo>
                  <a:lnTo>
                    <a:pt x="2095144" y="107403"/>
                  </a:lnTo>
                  <a:lnTo>
                    <a:pt x="2124862" y="107403"/>
                  </a:lnTo>
                  <a:lnTo>
                    <a:pt x="2124862" y="100545"/>
                  </a:lnTo>
                  <a:lnTo>
                    <a:pt x="2095144" y="100545"/>
                  </a:lnTo>
                  <a:lnTo>
                    <a:pt x="2095144" y="86067"/>
                  </a:lnTo>
                  <a:lnTo>
                    <a:pt x="2126386" y="86067"/>
                  </a:lnTo>
                  <a:lnTo>
                    <a:pt x="2126386" y="79984"/>
                  </a:lnTo>
                  <a:close/>
                </a:path>
                <a:path w="2566034" h="1147445">
                  <a:moveTo>
                    <a:pt x="2153805" y="279590"/>
                  </a:moveTo>
                  <a:lnTo>
                    <a:pt x="2128672" y="279590"/>
                  </a:lnTo>
                  <a:lnTo>
                    <a:pt x="2128672" y="235407"/>
                  </a:lnTo>
                  <a:lnTo>
                    <a:pt x="2122576" y="235407"/>
                  </a:lnTo>
                  <a:lnTo>
                    <a:pt x="2122576" y="286448"/>
                  </a:lnTo>
                  <a:lnTo>
                    <a:pt x="2153805" y="286448"/>
                  </a:lnTo>
                  <a:lnTo>
                    <a:pt x="2153805" y="279590"/>
                  </a:lnTo>
                  <a:close/>
                </a:path>
                <a:path w="2566034" h="1147445">
                  <a:moveTo>
                    <a:pt x="2172855" y="12166"/>
                  </a:moveTo>
                  <a:lnTo>
                    <a:pt x="2170569" y="12166"/>
                  </a:lnTo>
                  <a:lnTo>
                    <a:pt x="2170569" y="8356"/>
                  </a:lnTo>
                  <a:lnTo>
                    <a:pt x="2170569" y="6096"/>
                  </a:lnTo>
                  <a:lnTo>
                    <a:pt x="2169045" y="6096"/>
                  </a:lnTo>
                  <a:lnTo>
                    <a:pt x="2169045" y="3797"/>
                  </a:lnTo>
                  <a:lnTo>
                    <a:pt x="2166759" y="3797"/>
                  </a:lnTo>
                  <a:lnTo>
                    <a:pt x="2166759" y="16738"/>
                  </a:lnTo>
                  <a:lnTo>
                    <a:pt x="2164473" y="16738"/>
                  </a:lnTo>
                  <a:lnTo>
                    <a:pt x="2164473" y="22834"/>
                  </a:lnTo>
                  <a:lnTo>
                    <a:pt x="2159901" y="22834"/>
                  </a:lnTo>
                  <a:lnTo>
                    <a:pt x="2159901" y="25120"/>
                  </a:lnTo>
                  <a:lnTo>
                    <a:pt x="2141626" y="25120"/>
                  </a:lnTo>
                  <a:lnTo>
                    <a:pt x="2141626" y="8356"/>
                  </a:lnTo>
                  <a:lnTo>
                    <a:pt x="2162187" y="8356"/>
                  </a:lnTo>
                  <a:lnTo>
                    <a:pt x="2162187" y="9893"/>
                  </a:lnTo>
                  <a:lnTo>
                    <a:pt x="2164473" y="9893"/>
                  </a:lnTo>
                  <a:lnTo>
                    <a:pt x="2164473" y="14465"/>
                  </a:lnTo>
                  <a:lnTo>
                    <a:pt x="2166759" y="16738"/>
                  </a:lnTo>
                  <a:lnTo>
                    <a:pt x="2166759" y="3797"/>
                  </a:lnTo>
                  <a:lnTo>
                    <a:pt x="2164473" y="3797"/>
                  </a:lnTo>
                  <a:lnTo>
                    <a:pt x="2164473" y="1524"/>
                  </a:lnTo>
                  <a:lnTo>
                    <a:pt x="2134768" y="1524"/>
                  </a:lnTo>
                  <a:lnTo>
                    <a:pt x="2134768" y="52552"/>
                  </a:lnTo>
                  <a:lnTo>
                    <a:pt x="2141626" y="52552"/>
                  </a:lnTo>
                  <a:lnTo>
                    <a:pt x="2141626" y="31216"/>
                  </a:lnTo>
                  <a:lnTo>
                    <a:pt x="2159901" y="31216"/>
                  </a:lnTo>
                  <a:lnTo>
                    <a:pt x="2162187" y="28930"/>
                  </a:lnTo>
                  <a:lnTo>
                    <a:pt x="2166759" y="28930"/>
                  </a:lnTo>
                  <a:lnTo>
                    <a:pt x="2166759" y="27406"/>
                  </a:lnTo>
                  <a:lnTo>
                    <a:pt x="2169045" y="27406"/>
                  </a:lnTo>
                  <a:lnTo>
                    <a:pt x="2169045" y="25120"/>
                  </a:lnTo>
                  <a:lnTo>
                    <a:pt x="2170569" y="25120"/>
                  </a:lnTo>
                  <a:lnTo>
                    <a:pt x="2170569" y="20548"/>
                  </a:lnTo>
                  <a:lnTo>
                    <a:pt x="2172855" y="20548"/>
                  </a:lnTo>
                  <a:lnTo>
                    <a:pt x="2172855" y="12166"/>
                  </a:lnTo>
                  <a:close/>
                </a:path>
                <a:path w="2566034" h="1147445">
                  <a:moveTo>
                    <a:pt x="2181237" y="130263"/>
                  </a:moveTo>
                  <a:lnTo>
                    <a:pt x="2170569" y="115785"/>
                  </a:lnTo>
                  <a:lnTo>
                    <a:pt x="2170569" y="113499"/>
                  </a:lnTo>
                  <a:lnTo>
                    <a:pt x="2169045" y="113499"/>
                  </a:lnTo>
                  <a:lnTo>
                    <a:pt x="2169045" y="111213"/>
                  </a:lnTo>
                  <a:lnTo>
                    <a:pt x="2166759" y="111213"/>
                  </a:lnTo>
                  <a:lnTo>
                    <a:pt x="2166759" y="108927"/>
                  </a:lnTo>
                  <a:lnTo>
                    <a:pt x="2164473" y="108927"/>
                  </a:lnTo>
                  <a:lnTo>
                    <a:pt x="2164473" y="107403"/>
                  </a:lnTo>
                  <a:lnTo>
                    <a:pt x="2166759" y="107403"/>
                  </a:lnTo>
                  <a:lnTo>
                    <a:pt x="2166759" y="105117"/>
                  </a:lnTo>
                  <a:lnTo>
                    <a:pt x="2170569" y="105117"/>
                  </a:lnTo>
                  <a:lnTo>
                    <a:pt x="2170569" y="102831"/>
                  </a:lnTo>
                  <a:lnTo>
                    <a:pt x="2172855" y="102831"/>
                  </a:lnTo>
                  <a:lnTo>
                    <a:pt x="2172855" y="100545"/>
                  </a:lnTo>
                  <a:lnTo>
                    <a:pt x="2175141" y="100545"/>
                  </a:lnTo>
                  <a:lnTo>
                    <a:pt x="2175141" y="96735"/>
                  </a:lnTo>
                  <a:lnTo>
                    <a:pt x="2177427" y="96735"/>
                  </a:lnTo>
                  <a:lnTo>
                    <a:pt x="2177427" y="89877"/>
                  </a:lnTo>
                  <a:lnTo>
                    <a:pt x="2175141" y="89877"/>
                  </a:lnTo>
                  <a:lnTo>
                    <a:pt x="2175141" y="86067"/>
                  </a:lnTo>
                  <a:lnTo>
                    <a:pt x="2172855" y="86067"/>
                  </a:lnTo>
                  <a:lnTo>
                    <a:pt x="2172855" y="83794"/>
                  </a:lnTo>
                  <a:lnTo>
                    <a:pt x="2170569" y="81508"/>
                  </a:lnTo>
                  <a:lnTo>
                    <a:pt x="2169045" y="81508"/>
                  </a:lnTo>
                  <a:lnTo>
                    <a:pt x="2169045" y="88353"/>
                  </a:lnTo>
                  <a:lnTo>
                    <a:pt x="2169045" y="98259"/>
                  </a:lnTo>
                  <a:lnTo>
                    <a:pt x="2166759" y="98259"/>
                  </a:lnTo>
                  <a:lnTo>
                    <a:pt x="2166759" y="100545"/>
                  </a:lnTo>
                  <a:lnTo>
                    <a:pt x="2143150" y="100545"/>
                  </a:lnTo>
                  <a:lnTo>
                    <a:pt x="2143150" y="86067"/>
                  </a:lnTo>
                  <a:lnTo>
                    <a:pt x="2166759" y="86067"/>
                  </a:lnTo>
                  <a:lnTo>
                    <a:pt x="2166759" y="88353"/>
                  </a:lnTo>
                  <a:lnTo>
                    <a:pt x="2169045" y="88353"/>
                  </a:lnTo>
                  <a:lnTo>
                    <a:pt x="2169045" y="81508"/>
                  </a:lnTo>
                  <a:lnTo>
                    <a:pt x="2169045" y="79984"/>
                  </a:lnTo>
                  <a:lnTo>
                    <a:pt x="2137054" y="79984"/>
                  </a:lnTo>
                  <a:lnTo>
                    <a:pt x="2137054" y="130263"/>
                  </a:lnTo>
                  <a:lnTo>
                    <a:pt x="2143150" y="130263"/>
                  </a:lnTo>
                  <a:lnTo>
                    <a:pt x="2143150" y="107403"/>
                  </a:lnTo>
                  <a:lnTo>
                    <a:pt x="2156091" y="107403"/>
                  </a:lnTo>
                  <a:lnTo>
                    <a:pt x="2156091" y="108927"/>
                  </a:lnTo>
                  <a:lnTo>
                    <a:pt x="2158377" y="108927"/>
                  </a:lnTo>
                  <a:lnTo>
                    <a:pt x="2158377" y="111213"/>
                  </a:lnTo>
                  <a:lnTo>
                    <a:pt x="2159901" y="111213"/>
                  </a:lnTo>
                  <a:lnTo>
                    <a:pt x="2159901" y="113499"/>
                  </a:lnTo>
                  <a:lnTo>
                    <a:pt x="2162187" y="113499"/>
                  </a:lnTo>
                  <a:lnTo>
                    <a:pt x="2162187" y="115785"/>
                  </a:lnTo>
                  <a:lnTo>
                    <a:pt x="2164473" y="115785"/>
                  </a:lnTo>
                  <a:lnTo>
                    <a:pt x="2164473" y="119595"/>
                  </a:lnTo>
                  <a:lnTo>
                    <a:pt x="2172855" y="130263"/>
                  </a:lnTo>
                  <a:lnTo>
                    <a:pt x="2181237" y="130263"/>
                  </a:lnTo>
                  <a:close/>
                </a:path>
                <a:path w="2566034" h="1147445">
                  <a:moveTo>
                    <a:pt x="2189619" y="207975"/>
                  </a:moveTo>
                  <a:lnTo>
                    <a:pt x="2181237" y="195783"/>
                  </a:lnTo>
                  <a:lnTo>
                    <a:pt x="2181237" y="193497"/>
                  </a:lnTo>
                  <a:lnTo>
                    <a:pt x="2178951" y="193497"/>
                  </a:lnTo>
                  <a:lnTo>
                    <a:pt x="2178951" y="191211"/>
                  </a:lnTo>
                  <a:lnTo>
                    <a:pt x="2177427" y="188925"/>
                  </a:lnTo>
                  <a:lnTo>
                    <a:pt x="2177427" y="187401"/>
                  </a:lnTo>
                  <a:lnTo>
                    <a:pt x="2172855" y="187401"/>
                  </a:lnTo>
                  <a:lnTo>
                    <a:pt x="2172855" y="185115"/>
                  </a:lnTo>
                  <a:lnTo>
                    <a:pt x="2177427" y="185115"/>
                  </a:lnTo>
                  <a:lnTo>
                    <a:pt x="2177427" y="182829"/>
                  </a:lnTo>
                  <a:lnTo>
                    <a:pt x="2181237" y="182829"/>
                  </a:lnTo>
                  <a:lnTo>
                    <a:pt x="2181237" y="180543"/>
                  </a:lnTo>
                  <a:lnTo>
                    <a:pt x="2183523" y="180543"/>
                  </a:lnTo>
                  <a:lnTo>
                    <a:pt x="2183523" y="179019"/>
                  </a:lnTo>
                  <a:lnTo>
                    <a:pt x="2185809" y="179019"/>
                  </a:lnTo>
                  <a:lnTo>
                    <a:pt x="2185809" y="166065"/>
                  </a:lnTo>
                  <a:lnTo>
                    <a:pt x="2183523" y="166065"/>
                  </a:lnTo>
                  <a:lnTo>
                    <a:pt x="2183523" y="163779"/>
                  </a:lnTo>
                  <a:lnTo>
                    <a:pt x="2183523" y="161493"/>
                  </a:lnTo>
                  <a:lnTo>
                    <a:pt x="2181237" y="161493"/>
                  </a:lnTo>
                  <a:lnTo>
                    <a:pt x="2181237" y="159981"/>
                  </a:lnTo>
                  <a:lnTo>
                    <a:pt x="2178951" y="159981"/>
                  </a:lnTo>
                  <a:lnTo>
                    <a:pt x="2178951" y="168351"/>
                  </a:lnTo>
                  <a:lnTo>
                    <a:pt x="2178951" y="176733"/>
                  </a:lnTo>
                  <a:lnTo>
                    <a:pt x="2177427" y="176733"/>
                  </a:lnTo>
                  <a:lnTo>
                    <a:pt x="2177427" y="179019"/>
                  </a:lnTo>
                  <a:lnTo>
                    <a:pt x="2172855" y="179019"/>
                  </a:lnTo>
                  <a:lnTo>
                    <a:pt x="2172855" y="180543"/>
                  </a:lnTo>
                  <a:lnTo>
                    <a:pt x="2151519" y="180543"/>
                  </a:lnTo>
                  <a:lnTo>
                    <a:pt x="2151519" y="163779"/>
                  </a:lnTo>
                  <a:lnTo>
                    <a:pt x="2175141" y="163779"/>
                  </a:lnTo>
                  <a:lnTo>
                    <a:pt x="2175141" y="166065"/>
                  </a:lnTo>
                  <a:lnTo>
                    <a:pt x="2177427" y="166065"/>
                  </a:lnTo>
                  <a:lnTo>
                    <a:pt x="2177427" y="168351"/>
                  </a:lnTo>
                  <a:lnTo>
                    <a:pt x="2178951" y="168351"/>
                  </a:lnTo>
                  <a:lnTo>
                    <a:pt x="2178951" y="159981"/>
                  </a:lnTo>
                  <a:lnTo>
                    <a:pt x="2175141" y="159981"/>
                  </a:lnTo>
                  <a:lnTo>
                    <a:pt x="2175141" y="157695"/>
                  </a:lnTo>
                  <a:lnTo>
                    <a:pt x="2145436" y="157695"/>
                  </a:lnTo>
                  <a:lnTo>
                    <a:pt x="2145436" y="207975"/>
                  </a:lnTo>
                  <a:lnTo>
                    <a:pt x="2151519" y="207975"/>
                  </a:lnTo>
                  <a:lnTo>
                    <a:pt x="2151519" y="185115"/>
                  </a:lnTo>
                  <a:lnTo>
                    <a:pt x="2162187" y="185115"/>
                  </a:lnTo>
                  <a:lnTo>
                    <a:pt x="2162187" y="187401"/>
                  </a:lnTo>
                  <a:lnTo>
                    <a:pt x="2169045" y="187401"/>
                  </a:lnTo>
                  <a:lnTo>
                    <a:pt x="2169045" y="188925"/>
                  </a:lnTo>
                  <a:lnTo>
                    <a:pt x="2170569" y="188925"/>
                  </a:lnTo>
                  <a:lnTo>
                    <a:pt x="2170569" y="193497"/>
                  </a:lnTo>
                  <a:lnTo>
                    <a:pt x="2172855" y="193497"/>
                  </a:lnTo>
                  <a:lnTo>
                    <a:pt x="2172855" y="195783"/>
                  </a:lnTo>
                  <a:lnTo>
                    <a:pt x="2175141" y="195783"/>
                  </a:lnTo>
                  <a:lnTo>
                    <a:pt x="2175141" y="197307"/>
                  </a:lnTo>
                  <a:lnTo>
                    <a:pt x="2181237" y="207975"/>
                  </a:lnTo>
                  <a:lnTo>
                    <a:pt x="2189619" y="207975"/>
                  </a:lnTo>
                  <a:close/>
                </a:path>
                <a:path w="2566034" h="1147445">
                  <a:moveTo>
                    <a:pt x="2204097" y="286448"/>
                  </a:moveTo>
                  <a:lnTo>
                    <a:pt x="2197951" y="271208"/>
                  </a:lnTo>
                  <a:lnTo>
                    <a:pt x="2196414" y="267398"/>
                  </a:lnTo>
                  <a:lnTo>
                    <a:pt x="2187333" y="244868"/>
                  </a:lnTo>
                  <a:lnTo>
                    <a:pt x="2187333" y="267398"/>
                  </a:lnTo>
                  <a:lnTo>
                    <a:pt x="2170569" y="267398"/>
                  </a:lnTo>
                  <a:lnTo>
                    <a:pt x="2177427" y="252158"/>
                  </a:lnTo>
                  <a:lnTo>
                    <a:pt x="2177427" y="246062"/>
                  </a:lnTo>
                  <a:lnTo>
                    <a:pt x="2178951" y="246062"/>
                  </a:lnTo>
                  <a:lnTo>
                    <a:pt x="2178951" y="243776"/>
                  </a:lnTo>
                  <a:lnTo>
                    <a:pt x="2181237" y="246062"/>
                  </a:lnTo>
                  <a:lnTo>
                    <a:pt x="2181237" y="250634"/>
                  </a:lnTo>
                  <a:lnTo>
                    <a:pt x="2183523" y="250634"/>
                  </a:lnTo>
                  <a:lnTo>
                    <a:pt x="2183523" y="252158"/>
                  </a:lnTo>
                  <a:lnTo>
                    <a:pt x="2187333" y="267398"/>
                  </a:lnTo>
                  <a:lnTo>
                    <a:pt x="2187333" y="244868"/>
                  </a:lnTo>
                  <a:lnTo>
                    <a:pt x="2185974" y="241490"/>
                  </a:lnTo>
                  <a:lnTo>
                    <a:pt x="2183523" y="235407"/>
                  </a:lnTo>
                  <a:lnTo>
                    <a:pt x="2175141" y="235407"/>
                  </a:lnTo>
                  <a:lnTo>
                    <a:pt x="2156091" y="286448"/>
                  </a:lnTo>
                  <a:lnTo>
                    <a:pt x="2164473" y="286448"/>
                  </a:lnTo>
                  <a:lnTo>
                    <a:pt x="2169045" y="271208"/>
                  </a:lnTo>
                  <a:lnTo>
                    <a:pt x="2189619" y="271208"/>
                  </a:lnTo>
                  <a:lnTo>
                    <a:pt x="2195715" y="286448"/>
                  </a:lnTo>
                  <a:lnTo>
                    <a:pt x="2204097" y="286448"/>
                  </a:lnTo>
                  <a:close/>
                </a:path>
                <a:path w="2566034" h="1147445">
                  <a:moveTo>
                    <a:pt x="2217051" y="52552"/>
                  </a:moveTo>
                  <a:lnTo>
                    <a:pt x="2210041" y="35788"/>
                  </a:lnTo>
                  <a:lnTo>
                    <a:pt x="2208123" y="31216"/>
                  </a:lnTo>
                  <a:lnTo>
                    <a:pt x="2202573" y="17945"/>
                  </a:lnTo>
                  <a:lnTo>
                    <a:pt x="2202573" y="31216"/>
                  </a:lnTo>
                  <a:lnTo>
                    <a:pt x="2185809" y="31216"/>
                  </a:lnTo>
                  <a:lnTo>
                    <a:pt x="2189619" y="16738"/>
                  </a:lnTo>
                  <a:lnTo>
                    <a:pt x="2189619" y="14465"/>
                  </a:lnTo>
                  <a:lnTo>
                    <a:pt x="2191905" y="14465"/>
                  </a:lnTo>
                  <a:lnTo>
                    <a:pt x="2191905" y="6096"/>
                  </a:lnTo>
                  <a:lnTo>
                    <a:pt x="2194191" y="6096"/>
                  </a:lnTo>
                  <a:lnTo>
                    <a:pt x="2194191" y="12166"/>
                  </a:lnTo>
                  <a:lnTo>
                    <a:pt x="2195715" y="12166"/>
                  </a:lnTo>
                  <a:lnTo>
                    <a:pt x="2195715" y="16738"/>
                  </a:lnTo>
                  <a:lnTo>
                    <a:pt x="2202573" y="31216"/>
                  </a:lnTo>
                  <a:lnTo>
                    <a:pt x="2202573" y="17945"/>
                  </a:lnTo>
                  <a:lnTo>
                    <a:pt x="2197620" y="6096"/>
                  </a:lnTo>
                  <a:lnTo>
                    <a:pt x="2195715" y="1524"/>
                  </a:lnTo>
                  <a:lnTo>
                    <a:pt x="2189619" y="1524"/>
                  </a:lnTo>
                  <a:lnTo>
                    <a:pt x="2170569" y="52552"/>
                  </a:lnTo>
                  <a:lnTo>
                    <a:pt x="2177427" y="52552"/>
                  </a:lnTo>
                  <a:lnTo>
                    <a:pt x="2183523" y="35788"/>
                  </a:lnTo>
                  <a:lnTo>
                    <a:pt x="2204097" y="35788"/>
                  </a:lnTo>
                  <a:lnTo>
                    <a:pt x="2208669" y="52552"/>
                  </a:lnTo>
                  <a:lnTo>
                    <a:pt x="2217051" y="52552"/>
                  </a:lnTo>
                  <a:close/>
                </a:path>
                <a:path w="2566034" h="1147445">
                  <a:moveTo>
                    <a:pt x="2231517" y="130263"/>
                  </a:moveTo>
                  <a:lnTo>
                    <a:pt x="2223147" y="115785"/>
                  </a:lnTo>
                  <a:lnTo>
                    <a:pt x="2220861" y="115785"/>
                  </a:lnTo>
                  <a:lnTo>
                    <a:pt x="2220861" y="113499"/>
                  </a:lnTo>
                  <a:lnTo>
                    <a:pt x="2219337" y="113499"/>
                  </a:lnTo>
                  <a:lnTo>
                    <a:pt x="2219337" y="111213"/>
                  </a:lnTo>
                  <a:lnTo>
                    <a:pt x="2217051" y="111213"/>
                  </a:lnTo>
                  <a:lnTo>
                    <a:pt x="2217051" y="108927"/>
                  </a:lnTo>
                  <a:lnTo>
                    <a:pt x="2214765" y="108927"/>
                  </a:lnTo>
                  <a:lnTo>
                    <a:pt x="2214765" y="107403"/>
                  </a:lnTo>
                  <a:lnTo>
                    <a:pt x="2217051" y="107403"/>
                  </a:lnTo>
                  <a:lnTo>
                    <a:pt x="2217051" y="105117"/>
                  </a:lnTo>
                  <a:lnTo>
                    <a:pt x="2220861" y="105117"/>
                  </a:lnTo>
                  <a:lnTo>
                    <a:pt x="2220861" y="102831"/>
                  </a:lnTo>
                  <a:lnTo>
                    <a:pt x="2223147" y="102831"/>
                  </a:lnTo>
                  <a:lnTo>
                    <a:pt x="2223147" y="100545"/>
                  </a:lnTo>
                  <a:lnTo>
                    <a:pt x="2225421" y="100545"/>
                  </a:lnTo>
                  <a:lnTo>
                    <a:pt x="2225421" y="96735"/>
                  </a:lnTo>
                  <a:lnTo>
                    <a:pt x="2227719" y="96735"/>
                  </a:lnTo>
                  <a:lnTo>
                    <a:pt x="2227719" y="89877"/>
                  </a:lnTo>
                  <a:lnTo>
                    <a:pt x="2225421" y="89877"/>
                  </a:lnTo>
                  <a:lnTo>
                    <a:pt x="2225421" y="86067"/>
                  </a:lnTo>
                  <a:lnTo>
                    <a:pt x="2223147" y="83794"/>
                  </a:lnTo>
                  <a:lnTo>
                    <a:pt x="2223147" y="81508"/>
                  </a:lnTo>
                  <a:lnTo>
                    <a:pt x="2219337" y="81508"/>
                  </a:lnTo>
                  <a:lnTo>
                    <a:pt x="2219337" y="88353"/>
                  </a:lnTo>
                  <a:lnTo>
                    <a:pt x="2219337" y="98259"/>
                  </a:lnTo>
                  <a:lnTo>
                    <a:pt x="2217051" y="98259"/>
                  </a:lnTo>
                  <a:lnTo>
                    <a:pt x="2217051" y="100545"/>
                  </a:lnTo>
                  <a:lnTo>
                    <a:pt x="2194191" y="100545"/>
                  </a:lnTo>
                  <a:lnTo>
                    <a:pt x="2194191" y="86067"/>
                  </a:lnTo>
                  <a:lnTo>
                    <a:pt x="2217051" y="86067"/>
                  </a:lnTo>
                  <a:lnTo>
                    <a:pt x="2217051" y="88353"/>
                  </a:lnTo>
                  <a:lnTo>
                    <a:pt x="2219337" y="88353"/>
                  </a:lnTo>
                  <a:lnTo>
                    <a:pt x="2219337" y="81508"/>
                  </a:lnTo>
                  <a:lnTo>
                    <a:pt x="2219337" y="79984"/>
                  </a:lnTo>
                  <a:lnTo>
                    <a:pt x="2187333" y="79984"/>
                  </a:lnTo>
                  <a:lnTo>
                    <a:pt x="2187333" y="130263"/>
                  </a:lnTo>
                  <a:lnTo>
                    <a:pt x="2194191" y="130263"/>
                  </a:lnTo>
                  <a:lnTo>
                    <a:pt x="2194191" y="107403"/>
                  </a:lnTo>
                  <a:lnTo>
                    <a:pt x="2206383" y="107403"/>
                  </a:lnTo>
                  <a:lnTo>
                    <a:pt x="2206383" y="108927"/>
                  </a:lnTo>
                  <a:lnTo>
                    <a:pt x="2208669" y="108927"/>
                  </a:lnTo>
                  <a:lnTo>
                    <a:pt x="2208669" y="111213"/>
                  </a:lnTo>
                  <a:lnTo>
                    <a:pt x="2210955" y="111213"/>
                  </a:lnTo>
                  <a:lnTo>
                    <a:pt x="2210955" y="113499"/>
                  </a:lnTo>
                  <a:lnTo>
                    <a:pt x="2212479" y="113499"/>
                  </a:lnTo>
                  <a:lnTo>
                    <a:pt x="2212479" y="115785"/>
                  </a:lnTo>
                  <a:lnTo>
                    <a:pt x="2214765" y="115785"/>
                  </a:lnTo>
                  <a:lnTo>
                    <a:pt x="2214765" y="119595"/>
                  </a:lnTo>
                  <a:lnTo>
                    <a:pt x="2217051" y="119595"/>
                  </a:lnTo>
                  <a:lnTo>
                    <a:pt x="2223147" y="130263"/>
                  </a:lnTo>
                  <a:lnTo>
                    <a:pt x="2231517" y="130263"/>
                  </a:lnTo>
                  <a:close/>
                </a:path>
                <a:path w="2566034" h="1147445">
                  <a:moveTo>
                    <a:pt x="2233803" y="157695"/>
                  </a:moveTo>
                  <a:lnTo>
                    <a:pt x="2195715" y="157695"/>
                  </a:lnTo>
                  <a:lnTo>
                    <a:pt x="2195715" y="207975"/>
                  </a:lnTo>
                  <a:lnTo>
                    <a:pt x="2233803" y="207975"/>
                  </a:lnTo>
                  <a:lnTo>
                    <a:pt x="2233803" y="201879"/>
                  </a:lnTo>
                  <a:lnTo>
                    <a:pt x="2202573" y="201879"/>
                  </a:lnTo>
                  <a:lnTo>
                    <a:pt x="2202573" y="185115"/>
                  </a:lnTo>
                  <a:lnTo>
                    <a:pt x="2231517" y="185115"/>
                  </a:lnTo>
                  <a:lnTo>
                    <a:pt x="2231517" y="179019"/>
                  </a:lnTo>
                  <a:lnTo>
                    <a:pt x="2202573" y="179019"/>
                  </a:lnTo>
                  <a:lnTo>
                    <a:pt x="2202573" y="163779"/>
                  </a:lnTo>
                  <a:lnTo>
                    <a:pt x="2233803" y="163779"/>
                  </a:lnTo>
                  <a:lnTo>
                    <a:pt x="2233803" y="157695"/>
                  </a:lnTo>
                  <a:close/>
                </a:path>
                <a:path w="2566034" h="1147445">
                  <a:moveTo>
                    <a:pt x="2263521" y="235407"/>
                  </a:moveTo>
                  <a:lnTo>
                    <a:pt x="2256663" y="235407"/>
                  </a:lnTo>
                  <a:lnTo>
                    <a:pt x="2256663" y="275780"/>
                  </a:lnTo>
                  <a:lnTo>
                    <a:pt x="2255139" y="275780"/>
                  </a:lnTo>
                  <a:lnTo>
                    <a:pt x="2255139" y="277304"/>
                  </a:lnTo>
                  <a:lnTo>
                    <a:pt x="2252853" y="279590"/>
                  </a:lnTo>
                  <a:lnTo>
                    <a:pt x="2250567" y="279590"/>
                  </a:lnTo>
                  <a:lnTo>
                    <a:pt x="2250567" y="281876"/>
                  </a:lnTo>
                  <a:lnTo>
                    <a:pt x="2238375" y="281876"/>
                  </a:lnTo>
                  <a:lnTo>
                    <a:pt x="2238375" y="279590"/>
                  </a:lnTo>
                  <a:lnTo>
                    <a:pt x="2236089" y="279590"/>
                  </a:lnTo>
                  <a:lnTo>
                    <a:pt x="2236089" y="277304"/>
                  </a:lnTo>
                  <a:lnTo>
                    <a:pt x="2233803" y="277304"/>
                  </a:lnTo>
                  <a:lnTo>
                    <a:pt x="2233803" y="275780"/>
                  </a:lnTo>
                  <a:lnTo>
                    <a:pt x="2231517" y="275780"/>
                  </a:lnTo>
                  <a:lnTo>
                    <a:pt x="2231517" y="235407"/>
                  </a:lnTo>
                  <a:lnTo>
                    <a:pt x="2225421" y="235407"/>
                  </a:lnTo>
                  <a:lnTo>
                    <a:pt x="2225421" y="277304"/>
                  </a:lnTo>
                  <a:lnTo>
                    <a:pt x="2227719" y="277304"/>
                  </a:lnTo>
                  <a:lnTo>
                    <a:pt x="2227719" y="281876"/>
                  </a:lnTo>
                  <a:lnTo>
                    <a:pt x="2229993" y="281876"/>
                  </a:lnTo>
                  <a:lnTo>
                    <a:pt x="2229993" y="284162"/>
                  </a:lnTo>
                  <a:lnTo>
                    <a:pt x="2231517" y="284162"/>
                  </a:lnTo>
                  <a:lnTo>
                    <a:pt x="2233803" y="286448"/>
                  </a:lnTo>
                  <a:lnTo>
                    <a:pt x="2238375" y="286448"/>
                  </a:lnTo>
                  <a:lnTo>
                    <a:pt x="2239899" y="287972"/>
                  </a:lnTo>
                  <a:lnTo>
                    <a:pt x="2248281" y="287972"/>
                  </a:lnTo>
                  <a:lnTo>
                    <a:pt x="2250567" y="286448"/>
                  </a:lnTo>
                  <a:lnTo>
                    <a:pt x="2255139" y="286448"/>
                  </a:lnTo>
                  <a:lnTo>
                    <a:pt x="2255139" y="284162"/>
                  </a:lnTo>
                  <a:lnTo>
                    <a:pt x="2258949" y="284162"/>
                  </a:lnTo>
                  <a:lnTo>
                    <a:pt x="2258949" y="281876"/>
                  </a:lnTo>
                  <a:lnTo>
                    <a:pt x="2261235" y="281876"/>
                  </a:lnTo>
                  <a:lnTo>
                    <a:pt x="2261235" y="277304"/>
                  </a:lnTo>
                  <a:lnTo>
                    <a:pt x="2263521" y="277304"/>
                  </a:lnTo>
                  <a:lnTo>
                    <a:pt x="2263521" y="235407"/>
                  </a:lnTo>
                  <a:close/>
                </a:path>
                <a:path w="2566034" h="1147445">
                  <a:moveTo>
                    <a:pt x="2267331" y="52552"/>
                  </a:moveTo>
                  <a:lnTo>
                    <a:pt x="2256663" y="37312"/>
                  </a:lnTo>
                  <a:lnTo>
                    <a:pt x="2256663" y="35788"/>
                  </a:lnTo>
                  <a:lnTo>
                    <a:pt x="2255139" y="35788"/>
                  </a:lnTo>
                  <a:lnTo>
                    <a:pt x="2255139" y="33502"/>
                  </a:lnTo>
                  <a:lnTo>
                    <a:pt x="2252853" y="31216"/>
                  </a:lnTo>
                  <a:lnTo>
                    <a:pt x="2250567" y="31216"/>
                  </a:lnTo>
                  <a:lnTo>
                    <a:pt x="2250567" y="28930"/>
                  </a:lnTo>
                  <a:lnTo>
                    <a:pt x="2250567" y="27406"/>
                  </a:lnTo>
                  <a:lnTo>
                    <a:pt x="2256663" y="27406"/>
                  </a:lnTo>
                  <a:lnTo>
                    <a:pt x="2256663" y="25120"/>
                  </a:lnTo>
                  <a:lnTo>
                    <a:pt x="2258949" y="25120"/>
                  </a:lnTo>
                  <a:lnTo>
                    <a:pt x="2258949" y="22834"/>
                  </a:lnTo>
                  <a:lnTo>
                    <a:pt x="2261235" y="22834"/>
                  </a:lnTo>
                  <a:lnTo>
                    <a:pt x="2261235" y="18262"/>
                  </a:lnTo>
                  <a:lnTo>
                    <a:pt x="2263521" y="18262"/>
                  </a:lnTo>
                  <a:lnTo>
                    <a:pt x="2263521" y="12166"/>
                  </a:lnTo>
                  <a:lnTo>
                    <a:pt x="2261235" y="12166"/>
                  </a:lnTo>
                  <a:lnTo>
                    <a:pt x="2261235" y="6096"/>
                  </a:lnTo>
                  <a:lnTo>
                    <a:pt x="2258949" y="6096"/>
                  </a:lnTo>
                  <a:lnTo>
                    <a:pt x="2258949" y="3797"/>
                  </a:lnTo>
                  <a:lnTo>
                    <a:pt x="2255139" y="3797"/>
                  </a:lnTo>
                  <a:lnTo>
                    <a:pt x="2255139" y="9893"/>
                  </a:lnTo>
                  <a:lnTo>
                    <a:pt x="2255139" y="20548"/>
                  </a:lnTo>
                  <a:lnTo>
                    <a:pt x="2252853" y="20548"/>
                  </a:lnTo>
                  <a:lnTo>
                    <a:pt x="2252853" y="22834"/>
                  </a:lnTo>
                  <a:lnTo>
                    <a:pt x="2229993" y="22834"/>
                  </a:lnTo>
                  <a:lnTo>
                    <a:pt x="2229993" y="6096"/>
                  </a:lnTo>
                  <a:lnTo>
                    <a:pt x="2248281" y="6096"/>
                  </a:lnTo>
                  <a:lnTo>
                    <a:pt x="2248281" y="8356"/>
                  </a:lnTo>
                  <a:lnTo>
                    <a:pt x="2252853" y="8356"/>
                  </a:lnTo>
                  <a:lnTo>
                    <a:pt x="2252853" y="9893"/>
                  </a:lnTo>
                  <a:lnTo>
                    <a:pt x="2255139" y="9893"/>
                  </a:lnTo>
                  <a:lnTo>
                    <a:pt x="2255139" y="3797"/>
                  </a:lnTo>
                  <a:lnTo>
                    <a:pt x="2255139" y="1524"/>
                  </a:lnTo>
                  <a:lnTo>
                    <a:pt x="2223147" y="1524"/>
                  </a:lnTo>
                  <a:lnTo>
                    <a:pt x="2223147" y="52552"/>
                  </a:lnTo>
                  <a:lnTo>
                    <a:pt x="2229993" y="52552"/>
                  </a:lnTo>
                  <a:lnTo>
                    <a:pt x="2229993" y="28930"/>
                  </a:lnTo>
                  <a:lnTo>
                    <a:pt x="2242185" y="28930"/>
                  </a:lnTo>
                  <a:lnTo>
                    <a:pt x="2242185" y="31216"/>
                  </a:lnTo>
                  <a:lnTo>
                    <a:pt x="2244471" y="31216"/>
                  </a:lnTo>
                  <a:lnTo>
                    <a:pt x="2246757" y="33502"/>
                  </a:lnTo>
                  <a:lnTo>
                    <a:pt x="2246757" y="35788"/>
                  </a:lnTo>
                  <a:lnTo>
                    <a:pt x="2248281" y="35788"/>
                  </a:lnTo>
                  <a:lnTo>
                    <a:pt x="2248281" y="37312"/>
                  </a:lnTo>
                  <a:lnTo>
                    <a:pt x="2250567" y="37312"/>
                  </a:lnTo>
                  <a:lnTo>
                    <a:pt x="2250567" y="39598"/>
                  </a:lnTo>
                  <a:lnTo>
                    <a:pt x="2252853" y="41884"/>
                  </a:lnTo>
                  <a:lnTo>
                    <a:pt x="2258949" y="52552"/>
                  </a:lnTo>
                  <a:lnTo>
                    <a:pt x="2267331" y="52552"/>
                  </a:lnTo>
                  <a:close/>
                </a:path>
                <a:path w="2566034" h="1147445">
                  <a:moveTo>
                    <a:pt x="2275713" y="79984"/>
                  </a:moveTo>
                  <a:lnTo>
                    <a:pt x="2269617" y="79984"/>
                  </a:lnTo>
                  <a:lnTo>
                    <a:pt x="2269617" y="119595"/>
                  </a:lnTo>
                  <a:lnTo>
                    <a:pt x="2267331" y="119595"/>
                  </a:lnTo>
                  <a:lnTo>
                    <a:pt x="2267331" y="121881"/>
                  </a:lnTo>
                  <a:lnTo>
                    <a:pt x="2265045" y="121881"/>
                  </a:lnTo>
                  <a:lnTo>
                    <a:pt x="2265045" y="124167"/>
                  </a:lnTo>
                  <a:lnTo>
                    <a:pt x="2248281" y="124167"/>
                  </a:lnTo>
                  <a:lnTo>
                    <a:pt x="2248281" y="121881"/>
                  </a:lnTo>
                  <a:lnTo>
                    <a:pt x="2246757" y="121881"/>
                  </a:lnTo>
                  <a:lnTo>
                    <a:pt x="2246757" y="117309"/>
                  </a:lnTo>
                  <a:lnTo>
                    <a:pt x="2244471" y="117309"/>
                  </a:lnTo>
                  <a:lnTo>
                    <a:pt x="2244471" y="79984"/>
                  </a:lnTo>
                  <a:lnTo>
                    <a:pt x="2238375" y="79984"/>
                  </a:lnTo>
                  <a:lnTo>
                    <a:pt x="2238375" y="119595"/>
                  </a:lnTo>
                  <a:lnTo>
                    <a:pt x="2239899" y="119595"/>
                  </a:lnTo>
                  <a:lnTo>
                    <a:pt x="2239899" y="124167"/>
                  </a:lnTo>
                  <a:lnTo>
                    <a:pt x="2242185" y="124167"/>
                  </a:lnTo>
                  <a:lnTo>
                    <a:pt x="2242185" y="125691"/>
                  </a:lnTo>
                  <a:lnTo>
                    <a:pt x="2244471" y="125691"/>
                  </a:lnTo>
                  <a:lnTo>
                    <a:pt x="2244471" y="127977"/>
                  </a:lnTo>
                  <a:lnTo>
                    <a:pt x="2248281" y="127977"/>
                  </a:lnTo>
                  <a:lnTo>
                    <a:pt x="2248281" y="130263"/>
                  </a:lnTo>
                  <a:lnTo>
                    <a:pt x="2265045" y="130263"/>
                  </a:lnTo>
                  <a:lnTo>
                    <a:pt x="2267331" y="127977"/>
                  </a:lnTo>
                  <a:lnTo>
                    <a:pt x="2269617" y="127977"/>
                  </a:lnTo>
                  <a:lnTo>
                    <a:pt x="2269617" y="125691"/>
                  </a:lnTo>
                  <a:lnTo>
                    <a:pt x="2271903" y="125691"/>
                  </a:lnTo>
                  <a:lnTo>
                    <a:pt x="2271903" y="124167"/>
                  </a:lnTo>
                  <a:lnTo>
                    <a:pt x="2273427" y="124167"/>
                  </a:lnTo>
                  <a:lnTo>
                    <a:pt x="2273427" y="121881"/>
                  </a:lnTo>
                  <a:lnTo>
                    <a:pt x="2275713" y="121881"/>
                  </a:lnTo>
                  <a:lnTo>
                    <a:pt x="2275713" y="79984"/>
                  </a:lnTo>
                  <a:close/>
                </a:path>
                <a:path w="2566034" h="1147445">
                  <a:moveTo>
                    <a:pt x="2280285" y="169875"/>
                  </a:moveTo>
                  <a:lnTo>
                    <a:pt x="2277999" y="169875"/>
                  </a:lnTo>
                  <a:lnTo>
                    <a:pt x="2277999" y="163779"/>
                  </a:lnTo>
                  <a:lnTo>
                    <a:pt x="2275713" y="163779"/>
                  </a:lnTo>
                  <a:lnTo>
                    <a:pt x="2275713" y="161493"/>
                  </a:lnTo>
                  <a:lnTo>
                    <a:pt x="2273427" y="161493"/>
                  </a:lnTo>
                  <a:lnTo>
                    <a:pt x="2273427" y="159981"/>
                  </a:lnTo>
                  <a:lnTo>
                    <a:pt x="2269617" y="159981"/>
                  </a:lnTo>
                  <a:lnTo>
                    <a:pt x="2269617" y="157695"/>
                  </a:lnTo>
                  <a:lnTo>
                    <a:pt x="2252853" y="157695"/>
                  </a:lnTo>
                  <a:lnTo>
                    <a:pt x="2252853" y="159981"/>
                  </a:lnTo>
                  <a:lnTo>
                    <a:pt x="2248281" y="159981"/>
                  </a:lnTo>
                  <a:lnTo>
                    <a:pt x="2248281" y="161493"/>
                  </a:lnTo>
                  <a:lnTo>
                    <a:pt x="2246757" y="161493"/>
                  </a:lnTo>
                  <a:lnTo>
                    <a:pt x="2246757" y="163779"/>
                  </a:lnTo>
                  <a:lnTo>
                    <a:pt x="2244471" y="163779"/>
                  </a:lnTo>
                  <a:lnTo>
                    <a:pt x="2244471" y="168351"/>
                  </a:lnTo>
                  <a:lnTo>
                    <a:pt x="2242185" y="168351"/>
                  </a:lnTo>
                  <a:lnTo>
                    <a:pt x="2242185" y="174447"/>
                  </a:lnTo>
                  <a:lnTo>
                    <a:pt x="2244471" y="174447"/>
                  </a:lnTo>
                  <a:lnTo>
                    <a:pt x="2244471" y="179019"/>
                  </a:lnTo>
                  <a:lnTo>
                    <a:pt x="2246757" y="179019"/>
                  </a:lnTo>
                  <a:lnTo>
                    <a:pt x="2246757" y="180543"/>
                  </a:lnTo>
                  <a:lnTo>
                    <a:pt x="2248281" y="180543"/>
                  </a:lnTo>
                  <a:lnTo>
                    <a:pt x="2250567" y="182829"/>
                  </a:lnTo>
                  <a:lnTo>
                    <a:pt x="2255139" y="182829"/>
                  </a:lnTo>
                  <a:lnTo>
                    <a:pt x="2255139" y="185115"/>
                  </a:lnTo>
                  <a:lnTo>
                    <a:pt x="2263521" y="185115"/>
                  </a:lnTo>
                  <a:lnTo>
                    <a:pt x="2263521" y="187401"/>
                  </a:lnTo>
                  <a:lnTo>
                    <a:pt x="2269617" y="187401"/>
                  </a:lnTo>
                  <a:lnTo>
                    <a:pt x="2269617" y="188925"/>
                  </a:lnTo>
                  <a:lnTo>
                    <a:pt x="2273427" y="188925"/>
                  </a:lnTo>
                  <a:lnTo>
                    <a:pt x="2273427" y="199593"/>
                  </a:lnTo>
                  <a:lnTo>
                    <a:pt x="2271903" y="199593"/>
                  </a:lnTo>
                  <a:lnTo>
                    <a:pt x="2271903" y="201879"/>
                  </a:lnTo>
                  <a:lnTo>
                    <a:pt x="2265045" y="201879"/>
                  </a:lnTo>
                  <a:lnTo>
                    <a:pt x="2265045" y="204165"/>
                  </a:lnTo>
                  <a:lnTo>
                    <a:pt x="2258949" y="204165"/>
                  </a:lnTo>
                  <a:lnTo>
                    <a:pt x="2258949" y="201879"/>
                  </a:lnTo>
                  <a:lnTo>
                    <a:pt x="2252853" y="201879"/>
                  </a:lnTo>
                  <a:lnTo>
                    <a:pt x="2252853" y="199593"/>
                  </a:lnTo>
                  <a:lnTo>
                    <a:pt x="2250567" y="199593"/>
                  </a:lnTo>
                  <a:lnTo>
                    <a:pt x="2250567" y="197307"/>
                  </a:lnTo>
                  <a:lnTo>
                    <a:pt x="2248281" y="197307"/>
                  </a:lnTo>
                  <a:lnTo>
                    <a:pt x="2248281" y="193497"/>
                  </a:lnTo>
                  <a:lnTo>
                    <a:pt x="2246757" y="193497"/>
                  </a:lnTo>
                  <a:lnTo>
                    <a:pt x="2246757" y="191211"/>
                  </a:lnTo>
                  <a:lnTo>
                    <a:pt x="2239899" y="191211"/>
                  </a:lnTo>
                  <a:lnTo>
                    <a:pt x="2239899" y="195783"/>
                  </a:lnTo>
                  <a:lnTo>
                    <a:pt x="2242185" y="195783"/>
                  </a:lnTo>
                  <a:lnTo>
                    <a:pt x="2242185" y="199593"/>
                  </a:lnTo>
                  <a:lnTo>
                    <a:pt x="2244471" y="199593"/>
                  </a:lnTo>
                  <a:lnTo>
                    <a:pt x="2244471" y="204165"/>
                  </a:lnTo>
                  <a:lnTo>
                    <a:pt x="2246757" y="204165"/>
                  </a:lnTo>
                  <a:lnTo>
                    <a:pt x="2246757" y="205689"/>
                  </a:lnTo>
                  <a:lnTo>
                    <a:pt x="2250567" y="205689"/>
                  </a:lnTo>
                  <a:lnTo>
                    <a:pt x="2250567" y="207975"/>
                  </a:lnTo>
                  <a:lnTo>
                    <a:pt x="2271903" y="207975"/>
                  </a:lnTo>
                  <a:lnTo>
                    <a:pt x="2271903" y="205689"/>
                  </a:lnTo>
                  <a:lnTo>
                    <a:pt x="2275713" y="205689"/>
                  </a:lnTo>
                  <a:lnTo>
                    <a:pt x="2275713" y="204165"/>
                  </a:lnTo>
                  <a:lnTo>
                    <a:pt x="2277999" y="204165"/>
                  </a:lnTo>
                  <a:lnTo>
                    <a:pt x="2277999" y="201879"/>
                  </a:lnTo>
                  <a:lnTo>
                    <a:pt x="2280285" y="199593"/>
                  </a:lnTo>
                  <a:lnTo>
                    <a:pt x="2280285" y="187401"/>
                  </a:lnTo>
                  <a:lnTo>
                    <a:pt x="2277999" y="187401"/>
                  </a:lnTo>
                  <a:lnTo>
                    <a:pt x="2277999" y="185115"/>
                  </a:lnTo>
                  <a:lnTo>
                    <a:pt x="2275713" y="185115"/>
                  </a:lnTo>
                  <a:lnTo>
                    <a:pt x="2275713" y="182829"/>
                  </a:lnTo>
                  <a:lnTo>
                    <a:pt x="2271903" y="182829"/>
                  </a:lnTo>
                  <a:lnTo>
                    <a:pt x="2271903" y="180543"/>
                  </a:lnTo>
                  <a:lnTo>
                    <a:pt x="2265045" y="180543"/>
                  </a:lnTo>
                  <a:lnTo>
                    <a:pt x="2265045" y="179019"/>
                  </a:lnTo>
                  <a:lnTo>
                    <a:pt x="2256663" y="179019"/>
                  </a:lnTo>
                  <a:lnTo>
                    <a:pt x="2256663" y="176733"/>
                  </a:lnTo>
                  <a:lnTo>
                    <a:pt x="2252853" y="176733"/>
                  </a:lnTo>
                  <a:lnTo>
                    <a:pt x="2252853" y="174447"/>
                  </a:lnTo>
                  <a:lnTo>
                    <a:pt x="2250567" y="174447"/>
                  </a:lnTo>
                  <a:lnTo>
                    <a:pt x="2250567" y="172161"/>
                  </a:lnTo>
                  <a:lnTo>
                    <a:pt x="2248281" y="172161"/>
                  </a:lnTo>
                  <a:lnTo>
                    <a:pt x="2248281" y="168351"/>
                  </a:lnTo>
                  <a:lnTo>
                    <a:pt x="2250567" y="168351"/>
                  </a:lnTo>
                  <a:lnTo>
                    <a:pt x="2250567" y="166065"/>
                  </a:lnTo>
                  <a:lnTo>
                    <a:pt x="2252853" y="166065"/>
                  </a:lnTo>
                  <a:lnTo>
                    <a:pt x="2252853" y="163779"/>
                  </a:lnTo>
                  <a:lnTo>
                    <a:pt x="2269617" y="163779"/>
                  </a:lnTo>
                  <a:lnTo>
                    <a:pt x="2269617" y="166065"/>
                  </a:lnTo>
                  <a:lnTo>
                    <a:pt x="2271903" y="166065"/>
                  </a:lnTo>
                  <a:lnTo>
                    <a:pt x="2271903" y="169875"/>
                  </a:lnTo>
                  <a:lnTo>
                    <a:pt x="2273427" y="169875"/>
                  </a:lnTo>
                  <a:lnTo>
                    <a:pt x="2273427" y="172161"/>
                  </a:lnTo>
                  <a:lnTo>
                    <a:pt x="2280285" y="172161"/>
                  </a:lnTo>
                  <a:lnTo>
                    <a:pt x="2280285" y="169875"/>
                  </a:lnTo>
                  <a:close/>
                </a:path>
                <a:path w="2566034" h="1147445">
                  <a:moveTo>
                    <a:pt x="2313800" y="235407"/>
                  </a:moveTo>
                  <a:lnTo>
                    <a:pt x="2307704" y="235407"/>
                  </a:lnTo>
                  <a:lnTo>
                    <a:pt x="2307704" y="275780"/>
                  </a:lnTo>
                  <a:lnTo>
                    <a:pt x="2281809" y="235407"/>
                  </a:lnTo>
                  <a:lnTo>
                    <a:pt x="2275713" y="235407"/>
                  </a:lnTo>
                  <a:lnTo>
                    <a:pt x="2275713" y="286448"/>
                  </a:lnTo>
                  <a:lnTo>
                    <a:pt x="2281809" y="286448"/>
                  </a:lnTo>
                  <a:lnTo>
                    <a:pt x="2281809" y="248348"/>
                  </a:lnTo>
                  <a:lnTo>
                    <a:pt x="2307704" y="286448"/>
                  </a:lnTo>
                  <a:lnTo>
                    <a:pt x="2313800" y="286448"/>
                  </a:lnTo>
                  <a:lnTo>
                    <a:pt x="2313800" y="235407"/>
                  </a:lnTo>
                  <a:close/>
                </a:path>
                <a:path w="2566034" h="1147445">
                  <a:moveTo>
                    <a:pt x="2313800" y="52552"/>
                  </a:moveTo>
                  <a:lnTo>
                    <a:pt x="2307539" y="35788"/>
                  </a:lnTo>
                  <a:lnTo>
                    <a:pt x="2305837" y="31216"/>
                  </a:lnTo>
                  <a:lnTo>
                    <a:pt x="2299335" y="13792"/>
                  </a:lnTo>
                  <a:lnTo>
                    <a:pt x="2299335" y="31216"/>
                  </a:lnTo>
                  <a:lnTo>
                    <a:pt x="2281809" y="31216"/>
                  </a:lnTo>
                  <a:lnTo>
                    <a:pt x="2288667" y="16738"/>
                  </a:lnTo>
                  <a:lnTo>
                    <a:pt x="2288667" y="9893"/>
                  </a:lnTo>
                  <a:lnTo>
                    <a:pt x="2290953" y="9893"/>
                  </a:lnTo>
                  <a:lnTo>
                    <a:pt x="2292477" y="9893"/>
                  </a:lnTo>
                  <a:lnTo>
                    <a:pt x="2292477" y="16738"/>
                  </a:lnTo>
                  <a:lnTo>
                    <a:pt x="2294763" y="16738"/>
                  </a:lnTo>
                  <a:lnTo>
                    <a:pt x="2299335" y="31216"/>
                  </a:lnTo>
                  <a:lnTo>
                    <a:pt x="2299335" y="13792"/>
                  </a:lnTo>
                  <a:lnTo>
                    <a:pt x="2296464" y="6096"/>
                  </a:lnTo>
                  <a:lnTo>
                    <a:pt x="2294763" y="1524"/>
                  </a:lnTo>
                  <a:lnTo>
                    <a:pt x="2286381" y="1524"/>
                  </a:lnTo>
                  <a:lnTo>
                    <a:pt x="2267331" y="52552"/>
                  </a:lnTo>
                  <a:lnTo>
                    <a:pt x="2273427" y="52552"/>
                  </a:lnTo>
                  <a:lnTo>
                    <a:pt x="2280285" y="35788"/>
                  </a:lnTo>
                  <a:lnTo>
                    <a:pt x="2300846" y="35788"/>
                  </a:lnTo>
                  <a:lnTo>
                    <a:pt x="2307704" y="52552"/>
                  </a:lnTo>
                  <a:lnTo>
                    <a:pt x="2313800" y="52552"/>
                  </a:lnTo>
                  <a:close/>
                </a:path>
                <a:path w="2566034" h="1147445">
                  <a:moveTo>
                    <a:pt x="2325992" y="88353"/>
                  </a:moveTo>
                  <a:lnTo>
                    <a:pt x="2324468" y="88353"/>
                  </a:lnTo>
                  <a:lnTo>
                    <a:pt x="2324468" y="86067"/>
                  </a:lnTo>
                  <a:lnTo>
                    <a:pt x="2324468" y="83794"/>
                  </a:lnTo>
                  <a:lnTo>
                    <a:pt x="2322182" y="83794"/>
                  </a:lnTo>
                  <a:lnTo>
                    <a:pt x="2322182" y="81508"/>
                  </a:lnTo>
                  <a:lnTo>
                    <a:pt x="2319896" y="81508"/>
                  </a:lnTo>
                  <a:lnTo>
                    <a:pt x="2319896" y="89877"/>
                  </a:lnTo>
                  <a:lnTo>
                    <a:pt x="2319896" y="96735"/>
                  </a:lnTo>
                  <a:lnTo>
                    <a:pt x="2317610" y="98259"/>
                  </a:lnTo>
                  <a:lnTo>
                    <a:pt x="2317610" y="100545"/>
                  </a:lnTo>
                  <a:lnTo>
                    <a:pt x="2316086" y="100545"/>
                  </a:lnTo>
                  <a:lnTo>
                    <a:pt x="2316086" y="102831"/>
                  </a:lnTo>
                  <a:lnTo>
                    <a:pt x="2294763" y="102831"/>
                  </a:lnTo>
                  <a:lnTo>
                    <a:pt x="2294763" y="86067"/>
                  </a:lnTo>
                  <a:lnTo>
                    <a:pt x="2316086" y="86067"/>
                  </a:lnTo>
                  <a:lnTo>
                    <a:pt x="2316086" y="88353"/>
                  </a:lnTo>
                  <a:lnTo>
                    <a:pt x="2317610" y="88353"/>
                  </a:lnTo>
                  <a:lnTo>
                    <a:pt x="2317610" y="89877"/>
                  </a:lnTo>
                  <a:lnTo>
                    <a:pt x="2319896" y="89877"/>
                  </a:lnTo>
                  <a:lnTo>
                    <a:pt x="2319896" y="81508"/>
                  </a:lnTo>
                  <a:lnTo>
                    <a:pt x="2317610" y="81508"/>
                  </a:lnTo>
                  <a:lnTo>
                    <a:pt x="2317610" y="79984"/>
                  </a:lnTo>
                  <a:lnTo>
                    <a:pt x="2288667" y="79984"/>
                  </a:lnTo>
                  <a:lnTo>
                    <a:pt x="2288667" y="130263"/>
                  </a:lnTo>
                  <a:lnTo>
                    <a:pt x="2294763" y="130263"/>
                  </a:lnTo>
                  <a:lnTo>
                    <a:pt x="2294763" y="108927"/>
                  </a:lnTo>
                  <a:lnTo>
                    <a:pt x="2317610" y="108927"/>
                  </a:lnTo>
                  <a:lnTo>
                    <a:pt x="2317610" y="107403"/>
                  </a:lnTo>
                  <a:lnTo>
                    <a:pt x="2322182" y="107403"/>
                  </a:lnTo>
                  <a:lnTo>
                    <a:pt x="2322182" y="102831"/>
                  </a:lnTo>
                  <a:lnTo>
                    <a:pt x="2324468" y="102831"/>
                  </a:lnTo>
                  <a:lnTo>
                    <a:pt x="2324468" y="100545"/>
                  </a:lnTo>
                  <a:lnTo>
                    <a:pt x="2325992" y="100545"/>
                  </a:lnTo>
                  <a:lnTo>
                    <a:pt x="2325992" y="88353"/>
                  </a:lnTo>
                  <a:close/>
                </a:path>
                <a:path w="2566034" h="1147445">
                  <a:moveTo>
                    <a:pt x="2328278" y="168351"/>
                  </a:moveTo>
                  <a:lnTo>
                    <a:pt x="2325992" y="168351"/>
                  </a:lnTo>
                  <a:lnTo>
                    <a:pt x="2325992" y="163779"/>
                  </a:lnTo>
                  <a:lnTo>
                    <a:pt x="2324468" y="163779"/>
                  </a:lnTo>
                  <a:lnTo>
                    <a:pt x="2324468" y="161493"/>
                  </a:lnTo>
                  <a:lnTo>
                    <a:pt x="2322182" y="161493"/>
                  </a:lnTo>
                  <a:lnTo>
                    <a:pt x="2322182" y="169875"/>
                  </a:lnTo>
                  <a:lnTo>
                    <a:pt x="2322182" y="176733"/>
                  </a:lnTo>
                  <a:lnTo>
                    <a:pt x="2319896" y="176733"/>
                  </a:lnTo>
                  <a:lnTo>
                    <a:pt x="2319896" y="179019"/>
                  </a:lnTo>
                  <a:lnTo>
                    <a:pt x="2317610" y="179019"/>
                  </a:lnTo>
                  <a:lnTo>
                    <a:pt x="2317610" y="180543"/>
                  </a:lnTo>
                  <a:lnTo>
                    <a:pt x="2311514" y="180543"/>
                  </a:lnTo>
                  <a:lnTo>
                    <a:pt x="2311514" y="182829"/>
                  </a:lnTo>
                  <a:lnTo>
                    <a:pt x="2297049" y="182829"/>
                  </a:lnTo>
                  <a:lnTo>
                    <a:pt x="2297049" y="163779"/>
                  </a:lnTo>
                  <a:lnTo>
                    <a:pt x="2317610" y="163779"/>
                  </a:lnTo>
                  <a:lnTo>
                    <a:pt x="2317610" y="166065"/>
                  </a:lnTo>
                  <a:lnTo>
                    <a:pt x="2319896" y="166065"/>
                  </a:lnTo>
                  <a:lnTo>
                    <a:pt x="2319896" y="169875"/>
                  </a:lnTo>
                  <a:lnTo>
                    <a:pt x="2322182" y="169875"/>
                  </a:lnTo>
                  <a:lnTo>
                    <a:pt x="2322182" y="161493"/>
                  </a:lnTo>
                  <a:lnTo>
                    <a:pt x="2322182" y="159981"/>
                  </a:lnTo>
                  <a:lnTo>
                    <a:pt x="2317610" y="159981"/>
                  </a:lnTo>
                  <a:lnTo>
                    <a:pt x="2317610" y="157695"/>
                  </a:lnTo>
                  <a:lnTo>
                    <a:pt x="2290953" y="157695"/>
                  </a:lnTo>
                  <a:lnTo>
                    <a:pt x="2290953" y="207975"/>
                  </a:lnTo>
                  <a:lnTo>
                    <a:pt x="2297049" y="207975"/>
                  </a:lnTo>
                  <a:lnTo>
                    <a:pt x="2297049" y="187401"/>
                  </a:lnTo>
                  <a:lnTo>
                    <a:pt x="2319896" y="187401"/>
                  </a:lnTo>
                  <a:lnTo>
                    <a:pt x="2319896" y="185115"/>
                  </a:lnTo>
                  <a:lnTo>
                    <a:pt x="2324468" y="185115"/>
                  </a:lnTo>
                  <a:lnTo>
                    <a:pt x="2324468" y="182829"/>
                  </a:lnTo>
                  <a:lnTo>
                    <a:pt x="2325992" y="182829"/>
                  </a:lnTo>
                  <a:lnTo>
                    <a:pt x="2325992" y="179019"/>
                  </a:lnTo>
                  <a:lnTo>
                    <a:pt x="2328278" y="179019"/>
                  </a:lnTo>
                  <a:lnTo>
                    <a:pt x="2328278" y="168351"/>
                  </a:lnTo>
                  <a:close/>
                </a:path>
                <a:path w="2566034" h="1147445">
                  <a:moveTo>
                    <a:pt x="2332850" y="235407"/>
                  </a:moveTo>
                  <a:lnTo>
                    <a:pt x="2325992" y="235407"/>
                  </a:lnTo>
                  <a:lnTo>
                    <a:pt x="2325992" y="286448"/>
                  </a:lnTo>
                  <a:lnTo>
                    <a:pt x="2332850" y="286448"/>
                  </a:lnTo>
                  <a:lnTo>
                    <a:pt x="2332850" y="235407"/>
                  </a:lnTo>
                  <a:close/>
                </a:path>
                <a:path w="2566034" h="1147445">
                  <a:moveTo>
                    <a:pt x="2370188" y="79984"/>
                  </a:moveTo>
                  <a:lnTo>
                    <a:pt x="2330564" y="79984"/>
                  </a:lnTo>
                  <a:lnTo>
                    <a:pt x="2330564" y="86067"/>
                  </a:lnTo>
                  <a:lnTo>
                    <a:pt x="2347328" y="86067"/>
                  </a:lnTo>
                  <a:lnTo>
                    <a:pt x="2347328" y="130263"/>
                  </a:lnTo>
                  <a:lnTo>
                    <a:pt x="2353424" y="130263"/>
                  </a:lnTo>
                  <a:lnTo>
                    <a:pt x="2353424" y="86067"/>
                  </a:lnTo>
                  <a:lnTo>
                    <a:pt x="2370188" y="86067"/>
                  </a:lnTo>
                  <a:lnTo>
                    <a:pt x="2370188" y="79984"/>
                  </a:lnTo>
                  <a:close/>
                </a:path>
                <a:path w="2566034" h="1147445">
                  <a:moveTo>
                    <a:pt x="2372474" y="207975"/>
                  </a:moveTo>
                  <a:lnTo>
                    <a:pt x="2366543" y="193497"/>
                  </a:lnTo>
                  <a:lnTo>
                    <a:pt x="2364054" y="187401"/>
                  </a:lnTo>
                  <a:lnTo>
                    <a:pt x="2357996" y="172605"/>
                  </a:lnTo>
                  <a:lnTo>
                    <a:pt x="2357996" y="187401"/>
                  </a:lnTo>
                  <a:lnTo>
                    <a:pt x="2341232" y="187401"/>
                  </a:lnTo>
                  <a:lnTo>
                    <a:pt x="2345042" y="172161"/>
                  </a:lnTo>
                  <a:lnTo>
                    <a:pt x="2347328" y="172161"/>
                  </a:lnTo>
                  <a:lnTo>
                    <a:pt x="2347328" y="163779"/>
                  </a:lnTo>
                  <a:lnTo>
                    <a:pt x="2349614" y="163779"/>
                  </a:lnTo>
                  <a:lnTo>
                    <a:pt x="2349614" y="168351"/>
                  </a:lnTo>
                  <a:lnTo>
                    <a:pt x="2351900" y="168351"/>
                  </a:lnTo>
                  <a:lnTo>
                    <a:pt x="2351900" y="174447"/>
                  </a:lnTo>
                  <a:lnTo>
                    <a:pt x="2357996" y="187401"/>
                  </a:lnTo>
                  <a:lnTo>
                    <a:pt x="2357996" y="172605"/>
                  </a:lnTo>
                  <a:lnTo>
                    <a:pt x="2354389" y="163779"/>
                  </a:lnTo>
                  <a:lnTo>
                    <a:pt x="2351900" y="157695"/>
                  </a:lnTo>
                  <a:lnTo>
                    <a:pt x="2345042" y="157695"/>
                  </a:lnTo>
                  <a:lnTo>
                    <a:pt x="2325992" y="207975"/>
                  </a:lnTo>
                  <a:lnTo>
                    <a:pt x="2332850" y="207975"/>
                  </a:lnTo>
                  <a:lnTo>
                    <a:pt x="2338946" y="193497"/>
                  </a:lnTo>
                  <a:lnTo>
                    <a:pt x="2360282" y="193497"/>
                  </a:lnTo>
                  <a:lnTo>
                    <a:pt x="2366378" y="207975"/>
                  </a:lnTo>
                  <a:lnTo>
                    <a:pt x="2372474" y="207975"/>
                  </a:lnTo>
                  <a:close/>
                </a:path>
                <a:path w="2566034" h="1147445">
                  <a:moveTo>
                    <a:pt x="2372474" y="52552"/>
                  </a:moveTo>
                  <a:lnTo>
                    <a:pt x="2365705" y="35788"/>
                  </a:lnTo>
                  <a:lnTo>
                    <a:pt x="2363863" y="31216"/>
                  </a:lnTo>
                  <a:lnTo>
                    <a:pt x="2357996" y="16662"/>
                  </a:lnTo>
                  <a:lnTo>
                    <a:pt x="2357996" y="31216"/>
                  </a:lnTo>
                  <a:lnTo>
                    <a:pt x="2341232" y="31216"/>
                  </a:lnTo>
                  <a:lnTo>
                    <a:pt x="2345042" y="16738"/>
                  </a:lnTo>
                  <a:lnTo>
                    <a:pt x="2345042" y="14465"/>
                  </a:lnTo>
                  <a:lnTo>
                    <a:pt x="2347328" y="14465"/>
                  </a:lnTo>
                  <a:lnTo>
                    <a:pt x="2347328" y="8356"/>
                  </a:lnTo>
                  <a:lnTo>
                    <a:pt x="2349614" y="8356"/>
                  </a:lnTo>
                  <a:lnTo>
                    <a:pt x="2349614" y="12166"/>
                  </a:lnTo>
                  <a:lnTo>
                    <a:pt x="2351900" y="12166"/>
                  </a:lnTo>
                  <a:lnTo>
                    <a:pt x="2351900" y="16738"/>
                  </a:lnTo>
                  <a:lnTo>
                    <a:pt x="2357996" y="31216"/>
                  </a:lnTo>
                  <a:lnTo>
                    <a:pt x="2357996" y="16662"/>
                  </a:lnTo>
                  <a:lnTo>
                    <a:pt x="2353741" y="6096"/>
                  </a:lnTo>
                  <a:lnTo>
                    <a:pt x="2351900" y="1524"/>
                  </a:lnTo>
                  <a:lnTo>
                    <a:pt x="2345042" y="1524"/>
                  </a:lnTo>
                  <a:lnTo>
                    <a:pt x="2325992" y="52552"/>
                  </a:lnTo>
                  <a:lnTo>
                    <a:pt x="2332850" y="52552"/>
                  </a:lnTo>
                  <a:lnTo>
                    <a:pt x="2338946" y="35788"/>
                  </a:lnTo>
                  <a:lnTo>
                    <a:pt x="2360282" y="35788"/>
                  </a:lnTo>
                  <a:lnTo>
                    <a:pt x="2366378" y="52552"/>
                  </a:lnTo>
                  <a:lnTo>
                    <a:pt x="2372474" y="52552"/>
                  </a:lnTo>
                  <a:close/>
                </a:path>
                <a:path w="2566034" h="1147445">
                  <a:moveTo>
                    <a:pt x="2386939" y="254444"/>
                  </a:moveTo>
                  <a:lnTo>
                    <a:pt x="2385415" y="254444"/>
                  </a:lnTo>
                  <a:lnTo>
                    <a:pt x="2385415" y="248348"/>
                  </a:lnTo>
                  <a:lnTo>
                    <a:pt x="2383129" y="248348"/>
                  </a:lnTo>
                  <a:lnTo>
                    <a:pt x="2383129" y="243776"/>
                  </a:lnTo>
                  <a:lnTo>
                    <a:pt x="2380843" y="243776"/>
                  </a:lnTo>
                  <a:lnTo>
                    <a:pt x="2380843" y="241490"/>
                  </a:lnTo>
                  <a:lnTo>
                    <a:pt x="2378570" y="241490"/>
                  </a:lnTo>
                  <a:lnTo>
                    <a:pt x="2378570" y="250634"/>
                  </a:lnTo>
                  <a:lnTo>
                    <a:pt x="2378570" y="273494"/>
                  </a:lnTo>
                  <a:lnTo>
                    <a:pt x="2377046" y="273494"/>
                  </a:lnTo>
                  <a:lnTo>
                    <a:pt x="2377046" y="275780"/>
                  </a:lnTo>
                  <a:lnTo>
                    <a:pt x="2374760" y="275780"/>
                  </a:lnTo>
                  <a:lnTo>
                    <a:pt x="2374760" y="277304"/>
                  </a:lnTo>
                  <a:lnTo>
                    <a:pt x="2372474" y="277304"/>
                  </a:lnTo>
                  <a:lnTo>
                    <a:pt x="2372474" y="279590"/>
                  </a:lnTo>
                  <a:lnTo>
                    <a:pt x="2351900" y="279590"/>
                  </a:lnTo>
                  <a:lnTo>
                    <a:pt x="2351900" y="241490"/>
                  </a:lnTo>
                  <a:lnTo>
                    <a:pt x="2368664" y="241490"/>
                  </a:lnTo>
                  <a:lnTo>
                    <a:pt x="2368664" y="243776"/>
                  </a:lnTo>
                  <a:lnTo>
                    <a:pt x="2372474" y="243776"/>
                  </a:lnTo>
                  <a:lnTo>
                    <a:pt x="2377046" y="248348"/>
                  </a:lnTo>
                  <a:lnTo>
                    <a:pt x="2377046" y="250634"/>
                  </a:lnTo>
                  <a:lnTo>
                    <a:pt x="2378570" y="250634"/>
                  </a:lnTo>
                  <a:lnTo>
                    <a:pt x="2378570" y="241490"/>
                  </a:lnTo>
                  <a:lnTo>
                    <a:pt x="2378570" y="239966"/>
                  </a:lnTo>
                  <a:lnTo>
                    <a:pt x="2374760" y="239966"/>
                  </a:lnTo>
                  <a:lnTo>
                    <a:pt x="2374760" y="237693"/>
                  </a:lnTo>
                  <a:lnTo>
                    <a:pt x="2366378" y="237693"/>
                  </a:lnTo>
                  <a:lnTo>
                    <a:pt x="2366378" y="235407"/>
                  </a:lnTo>
                  <a:lnTo>
                    <a:pt x="2345042" y="235407"/>
                  </a:lnTo>
                  <a:lnTo>
                    <a:pt x="2345042" y="286448"/>
                  </a:lnTo>
                  <a:lnTo>
                    <a:pt x="2374760" y="286448"/>
                  </a:lnTo>
                  <a:lnTo>
                    <a:pt x="2374760" y="284162"/>
                  </a:lnTo>
                  <a:lnTo>
                    <a:pt x="2377046" y="284162"/>
                  </a:lnTo>
                  <a:lnTo>
                    <a:pt x="2378570" y="281876"/>
                  </a:lnTo>
                  <a:lnTo>
                    <a:pt x="2380843" y="281876"/>
                  </a:lnTo>
                  <a:lnTo>
                    <a:pt x="2380843" y="279590"/>
                  </a:lnTo>
                  <a:lnTo>
                    <a:pt x="2383129" y="277304"/>
                  </a:lnTo>
                  <a:lnTo>
                    <a:pt x="2383129" y="275780"/>
                  </a:lnTo>
                  <a:lnTo>
                    <a:pt x="2385415" y="275780"/>
                  </a:lnTo>
                  <a:lnTo>
                    <a:pt x="2385415" y="267398"/>
                  </a:lnTo>
                  <a:lnTo>
                    <a:pt x="2386939" y="267398"/>
                  </a:lnTo>
                  <a:lnTo>
                    <a:pt x="2386939" y="254444"/>
                  </a:lnTo>
                  <a:close/>
                </a:path>
                <a:path w="2566034" h="1147445">
                  <a:moveTo>
                    <a:pt x="2408275" y="201879"/>
                  </a:moveTo>
                  <a:lnTo>
                    <a:pt x="2385415" y="201879"/>
                  </a:lnTo>
                  <a:lnTo>
                    <a:pt x="2385415" y="157695"/>
                  </a:lnTo>
                  <a:lnTo>
                    <a:pt x="2378570" y="157695"/>
                  </a:lnTo>
                  <a:lnTo>
                    <a:pt x="2378570" y="207975"/>
                  </a:lnTo>
                  <a:lnTo>
                    <a:pt x="2408275" y="207975"/>
                  </a:lnTo>
                  <a:lnTo>
                    <a:pt x="2408275" y="201879"/>
                  </a:lnTo>
                  <a:close/>
                </a:path>
                <a:path w="2566034" h="1147445">
                  <a:moveTo>
                    <a:pt x="2422753" y="100545"/>
                  </a:moveTo>
                  <a:lnTo>
                    <a:pt x="2421229" y="100545"/>
                  </a:lnTo>
                  <a:lnTo>
                    <a:pt x="2421229" y="92163"/>
                  </a:lnTo>
                  <a:lnTo>
                    <a:pt x="2418943" y="92163"/>
                  </a:lnTo>
                  <a:lnTo>
                    <a:pt x="2418943" y="88353"/>
                  </a:lnTo>
                  <a:lnTo>
                    <a:pt x="2416657" y="88353"/>
                  </a:lnTo>
                  <a:lnTo>
                    <a:pt x="2416657" y="86067"/>
                  </a:lnTo>
                  <a:lnTo>
                    <a:pt x="2414371" y="86067"/>
                  </a:lnTo>
                  <a:lnTo>
                    <a:pt x="2414371" y="94449"/>
                  </a:lnTo>
                  <a:lnTo>
                    <a:pt x="2414371" y="115785"/>
                  </a:lnTo>
                  <a:lnTo>
                    <a:pt x="2412847" y="115785"/>
                  </a:lnTo>
                  <a:lnTo>
                    <a:pt x="2412847" y="117309"/>
                  </a:lnTo>
                  <a:lnTo>
                    <a:pt x="2408275" y="121881"/>
                  </a:lnTo>
                  <a:lnTo>
                    <a:pt x="2405989" y="121881"/>
                  </a:lnTo>
                  <a:lnTo>
                    <a:pt x="2405989" y="124167"/>
                  </a:lnTo>
                  <a:lnTo>
                    <a:pt x="2399893" y="124167"/>
                  </a:lnTo>
                  <a:lnTo>
                    <a:pt x="2399893" y="125691"/>
                  </a:lnTo>
                  <a:lnTo>
                    <a:pt x="2397607" y="125691"/>
                  </a:lnTo>
                  <a:lnTo>
                    <a:pt x="2395321" y="124167"/>
                  </a:lnTo>
                  <a:lnTo>
                    <a:pt x="2389225" y="124167"/>
                  </a:lnTo>
                  <a:lnTo>
                    <a:pt x="2389225" y="121881"/>
                  </a:lnTo>
                  <a:lnTo>
                    <a:pt x="2386939" y="121881"/>
                  </a:lnTo>
                  <a:lnTo>
                    <a:pt x="2386939" y="119595"/>
                  </a:lnTo>
                  <a:lnTo>
                    <a:pt x="2385415" y="119595"/>
                  </a:lnTo>
                  <a:lnTo>
                    <a:pt x="2385415" y="117309"/>
                  </a:lnTo>
                  <a:lnTo>
                    <a:pt x="2383129" y="117309"/>
                  </a:lnTo>
                  <a:lnTo>
                    <a:pt x="2383129" y="113499"/>
                  </a:lnTo>
                  <a:lnTo>
                    <a:pt x="2380843" y="111213"/>
                  </a:lnTo>
                  <a:lnTo>
                    <a:pt x="2380843" y="96735"/>
                  </a:lnTo>
                  <a:lnTo>
                    <a:pt x="2383129" y="96735"/>
                  </a:lnTo>
                  <a:lnTo>
                    <a:pt x="2383129" y="92163"/>
                  </a:lnTo>
                  <a:lnTo>
                    <a:pt x="2385415" y="92163"/>
                  </a:lnTo>
                  <a:lnTo>
                    <a:pt x="2385415" y="89877"/>
                  </a:lnTo>
                  <a:lnTo>
                    <a:pt x="2386939" y="88353"/>
                  </a:lnTo>
                  <a:lnTo>
                    <a:pt x="2389225" y="88353"/>
                  </a:lnTo>
                  <a:lnTo>
                    <a:pt x="2389225" y="86067"/>
                  </a:lnTo>
                  <a:lnTo>
                    <a:pt x="2393797" y="86067"/>
                  </a:lnTo>
                  <a:lnTo>
                    <a:pt x="2393797" y="83794"/>
                  </a:lnTo>
                  <a:lnTo>
                    <a:pt x="2402179" y="83794"/>
                  </a:lnTo>
                  <a:lnTo>
                    <a:pt x="2402179" y="86067"/>
                  </a:lnTo>
                  <a:lnTo>
                    <a:pt x="2408275" y="86067"/>
                  </a:lnTo>
                  <a:lnTo>
                    <a:pt x="2408275" y="88353"/>
                  </a:lnTo>
                  <a:lnTo>
                    <a:pt x="2410561" y="88353"/>
                  </a:lnTo>
                  <a:lnTo>
                    <a:pt x="2410561" y="89877"/>
                  </a:lnTo>
                  <a:lnTo>
                    <a:pt x="2412847" y="89877"/>
                  </a:lnTo>
                  <a:lnTo>
                    <a:pt x="2412847" y="94449"/>
                  </a:lnTo>
                  <a:lnTo>
                    <a:pt x="2414371" y="94449"/>
                  </a:lnTo>
                  <a:lnTo>
                    <a:pt x="2414371" y="86067"/>
                  </a:lnTo>
                  <a:lnTo>
                    <a:pt x="2414371" y="83794"/>
                  </a:lnTo>
                  <a:lnTo>
                    <a:pt x="2412847" y="83794"/>
                  </a:lnTo>
                  <a:lnTo>
                    <a:pt x="2412847" y="81508"/>
                  </a:lnTo>
                  <a:lnTo>
                    <a:pt x="2408275" y="81508"/>
                  </a:lnTo>
                  <a:lnTo>
                    <a:pt x="2408275" y="79984"/>
                  </a:lnTo>
                  <a:lnTo>
                    <a:pt x="2386939" y="79984"/>
                  </a:lnTo>
                  <a:lnTo>
                    <a:pt x="2386939" y="81508"/>
                  </a:lnTo>
                  <a:lnTo>
                    <a:pt x="2385415" y="81508"/>
                  </a:lnTo>
                  <a:lnTo>
                    <a:pt x="2383129" y="83794"/>
                  </a:lnTo>
                  <a:lnTo>
                    <a:pt x="2380843" y="83794"/>
                  </a:lnTo>
                  <a:lnTo>
                    <a:pt x="2380843" y="86067"/>
                  </a:lnTo>
                  <a:lnTo>
                    <a:pt x="2378570" y="88353"/>
                  </a:lnTo>
                  <a:lnTo>
                    <a:pt x="2378570" y="89877"/>
                  </a:lnTo>
                  <a:lnTo>
                    <a:pt x="2377046" y="89877"/>
                  </a:lnTo>
                  <a:lnTo>
                    <a:pt x="2377046" y="94449"/>
                  </a:lnTo>
                  <a:lnTo>
                    <a:pt x="2374760" y="94449"/>
                  </a:lnTo>
                  <a:lnTo>
                    <a:pt x="2374760" y="113499"/>
                  </a:lnTo>
                  <a:lnTo>
                    <a:pt x="2377046" y="115785"/>
                  </a:lnTo>
                  <a:lnTo>
                    <a:pt x="2377046" y="119595"/>
                  </a:lnTo>
                  <a:lnTo>
                    <a:pt x="2378570" y="119595"/>
                  </a:lnTo>
                  <a:lnTo>
                    <a:pt x="2378570" y="121881"/>
                  </a:lnTo>
                  <a:lnTo>
                    <a:pt x="2380843" y="121881"/>
                  </a:lnTo>
                  <a:lnTo>
                    <a:pt x="2380843" y="124167"/>
                  </a:lnTo>
                  <a:lnTo>
                    <a:pt x="2383129" y="124167"/>
                  </a:lnTo>
                  <a:lnTo>
                    <a:pt x="2383129" y="125691"/>
                  </a:lnTo>
                  <a:lnTo>
                    <a:pt x="2385415" y="125691"/>
                  </a:lnTo>
                  <a:lnTo>
                    <a:pt x="2385415" y="127977"/>
                  </a:lnTo>
                  <a:lnTo>
                    <a:pt x="2389225" y="127977"/>
                  </a:lnTo>
                  <a:lnTo>
                    <a:pt x="2389225" y="130263"/>
                  </a:lnTo>
                  <a:lnTo>
                    <a:pt x="2405989" y="130263"/>
                  </a:lnTo>
                  <a:lnTo>
                    <a:pt x="2405989" y="127977"/>
                  </a:lnTo>
                  <a:lnTo>
                    <a:pt x="2410561" y="127977"/>
                  </a:lnTo>
                  <a:lnTo>
                    <a:pt x="2412847" y="125691"/>
                  </a:lnTo>
                  <a:lnTo>
                    <a:pt x="2414371" y="125691"/>
                  </a:lnTo>
                  <a:lnTo>
                    <a:pt x="2414371" y="124167"/>
                  </a:lnTo>
                  <a:lnTo>
                    <a:pt x="2416657" y="124167"/>
                  </a:lnTo>
                  <a:lnTo>
                    <a:pt x="2416657" y="121881"/>
                  </a:lnTo>
                  <a:lnTo>
                    <a:pt x="2418943" y="119595"/>
                  </a:lnTo>
                  <a:lnTo>
                    <a:pt x="2418943" y="117309"/>
                  </a:lnTo>
                  <a:lnTo>
                    <a:pt x="2421229" y="117309"/>
                  </a:lnTo>
                  <a:lnTo>
                    <a:pt x="2421229" y="108927"/>
                  </a:lnTo>
                  <a:lnTo>
                    <a:pt x="2422753" y="108927"/>
                  </a:lnTo>
                  <a:lnTo>
                    <a:pt x="2422753" y="100545"/>
                  </a:lnTo>
                  <a:close/>
                </a:path>
                <a:path w="2566034" h="1147445">
                  <a:moveTo>
                    <a:pt x="2425039" y="45694"/>
                  </a:moveTo>
                  <a:lnTo>
                    <a:pt x="2399893" y="45694"/>
                  </a:lnTo>
                  <a:lnTo>
                    <a:pt x="2399893" y="1524"/>
                  </a:lnTo>
                  <a:lnTo>
                    <a:pt x="2393797" y="1524"/>
                  </a:lnTo>
                  <a:lnTo>
                    <a:pt x="2393797" y="52552"/>
                  </a:lnTo>
                  <a:lnTo>
                    <a:pt x="2425039" y="52552"/>
                  </a:lnTo>
                  <a:lnTo>
                    <a:pt x="2425039" y="45694"/>
                  </a:lnTo>
                  <a:close/>
                </a:path>
                <a:path w="2566034" h="1147445">
                  <a:moveTo>
                    <a:pt x="2437993" y="286448"/>
                  </a:moveTo>
                  <a:lnTo>
                    <a:pt x="2431618" y="271208"/>
                  </a:lnTo>
                  <a:lnTo>
                    <a:pt x="2430018" y="267398"/>
                  </a:lnTo>
                  <a:lnTo>
                    <a:pt x="2421229" y="246367"/>
                  </a:lnTo>
                  <a:lnTo>
                    <a:pt x="2421229" y="267398"/>
                  </a:lnTo>
                  <a:lnTo>
                    <a:pt x="2403703" y="267398"/>
                  </a:lnTo>
                  <a:lnTo>
                    <a:pt x="2410561" y="252158"/>
                  </a:lnTo>
                  <a:lnTo>
                    <a:pt x="2410561" y="248348"/>
                  </a:lnTo>
                  <a:lnTo>
                    <a:pt x="2412847" y="248348"/>
                  </a:lnTo>
                  <a:lnTo>
                    <a:pt x="2412847" y="243776"/>
                  </a:lnTo>
                  <a:lnTo>
                    <a:pt x="2414371" y="243776"/>
                  </a:lnTo>
                  <a:lnTo>
                    <a:pt x="2414371" y="250634"/>
                  </a:lnTo>
                  <a:lnTo>
                    <a:pt x="2416657" y="250634"/>
                  </a:lnTo>
                  <a:lnTo>
                    <a:pt x="2416657" y="252158"/>
                  </a:lnTo>
                  <a:lnTo>
                    <a:pt x="2421229" y="267398"/>
                  </a:lnTo>
                  <a:lnTo>
                    <a:pt x="2421229" y="246367"/>
                  </a:lnTo>
                  <a:lnTo>
                    <a:pt x="2419197" y="241490"/>
                  </a:lnTo>
                  <a:lnTo>
                    <a:pt x="2416657" y="235407"/>
                  </a:lnTo>
                  <a:lnTo>
                    <a:pt x="2410561" y="235407"/>
                  </a:lnTo>
                  <a:lnTo>
                    <a:pt x="2389225" y="286448"/>
                  </a:lnTo>
                  <a:lnTo>
                    <a:pt x="2397607" y="286448"/>
                  </a:lnTo>
                  <a:lnTo>
                    <a:pt x="2402179" y="271208"/>
                  </a:lnTo>
                  <a:lnTo>
                    <a:pt x="2422753" y="271208"/>
                  </a:lnTo>
                  <a:lnTo>
                    <a:pt x="2429611" y="286448"/>
                  </a:lnTo>
                  <a:lnTo>
                    <a:pt x="2437993" y="286448"/>
                  </a:lnTo>
                  <a:close/>
                </a:path>
                <a:path w="2566034" h="1147445">
                  <a:moveTo>
                    <a:pt x="2458555" y="174447"/>
                  </a:moveTo>
                  <a:lnTo>
                    <a:pt x="2456269" y="174447"/>
                  </a:lnTo>
                  <a:lnTo>
                    <a:pt x="2456269" y="168351"/>
                  </a:lnTo>
                  <a:lnTo>
                    <a:pt x="2454745" y="168351"/>
                  </a:lnTo>
                  <a:lnTo>
                    <a:pt x="2454745" y="166065"/>
                  </a:lnTo>
                  <a:lnTo>
                    <a:pt x="2452471" y="163791"/>
                  </a:lnTo>
                  <a:lnTo>
                    <a:pt x="2452471" y="176733"/>
                  </a:lnTo>
                  <a:lnTo>
                    <a:pt x="2452471" y="188925"/>
                  </a:lnTo>
                  <a:lnTo>
                    <a:pt x="2450185" y="188925"/>
                  </a:lnTo>
                  <a:lnTo>
                    <a:pt x="2450185" y="195783"/>
                  </a:lnTo>
                  <a:lnTo>
                    <a:pt x="2447899" y="195783"/>
                  </a:lnTo>
                  <a:lnTo>
                    <a:pt x="2447899" y="197307"/>
                  </a:lnTo>
                  <a:lnTo>
                    <a:pt x="2446375" y="197307"/>
                  </a:lnTo>
                  <a:lnTo>
                    <a:pt x="2446375" y="199593"/>
                  </a:lnTo>
                  <a:lnTo>
                    <a:pt x="2444089" y="199593"/>
                  </a:lnTo>
                  <a:lnTo>
                    <a:pt x="2444089" y="201879"/>
                  </a:lnTo>
                  <a:lnTo>
                    <a:pt x="2422753" y="201879"/>
                  </a:lnTo>
                  <a:lnTo>
                    <a:pt x="2422753" y="163779"/>
                  </a:lnTo>
                  <a:lnTo>
                    <a:pt x="2441803" y="163779"/>
                  </a:lnTo>
                  <a:lnTo>
                    <a:pt x="2444089" y="166065"/>
                  </a:lnTo>
                  <a:lnTo>
                    <a:pt x="2446375" y="166065"/>
                  </a:lnTo>
                  <a:lnTo>
                    <a:pt x="2446375" y="168351"/>
                  </a:lnTo>
                  <a:lnTo>
                    <a:pt x="2447899" y="168351"/>
                  </a:lnTo>
                  <a:lnTo>
                    <a:pt x="2447899" y="169875"/>
                  </a:lnTo>
                  <a:lnTo>
                    <a:pt x="2450185" y="169875"/>
                  </a:lnTo>
                  <a:lnTo>
                    <a:pt x="2450185" y="176733"/>
                  </a:lnTo>
                  <a:lnTo>
                    <a:pt x="2452471" y="176733"/>
                  </a:lnTo>
                  <a:lnTo>
                    <a:pt x="2452471" y="163791"/>
                  </a:lnTo>
                  <a:lnTo>
                    <a:pt x="2450185" y="161493"/>
                  </a:lnTo>
                  <a:lnTo>
                    <a:pt x="2447899" y="161493"/>
                  </a:lnTo>
                  <a:lnTo>
                    <a:pt x="2447899" y="159981"/>
                  </a:lnTo>
                  <a:lnTo>
                    <a:pt x="2444089" y="159981"/>
                  </a:lnTo>
                  <a:lnTo>
                    <a:pt x="2444089" y="157695"/>
                  </a:lnTo>
                  <a:lnTo>
                    <a:pt x="2416657" y="157695"/>
                  </a:lnTo>
                  <a:lnTo>
                    <a:pt x="2416657" y="207975"/>
                  </a:lnTo>
                  <a:lnTo>
                    <a:pt x="2444089" y="207975"/>
                  </a:lnTo>
                  <a:lnTo>
                    <a:pt x="2444089" y="205689"/>
                  </a:lnTo>
                  <a:lnTo>
                    <a:pt x="2447899" y="205689"/>
                  </a:lnTo>
                  <a:lnTo>
                    <a:pt x="2450185" y="204165"/>
                  </a:lnTo>
                  <a:lnTo>
                    <a:pt x="2452471" y="204165"/>
                  </a:lnTo>
                  <a:lnTo>
                    <a:pt x="2452471" y="201879"/>
                  </a:lnTo>
                  <a:lnTo>
                    <a:pt x="2454745" y="201879"/>
                  </a:lnTo>
                  <a:lnTo>
                    <a:pt x="2454745" y="197307"/>
                  </a:lnTo>
                  <a:lnTo>
                    <a:pt x="2456269" y="197307"/>
                  </a:lnTo>
                  <a:lnTo>
                    <a:pt x="2456269" y="191211"/>
                  </a:lnTo>
                  <a:lnTo>
                    <a:pt x="2458555" y="191211"/>
                  </a:lnTo>
                  <a:lnTo>
                    <a:pt x="2458555" y="174447"/>
                  </a:lnTo>
                  <a:close/>
                </a:path>
                <a:path w="2566034" h="1147445">
                  <a:moveTo>
                    <a:pt x="2475319" y="130263"/>
                  </a:moveTo>
                  <a:lnTo>
                    <a:pt x="2466937" y="115785"/>
                  </a:lnTo>
                  <a:lnTo>
                    <a:pt x="2464651" y="115785"/>
                  </a:lnTo>
                  <a:lnTo>
                    <a:pt x="2464651" y="113499"/>
                  </a:lnTo>
                  <a:lnTo>
                    <a:pt x="2463127" y="113499"/>
                  </a:lnTo>
                  <a:lnTo>
                    <a:pt x="2463127" y="111213"/>
                  </a:lnTo>
                  <a:lnTo>
                    <a:pt x="2460841" y="111213"/>
                  </a:lnTo>
                  <a:lnTo>
                    <a:pt x="2460841" y="108927"/>
                  </a:lnTo>
                  <a:lnTo>
                    <a:pt x="2458555" y="108927"/>
                  </a:lnTo>
                  <a:lnTo>
                    <a:pt x="2458555" y="107403"/>
                  </a:lnTo>
                  <a:lnTo>
                    <a:pt x="2460841" y="107403"/>
                  </a:lnTo>
                  <a:lnTo>
                    <a:pt x="2460841" y="105117"/>
                  </a:lnTo>
                  <a:lnTo>
                    <a:pt x="2464651" y="105117"/>
                  </a:lnTo>
                  <a:lnTo>
                    <a:pt x="2464651" y="102831"/>
                  </a:lnTo>
                  <a:lnTo>
                    <a:pt x="2466937" y="102831"/>
                  </a:lnTo>
                  <a:lnTo>
                    <a:pt x="2466937" y="100545"/>
                  </a:lnTo>
                  <a:lnTo>
                    <a:pt x="2469223" y="100545"/>
                  </a:lnTo>
                  <a:lnTo>
                    <a:pt x="2469223" y="98259"/>
                  </a:lnTo>
                  <a:lnTo>
                    <a:pt x="2471509" y="98259"/>
                  </a:lnTo>
                  <a:lnTo>
                    <a:pt x="2471509" y="88353"/>
                  </a:lnTo>
                  <a:lnTo>
                    <a:pt x="2469223" y="88353"/>
                  </a:lnTo>
                  <a:lnTo>
                    <a:pt x="2469223" y="86067"/>
                  </a:lnTo>
                  <a:lnTo>
                    <a:pt x="2469223" y="83794"/>
                  </a:lnTo>
                  <a:lnTo>
                    <a:pt x="2466937" y="83794"/>
                  </a:lnTo>
                  <a:lnTo>
                    <a:pt x="2466937" y="81508"/>
                  </a:lnTo>
                  <a:lnTo>
                    <a:pt x="2464651" y="81508"/>
                  </a:lnTo>
                  <a:lnTo>
                    <a:pt x="2464651" y="92163"/>
                  </a:lnTo>
                  <a:lnTo>
                    <a:pt x="2464651" y="94449"/>
                  </a:lnTo>
                  <a:lnTo>
                    <a:pt x="2463127" y="94449"/>
                  </a:lnTo>
                  <a:lnTo>
                    <a:pt x="2463127" y="98259"/>
                  </a:lnTo>
                  <a:lnTo>
                    <a:pt x="2460841" y="98259"/>
                  </a:lnTo>
                  <a:lnTo>
                    <a:pt x="2460841" y="100545"/>
                  </a:lnTo>
                  <a:lnTo>
                    <a:pt x="2437993" y="100545"/>
                  </a:lnTo>
                  <a:lnTo>
                    <a:pt x="2437993" y="86067"/>
                  </a:lnTo>
                  <a:lnTo>
                    <a:pt x="2460841" y="86067"/>
                  </a:lnTo>
                  <a:lnTo>
                    <a:pt x="2460841" y="88353"/>
                  </a:lnTo>
                  <a:lnTo>
                    <a:pt x="2463127" y="88353"/>
                  </a:lnTo>
                  <a:lnTo>
                    <a:pt x="2463127" y="92163"/>
                  </a:lnTo>
                  <a:lnTo>
                    <a:pt x="2464651" y="92163"/>
                  </a:lnTo>
                  <a:lnTo>
                    <a:pt x="2464651" y="81508"/>
                  </a:lnTo>
                  <a:lnTo>
                    <a:pt x="2463127" y="81508"/>
                  </a:lnTo>
                  <a:lnTo>
                    <a:pt x="2463127" y="79984"/>
                  </a:lnTo>
                  <a:lnTo>
                    <a:pt x="2431135" y="79984"/>
                  </a:lnTo>
                  <a:lnTo>
                    <a:pt x="2431135" y="130263"/>
                  </a:lnTo>
                  <a:lnTo>
                    <a:pt x="2437993" y="130263"/>
                  </a:lnTo>
                  <a:lnTo>
                    <a:pt x="2437993" y="107403"/>
                  </a:lnTo>
                  <a:lnTo>
                    <a:pt x="2450185" y="107403"/>
                  </a:lnTo>
                  <a:lnTo>
                    <a:pt x="2450185" y="108927"/>
                  </a:lnTo>
                  <a:lnTo>
                    <a:pt x="2452471" y="108927"/>
                  </a:lnTo>
                  <a:lnTo>
                    <a:pt x="2452471" y="111213"/>
                  </a:lnTo>
                  <a:lnTo>
                    <a:pt x="2454745" y="111213"/>
                  </a:lnTo>
                  <a:lnTo>
                    <a:pt x="2454745" y="113499"/>
                  </a:lnTo>
                  <a:lnTo>
                    <a:pt x="2456269" y="113499"/>
                  </a:lnTo>
                  <a:lnTo>
                    <a:pt x="2456269" y="115785"/>
                  </a:lnTo>
                  <a:lnTo>
                    <a:pt x="2458555" y="115785"/>
                  </a:lnTo>
                  <a:lnTo>
                    <a:pt x="2458555" y="119595"/>
                  </a:lnTo>
                  <a:lnTo>
                    <a:pt x="2460841" y="119595"/>
                  </a:lnTo>
                  <a:lnTo>
                    <a:pt x="2466937" y="130263"/>
                  </a:lnTo>
                  <a:lnTo>
                    <a:pt x="2475319" y="130263"/>
                  </a:lnTo>
                  <a:close/>
                </a:path>
                <a:path w="2566034" h="1147445">
                  <a:moveTo>
                    <a:pt x="2479891" y="22834"/>
                  </a:moveTo>
                  <a:lnTo>
                    <a:pt x="2477605" y="22834"/>
                  </a:lnTo>
                  <a:lnTo>
                    <a:pt x="2477605" y="14465"/>
                  </a:lnTo>
                  <a:lnTo>
                    <a:pt x="2475319" y="14465"/>
                  </a:lnTo>
                  <a:lnTo>
                    <a:pt x="2475319" y="9893"/>
                  </a:lnTo>
                  <a:lnTo>
                    <a:pt x="2473795" y="9893"/>
                  </a:lnTo>
                  <a:lnTo>
                    <a:pt x="2473795" y="8356"/>
                  </a:lnTo>
                  <a:lnTo>
                    <a:pt x="2471509" y="8356"/>
                  </a:lnTo>
                  <a:lnTo>
                    <a:pt x="2471509" y="16738"/>
                  </a:lnTo>
                  <a:lnTo>
                    <a:pt x="2471509" y="35788"/>
                  </a:lnTo>
                  <a:lnTo>
                    <a:pt x="2469223" y="35788"/>
                  </a:lnTo>
                  <a:lnTo>
                    <a:pt x="2469223" y="39598"/>
                  </a:lnTo>
                  <a:lnTo>
                    <a:pt x="2466937" y="39598"/>
                  </a:lnTo>
                  <a:lnTo>
                    <a:pt x="2466937" y="41884"/>
                  </a:lnTo>
                  <a:lnTo>
                    <a:pt x="2464651" y="41884"/>
                  </a:lnTo>
                  <a:lnTo>
                    <a:pt x="2464651" y="44170"/>
                  </a:lnTo>
                  <a:lnTo>
                    <a:pt x="2463127" y="44170"/>
                  </a:lnTo>
                  <a:lnTo>
                    <a:pt x="2463127" y="45694"/>
                  </a:lnTo>
                  <a:lnTo>
                    <a:pt x="2447899" y="45694"/>
                  </a:lnTo>
                  <a:lnTo>
                    <a:pt x="2447899" y="44170"/>
                  </a:lnTo>
                  <a:lnTo>
                    <a:pt x="2444089" y="44170"/>
                  </a:lnTo>
                  <a:lnTo>
                    <a:pt x="2444089" y="41884"/>
                  </a:lnTo>
                  <a:lnTo>
                    <a:pt x="2441803" y="41884"/>
                  </a:lnTo>
                  <a:lnTo>
                    <a:pt x="2441803" y="39598"/>
                  </a:lnTo>
                  <a:lnTo>
                    <a:pt x="2439517" y="39598"/>
                  </a:lnTo>
                  <a:lnTo>
                    <a:pt x="2439517" y="35788"/>
                  </a:lnTo>
                  <a:lnTo>
                    <a:pt x="2437993" y="35788"/>
                  </a:lnTo>
                  <a:lnTo>
                    <a:pt x="2437993" y="18262"/>
                  </a:lnTo>
                  <a:lnTo>
                    <a:pt x="2439517" y="18262"/>
                  </a:lnTo>
                  <a:lnTo>
                    <a:pt x="2439517" y="12166"/>
                  </a:lnTo>
                  <a:lnTo>
                    <a:pt x="2441803" y="12166"/>
                  </a:lnTo>
                  <a:lnTo>
                    <a:pt x="2441803" y="9893"/>
                  </a:lnTo>
                  <a:lnTo>
                    <a:pt x="2444089" y="9893"/>
                  </a:lnTo>
                  <a:lnTo>
                    <a:pt x="2446375" y="8356"/>
                  </a:lnTo>
                  <a:lnTo>
                    <a:pt x="2447899" y="8356"/>
                  </a:lnTo>
                  <a:lnTo>
                    <a:pt x="2447899" y="6096"/>
                  </a:lnTo>
                  <a:lnTo>
                    <a:pt x="2460841" y="6096"/>
                  </a:lnTo>
                  <a:lnTo>
                    <a:pt x="2460841" y="8356"/>
                  </a:lnTo>
                  <a:lnTo>
                    <a:pt x="2464651" y="8356"/>
                  </a:lnTo>
                  <a:lnTo>
                    <a:pt x="2464651" y="9893"/>
                  </a:lnTo>
                  <a:lnTo>
                    <a:pt x="2466937" y="9893"/>
                  </a:lnTo>
                  <a:lnTo>
                    <a:pt x="2466937" y="12166"/>
                  </a:lnTo>
                  <a:lnTo>
                    <a:pt x="2469223" y="12166"/>
                  </a:lnTo>
                  <a:lnTo>
                    <a:pt x="2469223" y="16738"/>
                  </a:lnTo>
                  <a:lnTo>
                    <a:pt x="2471509" y="16738"/>
                  </a:lnTo>
                  <a:lnTo>
                    <a:pt x="2471509" y="8356"/>
                  </a:lnTo>
                  <a:lnTo>
                    <a:pt x="2471509" y="6096"/>
                  </a:lnTo>
                  <a:lnTo>
                    <a:pt x="2469223" y="6096"/>
                  </a:lnTo>
                  <a:lnTo>
                    <a:pt x="2469223" y="3797"/>
                  </a:lnTo>
                  <a:lnTo>
                    <a:pt x="2466937" y="3797"/>
                  </a:lnTo>
                  <a:lnTo>
                    <a:pt x="2464651" y="1524"/>
                  </a:lnTo>
                  <a:lnTo>
                    <a:pt x="2460841" y="1524"/>
                  </a:lnTo>
                  <a:lnTo>
                    <a:pt x="2458555" y="0"/>
                  </a:lnTo>
                  <a:lnTo>
                    <a:pt x="2450185" y="0"/>
                  </a:lnTo>
                  <a:lnTo>
                    <a:pt x="2450185" y="1524"/>
                  </a:lnTo>
                  <a:lnTo>
                    <a:pt x="2444089" y="1524"/>
                  </a:lnTo>
                  <a:lnTo>
                    <a:pt x="2444089" y="3797"/>
                  </a:lnTo>
                  <a:lnTo>
                    <a:pt x="2439517" y="3797"/>
                  </a:lnTo>
                  <a:lnTo>
                    <a:pt x="2439517" y="6096"/>
                  </a:lnTo>
                  <a:lnTo>
                    <a:pt x="2437993" y="6096"/>
                  </a:lnTo>
                  <a:lnTo>
                    <a:pt x="2437993" y="8356"/>
                  </a:lnTo>
                  <a:lnTo>
                    <a:pt x="2435707" y="8356"/>
                  </a:lnTo>
                  <a:lnTo>
                    <a:pt x="2435707" y="9893"/>
                  </a:lnTo>
                  <a:lnTo>
                    <a:pt x="2433421" y="12166"/>
                  </a:lnTo>
                  <a:lnTo>
                    <a:pt x="2433421" y="16738"/>
                  </a:lnTo>
                  <a:lnTo>
                    <a:pt x="2431135" y="16738"/>
                  </a:lnTo>
                  <a:lnTo>
                    <a:pt x="2431135" y="35788"/>
                  </a:lnTo>
                  <a:lnTo>
                    <a:pt x="2433421" y="37312"/>
                  </a:lnTo>
                  <a:lnTo>
                    <a:pt x="2433421" y="41884"/>
                  </a:lnTo>
                  <a:lnTo>
                    <a:pt x="2435707" y="41884"/>
                  </a:lnTo>
                  <a:lnTo>
                    <a:pt x="2435707" y="44170"/>
                  </a:lnTo>
                  <a:lnTo>
                    <a:pt x="2437993" y="44170"/>
                  </a:lnTo>
                  <a:lnTo>
                    <a:pt x="2437993" y="45694"/>
                  </a:lnTo>
                  <a:lnTo>
                    <a:pt x="2439517" y="45694"/>
                  </a:lnTo>
                  <a:lnTo>
                    <a:pt x="2439517" y="47980"/>
                  </a:lnTo>
                  <a:lnTo>
                    <a:pt x="2441803" y="47980"/>
                  </a:lnTo>
                  <a:lnTo>
                    <a:pt x="2441803" y="50266"/>
                  </a:lnTo>
                  <a:lnTo>
                    <a:pt x="2447899" y="50266"/>
                  </a:lnTo>
                  <a:lnTo>
                    <a:pt x="2447899" y="52552"/>
                  </a:lnTo>
                  <a:lnTo>
                    <a:pt x="2463127" y="52552"/>
                  </a:lnTo>
                  <a:lnTo>
                    <a:pt x="2463127" y="50266"/>
                  </a:lnTo>
                  <a:lnTo>
                    <a:pt x="2466937" y="50266"/>
                  </a:lnTo>
                  <a:lnTo>
                    <a:pt x="2466937" y="47980"/>
                  </a:lnTo>
                  <a:lnTo>
                    <a:pt x="2469223" y="47980"/>
                  </a:lnTo>
                  <a:lnTo>
                    <a:pt x="2469223" y="45694"/>
                  </a:lnTo>
                  <a:lnTo>
                    <a:pt x="2471509" y="45694"/>
                  </a:lnTo>
                  <a:lnTo>
                    <a:pt x="2473795" y="44170"/>
                  </a:lnTo>
                  <a:lnTo>
                    <a:pt x="2473795" y="41884"/>
                  </a:lnTo>
                  <a:lnTo>
                    <a:pt x="2475319" y="41884"/>
                  </a:lnTo>
                  <a:lnTo>
                    <a:pt x="2475319" y="37312"/>
                  </a:lnTo>
                  <a:lnTo>
                    <a:pt x="2477605" y="37312"/>
                  </a:lnTo>
                  <a:lnTo>
                    <a:pt x="2477605" y="28930"/>
                  </a:lnTo>
                  <a:lnTo>
                    <a:pt x="2479891" y="28930"/>
                  </a:lnTo>
                  <a:lnTo>
                    <a:pt x="2479891" y="22834"/>
                  </a:lnTo>
                  <a:close/>
                </a:path>
                <a:path w="2566034" h="1147445">
                  <a:moveTo>
                    <a:pt x="2483701" y="252158"/>
                  </a:moveTo>
                  <a:lnTo>
                    <a:pt x="2482177" y="252158"/>
                  </a:lnTo>
                  <a:lnTo>
                    <a:pt x="2482177" y="246062"/>
                  </a:lnTo>
                  <a:lnTo>
                    <a:pt x="2479891" y="246062"/>
                  </a:lnTo>
                  <a:lnTo>
                    <a:pt x="2479891" y="243776"/>
                  </a:lnTo>
                  <a:lnTo>
                    <a:pt x="2477605" y="243776"/>
                  </a:lnTo>
                  <a:lnTo>
                    <a:pt x="2477605" y="254444"/>
                  </a:lnTo>
                  <a:lnTo>
                    <a:pt x="2477605" y="267398"/>
                  </a:lnTo>
                  <a:lnTo>
                    <a:pt x="2475319" y="268922"/>
                  </a:lnTo>
                  <a:lnTo>
                    <a:pt x="2475319" y="273494"/>
                  </a:lnTo>
                  <a:lnTo>
                    <a:pt x="2473795" y="273494"/>
                  </a:lnTo>
                  <a:lnTo>
                    <a:pt x="2473795" y="277304"/>
                  </a:lnTo>
                  <a:lnTo>
                    <a:pt x="2471509" y="277304"/>
                  </a:lnTo>
                  <a:lnTo>
                    <a:pt x="2469223" y="279590"/>
                  </a:lnTo>
                  <a:lnTo>
                    <a:pt x="2447899" y="279590"/>
                  </a:lnTo>
                  <a:lnTo>
                    <a:pt x="2447899" y="241490"/>
                  </a:lnTo>
                  <a:lnTo>
                    <a:pt x="2466937" y="241490"/>
                  </a:lnTo>
                  <a:lnTo>
                    <a:pt x="2466937" y="243776"/>
                  </a:lnTo>
                  <a:lnTo>
                    <a:pt x="2471509" y="243776"/>
                  </a:lnTo>
                  <a:lnTo>
                    <a:pt x="2471509" y="246062"/>
                  </a:lnTo>
                  <a:lnTo>
                    <a:pt x="2473795" y="246062"/>
                  </a:lnTo>
                  <a:lnTo>
                    <a:pt x="2473795" y="248348"/>
                  </a:lnTo>
                  <a:lnTo>
                    <a:pt x="2475319" y="248348"/>
                  </a:lnTo>
                  <a:lnTo>
                    <a:pt x="2475319" y="254444"/>
                  </a:lnTo>
                  <a:lnTo>
                    <a:pt x="2477605" y="254444"/>
                  </a:lnTo>
                  <a:lnTo>
                    <a:pt x="2477605" y="243776"/>
                  </a:lnTo>
                  <a:lnTo>
                    <a:pt x="2477605" y="241490"/>
                  </a:lnTo>
                  <a:lnTo>
                    <a:pt x="2475319" y="241490"/>
                  </a:lnTo>
                  <a:lnTo>
                    <a:pt x="2475319" y="239966"/>
                  </a:lnTo>
                  <a:lnTo>
                    <a:pt x="2473795" y="239966"/>
                  </a:lnTo>
                  <a:lnTo>
                    <a:pt x="2473795" y="237693"/>
                  </a:lnTo>
                  <a:lnTo>
                    <a:pt x="2464651" y="237693"/>
                  </a:lnTo>
                  <a:lnTo>
                    <a:pt x="2464651" y="235407"/>
                  </a:lnTo>
                  <a:lnTo>
                    <a:pt x="2441803" y="235407"/>
                  </a:lnTo>
                  <a:lnTo>
                    <a:pt x="2441803" y="286448"/>
                  </a:lnTo>
                  <a:lnTo>
                    <a:pt x="2471509" y="286448"/>
                  </a:lnTo>
                  <a:lnTo>
                    <a:pt x="2471509" y="284162"/>
                  </a:lnTo>
                  <a:lnTo>
                    <a:pt x="2475319" y="284162"/>
                  </a:lnTo>
                  <a:lnTo>
                    <a:pt x="2475319" y="281876"/>
                  </a:lnTo>
                  <a:lnTo>
                    <a:pt x="2477605" y="281876"/>
                  </a:lnTo>
                  <a:lnTo>
                    <a:pt x="2477605" y="279590"/>
                  </a:lnTo>
                  <a:lnTo>
                    <a:pt x="2479891" y="279590"/>
                  </a:lnTo>
                  <a:lnTo>
                    <a:pt x="2479891" y="275780"/>
                  </a:lnTo>
                  <a:lnTo>
                    <a:pt x="2482177" y="275780"/>
                  </a:lnTo>
                  <a:lnTo>
                    <a:pt x="2482177" y="271208"/>
                  </a:lnTo>
                  <a:lnTo>
                    <a:pt x="2483701" y="271208"/>
                  </a:lnTo>
                  <a:lnTo>
                    <a:pt x="2483701" y="252158"/>
                  </a:lnTo>
                  <a:close/>
                </a:path>
                <a:path w="2566034" h="1147445">
                  <a:moveTo>
                    <a:pt x="2513419" y="174447"/>
                  </a:moveTo>
                  <a:lnTo>
                    <a:pt x="2511133" y="172161"/>
                  </a:lnTo>
                  <a:lnTo>
                    <a:pt x="2511133" y="168351"/>
                  </a:lnTo>
                  <a:lnTo>
                    <a:pt x="2508847" y="168351"/>
                  </a:lnTo>
                  <a:lnTo>
                    <a:pt x="2508847" y="166065"/>
                  </a:lnTo>
                  <a:lnTo>
                    <a:pt x="2507323" y="166065"/>
                  </a:lnTo>
                  <a:lnTo>
                    <a:pt x="2507323" y="176733"/>
                  </a:lnTo>
                  <a:lnTo>
                    <a:pt x="2507323" y="191211"/>
                  </a:lnTo>
                  <a:lnTo>
                    <a:pt x="2505037" y="191211"/>
                  </a:lnTo>
                  <a:lnTo>
                    <a:pt x="2505037" y="195783"/>
                  </a:lnTo>
                  <a:lnTo>
                    <a:pt x="2502751" y="195783"/>
                  </a:lnTo>
                  <a:lnTo>
                    <a:pt x="2502751" y="197307"/>
                  </a:lnTo>
                  <a:lnTo>
                    <a:pt x="2500465" y="199593"/>
                  </a:lnTo>
                  <a:lnTo>
                    <a:pt x="2498941" y="199593"/>
                  </a:lnTo>
                  <a:lnTo>
                    <a:pt x="2498941" y="201879"/>
                  </a:lnTo>
                  <a:lnTo>
                    <a:pt x="2494369" y="201879"/>
                  </a:lnTo>
                  <a:lnTo>
                    <a:pt x="2494369" y="204165"/>
                  </a:lnTo>
                  <a:lnTo>
                    <a:pt x="2485987" y="204165"/>
                  </a:lnTo>
                  <a:lnTo>
                    <a:pt x="2485987" y="201879"/>
                  </a:lnTo>
                  <a:lnTo>
                    <a:pt x="2482177" y="201879"/>
                  </a:lnTo>
                  <a:lnTo>
                    <a:pt x="2479891" y="199593"/>
                  </a:lnTo>
                  <a:lnTo>
                    <a:pt x="2477605" y="199593"/>
                  </a:lnTo>
                  <a:lnTo>
                    <a:pt x="2477605" y="197307"/>
                  </a:lnTo>
                  <a:lnTo>
                    <a:pt x="2475319" y="197307"/>
                  </a:lnTo>
                  <a:lnTo>
                    <a:pt x="2475319" y="193497"/>
                  </a:lnTo>
                  <a:lnTo>
                    <a:pt x="2473795" y="193497"/>
                  </a:lnTo>
                  <a:lnTo>
                    <a:pt x="2473795" y="172161"/>
                  </a:lnTo>
                  <a:lnTo>
                    <a:pt x="2475319" y="172161"/>
                  </a:lnTo>
                  <a:lnTo>
                    <a:pt x="2475319" y="168351"/>
                  </a:lnTo>
                  <a:lnTo>
                    <a:pt x="2477605" y="168351"/>
                  </a:lnTo>
                  <a:lnTo>
                    <a:pt x="2479891" y="166065"/>
                  </a:lnTo>
                  <a:lnTo>
                    <a:pt x="2482177" y="166065"/>
                  </a:lnTo>
                  <a:lnTo>
                    <a:pt x="2482177" y="163779"/>
                  </a:lnTo>
                  <a:lnTo>
                    <a:pt x="2488273" y="163779"/>
                  </a:lnTo>
                  <a:lnTo>
                    <a:pt x="2490559" y="161493"/>
                  </a:lnTo>
                  <a:lnTo>
                    <a:pt x="2490559" y="163779"/>
                  </a:lnTo>
                  <a:lnTo>
                    <a:pt x="2498941" y="163779"/>
                  </a:lnTo>
                  <a:lnTo>
                    <a:pt x="2498941" y="166065"/>
                  </a:lnTo>
                  <a:lnTo>
                    <a:pt x="2500465" y="166065"/>
                  </a:lnTo>
                  <a:lnTo>
                    <a:pt x="2500465" y="168351"/>
                  </a:lnTo>
                  <a:lnTo>
                    <a:pt x="2502751" y="168351"/>
                  </a:lnTo>
                  <a:lnTo>
                    <a:pt x="2502751" y="169875"/>
                  </a:lnTo>
                  <a:lnTo>
                    <a:pt x="2505037" y="169875"/>
                  </a:lnTo>
                  <a:lnTo>
                    <a:pt x="2505037" y="174447"/>
                  </a:lnTo>
                  <a:lnTo>
                    <a:pt x="2507323" y="176733"/>
                  </a:lnTo>
                  <a:lnTo>
                    <a:pt x="2507323" y="166065"/>
                  </a:lnTo>
                  <a:lnTo>
                    <a:pt x="2507323" y="163779"/>
                  </a:lnTo>
                  <a:lnTo>
                    <a:pt x="2505037" y="163779"/>
                  </a:lnTo>
                  <a:lnTo>
                    <a:pt x="2505037" y="161493"/>
                  </a:lnTo>
                  <a:lnTo>
                    <a:pt x="2502751" y="161493"/>
                  </a:lnTo>
                  <a:lnTo>
                    <a:pt x="2502751" y="159981"/>
                  </a:lnTo>
                  <a:lnTo>
                    <a:pt x="2498941" y="159981"/>
                  </a:lnTo>
                  <a:lnTo>
                    <a:pt x="2498941" y="157695"/>
                  </a:lnTo>
                  <a:lnTo>
                    <a:pt x="2482177" y="157695"/>
                  </a:lnTo>
                  <a:lnTo>
                    <a:pt x="2479891" y="159981"/>
                  </a:lnTo>
                  <a:lnTo>
                    <a:pt x="2477605" y="159981"/>
                  </a:lnTo>
                  <a:lnTo>
                    <a:pt x="2477605" y="161493"/>
                  </a:lnTo>
                  <a:lnTo>
                    <a:pt x="2473795" y="161493"/>
                  </a:lnTo>
                  <a:lnTo>
                    <a:pt x="2473795" y="163779"/>
                  </a:lnTo>
                  <a:lnTo>
                    <a:pt x="2471509" y="163779"/>
                  </a:lnTo>
                  <a:lnTo>
                    <a:pt x="2471509" y="166065"/>
                  </a:lnTo>
                  <a:lnTo>
                    <a:pt x="2469223" y="166065"/>
                  </a:lnTo>
                  <a:lnTo>
                    <a:pt x="2469223" y="169875"/>
                  </a:lnTo>
                  <a:lnTo>
                    <a:pt x="2466937" y="172161"/>
                  </a:lnTo>
                  <a:lnTo>
                    <a:pt x="2466937" y="179019"/>
                  </a:lnTo>
                  <a:lnTo>
                    <a:pt x="2464651" y="179019"/>
                  </a:lnTo>
                  <a:lnTo>
                    <a:pt x="2464651" y="187401"/>
                  </a:lnTo>
                  <a:lnTo>
                    <a:pt x="2466937" y="187401"/>
                  </a:lnTo>
                  <a:lnTo>
                    <a:pt x="2466937" y="195783"/>
                  </a:lnTo>
                  <a:lnTo>
                    <a:pt x="2469223" y="195783"/>
                  </a:lnTo>
                  <a:lnTo>
                    <a:pt x="2469223" y="199593"/>
                  </a:lnTo>
                  <a:lnTo>
                    <a:pt x="2471509" y="199593"/>
                  </a:lnTo>
                  <a:lnTo>
                    <a:pt x="2471509" y="201879"/>
                  </a:lnTo>
                  <a:lnTo>
                    <a:pt x="2473795" y="201879"/>
                  </a:lnTo>
                  <a:lnTo>
                    <a:pt x="2473795" y="204165"/>
                  </a:lnTo>
                  <a:lnTo>
                    <a:pt x="2475319" y="204165"/>
                  </a:lnTo>
                  <a:lnTo>
                    <a:pt x="2475319" y="205689"/>
                  </a:lnTo>
                  <a:lnTo>
                    <a:pt x="2479891" y="205689"/>
                  </a:lnTo>
                  <a:lnTo>
                    <a:pt x="2479891" y="207975"/>
                  </a:lnTo>
                  <a:lnTo>
                    <a:pt x="2498941" y="207975"/>
                  </a:lnTo>
                  <a:lnTo>
                    <a:pt x="2500465" y="205689"/>
                  </a:lnTo>
                  <a:lnTo>
                    <a:pt x="2502751" y="205689"/>
                  </a:lnTo>
                  <a:lnTo>
                    <a:pt x="2505037" y="204165"/>
                  </a:lnTo>
                  <a:lnTo>
                    <a:pt x="2507323" y="204165"/>
                  </a:lnTo>
                  <a:lnTo>
                    <a:pt x="2507323" y="201879"/>
                  </a:lnTo>
                  <a:lnTo>
                    <a:pt x="2508847" y="199593"/>
                  </a:lnTo>
                  <a:lnTo>
                    <a:pt x="2508847" y="197307"/>
                  </a:lnTo>
                  <a:lnTo>
                    <a:pt x="2511133" y="197307"/>
                  </a:lnTo>
                  <a:lnTo>
                    <a:pt x="2511133" y="193497"/>
                  </a:lnTo>
                  <a:lnTo>
                    <a:pt x="2513419" y="193497"/>
                  </a:lnTo>
                  <a:lnTo>
                    <a:pt x="2513419" y="174447"/>
                  </a:lnTo>
                  <a:close/>
                </a:path>
                <a:path w="2566034" h="1147445">
                  <a:moveTo>
                    <a:pt x="2519515" y="124167"/>
                  </a:moveTo>
                  <a:lnTo>
                    <a:pt x="2488273" y="124167"/>
                  </a:lnTo>
                  <a:lnTo>
                    <a:pt x="2488273" y="107403"/>
                  </a:lnTo>
                  <a:lnTo>
                    <a:pt x="2515705" y="107403"/>
                  </a:lnTo>
                  <a:lnTo>
                    <a:pt x="2515705" y="100545"/>
                  </a:lnTo>
                  <a:lnTo>
                    <a:pt x="2488273" y="100545"/>
                  </a:lnTo>
                  <a:lnTo>
                    <a:pt x="2488273" y="86067"/>
                  </a:lnTo>
                  <a:lnTo>
                    <a:pt x="2517229" y="86067"/>
                  </a:lnTo>
                  <a:lnTo>
                    <a:pt x="2517229" y="79984"/>
                  </a:lnTo>
                  <a:lnTo>
                    <a:pt x="2482177" y="79984"/>
                  </a:lnTo>
                  <a:lnTo>
                    <a:pt x="2482177" y="130263"/>
                  </a:lnTo>
                  <a:lnTo>
                    <a:pt x="2519515" y="130263"/>
                  </a:lnTo>
                  <a:lnTo>
                    <a:pt x="2519515" y="124167"/>
                  </a:lnTo>
                  <a:close/>
                </a:path>
                <a:path w="2566034" h="1147445">
                  <a:moveTo>
                    <a:pt x="2525611" y="35788"/>
                  </a:moveTo>
                  <a:lnTo>
                    <a:pt x="2524087" y="35788"/>
                  </a:lnTo>
                  <a:lnTo>
                    <a:pt x="2524087" y="28930"/>
                  </a:lnTo>
                  <a:lnTo>
                    <a:pt x="2521801" y="28930"/>
                  </a:lnTo>
                  <a:lnTo>
                    <a:pt x="2521801" y="27406"/>
                  </a:lnTo>
                  <a:lnTo>
                    <a:pt x="2517229" y="27406"/>
                  </a:lnTo>
                  <a:lnTo>
                    <a:pt x="2517229" y="25120"/>
                  </a:lnTo>
                  <a:lnTo>
                    <a:pt x="2513419" y="25120"/>
                  </a:lnTo>
                  <a:lnTo>
                    <a:pt x="2513419" y="22834"/>
                  </a:lnTo>
                  <a:lnTo>
                    <a:pt x="2505037" y="22834"/>
                  </a:lnTo>
                  <a:lnTo>
                    <a:pt x="2505037" y="20548"/>
                  </a:lnTo>
                  <a:lnTo>
                    <a:pt x="2498941" y="20548"/>
                  </a:lnTo>
                  <a:lnTo>
                    <a:pt x="2498941" y="18262"/>
                  </a:lnTo>
                  <a:lnTo>
                    <a:pt x="2494369" y="18262"/>
                  </a:lnTo>
                  <a:lnTo>
                    <a:pt x="2494369" y="8356"/>
                  </a:lnTo>
                  <a:lnTo>
                    <a:pt x="2498941" y="8356"/>
                  </a:lnTo>
                  <a:lnTo>
                    <a:pt x="2498941" y="6096"/>
                  </a:lnTo>
                  <a:lnTo>
                    <a:pt x="2511133" y="6096"/>
                  </a:lnTo>
                  <a:lnTo>
                    <a:pt x="2511133" y="8356"/>
                  </a:lnTo>
                  <a:lnTo>
                    <a:pt x="2513419" y="8356"/>
                  </a:lnTo>
                  <a:lnTo>
                    <a:pt x="2513419" y="9893"/>
                  </a:lnTo>
                  <a:lnTo>
                    <a:pt x="2515705" y="9893"/>
                  </a:lnTo>
                  <a:lnTo>
                    <a:pt x="2515705" y="12166"/>
                  </a:lnTo>
                  <a:lnTo>
                    <a:pt x="2517229" y="12166"/>
                  </a:lnTo>
                  <a:lnTo>
                    <a:pt x="2517229" y="16738"/>
                  </a:lnTo>
                  <a:lnTo>
                    <a:pt x="2524087" y="14465"/>
                  </a:lnTo>
                  <a:lnTo>
                    <a:pt x="2524087" y="9893"/>
                  </a:lnTo>
                  <a:lnTo>
                    <a:pt x="2521801" y="9893"/>
                  </a:lnTo>
                  <a:lnTo>
                    <a:pt x="2521801" y="6096"/>
                  </a:lnTo>
                  <a:lnTo>
                    <a:pt x="2519515" y="6096"/>
                  </a:lnTo>
                  <a:lnTo>
                    <a:pt x="2519515" y="3797"/>
                  </a:lnTo>
                  <a:lnTo>
                    <a:pt x="2515705" y="3797"/>
                  </a:lnTo>
                  <a:lnTo>
                    <a:pt x="2515705" y="1524"/>
                  </a:lnTo>
                  <a:lnTo>
                    <a:pt x="2508847" y="1524"/>
                  </a:lnTo>
                  <a:lnTo>
                    <a:pt x="2508847" y="0"/>
                  </a:lnTo>
                  <a:lnTo>
                    <a:pt x="2500465" y="0"/>
                  </a:lnTo>
                  <a:lnTo>
                    <a:pt x="2500465" y="1524"/>
                  </a:lnTo>
                  <a:lnTo>
                    <a:pt x="2494369" y="1524"/>
                  </a:lnTo>
                  <a:lnTo>
                    <a:pt x="2494369" y="3797"/>
                  </a:lnTo>
                  <a:lnTo>
                    <a:pt x="2490559" y="3797"/>
                  </a:lnTo>
                  <a:lnTo>
                    <a:pt x="2490559" y="6096"/>
                  </a:lnTo>
                  <a:lnTo>
                    <a:pt x="2488273" y="8356"/>
                  </a:lnTo>
                  <a:lnTo>
                    <a:pt x="2488273" y="12166"/>
                  </a:lnTo>
                  <a:lnTo>
                    <a:pt x="2485987" y="12166"/>
                  </a:lnTo>
                  <a:lnTo>
                    <a:pt x="2485987" y="14465"/>
                  </a:lnTo>
                  <a:lnTo>
                    <a:pt x="2488273" y="16738"/>
                  </a:lnTo>
                  <a:lnTo>
                    <a:pt x="2488273" y="20548"/>
                  </a:lnTo>
                  <a:lnTo>
                    <a:pt x="2490559" y="20548"/>
                  </a:lnTo>
                  <a:lnTo>
                    <a:pt x="2490559" y="22834"/>
                  </a:lnTo>
                  <a:lnTo>
                    <a:pt x="2492083" y="22834"/>
                  </a:lnTo>
                  <a:lnTo>
                    <a:pt x="2492083" y="25120"/>
                  </a:lnTo>
                  <a:lnTo>
                    <a:pt x="2496655" y="25120"/>
                  </a:lnTo>
                  <a:lnTo>
                    <a:pt x="2496655" y="27406"/>
                  </a:lnTo>
                  <a:lnTo>
                    <a:pt x="2502751" y="27406"/>
                  </a:lnTo>
                  <a:lnTo>
                    <a:pt x="2502751" y="28930"/>
                  </a:lnTo>
                  <a:lnTo>
                    <a:pt x="2511133" y="28930"/>
                  </a:lnTo>
                  <a:lnTo>
                    <a:pt x="2511133" y="31216"/>
                  </a:lnTo>
                  <a:lnTo>
                    <a:pt x="2515705" y="31216"/>
                  </a:lnTo>
                  <a:lnTo>
                    <a:pt x="2515705" y="33502"/>
                  </a:lnTo>
                  <a:lnTo>
                    <a:pt x="2517229" y="33502"/>
                  </a:lnTo>
                  <a:lnTo>
                    <a:pt x="2517229" y="44170"/>
                  </a:lnTo>
                  <a:lnTo>
                    <a:pt x="2513419" y="44170"/>
                  </a:lnTo>
                  <a:lnTo>
                    <a:pt x="2513419" y="45694"/>
                  </a:lnTo>
                  <a:lnTo>
                    <a:pt x="2498941" y="45694"/>
                  </a:lnTo>
                  <a:lnTo>
                    <a:pt x="2498941" y="44170"/>
                  </a:lnTo>
                  <a:lnTo>
                    <a:pt x="2494369" y="44170"/>
                  </a:lnTo>
                  <a:lnTo>
                    <a:pt x="2494369" y="41884"/>
                  </a:lnTo>
                  <a:lnTo>
                    <a:pt x="2492083" y="41884"/>
                  </a:lnTo>
                  <a:lnTo>
                    <a:pt x="2492083" y="35788"/>
                  </a:lnTo>
                  <a:lnTo>
                    <a:pt x="2485987" y="35788"/>
                  </a:lnTo>
                  <a:lnTo>
                    <a:pt x="2485987" y="41884"/>
                  </a:lnTo>
                  <a:lnTo>
                    <a:pt x="2488273" y="44170"/>
                  </a:lnTo>
                  <a:lnTo>
                    <a:pt x="2488273" y="45694"/>
                  </a:lnTo>
                  <a:lnTo>
                    <a:pt x="2490559" y="45694"/>
                  </a:lnTo>
                  <a:lnTo>
                    <a:pt x="2490559" y="47980"/>
                  </a:lnTo>
                  <a:lnTo>
                    <a:pt x="2492083" y="47980"/>
                  </a:lnTo>
                  <a:lnTo>
                    <a:pt x="2492083" y="50266"/>
                  </a:lnTo>
                  <a:lnTo>
                    <a:pt x="2498941" y="50266"/>
                  </a:lnTo>
                  <a:lnTo>
                    <a:pt x="2498941" y="52552"/>
                  </a:lnTo>
                  <a:lnTo>
                    <a:pt x="2513419" y="52552"/>
                  </a:lnTo>
                  <a:lnTo>
                    <a:pt x="2513419" y="50266"/>
                  </a:lnTo>
                  <a:lnTo>
                    <a:pt x="2517229" y="50266"/>
                  </a:lnTo>
                  <a:lnTo>
                    <a:pt x="2517229" y="47980"/>
                  </a:lnTo>
                  <a:lnTo>
                    <a:pt x="2521801" y="47980"/>
                  </a:lnTo>
                  <a:lnTo>
                    <a:pt x="2521801" y="44170"/>
                  </a:lnTo>
                  <a:lnTo>
                    <a:pt x="2524087" y="44170"/>
                  </a:lnTo>
                  <a:lnTo>
                    <a:pt x="2524087" y="39598"/>
                  </a:lnTo>
                  <a:lnTo>
                    <a:pt x="2525611" y="39598"/>
                  </a:lnTo>
                  <a:lnTo>
                    <a:pt x="2525611" y="35788"/>
                  </a:lnTo>
                  <a:close/>
                </a:path>
                <a:path w="2566034" h="1147445">
                  <a:moveTo>
                    <a:pt x="2565984" y="111213"/>
                  </a:moveTo>
                  <a:lnTo>
                    <a:pt x="2563698" y="111213"/>
                  </a:lnTo>
                  <a:lnTo>
                    <a:pt x="2563698" y="107403"/>
                  </a:lnTo>
                  <a:lnTo>
                    <a:pt x="2561412" y="107403"/>
                  </a:lnTo>
                  <a:lnTo>
                    <a:pt x="2561412" y="105117"/>
                  </a:lnTo>
                  <a:lnTo>
                    <a:pt x="2557602" y="105117"/>
                  </a:lnTo>
                  <a:lnTo>
                    <a:pt x="2557602" y="102831"/>
                  </a:lnTo>
                  <a:lnTo>
                    <a:pt x="2553030" y="102831"/>
                  </a:lnTo>
                  <a:lnTo>
                    <a:pt x="2553030" y="100545"/>
                  </a:lnTo>
                  <a:lnTo>
                    <a:pt x="2544648" y="100545"/>
                  </a:lnTo>
                  <a:lnTo>
                    <a:pt x="2543124" y="98259"/>
                  </a:lnTo>
                  <a:lnTo>
                    <a:pt x="2538552" y="98259"/>
                  </a:lnTo>
                  <a:lnTo>
                    <a:pt x="2538552" y="96735"/>
                  </a:lnTo>
                  <a:lnTo>
                    <a:pt x="2533980" y="96735"/>
                  </a:lnTo>
                  <a:lnTo>
                    <a:pt x="2533980" y="88353"/>
                  </a:lnTo>
                  <a:lnTo>
                    <a:pt x="2536266" y="88353"/>
                  </a:lnTo>
                  <a:lnTo>
                    <a:pt x="2536266" y="86067"/>
                  </a:lnTo>
                  <a:lnTo>
                    <a:pt x="2540838" y="86067"/>
                  </a:lnTo>
                  <a:lnTo>
                    <a:pt x="2540838" y="83794"/>
                  </a:lnTo>
                  <a:lnTo>
                    <a:pt x="2549220" y="83794"/>
                  </a:lnTo>
                  <a:lnTo>
                    <a:pt x="2549220" y="86067"/>
                  </a:lnTo>
                  <a:lnTo>
                    <a:pt x="2555316" y="86067"/>
                  </a:lnTo>
                  <a:lnTo>
                    <a:pt x="2555316" y="89877"/>
                  </a:lnTo>
                  <a:lnTo>
                    <a:pt x="2557602" y="89877"/>
                  </a:lnTo>
                  <a:lnTo>
                    <a:pt x="2557602" y="94449"/>
                  </a:lnTo>
                  <a:lnTo>
                    <a:pt x="2563698" y="94449"/>
                  </a:lnTo>
                  <a:lnTo>
                    <a:pt x="2563698" y="88353"/>
                  </a:lnTo>
                  <a:lnTo>
                    <a:pt x="2561412" y="88353"/>
                  </a:lnTo>
                  <a:lnTo>
                    <a:pt x="2561412" y="83794"/>
                  </a:lnTo>
                  <a:lnTo>
                    <a:pt x="2559888" y="83794"/>
                  </a:lnTo>
                  <a:lnTo>
                    <a:pt x="2559888" y="81508"/>
                  </a:lnTo>
                  <a:lnTo>
                    <a:pt x="2555316" y="81508"/>
                  </a:lnTo>
                  <a:lnTo>
                    <a:pt x="2555316" y="79984"/>
                  </a:lnTo>
                  <a:lnTo>
                    <a:pt x="2536266" y="79984"/>
                  </a:lnTo>
                  <a:lnTo>
                    <a:pt x="2536266" y="81508"/>
                  </a:lnTo>
                  <a:lnTo>
                    <a:pt x="2532456" y="81508"/>
                  </a:lnTo>
                  <a:lnTo>
                    <a:pt x="2532456" y="83794"/>
                  </a:lnTo>
                  <a:lnTo>
                    <a:pt x="2530183" y="83794"/>
                  </a:lnTo>
                  <a:lnTo>
                    <a:pt x="2530183" y="86067"/>
                  </a:lnTo>
                  <a:lnTo>
                    <a:pt x="2527897" y="88353"/>
                  </a:lnTo>
                  <a:lnTo>
                    <a:pt x="2527897" y="98259"/>
                  </a:lnTo>
                  <a:lnTo>
                    <a:pt x="2530183" y="98259"/>
                  </a:lnTo>
                  <a:lnTo>
                    <a:pt x="2530183" y="100545"/>
                  </a:lnTo>
                  <a:lnTo>
                    <a:pt x="2532456" y="100545"/>
                  </a:lnTo>
                  <a:lnTo>
                    <a:pt x="2532456" y="102831"/>
                  </a:lnTo>
                  <a:lnTo>
                    <a:pt x="2536266" y="102831"/>
                  </a:lnTo>
                  <a:lnTo>
                    <a:pt x="2536266" y="105117"/>
                  </a:lnTo>
                  <a:lnTo>
                    <a:pt x="2543124" y="105117"/>
                  </a:lnTo>
                  <a:lnTo>
                    <a:pt x="2543124" y="107403"/>
                  </a:lnTo>
                  <a:lnTo>
                    <a:pt x="2551506" y="107403"/>
                  </a:lnTo>
                  <a:lnTo>
                    <a:pt x="2551506" y="108927"/>
                  </a:lnTo>
                  <a:lnTo>
                    <a:pt x="2555316" y="108927"/>
                  </a:lnTo>
                  <a:lnTo>
                    <a:pt x="2555316" y="111213"/>
                  </a:lnTo>
                  <a:lnTo>
                    <a:pt x="2557602" y="111213"/>
                  </a:lnTo>
                  <a:lnTo>
                    <a:pt x="2557602" y="113499"/>
                  </a:lnTo>
                  <a:lnTo>
                    <a:pt x="2559888" y="113499"/>
                  </a:lnTo>
                  <a:lnTo>
                    <a:pt x="2559888" y="119595"/>
                  </a:lnTo>
                  <a:lnTo>
                    <a:pt x="2557602" y="119595"/>
                  </a:lnTo>
                  <a:lnTo>
                    <a:pt x="2557602" y="121881"/>
                  </a:lnTo>
                  <a:lnTo>
                    <a:pt x="2555316" y="121881"/>
                  </a:lnTo>
                  <a:lnTo>
                    <a:pt x="2555316" y="124167"/>
                  </a:lnTo>
                  <a:lnTo>
                    <a:pt x="2538552" y="124167"/>
                  </a:lnTo>
                  <a:lnTo>
                    <a:pt x="2538552" y="121881"/>
                  </a:lnTo>
                  <a:lnTo>
                    <a:pt x="2533980" y="121881"/>
                  </a:lnTo>
                  <a:lnTo>
                    <a:pt x="2533980" y="117309"/>
                  </a:lnTo>
                  <a:lnTo>
                    <a:pt x="2532456" y="117309"/>
                  </a:lnTo>
                  <a:lnTo>
                    <a:pt x="2532456" y="113499"/>
                  </a:lnTo>
                  <a:lnTo>
                    <a:pt x="2525611" y="113499"/>
                  </a:lnTo>
                  <a:lnTo>
                    <a:pt x="2525611" y="119595"/>
                  </a:lnTo>
                  <a:lnTo>
                    <a:pt x="2527897" y="119595"/>
                  </a:lnTo>
                  <a:lnTo>
                    <a:pt x="2527897" y="124167"/>
                  </a:lnTo>
                  <a:lnTo>
                    <a:pt x="2530183" y="124167"/>
                  </a:lnTo>
                  <a:lnTo>
                    <a:pt x="2530183" y="125691"/>
                  </a:lnTo>
                  <a:lnTo>
                    <a:pt x="2532456" y="125691"/>
                  </a:lnTo>
                  <a:lnTo>
                    <a:pt x="2532456" y="127977"/>
                  </a:lnTo>
                  <a:lnTo>
                    <a:pt x="2536266" y="127977"/>
                  </a:lnTo>
                  <a:lnTo>
                    <a:pt x="2536266" y="130263"/>
                  </a:lnTo>
                  <a:lnTo>
                    <a:pt x="2555316" y="130263"/>
                  </a:lnTo>
                  <a:lnTo>
                    <a:pt x="2555316" y="127977"/>
                  </a:lnTo>
                  <a:lnTo>
                    <a:pt x="2559888" y="127977"/>
                  </a:lnTo>
                  <a:lnTo>
                    <a:pt x="2559888" y="125691"/>
                  </a:lnTo>
                  <a:lnTo>
                    <a:pt x="2561412" y="125691"/>
                  </a:lnTo>
                  <a:lnTo>
                    <a:pt x="2561412" y="124167"/>
                  </a:lnTo>
                  <a:lnTo>
                    <a:pt x="2563698" y="124167"/>
                  </a:lnTo>
                  <a:lnTo>
                    <a:pt x="2563698" y="121881"/>
                  </a:lnTo>
                  <a:lnTo>
                    <a:pt x="2565984" y="119595"/>
                  </a:lnTo>
                  <a:lnTo>
                    <a:pt x="2565984" y="111213"/>
                  </a:lnTo>
                  <a:close/>
                </a:path>
              </a:pathLst>
            </a:custGeom>
            <a:solidFill>
              <a:srgbClr val="000000"/>
            </a:solidFill>
          </p:spPr>
          <p:txBody>
            <a:bodyPr wrap="square" lIns="0" tIns="0" rIns="0" bIns="0" rtlCol="0"/>
            <a:lstStyle/>
            <a:p>
              <a:endParaRPr/>
            </a:p>
          </p:txBody>
        </p:sp>
        <p:sp>
          <p:nvSpPr>
            <p:cNvPr id="36" name="object 36"/>
            <p:cNvSpPr/>
            <p:nvPr/>
          </p:nvSpPr>
          <p:spPr>
            <a:xfrm>
              <a:off x="4725657" y="3958691"/>
              <a:ext cx="574040" cy="130810"/>
            </a:xfrm>
            <a:custGeom>
              <a:avLst/>
              <a:gdLst/>
              <a:ahLst/>
              <a:cxnLst/>
              <a:rect l="l" t="t" r="r" b="b"/>
              <a:pathLst>
                <a:path w="574039" h="130810">
                  <a:moveTo>
                    <a:pt x="41897" y="101333"/>
                  </a:moveTo>
                  <a:lnTo>
                    <a:pt x="39611" y="99047"/>
                  </a:lnTo>
                  <a:lnTo>
                    <a:pt x="39611" y="92951"/>
                  </a:lnTo>
                  <a:lnTo>
                    <a:pt x="37325" y="90665"/>
                  </a:lnTo>
                  <a:lnTo>
                    <a:pt x="37325" y="88379"/>
                  </a:lnTo>
                  <a:lnTo>
                    <a:pt x="35801" y="88379"/>
                  </a:lnTo>
                  <a:lnTo>
                    <a:pt x="35801" y="86093"/>
                  </a:lnTo>
                  <a:lnTo>
                    <a:pt x="33515" y="83807"/>
                  </a:lnTo>
                  <a:lnTo>
                    <a:pt x="33515" y="94475"/>
                  </a:lnTo>
                  <a:lnTo>
                    <a:pt x="33515" y="115811"/>
                  </a:lnTo>
                  <a:lnTo>
                    <a:pt x="31229" y="115811"/>
                  </a:lnTo>
                  <a:lnTo>
                    <a:pt x="31229" y="119608"/>
                  </a:lnTo>
                  <a:lnTo>
                    <a:pt x="28943" y="119608"/>
                  </a:lnTo>
                  <a:lnTo>
                    <a:pt x="28943" y="121894"/>
                  </a:lnTo>
                  <a:lnTo>
                    <a:pt x="25133" y="121894"/>
                  </a:lnTo>
                  <a:lnTo>
                    <a:pt x="25133" y="124180"/>
                  </a:lnTo>
                  <a:lnTo>
                    <a:pt x="6096" y="124180"/>
                  </a:lnTo>
                  <a:lnTo>
                    <a:pt x="6096" y="86093"/>
                  </a:lnTo>
                  <a:lnTo>
                    <a:pt x="27419" y="86093"/>
                  </a:lnTo>
                  <a:lnTo>
                    <a:pt x="27419" y="88379"/>
                  </a:lnTo>
                  <a:lnTo>
                    <a:pt x="28943" y="88379"/>
                  </a:lnTo>
                  <a:lnTo>
                    <a:pt x="28943" y="90665"/>
                  </a:lnTo>
                  <a:lnTo>
                    <a:pt x="31229" y="90665"/>
                  </a:lnTo>
                  <a:lnTo>
                    <a:pt x="31229" y="94475"/>
                  </a:lnTo>
                  <a:lnTo>
                    <a:pt x="33515" y="94475"/>
                  </a:lnTo>
                  <a:lnTo>
                    <a:pt x="33515" y="83807"/>
                  </a:lnTo>
                  <a:lnTo>
                    <a:pt x="31229" y="83807"/>
                  </a:lnTo>
                  <a:lnTo>
                    <a:pt x="31229" y="82283"/>
                  </a:lnTo>
                  <a:lnTo>
                    <a:pt x="27419" y="82283"/>
                  </a:lnTo>
                  <a:lnTo>
                    <a:pt x="27419" y="79997"/>
                  </a:lnTo>
                  <a:lnTo>
                    <a:pt x="0" y="79997"/>
                  </a:lnTo>
                  <a:lnTo>
                    <a:pt x="0" y="130276"/>
                  </a:lnTo>
                  <a:lnTo>
                    <a:pt x="25133" y="130276"/>
                  </a:lnTo>
                  <a:lnTo>
                    <a:pt x="25133" y="128752"/>
                  </a:lnTo>
                  <a:lnTo>
                    <a:pt x="31229" y="128752"/>
                  </a:lnTo>
                  <a:lnTo>
                    <a:pt x="31229" y="126466"/>
                  </a:lnTo>
                  <a:lnTo>
                    <a:pt x="33515" y="126466"/>
                  </a:lnTo>
                  <a:lnTo>
                    <a:pt x="33515" y="124180"/>
                  </a:lnTo>
                  <a:lnTo>
                    <a:pt x="35801" y="124180"/>
                  </a:lnTo>
                  <a:lnTo>
                    <a:pt x="35801" y="121894"/>
                  </a:lnTo>
                  <a:lnTo>
                    <a:pt x="37325" y="121894"/>
                  </a:lnTo>
                  <a:lnTo>
                    <a:pt x="37325" y="118084"/>
                  </a:lnTo>
                  <a:lnTo>
                    <a:pt x="39611" y="118084"/>
                  </a:lnTo>
                  <a:lnTo>
                    <a:pt x="39611" y="109715"/>
                  </a:lnTo>
                  <a:lnTo>
                    <a:pt x="41897" y="109715"/>
                  </a:lnTo>
                  <a:lnTo>
                    <a:pt x="41897" y="101333"/>
                  </a:lnTo>
                  <a:close/>
                </a:path>
                <a:path w="574039" h="130810">
                  <a:moveTo>
                    <a:pt x="88379" y="124180"/>
                  </a:moveTo>
                  <a:lnTo>
                    <a:pt x="56375" y="124180"/>
                  </a:lnTo>
                  <a:lnTo>
                    <a:pt x="56375" y="107429"/>
                  </a:lnTo>
                  <a:lnTo>
                    <a:pt x="83807" y="107429"/>
                  </a:lnTo>
                  <a:lnTo>
                    <a:pt x="83807" y="101333"/>
                  </a:lnTo>
                  <a:lnTo>
                    <a:pt x="56375" y="101333"/>
                  </a:lnTo>
                  <a:lnTo>
                    <a:pt x="56375" y="86093"/>
                  </a:lnTo>
                  <a:lnTo>
                    <a:pt x="86093" y="86093"/>
                  </a:lnTo>
                  <a:lnTo>
                    <a:pt x="86093" y="79997"/>
                  </a:lnTo>
                  <a:lnTo>
                    <a:pt x="50279" y="79997"/>
                  </a:lnTo>
                  <a:lnTo>
                    <a:pt x="50279" y="130276"/>
                  </a:lnTo>
                  <a:lnTo>
                    <a:pt x="88379" y="130276"/>
                  </a:lnTo>
                  <a:lnTo>
                    <a:pt x="88379" y="124180"/>
                  </a:lnTo>
                  <a:close/>
                </a:path>
                <a:path w="574039" h="130810">
                  <a:moveTo>
                    <a:pt x="155422" y="90665"/>
                  </a:moveTo>
                  <a:lnTo>
                    <a:pt x="153136" y="90665"/>
                  </a:lnTo>
                  <a:lnTo>
                    <a:pt x="153136" y="86093"/>
                  </a:lnTo>
                  <a:lnTo>
                    <a:pt x="150850" y="86093"/>
                  </a:lnTo>
                  <a:lnTo>
                    <a:pt x="150850" y="83807"/>
                  </a:lnTo>
                  <a:lnTo>
                    <a:pt x="149326" y="83807"/>
                  </a:lnTo>
                  <a:lnTo>
                    <a:pt x="149326" y="82283"/>
                  </a:lnTo>
                  <a:lnTo>
                    <a:pt x="147040" y="82283"/>
                  </a:lnTo>
                  <a:lnTo>
                    <a:pt x="147040" y="88379"/>
                  </a:lnTo>
                  <a:lnTo>
                    <a:pt x="147040" y="101333"/>
                  </a:lnTo>
                  <a:lnTo>
                    <a:pt x="144754" y="101333"/>
                  </a:lnTo>
                  <a:lnTo>
                    <a:pt x="144754" y="102857"/>
                  </a:lnTo>
                  <a:lnTo>
                    <a:pt x="123418" y="102857"/>
                  </a:lnTo>
                  <a:lnTo>
                    <a:pt x="123418" y="86093"/>
                  </a:lnTo>
                  <a:lnTo>
                    <a:pt x="144754" y="86093"/>
                  </a:lnTo>
                  <a:lnTo>
                    <a:pt x="144754" y="88379"/>
                  </a:lnTo>
                  <a:lnTo>
                    <a:pt x="147040" y="88379"/>
                  </a:lnTo>
                  <a:lnTo>
                    <a:pt x="147040" y="82283"/>
                  </a:lnTo>
                  <a:lnTo>
                    <a:pt x="147040" y="79997"/>
                  </a:lnTo>
                  <a:lnTo>
                    <a:pt x="115036" y="79997"/>
                  </a:lnTo>
                  <a:lnTo>
                    <a:pt x="115036" y="130276"/>
                  </a:lnTo>
                  <a:lnTo>
                    <a:pt x="123418" y="130276"/>
                  </a:lnTo>
                  <a:lnTo>
                    <a:pt x="123418" y="109715"/>
                  </a:lnTo>
                  <a:lnTo>
                    <a:pt x="144754" y="109715"/>
                  </a:lnTo>
                  <a:lnTo>
                    <a:pt x="144754" y="107429"/>
                  </a:lnTo>
                  <a:lnTo>
                    <a:pt x="149326" y="107429"/>
                  </a:lnTo>
                  <a:lnTo>
                    <a:pt x="149326" y="105143"/>
                  </a:lnTo>
                  <a:lnTo>
                    <a:pt x="150850" y="105143"/>
                  </a:lnTo>
                  <a:lnTo>
                    <a:pt x="150850" y="102857"/>
                  </a:lnTo>
                  <a:lnTo>
                    <a:pt x="153136" y="102857"/>
                  </a:lnTo>
                  <a:lnTo>
                    <a:pt x="153136" y="99047"/>
                  </a:lnTo>
                  <a:lnTo>
                    <a:pt x="155422" y="99047"/>
                  </a:lnTo>
                  <a:lnTo>
                    <a:pt x="155422" y="90665"/>
                  </a:lnTo>
                  <a:close/>
                </a:path>
                <a:path w="574039" h="130810">
                  <a:moveTo>
                    <a:pt x="207987" y="130276"/>
                  </a:moveTo>
                  <a:lnTo>
                    <a:pt x="199605" y="115811"/>
                  </a:lnTo>
                  <a:lnTo>
                    <a:pt x="197319" y="115811"/>
                  </a:lnTo>
                  <a:lnTo>
                    <a:pt x="197319" y="113525"/>
                  </a:lnTo>
                  <a:lnTo>
                    <a:pt x="195033" y="113525"/>
                  </a:lnTo>
                  <a:lnTo>
                    <a:pt x="195033" y="111239"/>
                  </a:lnTo>
                  <a:lnTo>
                    <a:pt x="192747" y="111239"/>
                  </a:lnTo>
                  <a:lnTo>
                    <a:pt x="192747" y="109715"/>
                  </a:lnTo>
                  <a:lnTo>
                    <a:pt x="191223" y="109715"/>
                  </a:lnTo>
                  <a:lnTo>
                    <a:pt x="191223" y="107429"/>
                  </a:lnTo>
                  <a:lnTo>
                    <a:pt x="192747" y="107429"/>
                  </a:lnTo>
                  <a:lnTo>
                    <a:pt x="192747" y="105143"/>
                  </a:lnTo>
                  <a:lnTo>
                    <a:pt x="197319" y="105143"/>
                  </a:lnTo>
                  <a:lnTo>
                    <a:pt x="197319" y="102857"/>
                  </a:lnTo>
                  <a:lnTo>
                    <a:pt x="199605" y="102857"/>
                  </a:lnTo>
                  <a:lnTo>
                    <a:pt x="199605" y="101333"/>
                  </a:lnTo>
                  <a:lnTo>
                    <a:pt x="201129" y="101333"/>
                  </a:lnTo>
                  <a:lnTo>
                    <a:pt x="201129" y="99047"/>
                  </a:lnTo>
                  <a:lnTo>
                    <a:pt x="203415" y="96761"/>
                  </a:lnTo>
                  <a:lnTo>
                    <a:pt x="203415" y="88379"/>
                  </a:lnTo>
                  <a:lnTo>
                    <a:pt x="201129" y="88379"/>
                  </a:lnTo>
                  <a:lnTo>
                    <a:pt x="201129" y="86093"/>
                  </a:lnTo>
                  <a:lnTo>
                    <a:pt x="201129" y="83807"/>
                  </a:lnTo>
                  <a:lnTo>
                    <a:pt x="199605" y="83807"/>
                  </a:lnTo>
                  <a:lnTo>
                    <a:pt x="199605" y="82283"/>
                  </a:lnTo>
                  <a:lnTo>
                    <a:pt x="197319" y="82283"/>
                  </a:lnTo>
                  <a:lnTo>
                    <a:pt x="197319" y="92951"/>
                  </a:lnTo>
                  <a:lnTo>
                    <a:pt x="197319" y="94475"/>
                  </a:lnTo>
                  <a:lnTo>
                    <a:pt x="195033" y="94475"/>
                  </a:lnTo>
                  <a:lnTo>
                    <a:pt x="195033" y="99047"/>
                  </a:lnTo>
                  <a:lnTo>
                    <a:pt x="192747" y="99047"/>
                  </a:lnTo>
                  <a:lnTo>
                    <a:pt x="192747" y="101333"/>
                  </a:lnTo>
                  <a:lnTo>
                    <a:pt x="169900" y="101333"/>
                  </a:lnTo>
                  <a:lnTo>
                    <a:pt x="169900" y="86093"/>
                  </a:lnTo>
                  <a:lnTo>
                    <a:pt x="192747" y="86093"/>
                  </a:lnTo>
                  <a:lnTo>
                    <a:pt x="192747" y="88379"/>
                  </a:lnTo>
                  <a:lnTo>
                    <a:pt x="195033" y="88379"/>
                  </a:lnTo>
                  <a:lnTo>
                    <a:pt x="195033" y="90665"/>
                  </a:lnTo>
                  <a:lnTo>
                    <a:pt x="197319" y="92951"/>
                  </a:lnTo>
                  <a:lnTo>
                    <a:pt x="197319" y="82283"/>
                  </a:lnTo>
                  <a:lnTo>
                    <a:pt x="195033" y="82283"/>
                  </a:lnTo>
                  <a:lnTo>
                    <a:pt x="195033" y="79997"/>
                  </a:lnTo>
                  <a:lnTo>
                    <a:pt x="163804" y="79997"/>
                  </a:lnTo>
                  <a:lnTo>
                    <a:pt x="163804" y="130276"/>
                  </a:lnTo>
                  <a:lnTo>
                    <a:pt x="169900" y="130276"/>
                  </a:lnTo>
                  <a:lnTo>
                    <a:pt x="169900" y="107429"/>
                  </a:lnTo>
                  <a:lnTo>
                    <a:pt x="182841" y="107429"/>
                  </a:lnTo>
                  <a:lnTo>
                    <a:pt x="182841" y="109715"/>
                  </a:lnTo>
                  <a:lnTo>
                    <a:pt x="186651" y="109715"/>
                  </a:lnTo>
                  <a:lnTo>
                    <a:pt x="186651" y="113525"/>
                  </a:lnTo>
                  <a:lnTo>
                    <a:pt x="188937" y="113525"/>
                  </a:lnTo>
                  <a:lnTo>
                    <a:pt x="188937" y="115811"/>
                  </a:lnTo>
                  <a:lnTo>
                    <a:pt x="191223" y="115811"/>
                  </a:lnTo>
                  <a:lnTo>
                    <a:pt x="191223" y="118084"/>
                  </a:lnTo>
                  <a:lnTo>
                    <a:pt x="192747" y="119608"/>
                  </a:lnTo>
                  <a:lnTo>
                    <a:pt x="199605" y="130276"/>
                  </a:lnTo>
                  <a:lnTo>
                    <a:pt x="207987" y="130276"/>
                  </a:lnTo>
                  <a:close/>
                </a:path>
                <a:path w="574039" h="130810">
                  <a:moveTo>
                    <a:pt x="260553" y="99047"/>
                  </a:moveTo>
                  <a:lnTo>
                    <a:pt x="258267" y="99047"/>
                  </a:lnTo>
                  <a:lnTo>
                    <a:pt x="258267" y="92951"/>
                  </a:lnTo>
                  <a:lnTo>
                    <a:pt x="255981" y="92951"/>
                  </a:lnTo>
                  <a:lnTo>
                    <a:pt x="255981" y="88379"/>
                  </a:lnTo>
                  <a:lnTo>
                    <a:pt x="253695" y="88379"/>
                  </a:lnTo>
                  <a:lnTo>
                    <a:pt x="253695" y="86093"/>
                  </a:lnTo>
                  <a:lnTo>
                    <a:pt x="252171" y="86093"/>
                  </a:lnTo>
                  <a:lnTo>
                    <a:pt x="252171" y="94475"/>
                  </a:lnTo>
                  <a:lnTo>
                    <a:pt x="252171" y="115811"/>
                  </a:lnTo>
                  <a:lnTo>
                    <a:pt x="249885" y="115811"/>
                  </a:lnTo>
                  <a:lnTo>
                    <a:pt x="249885" y="118084"/>
                  </a:lnTo>
                  <a:lnTo>
                    <a:pt x="247599" y="119608"/>
                  </a:lnTo>
                  <a:lnTo>
                    <a:pt x="247599" y="121894"/>
                  </a:lnTo>
                  <a:lnTo>
                    <a:pt x="243801" y="121894"/>
                  </a:lnTo>
                  <a:lnTo>
                    <a:pt x="243801" y="124180"/>
                  </a:lnTo>
                  <a:lnTo>
                    <a:pt x="228561" y="124180"/>
                  </a:lnTo>
                  <a:lnTo>
                    <a:pt x="227037" y="121894"/>
                  </a:lnTo>
                  <a:lnTo>
                    <a:pt x="224751" y="121894"/>
                  </a:lnTo>
                  <a:lnTo>
                    <a:pt x="224751" y="119608"/>
                  </a:lnTo>
                  <a:lnTo>
                    <a:pt x="222465" y="119608"/>
                  </a:lnTo>
                  <a:lnTo>
                    <a:pt x="222465" y="118084"/>
                  </a:lnTo>
                  <a:lnTo>
                    <a:pt x="220179" y="118084"/>
                  </a:lnTo>
                  <a:lnTo>
                    <a:pt x="220179" y="113525"/>
                  </a:lnTo>
                  <a:lnTo>
                    <a:pt x="218655" y="111239"/>
                  </a:lnTo>
                  <a:lnTo>
                    <a:pt x="218655" y="99047"/>
                  </a:lnTo>
                  <a:lnTo>
                    <a:pt x="220179" y="96761"/>
                  </a:lnTo>
                  <a:lnTo>
                    <a:pt x="220179" y="92951"/>
                  </a:lnTo>
                  <a:lnTo>
                    <a:pt x="222465" y="92951"/>
                  </a:lnTo>
                  <a:lnTo>
                    <a:pt x="222465" y="90665"/>
                  </a:lnTo>
                  <a:lnTo>
                    <a:pt x="224751" y="88379"/>
                  </a:lnTo>
                  <a:lnTo>
                    <a:pt x="227037" y="88379"/>
                  </a:lnTo>
                  <a:lnTo>
                    <a:pt x="227037" y="86093"/>
                  </a:lnTo>
                  <a:lnTo>
                    <a:pt x="230847" y="86093"/>
                  </a:lnTo>
                  <a:lnTo>
                    <a:pt x="230847" y="83807"/>
                  </a:lnTo>
                  <a:lnTo>
                    <a:pt x="241515" y="83807"/>
                  </a:lnTo>
                  <a:lnTo>
                    <a:pt x="241515" y="86093"/>
                  </a:lnTo>
                  <a:lnTo>
                    <a:pt x="245325" y="86093"/>
                  </a:lnTo>
                  <a:lnTo>
                    <a:pt x="245325" y="88379"/>
                  </a:lnTo>
                  <a:lnTo>
                    <a:pt x="247599" y="88379"/>
                  </a:lnTo>
                  <a:lnTo>
                    <a:pt x="247599" y="90665"/>
                  </a:lnTo>
                  <a:lnTo>
                    <a:pt x="249885" y="90665"/>
                  </a:lnTo>
                  <a:lnTo>
                    <a:pt x="249885" y="94475"/>
                  </a:lnTo>
                  <a:lnTo>
                    <a:pt x="252171" y="94475"/>
                  </a:lnTo>
                  <a:lnTo>
                    <a:pt x="252171" y="86093"/>
                  </a:lnTo>
                  <a:lnTo>
                    <a:pt x="252171" y="83807"/>
                  </a:lnTo>
                  <a:lnTo>
                    <a:pt x="249885" y="83807"/>
                  </a:lnTo>
                  <a:lnTo>
                    <a:pt x="249885" y="82283"/>
                  </a:lnTo>
                  <a:lnTo>
                    <a:pt x="245325" y="82283"/>
                  </a:lnTo>
                  <a:lnTo>
                    <a:pt x="245325" y="79997"/>
                  </a:lnTo>
                  <a:lnTo>
                    <a:pt x="236943" y="79997"/>
                  </a:lnTo>
                  <a:lnTo>
                    <a:pt x="236943" y="77711"/>
                  </a:lnTo>
                  <a:lnTo>
                    <a:pt x="235419" y="77711"/>
                  </a:lnTo>
                  <a:lnTo>
                    <a:pt x="233133" y="79997"/>
                  </a:lnTo>
                  <a:lnTo>
                    <a:pt x="224751" y="79997"/>
                  </a:lnTo>
                  <a:lnTo>
                    <a:pt x="224751" y="82283"/>
                  </a:lnTo>
                  <a:lnTo>
                    <a:pt x="222465" y="82283"/>
                  </a:lnTo>
                  <a:lnTo>
                    <a:pt x="222465" y="83807"/>
                  </a:lnTo>
                  <a:lnTo>
                    <a:pt x="218655" y="83807"/>
                  </a:lnTo>
                  <a:lnTo>
                    <a:pt x="218655" y="86093"/>
                  </a:lnTo>
                  <a:lnTo>
                    <a:pt x="216369" y="86093"/>
                  </a:lnTo>
                  <a:lnTo>
                    <a:pt x="216369" y="90665"/>
                  </a:lnTo>
                  <a:lnTo>
                    <a:pt x="214083" y="90665"/>
                  </a:lnTo>
                  <a:lnTo>
                    <a:pt x="214083" y="94475"/>
                  </a:lnTo>
                  <a:lnTo>
                    <a:pt x="211797" y="94475"/>
                  </a:lnTo>
                  <a:lnTo>
                    <a:pt x="211797" y="113525"/>
                  </a:lnTo>
                  <a:lnTo>
                    <a:pt x="214083" y="113525"/>
                  </a:lnTo>
                  <a:lnTo>
                    <a:pt x="214083" y="119608"/>
                  </a:lnTo>
                  <a:lnTo>
                    <a:pt x="216369" y="119608"/>
                  </a:lnTo>
                  <a:lnTo>
                    <a:pt x="216369" y="121894"/>
                  </a:lnTo>
                  <a:lnTo>
                    <a:pt x="218655" y="121894"/>
                  </a:lnTo>
                  <a:lnTo>
                    <a:pt x="218655" y="124180"/>
                  </a:lnTo>
                  <a:lnTo>
                    <a:pt x="220179" y="124180"/>
                  </a:lnTo>
                  <a:lnTo>
                    <a:pt x="220179" y="126466"/>
                  </a:lnTo>
                  <a:lnTo>
                    <a:pt x="222465" y="126466"/>
                  </a:lnTo>
                  <a:lnTo>
                    <a:pt x="222465" y="128752"/>
                  </a:lnTo>
                  <a:lnTo>
                    <a:pt x="227037" y="128752"/>
                  </a:lnTo>
                  <a:lnTo>
                    <a:pt x="227037" y="130276"/>
                  </a:lnTo>
                  <a:lnTo>
                    <a:pt x="243801" y="130276"/>
                  </a:lnTo>
                  <a:lnTo>
                    <a:pt x="243801" y="128752"/>
                  </a:lnTo>
                  <a:lnTo>
                    <a:pt x="247599" y="128752"/>
                  </a:lnTo>
                  <a:lnTo>
                    <a:pt x="249885" y="126466"/>
                  </a:lnTo>
                  <a:lnTo>
                    <a:pt x="252171" y="126466"/>
                  </a:lnTo>
                  <a:lnTo>
                    <a:pt x="252171" y="124180"/>
                  </a:lnTo>
                  <a:lnTo>
                    <a:pt x="253695" y="124180"/>
                  </a:lnTo>
                  <a:lnTo>
                    <a:pt x="253695" y="121894"/>
                  </a:lnTo>
                  <a:lnTo>
                    <a:pt x="255981" y="121894"/>
                  </a:lnTo>
                  <a:lnTo>
                    <a:pt x="255981" y="118084"/>
                  </a:lnTo>
                  <a:lnTo>
                    <a:pt x="258267" y="118084"/>
                  </a:lnTo>
                  <a:lnTo>
                    <a:pt x="258267" y="109715"/>
                  </a:lnTo>
                  <a:lnTo>
                    <a:pt x="260553" y="109715"/>
                  </a:lnTo>
                  <a:lnTo>
                    <a:pt x="260553" y="99047"/>
                  </a:lnTo>
                  <a:close/>
                </a:path>
                <a:path w="574039" h="130810">
                  <a:moveTo>
                    <a:pt x="304749" y="79997"/>
                  </a:moveTo>
                  <a:lnTo>
                    <a:pt x="264363" y="79997"/>
                  </a:lnTo>
                  <a:lnTo>
                    <a:pt x="264363" y="86093"/>
                  </a:lnTo>
                  <a:lnTo>
                    <a:pt x="281127" y="86093"/>
                  </a:lnTo>
                  <a:lnTo>
                    <a:pt x="281127" y="130276"/>
                  </a:lnTo>
                  <a:lnTo>
                    <a:pt x="287985" y="130276"/>
                  </a:lnTo>
                  <a:lnTo>
                    <a:pt x="287985" y="86093"/>
                  </a:lnTo>
                  <a:lnTo>
                    <a:pt x="304749" y="86093"/>
                  </a:lnTo>
                  <a:lnTo>
                    <a:pt x="304749" y="79997"/>
                  </a:lnTo>
                  <a:close/>
                </a:path>
                <a:path w="574039" h="130810">
                  <a:moveTo>
                    <a:pt x="348932" y="124180"/>
                  </a:moveTo>
                  <a:lnTo>
                    <a:pt x="316941" y="124180"/>
                  </a:lnTo>
                  <a:lnTo>
                    <a:pt x="316941" y="107429"/>
                  </a:lnTo>
                  <a:lnTo>
                    <a:pt x="346646" y="107429"/>
                  </a:lnTo>
                  <a:lnTo>
                    <a:pt x="346646" y="101333"/>
                  </a:lnTo>
                  <a:lnTo>
                    <a:pt x="316941" y="101333"/>
                  </a:lnTo>
                  <a:lnTo>
                    <a:pt x="316941" y="86093"/>
                  </a:lnTo>
                  <a:lnTo>
                    <a:pt x="346646" y="86093"/>
                  </a:lnTo>
                  <a:lnTo>
                    <a:pt x="346646" y="79997"/>
                  </a:lnTo>
                  <a:lnTo>
                    <a:pt x="310845" y="79997"/>
                  </a:lnTo>
                  <a:lnTo>
                    <a:pt x="310845" y="130276"/>
                  </a:lnTo>
                  <a:lnTo>
                    <a:pt x="348932" y="130276"/>
                  </a:lnTo>
                  <a:lnTo>
                    <a:pt x="348932" y="124180"/>
                  </a:lnTo>
                  <a:close/>
                </a:path>
                <a:path w="574039" h="130810">
                  <a:moveTo>
                    <a:pt x="401497" y="113525"/>
                  </a:moveTo>
                  <a:lnTo>
                    <a:pt x="393128" y="111239"/>
                  </a:lnTo>
                  <a:lnTo>
                    <a:pt x="393128" y="118084"/>
                  </a:lnTo>
                  <a:lnTo>
                    <a:pt x="390842" y="118084"/>
                  </a:lnTo>
                  <a:lnTo>
                    <a:pt x="390842" y="119608"/>
                  </a:lnTo>
                  <a:lnTo>
                    <a:pt x="388556" y="119608"/>
                  </a:lnTo>
                  <a:lnTo>
                    <a:pt x="388556" y="121894"/>
                  </a:lnTo>
                  <a:lnTo>
                    <a:pt x="386270" y="121894"/>
                  </a:lnTo>
                  <a:lnTo>
                    <a:pt x="386270" y="124180"/>
                  </a:lnTo>
                  <a:lnTo>
                    <a:pt x="371792" y="124180"/>
                  </a:lnTo>
                  <a:lnTo>
                    <a:pt x="371792" y="121894"/>
                  </a:lnTo>
                  <a:lnTo>
                    <a:pt x="367220" y="121894"/>
                  </a:lnTo>
                  <a:lnTo>
                    <a:pt x="367220" y="119608"/>
                  </a:lnTo>
                  <a:lnTo>
                    <a:pt x="365696" y="119608"/>
                  </a:lnTo>
                  <a:lnTo>
                    <a:pt x="365696" y="115811"/>
                  </a:lnTo>
                  <a:lnTo>
                    <a:pt x="363410" y="115811"/>
                  </a:lnTo>
                  <a:lnTo>
                    <a:pt x="363410" y="94475"/>
                  </a:lnTo>
                  <a:lnTo>
                    <a:pt x="365696" y="94475"/>
                  </a:lnTo>
                  <a:lnTo>
                    <a:pt x="365696" y="90665"/>
                  </a:lnTo>
                  <a:lnTo>
                    <a:pt x="367220" y="90665"/>
                  </a:lnTo>
                  <a:lnTo>
                    <a:pt x="367220" y="88379"/>
                  </a:lnTo>
                  <a:lnTo>
                    <a:pt x="369506" y="88379"/>
                  </a:lnTo>
                  <a:lnTo>
                    <a:pt x="369506" y="86093"/>
                  </a:lnTo>
                  <a:lnTo>
                    <a:pt x="374078" y="86093"/>
                  </a:lnTo>
                  <a:lnTo>
                    <a:pt x="374078" y="83807"/>
                  </a:lnTo>
                  <a:lnTo>
                    <a:pt x="383984" y="83807"/>
                  </a:lnTo>
                  <a:lnTo>
                    <a:pt x="383984" y="86093"/>
                  </a:lnTo>
                  <a:lnTo>
                    <a:pt x="388556" y="86093"/>
                  </a:lnTo>
                  <a:lnTo>
                    <a:pt x="388556" y="88379"/>
                  </a:lnTo>
                  <a:lnTo>
                    <a:pt x="390842" y="88379"/>
                  </a:lnTo>
                  <a:lnTo>
                    <a:pt x="390842" y="92951"/>
                  </a:lnTo>
                  <a:lnTo>
                    <a:pt x="393128" y="92951"/>
                  </a:lnTo>
                  <a:lnTo>
                    <a:pt x="393128" y="94475"/>
                  </a:lnTo>
                  <a:lnTo>
                    <a:pt x="399224" y="92951"/>
                  </a:lnTo>
                  <a:lnTo>
                    <a:pt x="399224" y="90665"/>
                  </a:lnTo>
                  <a:lnTo>
                    <a:pt x="396938" y="90665"/>
                  </a:lnTo>
                  <a:lnTo>
                    <a:pt x="396938" y="86093"/>
                  </a:lnTo>
                  <a:lnTo>
                    <a:pt x="394652" y="86093"/>
                  </a:lnTo>
                  <a:lnTo>
                    <a:pt x="394652" y="83807"/>
                  </a:lnTo>
                  <a:lnTo>
                    <a:pt x="393128" y="83807"/>
                  </a:lnTo>
                  <a:lnTo>
                    <a:pt x="393128" y="82283"/>
                  </a:lnTo>
                  <a:lnTo>
                    <a:pt x="388556" y="82283"/>
                  </a:lnTo>
                  <a:lnTo>
                    <a:pt x="388556" y="79997"/>
                  </a:lnTo>
                  <a:lnTo>
                    <a:pt x="369506" y="79997"/>
                  </a:lnTo>
                  <a:lnTo>
                    <a:pt x="369506" y="82283"/>
                  </a:lnTo>
                  <a:lnTo>
                    <a:pt x="365696" y="82283"/>
                  </a:lnTo>
                  <a:lnTo>
                    <a:pt x="365696" y="83807"/>
                  </a:lnTo>
                  <a:lnTo>
                    <a:pt x="363410" y="83807"/>
                  </a:lnTo>
                  <a:lnTo>
                    <a:pt x="363410" y="86093"/>
                  </a:lnTo>
                  <a:lnTo>
                    <a:pt x="361124" y="86093"/>
                  </a:lnTo>
                  <a:lnTo>
                    <a:pt x="361124" y="88379"/>
                  </a:lnTo>
                  <a:lnTo>
                    <a:pt x="358838" y="88379"/>
                  </a:lnTo>
                  <a:lnTo>
                    <a:pt x="358838" y="92951"/>
                  </a:lnTo>
                  <a:lnTo>
                    <a:pt x="357314" y="92951"/>
                  </a:lnTo>
                  <a:lnTo>
                    <a:pt x="357314" y="101333"/>
                  </a:lnTo>
                  <a:lnTo>
                    <a:pt x="355028" y="102857"/>
                  </a:lnTo>
                  <a:lnTo>
                    <a:pt x="355028" y="107429"/>
                  </a:lnTo>
                  <a:lnTo>
                    <a:pt x="357314" y="107429"/>
                  </a:lnTo>
                  <a:lnTo>
                    <a:pt x="357314" y="115811"/>
                  </a:lnTo>
                  <a:lnTo>
                    <a:pt x="358838" y="118084"/>
                  </a:lnTo>
                  <a:lnTo>
                    <a:pt x="358838" y="119608"/>
                  </a:lnTo>
                  <a:lnTo>
                    <a:pt x="361124" y="121894"/>
                  </a:lnTo>
                  <a:lnTo>
                    <a:pt x="361124" y="124180"/>
                  </a:lnTo>
                  <a:lnTo>
                    <a:pt x="363410" y="124180"/>
                  </a:lnTo>
                  <a:lnTo>
                    <a:pt x="363410" y="126466"/>
                  </a:lnTo>
                  <a:lnTo>
                    <a:pt x="365696" y="126466"/>
                  </a:lnTo>
                  <a:lnTo>
                    <a:pt x="365696" y="128752"/>
                  </a:lnTo>
                  <a:lnTo>
                    <a:pt x="369506" y="128752"/>
                  </a:lnTo>
                  <a:lnTo>
                    <a:pt x="369506" y="130276"/>
                  </a:lnTo>
                  <a:lnTo>
                    <a:pt x="388556" y="130276"/>
                  </a:lnTo>
                  <a:lnTo>
                    <a:pt x="388556" y="128752"/>
                  </a:lnTo>
                  <a:lnTo>
                    <a:pt x="390842" y="128752"/>
                  </a:lnTo>
                  <a:lnTo>
                    <a:pt x="390842" y="126466"/>
                  </a:lnTo>
                  <a:lnTo>
                    <a:pt x="394652" y="126466"/>
                  </a:lnTo>
                  <a:lnTo>
                    <a:pt x="394652" y="124180"/>
                  </a:lnTo>
                  <a:lnTo>
                    <a:pt x="396938" y="124180"/>
                  </a:lnTo>
                  <a:lnTo>
                    <a:pt x="396938" y="119608"/>
                  </a:lnTo>
                  <a:lnTo>
                    <a:pt x="399224" y="119608"/>
                  </a:lnTo>
                  <a:lnTo>
                    <a:pt x="399224" y="113525"/>
                  </a:lnTo>
                  <a:lnTo>
                    <a:pt x="401497" y="113525"/>
                  </a:lnTo>
                  <a:close/>
                </a:path>
                <a:path w="574039" h="130810">
                  <a:moveTo>
                    <a:pt x="451789" y="113525"/>
                  </a:moveTo>
                  <a:lnTo>
                    <a:pt x="443407" y="111239"/>
                  </a:lnTo>
                  <a:lnTo>
                    <a:pt x="443407" y="118084"/>
                  </a:lnTo>
                  <a:lnTo>
                    <a:pt x="441121" y="118084"/>
                  </a:lnTo>
                  <a:lnTo>
                    <a:pt x="441121" y="119608"/>
                  </a:lnTo>
                  <a:lnTo>
                    <a:pt x="438835" y="121894"/>
                  </a:lnTo>
                  <a:lnTo>
                    <a:pt x="436549" y="121894"/>
                  </a:lnTo>
                  <a:lnTo>
                    <a:pt x="436549" y="124180"/>
                  </a:lnTo>
                  <a:lnTo>
                    <a:pt x="422071" y="124180"/>
                  </a:lnTo>
                  <a:lnTo>
                    <a:pt x="422071" y="121894"/>
                  </a:lnTo>
                  <a:lnTo>
                    <a:pt x="418261" y="121894"/>
                  </a:lnTo>
                  <a:lnTo>
                    <a:pt x="418261" y="119608"/>
                  </a:lnTo>
                  <a:lnTo>
                    <a:pt x="415975" y="118084"/>
                  </a:lnTo>
                  <a:lnTo>
                    <a:pt x="415975" y="115811"/>
                  </a:lnTo>
                  <a:lnTo>
                    <a:pt x="413689" y="113525"/>
                  </a:lnTo>
                  <a:lnTo>
                    <a:pt x="413689" y="94475"/>
                  </a:lnTo>
                  <a:lnTo>
                    <a:pt x="415975" y="94475"/>
                  </a:lnTo>
                  <a:lnTo>
                    <a:pt x="415975" y="90665"/>
                  </a:lnTo>
                  <a:lnTo>
                    <a:pt x="418261" y="90665"/>
                  </a:lnTo>
                  <a:lnTo>
                    <a:pt x="418261" y="88379"/>
                  </a:lnTo>
                  <a:lnTo>
                    <a:pt x="419785" y="88379"/>
                  </a:lnTo>
                  <a:lnTo>
                    <a:pt x="419785" y="86093"/>
                  </a:lnTo>
                  <a:lnTo>
                    <a:pt x="424357" y="86093"/>
                  </a:lnTo>
                  <a:lnTo>
                    <a:pt x="424357" y="83807"/>
                  </a:lnTo>
                  <a:lnTo>
                    <a:pt x="435025" y="83807"/>
                  </a:lnTo>
                  <a:lnTo>
                    <a:pt x="435025" y="86093"/>
                  </a:lnTo>
                  <a:lnTo>
                    <a:pt x="438835" y="86093"/>
                  </a:lnTo>
                  <a:lnTo>
                    <a:pt x="438835" y="88379"/>
                  </a:lnTo>
                  <a:lnTo>
                    <a:pt x="441121" y="88379"/>
                  </a:lnTo>
                  <a:lnTo>
                    <a:pt x="441121" y="92951"/>
                  </a:lnTo>
                  <a:lnTo>
                    <a:pt x="443407" y="92951"/>
                  </a:lnTo>
                  <a:lnTo>
                    <a:pt x="443407" y="94475"/>
                  </a:lnTo>
                  <a:lnTo>
                    <a:pt x="449503" y="92951"/>
                  </a:lnTo>
                  <a:lnTo>
                    <a:pt x="449503" y="90665"/>
                  </a:lnTo>
                  <a:lnTo>
                    <a:pt x="447217" y="90665"/>
                  </a:lnTo>
                  <a:lnTo>
                    <a:pt x="447217" y="86093"/>
                  </a:lnTo>
                  <a:lnTo>
                    <a:pt x="444931" y="86093"/>
                  </a:lnTo>
                  <a:lnTo>
                    <a:pt x="444931" y="83807"/>
                  </a:lnTo>
                  <a:lnTo>
                    <a:pt x="443407" y="83807"/>
                  </a:lnTo>
                  <a:lnTo>
                    <a:pt x="443407" y="82283"/>
                  </a:lnTo>
                  <a:lnTo>
                    <a:pt x="441121" y="82283"/>
                  </a:lnTo>
                  <a:lnTo>
                    <a:pt x="438835" y="79997"/>
                  </a:lnTo>
                  <a:lnTo>
                    <a:pt x="419785" y="79997"/>
                  </a:lnTo>
                  <a:lnTo>
                    <a:pt x="419785" y="82283"/>
                  </a:lnTo>
                  <a:lnTo>
                    <a:pt x="415975" y="82283"/>
                  </a:lnTo>
                  <a:lnTo>
                    <a:pt x="415975" y="83807"/>
                  </a:lnTo>
                  <a:lnTo>
                    <a:pt x="413689" y="83807"/>
                  </a:lnTo>
                  <a:lnTo>
                    <a:pt x="413689" y="86093"/>
                  </a:lnTo>
                  <a:lnTo>
                    <a:pt x="411403" y="86093"/>
                  </a:lnTo>
                  <a:lnTo>
                    <a:pt x="411403" y="88379"/>
                  </a:lnTo>
                  <a:lnTo>
                    <a:pt x="409879" y="88379"/>
                  </a:lnTo>
                  <a:lnTo>
                    <a:pt x="409879" y="92951"/>
                  </a:lnTo>
                  <a:lnTo>
                    <a:pt x="407593" y="92951"/>
                  </a:lnTo>
                  <a:lnTo>
                    <a:pt x="407593" y="115811"/>
                  </a:lnTo>
                  <a:lnTo>
                    <a:pt x="409879" y="115811"/>
                  </a:lnTo>
                  <a:lnTo>
                    <a:pt x="409879" y="119608"/>
                  </a:lnTo>
                  <a:lnTo>
                    <a:pt x="411403" y="119608"/>
                  </a:lnTo>
                  <a:lnTo>
                    <a:pt x="411403" y="124180"/>
                  </a:lnTo>
                  <a:lnTo>
                    <a:pt x="413689" y="124180"/>
                  </a:lnTo>
                  <a:lnTo>
                    <a:pt x="413689" y="126466"/>
                  </a:lnTo>
                  <a:lnTo>
                    <a:pt x="415975" y="126466"/>
                  </a:lnTo>
                  <a:lnTo>
                    <a:pt x="415975" y="128752"/>
                  </a:lnTo>
                  <a:lnTo>
                    <a:pt x="419785" y="128752"/>
                  </a:lnTo>
                  <a:lnTo>
                    <a:pt x="422071" y="130276"/>
                  </a:lnTo>
                  <a:lnTo>
                    <a:pt x="438835" y="130276"/>
                  </a:lnTo>
                  <a:lnTo>
                    <a:pt x="438835" y="128752"/>
                  </a:lnTo>
                  <a:lnTo>
                    <a:pt x="441121" y="128752"/>
                  </a:lnTo>
                  <a:lnTo>
                    <a:pt x="443407" y="126466"/>
                  </a:lnTo>
                  <a:lnTo>
                    <a:pt x="444931" y="126466"/>
                  </a:lnTo>
                  <a:lnTo>
                    <a:pt x="444931" y="124180"/>
                  </a:lnTo>
                  <a:lnTo>
                    <a:pt x="447217" y="124180"/>
                  </a:lnTo>
                  <a:lnTo>
                    <a:pt x="447217" y="119608"/>
                  </a:lnTo>
                  <a:lnTo>
                    <a:pt x="449503" y="119608"/>
                  </a:lnTo>
                  <a:lnTo>
                    <a:pt x="449503" y="115811"/>
                  </a:lnTo>
                  <a:lnTo>
                    <a:pt x="451789" y="115811"/>
                  </a:lnTo>
                  <a:lnTo>
                    <a:pt x="451789" y="113525"/>
                  </a:lnTo>
                  <a:close/>
                </a:path>
                <a:path w="574039" h="130810">
                  <a:moveTo>
                    <a:pt x="466267" y="79997"/>
                  </a:moveTo>
                  <a:lnTo>
                    <a:pt x="460171" y="79997"/>
                  </a:lnTo>
                  <a:lnTo>
                    <a:pt x="460171" y="130276"/>
                  </a:lnTo>
                  <a:lnTo>
                    <a:pt x="466267" y="130276"/>
                  </a:lnTo>
                  <a:lnTo>
                    <a:pt x="466267" y="79997"/>
                  </a:lnTo>
                  <a:close/>
                </a:path>
                <a:path w="574039" h="130810">
                  <a:moveTo>
                    <a:pt x="495973" y="2286"/>
                  </a:moveTo>
                  <a:lnTo>
                    <a:pt x="457885" y="2286"/>
                  </a:lnTo>
                  <a:lnTo>
                    <a:pt x="457885" y="52565"/>
                  </a:lnTo>
                  <a:lnTo>
                    <a:pt x="495973" y="52565"/>
                  </a:lnTo>
                  <a:lnTo>
                    <a:pt x="495973" y="46469"/>
                  </a:lnTo>
                  <a:lnTo>
                    <a:pt x="463981" y="46469"/>
                  </a:lnTo>
                  <a:lnTo>
                    <a:pt x="463981" y="29718"/>
                  </a:lnTo>
                  <a:lnTo>
                    <a:pt x="493687" y="29718"/>
                  </a:lnTo>
                  <a:lnTo>
                    <a:pt x="493687" y="22860"/>
                  </a:lnTo>
                  <a:lnTo>
                    <a:pt x="463981" y="22860"/>
                  </a:lnTo>
                  <a:lnTo>
                    <a:pt x="463981" y="6096"/>
                  </a:lnTo>
                  <a:lnTo>
                    <a:pt x="495973" y="6096"/>
                  </a:lnTo>
                  <a:lnTo>
                    <a:pt x="495973" y="2286"/>
                  </a:lnTo>
                  <a:close/>
                </a:path>
                <a:path w="574039" h="130810">
                  <a:moveTo>
                    <a:pt x="508165" y="67043"/>
                  </a:moveTo>
                  <a:lnTo>
                    <a:pt x="499783" y="67043"/>
                  </a:lnTo>
                  <a:lnTo>
                    <a:pt x="495973" y="75425"/>
                  </a:lnTo>
                  <a:lnTo>
                    <a:pt x="502069" y="75425"/>
                  </a:lnTo>
                  <a:lnTo>
                    <a:pt x="508165" y="67043"/>
                  </a:lnTo>
                  <a:close/>
                </a:path>
                <a:path w="574039" h="130810">
                  <a:moveTo>
                    <a:pt x="524929" y="99047"/>
                  </a:moveTo>
                  <a:lnTo>
                    <a:pt x="523405" y="99047"/>
                  </a:lnTo>
                  <a:lnTo>
                    <a:pt x="523405" y="92951"/>
                  </a:lnTo>
                  <a:lnTo>
                    <a:pt x="521119" y="92951"/>
                  </a:lnTo>
                  <a:lnTo>
                    <a:pt x="521119" y="88379"/>
                  </a:lnTo>
                  <a:lnTo>
                    <a:pt x="518833" y="88379"/>
                  </a:lnTo>
                  <a:lnTo>
                    <a:pt x="518833" y="86093"/>
                  </a:lnTo>
                  <a:lnTo>
                    <a:pt x="516547" y="86093"/>
                  </a:lnTo>
                  <a:lnTo>
                    <a:pt x="516547" y="94475"/>
                  </a:lnTo>
                  <a:lnTo>
                    <a:pt x="516547" y="115811"/>
                  </a:lnTo>
                  <a:lnTo>
                    <a:pt x="515023" y="115811"/>
                  </a:lnTo>
                  <a:lnTo>
                    <a:pt x="515023" y="118084"/>
                  </a:lnTo>
                  <a:lnTo>
                    <a:pt x="512737" y="119608"/>
                  </a:lnTo>
                  <a:lnTo>
                    <a:pt x="512737" y="121894"/>
                  </a:lnTo>
                  <a:lnTo>
                    <a:pt x="508165" y="121894"/>
                  </a:lnTo>
                  <a:lnTo>
                    <a:pt x="508165" y="124180"/>
                  </a:lnTo>
                  <a:lnTo>
                    <a:pt x="493687" y="124180"/>
                  </a:lnTo>
                  <a:lnTo>
                    <a:pt x="491401" y="121894"/>
                  </a:lnTo>
                  <a:lnTo>
                    <a:pt x="489115" y="121894"/>
                  </a:lnTo>
                  <a:lnTo>
                    <a:pt x="489115" y="119608"/>
                  </a:lnTo>
                  <a:lnTo>
                    <a:pt x="487591" y="119608"/>
                  </a:lnTo>
                  <a:lnTo>
                    <a:pt x="487591" y="118084"/>
                  </a:lnTo>
                  <a:lnTo>
                    <a:pt x="485305" y="118084"/>
                  </a:lnTo>
                  <a:lnTo>
                    <a:pt x="485305" y="113525"/>
                  </a:lnTo>
                  <a:lnTo>
                    <a:pt x="483019" y="111239"/>
                  </a:lnTo>
                  <a:lnTo>
                    <a:pt x="483019" y="99047"/>
                  </a:lnTo>
                  <a:lnTo>
                    <a:pt x="485305" y="96761"/>
                  </a:lnTo>
                  <a:lnTo>
                    <a:pt x="485305" y="92951"/>
                  </a:lnTo>
                  <a:lnTo>
                    <a:pt x="487591" y="92951"/>
                  </a:lnTo>
                  <a:lnTo>
                    <a:pt x="487591" y="90665"/>
                  </a:lnTo>
                  <a:lnTo>
                    <a:pt x="489115" y="88379"/>
                  </a:lnTo>
                  <a:lnTo>
                    <a:pt x="491401" y="88379"/>
                  </a:lnTo>
                  <a:lnTo>
                    <a:pt x="491401" y="86093"/>
                  </a:lnTo>
                  <a:lnTo>
                    <a:pt x="495973" y="86093"/>
                  </a:lnTo>
                  <a:lnTo>
                    <a:pt x="495973" y="83807"/>
                  </a:lnTo>
                  <a:lnTo>
                    <a:pt x="505879" y="83807"/>
                  </a:lnTo>
                  <a:lnTo>
                    <a:pt x="505879" y="86093"/>
                  </a:lnTo>
                  <a:lnTo>
                    <a:pt x="510451" y="86093"/>
                  </a:lnTo>
                  <a:lnTo>
                    <a:pt x="510451" y="88379"/>
                  </a:lnTo>
                  <a:lnTo>
                    <a:pt x="512737" y="88379"/>
                  </a:lnTo>
                  <a:lnTo>
                    <a:pt x="512737" y="90665"/>
                  </a:lnTo>
                  <a:lnTo>
                    <a:pt x="515023" y="90665"/>
                  </a:lnTo>
                  <a:lnTo>
                    <a:pt x="515023" y="94475"/>
                  </a:lnTo>
                  <a:lnTo>
                    <a:pt x="516547" y="94475"/>
                  </a:lnTo>
                  <a:lnTo>
                    <a:pt x="516547" y="86093"/>
                  </a:lnTo>
                  <a:lnTo>
                    <a:pt x="516547" y="83807"/>
                  </a:lnTo>
                  <a:lnTo>
                    <a:pt x="515023" y="83807"/>
                  </a:lnTo>
                  <a:lnTo>
                    <a:pt x="515023" y="82283"/>
                  </a:lnTo>
                  <a:lnTo>
                    <a:pt x="510451" y="82283"/>
                  </a:lnTo>
                  <a:lnTo>
                    <a:pt x="510451" y="79997"/>
                  </a:lnTo>
                  <a:lnTo>
                    <a:pt x="502069" y="79997"/>
                  </a:lnTo>
                  <a:lnTo>
                    <a:pt x="502069" y="77711"/>
                  </a:lnTo>
                  <a:lnTo>
                    <a:pt x="499783" y="77711"/>
                  </a:lnTo>
                  <a:lnTo>
                    <a:pt x="497497" y="79997"/>
                  </a:lnTo>
                  <a:lnTo>
                    <a:pt x="489115" y="79997"/>
                  </a:lnTo>
                  <a:lnTo>
                    <a:pt x="489115" y="82283"/>
                  </a:lnTo>
                  <a:lnTo>
                    <a:pt x="487591" y="82283"/>
                  </a:lnTo>
                  <a:lnTo>
                    <a:pt x="487591" y="83807"/>
                  </a:lnTo>
                  <a:lnTo>
                    <a:pt x="483019" y="83807"/>
                  </a:lnTo>
                  <a:lnTo>
                    <a:pt x="483019" y="86093"/>
                  </a:lnTo>
                  <a:lnTo>
                    <a:pt x="480733" y="86093"/>
                  </a:lnTo>
                  <a:lnTo>
                    <a:pt x="480733" y="90665"/>
                  </a:lnTo>
                  <a:lnTo>
                    <a:pt x="479209" y="90665"/>
                  </a:lnTo>
                  <a:lnTo>
                    <a:pt x="479209" y="94475"/>
                  </a:lnTo>
                  <a:lnTo>
                    <a:pt x="476923" y="94475"/>
                  </a:lnTo>
                  <a:lnTo>
                    <a:pt x="476923" y="113525"/>
                  </a:lnTo>
                  <a:lnTo>
                    <a:pt x="479209" y="113525"/>
                  </a:lnTo>
                  <a:lnTo>
                    <a:pt x="479209" y="119608"/>
                  </a:lnTo>
                  <a:lnTo>
                    <a:pt x="480733" y="119608"/>
                  </a:lnTo>
                  <a:lnTo>
                    <a:pt x="480733" y="121894"/>
                  </a:lnTo>
                  <a:lnTo>
                    <a:pt x="483019" y="121894"/>
                  </a:lnTo>
                  <a:lnTo>
                    <a:pt x="483019" y="124180"/>
                  </a:lnTo>
                  <a:lnTo>
                    <a:pt x="485305" y="124180"/>
                  </a:lnTo>
                  <a:lnTo>
                    <a:pt x="485305" y="126466"/>
                  </a:lnTo>
                  <a:lnTo>
                    <a:pt x="487591" y="126466"/>
                  </a:lnTo>
                  <a:lnTo>
                    <a:pt x="487591" y="128752"/>
                  </a:lnTo>
                  <a:lnTo>
                    <a:pt x="491401" y="128752"/>
                  </a:lnTo>
                  <a:lnTo>
                    <a:pt x="491401" y="130276"/>
                  </a:lnTo>
                  <a:lnTo>
                    <a:pt x="508165" y="130276"/>
                  </a:lnTo>
                  <a:lnTo>
                    <a:pt x="508165" y="128752"/>
                  </a:lnTo>
                  <a:lnTo>
                    <a:pt x="512737" y="128752"/>
                  </a:lnTo>
                  <a:lnTo>
                    <a:pt x="515023" y="126466"/>
                  </a:lnTo>
                  <a:lnTo>
                    <a:pt x="516547" y="126466"/>
                  </a:lnTo>
                  <a:lnTo>
                    <a:pt x="516547" y="124180"/>
                  </a:lnTo>
                  <a:lnTo>
                    <a:pt x="518833" y="124180"/>
                  </a:lnTo>
                  <a:lnTo>
                    <a:pt x="518833" y="121894"/>
                  </a:lnTo>
                  <a:lnTo>
                    <a:pt x="521119" y="121894"/>
                  </a:lnTo>
                  <a:lnTo>
                    <a:pt x="521119" y="118084"/>
                  </a:lnTo>
                  <a:lnTo>
                    <a:pt x="523405" y="118084"/>
                  </a:lnTo>
                  <a:lnTo>
                    <a:pt x="523405" y="109715"/>
                  </a:lnTo>
                  <a:lnTo>
                    <a:pt x="524929" y="109715"/>
                  </a:lnTo>
                  <a:lnTo>
                    <a:pt x="524929" y="99047"/>
                  </a:lnTo>
                  <a:close/>
                </a:path>
                <a:path w="574039" h="130810">
                  <a:moveTo>
                    <a:pt x="541693" y="12954"/>
                  </a:moveTo>
                  <a:lnTo>
                    <a:pt x="540169" y="12954"/>
                  </a:lnTo>
                  <a:lnTo>
                    <a:pt x="540169" y="8382"/>
                  </a:lnTo>
                  <a:lnTo>
                    <a:pt x="537883" y="8382"/>
                  </a:lnTo>
                  <a:lnTo>
                    <a:pt x="537883" y="3810"/>
                  </a:lnTo>
                  <a:lnTo>
                    <a:pt x="533311" y="3810"/>
                  </a:lnTo>
                  <a:lnTo>
                    <a:pt x="533311" y="2286"/>
                  </a:lnTo>
                  <a:lnTo>
                    <a:pt x="529501" y="2286"/>
                  </a:lnTo>
                  <a:lnTo>
                    <a:pt x="527215" y="0"/>
                  </a:lnTo>
                  <a:lnTo>
                    <a:pt x="516547" y="0"/>
                  </a:lnTo>
                  <a:lnTo>
                    <a:pt x="516547" y="2286"/>
                  </a:lnTo>
                  <a:lnTo>
                    <a:pt x="512737" y="2286"/>
                  </a:lnTo>
                  <a:lnTo>
                    <a:pt x="510451" y="3810"/>
                  </a:lnTo>
                  <a:lnTo>
                    <a:pt x="508165" y="3810"/>
                  </a:lnTo>
                  <a:lnTo>
                    <a:pt x="508165" y="6096"/>
                  </a:lnTo>
                  <a:lnTo>
                    <a:pt x="505879" y="6096"/>
                  </a:lnTo>
                  <a:lnTo>
                    <a:pt x="505879" y="10668"/>
                  </a:lnTo>
                  <a:lnTo>
                    <a:pt x="504355" y="10668"/>
                  </a:lnTo>
                  <a:lnTo>
                    <a:pt x="504355" y="16764"/>
                  </a:lnTo>
                  <a:lnTo>
                    <a:pt x="505879" y="16764"/>
                  </a:lnTo>
                  <a:lnTo>
                    <a:pt x="505879" y="21336"/>
                  </a:lnTo>
                  <a:lnTo>
                    <a:pt x="508165" y="21336"/>
                  </a:lnTo>
                  <a:lnTo>
                    <a:pt x="508165" y="22860"/>
                  </a:lnTo>
                  <a:lnTo>
                    <a:pt x="510451" y="22860"/>
                  </a:lnTo>
                  <a:lnTo>
                    <a:pt x="510451" y="25146"/>
                  </a:lnTo>
                  <a:lnTo>
                    <a:pt x="515023" y="25146"/>
                  </a:lnTo>
                  <a:lnTo>
                    <a:pt x="515023" y="27432"/>
                  </a:lnTo>
                  <a:lnTo>
                    <a:pt x="521119" y="27432"/>
                  </a:lnTo>
                  <a:lnTo>
                    <a:pt x="521119" y="29718"/>
                  </a:lnTo>
                  <a:lnTo>
                    <a:pt x="529501" y="29718"/>
                  </a:lnTo>
                  <a:lnTo>
                    <a:pt x="529501" y="31242"/>
                  </a:lnTo>
                  <a:lnTo>
                    <a:pt x="533311" y="31242"/>
                  </a:lnTo>
                  <a:lnTo>
                    <a:pt x="533311" y="33528"/>
                  </a:lnTo>
                  <a:lnTo>
                    <a:pt x="535597" y="33528"/>
                  </a:lnTo>
                  <a:lnTo>
                    <a:pt x="535597" y="41897"/>
                  </a:lnTo>
                  <a:lnTo>
                    <a:pt x="533311" y="41897"/>
                  </a:lnTo>
                  <a:lnTo>
                    <a:pt x="533311" y="44183"/>
                  </a:lnTo>
                  <a:lnTo>
                    <a:pt x="531787" y="44183"/>
                  </a:lnTo>
                  <a:lnTo>
                    <a:pt x="531787" y="46469"/>
                  </a:lnTo>
                  <a:lnTo>
                    <a:pt x="516547" y="46469"/>
                  </a:lnTo>
                  <a:lnTo>
                    <a:pt x="516547" y="44183"/>
                  </a:lnTo>
                  <a:lnTo>
                    <a:pt x="512737" y="44183"/>
                  </a:lnTo>
                  <a:lnTo>
                    <a:pt x="512737" y="41897"/>
                  </a:lnTo>
                  <a:lnTo>
                    <a:pt x="510451" y="41897"/>
                  </a:lnTo>
                  <a:lnTo>
                    <a:pt x="510451" y="35814"/>
                  </a:lnTo>
                  <a:lnTo>
                    <a:pt x="502069" y="35814"/>
                  </a:lnTo>
                  <a:lnTo>
                    <a:pt x="502069" y="38100"/>
                  </a:lnTo>
                  <a:lnTo>
                    <a:pt x="504355" y="38100"/>
                  </a:lnTo>
                  <a:lnTo>
                    <a:pt x="504355" y="44183"/>
                  </a:lnTo>
                  <a:lnTo>
                    <a:pt x="505879" y="44183"/>
                  </a:lnTo>
                  <a:lnTo>
                    <a:pt x="505879" y="46469"/>
                  </a:lnTo>
                  <a:lnTo>
                    <a:pt x="508165" y="46469"/>
                  </a:lnTo>
                  <a:lnTo>
                    <a:pt x="508165" y="48755"/>
                  </a:lnTo>
                  <a:lnTo>
                    <a:pt x="510451" y="48755"/>
                  </a:lnTo>
                  <a:lnTo>
                    <a:pt x="510451" y="50279"/>
                  </a:lnTo>
                  <a:lnTo>
                    <a:pt x="516547" y="50279"/>
                  </a:lnTo>
                  <a:lnTo>
                    <a:pt x="516547" y="52565"/>
                  </a:lnTo>
                  <a:lnTo>
                    <a:pt x="531787" y="52565"/>
                  </a:lnTo>
                  <a:lnTo>
                    <a:pt x="531787" y="50279"/>
                  </a:lnTo>
                  <a:lnTo>
                    <a:pt x="535597" y="50279"/>
                  </a:lnTo>
                  <a:lnTo>
                    <a:pt x="535597" y="48755"/>
                  </a:lnTo>
                  <a:lnTo>
                    <a:pt x="537883" y="48755"/>
                  </a:lnTo>
                  <a:lnTo>
                    <a:pt x="537883" y="46469"/>
                  </a:lnTo>
                  <a:lnTo>
                    <a:pt x="540169" y="46469"/>
                  </a:lnTo>
                  <a:lnTo>
                    <a:pt x="540169" y="44183"/>
                  </a:lnTo>
                  <a:lnTo>
                    <a:pt x="541693" y="44183"/>
                  </a:lnTo>
                  <a:lnTo>
                    <a:pt x="541693" y="31242"/>
                  </a:lnTo>
                  <a:lnTo>
                    <a:pt x="540169" y="29718"/>
                  </a:lnTo>
                  <a:lnTo>
                    <a:pt x="540169" y="27432"/>
                  </a:lnTo>
                  <a:lnTo>
                    <a:pt x="535597" y="27432"/>
                  </a:lnTo>
                  <a:lnTo>
                    <a:pt x="535597" y="25146"/>
                  </a:lnTo>
                  <a:lnTo>
                    <a:pt x="531787" y="25146"/>
                  </a:lnTo>
                  <a:lnTo>
                    <a:pt x="531787" y="22860"/>
                  </a:lnTo>
                  <a:lnTo>
                    <a:pt x="524929" y="22860"/>
                  </a:lnTo>
                  <a:lnTo>
                    <a:pt x="523405" y="21336"/>
                  </a:lnTo>
                  <a:lnTo>
                    <a:pt x="516547" y="21336"/>
                  </a:lnTo>
                  <a:lnTo>
                    <a:pt x="516547" y="19050"/>
                  </a:lnTo>
                  <a:lnTo>
                    <a:pt x="512737" y="19050"/>
                  </a:lnTo>
                  <a:lnTo>
                    <a:pt x="512737" y="16764"/>
                  </a:lnTo>
                  <a:lnTo>
                    <a:pt x="510451" y="14478"/>
                  </a:lnTo>
                  <a:lnTo>
                    <a:pt x="510451" y="12954"/>
                  </a:lnTo>
                  <a:lnTo>
                    <a:pt x="512737" y="12954"/>
                  </a:lnTo>
                  <a:lnTo>
                    <a:pt x="512737" y="8382"/>
                  </a:lnTo>
                  <a:lnTo>
                    <a:pt x="516547" y="8382"/>
                  </a:lnTo>
                  <a:lnTo>
                    <a:pt x="516547" y="6096"/>
                  </a:lnTo>
                  <a:lnTo>
                    <a:pt x="529501" y="6096"/>
                  </a:lnTo>
                  <a:lnTo>
                    <a:pt x="529501" y="8382"/>
                  </a:lnTo>
                  <a:lnTo>
                    <a:pt x="531787" y="8382"/>
                  </a:lnTo>
                  <a:lnTo>
                    <a:pt x="531787" y="10668"/>
                  </a:lnTo>
                  <a:lnTo>
                    <a:pt x="533311" y="10668"/>
                  </a:lnTo>
                  <a:lnTo>
                    <a:pt x="533311" y="14478"/>
                  </a:lnTo>
                  <a:lnTo>
                    <a:pt x="535597" y="14478"/>
                  </a:lnTo>
                  <a:lnTo>
                    <a:pt x="535597" y="16764"/>
                  </a:lnTo>
                  <a:lnTo>
                    <a:pt x="541693" y="14478"/>
                  </a:lnTo>
                  <a:lnTo>
                    <a:pt x="541693" y="12954"/>
                  </a:lnTo>
                  <a:close/>
                </a:path>
                <a:path w="574039" h="130810">
                  <a:moveTo>
                    <a:pt x="573684" y="79997"/>
                  </a:moveTo>
                  <a:lnTo>
                    <a:pt x="565302" y="79997"/>
                  </a:lnTo>
                  <a:lnTo>
                    <a:pt x="565302" y="119608"/>
                  </a:lnTo>
                  <a:lnTo>
                    <a:pt x="540169" y="79997"/>
                  </a:lnTo>
                  <a:lnTo>
                    <a:pt x="533311" y="79997"/>
                  </a:lnTo>
                  <a:lnTo>
                    <a:pt x="533311" y="130276"/>
                  </a:lnTo>
                  <a:lnTo>
                    <a:pt x="540169" y="130276"/>
                  </a:lnTo>
                  <a:lnTo>
                    <a:pt x="540169" y="90665"/>
                  </a:lnTo>
                  <a:lnTo>
                    <a:pt x="565302" y="130276"/>
                  </a:lnTo>
                  <a:lnTo>
                    <a:pt x="573684" y="130276"/>
                  </a:lnTo>
                  <a:lnTo>
                    <a:pt x="573684" y="79997"/>
                  </a:lnTo>
                  <a:close/>
                </a:path>
              </a:pathLst>
            </a:custGeom>
            <a:solidFill>
              <a:srgbClr val="000000"/>
            </a:solidFill>
          </p:spPr>
          <p:txBody>
            <a:bodyPr wrap="square" lIns="0" tIns="0" rIns="0" bIns="0" rtlCol="0"/>
            <a:lstStyle/>
            <a:p>
              <a:endParaRPr/>
            </a:p>
          </p:txBody>
        </p:sp>
      </p:grpSp>
      <p:graphicFrame>
        <p:nvGraphicFramePr>
          <p:cNvPr id="37" name="object 37"/>
          <p:cNvGraphicFramePr>
            <a:graphicFrameLocks noGrp="1"/>
          </p:cNvGraphicFramePr>
          <p:nvPr/>
        </p:nvGraphicFramePr>
        <p:xfrm>
          <a:off x="9355354" y="5056109"/>
          <a:ext cx="2721610" cy="500046"/>
        </p:xfrm>
        <a:graphic>
          <a:graphicData uri="http://schemas.openxmlformats.org/drawingml/2006/table">
            <a:tbl>
              <a:tblPr firstRow="1" bandRow="1">
                <a:tableStyleId>{2D5ABB26-0587-4C30-8999-92F81FD0307C}</a:tableStyleId>
              </a:tblPr>
              <a:tblGrid>
                <a:gridCol w="775335">
                  <a:extLst>
                    <a:ext uri="{9D8B030D-6E8A-4147-A177-3AD203B41FA5}">
                      <a16:colId xmlns:a16="http://schemas.microsoft.com/office/drawing/2014/main" xmlns="" val="20000"/>
                    </a:ext>
                  </a:extLst>
                </a:gridCol>
                <a:gridCol w="1946275">
                  <a:extLst>
                    <a:ext uri="{9D8B030D-6E8A-4147-A177-3AD203B41FA5}">
                      <a16:colId xmlns:a16="http://schemas.microsoft.com/office/drawing/2014/main" xmlns="" val="20001"/>
                    </a:ext>
                  </a:extLst>
                </a:gridCol>
              </a:tblGrid>
              <a:tr h="160124">
                <a:tc>
                  <a:txBody>
                    <a:bodyPr/>
                    <a:lstStyle/>
                    <a:p>
                      <a:pPr marR="89535" algn="r">
                        <a:lnSpc>
                          <a:spcPct val="100000"/>
                        </a:lnSpc>
                        <a:spcBef>
                          <a:spcPts val="80"/>
                        </a:spcBef>
                      </a:pPr>
                      <a:r>
                        <a:rPr sz="800" spc="-5" dirty="0">
                          <a:latin typeface="Comic Sans MS"/>
                          <a:cs typeface="Comic Sans MS"/>
                        </a:rPr>
                        <a:t>52</a:t>
                      </a:r>
                      <a:r>
                        <a:rPr sz="800" spc="-15" dirty="0">
                          <a:latin typeface="Comic Sans MS"/>
                          <a:cs typeface="Comic Sans MS"/>
                        </a:rPr>
                        <a:t> </a:t>
                      </a:r>
                      <a:r>
                        <a:rPr sz="800" spc="-5" dirty="0">
                          <a:latin typeface="Comic Sans MS"/>
                          <a:cs typeface="Comic Sans MS"/>
                        </a:rPr>
                        <a:t>a,</a:t>
                      </a:r>
                      <a:r>
                        <a:rPr sz="800" spc="-15" dirty="0">
                          <a:latin typeface="Comic Sans MS"/>
                          <a:cs typeface="Comic Sans MS"/>
                        </a:rPr>
                        <a:t> </a:t>
                      </a:r>
                      <a:r>
                        <a:rPr sz="800" spc="-5" dirty="0">
                          <a:latin typeface="Comic Sans MS"/>
                          <a:cs typeface="Comic Sans MS"/>
                        </a:rPr>
                        <a:t>52</a:t>
                      </a:r>
                      <a:r>
                        <a:rPr sz="800" spc="-15" dirty="0">
                          <a:latin typeface="Comic Sans MS"/>
                          <a:cs typeface="Comic Sans MS"/>
                        </a:rPr>
                        <a:t> </a:t>
                      </a:r>
                      <a:r>
                        <a:rPr sz="800" spc="-5" dirty="0">
                          <a:latin typeface="Comic Sans MS"/>
                          <a:cs typeface="Comic Sans MS"/>
                        </a:rPr>
                        <a:t>b</a:t>
                      </a:r>
                      <a:r>
                        <a:rPr sz="800" spc="-15" dirty="0">
                          <a:latin typeface="Comic Sans MS"/>
                          <a:cs typeface="Comic Sans MS"/>
                        </a:rPr>
                        <a:t> </a:t>
                      </a:r>
                      <a:r>
                        <a:rPr sz="800" spc="-5" dirty="0">
                          <a:latin typeface="Comic Sans MS"/>
                          <a:cs typeface="Comic Sans MS"/>
                        </a:rPr>
                        <a:t>-</a:t>
                      </a:r>
                      <a:endParaRPr sz="800">
                        <a:latin typeface="Comic Sans MS"/>
                        <a:cs typeface="Comic Sans MS"/>
                      </a:endParaRPr>
                    </a:p>
                  </a:txBody>
                  <a:tcPr marL="0" marR="0" marT="10160" marB="0"/>
                </a:tc>
                <a:tc>
                  <a:txBody>
                    <a:bodyPr/>
                    <a:lstStyle/>
                    <a:p>
                      <a:pPr marL="96520">
                        <a:lnSpc>
                          <a:spcPct val="100000"/>
                        </a:lnSpc>
                        <a:spcBef>
                          <a:spcPts val="80"/>
                        </a:spcBef>
                      </a:pPr>
                      <a:r>
                        <a:rPr sz="800" spc="-5" dirty="0">
                          <a:latin typeface="Comic Sans MS"/>
                          <a:cs typeface="Comic Sans MS"/>
                        </a:rPr>
                        <a:t>Contactos</a:t>
                      </a:r>
                      <a:r>
                        <a:rPr sz="800" dirty="0">
                          <a:latin typeface="Comic Sans MS"/>
                          <a:cs typeface="Comic Sans MS"/>
                        </a:rPr>
                        <a:t> </a:t>
                      </a:r>
                      <a:r>
                        <a:rPr sz="800" spc="-5" dirty="0">
                          <a:latin typeface="Comic Sans MS"/>
                          <a:cs typeface="Comic Sans MS"/>
                        </a:rPr>
                        <a:t>auxiliares</a:t>
                      </a:r>
                      <a:r>
                        <a:rPr sz="800" dirty="0">
                          <a:latin typeface="Comic Sans MS"/>
                          <a:cs typeface="Comic Sans MS"/>
                        </a:rPr>
                        <a:t> </a:t>
                      </a:r>
                      <a:r>
                        <a:rPr sz="800" spc="-5" dirty="0">
                          <a:latin typeface="Comic Sans MS"/>
                          <a:cs typeface="Comic Sans MS"/>
                        </a:rPr>
                        <a:t>del</a:t>
                      </a:r>
                      <a:r>
                        <a:rPr sz="800" dirty="0">
                          <a:latin typeface="Comic Sans MS"/>
                          <a:cs typeface="Comic Sans MS"/>
                        </a:rPr>
                        <a:t> </a:t>
                      </a:r>
                      <a:r>
                        <a:rPr sz="800" spc="-5" dirty="0">
                          <a:latin typeface="Comic Sans MS"/>
                          <a:cs typeface="Comic Sans MS"/>
                        </a:rPr>
                        <a:t>interruptor.</a:t>
                      </a:r>
                      <a:endParaRPr sz="800">
                        <a:latin typeface="Comic Sans MS"/>
                        <a:cs typeface="Comic Sans MS"/>
                      </a:endParaRPr>
                    </a:p>
                  </a:txBody>
                  <a:tcPr marL="0" marR="0" marT="10160" marB="0"/>
                </a:tc>
                <a:extLst>
                  <a:ext uri="{0D108BD9-81ED-4DB2-BD59-A6C34878D82A}">
                    <a16:rowId xmlns:a16="http://schemas.microsoft.com/office/drawing/2014/main" xmlns="" val="10000"/>
                  </a:ext>
                </a:extLst>
              </a:tr>
              <a:tr h="179419">
                <a:tc>
                  <a:txBody>
                    <a:bodyPr/>
                    <a:lstStyle/>
                    <a:p>
                      <a:pPr marR="98425" algn="r">
                        <a:lnSpc>
                          <a:spcPct val="100000"/>
                        </a:lnSpc>
                        <a:spcBef>
                          <a:spcPts val="225"/>
                        </a:spcBef>
                      </a:pPr>
                      <a:r>
                        <a:rPr sz="800" spc="-5" dirty="0">
                          <a:latin typeface="Comic Sans MS"/>
                          <a:cs typeface="Comic Sans MS"/>
                        </a:rPr>
                        <a:t>CD</a:t>
                      </a:r>
                      <a:r>
                        <a:rPr sz="800" spc="-45" dirty="0">
                          <a:latin typeface="Comic Sans MS"/>
                          <a:cs typeface="Comic Sans MS"/>
                        </a:rPr>
                        <a:t> </a:t>
                      </a:r>
                      <a:r>
                        <a:rPr sz="800" spc="-5" dirty="0">
                          <a:latin typeface="Comic Sans MS"/>
                          <a:cs typeface="Comic Sans MS"/>
                        </a:rPr>
                        <a:t>-</a:t>
                      </a:r>
                      <a:endParaRPr sz="800">
                        <a:latin typeface="Comic Sans MS"/>
                        <a:cs typeface="Comic Sans MS"/>
                      </a:endParaRPr>
                    </a:p>
                  </a:txBody>
                  <a:tcPr marL="0" marR="0" marT="28575" marB="0"/>
                </a:tc>
                <a:tc>
                  <a:txBody>
                    <a:bodyPr/>
                    <a:lstStyle/>
                    <a:p>
                      <a:pPr marL="97155">
                        <a:lnSpc>
                          <a:spcPct val="100000"/>
                        </a:lnSpc>
                        <a:spcBef>
                          <a:spcPts val="225"/>
                        </a:spcBef>
                      </a:pPr>
                      <a:r>
                        <a:rPr sz="800" spc="-5" dirty="0">
                          <a:latin typeface="Comic Sans MS"/>
                          <a:cs typeface="Comic Sans MS"/>
                        </a:rPr>
                        <a:t>Detector</a:t>
                      </a:r>
                      <a:r>
                        <a:rPr sz="800" spc="-15" dirty="0">
                          <a:latin typeface="Comic Sans MS"/>
                          <a:cs typeface="Comic Sans MS"/>
                        </a:rPr>
                        <a:t> </a:t>
                      </a:r>
                      <a:r>
                        <a:rPr sz="800" spc="-5" dirty="0">
                          <a:latin typeface="Comic Sans MS"/>
                          <a:cs typeface="Comic Sans MS"/>
                        </a:rPr>
                        <a:t>de</a:t>
                      </a:r>
                      <a:r>
                        <a:rPr sz="800" spc="-15" dirty="0">
                          <a:latin typeface="Comic Sans MS"/>
                          <a:cs typeface="Comic Sans MS"/>
                        </a:rPr>
                        <a:t> </a:t>
                      </a:r>
                      <a:r>
                        <a:rPr sz="800" spc="-5" dirty="0">
                          <a:latin typeface="Comic Sans MS"/>
                          <a:cs typeface="Comic Sans MS"/>
                        </a:rPr>
                        <a:t>corriente.</a:t>
                      </a:r>
                      <a:endParaRPr sz="800">
                        <a:latin typeface="Comic Sans MS"/>
                        <a:cs typeface="Comic Sans MS"/>
                      </a:endParaRPr>
                    </a:p>
                  </a:txBody>
                  <a:tcPr marL="0" marR="0" marT="28575" marB="0"/>
                </a:tc>
                <a:extLst>
                  <a:ext uri="{0D108BD9-81ED-4DB2-BD59-A6C34878D82A}">
                    <a16:rowId xmlns:a16="http://schemas.microsoft.com/office/drawing/2014/main" xmlns="" val="10001"/>
                  </a:ext>
                </a:extLst>
              </a:tr>
              <a:tr h="160503">
                <a:tc>
                  <a:txBody>
                    <a:bodyPr/>
                    <a:lstStyle/>
                    <a:p>
                      <a:pPr marR="88900" algn="r">
                        <a:lnSpc>
                          <a:spcPts val="935"/>
                        </a:lnSpc>
                        <a:spcBef>
                          <a:spcPts val="229"/>
                        </a:spcBef>
                      </a:pPr>
                      <a:r>
                        <a:rPr sz="800" spc="-5" dirty="0">
                          <a:latin typeface="Comic Sans MS"/>
                          <a:cs typeface="Comic Sans MS"/>
                        </a:rPr>
                        <a:t>50</a:t>
                      </a:r>
                      <a:r>
                        <a:rPr sz="800" spc="-30" dirty="0">
                          <a:latin typeface="Comic Sans MS"/>
                          <a:cs typeface="Comic Sans MS"/>
                        </a:rPr>
                        <a:t> </a:t>
                      </a:r>
                      <a:r>
                        <a:rPr sz="800" spc="-5" dirty="0">
                          <a:latin typeface="Comic Sans MS"/>
                          <a:cs typeface="Comic Sans MS"/>
                        </a:rPr>
                        <a:t>N</a:t>
                      </a:r>
                      <a:r>
                        <a:rPr sz="800" spc="-30" dirty="0">
                          <a:latin typeface="Comic Sans MS"/>
                          <a:cs typeface="Comic Sans MS"/>
                        </a:rPr>
                        <a:t> </a:t>
                      </a:r>
                      <a:r>
                        <a:rPr sz="800" spc="-5" dirty="0">
                          <a:latin typeface="Comic Sans MS"/>
                          <a:cs typeface="Comic Sans MS"/>
                        </a:rPr>
                        <a:t>-</a:t>
                      </a:r>
                      <a:endParaRPr sz="800">
                        <a:latin typeface="Comic Sans MS"/>
                        <a:cs typeface="Comic Sans MS"/>
                      </a:endParaRPr>
                    </a:p>
                  </a:txBody>
                  <a:tcPr marL="0" marR="0" marT="29209" marB="0"/>
                </a:tc>
                <a:tc>
                  <a:txBody>
                    <a:bodyPr/>
                    <a:lstStyle/>
                    <a:p>
                      <a:pPr marL="97155">
                        <a:lnSpc>
                          <a:spcPts val="935"/>
                        </a:lnSpc>
                        <a:spcBef>
                          <a:spcPts val="229"/>
                        </a:spcBef>
                      </a:pPr>
                      <a:r>
                        <a:rPr sz="800" spc="-5" dirty="0">
                          <a:latin typeface="Comic Sans MS"/>
                          <a:cs typeface="Comic Sans MS"/>
                        </a:rPr>
                        <a:t>Relé de</a:t>
                      </a:r>
                      <a:r>
                        <a:rPr sz="800" dirty="0">
                          <a:latin typeface="Comic Sans MS"/>
                          <a:cs typeface="Comic Sans MS"/>
                        </a:rPr>
                        <a:t> </a:t>
                      </a:r>
                      <a:r>
                        <a:rPr sz="800" spc="-5" dirty="0">
                          <a:latin typeface="Comic Sans MS"/>
                          <a:cs typeface="Comic Sans MS"/>
                        </a:rPr>
                        <a:t>sobrecorriente instantáneo.</a:t>
                      </a:r>
                      <a:endParaRPr sz="800">
                        <a:latin typeface="Comic Sans MS"/>
                        <a:cs typeface="Comic Sans MS"/>
                      </a:endParaRPr>
                    </a:p>
                  </a:txBody>
                  <a:tcPr marL="0" marR="0" marT="29209" marB="0"/>
                </a:tc>
                <a:extLst>
                  <a:ext uri="{0D108BD9-81ED-4DB2-BD59-A6C34878D82A}">
                    <a16:rowId xmlns:a16="http://schemas.microsoft.com/office/drawing/2014/main" xmlns="" val="10002"/>
                  </a:ext>
                </a:extLst>
              </a:tr>
            </a:tbl>
          </a:graphicData>
        </a:graphic>
      </p:graphicFrame>
      <p:sp>
        <p:nvSpPr>
          <p:cNvPr id="38" name="object 38"/>
          <p:cNvSpPr txBox="1"/>
          <p:nvPr/>
        </p:nvSpPr>
        <p:spPr>
          <a:xfrm>
            <a:off x="9683737" y="5668579"/>
            <a:ext cx="2536825"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9.</a:t>
            </a:r>
            <a:r>
              <a:rPr sz="800" spc="245" dirty="0">
                <a:latin typeface="Comic Sans MS"/>
                <a:cs typeface="Comic Sans MS"/>
              </a:rPr>
              <a:t> </a:t>
            </a:r>
            <a:r>
              <a:rPr sz="800" b="1" spc="-5" dirty="0">
                <a:latin typeface="Comic Sans MS"/>
                <a:cs typeface="Comic Sans MS"/>
              </a:rPr>
              <a:t>Lógica</a:t>
            </a:r>
            <a:r>
              <a:rPr sz="800" b="1" spc="5"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falla</a:t>
            </a:r>
            <a:r>
              <a:rPr sz="800" b="1" spc="5"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interruptor</a:t>
            </a:r>
            <a:r>
              <a:rPr sz="800" b="1" spc="5" dirty="0">
                <a:latin typeface="Comic Sans MS"/>
                <a:cs typeface="Comic Sans MS"/>
              </a:rPr>
              <a:t> </a:t>
            </a:r>
            <a:r>
              <a:rPr sz="800" b="1" spc="-5" dirty="0">
                <a:latin typeface="Comic Sans MS"/>
                <a:cs typeface="Comic Sans MS"/>
              </a:rPr>
              <a:t>modificada</a:t>
            </a:r>
            <a:endParaRPr sz="800">
              <a:latin typeface="Comic Sans MS"/>
              <a:cs typeface="Comic Sans MS"/>
            </a:endParaRPr>
          </a:p>
        </p:txBody>
      </p:sp>
      <p:sp>
        <p:nvSpPr>
          <p:cNvPr id="39" name="object 39"/>
          <p:cNvSpPr txBox="1"/>
          <p:nvPr/>
        </p:nvSpPr>
        <p:spPr>
          <a:xfrm>
            <a:off x="9425456" y="5942103"/>
            <a:ext cx="3054350" cy="3369945"/>
          </a:xfrm>
          <a:prstGeom prst="rect">
            <a:avLst/>
          </a:prstGeom>
        </p:spPr>
        <p:txBody>
          <a:bodyPr vert="horz" wrap="square" lIns="0" tIns="34290" rIns="0" bIns="0" rtlCol="0">
            <a:spAutoFit/>
          </a:bodyPr>
          <a:lstStyle/>
          <a:p>
            <a:pPr marL="12700" algn="just">
              <a:spcBef>
                <a:spcPts val="270"/>
              </a:spcBef>
            </a:pPr>
            <a:r>
              <a:rPr sz="900" b="1" spc="-5" dirty="0">
                <a:latin typeface="Comic Sans MS"/>
                <a:cs typeface="Comic Sans MS"/>
              </a:rPr>
              <a:t>DISCORDANCIA</a:t>
            </a:r>
            <a:r>
              <a:rPr sz="900" b="1" spc="114" dirty="0">
                <a:latin typeface="Comic Sans MS"/>
                <a:cs typeface="Comic Sans MS"/>
              </a:rPr>
              <a:t> </a:t>
            </a:r>
            <a:r>
              <a:rPr sz="900" b="1" spc="-5" dirty="0">
                <a:latin typeface="Comic Sans MS"/>
                <a:cs typeface="Comic Sans MS"/>
              </a:rPr>
              <a:t>DE</a:t>
            </a:r>
            <a:r>
              <a:rPr sz="900" b="1" spc="114" dirty="0">
                <a:latin typeface="Comic Sans MS"/>
                <a:cs typeface="Comic Sans MS"/>
              </a:rPr>
              <a:t> </a:t>
            </a:r>
            <a:r>
              <a:rPr sz="900" b="1" spc="-5" dirty="0">
                <a:latin typeface="Comic Sans MS"/>
                <a:cs typeface="Comic Sans MS"/>
              </a:rPr>
              <a:t>POLOS</a:t>
            </a:r>
            <a:r>
              <a:rPr sz="900" b="1" spc="114" dirty="0">
                <a:latin typeface="Comic Sans MS"/>
                <a:cs typeface="Comic Sans MS"/>
              </a:rPr>
              <a:t> </a:t>
            </a:r>
            <a:r>
              <a:rPr sz="900" b="1" spc="-5" dirty="0">
                <a:latin typeface="Comic Sans MS"/>
                <a:cs typeface="Comic Sans MS"/>
              </a:rPr>
              <a:t>DEL</a:t>
            </a:r>
            <a:r>
              <a:rPr sz="900" b="1" spc="120" dirty="0">
                <a:latin typeface="Comic Sans MS"/>
                <a:cs typeface="Comic Sans MS"/>
              </a:rPr>
              <a:t> </a:t>
            </a:r>
            <a:r>
              <a:rPr sz="900" b="1" spc="-5" dirty="0">
                <a:latin typeface="Comic Sans MS"/>
                <a:cs typeface="Comic Sans MS"/>
              </a:rPr>
              <a:t>INTERRUPTOR:</a:t>
            </a:r>
            <a:r>
              <a:rPr sz="900" b="1" spc="100" dirty="0">
                <a:latin typeface="Comic Sans MS"/>
                <a:cs typeface="Comic Sans MS"/>
              </a:rPr>
              <a:t> </a:t>
            </a:r>
            <a:r>
              <a:rPr sz="900" spc="-5" dirty="0">
                <a:latin typeface="Comic Sans MS"/>
                <a:cs typeface="Comic Sans MS"/>
              </a:rPr>
              <a:t>Es</a:t>
            </a:r>
            <a:endParaRPr sz="900">
              <a:latin typeface="Comic Sans MS"/>
              <a:cs typeface="Comic Sans MS"/>
            </a:endParaRPr>
          </a:p>
          <a:p>
            <a:pPr marL="12700" marR="5080" algn="just">
              <a:lnSpc>
                <a:spcPct val="116100"/>
              </a:lnSpc>
            </a:pPr>
            <a:r>
              <a:rPr sz="900" spc="-5" dirty="0">
                <a:latin typeface="Comic Sans MS"/>
                <a:cs typeface="Comic Sans MS"/>
              </a:rPr>
              <a:t>práctica general que los interruptores de alta tensión </a:t>
            </a:r>
            <a:r>
              <a:rPr sz="900" dirty="0">
                <a:latin typeface="Comic Sans MS"/>
                <a:cs typeface="Comic Sans MS"/>
              </a:rPr>
              <a:t> </a:t>
            </a:r>
            <a:r>
              <a:rPr sz="900" spc="-5" dirty="0">
                <a:latin typeface="Comic Sans MS"/>
                <a:cs typeface="Comic Sans MS"/>
              </a:rPr>
              <a:t>estén</a:t>
            </a:r>
            <a:r>
              <a:rPr sz="900" dirty="0">
                <a:latin typeface="Comic Sans MS"/>
                <a:cs typeface="Comic Sans MS"/>
              </a:rPr>
              <a:t> </a:t>
            </a:r>
            <a:r>
              <a:rPr sz="900" spc="-5" dirty="0">
                <a:latin typeface="Comic Sans MS"/>
                <a:cs typeface="Comic Sans MS"/>
              </a:rPr>
              <a:t>diseñados</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mecanismos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operación </a:t>
            </a:r>
            <a:r>
              <a:rPr sz="900" dirty="0">
                <a:latin typeface="Comic Sans MS"/>
                <a:cs typeface="Comic Sans MS"/>
              </a:rPr>
              <a:t> </a:t>
            </a:r>
            <a:r>
              <a:rPr sz="900" spc="-5" dirty="0">
                <a:latin typeface="Comic Sans MS"/>
                <a:cs typeface="Comic Sans MS"/>
              </a:rPr>
              <a:t>independientes</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polo.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cierres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polos</a:t>
            </a:r>
            <a:r>
              <a:rPr sz="900" dirty="0">
                <a:latin typeface="Comic Sans MS"/>
                <a:cs typeface="Comic Sans MS"/>
              </a:rPr>
              <a:t> </a:t>
            </a:r>
            <a:r>
              <a:rPr sz="900" spc="-5" dirty="0">
                <a:latin typeface="Comic Sans MS"/>
                <a:cs typeface="Comic Sans MS"/>
              </a:rPr>
              <a:t>no </a:t>
            </a:r>
            <a:r>
              <a:rPr sz="900" dirty="0">
                <a:latin typeface="Comic Sans MS"/>
                <a:cs typeface="Comic Sans MS"/>
              </a:rPr>
              <a:t> </a:t>
            </a:r>
            <a:r>
              <a:rPr sz="900" spc="-5" dirty="0">
                <a:latin typeface="Comic Sans MS"/>
                <a:cs typeface="Comic Sans MS"/>
              </a:rPr>
              <a:t>simétricos, estos interruptores son protegidos por una </a:t>
            </a:r>
            <a:r>
              <a:rPr sz="900" dirty="0">
                <a:latin typeface="Comic Sans MS"/>
                <a:cs typeface="Comic Sans MS"/>
              </a:rPr>
              <a:t> </a:t>
            </a:r>
            <a:r>
              <a:rPr sz="900" spc="-5" dirty="0">
                <a:latin typeface="Comic Sans MS"/>
                <a:cs typeface="Comic Sans MS"/>
              </a:rPr>
              <a:t>interconexión de contactos auxiliares.</a:t>
            </a:r>
            <a:r>
              <a:rPr sz="900" dirty="0">
                <a:latin typeface="Comic Sans MS"/>
                <a:cs typeface="Comic Sans MS"/>
              </a:rPr>
              <a:t> </a:t>
            </a:r>
            <a:r>
              <a:rPr sz="900" spc="-5" dirty="0">
                <a:latin typeface="Comic Sans MS"/>
                <a:cs typeface="Comic Sans MS"/>
              </a:rPr>
              <a:t>Si algún polo está </a:t>
            </a:r>
            <a:r>
              <a:rPr sz="900" dirty="0">
                <a:latin typeface="Comic Sans MS"/>
                <a:cs typeface="Comic Sans MS"/>
              </a:rPr>
              <a:t> </a:t>
            </a:r>
            <a:r>
              <a:rPr sz="900" spc="-5" dirty="0">
                <a:latin typeface="Comic Sans MS"/>
                <a:cs typeface="Comic Sans MS"/>
              </a:rPr>
              <a:t>cerrado</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mismo</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otro</a:t>
            </a:r>
            <a:r>
              <a:rPr sz="900" dirty="0">
                <a:latin typeface="Comic Sans MS"/>
                <a:cs typeface="Comic Sans MS"/>
              </a:rPr>
              <a:t> </a:t>
            </a:r>
            <a:r>
              <a:rPr sz="900" spc="-5" dirty="0">
                <a:latin typeface="Comic Sans MS"/>
                <a:cs typeface="Comic Sans MS"/>
              </a:rPr>
              <a:t>está</a:t>
            </a:r>
            <a:r>
              <a:rPr sz="900" dirty="0">
                <a:latin typeface="Comic Sans MS"/>
                <a:cs typeface="Comic Sans MS"/>
              </a:rPr>
              <a:t> </a:t>
            </a:r>
            <a:r>
              <a:rPr sz="900" spc="-5" dirty="0">
                <a:latin typeface="Comic Sans MS"/>
                <a:cs typeface="Comic Sans MS"/>
              </a:rPr>
              <a:t>abierto,</a:t>
            </a:r>
            <a:r>
              <a:rPr sz="900" dirty="0">
                <a:latin typeface="Comic Sans MS"/>
                <a:cs typeface="Comic Sans MS"/>
              </a:rPr>
              <a:t> </a:t>
            </a:r>
            <a:r>
              <a:rPr sz="900" spc="-5" dirty="0">
                <a:latin typeface="Comic Sans MS"/>
                <a:cs typeface="Comic Sans MS"/>
              </a:rPr>
              <a:t>se </a:t>
            </a:r>
            <a:r>
              <a:rPr sz="900" dirty="0">
                <a:latin typeface="Comic Sans MS"/>
                <a:cs typeface="Comic Sans MS"/>
              </a:rPr>
              <a:t> </a:t>
            </a:r>
            <a:r>
              <a:rPr sz="900" spc="-5" dirty="0">
                <a:latin typeface="Comic Sans MS"/>
                <a:cs typeface="Comic Sans MS"/>
              </a:rPr>
              <a:t>proporciona</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vía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iniciar</a:t>
            </a:r>
            <a:r>
              <a:rPr sz="900" dirty="0">
                <a:latin typeface="Comic Sans MS"/>
                <a:cs typeface="Comic Sans MS"/>
              </a:rPr>
              <a:t> </a:t>
            </a:r>
            <a:r>
              <a:rPr sz="900" spc="-5" dirty="0">
                <a:latin typeface="Comic Sans MS"/>
                <a:cs typeface="Comic Sans MS"/>
              </a:rPr>
              <a:t>el</a:t>
            </a:r>
            <a:r>
              <a:rPr sz="900" spc="260" dirty="0">
                <a:latin typeface="Comic Sans MS"/>
                <a:cs typeface="Comic Sans MS"/>
              </a:rPr>
              <a:t> </a:t>
            </a:r>
            <a:r>
              <a:rPr sz="900" spc="-5" dirty="0">
                <a:latin typeface="Comic Sans MS"/>
                <a:cs typeface="Comic Sans MS"/>
              </a:rPr>
              <a:t>disparo</a:t>
            </a:r>
            <a:r>
              <a:rPr sz="900" spc="26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Puesto que las indicaciones de los contactos </a:t>
            </a:r>
            <a:r>
              <a:rPr sz="900" dirty="0">
                <a:latin typeface="Comic Sans MS"/>
                <a:cs typeface="Comic Sans MS"/>
              </a:rPr>
              <a:t> </a:t>
            </a:r>
            <a:r>
              <a:rPr sz="900" spc="-5" dirty="0">
                <a:latin typeface="Comic Sans MS"/>
                <a:cs typeface="Comic Sans MS"/>
              </a:rPr>
              <a:t>auxiliares del interruptor no proporcionan una indicación </a:t>
            </a:r>
            <a:r>
              <a:rPr sz="900" dirty="0">
                <a:latin typeface="Comic Sans MS"/>
                <a:cs typeface="Comic Sans MS"/>
              </a:rPr>
              <a:t> </a:t>
            </a:r>
            <a:r>
              <a:rPr sz="900" spc="-5" dirty="0">
                <a:latin typeface="Comic Sans MS"/>
                <a:cs typeface="Comic Sans MS"/>
              </a:rPr>
              <a:t>positiva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posición</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polo,</a:t>
            </a:r>
            <a:r>
              <a:rPr sz="900" dirty="0">
                <a:latin typeface="Comic Sans MS"/>
                <a:cs typeface="Comic Sans MS"/>
              </a:rPr>
              <a:t> </a:t>
            </a:r>
            <a:r>
              <a:rPr sz="900" spc="-5" dirty="0">
                <a:latin typeface="Comic Sans MS"/>
                <a:cs typeface="Comic Sans MS"/>
              </a:rPr>
              <a:t>estos</a:t>
            </a:r>
            <a:r>
              <a:rPr sz="900" spc="254" dirty="0">
                <a:latin typeface="Comic Sans MS"/>
                <a:cs typeface="Comic Sans MS"/>
              </a:rPr>
              <a:t> </a:t>
            </a:r>
            <a:r>
              <a:rPr sz="900" spc="-5" dirty="0">
                <a:latin typeface="Comic Sans MS"/>
                <a:cs typeface="Comic Sans MS"/>
              </a:rPr>
              <a:t>esquemas</a:t>
            </a:r>
            <a:r>
              <a:rPr sz="900" spc="260" dirty="0">
                <a:latin typeface="Comic Sans MS"/>
                <a:cs typeface="Comic Sans MS"/>
              </a:rPr>
              <a:t> </a:t>
            </a:r>
            <a:r>
              <a:rPr sz="900" spc="-5" dirty="0">
                <a:latin typeface="Comic Sans MS"/>
                <a:cs typeface="Comic Sans MS"/>
              </a:rPr>
              <a:t>se </a:t>
            </a:r>
            <a:r>
              <a:rPr sz="900" dirty="0">
                <a:latin typeface="Comic Sans MS"/>
                <a:cs typeface="Comic Sans MS"/>
              </a:rPr>
              <a:t> </a:t>
            </a:r>
            <a:r>
              <a:rPr sz="900" spc="-5" dirty="0">
                <a:latin typeface="Comic Sans MS"/>
                <a:cs typeface="Comic Sans MS"/>
              </a:rPr>
              <a:t>pueden mejorar por un relé el cual monitorea el flujo de </a:t>
            </a:r>
            <a:r>
              <a:rPr sz="900" dirty="0">
                <a:latin typeface="Comic Sans MS"/>
                <a:cs typeface="Comic Sans MS"/>
              </a:rPr>
              <a:t> </a:t>
            </a:r>
            <a:r>
              <a:rPr sz="900" spc="-5" dirty="0">
                <a:latin typeface="Comic Sans MS"/>
                <a:cs typeface="Comic Sans MS"/>
              </a:rPr>
              <a:t>corriente de las tres fases a través de interruptor y </a:t>
            </a:r>
            <a:r>
              <a:rPr sz="900" dirty="0">
                <a:latin typeface="Comic Sans MS"/>
                <a:cs typeface="Comic Sans MS"/>
              </a:rPr>
              <a:t> </a:t>
            </a:r>
            <a:r>
              <a:rPr sz="900" spc="-5" dirty="0">
                <a:latin typeface="Comic Sans MS"/>
                <a:cs typeface="Comic Sans MS"/>
              </a:rPr>
              <a:t>sensa si alguna fase está abajo de un cierto nivel bajo </a:t>
            </a:r>
            <a:r>
              <a:rPr sz="900" dirty="0">
                <a:latin typeface="Comic Sans MS"/>
                <a:cs typeface="Comic Sans MS"/>
              </a:rPr>
              <a:t> </a:t>
            </a:r>
            <a:r>
              <a:rPr sz="900" spc="-5" dirty="0">
                <a:latin typeface="Comic Sans MS"/>
                <a:cs typeface="Comic Sans MS"/>
              </a:rPr>
              <a:t>(indicando</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polo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abierto)</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mismo </a:t>
            </a:r>
            <a:r>
              <a:rPr sz="900" dirty="0">
                <a:latin typeface="Comic Sans MS"/>
                <a:cs typeface="Comic Sans MS"/>
              </a:rPr>
              <a:t> </a:t>
            </a:r>
            <a:r>
              <a:rPr sz="900" spc="-5" dirty="0">
                <a:latin typeface="Comic Sans MS"/>
                <a:cs typeface="Comic Sans MS"/>
              </a:rPr>
              <a:t>tiempo</a:t>
            </a:r>
            <a:r>
              <a:rPr sz="900" spc="175" dirty="0">
                <a:latin typeface="Comic Sans MS"/>
                <a:cs typeface="Comic Sans MS"/>
              </a:rPr>
              <a:t> </a:t>
            </a:r>
            <a:r>
              <a:rPr sz="900" spc="-5" dirty="0">
                <a:latin typeface="Comic Sans MS"/>
                <a:cs typeface="Comic Sans MS"/>
              </a:rPr>
              <a:t>que</a:t>
            </a:r>
            <a:r>
              <a:rPr sz="900" spc="175" dirty="0">
                <a:latin typeface="Comic Sans MS"/>
                <a:cs typeface="Comic Sans MS"/>
              </a:rPr>
              <a:t> </a:t>
            </a:r>
            <a:r>
              <a:rPr sz="900" spc="-5" dirty="0">
                <a:latin typeface="Comic Sans MS"/>
                <a:cs typeface="Comic Sans MS"/>
              </a:rPr>
              <a:t>cualquier</a:t>
            </a:r>
            <a:r>
              <a:rPr sz="900" spc="180" dirty="0">
                <a:latin typeface="Comic Sans MS"/>
                <a:cs typeface="Comic Sans MS"/>
              </a:rPr>
              <a:t> </a:t>
            </a:r>
            <a:r>
              <a:rPr sz="900" spc="-5" dirty="0">
                <a:latin typeface="Comic Sans MS"/>
                <a:cs typeface="Comic Sans MS"/>
              </a:rPr>
              <a:t>otra</a:t>
            </a:r>
            <a:r>
              <a:rPr sz="900" spc="175" dirty="0">
                <a:latin typeface="Comic Sans MS"/>
                <a:cs typeface="Comic Sans MS"/>
              </a:rPr>
              <a:t> </a:t>
            </a:r>
            <a:r>
              <a:rPr sz="900" spc="-5" dirty="0">
                <a:latin typeface="Comic Sans MS"/>
                <a:cs typeface="Comic Sans MS"/>
              </a:rPr>
              <a:t>fase</a:t>
            </a:r>
            <a:r>
              <a:rPr sz="900" spc="180" dirty="0">
                <a:latin typeface="Comic Sans MS"/>
                <a:cs typeface="Comic Sans MS"/>
              </a:rPr>
              <a:t> </a:t>
            </a:r>
            <a:r>
              <a:rPr sz="900" spc="-5" dirty="0">
                <a:latin typeface="Comic Sans MS"/>
                <a:cs typeface="Comic Sans MS"/>
              </a:rPr>
              <a:t>está</a:t>
            </a:r>
            <a:r>
              <a:rPr sz="900" spc="175" dirty="0">
                <a:latin typeface="Comic Sans MS"/>
                <a:cs typeface="Comic Sans MS"/>
              </a:rPr>
              <a:t> </a:t>
            </a:r>
            <a:r>
              <a:rPr sz="900" spc="-5" dirty="0">
                <a:latin typeface="Comic Sans MS"/>
                <a:cs typeface="Comic Sans MS"/>
              </a:rPr>
              <a:t>arriba</a:t>
            </a:r>
            <a:r>
              <a:rPr sz="900" spc="175" dirty="0">
                <a:latin typeface="Comic Sans MS"/>
                <a:cs typeface="Comic Sans MS"/>
              </a:rPr>
              <a:t> </a:t>
            </a:r>
            <a:r>
              <a:rPr sz="900" spc="-5" dirty="0">
                <a:latin typeface="Comic Sans MS"/>
                <a:cs typeface="Comic Sans MS"/>
              </a:rPr>
              <a:t>de</a:t>
            </a:r>
            <a:r>
              <a:rPr sz="900" spc="180" dirty="0">
                <a:latin typeface="Comic Sans MS"/>
                <a:cs typeface="Comic Sans MS"/>
              </a:rPr>
              <a:t> </a:t>
            </a:r>
            <a:r>
              <a:rPr sz="900" spc="-5" dirty="0">
                <a:latin typeface="Comic Sans MS"/>
                <a:cs typeface="Comic Sans MS"/>
              </a:rPr>
              <a:t>un</a:t>
            </a:r>
            <a:r>
              <a:rPr sz="900" spc="170" dirty="0">
                <a:latin typeface="Comic Sans MS"/>
                <a:cs typeface="Comic Sans MS"/>
              </a:rPr>
              <a:t> </a:t>
            </a:r>
            <a:r>
              <a:rPr sz="900" spc="-5" dirty="0">
                <a:latin typeface="Comic Sans MS"/>
                <a:cs typeface="Comic Sans MS"/>
              </a:rPr>
              <a:t>nivel </a:t>
            </a:r>
            <a:r>
              <a:rPr sz="900" spc="-254" dirty="0">
                <a:latin typeface="Comic Sans MS"/>
                <a:cs typeface="Comic Sans MS"/>
              </a:rPr>
              <a:t> </a:t>
            </a:r>
            <a:r>
              <a:rPr sz="900" spc="-5" dirty="0">
                <a:latin typeface="Comic Sans MS"/>
                <a:cs typeface="Comic Sans MS"/>
              </a:rPr>
              <a:t>alto</a:t>
            </a:r>
            <a:r>
              <a:rPr sz="900" dirty="0">
                <a:latin typeface="Comic Sans MS"/>
                <a:cs typeface="Comic Sans MS"/>
              </a:rPr>
              <a:t> </a:t>
            </a:r>
            <a:r>
              <a:rPr sz="900" spc="-5" dirty="0">
                <a:latin typeface="Comic Sans MS"/>
                <a:cs typeface="Comic Sans MS"/>
              </a:rPr>
              <a:t>sustancialmente</a:t>
            </a:r>
            <a:r>
              <a:rPr sz="900" dirty="0">
                <a:latin typeface="Comic Sans MS"/>
                <a:cs typeface="Comic Sans MS"/>
              </a:rPr>
              <a:t> </a:t>
            </a:r>
            <a:r>
              <a:rPr sz="900" spc="-5" dirty="0">
                <a:latin typeface="Comic Sans MS"/>
                <a:cs typeface="Comic Sans MS"/>
              </a:rPr>
              <a:t>(indicando</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polo</a:t>
            </a:r>
            <a:r>
              <a:rPr sz="900" dirty="0">
                <a:latin typeface="Comic Sans MS"/>
                <a:cs typeface="Comic Sans MS"/>
              </a:rPr>
              <a:t> </a:t>
            </a:r>
            <a:r>
              <a:rPr sz="900" spc="-5" dirty="0">
                <a:latin typeface="Comic Sans MS"/>
                <a:cs typeface="Comic Sans MS"/>
              </a:rPr>
              <a:t>cerrado</a:t>
            </a:r>
            <a:r>
              <a:rPr sz="900" dirty="0">
                <a:latin typeface="Comic Sans MS"/>
                <a:cs typeface="Comic Sans MS"/>
              </a:rPr>
              <a:t> </a:t>
            </a:r>
            <a:r>
              <a:rPr sz="900" spc="-5" dirty="0">
                <a:latin typeface="Comic Sans MS"/>
                <a:cs typeface="Comic Sans MS"/>
              </a:rPr>
              <a:t>o </a:t>
            </a:r>
            <a:r>
              <a:rPr sz="900" dirty="0">
                <a:latin typeface="Comic Sans MS"/>
                <a:cs typeface="Comic Sans MS"/>
              </a:rPr>
              <a:t> </a:t>
            </a:r>
            <a:r>
              <a:rPr sz="900" spc="-5" dirty="0">
                <a:latin typeface="Comic Sans MS"/>
                <a:cs typeface="Comic Sans MS"/>
              </a:rPr>
              <a:t>arqueando).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aplicaciones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bus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anillo</a:t>
            </a:r>
            <a:r>
              <a:rPr sz="900" dirty="0">
                <a:latin typeface="Comic Sans MS"/>
                <a:cs typeface="Comic Sans MS"/>
              </a:rPr>
              <a:t> </a:t>
            </a:r>
            <a:r>
              <a:rPr sz="900" spc="-5" dirty="0">
                <a:latin typeface="Comic Sans MS"/>
                <a:cs typeface="Comic Sans MS"/>
              </a:rPr>
              <a:t>o </a:t>
            </a:r>
            <a:r>
              <a:rPr sz="900" spc="-254"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medio,</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cero</a:t>
            </a:r>
            <a:r>
              <a:rPr sz="900" spc="254" dirty="0">
                <a:latin typeface="Comic Sans MS"/>
                <a:cs typeface="Comic Sans MS"/>
              </a:rPr>
              <a:t> </a:t>
            </a:r>
            <a:r>
              <a:rPr sz="900" spc="-5" dirty="0">
                <a:latin typeface="Comic Sans MS"/>
                <a:cs typeface="Comic Sans MS"/>
              </a:rPr>
              <a:t>a </a:t>
            </a:r>
            <a:r>
              <a:rPr sz="900" dirty="0">
                <a:latin typeface="Comic Sans MS"/>
                <a:cs typeface="Comic Sans MS"/>
              </a:rPr>
              <a:t> </a:t>
            </a:r>
            <a:r>
              <a:rPr sz="900" spc="-5" dirty="0">
                <a:latin typeface="Comic Sans MS"/>
                <a:cs typeface="Comic Sans MS"/>
              </a:rPr>
              <a:t>través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usada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supervisar</a:t>
            </a:r>
            <a:r>
              <a:rPr sz="900" spc="254"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disparo</a:t>
            </a:r>
            <a:r>
              <a:rPr sz="900" spc="225" dirty="0">
                <a:latin typeface="Comic Sans MS"/>
                <a:cs typeface="Comic Sans MS"/>
              </a:rPr>
              <a:t> </a:t>
            </a:r>
            <a:r>
              <a:rPr sz="900" spc="-5" dirty="0">
                <a:latin typeface="Comic Sans MS"/>
                <a:cs typeface="Comic Sans MS"/>
              </a:rPr>
              <a:t>del</a:t>
            </a:r>
            <a:r>
              <a:rPr sz="900" spc="229" dirty="0">
                <a:latin typeface="Comic Sans MS"/>
                <a:cs typeface="Comic Sans MS"/>
              </a:rPr>
              <a:t> </a:t>
            </a:r>
            <a:r>
              <a:rPr sz="900" spc="-5" dirty="0">
                <a:latin typeface="Comic Sans MS"/>
                <a:cs typeface="Comic Sans MS"/>
              </a:rPr>
              <a:t>relé.</a:t>
            </a:r>
            <a:r>
              <a:rPr sz="900" spc="730" dirty="0">
                <a:latin typeface="Comic Sans MS"/>
                <a:cs typeface="Comic Sans MS"/>
              </a:rPr>
              <a:t> </a:t>
            </a:r>
            <a:r>
              <a:rPr sz="900" spc="-5" dirty="0">
                <a:latin typeface="Comic Sans MS"/>
                <a:cs typeface="Comic Sans MS"/>
              </a:rPr>
              <a:t>Esto</a:t>
            </a:r>
            <a:r>
              <a:rPr sz="900" spc="229" dirty="0">
                <a:latin typeface="Comic Sans MS"/>
                <a:cs typeface="Comic Sans MS"/>
              </a:rPr>
              <a:t> </a:t>
            </a:r>
            <a:r>
              <a:rPr sz="900" spc="-5" dirty="0">
                <a:latin typeface="Comic Sans MS"/>
                <a:cs typeface="Comic Sans MS"/>
              </a:rPr>
              <a:t>previene</a:t>
            </a:r>
            <a:r>
              <a:rPr sz="900" spc="235" dirty="0">
                <a:latin typeface="Comic Sans MS"/>
                <a:cs typeface="Comic Sans MS"/>
              </a:rPr>
              <a:t> </a:t>
            </a:r>
            <a:r>
              <a:rPr sz="900" spc="-5" dirty="0">
                <a:latin typeface="Comic Sans MS"/>
                <a:cs typeface="Comic Sans MS"/>
              </a:rPr>
              <a:t>la</a:t>
            </a:r>
            <a:r>
              <a:rPr sz="900" spc="235" dirty="0">
                <a:latin typeface="Comic Sans MS"/>
                <a:cs typeface="Comic Sans MS"/>
              </a:rPr>
              <a:t> </a:t>
            </a:r>
            <a:r>
              <a:rPr sz="900" spc="-5" dirty="0">
                <a:latin typeface="Comic Sans MS"/>
                <a:cs typeface="Comic Sans MS"/>
              </a:rPr>
              <a:t>operación</a:t>
            </a:r>
            <a:r>
              <a:rPr sz="900" spc="225" dirty="0">
                <a:latin typeface="Comic Sans MS"/>
                <a:cs typeface="Comic Sans MS"/>
              </a:rPr>
              <a:t> </a:t>
            </a:r>
            <a:r>
              <a:rPr sz="900" spc="-5" dirty="0">
                <a:latin typeface="Comic Sans MS"/>
                <a:cs typeface="Comic Sans MS"/>
              </a:rPr>
              <a:t>en</a:t>
            </a:r>
            <a:r>
              <a:rPr sz="900" spc="225" dirty="0">
                <a:latin typeface="Comic Sans MS"/>
                <a:cs typeface="Comic Sans MS"/>
              </a:rPr>
              <a:t> </a:t>
            </a:r>
            <a:r>
              <a:rPr sz="900" spc="-5" dirty="0">
                <a:latin typeface="Comic Sans MS"/>
                <a:cs typeface="Comic Sans MS"/>
              </a:rPr>
              <a:t>falso</a:t>
            </a:r>
            <a:endParaRPr sz="900">
              <a:latin typeface="Comic Sans MS"/>
              <a:cs typeface="Comic Sans MS"/>
            </a:endParaRPr>
          </a:p>
        </p:txBody>
      </p:sp>
      <p:sp>
        <p:nvSpPr>
          <p:cNvPr id="40" name="object 40"/>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41" name="object 41"/>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42" name="object 42"/>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76</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90" y="877171"/>
            <a:ext cx="3053715" cy="114046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debido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corrientes</a:t>
            </a:r>
            <a:r>
              <a:rPr sz="900" dirty="0">
                <a:latin typeface="Comic Sans MS"/>
                <a:cs typeface="Comic Sans MS"/>
              </a:rPr>
              <a:t> </a:t>
            </a:r>
            <a:r>
              <a:rPr sz="900" spc="-5" dirty="0">
                <a:latin typeface="Comic Sans MS"/>
                <a:cs typeface="Comic Sans MS"/>
              </a:rPr>
              <a:t>desbalanceadas</a:t>
            </a:r>
            <a:r>
              <a:rPr sz="900" dirty="0">
                <a:latin typeface="Comic Sans MS"/>
                <a:cs typeface="Comic Sans MS"/>
              </a:rPr>
              <a:t> </a:t>
            </a:r>
            <a:r>
              <a:rPr sz="900" spc="-5" dirty="0">
                <a:latin typeface="Comic Sans MS"/>
                <a:cs typeface="Comic Sans MS"/>
              </a:rPr>
              <a:t>causadas</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las </a:t>
            </a:r>
            <a:r>
              <a:rPr sz="900" dirty="0">
                <a:latin typeface="Comic Sans MS"/>
                <a:cs typeface="Comic Sans MS"/>
              </a:rPr>
              <a:t> </a:t>
            </a:r>
            <a:r>
              <a:rPr sz="900" spc="-5" dirty="0">
                <a:latin typeface="Comic Sans MS"/>
                <a:cs typeface="Comic Sans MS"/>
              </a:rPr>
              <a:t>impedancias de fase diferentes en los buses.</a:t>
            </a:r>
            <a:r>
              <a:rPr sz="900" dirty="0">
                <a:latin typeface="Comic Sans MS"/>
                <a:cs typeface="Comic Sans MS"/>
              </a:rPr>
              <a:t> </a:t>
            </a:r>
            <a:r>
              <a:rPr sz="900" spc="-5" dirty="0">
                <a:latin typeface="Comic Sans MS"/>
                <a:cs typeface="Comic Sans MS"/>
              </a:rPr>
              <a:t>Así, este </a:t>
            </a:r>
            <a:r>
              <a:rPr sz="900" dirty="0">
                <a:latin typeface="Comic Sans MS"/>
                <a:cs typeface="Comic Sans MS"/>
              </a:rPr>
              <a:t> </a:t>
            </a:r>
            <a:r>
              <a:rPr sz="900" spc="-5" dirty="0">
                <a:latin typeface="Comic Sans MS"/>
                <a:cs typeface="Comic Sans MS"/>
              </a:rPr>
              <a:t>relé de discordancia de polos monitoreado con corriente </a:t>
            </a:r>
            <a:r>
              <a:rPr sz="900" dirty="0">
                <a:latin typeface="Comic Sans MS"/>
                <a:cs typeface="Comic Sans MS"/>
              </a:rPr>
              <a:t> </a:t>
            </a:r>
            <a:r>
              <a:rPr sz="900" spc="-5" dirty="0">
                <a:latin typeface="Comic Sans MS"/>
                <a:cs typeface="Comic Sans MS"/>
              </a:rPr>
              <a:t>proporciona</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método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arqueo</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pero</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es</a:t>
            </a:r>
            <a:r>
              <a:rPr sz="900" spc="260" dirty="0">
                <a:latin typeface="Comic Sans MS"/>
                <a:cs typeface="Comic Sans MS"/>
              </a:rPr>
              <a:t> </a:t>
            </a:r>
            <a:r>
              <a:rPr sz="900" spc="-5" dirty="0">
                <a:latin typeface="Comic Sans MS"/>
                <a:cs typeface="Comic Sans MS"/>
              </a:rPr>
              <a:t>generalmente</a:t>
            </a:r>
            <a:r>
              <a:rPr sz="900" spc="260" dirty="0">
                <a:latin typeface="Comic Sans MS"/>
                <a:cs typeface="Comic Sans MS"/>
              </a:rPr>
              <a:t> </a:t>
            </a:r>
            <a:r>
              <a:rPr sz="900" spc="-5" dirty="0">
                <a:latin typeface="Comic Sans MS"/>
                <a:cs typeface="Comic Sans MS"/>
              </a:rPr>
              <a:t>con </a:t>
            </a:r>
            <a:r>
              <a:rPr sz="900" dirty="0">
                <a:latin typeface="Comic Sans MS"/>
                <a:cs typeface="Comic Sans MS"/>
              </a:rPr>
              <a:t> </a:t>
            </a:r>
            <a:r>
              <a:rPr sz="900" spc="-5" dirty="0">
                <a:latin typeface="Comic Sans MS"/>
                <a:cs typeface="Comic Sans MS"/>
              </a:rPr>
              <a:t>retardo de 0.5 segundos.</a:t>
            </a:r>
            <a:r>
              <a:rPr sz="900" spc="520" dirty="0">
                <a:latin typeface="Comic Sans MS"/>
                <a:cs typeface="Comic Sans MS"/>
              </a:rPr>
              <a:t> </a:t>
            </a:r>
            <a:r>
              <a:rPr sz="900" spc="-5" dirty="0">
                <a:latin typeface="Comic Sans MS"/>
                <a:cs typeface="Comic Sans MS"/>
              </a:rPr>
              <a:t>La referencia 5 proporciona </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descripción</a:t>
            </a:r>
            <a:r>
              <a:rPr sz="900" dirty="0">
                <a:latin typeface="Comic Sans MS"/>
                <a:cs typeface="Comic Sans MS"/>
              </a:rPr>
              <a:t> </a:t>
            </a:r>
            <a:r>
              <a:rPr sz="900" spc="-5" dirty="0">
                <a:latin typeface="Comic Sans MS"/>
                <a:cs typeface="Comic Sans MS"/>
              </a:rPr>
              <a:t>detallada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este</a:t>
            </a:r>
            <a:r>
              <a:rPr sz="900" spc="5" dirty="0">
                <a:latin typeface="Comic Sans MS"/>
                <a:cs typeface="Comic Sans MS"/>
              </a:rPr>
              <a:t> </a:t>
            </a:r>
            <a:r>
              <a:rPr sz="900" spc="-5" dirty="0">
                <a:latin typeface="Comic Sans MS"/>
                <a:cs typeface="Comic Sans MS"/>
              </a:rPr>
              <a:t>relé.</a:t>
            </a:r>
            <a:endParaRPr sz="900">
              <a:latin typeface="Comic Sans MS"/>
              <a:cs typeface="Comic Sans MS"/>
            </a:endParaRPr>
          </a:p>
        </p:txBody>
      </p:sp>
      <p:sp>
        <p:nvSpPr>
          <p:cNvPr id="3" name="object 3"/>
          <p:cNvSpPr txBox="1"/>
          <p:nvPr/>
        </p:nvSpPr>
        <p:spPr>
          <a:xfrm>
            <a:off x="5942190" y="2336154"/>
            <a:ext cx="97726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CONCLUSIONES</a:t>
            </a:r>
            <a:endParaRPr sz="900">
              <a:latin typeface="Comic Sans MS"/>
              <a:cs typeface="Comic Sans MS"/>
            </a:endParaRPr>
          </a:p>
        </p:txBody>
      </p:sp>
      <p:sp>
        <p:nvSpPr>
          <p:cNvPr id="4" name="object 4"/>
          <p:cNvSpPr txBox="1"/>
          <p:nvPr/>
        </p:nvSpPr>
        <p:spPr>
          <a:xfrm>
            <a:off x="5942190" y="2625674"/>
            <a:ext cx="3054985" cy="448500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 energización inadvertida de generadores</a:t>
            </a:r>
            <a:r>
              <a:rPr sz="900" spc="254" dirty="0">
                <a:latin typeface="Comic Sans MS"/>
                <a:cs typeface="Comic Sans MS"/>
              </a:rPr>
              <a:t> </a:t>
            </a:r>
            <a:r>
              <a:rPr sz="900" spc="-5" dirty="0">
                <a:latin typeface="Comic Sans MS"/>
                <a:cs typeface="Comic Sans MS"/>
              </a:rPr>
              <a:t>sincrónicos </a:t>
            </a:r>
            <a:r>
              <a:rPr sz="900" dirty="0">
                <a:latin typeface="Comic Sans MS"/>
                <a:cs typeface="Comic Sans MS"/>
              </a:rPr>
              <a:t> </a:t>
            </a:r>
            <a:r>
              <a:rPr sz="900" spc="-5" dirty="0">
                <a:latin typeface="Comic Sans MS"/>
                <a:cs typeface="Comic Sans MS"/>
              </a:rPr>
              <a:t>ha llegado a ser un problema significante en la industria </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últimos</a:t>
            </a:r>
            <a:r>
              <a:rPr sz="900" dirty="0">
                <a:latin typeface="Comic Sans MS"/>
                <a:cs typeface="Comic Sans MS"/>
              </a:rPr>
              <a:t> </a:t>
            </a:r>
            <a:r>
              <a:rPr sz="900" spc="-5" dirty="0">
                <a:latin typeface="Comic Sans MS"/>
                <a:cs typeface="Comic Sans MS"/>
              </a:rPr>
              <a:t>años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función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centrales </a:t>
            </a:r>
            <a:r>
              <a:rPr sz="900" dirty="0">
                <a:latin typeface="Comic Sans MS"/>
                <a:cs typeface="Comic Sans MS"/>
              </a:rPr>
              <a:t> </a:t>
            </a:r>
            <a:r>
              <a:rPr sz="900" spc="-5" dirty="0">
                <a:latin typeface="Comic Sans MS"/>
                <a:cs typeface="Comic Sans MS"/>
              </a:rPr>
              <a:t>generadoras se han vuelto más complejas.</a:t>
            </a:r>
            <a:r>
              <a:rPr sz="900" dirty="0">
                <a:latin typeface="Comic Sans MS"/>
                <a:cs typeface="Comic Sans MS"/>
              </a:rPr>
              <a:t> </a:t>
            </a:r>
            <a:r>
              <a:rPr sz="900" spc="-5" dirty="0">
                <a:latin typeface="Comic Sans MS"/>
                <a:cs typeface="Comic Sans MS"/>
              </a:rPr>
              <a:t>Los esquemas </a:t>
            </a:r>
            <a:r>
              <a:rPr sz="900" dirty="0">
                <a:latin typeface="Comic Sans MS"/>
                <a:cs typeface="Comic Sans MS"/>
              </a:rPr>
              <a:t> </a:t>
            </a:r>
            <a:r>
              <a:rPr sz="900" spc="-5" dirty="0">
                <a:latin typeface="Comic Sans MS"/>
                <a:cs typeface="Comic Sans MS"/>
              </a:rPr>
              <a:t>ampliamente</a:t>
            </a:r>
            <a:r>
              <a:rPr sz="900" dirty="0">
                <a:latin typeface="Comic Sans MS"/>
                <a:cs typeface="Comic Sans MS"/>
              </a:rPr>
              <a:t> </a:t>
            </a:r>
            <a:r>
              <a:rPr sz="900" spc="-5" dirty="0">
                <a:latin typeface="Comic Sans MS"/>
                <a:cs typeface="Comic Sans MS"/>
              </a:rPr>
              <a:t>usados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medio</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bus</a:t>
            </a:r>
            <a:r>
              <a:rPr sz="900" spc="254" dirty="0">
                <a:latin typeface="Comic Sans MS"/>
                <a:cs typeface="Comic Sans MS"/>
              </a:rPr>
              <a:t> </a:t>
            </a:r>
            <a:r>
              <a:rPr sz="900" spc="-5" dirty="0">
                <a:latin typeface="Comic Sans MS"/>
                <a:cs typeface="Comic Sans MS"/>
              </a:rPr>
              <a:t>en </a:t>
            </a:r>
            <a:r>
              <a:rPr sz="900" spc="-254" dirty="0">
                <a:latin typeface="Comic Sans MS"/>
                <a:cs typeface="Comic Sans MS"/>
              </a:rPr>
              <a:t> </a:t>
            </a:r>
            <a:r>
              <a:rPr sz="900" spc="-5" dirty="0">
                <a:latin typeface="Comic Sans MS"/>
                <a:cs typeface="Comic Sans MS"/>
              </a:rPr>
              <a:t>anillo</a:t>
            </a:r>
            <a:r>
              <a:rPr sz="900" dirty="0">
                <a:latin typeface="Comic Sans MS"/>
                <a:cs typeface="Comic Sans MS"/>
              </a:rPr>
              <a:t> </a:t>
            </a:r>
            <a:r>
              <a:rPr sz="900" spc="-5" dirty="0">
                <a:latin typeface="Comic Sans MS"/>
                <a:cs typeface="Comic Sans MS"/>
              </a:rPr>
              <a:t>han</a:t>
            </a:r>
            <a:r>
              <a:rPr sz="900" dirty="0">
                <a:latin typeface="Comic Sans MS"/>
                <a:cs typeface="Comic Sans MS"/>
              </a:rPr>
              <a:t> </a:t>
            </a:r>
            <a:r>
              <a:rPr sz="900" spc="-5" dirty="0">
                <a:latin typeface="Comic Sans MS"/>
                <a:cs typeface="Comic Sans MS"/>
              </a:rPr>
              <a:t>sido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ayuda</a:t>
            </a:r>
            <a:r>
              <a:rPr sz="900" dirty="0">
                <a:latin typeface="Comic Sans MS"/>
                <a:cs typeface="Comic Sans MS"/>
              </a:rPr>
              <a:t> </a:t>
            </a:r>
            <a:r>
              <a:rPr sz="900" spc="-5" dirty="0">
                <a:latin typeface="Comic Sans MS"/>
                <a:cs typeface="Comic Sans MS"/>
              </a:rPr>
              <a:t>significante</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dar </a:t>
            </a:r>
            <a:r>
              <a:rPr sz="900" dirty="0">
                <a:latin typeface="Comic Sans MS"/>
                <a:cs typeface="Comic Sans MS"/>
              </a:rPr>
              <a:t> </a:t>
            </a:r>
            <a:r>
              <a:rPr sz="900" spc="-5" dirty="0">
                <a:latin typeface="Comic Sans MS"/>
                <a:cs typeface="Comic Sans MS"/>
              </a:rPr>
              <a:t>flexibilidad de operación a las centrales generadoras, de </a:t>
            </a:r>
            <a:r>
              <a:rPr sz="900" dirty="0">
                <a:latin typeface="Comic Sans MS"/>
                <a:cs typeface="Comic Sans MS"/>
              </a:rPr>
              <a:t> </a:t>
            </a:r>
            <a:r>
              <a:rPr sz="900" spc="-5" dirty="0">
                <a:latin typeface="Comic Sans MS"/>
                <a:cs typeface="Comic Sans MS"/>
              </a:rPr>
              <a:t>alta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Estas</a:t>
            </a:r>
            <a:r>
              <a:rPr sz="900" dirty="0">
                <a:latin typeface="Comic Sans MS"/>
                <a:cs typeface="Comic Sans MS"/>
              </a:rPr>
              <a:t> </a:t>
            </a:r>
            <a:r>
              <a:rPr sz="900" spc="-5" dirty="0">
                <a:latin typeface="Comic Sans MS"/>
                <a:cs typeface="Comic Sans MS"/>
              </a:rPr>
              <a:t>configuraciones</a:t>
            </a:r>
            <a:r>
              <a:rPr sz="900" dirty="0">
                <a:latin typeface="Comic Sans MS"/>
                <a:cs typeface="Comic Sans MS"/>
              </a:rPr>
              <a:t> </a:t>
            </a:r>
            <a:r>
              <a:rPr sz="900" spc="-5" dirty="0">
                <a:latin typeface="Comic Sans MS"/>
                <a:cs typeface="Comic Sans MS"/>
              </a:rPr>
              <a:t>también</a:t>
            </a:r>
            <a:r>
              <a:rPr sz="900" dirty="0">
                <a:latin typeface="Comic Sans MS"/>
                <a:cs typeface="Comic Sans MS"/>
              </a:rPr>
              <a:t> </a:t>
            </a:r>
            <a:r>
              <a:rPr sz="900" spc="-5" dirty="0">
                <a:latin typeface="Comic Sans MS"/>
                <a:cs typeface="Comic Sans MS"/>
              </a:rPr>
              <a:t>han </a:t>
            </a:r>
            <a:r>
              <a:rPr sz="900" dirty="0">
                <a:latin typeface="Comic Sans MS"/>
                <a:cs typeface="Comic Sans MS"/>
              </a:rPr>
              <a:t> </a:t>
            </a:r>
            <a:r>
              <a:rPr sz="900" spc="-5" dirty="0">
                <a:latin typeface="Comic Sans MS"/>
                <a:cs typeface="Comic Sans MS"/>
              </a:rPr>
              <a:t>incrementado</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complejidad</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riesgo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sea</a:t>
            </a:r>
            <a:r>
              <a:rPr sz="900" dirty="0">
                <a:latin typeface="Comic Sans MS"/>
                <a:cs typeface="Comic Sans MS"/>
              </a:rPr>
              <a:t> </a:t>
            </a:r>
            <a:r>
              <a:rPr sz="900" spc="-5" dirty="0">
                <a:latin typeface="Comic Sans MS"/>
                <a:cs typeface="Comic Sans MS"/>
              </a:rPr>
              <a:t>energizado</a:t>
            </a:r>
            <a:r>
              <a:rPr sz="900" spc="254" dirty="0">
                <a:latin typeface="Comic Sans MS"/>
                <a:cs typeface="Comic Sans MS"/>
              </a:rPr>
              <a:t> </a:t>
            </a:r>
            <a:r>
              <a:rPr sz="900" spc="-5" dirty="0">
                <a:latin typeface="Comic Sans MS"/>
                <a:cs typeface="Comic Sans MS"/>
              </a:rPr>
              <a:t>inadvertidamente</a:t>
            </a:r>
            <a:r>
              <a:rPr sz="900" spc="260" dirty="0">
                <a:latin typeface="Comic Sans MS"/>
                <a:cs typeface="Comic Sans MS"/>
              </a:rPr>
              <a:t> </a:t>
            </a:r>
            <a:r>
              <a:rPr sz="900" spc="-5" dirty="0">
                <a:latin typeface="Comic Sans MS"/>
                <a:cs typeface="Comic Sans MS"/>
              </a:rPr>
              <a:t>mientras </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está</a:t>
            </a:r>
            <a:r>
              <a:rPr sz="900" dirty="0">
                <a:latin typeface="Comic Sans MS"/>
                <a:cs typeface="Comic Sans MS"/>
              </a:rPr>
              <a:t> </a:t>
            </a:r>
            <a:r>
              <a:rPr sz="900" spc="-5" dirty="0">
                <a:latin typeface="Comic Sans MS"/>
                <a:cs typeface="Comic Sans MS"/>
              </a:rPr>
              <a:t>fuera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línea.</a:t>
            </a:r>
            <a:r>
              <a:rPr sz="900" dirty="0">
                <a:latin typeface="Comic Sans MS"/>
                <a:cs typeface="Comic Sans MS"/>
              </a:rPr>
              <a:t> </a:t>
            </a:r>
            <a:r>
              <a:rPr sz="900" spc="-5" dirty="0">
                <a:latin typeface="Comic Sans MS"/>
                <a:cs typeface="Comic Sans MS"/>
              </a:rPr>
              <a:t>Los</a:t>
            </a:r>
            <a:r>
              <a:rPr sz="900" spc="254" dirty="0">
                <a:latin typeface="Comic Sans MS"/>
                <a:cs typeface="Comic Sans MS"/>
              </a:rPr>
              <a:t> </a:t>
            </a:r>
            <a:r>
              <a:rPr sz="900" spc="-5" dirty="0">
                <a:latin typeface="Comic Sans MS"/>
                <a:cs typeface="Comic Sans MS"/>
              </a:rPr>
              <a:t>errores</a:t>
            </a:r>
            <a:r>
              <a:rPr sz="900" spc="26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operación, </a:t>
            </a:r>
            <a:r>
              <a:rPr sz="900" dirty="0">
                <a:latin typeface="Comic Sans MS"/>
                <a:cs typeface="Comic Sans MS"/>
              </a:rPr>
              <a:t> </a:t>
            </a:r>
            <a:r>
              <a:rPr sz="900" spc="-5" dirty="0">
                <a:latin typeface="Comic Sans MS"/>
                <a:cs typeface="Comic Sans MS"/>
              </a:rPr>
              <a:t>arqueo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mal</a:t>
            </a:r>
            <a:r>
              <a:rPr sz="900" dirty="0">
                <a:latin typeface="Comic Sans MS"/>
                <a:cs typeface="Comic Sans MS"/>
              </a:rPr>
              <a:t> </a:t>
            </a:r>
            <a:r>
              <a:rPr sz="900" spc="-5" dirty="0">
                <a:latin typeface="Comic Sans MS"/>
                <a:cs typeface="Comic Sans MS"/>
              </a:rPr>
              <a:t>funcionamiento</a:t>
            </a:r>
            <a:r>
              <a:rPr sz="90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los </a:t>
            </a:r>
            <a:r>
              <a:rPr sz="900" dirty="0">
                <a:latin typeface="Comic Sans MS"/>
                <a:cs typeface="Comic Sans MS"/>
              </a:rPr>
              <a:t> </a:t>
            </a:r>
            <a:r>
              <a:rPr sz="900" spc="-5" dirty="0">
                <a:latin typeface="Comic Sans MS"/>
                <a:cs typeface="Comic Sans MS"/>
              </a:rPr>
              <a:t>circuitos de control o una combinación de estas causas </a:t>
            </a:r>
            <a:r>
              <a:rPr sz="900" dirty="0">
                <a:latin typeface="Comic Sans MS"/>
                <a:cs typeface="Comic Sans MS"/>
              </a:rPr>
              <a:t> </a:t>
            </a:r>
            <a:r>
              <a:rPr sz="900" spc="-5" dirty="0">
                <a:latin typeface="Comic Sans MS"/>
                <a:cs typeface="Comic Sans MS"/>
              </a:rPr>
              <a:t>han</a:t>
            </a:r>
            <a:r>
              <a:rPr sz="900" spc="70" dirty="0">
                <a:latin typeface="Comic Sans MS"/>
                <a:cs typeface="Comic Sans MS"/>
              </a:rPr>
              <a:t> </a:t>
            </a:r>
            <a:r>
              <a:rPr sz="900" spc="-5" dirty="0">
                <a:latin typeface="Comic Sans MS"/>
                <a:cs typeface="Comic Sans MS"/>
              </a:rPr>
              <a:t>dado</a:t>
            </a:r>
            <a:r>
              <a:rPr sz="900" spc="75" dirty="0">
                <a:latin typeface="Comic Sans MS"/>
                <a:cs typeface="Comic Sans MS"/>
              </a:rPr>
              <a:t> </a:t>
            </a:r>
            <a:r>
              <a:rPr sz="900" spc="-5" dirty="0">
                <a:latin typeface="Comic Sans MS"/>
                <a:cs typeface="Comic Sans MS"/>
              </a:rPr>
              <a:t>como</a:t>
            </a:r>
            <a:r>
              <a:rPr sz="900" spc="75" dirty="0">
                <a:latin typeface="Comic Sans MS"/>
                <a:cs typeface="Comic Sans MS"/>
              </a:rPr>
              <a:t> </a:t>
            </a:r>
            <a:r>
              <a:rPr sz="900" spc="-5" dirty="0">
                <a:latin typeface="Comic Sans MS"/>
                <a:cs typeface="Comic Sans MS"/>
              </a:rPr>
              <a:t>resultado</a:t>
            </a:r>
            <a:r>
              <a:rPr sz="900" spc="75" dirty="0">
                <a:latin typeface="Comic Sans MS"/>
                <a:cs typeface="Comic Sans MS"/>
              </a:rPr>
              <a:t> </a:t>
            </a:r>
            <a:r>
              <a:rPr sz="900" spc="-5" dirty="0">
                <a:latin typeface="Comic Sans MS"/>
                <a:cs typeface="Comic Sans MS"/>
              </a:rPr>
              <a:t>en</a:t>
            </a:r>
            <a:r>
              <a:rPr sz="900" spc="75" dirty="0">
                <a:latin typeface="Comic Sans MS"/>
                <a:cs typeface="Comic Sans MS"/>
              </a:rPr>
              <a:t> </a:t>
            </a:r>
            <a:r>
              <a:rPr sz="900" spc="-5" dirty="0">
                <a:latin typeface="Comic Sans MS"/>
                <a:cs typeface="Comic Sans MS"/>
              </a:rPr>
              <a:t>que</a:t>
            </a:r>
            <a:r>
              <a:rPr sz="900" spc="70" dirty="0">
                <a:latin typeface="Comic Sans MS"/>
                <a:cs typeface="Comic Sans MS"/>
              </a:rPr>
              <a:t> </a:t>
            </a:r>
            <a:r>
              <a:rPr sz="900" spc="-5" dirty="0">
                <a:latin typeface="Comic Sans MS"/>
                <a:cs typeface="Comic Sans MS"/>
              </a:rPr>
              <a:t>los</a:t>
            </a:r>
            <a:r>
              <a:rPr sz="900" spc="70" dirty="0">
                <a:latin typeface="Comic Sans MS"/>
                <a:cs typeface="Comic Sans MS"/>
              </a:rPr>
              <a:t> </a:t>
            </a:r>
            <a:r>
              <a:rPr sz="900" spc="-5" dirty="0">
                <a:latin typeface="Comic Sans MS"/>
                <a:cs typeface="Comic Sans MS"/>
              </a:rPr>
              <a:t>generadores</a:t>
            </a:r>
            <a:r>
              <a:rPr sz="900" spc="65" dirty="0">
                <a:latin typeface="Comic Sans MS"/>
                <a:cs typeface="Comic Sans MS"/>
              </a:rPr>
              <a:t> </a:t>
            </a:r>
            <a:r>
              <a:rPr sz="900" spc="-5" dirty="0">
                <a:latin typeface="Comic Sans MS"/>
                <a:cs typeface="Comic Sans MS"/>
              </a:rPr>
              <a:t>lleguen </a:t>
            </a:r>
            <a:r>
              <a:rPr sz="900" spc="-254" dirty="0">
                <a:latin typeface="Comic Sans MS"/>
                <a:cs typeface="Comic Sans MS"/>
              </a:rPr>
              <a:t> </a:t>
            </a:r>
            <a:r>
              <a:rPr sz="900" spc="-5" dirty="0">
                <a:latin typeface="Comic Sans MS"/>
                <a:cs typeface="Comic Sans MS"/>
              </a:rPr>
              <a:t>a ser energizados accidentalmente.</a:t>
            </a:r>
            <a:r>
              <a:rPr sz="900" spc="254" dirty="0">
                <a:latin typeface="Comic Sans MS"/>
                <a:cs typeface="Comic Sans MS"/>
              </a:rPr>
              <a:t> </a:t>
            </a:r>
            <a:r>
              <a:rPr sz="900" spc="-5" dirty="0">
                <a:latin typeface="Comic Sans MS"/>
                <a:cs typeface="Comic Sans MS"/>
              </a:rPr>
              <a:t>Debido a que el daño </a:t>
            </a:r>
            <a:r>
              <a:rPr sz="900" spc="-250" dirty="0">
                <a:latin typeface="Comic Sans MS"/>
                <a:cs typeface="Comic Sans MS"/>
              </a:rPr>
              <a:t> </a:t>
            </a:r>
            <a:r>
              <a:rPr sz="900" spc="-5" dirty="0">
                <a:latin typeface="Comic Sans MS"/>
                <a:cs typeface="Comic Sans MS"/>
              </a:rPr>
              <a:t>a la máquina puede ocurrir en pocos segundos, esta debe </a:t>
            </a:r>
            <a:r>
              <a:rPr sz="900" dirty="0">
                <a:latin typeface="Comic Sans MS"/>
                <a:cs typeface="Comic Sans MS"/>
              </a:rPr>
              <a:t> </a:t>
            </a:r>
            <a:r>
              <a:rPr sz="900" spc="-5" dirty="0">
                <a:latin typeface="Comic Sans MS"/>
                <a:cs typeface="Comic Sans MS"/>
              </a:rPr>
              <a:t>ser detectada y aislada por la acción de relés.</a:t>
            </a:r>
            <a:r>
              <a:rPr sz="900" dirty="0">
                <a:latin typeface="Comic Sans MS"/>
                <a:cs typeface="Comic Sans MS"/>
              </a:rPr>
              <a:t> </a:t>
            </a:r>
            <a:r>
              <a:rPr sz="900" spc="-5" dirty="0">
                <a:latin typeface="Comic Sans MS"/>
                <a:cs typeface="Comic Sans MS"/>
              </a:rPr>
              <a:t>Aunque </a:t>
            </a:r>
            <a:r>
              <a:rPr sz="900" dirty="0">
                <a:latin typeface="Comic Sans MS"/>
                <a:cs typeface="Comic Sans MS"/>
              </a:rPr>
              <a:t> </a:t>
            </a:r>
            <a:r>
              <a:rPr sz="900" spc="-5" dirty="0">
                <a:latin typeface="Comic Sans MS"/>
                <a:cs typeface="Comic Sans MS"/>
              </a:rPr>
              <a:t>existen</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usados como parte de la protección 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normal,</a:t>
            </a:r>
            <a:r>
              <a:rPr sz="900" dirty="0">
                <a:latin typeface="Comic Sans MS"/>
                <a:cs typeface="Comic Sans MS"/>
              </a:rPr>
              <a:t> </a:t>
            </a:r>
            <a:r>
              <a:rPr sz="900" spc="-5" dirty="0">
                <a:latin typeface="Comic Sans MS"/>
                <a:cs typeface="Comic Sans MS"/>
              </a:rPr>
              <a:t>su</a:t>
            </a:r>
            <a:r>
              <a:rPr sz="900" dirty="0">
                <a:latin typeface="Comic Sans MS"/>
                <a:cs typeface="Comic Sans MS"/>
              </a:rPr>
              <a:t> </a:t>
            </a:r>
            <a:r>
              <a:rPr sz="900" spc="-5" dirty="0">
                <a:latin typeface="Comic Sans MS"/>
                <a:cs typeface="Comic Sans MS"/>
              </a:rPr>
              <a:t>habilidad</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detectar</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energización inadvertida del generador es generalmente </a:t>
            </a:r>
            <a:r>
              <a:rPr sz="900" dirty="0">
                <a:latin typeface="Comic Sans MS"/>
                <a:cs typeface="Comic Sans MS"/>
              </a:rPr>
              <a:t> </a:t>
            </a:r>
            <a:r>
              <a:rPr sz="900" spc="-5" dirty="0">
                <a:latin typeface="Comic Sans MS"/>
                <a:cs typeface="Comic Sans MS"/>
              </a:rPr>
              <a:t>marginal.</a:t>
            </a:r>
            <a:r>
              <a:rPr sz="900" dirty="0">
                <a:latin typeface="Comic Sans MS"/>
                <a:cs typeface="Comic Sans MS"/>
              </a:rPr>
              <a:t> </a:t>
            </a:r>
            <a:r>
              <a:rPr sz="900" spc="-5" dirty="0">
                <a:latin typeface="Comic Sans MS"/>
                <a:cs typeface="Comic Sans MS"/>
              </a:rPr>
              <a:t>Estos relés normalmente están deshabilitados </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momento</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máquina</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energizada </a:t>
            </a:r>
            <a:r>
              <a:rPr sz="900" dirty="0">
                <a:latin typeface="Comic Sans MS"/>
                <a:cs typeface="Comic Sans MS"/>
              </a:rPr>
              <a:t> </a:t>
            </a:r>
            <a:r>
              <a:rPr sz="900" spc="-5" dirty="0">
                <a:latin typeface="Comic Sans MS"/>
                <a:cs typeface="Comic Sans MS"/>
              </a:rPr>
              <a:t>inadvertidamente,</a:t>
            </a:r>
            <a:r>
              <a:rPr sz="900" dirty="0">
                <a:latin typeface="Comic Sans MS"/>
                <a:cs typeface="Comic Sans MS"/>
              </a:rPr>
              <a:t> </a:t>
            </a:r>
            <a:r>
              <a:rPr sz="900" spc="-5" dirty="0">
                <a:latin typeface="Comic Sans MS"/>
                <a:cs typeface="Comic Sans MS"/>
              </a:rPr>
              <a:t>u</a:t>
            </a:r>
            <a:r>
              <a:rPr sz="900" dirty="0">
                <a:latin typeface="Comic Sans MS"/>
                <a:cs typeface="Comic Sans MS"/>
              </a:rPr>
              <a:t> </a:t>
            </a:r>
            <a:r>
              <a:rPr sz="900" spc="-5" dirty="0">
                <a:latin typeface="Comic Sans MS"/>
                <a:cs typeface="Comic Sans MS"/>
              </a:rPr>
              <a:t>operan</a:t>
            </a:r>
            <a:r>
              <a:rPr sz="900" dirty="0">
                <a:latin typeface="Comic Sans MS"/>
                <a:cs typeface="Comic Sans MS"/>
              </a:rPr>
              <a:t> </a:t>
            </a:r>
            <a:r>
              <a:rPr sz="900" spc="-5" dirty="0">
                <a:latin typeface="Comic Sans MS"/>
                <a:cs typeface="Comic Sans MS"/>
              </a:rPr>
              <a:t>muy</a:t>
            </a:r>
            <a:r>
              <a:rPr sz="900" dirty="0">
                <a:latin typeface="Comic Sans MS"/>
                <a:cs typeface="Comic Sans MS"/>
              </a:rPr>
              <a:t> </a:t>
            </a:r>
            <a:r>
              <a:rPr sz="900" spc="-5" dirty="0">
                <a:latin typeface="Comic Sans MS"/>
                <a:cs typeface="Comic Sans MS"/>
              </a:rPr>
              <a:t>lentos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evitar</a:t>
            </a:r>
            <a:r>
              <a:rPr sz="900" spc="254" dirty="0">
                <a:latin typeface="Comic Sans MS"/>
                <a:cs typeface="Comic Sans MS"/>
              </a:rPr>
              <a:t> </a:t>
            </a:r>
            <a:r>
              <a:rPr sz="900" spc="-5" dirty="0">
                <a:latin typeface="Comic Sans MS"/>
                <a:cs typeface="Comic Sans MS"/>
              </a:rPr>
              <a:t>el </a:t>
            </a:r>
            <a:r>
              <a:rPr sz="900" spc="-254" dirty="0">
                <a:latin typeface="Comic Sans MS"/>
                <a:cs typeface="Comic Sans MS"/>
              </a:rPr>
              <a:t> </a:t>
            </a:r>
            <a:r>
              <a:rPr sz="900" spc="-5" dirty="0">
                <a:latin typeface="Comic Sans MS"/>
                <a:cs typeface="Comic Sans MS"/>
              </a:rPr>
              <a:t>daño</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y/o</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turbina.</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esta</a:t>
            </a:r>
            <a:r>
              <a:rPr sz="900" dirty="0">
                <a:latin typeface="Comic Sans MS"/>
                <a:cs typeface="Comic Sans MS"/>
              </a:rPr>
              <a:t> </a:t>
            </a:r>
            <a:r>
              <a:rPr sz="900" spc="-5" dirty="0">
                <a:latin typeface="Comic Sans MS"/>
                <a:cs typeface="Comic Sans MS"/>
              </a:rPr>
              <a:t>razón,</a:t>
            </a:r>
            <a:r>
              <a:rPr sz="900" dirty="0">
                <a:latin typeface="Comic Sans MS"/>
                <a:cs typeface="Comic Sans MS"/>
              </a:rPr>
              <a:t> </a:t>
            </a:r>
            <a:r>
              <a:rPr sz="900" spc="-5" dirty="0">
                <a:latin typeface="Comic Sans MS"/>
                <a:cs typeface="Comic Sans MS"/>
              </a:rPr>
              <a:t>la </a:t>
            </a:r>
            <a:r>
              <a:rPr sz="900" spc="-254" dirty="0">
                <a:latin typeface="Comic Sans MS"/>
                <a:cs typeface="Comic Sans MS"/>
              </a:rPr>
              <a:t> </a:t>
            </a:r>
            <a:r>
              <a:rPr sz="900" spc="-5" dirty="0">
                <a:latin typeface="Comic Sans MS"/>
                <a:cs typeface="Comic Sans MS"/>
              </a:rPr>
              <a:t>mayoría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fabricantes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turbina-generador</a:t>
            </a:r>
            <a:r>
              <a:rPr sz="900" spc="254" dirty="0">
                <a:latin typeface="Comic Sans MS"/>
                <a:cs typeface="Comic Sans MS"/>
              </a:rPr>
              <a:t> </a:t>
            </a:r>
            <a:r>
              <a:rPr sz="900" spc="-5" dirty="0">
                <a:latin typeface="Comic Sans MS"/>
                <a:cs typeface="Comic Sans MS"/>
              </a:rPr>
              <a:t>en</a:t>
            </a:r>
            <a:r>
              <a:rPr sz="900" spc="260" dirty="0">
                <a:latin typeface="Comic Sans MS"/>
                <a:cs typeface="Comic Sans MS"/>
              </a:rPr>
              <a:t> </a:t>
            </a:r>
            <a:r>
              <a:rPr sz="900" spc="-5" dirty="0">
                <a:latin typeface="Comic Sans MS"/>
                <a:cs typeface="Comic Sans MS"/>
              </a:rPr>
              <a:t>USA </a:t>
            </a:r>
            <a:r>
              <a:rPr sz="900" spc="-254" dirty="0">
                <a:latin typeface="Comic Sans MS"/>
                <a:cs typeface="Comic Sans MS"/>
              </a:rPr>
              <a:t> </a:t>
            </a:r>
            <a:r>
              <a:rPr sz="900" spc="-5" dirty="0">
                <a:latin typeface="Comic Sans MS"/>
                <a:cs typeface="Comic Sans MS"/>
              </a:rPr>
              <a:t>han recomendado, y muchas empresas están instalando, </a:t>
            </a:r>
            <a:r>
              <a:rPr sz="900" dirty="0">
                <a:latin typeface="Comic Sans MS"/>
                <a:cs typeface="Comic Sans MS"/>
              </a:rPr>
              <a:t> </a:t>
            </a:r>
            <a:r>
              <a:rPr sz="900" spc="-5" dirty="0">
                <a:latin typeface="Comic Sans MS"/>
                <a:cs typeface="Comic Sans MS"/>
              </a:rPr>
              <a:t>esquemas de protección contra energización inadvertida </a:t>
            </a:r>
            <a:r>
              <a:rPr sz="900" dirty="0">
                <a:latin typeface="Comic Sans MS"/>
                <a:cs typeface="Comic Sans MS"/>
              </a:rPr>
              <a:t> </a:t>
            </a:r>
            <a:r>
              <a:rPr sz="900" spc="-5" dirty="0">
                <a:latin typeface="Comic Sans MS"/>
                <a:cs typeface="Comic Sans MS"/>
              </a:rPr>
              <a:t>dedicados.</a:t>
            </a:r>
            <a:r>
              <a:rPr sz="900" spc="195" dirty="0">
                <a:latin typeface="Comic Sans MS"/>
                <a:cs typeface="Comic Sans MS"/>
              </a:rPr>
              <a:t> </a:t>
            </a:r>
            <a:r>
              <a:rPr sz="900" spc="-5" dirty="0">
                <a:latin typeface="Comic Sans MS"/>
                <a:cs typeface="Comic Sans MS"/>
              </a:rPr>
              <a:t>La</a:t>
            </a:r>
            <a:r>
              <a:rPr sz="900" spc="85" dirty="0">
                <a:latin typeface="Comic Sans MS"/>
                <a:cs typeface="Comic Sans MS"/>
              </a:rPr>
              <a:t> </a:t>
            </a:r>
            <a:r>
              <a:rPr sz="900" spc="-5" dirty="0">
                <a:latin typeface="Comic Sans MS"/>
                <a:cs typeface="Comic Sans MS"/>
              </a:rPr>
              <a:t>mayoría</a:t>
            </a:r>
            <a:r>
              <a:rPr sz="900" spc="90" dirty="0">
                <a:latin typeface="Comic Sans MS"/>
                <a:cs typeface="Comic Sans MS"/>
              </a:rPr>
              <a:t> </a:t>
            </a:r>
            <a:r>
              <a:rPr sz="900" spc="-5" dirty="0">
                <a:latin typeface="Comic Sans MS"/>
                <a:cs typeface="Comic Sans MS"/>
              </a:rPr>
              <a:t>de</a:t>
            </a:r>
            <a:r>
              <a:rPr sz="900" spc="80" dirty="0">
                <a:latin typeface="Comic Sans MS"/>
                <a:cs typeface="Comic Sans MS"/>
              </a:rPr>
              <a:t> </a:t>
            </a:r>
            <a:r>
              <a:rPr sz="900" spc="-5" dirty="0">
                <a:latin typeface="Comic Sans MS"/>
                <a:cs typeface="Comic Sans MS"/>
              </a:rPr>
              <a:t>esquemas</a:t>
            </a:r>
            <a:r>
              <a:rPr sz="900" spc="90" dirty="0">
                <a:latin typeface="Comic Sans MS"/>
                <a:cs typeface="Comic Sans MS"/>
              </a:rPr>
              <a:t> </a:t>
            </a:r>
            <a:r>
              <a:rPr sz="900" spc="-5" dirty="0">
                <a:latin typeface="Comic Sans MS"/>
                <a:cs typeface="Comic Sans MS"/>
              </a:rPr>
              <a:t>en</a:t>
            </a:r>
            <a:r>
              <a:rPr sz="900" spc="85" dirty="0">
                <a:latin typeface="Comic Sans MS"/>
                <a:cs typeface="Comic Sans MS"/>
              </a:rPr>
              <a:t> </a:t>
            </a:r>
            <a:r>
              <a:rPr sz="900" spc="-5" dirty="0">
                <a:latin typeface="Comic Sans MS"/>
                <a:cs typeface="Comic Sans MS"/>
              </a:rPr>
              <a:t>servicio</a:t>
            </a:r>
            <a:r>
              <a:rPr sz="900" spc="90" dirty="0">
                <a:latin typeface="Comic Sans MS"/>
                <a:cs typeface="Comic Sans MS"/>
              </a:rPr>
              <a:t> </a:t>
            </a:r>
            <a:r>
              <a:rPr sz="900" spc="-5" dirty="0">
                <a:latin typeface="Comic Sans MS"/>
                <a:cs typeface="Comic Sans MS"/>
              </a:rPr>
              <a:t>en</a:t>
            </a:r>
            <a:r>
              <a:rPr sz="900" spc="85" dirty="0">
                <a:latin typeface="Comic Sans MS"/>
                <a:cs typeface="Comic Sans MS"/>
              </a:rPr>
              <a:t> </a:t>
            </a:r>
            <a:r>
              <a:rPr sz="900" spc="-5" dirty="0">
                <a:latin typeface="Comic Sans MS"/>
                <a:cs typeface="Comic Sans MS"/>
              </a:rPr>
              <a:t>USA</a:t>
            </a:r>
            <a:endParaRPr sz="900">
              <a:latin typeface="Comic Sans MS"/>
              <a:cs typeface="Comic Sans MS"/>
            </a:endParaRPr>
          </a:p>
        </p:txBody>
      </p:sp>
      <p:sp>
        <p:nvSpPr>
          <p:cNvPr id="5" name="object 5"/>
          <p:cNvSpPr txBox="1"/>
          <p:nvPr/>
        </p:nvSpPr>
        <p:spPr>
          <a:xfrm>
            <a:off x="9425491" y="877057"/>
            <a:ext cx="3054350" cy="145859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han</a:t>
            </a:r>
            <a:r>
              <a:rPr sz="900" dirty="0">
                <a:latin typeface="Comic Sans MS"/>
                <a:cs typeface="Comic Sans MS"/>
              </a:rPr>
              <a:t> </a:t>
            </a:r>
            <a:r>
              <a:rPr sz="900" spc="-5" dirty="0">
                <a:latin typeface="Comic Sans MS"/>
                <a:cs typeface="Comic Sans MS"/>
              </a:rPr>
              <a:t>sido</a:t>
            </a:r>
            <a:r>
              <a:rPr sz="900" dirty="0">
                <a:latin typeface="Comic Sans MS"/>
                <a:cs typeface="Comic Sans MS"/>
              </a:rPr>
              <a:t> </a:t>
            </a:r>
            <a:r>
              <a:rPr sz="900" spc="-5" dirty="0">
                <a:latin typeface="Comic Sans MS"/>
                <a:cs typeface="Comic Sans MS"/>
              </a:rPr>
              <a:t>descritos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esta</a:t>
            </a:r>
            <a:r>
              <a:rPr sz="900" dirty="0">
                <a:latin typeface="Comic Sans MS"/>
                <a:cs typeface="Comic Sans MS"/>
              </a:rPr>
              <a:t> </a:t>
            </a:r>
            <a:r>
              <a:rPr sz="900" spc="-5" dirty="0">
                <a:latin typeface="Comic Sans MS"/>
                <a:cs typeface="Comic Sans MS"/>
              </a:rPr>
              <a:t>sección.</a:t>
            </a:r>
            <a:r>
              <a:rPr sz="900" spc="260" dirty="0">
                <a:latin typeface="Comic Sans MS"/>
                <a:cs typeface="Comic Sans MS"/>
              </a:rPr>
              <a:t> </a:t>
            </a:r>
            <a:r>
              <a:rPr sz="900" spc="-5" dirty="0">
                <a:latin typeface="Comic Sans MS"/>
                <a:cs typeface="Comic Sans MS"/>
              </a:rPr>
              <a:t>Estos</a:t>
            </a:r>
            <a:r>
              <a:rPr sz="900" spc="254" dirty="0">
                <a:latin typeface="Comic Sans MS"/>
                <a:cs typeface="Comic Sans MS"/>
              </a:rPr>
              <a:t> </a:t>
            </a:r>
            <a:r>
              <a:rPr sz="900" spc="-5" dirty="0">
                <a:latin typeface="Comic Sans MS"/>
                <a:cs typeface="Comic Sans MS"/>
              </a:rPr>
              <a:t>esquemas </a:t>
            </a:r>
            <a:r>
              <a:rPr sz="900" dirty="0">
                <a:latin typeface="Comic Sans MS"/>
                <a:cs typeface="Comic Sans MS"/>
              </a:rPr>
              <a:t> </a:t>
            </a:r>
            <a:r>
              <a:rPr sz="900" spc="-5" dirty="0">
                <a:latin typeface="Comic Sans MS"/>
                <a:cs typeface="Comic Sans MS"/>
              </a:rPr>
              <a:t>varían</a:t>
            </a:r>
            <a:r>
              <a:rPr sz="900" dirty="0">
                <a:latin typeface="Comic Sans MS"/>
                <a:cs typeface="Comic Sans MS"/>
              </a:rPr>
              <a:t> </a:t>
            </a:r>
            <a:r>
              <a:rPr sz="900" spc="-5" dirty="0">
                <a:latin typeface="Comic Sans MS"/>
                <a:cs typeface="Comic Sans MS"/>
              </a:rPr>
              <a:t>debido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prácticas</a:t>
            </a:r>
            <a:r>
              <a:rPr sz="90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operación</a:t>
            </a:r>
            <a:r>
              <a:rPr sz="900" spc="260" dirty="0">
                <a:latin typeface="Comic Sans MS"/>
                <a:cs typeface="Comic Sans MS"/>
              </a:rPr>
              <a:t> </a:t>
            </a:r>
            <a:r>
              <a:rPr sz="900" spc="-5" dirty="0">
                <a:latin typeface="Comic Sans MS"/>
                <a:cs typeface="Comic Sans MS"/>
              </a:rPr>
              <a:t>y </a:t>
            </a:r>
            <a:r>
              <a:rPr sz="900" dirty="0">
                <a:latin typeface="Comic Sans MS"/>
                <a:cs typeface="Comic Sans MS"/>
              </a:rPr>
              <a:t> </a:t>
            </a:r>
            <a:r>
              <a:rPr sz="900" spc="-5" dirty="0">
                <a:latin typeface="Comic Sans MS"/>
                <a:cs typeface="Comic Sans MS"/>
              </a:rPr>
              <a:t>filosofías de protección de las empresas que los usan son </a:t>
            </a:r>
            <a:r>
              <a:rPr sz="900" dirty="0">
                <a:latin typeface="Comic Sans MS"/>
                <a:cs typeface="Comic Sans MS"/>
              </a:rPr>
              <a:t> </a:t>
            </a:r>
            <a:r>
              <a:rPr sz="900" spc="-5" dirty="0">
                <a:latin typeface="Comic Sans MS"/>
                <a:cs typeface="Comic Sans MS"/>
              </a:rPr>
              <a:t>diferentes.</a:t>
            </a:r>
            <a:r>
              <a:rPr sz="900" spc="254" dirty="0">
                <a:latin typeface="Comic Sans MS"/>
                <a:cs typeface="Comic Sans MS"/>
              </a:rPr>
              <a:t> </a:t>
            </a:r>
            <a:r>
              <a:rPr sz="900" spc="-5" dirty="0">
                <a:latin typeface="Comic Sans MS"/>
                <a:cs typeface="Comic Sans MS"/>
              </a:rPr>
              <a:t>Los ingenieros de protección deben evaluar </a:t>
            </a:r>
            <a:r>
              <a:rPr sz="900" dirty="0">
                <a:latin typeface="Comic Sans MS"/>
                <a:cs typeface="Comic Sans MS"/>
              </a:rPr>
              <a:t> </a:t>
            </a:r>
            <a:r>
              <a:rPr sz="900" spc="-5" dirty="0">
                <a:latin typeface="Comic Sans MS"/>
                <a:cs typeface="Comic Sans MS"/>
              </a:rPr>
              <a:t>los riesgos y determinar el impacto de sus prácticas de </a:t>
            </a:r>
            <a:r>
              <a:rPr sz="900" dirty="0">
                <a:latin typeface="Comic Sans MS"/>
                <a:cs typeface="Comic Sans MS"/>
              </a:rPr>
              <a:t> </a:t>
            </a:r>
            <a:r>
              <a:rPr sz="900" spc="-5" dirty="0">
                <a:latin typeface="Comic Sans MS"/>
                <a:cs typeface="Comic Sans MS"/>
              </a:rPr>
              <a:t>protección sobre la operación de su compañía antes de </a:t>
            </a:r>
            <a:r>
              <a:rPr sz="900" dirty="0">
                <a:latin typeface="Comic Sans MS"/>
                <a:cs typeface="Comic Sans MS"/>
              </a:rPr>
              <a:t> </a:t>
            </a:r>
            <a:r>
              <a:rPr sz="900" spc="-5" dirty="0">
                <a:latin typeface="Comic Sans MS"/>
                <a:cs typeface="Comic Sans MS"/>
              </a:rPr>
              <a:t>decidir cual esquema es más adecuado a sus necesidades </a:t>
            </a:r>
            <a:r>
              <a:rPr sz="900" dirty="0">
                <a:latin typeface="Comic Sans MS"/>
                <a:cs typeface="Comic Sans MS"/>
              </a:rPr>
              <a:t> </a:t>
            </a:r>
            <a:r>
              <a:rPr sz="900" spc="-5" dirty="0">
                <a:latin typeface="Comic Sans MS"/>
                <a:cs typeface="Comic Sans MS"/>
              </a:rPr>
              <a:t>particulares.</a:t>
            </a:r>
            <a:r>
              <a:rPr sz="900" spc="165" dirty="0">
                <a:latin typeface="Comic Sans MS"/>
                <a:cs typeface="Comic Sans MS"/>
              </a:rPr>
              <a:t> </a:t>
            </a:r>
            <a:r>
              <a:rPr sz="900" spc="-5" dirty="0">
                <a:latin typeface="Comic Sans MS"/>
                <a:cs typeface="Comic Sans MS"/>
              </a:rPr>
              <a:t>Se</a:t>
            </a:r>
            <a:r>
              <a:rPr sz="900" spc="210" dirty="0">
                <a:latin typeface="Comic Sans MS"/>
                <a:cs typeface="Comic Sans MS"/>
              </a:rPr>
              <a:t> </a:t>
            </a:r>
            <a:r>
              <a:rPr sz="900" spc="-5" dirty="0">
                <a:latin typeface="Comic Sans MS"/>
                <a:cs typeface="Comic Sans MS"/>
              </a:rPr>
              <a:t>espera</a:t>
            </a:r>
            <a:r>
              <a:rPr sz="900" spc="204" dirty="0">
                <a:latin typeface="Comic Sans MS"/>
                <a:cs typeface="Comic Sans MS"/>
              </a:rPr>
              <a:t> </a:t>
            </a:r>
            <a:r>
              <a:rPr sz="900" spc="-5" dirty="0">
                <a:latin typeface="Comic Sans MS"/>
                <a:cs typeface="Comic Sans MS"/>
              </a:rPr>
              <a:t>que</a:t>
            </a:r>
            <a:r>
              <a:rPr sz="900" spc="210" dirty="0">
                <a:latin typeface="Comic Sans MS"/>
                <a:cs typeface="Comic Sans MS"/>
              </a:rPr>
              <a:t> </a:t>
            </a:r>
            <a:r>
              <a:rPr sz="900" spc="-5" dirty="0">
                <a:latin typeface="Comic Sans MS"/>
                <a:cs typeface="Comic Sans MS"/>
              </a:rPr>
              <a:t>esta</a:t>
            </a:r>
            <a:r>
              <a:rPr sz="900" spc="204" dirty="0">
                <a:latin typeface="Comic Sans MS"/>
                <a:cs typeface="Comic Sans MS"/>
              </a:rPr>
              <a:t> </a:t>
            </a:r>
            <a:r>
              <a:rPr sz="900" spc="-5" dirty="0">
                <a:latin typeface="Comic Sans MS"/>
                <a:cs typeface="Comic Sans MS"/>
              </a:rPr>
              <a:t>sección</a:t>
            </a:r>
            <a:r>
              <a:rPr sz="900" spc="210" dirty="0">
                <a:latin typeface="Comic Sans MS"/>
                <a:cs typeface="Comic Sans MS"/>
              </a:rPr>
              <a:t> </a:t>
            </a:r>
            <a:r>
              <a:rPr sz="900" spc="-5" dirty="0">
                <a:latin typeface="Comic Sans MS"/>
                <a:cs typeface="Comic Sans MS"/>
              </a:rPr>
              <a:t>le</a:t>
            </a:r>
            <a:r>
              <a:rPr sz="900" spc="204" dirty="0">
                <a:latin typeface="Comic Sans MS"/>
                <a:cs typeface="Comic Sans MS"/>
              </a:rPr>
              <a:t> </a:t>
            </a:r>
            <a:r>
              <a:rPr sz="900" spc="-5" dirty="0">
                <a:latin typeface="Comic Sans MS"/>
                <a:cs typeface="Comic Sans MS"/>
              </a:rPr>
              <a:t>ayude</a:t>
            </a:r>
            <a:r>
              <a:rPr sz="900" spc="210" dirty="0">
                <a:latin typeface="Comic Sans MS"/>
                <a:cs typeface="Comic Sans MS"/>
              </a:rPr>
              <a:t> </a:t>
            </a:r>
            <a:r>
              <a:rPr sz="900" spc="-5" dirty="0">
                <a:latin typeface="Comic Sans MS"/>
                <a:cs typeface="Comic Sans MS"/>
              </a:rPr>
              <a:t>en </a:t>
            </a:r>
            <a:r>
              <a:rPr sz="900" spc="-260" dirty="0">
                <a:latin typeface="Comic Sans MS"/>
                <a:cs typeface="Comic Sans MS"/>
              </a:rPr>
              <a:t> </a:t>
            </a:r>
            <a:r>
              <a:rPr sz="900" spc="-5" dirty="0">
                <a:latin typeface="Comic Sans MS"/>
                <a:cs typeface="Comic Sans MS"/>
              </a:rPr>
              <a:t>esta tarea.</a:t>
            </a:r>
            <a:endParaRPr sz="900">
              <a:latin typeface="Comic Sans MS"/>
              <a:cs typeface="Comic Sans MS"/>
            </a:endParaRPr>
          </a:p>
        </p:txBody>
      </p:sp>
      <p:sp>
        <p:nvSpPr>
          <p:cNvPr id="6" name="object 6"/>
          <p:cNvSpPr txBox="1"/>
          <p:nvPr/>
        </p:nvSpPr>
        <p:spPr>
          <a:xfrm>
            <a:off x="9425473" y="2654616"/>
            <a:ext cx="84518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REFERENCIAS</a:t>
            </a:r>
            <a:endParaRPr sz="900">
              <a:latin typeface="Comic Sans MS"/>
              <a:cs typeface="Comic Sans MS"/>
            </a:endParaRPr>
          </a:p>
        </p:txBody>
      </p:sp>
      <p:sp>
        <p:nvSpPr>
          <p:cNvPr id="7" name="object 7"/>
          <p:cNvSpPr txBox="1"/>
          <p:nvPr/>
        </p:nvSpPr>
        <p:spPr>
          <a:xfrm>
            <a:off x="9336573" y="2892321"/>
            <a:ext cx="3245485" cy="4103370"/>
          </a:xfrm>
          <a:prstGeom prst="rect">
            <a:avLst/>
          </a:prstGeom>
        </p:spPr>
        <p:txBody>
          <a:bodyPr vert="horz" wrap="square" lIns="0" tIns="12700" rIns="0" bIns="0" rtlCol="0">
            <a:spAutoFit/>
          </a:bodyPr>
          <a:lstStyle/>
          <a:p>
            <a:pPr marL="328295" marR="107314" indent="-227329" algn="just">
              <a:lnSpc>
                <a:spcPct val="116300"/>
              </a:lnSpc>
              <a:spcBef>
                <a:spcPts val="100"/>
              </a:spcBef>
              <a:buAutoNum type="arabicPeriod"/>
              <a:tabLst>
                <a:tab pos="330200" algn="l"/>
              </a:tabLst>
            </a:pPr>
            <a:r>
              <a:rPr sz="900" spc="-5" dirty="0">
                <a:latin typeface="Comic Sans MS"/>
                <a:cs typeface="Comic Sans MS"/>
              </a:rPr>
              <a:t>IEEE Power System Relay Working Group Report Nº </a:t>
            </a:r>
            <a:r>
              <a:rPr sz="900" dirty="0">
                <a:latin typeface="Comic Sans MS"/>
                <a:cs typeface="Comic Sans MS"/>
              </a:rPr>
              <a:t> </a:t>
            </a:r>
            <a:r>
              <a:rPr sz="900" spc="-5" dirty="0">
                <a:latin typeface="Comic Sans MS"/>
                <a:cs typeface="Comic Sans MS"/>
              </a:rPr>
              <a:t>88SM527-4 “Inadvertent Energizing Protection of </a:t>
            </a:r>
            <a:r>
              <a:rPr sz="900" dirty="0">
                <a:latin typeface="Comic Sans MS"/>
                <a:cs typeface="Comic Sans MS"/>
              </a:rPr>
              <a:t> </a:t>
            </a:r>
            <a:r>
              <a:rPr sz="900" spc="-5" dirty="0">
                <a:latin typeface="Comic Sans MS"/>
                <a:cs typeface="Comic Sans MS"/>
              </a:rPr>
              <a:t>Synchronous</a:t>
            </a:r>
            <a:r>
              <a:rPr sz="900" dirty="0">
                <a:latin typeface="Comic Sans MS"/>
                <a:cs typeface="Comic Sans MS"/>
              </a:rPr>
              <a:t> </a:t>
            </a:r>
            <a:r>
              <a:rPr sz="900" spc="-5" dirty="0">
                <a:latin typeface="Comic Sans MS"/>
                <a:cs typeface="Comic Sans MS"/>
              </a:rPr>
              <a:t>Generators”</a:t>
            </a:r>
            <a:r>
              <a:rPr sz="900" dirty="0">
                <a:latin typeface="Comic Sans MS"/>
                <a:cs typeface="Comic Sans MS"/>
              </a:rPr>
              <a:t> </a:t>
            </a:r>
            <a:r>
              <a:rPr sz="900" spc="-5" dirty="0">
                <a:latin typeface="Comic Sans MS"/>
                <a:cs typeface="Comic Sans MS"/>
              </a:rPr>
              <a:t>IEEE</a:t>
            </a:r>
            <a:r>
              <a:rPr sz="900" dirty="0">
                <a:latin typeface="Comic Sans MS"/>
                <a:cs typeface="Comic Sans MS"/>
              </a:rPr>
              <a:t> </a:t>
            </a:r>
            <a:r>
              <a:rPr sz="900" spc="-5" dirty="0">
                <a:latin typeface="Comic Sans MS"/>
                <a:cs typeface="Comic Sans MS"/>
              </a:rPr>
              <a:t>Transactions</a:t>
            </a:r>
            <a:r>
              <a:rPr sz="900" dirty="0">
                <a:latin typeface="Comic Sans MS"/>
                <a:cs typeface="Comic Sans MS"/>
              </a:rPr>
              <a:t> </a:t>
            </a:r>
            <a:r>
              <a:rPr sz="900" spc="-5" dirty="0">
                <a:latin typeface="Comic Sans MS"/>
                <a:cs typeface="Comic Sans MS"/>
              </a:rPr>
              <a:t>on </a:t>
            </a:r>
            <a:r>
              <a:rPr sz="900" spc="-254" dirty="0">
                <a:latin typeface="Comic Sans MS"/>
                <a:cs typeface="Comic Sans MS"/>
              </a:rPr>
              <a:t> </a:t>
            </a:r>
            <a:r>
              <a:rPr sz="900" spc="-5" dirty="0">
                <a:latin typeface="Comic Sans MS"/>
                <a:cs typeface="Comic Sans MS"/>
              </a:rPr>
              <a:t>Power</a:t>
            </a:r>
            <a:r>
              <a:rPr sz="900" dirty="0">
                <a:latin typeface="Comic Sans MS"/>
                <a:cs typeface="Comic Sans MS"/>
              </a:rPr>
              <a:t> </a:t>
            </a:r>
            <a:r>
              <a:rPr sz="900" spc="-5" dirty="0">
                <a:latin typeface="Comic Sans MS"/>
                <a:cs typeface="Comic Sans MS"/>
              </a:rPr>
              <a:t>Delivery,</a:t>
            </a:r>
            <a:r>
              <a:rPr sz="900" dirty="0">
                <a:latin typeface="Comic Sans MS"/>
                <a:cs typeface="Comic Sans MS"/>
              </a:rPr>
              <a:t> </a:t>
            </a:r>
            <a:r>
              <a:rPr sz="900" spc="-5" dirty="0">
                <a:latin typeface="Comic Sans MS"/>
                <a:cs typeface="Comic Sans MS"/>
              </a:rPr>
              <a:t>Vol. 4,</a:t>
            </a:r>
            <a:r>
              <a:rPr sz="900" dirty="0">
                <a:latin typeface="Comic Sans MS"/>
                <a:cs typeface="Comic Sans MS"/>
              </a:rPr>
              <a:t> </a:t>
            </a:r>
            <a:r>
              <a:rPr sz="900" spc="-5" dirty="0">
                <a:latin typeface="Comic Sans MS"/>
                <a:cs typeface="Comic Sans MS"/>
              </a:rPr>
              <a:t>Nº</a:t>
            </a:r>
            <a:r>
              <a:rPr sz="900" dirty="0">
                <a:latin typeface="Comic Sans MS"/>
                <a:cs typeface="Comic Sans MS"/>
              </a:rPr>
              <a:t> </a:t>
            </a:r>
            <a:r>
              <a:rPr sz="900" spc="-5" dirty="0">
                <a:latin typeface="Comic Sans MS"/>
                <a:cs typeface="Comic Sans MS"/>
              </a:rPr>
              <a:t>2</a:t>
            </a:r>
            <a:r>
              <a:rPr sz="900" dirty="0">
                <a:latin typeface="Comic Sans MS"/>
                <a:cs typeface="Comic Sans MS"/>
              </a:rPr>
              <a:t> </a:t>
            </a:r>
            <a:r>
              <a:rPr sz="900" spc="-5" dirty="0">
                <a:latin typeface="Comic Sans MS"/>
                <a:cs typeface="Comic Sans MS"/>
              </a:rPr>
              <a:t>April</a:t>
            </a:r>
            <a:r>
              <a:rPr sz="900" dirty="0">
                <a:latin typeface="Comic Sans MS"/>
                <a:cs typeface="Comic Sans MS"/>
              </a:rPr>
              <a:t> </a:t>
            </a:r>
            <a:r>
              <a:rPr sz="900" spc="-5" dirty="0">
                <a:latin typeface="Comic Sans MS"/>
                <a:cs typeface="Comic Sans MS"/>
              </a:rPr>
              <a:t>1989.</a:t>
            </a:r>
            <a:endParaRPr sz="900">
              <a:latin typeface="Comic Sans MS"/>
              <a:cs typeface="Comic Sans MS"/>
            </a:endParaRPr>
          </a:p>
          <a:p>
            <a:pPr marL="328295" marR="108585" indent="-227329" algn="just">
              <a:lnSpc>
                <a:spcPct val="116100"/>
              </a:lnSpc>
              <a:spcBef>
                <a:spcPts val="400"/>
              </a:spcBef>
              <a:buAutoNum type="arabicPeriod"/>
              <a:tabLst>
                <a:tab pos="330200" algn="l"/>
              </a:tabLst>
            </a:pPr>
            <a:r>
              <a:rPr sz="900" spc="-5" dirty="0">
                <a:latin typeface="Comic Sans MS"/>
                <a:cs typeface="Comic Sans MS"/>
              </a:rPr>
              <a:t>E.R.</a:t>
            </a:r>
            <a:r>
              <a:rPr sz="900" dirty="0">
                <a:latin typeface="Comic Sans MS"/>
                <a:cs typeface="Comic Sans MS"/>
              </a:rPr>
              <a:t> </a:t>
            </a:r>
            <a:r>
              <a:rPr sz="900" spc="-5" dirty="0">
                <a:latin typeface="Comic Sans MS"/>
                <a:cs typeface="Comic Sans MS"/>
              </a:rPr>
              <a:t>Detjen,</a:t>
            </a:r>
            <a:r>
              <a:rPr sz="900" dirty="0">
                <a:latin typeface="Comic Sans MS"/>
                <a:cs typeface="Comic Sans MS"/>
              </a:rPr>
              <a:t> </a:t>
            </a:r>
            <a:r>
              <a:rPr sz="900" spc="-5" dirty="0">
                <a:latin typeface="Comic Sans MS"/>
                <a:cs typeface="Comic Sans MS"/>
              </a:rPr>
              <a:t>“Some</a:t>
            </a:r>
            <a:r>
              <a:rPr sz="900" dirty="0">
                <a:latin typeface="Comic Sans MS"/>
                <a:cs typeface="Comic Sans MS"/>
              </a:rPr>
              <a:t> </a:t>
            </a:r>
            <a:r>
              <a:rPr sz="900" spc="-5" dirty="0">
                <a:latin typeface="Comic Sans MS"/>
                <a:cs typeface="Comic Sans MS"/>
              </a:rPr>
              <a:t>Additional</a:t>
            </a:r>
            <a:r>
              <a:rPr sz="900" dirty="0">
                <a:latin typeface="Comic Sans MS"/>
                <a:cs typeface="Comic Sans MS"/>
              </a:rPr>
              <a:t> </a:t>
            </a:r>
            <a:r>
              <a:rPr sz="900" spc="-5" dirty="0">
                <a:latin typeface="Comic Sans MS"/>
                <a:cs typeface="Comic Sans MS"/>
              </a:rPr>
              <a:t>Thoughts</a:t>
            </a:r>
            <a:r>
              <a:rPr sz="900" spc="260" dirty="0">
                <a:latin typeface="Comic Sans MS"/>
                <a:cs typeface="Comic Sans MS"/>
              </a:rPr>
              <a:t> </a:t>
            </a:r>
            <a:r>
              <a:rPr sz="900" spc="-5" dirty="0">
                <a:latin typeface="Comic Sans MS"/>
                <a:cs typeface="Comic Sans MS"/>
              </a:rPr>
              <a:t>on </a:t>
            </a:r>
            <a:r>
              <a:rPr sz="900" dirty="0">
                <a:latin typeface="Comic Sans MS"/>
                <a:cs typeface="Comic Sans MS"/>
              </a:rPr>
              <a:t> </a:t>
            </a:r>
            <a:r>
              <a:rPr sz="900" spc="-5" dirty="0">
                <a:latin typeface="Comic Sans MS"/>
                <a:cs typeface="Comic Sans MS"/>
              </a:rPr>
              <a:t>Generator</a:t>
            </a:r>
            <a:r>
              <a:rPr sz="900" dirty="0">
                <a:latin typeface="Comic Sans MS"/>
                <a:cs typeface="Comic Sans MS"/>
              </a:rPr>
              <a:t> </a:t>
            </a:r>
            <a:r>
              <a:rPr sz="900" spc="-5" dirty="0">
                <a:latin typeface="Comic Sans MS"/>
                <a:cs typeface="Comic Sans MS"/>
              </a:rPr>
              <a:t>Protection”,</a:t>
            </a:r>
            <a:r>
              <a:rPr sz="900" dirty="0">
                <a:latin typeface="Comic Sans MS"/>
                <a:cs typeface="Comic Sans MS"/>
              </a:rPr>
              <a:t> </a:t>
            </a:r>
            <a:r>
              <a:rPr sz="900" spc="-5" dirty="0">
                <a:latin typeface="Comic Sans MS"/>
                <a:cs typeface="Comic Sans MS"/>
              </a:rPr>
              <a:t>presented</a:t>
            </a:r>
            <a:r>
              <a:rPr sz="900" dirty="0">
                <a:latin typeface="Comic Sans MS"/>
                <a:cs typeface="Comic Sans MS"/>
              </a:rPr>
              <a:t> </a:t>
            </a:r>
            <a:r>
              <a:rPr sz="900" spc="-5" dirty="0">
                <a:latin typeface="Comic Sans MS"/>
                <a:cs typeface="Comic Sans MS"/>
              </a:rPr>
              <a:t>at</a:t>
            </a:r>
            <a:r>
              <a:rPr sz="900" spc="260" dirty="0">
                <a:latin typeface="Comic Sans MS"/>
                <a:cs typeface="Comic Sans MS"/>
              </a:rPr>
              <a:t> </a:t>
            </a:r>
            <a:r>
              <a:rPr sz="900" spc="-5" dirty="0">
                <a:latin typeface="Comic Sans MS"/>
                <a:cs typeface="Comic Sans MS"/>
              </a:rPr>
              <a:t>the </a:t>
            </a:r>
            <a:r>
              <a:rPr sz="900" dirty="0">
                <a:latin typeface="Comic Sans MS"/>
                <a:cs typeface="Comic Sans MS"/>
              </a:rPr>
              <a:t> </a:t>
            </a:r>
            <a:r>
              <a:rPr sz="900" spc="-5" dirty="0">
                <a:latin typeface="Comic Sans MS"/>
                <a:cs typeface="Comic Sans MS"/>
              </a:rPr>
              <a:t>Pennsylvania Electric Association Relay Committee, </a:t>
            </a:r>
            <a:r>
              <a:rPr sz="900" dirty="0">
                <a:latin typeface="Comic Sans MS"/>
                <a:cs typeface="Comic Sans MS"/>
              </a:rPr>
              <a:t> </a:t>
            </a:r>
            <a:r>
              <a:rPr sz="900" spc="-5" dirty="0">
                <a:latin typeface="Comic Sans MS"/>
                <a:cs typeface="Comic Sans MS"/>
              </a:rPr>
              <a:t>May</a:t>
            </a:r>
            <a:r>
              <a:rPr sz="900" dirty="0">
                <a:latin typeface="Comic Sans MS"/>
                <a:cs typeface="Comic Sans MS"/>
              </a:rPr>
              <a:t> </a:t>
            </a:r>
            <a:r>
              <a:rPr sz="900" spc="-5" dirty="0">
                <a:latin typeface="Comic Sans MS"/>
                <a:cs typeface="Comic Sans MS"/>
              </a:rPr>
              <a:t>29,</a:t>
            </a:r>
            <a:r>
              <a:rPr sz="900" dirty="0">
                <a:latin typeface="Comic Sans MS"/>
                <a:cs typeface="Comic Sans MS"/>
              </a:rPr>
              <a:t> </a:t>
            </a:r>
            <a:r>
              <a:rPr sz="900" spc="-5" dirty="0">
                <a:latin typeface="Comic Sans MS"/>
                <a:cs typeface="Comic Sans MS"/>
              </a:rPr>
              <a:t>1981.</a:t>
            </a:r>
            <a:endParaRPr sz="900">
              <a:latin typeface="Comic Sans MS"/>
              <a:cs typeface="Comic Sans MS"/>
            </a:endParaRPr>
          </a:p>
          <a:p>
            <a:pPr marL="328295" marR="106680" indent="-227329" algn="just">
              <a:lnSpc>
                <a:spcPct val="116100"/>
              </a:lnSpc>
              <a:spcBef>
                <a:spcPts val="400"/>
              </a:spcBef>
              <a:buAutoNum type="arabicPeriod"/>
              <a:tabLst>
                <a:tab pos="330200" algn="l"/>
              </a:tabLst>
            </a:pPr>
            <a:r>
              <a:rPr sz="900" spc="-5" dirty="0">
                <a:latin typeface="Comic Sans MS"/>
                <a:cs typeface="Comic Sans MS"/>
              </a:rPr>
              <a:t>IEEE</a:t>
            </a:r>
            <a:r>
              <a:rPr sz="900" dirty="0">
                <a:latin typeface="Comic Sans MS"/>
                <a:cs typeface="Comic Sans MS"/>
              </a:rPr>
              <a:t> </a:t>
            </a:r>
            <a:r>
              <a:rPr sz="900" spc="-5" dirty="0">
                <a:latin typeface="Comic Sans MS"/>
                <a:cs typeface="Comic Sans MS"/>
              </a:rPr>
              <a:t>“Guide</a:t>
            </a:r>
            <a:r>
              <a:rPr sz="900" dirty="0">
                <a:latin typeface="Comic Sans MS"/>
                <a:cs typeface="Comic Sans MS"/>
              </a:rPr>
              <a:t> </a:t>
            </a:r>
            <a:r>
              <a:rPr sz="900" spc="-5" dirty="0">
                <a:latin typeface="Comic Sans MS"/>
                <a:cs typeface="Comic Sans MS"/>
              </a:rPr>
              <a:t>for</a:t>
            </a:r>
            <a:r>
              <a:rPr sz="900" dirty="0">
                <a:latin typeface="Comic Sans MS"/>
                <a:cs typeface="Comic Sans MS"/>
              </a:rPr>
              <a:t> </a:t>
            </a:r>
            <a:r>
              <a:rPr sz="900" spc="-5" dirty="0">
                <a:latin typeface="Comic Sans MS"/>
                <a:cs typeface="Comic Sans MS"/>
              </a:rPr>
              <a:t>A.C.</a:t>
            </a:r>
            <a:r>
              <a:rPr sz="900" dirty="0">
                <a:latin typeface="Comic Sans MS"/>
                <a:cs typeface="Comic Sans MS"/>
              </a:rPr>
              <a:t> </a:t>
            </a:r>
            <a:r>
              <a:rPr sz="900" spc="-5" dirty="0">
                <a:latin typeface="Comic Sans MS"/>
                <a:cs typeface="Comic Sans MS"/>
              </a:rPr>
              <a:t>Generator</a:t>
            </a:r>
            <a:r>
              <a:rPr sz="900" dirty="0">
                <a:latin typeface="Comic Sans MS"/>
                <a:cs typeface="Comic Sans MS"/>
              </a:rPr>
              <a:t> </a:t>
            </a:r>
            <a:r>
              <a:rPr sz="900" spc="-5" dirty="0">
                <a:latin typeface="Comic Sans MS"/>
                <a:cs typeface="Comic Sans MS"/>
              </a:rPr>
              <a:t>Protection,” </a:t>
            </a:r>
            <a:r>
              <a:rPr sz="900" dirty="0">
                <a:latin typeface="Comic Sans MS"/>
                <a:cs typeface="Comic Sans MS"/>
              </a:rPr>
              <a:t> </a:t>
            </a:r>
            <a:r>
              <a:rPr sz="900" spc="-5" dirty="0">
                <a:latin typeface="Comic Sans MS"/>
                <a:cs typeface="Comic Sans MS"/>
              </a:rPr>
              <a:t>ANSI/IEEE C37.102-1988.</a:t>
            </a:r>
            <a:endParaRPr sz="900">
              <a:latin typeface="Comic Sans MS"/>
              <a:cs typeface="Comic Sans MS"/>
            </a:endParaRPr>
          </a:p>
          <a:p>
            <a:pPr marL="328295" marR="106680" indent="-227329" algn="just">
              <a:lnSpc>
                <a:spcPct val="116100"/>
              </a:lnSpc>
              <a:spcBef>
                <a:spcPts val="400"/>
              </a:spcBef>
              <a:buAutoNum type="arabicPeriod"/>
              <a:tabLst>
                <a:tab pos="330200" algn="l"/>
              </a:tabLst>
            </a:pPr>
            <a:r>
              <a:rPr sz="900" spc="-5" dirty="0">
                <a:latin typeface="Comic Sans MS"/>
                <a:cs typeface="Comic Sans MS"/>
              </a:rPr>
              <a:t>J.G. Manzek and J.T. Ullo, “Implementation of an </a:t>
            </a:r>
            <a:r>
              <a:rPr sz="900" dirty="0">
                <a:latin typeface="Comic Sans MS"/>
                <a:cs typeface="Comic Sans MS"/>
              </a:rPr>
              <a:t> </a:t>
            </a:r>
            <a:r>
              <a:rPr sz="900" spc="-5" dirty="0">
                <a:latin typeface="Comic Sans MS"/>
                <a:cs typeface="Comic Sans MS"/>
              </a:rPr>
              <a:t>Open</a:t>
            </a:r>
            <a:r>
              <a:rPr sz="900" dirty="0">
                <a:latin typeface="Comic Sans MS"/>
                <a:cs typeface="Comic Sans MS"/>
              </a:rPr>
              <a:t> </a:t>
            </a:r>
            <a:r>
              <a:rPr sz="900" spc="-5" dirty="0">
                <a:latin typeface="Comic Sans MS"/>
                <a:cs typeface="Comic Sans MS"/>
              </a:rPr>
              <a:t>Breaker</a:t>
            </a:r>
            <a:r>
              <a:rPr sz="900" dirty="0">
                <a:latin typeface="Comic Sans MS"/>
                <a:cs typeface="Comic Sans MS"/>
              </a:rPr>
              <a:t> </a:t>
            </a:r>
            <a:r>
              <a:rPr sz="900" spc="-5" dirty="0">
                <a:latin typeface="Comic Sans MS"/>
                <a:cs typeface="Comic Sans MS"/>
              </a:rPr>
              <a:t>Flashover</a:t>
            </a:r>
            <a:r>
              <a:rPr sz="900" dirty="0">
                <a:latin typeface="Comic Sans MS"/>
                <a:cs typeface="Comic Sans MS"/>
              </a:rPr>
              <a:t> </a:t>
            </a:r>
            <a:r>
              <a:rPr sz="900" spc="-5" dirty="0">
                <a:latin typeface="Comic Sans MS"/>
                <a:cs typeface="Comic Sans MS"/>
              </a:rPr>
              <a:t>Inadvertent</a:t>
            </a:r>
            <a:r>
              <a:rPr sz="900" dirty="0">
                <a:latin typeface="Comic Sans MS"/>
                <a:cs typeface="Comic Sans MS"/>
              </a:rPr>
              <a:t> </a:t>
            </a:r>
            <a:r>
              <a:rPr sz="900" spc="-5" dirty="0">
                <a:latin typeface="Comic Sans MS"/>
                <a:cs typeface="Comic Sans MS"/>
              </a:rPr>
              <a:t>Energization </a:t>
            </a:r>
            <a:r>
              <a:rPr sz="900" spc="-254" dirty="0">
                <a:latin typeface="Comic Sans MS"/>
                <a:cs typeface="Comic Sans MS"/>
              </a:rPr>
              <a:t> </a:t>
            </a:r>
            <a:r>
              <a:rPr sz="900" spc="-5" dirty="0">
                <a:latin typeface="Comic Sans MS"/>
                <a:cs typeface="Comic Sans MS"/>
              </a:rPr>
              <a:t>Protection Scheme on Generators Circuit Breakers,” </a:t>
            </a:r>
            <a:r>
              <a:rPr sz="900" dirty="0">
                <a:latin typeface="Comic Sans MS"/>
                <a:cs typeface="Comic Sans MS"/>
              </a:rPr>
              <a:t> </a:t>
            </a:r>
            <a:r>
              <a:rPr sz="900" spc="-5" dirty="0">
                <a:latin typeface="Comic Sans MS"/>
                <a:cs typeface="Comic Sans MS"/>
              </a:rPr>
              <a:t>presented to the Pennsylvania Electric Associtaion </a:t>
            </a:r>
            <a:r>
              <a:rPr sz="900" dirty="0">
                <a:latin typeface="Comic Sans MS"/>
                <a:cs typeface="Comic Sans MS"/>
              </a:rPr>
              <a:t> </a:t>
            </a:r>
            <a:r>
              <a:rPr sz="900" spc="-5" dirty="0">
                <a:latin typeface="Comic Sans MS"/>
                <a:cs typeface="Comic Sans MS"/>
              </a:rPr>
              <a:t>Relay</a:t>
            </a:r>
            <a:r>
              <a:rPr sz="900" dirty="0">
                <a:latin typeface="Comic Sans MS"/>
                <a:cs typeface="Comic Sans MS"/>
              </a:rPr>
              <a:t> </a:t>
            </a:r>
            <a:r>
              <a:rPr sz="900" spc="-5" dirty="0">
                <a:latin typeface="Comic Sans MS"/>
                <a:cs typeface="Comic Sans MS"/>
              </a:rPr>
              <a:t>Committee,</a:t>
            </a:r>
            <a:r>
              <a:rPr sz="900" dirty="0">
                <a:latin typeface="Comic Sans MS"/>
                <a:cs typeface="Comic Sans MS"/>
              </a:rPr>
              <a:t> </a:t>
            </a:r>
            <a:r>
              <a:rPr sz="900" spc="-5" dirty="0">
                <a:latin typeface="Comic Sans MS"/>
                <a:cs typeface="Comic Sans MS"/>
              </a:rPr>
              <a:t>September</a:t>
            </a:r>
            <a:r>
              <a:rPr sz="900" dirty="0">
                <a:latin typeface="Comic Sans MS"/>
                <a:cs typeface="Comic Sans MS"/>
              </a:rPr>
              <a:t> </a:t>
            </a:r>
            <a:r>
              <a:rPr sz="900" spc="-5" dirty="0">
                <a:latin typeface="Comic Sans MS"/>
                <a:cs typeface="Comic Sans MS"/>
              </a:rPr>
              <a:t>14,</a:t>
            </a:r>
            <a:r>
              <a:rPr sz="900" dirty="0">
                <a:latin typeface="Comic Sans MS"/>
                <a:cs typeface="Comic Sans MS"/>
              </a:rPr>
              <a:t> </a:t>
            </a:r>
            <a:r>
              <a:rPr sz="900" spc="-5" dirty="0">
                <a:latin typeface="Comic Sans MS"/>
                <a:cs typeface="Comic Sans MS"/>
              </a:rPr>
              <a:t>1983.</a:t>
            </a:r>
            <a:endParaRPr sz="900">
              <a:latin typeface="Comic Sans MS"/>
              <a:cs typeface="Comic Sans MS"/>
            </a:endParaRPr>
          </a:p>
          <a:p>
            <a:pPr marL="328295" marR="107950" indent="-227329" algn="just">
              <a:lnSpc>
                <a:spcPct val="116199"/>
              </a:lnSpc>
              <a:spcBef>
                <a:spcPts val="395"/>
              </a:spcBef>
              <a:buAutoNum type="arabicPeriod"/>
              <a:tabLst>
                <a:tab pos="330200" algn="l"/>
              </a:tabLst>
            </a:pPr>
            <a:r>
              <a:rPr sz="900" spc="-5" dirty="0">
                <a:latin typeface="Comic Sans MS"/>
                <a:cs typeface="Comic Sans MS"/>
              </a:rPr>
              <a:t>M. Meisinger, G. Rockefeller, L. Schulze, “RAGUA: </a:t>
            </a:r>
            <a:r>
              <a:rPr sz="900" dirty="0">
                <a:latin typeface="Comic Sans MS"/>
                <a:cs typeface="Comic Sans MS"/>
              </a:rPr>
              <a:t> </a:t>
            </a:r>
            <a:r>
              <a:rPr sz="900" spc="-5" dirty="0">
                <a:latin typeface="Comic Sans MS"/>
                <a:cs typeface="Comic Sans MS"/>
              </a:rPr>
              <a:t>Protection</a:t>
            </a:r>
            <a:r>
              <a:rPr sz="900" dirty="0">
                <a:latin typeface="Comic Sans MS"/>
                <a:cs typeface="Comic Sans MS"/>
              </a:rPr>
              <a:t> </a:t>
            </a:r>
            <a:r>
              <a:rPr sz="900" spc="-5" dirty="0">
                <a:latin typeface="Comic Sans MS"/>
                <a:cs typeface="Comic Sans MS"/>
              </a:rPr>
              <a:t>Against</a:t>
            </a:r>
            <a:r>
              <a:rPr sz="900" dirty="0">
                <a:latin typeface="Comic Sans MS"/>
                <a:cs typeface="Comic Sans MS"/>
              </a:rPr>
              <a:t> </a:t>
            </a:r>
            <a:r>
              <a:rPr sz="900" spc="-5" dirty="0">
                <a:latin typeface="Comic Sans MS"/>
                <a:cs typeface="Comic Sans MS"/>
              </a:rPr>
              <a:t>Accidental</a:t>
            </a:r>
            <a:r>
              <a:rPr sz="900" dirty="0">
                <a:latin typeface="Comic Sans MS"/>
                <a:cs typeface="Comic Sans MS"/>
              </a:rPr>
              <a:t> </a:t>
            </a:r>
            <a:r>
              <a:rPr sz="900" spc="-5" dirty="0">
                <a:latin typeface="Comic Sans MS"/>
                <a:cs typeface="Comic Sans MS"/>
              </a:rPr>
              <a:t>Energization</a:t>
            </a:r>
            <a:r>
              <a:rPr sz="900" dirty="0">
                <a:latin typeface="Comic Sans MS"/>
                <a:cs typeface="Comic Sans MS"/>
              </a:rPr>
              <a:t> </a:t>
            </a:r>
            <a:r>
              <a:rPr sz="900" spc="-5" dirty="0">
                <a:latin typeface="Comic Sans MS"/>
                <a:cs typeface="Comic Sans MS"/>
              </a:rPr>
              <a:t>of </a:t>
            </a:r>
            <a:r>
              <a:rPr sz="900" dirty="0">
                <a:latin typeface="Comic Sans MS"/>
                <a:cs typeface="Comic Sans MS"/>
              </a:rPr>
              <a:t> </a:t>
            </a:r>
            <a:r>
              <a:rPr sz="900" spc="-5" dirty="0">
                <a:latin typeface="Comic Sans MS"/>
                <a:cs typeface="Comic Sans MS"/>
              </a:rPr>
              <a:t>Synchronous</a:t>
            </a:r>
            <a:r>
              <a:rPr sz="900" dirty="0">
                <a:latin typeface="Comic Sans MS"/>
                <a:cs typeface="Comic Sans MS"/>
              </a:rPr>
              <a:t> </a:t>
            </a:r>
            <a:r>
              <a:rPr sz="900" spc="-5" dirty="0">
                <a:latin typeface="Comic Sans MS"/>
                <a:cs typeface="Comic Sans MS"/>
              </a:rPr>
              <a:t>Machines”</a:t>
            </a:r>
            <a:r>
              <a:rPr sz="900" dirty="0">
                <a:latin typeface="Comic Sans MS"/>
                <a:cs typeface="Comic Sans MS"/>
              </a:rPr>
              <a:t> </a:t>
            </a:r>
            <a:r>
              <a:rPr sz="900" spc="-5" dirty="0">
                <a:latin typeface="Comic Sans MS"/>
                <a:cs typeface="Comic Sans MS"/>
              </a:rPr>
              <a:t>presented</a:t>
            </a:r>
            <a:r>
              <a:rPr sz="900" dirty="0">
                <a:latin typeface="Comic Sans MS"/>
                <a:cs typeface="Comic Sans MS"/>
              </a:rPr>
              <a:t> </a:t>
            </a:r>
            <a:r>
              <a:rPr sz="900" spc="-5" dirty="0">
                <a:latin typeface="Comic Sans MS"/>
                <a:cs typeface="Comic Sans MS"/>
              </a:rPr>
              <a:t>to</a:t>
            </a:r>
            <a:r>
              <a:rPr sz="900" dirty="0">
                <a:latin typeface="Comic Sans MS"/>
                <a:cs typeface="Comic Sans MS"/>
              </a:rPr>
              <a:t> </a:t>
            </a:r>
            <a:r>
              <a:rPr sz="900" spc="-5" dirty="0">
                <a:latin typeface="Comic Sans MS"/>
                <a:cs typeface="Comic Sans MS"/>
              </a:rPr>
              <a:t>the </a:t>
            </a:r>
            <a:r>
              <a:rPr sz="900" dirty="0">
                <a:latin typeface="Comic Sans MS"/>
                <a:cs typeface="Comic Sans MS"/>
              </a:rPr>
              <a:t> </a:t>
            </a:r>
            <a:r>
              <a:rPr sz="900" spc="-5" dirty="0">
                <a:latin typeface="Comic Sans MS"/>
                <a:cs typeface="Comic Sans MS"/>
              </a:rPr>
              <a:t>Pennsylvania</a:t>
            </a:r>
            <a:r>
              <a:rPr sz="900" dirty="0">
                <a:latin typeface="Comic Sans MS"/>
                <a:cs typeface="Comic Sans MS"/>
              </a:rPr>
              <a:t> </a:t>
            </a:r>
            <a:r>
              <a:rPr sz="900" spc="-5" dirty="0">
                <a:latin typeface="Comic Sans MS"/>
                <a:cs typeface="Comic Sans MS"/>
              </a:rPr>
              <a:t>Electric</a:t>
            </a:r>
            <a:r>
              <a:rPr sz="900" dirty="0">
                <a:latin typeface="Comic Sans MS"/>
                <a:cs typeface="Comic Sans MS"/>
              </a:rPr>
              <a:t> </a:t>
            </a:r>
            <a:r>
              <a:rPr sz="900" spc="-5" dirty="0">
                <a:latin typeface="Comic Sans MS"/>
                <a:cs typeface="Comic Sans MS"/>
              </a:rPr>
              <a:t>Assocition</a:t>
            </a:r>
            <a:r>
              <a:rPr sz="900" dirty="0">
                <a:latin typeface="Comic Sans MS"/>
                <a:cs typeface="Comic Sans MS"/>
              </a:rPr>
              <a:t> </a:t>
            </a:r>
            <a:r>
              <a:rPr sz="900" spc="-5" dirty="0">
                <a:latin typeface="Comic Sans MS"/>
                <a:cs typeface="Comic Sans MS"/>
              </a:rPr>
              <a:t>Relay</a:t>
            </a:r>
            <a:r>
              <a:rPr sz="900" dirty="0">
                <a:latin typeface="Comic Sans MS"/>
                <a:cs typeface="Comic Sans MS"/>
              </a:rPr>
              <a:t> </a:t>
            </a:r>
            <a:r>
              <a:rPr sz="900" spc="-5" dirty="0">
                <a:latin typeface="Comic Sans MS"/>
                <a:cs typeface="Comic Sans MS"/>
              </a:rPr>
              <a:t>Committee, </a:t>
            </a:r>
            <a:r>
              <a:rPr sz="900" dirty="0">
                <a:latin typeface="Comic Sans MS"/>
                <a:cs typeface="Comic Sans MS"/>
              </a:rPr>
              <a:t> </a:t>
            </a:r>
            <a:r>
              <a:rPr sz="900" spc="-5" dirty="0">
                <a:latin typeface="Comic Sans MS"/>
                <a:cs typeface="Comic Sans MS"/>
              </a:rPr>
              <a:t>September 14,</a:t>
            </a:r>
            <a:r>
              <a:rPr sz="900" dirty="0">
                <a:latin typeface="Comic Sans MS"/>
                <a:cs typeface="Comic Sans MS"/>
              </a:rPr>
              <a:t> </a:t>
            </a:r>
            <a:r>
              <a:rPr sz="900" spc="-5" dirty="0">
                <a:latin typeface="Comic Sans MS"/>
                <a:cs typeface="Comic Sans MS"/>
              </a:rPr>
              <a:t>1983.</a:t>
            </a:r>
            <a:endParaRPr sz="900">
              <a:latin typeface="Comic Sans MS"/>
              <a:cs typeface="Comic Sans MS"/>
            </a:endParaRPr>
          </a:p>
          <a:p>
            <a:pPr marL="328295" marR="106680" indent="-227329" algn="just">
              <a:lnSpc>
                <a:spcPct val="116300"/>
              </a:lnSpc>
              <a:spcBef>
                <a:spcPts val="395"/>
              </a:spcBef>
              <a:buAutoNum type="arabicPeriod"/>
              <a:tabLst>
                <a:tab pos="330200" algn="l"/>
              </a:tabLst>
            </a:pPr>
            <a:r>
              <a:rPr sz="900" spc="-5" dirty="0">
                <a:latin typeface="Comic Sans MS"/>
                <a:cs typeface="Comic Sans MS"/>
              </a:rPr>
              <a:t>W.A.</a:t>
            </a:r>
            <a:r>
              <a:rPr sz="900" dirty="0">
                <a:latin typeface="Comic Sans MS"/>
                <a:cs typeface="Comic Sans MS"/>
              </a:rPr>
              <a:t> </a:t>
            </a:r>
            <a:r>
              <a:rPr sz="900" spc="-5" dirty="0">
                <a:latin typeface="Comic Sans MS"/>
                <a:cs typeface="Comic Sans MS"/>
              </a:rPr>
              <a:t>Elmire,</a:t>
            </a:r>
            <a:r>
              <a:rPr sz="900" dirty="0">
                <a:latin typeface="Comic Sans MS"/>
                <a:cs typeface="Comic Sans MS"/>
              </a:rPr>
              <a:t> </a:t>
            </a:r>
            <a:r>
              <a:rPr sz="900" spc="-5" dirty="0">
                <a:latin typeface="Comic Sans MS"/>
                <a:cs typeface="Comic Sans MS"/>
              </a:rPr>
              <a:t>C.L.</a:t>
            </a:r>
            <a:r>
              <a:rPr sz="900" dirty="0">
                <a:latin typeface="Comic Sans MS"/>
                <a:cs typeface="Comic Sans MS"/>
              </a:rPr>
              <a:t> </a:t>
            </a:r>
            <a:r>
              <a:rPr sz="900" spc="-5" dirty="0">
                <a:latin typeface="Comic Sans MS"/>
                <a:cs typeface="Comic Sans MS"/>
              </a:rPr>
              <a:t>Wagner</a:t>
            </a:r>
            <a:r>
              <a:rPr sz="900" dirty="0">
                <a:latin typeface="Comic Sans MS"/>
                <a:cs typeface="Comic Sans MS"/>
              </a:rPr>
              <a:t> </a:t>
            </a:r>
            <a:r>
              <a:rPr sz="900" spc="-5" dirty="0">
                <a:latin typeface="Comic Sans MS"/>
                <a:cs typeface="Comic Sans MS"/>
              </a:rPr>
              <a:t>“Pole</a:t>
            </a:r>
            <a:r>
              <a:rPr sz="900" dirty="0">
                <a:latin typeface="Comic Sans MS"/>
                <a:cs typeface="Comic Sans MS"/>
              </a:rPr>
              <a:t> </a:t>
            </a:r>
            <a:r>
              <a:rPr sz="900" spc="-5" dirty="0">
                <a:latin typeface="Comic Sans MS"/>
                <a:cs typeface="Comic Sans MS"/>
              </a:rPr>
              <a:t>Disagreement </a:t>
            </a:r>
            <a:r>
              <a:rPr sz="900" dirty="0">
                <a:latin typeface="Comic Sans MS"/>
                <a:cs typeface="Comic Sans MS"/>
              </a:rPr>
              <a:t> </a:t>
            </a:r>
            <a:r>
              <a:rPr sz="900" spc="-5" dirty="0">
                <a:latin typeface="Comic Sans MS"/>
                <a:cs typeface="Comic Sans MS"/>
              </a:rPr>
              <a:t>Relaying”, presented to 10</a:t>
            </a:r>
            <a:r>
              <a:rPr sz="900" spc="-7" baseline="37037" dirty="0">
                <a:latin typeface="Comic Sans MS"/>
                <a:cs typeface="Comic Sans MS"/>
              </a:rPr>
              <a:t>th</a:t>
            </a:r>
            <a:r>
              <a:rPr sz="900" baseline="37037" dirty="0">
                <a:latin typeface="Comic Sans MS"/>
                <a:cs typeface="Comic Sans MS"/>
              </a:rPr>
              <a:t> </a:t>
            </a:r>
            <a:r>
              <a:rPr sz="900" spc="-5" dirty="0">
                <a:latin typeface="Comic Sans MS"/>
                <a:cs typeface="Comic Sans MS"/>
              </a:rPr>
              <a:t>Annual Western Relay </a:t>
            </a:r>
            <a:r>
              <a:rPr sz="900" dirty="0">
                <a:latin typeface="Comic Sans MS"/>
                <a:cs typeface="Comic Sans MS"/>
              </a:rPr>
              <a:t> </a:t>
            </a:r>
            <a:r>
              <a:rPr sz="900" spc="-5" dirty="0">
                <a:latin typeface="Comic Sans MS"/>
                <a:cs typeface="Comic Sans MS"/>
              </a:rPr>
              <a:t>Conference, Spokane, Washington, Ocotber 24-27, </a:t>
            </a:r>
            <a:r>
              <a:rPr sz="900" dirty="0">
                <a:latin typeface="Comic Sans MS"/>
                <a:cs typeface="Comic Sans MS"/>
              </a:rPr>
              <a:t> </a:t>
            </a:r>
            <a:r>
              <a:rPr sz="900" spc="-5" dirty="0">
                <a:latin typeface="Comic Sans MS"/>
                <a:cs typeface="Comic Sans MS"/>
              </a:rPr>
              <a:t>1983.</a:t>
            </a:r>
            <a:endParaRPr sz="900">
              <a:latin typeface="Comic Sans MS"/>
              <a:cs typeface="Comic Sans MS"/>
            </a:endParaRPr>
          </a:p>
        </p:txBody>
      </p:sp>
      <p:sp>
        <p:nvSpPr>
          <p:cNvPr id="8" name="object 8"/>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9" name="object 9"/>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77</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803784" y="976211"/>
            <a:ext cx="811530" cy="166712"/>
          </a:xfrm>
          <a:prstGeom prst="rect">
            <a:avLst/>
          </a:prstGeom>
        </p:spPr>
        <p:txBody>
          <a:bodyPr vert="horz" wrap="square" lIns="0" tIns="12700" rIns="0" bIns="0" rtlCol="0">
            <a:spAutoFit/>
          </a:bodyPr>
          <a:lstStyle/>
          <a:p>
            <a:pPr marL="12700">
              <a:spcBef>
                <a:spcPts val="100"/>
              </a:spcBef>
            </a:pPr>
            <a:r>
              <a:rPr sz="1000" b="1" spc="-5" dirty="0">
                <a:latin typeface="Comic Sans MS"/>
                <a:cs typeface="Comic Sans MS"/>
              </a:rPr>
              <a:t>APÉNDICE</a:t>
            </a:r>
            <a:r>
              <a:rPr sz="1000" b="1" spc="-75" dirty="0">
                <a:latin typeface="Comic Sans MS"/>
                <a:cs typeface="Comic Sans MS"/>
              </a:rPr>
              <a:t> </a:t>
            </a:r>
            <a:r>
              <a:rPr sz="1000" b="1" spc="-5" dirty="0">
                <a:latin typeface="Comic Sans MS"/>
                <a:cs typeface="Comic Sans MS"/>
              </a:rPr>
              <a:t>I</a:t>
            </a:r>
            <a:endParaRPr sz="1000">
              <a:latin typeface="Comic Sans MS"/>
              <a:cs typeface="Comic Sans MS"/>
            </a:endParaRPr>
          </a:p>
        </p:txBody>
      </p:sp>
      <p:sp>
        <p:nvSpPr>
          <p:cNvPr id="3" name="object 3"/>
          <p:cNvSpPr txBox="1"/>
          <p:nvPr/>
        </p:nvSpPr>
        <p:spPr>
          <a:xfrm>
            <a:off x="5942190" y="1594098"/>
            <a:ext cx="2844165" cy="323037"/>
          </a:xfrm>
          <a:prstGeom prst="rect">
            <a:avLst/>
          </a:prstGeom>
        </p:spPr>
        <p:txBody>
          <a:bodyPr vert="horz" wrap="square" lIns="0" tIns="12700" rIns="0" bIns="0" rtlCol="0">
            <a:spAutoFit/>
          </a:bodyPr>
          <a:lstStyle/>
          <a:p>
            <a:pPr marL="12700" marR="5080">
              <a:lnSpc>
                <a:spcPct val="116100"/>
              </a:lnSpc>
              <a:spcBef>
                <a:spcPts val="100"/>
              </a:spcBef>
            </a:pPr>
            <a:r>
              <a:rPr sz="900" spc="-5" dirty="0">
                <a:latin typeface="Comic Sans MS"/>
                <a:cs typeface="Comic Sans MS"/>
              </a:rPr>
              <a:t>Cálculos</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corrientes</a:t>
            </a:r>
            <a:r>
              <a:rPr sz="900" spc="15" dirty="0">
                <a:latin typeface="Comic Sans MS"/>
                <a:cs typeface="Comic Sans MS"/>
              </a:rPr>
              <a:t> </a:t>
            </a:r>
            <a:r>
              <a:rPr sz="900" spc="-5" dirty="0">
                <a:latin typeface="Comic Sans MS"/>
                <a:cs typeface="Comic Sans MS"/>
              </a:rPr>
              <a:t>y</a:t>
            </a:r>
            <a:r>
              <a:rPr sz="900" spc="10" dirty="0">
                <a:latin typeface="Comic Sans MS"/>
                <a:cs typeface="Comic Sans MS"/>
              </a:rPr>
              <a:t> </a:t>
            </a:r>
            <a:r>
              <a:rPr sz="900" spc="-5" dirty="0">
                <a:latin typeface="Comic Sans MS"/>
                <a:cs typeface="Comic Sans MS"/>
              </a:rPr>
              <a:t>tensiones</a:t>
            </a:r>
            <a:r>
              <a:rPr sz="900" spc="15" dirty="0">
                <a:latin typeface="Comic Sans MS"/>
                <a:cs typeface="Comic Sans MS"/>
              </a:rPr>
              <a:t> </a:t>
            </a:r>
            <a:r>
              <a:rPr sz="900" spc="-5" dirty="0">
                <a:latin typeface="Comic Sans MS"/>
                <a:cs typeface="Comic Sans MS"/>
              </a:rPr>
              <a:t>iniciales</a:t>
            </a:r>
            <a:r>
              <a:rPr sz="900" spc="10" dirty="0">
                <a:latin typeface="Comic Sans MS"/>
                <a:cs typeface="Comic Sans MS"/>
              </a:rPr>
              <a:t> </a:t>
            </a:r>
            <a:r>
              <a:rPr sz="900" spc="-5" dirty="0">
                <a:latin typeface="Comic Sans MS"/>
                <a:cs typeface="Comic Sans MS"/>
              </a:rPr>
              <a:t>cuando</a:t>
            </a:r>
            <a:r>
              <a:rPr sz="900" spc="10" dirty="0">
                <a:latin typeface="Comic Sans MS"/>
                <a:cs typeface="Comic Sans MS"/>
              </a:rPr>
              <a:t> </a:t>
            </a:r>
            <a:r>
              <a:rPr sz="900" spc="-5" dirty="0">
                <a:latin typeface="Comic Sans MS"/>
                <a:cs typeface="Comic Sans MS"/>
              </a:rPr>
              <a:t>un </a:t>
            </a:r>
            <a:r>
              <a:rPr sz="900" spc="-250" dirty="0">
                <a:latin typeface="Comic Sans MS"/>
                <a:cs typeface="Comic Sans MS"/>
              </a:rPr>
              <a:t> </a:t>
            </a:r>
            <a:r>
              <a:rPr sz="900" spc="-5" dirty="0">
                <a:latin typeface="Comic Sans MS"/>
                <a:cs typeface="Comic Sans MS"/>
              </a:rPr>
              <a:t>generador</a:t>
            </a:r>
            <a:r>
              <a:rPr sz="900" spc="10" dirty="0">
                <a:latin typeface="Comic Sans MS"/>
                <a:cs typeface="Comic Sans MS"/>
              </a:rPr>
              <a:t> </a:t>
            </a:r>
            <a:r>
              <a:rPr sz="900" spc="-5" dirty="0">
                <a:latin typeface="Comic Sans MS"/>
                <a:cs typeface="Comic Sans MS"/>
              </a:rPr>
              <a:t>es</a:t>
            </a:r>
            <a:r>
              <a:rPr sz="900" spc="10" dirty="0">
                <a:latin typeface="Comic Sans MS"/>
                <a:cs typeface="Comic Sans MS"/>
              </a:rPr>
              <a:t> </a:t>
            </a:r>
            <a:r>
              <a:rPr sz="900" spc="-5" dirty="0">
                <a:latin typeface="Comic Sans MS"/>
                <a:cs typeface="Comic Sans MS"/>
              </a:rPr>
              <a:t>energizado</a:t>
            </a:r>
            <a:r>
              <a:rPr sz="900" spc="10" dirty="0">
                <a:latin typeface="Comic Sans MS"/>
                <a:cs typeface="Comic Sans MS"/>
              </a:rPr>
              <a:t> </a:t>
            </a:r>
            <a:r>
              <a:rPr sz="900" spc="-5" dirty="0">
                <a:latin typeface="Comic Sans MS"/>
                <a:cs typeface="Comic Sans MS"/>
              </a:rPr>
              <a:t>desde</a:t>
            </a:r>
            <a:r>
              <a:rPr sz="900" spc="10" dirty="0">
                <a:latin typeface="Comic Sans MS"/>
                <a:cs typeface="Comic Sans MS"/>
              </a:rPr>
              <a:t> </a:t>
            </a:r>
            <a:r>
              <a:rPr sz="900" spc="-5" dirty="0">
                <a:latin typeface="Comic Sans MS"/>
                <a:cs typeface="Comic Sans MS"/>
              </a:rPr>
              <a:t>una</a:t>
            </a:r>
            <a:r>
              <a:rPr sz="900" spc="10" dirty="0">
                <a:latin typeface="Comic Sans MS"/>
                <a:cs typeface="Comic Sans MS"/>
              </a:rPr>
              <a:t> </a:t>
            </a:r>
            <a:r>
              <a:rPr sz="900" spc="-5" dirty="0">
                <a:latin typeface="Comic Sans MS"/>
                <a:cs typeface="Comic Sans MS"/>
              </a:rPr>
              <a:t>fuente</a:t>
            </a:r>
            <a:r>
              <a:rPr sz="900" spc="15" dirty="0">
                <a:latin typeface="Comic Sans MS"/>
                <a:cs typeface="Comic Sans MS"/>
              </a:rPr>
              <a:t> </a:t>
            </a:r>
            <a:r>
              <a:rPr sz="900" spc="-5" dirty="0">
                <a:latin typeface="Comic Sans MS"/>
                <a:cs typeface="Comic Sans MS"/>
              </a:rPr>
              <a:t>trifásica.</a:t>
            </a:r>
            <a:endParaRPr sz="900">
              <a:latin typeface="Comic Sans MS"/>
              <a:cs typeface="Comic Sans MS"/>
            </a:endParaRPr>
          </a:p>
        </p:txBody>
      </p:sp>
      <p:sp>
        <p:nvSpPr>
          <p:cNvPr id="4" name="object 4"/>
          <p:cNvSpPr txBox="1"/>
          <p:nvPr/>
        </p:nvSpPr>
        <p:spPr>
          <a:xfrm>
            <a:off x="5942190" y="2398635"/>
            <a:ext cx="177355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Circuito</a:t>
            </a:r>
            <a:r>
              <a:rPr sz="900" b="1" spc="5" dirty="0">
                <a:latin typeface="Comic Sans MS"/>
                <a:cs typeface="Comic Sans MS"/>
              </a:rPr>
              <a:t> </a:t>
            </a:r>
            <a:r>
              <a:rPr sz="900" b="1" spc="-5" dirty="0">
                <a:latin typeface="Comic Sans MS"/>
                <a:cs typeface="Comic Sans MS"/>
              </a:rPr>
              <a:t>equivalente</a:t>
            </a:r>
            <a:r>
              <a:rPr sz="900" b="1" spc="5" dirty="0">
                <a:latin typeface="Comic Sans MS"/>
                <a:cs typeface="Comic Sans MS"/>
              </a:rPr>
              <a:t> </a:t>
            </a:r>
            <a:r>
              <a:rPr sz="900" b="1" spc="-5" dirty="0">
                <a:latin typeface="Comic Sans MS"/>
                <a:cs typeface="Comic Sans MS"/>
              </a:rPr>
              <a:t>aproximado</a:t>
            </a:r>
            <a:endParaRPr sz="900">
              <a:latin typeface="Comic Sans MS"/>
              <a:cs typeface="Comic Sans MS"/>
            </a:endParaRPr>
          </a:p>
        </p:txBody>
      </p:sp>
      <p:grpSp>
        <p:nvGrpSpPr>
          <p:cNvPr id="5" name="object 5"/>
          <p:cNvGrpSpPr/>
          <p:nvPr/>
        </p:nvGrpSpPr>
        <p:grpSpPr>
          <a:xfrm>
            <a:off x="6251257" y="3095486"/>
            <a:ext cx="2674620" cy="1672589"/>
            <a:chOff x="1196657" y="3095485"/>
            <a:chExt cx="2674620" cy="1672589"/>
          </a:xfrm>
        </p:grpSpPr>
        <p:pic>
          <p:nvPicPr>
            <p:cNvPr id="6" name="object 6"/>
            <p:cNvPicPr/>
            <p:nvPr/>
          </p:nvPicPr>
          <p:blipFill>
            <a:blip r:embed="rId2" cstate="print"/>
            <a:stretch>
              <a:fillRect/>
            </a:stretch>
          </p:blipFill>
          <p:spPr>
            <a:xfrm>
              <a:off x="1261414" y="3095485"/>
              <a:ext cx="2609418" cy="1671548"/>
            </a:xfrm>
            <a:prstGeom prst="rect">
              <a:avLst/>
            </a:prstGeom>
          </p:spPr>
        </p:pic>
        <p:sp>
          <p:nvSpPr>
            <p:cNvPr id="7" name="object 7"/>
            <p:cNvSpPr/>
            <p:nvPr/>
          </p:nvSpPr>
          <p:spPr>
            <a:xfrm>
              <a:off x="1269034" y="4753609"/>
              <a:ext cx="2466975" cy="13970"/>
            </a:xfrm>
            <a:custGeom>
              <a:avLst/>
              <a:gdLst/>
              <a:ahLst/>
              <a:cxnLst/>
              <a:rect l="l" t="t" r="r" b="b"/>
              <a:pathLst>
                <a:path w="2466975" h="13970">
                  <a:moveTo>
                    <a:pt x="2466949" y="0"/>
                  </a:moveTo>
                  <a:lnTo>
                    <a:pt x="0" y="0"/>
                  </a:lnTo>
                  <a:lnTo>
                    <a:pt x="0" y="6350"/>
                  </a:lnTo>
                  <a:lnTo>
                    <a:pt x="0" y="13970"/>
                  </a:lnTo>
                  <a:lnTo>
                    <a:pt x="2466949" y="13970"/>
                  </a:lnTo>
                  <a:lnTo>
                    <a:pt x="2466949" y="6350"/>
                  </a:lnTo>
                  <a:lnTo>
                    <a:pt x="2466949" y="0"/>
                  </a:lnTo>
                  <a:close/>
                </a:path>
              </a:pathLst>
            </a:custGeom>
            <a:solidFill>
              <a:srgbClr val="000000"/>
            </a:solidFill>
          </p:spPr>
          <p:txBody>
            <a:bodyPr wrap="square" lIns="0" tIns="0" rIns="0" bIns="0" rtlCol="0"/>
            <a:lstStyle/>
            <a:p>
              <a:endParaRPr/>
            </a:p>
          </p:txBody>
        </p:sp>
        <p:pic>
          <p:nvPicPr>
            <p:cNvPr id="8" name="object 8"/>
            <p:cNvPicPr/>
            <p:nvPr/>
          </p:nvPicPr>
          <p:blipFill>
            <a:blip r:embed="rId3" cstate="print"/>
            <a:stretch>
              <a:fillRect/>
            </a:stretch>
          </p:blipFill>
          <p:spPr>
            <a:xfrm>
              <a:off x="1196657" y="4284776"/>
              <a:ext cx="150850" cy="482257"/>
            </a:xfrm>
            <a:prstGeom prst="rect">
              <a:avLst/>
            </a:prstGeom>
          </p:spPr>
        </p:pic>
        <p:sp>
          <p:nvSpPr>
            <p:cNvPr id="9" name="object 9"/>
            <p:cNvSpPr/>
            <p:nvPr/>
          </p:nvSpPr>
          <p:spPr>
            <a:xfrm>
              <a:off x="1731492" y="3490899"/>
              <a:ext cx="13970" cy="1032510"/>
            </a:xfrm>
            <a:custGeom>
              <a:avLst/>
              <a:gdLst/>
              <a:ahLst/>
              <a:cxnLst/>
              <a:rect l="l" t="t" r="r" b="b"/>
              <a:pathLst>
                <a:path w="13969" h="1032510">
                  <a:moveTo>
                    <a:pt x="13716" y="0"/>
                  </a:moveTo>
                  <a:lnTo>
                    <a:pt x="8381" y="0"/>
                  </a:lnTo>
                  <a:lnTo>
                    <a:pt x="0" y="0"/>
                  </a:lnTo>
                  <a:lnTo>
                    <a:pt x="0" y="1032344"/>
                  </a:lnTo>
                  <a:lnTo>
                    <a:pt x="13716" y="1032344"/>
                  </a:lnTo>
                  <a:lnTo>
                    <a:pt x="13716" y="0"/>
                  </a:lnTo>
                  <a:close/>
                </a:path>
              </a:pathLst>
            </a:custGeom>
            <a:solidFill>
              <a:srgbClr val="000000"/>
            </a:solidFill>
          </p:spPr>
          <p:txBody>
            <a:bodyPr wrap="square" lIns="0" tIns="0" rIns="0" bIns="0" rtlCol="0"/>
            <a:lstStyle/>
            <a:p>
              <a:endParaRPr/>
            </a:p>
          </p:txBody>
        </p:sp>
        <p:pic>
          <p:nvPicPr>
            <p:cNvPr id="10" name="object 10"/>
            <p:cNvPicPr/>
            <p:nvPr/>
          </p:nvPicPr>
          <p:blipFill>
            <a:blip r:embed="rId4" cstate="print"/>
            <a:stretch>
              <a:fillRect/>
            </a:stretch>
          </p:blipFill>
          <p:spPr>
            <a:xfrm>
              <a:off x="1701774" y="3447478"/>
              <a:ext cx="73139" cy="83807"/>
            </a:xfrm>
            <a:prstGeom prst="rect">
              <a:avLst/>
            </a:prstGeom>
          </p:spPr>
        </p:pic>
        <p:sp>
          <p:nvSpPr>
            <p:cNvPr id="11" name="object 11"/>
            <p:cNvSpPr/>
            <p:nvPr/>
          </p:nvSpPr>
          <p:spPr>
            <a:xfrm>
              <a:off x="2873540" y="3490899"/>
              <a:ext cx="13335" cy="1032510"/>
            </a:xfrm>
            <a:custGeom>
              <a:avLst/>
              <a:gdLst/>
              <a:ahLst/>
              <a:cxnLst/>
              <a:rect l="l" t="t" r="r" b="b"/>
              <a:pathLst>
                <a:path w="13335" h="1032510">
                  <a:moveTo>
                    <a:pt x="12953" y="0"/>
                  </a:moveTo>
                  <a:lnTo>
                    <a:pt x="5333" y="0"/>
                  </a:lnTo>
                  <a:lnTo>
                    <a:pt x="0" y="0"/>
                  </a:lnTo>
                  <a:lnTo>
                    <a:pt x="0" y="1032344"/>
                  </a:lnTo>
                  <a:lnTo>
                    <a:pt x="12953" y="1032344"/>
                  </a:lnTo>
                  <a:lnTo>
                    <a:pt x="12953" y="0"/>
                  </a:lnTo>
                  <a:close/>
                </a:path>
              </a:pathLst>
            </a:custGeom>
            <a:solidFill>
              <a:srgbClr val="000000"/>
            </a:solidFill>
          </p:spPr>
          <p:txBody>
            <a:bodyPr wrap="square" lIns="0" tIns="0" rIns="0" bIns="0" rtlCol="0"/>
            <a:lstStyle/>
            <a:p>
              <a:endParaRPr/>
            </a:p>
          </p:txBody>
        </p:sp>
        <p:pic>
          <p:nvPicPr>
            <p:cNvPr id="12" name="object 12"/>
            <p:cNvPicPr/>
            <p:nvPr/>
          </p:nvPicPr>
          <p:blipFill>
            <a:blip r:embed="rId5" cstate="print"/>
            <a:stretch>
              <a:fillRect/>
            </a:stretch>
          </p:blipFill>
          <p:spPr>
            <a:xfrm>
              <a:off x="2843060" y="3447478"/>
              <a:ext cx="73139" cy="83807"/>
            </a:xfrm>
            <a:prstGeom prst="rect">
              <a:avLst/>
            </a:prstGeom>
          </p:spPr>
        </p:pic>
        <p:sp>
          <p:nvSpPr>
            <p:cNvPr id="13" name="object 13"/>
            <p:cNvSpPr/>
            <p:nvPr/>
          </p:nvSpPr>
          <p:spPr>
            <a:xfrm>
              <a:off x="2031669" y="3450538"/>
              <a:ext cx="425450" cy="62230"/>
            </a:xfrm>
            <a:custGeom>
              <a:avLst/>
              <a:gdLst/>
              <a:ahLst/>
              <a:cxnLst/>
              <a:rect l="l" t="t" r="r" b="b"/>
              <a:pathLst>
                <a:path w="425450" h="62229">
                  <a:moveTo>
                    <a:pt x="425132" y="24180"/>
                  </a:moveTo>
                  <a:lnTo>
                    <a:pt x="57137" y="24180"/>
                  </a:lnTo>
                  <a:lnTo>
                    <a:pt x="57137" y="0"/>
                  </a:lnTo>
                  <a:lnTo>
                    <a:pt x="0" y="31991"/>
                  </a:lnTo>
                  <a:lnTo>
                    <a:pt x="57137" y="61696"/>
                  </a:lnTo>
                  <a:lnTo>
                    <a:pt x="57137" y="36880"/>
                  </a:lnTo>
                  <a:lnTo>
                    <a:pt x="425132" y="36880"/>
                  </a:lnTo>
                  <a:lnTo>
                    <a:pt x="425132" y="31800"/>
                  </a:lnTo>
                  <a:lnTo>
                    <a:pt x="425132" y="24180"/>
                  </a:lnTo>
                  <a:close/>
                </a:path>
              </a:pathLst>
            </a:custGeom>
            <a:solidFill>
              <a:srgbClr val="000000"/>
            </a:solidFill>
          </p:spPr>
          <p:txBody>
            <a:bodyPr wrap="square" lIns="0" tIns="0" rIns="0" bIns="0" rtlCol="0"/>
            <a:lstStyle/>
            <a:p>
              <a:endParaRPr/>
            </a:p>
          </p:txBody>
        </p:sp>
        <p:pic>
          <p:nvPicPr>
            <p:cNvPr id="14" name="object 14"/>
            <p:cNvPicPr/>
            <p:nvPr/>
          </p:nvPicPr>
          <p:blipFill>
            <a:blip r:embed="rId6" cstate="print"/>
            <a:stretch>
              <a:fillRect/>
            </a:stretch>
          </p:blipFill>
          <p:spPr>
            <a:xfrm>
              <a:off x="2235085" y="3219678"/>
              <a:ext cx="124193" cy="86855"/>
            </a:xfrm>
            <a:prstGeom prst="rect">
              <a:avLst/>
            </a:prstGeom>
          </p:spPr>
        </p:pic>
        <p:pic>
          <p:nvPicPr>
            <p:cNvPr id="15" name="object 15"/>
            <p:cNvPicPr/>
            <p:nvPr/>
          </p:nvPicPr>
          <p:blipFill>
            <a:blip r:embed="rId7" cstate="print"/>
            <a:stretch>
              <a:fillRect/>
            </a:stretch>
          </p:blipFill>
          <p:spPr>
            <a:xfrm>
              <a:off x="3214103" y="3222726"/>
              <a:ext cx="121894" cy="86855"/>
            </a:xfrm>
            <a:prstGeom prst="rect">
              <a:avLst/>
            </a:prstGeom>
          </p:spPr>
        </p:pic>
        <p:sp>
          <p:nvSpPr>
            <p:cNvPr id="16" name="object 16"/>
            <p:cNvSpPr/>
            <p:nvPr/>
          </p:nvSpPr>
          <p:spPr>
            <a:xfrm>
              <a:off x="1377226" y="4073740"/>
              <a:ext cx="160020" cy="498475"/>
            </a:xfrm>
            <a:custGeom>
              <a:avLst/>
              <a:gdLst/>
              <a:ahLst/>
              <a:cxnLst/>
              <a:rect l="l" t="t" r="r" b="b"/>
              <a:pathLst>
                <a:path w="160019" h="498475">
                  <a:moveTo>
                    <a:pt x="60185" y="64757"/>
                  </a:moveTo>
                  <a:lnTo>
                    <a:pt x="39509" y="35039"/>
                  </a:lnTo>
                  <a:lnTo>
                    <a:pt x="35801" y="29705"/>
                  </a:lnTo>
                  <a:lnTo>
                    <a:pt x="39624" y="24371"/>
                  </a:lnTo>
                  <a:lnTo>
                    <a:pt x="57137" y="0"/>
                  </a:lnTo>
                  <a:lnTo>
                    <a:pt x="48755" y="0"/>
                  </a:lnTo>
                  <a:lnTo>
                    <a:pt x="35801" y="15989"/>
                  </a:lnTo>
                  <a:lnTo>
                    <a:pt x="35801" y="19037"/>
                  </a:lnTo>
                  <a:lnTo>
                    <a:pt x="32753" y="19037"/>
                  </a:lnTo>
                  <a:lnTo>
                    <a:pt x="32753" y="21323"/>
                  </a:lnTo>
                  <a:lnTo>
                    <a:pt x="29705" y="21323"/>
                  </a:lnTo>
                  <a:lnTo>
                    <a:pt x="27419" y="21323"/>
                  </a:lnTo>
                  <a:lnTo>
                    <a:pt x="27419" y="15989"/>
                  </a:lnTo>
                  <a:lnTo>
                    <a:pt x="24371" y="15989"/>
                  </a:lnTo>
                  <a:lnTo>
                    <a:pt x="13703" y="0"/>
                  </a:lnTo>
                  <a:lnTo>
                    <a:pt x="3048" y="0"/>
                  </a:lnTo>
                  <a:lnTo>
                    <a:pt x="24371" y="29705"/>
                  </a:lnTo>
                  <a:lnTo>
                    <a:pt x="0" y="64757"/>
                  </a:lnTo>
                  <a:lnTo>
                    <a:pt x="11430" y="64757"/>
                  </a:lnTo>
                  <a:lnTo>
                    <a:pt x="27419" y="40373"/>
                  </a:lnTo>
                  <a:lnTo>
                    <a:pt x="27419" y="38087"/>
                  </a:lnTo>
                  <a:lnTo>
                    <a:pt x="29705" y="38087"/>
                  </a:lnTo>
                  <a:lnTo>
                    <a:pt x="32753" y="38087"/>
                  </a:lnTo>
                  <a:lnTo>
                    <a:pt x="32753" y="40373"/>
                  </a:lnTo>
                  <a:lnTo>
                    <a:pt x="48755" y="64757"/>
                  </a:lnTo>
                  <a:lnTo>
                    <a:pt x="60185" y="64757"/>
                  </a:lnTo>
                  <a:close/>
                </a:path>
                <a:path w="160019" h="498475">
                  <a:moveTo>
                    <a:pt x="62471" y="466255"/>
                  </a:moveTo>
                  <a:lnTo>
                    <a:pt x="51803" y="449503"/>
                  </a:lnTo>
                  <a:lnTo>
                    <a:pt x="51803" y="447217"/>
                  </a:lnTo>
                  <a:lnTo>
                    <a:pt x="48755" y="447217"/>
                  </a:lnTo>
                  <a:lnTo>
                    <a:pt x="48755" y="444169"/>
                  </a:lnTo>
                  <a:lnTo>
                    <a:pt x="46469" y="444169"/>
                  </a:lnTo>
                  <a:lnTo>
                    <a:pt x="46469" y="441883"/>
                  </a:lnTo>
                  <a:lnTo>
                    <a:pt x="43421" y="441883"/>
                  </a:lnTo>
                  <a:lnTo>
                    <a:pt x="43421" y="438835"/>
                  </a:lnTo>
                  <a:lnTo>
                    <a:pt x="41135" y="438835"/>
                  </a:lnTo>
                  <a:lnTo>
                    <a:pt x="41135" y="435787"/>
                  </a:lnTo>
                  <a:lnTo>
                    <a:pt x="48755" y="435787"/>
                  </a:lnTo>
                  <a:lnTo>
                    <a:pt x="48755" y="433501"/>
                  </a:lnTo>
                  <a:lnTo>
                    <a:pt x="54089" y="433501"/>
                  </a:lnTo>
                  <a:lnTo>
                    <a:pt x="54089" y="430453"/>
                  </a:lnTo>
                  <a:lnTo>
                    <a:pt x="57137" y="428167"/>
                  </a:lnTo>
                  <a:lnTo>
                    <a:pt x="57137" y="411403"/>
                  </a:lnTo>
                  <a:lnTo>
                    <a:pt x="54089" y="409117"/>
                  </a:lnTo>
                  <a:lnTo>
                    <a:pt x="54089" y="406069"/>
                  </a:lnTo>
                  <a:lnTo>
                    <a:pt x="48755" y="406069"/>
                  </a:lnTo>
                  <a:lnTo>
                    <a:pt x="48755" y="414451"/>
                  </a:lnTo>
                  <a:lnTo>
                    <a:pt x="48755" y="425119"/>
                  </a:lnTo>
                  <a:lnTo>
                    <a:pt x="46469" y="425119"/>
                  </a:lnTo>
                  <a:lnTo>
                    <a:pt x="46469" y="428167"/>
                  </a:lnTo>
                  <a:lnTo>
                    <a:pt x="43421" y="428167"/>
                  </a:lnTo>
                  <a:lnTo>
                    <a:pt x="43421" y="430453"/>
                  </a:lnTo>
                  <a:lnTo>
                    <a:pt x="16751" y="430453"/>
                  </a:lnTo>
                  <a:lnTo>
                    <a:pt x="16751" y="409117"/>
                  </a:lnTo>
                  <a:lnTo>
                    <a:pt x="41135" y="409117"/>
                  </a:lnTo>
                  <a:lnTo>
                    <a:pt x="43421" y="411403"/>
                  </a:lnTo>
                  <a:lnTo>
                    <a:pt x="46469" y="411403"/>
                  </a:lnTo>
                  <a:lnTo>
                    <a:pt x="46469" y="414451"/>
                  </a:lnTo>
                  <a:lnTo>
                    <a:pt x="48755" y="414451"/>
                  </a:lnTo>
                  <a:lnTo>
                    <a:pt x="48755" y="406069"/>
                  </a:lnTo>
                  <a:lnTo>
                    <a:pt x="48755" y="403783"/>
                  </a:lnTo>
                  <a:lnTo>
                    <a:pt x="6096" y="403783"/>
                  </a:lnTo>
                  <a:lnTo>
                    <a:pt x="6096" y="466255"/>
                  </a:lnTo>
                  <a:lnTo>
                    <a:pt x="16751" y="466255"/>
                  </a:lnTo>
                  <a:lnTo>
                    <a:pt x="16751" y="438835"/>
                  </a:lnTo>
                  <a:lnTo>
                    <a:pt x="32753" y="438835"/>
                  </a:lnTo>
                  <a:lnTo>
                    <a:pt x="32753" y="441883"/>
                  </a:lnTo>
                  <a:lnTo>
                    <a:pt x="35801" y="441883"/>
                  </a:lnTo>
                  <a:lnTo>
                    <a:pt x="35801" y="444169"/>
                  </a:lnTo>
                  <a:lnTo>
                    <a:pt x="38087" y="444169"/>
                  </a:lnTo>
                  <a:lnTo>
                    <a:pt x="38087" y="447217"/>
                  </a:lnTo>
                  <a:lnTo>
                    <a:pt x="41135" y="447217"/>
                  </a:lnTo>
                  <a:lnTo>
                    <a:pt x="41135" y="449503"/>
                  </a:lnTo>
                  <a:lnTo>
                    <a:pt x="43421" y="449503"/>
                  </a:lnTo>
                  <a:lnTo>
                    <a:pt x="43421" y="452551"/>
                  </a:lnTo>
                  <a:lnTo>
                    <a:pt x="51803" y="466255"/>
                  </a:lnTo>
                  <a:lnTo>
                    <a:pt x="62471" y="466255"/>
                  </a:lnTo>
                  <a:close/>
                </a:path>
                <a:path w="160019" h="498475">
                  <a:moveTo>
                    <a:pt x="108178" y="454837"/>
                  </a:moveTo>
                  <a:lnTo>
                    <a:pt x="105892" y="454837"/>
                  </a:lnTo>
                  <a:lnTo>
                    <a:pt x="105892" y="452551"/>
                  </a:lnTo>
                  <a:lnTo>
                    <a:pt x="102844" y="452551"/>
                  </a:lnTo>
                  <a:lnTo>
                    <a:pt x="102844" y="449503"/>
                  </a:lnTo>
                  <a:lnTo>
                    <a:pt x="83807" y="449503"/>
                  </a:lnTo>
                  <a:lnTo>
                    <a:pt x="83807" y="452551"/>
                  </a:lnTo>
                  <a:lnTo>
                    <a:pt x="81521" y="452551"/>
                  </a:lnTo>
                  <a:lnTo>
                    <a:pt x="81521" y="454837"/>
                  </a:lnTo>
                  <a:lnTo>
                    <a:pt x="78473" y="454837"/>
                  </a:lnTo>
                  <a:lnTo>
                    <a:pt x="78473" y="463207"/>
                  </a:lnTo>
                  <a:lnTo>
                    <a:pt x="83807" y="463207"/>
                  </a:lnTo>
                  <a:lnTo>
                    <a:pt x="83807" y="457873"/>
                  </a:lnTo>
                  <a:lnTo>
                    <a:pt x="86855" y="457873"/>
                  </a:lnTo>
                  <a:lnTo>
                    <a:pt x="86855" y="454837"/>
                  </a:lnTo>
                  <a:lnTo>
                    <a:pt x="92176" y="454837"/>
                  </a:lnTo>
                  <a:lnTo>
                    <a:pt x="92176" y="452551"/>
                  </a:lnTo>
                  <a:lnTo>
                    <a:pt x="95224" y="452551"/>
                  </a:lnTo>
                  <a:lnTo>
                    <a:pt x="95224" y="454837"/>
                  </a:lnTo>
                  <a:lnTo>
                    <a:pt x="100558" y="454837"/>
                  </a:lnTo>
                  <a:lnTo>
                    <a:pt x="100558" y="457873"/>
                  </a:lnTo>
                  <a:lnTo>
                    <a:pt x="102844" y="457873"/>
                  </a:lnTo>
                  <a:lnTo>
                    <a:pt x="102844" y="466255"/>
                  </a:lnTo>
                  <a:lnTo>
                    <a:pt x="100558" y="466255"/>
                  </a:lnTo>
                  <a:lnTo>
                    <a:pt x="100558" y="471589"/>
                  </a:lnTo>
                  <a:lnTo>
                    <a:pt x="97510" y="471589"/>
                  </a:lnTo>
                  <a:lnTo>
                    <a:pt x="97510" y="473875"/>
                  </a:lnTo>
                  <a:lnTo>
                    <a:pt x="95224" y="473875"/>
                  </a:lnTo>
                  <a:lnTo>
                    <a:pt x="95224" y="476923"/>
                  </a:lnTo>
                  <a:lnTo>
                    <a:pt x="92176" y="476923"/>
                  </a:lnTo>
                  <a:lnTo>
                    <a:pt x="92176" y="479209"/>
                  </a:lnTo>
                  <a:lnTo>
                    <a:pt x="86855" y="479209"/>
                  </a:lnTo>
                  <a:lnTo>
                    <a:pt x="86855" y="482257"/>
                  </a:lnTo>
                  <a:lnTo>
                    <a:pt x="83807" y="482257"/>
                  </a:lnTo>
                  <a:lnTo>
                    <a:pt x="83807" y="484543"/>
                  </a:lnTo>
                  <a:lnTo>
                    <a:pt x="81521" y="484543"/>
                  </a:lnTo>
                  <a:lnTo>
                    <a:pt x="81521" y="487591"/>
                  </a:lnTo>
                  <a:lnTo>
                    <a:pt x="78473" y="490639"/>
                  </a:lnTo>
                  <a:lnTo>
                    <a:pt x="78473" y="495973"/>
                  </a:lnTo>
                  <a:lnTo>
                    <a:pt x="76187" y="495973"/>
                  </a:lnTo>
                  <a:lnTo>
                    <a:pt x="76187" y="498259"/>
                  </a:lnTo>
                  <a:lnTo>
                    <a:pt x="108178" y="498259"/>
                  </a:lnTo>
                  <a:lnTo>
                    <a:pt x="108178" y="492925"/>
                  </a:lnTo>
                  <a:lnTo>
                    <a:pt x="83807" y="492925"/>
                  </a:lnTo>
                  <a:lnTo>
                    <a:pt x="83807" y="490639"/>
                  </a:lnTo>
                  <a:lnTo>
                    <a:pt x="86855" y="490639"/>
                  </a:lnTo>
                  <a:lnTo>
                    <a:pt x="86855" y="487591"/>
                  </a:lnTo>
                  <a:lnTo>
                    <a:pt x="89890" y="487591"/>
                  </a:lnTo>
                  <a:lnTo>
                    <a:pt x="89890" y="484543"/>
                  </a:lnTo>
                  <a:lnTo>
                    <a:pt x="92176" y="484543"/>
                  </a:lnTo>
                  <a:lnTo>
                    <a:pt x="92176" y="482257"/>
                  </a:lnTo>
                  <a:lnTo>
                    <a:pt x="95224" y="482257"/>
                  </a:lnTo>
                  <a:lnTo>
                    <a:pt x="97510" y="479209"/>
                  </a:lnTo>
                  <a:lnTo>
                    <a:pt x="100558" y="479209"/>
                  </a:lnTo>
                  <a:lnTo>
                    <a:pt x="100558" y="476923"/>
                  </a:lnTo>
                  <a:lnTo>
                    <a:pt x="102844" y="476923"/>
                  </a:lnTo>
                  <a:lnTo>
                    <a:pt x="102844" y="473875"/>
                  </a:lnTo>
                  <a:lnTo>
                    <a:pt x="105892" y="473875"/>
                  </a:lnTo>
                  <a:lnTo>
                    <a:pt x="105892" y="468541"/>
                  </a:lnTo>
                  <a:lnTo>
                    <a:pt x="108178" y="468541"/>
                  </a:lnTo>
                  <a:lnTo>
                    <a:pt x="108178" y="454837"/>
                  </a:lnTo>
                  <a:close/>
                </a:path>
                <a:path w="160019" h="498475">
                  <a:moveTo>
                    <a:pt x="108178" y="48755"/>
                  </a:moveTo>
                  <a:lnTo>
                    <a:pt x="105892" y="48755"/>
                  </a:lnTo>
                  <a:lnTo>
                    <a:pt x="105892" y="45707"/>
                  </a:lnTo>
                  <a:lnTo>
                    <a:pt x="100558" y="45707"/>
                  </a:lnTo>
                  <a:lnTo>
                    <a:pt x="100558" y="43421"/>
                  </a:lnTo>
                  <a:lnTo>
                    <a:pt x="86855" y="43421"/>
                  </a:lnTo>
                  <a:lnTo>
                    <a:pt x="86855" y="45707"/>
                  </a:lnTo>
                  <a:lnTo>
                    <a:pt x="81521" y="45707"/>
                  </a:lnTo>
                  <a:lnTo>
                    <a:pt x="81521" y="51041"/>
                  </a:lnTo>
                  <a:lnTo>
                    <a:pt x="78473" y="51041"/>
                  </a:lnTo>
                  <a:lnTo>
                    <a:pt x="78473" y="56375"/>
                  </a:lnTo>
                  <a:lnTo>
                    <a:pt x="83807" y="56375"/>
                  </a:lnTo>
                  <a:lnTo>
                    <a:pt x="83807" y="54089"/>
                  </a:lnTo>
                  <a:lnTo>
                    <a:pt x="86855" y="51041"/>
                  </a:lnTo>
                  <a:lnTo>
                    <a:pt x="86855" y="48755"/>
                  </a:lnTo>
                  <a:lnTo>
                    <a:pt x="100558" y="48755"/>
                  </a:lnTo>
                  <a:lnTo>
                    <a:pt x="100558" y="51041"/>
                  </a:lnTo>
                  <a:lnTo>
                    <a:pt x="102844" y="51041"/>
                  </a:lnTo>
                  <a:lnTo>
                    <a:pt x="102844" y="62471"/>
                  </a:lnTo>
                  <a:lnTo>
                    <a:pt x="100558" y="62471"/>
                  </a:lnTo>
                  <a:lnTo>
                    <a:pt x="100558" y="64757"/>
                  </a:lnTo>
                  <a:lnTo>
                    <a:pt x="97510" y="64757"/>
                  </a:lnTo>
                  <a:lnTo>
                    <a:pt x="97510" y="67805"/>
                  </a:lnTo>
                  <a:lnTo>
                    <a:pt x="95224" y="67805"/>
                  </a:lnTo>
                  <a:lnTo>
                    <a:pt x="95224" y="70091"/>
                  </a:lnTo>
                  <a:lnTo>
                    <a:pt x="92176" y="70091"/>
                  </a:lnTo>
                  <a:lnTo>
                    <a:pt x="92176" y="73139"/>
                  </a:lnTo>
                  <a:lnTo>
                    <a:pt x="89890" y="73139"/>
                  </a:lnTo>
                  <a:lnTo>
                    <a:pt x="89890" y="75425"/>
                  </a:lnTo>
                  <a:lnTo>
                    <a:pt x="86855" y="75425"/>
                  </a:lnTo>
                  <a:lnTo>
                    <a:pt x="86855" y="78460"/>
                  </a:lnTo>
                  <a:lnTo>
                    <a:pt x="83807" y="78460"/>
                  </a:lnTo>
                  <a:lnTo>
                    <a:pt x="83807" y="80746"/>
                  </a:lnTo>
                  <a:lnTo>
                    <a:pt x="81521" y="80746"/>
                  </a:lnTo>
                  <a:lnTo>
                    <a:pt x="81521" y="83794"/>
                  </a:lnTo>
                  <a:lnTo>
                    <a:pt x="78473" y="83794"/>
                  </a:lnTo>
                  <a:lnTo>
                    <a:pt x="78473" y="89128"/>
                  </a:lnTo>
                  <a:lnTo>
                    <a:pt x="76187" y="89128"/>
                  </a:lnTo>
                  <a:lnTo>
                    <a:pt x="76187" y="92176"/>
                  </a:lnTo>
                  <a:lnTo>
                    <a:pt x="108178" y="92176"/>
                  </a:lnTo>
                  <a:lnTo>
                    <a:pt x="108178" y="86842"/>
                  </a:lnTo>
                  <a:lnTo>
                    <a:pt x="86855" y="86842"/>
                  </a:lnTo>
                  <a:lnTo>
                    <a:pt x="86855" y="83794"/>
                  </a:lnTo>
                  <a:lnTo>
                    <a:pt x="89890" y="80746"/>
                  </a:lnTo>
                  <a:lnTo>
                    <a:pt x="92176" y="80746"/>
                  </a:lnTo>
                  <a:lnTo>
                    <a:pt x="92176" y="78460"/>
                  </a:lnTo>
                  <a:lnTo>
                    <a:pt x="95224" y="78460"/>
                  </a:lnTo>
                  <a:lnTo>
                    <a:pt x="95224" y="75425"/>
                  </a:lnTo>
                  <a:lnTo>
                    <a:pt x="97510" y="75425"/>
                  </a:lnTo>
                  <a:lnTo>
                    <a:pt x="97510" y="73139"/>
                  </a:lnTo>
                  <a:lnTo>
                    <a:pt x="100558" y="73139"/>
                  </a:lnTo>
                  <a:lnTo>
                    <a:pt x="100558" y="70091"/>
                  </a:lnTo>
                  <a:lnTo>
                    <a:pt x="102844" y="70091"/>
                  </a:lnTo>
                  <a:lnTo>
                    <a:pt x="102844" y="67805"/>
                  </a:lnTo>
                  <a:lnTo>
                    <a:pt x="105892" y="67805"/>
                  </a:lnTo>
                  <a:lnTo>
                    <a:pt x="105892" y="64757"/>
                  </a:lnTo>
                  <a:lnTo>
                    <a:pt x="108178" y="64757"/>
                  </a:lnTo>
                  <a:lnTo>
                    <a:pt x="108178" y="48755"/>
                  </a:lnTo>
                  <a:close/>
                </a:path>
                <a:path w="160019" h="498475">
                  <a:moveTo>
                    <a:pt x="159994" y="457873"/>
                  </a:moveTo>
                  <a:lnTo>
                    <a:pt x="156946" y="457873"/>
                  </a:lnTo>
                  <a:lnTo>
                    <a:pt x="156946" y="452551"/>
                  </a:lnTo>
                  <a:lnTo>
                    <a:pt x="151612" y="452551"/>
                  </a:lnTo>
                  <a:lnTo>
                    <a:pt x="151612" y="449503"/>
                  </a:lnTo>
                  <a:lnTo>
                    <a:pt x="143992" y="449503"/>
                  </a:lnTo>
                  <a:lnTo>
                    <a:pt x="143992" y="447217"/>
                  </a:lnTo>
                  <a:lnTo>
                    <a:pt x="137896" y="447217"/>
                  </a:lnTo>
                  <a:lnTo>
                    <a:pt x="137896" y="449503"/>
                  </a:lnTo>
                  <a:lnTo>
                    <a:pt x="127228" y="449503"/>
                  </a:lnTo>
                  <a:lnTo>
                    <a:pt x="127228" y="452551"/>
                  </a:lnTo>
                  <a:lnTo>
                    <a:pt x="124942" y="452551"/>
                  </a:lnTo>
                  <a:lnTo>
                    <a:pt x="124942" y="454837"/>
                  </a:lnTo>
                  <a:lnTo>
                    <a:pt x="121894" y="454837"/>
                  </a:lnTo>
                  <a:lnTo>
                    <a:pt x="121894" y="457873"/>
                  </a:lnTo>
                  <a:lnTo>
                    <a:pt x="119608" y="457873"/>
                  </a:lnTo>
                  <a:lnTo>
                    <a:pt x="119608" y="463207"/>
                  </a:lnTo>
                  <a:lnTo>
                    <a:pt x="116560" y="463207"/>
                  </a:lnTo>
                  <a:lnTo>
                    <a:pt x="116560" y="482257"/>
                  </a:lnTo>
                  <a:lnTo>
                    <a:pt x="119608" y="484543"/>
                  </a:lnTo>
                  <a:lnTo>
                    <a:pt x="119608" y="487591"/>
                  </a:lnTo>
                  <a:lnTo>
                    <a:pt x="121894" y="487591"/>
                  </a:lnTo>
                  <a:lnTo>
                    <a:pt x="121894" y="492925"/>
                  </a:lnTo>
                  <a:lnTo>
                    <a:pt x="127228" y="492925"/>
                  </a:lnTo>
                  <a:lnTo>
                    <a:pt x="127228" y="495973"/>
                  </a:lnTo>
                  <a:lnTo>
                    <a:pt x="132562" y="495973"/>
                  </a:lnTo>
                  <a:lnTo>
                    <a:pt x="132562" y="498259"/>
                  </a:lnTo>
                  <a:lnTo>
                    <a:pt x="149326" y="498259"/>
                  </a:lnTo>
                  <a:lnTo>
                    <a:pt x="149326" y="495973"/>
                  </a:lnTo>
                  <a:lnTo>
                    <a:pt x="154660" y="495973"/>
                  </a:lnTo>
                  <a:lnTo>
                    <a:pt x="154660" y="492925"/>
                  </a:lnTo>
                  <a:lnTo>
                    <a:pt x="159994" y="492925"/>
                  </a:lnTo>
                  <a:lnTo>
                    <a:pt x="159994" y="473875"/>
                  </a:lnTo>
                  <a:lnTo>
                    <a:pt x="140944" y="473875"/>
                  </a:lnTo>
                  <a:lnTo>
                    <a:pt x="140944" y="479209"/>
                  </a:lnTo>
                  <a:lnTo>
                    <a:pt x="154660" y="479209"/>
                  </a:lnTo>
                  <a:lnTo>
                    <a:pt x="154660" y="487591"/>
                  </a:lnTo>
                  <a:lnTo>
                    <a:pt x="151612" y="487591"/>
                  </a:lnTo>
                  <a:lnTo>
                    <a:pt x="151612" y="490639"/>
                  </a:lnTo>
                  <a:lnTo>
                    <a:pt x="146278" y="490639"/>
                  </a:lnTo>
                  <a:lnTo>
                    <a:pt x="146278" y="492925"/>
                  </a:lnTo>
                  <a:lnTo>
                    <a:pt x="135610" y="492925"/>
                  </a:lnTo>
                  <a:lnTo>
                    <a:pt x="135610" y="490639"/>
                  </a:lnTo>
                  <a:lnTo>
                    <a:pt x="130276" y="490639"/>
                  </a:lnTo>
                  <a:lnTo>
                    <a:pt x="130276" y="487591"/>
                  </a:lnTo>
                  <a:lnTo>
                    <a:pt x="127228" y="487591"/>
                  </a:lnTo>
                  <a:lnTo>
                    <a:pt x="127228" y="484543"/>
                  </a:lnTo>
                  <a:lnTo>
                    <a:pt x="124942" y="484543"/>
                  </a:lnTo>
                  <a:lnTo>
                    <a:pt x="124942" y="479209"/>
                  </a:lnTo>
                  <a:lnTo>
                    <a:pt x="121894" y="479209"/>
                  </a:lnTo>
                  <a:lnTo>
                    <a:pt x="121894" y="468541"/>
                  </a:lnTo>
                  <a:lnTo>
                    <a:pt x="124942" y="468541"/>
                  </a:lnTo>
                  <a:lnTo>
                    <a:pt x="124942" y="460159"/>
                  </a:lnTo>
                  <a:lnTo>
                    <a:pt x="127228" y="460159"/>
                  </a:lnTo>
                  <a:lnTo>
                    <a:pt x="127228" y="457873"/>
                  </a:lnTo>
                  <a:lnTo>
                    <a:pt x="130276" y="457873"/>
                  </a:lnTo>
                  <a:lnTo>
                    <a:pt x="130276" y="454837"/>
                  </a:lnTo>
                  <a:lnTo>
                    <a:pt x="137896" y="454837"/>
                  </a:lnTo>
                  <a:lnTo>
                    <a:pt x="137896" y="452551"/>
                  </a:lnTo>
                  <a:lnTo>
                    <a:pt x="143992" y="452551"/>
                  </a:lnTo>
                  <a:lnTo>
                    <a:pt x="143992" y="454837"/>
                  </a:lnTo>
                  <a:lnTo>
                    <a:pt x="149326" y="454837"/>
                  </a:lnTo>
                  <a:lnTo>
                    <a:pt x="149326" y="457873"/>
                  </a:lnTo>
                  <a:lnTo>
                    <a:pt x="151612" y="457873"/>
                  </a:lnTo>
                  <a:lnTo>
                    <a:pt x="151612" y="460159"/>
                  </a:lnTo>
                  <a:lnTo>
                    <a:pt x="154660" y="460159"/>
                  </a:lnTo>
                  <a:lnTo>
                    <a:pt x="154660" y="463207"/>
                  </a:lnTo>
                  <a:lnTo>
                    <a:pt x="159994" y="463207"/>
                  </a:lnTo>
                  <a:lnTo>
                    <a:pt x="159994" y="457873"/>
                  </a:lnTo>
                  <a:close/>
                </a:path>
                <a:path w="160019" h="498475">
                  <a:moveTo>
                    <a:pt x="159994" y="51041"/>
                  </a:moveTo>
                  <a:lnTo>
                    <a:pt x="156946" y="51041"/>
                  </a:lnTo>
                  <a:lnTo>
                    <a:pt x="156946" y="48755"/>
                  </a:lnTo>
                  <a:lnTo>
                    <a:pt x="154660" y="48755"/>
                  </a:lnTo>
                  <a:lnTo>
                    <a:pt x="154660" y="45707"/>
                  </a:lnTo>
                  <a:lnTo>
                    <a:pt x="151612" y="45707"/>
                  </a:lnTo>
                  <a:lnTo>
                    <a:pt x="151612" y="43421"/>
                  </a:lnTo>
                  <a:lnTo>
                    <a:pt x="130276" y="43421"/>
                  </a:lnTo>
                  <a:lnTo>
                    <a:pt x="130276" y="45707"/>
                  </a:lnTo>
                  <a:lnTo>
                    <a:pt x="124942" y="45707"/>
                  </a:lnTo>
                  <a:lnTo>
                    <a:pt x="124942" y="48755"/>
                  </a:lnTo>
                  <a:lnTo>
                    <a:pt x="121894" y="48755"/>
                  </a:lnTo>
                  <a:lnTo>
                    <a:pt x="121894" y="51041"/>
                  </a:lnTo>
                  <a:lnTo>
                    <a:pt x="119608" y="51041"/>
                  </a:lnTo>
                  <a:lnTo>
                    <a:pt x="119608" y="56375"/>
                  </a:lnTo>
                  <a:lnTo>
                    <a:pt x="116560" y="56375"/>
                  </a:lnTo>
                  <a:lnTo>
                    <a:pt x="116560" y="78460"/>
                  </a:lnTo>
                  <a:lnTo>
                    <a:pt x="119608" y="78460"/>
                  </a:lnTo>
                  <a:lnTo>
                    <a:pt x="119608" y="83794"/>
                  </a:lnTo>
                  <a:lnTo>
                    <a:pt x="121894" y="83794"/>
                  </a:lnTo>
                  <a:lnTo>
                    <a:pt x="121894" y="86842"/>
                  </a:lnTo>
                  <a:lnTo>
                    <a:pt x="124942" y="86842"/>
                  </a:lnTo>
                  <a:lnTo>
                    <a:pt x="124942" y="89128"/>
                  </a:lnTo>
                  <a:lnTo>
                    <a:pt x="130276" y="89128"/>
                  </a:lnTo>
                  <a:lnTo>
                    <a:pt x="130276" y="92176"/>
                  </a:lnTo>
                  <a:lnTo>
                    <a:pt x="151612" y="92176"/>
                  </a:lnTo>
                  <a:lnTo>
                    <a:pt x="151612" y="89128"/>
                  </a:lnTo>
                  <a:lnTo>
                    <a:pt x="156946" y="89128"/>
                  </a:lnTo>
                  <a:lnTo>
                    <a:pt x="156946" y="86842"/>
                  </a:lnTo>
                  <a:lnTo>
                    <a:pt x="159994" y="86842"/>
                  </a:lnTo>
                  <a:lnTo>
                    <a:pt x="159994" y="67805"/>
                  </a:lnTo>
                  <a:lnTo>
                    <a:pt x="140944" y="67805"/>
                  </a:lnTo>
                  <a:lnTo>
                    <a:pt x="140944" y="73139"/>
                  </a:lnTo>
                  <a:lnTo>
                    <a:pt x="154660" y="73139"/>
                  </a:lnTo>
                  <a:lnTo>
                    <a:pt x="154660" y="83794"/>
                  </a:lnTo>
                  <a:lnTo>
                    <a:pt x="149326" y="83794"/>
                  </a:lnTo>
                  <a:lnTo>
                    <a:pt x="149326" y="86842"/>
                  </a:lnTo>
                  <a:lnTo>
                    <a:pt x="132562" y="86842"/>
                  </a:lnTo>
                  <a:lnTo>
                    <a:pt x="132562" y="83794"/>
                  </a:lnTo>
                  <a:lnTo>
                    <a:pt x="127228" y="83794"/>
                  </a:lnTo>
                  <a:lnTo>
                    <a:pt x="127228" y="80746"/>
                  </a:lnTo>
                  <a:lnTo>
                    <a:pt x="124942" y="80746"/>
                  </a:lnTo>
                  <a:lnTo>
                    <a:pt x="124942" y="73139"/>
                  </a:lnTo>
                  <a:lnTo>
                    <a:pt x="121894" y="73139"/>
                  </a:lnTo>
                  <a:lnTo>
                    <a:pt x="121894" y="62471"/>
                  </a:lnTo>
                  <a:lnTo>
                    <a:pt x="124942" y="62471"/>
                  </a:lnTo>
                  <a:lnTo>
                    <a:pt x="124942" y="54089"/>
                  </a:lnTo>
                  <a:lnTo>
                    <a:pt x="127228" y="54089"/>
                  </a:lnTo>
                  <a:lnTo>
                    <a:pt x="127228" y="51041"/>
                  </a:lnTo>
                  <a:lnTo>
                    <a:pt x="132562" y="51041"/>
                  </a:lnTo>
                  <a:lnTo>
                    <a:pt x="132562" y="48755"/>
                  </a:lnTo>
                  <a:lnTo>
                    <a:pt x="149326" y="48755"/>
                  </a:lnTo>
                  <a:lnTo>
                    <a:pt x="149326" y="51041"/>
                  </a:lnTo>
                  <a:lnTo>
                    <a:pt x="151612" y="51041"/>
                  </a:lnTo>
                  <a:lnTo>
                    <a:pt x="151612" y="54089"/>
                  </a:lnTo>
                  <a:lnTo>
                    <a:pt x="154660" y="54089"/>
                  </a:lnTo>
                  <a:lnTo>
                    <a:pt x="154660" y="59423"/>
                  </a:lnTo>
                  <a:lnTo>
                    <a:pt x="159994" y="56375"/>
                  </a:lnTo>
                  <a:lnTo>
                    <a:pt x="159994" y="51041"/>
                  </a:lnTo>
                  <a:close/>
                </a:path>
              </a:pathLst>
            </a:custGeom>
            <a:solidFill>
              <a:srgbClr val="000000"/>
            </a:solidFill>
          </p:spPr>
          <p:txBody>
            <a:bodyPr wrap="square" lIns="0" tIns="0" rIns="0" bIns="0" rtlCol="0"/>
            <a:lstStyle/>
            <a:p>
              <a:endParaRPr/>
            </a:p>
          </p:txBody>
        </p:sp>
        <p:pic>
          <p:nvPicPr>
            <p:cNvPr id="17" name="object 17"/>
            <p:cNvPicPr/>
            <p:nvPr/>
          </p:nvPicPr>
          <p:blipFill>
            <a:blip r:embed="rId8" cstate="print"/>
            <a:stretch>
              <a:fillRect/>
            </a:stretch>
          </p:blipFill>
          <p:spPr>
            <a:xfrm>
              <a:off x="1888439" y="3875646"/>
              <a:ext cx="111239" cy="78473"/>
            </a:xfrm>
            <a:prstGeom prst="rect">
              <a:avLst/>
            </a:prstGeom>
          </p:spPr>
        </p:pic>
        <p:sp>
          <p:nvSpPr>
            <p:cNvPr id="18" name="object 18"/>
            <p:cNvSpPr/>
            <p:nvPr/>
          </p:nvSpPr>
          <p:spPr>
            <a:xfrm>
              <a:off x="3046488" y="3884027"/>
              <a:ext cx="108585" cy="78740"/>
            </a:xfrm>
            <a:custGeom>
              <a:avLst/>
              <a:gdLst/>
              <a:ahLst/>
              <a:cxnLst/>
              <a:rect l="l" t="t" r="r" b="b"/>
              <a:pathLst>
                <a:path w="108585" h="78739">
                  <a:moveTo>
                    <a:pt x="48755" y="56375"/>
                  </a:moveTo>
                  <a:lnTo>
                    <a:pt x="7620" y="56375"/>
                  </a:lnTo>
                  <a:lnTo>
                    <a:pt x="7620" y="35052"/>
                  </a:lnTo>
                  <a:lnTo>
                    <a:pt x="45707" y="35052"/>
                  </a:lnTo>
                  <a:lnTo>
                    <a:pt x="45707" y="26670"/>
                  </a:lnTo>
                  <a:lnTo>
                    <a:pt x="7620" y="26670"/>
                  </a:lnTo>
                  <a:lnTo>
                    <a:pt x="7620" y="7620"/>
                  </a:lnTo>
                  <a:lnTo>
                    <a:pt x="45707" y="7620"/>
                  </a:lnTo>
                  <a:lnTo>
                    <a:pt x="45707" y="0"/>
                  </a:lnTo>
                  <a:lnTo>
                    <a:pt x="0" y="0"/>
                  </a:lnTo>
                  <a:lnTo>
                    <a:pt x="0" y="64757"/>
                  </a:lnTo>
                  <a:lnTo>
                    <a:pt x="48755" y="64757"/>
                  </a:lnTo>
                  <a:lnTo>
                    <a:pt x="48755" y="56375"/>
                  </a:lnTo>
                  <a:close/>
                </a:path>
                <a:path w="108585" h="78739">
                  <a:moveTo>
                    <a:pt x="108178" y="29718"/>
                  </a:moveTo>
                  <a:lnTo>
                    <a:pt x="70091" y="29718"/>
                  </a:lnTo>
                  <a:lnTo>
                    <a:pt x="70091" y="35052"/>
                  </a:lnTo>
                  <a:lnTo>
                    <a:pt x="86093" y="35052"/>
                  </a:lnTo>
                  <a:lnTo>
                    <a:pt x="86093" y="78473"/>
                  </a:lnTo>
                  <a:lnTo>
                    <a:pt x="91427" y="78473"/>
                  </a:lnTo>
                  <a:lnTo>
                    <a:pt x="91427" y="35052"/>
                  </a:lnTo>
                  <a:lnTo>
                    <a:pt x="108178" y="35052"/>
                  </a:lnTo>
                  <a:lnTo>
                    <a:pt x="108178" y="29718"/>
                  </a:lnTo>
                  <a:close/>
                </a:path>
              </a:pathLst>
            </a:custGeom>
            <a:solidFill>
              <a:srgbClr val="000000"/>
            </a:solidFill>
          </p:spPr>
          <p:txBody>
            <a:bodyPr wrap="square" lIns="0" tIns="0" rIns="0" bIns="0" rtlCol="0"/>
            <a:lstStyle/>
            <a:p>
              <a:endParaRPr/>
            </a:p>
          </p:txBody>
        </p:sp>
        <p:pic>
          <p:nvPicPr>
            <p:cNvPr id="19" name="object 19"/>
            <p:cNvPicPr/>
            <p:nvPr/>
          </p:nvPicPr>
          <p:blipFill>
            <a:blip r:embed="rId9" cstate="print"/>
            <a:stretch>
              <a:fillRect/>
            </a:stretch>
          </p:blipFill>
          <p:spPr>
            <a:xfrm>
              <a:off x="2997720" y="4197921"/>
              <a:ext cx="614070" cy="274269"/>
            </a:xfrm>
            <a:prstGeom prst="rect">
              <a:avLst/>
            </a:prstGeom>
          </p:spPr>
        </p:pic>
        <p:pic>
          <p:nvPicPr>
            <p:cNvPr id="20" name="object 20"/>
            <p:cNvPicPr/>
            <p:nvPr/>
          </p:nvPicPr>
          <p:blipFill>
            <a:blip r:embed="rId10" cstate="print"/>
            <a:stretch>
              <a:fillRect/>
            </a:stretch>
          </p:blipFill>
          <p:spPr>
            <a:xfrm>
              <a:off x="3692550" y="3927449"/>
              <a:ext cx="99809" cy="78473"/>
            </a:xfrm>
            <a:prstGeom prst="rect">
              <a:avLst/>
            </a:prstGeom>
          </p:spPr>
        </p:pic>
      </p:grpSp>
      <p:pic>
        <p:nvPicPr>
          <p:cNvPr id="21" name="object 21"/>
          <p:cNvPicPr/>
          <p:nvPr/>
        </p:nvPicPr>
        <p:blipFill>
          <a:blip r:embed="rId11" cstate="print"/>
          <a:stretch>
            <a:fillRect/>
          </a:stretch>
        </p:blipFill>
        <p:spPr>
          <a:xfrm>
            <a:off x="6907988" y="2796832"/>
            <a:ext cx="827405" cy="168376"/>
          </a:xfrm>
          <a:prstGeom prst="rect">
            <a:avLst/>
          </a:prstGeom>
        </p:spPr>
      </p:pic>
      <p:pic>
        <p:nvPicPr>
          <p:cNvPr id="22" name="object 22"/>
          <p:cNvPicPr/>
          <p:nvPr/>
        </p:nvPicPr>
        <p:blipFill>
          <a:blip r:embed="rId12" cstate="print"/>
          <a:stretch>
            <a:fillRect/>
          </a:stretch>
        </p:blipFill>
        <p:spPr>
          <a:xfrm>
            <a:off x="7914425" y="2723693"/>
            <a:ext cx="762635" cy="268185"/>
          </a:xfrm>
          <a:prstGeom prst="rect">
            <a:avLst/>
          </a:prstGeom>
        </p:spPr>
      </p:pic>
      <p:pic>
        <p:nvPicPr>
          <p:cNvPr id="23" name="object 23"/>
          <p:cNvPicPr/>
          <p:nvPr/>
        </p:nvPicPr>
        <p:blipFill>
          <a:blip r:embed="rId13" cstate="print"/>
          <a:stretch>
            <a:fillRect/>
          </a:stretch>
        </p:blipFill>
        <p:spPr>
          <a:xfrm>
            <a:off x="6021171" y="4084397"/>
            <a:ext cx="183616" cy="67805"/>
          </a:xfrm>
          <a:prstGeom prst="rect">
            <a:avLst/>
          </a:prstGeom>
        </p:spPr>
      </p:pic>
      <p:pic>
        <p:nvPicPr>
          <p:cNvPr id="24" name="object 24"/>
          <p:cNvPicPr/>
          <p:nvPr/>
        </p:nvPicPr>
        <p:blipFill>
          <a:blip r:embed="rId14" cstate="print"/>
          <a:stretch>
            <a:fillRect/>
          </a:stretch>
        </p:blipFill>
        <p:spPr>
          <a:xfrm>
            <a:off x="6021171" y="4488193"/>
            <a:ext cx="183616" cy="67805"/>
          </a:xfrm>
          <a:prstGeom prst="rect">
            <a:avLst/>
          </a:prstGeom>
        </p:spPr>
      </p:pic>
      <p:sp>
        <p:nvSpPr>
          <p:cNvPr id="25" name="object 25"/>
          <p:cNvSpPr txBox="1"/>
          <p:nvPr/>
        </p:nvSpPr>
        <p:spPr>
          <a:xfrm>
            <a:off x="5916781" y="4930334"/>
            <a:ext cx="460375" cy="417195"/>
          </a:xfrm>
          <a:prstGeom prst="rect">
            <a:avLst/>
          </a:prstGeom>
        </p:spPr>
        <p:txBody>
          <a:bodyPr vert="horz" wrap="square" lIns="0" tIns="12700" rIns="0" bIns="0" rtlCol="0">
            <a:spAutoFit/>
          </a:bodyPr>
          <a:lstStyle/>
          <a:p>
            <a:pPr marL="38100">
              <a:spcBef>
                <a:spcPts val="100"/>
              </a:spcBef>
            </a:pPr>
            <a:r>
              <a:rPr sz="900" b="1" spc="-5" dirty="0">
                <a:latin typeface="Comic Sans MS"/>
                <a:cs typeface="Comic Sans MS"/>
              </a:rPr>
              <a:t>Donde:</a:t>
            </a:r>
            <a:endParaRPr sz="900">
              <a:latin typeface="Comic Sans MS"/>
              <a:cs typeface="Comic Sans MS"/>
            </a:endParaRPr>
          </a:p>
          <a:p>
            <a:pPr marL="106680">
              <a:spcBef>
                <a:spcPts val="919"/>
              </a:spcBef>
            </a:pPr>
            <a:r>
              <a:rPr sz="1350" spc="-7" baseline="9259" dirty="0">
                <a:latin typeface="Comic Sans MS"/>
                <a:cs typeface="Comic Sans MS"/>
              </a:rPr>
              <a:t>X</a:t>
            </a:r>
            <a:r>
              <a:rPr sz="600" spc="-5" dirty="0">
                <a:latin typeface="Comic Sans MS"/>
                <a:cs typeface="Comic Sans MS"/>
              </a:rPr>
              <a:t>15</a:t>
            </a:r>
            <a:endParaRPr sz="600">
              <a:latin typeface="Comic Sans MS"/>
              <a:cs typeface="Comic Sans MS"/>
            </a:endParaRPr>
          </a:p>
        </p:txBody>
      </p:sp>
      <p:sp>
        <p:nvSpPr>
          <p:cNvPr id="26" name="object 26"/>
          <p:cNvSpPr txBox="1"/>
          <p:nvPr/>
        </p:nvSpPr>
        <p:spPr>
          <a:xfrm>
            <a:off x="6391696" y="5165751"/>
            <a:ext cx="2507615"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a:t>
            </a:r>
            <a:r>
              <a:rPr sz="900" spc="5" dirty="0">
                <a:latin typeface="Comic Sans MS"/>
                <a:cs typeface="Comic Sans MS"/>
              </a:rPr>
              <a:t> </a:t>
            </a:r>
            <a:r>
              <a:rPr sz="900" spc="-5" dirty="0">
                <a:latin typeface="Comic Sans MS"/>
                <a:cs typeface="Comic Sans MS"/>
              </a:rPr>
              <a:t>Reactancia</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secuencia</a:t>
            </a:r>
            <a:r>
              <a:rPr sz="900" spc="10" dirty="0">
                <a:latin typeface="Comic Sans MS"/>
                <a:cs typeface="Comic Sans MS"/>
              </a:rPr>
              <a:t> </a:t>
            </a:r>
            <a:r>
              <a:rPr sz="900" spc="-5" dirty="0">
                <a:latin typeface="Comic Sans MS"/>
                <a:cs typeface="Comic Sans MS"/>
              </a:rPr>
              <a:t>positiva</a:t>
            </a:r>
            <a:r>
              <a:rPr sz="900" spc="10" dirty="0">
                <a:latin typeface="Comic Sans MS"/>
                <a:cs typeface="Comic Sans MS"/>
              </a:rPr>
              <a:t> </a:t>
            </a:r>
            <a:r>
              <a:rPr sz="900" spc="-5" dirty="0">
                <a:latin typeface="Comic Sans MS"/>
                <a:cs typeface="Comic Sans MS"/>
              </a:rPr>
              <a:t>del</a:t>
            </a:r>
            <a:r>
              <a:rPr sz="900" spc="10" dirty="0">
                <a:latin typeface="Comic Sans MS"/>
                <a:cs typeface="Comic Sans MS"/>
              </a:rPr>
              <a:t> </a:t>
            </a:r>
            <a:r>
              <a:rPr sz="900" spc="-5" dirty="0">
                <a:latin typeface="Comic Sans MS"/>
                <a:cs typeface="Comic Sans MS"/>
              </a:rPr>
              <a:t>sistema.</a:t>
            </a:r>
            <a:endParaRPr sz="900">
              <a:latin typeface="Comic Sans MS"/>
              <a:cs typeface="Comic Sans MS"/>
            </a:endParaRPr>
          </a:p>
        </p:txBody>
      </p:sp>
      <p:sp>
        <p:nvSpPr>
          <p:cNvPr id="27" name="object 27"/>
          <p:cNvSpPr txBox="1"/>
          <p:nvPr/>
        </p:nvSpPr>
        <p:spPr>
          <a:xfrm>
            <a:off x="9468707" y="1642089"/>
            <a:ext cx="245745" cy="151323"/>
          </a:xfrm>
          <a:prstGeom prst="rect">
            <a:avLst/>
          </a:prstGeom>
        </p:spPr>
        <p:txBody>
          <a:bodyPr vert="horz" wrap="square" lIns="0" tIns="12700" rIns="0" bIns="0" rtlCol="0">
            <a:spAutoFit/>
          </a:bodyPr>
          <a:lstStyle/>
          <a:p>
            <a:pPr marL="38100">
              <a:spcBef>
                <a:spcPts val="100"/>
              </a:spcBef>
            </a:pPr>
            <a:r>
              <a:rPr sz="1350" spc="-7" baseline="9259" dirty="0">
                <a:latin typeface="Comic Sans MS"/>
                <a:cs typeface="Comic Sans MS"/>
              </a:rPr>
              <a:t>X</a:t>
            </a:r>
            <a:r>
              <a:rPr sz="600" spc="-5" dirty="0">
                <a:latin typeface="Comic Sans MS"/>
                <a:cs typeface="Comic Sans MS"/>
              </a:rPr>
              <a:t>1T</a:t>
            </a:r>
            <a:endParaRPr sz="600">
              <a:latin typeface="Comic Sans MS"/>
              <a:cs typeface="Comic Sans MS"/>
            </a:endParaRPr>
          </a:p>
        </p:txBody>
      </p:sp>
      <p:sp>
        <p:nvSpPr>
          <p:cNvPr id="28" name="object 28"/>
          <p:cNvSpPr txBox="1"/>
          <p:nvPr/>
        </p:nvSpPr>
        <p:spPr>
          <a:xfrm>
            <a:off x="9874977" y="1623041"/>
            <a:ext cx="83820"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a:t>
            </a:r>
            <a:endParaRPr sz="900">
              <a:latin typeface="Comic Sans MS"/>
              <a:cs typeface="Comic Sans MS"/>
            </a:endParaRPr>
          </a:p>
        </p:txBody>
      </p:sp>
      <p:sp>
        <p:nvSpPr>
          <p:cNvPr id="29" name="object 29"/>
          <p:cNvSpPr txBox="1"/>
          <p:nvPr/>
        </p:nvSpPr>
        <p:spPr>
          <a:xfrm>
            <a:off x="10180195" y="1623041"/>
            <a:ext cx="2298065"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Reactancia</a:t>
            </a:r>
            <a:r>
              <a:rPr sz="900" spc="700" dirty="0">
                <a:latin typeface="Comic Sans MS"/>
                <a:cs typeface="Comic Sans MS"/>
              </a:rPr>
              <a:t> </a:t>
            </a:r>
            <a:r>
              <a:rPr sz="900" spc="-5" dirty="0">
                <a:latin typeface="Comic Sans MS"/>
                <a:cs typeface="Comic Sans MS"/>
              </a:rPr>
              <a:t>de</a:t>
            </a:r>
            <a:r>
              <a:rPr sz="900" spc="705" dirty="0">
                <a:latin typeface="Comic Sans MS"/>
                <a:cs typeface="Comic Sans MS"/>
              </a:rPr>
              <a:t> </a:t>
            </a:r>
            <a:r>
              <a:rPr sz="900" spc="-5" dirty="0">
                <a:latin typeface="Comic Sans MS"/>
                <a:cs typeface="Comic Sans MS"/>
              </a:rPr>
              <a:t>secuencia</a:t>
            </a:r>
            <a:r>
              <a:rPr sz="900" spc="705" dirty="0">
                <a:latin typeface="Comic Sans MS"/>
                <a:cs typeface="Comic Sans MS"/>
              </a:rPr>
              <a:t> </a:t>
            </a:r>
            <a:r>
              <a:rPr sz="900" spc="-5" dirty="0">
                <a:latin typeface="Comic Sans MS"/>
                <a:cs typeface="Comic Sans MS"/>
              </a:rPr>
              <a:t>positiva</a:t>
            </a:r>
            <a:r>
              <a:rPr sz="900" spc="700" dirty="0">
                <a:latin typeface="Comic Sans MS"/>
                <a:cs typeface="Comic Sans MS"/>
              </a:rPr>
              <a:t> </a:t>
            </a:r>
            <a:r>
              <a:rPr sz="900" spc="-5" dirty="0">
                <a:latin typeface="Comic Sans MS"/>
                <a:cs typeface="Comic Sans MS"/>
              </a:rPr>
              <a:t>del</a:t>
            </a:r>
            <a:endParaRPr sz="900">
              <a:latin typeface="Comic Sans MS"/>
              <a:cs typeface="Comic Sans MS"/>
            </a:endParaRPr>
          </a:p>
        </p:txBody>
      </p:sp>
      <p:sp>
        <p:nvSpPr>
          <p:cNvPr id="30" name="object 30"/>
          <p:cNvSpPr txBox="1"/>
          <p:nvPr/>
        </p:nvSpPr>
        <p:spPr>
          <a:xfrm>
            <a:off x="9425468" y="1782269"/>
            <a:ext cx="839469"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transformador.</a:t>
            </a:r>
            <a:endParaRPr sz="900">
              <a:latin typeface="Comic Sans MS"/>
              <a:cs typeface="Comic Sans MS"/>
            </a:endParaRPr>
          </a:p>
        </p:txBody>
      </p:sp>
      <p:sp>
        <p:nvSpPr>
          <p:cNvPr id="31" name="object 31"/>
          <p:cNvSpPr txBox="1"/>
          <p:nvPr/>
        </p:nvSpPr>
        <p:spPr>
          <a:xfrm>
            <a:off x="9468684" y="1998645"/>
            <a:ext cx="257810" cy="151323"/>
          </a:xfrm>
          <a:prstGeom prst="rect">
            <a:avLst/>
          </a:prstGeom>
        </p:spPr>
        <p:txBody>
          <a:bodyPr vert="horz" wrap="square" lIns="0" tIns="12700" rIns="0" bIns="0" rtlCol="0">
            <a:spAutoFit/>
          </a:bodyPr>
          <a:lstStyle/>
          <a:p>
            <a:pPr marL="38100">
              <a:spcBef>
                <a:spcPts val="100"/>
              </a:spcBef>
            </a:pPr>
            <a:r>
              <a:rPr sz="1350" spc="-7" baseline="9259" dirty="0">
                <a:latin typeface="Comic Sans MS"/>
                <a:cs typeface="Comic Sans MS"/>
              </a:rPr>
              <a:t>X</a:t>
            </a:r>
            <a:r>
              <a:rPr sz="600" spc="-5" dirty="0">
                <a:latin typeface="Comic Sans MS"/>
                <a:cs typeface="Comic Sans MS"/>
              </a:rPr>
              <a:t>2G</a:t>
            </a:r>
            <a:endParaRPr sz="600">
              <a:latin typeface="Comic Sans MS"/>
              <a:cs typeface="Comic Sans MS"/>
            </a:endParaRPr>
          </a:p>
        </p:txBody>
      </p:sp>
      <p:sp>
        <p:nvSpPr>
          <p:cNvPr id="32" name="object 32"/>
          <p:cNvSpPr txBox="1"/>
          <p:nvPr/>
        </p:nvSpPr>
        <p:spPr>
          <a:xfrm>
            <a:off x="9874978" y="1979598"/>
            <a:ext cx="2601595" cy="151323"/>
          </a:xfrm>
          <a:prstGeom prst="rect">
            <a:avLst/>
          </a:prstGeom>
        </p:spPr>
        <p:txBody>
          <a:bodyPr vert="horz" wrap="square" lIns="0" tIns="12700" rIns="0" bIns="0" rtlCol="0">
            <a:spAutoFit/>
          </a:bodyPr>
          <a:lstStyle/>
          <a:p>
            <a:pPr marL="12700">
              <a:spcBef>
                <a:spcPts val="100"/>
              </a:spcBef>
              <a:tabLst>
                <a:tab pos="305435" algn="l"/>
              </a:tabLst>
            </a:pPr>
            <a:r>
              <a:rPr sz="900" spc="-5" dirty="0">
                <a:latin typeface="Comic Sans MS"/>
                <a:cs typeface="Comic Sans MS"/>
              </a:rPr>
              <a:t>=	Reactancia</a:t>
            </a:r>
            <a:r>
              <a:rPr sz="900" spc="655" dirty="0">
                <a:latin typeface="Comic Sans MS"/>
                <a:cs typeface="Comic Sans MS"/>
              </a:rPr>
              <a:t> </a:t>
            </a:r>
            <a:r>
              <a:rPr sz="900" spc="-5" dirty="0">
                <a:latin typeface="Comic Sans MS"/>
                <a:cs typeface="Comic Sans MS"/>
              </a:rPr>
              <a:t>de</a:t>
            </a:r>
            <a:r>
              <a:rPr sz="900" spc="660" dirty="0">
                <a:latin typeface="Comic Sans MS"/>
                <a:cs typeface="Comic Sans MS"/>
              </a:rPr>
              <a:t> </a:t>
            </a:r>
            <a:r>
              <a:rPr sz="900" spc="-5" dirty="0">
                <a:latin typeface="Comic Sans MS"/>
                <a:cs typeface="Comic Sans MS"/>
              </a:rPr>
              <a:t>secuencia</a:t>
            </a:r>
            <a:r>
              <a:rPr sz="900" spc="660" dirty="0">
                <a:latin typeface="Comic Sans MS"/>
                <a:cs typeface="Comic Sans MS"/>
              </a:rPr>
              <a:t> </a:t>
            </a:r>
            <a:r>
              <a:rPr sz="900" spc="-5" dirty="0">
                <a:latin typeface="Comic Sans MS"/>
                <a:cs typeface="Comic Sans MS"/>
              </a:rPr>
              <a:t>negativa</a:t>
            </a:r>
            <a:r>
              <a:rPr sz="900" spc="660" dirty="0">
                <a:latin typeface="Comic Sans MS"/>
                <a:cs typeface="Comic Sans MS"/>
              </a:rPr>
              <a:t> </a:t>
            </a:r>
            <a:r>
              <a:rPr sz="900" spc="-5" dirty="0">
                <a:latin typeface="Comic Sans MS"/>
                <a:cs typeface="Comic Sans MS"/>
              </a:rPr>
              <a:t>del</a:t>
            </a:r>
            <a:endParaRPr sz="900">
              <a:latin typeface="Comic Sans MS"/>
              <a:cs typeface="Comic Sans MS"/>
            </a:endParaRPr>
          </a:p>
        </p:txBody>
      </p:sp>
      <p:sp>
        <p:nvSpPr>
          <p:cNvPr id="33" name="object 33"/>
          <p:cNvSpPr txBox="1"/>
          <p:nvPr/>
        </p:nvSpPr>
        <p:spPr>
          <a:xfrm>
            <a:off x="9425468" y="2138825"/>
            <a:ext cx="596265"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generador.</a:t>
            </a:r>
            <a:endParaRPr sz="900">
              <a:latin typeface="Comic Sans MS"/>
              <a:cs typeface="Comic Sans MS"/>
            </a:endParaRPr>
          </a:p>
        </p:txBody>
      </p:sp>
      <p:sp>
        <p:nvSpPr>
          <p:cNvPr id="34" name="object 34"/>
          <p:cNvSpPr txBox="1"/>
          <p:nvPr/>
        </p:nvSpPr>
        <p:spPr>
          <a:xfrm>
            <a:off x="9468685" y="2355201"/>
            <a:ext cx="246379" cy="151323"/>
          </a:xfrm>
          <a:prstGeom prst="rect">
            <a:avLst/>
          </a:prstGeom>
        </p:spPr>
        <p:txBody>
          <a:bodyPr vert="horz" wrap="square" lIns="0" tIns="12700" rIns="0" bIns="0" rtlCol="0">
            <a:spAutoFit/>
          </a:bodyPr>
          <a:lstStyle/>
          <a:p>
            <a:pPr marL="38100">
              <a:spcBef>
                <a:spcPts val="100"/>
              </a:spcBef>
            </a:pPr>
            <a:r>
              <a:rPr sz="1350" spc="-7" baseline="9259" dirty="0">
                <a:latin typeface="Comic Sans MS"/>
                <a:cs typeface="Comic Sans MS"/>
              </a:rPr>
              <a:t>R</a:t>
            </a:r>
            <a:r>
              <a:rPr sz="600" spc="-5" dirty="0">
                <a:latin typeface="Comic Sans MS"/>
                <a:cs typeface="Comic Sans MS"/>
              </a:rPr>
              <a:t>2G</a:t>
            </a:r>
            <a:endParaRPr sz="600">
              <a:latin typeface="Comic Sans MS"/>
              <a:cs typeface="Comic Sans MS"/>
            </a:endParaRPr>
          </a:p>
        </p:txBody>
      </p:sp>
      <p:sp>
        <p:nvSpPr>
          <p:cNvPr id="35" name="object 35"/>
          <p:cNvSpPr txBox="1"/>
          <p:nvPr/>
        </p:nvSpPr>
        <p:spPr>
          <a:xfrm>
            <a:off x="9874977" y="2336154"/>
            <a:ext cx="1154430" cy="151323"/>
          </a:xfrm>
          <a:prstGeom prst="rect">
            <a:avLst/>
          </a:prstGeom>
        </p:spPr>
        <p:txBody>
          <a:bodyPr vert="horz" wrap="square" lIns="0" tIns="12700" rIns="0" bIns="0" rtlCol="0">
            <a:spAutoFit/>
          </a:bodyPr>
          <a:lstStyle/>
          <a:p>
            <a:pPr marL="12700">
              <a:spcBef>
                <a:spcPts val="100"/>
              </a:spcBef>
              <a:tabLst>
                <a:tab pos="295910" algn="l"/>
              </a:tabLst>
            </a:pPr>
            <a:r>
              <a:rPr sz="900" spc="-5" dirty="0">
                <a:latin typeface="Comic Sans MS"/>
                <a:cs typeface="Comic Sans MS"/>
              </a:rPr>
              <a:t>=	Resistencia</a:t>
            </a:r>
            <a:r>
              <a:rPr sz="900" spc="575" dirty="0">
                <a:latin typeface="Comic Sans MS"/>
                <a:cs typeface="Comic Sans MS"/>
              </a:rPr>
              <a:t> </a:t>
            </a:r>
            <a:r>
              <a:rPr sz="900" spc="-5" dirty="0">
                <a:latin typeface="Comic Sans MS"/>
                <a:cs typeface="Comic Sans MS"/>
              </a:rPr>
              <a:t>de</a:t>
            </a:r>
            <a:endParaRPr sz="900">
              <a:latin typeface="Comic Sans MS"/>
              <a:cs typeface="Comic Sans MS"/>
            </a:endParaRPr>
          </a:p>
        </p:txBody>
      </p:sp>
      <p:sp>
        <p:nvSpPr>
          <p:cNvPr id="36" name="object 36"/>
          <p:cNvSpPr txBox="1"/>
          <p:nvPr/>
        </p:nvSpPr>
        <p:spPr>
          <a:xfrm>
            <a:off x="11117019" y="2336154"/>
            <a:ext cx="1360805"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secuencia</a:t>
            </a:r>
            <a:r>
              <a:rPr sz="900" spc="595" dirty="0">
                <a:latin typeface="Comic Sans MS"/>
                <a:cs typeface="Comic Sans MS"/>
              </a:rPr>
              <a:t> </a:t>
            </a:r>
            <a:r>
              <a:rPr sz="900" spc="-5" dirty="0">
                <a:latin typeface="Comic Sans MS"/>
                <a:cs typeface="Comic Sans MS"/>
              </a:rPr>
              <a:t>negativa</a:t>
            </a:r>
            <a:r>
              <a:rPr sz="900" spc="610" dirty="0">
                <a:latin typeface="Comic Sans MS"/>
                <a:cs typeface="Comic Sans MS"/>
              </a:rPr>
              <a:t> </a:t>
            </a:r>
            <a:r>
              <a:rPr sz="900" spc="-5" dirty="0">
                <a:latin typeface="Comic Sans MS"/>
                <a:cs typeface="Comic Sans MS"/>
              </a:rPr>
              <a:t>del</a:t>
            </a:r>
            <a:endParaRPr sz="900">
              <a:latin typeface="Comic Sans MS"/>
              <a:cs typeface="Comic Sans MS"/>
            </a:endParaRPr>
          </a:p>
        </p:txBody>
      </p:sp>
      <p:sp>
        <p:nvSpPr>
          <p:cNvPr id="37" name="object 37"/>
          <p:cNvSpPr txBox="1"/>
          <p:nvPr/>
        </p:nvSpPr>
        <p:spPr>
          <a:xfrm>
            <a:off x="9400067" y="2435190"/>
            <a:ext cx="1764030" cy="420370"/>
          </a:xfrm>
          <a:prstGeom prst="rect">
            <a:avLst/>
          </a:prstGeom>
        </p:spPr>
        <p:txBody>
          <a:bodyPr vert="horz" wrap="square" lIns="0" tIns="72390" rIns="0" bIns="0" rtlCol="0">
            <a:spAutoFit/>
          </a:bodyPr>
          <a:lstStyle/>
          <a:p>
            <a:pPr marL="38100">
              <a:spcBef>
                <a:spcPts val="570"/>
              </a:spcBef>
            </a:pPr>
            <a:r>
              <a:rPr sz="900" spc="-5" dirty="0">
                <a:latin typeface="Comic Sans MS"/>
                <a:cs typeface="Comic Sans MS"/>
              </a:rPr>
              <a:t>generador.</a:t>
            </a:r>
            <a:endParaRPr sz="900">
              <a:latin typeface="Comic Sans MS"/>
              <a:cs typeface="Comic Sans MS"/>
            </a:endParaRPr>
          </a:p>
          <a:p>
            <a:pPr marL="106680">
              <a:spcBef>
                <a:spcPts val="475"/>
              </a:spcBef>
              <a:tabLst>
                <a:tab pos="487045" algn="l"/>
              </a:tabLst>
            </a:pPr>
            <a:r>
              <a:rPr sz="900" spc="-5" dirty="0">
                <a:latin typeface="Comic Sans MS"/>
                <a:cs typeface="Comic Sans MS"/>
              </a:rPr>
              <a:t>E</a:t>
            </a:r>
            <a:r>
              <a:rPr sz="900" spc="-7" baseline="-13888" dirty="0">
                <a:latin typeface="Comic Sans MS"/>
                <a:cs typeface="Comic Sans MS"/>
              </a:rPr>
              <a:t>S	</a:t>
            </a:r>
            <a:r>
              <a:rPr sz="900" spc="-5" dirty="0">
                <a:latin typeface="Comic Sans MS"/>
                <a:cs typeface="Comic Sans MS"/>
              </a:rPr>
              <a:t>=</a:t>
            </a:r>
            <a:r>
              <a:rPr sz="900" spc="254" dirty="0">
                <a:latin typeface="Comic Sans MS"/>
                <a:cs typeface="Comic Sans MS"/>
              </a:rPr>
              <a:t> </a:t>
            </a:r>
            <a:r>
              <a:rPr sz="900" spc="-5" dirty="0">
                <a:latin typeface="Comic Sans MS"/>
                <a:cs typeface="Comic Sans MS"/>
              </a:rPr>
              <a:t>Tensión del Sistema.</a:t>
            </a:r>
            <a:endParaRPr sz="900">
              <a:latin typeface="Comic Sans MS"/>
              <a:cs typeface="Comic Sans MS"/>
            </a:endParaRPr>
          </a:p>
        </p:txBody>
      </p:sp>
      <p:sp>
        <p:nvSpPr>
          <p:cNvPr id="38" name="object 38"/>
          <p:cNvSpPr txBox="1"/>
          <p:nvPr/>
        </p:nvSpPr>
        <p:spPr>
          <a:xfrm>
            <a:off x="9374667" y="2867951"/>
            <a:ext cx="3180080" cy="1819275"/>
          </a:xfrm>
          <a:prstGeom prst="rect">
            <a:avLst/>
          </a:prstGeom>
        </p:spPr>
        <p:txBody>
          <a:bodyPr vert="horz" wrap="square" lIns="0" tIns="12700" rIns="0" bIns="0" rtlCol="0">
            <a:spAutoFit/>
          </a:bodyPr>
          <a:lstStyle/>
          <a:p>
            <a:pPr marL="63500" marR="81280" indent="68580">
              <a:lnSpc>
                <a:spcPct val="116100"/>
              </a:lnSpc>
              <a:spcBef>
                <a:spcPts val="100"/>
              </a:spcBef>
              <a:tabLst>
                <a:tab pos="512445" algn="l"/>
                <a:tab pos="786130" algn="l"/>
              </a:tabLst>
            </a:pPr>
            <a:r>
              <a:rPr sz="900" spc="-5" dirty="0">
                <a:latin typeface="Comic Sans MS"/>
                <a:cs typeface="Comic Sans MS"/>
              </a:rPr>
              <a:t>E</a:t>
            </a:r>
            <a:r>
              <a:rPr sz="900" spc="-7" baseline="-13888" dirty="0">
                <a:latin typeface="Comic Sans MS"/>
                <a:cs typeface="Comic Sans MS"/>
              </a:rPr>
              <a:t>T	</a:t>
            </a:r>
            <a:r>
              <a:rPr sz="900" spc="-5" dirty="0">
                <a:latin typeface="Comic Sans MS"/>
                <a:cs typeface="Comic Sans MS"/>
              </a:rPr>
              <a:t>=	Tensión</a:t>
            </a:r>
            <a:r>
              <a:rPr sz="900" spc="50" dirty="0">
                <a:latin typeface="Comic Sans MS"/>
                <a:cs typeface="Comic Sans MS"/>
              </a:rPr>
              <a:t> </a:t>
            </a:r>
            <a:r>
              <a:rPr sz="900" spc="-5" dirty="0">
                <a:latin typeface="Comic Sans MS"/>
                <a:cs typeface="Comic Sans MS"/>
              </a:rPr>
              <a:t>del</a:t>
            </a:r>
            <a:r>
              <a:rPr sz="900" spc="45" dirty="0">
                <a:latin typeface="Comic Sans MS"/>
                <a:cs typeface="Comic Sans MS"/>
              </a:rPr>
              <a:t> </a:t>
            </a:r>
            <a:r>
              <a:rPr sz="900" spc="-5" dirty="0">
                <a:latin typeface="Comic Sans MS"/>
                <a:cs typeface="Comic Sans MS"/>
              </a:rPr>
              <a:t>lado</a:t>
            </a:r>
            <a:r>
              <a:rPr sz="900" spc="45" dirty="0">
                <a:latin typeface="Comic Sans MS"/>
                <a:cs typeface="Comic Sans MS"/>
              </a:rPr>
              <a:t> </a:t>
            </a:r>
            <a:r>
              <a:rPr sz="900" spc="-5" dirty="0">
                <a:latin typeface="Comic Sans MS"/>
                <a:cs typeface="Comic Sans MS"/>
              </a:rPr>
              <a:t>de</a:t>
            </a:r>
            <a:r>
              <a:rPr sz="900" spc="45" dirty="0">
                <a:latin typeface="Comic Sans MS"/>
                <a:cs typeface="Comic Sans MS"/>
              </a:rPr>
              <a:t> </a:t>
            </a:r>
            <a:r>
              <a:rPr sz="900" spc="-5" dirty="0">
                <a:latin typeface="Comic Sans MS"/>
                <a:cs typeface="Comic Sans MS"/>
              </a:rPr>
              <a:t>alta</a:t>
            </a:r>
            <a:r>
              <a:rPr sz="900" spc="50" dirty="0">
                <a:latin typeface="Comic Sans MS"/>
                <a:cs typeface="Comic Sans MS"/>
              </a:rPr>
              <a:t> </a:t>
            </a:r>
            <a:r>
              <a:rPr sz="900" spc="-5" dirty="0">
                <a:latin typeface="Comic Sans MS"/>
                <a:cs typeface="Comic Sans MS"/>
              </a:rPr>
              <a:t>tensión</a:t>
            </a:r>
            <a:r>
              <a:rPr sz="900" spc="45" dirty="0">
                <a:latin typeface="Comic Sans MS"/>
                <a:cs typeface="Comic Sans MS"/>
              </a:rPr>
              <a:t> </a:t>
            </a:r>
            <a:r>
              <a:rPr sz="900" spc="-5" dirty="0">
                <a:latin typeface="Comic Sans MS"/>
                <a:cs typeface="Comic Sans MS"/>
              </a:rPr>
              <a:t>del </a:t>
            </a:r>
            <a:r>
              <a:rPr sz="900" spc="-254" dirty="0">
                <a:latin typeface="Comic Sans MS"/>
                <a:cs typeface="Comic Sans MS"/>
              </a:rPr>
              <a:t> </a:t>
            </a:r>
            <a:r>
              <a:rPr sz="900" spc="-5" dirty="0">
                <a:latin typeface="Comic Sans MS"/>
                <a:cs typeface="Comic Sans MS"/>
              </a:rPr>
              <a:t>transformador.</a:t>
            </a:r>
            <a:endParaRPr sz="900">
              <a:latin typeface="Comic Sans MS"/>
              <a:cs typeface="Comic Sans MS"/>
            </a:endParaRPr>
          </a:p>
          <a:p>
            <a:pPr marL="200660" marR="570865" indent="-69215">
              <a:lnSpc>
                <a:spcPct val="143900"/>
              </a:lnSpc>
              <a:tabLst>
                <a:tab pos="512445" algn="l"/>
              </a:tabLst>
            </a:pPr>
            <a:r>
              <a:rPr sz="900" spc="-5" dirty="0">
                <a:latin typeface="Comic Sans MS"/>
                <a:cs typeface="Comic Sans MS"/>
              </a:rPr>
              <a:t>E</a:t>
            </a:r>
            <a:r>
              <a:rPr sz="900" spc="-7" baseline="-13888" dirty="0">
                <a:latin typeface="Comic Sans MS"/>
                <a:cs typeface="Comic Sans MS"/>
              </a:rPr>
              <a:t>G	</a:t>
            </a:r>
            <a:r>
              <a:rPr sz="900" spc="-5" dirty="0">
                <a:latin typeface="Comic Sans MS"/>
                <a:cs typeface="Comic Sans MS"/>
              </a:rPr>
              <a:t>=</a:t>
            </a:r>
            <a:r>
              <a:rPr sz="900" spc="2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en</a:t>
            </a:r>
            <a:r>
              <a:rPr sz="900" spc="5" dirty="0">
                <a:latin typeface="Comic Sans MS"/>
                <a:cs typeface="Comic Sans MS"/>
              </a:rPr>
              <a:t> </a:t>
            </a:r>
            <a:r>
              <a:rPr sz="900" spc="-5" dirty="0">
                <a:latin typeface="Comic Sans MS"/>
                <a:cs typeface="Comic Sans MS"/>
              </a:rPr>
              <a:t>terminales</a:t>
            </a:r>
            <a:r>
              <a:rPr sz="900" spc="5" dirty="0">
                <a:latin typeface="Comic Sans MS"/>
                <a:cs typeface="Comic Sans MS"/>
              </a:rPr>
              <a:t> </a:t>
            </a:r>
            <a:r>
              <a:rPr sz="900" spc="-5" dirty="0">
                <a:latin typeface="Comic Sans MS"/>
                <a:cs typeface="Comic Sans MS"/>
              </a:rPr>
              <a:t>del</a:t>
            </a:r>
            <a:r>
              <a:rPr sz="900" spc="5" dirty="0">
                <a:latin typeface="Comic Sans MS"/>
                <a:cs typeface="Comic Sans MS"/>
              </a:rPr>
              <a:t> </a:t>
            </a:r>
            <a:r>
              <a:rPr sz="900" spc="-5" dirty="0">
                <a:latin typeface="Comic Sans MS"/>
                <a:cs typeface="Comic Sans MS"/>
              </a:rPr>
              <a:t>generador. </a:t>
            </a:r>
            <a:r>
              <a:rPr sz="900" spc="-254" dirty="0">
                <a:latin typeface="Comic Sans MS"/>
                <a:cs typeface="Comic Sans MS"/>
              </a:rPr>
              <a:t> </a:t>
            </a:r>
            <a:r>
              <a:rPr sz="900" spc="-5" dirty="0">
                <a:latin typeface="Comic Sans MS"/>
                <a:cs typeface="Comic Sans MS"/>
              </a:rPr>
              <a:t>I	=</a:t>
            </a:r>
            <a:r>
              <a:rPr sz="900" spc="10" dirty="0">
                <a:latin typeface="Comic Sans MS"/>
                <a:cs typeface="Comic Sans MS"/>
              </a:rPr>
              <a:t> </a:t>
            </a:r>
            <a:r>
              <a:rPr sz="900" spc="-5" dirty="0">
                <a:latin typeface="Comic Sans MS"/>
                <a:cs typeface="Comic Sans MS"/>
              </a:rPr>
              <a:t>Corriente.</a:t>
            </a:r>
            <a:endParaRPr sz="900">
              <a:latin typeface="Comic Sans MS"/>
              <a:cs typeface="Comic Sans MS"/>
            </a:endParaRPr>
          </a:p>
          <a:p>
            <a:pPr marL="97790">
              <a:spcBef>
                <a:spcPts val="470"/>
              </a:spcBef>
              <a:tabLst>
                <a:tab pos="512445" algn="l"/>
              </a:tabLst>
            </a:pPr>
            <a:r>
              <a:rPr sz="900" spc="-10" dirty="0">
                <a:latin typeface="Comic Sans MS"/>
                <a:cs typeface="Comic Sans MS"/>
              </a:rPr>
              <a:t>P</a:t>
            </a:r>
            <a:r>
              <a:rPr sz="900" spc="-15" baseline="-13888" dirty="0">
                <a:latin typeface="Comic Sans MS"/>
                <a:cs typeface="Comic Sans MS"/>
              </a:rPr>
              <a:t>3</a:t>
            </a:r>
            <a:r>
              <a:rPr sz="900" spc="-10" dirty="0">
                <a:latin typeface="Symbol"/>
                <a:cs typeface="Symbol"/>
              </a:rPr>
              <a:t></a:t>
            </a:r>
            <a:r>
              <a:rPr sz="900" spc="-15" baseline="-13888" dirty="0">
                <a:latin typeface="Comic Sans MS"/>
                <a:cs typeface="Comic Sans MS"/>
              </a:rPr>
              <a:t>G	</a:t>
            </a:r>
            <a:r>
              <a:rPr sz="900" spc="-5" dirty="0">
                <a:latin typeface="Comic Sans MS"/>
                <a:cs typeface="Comic Sans MS"/>
              </a:rPr>
              <a:t>=</a:t>
            </a:r>
            <a:r>
              <a:rPr sz="900" spc="275" dirty="0">
                <a:latin typeface="Comic Sans MS"/>
                <a:cs typeface="Comic Sans MS"/>
              </a:rPr>
              <a:t> </a:t>
            </a:r>
            <a:r>
              <a:rPr sz="900" spc="-5" dirty="0">
                <a:latin typeface="Comic Sans MS"/>
                <a:cs typeface="Comic Sans MS"/>
              </a:rPr>
              <a:t>Potencia</a:t>
            </a:r>
            <a:r>
              <a:rPr sz="900" spc="5" dirty="0">
                <a:latin typeface="Comic Sans MS"/>
                <a:cs typeface="Comic Sans MS"/>
              </a:rPr>
              <a:t> </a:t>
            </a:r>
            <a:r>
              <a:rPr sz="900" spc="-5" dirty="0">
                <a:latin typeface="Comic Sans MS"/>
                <a:cs typeface="Comic Sans MS"/>
              </a:rPr>
              <a:t>trifásica</a:t>
            </a:r>
            <a:r>
              <a:rPr sz="900" dirty="0">
                <a:latin typeface="Comic Sans MS"/>
                <a:cs typeface="Comic Sans MS"/>
              </a:rPr>
              <a:t> </a:t>
            </a:r>
            <a:r>
              <a:rPr sz="900" spc="-5" dirty="0">
                <a:latin typeface="Comic Sans MS"/>
                <a:cs typeface="Comic Sans MS"/>
              </a:rPr>
              <a:t>del</a:t>
            </a:r>
            <a:r>
              <a:rPr sz="900" spc="5" dirty="0">
                <a:latin typeface="Comic Sans MS"/>
                <a:cs typeface="Comic Sans MS"/>
              </a:rPr>
              <a:t> </a:t>
            </a:r>
            <a:r>
              <a:rPr sz="900" spc="-5" dirty="0">
                <a:latin typeface="Comic Sans MS"/>
                <a:cs typeface="Comic Sans MS"/>
              </a:rPr>
              <a:t>generador.</a:t>
            </a:r>
            <a:endParaRPr sz="900">
              <a:latin typeface="Comic Sans MS"/>
              <a:cs typeface="Comic Sans MS"/>
            </a:endParaRPr>
          </a:p>
          <a:p>
            <a:pPr marL="803910" marR="1394460" indent="-273050">
              <a:lnSpc>
                <a:spcPct val="143700"/>
              </a:lnSpc>
              <a:spcBef>
                <a:spcPts val="385"/>
              </a:spcBef>
              <a:tabLst>
                <a:tab pos="1200785" algn="l"/>
                <a:tab pos="1777364" algn="l"/>
              </a:tabLst>
            </a:pPr>
            <a:r>
              <a:rPr spc="-7" baseline="-34722" dirty="0">
                <a:latin typeface="Comic Sans MS"/>
                <a:cs typeface="Comic Sans MS"/>
              </a:rPr>
              <a:t>I</a:t>
            </a:r>
            <a:r>
              <a:rPr spc="22" baseline="-34722" dirty="0">
                <a:latin typeface="Comic Sans MS"/>
                <a:cs typeface="Comic Sans MS"/>
              </a:rPr>
              <a:t> </a:t>
            </a:r>
            <a:r>
              <a:rPr spc="-7" baseline="-34722" dirty="0">
                <a:latin typeface="Symbol"/>
                <a:cs typeface="Symbol"/>
              </a:rPr>
              <a:t></a:t>
            </a:r>
            <a:r>
              <a:rPr sz="1200" u="sng" spc="-5" dirty="0">
                <a:uFill>
                  <a:solidFill>
                    <a:srgbClr val="000000"/>
                  </a:solidFill>
                </a:uFill>
                <a:latin typeface="Comic Sans MS"/>
                <a:cs typeface="Comic Sans MS"/>
              </a:rPr>
              <a:t>		Es 	</a:t>
            </a:r>
            <a:r>
              <a:rPr sz="1200" dirty="0">
                <a:latin typeface="Comic Sans MS"/>
                <a:cs typeface="Comic Sans MS"/>
              </a:rPr>
              <a:t> </a:t>
            </a:r>
            <a:r>
              <a:rPr spc="-60" baseline="16203" dirty="0">
                <a:latin typeface="Comic Sans MS"/>
                <a:cs typeface="Comic Sans MS"/>
              </a:rPr>
              <a:t>X</a:t>
            </a:r>
            <a:r>
              <a:rPr sz="700" spc="-40" dirty="0">
                <a:latin typeface="Comic Sans MS"/>
                <a:cs typeface="Comic Sans MS"/>
              </a:rPr>
              <a:t>1S</a:t>
            </a:r>
            <a:r>
              <a:rPr sz="700" spc="-15" dirty="0">
                <a:latin typeface="Comic Sans MS"/>
                <a:cs typeface="Comic Sans MS"/>
              </a:rPr>
              <a:t> </a:t>
            </a:r>
            <a:r>
              <a:rPr spc="-7" baseline="16203" dirty="0">
                <a:latin typeface="Symbol"/>
                <a:cs typeface="Symbol"/>
              </a:rPr>
              <a:t></a:t>
            </a:r>
            <a:r>
              <a:rPr spc="-75" baseline="16203" dirty="0">
                <a:latin typeface="Times New Roman"/>
                <a:cs typeface="Times New Roman"/>
              </a:rPr>
              <a:t> </a:t>
            </a:r>
            <a:r>
              <a:rPr spc="-60" baseline="16203" dirty="0">
                <a:latin typeface="Comic Sans MS"/>
                <a:cs typeface="Comic Sans MS"/>
              </a:rPr>
              <a:t>X</a:t>
            </a:r>
            <a:r>
              <a:rPr sz="700" spc="-40" dirty="0">
                <a:latin typeface="Comic Sans MS"/>
                <a:cs typeface="Comic Sans MS"/>
              </a:rPr>
              <a:t>1T</a:t>
            </a:r>
            <a:r>
              <a:rPr sz="700" spc="35" dirty="0">
                <a:latin typeface="Comic Sans MS"/>
                <a:cs typeface="Comic Sans MS"/>
              </a:rPr>
              <a:t> </a:t>
            </a:r>
            <a:r>
              <a:rPr spc="-7" baseline="16203" dirty="0">
                <a:latin typeface="Symbol"/>
                <a:cs typeface="Symbol"/>
              </a:rPr>
              <a:t></a:t>
            </a:r>
            <a:r>
              <a:rPr spc="-75" baseline="16203" dirty="0">
                <a:latin typeface="Times New Roman"/>
                <a:cs typeface="Times New Roman"/>
              </a:rPr>
              <a:t> </a:t>
            </a:r>
            <a:r>
              <a:rPr spc="-44" baseline="16203" dirty="0">
                <a:latin typeface="Comic Sans MS"/>
                <a:cs typeface="Comic Sans MS"/>
              </a:rPr>
              <a:t>X</a:t>
            </a:r>
            <a:r>
              <a:rPr sz="700" spc="-30" dirty="0">
                <a:latin typeface="Comic Sans MS"/>
                <a:cs typeface="Comic Sans MS"/>
              </a:rPr>
              <a:t>2G</a:t>
            </a:r>
            <a:endParaRPr sz="700">
              <a:latin typeface="Comic Sans MS"/>
              <a:cs typeface="Comic Sans MS"/>
            </a:endParaRPr>
          </a:p>
          <a:p>
            <a:pPr marL="649605">
              <a:spcBef>
                <a:spcPts val="1350"/>
              </a:spcBef>
              <a:tabLst>
                <a:tab pos="962025" algn="l"/>
              </a:tabLst>
            </a:pPr>
            <a:r>
              <a:rPr sz="900" spc="-5" dirty="0">
                <a:latin typeface="Comic Sans MS"/>
                <a:cs typeface="Comic Sans MS"/>
              </a:rPr>
              <a:t>E</a:t>
            </a:r>
            <a:r>
              <a:rPr sz="900" spc="-7" baseline="-13888" dirty="0">
                <a:latin typeface="Comic Sans MS"/>
                <a:cs typeface="Comic Sans MS"/>
              </a:rPr>
              <a:t>G	</a:t>
            </a:r>
            <a:r>
              <a:rPr sz="900" spc="-5" dirty="0">
                <a:latin typeface="Comic Sans MS"/>
                <a:cs typeface="Comic Sans MS"/>
              </a:rPr>
              <a:t>=</a:t>
            </a:r>
            <a:r>
              <a:rPr sz="900" spc="235" dirty="0">
                <a:latin typeface="Comic Sans MS"/>
                <a:cs typeface="Comic Sans MS"/>
              </a:rPr>
              <a:t> </a:t>
            </a:r>
            <a:r>
              <a:rPr sz="900" spc="-5" dirty="0">
                <a:latin typeface="Comic Sans MS"/>
                <a:cs typeface="Comic Sans MS"/>
              </a:rPr>
              <a:t>(I)</a:t>
            </a:r>
            <a:r>
              <a:rPr sz="900" spc="-15" dirty="0">
                <a:latin typeface="Comic Sans MS"/>
                <a:cs typeface="Comic Sans MS"/>
              </a:rPr>
              <a:t> </a:t>
            </a:r>
            <a:r>
              <a:rPr sz="900" spc="-5" dirty="0">
                <a:latin typeface="Comic Sans MS"/>
                <a:cs typeface="Comic Sans MS"/>
              </a:rPr>
              <a:t>(X</a:t>
            </a:r>
            <a:r>
              <a:rPr sz="900" spc="-7" baseline="-13888" dirty="0">
                <a:latin typeface="Comic Sans MS"/>
                <a:cs typeface="Comic Sans MS"/>
              </a:rPr>
              <a:t>2G</a:t>
            </a:r>
            <a:r>
              <a:rPr sz="900" spc="-5" dirty="0">
                <a:latin typeface="Comic Sans MS"/>
                <a:cs typeface="Comic Sans MS"/>
              </a:rPr>
              <a:t>)</a:t>
            </a:r>
            <a:endParaRPr sz="900">
              <a:latin typeface="Comic Sans MS"/>
              <a:cs typeface="Comic Sans MS"/>
            </a:endParaRPr>
          </a:p>
        </p:txBody>
      </p:sp>
      <p:sp>
        <p:nvSpPr>
          <p:cNvPr id="39" name="object 39"/>
          <p:cNvSpPr txBox="1"/>
          <p:nvPr/>
        </p:nvSpPr>
        <p:spPr>
          <a:xfrm>
            <a:off x="9918190" y="5166513"/>
            <a:ext cx="291465" cy="151323"/>
          </a:xfrm>
          <a:prstGeom prst="rect">
            <a:avLst/>
          </a:prstGeom>
        </p:spPr>
        <p:txBody>
          <a:bodyPr vert="horz" wrap="square" lIns="0" tIns="12700" rIns="0" bIns="0" rtlCol="0">
            <a:spAutoFit/>
          </a:bodyPr>
          <a:lstStyle/>
          <a:p>
            <a:pPr marL="38100">
              <a:spcBef>
                <a:spcPts val="100"/>
              </a:spcBef>
            </a:pPr>
            <a:r>
              <a:rPr sz="1350" spc="-15" baseline="9259" dirty="0">
                <a:latin typeface="Comic Sans MS"/>
                <a:cs typeface="Comic Sans MS"/>
              </a:rPr>
              <a:t>P</a:t>
            </a:r>
            <a:r>
              <a:rPr sz="600" spc="-10" dirty="0">
                <a:latin typeface="Comic Sans MS"/>
                <a:cs typeface="Comic Sans MS"/>
              </a:rPr>
              <a:t>3</a:t>
            </a:r>
            <a:r>
              <a:rPr sz="1350" spc="-15" baseline="9259" dirty="0">
                <a:latin typeface="Symbol"/>
                <a:cs typeface="Symbol"/>
              </a:rPr>
              <a:t></a:t>
            </a:r>
            <a:r>
              <a:rPr sz="600" spc="-10" dirty="0">
                <a:latin typeface="Comic Sans MS"/>
                <a:cs typeface="Comic Sans MS"/>
              </a:rPr>
              <a:t>G</a:t>
            </a:r>
            <a:endParaRPr sz="600">
              <a:latin typeface="Comic Sans MS"/>
              <a:cs typeface="Comic Sans MS"/>
            </a:endParaRPr>
          </a:p>
        </p:txBody>
      </p:sp>
      <p:sp>
        <p:nvSpPr>
          <p:cNvPr id="40" name="object 40"/>
          <p:cNvSpPr txBox="1"/>
          <p:nvPr/>
        </p:nvSpPr>
        <p:spPr>
          <a:xfrm>
            <a:off x="9974110" y="4835865"/>
            <a:ext cx="1279525" cy="436017"/>
          </a:xfrm>
          <a:prstGeom prst="rect">
            <a:avLst/>
          </a:prstGeom>
        </p:spPr>
        <p:txBody>
          <a:bodyPr vert="horz" wrap="square" lIns="0" tIns="12700" rIns="0" bIns="0" rtlCol="0">
            <a:spAutoFit/>
          </a:bodyPr>
          <a:lstStyle/>
          <a:p>
            <a:pPr algn="ctr">
              <a:spcBef>
                <a:spcPts val="100"/>
              </a:spcBef>
              <a:tabLst>
                <a:tab pos="311785" algn="l"/>
              </a:tabLst>
            </a:pPr>
            <a:r>
              <a:rPr sz="900" spc="-5" dirty="0">
                <a:latin typeface="Comic Sans MS"/>
                <a:cs typeface="Comic Sans MS"/>
              </a:rPr>
              <a:t>E</a:t>
            </a:r>
            <a:r>
              <a:rPr sz="900" spc="-7" baseline="-13888" dirty="0">
                <a:latin typeface="Comic Sans MS"/>
                <a:cs typeface="Comic Sans MS"/>
              </a:rPr>
              <a:t>T	</a:t>
            </a:r>
            <a:r>
              <a:rPr sz="900" spc="-5" dirty="0">
                <a:latin typeface="Comic Sans MS"/>
                <a:cs typeface="Comic Sans MS"/>
              </a:rPr>
              <a:t>=</a:t>
            </a:r>
            <a:r>
              <a:rPr sz="900" spc="250" dirty="0">
                <a:latin typeface="Comic Sans MS"/>
                <a:cs typeface="Comic Sans MS"/>
              </a:rPr>
              <a:t> </a:t>
            </a:r>
            <a:r>
              <a:rPr sz="900" spc="-5" dirty="0">
                <a:latin typeface="Comic Sans MS"/>
                <a:cs typeface="Comic Sans MS"/>
              </a:rPr>
              <a:t>(I) (X</a:t>
            </a:r>
            <a:r>
              <a:rPr sz="900" spc="-7" baseline="-13888" dirty="0">
                <a:latin typeface="Comic Sans MS"/>
                <a:cs typeface="Comic Sans MS"/>
              </a:rPr>
              <a:t>2G</a:t>
            </a:r>
            <a:r>
              <a:rPr sz="900" spc="120" baseline="-13888" dirty="0">
                <a:latin typeface="Comic Sans MS"/>
                <a:cs typeface="Comic Sans MS"/>
              </a:rPr>
              <a:t> </a:t>
            </a:r>
            <a:r>
              <a:rPr sz="900" spc="-5" dirty="0">
                <a:latin typeface="Comic Sans MS"/>
                <a:cs typeface="Comic Sans MS"/>
              </a:rPr>
              <a:t>+</a:t>
            </a:r>
            <a:r>
              <a:rPr sz="900" spc="-10" dirty="0">
                <a:latin typeface="Comic Sans MS"/>
                <a:cs typeface="Comic Sans MS"/>
              </a:rPr>
              <a:t> </a:t>
            </a:r>
            <a:r>
              <a:rPr sz="900" spc="-5" dirty="0">
                <a:latin typeface="Comic Sans MS"/>
                <a:cs typeface="Comic Sans MS"/>
              </a:rPr>
              <a:t>X</a:t>
            </a:r>
            <a:r>
              <a:rPr sz="900" spc="-7" baseline="-13888" dirty="0">
                <a:latin typeface="Comic Sans MS"/>
                <a:cs typeface="Comic Sans MS"/>
              </a:rPr>
              <a:t>1T</a:t>
            </a:r>
            <a:r>
              <a:rPr sz="900" spc="-5" dirty="0">
                <a:latin typeface="Comic Sans MS"/>
                <a:cs typeface="Comic Sans MS"/>
              </a:rPr>
              <a:t>)</a:t>
            </a:r>
            <a:endParaRPr sz="900">
              <a:latin typeface="Comic Sans MS"/>
              <a:cs typeface="Comic Sans MS"/>
            </a:endParaRPr>
          </a:p>
          <a:p>
            <a:pPr>
              <a:spcBef>
                <a:spcPts val="45"/>
              </a:spcBef>
            </a:pPr>
            <a:endParaRPr sz="950">
              <a:latin typeface="Comic Sans MS"/>
              <a:cs typeface="Comic Sans MS"/>
            </a:endParaRPr>
          </a:p>
          <a:p>
            <a:pPr marR="34925" algn="ctr">
              <a:spcBef>
                <a:spcPts val="5"/>
              </a:spcBef>
            </a:pPr>
            <a:r>
              <a:rPr sz="900" spc="-5" dirty="0">
                <a:latin typeface="Comic Sans MS"/>
                <a:cs typeface="Comic Sans MS"/>
              </a:rPr>
              <a:t>=</a:t>
            </a:r>
            <a:r>
              <a:rPr sz="900" spc="235" dirty="0">
                <a:latin typeface="Comic Sans MS"/>
                <a:cs typeface="Comic Sans MS"/>
              </a:rPr>
              <a:t> </a:t>
            </a:r>
            <a:r>
              <a:rPr sz="900" spc="-5" dirty="0">
                <a:latin typeface="Comic Sans MS"/>
                <a:cs typeface="Comic Sans MS"/>
              </a:rPr>
              <a:t>3I</a:t>
            </a:r>
            <a:r>
              <a:rPr sz="900" spc="-7" baseline="37037" dirty="0">
                <a:latin typeface="Comic Sans MS"/>
                <a:cs typeface="Comic Sans MS"/>
              </a:rPr>
              <a:t>2</a:t>
            </a:r>
            <a:r>
              <a:rPr sz="900" spc="104" baseline="37037" dirty="0">
                <a:latin typeface="Comic Sans MS"/>
                <a:cs typeface="Comic Sans MS"/>
              </a:rPr>
              <a:t> </a:t>
            </a:r>
            <a:r>
              <a:rPr sz="900" spc="-5" dirty="0">
                <a:latin typeface="Comic Sans MS"/>
                <a:cs typeface="Comic Sans MS"/>
              </a:rPr>
              <a:t>R</a:t>
            </a:r>
            <a:r>
              <a:rPr sz="900" spc="-7" baseline="-13888" dirty="0">
                <a:latin typeface="Comic Sans MS"/>
                <a:cs typeface="Comic Sans MS"/>
              </a:rPr>
              <a:t>2G</a:t>
            </a:r>
            <a:endParaRPr sz="900" baseline="-13888">
              <a:latin typeface="Comic Sans MS"/>
              <a:cs typeface="Comic Sans MS"/>
            </a:endParaRPr>
          </a:p>
        </p:txBody>
      </p:sp>
      <p:sp>
        <p:nvSpPr>
          <p:cNvPr id="41" name="object 41"/>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42" name="object 42"/>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43" name="object 43"/>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78</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769499" y="976211"/>
            <a:ext cx="880744" cy="166712"/>
          </a:xfrm>
          <a:prstGeom prst="rect">
            <a:avLst/>
          </a:prstGeom>
        </p:spPr>
        <p:txBody>
          <a:bodyPr vert="horz" wrap="square" lIns="0" tIns="12700" rIns="0" bIns="0" rtlCol="0">
            <a:spAutoFit/>
          </a:bodyPr>
          <a:lstStyle/>
          <a:p>
            <a:pPr marL="12700">
              <a:spcBef>
                <a:spcPts val="100"/>
              </a:spcBef>
            </a:pPr>
            <a:r>
              <a:rPr sz="1000" b="1" spc="-5" dirty="0">
                <a:latin typeface="Comic Sans MS"/>
                <a:cs typeface="Comic Sans MS"/>
              </a:rPr>
              <a:t>APÉNDICE</a:t>
            </a:r>
            <a:r>
              <a:rPr sz="1000" b="1" spc="-95" dirty="0">
                <a:latin typeface="Comic Sans MS"/>
                <a:cs typeface="Comic Sans MS"/>
              </a:rPr>
              <a:t> </a:t>
            </a:r>
            <a:r>
              <a:rPr sz="1000" b="1" spc="-10" dirty="0">
                <a:latin typeface="Comic Sans MS"/>
                <a:cs typeface="Comic Sans MS"/>
              </a:rPr>
              <a:t>II</a:t>
            </a:r>
            <a:endParaRPr sz="1000">
              <a:latin typeface="Comic Sans MS"/>
              <a:cs typeface="Comic Sans MS"/>
            </a:endParaRPr>
          </a:p>
        </p:txBody>
      </p:sp>
      <p:sp>
        <p:nvSpPr>
          <p:cNvPr id="3" name="object 3"/>
          <p:cNvSpPr txBox="1"/>
          <p:nvPr/>
        </p:nvSpPr>
        <p:spPr>
          <a:xfrm>
            <a:off x="5942189" y="1594098"/>
            <a:ext cx="3053080" cy="66230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Cálculos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corrientes</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tensiones</a:t>
            </a:r>
            <a:r>
              <a:rPr sz="900" dirty="0">
                <a:latin typeface="Comic Sans MS"/>
                <a:cs typeface="Comic Sans MS"/>
              </a:rPr>
              <a:t> </a:t>
            </a:r>
            <a:r>
              <a:rPr sz="900" spc="-5" dirty="0">
                <a:latin typeface="Comic Sans MS"/>
                <a:cs typeface="Comic Sans MS"/>
              </a:rPr>
              <a:t>iniciales</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un </a:t>
            </a:r>
            <a:r>
              <a:rPr sz="900" spc="-260" dirty="0">
                <a:latin typeface="Comic Sans MS"/>
                <a:cs typeface="Comic Sans MS"/>
              </a:rPr>
              <a:t> </a:t>
            </a:r>
            <a:r>
              <a:rPr sz="900" spc="-5" dirty="0">
                <a:latin typeface="Comic Sans MS"/>
                <a:cs typeface="Comic Sans MS"/>
              </a:rPr>
              <a:t>generador</a:t>
            </a:r>
            <a:r>
              <a:rPr sz="900" spc="200" dirty="0">
                <a:latin typeface="Comic Sans MS"/>
                <a:cs typeface="Comic Sans MS"/>
              </a:rPr>
              <a:t> </a:t>
            </a:r>
            <a:r>
              <a:rPr sz="900" spc="-5" dirty="0">
                <a:latin typeface="Comic Sans MS"/>
                <a:cs typeface="Comic Sans MS"/>
              </a:rPr>
              <a:t>es</a:t>
            </a:r>
            <a:r>
              <a:rPr sz="900" spc="195" dirty="0">
                <a:latin typeface="Comic Sans MS"/>
                <a:cs typeface="Comic Sans MS"/>
              </a:rPr>
              <a:t> </a:t>
            </a:r>
            <a:r>
              <a:rPr sz="900" spc="-5" dirty="0">
                <a:latin typeface="Comic Sans MS"/>
                <a:cs typeface="Comic Sans MS"/>
              </a:rPr>
              <a:t>energizado</a:t>
            </a:r>
            <a:r>
              <a:rPr sz="900" spc="195" dirty="0">
                <a:latin typeface="Comic Sans MS"/>
                <a:cs typeface="Comic Sans MS"/>
              </a:rPr>
              <a:t> </a:t>
            </a:r>
            <a:r>
              <a:rPr sz="900" spc="-5" dirty="0">
                <a:latin typeface="Comic Sans MS"/>
                <a:cs typeface="Comic Sans MS"/>
              </a:rPr>
              <a:t>desde</a:t>
            </a:r>
            <a:r>
              <a:rPr sz="900" spc="200" dirty="0">
                <a:latin typeface="Comic Sans MS"/>
                <a:cs typeface="Comic Sans MS"/>
              </a:rPr>
              <a:t> </a:t>
            </a:r>
            <a:r>
              <a:rPr sz="900" spc="-5" dirty="0">
                <a:latin typeface="Comic Sans MS"/>
                <a:cs typeface="Comic Sans MS"/>
              </a:rPr>
              <a:t>una</a:t>
            </a:r>
            <a:r>
              <a:rPr sz="900" spc="185" dirty="0">
                <a:latin typeface="Comic Sans MS"/>
                <a:cs typeface="Comic Sans MS"/>
              </a:rPr>
              <a:t> </a:t>
            </a:r>
            <a:r>
              <a:rPr sz="900" spc="-5" dirty="0">
                <a:latin typeface="Comic Sans MS"/>
                <a:cs typeface="Comic Sans MS"/>
              </a:rPr>
              <a:t>fuente</a:t>
            </a:r>
            <a:r>
              <a:rPr sz="900" spc="195" dirty="0">
                <a:latin typeface="Comic Sans MS"/>
                <a:cs typeface="Comic Sans MS"/>
              </a:rPr>
              <a:t> </a:t>
            </a:r>
            <a:r>
              <a:rPr sz="900" spc="-5" dirty="0">
                <a:latin typeface="Comic Sans MS"/>
                <a:cs typeface="Comic Sans MS"/>
              </a:rPr>
              <a:t>monofásica </a:t>
            </a:r>
            <a:r>
              <a:rPr sz="900" spc="-254" dirty="0">
                <a:latin typeface="Comic Sans MS"/>
                <a:cs typeface="Comic Sans MS"/>
              </a:rPr>
              <a:t> </a:t>
            </a:r>
            <a:r>
              <a:rPr sz="900" spc="-5" dirty="0">
                <a:latin typeface="Comic Sans MS"/>
                <a:cs typeface="Comic Sans MS"/>
              </a:rPr>
              <a:t>tal</a:t>
            </a:r>
            <a:r>
              <a:rPr sz="900" dirty="0">
                <a:latin typeface="Comic Sans MS"/>
                <a:cs typeface="Comic Sans MS"/>
              </a:rPr>
              <a:t> </a:t>
            </a:r>
            <a:r>
              <a:rPr sz="900" spc="-5" dirty="0">
                <a:latin typeface="Comic Sans MS"/>
                <a:cs typeface="Comic Sans MS"/>
              </a:rPr>
              <a:t>como</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arqueo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contactos</a:t>
            </a:r>
            <a:r>
              <a:rPr sz="900" spc="254" dirty="0">
                <a:latin typeface="Comic Sans MS"/>
                <a:cs typeface="Comic Sans MS"/>
              </a:rPr>
              <a:t> </a:t>
            </a:r>
            <a:r>
              <a:rPr sz="900" spc="-5" dirty="0">
                <a:latin typeface="Comic Sans MS"/>
                <a:cs typeface="Comic Sans MS"/>
              </a:rPr>
              <a:t>del</a:t>
            </a:r>
            <a:r>
              <a:rPr sz="900" spc="260" dirty="0">
                <a:latin typeface="Comic Sans MS"/>
                <a:cs typeface="Comic Sans MS"/>
              </a:rPr>
              <a:t> </a:t>
            </a:r>
            <a:r>
              <a:rPr sz="900" spc="-5" dirty="0">
                <a:latin typeface="Comic Sans MS"/>
                <a:cs typeface="Comic Sans MS"/>
              </a:rPr>
              <a:t>interruptor </a:t>
            </a:r>
            <a:r>
              <a:rPr sz="900" dirty="0">
                <a:latin typeface="Comic Sans MS"/>
                <a:cs typeface="Comic Sans MS"/>
              </a:rPr>
              <a:t> </a:t>
            </a:r>
            <a:r>
              <a:rPr sz="900" spc="-5" dirty="0">
                <a:latin typeface="Comic Sans MS"/>
                <a:cs typeface="Comic Sans MS"/>
              </a:rPr>
              <a:t>justo</a:t>
            </a:r>
            <a:r>
              <a:rPr sz="900" dirty="0">
                <a:latin typeface="Comic Sans MS"/>
                <a:cs typeface="Comic Sans MS"/>
              </a:rPr>
              <a:t> </a:t>
            </a:r>
            <a:r>
              <a:rPr sz="900" spc="-5" dirty="0">
                <a:latin typeface="Comic Sans MS"/>
                <a:cs typeface="Comic Sans MS"/>
              </a:rPr>
              <a:t>antes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sincronización.</a:t>
            </a:r>
            <a:endParaRPr sz="900">
              <a:latin typeface="Comic Sans MS"/>
              <a:cs typeface="Comic Sans MS"/>
            </a:endParaRPr>
          </a:p>
        </p:txBody>
      </p:sp>
      <p:sp>
        <p:nvSpPr>
          <p:cNvPr id="4" name="object 4"/>
          <p:cNvSpPr txBox="1"/>
          <p:nvPr/>
        </p:nvSpPr>
        <p:spPr>
          <a:xfrm>
            <a:off x="5942189" y="2575382"/>
            <a:ext cx="2205990"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ARQUEO DE</a:t>
            </a:r>
            <a:r>
              <a:rPr sz="900" b="1" dirty="0">
                <a:latin typeface="Comic Sans MS"/>
                <a:cs typeface="Comic Sans MS"/>
              </a:rPr>
              <a:t> </a:t>
            </a:r>
            <a:r>
              <a:rPr sz="900" b="1" spc="-5" dirty="0">
                <a:latin typeface="Comic Sans MS"/>
                <a:cs typeface="Comic Sans MS"/>
              </a:rPr>
              <a:t>INTERRUPTOR ABIERTO</a:t>
            </a:r>
            <a:endParaRPr sz="900">
              <a:latin typeface="Comic Sans MS"/>
              <a:cs typeface="Comic Sans MS"/>
            </a:endParaRPr>
          </a:p>
        </p:txBody>
      </p:sp>
      <p:grpSp>
        <p:nvGrpSpPr>
          <p:cNvPr id="5" name="object 5"/>
          <p:cNvGrpSpPr/>
          <p:nvPr/>
        </p:nvGrpSpPr>
        <p:grpSpPr>
          <a:xfrm>
            <a:off x="5967844" y="3048255"/>
            <a:ext cx="3012440" cy="1896745"/>
            <a:chOff x="913244" y="3048254"/>
            <a:chExt cx="3012440" cy="1896745"/>
          </a:xfrm>
        </p:grpSpPr>
        <p:sp>
          <p:nvSpPr>
            <p:cNvPr id="6" name="object 6"/>
            <p:cNvSpPr/>
            <p:nvPr/>
          </p:nvSpPr>
          <p:spPr>
            <a:xfrm>
              <a:off x="939901" y="3048253"/>
              <a:ext cx="2388870" cy="1896745"/>
            </a:xfrm>
            <a:custGeom>
              <a:avLst/>
              <a:gdLst/>
              <a:ahLst/>
              <a:cxnLst/>
              <a:rect l="l" t="t" r="r" b="b"/>
              <a:pathLst>
                <a:path w="2388870" h="1896745">
                  <a:moveTo>
                    <a:pt x="107429" y="1883346"/>
                  </a:moveTo>
                  <a:lnTo>
                    <a:pt x="24384" y="1883346"/>
                  </a:lnTo>
                  <a:lnTo>
                    <a:pt x="24384" y="1896300"/>
                  </a:lnTo>
                  <a:lnTo>
                    <a:pt x="107429" y="1896300"/>
                  </a:lnTo>
                  <a:lnTo>
                    <a:pt x="107429" y="1888680"/>
                  </a:lnTo>
                  <a:lnTo>
                    <a:pt x="107429" y="1883346"/>
                  </a:lnTo>
                  <a:close/>
                </a:path>
                <a:path w="2388870" h="1896745">
                  <a:moveTo>
                    <a:pt x="126479" y="1842516"/>
                  </a:moveTo>
                  <a:lnTo>
                    <a:pt x="0" y="1842516"/>
                  </a:lnTo>
                  <a:lnTo>
                    <a:pt x="0" y="1851406"/>
                  </a:lnTo>
                  <a:lnTo>
                    <a:pt x="0" y="1856486"/>
                  </a:lnTo>
                  <a:lnTo>
                    <a:pt x="126479" y="1856486"/>
                  </a:lnTo>
                  <a:lnTo>
                    <a:pt x="126479" y="1851406"/>
                  </a:lnTo>
                  <a:lnTo>
                    <a:pt x="126479" y="1842516"/>
                  </a:lnTo>
                  <a:close/>
                </a:path>
                <a:path w="2388870" h="1896745">
                  <a:moveTo>
                    <a:pt x="1961832" y="192786"/>
                  </a:moveTo>
                  <a:lnTo>
                    <a:pt x="1924494" y="192786"/>
                  </a:lnTo>
                  <a:lnTo>
                    <a:pt x="1924494" y="118110"/>
                  </a:lnTo>
                  <a:lnTo>
                    <a:pt x="1959546" y="118110"/>
                  </a:lnTo>
                  <a:lnTo>
                    <a:pt x="1959546" y="104381"/>
                  </a:lnTo>
                  <a:lnTo>
                    <a:pt x="1924494" y="104381"/>
                  </a:lnTo>
                  <a:lnTo>
                    <a:pt x="1924494" y="5334"/>
                  </a:lnTo>
                  <a:lnTo>
                    <a:pt x="1910778" y="5334"/>
                  </a:lnTo>
                  <a:lnTo>
                    <a:pt x="1910778" y="104381"/>
                  </a:lnTo>
                  <a:lnTo>
                    <a:pt x="1897837" y="104381"/>
                  </a:lnTo>
                  <a:lnTo>
                    <a:pt x="1897837" y="118110"/>
                  </a:lnTo>
                  <a:lnTo>
                    <a:pt x="1910778" y="118110"/>
                  </a:lnTo>
                  <a:lnTo>
                    <a:pt x="1910778" y="192786"/>
                  </a:lnTo>
                  <a:lnTo>
                    <a:pt x="1871167" y="192786"/>
                  </a:lnTo>
                  <a:lnTo>
                    <a:pt x="1871167" y="197866"/>
                  </a:lnTo>
                  <a:lnTo>
                    <a:pt x="1871167" y="202946"/>
                  </a:lnTo>
                  <a:lnTo>
                    <a:pt x="1961832" y="202946"/>
                  </a:lnTo>
                  <a:lnTo>
                    <a:pt x="1961832" y="197866"/>
                  </a:lnTo>
                  <a:lnTo>
                    <a:pt x="1961832" y="192786"/>
                  </a:lnTo>
                  <a:close/>
                </a:path>
                <a:path w="2388870" h="1896745">
                  <a:moveTo>
                    <a:pt x="2122589" y="192786"/>
                  </a:moveTo>
                  <a:lnTo>
                    <a:pt x="2085251" y="192786"/>
                  </a:lnTo>
                  <a:lnTo>
                    <a:pt x="2085251" y="5334"/>
                  </a:lnTo>
                  <a:lnTo>
                    <a:pt x="2071535" y="5334"/>
                  </a:lnTo>
                  <a:lnTo>
                    <a:pt x="2071535" y="104381"/>
                  </a:lnTo>
                  <a:lnTo>
                    <a:pt x="2018207" y="104381"/>
                  </a:lnTo>
                  <a:lnTo>
                    <a:pt x="2018207" y="118110"/>
                  </a:lnTo>
                  <a:lnTo>
                    <a:pt x="2071535" y="118110"/>
                  </a:lnTo>
                  <a:lnTo>
                    <a:pt x="2071535" y="192786"/>
                  </a:lnTo>
                  <a:lnTo>
                    <a:pt x="2031923" y="192786"/>
                  </a:lnTo>
                  <a:lnTo>
                    <a:pt x="2031923" y="197866"/>
                  </a:lnTo>
                  <a:lnTo>
                    <a:pt x="2031923" y="202946"/>
                  </a:lnTo>
                  <a:lnTo>
                    <a:pt x="2122589" y="202946"/>
                  </a:lnTo>
                  <a:lnTo>
                    <a:pt x="2122589" y="197866"/>
                  </a:lnTo>
                  <a:lnTo>
                    <a:pt x="2122589" y="192786"/>
                  </a:lnTo>
                  <a:close/>
                </a:path>
                <a:path w="2388870" h="1896745">
                  <a:moveTo>
                    <a:pt x="2200287" y="104381"/>
                  </a:moveTo>
                  <a:lnTo>
                    <a:pt x="2138578" y="104381"/>
                  </a:lnTo>
                  <a:lnTo>
                    <a:pt x="2138578" y="118110"/>
                  </a:lnTo>
                  <a:lnTo>
                    <a:pt x="2200287" y="118110"/>
                  </a:lnTo>
                  <a:lnTo>
                    <a:pt x="2200287" y="104381"/>
                  </a:lnTo>
                  <a:close/>
                </a:path>
                <a:path w="2388870" h="1896745">
                  <a:moveTo>
                    <a:pt x="2283333" y="192786"/>
                  </a:moveTo>
                  <a:lnTo>
                    <a:pt x="2246007" y="192786"/>
                  </a:lnTo>
                  <a:lnTo>
                    <a:pt x="2246007" y="0"/>
                  </a:lnTo>
                  <a:lnTo>
                    <a:pt x="2232291" y="0"/>
                  </a:lnTo>
                  <a:lnTo>
                    <a:pt x="2232291" y="192786"/>
                  </a:lnTo>
                  <a:lnTo>
                    <a:pt x="2192680" y="192786"/>
                  </a:lnTo>
                  <a:lnTo>
                    <a:pt x="2192680" y="197866"/>
                  </a:lnTo>
                  <a:lnTo>
                    <a:pt x="2192680" y="202946"/>
                  </a:lnTo>
                  <a:lnTo>
                    <a:pt x="2283333" y="202946"/>
                  </a:lnTo>
                  <a:lnTo>
                    <a:pt x="2283333" y="197866"/>
                  </a:lnTo>
                  <a:lnTo>
                    <a:pt x="2283333" y="192786"/>
                  </a:lnTo>
                  <a:close/>
                </a:path>
                <a:path w="2388870" h="1896745">
                  <a:moveTo>
                    <a:pt x="2321433" y="104381"/>
                  </a:moveTo>
                  <a:lnTo>
                    <a:pt x="2259723" y="104381"/>
                  </a:lnTo>
                  <a:lnTo>
                    <a:pt x="2259723" y="118110"/>
                  </a:lnTo>
                  <a:lnTo>
                    <a:pt x="2321433" y="118110"/>
                  </a:lnTo>
                  <a:lnTo>
                    <a:pt x="2321433" y="104381"/>
                  </a:lnTo>
                  <a:close/>
                </a:path>
                <a:path w="2388870" h="1896745">
                  <a:moveTo>
                    <a:pt x="2388476" y="351218"/>
                  </a:moveTo>
                  <a:lnTo>
                    <a:pt x="2382380" y="351218"/>
                  </a:lnTo>
                  <a:lnTo>
                    <a:pt x="2377046" y="351218"/>
                  </a:lnTo>
                  <a:lnTo>
                    <a:pt x="2329053" y="351218"/>
                  </a:lnTo>
                  <a:lnTo>
                    <a:pt x="2329053" y="361886"/>
                  </a:lnTo>
                  <a:lnTo>
                    <a:pt x="2382367" y="361886"/>
                  </a:lnTo>
                  <a:lnTo>
                    <a:pt x="2388476" y="361886"/>
                  </a:lnTo>
                  <a:lnTo>
                    <a:pt x="2388476" y="356552"/>
                  </a:lnTo>
                  <a:lnTo>
                    <a:pt x="2388476" y="351218"/>
                  </a:lnTo>
                  <a:close/>
                </a:path>
                <a:path w="2388870" h="1896745">
                  <a:moveTo>
                    <a:pt x="2388476" y="230847"/>
                  </a:moveTo>
                  <a:lnTo>
                    <a:pt x="2377046" y="230847"/>
                  </a:lnTo>
                  <a:lnTo>
                    <a:pt x="2377046" y="289509"/>
                  </a:lnTo>
                  <a:lnTo>
                    <a:pt x="2388476" y="289509"/>
                  </a:lnTo>
                  <a:lnTo>
                    <a:pt x="2388476" y="230847"/>
                  </a:lnTo>
                  <a:close/>
                </a:path>
                <a:path w="2388870" h="1896745">
                  <a:moveTo>
                    <a:pt x="2388476" y="104381"/>
                  </a:moveTo>
                  <a:lnTo>
                    <a:pt x="2382367" y="104381"/>
                  </a:lnTo>
                  <a:lnTo>
                    <a:pt x="2380081" y="104381"/>
                  </a:lnTo>
                  <a:lnTo>
                    <a:pt x="2380081" y="112750"/>
                  </a:lnTo>
                  <a:lnTo>
                    <a:pt x="2377046" y="112750"/>
                  </a:lnTo>
                  <a:lnTo>
                    <a:pt x="2377046" y="169125"/>
                  </a:lnTo>
                  <a:lnTo>
                    <a:pt x="2388476" y="169125"/>
                  </a:lnTo>
                  <a:lnTo>
                    <a:pt x="2388476" y="112750"/>
                  </a:lnTo>
                  <a:lnTo>
                    <a:pt x="2388476" y="104381"/>
                  </a:lnTo>
                  <a:close/>
                </a:path>
              </a:pathLst>
            </a:custGeom>
            <a:solidFill>
              <a:srgbClr val="000000"/>
            </a:solidFill>
          </p:spPr>
          <p:txBody>
            <a:bodyPr wrap="square" lIns="0" tIns="0" rIns="0" bIns="0" rtlCol="0"/>
            <a:lstStyle/>
            <a:p>
              <a:endParaRPr/>
            </a:p>
          </p:txBody>
        </p:sp>
        <p:pic>
          <p:nvPicPr>
            <p:cNvPr id="7" name="object 7"/>
            <p:cNvPicPr/>
            <p:nvPr/>
          </p:nvPicPr>
          <p:blipFill>
            <a:blip r:embed="rId2" cstate="print"/>
            <a:stretch>
              <a:fillRect/>
            </a:stretch>
          </p:blipFill>
          <p:spPr>
            <a:xfrm>
              <a:off x="913244" y="3152635"/>
              <a:ext cx="3012440" cy="1708924"/>
            </a:xfrm>
            <a:prstGeom prst="rect">
              <a:avLst/>
            </a:prstGeom>
          </p:spPr>
        </p:pic>
      </p:grpSp>
      <p:pic>
        <p:nvPicPr>
          <p:cNvPr id="8" name="object 8"/>
          <p:cNvPicPr/>
          <p:nvPr/>
        </p:nvPicPr>
        <p:blipFill>
          <a:blip r:embed="rId3" cstate="print"/>
          <a:stretch>
            <a:fillRect/>
          </a:stretch>
        </p:blipFill>
        <p:spPr>
          <a:xfrm>
            <a:off x="7876336" y="2900452"/>
            <a:ext cx="388556" cy="64757"/>
          </a:xfrm>
          <a:prstGeom prst="rect">
            <a:avLst/>
          </a:prstGeom>
        </p:spPr>
      </p:pic>
      <p:sp>
        <p:nvSpPr>
          <p:cNvPr id="9" name="object 9"/>
          <p:cNvSpPr txBox="1"/>
          <p:nvPr/>
        </p:nvSpPr>
        <p:spPr>
          <a:xfrm>
            <a:off x="6710197" y="5272413"/>
            <a:ext cx="2287270" cy="151323"/>
          </a:xfrm>
          <a:prstGeom prst="rect">
            <a:avLst/>
          </a:prstGeom>
        </p:spPr>
        <p:txBody>
          <a:bodyPr vert="horz" wrap="square" lIns="0" tIns="12700" rIns="0" bIns="0" rtlCol="0">
            <a:spAutoFit/>
          </a:bodyPr>
          <a:lstStyle/>
          <a:p>
            <a:pPr marL="12700">
              <a:spcBef>
                <a:spcPts val="100"/>
              </a:spcBef>
              <a:tabLst>
                <a:tab pos="1043305" algn="l"/>
                <a:tab pos="1369695" algn="l"/>
              </a:tabLst>
            </a:pPr>
            <a:r>
              <a:rPr sz="900" b="1" spc="-5" dirty="0">
                <a:latin typeface="Comic Sans MS"/>
                <a:cs typeface="Comic Sans MS"/>
              </a:rPr>
              <a:t>EQUIVALENTE	DE	COMPONENTES</a:t>
            </a:r>
            <a:endParaRPr sz="900">
              <a:latin typeface="Comic Sans MS"/>
              <a:cs typeface="Comic Sans MS"/>
            </a:endParaRPr>
          </a:p>
        </p:txBody>
      </p:sp>
      <p:sp>
        <p:nvSpPr>
          <p:cNvPr id="10" name="object 10"/>
          <p:cNvSpPr txBox="1"/>
          <p:nvPr/>
        </p:nvSpPr>
        <p:spPr>
          <a:xfrm>
            <a:off x="5942189" y="5250323"/>
            <a:ext cx="787400" cy="323037"/>
          </a:xfrm>
          <a:prstGeom prst="rect">
            <a:avLst/>
          </a:prstGeom>
        </p:spPr>
        <p:txBody>
          <a:bodyPr vert="horz" wrap="square" lIns="0" tIns="12700" rIns="0" bIns="0" rtlCol="0">
            <a:spAutoFit/>
          </a:bodyPr>
          <a:lstStyle/>
          <a:p>
            <a:pPr marL="12700" marR="5080">
              <a:lnSpc>
                <a:spcPct val="116100"/>
              </a:lnSpc>
              <a:spcBef>
                <a:spcPts val="100"/>
              </a:spcBef>
            </a:pPr>
            <a:r>
              <a:rPr sz="900" b="1" spc="-5" dirty="0">
                <a:latin typeface="Comic Sans MS"/>
                <a:cs typeface="Comic Sans MS"/>
              </a:rPr>
              <a:t>CIRCUITO </a:t>
            </a:r>
            <a:r>
              <a:rPr sz="900" b="1" dirty="0">
                <a:latin typeface="Comic Sans MS"/>
                <a:cs typeface="Comic Sans MS"/>
              </a:rPr>
              <a:t> </a:t>
            </a:r>
            <a:r>
              <a:rPr sz="900" b="1" spc="-5" dirty="0">
                <a:latin typeface="Comic Sans MS"/>
                <a:cs typeface="Comic Sans MS"/>
              </a:rPr>
              <a:t>SIMÉTRICAS</a:t>
            </a:r>
            <a:endParaRPr sz="900">
              <a:latin typeface="Comic Sans MS"/>
              <a:cs typeface="Comic Sans MS"/>
            </a:endParaRPr>
          </a:p>
        </p:txBody>
      </p:sp>
      <p:grpSp>
        <p:nvGrpSpPr>
          <p:cNvPr id="11" name="object 11"/>
          <p:cNvGrpSpPr/>
          <p:nvPr/>
        </p:nvGrpSpPr>
        <p:grpSpPr>
          <a:xfrm>
            <a:off x="6104979" y="5755182"/>
            <a:ext cx="2483485" cy="2846070"/>
            <a:chOff x="1050378" y="5755182"/>
            <a:chExt cx="2483485" cy="2846070"/>
          </a:xfrm>
        </p:grpSpPr>
        <p:pic>
          <p:nvPicPr>
            <p:cNvPr id="12" name="object 12"/>
            <p:cNvPicPr/>
            <p:nvPr/>
          </p:nvPicPr>
          <p:blipFill>
            <a:blip r:embed="rId4" cstate="print"/>
            <a:stretch>
              <a:fillRect/>
            </a:stretch>
          </p:blipFill>
          <p:spPr>
            <a:xfrm>
              <a:off x="1396263" y="5877560"/>
              <a:ext cx="725309" cy="532130"/>
            </a:xfrm>
            <a:prstGeom prst="rect">
              <a:avLst/>
            </a:prstGeom>
          </p:spPr>
        </p:pic>
        <p:sp>
          <p:nvSpPr>
            <p:cNvPr id="13" name="object 13"/>
            <p:cNvSpPr/>
            <p:nvPr/>
          </p:nvSpPr>
          <p:spPr>
            <a:xfrm>
              <a:off x="1484642" y="6884288"/>
              <a:ext cx="637540" cy="532765"/>
            </a:xfrm>
            <a:custGeom>
              <a:avLst/>
              <a:gdLst/>
              <a:ahLst/>
              <a:cxnLst/>
              <a:rect l="l" t="t" r="r" b="b"/>
              <a:pathLst>
                <a:path w="637539" h="532765">
                  <a:moveTo>
                    <a:pt x="230847" y="522643"/>
                  </a:moveTo>
                  <a:lnTo>
                    <a:pt x="220941" y="522643"/>
                  </a:lnTo>
                  <a:lnTo>
                    <a:pt x="220941" y="527215"/>
                  </a:lnTo>
                  <a:lnTo>
                    <a:pt x="220941" y="532549"/>
                  </a:lnTo>
                  <a:lnTo>
                    <a:pt x="230847" y="532549"/>
                  </a:lnTo>
                  <a:lnTo>
                    <a:pt x="230847" y="522643"/>
                  </a:lnTo>
                  <a:close/>
                </a:path>
                <a:path w="637539" h="532765">
                  <a:moveTo>
                    <a:pt x="310083" y="522643"/>
                  </a:moveTo>
                  <a:lnTo>
                    <a:pt x="300177" y="522643"/>
                  </a:lnTo>
                  <a:lnTo>
                    <a:pt x="300177" y="527215"/>
                  </a:lnTo>
                  <a:lnTo>
                    <a:pt x="300177" y="532549"/>
                  </a:lnTo>
                  <a:lnTo>
                    <a:pt x="310083" y="532549"/>
                  </a:lnTo>
                  <a:lnTo>
                    <a:pt x="310083" y="522643"/>
                  </a:lnTo>
                  <a:close/>
                </a:path>
                <a:path w="637539" h="532765">
                  <a:moveTo>
                    <a:pt x="636930" y="139420"/>
                  </a:moveTo>
                  <a:lnTo>
                    <a:pt x="633882" y="136372"/>
                  </a:lnTo>
                  <a:lnTo>
                    <a:pt x="633882" y="131800"/>
                  </a:lnTo>
                  <a:lnTo>
                    <a:pt x="629310" y="127228"/>
                  </a:lnTo>
                  <a:lnTo>
                    <a:pt x="629310" y="124942"/>
                  </a:lnTo>
                  <a:lnTo>
                    <a:pt x="627024" y="124942"/>
                  </a:lnTo>
                  <a:lnTo>
                    <a:pt x="627024" y="122656"/>
                  </a:lnTo>
                  <a:lnTo>
                    <a:pt x="624738" y="119608"/>
                  </a:lnTo>
                  <a:lnTo>
                    <a:pt x="622452" y="119608"/>
                  </a:lnTo>
                  <a:lnTo>
                    <a:pt x="619404" y="117322"/>
                  </a:lnTo>
                  <a:lnTo>
                    <a:pt x="617118" y="115036"/>
                  </a:lnTo>
                  <a:lnTo>
                    <a:pt x="614832" y="115036"/>
                  </a:lnTo>
                  <a:lnTo>
                    <a:pt x="612546" y="112750"/>
                  </a:lnTo>
                  <a:lnTo>
                    <a:pt x="607974" y="110464"/>
                  </a:lnTo>
                  <a:lnTo>
                    <a:pt x="605688" y="110464"/>
                  </a:lnTo>
                  <a:lnTo>
                    <a:pt x="602640" y="108178"/>
                  </a:lnTo>
                  <a:lnTo>
                    <a:pt x="600354" y="108178"/>
                  </a:lnTo>
                  <a:lnTo>
                    <a:pt x="598068" y="105892"/>
                  </a:lnTo>
                  <a:lnTo>
                    <a:pt x="593496" y="105892"/>
                  </a:lnTo>
                  <a:lnTo>
                    <a:pt x="591223" y="102844"/>
                  </a:lnTo>
                  <a:lnTo>
                    <a:pt x="583603" y="102844"/>
                  </a:lnTo>
                  <a:lnTo>
                    <a:pt x="583603" y="11811"/>
                  </a:lnTo>
                  <a:lnTo>
                    <a:pt x="583603" y="4572"/>
                  </a:lnTo>
                  <a:lnTo>
                    <a:pt x="583603" y="4191"/>
                  </a:lnTo>
                  <a:lnTo>
                    <a:pt x="583603" y="381"/>
                  </a:lnTo>
                  <a:lnTo>
                    <a:pt x="6985" y="381"/>
                  </a:lnTo>
                  <a:lnTo>
                    <a:pt x="7620" y="0"/>
                  </a:lnTo>
                  <a:lnTo>
                    <a:pt x="0" y="0"/>
                  </a:lnTo>
                  <a:lnTo>
                    <a:pt x="0" y="4572"/>
                  </a:lnTo>
                  <a:lnTo>
                    <a:pt x="3810" y="2286"/>
                  </a:lnTo>
                  <a:lnTo>
                    <a:pt x="3810" y="4191"/>
                  </a:lnTo>
                  <a:lnTo>
                    <a:pt x="10121" y="4191"/>
                  </a:lnTo>
                  <a:lnTo>
                    <a:pt x="10121" y="4572"/>
                  </a:lnTo>
                  <a:lnTo>
                    <a:pt x="0" y="4572"/>
                  </a:lnTo>
                  <a:lnTo>
                    <a:pt x="0" y="172935"/>
                  </a:lnTo>
                  <a:lnTo>
                    <a:pt x="0" y="179793"/>
                  </a:lnTo>
                  <a:lnTo>
                    <a:pt x="0" y="527215"/>
                  </a:lnTo>
                  <a:lnTo>
                    <a:pt x="9855" y="527215"/>
                  </a:lnTo>
                  <a:lnTo>
                    <a:pt x="9855" y="527431"/>
                  </a:lnTo>
                  <a:lnTo>
                    <a:pt x="3937" y="527431"/>
                  </a:lnTo>
                  <a:lnTo>
                    <a:pt x="3937" y="529971"/>
                  </a:lnTo>
                  <a:lnTo>
                    <a:pt x="0" y="527215"/>
                  </a:lnTo>
                  <a:lnTo>
                    <a:pt x="0" y="532549"/>
                  </a:lnTo>
                  <a:lnTo>
                    <a:pt x="7620" y="532549"/>
                  </a:lnTo>
                  <a:lnTo>
                    <a:pt x="151612" y="532511"/>
                  </a:lnTo>
                  <a:lnTo>
                    <a:pt x="151612" y="527431"/>
                  </a:lnTo>
                  <a:lnTo>
                    <a:pt x="151612" y="522351"/>
                  </a:lnTo>
                  <a:lnTo>
                    <a:pt x="12192" y="522351"/>
                  </a:lnTo>
                  <a:lnTo>
                    <a:pt x="12192" y="179793"/>
                  </a:lnTo>
                  <a:lnTo>
                    <a:pt x="12192" y="172935"/>
                  </a:lnTo>
                  <a:lnTo>
                    <a:pt x="12192" y="11811"/>
                  </a:lnTo>
                  <a:lnTo>
                    <a:pt x="574459" y="11811"/>
                  </a:lnTo>
                  <a:lnTo>
                    <a:pt x="574459" y="102844"/>
                  </a:lnTo>
                  <a:lnTo>
                    <a:pt x="574459" y="112750"/>
                  </a:lnTo>
                  <a:lnTo>
                    <a:pt x="579031" y="112750"/>
                  </a:lnTo>
                  <a:lnTo>
                    <a:pt x="581317" y="112750"/>
                  </a:lnTo>
                  <a:lnTo>
                    <a:pt x="585889" y="115036"/>
                  </a:lnTo>
                  <a:lnTo>
                    <a:pt x="593496" y="115036"/>
                  </a:lnTo>
                  <a:lnTo>
                    <a:pt x="595782" y="117322"/>
                  </a:lnTo>
                  <a:lnTo>
                    <a:pt x="600354" y="117322"/>
                  </a:lnTo>
                  <a:lnTo>
                    <a:pt x="602640" y="119608"/>
                  </a:lnTo>
                  <a:lnTo>
                    <a:pt x="605688" y="119608"/>
                  </a:lnTo>
                  <a:lnTo>
                    <a:pt x="607974" y="122656"/>
                  </a:lnTo>
                  <a:lnTo>
                    <a:pt x="610260" y="122656"/>
                  </a:lnTo>
                  <a:lnTo>
                    <a:pt x="619404" y="131800"/>
                  </a:lnTo>
                  <a:lnTo>
                    <a:pt x="622452" y="134086"/>
                  </a:lnTo>
                  <a:lnTo>
                    <a:pt x="624738" y="136372"/>
                  </a:lnTo>
                  <a:lnTo>
                    <a:pt x="624738" y="141706"/>
                  </a:lnTo>
                  <a:lnTo>
                    <a:pt x="627024" y="143992"/>
                  </a:lnTo>
                  <a:lnTo>
                    <a:pt x="627024" y="148564"/>
                  </a:lnTo>
                  <a:lnTo>
                    <a:pt x="627024" y="153136"/>
                  </a:lnTo>
                  <a:lnTo>
                    <a:pt x="624738" y="153136"/>
                  </a:lnTo>
                  <a:lnTo>
                    <a:pt x="624738" y="158470"/>
                  </a:lnTo>
                  <a:lnTo>
                    <a:pt x="622452" y="160743"/>
                  </a:lnTo>
                  <a:lnTo>
                    <a:pt x="619404" y="163029"/>
                  </a:lnTo>
                  <a:lnTo>
                    <a:pt x="619404" y="165315"/>
                  </a:lnTo>
                  <a:lnTo>
                    <a:pt x="617118" y="165315"/>
                  </a:lnTo>
                  <a:lnTo>
                    <a:pt x="617118" y="167601"/>
                  </a:lnTo>
                  <a:lnTo>
                    <a:pt x="614832" y="167601"/>
                  </a:lnTo>
                  <a:lnTo>
                    <a:pt x="612546" y="170649"/>
                  </a:lnTo>
                  <a:lnTo>
                    <a:pt x="610260" y="170649"/>
                  </a:lnTo>
                  <a:lnTo>
                    <a:pt x="610260" y="172935"/>
                  </a:lnTo>
                  <a:lnTo>
                    <a:pt x="607974" y="172935"/>
                  </a:lnTo>
                  <a:lnTo>
                    <a:pt x="605688" y="175221"/>
                  </a:lnTo>
                  <a:lnTo>
                    <a:pt x="602640" y="175221"/>
                  </a:lnTo>
                  <a:lnTo>
                    <a:pt x="600354" y="177507"/>
                  </a:lnTo>
                  <a:lnTo>
                    <a:pt x="595782" y="177507"/>
                  </a:lnTo>
                  <a:lnTo>
                    <a:pt x="593496" y="179793"/>
                  </a:lnTo>
                  <a:lnTo>
                    <a:pt x="585889" y="179793"/>
                  </a:lnTo>
                  <a:lnTo>
                    <a:pt x="583603" y="182079"/>
                  </a:lnTo>
                  <a:lnTo>
                    <a:pt x="576745" y="182079"/>
                  </a:lnTo>
                  <a:lnTo>
                    <a:pt x="571411" y="182079"/>
                  </a:lnTo>
                  <a:lnTo>
                    <a:pt x="571411" y="191985"/>
                  </a:lnTo>
                  <a:lnTo>
                    <a:pt x="576745" y="191985"/>
                  </a:lnTo>
                  <a:lnTo>
                    <a:pt x="583603" y="191985"/>
                  </a:lnTo>
                  <a:lnTo>
                    <a:pt x="585889" y="194271"/>
                  </a:lnTo>
                  <a:lnTo>
                    <a:pt x="593496" y="194271"/>
                  </a:lnTo>
                  <a:lnTo>
                    <a:pt x="595782" y="196557"/>
                  </a:lnTo>
                  <a:lnTo>
                    <a:pt x="600354" y="196557"/>
                  </a:lnTo>
                  <a:lnTo>
                    <a:pt x="602640" y="198843"/>
                  </a:lnTo>
                  <a:lnTo>
                    <a:pt x="605688" y="198843"/>
                  </a:lnTo>
                  <a:lnTo>
                    <a:pt x="607974" y="201129"/>
                  </a:lnTo>
                  <a:lnTo>
                    <a:pt x="610260" y="201129"/>
                  </a:lnTo>
                  <a:lnTo>
                    <a:pt x="612546" y="204177"/>
                  </a:lnTo>
                  <a:lnTo>
                    <a:pt x="617118" y="208749"/>
                  </a:lnTo>
                  <a:lnTo>
                    <a:pt x="619404" y="208749"/>
                  </a:lnTo>
                  <a:lnTo>
                    <a:pt x="619404" y="213321"/>
                  </a:lnTo>
                  <a:lnTo>
                    <a:pt x="622452" y="213321"/>
                  </a:lnTo>
                  <a:lnTo>
                    <a:pt x="622452" y="215607"/>
                  </a:lnTo>
                  <a:lnTo>
                    <a:pt x="624738" y="217893"/>
                  </a:lnTo>
                  <a:lnTo>
                    <a:pt x="624738" y="225513"/>
                  </a:lnTo>
                  <a:lnTo>
                    <a:pt x="624738" y="232371"/>
                  </a:lnTo>
                  <a:lnTo>
                    <a:pt x="622452" y="234657"/>
                  </a:lnTo>
                  <a:lnTo>
                    <a:pt x="622452" y="237693"/>
                  </a:lnTo>
                  <a:lnTo>
                    <a:pt x="619404" y="239979"/>
                  </a:lnTo>
                  <a:lnTo>
                    <a:pt x="619404" y="242265"/>
                  </a:lnTo>
                  <a:lnTo>
                    <a:pt x="617118" y="242265"/>
                  </a:lnTo>
                  <a:lnTo>
                    <a:pt x="617118" y="244551"/>
                  </a:lnTo>
                  <a:lnTo>
                    <a:pt x="614832" y="244551"/>
                  </a:lnTo>
                  <a:lnTo>
                    <a:pt x="614832" y="246837"/>
                  </a:lnTo>
                  <a:lnTo>
                    <a:pt x="612546" y="246837"/>
                  </a:lnTo>
                  <a:lnTo>
                    <a:pt x="610260" y="249123"/>
                  </a:lnTo>
                  <a:lnTo>
                    <a:pt x="607974" y="249123"/>
                  </a:lnTo>
                  <a:lnTo>
                    <a:pt x="607974" y="251409"/>
                  </a:lnTo>
                  <a:lnTo>
                    <a:pt x="605688" y="251409"/>
                  </a:lnTo>
                  <a:lnTo>
                    <a:pt x="602640" y="254457"/>
                  </a:lnTo>
                  <a:lnTo>
                    <a:pt x="598068" y="254457"/>
                  </a:lnTo>
                  <a:lnTo>
                    <a:pt x="595782" y="256743"/>
                  </a:lnTo>
                  <a:lnTo>
                    <a:pt x="591223" y="256743"/>
                  </a:lnTo>
                  <a:lnTo>
                    <a:pt x="588175" y="259029"/>
                  </a:lnTo>
                  <a:lnTo>
                    <a:pt x="574459" y="259029"/>
                  </a:lnTo>
                  <a:lnTo>
                    <a:pt x="574459" y="261315"/>
                  </a:lnTo>
                  <a:lnTo>
                    <a:pt x="574459" y="271221"/>
                  </a:lnTo>
                  <a:lnTo>
                    <a:pt x="581317" y="271221"/>
                  </a:lnTo>
                  <a:lnTo>
                    <a:pt x="583603" y="273507"/>
                  </a:lnTo>
                  <a:lnTo>
                    <a:pt x="591223" y="273507"/>
                  </a:lnTo>
                  <a:lnTo>
                    <a:pt x="593496" y="275793"/>
                  </a:lnTo>
                  <a:lnTo>
                    <a:pt x="598068" y="275793"/>
                  </a:lnTo>
                  <a:lnTo>
                    <a:pt x="600354" y="278079"/>
                  </a:lnTo>
                  <a:lnTo>
                    <a:pt x="605688" y="278079"/>
                  </a:lnTo>
                  <a:lnTo>
                    <a:pt x="607974" y="280365"/>
                  </a:lnTo>
                  <a:lnTo>
                    <a:pt x="610260" y="280365"/>
                  </a:lnTo>
                  <a:lnTo>
                    <a:pt x="610260" y="282651"/>
                  </a:lnTo>
                  <a:lnTo>
                    <a:pt x="612546" y="282651"/>
                  </a:lnTo>
                  <a:lnTo>
                    <a:pt x="614832" y="285699"/>
                  </a:lnTo>
                  <a:lnTo>
                    <a:pt x="614832" y="287985"/>
                  </a:lnTo>
                  <a:lnTo>
                    <a:pt x="617118" y="287985"/>
                  </a:lnTo>
                  <a:lnTo>
                    <a:pt x="619404" y="290271"/>
                  </a:lnTo>
                  <a:lnTo>
                    <a:pt x="619404" y="292557"/>
                  </a:lnTo>
                  <a:lnTo>
                    <a:pt x="622452" y="292557"/>
                  </a:lnTo>
                  <a:lnTo>
                    <a:pt x="622452" y="294843"/>
                  </a:lnTo>
                  <a:lnTo>
                    <a:pt x="624738" y="297129"/>
                  </a:lnTo>
                  <a:lnTo>
                    <a:pt x="624738" y="307035"/>
                  </a:lnTo>
                  <a:lnTo>
                    <a:pt x="624738" y="313880"/>
                  </a:lnTo>
                  <a:lnTo>
                    <a:pt x="622452" y="313880"/>
                  </a:lnTo>
                  <a:lnTo>
                    <a:pt x="622452" y="319214"/>
                  </a:lnTo>
                  <a:lnTo>
                    <a:pt x="619404" y="319214"/>
                  </a:lnTo>
                  <a:lnTo>
                    <a:pt x="619404" y="321500"/>
                  </a:lnTo>
                  <a:lnTo>
                    <a:pt x="614832" y="326072"/>
                  </a:lnTo>
                  <a:lnTo>
                    <a:pt x="612546" y="326072"/>
                  </a:lnTo>
                  <a:lnTo>
                    <a:pt x="612546" y="328358"/>
                  </a:lnTo>
                  <a:lnTo>
                    <a:pt x="610260" y="328358"/>
                  </a:lnTo>
                  <a:lnTo>
                    <a:pt x="607974" y="330644"/>
                  </a:lnTo>
                  <a:lnTo>
                    <a:pt x="605688" y="330644"/>
                  </a:lnTo>
                  <a:lnTo>
                    <a:pt x="605688" y="332930"/>
                  </a:lnTo>
                  <a:lnTo>
                    <a:pt x="602640" y="332930"/>
                  </a:lnTo>
                  <a:lnTo>
                    <a:pt x="600354" y="335978"/>
                  </a:lnTo>
                  <a:lnTo>
                    <a:pt x="595782" y="335978"/>
                  </a:lnTo>
                  <a:lnTo>
                    <a:pt x="593496" y="338264"/>
                  </a:lnTo>
                  <a:lnTo>
                    <a:pt x="583603" y="338264"/>
                  </a:lnTo>
                  <a:lnTo>
                    <a:pt x="581317" y="340550"/>
                  </a:lnTo>
                  <a:lnTo>
                    <a:pt x="574459" y="340550"/>
                  </a:lnTo>
                  <a:lnTo>
                    <a:pt x="571411" y="340550"/>
                  </a:lnTo>
                  <a:lnTo>
                    <a:pt x="571411" y="347408"/>
                  </a:lnTo>
                  <a:lnTo>
                    <a:pt x="571411" y="349694"/>
                  </a:lnTo>
                  <a:lnTo>
                    <a:pt x="574459" y="349694"/>
                  </a:lnTo>
                  <a:lnTo>
                    <a:pt x="583603" y="349694"/>
                  </a:lnTo>
                  <a:lnTo>
                    <a:pt x="585889" y="352742"/>
                  </a:lnTo>
                  <a:lnTo>
                    <a:pt x="593496" y="352742"/>
                  </a:lnTo>
                  <a:lnTo>
                    <a:pt x="595782" y="355028"/>
                  </a:lnTo>
                  <a:lnTo>
                    <a:pt x="598068" y="355028"/>
                  </a:lnTo>
                  <a:lnTo>
                    <a:pt x="600354" y="357314"/>
                  </a:lnTo>
                  <a:lnTo>
                    <a:pt x="605688" y="357314"/>
                  </a:lnTo>
                  <a:lnTo>
                    <a:pt x="610260" y="361886"/>
                  </a:lnTo>
                  <a:lnTo>
                    <a:pt x="612546" y="361886"/>
                  </a:lnTo>
                  <a:lnTo>
                    <a:pt x="617118" y="366458"/>
                  </a:lnTo>
                  <a:lnTo>
                    <a:pt x="619404" y="369506"/>
                  </a:lnTo>
                  <a:lnTo>
                    <a:pt x="619404" y="371792"/>
                  </a:lnTo>
                  <a:lnTo>
                    <a:pt x="622452" y="374078"/>
                  </a:lnTo>
                  <a:lnTo>
                    <a:pt x="622452" y="376364"/>
                  </a:lnTo>
                  <a:lnTo>
                    <a:pt x="624738" y="378650"/>
                  </a:lnTo>
                  <a:lnTo>
                    <a:pt x="624738" y="383984"/>
                  </a:lnTo>
                  <a:lnTo>
                    <a:pt x="624738" y="390829"/>
                  </a:lnTo>
                  <a:lnTo>
                    <a:pt x="622452" y="390829"/>
                  </a:lnTo>
                  <a:lnTo>
                    <a:pt x="622452" y="395401"/>
                  </a:lnTo>
                  <a:lnTo>
                    <a:pt x="619404" y="395401"/>
                  </a:lnTo>
                  <a:lnTo>
                    <a:pt x="619404" y="400735"/>
                  </a:lnTo>
                  <a:lnTo>
                    <a:pt x="617118" y="400735"/>
                  </a:lnTo>
                  <a:lnTo>
                    <a:pt x="610260" y="407593"/>
                  </a:lnTo>
                  <a:lnTo>
                    <a:pt x="607974" y="407593"/>
                  </a:lnTo>
                  <a:lnTo>
                    <a:pt x="605688" y="409879"/>
                  </a:lnTo>
                  <a:lnTo>
                    <a:pt x="602640" y="409879"/>
                  </a:lnTo>
                  <a:lnTo>
                    <a:pt x="602640" y="412165"/>
                  </a:lnTo>
                  <a:lnTo>
                    <a:pt x="598068" y="412165"/>
                  </a:lnTo>
                  <a:lnTo>
                    <a:pt x="595782" y="414451"/>
                  </a:lnTo>
                  <a:lnTo>
                    <a:pt x="591223" y="414451"/>
                  </a:lnTo>
                  <a:lnTo>
                    <a:pt x="588175" y="417499"/>
                  </a:lnTo>
                  <a:lnTo>
                    <a:pt x="571411" y="417499"/>
                  </a:lnTo>
                  <a:lnTo>
                    <a:pt x="571411" y="419481"/>
                  </a:lnTo>
                  <a:lnTo>
                    <a:pt x="571411" y="428929"/>
                  </a:lnTo>
                  <a:lnTo>
                    <a:pt x="571411" y="522351"/>
                  </a:lnTo>
                  <a:lnTo>
                    <a:pt x="377126" y="522351"/>
                  </a:lnTo>
                  <a:lnTo>
                    <a:pt x="377126" y="527431"/>
                  </a:lnTo>
                  <a:lnTo>
                    <a:pt x="377126" y="532511"/>
                  </a:lnTo>
                  <a:lnTo>
                    <a:pt x="576745" y="532511"/>
                  </a:lnTo>
                  <a:lnTo>
                    <a:pt x="581317" y="532549"/>
                  </a:lnTo>
                  <a:lnTo>
                    <a:pt x="581317" y="527215"/>
                  </a:lnTo>
                  <a:lnTo>
                    <a:pt x="581317" y="522643"/>
                  </a:lnTo>
                  <a:lnTo>
                    <a:pt x="576745" y="522643"/>
                  </a:lnTo>
                  <a:lnTo>
                    <a:pt x="576745" y="522351"/>
                  </a:lnTo>
                  <a:lnTo>
                    <a:pt x="581317" y="522351"/>
                  </a:lnTo>
                  <a:lnTo>
                    <a:pt x="581317" y="428929"/>
                  </a:lnTo>
                  <a:lnTo>
                    <a:pt x="583603" y="426643"/>
                  </a:lnTo>
                  <a:lnTo>
                    <a:pt x="593496" y="426643"/>
                  </a:lnTo>
                  <a:lnTo>
                    <a:pt x="595782" y="424357"/>
                  </a:lnTo>
                  <a:lnTo>
                    <a:pt x="600354" y="424357"/>
                  </a:lnTo>
                  <a:lnTo>
                    <a:pt x="602640" y="422071"/>
                  </a:lnTo>
                  <a:lnTo>
                    <a:pt x="607974" y="422071"/>
                  </a:lnTo>
                  <a:lnTo>
                    <a:pt x="610260" y="419785"/>
                  </a:lnTo>
                  <a:lnTo>
                    <a:pt x="612546" y="419785"/>
                  </a:lnTo>
                  <a:lnTo>
                    <a:pt x="612546" y="417499"/>
                  </a:lnTo>
                  <a:lnTo>
                    <a:pt x="614832" y="417499"/>
                  </a:lnTo>
                  <a:lnTo>
                    <a:pt x="617118" y="414451"/>
                  </a:lnTo>
                  <a:lnTo>
                    <a:pt x="619404" y="412165"/>
                  </a:lnTo>
                  <a:lnTo>
                    <a:pt x="622452" y="412165"/>
                  </a:lnTo>
                  <a:lnTo>
                    <a:pt x="624738" y="409879"/>
                  </a:lnTo>
                  <a:lnTo>
                    <a:pt x="624738" y="407593"/>
                  </a:lnTo>
                  <a:lnTo>
                    <a:pt x="627024" y="405307"/>
                  </a:lnTo>
                  <a:lnTo>
                    <a:pt x="629310" y="405307"/>
                  </a:lnTo>
                  <a:lnTo>
                    <a:pt x="629310" y="403021"/>
                  </a:lnTo>
                  <a:lnTo>
                    <a:pt x="631596" y="400735"/>
                  </a:lnTo>
                  <a:lnTo>
                    <a:pt x="631596" y="397687"/>
                  </a:lnTo>
                  <a:lnTo>
                    <a:pt x="633882" y="395401"/>
                  </a:lnTo>
                  <a:lnTo>
                    <a:pt x="633882" y="383984"/>
                  </a:lnTo>
                  <a:lnTo>
                    <a:pt x="633882" y="374078"/>
                  </a:lnTo>
                  <a:lnTo>
                    <a:pt x="631596" y="371792"/>
                  </a:lnTo>
                  <a:lnTo>
                    <a:pt x="631596" y="369506"/>
                  </a:lnTo>
                  <a:lnTo>
                    <a:pt x="629310" y="366458"/>
                  </a:lnTo>
                  <a:lnTo>
                    <a:pt x="629310" y="364172"/>
                  </a:lnTo>
                  <a:lnTo>
                    <a:pt x="622452" y="357314"/>
                  </a:lnTo>
                  <a:lnTo>
                    <a:pt x="619404" y="355028"/>
                  </a:lnTo>
                  <a:lnTo>
                    <a:pt x="617118" y="352742"/>
                  </a:lnTo>
                  <a:lnTo>
                    <a:pt x="614832" y="352742"/>
                  </a:lnTo>
                  <a:lnTo>
                    <a:pt x="612546" y="349694"/>
                  </a:lnTo>
                  <a:lnTo>
                    <a:pt x="610260" y="347408"/>
                  </a:lnTo>
                  <a:lnTo>
                    <a:pt x="607974" y="347408"/>
                  </a:lnTo>
                  <a:lnTo>
                    <a:pt x="605688" y="345122"/>
                  </a:lnTo>
                  <a:lnTo>
                    <a:pt x="602640" y="345122"/>
                  </a:lnTo>
                  <a:lnTo>
                    <a:pt x="605688" y="342836"/>
                  </a:lnTo>
                  <a:lnTo>
                    <a:pt x="610260" y="342836"/>
                  </a:lnTo>
                  <a:lnTo>
                    <a:pt x="612546" y="340550"/>
                  </a:lnTo>
                  <a:lnTo>
                    <a:pt x="614832" y="340550"/>
                  </a:lnTo>
                  <a:lnTo>
                    <a:pt x="614832" y="338264"/>
                  </a:lnTo>
                  <a:lnTo>
                    <a:pt x="617118" y="335978"/>
                  </a:lnTo>
                  <a:lnTo>
                    <a:pt x="619404" y="335978"/>
                  </a:lnTo>
                  <a:lnTo>
                    <a:pt x="624738" y="330644"/>
                  </a:lnTo>
                  <a:lnTo>
                    <a:pt x="627024" y="330644"/>
                  </a:lnTo>
                  <a:lnTo>
                    <a:pt x="627024" y="328358"/>
                  </a:lnTo>
                  <a:lnTo>
                    <a:pt x="631596" y="323786"/>
                  </a:lnTo>
                  <a:lnTo>
                    <a:pt x="631596" y="321500"/>
                  </a:lnTo>
                  <a:lnTo>
                    <a:pt x="633882" y="319214"/>
                  </a:lnTo>
                  <a:lnTo>
                    <a:pt x="633882" y="313880"/>
                  </a:lnTo>
                  <a:lnTo>
                    <a:pt x="636930" y="313880"/>
                  </a:lnTo>
                  <a:lnTo>
                    <a:pt x="636930" y="307035"/>
                  </a:lnTo>
                  <a:lnTo>
                    <a:pt x="636930" y="299415"/>
                  </a:lnTo>
                  <a:lnTo>
                    <a:pt x="633882" y="297129"/>
                  </a:lnTo>
                  <a:lnTo>
                    <a:pt x="633882" y="292557"/>
                  </a:lnTo>
                  <a:lnTo>
                    <a:pt x="631596" y="290271"/>
                  </a:lnTo>
                  <a:lnTo>
                    <a:pt x="631596" y="287985"/>
                  </a:lnTo>
                  <a:lnTo>
                    <a:pt x="629310" y="285699"/>
                  </a:lnTo>
                  <a:lnTo>
                    <a:pt x="629310" y="282651"/>
                  </a:lnTo>
                  <a:lnTo>
                    <a:pt x="627024" y="282651"/>
                  </a:lnTo>
                  <a:lnTo>
                    <a:pt x="622452" y="278079"/>
                  </a:lnTo>
                  <a:lnTo>
                    <a:pt x="619404" y="275793"/>
                  </a:lnTo>
                  <a:lnTo>
                    <a:pt x="617118" y="273507"/>
                  </a:lnTo>
                  <a:lnTo>
                    <a:pt x="614832" y="273507"/>
                  </a:lnTo>
                  <a:lnTo>
                    <a:pt x="612546" y="271221"/>
                  </a:lnTo>
                  <a:lnTo>
                    <a:pt x="610260" y="271221"/>
                  </a:lnTo>
                  <a:lnTo>
                    <a:pt x="607974" y="268173"/>
                  </a:lnTo>
                  <a:lnTo>
                    <a:pt x="605688" y="268173"/>
                  </a:lnTo>
                  <a:lnTo>
                    <a:pt x="602640" y="265887"/>
                  </a:lnTo>
                  <a:lnTo>
                    <a:pt x="605688" y="263601"/>
                  </a:lnTo>
                  <a:lnTo>
                    <a:pt x="607974" y="263601"/>
                  </a:lnTo>
                  <a:lnTo>
                    <a:pt x="610260" y="261315"/>
                  </a:lnTo>
                  <a:lnTo>
                    <a:pt x="612546" y="261315"/>
                  </a:lnTo>
                  <a:lnTo>
                    <a:pt x="614832" y="259029"/>
                  </a:lnTo>
                  <a:lnTo>
                    <a:pt x="617118" y="259029"/>
                  </a:lnTo>
                  <a:lnTo>
                    <a:pt x="619404" y="256743"/>
                  </a:lnTo>
                  <a:lnTo>
                    <a:pt x="619404" y="254457"/>
                  </a:lnTo>
                  <a:lnTo>
                    <a:pt x="622452" y="254457"/>
                  </a:lnTo>
                  <a:lnTo>
                    <a:pt x="624738" y="251409"/>
                  </a:lnTo>
                  <a:lnTo>
                    <a:pt x="627024" y="249123"/>
                  </a:lnTo>
                  <a:lnTo>
                    <a:pt x="627024" y="246837"/>
                  </a:lnTo>
                  <a:lnTo>
                    <a:pt x="629310" y="246837"/>
                  </a:lnTo>
                  <a:lnTo>
                    <a:pt x="631596" y="244551"/>
                  </a:lnTo>
                  <a:lnTo>
                    <a:pt x="631596" y="242265"/>
                  </a:lnTo>
                  <a:lnTo>
                    <a:pt x="633882" y="239979"/>
                  </a:lnTo>
                  <a:lnTo>
                    <a:pt x="633882" y="232371"/>
                  </a:lnTo>
                  <a:lnTo>
                    <a:pt x="636930" y="230085"/>
                  </a:lnTo>
                  <a:lnTo>
                    <a:pt x="636930" y="225513"/>
                  </a:lnTo>
                  <a:lnTo>
                    <a:pt x="636930" y="220941"/>
                  </a:lnTo>
                  <a:lnTo>
                    <a:pt x="633882" y="217893"/>
                  </a:lnTo>
                  <a:lnTo>
                    <a:pt x="633882" y="213321"/>
                  </a:lnTo>
                  <a:lnTo>
                    <a:pt x="631596" y="211035"/>
                  </a:lnTo>
                  <a:lnTo>
                    <a:pt x="631596" y="208749"/>
                  </a:lnTo>
                  <a:lnTo>
                    <a:pt x="629310" y="206463"/>
                  </a:lnTo>
                  <a:lnTo>
                    <a:pt x="629310" y="204177"/>
                  </a:lnTo>
                  <a:lnTo>
                    <a:pt x="627024" y="204177"/>
                  </a:lnTo>
                  <a:lnTo>
                    <a:pt x="624738" y="201129"/>
                  </a:lnTo>
                  <a:lnTo>
                    <a:pt x="624738" y="198843"/>
                  </a:lnTo>
                  <a:lnTo>
                    <a:pt x="622452" y="196557"/>
                  </a:lnTo>
                  <a:lnTo>
                    <a:pt x="619404" y="196557"/>
                  </a:lnTo>
                  <a:lnTo>
                    <a:pt x="617118" y="194271"/>
                  </a:lnTo>
                  <a:lnTo>
                    <a:pt x="614832" y="194271"/>
                  </a:lnTo>
                  <a:lnTo>
                    <a:pt x="607974" y="187413"/>
                  </a:lnTo>
                  <a:lnTo>
                    <a:pt x="605688" y="187413"/>
                  </a:lnTo>
                  <a:lnTo>
                    <a:pt x="607974" y="184365"/>
                  </a:lnTo>
                  <a:lnTo>
                    <a:pt x="610260" y="184365"/>
                  </a:lnTo>
                  <a:lnTo>
                    <a:pt x="612546" y="182079"/>
                  </a:lnTo>
                  <a:lnTo>
                    <a:pt x="614832" y="182079"/>
                  </a:lnTo>
                  <a:lnTo>
                    <a:pt x="619404" y="177507"/>
                  </a:lnTo>
                  <a:lnTo>
                    <a:pt x="622452" y="177507"/>
                  </a:lnTo>
                  <a:lnTo>
                    <a:pt x="622452" y="175221"/>
                  </a:lnTo>
                  <a:lnTo>
                    <a:pt x="624738" y="172935"/>
                  </a:lnTo>
                  <a:lnTo>
                    <a:pt x="627024" y="172935"/>
                  </a:lnTo>
                  <a:lnTo>
                    <a:pt x="629310" y="170649"/>
                  </a:lnTo>
                  <a:lnTo>
                    <a:pt x="629310" y="167601"/>
                  </a:lnTo>
                  <a:lnTo>
                    <a:pt x="631596" y="165315"/>
                  </a:lnTo>
                  <a:lnTo>
                    <a:pt x="631596" y="163029"/>
                  </a:lnTo>
                  <a:lnTo>
                    <a:pt x="633882" y="160743"/>
                  </a:lnTo>
                  <a:lnTo>
                    <a:pt x="633882" y="158470"/>
                  </a:lnTo>
                  <a:lnTo>
                    <a:pt x="636930" y="156184"/>
                  </a:lnTo>
                  <a:lnTo>
                    <a:pt x="636930" y="148564"/>
                  </a:lnTo>
                  <a:lnTo>
                    <a:pt x="636930" y="139420"/>
                  </a:lnTo>
                  <a:close/>
                </a:path>
              </a:pathLst>
            </a:custGeom>
            <a:solidFill>
              <a:srgbClr val="000000"/>
            </a:solidFill>
          </p:spPr>
          <p:txBody>
            <a:bodyPr wrap="square" lIns="0" tIns="0" rIns="0" bIns="0" rtlCol="0"/>
            <a:lstStyle/>
            <a:p>
              <a:endParaRPr/>
            </a:p>
          </p:txBody>
        </p:sp>
        <p:pic>
          <p:nvPicPr>
            <p:cNvPr id="14" name="object 14"/>
            <p:cNvPicPr/>
            <p:nvPr/>
          </p:nvPicPr>
          <p:blipFill>
            <a:blip r:embed="rId5" cstate="print"/>
            <a:stretch>
              <a:fillRect/>
            </a:stretch>
          </p:blipFill>
          <p:spPr>
            <a:xfrm>
              <a:off x="1413027" y="5877560"/>
              <a:ext cx="2120290" cy="2545702"/>
            </a:xfrm>
            <a:prstGeom prst="rect">
              <a:avLst/>
            </a:prstGeom>
          </p:spPr>
        </p:pic>
        <p:pic>
          <p:nvPicPr>
            <p:cNvPr id="15" name="object 15"/>
            <p:cNvPicPr/>
            <p:nvPr/>
          </p:nvPicPr>
          <p:blipFill>
            <a:blip r:embed="rId6" cstate="print"/>
            <a:stretch>
              <a:fillRect/>
            </a:stretch>
          </p:blipFill>
          <p:spPr>
            <a:xfrm>
              <a:off x="1624063" y="7346746"/>
              <a:ext cx="249897" cy="64757"/>
            </a:xfrm>
            <a:prstGeom prst="rect">
              <a:avLst/>
            </a:prstGeom>
          </p:spPr>
        </p:pic>
        <p:sp>
          <p:nvSpPr>
            <p:cNvPr id="16" name="object 16"/>
            <p:cNvSpPr/>
            <p:nvPr/>
          </p:nvSpPr>
          <p:spPr>
            <a:xfrm>
              <a:off x="2776778" y="6371539"/>
              <a:ext cx="240029" cy="2025650"/>
            </a:xfrm>
            <a:custGeom>
              <a:avLst/>
              <a:gdLst/>
              <a:ahLst/>
              <a:cxnLst/>
              <a:rect l="l" t="t" r="r" b="b"/>
              <a:pathLst>
                <a:path w="240030" h="2025650">
                  <a:moveTo>
                    <a:pt x="55626" y="19050"/>
                  </a:moveTo>
                  <a:lnTo>
                    <a:pt x="52578" y="19050"/>
                  </a:lnTo>
                  <a:lnTo>
                    <a:pt x="52578" y="14478"/>
                  </a:lnTo>
                  <a:lnTo>
                    <a:pt x="50292" y="14478"/>
                  </a:lnTo>
                  <a:lnTo>
                    <a:pt x="50292" y="9144"/>
                  </a:lnTo>
                  <a:lnTo>
                    <a:pt x="48006" y="9144"/>
                  </a:lnTo>
                  <a:lnTo>
                    <a:pt x="45720" y="6858"/>
                  </a:lnTo>
                  <a:lnTo>
                    <a:pt x="45720" y="4572"/>
                  </a:lnTo>
                  <a:lnTo>
                    <a:pt x="41148" y="4572"/>
                  </a:lnTo>
                  <a:lnTo>
                    <a:pt x="41148" y="2286"/>
                  </a:lnTo>
                  <a:lnTo>
                    <a:pt x="35814" y="2286"/>
                  </a:lnTo>
                  <a:lnTo>
                    <a:pt x="33528" y="0"/>
                  </a:lnTo>
                  <a:lnTo>
                    <a:pt x="28956" y="0"/>
                  </a:lnTo>
                  <a:lnTo>
                    <a:pt x="21336" y="0"/>
                  </a:lnTo>
                  <a:lnTo>
                    <a:pt x="21336" y="2286"/>
                  </a:lnTo>
                  <a:lnTo>
                    <a:pt x="16764" y="2286"/>
                  </a:lnTo>
                  <a:lnTo>
                    <a:pt x="14478" y="4572"/>
                  </a:lnTo>
                  <a:lnTo>
                    <a:pt x="12192" y="4572"/>
                  </a:lnTo>
                  <a:lnTo>
                    <a:pt x="9906" y="6858"/>
                  </a:lnTo>
                  <a:lnTo>
                    <a:pt x="9906" y="9144"/>
                  </a:lnTo>
                  <a:lnTo>
                    <a:pt x="7620" y="9144"/>
                  </a:lnTo>
                  <a:lnTo>
                    <a:pt x="7620" y="12192"/>
                  </a:lnTo>
                  <a:lnTo>
                    <a:pt x="4572" y="12192"/>
                  </a:lnTo>
                  <a:lnTo>
                    <a:pt x="4572" y="14478"/>
                  </a:lnTo>
                  <a:lnTo>
                    <a:pt x="2286" y="16764"/>
                  </a:lnTo>
                  <a:lnTo>
                    <a:pt x="2286" y="21336"/>
                  </a:lnTo>
                  <a:lnTo>
                    <a:pt x="0" y="23622"/>
                  </a:lnTo>
                  <a:lnTo>
                    <a:pt x="0" y="28956"/>
                  </a:lnTo>
                  <a:lnTo>
                    <a:pt x="0" y="31242"/>
                  </a:lnTo>
                  <a:lnTo>
                    <a:pt x="2286" y="33528"/>
                  </a:lnTo>
                  <a:lnTo>
                    <a:pt x="2286" y="40386"/>
                  </a:lnTo>
                  <a:lnTo>
                    <a:pt x="4572" y="40386"/>
                  </a:lnTo>
                  <a:lnTo>
                    <a:pt x="4572" y="42672"/>
                  </a:lnTo>
                  <a:lnTo>
                    <a:pt x="7620" y="42672"/>
                  </a:lnTo>
                  <a:lnTo>
                    <a:pt x="7620" y="45720"/>
                  </a:lnTo>
                  <a:lnTo>
                    <a:pt x="12192" y="50292"/>
                  </a:lnTo>
                  <a:lnTo>
                    <a:pt x="14478" y="50292"/>
                  </a:lnTo>
                  <a:lnTo>
                    <a:pt x="14478" y="52578"/>
                  </a:lnTo>
                  <a:lnTo>
                    <a:pt x="19050" y="52578"/>
                  </a:lnTo>
                  <a:lnTo>
                    <a:pt x="21336" y="54864"/>
                  </a:lnTo>
                  <a:lnTo>
                    <a:pt x="28956" y="54864"/>
                  </a:lnTo>
                  <a:lnTo>
                    <a:pt x="35814" y="54864"/>
                  </a:lnTo>
                  <a:lnTo>
                    <a:pt x="35814" y="52578"/>
                  </a:lnTo>
                  <a:lnTo>
                    <a:pt x="41148" y="52578"/>
                  </a:lnTo>
                  <a:lnTo>
                    <a:pt x="43434" y="50292"/>
                  </a:lnTo>
                  <a:lnTo>
                    <a:pt x="45720" y="50292"/>
                  </a:lnTo>
                  <a:lnTo>
                    <a:pt x="45720" y="48006"/>
                  </a:lnTo>
                  <a:lnTo>
                    <a:pt x="48006" y="48006"/>
                  </a:lnTo>
                  <a:lnTo>
                    <a:pt x="48006" y="45720"/>
                  </a:lnTo>
                  <a:lnTo>
                    <a:pt x="50292" y="45720"/>
                  </a:lnTo>
                  <a:lnTo>
                    <a:pt x="50292" y="42672"/>
                  </a:lnTo>
                  <a:lnTo>
                    <a:pt x="52578" y="40386"/>
                  </a:lnTo>
                  <a:lnTo>
                    <a:pt x="52578" y="38100"/>
                  </a:lnTo>
                  <a:lnTo>
                    <a:pt x="55626" y="35814"/>
                  </a:lnTo>
                  <a:lnTo>
                    <a:pt x="55626" y="28956"/>
                  </a:lnTo>
                  <a:lnTo>
                    <a:pt x="55626" y="19050"/>
                  </a:lnTo>
                  <a:close/>
                </a:path>
                <a:path w="240030" h="2025650">
                  <a:moveTo>
                    <a:pt x="239991" y="23622"/>
                  </a:moveTo>
                  <a:lnTo>
                    <a:pt x="237705" y="21336"/>
                  </a:lnTo>
                  <a:lnTo>
                    <a:pt x="237705" y="16764"/>
                  </a:lnTo>
                  <a:lnTo>
                    <a:pt x="235419" y="14478"/>
                  </a:lnTo>
                  <a:lnTo>
                    <a:pt x="235419" y="12192"/>
                  </a:lnTo>
                  <a:lnTo>
                    <a:pt x="233133" y="12192"/>
                  </a:lnTo>
                  <a:lnTo>
                    <a:pt x="233133" y="9144"/>
                  </a:lnTo>
                  <a:lnTo>
                    <a:pt x="230847" y="9144"/>
                  </a:lnTo>
                  <a:lnTo>
                    <a:pt x="230847" y="6858"/>
                  </a:lnTo>
                  <a:lnTo>
                    <a:pt x="228561" y="4572"/>
                  </a:lnTo>
                  <a:lnTo>
                    <a:pt x="225513" y="4572"/>
                  </a:lnTo>
                  <a:lnTo>
                    <a:pt x="223227" y="2286"/>
                  </a:lnTo>
                  <a:lnTo>
                    <a:pt x="218655" y="2286"/>
                  </a:lnTo>
                  <a:lnTo>
                    <a:pt x="218655" y="0"/>
                  </a:lnTo>
                  <a:lnTo>
                    <a:pt x="211810" y="0"/>
                  </a:lnTo>
                  <a:lnTo>
                    <a:pt x="206476" y="0"/>
                  </a:lnTo>
                  <a:lnTo>
                    <a:pt x="204190" y="2286"/>
                  </a:lnTo>
                  <a:lnTo>
                    <a:pt x="199618" y="2286"/>
                  </a:lnTo>
                  <a:lnTo>
                    <a:pt x="199618" y="4572"/>
                  </a:lnTo>
                  <a:lnTo>
                    <a:pt x="197332" y="4572"/>
                  </a:lnTo>
                  <a:lnTo>
                    <a:pt x="194284" y="6858"/>
                  </a:lnTo>
                  <a:lnTo>
                    <a:pt x="191998" y="9144"/>
                  </a:lnTo>
                  <a:lnTo>
                    <a:pt x="189712" y="12192"/>
                  </a:lnTo>
                  <a:lnTo>
                    <a:pt x="189712" y="14478"/>
                  </a:lnTo>
                  <a:lnTo>
                    <a:pt x="187426" y="14478"/>
                  </a:lnTo>
                  <a:lnTo>
                    <a:pt x="187426" y="19050"/>
                  </a:lnTo>
                  <a:lnTo>
                    <a:pt x="185140" y="19050"/>
                  </a:lnTo>
                  <a:lnTo>
                    <a:pt x="185140" y="28956"/>
                  </a:lnTo>
                  <a:lnTo>
                    <a:pt x="185140" y="35814"/>
                  </a:lnTo>
                  <a:lnTo>
                    <a:pt x="187426" y="38100"/>
                  </a:lnTo>
                  <a:lnTo>
                    <a:pt x="187426" y="40386"/>
                  </a:lnTo>
                  <a:lnTo>
                    <a:pt x="189712" y="42672"/>
                  </a:lnTo>
                  <a:lnTo>
                    <a:pt x="191998" y="45720"/>
                  </a:lnTo>
                  <a:lnTo>
                    <a:pt x="191998" y="48006"/>
                  </a:lnTo>
                  <a:lnTo>
                    <a:pt x="194284" y="48006"/>
                  </a:lnTo>
                  <a:lnTo>
                    <a:pt x="197332" y="50292"/>
                  </a:lnTo>
                  <a:lnTo>
                    <a:pt x="199618" y="52578"/>
                  </a:lnTo>
                  <a:lnTo>
                    <a:pt x="203504" y="52578"/>
                  </a:lnTo>
                  <a:lnTo>
                    <a:pt x="28956" y="2025065"/>
                  </a:lnTo>
                  <a:lnTo>
                    <a:pt x="35814" y="2025065"/>
                  </a:lnTo>
                  <a:lnTo>
                    <a:pt x="41148" y="2025065"/>
                  </a:lnTo>
                  <a:lnTo>
                    <a:pt x="213233" y="54864"/>
                  </a:lnTo>
                  <a:lnTo>
                    <a:pt x="218655" y="54864"/>
                  </a:lnTo>
                  <a:lnTo>
                    <a:pt x="220941" y="52578"/>
                  </a:lnTo>
                  <a:lnTo>
                    <a:pt x="225513" y="52578"/>
                  </a:lnTo>
                  <a:lnTo>
                    <a:pt x="225513" y="50292"/>
                  </a:lnTo>
                  <a:lnTo>
                    <a:pt x="228561" y="50292"/>
                  </a:lnTo>
                  <a:lnTo>
                    <a:pt x="233133" y="45720"/>
                  </a:lnTo>
                  <a:lnTo>
                    <a:pt x="233133" y="42672"/>
                  </a:lnTo>
                  <a:lnTo>
                    <a:pt x="235419" y="42672"/>
                  </a:lnTo>
                  <a:lnTo>
                    <a:pt x="235419" y="40386"/>
                  </a:lnTo>
                  <a:lnTo>
                    <a:pt x="237705" y="40386"/>
                  </a:lnTo>
                  <a:lnTo>
                    <a:pt x="237705" y="33528"/>
                  </a:lnTo>
                  <a:lnTo>
                    <a:pt x="239991" y="31242"/>
                  </a:lnTo>
                  <a:lnTo>
                    <a:pt x="239991" y="28956"/>
                  </a:lnTo>
                  <a:lnTo>
                    <a:pt x="239991" y="23622"/>
                  </a:lnTo>
                  <a:close/>
                </a:path>
              </a:pathLst>
            </a:custGeom>
            <a:solidFill>
              <a:srgbClr val="000000"/>
            </a:solidFill>
          </p:spPr>
          <p:txBody>
            <a:bodyPr wrap="square" lIns="0" tIns="0" rIns="0" bIns="0" rtlCol="0"/>
            <a:lstStyle/>
            <a:p>
              <a:endParaRPr/>
            </a:p>
          </p:txBody>
        </p:sp>
        <p:sp>
          <p:nvSpPr>
            <p:cNvPr id="17" name="object 17"/>
            <p:cNvSpPr/>
            <p:nvPr/>
          </p:nvSpPr>
          <p:spPr>
            <a:xfrm>
              <a:off x="2786684" y="7377976"/>
              <a:ext cx="50800" cy="50800"/>
            </a:xfrm>
            <a:custGeom>
              <a:avLst/>
              <a:gdLst/>
              <a:ahLst/>
              <a:cxnLst/>
              <a:rect l="l" t="t" r="r" b="b"/>
              <a:pathLst>
                <a:path w="50800" h="50800">
                  <a:moveTo>
                    <a:pt x="35813" y="0"/>
                  </a:moveTo>
                  <a:lnTo>
                    <a:pt x="25907" y="0"/>
                  </a:lnTo>
                  <a:lnTo>
                    <a:pt x="16763" y="0"/>
                  </a:lnTo>
                  <a:lnTo>
                    <a:pt x="14477" y="2286"/>
                  </a:lnTo>
                  <a:lnTo>
                    <a:pt x="11430" y="2286"/>
                  </a:lnTo>
                  <a:lnTo>
                    <a:pt x="11430" y="5334"/>
                  </a:lnTo>
                  <a:lnTo>
                    <a:pt x="9143" y="5334"/>
                  </a:lnTo>
                  <a:lnTo>
                    <a:pt x="4571" y="9906"/>
                  </a:lnTo>
                  <a:lnTo>
                    <a:pt x="4571" y="12192"/>
                  </a:lnTo>
                  <a:lnTo>
                    <a:pt x="2286" y="14478"/>
                  </a:lnTo>
                  <a:lnTo>
                    <a:pt x="2286" y="19050"/>
                  </a:lnTo>
                  <a:lnTo>
                    <a:pt x="0" y="22098"/>
                  </a:lnTo>
                  <a:lnTo>
                    <a:pt x="0" y="28956"/>
                  </a:lnTo>
                  <a:lnTo>
                    <a:pt x="2286" y="28956"/>
                  </a:lnTo>
                  <a:lnTo>
                    <a:pt x="2286" y="35814"/>
                  </a:lnTo>
                  <a:lnTo>
                    <a:pt x="4571" y="35814"/>
                  </a:lnTo>
                  <a:lnTo>
                    <a:pt x="4571" y="38862"/>
                  </a:lnTo>
                  <a:lnTo>
                    <a:pt x="6857" y="41148"/>
                  </a:lnTo>
                  <a:lnTo>
                    <a:pt x="6857" y="43434"/>
                  </a:lnTo>
                  <a:lnTo>
                    <a:pt x="11430" y="43434"/>
                  </a:lnTo>
                  <a:lnTo>
                    <a:pt x="11430" y="45720"/>
                  </a:lnTo>
                  <a:lnTo>
                    <a:pt x="14477" y="45720"/>
                  </a:lnTo>
                  <a:lnTo>
                    <a:pt x="14477" y="48006"/>
                  </a:lnTo>
                  <a:lnTo>
                    <a:pt x="21336" y="48006"/>
                  </a:lnTo>
                  <a:lnTo>
                    <a:pt x="23621" y="50292"/>
                  </a:lnTo>
                  <a:lnTo>
                    <a:pt x="28956" y="50292"/>
                  </a:lnTo>
                  <a:lnTo>
                    <a:pt x="28956" y="48006"/>
                  </a:lnTo>
                  <a:lnTo>
                    <a:pt x="35813" y="48006"/>
                  </a:lnTo>
                  <a:lnTo>
                    <a:pt x="38100" y="45720"/>
                  </a:lnTo>
                  <a:lnTo>
                    <a:pt x="40386" y="45720"/>
                  </a:lnTo>
                  <a:lnTo>
                    <a:pt x="40386" y="43434"/>
                  </a:lnTo>
                  <a:lnTo>
                    <a:pt x="42671" y="43434"/>
                  </a:lnTo>
                  <a:lnTo>
                    <a:pt x="42671" y="41148"/>
                  </a:lnTo>
                  <a:lnTo>
                    <a:pt x="45719" y="41148"/>
                  </a:lnTo>
                  <a:lnTo>
                    <a:pt x="45719" y="38862"/>
                  </a:lnTo>
                  <a:lnTo>
                    <a:pt x="48006" y="38862"/>
                  </a:lnTo>
                  <a:lnTo>
                    <a:pt x="48006" y="33528"/>
                  </a:lnTo>
                  <a:lnTo>
                    <a:pt x="50291" y="33528"/>
                  </a:lnTo>
                  <a:lnTo>
                    <a:pt x="50291" y="16764"/>
                  </a:lnTo>
                  <a:lnTo>
                    <a:pt x="48006" y="14478"/>
                  </a:lnTo>
                  <a:lnTo>
                    <a:pt x="48006" y="12192"/>
                  </a:lnTo>
                  <a:lnTo>
                    <a:pt x="45719" y="9906"/>
                  </a:lnTo>
                  <a:lnTo>
                    <a:pt x="45719" y="7620"/>
                  </a:lnTo>
                  <a:lnTo>
                    <a:pt x="42671" y="7620"/>
                  </a:lnTo>
                  <a:lnTo>
                    <a:pt x="42671" y="5334"/>
                  </a:lnTo>
                  <a:lnTo>
                    <a:pt x="40386" y="5334"/>
                  </a:lnTo>
                  <a:lnTo>
                    <a:pt x="40386" y="2286"/>
                  </a:lnTo>
                  <a:lnTo>
                    <a:pt x="35813" y="2286"/>
                  </a:lnTo>
                  <a:lnTo>
                    <a:pt x="35813" y="0"/>
                  </a:lnTo>
                  <a:close/>
                </a:path>
              </a:pathLst>
            </a:custGeom>
            <a:solidFill>
              <a:srgbClr val="191919"/>
            </a:solidFill>
          </p:spPr>
          <p:txBody>
            <a:bodyPr wrap="square" lIns="0" tIns="0" rIns="0" bIns="0" rtlCol="0"/>
            <a:lstStyle/>
            <a:p>
              <a:endParaRPr/>
            </a:p>
          </p:txBody>
        </p:sp>
        <p:sp>
          <p:nvSpPr>
            <p:cNvPr id="18" name="object 18"/>
            <p:cNvSpPr/>
            <p:nvPr/>
          </p:nvSpPr>
          <p:spPr>
            <a:xfrm>
              <a:off x="2812592" y="7371118"/>
              <a:ext cx="29209" cy="31750"/>
            </a:xfrm>
            <a:custGeom>
              <a:avLst/>
              <a:gdLst/>
              <a:ahLst/>
              <a:cxnLst/>
              <a:rect l="l" t="t" r="r" b="b"/>
              <a:pathLst>
                <a:path w="29210" h="31750">
                  <a:moveTo>
                    <a:pt x="3048" y="0"/>
                  </a:moveTo>
                  <a:lnTo>
                    <a:pt x="0" y="0"/>
                  </a:lnTo>
                  <a:lnTo>
                    <a:pt x="0" y="12191"/>
                  </a:lnTo>
                  <a:lnTo>
                    <a:pt x="7619" y="12191"/>
                  </a:lnTo>
                  <a:lnTo>
                    <a:pt x="7619" y="14477"/>
                  </a:lnTo>
                  <a:lnTo>
                    <a:pt x="9906" y="14477"/>
                  </a:lnTo>
                  <a:lnTo>
                    <a:pt x="12192" y="16763"/>
                  </a:lnTo>
                  <a:lnTo>
                    <a:pt x="14478" y="16763"/>
                  </a:lnTo>
                  <a:lnTo>
                    <a:pt x="14478" y="19049"/>
                  </a:lnTo>
                  <a:lnTo>
                    <a:pt x="16763" y="21335"/>
                  </a:lnTo>
                  <a:lnTo>
                    <a:pt x="16763" y="23621"/>
                  </a:lnTo>
                  <a:lnTo>
                    <a:pt x="19812" y="25907"/>
                  </a:lnTo>
                  <a:lnTo>
                    <a:pt x="19812" y="31241"/>
                  </a:lnTo>
                  <a:lnTo>
                    <a:pt x="28943" y="31241"/>
                  </a:lnTo>
                  <a:lnTo>
                    <a:pt x="28943" y="21335"/>
                  </a:lnTo>
                  <a:lnTo>
                    <a:pt x="26669" y="19049"/>
                  </a:lnTo>
                  <a:lnTo>
                    <a:pt x="26669" y="16763"/>
                  </a:lnTo>
                  <a:lnTo>
                    <a:pt x="24383" y="14477"/>
                  </a:lnTo>
                  <a:lnTo>
                    <a:pt x="24383" y="12191"/>
                  </a:lnTo>
                  <a:lnTo>
                    <a:pt x="22098" y="12191"/>
                  </a:lnTo>
                  <a:lnTo>
                    <a:pt x="22098" y="9143"/>
                  </a:lnTo>
                  <a:lnTo>
                    <a:pt x="19812" y="9143"/>
                  </a:lnTo>
                  <a:lnTo>
                    <a:pt x="19812" y="6857"/>
                  </a:lnTo>
                  <a:lnTo>
                    <a:pt x="16763" y="6857"/>
                  </a:lnTo>
                  <a:lnTo>
                    <a:pt x="14478" y="4571"/>
                  </a:lnTo>
                  <a:lnTo>
                    <a:pt x="12192" y="4571"/>
                  </a:lnTo>
                  <a:lnTo>
                    <a:pt x="12192" y="2285"/>
                  </a:lnTo>
                  <a:lnTo>
                    <a:pt x="5333" y="2285"/>
                  </a:lnTo>
                  <a:lnTo>
                    <a:pt x="3048" y="0"/>
                  </a:lnTo>
                  <a:close/>
                </a:path>
              </a:pathLst>
            </a:custGeom>
            <a:solidFill>
              <a:srgbClr val="000000"/>
            </a:solidFill>
          </p:spPr>
          <p:txBody>
            <a:bodyPr wrap="square" lIns="0" tIns="0" rIns="0" bIns="0" rtlCol="0"/>
            <a:lstStyle/>
            <a:p>
              <a:endParaRPr/>
            </a:p>
          </p:txBody>
        </p:sp>
        <p:pic>
          <p:nvPicPr>
            <p:cNvPr id="19" name="object 19"/>
            <p:cNvPicPr/>
            <p:nvPr/>
          </p:nvPicPr>
          <p:blipFill>
            <a:blip r:embed="rId7" cstate="print"/>
            <a:stretch>
              <a:fillRect/>
            </a:stretch>
          </p:blipFill>
          <p:spPr>
            <a:xfrm>
              <a:off x="2968777" y="7366546"/>
              <a:ext cx="67805" cy="63995"/>
            </a:xfrm>
            <a:prstGeom prst="rect">
              <a:avLst/>
            </a:prstGeom>
          </p:spPr>
        </p:pic>
        <p:sp>
          <p:nvSpPr>
            <p:cNvPr id="20" name="object 20"/>
            <p:cNvSpPr/>
            <p:nvPr/>
          </p:nvSpPr>
          <p:spPr>
            <a:xfrm>
              <a:off x="1912061" y="7371118"/>
              <a:ext cx="929640" cy="1069340"/>
            </a:xfrm>
            <a:custGeom>
              <a:avLst/>
              <a:gdLst/>
              <a:ahLst/>
              <a:cxnLst/>
              <a:rect l="l" t="t" r="r" b="b"/>
              <a:pathLst>
                <a:path w="929639" h="1069340">
                  <a:moveTo>
                    <a:pt x="55613" y="1030820"/>
                  </a:moveTo>
                  <a:lnTo>
                    <a:pt x="53327" y="1030820"/>
                  </a:lnTo>
                  <a:lnTo>
                    <a:pt x="53327" y="1025486"/>
                  </a:lnTo>
                  <a:lnTo>
                    <a:pt x="50279" y="1025486"/>
                  </a:lnTo>
                  <a:lnTo>
                    <a:pt x="50279" y="1023200"/>
                  </a:lnTo>
                  <a:lnTo>
                    <a:pt x="45707" y="1018628"/>
                  </a:lnTo>
                  <a:lnTo>
                    <a:pt x="43421" y="1018628"/>
                  </a:lnTo>
                  <a:lnTo>
                    <a:pt x="43421" y="1016342"/>
                  </a:lnTo>
                  <a:lnTo>
                    <a:pt x="41135" y="1016342"/>
                  </a:lnTo>
                  <a:lnTo>
                    <a:pt x="41135" y="1014056"/>
                  </a:lnTo>
                  <a:lnTo>
                    <a:pt x="33515" y="1014056"/>
                  </a:lnTo>
                  <a:lnTo>
                    <a:pt x="33515" y="1011008"/>
                  </a:lnTo>
                  <a:lnTo>
                    <a:pt x="26657" y="1011008"/>
                  </a:lnTo>
                  <a:lnTo>
                    <a:pt x="22085" y="1011008"/>
                  </a:lnTo>
                  <a:lnTo>
                    <a:pt x="22085" y="1014056"/>
                  </a:lnTo>
                  <a:lnTo>
                    <a:pt x="14465" y="1014056"/>
                  </a:lnTo>
                  <a:lnTo>
                    <a:pt x="14465" y="1016342"/>
                  </a:lnTo>
                  <a:lnTo>
                    <a:pt x="12192" y="1016342"/>
                  </a:lnTo>
                  <a:lnTo>
                    <a:pt x="7620" y="1020914"/>
                  </a:lnTo>
                  <a:lnTo>
                    <a:pt x="5334" y="1020914"/>
                  </a:lnTo>
                  <a:lnTo>
                    <a:pt x="5334" y="1023200"/>
                  </a:lnTo>
                  <a:lnTo>
                    <a:pt x="2286" y="1025486"/>
                  </a:lnTo>
                  <a:lnTo>
                    <a:pt x="2286" y="1028534"/>
                  </a:lnTo>
                  <a:lnTo>
                    <a:pt x="0" y="1030820"/>
                  </a:lnTo>
                  <a:lnTo>
                    <a:pt x="0" y="1039964"/>
                  </a:lnTo>
                  <a:lnTo>
                    <a:pt x="0" y="1049858"/>
                  </a:lnTo>
                  <a:lnTo>
                    <a:pt x="2286" y="1049858"/>
                  </a:lnTo>
                  <a:lnTo>
                    <a:pt x="2286" y="1054430"/>
                  </a:lnTo>
                  <a:lnTo>
                    <a:pt x="5334" y="1054430"/>
                  </a:lnTo>
                  <a:lnTo>
                    <a:pt x="5334" y="1056728"/>
                  </a:lnTo>
                  <a:lnTo>
                    <a:pt x="7620" y="1059002"/>
                  </a:lnTo>
                  <a:lnTo>
                    <a:pt x="9906" y="1062050"/>
                  </a:lnTo>
                  <a:lnTo>
                    <a:pt x="12192" y="1064336"/>
                  </a:lnTo>
                  <a:lnTo>
                    <a:pt x="14465" y="1064336"/>
                  </a:lnTo>
                  <a:lnTo>
                    <a:pt x="16751" y="1066622"/>
                  </a:lnTo>
                  <a:lnTo>
                    <a:pt x="22085" y="1066622"/>
                  </a:lnTo>
                  <a:lnTo>
                    <a:pt x="24371" y="1068908"/>
                  </a:lnTo>
                  <a:lnTo>
                    <a:pt x="26657" y="1068908"/>
                  </a:lnTo>
                  <a:lnTo>
                    <a:pt x="31229" y="1068908"/>
                  </a:lnTo>
                  <a:lnTo>
                    <a:pt x="33515" y="1066622"/>
                  </a:lnTo>
                  <a:lnTo>
                    <a:pt x="38849" y="1066622"/>
                  </a:lnTo>
                  <a:lnTo>
                    <a:pt x="41135" y="1064336"/>
                  </a:lnTo>
                  <a:lnTo>
                    <a:pt x="43421" y="1064336"/>
                  </a:lnTo>
                  <a:lnTo>
                    <a:pt x="43421" y="1062050"/>
                  </a:lnTo>
                  <a:lnTo>
                    <a:pt x="45707" y="1062050"/>
                  </a:lnTo>
                  <a:lnTo>
                    <a:pt x="47993" y="1059002"/>
                  </a:lnTo>
                  <a:lnTo>
                    <a:pt x="47993" y="1056728"/>
                  </a:lnTo>
                  <a:lnTo>
                    <a:pt x="50279" y="1056728"/>
                  </a:lnTo>
                  <a:lnTo>
                    <a:pt x="50279" y="1054430"/>
                  </a:lnTo>
                  <a:lnTo>
                    <a:pt x="53327" y="1052144"/>
                  </a:lnTo>
                  <a:lnTo>
                    <a:pt x="53327" y="1049858"/>
                  </a:lnTo>
                  <a:lnTo>
                    <a:pt x="55613" y="1047584"/>
                  </a:lnTo>
                  <a:lnTo>
                    <a:pt x="55613" y="1039964"/>
                  </a:lnTo>
                  <a:lnTo>
                    <a:pt x="55613" y="1030820"/>
                  </a:lnTo>
                  <a:close/>
                </a:path>
                <a:path w="929639" h="1069340">
                  <a:moveTo>
                    <a:pt x="929474" y="31242"/>
                  </a:moveTo>
                  <a:lnTo>
                    <a:pt x="920343" y="31242"/>
                  </a:lnTo>
                  <a:lnTo>
                    <a:pt x="920343" y="38100"/>
                  </a:lnTo>
                  <a:lnTo>
                    <a:pt x="917295" y="38100"/>
                  </a:lnTo>
                  <a:lnTo>
                    <a:pt x="917295" y="42672"/>
                  </a:lnTo>
                  <a:lnTo>
                    <a:pt x="915009" y="42672"/>
                  </a:lnTo>
                  <a:lnTo>
                    <a:pt x="915009" y="45720"/>
                  </a:lnTo>
                  <a:lnTo>
                    <a:pt x="912723" y="45720"/>
                  </a:lnTo>
                  <a:lnTo>
                    <a:pt x="912723" y="48006"/>
                  </a:lnTo>
                  <a:lnTo>
                    <a:pt x="910437" y="48006"/>
                  </a:lnTo>
                  <a:lnTo>
                    <a:pt x="908151" y="50292"/>
                  </a:lnTo>
                  <a:lnTo>
                    <a:pt x="900531" y="50292"/>
                  </a:lnTo>
                  <a:lnTo>
                    <a:pt x="891387" y="50292"/>
                  </a:lnTo>
                  <a:lnTo>
                    <a:pt x="891387" y="48006"/>
                  </a:lnTo>
                  <a:lnTo>
                    <a:pt x="889101" y="48006"/>
                  </a:lnTo>
                  <a:lnTo>
                    <a:pt x="889101" y="45720"/>
                  </a:lnTo>
                  <a:lnTo>
                    <a:pt x="886053" y="45720"/>
                  </a:lnTo>
                  <a:lnTo>
                    <a:pt x="883767" y="42672"/>
                  </a:lnTo>
                  <a:lnTo>
                    <a:pt x="883767" y="40386"/>
                  </a:lnTo>
                  <a:lnTo>
                    <a:pt x="881481" y="40386"/>
                  </a:lnTo>
                  <a:lnTo>
                    <a:pt x="881481" y="31242"/>
                  </a:lnTo>
                  <a:lnTo>
                    <a:pt x="881481" y="23622"/>
                  </a:lnTo>
                  <a:lnTo>
                    <a:pt x="883767" y="21336"/>
                  </a:lnTo>
                  <a:lnTo>
                    <a:pt x="883767" y="19050"/>
                  </a:lnTo>
                  <a:lnTo>
                    <a:pt x="886053" y="19050"/>
                  </a:lnTo>
                  <a:lnTo>
                    <a:pt x="886053" y="16764"/>
                  </a:lnTo>
                  <a:lnTo>
                    <a:pt x="889101" y="16764"/>
                  </a:lnTo>
                  <a:lnTo>
                    <a:pt x="889101" y="14478"/>
                  </a:lnTo>
                  <a:lnTo>
                    <a:pt x="893673" y="14478"/>
                  </a:lnTo>
                  <a:lnTo>
                    <a:pt x="893673" y="12192"/>
                  </a:lnTo>
                  <a:lnTo>
                    <a:pt x="900531" y="12192"/>
                  </a:lnTo>
                  <a:lnTo>
                    <a:pt x="900531" y="0"/>
                  </a:lnTo>
                  <a:lnTo>
                    <a:pt x="895959" y="0"/>
                  </a:lnTo>
                  <a:lnTo>
                    <a:pt x="895959" y="2286"/>
                  </a:lnTo>
                  <a:lnTo>
                    <a:pt x="889101" y="2286"/>
                  </a:lnTo>
                  <a:lnTo>
                    <a:pt x="886053" y="4572"/>
                  </a:lnTo>
                  <a:lnTo>
                    <a:pt x="883767" y="4572"/>
                  </a:lnTo>
                  <a:lnTo>
                    <a:pt x="883767" y="6858"/>
                  </a:lnTo>
                  <a:lnTo>
                    <a:pt x="881481" y="6858"/>
                  </a:lnTo>
                  <a:lnTo>
                    <a:pt x="879195" y="9144"/>
                  </a:lnTo>
                  <a:lnTo>
                    <a:pt x="876909" y="12192"/>
                  </a:lnTo>
                  <a:lnTo>
                    <a:pt x="876909" y="14478"/>
                  </a:lnTo>
                  <a:lnTo>
                    <a:pt x="874623" y="14478"/>
                  </a:lnTo>
                  <a:lnTo>
                    <a:pt x="874623" y="16764"/>
                  </a:lnTo>
                  <a:lnTo>
                    <a:pt x="872337" y="19050"/>
                  </a:lnTo>
                  <a:lnTo>
                    <a:pt x="872337" y="21336"/>
                  </a:lnTo>
                  <a:lnTo>
                    <a:pt x="869289" y="23622"/>
                  </a:lnTo>
                  <a:lnTo>
                    <a:pt x="869289" y="31242"/>
                  </a:lnTo>
                  <a:lnTo>
                    <a:pt x="869289" y="38100"/>
                  </a:lnTo>
                  <a:lnTo>
                    <a:pt x="872337" y="40386"/>
                  </a:lnTo>
                  <a:lnTo>
                    <a:pt x="872337" y="45720"/>
                  </a:lnTo>
                  <a:lnTo>
                    <a:pt x="874623" y="45720"/>
                  </a:lnTo>
                  <a:lnTo>
                    <a:pt x="874623" y="48006"/>
                  </a:lnTo>
                  <a:lnTo>
                    <a:pt x="876909" y="50292"/>
                  </a:lnTo>
                  <a:lnTo>
                    <a:pt x="876909" y="52578"/>
                  </a:lnTo>
                  <a:lnTo>
                    <a:pt x="879195" y="52578"/>
                  </a:lnTo>
                  <a:lnTo>
                    <a:pt x="879195" y="54864"/>
                  </a:lnTo>
                  <a:lnTo>
                    <a:pt x="881481" y="54864"/>
                  </a:lnTo>
                  <a:lnTo>
                    <a:pt x="883767" y="57150"/>
                  </a:lnTo>
                  <a:lnTo>
                    <a:pt x="886053" y="57150"/>
                  </a:lnTo>
                  <a:lnTo>
                    <a:pt x="886053" y="59423"/>
                  </a:lnTo>
                  <a:lnTo>
                    <a:pt x="893673" y="59423"/>
                  </a:lnTo>
                  <a:lnTo>
                    <a:pt x="893673" y="62471"/>
                  </a:lnTo>
                  <a:lnTo>
                    <a:pt x="900531" y="62471"/>
                  </a:lnTo>
                  <a:lnTo>
                    <a:pt x="905865" y="62471"/>
                  </a:lnTo>
                  <a:lnTo>
                    <a:pt x="908151" y="59423"/>
                  </a:lnTo>
                  <a:lnTo>
                    <a:pt x="912723" y="59423"/>
                  </a:lnTo>
                  <a:lnTo>
                    <a:pt x="915009" y="57150"/>
                  </a:lnTo>
                  <a:lnTo>
                    <a:pt x="917295" y="57150"/>
                  </a:lnTo>
                  <a:lnTo>
                    <a:pt x="917295" y="54864"/>
                  </a:lnTo>
                  <a:lnTo>
                    <a:pt x="920343" y="54864"/>
                  </a:lnTo>
                  <a:lnTo>
                    <a:pt x="924915" y="50292"/>
                  </a:lnTo>
                  <a:lnTo>
                    <a:pt x="924915" y="48006"/>
                  </a:lnTo>
                  <a:lnTo>
                    <a:pt x="927201" y="48006"/>
                  </a:lnTo>
                  <a:lnTo>
                    <a:pt x="927201" y="42672"/>
                  </a:lnTo>
                  <a:lnTo>
                    <a:pt x="929474" y="40386"/>
                  </a:lnTo>
                  <a:lnTo>
                    <a:pt x="929474" y="31242"/>
                  </a:lnTo>
                  <a:close/>
                </a:path>
              </a:pathLst>
            </a:custGeom>
            <a:solidFill>
              <a:srgbClr val="000000"/>
            </a:solidFill>
          </p:spPr>
          <p:txBody>
            <a:bodyPr wrap="square" lIns="0" tIns="0" rIns="0" bIns="0" rtlCol="0"/>
            <a:lstStyle/>
            <a:p>
              <a:endParaRPr/>
            </a:p>
          </p:txBody>
        </p:sp>
        <p:pic>
          <p:nvPicPr>
            <p:cNvPr id="21" name="object 21"/>
            <p:cNvPicPr/>
            <p:nvPr/>
          </p:nvPicPr>
          <p:blipFill>
            <a:blip r:embed="rId8" cstate="print"/>
            <a:stretch>
              <a:fillRect/>
            </a:stretch>
          </p:blipFill>
          <p:spPr>
            <a:xfrm>
              <a:off x="2971063" y="8370697"/>
              <a:ext cx="65519" cy="64757"/>
            </a:xfrm>
            <a:prstGeom prst="rect">
              <a:avLst/>
            </a:prstGeom>
          </p:spPr>
        </p:pic>
        <p:pic>
          <p:nvPicPr>
            <p:cNvPr id="22" name="object 22"/>
            <p:cNvPicPr/>
            <p:nvPr/>
          </p:nvPicPr>
          <p:blipFill>
            <a:blip r:embed="rId9" cstate="print"/>
            <a:stretch>
              <a:fillRect/>
            </a:stretch>
          </p:blipFill>
          <p:spPr>
            <a:xfrm>
              <a:off x="2772206" y="8365363"/>
              <a:ext cx="69329" cy="70091"/>
            </a:xfrm>
            <a:prstGeom prst="rect">
              <a:avLst/>
            </a:prstGeom>
          </p:spPr>
        </p:pic>
        <p:sp>
          <p:nvSpPr>
            <p:cNvPr id="23" name="object 23"/>
            <p:cNvSpPr/>
            <p:nvPr/>
          </p:nvSpPr>
          <p:spPr>
            <a:xfrm>
              <a:off x="1256842" y="5813094"/>
              <a:ext cx="180340" cy="59690"/>
            </a:xfrm>
            <a:custGeom>
              <a:avLst/>
              <a:gdLst/>
              <a:ahLst/>
              <a:cxnLst/>
              <a:rect l="l" t="t" r="r" b="b"/>
              <a:pathLst>
                <a:path w="180340" h="59689">
                  <a:moveTo>
                    <a:pt x="42672" y="9144"/>
                  </a:moveTo>
                  <a:lnTo>
                    <a:pt x="40386" y="9144"/>
                  </a:lnTo>
                  <a:lnTo>
                    <a:pt x="40386" y="6858"/>
                  </a:lnTo>
                  <a:lnTo>
                    <a:pt x="40386" y="4572"/>
                  </a:lnTo>
                  <a:lnTo>
                    <a:pt x="38100" y="4572"/>
                  </a:lnTo>
                  <a:lnTo>
                    <a:pt x="38100" y="2286"/>
                  </a:lnTo>
                  <a:lnTo>
                    <a:pt x="35814" y="2286"/>
                  </a:lnTo>
                  <a:lnTo>
                    <a:pt x="35814" y="14465"/>
                  </a:lnTo>
                  <a:lnTo>
                    <a:pt x="35814" y="21323"/>
                  </a:lnTo>
                  <a:lnTo>
                    <a:pt x="33528" y="21323"/>
                  </a:lnTo>
                  <a:lnTo>
                    <a:pt x="33528" y="23609"/>
                  </a:lnTo>
                  <a:lnTo>
                    <a:pt x="31242" y="23609"/>
                  </a:lnTo>
                  <a:lnTo>
                    <a:pt x="31242" y="25895"/>
                  </a:lnTo>
                  <a:lnTo>
                    <a:pt x="6858" y="25895"/>
                  </a:lnTo>
                  <a:lnTo>
                    <a:pt x="6858" y="6858"/>
                  </a:lnTo>
                  <a:lnTo>
                    <a:pt x="31242" y="6858"/>
                  </a:lnTo>
                  <a:lnTo>
                    <a:pt x="31242" y="9144"/>
                  </a:lnTo>
                  <a:lnTo>
                    <a:pt x="33528" y="9144"/>
                  </a:lnTo>
                  <a:lnTo>
                    <a:pt x="33528" y="12192"/>
                  </a:lnTo>
                  <a:lnTo>
                    <a:pt x="35814" y="14465"/>
                  </a:lnTo>
                  <a:lnTo>
                    <a:pt x="35814" y="2286"/>
                  </a:lnTo>
                  <a:lnTo>
                    <a:pt x="31242" y="2286"/>
                  </a:lnTo>
                  <a:lnTo>
                    <a:pt x="31242" y="0"/>
                  </a:lnTo>
                  <a:lnTo>
                    <a:pt x="0" y="0"/>
                  </a:lnTo>
                  <a:lnTo>
                    <a:pt x="0" y="57137"/>
                  </a:lnTo>
                  <a:lnTo>
                    <a:pt x="6858" y="57137"/>
                  </a:lnTo>
                  <a:lnTo>
                    <a:pt x="6858" y="33515"/>
                  </a:lnTo>
                  <a:lnTo>
                    <a:pt x="33528" y="33515"/>
                  </a:lnTo>
                  <a:lnTo>
                    <a:pt x="33528" y="31229"/>
                  </a:lnTo>
                  <a:lnTo>
                    <a:pt x="38100" y="31229"/>
                  </a:lnTo>
                  <a:lnTo>
                    <a:pt x="38100" y="28943"/>
                  </a:lnTo>
                  <a:lnTo>
                    <a:pt x="40386" y="28943"/>
                  </a:lnTo>
                  <a:lnTo>
                    <a:pt x="40386" y="25895"/>
                  </a:lnTo>
                  <a:lnTo>
                    <a:pt x="40386" y="23609"/>
                  </a:lnTo>
                  <a:lnTo>
                    <a:pt x="42672" y="23609"/>
                  </a:lnTo>
                  <a:lnTo>
                    <a:pt x="42672" y="9144"/>
                  </a:lnTo>
                  <a:close/>
                </a:path>
                <a:path w="180340" h="59689">
                  <a:moveTo>
                    <a:pt x="105143" y="19037"/>
                  </a:moveTo>
                  <a:lnTo>
                    <a:pt x="102857" y="19037"/>
                  </a:lnTo>
                  <a:lnTo>
                    <a:pt x="102857" y="14465"/>
                  </a:lnTo>
                  <a:lnTo>
                    <a:pt x="100571" y="12192"/>
                  </a:lnTo>
                  <a:lnTo>
                    <a:pt x="100571" y="9144"/>
                  </a:lnTo>
                  <a:lnTo>
                    <a:pt x="98285" y="9144"/>
                  </a:lnTo>
                  <a:lnTo>
                    <a:pt x="98285" y="23609"/>
                  </a:lnTo>
                  <a:lnTo>
                    <a:pt x="98285" y="33515"/>
                  </a:lnTo>
                  <a:lnTo>
                    <a:pt x="95999" y="33515"/>
                  </a:lnTo>
                  <a:lnTo>
                    <a:pt x="95999" y="40373"/>
                  </a:lnTo>
                  <a:lnTo>
                    <a:pt x="93713" y="42659"/>
                  </a:lnTo>
                  <a:lnTo>
                    <a:pt x="93713" y="45707"/>
                  </a:lnTo>
                  <a:lnTo>
                    <a:pt x="90665" y="45707"/>
                  </a:lnTo>
                  <a:lnTo>
                    <a:pt x="90665" y="47993"/>
                  </a:lnTo>
                  <a:lnTo>
                    <a:pt x="88379" y="47993"/>
                  </a:lnTo>
                  <a:lnTo>
                    <a:pt x="88379" y="50279"/>
                  </a:lnTo>
                  <a:lnTo>
                    <a:pt x="81521" y="50279"/>
                  </a:lnTo>
                  <a:lnTo>
                    <a:pt x="81521" y="52565"/>
                  </a:lnTo>
                  <a:lnTo>
                    <a:pt x="73901" y="52565"/>
                  </a:lnTo>
                  <a:lnTo>
                    <a:pt x="73901" y="50279"/>
                  </a:lnTo>
                  <a:lnTo>
                    <a:pt x="67043" y="50279"/>
                  </a:lnTo>
                  <a:lnTo>
                    <a:pt x="67043" y="47993"/>
                  </a:lnTo>
                  <a:lnTo>
                    <a:pt x="64757" y="47993"/>
                  </a:lnTo>
                  <a:lnTo>
                    <a:pt x="64757" y="45707"/>
                  </a:lnTo>
                  <a:lnTo>
                    <a:pt x="62471" y="45707"/>
                  </a:lnTo>
                  <a:lnTo>
                    <a:pt x="62471" y="42659"/>
                  </a:lnTo>
                  <a:lnTo>
                    <a:pt x="60185" y="40373"/>
                  </a:lnTo>
                  <a:lnTo>
                    <a:pt x="60185" y="35801"/>
                  </a:lnTo>
                  <a:lnTo>
                    <a:pt x="57150" y="33515"/>
                  </a:lnTo>
                  <a:lnTo>
                    <a:pt x="57150" y="23609"/>
                  </a:lnTo>
                  <a:lnTo>
                    <a:pt x="60185" y="23609"/>
                  </a:lnTo>
                  <a:lnTo>
                    <a:pt x="60185" y="14465"/>
                  </a:lnTo>
                  <a:lnTo>
                    <a:pt x="62471" y="14465"/>
                  </a:lnTo>
                  <a:lnTo>
                    <a:pt x="62471" y="12192"/>
                  </a:lnTo>
                  <a:lnTo>
                    <a:pt x="64757" y="12192"/>
                  </a:lnTo>
                  <a:lnTo>
                    <a:pt x="64757" y="9144"/>
                  </a:lnTo>
                  <a:lnTo>
                    <a:pt x="67043" y="9144"/>
                  </a:lnTo>
                  <a:lnTo>
                    <a:pt x="67043" y="6858"/>
                  </a:lnTo>
                  <a:lnTo>
                    <a:pt x="73901" y="6858"/>
                  </a:lnTo>
                  <a:lnTo>
                    <a:pt x="73901" y="4572"/>
                  </a:lnTo>
                  <a:lnTo>
                    <a:pt x="81521" y="4572"/>
                  </a:lnTo>
                  <a:lnTo>
                    <a:pt x="81521" y="6858"/>
                  </a:lnTo>
                  <a:lnTo>
                    <a:pt x="88379" y="6858"/>
                  </a:lnTo>
                  <a:lnTo>
                    <a:pt x="88379" y="9144"/>
                  </a:lnTo>
                  <a:lnTo>
                    <a:pt x="90665" y="9144"/>
                  </a:lnTo>
                  <a:lnTo>
                    <a:pt x="90665" y="12192"/>
                  </a:lnTo>
                  <a:lnTo>
                    <a:pt x="93713" y="12192"/>
                  </a:lnTo>
                  <a:lnTo>
                    <a:pt x="93713" y="16751"/>
                  </a:lnTo>
                  <a:lnTo>
                    <a:pt x="95999" y="16751"/>
                  </a:lnTo>
                  <a:lnTo>
                    <a:pt x="95999" y="23609"/>
                  </a:lnTo>
                  <a:lnTo>
                    <a:pt x="98285" y="23609"/>
                  </a:lnTo>
                  <a:lnTo>
                    <a:pt x="98285" y="9144"/>
                  </a:lnTo>
                  <a:lnTo>
                    <a:pt x="98285" y="6858"/>
                  </a:lnTo>
                  <a:lnTo>
                    <a:pt x="95999" y="6858"/>
                  </a:lnTo>
                  <a:lnTo>
                    <a:pt x="95999" y="4572"/>
                  </a:lnTo>
                  <a:lnTo>
                    <a:pt x="93713" y="4572"/>
                  </a:lnTo>
                  <a:lnTo>
                    <a:pt x="93713" y="2286"/>
                  </a:lnTo>
                  <a:lnTo>
                    <a:pt x="88379" y="2286"/>
                  </a:lnTo>
                  <a:lnTo>
                    <a:pt x="88379" y="0"/>
                  </a:lnTo>
                  <a:lnTo>
                    <a:pt x="67043" y="0"/>
                  </a:lnTo>
                  <a:lnTo>
                    <a:pt x="67043" y="2286"/>
                  </a:lnTo>
                  <a:lnTo>
                    <a:pt x="62471" y="2286"/>
                  </a:lnTo>
                  <a:lnTo>
                    <a:pt x="62471" y="4572"/>
                  </a:lnTo>
                  <a:lnTo>
                    <a:pt x="60185" y="4572"/>
                  </a:lnTo>
                  <a:lnTo>
                    <a:pt x="60185" y="6858"/>
                  </a:lnTo>
                  <a:lnTo>
                    <a:pt x="57150" y="6858"/>
                  </a:lnTo>
                  <a:lnTo>
                    <a:pt x="57150" y="9144"/>
                  </a:lnTo>
                  <a:lnTo>
                    <a:pt x="54864" y="9144"/>
                  </a:lnTo>
                  <a:lnTo>
                    <a:pt x="54864" y="12192"/>
                  </a:lnTo>
                  <a:lnTo>
                    <a:pt x="52578" y="14465"/>
                  </a:lnTo>
                  <a:lnTo>
                    <a:pt x="52578" y="19037"/>
                  </a:lnTo>
                  <a:lnTo>
                    <a:pt x="50292" y="21323"/>
                  </a:lnTo>
                  <a:lnTo>
                    <a:pt x="50292" y="38087"/>
                  </a:lnTo>
                  <a:lnTo>
                    <a:pt x="52578" y="38087"/>
                  </a:lnTo>
                  <a:lnTo>
                    <a:pt x="52578" y="42659"/>
                  </a:lnTo>
                  <a:lnTo>
                    <a:pt x="54864" y="42659"/>
                  </a:lnTo>
                  <a:lnTo>
                    <a:pt x="54864" y="47993"/>
                  </a:lnTo>
                  <a:lnTo>
                    <a:pt x="57150" y="47993"/>
                  </a:lnTo>
                  <a:lnTo>
                    <a:pt x="57150" y="50279"/>
                  </a:lnTo>
                  <a:lnTo>
                    <a:pt x="60185" y="50279"/>
                  </a:lnTo>
                  <a:lnTo>
                    <a:pt x="60185" y="52565"/>
                  </a:lnTo>
                  <a:lnTo>
                    <a:pt x="62471" y="52565"/>
                  </a:lnTo>
                  <a:lnTo>
                    <a:pt x="62471" y="54851"/>
                  </a:lnTo>
                  <a:lnTo>
                    <a:pt x="67043" y="54851"/>
                  </a:lnTo>
                  <a:lnTo>
                    <a:pt x="67043" y="57137"/>
                  </a:lnTo>
                  <a:lnTo>
                    <a:pt x="88379" y="57137"/>
                  </a:lnTo>
                  <a:lnTo>
                    <a:pt x="88379" y="54851"/>
                  </a:lnTo>
                  <a:lnTo>
                    <a:pt x="93713" y="54851"/>
                  </a:lnTo>
                  <a:lnTo>
                    <a:pt x="93713" y="52565"/>
                  </a:lnTo>
                  <a:lnTo>
                    <a:pt x="95999" y="52565"/>
                  </a:lnTo>
                  <a:lnTo>
                    <a:pt x="95999" y="50279"/>
                  </a:lnTo>
                  <a:lnTo>
                    <a:pt x="98285" y="50279"/>
                  </a:lnTo>
                  <a:lnTo>
                    <a:pt x="98285" y="47993"/>
                  </a:lnTo>
                  <a:lnTo>
                    <a:pt x="100571" y="47993"/>
                  </a:lnTo>
                  <a:lnTo>
                    <a:pt x="100571" y="45707"/>
                  </a:lnTo>
                  <a:lnTo>
                    <a:pt x="102857" y="42659"/>
                  </a:lnTo>
                  <a:lnTo>
                    <a:pt x="102857" y="38087"/>
                  </a:lnTo>
                  <a:lnTo>
                    <a:pt x="105143" y="35801"/>
                  </a:lnTo>
                  <a:lnTo>
                    <a:pt x="105143" y="19037"/>
                  </a:lnTo>
                  <a:close/>
                </a:path>
                <a:path w="180340" h="59689">
                  <a:moveTo>
                    <a:pt x="158470" y="35801"/>
                  </a:moveTo>
                  <a:lnTo>
                    <a:pt x="156184" y="35801"/>
                  </a:lnTo>
                  <a:lnTo>
                    <a:pt x="156184" y="31229"/>
                  </a:lnTo>
                  <a:lnTo>
                    <a:pt x="153136" y="31229"/>
                  </a:lnTo>
                  <a:lnTo>
                    <a:pt x="153136" y="28943"/>
                  </a:lnTo>
                  <a:lnTo>
                    <a:pt x="148564" y="28943"/>
                  </a:lnTo>
                  <a:lnTo>
                    <a:pt x="148564" y="25895"/>
                  </a:lnTo>
                  <a:lnTo>
                    <a:pt x="141706" y="25895"/>
                  </a:lnTo>
                  <a:lnTo>
                    <a:pt x="141706" y="23609"/>
                  </a:lnTo>
                  <a:lnTo>
                    <a:pt x="131813" y="23609"/>
                  </a:lnTo>
                  <a:lnTo>
                    <a:pt x="131813" y="21323"/>
                  </a:lnTo>
                  <a:lnTo>
                    <a:pt x="124955" y="21323"/>
                  </a:lnTo>
                  <a:lnTo>
                    <a:pt x="124955" y="19037"/>
                  </a:lnTo>
                  <a:lnTo>
                    <a:pt x="121907" y="19037"/>
                  </a:lnTo>
                  <a:lnTo>
                    <a:pt x="121907" y="9144"/>
                  </a:lnTo>
                  <a:lnTo>
                    <a:pt x="124955" y="9144"/>
                  </a:lnTo>
                  <a:lnTo>
                    <a:pt x="124955" y="6858"/>
                  </a:lnTo>
                  <a:lnTo>
                    <a:pt x="131813" y="6858"/>
                  </a:lnTo>
                  <a:lnTo>
                    <a:pt x="131813" y="4572"/>
                  </a:lnTo>
                  <a:lnTo>
                    <a:pt x="136372" y="4572"/>
                  </a:lnTo>
                  <a:lnTo>
                    <a:pt x="139420" y="6858"/>
                  </a:lnTo>
                  <a:lnTo>
                    <a:pt x="143992" y="6858"/>
                  </a:lnTo>
                  <a:lnTo>
                    <a:pt x="143992" y="9144"/>
                  </a:lnTo>
                  <a:lnTo>
                    <a:pt x="146278" y="9144"/>
                  </a:lnTo>
                  <a:lnTo>
                    <a:pt x="146278" y="12192"/>
                  </a:lnTo>
                  <a:lnTo>
                    <a:pt x="148564" y="12192"/>
                  </a:lnTo>
                  <a:lnTo>
                    <a:pt x="148564" y="16751"/>
                  </a:lnTo>
                  <a:lnTo>
                    <a:pt x="156184" y="16751"/>
                  </a:lnTo>
                  <a:lnTo>
                    <a:pt x="156184" y="9144"/>
                  </a:lnTo>
                  <a:lnTo>
                    <a:pt x="153136" y="9144"/>
                  </a:lnTo>
                  <a:lnTo>
                    <a:pt x="153136" y="4572"/>
                  </a:lnTo>
                  <a:lnTo>
                    <a:pt x="150850" y="4572"/>
                  </a:lnTo>
                  <a:lnTo>
                    <a:pt x="150850" y="2286"/>
                  </a:lnTo>
                  <a:lnTo>
                    <a:pt x="146278" y="2286"/>
                  </a:lnTo>
                  <a:lnTo>
                    <a:pt x="146278" y="0"/>
                  </a:lnTo>
                  <a:lnTo>
                    <a:pt x="124955" y="0"/>
                  </a:lnTo>
                  <a:lnTo>
                    <a:pt x="124955" y="2286"/>
                  </a:lnTo>
                  <a:lnTo>
                    <a:pt x="119621" y="2286"/>
                  </a:lnTo>
                  <a:lnTo>
                    <a:pt x="119621" y="4572"/>
                  </a:lnTo>
                  <a:lnTo>
                    <a:pt x="117335" y="4572"/>
                  </a:lnTo>
                  <a:lnTo>
                    <a:pt x="117335" y="6858"/>
                  </a:lnTo>
                  <a:lnTo>
                    <a:pt x="115049" y="6858"/>
                  </a:lnTo>
                  <a:lnTo>
                    <a:pt x="115049" y="21323"/>
                  </a:lnTo>
                  <a:lnTo>
                    <a:pt x="117335" y="21323"/>
                  </a:lnTo>
                  <a:lnTo>
                    <a:pt x="117335" y="23609"/>
                  </a:lnTo>
                  <a:lnTo>
                    <a:pt x="119621" y="23609"/>
                  </a:lnTo>
                  <a:lnTo>
                    <a:pt x="119621" y="25895"/>
                  </a:lnTo>
                  <a:lnTo>
                    <a:pt x="121907" y="25895"/>
                  </a:lnTo>
                  <a:lnTo>
                    <a:pt x="121907" y="28943"/>
                  </a:lnTo>
                  <a:lnTo>
                    <a:pt x="129527" y="28943"/>
                  </a:lnTo>
                  <a:lnTo>
                    <a:pt x="129527" y="31229"/>
                  </a:lnTo>
                  <a:lnTo>
                    <a:pt x="139420" y="31229"/>
                  </a:lnTo>
                  <a:lnTo>
                    <a:pt x="139420" y="33515"/>
                  </a:lnTo>
                  <a:lnTo>
                    <a:pt x="146278" y="33515"/>
                  </a:lnTo>
                  <a:lnTo>
                    <a:pt x="146278" y="35801"/>
                  </a:lnTo>
                  <a:lnTo>
                    <a:pt x="148564" y="35801"/>
                  </a:lnTo>
                  <a:lnTo>
                    <a:pt x="148564" y="38087"/>
                  </a:lnTo>
                  <a:lnTo>
                    <a:pt x="150850" y="38087"/>
                  </a:lnTo>
                  <a:lnTo>
                    <a:pt x="150850" y="45707"/>
                  </a:lnTo>
                  <a:lnTo>
                    <a:pt x="148564" y="45707"/>
                  </a:lnTo>
                  <a:lnTo>
                    <a:pt x="148564" y="47993"/>
                  </a:lnTo>
                  <a:lnTo>
                    <a:pt x="146278" y="47993"/>
                  </a:lnTo>
                  <a:lnTo>
                    <a:pt x="146278" y="50279"/>
                  </a:lnTo>
                  <a:lnTo>
                    <a:pt x="127241" y="50279"/>
                  </a:lnTo>
                  <a:lnTo>
                    <a:pt x="127241" y="47993"/>
                  </a:lnTo>
                  <a:lnTo>
                    <a:pt x="121907" y="47993"/>
                  </a:lnTo>
                  <a:lnTo>
                    <a:pt x="121907" y="42659"/>
                  </a:lnTo>
                  <a:lnTo>
                    <a:pt x="119621" y="42659"/>
                  </a:lnTo>
                  <a:lnTo>
                    <a:pt x="119621" y="38087"/>
                  </a:lnTo>
                  <a:lnTo>
                    <a:pt x="112763" y="38087"/>
                  </a:lnTo>
                  <a:lnTo>
                    <a:pt x="112763" y="45707"/>
                  </a:lnTo>
                  <a:lnTo>
                    <a:pt x="115049" y="45707"/>
                  </a:lnTo>
                  <a:lnTo>
                    <a:pt x="115049" y="50279"/>
                  </a:lnTo>
                  <a:lnTo>
                    <a:pt x="117335" y="50279"/>
                  </a:lnTo>
                  <a:lnTo>
                    <a:pt x="117335" y="52565"/>
                  </a:lnTo>
                  <a:lnTo>
                    <a:pt x="119621" y="52565"/>
                  </a:lnTo>
                  <a:lnTo>
                    <a:pt x="119621" y="54851"/>
                  </a:lnTo>
                  <a:lnTo>
                    <a:pt x="124955" y="54851"/>
                  </a:lnTo>
                  <a:lnTo>
                    <a:pt x="124955" y="57137"/>
                  </a:lnTo>
                  <a:lnTo>
                    <a:pt x="146278" y="57137"/>
                  </a:lnTo>
                  <a:lnTo>
                    <a:pt x="148564" y="54851"/>
                  </a:lnTo>
                  <a:lnTo>
                    <a:pt x="150850" y="54851"/>
                  </a:lnTo>
                  <a:lnTo>
                    <a:pt x="150850" y="52565"/>
                  </a:lnTo>
                  <a:lnTo>
                    <a:pt x="153136" y="52565"/>
                  </a:lnTo>
                  <a:lnTo>
                    <a:pt x="153136" y="50279"/>
                  </a:lnTo>
                  <a:lnTo>
                    <a:pt x="156184" y="50279"/>
                  </a:lnTo>
                  <a:lnTo>
                    <a:pt x="156184" y="45707"/>
                  </a:lnTo>
                  <a:lnTo>
                    <a:pt x="158470" y="45707"/>
                  </a:lnTo>
                  <a:lnTo>
                    <a:pt x="158470" y="35801"/>
                  </a:lnTo>
                  <a:close/>
                </a:path>
                <a:path w="180340" h="59689">
                  <a:moveTo>
                    <a:pt x="179806" y="50279"/>
                  </a:moveTo>
                  <a:lnTo>
                    <a:pt x="170662" y="50279"/>
                  </a:lnTo>
                  <a:lnTo>
                    <a:pt x="170662" y="59423"/>
                  </a:lnTo>
                  <a:lnTo>
                    <a:pt x="179806" y="59423"/>
                  </a:lnTo>
                  <a:lnTo>
                    <a:pt x="179806" y="50279"/>
                  </a:lnTo>
                  <a:close/>
                </a:path>
              </a:pathLst>
            </a:custGeom>
            <a:solidFill>
              <a:srgbClr val="000000"/>
            </a:solidFill>
          </p:spPr>
          <p:txBody>
            <a:bodyPr wrap="square" lIns="0" tIns="0" rIns="0" bIns="0" rtlCol="0"/>
            <a:lstStyle/>
            <a:p>
              <a:endParaRPr/>
            </a:p>
          </p:txBody>
        </p:sp>
        <p:pic>
          <p:nvPicPr>
            <p:cNvPr id="24" name="object 24"/>
            <p:cNvPicPr/>
            <p:nvPr/>
          </p:nvPicPr>
          <p:blipFill>
            <a:blip r:embed="rId10" cstate="print"/>
            <a:stretch>
              <a:fillRect/>
            </a:stretch>
          </p:blipFill>
          <p:spPr>
            <a:xfrm>
              <a:off x="1050378" y="6112510"/>
              <a:ext cx="79235" cy="88379"/>
            </a:xfrm>
            <a:prstGeom prst="rect">
              <a:avLst/>
            </a:prstGeom>
          </p:spPr>
        </p:pic>
        <p:pic>
          <p:nvPicPr>
            <p:cNvPr id="25" name="object 25"/>
            <p:cNvPicPr/>
            <p:nvPr/>
          </p:nvPicPr>
          <p:blipFill>
            <a:blip r:embed="rId11" cstate="print"/>
            <a:stretch>
              <a:fillRect/>
            </a:stretch>
          </p:blipFill>
          <p:spPr>
            <a:xfrm>
              <a:off x="1155522" y="6105652"/>
              <a:ext cx="201891" cy="76187"/>
            </a:xfrm>
            <a:prstGeom prst="rect">
              <a:avLst/>
            </a:prstGeom>
          </p:spPr>
        </p:pic>
        <p:sp>
          <p:nvSpPr>
            <p:cNvPr id="26" name="object 26"/>
            <p:cNvSpPr/>
            <p:nvPr/>
          </p:nvSpPr>
          <p:spPr>
            <a:xfrm>
              <a:off x="1232471" y="5755182"/>
              <a:ext cx="2279650" cy="1116965"/>
            </a:xfrm>
            <a:custGeom>
              <a:avLst/>
              <a:gdLst/>
              <a:ahLst/>
              <a:cxnLst/>
              <a:rect l="l" t="t" r="r" b="b"/>
              <a:pathLst>
                <a:path w="2279650" h="1116965">
                  <a:moveTo>
                    <a:pt x="45707" y="1059776"/>
                  </a:moveTo>
                  <a:lnTo>
                    <a:pt x="38849" y="1059776"/>
                  </a:lnTo>
                  <a:lnTo>
                    <a:pt x="38849" y="1105484"/>
                  </a:lnTo>
                  <a:lnTo>
                    <a:pt x="7607" y="1059776"/>
                  </a:lnTo>
                  <a:lnTo>
                    <a:pt x="0" y="1059776"/>
                  </a:lnTo>
                  <a:lnTo>
                    <a:pt x="0" y="1116914"/>
                  </a:lnTo>
                  <a:lnTo>
                    <a:pt x="7607" y="1116914"/>
                  </a:lnTo>
                  <a:lnTo>
                    <a:pt x="7607" y="1071956"/>
                  </a:lnTo>
                  <a:lnTo>
                    <a:pt x="38849" y="1116914"/>
                  </a:lnTo>
                  <a:lnTo>
                    <a:pt x="45707" y="1116914"/>
                  </a:lnTo>
                  <a:lnTo>
                    <a:pt x="45707" y="1059776"/>
                  </a:lnTo>
                  <a:close/>
                </a:path>
                <a:path w="2279650" h="1116965">
                  <a:moveTo>
                    <a:pt x="101320" y="1059776"/>
                  </a:moveTo>
                  <a:lnTo>
                    <a:pt x="57899" y="1059776"/>
                  </a:lnTo>
                  <a:lnTo>
                    <a:pt x="57899" y="1116914"/>
                  </a:lnTo>
                  <a:lnTo>
                    <a:pt x="101320" y="1116914"/>
                  </a:lnTo>
                  <a:lnTo>
                    <a:pt x="101320" y="1110056"/>
                  </a:lnTo>
                  <a:lnTo>
                    <a:pt x="67043" y="1110056"/>
                  </a:lnTo>
                  <a:lnTo>
                    <a:pt x="67043" y="1091006"/>
                  </a:lnTo>
                  <a:lnTo>
                    <a:pt x="98272" y="1091006"/>
                  </a:lnTo>
                  <a:lnTo>
                    <a:pt x="98272" y="1083386"/>
                  </a:lnTo>
                  <a:lnTo>
                    <a:pt x="67043" y="1083386"/>
                  </a:lnTo>
                  <a:lnTo>
                    <a:pt x="67043" y="1066622"/>
                  </a:lnTo>
                  <a:lnTo>
                    <a:pt x="101320" y="1066622"/>
                  </a:lnTo>
                  <a:lnTo>
                    <a:pt x="101320" y="1059776"/>
                  </a:lnTo>
                  <a:close/>
                </a:path>
                <a:path w="2279650" h="1116965">
                  <a:moveTo>
                    <a:pt x="163791" y="1088720"/>
                  </a:moveTo>
                  <a:lnTo>
                    <a:pt x="139420" y="1088720"/>
                  </a:lnTo>
                  <a:lnTo>
                    <a:pt x="139420" y="1095578"/>
                  </a:lnTo>
                  <a:lnTo>
                    <a:pt x="156184" y="1095578"/>
                  </a:lnTo>
                  <a:lnTo>
                    <a:pt x="156184" y="1105484"/>
                  </a:lnTo>
                  <a:lnTo>
                    <a:pt x="153898" y="1105484"/>
                  </a:lnTo>
                  <a:lnTo>
                    <a:pt x="153898" y="1107770"/>
                  </a:lnTo>
                  <a:lnTo>
                    <a:pt x="149326" y="1107770"/>
                  </a:lnTo>
                  <a:lnTo>
                    <a:pt x="149326" y="1110056"/>
                  </a:lnTo>
                  <a:lnTo>
                    <a:pt x="141706" y="1110056"/>
                  </a:lnTo>
                  <a:lnTo>
                    <a:pt x="141706" y="1112342"/>
                  </a:lnTo>
                  <a:lnTo>
                    <a:pt x="137134" y="1112342"/>
                  </a:lnTo>
                  <a:lnTo>
                    <a:pt x="137134" y="1110056"/>
                  </a:lnTo>
                  <a:lnTo>
                    <a:pt x="127228" y="1110056"/>
                  </a:lnTo>
                  <a:lnTo>
                    <a:pt x="127228" y="1107770"/>
                  </a:lnTo>
                  <a:lnTo>
                    <a:pt x="124942" y="1107770"/>
                  </a:lnTo>
                  <a:lnTo>
                    <a:pt x="124942" y="1105484"/>
                  </a:lnTo>
                  <a:lnTo>
                    <a:pt x="122656" y="1105484"/>
                  </a:lnTo>
                  <a:lnTo>
                    <a:pt x="122656" y="1103198"/>
                  </a:lnTo>
                  <a:lnTo>
                    <a:pt x="120370" y="1103198"/>
                  </a:lnTo>
                  <a:lnTo>
                    <a:pt x="120370" y="1097864"/>
                  </a:lnTo>
                  <a:lnTo>
                    <a:pt x="118084" y="1097864"/>
                  </a:lnTo>
                  <a:lnTo>
                    <a:pt x="118084" y="1078814"/>
                  </a:lnTo>
                  <a:lnTo>
                    <a:pt x="120370" y="1078814"/>
                  </a:lnTo>
                  <a:lnTo>
                    <a:pt x="120370" y="1074242"/>
                  </a:lnTo>
                  <a:lnTo>
                    <a:pt x="122656" y="1074242"/>
                  </a:lnTo>
                  <a:lnTo>
                    <a:pt x="122656" y="1071956"/>
                  </a:lnTo>
                  <a:lnTo>
                    <a:pt x="124942" y="1071956"/>
                  </a:lnTo>
                  <a:lnTo>
                    <a:pt x="124942" y="1068908"/>
                  </a:lnTo>
                  <a:lnTo>
                    <a:pt x="127228" y="1068908"/>
                  </a:lnTo>
                  <a:lnTo>
                    <a:pt x="127228" y="1066622"/>
                  </a:lnTo>
                  <a:lnTo>
                    <a:pt x="134848" y="1066622"/>
                  </a:lnTo>
                  <a:lnTo>
                    <a:pt x="134848" y="1064336"/>
                  </a:lnTo>
                  <a:lnTo>
                    <a:pt x="141706" y="1064336"/>
                  </a:lnTo>
                  <a:lnTo>
                    <a:pt x="141706" y="1066622"/>
                  </a:lnTo>
                  <a:lnTo>
                    <a:pt x="149326" y="1066622"/>
                  </a:lnTo>
                  <a:lnTo>
                    <a:pt x="149326" y="1068908"/>
                  </a:lnTo>
                  <a:lnTo>
                    <a:pt x="151612" y="1068908"/>
                  </a:lnTo>
                  <a:lnTo>
                    <a:pt x="151612" y="1071956"/>
                  </a:lnTo>
                  <a:lnTo>
                    <a:pt x="153898" y="1071956"/>
                  </a:lnTo>
                  <a:lnTo>
                    <a:pt x="153898" y="1076528"/>
                  </a:lnTo>
                  <a:lnTo>
                    <a:pt x="156184" y="1076528"/>
                  </a:lnTo>
                  <a:lnTo>
                    <a:pt x="156184" y="1078814"/>
                  </a:lnTo>
                  <a:lnTo>
                    <a:pt x="160743" y="1076528"/>
                  </a:lnTo>
                  <a:lnTo>
                    <a:pt x="160743" y="1068908"/>
                  </a:lnTo>
                  <a:lnTo>
                    <a:pt x="158457" y="1068908"/>
                  </a:lnTo>
                  <a:lnTo>
                    <a:pt x="158457" y="1066622"/>
                  </a:lnTo>
                  <a:lnTo>
                    <a:pt x="156184" y="1066622"/>
                  </a:lnTo>
                  <a:lnTo>
                    <a:pt x="156184" y="1064336"/>
                  </a:lnTo>
                  <a:lnTo>
                    <a:pt x="153898" y="1064336"/>
                  </a:lnTo>
                  <a:lnTo>
                    <a:pt x="153898" y="1062050"/>
                  </a:lnTo>
                  <a:lnTo>
                    <a:pt x="149326" y="1062050"/>
                  </a:lnTo>
                  <a:lnTo>
                    <a:pt x="149326" y="1059776"/>
                  </a:lnTo>
                  <a:lnTo>
                    <a:pt x="127228" y="1059776"/>
                  </a:lnTo>
                  <a:lnTo>
                    <a:pt x="127228" y="1062050"/>
                  </a:lnTo>
                  <a:lnTo>
                    <a:pt x="122656" y="1062050"/>
                  </a:lnTo>
                  <a:lnTo>
                    <a:pt x="122656" y="1064336"/>
                  </a:lnTo>
                  <a:lnTo>
                    <a:pt x="120370" y="1064336"/>
                  </a:lnTo>
                  <a:lnTo>
                    <a:pt x="120370" y="1066622"/>
                  </a:lnTo>
                  <a:lnTo>
                    <a:pt x="118084" y="1066622"/>
                  </a:lnTo>
                  <a:lnTo>
                    <a:pt x="115036" y="1068908"/>
                  </a:lnTo>
                  <a:lnTo>
                    <a:pt x="115036" y="1071956"/>
                  </a:lnTo>
                  <a:lnTo>
                    <a:pt x="112750" y="1071956"/>
                  </a:lnTo>
                  <a:lnTo>
                    <a:pt x="112750" y="1076528"/>
                  </a:lnTo>
                  <a:lnTo>
                    <a:pt x="110464" y="1076528"/>
                  </a:lnTo>
                  <a:lnTo>
                    <a:pt x="110464" y="1100150"/>
                  </a:lnTo>
                  <a:lnTo>
                    <a:pt x="112750" y="1100150"/>
                  </a:lnTo>
                  <a:lnTo>
                    <a:pt x="112750" y="1105484"/>
                  </a:lnTo>
                  <a:lnTo>
                    <a:pt x="115036" y="1105484"/>
                  </a:lnTo>
                  <a:lnTo>
                    <a:pt x="115036" y="1107770"/>
                  </a:lnTo>
                  <a:lnTo>
                    <a:pt x="118084" y="1107770"/>
                  </a:lnTo>
                  <a:lnTo>
                    <a:pt x="118084" y="1110056"/>
                  </a:lnTo>
                  <a:lnTo>
                    <a:pt x="120370" y="1112342"/>
                  </a:lnTo>
                  <a:lnTo>
                    <a:pt x="122656" y="1112342"/>
                  </a:lnTo>
                  <a:lnTo>
                    <a:pt x="122656" y="1114628"/>
                  </a:lnTo>
                  <a:lnTo>
                    <a:pt x="127228" y="1114628"/>
                  </a:lnTo>
                  <a:lnTo>
                    <a:pt x="127228" y="1116914"/>
                  </a:lnTo>
                  <a:lnTo>
                    <a:pt x="151612" y="1116914"/>
                  </a:lnTo>
                  <a:lnTo>
                    <a:pt x="151612" y="1114628"/>
                  </a:lnTo>
                  <a:lnTo>
                    <a:pt x="156184" y="1114628"/>
                  </a:lnTo>
                  <a:lnTo>
                    <a:pt x="156184" y="1112342"/>
                  </a:lnTo>
                  <a:lnTo>
                    <a:pt x="160743" y="1112342"/>
                  </a:lnTo>
                  <a:lnTo>
                    <a:pt x="160743" y="1110056"/>
                  </a:lnTo>
                  <a:lnTo>
                    <a:pt x="163791" y="1110056"/>
                  </a:lnTo>
                  <a:lnTo>
                    <a:pt x="163791" y="1088720"/>
                  </a:lnTo>
                  <a:close/>
                </a:path>
                <a:path w="2279650" h="1116965">
                  <a:moveTo>
                    <a:pt x="182841" y="1107770"/>
                  </a:moveTo>
                  <a:lnTo>
                    <a:pt x="177507" y="1107770"/>
                  </a:lnTo>
                  <a:lnTo>
                    <a:pt x="177507" y="1112342"/>
                  </a:lnTo>
                  <a:lnTo>
                    <a:pt x="182841" y="1112342"/>
                  </a:lnTo>
                  <a:lnTo>
                    <a:pt x="182841" y="1107770"/>
                  </a:lnTo>
                  <a:close/>
                </a:path>
                <a:path w="2279650" h="1116965">
                  <a:moveTo>
                    <a:pt x="216369" y="182092"/>
                  </a:moveTo>
                  <a:lnTo>
                    <a:pt x="195033" y="182092"/>
                  </a:lnTo>
                  <a:lnTo>
                    <a:pt x="195033" y="189725"/>
                  </a:lnTo>
                  <a:lnTo>
                    <a:pt x="216369" y="189725"/>
                  </a:lnTo>
                  <a:lnTo>
                    <a:pt x="216369" y="182092"/>
                  </a:lnTo>
                  <a:close/>
                </a:path>
                <a:path w="2279650" h="1116965">
                  <a:moveTo>
                    <a:pt x="218655" y="556171"/>
                  </a:moveTo>
                  <a:lnTo>
                    <a:pt x="204177" y="556171"/>
                  </a:lnTo>
                  <a:lnTo>
                    <a:pt x="204177" y="541693"/>
                  </a:lnTo>
                  <a:lnTo>
                    <a:pt x="197319" y="541693"/>
                  </a:lnTo>
                  <a:lnTo>
                    <a:pt x="197319" y="556171"/>
                  </a:lnTo>
                  <a:lnTo>
                    <a:pt x="180555" y="556171"/>
                  </a:lnTo>
                  <a:lnTo>
                    <a:pt x="180555" y="563791"/>
                  </a:lnTo>
                  <a:lnTo>
                    <a:pt x="197319" y="563791"/>
                  </a:lnTo>
                  <a:lnTo>
                    <a:pt x="197319" y="580555"/>
                  </a:lnTo>
                  <a:lnTo>
                    <a:pt x="204177" y="580555"/>
                  </a:lnTo>
                  <a:lnTo>
                    <a:pt x="204177" y="563791"/>
                  </a:lnTo>
                  <a:lnTo>
                    <a:pt x="218655" y="563791"/>
                  </a:lnTo>
                  <a:lnTo>
                    <a:pt x="218655" y="556171"/>
                  </a:lnTo>
                  <a:close/>
                </a:path>
                <a:path w="2279650" h="1116965">
                  <a:moveTo>
                    <a:pt x="504355" y="532549"/>
                  </a:moveTo>
                  <a:lnTo>
                    <a:pt x="487692" y="508177"/>
                  </a:lnTo>
                  <a:lnTo>
                    <a:pt x="483019" y="501319"/>
                  </a:lnTo>
                  <a:lnTo>
                    <a:pt x="486283" y="496747"/>
                  </a:lnTo>
                  <a:lnTo>
                    <a:pt x="502069" y="474649"/>
                  </a:lnTo>
                  <a:lnTo>
                    <a:pt x="495211" y="474649"/>
                  </a:lnTo>
                  <a:lnTo>
                    <a:pt x="483019" y="489127"/>
                  </a:lnTo>
                  <a:lnTo>
                    <a:pt x="483019" y="491413"/>
                  </a:lnTo>
                  <a:lnTo>
                    <a:pt x="480733" y="491413"/>
                  </a:lnTo>
                  <a:lnTo>
                    <a:pt x="480733" y="493699"/>
                  </a:lnTo>
                  <a:lnTo>
                    <a:pt x="477685" y="493699"/>
                  </a:lnTo>
                  <a:lnTo>
                    <a:pt x="475399" y="493699"/>
                  </a:lnTo>
                  <a:lnTo>
                    <a:pt x="475399" y="489127"/>
                  </a:lnTo>
                  <a:lnTo>
                    <a:pt x="473113" y="489127"/>
                  </a:lnTo>
                  <a:lnTo>
                    <a:pt x="463969" y="474649"/>
                  </a:lnTo>
                  <a:lnTo>
                    <a:pt x="454075" y="474649"/>
                  </a:lnTo>
                  <a:lnTo>
                    <a:pt x="473113" y="501319"/>
                  </a:lnTo>
                  <a:lnTo>
                    <a:pt x="451789" y="532549"/>
                  </a:lnTo>
                  <a:lnTo>
                    <a:pt x="460933" y="532549"/>
                  </a:lnTo>
                  <a:lnTo>
                    <a:pt x="475399" y="510463"/>
                  </a:lnTo>
                  <a:lnTo>
                    <a:pt x="475399" y="508177"/>
                  </a:lnTo>
                  <a:lnTo>
                    <a:pt x="480733" y="508177"/>
                  </a:lnTo>
                  <a:lnTo>
                    <a:pt x="480733" y="510463"/>
                  </a:lnTo>
                  <a:lnTo>
                    <a:pt x="495211" y="532549"/>
                  </a:lnTo>
                  <a:lnTo>
                    <a:pt x="504355" y="532549"/>
                  </a:lnTo>
                  <a:close/>
                </a:path>
                <a:path w="2279650" h="1116965">
                  <a:moveTo>
                    <a:pt x="521119" y="510463"/>
                  </a:moveTo>
                  <a:lnTo>
                    <a:pt x="516547" y="510463"/>
                  </a:lnTo>
                  <a:lnTo>
                    <a:pt x="516547" y="553885"/>
                  </a:lnTo>
                  <a:lnTo>
                    <a:pt x="521119" y="553885"/>
                  </a:lnTo>
                  <a:lnTo>
                    <a:pt x="521119" y="510463"/>
                  </a:lnTo>
                  <a:close/>
                </a:path>
                <a:path w="2279650" h="1116965">
                  <a:moveTo>
                    <a:pt x="569112" y="520369"/>
                  </a:moveTo>
                  <a:lnTo>
                    <a:pt x="566826" y="520369"/>
                  </a:lnTo>
                  <a:lnTo>
                    <a:pt x="566826" y="515797"/>
                  </a:lnTo>
                  <a:lnTo>
                    <a:pt x="564540" y="515797"/>
                  </a:lnTo>
                  <a:lnTo>
                    <a:pt x="564540" y="513511"/>
                  </a:lnTo>
                  <a:lnTo>
                    <a:pt x="562254" y="513511"/>
                  </a:lnTo>
                  <a:lnTo>
                    <a:pt x="562254" y="510463"/>
                  </a:lnTo>
                  <a:lnTo>
                    <a:pt x="540156" y="510463"/>
                  </a:lnTo>
                  <a:lnTo>
                    <a:pt x="540156" y="513511"/>
                  </a:lnTo>
                  <a:lnTo>
                    <a:pt x="537883" y="513511"/>
                  </a:lnTo>
                  <a:lnTo>
                    <a:pt x="537883" y="515797"/>
                  </a:lnTo>
                  <a:lnTo>
                    <a:pt x="535597" y="515797"/>
                  </a:lnTo>
                  <a:lnTo>
                    <a:pt x="535597" y="518083"/>
                  </a:lnTo>
                  <a:lnTo>
                    <a:pt x="533311" y="518083"/>
                  </a:lnTo>
                  <a:lnTo>
                    <a:pt x="533311" y="520369"/>
                  </a:lnTo>
                  <a:lnTo>
                    <a:pt x="531025" y="520369"/>
                  </a:lnTo>
                  <a:lnTo>
                    <a:pt x="531025" y="541693"/>
                  </a:lnTo>
                  <a:lnTo>
                    <a:pt x="533311" y="543979"/>
                  </a:lnTo>
                  <a:lnTo>
                    <a:pt x="533311" y="547027"/>
                  </a:lnTo>
                  <a:lnTo>
                    <a:pt x="535597" y="547027"/>
                  </a:lnTo>
                  <a:lnTo>
                    <a:pt x="535597" y="549313"/>
                  </a:lnTo>
                  <a:lnTo>
                    <a:pt x="537883" y="549313"/>
                  </a:lnTo>
                  <a:lnTo>
                    <a:pt x="537883" y="551599"/>
                  </a:lnTo>
                  <a:lnTo>
                    <a:pt x="543204" y="551599"/>
                  </a:lnTo>
                  <a:lnTo>
                    <a:pt x="543204" y="553885"/>
                  </a:lnTo>
                  <a:lnTo>
                    <a:pt x="559968" y="553885"/>
                  </a:lnTo>
                  <a:lnTo>
                    <a:pt x="559968" y="551599"/>
                  </a:lnTo>
                  <a:lnTo>
                    <a:pt x="564540" y="551599"/>
                  </a:lnTo>
                  <a:lnTo>
                    <a:pt x="564540" y="549313"/>
                  </a:lnTo>
                  <a:lnTo>
                    <a:pt x="569112" y="549313"/>
                  </a:lnTo>
                  <a:lnTo>
                    <a:pt x="569112" y="532549"/>
                  </a:lnTo>
                  <a:lnTo>
                    <a:pt x="552348" y="532549"/>
                  </a:lnTo>
                  <a:lnTo>
                    <a:pt x="552348" y="537121"/>
                  </a:lnTo>
                  <a:lnTo>
                    <a:pt x="564540" y="537121"/>
                  </a:lnTo>
                  <a:lnTo>
                    <a:pt x="564540" y="543979"/>
                  </a:lnTo>
                  <a:lnTo>
                    <a:pt x="562254" y="543979"/>
                  </a:lnTo>
                  <a:lnTo>
                    <a:pt x="562254" y="547027"/>
                  </a:lnTo>
                  <a:lnTo>
                    <a:pt x="557682" y="547027"/>
                  </a:lnTo>
                  <a:lnTo>
                    <a:pt x="557682" y="549313"/>
                  </a:lnTo>
                  <a:lnTo>
                    <a:pt x="545490" y="549313"/>
                  </a:lnTo>
                  <a:lnTo>
                    <a:pt x="545490" y="547027"/>
                  </a:lnTo>
                  <a:lnTo>
                    <a:pt x="540156" y="547027"/>
                  </a:lnTo>
                  <a:lnTo>
                    <a:pt x="540156" y="543979"/>
                  </a:lnTo>
                  <a:lnTo>
                    <a:pt x="537883" y="543979"/>
                  </a:lnTo>
                  <a:lnTo>
                    <a:pt x="537883" y="539407"/>
                  </a:lnTo>
                  <a:lnTo>
                    <a:pt x="535597" y="539407"/>
                  </a:lnTo>
                  <a:lnTo>
                    <a:pt x="535597" y="524941"/>
                  </a:lnTo>
                  <a:lnTo>
                    <a:pt x="537883" y="524941"/>
                  </a:lnTo>
                  <a:lnTo>
                    <a:pt x="537883" y="520369"/>
                  </a:lnTo>
                  <a:lnTo>
                    <a:pt x="540156" y="520369"/>
                  </a:lnTo>
                  <a:lnTo>
                    <a:pt x="540156" y="518083"/>
                  </a:lnTo>
                  <a:lnTo>
                    <a:pt x="543204" y="518083"/>
                  </a:lnTo>
                  <a:lnTo>
                    <a:pt x="543204" y="515797"/>
                  </a:lnTo>
                  <a:lnTo>
                    <a:pt x="559968" y="515797"/>
                  </a:lnTo>
                  <a:lnTo>
                    <a:pt x="559968" y="518083"/>
                  </a:lnTo>
                  <a:lnTo>
                    <a:pt x="562254" y="518083"/>
                  </a:lnTo>
                  <a:lnTo>
                    <a:pt x="562254" y="522655"/>
                  </a:lnTo>
                  <a:lnTo>
                    <a:pt x="564540" y="522655"/>
                  </a:lnTo>
                  <a:lnTo>
                    <a:pt x="564540" y="524941"/>
                  </a:lnTo>
                  <a:lnTo>
                    <a:pt x="569112" y="522655"/>
                  </a:lnTo>
                  <a:lnTo>
                    <a:pt x="569112" y="520369"/>
                  </a:lnTo>
                  <a:close/>
                </a:path>
                <a:path w="2279650" h="1116965">
                  <a:moveTo>
                    <a:pt x="864717" y="1033119"/>
                  </a:moveTo>
                  <a:lnTo>
                    <a:pt x="860145" y="1033119"/>
                  </a:lnTo>
                  <a:lnTo>
                    <a:pt x="860145" y="1035392"/>
                  </a:lnTo>
                  <a:lnTo>
                    <a:pt x="857859" y="1035392"/>
                  </a:lnTo>
                  <a:lnTo>
                    <a:pt x="857859" y="1038440"/>
                  </a:lnTo>
                  <a:lnTo>
                    <a:pt x="854811" y="1038440"/>
                  </a:lnTo>
                  <a:lnTo>
                    <a:pt x="854811" y="1040726"/>
                  </a:lnTo>
                  <a:lnTo>
                    <a:pt x="852525" y="1040726"/>
                  </a:lnTo>
                  <a:lnTo>
                    <a:pt x="852525" y="1043012"/>
                  </a:lnTo>
                  <a:lnTo>
                    <a:pt x="850239" y="1043012"/>
                  </a:lnTo>
                  <a:lnTo>
                    <a:pt x="850239" y="1045298"/>
                  </a:lnTo>
                  <a:lnTo>
                    <a:pt x="845667" y="1045298"/>
                  </a:lnTo>
                  <a:lnTo>
                    <a:pt x="845667" y="1047584"/>
                  </a:lnTo>
                  <a:lnTo>
                    <a:pt x="843394" y="1047584"/>
                  </a:lnTo>
                  <a:lnTo>
                    <a:pt x="843394" y="1055204"/>
                  </a:lnTo>
                  <a:lnTo>
                    <a:pt x="845667" y="1055204"/>
                  </a:lnTo>
                  <a:lnTo>
                    <a:pt x="845667" y="1052156"/>
                  </a:lnTo>
                  <a:lnTo>
                    <a:pt x="850239" y="1052156"/>
                  </a:lnTo>
                  <a:lnTo>
                    <a:pt x="850239" y="1049883"/>
                  </a:lnTo>
                  <a:lnTo>
                    <a:pt x="852525" y="1049883"/>
                  </a:lnTo>
                  <a:lnTo>
                    <a:pt x="852525" y="1047584"/>
                  </a:lnTo>
                  <a:lnTo>
                    <a:pt x="857859" y="1047584"/>
                  </a:lnTo>
                  <a:lnTo>
                    <a:pt x="857859" y="1091006"/>
                  </a:lnTo>
                  <a:lnTo>
                    <a:pt x="864717" y="1091006"/>
                  </a:lnTo>
                  <a:lnTo>
                    <a:pt x="864717" y="1033119"/>
                  </a:lnTo>
                  <a:close/>
                </a:path>
                <a:path w="2279650" h="1116965">
                  <a:moveTo>
                    <a:pt x="864717" y="24384"/>
                  </a:moveTo>
                  <a:lnTo>
                    <a:pt x="860145" y="24384"/>
                  </a:lnTo>
                  <a:lnTo>
                    <a:pt x="860145" y="28956"/>
                  </a:lnTo>
                  <a:lnTo>
                    <a:pt x="857859" y="28956"/>
                  </a:lnTo>
                  <a:lnTo>
                    <a:pt x="857859" y="31242"/>
                  </a:lnTo>
                  <a:lnTo>
                    <a:pt x="854811" y="31242"/>
                  </a:lnTo>
                  <a:lnTo>
                    <a:pt x="854811" y="33528"/>
                  </a:lnTo>
                  <a:lnTo>
                    <a:pt x="852525" y="33528"/>
                  </a:lnTo>
                  <a:lnTo>
                    <a:pt x="852525" y="35814"/>
                  </a:lnTo>
                  <a:lnTo>
                    <a:pt x="847953" y="35814"/>
                  </a:lnTo>
                  <a:lnTo>
                    <a:pt x="847953" y="38862"/>
                  </a:lnTo>
                  <a:lnTo>
                    <a:pt x="843394" y="38862"/>
                  </a:lnTo>
                  <a:lnTo>
                    <a:pt x="843394" y="45720"/>
                  </a:lnTo>
                  <a:lnTo>
                    <a:pt x="847953" y="45720"/>
                  </a:lnTo>
                  <a:lnTo>
                    <a:pt x="847953" y="43434"/>
                  </a:lnTo>
                  <a:lnTo>
                    <a:pt x="852525" y="43434"/>
                  </a:lnTo>
                  <a:lnTo>
                    <a:pt x="852525" y="41148"/>
                  </a:lnTo>
                  <a:lnTo>
                    <a:pt x="854811" y="41148"/>
                  </a:lnTo>
                  <a:lnTo>
                    <a:pt x="854811" y="38862"/>
                  </a:lnTo>
                  <a:lnTo>
                    <a:pt x="857859" y="38862"/>
                  </a:lnTo>
                  <a:lnTo>
                    <a:pt x="857859" y="81521"/>
                  </a:lnTo>
                  <a:lnTo>
                    <a:pt x="864717" y="81521"/>
                  </a:lnTo>
                  <a:lnTo>
                    <a:pt x="864717" y="24384"/>
                  </a:lnTo>
                  <a:close/>
                </a:path>
                <a:path w="2279650" h="1116965">
                  <a:moveTo>
                    <a:pt x="895959" y="74663"/>
                  </a:moveTo>
                  <a:lnTo>
                    <a:pt x="886053" y="74663"/>
                  </a:lnTo>
                  <a:lnTo>
                    <a:pt x="886053" y="81521"/>
                  </a:lnTo>
                  <a:lnTo>
                    <a:pt x="895959" y="81521"/>
                  </a:lnTo>
                  <a:lnTo>
                    <a:pt x="895959" y="74663"/>
                  </a:lnTo>
                  <a:close/>
                </a:path>
                <a:path w="2279650" h="1116965">
                  <a:moveTo>
                    <a:pt x="895959" y="41148"/>
                  </a:moveTo>
                  <a:lnTo>
                    <a:pt x="886053" y="41148"/>
                  </a:lnTo>
                  <a:lnTo>
                    <a:pt x="886053" y="48006"/>
                  </a:lnTo>
                  <a:lnTo>
                    <a:pt x="895959" y="48006"/>
                  </a:lnTo>
                  <a:lnTo>
                    <a:pt x="895959" y="41148"/>
                  </a:lnTo>
                  <a:close/>
                </a:path>
                <a:path w="2279650" h="1116965">
                  <a:moveTo>
                    <a:pt x="943952" y="55626"/>
                  </a:moveTo>
                  <a:lnTo>
                    <a:pt x="941666" y="55626"/>
                  </a:lnTo>
                  <a:lnTo>
                    <a:pt x="941666" y="48006"/>
                  </a:lnTo>
                  <a:lnTo>
                    <a:pt x="939380" y="48006"/>
                  </a:lnTo>
                  <a:lnTo>
                    <a:pt x="939380" y="45720"/>
                  </a:lnTo>
                  <a:lnTo>
                    <a:pt x="937094" y="45720"/>
                  </a:lnTo>
                  <a:lnTo>
                    <a:pt x="937094" y="55626"/>
                  </a:lnTo>
                  <a:lnTo>
                    <a:pt x="937094" y="57912"/>
                  </a:lnTo>
                  <a:lnTo>
                    <a:pt x="912723" y="57912"/>
                  </a:lnTo>
                  <a:lnTo>
                    <a:pt x="912723" y="52578"/>
                  </a:lnTo>
                  <a:lnTo>
                    <a:pt x="915009" y="52578"/>
                  </a:lnTo>
                  <a:lnTo>
                    <a:pt x="915009" y="50292"/>
                  </a:lnTo>
                  <a:lnTo>
                    <a:pt x="917295" y="50292"/>
                  </a:lnTo>
                  <a:lnTo>
                    <a:pt x="917295" y="48006"/>
                  </a:lnTo>
                  <a:lnTo>
                    <a:pt x="920330" y="48006"/>
                  </a:lnTo>
                  <a:lnTo>
                    <a:pt x="920330" y="45720"/>
                  </a:lnTo>
                  <a:lnTo>
                    <a:pt x="929474" y="45720"/>
                  </a:lnTo>
                  <a:lnTo>
                    <a:pt x="929474" y="48006"/>
                  </a:lnTo>
                  <a:lnTo>
                    <a:pt x="931760" y="48006"/>
                  </a:lnTo>
                  <a:lnTo>
                    <a:pt x="931760" y="50292"/>
                  </a:lnTo>
                  <a:lnTo>
                    <a:pt x="934046" y="50292"/>
                  </a:lnTo>
                  <a:lnTo>
                    <a:pt x="934046" y="55626"/>
                  </a:lnTo>
                  <a:lnTo>
                    <a:pt x="937094" y="55626"/>
                  </a:lnTo>
                  <a:lnTo>
                    <a:pt x="937094" y="45720"/>
                  </a:lnTo>
                  <a:lnTo>
                    <a:pt x="937094" y="43434"/>
                  </a:lnTo>
                  <a:lnTo>
                    <a:pt x="931760" y="43434"/>
                  </a:lnTo>
                  <a:lnTo>
                    <a:pt x="931760" y="41148"/>
                  </a:lnTo>
                  <a:lnTo>
                    <a:pt x="915009" y="41148"/>
                  </a:lnTo>
                  <a:lnTo>
                    <a:pt x="915009" y="43434"/>
                  </a:lnTo>
                  <a:lnTo>
                    <a:pt x="912723" y="43434"/>
                  </a:lnTo>
                  <a:lnTo>
                    <a:pt x="912723" y="45720"/>
                  </a:lnTo>
                  <a:lnTo>
                    <a:pt x="910437" y="45720"/>
                  </a:lnTo>
                  <a:lnTo>
                    <a:pt x="910437" y="48006"/>
                  </a:lnTo>
                  <a:lnTo>
                    <a:pt x="908151" y="48006"/>
                  </a:lnTo>
                  <a:lnTo>
                    <a:pt x="908151" y="52578"/>
                  </a:lnTo>
                  <a:lnTo>
                    <a:pt x="905865" y="52578"/>
                  </a:lnTo>
                  <a:lnTo>
                    <a:pt x="905865" y="72377"/>
                  </a:lnTo>
                  <a:lnTo>
                    <a:pt x="908151" y="72377"/>
                  </a:lnTo>
                  <a:lnTo>
                    <a:pt x="908151" y="76949"/>
                  </a:lnTo>
                  <a:lnTo>
                    <a:pt x="910437" y="76949"/>
                  </a:lnTo>
                  <a:lnTo>
                    <a:pt x="910437" y="79235"/>
                  </a:lnTo>
                  <a:lnTo>
                    <a:pt x="912723" y="79235"/>
                  </a:lnTo>
                  <a:lnTo>
                    <a:pt x="912723" y="81521"/>
                  </a:lnTo>
                  <a:lnTo>
                    <a:pt x="917295" y="81521"/>
                  </a:lnTo>
                  <a:lnTo>
                    <a:pt x="917295" y="83807"/>
                  </a:lnTo>
                  <a:lnTo>
                    <a:pt x="931760" y="83807"/>
                  </a:lnTo>
                  <a:lnTo>
                    <a:pt x="931760" y="81521"/>
                  </a:lnTo>
                  <a:lnTo>
                    <a:pt x="937094" y="81521"/>
                  </a:lnTo>
                  <a:lnTo>
                    <a:pt x="937094" y="79235"/>
                  </a:lnTo>
                  <a:lnTo>
                    <a:pt x="939380" y="79235"/>
                  </a:lnTo>
                  <a:lnTo>
                    <a:pt x="939380" y="76949"/>
                  </a:lnTo>
                  <a:lnTo>
                    <a:pt x="941666" y="76949"/>
                  </a:lnTo>
                  <a:lnTo>
                    <a:pt x="941666" y="72377"/>
                  </a:lnTo>
                  <a:lnTo>
                    <a:pt x="943952" y="72377"/>
                  </a:lnTo>
                  <a:lnTo>
                    <a:pt x="943952" y="70104"/>
                  </a:lnTo>
                  <a:lnTo>
                    <a:pt x="934046" y="70104"/>
                  </a:lnTo>
                  <a:lnTo>
                    <a:pt x="934046" y="74663"/>
                  </a:lnTo>
                  <a:lnTo>
                    <a:pt x="931760" y="74663"/>
                  </a:lnTo>
                  <a:lnTo>
                    <a:pt x="931760" y="76949"/>
                  </a:lnTo>
                  <a:lnTo>
                    <a:pt x="917295" y="76949"/>
                  </a:lnTo>
                  <a:lnTo>
                    <a:pt x="917295" y="74663"/>
                  </a:lnTo>
                  <a:lnTo>
                    <a:pt x="915009" y="74663"/>
                  </a:lnTo>
                  <a:lnTo>
                    <a:pt x="915009" y="70104"/>
                  </a:lnTo>
                  <a:lnTo>
                    <a:pt x="912723" y="70104"/>
                  </a:lnTo>
                  <a:lnTo>
                    <a:pt x="912723" y="64770"/>
                  </a:lnTo>
                  <a:lnTo>
                    <a:pt x="943952" y="64770"/>
                  </a:lnTo>
                  <a:lnTo>
                    <a:pt x="943952" y="57912"/>
                  </a:lnTo>
                  <a:lnTo>
                    <a:pt x="943952" y="55626"/>
                  </a:lnTo>
                  <a:close/>
                </a:path>
                <a:path w="2279650" h="1116965">
                  <a:moveTo>
                    <a:pt x="982052" y="12192"/>
                  </a:moveTo>
                  <a:lnTo>
                    <a:pt x="975194" y="12192"/>
                  </a:lnTo>
                  <a:lnTo>
                    <a:pt x="975194" y="50292"/>
                  </a:lnTo>
                  <a:lnTo>
                    <a:pt x="970622" y="50292"/>
                  </a:lnTo>
                  <a:lnTo>
                    <a:pt x="970622" y="55626"/>
                  </a:lnTo>
                  <a:lnTo>
                    <a:pt x="977480" y="55626"/>
                  </a:lnTo>
                  <a:lnTo>
                    <a:pt x="977480" y="52578"/>
                  </a:lnTo>
                  <a:lnTo>
                    <a:pt x="979766" y="52578"/>
                  </a:lnTo>
                  <a:lnTo>
                    <a:pt x="979766" y="48006"/>
                  </a:lnTo>
                  <a:lnTo>
                    <a:pt x="982052" y="48006"/>
                  </a:lnTo>
                  <a:lnTo>
                    <a:pt x="982052" y="12192"/>
                  </a:lnTo>
                  <a:close/>
                </a:path>
                <a:path w="2279650" h="1116965">
                  <a:moveTo>
                    <a:pt x="982052" y="0"/>
                  </a:moveTo>
                  <a:lnTo>
                    <a:pt x="975194" y="0"/>
                  </a:lnTo>
                  <a:lnTo>
                    <a:pt x="975194" y="5334"/>
                  </a:lnTo>
                  <a:lnTo>
                    <a:pt x="982052" y="5334"/>
                  </a:lnTo>
                  <a:lnTo>
                    <a:pt x="982052" y="0"/>
                  </a:lnTo>
                  <a:close/>
                </a:path>
                <a:path w="2279650" h="1116965">
                  <a:moveTo>
                    <a:pt x="1016330" y="24384"/>
                  </a:moveTo>
                  <a:lnTo>
                    <a:pt x="1013282" y="24384"/>
                  </a:lnTo>
                  <a:lnTo>
                    <a:pt x="1013282" y="22098"/>
                  </a:lnTo>
                  <a:lnTo>
                    <a:pt x="1010996" y="22098"/>
                  </a:lnTo>
                  <a:lnTo>
                    <a:pt x="1010996" y="19050"/>
                  </a:lnTo>
                  <a:lnTo>
                    <a:pt x="1008710" y="19050"/>
                  </a:lnTo>
                  <a:lnTo>
                    <a:pt x="1008710" y="16764"/>
                  </a:lnTo>
                  <a:lnTo>
                    <a:pt x="1010996" y="16764"/>
                  </a:lnTo>
                  <a:lnTo>
                    <a:pt x="1010996" y="14478"/>
                  </a:lnTo>
                  <a:lnTo>
                    <a:pt x="1013282" y="14478"/>
                  </a:lnTo>
                  <a:lnTo>
                    <a:pt x="1013282" y="5334"/>
                  </a:lnTo>
                  <a:lnTo>
                    <a:pt x="1010996" y="5334"/>
                  </a:lnTo>
                  <a:lnTo>
                    <a:pt x="1010996" y="2286"/>
                  </a:lnTo>
                  <a:lnTo>
                    <a:pt x="1008710" y="2286"/>
                  </a:lnTo>
                  <a:lnTo>
                    <a:pt x="1008710" y="0"/>
                  </a:lnTo>
                  <a:lnTo>
                    <a:pt x="994244" y="0"/>
                  </a:lnTo>
                  <a:lnTo>
                    <a:pt x="994244" y="2286"/>
                  </a:lnTo>
                  <a:lnTo>
                    <a:pt x="991958" y="2286"/>
                  </a:lnTo>
                  <a:lnTo>
                    <a:pt x="991958" y="5334"/>
                  </a:lnTo>
                  <a:lnTo>
                    <a:pt x="989672" y="5334"/>
                  </a:lnTo>
                  <a:lnTo>
                    <a:pt x="989672" y="9906"/>
                  </a:lnTo>
                  <a:lnTo>
                    <a:pt x="994244" y="12192"/>
                  </a:lnTo>
                  <a:lnTo>
                    <a:pt x="994244" y="7620"/>
                  </a:lnTo>
                  <a:lnTo>
                    <a:pt x="996530" y="7620"/>
                  </a:lnTo>
                  <a:lnTo>
                    <a:pt x="996530" y="5334"/>
                  </a:lnTo>
                  <a:lnTo>
                    <a:pt x="999566" y="5334"/>
                  </a:lnTo>
                  <a:lnTo>
                    <a:pt x="999566" y="2286"/>
                  </a:lnTo>
                  <a:lnTo>
                    <a:pt x="1004138" y="2286"/>
                  </a:lnTo>
                  <a:lnTo>
                    <a:pt x="1004138" y="5334"/>
                  </a:lnTo>
                  <a:lnTo>
                    <a:pt x="1006424" y="5334"/>
                  </a:lnTo>
                  <a:lnTo>
                    <a:pt x="1006424" y="7620"/>
                  </a:lnTo>
                  <a:lnTo>
                    <a:pt x="1008710" y="7620"/>
                  </a:lnTo>
                  <a:lnTo>
                    <a:pt x="1008710" y="14478"/>
                  </a:lnTo>
                  <a:lnTo>
                    <a:pt x="1006424" y="14478"/>
                  </a:lnTo>
                  <a:lnTo>
                    <a:pt x="1006424" y="16764"/>
                  </a:lnTo>
                  <a:lnTo>
                    <a:pt x="999566" y="16764"/>
                  </a:lnTo>
                  <a:lnTo>
                    <a:pt x="999566" y="22098"/>
                  </a:lnTo>
                  <a:lnTo>
                    <a:pt x="1006424" y="22098"/>
                  </a:lnTo>
                  <a:lnTo>
                    <a:pt x="1008710" y="24384"/>
                  </a:lnTo>
                  <a:lnTo>
                    <a:pt x="1008710" y="26670"/>
                  </a:lnTo>
                  <a:lnTo>
                    <a:pt x="1010996" y="26670"/>
                  </a:lnTo>
                  <a:lnTo>
                    <a:pt x="1010996" y="33528"/>
                  </a:lnTo>
                  <a:lnTo>
                    <a:pt x="1008710" y="33528"/>
                  </a:lnTo>
                  <a:lnTo>
                    <a:pt x="1008710" y="35814"/>
                  </a:lnTo>
                  <a:lnTo>
                    <a:pt x="1006424" y="35814"/>
                  </a:lnTo>
                  <a:lnTo>
                    <a:pt x="1006424" y="38862"/>
                  </a:lnTo>
                  <a:lnTo>
                    <a:pt x="996530" y="38862"/>
                  </a:lnTo>
                  <a:lnTo>
                    <a:pt x="996530" y="35814"/>
                  </a:lnTo>
                  <a:lnTo>
                    <a:pt x="994244" y="35814"/>
                  </a:lnTo>
                  <a:lnTo>
                    <a:pt x="994244" y="28956"/>
                  </a:lnTo>
                  <a:lnTo>
                    <a:pt x="987386" y="31242"/>
                  </a:lnTo>
                  <a:lnTo>
                    <a:pt x="987386" y="33528"/>
                  </a:lnTo>
                  <a:lnTo>
                    <a:pt x="989672" y="33528"/>
                  </a:lnTo>
                  <a:lnTo>
                    <a:pt x="989672" y="38862"/>
                  </a:lnTo>
                  <a:lnTo>
                    <a:pt x="991958" y="38862"/>
                  </a:lnTo>
                  <a:lnTo>
                    <a:pt x="991958" y="41148"/>
                  </a:lnTo>
                  <a:lnTo>
                    <a:pt x="996530" y="41148"/>
                  </a:lnTo>
                  <a:lnTo>
                    <a:pt x="996530" y="43434"/>
                  </a:lnTo>
                  <a:lnTo>
                    <a:pt x="1006424" y="43434"/>
                  </a:lnTo>
                  <a:lnTo>
                    <a:pt x="1006424" y="41148"/>
                  </a:lnTo>
                  <a:lnTo>
                    <a:pt x="1010996" y="41148"/>
                  </a:lnTo>
                  <a:lnTo>
                    <a:pt x="1010996" y="38862"/>
                  </a:lnTo>
                  <a:lnTo>
                    <a:pt x="1013282" y="38862"/>
                  </a:lnTo>
                  <a:lnTo>
                    <a:pt x="1013282" y="35814"/>
                  </a:lnTo>
                  <a:lnTo>
                    <a:pt x="1016330" y="35814"/>
                  </a:lnTo>
                  <a:lnTo>
                    <a:pt x="1016330" y="24384"/>
                  </a:lnTo>
                  <a:close/>
                </a:path>
                <a:path w="2279650" h="1116965">
                  <a:moveTo>
                    <a:pt x="1049858" y="9906"/>
                  </a:moveTo>
                  <a:lnTo>
                    <a:pt x="1047572" y="9906"/>
                  </a:lnTo>
                  <a:lnTo>
                    <a:pt x="1047572" y="5334"/>
                  </a:lnTo>
                  <a:lnTo>
                    <a:pt x="1044524" y="5334"/>
                  </a:lnTo>
                  <a:lnTo>
                    <a:pt x="1044524" y="14478"/>
                  </a:lnTo>
                  <a:lnTo>
                    <a:pt x="1044524" y="28956"/>
                  </a:lnTo>
                  <a:lnTo>
                    <a:pt x="1042238" y="28956"/>
                  </a:lnTo>
                  <a:lnTo>
                    <a:pt x="1042238" y="35814"/>
                  </a:lnTo>
                  <a:lnTo>
                    <a:pt x="1039952" y="35814"/>
                  </a:lnTo>
                  <a:lnTo>
                    <a:pt x="1039952" y="38862"/>
                  </a:lnTo>
                  <a:lnTo>
                    <a:pt x="1033094" y="38862"/>
                  </a:lnTo>
                  <a:lnTo>
                    <a:pt x="1030808" y="35814"/>
                  </a:lnTo>
                  <a:lnTo>
                    <a:pt x="1027760" y="33528"/>
                  </a:lnTo>
                  <a:lnTo>
                    <a:pt x="1027760" y="7620"/>
                  </a:lnTo>
                  <a:lnTo>
                    <a:pt x="1030808" y="7620"/>
                  </a:lnTo>
                  <a:lnTo>
                    <a:pt x="1030808" y="5334"/>
                  </a:lnTo>
                  <a:lnTo>
                    <a:pt x="1033094" y="5334"/>
                  </a:lnTo>
                  <a:lnTo>
                    <a:pt x="1033094" y="2286"/>
                  </a:lnTo>
                  <a:lnTo>
                    <a:pt x="1037666" y="2286"/>
                  </a:lnTo>
                  <a:lnTo>
                    <a:pt x="1037666" y="5334"/>
                  </a:lnTo>
                  <a:lnTo>
                    <a:pt x="1039952" y="5334"/>
                  </a:lnTo>
                  <a:lnTo>
                    <a:pt x="1039952" y="7620"/>
                  </a:lnTo>
                  <a:lnTo>
                    <a:pt x="1042238" y="7620"/>
                  </a:lnTo>
                  <a:lnTo>
                    <a:pt x="1042238" y="14478"/>
                  </a:lnTo>
                  <a:lnTo>
                    <a:pt x="1044524" y="14478"/>
                  </a:lnTo>
                  <a:lnTo>
                    <a:pt x="1044524" y="5334"/>
                  </a:lnTo>
                  <a:lnTo>
                    <a:pt x="1044524" y="2286"/>
                  </a:lnTo>
                  <a:lnTo>
                    <a:pt x="1042238" y="2286"/>
                  </a:lnTo>
                  <a:lnTo>
                    <a:pt x="1042238" y="0"/>
                  </a:lnTo>
                  <a:lnTo>
                    <a:pt x="1027760" y="0"/>
                  </a:lnTo>
                  <a:lnTo>
                    <a:pt x="1027760" y="2286"/>
                  </a:lnTo>
                  <a:lnTo>
                    <a:pt x="1025474" y="2286"/>
                  </a:lnTo>
                  <a:lnTo>
                    <a:pt x="1025474" y="5334"/>
                  </a:lnTo>
                  <a:lnTo>
                    <a:pt x="1023188" y="5334"/>
                  </a:lnTo>
                  <a:lnTo>
                    <a:pt x="1023188" y="12192"/>
                  </a:lnTo>
                  <a:lnTo>
                    <a:pt x="1020902" y="12192"/>
                  </a:lnTo>
                  <a:lnTo>
                    <a:pt x="1020902" y="28956"/>
                  </a:lnTo>
                  <a:lnTo>
                    <a:pt x="1023188" y="28956"/>
                  </a:lnTo>
                  <a:lnTo>
                    <a:pt x="1023188" y="35814"/>
                  </a:lnTo>
                  <a:lnTo>
                    <a:pt x="1025474" y="35814"/>
                  </a:lnTo>
                  <a:lnTo>
                    <a:pt x="1025474" y="38862"/>
                  </a:lnTo>
                  <a:lnTo>
                    <a:pt x="1027760" y="38862"/>
                  </a:lnTo>
                  <a:lnTo>
                    <a:pt x="1027760" y="41148"/>
                  </a:lnTo>
                  <a:lnTo>
                    <a:pt x="1030808" y="41148"/>
                  </a:lnTo>
                  <a:lnTo>
                    <a:pt x="1030808" y="43434"/>
                  </a:lnTo>
                  <a:lnTo>
                    <a:pt x="1039952" y="43434"/>
                  </a:lnTo>
                  <a:lnTo>
                    <a:pt x="1039952" y="41148"/>
                  </a:lnTo>
                  <a:lnTo>
                    <a:pt x="1044524" y="41148"/>
                  </a:lnTo>
                  <a:lnTo>
                    <a:pt x="1044524" y="35814"/>
                  </a:lnTo>
                  <a:lnTo>
                    <a:pt x="1047572" y="35814"/>
                  </a:lnTo>
                  <a:lnTo>
                    <a:pt x="1047572" y="31242"/>
                  </a:lnTo>
                  <a:lnTo>
                    <a:pt x="1049858" y="31242"/>
                  </a:lnTo>
                  <a:lnTo>
                    <a:pt x="1049858" y="9906"/>
                  </a:lnTo>
                  <a:close/>
                </a:path>
                <a:path w="2279650" h="1116965">
                  <a:moveTo>
                    <a:pt x="1375943" y="474649"/>
                  </a:moveTo>
                  <a:lnTo>
                    <a:pt x="1366799" y="474649"/>
                  </a:lnTo>
                  <a:lnTo>
                    <a:pt x="1354607" y="491413"/>
                  </a:lnTo>
                  <a:lnTo>
                    <a:pt x="1354607" y="493699"/>
                  </a:lnTo>
                  <a:lnTo>
                    <a:pt x="1352321" y="493699"/>
                  </a:lnTo>
                  <a:lnTo>
                    <a:pt x="1352321" y="496747"/>
                  </a:lnTo>
                  <a:lnTo>
                    <a:pt x="1350035" y="496747"/>
                  </a:lnTo>
                  <a:lnTo>
                    <a:pt x="1350035" y="493699"/>
                  </a:lnTo>
                  <a:lnTo>
                    <a:pt x="1347749" y="491413"/>
                  </a:lnTo>
                  <a:lnTo>
                    <a:pt x="1347749" y="489127"/>
                  </a:lnTo>
                  <a:lnTo>
                    <a:pt x="1335557" y="474649"/>
                  </a:lnTo>
                  <a:lnTo>
                    <a:pt x="1327937" y="474649"/>
                  </a:lnTo>
                  <a:lnTo>
                    <a:pt x="1347749" y="503605"/>
                  </a:lnTo>
                  <a:lnTo>
                    <a:pt x="1323365" y="532549"/>
                  </a:lnTo>
                  <a:lnTo>
                    <a:pt x="1333271" y="532549"/>
                  </a:lnTo>
                  <a:lnTo>
                    <a:pt x="1347749" y="513511"/>
                  </a:lnTo>
                  <a:lnTo>
                    <a:pt x="1347749" y="510463"/>
                  </a:lnTo>
                  <a:lnTo>
                    <a:pt x="1350035" y="510463"/>
                  </a:lnTo>
                  <a:lnTo>
                    <a:pt x="1350035" y="508177"/>
                  </a:lnTo>
                  <a:lnTo>
                    <a:pt x="1352321" y="508177"/>
                  </a:lnTo>
                  <a:lnTo>
                    <a:pt x="1352321" y="513511"/>
                  </a:lnTo>
                  <a:lnTo>
                    <a:pt x="1366799" y="532549"/>
                  </a:lnTo>
                  <a:lnTo>
                    <a:pt x="1375943" y="532549"/>
                  </a:lnTo>
                  <a:lnTo>
                    <a:pt x="1354607" y="503605"/>
                  </a:lnTo>
                  <a:lnTo>
                    <a:pt x="1375943" y="474649"/>
                  </a:lnTo>
                  <a:close/>
                </a:path>
                <a:path w="2279650" h="1116965">
                  <a:moveTo>
                    <a:pt x="1398028" y="510463"/>
                  </a:moveTo>
                  <a:lnTo>
                    <a:pt x="1393456" y="510463"/>
                  </a:lnTo>
                  <a:lnTo>
                    <a:pt x="1393456" y="553885"/>
                  </a:lnTo>
                  <a:lnTo>
                    <a:pt x="1398028" y="553885"/>
                  </a:lnTo>
                  <a:lnTo>
                    <a:pt x="1398028" y="510463"/>
                  </a:lnTo>
                  <a:close/>
                </a:path>
                <a:path w="2279650" h="1116965">
                  <a:moveTo>
                    <a:pt x="1438414" y="510463"/>
                  </a:moveTo>
                  <a:lnTo>
                    <a:pt x="1404886" y="510463"/>
                  </a:lnTo>
                  <a:lnTo>
                    <a:pt x="1404886" y="515797"/>
                  </a:lnTo>
                  <a:lnTo>
                    <a:pt x="1419364" y="515797"/>
                  </a:lnTo>
                  <a:lnTo>
                    <a:pt x="1419364" y="553885"/>
                  </a:lnTo>
                  <a:lnTo>
                    <a:pt x="1423936" y="553885"/>
                  </a:lnTo>
                  <a:lnTo>
                    <a:pt x="1423936" y="515797"/>
                  </a:lnTo>
                  <a:lnTo>
                    <a:pt x="1438414" y="515797"/>
                  </a:lnTo>
                  <a:lnTo>
                    <a:pt x="1438414" y="510463"/>
                  </a:lnTo>
                  <a:close/>
                </a:path>
                <a:path w="2279650" h="1116965">
                  <a:moveTo>
                    <a:pt x="1887918" y="760349"/>
                  </a:moveTo>
                  <a:lnTo>
                    <a:pt x="1880298" y="760349"/>
                  </a:lnTo>
                  <a:lnTo>
                    <a:pt x="1880298" y="817486"/>
                  </a:lnTo>
                  <a:lnTo>
                    <a:pt x="1887918" y="817486"/>
                  </a:lnTo>
                  <a:lnTo>
                    <a:pt x="1887918" y="760349"/>
                  </a:lnTo>
                  <a:close/>
                </a:path>
                <a:path w="2279650" h="1116965">
                  <a:moveTo>
                    <a:pt x="1914575" y="793877"/>
                  </a:moveTo>
                  <a:lnTo>
                    <a:pt x="1911527" y="793877"/>
                  </a:lnTo>
                  <a:lnTo>
                    <a:pt x="1911527" y="796163"/>
                  </a:lnTo>
                  <a:lnTo>
                    <a:pt x="1909254" y="796163"/>
                  </a:lnTo>
                  <a:lnTo>
                    <a:pt x="1909254" y="798449"/>
                  </a:lnTo>
                  <a:lnTo>
                    <a:pt x="1906968" y="798449"/>
                  </a:lnTo>
                  <a:lnTo>
                    <a:pt x="1906968" y="800735"/>
                  </a:lnTo>
                  <a:lnTo>
                    <a:pt x="1904682" y="800735"/>
                  </a:lnTo>
                  <a:lnTo>
                    <a:pt x="1904682" y="803021"/>
                  </a:lnTo>
                  <a:lnTo>
                    <a:pt x="1902396" y="803021"/>
                  </a:lnTo>
                  <a:lnTo>
                    <a:pt x="1900110" y="805307"/>
                  </a:lnTo>
                  <a:lnTo>
                    <a:pt x="1900110" y="810641"/>
                  </a:lnTo>
                  <a:lnTo>
                    <a:pt x="1902396" y="810641"/>
                  </a:lnTo>
                  <a:lnTo>
                    <a:pt x="1902396" y="808355"/>
                  </a:lnTo>
                  <a:lnTo>
                    <a:pt x="1906968" y="808355"/>
                  </a:lnTo>
                  <a:lnTo>
                    <a:pt x="1906968" y="805307"/>
                  </a:lnTo>
                  <a:lnTo>
                    <a:pt x="1909254" y="805307"/>
                  </a:lnTo>
                  <a:lnTo>
                    <a:pt x="1909254" y="836536"/>
                  </a:lnTo>
                  <a:lnTo>
                    <a:pt x="1914575" y="836536"/>
                  </a:lnTo>
                  <a:lnTo>
                    <a:pt x="1914575" y="793877"/>
                  </a:lnTo>
                  <a:close/>
                </a:path>
                <a:path w="2279650" h="1116965">
                  <a:moveTo>
                    <a:pt x="1940483" y="527215"/>
                  </a:moveTo>
                  <a:lnTo>
                    <a:pt x="1922348" y="501319"/>
                  </a:lnTo>
                  <a:lnTo>
                    <a:pt x="1919147" y="496747"/>
                  </a:lnTo>
                  <a:lnTo>
                    <a:pt x="1922957" y="491413"/>
                  </a:lnTo>
                  <a:lnTo>
                    <a:pt x="1938197" y="470077"/>
                  </a:lnTo>
                  <a:lnTo>
                    <a:pt x="1928291" y="470077"/>
                  </a:lnTo>
                  <a:lnTo>
                    <a:pt x="1919147" y="484555"/>
                  </a:lnTo>
                  <a:lnTo>
                    <a:pt x="1916861" y="484555"/>
                  </a:lnTo>
                  <a:lnTo>
                    <a:pt x="1916861" y="489127"/>
                  </a:lnTo>
                  <a:lnTo>
                    <a:pt x="1914575" y="489127"/>
                  </a:lnTo>
                  <a:lnTo>
                    <a:pt x="1911527" y="489127"/>
                  </a:lnTo>
                  <a:lnTo>
                    <a:pt x="1911527" y="486841"/>
                  </a:lnTo>
                  <a:lnTo>
                    <a:pt x="1909254" y="486841"/>
                  </a:lnTo>
                  <a:lnTo>
                    <a:pt x="1909254" y="484555"/>
                  </a:lnTo>
                  <a:lnTo>
                    <a:pt x="1900110" y="470077"/>
                  </a:lnTo>
                  <a:lnTo>
                    <a:pt x="1890204" y="470077"/>
                  </a:lnTo>
                  <a:lnTo>
                    <a:pt x="1909254" y="496747"/>
                  </a:lnTo>
                  <a:lnTo>
                    <a:pt x="1887918" y="527215"/>
                  </a:lnTo>
                  <a:lnTo>
                    <a:pt x="1894776" y="527215"/>
                  </a:lnTo>
                  <a:lnTo>
                    <a:pt x="1909254" y="505891"/>
                  </a:lnTo>
                  <a:lnTo>
                    <a:pt x="1911527" y="505891"/>
                  </a:lnTo>
                  <a:lnTo>
                    <a:pt x="1911527" y="503605"/>
                  </a:lnTo>
                  <a:lnTo>
                    <a:pt x="1914575" y="501319"/>
                  </a:lnTo>
                  <a:lnTo>
                    <a:pt x="1914575" y="505891"/>
                  </a:lnTo>
                  <a:lnTo>
                    <a:pt x="1916861" y="505891"/>
                  </a:lnTo>
                  <a:lnTo>
                    <a:pt x="1931339" y="527215"/>
                  </a:lnTo>
                  <a:lnTo>
                    <a:pt x="1940483" y="527215"/>
                  </a:lnTo>
                  <a:close/>
                </a:path>
                <a:path w="2279650" h="1116965">
                  <a:moveTo>
                    <a:pt x="1954961" y="508177"/>
                  </a:moveTo>
                  <a:lnTo>
                    <a:pt x="1950389" y="508177"/>
                  </a:lnTo>
                  <a:lnTo>
                    <a:pt x="1950389" y="551599"/>
                  </a:lnTo>
                  <a:lnTo>
                    <a:pt x="1954961" y="551599"/>
                  </a:lnTo>
                  <a:lnTo>
                    <a:pt x="1954961" y="508177"/>
                  </a:lnTo>
                  <a:close/>
                </a:path>
                <a:path w="2279650" h="1116965">
                  <a:moveTo>
                    <a:pt x="1998383" y="534835"/>
                  </a:moveTo>
                  <a:lnTo>
                    <a:pt x="1996097" y="534835"/>
                  </a:lnTo>
                  <a:lnTo>
                    <a:pt x="1996097" y="532549"/>
                  </a:lnTo>
                  <a:lnTo>
                    <a:pt x="1993811" y="532549"/>
                  </a:lnTo>
                  <a:lnTo>
                    <a:pt x="1993811" y="530275"/>
                  </a:lnTo>
                  <a:lnTo>
                    <a:pt x="1990763" y="530275"/>
                  </a:lnTo>
                  <a:lnTo>
                    <a:pt x="1990763" y="527215"/>
                  </a:lnTo>
                  <a:lnTo>
                    <a:pt x="1981631" y="527215"/>
                  </a:lnTo>
                  <a:lnTo>
                    <a:pt x="1981631" y="524941"/>
                  </a:lnTo>
                  <a:lnTo>
                    <a:pt x="1974011" y="524941"/>
                  </a:lnTo>
                  <a:lnTo>
                    <a:pt x="1974011" y="522655"/>
                  </a:lnTo>
                  <a:lnTo>
                    <a:pt x="1971725" y="522655"/>
                  </a:lnTo>
                  <a:lnTo>
                    <a:pt x="1971725" y="515797"/>
                  </a:lnTo>
                  <a:lnTo>
                    <a:pt x="1974011" y="515797"/>
                  </a:lnTo>
                  <a:lnTo>
                    <a:pt x="1974011" y="513511"/>
                  </a:lnTo>
                  <a:lnTo>
                    <a:pt x="1986203" y="513511"/>
                  </a:lnTo>
                  <a:lnTo>
                    <a:pt x="1986203" y="515797"/>
                  </a:lnTo>
                  <a:lnTo>
                    <a:pt x="1988477" y="515797"/>
                  </a:lnTo>
                  <a:lnTo>
                    <a:pt x="1988477" y="518083"/>
                  </a:lnTo>
                  <a:lnTo>
                    <a:pt x="1990763" y="518083"/>
                  </a:lnTo>
                  <a:lnTo>
                    <a:pt x="1990763" y="520369"/>
                  </a:lnTo>
                  <a:lnTo>
                    <a:pt x="1996097" y="520369"/>
                  </a:lnTo>
                  <a:lnTo>
                    <a:pt x="1996097" y="515797"/>
                  </a:lnTo>
                  <a:lnTo>
                    <a:pt x="1993811" y="513511"/>
                  </a:lnTo>
                  <a:lnTo>
                    <a:pt x="1993811" y="510463"/>
                  </a:lnTo>
                  <a:lnTo>
                    <a:pt x="1988477" y="510463"/>
                  </a:lnTo>
                  <a:lnTo>
                    <a:pt x="1988477" y="508177"/>
                  </a:lnTo>
                  <a:lnTo>
                    <a:pt x="1971725" y="508177"/>
                  </a:lnTo>
                  <a:lnTo>
                    <a:pt x="1971725" y="510463"/>
                  </a:lnTo>
                  <a:lnTo>
                    <a:pt x="1969439" y="510463"/>
                  </a:lnTo>
                  <a:lnTo>
                    <a:pt x="1967153" y="513511"/>
                  </a:lnTo>
                  <a:lnTo>
                    <a:pt x="1967153" y="515797"/>
                  </a:lnTo>
                  <a:lnTo>
                    <a:pt x="1964867" y="515797"/>
                  </a:lnTo>
                  <a:lnTo>
                    <a:pt x="1964867" y="522655"/>
                  </a:lnTo>
                  <a:lnTo>
                    <a:pt x="1967153" y="522655"/>
                  </a:lnTo>
                  <a:lnTo>
                    <a:pt x="1967153" y="527215"/>
                  </a:lnTo>
                  <a:lnTo>
                    <a:pt x="1971725" y="527215"/>
                  </a:lnTo>
                  <a:lnTo>
                    <a:pt x="1971725" y="530275"/>
                  </a:lnTo>
                  <a:lnTo>
                    <a:pt x="1977059" y="530275"/>
                  </a:lnTo>
                  <a:lnTo>
                    <a:pt x="1977059" y="532549"/>
                  </a:lnTo>
                  <a:lnTo>
                    <a:pt x="1986203" y="532549"/>
                  </a:lnTo>
                  <a:lnTo>
                    <a:pt x="1986203" y="534835"/>
                  </a:lnTo>
                  <a:lnTo>
                    <a:pt x="1990763" y="534835"/>
                  </a:lnTo>
                  <a:lnTo>
                    <a:pt x="1990763" y="543979"/>
                  </a:lnTo>
                  <a:lnTo>
                    <a:pt x="1988477" y="543979"/>
                  </a:lnTo>
                  <a:lnTo>
                    <a:pt x="1988477" y="547027"/>
                  </a:lnTo>
                  <a:lnTo>
                    <a:pt x="1974011" y="547027"/>
                  </a:lnTo>
                  <a:lnTo>
                    <a:pt x="1974011" y="543979"/>
                  </a:lnTo>
                  <a:lnTo>
                    <a:pt x="1971725" y="543979"/>
                  </a:lnTo>
                  <a:lnTo>
                    <a:pt x="1971725" y="541693"/>
                  </a:lnTo>
                  <a:lnTo>
                    <a:pt x="1969439" y="541693"/>
                  </a:lnTo>
                  <a:lnTo>
                    <a:pt x="1969439" y="537121"/>
                  </a:lnTo>
                  <a:lnTo>
                    <a:pt x="1964867" y="537121"/>
                  </a:lnTo>
                  <a:lnTo>
                    <a:pt x="1964867" y="543979"/>
                  </a:lnTo>
                  <a:lnTo>
                    <a:pt x="1967153" y="543979"/>
                  </a:lnTo>
                  <a:lnTo>
                    <a:pt x="1967153" y="549313"/>
                  </a:lnTo>
                  <a:lnTo>
                    <a:pt x="1971725" y="549313"/>
                  </a:lnTo>
                  <a:lnTo>
                    <a:pt x="1971725" y="551599"/>
                  </a:lnTo>
                  <a:lnTo>
                    <a:pt x="1990763" y="551599"/>
                  </a:lnTo>
                  <a:lnTo>
                    <a:pt x="1990763" y="549313"/>
                  </a:lnTo>
                  <a:lnTo>
                    <a:pt x="1993811" y="549313"/>
                  </a:lnTo>
                  <a:lnTo>
                    <a:pt x="1993811" y="547027"/>
                  </a:lnTo>
                  <a:lnTo>
                    <a:pt x="1996097" y="547027"/>
                  </a:lnTo>
                  <a:lnTo>
                    <a:pt x="1996097" y="543979"/>
                  </a:lnTo>
                  <a:lnTo>
                    <a:pt x="1998383" y="541693"/>
                  </a:lnTo>
                  <a:lnTo>
                    <a:pt x="1998383" y="534835"/>
                  </a:lnTo>
                  <a:close/>
                </a:path>
                <a:path w="2279650" h="1116965">
                  <a:moveTo>
                    <a:pt x="2050961" y="702767"/>
                  </a:moveTo>
                  <a:lnTo>
                    <a:pt x="1940483" y="702767"/>
                  </a:lnTo>
                  <a:lnTo>
                    <a:pt x="1940483" y="681126"/>
                  </a:lnTo>
                  <a:lnTo>
                    <a:pt x="1887918" y="707021"/>
                  </a:lnTo>
                  <a:lnTo>
                    <a:pt x="1940483" y="735977"/>
                  </a:lnTo>
                  <a:lnTo>
                    <a:pt x="1940483" y="714197"/>
                  </a:lnTo>
                  <a:lnTo>
                    <a:pt x="2050961" y="714197"/>
                  </a:lnTo>
                  <a:lnTo>
                    <a:pt x="2050961" y="706577"/>
                  </a:lnTo>
                  <a:lnTo>
                    <a:pt x="2050961" y="702767"/>
                  </a:lnTo>
                  <a:close/>
                </a:path>
                <a:path w="2279650" h="1116965">
                  <a:moveTo>
                    <a:pt x="2257425" y="148564"/>
                  </a:moveTo>
                  <a:lnTo>
                    <a:pt x="2240661" y="148564"/>
                  </a:lnTo>
                  <a:lnTo>
                    <a:pt x="2240661" y="153911"/>
                  </a:lnTo>
                  <a:lnTo>
                    <a:pt x="2257425" y="153911"/>
                  </a:lnTo>
                  <a:lnTo>
                    <a:pt x="2257425" y="148564"/>
                  </a:lnTo>
                  <a:close/>
                </a:path>
                <a:path w="2279650" h="1116965">
                  <a:moveTo>
                    <a:pt x="2279523" y="595033"/>
                  </a:moveTo>
                  <a:lnTo>
                    <a:pt x="2267331" y="595033"/>
                  </a:lnTo>
                  <a:lnTo>
                    <a:pt x="2267331" y="582841"/>
                  </a:lnTo>
                  <a:lnTo>
                    <a:pt x="2262759" y="582841"/>
                  </a:lnTo>
                  <a:lnTo>
                    <a:pt x="2262759" y="595033"/>
                  </a:lnTo>
                  <a:lnTo>
                    <a:pt x="2250567" y="595033"/>
                  </a:lnTo>
                  <a:lnTo>
                    <a:pt x="2250567" y="599605"/>
                  </a:lnTo>
                  <a:lnTo>
                    <a:pt x="2262759" y="599605"/>
                  </a:lnTo>
                  <a:lnTo>
                    <a:pt x="2262759" y="611784"/>
                  </a:lnTo>
                  <a:lnTo>
                    <a:pt x="2267331" y="611784"/>
                  </a:lnTo>
                  <a:lnTo>
                    <a:pt x="2267331" y="599605"/>
                  </a:lnTo>
                  <a:lnTo>
                    <a:pt x="2279523" y="599605"/>
                  </a:lnTo>
                  <a:lnTo>
                    <a:pt x="2279523" y="595033"/>
                  </a:lnTo>
                  <a:close/>
                </a:path>
              </a:pathLst>
            </a:custGeom>
            <a:solidFill>
              <a:srgbClr val="000000"/>
            </a:solidFill>
          </p:spPr>
          <p:txBody>
            <a:bodyPr wrap="square" lIns="0" tIns="0" rIns="0" bIns="0" rtlCol="0"/>
            <a:lstStyle/>
            <a:p>
              <a:endParaRPr/>
            </a:p>
          </p:txBody>
        </p:sp>
        <p:pic>
          <p:nvPicPr>
            <p:cNvPr id="27" name="object 27"/>
            <p:cNvPicPr/>
            <p:nvPr/>
          </p:nvPicPr>
          <p:blipFill>
            <a:blip r:embed="rId12" cstate="print"/>
            <a:stretch>
              <a:fillRect/>
            </a:stretch>
          </p:blipFill>
          <p:spPr>
            <a:xfrm>
              <a:off x="2118525" y="6762381"/>
              <a:ext cx="163804" cy="83807"/>
            </a:xfrm>
            <a:prstGeom prst="rect">
              <a:avLst/>
            </a:prstGeom>
          </p:spPr>
        </p:pic>
        <p:pic>
          <p:nvPicPr>
            <p:cNvPr id="28" name="object 28"/>
            <p:cNvPicPr/>
            <p:nvPr/>
          </p:nvPicPr>
          <p:blipFill>
            <a:blip r:embed="rId13" cstate="print"/>
            <a:stretch>
              <a:fillRect/>
            </a:stretch>
          </p:blipFill>
          <p:spPr>
            <a:xfrm>
              <a:off x="1696440" y="7231697"/>
              <a:ext cx="150863" cy="79235"/>
            </a:xfrm>
            <a:prstGeom prst="rect">
              <a:avLst/>
            </a:prstGeom>
          </p:spPr>
        </p:pic>
        <p:sp>
          <p:nvSpPr>
            <p:cNvPr id="29" name="object 29"/>
            <p:cNvSpPr/>
            <p:nvPr/>
          </p:nvSpPr>
          <p:spPr>
            <a:xfrm>
              <a:off x="2563456" y="7227125"/>
              <a:ext cx="699135" cy="86360"/>
            </a:xfrm>
            <a:custGeom>
              <a:avLst/>
              <a:gdLst/>
              <a:ahLst/>
              <a:cxnLst/>
              <a:rect l="l" t="t" r="r" b="b"/>
              <a:pathLst>
                <a:path w="699135" h="86359">
                  <a:moveTo>
                    <a:pt x="52565" y="64757"/>
                  </a:moveTo>
                  <a:lnTo>
                    <a:pt x="36436" y="41148"/>
                  </a:lnTo>
                  <a:lnTo>
                    <a:pt x="31242" y="33528"/>
                  </a:lnTo>
                  <a:lnTo>
                    <a:pt x="34493" y="28956"/>
                  </a:lnTo>
                  <a:lnTo>
                    <a:pt x="50279" y="6858"/>
                  </a:lnTo>
                  <a:lnTo>
                    <a:pt x="42672" y="6858"/>
                  </a:lnTo>
                  <a:lnTo>
                    <a:pt x="31242" y="23622"/>
                  </a:lnTo>
                  <a:lnTo>
                    <a:pt x="28194" y="23622"/>
                  </a:lnTo>
                  <a:lnTo>
                    <a:pt x="28194" y="28956"/>
                  </a:lnTo>
                  <a:lnTo>
                    <a:pt x="25908" y="28956"/>
                  </a:lnTo>
                  <a:lnTo>
                    <a:pt x="25908" y="26670"/>
                  </a:lnTo>
                  <a:lnTo>
                    <a:pt x="23622" y="26670"/>
                  </a:lnTo>
                  <a:lnTo>
                    <a:pt x="23622" y="23622"/>
                  </a:lnTo>
                  <a:lnTo>
                    <a:pt x="21336" y="23622"/>
                  </a:lnTo>
                  <a:lnTo>
                    <a:pt x="21336" y="21336"/>
                  </a:lnTo>
                  <a:lnTo>
                    <a:pt x="11430" y="6858"/>
                  </a:lnTo>
                  <a:lnTo>
                    <a:pt x="2286" y="6858"/>
                  </a:lnTo>
                  <a:lnTo>
                    <a:pt x="21336" y="35814"/>
                  </a:lnTo>
                  <a:lnTo>
                    <a:pt x="0" y="64757"/>
                  </a:lnTo>
                  <a:lnTo>
                    <a:pt x="9144" y="64757"/>
                  </a:lnTo>
                  <a:lnTo>
                    <a:pt x="23622" y="45720"/>
                  </a:lnTo>
                  <a:lnTo>
                    <a:pt x="23622" y="43434"/>
                  </a:lnTo>
                  <a:lnTo>
                    <a:pt x="25908" y="43434"/>
                  </a:lnTo>
                  <a:lnTo>
                    <a:pt x="28194" y="43434"/>
                  </a:lnTo>
                  <a:lnTo>
                    <a:pt x="28194" y="45720"/>
                  </a:lnTo>
                  <a:lnTo>
                    <a:pt x="42672" y="64757"/>
                  </a:lnTo>
                  <a:lnTo>
                    <a:pt x="52565" y="64757"/>
                  </a:lnTo>
                  <a:close/>
                </a:path>
                <a:path w="699135" h="86359">
                  <a:moveTo>
                    <a:pt x="90665" y="50279"/>
                  </a:moveTo>
                  <a:lnTo>
                    <a:pt x="88379" y="50279"/>
                  </a:lnTo>
                  <a:lnTo>
                    <a:pt x="88379" y="47993"/>
                  </a:lnTo>
                  <a:lnTo>
                    <a:pt x="86093" y="45720"/>
                  </a:lnTo>
                  <a:lnTo>
                    <a:pt x="83807" y="45720"/>
                  </a:lnTo>
                  <a:lnTo>
                    <a:pt x="83807" y="43434"/>
                  </a:lnTo>
                  <a:lnTo>
                    <a:pt x="69329" y="43434"/>
                  </a:lnTo>
                  <a:lnTo>
                    <a:pt x="69329" y="45720"/>
                  </a:lnTo>
                  <a:lnTo>
                    <a:pt x="67043" y="45720"/>
                  </a:lnTo>
                  <a:lnTo>
                    <a:pt x="67043" y="47993"/>
                  </a:lnTo>
                  <a:lnTo>
                    <a:pt x="64757" y="47993"/>
                  </a:lnTo>
                  <a:lnTo>
                    <a:pt x="64757" y="52565"/>
                  </a:lnTo>
                  <a:lnTo>
                    <a:pt x="62471" y="52565"/>
                  </a:lnTo>
                  <a:lnTo>
                    <a:pt x="62471" y="54851"/>
                  </a:lnTo>
                  <a:lnTo>
                    <a:pt x="69329" y="54851"/>
                  </a:lnTo>
                  <a:lnTo>
                    <a:pt x="69329" y="50279"/>
                  </a:lnTo>
                  <a:lnTo>
                    <a:pt x="71615" y="50279"/>
                  </a:lnTo>
                  <a:lnTo>
                    <a:pt x="71615" y="47993"/>
                  </a:lnTo>
                  <a:lnTo>
                    <a:pt x="83807" y="47993"/>
                  </a:lnTo>
                  <a:lnTo>
                    <a:pt x="83807" y="60185"/>
                  </a:lnTo>
                  <a:lnTo>
                    <a:pt x="81521" y="60185"/>
                  </a:lnTo>
                  <a:lnTo>
                    <a:pt x="81521" y="62471"/>
                  </a:lnTo>
                  <a:lnTo>
                    <a:pt x="79235" y="64757"/>
                  </a:lnTo>
                  <a:lnTo>
                    <a:pt x="76187" y="67043"/>
                  </a:lnTo>
                  <a:lnTo>
                    <a:pt x="73901" y="67043"/>
                  </a:lnTo>
                  <a:lnTo>
                    <a:pt x="73901" y="69329"/>
                  </a:lnTo>
                  <a:lnTo>
                    <a:pt x="71615" y="69329"/>
                  </a:lnTo>
                  <a:lnTo>
                    <a:pt x="71615" y="71615"/>
                  </a:lnTo>
                  <a:lnTo>
                    <a:pt x="69329" y="71615"/>
                  </a:lnTo>
                  <a:lnTo>
                    <a:pt x="69329" y="74663"/>
                  </a:lnTo>
                  <a:lnTo>
                    <a:pt x="67043" y="74663"/>
                  </a:lnTo>
                  <a:lnTo>
                    <a:pt x="67043" y="76949"/>
                  </a:lnTo>
                  <a:lnTo>
                    <a:pt x="64757" y="76949"/>
                  </a:lnTo>
                  <a:lnTo>
                    <a:pt x="64757" y="81521"/>
                  </a:lnTo>
                  <a:lnTo>
                    <a:pt x="62471" y="81521"/>
                  </a:lnTo>
                  <a:lnTo>
                    <a:pt x="62471" y="86093"/>
                  </a:lnTo>
                  <a:lnTo>
                    <a:pt x="90665" y="86093"/>
                  </a:lnTo>
                  <a:lnTo>
                    <a:pt x="90665" y="81521"/>
                  </a:lnTo>
                  <a:lnTo>
                    <a:pt x="69329" y="81521"/>
                  </a:lnTo>
                  <a:lnTo>
                    <a:pt x="69329" y="79235"/>
                  </a:lnTo>
                  <a:lnTo>
                    <a:pt x="71615" y="79235"/>
                  </a:lnTo>
                  <a:lnTo>
                    <a:pt x="71615" y="76949"/>
                  </a:lnTo>
                  <a:lnTo>
                    <a:pt x="73901" y="76949"/>
                  </a:lnTo>
                  <a:lnTo>
                    <a:pt x="73901" y="74663"/>
                  </a:lnTo>
                  <a:lnTo>
                    <a:pt x="76187" y="74663"/>
                  </a:lnTo>
                  <a:lnTo>
                    <a:pt x="76187" y="71615"/>
                  </a:lnTo>
                  <a:lnTo>
                    <a:pt x="79235" y="71615"/>
                  </a:lnTo>
                  <a:lnTo>
                    <a:pt x="79235" y="69329"/>
                  </a:lnTo>
                  <a:lnTo>
                    <a:pt x="81521" y="69329"/>
                  </a:lnTo>
                  <a:lnTo>
                    <a:pt x="86093" y="64757"/>
                  </a:lnTo>
                  <a:lnTo>
                    <a:pt x="86093" y="62471"/>
                  </a:lnTo>
                  <a:lnTo>
                    <a:pt x="88379" y="62471"/>
                  </a:lnTo>
                  <a:lnTo>
                    <a:pt x="88379" y="57899"/>
                  </a:lnTo>
                  <a:lnTo>
                    <a:pt x="90665" y="57899"/>
                  </a:lnTo>
                  <a:lnTo>
                    <a:pt x="90665" y="50279"/>
                  </a:lnTo>
                  <a:close/>
                </a:path>
                <a:path w="699135" h="86359">
                  <a:moveTo>
                    <a:pt x="129514" y="43434"/>
                  </a:moveTo>
                  <a:lnTo>
                    <a:pt x="95999" y="43434"/>
                  </a:lnTo>
                  <a:lnTo>
                    <a:pt x="95999" y="47993"/>
                  </a:lnTo>
                  <a:lnTo>
                    <a:pt x="110477" y="47993"/>
                  </a:lnTo>
                  <a:lnTo>
                    <a:pt x="110477" y="86093"/>
                  </a:lnTo>
                  <a:lnTo>
                    <a:pt x="115049" y="86093"/>
                  </a:lnTo>
                  <a:lnTo>
                    <a:pt x="115049" y="47993"/>
                  </a:lnTo>
                  <a:lnTo>
                    <a:pt x="129514" y="47993"/>
                  </a:lnTo>
                  <a:lnTo>
                    <a:pt x="129514" y="43434"/>
                  </a:lnTo>
                  <a:close/>
                </a:path>
                <a:path w="699135" h="86359">
                  <a:moveTo>
                    <a:pt x="628548" y="0"/>
                  </a:moveTo>
                  <a:lnTo>
                    <a:pt x="619404" y="0"/>
                  </a:lnTo>
                  <a:lnTo>
                    <a:pt x="607212" y="14478"/>
                  </a:lnTo>
                  <a:lnTo>
                    <a:pt x="607212" y="16764"/>
                  </a:lnTo>
                  <a:lnTo>
                    <a:pt x="604926" y="16764"/>
                  </a:lnTo>
                  <a:lnTo>
                    <a:pt x="604926" y="21336"/>
                  </a:lnTo>
                  <a:lnTo>
                    <a:pt x="602640" y="21336"/>
                  </a:lnTo>
                  <a:lnTo>
                    <a:pt x="602640" y="16764"/>
                  </a:lnTo>
                  <a:lnTo>
                    <a:pt x="600354" y="16764"/>
                  </a:lnTo>
                  <a:lnTo>
                    <a:pt x="600354" y="14478"/>
                  </a:lnTo>
                  <a:lnTo>
                    <a:pt x="588162" y="0"/>
                  </a:lnTo>
                  <a:lnTo>
                    <a:pt x="578269" y="0"/>
                  </a:lnTo>
                  <a:lnTo>
                    <a:pt x="600354" y="26670"/>
                  </a:lnTo>
                  <a:lnTo>
                    <a:pt x="575983" y="57899"/>
                  </a:lnTo>
                  <a:lnTo>
                    <a:pt x="585876" y="57899"/>
                  </a:lnTo>
                  <a:lnTo>
                    <a:pt x="600354" y="35814"/>
                  </a:lnTo>
                  <a:lnTo>
                    <a:pt x="602640" y="35814"/>
                  </a:lnTo>
                  <a:lnTo>
                    <a:pt x="602640" y="33528"/>
                  </a:lnTo>
                  <a:lnTo>
                    <a:pt x="604926" y="33528"/>
                  </a:lnTo>
                  <a:lnTo>
                    <a:pt x="604926" y="35814"/>
                  </a:lnTo>
                  <a:lnTo>
                    <a:pt x="619404" y="57899"/>
                  </a:lnTo>
                  <a:lnTo>
                    <a:pt x="628548" y="57899"/>
                  </a:lnTo>
                  <a:lnTo>
                    <a:pt x="610323" y="31242"/>
                  </a:lnTo>
                  <a:lnTo>
                    <a:pt x="607212" y="26670"/>
                  </a:lnTo>
                  <a:lnTo>
                    <a:pt x="611466" y="21336"/>
                  </a:lnTo>
                  <a:lnTo>
                    <a:pt x="628548" y="0"/>
                  </a:lnTo>
                  <a:close/>
                </a:path>
                <a:path w="699135" h="86359">
                  <a:moveTo>
                    <a:pt x="659777" y="50279"/>
                  </a:moveTo>
                  <a:lnTo>
                    <a:pt x="657491" y="50279"/>
                  </a:lnTo>
                  <a:lnTo>
                    <a:pt x="657491" y="45720"/>
                  </a:lnTo>
                  <a:lnTo>
                    <a:pt x="655218" y="45720"/>
                  </a:lnTo>
                  <a:lnTo>
                    <a:pt x="655218" y="43434"/>
                  </a:lnTo>
                  <a:lnTo>
                    <a:pt x="652932" y="43434"/>
                  </a:lnTo>
                  <a:lnTo>
                    <a:pt x="652932" y="41148"/>
                  </a:lnTo>
                  <a:lnTo>
                    <a:pt x="638454" y="41148"/>
                  </a:lnTo>
                  <a:lnTo>
                    <a:pt x="638454" y="43434"/>
                  </a:lnTo>
                  <a:lnTo>
                    <a:pt x="636168" y="43434"/>
                  </a:lnTo>
                  <a:lnTo>
                    <a:pt x="636168" y="45720"/>
                  </a:lnTo>
                  <a:lnTo>
                    <a:pt x="633882" y="45720"/>
                  </a:lnTo>
                  <a:lnTo>
                    <a:pt x="633882" y="47993"/>
                  </a:lnTo>
                  <a:lnTo>
                    <a:pt x="631596" y="50279"/>
                  </a:lnTo>
                  <a:lnTo>
                    <a:pt x="631596" y="52565"/>
                  </a:lnTo>
                  <a:lnTo>
                    <a:pt x="636168" y="52565"/>
                  </a:lnTo>
                  <a:lnTo>
                    <a:pt x="638454" y="50279"/>
                  </a:lnTo>
                  <a:lnTo>
                    <a:pt x="638454" y="47993"/>
                  </a:lnTo>
                  <a:lnTo>
                    <a:pt x="640740" y="47993"/>
                  </a:lnTo>
                  <a:lnTo>
                    <a:pt x="640740" y="45720"/>
                  </a:lnTo>
                  <a:lnTo>
                    <a:pt x="650646" y="45720"/>
                  </a:lnTo>
                  <a:lnTo>
                    <a:pt x="650646" y="47993"/>
                  </a:lnTo>
                  <a:lnTo>
                    <a:pt x="652932" y="47993"/>
                  </a:lnTo>
                  <a:lnTo>
                    <a:pt x="652932" y="57899"/>
                  </a:lnTo>
                  <a:lnTo>
                    <a:pt x="650646" y="57899"/>
                  </a:lnTo>
                  <a:lnTo>
                    <a:pt x="650646" y="60185"/>
                  </a:lnTo>
                  <a:lnTo>
                    <a:pt x="648360" y="60185"/>
                  </a:lnTo>
                  <a:lnTo>
                    <a:pt x="648360" y="62471"/>
                  </a:lnTo>
                  <a:lnTo>
                    <a:pt x="646074" y="64757"/>
                  </a:lnTo>
                  <a:lnTo>
                    <a:pt x="643026" y="64757"/>
                  </a:lnTo>
                  <a:lnTo>
                    <a:pt x="643026" y="67043"/>
                  </a:lnTo>
                  <a:lnTo>
                    <a:pt x="640740" y="67043"/>
                  </a:lnTo>
                  <a:lnTo>
                    <a:pt x="640740" y="69329"/>
                  </a:lnTo>
                  <a:lnTo>
                    <a:pt x="638454" y="69329"/>
                  </a:lnTo>
                  <a:lnTo>
                    <a:pt x="638454" y="71615"/>
                  </a:lnTo>
                  <a:lnTo>
                    <a:pt x="636168" y="71615"/>
                  </a:lnTo>
                  <a:lnTo>
                    <a:pt x="636168" y="74663"/>
                  </a:lnTo>
                  <a:lnTo>
                    <a:pt x="633882" y="74663"/>
                  </a:lnTo>
                  <a:lnTo>
                    <a:pt x="633882" y="76949"/>
                  </a:lnTo>
                  <a:lnTo>
                    <a:pt x="631596" y="76949"/>
                  </a:lnTo>
                  <a:lnTo>
                    <a:pt x="631596" y="83807"/>
                  </a:lnTo>
                  <a:lnTo>
                    <a:pt x="659777" y="83807"/>
                  </a:lnTo>
                  <a:lnTo>
                    <a:pt x="659777" y="79235"/>
                  </a:lnTo>
                  <a:lnTo>
                    <a:pt x="638454" y="79235"/>
                  </a:lnTo>
                  <a:lnTo>
                    <a:pt x="638454" y="76949"/>
                  </a:lnTo>
                  <a:lnTo>
                    <a:pt x="640740" y="76949"/>
                  </a:lnTo>
                  <a:lnTo>
                    <a:pt x="640740" y="74663"/>
                  </a:lnTo>
                  <a:lnTo>
                    <a:pt x="643026" y="74663"/>
                  </a:lnTo>
                  <a:lnTo>
                    <a:pt x="643026" y="71615"/>
                  </a:lnTo>
                  <a:lnTo>
                    <a:pt x="646074" y="71615"/>
                  </a:lnTo>
                  <a:lnTo>
                    <a:pt x="646074" y="69329"/>
                  </a:lnTo>
                  <a:lnTo>
                    <a:pt x="648360" y="69329"/>
                  </a:lnTo>
                  <a:lnTo>
                    <a:pt x="648360" y="67043"/>
                  </a:lnTo>
                  <a:lnTo>
                    <a:pt x="650646" y="67043"/>
                  </a:lnTo>
                  <a:lnTo>
                    <a:pt x="650646" y="64757"/>
                  </a:lnTo>
                  <a:lnTo>
                    <a:pt x="652932" y="64757"/>
                  </a:lnTo>
                  <a:lnTo>
                    <a:pt x="652932" y="62471"/>
                  </a:lnTo>
                  <a:lnTo>
                    <a:pt x="655218" y="62471"/>
                  </a:lnTo>
                  <a:lnTo>
                    <a:pt x="655218" y="60185"/>
                  </a:lnTo>
                  <a:lnTo>
                    <a:pt x="657491" y="60185"/>
                  </a:lnTo>
                  <a:lnTo>
                    <a:pt x="657491" y="54851"/>
                  </a:lnTo>
                  <a:lnTo>
                    <a:pt x="659777" y="54851"/>
                  </a:lnTo>
                  <a:lnTo>
                    <a:pt x="659777" y="50279"/>
                  </a:lnTo>
                  <a:close/>
                </a:path>
                <a:path w="699135" h="86359">
                  <a:moveTo>
                    <a:pt x="698639" y="50279"/>
                  </a:moveTo>
                  <a:lnTo>
                    <a:pt x="696353" y="50279"/>
                  </a:lnTo>
                  <a:lnTo>
                    <a:pt x="696353" y="45720"/>
                  </a:lnTo>
                  <a:lnTo>
                    <a:pt x="694067" y="45720"/>
                  </a:lnTo>
                  <a:lnTo>
                    <a:pt x="694067" y="43434"/>
                  </a:lnTo>
                  <a:lnTo>
                    <a:pt x="691007" y="43434"/>
                  </a:lnTo>
                  <a:lnTo>
                    <a:pt x="691007" y="41148"/>
                  </a:lnTo>
                  <a:lnTo>
                    <a:pt x="671969" y="41148"/>
                  </a:lnTo>
                  <a:lnTo>
                    <a:pt x="671969" y="43434"/>
                  </a:lnTo>
                  <a:lnTo>
                    <a:pt x="669683" y="43434"/>
                  </a:lnTo>
                  <a:lnTo>
                    <a:pt x="669683" y="45720"/>
                  </a:lnTo>
                  <a:lnTo>
                    <a:pt x="667397" y="45720"/>
                  </a:lnTo>
                  <a:lnTo>
                    <a:pt x="667397" y="57899"/>
                  </a:lnTo>
                  <a:lnTo>
                    <a:pt x="669683" y="57899"/>
                  </a:lnTo>
                  <a:lnTo>
                    <a:pt x="669683" y="60185"/>
                  </a:lnTo>
                  <a:lnTo>
                    <a:pt x="671969" y="60185"/>
                  </a:lnTo>
                  <a:lnTo>
                    <a:pt x="671969" y="62471"/>
                  </a:lnTo>
                  <a:lnTo>
                    <a:pt x="679589" y="62471"/>
                  </a:lnTo>
                  <a:lnTo>
                    <a:pt x="679589" y="64757"/>
                  </a:lnTo>
                  <a:lnTo>
                    <a:pt x="688721" y="64757"/>
                  </a:lnTo>
                  <a:lnTo>
                    <a:pt x="688721" y="67043"/>
                  </a:lnTo>
                  <a:lnTo>
                    <a:pt x="691007" y="67043"/>
                  </a:lnTo>
                  <a:lnTo>
                    <a:pt x="691007" y="69329"/>
                  </a:lnTo>
                  <a:lnTo>
                    <a:pt x="694067" y="69329"/>
                  </a:lnTo>
                  <a:lnTo>
                    <a:pt x="694067" y="76949"/>
                  </a:lnTo>
                  <a:lnTo>
                    <a:pt x="688721" y="76949"/>
                  </a:lnTo>
                  <a:lnTo>
                    <a:pt x="688721" y="79235"/>
                  </a:lnTo>
                  <a:lnTo>
                    <a:pt x="677303" y="79235"/>
                  </a:lnTo>
                  <a:lnTo>
                    <a:pt x="677303" y="76949"/>
                  </a:lnTo>
                  <a:lnTo>
                    <a:pt x="671969" y="76949"/>
                  </a:lnTo>
                  <a:lnTo>
                    <a:pt x="671969" y="71615"/>
                  </a:lnTo>
                  <a:lnTo>
                    <a:pt x="669683" y="71615"/>
                  </a:lnTo>
                  <a:lnTo>
                    <a:pt x="669683" y="69329"/>
                  </a:lnTo>
                  <a:lnTo>
                    <a:pt x="665111" y="69329"/>
                  </a:lnTo>
                  <a:lnTo>
                    <a:pt x="665111" y="74663"/>
                  </a:lnTo>
                  <a:lnTo>
                    <a:pt x="667397" y="74663"/>
                  </a:lnTo>
                  <a:lnTo>
                    <a:pt x="667397" y="79235"/>
                  </a:lnTo>
                  <a:lnTo>
                    <a:pt x="669683" y="79235"/>
                  </a:lnTo>
                  <a:lnTo>
                    <a:pt x="669683" y="81521"/>
                  </a:lnTo>
                  <a:lnTo>
                    <a:pt x="671969" y="81521"/>
                  </a:lnTo>
                  <a:lnTo>
                    <a:pt x="674255" y="83807"/>
                  </a:lnTo>
                  <a:lnTo>
                    <a:pt x="691007" y="83807"/>
                  </a:lnTo>
                  <a:lnTo>
                    <a:pt x="691007" y="81521"/>
                  </a:lnTo>
                  <a:lnTo>
                    <a:pt x="696353" y="81521"/>
                  </a:lnTo>
                  <a:lnTo>
                    <a:pt x="696353" y="79235"/>
                  </a:lnTo>
                  <a:lnTo>
                    <a:pt x="698639" y="76949"/>
                  </a:lnTo>
                  <a:lnTo>
                    <a:pt x="698639" y="64757"/>
                  </a:lnTo>
                  <a:lnTo>
                    <a:pt x="696353" y="64757"/>
                  </a:lnTo>
                  <a:lnTo>
                    <a:pt x="696353" y="62471"/>
                  </a:lnTo>
                  <a:lnTo>
                    <a:pt x="691007" y="62471"/>
                  </a:lnTo>
                  <a:lnTo>
                    <a:pt x="691007" y="60185"/>
                  </a:lnTo>
                  <a:lnTo>
                    <a:pt x="684161" y="60185"/>
                  </a:lnTo>
                  <a:lnTo>
                    <a:pt x="684161" y="57899"/>
                  </a:lnTo>
                  <a:lnTo>
                    <a:pt x="677303" y="57899"/>
                  </a:lnTo>
                  <a:lnTo>
                    <a:pt x="674255" y="54851"/>
                  </a:lnTo>
                  <a:lnTo>
                    <a:pt x="671969" y="54851"/>
                  </a:lnTo>
                  <a:lnTo>
                    <a:pt x="671969" y="47993"/>
                  </a:lnTo>
                  <a:lnTo>
                    <a:pt x="674255" y="47993"/>
                  </a:lnTo>
                  <a:lnTo>
                    <a:pt x="674255" y="45720"/>
                  </a:lnTo>
                  <a:lnTo>
                    <a:pt x="688721" y="45720"/>
                  </a:lnTo>
                  <a:lnTo>
                    <a:pt x="688721" y="47993"/>
                  </a:lnTo>
                  <a:lnTo>
                    <a:pt x="691007" y="47993"/>
                  </a:lnTo>
                  <a:lnTo>
                    <a:pt x="691007" y="52565"/>
                  </a:lnTo>
                  <a:lnTo>
                    <a:pt x="698639" y="52565"/>
                  </a:lnTo>
                  <a:lnTo>
                    <a:pt x="698639" y="50279"/>
                  </a:lnTo>
                  <a:close/>
                </a:path>
              </a:pathLst>
            </a:custGeom>
            <a:solidFill>
              <a:srgbClr val="000000"/>
            </a:solidFill>
          </p:spPr>
          <p:txBody>
            <a:bodyPr wrap="square" lIns="0" tIns="0" rIns="0" bIns="0" rtlCol="0"/>
            <a:lstStyle/>
            <a:p>
              <a:endParaRPr/>
            </a:p>
          </p:txBody>
        </p:sp>
        <p:pic>
          <p:nvPicPr>
            <p:cNvPr id="30" name="object 30"/>
            <p:cNvPicPr/>
            <p:nvPr/>
          </p:nvPicPr>
          <p:blipFill>
            <a:blip r:embed="rId14" cstate="print"/>
            <a:stretch>
              <a:fillRect/>
            </a:stretch>
          </p:blipFill>
          <p:spPr>
            <a:xfrm>
              <a:off x="3108198" y="7442733"/>
              <a:ext cx="175234" cy="148564"/>
            </a:xfrm>
            <a:prstGeom prst="rect">
              <a:avLst/>
            </a:prstGeom>
          </p:spPr>
        </p:pic>
        <p:sp>
          <p:nvSpPr>
            <p:cNvPr id="31" name="object 31"/>
            <p:cNvSpPr/>
            <p:nvPr/>
          </p:nvSpPr>
          <p:spPr>
            <a:xfrm>
              <a:off x="1179893" y="7833575"/>
              <a:ext cx="2101850" cy="485140"/>
            </a:xfrm>
            <a:custGeom>
              <a:avLst/>
              <a:gdLst/>
              <a:ahLst/>
              <a:cxnLst/>
              <a:rect l="l" t="t" r="r" b="b"/>
              <a:pathLst>
                <a:path w="2101850" h="485140">
                  <a:moveTo>
                    <a:pt x="52578" y="38100"/>
                  </a:moveTo>
                  <a:lnTo>
                    <a:pt x="43434" y="38100"/>
                  </a:lnTo>
                  <a:lnTo>
                    <a:pt x="43434" y="43434"/>
                  </a:lnTo>
                  <a:lnTo>
                    <a:pt x="40386" y="43434"/>
                  </a:lnTo>
                  <a:lnTo>
                    <a:pt x="40386" y="48006"/>
                  </a:lnTo>
                  <a:lnTo>
                    <a:pt x="38100" y="48006"/>
                  </a:lnTo>
                  <a:lnTo>
                    <a:pt x="35814" y="50279"/>
                  </a:lnTo>
                  <a:lnTo>
                    <a:pt x="33528" y="50279"/>
                  </a:lnTo>
                  <a:lnTo>
                    <a:pt x="31242" y="52565"/>
                  </a:lnTo>
                  <a:lnTo>
                    <a:pt x="21336" y="52565"/>
                  </a:lnTo>
                  <a:lnTo>
                    <a:pt x="21336" y="50279"/>
                  </a:lnTo>
                  <a:lnTo>
                    <a:pt x="16764" y="50279"/>
                  </a:lnTo>
                  <a:lnTo>
                    <a:pt x="16764" y="48006"/>
                  </a:lnTo>
                  <a:lnTo>
                    <a:pt x="14478" y="48006"/>
                  </a:lnTo>
                  <a:lnTo>
                    <a:pt x="14478" y="45720"/>
                  </a:lnTo>
                  <a:lnTo>
                    <a:pt x="12192" y="45720"/>
                  </a:lnTo>
                  <a:lnTo>
                    <a:pt x="12192" y="41148"/>
                  </a:lnTo>
                  <a:lnTo>
                    <a:pt x="9144" y="41148"/>
                  </a:lnTo>
                  <a:lnTo>
                    <a:pt x="9144" y="16764"/>
                  </a:lnTo>
                  <a:lnTo>
                    <a:pt x="12192" y="16764"/>
                  </a:lnTo>
                  <a:lnTo>
                    <a:pt x="12192" y="12192"/>
                  </a:lnTo>
                  <a:lnTo>
                    <a:pt x="14478" y="12192"/>
                  </a:lnTo>
                  <a:lnTo>
                    <a:pt x="14478" y="9906"/>
                  </a:lnTo>
                  <a:lnTo>
                    <a:pt x="16764" y="9906"/>
                  </a:lnTo>
                  <a:lnTo>
                    <a:pt x="19050" y="6858"/>
                  </a:lnTo>
                  <a:lnTo>
                    <a:pt x="25908" y="6858"/>
                  </a:lnTo>
                  <a:lnTo>
                    <a:pt x="25908" y="4572"/>
                  </a:lnTo>
                  <a:lnTo>
                    <a:pt x="28956" y="4572"/>
                  </a:lnTo>
                  <a:lnTo>
                    <a:pt x="28956" y="6858"/>
                  </a:lnTo>
                  <a:lnTo>
                    <a:pt x="35814" y="6858"/>
                  </a:lnTo>
                  <a:lnTo>
                    <a:pt x="35814" y="9906"/>
                  </a:lnTo>
                  <a:lnTo>
                    <a:pt x="38100" y="9906"/>
                  </a:lnTo>
                  <a:lnTo>
                    <a:pt x="40386" y="12192"/>
                  </a:lnTo>
                  <a:lnTo>
                    <a:pt x="40386" y="14478"/>
                  </a:lnTo>
                  <a:lnTo>
                    <a:pt x="43434" y="14478"/>
                  </a:lnTo>
                  <a:lnTo>
                    <a:pt x="43434" y="16764"/>
                  </a:lnTo>
                  <a:lnTo>
                    <a:pt x="50292" y="16764"/>
                  </a:lnTo>
                  <a:lnTo>
                    <a:pt x="50292" y="12192"/>
                  </a:lnTo>
                  <a:lnTo>
                    <a:pt x="48006" y="12192"/>
                  </a:lnTo>
                  <a:lnTo>
                    <a:pt x="48006" y="6858"/>
                  </a:lnTo>
                  <a:lnTo>
                    <a:pt x="45720" y="6858"/>
                  </a:lnTo>
                  <a:lnTo>
                    <a:pt x="45720" y="4572"/>
                  </a:lnTo>
                  <a:lnTo>
                    <a:pt x="43434" y="4572"/>
                  </a:lnTo>
                  <a:lnTo>
                    <a:pt x="43434" y="2286"/>
                  </a:lnTo>
                  <a:lnTo>
                    <a:pt x="38100" y="2286"/>
                  </a:lnTo>
                  <a:lnTo>
                    <a:pt x="38100" y="0"/>
                  </a:lnTo>
                  <a:lnTo>
                    <a:pt x="19050" y="0"/>
                  </a:lnTo>
                  <a:lnTo>
                    <a:pt x="16764" y="2286"/>
                  </a:lnTo>
                  <a:lnTo>
                    <a:pt x="12192" y="2286"/>
                  </a:lnTo>
                  <a:lnTo>
                    <a:pt x="12192" y="4572"/>
                  </a:lnTo>
                  <a:lnTo>
                    <a:pt x="9144" y="4572"/>
                  </a:lnTo>
                  <a:lnTo>
                    <a:pt x="9144" y="6858"/>
                  </a:lnTo>
                  <a:lnTo>
                    <a:pt x="6858" y="6858"/>
                  </a:lnTo>
                  <a:lnTo>
                    <a:pt x="6858" y="9906"/>
                  </a:lnTo>
                  <a:lnTo>
                    <a:pt x="4572" y="9906"/>
                  </a:lnTo>
                  <a:lnTo>
                    <a:pt x="4572" y="14478"/>
                  </a:lnTo>
                  <a:lnTo>
                    <a:pt x="2286" y="14478"/>
                  </a:lnTo>
                  <a:lnTo>
                    <a:pt x="2286" y="23622"/>
                  </a:lnTo>
                  <a:lnTo>
                    <a:pt x="0" y="23622"/>
                  </a:lnTo>
                  <a:lnTo>
                    <a:pt x="0" y="31242"/>
                  </a:lnTo>
                  <a:lnTo>
                    <a:pt x="2286" y="33528"/>
                  </a:lnTo>
                  <a:lnTo>
                    <a:pt x="2286" y="43434"/>
                  </a:lnTo>
                  <a:lnTo>
                    <a:pt x="4572" y="43434"/>
                  </a:lnTo>
                  <a:lnTo>
                    <a:pt x="4572" y="48006"/>
                  </a:lnTo>
                  <a:lnTo>
                    <a:pt x="6858" y="48006"/>
                  </a:lnTo>
                  <a:lnTo>
                    <a:pt x="6858" y="50279"/>
                  </a:lnTo>
                  <a:lnTo>
                    <a:pt x="9144" y="50279"/>
                  </a:lnTo>
                  <a:lnTo>
                    <a:pt x="9144" y="52565"/>
                  </a:lnTo>
                  <a:lnTo>
                    <a:pt x="12192" y="52565"/>
                  </a:lnTo>
                  <a:lnTo>
                    <a:pt x="12192" y="54851"/>
                  </a:lnTo>
                  <a:lnTo>
                    <a:pt x="14478" y="54851"/>
                  </a:lnTo>
                  <a:lnTo>
                    <a:pt x="14478" y="57899"/>
                  </a:lnTo>
                  <a:lnTo>
                    <a:pt x="38100" y="57899"/>
                  </a:lnTo>
                  <a:lnTo>
                    <a:pt x="38100" y="54851"/>
                  </a:lnTo>
                  <a:lnTo>
                    <a:pt x="43434" y="54851"/>
                  </a:lnTo>
                  <a:lnTo>
                    <a:pt x="43434" y="52565"/>
                  </a:lnTo>
                  <a:lnTo>
                    <a:pt x="45720" y="52565"/>
                  </a:lnTo>
                  <a:lnTo>
                    <a:pt x="45720" y="50279"/>
                  </a:lnTo>
                  <a:lnTo>
                    <a:pt x="48006" y="50279"/>
                  </a:lnTo>
                  <a:lnTo>
                    <a:pt x="48006" y="45720"/>
                  </a:lnTo>
                  <a:lnTo>
                    <a:pt x="50292" y="45720"/>
                  </a:lnTo>
                  <a:lnTo>
                    <a:pt x="50292" y="41148"/>
                  </a:lnTo>
                  <a:lnTo>
                    <a:pt x="52578" y="38100"/>
                  </a:lnTo>
                  <a:close/>
                </a:path>
                <a:path w="2101850" h="485140">
                  <a:moveTo>
                    <a:pt x="102857" y="0"/>
                  </a:moveTo>
                  <a:lnTo>
                    <a:pt x="60185" y="0"/>
                  </a:lnTo>
                  <a:lnTo>
                    <a:pt x="60185" y="57899"/>
                  </a:lnTo>
                  <a:lnTo>
                    <a:pt x="102857" y="57899"/>
                  </a:lnTo>
                  <a:lnTo>
                    <a:pt x="102857" y="50279"/>
                  </a:lnTo>
                  <a:lnTo>
                    <a:pt x="69329" y="50279"/>
                  </a:lnTo>
                  <a:lnTo>
                    <a:pt x="69329" y="31242"/>
                  </a:lnTo>
                  <a:lnTo>
                    <a:pt x="100571" y="31242"/>
                  </a:lnTo>
                  <a:lnTo>
                    <a:pt x="100571" y="23622"/>
                  </a:lnTo>
                  <a:lnTo>
                    <a:pt x="69329" y="23622"/>
                  </a:lnTo>
                  <a:lnTo>
                    <a:pt x="69329" y="6858"/>
                  </a:lnTo>
                  <a:lnTo>
                    <a:pt x="102857" y="6858"/>
                  </a:lnTo>
                  <a:lnTo>
                    <a:pt x="102857" y="0"/>
                  </a:lnTo>
                  <a:close/>
                </a:path>
                <a:path w="2101850" h="485140">
                  <a:moveTo>
                    <a:pt x="165328" y="57899"/>
                  </a:moveTo>
                  <a:lnTo>
                    <a:pt x="156184" y="43434"/>
                  </a:lnTo>
                  <a:lnTo>
                    <a:pt x="156184" y="41148"/>
                  </a:lnTo>
                  <a:lnTo>
                    <a:pt x="153898" y="41148"/>
                  </a:lnTo>
                  <a:lnTo>
                    <a:pt x="153898" y="38100"/>
                  </a:lnTo>
                  <a:lnTo>
                    <a:pt x="150850" y="38100"/>
                  </a:lnTo>
                  <a:lnTo>
                    <a:pt x="150850" y="35814"/>
                  </a:lnTo>
                  <a:lnTo>
                    <a:pt x="148564" y="35814"/>
                  </a:lnTo>
                  <a:lnTo>
                    <a:pt x="148564" y="33528"/>
                  </a:lnTo>
                  <a:lnTo>
                    <a:pt x="146278" y="33528"/>
                  </a:lnTo>
                  <a:lnTo>
                    <a:pt x="146278" y="31242"/>
                  </a:lnTo>
                  <a:lnTo>
                    <a:pt x="150850" y="31242"/>
                  </a:lnTo>
                  <a:lnTo>
                    <a:pt x="150850" y="28956"/>
                  </a:lnTo>
                  <a:lnTo>
                    <a:pt x="153898" y="28956"/>
                  </a:lnTo>
                  <a:lnTo>
                    <a:pt x="156184" y="26670"/>
                  </a:lnTo>
                  <a:lnTo>
                    <a:pt x="158470" y="26670"/>
                  </a:lnTo>
                  <a:lnTo>
                    <a:pt x="158470" y="21336"/>
                  </a:lnTo>
                  <a:lnTo>
                    <a:pt x="160756" y="21336"/>
                  </a:lnTo>
                  <a:lnTo>
                    <a:pt x="160756" y="12192"/>
                  </a:lnTo>
                  <a:lnTo>
                    <a:pt x="158470" y="12192"/>
                  </a:lnTo>
                  <a:lnTo>
                    <a:pt x="158470" y="6858"/>
                  </a:lnTo>
                  <a:lnTo>
                    <a:pt x="156184" y="6858"/>
                  </a:lnTo>
                  <a:lnTo>
                    <a:pt x="156184" y="4572"/>
                  </a:lnTo>
                  <a:lnTo>
                    <a:pt x="153898" y="4572"/>
                  </a:lnTo>
                  <a:lnTo>
                    <a:pt x="153898" y="14478"/>
                  </a:lnTo>
                  <a:lnTo>
                    <a:pt x="153898" y="16764"/>
                  </a:lnTo>
                  <a:lnTo>
                    <a:pt x="150850" y="16764"/>
                  </a:lnTo>
                  <a:lnTo>
                    <a:pt x="150850" y="21336"/>
                  </a:lnTo>
                  <a:lnTo>
                    <a:pt x="148564" y="21336"/>
                  </a:lnTo>
                  <a:lnTo>
                    <a:pt x="148564" y="23622"/>
                  </a:lnTo>
                  <a:lnTo>
                    <a:pt x="143992" y="23622"/>
                  </a:lnTo>
                  <a:lnTo>
                    <a:pt x="143992" y="26670"/>
                  </a:lnTo>
                  <a:lnTo>
                    <a:pt x="122669" y="26670"/>
                  </a:lnTo>
                  <a:lnTo>
                    <a:pt x="122669" y="6858"/>
                  </a:lnTo>
                  <a:lnTo>
                    <a:pt x="148564" y="6858"/>
                  </a:lnTo>
                  <a:lnTo>
                    <a:pt x="148564" y="9906"/>
                  </a:lnTo>
                  <a:lnTo>
                    <a:pt x="150850" y="9906"/>
                  </a:lnTo>
                  <a:lnTo>
                    <a:pt x="150850" y="14478"/>
                  </a:lnTo>
                  <a:lnTo>
                    <a:pt x="153898" y="14478"/>
                  </a:lnTo>
                  <a:lnTo>
                    <a:pt x="153898" y="4572"/>
                  </a:lnTo>
                  <a:lnTo>
                    <a:pt x="153898" y="2286"/>
                  </a:lnTo>
                  <a:lnTo>
                    <a:pt x="148564" y="2286"/>
                  </a:lnTo>
                  <a:lnTo>
                    <a:pt x="148564" y="0"/>
                  </a:lnTo>
                  <a:lnTo>
                    <a:pt x="115049" y="0"/>
                  </a:lnTo>
                  <a:lnTo>
                    <a:pt x="115049" y="57899"/>
                  </a:lnTo>
                  <a:lnTo>
                    <a:pt x="122669" y="57899"/>
                  </a:lnTo>
                  <a:lnTo>
                    <a:pt x="122669" y="31242"/>
                  </a:lnTo>
                  <a:lnTo>
                    <a:pt x="134099" y="31242"/>
                  </a:lnTo>
                  <a:lnTo>
                    <a:pt x="134099" y="33528"/>
                  </a:lnTo>
                  <a:lnTo>
                    <a:pt x="139420" y="33528"/>
                  </a:lnTo>
                  <a:lnTo>
                    <a:pt x="139420" y="35814"/>
                  </a:lnTo>
                  <a:lnTo>
                    <a:pt x="141706" y="35814"/>
                  </a:lnTo>
                  <a:lnTo>
                    <a:pt x="141706" y="38100"/>
                  </a:lnTo>
                  <a:lnTo>
                    <a:pt x="143992" y="38100"/>
                  </a:lnTo>
                  <a:lnTo>
                    <a:pt x="143992" y="41148"/>
                  </a:lnTo>
                  <a:lnTo>
                    <a:pt x="146278" y="43434"/>
                  </a:lnTo>
                  <a:lnTo>
                    <a:pt x="146278" y="45720"/>
                  </a:lnTo>
                  <a:lnTo>
                    <a:pt x="148564" y="45720"/>
                  </a:lnTo>
                  <a:lnTo>
                    <a:pt x="156184" y="57899"/>
                  </a:lnTo>
                  <a:lnTo>
                    <a:pt x="165328" y="57899"/>
                  </a:lnTo>
                  <a:close/>
                </a:path>
                <a:path w="2101850" h="485140">
                  <a:moveTo>
                    <a:pt x="225513" y="23622"/>
                  </a:moveTo>
                  <a:lnTo>
                    <a:pt x="223227" y="23622"/>
                  </a:lnTo>
                  <a:lnTo>
                    <a:pt x="223227" y="14478"/>
                  </a:lnTo>
                  <a:lnTo>
                    <a:pt x="220941" y="14478"/>
                  </a:lnTo>
                  <a:lnTo>
                    <a:pt x="220941" y="12192"/>
                  </a:lnTo>
                  <a:lnTo>
                    <a:pt x="218655" y="9906"/>
                  </a:lnTo>
                  <a:lnTo>
                    <a:pt x="218655" y="6858"/>
                  </a:lnTo>
                  <a:lnTo>
                    <a:pt x="216369" y="6858"/>
                  </a:lnTo>
                  <a:lnTo>
                    <a:pt x="216369" y="16764"/>
                  </a:lnTo>
                  <a:lnTo>
                    <a:pt x="216369" y="41148"/>
                  </a:lnTo>
                  <a:lnTo>
                    <a:pt x="213321" y="41148"/>
                  </a:lnTo>
                  <a:lnTo>
                    <a:pt x="213321" y="45720"/>
                  </a:lnTo>
                  <a:lnTo>
                    <a:pt x="211035" y="45720"/>
                  </a:lnTo>
                  <a:lnTo>
                    <a:pt x="211035" y="48006"/>
                  </a:lnTo>
                  <a:lnTo>
                    <a:pt x="208762" y="48006"/>
                  </a:lnTo>
                  <a:lnTo>
                    <a:pt x="206476" y="50279"/>
                  </a:lnTo>
                  <a:lnTo>
                    <a:pt x="201904" y="50279"/>
                  </a:lnTo>
                  <a:lnTo>
                    <a:pt x="201904" y="52565"/>
                  </a:lnTo>
                  <a:lnTo>
                    <a:pt x="191998" y="52565"/>
                  </a:lnTo>
                  <a:lnTo>
                    <a:pt x="191998" y="50279"/>
                  </a:lnTo>
                  <a:lnTo>
                    <a:pt x="187426" y="50279"/>
                  </a:lnTo>
                  <a:lnTo>
                    <a:pt x="187426" y="48006"/>
                  </a:lnTo>
                  <a:lnTo>
                    <a:pt x="185140" y="48006"/>
                  </a:lnTo>
                  <a:lnTo>
                    <a:pt x="182092" y="45720"/>
                  </a:lnTo>
                  <a:lnTo>
                    <a:pt x="182092" y="43434"/>
                  </a:lnTo>
                  <a:lnTo>
                    <a:pt x="179806" y="43434"/>
                  </a:lnTo>
                  <a:lnTo>
                    <a:pt x="179806" y="38100"/>
                  </a:lnTo>
                  <a:lnTo>
                    <a:pt x="177520" y="38100"/>
                  </a:lnTo>
                  <a:lnTo>
                    <a:pt x="177520" y="19050"/>
                  </a:lnTo>
                  <a:lnTo>
                    <a:pt x="179806" y="19050"/>
                  </a:lnTo>
                  <a:lnTo>
                    <a:pt x="179806" y="14478"/>
                  </a:lnTo>
                  <a:lnTo>
                    <a:pt x="182092" y="14478"/>
                  </a:lnTo>
                  <a:lnTo>
                    <a:pt x="182092" y="12192"/>
                  </a:lnTo>
                  <a:lnTo>
                    <a:pt x="185140" y="12192"/>
                  </a:lnTo>
                  <a:lnTo>
                    <a:pt x="185140" y="9906"/>
                  </a:lnTo>
                  <a:lnTo>
                    <a:pt x="187426" y="9906"/>
                  </a:lnTo>
                  <a:lnTo>
                    <a:pt x="187426" y="6858"/>
                  </a:lnTo>
                  <a:lnTo>
                    <a:pt x="194284" y="6858"/>
                  </a:lnTo>
                  <a:lnTo>
                    <a:pt x="196570" y="4572"/>
                  </a:lnTo>
                  <a:lnTo>
                    <a:pt x="198856" y="4572"/>
                  </a:lnTo>
                  <a:lnTo>
                    <a:pt x="198856" y="6858"/>
                  </a:lnTo>
                  <a:lnTo>
                    <a:pt x="206476" y="6858"/>
                  </a:lnTo>
                  <a:lnTo>
                    <a:pt x="206476" y="9906"/>
                  </a:lnTo>
                  <a:lnTo>
                    <a:pt x="208762" y="9906"/>
                  </a:lnTo>
                  <a:lnTo>
                    <a:pt x="211035" y="12192"/>
                  </a:lnTo>
                  <a:lnTo>
                    <a:pt x="211035" y="14478"/>
                  </a:lnTo>
                  <a:lnTo>
                    <a:pt x="213321" y="14478"/>
                  </a:lnTo>
                  <a:lnTo>
                    <a:pt x="213321" y="16764"/>
                  </a:lnTo>
                  <a:lnTo>
                    <a:pt x="216369" y="16764"/>
                  </a:lnTo>
                  <a:lnTo>
                    <a:pt x="216369" y="6858"/>
                  </a:lnTo>
                  <a:lnTo>
                    <a:pt x="216369" y="4572"/>
                  </a:lnTo>
                  <a:lnTo>
                    <a:pt x="211035" y="4572"/>
                  </a:lnTo>
                  <a:lnTo>
                    <a:pt x="211035" y="2286"/>
                  </a:lnTo>
                  <a:lnTo>
                    <a:pt x="208762" y="2286"/>
                  </a:lnTo>
                  <a:lnTo>
                    <a:pt x="206476" y="0"/>
                  </a:lnTo>
                  <a:lnTo>
                    <a:pt x="187426" y="0"/>
                  </a:lnTo>
                  <a:lnTo>
                    <a:pt x="187426" y="2286"/>
                  </a:lnTo>
                  <a:lnTo>
                    <a:pt x="182092" y="2286"/>
                  </a:lnTo>
                  <a:lnTo>
                    <a:pt x="182092" y="4572"/>
                  </a:lnTo>
                  <a:lnTo>
                    <a:pt x="179806" y="4572"/>
                  </a:lnTo>
                  <a:lnTo>
                    <a:pt x="179806" y="6858"/>
                  </a:lnTo>
                  <a:lnTo>
                    <a:pt x="177520" y="6858"/>
                  </a:lnTo>
                  <a:lnTo>
                    <a:pt x="177520" y="9906"/>
                  </a:lnTo>
                  <a:lnTo>
                    <a:pt x="175234" y="9906"/>
                  </a:lnTo>
                  <a:lnTo>
                    <a:pt x="175234" y="12192"/>
                  </a:lnTo>
                  <a:lnTo>
                    <a:pt x="172948" y="12192"/>
                  </a:lnTo>
                  <a:lnTo>
                    <a:pt x="172948" y="16764"/>
                  </a:lnTo>
                  <a:lnTo>
                    <a:pt x="170662" y="16764"/>
                  </a:lnTo>
                  <a:lnTo>
                    <a:pt x="170662" y="41148"/>
                  </a:lnTo>
                  <a:lnTo>
                    <a:pt x="172948" y="41148"/>
                  </a:lnTo>
                  <a:lnTo>
                    <a:pt x="172948" y="45720"/>
                  </a:lnTo>
                  <a:lnTo>
                    <a:pt x="175234" y="45720"/>
                  </a:lnTo>
                  <a:lnTo>
                    <a:pt x="175234" y="48006"/>
                  </a:lnTo>
                  <a:lnTo>
                    <a:pt x="177520" y="50279"/>
                  </a:lnTo>
                  <a:lnTo>
                    <a:pt x="177520" y="52565"/>
                  </a:lnTo>
                  <a:lnTo>
                    <a:pt x="182092" y="52565"/>
                  </a:lnTo>
                  <a:lnTo>
                    <a:pt x="182092" y="54851"/>
                  </a:lnTo>
                  <a:lnTo>
                    <a:pt x="185140" y="54851"/>
                  </a:lnTo>
                  <a:lnTo>
                    <a:pt x="187426" y="57899"/>
                  </a:lnTo>
                  <a:lnTo>
                    <a:pt x="208762" y="57899"/>
                  </a:lnTo>
                  <a:lnTo>
                    <a:pt x="208762" y="54851"/>
                  </a:lnTo>
                  <a:lnTo>
                    <a:pt x="213321" y="54851"/>
                  </a:lnTo>
                  <a:lnTo>
                    <a:pt x="213321" y="52565"/>
                  </a:lnTo>
                  <a:lnTo>
                    <a:pt x="216369" y="52565"/>
                  </a:lnTo>
                  <a:lnTo>
                    <a:pt x="216369" y="50279"/>
                  </a:lnTo>
                  <a:lnTo>
                    <a:pt x="218655" y="50279"/>
                  </a:lnTo>
                  <a:lnTo>
                    <a:pt x="218655" y="48006"/>
                  </a:lnTo>
                  <a:lnTo>
                    <a:pt x="220941" y="48006"/>
                  </a:lnTo>
                  <a:lnTo>
                    <a:pt x="220941" y="43434"/>
                  </a:lnTo>
                  <a:lnTo>
                    <a:pt x="223227" y="43434"/>
                  </a:lnTo>
                  <a:lnTo>
                    <a:pt x="223227" y="33528"/>
                  </a:lnTo>
                  <a:lnTo>
                    <a:pt x="225513" y="33528"/>
                  </a:lnTo>
                  <a:lnTo>
                    <a:pt x="225513" y="23622"/>
                  </a:lnTo>
                  <a:close/>
                </a:path>
                <a:path w="2101850" h="485140">
                  <a:moveTo>
                    <a:pt x="444169" y="309321"/>
                  </a:moveTo>
                  <a:lnTo>
                    <a:pt x="441883" y="307035"/>
                  </a:lnTo>
                  <a:lnTo>
                    <a:pt x="441883" y="301701"/>
                  </a:lnTo>
                  <a:lnTo>
                    <a:pt x="439610" y="301701"/>
                  </a:lnTo>
                  <a:lnTo>
                    <a:pt x="439610" y="299415"/>
                  </a:lnTo>
                  <a:lnTo>
                    <a:pt x="434276" y="299415"/>
                  </a:lnTo>
                  <a:lnTo>
                    <a:pt x="434276" y="297129"/>
                  </a:lnTo>
                  <a:lnTo>
                    <a:pt x="437324" y="297129"/>
                  </a:lnTo>
                  <a:lnTo>
                    <a:pt x="437324" y="294843"/>
                  </a:lnTo>
                  <a:lnTo>
                    <a:pt x="439610" y="294843"/>
                  </a:lnTo>
                  <a:lnTo>
                    <a:pt x="439610" y="287985"/>
                  </a:lnTo>
                  <a:lnTo>
                    <a:pt x="441883" y="287985"/>
                  </a:lnTo>
                  <a:lnTo>
                    <a:pt x="441883" y="284937"/>
                  </a:lnTo>
                  <a:lnTo>
                    <a:pt x="439610" y="284937"/>
                  </a:lnTo>
                  <a:lnTo>
                    <a:pt x="439610" y="278079"/>
                  </a:lnTo>
                  <a:lnTo>
                    <a:pt x="437324" y="278079"/>
                  </a:lnTo>
                  <a:lnTo>
                    <a:pt x="437324" y="275805"/>
                  </a:lnTo>
                  <a:lnTo>
                    <a:pt x="434276" y="275805"/>
                  </a:lnTo>
                  <a:lnTo>
                    <a:pt x="434276" y="273519"/>
                  </a:lnTo>
                  <a:lnTo>
                    <a:pt x="427418" y="273519"/>
                  </a:lnTo>
                  <a:lnTo>
                    <a:pt x="427418" y="271233"/>
                  </a:lnTo>
                  <a:lnTo>
                    <a:pt x="419798" y="271233"/>
                  </a:lnTo>
                  <a:lnTo>
                    <a:pt x="419798" y="273519"/>
                  </a:lnTo>
                  <a:lnTo>
                    <a:pt x="412940" y="273519"/>
                  </a:lnTo>
                  <a:lnTo>
                    <a:pt x="412940" y="275805"/>
                  </a:lnTo>
                  <a:lnTo>
                    <a:pt x="410654" y="275805"/>
                  </a:lnTo>
                  <a:lnTo>
                    <a:pt x="410654" y="278079"/>
                  </a:lnTo>
                  <a:lnTo>
                    <a:pt x="408368" y="278079"/>
                  </a:lnTo>
                  <a:lnTo>
                    <a:pt x="408368" y="284937"/>
                  </a:lnTo>
                  <a:lnTo>
                    <a:pt x="406082" y="284937"/>
                  </a:lnTo>
                  <a:lnTo>
                    <a:pt x="412940" y="287985"/>
                  </a:lnTo>
                  <a:lnTo>
                    <a:pt x="412940" y="284937"/>
                  </a:lnTo>
                  <a:lnTo>
                    <a:pt x="415226" y="284937"/>
                  </a:lnTo>
                  <a:lnTo>
                    <a:pt x="415226" y="280365"/>
                  </a:lnTo>
                  <a:lnTo>
                    <a:pt x="417512" y="280365"/>
                  </a:lnTo>
                  <a:lnTo>
                    <a:pt x="417512" y="278079"/>
                  </a:lnTo>
                  <a:lnTo>
                    <a:pt x="429704" y="278079"/>
                  </a:lnTo>
                  <a:lnTo>
                    <a:pt x="429704" y="280365"/>
                  </a:lnTo>
                  <a:lnTo>
                    <a:pt x="431990" y="280365"/>
                  </a:lnTo>
                  <a:lnTo>
                    <a:pt x="431990" y="292557"/>
                  </a:lnTo>
                  <a:lnTo>
                    <a:pt x="429704" y="292557"/>
                  </a:lnTo>
                  <a:lnTo>
                    <a:pt x="429704" y="294843"/>
                  </a:lnTo>
                  <a:lnTo>
                    <a:pt x="419798" y="294843"/>
                  </a:lnTo>
                  <a:lnTo>
                    <a:pt x="419798" y="301701"/>
                  </a:lnTo>
                  <a:lnTo>
                    <a:pt x="431990" y="301701"/>
                  </a:lnTo>
                  <a:lnTo>
                    <a:pt x="431990" y="304749"/>
                  </a:lnTo>
                  <a:lnTo>
                    <a:pt x="434276" y="304749"/>
                  </a:lnTo>
                  <a:lnTo>
                    <a:pt x="434276" y="309321"/>
                  </a:lnTo>
                  <a:lnTo>
                    <a:pt x="437324" y="309321"/>
                  </a:lnTo>
                  <a:lnTo>
                    <a:pt x="437324" y="313893"/>
                  </a:lnTo>
                  <a:lnTo>
                    <a:pt x="434276" y="313893"/>
                  </a:lnTo>
                  <a:lnTo>
                    <a:pt x="434276" y="318465"/>
                  </a:lnTo>
                  <a:lnTo>
                    <a:pt x="431990" y="318465"/>
                  </a:lnTo>
                  <a:lnTo>
                    <a:pt x="431990" y="321513"/>
                  </a:lnTo>
                  <a:lnTo>
                    <a:pt x="429704" y="321513"/>
                  </a:lnTo>
                  <a:lnTo>
                    <a:pt x="429704" y="323799"/>
                  </a:lnTo>
                  <a:lnTo>
                    <a:pt x="417512" y="323799"/>
                  </a:lnTo>
                  <a:lnTo>
                    <a:pt x="417512" y="321513"/>
                  </a:lnTo>
                  <a:lnTo>
                    <a:pt x="415226" y="321513"/>
                  </a:lnTo>
                  <a:lnTo>
                    <a:pt x="415226" y="316179"/>
                  </a:lnTo>
                  <a:lnTo>
                    <a:pt x="412940" y="316179"/>
                  </a:lnTo>
                  <a:lnTo>
                    <a:pt x="412940" y="313893"/>
                  </a:lnTo>
                  <a:lnTo>
                    <a:pt x="406082" y="313893"/>
                  </a:lnTo>
                  <a:lnTo>
                    <a:pt x="406082" y="318465"/>
                  </a:lnTo>
                  <a:lnTo>
                    <a:pt x="408368" y="318465"/>
                  </a:lnTo>
                  <a:lnTo>
                    <a:pt x="408368" y="323799"/>
                  </a:lnTo>
                  <a:lnTo>
                    <a:pt x="410654" y="323799"/>
                  </a:lnTo>
                  <a:lnTo>
                    <a:pt x="410654" y="326085"/>
                  </a:lnTo>
                  <a:lnTo>
                    <a:pt x="412940" y="326085"/>
                  </a:lnTo>
                  <a:lnTo>
                    <a:pt x="412940" y="328371"/>
                  </a:lnTo>
                  <a:lnTo>
                    <a:pt x="419798" y="328371"/>
                  </a:lnTo>
                  <a:lnTo>
                    <a:pt x="419798" y="330657"/>
                  </a:lnTo>
                  <a:lnTo>
                    <a:pt x="429704" y="330657"/>
                  </a:lnTo>
                  <a:lnTo>
                    <a:pt x="429704" y="328371"/>
                  </a:lnTo>
                  <a:lnTo>
                    <a:pt x="434276" y="328371"/>
                  </a:lnTo>
                  <a:lnTo>
                    <a:pt x="434276" y="326085"/>
                  </a:lnTo>
                  <a:lnTo>
                    <a:pt x="437324" y="326085"/>
                  </a:lnTo>
                  <a:lnTo>
                    <a:pt x="439610" y="323799"/>
                  </a:lnTo>
                  <a:lnTo>
                    <a:pt x="439610" y="321513"/>
                  </a:lnTo>
                  <a:lnTo>
                    <a:pt x="441883" y="321513"/>
                  </a:lnTo>
                  <a:lnTo>
                    <a:pt x="441883" y="316179"/>
                  </a:lnTo>
                  <a:lnTo>
                    <a:pt x="444169" y="316179"/>
                  </a:lnTo>
                  <a:lnTo>
                    <a:pt x="444169" y="309321"/>
                  </a:lnTo>
                  <a:close/>
                </a:path>
                <a:path w="2101850" h="485140">
                  <a:moveTo>
                    <a:pt x="504367" y="328371"/>
                  </a:moveTo>
                  <a:lnTo>
                    <a:pt x="494461" y="313893"/>
                  </a:lnTo>
                  <a:lnTo>
                    <a:pt x="492175" y="311607"/>
                  </a:lnTo>
                  <a:lnTo>
                    <a:pt x="492175" y="309321"/>
                  </a:lnTo>
                  <a:lnTo>
                    <a:pt x="489889" y="309321"/>
                  </a:lnTo>
                  <a:lnTo>
                    <a:pt x="489889" y="307035"/>
                  </a:lnTo>
                  <a:lnTo>
                    <a:pt x="487603" y="307035"/>
                  </a:lnTo>
                  <a:lnTo>
                    <a:pt x="487603" y="304749"/>
                  </a:lnTo>
                  <a:lnTo>
                    <a:pt x="482257" y="304749"/>
                  </a:lnTo>
                  <a:lnTo>
                    <a:pt x="482257" y="301701"/>
                  </a:lnTo>
                  <a:lnTo>
                    <a:pt x="489889" y="301701"/>
                  </a:lnTo>
                  <a:lnTo>
                    <a:pt x="489889" y="299415"/>
                  </a:lnTo>
                  <a:lnTo>
                    <a:pt x="494461" y="299415"/>
                  </a:lnTo>
                  <a:lnTo>
                    <a:pt x="494461" y="297129"/>
                  </a:lnTo>
                  <a:lnTo>
                    <a:pt x="496747" y="297129"/>
                  </a:lnTo>
                  <a:lnTo>
                    <a:pt x="496747" y="292557"/>
                  </a:lnTo>
                  <a:lnTo>
                    <a:pt x="499795" y="292557"/>
                  </a:lnTo>
                  <a:lnTo>
                    <a:pt x="499795" y="282651"/>
                  </a:lnTo>
                  <a:lnTo>
                    <a:pt x="496747" y="280365"/>
                  </a:lnTo>
                  <a:lnTo>
                    <a:pt x="496747" y="278079"/>
                  </a:lnTo>
                  <a:lnTo>
                    <a:pt x="494461" y="278079"/>
                  </a:lnTo>
                  <a:lnTo>
                    <a:pt x="494461" y="275805"/>
                  </a:lnTo>
                  <a:lnTo>
                    <a:pt x="492175" y="275805"/>
                  </a:lnTo>
                  <a:lnTo>
                    <a:pt x="492175" y="284937"/>
                  </a:lnTo>
                  <a:lnTo>
                    <a:pt x="492175" y="290271"/>
                  </a:lnTo>
                  <a:lnTo>
                    <a:pt x="489889" y="290271"/>
                  </a:lnTo>
                  <a:lnTo>
                    <a:pt x="489889" y="294843"/>
                  </a:lnTo>
                  <a:lnTo>
                    <a:pt x="485317" y="294843"/>
                  </a:lnTo>
                  <a:lnTo>
                    <a:pt x="485317" y="297129"/>
                  </a:lnTo>
                  <a:lnTo>
                    <a:pt x="460933" y="297129"/>
                  </a:lnTo>
                  <a:lnTo>
                    <a:pt x="460933" y="278079"/>
                  </a:lnTo>
                  <a:lnTo>
                    <a:pt x="485317" y="278079"/>
                  </a:lnTo>
                  <a:lnTo>
                    <a:pt x="485317" y="280365"/>
                  </a:lnTo>
                  <a:lnTo>
                    <a:pt x="489889" y="280365"/>
                  </a:lnTo>
                  <a:lnTo>
                    <a:pt x="489889" y="284937"/>
                  </a:lnTo>
                  <a:lnTo>
                    <a:pt x="492175" y="284937"/>
                  </a:lnTo>
                  <a:lnTo>
                    <a:pt x="492175" y="275805"/>
                  </a:lnTo>
                  <a:lnTo>
                    <a:pt x="492175" y="273519"/>
                  </a:lnTo>
                  <a:lnTo>
                    <a:pt x="485317" y="273519"/>
                  </a:lnTo>
                  <a:lnTo>
                    <a:pt x="485317" y="271233"/>
                  </a:lnTo>
                  <a:lnTo>
                    <a:pt x="454063" y="271233"/>
                  </a:lnTo>
                  <a:lnTo>
                    <a:pt x="454063" y="328371"/>
                  </a:lnTo>
                  <a:lnTo>
                    <a:pt x="460933" y="328371"/>
                  </a:lnTo>
                  <a:lnTo>
                    <a:pt x="460933" y="304749"/>
                  </a:lnTo>
                  <a:lnTo>
                    <a:pt x="477697" y="304749"/>
                  </a:lnTo>
                  <a:lnTo>
                    <a:pt x="477697" y="307035"/>
                  </a:lnTo>
                  <a:lnTo>
                    <a:pt x="479983" y="307035"/>
                  </a:lnTo>
                  <a:lnTo>
                    <a:pt x="479983" y="309321"/>
                  </a:lnTo>
                  <a:lnTo>
                    <a:pt x="482257" y="309321"/>
                  </a:lnTo>
                  <a:lnTo>
                    <a:pt x="482257" y="311607"/>
                  </a:lnTo>
                  <a:lnTo>
                    <a:pt x="485317" y="313893"/>
                  </a:lnTo>
                  <a:lnTo>
                    <a:pt x="485317" y="316179"/>
                  </a:lnTo>
                  <a:lnTo>
                    <a:pt x="487603" y="316179"/>
                  </a:lnTo>
                  <a:lnTo>
                    <a:pt x="494461" y="328371"/>
                  </a:lnTo>
                  <a:lnTo>
                    <a:pt x="504367" y="328371"/>
                  </a:lnTo>
                  <a:close/>
                </a:path>
                <a:path w="2101850" h="485140">
                  <a:moveTo>
                    <a:pt x="571411" y="405320"/>
                  </a:moveTo>
                  <a:lnTo>
                    <a:pt x="561505" y="405320"/>
                  </a:lnTo>
                  <a:lnTo>
                    <a:pt x="552361" y="419798"/>
                  </a:lnTo>
                  <a:lnTo>
                    <a:pt x="550075" y="422084"/>
                  </a:lnTo>
                  <a:lnTo>
                    <a:pt x="550075" y="424370"/>
                  </a:lnTo>
                  <a:lnTo>
                    <a:pt x="547789" y="424370"/>
                  </a:lnTo>
                  <a:lnTo>
                    <a:pt x="547789" y="426656"/>
                  </a:lnTo>
                  <a:lnTo>
                    <a:pt x="544741" y="426656"/>
                  </a:lnTo>
                  <a:lnTo>
                    <a:pt x="544741" y="422084"/>
                  </a:lnTo>
                  <a:lnTo>
                    <a:pt x="542455" y="422084"/>
                  </a:lnTo>
                  <a:lnTo>
                    <a:pt x="542455" y="419798"/>
                  </a:lnTo>
                  <a:lnTo>
                    <a:pt x="530263" y="405320"/>
                  </a:lnTo>
                  <a:lnTo>
                    <a:pt x="523405" y="405320"/>
                  </a:lnTo>
                  <a:lnTo>
                    <a:pt x="542455" y="433501"/>
                  </a:lnTo>
                  <a:lnTo>
                    <a:pt x="521119" y="462457"/>
                  </a:lnTo>
                  <a:lnTo>
                    <a:pt x="527977" y="462457"/>
                  </a:lnTo>
                  <a:lnTo>
                    <a:pt x="542455" y="443407"/>
                  </a:lnTo>
                  <a:lnTo>
                    <a:pt x="542455" y="441121"/>
                  </a:lnTo>
                  <a:lnTo>
                    <a:pt x="544741" y="441121"/>
                  </a:lnTo>
                  <a:lnTo>
                    <a:pt x="544741" y="438835"/>
                  </a:lnTo>
                  <a:lnTo>
                    <a:pt x="547789" y="438835"/>
                  </a:lnTo>
                  <a:lnTo>
                    <a:pt x="547789" y="441121"/>
                  </a:lnTo>
                  <a:lnTo>
                    <a:pt x="550075" y="443407"/>
                  </a:lnTo>
                  <a:lnTo>
                    <a:pt x="564553" y="462457"/>
                  </a:lnTo>
                  <a:lnTo>
                    <a:pt x="571411" y="462457"/>
                  </a:lnTo>
                  <a:lnTo>
                    <a:pt x="550075" y="431215"/>
                  </a:lnTo>
                  <a:lnTo>
                    <a:pt x="571411" y="405320"/>
                  </a:lnTo>
                  <a:close/>
                </a:path>
                <a:path w="2101850" h="485140">
                  <a:moveTo>
                    <a:pt x="617118" y="451027"/>
                  </a:moveTo>
                  <a:lnTo>
                    <a:pt x="614832" y="451027"/>
                  </a:lnTo>
                  <a:lnTo>
                    <a:pt x="614832" y="447979"/>
                  </a:lnTo>
                  <a:lnTo>
                    <a:pt x="612546" y="447979"/>
                  </a:lnTo>
                  <a:lnTo>
                    <a:pt x="612546" y="455599"/>
                  </a:lnTo>
                  <a:lnTo>
                    <a:pt x="612546" y="470077"/>
                  </a:lnTo>
                  <a:lnTo>
                    <a:pt x="610260" y="470077"/>
                  </a:lnTo>
                  <a:lnTo>
                    <a:pt x="610260" y="474649"/>
                  </a:lnTo>
                  <a:lnTo>
                    <a:pt x="607212" y="474649"/>
                  </a:lnTo>
                  <a:lnTo>
                    <a:pt x="607212" y="476935"/>
                  </a:lnTo>
                  <a:lnTo>
                    <a:pt x="602640" y="476935"/>
                  </a:lnTo>
                  <a:lnTo>
                    <a:pt x="602640" y="479221"/>
                  </a:lnTo>
                  <a:lnTo>
                    <a:pt x="590461" y="479221"/>
                  </a:lnTo>
                  <a:lnTo>
                    <a:pt x="590461" y="476935"/>
                  </a:lnTo>
                  <a:lnTo>
                    <a:pt x="588175" y="476935"/>
                  </a:lnTo>
                  <a:lnTo>
                    <a:pt x="588175" y="474649"/>
                  </a:lnTo>
                  <a:lnTo>
                    <a:pt x="585889" y="474649"/>
                  </a:lnTo>
                  <a:lnTo>
                    <a:pt x="585889" y="472363"/>
                  </a:lnTo>
                  <a:lnTo>
                    <a:pt x="583603" y="472363"/>
                  </a:lnTo>
                  <a:lnTo>
                    <a:pt x="583603" y="453313"/>
                  </a:lnTo>
                  <a:lnTo>
                    <a:pt x="585889" y="453313"/>
                  </a:lnTo>
                  <a:lnTo>
                    <a:pt x="585889" y="447979"/>
                  </a:lnTo>
                  <a:lnTo>
                    <a:pt x="588175" y="447979"/>
                  </a:lnTo>
                  <a:lnTo>
                    <a:pt x="590461" y="445693"/>
                  </a:lnTo>
                  <a:lnTo>
                    <a:pt x="604926" y="445693"/>
                  </a:lnTo>
                  <a:lnTo>
                    <a:pt x="604926" y="447979"/>
                  </a:lnTo>
                  <a:lnTo>
                    <a:pt x="607212" y="447979"/>
                  </a:lnTo>
                  <a:lnTo>
                    <a:pt x="607212" y="451027"/>
                  </a:lnTo>
                  <a:lnTo>
                    <a:pt x="610260" y="451027"/>
                  </a:lnTo>
                  <a:lnTo>
                    <a:pt x="610260" y="455599"/>
                  </a:lnTo>
                  <a:lnTo>
                    <a:pt x="612546" y="455599"/>
                  </a:lnTo>
                  <a:lnTo>
                    <a:pt x="612546" y="447979"/>
                  </a:lnTo>
                  <a:lnTo>
                    <a:pt x="612546" y="445693"/>
                  </a:lnTo>
                  <a:lnTo>
                    <a:pt x="610260" y="445693"/>
                  </a:lnTo>
                  <a:lnTo>
                    <a:pt x="610260" y="443407"/>
                  </a:lnTo>
                  <a:lnTo>
                    <a:pt x="607212" y="443407"/>
                  </a:lnTo>
                  <a:lnTo>
                    <a:pt x="607212" y="441121"/>
                  </a:lnTo>
                  <a:lnTo>
                    <a:pt x="588175" y="441121"/>
                  </a:lnTo>
                  <a:lnTo>
                    <a:pt x="585889" y="443407"/>
                  </a:lnTo>
                  <a:lnTo>
                    <a:pt x="583603" y="443407"/>
                  </a:lnTo>
                  <a:lnTo>
                    <a:pt x="583603" y="445693"/>
                  </a:lnTo>
                  <a:lnTo>
                    <a:pt x="581317" y="445693"/>
                  </a:lnTo>
                  <a:lnTo>
                    <a:pt x="581317" y="447979"/>
                  </a:lnTo>
                  <a:lnTo>
                    <a:pt x="579031" y="451027"/>
                  </a:lnTo>
                  <a:lnTo>
                    <a:pt x="579031" y="455599"/>
                  </a:lnTo>
                  <a:lnTo>
                    <a:pt x="575983" y="455599"/>
                  </a:lnTo>
                  <a:lnTo>
                    <a:pt x="575983" y="467791"/>
                  </a:lnTo>
                  <a:lnTo>
                    <a:pt x="579031" y="467791"/>
                  </a:lnTo>
                  <a:lnTo>
                    <a:pt x="579031" y="474649"/>
                  </a:lnTo>
                  <a:lnTo>
                    <a:pt x="581317" y="474649"/>
                  </a:lnTo>
                  <a:lnTo>
                    <a:pt x="581317" y="476935"/>
                  </a:lnTo>
                  <a:lnTo>
                    <a:pt x="583603" y="476935"/>
                  </a:lnTo>
                  <a:lnTo>
                    <a:pt x="583603" y="479221"/>
                  </a:lnTo>
                  <a:lnTo>
                    <a:pt x="585889" y="479221"/>
                  </a:lnTo>
                  <a:lnTo>
                    <a:pt x="585889" y="481507"/>
                  </a:lnTo>
                  <a:lnTo>
                    <a:pt x="590461" y="481507"/>
                  </a:lnTo>
                  <a:lnTo>
                    <a:pt x="590461" y="484555"/>
                  </a:lnTo>
                  <a:lnTo>
                    <a:pt x="604926" y="484555"/>
                  </a:lnTo>
                  <a:lnTo>
                    <a:pt x="604926" y="481507"/>
                  </a:lnTo>
                  <a:lnTo>
                    <a:pt x="610260" y="481507"/>
                  </a:lnTo>
                  <a:lnTo>
                    <a:pt x="610260" y="479221"/>
                  </a:lnTo>
                  <a:lnTo>
                    <a:pt x="612546" y="479221"/>
                  </a:lnTo>
                  <a:lnTo>
                    <a:pt x="612546" y="476935"/>
                  </a:lnTo>
                  <a:lnTo>
                    <a:pt x="614832" y="476935"/>
                  </a:lnTo>
                  <a:lnTo>
                    <a:pt x="614832" y="472363"/>
                  </a:lnTo>
                  <a:lnTo>
                    <a:pt x="617118" y="472363"/>
                  </a:lnTo>
                  <a:lnTo>
                    <a:pt x="617118" y="451027"/>
                  </a:lnTo>
                  <a:close/>
                </a:path>
                <a:path w="2101850" h="485140">
                  <a:moveTo>
                    <a:pt x="662838" y="447979"/>
                  </a:moveTo>
                  <a:lnTo>
                    <a:pt x="660552" y="447979"/>
                  </a:lnTo>
                  <a:lnTo>
                    <a:pt x="660552" y="445693"/>
                  </a:lnTo>
                  <a:lnTo>
                    <a:pt x="658266" y="445693"/>
                  </a:lnTo>
                  <a:lnTo>
                    <a:pt x="658266" y="443407"/>
                  </a:lnTo>
                  <a:lnTo>
                    <a:pt x="655218" y="443407"/>
                  </a:lnTo>
                  <a:lnTo>
                    <a:pt x="655218" y="441121"/>
                  </a:lnTo>
                  <a:lnTo>
                    <a:pt x="633882" y="441121"/>
                  </a:lnTo>
                  <a:lnTo>
                    <a:pt x="633882" y="443407"/>
                  </a:lnTo>
                  <a:lnTo>
                    <a:pt x="631596" y="443407"/>
                  </a:lnTo>
                  <a:lnTo>
                    <a:pt x="631596" y="445693"/>
                  </a:lnTo>
                  <a:lnTo>
                    <a:pt x="629310" y="445693"/>
                  </a:lnTo>
                  <a:lnTo>
                    <a:pt x="629310" y="447979"/>
                  </a:lnTo>
                  <a:lnTo>
                    <a:pt x="627024" y="447979"/>
                  </a:lnTo>
                  <a:lnTo>
                    <a:pt x="627024" y="453313"/>
                  </a:lnTo>
                  <a:lnTo>
                    <a:pt x="623976" y="453313"/>
                  </a:lnTo>
                  <a:lnTo>
                    <a:pt x="623976" y="472363"/>
                  </a:lnTo>
                  <a:lnTo>
                    <a:pt x="627024" y="472363"/>
                  </a:lnTo>
                  <a:lnTo>
                    <a:pt x="627024" y="476935"/>
                  </a:lnTo>
                  <a:lnTo>
                    <a:pt x="629310" y="476935"/>
                  </a:lnTo>
                  <a:lnTo>
                    <a:pt x="629310" y="479221"/>
                  </a:lnTo>
                  <a:lnTo>
                    <a:pt x="631596" y="479221"/>
                  </a:lnTo>
                  <a:lnTo>
                    <a:pt x="633882" y="481507"/>
                  </a:lnTo>
                  <a:lnTo>
                    <a:pt x="636168" y="481507"/>
                  </a:lnTo>
                  <a:lnTo>
                    <a:pt x="638454" y="484555"/>
                  </a:lnTo>
                  <a:lnTo>
                    <a:pt x="652932" y="484555"/>
                  </a:lnTo>
                  <a:lnTo>
                    <a:pt x="652932" y="481507"/>
                  </a:lnTo>
                  <a:lnTo>
                    <a:pt x="658266" y="481507"/>
                  </a:lnTo>
                  <a:lnTo>
                    <a:pt x="660552" y="479221"/>
                  </a:lnTo>
                  <a:lnTo>
                    <a:pt x="662838" y="479221"/>
                  </a:lnTo>
                  <a:lnTo>
                    <a:pt x="662838" y="462457"/>
                  </a:lnTo>
                  <a:lnTo>
                    <a:pt x="646074" y="462457"/>
                  </a:lnTo>
                  <a:lnTo>
                    <a:pt x="646074" y="467791"/>
                  </a:lnTo>
                  <a:lnTo>
                    <a:pt x="658266" y="467791"/>
                  </a:lnTo>
                  <a:lnTo>
                    <a:pt x="658266" y="474649"/>
                  </a:lnTo>
                  <a:lnTo>
                    <a:pt x="655218" y="474649"/>
                  </a:lnTo>
                  <a:lnTo>
                    <a:pt x="655218" y="476935"/>
                  </a:lnTo>
                  <a:lnTo>
                    <a:pt x="650646" y="476935"/>
                  </a:lnTo>
                  <a:lnTo>
                    <a:pt x="650646" y="479221"/>
                  </a:lnTo>
                  <a:lnTo>
                    <a:pt x="638454" y="479221"/>
                  </a:lnTo>
                  <a:lnTo>
                    <a:pt x="638454" y="476935"/>
                  </a:lnTo>
                  <a:lnTo>
                    <a:pt x="636168" y="476935"/>
                  </a:lnTo>
                  <a:lnTo>
                    <a:pt x="633882" y="474649"/>
                  </a:lnTo>
                  <a:lnTo>
                    <a:pt x="633882" y="472363"/>
                  </a:lnTo>
                  <a:lnTo>
                    <a:pt x="631596" y="472363"/>
                  </a:lnTo>
                  <a:lnTo>
                    <a:pt x="631596" y="467791"/>
                  </a:lnTo>
                  <a:lnTo>
                    <a:pt x="629310" y="467791"/>
                  </a:lnTo>
                  <a:lnTo>
                    <a:pt x="629310" y="457885"/>
                  </a:lnTo>
                  <a:lnTo>
                    <a:pt x="631596" y="457885"/>
                  </a:lnTo>
                  <a:lnTo>
                    <a:pt x="631596" y="451027"/>
                  </a:lnTo>
                  <a:lnTo>
                    <a:pt x="633882" y="451027"/>
                  </a:lnTo>
                  <a:lnTo>
                    <a:pt x="633882" y="447979"/>
                  </a:lnTo>
                  <a:lnTo>
                    <a:pt x="636168" y="447979"/>
                  </a:lnTo>
                  <a:lnTo>
                    <a:pt x="636168" y="445693"/>
                  </a:lnTo>
                  <a:lnTo>
                    <a:pt x="652932" y="445693"/>
                  </a:lnTo>
                  <a:lnTo>
                    <a:pt x="652932" y="447979"/>
                  </a:lnTo>
                  <a:lnTo>
                    <a:pt x="655218" y="447979"/>
                  </a:lnTo>
                  <a:lnTo>
                    <a:pt x="655218" y="451027"/>
                  </a:lnTo>
                  <a:lnTo>
                    <a:pt x="658266" y="451027"/>
                  </a:lnTo>
                  <a:lnTo>
                    <a:pt x="658266" y="453313"/>
                  </a:lnTo>
                  <a:lnTo>
                    <a:pt x="662838" y="453313"/>
                  </a:lnTo>
                  <a:lnTo>
                    <a:pt x="662838" y="447979"/>
                  </a:lnTo>
                  <a:close/>
                </a:path>
                <a:path w="2101850" h="485140">
                  <a:moveTo>
                    <a:pt x="1426235" y="462457"/>
                  </a:moveTo>
                  <a:lnTo>
                    <a:pt x="1404899" y="431215"/>
                  </a:lnTo>
                  <a:lnTo>
                    <a:pt x="1423949" y="405320"/>
                  </a:lnTo>
                  <a:lnTo>
                    <a:pt x="1417091" y="405320"/>
                  </a:lnTo>
                  <a:lnTo>
                    <a:pt x="1404899" y="419798"/>
                  </a:lnTo>
                  <a:lnTo>
                    <a:pt x="1404899" y="422084"/>
                  </a:lnTo>
                  <a:lnTo>
                    <a:pt x="1402613" y="422084"/>
                  </a:lnTo>
                  <a:lnTo>
                    <a:pt x="1402613" y="426656"/>
                  </a:lnTo>
                  <a:lnTo>
                    <a:pt x="1400327" y="426656"/>
                  </a:lnTo>
                  <a:lnTo>
                    <a:pt x="1400327" y="424370"/>
                  </a:lnTo>
                  <a:lnTo>
                    <a:pt x="1397279" y="424370"/>
                  </a:lnTo>
                  <a:lnTo>
                    <a:pt x="1397279" y="422084"/>
                  </a:lnTo>
                  <a:lnTo>
                    <a:pt x="1394993" y="419798"/>
                  </a:lnTo>
                  <a:lnTo>
                    <a:pt x="1385849" y="405320"/>
                  </a:lnTo>
                  <a:lnTo>
                    <a:pt x="1375943" y="405320"/>
                  </a:lnTo>
                  <a:lnTo>
                    <a:pt x="1394993" y="433501"/>
                  </a:lnTo>
                  <a:lnTo>
                    <a:pt x="1373657" y="462457"/>
                  </a:lnTo>
                  <a:lnTo>
                    <a:pt x="1383563" y="462457"/>
                  </a:lnTo>
                  <a:lnTo>
                    <a:pt x="1397279" y="443407"/>
                  </a:lnTo>
                  <a:lnTo>
                    <a:pt x="1397279" y="441121"/>
                  </a:lnTo>
                  <a:lnTo>
                    <a:pt x="1400327" y="441121"/>
                  </a:lnTo>
                  <a:lnTo>
                    <a:pt x="1400327" y="438835"/>
                  </a:lnTo>
                  <a:lnTo>
                    <a:pt x="1402613" y="441121"/>
                  </a:lnTo>
                  <a:lnTo>
                    <a:pt x="1402613" y="443407"/>
                  </a:lnTo>
                  <a:lnTo>
                    <a:pt x="1417091" y="462457"/>
                  </a:lnTo>
                  <a:lnTo>
                    <a:pt x="1426235" y="462457"/>
                  </a:lnTo>
                  <a:close/>
                </a:path>
                <a:path w="2101850" h="485140">
                  <a:moveTo>
                    <a:pt x="1479562" y="455599"/>
                  </a:moveTo>
                  <a:lnTo>
                    <a:pt x="1476514" y="455599"/>
                  </a:lnTo>
                  <a:lnTo>
                    <a:pt x="1476514" y="451027"/>
                  </a:lnTo>
                  <a:lnTo>
                    <a:pt x="1474228" y="447979"/>
                  </a:lnTo>
                  <a:lnTo>
                    <a:pt x="1474228" y="445693"/>
                  </a:lnTo>
                  <a:lnTo>
                    <a:pt x="1471942" y="445693"/>
                  </a:lnTo>
                  <a:lnTo>
                    <a:pt x="1471942" y="453313"/>
                  </a:lnTo>
                  <a:lnTo>
                    <a:pt x="1471942" y="472363"/>
                  </a:lnTo>
                  <a:lnTo>
                    <a:pt x="1469656" y="472363"/>
                  </a:lnTo>
                  <a:lnTo>
                    <a:pt x="1469656" y="474649"/>
                  </a:lnTo>
                  <a:lnTo>
                    <a:pt x="1467370" y="474649"/>
                  </a:lnTo>
                  <a:lnTo>
                    <a:pt x="1467370" y="476935"/>
                  </a:lnTo>
                  <a:lnTo>
                    <a:pt x="1465084" y="476935"/>
                  </a:lnTo>
                  <a:lnTo>
                    <a:pt x="1465084" y="479221"/>
                  </a:lnTo>
                  <a:lnTo>
                    <a:pt x="1452892" y="479221"/>
                  </a:lnTo>
                  <a:lnTo>
                    <a:pt x="1452892" y="476935"/>
                  </a:lnTo>
                  <a:lnTo>
                    <a:pt x="1448320" y="476935"/>
                  </a:lnTo>
                  <a:lnTo>
                    <a:pt x="1448320" y="474649"/>
                  </a:lnTo>
                  <a:lnTo>
                    <a:pt x="1446034" y="474649"/>
                  </a:lnTo>
                  <a:lnTo>
                    <a:pt x="1446034" y="470077"/>
                  </a:lnTo>
                  <a:lnTo>
                    <a:pt x="1442986" y="470077"/>
                  </a:lnTo>
                  <a:lnTo>
                    <a:pt x="1442986" y="455599"/>
                  </a:lnTo>
                  <a:lnTo>
                    <a:pt x="1446034" y="455599"/>
                  </a:lnTo>
                  <a:lnTo>
                    <a:pt x="1446034" y="451027"/>
                  </a:lnTo>
                  <a:lnTo>
                    <a:pt x="1448320" y="451027"/>
                  </a:lnTo>
                  <a:lnTo>
                    <a:pt x="1448320" y="447979"/>
                  </a:lnTo>
                  <a:lnTo>
                    <a:pt x="1450606" y="447979"/>
                  </a:lnTo>
                  <a:lnTo>
                    <a:pt x="1450606" y="445693"/>
                  </a:lnTo>
                  <a:lnTo>
                    <a:pt x="1465084" y="445693"/>
                  </a:lnTo>
                  <a:lnTo>
                    <a:pt x="1467370" y="447979"/>
                  </a:lnTo>
                  <a:lnTo>
                    <a:pt x="1469656" y="447979"/>
                  </a:lnTo>
                  <a:lnTo>
                    <a:pt x="1469656" y="453313"/>
                  </a:lnTo>
                  <a:lnTo>
                    <a:pt x="1471942" y="453313"/>
                  </a:lnTo>
                  <a:lnTo>
                    <a:pt x="1471942" y="445693"/>
                  </a:lnTo>
                  <a:lnTo>
                    <a:pt x="1471942" y="443407"/>
                  </a:lnTo>
                  <a:lnTo>
                    <a:pt x="1467370" y="443407"/>
                  </a:lnTo>
                  <a:lnTo>
                    <a:pt x="1467370" y="441121"/>
                  </a:lnTo>
                  <a:lnTo>
                    <a:pt x="1448320" y="441121"/>
                  </a:lnTo>
                  <a:lnTo>
                    <a:pt x="1448320" y="443407"/>
                  </a:lnTo>
                  <a:lnTo>
                    <a:pt x="1446034" y="443407"/>
                  </a:lnTo>
                  <a:lnTo>
                    <a:pt x="1446034" y="445693"/>
                  </a:lnTo>
                  <a:lnTo>
                    <a:pt x="1442986" y="445693"/>
                  </a:lnTo>
                  <a:lnTo>
                    <a:pt x="1442986" y="447979"/>
                  </a:lnTo>
                  <a:lnTo>
                    <a:pt x="1440700" y="447979"/>
                  </a:lnTo>
                  <a:lnTo>
                    <a:pt x="1440700" y="451027"/>
                  </a:lnTo>
                  <a:lnTo>
                    <a:pt x="1438414" y="451027"/>
                  </a:lnTo>
                  <a:lnTo>
                    <a:pt x="1438414" y="472363"/>
                  </a:lnTo>
                  <a:lnTo>
                    <a:pt x="1440700" y="472363"/>
                  </a:lnTo>
                  <a:lnTo>
                    <a:pt x="1440700" y="476935"/>
                  </a:lnTo>
                  <a:lnTo>
                    <a:pt x="1442986" y="476935"/>
                  </a:lnTo>
                  <a:lnTo>
                    <a:pt x="1442986" y="479221"/>
                  </a:lnTo>
                  <a:lnTo>
                    <a:pt x="1446034" y="479221"/>
                  </a:lnTo>
                  <a:lnTo>
                    <a:pt x="1446034" y="481507"/>
                  </a:lnTo>
                  <a:lnTo>
                    <a:pt x="1450606" y="481507"/>
                  </a:lnTo>
                  <a:lnTo>
                    <a:pt x="1450606" y="484555"/>
                  </a:lnTo>
                  <a:lnTo>
                    <a:pt x="1465084" y="484555"/>
                  </a:lnTo>
                  <a:lnTo>
                    <a:pt x="1465084" y="481507"/>
                  </a:lnTo>
                  <a:lnTo>
                    <a:pt x="1469656" y="481507"/>
                  </a:lnTo>
                  <a:lnTo>
                    <a:pt x="1469656" y="479221"/>
                  </a:lnTo>
                  <a:lnTo>
                    <a:pt x="1471942" y="479221"/>
                  </a:lnTo>
                  <a:lnTo>
                    <a:pt x="1471942" y="476935"/>
                  </a:lnTo>
                  <a:lnTo>
                    <a:pt x="1474228" y="476935"/>
                  </a:lnTo>
                  <a:lnTo>
                    <a:pt x="1474228" y="474649"/>
                  </a:lnTo>
                  <a:lnTo>
                    <a:pt x="1476514" y="474649"/>
                  </a:lnTo>
                  <a:lnTo>
                    <a:pt x="1476514" y="467791"/>
                  </a:lnTo>
                  <a:lnTo>
                    <a:pt x="1479562" y="467791"/>
                  </a:lnTo>
                  <a:lnTo>
                    <a:pt x="1479562" y="455599"/>
                  </a:lnTo>
                  <a:close/>
                </a:path>
                <a:path w="2101850" h="485140">
                  <a:moveTo>
                    <a:pt x="1517650" y="441121"/>
                  </a:moveTo>
                  <a:lnTo>
                    <a:pt x="1481848" y="441121"/>
                  </a:lnTo>
                  <a:lnTo>
                    <a:pt x="1481848" y="445693"/>
                  </a:lnTo>
                  <a:lnTo>
                    <a:pt x="1496326" y="445693"/>
                  </a:lnTo>
                  <a:lnTo>
                    <a:pt x="1496326" y="484555"/>
                  </a:lnTo>
                  <a:lnTo>
                    <a:pt x="1503184" y="484555"/>
                  </a:lnTo>
                  <a:lnTo>
                    <a:pt x="1503184" y="445693"/>
                  </a:lnTo>
                  <a:lnTo>
                    <a:pt x="1517650" y="445693"/>
                  </a:lnTo>
                  <a:lnTo>
                    <a:pt x="1517650" y="441121"/>
                  </a:lnTo>
                  <a:close/>
                </a:path>
                <a:path w="2101850" h="485140">
                  <a:moveTo>
                    <a:pt x="2015159" y="462457"/>
                  </a:moveTo>
                  <a:lnTo>
                    <a:pt x="1993061" y="431215"/>
                  </a:lnTo>
                  <a:lnTo>
                    <a:pt x="2012111" y="405320"/>
                  </a:lnTo>
                  <a:lnTo>
                    <a:pt x="2002967" y="405320"/>
                  </a:lnTo>
                  <a:lnTo>
                    <a:pt x="1993061" y="419798"/>
                  </a:lnTo>
                  <a:lnTo>
                    <a:pt x="1993061" y="422084"/>
                  </a:lnTo>
                  <a:lnTo>
                    <a:pt x="1990775" y="422084"/>
                  </a:lnTo>
                  <a:lnTo>
                    <a:pt x="1990775" y="424370"/>
                  </a:lnTo>
                  <a:lnTo>
                    <a:pt x="1988489" y="424370"/>
                  </a:lnTo>
                  <a:lnTo>
                    <a:pt x="1988489" y="426656"/>
                  </a:lnTo>
                  <a:lnTo>
                    <a:pt x="1986203" y="426656"/>
                  </a:lnTo>
                  <a:lnTo>
                    <a:pt x="1986203" y="422084"/>
                  </a:lnTo>
                  <a:lnTo>
                    <a:pt x="1983917" y="422084"/>
                  </a:lnTo>
                  <a:lnTo>
                    <a:pt x="1983917" y="419798"/>
                  </a:lnTo>
                  <a:lnTo>
                    <a:pt x="1974011" y="405320"/>
                  </a:lnTo>
                  <a:lnTo>
                    <a:pt x="1964105" y="405320"/>
                  </a:lnTo>
                  <a:lnTo>
                    <a:pt x="1983917" y="433501"/>
                  </a:lnTo>
                  <a:lnTo>
                    <a:pt x="1961832" y="462457"/>
                  </a:lnTo>
                  <a:lnTo>
                    <a:pt x="1969439" y="462457"/>
                  </a:lnTo>
                  <a:lnTo>
                    <a:pt x="1983917" y="443407"/>
                  </a:lnTo>
                  <a:lnTo>
                    <a:pt x="1986203" y="443407"/>
                  </a:lnTo>
                  <a:lnTo>
                    <a:pt x="1986203" y="438835"/>
                  </a:lnTo>
                  <a:lnTo>
                    <a:pt x="1988489" y="438835"/>
                  </a:lnTo>
                  <a:lnTo>
                    <a:pt x="1988489" y="441121"/>
                  </a:lnTo>
                  <a:lnTo>
                    <a:pt x="1990775" y="441121"/>
                  </a:lnTo>
                  <a:lnTo>
                    <a:pt x="1990775" y="443407"/>
                  </a:lnTo>
                  <a:lnTo>
                    <a:pt x="2005253" y="462457"/>
                  </a:lnTo>
                  <a:lnTo>
                    <a:pt x="2015159" y="462457"/>
                  </a:lnTo>
                  <a:close/>
                </a:path>
                <a:path w="2101850" h="485140">
                  <a:moveTo>
                    <a:pt x="2060867" y="451027"/>
                  </a:moveTo>
                  <a:lnTo>
                    <a:pt x="2057819" y="451027"/>
                  </a:lnTo>
                  <a:lnTo>
                    <a:pt x="2057819" y="447979"/>
                  </a:lnTo>
                  <a:lnTo>
                    <a:pt x="2055533" y="447979"/>
                  </a:lnTo>
                  <a:lnTo>
                    <a:pt x="2055533" y="455599"/>
                  </a:lnTo>
                  <a:lnTo>
                    <a:pt x="2055533" y="470077"/>
                  </a:lnTo>
                  <a:lnTo>
                    <a:pt x="2053247" y="470077"/>
                  </a:lnTo>
                  <a:lnTo>
                    <a:pt x="2053247" y="474649"/>
                  </a:lnTo>
                  <a:lnTo>
                    <a:pt x="2050961" y="474649"/>
                  </a:lnTo>
                  <a:lnTo>
                    <a:pt x="2050961" y="476935"/>
                  </a:lnTo>
                  <a:lnTo>
                    <a:pt x="2046389" y="476935"/>
                  </a:lnTo>
                  <a:lnTo>
                    <a:pt x="2046389" y="479221"/>
                  </a:lnTo>
                  <a:lnTo>
                    <a:pt x="2034209" y="479221"/>
                  </a:lnTo>
                  <a:lnTo>
                    <a:pt x="2034209" y="476935"/>
                  </a:lnTo>
                  <a:lnTo>
                    <a:pt x="2031923" y="476935"/>
                  </a:lnTo>
                  <a:lnTo>
                    <a:pt x="2031923" y="474649"/>
                  </a:lnTo>
                  <a:lnTo>
                    <a:pt x="2029637" y="474649"/>
                  </a:lnTo>
                  <a:lnTo>
                    <a:pt x="2029637" y="472363"/>
                  </a:lnTo>
                  <a:lnTo>
                    <a:pt x="2026589" y="472363"/>
                  </a:lnTo>
                  <a:lnTo>
                    <a:pt x="2026589" y="453313"/>
                  </a:lnTo>
                  <a:lnTo>
                    <a:pt x="2029637" y="453313"/>
                  </a:lnTo>
                  <a:lnTo>
                    <a:pt x="2029637" y="447979"/>
                  </a:lnTo>
                  <a:lnTo>
                    <a:pt x="2031923" y="447979"/>
                  </a:lnTo>
                  <a:lnTo>
                    <a:pt x="2034209" y="445693"/>
                  </a:lnTo>
                  <a:lnTo>
                    <a:pt x="2048675" y="445693"/>
                  </a:lnTo>
                  <a:lnTo>
                    <a:pt x="2048675" y="447979"/>
                  </a:lnTo>
                  <a:lnTo>
                    <a:pt x="2050961" y="447979"/>
                  </a:lnTo>
                  <a:lnTo>
                    <a:pt x="2050961" y="451027"/>
                  </a:lnTo>
                  <a:lnTo>
                    <a:pt x="2053247" y="451027"/>
                  </a:lnTo>
                  <a:lnTo>
                    <a:pt x="2053247" y="455599"/>
                  </a:lnTo>
                  <a:lnTo>
                    <a:pt x="2055533" y="455599"/>
                  </a:lnTo>
                  <a:lnTo>
                    <a:pt x="2055533" y="447979"/>
                  </a:lnTo>
                  <a:lnTo>
                    <a:pt x="2055533" y="445693"/>
                  </a:lnTo>
                  <a:lnTo>
                    <a:pt x="2053247" y="445693"/>
                  </a:lnTo>
                  <a:lnTo>
                    <a:pt x="2053247" y="443407"/>
                  </a:lnTo>
                  <a:lnTo>
                    <a:pt x="2050961" y="443407"/>
                  </a:lnTo>
                  <a:lnTo>
                    <a:pt x="2050961" y="441121"/>
                  </a:lnTo>
                  <a:lnTo>
                    <a:pt x="2031923" y="441121"/>
                  </a:lnTo>
                  <a:lnTo>
                    <a:pt x="2029637" y="443407"/>
                  </a:lnTo>
                  <a:lnTo>
                    <a:pt x="2026589" y="443407"/>
                  </a:lnTo>
                  <a:lnTo>
                    <a:pt x="2026589" y="445693"/>
                  </a:lnTo>
                  <a:lnTo>
                    <a:pt x="2024303" y="445693"/>
                  </a:lnTo>
                  <a:lnTo>
                    <a:pt x="2024303" y="451027"/>
                  </a:lnTo>
                  <a:lnTo>
                    <a:pt x="2022017" y="451027"/>
                  </a:lnTo>
                  <a:lnTo>
                    <a:pt x="2022017" y="455599"/>
                  </a:lnTo>
                  <a:lnTo>
                    <a:pt x="2019731" y="457885"/>
                  </a:lnTo>
                  <a:lnTo>
                    <a:pt x="2019731" y="467791"/>
                  </a:lnTo>
                  <a:lnTo>
                    <a:pt x="2022017" y="467791"/>
                  </a:lnTo>
                  <a:lnTo>
                    <a:pt x="2022017" y="474649"/>
                  </a:lnTo>
                  <a:lnTo>
                    <a:pt x="2024303" y="474649"/>
                  </a:lnTo>
                  <a:lnTo>
                    <a:pt x="2024303" y="476935"/>
                  </a:lnTo>
                  <a:lnTo>
                    <a:pt x="2026589" y="476935"/>
                  </a:lnTo>
                  <a:lnTo>
                    <a:pt x="2026589" y="479221"/>
                  </a:lnTo>
                  <a:lnTo>
                    <a:pt x="2029637" y="479221"/>
                  </a:lnTo>
                  <a:lnTo>
                    <a:pt x="2029637" y="481507"/>
                  </a:lnTo>
                  <a:lnTo>
                    <a:pt x="2034209" y="481507"/>
                  </a:lnTo>
                  <a:lnTo>
                    <a:pt x="2034209" y="484555"/>
                  </a:lnTo>
                  <a:lnTo>
                    <a:pt x="2048675" y="484555"/>
                  </a:lnTo>
                  <a:lnTo>
                    <a:pt x="2048675" y="481507"/>
                  </a:lnTo>
                  <a:lnTo>
                    <a:pt x="2053247" y="481507"/>
                  </a:lnTo>
                  <a:lnTo>
                    <a:pt x="2053247" y="479221"/>
                  </a:lnTo>
                  <a:lnTo>
                    <a:pt x="2055533" y="479221"/>
                  </a:lnTo>
                  <a:lnTo>
                    <a:pt x="2055533" y="476935"/>
                  </a:lnTo>
                  <a:lnTo>
                    <a:pt x="2057819" y="476935"/>
                  </a:lnTo>
                  <a:lnTo>
                    <a:pt x="2057819" y="472363"/>
                  </a:lnTo>
                  <a:lnTo>
                    <a:pt x="2060867" y="472363"/>
                  </a:lnTo>
                  <a:lnTo>
                    <a:pt x="2060867" y="451027"/>
                  </a:lnTo>
                  <a:close/>
                </a:path>
                <a:path w="2101850" h="485140">
                  <a:moveTo>
                    <a:pt x="2101253" y="467791"/>
                  </a:moveTo>
                  <a:lnTo>
                    <a:pt x="2098967" y="467791"/>
                  </a:lnTo>
                  <a:lnTo>
                    <a:pt x="2098967" y="462457"/>
                  </a:lnTo>
                  <a:lnTo>
                    <a:pt x="2094382" y="462457"/>
                  </a:lnTo>
                  <a:lnTo>
                    <a:pt x="2094382" y="460171"/>
                  </a:lnTo>
                  <a:lnTo>
                    <a:pt x="2086775" y="460171"/>
                  </a:lnTo>
                  <a:lnTo>
                    <a:pt x="2086775" y="457885"/>
                  </a:lnTo>
                  <a:lnTo>
                    <a:pt x="2079917" y="457885"/>
                  </a:lnTo>
                  <a:lnTo>
                    <a:pt x="2077631" y="455599"/>
                  </a:lnTo>
                  <a:lnTo>
                    <a:pt x="2074570" y="455599"/>
                  </a:lnTo>
                  <a:lnTo>
                    <a:pt x="2074570" y="445693"/>
                  </a:lnTo>
                  <a:lnTo>
                    <a:pt x="2091334" y="445693"/>
                  </a:lnTo>
                  <a:lnTo>
                    <a:pt x="2091334" y="447979"/>
                  </a:lnTo>
                  <a:lnTo>
                    <a:pt x="2094382" y="447979"/>
                  </a:lnTo>
                  <a:lnTo>
                    <a:pt x="2094382" y="453313"/>
                  </a:lnTo>
                  <a:lnTo>
                    <a:pt x="2098967" y="453313"/>
                  </a:lnTo>
                  <a:lnTo>
                    <a:pt x="2098967" y="445693"/>
                  </a:lnTo>
                  <a:lnTo>
                    <a:pt x="2096681" y="445693"/>
                  </a:lnTo>
                  <a:lnTo>
                    <a:pt x="2096681" y="443407"/>
                  </a:lnTo>
                  <a:lnTo>
                    <a:pt x="2094382" y="443407"/>
                  </a:lnTo>
                  <a:lnTo>
                    <a:pt x="2094382" y="441121"/>
                  </a:lnTo>
                  <a:lnTo>
                    <a:pt x="2074570" y="441121"/>
                  </a:lnTo>
                  <a:lnTo>
                    <a:pt x="2074570" y="443407"/>
                  </a:lnTo>
                  <a:lnTo>
                    <a:pt x="2070011" y="443407"/>
                  </a:lnTo>
                  <a:lnTo>
                    <a:pt x="2070011" y="447979"/>
                  </a:lnTo>
                  <a:lnTo>
                    <a:pt x="2067725" y="447979"/>
                  </a:lnTo>
                  <a:lnTo>
                    <a:pt x="2067725" y="455599"/>
                  </a:lnTo>
                  <a:lnTo>
                    <a:pt x="2070011" y="455599"/>
                  </a:lnTo>
                  <a:lnTo>
                    <a:pt x="2070011" y="457885"/>
                  </a:lnTo>
                  <a:lnTo>
                    <a:pt x="2072284" y="457885"/>
                  </a:lnTo>
                  <a:lnTo>
                    <a:pt x="2072284" y="460171"/>
                  </a:lnTo>
                  <a:lnTo>
                    <a:pt x="2074570" y="460171"/>
                  </a:lnTo>
                  <a:lnTo>
                    <a:pt x="2074570" y="462457"/>
                  </a:lnTo>
                  <a:lnTo>
                    <a:pt x="2082203" y="462457"/>
                  </a:lnTo>
                  <a:lnTo>
                    <a:pt x="2082203" y="464743"/>
                  </a:lnTo>
                  <a:lnTo>
                    <a:pt x="2091334" y="464743"/>
                  </a:lnTo>
                  <a:lnTo>
                    <a:pt x="2091334" y="467791"/>
                  </a:lnTo>
                  <a:lnTo>
                    <a:pt x="2094382" y="467791"/>
                  </a:lnTo>
                  <a:lnTo>
                    <a:pt x="2094382" y="470077"/>
                  </a:lnTo>
                  <a:lnTo>
                    <a:pt x="2096681" y="470077"/>
                  </a:lnTo>
                  <a:lnTo>
                    <a:pt x="2096681" y="474649"/>
                  </a:lnTo>
                  <a:lnTo>
                    <a:pt x="2094382" y="474649"/>
                  </a:lnTo>
                  <a:lnTo>
                    <a:pt x="2094382" y="476935"/>
                  </a:lnTo>
                  <a:lnTo>
                    <a:pt x="2091334" y="476935"/>
                  </a:lnTo>
                  <a:lnTo>
                    <a:pt x="2091334" y="479221"/>
                  </a:lnTo>
                  <a:lnTo>
                    <a:pt x="2079917" y="479221"/>
                  </a:lnTo>
                  <a:lnTo>
                    <a:pt x="2079917" y="476935"/>
                  </a:lnTo>
                  <a:lnTo>
                    <a:pt x="2074570" y="476935"/>
                  </a:lnTo>
                  <a:lnTo>
                    <a:pt x="2074570" y="474649"/>
                  </a:lnTo>
                  <a:lnTo>
                    <a:pt x="2072284" y="474649"/>
                  </a:lnTo>
                  <a:lnTo>
                    <a:pt x="2072284" y="470077"/>
                  </a:lnTo>
                  <a:lnTo>
                    <a:pt x="2067725" y="470077"/>
                  </a:lnTo>
                  <a:lnTo>
                    <a:pt x="2067725" y="476935"/>
                  </a:lnTo>
                  <a:lnTo>
                    <a:pt x="2070011" y="476935"/>
                  </a:lnTo>
                  <a:lnTo>
                    <a:pt x="2070011" y="479221"/>
                  </a:lnTo>
                  <a:lnTo>
                    <a:pt x="2072284" y="479221"/>
                  </a:lnTo>
                  <a:lnTo>
                    <a:pt x="2072284" y="481507"/>
                  </a:lnTo>
                  <a:lnTo>
                    <a:pt x="2077631" y="481507"/>
                  </a:lnTo>
                  <a:lnTo>
                    <a:pt x="2077631" y="484555"/>
                  </a:lnTo>
                  <a:lnTo>
                    <a:pt x="2091334" y="484555"/>
                  </a:lnTo>
                  <a:lnTo>
                    <a:pt x="2091334" y="481507"/>
                  </a:lnTo>
                  <a:lnTo>
                    <a:pt x="2096681" y="481507"/>
                  </a:lnTo>
                  <a:lnTo>
                    <a:pt x="2096681" y="479221"/>
                  </a:lnTo>
                  <a:lnTo>
                    <a:pt x="2098967" y="479221"/>
                  </a:lnTo>
                  <a:lnTo>
                    <a:pt x="2098967" y="476935"/>
                  </a:lnTo>
                  <a:lnTo>
                    <a:pt x="2101253" y="476935"/>
                  </a:lnTo>
                  <a:lnTo>
                    <a:pt x="2101253" y="467791"/>
                  </a:lnTo>
                  <a:close/>
                </a:path>
              </a:pathLst>
            </a:custGeom>
            <a:solidFill>
              <a:srgbClr val="000000"/>
            </a:solidFill>
          </p:spPr>
          <p:txBody>
            <a:bodyPr wrap="square" lIns="0" tIns="0" rIns="0" bIns="0" rtlCol="0"/>
            <a:lstStyle/>
            <a:p>
              <a:endParaRPr/>
            </a:p>
          </p:txBody>
        </p:sp>
        <p:pic>
          <p:nvPicPr>
            <p:cNvPr id="32" name="object 32"/>
            <p:cNvPicPr/>
            <p:nvPr/>
          </p:nvPicPr>
          <p:blipFill>
            <a:blip r:embed="rId15" cstate="print"/>
            <a:stretch>
              <a:fillRect/>
            </a:stretch>
          </p:blipFill>
          <p:spPr>
            <a:xfrm>
              <a:off x="3096005" y="8449932"/>
              <a:ext cx="187426" cy="150850"/>
            </a:xfrm>
            <a:prstGeom prst="rect">
              <a:avLst/>
            </a:prstGeom>
          </p:spPr>
        </p:pic>
      </p:grpSp>
      <p:pic>
        <p:nvPicPr>
          <p:cNvPr id="33" name="object 33"/>
          <p:cNvPicPr/>
          <p:nvPr/>
        </p:nvPicPr>
        <p:blipFill>
          <a:blip r:embed="rId16" cstate="print"/>
          <a:stretch>
            <a:fillRect/>
          </a:stretch>
        </p:blipFill>
        <p:spPr>
          <a:xfrm>
            <a:off x="8643544" y="6074410"/>
            <a:ext cx="191985" cy="119621"/>
          </a:xfrm>
          <a:prstGeom prst="rect">
            <a:avLst/>
          </a:prstGeom>
        </p:spPr>
      </p:pic>
      <p:sp>
        <p:nvSpPr>
          <p:cNvPr id="34" name="object 34"/>
          <p:cNvSpPr txBox="1"/>
          <p:nvPr/>
        </p:nvSpPr>
        <p:spPr>
          <a:xfrm>
            <a:off x="5942178" y="8742751"/>
            <a:ext cx="3052445" cy="323037"/>
          </a:xfrm>
          <a:prstGeom prst="rect">
            <a:avLst/>
          </a:prstGeom>
        </p:spPr>
        <p:txBody>
          <a:bodyPr vert="horz" wrap="square" lIns="0" tIns="12700" rIns="0" bIns="0" rtlCol="0">
            <a:spAutoFit/>
          </a:bodyPr>
          <a:lstStyle/>
          <a:p>
            <a:pPr marL="12700" marR="5080">
              <a:lnSpc>
                <a:spcPct val="116100"/>
              </a:lnSpc>
              <a:spcBef>
                <a:spcPts val="100"/>
              </a:spcBef>
            </a:pPr>
            <a:r>
              <a:rPr sz="900" spc="-5" dirty="0">
                <a:latin typeface="Comic Sans MS"/>
                <a:cs typeface="Comic Sans MS"/>
              </a:rPr>
              <a:t>El</a:t>
            </a:r>
            <a:r>
              <a:rPr sz="900" spc="125" dirty="0">
                <a:latin typeface="Comic Sans MS"/>
                <a:cs typeface="Comic Sans MS"/>
              </a:rPr>
              <a:t> </a:t>
            </a:r>
            <a:r>
              <a:rPr sz="900" spc="-5" dirty="0">
                <a:latin typeface="Comic Sans MS"/>
                <a:cs typeface="Comic Sans MS"/>
              </a:rPr>
              <a:t>diagrama</a:t>
            </a:r>
            <a:r>
              <a:rPr sz="900" spc="125" dirty="0">
                <a:latin typeface="Comic Sans MS"/>
                <a:cs typeface="Comic Sans MS"/>
              </a:rPr>
              <a:t> </a:t>
            </a:r>
            <a:r>
              <a:rPr sz="900" spc="-5" dirty="0">
                <a:latin typeface="Comic Sans MS"/>
                <a:cs typeface="Comic Sans MS"/>
              </a:rPr>
              <a:t>de</a:t>
            </a:r>
            <a:r>
              <a:rPr sz="900" spc="125" dirty="0">
                <a:latin typeface="Comic Sans MS"/>
                <a:cs typeface="Comic Sans MS"/>
              </a:rPr>
              <a:t> </a:t>
            </a:r>
            <a:r>
              <a:rPr sz="900" spc="-5" dirty="0">
                <a:latin typeface="Comic Sans MS"/>
                <a:cs typeface="Comic Sans MS"/>
              </a:rPr>
              <a:t>arriba</a:t>
            </a:r>
            <a:r>
              <a:rPr sz="900" spc="125" dirty="0">
                <a:latin typeface="Comic Sans MS"/>
                <a:cs typeface="Comic Sans MS"/>
              </a:rPr>
              <a:t> </a:t>
            </a:r>
            <a:r>
              <a:rPr sz="900" spc="-5" dirty="0">
                <a:latin typeface="Comic Sans MS"/>
                <a:cs typeface="Comic Sans MS"/>
              </a:rPr>
              <a:t>asume</a:t>
            </a:r>
            <a:r>
              <a:rPr sz="900" spc="125" dirty="0">
                <a:latin typeface="Comic Sans MS"/>
                <a:cs typeface="Comic Sans MS"/>
              </a:rPr>
              <a:t> </a:t>
            </a:r>
            <a:r>
              <a:rPr sz="900" spc="-5" dirty="0">
                <a:latin typeface="Comic Sans MS"/>
                <a:cs typeface="Comic Sans MS"/>
              </a:rPr>
              <a:t>que</a:t>
            </a:r>
            <a:r>
              <a:rPr sz="900" spc="120" dirty="0">
                <a:latin typeface="Comic Sans MS"/>
                <a:cs typeface="Comic Sans MS"/>
              </a:rPr>
              <a:t> </a:t>
            </a:r>
            <a:r>
              <a:rPr sz="900" spc="-5" dirty="0">
                <a:latin typeface="Comic Sans MS"/>
                <a:cs typeface="Comic Sans MS"/>
              </a:rPr>
              <a:t>ocurre</a:t>
            </a:r>
            <a:r>
              <a:rPr sz="900" spc="114" dirty="0">
                <a:latin typeface="Comic Sans MS"/>
                <a:cs typeface="Comic Sans MS"/>
              </a:rPr>
              <a:t> </a:t>
            </a:r>
            <a:r>
              <a:rPr sz="900" spc="-5" dirty="0">
                <a:latin typeface="Comic Sans MS"/>
                <a:cs typeface="Comic Sans MS"/>
              </a:rPr>
              <a:t>un</a:t>
            </a:r>
            <a:r>
              <a:rPr sz="900" spc="120" dirty="0">
                <a:latin typeface="Comic Sans MS"/>
                <a:cs typeface="Comic Sans MS"/>
              </a:rPr>
              <a:t> </a:t>
            </a:r>
            <a:r>
              <a:rPr sz="900" spc="-5" dirty="0">
                <a:latin typeface="Comic Sans MS"/>
                <a:cs typeface="Comic Sans MS"/>
              </a:rPr>
              <a:t>arqueo </a:t>
            </a:r>
            <a:r>
              <a:rPr sz="900" spc="-254" dirty="0">
                <a:latin typeface="Comic Sans MS"/>
                <a:cs typeface="Comic Sans MS"/>
              </a:rPr>
              <a:t> </a:t>
            </a:r>
            <a:r>
              <a:rPr sz="900" spc="-5" dirty="0">
                <a:latin typeface="Comic Sans MS"/>
                <a:cs typeface="Comic Sans MS"/>
              </a:rPr>
              <a:t>cuando</a:t>
            </a:r>
            <a:r>
              <a:rPr sz="900" spc="5" dirty="0">
                <a:latin typeface="Comic Sans MS"/>
                <a:cs typeface="Comic Sans MS"/>
              </a:rPr>
              <a:t> </a:t>
            </a:r>
            <a:r>
              <a:rPr sz="900" spc="-5" dirty="0">
                <a:latin typeface="Comic Sans MS"/>
                <a:cs typeface="Comic Sans MS"/>
              </a:rPr>
              <a:t>las</a:t>
            </a:r>
            <a:r>
              <a:rPr sz="900" spc="5" dirty="0">
                <a:latin typeface="Comic Sans MS"/>
                <a:cs typeface="Comic Sans MS"/>
              </a:rPr>
              <a:t> </a:t>
            </a:r>
            <a:r>
              <a:rPr sz="900" spc="-5" dirty="0">
                <a:latin typeface="Comic Sans MS"/>
                <a:cs typeface="Comic Sans MS"/>
              </a:rPr>
              <a:t>tensiones</a:t>
            </a:r>
            <a:r>
              <a:rPr sz="900" spc="10" dirty="0">
                <a:latin typeface="Comic Sans MS"/>
                <a:cs typeface="Comic Sans MS"/>
              </a:rPr>
              <a:t> </a:t>
            </a:r>
            <a:r>
              <a:rPr sz="900" spc="-5" dirty="0">
                <a:latin typeface="Comic Sans MS"/>
                <a:cs typeface="Comic Sans MS"/>
              </a:rPr>
              <a:t>del</a:t>
            </a:r>
            <a:r>
              <a:rPr sz="900" spc="5" dirty="0">
                <a:latin typeface="Comic Sans MS"/>
                <a:cs typeface="Comic Sans MS"/>
              </a:rPr>
              <a:t> </a:t>
            </a:r>
            <a:r>
              <a:rPr sz="900" spc="-5" dirty="0">
                <a:latin typeface="Comic Sans MS"/>
                <a:cs typeface="Comic Sans MS"/>
              </a:rPr>
              <a:t>generador</a:t>
            </a:r>
            <a:r>
              <a:rPr sz="900" spc="10" dirty="0">
                <a:latin typeface="Comic Sans MS"/>
                <a:cs typeface="Comic Sans MS"/>
              </a:rPr>
              <a:t> </a:t>
            </a:r>
            <a:r>
              <a:rPr sz="900" spc="-5" dirty="0">
                <a:latin typeface="Comic Sans MS"/>
                <a:cs typeface="Comic Sans MS"/>
              </a:rPr>
              <a:t>y</a:t>
            </a:r>
            <a:r>
              <a:rPr sz="900" spc="5" dirty="0">
                <a:latin typeface="Comic Sans MS"/>
                <a:cs typeface="Comic Sans MS"/>
              </a:rPr>
              <a:t> </a:t>
            </a:r>
            <a:r>
              <a:rPr sz="900" spc="-5" dirty="0">
                <a:latin typeface="Comic Sans MS"/>
                <a:cs typeface="Comic Sans MS"/>
              </a:rPr>
              <a:t>del</a:t>
            </a:r>
            <a:r>
              <a:rPr sz="900" spc="5" dirty="0">
                <a:latin typeface="Comic Sans MS"/>
                <a:cs typeface="Comic Sans MS"/>
              </a:rPr>
              <a:t> </a:t>
            </a:r>
            <a:r>
              <a:rPr sz="900" spc="-5" dirty="0">
                <a:latin typeface="Comic Sans MS"/>
                <a:cs typeface="Comic Sans MS"/>
              </a:rPr>
              <a:t>sistema</a:t>
            </a:r>
            <a:r>
              <a:rPr sz="900" spc="10" dirty="0">
                <a:latin typeface="Comic Sans MS"/>
                <a:cs typeface="Comic Sans MS"/>
              </a:rPr>
              <a:t> </a:t>
            </a:r>
            <a:r>
              <a:rPr sz="900" spc="-5" dirty="0">
                <a:latin typeface="Comic Sans MS"/>
                <a:cs typeface="Comic Sans MS"/>
              </a:rPr>
              <a:t>están</a:t>
            </a:r>
            <a:endParaRPr sz="900">
              <a:latin typeface="Comic Sans MS"/>
              <a:cs typeface="Comic Sans MS"/>
            </a:endParaRPr>
          </a:p>
        </p:txBody>
      </p:sp>
      <p:sp>
        <p:nvSpPr>
          <p:cNvPr id="35" name="object 35"/>
          <p:cNvSpPr txBox="1"/>
          <p:nvPr/>
        </p:nvSpPr>
        <p:spPr>
          <a:xfrm>
            <a:off x="9425481" y="1282484"/>
            <a:ext cx="3053080" cy="66230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180º fuera de fase.</a:t>
            </a:r>
            <a:r>
              <a:rPr sz="900" dirty="0">
                <a:latin typeface="Comic Sans MS"/>
                <a:cs typeface="Comic Sans MS"/>
              </a:rPr>
              <a:t> </a:t>
            </a:r>
            <a:r>
              <a:rPr sz="900" spc="-5" dirty="0">
                <a:latin typeface="Comic Sans MS"/>
                <a:cs typeface="Comic Sans MS"/>
              </a:rPr>
              <a:t>Si no hay campo en la máquina en el </a:t>
            </a:r>
            <a:r>
              <a:rPr sz="900" dirty="0">
                <a:latin typeface="Comic Sans MS"/>
                <a:cs typeface="Comic Sans MS"/>
              </a:rPr>
              <a:t> </a:t>
            </a:r>
            <a:r>
              <a:rPr sz="900" spc="-5" dirty="0">
                <a:latin typeface="Comic Sans MS"/>
                <a:cs typeface="Comic Sans MS"/>
              </a:rPr>
              <a:t>momento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inadvertida,</a:t>
            </a:r>
            <a:r>
              <a:rPr sz="900" spc="254" dirty="0">
                <a:latin typeface="Comic Sans MS"/>
                <a:cs typeface="Comic Sans MS"/>
              </a:rPr>
              <a:t> </a:t>
            </a:r>
            <a:r>
              <a:rPr sz="900" spc="-5" dirty="0">
                <a:latin typeface="Comic Sans MS"/>
                <a:cs typeface="Comic Sans MS"/>
              </a:rPr>
              <a:t>la</a:t>
            </a:r>
            <a:r>
              <a:rPr sz="900" spc="260" dirty="0">
                <a:latin typeface="Comic Sans MS"/>
                <a:cs typeface="Comic Sans MS"/>
              </a:rPr>
              <a:t> </a:t>
            </a:r>
            <a:r>
              <a:rPr sz="900" spc="-5" dirty="0">
                <a:latin typeface="Comic Sans MS"/>
                <a:cs typeface="Comic Sans MS"/>
              </a:rPr>
              <a:t>tensión </a:t>
            </a:r>
            <a:r>
              <a:rPr sz="900" dirty="0">
                <a:latin typeface="Comic Sans MS"/>
                <a:cs typeface="Comic Sans MS"/>
              </a:rPr>
              <a:t> </a:t>
            </a:r>
            <a:r>
              <a:rPr sz="900" spc="-5" dirty="0">
                <a:latin typeface="Comic Sans MS"/>
                <a:cs typeface="Comic Sans MS"/>
              </a:rPr>
              <a:t>fuente Eg es cero en el circuito equivalente de secuencia </a:t>
            </a:r>
            <a:r>
              <a:rPr sz="900" dirty="0">
                <a:latin typeface="Comic Sans MS"/>
                <a:cs typeface="Comic Sans MS"/>
              </a:rPr>
              <a:t> </a:t>
            </a:r>
            <a:r>
              <a:rPr sz="900" spc="-5" dirty="0">
                <a:latin typeface="Comic Sans MS"/>
                <a:cs typeface="Comic Sans MS"/>
              </a:rPr>
              <a:t>positiva.</a:t>
            </a:r>
            <a:endParaRPr sz="900">
              <a:latin typeface="Comic Sans MS"/>
              <a:cs typeface="Comic Sans MS"/>
            </a:endParaRPr>
          </a:p>
        </p:txBody>
      </p:sp>
      <p:sp>
        <p:nvSpPr>
          <p:cNvPr id="36" name="object 36"/>
          <p:cNvSpPr txBox="1"/>
          <p:nvPr/>
        </p:nvSpPr>
        <p:spPr>
          <a:xfrm>
            <a:off x="9425481" y="2405477"/>
            <a:ext cx="392430"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Donde:</a:t>
            </a:r>
            <a:endParaRPr sz="900">
              <a:latin typeface="Comic Sans MS"/>
              <a:cs typeface="Comic Sans MS"/>
            </a:endParaRPr>
          </a:p>
        </p:txBody>
      </p:sp>
      <p:sp>
        <p:nvSpPr>
          <p:cNvPr id="37" name="object 37"/>
          <p:cNvSpPr txBox="1"/>
          <p:nvPr/>
        </p:nvSpPr>
        <p:spPr>
          <a:xfrm>
            <a:off x="9349271" y="2694993"/>
            <a:ext cx="3166745" cy="2539365"/>
          </a:xfrm>
          <a:prstGeom prst="rect">
            <a:avLst/>
          </a:prstGeom>
        </p:spPr>
        <p:txBody>
          <a:bodyPr vert="horz" wrap="square" lIns="0" tIns="34290" rIns="0" bIns="0" rtlCol="0">
            <a:spAutoFit/>
          </a:bodyPr>
          <a:lstStyle/>
          <a:p>
            <a:pPr marL="88900">
              <a:spcBef>
                <a:spcPts val="270"/>
              </a:spcBef>
            </a:pPr>
            <a:r>
              <a:rPr sz="900" spc="-5" dirty="0">
                <a:latin typeface="Comic Sans MS"/>
                <a:cs typeface="Comic Sans MS"/>
              </a:rPr>
              <a:t>X</a:t>
            </a:r>
            <a:r>
              <a:rPr sz="900" spc="-7" baseline="-13888" dirty="0">
                <a:latin typeface="Comic Sans MS"/>
                <a:cs typeface="Comic Sans MS"/>
              </a:rPr>
              <a:t>1G</a:t>
            </a:r>
            <a:r>
              <a:rPr sz="900" spc="-5" dirty="0">
                <a:latin typeface="Comic Sans MS"/>
                <a:cs typeface="Comic Sans MS"/>
              </a:rPr>
              <a:t>,</a:t>
            </a:r>
            <a:r>
              <a:rPr sz="900" spc="5" dirty="0">
                <a:latin typeface="Comic Sans MS"/>
                <a:cs typeface="Comic Sans MS"/>
              </a:rPr>
              <a:t> </a:t>
            </a:r>
            <a:r>
              <a:rPr sz="900" spc="-5" dirty="0">
                <a:latin typeface="Comic Sans MS"/>
                <a:cs typeface="Comic Sans MS"/>
              </a:rPr>
              <a:t>X</a:t>
            </a:r>
            <a:r>
              <a:rPr sz="900" spc="-7" baseline="-13888" dirty="0">
                <a:latin typeface="Comic Sans MS"/>
                <a:cs typeface="Comic Sans MS"/>
              </a:rPr>
              <a:t>2G</a:t>
            </a:r>
            <a:r>
              <a:rPr sz="900" spc="-5" dirty="0">
                <a:latin typeface="Comic Sans MS"/>
                <a:cs typeface="Comic Sans MS"/>
              </a:rPr>
              <a:t>,</a:t>
            </a:r>
            <a:r>
              <a:rPr sz="900" spc="10" dirty="0">
                <a:latin typeface="Comic Sans MS"/>
                <a:cs typeface="Comic Sans MS"/>
              </a:rPr>
              <a:t> </a:t>
            </a:r>
            <a:r>
              <a:rPr sz="900" spc="-5" dirty="0">
                <a:latin typeface="Comic Sans MS"/>
                <a:cs typeface="Comic Sans MS"/>
              </a:rPr>
              <a:t>X</a:t>
            </a:r>
            <a:r>
              <a:rPr sz="900" spc="-7" baseline="-13888" dirty="0">
                <a:latin typeface="Comic Sans MS"/>
                <a:cs typeface="Comic Sans MS"/>
              </a:rPr>
              <a:t>0G</a:t>
            </a:r>
            <a:r>
              <a:rPr sz="900" spc="150" baseline="-13888" dirty="0">
                <a:latin typeface="Comic Sans MS"/>
                <a:cs typeface="Comic Sans MS"/>
              </a:rPr>
              <a:t> </a:t>
            </a:r>
            <a:r>
              <a:rPr sz="900" spc="-5" dirty="0">
                <a:latin typeface="Comic Sans MS"/>
                <a:cs typeface="Comic Sans MS"/>
              </a:rPr>
              <a:t>=</a:t>
            </a:r>
            <a:r>
              <a:rPr sz="900" spc="10" dirty="0">
                <a:latin typeface="Comic Sans MS"/>
                <a:cs typeface="Comic Sans MS"/>
              </a:rPr>
              <a:t> </a:t>
            </a:r>
            <a:r>
              <a:rPr sz="900" spc="-5" dirty="0">
                <a:latin typeface="Comic Sans MS"/>
                <a:cs typeface="Comic Sans MS"/>
              </a:rPr>
              <a:t>Reactancias</a:t>
            </a:r>
            <a:r>
              <a:rPr sz="900" spc="5"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secuencia</a:t>
            </a:r>
            <a:r>
              <a:rPr sz="900" spc="10" dirty="0">
                <a:latin typeface="Comic Sans MS"/>
                <a:cs typeface="Comic Sans MS"/>
              </a:rPr>
              <a:t> </a:t>
            </a:r>
            <a:r>
              <a:rPr sz="900" spc="-5" dirty="0">
                <a:latin typeface="Comic Sans MS"/>
                <a:cs typeface="Comic Sans MS"/>
              </a:rPr>
              <a:t>positiva,</a:t>
            </a:r>
            <a:endParaRPr sz="900">
              <a:latin typeface="Comic Sans MS"/>
              <a:cs typeface="Comic Sans MS"/>
            </a:endParaRPr>
          </a:p>
          <a:p>
            <a:pPr marL="1169035">
              <a:spcBef>
                <a:spcPts val="175"/>
              </a:spcBef>
            </a:pP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cero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endParaRPr sz="900">
              <a:latin typeface="Comic Sans MS"/>
              <a:cs typeface="Comic Sans MS"/>
            </a:endParaRPr>
          </a:p>
          <a:p>
            <a:pPr>
              <a:spcBef>
                <a:spcPts val="50"/>
              </a:spcBef>
            </a:pPr>
            <a:endParaRPr sz="950">
              <a:latin typeface="Comic Sans MS"/>
              <a:cs typeface="Comic Sans MS"/>
            </a:endParaRPr>
          </a:p>
          <a:p>
            <a:pPr marL="88900"/>
            <a:r>
              <a:rPr sz="900" spc="-5" dirty="0">
                <a:latin typeface="Comic Sans MS"/>
                <a:cs typeface="Comic Sans MS"/>
              </a:rPr>
              <a:t>X</a:t>
            </a:r>
            <a:r>
              <a:rPr sz="900" spc="-7" baseline="-13888" dirty="0">
                <a:latin typeface="Comic Sans MS"/>
                <a:cs typeface="Comic Sans MS"/>
              </a:rPr>
              <a:t>1T</a:t>
            </a:r>
            <a:r>
              <a:rPr sz="900" spc="-5" dirty="0">
                <a:latin typeface="Comic Sans MS"/>
                <a:cs typeface="Comic Sans MS"/>
              </a:rPr>
              <a:t>,</a:t>
            </a:r>
            <a:r>
              <a:rPr sz="900" spc="5" dirty="0">
                <a:latin typeface="Comic Sans MS"/>
                <a:cs typeface="Comic Sans MS"/>
              </a:rPr>
              <a:t> </a:t>
            </a:r>
            <a:r>
              <a:rPr sz="900" spc="-5" dirty="0">
                <a:latin typeface="Comic Sans MS"/>
                <a:cs typeface="Comic Sans MS"/>
              </a:rPr>
              <a:t>X</a:t>
            </a:r>
            <a:r>
              <a:rPr sz="900" spc="-7" baseline="-13888" dirty="0">
                <a:latin typeface="Comic Sans MS"/>
                <a:cs typeface="Comic Sans MS"/>
              </a:rPr>
              <a:t>2T</a:t>
            </a:r>
            <a:r>
              <a:rPr sz="900" spc="-5" dirty="0">
                <a:latin typeface="Comic Sans MS"/>
                <a:cs typeface="Comic Sans MS"/>
              </a:rPr>
              <a:t>,</a:t>
            </a:r>
            <a:r>
              <a:rPr sz="900" spc="10" dirty="0">
                <a:latin typeface="Comic Sans MS"/>
                <a:cs typeface="Comic Sans MS"/>
              </a:rPr>
              <a:t> </a:t>
            </a:r>
            <a:r>
              <a:rPr sz="900" spc="-5" dirty="0">
                <a:latin typeface="Comic Sans MS"/>
                <a:cs typeface="Comic Sans MS"/>
              </a:rPr>
              <a:t>X</a:t>
            </a:r>
            <a:r>
              <a:rPr sz="900" spc="-7" baseline="-13888" dirty="0">
                <a:latin typeface="Comic Sans MS"/>
                <a:cs typeface="Comic Sans MS"/>
              </a:rPr>
              <a:t>0T</a:t>
            </a:r>
            <a:r>
              <a:rPr sz="900" spc="7" baseline="-13888" dirty="0">
                <a:latin typeface="Comic Sans MS"/>
                <a:cs typeface="Comic Sans MS"/>
              </a:rPr>
              <a:t> </a:t>
            </a:r>
            <a:r>
              <a:rPr sz="900" spc="-5" dirty="0">
                <a:latin typeface="Comic Sans MS"/>
                <a:cs typeface="Comic Sans MS"/>
              </a:rPr>
              <a:t>=</a:t>
            </a:r>
            <a:r>
              <a:rPr sz="900" spc="10" dirty="0">
                <a:latin typeface="Comic Sans MS"/>
                <a:cs typeface="Comic Sans MS"/>
              </a:rPr>
              <a:t> </a:t>
            </a:r>
            <a:r>
              <a:rPr sz="900" spc="-5" dirty="0">
                <a:latin typeface="Comic Sans MS"/>
                <a:cs typeface="Comic Sans MS"/>
              </a:rPr>
              <a:t>Reactancias</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secuencia</a:t>
            </a:r>
            <a:r>
              <a:rPr sz="900" spc="10" dirty="0">
                <a:latin typeface="Comic Sans MS"/>
                <a:cs typeface="Comic Sans MS"/>
              </a:rPr>
              <a:t> </a:t>
            </a:r>
            <a:r>
              <a:rPr sz="900" spc="-5" dirty="0">
                <a:latin typeface="Comic Sans MS"/>
                <a:cs typeface="Comic Sans MS"/>
              </a:rPr>
              <a:t>positiva,</a:t>
            </a:r>
            <a:endParaRPr sz="900">
              <a:latin typeface="Comic Sans MS"/>
              <a:cs typeface="Comic Sans MS"/>
            </a:endParaRPr>
          </a:p>
          <a:p>
            <a:pPr marL="1169035" marR="168275">
              <a:lnSpc>
                <a:spcPct val="116100"/>
              </a:lnSpc>
            </a:pP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y</a:t>
            </a:r>
            <a:r>
              <a:rPr sz="900" spc="5" dirty="0">
                <a:latin typeface="Comic Sans MS"/>
                <a:cs typeface="Comic Sans MS"/>
              </a:rPr>
              <a:t> </a:t>
            </a:r>
            <a:r>
              <a:rPr sz="900" spc="-5" dirty="0">
                <a:latin typeface="Comic Sans MS"/>
                <a:cs typeface="Comic Sans MS"/>
              </a:rPr>
              <a:t>cero</a:t>
            </a:r>
            <a:r>
              <a:rPr sz="900" spc="5"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transformador </a:t>
            </a:r>
            <a:r>
              <a:rPr sz="900" spc="-250" dirty="0">
                <a:latin typeface="Comic Sans MS"/>
                <a:cs typeface="Comic Sans MS"/>
              </a:rPr>
              <a:t> </a:t>
            </a:r>
            <a:r>
              <a:rPr sz="900" spc="-5" dirty="0">
                <a:latin typeface="Comic Sans MS"/>
                <a:cs typeface="Comic Sans MS"/>
              </a:rPr>
              <a:t>elevador.</a:t>
            </a:r>
            <a:endParaRPr sz="900">
              <a:latin typeface="Comic Sans MS"/>
              <a:cs typeface="Comic Sans MS"/>
            </a:endParaRPr>
          </a:p>
          <a:p>
            <a:pPr>
              <a:spcBef>
                <a:spcPts val="50"/>
              </a:spcBef>
            </a:pPr>
            <a:endParaRPr sz="950">
              <a:latin typeface="Comic Sans MS"/>
              <a:cs typeface="Comic Sans MS"/>
            </a:endParaRPr>
          </a:p>
          <a:p>
            <a:pPr marL="88265"/>
            <a:r>
              <a:rPr sz="900" spc="-5" dirty="0">
                <a:latin typeface="Comic Sans MS"/>
                <a:cs typeface="Comic Sans MS"/>
              </a:rPr>
              <a:t>X</a:t>
            </a:r>
            <a:r>
              <a:rPr sz="900" spc="-7" baseline="-13888" dirty="0">
                <a:latin typeface="Comic Sans MS"/>
                <a:cs typeface="Comic Sans MS"/>
              </a:rPr>
              <a:t>1S</a:t>
            </a:r>
            <a:r>
              <a:rPr sz="900" spc="-5" dirty="0">
                <a:latin typeface="Comic Sans MS"/>
                <a:cs typeface="Comic Sans MS"/>
              </a:rPr>
              <a:t>,</a:t>
            </a:r>
            <a:r>
              <a:rPr sz="900" spc="10" dirty="0">
                <a:latin typeface="Comic Sans MS"/>
                <a:cs typeface="Comic Sans MS"/>
              </a:rPr>
              <a:t> </a:t>
            </a:r>
            <a:r>
              <a:rPr sz="900" spc="-5" dirty="0">
                <a:latin typeface="Comic Sans MS"/>
                <a:cs typeface="Comic Sans MS"/>
              </a:rPr>
              <a:t>X</a:t>
            </a:r>
            <a:r>
              <a:rPr sz="900" spc="-7" baseline="-13888" dirty="0">
                <a:latin typeface="Comic Sans MS"/>
                <a:cs typeface="Comic Sans MS"/>
              </a:rPr>
              <a:t>2S</a:t>
            </a:r>
            <a:r>
              <a:rPr sz="900" spc="-5" dirty="0">
                <a:latin typeface="Comic Sans MS"/>
                <a:cs typeface="Comic Sans MS"/>
              </a:rPr>
              <a:t>,</a:t>
            </a:r>
            <a:r>
              <a:rPr sz="900" spc="10" dirty="0">
                <a:latin typeface="Comic Sans MS"/>
                <a:cs typeface="Comic Sans MS"/>
              </a:rPr>
              <a:t> </a:t>
            </a:r>
            <a:r>
              <a:rPr sz="900" spc="-5" dirty="0">
                <a:latin typeface="Comic Sans MS"/>
                <a:cs typeface="Comic Sans MS"/>
              </a:rPr>
              <a:t>X</a:t>
            </a:r>
            <a:r>
              <a:rPr sz="900" spc="-7" baseline="-13888" dirty="0">
                <a:latin typeface="Comic Sans MS"/>
                <a:cs typeface="Comic Sans MS"/>
              </a:rPr>
              <a:t>0S</a:t>
            </a:r>
            <a:r>
              <a:rPr sz="900" spc="-5" dirty="0">
                <a:latin typeface="Comic Sans MS"/>
                <a:cs typeface="Comic Sans MS"/>
              </a:rPr>
              <a:t>=</a:t>
            </a:r>
            <a:r>
              <a:rPr sz="900" spc="10" dirty="0">
                <a:latin typeface="Comic Sans MS"/>
                <a:cs typeface="Comic Sans MS"/>
              </a:rPr>
              <a:t> </a:t>
            </a:r>
            <a:r>
              <a:rPr sz="900" spc="-5" dirty="0">
                <a:latin typeface="Comic Sans MS"/>
                <a:cs typeface="Comic Sans MS"/>
              </a:rPr>
              <a:t>Reactancia</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secuencia</a:t>
            </a:r>
            <a:r>
              <a:rPr sz="900" spc="10" dirty="0">
                <a:latin typeface="Comic Sans MS"/>
                <a:cs typeface="Comic Sans MS"/>
              </a:rPr>
              <a:t> </a:t>
            </a:r>
            <a:r>
              <a:rPr sz="900" spc="-5" dirty="0">
                <a:latin typeface="Comic Sans MS"/>
                <a:cs typeface="Comic Sans MS"/>
              </a:rPr>
              <a:t>positiva,</a:t>
            </a:r>
            <a:r>
              <a:rPr sz="900" spc="10" dirty="0">
                <a:latin typeface="Comic Sans MS"/>
                <a:cs typeface="Comic Sans MS"/>
              </a:rPr>
              <a:t> </a:t>
            </a:r>
            <a:r>
              <a:rPr sz="900" spc="-5" dirty="0">
                <a:latin typeface="Comic Sans MS"/>
                <a:cs typeface="Comic Sans MS"/>
              </a:rPr>
              <a:t>negativa</a:t>
            </a:r>
            <a:endParaRPr sz="900">
              <a:latin typeface="Comic Sans MS"/>
              <a:cs typeface="Comic Sans MS"/>
            </a:endParaRPr>
          </a:p>
          <a:p>
            <a:pPr marL="1169035">
              <a:spcBef>
                <a:spcPts val="175"/>
              </a:spcBef>
            </a:pPr>
            <a:r>
              <a:rPr sz="900" spc="-5" dirty="0">
                <a:latin typeface="Comic Sans MS"/>
                <a:cs typeface="Comic Sans MS"/>
              </a:rPr>
              <a:t>y</a:t>
            </a:r>
            <a:r>
              <a:rPr sz="900" dirty="0">
                <a:latin typeface="Comic Sans MS"/>
                <a:cs typeface="Comic Sans MS"/>
              </a:rPr>
              <a:t> </a:t>
            </a:r>
            <a:r>
              <a:rPr sz="900" spc="-5" dirty="0">
                <a:latin typeface="Comic Sans MS"/>
                <a:cs typeface="Comic Sans MS"/>
              </a:rPr>
              <a:t>cero</a:t>
            </a:r>
            <a:r>
              <a:rPr sz="900" spc="5"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equivalente</a:t>
            </a:r>
            <a:r>
              <a:rPr sz="900" spc="5" dirty="0">
                <a:latin typeface="Comic Sans MS"/>
                <a:cs typeface="Comic Sans MS"/>
              </a:rPr>
              <a:t> </a:t>
            </a:r>
            <a:r>
              <a:rPr sz="900" spc="-5" dirty="0">
                <a:latin typeface="Comic Sans MS"/>
                <a:cs typeface="Comic Sans MS"/>
              </a:rPr>
              <a:t>del</a:t>
            </a:r>
            <a:r>
              <a:rPr sz="900" spc="5" dirty="0">
                <a:latin typeface="Comic Sans MS"/>
                <a:cs typeface="Comic Sans MS"/>
              </a:rPr>
              <a:t> </a:t>
            </a:r>
            <a:r>
              <a:rPr sz="900" spc="-5" dirty="0">
                <a:latin typeface="Comic Sans MS"/>
                <a:cs typeface="Comic Sans MS"/>
              </a:rPr>
              <a:t>sistema.</a:t>
            </a:r>
            <a:endParaRPr sz="900">
              <a:latin typeface="Comic Sans MS"/>
              <a:cs typeface="Comic Sans MS"/>
            </a:endParaRPr>
          </a:p>
          <a:p>
            <a:pPr marL="637540" marR="1073150">
              <a:lnSpc>
                <a:spcPct val="227199"/>
              </a:lnSpc>
            </a:pPr>
            <a:r>
              <a:rPr sz="900" spc="-5" dirty="0">
                <a:latin typeface="Comic Sans MS"/>
                <a:cs typeface="Comic Sans MS"/>
              </a:rPr>
              <a:t>E</a:t>
            </a:r>
            <a:r>
              <a:rPr sz="900" spc="-7" baseline="-13888" dirty="0">
                <a:latin typeface="Comic Sans MS"/>
                <a:cs typeface="Comic Sans MS"/>
              </a:rPr>
              <a:t>g</a:t>
            </a:r>
            <a:r>
              <a:rPr sz="900" spc="-5" dirty="0">
                <a:latin typeface="Comic Sans MS"/>
                <a:cs typeface="Comic Sans MS"/>
              </a:rPr>
              <a:t>=</a:t>
            </a:r>
            <a:r>
              <a:rPr sz="900" spc="5" dirty="0">
                <a:latin typeface="Comic Sans MS"/>
                <a:cs typeface="Comic Sans MS"/>
              </a:rPr>
              <a:t> </a:t>
            </a:r>
            <a:r>
              <a:rPr sz="900" spc="-5" dirty="0">
                <a:latin typeface="Comic Sans MS"/>
                <a:cs typeface="Comic Sans MS"/>
              </a:rPr>
              <a:t>Tensión del</a:t>
            </a:r>
            <a:r>
              <a:rPr sz="900" dirty="0">
                <a:latin typeface="Comic Sans MS"/>
                <a:cs typeface="Comic Sans MS"/>
              </a:rPr>
              <a:t> </a:t>
            </a:r>
            <a:r>
              <a:rPr sz="900" spc="-5" dirty="0">
                <a:latin typeface="Comic Sans MS"/>
                <a:cs typeface="Comic Sans MS"/>
              </a:rPr>
              <a:t>generador. </a:t>
            </a:r>
            <a:r>
              <a:rPr sz="900" spc="-254" dirty="0">
                <a:latin typeface="Comic Sans MS"/>
                <a:cs typeface="Comic Sans MS"/>
              </a:rPr>
              <a:t> </a:t>
            </a:r>
            <a:r>
              <a:rPr sz="900" spc="-5" dirty="0">
                <a:latin typeface="Comic Sans MS"/>
                <a:cs typeface="Comic Sans MS"/>
              </a:rPr>
              <a:t>E</a:t>
            </a:r>
            <a:r>
              <a:rPr sz="900" spc="-7" baseline="-13888" dirty="0">
                <a:latin typeface="Comic Sans MS"/>
                <a:cs typeface="Comic Sans MS"/>
              </a:rPr>
              <a:t>s</a:t>
            </a:r>
            <a:r>
              <a:rPr sz="900" spc="-5" dirty="0">
                <a:latin typeface="Comic Sans MS"/>
                <a:cs typeface="Comic Sans MS"/>
              </a:rPr>
              <a:t>=</a:t>
            </a:r>
            <a:r>
              <a:rPr sz="900" spc="5" dirty="0">
                <a:latin typeface="Comic Sans MS"/>
                <a:cs typeface="Comic Sans MS"/>
              </a:rPr>
              <a:t> </a:t>
            </a:r>
            <a:r>
              <a:rPr sz="900" spc="-5" dirty="0">
                <a:latin typeface="Comic Sans MS"/>
                <a:cs typeface="Comic Sans MS"/>
              </a:rPr>
              <a:t>Tensión del</a:t>
            </a:r>
            <a:r>
              <a:rPr sz="900" dirty="0">
                <a:latin typeface="Comic Sans MS"/>
                <a:cs typeface="Comic Sans MS"/>
              </a:rPr>
              <a:t> </a:t>
            </a:r>
            <a:r>
              <a:rPr sz="900" spc="-5" dirty="0">
                <a:latin typeface="Comic Sans MS"/>
                <a:cs typeface="Comic Sans MS"/>
              </a:rPr>
              <a:t>sistema.</a:t>
            </a:r>
            <a:endParaRPr sz="900">
              <a:latin typeface="Comic Sans MS"/>
              <a:cs typeface="Comic Sans MS"/>
            </a:endParaRPr>
          </a:p>
          <a:p>
            <a:pPr>
              <a:spcBef>
                <a:spcPts val="15"/>
              </a:spcBef>
            </a:pPr>
            <a:endParaRPr sz="850">
              <a:latin typeface="Comic Sans MS"/>
              <a:cs typeface="Comic Sans MS"/>
            </a:endParaRPr>
          </a:p>
          <a:p>
            <a:pPr marL="88900" marR="43180" indent="205740">
              <a:lnSpc>
                <a:spcPct val="116100"/>
              </a:lnSpc>
            </a:pPr>
            <a:r>
              <a:rPr sz="900" spc="-5" dirty="0">
                <a:latin typeface="Comic Sans MS"/>
                <a:cs typeface="Comic Sans MS"/>
              </a:rPr>
              <a:t>I</a:t>
            </a:r>
            <a:r>
              <a:rPr sz="900" spc="-7" baseline="-13888" dirty="0">
                <a:latin typeface="Comic Sans MS"/>
                <a:cs typeface="Comic Sans MS"/>
              </a:rPr>
              <a:t>1</a:t>
            </a:r>
            <a:r>
              <a:rPr sz="900" spc="-5" dirty="0">
                <a:latin typeface="Comic Sans MS"/>
                <a:cs typeface="Comic Sans MS"/>
              </a:rPr>
              <a:t>,</a:t>
            </a:r>
            <a:r>
              <a:rPr sz="900" spc="35" dirty="0">
                <a:latin typeface="Comic Sans MS"/>
                <a:cs typeface="Comic Sans MS"/>
              </a:rPr>
              <a:t> </a:t>
            </a:r>
            <a:r>
              <a:rPr sz="900" spc="-5" dirty="0">
                <a:latin typeface="Comic Sans MS"/>
                <a:cs typeface="Comic Sans MS"/>
              </a:rPr>
              <a:t>I</a:t>
            </a:r>
            <a:r>
              <a:rPr sz="900" spc="-7" baseline="-13888" dirty="0">
                <a:latin typeface="Comic Sans MS"/>
                <a:cs typeface="Comic Sans MS"/>
              </a:rPr>
              <a:t>2</a:t>
            </a:r>
            <a:r>
              <a:rPr sz="900" spc="-5" dirty="0">
                <a:latin typeface="Comic Sans MS"/>
                <a:cs typeface="Comic Sans MS"/>
              </a:rPr>
              <a:t>,</a:t>
            </a:r>
            <a:r>
              <a:rPr sz="900" spc="35" dirty="0">
                <a:latin typeface="Comic Sans MS"/>
                <a:cs typeface="Comic Sans MS"/>
              </a:rPr>
              <a:t> </a:t>
            </a:r>
            <a:r>
              <a:rPr sz="900" spc="-5" dirty="0">
                <a:latin typeface="Comic Sans MS"/>
                <a:cs typeface="Comic Sans MS"/>
              </a:rPr>
              <a:t>I</a:t>
            </a:r>
            <a:r>
              <a:rPr sz="900" spc="-7" baseline="-13888" dirty="0">
                <a:latin typeface="Comic Sans MS"/>
                <a:cs typeface="Comic Sans MS"/>
              </a:rPr>
              <a:t>0</a:t>
            </a:r>
            <a:r>
              <a:rPr sz="900" spc="-5" dirty="0">
                <a:latin typeface="Comic Sans MS"/>
                <a:cs typeface="Comic Sans MS"/>
              </a:rPr>
              <a:t>=</a:t>
            </a:r>
            <a:r>
              <a:rPr sz="900" spc="85" dirty="0">
                <a:latin typeface="Comic Sans MS"/>
                <a:cs typeface="Comic Sans MS"/>
              </a:rPr>
              <a:t> </a:t>
            </a:r>
            <a:r>
              <a:rPr sz="900" spc="-5" dirty="0">
                <a:latin typeface="Comic Sans MS"/>
                <a:cs typeface="Comic Sans MS"/>
              </a:rPr>
              <a:t>Corrientes</a:t>
            </a:r>
            <a:r>
              <a:rPr sz="900" spc="35" dirty="0">
                <a:latin typeface="Comic Sans MS"/>
                <a:cs typeface="Comic Sans MS"/>
              </a:rPr>
              <a:t> </a:t>
            </a:r>
            <a:r>
              <a:rPr sz="900" spc="-5" dirty="0">
                <a:latin typeface="Comic Sans MS"/>
                <a:cs typeface="Comic Sans MS"/>
              </a:rPr>
              <a:t>de</a:t>
            </a:r>
            <a:r>
              <a:rPr sz="900" spc="35" dirty="0">
                <a:latin typeface="Comic Sans MS"/>
                <a:cs typeface="Comic Sans MS"/>
              </a:rPr>
              <a:t> </a:t>
            </a:r>
            <a:r>
              <a:rPr sz="900" spc="-5" dirty="0">
                <a:latin typeface="Comic Sans MS"/>
                <a:cs typeface="Comic Sans MS"/>
              </a:rPr>
              <a:t>secuencia</a:t>
            </a:r>
            <a:r>
              <a:rPr sz="900" spc="20" dirty="0">
                <a:latin typeface="Comic Sans MS"/>
                <a:cs typeface="Comic Sans MS"/>
              </a:rPr>
              <a:t> </a:t>
            </a:r>
            <a:r>
              <a:rPr sz="900" spc="-5" dirty="0">
                <a:latin typeface="Comic Sans MS"/>
                <a:cs typeface="Comic Sans MS"/>
              </a:rPr>
              <a:t>positiva,</a:t>
            </a:r>
            <a:r>
              <a:rPr sz="900" spc="25" dirty="0">
                <a:latin typeface="Comic Sans MS"/>
                <a:cs typeface="Comic Sans MS"/>
              </a:rPr>
              <a:t> </a:t>
            </a:r>
            <a:r>
              <a:rPr sz="900" spc="-5" dirty="0">
                <a:latin typeface="Comic Sans MS"/>
                <a:cs typeface="Comic Sans MS"/>
              </a:rPr>
              <a:t>negativa </a:t>
            </a:r>
            <a:r>
              <a:rPr sz="900" spc="-254" dirty="0">
                <a:latin typeface="Comic Sans MS"/>
                <a:cs typeface="Comic Sans MS"/>
              </a:rPr>
              <a:t> </a:t>
            </a:r>
            <a:r>
              <a:rPr sz="900" spc="-5" dirty="0">
                <a:latin typeface="Comic Sans MS"/>
                <a:cs typeface="Comic Sans MS"/>
              </a:rPr>
              <a:t>y cero</a:t>
            </a:r>
            <a:endParaRPr sz="900">
              <a:latin typeface="Comic Sans MS"/>
              <a:cs typeface="Comic Sans MS"/>
            </a:endParaRPr>
          </a:p>
        </p:txBody>
      </p:sp>
      <p:sp>
        <p:nvSpPr>
          <p:cNvPr id="38" name="object 38"/>
          <p:cNvSpPr txBox="1"/>
          <p:nvPr/>
        </p:nvSpPr>
        <p:spPr>
          <a:xfrm>
            <a:off x="9425472" y="5382884"/>
            <a:ext cx="155892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CIRCUITO</a:t>
            </a:r>
            <a:r>
              <a:rPr sz="900" b="1" spc="-20" dirty="0">
                <a:latin typeface="Comic Sans MS"/>
                <a:cs typeface="Comic Sans MS"/>
              </a:rPr>
              <a:t> </a:t>
            </a:r>
            <a:r>
              <a:rPr sz="900" b="1" spc="-5" dirty="0">
                <a:latin typeface="Comic Sans MS"/>
                <a:cs typeface="Comic Sans MS"/>
              </a:rPr>
              <a:t>SIMPLIFICADO</a:t>
            </a:r>
            <a:endParaRPr sz="900">
              <a:latin typeface="Comic Sans MS"/>
              <a:cs typeface="Comic Sans MS"/>
            </a:endParaRPr>
          </a:p>
        </p:txBody>
      </p:sp>
      <p:grpSp>
        <p:nvGrpSpPr>
          <p:cNvPr id="39" name="object 39"/>
          <p:cNvGrpSpPr/>
          <p:nvPr/>
        </p:nvGrpSpPr>
        <p:grpSpPr>
          <a:xfrm>
            <a:off x="9751301" y="5706110"/>
            <a:ext cx="2405380" cy="3622675"/>
            <a:chOff x="4696701" y="5706109"/>
            <a:chExt cx="2405380" cy="3622675"/>
          </a:xfrm>
        </p:grpSpPr>
        <p:sp>
          <p:nvSpPr>
            <p:cNvPr id="40" name="object 40"/>
            <p:cNvSpPr/>
            <p:nvPr/>
          </p:nvSpPr>
          <p:spPr>
            <a:xfrm>
              <a:off x="5048682" y="5706109"/>
              <a:ext cx="1913889" cy="10160"/>
            </a:xfrm>
            <a:custGeom>
              <a:avLst/>
              <a:gdLst/>
              <a:ahLst/>
              <a:cxnLst/>
              <a:rect l="l" t="t" r="r" b="b"/>
              <a:pathLst>
                <a:path w="1913890" h="10160">
                  <a:moveTo>
                    <a:pt x="1913826" y="0"/>
                  </a:moveTo>
                  <a:lnTo>
                    <a:pt x="0" y="0"/>
                  </a:lnTo>
                  <a:lnTo>
                    <a:pt x="0" y="5080"/>
                  </a:lnTo>
                  <a:lnTo>
                    <a:pt x="0" y="10160"/>
                  </a:lnTo>
                  <a:lnTo>
                    <a:pt x="1913826" y="10160"/>
                  </a:lnTo>
                  <a:lnTo>
                    <a:pt x="1913826" y="5080"/>
                  </a:lnTo>
                  <a:lnTo>
                    <a:pt x="1913826" y="0"/>
                  </a:lnTo>
                  <a:close/>
                </a:path>
              </a:pathLst>
            </a:custGeom>
            <a:solidFill>
              <a:srgbClr val="000000"/>
            </a:solidFill>
          </p:spPr>
          <p:txBody>
            <a:bodyPr wrap="square" lIns="0" tIns="0" rIns="0" bIns="0" rtlCol="0"/>
            <a:lstStyle/>
            <a:p>
              <a:endParaRPr/>
            </a:p>
          </p:txBody>
        </p:sp>
        <p:pic>
          <p:nvPicPr>
            <p:cNvPr id="41" name="object 41"/>
            <p:cNvPicPr/>
            <p:nvPr/>
          </p:nvPicPr>
          <p:blipFill>
            <a:blip r:embed="rId17" cstate="print"/>
            <a:stretch>
              <a:fillRect/>
            </a:stretch>
          </p:blipFill>
          <p:spPr>
            <a:xfrm>
              <a:off x="5085257" y="5708713"/>
              <a:ext cx="271221" cy="3619665"/>
            </a:xfrm>
            <a:prstGeom prst="rect">
              <a:avLst/>
            </a:prstGeom>
          </p:spPr>
        </p:pic>
        <p:pic>
          <p:nvPicPr>
            <p:cNvPr id="42" name="object 42"/>
            <p:cNvPicPr/>
            <p:nvPr/>
          </p:nvPicPr>
          <p:blipFill>
            <a:blip r:embed="rId18" cstate="print"/>
            <a:stretch>
              <a:fillRect/>
            </a:stretch>
          </p:blipFill>
          <p:spPr>
            <a:xfrm>
              <a:off x="6347675" y="5708713"/>
              <a:ext cx="273519" cy="433501"/>
            </a:xfrm>
            <a:prstGeom prst="rect">
              <a:avLst/>
            </a:prstGeom>
          </p:spPr>
        </p:pic>
        <p:sp>
          <p:nvSpPr>
            <p:cNvPr id="43" name="object 43"/>
            <p:cNvSpPr/>
            <p:nvPr/>
          </p:nvSpPr>
          <p:spPr>
            <a:xfrm>
              <a:off x="5048682" y="5792520"/>
              <a:ext cx="1449705" cy="3536315"/>
            </a:xfrm>
            <a:custGeom>
              <a:avLst/>
              <a:gdLst/>
              <a:ahLst/>
              <a:cxnLst/>
              <a:rect l="l" t="t" r="r" b="b"/>
              <a:pathLst>
                <a:path w="1449704" h="3536315">
                  <a:moveTo>
                    <a:pt x="18288" y="0"/>
                  </a:moveTo>
                  <a:lnTo>
                    <a:pt x="0" y="0"/>
                  </a:lnTo>
                  <a:lnTo>
                    <a:pt x="0" y="5334"/>
                  </a:lnTo>
                  <a:lnTo>
                    <a:pt x="18288" y="5334"/>
                  </a:lnTo>
                  <a:lnTo>
                    <a:pt x="18288" y="0"/>
                  </a:lnTo>
                  <a:close/>
                </a:path>
                <a:path w="1449704" h="3536315">
                  <a:moveTo>
                    <a:pt x="34290" y="359600"/>
                  </a:moveTo>
                  <a:lnTo>
                    <a:pt x="21336" y="359600"/>
                  </a:lnTo>
                  <a:lnTo>
                    <a:pt x="21336" y="346646"/>
                  </a:lnTo>
                  <a:lnTo>
                    <a:pt x="16002" y="346646"/>
                  </a:lnTo>
                  <a:lnTo>
                    <a:pt x="16002" y="359600"/>
                  </a:lnTo>
                  <a:lnTo>
                    <a:pt x="3048" y="359600"/>
                  </a:lnTo>
                  <a:lnTo>
                    <a:pt x="3048" y="364934"/>
                  </a:lnTo>
                  <a:lnTo>
                    <a:pt x="16002" y="364934"/>
                  </a:lnTo>
                  <a:lnTo>
                    <a:pt x="16002" y="378650"/>
                  </a:lnTo>
                  <a:lnTo>
                    <a:pt x="21336" y="378650"/>
                  </a:lnTo>
                  <a:lnTo>
                    <a:pt x="21336" y="364934"/>
                  </a:lnTo>
                  <a:lnTo>
                    <a:pt x="34290" y="364934"/>
                  </a:lnTo>
                  <a:lnTo>
                    <a:pt x="34290" y="359600"/>
                  </a:lnTo>
                  <a:close/>
                </a:path>
                <a:path w="1449704" h="3536315">
                  <a:moveTo>
                    <a:pt x="1449082" y="344360"/>
                  </a:moveTo>
                  <a:lnTo>
                    <a:pt x="1438427" y="344360"/>
                  </a:lnTo>
                  <a:lnTo>
                    <a:pt x="1438427" y="3525469"/>
                  </a:lnTo>
                  <a:lnTo>
                    <a:pt x="168376" y="3525469"/>
                  </a:lnTo>
                  <a:lnTo>
                    <a:pt x="168376" y="3530549"/>
                  </a:lnTo>
                  <a:lnTo>
                    <a:pt x="168376" y="3535629"/>
                  </a:lnTo>
                  <a:lnTo>
                    <a:pt x="1438427" y="3535629"/>
                  </a:lnTo>
                  <a:lnTo>
                    <a:pt x="1438427" y="3535857"/>
                  </a:lnTo>
                  <a:lnTo>
                    <a:pt x="1443761" y="3535857"/>
                  </a:lnTo>
                  <a:lnTo>
                    <a:pt x="1449082" y="3535857"/>
                  </a:lnTo>
                  <a:lnTo>
                    <a:pt x="1449082" y="344360"/>
                  </a:lnTo>
                  <a:close/>
                </a:path>
              </a:pathLst>
            </a:custGeom>
            <a:solidFill>
              <a:srgbClr val="000000"/>
            </a:solidFill>
          </p:spPr>
          <p:txBody>
            <a:bodyPr wrap="square" lIns="0" tIns="0" rIns="0" bIns="0" rtlCol="0"/>
            <a:lstStyle/>
            <a:p>
              <a:endParaRPr/>
            </a:p>
          </p:txBody>
        </p:sp>
        <p:pic>
          <p:nvPicPr>
            <p:cNvPr id="44" name="object 44"/>
            <p:cNvPicPr/>
            <p:nvPr/>
          </p:nvPicPr>
          <p:blipFill>
            <a:blip r:embed="rId19" cstate="print"/>
            <a:stretch>
              <a:fillRect/>
            </a:stretch>
          </p:blipFill>
          <p:spPr>
            <a:xfrm>
              <a:off x="4696701" y="5937275"/>
              <a:ext cx="83807" cy="94475"/>
            </a:xfrm>
            <a:prstGeom prst="rect">
              <a:avLst/>
            </a:prstGeom>
          </p:spPr>
        </p:pic>
        <p:pic>
          <p:nvPicPr>
            <p:cNvPr id="45" name="object 45"/>
            <p:cNvPicPr/>
            <p:nvPr/>
          </p:nvPicPr>
          <p:blipFill>
            <a:blip r:embed="rId20" cstate="print"/>
            <a:stretch>
              <a:fillRect/>
            </a:stretch>
          </p:blipFill>
          <p:spPr>
            <a:xfrm>
              <a:off x="4801844" y="5895377"/>
              <a:ext cx="226275" cy="115531"/>
            </a:xfrm>
            <a:prstGeom prst="rect">
              <a:avLst/>
            </a:prstGeom>
          </p:spPr>
        </p:pic>
        <p:pic>
          <p:nvPicPr>
            <p:cNvPr id="46" name="object 46"/>
            <p:cNvPicPr/>
            <p:nvPr/>
          </p:nvPicPr>
          <p:blipFill>
            <a:blip r:embed="rId21" cstate="print"/>
            <a:stretch>
              <a:fillRect/>
            </a:stretch>
          </p:blipFill>
          <p:spPr>
            <a:xfrm>
              <a:off x="6708051" y="5921273"/>
              <a:ext cx="239229" cy="99809"/>
            </a:xfrm>
            <a:prstGeom prst="rect">
              <a:avLst/>
            </a:prstGeom>
          </p:spPr>
        </p:pic>
        <p:sp>
          <p:nvSpPr>
            <p:cNvPr id="47" name="object 47"/>
            <p:cNvSpPr/>
            <p:nvPr/>
          </p:nvSpPr>
          <p:spPr>
            <a:xfrm>
              <a:off x="5387721" y="6338785"/>
              <a:ext cx="1714500" cy="2827020"/>
            </a:xfrm>
            <a:custGeom>
              <a:avLst/>
              <a:gdLst/>
              <a:ahLst/>
              <a:cxnLst/>
              <a:rect l="l" t="t" r="r" b="b"/>
              <a:pathLst>
                <a:path w="1714500" h="2827020">
                  <a:moveTo>
                    <a:pt x="57899" y="2802928"/>
                  </a:moveTo>
                  <a:lnTo>
                    <a:pt x="34290" y="2768638"/>
                  </a:lnTo>
                  <a:lnTo>
                    <a:pt x="55613" y="2739694"/>
                  </a:lnTo>
                  <a:lnTo>
                    <a:pt x="47231" y="2739694"/>
                  </a:lnTo>
                  <a:lnTo>
                    <a:pt x="34290" y="2755696"/>
                  </a:lnTo>
                  <a:lnTo>
                    <a:pt x="34290" y="2758744"/>
                  </a:lnTo>
                  <a:lnTo>
                    <a:pt x="32004" y="2758744"/>
                  </a:lnTo>
                  <a:lnTo>
                    <a:pt x="32004" y="2763304"/>
                  </a:lnTo>
                  <a:lnTo>
                    <a:pt x="28956" y="2763304"/>
                  </a:lnTo>
                  <a:lnTo>
                    <a:pt x="28956" y="2761030"/>
                  </a:lnTo>
                  <a:lnTo>
                    <a:pt x="26670" y="2761030"/>
                  </a:lnTo>
                  <a:lnTo>
                    <a:pt x="26670" y="2758744"/>
                  </a:lnTo>
                  <a:lnTo>
                    <a:pt x="23622" y="2755696"/>
                  </a:lnTo>
                  <a:lnTo>
                    <a:pt x="13716" y="2739694"/>
                  </a:lnTo>
                  <a:lnTo>
                    <a:pt x="3048" y="2739694"/>
                  </a:lnTo>
                  <a:lnTo>
                    <a:pt x="23622" y="2771686"/>
                  </a:lnTo>
                  <a:lnTo>
                    <a:pt x="0" y="2802928"/>
                  </a:lnTo>
                  <a:lnTo>
                    <a:pt x="10668" y="2802928"/>
                  </a:lnTo>
                  <a:lnTo>
                    <a:pt x="26670" y="2782354"/>
                  </a:lnTo>
                  <a:lnTo>
                    <a:pt x="26670" y="2779306"/>
                  </a:lnTo>
                  <a:lnTo>
                    <a:pt x="28956" y="2779306"/>
                  </a:lnTo>
                  <a:lnTo>
                    <a:pt x="28956" y="2777020"/>
                  </a:lnTo>
                  <a:lnTo>
                    <a:pt x="32004" y="2777020"/>
                  </a:lnTo>
                  <a:lnTo>
                    <a:pt x="32004" y="2779306"/>
                  </a:lnTo>
                  <a:lnTo>
                    <a:pt x="47231" y="2802928"/>
                  </a:lnTo>
                  <a:lnTo>
                    <a:pt x="57899" y="2802928"/>
                  </a:lnTo>
                  <a:close/>
                </a:path>
                <a:path w="1714500" h="2827020">
                  <a:moveTo>
                    <a:pt x="57899" y="2411323"/>
                  </a:moveTo>
                  <a:lnTo>
                    <a:pt x="34290" y="2377808"/>
                  </a:lnTo>
                  <a:lnTo>
                    <a:pt x="55613" y="2348852"/>
                  </a:lnTo>
                  <a:lnTo>
                    <a:pt x="47231" y="2348852"/>
                  </a:lnTo>
                  <a:lnTo>
                    <a:pt x="34290" y="2367140"/>
                  </a:lnTo>
                  <a:lnTo>
                    <a:pt x="32004" y="2367140"/>
                  </a:lnTo>
                  <a:lnTo>
                    <a:pt x="32004" y="2372474"/>
                  </a:lnTo>
                  <a:lnTo>
                    <a:pt x="28956" y="2372474"/>
                  </a:lnTo>
                  <a:lnTo>
                    <a:pt x="28956" y="2369426"/>
                  </a:lnTo>
                  <a:lnTo>
                    <a:pt x="26670" y="2369426"/>
                  </a:lnTo>
                  <a:lnTo>
                    <a:pt x="26670" y="2367140"/>
                  </a:lnTo>
                  <a:lnTo>
                    <a:pt x="23622" y="2364092"/>
                  </a:lnTo>
                  <a:lnTo>
                    <a:pt x="13716" y="2348852"/>
                  </a:lnTo>
                  <a:lnTo>
                    <a:pt x="3048" y="2348852"/>
                  </a:lnTo>
                  <a:lnTo>
                    <a:pt x="23622" y="2380094"/>
                  </a:lnTo>
                  <a:lnTo>
                    <a:pt x="0" y="2411323"/>
                  </a:lnTo>
                  <a:lnTo>
                    <a:pt x="10668" y="2411323"/>
                  </a:lnTo>
                  <a:lnTo>
                    <a:pt x="26670" y="2390749"/>
                  </a:lnTo>
                  <a:lnTo>
                    <a:pt x="26670" y="2387701"/>
                  </a:lnTo>
                  <a:lnTo>
                    <a:pt x="28956" y="2387701"/>
                  </a:lnTo>
                  <a:lnTo>
                    <a:pt x="28956" y="2385415"/>
                  </a:lnTo>
                  <a:lnTo>
                    <a:pt x="32004" y="2387701"/>
                  </a:lnTo>
                  <a:lnTo>
                    <a:pt x="32004" y="2390749"/>
                  </a:lnTo>
                  <a:lnTo>
                    <a:pt x="47231" y="2411323"/>
                  </a:lnTo>
                  <a:lnTo>
                    <a:pt x="57899" y="2411323"/>
                  </a:lnTo>
                  <a:close/>
                </a:path>
                <a:path w="1714500" h="2827020">
                  <a:moveTo>
                    <a:pt x="57899" y="1988489"/>
                  </a:moveTo>
                  <a:lnTo>
                    <a:pt x="34290" y="1954199"/>
                  </a:lnTo>
                  <a:lnTo>
                    <a:pt x="55613" y="1926005"/>
                  </a:lnTo>
                  <a:lnTo>
                    <a:pt x="47231" y="1926005"/>
                  </a:lnTo>
                  <a:lnTo>
                    <a:pt x="34290" y="1944293"/>
                  </a:lnTo>
                  <a:lnTo>
                    <a:pt x="32004" y="1944293"/>
                  </a:lnTo>
                  <a:lnTo>
                    <a:pt x="32004" y="1949627"/>
                  </a:lnTo>
                  <a:lnTo>
                    <a:pt x="28956" y="1949627"/>
                  </a:lnTo>
                  <a:lnTo>
                    <a:pt x="28956" y="1946579"/>
                  </a:lnTo>
                  <a:lnTo>
                    <a:pt x="26670" y="1946579"/>
                  </a:lnTo>
                  <a:lnTo>
                    <a:pt x="26670" y="1944293"/>
                  </a:lnTo>
                  <a:lnTo>
                    <a:pt x="23622" y="1941245"/>
                  </a:lnTo>
                  <a:lnTo>
                    <a:pt x="13716" y="1926005"/>
                  </a:lnTo>
                  <a:lnTo>
                    <a:pt x="3048" y="1926005"/>
                  </a:lnTo>
                  <a:lnTo>
                    <a:pt x="23622" y="1957247"/>
                  </a:lnTo>
                  <a:lnTo>
                    <a:pt x="0" y="1988489"/>
                  </a:lnTo>
                  <a:lnTo>
                    <a:pt x="10668" y="1988489"/>
                  </a:lnTo>
                  <a:lnTo>
                    <a:pt x="26670" y="1967915"/>
                  </a:lnTo>
                  <a:lnTo>
                    <a:pt x="26670" y="1964867"/>
                  </a:lnTo>
                  <a:lnTo>
                    <a:pt x="28956" y="1964867"/>
                  </a:lnTo>
                  <a:lnTo>
                    <a:pt x="28956" y="1962581"/>
                  </a:lnTo>
                  <a:lnTo>
                    <a:pt x="32004" y="1964867"/>
                  </a:lnTo>
                  <a:lnTo>
                    <a:pt x="32004" y="1967915"/>
                  </a:lnTo>
                  <a:lnTo>
                    <a:pt x="47231" y="1988489"/>
                  </a:lnTo>
                  <a:lnTo>
                    <a:pt x="57899" y="1988489"/>
                  </a:lnTo>
                  <a:close/>
                </a:path>
                <a:path w="1714500" h="2827020">
                  <a:moveTo>
                    <a:pt x="57899" y="1628876"/>
                  </a:moveTo>
                  <a:lnTo>
                    <a:pt x="34290" y="1594599"/>
                  </a:lnTo>
                  <a:lnTo>
                    <a:pt x="55613" y="1565643"/>
                  </a:lnTo>
                  <a:lnTo>
                    <a:pt x="47231" y="1565643"/>
                  </a:lnTo>
                  <a:lnTo>
                    <a:pt x="34290" y="1583931"/>
                  </a:lnTo>
                  <a:lnTo>
                    <a:pt x="32004" y="1586979"/>
                  </a:lnTo>
                  <a:lnTo>
                    <a:pt x="32004" y="1589265"/>
                  </a:lnTo>
                  <a:lnTo>
                    <a:pt x="28956" y="1589265"/>
                  </a:lnTo>
                  <a:lnTo>
                    <a:pt x="28956" y="1586979"/>
                  </a:lnTo>
                  <a:lnTo>
                    <a:pt x="26670" y="1586979"/>
                  </a:lnTo>
                  <a:lnTo>
                    <a:pt x="26670" y="1583931"/>
                  </a:lnTo>
                  <a:lnTo>
                    <a:pt x="23622" y="1581645"/>
                  </a:lnTo>
                  <a:lnTo>
                    <a:pt x="13716" y="1565643"/>
                  </a:lnTo>
                  <a:lnTo>
                    <a:pt x="3048" y="1565643"/>
                  </a:lnTo>
                  <a:lnTo>
                    <a:pt x="23622" y="1597647"/>
                  </a:lnTo>
                  <a:lnTo>
                    <a:pt x="0" y="1628876"/>
                  </a:lnTo>
                  <a:lnTo>
                    <a:pt x="10668" y="1628876"/>
                  </a:lnTo>
                  <a:lnTo>
                    <a:pt x="26670" y="1607553"/>
                  </a:lnTo>
                  <a:lnTo>
                    <a:pt x="26670" y="1605267"/>
                  </a:lnTo>
                  <a:lnTo>
                    <a:pt x="28956" y="1605267"/>
                  </a:lnTo>
                  <a:lnTo>
                    <a:pt x="28956" y="1602219"/>
                  </a:lnTo>
                  <a:lnTo>
                    <a:pt x="32004" y="1605267"/>
                  </a:lnTo>
                  <a:lnTo>
                    <a:pt x="32004" y="1607553"/>
                  </a:lnTo>
                  <a:lnTo>
                    <a:pt x="47231" y="1628876"/>
                  </a:lnTo>
                  <a:lnTo>
                    <a:pt x="57899" y="1628876"/>
                  </a:lnTo>
                  <a:close/>
                </a:path>
                <a:path w="1714500" h="2827020">
                  <a:moveTo>
                    <a:pt x="57899" y="1237284"/>
                  </a:moveTo>
                  <a:lnTo>
                    <a:pt x="40055" y="1211376"/>
                  </a:lnTo>
                  <a:lnTo>
                    <a:pt x="34290" y="1202994"/>
                  </a:lnTo>
                  <a:lnTo>
                    <a:pt x="38214" y="1197660"/>
                  </a:lnTo>
                  <a:lnTo>
                    <a:pt x="55613" y="1174038"/>
                  </a:lnTo>
                  <a:lnTo>
                    <a:pt x="47231" y="1174038"/>
                  </a:lnTo>
                  <a:lnTo>
                    <a:pt x="34290" y="1193088"/>
                  </a:lnTo>
                  <a:lnTo>
                    <a:pt x="32004" y="1195374"/>
                  </a:lnTo>
                  <a:lnTo>
                    <a:pt x="32004" y="1197660"/>
                  </a:lnTo>
                  <a:lnTo>
                    <a:pt x="28956" y="1197660"/>
                  </a:lnTo>
                  <a:lnTo>
                    <a:pt x="28956" y="1195374"/>
                  </a:lnTo>
                  <a:lnTo>
                    <a:pt x="26670" y="1195374"/>
                  </a:lnTo>
                  <a:lnTo>
                    <a:pt x="26670" y="1193088"/>
                  </a:lnTo>
                  <a:lnTo>
                    <a:pt x="23622" y="1190040"/>
                  </a:lnTo>
                  <a:lnTo>
                    <a:pt x="13716" y="1174038"/>
                  </a:lnTo>
                  <a:lnTo>
                    <a:pt x="3048" y="1174038"/>
                  </a:lnTo>
                  <a:lnTo>
                    <a:pt x="23622" y="1206042"/>
                  </a:lnTo>
                  <a:lnTo>
                    <a:pt x="0" y="1237284"/>
                  </a:lnTo>
                  <a:lnTo>
                    <a:pt x="10668" y="1237284"/>
                  </a:lnTo>
                  <a:lnTo>
                    <a:pt x="26670" y="1216710"/>
                  </a:lnTo>
                  <a:lnTo>
                    <a:pt x="26670" y="1213662"/>
                  </a:lnTo>
                  <a:lnTo>
                    <a:pt x="28956" y="1213662"/>
                  </a:lnTo>
                  <a:lnTo>
                    <a:pt x="32004" y="1213662"/>
                  </a:lnTo>
                  <a:lnTo>
                    <a:pt x="32004" y="1216710"/>
                  </a:lnTo>
                  <a:lnTo>
                    <a:pt x="47231" y="1237284"/>
                  </a:lnTo>
                  <a:lnTo>
                    <a:pt x="57899" y="1237284"/>
                  </a:lnTo>
                  <a:close/>
                </a:path>
                <a:path w="1714500" h="2827020">
                  <a:moveTo>
                    <a:pt x="57899" y="845680"/>
                  </a:moveTo>
                  <a:lnTo>
                    <a:pt x="38315" y="819772"/>
                  </a:lnTo>
                  <a:lnTo>
                    <a:pt x="34290" y="814438"/>
                  </a:lnTo>
                  <a:lnTo>
                    <a:pt x="39484" y="806818"/>
                  </a:lnTo>
                  <a:lnTo>
                    <a:pt x="55613" y="783196"/>
                  </a:lnTo>
                  <a:lnTo>
                    <a:pt x="47231" y="783196"/>
                  </a:lnTo>
                  <a:lnTo>
                    <a:pt x="34290" y="801484"/>
                  </a:lnTo>
                  <a:lnTo>
                    <a:pt x="32004" y="803770"/>
                  </a:lnTo>
                  <a:lnTo>
                    <a:pt x="32004" y="806818"/>
                  </a:lnTo>
                  <a:lnTo>
                    <a:pt x="28956" y="806818"/>
                  </a:lnTo>
                  <a:lnTo>
                    <a:pt x="28956" y="803770"/>
                  </a:lnTo>
                  <a:lnTo>
                    <a:pt x="26670" y="803770"/>
                  </a:lnTo>
                  <a:lnTo>
                    <a:pt x="26670" y="801484"/>
                  </a:lnTo>
                  <a:lnTo>
                    <a:pt x="23622" y="798436"/>
                  </a:lnTo>
                  <a:lnTo>
                    <a:pt x="13716" y="783196"/>
                  </a:lnTo>
                  <a:lnTo>
                    <a:pt x="3048" y="783196"/>
                  </a:lnTo>
                  <a:lnTo>
                    <a:pt x="23622" y="814438"/>
                  </a:lnTo>
                  <a:lnTo>
                    <a:pt x="0" y="845680"/>
                  </a:lnTo>
                  <a:lnTo>
                    <a:pt x="10668" y="845680"/>
                  </a:lnTo>
                  <a:lnTo>
                    <a:pt x="26670" y="825106"/>
                  </a:lnTo>
                  <a:lnTo>
                    <a:pt x="26670" y="822058"/>
                  </a:lnTo>
                  <a:lnTo>
                    <a:pt x="28956" y="822058"/>
                  </a:lnTo>
                  <a:lnTo>
                    <a:pt x="32004" y="822058"/>
                  </a:lnTo>
                  <a:lnTo>
                    <a:pt x="32004" y="825106"/>
                  </a:lnTo>
                  <a:lnTo>
                    <a:pt x="47231" y="845680"/>
                  </a:lnTo>
                  <a:lnTo>
                    <a:pt x="57899" y="845680"/>
                  </a:lnTo>
                  <a:close/>
                </a:path>
                <a:path w="1714500" h="2827020">
                  <a:moveTo>
                    <a:pt x="57899" y="454837"/>
                  </a:moveTo>
                  <a:lnTo>
                    <a:pt x="38214" y="428180"/>
                  </a:lnTo>
                  <a:lnTo>
                    <a:pt x="34290" y="422833"/>
                  </a:lnTo>
                  <a:lnTo>
                    <a:pt x="39484" y="415213"/>
                  </a:lnTo>
                  <a:lnTo>
                    <a:pt x="55613" y="391604"/>
                  </a:lnTo>
                  <a:lnTo>
                    <a:pt x="47231" y="391604"/>
                  </a:lnTo>
                  <a:lnTo>
                    <a:pt x="34290" y="409892"/>
                  </a:lnTo>
                  <a:lnTo>
                    <a:pt x="32004" y="412927"/>
                  </a:lnTo>
                  <a:lnTo>
                    <a:pt x="32004" y="415213"/>
                  </a:lnTo>
                  <a:lnTo>
                    <a:pt x="28956" y="415213"/>
                  </a:lnTo>
                  <a:lnTo>
                    <a:pt x="28956" y="412927"/>
                  </a:lnTo>
                  <a:lnTo>
                    <a:pt x="26670" y="412927"/>
                  </a:lnTo>
                  <a:lnTo>
                    <a:pt x="26670" y="409892"/>
                  </a:lnTo>
                  <a:lnTo>
                    <a:pt x="23622" y="409892"/>
                  </a:lnTo>
                  <a:lnTo>
                    <a:pt x="23622" y="407593"/>
                  </a:lnTo>
                  <a:lnTo>
                    <a:pt x="13716" y="391604"/>
                  </a:lnTo>
                  <a:lnTo>
                    <a:pt x="3048" y="391604"/>
                  </a:lnTo>
                  <a:lnTo>
                    <a:pt x="23622" y="422833"/>
                  </a:lnTo>
                  <a:lnTo>
                    <a:pt x="0" y="454837"/>
                  </a:lnTo>
                  <a:lnTo>
                    <a:pt x="10668" y="454837"/>
                  </a:lnTo>
                  <a:lnTo>
                    <a:pt x="26670" y="433501"/>
                  </a:lnTo>
                  <a:lnTo>
                    <a:pt x="26670" y="431228"/>
                  </a:lnTo>
                  <a:lnTo>
                    <a:pt x="28956" y="431228"/>
                  </a:lnTo>
                  <a:lnTo>
                    <a:pt x="32004" y="431228"/>
                  </a:lnTo>
                  <a:lnTo>
                    <a:pt x="32004" y="433501"/>
                  </a:lnTo>
                  <a:lnTo>
                    <a:pt x="47231" y="454837"/>
                  </a:lnTo>
                  <a:lnTo>
                    <a:pt x="57899" y="454837"/>
                  </a:lnTo>
                  <a:close/>
                </a:path>
                <a:path w="1714500" h="2827020">
                  <a:moveTo>
                    <a:pt x="57899" y="63233"/>
                  </a:moveTo>
                  <a:lnTo>
                    <a:pt x="38315" y="37325"/>
                  </a:lnTo>
                  <a:lnTo>
                    <a:pt x="34290" y="31991"/>
                  </a:lnTo>
                  <a:lnTo>
                    <a:pt x="39865" y="23609"/>
                  </a:lnTo>
                  <a:lnTo>
                    <a:pt x="55613" y="0"/>
                  </a:lnTo>
                  <a:lnTo>
                    <a:pt x="47231" y="0"/>
                  </a:lnTo>
                  <a:lnTo>
                    <a:pt x="34290" y="18288"/>
                  </a:lnTo>
                  <a:lnTo>
                    <a:pt x="34290" y="21336"/>
                  </a:lnTo>
                  <a:lnTo>
                    <a:pt x="32004" y="21336"/>
                  </a:lnTo>
                  <a:lnTo>
                    <a:pt x="32004" y="23609"/>
                  </a:lnTo>
                  <a:lnTo>
                    <a:pt x="28956" y="23609"/>
                  </a:lnTo>
                  <a:lnTo>
                    <a:pt x="28956" y="21336"/>
                  </a:lnTo>
                  <a:lnTo>
                    <a:pt x="26670" y="21336"/>
                  </a:lnTo>
                  <a:lnTo>
                    <a:pt x="26670" y="18288"/>
                  </a:lnTo>
                  <a:lnTo>
                    <a:pt x="23622" y="18288"/>
                  </a:lnTo>
                  <a:lnTo>
                    <a:pt x="23622" y="16002"/>
                  </a:lnTo>
                  <a:lnTo>
                    <a:pt x="13716" y="0"/>
                  </a:lnTo>
                  <a:lnTo>
                    <a:pt x="3048" y="0"/>
                  </a:lnTo>
                  <a:lnTo>
                    <a:pt x="23622" y="31991"/>
                  </a:lnTo>
                  <a:lnTo>
                    <a:pt x="0" y="63233"/>
                  </a:lnTo>
                  <a:lnTo>
                    <a:pt x="10668" y="63233"/>
                  </a:lnTo>
                  <a:lnTo>
                    <a:pt x="26670" y="41897"/>
                  </a:lnTo>
                  <a:lnTo>
                    <a:pt x="26670" y="39611"/>
                  </a:lnTo>
                  <a:lnTo>
                    <a:pt x="28956" y="39611"/>
                  </a:lnTo>
                  <a:lnTo>
                    <a:pt x="32004" y="39611"/>
                  </a:lnTo>
                  <a:lnTo>
                    <a:pt x="32004" y="41897"/>
                  </a:lnTo>
                  <a:lnTo>
                    <a:pt x="47231" y="63233"/>
                  </a:lnTo>
                  <a:lnTo>
                    <a:pt x="57899" y="63233"/>
                  </a:lnTo>
                  <a:close/>
                </a:path>
                <a:path w="1714500" h="2827020">
                  <a:moveTo>
                    <a:pt x="79235" y="2779306"/>
                  </a:moveTo>
                  <a:lnTo>
                    <a:pt x="76187" y="2779306"/>
                  </a:lnTo>
                  <a:lnTo>
                    <a:pt x="73901" y="2782354"/>
                  </a:lnTo>
                  <a:lnTo>
                    <a:pt x="73901" y="2784640"/>
                  </a:lnTo>
                  <a:lnTo>
                    <a:pt x="70853" y="2784640"/>
                  </a:lnTo>
                  <a:lnTo>
                    <a:pt x="70853" y="2786926"/>
                  </a:lnTo>
                  <a:lnTo>
                    <a:pt x="66281" y="2786926"/>
                  </a:lnTo>
                  <a:lnTo>
                    <a:pt x="66281" y="2789974"/>
                  </a:lnTo>
                  <a:lnTo>
                    <a:pt x="63233" y="2789974"/>
                  </a:lnTo>
                  <a:lnTo>
                    <a:pt x="63233" y="2795308"/>
                  </a:lnTo>
                  <a:lnTo>
                    <a:pt x="68567" y="2795308"/>
                  </a:lnTo>
                  <a:lnTo>
                    <a:pt x="68567" y="2792260"/>
                  </a:lnTo>
                  <a:lnTo>
                    <a:pt x="70853" y="2792260"/>
                  </a:lnTo>
                  <a:lnTo>
                    <a:pt x="70853" y="2789974"/>
                  </a:lnTo>
                  <a:lnTo>
                    <a:pt x="73901" y="2789974"/>
                  </a:lnTo>
                  <a:lnTo>
                    <a:pt x="73901" y="2826550"/>
                  </a:lnTo>
                  <a:lnTo>
                    <a:pt x="79235" y="2826550"/>
                  </a:lnTo>
                  <a:lnTo>
                    <a:pt x="79235" y="2779306"/>
                  </a:lnTo>
                  <a:close/>
                </a:path>
                <a:path w="1714500" h="2827020">
                  <a:moveTo>
                    <a:pt x="79235" y="37325"/>
                  </a:moveTo>
                  <a:lnTo>
                    <a:pt x="76187" y="37325"/>
                  </a:lnTo>
                  <a:lnTo>
                    <a:pt x="76187" y="39611"/>
                  </a:lnTo>
                  <a:lnTo>
                    <a:pt x="73901" y="39611"/>
                  </a:lnTo>
                  <a:lnTo>
                    <a:pt x="73901" y="41897"/>
                  </a:lnTo>
                  <a:lnTo>
                    <a:pt x="70853" y="41897"/>
                  </a:lnTo>
                  <a:lnTo>
                    <a:pt x="70853" y="44945"/>
                  </a:lnTo>
                  <a:lnTo>
                    <a:pt x="68567" y="44945"/>
                  </a:lnTo>
                  <a:lnTo>
                    <a:pt x="66281" y="47231"/>
                  </a:lnTo>
                  <a:lnTo>
                    <a:pt x="63233" y="47231"/>
                  </a:lnTo>
                  <a:lnTo>
                    <a:pt x="63233" y="52565"/>
                  </a:lnTo>
                  <a:lnTo>
                    <a:pt x="68567" y="52565"/>
                  </a:lnTo>
                  <a:lnTo>
                    <a:pt x="68567" y="50279"/>
                  </a:lnTo>
                  <a:lnTo>
                    <a:pt x="70853" y="50279"/>
                  </a:lnTo>
                  <a:lnTo>
                    <a:pt x="70853" y="47231"/>
                  </a:lnTo>
                  <a:lnTo>
                    <a:pt x="73901" y="47231"/>
                  </a:lnTo>
                  <a:lnTo>
                    <a:pt x="73901" y="84569"/>
                  </a:lnTo>
                  <a:lnTo>
                    <a:pt x="79235" y="84569"/>
                  </a:lnTo>
                  <a:lnTo>
                    <a:pt x="79235" y="37325"/>
                  </a:lnTo>
                  <a:close/>
                </a:path>
                <a:path w="1714500" h="2827020">
                  <a:moveTo>
                    <a:pt x="81521" y="428180"/>
                  </a:moveTo>
                  <a:lnTo>
                    <a:pt x="76187" y="428180"/>
                  </a:lnTo>
                  <a:lnTo>
                    <a:pt x="76187" y="431228"/>
                  </a:lnTo>
                  <a:lnTo>
                    <a:pt x="70853" y="436549"/>
                  </a:lnTo>
                  <a:lnTo>
                    <a:pt x="68567" y="436549"/>
                  </a:lnTo>
                  <a:lnTo>
                    <a:pt x="68567" y="438835"/>
                  </a:lnTo>
                  <a:lnTo>
                    <a:pt x="66281" y="438835"/>
                  </a:lnTo>
                  <a:lnTo>
                    <a:pt x="66281" y="444169"/>
                  </a:lnTo>
                  <a:lnTo>
                    <a:pt x="70853" y="444169"/>
                  </a:lnTo>
                  <a:lnTo>
                    <a:pt x="70853" y="441883"/>
                  </a:lnTo>
                  <a:lnTo>
                    <a:pt x="73901" y="441883"/>
                  </a:lnTo>
                  <a:lnTo>
                    <a:pt x="73901" y="438835"/>
                  </a:lnTo>
                  <a:lnTo>
                    <a:pt x="76187" y="438835"/>
                  </a:lnTo>
                  <a:lnTo>
                    <a:pt x="76187" y="475411"/>
                  </a:lnTo>
                  <a:lnTo>
                    <a:pt x="81521" y="475411"/>
                  </a:lnTo>
                  <a:lnTo>
                    <a:pt x="81521" y="428180"/>
                  </a:lnTo>
                  <a:close/>
                </a:path>
                <a:path w="1714500" h="2827020">
                  <a:moveTo>
                    <a:pt x="89903" y="1607553"/>
                  </a:moveTo>
                  <a:lnTo>
                    <a:pt x="86855" y="1607553"/>
                  </a:lnTo>
                  <a:lnTo>
                    <a:pt x="86855" y="1602219"/>
                  </a:lnTo>
                  <a:lnTo>
                    <a:pt x="84569" y="1602219"/>
                  </a:lnTo>
                  <a:lnTo>
                    <a:pt x="84569" y="1599933"/>
                  </a:lnTo>
                  <a:lnTo>
                    <a:pt x="81521" y="1599933"/>
                  </a:lnTo>
                  <a:lnTo>
                    <a:pt x="81521" y="1597647"/>
                  </a:lnTo>
                  <a:lnTo>
                    <a:pt x="66281" y="1597647"/>
                  </a:lnTo>
                  <a:lnTo>
                    <a:pt x="66281" y="1599933"/>
                  </a:lnTo>
                  <a:lnTo>
                    <a:pt x="63233" y="1599933"/>
                  </a:lnTo>
                  <a:lnTo>
                    <a:pt x="60947" y="1602219"/>
                  </a:lnTo>
                  <a:lnTo>
                    <a:pt x="60947" y="1605267"/>
                  </a:lnTo>
                  <a:lnTo>
                    <a:pt x="57899" y="1605267"/>
                  </a:lnTo>
                  <a:lnTo>
                    <a:pt x="57899" y="1610601"/>
                  </a:lnTo>
                  <a:lnTo>
                    <a:pt x="63233" y="1610601"/>
                  </a:lnTo>
                  <a:lnTo>
                    <a:pt x="63233" y="1607553"/>
                  </a:lnTo>
                  <a:lnTo>
                    <a:pt x="66281" y="1607553"/>
                  </a:lnTo>
                  <a:lnTo>
                    <a:pt x="66281" y="1602219"/>
                  </a:lnTo>
                  <a:lnTo>
                    <a:pt x="79235" y="1602219"/>
                  </a:lnTo>
                  <a:lnTo>
                    <a:pt x="79235" y="1605267"/>
                  </a:lnTo>
                  <a:lnTo>
                    <a:pt x="81521" y="1605267"/>
                  </a:lnTo>
                  <a:lnTo>
                    <a:pt x="81521" y="1615935"/>
                  </a:lnTo>
                  <a:lnTo>
                    <a:pt x="79235" y="1615935"/>
                  </a:lnTo>
                  <a:lnTo>
                    <a:pt x="79235" y="1618221"/>
                  </a:lnTo>
                  <a:lnTo>
                    <a:pt x="76187" y="1618221"/>
                  </a:lnTo>
                  <a:lnTo>
                    <a:pt x="76187" y="1621256"/>
                  </a:lnTo>
                  <a:lnTo>
                    <a:pt x="73901" y="1621256"/>
                  </a:lnTo>
                  <a:lnTo>
                    <a:pt x="73901" y="1623542"/>
                  </a:lnTo>
                  <a:lnTo>
                    <a:pt x="70853" y="1623542"/>
                  </a:lnTo>
                  <a:lnTo>
                    <a:pt x="70853" y="1625828"/>
                  </a:lnTo>
                  <a:lnTo>
                    <a:pt x="68567" y="1625828"/>
                  </a:lnTo>
                  <a:lnTo>
                    <a:pt x="68567" y="1628876"/>
                  </a:lnTo>
                  <a:lnTo>
                    <a:pt x="66281" y="1628876"/>
                  </a:lnTo>
                  <a:lnTo>
                    <a:pt x="66281" y="1631162"/>
                  </a:lnTo>
                  <a:lnTo>
                    <a:pt x="63233" y="1631162"/>
                  </a:lnTo>
                  <a:lnTo>
                    <a:pt x="63233" y="1634210"/>
                  </a:lnTo>
                  <a:lnTo>
                    <a:pt x="60947" y="1634210"/>
                  </a:lnTo>
                  <a:lnTo>
                    <a:pt x="60947" y="1636496"/>
                  </a:lnTo>
                  <a:lnTo>
                    <a:pt x="57899" y="1636496"/>
                  </a:lnTo>
                  <a:lnTo>
                    <a:pt x="57899" y="1644878"/>
                  </a:lnTo>
                  <a:lnTo>
                    <a:pt x="89903" y="1644878"/>
                  </a:lnTo>
                  <a:lnTo>
                    <a:pt x="89903" y="1639544"/>
                  </a:lnTo>
                  <a:lnTo>
                    <a:pt x="66281" y="1639544"/>
                  </a:lnTo>
                  <a:lnTo>
                    <a:pt x="66281" y="1636496"/>
                  </a:lnTo>
                  <a:lnTo>
                    <a:pt x="68567" y="1636496"/>
                  </a:lnTo>
                  <a:lnTo>
                    <a:pt x="68567" y="1634210"/>
                  </a:lnTo>
                  <a:lnTo>
                    <a:pt x="70853" y="1634210"/>
                  </a:lnTo>
                  <a:lnTo>
                    <a:pt x="70853" y="1631162"/>
                  </a:lnTo>
                  <a:lnTo>
                    <a:pt x="73901" y="1631162"/>
                  </a:lnTo>
                  <a:lnTo>
                    <a:pt x="73901" y="1628876"/>
                  </a:lnTo>
                  <a:lnTo>
                    <a:pt x="76187" y="1628876"/>
                  </a:lnTo>
                  <a:lnTo>
                    <a:pt x="76187" y="1625828"/>
                  </a:lnTo>
                  <a:lnTo>
                    <a:pt x="79235" y="1625828"/>
                  </a:lnTo>
                  <a:lnTo>
                    <a:pt x="79235" y="1623542"/>
                  </a:lnTo>
                  <a:lnTo>
                    <a:pt x="81521" y="1623542"/>
                  </a:lnTo>
                  <a:lnTo>
                    <a:pt x="81521" y="1621256"/>
                  </a:lnTo>
                  <a:lnTo>
                    <a:pt x="84569" y="1621256"/>
                  </a:lnTo>
                  <a:lnTo>
                    <a:pt x="84569" y="1618221"/>
                  </a:lnTo>
                  <a:lnTo>
                    <a:pt x="86855" y="1618221"/>
                  </a:lnTo>
                  <a:lnTo>
                    <a:pt x="86855" y="1610601"/>
                  </a:lnTo>
                  <a:lnTo>
                    <a:pt x="89903" y="1610601"/>
                  </a:lnTo>
                  <a:lnTo>
                    <a:pt x="89903" y="1607553"/>
                  </a:lnTo>
                  <a:close/>
                </a:path>
                <a:path w="1714500" h="2827020">
                  <a:moveTo>
                    <a:pt x="89903" y="1216710"/>
                  </a:moveTo>
                  <a:lnTo>
                    <a:pt x="86855" y="1216710"/>
                  </a:lnTo>
                  <a:lnTo>
                    <a:pt x="86855" y="1211376"/>
                  </a:lnTo>
                  <a:lnTo>
                    <a:pt x="84569" y="1211376"/>
                  </a:lnTo>
                  <a:lnTo>
                    <a:pt x="84569" y="1208328"/>
                  </a:lnTo>
                  <a:lnTo>
                    <a:pt x="81521" y="1208328"/>
                  </a:lnTo>
                  <a:lnTo>
                    <a:pt x="81521" y="1206042"/>
                  </a:lnTo>
                  <a:lnTo>
                    <a:pt x="66281" y="1206042"/>
                  </a:lnTo>
                  <a:lnTo>
                    <a:pt x="66281" y="1208328"/>
                  </a:lnTo>
                  <a:lnTo>
                    <a:pt x="63233" y="1208328"/>
                  </a:lnTo>
                  <a:lnTo>
                    <a:pt x="63233" y="1211376"/>
                  </a:lnTo>
                  <a:lnTo>
                    <a:pt x="60947" y="1211376"/>
                  </a:lnTo>
                  <a:lnTo>
                    <a:pt x="60947" y="1213662"/>
                  </a:lnTo>
                  <a:lnTo>
                    <a:pt x="57899" y="1213662"/>
                  </a:lnTo>
                  <a:lnTo>
                    <a:pt x="57899" y="1218996"/>
                  </a:lnTo>
                  <a:lnTo>
                    <a:pt x="63233" y="1218996"/>
                  </a:lnTo>
                  <a:lnTo>
                    <a:pt x="63233" y="1216710"/>
                  </a:lnTo>
                  <a:lnTo>
                    <a:pt x="66281" y="1216710"/>
                  </a:lnTo>
                  <a:lnTo>
                    <a:pt x="66281" y="1213662"/>
                  </a:lnTo>
                  <a:lnTo>
                    <a:pt x="68567" y="1211376"/>
                  </a:lnTo>
                  <a:lnTo>
                    <a:pt x="79235" y="1211376"/>
                  </a:lnTo>
                  <a:lnTo>
                    <a:pt x="79235" y="1213662"/>
                  </a:lnTo>
                  <a:lnTo>
                    <a:pt x="81521" y="1213662"/>
                  </a:lnTo>
                  <a:lnTo>
                    <a:pt x="81521" y="1224330"/>
                  </a:lnTo>
                  <a:lnTo>
                    <a:pt x="79235" y="1224330"/>
                  </a:lnTo>
                  <a:lnTo>
                    <a:pt x="79235" y="1226616"/>
                  </a:lnTo>
                  <a:lnTo>
                    <a:pt x="76187" y="1226616"/>
                  </a:lnTo>
                  <a:lnTo>
                    <a:pt x="76187" y="1229664"/>
                  </a:lnTo>
                  <a:lnTo>
                    <a:pt x="73901" y="1229664"/>
                  </a:lnTo>
                  <a:lnTo>
                    <a:pt x="73901" y="1231950"/>
                  </a:lnTo>
                  <a:lnTo>
                    <a:pt x="70853" y="1231950"/>
                  </a:lnTo>
                  <a:lnTo>
                    <a:pt x="70853" y="1234998"/>
                  </a:lnTo>
                  <a:lnTo>
                    <a:pt x="68567" y="1234998"/>
                  </a:lnTo>
                  <a:lnTo>
                    <a:pt x="68567" y="1237284"/>
                  </a:lnTo>
                  <a:lnTo>
                    <a:pt x="66281" y="1237284"/>
                  </a:lnTo>
                  <a:lnTo>
                    <a:pt x="66281" y="1240332"/>
                  </a:lnTo>
                  <a:lnTo>
                    <a:pt x="63233" y="1240332"/>
                  </a:lnTo>
                  <a:lnTo>
                    <a:pt x="63233" y="1242606"/>
                  </a:lnTo>
                  <a:lnTo>
                    <a:pt x="60947" y="1242606"/>
                  </a:lnTo>
                  <a:lnTo>
                    <a:pt x="60947" y="1245654"/>
                  </a:lnTo>
                  <a:lnTo>
                    <a:pt x="57899" y="1245654"/>
                  </a:lnTo>
                  <a:lnTo>
                    <a:pt x="57899" y="1253274"/>
                  </a:lnTo>
                  <a:lnTo>
                    <a:pt x="89903" y="1253274"/>
                  </a:lnTo>
                  <a:lnTo>
                    <a:pt x="89903" y="1247940"/>
                  </a:lnTo>
                  <a:lnTo>
                    <a:pt x="66281" y="1247940"/>
                  </a:lnTo>
                  <a:lnTo>
                    <a:pt x="66281" y="1245654"/>
                  </a:lnTo>
                  <a:lnTo>
                    <a:pt x="68567" y="1245654"/>
                  </a:lnTo>
                  <a:lnTo>
                    <a:pt x="68567" y="1242606"/>
                  </a:lnTo>
                  <a:lnTo>
                    <a:pt x="70853" y="1242606"/>
                  </a:lnTo>
                  <a:lnTo>
                    <a:pt x="70853" y="1240332"/>
                  </a:lnTo>
                  <a:lnTo>
                    <a:pt x="73901" y="1240332"/>
                  </a:lnTo>
                  <a:lnTo>
                    <a:pt x="73901" y="1237284"/>
                  </a:lnTo>
                  <a:lnTo>
                    <a:pt x="76187" y="1237284"/>
                  </a:lnTo>
                  <a:lnTo>
                    <a:pt x="76187" y="1234998"/>
                  </a:lnTo>
                  <a:lnTo>
                    <a:pt x="79235" y="1234998"/>
                  </a:lnTo>
                  <a:lnTo>
                    <a:pt x="79235" y="1231950"/>
                  </a:lnTo>
                  <a:lnTo>
                    <a:pt x="81521" y="1231950"/>
                  </a:lnTo>
                  <a:lnTo>
                    <a:pt x="81521" y="1229664"/>
                  </a:lnTo>
                  <a:lnTo>
                    <a:pt x="84569" y="1229664"/>
                  </a:lnTo>
                  <a:lnTo>
                    <a:pt x="84569" y="1226616"/>
                  </a:lnTo>
                  <a:lnTo>
                    <a:pt x="86855" y="1226616"/>
                  </a:lnTo>
                  <a:lnTo>
                    <a:pt x="86855" y="1218996"/>
                  </a:lnTo>
                  <a:lnTo>
                    <a:pt x="89903" y="1218996"/>
                  </a:lnTo>
                  <a:lnTo>
                    <a:pt x="89903" y="1216710"/>
                  </a:lnTo>
                  <a:close/>
                </a:path>
                <a:path w="1714500" h="2827020">
                  <a:moveTo>
                    <a:pt x="89903" y="830440"/>
                  </a:moveTo>
                  <a:lnTo>
                    <a:pt x="86855" y="830440"/>
                  </a:lnTo>
                  <a:lnTo>
                    <a:pt x="86855" y="825106"/>
                  </a:lnTo>
                  <a:lnTo>
                    <a:pt x="84569" y="825106"/>
                  </a:lnTo>
                  <a:lnTo>
                    <a:pt x="84569" y="822058"/>
                  </a:lnTo>
                  <a:lnTo>
                    <a:pt x="81521" y="822058"/>
                  </a:lnTo>
                  <a:lnTo>
                    <a:pt x="81521" y="819772"/>
                  </a:lnTo>
                  <a:lnTo>
                    <a:pt x="66281" y="819772"/>
                  </a:lnTo>
                  <a:lnTo>
                    <a:pt x="66281" y="822058"/>
                  </a:lnTo>
                  <a:lnTo>
                    <a:pt x="63233" y="822058"/>
                  </a:lnTo>
                  <a:lnTo>
                    <a:pt x="60947" y="825106"/>
                  </a:lnTo>
                  <a:lnTo>
                    <a:pt x="60947" y="827392"/>
                  </a:lnTo>
                  <a:lnTo>
                    <a:pt x="57899" y="827392"/>
                  </a:lnTo>
                  <a:lnTo>
                    <a:pt x="57899" y="832726"/>
                  </a:lnTo>
                  <a:lnTo>
                    <a:pt x="63233" y="832726"/>
                  </a:lnTo>
                  <a:lnTo>
                    <a:pt x="63233" y="830440"/>
                  </a:lnTo>
                  <a:lnTo>
                    <a:pt x="66281" y="830440"/>
                  </a:lnTo>
                  <a:lnTo>
                    <a:pt x="66281" y="825106"/>
                  </a:lnTo>
                  <a:lnTo>
                    <a:pt x="79235" y="825106"/>
                  </a:lnTo>
                  <a:lnTo>
                    <a:pt x="79235" y="827392"/>
                  </a:lnTo>
                  <a:lnTo>
                    <a:pt x="81521" y="827392"/>
                  </a:lnTo>
                  <a:lnTo>
                    <a:pt x="81521" y="838060"/>
                  </a:lnTo>
                  <a:lnTo>
                    <a:pt x="79235" y="838060"/>
                  </a:lnTo>
                  <a:lnTo>
                    <a:pt x="79235" y="841108"/>
                  </a:lnTo>
                  <a:lnTo>
                    <a:pt x="76187" y="841108"/>
                  </a:lnTo>
                  <a:lnTo>
                    <a:pt x="76187" y="843394"/>
                  </a:lnTo>
                  <a:lnTo>
                    <a:pt x="73901" y="843394"/>
                  </a:lnTo>
                  <a:lnTo>
                    <a:pt x="73901" y="845680"/>
                  </a:lnTo>
                  <a:lnTo>
                    <a:pt x="70853" y="845680"/>
                  </a:lnTo>
                  <a:lnTo>
                    <a:pt x="70853" y="848728"/>
                  </a:lnTo>
                  <a:lnTo>
                    <a:pt x="68567" y="848728"/>
                  </a:lnTo>
                  <a:lnTo>
                    <a:pt x="68567" y="851014"/>
                  </a:lnTo>
                  <a:lnTo>
                    <a:pt x="66281" y="851014"/>
                  </a:lnTo>
                  <a:lnTo>
                    <a:pt x="66281" y="854062"/>
                  </a:lnTo>
                  <a:lnTo>
                    <a:pt x="63233" y="854062"/>
                  </a:lnTo>
                  <a:lnTo>
                    <a:pt x="63233" y="856348"/>
                  </a:lnTo>
                  <a:lnTo>
                    <a:pt x="60947" y="856348"/>
                  </a:lnTo>
                  <a:lnTo>
                    <a:pt x="60947" y="859383"/>
                  </a:lnTo>
                  <a:lnTo>
                    <a:pt x="57899" y="859383"/>
                  </a:lnTo>
                  <a:lnTo>
                    <a:pt x="57899" y="867003"/>
                  </a:lnTo>
                  <a:lnTo>
                    <a:pt x="89903" y="867003"/>
                  </a:lnTo>
                  <a:lnTo>
                    <a:pt x="89903" y="861669"/>
                  </a:lnTo>
                  <a:lnTo>
                    <a:pt x="66281" y="861669"/>
                  </a:lnTo>
                  <a:lnTo>
                    <a:pt x="66281" y="859383"/>
                  </a:lnTo>
                  <a:lnTo>
                    <a:pt x="68567" y="859383"/>
                  </a:lnTo>
                  <a:lnTo>
                    <a:pt x="68567" y="856348"/>
                  </a:lnTo>
                  <a:lnTo>
                    <a:pt x="70853" y="856348"/>
                  </a:lnTo>
                  <a:lnTo>
                    <a:pt x="70853" y="854062"/>
                  </a:lnTo>
                  <a:lnTo>
                    <a:pt x="73901" y="854062"/>
                  </a:lnTo>
                  <a:lnTo>
                    <a:pt x="73901" y="851014"/>
                  </a:lnTo>
                  <a:lnTo>
                    <a:pt x="76187" y="851014"/>
                  </a:lnTo>
                  <a:lnTo>
                    <a:pt x="76187" y="848728"/>
                  </a:lnTo>
                  <a:lnTo>
                    <a:pt x="79235" y="848728"/>
                  </a:lnTo>
                  <a:lnTo>
                    <a:pt x="79235" y="845680"/>
                  </a:lnTo>
                  <a:lnTo>
                    <a:pt x="81521" y="845680"/>
                  </a:lnTo>
                  <a:lnTo>
                    <a:pt x="81521" y="843394"/>
                  </a:lnTo>
                  <a:lnTo>
                    <a:pt x="84569" y="843394"/>
                  </a:lnTo>
                  <a:lnTo>
                    <a:pt x="84569" y="841108"/>
                  </a:lnTo>
                  <a:lnTo>
                    <a:pt x="86855" y="841108"/>
                  </a:lnTo>
                  <a:lnTo>
                    <a:pt x="86855" y="832726"/>
                  </a:lnTo>
                  <a:lnTo>
                    <a:pt x="89903" y="832726"/>
                  </a:lnTo>
                  <a:lnTo>
                    <a:pt x="89903" y="830440"/>
                  </a:lnTo>
                  <a:close/>
                </a:path>
                <a:path w="1714500" h="2827020">
                  <a:moveTo>
                    <a:pt x="102857" y="2398369"/>
                  </a:moveTo>
                  <a:lnTo>
                    <a:pt x="99809" y="2398369"/>
                  </a:lnTo>
                  <a:lnTo>
                    <a:pt x="99809" y="2393035"/>
                  </a:lnTo>
                  <a:lnTo>
                    <a:pt x="97523" y="2393035"/>
                  </a:lnTo>
                  <a:lnTo>
                    <a:pt x="97523" y="2401417"/>
                  </a:lnTo>
                  <a:lnTo>
                    <a:pt x="97523" y="2416657"/>
                  </a:lnTo>
                  <a:lnTo>
                    <a:pt x="95237" y="2416657"/>
                  </a:lnTo>
                  <a:lnTo>
                    <a:pt x="95237" y="2421991"/>
                  </a:lnTo>
                  <a:lnTo>
                    <a:pt x="92189" y="2421991"/>
                  </a:lnTo>
                  <a:lnTo>
                    <a:pt x="92189" y="2425039"/>
                  </a:lnTo>
                  <a:lnTo>
                    <a:pt x="89903" y="2425039"/>
                  </a:lnTo>
                  <a:lnTo>
                    <a:pt x="89903" y="2427325"/>
                  </a:lnTo>
                  <a:lnTo>
                    <a:pt x="73901" y="2427325"/>
                  </a:lnTo>
                  <a:lnTo>
                    <a:pt x="70853" y="2425039"/>
                  </a:lnTo>
                  <a:lnTo>
                    <a:pt x="68567" y="2425039"/>
                  </a:lnTo>
                  <a:lnTo>
                    <a:pt x="68567" y="2419705"/>
                  </a:lnTo>
                  <a:lnTo>
                    <a:pt x="66281" y="2419705"/>
                  </a:lnTo>
                  <a:lnTo>
                    <a:pt x="66281" y="2398369"/>
                  </a:lnTo>
                  <a:lnTo>
                    <a:pt x="68567" y="2398369"/>
                  </a:lnTo>
                  <a:lnTo>
                    <a:pt x="68567" y="2396083"/>
                  </a:lnTo>
                  <a:lnTo>
                    <a:pt x="70853" y="2396083"/>
                  </a:lnTo>
                  <a:lnTo>
                    <a:pt x="70853" y="2393035"/>
                  </a:lnTo>
                  <a:lnTo>
                    <a:pt x="73901" y="2393035"/>
                  </a:lnTo>
                  <a:lnTo>
                    <a:pt x="73901" y="2390749"/>
                  </a:lnTo>
                  <a:lnTo>
                    <a:pt x="86855" y="2390749"/>
                  </a:lnTo>
                  <a:lnTo>
                    <a:pt x="86855" y="2393035"/>
                  </a:lnTo>
                  <a:lnTo>
                    <a:pt x="92189" y="2393035"/>
                  </a:lnTo>
                  <a:lnTo>
                    <a:pt x="92189" y="2396083"/>
                  </a:lnTo>
                  <a:lnTo>
                    <a:pt x="95237" y="2396083"/>
                  </a:lnTo>
                  <a:lnTo>
                    <a:pt x="95237" y="2401417"/>
                  </a:lnTo>
                  <a:lnTo>
                    <a:pt x="97523" y="2401417"/>
                  </a:lnTo>
                  <a:lnTo>
                    <a:pt x="97523" y="2393035"/>
                  </a:lnTo>
                  <a:lnTo>
                    <a:pt x="97523" y="2390749"/>
                  </a:lnTo>
                  <a:lnTo>
                    <a:pt x="95237" y="2390749"/>
                  </a:lnTo>
                  <a:lnTo>
                    <a:pt x="95237" y="2387701"/>
                  </a:lnTo>
                  <a:lnTo>
                    <a:pt x="89903" y="2387701"/>
                  </a:lnTo>
                  <a:lnTo>
                    <a:pt x="89903" y="2385415"/>
                  </a:lnTo>
                  <a:lnTo>
                    <a:pt x="73901" y="2385415"/>
                  </a:lnTo>
                  <a:lnTo>
                    <a:pt x="70853" y="2387701"/>
                  </a:lnTo>
                  <a:lnTo>
                    <a:pt x="68567" y="2387701"/>
                  </a:lnTo>
                  <a:lnTo>
                    <a:pt x="68567" y="2390749"/>
                  </a:lnTo>
                  <a:lnTo>
                    <a:pt x="66281" y="2390749"/>
                  </a:lnTo>
                  <a:lnTo>
                    <a:pt x="63233" y="2393035"/>
                  </a:lnTo>
                  <a:lnTo>
                    <a:pt x="63233" y="2396083"/>
                  </a:lnTo>
                  <a:lnTo>
                    <a:pt x="60947" y="2396083"/>
                  </a:lnTo>
                  <a:lnTo>
                    <a:pt x="60947" y="2401417"/>
                  </a:lnTo>
                  <a:lnTo>
                    <a:pt x="57899" y="2403703"/>
                  </a:lnTo>
                  <a:lnTo>
                    <a:pt x="57899" y="2411323"/>
                  </a:lnTo>
                  <a:lnTo>
                    <a:pt x="57899" y="2416657"/>
                  </a:lnTo>
                  <a:lnTo>
                    <a:pt x="60947" y="2416657"/>
                  </a:lnTo>
                  <a:lnTo>
                    <a:pt x="60947" y="2421991"/>
                  </a:lnTo>
                  <a:lnTo>
                    <a:pt x="63233" y="2425039"/>
                  </a:lnTo>
                  <a:lnTo>
                    <a:pt x="63233" y="2427325"/>
                  </a:lnTo>
                  <a:lnTo>
                    <a:pt x="66281" y="2427325"/>
                  </a:lnTo>
                  <a:lnTo>
                    <a:pt x="66281" y="2430373"/>
                  </a:lnTo>
                  <a:lnTo>
                    <a:pt x="70853" y="2430373"/>
                  </a:lnTo>
                  <a:lnTo>
                    <a:pt x="70853" y="2432659"/>
                  </a:lnTo>
                  <a:lnTo>
                    <a:pt x="92189" y="2432659"/>
                  </a:lnTo>
                  <a:lnTo>
                    <a:pt x="92189" y="2430373"/>
                  </a:lnTo>
                  <a:lnTo>
                    <a:pt x="95237" y="2430373"/>
                  </a:lnTo>
                  <a:lnTo>
                    <a:pt x="95237" y="2427325"/>
                  </a:lnTo>
                  <a:lnTo>
                    <a:pt x="97523" y="2427325"/>
                  </a:lnTo>
                  <a:lnTo>
                    <a:pt x="97523" y="2425039"/>
                  </a:lnTo>
                  <a:lnTo>
                    <a:pt x="99809" y="2425039"/>
                  </a:lnTo>
                  <a:lnTo>
                    <a:pt x="99809" y="2421991"/>
                  </a:lnTo>
                  <a:lnTo>
                    <a:pt x="102857" y="2419705"/>
                  </a:lnTo>
                  <a:lnTo>
                    <a:pt x="102857" y="2398369"/>
                  </a:lnTo>
                  <a:close/>
                </a:path>
                <a:path w="1714500" h="2827020">
                  <a:moveTo>
                    <a:pt x="105143" y="1970201"/>
                  </a:moveTo>
                  <a:lnTo>
                    <a:pt x="102857" y="1970201"/>
                  </a:lnTo>
                  <a:lnTo>
                    <a:pt x="102857" y="1967915"/>
                  </a:lnTo>
                  <a:lnTo>
                    <a:pt x="99809" y="1964867"/>
                  </a:lnTo>
                  <a:lnTo>
                    <a:pt x="99809" y="1975535"/>
                  </a:lnTo>
                  <a:lnTo>
                    <a:pt x="99809" y="1988489"/>
                  </a:lnTo>
                  <a:lnTo>
                    <a:pt x="97523" y="1988489"/>
                  </a:lnTo>
                  <a:lnTo>
                    <a:pt x="97523" y="1993823"/>
                  </a:lnTo>
                  <a:lnTo>
                    <a:pt x="95237" y="1993823"/>
                  </a:lnTo>
                  <a:lnTo>
                    <a:pt x="95237" y="1996871"/>
                  </a:lnTo>
                  <a:lnTo>
                    <a:pt x="92189" y="1996871"/>
                  </a:lnTo>
                  <a:lnTo>
                    <a:pt x="92189" y="1999157"/>
                  </a:lnTo>
                  <a:lnTo>
                    <a:pt x="86855" y="1999157"/>
                  </a:lnTo>
                  <a:lnTo>
                    <a:pt x="84569" y="2002205"/>
                  </a:lnTo>
                  <a:lnTo>
                    <a:pt x="81521" y="2002205"/>
                  </a:lnTo>
                  <a:lnTo>
                    <a:pt x="81521" y="1999157"/>
                  </a:lnTo>
                  <a:lnTo>
                    <a:pt x="73901" y="1999157"/>
                  </a:lnTo>
                  <a:lnTo>
                    <a:pt x="73901" y="1996871"/>
                  </a:lnTo>
                  <a:lnTo>
                    <a:pt x="70853" y="1996871"/>
                  </a:lnTo>
                  <a:lnTo>
                    <a:pt x="70853" y="1993823"/>
                  </a:lnTo>
                  <a:lnTo>
                    <a:pt x="68567" y="1993823"/>
                  </a:lnTo>
                  <a:lnTo>
                    <a:pt x="68567" y="1983155"/>
                  </a:lnTo>
                  <a:lnTo>
                    <a:pt x="66281" y="1983155"/>
                  </a:lnTo>
                  <a:lnTo>
                    <a:pt x="66281" y="1980869"/>
                  </a:lnTo>
                  <a:lnTo>
                    <a:pt x="68567" y="1980869"/>
                  </a:lnTo>
                  <a:lnTo>
                    <a:pt x="68567" y="1970201"/>
                  </a:lnTo>
                  <a:lnTo>
                    <a:pt x="70853" y="1970201"/>
                  </a:lnTo>
                  <a:lnTo>
                    <a:pt x="70853" y="1967915"/>
                  </a:lnTo>
                  <a:lnTo>
                    <a:pt x="73901" y="1967915"/>
                  </a:lnTo>
                  <a:lnTo>
                    <a:pt x="73901" y="1964867"/>
                  </a:lnTo>
                  <a:lnTo>
                    <a:pt x="76187" y="1964867"/>
                  </a:lnTo>
                  <a:lnTo>
                    <a:pt x="76187" y="1962581"/>
                  </a:lnTo>
                  <a:lnTo>
                    <a:pt x="89903" y="1962581"/>
                  </a:lnTo>
                  <a:lnTo>
                    <a:pt x="89903" y="1964867"/>
                  </a:lnTo>
                  <a:lnTo>
                    <a:pt x="92189" y="1964867"/>
                  </a:lnTo>
                  <a:lnTo>
                    <a:pt x="95237" y="1967915"/>
                  </a:lnTo>
                  <a:lnTo>
                    <a:pt x="95237" y="1970201"/>
                  </a:lnTo>
                  <a:lnTo>
                    <a:pt x="97523" y="1970201"/>
                  </a:lnTo>
                  <a:lnTo>
                    <a:pt x="97523" y="1975535"/>
                  </a:lnTo>
                  <a:lnTo>
                    <a:pt x="99809" y="1975535"/>
                  </a:lnTo>
                  <a:lnTo>
                    <a:pt x="99809" y="1964867"/>
                  </a:lnTo>
                  <a:lnTo>
                    <a:pt x="99809" y="1962581"/>
                  </a:lnTo>
                  <a:lnTo>
                    <a:pt x="97523" y="1962581"/>
                  </a:lnTo>
                  <a:lnTo>
                    <a:pt x="95237" y="1959533"/>
                  </a:lnTo>
                  <a:lnTo>
                    <a:pt x="92189" y="1959533"/>
                  </a:lnTo>
                  <a:lnTo>
                    <a:pt x="89903" y="1957247"/>
                  </a:lnTo>
                  <a:lnTo>
                    <a:pt x="76187" y="1957247"/>
                  </a:lnTo>
                  <a:lnTo>
                    <a:pt x="76187" y="1959533"/>
                  </a:lnTo>
                  <a:lnTo>
                    <a:pt x="70853" y="1959533"/>
                  </a:lnTo>
                  <a:lnTo>
                    <a:pt x="70853" y="1962581"/>
                  </a:lnTo>
                  <a:lnTo>
                    <a:pt x="68567" y="1962581"/>
                  </a:lnTo>
                  <a:lnTo>
                    <a:pt x="66281" y="1964867"/>
                  </a:lnTo>
                  <a:lnTo>
                    <a:pt x="66281" y="1967915"/>
                  </a:lnTo>
                  <a:lnTo>
                    <a:pt x="63233" y="1967915"/>
                  </a:lnTo>
                  <a:lnTo>
                    <a:pt x="63233" y="1973249"/>
                  </a:lnTo>
                  <a:lnTo>
                    <a:pt x="60947" y="1973249"/>
                  </a:lnTo>
                  <a:lnTo>
                    <a:pt x="60947" y="1991537"/>
                  </a:lnTo>
                  <a:lnTo>
                    <a:pt x="63233" y="1991537"/>
                  </a:lnTo>
                  <a:lnTo>
                    <a:pt x="63233" y="1996871"/>
                  </a:lnTo>
                  <a:lnTo>
                    <a:pt x="66281" y="1996871"/>
                  </a:lnTo>
                  <a:lnTo>
                    <a:pt x="66281" y="1999157"/>
                  </a:lnTo>
                  <a:lnTo>
                    <a:pt x="68567" y="1999157"/>
                  </a:lnTo>
                  <a:lnTo>
                    <a:pt x="68567" y="2002205"/>
                  </a:lnTo>
                  <a:lnTo>
                    <a:pt x="70853" y="2002205"/>
                  </a:lnTo>
                  <a:lnTo>
                    <a:pt x="70853" y="2004479"/>
                  </a:lnTo>
                  <a:lnTo>
                    <a:pt x="79235" y="2004479"/>
                  </a:lnTo>
                  <a:lnTo>
                    <a:pt x="79235" y="2006765"/>
                  </a:lnTo>
                  <a:lnTo>
                    <a:pt x="86855" y="2006765"/>
                  </a:lnTo>
                  <a:lnTo>
                    <a:pt x="86855" y="2004479"/>
                  </a:lnTo>
                  <a:lnTo>
                    <a:pt x="95237" y="2004479"/>
                  </a:lnTo>
                  <a:lnTo>
                    <a:pt x="95237" y="2002205"/>
                  </a:lnTo>
                  <a:lnTo>
                    <a:pt x="97523" y="2002205"/>
                  </a:lnTo>
                  <a:lnTo>
                    <a:pt x="97523" y="1999157"/>
                  </a:lnTo>
                  <a:lnTo>
                    <a:pt x="99809" y="1999157"/>
                  </a:lnTo>
                  <a:lnTo>
                    <a:pt x="99809" y="1996871"/>
                  </a:lnTo>
                  <a:lnTo>
                    <a:pt x="102857" y="1996871"/>
                  </a:lnTo>
                  <a:lnTo>
                    <a:pt x="102857" y="1991537"/>
                  </a:lnTo>
                  <a:lnTo>
                    <a:pt x="105143" y="1991537"/>
                  </a:lnTo>
                  <a:lnTo>
                    <a:pt x="105143" y="1970201"/>
                  </a:lnTo>
                  <a:close/>
                </a:path>
                <a:path w="1714500" h="2827020">
                  <a:moveTo>
                    <a:pt x="131800" y="2789974"/>
                  </a:moveTo>
                  <a:lnTo>
                    <a:pt x="128752" y="2789974"/>
                  </a:lnTo>
                  <a:lnTo>
                    <a:pt x="128752" y="2784640"/>
                  </a:lnTo>
                  <a:lnTo>
                    <a:pt x="126466" y="2784640"/>
                  </a:lnTo>
                  <a:lnTo>
                    <a:pt x="126466" y="2782354"/>
                  </a:lnTo>
                  <a:lnTo>
                    <a:pt x="123418" y="2782354"/>
                  </a:lnTo>
                  <a:lnTo>
                    <a:pt x="123418" y="2779306"/>
                  </a:lnTo>
                  <a:lnTo>
                    <a:pt x="102857" y="2779306"/>
                  </a:lnTo>
                  <a:lnTo>
                    <a:pt x="102857" y="2782354"/>
                  </a:lnTo>
                  <a:lnTo>
                    <a:pt x="99809" y="2782354"/>
                  </a:lnTo>
                  <a:lnTo>
                    <a:pt x="99809" y="2784640"/>
                  </a:lnTo>
                  <a:lnTo>
                    <a:pt x="97523" y="2784640"/>
                  </a:lnTo>
                  <a:lnTo>
                    <a:pt x="97523" y="2797594"/>
                  </a:lnTo>
                  <a:lnTo>
                    <a:pt x="99809" y="2797594"/>
                  </a:lnTo>
                  <a:lnTo>
                    <a:pt x="99809" y="2800642"/>
                  </a:lnTo>
                  <a:lnTo>
                    <a:pt x="102857" y="2800642"/>
                  </a:lnTo>
                  <a:lnTo>
                    <a:pt x="102857" y="2802928"/>
                  </a:lnTo>
                  <a:lnTo>
                    <a:pt x="110477" y="2802928"/>
                  </a:lnTo>
                  <a:lnTo>
                    <a:pt x="113525" y="2805976"/>
                  </a:lnTo>
                  <a:lnTo>
                    <a:pt x="121132" y="2805976"/>
                  </a:lnTo>
                  <a:lnTo>
                    <a:pt x="121132" y="2808262"/>
                  </a:lnTo>
                  <a:lnTo>
                    <a:pt x="123418" y="2808262"/>
                  </a:lnTo>
                  <a:lnTo>
                    <a:pt x="123418" y="2810548"/>
                  </a:lnTo>
                  <a:lnTo>
                    <a:pt x="126466" y="2810548"/>
                  </a:lnTo>
                  <a:lnTo>
                    <a:pt x="126466" y="2815882"/>
                  </a:lnTo>
                  <a:lnTo>
                    <a:pt x="123418" y="2815882"/>
                  </a:lnTo>
                  <a:lnTo>
                    <a:pt x="123418" y="2818930"/>
                  </a:lnTo>
                  <a:lnTo>
                    <a:pt x="121132" y="2818930"/>
                  </a:lnTo>
                  <a:lnTo>
                    <a:pt x="121132" y="2821216"/>
                  </a:lnTo>
                  <a:lnTo>
                    <a:pt x="108191" y="2821216"/>
                  </a:lnTo>
                  <a:lnTo>
                    <a:pt x="108191" y="2818930"/>
                  </a:lnTo>
                  <a:lnTo>
                    <a:pt x="102857" y="2818930"/>
                  </a:lnTo>
                  <a:lnTo>
                    <a:pt x="102857" y="2813596"/>
                  </a:lnTo>
                  <a:lnTo>
                    <a:pt x="99809" y="2813596"/>
                  </a:lnTo>
                  <a:lnTo>
                    <a:pt x="99809" y="2810548"/>
                  </a:lnTo>
                  <a:lnTo>
                    <a:pt x="95237" y="2810548"/>
                  </a:lnTo>
                  <a:lnTo>
                    <a:pt x="95237" y="2815882"/>
                  </a:lnTo>
                  <a:lnTo>
                    <a:pt x="97523" y="2815882"/>
                  </a:lnTo>
                  <a:lnTo>
                    <a:pt x="97523" y="2821216"/>
                  </a:lnTo>
                  <a:lnTo>
                    <a:pt x="99809" y="2821216"/>
                  </a:lnTo>
                  <a:lnTo>
                    <a:pt x="99809" y="2824264"/>
                  </a:lnTo>
                  <a:lnTo>
                    <a:pt x="105143" y="2824264"/>
                  </a:lnTo>
                  <a:lnTo>
                    <a:pt x="105143" y="2826550"/>
                  </a:lnTo>
                  <a:lnTo>
                    <a:pt x="123418" y="2826550"/>
                  </a:lnTo>
                  <a:lnTo>
                    <a:pt x="123418" y="2824264"/>
                  </a:lnTo>
                  <a:lnTo>
                    <a:pt x="128752" y="2824264"/>
                  </a:lnTo>
                  <a:lnTo>
                    <a:pt x="128752" y="2818930"/>
                  </a:lnTo>
                  <a:lnTo>
                    <a:pt x="131800" y="2818930"/>
                  </a:lnTo>
                  <a:lnTo>
                    <a:pt x="131800" y="2805976"/>
                  </a:lnTo>
                  <a:lnTo>
                    <a:pt x="128752" y="2805976"/>
                  </a:lnTo>
                  <a:lnTo>
                    <a:pt x="128752" y="2802928"/>
                  </a:lnTo>
                  <a:lnTo>
                    <a:pt x="123418" y="2802928"/>
                  </a:lnTo>
                  <a:lnTo>
                    <a:pt x="123418" y="2800642"/>
                  </a:lnTo>
                  <a:lnTo>
                    <a:pt x="115811" y="2800642"/>
                  </a:lnTo>
                  <a:lnTo>
                    <a:pt x="115811" y="2797594"/>
                  </a:lnTo>
                  <a:lnTo>
                    <a:pt x="108191" y="2797594"/>
                  </a:lnTo>
                  <a:lnTo>
                    <a:pt x="108191" y="2795308"/>
                  </a:lnTo>
                  <a:lnTo>
                    <a:pt x="102857" y="2795308"/>
                  </a:lnTo>
                  <a:lnTo>
                    <a:pt x="102857" y="2786926"/>
                  </a:lnTo>
                  <a:lnTo>
                    <a:pt x="105143" y="2786926"/>
                  </a:lnTo>
                  <a:lnTo>
                    <a:pt x="105143" y="2784640"/>
                  </a:lnTo>
                  <a:lnTo>
                    <a:pt x="121132" y="2784640"/>
                  </a:lnTo>
                  <a:lnTo>
                    <a:pt x="121132" y="2786926"/>
                  </a:lnTo>
                  <a:lnTo>
                    <a:pt x="123418" y="2786926"/>
                  </a:lnTo>
                  <a:lnTo>
                    <a:pt x="123418" y="2792260"/>
                  </a:lnTo>
                  <a:lnTo>
                    <a:pt x="131800" y="2792260"/>
                  </a:lnTo>
                  <a:lnTo>
                    <a:pt x="131800" y="2789974"/>
                  </a:lnTo>
                  <a:close/>
                </a:path>
                <a:path w="1714500" h="2827020">
                  <a:moveTo>
                    <a:pt x="131800" y="1597647"/>
                  </a:moveTo>
                  <a:lnTo>
                    <a:pt x="92189" y="1597647"/>
                  </a:lnTo>
                  <a:lnTo>
                    <a:pt x="92189" y="1602219"/>
                  </a:lnTo>
                  <a:lnTo>
                    <a:pt x="108191" y="1602219"/>
                  </a:lnTo>
                  <a:lnTo>
                    <a:pt x="108191" y="1644878"/>
                  </a:lnTo>
                  <a:lnTo>
                    <a:pt x="115811" y="1644878"/>
                  </a:lnTo>
                  <a:lnTo>
                    <a:pt x="115811" y="1602219"/>
                  </a:lnTo>
                  <a:lnTo>
                    <a:pt x="131800" y="1602219"/>
                  </a:lnTo>
                  <a:lnTo>
                    <a:pt x="131800" y="1597647"/>
                  </a:lnTo>
                  <a:close/>
                </a:path>
                <a:path w="1714500" h="2827020">
                  <a:moveTo>
                    <a:pt x="131800" y="830440"/>
                  </a:moveTo>
                  <a:lnTo>
                    <a:pt x="128752" y="827392"/>
                  </a:lnTo>
                  <a:lnTo>
                    <a:pt x="128752" y="825106"/>
                  </a:lnTo>
                  <a:lnTo>
                    <a:pt x="126466" y="825106"/>
                  </a:lnTo>
                  <a:lnTo>
                    <a:pt x="126466" y="822058"/>
                  </a:lnTo>
                  <a:lnTo>
                    <a:pt x="123418" y="822058"/>
                  </a:lnTo>
                  <a:lnTo>
                    <a:pt x="123418" y="819772"/>
                  </a:lnTo>
                  <a:lnTo>
                    <a:pt x="102857" y="819772"/>
                  </a:lnTo>
                  <a:lnTo>
                    <a:pt x="102857" y="822058"/>
                  </a:lnTo>
                  <a:lnTo>
                    <a:pt x="99809" y="822058"/>
                  </a:lnTo>
                  <a:lnTo>
                    <a:pt x="99809" y="825106"/>
                  </a:lnTo>
                  <a:lnTo>
                    <a:pt x="97523" y="825106"/>
                  </a:lnTo>
                  <a:lnTo>
                    <a:pt x="97523" y="838060"/>
                  </a:lnTo>
                  <a:lnTo>
                    <a:pt x="99809" y="838060"/>
                  </a:lnTo>
                  <a:lnTo>
                    <a:pt x="99809" y="841108"/>
                  </a:lnTo>
                  <a:lnTo>
                    <a:pt x="105143" y="841108"/>
                  </a:lnTo>
                  <a:lnTo>
                    <a:pt x="105143" y="843394"/>
                  </a:lnTo>
                  <a:lnTo>
                    <a:pt x="113525" y="843394"/>
                  </a:lnTo>
                  <a:lnTo>
                    <a:pt x="113525" y="845680"/>
                  </a:lnTo>
                  <a:lnTo>
                    <a:pt x="121132" y="845680"/>
                  </a:lnTo>
                  <a:lnTo>
                    <a:pt x="121132" y="848728"/>
                  </a:lnTo>
                  <a:lnTo>
                    <a:pt x="126466" y="848728"/>
                  </a:lnTo>
                  <a:lnTo>
                    <a:pt x="126466" y="856348"/>
                  </a:lnTo>
                  <a:lnTo>
                    <a:pt x="123418" y="856348"/>
                  </a:lnTo>
                  <a:lnTo>
                    <a:pt x="123418" y="859383"/>
                  </a:lnTo>
                  <a:lnTo>
                    <a:pt x="121132" y="859383"/>
                  </a:lnTo>
                  <a:lnTo>
                    <a:pt x="121132" y="861669"/>
                  </a:lnTo>
                  <a:lnTo>
                    <a:pt x="108191" y="861669"/>
                  </a:lnTo>
                  <a:lnTo>
                    <a:pt x="108191" y="859383"/>
                  </a:lnTo>
                  <a:lnTo>
                    <a:pt x="102857" y="859383"/>
                  </a:lnTo>
                  <a:lnTo>
                    <a:pt x="102857" y="854062"/>
                  </a:lnTo>
                  <a:lnTo>
                    <a:pt x="99809" y="854062"/>
                  </a:lnTo>
                  <a:lnTo>
                    <a:pt x="99809" y="851014"/>
                  </a:lnTo>
                  <a:lnTo>
                    <a:pt x="95237" y="851014"/>
                  </a:lnTo>
                  <a:lnTo>
                    <a:pt x="95237" y="856348"/>
                  </a:lnTo>
                  <a:lnTo>
                    <a:pt x="97523" y="856348"/>
                  </a:lnTo>
                  <a:lnTo>
                    <a:pt x="97523" y="861669"/>
                  </a:lnTo>
                  <a:lnTo>
                    <a:pt x="99809" y="861669"/>
                  </a:lnTo>
                  <a:lnTo>
                    <a:pt x="99809" y="864717"/>
                  </a:lnTo>
                  <a:lnTo>
                    <a:pt x="105143" y="864717"/>
                  </a:lnTo>
                  <a:lnTo>
                    <a:pt x="105143" y="867003"/>
                  </a:lnTo>
                  <a:lnTo>
                    <a:pt x="123418" y="867003"/>
                  </a:lnTo>
                  <a:lnTo>
                    <a:pt x="123418" y="864717"/>
                  </a:lnTo>
                  <a:lnTo>
                    <a:pt x="126466" y="864717"/>
                  </a:lnTo>
                  <a:lnTo>
                    <a:pt x="126466" y="861669"/>
                  </a:lnTo>
                  <a:lnTo>
                    <a:pt x="128752" y="861669"/>
                  </a:lnTo>
                  <a:lnTo>
                    <a:pt x="128752" y="859383"/>
                  </a:lnTo>
                  <a:lnTo>
                    <a:pt x="131800" y="859383"/>
                  </a:lnTo>
                  <a:lnTo>
                    <a:pt x="131800" y="845680"/>
                  </a:lnTo>
                  <a:lnTo>
                    <a:pt x="128752" y="845680"/>
                  </a:lnTo>
                  <a:lnTo>
                    <a:pt x="128752" y="843394"/>
                  </a:lnTo>
                  <a:lnTo>
                    <a:pt x="126466" y="843394"/>
                  </a:lnTo>
                  <a:lnTo>
                    <a:pt x="126466" y="841108"/>
                  </a:lnTo>
                  <a:lnTo>
                    <a:pt x="118846" y="841108"/>
                  </a:lnTo>
                  <a:lnTo>
                    <a:pt x="118846" y="838060"/>
                  </a:lnTo>
                  <a:lnTo>
                    <a:pt x="108191" y="838060"/>
                  </a:lnTo>
                  <a:lnTo>
                    <a:pt x="108191" y="835774"/>
                  </a:lnTo>
                  <a:lnTo>
                    <a:pt x="102857" y="835774"/>
                  </a:lnTo>
                  <a:lnTo>
                    <a:pt x="102857" y="827392"/>
                  </a:lnTo>
                  <a:lnTo>
                    <a:pt x="105143" y="827392"/>
                  </a:lnTo>
                  <a:lnTo>
                    <a:pt x="105143" y="825106"/>
                  </a:lnTo>
                  <a:lnTo>
                    <a:pt x="121132" y="825106"/>
                  </a:lnTo>
                  <a:lnTo>
                    <a:pt x="121132" y="827392"/>
                  </a:lnTo>
                  <a:lnTo>
                    <a:pt x="123418" y="827392"/>
                  </a:lnTo>
                  <a:lnTo>
                    <a:pt x="123418" y="832726"/>
                  </a:lnTo>
                  <a:lnTo>
                    <a:pt x="131800" y="832726"/>
                  </a:lnTo>
                  <a:lnTo>
                    <a:pt x="131800" y="830440"/>
                  </a:lnTo>
                  <a:close/>
                </a:path>
                <a:path w="1714500" h="2827020">
                  <a:moveTo>
                    <a:pt x="134086" y="428180"/>
                  </a:moveTo>
                  <a:lnTo>
                    <a:pt x="95237" y="428180"/>
                  </a:lnTo>
                  <a:lnTo>
                    <a:pt x="95237" y="433501"/>
                  </a:lnTo>
                  <a:lnTo>
                    <a:pt x="110477" y="433501"/>
                  </a:lnTo>
                  <a:lnTo>
                    <a:pt x="110477" y="475411"/>
                  </a:lnTo>
                  <a:lnTo>
                    <a:pt x="118846" y="475411"/>
                  </a:lnTo>
                  <a:lnTo>
                    <a:pt x="118846" y="433501"/>
                  </a:lnTo>
                  <a:lnTo>
                    <a:pt x="134086" y="433501"/>
                  </a:lnTo>
                  <a:lnTo>
                    <a:pt x="134086" y="428180"/>
                  </a:lnTo>
                  <a:close/>
                </a:path>
                <a:path w="1714500" h="2827020">
                  <a:moveTo>
                    <a:pt x="139420" y="1229664"/>
                  </a:moveTo>
                  <a:lnTo>
                    <a:pt x="118846" y="1229664"/>
                  </a:lnTo>
                  <a:lnTo>
                    <a:pt x="118846" y="1234998"/>
                  </a:lnTo>
                  <a:lnTo>
                    <a:pt x="131800" y="1234998"/>
                  </a:lnTo>
                  <a:lnTo>
                    <a:pt x="131800" y="1245654"/>
                  </a:lnTo>
                  <a:lnTo>
                    <a:pt x="126466" y="1245654"/>
                  </a:lnTo>
                  <a:lnTo>
                    <a:pt x="126466" y="1247940"/>
                  </a:lnTo>
                  <a:lnTo>
                    <a:pt x="113525" y="1247940"/>
                  </a:lnTo>
                  <a:lnTo>
                    <a:pt x="110477" y="1245654"/>
                  </a:lnTo>
                  <a:lnTo>
                    <a:pt x="108191" y="1245654"/>
                  </a:lnTo>
                  <a:lnTo>
                    <a:pt x="108191" y="1242606"/>
                  </a:lnTo>
                  <a:lnTo>
                    <a:pt x="105143" y="1242606"/>
                  </a:lnTo>
                  <a:lnTo>
                    <a:pt x="105143" y="1240332"/>
                  </a:lnTo>
                  <a:lnTo>
                    <a:pt x="102857" y="1240332"/>
                  </a:lnTo>
                  <a:lnTo>
                    <a:pt x="102857" y="1218996"/>
                  </a:lnTo>
                  <a:lnTo>
                    <a:pt x="105143" y="1218996"/>
                  </a:lnTo>
                  <a:lnTo>
                    <a:pt x="105143" y="1213662"/>
                  </a:lnTo>
                  <a:lnTo>
                    <a:pt x="110477" y="1213662"/>
                  </a:lnTo>
                  <a:lnTo>
                    <a:pt x="110477" y="1211376"/>
                  </a:lnTo>
                  <a:lnTo>
                    <a:pt x="126466" y="1211376"/>
                  </a:lnTo>
                  <a:lnTo>
                    <a:pt x="126466" y="1213662"/>
                  </a:lnTo>
                  <a:lnTo>
                    <a:pt x="128752" y="1213662"/>
                  </a:lnTo>
                  <a:lnTo>
                    <a:pt x="128752" y="1216710"/>
                  </a:lnTo>
                  <a:lnTo>
                    <a:pt x="131800" y="1216710"/>
                  </a:lnTo>
                  <a:lnTo>
                    <a:pt x="131800" y="1222044"/>
                  </a:lnTo>
                  <a:lnTo>
                    <a:pt x="137134" y="1218996"/>
                  </a:lnTo>
                  <a:lnTo>
                    <a:pt x="137134" y="1213662"/>
                  </a:lnTo>
                  <a:lnTo>
                    <a:pt x="134086" y="1211376"/>
                  </a:lnTo>
                  <a:lnTo>
                    <a:pt x="134086" y="1208328"/>
                  </a:lnTo>
                  <a:lnTo>
                    <a:pt x="128752" y="1208328"/>
                  </a:lnTo>
                  <a:lnTo>
                    <a:pt x="128752" y="1206042"/>
                  </a:lnTo>
                  <a:lnTo>
                    <a:pt x="108191" y="1206042"/>
                  </a:lnTo>
                  <a:lnTo>
                    <a:pt x="108191" y="1208328"/>
                  </a:lnTo>
                  <a:lnTo>
                    <a:pt x="102857" y="1208328"/>
                  </a:lnTo>
                  <a:lnTo>
                    <a:pt x="102857" y="1211376"/>
                  </a:lnTo>
                  <a:lnTo>
                    <a:pt x="99809" y="1211376"/>
                  </a:lnTo>
                  <a:lnTo>
                    <a:pt x="99809" y="1216710"/>
                  </a:lnTo>
                  <a:lnTo>
                    <a:pt x="97523" y="1216710"/>
                  </a:lnTo>
                  <a:lnTo>
                    <a:pt x="97523" y="1222044"/>
                  </a:lnTo>
                  <a:lnTo>
                    <a:pt x="95237" y="1222044"/>
                  </a:lnTo>
                  <a:lnTo>
                    <a:pt x="95237" y="1234998"/>
                  </a:lnTo>
                  <a:lnTo>
                    <a:pt x="97523" y="1237284"/>
                  </a:lnTo>
                  <a:lnTo>
                    <a:pt x="97523" y="1242606"/>
                  </a:lnTo>
                  <a:lnTo>
                    <a:pt x="99809" y="1242606"/>
                  </a:lnTo>
                  <a:lnTo>
                    <a:pt x="99809" y="1245654"/>
                  </a:lnTo>
                  <a:lnTo>
                    <a:pt x="102857" y="1247940"/>
                  </a:lnTo>
                  <a:lnTo>
                    <a:pt x="105143" y="1247940"/>
                  </a:lnTo>
                  <a:lnTo>
                    <a:pt x="105143" y="1250226"/>
                  </a:lnTo>
                  <a:lnTo>
                    <a:pt x="110477" y="1250226"/>
                  </a:lnTo>
                  <a:lnTo>
                    <a:pt x="110477" y="1253274"/>
                  </a:lnTo>
                  <a:lnTo>
                    <a:pt x="128752" y="1253274"/>
                  </a:lnTo>
                  <a:lnTo>
                    <a:pt x="128752" y="1250226"/>
                  </a:lnTo>
                  <a:lnTo>
                    <a:pt x="134086" y="1250226"/>
                  </a:lnTo>
                  <a:lnTo>
                    <a:pt x="134086" y="1247940"/>
                  </a:lnTo>
                  <a:lnTo>
                    <a:pt x="139420" y="1247940"/>
                  </a:lnTo>
                  <a:lnTo>
                    <a:pt x="139420" y="1229664"/>
                  </a:lnTo>
                  <a:close/>
                </a:path>
                <a:path w="1714500" h="2827020">
                  <a:moveTo>
                    <a:pt x="139420" y="60947"/>
                  </a:moveTo>
                  <a:lnTo>
                    <a:pt x="118846" y="60947"/>
                  </a:lnTo>
                  <a:lnTo>
                    <a:pt x="118846" y="65519"/>
                  </a:lnTo>
                  <a:lnTo>
                    <a:pt x="131800" y="65519"/>
                  </a:lnTo>
                  <a:lnTo>
                    <a:pt x="131800" y="76187"/>
                  </a:lnTo>
                  <a:lnTo>
                    <a:pt x="126466" y="76187"/>
                  </a:lnTo>
                  <a:lnTo>
                    <a:pt x="126466" y="79235"/>
                  </a:lnTo>
                  <a:lnTo>
                    <a:pt x="110477" y="79235"/>
                  </a:lnTo>
                  <a:lnTo>
                    <a:pt x="110477" y="76187"/>
                  </a:lnTo>
                  <a:lnTo>
                    <a:pt x="108191" y="76187"/>
                  </a:lnTo>
                  <a:lnTo>
                    <a:pt x="108191" y="73901"/>
                  </a:lnTo>
                  <a:lnTo>
                    <a:pt x="105143" y="73901"/>
                  </a:lnTo>
                  <a:lnTo>
                    <a:pt x="105143" y="70853"/>
                  </a:lnTo>
                  <a:lnTo>
                    <a:pt x="102857" y="70853"/>
                  </a:lnTo>
                  <a:lnTo>
                    <a:pt x="102857" y="50279"/>
                  </a:lnTo>
                  <a:lnTo>
                    <a:pt x="105143" y="50279"/>
                  </a:lnTo>
                  <a:lnTo>
                    <a:pt x="105143" y="47231"/>
                  </a:lnTo>
                  <a:lnTo>
                    <a:pt x="108191" y="47231"/>
                  </a:lnTo>
                  <a:lnTo>
                    <a:pt x="108191" y="44945"/>
                  </a:lnTo>
                  <a:lnTo>
                    <a:pt x="110477" y="44945"/>
                  </a:lnTo>
                  <a:lnTo>
                    <a:pt x="110477" y="41897"/>
                  </a:lnTo>
                  <a:lnTo>
                    <a:pt x="126466" y="41897"/>
                  </a:lnTo>
                  <a:lnTo>
                    <a:pt x="126466" y="44945"/>
                  </a:lnTo>
                  <a:lnTo>
                    <a:pt x="128752" y="44945"/>
                  </a:lnTo>
                  <a:lnTo>
                    <a:pt x="128752" y="47231"/>
                  </a:lnTo>
                  <a:lnTo>
                    <a:pt x="131800" y="47231"/>
                  </a:lnTo>
                  <a:lnTo>
                    <a:pt x="131800" y="52565"/>
                  </a:lnTo>
                  <a:lnTo>
                    <a:pt x="137134" y="50279"/>
                  </a:lnTo>
                  <a:lnTo>
                    <a:pt x="137134" y="44945"/>
                  </a:lnTo>
                  <a:lnTo>
                    <a:pt x="134086" y="44945"/>
                  </a:lnTo>
                  <a:lnTo>
                    <a:pt x="134086" y="39611"/>
                  </a:lnTo>
                  <a:lnTo>
                    <a:pt x="128752" y="39611"/>
                  </a:lnTo>
                  <a:lnTo>
                    <a:pt x="128752" y="37325"/>
                  </a:lnTo>
                  <a:lnTo>
                    <a:pt x="108191" y="37325"/>
                  </a:lnTo>
                  <a:lnTo>
                    <a:pt x="108191" y="39611"/>
                  </a:lnTo>
                  <a:lnTo>
                    <a:pt x="102857" y="39611"/>
                  </a:lnTo>
                  <a:lnTo>
                    <a:pt x="102857" y="41897"/>
                  </a:lnTo>
                  <a:lnTo>
                    <a:pt x="99809" y="41897"/>
                  </a:lnTo>
                  <a:lnTo>
                    <a:pt x="99809" y="47231"/>
                  </a:lnTo>
                  <a:lnTo>
                    <a:pt x="97523" y="47231"/>
                  </a:lnTo>
                  <a:lnTo>
                    <a:pt x="97523" y="52565"/>
                  </a:lnTo>
                  <a:lnTo>
                    <a:pt x="95237" y="55613"/>
                  </a:lnTo>
                  <a:lnTo>
                    <a:pt x="95237" y="68567"/>
                  </a:lnTo>
                  <a:lnTo>
                    <a:pt x="97523" y="68567"/>
                  </a:lnTo>
                  <a:lnTo>
                    <a:pt x="97523" y="73901"/>
                  </a:lnTo>
                  <a:lnTo>
                    <a:pt x="99809" y="73901"/>
                  </a:lnTo>
                  <a:lnTo>
                    <a:pt x="99809" y="79235"/>
                  </a:lnTo>
                  <a:lnTo>
                    <a:pt x="102857" y="79235"/>
                  </a:lnTo>
                  <a:lnTo>
                    <a:pt x="105143" y="81521"/>
                  </a:lnTo>
                  <a:lnTo>
                    <a:pt x="108191" y="81521"/>
                  </a:lnTo>
                  <a:lnTo>
                    <a:pt x="108191" y="84569"/>
                  </a:lnTo>
                  <a:lnTo>
                    <a:pt x="128752" y="84569"/>
                  </a:lnTo>
                  <a:lnTo>
                    <a:pt x="128752" y="81521"/>
                  </a:lnTo>
                  <a:lnTo>
                    <a:pt x="134086" y="81521"/>
                  </a:lnTo>
                  <a:lnTo>
                    <a:pt x="134086" y="79235"/>
                  </a:lnTo>
                  <a:lnTo>
                    <a:pt x="139420" y="79235"/>
                  </a:lnTo>
                  <a:lnTo>
                    <a:pt x="139420" y="60947"/>
                  </a:lnTo>
                  <a:close/>
                </a:path>
                <a:path w="1714500" h="2827020">
                  <a:moveTo>
                    <a:pt x="144754" y="2385415"/>
                  </a:moveTo>
                  <a:lnTo>
                    <a:pt x="108191" y="2385415"/>
                  </a:lnTo>
                  <a:lnTo>
                    <a:pt x="108191" y="2390749"/>
                  </a:lnTo>
                  <a:lnTo>
                    <a:pt x="123418" y="2390749"/>
                  </a:lnTo>
                  <a:lnTo>
                    <a:pt x="123418" y="2432659"/>
                  </a:lnTo>
                  <a:lnTo>
                    <a:pt x="128752" y="2432659"/>
                  </a:lnTo>
                  <a:lnTo>
                    <a:pt x="128752" y="2390749"/>
                  </a:lnTo>
                  <a:lnTo>
                    <a:pt x="144754" y="2390749"/>
                  </a:lnTo>
                  <a:lnTo>
                    <a:pt x="144754" y="2385415"/>
                  </a:lnTo>
                  <a:close/>
                </a:path>
                <a:path w="1714500" h="2827020">
                  <a:moveTo>
                    <a:pt x="150088" y="1988489"/>
                  </a:moveTo>
                  <a:lnTo>
                    <a:pt x="147802" y="1988489"/>
                  </a:lnTo>
                  <a:lnTo>
                    <a:pt x="147802" y="1983155"/>
                  </a:lnTo>
                  <a:lnTo>
                    <a:pt x="144754" y="1983155"/>
                  </a:lnTo>
                  <a:lnTo>
                    <a:pt x="144754" y="1980869"/>
                  </a:lnTo>
                  <a:lnTo>
                    <a:pt x="139420" y="1980869"/>
                  </a:lnTo>
                  <a:lnTo>
                    <a:pt x="139420" y="1978583"/>
                  </a:lnTo>
                  <a:lnTo>
                    <a:pt x="128752" y="1978583"/>
                  </a:lnTo>
                  <a:lnTo>
                    <a:pt x="128752" y="1975535"/>
                  </a:lnTo>
                  <a:lnTo>
                    <a:pt x="121132" y="1975535"/>
                  </a:lnTo>
                  <a:lnTo>
                    <a:pt x="121132" y="1973249"/>
                  </a:lnTo>
                  <a:lnTo>
                    <a:pt x="118846" y="1973249"/>
                  </a:lnTo>
                  <a:lnTo>
                    <a:pt x="118846" y="1967915"/>
                  </a:lnTo>
                  <a:lnTo>
                    <a:pt x="121132" y="1967915"/>
                  </a:lnTo>
                  <a:lnTo>
                    <a:pt x="121132" y="1964867"/>
                  </a:lnTo>
                  <a:lnTo>
                    <a:pt x="123418" y="1964867"/>
                  </a:lnTo>
                  <a:lnTo>
                    <a:pt x="123418" y="1962581"/>
                  </a:lnTo>
                  <a:lnTo>
                    <a:pt x="137134" y="1962581"/>
                  </a:lnTo>
                  <a:lnTo>
                    <a:pt x="137134" y="1964867"/>
                  </a:lnTo>
                  <a:lnTo>
                    <a:pt x="139420" y="1964867"/>
                  </a:lnTo>
                  <a:lnTo>
                    <a:pt x="139420" y="1967915"/>
                  </a:lnTo>
                  <a:lnTo>
                    <a:pt x="142468" y="1967915"/>
                  </a:lnTo>
                  <a:lnTo>
                    <a:pt x="142468" y="1973249"/>
                  </a:lnTo>
                  <a:lnTo>
                    <a:pt x="147802" y="1970201"/>
                  </a:lnTo>
                  <a:lnTo>
                    <a:pt x="147802" y="1964867"/>
                  </a:lnTo>
                  <a:lnTo>
                    <a:pt x="144754" y="1964867"/>
                  </a:lnTo>
                  <a:lnTo>
                    <a:pt x="144754" y="1962581"/>
                  </a:lnTo>
                  <a:lnTo>
                    <a:pt x="142468" y="1962581"/>
                  </a:lnTo>
                  <a:lnTo>
                    <a:pt x="142468" y="1959533"/>
                  </a:lnTo>
                  <a:lnTo>
                    <a:pt x="137134" y="1959533"/>
                  </a:lnTo>
                  <a:lnTo>
                    <a:pt x="137134" y="1957247"/>
                  </a:lnTo>
                  <a:lnTo>
                    <a:pt x="123418" y="1957247"/>
                  </a:lnTo>
                  <a:lnTo>
                    <a:pt x="123418" y="1959533"/>
                  </a:lnTo>
                  <a:lnTo>
                    <a:pt x="118846" y="1959533"/>
                  </a:lnTo>
                  <a:lnTo>
                    <a:pt x="118846" y="1962581"/>
                  </a:lnTo>
                  <a:lnTo>
                    <a:pt x="115811" y="1962581"/>
                  </a:lnTo>
                  <a:lnTo>
                    <a:pt x="115811" y="1964867"/>
                  </a:lnTo>
                  <a:lnTo>
                    <a:pt x="113525" y="1964867"/>
                  </a:lnTo>
                  <a:lnTo>
                    <a:pt x="113525" y="1975535"/>
                  </a:lnTo>
                  <a:lnTo>
                    <a:pt x="115811" y="1975535"/>
                  </a:lnTo>
                  <a:lnTo>
                    <a:pt x="115811" y="1978583"/>
                  </a:lnTo>
                  <a:lnTo>
                    <a:pt x="118846" y="1978583"/>
                  </a:lnTo>
                  <a:lnTo>
                    <a:pt x="118846" y="1980869"/>
                  </a:lnTo>
                  <a:lnTo>
                    <a:pt x="123418" y="1980869"/>
                  </a:lnTo>
                  <a:lnTo>
                    <a:pt x="123418" y="1983155"/>
                  </a:lnTo>
                  <a:lnTo>
                    <a:pt x="134086" y="1983155"/>
                  </a:lnTo>
                  <a:lnTo>
                    <a:pt x="134086" y="1986203"/>
                  </a:lnTo>
                  <a:lnTo>
                    <a:pt x="139420" y="1986203"/>
                  </a:lnTo>
                  <a:lnTo>
                    <a:pt x="139420" y="1988489"/>
                  </a:lnTo>
                  <a:lnTo>
                    <a:pt x="142468" y="1988489"/>
                  </a:lnTo>
                  <a:lnTo>
                    <a:pt x="142468" y="1996871"/>
                  </a:lnTo>
                  <a:lnTo>
                    <a:pt x="139420" y="1996871"/>
                  </a:lnTo>
                  <a:lnTo>
                    <a:pt x="139420" y="1999157"/>
                  </a:lnTo>
                  <a:lnTo>
                    <a:pt x="121132" y="1999157"/>
                  </a:lnTo>
                  <a:lnTo>
                    <a:pt x="121132" y="1996871"/>
                  </a:lnTo>
                  <a:lnTo>
                    <a:pt x="118846" y="1996871"/>
                  </a:lnTo>
                  <a:lnTo>
                    <a:pt x="118846" y="1988489"/>
                  </a:lnTo>
                  <a:lnTo>
                    <a:pt x="110477" y="1991537"/>
                  </a:lnTo>
                  <a:lnTo>
                    <a:pt x="113525" y="1993823"/>
                  </a:lnTo>
                  <a:lnTo>
                    <a:pt x="113525" y="1999157"/>
                  </a:lnTo>
                  <a:lnTo>
                    <a:pt x="115811" y="1999157"/>
                  </a:lnTo>
                  <a:lnTo>
                    <a:pt x="115811" y="2002205"/>
                  </a:lnTo>
                  <a:lnTo>
                    <a:pt x="118846" y="2002205"/>
                  </a:lnTo>
                  <a:lnTo>
                    <a:pt x="118846" y="2004479"/>
                  </a:lnTo>
                  <a:lnTo>
                    <a:pt x="126466" y="2004479"/>
                  </a:lnTo>
                  <a:lnTo>
                    <a:pt x="128752" y="2006765"/>
                  </a:lnTo>
                  <a:lnTo>
                    <a:pt x="134086" y="2006765"/>
                  </a:lnTo>
                  <a:lnTo>
                    <a:pt x="134086" y="2004479"/>
                  </a:lnTo>
                  <a:lnTo>
                    <a:pt x="142468" y="2004479"/>
                  </a:lnTo>
                  <a:lnTo>
                    <a:pt x="142468" y="2002205"/>
                  </a:lnTo>
                  <a:lnTo>
                    <a:pt x="144754" y="2002205"/>
                  </a:lnTo>
                  <a:lnTo>
                    <a:pt x="144754" y="1999157"/>
                  </a:lnTo>
                  <a:lnTo>
                    <a:pt x="147802" y="1999157"/>
                  </a:lnTo>
                  <a:lnTo>
                    <a:pt x="147802" y="1996871"/>
                  </a:lnTo>
                  <a:lnTo>
                    <a:pt x="150088" y="1993823"/>
                  </a:lnTo>
                  <a:lnTo>
                    <a:pt x="150088" y="1988489"/>
                  </a:lnTo>
                  <a:close/>
                </a:path>
                <a:path w="1714500" h="2827020">
                  <a:moveTo>
                    <a:pt x="1244130" y="1132141"/>
                  </a:moveTo>
                  <a:lnTo>
                    <a:pt x="1220508" y="1132141"/>
                  </a:lnTo>
                  <a:lnTo>
                    <a:pt x="1220508" y="425881"/>
                  </a:lnTo>
                  <a:lnTo>
                    <a:pt x="1206804" y="425881"/>
                  </a:lnTo>
                  <a:lnTo>
                    <a:pt x="1206804" y="1132141"/>
                  </a:lnTo>
                  <a:lnTo>
                    <a:pt x="1183182" y="1132141"/>
                  </a:lnTo>
                  <a:lnTo>
                    <a:pt x="1215186" y="1190040"/>
                  </a:lnTo>
                  <a:lnTo>
                    <a:pt x="1244130" y="1132141"/>
                  </a:lnTo>
                  <a:close/>
                </a:path>
                <a:path w="1714500" h="2827020">
                  <a:moveTo>
                    <a:pt x="1380515" y="738251"/>
                  </a:moveTo>
                  <a:lnTo>
                    <a:pt x="1372895" y="738251"/>
                  </a:lnTo>
                  <a:lnTo>
                    <a:pt x="1372895" y="801497"/>
                  </a:lnTo>
                  <a:lnTo>
                    <a:pt x="1380515" y="801497"/>
                  </a:lnTo>
                  <a:lnTo>
                    <a:pt x="1380515" y="738251"/>
                  </a:lnTo>
                  <a:close/>
                </a:path>
                <a:path w="1714500" h="2827020">
                  <a:moveTo>
                    <a:pt x="1414792" y="774827"/>
                  </a:moveTo>
                  <a:lnTo>
                    <a:pt x="1409471" y="774827"/>
                  </a:lnTo>
                  <a:lnTo>
                    <a:pt x="1409471" y="780161"/>
                  </a:lnTo>
                  <a:lnTo>
                    <a:pt x="1407185" y="780161"/>
                  </a:lnTo>
                  <a:lnTo>
                    <a:pt x="1407185" y="783196"/>
                  </a:lnTo>
                  <a:lnTo>
                    <a:pt x="1404137" y="783196"/>
                  </a:lnTo>
                  <a:lnTo>
                    <a:pt x="1401851" y="785482"/>
                  </a:lnTo>
                  <a:lnTo>
                    <a:pt x="1398803" y="785482"/>
                  </a:lnTo>
                  <a:lnTo>
                    <a:pt x="1398803" y="788530"/>
                  </a:lnTo>
                  <a:lnTo>
                    <a:pt x="1396517" y="788530"/>
                  </a:lnTo>
                  <a:lnTo>
                    <a:pt x="1396517" y="793864"/>
                  </a:lnTo>
                  <a:lnTo>
                    <a:pt x="1398803" y="793864"/>
                  </a:lnTo>
                  <a:lnTo>
                    <a:pt x="1398803" y="790816"/>
                  </a:lnTo>
                  <a:lnTo>
                    <a:pt x="1404137" y="790816"/>
                  </a:lnTo>
                  <a:lnTo>
                    <a:pt x="1404137" y="788530"/>
                  </a:lnTo>
                  <a:lnTo>
                    <a:pt x="1407185" y="788530"/>
                  </a:lnTo>
                  <a:lnTo>
                    <a:pt x="1407185" y="785482"/>
                  </a:lnTo>
                  <a:lnTo>
                    <a:pt x="1409471" y="785482"/>
                  </a:lnTo>
                  <a:lnTo>
                    <a:pt x="1409471" y="822058"/>
                  </a:lnTo>
                  <a:lnTo>
                    <a:pt x="1414792" y="822058"/>
                  </a:lnTo>
                  <a:lnTo>
                    <a:pt x="1414792" y="774827"/>
                  </a:lnTo>
                  <a:close/>
                </a:path>
                <a:path w="1714500" h="2827020">
                  <a:moveTo>
                    <a:pt x="1483372" y="774827"/>
                  </a:moveTo>
                  <a:lnTo>
                    <a:pt x="1443748" y="774827"/>
                  </a:lnTo>
                  <a:lnTo>
                    <a:pt x="1443748" y="783209"/>
                  </a:lnTo>
                  <a:lnTo>
                    <a:pt x="1483372" y="783209"/>
                  </a:lnTo>
                  <a:lnTo>
                    <a:pt x="1483372" y="774827"/>
                  </a:lnTo>
                  <a:close/>
                </a:path>
                <a:path w="1714500" h="2827020">
                  <a:moveTo>
                    <a:pt x="1483372" y="756539"/>
                  </a:moveTo>
                  <a:lnTo>
                    <a:pt x="1443748" y="756539"/>
                  </a:lnTo>
                  <a:lnTo>
                    <a:pt x="1443748" y="761873"/>
                  </a:lnTo>
                  <a:lnTo>
                    <a:pt x="1483372" y="761873"/>
                  </a:lnTo>
                  <a:lnTo>
                    <a:pt x="1483372" y="756539"/>
                  </a:lnTo>
                  <a:close/>
                </a:path>
                <a:path w="1714500" h="2827020">
                  <a:moveTo>
                    <a:pt x="1530604" y="738251"/>
                  </a:moveTo>
                  <a:lnTo>
                    <a:pt x="1522222" y="738251"/>
                  </a:lnTo>
                  <a:lnTo>
                    <a:pt x="1522222" y="801497"/>
                  </a:lnTo>
                  <a:lnTo>
                    <a:pt x="1530604" y="801497"/>
                  </a:lnTo>
                  <a:lnTo>
                    <a:pt x="1530604" y="738251"/>
                  </a:lnTo>
                  <a:close/>
                </a:path>
                <a:path w="1714500" h="2827020">
                  <a:moveTo>
                    <a:pt x="1569453" y="785482"/>
                  </a:moveTo>
                  <a:lnTo>
                    <a:pt x="1567167" y="785482"/>
                  </a:lnTo>
                  <a:lnTo>
                    <a:pt x="1567167" y="780161"/>
                  </a:lnTo>
                  <a:lnTo>
                    <a:pt x="1564894" y="780161"/>
                  </a:lnTo>
                  <a:lnTo>
                    <a:pt x="1564894" y="777875"/>
                  </a:lnTo>
                  <a:lnTo>
                    <a:pt x="1559560" y="777875"/>
                  </a:lnTo>
                  <a:lnTo>
                    <a:pt x="1559560" y="774827"/>
                  </a:lnTo>
                  <a:lnTo>
                    <a:pt x="1548892" y="774827"/>
                  </a:lnTo>
                  <a:lnTo>
                    <a:pt x="1548892" y="777875"/>
                  </a:lnTo>
                  <a:lnTo>
                    <a:pt x="1543558" y="777875"/>
                  </a:lnTo>
                  <a:lnTo>
                    <a:pt x="1543558" y="780161"/>
                  </a:lnTo>
                  <a:lnTo>
                    <a:pt x="1541272" y="780161"/>
                  </a:lnTo>
                  <a:lnTo>
                    <a:pt x="1541272" y="785482"/>
                  </a:lnTo>
                  <a:lnTo>
                    <a:pt x="1538224" y="788530"/>
                  </a:lnTo>
                  <a:lnTo>
                    <a:pt x="1545844" y="790816"/>
                  </a:lnTo>
                  <a:lnTo>
                    <a:pt x="1545844" y="783196"/>
                  </a:lnTo>
                  <a:lnTo>
                    <a:pt x="1548892" y="783196"/>
                  </a:lnTo>
                  <a:lnTo>
                    <a:pt x="1548892" y="780161"/>
                  </a:lnTo>
                  <a:lnTo>
                    <a:pt x="1559560" y="780161"/>
                  </a:lnTo>
                  <a:lnTo>
                    <a:pt x="1559560" y="783196"/>
                  </a:lnTo>
                  <a:lnTo>
                    <a:pt x="1561846" y="783196"/>
                  </a:lnTo>
                  <a:lnTo>
                    <a:pt x="1561846" y="796150"/>
                  </a:lnTo>
                  <a:lnTo>
                    <a:pt x="1559560" y="796150"/>
                  </a:lnTo>
                  <a:lnTo>
                    <a:pt x="1559560" y="798436"/>
                  </a:lnTo>
                  <a:lnTo>
                    <a:pt x="1556512" y="798436"/>
                  </a:lnTo>
                  <a:lnTo>
                    <a:pt x="1556512" y="801484"/>
                  </a:lnTo>
                  <a:lnTo>
                    <a:pt x="1554226" y="801484"/>
                  </a:lnTo>
                  <a:lnTo>
                    <a:pt x="1554226" y="803770"/>
                  </a:lnTo>
                  <a:lnTo>
                    <a:pt x="1551178" y="803770"/>
                  </a:lnTo>
                  <a:lnTo>
                    <a:pt x="1551178" y="806818"/>
                  </a:lnTo>
                  <a:lnTo>
                    <a:pt x="1548892" y="806818"/>
                  </a:lnTo>
                  <a:lnTo>
                    <a:pt x="1545844" y="809104"/>
                  </a:lnTo>
                  <a:lnTo>
                    <a:pt x="1543558" y="809104"/>
                  </a:lnTo>
                  <a:lnTo>
                    <a:pt x="1543558" y="812152"/>
                  </a:lnTo>
                  <a:lnTo>
                    <a:pt x="1541272" y="814438"/>
                  </a:lnTo>
                  <a:lnTo>
                    <a:pt x="1541272" y="817486"/>
                  </a:lnTo>
                  <a:lnTo>
                    <a:pt x="1538224" y="817486"/>
                  </a:lnTo>
                  <a:lnTo>
                    <a:pt x="1538224" y="822058"/>
                  </a:lnTo>
                  <a:lnTo>
                    <a:pt x="1569453" y="822058"/>
                  </a:lnTo>
                  <a:lnTo>
                    <a:pt x="1569453" y="817486"/>
                  </a:lnTo>
                  <a:lnTo>
                    <a:pt x="1545844" y="817486"/>
                  </a:lnTo>
                  <a:lnTo>
                    <a:pt x="1545844" y="814438"/>
                  </a:lnTo>
                  <a:lnTo>
                    <a:pt x="1548892" y="814438"/>
                  </a:lnTo>
                  <a:lnTo>
                    <a:pt x="1548892" y="812152"/>
                  </a:lnTo>
                  <a:lnTo>
                    <a:pt x="1551178" y="812152"/>
                  </a:lnTo>
                  <a:lnTo>
                    <a:pt x="1554226" y="809104"/>
                  </a:lnTo>
                  <a:lnTo>
                    <a:pt x="1556512" y="809104"/>
                  </a:lnTo>
                  <a:lnTo>
                    <a:pt x="1556512" y="806818"/>
                  </a:lnTo>
                  <a:lnTo>
                    <a:pt x="1559560" y="806818"/>
                  </a:lnTo>
                  <a:lnTo>
                    <a:pt x="1559560" y="803770"/>
                  </a:lnTo>
                  <a:lnTo>
                    <a:pt x="1561846" y="803770"/>
                  </a:lnTo>
                  <a:lnTo>
                    <a:pt x="1561846" y="801484"/>
                  </a:lnTo>
                  <a:lnTo>
                    <a:pt x="1564894" y="801484"/>
                  </a:lnTo>
                  <a:lnTo>
                    <a:pt x="1564894" y="798436"/>
                  </a:lnTo>
                  <a:lnTo>
                    <a:pt x="1567167" y="798436"/>
                  </a:lnTo>
                  <a:lnTo>
                    <a:pt x="1567167" y="793864"/>
                  </a:lnTo>
                  <a:lnTo>
                    <a:pt x="1569453" y="793864"/>
                  </a:lnTo>
                  <a:lnTo>
                    <a:pt x="1569453" y="785482"/>
                  </a:lnTo>
                  <a:close/>
                </a:path>
                <a:path w="1714500" h="2827020">
                  <a:moveTo>
                    <a:pt x="1632686" y="774827"/>
                  </a:moveTo>
                  <a:lnTo>
                    <a:pt x="1590789" y="774827"/>
                  </a:lnTo>
                  <a:lnTo>
                    <a:pt x="1590789" y="783209"/>
                  </a:lnTo>
                  <a:lnTo>
                    <a:pt x="1632686" y="783209"/>
                  </a:lnTo>
                  <a:lnTo>
                    <a:pt x="1632686" y="774827"/>
                  </a:lnTo>
                  <a:close/>
                </a:path>
                <a:path w="1714500" h="2827020">
                  <a:moveTo>
                    <a:pt x="1632686" y="756539"/>
                  </a:moveTo>
                  <a:lnTo>
                    <a:pt x="1590789" y="756539"/>
                  </a:lnTo>
                  <a:lnTo>
                    <a:pt x="1590789" y="761873"/>
                  </a:lnTo>
                  <a:lnTo>
                    <a:pt x="1632686" y="761873"/>
                  </a:lnTo>
                  <a:lnTo>
                    <a:pt x="1632686" y="756539"/>
                  </a:lnTo>
                  <a:close/>
                </a:path>
                <a:path w="1714500" h="2827020">
                  <a:moveTo>
                    <a:pt x="1677644" y="738251"/>
                  </a:moveTo>
                  <a:lnTo>
                    <a:pt x="1670024" y="738251"/>
                  </a:lnTo>
                  <a:lnTo>
                    <a:pt x="1670024" y="801497"/>
                  </a:lnTo>
                  <a:lnTo>
                    <a:pt x="1677644" y="801497"/>
                  </a:lnTo>
                  <a:lnTo>
                    <a:pt x="1677644" y="738251"/>
                  </a:lnTo>
                  <a:close/>
                </a:path>
                <a:path w="1714500" h="2827020">
                  <a:moveTo>
                    <a:pt x="1714220" y="783196"/>
                  </a:moveTo>
                  <a:lnTo>
                    <a:pt x="1711934" y="783196"/>
                  </a:lnTo>
                  <a:lnTo>
                    <a:pt x="1711934" y="780161"/>
                  </a:lnTo>
                  <a:lnTo>
                    <a:pt x="1708886" y="780161"/>
                  </a:lnTo>
                  <a:lnTo>
                    <a:pt x="1708886" y="785482"/>
                  </a:lnTo>
                  <a:lnTo>
                    <a:pt x="1708886" y="814438"/>
                  </a:lnTo>
                  <a:lnTo>
                    <a:pt x="1706600" y="814438"/>
                  </a:lnTo>
                  <a:lnTo>
                    <a:pt x="1706600" y="817486"/>
                  </a:lnTo>
                  <a:lnTo>
                    <a:pt x="1703552" y="817486"/>
                  </a:lnTo>
                  <a:lnTo>
                    <a:pt x="1703552" y="819772"/>
                  </a:lnTo>
                  <a:lnTo>
                    <a:pt x="1698980" y="819772"/>
                  </a:lnTo>
                  <a:lnTo>
                    <a:pt x="1698980" y="817486"/>
                  </a:lnTo>
                  <a:lnTo>
                    <a:pt x="1693646" y="817486"/>
                  </a:lnTo>
                  <a:lnTo>
                    <a:pt x="1693646" y="812152"/>
                  </a:lnTo>
                  <a:lnTo>
                    <a:pt x="1690598" y="812152"/>
                  </a:lnTo>
                  <a:lnTo>
                    <a:pt x="1690598" y="788530"/>
                  </a:lnTo>
                  <a:lnTo>
                    <a:pt x="1693646" y="788530"/>
                  </a:lnTo>
                  <a:lnTo>
                    <a:pt x="1693646" y="783196"/>
                  </a:lnTo>
                  <a:lnTo>
                    <a:pt x="1695932" y="783196"/>
                  </a:lnTo>
                  <a:lnTo>
                    <a:pt x="1695932" y="780161"/>
                  </a:lnTo>
                  <a:lnTo>
                    <a:pt x="1703552" y="780161"/>
                  </a:lnTo>
                  <a:lnTo>
                    <a:pt x="1703552" y="783196"/>
                  </a:lnTo>
                  <a:lnTo>
                    <a:pt x="1706600" y="783196"/>
                  </a:lnTo>
                  <a:lnTo>
                    <a:pt x="1706600" y="785482"/>
                  </a:lnTo>
                  <a:lnTo>
                    <a:pt x="1708886" y="785482"/>
                  </a:lnTo>
                  <a:lnTo>
                    <a:pt x="1708886" y="780161"/>
                  </a:lnTo>
                  <a:lnTo>
                    <a:pt x="1708886" y="777875"/>
                  </a:lnTo>
                  <a:lnTo>
                    <a:pt x="1703552" y="777875"/>
                  </a:lnTo>
                  <a:lnTo>
                    <a:pt x="1703552" y="774827"/>
                  </a:lnTo>
                  <a:lnTo>
                    <a:pt x="1695932" y="774827"/>
                  </a:lnTo>
                  <a:lnTo>
                    <a:pt x="1695932" y="777875"/>
                  </a:lnTo>
                  <a:lnTo>
                    <a:pt x="1690598" y="777875"/>
                  </a:lnTo>
                  <a:lnTo>
                    <a:pt x="1690598" y="780161"/>
                  </a:lnTo>
                  <a:lnTo>
                    <a:pt x="1688312" y="780161"/>
                  </a:lnTo>
                  <a:lnTo>
                    <a:pt x="1688312" y="785482"/>
                  </a:lnTo>
                  <a:lnTo>
                    <a:pt x="1685264" y="785482"/>
                  </a:lnTo>
                  <a:lnTo>
                    <a:pt x="1685264" y="812152"/>
                  </a:lnTo>
                  <a:lnTo>
                    <a:pt x="1688312" y="814438"/>
                  </a:lnTo>
                  <a:lnTo>
                    <a:pt x="1688312" y="819772"/>
                  </a:lnTo>
                  <a:lnTo>
                    <a:pt x="1690598" y="819772"/>
                  </a:lnTo>
                  <a:lnTo>
                    <a:pt x="1693646" y="822058"/>
                  </a:lnTo>
                  <a:lnTo>
                    <a:pt x="1698980" y="822058"/>
                  </a:lnTo>
                  <a:lnTo>
                    <a:pt x="1698980" y="825106"/>
                  </a:lnTo>
                  <a:lnTo>
                    <a:pt x="1701266" y="825106"/>
                  </a:lnTo>
                  <a:lnTo>
                    <a:pt x="1701266" y="822058"/>
                  </a:lnTo>
                  <a:lnTo>
                    <a:pt x="1708886" y="822058"/>
                  </a:lnTo>
                  <a:lnTo>
                    <a:pt x="1708886" y="819772"/>
                  </a:lnTo>
                  <a:lnTo>
                    <a:pt x="1711934" y="819772"/>
                  </a:lnTo>
                  <a:lnTo>
                    <a:pt x="1711934" y="814438"/>
                  </a:lnTo>
                  <a:lnTo>
                    <a:pt x="1714220" y="814438"/>
                  </a:lnTo>
                  <a:lnTo>
                    <a:pt x="1714220" y="783196"/>
                  </a:lnTo>
                  <a:close/>
                </a:path>
              </a:pathLst>
            </a:custGeom>
            <a:solidFill>
              <a:srgbClr val="000000"/>
            </a:solidFill>
          </p:spPr>
          <p:txBody>
            <a:bodyPr wrap="square" lIns="0" tIns="0" rIns="0" bIns="0" rtlCol="0"/>
            <a:lstStyle/>
            <a:p>
              <a:endParaRPr/>
            </a:p>
          </p:txBody>
        </p:sp>
      </p:grpSp>
      <p:sp>
        <p:nvSpPr>
          <p:cNvPr id="48" name="object 48"/>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49" name="object 49"/>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50" name="object 50"/>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79</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20198" y="976211"/>
            <a:ext cx="2780665" cy="479618"/>
          </a:xfrm>
          <a:prstGeom prst="rect">
            <a:avLst/>
          </a:prstGeom>
        </p:spPr>
        <p:txBody>
          <a:bodyPr vert="horz" wrap="square" lIns="0" tIns="12700" rIns="0" bIns="0" rtlCol="0">
            <a:spAutoFit/>
          </a:bodyPr>
          <a:lstStyle/>
          <a:p>
            <a:pPr algn="ctr">
              <a:spcBef>
                <a:spcPts val="100"/>
              </a:spcBef>
            </a:pPr>
            <a:r>
              <a:rPr sz="1000" b="1" spc="-5" dirty="0">
                <a:latin typeface="Comic Sans MS"/>
                <a:cs typeface="Comic Sans MS"/>
              </a:rPr>
              <a:t>SECCIÓN</a:t>
            </a:r>
            <a:r>
              <a:rPr sz="1000" b="1" spc="-40" dirty="0">
                <a:latin typeface="Comic Sans MS"/>
                <a:cs typeface="Comic Sans MS"/>
              </a:rPr>
              <a:t> </a:t>
            </a:r>
            <a:r>
              <a:rPr sz="1000" b="1" spc="-5" dirty="0">
                <a:latin typeface="Comic Sans MS"/>
                <a:cs typeface="Comic Sans MS"/>
              </a:rPr>
              <a:t>13</a:t>
            </a:r>
            <a:endParaRPr sz="1000">
              <a:latin typeface="Comic Sans MS"/>
              <a:cs typeface="Comic Sans MS"/>
            </a:endParaRPr>
          </a:p>
          <a:p>
            <a:pPr>
              <a:spcBef>
                <a:spcPts val="65"/>
              </a:spcBef>
            </a:pPr>
            <a:endParaRPr sz="950">
              <a:latin typeface="Comic Sans MS"/>
              <a:cs typeface="Comic Sans MS"/>
            </a:endParaRPr>
          </a:p>
          <a:p>
            <a:pPr algn="ctr">
              <a:spcBef>
                <a:spcPts val="5"/>
              </a:spcBef>
            </a:pPr>
            <a:r>
              <a:rPr sz="1000" b="1" spc="-5" dirty="0">
                <a:latin typeface="Comic Sans MS"/>
                <a:cs typeface="Comic Sans MS"/>
              </a:rPr>
              <a:t>FALLA</a:t>
            </a:r>
            <a:r>
              <a:rPr sz="1000" b="1" spc="5" dirty="0">
                <a:latin typeface="Comic Sans MS"/>
                <a:cs typeface="Comic Sans MS"/>
              </a:rPr>
              <a:t> </a:t>
            </a:r>
            <a:r>
              <a:rPr sz="1000" b="1" spc="-5" dirty="0">
                <a:latin typeface="Comic Sans MS"/>
                <a:cs typeface="Comic Sans MS"/>
              </a:rPr>
              <a:t>DE</a:t>
            </a:r>
            <a:r>
              <a:rPr sz="1000" b="1" spc="10" dirty="0">
                <a:latin typeface="Comic Sans MS"/>
                <a:cs typeface="Comic Sans MS"/>
              </a:rPr>
              <a:t> </a:t>
            </a:r>
            <a:r>
              <a:rPr sz="1000" b="1" spc="-5" dirty="0">
                <a:latin typeface="Comic Sans MS"/>
                <a:cs typeface="Comic Sans MS"/>
              </a:rPr>
              <a:t>INTERRUPTOR</a:t>
            </a:r>
            <a:r>
              <a:rPr sz="1000" b="1" dirty="0">
                <a:latin typeface="Comic Sans MS"/>
                <a:cs typeface="Comic Sans MS"/>
              </a:rPr>
              <a:t> </a:t>
            </a:r>
            <a:r>
              <a:rPr sz="1000" b="1" spc="-5" dirty="0">
                <a:latin typeface="Comic Sans MS"/>
                <a:cs typeface="Comic Sans MS"/>
              </a:rPr>
              <a:t>DE</a:t>
            </a:r>
            <a:r>
              <a:rPr sz="1000" b="1" spc="10" dirty="0">
                <a:latin typeface="Comic Sans MS"/>
                <a:cs typeface="Comic Sans MS"/>
              </a:rPr>
              <a:t> </a:t>
            </a:r>
            <a:r>
              <a:rPr sz="1000" b="1" spc="-5" dirty="0">
                <a:latin typeface="Comic Sans MS"/>
                <a:cs typeface="Comic Sans MS"/>
              </a:rPr>
              <a:t>GENERADOR.</a:t>
            </a:r>
            <a:endParaRPr sz="1000">
              <a:latin typeface="Comic Sans MS"/>
              <a:cs typeface="Comic Sans MS"/>
            </a:endParaRPr>
          </a:p>
        </p:txBody>
      </p:sp>
      <p:sp>
        <p:nvSpPr>
          <p:cNvPr id="3" name="object 3"/>
          <p:cNvSpPr txBox="1"/>
          <p:nvPr/>
        </p:nvSpPr>
        <p:spPr>
          <a:xfrm>
            <a:off x="5942189" y="1786083"/>
            <a:ext cx="599440"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RESUMEN</a:t>
            </a:r>
            <a:endParaRPr sz="900">
              <a:latin typeface="Comic Sans MS"/>
              <a:cs typeface="Comic Sans MS"/>
            </a:endParaRPr>
          </a:p>
        </p:txBody>
      </p:sp>
      <p:sp>
        <p:nvSpPr>
          <p:cNvPr id="4" name="object 4"/>
          <p:cNvSpPr txBox="1"/>
          <p:nvPr/>
        </p:nvSpPr>
        <p:spPr>
          <a:xfrm>
            <a:off x="5942190" y="2075601"/>
            <a:ext cx="3053715" cy="177800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Un esquema de falla de interruptor necesita ser iniciado </a:t>
            </a:r>
            <a:r>
              <a:rPr sz="900" dirty="0">
                <a:latin typeface="Comic Sans MS"/>
                <a:cs typeface="Comic Sans MS"/>
              </a:rPr>
              <a:t> </a:t>
            </a:r>
            <a:r>
              <a:rPr sz="900" spc="-5" dirty="0">
                <a:latin typeface="Comic Sans MS"/>
                <a:cs typeface="Comic Sans MS"/>
              </a:rPr>
              <a:t>cuando los relés de protección del sistema operan para </a:t>
            </a:r>
            <a:r>
              <a:rPr sz="900" dirty="0">
                <a:latin typeface="Comic Sans MS"/>
                <a:cs typeface="Comic Sans MS"/>
              </a:rPr>
              <a:t> </a:t>
            </a:r>
            <a:r>
              <a:rPr sz="900" spc="-5" dirty="0">
                <a:latin typeface="Comic Sans MS"/>
                <a:cs typeface="Comic Sans MS"/>
              </a:rPr>
              <a:t>disparar</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spc="260" dirty="0">
                <a:latin typeface="Comic Sans MS"/>
                <a:cs typeface="Comic Sans MS"/>
              </a:rPr>
              <a:t> </a:t>
            </a:r>
            <a:r>
              <a:rPr sz="900" spc="-5" dirty="0">
                <a:latin typeface="Comic Sans MS"/>
                <a:cs typeface="Comic Sans MS"/>
              </a:rPr>
              <a:t>pero</a:t>
            </a:r>
            <a:r>
              <a:rPr sz="900" spc="260" dirty="0">
                <a:latin typeface="Comic Sans MS"/>
                <a:cs typeface="Comic Sans MS"/>
              </a:rPr>
              <a:t> </a:t>
            </a:r>
            <a:r>
              <a:rPr sz="900" spc="-5" dirty="0">
                <a:latin typeface="Comic Sans MS"/>
                <a:cs typeface="Comic Sans MS"/>
              </a:rPr>
              <a:t>el </a:t>
            </a:r>
            <a:r>
              <a:rPr sz="900" spc="-254" dirty="0">
                <a:latin typeface="Comic Sans MS"/>
                <a:cs typeface="Comic Sans MS"/>
              </a:rPr>
              <a:t> </a:t>
            </a:r>
            <a:r>
              <a:rPr sz="900" spc="-5" dirty="0">
                <a:latin typeface="Comic Sans MS"/>
                <a:cs typeface="Comic Sans MS"/>
              </a:rPr>
              <a:t>interruptor falla al operar. Debido a las sensibilidades </a:t>
            </a:r>
            <a:r>
              <a:rPr sz="900" dirty="0">
                <a:latin typeface="Comic Sans MS"/>
                <a:cs typeface="Comic Sans MS"/>
              </a:rPr>
              <a:t> </a:t>
            </a:r>
            <a:r>
              <a:rPr sz="900" spc="-5" dirty="0">
                <a:latin typeface="Comic Sans MS"/>
                <a:cs typeface="Comic Sans MS"/>
              </a:rPr>
              <a:t>requeridas para la protección del generador, respaldar la </a:t>
            </a:r>
            <a:r>
              <a:rPr sz="900" spc="-254"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terminal</a:t>
            </a:r>
            <a:r>
              <a:rPr sz="900" dirty="0">
                <a:latin typeface="Comic Sans MS"/>
                <a:cs typeface="Comic Sans MS"/>
              </a:rPr>
              <a:t> </a:t>
            </a:r>
            <a:r>
              <a:rPr sz="900" spc="-5" dirty="0">
                <a:latin typeface="Comic Sans MS"/>
                <a:cs typeface="Comic Sans MS"/>
              </a:rPr>
              <a:t>remota</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posible.</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requiere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interruptor local. La protección de falla de interruptor </a:t>
            </a:r>
            <a:r>
              <a:rPr sz="900" dirty="0">
                <a:latin typeface="Comic Sans MS"/>
                <a:cs typeface="Comic Sans MS"/>
              </a:rPr>
              <a:t> </a:t>
            </a:r>
            <a:r>
              <a:rPr sz="900" spc="-5" dirty="0">
                <a:latin typeface="Comic Sans MS"/>
                <a:cs typeface="Comic Sans MS"/>
              </a:rPr>
              <a:t>para interruptores de generadores es similar a la de los </a:t>
            </a:r>
            <a:r>
              <a:rPr sz="900" dirty="0">
                <a:latin typeface="Comic Sans MS"/>
                <a:cs typeface="Comic Sans MS"/>
              </a:rPr>
              <a:t> </a:t>
            </a:r>
            <a:r>
              <a:rPr sz="900" spc="-5" dirty="0">
                <a:latin typeface="Comic Sans MS"/>
                <a:cs typeface="Comic Sans MS"/>
              </a:rPr>
              <a:t>interruptores del sistema de transmisión, pero existen </a:t>
            </a:r>
            <a:r>
              <a:rPr sz="900" dirty="0">
                <a:latin typeface="Comic Sans MS"/>
                <a:cs typeface="Comic Sans MS"/>
              </a:rPr>
              <a:t> </a:t>
            </a:r>
            <a:r>
              <a:rPr sz="900" spc="-5" dirty="0">
                <a:latin typeface="Comic Sans MS"/>
                <a:cs typeface="Comic Sans MS"/>
              </a:rPr>
              <a:t>pequeñas</a:t>
            </a:r>
            <a:r>
              <a:rPr sz="900" spc="10" dirty="0">
                <a:latin typeface="Comic Sans MS"/>
                <a:cs typeface="Comic Sans MS"/>
              </a:rPr>
              <a:t> </a:t>
            </a:r>
            <a:r>
              <a:rPr sz="900" spc="-5" dirty="0">
                <a:latin typeface="Comic Sans MS"/>
                <a:cs typeface="Comic Sans MS"/>
              </a:rPr>
              <a:t>diferencias</a:t>
            </a:r>
            <a:r>
              <a:rPr sz="900" spc="15" dirty="0">
                <a:latin typeface="Comic Sans MS"/>
                <a:cs typeface="Comic Sans MS"/>
              </a:rPr>
              <a:t> </a:t>
            </a:r>
            <a:r>
              <a:rPr sz="900" spc="-5" dirty="0">
                <a:latin typeface="Comic Sans MS"/>
                <a:cs typeface="Comic Sans MS"/>
              </a:rPr>
              <a:t>que</a:t>
            </a:r>
            <a:r>
              <a:rPr sz="900" spc="10" dirty="0">
                <a:latin typeface="Comic Sans MS"/>
                <a:cs typeface="Comic Sans MS"/>
              </a:rPr>
              <a:t> </a:t>
            </a:r>
            <a:r>
              <a:rPr sz="900" spc="-5" dirty="0">
                <a:latin typeface="Comic Sans MS"/>
                <a:cs typeface="Comic Sans MS"/>
              </a:rPr>
              <a:t>serán</a:t>
            </a:r>
            <a:r>
              <a:rPr sz="900" spc="15" dirty="0">
                <a:latin typeface="Comic Sans MS"/>
                <a:cs typeface="Comic Sans MS"/>
              </a:rPr>
              <a:t> </a:t>
            </a:r>
            <a:r>
              <a:rPr sz="900" spc="-5" dirty="0">
                <a:latin typeface="Comic Sans MS"/>
                <a:cs typeface="Comic Sans MS"/>
              </a:rPr>
              <a:t>tratadas</a:t>
            </a:r>
            <a:r>
              <a:rPr sz="900" spc="10" dirty="0">
                <a:latin typeface="Comic Sans MS"/>
                <a:cs typeface="Comic Sans MS"/>
              </a:rPr>
              <a:t> </a:t>
            </a:r>
            <a:r>
              <a:rPr sz="900" spc="-5" dirty="0">
                <a:latin typeface="Comic Sans MS"/>
                <a:cs typeface="Comic Sans MS"/>
              </a:rPr>
              <a:t>en</a:t>
            </a:r>
            <a:r>
              <a:rPr sz="900" spc="15" dirty="0">
                <a:latin typeface="Comic Sans MS"/>
                <a:cs typeface="Comic Sans MS"/>
              </a:rPr>
              <a:t> </a:t>
            </a:r>
            <a:r>
              <a:rPr sz="900" spc="-5" dirty="0">
                <a:latin typeface="Comic Sans MS"/>
                <a:cs typeface="Comic Sans MS"/>
              </a:rPr>
              <a:t>esta</a:t>
            </a:r>
            <a:r>
              <a:rPr sz="900" spc="15" dirty="0">
                <a:latin typeface="Comic Sans MS"/>
                <a:cs typeface="Comic Sans MS"/>
              </a:rPr>
              <a:t> </a:t>
            </a:r>
            <a:r>
              <a:rPr sz="900" spc="-5" dirty="0">
                <a:latin typeface="Comic Sans MS"/>
                <a:cs typeface="Comic Sans MS"/>
              </a:rPr>
              <a:t>sección.</a:t>
            </a:r>
            <a:endParaRPr sz="900">
              <a:latin typeface="Comic Sans MS"/>
              <a:cs typeface="Comic Sans MS"/>
            </a:endParaRPr>
          </a:p>
        </p:txBody>
      </p:sp>
      <p:sp>
        <p:nvSpPr>
          <p:cNvPr id="5" name="object 5"/>
          <p:cNvSpPr txBox="1"/>
          <p:nvPr/>
        </p:nvSpPr>
        <p:spPr>
          <a:xfrm>
            <a:off x="9641841" y="2893828"/>
            <a:ext cx="658495" cy="266740"/>
          </a:xfrm>
          <a:prstGeom prst="rect">
            <a:avLst/>
          </a:prstGeom>
        </p:spPr>
        <p:txBody>
          <a:bodyPr vert="horz" wrap="square" lIns="0" tIns="127000" rIns="0" bIns="0" rtlCol="0">
            <a:spAutoFit/>
          </a:bodyPr>
          <a:lstStyle/>
          <a:p>
            <a:pPr marL="12700">
              <a:spcBef>
                <a:spcPts val="1000"/>
              </a:spcBef>
              <a:tabLst>
                <a:tab pos="307975" algn="l"/>
                <a:tab pos="645160" algn="l"/>
              </a:tabLst>
            </a:pPr>
            <a:r>
              <a:rPr sz="900" u="sng" spc="-5" dirty="0">
                <a:uFill>
                  <a:solidFill>
                    <a:srgbClr val="000000"/>
                  </a:solidFill>
                </a:uFill>
                <a:latin typeface="Comic Sans MS"/>
                <a:cs typeface="Comic Sans MS"/>
              </a:rPr>
              <a:t> 	</a:t>
            </a:r>
            <a:r>
              <a:rPr sz="900" spc="-5" dirty="0">
                <a:latin typeface="Comic Sans MS"/>
                <a:cs typeface="Comic Sans MS"/>
              </a:rPr>
              <a:t> </a:t>
            </a:r>
            <a:r>
              <a:rPr sz="900" spc="130" dirty="0">
                <a:latin typeface="Comic Sans MS"/>
                <a:cs typeface="Comic Sans MS"/>
              </a:rPr>
              <a:t> </a:t>
            </a:r>
            <a:r>
              <a:rPr sz="900" u="sng" spc="-5" dirty="0">
                <a:uFill>
                  <a:solidFill>
                    <a:srgbClr val="000000"/>
                  </a:solidFill>
                </a:uFill>
                <a:latin typeface="Comic Sans MS"/>
                <a:cs typeface="Comic Sans MS"/>
              </a:rPr>
              <a:t> </a:t>
            </a:r>
            <a:r>
              <a:rPr sz="900" u="sng" dirty="0">
                <a:uFill>
                  <a:solidFill>
                    <a:srgbClr val="000000"/>
                  </a:solidFill>
                </a:uFill>
                <a:latin typeface="Comic Sans MS"/>
                <a:cs typeface="Comic Sans MS"/>
              </a:rPr>
              <a:t>	</a:t>
            </a:r>
            <a:endParaRPr sz="900">
              <a:latin typeface="Comic Sans MS"/>
              <a:cs typeface="Comic Sans MS"/>
            </a:endParaRPr>
          </a:p>
        </p:txBody>
      </p:sp>
      <p:sp>
        <p:nvSpPr>
          <p:cNvPr id="6" name="object 6"/>
          <p:cNvSpPr txBox="1"/>
          <p:nvPr/>
        </p:nvSpPr>
        <p:spPr>
          <a:xfrm>
            <a:off x="9484894" y="3053056"/>
            <a:ext cx="335915" cy="151323"/>
          </a:xfrm>
          <a:prstGeom prst="rect">
            <a:avLst/>
          </a:prstGeom>
        </p:spPr>
        <p:txBody>
          <a:bodyPr vert="horz" wrap="square" lIns="0" tIns="12700" rIns="0" bIns="0" rtlCol="0">
            <a:spAutoFit/>
          </a:bodyPr>
          <a:lstStyle/>
          <a:p>
            <a:pPr marL="12700">
              <a:spcBef>
                <a:spcPts val="100"/>
              </a:spcBef>
              <a:tabLst>
                <a:tab pos="322580" algn="l"/>
              </a:tabLst>
            </a:pPr>
            <a:r>
              <a:rPr sz="900" u="sng" spc="-5" dirty="0">
                <a:uFill>
                  <a:solidFill>
                    <a:srgbClr val="000000"/>
                  </a:solidFill>
                </a:uFill>
                <a:latin typeface="Comic Sans MS"/>
                <a:cs typeface="Comic Sans MS"/>
              </a:rPr>
              <a:t> 	</a:t>
            </a:r>
            <a:endParaRPr sz="900">
              <a:latin typeface="Comic Sans MS"/>
              <a:cs typeface="Comic Sans MS"/>
            </a:endParaRPr>
          </a:p>
        </p:txBody>
      </p:sp>
      <p:sp>
        <p:nvSpPr>
          <p:cNvPr id="7" name="object 7"/>
          <p:cNvSpPr txBox="1"/>
          <p:nvPr/>
        </p:nvSpPr>
        <p:spPr>
          <a:xfrm>
            <a:off x="5942190" y="4172269"/>
            <a:ext cx="979169"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INTRODUCCIÓN</a:t>
            </a:r>
            <a:endParaRPr sz="900">
              <a:latin typeface="Comic Sans MS"/>
              <a:cs typeface="Comic Sans MS"/>
            </a:endParaRPr>
          </a:p>
        </p:txBody>
      </p:sp>
      <p:sp>
        <p:nvSpPr>
          <p:cNvPr id="8" name="object 8"/>
          <p:cNvSpPr txBox="1"/>
          <p:nvPr/>
        </p:nvSpPr>
        <p:spPr>
          <a:xfrm>
            <a:off x="5942189" y="4461788"/>
            <a:ext cx="3053080" cy="161798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 protección de falla de interruptor prevé el disparo de </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respaldo</a:t>
            </a:r>
            <a:r>
              <a:rPr sz="900" dirty="0">
                <a:latin typeface="Comic Sans MS"/>
                <a:cs typeface="Comic Sans MS"/>
              </a:rPr>
              <a:t> </a:t>
            </a:r>
            <a:r>
              <a:rPr sz="900" spc="-5" dirty="0">
                <a:latin typeface="Comic Sans MS"/>
                <a:cs typeface="Comic Sans MS"/>
              </a:rPr>
              <a:t>si</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condición </a:t>
            </a:r>
            <a:r>
              <a:rPr sz="900" spc="-254" dirty="0">
                <a:latin typeface="Comic Sans MS"/>
                <a:cs typeface="Comic Sans MS"/>
              </a:rPr>
              <a:t> </a:t>
            </a:r>
            <a:r>
              <a:rPr sz="900" spc="-5" dirty="0">
                <a:latin typeface="Comic Sans MS"/>
                <a:cs typeface="Comic Sans MS"/>
              </a:rPr>
              <a:t>anormal es detectada por los relés de protección y el </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abre</a:t>
            </a:r>
            <a:r>
              <a:rPr sz="900" dirty="0">
                <a:latin typeface="Comic Sans MS"/>
                <a:cs typeface="Comic Sans MS"/>
              </a:rPr>
              <a:t> </a:t>
            </a:r>
            <a:r>
              <a:rPr sz="900" spc="-5" dirty="0">
                <a:latin typeface="Comic Sans MS"/>
                <a:cs typeface="Comic Sans MS"/>
              </a:rPr>
              <a:t>después</a:t>
            </a:r>
            <a:r>
              <a:rPr sz="90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la </a:t>
            </a:r>
            <a:r>
              <a:rPr sz="900" spc="-254" dirty="0">
                <a:latin typeface="Comic Sans MS"/>
                <a:cs typeface="Comic Sans MS"/>
              </a:rPr>
              <a:t> </a:t>
            </a:r>
            <a:r>
              <a:rPr sz="900" spc="-5" dirty="0">
                <a:latin typeface="Comic Sans MS"/>
                <a:cs typeface="Comic Sans MS"/>
              </a:rPr>
              <a:t>iniciación</a:t>
            </a:r>
            <a:r>
              <a:rPr sz="900" spc="250" dirty="0">
                <a:latin typeface="Comic Sans MS"/>
                <a:cs typeface="Comic Sans MS"/>
              </a:rPr>
              <a:t> </a:t>
            </a:r>
            <a:r>
              <a:rPr sz="900" spc="-5" dirty="0">
                <a:latin typeface="Comic Sans MS"/>
                <a:cs typeface="Comic Sans MS"/>
              </a:rPr>
              <a:t>del</a:t>
            </a:r>
            <a:r>
              <a:rPr sz="900" spc="250" dirty="0">
                <a:latin typeface="Comic Sans MS"/>
                <a:cs typeface="Comic Sans MS"/>
              </a:rPr>
              <a:t> </a:t>
            </a:r>
            <a:r>
              <a:rPr sz="900" spc="-5" dirty="0">
                <a:latin typeface="Comic Sans MS"/>
                <a:cs typeface="Comic Sans MS"/>
              </a:rPr>
              <a:t>disparo.</a:t>
            </a:r>
            <a:r>
              <a:rPr sz="900" spc="254" dirty="0">
                <a:latin typeface="Comic Sans MS"/>
                <a:cs typeface="Comic Sans MS"/>
              </a:rPr>
              <a:t> </a:t>
            </a:r>
            <a:r>
              <a:rPr sz="900" spc="-5" dirty="0">
                <a:latin typeface="Comic Sans MS"/>
                <a:cs typeface="Comic Sans MS"/>
              </a:rPr>
              <a:t>Por</a:t>
            </a:r>
            <a:r>
              <a:rPr sz="900" spc="245" dirty="0">
                <a:latin typeface="Comic Sans MS"/>
                <a:cs typeface="Comic Sans MS"/>
              </a:rPr>
              <a:t> </a:t>
            </a:r>
            <a:r>
              <a:rPr sz="900" spc="-5" dirty="0">
                <a:latin typeface="Comic Sans MS"/>
                <a:cs typeface="Comic Sans MS"/>
              </a:rPr>
              <a:t>ejemplo,</a:t>
            </a:r>
            <a:r>
              <a:rPr sz="900" spc="245" dirty="0">
                <a:latin typeface="Comic Sans MS"/>
                <a:cs typeface="Comic Sans MS"/>
              </a:rPr>
              <a:t> </a:t>
            </a:r>
            <a:r>
              <a:rPr sz="900" spc="-5" dirty="0">
                <a:latin typeface="Comic Sans MS"/>
                <a:cs typeface="Comic Sans MS"/>
              </a:rPr>
              <a:t>si</a:t>
            </a:r>
            <a:r>
              <a:rPr sz="900" spc="245" dirty="0">
                <a:latin typeface="Comic Sans MS"/>
                <a:cs typeface="Comic Sans MS"/>
              </a:rPr>
              <a:t> </a:t>
            </a:r>
            <a:r>
              <a:rPr sz="900" spc="-5" dirty="0">
                <a:latin typeface="Comic Sans MS"/>
                <a:cs typeface="Comic Sans MS"/>
              </a:rPr>
              <a:t>una</a:t>
            </a:r>
            <a:r>
              <a:rPr sz="900" spc="245" dirty="0">
                <a:latin typeface="Comic Sans MS"/>
                <a:cs typeface="Comic Sans MS"/>
              </a:rPr>
              <a:t> </a:t>
            </a:r>
            <a:r>
              <a:rPr sz="900" spc="-5" dirty="0">
                <a:latin typeface="Comic Sans MS"/>
                <a:cs typeface="Comic Sans MS"/>
              </a:rPr>
              <a:t>falla</a:t>
            </a:r>
            <a:r>
              <a:rPr sz="900" spc="245" dirty="0">
                <a:latin typeface="Comic Sans MS"/>
                <a:cs typeface="Comic Sans MS"/>
              </a:rPr>
              <a:t> </a:t>
            </a:r>
            <a:r>
              <a:rPr sz="900" spc="-5" dirty="0">
                <a:latin typeface="Comic Sans MS"/>
                <a:cs typeface="Comic Sans MS"/>
              </a:rPr>
              <a:t>o </a:t>
            </a:r>
            <a:r>
              <a:rPr sz="900" spc="-260" dirty="0">
                <a:latin typeface="Comic Sans MS"/>
                <a:cs typeface="Comic Sans MS"/>
              </a:rPr>
              <a:t> </a:t>
            </a:r>
            <a:r>
              <a:rPr sz="900" spc="-5" dirty="0">
                <a:latin typeface="Comic Sans MS"/>
                <a:cs typeface="Comic Sans MS"/>
              </a:rPr>
              <a:t>condición anormal en la zona de protección del generador </a:t>
            </a:r>
            <a:r>
              <a:rPr sz="900" spc="-254" dirty="0">
                <a:latin typeface="Comic Sans MS"/>
                <a:cs typeface="Comic Sans MS"/>
              </a:rPr>
              <a:t> </a:t>
            </a:r>
            <a:r>
              <a:rPr sz="900" spc="-5" dirty="0">
                <a:latin typeface="Comic Sans MS"/>
                <a:cs typeface="Comic Sans MS"/>
              </a:rPr>
              <a:t>1</a:t>
            </a:r>
            <a:r>
              <a:rPr sz="900" spc="75" dirty="0">
                <a:latin typeface="Comic Sans MS"/>
                <a:cs typeface="Comic Sans MS"/>
              </a:rPr>
              <a:t> </a:t>
            </a:r>
            <a:r>
              <a:rPr sz="900" spc="-5" dirty="0">
                <a:latin typeface="Comic Sans MS"/>
                <a:cs typeface="Comic Sans MS"/>
              </a:rPr>
              <a:t>(Figura</a:t>
            </a:r>
            <a:r>
              <a:rPr sz="900" spc="75" dirty="0">
                <a:latin typeface="Comic Sans MS"/>
                <a:cs typeface="Comic Sans MS"/>
              </a:rPr>
              <a:t> </a:t>
            </a:r>
            <a:r>
              <a:rPr sz="900" spc="-5" dirty="0">
                <a:latin typeface="Comic Sans MS"/>
                <a:cs typeface="Comic Sans MS"/>
              </a:rPr>
              <a:t>1)</a:t>
            </a:r>
            <a:r>
              <a:rPr sz="900" spc="80" dirty="0">
                <a:latin typeface="Comic Sans MS"/>
                <a:cs typeface="Comic Sans MS"/>
              </a:rPr>
              <a:t> </a:t>
            </a:r>
            <a:r>
              <a:rPr sz="900" spc="-5" dirty="0">
                <a:latin typeface="Comic Sans MS"/>
                <a:cs typeface="Comic Sans MS"/>
              </a:rPr>
              <a:t>no</a:t>
            </a:r>
            <a:r>
              <a:rPr sz="900" spc="75" dirty="0">
                <a:latin typeface="Comic Sans MS"/>
                <a:cs typeface="Comic Sans MS"/>
              </a:rPr>
              <a:t> </a:t>
            </a:r>
            <a:r>
              <a:rPr sz="900" spc="-5" dirty="0">
                <a:latin typeface="Comic Sans MS"/>
                <a:cs typeface="Comic Sans MS"/>
              </a:rPr>
              <a:t>es</a:t>
            </a:r>
            <a:r>
              <a:rPr sz="900" spc="80" dirty="0">
                <a:latin typeface="Comic Sans MS"/>
                <a:cs typeface="Comic Sans MS"/>
              </a:rPr>
              <a:t> </a:t>
            </a:r>
            <a:r>
              <a:rPr sz="900" spc="-5" dirty="0">
                <a:latin typeface="Comic Sans MS"/>
                <a:cs typeface="Comic Sans MS"/>
              </a:rPr>
              <a:t>librada</a:t>
            </a:r>
            <a:r>
              <a:rPr sz="900" spc="75" dirty="0">
                <a:latin typeface="Comic Sans MS"/>
                <a:cs typeface="Comic Sans MS"/>
              </a:rPr>
              <a:t> </a:t>
            </a:r>
            <a:r>
              <a:rPr sz="900" spc="-5" dirty="0">
                <a:latin typeface="Comic Sans MS"/>
                <a:cs typeface="Comic Sans MS"/>
              </a:rPr>
              <a:t>por</a:t>
            </a:r>
            <a:r>
              <a:rPr sz="900" spc="85" dirty="0">
                <a:latin typeface="Comic Sans MS"/>
                <a:cs typeface="Comic Sans MS"/>
              </a:rPr>
              <a:t> </a:t>
            </a:r>
            <a:r>
              <a:rPr sz="900" spc="-5" dirty="0">
                <a:latin typeface="Comic Sans MS"/>
                <a:cs typeface="Comic Sans MS"/>
              </a:rPr>
              <a:t>el</a:t>
            </a:r>
            <a:r>
              <a:rPr sz="900" spc="75" dirty="0">
                <a:latin typeface="Comic Sans MS"/>
                <a:cs typeface="Comic Sans MS"/>
              </a:rPr>
              <a:t> </a:t>
            </a:r>
            <a:r>
              <a:rPr sz="900" spc="-5" dirty="0">
                <a:latin typeface="Comic Sans MS"/>
                <a:cs typeface="Comic Sans MS"/>
              </a:rPr>
              <a:t>interruptor</a:t>
            </a:r>
            <a:r>
              <a:rPr sz="900" spc="80" dirty="0">
                <a:latin typeface="Comic Sans MS"/>
                <a:cs typeface="Comic Sans MS"/>
              </a:rPr>
              <a:t> </a:t>
            </a:r>
            <a:r>
              <a:rPr sz="900" spc="-5" dirty="0">
                <a:latin typeface="Comic Sans MS"/>
                <a:cs typeface="Comic Sans MS"/>
              </a:rPr>
              <a:t>1</a:t>
            </a:r>
            <a:r>
              <a:rPr sz="900" spc="75" dirty="0">
                <a:latin typeface="Comic Sans MS"/>
                <a:cs typeface="Comic Sans MS"/>
              </a:rPr>
              <a:t> </a:t>
            </a:r>
            <a:r>
              <a:rPr sz="900" spc="-5" dirty="0">
                <a:latin typeface="Comic Sans MS"/>
                <a:cs typeface="Comic Sans MS"/>
              </a:rPr>
              <a:t>dentro</a:t>
            </a:r>
            <a:r>
              <a:rPr sz="900" spc="80" dirty="0">
                <a:latin typeface="Comic Sans MS"/>
                <a:cs typeface="Comic Sans MS"/>
              </a:rPr>
              <a:t> </a:t>
            </a:r>
            <a:r>
              <a:rPr sz="900" spc="-5" dirty="0">
                <a:latin typeface="Comic Sans MS"/>
                <a:cs typeface="Comic Sans MS"/>
              </a:rPr>
              <a:t>de </a:t>
            </a:r>
            <a:r>
              <a:rPr sz="900" spc="-260" dirty="0">
                <a:latin typeface="Comic Sans MS"/>
                <a:cs typeface="Comic Sans MS"/>
              </a:rPr>
              <a:t> </a:t>
            </a:r>
            <a:r>
              <a:rPr sz="900" spc="-5" dirty="0">
                <a:latin typeface="Comic Sans MS"/>
                <a:cs typeface="Comic Sans MS"/>
              </a:rPr>
              <a:t>un tiempo predeterminado, será necesario disparar los </a:t>
            </a:r>
            <a:r>
              <a:rPr sz="900" dirty="0">
                <a:latin typeface="Comic Sans MS"/>
                <a:cs typeface="Comic Sans MS"/>
              </a:rPr>
              <a:t> </a:t>
            </a:r>
            <a:r>
              <a:rPr sz="900" spc="-5" dirty="0">
                <a:latin typeface="Comic Sans MS"/>
                <a:cs typeface="Comic Sans MS"/>
              </a:rPr>
              <a:t>interruptores 2, 3, y 4 </a:t>
            </a:r>
            <a:r>
              <a:rPr sz="900" dirty="0">
                <a:latin typeface="Comic Sans MS"/>
                <a:cs typeface="Comic Sans MS"/>
              </a:rPr>
              <a:t>localmente </a:t>
            </a:r>
            <a:r>
              <a:rPr sz="900" spc="-5" dirty="0">
                <a:latin typeface="Comic Sans MS"/>
                <a:cs typeface="Comic Sans MS"/>
              </a:rPr>
              <a:t>para eliminar la falla o </a:t>
            </a:r>
            <a:r>
              <a:rPr sz="900" dirty="0">
                <a:latin typeface="Comic Sans MS"/>
                <a:cs typeface="Comic Sans MS"/>
              </a:rPr>
              <a:t> </a:t>
            </a:r>
            <a:r>
              <a:rPr sz="900" spc="-5" dirty="0">
                <a:latin typeface="Comic Sans MS"/>
                <a:cs typeface="Comic Sans MS"/>
              </a:rPr>
              <a:t>condición anormal.</a:t>
            </a:r>
            <a:endParaRPr sz="900">
              <a:latin typeface="Comic Sans MS"/>
              <a:cs typeface="Comic Sans MS"/>
            </a:endParaRPr>
          </a:p>
        </p:txBody>
      </p:sp>
      <p:sp>
        <p:nvSpPr>
          <p:cNvPr id="9" name="object 9"/>
          <p:cNvSpPr txBox="1"/>
          <p:nvPr/>
        </p:nvSpPr>
        <p:spPr>
          <a:xfrm>
            <a:off x="5942189" y="6206443"/>
            <a:ext cx="3053080" cy="483722"/>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Consideraciones</a:t>
            </a:r>
            <a:r>
              <a:rPr sz="900" dirty="0">
                <a:latin typeface="Comic Sans MS"/>
                <a:cs typeface="Comic Sans MS"/>
              </a:rPr>
              <a:t> </a:t>
            </a:r>
            <a:r>
              <a:rPr sz="900" spc="-5" dirty="0">
                <a:latin typeface="Comic Sans MS"/>
                <a:cs typeface="Comic Sans MS"/>
              </a:rPr>
              <a:t>similares</a:t>
            </a:r>
            <a:r>
              <a:rPr sz="900" dirty="0">
                <a:latin typeface="Comic Sans MS"/>
                <a:cs typeface="Comic Sans MS"/>
              </a:rPr>
              <a:t> </a:t>
            </a:r>
            <a:r>
              <a:rPr sz="900" spc="-5" dirty="0">
                <a:latin typeface="Comic Sans MS"/>
                <a:cs typeface="Comic Sans MS"/>
              </a:rPr>
              <a:t>deben</a:t>
            </a:r>
            <a:r>
              <a:rPr sz="900" dirty="0">
                <a:latin typeface="Comic Sans MS"/>
                <a:cs typeface="Comic Sans MS"/>
              </a:rPr>
              <a:t> </a:t>
            </a:r>
            <a:r>
              <a:rPr sz="900" spc="-5" dirty="0">
                <a:latin typeface="Comic Sans MS"/>
                <a:cs typeface="Comic Sans MS"/>
              </a:rPr>
              <a:t>darse</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arreglos </a:t>
            </a:r>
            <a:r>
              <a:rPr sz="900" dirty="0">
                <a:latin typeface="Comic Sans MS"/>
                <a:cs typeface="Comic Sans MS"/>
              </a:rPr>
              <a:t> </a:t>
            </a:r>
            <a:r>
              <a:rPr sz="900" spc="-5" dirty="0">
                <a:latin typeface="Comic Sans MS"/>
                <a:cs typeface="Comic Sans MS"/>
              </a:rPr>
              <a:t>multi-interruptores tales como configuraciones de buses </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anillo</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medio.</a:t>
            </a:r>
            <a:endParaRPr sz="900">
              <a:latin typeface="Comic Sans MS"/>
              <a:cs typeface="Comic Sans MS"/>
            </a:endParaRPr>
          </a:p>
        </p:txBody>
      </p:sp>
      <p:grpSp>
        <p:nvGrpSpPr>
          <p:cNvPr id="10" name="object 10"/>
          <p:cNvGrpSpPr/>
          <p:nvPr/>
        </p:nvGrpSpPr>
        <p:grpSpPr>
          <a:xfrm>
            <a:off x="5958700" y="6868286"/>
            <a:ext cx="3023870" cy="1847214"/>
            <a:chOff x="904100" y="6868286"/>
            <a:chExt cx="3023870" cy="1847214"/>
          </a:xfrm>
        </p:grpSpPr>
        <p:sp>
          <p:nvSpPr>
            <p:cNvPr id="11" name="object 11"/>
            <p:cNvSpPr/>
            <p:nvPr/>
          </p:nvSpPr>
          <p:spPr>
            <a:xfrm>
              <a:off x="1043520" y="7379969"/>
              <a:ext cx="1501140" cy="969010"/>
            </a:xfrm>
            <a:custGeom>
              <a:avLst/>
              <a:gdLst/>
              <a:ahLst/>
              <a:cxnLst/>
              <a:rect l="l" t="t" r="r" b="b"/>
              <a:pathLst>
                <a:path w="1501139" h="969009">
                  <a:moveTo>
                    <a:pt x="46469" y="929779"/>
                  </a:moveTo>
                  <a:lnTo>
                    <a:pt x="44945" y="928255"/>
                  </a:lnTo>
                  <a:lnTo>
                    <a:pt x="44945" y="923683"/>
                  </a:lnTo>
                  <a:lnTo>
                    <a:pt x="42672" y="923683"/>
                  </a:lnTo>
                  <a:lnTo>
                    <a:pt x="42672" y="921397"/>
                  </a:lnTo>
                  <a:lnTo>
                    <a:pt x="40386" y="921397"/>
                  </a:lnTo>
                  <a:lnTo>
                    <a:pt x="40386" y="919111"/>
                  </a:lnTo>
                  <a:lnTo>
                    <a:pt x="38100" y="919111"/>
                  </a:lnTo>
                  <a:lnTo>
                    <a:pt x="38100" y="917587"/>
                  </a:lnTo>
                  <a:lnTo>
                    <a:pt x="32004" y="917587"/>
                  </a:lnTo>
                  <a:lnTo>
                    <a:pt x="32004" y="915301"/>
                  </a:lnTo>
                  <a:lnTo>
                    <a:pt x="19050" y="915301"/>
                  </a:lnTo>
                  <a:lnTo>
                    <a:pt x="19050" y="917587"/>
                  </a:lnTo>
                  <a:lnTo>
                    <a:pt x="12192" y="917587"/>
                  </a:lnTo>
                  <a:lnTo>
                    <a:pt x="12192" y="919111"/>
                  </a:lnTo>
                  <a:lnTo>
                    <a:pt x="8382" y="919111"/>
                  </a:lnTo>
                  <a:lnTo>
                    <a:pt x="8382" y="921397"/>
                  </a:lnTo>
                  <a:lnTo>
                    <a:pt x="6096" y="921397"/>
                  </a:lnTo>
                  <a:lnTo>
                    <a:pt x="6096" y="923683"/>
                  </a:lnTo>
                  <a:lnTo>
                    <a:pt x="3810" y="925969"/>
                  </a:lnTo>
                  <a:lnTo>
                    <a:pt x="3810" y="928255"/>
                  </a:lnTo>
                  <a:lnTo>
                    <a:pt x="1524" y="928255"/>
                  </a:lnTo>
                  <a:lnTo>
                    <a:pt x="1524" y="934351"/>
                  </a:lnTo>
                  <a:lnTo>
                    <a:pt x="0" y="934351"/>
                  </a:lnTo>
                  <a:lnTo>
                    <a:pt x="0" y="949591"/>
                  </a:lnTo>
                  <a:lnTo>
                    <a:pt x="1524" y="951877"/>
                  </a:lnTo>
                  <a:lnTo>
                    <a:pt x="1524" y="955687"/>
                  </a:lnTo>
                  <a:lnTo>
                    <a:pt x="3810" y="955687"/>
                  </a:lnTo>
                  <a:lnTo>
                    <a:pt x="3810" y="957973"/>
                  </a:lnTo>
                  <a:lnTo>
                    <a:pt x="6096" y="960259"/>
                  </a:lnTo>
                  <a:lnTo>
                    <a:pt x="6096" y="962545"/>
                  </a:lnTo>
                  <a:lnTo>
                    <a:pt x="8382" y="962545"/>
                  </a:lnTo>
                  <a:lnTo>
                    <a:pt x="8382" y="964057"/>
                  </a:lnTo>
                  <a:lnTo>
                    <a:pt x="12192" y="964057"/>
                  </a:lnTo>
                  <a:lnTo>
                    <a:pt x="12192" y="966343"/>
                  </a:lnTo>
                  <a:lnTo>
                    <a:pt x="19050" y="966343"/>
                  </a:lnTo>
                  <a:lnTo>
                    <a:pt x="19050" y="968629"/>
                  </a:lnTo>
                  <a:lnTo>
                    <a:pt x="32004" y="968629"/>
                  </a:lnTo>
                  <a:lnTo>
                    <a:pt x="32004" y="966343"/>
                  </a:lnTo>
                  <a:lnTo>
                    <a:pt x="38100" y="966343"/>
                  </a:lnTo>
                  <a:lnTo>
                    <a:pt x="38100" y="964057"/>
                  </a:lnTo>
                  <a:lnTo>
                    <a:pt x="42672" y="964057"/>
                  </a:lnTo>
                  <a:lnTo>
                    <a:pt x="42672" y="962545"/>
                  </a:lnTo>
                  <a:lnTo>
                    <a:pt x="46469" y="962545"/>
                  </a:lnTo>
                  <a:lnTo>
                    <a:pt x="46469" y="940447"/>
                  </a:lnTo>
                  <a:lnTo>
                    <a:pt x="25146" y="940447"/>
                  </a:lnTo>
                  <a:lnTo>
                    <a:pt x="25146" y="947305"/>
                  </a:lnTo>
                  <a:lnTo>
                    <a:pt x="40386" y="947305"/>
                  </a:lnTo>
                  <a:lnTo>
                    <a:pt x="40386" y="957973"/>
                  </a:lnTo>
                  <a:lnTo>
                    <a:pt x="38100" y="957973"/>
                  </a:lnTo>
                  <a:lnTo>
                    <a:pt x="38100" y="960259"/>
                  </a:lnTo>
                  <a:lnTo>
                    <a:pt x="32004" y="960259"/>
                  </a:lnTo>
                  <a:lnTo>
                    <a:pt x="32004" y="962545"/>
                  </a:lnTo>
                  <a:lnTo>
                    <a:pt x="19050" y="962545"/>
                  </a:lnTo>
                  <a:lnTo>
                    <a:pt x="19050" y="960259"/>
                  </a:lnTo>
                  <a:lnTo>
                    <a:pt x="14478" y="960259"/>
                  </a:lnTo>
                  <a:lnTo>
                    <a:pt x="14478" y="957973"/>
                  </a:lnTo>
                  <a:lnTo>
                    <a:pt x="12192" y="957973"/>
                  </a:lnTo>
                  <a:lnTo>
                    <a:pt x="12192" y="955687"/>
                  </a:lnTo>
                  <a:lnTo>
                    <a:pt x="10668" y="955687"/>
                  </a:lnTo>
                  <a:lnTo>
                    <a:pt x="10668" y="953401"/>
                  </a:lnTo>
                  <a:lnTo>
                    <a:pt x="8382" y="953401"/>
                  </a:lnTo>
                  <a:lnTo>
                    <a:pt x="8382" y="947305"/>
                  </a:lnTo>
                  <a:lnTo>
                    <a:pt x="6096" y="947305"/>
                  </a:lnTo>
                  <a:lnTo>
                    <a:pt x="6096" y="936637"/>
                  </a:lnTo>
                  <a:lnTo>
                    <a:pt x="8382" y="936637"/>
                  </a:lnTo>
                  <a:lnTo>
                    <a:pt x="8382" y="929779"/>
                  </a:lnTo>
                  <a:lnTo>
                    <a:pt x="10668" y="929779"/>
                  </a:lnTo>
                  <a:lnTo>
                    <a:pt x="10668" y="928255"/>
                  </a:lnTo>
                  <a:lnTo>
                    <a:pt x="12192" y="925969"/>
                  </a:lnTo>
                  <a:lnTo>
                    <a:pt x="14478" y="925969"/>
                  </a:lnTo>
                  <a:lnTo>
                    <a:pt x="14478" y="923683"/>
                  </a:lnTo>
                  <a:lnTo>
                    <a:pt x="16764" y="923683"/>
                  </a:lnTo>
                  <a:lnTo>
                    <a:pt x="16764" y="921397"/>
                  </a:lnTo>
                  <a:lnTo>
                    <a:pt x="32004" y="921397"/>
                  </a:lnTo>
                  <a:lnTo>
                    <a:pt x="32004" y="923683"/>
                  </a:lnTo>
                  <a:lnTo>
                    <a:pt x="35814" y="923683"/>
                  </a:lnTo>
                  <a:lnTo>
                    <a:pt x="35814" y="925969"/>
                  </a:lnTo>
                  <a:lnTo>
                    <a:pt x="38100" y="925969"/>
                  </a:lnTo>
                  <a:lnTo>
                    <a:pt x="38100" y="929779"/>
                  </a:lnTo>
                  <a:lnTo>
                    <a:pt x="40386" y="929779"/>
                  </a:lnTo>
                  <a:lnTo>
                    <a:pt x="40386" y="932065"/>
                  </a:lnTo>
                  <a:lnTo>
                    <a:pt x="46469" y="929779"/>
                  </a:lnTo>
                  <a:close/>
                </a:path>
                <a:path w="1501139" h="969009">
                  <a:moveTo>
                    <a:pt x="87617" y="925969"/>
                  </a:moveTo>
                  <a:lnTo>
                    <a:pt x="85331" y="925969"/>
                  </a:lnTo>
                  <a:lnTo>
                    <a:pt x="85331" y="921397"/>
                  </a:lnTo>
                  <a:lnTo>
                    <a:pt x="83045" y="921397"/>
                  </a:lnTo>
                  <a:lnTo>
                    <a:pt x="83045" y="919111"/>
                  </a:lnTo>
                  <a:lnTo>
                    <a:pt x="80759" y="919111"/>
                  </a:lnTo>
                  <a:lnTo>
                    <a:pt x="80759" y="917587"/>
                  </a:lnTo>
                  <a:lnTo>
                    <a:pt x="72377" y="917587"/>
                  </a:lnTo>
                  <a:lnTo>
                    <a:pt x="72377" y="915301"/>
                  </a:lnTo>
                  <a:lnTo>
                    <a:pt x="70091" y="915301"/>
                  </a:lnTo>
                  <a:lnTo>
                    <a:pt x="70091" y="917587"/>
                  </a:lnTo>
                  <a:lnTo>
                    <a:pt x="61709" y="917587"/>
                  </a:lnTo>
                  <a:lnTo>
                    <a:pt x="61709" y="919111"/>
                  </a:lnTo>
                  <a:lnTo>
                    <a:pt x="59423" y="919111"/>
                  </a:lnTo>
                  <a:lnTo>
                    <a:pt x="59423" y="921397"/>
                  </a:lnTo>
                  <a:lnTo>
                    <a:pt x="57137" y="921397"/>
                  </a:lnTo>
                  <a:lnTo>
                    <a:pt x="57137" y="923683"/>
                  </a:lnTo>
                  <a:lnTo>
                    <a:pt x="55613" y="923683"/>
                  </a:lnTo>
                  <a:lnTo>
                    <a:pt x="55613" y="929779"/>
                  </a:lnTo>
                  <a:lnTo>
                    <a:pt x="61709" y="932065"/>
                  </a:lnTo>
                  <a:lnTo>
                    <a:pt x="61709" y="925969"/>
                  </a:lnTo>
                  <a:lnTo>
                    <a:pt x="63995" y="925969"/>
                  </a:lnTo>
                  <a:lnTo>
                    <a:pt x="63995" y="923683"/>
                  </a:lnTo>
                  <a:lnTo>
                    <a:pt x="66281" y="923683"/>
                  </a:lnTo>
                  <a:lnTo>
                    <a:pt x="66281" y="921397"/>
                  </a:lnTo>
                  <a:lnTo>
                    <a:pt x="76949" y="921397"/>
                  </a:lnTo>
                  <a:lnTo>
                    <a:pt x="76949" y="923683"/>
                  </a:lnTo>
                  <a:lnTo>
                    <a:pt x="78473" y="923683"/>
                  </a:lnTo>
                  <a:lnTo>
                    <a:pt x="78473" y="925969"/>
                  </a:lnTo>
                  <a:lnTo>
                    <a:pt x="80759" y="925969"/>
                  </a:lnTo>
                  <a:lnTo>
                    <a:pt x="80759" y="934351"/>
                  </a:lnTo>
                  <a:lnTo>
                    <a:pt x="78473" y="934351"/>
                  </a:lnTo>
                  <a:lnTo>
                    <a:pt x="78473" y="938923"/>
                  </a:lnTo>
                  <a:lnTo>
                    <a:pt x="76949" y="938923"/>
                  </a:lnTo>
                  <a:lnTo>
                    <a:pt x="76949" y="940447"/>
                  </a:lnTo>
                  <a:lnTo>
                    <a:pt x="74663" y="940447"/>
                  </a:lnTo>
                  <a:lnTo>
                    <a:pt x="74663" y="942733"/>
                  </a:lnTo>
                  <a:lnTo>
                    <a:pt x="72377" y="942733"/>
                  </a:lnTo>
                  <a:lnTo>
                    <a:pt x="72377" y="945019"/>
                  </a:lnTo>
                  <a:lnTo>
                    <a:pt x="70091" y="945019"/>
                  </a:lnTo>
                  <a:lnTo>
                    <a:pt x="67805" y="947305"/>
                  </a:lnTo>
                  <a:lnTo>
                    <a:pt x="66281" y="949591"/>
                  </a:lnTo>
                  <a:lnTo>
                    <a:pt x="63995" y="949591"/>
                  </a:lnTo>
                  <a:lnTo>
                    <a:pt x="63995" y="951877"/>
                  </a:lnTo>
                  <a:lnTo>
                    <a:pt x="61709" y="951877"/>
                  </a:lnTo>
                  <a:lnTo>
                    <a:pt x="61709" y="953401"/>
                  </a:lnTo>
                  <a:lnTo>
                    <a:pt x="59423" y="953401"/>
                  </a:lnTo>
                  <a:lnTo>
                    <a:pt x="59423" y="955687"/>
                  </a:lnTo>
                  <a:lnTo>
                    <a:pt x="57137" y="955687"/>
                  </a:lnTo>
                  <a:lnTo>
                    <a:pt x="57137" y="960259"/>
                  </a:lnTo>
                  <a:lnTo>
                    <a:pt x="55613" y="960259"/>
                  </a:lnTo>
                  <a:lnTo>
                    <a:pt x="55613" y="962545"/>
                  </a:lnTo>
                  <a:lnTo>
                    <a:pt x="53327" y="964057"/>
                  </a:lnTo>
                  <a:lnTo>
                    <a:pt x="53327" y="966343"/>
                  </a:lnTo>
                  <a:lnTo>
                    <a:pt x="87617" y="966343"/>
                  </a:lnTo>
                  <a:lnTo>
                    <a:pt x="87617" y="962545"/>
                  </a:lnTo>
                  <a:lnTo>
                    <a:pt x="61709" y="962545"/>
                  </a:lnTo>
                  <a:lnTo>
                    <a:pt x="61709" y="960259"/>
                  </a:lnTo>
                  <a:lnTo>
                    <a:pt x="63995" y="960259"/>
                  </a:lnTo>
                  <a:lnTo>
                    <a:pt x="63995" y="957973"/>
                  </a:lnTo>
                  <a:lnTo>
                    <a:pt x="66281" y="957973"/>
                  </a:lnTo>
                  <a:lnTo>
                    <a:pt x="66281" y="955687"/>
                  </a:lnTo>
                  <a:lnTo>
                    <a:pt x="67805" y="955687"/>
                  </a:lnTo>
                  <a:lnTo>
                    <a:pt x="67805" y="953401"/>
                  </a:lnTo>
                  <a:lnTo>
                    <a:pt x="70091" y="953401"/>
                  </a:lnTo>
                  <a:lnTo>
                    <a:pt x="70091" y="951877"/>
                  </a:lnTo>
                  <a:lnTo>
                    <a:pt x="72377" y="951877"/>
                  </a:lnTo>
                  <a:lnTo>
                    <a:pt x="74663" y="949591"/>
                  </a:lnTo>
                  <a:lnTo>
                    <a:pt x="76949" y="949591"/>
                  </a:lnTo>
                  <a:lnTo>
                    <a:pt x="76949" y="947305"/>
                  </a:lnTo>
                  <a:lnTo>
                    <a:pt x="78473" y="947305"/>
                  </a:lnTo>
                  <a:lnTo>
                    <a:pt x="78473" y="945019"/>
                  </a:lnTo>
                  <a:lnTo>
                    <a:pt x="80759" y="945019"/>
                  </a:lnTo>
                  <a:lnTo>
                    <a:pt x="80759" y="942733"/>
                  </a:lnTo>
                  <a:lnTo>
                    <a:pt x="83045" y="942733"/>
                  </a:lnTo>
                  <a:lnTo>
                    <a:pt x="83045" y="940447"/>
                  </a:lnTo>
                  <a:lnTo>
                    <a:pt x="85331" y="938923"/>
                  </a:lnTo>
                  <a:lnTo>
                    <a:pt x="85331" y="936637"/>
                  </a:lnTo>
                  <a:lnTo>
                    <a:pt x="87617" y="934351"/>
                  </a:lnTo>
                  <a:lnTo>
                    <a:pt x="87617" y="925969"/>
                  </a:lnTo>
                  <a:close/>
                </a:path>
                <a:path w="1501139" h="969009">
                  <a:moveTo>
                    <a:pt x="1500886" y="0"/>
                  </a:moveTo>
                  <a:lnTo>
                    <a:pt x="1075766" y="0"/>
                  </a:lnTo>
                  <a:lnTo>
                    <a:pt x="1075766" y="5080"/>
                  </a:lnTo>
                  <a:lnTo>
                    <a:pt x="1075766" y="8890"/>
                  </a:lnTo>
                  <a:lnTo>
                    <a:pt x="1500886" y="8890"/>
                  </a:lnTo>
                  <a:lnTo>
                    <a:pt x="1500886" y="5080"/>
                  </a:lnTo>
                  <a:lnTo>
                    <a:pt x="1500886" y="0"/>
                  </a:lnTo>
                  <a:close/>
                </a:path>
              </a:pathLst>
            </a:custGeom>
            <a:solidFill>
              <a:srgbClr val="000000"/>
            </a:solidFill>
          </p:spPr>
          <p:txBody>
            <a:bodyPr wrap="square" lIns="0" tIns="0" rIns="0" bIns="0" rtlCol="0"/>
            <a:lstStyle/>
            <a:p>
              <a:endParaRPr/>
            </a:p>
          </p:txBody>
        </p:sp>
        <p:pic>
          <p:nvPicPr>
            <p:cNvPr id="12" name="object 12"/>
            <p:cNvPicPr/>
            <p:nvPr/>
          </p:nvPicPr>
          <p:blipFill>
            <a:blip r:embed="rId2" cstate="print"/>
            <a:stretch>
              <a:fillRect/>
            </a:stretch>
          </p:blipFill>
          <p:spPr>
            <a:xfrm>
              <a:off x="2538310" y="7289799"/>
              <a:ext cx="185902" cy="186689"/>
            </a:xfrm>
            <a:prstGeom prst="rect">
              <a:avLst/>
            </a:prstGeom>
          </p:spPr>
        </p:pic>
        <p:pic>
          <p:nvPicPr>
            <p:cNvPr id="13" name="object 13"/>
            <p:cNvPicPr/>
            <p:nvPr/>
          </p:nvPicPr>
          <p:blipFill>
            <a:blip r:embed="rId3" cstate="print"/>
            <a:stretch>
              <a:fillRect/>
            </a:stretch>
          </p:blipFill>
          <p:spPr>
            <a:xfrm>
              <a:off x="3402279" y="7289799"/>
              <a:ext cx="185902" cy="186689"/>
            </a:xfrm>
            <a:prstGeom prst="rect">
              <a:avLst/>
            </a:prstGeom>
          </p:spPr>
        </p:pic>
        <p:sp>
          <p:nvSpPr>
            <p:cNvPr id="14" name="object 14"/>
            <p:cNvSpPr/>
            <p:nvPr/>
          </p:nvSpPr>
          <p:spPr>
            <a:xfrm>
              <a:off x="2343277" y="7219505"/>
              <a:ext cx="1584960" cy="1348105"/>
            </a:xfrm>
            <a:custGeom>
              <a:avLst/>
              <a:gdLst/>
              <a:ahLst/>
              <a:cxnLst/>
              <a:rect l="l" t="t" r="r" b="b"/>
              <a:pathLst>
                <a:path w="1584960" h="1348104">
                  <a:moveTo>
                    <a:pt x="10668" y="0"/>
                  </a:moveTo>
                  <a:lnTo>
                    <a:pt x="0" y="0"/>
                  </a:lnTo>
                  <a:lnTo>
                    <a:pt x="0" y="1347762"/>
                  </a:lnTo>
                  <a:lnTo>
                    <a:pt x="6858" y="1347762"/>
                  </a:lnTo>
                  <a:lnTo>
                    <a:pt x="10668" y="1347762"/>
                  </a:lnTo>
                  <a:lnTo>
                    <a:pt x="10668" y="0"/>
                  </a:lnTo>
                  <a:close/>
                </a:path>
                <a:path w="1584960" h="1348104">
                  <a:moveTo>
                    <a:pt x="1063574" y="1101534"/>
                  </a:moveTo>
                  <a:lnTo>
                    <a:pt x="376364" y="1101534"/>
                  </a:lnTo>
                  <a:lnTo>
                    <a:pt x="376364" y="1105344"/>
                  </a:lnTo>
                  <a:lnTo>
                    <a:pt x="376364" y="1112964"/>
                  </a:lnTo>
                  <a:lnTo>
                    <a:pt x="1063574" y="1112964"/>
                  </a:lnTo>
                  <a:lnTo>
                    <a:pt x="1063574" y="1105344"/>
                  </a:lnTo>
                  <a:lnTo>
                    <a:pt x="1063574" y="1101534"/>
                  </a:lnTo>
                  <a:close/>
                </a:path>
                <a:path w="1584960" h="1348104">
                  <a:moveTo>
                    <a:pt x="1063574" y="160464"/>
                  </a:moveTo>
                  <a:lnTo>
                    <a:pt x="376364" y="160464"/>
                  </a:lnTo>
                  <a:lnTo>
                    <a:pt x="376364" y="165544"/>
                  </a:lnTo>
                  <a:lnTo>
                    <a:pt x="376364" y="171894"/>
                  </a:lnTo>
                  <a:lnTo>
                    <a:pt x="1063574" y="171894"/>
                  </a:lnTo>
                  <a:lnTo>
                    <a:pt x="1063574" y="165544"/>
                  </a:lnTo>
                  <a:lnTo>
                    <a:pt x="1063574" y="160464"/>
                  </a:lnTo>
                  <a:close/>
                </a:path>
                <a:path w="1584960" h="1348104">
                  <a:moveTo>
                    <a:pt x="1584693" y="1101534"/>
                  </a:moveTo>
                  <a:lnTo>
                    <a:pt x="1416316" y="1101534"/>
                  </a:lnTo>
                  <a:lnTo>
                    <a:pt x="1416316" y="963777"/>
                  </a:lnTo>
                  <a:lnTo>
                    <a:pt x="1407185" y="963777"/>
                  </a:lnTo>
                  <a:lnTo>
                    <a:pt x="1407185" y="1101534"/>
                  </a:lnTo>
                  <a:lnTo>
                    <a:pt x="1241094" y="1101534"/>
                  </a:lnTo>
                  <a:lnTo>
                    <a:pt x="1241094" y="1105344"/>
                  </a:lnTo>
                  <a:lnTo>
                    <a:pt x="1241094" y="1110424"/>
                  </a:lnTo>
                  <a:lnTo>
                    <a:pt x="1407185" y="1110424"/>
                  </a:lnTo>
                  <a:lnTo>
                    <a:pt x="1407185" y="1249476"/>
                  </a:lnTo>
                  <a:lnTo>
                    <a:pt x="1411744" y="1249476"/>
                  </a:lnTo>
                  <a:lnTo>
                    <a:pt x="1416316" y="1249476"/>
                  </a:lnTo>
                  <a:lnTo>
                    <a:pt x="1416316" y="1110424"/>
                  </a:lnTo>
                  <a:lnTo>
                    <a:pt x="1584693" y="1110424"/>
                  </a:lnTo>
                  <a:lnTo>
                    <a:pt x="1584693" y="1105344"/>
                  </a:lnTo>
                  <a:lnTo>
                    <a:pt x="1584693" y="1101534"/>
                  </a:lnTo>
                  <a:close/>
                </a:path>
                <a:path w="1584960" h="1348104">
                  <a:moveTo>
                    <a:pt x="1584693" y="160464"/>
                  </a:moveTo>
                  <a:lnTo>
                    <a:pt x="1416316" y="160464"/>
                  </a:lnTo>
                  <a:lnTo>
                    <a:pt x="1416316" y="23622"/>
                  </a:lnTo>
                  <a:lnTo>
                    <a:pt x="1407185" y="23622"/>
                  </a:lnTo>
                  <a:lnTo>
                    <a:pt x="1407185" y="160464"/>
                  </a:lnTo>
                  <a:lnTo>
                    <a:pt x="1241094" y="160464"/>
                  </a:lnTo>
                  <a:lnTo>
                    <a:pt x="1241094" y="165544"/>
                  </a:lnTo>
                  <a:lnTo>
                    <a:pt x="1241094" y="169354"/>
                  </a:lnTo>
                  <a:lnTo>
                    <a:pt x="1407185" y="169354"/>
                  </a:lnTo>
                  <a:lnTo>
                    <a:pt x="1407185" y="308559"/>
                  </a:lnTo>
                  <a:lnTo>
                    <a:pt x="1411744" y="308559"/>
                  </a:lnTo>
                  <a:lnTo>
                    <a:pt x="1416316" y="308559"/>
                  </a:lnTo>
                  <a:lnTo>
                    <a:pt x="1416316" y="169354"/>
                  </a:lnTo>
                  <a:lnTo>
                    <a:pt x="1584693" y="169354"/>
                  </a:lnTo>
                  <a:lnTo>
                    <a:pt x="1584693" y="165544"/>
                  </a:lnTo>
                  <a:lnTo>
                    <a:pt x="1584693" y="160464"/>
                  </a:lnTo>
                  <a:close/>
                </a:path>
              </a:pathLst>
            </a:custGeom>
            <a:solidFill>
              <a:srgbClr val="000000"/>
            </a:solidFill>
          </p:spPr>
          <p:txBody>
            <a:bodyPr wrap="square" lIns="0" tIns="0" rIns="0" bIns="0" rtlCol="0"/>
            <a:lstStyle/>
            <a:p>
              <a:endParaRPr/>
            </a:p>
          </p:txBody>
        </p:sp>
        <p:pic>
          <p:nvPicPr>
            <p:cNvPr id="15" name="object 15"/>
            <p:cNvPicPr/>
            <p:nvPr/>
          </p:nvPicPr>
          <p:blipFill>
            <a:blip r:embed="rId4" cstate="print"/>
            <a:stretch>
              <a:fillRect/>
            </a:stretch>
          </p:blipFill>
          <p:spPr>
            <a:xfrm>
              <a:off x="3402279" y="8230514"/>
              <a:ext cx="185902" cy="187045"/>
            </a:xfrm>
            <a:prstGeom prst="rect">
              <a:avLst/>
            </a:prstGeom>
          </p:spPr>
        </p:pic>
        <p:pic>
          <p:nvPicPr>
            <p:cNvPr id="16" name="object 16"/>
            <p:cNvPicPr/>
            <p:nvPr/>
          </p:nvPicPr>
          <p:blipFill>
            <a:blip r:embed="rId5" cstate="print"/>
            <a:stretch>
              <a:fillRect/>
            </a:stretch>
          </p:blipFill>
          <p:spPr>
            <a:xfrm>
              <a:off x="2538310" y="8230514"/>
              <a:ext cx="185902" cy="187045"/>
            </a:xfrm>
            <a:prstGeom prst="rect">
              <a:avLst/>
            </a:prstGeom>
          </p:spPr>
        </p:pic>
        <p:sp>
          <p:nvSpPr>
            <p:cNvPr id="17" name="object 17"/>
            <p:cNvSpPr/>
            <p:nvPr/>
          </p:nvSpPr>
          <p:spPr>
            <a:xfrm>
              <a:off x="1633194" y="8321039"/>
              <a:ext cx="911225" cy="394335"/>
            </a:xfrm>
            <a:custGeom>
              <a:avLst/>
              <a:gdLst/>
              <a:ahLst/>
              <a:cxnLst/>
              <a:rect l="l" t="t" r="r" b="b"/>
              <a:pathLst>
                <a:path w="911225" h="394334">
                  <a:moveTo>
                    <a:pt x="96774" y="383362"/>
                  </a:moveTo>
                  <a:lnTo>
                    <a:pt x="34302" y="383362"/>
                  </a:lnTo>
                  <a:lnTo>
                    <a:pt x="34302" y="389458"/>
                  </a:lnTo>
                  <a:lnTo>
                    <a:pt x="34302" y="394030"/>
                  </a:lnTo>
                  <a:lnTo>
                    <a:pt x="96774" y="394030"/>
                  </a:lnTo>
                  <a:lnTo>
                    <a:pt x="96774" y="383362"/>
                  </a:lnTo>
                  <a:close/>
                </a:path>
                <a:path w="911225" h="394334">
                  <a:moveTo>
                    <a:pt x="113538" y="359410"/>
                  </a:moveTo>
                  <a:lnTo>
                    <a:pt x="17538" y="359410"/>
                  </a:lnTo>
                  <a:lnTo>
                    <a:pt x="17538" y="364490"/>
                  </a:lnTo>
                  <a:lnTo>
                    <a:pt x="17538" y="368300"/>
                  </a:lnTo>
                  <a:lnTo>
                    <a:pt x="113538" y="368300"/>
                  </a:lnTo>
                  <a:lnTo>
                    <a:pt x="113538" y="364490"/>
                  </a:lnTo>
                  <a:lnTo>
                    <a:pt x="113538" y="359410"/>
                  </a:lnTo>
                  <a:close/>
                </a:path>
                <a:path w="911225" h="394334">
                  <a:moveTo>
                    <a:pt x="131064" y="337820"/>
                  </a:moveTo>
                  <a:lnTo>
                    <a:pt x="68580" y="337820"/>
                  </a:lnTo>
                  <a:lnTo>
                    <a:pt x="68580" y="134988"/>
                  </a:lnTo>
                  <a:lnTo>
                    <a:pt x="57924" y="134988"/>
                  </a:lnTo>
                  <a:lnTo>
                    <a:pt x="57924" y="337820"/>
                  </a:lnTo>
                  <a:lnTo>
                    <a:pt x="0" y="337820"/>
                  </a:lnTo>
                  <a:lnTo>
                    <a:pt x="0" y="341630"/>
                  </a:lnTo>
                  <a:lnTo>
                    <a:pt x="0" y="346710"/>
                  </a:lnTo>
                  <a:lnTo>
                    <a:pt x="131064" y="346710"/>
                  </a:lnTo>
                  <a:lnTo>
                    <a:pt x="131064" y="341630"/>
                  </a:lnTo>
                  <a:lnTo>
                    <a:pt x="131064" y="337820"/>
                  </a:lnTo>
                  <a:close/>
                </a:path>
                <a:path w="911225" h="394334">
                  <a:moveTo>
                    <a:pt x="911212" y="0"/>
                  </a:moveTo>
                  <a:lnTo>
                    <a:pt x="486092" y="0"/>
                  </a:lnTo>
                  <a:lnTo>
                    <a:pt x="486092" y="3810"/>
                  </a:lnTo>
                  <a:lnTo>
                    <a:pt x="486092" y="8890"/>
                  </a:lnTo>
                  <a:lnTo>
                    <a:pt x="911212" y="8890"/>
                  </a:lnTo>
                  <a:lnTo>
                    <a:pt x="911212" y="3810"/>
                  </a:lnTo>
                  <a:lnTo>
                    <a:pt x="911212" y="0"/>
                  </a:lnTo>
                  <a:close/>
                </a:path>
              </a:pathLst>
            </a:custGeom>
            <a:solidFill>
              <a:srgbClr val="000000"/>
            </a:solidFill>
          </p:spPr>
          <p:txBody>
            <a:bodyPr wrap="square" lIns="0" tIns="0" rIns="0" bIns="0" rtlCol="0"/>
            <a:lstStyle/>
            <a:p>
              <a:endParaRPr/>
            </a:p>
          </p:txBody>
        </p:sp>
        <p:pic>
          <p:nvPicPr>
            <p:cNvPr id="18" name="object 18"/>
            <p:cNvPicPr/>
            <p:nvPr/>
          </p:nvPicPr>
          <p:blipFill>
            <a:blip r:embed="rId6" cstate="print"/>
            <a:stretch>
              <a:fillRect/>
            </a:stretch>
          </p:blipFill>
          <p:spPr>
            <a:xfrm>
              <a:off x="1663687" y="8194700"/>
              <a:ext cx="459409" cy="267423"/>
            </a:xfrm>
            <a:prstGeom prst="rect">
              <a:avLst/>
            </a:prstGeom>
          </p:spPr>
        </p:pic>
        <p:sp>
          <p:nvSpPr>
            <p:cNvPr id="19" name="object 19"/>
            <p:cNvSpPr/>
            <p:nvPr/>
          </p:nvSpPr>
          <p:spPr>
            <a:xfrm>
              <a:off x="1171511" y="8190128"/>
              <a:ext cx="451484" cy="267970"/>
            </a:xfrm>
            <a:custGeom>
              <a:avLst/>
              <a:gdLst/>
              <a:ahLst/>
              <a:cxnLst/>
              <a:rect l="l" t="t" r="r" b="b"/>
              <a:pathLst>
                <a:path w="451484" h="267970">
                  <a:moveTo>
                    <a:pt x="451027" y="27432"/>
                  </a:moveTo>
                  <a:lnTo>
                    <a:pt x="449503" y="25908"/>
                  </a:lnTo>
                  <a:lnTo>
                    <a:pt x="447230" y="21336"/>
                  </a:lnTo>
                  <a:lnTo>
                    <a:pt x="447230" y="19050"/>
                  </a:lnTo>
                  <a:lnTo>
                    <a:pt x="444944" y="15240"/>
                  </a:lnTo>
                  <a:lnTo>
                    <a:pt x="440372" y="10668"/>
                  </a:lnTo>
                  <a:lnTo>
                    <a:pt x="436562" y="8382"/>
                  </a:lnTo>
                  <a:lnTo>
                    <a:pt x="434276" y="6096"/>
                  </a:lnTo>
                  <a:lnTo>
                    <a:pt x="429704" y="4572"/>
                  </a:lnTo>
                  <a:lnTo>
                    <a:pt x="425894" y="2286"/>
                  </a:lnTo>
                  <a:lnTo>
                    <a:pt x="423608" y="2286"/>
                  </a:lnTo>
                  <a:lnTo>
                    <a:pt x="419036" y="0"/>
                  </a:lnTo>
                  <a:lnTo>
                    <a:pt x="416750" y="10668"/>
                  </a:lnTo>
                  <a:lnTo>
                    <a:pt x="419036" y="10668"/>
                  </a:lnTo>
                  <a:lnTo>
                    <a:pt x="423608" y="12954"/>
                  </a:lnTo>
                  <a:lnTo>
                    <a:pt x="425894" y="12954"/>
                  </a:lnTo>
                  <a:lnTo>
                    <a:pt x="429704" y="15240"/>
                  </a:lnTo>
                  <a:lnTo>
                    <a:pt x="431990" y="16764"/>
                  </a:lnTo>
                  <a:lnTo>
                    <a:pt x="434276" y="16764"/>
                  </a:lnTo>
                  <a:lnTo>
                    <a:pt x="434276" y="19050"/>
                  </a:lnTo>
                  <a:lnTo>
                    <a:pt x="438848" y="23622"/>
                  </a:lnTo>
                  <a:lnTo>
                    <a:pt x="438848" y="25908"/>
                  </a:lnTo>
                  <a:lnTo>
                    <a:pt x="440372" y="27432"/>
                  </a:lnTo>
                  <a:lnTo>
                    <a:pt x="440372" y="32004"/>
                  </a:lnTo>
                  <a:lnTo>
                    <a:pt x="442658" y="34290"/>
                  </a:lnTo>
                  <a:lnTo>
                    <a:pt x="442658" y="40386"/>
                  </a:lnTo>
                  <a:lnTo>
                    <a:pt x="440372" y="42672"/>
                  </a:lnTo>
                  <a:lnTo>
                    <a:pt x="440372" y="47244"/>
                  </a:lnTo>
                  <a:lnTo>
                    <a:pt x="438848" y="49530"/>
                  </a:lnTo>
                  <a:lnTo>
                    <a:pt x="438848" y="51054"/>
                  </a:lnTo>
                  <a:lnTo>
                    <a:pt x="429704" y="60198"/>
                  </a:lnTo>
                  <a:lnTo>
                    <a:pt x="427418" y="60198"/>
                  </a:lnTo>
                  <a:lnTo>
                    <a:pt x="425894" y="61722"/>
                  </a:lnTo>
                  <a:lnTo>
                    <a:pt x="423608" y="61722"/>
                  </a:lnTo>
                  <a:lnTo>
                    <a:pt x="421322" y="64008"/>
                  </a:lnTo>
                  <a:lnTo>
                    <a:pt x="419036" y="64008"/>
                  </a:lnTo>
                  <a:lnTo>
                    <a:pt x="410654" y="64008"/>
                  </a:lnTo>
                  <a:lnTo>
                    <a:pt x="410654" y="74663"/>
                  </a:lnTo>
                  <a:lnTo>
                    <a:pt x="416750" y="74663"/>
                  </a:lnTo>
                  <a:lnTo>
                    <a:pt x="419036" y="74663"/>
                  </a:lnTo>
                  <a:lnTo>
                    <a:pt x="423608" y="74663"/>
                  </a:lnTo>
                  <a:lnTo>
                    <a:pt x="425894" y="76949"/>
                  </a:lnTo>
                  <a:lnTo>
                    <a:pt x="429704" y="79235"/>
                  </a:lnTo>
                  <a:lnTo>
                    <a:pt x="431990" y="79235"/>
                  </a:lnTo>
                  <a:lnTo>
                    <a:pt x="436562" y="83807"/>
                  </a:lnTo>
                  <a:lnTo>
                    <a:pt x="436562" y="85331"/>
                  </a:lnTo>
                  <a:lnTo>
                    <a:pt x="438848" y="87617"/>
                  </a:lnTo>
                  <a:lnTo>
                    <a:pt x="440372" y="89903"/>
                  </a:lnTo>
                  <a:lnTo>
                    <a:pt x="440372" y="94475"/>
                  </a:lnTo>
                  <a:lnTo>
                    <a:pt x="442658" y="95999"/>
                  </a:lnTo>
                  <a:lnTo>
                    <a:pt x="442658" y="105143"/>
                  </a:lnTo>
                  <a:lnTo>
                    <a:pt x="440372" y="107429"/>
                  </a:lnTo>
                  <a:lnTo>
                    <a:pt x="440372" y="111239"/>
                  </a:lnTo>
                  <a:lnTo>
                    <a:pt x="438848" y="113525"/>
                  </a:lnTo>
                  <a:lnTo>
                    <a:pt x="438848" y="115811"/>
                  </a:lnTo>
                  <a:lnTo>
                    <a:pt x="436562" y="118097"/>
                  </a:lnTo>
                  <a:lnTo>
                    <a:pt x="434276" y="119621"/>
                  </a:lnTo>
                  <a:lnTo>
                    <a:pt x="434276" y="121907"/>
                  </a:lnTo>
                  <a:lnTo>
                    <a:pt x="431990" y="124193"/>
                  </a:lnTo>
                  <a:lnTo>
                    <a:pt x="429704" y="124193"/>
                  </a:lnTo>
                  <a:lnTo>
                    <a:pt x="425894" y="126479"/>
                  </a:lnTo>
                  <a:lnTo>
                    <a:pt x="423608" y="126479"/>
                  </a:lnTo>
                  <a:lnTo>
                    <a:pt x="421322" y="128765"/>
                  </a:lnTo>
                  <a:lnTo>
                    <a:pt x="419036" y="128765"/>
                  </a:lnTo>
                  <a:lnTo>
                    <a:pt x="412940" y="128765"/>
                  </a:lnTo>
                  <a:lnTo>
                    <a:pt x="412940" y="128371"/>
                  </a:lnTo>
                  <a:lnTo>
                    <a:pt x="0" y="128371"/>
                  </a:lnTo>
                  <a:lnTo>
                    <a:pt x="0" y="134721"/>
                  </a:lnTo>
                  <a:lnTo>
                    <a:pt x="0" y="139801"/>
                  </a:lnTo>
                  <a:lnTo>
                    <a:pt x="412940" y="139801"/>
                  </a:lnTo>
                  <a:lnTo>
                    <a:pt x="412940" y="139433"/>
                  </a:lnTo>
                  <a:lnTo>
                    <a:pt x="416750" y="139433"/>
                  </a:lnTo>
                  <a:lnTo>
                    <a:pt x="419036" y="139433"/>
                  </a:lnTo>
                  <a:lnTo>
                    <a:pt x="421322" y="139433"/>
                  </a:lnTo>
                  <a:lnTo>
                    <a:pt x="423608" y="141719"/>
                  </a:lnTo>
                  <a:lnTo>
                    <a:pt x="425894" y="141719"/>
                  </a:lnTo>
                  <a:lnTo>
                    <a:pt x="429704" y="143243"/>
                  </a:lnTo>
                  <a:lnTo>
                    <a:pt x="431990" y="143243"/>
                  </a:lnTo>
                  <a:lnTo>
                    <a:pt x="436562" y="147815"/>
                  </a:lnTo>
                  <a:lnTo>
                    <a:pt x="436562" y="150101"/>
                  </a:lnTo>
                  <a:lnTo>
                    <a:pt x="440372" y="153898"/>
                  </a:lnTo>
                  <a:lnTo>
                    <a:pt x="440372" y="158470"/>
                  </a:lnTo>
                  <a:lnTo>
                    <a:pt x="442658" y="160756"/>
                  </a:lnTo>
                  <a:lnTo>
                    <a:pt x="442658" y="169138"/>
                  </a:lnTo>
                  <a:lnTo>
                    <a:pt x="440372" y="171424"/>
                  </a:lnTo>
                  <a:lnTo>
                    <a:pt x="440372" y="175996"/>
                  </a:lnTo>
                  <a:lnTo>
                    <a:pt x="438848" y="177520"/>
                  </a:lnTo>
                  <a:lnTo>
                    <a:pt x="438848" y="179806"/>
                  </a:lnTo>
                  <a:lnTo>
                    <a:pt x="434276" y="184378"/>
                  </a:lnTo>
                  <a:lnTo>
                    <a:pt x="434276" y="186664"/>
                  </a:lnTo>
                  <a:lnTo>
                    <a:pt x="431990" y="188188"/>
                  </a:lnTo>
                  <a:lnTo>
                    <a:pt x="429704" y="188188"/>
                  </a:lnTo>
                  <a:lnTo>
                    <a:pt x="425894" y="190474"/>
                  </a:lnTo>
                  <a:lnTo>
                    <a:pt x="423608" y="190474"/>
                  </a:lnTo>
                  <a:lnTo>
                    <a:pt x="421322" y="192760"/>
                  </a:lnTo>
                  <a:lnTo>
                    <a:pt x="419036" y="192760"/>
                  </a:lnTo>
                  <a:lnTo>
                    <a:pt x="410654" y="192760"/>
                  </a:lnTo>
                  <a:lnTo>
                    <a:pt x="410654" y="203428"/>
                  </a:lnTo>
                  <a:lnTo>
                    <a:pt x="416750" y="203428"/>
                  </a:lnTo>
                  <a:lnTo>
                    <a:pt x="419036" y="203428"/>
                  </a:lnTo>
                  <a:lnTo>
                    <a:pt x="421322" y="203428"/>
                  </a:lnTo>
                  <a:lnTo>
                    <a:pt x="423608" y="205714"/>
                  </a:lnTo>
                  <a:lnTo>
                    <a:pt x="427418" y="205714"/>
                  </a:lnTo>
                  <a:lnTo>
                    <a:pt x="429704" y="208013"/>
                  </a:lnTo>
                  <a:lnTo>
                    <a:pt x="431990" y="208013"/>
                  </a:lnTo>
                  <a:lnTo>
                    <a:pt x="434276" y="210286"/>
                  </a:lnTo>
                  <a:lnTo>
                    <a:pt x="436562" y="211810"/>
                  </a:lnTo>
                  <a:lnTo>
                    <a:pt x="438848" y="214096"/>
                  </a:lnTo>
                  <a:lnTo>
                    <a:pt x="438848" y="216382"/>
                  </a:lnTo>
                  <a:lnTo>
                    <a:pt x="440372" y="218681"/>
                  </a:lnTo>
                  <a:lnTo>
                    <a:pt x="440372" y="220954"/>
                  </a:lnTo>
                  <a:lnTo>
                    <a:pt x="442658" y="222478"/>
                  </a:lnTo>
                  <a:lnTo>
                    <a:pt x="442658" y="235419"/>
                  </a:lnTo>
                  <a:lnTo>
                    <a:pt x="440372" y="237718"/>
                  </a:lnTo>
                  <a:lnTo>
                    <a:pt x="440372" y="242277"/>
                  </a:lnTo>
                  <a:lnTo>
                    <a:pt x="438848" y="244563"/>
                  </a:lnTo>
                  <a:lnTo>
                    <a:pt x="436562" y="246087"/>
                  </a:lnTo>
                  <a:lnTo>
                    <a:pt x="436562" y="248373"/>
                  </a:lnTo>
                  <a:lnTo>
                    <a:pt x="431990" y="252945"/>
                  </a:lnTo>
                  <a:lnTo>
                    <a:pt x="429704" y="252945"/>
                  </a:lnTo>
                  <a:lnTo>
                    <a:pt x="427418" y="255231"/>
                  </a:lnTo>
                  <a:lnTo>
                    <a:pt x="423608" y="255231"/>
                  </a:lnTo>
                  <a:lnTo>
                    <a:pt x="421322" y="256755"/>
                  </a:lnTo>
                  <a:lnTo>
                    <a:pt x="410654" y="256755"/>
                  </a:lnTo>
                  <a:lnTo>
                    <a:pt x="410654" y="267423"/>
                  </a:lnTo>
                  <a:lnTo>
                    <a:pt x="419036" y="267423"/>
                  </a:lnTo>
                  <a:lnTo>
                    <a:pt x="423608" y="265899"/>
                  </a:lnTo>
                  <a:lnTo>
                    <a:pt x="427418" y="265899"/>
                  </a:lnTo>
                  <a:lnTo>
                    <a:pt x="431990" y="263613"/>
                  </a:lnTo>
                  <a:lnTo>
                    <a:pt x="436562" y="259041"/>
                  </a:lnTo>
                  <a:lnTo>
                    <a:pt x="440372" y="256755"/>
                  </a:lnTo>
                  <a:lnTo>
                    <a:pt x="442658" y="255231"/>
                  </a:lnTo>
                  <a:lnTo>
                    <a:pt x="444944" y="252945"/>
                  </a:lnTo>
                  <a:lnTo>
                    <a:pt x="447230" y="248373"/>
                  </a:lnTo>
                  <a:lnTo>
                    <a:pt x="449503" y="246087"/>
                  </a:lnTo>
                  <a:lnTo>
                    <a:pt x="449503" y="244563"/>
                  </a:lnTo>
                  <a:lnTo>
                    <a:pt x="451027" y="239991"/>
                  </a:lnTo>
                  <a:lnTo>
                    <a:pt x="451027" y="220954"/>
                  </a:lnTo>
                  <a:lnTo>
                    <a:pt x="449503" y="218681"/>
                  </a:lnTo>
                  <a:lnTo>
                    <a:pt x="449503" y="214096"/>
                  </a:lnTo>
                  <a:lnTo>
                    <a:pt x="447230" y="211810"/>
                  </a:lnTo>
                  <a:lnTo>
                    <a:pt x="444944" y="208013"/>
                  </a:lnTo>
                  <a:lnTo>
                    <a:pt x="440372" y="203428"/>
                  </a:lnTo>
                  <a:lnTo>
                    <a:pt x="438848" y="201142"/>
                  </a:lnTo>
                  <a:lnTo>
                    <a:pt x="434276" y="198856"/>
                  </a:lnTo>
                  <a:lnTo>
                    <a:pt x="432752" y="197840"/>
                  </a:lnTo>
                  <a:lnTo>
                    <a:pt x="434276" y="197332"/>
                  </a:lnTo>
                  <a:lnTo>
                    <a:pt x="436562" y="195046"/>
                  </a:lnTo>
                  <a:lnTo>
                    <a:pt x="440372" y="192760"/>
                  </a:lnTo>
                  <a:lnTo>
                    <a:pt x="444944" y="188188"/>
                  </a:lnTo>
                  <a:lnTo>
                    <a:pt x="447230" y="184378"/>
                  </a:lnTo>
                  <a:lnTo>
                    <a:pt x="447230" y="182092"/>
                  </a:lnTo>
                  <a:lnTo>
                    <a:pt x="449503" y="179806"/>
                  </a:lnTo>
                  <a:lnTo>
                    <a:pt x="449503" y="175996"/>
                  </a:lnTo>
                  <a:lnTo>
                    <a:pt x="451027" y="173710"/>
                  </a:lnTo>
                  <a:lnTo>
                    <a:pt x="451027" y="156184"/>
                  </a:lnTo>
                  <a:lnTo>
                    <a:pt x="449503" y="153898"/>
                  </a:lnTo>
                  <a:lnTo>
                    <a:pt x="449503" y="150101"/>
                  </a:lnTo>
                  <a:lnTo>
                    <a:pt x="447230" y="147815"/>
                  </a:lnTo>
                  <a:lnTo>
                    <a:pt x="444944" y="143243"/>
                  </a:lnTo>
                  <a:lnTo>
                    <a:pt x="442658" y="141719"/>
                  </a:lnTo>
                  <a:lnTo>
                    <a:pt x="440372" y="139433"/>
                  </a:lnTo>
                  <a:lnTo>
                    <a:pt x="436562" y="137147"/>
                  </a:lnTo>
                  <a:lnTo>
                    <a:pt x="434276" y="134861"/>
                  </a:lnTo>
                  <a:lnTo>
                    <a:pt x="431990" y="133718"/>
                  </a:lnTo>
                  <a:lnTo>
                    <a:pt x="434276" y="132575"/>
                  </a:lnTo>
                  <a:lnTo>
                    <a:pt x="436562" y="130289"/>
                  </a:lnTo>
                  <a:lnTo>
                    <a:pt x="440372" y="128765"/>
                  </a:lnTo>
                  <a:lnTo>
                    <a:pt x="444944" y="124193"/>
                  </a:lnTo>
                  <a:lnTo>
                    <a:pt x="447230" y="119621"/>
                  </a:lnTo>
                  <a:lnTo>
                    <a:pt x="447230" y="118097"/>
                  </a:lnTo>
                  <a:lnTo>
                    <a:pt x="449503" y="115811"/>
                  </a:lnTo>
                  <a:lnTo>
                    <a:pt x="449503" y="111239"/>
                  </a:lnTo>
                  <a:lnTo>
                    <a:pt x="451027" y="108953"/>
                  </a:lnTo>
                  <a:lnTo>
                    <a:pt x="451027" y="92189"/>
                  </a:lnTo>
                  <a:lnTo>
                    <a:pt x="449503" y="87617"/>
                  </a:lnTo>
                  <a:lnTo>
                    <a:pt x="449503" y="85331"/>
                  </a:lnTo>
                  <a:lnTo>
                    <a:pt x="447230" y="83807"/>
                  </a:lnTo>
                  <a:lnTo>
                    <a:pt x="444944" y="79235"/>
                  </a:lnTo>
                  <a:lnTo>
                    <a:pt x="440372" y="74663"/>
                  </a:lnTo>
                  <a:lnTo>
                    <a:pt x="436562" y="73139"/>
                  </a:lnTo>
                  <a:lnTo>
                    <a:pt x="434276" y="70866"/>
                  </a:lnTo>
                  <a:lnTo>
                    <a:pt x="431990" y="69723"/>
                  </a:lnTo>
                  <a:lnTo>
                    <a:pt x="434276" y="68580"/>
                  </a:lnTo>
                  <a:lnTo>
                    <a:pt x="438848" y="64008"/>
                  </a:lnTo>
                  <a:lnTo>
                    <a:pt x="442658" y="61722"/>
                  </a:lnTo>
                  <a:lnTo>
                    <a:pt x="444944" y="60198"/>
                  </a:lnTo>
                  <a:lnTo>
                    <a:pt x="444944" y="55626"/>
                  </a:lnTo>
                  <a:lnTo>
                    <a:pt x="449503" y="51054"/>
                  </a:lnTo>
                  <a:lnTo>
                    <a:pt x="449503" y="47244"/>
                  </a:lnTo>
                  <a:lnTo>
                    <a:pt x="451027" y="44958"/>
                  </a:lnTo>
                  <a:lnTo>
                    <a:pt x="451027" y="27432"/>
                  </a:lnTo>
                  <a:close/>
                </a:path>
              </a:pathLst>
            </a:custGeom>
            <a:solidFill>
              <a:srgbClr val="000000"/>
            </a:solidFill>
          </p:spPr>
          <p:txBody>
            <a:bodyPr wrap="square" lIns="0" tIns="0" rIns="0" bIns="0" rtlCol="0"/>
            <a:lstStyle/>
            <a:p>
              <a:endParaRPr/>
            </a:p>
          </p:txBody>
        </p:sp>
        <p:pic>
          <p:nvPicPr>
            <p:cNvPr id="20" name="object 20"/>
            <p:cNvPicPr/>
            <p:nvPr/>
          </p:nvPicPr>
          <p:blipFill>
            <a:blip r:embed="rId7" cstate="print"/>
            <a:stretch>
              <a:fillRect/>
            </a:stretch>
          </p:blipFill>
          <p:spPr>
            <a:xfrm>
              <a:off x="1002385" y="8235086"/>
              <a:ext cx="173697" cy="173710"/>
            </a:xfrm>
            <a:prstGeom prst="rect">
              <a:avLst/>
            </a:prstGeom>
          </p:spPr>
        </p:pic>
        <p:sp>
          <p:nvSpPr>
            <p:cNvPr id="21" name="object 21"/>
            <p:cNvSpPr/>
            <p:nvPr/>
          </p:nvSpPr>
          <p:spPr>
            <a:xfrm>
              <a:off x="904100" y="7159320"/>
              <a:ext cx="509270" cy="450850"/>
            </a:xfrm>
            <a:custGeom>
              <a:avLst/>
              <a:gdLst/>
              <a:ahLst/>
              <a:cxnLst/>
              <a:rect l="l" t="t" r="r" b="b"/>
              <a:pathLst>
                <a:path w="509269" h="450850">
                  <a:moveTo>
                    <a:pt x="10668" y="390080"/>
                  </a:moveTo>
                  <a:lnTo>
                    <a:pt x="0" y="390080"/>
                  </a:lnTo>
                  <a:lnTo>
                    <a:pt x="0" y="439597"/>
                  </a:lnTo>
                  <a:lnTo>
                    <a:pt x="10668" y="439597"/>
                  </a:lnTo>
                  <a:lnTo>
                    <a:pt x="10668" y="390080"/>
                  </a:lnTo>
                  <a:close/>
                </a:path>
                <a:path w="509269" h="450850">
                  <a:moveTo>
                    <a:pt x="10668" y="294081"/>
                  </a:moveTo>
                  <a:lnTo>
                    <a:pt x="0" y="294081"/>
                  </a:lnTo>
                  <a:lnTo>
                    <a:pt x="0" y="342836"/>
                  </a:lnTo>
                  <a:lnTo>
                    <a:pt x="10668" y="342836"/>
                  </a:lnTo>
                  <a:lnTo>
                    <a:pt x="10668" y="294081"/>
                  </a:lnTo>
                  <a:close/>
                </a:path>
                <a:path w="509269" h="450850">
                  <a:moveTo>
                    <a:pt x="10668" y="197319"/>
                  </a:moveTo>
                  <a:lnTo>
                    <a:pt x="0" y="197319"/>
                  </a:lnTo>
                  <a:lnTo>
                    <a:pt x="0" y="246837"/>
                  </a:lnTo>
                  <a:lnTo>
                    <a:pt x="10668" y="246837"/>
                  </a:lnTo>
                  <a:lnTo>
                    <a:pt x="10668" y="197319"/>
                  </a:lnTo>
                  <a:close/>
                </a:path>
                <a:path w="509269" h="450850">
                  <a:moveTo>
                    <a:pt x="10668" y="100571"/>
                  </a:moveTo>
                  <a:lnTo>
                    <a:pt x="0" y="100571"/>
                  </a:lnTo>
                  <a:lnTo>
                    <a:pt x="0" y="150088"/>
                  </a:lnTo>
                  <a:lnTo>
                    <a:pt x="10668" y="150088"/>
                  </a:lnTo>
                  <a:lnTo>
                    <a:pt x="10668" y="100571"/>
                  </a:lnTo>
                  <a:close/>
                </a:path>
                <a:path w="509269" h="450850">
                  <a:moveTo>
                    <a:pt x="53327" y="0"/>
                  </a:moveTo>
                  <a:lnTo>
                    <a:pt x="6858" y="0"/>
                  </a:lnTo>
                  <a:lnTo>
                    <a:pt x="6858" y="4572"/>
                  </a:lnTo>
                  <a:lnTo>
                    <a:pt x="0" y="4572"/>
                  </a:lnTo>
                  <a:lnTo>
                    <a:pt x="0" y="54089"/>
                  </a:lnTo>
                  <a:lnTo>
                    <a:pt x="10668" y="54089"/>
                  </a:lnTo>
                  <a:lnTo>
                    <a:pt x="10668" y="10668"/>
                  </a:lnTo>
                  <a:lnTo>
                    <a:pt x="53327" y="10668"/>
                  </a:lnTo>
                  <a:lnTo>
                    <a:pt x="53327" y="0"/>
                  </a:lnTo>
                  <a:close/>
                </a:path>
                <a:path w="509269" h="450850">
                  <a:moveTo>
                    <a:pt x="95986" y="439597"/>
                  </a:moveTo>
                  <a:lnTo>
                    <a:pt x="47231" y="439597"/>
                  </a:lnTo>
                  <a:lnTo>
                    <a:pt x="47231" y="450265"/>
                  </a:lnTo>
                  <a:lnTo>
                    <a:pt x="95986" y="450265"/>
                  </a:lnTo>
                  <a:lnTo>
                    <a:pt x="95986" y="439597"/>
                  </a:lnTo>
                  <a:close/>
                </a:path>
                <a:path w="509269" h="450850">
                  <a:moveTo>
                    <a:pt x="192747" y="439597"/>
                  </a:moveTo>
                  <a:lnTo>
                    <a:pt x="143230" y="439597"/>
                  </a:lnTo>
                  <a:lnTo>
                    <a:pt x="143230" y="450265"/>
                  </a:lnTo>
                  <a:lnTo>
                    <a:pt x="192747" y="450265"/>
                  </a:lnTo>
                  <a:lnTo>
                    <a:pt x="192747" y="439597"/>
                  </a:lnTo>
                  <a:close/>
                </a:path>
                <a:path w="509269" h="450850">
                  <a:moveTo>
                    <a:pt x="288747" y="439597"/>
                  </a:moveTo>
                  <a:lnTo>
                    <a:pt x="239991" y="439597"/>
                  </a:lnTo>
                  <a:lnTo>
                    <a:pt x="239991" y="450265"/>
                  </a:lnTo>
                  <a:lnTo>
                    <a:pt x="288747" y="450265"/>
                  </a:lnTo>
                  <a:lnTo>
                    <a:pt x="288747" y="439597"/>
                  </a:lnTo>
                  <a:close/>
                </a:path>
                <a:path w="509269" h="450850">
                  <a:moveTo>
                    <a:pt x="384733" y="439597"/>
                  </a:moveTo>
                  <a:lnTo>
                    <a:pt x="335978" y="439597"/>
                  </a:lnTo>
                  <a:lnTo>
                    <a:pt x="335978" y="450265"/>
                  </a:lnTo>
                  <a:lnTo>
                    <a:pt x="384733" y="450265"/>
                  </a:lnTo>
                  <a:lnTo>
                    <a:pt x="384733" y="439597"/>
                  </a:lnTo>
                  <a:close/>
                </a:path>
                <a:path w="509269" h="450850">
                  <a:moveTo>
                    <a:pt x="481495" y="439597"/>
                  </a:moveTo>
                  <a:lnTo>
                    <a:pt x="431977" y="439597"/>
                  </a:lnTo>
                  <a:lnTo>
                    <a:pt x="431977" y="450265"/>
                  </a:lnTo>
                  <a:lnTo>
                    <a:pt x="481495" y="450265"/>
                  </a:lnTo>
                  <a:lnTo>
                    <a:pt x="481495" y="439597"/>
                  </a:lnTo>
                  <a:close/>
                </a:path>
                <a:path w="509269" h="450850">
                  <a:moveTo>
                    <a:pt x="508927" y="373316"/>
                  </a:moveTo>
                  <a:lnTo>
                    <a:pt x="500545" y="373316"/>
                  </a:lnTo>
                  <a:lnTo>
                    <a:pt x="500545" y="419785"/>
                  </a:lnTo>
                  <a:lnTo>
                    <a:pt x="508927" y="419785"/>
                  </a:lnTo>
                  <a:lnTo>
                    <a:pt x="508927" y="373316"/>
                  </a:lnTo>
                  <a:close/>
                </a:path>
                <a:path w="509269" h="450850">
                  <a:moveTo>
                    <a:pt x="508927" y="276555"/>
                  </a:moveTo>
                  <a:lnTo>
                    <a:pt x="500545" y="276555"/>
                  </a:lnTo>
                  <a:lnTo>
                    <a:pt x="500545" y="323786"/>
                  </a:lnTo>
                  <a:lnTo>
                    <a:pt x="508927" y="323786"/>
                  </a:lnTo>
                  <a:lnTo>
                    <a:pt x="508927" y="276555"/>
                  </a:lnTo>
                  <a:close/>
                </a:path>
                <a:path w="509269" h="450850">
                  <a:moveTo>
                    <a:pt x="508927" y="179806"/>
                  </a:moveTo>
                  <a:lnTo>
                    <a:pt x="500545" y="179806"/>
                  </a:lnTo>
                  <a:lnTo>
                    <a:pt x="500545" y="227037"/>
                  </a:lnTo>
                  <a:lnTo>
                    <a:pt x="508927" y="227037"/>
                  </a:lnTo>
                  <a:lnTo>
                    <a:pt x="508927" y="179806"/>
                  </a:lnTo>
                  <a:close/>
                </a:path>
                <a:path w="509269" h="450850">
                  <a:moveTo>
                    <a:pt x="508927" y="83807"/>
                  </a:moveTo>
                  <a:lnTo>
                    <a:pt x="500545" y="83807"/>
                  </a:lnTo>
                  <a:lnTo>
                    <a:pt x="500545" y="131038"/>
                  </a:lnTo>
                  <a:lnTo>
                    <a:pt x="508927" y="131038"/>
                  </a:lnTo>
                  <a:lnTo>
                    <a:pt x="508927" y="83807"/>
                  </a:lnTo>
                  <a:close/>
                </a:path>
                <a:path w="509269" h="450850">
                  <a:moveTo>
                    <a:pt x="508927" y="0"/>
                  </a:moveTo>
                  <a:lnTo>
                    <a:pt x="505117" y="0"/>
                  </a:lnTo>
                  <a:lnTo>
                    <a:pt x="487591" y="0"/>
                  </a:lnTo>
                  <a:lnTo>
                    <a:pt x="487591" y="10668"/>
                  </a:lnTo>
                  <a:lnTo>
                    <a:pt x="500545" y="10668"/>
                  </a:lnTo>
                  <a:lnTo>
                    <a:pt x="500545" y="34302"/>
                  </a:lnTo>
                  <a:lnTo>
                    <a:pt x="508927" y="34302"/>
                  </a:lnTo>
                  <a:lnTo>
                    <a:pt x="508927" y="4572"/>
                  </a:lnTo>
                  <a:lnTo>
                    <a:pt x="508927" y="0"/>
                  </a:lnTo>
                  <a:close/>
                </a:path>
              </a:pathLst>
            </a:custGeom>
            <a:solidFill>
              <a:srgbClr val="000000"/>
            </a:solidFill>
          </p:spPr>
          <p:txBody>
            <a:bodyPr wrap="square" lIns="0" tIns="0" rIns="0" bIns="0" rtlCol="0"/>
            <a:lstStyle/>
            <a:p>
              <a:endParaRPr/>
            </a:p>
          </p:txBody>
        </p:sp>
        <p:pic>
          <p:nvPicPr>
            <p:cNvPr id="22" name="object 22"/>
            <p:cNvPicPr/>
            <p:nvPr/>
          </p:nvPicPr>
          <p:blipFill>
            <a:blip r:embed="rId8" cstate="print"/>
            <a:stretch>
              <a:fillRect/>
            </a:stretch>
          </p:blipFill>
          <p:spPr>
            <a:xfrm>
              <a:off x="1002385" y="7294168"/>
              <a:ext cx="173697" cy="173710"/>
            </a:xfrm>
            <a:prstGeom prst="rect">
              <a:avLst/>
            </a:prstGeom>
          </p:spPr>
        </p:pic>
        <p:sp>
          <p:nvSpPr>
            <p:cNvPr id="23" name="object 23"/>
            <p:cNvSpPr/>
            <p:nvPr/>
          </p:nvSpPr>
          <p:spPr>
            <a:xfrm>
              <a:off x="1171511" y="7249223"/>
              <a:ext cx="951865" cy="521334"/>
            </a:xfrm>
            <a:custGeom>
              <a:avLst/>
              <a:gdLst/>
              <a:ahLst/>
              <a:cxnLst/>
              <a:rect l="l" t="t" r="r" b="b"/>
              <a:pathLst>
                <a:path w="951864" h="521334">
                  <a:moveTo>
                    <a:pt x="451027" y="28181"/>
                  </a:moveTo>
                  <a:lnTo>
                    <a:pt x="449503" y="25895"/>
                  </a:lnTo>
                  <a:lnTo>
                    <a:pt x="447230" y="21336"/>
                  </a:lnTo>
                  <a:lnTo>
                    <a:pt x="447230" y="19812"/>
                  </a:lnTo>
                  <a:lnTo>
                    <a:pt x="444944" y="15240"/>
                  </a:lnTo>
                  <a:lnTo>
                    <a:pt x="440372" y="10668"/>
                  </a:lnTo>
                  <a:lnTo>
                    <a:pt x="436562" y="9144"/>
                  </a:lnTo>
                  <a:lnTo>
                    <a:pt x="434276" y="6858"/>
                  </a:lnTo>
                  <a:lnTo>
                    <a:pt x="429704" y="4572"/>
                  </a:lnTo>
                  <a:lnTo>
                    <a:pt x="425894" y="2286"/>
                  </a:lnTo>
                  <a:lnTo>
                    <a:pt x="423608" y="2286"/>
                  </a:lnTo>
                  <a:lnTo>
                    <a:pt x="419036" y="0"/>
                  </a:lnTo>
                  <a:lnTo>
                    <a:pt x="416750" y="10668"/>
                  </a:lnTo>
                  <a:lnTo>
                    <a:pt x="419036" y="10668"/>
                  </a:lnTo>
                  <a:lnTo>
                    <a:pt x="423608" y="12954"/>
                  </a:lnTo>
                  <a:lnTo>
                    <a:pt x="425894" y="12954"/>
                  </a:lnTo>
                  <a:lnTo>
                    <a:pt x="429704" y="15240"/>
                  </a:lnTo>
                  <a:lnTo>
                    <a:pt x="431990" y="15240"/>
                  </a:lnTo>
                  <a:lnTo>
                    <a:pt x="434276" y="17526"/>
                  </a:lnTo>
                  <a:lnTo>
                    <a:pt x="434276" y="19812"/>
                  </a:lnTo>
                  <a:lnTo>
                    <a:pt x="436562" y="21336"/>
                  </a:lnTo>
                  <a:lnTo>
                    <a:pt x="438848" y="23622"/>
                  </a:lnTo>
                  <a:lnTo>
                    <a:pt x="438848" y="25895"/>
                  </a:lnTo>
                  <a:lnTo>
                    <a:pt x="440372" y="28181"/>
                  </a:lnTo>
                  <a:lnTo>
                    <a:pt x="440372" y="32753"/>
                  </a:lnTo>
                  <a:lnTo>
                    <a:pt x="442658" y="34277"/>
                  </a:lnTo>
                  <a:lnTo>
                    <a:pt x="442658" y="41135"/>
                  </a:lnTo>
                  <a:lnTo>
                    <a:pt x="440372" y="43421"/>
                  </a:lnTo>
                  <a:lnTo>
                    <a:pt x="440372" y="47231"/>
                  </a:lnTo>
                  <a:lnTo>
                    <a:pt x="438848" y="49517"/>
                  </a:lnTo>
                  <a:lnTo>
                    <a:pt x="438848" y="51803"/>
                  </a:lnTo>
                  <a:lnTo>
                    <a:pt x="436562" y="54089"/>
                  </a:lnTo>
                  <a:lnTo>
                    <a:pt x="434276" y="55613"/>
                  </a:lnTo>
                  <a:lnTo>
                    <a:pt x="429704" y="60185"/>
                  </a:lnTo>
                  <a:lnTo>
                    <a:pt x="427418" y="60185"/>
                  </a:lnTo>
                  <a:lnTo>
                    <a:pt x="425894" y="62471"/>
                  </a:lnTo>
                  <a:lnTo>
                    <a:pt x="423608" y="62471"/>
                  </a:lnTo>
                  <a:lnTo>
                    <a:pt x="421322" y="64757"/>
                  </a:lnTo>
                  <a:lnTo>
                    <a:pt x="419036" y="64757"/>
                  </a:lnTo>
                  <a:lnTo>
                    <a:pt x="410654" y="64757"/>
                  </a:lnTo>
                  <a:lnTo>
                    <a:pt x="410654" y="75425"/>
                  </a:lnTo>
                  <a:lnTo>
                    <a:pt x="416750" y="75425"/>
                  </a:lnTo>
                  <a:lnTo>
                    <a:pt x="419036" y="75425"/>
                  </a:lnTo>
                  <a:lnTo>
                    <a:pt x="423608" y="75425"/>
                  </a:lnTo>
                  <a:lnTo>
                    <a:pt x="425894" y="77711"/>
                  </a:lnTo>
                  <a:lnTo>
                    <a:pt x="429704" y="79235"/>
                  </a:lnTo>
                  <a:lnTo>
                    <a:pt x="431990" y="79235"/>
                  </a:lnTo>
                  <a:lnTo>
                    <a:pt x="436562" y="83807"/>
                  </a:lnTo>
                  <a:lnTo>
                    <a:pt x="436562" y="86093"/>
                  </a:lnTo>
                  <a:lnTo>
                    <a:pt x="440372" y="89903"/>
                  </a:lnTo>
                  <a:lnTo>
                    <a:pt x="440372" y="94475"/>
                  </a:lnTo>
                  <a:lnTo>
                    <a:pt x="442658" y="96761"/>
                  </a:lnTo>
                  <a:lnTo>
                    <a:pt x="442658" y="105130"/>
                  </a:lnTo>
                  <a:lnTo>
                    <a:pt x="440372" y="107416"/>
                  </a:lnTo>
                  <a:lnTo>
                    <a:pt x="440372" y="111988"/>
                  </a:lnTo>
                  <a:lnTo>
                    <a:pt x="438848" y="113512"/>
                  </a:lnTo>
                  <a:lnTo>
                    <a:pt x="438848" y="115798"/>
                  </a:lnTo>
                  <a:lnTo>
                    <a:pt x="434276" y="120370"/>
                  </a:lnTo>
                  <a:lnTo>
                    <a:pt x="434276" y="122656"/>
                  </a:lnTo>
                  <a:lnTo>
                    <a:pt x="431990" y="122656"/>
                  </a:lnTo>
                  <a:lnTo>
                    <a:pt x="429704" y="124180"/>
                  </a:lnTo>
                  <a:lnTo>
                    <a:pt x="425894" y="126466"/>
                  </a:lnTo>
                  <a:lnTo>
                    <a:pt x="423608" y="126466"/>
                  </a:lnTo>
                  <a:lnTo>
                    <a:pt x="421322" y="128752"/>
                  </a:lnTo>
                  <a:lnTo>
                    <a:pt x="419036" y="128752"/>
                  </a:lnTo>
                  <a:lnTo>
                    <a:pt x="412940" y="128752"/>
                  </a:lnTo>
                  <a:lnTo>
                    <a:pt x="412940" y="128206"/>
                  </a:lnTo>
                  <a:lnTo>
                    <a:pt x="0" y="128206"/>
                  </a:lnTo>
                  <a:lnTo>
                    <a:pt x="0" y="135826"/>
                  </a:lnTo>
                  <a:lnTo>
                    <a:pt x="0" y="139636"/>
                  </a:lnTo>
                  <a:lnTo>
                    <a:pt x="412940" y="139636"/>
                  </a:lnTo>
                  <a:lnTo>
                    <a:pt x="412940" y="139420"/>
                  </a:lnTo>
                  <a:lnTo>
                    <a:pt x="415226" y="139420"/>
                  </a:lnTo>
                  <a:lnTo>
                    <a:pt x="416966" y="138379"/>
                  </a:lnTo>
                  <a:lnTo>
                    <a:pt x="416750" y="139420"/>
                  </a:lnTo>
                  <a:lnTo>
                    <a:pt x="423608" y="139420"/>
                  </a:lnTo>
                  <a:lnTo>
                    <a:pt x="425894" y="141706"/>
                  </a:lnTo>
                  <a:lnTo>
                    <a:pt x="429704" y="143992"/>
                  </a:lnTo>
                  <a:lnTo>
                    <a:pt x="431990" y="143992"/>
                  </a:lnTo>
                  <a:lnTo>
                    <a:pt x="434276" y="146278"/>
                  </a:lnTo>
                  <a:lnTo>
                    <a:pt x="436562" y="147802"/>
                  </a:lnTo>
                  <a:lnTo>
                    <a:pt x="436562" y="150088"/>
                  </a:lnTo>
                  <a:lnTo>
                    <a:pt x="438848" y="152374"/>
                  </a:lnTo>
                  <a:lnTo>
                    <a:pt x="440372" y="154660"/>
                  </a:lnTo>
                  <a:lnTo>
                    <a:pt x="440372" y="158470"/>
                  </a:lnTo>
                  <a:lnTo>
                    <a:pt x="442658" y="160756"/>
                  </a:lnTo>
                  <a:lnTo>
                    <a:pt x="442658" y="169900"/>
                  </a:lnTo>
                  <a:lnTo>
                    <a:pt x="440372" y="171424"/>
                  </a:lnTo>
                  <a:lnTo>
                    <a:pt x="440372" y="175996"/>
                  </a:lnTo>
                  <a:lnTo>
                    <a:pt x="438848" y="178282"/>
                  </a:lnTo>
                  <a:lnTo>
                    <a:pt x="438848" y="180555"/>
                  </a:lnTo>
                  <a:lnTo>
                    <a:pt x="436562" y="182079"/>
                  </a:lnTo>
                  <a:lnTo>
                    <a:pt x="434276" y="184365"/>
                  </a:lnTo>
                  <a:lnTo>
                    <a:pt x="434276" y="186651"/>
                  </a:lnTo>
                  <a:lnTo>
                    <a:pt x="431990" y="188937"/>
                  </a:lnTo>
                  <a:lnTo>
                    <a:pt x="429704" y="188937"/>
                  </a:lnTo>
                  <a:lnTo>
                    <a:pt x="425894" y="191223"/>
                  </a:lnTo>
                  <a:lnTo>
                    <a:pt x="423608" y="191223"/>
                  </a:lnTo>
                  <a:lnTo>
                    <a:pt x="421322" y="192747"/>
                  </a:lnTo>
                  <a:lnTo>
                    <a:pt x="419036" y="192747"/>
                  </a:lnTo>
                  <a:lnTo>
                    <a:pt x="410654" y="192747"/>
                  </a:lnTo>
                  <a:lnTo>
                    <a:pt x="410654" y="204177"/>
                  </a:lnTo>
                  <a:lnTo>
                    <a:pt x="416750" y="204177"/>
                  </a:lnTo>
                  <a:lnTo>
                    <a:pt x="419036" y="204177"/>
                  </a:lnTo>
                  <a:lnTo>
                    <a:pt x="423608" y="204177"/>
                  </a:lnTo>
                  <a:lnTo>
                    <a:pt x="427418" y="205701"/>
                  </a:lnTo>
                  <a:lnTo>
                    <a:pt x="429704" y="207987"/>
                  </a:lnTo>
                  <a:lnTo>
                    <a:pt x="431990" y="207987"/>
                  </a:lnTo>
                  <a:lnTo>
                    <a:pt x="438848" y="214845"/>
                  </a:lnTo>
                  <a:lnTo>
                    <a:pt x="438848" y="216369"/>
                  </a:lnTo>
                  <a:lnTo>
                    <a:pt x="440372" y="218655"/>
                  </a:lnTo>
                  <a:lnTo>
                    <a:pt x="440372" y="220941"/>
                  </a:lnTo>
                  <a:lnTo>
                    <a:pt x="442658" y="223227"/>
                  </a:lnTo>
                  <a:lnTo>
                    <a:pt x="442658" y="236181"/>
                  </a:lnTo>
                  <a:lnTo>
                    <a:pt x="440372" y="238467"/>
                  </a:lnTo>
                  <a:lnTo>
                    <a:pt x="440372" y="242277"/>
                  </a:lnTo>
                  <a:lnTo>
                    <a:pt x="438848" y="244563"/>
                  </a:lnTo>
                  <a:lnTo>
                    <a:pt x="436562" y="246849"/>
                  </a:lnTo>
                  <a:lnTo>
                    <a:pt x="436562" y="249135"/>
                  </a:lnTo>
                  <a:lnTo>
                    <a:pt x="434276" y="250659"/>
                  </a:lnTo>
                  <a:lnTo>
                    <a:pt x="431990" y="252945"/>
                  </a:lnTo>
                  <a:lnTo>
                    <a:pt x="429704" y="252945"/>
                  </a:lnTo>
                  <a:lnTo>
                    <a:pt x="427418" y="255219"/>
                  </a:lnTo>
                  <a:lnTo>
                    <a:pt x="423608" y="255219"/>
                  </a:lnTo>
                  <a:lnTo>
                    <a:pt x="421322" y="257505"/>
                  </a:lnTo>
                  <a:lnTo>
                    <a:pt x="410654" y="257505"/>
                  </a:lnTo>
                  <a:lnTo>
                    <a:pt x="410654" y="268173"/>
                  </a:lnTo>
                  <a:lnTo>
                    <a:pt x="419036" y="268173"/>
                  </a:lnTo>
                  <a:lnTo>
                    <a:pt x="423608" y="265887"/>
                  </a:lnTo>
                  <a:lnTo>
                    <a:pt x="427418" y="265887"/>
                  </a:lnTo>
                  <a:lnTo>
                    <a:pt x="431990" y="263601"/>
                  </a:lnTo>
                  <a:lnTo>
                    <a:pt x="434276" y="261315"/>
                  </a:lnTo>
                  <a:lnTo>
                    <a:pt x="436562" y="259791"/>
                  </a:lnTo>
                  <a:lnTo>
                    <a:pt x="440372" y="257505"/>
                  </a:lnTo>
                  <a:lnTo>
                    <a:pt x="444944" y="252945"/>
                  </a:lnTo>
                  <a:lnTo>
                    <a:pt x="447230" y="249135"/>
                  </a:lnTo>
                  <a:lnTo>
                    <a:pt x="449503" y="246849"/>
                  </a:lnTo>
                  <a:lnTo>
                    <a:pt x="449503" y="244563"/>
                  </a:lnTo>
                  <a:lnTo>
                    <a:pt x="451027" y="239991"/>
                  </a:lnTo>
                  <a:lnTo>
                    <a:pt x="451027" y="220941"/>
                  </a:lnTo>
                  <a:lnTo>
                    <a:pt x="449503" y="216369"/>
                  </a:lnTo>
                  <a:lnTo>
                    <a:pt x="449503" y="214845"/>
                  </a:lnTo>
                  <a:lnTo>
                    <a:pt x="447230" y="212559"/>
                  </a:lnTo>
                  <a:lnTo>
                    <a:pt x="444944" y="207987"/>
                  </a:lnTo>
                  <a:lnTo>
                    <a:pt x="442658" y="205701"/>
                  </a:lnTo>
                  <a:lnTo>
                    <a:pt x="440372" y="204177"/>
                  </a:lnTo>
                  <a:lnTo>
                    <a:pt x="438848" y="201891"/>
                  </a:lnTo>
                  <a:lnTo>
                    <a:pt x="434276" y="199605"/>
                  </a:lnTo>
                  <a:lnTo>
                    <a:pt x="432752" y="198081"/>
                  </a:lnTo>
                  <a:lnTo>
                    <a:pt x="434276" y="197319"/>
                  </a:lnTo>
                  <a:lnTo>
                    <a:pt x="436562" y="195033"/>
                  </a:lnTo>
                  <a:lnTo>
                    <a:pt x="440372" y="192747"/>
                  </a:lnTo>
                  <a:lnTo>
                    <a:pt x="442658" y="191223"/>
                  </a:lnTo>
                  <a:lnTo>
                    <a:pt x="444944" y="188937"/>
                  </a:lnTo>
                  <a:lnTo>
                    <a:pt x="447230" y="184365"/>
                  </a:lnTo>
                  <a:lnTo>
                    <a:pt x="447230" y="182079"/>
                  </a:lnTo>
                  <a:lnTo>
                    <a:pt x="449503" y="180555"/>
                  </a:lnTo>
                  <a:lnTo>
                    <a:pt x="449503" y="175996"/>
                  </a:lnTo>
                  <a:lnTo>
                    <a:pt x="451027" y="173710"/>
                  </a:lnTo>
                  <a:lnTo>
                    <a:pt x="451027" y="156946"/>
                  </a:lnTo>
                  <a:lnTo>
                    <a:pt x="449503" y="152374"/>
                  </a:lnTo>
                  <a:lnTo>
                    <a:pt x="449503" y="150088"/>
                  </a:lnTo>
                  <a:lnTo>
                    <a:pt x="447230" y="147802"/>
                  </a:lnTo>
                  <a:lnTo>
                    <a:pt x="444944" y="143992"/>
                  </a:lnTo>
                  <a:lnTo>
                    <a:pt x="440372" y="139420"/>
                  </a:lnTo>
                  <a:lnTo>
                    <a:pt x="436562" y="137134"/>
                  </a:lnTo>
                  <a:lnTo>
                    <a:pt x="434276" y="135610"/>
                  </a:lnTo>
                  <a:lnTo>
                    <a:pt x="431990" y="134467"/>
                  </a:lnTo>
                  <a:lnTo>
                    <a:pt x="434276" y="133324"/>
                  </a:lnTo>
                  <a:lnTo>
                    <a:pt x="436562" y="131038"/>
                  </a:lnTo>
                  <a:lnTo>
                    <a:pt x="440372" y="128752"/>
                  </a:lnTo>
                  <a:lnTo>
                    <a:pt x="444944" y="124180"/>
                  </a:lnTo>
                  <a:lnTo>
                    <a:pt x="447230" y="120370"/>
                  </a:lnTo>
                  <a:lnTo>
                    <a:pt x="447230" y="118084"/>
                  </a:lnTo>
                  <a:lnTo>
                    <a:pt x="449503" y="113512"/>
                  </a:lnTo>
                  <a:lnTo>
                    <a:pt x="449503" y="111988"/>
                  </a:lnTo>
                  <a:lnTo>
                    <a:pt x="451027" y="109702"/>
                  </a:lnTo>
                  <a:lnTo>
                    <a:pt x="451027" y="92189"/>
                  </a:lnTo>
                  <a:lnTo>
                    <a:pt x="449503" y="88379"/>
                  </a:lnTo>
                  <a:lnTo>
                    <a:pt x="449503" y="86093"/>
                  </a:lnTo>
                  <a:lnTo>
                    <a:pt x="447230" y="83807"/>
                  </a:lnTo>
                  <a:lnTo>
                    <a:pt x="444944" y="79235"/>
                  </a:lnTo>
                  <a:lnTo>
                    <a:pt x="442658" y="77711"/>
                  </a:lnTo>
                  <a:lnTo>
                    <a:pt x="440372" y="75425"/>
                  </a:lnTo>
                  <a:lnTo>
                    <a:pt x="436562" y="73139"/>
                  </a:lnTo>
                  <a:lnTo>
                    <a:pt x="434276" y="70853"/>
                  </a:lnTo>
                  <a:lnTo>
                    <a:pt x="431990" y="69710"/>
                  </a:lnTo>
                  <a:lnTo>
                    <a:pt x="434276" y="68567"/>
                  </a:lnTo>
                  <a:lnTo>
                    <a:pt x="436562" y="67043"/>
                  </a:lnTo>
                  <a:lnTo>
                    <a:pt x="438848" y="64757"/>
                  </a:lnTo>
                  <a:lnTo>
                    <a:pt x="442658" y="62471"/>
                  </a:lnTo>
                  <a:lnTo>
                    <a:pt x="444944" y="60185"/>
                  </a:lnTo>
                  <a:lnTo>
                    <a:pt x="444944" y="55613"/>
                  </a:lnTo>
                  <a:lnTo>
                    <a:pt x="447230" y="54089"/>
                  </a:lnTo>
                  <a:lnTo>
                    <a:pt x="449503" y="51803"/>
                  </a:lnTo>
                  <a:lnTo>
                    <a:pt x="449503" y="47231"/>
                  </a:lnTo>
                  <a:lnTo>
                    <a:pt x="451027" y="44945"/>
                  </a:lnTo>
                  <a:lnTo>
                    <a:pt x="451027" y="28181"/>
                  </a:lnTo>
                  <a:close/>
                </a:path>
                <a:path w="951864" h="521334">
                  <a:moveTo>
                    <a:pt x="553885" y="510451"/>
                  </a:moveTo>
                  <a:lnTo>
                    <a:pt x="500557" y="510451"/>
                  </a:lnTo>
                  <a:lnTo>
                    <a:pt x="500557" y="514261"/>
                  </a:lnTo>
                  <a:lnTo>
                    <a:pt x="500557" y="521119"/>
                  </a:lnTo>
                  <a:lnTo>
                    <a:pt x="553885" y="521119"/>
                  </a:lnTo>
                  <a:lnTo>
                    <a:pt x="553885" y="510451"/>
                  </a:lnTo>
                  <a:close/>
                </a:path>
                <a:path w="951864" h="521334">
                  <a:moveTo>
                    <a:pt x="588175" y="488886"/>
                  </a:moveTo>
                  <a:lnTo>
                    <a:pt x="466267" y="488886"/>
                  </a:lnTo>
                  <a:lnTo>
                    <a:pt x="466267" y="492696"/>
                  </a:lnTo>
                  <a:lnTo>
                    <a:pt x="466267" y="497776"/>
                  </a:lnTo>
                  <a:lnTo>
                    <a:pt x="588175" y="497776"/>
                  </a:lnTo>
                  <a:lnTo>
                    <a:pt x="588175" y="492696"/>
                  </a:lnTo>
                  <a:lnTo>
                    <a:pt x="588175" y="488886"/>
                  </a:lnTo>
                  <a:close/>
                </a:path>
                <a:path w="951864" h="521334">
                  <a:moveTo>
                    <a:pt x="951585" y="43421"/>
                  </a:moveTo>
                  <a:lnTo>
                    <a:pt x="951547" y="49466"/>
                  </a:lnTo>
                  <a:lnTo>
                    <a:pt x="949566" y="49466"/>
                  </a:lnTo>
                  <a:lnTo>
                    <a:pt x="949566" y="46291"/>
                  </a:lnTo>
                  <a:lnTo>
                    <a:pt x="951547" y="49466"/>
                  </a:lnTo>
                  <a:lnTo>
                    <a:pt x="951547" y="43421"/>
                  </a:lnTo>
                  <a:lnTo>
                    <a:pt x="949566" y="43421"/>
                  </a:lnTo>
                  <a:lnTo>
                    <a:pt x="949566" y="43116"/>
                  </a:lnTo>
                  <a:lnTo>
                    <a:pt x="943203" y="43116"/>
                  </a:lnTo>
                  <a:lnTo>
                    <a:pt x="943203" y="54546"/>
                  </a:lnTo>
                  <a:lnTo>
                    <a:pt x="943203" y="220916"/>
                  </a:lnTo>
                  <a:lnTo>
                    <a:pt x="774065" y="220916"/>
                  </a:lnTo>
                  <a:lnTo>
                    <a:pt x="774065" y="54546"/>
                  </a:lnTo>
                  <a:lnTo>
                    <a:pt x="943203" y="54546"/>
                  </a:lnTo>
                  <a:lnTo>
                    <a:pt x="943203" y="43116"/>
                  </a:lnTo>
                  <a:lnTo>
                    <a:pt x="770255" y="43116"/>
                  </a:lnTo>
                  <a:lnTo>
                    <a:pt x="770255" y="43421"/>
                  </a:lnTo>
                  <a:lnTo>
                    <a:pt x="765683" y="43421"/>
                  </a:lnTo>
                  <a:lnTo>
                    <a:pt x="765683" y="49517"/>
                  </a:lnTo>
                  <a:lnTo>
                    <a:pt x="765683" y="133286"/>
                  </a:lnTo>
                  <a:lnTo>
                    <a:pt x="530263" y="133286"/>
                  </a:lnTo>
                  <a:lnTo>
                    <a:pt x="526453" y="133324"/>
                  </a:lnTo>
                  <a:lnTo>
                    <a:pt x="524179" y="133324"/>
                  </a:lnTo>
                  <a:lnTo>
                    <a:pt x="519607" y="131038"/>
                  </a:lnTo>
                  <a:lnTo>
                    <a:pt x="517321" y="131038"/>
                  </a:lnTo>
                  <a:lnTo>
                    <a:pt x="513511" y="128752"/>
                  </a:lnTo>
                  <a:lnTo>
                    <a:pt x="511225" y="126466"/>
                  </a:lnTo>
                  <a:lnTo>
                    <a:pt x="508939" y="126466"/>
                  </a:lnTo>
                  <a:lnTo>
                    <a:pt x="508939" y="124180"/>
                  </a:lnTo>
                  <a:lnTo>
                    <a:pt x="506653" y="122656"/>
                  </a:lnTo>
                  <a:lnTo>
                    <a:pt x="505129" y="120370"/>
                  </a:lnTo>
                  <a:lnTo>
                    <a:pt x="505129" y="118084"/>
                  </a:lnTo>
                  <a:lnTo>
                    <a:pt x="502843" y="115798"/>
                  </a:lnTo>
                  <a:lnTo>
                    <a:pt x="502843" y="111988"/>
                  </a:lnTo>
                  <a:lnTo>
                    <a:pt x="500557" y="109702"/>
                  </a:lnTo>
                  <a:lnTo>
                    <a:pt x="500557" y="102857"/>
                  </a:lnTo>
                  <a:lnTo>
                    <a:pt x="502843" y="101333"/>
                  </a:lnTo>
                  <a:lnTo>
                    <a:pt x="502843" y="96761"/>
                  </a:lnTo>
                  <a:lnTo>
                    <a:pt x="505129" y="94475"/>
                  </a:lnTo>
                  <a:lnTo>
                    <a:pt x="505129" y="92189"/>
                  </a:lnTo>
                  <a:lnTo>
                    <a:pt x="506653" y="89903"/>
                  </a:lnTo>
                  <a:lnTo>
                    <a:pt x="508939" y="88379"/>
                  </a:lnTo>
                  <a:lnTo>
                    <a:pt x="513511" y="83807"/>
                  </a:lnTo>
                  <a:lnTo>
                    <a:pt x="515797" y="83807"/>
                  </a:lnTo>
                  <a:lnTo>
                    <a:pt x="517321" y="81521"/>
                  </a:lnTo>
                  <a:lnTo>
                    <a:pt x="519607" y="79235"/>
                  </a:lnTo>
                  <a:lnTo>
                    <a:pt x="524179" y="79235"/>
                  </a:lnTo>
                  <a:lnTo>
                    <a:pt x="527977" y="79235"/>
                  </a:lnTo>
                  <a:lnTo>
                    <a:pt x="532549" y="77711"/>
                  </a:lnTo>
                  <a:lnTo>
                    <a:pt x="532549" y="68567"/>
                  </a:lnTo>
                  <a:lnTo>
                    <a:pt x="526453" y="68567"/>
                  </a:lnTo>
                  <a:lnTo>
                    <a:pt x="524179" y="68567"/>
                  </a:lnTo>
                  <a:lnTo>
                    <a:pt x="521893" y="68567"/>
                  </a:lnTo>
                  <a:lnTo>
                    <a:pt x="519607" y="67043"/>
                  </a:lnTo>
                  <a:lnTo>
                    <a:pt x="515797" y="67043"/>
                  </a:lnTo>
                  <a:lnTo>
                    <a:pt x="511225" y="62471"/>
                  </a:lnTo>
                  <a:lnTo>
                    <a:pt x="508939" y="62471"/>
                  </a:lnTo>
                  <a:lnTo>
                    <a:pt x="506653" y="60185"/>
                  </a:lnTo>
                  <a:lnTo>
                    <a:pt x="506653" y="57899"/>
                  </a:lnTo>
                  <a:lnTo>
                    <a:pt x="505129" y="55613"/>
                  </a:lnTo>
                  <a:lnTo>
                    <a:pt x="502843" y="54089"/>
                  </a:lnTo>
                  <a:lnTo>
                    <a:pt x="502843" y="49517"/>
                  </a:lnTo>
                  <a:lnTo>
                    <a:pt x="500557" y="47231"/>
                  </a:lnTo>
                  <a:lnTo>
                    <a:pt x="500557" y="36563"/>
                  </a:lnTo>
                  <a:lnTo>
                    <a:pt x="502843" y="34277"/>
                  </a:lnTo>
                  <a:lnTo>
                    <a:pt x="502843" y="32753"/>
                  </a:lnTo>
                  <a:lnTo>
                    <a:pt x="505129" y="30467"/>
                  </a:lnTo>
                  <a:lnTo>
                    <a:pt x="505129" y="28181"/>
                  </a:lnTo>
                  <a:lnTo>
                    <a:pt x="506653" y="25895"/>
                  </a:lnTo>
                  <a:lnTo>
                    <a:pt x="508939" y="23622"/>
                  </a:lnTo>
                  <a:lnTo>
                    <a:pt x="508939" y="21336"/>
                  </a:lnTo>
                  <a:lnTo>
                    <a:pt x="511225" y="19812"/>
                  </a:lnTo>
                  <a:lnTo>
                    <a:pt x="513511" y="19812"/>
                  </a:lnTo>
                  <a:lnTo>
                    <a:pt x="515797" y="17526"/>
                  </a:lnTo>
                  <a:lnTo>
                    <a:pt x="519607" y="15240"/>
                  </a:lnTo>
                  <a:lnTo>
                    <a:pt x="527977" y="15240"/>
                  </a:lnTo>
                  <a:lnTo>
                    <a:pt x="532549" y="12954"/>
                  </a:lnTo>
                  <a:lnTo>
                    <a:pt x="532549" y="4572"/>
                  </a:lnTo>
                  <a:lnTo>
                    <a:pt x="524179" y="4572"/>
                  </a:lnTo>
                  <a:lnTo>
                    <a:pt x="519607" y="6858"/>
                  </a:lnTo>
                  <a:lnTo>
                    <a:pt x="515797" y="6858"/>
                  </a:lnTo>
                  <a:lnTo>
                    <a:pt x="513511" y="9144"/>
                  </a:lnTo>
                  <a:lnTo>
                    <a:pt x="508939" y="10668"/>
                  </a:lnTo>
                  <a:lnTo>
                    <a:pt x="506653" y="12954"/>
                  </a:lnTo>
                  <a:lnTo>
                    <a:pt x="502843" y="15240"/>
                  </a:lnTo>
                  <a:lnTo>
                    <a:pt x="498271" y="19812"/>
                  </a:lnTo>
                  <a:lnTo>
                    <a:pt x="495985" y="21336"/>
                  </a:lnTo>
                  <a:lnTo>
                    <a:pt x="495985" y="25895"/>
                  </a:lnTo>
                  <a:lnTo>
                    <a:pt x="494461" y="28181"/>
                  </a:lnTo>
                  <a:lnTo>
                    <a:pt x="492175" y="32753"/>
                  </a:lnTo>
                  <a:lnTo>
                    <a:pt x="492175" y="51803"/>
                  </a:lnTo>
                  <a:lnTo>
                    <a:pt x="494461" y="54089"/>
                  </a:lnTo>
                  <a:lnTo>
                    <a:pt x="494461" y="57899"/>
                  </a:lnTo>
                  <a:lnTo>
                    <a:pt x="495985" y="60185"/>
                  </a:lnTo>
                  <a:lnTo>
                    <a:pt x="498271" y="64757"/>
                  </a:lnTo>
                  <a:lnTo>
                    <a:pt x="500557" y="67043"/>
                  </a:lnTo>
                  <a:lnTo>
                    <a:pt x="502843" y="68567"/>
                  </a:lnTo>
                  <a:lnTo>
                    <a:pt x="506653" y="70853"/>
                  </a:lnTo>
                  <a:lnTo>
                    <a:pt x="508939" y="73139"/>
                  </a:lnTo>
                  <a:lnTo>
                    <a:pt x="511225" y="74282"/>
                  </a:lnTo>
                  <a:lnTo>
                    <a:pt x="508939" y="75425"/>
                  </a:lnTo>
                  <a:lnTo>
                    <a:pt x="505129" y="79235"/>
                  </a:lnTo>
                  <a:lnTo>
                    <a:pt x="500557" y="81521"/>
                  </a:lnTo>
                  <a:lnTo>
                    <a:pt x="498271" y="83807"/>
                  </a:lnTo>
                  <a:lnTo>
                    <a:pt x="498271" y="86093"/>
                  </a:lnTo>
                  <a:lnTo>
                    <a:pt x="495985" y="89903"/>
                  </a:lnTo>
                  <a:lnTo>
                    <a:pt x="494461" y="92189"/>
                  </a:lnTo>
                  <a:lnTo>
                    <a:pt x="494461" y="96761"/>
                  </a:lnTo>
                  <a:lnTo>
                    <a:pt x="492175" y="99047"/>
                  </a:lnTo>
                  <a:lnTo>
                    <a:pt x="492175" y="115798"/>
                  </a:lnTo>
                  <a:lnTo>
                    <a:pt x="494461" y="118084"/>
                  </a:lnTo>
                  <a:lnTo>
                    <a:pt x="495985" y="122656"/>
                  </a:lnTo>
                  <a:lnTo>
                    <a:pt x="495985" y="124180"/>
                  </a:lnTo>
                  <a:lnTo>
                    <a:pt x="498271" y="128752"/>
                  </a:lnTo>
                  <a:lnTo>
                    <a:pt x="502843" y="133324"/>
                  </a:lnTo>
                  <a:lnTo>
                    <a:pt x="506653" y="135610"/>
                  </a:lnTo>
                  <a:lnTo>
                    <a:pt x="508939" y="137134"/>
                  </a:lnTo>
                  <a:lnTo>
                    <a:pt x="511225" y="138277"/>
                  </a:lnTo>
                  <a:lnTo>
                    <a:pt x="508939" y="139420"/>
                  </a:lnTo>
                  <a:lnTo>
                    <a:pt x="506653" y="141706"/>
                  </a:lnTo>
                  <a:lnTo>
                    <a:pt x="505129" y="143992"/>
                  </a:lnTo>
                  <a:lnTo>
                    <a:pt x="500557" y="146278"/>
                  </a:lnTo>
                  <a:lnTo>
                    <a:pt x="498271" y="147802"/>
                  </a:lnTo>
                  <a:lnTo>
                    <a:pt x="498271" y="152374"/>
                  </a:lnTo>
                  <a:lnTo>
                    <a:pt x="495985" y="154660"/>
                  </a:lnTo>
                  <a:lnTo>
                    <a:pt x="494461" y="156946"/>
                  </a:lnTo>
                  <a:lnTo>
                    <a:pt x="494461" y="160756"/>
                  </a:lnTo>
                  <a:lnTo>
                    <a:pt x="492175" y="163042"/>
                  </a:lnTo>
                  <a:lnTo>
                    <a:pt x="492175" y="180555"/>
                  </a:lnTo>
                  <a:lnTo>
                    <a:pt x="494461" y="182079"/>
                  </a:lnTo>
                  <a:lnTo>
                    <a:pt x="495985" y="186651"/>
                  </a:lnTo>
                  <a:lnTo>
                    <a:pt x="495985" y="188937"/>
                  </a:lnTo>
                  <a:lnTo>
                    <a:pt x="498271" y="192747"/>
                  </a:lnTo>
                  <a:lnTo>
                    <a:pt x="502843" y="197319"/>
                  </a:lnTo>
                  <a:lnTo>
                    <a:pt x="506653" y="199605"/>
                  </a:lnTo>
                  <a:lnTo>
                    <a:pt x="508939" y="201891"/>
                  </a:lnTo>
                  <a:lnTo>
                    <a:pt x="511225" y="203034"/>
                  </a:lnTo>
                  <a:lnTo>
                    <a:pt x="508939" y="204177"/>
                  </a:lnTo>
                  <a:lnTo>
                    <a:pt x="506653" y="205701"/>
                  </a:lnTo>
                  <a:lnTo>
                    <a:pt x="505129" y="207987"/>
                  </a:lnTo>
                  <a:lnTo>
                    <a:pt x="498271" y="214845"/>
                  </a:lnTo>
                  <a:lnTo>
                    <a:pt x="495985" y="218655"/>
                  </a:lnTo>
                  <a:lnTo>
                    <a:pt x="494461" y="220941"/>
                  </a:lnTo>
                  <a:lnTo>
                    <a:pt x="494461" y="225513"/>
                  </a:lnTo>
                  <a:lnTo>
                    <a:pt x="492175" y="227037"/>
                  </a:lnTo>
                  <a:lnTo>
                    <a:pt x="492175" y="239991"/>
                  </a:lnTo>
                  <a:lnTo>
                    <a:pt x="494461" y="244563"/>
                  </a:lnTo>
                  <a:lnTo>
                    <a:pt x="494461" y="246849"/>
                  </a:lnTo>
                  <a:lnTo>
                    <a:pt x="495985" y="250659"/>
                  </a:lnTo>
                  <a:lnTo>
                    <a:pt x="495985" y="252945"/>
                  </a:lnTo>
                  <a:lnTo>
                    <a:pt x="498271" y="257505"/>
                  </a:lnTo>
                  <a:lnTo>
                    <a:pt x="500557" y="259791"/>
                  </a:lnTo>
                  <a:lnTo>
                    <a:pt x="505129" y="261315"/>
                  </a:lnTo>
                  <a:lnTo>
                    <a:pt x="506653" y="263601"/>
                  </a:lnTo>
                  <a:lnTo>
                    <a:pt x="508939" y="265887"/>
                  </a:lnTo>
                  <a:lnTo>
                    <a:pt x="513511" y="268173"/>
                  </a:lnTo>
                  <a:lnTo>
                    <a:pt x="517321" y="270459"/>
                  </a:lnTo>
                  <a:lnTo>
                    <a:pt x="519607" y="270459"/>
                  </a:lnTo>
                  <a:lnTo>
                    <a:pt x="519607" y="469836"/>
                  </a:lnTo>
                  <a:lnTo>
                    <a:pt x="451027" y="469836"/>
                  </a:lnTo>
                  <a:lnTo>
                    <a:pt x="451027" y="473646"/>
                  </a:lnTo>
                  <a:lnTo>
                    <a:pt x="451027" y="477456"/>
                  </a:lnTo>
                  <a:lnTo>
                    <a:pt x="603402" y="477456"/>
                  </a:lnTo>
                  <a:lnTo>
                    <a:pt x="603402" y="473646"/>
                  </a:lnTo>
                  <a:lnTo>
                    <a:pt x="603402" y="469836"/>
                  </a:lnTo>
                  <a:lnTo>
                    <a:pt x="530263" y="469836"/>
                  </a:lnTo>
                  <a:lnTo>
                    <a:pt x="530263" y="263601"/>
                  </a:lnTo>
                  <a:lnTo>
                    <a:pt x="526453" y="263601"/>
                  </a:lnTo>
                  <a:lnTo>
                    <a:pt x="526453" y="261315"/>
                  </a:lnTo>
                  <a:lnTo>
                    <a:pt x="524179" y="261315"/>
                  </a:lnTo>
                  <a:lnTo>
                    <a:pt x="519607" y="259791"/>
                  </a:lnTo>
                  <a:lnTo>
                    <a:pt x="517321" y="259791"/>
                  </a:lnTo>
                  <a:lnTo>
                    <a:pt x="515797" y="257505"/>
                  </a:lnTo>
                  <a:lnTo>
                    <a:pt x="511225" y="255219"/>
                  </a:lnTo>
                  <a:lnTo>
                    <a:pt x="505129" y="249135"/>
                  </a:lnTo>
                  <a:lnTo>
                    <a:pt x="505129" y="246849"/>
                  </a:lnTo>
                  <a:lnTo>
                    <a:pt x="502843" y="244563"/>
                  </a:lnTo>
                  <a:lnTo>
                    <a:pt x="502843" y="225513"/>
                  </a:lnTo>
                  <a:lnTo>
                    <a:pt x="505129" y="223227"/>
                  </a:lnTo>
                  <a:lnTo>
                    <a:pt x="505129" y="220941"/>
                  </a:lnTo>
                  <a:lnTo>
                    <a:pt x="506653" y="218655"/>
                  </a:lnTo>
                  <a:lnTo>
                    <a:pt x="508939" y="216369"/>
                  </a:lnTo>
                  <a:lnTo>
                    <a:pt x="511225" y="214845"/>
                  </a:lnTo>
                  <a:lnTo>
                    <a:pt x="513511" y="212559"/>
                  </a:lnTo>
                  <a:lnTo>
                    <a:pt x="515797" y="212559"/>
                  </a:lnTo>
                  <a:lnTo>
                    <a:pt x="517321" y="210273"/>
                  </a:lnTo>
                  <a:lnTo>
                    <a:pt x="519607" y="207987"/>
                  </a:lnTo>
                  <a:lnTo>
                    <a:pt x="524179" y="207987"/>
                  </a:lnTo>
                  <a:lnTo>
                    <a:pt x="526453" y="207987"/>
                  </a:lnTo>
                  <a:lnTo>
                    <a:pt x="527977" y="205701"/>
                  </a:lnTo>
                  <a:lnTo>
                    <a:pt x="532549" y="205701"/>
                  </a:lnTo>
                  <a:lnTo>
                    <a:pt x="532549" y="197319"/>
                  </a:lnTo>
                  <a:lnTo>
                    <a:pt x="526453" y="197319"/>
                  </a:lnTo>
                  <a:lnTo>
                    <a:pt x="524179" y="197319"/>
                  </a:lnTo>
                  <a:lnTo>
                    <a:pt x="519607" y="195033"/>
                  </a:lnTo>
                  <a:lnTo>
                    <a:pt x="517321" y="195033"/>
                  </a:lnTo>
                  <a:lnTo>
                    <a:pt x="513511" y="192747"/>
                  </a:lnTo>
                  <a:lnTo>
                    <a:pt x="511225" y="192747"/>
                  </a:lnTo>
                  <a:lnTo>
                    <a:pt x="508939" y="191223"/>
                  </a:lnTo>
                  <a:lnTo>
                    <a:pt x="508939" y="188937"/>
                  </a:lnTo>
                  <a:lnTo>
                    <a:pt x="506653" y="186651"/>
                  </a:lnTo>
                  <a:lnTo>
                    <a:pt x="505129" y="184365"/>
                  </a:lnTo>
                  <a:lnTo>
                    <a:pt x="505129" y="182079"/>
                  </a:lnTo>
                  <a:lnTo>
                    <a:pt x="502843" y="180555"/>
                  </a:lnTo>
                  <a:lnTo>
                    <a:pt x="502843" y="175996"/>
                  </a:lnTo>
                  <a:lnTo>
                    <a:pt x="500557" y="173710"/>
                  </a:lnTo>
                  <a:lnTo>
                    <a:pt x="500557" y="167614"/>
                  </a:lnTo>
                  <a:lnTo>
                    <a:pt x="502843" y="165328"/>
                  </a:lnTo>
                  <a:lnTo>
                    <a:pt x="502843" y="160756"/>
                  </a:lnTo>
                  <a:lnTo>
                    <a:pt x="505129" y="158470"/>
                  </a:lnTo>
                  <a:lnTo>
                    <a:pt x="505129" y="156946"/>
                  </a:lnTo>
                  <a:lnTo>
                    <a:pt x="506653" y="154660"/>
                  </a:lnTo>
                  <a:lnTo>
                    <a:pt x="513511" y="147802"/>
                  </a:lnTo>
                  <a:lnTo>
                    <a:pt x="515797" y="147802"/>
                  </a:lnTo>
                  <a:lnTo>
                    <a:pt x="517321" y="146278"/>
                  </a:lnTo>
                  <a:lnTo>
                    <a:pt x="519607" y="146278"/>
                  </a:lnTo>
                  <a:lnTo>
                    <a:pt x="521893" y="143992"/>
                  </a:lnTo>
                  <a:lnTo>
                    <a:pt x="524179" y="143992"/>
                  </a:lnTo>
                  <a:lnTo>
                    <a:pt x="532549" y="143992"/>
                  </a:lnTo>
                  <a:lnTo>
                    <a:pt x="532549" y="142176"/>
                  </a:lnTo>
                  <a:lnTo>
                    <a:pt x="765683" y="142176"/>
                  </a:lnTo>
                  <a:lnTo>
                    <a:pt x="765683" y="225513"/>
                  </a:lnTo>
                  <a:lnTo>
                    <a:pt x="772337" y="225513"/>
                  </a:lnTo>
                  <a:lnTo>
                    <a:pt x="772337" y="225996"/>
                  </a:lnTo>
                  <a:lnTo>
                    <a:pt x="768540" y="225996"/>
                  </a:lnTo>
                  <a:lnTo>
                    <a:pt x="768540" y="227901"/>
                  </a:lnTo>
                  <a:lnTo>
                    <a:pt x="765683" y="225513"/>
                  </a:lnTo>
                  <a:lnTo>
                    <a:pt x="765683" y="229323"/>
                  </a:lnTo>
                  <a:lnTo>
                    <a:pt x="768540" y="229323"/>
                  </a:lnTo>
                  <a:lnTo>
                    <a:pt x="768540" y="229806"/>
                  </a:lnTo>
                  <a:lnTo>
                    <a:pt x="947775" y="229806"/>
                  </a:lnTo>
                  <a:lnTo>
                    <a:pt x="947775" y="229323"/>
                  </a:lnTo>
                  <a:lnTo>
                    <a:pt x="951585" y="229323"/>
                  </a:lnTo>
                  <a:lnTo>
                    <a:pt x="951585" y="225513"/>
                  </a:lnTo>
                  <a:lnTo>
                    <a:pt x="951585" y="220941"/>
                  </a:lnTo>
                  <a:lnTo>
                    <a:pt x="947775" y="220941"/>
                  </a:lnTo>
                  <a:lnTo>
                    <a:pt x="951585" y="220916"/>
                  </a:lnTo>
                  <a:lnTo>
                    <a:pt x="951585" y="49517"/>
                  </a:lnTo>
                  <a:lnTo>
                    <a:pt x="951585" y="43421"/>
                  </a:lnTo>
                  <a:close/>
                </a:path>
              </a:pathLst>
            </a:custGeom>
            <a:solidFill>
              <a:srgbClr val="000000"/>
            </a:solidFill>
          </p:spPr>
          <p:txBody>
            <a:bodyPr wrap="square" lIns="0" tIns="0" rIns="0" bIns="0" rtlCol="0"/>
            <a:lstStyle/>
            <a:p>
              <a:endParaRPr/>
            </a:p>
          </p:txBody>
        </p:sp>
        <p:pic>
          <p:nvPicPr>
            <p:cNvPr id="24" name="object 24"/>
            <p:cNvPicPr/>
            <p:nvPr/>
          </p:nvPicPr>
          <p:blipFill>
            <a:blip r:embed="rId9" cstate="print"/>
            <a:stretch>
              <a:fillRect/>
            </a:stretch>
          </p:blipFill>
          <p:spPr>
            <a:xfrm>
              <a:off x="1190561" y="6868286"/>
              <a:ext cx="799973" cy="145516"/>
            </a:xfrm>
            <a:prstGeom prst="rect">
              <a:avLst/>
            </a:prstGeom>
          </p:spPr>
        </p:pic>
        <p:sp>
          <p:nvSpPr>
            <p:cNvPr id="25" name="object 25"/>
            <p:cNvSpPr/>
            <p:nvPr/>
          </p:nvSpPr>
          <p:spPr>
            <a:xfrm>
              <a:off x="1006957" y="7159320"/>
              <a:ext cx="239395" cy="10795"/>
            </a:xfrm>
            <a:custGeom>
              <a:avLst/>
              <a:gdLst/>
              <a:ahLst/>
              <a:cxnLst/>
              <a:rect l="l" t="t" r="r" b="b"/>
              <a:pathLst>
                <a:path w="239394" h="10795">
                  <a:moveTo>
                    <a:pt x="47218" y="0"/>
                  </a:moveTo>
                  <a:lnTo>
                    <a:pt x="0" y="0"/>
                  </a:lnTo>
                  <a:lnTo>
                    <a:pt x="0" y="10668"/>
                  </a:lnTo>
                  <a:lnTo>
                    <a:pt x="47218" y="10668"/>
                  </a:lnTo>
                  <a:lnTo>
                    <a:pt x="47218" y="0"/>
                  </a:lnTo>
                  <a:close/>
                </a:path>
                <a:path w="239394" h="10795">
                  <a:moveTo>
                    <a:pt x="143217" y="0"/>
                  </a:moveTo>
                  <a:lnTo>
                    <a:pt x="95986" y="0"/>
                  </a:lnTo>
                  <a:lnTo>
                    <a:pt x="95986" y="10668"/>
                  </a:lnTo>
                  <a:lnTo>
                    <a:pt x="143217" y="10668"/>
                  </a:lnTo>
                  <a:lnTo>
                    <a:pt x="143217" y="0"/>
                  </a:lnTo>
                  <a:close/>
                </a:path>
                <a:path w="239394" h="10795">
                  <a:moveTo>
                    <a:pt x="239217" y="0"/>
                  </a:moveTo>
                  <a:lnTo>
                    <a:pt x="192747" y="0"/>
                  </a:lnTo>
                  <a:lnTo>
                    <a:pt x="192747" y="10668"/>
                  </a:lnTo>
                  <a:lnTo>
                    <a:pt x="239217" y="10668"/>
                  </a:lnTo>
                  <a:lnTo>
                    <a:pt x="239217" y="0"/>
                  </a:lnTo>
                  <a:close/>
                </a:path>
              </a:pathLst>
            </a:custGeom>
            <a:solidFill>
              <a:srgbClr val="000000"/>
            </a:solidFill>
          </p:spPr>
          <p:txBody>
            <a:bodyPr wrap="square" lIns="0" tIns="0" rIns="0" bIns="0" rtlCol="0"/>
            <a:lstStyle/>
            <a:p>
              <a:endParaRPr/>
            </a:p>
          </p:txBody>
        </p:sp>
        <p:pic>
          <p:nvPicPr>
            <p:cNvPr id="26" name="object 26"/>
            <p:cNvPicPr/>
            <p:nvPr/>
          </p:nvPicPr>
          <p:blipFill>
            <a:blip r:embed="rId10" cstate="print"/>
            <a:stretch>
              <a:fillRect/>
            </a:stretch>
          </p:blipFill>
          <p:spPr>
            <a:xfrm>
              <a:off x="910958" y="6927849"/>
              <a:ext cx="258267" cy="205562"/>
            </a:xfrm>
            <a:prstGeom prst="rect">
              <a:avLst/>
            </a:prstGeom>
          </p:spPr>
        </p:pic>
        <p:sp>
          <p:nvSpPr>
            <p:cNvPr id="27" name="object 27"/>
            <p:cNvSpPr/>
            <p:nvPr/>
          </p:nvSpPr>
          <p:spPr>
            <a:xfrm>
              <a:off x="1051902" y="7144842"/>
              <a:ext cx="2729230" cy="1210310"/>
            </a:xfrm>
            <a:custGeom>
              <a:avLst/>
              <a:gdLst/>
              <a:ahLst/>
              <a:cxnLst/>
              <a:rect l="l" t="t" r="r" b="b"/>
              <a:pathLst>
                <a:path w="2729229" h="1210309">
                  <a:moveTo>
                    <a:pt x="47231" y="228561"/>
                  </a:moveTo>
                  <a:lnTo>
                    <a:pt x="44945" y="228561"/>
                  </a:lnTo>
                  <a:lnTo>
                    <a:pt x="44945" y="222465"/>
                  </a:lnTo>
                  <a:lnTo>
                    <a:pt x="42659" y="222465"/>
                  </a:lnTo>
                  <a:lnTo>
                    <a:pt x="42659" y="220179"/>
                  </a:lnTo>
                  <a:lnTo>
                    <a:pt x="40373" y="220179"/>
                  </a:lnTo>
                  <a:lnTo>
                    <a:pt x="40373" y="217893"/>
                  </a:lnTo>
                  <a:lnTo>
                    <a:pt x="38087" y="217893"/>
                  </a:lnTo>
                  <a:lnTo>
                    <a:pt x="36563" y="216369"/>
                  </a:lnTo>
                  <a:lnTo>
                    <a:pt x="32004" y="216369"/>
                  </a:lnTo>
                  <a:lnTo>
                    <a:pt x="32004" y="214083"/>
                  </a:lnTo>
                  <a:lnTo>
                    <a:pt x="19050" y="214083"/>
                  </a:lnTo>
                  <a:lnTo>
                    <a:pt x="16764" y="216369"/>
                  </a:lnTo>
                  <a:lnTo>
                    <a:pt x="12954" y="216369"/>
                  </a:lnTo>
                  <a:lnTo>
                    <a:pt x="12954" y="217893"/>
                  </a:lnTo>
                  <a:lnTo>
                    <a:pt x="8382" y="217893"/>
                  </a:lnTo>
                  <a:lnTo>
                    <a:pt x="8382" y="220179"/>
                  </a:lnTo>
                  <a:lnTo>
                    <a:pt x="6096" y="220179"/>
                  </a:lnTo>
                  <a:lnTo>
                    <a:pt x="6096" y="222465"/>
                  </a:lnTo>
                  <a:lnTo>
                    <a:pt x="3810" y="222465"/>
                  </a:lnTo>
                  <a:lnTo>
                    <a:pt x="3810" y="227037"/>
                  </a:lnTo>
                  <a:lnTo>
                    <a:pt x="2286" y="227037"/>
                  </a:lnTo>
                  <a:lnTo>
                    <a:pt x="2286" y="230847"/>
                  </a:lnTo>
                  <a:lnTo>
                    <a:pt x="0" y="230847"/>
                  </a:lnTo>
                  <a:lnTo>
                    <a:pt x="0" y="250659"/>
                  </a:lnTo>
                  <a:lnTo>
                    <a:pt x="2286" y="250659"/>
                  </a:lnTo>
                  <a:lnTo>
                    <a:pt x="2286" y="254469"/>
                  </a:lnTo>
                  <a:lnTo>
                    <a:pt x="3810" y="254469"/>
                  </a:lnTo>
                  <a:lnTo>
                    <a:pt x="3810" y="259041"/>
                  </a:lnTo>
                  <a:lnTo>
                    <a:pt x="6096" y="259041"/>
                  </a:lnTo>
                  <a:lnTo>
                    <a:pt x="6096" y="261327"/>
                  </a:lnTo>
                  <a:lnTo>
                    <a:pt x="8382" y="261327"/>
                  </a:lnTo>
                  <a:lnTo>
                    <a:pt x="8382" y="262851"/>
                  </a:lnTo>
                  <a:lnTo>
                    <a:pt x="12954" y="262851"/>
                  </a:lnTo>
                  <a:lnTo>
                    <a:pt x="12954" y="265137"/>
                  </a:lnTo>
                  <a:lnTo>
                    <a:pt x="19050" y="265137"/>
                  </a:lnTo>
                  <a:lnTo>
                    <a:pt x="19050" y="267423"/>
                  </a:lnTo>
                  <a:lnTo>
                    <a:pt x="32004" y="267423"/>
                  </a:lnTo>
                  <a:lnTo>
                    <a:pt x="32004" y="265137"/>
                  </a:lnTo>
                  <a:lnTo>
                    <a:pt x="38087" y="265137"/>
                  </a:lnTo>
                  <a:lnTo>
                    <a:pt x="38087" y="262851"/>
                  </a:lnTo>
                  <a:lnTo>
                    <a:pt x="42659" y="262851"/>
                  </a:lnTo>
                  <a:lnTo>
                    <a:pt x="42659" y="261327"/>
                  </a:lnTo>
                  <a:lnTo>
                    <a:pt x="44945" y="261327"/>
                  </a:lnTo>
                  <a:lnTo>
                    <a:pt x="47231" y="259041"/>
                  </a:lnTo>
                  <a:lnTo>
                    <a:pt x="47231" y="239991"/>
                  </a:lnTo>
                  <a:lnTo>
                    <a:pt x="25908" y="239991"/>
                  </a:lnTo>
                  <a:lnTo>
                    <a:pt x="25908" y="246087"/>
                  </a:lnTo>
                  <a:lnTo>
                    <a:pt x="40373" y="246087"/>
                  </a:lnTo>
                  <a:lnTo>
                    <a:pt x="40373" y="256755"/>
                  </a:lnTo>
                  <a:lnTo>
                    <a:pt x="36563" y="256755"/>
                  </a:lnTo>
                  <a:lnTo>
                    <a:pt x="36563" y="259041"/>
                  </a:lnTo>
                  <a:lnTo>
                    <a:pt x="32004" y="259041"/>
                  </a:lnTo>
                  <a:lnTo>
                    <a:pt x="32004" y="261327"/>
                  </a:lnTo>
                  <a:lnTo>
                    <a:pt x="19050" y="261327"/>
                  </a:lnTo>
                  <a:lnTo>
                    <a:pt x="19050" y="259041"/>
                  </a:lnTo>
                  <a:lnTo>
                    <a:pt x="14478" y="259041"/>
                  </a:lnTo>
                  <a:lnTo>
                    <a:pt x="14478" y="256755"/>
                  </a:lnTo>
                  <a:lnTo>
                    <a:pt x="10668" y="256755"/>
                  </a:lnTo>
                  <a:lnTo>
                    <a:pt x="10668" y="252183"/>
                  </a:lnTo>
                  <a:lnTo>
                    <a:pt x="8382" y="252183"/>
                  </a:lnTo>
                  <a:lnTo>
                    <a:pt x="8382" y="248373"/>
                  </a:lnTo>
                  <a:lnTo>
                    <a:pt x="6096" y="248373"/>
                  </a:lnTo>
                  <a:lnTo>
                    <a:pt x="6096" y="233133"/>
                  </a:lnTo>
                  <a:lnTo>
                    <a:pt x="8382" y="233133"/>
                  </a:lnTo>
                  <a:lnTo>
                    <a:pt x="8382" y="228561"/>
                  </a:lnTo>
                  <a:lnTo>
                    <a:pt x="10668" y="228561"/>
                  </a:lnTo>
                  <a:lnTo>
                    <a:pt x="10668" y="224751"/>
                  </a:lnTo>
                  <a:lnTo>
                    <a:pt x="12954" y="224751"/>
                  </a:lnTo>
                  <a:lnTo>
                    <a:pt x="12954" y="222465"/>
                  </a:lnTo>
                  <a:lnTo>
                    <a:pt x="16764" y="222465"/>
                  </a:lnTo>
                  <a:lnTo>
                    <a:pt x="16764" y="220179"/>
                  </a:lnTo>
                  <a:lnTo>
                    <a:pt x="32004" y="220179"/>
                  </a:lnTo>
                  <a:lnTo>
                    <a:pt x="32004" y="222465"/>
                  </a:lnTo>
                  <a:lnTo>
                    <a:pt x="36563" y="222465"/>
                  </a:lnTo>
                  <a:lnTo>
                    <a:pt x="36563" y="224751"/>
                  </a:lnTo>
                  <a:lnTo>
                    <a:pt x="38087" y="224751"/>
                  </a:lnTo>
                  <a:lnTo>
                    <a:pt x="38087" y="228561"/>
                  </a:lnTo>
                  <a:lnTo>
                    <a:pt x="40373" y="228561"/>
                  </a:lnTo>
                  <a:lnTo>
                    <a:pt x="40373" y="230847"/>
                  </a:lnTo>
                  <a:lnTo>
                    <a:pt x="47231" y="228561"/>
                  </a:lnTo>
                  <a:close/>
                </a:path>
                <a:path w="2729229" h="1210309">
                  <a:moveTo>
                    <a:pt x="76949" y="214083"/>
                  </a:moveTo>
                  <a:lnTo>
                    <a:pt x="74663" y="214083"/>
                  </a:lnTo>
                  <a:lnTo>
                    <a:pt x="74663" y="216369"/>
                  </a:lnTo>
                  <a:lnTo>
                    <a:pt x="72377" y="216369"/>
                  </a:lnTo>
                  <a:lnTo>
                    <a:pt x="72377" y="217893"/>
                  </a:lnTo>
                  <a:lnTo>
                    <a:pt x="70091" y="217893"/>
                  </a:lnTo>
                  <a:lnTo>
                    <a:pt x="70091" y="220179"/>
                  </a:lnTo>
                  <a:lnTo>
                    <a:pt x="68567" y="220179"/>
                  </a:lnTo>
                  <a:lnTo>
                    <a:pt x="68567" y="222465"/>
                  </a:lnTo>
                  <a:lnTo>
                    <a:pt x="66281" y="222465"/>
                  </a:lnTo>
                  <a:lnTo>
                    <a:pt x="66281" y="224751"/>
                  </a:lnTo>
                  <a:lnTo>
                    <a:pt x="63995" y="224751"/>
                  </a:lnTo>
                  <a:lnTo>
                    <a:pt x="61709" y="227037"/>
                  </a:lnTo>
                  <a:lnTo>
                    <a:pt x="59423" y="227037"/>
                  </a:lnTo>
                  <a:lnTo>
                    <a:pt x="59423" y="233133"/>
                  </a:lnTo>
                  <a:lnTo>
                    <a:pt x="61709" y="233133"/>
                  </a:lnTo>
                  <a:lnTo>
                    <a:pt x="61709" y="230847"/>
                  </a:lnTo>
                  <a:lnTo>
                    <a:pt x="66281" y="230847"/>
                  </a:lnTo>
                  <a:lnTo>
                    <a:pt x="66281" y="228561"/>
                  </a:lnTo>
                  <a:lnTo>
                    <a:pt x="70091" y="228561"/>
                  </a:lnTo>
                  <a:lnTo>
                    <a:pt x="70091" y="227037"/>
                  </a:lnTo>
                  <a:lnTo>
                    <a:pt x="72377" y="227037"/>
                  </a:lnTo>
                  <a:lnTo>
                    <a:pt x="72377" y="265137"/>
                  </a:lnTo>
                  <a:lnTo>
                    <a:pt x="76949" y="265137"/>
                  </a:lnTo>
                  <a:lnTo>
                    <a:pt x="76949" y="214083"/>
                  </a:lnTo>
                  <a:close/>
                </a:path>
                <a:path w="2729229" h="1210309">
                  <a:moveTo>
                    <a:pt x="985862" y="216369"/>
                  </a:moveTo>
                  <a:lnTo>
                    <a:pt x="979766" y="216369"/>
                  </a:lnTo>
                  <a:lnTo>
                    <a:pt x="979766" y="220179"/>
                  </a:lnTo>
                  <a:lnTo>
                    <a:pt x="977480" y="220179"/>
                  </a:lnTo>
                  <a:lnTo>
                    <a:pt x="977480" y="222465"/>
                  </a:lnTo>
                  <a:lnTo>
                    <a:pt x="975194" y="222465"/>
                  </a:lnTo>
                  <a:lnTo>
                    <a:pt x="975194" y="224751"/>
                  </a:lnTo>
                  <a:lnTo>
                    <a:pt x="970622" y="224751"/>
                  </a:lnTo>
                  <a:lnTo>
                    <a:pt x="970622" y="227037"/>
                  </a:lnTo>
                  <a:lnTo>
                    <a:pt x="966812" y="227037"/>
                  </a:lnTo>
                  <a:lnTo>
                    <a:pt x="966812" y="233133"/>
                  </a:lnTo>
                  <a:lnTo>
                    <a:pt x="970622" y="233133"/>
                  </a:lnTo>
                  <a:lnTo>
                    <a:pt x="970622" y="230847"/>
                  </a:lnTo>
                  <a:lnTo>
                    <a:pt x="975194" y="230847"/>
                  </a:lnTo>
                  <a:lnTo>
                    <a:pt x="975194" y="228561"/>
                  </a:lnTo>
                  <a:lnTo>
                    <a:pt x="977480" y="228561"/>
                  </a:lnTo>
                  <a:lnTo>
                    <a:pt x="977480" y="227037"/>
                  </a:lnTo>
                  <a:lnTo>
                    <a:pt x="979766" y="227037"/>
                  </a:lnTo>
                  <a:lnTo>
                    <a:pt x="979766" y="267423"/>
                  </a:lnTo>
                  <a:lnTo>
                    <a:pt x="985862" y="267423"/>
                  </a:lnTo>
                  <a:lnTo>
                    <a:pt x="985862" y="216369"/>
                  </a:lnTo>
                  <a:close/>
                </a:path>
                <a:path w="2729229" h="1210309">
                  <a:moveTo>
                    <a:pt x="990434" y="1158811"/>
                  </a:moveTo>
                  <a:lnTo>
                    <a:pt x="988148" y="1158811"/>
                  </a:lnTo>
                  <a:lnTo>
                    <a:pt x="988148" y="1156525"/>
                  </a:lnTo>
                  <a:lnTo>
                    <a:pt x="985862" y="1156525"/>
                  </a:lnTo>
                  <a:lnTo>
                    <a:pt x="985862" y="1154239"/>
                  </a:lnTo>
                  <a:lnTo>
                    <a:pt x="981290" y="1154239"/>
                  </a:lnTo>
                  <a:lnTo>
                    <a:pt x="981290" y="1152715"/>
                  </a:lnTo>
                  <a:lnTo>
                    <a:pt x="968336" y="1152715"/>
                  </a:lnTo>
                  <a:lnTo>
                    <a:pt x="966812" y="1154239"/>
                  </a:lnTo>
                  <a:lnTo>
                    <a:pt x="964526" y="1154239"/>
                  </a:lnTo>
                  <a:lnTo>
                    <a:pt x="964526" y="1156525"/>
                  </a:lnTo>
                  <a:lnTo>
                    <a:pt x="962240" y="1156525"/>
                  </a:lnTo>
                  <a:lnTo>
                    <a:pt x="962240" y="1158811"/>
                  </a:lnTo>
                  <a:lnTo>
                    <a:pt x="959954" y="1158811"/>
                  </a:lnTo>
                  <a:lnTo>
                    <a:pt x="959954" y="1163383"/>
                  </a:lnTo>
                  <a:lnTo>
                    <a:pt x="957668" y="1163383"/>
                  </a:lnTo>
                  <a:lnTo>
                    <a:pt x="957668" y="1167193"/>
                  </a:lnTo>
                  <a:lnTo>
                    <a:pt x="964526" y="1167193"/>
                  </a:lnTo>
                  <a:lnTo>
                    <a:pt x="964526" y="1163383"/>
                  </a:lnTo>
                  <a:lnTo>
                    <a:pt x="966812" y="1163383"/>
                  </a:lnTo>
                  <a:lnTo>
                    <a:pt x="966812" y="1161097"/>
                  </a:lnTo>
                  <a:lnTo>
                    <a:pt x="968336" y="1161097"/>
                  </a:lnTo>
                  <a:lnTo>
                    <a:pt x="968336" y="1158811"/>
                  </a:lnTo>
                  <a:lnTo>
                    <a:pt x="970622" y="1158811"/>
                  </a:lnTo>
                  <a:lnTo>
                    <a:pt x="972908" y="1156525"/>
                  </a:lnTo>
                  <a:lnTo>
                    <a:pt x="977480" y="1156525"/>
                  </a:lnTo>
                  <a:lnTo>
                    <a:pt x="977480" y="1158811"/>
                  </a:lnTo>
                  <a:lnTo>
                    <a:pt x="981290" y="1158811"/>
                  </a:lnTo>
                  <a:lnTo>
                    <a:pt x="981290" y="1161097"/>
                  </a:lnTo>
                  <a:lnTo>
                    <a:pt x="983576" y="1161097"/>
                  </a:lnTo>
                  <a:lnTo>
                    <a:pt x="983576" y="1171765"/>
                  </a:lnTo>
                  <a:lnTo>
                    <a:pt x="981290" y="1171765"/>
                  </a:lnTo>
                  <a:lnTo>
                    <a:pt x="981290" y="1175575"/>
                  </a:lnTo>
                  <a:lnTo>
                    <a:pt x="979766" y="1175575"/>
                  </a:lnTo>
                  <a:lnTo>
                    <a:pt x="979766" y="1177861"/>
                  </a:lnTo>
                  <a:lnTo>
                    <a:pt x="977480" y="1177861"/>
                  </a:lnTo>
                  <a:lnTo>
                    <a:pt x="977480" y="1180147"/>
                  </a:lnTo>
                  <a:lnTo>
                    <a:pt x="975194" y="1180147"/>
                  </a:lnTo>
                  <a:lnTo>
                    <a:pt x="975194" y="1182433"/>
                  </a:lnTo>
                  <a:lnTo>
                    <a:pt x="970622" y="1182433"/>
                  </a:lnTo>
                  <a:lnTo>
                    <a:pt x="970622" y="1184719"/>
                  </a:lnTo>
                  <a:lnTo>
                    <a:pt x="968336" y="1184719"/>
                  </a:lnTo>
                  <a:lnTo>
                    <a:pt x="968336" y="1187005"/>
                  </a:lnTo>
                  <a:lnTo>
                    <a:pt x="966812" y="1187005"/>
                  </a:lnTo>
                  <a:lnTo>
                    <a:pt x="966812" y="1188529"/>
                  </a:lnTo>
                  <a:lnTo>
                    <a:pt x="964526" y="1188529"/>
                  </a:lnTo>
                  <a:lnTo>
                    <a:pt x="964526" y="1190815"/>
                  </a:lnTo>
                  <a:lnTo>
                    <a:pt x="962240" y="1190815"/>
                  </a:lnTo>
                  <a:lnTo>
                    <a:pt x="962240" y="1193101"/>
                  </a:lnTo>
                  <a:lnTo>
                    <a:pt x="959954" y="1193101"/>
                  </a:lnTo>
                  <a:lnTo>
                    <a:pt x="959954" y="1197673"/>
                  </a:lnTo>
                  <a:lnTo>
                    <a:pt x="957668" y="1197673"/>
                  </a:lnTo>
                  <a:lnTo>
                    <a:pt x="957668" y="1203756"/>
                  </a:lnTo>
                  <a:lnTo>
                    <a:pt x="990434" y="1203756"/>
                  </a:lnTo>
                  <a:lnTo>
                    <a:pt x="990434" y="1197673"/>
                  </a:lnTo>
                  <a:lnTo>
                    <a:pt x="966812" y="1197673"/>
                  </a:lnTo>
                  <a:lnTo>
                    <a:pt x="966812" y="1195387"/>
                  </a:lnTo>
                  <a:lnTo>
                    <a:pt x="968336" y="1195387"/>
                  </a:lnTo>
                  <a:lnTo>
                    <a:pt x="968336" y="1193101"/>
                  </a:lnTo>
                  <a:lnTo>
                    <a:pt x="970622" y="1193101"/>
                  </a:lnTo>
                  <a:lnTo>
                    <a:pt x="970622" y="1190815"/>
                  </a:lnTo>
                  <a:lnTo>
                    <a:pt x="972908" y="1190815"/>
                  </a:lnTo>
                  <a:lnTo>
                    <a:pt x="972908" y="1188529"/>
                  </a:lnTo>
                  <a:lnTo>
                    <a:pt x="975194" y="1188529"/>
                  </a:lnTo>
                  <a:lnTo>
                    <a:pt x="975194" y="1187005"/>
                  </a:lnTo>
                  <a:lnTo>
                    <a:pt x="977480" y="1187005"/>
                  </a:lnTo>
                  <a:lnTo>
                    <a:pt x="979766" y="1184719"/>
                  </a:lnTo>
                  <a:lnTo>
                    <a:pt x="981290" y="1182433"/>
                  </a:lnTo>
                  <a:lnTo>
                    <a:pt x="983576" y="1182433"/>
                  </a:lnTo>
                  <a:lnTo>
                    <a:pt x="983576" y="1180147"/>
                  </a:lnTo>
                  <a:lnTo>
                    <a:pt x="985862" y="1180147"/>
                  </a:lnTo>
                  <a:lnTo>
                    <a:pt x="985862" y="1177861"/>
                  </a:lnTo>
                  <a:lnTo>
                    <a:pt x="988148" y="1177861"/>
                  </a:lnTo>
                  <a:lnTo>
                    <a:pt x="988148" y="1174051"/>
                  </a:lnTo>
                  <a:lnTo>
                    <a:pt x="990434" y="1174051"/>
                  </a:lnTo>
                  <a:lnTo>
                    <a:pt x="990434" y="1158811"/>
                  </a:lnTo>
                  <a:close/>
                </a:path>
                <a:path w="2729229" h="1210309">
                  <a:moveTo>
                    <a:pt x="1321854" y="48768"/>
                  </a:moveTo>
                  <a:lnTo>
                    <a:pt x="1315516" y="34290"/>
                  </a:lnTo>
                  <a:lnTo>
                    <a:pt x="1313510" y="29718"/>
                  </a:lnTo>
                  <a:lnTo>
                    <a:pt x="1304328" y="8724"/>
                  </a:lnTo>
                  <a:lnTo>
                    <a:pt x="1304328" y="29718"/>
                  </a:lnTo>
                  <a:lnTo>
                    <a:pt x="1287564" y="29718"/>
                  </a:lnTo>
                  <a:lnTo>
                    <a:pt x="1293660" y="14478"/>
                  </a:lnTo>
                  <a:lnTo>
                    <a:pt x="1293660" y="10668"/>
                  </a:lnTo>
                  <a:lnTo>
                    <a:pt x="1295946" y="10668"/>
                  </a:lnTo>
                  <a:lnTo>
                    <a:pt x="1295946" y="6096"/>
                  </a:lnTo>
                  <a:lnTo>
                    <a:pt x="1298232" y="6096"/>
                  </a:lnTo>
                  <a:lnTo>
                    <a:pt x="1298232" y="12192"/>
                  </a:lnTo>
                  <a:lnTo>
                    <a:pt x="1300518" y="12192"/>
                  </a:lnTo>
                  <a:lnTo>
                    <a:pt x="1300518" y="14478"/>
                  </a:lnTo>
                  <a:lnTo>
                    <a:pt x="1304328" y="29718"/>
                  </a:lnTo>
                  <a:lnTo>
                    <a:pt x="1304328" y="8724"/>
                  </a:lnTo>
                  <a:lnTo>
                    <a:pt x="1302181" y="3810"/>
                  </a:lnTo>
                  <a:lnTo>
                    <a:pt x="1300518" y="0"/>
                  </a:lnTo>
                  <a:lnTo>
                    <a:pt x="1291374" y="0"/>
                  </a:lnTo>
                  <a:lnTo>
                    <a:pt x="1272324" y="48768"/>
                  </a:lnTo>
                  <a:lnTo>
                    <a:pt x="1280706" y="48768"/>
                  </a:lnTo>
                  <a:lnTo>
                    <a:pt x="1285278" y="34290"/>
                  </a:lnTo>
                  <a:lnTo>
                    <a:pt x="1306614" y="34290"/>
                  </a:lnTo>
                  <a:lnTo>
                    <a:pt x="1312710" y="48768"/>
                  </a:lnTo>
                  <a:lnTo>
                    <a:pt x="1321854" y="48768"/>
                  </a:lnTo>
                  <a:close/>
                </a:path>
                <a:path w="2729229" h="1210309">
                  <a:moveTo>
                    <a:pt x="1593075" y="1193101"/>
                  </a:moveTo>
                  <a:lnTo>
                    <a:pt x="1586979" y="1193101"/>
                  </a:lnTo>
                  <a:lnTo>
                    <a:pt x="1586979" y="1169479"/>
                  </a:lnTo>
                  <a:lnTo>
                    <a:pt x="1586979" y="1158811"/>
                  </a:lnTo>
                  <a:lnTo>
                    <a:pt x="1582407" y="1158811"/>
                  </a:lnTo>
                  <a:lnTo>
                    <a:pt x="1580121" y="1162138"/>
                  </a:lnTo>
                  <a:lnTo>
                    <a:pt x="1580121" y="1169479"/>
                  </a:lnTo>
                  <a:lnTo>
                    <a:pt x="1580121" y="1193101"/>
                  </a:lnTo>
                  <a:lnTo>
                    <a:pt x="1565643" y="1193101"/>
                  </a:lnTo>
                  <a:lnTo>
                    <a:pt x="1580121" y="1169479"/>
                  </a:lnTo>
                  <a:lnTo>
                    <a:pt x="1580121" y="1162138"/>
                  </a:lnTo>
                  <a:lnTo>
                    <a:pt x="1558785" y="1193101"/>
                  </a:lnTo>
                  <a:lnTo>
                    <a:pt x="1558785" y="1197673"/>
                  </a:lnTo>
                  <a:lnTo>
                    <a:pt x="1580121" y="1197673"/>
                  </a:lnTo>
                  <a:lnTo>
                    <a:pt x="1580121" y="1209852"/>
                  </a:lnTo>
                  <a:lnTo>
                    <a:pt x="1586979" y="1209852"/>
                  </a:lnTo>
                  <a:lnTo>
                    <a:pt x="1586979" y="1197673"/>
                  </a:lnTo>
                  <a:lnTo>
                    <a:pt x="1593075" y="1197673"/>
                  </a:lnTo>
                  <a:lnTo>
                    <a:pt x="1593075" y="1193101"/>
                  </a:lnTo>
                  <a:close/>
                </a:path>
                <a:path w="2729229" h="1210309">
                  <a:moveTo>
                    <a:pt x="1595361" y="250659"/>
                  </a:moveTo>
                  <a:lnTo>
                    <a:pt x="1593075" y="250659"/>
                  </a:lnTo>
                  <a:lnTo>
                    <a:pt x="1593075" y="246087"/>
                  </a:lnTo>
                  <a:lnTo>
                    <a:pt x="1590789" y="246087"/>
                  </a:lnTo>
                  <a:lnTo>
                    <a:pt x="1590789" y="243801"/>
                  </a:lnTo>
                  <a:lnTo>
                    <a:pt x="1586979" y="243801"/>
                  </a:lnTo>
                  <a:lnTo>
                    <a:pt x="1586979" y="241515"/>
                  </a:lnTo>
                  <a:lnTo>
                    <a:pt x="1589265" y="241515"/>
                  </a:lnTo>
                  <a:lnTo>
                    <a:pt x="1589265" y="239991"/>
                  </a:lnTo>
                  <a:lnTo>
                    <a:pt x="1590789" y="239991"/>
                  </a:lnTo>
                  <a:lnTo>
                    <a:pt x="1590789" y="235419"/>
                  </a:lnTo>
                  <a:lnTo>
                    <a:pt x="1593075" y="235419"/>
                  </a:lnTo>
                  <a:lnTo>
                    <a:pt x="1593075" y="230847"/>
                  </a:lnTo>
                  <a:lnTo>
                    <a:pt x="1590789" y="228561"/>
                  </a:lnTo>
                  <a:lnTo>
                    <a:pt x="1590789" y="224751"/>
                  </a:lnTo>
                  <a:lnTo>
                    <a:pt x="1589265" y="224751"/>
                  </a:lnTo>
                  <a:lnTo>
                    <a:pt x="1589265" y="222465"/>
                  </a:lnTo>
                  <a:lnTo>
                    <a:pt x="1586979" y="222465"/>
                  </a:lnTo>
                  <a:lnTo>
                    <a:pt x="1586979" y="220179"/>
                  </a:lnTo>
                  <a:lnTo>
                    <a:pt x="1580121" y="220179"/>
                  </a:lnTo>
                  <a:lnTo>
                    <a:pt x="1580121" y="217893"/>
                  </a:lnTo>
                  <a:lnTo>
                    <a:pt x="1574025" y="217893"/>
                  </a:lnTo>
                  <a:lnTo>
                    <a:pt x="1574025" y="220179"/>
                  </a:lnTo>
                  <a:lnTo>
                    <a:pt x="1569453" y="220179"/>
                  </a:lnTo>
                  <a:lnTo>
                    <a:pt x="1569453" y="222465"/>
                  </a:lnTo>
                  <a:lnTo>
                    <a:pt x="1565643" y="222465"/>
                  </a:lnTo>
                  <a:lnTo>
                    <a:pt x="1565643" y="227037"/>
                  </a:lnTo>
                  <a:lnTo>
                    <a:pt x="1563357" y="227037"/>
                  </a:lnTo>
                  <a:lnTo>
                    <a:pt x="1563357" y="230847"/>
                  </a:lnTo>
                  <a:lnTo>
                    <a:pt x="1561071" y="230847"/>
                  </a:lnTo>
                  <a:lnTo>
                    <a:pt x="1561071" y="233133"/>
                  </a:lnTo>
                  <a:lnTo>
                    <a:pt x="1567929" y="233133"/>
                  </a:lnTo>
                  <a:lnTo>
                    <a:pt x="1569453" y="230847"/>
                  </a:lnTo>
                  <a:lnTo>
                    <a:pt x="1569453" y="227037"/>
                  </a:lnTo>
                  <a:lnTo>
                    <a:pt x="1571739" y="227037"/>
                  </a:lnTo>
                  <a:lnTo>
                    <a:pt x="1571739" y="224751"/>
                  </a:lnTo>
                  <a:lnTo>
                    <a:pt x="1582407" y="224751"/>
                  </a:lnTo>
                  <a:lnTo>
                    <a:pt x="1582407" y="227037"/>
                  </a:lnTo>
                  <a:lnTo>
                    <a:pt x="1584693" y="227037"/>
                  </a:lnTo>
                  <a:lnTo>
                    <a:pt x="1584693" y="228561"/>
                  </a:lnTo>
                  <a:lnTo>
                    <a:pt x="1586979" y="230847"/>
                  </a:lnTo>
                  <a:lnTo>
                    <a:pt x="1586979" y="233133"/>
                  </a:lnTo>
                  <a:lnTo>
                    <a:pt x="1584693" y="235419"/>
                  </a:lnTo>
                  <a:lnTo>
                    <a:pt x="1584693" y="237705"/>
                  </a:lnTo>
                  <a:lnTo>
                    <a:pt x="1582407" y="237705"/>
                  </a:lnTo>
                  <a:lnTo>
                    <a:pt x="1582407" y="239991"/>
                  </a:lnTo>
                  <a:lnTo>
                    <a:pt x="1576311" y="239991"/>
                  </a:lnTo>
                  <a:lnTo>
                    <a:pt x="1576311" y="241515"/>
                  </a:lnTo>
                  <a:lnTo>
                    <a:pt x="1574025" y="241515"/>
                  </a:lnTo>
                  <a:lnTo>
                    <a:pt x="1574025" y="246087"/>
                  </a:lnTo>
                  <a:lnTo>
                    <a:pt x="1584693" y="246087"/>
                  </a:lnTo>
                  <a:lnTo>
                    <a:pt x="1584693" y="248373"/>
                  </a:lnTo>
                  <a:lnTo>
                    <a:pt x="1586979" y="248373"/>
                  </a:lnTo>
                  <a:lnTo>
                    <a:pt x="1586979" y="252183"/>
                  </a:lnTo>
                  <a:lnTo>
                    <a:pt x="1589265" y="252183"/>
                  </a:lnTo>
                  <a:lnTo>
                    <a:pt x="1589265" y="259041"/>
                  </a:lnTo>
                  <a:lnTo>
                    <a:pt x="1586979" y="259041"/>
                  </a:lnTo>
                  <a:lnTo>
                    <a:pt x="1586979" y="262851"/>
                  </a:lnTo>
                  <a:lnTo>
                    <a:pt x="1584693" y="262851"/>
                  </a:lnTo>
                  <a:lnTo>
                    <a:pt x="1584693" y="265137"/>
                  </a:lnTo>
                  <a:lnTo>
                    <a:pt x="1571739" y="265137"/>
                  </a:lnTo>
                  <a:lnTo>
                    <a:pt x="1571739" y="262851"/>
                  </a:lnTo>
                  <a:lnTo>
                    <a:pt x="1569453" y="262851"/>
                  </a:lnTo>
                  <a:lnTo>
                    <a:pt x="1569453" y="259041"/>
                  </a:lnTo>
                  <a:lnTo>
                    <a:pt x="1567929" y="259041"/>
                  </a:lnTo>
                  <a:lnTo>
                    <a:pt x="1567929" y="256755"/>
                  </a:lnTo>
                  <a:lnTo>
                    <a:pt x="1561071" y="256755"/>
                  </a:lnTo>
                  <a:lnTo>
                    <a:pt x="1561071" y="261327"/>
                  </a:lnTo>
                  <a:lnTo>
                    <a:pt x="1563357" y="261327"/>
                  </a:lnTo>
                  <a:lnTo>
                    <a:pt x="1563357" y="265137"/>
                  </a:lnTo>
                  <a:lnTo>
                    <a:pt x="1565643" y="265137"/>
                  </a:lnTo>
                  <a:lnTo>
                    <a:pt x="1565643" y="267423"/>
                  </a:lnTo>
                  <a:lnTo>
                    <a:pt x="1567929" y="267423"/>
                  </a:lnTo>
                  <a:lnTo>
                    <a:pt x="1567929" y="269709"/>
                  </a:lnTo>
                  <a:lnTo>
                    <a:pt x="1571739" y="269709"/>
                  </a:lnTo>
                  <a:lnTo>
                    <a:pt x="1574025" y="271995"/>
                  </a:lnTo>
                  <a:lnTo>
                    <a:pt x="1582407" y="271995"/>
                  </a:lnTo>
                  <a:lnTo>
                    <a:pt x="1582407" y="269709"/>
                  </a:lnTo>
                  <a:lnTo>
                    <a:pt x="1586979" y="269709"/>
                  </a:lnTo>
                  <a:lnTo>
                    <a:pt x="1586979" y="267423"/>
                  </a:lnTo>
                  <a:lnTo>
                    <a:pt x="1590789" y="267423"/>
                  </a:lnTo>
                  <a:lnTo>
                    <a:pt x="1590789" y="265137"/>
                  </a:lnTo>
                  <a:lnTo>
                    <a:pt x="1593075" y="262851"/>
                  </a:lnTo>
                  <a:lnTo>
                    <a:pt x="1593075" y="261327"/>
                  </a:lnTo>
                  <a:lnTo>
                    <a:pt x="1595361" y="259041"/>
                  </a:lnTo>
                  <a:lnTo>
                    <a:pt x="1595361" y="250659"/>
                  </a:lnTo>
                  <a:close/>
                </a:path>
                <a:path w="2729229" h="1210309">
                  <a:moveTo>
                    <a:pt x="2454757" y="1161097"/>
                  </a:moveTo>
                  <a:lnTo>
                    <a:pt x="2453233" y="1161097"/>
                  </a:lnTo>
                  <a:lnTo>
                    <a:pt x="2453233" y="1158811"/>
                  </a:lnTo>
                  <a:lnTo>
                    <a:pt x="2450947" y="1156525"/>
                  </a:lnTo>
                  <a:lnTo>
                    <a:pt x="2448661" y="1156525"/>
                  </a:lnTo>
                  <a:lnTo>
                    <a:pt x="2448661" y="1154239"/>
                  </a:lnTo>
                  <a:lnTo>
                    <a:pt x="2444089" y="1154239"/>
                  </a:lnTo>
                  <a:lnTo>
                    <a:pt x="2444089" y="1152715"/>
                  </a:lnTo>
                  <a:lnTo>
                    <a:pt x="2437993" y="1152715"/>
                  </a:lnTo>
                  <a:lnTo>
                    <a:pt x="2437993" y="1154239"/>
                  </a:lnTo>
                  <a:lnTo>
                    <a:pt x="2431897" y="1154239"/>
                  </a:lnTo>
                  <a:lnTo>
                    <a:pt x="2431897" y="1156525"/>
                  </a:lnTo>
                  <a:lnTo>
                    <a:pt x="2429611" y="1156525"/>
                  </a:lnTo>
                  <a:lnTo>
                    <a:pt x="2429611" y="1158811"/>
                  </a:lnTo>
                  <a:lnTo>
                    <a:pt x="2427325" y="1158811"/>
                  </a:lnTo>
                  <a:lnTo>
                    <a:pt x="2427325" y="1161097"/>
                  </a:lnTo>
                  <a:lnTo>
                    <a:pt x="2425039" y="1161097"/>
                  </a:lnTo>
                  <a:lnTo>
                    <a:pt x="2425039" y="1167193"/>
                  </a:lnTo>
                  <a:lnTo>
                    <a:pt x="2422753" y="1167193"/>
                  </a:lnTo>
                  <a:lnTo>
                    <a:pt x="2422753" y="1193101"/>
                  </a:lnTo>
                  <a:lnTo>
                    <a:pt x="2425039" y="1193101"/>
                  </a:lnTo>
                  <a:lnTo>
                    <a:pt x="2425039" y="1197673"/>
                  </a:lnTo>
                  <a:lnTo>
                    <a:pt x="2427325" y="1197673"/>
                  </a:lnTo>
                  <a:lnTo>
                    <a:pt x="2427325" y="1201470"/>
                  </a:lnTo>
                  <a:lnTo>
                    <a:pt x="2431897" y="1201470"/>
                  </a:lnTo>
                  <a:lnTo>
                    <a:pt x="2431897" y="1203756"/>
                  </a:lnTo>
                  <a:lnTo>
                    <a:pt x="2435707" y="1203756"/>
                  </a:lnTo>
                  <a:lnTo>
                    <a:pt x="2435707" y="1206042"/>
                  </a:lnTo>
                  <a:lnTo>
                    <a:pt x="2444089" y="1206042"/>
                  </a:lnTo>
                  <a:lnTo>
                    <a:pt x="2444089" y="1203756"/>
                  </a:lnTo>
                  <a:lnTo>
                    <a:pt x="2448661" y="1203756"/>
                  </a:lnTo>
                  <a:lnTo>
                    <a:pt x="2448661" y="1201470"/>
                  </a:lnTo>
                  <a:lnTo>
                    <a:pt x="2450947" y="1201470"/>
                  </a:lnTo>
                  <a:lnTo>
                    <a:pt x="2450947" y="1199184"/>
                  </a:lnTo>
                  <a:lnTo>
                    <a:pt x="2453233" y="1199184"/>
                  </a:lnTo>
                  <a:lnTo>
                    <a:pt x="2453233" y="1197673"/>
                  </a:lnTo>
                  <a:lnTo>
                    <a:pt x="2454757" y="1197673"/>
                  </a:lnTo>
                  <a:lnTo>
                    <a:pt x="2454757" y="1177861"/>
                  </a:lnTo>
                  <a:lnTo>
                    <a:pt x="2453233" y="1177861"/>
                  </a:lnTo>
                  <a:lnTo>
                    <a:pt x="2453233" y="1175575"/>
                  </a:lnTo>
                  <a:lnTo>
                    <a:pt x="2450947" y="1175575"/>
                  </a:lnTo>
                  <a:lnTo>
                    <a:pt x="2450947" y="1174051"/>
                  </a:lnTo>
                  <a:lnTo>
                    <a:pt x="2448661" y="1174051"/>
                  </a:lnTo>
                  <a:lnTo>
                    <a:pt x="2448661" y="1180147"/>
                  </a:lnTo>
                  <a:lnTo>
                    <a:pt x="2448661" y="1195387"/>
                  </a:lnTo>
                  <a:lnTo>
                    <a:pt x="2446375" y="1195387"/>
                  </a:lnTo>
                  <a:lnTo>
                    <a:pt x="2446375" y="1197673"/>
                  </a:lnTo>
                  <a:lnTo>
                    <a:pt x="2444089" y="1197673"/>
                  </a:lnTo>
                  <a:lnTo>
                    <a:pt x="2444089" y="1199184"/>
                  </a:lnTo>
                  <a:lnTo>
                    <a:pt x="2433421" y="1199184"/>
                  </a:lnTo>
                  <a:lnTo>
                    <a:pt x="2433421" y="1197673"/>
                  </a:lnTo>
                  <a:lnTo>
                    <a:pt x="2431897" y="1197673"/>
                  </a:lnTo>
                  <a:lnTo>
                    <a:pt x="2431897" y="1193101"/>
                  </a:lnTo>
                  <a:lnTo>
                    <a:pt x="2429611" y="1193101"/>
                  </a:lnTo>
                  <a:lnTo>
                    <a:pt x="2429611" y="1182433"/>
                  </a:lnTo>
                  <a:lnTo>
                    <a:pt x="2431897" y="1182433"/>
                  </a:lnTo>
                  <a:lnTo>
                    <a:pt x="2431897" y="1180147"/>
                  </a:lnTo>
                  <a:lnTo>
                    <a:pt x="2433421" y="1180147"/>
                  </a:lnTo>
                  <a:lnTo>
                    <a:pt x="2433421" y="1177861"/>
                  </a:lnTo>
                  <a:lnTo>
                    <a:pt x="2437993" y="1177861"/>
                  </a:lnTo>
                  <a:lnTo>
                    <a:pt x="2437993" y="1175575"/>
                  </a:lnTo>
                  <a:lnTo>
                    <a:pt x="2442565" y="1175575"/>
                  </a:lnTo>
                  <a:lnTo>
                    <a:pt x="2442565" y="1177861"/>
                  </a:lnTo>
                  <a:lnTo>
                    <a:pt x="2446375" y="1177861"/>
                  </a:lnTo>
                  <a:lnTo>
                    <a:pt x="2446375" y="1180147"/>
                  </a:lnTo>
                  <a:lnTo>
                    <a:pt x="2448661" y="1180147"/>
                  </a:lnTo>
                  <a:lnTo>
                    <a:pt x="2448661" y="1174051"/>
                  </a:lnTo>
                  <a:lnTo>
                    <a:pt x="2446375" y="1174051"/>
                  </a:lnTo>
                  <a:lnTo>
                    <a:pt x="2446375" y="1171765"/>
                  </a:lnTo>
                  <a:lnTo>
                    <a:pt x="2435707" y="1171765"/>
                  </a:lnTo>
                  <a:lnTo>
                    <a:pt x="2433421" y="1174051"/>
                  </a:lnTo>
                  <a:lnTo>
                    <a:pt x="2431897" y="1174051"/>
                  </a:lnTo>
                  <a:lnTo>
                    <a:pt x="2431897" y="1175575"/>
                  </a:lnTo>
                  <a:lnTo>
                    <a:pt x="2429611" y="1175575"/>
                  </a:lnTo>
                  <a:lnTo>
                    <a:pt x="2429611" y="1167193"/>
                  </a:lnTo>
                  <a:lnTo>
                    <a:pt x="2431897" y="1164907"/>
                  </a:lnTo>
                  <a:lnTo>
                    <a:pt x="2431897" y="1163383"/>
                  </a:lnTo>
                  <a:lnTo>
                    <a:pt x="2433421" y="1163383"/>
                  </a:lnTo>
                  <a:lnTo>
                    <a:pt x="2433421" y="1161097"/>
                  </a:lnTo>
                  <a:lnTo>
                    <a:pt x="2435707" y="1161097"/>
                  </a:lnTo>
                  <a:lnTo>
                    <a:pt x="2435707" y="1158811"/>
                  </a:lnTo>
                  <a:lnTo>
                    <a:pt x="2444089" y="1158811"/>
                  </a:lnTo>
                  <a:lnTo>
                    <a:pt x="2446375" y="1161097"/>
                  </a:lnTo>
                  <a:lnTo>
                    <a:pt x="2446375" y="1163383"/>
                  </a:lnTo>
                  <a:lnTo>
                    <a:pt x="2448661" y="1163383"/>
                  </a:lnTo>
                  <a:lnTo>
                    <a:pt x="2448661" y="1167193"/>
                  </a:lnTo>
                  <a:lnTo>
                    <a:pt x="2454757" y="1164907"/>
                  </a:lnTo>
                  <a:lnTo>
                    <a:pt x="2454757" y="1161097"/>
                  </a:lnTo>
                  <a:close/>
                </a:path>
                <a:path w="2729229" h="1210309">
                  <a:moveTo>
                    <a:pt x="2461615" y="243801"/>
                  </a:moveTo>
                  <a:lnTo>
                    <a:pt x="2459329" y="243801"/>
                  </a:lnTo>
                  <a:lnTo>
                    <a:pt x="2459329" y="239991"/>
                  </a:lnTo>
                  <a:lnTo>
                    <a:pt x="2457043" y="239991"/>
                  </a:lnTo>
                  <a:lnTo>
                    <a:pt x="2457043" y="237705"/>
                  </a:lnTo>
                  <a:lnTo>
                    <a:pt x="2454757" y="237705"/>
                  </a:lnTo>
                  <a:lnTo>
                    <a:pt x="2454757" y="235419"/>
                  </a:lnTo>
                  <a:lnTo>
                    <a:pt x="2453233" y="235419"/>
                  </a:lnTo>
                  <a:lnTo>
                    <a:pt x="2453233" y="233133"/>
                  </a:lnTo>
                  <a:lnTo>
                    <a:pt x="2437993" y="233133"/>
                  </a:lnTo>
                  <a:lnTo>
                    <a:pt x="2437993" y="235419"/>
                  </a:lnTo>
                  <a:lnTo>
                    <a:pt x="2435707" y="235419"/>
                  </a:lnTo>
                  <a:lnTo>
                    <a:pt x="2437993" y="222465"/>
                  </a:lnTo>
                  <a:lnTo>
                    <a:pt x="2459329" y="222465"/>
                  </a:lnTo>
                  <a:lnTo>
                    <a:pt x="2459329" y="216369"/>
                  </a:lnTo>
                  <a:lnTo>
                    <a:pt x="2433421" y="216369"/>
                  </a:lnTo>
                  <a:lnTo>
                    <a:pt x="2429611" y="241515"/>
                  </a:lnTo>
                  <a:lnTo>
                    <a:pt x="2433421" y="243801"/>
                  </a:lnTo>
                  <a:lnTo>
                    <a:pt x="2433421" y="241515"/>
                  </a:lnTo>
                  <a:lnTo>
                    <a:pt x="2435707" y="241515"/>
                  </a:lnTo>
                  <a:lnTo>
                    <a:pt x="2435707" y="239991"/>
                  </a:lnTo>
                  <a:lnTo>
                    <a:pt x="2440279" y="239991"/>
                  </a:lnTo>
                  <a:lnTo>
                    <a:pt x="2442565" y="237705"/>
                  </a:lnTo>
                  <a:lnTo>
                    <a:pt x="2446375" y="237705"/>
                  </a:lnTo>
                  <a:lnTo>
                    <a:pt x="2446375" y="239991"/>
                  </a:lnTo>
                  <a:lnTo>
                    <a:pt x="2450947" y="239991"/>
                  </a:lnTo>
                  <a:lnTo>
                    <a:pt x="2450947" y="241515"/>
                  </a:lnTo>
                  <a:lnTo>
                    <a:pt x="2453233" y="241515"/>
                  </a:lnTo>
                  <a:lnTo>
                    <a:pt x="2453233" y="246087"/>
                  </a:lnTo>
                  <a:lnTo>
                    <a:pt x="2454757" y="246087"/>
                  </a:lnTo>
                  <a:lnTo>
                    <a:pt x="2454757" y="254469"/>
                  </a:lnTo>
                  <a:lnTo>
                    <a:pt x="2453233" y="254469"/>
                  </a:lnTo>
                  <a:lnTo>
                    <a:pt x="2453233" y="259041"/>
                  </a:lnTo>
                  <a:lnTo>
                    <a:pt x="2450947" y="259041"/>
                  </a:lnTo>
                  <a:lnTo>
                    <a:pt x="2450947" y="261327"/>
                  </a:lnTo>
                  <a:lnTo>
                    <a:pt x="2446375" y="261327"/>
                  </a:lnTo>
                  <a:lnTo>
                    <a:pt x="2446375" y="262851"/>
                  </a:lnTo>
                  <a:lnTo>
                    <a:pt x="2442565" y="262851"/>
                  </a:lnTo>
                  <a:lnTo>
                    <a:pt x="2442565" y="261327"/>
                  </a:lnTo>
                  <a:lnTo>
                    <a:pt x="2437993" y="261327"/>
                  </a:lnTo>
                  <a:lnTo>
                    <a:pt x="2437993" y="259041"/>
                  </a:lnTo>
                  <a:lnTo>
                    <a:pt x="2435707" y="259041"/>
                  </a:lnTo>
                  <a:lnTo>
                    <a:pt x="2435707" y="256755"/>
                  </a:lnTo>
                  <a:lnTo>
                    <a:pt x="2433421" y="256755"/>
                  </a:lnTo>
                  <a:lnTo>
                    <a:pt x="2433421" y="252183"/>
                  </a:lnTo>
                  <a:lnTo>
                    <a:pt x="2427325" y="252183"/>
                  </a:lnTo>
                  <a:lnTo>
                    <a:pt x="2427325" y="256755"/>
                  </a:lnTo>
                  <a:lnTo>
                    <a:pt x="2429611" y="259041"/>
                  </a:lnTo>
                  <a:lnTo>
                    <a:pt x="2429611" y="261327"/>
                  </a:lnTo>
                  <a:lnTo>
                    <a:pt x="2431897" y="261327"/>
                  </a:lnTo>
                  <a:lnTo>
                    <a:pt x="2431897" y="262851"/>
                  </a:lnTo>
                  <a:lnTo>
                    <a:pt x="2433421" y="262851"/>
                  </a:lnTo>
                  <a:lnTo>
                    <a:pt x="2433421" y="265137"/>
                  </a:lnTo>
                  <a:lnTo>
                    <a:pt x="2435707" y="265137"/>
                  </a:lnTo>
                  <a:lnTo>
                    <a:pt x="2437993" y="267423"/>
                  </a:lnTo>
                  <a:lnTo>
                    <a:pt x="2450947" y="267423"/>
                  </a:lnTo>
                  <a:lnTo>
                    <a:pt x="2450947" y="265137"/>
                  </a:lnTo>
                  <a:lnTo>
                    <a:pt x="2454757" y="265137"/>
                  </a:lnTo>
                  <a:lnTo>
                    <a:pt x="2454757" y="262851"/>
                  </a:lnTo>
                  <a:lnTo>
                    <a:pt x="2457043" y="262851"/>
                  </a:lnTo>
                  <a:lnTo>
                    <a:pt x="2457043" y="259041"/>
                  </a:lnTo>
                  <a:lnTo>
                    <a:pt x="2459329" y="259041"/>
                  </a:lnTo>
                  <a:lnTo>
                    <a:pt x="2459329" y="254469"/>
                  </a:lnTo>
                  <a:lnTo>
                    <a:pt x="2461615" y="254469"/>
                  </a:lnTo>
                  <a:lnTo>
                    <a:pt x="2461615" y="243801"/>
                  </a:lnTo>
                  <a:close/>
                </a:path>
                <a:path w="2729229" h="1210309">
                  <a:moveTo>
                    <a:pt x="2720644" y="40386"/>
                  </a:moveTo>
                  <a:lnTo>
                    <a:pt x="2718358" y="40386"/>
                  </a:lnTo>
                  <a:lnTo>
                    <a:pt x="2718358" y="38100"/>
                  </a:lnTo>
                  <a:lnTo>
                    <a:pt x="2716072" y="38100"/>
                  </a:lnTo>
                  <a:lnTo>
                    <a:pt x="2716072" y="35814"/>
                  </a:lnTo>
                  <a:lnTo>
                    <a:pt x="2713786" y="35814"/>
                  </a:lnTo>
                  <a:lnTo>
                    <a:pt x="2713786" y="42672"/>
                  </a:lnTo>
                  <a:lnTo>
                    <a:pt x="2713786" y="48768"/>
                  </a:lnTo>
                  <a:lnTo>
                    <a:pt x="2711500" y="48768"/>
                  </a:lnTo>
                  <a:lnTo>
                    <a:pt x="2711500" y="53327"/>
                  </a:lnTo>
                  <a:lnTo>
                    <a:pt x="2707690" y="53327"/>
                  </a:lnTo>
                  <a:lnTo>
                    <a:pt x="2707690" y="55613"/>
                  </a:lnTo>
                  <a:lnTo>
                    <a:pt x="2687891" y="55613"/>
                  </a:lnTo>
                  <a:lnTo>
                    <a:pt x="2687891" y="35814"/>
                  </a:lnTo>
                  <a:lnTo>
                    <a:pt x="2700845" y="35814"/>
                  </a:lnTo>
                  <a:lnTo>
                    <a:pt x="2700845" y="38100"/>
                  </a:lnTo>
                  <a:lnTo>
                    <a:pt x="2709976" y="38100"/>
                  </a:lnTo>
                  <a:lnTo>
                    <a:pt x="2709976" y="40386"/>
                  </a:lnTo>
                  <a:lnTo>
                    <a:pt x="2711500" y="40386"/>
                  </a:lnTo>
                  <a:lnTo>
                    <a:pt x="2711500" y="42672"/>
                  </a:lnTo>
                  <a:lnTo>
                    <a:pt x="2713786" y="42672"/>
                  </a:lnTo>
                  <a:lnTo>
                    <a:pt x="2713786" y="35814"/>
                  </a:lnTo>
                  <a:lnTo>
                    <a:pt x="2713786" y="34290"/>
                  </a:lnTo>
                  <a:lnTo>
                    <a:pt x="2711500" y="34290"/>
                  </a:lnTo>
                  <a:lnTo>
                    <a:pt x="2711500" y="32004"/>
                  </a:lnTo>
                  <a:lnTo>
                    <a:pt x="2713786" y="32004"/>
                  </a:lnTo>
                  <a:lnTo>
                    <a:pt x="2713786" y="29718"/>
                  </a:lnTo>
                  <a:lnTo>
                    <a:pt x="2716072" y="29718"/>
                  </a:lnTo>
                  <a:lnTo>
                    <a:pt x="2716072" y="27432"/>
                  </a:lnTo>
                  <a:lnTo>
                    <a:pt x="2718358" y="27432"/>
                  </a:lnTo>
                  <a:lnTo>
                    <a:pt x="2718358" y="19050"/>
                  </a:lnTo>
                  <a:lnTo>
                    <a:pt x="2716072" y="19050"/>
                  </a:lnTo>
                  <a:lnTo>
                    <a:pt x="2716072" y="14478"/>
                  </a:lnTo>
                  <a:lnTo>
                    <a:pt x="2713786" y="14478"/>
                  </a:lnTo>
                  <a:lnTo>
                    <a:pt x="2713786" y="12192"/>
                  </a:lnTo>
                  <a:lnTo>
                    <a:pt x="2711500" y="12192"/>
                  </a:lnTo>
                  <a:lnTo>
                    <a:pt x="2711500" y="21336"/>
                  </a:lnTo>
                  <a:lnTo>
                    <a:pt x="2711500" y="25146"/>
                  </a:lnTo>
                  <a:lnTo>
                    <a:pt x="2709976" y="25146"/>
                  </a:lnTo>
                  <a:lnTo>
                    <a:pt x="2709976" y="29718"/>
                  </a:lnTo>
                  <a:lnTo>
                    <a:pt x="2705404" y="29718"/>
                  </a:lnTo>
                  <a:lnTo>
                    <a:pt x="2705404" y="32004"/>
                  </a:lnTo>
                  <a:lnTo>
                    <a:pt x="2687891" y="32004"/>
                  </a:lnTo>
                  <a:lnTo>
                    <a:pt x="2687891" y="14478"/>
                  </a:lnTo>
                  <a:lnTo>
                    <a:pt x="2700845" y="14478"/>
                  </a:lnTo>
                  <a:lnTo>
                    <a:pt x="2700845" y="16764"/>
                  </a:lnTo>
                  <a:lnTo>
                    <a:pt x="2709976" y="16764"/>
                  </a:lnTo>
                  <a:lnTo>
                    <a:pt x="2709976" y="21336"/>
                  </a:lnTo>
                  <a:lnTo>
                    <a:pt x="2711500" y="21336"/>
                  </a:lnTo>
                  <a:lnTo>
                    <a:pt x="2711500" y="12192"/>
                  </a:lnTo>
                  <a:lnTo>
                    <a:pt x="2711500" y="10668"/>
                  </a:lnTo>
                  <a:lnTo>
                    <a:pt x="2681795" y="10668"/>
                  </a:lnTo>
                  <a:lnTo>
                    <a:pt x="2681795" y="61709"/>
                  </a:lnTo>
                  <a:lnTo>
                    <a:pt x="2700845" y="61709"/>
                  </a:lnTo>
                  <a:lnTo>
                    <a:pt x="2703118" y="59423"/>
                  </a:lnTo>
                  <a:lnTo>
                    <a:pt x="2713786" y="59423"/>
                  </a:lnTo>
                  <a:lnTo>
                    <a:pt x="2713786" y="57137"/>
                  </a:lnTo>
                  <a:lnTo>
                    <a:pt x="2716072" y="57137"/>
                  </a:lnTo>
                  <a:lnTo>
                    <a:pt x="2716072" y="55613"/>
                  </a:lnTo>
                  <a:lnTo>
                    <a:pt x="2718358" y="55613"/>
                  </a:lnTo>
                  <a:lnTo>
                    <a:pt x="2718358" y="51054"/>
                  </a:lnTo>
                  <a:lnTo>
                    <a:pt x="2720644" y="51054"/>
                  </a:lnTo>
                  <a:lnTo>
                    <a:pt x="2720644" y="40386"/>
                  </a:lnTo>
                  <a:close/>
                </a:path>
                <a:path w="2729229" h="1210309">
                  <a:moveTo>
                    <a:pt x="2729026" y="963777"/>
                  </a:moveTo>
                  <a:lnTo>
                    <a:pt x="2726740" y="963777"/>
                  </a:lnTo>
                  <a:lnTo>
                    <a:pt x="2726740" y="959205"/>
                  </a:lnTo>
                  <a:lnTo>
                    <a:pt x="2724454" y="959205"/>
                  </a:lnTo>
                  <a:lnTo>
                    <a:pt x="2724454" y="955395"/>
                  </a:lnTo>
                  <a:lnTo>
                    <a:pt x="2722168" y="955395"/>
                  </a:lnTo>
                  <a:lnTo>
                    <a:pt x="2722168" y="953109"/>
                  </a:lnTo>
                  <a:lnTo>
                    <a:pt x="2720644" y="953109"/>
                  </a:lnTo>
                  <a:lnTo>
                    <a:pt x="2718358" y="950823"/>
                  </a:lnTo>
                  <a:lnTo>
                    <a:pt x="2713786" y="950823"/>
                  </a:lnTo>
                  <a:lnTo>
                    <a:pt x="2713786" y="948537"/>
                  </a:lnTo>
                  <a:lnTo>
                    <a:pt x="2703118" y="948537"/>
                  </a:lnTo>
                  <a:lnTo>
                    <a:pt x="2700845" y="950823"/>
                  </a:lnTo>
                  <a:lnTo>
                    <a:pt x="2697035" y="950823"/>
                  </a:lnTo>
                  <a:lnTo>
                    <a:pt x="2697035" y="953109"/>
                  </a:lnTo>
                  <a:lnTo>
                    <a:pt x="2692463" y="953109"/>
                  </a:lnTo>
                  <a:lnTo>
                    <a:pt x="2692463" y="955395"/>
                  </a:lnTo>
                  <a:lnTo>
                    <a:pt x="2690177" y="955395"/>
                  </a:lnTo>
                  <a:lnTo>
                    <a:pt x="2690177" y="957681"/>
                  </a:lnTo>
                  <a:lnTo>
                    <a:pt x="2687891" y="957681"/>
                  </a:lnTo>
                  <a:lnTo>
                    <a:pt x="2687891" y="961491"/>
                  </a:lnTo>
                  <a:lnTo>
                    <a:pt x="2686367" y="961491"/>
                  </a:lnTo>
                  <a:lnTo>
                    <a:pt x="2686367" y="966063"/>
                  </a:lnTo>
                  <a:lnTo>
                    <a:pt x="2684081" y="966063"/>
                  </a:lnTo>
                  <a:lnTo>
                    <a:pt x="2684081" y="985100"/>
                  </a:lnTo>
                  <a:lnTo>
                    <a:pt x="2686367" y="985100"/>
                  </a:lnTo>
                  <a:lnTo>
                    <a:pt x="2686367" y="989672"/>
                  </a:lnTo>
                  <a:lnTo>
                    <a:pt x="2687891" y="989672"/>
                  </a:lnTo>
                  <a:lnTo>
                    <a:pt x="2687891" y="993482"/>
                  </a:lnTo>
                  <a:lnTo>
                    <a:pt x="2690177" y="993482"/>
                  </a:lnTo>
                  <a:lnTo>
                    <a:pt x="2690177" y="995768"/>
                  </a:lnTo>
                  <a:lnTo>
                    <a:pt x="2692463" y="995768"/>
                  </a:lnTo>
                  <a:lnTo>
                    <a:pt x="2692463" y="998054"/>
                  </a:lnTo>
                  <a:lnTo>
                    <a:pt x="2694749" y="998054"/>
                  </a:lnTo>
                  <a:lnTo>
                    <a:pt x="2694749" y="1000340"/>
                  </a:lnTo>
                  <a:lnTo>
                    <a:pt x="2700845" y="1000340"/>
                  </a:lnTo>
                  <a:lnTo>
                    <a:pt x="2700845" y="1002626"/>
                  </a:lnTo>
                  <a:lnTo>
                    <a:pt x="2713786" y="1002626"/>
                  </a:lnTo>
                  <a:lnTo>
                    <a:pt x="2713786" y="1000340"/>
                  </a:lnTo>
                  <a:lnTo>
                    <a:pt x="2718358" y="1000340"/>
                  </a:lnTo>
                  <a:lnTo>
                    <a:pt x="2720644" y="998054"/>
                  </a:lnTo>
                  <a:lnTo>
                    <a:pt x="2722168" y="998054"/>
                  </a:lnTo>
                  <a:lnTo>
                    <a:pt x="2722168" y="995768"/>
                  </a:lnTo>
                  <a:lnTo>
                    <a:pt x="2724454" y="995768"/>
                  </a:lnTo>
                  <a:lnTo>
                    <a:pt x="2724454" y="993482"/>
                  </a:lnTo>
                  <a:lnTo>
                    <a:pt x="2726740" y="991958"/>
                  </a:lnTo>
                  <a:lnTo>
                    <a:pt x="2726740" y="989672"/>
                  </a:lnTo>
                  <a:lnTo>
                    <a:pt x="2729026" y="989672"/>
                  </a:lnTo>
                  <a:lnTo>
                    <a:pt x="2729026" y="985100"/>
                  </a:lnTo>
                  <a:lnTo>
                    <a:pt x="2722168" y="982814"/>
                  </a:lnTo>
                  <a:lnTo>
                    <a:pt x="2722168" y="985100"/>
                  </a:lnTo>
                  <a:lnTo>
                    <a:pt x="2720644" y="987386"/>
                  </a:lnTo>
                  <a:lnTo>
                    <a:pt x="2720644" y="989672"/>
                  </a:lnTo>
                  <a:lnTo>
                    <a:pt x="2718358" y="989672"/>
                  </a:lnTo>
                  <a:lnTo>
                    <a:pt x="2718358" y="991958"/>
                  </a:lnTo>
                  <a:lnTo>
                    <a:pt x="2716072" y="993482"/>
                  </a:lnTo>
                  <a:lnTo>
                    <a:pt x="2713786" y="993482"/>
                  </a:lnTo>
                  <a:lnTo>
                    <a:pt x="2713786" y="995768"/>
                  </a:lnTo>
                  <a:lnTo>
                    <a:pt x="2700845" y="995768"/>
                  </a:lnTo>
                  <a:lnTo>
                    <a:pt x="2700845" y="993482"/>
                  </a:lnTo>
                  <a:lnTo>
                    <a:pt x="2697035" y="993482"/>
                  </a:lnTo>
                  <a:lnTo>
                    <a:pt x="2697035" y="991958"/>
                  </a:lnTo>
                  <a:lnTo>
                    <a:pt x="2694749" y="991958"/>
                  </a:lnTo>
                  <a:lnTo>
                    <a:pt x="2694749" y="989672"/>
                  </a:lnTo>
                  <a:lnTo>
                    <a:pt x="2692463" y="989672"/>
                  </a:lnTo>
                  <a:lnTo>
                    <a:pt x="2692463" y="982814"/>
                  </a:lnTo>
                  <a:lnTo>
                    <a:pt x="2690177" y="982814"/>
                  </a:lnTo>
                  <a:lnTo>
                    <a:pt x="2690177" y="968336"/>
                  </a:lnTo>
                  <a:lnTo>
                    <a:pt x="2692463" y="968336"/>
                  </a:lnTo>
                  <a:lnTo>
                    <a:pt x="2692463" y="961491"/>
                  </a:lnTo>
                  <a:lnTo>
                    <a:pt x="2694749" y="961491"/>
                  </a:lnTo>
                  <a:lnTo>
                    <a:pt x="2694749" y="959205"/>
                  </a:lnTo>
                  <a:lnTo>
                    <a:pt x="2697035" y="959205"/>
                  </a:lnTo>
                  <a:lnTo>
                    <a:pt x="2697035" y="957681"/>
                  </a:lnTo>
                  <a:lnTo>
                    <a:pt x="2700845" y="957681"/>
                  </a:lnTo>
                  <a:lnTo>
                    <a:pt x="2700845" y="955395"/>
                  </a:lnTo>
                  <a:lnTo>
                    <a:pt x="2713786" y="955395"/>
                  </a:lnTo>
                  <a:lnTo>
                    <a:pt x="2713786" y="957681"/>
                  </a:lnTo>
                  <a:lnTo>
                    <a:pt x="2718358" y="957681"/>
                  </a:lnTo>
                  <a:lnTo>
                    <a:pt x="2718358" y="961491"/>
                  </a:lnTo>
                  <a:lnTo>
                    <a:pt x="2720644" y="961491"/>
                  </a:lnTo>
                  <a:lnTo>
                    <a:pt x="2720644" y="966063"/>
                  </a:lnTo>
                  <a:lnTo>
                    <a:pt x="2729026" y="963777"/>
                  </a:lnTo>
                  <a:close/>
                </a:path>
              </a:pathLst>
            </a:custGeom>
            <a:solidFill>
              <a:srgbClr val="000000"/>
            </a:solidFill>
          </p:spPr>
          <p:txBody>
            <a:bodyPr wrap="square" lIns="0" tIns="0" rIns="0" bIns="0" rtlCol="0"/>
            <a:lstStyle/>
            <a:p>
              <a:endParaRPr/>
            </a:p>
          </p:txBody>
        </p:sp>
      </p:grpSp>
      <p:sp>
        <p:nvSpPr>
          <p:cNvPr id="28" name="object 28"/>
          <p:cNvSpPr/>
          <p:nvPr/>
        </p:nvSpPr>
        <p:spPr>
          <a:xfrm>
            <a:off x="6350305" y="7159321"/>
            <a:ext cx="47625" cy="10795"/>
          </a:xfrm>
          <a:custGeom>
            <a:avLst/>
            <a:gdLst/>
            <a:ahLst/>
            <a:cxnLst/>
            <a:rect l="l" t="t" r="r" b="b"/>
            <a:pathLst>
              <a:path w="47625" h="10795">
                <a:moveTo>
                  <a:pt x="47231" y="0"/>
                </a:moveTo>
                <a:lnTo>
                  <a:pt x="0" y="0"/>
                </a:lnTo>
                <a:lnTo>
                  <a:pt x="0" y="10668"/>
                </a:lnTo>
                <a:lnTo>
                  <a:pt x="47231" y="10668"/>
                </a:lnTo>
                <a:lnTo>
                  <a:pt x="47231" y="0"/>
                </a:lnTo>
                <a:close/>
              </a:path>
            </a:pathLst>
          </a:custGeom>
          <a:solidFill>
            <a:srgbClr val="000000"/>
          </a:solidFill>
        </p:spPr>
        <p:txBody>
          <a:bodyPr wrap="square" lIns="0" tIns="0" rIns="0" bIns="0" rtlCol="0"/>
          <a:lstStyle/>
          <a:p>
            <a:endParaRPr/>
          </a:p>
        </p:txBody>
      </p:sp>
      <p:sp>
        <p:nvSpPr>
          <p:cNvPr id="29" name="object 29"/>
          <p:cNvSpPr txBox="1"/>
          <p:nvPr/>
        </p:nvSpPr>
        <p:spPr>
          <a:xfrm>
            <a:off x="7251849" y="8869216"/>
            <a:ext cx="433070" cy="135293"/>
          </a:xfrm>
          <a:prstGeom prst="rect">
            <a:avLst/>
          </a:prstGeom>
        </p:spPr>
        <p:txBody>
          <a:bodyPr vert="horz" wrap="square" lIns="0" tIns="12065" rIns="0" bIns="0" rtlCol="0">
            <a:spAutoFit/>
          </a:bodyPr>
          <a:lstStyle/>
          <a:p>
            <a:pPr marL="12700">
              <a:spcBef>
                <a:spcPts val="95"/>
              </a:spcBef>
            </a:pPr>
            <a:r>
              <a:rPr sz="800" b="1" spc="-5" dirty="0">
                <a:latin typeface="Comic Sans MS"/>
                <a:cs typeface="Comic Sans MS"/>
              </a:rPr>
              <a:t>Figura</a:t>
            </a:r>
            <a:r>
              <a:rPr sz="800" b="1" spc="-65" dirty="0">
                <a:latin typeface="Comic Sans MS"/>
                <a:cs typeface="Comic Sans MS"/>
              </a:rPr>
              <a:t> </a:t>
            </a:r>
            <a:r>
              <a:rPr sz="800" b="1" spc="-5" dirty="0">
                <a:latin typeface="Comic Sans MS"/>
                <a:cs typeface="Comic Sans MS"/>
              </a:rPr>
              <a:t>1</a:t>
            </a:r>
            <a:endParaRPr sz="800">
              <a:latin typeface="Comic Sans MS"/>
              <a:cs typeface="Comic Sans MS"/>
            </a:endParaRPr>
          </a:p>
        </p:txBody>
      </p:sp>
      <p:sp>
        <p:nvSpPr>
          <p:cNvPr id="30" name="object 30"/>
          <p:cNvSpPr txBox="1"/>
          <p:nvPr/>
        </p:nvSpPr>
        <p:spPr>
          <a:xfrm>
            <a:off x="9425491" y="1763983"/>
            <a:ext cx="3054350" cy="483722"/>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a:t>
            </a:r>
            <a:r>
              <a:rPr sz="900" spc="140" dirty="0">
                <a:latin typeface="Comic Sans MS"/>
                <a:cs typeface="Comic Sans MS"/>
              </a:rPr>
              <a:t> </a:t>
            </a:r>
            <a:r>
              <a:rPr sz="900" spc="-5" dirty="0">
                <a:latin typeface="Comic Sans MS"/>
                <a:cs typeface="Comic Sans MS"/>
              </a:rPr>
              <a:t>figura</a:t>
            </a:r>
            <a:r>
              <a:rPr sz="900" spc="130" dirty="0">
                <a:latin typeface="Comic Sans MS"/>
                <a:cs typeface="Comic Sans MS"/>
              </a:rPr>
              <a:t> </a:t>
            </a:r>
            <a:r>
              <a:rPr sz="900" spc="-5" dirty="0">
                <a:latin typeface="Comic Sans MS"/>
                <a:cs typeface="Comic Sans MS"/>
              </a:rPr>
              <a:t>2</a:t>
            </a:r>
            <a:r>
              <a:rPr sz="900" spc="135" dirty="0">
                <a:latin typeface="Comic Sans MS"/>
                <a:cs typeface="Comic Sans MS"/>
              </a:rPr>
              <a:t> </a:t>
            </a:r>
            <a:r>
              <a:rPr sz="900" spc="-5" dirty="0">
                <a:latin typeface="Comic Sans MS"/>
                <a:cs typeface="Comic Sans MS"/>
              </a:rPr>
              <a:t>ilustra</a:t>
            </a:r>
            <a:r>
              <a:rPr sz="900" spc="135" dirty="0">
                <a:latin typeface="Comic Sans MS"/>
                <a:cs typeface="Comic Sans MS"/>
              </a:rPr>
              <a:t> </a:t>
            </a:r>
            <a:r>
              <a:rPr sz="900" spc="-5" dirty="0">
                <a:latin typeface="Comic Sans MS"/>
                <a:cs typeface="Comic Sans MS"/>
              </a:rPr>
              <a:t>la</a:t>
            </a:r>
            <a:r>
              <a:rPr sz="900" spc="130" dirty="0">
                <a:latin typeface="Comic Sans MS"/>
                <a:cs typeface="Comic Sans MS"/>
              </a:rPr>
              <a:t> </a:t>
            </a:r>
            <a:r>
              <a:rPr sz="900" spc="-5" dirty="0">
                <a:latin typeface="Comic Sans MS"/>
                <a:cs typeface="Comic Sans MS"/>
              </a:rPr>
              <a:t>operación</a:t>
            </a:r>
            <a:r>
              <a:rPr sz="900" spc="135" dirty="0">
                <a:latin typeface="Comic Sans MS"/>
                <a:cs typeface="Comic Sans MS"/>
              </a:rPr>
              <a:t> </a:t>
            </a:r>
            <a:r>
              <a:rPr sz="900" spc="-5" dirty="0">
                <a:latin typeface="Comic Sans MS"/>
                <a:cs typeface="Comic Sans MS"/>
              </a:rPr>
              <a:t>de</a:t>
            </a:r>
            <a:r>
              <a:rPr sz="900" spc="130" dirty="0">
                <a:latin typeface="Comic Sans MS"/>
                <a:cs typeface="Comic Sans MS"/>
              </a:rPr>
              <a:t> </a:t>
            </a:r>
            <a:r>
              <a:rPr sz="900" spc="-5" dirty="0">
                <a:latin typeface="Comic Sans MS"/>
                <a:cs typeface="Comic Sans MS"/>
              </a:rPr>
              <a:t>un</a:t>
            </a:r>
            <a:r>
              <a:rPr sz="900" spc="135" dirty="0">
                <a:latin typeface="Comic Sans MS"/>
                <a:cs typeface="Comic Sans MS"/>
              </a:rPr>
              <a:t> </a:t>
            </a:r>
            <a:r>
              <a:rPr sz="900" spc="-5" dirty="0">
                <a:latin typeface="Comic Sans MS"/>
                <a:cs typeface="Comic Sans MS"/>
              </a:rPr>
              <a:t>esquema</a:t>
            </a:r>
            <a:r>
              <a:rPr sz="900" spc="130" dirty="0">
                <a:latin typeface="Comic Sans MS"/>
                <a:cs typeface="Comic Sans MS"/>
              </a:rPr>
              <a:t> </a:t>
            </a:r>
            <a:r>
              <a:rPr sz="900" spc="-5" dirty="0">
                <a:latin typeface="Comic Sans MS"/>
                <a:cs typeface="Comic Sans MS"/>
              </a:rPr>
              <a:t>de</a:t>
            </a:r>
            <a:r>
              <a:rPr sz="900" spc="135" dirty="0">
                <a:latin typeface="Comic Sans MS"/>
                <a:cs typeface="Comic Sans MS"/>
              </a:rPr>
              <a:t> </a:t>
            </a:r>
            <a:r>
              <a:rPr sz="900" spc="-5" dirty="0">
                <a:latin typeface="Comic Sans MS"/>
                <a:cs typeface="Comic Sans MS"/>
              </a:rPr>
              <a:t>falla </a:t>
            </a:r>
            <a:r>
              <a:rPr sz="900" spc="-260" dirty="0">
                <a:latin typeface="Comic Sans MS"/>
                <a:cs typeface="Comic Sans MS"/>
              </a:rPr>
              <a:t> </a:t>
            </a:r>
            <a:r>
              <a:rPr sz="900" spc="-5" dirty="0">
                <a:latin typeface="Comic Sans MS"/>
                <a:cs typeface="Comic Sans MS"/>
              </a:rPr>
              <a:t>de</a:t>
            </a:r>
            <a:r>
              <a:rPr sz="900" spc="135" dirty="0">
                <a:latin typeface="Comic Sans MS"/>
                <a:cs typeface="Comic Sans MS"/>
              </a:rPr>
              <a:t> </a:t>
            </a:r>
            <a:r>
              <a:rPr sz="900" spc="-5" dirty="0">
                <a:latin typeface="Comic Sans MS"/>
                <a:cs typeface="Comic Sans MS"/>
              </a:rPr>
              <a:t>interruptor</a:t>
            </a:r>
            <a:r>
              <a:rPr sz="900" spc="140" dirty="0">
                <a:latin typeface="Comic Sans MS"/>
                <a:cs typeface="Comic Sans MS"/>
              </a:rPr>
              <a:t> </a:t>
            </a:r>
            <a:r>
              <a:rPr sz="900" spc="-5" dirty="0">
                <a:latin typeface="Comic Sans MS"/>
                <a:cs typeface="Comic Sans MS"/>
              </a:rPr>
              <a:t>local</a:t>
            </a:r>
            <a:r>
              <a:rPr sz="900" spc="135" dirty="0">
                <a:latin typeface="Comic Sans MS"/>
                <a:cs typeface="Comic Sans MS"/>
              </a:rPr>
              <a:t> </a:t>
            </a:r>
            <a:r>
              <a:rPr sz="900" spc="-5" dirty="0">
                <a:latin typeface="Comic Sans MS"/>
                <a:cs typeface="Comic Sans MS"/>
              </a:rPr>
              <a:t>aplicado</a:t>
            </a:r>
            <a:r>
              <a:rPr sz="900" spc="130" dirty="0">
                <a:latin typeface="Comic Sans MS"/>
                <a:cs typeface="Comic Sans MS"/>
              </a:rPr>
              <a:t> </a:t>
            </a:r>
            <a:r>
              <a:rPr sz="900" spc="-5" dirty="0">
                <a:latin typeface="Comic Sans MS"/>
                <a:cs typeface="Comic Sans MS"/>
              </a:rPr>
              <a:t>a</a:t>
            </a:r>
            <a:r>
              <a:rPr sz="900" spc="130" dirty="0">
                <a:latin typeface="Comic Sans MS"/>
                <a:cs typeface="Comic Sans MS"/>
              </a:rPr>
              <a:t> </a:t>
            </a:r>
            <a:r>
              <a:rPr sz="900" spc="-5" dirty="0">
                <a:latin typeface="Comic Sans MS"/>
                <a:cs typeface="Comic Sans MS"/>
              </a:rPr>
              <a:t>una</a:t>
            </a:r>
            <a:r>
              <a:rPr sz="900" spc="130" dirty="0">
                <a:latin typeface="Comic Sans MS"/>
                <a:cs typeface="Comic Sans MS"/>
              </a:rPr>
              <a:t> </a:t>
            </a:r>
            <a:r>
              <a:rPr sz="900" spc="-5" dirty="0">
                <a:latin typeface="Comic Sans MS"/>
                <a:cs typeface="Comic Sans MS"/>
              </a:rPr>
              <a:t>subestación</a:t>
            </a:r>
            <a:r>
              <a:rPr sz="900" spc="130" dirty="0">
                <a:latin typeface="Comic Sans MS"/>
                <a:cs typeface="Comic Sans MS"/>
              </a:rPr>
              <a:t> </a:t>
            </a:r>
            <a:r>
              <a:rPr sz="900" spc="-5" dirty="0">
                <a:latin typeface="Comic Sans MS"/>
                <a:cs typeface="Comic Sans MS"/>
              </a:rPr>
              <a:t>con</a:t>
            </a:r>
            <a:r>
              <a:rPr sz="900" spc="135" dirty="0">
                <a:latin typeface="Comic Sans MS"/>
                <a:cs typeface="Comic Sans MS"/>
              </a:rPr>
              <a:t> </a:t>
            </a:r>
            <a:r>
              <a:rPr sz="900" spc="-5" dirty="0">
                <a:latin typeface="Comic Sans MS"/>
                <a:cs typeface="Comic Sans MS"/>
              </a:rPr>
              <a:t>bus </a:t>
            </a:r>
            <a:r>
              <a:rPr sz="900" spc="-260" dirty="0">
                <a:latin typeface="Comic Sans MS"/>
                <a:cs typeface="Comic Sans MS"/>
              </a:rPr>
              <a:t> </a:t>
            </a:r>
            <a:r>
              <a:rPr sz="900" spc="-5" dirty="0">
                <a:latin typeface="Comic Sans MS"/>
                <a:cs typeface="Comic Sans MS"/>
              </a:rPr>
              <a:t>en anillo.</a:t>
            </a:r>
            <a:endParaRPr sz="900">
              <a:latin typeface="Comic Sans MS"/>
              <a:cs typeface="Comic Sans MS"/>
            </a:endParaRPr>
          </a:p>
        </p:txBody>
      </p:sp>
      <p:pic>
        <p:nvPicPr>
          <p:cNvPr id="31" name="object 31"/>
          <p:cNvPicPr/>
          <p:nvPr/>
        </p:nvPicPr>
        <p:blipFill>
          <a:blip r:embed="rId11" cstate="print"/>
          <a:stretch>
            <a:fillRect/>
          </a:stretch>
        </p:blipFill>
        <p:spPr>
          <a:xfrm>
            <a:off x="9948633" y="2955302"/>
            <a:ext cx="134086" cy="377126"/>
          </a:xfrm>
          <a:prstGeom prst="rect">
            <a:avLst/>
          </a:prstGeom>
        </p:spPr>
      </p:pic>
      <p:grpSp>
        <p:nvGrpSpPr>
          <p:cNvPr id="32" name="object 32"/>
          <p:cNvGrpSpPr/>
          <p:nvPr/>
        </p:nvGrpSpPr>
        <p:grpSpPr>
          <a:xfrm>
            <a:off x="9464078" y="2424277"/>
            <a:ext cx="2969260" cy="1229360"/>
            <a:chOff x="4409478" y="2424277"/>
            <a:chExt cx="2969260" cy="1229360"/>
          </a:xfrm>
        </p:grpSpPr>
        <p:sp>
          <p:nvSpPr>
            <p:cNvPr id="33" name="object 33"/>
            <p:cNvSpPr/>
            <p:nvPr/>
          </p:nvSpPr>
          <p:spPr>
            <a:xfrm>
              <a:off x="4625086" y="2672651"/>
              <a:ext cx="674370" cy="104139"/>
            </a:xfrm>
            <a:custGeom>
              <a:avLst/>
              <a:gdLst/>
              <a:ahLst/>
              <a:cxnLst/>
              <a:rect l="l" t="t" r="r" b="b"/>
              <a:pathLst>
                <a:path w="674370" h="104139">
                  <a:moveTo>
                    <a:pt x="28956" y="41135"/>
                  </a:moveTo>
                  <a:lnTo>
                    <a:pt x="4572" y="41135"/>
                  </a:lnTo>
                  <a:lnTo>
                    <a:pt x="7620" y="38087"/>
                  </a:lnTo>
                  <a:lnTo>
                    <a:pt x="27432" y="13716"/>
                  </a:lnTo>
                  <a:lnTo>
                    <a:pt x="27432" y="9144"/>
                  </a:lnTo>
                  <a:lnTo>
                    <a:pt x="1524" y="9144"/>
                  </a:lnTo>
                  <a:lnTo>
                    <a:pt x="1524" y="13716"/>
                  </a:lnTo>
                  <a:lnTo>
                    <a:pt x="21336" y="13716"/>
                  </a:lnTo>
                  <a:lnTo>
                    <a:pt x="21336" y="15240"/>
                  </a:lnTo>
                  <a:lnTo>
                    <a:pt x="19812" y="15240"/>
                  </a:lnTo>
                  <a:lnTo>
                    <a:pt x="19812" y="16764"/>
                  </a:lnTo>
                  <a:lnTo>
                    <a:pt x="18288" y="16764"/>
                  </a:lnTo>
                  <a:lnTo>
                    <a:pt x="18288" y="18288"/>
                  </a:lnTo>
                  <a:lnTo>
                    <a:pt x="0" y="41135"/>
                  </a:lnTo>
                  <a:lnTo>
                    <a:pt x="0" y="45707"/>
                  </a:lnTo>
                  <a:lnTo>
                    <a:pt x="28956" y="45707"/>
                  </a:lnTo>
                  <a:lnTo>
                    <a:pt x="28956" y="41135"/>
                  </a:lnTo>
                  <a:close/>
                </a:path>
                <a:path w="674370" h="104139">
                  <a:moveTo>
                    <a:pt x="32004" y="76187"/>
                  </a:moveTo>
                  <a:lnTo>
                    <a:pt x="30480" y="74663"/>
                  </a:lnTo>
                  <a:lnTo>
                    <a:pt x="30480" y="73139"/>
                  </a:lnTo>
                  <a:lnTo>
                    <a:pt x="28956" y="71615"/>
                  </a:lnTo>
                  <a:lnTo>
                    <a:pt x="28956" y="70091"/>
                  </a:lnTo>
                  <a:lnTo>
                    <a:pt x="27432" y="70091"/>
                  </a:lnTo>
                  <a:lnTo>
                    <a:pt x="27432" y="77711"/>
                  </a:lnTo>
                  <a:lnTo>
                    <a:pt x="27432" y="91427"/>
                  </a:lnTo>
                  <a:lnTo>
                    <a:pt x="25908" y="91427"/>
                  </a:lnTo>
                  <a:lnTo>
                    <a:pt x="25908" y="94475"/>
                  </a:lnTo>
                  <a:lnTo>
                    <a:pt x="24384" y="94475"/>
                  </a:lnTo>
                  <a:lnTo>
                    <a:pt x="24384" y="95999"/>
                  </a:lnTo>
                  <a:lnTo>
                    <a:pt x="22860" y="95999"/>
                  </a:lnTo>
                  <a:lnTo>
                    <a:pt x="22860" y="97523"/>
                  </a:lnTo>
                  <a:lnTo>
                    <a:pt x="7620" y="97523"/>
                  </a:lnTo>
                  <a:lnTo>
                    <a:pt x="7620" y="70091"/>
                  </a:lnTo>
                  <a:lnTo>
                    <a:pt x="21336" y="70091"/>
                  </a:lnTo>
                  <a:lnTo>
                    <a:pt x="21336" y="71615"/>
                  </a:lnTo>
                  <a:lnTo>
                    <a:pt x="22860" y="71615"/>
                  </a:lnTo>
                  <a:lnTo>
                    <a:pt x="22860" y="73139"/>
                  </a:lnTo>
                  <a:lnTo>
                    <a:pt x="24384" y="73139"/>
                  </a:lnTo>
                  <a:lnTo>
                    <a:pt x="24384" y="74663"/>
                  </a:lnTo>
                  <a:lnTo>
                    <a:pt x="25908" y="74663"/>
                  </a:lnTo>
                  <a:lnTo>
                    <a:pt x="25908" y="76187"/>
                  </a:lnTo>
                  <a:lnTo>
                    <a:pt x="27432" y="77711"/>
                  </a:lnTo>
                  <a:lnTo>
                    <a:pt x="27432" y="70091"/>
                  </a:lnTo>
                  <a:lnTo>
                    <a:pt x="27432" y="68567"/>
                  </a:lnTo>
                  <a:lnTo>
                    <a:pt x="25908" y="68567"/>
                  </a:lnTo>
                  <a:lnTo>
                    <a:pt x="24384" y="67043"/>
                  </a:lnTo>
                  <a:lnTo>
                    <a:pt x="19812" y="67043"/>
                  </a:lnTo>
                  <a:lnTo>
                    <a:pt x="19812" y="65519"/>
                  </a:lnTo>
                  <a:lnTo>
                    <a:pt x="3048" y="65519"/>
                  </a:lnTo>
                  <a:lnTo>
                    <a:pt x="3048" y="102095"/>
                  </a:lnTo>
                  <a:lnTo>
                    <a:pt x="22860" y="102095"/>
                  </a:lnTo>
                  <a:lnTo>
                    <a:pt x="22860" y="100571"/>
                  </a:lnTo>
                  <a:lnTo>
                    <a:pt x="25908" y="100571"/>
                  </a:lnTo>
                  <a:lnTo>
                    <a:pt x="25908" y="99047"/>
                  </a:lnTo>
                  <a:lnTo>
                    <a:pt x="27432" y="99047"/>
                  </a:lnTo>
                  <a:lnTo>
                    <a:pt x="27432" y="97523"/>
                  </a:lnTo>
                  <a:lnTo>
                    <a:pt x="28956" y="97523"/>
                  </a:lnTo>
                  <a:lnTo>
                    <a:pt x="28956" y="95999"/>
                  </a:lnTo>
                  <a:lnTo>
                    <a:pt x="30480" y="95999"/>
                  </a:lnTo>
                  <a:lnTo>
                    <a:pt x="30480" y="92951"/>
                  </a:lnTo>
                  <a:lnTo>
                    <a:pt x="32004" y="92951"/>
                  </a:lnTo>
                  <a:lnTo>
                    <a:pt x="32004" y="76187"/>
                  </a:lnTo>
                  <a:close/>
                </a:path>
                <a:path w="674370" h="104139">
                  <a:moveTo>
                    <a:pt x="67043" y="97523"/>
                  </a:moveTo>
                  <a:lnTo>
                    <a:pt x="44183" y="97523"/>
                  </a:lnTo>
                  <a:lnTo>
                    <a:pt x="44183" y="85331"/>
                  </a:lnTo>
                  <a:lnTo>
                    <a:pt x="63995" y="85331"/>
                  </a:lnTo>
                  <a:lnTo>
                    <a:pt x="63995" y="80759"/>
                  </a:lnTo>
                  <a:lnTo>
                    <a:pt x="44183" y="80759"/>
                  </a:lnTo>
                  <a:lnTo>
                    <a:pt x="44183" y="70091"/>
                  </a:lnTo>
                  <a:lnTo>
                    <a:pt x="65519" y="70091"/>
                  </a:lnTo>
                  <a:lnTo>
                    <a:pt x="65519" y="65519"/>
                  </a:lnTo>
                  <a:lnTo>
                    <a:pt x="39624" y="65519"/>
                  </a:lnTo>
                  <a:lnTo>
                    <a:pt x="39624" y="102095"/>
                  </a:lnTo>
                  <a:lnTo>
                    <a:pt x="67043" y="102095"/>
                  </a:lnTo>
                  <a:lnTo>
                    <a:pt x="67043" y="97523"/>
                  </a:lnTo>
                  <a:close/>
                </a:path>
                <a:path w="674370" h="104139">
                  <a:moveTo>
                    <a:pt x="67043" y="21336"/>
                  </a:moveTo>
                  <a:lnTo>
                    <a:pt x="65519" y="21336"/>
                  </a:lnTo>
                  <a:lnTo>
                    <a:pt x="65519" y="18288"/>
                  </a:lnTo>
                  <a:lnTo>
                    <a:pt x="63995" y="16764"/>
                  </a:lnTo>
                  <a:lnTo>
                    <a:pt x="63995" y="15240"/>
                  </a:lnTo>
                  <a:lnTo>
                    <a:pt x="62471" y="15240"/>
                  </a:lnTo>
                  <a:lnTo>
                    <a:pt x="62471" y="24384"/>
                  </a:lnTo>
                  <a:lnTo>
                    <a:pt x="62471" y="30467"/>
                  </a:lnTo>
                  <a:lnTo>
                    <a:pt x="60947" y="30467"/>
                  </a:lnTo>
                  <a:lnTo>
                    <a:pt x="60947" y="35039"/>
                  </a:lnTo>
                  <a:lnTo>
                    <a:pt x="59423" y="36563"/>
                  </a:lnTo>
                  <a:lnTo>
                    <a:pt x="59423" y="38087"/>
                  </a:lnTo>
                  <a:lnTo>
                    <a:pt x="57899" y="38087"/>
                  </a:lnTo>
                  <a:lnTo>
                    <a:pt x="57899" y="39611"/>
                  </a:lnTo>
                  <a:lnTo>
                    <a:pt x="56375" y="39611"/>
                  </a:lnTo>
                  <a:lnTo>
                    <a:pt x="56375" y="41135"/>
                  </a:lnTo>
                  <a:lnTo>
                    <a:pt x="51803" y="41135"/>
                  </a:lnTo>
                  <a:lnTo>
                    <a:pt x="51803" y="42659"/>
                  </a:lnTo>
                  <a:lnTo>
                    <a:pt x="47231" y="42659"/>
                  </a:lnTo>
                  <a:lnTo>
                    <a:pt x="47231" y="41135"/>
                  </a:lnTo>
                  <a:lnTo>
                    <a:pt x="42659" y="41135"/>
                  </a:lnTo>
                  <a:lnTo>
                    <a:pt x="42659" y="39611"/>
                  </a:lnTo>
                  <a:lnTo>
                    <a:pt x="41148" y="39611"/>
                  </a:lnTo>
                  <a:lnTo>
                    <a:pt x="41148" y="38087"/>
                  </a:lnTo>
                  <a:lnTo>
                    <a:pt x="39624" y="38087"/>
                  </a:lnTo>
                  <a:lnTo>
                    <a:pt x="39624" y="36563"/>
                  </a:lnTo>
                  <a:lnTo>
                    <a:pt x="38100" y="35039"/>
                  </a:lnTo>
                  <a:lnTo>
                    <a:pt x="38100" y="30467"/>
                  </a:lnTo>
                  <a:lnTo>
                    <a:pt x="36576" y="30467"/>
                  </a:lnTo>
                  <a:lnTo>
                    <a:pt x="36576" y="24384"/>
                  </a:lnTo>
                  <a:lnTo>
                    <a:pt x="38100" y="24384"/>
                  </a:lnTo>
                  <a:lnTo>
                    <a:pt x="38100" y="19812"/>
                  </a:lnTo>
                  <a:lnTo>
                    <a:pt x="39624" y="18288"/>
                  </a:lnTo>
                  <a:lnTo>
                    <a:pt x="39624" y="16764"/>
                  </a:lnTo>
                  <a:lnTo>
                    <a:pt x="41148" y="16764"/>
                  </a:lnTo>
                  <a:lnTo>
                    <a:pt x="41148" y="15240"/>
                  </a:lnTo>
                  <a:lnTo>
                    <a:pt x="42659" y="15240"/>
                  </a:lnTo>
                  <a:lnTo>
                    <a:pt x="42659" y="13716"/>
                  </a:lnTo>
                  <a:lnTo>
                    <a:pt x="47231" y="13716"/>
                  </a:lnTo>
                  <a:lnTo>
                    <a:pt x="47231" y="12192"/>
                  </a:lnTo>
                  <a:lnTo>
                    <a:pt x="51803" y="12192"/>
                  </a:lnTo>
                  <a:lnTo>
                    <a:pt x="51803" y="13716"/>
                  </a:lnTo>
                  <a:lnTo>
                    <a:pt x="56375" y="13716"/>
                  </a:lnTo>
                  <a:lnTo>
                    <a:pt x="56375" y="15240"/>
                  </a:lnTo>
                  <a:lnTo>
                    <a:pt x="57899" y="15240"/>
                  </a:lnTo>
                  <a:lnTo>
                    <a:pt x="57899" y="16764"/>
                  </a:lnTo>
                  <a:lnTo>
                    <a:pt x="59423" y="16764"/>
                  </a:lnTo>
                  <a:lnTo>
                    <a:pt x="59423" y="18288"/>
                  </a:lnTo>
                  <a:lnTo>
                    <a:pt x="60947" y="19812"/>
                  </a:lnTo>
                  <a:lnTo>
                    <a:pt x="60947" y="24384"/>
                  </a:lnTo>
                  <a:lnTo>
                    <a:pt x="62471" y="24384"/>
                  </a:lnTo>
                  <a:lnTo>
                    <a:pt x="62471" y="15240"/>
                  </a:lnTo>
                  <a:lnTo>
                    <a:pt x="62471" y="13716"/>
                  </a:lnTo>
                  <a:lnTo>
                    <a:pt x="60947" y="13716"/>
                  </a:lnTo>
                  <a:lnTo>
                    <a:pt x="60947" y="12192"/>
                  </a:lnTo>
                  <a:lnTo>
                    <a:pt x="59423" y="12192"/>
                  </a:lnTo>
                  <a:lnTo>
                    <a:pt x="59423" y="10668"/>
                  </a:lnTo>
                  <a:lnTo>
                    <a:pt x="56375" y="10668"/>
                  </a:lnTo>
                  <a:lnTo>
                    <a:pt x="56375" y="9144"/>
                  </a:lnTo>
                  <a:lnTo>
                    <a:pt x="42659" y="9144"/>
                  </a:lnTo>
                  <a:lnTo>
                    <a:pt x="42659" y="10668"/>
                  </a:lnTo>
                  <a:lnTo>
                    <a:pt x="39624" y="10668"/>
                  </a:lnTo>
                  <a:lnTo>
                    <a:pt x="39624" y="12192"/>
                  </a:lnTo>
                  <a:lnTo>
                    <a:pt x="38100" y="12192"/>
                  </a:lnTo>
                  <a:lnTo>
                    <a:pt x="38100" y="13716"/>
                  </a:lnTo>
                  <a:lnTo>
                    <a:pt x="36576" y="13716"/>
                  </a:lnTo>
                  <a:lnTo>
                    <a:pt x="36576" y="15240"/>
                  </a:lnTo>
                  <a:lnTo>
                    <a:pt x="35052" y="15240"/>
                  </a:lnTo>
                  <a:lnTo>
                    <a:pt x="35052" y="16764"/>
                  </a:lnTo>
                  <a:lnTo>
                    <a:pt x="33528" y="18288"/>
                  </a:lnTo>
                  <a:lnTo>
                    <a:pt x="33528" y="21336"/>
                  </a:lnTo>
                  <a:lnTo>
                    <a:pt x="32004" y="22860"/>
                  </a:lnTo>
                  <a:lnTo>
                    <a:pt x="32004" y="33515"/>
                  </a:lnTo>
                  <a:lnTo>
                    <a:pt x="33528" y="33515"/>
                  </a:lnTo>
                  <a:lnTo>
                    <a:pt x="33528" y="36563"/>
                  </a:lnTo>
                  <a:lnTo>
                    <a:pt x="35052" y="36563"/>
                  </a:lnTo>
                  <a:lnTo>
                    <a:pt x="35052" y="39611"/>
                  </a:lnTo>
                  <a:lnTo>
                    <a:pt x="36576" y="39611"/>
                  </a:lnTo>
                  <a:lnTo>
                    <a:pt x="36576" y="41135"/>
                  </a:lnTo>
                  <a:lnTo>
                    <a:pt x="38100" y="41135"/>
                  </a:lnTo>
                  <a:lnTo>
                    <a:pt x="38100" y="42659"/>
                  </a:lnTo>
                  <a:lnTo>
                    <a:pt x="39624" y="42659"/>
                  </a:lnTo>
                  <a:lnTo>
                    <a:pt x="39624" y="44183"/>
                  </a:lnTo>
                  <a:lnTo>
                    <a:pt x="42659" y="44183"/>
                  </a:lnTo>
                  <a:lnTo>
                    <a:pt x="42659" y="45707"/>
                  </a:lnTo>
                  <a:lnTo>
                    <a:pt x="56375" y="45707"/>
                  </a:lnTo>
                  <a:lnTo>
                    <a:pt x="56375" y="44183"/>
                  </a:lnTo>
                  <a:lnTo>
                    <a:pt x="59423" y="44183"/>
                  </a:lnTo>
                  <a:lnTo>
                    <a:pt x="59423" y="42659"/>
                  </a:lnTo>
                  <a:lnTo>
                    <a:pt x="60947" y="42659"/>
                  </a:lnTo>
                  <a:lnTo>
                    <a:pt x="60947" y="41135"/>
                  </a:lnTo>
                  <a:lnTo>
                    <a:pt x="62471" y="41135"/>
                  </a:lnTo>
                  <a:lnTo>
                    <a:pt x="62471" y="39611"/>
                  </a:lnTo>
                  <a:lnTo>
                    <a:pt x="63995" y="39611"/>
                  </a:lnTo>
                  <a:lnTo>
                    <a:pt x="63995" y="38087"/>
                  </a:lnTo>
                  <a:lnTo>
                    <a:pt x="65519" y="36563"/>
                  </a:lnTo>
                  <a:lnTo>
                    <a:pt x="65519" y="33515"/>
                  </a:lnTo>
                  <a:lnTo>
                    <a:pt x="67043" y="33515"/>
                  </a:lnTo>
                  <a:lnTo>
                    <a:pt x="67043" y="21336"/>
                  </a:lnTo>
                  <a:close/>
                </a:path>
                <a:path w="674370" h="104139">
                  <a:moveTo>
                    <a:pt x="95999" y="97523"/>
                  </a:moveTo>
                  <a:lnTo>
                    <a:pt x="77711" y="97523"/>
                  </a:lnTo>
                  <a:lnTo>
                    <a:pt x="77711" y="65519"/>
                  </a:lnTo>
                  <a:lnTo>
                    <a:pt x="73139" y="65519"/>
                  </a:lnTo>
                  <a:lnTo>
                    <a:pt x="73139" y="102095"/>
                  </a:lnTo>
                  <a:lnTo>
                    <a:pt x="95999" y="102095"/>
                  </a:lnTo>
                  <a:lnTo>
                    <a:pt x="95999" y="97523"/>
                  </a:lnTo>
                  <a:close/>
                </a:path>
                <a:path w="674370" h="104139">
                  <a:moveTo>
                    <a:pt x="102095" y="9144"/>
                  </a:moveTo>
                  <a:lnTo>
                    <a:pt x="97523" y="9144"/>
                  </a:lnTo>
                  <a:lnTo>
                    <a:pt x="97523" y="38087"/>
                  </a:lnTo>
                  <a:lnTo>
                    <a:pt x="77711" y="9144"/>
                  </a:lnTo>
                  <a:lnTo>
                    <a:pt x="73139" y="9144"/>
                  </a:lnTo>
                  <a:lnTo>
                    <a:pt x="73139" y="45707"/>
                  </a:lnTo>
                  <a:lnTo>
                    <a:pt x="77711" y="45707"/>
                  </a:lnTo>
                  <a:lnTo>
                    <a:pt x="77711" y="16764"/>
                  </a:lnTo>
                  <a:lnTo>
                    <a:pt x="97523" y="45707"/>
                  </a:lnTo>
                  <a:lnTo>
                    <a:pt x="102095" y="45707"/>
                  </a:lnTo>
                  <a:lnTo>
                    <a:pt x="102095" y="9144"/>
                  </a:lnTo>
                  <a:close/>
                </a:path>
                <a:path w="674370" h="104139">
                  <a:moveTo>
                    <a:pt x="140182" y="45707"/>
                  </a:moveTo>
                  <a:lnTo>
                    <a:pt x="135724" y="35039"/>
                  </a:lnTo>
                  <a:lnTo>
                    <a:pt x="133819" y="30467"/>
                  </a:lnTo>
                  <a:lnTo>
                    <a:pt x="127990" y="16471"/>
                  </a:lnTo>
                  <a:lnTo>
                    <a:pt x="127990" y="30467"/>
                  </a:lnTo>
                  <a:lnTo>
                    <a:pt x="115811" y="30467"/>
                  </a:lnTo>
                  <a:lnTo>
                    <a:pt x="120370" y="19812"/>
                  </a:lnTo>
                  <a:lnTo>
                    <a:pt x="120370" y="18288"/>
                  </a:lnTo>
                  <a:lnTo>
                    <a:pt x="121894" y="16764"/>
                  </a:lnTo>
                  <a:lnTo>
                    <a:pt x="121894" y="13716"/>
                  </a:lnTo>
                  <a:lnTo>
                    <a:pt x="123418" y="13716"/>
                  </a:lnTo>
                  <a:lnTo>
                    <a:pt x="123418" y="18288"/>
                  </a:lnTo>
                  <a:lnTo>
                    <a:pt x="124942" y="18288"/>
                  </a:lnTo>
                  <a:lnTo>
                    <a:pt x="124942" y="21336"/>
                  </a:lnTo>
                  <a:lnTo>
                    <a:pt x="127990" y="30467"/>
                  </a:lnTo>
                  <a:lnTo>
                    <a:pt x="127990" y="16471"/>
                  </a:lnTo>
                  <a:lnTo>
                    <a:pt x="126847" y="13716"/>
                  </a:lnTo>
                  <a:lnTo>
                    <a:pt x="124942" y="9144"/>
                  </a:lnTo>
                  <a:lnTo>
                    <a:pt x="120370" y="9144"/>
                  </a:lnTo>
                  <a:lnTo>
                    <a:pt x="105143" y="45707"/>
                  </a:lnTo>
                  <a:lnTo>
                    <a:pt x="111239" y="45707"/>
                  </a:lnTo>
                  <a:lnTo>
                    <a:pt x="114287" y="35039"/>
                  </a:lnTo>
                  <a:lnTo>
                    <a:pt x="129514" y="35039"/>
                  </a:lnTo>
                  <a:lnTo>
                    <a:pt x="134086" y="45707"/>
                  </a:lnTo>
                  <a:lnTo>
                    <a:pt x="140182" y="45707"/>
                  </a:lnTo>
                  <a:close/>
                </a:path>
                <a:path w="674370" h="104139">
                  <a:moveTo>
                    <a:pt x="146278" y="76187"/>
                  </a:moveTo>
                  <a:lnTo>
                    <a:pt x="144754" y="76187"/>
                  </a:lnTo>
                  <a:lnTo>
                    <a:pt x="144754" y="71615"/>
                  </a:lnTo>
                  <a:lnTo>
                    <a:pt x="143230" y="71615"/>
                  </a:lnTo>
                  <a:lnTo>
                    <a:pt x="143230" y="70091"/>
                  </a:lnTo>
                  <a:lnTo>
                    <a:pt x="141706" y="70091"/>
                  </a:lnTo>
                  <a:lnTo>
                    <a:pt x="141706" y="68567"/>
                  </a:lnTo>
                  <a:lnTo>
                    <a:pt x="140182" y="68567"/>
                  </a:lnTo>
                  <a:lnTo>
                    <a:pt x="140182" y="67043"/>
                  </a:lnTo>
                  <a:lnTo>
                    <a:pt x="137134" y="67043"/>
                  </a:lnTo>
                  <a:lnTo>
                    <a:pt x="137134" y="65519"/>
                  </a:lnTo>
                  <a:lnTo>
                    <a:pt x="124942" y="65519"/>
                  </a:lnTo>
                  <a:lnTo>
                    <a:pt x="123418" y="67043"/>
                  </a:lnTo>
                  <a:lnTo>
                    <a:pt x="120370" y="67043"/>
                  </a:lnTo>
                  <a:lnTo>
                    <a:pt x="120370" y="68567"/>
                  </a:lnTo>
                  <a:lnTo>
                    <a:pt x="118859" y="68567"/>
                  </a:lnTo>
                  <a:lnTo>
                    <a:pt x="118859" y="70091"/>
                  </a:lnTo>
                  <a:lnTo>
                    <a:pt x="117322" y="70091"/>
                  </a:lnTo>
                  <a:lnTo>
                    <a:pt x="117322" y="71615"/>
                  </a:lnTo>
                  <a:lnTo>
                    <a:pt x="115811" y="71615"/>
                  </a:lnTo>
                  <a:lnTo>
                    <a:pt x="115811" y="73139"/>
                  </a:lnTo>
                  <a:lnTo>
                    <a:pt x="114287" y="73139"/>
                  </a:lnTo>
                  <a:lnTo>
                    <a:pt x="114287" y="77711"/>
                  </a:lnTo>
                  <a:lnTo>
                    <a:pt x="112763" y="77711"/>
                  </a:lnTo>
                  <a:lnTo>
                    <a:pt x="112763" y="91427"/>
                  </a:lnTo>
                  <a:lnTo>
                    <a:pt x="114287" y="91427"/>
                  </a:lnTo>
                  <a:lnTo>
                    <a:pt x="114287" y="94475"/>
                  </a:lnTo>
                  <a:lnTo>
                    <a:pt x="115811" y="94475"/>
                  </a:lnTo>
                  <a:lnTo>
                    <a:pt x="115811" y="97523"/>
                  </a:lnTo>
                  <a:lnTo>
                    <a:pt x="117322" y="97523"/>
                  </a:lnTo>
                  <a:lnTo>
                    <a:pt x="117322" y="99047"/>
                  </a:lnTo>
                  <a:lnTo>
                    <a:pt x="120370" y="99047"/>
                  </a:lnTo>
                  <a:lnTo>
                    <a:pt x="120370" y="100571"/>
                  </a:lnTo>
                  <a:lnTo>
                    <a:pt x="121894" y="100571"/>
                  </a:lnTo>
                  <a:lnTo>
                    <a:pt x="123418" y="102095"/>
                  </a:lnTo>
                  <a:lnTo>
                    <a:pt x="127990" y="102095"/>
                  </a:lnTo>
                  <a:lnTo>
                    <a:pt x="127990" y="103619"/>
                  </a:lnTo>
                  <a:lnTo>
                    <a:pt x="134086" y="103619"/>
                  </a:lnTo>
                  <a:lnTo>
                    <a:pt x="134086" y="102095"/>
                  </a:lnTo>
                  <a:lnTo>
                    <a:pt x="138658" y="102095"/>
                  </a:lnTo>
                  <a:lnTo>
                    <a:pt x="140182" y="100571"/>
                  </a:lnTo>
                  <a:lnTo>
                    <a:pt x="141706" y="100571"/>
                  </a:lnTo>
                  <a:lnTo>
                    <a:pt x="143230" y="99047"/>
                  </a:lnTo>
                  <a:lnTo>
                    <a:pt x="144754" y="99047"/>
                  </a:lnTo>
                  <a:lnTo>
                    <a:pt x="144754" y="97523"/>
                  </a:lnTo>
                  <a:lnTo>
                    <a:pt x="146278" y="97523"/>
                  </a:lnTo>
                  <a:lnTo>
                    <a:pt x="146278" y="83807"/>
                  </a:lnTo>
                  <a:lnTo>
                    <a:pt x="131038" y="83807"/>
                  </a:lnTo>
                  <a:lnTo>
                    <a:pt x="131038" y="88379"/>
                  </a:lnTo>
                  <a:lnTo>
                    <a:pt x="141706" y="88379"/>
                  </a:lnTo>
                  <a:lnTo>
                    <a:pt x="141706" y="94475"/>
                  </a:lnTo>
                  <a:lnTo>
                    <a:pt x="140182" y="95999"/>
                  </a:lnTo>
                  <a:lnTo>
                    <a:pt x="138658" y="95999"/>
                  </a:lnTo>
                  <a:lnTo>
                    <a:pt x="138658" y="97523"/>
                  </a:lnTo>
                  <a:lnTo>
                    <a:pt x="134086" y="97523"/>
                  </a:lnTo>
                  <a:lnTo>
                    <a:pt x="134086" y="99047"/>
                  </a:lnTo>
                  <a:lnTo>
                    <a:pt x="127990" y="99047"/>
                  </a:lnTo>
                  <a:lnTo>
                    <a:pt x="127990" y="97523"/>
                  </a:lnTo>
                  <a:lnTo>
                    <a:pt x="123418" y="97523"/>
                  </a:lnTo>
                  <a:lnTo>
                    <a:pt x="123418" y="95999"/>
                  </a:lnTo>
                  <a:lnTo>
                    <a:pt x="121894" y="95999"/>
                  </a:lnTo>
                  <a:lnTo>
                    <a:pt x="121894" y="94475"/>
                  </a:lnTo>
                  <a:lnTo>
                    <a:pt x="120370" y="94475"/>
                  </a:lnTo>
                  <a:lnTo>
                    <a:pt x="120370" y="92951"/>
                  </a:lnTo>
                  <a:lnTo>
                    <a:pt x="118859" y="92951"/>
                  </a:lnTo>
                  <a:lnTo>
                    <a:pt x="118859" y="89903"/>
                  </a:lnTo>
                  <a:lnTo>
                    <a:pt x="117322" y="89903"/>
                  </a:lnTo>
                  <a:lnTo>
                    <a:pt x="117322" y="79235"/>
                  </a:lnTo>
                  <a:lnTo>
                    <a:pt x="118859" y="79235"/>
                  </a:lnTo>
                  <a:lnTo>
                    <a:pt x="118859" y="74663"/>
                  </a:lnTo>
                  <a:lnTo>
                    <a:pt x="120370" y="74663"/>
                  </a:lnTo>
                  <a:lnTo>
                    <a:pt x="120370" y="73139"/>
                  </a:lnTo>
                  <a:lnTo>
                    <a:pt x="121894" y="73139"/>
                  </a:lnTo>
                  <a:lnTo>
                    <a:pt x="121894" y="71615"/>
                  </a:lnTo>
                  <a:lnTo>
                    <a:pt x="123418" y="71615"/>
                  </a:lnTo>
                  <a:lnTo>
                    <a:pt x="124942" y="70091"/>
                  </a:lnTo>
                  <a:lnTo>
                    <a:pt x="137134" y="70091"/>
                  </a:lnTo>
                  <a:lnTo>
                    <a:pt x="137134" y="71615"/>
                  </a:lnTo>
                  <a:lnTo>
                    <a:pt x="138658" y="71615"/>
                  </a:lnTo>
                  <a:lnTo>
                    <a:pt x="138658" y="73139"/>
                  </a:lnTo>
                  <a:lnTo>
                    <a:pt x="140182" y="73139"/>
                  </a:lnTo>
                  <a:lnTo>
                    <a:pt x="140182" y="76187"/>
                  </a:lnTo>
                  <a:lnTo>
                    <a:pt x="141706" y="76187"/>
                  </a:lnTo>
                  <a:lnTo>
                    <a:pt x="141706" y="77711"/>
                  </a:lnTo>
                  <a:lnTo>
                    <a:pt x="146278" y="76187"/>
                  </a:lnTo>
                  <a:close/>
                </a:path>
                <a:path w="674370" h="104139">
                  <a:moveTo>
                    <a:pt x="179806" y="65519"/>
                  </a:moveTo>
                  <a:lnTo>
                    <a:pt x="153898" y="65519"/>
                  </a:lnTo>
                  <a:lnTo>
                    <a:pt x="153898" y="102095"/>
                  </a:lnTo>
                  <a:lnTo>
                    <a:pt x="179806" y="102095"/>
                  </a:lnTo>
                  <a:lnTo>
                    <a:pt x="179806" y="97523"/>
                  </a:lnTo>
                  <a:lnTo>
                    <a:pt x="158470" y="97523"/>
                  </a:lnTo>
                  <a:lnTo>
                    <a:pt x="158470" y="85331"/>
                  </a:lnTo>
                  <a:lnTo>
                    <a:pt x="178282" y="85331"/>
                  </a:lnTo>
                  <a:lnTo>
                    <a:pt x="178282" y="80759"/>
                  </a:lnTo>
                  <a:lnTo>
                    <a:pt x="158470" y="80759"/>
                  </a:lnTo>
                  <a:lnTo>
                    <a:pt x="158470" y="70091"/>
                  </a:lnTo>
                  <a:lnTo>
                    <a:pt x="179806" y="70091"/>
                  </a:lnTo>
                  <a:lnTo>
                    <a:pt x="179806" y="65519"/>
                  </a:lnTo>
                  <a:close/>
                </a:path>
                <a:path w="674370" h="104139">
                  <a:moveTo>
                    <a:pt x="184378" y="18288"/>
                  </a:moveTo>
                  <a:lnTo>
                    <a:pt x="182854" y="18288"/>
                  </a:lnTo>
                  <a:lnTo>
                    <a:pt x="182854" y="15240"/>
                  </a:lnTo>
                  <a:lnTo>
                    <a:pt x="181330" y="15240"/>
                  </a:lnTo>
                  <a:lnTo>
                    <a:pt x="181330" y="13716"/>
                  </a:lnTo>
                  <a:lnTo>
                    <a:pt x="179806" y="13716"/>
                  </a:lnTo>
                  <a:lnTo>
                    <a:pt x="179806" y="19812"/>
                  </a:lnTo>
                  <a:lnTo>
                    <a:pt x="179806" y="35039"/>
                  </a:lnTo>
                  <a:lnTo>
                    <a:pt x="178282" y="35039"/>
                  </a:lnTo>
                  <a:lnTo>
                    <a:pt x="178282" y="38087"/>
                  </a:lnTo>
                  <a:lnTo>
                    <a:pt x="176758" y="38087"/>
                  </a:lnTo>
                  <a:lnTo>
                    <a:pt x="176758" y="39611"/>
                  </a:lnTo>
                  <a:lnTo>
                    <a:pt x="173710" y="39611"/>
                  </a:lnTo>
                  <a:lnTo>
                    <a:pt x="173710" y="41135"/>
                  </a:lnTo>
                  <a:lnTo>
                    <a:pt x="159994" y="41135"/>
                  </a:lnTo>
                  <a:lnTo>
                    <a:pt x="159994" y="13716"/>
                  </a:lnTo>
                  <a:lnTo>
                    <a:pt x="173710" y="13716"/>
                  </a:lnTo>
                  <a:lnTo>
                    <a:pt x="173710" y="15240"/>
                  </a:lnTo>
                  <a:lnTo>
                    <a:pt x="176758" y="15240"/>
                  </a:lnTo>
                  <a:lnTo>
                    <a:pt x="176758" y="16764"/>
                  </a:lnTo>
                  <a:lnTo>
                    <a:pt x="178282" y="16764"/>
                  </a:lnTo>
                  <a:lnTo>
                    <a:pt x="178282" y="19812"/>
                  </a:lnTo>
                  <a:lnTo>
                    <a:pt x="179806" y="19812"/>
                  </a:lnTo>
                  <a:lnTo>
                    <a:pt x="179806" y="13716"/>
                  </a:lnTo>
                  <a:lnTo>
                    <a:pt x="179806" y="12192"/>
                  </a:lnTo>
                  <a:lnTo>
                    <a:pt x="178282" y="12192"/>
                  </a:lnTo>
                  <a:lnTo>
                    <a:pt x="178282" y="10668"/>
                  </a:lnTo>
                  <a:lnTo>
                    <a:pt x="175234" y="10668"/>
                  </a:lnTo>
                  <a:lnTo>
                    <a:pt x="173710" y="9144"/>
                  </a:lnTo>
                  <a:lnTo>
                    <a:pt x="155422" y="9144"/>
                  </a:lnTo>
                  <a:lnTo>
                    <a:pt x="155422" y="45707"/>
                  </a:lnTo>
                  <a:lnTo>
                    <a:pt x="173710" y="45707"/>
                  </a:lnTo>
                  <a:lnTo>
                    <a:pt x="173710" y="44183"/>
                  </a:lnTo>
                  <a:lnTo>
                    <a:pt x="178282" y="44183"/>
                  </a:lnTo>
                  <a:lnTo>
                    <a:pt x="178282" y="42659"/>
                  </a:lnTo>
                  <a:lnTo>
                    <a:pt x="179806" y="42659"/>
                  </a:lnTo>
                  <a:lnTo>
                    <a:pt x="179806" y="41135"/>
                  </a:lnTo>
                  <a:lnTo>
                    <a:pt x="181330" y="41135"/>
                  </a:lnTo>
                  <a:lnTo>
                    <a:pt x="181330" y="39611"/>
                  </a:lnTo>
                  <a:lnTo>
                    <a:pt x="182854" y="39611"/>
                  </a:lnTo>
                  <a:lnTo>
                    <a:pt x="182854" y="36563"/>
                  </a:lnTo>
                  <a:lnTo>
                    <a:pt x="184378" y="36563"/>
                  </a:lnTo>
                  <a:lnTo>
                    <a:pt x="184378" y="18288"/>
                  </a:lnTo>
                  <a:close/>
                </a:path>
                <a:path w="674370" h="104139">
                  <a:moveTo>
                    <a:pt x="217131" y="65519"/>
                  </a:moveTo>
                  <a:lnTo>
                    <a:pt x="212559" y="65519"/>
                  </a:lnTo>
                  <a:lnTo>
                    <a:pt x="212559" y="94475"/>
                  </a:lnTo>
                  <a:lnTo>
                    <a:pt x="191998" y="65519"/>
                  </a:lnTo>
                  <a:lnTo>
                    <a:pt x="187426" y="65519"/>
                  </a:lnTo>
                  <a:lnTo>
                    <a:pt x="187426" y="102095"/>
                  </a:lnTo>
                  <a:lnTo>
                    <a:pt x="191998" y="102095"/>
                  </a:lnTo>
                  <a:lnTo>
                    <a:pt x="191998" y="73139"/>
                  </a:lnTo>
                  <a:lnTo>
                    <a:pt x="211035" y="102095"/>
                  </a:lnTo>
                  <a:lnTo>
                    <a:pt x="217131" y="102095"/>
                  </a:lnTo>
                  <a:lnTo>
                    <a:pt x="217131" y="65519"/>
                  </a:lnTo>
                  <a:close/>
                </a:path>
                <a:path w="674370" h="104139">
                  <a:moveTo>
                    <a:pt x="220179" y="41135"/>
                  </a:moveTo>
                  <a:lnTo>
                    <a:pt x="196557" y="41135"/>
                  </a:lnTo>
                  <a:lnTo>
                    <a:pt x="196557" y="28956"/>
                  </a:lnTo>
                  <a:lnTo>
                    <a:pt x="217131" y="28956"/>
                  </a:lnTo>
                  <a:lnTo>
                    <a:pt x="217131" y="24384"/>
                  </a:lnTo>
                  <a:lnTo>
                    <a:pt x="196557" y="24384"/>
                  </a:lnTo>
                  <a:lnTo>
                    <a:pt x="196557" y="13716"/>
                  </a:lnTo>
                  <a:lnTo>
                    <a:pt x="218655" y="13716"/>
                  </a:lnTo>
                  <a:lnTo>
                    <a:pt x="218655" y="9144"/>
                  </a:lnTo>
                  <a:lnTo>
                    <a:pt x="191998" y="9144"/>
                  </a:lnTo>
                  <a:lnTo>
                    <a:pt x="191998" y="45707"/>
                  </a:lnTo>
                  <a:lnTo>
                    <a:pt x="220179" y="45707"/>
                  </a:lnTo>
                  <a:lnTo>
                    <a:pt x="220179" y="41135"/>
                  </a:lnTo>
                  <a:close/>
                </a:path>
                <a:path w="674370" h="104139">
                  <a:moveTo>
                    <a:pt x="252183" y="97523"/>
                  </a:moveTo>
                  <a:lnTo>
                    <a:pt x="229323" y="97523"/>
                  </a:lnTo>
                  <a:lnTo>
                    <a:pt x="229323" y="85331"/>
                  </a:lnTo>
                  <a:lnTo>
                    <a:pt x="249135" y="85331"/>
                  </a:lnTo>
                  <a:lnTo>
                    <a:pt x="249135" y="80759"/>
                  </a:lnTo>
                  <a:lnTo>
                    <a:pt x="229323" y="80759"/>
                  </a:lnTo>
                  <a:lnTo>
                    <a:pt x="229323" y="70091"/>
                  </a:lnTo>
                  <a:lnTo>
                    <a:pt x="250659" y="70091"/>
                  </a:lnTo>
                  <a:lnTo>
                    <a:pt x="250659" y="65519"/>
                  </a:lnTo>
                  <a:lnTo>
                    <a:pt x="224751" y="65519"/>
                  </a:lnTo>
                  <a:lnTo>
                    <a:pt x="224751" y="102095"/>
                  </a:lnTo>
                  <a:lnTo>
                    <a:pt x="252183" y="102095"/>
                  </a:lnTo>
                  <a:lnTo>
                    <a:pt x="252183" y="97523"/>
                  </a:lnTo>
                  <a:close/>
                </a:path>
                <a:path w="674370" h="104139">
                  <a:moveTo>
                    <a:pt x="268947" y="18288"/>
                  </a:moveTo>
                  <a:lnTo>
                    <a:pt x="267423" y="18288"/>
                  </a:lnTo>
                  <a:lnTo>
                    <a:pt x="267423" y="13716"/>
                  </a:lnTo>
                  <a:lnTo>
                    <a:pt x="265899" y="13716"/>
                  </a:lnTo>
                  <a:lnTo>
                    <a:pt x="265899" y="12192"/>
                  </a:lnTo>
                  <a:lnTo>
                    <a:pt x="264375" y="12192"/>
                  </a:lnTo>
                  <a:lnTo>
                    <a:pt x="264375" y="10668"/>
                  </a:lnTo>
                  <a:lnTo>
                    <a:pt x="262851" y="10668"/>
                  </a:lnTo>
                  <a:lnTo>
                    <a:pt x="262851" y="16764"/>
                  </a:lnTo>
                  <a:lnTo>
                    <a:pt x="262851" y="24384"/>
                  </a:lnTo>
                  <a:lnTo>
                    <a:pt x="261327" y="24384"/>
                  </a:lnTo>
                  <a:lnTo>
                    <a:pt x="261327" y="25908"/>
                  </a:lnTo>
                  <a:lnTo>
                    <a:pt x="246087" y="25908"/>
                  </a:lnTo>
                  <a:lnTo>
                    <a:pt x="244563" y="13716"/>
                  </a:lnTo>
                  <a:lnTo>
                    <a:pt x="259803" y="13716"/>
                  </a:lnTo>
                  <a:lnTo>
                    <a:pt x="262851" y="16764"/>
                  </a:lnTo>
                  <a:lnTo>
                    <a:pt x="262851" y="10668"/>
                  </a:lnTo>
                  <a:lnTo>
                    <a:pt x="261327" y="10668"/>
                  </a:lnTo>
                  <a:lnTo>
                    <a:pt x="261327" y="9144"/>
                  </a:lnTo>
                  <a:lnTo>
                    <a:pt x="239991" y="9144"/>
                  </a:lnTo>
                  <a:lnTo>
                    <a:pt x="239991" y="45707"/>
                  </a:lnTo>
                  <a:lnTo>
                    <a:pt x="244563" y="45707"/>
                  </a:lnTo>
                  <a:lnTo>
                    <a:pt x="244563" y="30467"/>
                  </a:lnTo>
                  <a:lnTo>
                    <a:pt x="261327" y="30467"/>
                  </a:lnTo>
                  <a:lnTo>
                    <a:pt x="262851" y="28956"/>
                  </a:lnTo>
                  <a:lnTo>
                    <a:pt x="264375" y="28956"/>
                  </a:lnTo>
                  <a:lnTo>
                    <a:pt x="264375" y="27432"/>
                  </a:lnTo>
                  <a:lnTo>
                    <a:pt x="265899" y="27432"/>
                  </a:lnTo>
                  <a:lnTo>
                    <a:pt x="265899" y="25908"/>
                  </a:lnTo>
                  <a:lnTo>
                    <a:pt x="267423" y="25908"/>
                  </a:lnTo>
                  <a:lnTo>
                    <a:pt x="267423" y="21336"/>
                  </a:lnTo>
                  <a:lnTo>
                    <a:pt x="268947" y="21336"/>
                  </a:lnTo>
                  <a:lnTo>
                    <a:pt x="268947" y="18288"/>
                  </a:lnTo>
                  <a:close/>
                </a:path>
                <a:path w="674370" h="104139">
                  <a:moveTo>
                    <a:pt x="290271" y="102095"/>
                  </a:moveTo>
                  <a:lnTo>
                    <a:pt x="284175" y="92951"/>
                  </a:lnTo>
                  <a:lnTo>
                    <a:pt x="284175" y="91427"/>
                  </a:lnTo>
                  <a:lnTo>
                    <a:pt x="282651" y="91427"/>
                  </a:lnTo>
                  <a:lnTo>
                    <a:pt x="282651" y="89903"/>
                  </a:lnTo>
                  <a:lnTo>
                    <a:pt x="281127" y="89903"/>
                  </a:lnTo>
                  <a:lnTo>
                    <a:pt x="281127" y="88379"/>
                  </a:lnTo>
                  <a:lnTo>
                    <a:pt x="279603" y="88379"/>
                  </a:lnTo>
                  <a:lnTo>
                    <a:pt x="279603" y="86855"/>
                  </a:lnTo>
                  <a:lnTo>
                    <a:pt x="278079" y="86855"/>
                  </a:lnTo>
                  <a:lnTo>
                    <a:pt x="278079" y="85331"/>
                  </a:lnTo>
                  <a:lnTo>
                    <a:pt x="281127" y="85331"/>
                  </a:lnTo>
                  <a:lnTo>
                    <a:pt x="282651" y="83807"/>
                  </a:lnTo>
                  <a:lnTo>
                    <a:pt x="284175" y="83807"/>
                  </a:lnTo>
                  <a:lnTo>
                    <a:pt x="284175" y="82283"/>
                  </a:lnTo>
                  <a:lnTo>
                    <a:pt x="285699" y="82283"/>
                  </a:lnTo>
                  <a:lnTo>
                    <a:pt x="285699" y="80759"/>
                  </a:lnTo>
                  <a:lnTo>
                    <a:pt x="287223" y="80759"/>
                  </a:lnTo>
                  <a:lnTo>
                    <a:pt x="287223" y="71615"/>
                  </a:lnTo>
                  <a:lnTo>
                    <a:pt x="285699" y="71615"/>
                  </a:lnTo>
                  <a:lnTo>
                    <a:pt x="285699" y="70091"/>
                  </a:lnTo>
                  <a:lnTo>
                    <a:pt x="285699" y="68567"/>
                  </a:lnTo>
                  <a:lnTo>
                    <a:pt x="284175" y="68567"/>
                  </a:lnTo>
                  <a:lnTo>
                    <a:pt x="284175" y="67043"/>
                  </a:lnTo>
                  <a:lnTo>
                    <a:pt x="282651" y="67043"/>
                  </a:lnTo>
                  <a:lnTo>
                    <a:pt x="282651" y="73139"/>
                  </a:lnTo>
                  <a:lnTo>
                    <a:pt x="282651" y="79235"/>
                  </a:lnTo>
                  <a:lnTo>
                    <a:pt x="281127" y="79235"/>
                  </a:lnTo>
                  <a:lnTo>
                    <a:pt x="281127" y="80759"/>
                  </a:lnTo>
                  <a:lnTo>
                    <a:pt x="278079" y="80759"/>
                  </a:lnTo>
                  <a:lnTo>
                    <a:pt x="278079" y="82283"/>
                  </a:lnTo>
                  <a:lnTo>
                    <a:pt x="262851" y="82283"/>
                  </a:lnTo>
                  <a:lnTo>
                    <a:pt x="262851" y="70091"/>
                  </a:lnTo>
                  <a:lnTo>
                    <a:pt x="279603" y="70091"/>
                  </a:lnTo>
                  <a:lnTo>
                    <a:pt x="279603" y="71615"/>
                  </a:lnTo>
                  <a:lnTo>
                    <a:pt x="281127" y="71615"/>
                  </a:lnTo>
                  <a:lnTo>
                    <a:pt x="281127" y="73139"/>
                  </a:lnTo>
                  <a:lnTo>
                    <a:pt x="282651" y="73139"/>
                  </a:lnTo>
                  <a:lnTo>
                    <a:pt x="282651" y="67043"/>
                  </a:lnTo>
                  <a:lnTo>
                    <a:pt x="279603" y="67043"/>
                  </a:lnTo>
                  <a:lnTo>
                    <a:pt x="279603" y="65519"/>
                  </a:lnTo>
                  <a:lnTo>
                    <a:pt x="258279" y="65519"/>
                  </a:lnTo>
                  <a:lnTo>
                    <a:pt x="258279" y="102095"/>
                  </a:lnTo>
                  <a:lnTo>
                    <a:pt x="262851" y="102095"/>
                  </a:lnTo>
                  <a:lnTo>
                    <a:pt x="262851" y="86855"/>
                  </a:lnTo>
                  <a:lnTo>
                    <a:pt x="273507" y="86855"/>
                  </a:lnTo>
                  <a:lnTo>
                    <a:pt x="273507" y="88379"/>
                  </a:lnTo>
                  <a:lnTo>
                    <a:pt x="275031" y="88379"/>
                  </a:lnTo>
                  <a:lnTo>
                    <a:pt x="275031" y="89903"/>
                  </a:lnTo>
                  <a:lnTo>
                    <a:pt x="276555" y="89903"/>
                  </a:lnTo>
                  <a:lnTo>
                    <a:pt x="276555" y="91427"/>
                  </a:lnTo>
                  <a:lnTo>
                    <a:pt x="278079" y="91427"/>
                  </a:lnTo>
                  <a:lnTo>
                    <a:pt x="278079" y="92951"/>
                  </a:lnTo>
                  <a:lnTo>
                    <a:pt x="279603" y="92951"/>
                  </a:lnTo>
                  <a:lnTo>
                    <a:pt x="279603" y="94475"/>
                  </a:lnTo>
                  <a:lnTo>
                    <a:pt x="284175" y="102095"/>
                  </a:lnTo>
                  <a:lnTo>
                    <a:pt x="290271" y="102095"/>
                  </a:lnTo>
                  <a:close/>
                </a:path>
                <a:path w="674370" h="104139">
                  <a:moveTo>
                    <a:pt x="307035" y="45707"/>
                  </a:moveTo>
                  <a:lnTo>
                    <a:pt x="300939" y="35039"/>
                  </a:lnTo>
                  <a:lnTo>
                    <a:pt x="299415" y="35039"/>
                  </a:lnTo>
                  <a:lnTo>
                    <a:pt x="299415" y="33515"/>
                  </a:lnTo>
                  <a:lnTo>
                    <a:pt x="297891" y="33515"/>
                  </a:lnTo>
                  <a:lnTo>
                    <a:pt x="297891" y="31991"/>
                  </a:lnTo>
                  <a:lnTo>
                    <a:pt x="296367" y="31991"/>
                  </a:lnTo>
                  <a:lnTo>
                    <a:pt x="296367" y="30467"/>
                  </a:lnTo>
                  <a:lnTo>
                    <a:pt x="294843" y="30467"/>
                  </a:lnTo>
                  <a:lnTo>
                    <a:pt x="294843" y="28956"/>
                  </a:lnTo>
                  <a:lnTo>
                    <a:pt x="296367" y="28956"/>
                  </a:lnTo>
                  <a:lnTo>
                    <a:pt x="296367" y="27432"/>
                  </a:lnTo>
                  <a:lnTo>
                    <a:pt x="299415" y="27432"/>
                  </a:lnTo>
                  <a:lnTo>
                    <a:pt x="299415" y="25908"/>
                  </a:lnTo>
                  <a:lnTo>
                    <a:pt x="300939" y="25908"/>
                  </a:lnTo>
                  <a:lnTo>
                    <a:pt x="300939" y="24384"/>
                  </a:lnTo>
                  <a:lnTo>
                    <a:pt x="302463" y="24384"/>
                  </a:lnTo>
                  <a:lnTo>
                    <a:pt x="302463" y="21336"/>
                  </a:lnTo>
                  <a:lnTo>
                    <a:pt x="303987" y="21336"/>
                  </a:lnTo>
                  <a:lnTo>
                    <a:pt x="303987" y="16764"/>
                  </a:lnTo>
                  <a:lnTo>
                    <a:pt x="302463" y="16764"/>
                  </a:lnTo>
                  <a:lnTo>
                    <a:pt x="302463" y="13716"/>
                  </a:lnTo>
                  <a:lnTo>
                    <a:pt x="300939" y="13716"/>
                  </a:lnTo>
                  <a:lnTo>
                    <a:pt x="300939" y="12192"/>
                  </a:lnTo>
                  <a:lnTo>
                    <a:pt x="299415" y="12192"/>
                  </a:lnTo>
                  <a:lnTo>
                    <a:pt x="299415" y="10668"/>
                  </a:lnTo>
                  <a:lnTo>
                    <a:pt x="297891" y="10668"/>
                  </a:lnTo>
                  <a:lnTo>
                    <a:pt x="297891" y="15240"/>
                  </a:lnTo>
                  <a:lnTo>
                    <a:pt x="297891" y="22860"/>
                  </a:lnTo>
                  <a:lnTo>
                    <a:pt x="296367" y="22860"/>
                  </a:lnTo>
                  <a:lnTo>
                    <a:pt x="296367" y="24384"/>
                  </a:lnTo>
                  <a:lnTo>
                    <a:pt x="293319" y="24384"/>
                  </a:lnTo>
                  <a:lnTo>
                    <a:pt x="291795" y="25908"/>
                  </a:lnTo>
                  <a:lnTo>
                    <a:pt x="279603" y="25908"/>
                  </a:lnTo>
                  <a:lnTo>
                    <a:pt x="279603" y="13716"/>
                  </a:lnTo>
                  <a:lnTo>
                    <a:pt x="296367" y="13716"/>
                  </a:lnTo>
                  <a:lnTo>
                    <a:pt x="296367" y="15240"/>
                  </a:lnTo>
                  <a:lnTo>
                    <a:pt x="297891" y="15240"/>
                  </a:lnTo>
                  <a:lnTo>
                    <a:pt x="297891" y="10668"/>
                  </a:lnTo>
                  <a:lnTo>
                    <a:pt x="296367" y="10668"/>
                  </a:lnTo>
                  <a:lnTo>
                    <a:pt x="296367" y="9144"/>
                  </a:lnTo>
                  <a:lnTo>
                    <a:pt x="275031" y="9144"/>
                  </a:lnTo>
                  <a:lnTo>
                    <a:pt x="275031" y="45707"/>
                  </a:lnTo>
                  <a:lnTo>
                    <a:pt x="279603" y="45707"/>
                  </a:lnTo>
                  <a:lnTo>
                    <a:pt x="279603" y="28956"/>
                  </a:lnTo>
                  <a:lnTo>
                    <a:pt x="287223" y="28956"/>
                  </a:lnTo>
                  <a:lnTo>
                    <a:pt x="287223" y="30467"/>
                  </a:lnTo>
                  <a:lnTo>
                    <a:pt x="290271" y="30467"/>
                  </a:lnTo>
                  <a:lnTo>
                    <a:pt x="290271" y="31991"/>
                  </a:lnTo>
                  <a:lnTo>
                    <a:pt x="291795" y="31991"/>
                  </a:lnTo>
                  <a:lnTo>
                    <a:pt x="291795" y="33515"/>
                  </a:lnTo>
                  <a:lnTo>
                    <a:pt x="293319" y="33515"/>
                  </a:lnTo>
                  <a:lnTo>
                    <a:pt x="293319" y="35039"/>
                  </a:lnTo>
                  <a:lnTo>
                    <a:pt x="294843" y="36563"/>
                  </a:lnTo>
                  <a:lnTo>
                    <a:pt x="294843" y="38087"/>
                  </a:lnTo>
                  <a:lnTo>
                    <a:pt x="296367" y="38087"/>
                  </a:lnTo>
                  <a:lnTo>
                    <a:pt x="300939" y="45707"/>
                  </a:lnTo>
                  <a:lnTo>
                    <a:pt x="307035" y="45707"/>
                  </a:lnTo>
                  <a:close/>
                </a:path>
                <a:path w="674370" h="104139">
                  <a:moveTo>
                    <a:pt x="325323" y="102095"/>
                  </a:moveTo>
                  <a:lnTo>
                    <a:pt x="320865" y="91427"/>
                  </a:lnTo>
                  <a:lnTo>
                    <a:pt x="318973" y="86855"/>
                  </a:lnTo>
                  <a:lnTo>
                    <a:pt x="314655" y="76492"/>
                  </a:lnTo>
                  <a:lnTo>
                    <a:pt x="314655" y="86855"/>
                  </a:lnTo>
                  <a:lnTo>
                    <a:pt x="300939" y="86855"/>
                  </a:lnTo>
                  <a:lnTo>
                    <a:pt x="305511" y="76187"/>
                  </a:lnTo>
                  <a:lnTo>
                    <a:pt x="305511" y="74663"/>
                  </a:lnTo>
                  <a:lnTo>
                    <a:pt x="307035" y="74663"/>
                  </a:lnTo>
                  <a:lnTo>
                    <a:pt x="307035" y="70091"/>
                  </a:lnTo>
                  <a:lnTo>
                    <a:pt x="308559" y="70091"/>
                  </a:lnTo>
                  <a:lnTo>
                    <a:pt x="308559" y="74663"/>
                  </a:lnTo>
                  <a:lnTo>
                    <a:pt x="310083" y="74663"/>
                  </a:lnTo>
                  <a:lnTo>
                    <a:pt x="310083" y="77711"/>
                  </a:lnTo>
                  <a:lnTo>
                    <a:pt x="314655" y="86855"/>
                  </a:lnTo>
                  <a:lnTo>
                    <a:pt x="314655" y="76492"/>
                  </a:lnTo>
                  <a:lnTo>
                    <a:pt x="311988" y="70091"/>
                  </a:lnTo>
                  <a:lnTo>
                    <a:pt x="310083" y="65519"/>
                  </a:lnTo>
                  <a:lnTo>
                    <a:pt x="305511" y="65519"/>
                  </a:lnTo>
                  <a:lnTo>
                    <a:pt x="291795" y="102095"/>
                  </a:lnTo>
                  <a:lnTo>
                    <a:pt x="296367" y="102095"/>
                  </a:lnTo>
                  <a:lnTo>
                    <a:pt x="300939" y="91427"/>
                  </a:lnTo>
                  <a:lnTo>
                    <a:pt x="316179" y="91427"/>
                  </a:lnTo>
                  <a:lnTo>
                    <a:pt x="319227" y="102095"/>
                  </a:lnTo>
                  <a:lnTo>
                    <a:pt x="325323" y="102095"/>
                  </a:lnTo>
                  <a:close/>
                </a:path>
                <a:path w="674370" h="104139">
                  <a:moveTo>
                    <a:pt x="345135" y="25908"/>
                  </a:moveTo>
                  <a:lnTo>
                    <a:pt x="343611" y="25908"/>
                  </a:lnTo>
                  <a:lnTo>
                    <a:pt x="343611" y="19812"/>
                  </a:lnTo>
                  <a:lnTo>
                    <a:pt x="342087" y="18288"/>
                  </a:lnTo>
                  <a:lnTo>
                    <a:pt x="342087" y="16764"/>
                  </a:lnTo>
                  <a:lnTo>
                    <a:pt x="340563" y="15240"/>
                  </a:lnTo>
                  <a:lnTo>
                    <a:pt x="340563" y="13716"/>
                  </a:lnTo>
                  <a:lnTo>
                    <a:pt x="339039" y="13716"/>
                  </a:lnTo>
                  <a:lnTo>
                    <a:pt x="339039" y="19812"/>
                  </a:lnTo>
                  <a:lnTo>
                    <a:pt x="339039" y="35039"/>
                  </a:lnTo>
                  <a:lnTo>
                    <a:pt x="337515" y="35039"/>
                  </a:lnTo>
                  <a:lnTo>
                    <a:pt x="337515" y="36563"/>
                  </a:lnTo>
                  <a:lnTo>
                    <a:pt x="335991" y="38087"/>
                  </a:lnTo>
                  <a:lnTo>
                    <a:pt x="335991" y="39611"/>
                  </a:lnTo>
                  <a:lnTo>
                    <a:pt x="332943" y="39611"/>
                  </a:lnTo>
                  <a:lnTo>
                    <a:pt x="332943" y="41135"/>
                  </a:lnTo>
                  <a:lnTo>
                    <a:pt x="329895" y="41135"/>
                  </a:lnTo>
                  <a:lnTo>
                    <a:pt x="329895" y="42659"/>
                  </a:lnTo>
                  <a:lnTo>
                    <a:pt x="325323" y="42659"/>
                  </a:lnTo>
                  <a:lnTo>
                    <a:pt x="323799" y="41135"/>
                  </a:lnTo>
                  <a:lnTo>
                    <a:pt x="320751" y="41135"/>
                  </a:lnTo>
                  <a:lnTo>
                    <a:pt x="320751" y="39611"/>
                  </a:lnTo>
                  <a:lnTo>
                    <a:pt x="319227" y="39611"/>
                  </a:lnTo>
                  <a:lnTo>
                    <a:pt x="319227" y="38087"/>
                  </a:lnTo>
                  <a:lnTo>
                    <a:pt x="317703" y="38087"/>
                  </a:lnTo>
                  <a:lnTo>
                    <a:pt x="317703" y="36563"/>
                  </a:lnTo>
                  <a:lnTo>
                    <a:pt x="316179" y="36563"/>
                  </a:lnTo>
                  <a:lnTo>
                    <a:pt x="316179" y="33515"/>
                  </a:lnTo>
                  <a:lnTo>
                    <a:pt x="314655" y="33515"/>
                  </a:lnTo>
                  <a:lnTo>
                    <a:pt x="314655" y="21336"/>
                  </a:lnTo>
                  <a:lnTo>
                    <a:pt x="316179" y="21336"/>
                  </a:lnTo>
                  <a:lnTo>
                    <a:pt x="316179" y="18288"/>
                  </a:lnTo>
                  <a:lnTo>
                    <a:pt x="317703" y="18288"/>
                  </a:lnTo>
                  <a:lnTo>
                    <a:pt x="317703" y="16764"/>
                  </a:lnTo>
                  <a:lnTo>
                    <a:pt x="319227" y="16764"/>
                  </a:lnTo>
                  <a:lnTo>
                    <a:pt x="319227" y="15240"/>
                  </a:lnTo>
                  <a:lnTo>
                    <a:pt x="320751" y="15240"/>
                  </a:lnTo>
                  <a:lnTo>
                    <a:pt x="320751" y="13716"/>
                  </a:lnTo>
                  <a:lnTo>
                    <a:pt x="325323" y="13716"/>
                  </a:lnTo>
                  <a:lnTo>
                    <a:pt x="325323" y="12192"/>
                  </a:lnTo>
                  <a:lnTo>
                    <a:pt x="329895" y="12192"/>
                  </a:lnTo>
                  <a:lnTo>
                    <a:pt x="329895" y="13716"/>
                  </a:lnTo>
                  <a:lnTo>
                    <a:pt x="332943" y="13716"/>
                  </a:lnTo>
                  <a:lnTo>
                    <a:pt x="332943" y="15240"/>
                  </a:lnTo>
                  <a:lnTo>
                    <a:pt x="335991" y="15240"/>
                  </a:lnTo>
                  <a:lnTo>
                    <a:pt x="335991" y="16764"/>
                  </a:lnTo>
                  <a:lnTo>
                    <a:pt x="337515" y="18288"/>
                  </a:lnTo>
                  <a:lnTo>
                    <a:pt x="337515" y="19812"/>
                  </a:lnTo>
                  <a:lnTo>
                    <a:pt x="339039" y="19812"/>
                  </a:lnTo>
                  <a:lnTo>
                    <a:pt x="339039" y="13716"/>
                  </a:lnTo>
                  <a:lnTo>
                    <a:pt x="339039" y="12192"/>
                  </a:lnTo>
                  <a:lnTo>
                    <a:pt x="337515" y="12192"/>
                  </a:lnTo>
                  <a:lnTo>
                    <a:pt x="335991" y="10668"/>
                  </a:lnTo>
                  <a:lnTo>
                    <a:pt x="334467" y="10668"/>
                  </a:lnTo>
                  <a:lnTo>
                    <a:pt x="334467" y="9144"/>
                  </a:lnTo>
                  <a:lnTo>
                    <a:pt x="320751" y="9144"/>
                  </a:lnTo>
                  <a:lnTo>
                    <a:pt x="319227" y="10668"/>
                  </a:lnTo>
                  <a:lnTo>
                    <a:pt x="317703" y="10668"/>
                  </a:lnTo>
                  <a:lnTo>
                    <a:pt x="317703" y="12192"/>
                  </a:lnTo>
                  <a:lnTo>
                    <a:pt x="316179" y="12192"/>
                  </a:lnTo>
                  <a:lnTo>
                    <a:pt x="313131" y="15240"/>
                  </a:lnTo>
                  <a:lnTo>
                    <a:pt x="313131" y="16764"/>
                  </a:lnTo>
                  <a:lnTo>
                    <a:pt x="311607" y="16764"/>
                  </a:lnTo>
                  <a:lnTo>
                    <a:pt x="311607" y="19812"/>
                  </a:lnTo>
                  <a:lnTo>
                    <a:pt x="310083" y="19812"/>
                  </a:lnTo>
                  <a:lnTo>
                    <a:pt x="310083" y="35039"/>
                  </a:lnTo>
                  <a:lnTo>
                    <a:pt x="311607" y="35039"/>
                  </a:lnTo>
                  <a:lnTo>
                    <a:pt x="311607" y="38087"/>
                  </a:lnTo>
                  <a:lnTo>
                    <a:pt x="313131" y="38087"/>
                  </a:lnTo>
                  <a:lnTo>
                    <a:pt x="313131" y="39611"/>
                  </a:lnTo>
                  <a:lnTo>
                    <a:pt x="316179" y="42659"/>
                  </a:lnTo>
                  <a:lnTo>
                    <a:pt x="317703" y="42659"/>
                  </a:lnTo>
                  <a:lnTo>
                    <a:pt x="317703" y="44183"/>
                  </a:lnTo>
                  <a:lnTo>
                    <a:pt x="319227" y="44183"/>
                  </a:lnTo>
                  <a:lnTo>
                    <a:pt x="320751" y="45707"/>
                  </a:lnTo>
                  <a:lnTo>
                    <a:pt x="334467" y="45707"/>
                  </a:lnTo>
                  <a:lnTo>
                    <a:pt x="334467" y="44183"/>
                  </a:lnTo>
                  <a:lnTo>
                    <a:pt x="335991" y="44183"/>
                  </a:lnTo>
                  <a:lnTo>
                    <a:pt x="337515" y="42659"/>
                  </a:lnTo>
                  <a:lnTo>
                    <a:pt x="339039" y="42659"/>
                  </a:lnTo>
                  <a:lnTo>
                    <a:pt x="339039" y="41135"/>
                  </a:lnTo>
                  <a:lnTo>
                    <a:pt x="340563" y="41135"/>
                  </a:lnTo>
                  <a:lnTo>
                    <a:pt x="340563" y="39611"/>
                  </a:lnTo>
                  <a:lnTo>
                    <a:pt x="342087" y="38087"/>
                  </a:lnTo>
                  <a:lnTo>
                    <a:pt x="342087" y="36563"/>
                  </a:lnTo>
                  <a:lnTo>
                    <a:pt x="343611" y="35039"/>
                  </a:lnTo>
                  <a:lnTo>
                    <a:pt x="343611" y="28956"/>
                  </a:lnTo>
                  <a:lnTo>
                    <a:pt x="345135" y="28956"/>
                  </a:lnTo>
                  <a:lnTo>
                    <a:pt x="345135" y="25908"/>
                  </a:lnTo>
                  <a:close/>
                </a:path>
                <a:path w="674370" h="104139">
                  <a:moveTo>
                    <a:pt x="358838" y="76187"/>
                  </a:moveTo>
                  <a:lnTo>
                    <a:pt x="357314" y="76187"/>
                  </a:lnTo>
                  <a:lnTo>
                    <a:pt x="357314" y="73139"/>
                  </a:lnTo>
                  <a:lnTo>
                    <a:pt x="355790" y="73139"/>
                  </a:lnTo>
                  <a:lnTo>
                    <a:pt x="355790" y="71615"/>
                  </a:lnTo>
                  <a:lnTo>
                    <a:pt x="354266" y="70091"/>
                  </a:lnTo>
                  <a:lnTo>
                    <a:pt x="354266" y="77711"/>
                  </a:lnTo>
                  <a:lnTo>
                    <a:pt x="354266" y="89903"/>
                  </a:lnTo>
                  <a:lnTo>
                    <a:pt x="352742" y="89903"/>
                  </a:lnTo>
                  <a:lnTo>
                    <a:pt x="352742" y="92951"/>
                  </a:lnTo>
                  <a:lnTo>
                    <a:pt x="351218" y="92951"/>
                  </a:lnTo>
                  <a:lnTo>
                    <a:pt x="351218" y="95999"/>
                  </a:lnTo>
                  <a:lnTo>
                    <a:pt x="348170" y="95999"/>
                  </a:lnTo>
                  <a:lnTo>
                    <a:pt x="348170" y="97523"/>
                  </a:lnTo>
                  <a:lnTo>
                    <a:pt x="334467" y="97523"/>
                  </a:lnTo>
                  <a:lnTo>
                    <a:pt x="334467" y="70091"/>
                  </a:lnTo>
                  <a:lnTo>
                    <a:pt x="346659" y="70091"/>
                  </a:lnTo>
                  <a:lnTo>
                    <a:pt x="346659" y="71615"/>
                  </a:lnTo>
                  <a:lnTo>
                    <a:pt x="349694" y="71615"/>
                  </a:lnTo>
                  <a:lnTo>
                    <a:pt x="349694" y="73139"/>
                  </a:lnTo>
                  <a:lnTo>
                    <a:pt x="351218" y="73139"/>
                  </a:lnTo>
                  <a:lnTo>
                    <a:pt x="351218" y="74663"/>
                  </a:lnTo>
                  <a:lnTo>
                    <a:pt x="352742" y="74663"/>
                  </a:lnTo>
                  <a:lnTo>
                    <a:pt x="352742" y="77711"/>
                  </a:lnTo>
                  <a:lnTo>
                    <a:pt x="354266" y="77711"/>
                  </a:lnTo>
                  <a:lnTo>
                    <a:pt x="354266" y="70091"/>
                  </a:lnTo>
                  <a:lnTo>
                    <a:pt x="354266" y="68567"/>
                  </a:lnTo>
                  <a:lnTo>
                    <a:pt x="351218" y="68567"/>
                  </a:lnTo>
                  <a:lnTo>
                    <a:pt x="351218" y="67043"/>
                  </a:lnTo>
                  <a:lnTo>
                    <a:pt x="346659" y="67043"/>
                  </a:lnTo>
                  <a:lnTo>
                    <a:pt x="346659" y="65519"/>
                  </a:lnTo>
                  <a:lnTo>
                    <a:pt x="328371" y="65519"/>
                  </a:lnTo>
                  <a:lnTo>
                    <a:pt x="328371" y="102095"/>
                  </a:lnTo>
                  <a:lnTo>
                    <a:pt x="349694" y="102095"/>
                  </a:lnTo>
                  <a:lnTo>
                    <a:pt x="349694" y="100571"/>
                  </a:lnTo>
                  <a:lnTo>
                    <a:pt x="352742" y="100571"/>
                  </a:lnTo>
                  <a:lnTo>
                    <a:pt x="352742" y="99047"/>
                  </a:lnTo>
                  <a:lnTo>
                    <a:pt x="354266" y="99047"/>
                  </a:lnTo>
                  <a:lnTo>
                    <a:pt x="354266" y="97523"/>
                  </a:lnTo>
                  <a:lnTo>
                    <a:pt x="355790" y="97523"/>
                  </a:lnTo>
                  <a:lnTo>
                    <a:pt x="355790" y="94475"/>
                  </a:lnTo>
                  <a:lnTo>
                    <a:pt x="357314" y="94475"/>
                  </a:lnTo>
                  <a:lnTo>
                    <a:pt x="357314" y="91427"/>
                  </a:lnTo>
                  <a:lnTo>
                    <a:pt x="358838" y="91427"/>
                  </a:lnTo>
                  <a:lnTo>
                    <a:pt x="358838" y="76187"/>
                  </a:lnTo>
                  <a:close/>
                </a:path>
                <a:path w="674370" h="104139">
                  <a:moveTo>
                    <a:pt x="377126" y="9144"/>
                  </a:moveTo>
                  <a:lnTo>
                    <a:pt x="348170" y="9144"/>
                  </a:lnTo>
                  <a:lnTo>
                    <a:pt x="348170" y="13716"/>
                  </a:lnTo>
                  <a:lnTo>
                    <a:pt x="360362" y="13716"/>
                  </a:lnTo>
                  <a:lnTo>
                    <a:pt x="360362" y="45707"/>
                  </a:lnTo>
                  <a:lnTo>
                    <a:pt x="364934" y="45707"/>
                  </a:lnTo>
                  <a:lnTo>
                    <a:pt x="364934" y="13716"/>
                  </a:lnTo>
                  <a:lnTo>
                    <a:pt x="377126" y="13716"/>
                  </a:lnTo>
                  <a:lnTo>
                    <a:pt x="377126" y="9144"/>
                  </a:lnTo>
                  <a:close/>
                </a:path>
                <a:path w="674370" h="104139">
                  <a:moveTo>
                    <a:pt x="398462" y="76187"/>
                  </a:moveTo>
                  <a:lnTo>
                    <a:pt x="396938" y="76187"/>
                  </a:lnTo>
                  <a:lnTo>
                    <a:pt x="396938" y="73139"/>
                  </a:lnTo>
                  <a:lnTo>
                    <a:pt x="395414" y="73139"/>
                  </a:lnTo>
                  <a:lnTo>
                    <a:pt x="395414" y="71615"/>
                  </a:lnTo>
                  <a:lnTo>
                    <a:pt x="393890" y="71615"/>
                  </a:lnTo>
                  <a:lnTo>
                    <a:pt x="393890" y="77711"/>
                  </a:lnTo>
                  <a:lnTo>
                    <a:pt x="393890" y="89903"/>
                  </a:lnTo>
                  <a:lnTo>
                    <a:pt x="392366" y="91427"/>
                  </a:lnTo>
                  <a:lnTo>
                    <a:pt x="392366" y="92951"/>
                  </a:lnTo>
                  <a:lnTo>
                    <a:pt x="390842" y="94475"/>
                  </a:lnTo>
                  <a:lnTo>
                    <a:pt x="390842" y="95999"/>
                  </a:lnTo>
                  <a:lnTo>
                    <a:pt x="389318" y="95999"/>
                  </a:lnTo>
                  <a:lnTo>
                    <a:pt x="387794" y="97523"/>
                  </a:lnTo>
                  <a:lnTo>
                    <a:pt x="386270" y="97523"/>
                  </a:lnTo>
                  <a:lnTo>
                    <a:pt x="384746" y="99047"/>
                  </a:lnTo>
                  <a:lnTo>
                    <a:pt x="377126" y="99047"/>
                  </a:lnTo>
                  <a:lnTo>
                    <a:pt x="377126" y="97523"/>
                  </a:lnTo>
                  <a:lnTo>
                    <a:pt x="375602" y="97523"/>
                  </a:lnTo>
                  <a:lnTo>
                    <a:pt x="374078" y="95999"/>
                  </a:lnTo>
                  <a:lnTo>
                    <a:pt x="372554" y="95999"/>
                  </a:lnTo>
                  <a:lnTo>
                    <a:pt x="372554" y="94475"/>
                  </a:lnTo>
                  <a:lnTo>
                    <a:pt x="371030" y="94475"/>
                  </a:lnTo>
                  <a:lnTo>
                    <a:pt x="371030" y="91427"/>
                  </a:lnTo>
                  <a:lnTo>
                    <a:pt x="369506" y="91427"/>
                  </a:lnTo>
                  <a:lnTo>
                    <a:pt x="369506" y="77711"/>
                  </a:lnTo>
                  <a:lnTo>
                    <a:pt x="371030" y="77711"/>
                  </a:lnTo>
                  <a:lnTo>
                    <a:pt x="371030" y="74663"/>
                  </a:lnTo>
                  <a:lnTo>
                    <a:pt x="372554" y="74663"/>
                  </a:lnTo>
                  <a:lnTo>
                    <a:pt x="372554" y="73139"/>
                  </a:lnTo>
                  <a:lnTo>
                    <a:pt x="374078" y="73139"/>
                  </a:lnTo>
                  <a:lnTo>
                    <a:pt x="374078" y="71615"/>
                  </a:lnTo>
                  <a:lnTo>
                    <a:pt x="375602" y="71615"/>
                  </a:lnTo>
                  <a:lnTo>
                    <a:pt x="375602" y="70091"/>
                  </a:lnTo>
                  <a:lnTo>
                    <a:pt x="387794" y="70091"/>
                  </a:lnTo>
                  <a:lnTo>
                    <a:pt x="387794" y="71615"/>
                  </a:lnTo>
                  <a:lnTo>
                    <a:pt x="389318" y="71615"/>
                  </a:lnTo>
                  <a:lnTo>
                    <a:pt x="389318" y="73139"/>
                  </a:lnTo>
                  <a:lnTo>
                    <a:pt x="390842" y="73139"/>
                  </a:lnTo>
                  <a:lnTo>
                    <a:pt x="390842" y="74663"/>
                  </a:lnTo>
                  <a:lnTo>
                    <a:pt x="392366" y="74663"/>
                  </a:lnTo>
                  <a:lnTo>
                    <a:pt x="392366" y="77711"/>
                  </a:lnTo>
                  <a:lnTo>
                    <a:pt x="393890" y="77711"/>
                  </a:lnTo>
                  <a:lnTo>
                    <a:pt x="393890" y="71615"/>
                  </a:lnTo>
                  <a:lnTo>
                    <a:pt x="393890" y="70091"/>
                  </a:lnTo>
                  <a:lnTo>
                    <a:pt x="392366" y="70091"/>
                  </a:lnTo>
                  <a:lnTo>
                    <a:pt x="392366" y="68567"/>
                  </a:lnTo>
                  <a:lnTo>
                    <a:pt x="390842" y="68567"/>
                  </a:lnTo>
                  <a:lnTo>
                    <a:pt x="390842" y="67043"/>
                  </a:lnTo>
                  <a:lnTo>
                    <a:pt x="387794" y="67043"/>
                  </a:lnTo>
                  <a:lnTo>
                    <a:pt x="387794" y="65519"/>
                  </a:lnTo>
                  <a:lnTo>
                    <a:pt x="375602" y="65519"/>
                  </a:lnTo>
                  <a:lnTo>
                    <a:pt x="375602" y="67043"/>
                  </a:lnTo>
                  <a:lnTo>
                    <a:pt x="372554" y="67043"/>
                  </a:lnTo>
                  <a:lnTo>
                    <a:pt x="372554" y="68567"/>
                  </a:lnTo>
                  <a:lnTo>
                    <a:pt x="371030" y="68567"/>
                  </a:lnTo>
                  <a:lnTo>
                    <a:pt x="367982" y="71615"/>
                  </a:lnTo>
                  <a:lnTo>
                    <a:pt x="367982" y="73139"/>
                  </a:lnTo>
                  <a:lnTo>
                    <a:pt x="366458" y="73139"/>
                  </a:lnTo>
                  <a:lnTo>
                    <a:pt x="366458" y="76187"/>
                  </a:lnTo>
                  <a:lnTo>
                    <a:pt x="364934" y="76187"/>
                  </a:lnTo>
                  <a:lnTo>
                    <a:pt x="364934" y="91427"/>
                  </a:lnTo>
                  <a:lnTo>
                    <a:pt x="366458" y="92951"/>
                  </a:lnTo>
                  <a:lnTo>
                    <a:pt x="366458" y="95999"/>
                  </a:lnTo>
                  <a:lnTo>
                    <a:pt x="367982" y="95999"/>
                  </a:lnTo>
                  <a:lnTo>
                    <a:pt x="367982" y="97523"/>
                  </a:lnTo>
                  <a:lnTo>
                    <a:pt x="369506" y="97523"/>
                  </a:lnTo>
                  <a:lnTo>
                    <a:pt x="369506" y="99047"/>
                  </a:lnTo>
                  <a:lnTo>
                    <a:pt x="371030" y="99047"/>
                  </a:lnTo>
                  <a:lnTo>
                    <a:pt x="371030" y="100571"/>
                  </a:lnTo>
                  <a:lnTo>
                    <a:pt x="374078" y="100571"/>
                  </a:lnTo>
                  <a:lnTo>
                    <a:pt x="374078" y="102095"/>
                  </a:lnTo>
                  <a:lnTo>
                    <a:pt x="378650" y="102095"/>
                  </a:lnTo>
                  <a:lnTo>
                    <a:pt x="378650" y="103619"/>
                  </a:lnTo>
                  <a:lnTo>
                    <a:pt x="383222" y="103619"/>
                  </a:lnTo>
                  <a:lnTo>
                    <a:pt x="384746" y="102095"/>
                  </a:lnTo>
                  <a:lnTo>
                    <a:pt x="389318" y="102095"/>
                  </a:lnTo>
                  <a:lnTo>
                    <a:pt x="389318" y="100571"/>
                  </a:lnTo>
                  <a:lnTo>
                    <a:pt x="392366" y="100571"/>
                  </a:lnTo>
                  <a:lnTo>
                    <a:pt x="392366" y="99047"/>
                  </a:lnTo>
                  <a:lnTo>
                    <a:pt x="393890" y="99047"/>
                  </a:lnTo>
                  <a:lnTo>
                    <a:pt x="393890" y="97523"/>
                  </a:lnTo>
                  <a:lnTo>
                    <a:pt x="395414" y="97523"/>
                  </a:lnTo>
                  <a:lnTo>
                    <a:pt x="395414" y="95999"/>
                  </a:lnTo>
                  <a:lnTo>
                    <a:pt x="396938" y="94475"/>
                  </a:lnTo>
                  <a:lnTo>
                    <a:pt x="396938" y="91427"/>
                  </a:lnTo>
                  <a:lnTo>
                    <a:pt x="398462" y="91427"/>
                  </a:lnTo>
                  <a:lnTo>
                    <a:pt x="398462" y="76187"/>
                  </a:lnTo>
                  <a:close/>
                </a:path>
                <a:path w="674370" h="104139">
                  <a:moveTo>
                    <a:pt x="409130" y="41135"/>
                  </a:moveTo>
                  <a:lnTo>
                    <a:pt x="386270" y="41135"/>
                  </a:lnTo>
                  <a:lnTo>
                    <a:pt x="386270" y="28956"/>
                  </a:lnTo>
                  <a:lnTo>
                    <a:pt x="406082" y="28956"/>
                  </a:lnTo>
                  <a:lnTo>
                    <a:pt x="406082" y="24384"/>
                  </a:lnTo>
                  <a:lnTo>
                    <a:pt x="386270" y="24384"/>
                  </a:lnTo>
                  <a:lnTo>
                    <a:pt x="386270" y="13716"/>
                  </a:lnTo>
                  <a:lnTo>
                    <a:pt x="407606" y="13716"/>
                  </a:lnTo>
                  <a:lnTo>
                    <a:pt x="407606" y="9144"/>
                  </a:lnTo>
                  <a:lnTo>
                    <a:pt x="381698" y="9144"/>
                  </a:lnTo>
                  <a:lnTo>
                    <a:pt x="381698" y="45707"/>
                  </a:lnTo>
                  <a:lnTo>
                    <a:pt x="409130" y="45707"/>
                  </a:lnTo>
                  <a:lnTo>
                    <a:pt x="409130" y="41135"/>
                  </a:lnTo>
                  <a:close/>
                </a:path>
                <a:path w="674370" h="104139">
                  <a:moveTo>
                    <a:pt x="438835" y="102095"/>
                  </a:moveTo>
                  <a:lnTo>
                    <a:pt x="431215" y="92951"/>
                  </a:lnTo>
                  <a:lnTo>
                    <a:pt x="431215" y="89903"/>
                  </a:lnTo>
                  <a:lnTo>
                    <a:pt x="429691" y="89903"/>
                  </a:lnTo>
                  <a:lnTo>
                    <a:pt x="429691" y="88379"/>
                  </a:lnTo>
                  <a:lnTo>
                    <a:pt x="428167" y="88379"/>
                  </a:lnTo>
                  <a:lnTo>
                    <a:pt x="428167" y="86855"/>
                  </a:lnTo>
                  <a:lnTo>
                    <a:pt x="425119" y="86855"/>
                  </a:lnTo>
                  <a:lnTo>
                    <a:pt x="425119" y="85331"/>
                  </a:lnTo>
                  <a:lnTo>
                    <a:pt x="429691" y="85331"/>
                  </a:lnTo>
                  <a:lnTo>
                    <a:pt x="429691" y="83807"/>
                  </a:lnTo>
                  <a:lnTo>
                    <a:pt x="431215" y="83807"/>
                  </a:lnTo>
                  <a:lnTo>
                    <a:pt x="432739" y="82283"/>
                  </a:lnTo>
                  <a:lnTo>
                    <a:pt x="432739" y="80759"/>
                  </a:lnTo>
                  <a:lnTo>
                    <a:pt x="434263" y="80759"/>
                  </a:lnTo>
                  <a:lnTo>
                    <a:pt x="434263" y="77711"/>
                  </a:lnTo>
                  <a:lnTo>
                    <a:pt x="435787" y="77711"/>
                  </a:lnTo>
                  <a:lnTo>
                    <a:pt x="435787" y="74663"/>
                  </a:lnTo>
                  <a:lnTo>
                    <a:pt x="434263" y="74663"/>
                  </a:lnTo>
                  <a:lnTo>
                    <a:pt x="434263" y="70091"/>
                  </a:lnTo>
                  <a:lnTo>
                    <a:pt x="432739" y="70091"/>
                  </a:lnTo>
                  <a:lnTo>
                    <a:pt x="432739" y="68567"/>
                  </a:lnTo>
                  <a:lnTo>
                    <a:pt x="431215" y="68567"/>
                  </a:lnTo>
                  <a:lnTo>
                    <a:pt x="431215" y="67043"/>
                  </a:lnTo>
                  <a:lnTo>
                    <a:pt x="429691" y="67043"/>
                  </a:lnTo>
                  <a:lnTo>
                    <a:pt x="429691" y="71615"/>
                  </a:lnTo>
                  <a:lnTo>
                    <a:pt x="429691" y="79235"/>
                  </a:lnTo>
                  <a:lnTo>
                    <a:pt x="428167" y="79235"/>
                  </a:lnTo>
                  <a:lnTo>
                    <a:pt x="428167" y="80759"/>
                  </a:lnTo>
                  <a:lnTo>
                    <a:pt x="426643" y="80759"/>
                  </a:lnTo>
                  <a:lnTo>
                    <a:pt x="426643" y="82283"/>
                  </a:lnTo>
                  <a:lnTo>
                    <a:pt x="410654" y="82283"/>
                  </a:lnTo>
                  <a:lnTo>
                    <a:pt x="410654" y="70091"/>
                  </a:lnTo>
                  <a:lnTo>
                    <a:pt x="426643" y="70091"/>
                  </a:lnTo>
                  <a:lnTo>
                    <a:pt x="426643" y="71615"/>
                  </a:lnTo>
                  <a:lnTo>
                    <a:pt x="429691" y="71615"/>
                  </a:lnTo>
                  <a:lnTo>
                    <a:pt x="429691" y="67043"/>
                  </a:lnTo>
                  <a:lnTo>
                    <a:pt x="426643" y="67043"/>
                  </a:lnTo>
                  <a:lnTo>
                    <a:pt x="426643" y="65519"/>
                  </a:lnTo>
                  <a:lnTo>
                    <a:pt x="404558" y="65519"/>
                  </a:lnTo>
                  <a:lnTo>
                    <a:pt x="404558" y="102095"/>
                  </a:lnTo>
                  <a:lnTo>
                    <a:pt x="410654" y="102095"/>
                  </a:lnTo>
                  <a:lnTo>
                    <a:pt x="410654" y="86855"/>
                  </a:lnTo>
                  <a:lnTo>
                    <a:pt x="422084" y="86855"/>
                  </a:lnTo>
                  <a:lnTo>
                    <a:pt x="422084" y="88379"/>
                  </a:lnTo>
                  <a:lnTo>
                    <a:pt x="423595" y="88379"/>
                  </a:lnTo>
                  <a:lnTo>
                    <a:pt x="423595" y="89903"/>
                  </a:lnTo>
                  <a:lnTo>
                    <a:pt x="425119" y="89903"/>
                  </a:lnTo>
                  <a:lnTo>
                    <a:pt x="425119" y="92951"/>
                  </a:lnTo>
                  <a:lnTo>
                    <a:pt x="426643" y="92951"/>
                  </a:lnTo>
                  <a:lnTo>
                    <a:pt x="426643" y="94475"/>
                  </a:lnTo>
                  <a:lnTo>
                    <a:pt x="432739" y="102095"/>
                  </a:lnTo>
                  <a:lnTo>
                    <a:pt x="438835" y="102095"/>
                  </a:lnTo>
                  <a:close/>
                </a:path>
                <a:path w="674370" h="104139">
                  <a:moveTo>
                    <a:pt x="446455" y="16764"/>
                  </a:moveTo>
                  <a:lnTo>
                    <a:pt x="444931" y="16764"/>
                  </a:lnTo>
                  <a:lnTo>
                    <a:pt x="444931" y="15240"/>
                  </a:lnTo>
                  <a:lnTo>
                    <a:pt x="443407" y="13716"/>
                  </a:lnTo>
                  <a:lnTo>
                    <a:pt x="443407" y="12192"/>
                  </a:lnTo>
                  <a:lnTo>
                    <a:pt x="441883" y="12192"/>
                  </a:lnTo>
                  <a:lnTo>
                    <a:pt x="441883" y="10668"/>
                  </a:lnTo>
                  <a:lnTo>
                    <a:pt x="438835" y="10668"/>
                  </a:lnTo>
                  <a:lnTo>
                    <a:pt x="438835" y="9144"/>
                  </a:lnTo>
                  <a:lnTo>
                    <a:pt x="425119" y="9144"/>
                  </a:lnTo>
                  <a:lnTo>
                    <a:pt x="425119" y="10668"/>
                  </a:lnTo>
                  <a:lnTo>
                    <a:pt x="422084" y="10668"/>
                  </a:lnTo>
                  <a:lnTo>
                    <a:pt x="422084" y="12192"/>
                  </a:lnTo>
                  <a:lnTo>
                    <a:pt x="420560" y="12192"/>
                  </a:lnTo>
                  <a:lnTo>
                    <a:pt x="420560" y="13716"/>
                  </a:lnTo>
                  <a:lnTo>
                    <a:pt x="419036" y="13716"/>
                  </a:lnTo>
                  <a:lnTo>
                    <a:pt x="419036" y="15240"/>
                  </a:lnTo>
                  <a:lnTo>
                    <a:pt x="417512" y="15240"/>
                  </a:lnTo>
                  <a:lnTo>
                    <a:pt x="417512" y="18288"/>
                  </a:lnTo>
                  <a:lnTo>
                    <a:pt x="415988" y="18288"/>
                  </a:lnTo>
                  <a:lnTo>
                    <a:pt x="415988" y="22860"/>
                  </a:lnTo>
                  <a:lnTo>
                    <a:pt x="414464" y="22860"/>
                  </a:lnTo>
                  <a:lnTo>
                    <a:pt x="414464" y="30467"/>
                  </a:lnTo>
                  <a:lnTo>
                    <a:pt x="415988" y="31991"/>
                  </a:lnTo>
                  <a:lnTo>
                    <a:pt x="415988" y="36563"/>
                  </a:lnTo>
                  <a:lnTo>
                    <a:pt x="417512" y="36563"/>
                  </a:lnTo>
                  <a:lnTo>
                    <a:pt x="417512" y="39611"/>
                  </a:lnTo>
                  <a:lnTo>
                    <a:pt x="419036" y="39611"/>
                  </a:lnTo>
                  <a:lnTo>
                    <a:pt x="419036" y="41135"/>
                  </a:lnTo>
                  <a:lnTo>
                    <a:pt x="420560" y="41135"/>
                  </a:lnTo>
                  <a:lnTo>
                    <a:pt x="420560" y="42659"/>
                  </a:lnTo>
                  <a:lnTo>
                    <a:pt x="422084" y="42659"/>
                  </a:lnTo>
                  <a:lnTo>
                    <a:pt x="422084" y="44183"/>
                  </a:lnTo>
                  <a:lnTo>
                    <a:pt x="425119" y="44183"/>
                  </a:lnTo>
                  <a:lnTo>
                    <a:pt x="425119" y="45707"/>
                  </a:lnTo>
                  <a:lnTo>
                    <a:pt x="438835" y="45707"/>
                  </a:lnTo>
                  <a:lnTo>
                    <a:pt x="438835" y="44183"/>
                  </a:lnTo>
                  <a:lnTo>
                    <a:pt x="441883" y="44183"/>
                  </a:lnTo>
                  <a:lnTo>
                    <a:pt x="441883" y="42659"/>
                  </a:lnTo>
                  <a:lnTo>
                    <a:pt x="443407" y="42659"/>
                  </a:lnTo>
                  <a:lnTo>
                    <a:pt x="443407" y="41135"/>
                  </a:lnTo>
                  <a:lnTo>
                    <a:pt x="444931" y="41135"/>
                  </a:lnTo>
                  <a:lnTo>
                    <a:pt x="444931" y="38087"/>
                  </a:lnTo>
                  <a:lnTo>
                    <a:pt x="446455" y="38087"/>
                  </a:lnTo>
                  <a:lnTo>
                    <a:pt x="446455" y="33515"/>
                  </a:lnTo>
                  <a:lnTo>
                    <a:pt x="441883" y="33515"/>
                  </a:lnTo>
                  <a:lnTo>
                    <a:pt x="441883" y="36563"/>
                  </a:lnTo>
                  <a:lnTo>
                    <a:pt x="440359" y="36563"/>
                  </a:lnTo>
                  <a:lnTo>
                    <a:pt x="440359" y="38087"/>
                  </a:lnTo>
                  <a:lnTo>
                    <a:pt x="438835" y="38087"/>
                  </a:lnTo>
                  <a:lnTo>
                    <a:pt x="438835" y="39611"/>
                  </a:lnTo>
                  <a:lnTo>
                    <a:pt x="437311" y="39611"/>
                  </a:lnTo>
                  <a:lnTo>
                    <a:pt x="437311" y="41135"/>
                  </a:lnTo>
                  <a:lnTo>
                    <a:pt x="434263" y="41135"/>
                  </a:lnTo>
                  <a:lnTo>
                    <a:pt x="434263" y="42659"/>
                  </a:lnTo>
                  <a:lnTo>
                    <a:pt x="429691" y="42659"/>
                  </a:lnTo>
                  <a:lnTo>
                    <a:pt x="429691" y="41135"/>
                  </a:lnTo>
                  <a:lnTo>
                    <a:pt x="425119" y="41135"/>
                  </a:lnTo>
                  <a:lnTo>
                    <a:pt x="425119" y="39611"/>
                  </a:lnTo>
                  <a:lnTo>
                    <a:pt x="423595" y="39611"/>
                  </a:lnTo>
                  <a:lnTo>
                    <a:pt x="423595" y="38087"/>
                  </a:lnTo>
                  <a:lnTo>
                    <a:pt x="422084" y="38087"/>
                  </a:lnTo>
                  <a:lnTo>
                    <a:pt x="422084" y="35039"/>
                  </a:lnTo>
                  <a:lnTo>
                    <a:pt x="420560" y="35039"/>
                  </a:lnTo>
                  <a:lnTo>
                    <a:pt x="420560" y="19812"/>
                  </a:lnTo>
                  <a:lnTo>
                    <a:pt x="422084" y="19812"/>
                  </a:lnTo>
                  <a:lnTo>
                    <a:pt x="422084" y="16764"/>
                  </a:lnTo>
                  <a:lnTo>
                    <a:pt x="423595" y="16764"/>
                  </a:lnTo>
                  <a:lnTo>
                    <a:pt x="423595" y="15240"/>
                  </a:lnTo>
                  <a:lnTo>
                    <a:pt x="425119" y="15240"/>
                  </a:lnTo>
                  <a:lnTo>
                    <a:pt x="425119" y="13716"/>
                  </a:lnTo>
                  <a:lnTo>
                    <a:pt x="429691" y="13716"/>
                  </a:lnTo>
                  <a:lnTo>
                    <a:pt x="429691" y="12192"/>
                  </a:lnTo>
                  <a:lnTo>
                    <a:pt x="434263" y="12192"/>
                  </a:lnTo>
                  <a:lnTo>
                    <a:pt x="434263" y="13716"/>
                  </a:lnTo>
                  <a:lnTo>
                    <a:pt x="437311" y="13716"/>
                  </a:lnTo>
                  <a:lnTo>
                    <a:pt x="437311" y="15240"/>
                  </a:lnTo>
                  <a:lnTo>
                    <a:pt x="438835" y="15240"/>
                  </a:lnTo>
                  <a:lnTo>
                    <a:pt x="438835" y="16764"/>
                  </a:lnTo>
                  <a:lnTo>
                    <a:pt x="440359" y="16764"/>
                  </a:lnTo>
                  <a:lnTo>
                    <a:pt x="440359" y="18288"/>
                  </a:lnTo>
                  <a:lnTo>
                    <a:pt x="441883" y="18288"/>
                  </a:lnTo>
                  <a:lnTo>
                    <a:pt x="441883" y="19812"/>
                  </a:lnTo>
                  <a:lnTo>
                    <a:pt x="446455" y="19812"/>
                  </a:lnTo>
                  <a:lnTo>
                    <a:pt x="446455" y="16764"/>
                  </a:lnTo>
                  <a:close/>
                </a:path>
                <a:path w="674370" h="104139">
                  <a:moveTo>
                    <a:pt x="483031" y="16764"/>
                  </a:moveTo>
                  <a:lnTo>
                    <a:pt x="481507" y="16764"/>
                  </a:lnTo>
                  <a:lnTo>
                    <a:pt x="481507" y="13716"/>
                  </a:lnTo>
                  <a:lnTo>
                    <a:pt x="479983" y="13716"/>
                  </a:lnTo>
                  <a:lnTo>
                    <a:pt x="479983" y="12192"/>
                  </a:lnTo>
                  <a:lnTo>
                    <a:pt x="478459" y="12192"/>
                  </a:lnTo>
                  <a:lnTo>
                    <a:pt x="478459" y="10668"/>
                  </a:lnTo>
                  <a:lnTo>
                    <a:pt x="475411" y="10668"/>
                  </a:lnTo>
                  <a:lnTo>
                    <a:pt x="475411" y="9144"/>
                  </a:lnTo>
                  <a:lnTo>
                    <a:pt x="461695" y="9144"/>
                  </a:lnTo>
                  <a:lnTo>
                    <a:pt x="461695" y="10668"/>
                  </a:lnTo>
                  <a:lnTo>
                    <a:pt x="458647" y="10668"/>
                  </a:lnTo>
                  <a:lnTo>
                    <a:pt x="458647" y="12192"/>
                  </a:lnTo>
                  <a:lnTo>
                    <a:pt x="457123" y="12192"/>
                  </a:lnTo>
                  <a:lnTo>
                    <a:pt x="457123" y="13716"/>
                  </a:lnTo>
                  <a:lnTo>
                    <a:pt x="455599" y="13716"/>
                  </a:lnTo>
                  <a:lnTo>
                    <a:pt x="455599" y="15240"/>
                  </a:lnTo>
                  <a:lnTo>
                    <a:pt x="454075" y="15240"/>
                  </a:lnTo>
                  <a:lnTo>
                    <a:pt x="454075" y="18288"/>
                  </a:lnTo>
                  <a:lnTo>
                    <a:pt x="452551" y="18288"/>
                  </a:lnTo>
                  <a:lnTo>
                    <a:pt x="452551" y="24384"/>
                  </a:lnTo>
                  <a:lnTo>
                    <a:pt x="451027" y="24384"/>
                  </a:lnTo>
                  <a:lnTo>
                    <a:pt x="451027" y="30467"/>
                  </a:lnTo>
                  <a:lnTo>
                    <a:pt x="452551" y="30467"/>
                  </a:lnTo>
                  <a:lnTo>
                    <a:pt x="452551" y="36563"/>
                  </a:lnTo>
                  <a:lnTo>
                    <a:pt x="454075" y="36563"/>
                  </a:lnTo>
                  <a:lnTo>
                    <a:pt x="454075" y="39611"/>
                  </a:lnTo>
                  <a:lnTo>
                    <a:pt x="455599" y="39611"/>
                  </a:lnTo>
                  <a:lnTo>
                    <a:pt x="455599" y="41135"/>
                  </a:lnTo>
                  <a:lnTo>
                    <a:pt x="457123" y="41135"/>
                  </a:lnTo>
                  <a:lnTo>
                    <a:pt x="457123" y="42659"/>
                  </a:lnTo>
                  <a:lnTo>
                    <a:pt x="458647" y="42659"/>
                  </a:lnTo>
                  <a:lnTo>
                    <a:pt x="458647" y="44183"/>
                  </a:lnTo>
                  <a:lnTo>
                    <a:pt x="461695" y="44183"/>
                  </a:lnTo>
                  <a:lnTo>
                    <a:pt x="461695" y="45707"/>
                  </a:lnTo>
                  <a:lnTo>
                    <a:pt x="475411" y="45707"/>
                  </a:lnTo>
                  <a:lnTo>
                    <a:pt x="475411" y="44183"/>
                  </a:lnTo>
                  <a:lnTo>
                    <a:pt x="478459" y="44183"/>
                  </a:lnTo>
                  <a:lnTo>
                    <a:pt x="478459" y="42659"/>
                  </a:lnTo>
                  <a:lnTo>
                    <a:pt x="479983" y="42659"/>
                  </a:lnTo>
                  <a:lnTo>
                    <a:pt x="479983" y="41135"/>
                  </a:lnTo>
                  <a:lnTo>
                    <a:pt x="481507" y="41135"/>
                  </a:lnTo>
                  <a:lnTo>
                    <a:pt x="481507" y="38087"/>
                  </a:lnTo>
                  <a:lnTo>
                    <a:pt x="483031" y="38087"/>
                  </a:lnTo>
                  <a:lnTo>
                    <a:pt x="483031" y="33515"/>
                  </a:lnTo>
                  <a:lnTo>
                    <a:pt x="478459" y="33515"/>
                  </a:lnTo>
                  <a:lnTo>
                    <a:pt x="478459" y="36563"/>
                  </a:lnTo>
                  <a:lnTo>
                    <a:pt x="476935" y="36563"/>
                  </a:lnTo>
                  <a:lnTo>
                    <a:pt x="476935" y="38087"/>
                  </a:lnTo>
                  <a:lnTo>
                    <a:pt x="475411" y="38087"/>
                  </a:lnTo>
                  <a:lnTo>
                    <a:pt x="475411" y="39611"/>
                  </a:lnTo>
                  <a:lnTo>
                    <a:pt x="473887" y="39611"/>
                  </a:lnTo>
                  <a:lnTo>
                    <a:pt x="473887" y="41135"/>
                  </a:lnTo>
                  <a:lnTo>
                    <a:pt x="470839" y="41135"/>
                  </a:lnTo>
                  <a:lnTo>
                    <a:pt x="470839" y="42659"/>
                  </a:lnTo>
                  <a:lnTo>
                    <a:pt x="466267" y="42659"/>
                  </a:lnTo>
                  <a:lnTo>
                    <a:pt x="466267" y="41135"/>
                  </a:lnTo>
                  <a:lnTo>
                    <a:pt x="461695" y="41135"/>
                  </a:lnTo>
                  <a:lnTo>
                    <a:pt x="461695" y="39611"/>
                  </a:lnTo>
                  <a:lnTo>
                    <a:pt x="460171" y="39611"/>
                  </a:lnTo>
                  <a:lnTo>
                    <a:pt x="460171" y="38087"/>
                  </a:lnTo>
                  <a:lnTo>
                    <a:pt x="458647" y="38087"/>
                  </a:lnTo>
                  <a:lnTo>
                    <a:pt x="458647" y="35039"/>
                  </a:lnTo>
                  <a:lnTo>
                    <a:pt x="457123" y="35039"/>
                  </a:lnTo>
                  <a:lnTo>
                    <a:pt x="457123" y="19812"/>
                  </a:lnTo>
                  <a:lnTo>
                    <a:pt x="458647" y="19812"/>
                  </a:lnTo>
                  <a:lnTo>
                    <a:pt x="458647" y="16764"/>
                  </a:lnTo>
                  <a:lnTo>
                    <a:pt x="460171" y="16764"/>
                  </a:lnTo>
                  <a:lnTo>
                    <a:pt x="460171" y="15240"/>
                  </a:lnTo>
                  <a:lnTo>
                    <a:pt x="461695" y="15240"/>
                  </a:lnTo>
                  <a:lnTo>
                    <a:pt x="461695" y="13716"/>
                  </a:lnTo>
                  <a:lnTo>
                    <a:pt x="466267" y="13716"/>
                  </a:lnTo>
                  <a:lnTo>
                    <a:pt x="466267" y="12192"/>
                  </a:lnTo>
                  <a:lnTo>
                    <a:pt x="470839" y="12192"/>
                  </a:lnTo>
                  <a:lnTo>
                    <a:pt x="470839" y="13716"/>
                  </a:lnTo>
                  <a:lnTo>
                    <a:pt x="473887" y="13716"/>
                  </a:lnTo>
                  <a:lnTo>
                    <a:pt x="476935" y="16764"/>
                  </a:lnTo>
                  <a:lnTo>
                    <a:pt x="476935" y="18288"/>
                  </a:lnTo>
                  <a:lnTo>
                    <a:pt x="478459" y="18288"/>
                  </a:lnTo>
                  <a:lnTo>
                    <a:pt x="478459" y="19812"/>
                  </a:lnTo>
                  <a:lnTo>
                    <a:pt x="483031" y="19812"/>
                  </a:lnTo>
                  <a:lnTo>
                    <a:pt x="483031" y="16764"/>
                  </a:lnTo>
                  <a:close/>
                </a:path>
                <a:path w="674370" h="104139">
                  <a:moveTo>
                    <a:pt x="495223" y="9144"/>
                  </a:moveTo>
                  <a:lnTo>
                    <a:pt x="490651" y="9144"/>
                  </a:lnTo>
                  <a:lnTo>
                    <a:pt x="490651" y="45720"/>
                  </a:lnTo>
                  <a:lnTo>
                    <a:pt x="495223" y="45720"/>
                  </a:lnTo>
                  <a:lnTo>
                    <a:pt x="495223" y="9144"/>
                  </a:lnTo>
                  <a:close/>
                </a:path>
                <a:path w="674370" h="104139">
                  <a:moveTo>
                    <a:pt x="525691" y="0"/>
                  </a:moveTo>
                  <a:lnTo>
                    <a:pt x="519595" y="0"/>
                  </a:lnTo>
                  <a:lnTo>
                    <a:pt x="516547" y="7620"/>
                  </a:lnTo>
                  <a:lnTo>
                    <a:pt x="521119" y="7620"/>
                  </a:lnTo>
                  <a:lnTo>
                    <a:pt x="525691" y="0"/>
                  </a:lnTo>
                  <a:close/>
                </a:path>
                <a:path w="674370" h="104139">
                  <a:moveTo>
                    <a:pt x="537883" y="27432"/>
                  </a:moveTo>
                  <a:lnTo>
                    <a:pt x="536359" y="25908"/>
                  </a:lnTo>
                  <a:lnTo>
                    <a:pt x="536359" y="19812"/>
                  </a:lnTo>
                  <a:lnTo>
                    <a:pt x="534835" y="18288"/>
                  </a:lnTo>
                  <a:lnTo>
                    <a:pt x="534835" y="16764"/>
                  </a:lnTo>
                  <a:lnTo>
                    <a:pt x="533311" y="15240"/>
                  </a:lnTo>
                  <a:lnTo>
                    <a:pt x="533311" y="13716"/>
                  </a:lnTo>
                  <a:lnTo>
                    <a:pt x="531787" y="13716"/>
                  </a:lnTo>
                  <a:lnTo>
                    <a:pt x="531787" y="19812"/>
                  </a:lnTo>
                  <a:lnTo>
                    <a:pt x="531787" y="35039"/>
                  </a:lnTo>
                  <a:lnTo>
                    <a:pt x="530263" y="35039"/>
                  </a:lnTo>
                  <a:lnTo>
                    <a:pt x="530263" y="36563"/>
                  </a:lnTo>
                  <a:lnTo>
                    <a:pt x="528739" y="36563"/>
                  </a:lnTo>
                  <a:lnTo>
                    <a:pt x="528739" y="39611"/>
                  </a:lnTo>
                  <a:lnTo>
                    <a:pt x="525691" y="39611"/>
                  </a:lnTo>
                  <a:lnTo>
                    <a:pt x="525691" y="41135"/>
                  </a:lnTo>
                  <a:lnTo>
                    <a:pt x="522643" y="41135"/>
                  </a:lnTo>
                  <a:lnTo>
                    <a:pt x="522643" y="42659"/>
                  </a:lnTo>
                  <a:lnTo>
                    <a:pt x="518071" y="42659"/>
                  </a:lnTo>
                  <a:lnTo>
                    <a:pt x="516547" y="41135"/>
                  </a:lnTo>
                  <a:lnTo>
                    <a:pt x="513499" y="41135"/>
                  </a:lnTo>
                  <a:lnTo>
                    <a:pt x="513499" y="39611"/>
                  </a:lnTo>
                  <a:lnTo>
                    <a:pt x="511975" y="39611"/>
                  </a:lnTo>
                  <a:lnTo>
                    <a:pt x="511975" y="38087"/>
                  </a:lnTo>
                  <a:lnTo>
                    <a:pt x="510451" y="38087"/>
                  </a:lnTo>
                  <a:lnTo>
                    <a:pt x="510451" y="36563"/>
                  </a:lnTo>
                  <a:lnTo>
                    <a:pt x="508927" y="36563"/>
                  </a:lnTo>
                  <a:lnTo>
                    <a:pt x="508927" y="33515"/>
                  </a:lnTo>
                  <a:lnTo>
                    <a:pt x="507403" y="33515"/>
                  </a:lnTo>
                  <a:lnTo>
                    <a:pt x="507403" y="21336"/>
                  </a:lnTo>
                  <a:lnTo>
                    <a:pt x="508927" y="21336"/>
                  </a:lnTo>
                  <a:lnTo>
                    <a:pt x="508927" y="18288"/>
                  </a:lnTo>
                  <a:lnTo>
                    <a:pt x="510451" y="18288"/>
                  </a:lnTo>
                  <a:lnTo>
                    <a:pt x="510451" y="16764"/>
                  </a:lnTo>
                  <a:lnTo>
                    <a:pt x="511975" y="16764"/>
                  </a:lnTo>
                  <a:lnTo>
                    <a:pt x="511975" y="15240"/>
                  </a:lnTo>
                  <a:lnTo>
                    <a:pt x="513499" y="15240"/>
                  </a:lnTo>
                  <a:lnTo>
                    <a:pt x="513499" y="13716"/>
                  </a:lnTo>
                  <a:lnTo>
                    <a:pt x="518071" y="13716"/>
                  </a:lnTo>
                  <a:lnTo>
                    <a:pt x="518071" y="12192"/>
                  </a:lnTo>
                  <a:lnTo>
                    <a:pt x="522643" y="12192"/>
                  </a:lnTo>
                  <a:lnTo>
                    <a:pt x="522643" y="13716"/>
                  </a:lnTo>
                  <a:lnTo>
                    <a:pt x="525691" y="13716"/>
                  </a:lnTo>
                  <a:lnTo>
                    <a:pt x="525691" y="15240"/>
                  </a:lnTo>
                  <a:lnTo>
                    <a:pt x="527215" y="15240"/>
                  </a:lnTo>
                  <a:lnTo>
                    <a:pt x="528739" y="16764"/>
                  </a:lnTo>
                  <a:lnTo>
                    <a:pt x="528739" y="18288"/>
                  </a:lnTo>
                  <a:lnTo>
                    <a:pt x="530263" y="18288"/>
                  </a:lnTo>
                  <a:lnTo>
                    <a:pt x="530263" y="19812"/>
                  </a:lnTo>
                  <a:lnTo>
                    <a:pt x="531787" y="19812"/>
                  </a:lnTo>
                  <a:lnTo>
                    <a:pt x="531787" y="13716"/>
                  </a:lnTo>
                  <a:lnTo>
                    <a:pt x="531787" y="12192"/>
                  </a:lnTo>
                  <a:lnTo>
                    <a:pt x="530263" y="12192"/>
                  </a:lnTo>
                  <a:lnTo>
                    <a:pt x="528739" y="10668"/>
                  </a:lnTo>
                  <a:lnTo>
                    <a:pt x="527215" y="10668"/>
                  </a:lnTo>
                  <a:lnTo>
                    <a:pt x="527215" y="9144"/>
                  </a:lnTo>
                  <a:lnTo>
                    <a:pt x="513499" y="9144"/>
                  </a:lnTo>
                  <a:lnTo>
                    <a:pt x="511975" y="10668"/>
                  </a:lnTo>
                  <a:lnTo>
                    <a:pt x="510451" y="10668"/>
                  </a:lnTo>
                  <a:lnTo>
                    <a:pt x="510451" y="12192"/>
                  </a:lnTo>
                  <a:lnTo>
                    <a:pt x="507403" y="12192"/>
                  </a:lnTo>
                  <a:lnTo>
                    <a:pt x="507403" y="13716"/>
                  </a:lnTo>
                  <a:lnTo>
                    <a:pt x="505879" y="13716"/>
                  </a:lnTo>
                  <a:lnTo>
                    <a:pt x="505879" y="16764"/>
                  </a:lnTo>
                  <a:lnTo>
                    <a:pt x="504355" y="16764"/>
                  </a:lnTo>
                  <a:lnTo>
                    <a:pt x="504355" y="19812"/>
                  </a:lnTo>
                  <a:lnTo>
                    <a:pt x="502831" y="19812"/>
                  </a:lnTo>
                  <a:lnTo>
                    <a:pt x="502831" y="35039"/>
                  </a:lnTo>
                  <a:lnTo>
                    <a:pt x="504355" y="35039"/>
                  </a:lnTo>
                  <a:lnTo>
                    <a:pt x="504355" y="38087"/>
                  </a:lnTo>
                  <a:lnTo>
                    <a:pt x="505879" y="38087"/>
                  </a:lnTo>
                  <a:lnTo>
                    <a:pt x="505879" y="41135"/>
                  </a:lnTo>
                  <a:lnTo>
                    <a:pt x="507403" y="41135"/>
                  </a:lnTo>
                  <a:lnTo>
                    <a:pt x="508927" y="42659"/>
                  </a:lnTo>
                  <a:lnTo>
                    <a:pt x="510451" y="42659"/>
                  </a:lnTo>
                  <a:lnTo>
                    <a:pt x="510451" y="44183"/>
                  </a:lnTo>
                  <a:lnTo>
                    <a:pt x="511975" y="44183"/>
                  </a:lnTo>
                  <a:lnTo>
                    <a:pt x="513499" y="45707"/>
                  </a:lnTo>
                  <a:lnTo>
                    <a:pt x="527215" y="45707"/>
                  </a:lnTo>
                  <a:lnTo>
                    <a:pt x="527215" y="44183"/>
                  </a:lnTo>
                  <a:lnTo>
                    <a:pt x="528739" y="44183"/>
                  </a:lnTo>
                  <a:lnTo>
                    <a:pt x="530263" y="42659"/>
                  </a:lnTo>
                  <a:lnTo>
                    <a:pt x="531787" y="42659"/>
                  </a:lnTo>
                  <a:lnTo>
                    <a:pt x="531787" y="41135"/>
                  </a:lnTo>
                  <a:lnTo>
                    <a:pt x="533311" y="41135"/>
                  </a:lnTo>
                  <a:lnTo>
                    <a:pt x="533311" y="39611"/>
                  </a:lnTo>
                  <a:lnTo>
                    <a:pt x="534835" y="38087"/>
                  </a:lnTo>
                  <a:lnTo>
                    <a:pt x="534835" y="36563"/>
                  </a:lnTo>
                  <a:lnTo>
                    <a:pt x="536359" y="35039"/>
                  </a:lnTo>
                  <a:lnTo>
                    <a:pt x="536359" y="28956"/>
                  </a:lnTo>
                  <a:lnTo>
                    <a:pt x="537883" y="27432"/>
                  </a:lnTo>
                  <a:close/>
                </a:path>
                <a:path w="674370" h="104139">
                  <a:moveTo>
                    <a:pt x="571411" y="9144"/>
                  </a:moveTo>
                  <a:lnTo>
                    <a:pt x="566839" y="9144"/>
                  </a:lnTo>
                  <a:lnTo>
                    <a:pt x="566839" y="38087"/>
                  </a:lnTo>
                  <a:lnTo>
                    <a:pt x="548551" y="9144"/>
                  </a:lnTo>
                  <a:lnTo>
                    <a:pt x="543979" y="9144"/>
                  </a:lnTo>
                  <a:lnTo>
                    <a:pt x="543979" y="45707"/>
                  </a:lnTo>
                  <a:lnTo>
                    <a:pt x="548551" y="45707"/>
                  </a:lnTo>
                  <a:lnTo>
                    <a:pt x="548551" y="16764"/>
                  </a:lnTo>
                  <a:lnTo>
                    <a:pt x="566839" y="45707"/>
                  </a:lnTo>
                  <a:lnTo>
                    <a:pt x="571411" y="45707"/>
                  </a:lnTo>
                  <a:lnTo>
                    <a:pt x="571411" y="9144"/>
                  </a:lnTo>
                  <a:close/>
                </a:path>
                <a:path w="674370" h="104139">
                  <a:moveTo>
                    <a:pt x="674255" y="68567"/>
                  </a:moveTo>
                  <a:lnTo>
                    <a:pt x="672553" y="68567"/>
                  </a:lnTo>
                  <a:lnTo>
                    <a:pt x="672553" y="68008"/>
                  </a:lnTo>
                  <a:lnTo>
                    <a:pt x="543979" y="68008"/>
                  </a:lnTo>
                  <a:lnTo>
                    <a:pt x="543979" y="71818"/>
                  </a:lnTo>
                  <a:lnTo>
                    <a:pt x="543979" y="74358"/>
                  </a:lnTo>
                  <a:lnTo>
                    <a:pt x="669632" y="74358"/>
                  </a:lnTo>
                  <a:lnTo>
                    <a:pt x="669632" y="71818"/>
                  </a:lnTo>
                  <a:lnTo>
                    <a:pt x="672553" y="71818"/>
                  </a:lnTo>
                  <a:lnTo>
                    <a:pt x="672553" y="69913"/>
                  </a:lnTo>
                  <a:lnTo>
                    <a:pt x="674255" y="71615"/>
                  </a:lnTo>
                  <a:lnTo>
                    <a:pt x="674255" y="68567"/>
                  </a:lnTo>
                  <a:close/>
                </a:path>
              </a:pathLst>
            </a:custGeom>
            <a:solidFill>
              <a:srgbClr val="000000"/>
            </a:solidFill>
          </p:spPr>
          <p:txBody>
            <a:bodyPr wrap="square" lIns="0" tIns="0" rIns="0" bIns="0" rtlCol="0"/>
            <a:lstStyle/>
            <a:p>
              <a:endParaRPr/>
            </a:p>
          </p:txBody>
        </p:sp>
        <p:pic>
          <p:nvPicPr>
            <p:cNvPr id="34" name="object 34"/>
            <p:cNvPicPr/>
            <p:nvPr/>
          </p:nvPicPr>
          <p:blipFill>
            <a:blip r:embed="rId12" cstate="print"/>
            <a:stretch>
              <a:fillRect/>
            </a:stretch>
          </p:blipFill>
          <p:spPr>
            <a:xfrm>
              <a:off x="5166017" y="3211296"/>
              <a:ext cx="133324" cy="133883"/>
            </a:xfrm>
            <a:prstGeom prst="rect">
              <a:avLst/>
            </a:prstGeom>
          </p:spPr>
        </p:pic>
        <p:sp>
          <p:nvSpPr>
            <p:cNvPr id="35" name="object 35"/>
            <p:cNvSpPr/>
            <p:nvPr/>
          </p:nvSpPr>
          <p:spPr>
            <a:xfrm>
              <a:off x="4409478" y="2741218"/>
              <a:ext cx="890269" cy="473709"/>
            </a:xfrm>
            <a:custGeom>
              <a:avLst/>
              <a:gdLst/>
              <a:ahLst/>
              <a:cxnLst/>
              <a:rect l="l" t="t" r="r" b="b"/>
              <a:pathLst>
                <a:path w="890270" h="473710">
                  <a:moveTo>
                    <a:pt x="7620" y="427405"/>
                  </a:moveTo>
                  <a:lnTo>
                    <a:pt x="0" y="427405"/>
                  </a:lnTo>
                  <a:lnTo>
                    <a:pt x="0" y="462457"/>
                  </a:lnTo>
                  <a:lnTo>
                    <a:pt x="7620" y="462457"/>
                  </a:lnTo>
                  <a:lnTo>
                    <a:pt x="7620" y="427405"/>
                  </a:lnTo>
                  <a:close/>
                </a:path>
                <a:path w="890270" h="473710">
                  <a:moveTo>
                    <a:pt x="7620" y="358838"/>
                  </a:moveTo>
                  <a:lnTo>
                    <a:pt x="0" y="358838"/>
                  </a:lnTo>
                  <a:lnTo>
                    <a:pt x="0" y="393890"/>
                  </a:lnTo>
                  <a:lnTo>
                    <a:pt x="7620" y="393890"/>
                  </a:lnTo>
                  <a:lnTo>
                    <a:pt x="7620" y="358838"/>
                  </a:lnTo>
                  <a:close/>
                </a:path>
                <a:path w="890270" h="473710">
                  <a:moveTo>
                    <a:pt x="7620" y="290271"/>
                  </a:moveTo>
                  <a:lnTo>
                    <a:pt x="0" y="290271"/>
                  </a:lnTo>
                  <a:lnTo>
                    <a:pt x="0" y="325323"/>
                  </a:lnTo>
                  <a:lnTo>
                    <a:pt x="7620" y="325323"/>
                  </a:lnTo>
                  <a:lnTo>
                    <a:pt x="7620" y="290271"/>
                  </a:lnTo>
                  <a:close/>
                </a:path>
                <a:path w="890270" h="473710">
                  <a:moveTo>
                    <a:pt x="7620" y="221703"/>
                  </a:moveTo>
                  <a:lnTo>
                    <a:pt x="0" y="221703"/>
                  </a:lnTo>
                  <a:lnTo>
                    <a:pt x="0" y="256755"/>
                  </a:lnTo>
                  <a:lnTo>
                    <a:pt x="7620" y="256755"/>
                  </a:lnTo>
                  <a:lnTo>
                    <a:pt x="7620" y="221703"/>
                  </a:lnTo>
                  <a:close/>
                </a:path>
                <a:path w="890270" h="473710">
                  <a:moveTo>
                    <a:pt x="38100" y="150088"/>
                  </a:moveTo>
                  <a:lnTo>
                    <a:pt x="4572" y="150088"/>
                  </a:lnTo>
                  <a:lnTo>
                    <a:pt x="4572" y="153136"/>
                  </a:lnTo>
                  <a:lnTo>
                    <a:pt x="0" y="153136"/>
                  </a:lnTo>
                  <a:lnTo>
                    <a:pt x="0" y="188188"/>
                  </a:lnTo>
                  <a:lnTo>
                    <a:pt x="7620" y="188188"/>
                  </a:lnTo>
                  <a:lnTo>
                    <a:pt x="7620" y="156184"/>
                  </a:lnTo>
                  <a:lnTo>
                    <a:pt x="38100" y="156184"/>
                  </a:lnTo>
                  <a:lnTo>
                    <a:pt x="38100" y="150088"/>
                  </a:lnTo>
                  <a:close/>
                </a:path>
                <a:path w="890270" h="473710">
                  <a:moveTo>
                    <a:pt x="106667" y="150088"/>
                  </a:moveTo>
                  <a:lnTo>
                    <a:pt x="73139" y="150088"/>
                  </a:lnTo>
                  <a:lnTo>
                    <a:pt x="73139" y="156184"/>
                  </a:lnTo>
                  <a:lnTo>
                    <a:pt x="106667" y="156184"/>
                  </a:lnTo>
                  <a:lnTo>
                    <a:pt x="106667" y="150088"/>
                  </a:lnTo>
                  <a:close/>
                </a:path>
                <a:path w="890270" h="473710">
                  <a:moveTo>
                    <a:pt x="175234" y="150088"/>
                  </a:moveTo>
                  <a:lnTo>
                    <a:pt x="141706" y="150088"/>
                  </a:lnTo>
                  <a:lnTo>
                    <a:pt x="141706" y="156184"/>
                  </a:lnTo>
                  <a:lnTo>
                    <a:pt x="175234" y="156184"/>
                  </a:lnTo>
                  <a:lnTo>
                    <a:pt x="175234" y="150088"/>
                  </a:lnTo>
                  <a:close/>
                </a:path>
                <a:path w="890270" h="473710">
                  <a:moveTo>
                    <a:pt x="244563" y="150088"/>
                  </a:moveTo>
                  <a:lnTo>
                    <a:pt x="211035" y="150088"/>
                  </a:lnTo>
                  <a:lnTo>
                    <a:pt x="211035" y="156184"/>
                  </a:lnTo>
                  <a:lnTo>
                    <a:pt x="244563" y="156184"/>
                  </a:lnTo>
                  <a:lnTo>
                    <a:pt x="244563" y="150088"/>
                  </a:lnTo>
                  <a:close/>
                </a:path>
                <a:path w="890270" h="473710">
                  <a:moveTo>
                    <a:pt x="313131" y="150088"/>
                  </a:moveTo>
                  <a:lnTo>
                    <a:pt x="279603" y="150088"/>
                  </a:lnTo>
                  <a:lnTo>
                    <a:pt x="279603" y="156184"/>
                  </a:lnTo>
                  <a:lnTo>
                    <a:pt x="313131" y="156184"/>
                  </a:lnTo>
                  <a:lnTo>
                    <a:pt x="313131" y="150088"/>
                  </a:lnTo>
                  <a:close/>
                </a:path>
                <a:path w="890270" h="473710">
                  <a:moveTo>
                    <a:pt x="363410" y="415226"/>
                  </a:moveTo>
                  <a:lnTo>
                    <a:pt x="357314" y="415226"/>
                  </a:lnTo>
                  <a:lnTo>
                    <a:pt x="357314" y="448754"/>
                  </a:lnTo>
                  <a:lnTo>
                    <a:pt x="363410" y="448754"/>
                  </a:lnTo>
                  <a:lnTo>
                    <a:pt x="363410" y="415226"/>
                  </a:lnTo>
                  <a:close/>
                </a:path>
                <a:path w="890270" h="473710">
                  <a:moveTo>
                    <a:pt x="363410" y="346646"/>
                  </a:moveTo>
                  <a:lnTo>
                    <a:pt x="357314" y="346646"/>
                  </a:lnTo>
                  <a:lnTo>
                    <a:pt x="357314" y="380174"/>
                  </a:lnTo>
                  <a:lnTo>
                    <a:pt x="363410" y="380174"/>
                  </a:lnTo>
                  <a:lnTo>
                    <a:pt x="363410" y="346646"/>
                  </a:lnTo>
                  <a:close/>
                </a:path>
                <a:path w="890270" h="473710">
                  <a:moveTo>
                    <a:pt x="363410" y="278079"/>
                  </a:moveTo>
                  <a:lnTo>
                    <a:pt x="357314" y="278079"/>
                  </a:lnTo>
                  <a:lnTo>
                    <a:pt x="357314" y="311607"/>
                  </a:lnTo>
                  <a:lnTo>
                    <a:pt x="363410" y="311607"/>
                  </a:lnTo>
                  <a:lnTo>
                    <a:pt x="363410" y="278079"/>
                  </a:lnTo>
                  <a:close/>
                </a:path>
                <a:path w="890270" h="473710">
                  <a:moveTo>
                    <a:pt x="363410" y="209511"/>
                  </a:moveTo>
                  <a:lnTo>
                    <a:pt x="357314" y="209511"/>
                  </a:lnTo>
                  <a:lnTo>
                    <a:pt x="357314" y="243039"/>
                  </a:lnTo>
                  <a:lnTo>
                    <a:pt x="363410" y="243039"/>
                  </a:lnTo>
                  <a:lnTo>
                    <a:pt x="363410" y="209511"/>
                  </a:lnTo>
                  <a:close/>
                </a:path>
                <a:path w="890270" h="473710">
                  <a:moveTo>
                    <a:pt x="363410" y="150088"/>
                  </a:moveTo>
                  <a:lnTo>
                    <a:pt x="360362" y="150088"/>
                  </a:lnTo>
                  <a:lnTo>
                    <a:pt x="348170" y="150088"/>
                  </a:lnTo>
                  <a:lnTo>
                    <a:pt x="348170" y="156184"/>
                  </a:lnTo>
                  <a:lnTo>
                    <a:pt x="357314" y="156184"/>
                  </a:lnTo>
                  <a:lnTo>
                    <a:pt x="357314" y="174472"/>
                  </a:lnTo>
                  <a:lnTo>
                    <a:pt x="363410" y="174472"/>
                  </a:lnTo>
                  <a:lnTo>
                    <a:pt x="363410" y="153136"/>
                  </a:lnTo>
                  <a:lnTo>
                    <a:pt x="363410" y="150088"/>
                  </a:lnTo>
                  <a:close/>
                </a:path>
                <a:path w="890270" h="473710">
                  <a:moveTo>
                    <a:pt x="825106" y="134848"/>
                  </a:moveTo>
                  <a:lnTo>
                    <a:pt x="817486" y="134848"/>
                  </a:lnTo>
                  <a:lnTo>
                    <a:pt x="817486" y="473125"/>
                  </a:lnTo>
                  <a:lnTo>
                    <a:pt x="820534" y="473125"/>
                  </a:lnTo>
                  <a:lnTo>
                    <a:pt x="825106" y="473125"/>
                  </a:lnTo>
                  <a:lnTo>
                    <a:pt x="825106" y="134848"/>
                  </a:lnTo>
                  <a:close/>
                </a:path>
                <a:path w="890270" h="473710">
                  <a:moveTo>
                    <a:pt x="889863" y="3251"/>
                  </a:moveTo>
                  <a:lnTo>
                    <a:pt x="883767" y="3251"/>
                  </a:lnTo>
                  <a:lnTo>
                    <a:pt x="883767" y="125171"/>
                  </a:lnTo>
                  <a:lnTo>
                    <a:pt x="764159" y="125171"/>
                  </a:lnTo>
                  <a:lnTo>
                    <a:pt x="764159" y="6096"/>
                  </a:lnTo>
                  <a:lnTo>
                    <a:pt x="764159" y="3048"/>
                  </a:lnTo>
                  <a:lnTo>
                    <a:pt x="759587" y="6096"/>
                  </a:lnTo>
                  <a:lnTo>
                    <a:pt x="759587" y="0"/>
                  </a:lnTo>
                  <a:lnTo>
                    <a:pt x="756539" y="0"/>
                  </a:lnTo>
                  <a:lnTo>
                    <a:pt x="756539" y="3048"/>
                  </a:lnTo>
                  <a:lnTo>
                    <a:pt x="756539" y="130276"/>
                  </a:lnTo>
                  <a:lnTo>
                    <a:pt x="757783" y="130276"/>
                  </a:lnTo>
                  <a:lnTo>
                    <a:pt x="757783" y="131521"/>
                  </a:lnTo>
                  <a:lnTo>
                    <a:pt x="756539" y="130276"/>
                  </a:lnTo>
                  <a:lnTo>
                    <a:pt x="756539" y="133324"/>
                  </a:lnTo>
                  <a:lnTo>
                    <a:pt x="759587" y="133324"/>
                  </a:lnTo>
                  <a:lnTo>
                    <a:pt x="759053" y="132791"/>
                  </a:lnTo>
                  <a:lnTo>
                    <a:pt x="886815" y="132791"/>
                  </a:lnTo>
                  <a:lnTo>
                    <a:pt x="886815" y="133324"/>
                  </a:lnTo>
                  <a:lnTo>
                    <a:pt x="889863" y="133324"/>
                  </a:lnTo>
                  <a:lnTo>
                    <a:pt x="889863" y="130276"/>
                  </a:lnTo>
                  <a:lnTo>
                    <a:pt x="889863" y="125704"/>
                  </a:lnTo>
                  <a:lnTo>
                    <a:pt x="886815" y="125704"/>
                  </a:lnTo>
                  <a:lnTo>
                    <a:pt x="886815" y="125171"/>
                  </a:lnTo>
                  <a:lnTo>
                    <a:pt x="889863" y="125171"/>
                  </a:lnTo>
                  <a:lnTo>
                    <a:pt x="889863" y="3251"/>
                  </a:lnTo>
                  <a:close/>
                </a:path>
              </a:pathLst>
            </a:custGeom>
            <a:solidFill>
              <a:srgbClr val="000000"/>
            </a:solidFill>
          </p:spPr>
          <p:txBody>
            <a:bodyPr wrap="square" lIns="0" tIns="0" rIns="0" bIns="0" rtlCol="0"/>
            <a:lstStyle/>
            <a:p>
              <a:endParaRPr/>
            </a:p>
          </p:txBody>
        </p:sp>
        <p:pic>
          <p:nvPicPr>
            <p:cNvPr id="36" name="object 36"/>
            <p:cNvPicPr/>
            <p:nvPr/>
          </p:nvPicPr>
          <p:blipFill>
            <a:blip r:embed="rId13" cstate="print"/>
            <a:stretch>
              <a:fillRect/>
            </a:stretch>
          </p:blipFill>
          <p:spPr>
            <a:xfrm>
              <a:off x="4479569" y="2987306"/>
              <a:ext cx="123418" cy="123418"/>
            </a:xfrm>
            <a:prstGeom prst="rect">
              <a:avLst/>
            </a:prstGeom>
          </p:spPr>
        </p:pic>
        <p:pic>
          <p:nvPicPr>
            <p:cNvPr id="37" name="object 37"/>
            <p:cNvPicPr/>
            <p:nvPr/>
          </p:nvPicPr>
          <p:blipFill>
            <a:blip r:embed="rId14" cstate="print"/>
            <a:stretch>
              <a:fillRect/>
            </a:stretch>
          </p:blipFill>
          <p:spPr>
            <a:xfrm>
              <a:off x="4414050" y="2725420"/>
              <a:ext cx="184365" cy="147599"/>
            </a:xfrm>
            <a:prstGeom prst="rect">
              <a:avLst/>
            </a:prstGeom>
          </p:spPr>
        </p:pic>
        <p:sp>
          <p:nvSpPr>
            <p:cNvPr id="38" name="object 38"/>
            <p:cNvSpPr/>
            <p:nvPr/>
          </p:nvSpPr>
          <p:spPr>
            <a:xfrm>
              <a:off x="5226964" y="2692399"/>
              <a:ext cx="381000" cy="723900"/>
            </a:xfrm>
            <a:custGeom>
              <a:avLst/>
              <a:gdLst/>
              <a:ahLst/>
              <a:cxnLst/>
              <a:rect l="l" t="t" r="r" b="b"/>
              <a:pathLst>
                <a:path w="381000" h="723900">
                  <a:moveTo>
                    <a:pt x="379412" y="716280"/>
                  </a:moveTo>
                  <a:lnTo>
                    <a:pt x="7620" y="716280"/>
                  </a:lnTo>
                  <a:lnTo>
                    <a:pt x="7620" y="647649"/>
                  </a:lnTo>
                  <a:lnTo>
                    <a:pt x="3136" y="647649"/>
                  </a:lnTo>
                  <a:lnTo>
                    <a:pt x="3136" y="716280"/>
                  </a:lnTo>
                  <a:lnTo>
                    <a:pt x="3136" y="647649"/>
                  </a:lnTo>
                  <a:lnTo>
                    <a:pt x="0" y="647649"/>
                  </a:lnTo>
                  <a:lnTo>
                    <a:pt x="0" y="719264"/>
                  </a:lnTo>
                  <a:lnTo>
                    <a:pt x="0" y="723836"/>
                  </a:lnTo>
                  <a:lnTo>
                    <a:pt x="3048" y="723836"/>
                  </a:lnTo>
                  <a:lnTo>
                    <a:pt x="379412" y="723900"/>
                  </a:lnTo>
                  <a:lnTo>
                    <a:pt x="379412" y="718820"/>
                  </a:lnTo>
                  <a:lnTo>
                    <a:pt x="379412" y="716280"/>
                  </a:lnTo>
                  <a:close/>
                </a:path>
                <a:path w="381000" h="723900">
                  <a:moveTo>
                    <a:pt x="380936" y="0"/>
                  </a:moveTo>
                  <a:lnTo>
                    <a:pt x="3048" y="0"/>
                  </a:lnTo>
                  <a:lnTo>
                    <a:pt x="0" y="63"/>
                  </a:lnTo>
                  <a:lnTo>
                    <a:pt x="0" y="3111"/>
                  </a:lnTo>
                  <a:lnTo>
                    <a:pt x="0" y="51866"/>
                  </a:lnTo>
                  <a:lnTo>
                    <a:pt x="7620" y="51866"/>
                  </a:lnTo>
                  <a:lnTo>
                    <a:pt x="7620" y="6350"/>
                  </a:lnTo>
                  <a:lnTo>
                    <a:pt x="380936" y="6350"/>
                  </a:lnTo>
                  <a:lnTo>
                    <a:pt x="380936" y="2540"/>
                  </a:lnTo>
                  <a:lnTo>
                    <a:pt x="380936" y="0"/>
                  </a:lnTo>
                  <a:close/>
                </a:path>
              </a:pathLst>
            </a:custGeom>
            <a:solidFill>
              <a:srgbClr val="000000"/>
            </a:solidFill>
          </p:spPr>
          <p:txBody>
            <a:bodyPr wrap="square" lIns="0" tIns="0" rIns="0" bIns="0" rtlCol="0"/>
            <a:lstStyle/>
            <a:p>
              <a:endParaRPr/>
            </a:p>
          </p:txBody>
        </p:sp>
        <p:pic>
          <p:nvPicPr>
            <p:cNvPr id="39" name="object 39"/>
            <p:cNvPicPr/>
            <p:nvPr/>
          </p:nvPicPr>
          <p:blipFill>
            <a:blip r:embed="rId15" cstate="print"/>
            <a:stretch>
              <a:fillRect/>
            </a:stretch>
          </p:blipFill>
          <p:spPr>
            <a:xfrm>
              <a:off x="5543905" y="3208020"/>
              <a:ext cx="134848" cy="133553"/>
            </a:xfrm>
            <a:prstGeom prst="rect">
              <a:avLst/>
            </a:prstGeom>
          </p:spPr>
        </p:pic>
        <p:sp>
          <p:nvSpPr>
            <p:cNvPr id="40" name="object 40"/>
            <p:cNvSpPr/>
            <p:nvPr/>
          </p:nvSpPr>
          <p:spPr>
            <a:xfrm>
              <a:off x="5217820" y="2605607"/>
              <a:ext cx="1734185" cy="897890"/>
            </a:xfrm>
            <a:custGeom>
              <a:avLst/>
              <a:gdLst/>
              <a:ahLst/>
              <a:cxnLst/>
              <a:rect l="l" t="t" r="r" b="b"/>
              <a:pathLst>
                <a:path w="1734184" h="897889">
                  <a:moveTo>
                    <a:pt x="19812" y="185889"/>
                  </a:moveTo>
                  <a:lnTo>
                    <a:pt x="16764" y="185889"/>
                  </a:lnTo>
                  <a:lnTo>
                    <a:pt x="16764" y="187413"/>
                  </a:lnTo>
                  <a:lnTo>
                    <a:pt x="15240" y="187413"/>
                  </a:lnTo>
                  <a:lnTo>
                    <a:pt x="15240" y="188937"/>
                  </a:lnTo>
                  <a:lnTo>
                    <a:pt x="13716" y="188937"/>
                  </a:lnTo>
                  <a:lnTo>
                    <a:pt x="13716" y="190461"/>
                  </a:lnTo>
                  <a:lnTo>
                    <a:pt x="12192" y="190461"/>
                  </a:lnTo>
                  <a:lnTo>
                    <a:pt x="12192" y="191985"/>
                  </a:lnTo>
                  <a:lnTo>
                    <a:pt x="10668" y="191985"/>
                  </a:lnTo>
                  <a:lnTo>
                    <a:pt x="10668" y="193509"/>
                  </a:lnTo>
                  <a:lnTo>
                    <a:pt x="7620" y="193509"/>
                  </a:lnTo>
                  <a:lnTo>
                    <a:pt x="7620" y="195033"/>
                  </a:lnTo>
                  <a:lnTo>
                    <a:pt x="6096" y="195033"/>
                  </a:lnTo>
                  <a:lnTo>
                    <a:pt x="6096" y="199605"/>
                  </a:lnTo>
                  <a:lnTo>
                    <a:pt x="7620" y="199605"/>
                  </a:lnTo>
                  <a:lnTo>
                    <a:pt x="7620" y="198081"/>
                  </a:lnTo>
                  <a:lnTo>
                    <a:pt x="10668" y="198081"/>
                  </a:lnTo>
                  <a:lnTo>
                    <a:pt x="10668" y="196557"/>
                  </a:lnTo>
                  <a:lnTo>
                    <a:pt x="12192" y="196557"/>
                  </a:lnTo>
                  <a:lnTo>
                    <a:pt x="13716" y="195033"/>
                  </a:lnTo>
                  <a:lnTo>
                    <a:pt x="15240" y="195033"/>
                  </a:lnTo>
                  <a:lnTo>
                    <a:pt x="15240" y="223227"/>
                  </a:lnTo>
                  <a:lnTo>
                    <a:pt x="19812" y="223227"/>
                  </a:lnTo>
                  <a:lnTo>
                    <a:pt x="19812" y="185889"/>
                  </a:lnTo>
                  <a:close/>
                </a:path>
                <a:path w="1734184" h="897889">
                  <a:moveTo>
                    <a:pt x="22860" y="659777"/>
                  </a:moveTo>
                  <a:lnTo>
                    <a:pt x="21336" y="659777"/>
                  </a:lnTo>
                  <a:lnTo>
                    <a:pt x="21336" y="658253"/>
                  </a:lnTo>
                  <a:lnTo>
                    <a:pt x="19812" y="658253"/>
                  </a:lnTo>
                  <a:lnTo>
                    <a:pt x="19812" y="656729"/>
                  </a:lnTo>
                  <a:lnTo>
                    <a:pt x="18288" y="656729"/>
                  </a:lnTo>
                  <a:lnTo>
                    <a:pt x="18288" y="655205"/>
                  </a:lnTo>
                  <a:lnTo>
                    <a:pt x="6096" y="655205"/>
                  </a:lnTo>
                  <a:lnTo>
                    <a:pt x="6096" y="656729"/>
                  </a:lnTo>
                  <a:lnTo>
                    <a:pt x="4572" y="656729"/>
                  </a:lnTo>
                  <a:lnTo>
                    <a:pt x="3048" y="658253"/>
                  </a:lnTo>
                  <a:lnTo>
                    <a:pt x="3048" y="659777"/>
                  </a:lnTo>
                  <a:lnTo>
                    <a:pt x="1524" y="659777"/>
                  </a:lnTo>
                  <a:lnTo>
                    <a:pt x="1524" y="662825"/>
                  </a:lnTo>
                  <a:lnTo>
                    <a:pt x="0" y="662825"/>
                  </a:lnTo>
                  <a:lnTo>
                    <a:pt x="0" y="665873"/>
                  </a:lnTo>
                  <a:lnTo>
                    <a:pt x="4572" y="665873"/>
                  </a:lnTo>
                  <a:lnTo>
                    <a:pt x="4572" y="662825"/>
                  </a:lnTo>
                  <a:lnTo>
                    <a:pt x="6096" y="662825"/>
                  </a:lnTo>
                  <a:lnTo>
                    <a:pt x="6096" y="659777"/>
                  </a:lnTo>
                  <a:lnTo>
                    <a:pt x="9144" y="659777"/>
                  </a:lnTo>
                  <a:lnTo>
                    <a:pt x="9144" y="658253"/>
                  </a:lnTo>
                  <a:lnTo>
                    <a:pt x="15240" y="658253"/>
                  </a:lnTo>
                  <a:lnTo>
                    <a:pt x="15240" y="659777"/>
                  </a:lnTo>
                  <a:lnTo>
                    <a:pt x="16764" y="659777"/>
                  </a:lnTo>
                  <a:lnTo>
                    <a:pt x="16764" y="661301"/>
                  </a:lnTo>
                  <a:lnTo>
                    <a:pt x="18288" y="661301"/>
                  </a:lnTo>
                  <a:lnTo>
                    <a:pt x="18288" y="668921"/>
                  </a:lnTo>
                  <a:lnTo>
                    <a:pt x="16764" y="668921"/>
                  </a:lnTo>
                  <a:lnTo>
                    <a:pt x="16764" y="670445"/>
                  </a:lnTo>
                  <a:lnTo>
                    <a:pt x="15240" y="671969"/>
                  </a:lnTo>
                  <a:lnTo>
                    <a:pt x="13716" y="671969"/>
                  </a:lnTo>
                  <a:lnTo>
                    <a:pt x="13716" y="673493"/>
                  </a:lnTo>
                  <a:lnTo>
                    <a:pt x="12192" y="673493"/>
                  </a:lnTo>
                  <a:lnTo>
                    <a:pt x="12192" y="675017"/>
                  </a:lnTo>
                  <a:lnTo>
                    <a:pt x="10668" y="675017"/>
                  </a:lnTo>
                  <a:lnTo>
                    <a:pt x="10668" y="676541"/>
                  </a:lnTo>
                  <a:lnTo>
                    <a:pt x="9144" y="676541"/>
                  </a:lnTo>
                  <a:lnTo>
                    <a:pt x="9144" y="678065"/>
                  </a:lnTo>
                  <a:lnTo>
                    <a:pt x="7620" y="678065"/>
                  </a:lnTo>
                  <a:lnTo>
                    <a:pt x="7620" y="679589"/>
                  </a:lnTo>
                  <a:lnTo>
                    <a:pt x="6096" y="679589"/>
                  </a:lnTo>
                  <a:lnTo>
                    <a:pt x="6096" y="681113"/>
                  </a:lnTo>
                  <a:lnTo>
                    <a:pt x="4572" y="681113"/>
                  </a:lnTo>
                  <a:lnTo>
                    <a:pt x="4572" y="682637"/>
                  </a:lnTo>
                  <a:lnTo>
                    <a:pt x="3048" y="682637"/>
                  </a:lnTo>
                  <a:lnTo>
                    <a:pt x="3048" y="684161"/>
                  </a:lnTo>
                  <a:lnTo>
                    <a:pt x="1524" y="684161"/>
                  </a:lnTo>
                  <a:lnTo>
                    <a:pt x="1524" y="685685"/>
                  </a:lnTo>
                  <a:lnTo>
                    <a:pt x="0" y="687209"/>
                  </a:lnTo>
                  <a:lnTo>
                    <a:pt x="0" y="691781"/>
                  </a:lnTo>
                  <a:lnTo>
                    <a:pt x="22860" y="691781"/>
                  </a:lnTo>
                  <a:lnTo>
                    <a:pt x="22860" y="687209"/>
                  </a:lnTo>
                  <a:lnTo>
                    <a:pt x="6096" y="687209"/>
                  </a:lnTo>
                  <a:lnTo>
                    <a:pt x="6096" y="685685"/>
                  </a:lnTo>
                  <a:lnTo>
                    <a:pt x="7620" y="685685"/>
                  </a:lnTo>
                  <a:lnTo>
                    <a:pt x="7620" y="684161"/>
                  </a:lnTo>
                  <a:lnTo>
                    <a:pt x="9144" y="684161"/>
                  </a:lnTo>
                  <a:lnTo>
                    <a:pt x="9144" y="682637"/>
                  </a:lnTo>
                  <a:lnTo>
                    <a:pt x="10668" y="682637"/>
                  </a:lnTo>
                  <a:lnTo>
                    <a:pt x="10668" y="681113"/>
                  </a:lnTo>
                  <a:lnTo>
                    <a:pt x="12192" y="681113"/>
                  </a:lnTo>
                  <a:lnTo>
                    <a:pt x="12192" y="679589"/>
                  </a:lnTo>
                  <a:lnTo>
                    <a:pt x="13716" y="679589"/>
                  </a:lnTo>
                  <a:lnTo>
                    <a:pt x="13716" y="678065"/>
                  </a:lnTo>
                  <a:lnTo>
                    <a:pt x="15240" y="678065"/>
                  </a:lnTo>
                  <a:lnTo>
                    <a:pt x="15240" y="676541"/>
                  </a:lnTo>
                  <a:lnTo>
                    <a:pt x="16764" y="676541"/>
                  </a:lnTo>
                  <a:lnTo>
                    <a:pt x="16764" y="675017"/>
                  </a:lnTo>
                  <a:lnTo>
                    <a:pt x="18288" y="675017"/>
                  </a:lnTo>
                  <a:lnTo>
                    <a:pt x="18288" y="673493"/>
                  </a:lnTo>
                  <a:lnTo>
                    <a:pt x="19812" y="673493"/>
                  </a:lnTo>
                  <a:lnTo>
                    <a:pt x="19812" y="671969"/>
                  </a:lnTo>
                  <a:lnTo>
                    <a:pt x="21336" y="671969"/>
                  </a:lnTo>
                  <a:lnTo>
                    <a:pt x="21336" y="670445"/>
                  </a:lnTo>
                  <a:lnTo>
                    <a:pt x="22860" y="670445"/>
                  </a:lnTo>
                  <a:lnTo>
                    <a:pt x="22860" y="659777"/>
                  </a:lnTo>
                  <a:close/>
                </a:path>
                <a:path w="1734184" h="897889">
                  <a:moveTo>
                    <a:pt x="214083" y="456361"/>
                  </a:moveTo>
                  <a:lnTo>
                    <a:pt x="209511" y="444169"/>
                  </a:lnTo>
                  <a:lnTo>
                    <a:pt x="208368" y="441121"/>
                  </a:lnTo>
                  <a:lnTo>
                    <a:pt x="203428" y="427951"/>
                  </a:lnTo>
                  <a:lnTo>
                    <a:pt x="203428" y="441121"/>
                  </a:lnTo>
                  <a:lnTo>
                    <a:pt x="191236" y="441121"/>
                  </a:lnTo>
                  <a:lnTo>
                    <a:pt x="195808" y="430453"/>
                  </a:lnTo>
                  <a:lnTo>
                    <a:pt x="195808" y="425881"/>
                  </a:lnTo>
                  <a:lnTo>
                    <a:pt x="197332" y="424357"/>
                  </a:lnTo>
                  <a:lnTo>
                    <a:pt x="197332" y="425881"/>
                  </a:lnTo>
                  <a:lnTo>
                    <a:pt x="198856" y="425881"/>
                  </a:lnTo>
                  <a:lnTo>
                    <a:pt x="198856" y="430453"/>
                  </a:lnTo>
                  <a:lnTo>
                    <a:pt x="203428" y="441121"/>
                  </a:lnTo>
                  <a:lnTo>
                    <a:pt x="203428" y="427951"/>
                  </a:lnTo>
                  <a:lnTo>
                    <a:pt x="201510" y="422833"/>
                  </a:lnTo>
                  <a:lnTo>
                    <a:pt x="200380" y="419785"/>
                  </a:lnTo>
                  <a:lnTo>
                    <a:pt x="194284" y="419785"/>
                  </a:lnTo>
                  <a:lnTo>
                    <a:pt x="180568" y="456361"/>
                  </a:lnTo>
                  <a:lnTo>
                    <a:pt x="185140" y="456361"/>
                  </a:lnTo>
                  <a:lnTo>
                    <a:pt x="189712" y="444169"/>
                  </a:lnTo>
                  <a:lnTo>
                    <a:pt x="204952" y="444169"/>
                  </a:lnTo>
                  <a:lnTo>
                    <a:pt x="209524" y="456361"/>
                  </a:lnTo>
                  <a:lnTo>
                    <a:pt x="214083" y="456361"/>
                  </a:lnTo>
                  <a:close/>
                </a:path>
                <a:path w="1734184" h="897889">
                  <a:moveTo>
                    <a:pt x="391604" y="732917"/>
                  </a:moveTo>
                  <a:lnTo>
                    <a:pt x="385508" y="732917"/>
                  </a:lnTo>
                  <a:lnTo>
                    <a:pt x="385508" y="806056"/>
                  </a:lnTo>
                  <a:lnTo>
                    <a:pt x="388556" y="806056"/>
                  </a:lnTo>
                  <a:lnTo>
                    <a:pt x="391604" y="806056"/>
                  </a:lnTo>
                  <a:lnTo>
                    <a:pt x="391604" y="732917"/>
                  </a:lnTo>
                  <a:close/>
                </a:path>
                <a:path w="1734184" h="897889">
                  <a:moveTo>
                    <a:pt x="403796" y="205701"/>
                  </a:moveTo>
                  <a:lnTo>
                    <a:pt x="402272" y="205701"/>
                  </a:lnTo>
                  <a:lnTo>
                    <a:pt x="402272" y="202653"/>
                  </a:lnTo>
                  <a:lnTo>
                    <a:pt x="400748" y="202653"/>
                  </a:lnTo>
                  <a:lnTo>
                    <a:pt x="400748" y="201129"/>
                  </a:lnTo>
                  <a:lnTo>
                    <a:pt x="397700" y="201129"/>
                  </a:lnTo>
                  <a:lnTo>
                    <a:pt x="397700" y="199605"/>
                  </a:lnTo>
                  <a:lnTo>
                    <a:pt x="399224" y="199605"/>
                  </a:lnTo>
                  <a:lnTo>
                    <a:pt x="399224" y="198081"/>
                  </a:lnTo>
                  <a:lnTo>
                    <a:pt x="400748" y="198081"/>
                  </a:lnTo>
                  <a:lnTo>
                    <a:pt x="400748" y="195033"/>
                  </a:lnTo>
                  <a:lnTo>
                    <a:pt x="402272" y="195033"/>
                  </a:lnTo>
                  <a:lnTo>
                    <a:pt x="402272" y="190461"/>
                  </a:lnTo>
                  <a:lnTo>
                    <a:pt x="400748" y="190461"/>
                  </a:lnTo>
                  <a:lnTo>
                    <a:pt x="400748" y="187413"/>
                  </a:lnTo>
                  <a:lnTo>
                    <a:pt x="399224" y="187413"/>
                  </a:lnTo>
                  <a:lnTo>
                    <a:pt x="399224" y="185889"/>
                  </a:lnTo>
                  <a:lnTo>
                    <a:pt x="397700" y="185889"/>
                  </a:lnTo>
                  <a:lnTo>
                    <a:pt x="397700" y="184365"/>
                  </a:lnTo>
                  <a:lnTo>
                    <a:pt x="393128" y="184365"/>
                  </a:lnTo>
                  <a:lnTo>
                    <a:pt x="393128" y="182841"/>
                  </a:lnTo>
                  <a:lnTo>
                    <a:pt x="388556" y="182841"/>
                  </a:lnTo>
                  <a:lnTo>
                    <a:pt x="388556" y="184365"/>
                  </a:lnTo>
                  <a:lnTo>
                    <a:pt x="385508" y="184365"/>
                  </a:lnTo>
                  <a:lnTo>
                    <a:pt x="385508" y="185889"/>
                  </a:lnTo>
                  <a:lnTo>
                    <a:pt x="383984" y="185889"/>
                  </a:lnTo>
                  <a:lnTo>
                    <a:pt x="382460" y="187413"/>
                  </a:lnTo>
                  <a:lnTo>
                    <a:pt x="382460" y="188937"/>
                  </a:lnTo>
                  <a:lnTo>
                    <a:pt x="380936" y="188937"/>
                  </a:lnTo>
                  <a:lnTo>
                    <a:pt x="380936" y="193509"/>
                  </a:lnTo>
                  <a:lnTo>
                    <a:pt x="385508" y="193509"/>
                  </a:lnTo>
                  <a:lnTo>
                    <a:pt x="385508" y="188937"/>
                  </a:lnTo>
                  <a:lnTo>
                    <a:pt x="387032" y="188937"/>
                  </a:lnTo>
                  <a:lnTo>
                    <a:pt x="387032" y="187413"/>
                  </a:lnTo>
                  <a:lnTo>
                    <a:pt x="394652" y="187413"/>
                  </a:lnTo>
                  <a:lnTo>
                    <a:pt x="394652" y="188937"/>
                  </a:lnTo>
                  <a:lnTo>
                    <a:pt x="396176" y="188937"/>
                  </a:lnTo>
                  <a:lnTo>
                    <a:pt x="396176" y="190461"/>
                  </a:lnTo>
                  <a:lnTo>
                    <a:pt x="397700" y="190461"/>
                  </a:lnTo>
                  <a:lnTo>
                    <a:pt x="397700" y="195033"/>
                  </a:lnTo>
                  <a:lnTo>
                    <a:pt x="396176" y="195033"/>
                  </a:lnTo>
                  <a:lnTo>
                    <a:pt x="396176" y="196557"/>
                  </a:lnTo>
                  <a:lnTo>
                    <a:pt x="394652" y="196557"/>
                  </a:lnTo>
                  <a:lnTo>
                    <a:pt x="394652" y="198081"/>
                  </a:lnTo>
                  <a:lnTo>
                    <a:pt x="388556" y="198081"/>
                  </a:lnTo>
                  <a:lnTo>
                    <a:pt x="388556" y="202653"/>
                  </a:lnTo>
                  <a:lnTo>
                    <a:pt x="396176" y="202653"/>
                  </a:lnTo>
                  <a:lnTo>
                    <a:pt x="396176" y="204177"/>
                  </a:lnTo>
                  <a:lnTo>
                    <a:pt x="397700" y="204177"/>
                  </a:lnTo>
                  <a:lnTo>
                    <a:pt x="397700" y="205701"/>
                  </a:lnTo>
                  <a:lnTo>
                    <a:pt x="399224" y="205701"/>
                  </a:lnTo>
                  <a:lnTo>
                    <a:pt x="399224" y="211797"/>
                  </a:lnTo>
                  <a:lnTo>
                    <a:pt x="397700" y="211797"/>
                  </a:lnTo>
                  <a:lnTo>
                    <a:pt x="397700" y="215607"/>
                  </a:lnTo>
                  <a:lnTo>
                    <a:pt x="396176" y="215607"/>
                  </a:lnTo>
                  <a:lnTo>
                    <a:pt x="396176" y="217131"/>
                  </a:lnTo>
                  <a:lnTo>
                    <a:pt x="387032" y="217131"/>
                  </a:lnTo>
                  <a:lnTo>
                    <a:pt x="387032" y="215607"/>
                  </a:lnTo>
                  <a:lnTo>
                    <a:pt x="385508" y="215607"/>
                  </a:lnTo>
                  <a:lnTo>
                    <a:pt x="385508" y="211797"/>
                  </a:lnTo>
                  <a:lnTo>
                    <a:pt x="383984" y="211797"/>
                  </a:lnTo>
                  <a:lnTo>
                    <a:pt x="383984" y="210273"/>
                  </a:lnTo>
                  <a:lnTo>
                    <a:pt x="379412" y="210273"/>
                  </a:lnTo>
                  <a:lnTo>
                    <a:pt x="379412" y="211797"/>
                  </a:lnTo>
                  <a:lnTo>
                    <a:pt x="380936" y="211797"/>
                  </a:lnTo>
                  <a:lnTo>
                    <a:pt x="380936" y="215607"/>
                  </a:lnTo>
                  <a:lnTo>
                    <a:pt x="382460" y="217131"/>
                  </a:lnTo>
                  <a:lnTo>
                    <a:pt x="382460" y="218655"/>
                  </a:lnTo>
                  <a:lnTo>
                    <a:pt x="383984" y="218655"/>
                  </a:lnTo>
                  <a:lnTo>
                    <a:pt x="385508" y="220179"/>
                  </a:lnTo>
                  <a:lnTo>
                    <a:pt x="388556" y="220179"/>
                  </a:lnTo>
                  <a:lnTo>
                    <a:pt x="388556" y="221703"/>
                  </a:lnTo>
                  <a:lnTo>
                    <a:pt x="394652" y="221703"/>
                  </a:lnTo>
                  <a:lnTo>
                    <a:pt x="394652" y="220179"/>
                  </a:lnTo>
                  <a:lnTo>
                    <a:pt x="397700" y="220179"/>
                  </a:lnTo>
                  <a:lnTo>
                    <a:pt x="399224" y="218655"/>
                  </a:lnTo>
                  <a:lnTo>
                    <a:pt x="400748" y="218655"/>
                  </a:lnTo>
                  <a:lnTo>
                    <a:pt x="400748" y="217131"/>
                  </a:lnTo>
                  <a:lnTo>
                    <a:pt x="402272" y="217131"/>
                  </a:lnTo>
                  <a:lnTo>
                    <a:pt x="402272" y="214083"/>
                  </a:lnTo>
                  <a:lnTo>
                    <a:pt x="403796" y="214083"/>
                  </a:lnTo>
                  <a:lnTo>
                    <a:pt x="403796" y="205701"/>
                  </a:lnTo>
                  <a:close/>
                </a:path>
                <a:path w="1734184" h="897889">
                  <a:moveTo>
                    <a:pt x="406844" y="675017"/>
                  </a:moveTo>
                  <a:lnTo>
                    <a:pt x="400748" y="675017"/>
                  </a:lnTo>
                  <a:lnTo>
                    <a:pt x="400748" y="658253"/>
                  </a:lnTo>
                  <a:lnTo>
                    <a:pt x="400748" y="650633"/>
                  </a:lnTo>
                  <a:lnTo>
                    <a:pt x="397700" y="650633"/>
                  </a:lnTo>
                  <a:lnTo>
                    <a:pt x="397700" y="658253"/>
                  </a:lnTo>
                  <a:lnTo>
                    <a:pt x="397700" y="675017"/>
                  </a:lnTo>
                  <a:lnTo>
                    <a:pt x="385508" y="675017"/>
                  </a:lnTo>
                  <a:lnTo>
                    <a:pt x="397700" y="658253"/>
                  </a:lnTo>
                  <a:lnTo>
                    <a:pt x="397700" y="650633"/>
                  </a:lnTo>
                  <a:lnTo>
                    <a:pt x="380936" y="675017"/>
                  </a:lnTo>
                  <a:lnTo>
                    <a:pt x="380936" y="678065"/>
                  </a:lnTo>
                  <a:lnTo>
                    <a:pt x="397700" y="678065"/>
                  </a:lnTo>
                  <a:lnTo>
                    <a:pt x="397700" y="687209"/>
                  </a:lnTo>
                  <a:lnTo>
                    <a:pt x="400748" y="687209"/>
                  </a:lnTo>
                  <a:lnTo>
                    <a:pt x="400748" y="678065"/>
                  </a:lnTo>
                  <a:lnTo>
                    <a:pt x="406844" y="678065"/>
                  </a:lnTo>
                  <a:lnTo>
                    <a:pt x="406844" y="675017"/>
                  </a:lnTo>
                  <a:close/>
                </a:path>
                <a:path w="1734184" h="897889">
                  <a:moveTo>
                    <a:pt x="460933" y="132562"/>
                  </a:moveTo>
                  <a:lnTo>
                    <a:pt x="459955" y="132562"/>
                  </a:lnTo>
                  <a:lnTo>
                    <a:pt x="459955" y="135051"/>
                  </a:lnTo>
                  <a:lnTo>
                    <a:pt x="457733" y="135051"/>
                  </a:lnTo>
                  <a:lnTo>
                    <a:pt x="457733" y="133781"/>
                  </a:lnTo>
                  <a:lnTo>
                    <a:pt x="459955" y="135051"/>
                  </a:lnTo>
                  <a:lnTo>
                    <a:pt x="459955" y="132562"/>
                  </a:lnTo>
                  <a:lnTo>
                    <a:pt x="457733" y="132562"/>
                  </a:lnTo>
                  <a:lnTo>
                    <a:pt x="452551" y="132511"/>
                  </a:lnTo>
                  <a:lnTo>
                    <a:pt x="452551" y="138861"/>
                  </a:lnTo>
                  <a:lnTo>
                    <a:pt x="452551" y="259511"/>
                  </a:lnTo>
                  <a:lnTo>
                    <a:pt x="333705" y="259511"/>
                  </a:lnTo>
                  <a:lnTo>
                    <a:pt x="333705" y="138861"/>
                  </a:lnTo>
                  <a:lnTo>
                    <a:pt x="452551" y="138861"/>
                  </a:lnTo>
                  <a:lnTo>
                    <a:pt x="452551" y="132511"/>
                  </a:lnTo>
                  <a:lnTo>
                    <a:pt x="391604" y="132511"/>
                  </a:lnTo>
                  <a:lnTo>
                    <a:pt x="391604" y="89903"/>
                  </a:lnTo>
                  <a:lnTo>
                    <a:pt x="385508" y="89903"/>
                  </a:lnTo>
                  <a:lnTo>
                    <a:pt x="385508" y="132511"/>
                  </a:lnTo>
                  <a:lnTo>
                    <a:pt x="330657" y="132511"/>
                  </a:lnTo>
                  <a:lnTo>
                    <a:pt x="326085" y="132562"/>
                  </a:lnTo>
                  <a:lnTo>
                    <a:pt x="326085" y="135610"/>
                  </a:lnTo>
                  <a:lnTo>
                    <a:pt x="326085" y="262839"/>
                  </a:lnTo>
                  <a:lnTo>
                    <a:pt x="332282" y="262839"/>
                  </a:lnTo>
                  <a:lnTo>
                    <a:pt x="332282" y="263321"/>
                  </a:lnTo>
                  <a:lnTo>
                    <a:pt x="328714" y="263321"/>
                  </a:lnTo>
                  <a:lnTo>
                    <a:pt x="328714" y="264591"/>
                  </a:lnTo>
                  <a:lnTo>
                    <a:pt x="326085" y="262839"/>
                  </a:lnTo>
                  <a:lnTo>
                    <a:pt x="326085" y="265887"/>
                  </a:lnTo>
                  <a:lnTo>
                    <a:pt x="330657" y="265887"/>
                  </a:lnTo>
                  <a:lnTo>
                    <a:pt x="455599" y="265861"/>
                  </a:lnTo>
                  <a:lnTo>
                    <a:pt x="460933" y="265887"/>
                  </a:lnTo>
                  <a:lnTo>
                    <a:pt x="460933" y="262839"/>
                  </a:lnTo>
                  <a:lnTo>
                    <a:pt x="460933" y="259791"/>
                  </a:lnTo>
                  <a:lnTo>
                    <a:pt x="455599" y="259791"/>
                  </a:lnTo>
                  <a:lnTo>
                    <a:pt x="455599" y="259511"/>
                  </a:lnTo>
                  <a:lnTo>
                    <a:pt x="460933" y="259511"/>
                  </a:lnTo>
                  <a:lnTo>
                    <a:pt x="460933" y="135610"/>
                  </a:lnTo>
                  <a:lnTo>
                    <a:pt x="460933" y="135051"/>
                  </a:lnTo>
                  <a:lnTo>
                    <a:pt x="460933" y="132562"/>
                  </a:lnTo>
                  <a:close/>
                </a:path>
                <a:path w="1734184" h="897889">
                  <a:moveTo>
                    <a:pt x="605688" y="723773"/>
                  </a:moveTo>
                  <a:lnTo>
                    <a:pt x="567601" y="723773"/>
                  </a:lnTo>
                  <a:lnTo>
                    <a:pt x="567601" y="726821"/>
                  </a:lnTo>
                  <a:lnTo>
                    <a:pt x="567601" y="731393"/>
                  </a:lnTo>
                  <a:lnTo>
                    <a:pt x="605688" y="731393"/>
                  </a:lnTo>
                  <a:lnTo>
                    <a:pt x="605688" y="723773"/>
                  </a:lnTo>
                  <a:close/>
                </a:path>
                <a:path w="1734184" h="897889">
                  <a:moveTo>
                    <a:pt x="622452" y="705497"/>
                  </a:moveTo>
                  <a:lnTo>
                    <a:pt x="553885" y="705497"/>
                  </a:lnTo>
                  <a:lnTo>
                    <a:pt x="553885" y="708533"/>
                  </a:lnTo>
                  <a:lnTo>
                    <a:pt x="553885" y="711581"/>
                  </a:lnTo>
                  <a:lnTo>
                    <a:pt x="622452" y="711581"/>
                  </a:lnTo>
                  <a:lnTo>
                    <a:pt x="622452" y="705497"/>
                  </a:lnTo>
                  <a:close/>
                </a:path>
                <a:path w="1734184" h="897889">
                  <a:moveTo>
                    <a:pt x="636168" y="687501"/>
                  </a:moveTo>
                  <a:lnTo>
                    <a:pt x="584365" y="687501"/>
                  </a:lnTo>
                  <a:lnTo>
                    <a:pt x="584365" y="544741"/>
                  </a:lnTo>
                  <a:lnTo>
                    <a:pt x="585889" y="544741"/>
                  </a:lnTo>
                  <a:lnTo>
                    <a:pt x="588937" y="543217"/>
                  </a:lnTo>
                  <a:lnTo>
                    <a:pt x="591972" y="543217"/>
                  </a:lnTo>
                  <a:lnTo>
                    <a:pt x="593496" y="541693"/>
                  </a:lnTo>
                  <a:lnTo>
                    <a:pt x="596544" y="540169"/>
                  </a:lnTo>
                  <a:lnTo>
                    <a:pt x="604164" y="532549"/>
                  </a:lnTo>
                  <a:lnTo>
                    <a:pt x="605688" y="529501"/>
                  </a:lnTo>
                  <a:lnTo>
                    <a:pt x="607212" y="527977"/>
                  </a:lnTo>
                  <a:lnTo>
                    <a:pt x="607212" y="524929"/>
                  </a:lnTo>
                  <a:lnTo>
                    <a:pt x="608736" y="523405"/>
                  </a:lnTo>
                  <a:lnTo>
                    <a:pt x="608736" y="514261"/>
                  </a:lnTo>
                  <a:lnTo>
                    <a:pt x="607212" y="511213"/>
                  </a:lnTo>
                  <a:lnTo>
                    <a:pt x="607212" y="509689"/>
                  </a:lnTo>
                  <a:lnTo>
                    <a:pt x="605688" y="506641"/>
                  </a:lnTo>
                  <a:lnTo>
                    <a:pt x="605688" y="505117"/>
                  </a:lnTo>
                  <a:lnTo>
                    <a:pt x="604164" y="502069"/>
                  </a:lnTo>
                  <a:lnTo>
                    <a:pt x="602640" y="500545"/>
                  </a:lnTo>
                  <a:lnTo>
                    <a:pt x="599592" y="499021"/>
                  </a:lnTo>
                  <a:lnTo>
                    <a:pt x="596544" y="495973"/>
                  </a:lnTo>
                  <a:lnTo>
                    <a:pt x="594512" y="494957"/>
                  </a:lnTo>
                  <a:lnTo>
                    <a:pt x="595020" y="494449"/>
                  </a:lnTo>
                  <a:lnTo>
                    <a:pt x="598068" y="492925"/>
                  </a:lnTo>
                  <a:lnTo>
                    <a:pt x="604164" y="486829"/>
                  </a:lnTo>
                  <a:lnTo>
                    <a:pt x="605688" y="483781"/>
                  </a:lnTo>
                  <a:lnTo>
                    <a:pt x="607212" y="482257"/>
                  </a:lnTo>
                  <a:lnTo>
                    <a:pt x="607212" y="477697"/>
                  </a:lnTo>
                  <a:lnTo>
                    <a:pt x="608736" y="474649"/>
                  </a:lnTo>
                  <a:lnTo>
                    <a:pt x="608736" y="468553"/>
                  </a:lnTo>
                  <a:lnTo>
                    <a:pt x="607212" y="465505"/>
                  </a:lnTo>
                  <a:lnTo>
                    <a:pt x="607212" y="463981"/>
                  </a:lnTo>
                  <a:lnTo>
                    <a:pt x="605688" y="460933"/>
                  </a:lnTo>
                  <a:lnTo>
                    <a:pt x="604164" y="459409"/>
                  </a:lnTo>
                  <a:lnTo>
                    <a:pt x="602640" y="456361"/>
                  </a:lnTo>
                  <a:lnTo>
                    <a:pt x="598068" y="451789"/>
                  </a:lnTo>
                  <a:lnTo>
                    <a:pt x="595020" y="450265"/>
                  </a:lnTo>
                  <a:lnTo>
                    <a:pt x="594258" y="449503"/>
                  </a:lnTo>
                  <a:lnTo>
                    <a:pt x="595020" y="448741"/>
                  </a:lnTo>
                  <a:lnTo>
                    <a:pt x="598068" y="447217"/>
                  </a:lnTo>
                  <a:lnTo>
                    <a:pt x="602640" y="442645"/>
                  </a:lnTo>
                  <a:lnTo>
                    <a:pt x="604164" y="439597"/>
                  </a:lnTo>
                  <a:lnTo>
                    <a:pt x="607212" y="436549"/>
                  </a:lnTo>
                  <a:lnTo>
                    <a:pt x="607212" y="431977"/>
                  </a:lnTo>
                  <a:lnTo>
                    <a:pt x="608736" y="428929"/>
                  </a:lnTo>
                  <a:lnTo>
                    <a:pt x="608736" y="422833"/>
                  </a:lnTo>
                  <a:lnTo>
                    <a:pt x="607212" y="419785"/>
                  </a:lnTo>
                  <a:lnTo>
                    <a:pt x="607212" y="418261"/>
                  </a:lnTo>
                  <a:lnTo>
                    <a:pt x="605688" y="415213"/>
                  </a:lnTo>
                  <a:lnTo>
                    <a:pt x="604164" y="413689"/>
                  </a:lnTo>
                  <a:lnTo>
                    <a:pt x="602640" y="410641"/>
                  </a:lnTo>
                  <a:lnTo>
                    <a:pt x="598068" y="406069"/>
                  </a:lnTo>
                  <a:lnTo>
                    <a:pt x="595020" y="404558"/>
                  </a:lnTo>
                  <a:lnTo>
                    <a:pt x="594258" y="403796"/>
                  </a:lnTo>
                  <a:lnTo>
                    <a:pt x="595020" y="403034"/>
                  </a:lnTo>
                  <a:lnTo>
                    <a:pt x="598068" y="401510"/>
                  </a:lnTo>
                  <a:lnTo>
                    <a:pt x="604164" y="395414"/>
                  </a:lnTo>
                  <a:lnTo>
                    <a:pt x="605688" y="392366"/>
                  </a:lnTo>
                  <a:lnTo>
                    <a:pt x="605688" y="390842"/>
                  </a:lnTo>
                  <a:lnTo>
                    <a:pt x="607212" y="387794"/>
                  </a:lnTo>
                  <a:lnTo>
                    <a:pt x="607212" y="386270"/>
                  </a:lnTo>
                  <a:lnTo>
                    <a:pt x="608736" y="383222"/>
                  </a:lnTo>
                  <a:lnTo>
                    <a:pt x="608736" y="378650"/>
                  </a:lnTo>
                  <a:lnTo>
                    <a:pt x="607212" y="377126"/>
                  </a:lnTo>
                  <a:lnTo>
                    <a:pt x="607212" y="372554"/>
                  </a:lnTo>
                  <a:lnTo>
                    <a:pt x="605688" y="369506"/>
                  </a:lnTo>
                  <a:lnTo>
                    <a:pt x="604164" y="367982"/>
                  </a:lnTo>
                  <a:lnTo>
                    <a:pt x="602640" y="364934"/>
                  </a:lnTo>
                  <a:lnTo>
                    <a:pt x="598068" y="360362"/>
                  </a:lnTo>
                  <a:lnTo>
                    <a:pt x="595020" y="358838"/>
                  </a:lnTo>
                  <a:lnTo>
                    <a:pt x="593496" y="357314"/>
                  </a:lnTo>
                  <a:lnTo>
                    <a:pt x="590461" y="355790"/>
                  </a:lnTo>
                  <a:lnTo>
                    <a:pt x="587413" y="355790"/>
                  </a:lnTo>
                  <a:lnTo>
                    <a:pt x="584365" y="354266"/>
                  </a:lnTo>
                  <a:lnTo>
                    <a:pt x="582841" y="361886"/>
                  </a:lnTo>
                  <a:lnTo>
                    <a:pt x="585889" y="361886"/>
                  </a:lnTo>
                  <a:lnTo>
                    <a:pt x="588937" y="363410"/>
                  </a:lnTo>
                  <a:lnTo>
                    <a:pt x="590461" y="363410"/>
                  </a:lnTo>
                  <a:lnTo>
                    <a:pt x="593496" y="366458"/>
                  </a:lnTo>
                  <a:lnTo>
                    <a:pt x="595020" y="366458"/>
                  </a:lnTo>
                  <a:lnTo>
                    <a:pt x="598068" y="369506"/>
                  </a:lnTo>
                  <a:lnTo>
                    <a:pt x="598068" y="371030"/>
                  </a:lnTo>
                  <a:lnTo>
                    <a:pt x="599592" y="372554"/>
                  </a:lnTo>
                  <a:lnTo>
                    <a:pt x="599592" y="374078"/>
                  </a:lnTo>
                  <a:lnTo>
                    <a:pt x="601116" y="375602"/>
                  </a:lnTo>
                  <a:lnTo>
                    <a:pt x="601116" y="386270"/>
                  </a:lnTo>
                  <a:lnTo>
                    <a:pt x="599592" y="387794"/>
                  </a:lnTo>
                  <a:lnTo>
                    <a:pt x="599592" y="389318"/>
                  </a:lnTo>
                  <a:lnTo>
                    <a:pt x="598068" y="390842"/>
                  </a:lnTo>
                  <a:lnTo>
                    <a:pt x="598068" y="392366"/>
                  </a:lnTo>
                  <a:lnTo>
                    <a:pt x="593496" y="396938"/>
                  </a:lnTo>
                  <a:lnTo>
                    <a:pt x="591972" y="396938"/>
                  </a:lnTo>
                  <a:lnTo>
                    <a:pt x="588937" y="399986"/>
                  </a:lnTo>
                  <a:lnTo>
                    <a:pt x="584365" y="399986"/>
                  </a:lnTo>
                  <a:lnTo>
                    <a:pt x="581317" y="401510"/>
                  </a:lnTo>
                  <a:lnTo>
                    <a:pt x="579793" y="401510"/>
                  </a:lnTo>
                  <a:lnTo>
                    <a:pt x="579793" y="407593"/>
                  </a:lnTo>
                  <a:lnTo>
                    <a:pt x="584365" y="407593"/>
                  </a:lnTo>
                  <a:lnTo>
                    <a:pt x="585889" y="407593"/>
                  </a:lnTo>
                  <a:lnTo>
                    <a:pt x="588937" y="409117"/>
                  </a:lnTo>
                  <a:lnTo>
                    <a:pt x="590461" y="409117"/>
                  </a:lnTo>
                  <a:lnTo>
                    <a:pt x="591972" y="410641"/>
                  </a:lnTo>
                  <a:lnTo>
                    <a:pt x="593496" y="410641"/>
                  </a:lnTo>
                  <a:lnTo>
                    <a:pt x="599592" y="416737"/>
                  </a:lnTo>
                  <a:lnTo>
                    <a:pt x="599592" y="418261"/>
                  </a:lnTo>
                  <a:lnTo>
                    <a:pt x="601116" y="419785"/>
                  </a:lnTo>
                  <a:lnTo>
                    <a:pt x="601116" y="431977"/>
                  </a:lnTo>
                  <a:lnTo>
                    <a:pt x="599592" y="433501"/>
                  </a:lnTo>
                  <a:lnTo>
                    <a:pt x="599592" y="435025"/>
                  </a:lnTo>
                  <a:lnTo>
                    <a:pt x="598068" y="436549"/>
                  </a:lnTo>
                  <a:lnTo>
                    <a:pt x="598068" y="438073"/>
                  </a:lnTo>
                  <a:lnTo>
                    <a:pt x="593496" y="442645"/>
                  </a:lnTo>
                  <a:lnTo>
                    <a:pt x="591972" y="442645"/>
                  </a:lnTo>
                  <a:lnTo>
                    <a:pt x="590461" y="444169"/>
                  </a:lnTo>
                  <a:lnTo>
                    <a:pt x="588937" y="444169"/>
                  </a:lnTo>
                  <a:lnTo>
                    <a:pt x="585889" y="445693"/>
                  </a:lnTo>
                  <a:lnTo>
                    <a:pt x="584365" y="445693"/>
                  </a:lnTo>
                  <a:lnTo>
                    <a:pt x="579793" y="445693"/>
                  </a:lnTo>
                  <a:lnTo>
                    <a:pt x="579793" y="447471"/>
                  </a:lnTo>
                  <a:lnTo>
                    <a:pt x="394652" y="447471"/>
                  </a:lnTo>
                  <a:lnTo>
                    <a:pt x="394652" y="267411"/>
                  </a:lnTo>
                  <a:lnTo>
                    <a:pt x="388556" y="267411"/>
                  </a:lnTo>
                  <a:lnTo>
                    <a:pt x="388556" y="607212"/>
                  </a:lnTo>
                  <a:lnTo>
                    <a:pt x="391604" y="607212"/>
                  </a:lnTo>
                  <a:lnTo>
                    <a:pt x="394652" y="607212"/>
                  </a:lnTo>
                  <a:lnTo>
                    <a:pt x="394652" y="453821"/>
                  </a:lnTo>
                  <a:lnTo>
                    <a:pt x="582841" y="453821"/>
                  </a:lnTo>
                  <a:lnTo>
                    <a:pt x="582841" y="453313"/>
                  </a:lnTo>
                  <a:lnTo>
                    <a:pt x="584365" y="453313"/>
                  </a:lnTo>
                  <a:lnTo>
                    <a:pt x="585889" y="453313"/>
                  </a:lnTo>
                  <a:lnTo>
                    <a:pt x="588937" y="454837"/>
                  </a:lnTo>
                  <a:lnTo>
                    <a:pt x="590461" y="454837"/>
                  </a:lnTo>
                  <a:lnTo>
                    <a:pt x="593496" y="457885"/>
                  </a:lnTo>
                  <a:lnTo>
                    <a:pt x="595020" y="457885"/>
                  </a:lnTo>
                  <a:lnTo>
                    <a:pt x="599592" y="462457"/>
                  </a:lnTo>
                  <a:lnTo>
                    <a:pt x="599592" y="463981"/>
                  </a:lnTo>
                  <a:lnTo>
                    <a:pt x="601116" y="465505"/>
                  </a:lnTo>
                  <a:lnTo>
                    <a:pt x="601116" y="477697"/>
                  </a:lnTo>
                  <a:lnTo>
                    <a:pt x="599592" y="479209"/>
                  </a:lnTo>
                  <a:lnTo>
                    <a:pt x="599592" y="480733"/>
                  </a:lnTo>
                  <a:lnTo>
                    <a:pt x="598068" y="482257"/>
                  </a:lnTo>
                  <a:lnTo>
                    <a:pt x="598068" y="483781"/>
                  </a:lnTo>
                  <a:lnTo>
                    <a:pt x="593496" y="488353"/>
                  </a:lnTo>
                  <a:lnTo>
                    <a:pt x="591972" y="488353"/>
                  </a:lnTo>
                  <a:lnTo>
                    <a:pt x="588937" y="491401"/>
                  </a:lnTo>
                  <a:lnTo>
                    <a:pt x="584365" y="491401"/>
                  </a:lnTo>
                  <a:lnTo>
                    <a:pt x="581317" y="492925"/>
                  </a:lnTo>
                  <a:lnTo>
                    <a:pt x="579793" y="492925"/>
                  </a:lnTo>
                  <a:lnTo>
                    <a:pt x="579793" y="499021"/>
                  </a:lnTo>
                  <a:lnTo>
                    <a:pt x="584365" y="499021"/>
                  </a:lnTo>
                  <a:lnTo>
                    <a:pt x="585889" y="499021"/>
                  </a:lnTo>
                  <a:lnTo>
                    <a:pt x="588937" y="500545"/>
                  </a:lnTo>
                  <a:lnTo>
                    <a:pt x="590461" y="500545"/>
                  </a:lnTo>
                  <a:lnTo>
                    <a:pt x="591972" y="502069"/>
                  </a:lnTo>
                  <a:lnTo>
                    <a:pt x="595020" y="503593"/>
                  </a:lnTo>
                  <a:lnTo>
                    <a:pt x="599592" y="508165"/>
                  </a:lnTo>
                  <a:lnTo>
                    <a:pt x="599592" y="509689"/>
                  </a:lnTo>
                  <a:lnTo>
                    <a:pt x="601116" y="511213"/>
                  </a:lnTo>
                  <a:lnTo>
                    <a:pt x="601116" y="524929"/>
                  </a:lnTo>
                  <a:lnTo>
                    <a:pt x="599592" y="526453"/>
                  </a:lnTo>
                  <a:lnTo>
                    <a:pt x="599592" y="527977"/>
                  </a:lnTo>
                  <a:lnTo>
                    <a:pt x="593496" y="534073"/>
                  </a:lnTo>
                  <a:lnTo>
                    <a:pt x="591972" y="534073"/>
                  </a:lnTo>
                  <a:lnTo>
                    <a:pt x="588937" y="537121"/>
                  </a:lnTo>
                  <a:lnTo>
                    <a:pt x="584365" y="537121"/>
                  </a:lnTo>
                  <a:lnTo>
                    <a:pt x="582841" y="538645"/>
                  </a:lnTo>
                  <a:lnTo>
                    <a:pt x="579793" y="538645"/>
                  </a:lnTo>
                  <a:lnTo>
                    <a:pt x="579793" y="540169"/>
                  </a:lnTo>
                  <a:lnTo>
                    <a:pt x="578269" y="540169"/>
                  </a:lnTo>
                  <a:lnTo>
                    <a:pt x="578269" y="687501"/>
                  </a:lnTo>
                  <a:lnTo>
                    <a:pt x="535597" y="687501"/>
                  </a:lnTo>
                  <a:lnTo>
                    <a:pt x="535597" y="690041"/>
                  </a:lnTo>
                  <a:lnTo>
                    <a:pt x="535597" y="693851"/>
                  </a:lnTo>
                  <a:lnTo>
                    <a:pt x="636168" y="693851"/>
                  </a:lnTo>
                  <a:lnTo>
                    <a:pt x="636168" y="690041"/>
                  </a:lnTo>
                  <a:lnTo>
                    <a:pt x="636168" y="687501"/>
                  </a:lnTo>
                  <a:close/>
                </a:path>
                <a:path w="1734184" h="897889">
                  <a:moveTo>
                    <a:pt x="945489" y="453313"/>
                  </a:moveTo>
                  <a:lnTo>
                    <a:pt x="928725" y="453313"/>
                  </a:lnTo>
                  <a:lnTo>
                    <a:pt x="928725" y="457885"/>
                  </a:lnTo>
                  <a:lnTo>
                    <a:pt x="939393" y="457885"/>
                  </a:lnTo>
                  <a:lnTo>
                    <a:pt x="939393" y="465505"/>
                  </a:lnTo>
                  <a:lnTo>
                    <a:pt x="937869" y="465505"/>
                  </a:lnTo>
                  <a:lnTo>
                    <a:pt x="937869" y="467029"/>
                  </a:lnTo>
                  <a:lnTo>
                    <a:pt x="934821" y="467029"/>
                  </a:lnTo>
                  <a:lnTo>
                    <a:pt x="934821" y="468553"/>
                  </a:lnTo>
                  <a:lnTo>
                    <a:pt x="924153" y="468553"/>
                  </a:lnTo>
                  <a:lnTo>
                    <a:pt x="924153" y="467029"/>
                  </a:lnTo>
                  <a:lnTo>
                    <a:pt x="921105" y="467029"/>
                  </a:lnTo>
                  <a:lnTo>
                    <a:pt x="921105" y="465505"/>
                  </a:lnTo>
                  <a:lnTo>
                    <a:pt x="919581" y="465505"/>
                  </a:lnTo>
                  <a:lnTo>
                    <a:pt x="919581" y="463981"/>
                  </a:lnTo>
                  <a:lnTo>
                    <a:pt x="918057" y="463981"/>
                  </a:lnTo>
                  <a:lnTo>
                    <a:pt x="918057" y="460933"/>
                  </a:lnTo>
                  <a:lnTo>
                    <a:pt x="916533" y="460933"/>
                  </a:lnTo>
                  <a:lnTo>
                    <a:pt x="916533" y="447217"/>
                  </a:lnTo>
                  <a:lnTo>
                    <a:pt x="918057" y="447217"/>
                  </a:lnTo>
                  <a:lnTo>
                    <a:pt x="918057" y="444169"/>
                  </a:lnTo>
                  <a:lnTo>
                    <a:pt x="919581" y="444169"/>
                  </a:lnTo>
                  <a:lnTo>
                    <a:pt x="919581" y="442645"/>
                  </a:lnTo>
                  <a:lnTo>
                    <a:pt x="921105" y="442645"/>
                  </a:lnTo>
                  <a:lnTo>
                    <a:pt x="921105" y="441121"/>
                  </a:lnTo>
                  <a:lnTo>
                    <a:pt x="924153" y="441121"/>
                  </a:lnTo>
                  <a:lnTo>
                    <a:pt x="924153" y="439597"/>
                  </a:lnTo>
                  <a:lnTo>
                    <a:pt x="933297" y="439597"/>
                  </a:lnTo>
                  <a:lnTo>
                    <a:pt x="933297" y="441121"/>
                  </a:lnTo>
                  <a:lnTo>
                    <a:pt x="936345" y="441121"/>
                  </a:lnTo>
                  <a:lnTo>
                    <a:pt x="936345" y="442645"/>
                  </a:lnTo>
                  <a:lnTo>
                    <a:pt x="937869" y="442645"/>
                  </a:lnTo>
                  <a:lnTo>
                    <a:pt x="937869" y="444169"/>
                  </a:lnTo>
                  <a:lnTo>
                    <a:pt x="939393" y="444169"/>
                  </a:lnTo>
                  <a:lnTo>
                    <a:pt x="939393" y="447217"/>
                  </a:lnTo>
                  <a:lnTo>
                    <a:pt x="943965" y="445693"/>
                  </a:lnTo>
                  <a:lnTo>
                    <a:pt x="943965" y="442645"/>
                  </a:lnTo>
                  <a:lnTo>
                    <a:pt x="942441" y="442645"/>
                  </a:lnTo>
                  <a:lnTo>
                    <a:pt x="942441" y="441121"/>
                  </a:lnTo>
                  <a:lnTo>
                    <a:pt x="940917" y="441121"/>
                  </a:lnTo>
                  <a:lnTo>
                    <a:pt x="940917" y="439597"/>
                  </a:lnTo>
                  <a:lnTo>
                    <a:pt x="939393" y="439597"/>
                  </a:lnTo>
                  <a:lnTo>
                    <a:pt x="939393" y="438073"/>
                  </a:lnTo>
                  <a:lnTo>
                    <a:pt x="937869" y="438073"/>
                  </a:lnTo>
                  <a:lnTo>
                    <a:pt x="937869" y="436549"/>
                  </a:lnTo>
                  <a:lnTo>
                    <a:pt x="933297" y="436549"/>
                  </a:lnTo>
                  <a:lnTo>
                    <a:pt x="933297" y="435025"/>
                  </a:lnTo>
                  <a:lnTo>
                    <a:pt x="925677" y="435025"/>
                  </a:lnTo>
                  <a:lnTo>
                    <a:pt x="925677" y="436549"/>
                  </a:lnTo>
                  <a:lnTo>
                    <a:pt x="921105" y="436549"/>
                  </a:lnTo>
                  <a:lnTo>
                    <a:pt x="921105" y="438073"/>
                  </a:lnTo>
                  <a:lnTo>
                    <a:pt x="918057" y="438073"/>
                  </a:lnTo>
                  <a:lnTo>
                    <a:pt x="918057" y="439597"/>
                  </a:lnTo>
                  <a:lnTo>
                    <a:pt x="916533" y="439597"/>
                  </a:lnTo>
                  <a:lnTo>
                    <a:pt x="916533" y="441121"/>
                  </a:lnTo>
                  <a:lnTo>
                    <a:pt x="915009" y="441121"/>
                  </a:lnTo>
                  <a:lnTo>
                    <a:pt x="915009" y="442645"/>
                  </a:lnTo>
                  <a:lnTo>
                    <a:pt x="913485" y="442645"/>
                  </a:lnTo>
                  <a:lnTo>
                    <a:pt x="913485" y="445693"/>
                  </a:lnTo>
                  <a:lnTo>
                    <a:pt x="911961" y="445693"/>
                  </a:lnTo>
                  <a:lnTo>
                    <a:pt x="911961" y="453313"/>
                  </a:lnTo>
                  <a:lnTo>
                    <a:pt x="910437" y="453313"/>
                  </a:lnTo>
                  <a:lnTo>
                    <a:pt x="910437" y="456361"/>
                  </a:lnTo>
                  <a:lnTo>
                    <a:pt x="911961" y="456361"/>
                  </a:lnTo>
                  <a:lnTo>
                    <a:pt x="911961" y="462457"/>
                  </a:lnTo>
                  <a:lnTo>
                    <a:pt x="913485" y="462457"/>
                  </a:lnTo>
                  <a:lnTo>
                    <a:pt x="913485" y="465505"/>
                  </a:lnTo>
                  <a:lnTo>
                    <a:pt x="915009" y="465505"/>
                  </a:lnTo>
                  <a:lnTo>
                    <a:pt x="915009" y="467029"/>
                  </a:lnTo>
                  <a:lnTo>
                    <a:pt x="916533" y="468553"/>
                  </a:lnTo>
                  <a:lnTo>
                    <a:pt x="918057" y="468553"/>
                  </a:lnTo>
                  <a:lnTo>
                    <a:pt x="918057" y="470077"/>
                  </a:lnTo>
                  <a:lnTo>
                    <a:pt x="919581" y="470077"/>
                  </a:lnTo>
                  <a:lnTo>
                    <a:pt x="919581" y="471601"/>
                  </a:lnTo>
                  <a:lnTo>
                    <a:pt x="924153" y="471601"/>
                  </a:lnTo>
                  <a:lnTo>
                    <a:pt x="924153" y="473125"/>
                  </a:lnTo>
                  <a:lnTo>
                    <a:pt x="934821" y="473125"/>
                  </a:lnTo>
                  <a:lnTo>
                    <a:pt x="936345" y="471601"/>
                  </a:lnTo>
                  <a:lnTo>
                    <a:pt x="939393" y="471601"/>
                  </a:lnTo>
                  <a:lnTo>
                    <a:pt x="939393" y="470077"/>
                  </a:lnTo>
                  <a:lnTo>
                    <a:pt x="942441" y="470077"/>
                  </a:lnTo>
                  <a:lnTo>
                    <a:pt x="942441" y="468553"/>
                  </a:lnTo>
                  <a:lnTo>
                    <a:pt x="943965" y="468553"/>
                  </a:lnTo>
                  <a:lnTo>
                    <a:pt x="943965" y="467029"/>
                  </a:lnTo>
                  <a:lnTo>
                    <a:pt x="945489" y="467029"/>
                  </a:lnTo>
                  <a:lnTo>
                    <a:pt x="945489" y="453313"/>
                  </a:lnTo>
                  <a:close/>
                </a:path>
                <a:path w="1734184" h="897889">
                  <a:moveTo>
                    <a:pt x="972908" y="441121"/>
                  </a:moveTo>
                  <a:lnTo>
                    <a:pt x="971397" y="441121"/>
                  </a:lnTo>
                  <a:lnTo>
                    <a:pt x="971397" y="439597"/>
                  </a:lnTo>
                  <a:lnTo>
                    <a:pt x="969873" y="439597"/>
                  </a:lnTo>
                  <a:lnTo>
                    <a:pt x="969873" y="438073"/>
                  </a:lnTo>
                  <a:lnTo>
                    <a:pt x="968349" y="438073"/>
                  </a:lnTo>
                  <a:lnTo>
                    <a:pt x="968349" y="436549"/>
                  </a:lnTo>
                  <a:lnTo>
                    <a:pt x="956157" y="436549"/>
                  </a:lnTo>
                  <a:lnTo>
                    <a:pt x="956157" y="438073"/>
                  </a:lnTo>
                  <a:lnTo>
                    <a:pt x="954633" y="438073"/>
                  </a:lnTo>
                  <a:lnTo>
                    <a:pt x="953109" y="439597"/>
                  </a:lnTo>
                  <a:lnTo>
                    <a:pt x="953109" y="441121"/>
                  </a:lnTo>
                  <a:lnTo>
                    <a:pt x="951585" y="441121"/>
                  </a:lnTo>
                  <a:lnTo>
                    <a:pt x="951585" y="444169"/>
                  </a:lnTo>
                  <a:lnTo>
                    <a:pt x="950061" y="444169"/>
                  </a:lnTo>
                  <a:lnTo>
                    <a:pt x="950061" y="447217"/>
                  </a:lnTo>
                  <a:lnTo>
                    <a:pt x="954633" y="447217"/>
                  </a:lnTo>
                  <a:lnTo>
                    <a:pt x="954633" y="444169"/>
                  </a:lnTo>
                  <a:lnTo>
                    <a:pt x="956157" y="444169"/>
                  </a:lnTo>
                  <a:lnTo>
                    <a:pt x="956157" y="441121"/>
                  </a:lnTo>
                  <a:lnTo>
                    <a:pt x="959205" y="441121"/>
                  </a:lnTo>
                  <a:lnTo>
                    <a:pt x="959205" y="439597"/>
                  </a:lnTo>
                  <a:lnTo>
                    <a:pt x="965301" y="439597"/>
                  </a:lnTo>
                  <a:lnTo>
                    <a:pt x="965301" y="441121"/>
                  </a:lnTo>
                  <a:lnTo>
                    <a:pt x="966825" y="441121"/>
                  </a:lnTo>
                  <a:lnTo>
                    <a:pt x="966825" y="442645"/>
                  </a:lnTo>
                  <a:lnTo>
                    <a:pt x="968349" y="442645"/>
                  </a:lnTo>
                  <a:lnTo>
                    <a:pt x="968349" y="450265"/>
                  </a:lnTo>
                  <a:lnTo>
                    <a:pt x="966825" y="450265"/>
                  </a:lnTo>
                  <a:lnTo>
                    <a:pt x="966825" y="451789"/>
                  </a:lnTo>
                  <a:lnTo>
                    <a:pt x="965301" y="451789"/>
                  </a:lnTo>
                  <a:lnTo>
                    <a:pt x="965301" y="453313"/>
                  </a:lnTo>
                  <a:lnTo>
                    <a:pt x="963777" y="453313"/>
                  </a:lnTo>
                  <a:lnTo>
                    <a:pt x="963777" y="454837"/>
                  </a:lnTo>
                  <a:lnTo>
                    <a:pt x="962253" y="454837"/>
                  </a:lnTo>
                  <a:lnTo>
                    <a:pt x="962253" y="456361"/>
                  </a:lnTo>
                  <a:lnTo>
                    <a:pt x="960729" y="456361"/>
                  </a:lnTo>
                  <a:lnTo>
                    <a:pt x="960729" y="457885"/>
                  </a:lnTo>
                  <a:lnTo>
                    <a:pt x="959205" y="457885"/>
                  </a:lnTo>
                  <a:lnTo>
                    <a:pt x="959205" y="459409"/>
                  </a:lnTo>
                  <a:lnTo>
                    <a:pt x="957681" y="459409"/>
                  </a:lnTo>
                  <a:lnTo>
                    <a:pt x="957681" y="460933"/>
                  </a:lnTo>
                  <a:lnTo>
                    <a:pt x="956157" y="460933"/>
                  </a:lnTo>
                  <a:lnTo>
                    <a:pt x="956157" y="462457"/>
                  </a:lnTo>
                  <a:lnTo>
                    <a:pt x="954633" y="462457"/>
                  </a:lnTo>
                  <a:lnTo>
                    <a:pt x="954633" y="463981"/>
                  </a:lnTo>
                  <a:lnTo>
                    <a:pt x="953109" y="463981"/>
                  </a:lnTo>
                  <a:lnTo>
                    <a:pt x="953109" y="465505"/>
                  </a:lnTo>
                  <a:lnTo>
                    <a:pt x="951585" y="465505"/>
                  </a:lnTo>
                  <a:lnTo>
                    <a:pt x="951585" y="467029"/>
                  </a:lnTo>
                  <a:lnTo>
                    <a:pt x="950061" y="467029"/>
                  </a:lnTo>
                  <a:lnTo>
                    <a:pt x="950061" y="473125"/>
                  </a:lnTo>
                  <a:lnTo>
                    <a:pt x="972908" y="473125"/>
                  </a:lnTo>
                  <a:lnTo>
                    <a:pt x="972908" y="468553"/>
                  </a:lnTo>
                  <a:lnTo>
                    <a:pt x="956157" y="468553"/>
                  </a:lnTo>
                  <a:lnTo>
                    <a:pt x="956157" y="467029"/>
                  </a:lnTo>
                  <a:lnTo>
                    <a:pt x="957681" y="467029"/>
                  </a:lnTo>
                  <a:lnTo>
                    <a:pt x="957681" y="465505"/>
                  </a:lnTo>
                  <a:lnTo>
                    <a:pt x="959205" y="465505"/>
                  </a:lnTo>
                  <a:lnTo>
                    <a:pt x="959205" y="463981"/>
                  </a:lnTo>
                  <a:lnTo>
                    <a:pt x="960729" y="463981"/>
                  </a:lnTo>
                  <a:lnTo>
                    <a:pt x="960729" y="462457"/>
                  </a:lnTo>
                  <a:lnTo>
                    <a:pt x="962253" y="462457"/>
                  </a:lnTo>
                  <a:lnTo>
                    <a:pt x="962253" y="460933"/>
                  </a:lnTo>
                  <a:lnTo>
                    <a:pt x="963777" y="460933"/>
                  </a:lnTo>
                  <a:lnTo>
                    <a:pt x="963777" y="459409"/>
                  </a:lnTo>
                  <a:lnTo>
                    <a:pt x="965301" y="459409"/>
                  </a:lnTo>
                  <a:lnTo>
                    <a:pt x="965301" y="457885"/>
                  </a:lnTo>
                  <a:lnTo>
                    <a:pt x="966825" y="457885"/>
                  </a:lnTo>
                  <a:lnTo>
                    <a:pt x="966825" y="456361"/>
                  </a:lnTo>
                  <a:lnTo>
                    <a:pt x="968349" y="456361"/>
                  </a:lnTo>
                  <a:lnTo>
                    <a:pt x="968349" y="454837"/>
                  </a:lnTo>
                  <a:lnTo>
                    <a:pt x="969873" y="454837"/>
                  </a:lnTo>
                  <a:lnTo>
                    <a:pt x="969873" y="453313"/>
                  </a:lnTo>
                  <a:lnTo>
                    <a:pt x="971397" y="453313"/>
                  </a:lnTo>
                  <a:lnTo>
                    <a:pt x="971397" y="451789"/>
                  </a:lnTo>
                  <a:lnTo>
                    <a:pt x="972908" y="451789"/>
                  </a:lnTo>
                  <a:lnTo>
                    <a:pt x="972908" y="441121"/>
                  </a:lnTo>
                  <a:close/>
                </a:path>
                <a:path w="1734184" h="897889">
                  <a:moveTo>
                    <a:pt x="1003388" y="447217"/>
                  </a:moveTo>
                  <a:lnTo>
                    <a:pt x="1001864" y="444169"/>
                  </a:lnTo>
                  <a:lnTo>
                    <a:pt x="1001864" y="441121"/>
                  </a:lnTo>
                  <a:lnTo>
                    <a:pt x="1000340" y="438073"/>
                  </a:lnTo>
                  <a:lnTo>
                    <a:pt x="1000340" y="435025"/>
                  </a:lnTo>
                  <a:lnTo>
                    <a:pt x="997292" y="428929"/>
                  </a:lnTo>
                  <a:lnTo>
                    <a:pt x="997292" y="456361"/>
                  </a:lnTo>
                  <a:lnTo>
                    <a:pt x="995768" y="459409"/>
                  </a:lnTo>
                  <a:lnTo>
                    <a:pt x="995768" y="467029"/>
                  </a:lnTo>
                  <a:lnTo>
                    <a:pt x="994244" y="470077"/>
                  </a:lnTo>
                  <a:lnTo>
                    <a:pt x="994244" y="471601"/>
                  </a:lnTo>
                  <a:lnTo>
                    <a:pt x="992720" y="474649"/>
                  </a:lnTo>
                  <a:lnTo>
                    <a:pt x="992720" y="477697"/>
                  </a:lnTo>
                  <a:lnTo>
                    <a:pt x="991196" y="479209"/>
                  </a:lnTo>
                  <a:lnTo>
                    <a:pt x="989672" y="482257"/>
                  </a:lnTo>
                  <a:lnTo>
                    <a:pt x="988148" y="483781"/>
                  </a:lnTo>
                  <a:lnTo>
                    <a:pt x="986624" y="486829"/>
                  </a:lnTo>
                  <a:lnTo>
                    <a:pt x="985100" y="488353"/>
                  </a:lnTo>
                  <a:lnTo>
                    <a:pt x="983576" y="491401"/>
                  </a:lnTo>
                  <a:lnTo>
                    <a:pt x="972908" y="502069"/>
                  </a:lnTo>
                  <a:lnTo>
                    <a:pt x="969873" y="503593"/>
                  </a:lnTo>
                  <a:lnTo>
                    <a:pt x="968349" y="503593"/>
                  </a:lnTo>
                  <a:lnTo>
                    <a:pt x="962253" y="506641"/>
                  </a:lnTo>
                  <a:lnTo>
                    <a:pt x="960729" y="508165"/>
                  </a:lnTo>
                  <a:lnTo>
                    <a:pt x="957681" y="508165"/>
                  </a:lnTo>
                  <a:lnTo>
                    <a:pt x="954633" y="509689"/>
                  </a:lnTo>
                  <a:lnTo>
                    <a:pt x="950061" y="509689"/>
                  </a:lnTo>
                  <a:lnTo>
                    <a:pt x="947013" y="511213"/>
                  </a:lnTo>
                  <a:lnTo>
                    <a:pt x="940917" y="511213"/>
                  </a:lnTo>
                  <a:lnTo>
                    <a:pt x="936345" y="511213"/>
                  </a:lnTo>
                  <a:lnTo>
                    <a:pt x="933297" y="509689"/>
                  </a:lnTo>
                  <a:lnTo>
                    <a:pt x="927201" y="509689"/>
                  </a:lnTo>
                  <a:lnTo>
                    <a:pt x="925677" y="508165"/>
                  </a:lnTo>
                  <a:lnTo>
                    <a:pt x="922629" y="508165"/>
                  </a:lnTo>
                  <a:lnTo>
                    <a:pt x="919581" y="506641"/>
                  </a:lnTo>
                  <a:lnTo>
                    <a:pt x="918057" y="505117"/>
                  </a:lnTo>
                  <a:lnTo>
                    <a:pt x="915009" y="503593"/>
                  </a:lnTo>
                  <a:lnTo>
                    <a:pt x="913485" y="503593"/>
                  </a:lnTo>
                  <a:lnTo>
                    <a:pt x="910437" y="502069"/>
                  </a:lnTo>
                  <a:lnTo>
                    <a:pt x="899769" y="491401"/>
                  </a:lnTo>
                  <a:lnTo>
                    <a:pt x="898258" y="488353"/>
                  </a:lnTo>
                  <a:lnTo>
                    <a:pt x="896721" y="486829"/>
                  </a:lnTo>
                  <a:lnTo>
                    <a:pt x="895210" y="483781"/>
                  </a:lnTo>
                  <a:lnTo>
                    <a:pt x="893686" y="482257"/>
                  </a:lnTo>
                  <a:lnTo>
                    <a:pt x="892162" y="479209"/>
                  </a:lnTo>
                  <a:lnTo>
                    <a:pt x="890638" y="477697"/>
                  </a:lnTo>
                  <a:lnTo>
                    <a:pt x="890638" y="474649"/>
                  </a:lnTo>
                  <a:lnTo>
                    <a:pt x="889114" y="471601"/>
                  </a:lnTo>
                  <a:lnTo>
                    <a:pt x="889114" y="470077"/>
                  </a:lnTo>
                  <a:lnTo>
                    <a:pt x="887590" y="467029"/>
                  </a:lnTo>
                  <a:lnTo>
                    <a:pt x="887590" y="460933"/>
                  </a:lnTo>
                  <a:lnTo>
                    <a:pt x="886066" y="459409"/>
                  </a:lnTo>
                  <a:lnTo>
                    <a:pt x="886066" y="456361"/>
                  </a:lnTo>
                  <a:lnTo>
                    <a:pt x="886066" y="453313"/>
                  </a:lnTo>
                  <a:lnTo>
                    <a:pt x="887590" y="450265"/>
                  </a:lnTo>
                  <a:lnTo>
                    <a:pt x="887590" y="444169"/>
                  </a:lnTo>
                  <a:lnTo>
                    <a:pt x="889114" y="442645"/>
                  </a:lnTo>
                  <a:lnTo>
                    <a:pt x="889114" y="439597"/>
                  </a:lnTo>
                  <a:lnTo>
                    <a:pt x="890638" y="436549"/>
                  </a:lnTo>
                  <a:lnTo>
                    <a:pt x="890638" y="435025"/>
                  </a:lnTo>
                  <a:lnTo>
                    <a:pt x="892162" y="431977"/>
                  </a:lnTo>
                  <a:lnTo>
                    <a:pt x="893686" y="430453"/>
                  </a:lnTo>
                  <a:lnTo>
                    <a:pt x="895210" y="427405"/>
                  </a:lnTo>
                  <a:lnTo>
                    <a:pt x="896721" y="425881"/>
                  </a:lnTo>
                  <a:lnTo>
                    <a:pt x="898258" y="422833"/>
                  </a:lnTo>
                  <a:lnTo>
                    <a:pt x="899769" y="421309"/>
                  </a:lnTo>
                  <a:lnTo>
                    <a:pt x="901293" y="418261"/>
                  </a:lnTo>
                  <a:lnTo>
                    <a:pt x="904341" y="415213"/>
                  </a:lnTo>
                  <a:lnTo>
                    <a:pt x="907389" y="413689"/>
                  </a:lnTo>
                  <a:lnTo>
                    <a:pt x="910437" y="410641"/>
                  </a:lnTo>
                  <a:lnTo>
                    <a:pt x="913485" y="409117"/>
                  </a:lnTo>
                  <a:lnTo>
                    <a:pt x="915009" y="407593"/>
                  </a:lnTo>
                  <a:lnTo>
                    <a:pt x="918057" y="406069"/>
                  </a:lnTo>
                  <a:lnTo>
                    <a:pt x="919581" y="404558"/>
                  </a:lnTo>
                  <a:lnTo>
                    <a:pt x="922629" y="404558"/>
                  </a:lnTo>
                  <a:lnTo>
                    <a:pt x="925677" y="403034"/>
                  </a:lnTo>
                  <a:lnTo>
                    <a:pt x="927201" y="403034"/>
                  </a:lnTo>
                  <a:lnTo>
                    <a:pt x="930249" y="401510"/>
                  </a:lnTo>
                  <a:lnTo>
                    <a:pt x="940917" y="401510"/>
                  </a:lnTo>
                  <a:lnTo>
                    <a:pt x="953109" y="401510"/>
                  </a:lnTo>
                  <a:lnTo>
                    <a:pt x="954633" y="403034"/>
                  </a:lnTo>
                  <a:lnTo>
                    <a:pt x="957681" y="403034"/>
                  </a:lnTo>
                  <a:lnTo>
                    <a:pt x="960729" y="404558"/>
                  </a:lnTo>
                  <a:lnTo>
                    <a:pt x="962253" y="404558"/>
                  </a:lnTo>
                  <a:lnTo>
                    <a:pt x="968349" y="407593"/>
                  </a:lnTo>
                  <a:lnTo>
                    <a:pt x="969873" y="409117"/>
                  </a:lnTo>
                  <a:lnTo>
                    <a:pt x="972908" y="410641"/>
                  </a:lnTo>
                  <a:lnTo>
                    <a:pt x="975956" y="413689"/>
                  </a:lnTo>
                  <a:lnTo>
                    <a:pt x="979004" y="415213"/>
                  </a:lnTo>
                  <a:lnTo>
                    <a:pt x="982052" y="418261"/>
                  </a:lnTo>
                  <a:lnTo>
                    <a:pt x="983576" y="421309"/>
                  </a:lnTo>
                  <a:lnTo>
                    <a:pt x="985100" y="422833"/>
                  </a:lnTo>
                  <a:lnTo>
                    <a:pt x="986624" y="425881"/>
                  </a:lnTo>
                  <a:lnTo>
                    <a:pt x="988148" y="427405"/>
                  </a:lnTo>
                  <a:lnTo>
                    <a:pt x="989672" y="430453"/>
                  </a:lnTo>
                  <a:lnTo>
                    <a:pt x="991196" y="431977"/>
                  </a:lnTo>
                  <a:lnTo>
                    <a:pt x="992720" y="435025"/>
                  </a:lnTo>
                  <a:lnTo>
                    <a:pt x="992720" y="436549"/>
                  </a:lnTo>
                  <a:lnTo>
                    <a:pt x="994244" y="439597"/>
                  </a:lnTo>
                  <a:lnTo>
                    <a:pt x="994244" y="442645"/>
                  </a:lnTo>
                  <a:lnTo>
                    <a:pt x="995768" y="444169"/>
                  </a:lnTo>
                  <a:lnTo>
                    <a:pt x="995768" y="453313"/>
                  </a:lnTo>
                  <a:lnTo>
                    <a:pt x="997292" y="456361"/>
                  </a:lnTo>
                  <a:lnTo>
                    <a:pt x="997292" y="428929"/>
                  </a:lnTo>
                  <a:lnTo>
                    <a:pt x="995768" y="425881"/>
                  </a:lnTo>
                  <a:lnTo>
                    <a:pt x="994244" y="424357"/>
                  </a:lnTo>
                  <a:lnTo>
                    <a:pt x="991196" y="418261"/>
                  </a:lnTo>
                  <a:lnTo>
                    <a:pt x="979004" y="406069"/>
                  </a:lnTo>
                  <a:lnTo>
                    <a:pt x="972908" y="403034"/>
                  </a:lnTo>
                  <a:lnTo>
                    <a:pt x="971397" y="401510"/>
                  </a:lnTo>
                  <a:lnTo>
                    <a:pt x="965301" y="398462"/>
                  </a:lnTo>
                  <a:lnTo>
                    <a:pt x="962253" y="398462"/>
                  </a:lnTo>
                  <a:lnTo>
                    <a:pt x="959205" y="396938"/>
                  </a:lnTo>
                  <a:lnTo>
                    <a:pt x="957681" y="395414"/>
                  </a:lnTo>
                  <a:lnTo>
                    <a:pt x="951585" y="395414"/>
                  </a:lnTo>
                  <a:lnTo>
                    <a:pt x="948537" y="393890"/>
                  </a:lnTo>
                  <a:lnTo>
                    <a:pt x="940917" y="393890"/>
                  </a:lnTo>
                  <a:lnTo>
                    <a:pt x="934821" y="393890"/>
                  </a:lnTo>
                  <a:lnTo>
                    <a:pt x="931773" y="395414"/>
                  </a:lnTo>
                  <a:lnTo>
                    <a:pt x="925677" y="395414"/>
                  </a:lnTo>
                  <a:lnTo>
                    <a:pt x="922629" y="396938"/>
                  </a:lnTo>
                  <a:lnTo>
                    <a:pt x="921105" y="398462"/>
                  </a:lnTo>
                  <a:lnTo>
                    <a:pt x="918057" y="398462"/>
                  </a:lnTo>
                  <a:lnTo>
                    <a:pt x="908913" y="403034"/>
                  </a:lnTo>
                  <a:lnTo>
                    <a:pt x="907389" y="404558"/>
                  </a:lnTo>
                  <a:lnTo>
                    <a:pt x="904341" y="406069"/>
                  </a:lnTo>
                  <a:lnTo>
                    <a:pt x="898258" y="412165"/>
                  </a:lnTo>
                  <a:lnTo>
                    <a:pt x="895210" y="413689"/>
                  </a:lnTo>
                  <a:lnTo>
                    <a:pt x="893686" y="416737"/>
                  </a:lnTo>
                  <a:lnTo>
                    <a:pt x="892162" y="418261"/>
                  </a:lnTo>
                  <a:lnTo>
                    <a:pt x="889114" y="424357"/>
                  </a:lnTo>
                  <a:lnTo>
                    <a:pt x="887590" y="425881"/>
                  </a:lnTo>
                  <a:lnTo>
                    <a:pt x="886066" y="428929"/>
                  </a:lnTo>
                  <a:lnTo>
                    <a:pt x="883780" y="431977"/>
                  </a:lnTo>
                  <a:lnTo>
                    <a:pt x="882256" y="435025"/>
                  </a:lnTo>
                  <a:lnTo>
                    <a:pt x="882256" y="438073"/>
                  </a:lnTo>
                  <a:lnTo>
                    <a:pt x="880732" y="441121"/>
                  </a:lnTo>
                  <a:lnTo>
                    <a:pt x="880732" y="444169"/>
                  </a:lnTo>
                  <a:lnTo>
                    <a:pt x="879208" y="447217"/>
                  </a:lnTo>
                  <a:lnTo>
                    <a:pt x="879208" y="448741"/>
                  </a:lnTo>
                  <a:lnTo>
                    <a:pt x="665124" y="448741"/>
                  </a:lnTo>
                  <a:lnTo>
                    <a:pt x="662076" y="448741"/>
                  </a:lnTo>
                  <a:lnTo>
                    <a:pt x="660552" y="448741"/>
                  </a:lnTo>
                  <a:lnTo>
                    <a:pt x="657504" y="448741"/>
                  </a:lnTo>
                  <a:lnTo>
                    <a:pt x="654456" y="447217"/>
                  </a:lnTo>
                  <a:lnTo>
                    <a:pt x="652932" y="445693"/>
                  </a:lnTo>
                  <a:lnTo>
                    <a:pt x="651408" y="445693"/>
                  </a:lnTo>
                  <a:lnTo>
                    <a:pt x="646836" y="441121"/>
                  </a:lnTo>
                  <a:lnTo>
                    <a:pt x="646836" y="439597"/>
                  </a:lnTo>
                  <a:lnTo>
                    <a:pt x="645312" y="438073"/>
                  </a:lnTo>
                  <a:lnTo>
                    <a:pt x="645312" y="436549"/>
                  </a:lnTo>
                  <a:lnTo>
                    <a:pt x="643788" y="435025"/>
                  </a:lnTo>
                  <a:lnTo>
                    <a:pt x="643788" y="424357"/>
                  </a:lnTo>
                  <a:lnTo>
                    <a:pt x="645312" y="422833"/>
                  </a:lnTo>
                  <a:lnTo>
                    <a:pt x="645312" y="421309"/>
                  </a:lnTo>
                  <a:lnTo>
                    <a:pt x="648360" y="418261"/>
                  </a:lnTo>
                  <a:lnTo>
                    <a:pt x="648360" y="416737"/>
                  </a:lnTo>
                  <a:lnTo>
                    <a:pt x="651408" y="413689"/>
                  </a:lnTo>
                  <a:lnTo>
                    <a:pt x="652932" y="413689"/>
                  </a:lnTo>
                  <a:lnTo>
                    <a:pt x="654456" y="412165"/>
                  </a:lnTo>
                  <a:lnTo>
                    <a:pt x="657504" y="412165"/>
                  </a:lnTo>
                  <a:lnTo>
                    <a:pt x="659028" y="410641"/>
                  </a:lnTo>
                  <a:lnTo>
                    <a:pt x="660552" y="410641"/>
                  </a:lnTo>
                  <a:lnTo>
                    <a:pt x="665124" y="410641"/>
                  </a:lnTo>
                  <a:lnTo>
                    <a:pt x="665124" y="403034"/>
                  </a:lnTo>
                  <a:lnTo>
                    <a:pt x="660552" y="403034"/>
                  </a:lnTo>
                  <a:lnTo>
                    <a:pt x="655980" y="403034"/>
                  </a:lnTo>
                  <a:lnTo>
                    <a:pt x="652932" y="399986"/>
                  </a:lnTo>
                  <a:lnTo>
                    <a:pt x="651408" y="399986"/>
                  </a:lnTo>
                  <a:lnTo>
                    <a:pt x="645312" y="393890"/>
                  </a:lnTo>
                  <a:lnTo>
                    <a:pt x="645312" y="392366"/>
                  </a:lnTo>
                  <a:lnTo>
                    <a:pt x="643788" y="390842"/>
                  </a:lnTo>
                  <a:lnTo>
                    <a:pt x="643788" y="378650"/>
                  </a:lnTo>
                  <a:lnTo>
                    <a:pt x="645312" y="377126"/>
                  </a:lnTo>
                  <a:lnTo>
                    <a:pt x="645312" y="375602"/>
                  </a:lnTo>
                  <a:lnTo>
                    <a:pt x="646836" y="374078"/>
                  </a:lnTo>
                  <a:lnTo>
                    <a:pt x="646836" y="372554"/>
                  </a:lnTo>
                  <a:lnTo>
                    <a:pt x="651408" y="367982"/>
                  </a:lnTo>
                  <a:lnTo>
                    <a:pt x="652932" y="367982"/>
                  </a:lnTo>
                  <a:lnTo>
                    <a:pt x="654456" y="366458"/>
                  </a:lnTo>
                  <a:lnTo>
                    <a:pt x="655980" y="366458"/>
                  </a:lnTo>
                  <a:lnTo>
                    <a:pt x="659028" y="364934"/>
                  </a:lnTo>
                  <a:lnTo>
                    <a:pt x="665124" y="364934"/>
                  </a:lnTo>
                  <a:lnTo>
                    <a:pt x="665124" y="357314"/>
                  </a:lnTo>
                  <a:lnTo>
                    <a:pt x="659028" y="357314"/>
                  </a:lnTo>
                  <a:lnTo>
                    <a:pt x="655980" y="358838"/>
                  </a:lnTo>
                  <a:lnTo>
                    <a:pt x="654456" y="358838"/>
                  </a:lnTo>
                  <a:lnTo>
                    <a:pt x="651408" y="360362"/>
                  </a:lnTo>
                  <a:lnTo>
                    <a:pt x="649884" y="361886"/>
                  </a:lnTo>
                  <a:lnTo>
                    <a:pt x="646836" y="363410"/>
                  </a:lnTo>
                  <a:lnTo>
                    <a:pt x="642264" y="367982"/>
                  </a:lnTo>
                  <a:lnTo>
                    <a:pt x="640740" y="371030"/>
                  </a:lnTo>
                  <a:lnTo>
                    <a:pt x="637692" y="374078"/>
                  </a:lnTo>
                  <a:lnTo>
                    <a:pt x="637692" y="378650"/>
                  </a:lnTo>
                  <a:lnTo>
                    <a:pt x="636168" y="381698"/>
                  </a:lnTo>
                  <a:lnTo>
                    <a:pt x="636168" y="389318"/>
                  </a:lnTo>
                  <a:lnTo>
                    <a:pt x="637692" y="390842"/>
                  </a:lnTo>
                  <a:lnTo>
                    <a:pt x="637692" y="393890"/>
                  </a:lnTo>
                  <a:lnTo>
                    <a:pt x="640740" y="396938"/>
                  </a:lnTo>
                  <a:lnTo>
                    <a:pt x="642264" y="399986"/>
                  </a:lnTo>
                  <a:lnTo>
                    <a:pt x="646836" y="404558"/>
                  </a:lnTo>
                  <a:lnTo>
                    <a:pt x="649884" y="406069"/>
                  </a:lnTo>
                  <a:lnTo>
                    <a:pt x="650646" y="406831"/>
                  </a:lnTo>
                  <a:lnTo>
                    <a:pt x="649884" y="407593"/>
                  </a:lnTo>
                  <a:lnTo>
                    <a:pt x="646836" y="409117"/>
                  </a:lnTo>
                  <a:lnTo>
                    <a:pt x="642264" y="413689"/>
                  </a:lnTo>
                  <a:lnTo>
                    <a:pt x="640740" y="416737"/>
                  </a:lnTo>
                  <a:lnTo>
                    <a:pt x="639216" y="418261"/>
                  </a:lnTo>
                  <a:lnTo>
                    <a:pt x="639216" y="419785"/>
                  </a:lnTo>
                  <a:lnTo>
                    <a:pt x="637692" y="422833"/>
                  </a:lnTo>
                  <a:lnTo>
                    <a:pt x="637692" y="427405"/>
                  </a:lnTo>
                  <a:lnTo>
                    <a:pt x="636168" y="428929"/>
                  </a:lnTo>
                  <a:lnTo>
                    <a:pt x="637692" y="431977"/>
                  </a:lnTo>
                  <a:lnTo>
                    <a:pt x="637692" y="439597"/>
                  </a:lnTo>
                  <a:lnTo>
                    <a:pt x="640740" y="442645"/>
                  </a:lnTo>
                  <a:lnTo>
                    <a:pt x="642264" y="445693"/>
                  </a:lnTo>
                  <a:lnTo>
                    <a:pt x="646836" y="450265"/>
                  </a:lnTo>
                  <a:lnTo>
                    <a:pt x="649884" y="451789"/>
                  </a:lnTo>
                  <a:lnTo>
                    <a:pt x="650646" y="452551"/>
                  </a:lnTo>
                  <a:lnTo>
                    <a:pt x="649884" y="453313"/>
                  </a:lnTo>
                  <a:lnTo>
                    <a:pt x="646836" y="454837"/>
                  </a:lnTo>
                  <a:lnTo>
                    <a:pt x="642264" y="459409"/>
                  </a:lnTo>
                  <a:lnTo>
                    <a:pt x="640740" y="462457"/>
                  </a:lnTo>
                  <a:lnTo>
                    <a:pt x="639216" y="463981"/>
                  </a:lnTo>
                  <a:lnTo>
                    <a:pt x="639216" y="467029"/>
                  </a:lnTo>
                  <a:lnTo>
                    <a:pt x="637692" y="468553"/>
                  </a:lnTo>
                  <a:lnTo>
                    <a:pt x="637692" y="473125"/>
                  </a:lnTo>
                  <a:lnTo>
                    <a:pt x="636168" y="476173"/>
                  </a:lnTo>
                  <a:lnTo>
                    <a:pt x="637692" y="477697"/>
                  </a:lnTo>
                  <a:lnTo>
                    <a:pt x="637692" y="485305"/>
                  </a:lnTo>
                  <a:lnTo>
                    <a:pt x="639216" y="486829"/>
                  </a:lnTo>
                  <a:lnTo>
                    <a:pt x="640740" y="489877"/>
                  </a:lnTo>
                  <a:lnTo>
                    <a:pt x="646836" y="495973"/>
                  </a:lnTo>
                  <a:lnTo>
                    <a:pt x="649884" y="497497"/>
                  </a:lnTo>
                  <a:lnTo>
                    <a:pt x="650646" y="498259"/>
                  </a:lnTo>
                  <a:lnTo>
                    <a:pt x="648360" y="500545"/>
                  </a:lnTo>
                  <a:lnTo>
                    <a:pt x="645312" y="502069"/>
                  </a:lnTo>
                  <a:lnTo>
                    <a:pt x="642264" y="505117"/>
                  </a:lnTo>
                  <a:lnTo>
                    <a:pt x="640740" y="508165"/>
                  </a:lnTo>
                  <a:lnTo>
                    <a:pt x="639216" y="509689"/>
                  </a:lnTo>
                  <a:lnTo>
                    <a:pt x="639216" y="511213"/>
                  </a:lnTo>
                  <a:lnTo>
                    <a:pt x="637692" y="514261"/>
                  </a:lnTo>
                  <a:lnTo>
                    <a:pt x="637692" y="527977"/>
                  </a:lnTo>
                  <a:lnTo>
                    <a:pt x="639216" y="531025"/>
                  </a:lnTo>
                  <a:lnTo>
                    <a:pt x="639216" y="532549"/>
                  </a:lnTo>
                  <a:lnTo>
                    <a:pt x="640740" y="534073"/>
                  </a:lnTo>
                  <a:lnTo>
                    <a:pt x="642264" y="537121"/>
                  </a:lnTo>
                  <a:lnTo>
                    <a:pt x="646836" y="541693"/>
                  </a:lnTo>
                  <a:lnTo>
                    <a:pt x="649884" y="543217"/>
                  </a:lnTo>
                  <a:lnTo>
                    <a:pt x="651408" y="544741"/>
                  </a:lnTo>
                  <a:lnTo>
                    <a:pt x="654456" y="546265"/>
                  </a:lnTo>
                  <a:lnTo>
                    <a:pt x="657504" y="546265"/>
                  </a:lnTo>
                  <a:lnTo>
                    <a:pt x="660552" y="547789"/>
                  </a:lnTo>
                  <a:lnTo>
                    <a:pt x="662076" y="540169"/>
                  </a:lnTo>
                  <a:lnTo>
                    <a:pt x="657504" y="540169"/>
                  </a:lnTo>
                  <a:lnTo>
                    <a:pt x="654456" y="538645"/>
                  </a:lnTo>
                  <a:lnTo>
                    <a:pt x="652932" y="537121"/>
                  </a:lnTo>
                  <a:lnTo>
                    <a:pt x="651408" y="537121"/>
                  </a:lnTo>
                  <a:lnTo>
                    <a:pt x="646836" y="532549"/>
                  </a:lnTo>
                  <a:lnTo>
                    <a:pt x="646836" y="531025"/>
                  </a:lnTo>
                  <a:lnTo>
                    <a:pt x="645312" y="529501"/>
                  </a:lnTo>
                  <a:lnTo>
                    <a:pt x="645312" y="527977"/>
                  </a:lnTo>
                  <a:lnTo>
                    <a:pt x="643788" y="526453"/>
                  </a:lnTo>
                  <a:lnTo>
                    <a:pt x="643788" y="517309"/>
                  </a:lnTo>
                  <a:lnTo>
                    <a:pt x="645312" y="515785"/>
                  </a:lnTo>
                  <a:lnTo>
                    <a:pt x="645312" y="512737"/>
                  </a:lnTo>
                  <a:lnTo>
                    <a:pt x="648360" y="509689"/>
                  </a:lnTo>
                  <a:lnTo>
                    <a:pt x="648360" y="508165"/>
                  </a:lnTo>
                  <a:lnTo>
                    <a:pt x="651408" y="505117"/>
                  </a:lnTo>
                  <a:lnTo>
                    <a:pt x="652932" y="505117"/>
                  </a:lnTo>
                  <a:lnTo>
                    <a:pt x="654456" y="503593"/>
                  </a:lnTo>
                  <a:lnTo>
                    <a:pt x="657504" y="503593"/>
                  </a:lnTo>
                  <a:lnTo>
                    <a:pt x="659028" y="502069"/>
                  </a:lnTo>
                  <a:lnTo>
                    <a:pt x="660552" y="502069"/>
                  </a:lnTo>
                  <a:lnTo>
                    <a:pt x="666648" y="502069"/>
                  </a:lnTo>
                  <a:lnTo>
                    <a:pt x="666648" y="494449"/>
                  </a:lnTo>
                  <a:lnTo>
                    <a:pt x="662076" y="494449"/>
                  </a:lnTo>
                  <a:lnTo>
                    <a:pt x="660552" y="494449"/>
                  </a:lnTo>
                  <a:lnTo>
                    <a:pt x="657504" y="494449"/>
                  </a:lnTo>
                  <a:lnTo>
                    <a:pt x="654456" y="492925"/>
                  </a:lnTo>
                  <a:lnTo>
                    <a:pt x="652932" y="491401"/>
                  </a:lnTo>
                  <a:lnTo>
                    <a:pt x="651408" y="491401"/>
                  </a:lnTo>
                  <a:lnTo>
                    <a:pt x="646836" y="486829"/>
                  </a:lnTo>
                  <a:lnTo>
                    <a:pt x="646836" y="485305"/>
                  </a:lnTo>
                  <a:lnTo>
                    <a:pt x="645312" y="483781"/>
                  </a:lnTo>
                  <a:lnTo>
                    <a:pt x="645312" y="482257"/>
                  </a:lnTo>
                  <a:lnTo>
                    <a:pt x="643788" y="480733"/>
                  </a:lnTo>
                  <a:lnTo>
                    <a:pt x="643788" y="470077"/>
                  </a:lnTo>
                  <a:lnTo>
                    <a:pt x="645312" y="468553"/>
                  </a:lnTo>
                  <a:lnTo>
                    <a:pt x="645312" y="467029"/>
                  </a:lnTo>
                  <a:lnTo>
                    <a:pt x="648360" y="463981"/>
                  </a:lnTo>
                  <a:lnTo>
                    <a:pt x="648360" y="462457"/>
                  </a:lnTo>
                  <a:lnTo>
                    <a:pt x="649884" y="460933"/>
                  </a:lnTo>
                  <a:lnTo>
                    <a:pt x="651408" y="460933"/>
                  </a:lnTo>
                  <a:lnTo>
                    <a:pt x="654456" y="457885"/>
                  </a:lnTo>
                  <a:lnTo>
                    <a:pt x="657504" y="457885"/>
                  </a:lnTo>
                  <a:lnTo>
                    <a:pt x="659028" y="456361"/>
                  </a:lnTo>
                  <a:lnTo>
                    <a:pt x="660552" y="456361"/>
                  </a:lnTo>
                  <a:lnTo>
                    <a:pt x="665124" y="456361"/>
                  </a:lnTo>
                  <a:lnTo>
                    <a:pt x="879208" y="456361"/>
                  </a:lnTo>
                  <a:lnTo>
                    <a:pt x="879208" y="465505"/>
                  </a:lnTo>
                  <a:lnTo>
                    <a:pt x="880732" y="468553"/>
                  </a:lnTo>
                  <a:lnTo>
                    <a:pt x="880732" y="471601"/>
                  </a:lnTo>
                  <a:lnTo>
                    <a:pt x="882256" y="474649"/>
                  </a:lnTo>
                  <a:lnTo>
                    <a:pt x="882256" y="477697"/>
                  </a:lnTo>
                  <a:lnTo>
                    <a:pt x="883780" y="479209"/>
                  </a:lnTo>
                  <a:lnTo>
                    <a:pt x="886066" y="482257"/>
                  </a:lnTo>
                  <a:lnTo>
                    <a:pt x="889114" y="488353"/>
                  </a:lnTo>
                  <a:lnTo>
                    <a:pt x="890638" y="489877"/>
                  </a:lnTo>
                  <a:lnTo>
                    <a:pt x="892162" y="492925"/>
                  </a:lnTo>
                  <a:lnTo>
                    <a:pt x="893686" y="494449"/>
                  </a:lnTo>
                  <a:lnTo>
                    <a:pt x="895210" y="497497"/>
                  </a:lnTo>
                  <a:lnTo>
                    <a:pt x="898258" y="499021"/>
                  </a:lnTo>
                  <a:lnTo>
                    <a:pt x="899769" y="502069"/>
                  </a:lnTo>
                  <a:lnTo>
                    <a:pt x="902817" y="503593"/>
                  </a:lnTo>
                  <a:lnTo>
                    <a:pt x="904341" y="505117"/>
                  </a:lnTo>
                  <a:lnTo>
                    <a:pt x="907389" y="506641"/>
                  </a:lnTo>
                  <a:lnTo>
                    <a:pt x="908913" y="508165"/>
                  </a:lnTo>
                  <a:lnTo>
                    <a:pt x="921105" y="514261"/>
                  </a:lnTo>
                  <a:lnTo>
                    <a:pt x="922629" y="514261"/>
                  </a:lnTo>
                  <a:lnTo>
                    <a:pt x="925677" y="515785"/>
                  </a:lnTo>
                  <a:lnTo>
                    <a:pt x="928725" y="515785"/>
                  </a:lnTo>
                  <a:lnTo>
                    <a:pt x="931773" y="517309"/>
                  </a:lnTo>
                  <a:lnTo>
                    <a:pt x="940917" y="517309"/>
                  </a:lnTo>
                  <a:lnTo>
                    <a:pt x="951585" y="517309"/>
                  </a:lnTo>
                  <a:lnTo>
                    <a:pt x="954633" y="515785"/>
                  </a:lnTo>
                  <a:lnTo>
                    <a:pt x="957681" y="515785"/>
                  </a:lnTo>
                  <a:lnTo>
                    <a:pt x="959205" y="514261"/>
                  </a:lnTo>
                  <a:lnTo>
                    <a:pt x="962253" y="514261"/>
                  </a:lnTo>
                  <a:lnTo>
                    <a:pt x="971397" y="509689"/>
                  </a:lnTo>
                  <a:lnTo>
                    <a:pt x="972908" y="508165"/>
                  </a:lnTo>
                  <a:lnTo>
                    <a:pt x="979004" y="505117"/>
                  </a:lnTo>
                  <a:lnTo>
                    <a:pt x="980528" y="503593"/>
                  </a:lnTo>
                  <a:lnTo>
                    <a:pt x="983576" y="502069"/>
                  </a:lnTo>
                  <a:lnTo>
                    <a:pt x="985100" y="499021"/>
                  </a:lnTo>
                  <a:lnTo>
                    <a:pt x="991196" y="492925"/>
                  </a:lnTo>
                  <a:lnTo>
                    <a:pt x="992720" y="489877"/>
                  </a:lnTo>
                  <a:lnTo>
                    <a:pt x="994244" y="488353"/>
                  </a:lnTo>
                  <a:lnTo>
                    <a:pt x="998816" y="479209"/>
                  </a:lnTo>
                  <a:lnTo>
                    <a:pt x="1000340" y="477697"/>
                  </a:lnTo>
                  <a:lnTo>
                    <a:pt x="1000340" y="474649"/>
                  </a:lnTo>
                  <a:lnTo>
                    <a:pt x="1001864" y="471601"/>
                  </a:lnTo>
                  <a:lnTo>
                    <a:pt x="1001864" y="468553"/>
                  </a:lnTo>
                  <a:lnTo>
                    <a:pt x="1003388" y="465505"/>
                  </a:lnTo>
                  <a:lnTo>
                    <a:pt x="1003388" y="456361"/>
                  </a:lnTo>
                  <a:lnTo>
                    <a:pt x="1003388" y="447217"/>
                  </a:lnTo>
                  <a:close/>
                </a:path>
                <a:path w="1734184" h="897889">
                  <a:moveTo>
                    <a:pt x="1199197" y="431"/>
                  </a:moveTo>
                  <a:lnTo>
                    <a:pt x="201904" y="431"/>
                  </a:lnTo>
                  <a:lnTo>
                    <a:pt x="201904" y="0"/>
                  </a:lnTo>
                  <a:lnTo>
                    <a:pt x="198856" y="0"/>
                  </a:lnTo>
                  <a:lnTo>
                    <a:pt x="194284" y="0"/>
                  </a:lnTo>
                  <a:lnTo>
                    <a:pt x="194284" y="89903"/>
                  </a:lnTo>
                  <a:lnTo>
                    <a:pt x="201904" y="89903"/>
                  </a:lnTo>
                  <a:lnTo>
                    <a:pt x="201904" y="8051"/>
                  </a:lnTo>
                  <a:lnTo>
                    <a:pt x="1199197" y="8051"/>
                  </a:lnTo>
                  <a:lnTo>
                    <a:pt x="1199197" y="2971"/>
                  </a:lnTo>
                  <a:lnTo>
                    <a:pt x="1199197" y="431"/>
                  </a:lnTo>
                  <a:close/>
                </a:path>
                <a:path w="1734184" h="897889">
                  <a:moveTo>
                    <a:pt x="1734032" y="888161"/>
                  </a:moveTo>
                  <a:lnTo>
                    <a:pt x="201904" y="888161"/>
                  </a:lnTo>
                  <a:lnTo>
                    <a:pt x="201904" y="806056"/>
                  </a:lnTo>
                  <a:lnTo>
                    <a:pt x="194284" y="806056"/>
                  </a:lnTo>
                  <a:lnTo>
                    <a:pt x="194284" y="897483"/>
                  </a:lnTo>
                  <a:lnTo>
                    <a:pt x="198856" y="897483"/>
                  </a:lnTo>
                  <a:lnTo>
                    <a:pt x="201904" y="897483"/>
                  </a:lnTo>
                  <a:lnTo>
                    <a:pt x="201904" y="894511"/>
                  </a:lnTo>
                  <a:lnTo>
                    <a:pt x="1734032" y="894511"/>
                  </a:lnTo>
                  <a:lnTo>
                    <a:pt x="1734032" y="891971"/>
                  </a:lnTo>
                  <a:lnTo>
                    <a:pt x="1734032" y="888161"/>
                  </a:lnTo>
                  <a:close/>
                </a:path>
              </a:pathLst>
            </a:custGeom>
            <a:solidFill>
              <a:srgbClr val="000000"/>
            </a:solidFill>
          </p:spPr>
          <p:txBody>
            <a:bodyPr wrap="square" lIns="0" tIns="0" rIns="0" bIns="0" rtlCol="0"/>
            <a:lstStyle/>
            <a:p>
              <a:endParaRPr/>
            </a:p>
          </p:txBody>
        </p:sp>
        <p:pic>
          <p:nvPicPr>
            <p:cNvPr id="41" name="object 41"/>
            <p:cNvPicPr/>
            <p:nvPr/>
          </p:nvPicPr>
          <p:blipFill>
            <a:blip r:embed="rId16" cstate="print"/>
            <a:stretch>
              <a:fillRect/>
            </a:stretch>
          </p:blipFill>
          <p:spPr>
            <a:xfrm>
              <a:off x="6413969" y="2544660"/>
              <a:ext cx="133324" cy="134086"/>
            </a:xfrm>
            <a:prstGeom prst="rect">
              <a:avLst/>
            </a:prstGeom>
          </p:spPr>
        </p:pic>
        <p:pic>
          <p:nvPicPr>
            <p:cNvPr id="42" name="object 42"/>
            <p:cNvPicPr/>
            <p:nvPr/>
          </p:nvPicPr>
          <p:blipFill>
            <a:blip r:embed="rId17" cstate="print"/>
            <a:stretch>
              <a:fillRect/>
            </a:stretch>
          </p:blipFill>
          <p:spPr>
            <a:xfrm>
              <a:off x="6948805" y="3434080"/>
              <a:ext cx="133324" cy="134620"/>
            </a:xfrm>
            <a:prstGeom prst="rect">
              <a:avLst/>
            </a:prstGeom>
          </p:spPr>
        </p:pic>
        <p:sp>
          <p:nvSpPr>
            <p:cNvPr id="43" name="object 43"/>
            <p:cNvSpPr/>
            <p:nvPr/>
          </p:nvSpPr>
          <p:spPr>
            <a:xfrm>
              <a:off x="6465773" y="2424277"/>
              <a:ext cx="913130" cy="1229360"/>
            </a:xfrm>
            <a:custGeom>
              <a:avLst/>
              <a:gdLst/>
              <a:ahLst/>
              <a:cxnLst/>
              <a:rect l="l" t="t" r="r" b="b"/>
              <a:pathLst>
                <a:path w="913129" h="1229360">
                  <a:moveTo>
                    <a:pt x="22860" y="184378"/>
                  </a:moveTo>
                  <a:lnTo>
                    <a:pt x="21336" y="184378"/>
                  </a:lnTo>
                  <a:lnTo>
                    <a:pt x="21336" y="182854"/>
                  </a:lnTo>
                  <a:lnTo>
                    <a:pt x="19812" y="182854"/>
                  </a:lnTo>
                  <a:lnTo>
                    <a:pt x="19812" y="181330"/>
                  </a:lnTo>
                  <a:lnTo>
                    <a:pt x="18288" y="181330"/>
                  </a:lnTo>
                  <a:lnTo>
                    <a:pt x="18288" y="179806"/>
                  </a:lnTo>
                  <a:lnTo>
                    <a:pt x="15240" y="179806"/>
                  </a:lnTo>
                  <a:lnTo>
                    <a:pt x="15240" y="178282"/>
                  </a:lnTo>
                  <a:lnTo>
                    <a:pt x="9144" y="178282"/>
                  </a:lnTo>
                  <a:lnTo>
                    <a:pt x="9144" y="179806"/>
                  </a:lnTo>
                  <a:lnTo>
                    <a:pt x="6311" y="179806"/>
                  </a:lnTo>
                  <a:lnTo>
                    <a:pt x="6096" y="181330"/>
                  </a:lnTo>
                  <a:lnTo>
                    <a:pt x="6096" y="179806"/>
                  </a:lnTo>
                  <a:lnTo>
                    <a:pt x="6311" y="179806"/>
                  </a:lnTo>
                  <a:lnTo>
                    <a:pt x="7620" y="170662"/>
                  </a:lnTo>
                  <a:lnTo>
                    <a:pt x="21336" y="170662"/>
                  </a:lnTo>
                  <a:lnTo>
                    <a:pt x="21336" y="167614"/>
                  </a:lnTo>
                  <a:lnTo>
                    <a:pt x="3048" y="167614"/>
                  </a:lnTo>
                  <a:lnTo>
                    <a:pt x="0" y="185902"/>
                  </a:lnTo>
                  <a:lnTo>
                    <a:pt x="4572" y="185902"/>
                  </a:lnTo>
                  <a:lnTo>
                    <a:pt x="4572" y="184378"/>
                  </a:lnTo>
                  <a:lnTo>
                    <a:pt x="7620" y="184378"/>
                  </a:lnTo>
                  <a:lnTo>
                    <a:pt x="7620" y="182854"/>
                  </a:lnTo>
                  <a:lnTo>
                    <a:pt x="15240" y="182854"/>
                  </a:lnTo>
                  <a:lnTo>
                    <a:pt x="15240" y="184378"/>
                  </a:lnTo>
                  <a:lnTo>
                    <a:pt x="16764" y="184378"/>
                  </a:lnTo>
                  <a:lnTo>
                    <a:pt x="16764" y="185902"/>
                  </a:lnTo>
                  <a:lnTo>
                    <a:pt x="18288" y="185902"/>
                  </a:lnTo>
                  <a:lnTo>
                    <a:pt x="18288" y="196570"/>
                  </a:lnTo>
                  <a:lnTo>
                    <a:pt x="16764" y="196570"/>
                  </a:lnTo>
                  <a:lnTo>
                    <a:pt x="16764" y="198094"/>
                  </a:lnTo>
                  <a:lnTo>
                    <a:pt x="15240" y="198094"/>
                  </a:lnTo>
                  <a:lnTo>
                    <a:pt x="15240" y="199618"/>
                  </a:lnTo>
                  <a:lnTo>
                    <a:pt x="7620" y="199618"/>
                  </a:lnTo>
                  <a:lnTo>
                    <a:pt x="7620" y="198094"/>
                  </a:lnTo>
                  <a:lnTo>
                    <a:pt x="6096" y="198094"/>
                  </a:lnTo>
                  <a:lnTo>
                    <a:pt x="6096" y="196570"/>
                  </a:lnTo>
                  <a:lnTo>
                    <a:pt x="4572" y="196570"/>
                  </a:lnTo>
                  <a:lnTo>
                    <a:pt x="4572" y="193522"/>
                  </a:lnTo>
                  <a:lnTo>
                    <a:pt x="0" y="193522"/>
                  </a:lnTo>
                  <a:lnTo>
                    <a:pt x="0" y="198094"/>
                  </a:lnTo>
                  <a:lnTo>
                    <a:pt x="1524" y="198094"/>
                  </a:lnTo>
                  <a:lnTo>
                    <a:pt x="1524" y="199618"/>
                  </a:lnTo>
                  <a:lnTo>
                    <a:pt x="3048" y="199618"/>
                  </a:lnTo>
                  <a:lnTo>
                    <a:pt x="3048" y="201142"/>
                  </a:lnTo>
                  <a:lnTo>
                    <a:pt x="4572" y="201142"/>
                  </a:lnTo>
                  <a:lnTo>
                    <a:pt x="4572" y="202653"/>
                  </a:lnTo>
                  <a:lnTo>
                    <a:pt x="10668" y="202653"/>
                  </a:lnTo>
                  <a:lnTo>
                    <a:pt x="10668" y="204177"/>
                  </a:lnTo>
                  <a:lnTo>
                    <a:pt x="12192" y="202653"/>
                  </a:lnTo>
                  <a:lnTo>
                    <a:pt x="16764" y="202653"/>
                  </a:lnTo>
                  <a:lnTo>
                    <a:pt x="16764" y="201142"/>
                  </a:lnTo>
                  <a:lnTo>
                    <a:pt x="19812" y="201142"/>
                  </a:lnTo>
                  <a:lnTo>
                    <a:pt x="19812" y="199618"/>
                  </a:lnTo>
                  <a:lnTo>
                    <a:pt x="21336" y="199618"/>
                  </a:lnTo>
                  <a:lnTo>
                    <a:pt x="21336" y="196570"/>
                  </a:lnTo>
                  <a:lnTo>
                    <a:pt x="22860" y="196570"/>
                  </a:lnTo>
                  <a:lnTo>
                    <a:pt x="22860" y="184378"/>
                  </a:lnTo>
                  <a:close/>
                </a:path>
                <a:path w="913129" h="1229360">
                  <a:moveTo>
                    <a:pt x="361124" y="51803"/>
                  </a:moveTo>
                  <a:lnTo>
                    <a:pt x="355028" y="51803"/>
                  </a:lnTo>
                  <a:lnTo>
                    <a:pt x="355028" y="181762"/>
                  </a:lnTo>
                  <a:lnTo>
                    <a:pt x="78460" y="181762"/>
                  </a:lnTo>
                  <a:lnTo>
                    <a:pt x="78460" y="185572"/>
                  </a:lnTo>
                  <a:lnTo>
                    <a:pt x="78460" y="189382"/>
                  </a:lnTo>
                  <a:lnTo>
                    <a:pt x="355028" y="189382"/>
                  </a:lnTo>
                  <a:lnTo>
                    <a:pt x="355028" y="341325"/>
                  </a:lnTo>
                  <a:lnTo>
                    <a:pt x="358076" y="341325"/>
                  </a:lnTo>
                  <a:lnTo>
                    <a:pt x="361124" y="341325"/>
                  </a:lnTo>
                  <a:lnTo>
                    <a:pt x="361124" y="51803"/>
                  </a:lnTo>
                  <a:close/>
                </a:path>
                <a:path w="913129" h="1229360">
                  <a:moveTo>
                    <a:pt x="371792" y="19812"/>
                  </a:moveTo>
                  <a:lnTo>
                    <a:pt x="370268" y="19812"/>
                  </a:lnTo>
                  <a:lnTo>
                    <a:pt x="370268" y="18288"/>
                  </a:lnTo>
                  <a:lnTo>
                    <a:pt x="368744" y="18288"/>
                  </a:lnTo>
                  <a:lnTo>
                    <a:pt x="368744" y="16764"/>
                  </a:lnTo>
                  <a:lnTo>
                    <a:pt x="367220" y="16764"/>
                  </a:lnTo>
                  <a:lnTo>
                    <a:pt x="367220" y="21336"/>
                  </a:lnTo>
                  <a:lnTo>
                    <a:pt x="367220" y="28956"/>
                  </a:lnTo>
                  <a:lnTo>
                    <a:pt x="365696" y="28956"/>
                  </a:lnTo>
                  <a:lnTo>
                    <a:pt x="365696" y="30480"/>
                  </a:lnTo>
                  <a:lnTo>
                    <a:pt x="361124" y="30480"/>
                  </a:lnTo>
                  <a:lnTo>
                    <a:pt x="361124" y="32004"/>
                  </a:lnTo>
                  <a:lnTo>
                    <a:pt x="350456" y="32004"/>
                  </a:lnTo>
                  <a:lnTo>
                    <a:pt x="350456" y="18288"/>
                  </a:lnTo>
                  <a:lnTo>
                    <a:pt x="361124" y="18288"/>
                  </a:lnTo>
                  <a:lnTo>
                    <a:pt x="362648" y="19812"/>
                  </a:lnTo>
                  <a:lnTo>
                    <a:pt x="365696" y="19812"/>
                  </a:lnTo>
                  <a:lnTo>
                    <a:pt x="365696" y="21336"/>
                  </a:lnTo>
                  <a:lnTo>
                    <a:pt x="367220" y="21336"/>
                  </a:lnTo>
                  <a:lnTo>
                    <a:pt x="367220" y="16764"/>
                  </a:lnTo>
                  <a:lnTo>
                    <a:pt x="365696" y="16764"/>
                  </a:lnTo>
                  <a:lnTo>
                    <a:pt x="365696" y="15240"/>
                  </a:lnTo>
                  <a:lnTo>
                    <a:pt x="368744" y="15240"/>
                  </a:lnTo>
                  <a:lnTo>
                    <a:pt x="368744" y="12192"/>
                  </a:lnTo>
                  <a:lnTo>
                    <a:pt x="370268" y="12192"/>
                  </a:lnTo>
                  <a:lnTo>
                    <a:pt x="370268" y="4572"/>
                  </a:lnTo>
                  <a:lnTo>
                    <a:pt x="368744" y="4572"/>
                  </a:lnTo>
                  <a:lnTo>
                    <a:pt x="368744" y="3048"/>
                  </a:lnTo>
                  <a:lnTo>
                    <a:pt x="368744" y="1524"/>
                  </a:lnTo>
                  <a:lnTo>
                    <a:pt x="365696" y="1524"/>
                  </a:lnTo>
                  <a:lnTo>
                    <a:pt x="365696" y="6096"/>
                  </a:lnTo>
                  <a:lnTo>
                    <a:pt x="365696" y="12192"/>
                  </a:lnTo>
                  <a:lnTo>
                    <a:pt x="364172" y="12192"/>
                  </a:lnTo>
                  <a:lnTo>
                    <a:pt x="364172" y="13716"/>
                  </a:lnTo>
                  <a:lnTo>
                    <a:pt x="359600" y="13716"/>
                  </a:lnTo>
                  <a:lnTo>
                    <a:pt x="359600" y="15240"/>
                  </a:lnTo>
                  <a:lnTo>
                    <a:pt x="350456" y="15240"/>
                  </a:lnTo>
                  <a:lnTo>
                    <a:pt x="350456" y="3048"/>
                  </a:lnTo>
                  <a:lnTo>
                    <a:pt x="361124" y="3048"/>
                  </a:lnTo>
                  <a:lnTo>
                    <a:pt x="361124" y="4572"/>
                  </a:lnTo>
                  <a:lnTo>
                    <a:pt x="364172" y="4572"/>
                  </a:lnTo>
                  <a:lnTo>
                    <a:pt x="364172" y="6096"/>
                  </a:lnTo>
                  <a:lnTo>
                    <a:pt x="365696" y="6096"/>
                  </a:lnTo>
                  <a:lnTo>
                    <a:pt x="365696" y="1524"/>
                  </a:lnTo>
                  <a:lnTo>
                    <a:pt x="365696" y="0"/>
                  </a:lnTo>
                  <a:lnTo>
                    <a:pt x="344360" y="0"/>
                  </a:lnTo>
                  <a:lnTo>
                    <a:pt x="344360" y="35052"/>
                  </a:lnTo>
                  <a:lnTo>
                    <a:pt x="367220" y="35052"/>
                  </a:lnTo>
                  <a:lnTo>
                    <a:pt x="367220" y="33528"/>
                  </a:lnTo>
                  <a:lnTo>
                    <a:pt x="368744" y="33528"/>
                  </a:lnTo>
                  <a:lnTo>
                    <a:pt x="368744" y="32004"/>
                  </a:lnTo>
                  <a:lnTo>
                    <a:pt x="370268" y="32004"/>
                  </a:lnTo>
                  <a:lnTo>
                    <a:pt x="370268" y="30480"/>
                  </a:lnTo>
                  <a:lnTo>
                    <a:pt x="371792" y="30480"/>
                  </a:lnTo>
                  <a:lnTo>
                    <a:pt x="371792" y="19812"/>
                  </a:lnTo>
                  <a:close/>
                </a:path>
                <a:path w="913129" h="1229360">
                  <a:moveTo>
                    <a:pt x="558457" y="1068146"/>
                  </a:moveTo>
                  <a:lnTo>
                    <a:pt x="556933" y="1068146"/>
                  </a:lnTo>
                  <a:lnTo>
                    <a:pt x="556933" y="1063574"/>
                  </a:lnTo>
                  <a:lnTo>
                    <a:pt x="555409" y="1063574"/>
                  </a:lnTo>
                  <a:lnTo>
                    <a:pt x="555409" y="1062050"/>
                  </a:lnTo>
                  <a:lnTo>
                    <a:pt x="552361" y="1062050"/>
                  </a:lnTo>
                  <a:lnTo>
                    <a:pt x="552361" y="1060526"/>
                  </a:lnTo>
                  <a:lnTo>
                    <a:pt x="543217" y="1060526"/>
                  </a:lnTo>
                  <a:lnTo>
                    <a:pt x="541693" y="1062050"/>
                  </a:lnTo>
                  <a:lnTo>
                    <a:pt x="540169" y="1062050"/>
                  </a:lnTo>
                  <a:lnTo>
                    <a:pt x="540169" y="1063574"/>
                  </a:lnTo>
                  <a:lnTo>
                    <a:pt x="538645" y="1063574"/>
                  </a:lnTo>
                  <a:lnTo>
                    <a:pt x="538645" y="1065098"/>
                  </a:lnTo>
                  <a:lnTo>
                    <a:pt x="537121" y="1065098"/>
                  </a:lnTo>
                  <a:lnTo>
                    <a:pt x="537121" y="1068146"/>
                  </a:lnTo>
                  <a:lnTo>
                    <a:pt x="535597" y="1068146"/>
                  </a:lnTo>
                  <a:lnTo>
                    <a:pt x="535597" y="1074254"/>
                  </a:lnTo>
                  <a:lnTo>
                    <a:pt x="534073" y="1075778"/>
                  </a:lnTo>
                  <a:lnTo>
                    <a:pt x="534073" y="1083386"/>
                  </a:lnTo>
                  <a:lnTo>
                    <a:pt x="535597" y="1084910"/>
                  </a:lnTo>
                  <a:lnTo>
                    <a:pt x="535597" y="1089482"/>
                  </a:lnTo>
                  <a:lnTo>
                    <a:pt x="537121" y="1091006"/>
                  </a:lnTo>
                  <a:lnTo>
                    <a:pt x="537121" y="1092530"/>
                  </a:lnTo>
                  <a:lnTo>
                    <a:pt x="538645" y="1092530"/>
                  </a:lnTo>
                  <a:lnTo>
                    <a:pt x="538645" y="1094054"/>
                  </a:lnTo>
                  <a:lnTo>
                    <a:pt x="540169" y="1094054"/>
                  </a:lnTo>
                  <a:lnTo>
                    <a:pt x="540169" y="1095578"/>
                  </a:lnTo>
                  <a:lnTo>
                    <a:pt x="541693" y="1095578"/>
                  </a:lnTo>
                  <a:lnTo>
                    <a:pt x="541693" y="1097102"/>
                  </a:lnTo>
                  <a:lnTo>
                    <a:pt x="552361" y="1097102"/>
                  </a:lnTo>
                  <a:lnTo>
                    <a:pt x="552361" y="1095578"/>
                  </a:lnTo>
                  <a:lnTo>
                    <a:pt x="553885" y="1095578"/>
                  </a:lnTo>
                  <a:lnTo>
                    <a:pt x="553885" y="1094054"/>
                  </a:lnTo>
                  <a:lnTo>
                    <a:pt x="555409" y="1094054"/>
                  </a:lnTo>
                  <a:lnTo>
                    <a:pt x="555409" y="1092530"/>
                  </a:lnTo>
                  <a:lnTo>
                    <a:pt x="556933" y="1092530"/>
                  </a:lnTo>
                  <a:lnTo>
                    <a:pt x="556933" y="1089482"/>
                  </a:lnTo>
                  <a:lnTo>
                    <a:pt x="558457" y="1089482"/>
                  </a:lnTo>
                  <a:lnTo>
                    <a:pt x="558457" y="1080338"/>
                  </a:lnTo>
                  <a:lnTo>
                    <a:pt x="556933" y="1080338"/>
                  </a:lnTo>
                  <a:lnTo>
                    <a:pt x="556933" y="1077302"/>
                  </a:lnTo>
                  <a:lnTo>
                    <a:pt x="555409" y="1077302"/>
                  </a:lnTo>
                  <a:lnTo>
                    <a:pt x="555409" y="1075778"/>
                  </a:lnTo>
                  <a:lnTo>
                    <a:pt x="553885" y="1075778"/>
                  </a:lnTo>
                  <a:lnTo>
                    <a:pt x="553885" y="1080338"/>
                  </a:lnTo>
                  <a:lnTo>
                    <a:pt x="553885" y="1089482"/>
                  </a:lnTo>
                  <a:lnTo>
                    <a:pt x="552361" y="1089482"/>
                  </a:lnTo>
                  <a:lnTo>
                    <a:pt x="552361" y="1091006"/>
                  </a:lnTo>
                  <a:lnTo>
                    <a:pt x="550837" y="1092530"/>
                  </a:lnTo>
                  <a:lnTo>
                    <a:pt x="549313" y="1092530"/>
                  </a:lnTo>
                  <a:lnTo>
                    <a:pt x="549313" y="1094054"/>
                  </a:lnTo>
                  <a:lnTo>
                    <a:pt x="544741" y="1094054"/>
                  </a:lnTo>
                  <a:lnTo>
                    <a:pt x="544741" y="1092530"/>
                  </a:lnTo>
                  <a:lnTo>
                    <a:pt x="543217" y="1092530"/>
                  </a:lnTo>
                  <a:lnTo>
                    <a:pt x="541693" y="1091006"/>
                  </a:lnTo>
                  <a:lnTo>
                    <a:pt x="541693" y="1089482"/>
                  </a:lnTo>
                  <a:lnTo>
                    <a:pt x="540169" y="1089482"/>
                  </a:lnTo>
                  <a:lnTo>
                    <a:pt x="540169" y="1080338"/>
                  </a:lnTo>
                  <a:lnTo>
                    <a:pt x="541693" y="1080338"/>
                  </a:lnTo>
                  <a:lnTo>
                    <a:pt x="541693" y="1078814"/>
                  </a:lnTo>
                  <a:lnTo>
                    <a:pt x="543217" y="1078814"/>
                  </a:lnTo>
                  <a:lnTo>
                    <a:pt x="543217" y="1077302"/>
                  </a:lnTo>
                  <a:lnTo>
                    <a:pt x="550837" y="1077302"/>
                  </a:lnTo>
                  <a:lnTo>
                    <a:pt x="550837" y="1078814"/>
                  </a:lnTo>
                  <a:lnTo>
                    <a:pt x="552361" y="1078814"/>
                  </a:lnTo>
                  <a:lnTo>
                    <a:pt x="552361" y="1080338"/>
                  </a:lnTo>
                  <a:lnTo>
                    <a:pt x="553885" y="1080338"/>
                  </a:lnTo>
                  <a:lnTo>
                    <a:pt x="553885" y="1075778"/>
                  </a:lnTo>
                  <a:lnTo>
                    <a:pt x="553885" y="1074254"/>
                  </a:lnTo>
                  <a:lnTo>
                    <a:pt x="550837" y="1074254"/>
                  </a:lnTo>
                  <a:lnTo>
                    <a:pt x="550837" y="1072730"/>
                  </a:lnTo>
                  <a:lnTo>
                    <a:pt x="544741" y="1072730"/>
                  </a:lnTo>
                  <a:lnTo>
                    <a:pt x="544741" y="1074254"/>
                  </a:lnTo>
                  <a:lnTo>
                    <a:pt x="541693" y="1074254"/>
                  </a:lnTo>
                  <a:lnTo>
                    <a:pt x="541693" y="1075778"/>
                  </a:lnTo>
                  <a:lnTo>
                    <a:pt x="540169" y="1075778"/>
                  </a:lnTo>
                  <a:lnTo>
                    <a:pt x="540169" y="1077302"/>
                  </a:lnTo>
                  <a:lnTo>
                    <a:pt x="538645" y="1077302"/>
                  </a:lnTo>
                  <a:lnTo>
                    <a:pt x="538645" y="1072730"/>
                  </a:lnTo>
                  <a:lnTo>
                    <a:pt x="540169" y="1072730"/>
                  </a:lnTo>
                  <a:lnTo>
                    <a:pt x="540169" y="1068146"/>
                  </a:lnTo>
                  <a:lnTo>
                    <a:pt x="541693" y="1068146"/>
                  </a:lnTo>
                  <a:lnTo>
                    <a:pt x="541693" y="1066622"/>
                  </a:lnTo>
                  <a:lnTo>
                    <a:pt x="543217" y="1066622"/>
                  </a:lnTo>
                  <a:lnTo>
                    <a:pt x="543217" y="1065098"/>
                  </a:lnTo>
                  <a:lnTo>
                    <a:pt x="544741" y="1065098"/>
                  </a:lnTo>
                  <a:lnTo>
                    <a:pt x="544741" y="1063574"/>
                  </a:lnTo>
                  <a:lnTo>
                    <a:pt x="549313" y="1063574"/>
                  </a:lnTo>
                  <a:lnTo>
                    <a:pt x="549313" y="1065098"/>
                  </a:lnTo>
                  <a:lnTo>
                    <a:pt x="552361" y="1065098"/>
                  </a:lnTo>
                  <a:lnTo>
                    <a:pt x="552361" y="1068146"/>
                  </a:lnTo>
                  <a:lnTo>
                    <a:pt x="553885" y="1068146"/>
                  </a:lnTo>
                  <a:lnTo>
                    <a:pt x="553885" y="1069682"/>
                  </a:lnTo>
                  <a:lnTo>
                    <a:pt x="558457" y="1069682"/>
                  </a:lnTo>
                  <a:lnTo>
                    <a:pt x="558457" y="1068146"/>
                  </a:lnTo>
                  <a:close/>
                </a:path>
                <a:path w="913129" h="1229360">
                  <a:moveTo>
                    <a:pt x="897483" y="938631"/>
                  </a:moveTo>
                  <a:lnTo>
                    <a:pt x="889863" y="938631"/>
                  </a:lnTo>
                  <a:lnTo>
                    <a:pt x="889863" y="1069492"/>
                  </a:lnTo>
                  <a:lnTo>
                    <a:pt x="613308" y="1069492"/>
                  </a:lnTo>
                  <a:lnTo>
                    <a:pt x="613308" y="1073302"/>
                  </a:lnTo>
                  <a:lnTo>
                    <a:pt x="613308" y="1075842"/>
                  </a:lnTo>
                  <a:lnTo>
                    <a:pt x="889863" y="1075842"/>
                  </a:lnTo>
                  <a:lnTo>
                    <a:pt x="889863" y="1228902"/>
                  </a:lnTo>
                  <a:lnTo>
                    <a:pt x="894435" y="1228902"/>
                  </a:lnTo>
                  <a:lnTo>
                    <a:pt x="897483" y="1228902"/>
                  </a:lnTo>
                  <a:lnTo>
                    <a:pt x="897483" y="938631"/>
                  </a:lnTo>
                  <a:close/>
                </a:path>
                <a:path w="913129" h="1229360">
                  <a:moveTo>
                    <a:pt x="912723" y="888339"/>
                  </a:moveTo>
                  <a:lnTo>
                    <a:pt x="911199" y="888339"/>
                  </a:lnTo>
                  <a:lnTo>
                    <a:pt x="911199" y="885304"/>
                  </a:lnTo>
                  <a:lnTo>
                    <a:pt x="909675" y="885304"/>
                  </a:lnTo>
                  <a:lnTo>
                    <a:pt x="909675" y="883780"/>
                  </a:lnTo>
                  <a:lnTo>
                    <a:pt x="908151" y="883780"/>
                  </a:lnTo>
                  <a:lnTo>
                    <a:pt x="908151" y="882256"/>
                  </a:lnTo>
                  <a:lnTo>
                    <a:pt x="905103" y="882256"/>
                  </a:lnTo>
                  <a:lnTo>
                    <a:pt x="905103" y="880732"/>
                  </a:lnTo>
                  <a:lnTo>
                    <a:pt x="891387" y="880732"/>
                  </a:lnTo>
                  <a:lnTo>
                    <a:pt x="891387" y="882256"/>
                  </a:lnTo>
                  <a:lnTo>
                    <a:pt x="888339" y="882256"/>
                  </a:lnTo>
                  <a:lnTo>
                    <a:pt x="888339" y="883780"/>
                  </a:lnTo>
                  <a:lnTo>
                    <a:pt x="886815" y="883780"/>
                  </a:lnTo>
                  <a:lnTo>
                    <a:pt x="886815" y="885304"/>
                  </a:lnTo>
                  <a:lnTo>
                    <a:pt x="885291" y="885304"/>
                  </a:lnTo>
                  <a:lnTo>
                    <a:pt x="885291" y="886828"/>
                  </a:lnTo>
                  <a:lnTo>
                    <a:pt x="883767" y="886828"/>
                  </a:lnTo>
                  <a:lnTo>
                    <a:pt x="883767" y="889863"/>
                  </a:lnTo>
                  <a:lnTo>
                    <a:pt x="882243" y="889863"/>
                  </a:lnTo>
                  <a:lnTo>
                    <a:pt x="882243" y="895959"/>
                  </a:lnTo>
                  <a:lnTo>
                    <a:pt x="880719" y="895959"/>
                  </a:lnTo>
                  <a:lnTo>
                    <a:pt x="880719" y="902055"/>
                  </a:lnTo>
                  <a:lnTo>
                    <a:pt x="882243" y="902055"/>
                  </a:lnTo>
                  <a:lnTo>
                    <a:pt x="882243" y="908151"/>
                  </a:lnTo>
                  <a:lnTo>
                    <a:pt x="883767" y="908151"/>
                  </a:lnTo>
                  <a:lnTo>
                    <a:pt x="883767" y="911199"/>
                  </a:lnTo>
                  <a:lnTo>
                    <a:pt x="885291" y="911199"/>
                  </a:lnTo>
                  <a:lnTo>
                    <a:pt x="885291" y="912723"/>
                  </a:lnTo>
                  <a:lnTo>
                    <a:pt x="886815" y="912723"/>
                  </a:lnTo>
                  <a:lnTo>
                    <a:pt x="886815" y="914247"/>
                  </a:lnTo>
                  <a:lnTo>
                    <a:pt x="888339" y="914247"/>
                  </a:lnTo>
                  <a:lnTo>
                    <a:pt x="888339" y="915771"/>
                  </a:lnTo>
                  <a:lnTo>
                    <a:pt x="889863" y="915771"/>
                  </a:lnTo>
                  <a:lnTo>
                    <a:pt x="891387" y="917295"/>
                  </a:lnTo>
                  <a:lnTo>
                    <a:pt x="905103" y="917295"/>
                  </a:lnTo>
                  <a:lnTo>
                    <a:pt x="905103" y="915771"/>
                  </a:lnTo>
                  <a:lnTo>
                    <a:pt x="908151" y="915771"/>
                  </a:lnTo>
                  <a:lnTo>
                    <a:pt x="908151" y="914247"/>
                  </a:lnTo>
                  <a:lnTo>
                    <a:pt x="909675" y="914247"/>
                  </a:lnTo>
                  <a:lnTo>
                    <a:pt x="909675" y="912723"/>
                  </a:lnTo>
                  <a:lnTo>
                    <a:pt x="911199" y="912723"/>
                  </a:lnTo>
                  <a:lnTo>
                    <a:pt x="911199" y="909675"/>
                  </a:lnTo>
                  <a:lnTo>
                    <a:pt x="912723" y="909675"/>
                  </a:lnTo>
                  <a:lnTo>
                    <a:pt x="912723" y="905103"/>
                  </a:lnTo>
                  <a:lnTo>
                    <a:pt x="908151" y="905103"/>
                  </a:lnTo>
                  <a:lnTo>
                    <a:pt x="908151" y="908151"/>
                  </a:lnTo>
                  <a:lnTo>
                    <a:pt x="906627" y="908151"/>
                  </a:lnTo>
                  <a:lnTo>
                    <a:pt x="906627" y="909675"/>
                  </a:lnTo>
                  <a:lnTo>
                    <a:pt x="905103" y="911199"/>
                  </a:lnTo>
                  <a:lnTo>
                    <a:pt x="903579" y="911199"/>
                  </a:lnTo>
                  <a:lnTo>
                    <a:pt x="903579" y="912723"/>
                  </a:lnTo>
                  <a:lnTo>
                    <a:pt x="900531" y="912723"/>
                  </a:lnTo>
                  <a:lnTo>
                    <a:pt x="900531" y="914247"/>
                  </a:lnTo>
                  <a:lnTo>
                    <a:pt x="895959" y="914247"/>
                  </a:lnTo>
                  <a:lnTo>
                    <a:pt x="894435" y="912723"/>
                  </a:lnTo>
                  <a:lnTo>
                    <a:pt x="891387" y="912723"/>
                  </a:lnTo>
                  <a:lnTo>
                    <a:pt x="891387" y="911199"/>
                  </a:lnTo>
                  <a:lnTo>
                    <a:pt x="889863" y="911199"/>
                  </a:lnTo>
                  <a:lnTo>
                    <a:pt x="889863" y="909675"/>
                  </a:lnTo>
                  <a:lnTo>
                    <a:pt x="888339" y="909675"/>
                  </a:lnTo>
                  <a:lnTo>
                    <a:pt x="888339" y="906627"/>
                  </a:lnTo>
                  <a:lnTo>
                    <a:pt x="886815" y="906627"/>
                  </a:lnTo>
                  <a:lnTo>
                    <a:pt x="886815" y="891387"/>
                  </a:lnTo>
                  <a:lnTo>
                    <a:pt x="888339" y="891387"/>
                  </a:lnTo>
                  <a:lnTo>
                    <a:pt x="888339" y="888339"/>
                  </a:lnTo>
                  <a:lnTo>
                    <a:pt x="889863" y="888339"/>
                  </a:lnTo>
                  <a:lnTo>
                    <a:pt x="889863" y="886828"/>
                  </a:lnTo>
                  <a:lnTo>
                    <a:pt x="891387" y="886828"/>
                  </a:lnTo>
                  <a:lnTo>
                    <a:pt x="891387" y="885304"/>
                  </a:lnTo>
                  <a:lnTo>
                    <a:pt x="895959" y="885304"/>
                  </a:lnTo>
                  <a:lnTo>
                    <a:pt x="897483" y="883780"/>
                  </a:lnTo>
                  <a:lnTo>
                    <a:pt x="899007" y="883780"/>
                  </a:lnTo>
                  <a:lnTo>
                    <a:pt x="900531" y="885304"/>
                  </a:lnTo>
                  <a:lnTo>
                    <a:pt x="903579" y="885304"/>
                  </a:lnTo>
                  <a:lnTo>
                    <a:pt x="903579" y="886828"/>
                  </a:lnTo>
                  <a:lnTo>
                    <a:pt x="905103" y="886828"/>
                  </a:lnTo>
                  <a:lnTo>
                    <a:pt x="905103" y="888339"/>
                  </a:lnTo>
                  <a:lnTo>
                    <a:pt x="906627" y="888339"/>
                  </a:lnTo>
                  <a:lnTo>
                    <a:pt x="906627" y="889863"/>
                  </a:lnTo>
                  <a:lnTo>
                    <a:pt x="908151" y="889863"/>
                  </a:lnTo>
                  <a:lnTo>
                    <a:pt x="908151" y="891387"/>
                  </a:lnTo>
                  <a:lnTo>
                    <a:pt x="912723" y="891387"/>
                  </a:lnTo>
                  <a:lnTo>
                    <a:pt x="912723" y="888339"/>
                  </a:lnTo>
                  <a:close/>
                </a:path>
              </a:pathLst>
            </a:custGeom>
            <a:solidFill>
              <a:srgbClr val="000000"/>
            </a:solidFill>
          </p:spPr>
          <p:txBody>
            <a:bodyPr wrap="square" lIns="0" tIns="0" rIns="0" bIns="0" rtlCol="0"/>
            <a:lstStyle/>
            <a:p>
              <a:endParaRPr/>
            </a:p>
          </p:txBody>
        </p:sp>
      </p:grpSp>
      <p:sp>
        <p:nvSpPr>
          <p:cNvPr id="44" name="object 44"/>
          <p:cNvSpPr txBox="1"/>
          <p:nvPr/>
        </p:nvSpPr>
        <p:spPr>
          <a:xfrm>
            <a:off x="10735132" y="3811141"/>
            <a:ext cx="433070" cy="135293"/>
          </a:xfrm>
          <a:prstGeom prst="rect">
            <a:avLst/>
          </a:prstGeom>
        </p:spPr>
        <p:txBody>
          <a:bodyPr vert="horz" wrap="square" lIns="0" tIns="12065" rIns="0" bIns="0" rtlCol="0">
            <a:spAutoFit/>
          </a:bodyPr>
          <a:lstStyle/>
          <a:p>
            <a:pPr marL="12700">
              <a:spcBef>
                <a:spcPts val="95"/>
              </a:spcBef>
            </a:pPr>
            <a:r>
              <a:rPr sz="800" b="1" spc="-5" dirty="0">
                <a:latin typeface="Comic Sans MS"/>
                <a:cs typeface="Comic Sans MS"/>
              </a:rPr>
              <a:t>Figura</a:t>
            </a:r>
            <a:r>
              <a:rPr sz="800" b="1" spc="-65" dirty="0">
                <a:latin typeface="Comic Sans MS"/>
                <a:cs typeface="Comic Sans MS"/>
              </a:rPr>
              <a:t> </a:t>
            </a:r>
            <a:r>
              <a:rPr sz="800" b="1" spc="-5" dirty="0">
                <a:latin typeface="Comic Sans MS"/>
                <a:cs typeface="Comic Sans MS"/>
              </a:rPr>
              <a:t>2</a:t>
            </a:r>
            <a:endParaRPr sz="800">
              <a:latin typeface="Comic Sans MS"/>
              <a:cs typeface="Comic Sans MS"/>
            </a:endParaRPr>
          </a:p>
        </p:txBody>
      </p:sp>
      <p:sp>
        <p:nvSpPr>
          <p:cNvPr id="45" name="object 45"/>
          <p:cNvSpPr txBox="1"/>
          <p:nvPr/>
        </p:nvSpPr>
        <p:spPr>
          <a:xfrm>
            <a:off x="9425472" y="4084657"/>
            <a:ext cx="3053080" cy="9810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Una</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zona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1 </a:t>
            </a:r>
            <a:r>
              <a:rPr sz="900" dirty="0">
                <a:latin typeface="Comic Sans MS"/>
                <a:cs typeface="Comic Sans MS"/>
              </a:rPr>
              <a:t> </a:t>
            </a:r>
            <a:r>
              <a:rPr sz="900" spc="-5" dirty="0">
                <a:latin typeface="Comic Sans MS"/>
                <a:cs typeface="Comic Sans MS"/>
              </a:rPr>
              <a:t>requiere disparar dos interruptores en la Subestación A. </a:t>
            </a:r>
            <a:r>
              <a:rPr sz="900" dirty="0">
                <a:latin typeface="Comic Sans MS"/>
                <a:cs typeface="Comic Sans MS"/>
              </a:rPr>
              <a:t> </a:t>
            </a:r>
            <a:r>
              <a:rPr sz="900" spc="-5" dirty="0">
                <a:latin typeface="Comic Sans MS"/>
                <a:cs typeface="Comic Sans MS"/>
              </a:rPr>
              <a:t>Si cualquiera de los interruptores fallara para librar la </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iniciará</a:t>
            </a:r>
            <a:r>
              <a:rPr sz="900" dirty="0">
                <a:latin typeface="Comic Sans MS"/>
                <a:cs typeface="Comic Sans MS"/>
              </a:rPr>
              <a:t> </a:t>
            </a:r>
            <a:r>
              <a:rPr sz="900" spc="-5" dirty="0">
                <a:latin typeface="Comic Sans MS"/>
                <a:cs typeface="Comic Sans MS"/>
              </a:rPr>
              <a:t>el </a:t>
            </a:r>
            <a:r>
              <a:rPr sz="900" spc="-254"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adicional</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disparo </a:t>
            </a:r>
            <a:r>
              <a:rPr sz="900" dirty="0">
                <a:latin typeface="Comic Sans MS"/>
                <a:cs typeface="Comic Sans MS"/>
              </a:rPr>
              <a:t> </a:t>
            </a:r>
            <a:r>
              <a:rPr sz="900" spc="-5" dirty="0">
                <a:latin typeface="Comic Sans MS"/>
                <a:cs typeface="Comic Sans MS"/>
              </a:rPr>
              <a:t>transferido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remoto.</a:t>
            </a:r>
            <a:endParaRPr sz="900">
              <a:latin typeface="Comic Sans MS"/>
              <a:cs typeface="Comic Sans MS"/>
            </a:endParaRPr>
          </a:p>
        </p:txBody>
      </p:sp>
      <p:sp>
        <p:nvSpPr>
          <p:cNvPr id="46" name="object 46"/>
          <p:cNvSpPr txBox="1"/>
          <p:nvPr/>
        </p:nvSpPr>
        <p:spPr>
          <a:xfrm>
            <a:off x="9425472" y="5192403"/>
            <a:ext cx="3053080" cy="323037"/>
          </a:xfrm>
          <a:prstGeom prst="rect">
            <a:avLst/>
          </a:prstGeom>
        </p:spPr>
        <p:txBody>
          <a:bodyPr vert="horz" wrap="square" lIns="0" tIns="12700" rIns="0" bIns="0" rtlCol="0">
            <a:spAutoFit/>
          </a:bodyPr>
          <a:lstStyle/>
          <a:p>
            <a:pPr marL="12700" marR="5080">
              <a:lnSpc>
                <a:spcPct val="116100"/>
              </a:lnSpc>
              <a:spcBef>
                <a:spcPts val="100"/>
              </a:spcBef>
            </a:pPr>
            <a:r>
              <a:rPr sz="900" spc="-5" dirty="0">
                <a:latin typeface="Comic Sans MS"/>
                <a:cs typeface="Comic Sans MS"/>
              </a:rPr>
              <a:t>La</a:t>
            </a:r>
            <a:r>
              <a:rPr sz="900" spc="5" dirty="0">
                <a:latin typeface="Comic Sans MS"/>
                <a:cs typeface="Comic Sans MS"/>
              </a:rPr>
              <a:t> </a:t>
            </a:r>
            <a:r>
              <a:rPr sz="900" spc="-5" dirty="0">
                <a:latin typeface="Comic Sans MS"/>
                <a:cs typeface="Comic Sans MS"/>
              </a:rPr>
              <a:t>figura</a:t>
            </a:r>
            <a:r>
              <a:rPr sz="900" spc="5" dirty="0">
                <a:latin typeface="Comic Sans MS"/>
                <a:cs typeface="Comic Sans MS"/>
              </a:rPr>
              <a:t> </a:t>
            </a:r>
            <a:r>
              <a:rPr sz="900" spc="-5" dirty="0">
                <a:latin typeface="Comic Sans MS"/>
                <a:cs typeface="Comic Sans MS"/>
              </a:rPr>
              <a:t>3</a:t>
            </a:r>
            <a:r>
              <a:rPr sz="900" spc="5" dirty="0">
                <a:latin typeface="Comic Sans MS"/>
                <a:cs typeface="Comic Sans MS"/>
              </a:rPr>
              <a:t> </a:t>
            </a:r>
            <a:r>
              <a:rPr sz="900" spc="-5" dirty="0">
                <a:latin typeface="Comic Sans MS"/>
                <a:cs typeface="Comic Sans MS"/>
              </a:rPr>
              <a:t>es</a:t>
            </a:r>
            <a:r>
              <a:rPr sz="900" spc="5" dirty="0">
                <a:latin typeface="Comic Sans MS"/>
                <a:cs typeface="Comic Sans MS"/>
              </a:rPr>
              <a:t> </a:t>
            </a:r>
            <a:r>
              <a:rPr sz="900" spc="-5" dirty="0">
                <a:latin typeface="Comic Sans MS"/>
                <a:cs typeface="Comic Sans MS"/>
              </a:rPr>
              <a:t>un</a:t>
            </a:r>
            <a:r>
              <a:rPr sz="900" spc="5" dirty="0">
                <a:latin typeface="Comic Sans MS"/>
                <a:cs typeface="Comic Sans MS"/>
              </a:rPr>
              <a:t> </a:t>
            </a:r>
            <a:r>
              <a:rPr sz="900" spc="-5" dirty="0">
                <a:latin typeface="Comic Sans MS"/>
                <a:cs typeface="Comic Sans MS"/>
              </a:rPr>
              <a:t>diagrama</a:t>
            </a:r>
            <a:r>
              <a:rPr sz="900" spc="5" dirty="0">
                <a:latin typeface="Comic Sans MS"/>
                <a:cs typeface="Comic Sans MS"/>
              </a:rPr>
              <a:t> </a:t>
            </a:r>
            <a:r>
              <a:rPr sz="900" spc="-5" dirty="0">
                <a:latin typeface="Comic Sans MS"/>
                <a:cs typeface="Comic Sans MS"/>
              </a:rPr>
              <a:t>lógico</a:t>
            </a:r>
            <a:r>
              <a:rPr sz="900" spc="5" dirty="0">
                <a:latin typeface="Comic Sans MS"/>
                <a:cs typeface="Comic Sans MS"/>
              </a:rPr>
              <a:t> </a:t>
            </a:r>
            <a:r>
              <a:rPr sz="900" spc="-5" dirty="0">
                <a:latin typeface="Comic Sans MS"/>
                <a:cs typeface="Comic Sans MS"/>
              </a:rPr>
              <a:t>que</a:t>
            </a:r>
            <a:r>
              <a:rPr sz="900" spc="5" dirty="0">
                <a:latin typeface="Comic Sans MS"/>
                <a:cs typeface="Comic Sans MS"/>
              </a:rPr>
              <a:t> </a:t>
            </a:r>
            <a:r>
              <a:rPr sz="900" spc="-5" dirty="0">
                <a:latin typeface="Comic Sans MS"/>
                <a:cs typeface="Comic Sans MS"/>
              </a:rPr>
              <a:t>representa</a:t>
            </a:r>
            <a:r>
              <a:rPr sz="900" spc="15" dirty="0">
                <a:latin typeface="Comic Sans MS"/>
                <a:cs typeface="Comic Sans MS"/>
              </a:rPr>
              <a:t> </a:t>
            </a:r>
            <a:r>
              <a:rPr sz="900" spc="-5" dirty="0">
                <a:latin typeface="Comic Sans MS"/>
                <a:cs typeface="Comic Sans MS"/>
              </a:rPr>
              <a:t>un </a:t>
            </a:r>
            <a:r>
              <a:rPr sz="900" spc="-254" dirty="0">
                <a:latin typeface="Comic Sans MS"/>
                <a:cs typeface="Comic Sans MS"/>
              </a:rPr>
              <a:t> </a:t>
            </a:r>
            <a:r>
              <a:rPr sz="900" spc="-5" dirty="0">
                <a:latin typeface="Comic Sans MS"/>
                <a:cs typeface="Comic Sans MS"/>
              </a:rPr>
              <a:t>esquema</a:t>
            </a:r>
            <a:r>
              <a:rPr sz="900" spc="5" dirty="0">
                <a:latin typeface="Comic Sans MS"/>
                <a:cs typeface="Comic Sans MS"/>
              </a:rPr>
              <a:t> </a:t>
            </a:r>
            <a:r>
              <a:rPr sz="900" spc="-5" dirty="0">
                <a:latin typeface="Comic Sans MS"/>
                <a:cs typeface="Comic Sans MS"/>
              </a:rPr>
              <a:t>básico</a:t>
            </a:r>
            <a:r>
              <a:rPr sz="900" spc="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protección</a:t>
            </a:r>
            <a:r>
              <a:rPr sz="900" spc="10"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falla</a:t>
            </a:r>
            <a:r>
              <a:rPr sz="900" spc="5"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interruptor.</a:t>
            </a:r>
            <a:endParaRPr sz="900">
              <a:latin typeface="Comic Sans MS"/>
              <a:cs typeface="Comic Sans MS"/>
            </a:endParaRPr>
          </a:p>
        </p:txBody>
      </p:sp>
      <p:pic>
        <p:nvPicPr>
          <p:cNvPr id="47" name="object 47"/>
          <p:cNvPicPr/>
          <p:nvPr/>
        </p:nvPicPr>
        <p:blipFill>
          <a:blip r:embed="rId18" cstate="print"/>
          <a:stretch>
            <a:fillRect/>
          </a:stretch>
        </p:blipFill>
        <p:spPr>
          <a:xfrm>
            <a:off x="9477031" y="5688139"/>
            <a:ext cx="2946158" cy="1597850"/>
          </a:xfrm>
          <a:prstGeom prst="rect">
            <a:avLst/>
          </a:prstGeom>
        </p:spPr>
      </p:pic>
      <p:sp>
        <p:nvSpPr>
          <p:cNvPr id="48" name="object 48"/>
          <p:cNvSpPr txBox="1"/>
          <p:nvPr/>
        </p:nvSpPr>
        <p:spPr>
          <a:xfrm>
            <a:off x="10735132" y="7439181"/>
            <a:ext cx="433070" cy="135293"/>
          </a:xfrm>
          <a:prstGeom prst="rect">
            <a:avLst/>
          </a:prstGeom>
        </p:spPr>
        <p:txBody>
          <a:bodyPr vert="horz" wrap="square" lIns="0" tIns="12065" rIns="0" bIns="0" rtlCol="0">
            <a:spAutoFit/>
          </a:bodyPr>
          <a:lstStyle/>
          <a:p>
            <a:pPr marL="12700">
              <a:spcBef>
                <a:spcPts val="95"/>
              </a:spcBef>
            </a:pPr>
            <a:r>
              <a:rPr sz="800" b="1" spc="-5" dirty="0">
                <a:latin typeface="Comic Sans MS"/>
                <a:cs typeface="Comic Sans MS"/>
              </a:rPr>
              <a:t>Figura</a:t>
            </a:r>
            <a:r>
              <a:rPr sz="800" b="1" spc="-65" dirty="0">
                <a:latin typeface="Comic Sans MS"/>
                <a:cs typeface="Comic Sans MS"/>
              </a:rPr>
              <a:t> </a:t>
            </a:r>
            <a:r>
              <a:rPr sz="800" b="1" spc="-5" dirty="0">
                <a:latin typeface="Comic Sans MS"/>
                <a:cs typeface="Comic Sans MS"/>
              </a:rPr>
              <a:t>3</a:t>
            </a:r>
            <a:endParaRPr sz="800">
              <a:latin typeface="Comic Sans MS"/>
              <a:cs typeface="Comic Sans MS"/>
            </a:endParaRPr>
          </a:p>
        </p:txBody>
      </p:sp>
      <p:sp>
        <p:nvSpPr>
          <p:cNvPr id="49" name="object 49"/>
          <p:cNvSpPr txBox="1"/>
          <p:nvPr/>
        </p:nvSpPr>
        <p:spPr>
          <a:xfrm>
            <a:off x="9425473" y="7882594"/>
            <a:ext cx="3052445" cy="323037"/>
          </a:xfrm>
          <a:prstGeom prst="rect">
            <a:avLst/>
          </a:prstGeom>
        </p:spPr>
        <p:txBody>
          <a:bodyPr vert="horz" wrap="square" lIns="0" tIns="12700" rIns="0" bIns="0" rtlCol="0">
            <a:spAutoFit/>
          </a:bodyPr>
          <a:lstStyle/>
          <a:p>
            <a:pPr marL="12700" marR="5080">
              <a:lnSpc>
                <a:spcPct val="116100"/>
              </a:lnSpc>
              <a:spcBef>
                <a:spcPts val="100"/>
              </a:spcBef>
              <a:tabLst>
                <a:tab pos="631190" algn="l"/>
                <a:tab pos="955675" algn="l"/>
                <a:tab pos="1487805" algn="l"/>
                <a:tab pos="1811020" algn="l"/>
                <a:tab pos="2821940" algn="l"/>
              </a:tabLst>
            </a:pPr>
            <a:r>
              <a:rPr sz="900" b="1" spc="-5" dirty="0">
                <a:latin typeface="Comic Sans MS"/>
                <a:cs typeface="Comic Sans MS"/>
              </a:rPr>
              <a:t>LÓGICA	DE	FALLA	DE	INTERRUPTOR	DEL  GENERADOR</a:t>
            </a:r>
            <a:endParaRPr sz="900">
              <a:latin typeface="Comic Sans MS"/>
              <a:cs typeface="Comic Sans MS"/>
            </a:endParaRPr>
          </a:p>
        </p:txBody>
      </p:sp>
      <p:sp>
        <p:nvSpPr>
          <p:cNvPr id="50" name="object 50"/>
          <p:cNvSpPr txBox="1"/>
          <p:nvPr/>
        </p:nvSpPr>
        <p:spPr>
          <a:xfrm>
            <a:off x="9425472" y="8353430"/>
            <a:ext cx="3053080" cy="9810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Un diagrama funcional de un esquema típico de falla de </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muestra</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a:t>
            </a:r>
            <a:r>
              <a:rPr sz="900" spc="254" dirty="0">
                <a:latin typeface="Comic Sans MS"/>
                <a:cs typeface="Comic Sans MS"/>
              </a:rPr>
              <a:t> </a:t>
            </a:r>
            <a:r>
              <a:rPr sz="900" spc="-5" dirty="0">
                <a:latin typeface="Comic Sans MS"/>
                <a:cs typeface="Comic Sans MS"/>
              </a:rPr>
              <a:t>figura</a:t>
            </a:r>
            <a:r>
              <a:rPr sz="900" spc="260" dirty="0">
                <a:latin typeface="Comic Sans MS"/>
                <a:cs typeface="Comic Sans MS"/>
              </a:rPr>
              <a:t> </a:t>
            </a:r>
            <a:r>
              <a:rPr sz="900" spc="-5" dirty="0">
                <a:latin typeface="Comic Sans MS"/>
                <a:cs typeface="Comic Sans MS"/>
              </a:rPr>
              <a:t>4. </a:t>
            </a:r>
            <a:r>
              <a:rPr sz="900" dirty="0">
                <a:latin typeface="Comic Sans MS"/>
                <a:cs typeface="Comic Sans MS"/>
              </a:rPr>
              <a:t> </a:t>
            </a:r>
            <a:r>
              <a:rPr sz="900" spc="-5" dirty="0">
                <a:latin typeface="Comic Sans MS"/>
                <a:cs typeface="Comic Sans MS"/>
              </a:rPr>
              <a:t>Igual que en todos estos esquemas, cuando los relés de </a:t>
            </a:r>
            <a:r>
              <a:rPr sz="900" dirty="0">
                <a:latin typeface="Comic Sans MS"/>
                <a:cs typeface="Comic Sans MS"/>
              </a:rPr>
              <a:t> </a:t>
            </a:r>
            <a:r>
              <a:rPr sz="900" spc="-5" dirty="0">
                <a:latin typeface="Comic Sans MS"/>
                <a:cs typeface="Comic Sans MS"/>
              </a:rPr>
              <a:t>protección detectan una falla interna o una condición de </a:t>
            </a:r>
            <a:r>
              <a:rPr sz="900" dirty="0">
                <a:latin typeface="Comic Sans MS"/>
                <a:cs typeface="Comic Sans MS"/>
              </a:rPr>
              <a:t> </a:t>
            </a:r>
            <a:r>
              <a:rPr sz="900" spc="-5" dirty="0">
                <a:latin typeface="Comic Sans MS"/>
                <a:cs typeface="Comic Sans MS"/>
              </a:rPr>
              <a:t>operación anormal, intentarán disparar al interruptor del </a:t>
            </a:r>
            <a:r>
              <a:rPr sz="900" dirty="0">
                <a:latin typeface="Comic Sans MS"/>
                <a:cs typeface="Comic Sans MS"/>
              </a:rPr>
              <a:t> </a:t>
            </a:r>
            <a:r>
              <a:rPr sz="900" spc="-5" dirty="0">
                <a:latin typeface="Comic Sans MS"/>
                <a:cs typeface="Comic Sans MS"/>
              </a:rPr>
              <a:t>generador</a:t>
            </a:r>
            <a:r>
              <a:rPr sz="900" spc="85" dirty="0">
                <a:latin typeface="Comic Sans MS"/>
                <a:cs typeface="Comic Sans MS"/>
              </a:rPr>
              <a:t> </a:t>
            </a:r>
            <a:r>
              <a:rPr sz="900" spc="-5" dirty="0">
                <a:latin typeface="Comic Sans MS"/>
                <a:cs typeface="Comic Sans MS"/>
              </a:rPr>
              <a:t>y</a:t>
            </a:r>
            <a:r>
              <a:rPr sz="900" spc="90" dirty="0">
                <a:latin typeface="Comic Sans MS"/>
                <a:cs typeface="Comic Sans MS"/>
              </a:rPr>
              <a:t> </a:t>
            </a:r>
            <a:r>
              <a:rPr sz="900" spc="-5" dirty="0">
                <a:latin typeface="Comic Sans MS"/>
                <a:cs typeface="Comic Sans MS"/>
              </a:rPr>
              <a:t>al</a:t>
            </a:r>
            <a:r>
              <a:rPr sz="900" spc="85" dirty="0">
                <a:latin typeface="Comic Sans MS"/>
                <a:cs typeface="Comic Sans MS"/>
              </a:rPr>
              <a:t> </a:t>
            </a:r>
            <a:r>
              <a:rPr sz="900" spc="-5" dirty="0">
                <a:latin typeface="Comic Sans MS"/>
                <a:cs typeface="Comic Sans MS"/>
              </a:rPr>
              <a:t>mismo</a:t>
            </a:r>
            <a:r>
              <a:rPr sz="900" spc="90" dirty="0">
                <a:latin typeface="Comic Sans MS"/>
                <a:cs typeface="Comic Sans MS"/>
              </a:rPr>
              <a:t> </a:t>
            </a:r>
            <a:r>
              <a:rPr sz="900" spc="-5" dirty="0">
                <a:latin typeface="Comic Sans MS"/>
                <a:cs typeface="Comic Sans MS"/>
              </a:rPr>
              <a:t>tiempo</a:t>
            </a:r>
            <a:r>
              <a:rPr sz="900" spc="90" dirty="0">
                <a:latin typeface="Comic Sans MS"/>
                <a:cs typeface="Comic Sans MS"/>
              </a:rPr>
              <a:t> </a:t>
            </a:r>
            <a:r>
              <a:rPr sz="900" spc="-5" dirty="0">
                <a:latin typeface="Comic Sans MS"/>
                <a:cs typeface="Comic Sans MS"/>
              </a:rPr>
              <a:t>iniciar</a:t>
            </a:r>
            <a:r>
              <a:rPr sz="900" spc="80" dirty="0">
                <a:latin typeface="Comic Sans MS"/>
                <a:cs typeface="Comic Sans MS"/>
              </a:rPr>
              <a:t> </a:t>
            </a:r>
            <a:r>
              <a:rPr sz="900" spc="-5" dirty="0">
                <a:latin typeface="Comic Sans MS"/>
                <a:cs typeface="Comic Sans MS"/>
              </a:rPr>
              <a:t>el</a:t>
            </a:r>
            <a:r>
              <a:rPr sz="900" spc="90" dirty="0">
                <a:latin typeface="Comic Sans MS"/>
                <a:cs typeface="Comic Sans MS"/>
              </a:rPr>
              <a:t> </a:t>
            </a:r>
            <a:r>
              <a:rPr sz="900" spc="-5" dirty="0">
                <a:latin typeface="Comic Sans MS"/>
                <a:cs typeface="Comic Sans MS"/>
              </a:rPr>
              <a:t>timer</a:t>
            </a:r>
            <a:r>
              <a:rPr sz="900" spc="80" dirty="0">
                <a:latin typeface="Comic Sans MS"/>
                <a:cs typeface="Comic Sans MS"/>
              </a:rPr>
              <a:t> </a:t>
            </a:r>
            <a:r>
              <a:rPr sz="900" spc="-5" dirty="0">
                <a:latin typeface="Comic Sans MS"/>
                <a:cs typeface="Comic Sans MS"/>
              </a:rPr>
              <a:t>de</a:t>
            </a:r>
            <a:r>
              <a:rPr sz="900" spc="75" dirty="0">
                <a:latin typeface="Comic Sans MS"/>
                <a:cs typeface="Comic Sans MS"/>
              </a:rPr>
              <a:t> </a:t>
            </a:r>
            <a:r>
              <a:rPr sz="900" spc="-5" dirty="0">
                <a:latin typeface="Comic Sans MS"/>
                <a:cs typeface="Comic Sans MS"/>
              </a:rPr>
              <a:t>falla</a:t>
            </a:r>
            <a:r>
              <a:rPr sz="900" spc="85" dirty="0">
                <a:latin typeface="Comic Sans MS"/>
                <a:cs typeface="Comic Sans MS"/>
              </a:rPr>
              <a:t> </a:t>
            </a:r>
            <a:r>
              <a:rPr sz="900" spc="-5" dirty="0">
                <a:latin typeface="Comic Sans MS"/>
                <a:cs typeface="Comic Sans MS"/>
              </a:rPr>
              <a:t>de</a:t>
            </a:r>
            <a:endParaRPr sz="900">
              <a:latin typeface="Comic Sans MS"/>
              <a:cs typeface="Comic Sans MS"/>
            </a:endParaRPr>
          </a:p>
        </p:txBody>
      </p:sp>
      <p:sp>
        <p:nvSpPr>
          <p:cNvPr id="51" name="object 51"/>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52" name="object 52"/>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53" name="object 53"/>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80</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89" y="877171"/>
            <a:ext cx="3054350" cy="321056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Si</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libera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falla</a:t>
            </a:r>
            <a:r>
              <a:rPr sz="900" spc="254" dirty="0">
                <a:latin typeface="Comic Sans MS"/>
                <a:cs typeface="Comic Sans MS"/>
              </a:rPr>
              <a:t> </a:t>
            </a:r>
            <a:r>
              <a:rPr sz="900" spc="-5" dirty="0">
                <a:latin typeface="Comic Sans MS"/>
                <a:cs typeface="Comic Sans MS"/>
              </a:rPr>
              <a:t>o </a:t>
            </a:r>
            <a:r>
              <a:rPr sz="900" dirty="0">
                <a:latin typeface="Comic Sans MS"/>
                <a:cs typeface="Comic Sans MS"/>
              </a:rPr>
              <a:t> </a:t>
            </a:r>
            <a:r>
              <a:rPr sz="900" spc="-5" dirty="0">
                <a:latin typeface="Comic Sans MS"/>
                <a:cs typeface="Comic Sans MS"/>
              </a:rPr>
              <a:t>condición anormal en un tiempo especificado, el timer </a:t>
            </a:r>
            <a:r>
              <a:rPr sz="900" dirty="0">
                <a:latin typeface="Comic Sans MS"/>
                <a:cs typeface="Comic Sans MS"/>
              </a:rPr>
              <a:t> </a:t>
            </a:r>
            <a:r>
              <a:rPr sz="900" spc="-5" dirty="0">
                <a:latin typeface="Comic Sans MS"/>
                <a:cs typeface="Comic Sans MS"/>
              </a:rPr>
              <a:t>disparará a los interruptores necesarios para remover al </a:t>
            </a:r>
            <a:r>
              <a:rPr sz="900" dirty="0">
                <a:latin typeface="Comic Sans MS"/>
                <a:cs typeface="Comic Sans MS"/>
              </a:rPr>
              <a:t> </a:t>
            </a:r>
            <a:r>
              <a:rPr sz="900" spc="-5" dirty="0">
                <a:latin typeface="Comic Sans MS"/>
                <a:cs typeface="Comic Sans MS"/>
              </a:rPr>
              <a:t>generador del sistema. Como se muestra en la figura 4, </a:t>
            </a:r>
            <a:r>
              <a:rPr sz="900" dirty="0">
                <a:latin typeface="Comic Sans MS"/>
                <a:cs typeface="Comic Sans MS"/>
              </a:rPr>
              <a:t> </a:t>
            </a:r>
            <a:r>
              <a:rPr sz="900" spc="-5" dirty="0">
                <a:latin typeface="Comic Sans MS"/>
                <a:cs typeface="Comic Sans MS"/>
              </a:rPr>
              <a:t>para iniciar el timer de falla de interruptor, debe operar </a:t>
            </a:r>
            <a:r>
              <a:rPr sz="900" dirty="0">
                <a:latin typeface="Comic Sans MS"/>
                <a:cs typeface="Comic Sans MS"/>
              </a:rPr>
              <a:t> </a:t>
            </a:r>
            <a:r>
              <a:rPr sz="900" spc="-5" dirty="0">
                <a:latin typeface="Comic Sans MS"/>
                <a:cs typeface="Comic Sans MS"/>
              </a:rPr>
              <a:t>un relé de protección y un detector de corriente o un </a:t>
            </a:r>
            <a:r>
              <a:rPr sz="900" dirty="0">
                <a:latin typeface="Comic Sans MS"/>
                <a:cs typeface="Comic Sans MS"/>
              </a:rPr>
              <a:t> </a:t>
            </a:r>
            <a:r>
              <a:rPr sz="900" spc="-5" dirty="0">
                <a:latin typeface="Comic Sans MS"/>
                <a:cs typeface="Comic Sans MS"/>
              </a:rPr>
              <a:t>contacto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indicar</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interruptor ha fallado al abrir. Excepto por el uso del </a:t>
            </a:r>
            <a:r>
              <a:rPr sz="900" dirty="0">
                <a:latin typeface="Comic Sans MS"/>
                <a:cs typeface="Comic Sans MS"/>
              </a:rPr>
              <a:t> </a:t>
            </a:r>
            <a:r>
              <a:rPr sz="900" spc="-5" dirty="0">
                <a:latin typeface="Comic Sans MS"/>
                <a:cs typeface="Comic Sans MS"/>
              </a:rPr>
              <a:t>contacto “a” del interruptor, el arreglo mostrado en la </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4</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típico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muchos</a:t>
            </a:r>
            <a:r>
              <a:rPr sz="900" dirty="0">
                <a:latin typeface="Comic Sans MS"/>
                <a:cs typeface="Comic Sans MS"/>
              </a:rPr>
              <a:t> </a:t>
            </a:r>
            <a:r>
              <a:rPr sz="900" spc="-5" dirty="0">
                <a:latin typeface="Comic Sans MS"/>
                <a:cs typeface="Comic Sans MS"/>
              </a:rPr>
              <a:t>esquemas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contacto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ser </a:t>
            </a:r>
            <a:r>
              <a:rPr sz="900" spc="-254" dirty="0">
                <a:latin typeface="Comic Sans MS"/>
                <a:cs typeface="Comic Sans MS"/>
              </a:rPr>
              <a:t> </a:t>
            </a:r>
            <a:r>
              <a:rPr sz="900" spc="-5" dirty="0">
                <a:latin typeface="Comic Sans MS"/>
                <a:cs typeface="Comic Sans MS"/>
              </a:rPr>
              <a:t>usado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caso</a:t>
            </a:r>
            <a:r>
              <a:rPr sz="900" dirty="0">
                <a:latin typeface="Comic Sans MS"/>
                <a:cs typeface="Comic Sans MS"/>
              </a:rPr>
              <a:t> </a:t>
            </a:r>
            <a:r>
              <a:rPr sz="900" spc="-5" dirty="0">
                <a:latin typeface="Comic Sans MS"/>
                <a:cs typeface="Comic Sans MS"/>
              </a:rPr>
              <a:t>puesto</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existen</a:t>
            </a:r>
            <a:r>
              <a:rPr sz="900" dirty="0">
                <a:latin typeface="Comic Sans MS"/>
                <a:cs typeface="Comic Sans MS"/>
              </a:rPr>
              <a:t> </a:t>
            </a:r>
            <a:r>
              <a:rPr sz="900" spc="-5" dirty="0">
                <a:latin typeface="Comic Sans MS"/>
                <a:cs typeface="Comic Sans MS"/>
              </a:rPr>
              <a:t>fallas</a:t>
            </a:r>
            <a:r>
              <a:rPr sz="900" dirty="0">
                <a:latin typeface="Comic Sans MS"/>
                <a:cs typeface="Comic Sans MS"/>
              </a:rPr>
              <a:t> </a:t>
            </a:r>
            <a:r>
              <a:rPr sz="900" spc="-5" dirty="0">
                <a:latin typeface="Comic Sans MS"/>
                <a:cs typeface="Comic Sans MS"/>
              </a:rPr>
              <a:t>y/o </a:t>
            </a:r>
            <a:r>
              <a:rPr sz="900" dirty="0">
                <a:latin typeface="Comic Sans MS"/>
                <a:cs typeface="Comic Sans MS"/>
              </a:rPr>
              <a:t> </a:t>
            </a:r>
            <a:r>
              <a:rPr sz="900" spc="-5" dirty="0">
                <a:latin typeface="Comic Sans MS"/>
                <a:cs typeface="Comic Sans MS"/>
              </a:rPr>
              <a:t>condiciones anormales de operación tales como fallas del </a:t>
            </a:r>
            <a:r>
              <a:rPr sz="900" dirty="0">
                <a:latin typeface="Comic Sans MS"/>
                <a:cs typeface="Comic Sans MS"/>
              </a:rPr>
              <a:t> </a:t>
            </a:r>
            <a:r>
              <a:rPr sz="900" spc="-5" dirty="0">
                <a:latin typeface="Comic Sans MS"/>
                <a:cs typeface="Comic Sans MS"/>
              </a:rPr>
              <a:t>estator o bus a tierra, sobreexcitación V/Hz, secuencia </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baja</a:t>
            </a:r>
            <a:r>
              <a:rPr sz="900" dirty="0">
                <a:latin typeface="Comic Sans MS"/>
                <a:cs typeface="Comic Sans MS"/>
              </a:rPr>
              <a:t> </a:t>
            </a:r>
            <a:r>
              <a:rPr sz="900" spc="-5" dirty="0">
                <a:latin typeface="Comic Sans MS"/>
                <a:cs typeface="Comic Sans MS"/>
              </a:rPr>
              <a:t>frecuencia</a:t>
            </a:r>
            <a:r>
              <a:rPr sz="900" dirty="0">
                <a:latin typeface="Comic Sans MS"/>
                <a:cs typeface="Comic Sans MS"/>
              </a:rPr>
              <a:t> </a:t>
            </a:r>
            <a:r>
              <a:rPr sz="900" spc="-5" dirty="0">
                <a:latin typeface="Comic Sans MS"/>
                <a:cs typeface="Comic Sans MS"/>
              </a:rPr>
              <a:t>excesiva,</a:t>
            </a:r>
            <a:r>
              <a:rPr sz="900" dirty="0">
                <a:latin typeface="Comic Sans MS"/>
                <a:cs typeface="Comic Sans MS"/>
              </a:rPr>
              <a:t> </a:t>
            </a:r>
            <a:r>
              <a:rPr sz="900" spc="-5" dirty="0">
                <a:latin typeface="Comic Sans MS"/>
                <a:cs typeface="Comic Sans MS"/>
              </a:rPr>
              <a:t>flujo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potencia </a:t>
            </a:r>
            <a:r>
              <a:rPr sz="900" dirty="0">
                <a:latin typeface="Comic Sans MS"/>
                <a:cs typeface="Comic Sans MS"/>
              </a:rPr>
              <a:t> </a:t>
            </a:r>
            <a:r>
              <a:rPr sz="900" spc="-5" dirty="0">
                <a:latin typeface="Comic Sans MS"/>
                <a:cs typeface="Comic Sans MS"/>
              </a:rPr>
              <a:t>inversa, etc., las cuales no producen suficiente corriente </a:t>
            </a:r>
            <a:r>
              <a:rPr sz="900" dirty="0">
                <a:latin typeface="Comic Sans MS"/>
                <a:cs typeface="Comic Sans MS"/>
              </a:rPr>
              <a:t> </a:t>
            </a:r>
            <a:r>
              <a:rPr sz="900" spc="-5" dirty="0">
                <a:latin typeface="Comic Sans MS"/>
                <a:cs typeface="Comic Sans MS"/>
              </a:rPr>
              <a:t>para operar los detectores de corriente, Si cada polo del </a:t>
            </a:r>
            <a:r>
              <a:rPr sz="900" spc="-254" dirty="0">
                <a:latin typeface="Comic Sans MS"/>
                <a:cs typeface="Comic Sans MS"/>
              </a:rPr>
              <a:t> </a:t>
            </a:r>
            <a:r>
              <a:rPr sz="900" spc="-5" dirty="0">
                <a:latin typeface="Comic Sans MS"/>
                <a:cs typeface="Comic Sans MS"/>
              </a:rPr>
              <a:t>interruptor opera independientemente, contactos “a” del </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cada</a:t>
            </a:r>
            <a:r>
              <a:rPr sz="900" dirty="0">
                <a:latin typeface="Comic Sans MS"/>
                <a:cs typeface="Comic Sans MS"/>
              </a:rPr>
              <a:t> </a:t>
            </a:r>
            <a:r>
              <a:rPr sz="900" spc="-5" dirty="0">
                <a:latin typeface="Comic Sans MS"/>
                <a:cs typeface="Comic Sans MS"/>
              </a:rPr>
              <a:t>uno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tres</a:t>
            </a:r>
            <a:r>
              <a:rPr sz="900" dirty="0">
                <a:latin typeface="Comic Sans MS"/>
                <a:cs typeface="Comic Sans MS"/>
              </a:rPr>
              <a:t> </a:t>
            </a:r>
            <a:r>
              <a:rPr sz="900" spc="-5" dirty="0">
                <a:latin typeface="Comic Sans MS"/>
                <a:cs typeface="Comic Sans MS"/>
              </a:rPr>
              <a:t>polos</a:t>
            </a:r>
            <a:r>
              <a:rPr sz="900" dirty="0">
                <a:latin typeface="Comic Sans MS"/>
                <a:cs typeface="Comic Sans MS"/>
              </a:rPr>
              <a:t> </a:t>
            </a:r>
            <a:r>
              <a:rPr sz="900" spc="-5" dirty="0">
                <a:latin typeface="Comic Sans MS"/>
                <a:cs typeface="Comic Sans MS"/>
              </a:rPr>
              <a:t>deben</a:t>
            </a:r>
            <a:r>
              <a:rPr sz="900" dirty="0">
                <a:latin typeface="Comic Sans MS"/>
                <a:cs typeface="Comic Sans MS"/>
              </a:rPr>
              <a:t> </a:t>
            </a:r>
            <a:r>
              <a:rPr sz="900" spc="-5" dirty="0">
                <a:latin typeface="Comic Sans MS"/>
                <a:cs typeface="Comic Sans MS"/>
              </a:rPr>
              <a:t>ser </a:t>
            </a:r>
            <a:r>
              <a:rPr sz="900" spc="-254" dirty="0">
                <a:latin typeface="Comic Sans MS"/>
                <a:cs typeface="Comic Sans MS"/>
              </a:rPr>
              <a:t> </a:t>
            </a:r>
            <a:r>
              <a:rPr sz="900" spc="-5" dirty="0">
                <a:latin typeface="Comic Sans MS"/>
                <a:cs typeface="Comic Sans MS"/>
              </a:rPr>
              <a:t>paraleleados</a:t>
            </a:r>
            <a:r>
              <a:rPr sz="900" dirty="0">
                <a:latin typeface="Comic Sans MS"/>
                <a:cs typeface="Comic Sans MS"/>
              </a:rPr>
              <a:t> </a:t>
            </a:r>
            <a:r>
              <a:rPr sz="900" spc="-5" dirty="0">
                <a:latin typeface="Comic Sans MS"/>
                <a:cs typeface="Comic Sans MS"/>
              </a:rPr>
              <a:t>y</a:t>
            </a:r>
            <a:r>
              <a:rPr sz="900" spc="5" dirty="0">
                <a:latin typeface="Comic Sans MS"/>
                <a:cs typeface="Comic Sans MS"/>
              </a:rPr>
              <a:t> </a:t>
            </a:r>
            <a:r>
              <a:rPr sz="900" spc="-5" dirty="0">
                <a:latin typeface="Comic Sans MS"/>
                <a:cs typeface="Comic Sans MS"/>
              </a:rPr>
              <a:t>conectados</a:t>
            </a:r>
            <a:r>
              <a:rPr sz="900" dirty="0">
                <a:latin typeface="Comic Sans MS"/>
                <a:cs typeface="Comic Sans MS"/>
              </a:rPr>
              <a:t> </a:t>
            </a:r>
            <a:r>
              <a:rPr sz="900" spc="-5" dirty="0">
                <a:latin typeface="Comic Sans MS"/>
                <a:cs typeface="Comic Sans MS"/>
              </a:rPr>
              <a:t>en</a:t>
            </a:r>
            <a:r>
              <a:rPr sz="900" spc="5" dirty="0">
                <a:latin typeface="Comic Sans MS"/>
                <a:cs typeface="Comic Sans MS"/>
              </a:rPr>
              <a:t> </a:t>
            </a:r>
            <a:r>
              <a:rPr sz="900" spc="-5" dirty="0">
                <a:latin typeface="Comic Sans MS"/>
                <a:cs typeface="Comic Sans MS"/>
              </a:rPr>
              <a:t>el</a:t>
            </a:r>
            <a:r>
              <a:rPr sz="900" spc="5" dirty="0">
                <a:latin typeface="Comic Sans MS"/>
                <a:cs typeface="Comic Sans MS"/>
              </a:rPr>
              <a:t> </a:t>
            </a:r>
            <a:r>
              <a:rPr sz="900" spc="-5" dirty="0">
                <a:latin typeface="Comic Sans MS"/>
                <a:cs typeface="Comic Sans MS"/>
              </a:rPr>
              <a:t>circuito</a:t>
            </a:r>
            <a:r>
              <a:rPr sz="900" dirty="0">
                <a:latin typeface="Comic Sans MS"/>
                <a:cs typeface="Comic Sans MS"/>
              </a:rPr>
              <a:t> </a:t>
            </a:r>
            <a:r>
              <a:rPr sz="900" spc="-5" dirty="0">
                <a:latin typeface="Comic Sans MS"/>
                <a:cs typeface="Comic Sans MS"/>
              </a:rPr>
              <a:t>lógico.</a:t>
            </a:r>
            <a:endParaRPr sz="900">
              <a:latin typeface="Comic Sans MS"/>
              <a:cs typeface="Comic Sans MS"/>
            </a:endParaRPr>
          </a:p>
        </p:txBody>
      </p:sp>
      <p:pic>
        <p:nvPicPr>
          <p:cNvPr id="3" name="object 3"/>
          <p:cNvPicPr/>
          <p:nvPr/>
        </p:nvPicPr>
        <p:blipFill>
          <a:blip r:embed="rId2" cstate="print"/>
          <a:stretch>
            <a:fillRect/>
          </a:stretch>
        </p:blipFill>
        <p:spPr>
          <a:xfrm>
            <a:off x="5967844" y="4242866"/>
            <a:ext cx="3020822" cy="1001102"/>
          </a:xfrm>
          <a:prstGeom prst="rect">
            <a:avLst/>
          </a:prstGeom>
        </p:spPr>
      </p:pic>
      <p:sp>
        <p:nvSpPr>
          <p:cNvPr id="4" name="object 4"/>
          <p:cNvSpPr txBox="1"/>
          <p:nvPr/>
        </p:nvSpPr>
        <p:spPr>
          <a:xfrm>
            <a:off x="6482357" y="5304105"/>
            <a:ext cx="2355215" cy="591820"/>
          </a:xfrm>
          <a:prstGeom prst="rect">
            <a:avLst/>
          </a:prstGeom>
        </p:spPr>
        <p:txBody>
          <a:bodyPr vert="horz" wrap="square" lIns="0" tIns="12700" rIns="0" bIns="0" rtlCol="0">
            <a:spAutoFit/>
          </a:bodyPr>
          <a:lstStyle/>
          <a:p>
            <a:pPr marL="12700" marR="179070">
              <a:lnSpc>
                <a:spcPct val="116199"/>
              </a:lnSpc>
              <a:spcBef>
                <a:spcPts val="100"/>
              </a:spcBef>
              <a:tabLst>
                <a:tab pos="372745" algn="l"/>
              </a:tabLst>
            </a:pPr>
            <a:r>
              <a:rPr sz="800" spc="-5" dirty="0">
                <a:latin typeface="Comic Sans MS"/>
                <a:cs typeface="Comic Sans MS"/>
              </a:rPr>
              <a:t>52a	-</a:t>
            </a:r>
            <a:r>
              <a:rPr sz="800" dirty="0">
                <a:latin typeface="Comic Sans MS"/>
                <a:cs typeface="Comic Sans MS"/>
              </a:rPr>
              <a:t> </a:t>
            </a:r>
            <a:r>
              <a:rPr sz="800" spc="-5" dirty="0">
                <a:latin typeface="Comic Sans MS"/>
                <a:cs typeface="Comic Sans MS"/>
              </a:rPr>
              <a:t>Contactos</a:t>
            </a:r>
            <a:r>
              <a:rPr sz="800" dirty="0">
                <a:latin typeface="Comic Sans MS"/>
                <a:cs typeface="Comic Sans MS"/>
              </a:rPr>
              <a:t> </a:t>
            </a:r>
            <a:r>
              <a:rPr sz="800" spc="-5" dirty="0">
                <a:latin typeface="Comic Sans MS"/>
                <a:cs typeface="Comic Sans MS"/>
              </a:rPr>
              <a:t>auxiliares</a:t>
            </a:r>
            <a:r>
              <a:rPr sz="800" spc="5" dirty="0">
                <a:latin typeface="Comic Sans MS"/>
                <a:cs typeface="Comic Sans MS"/>
              </a:rPr>
              <a:t> </a:t>
            </a:r>
            <a:r>
              <a:rPr sz="800" spc="-5" dirty="0">
                <a:latin typeface="Comic Sans MS"/>
                <a:cs typeface="Comic Sans MS"/>
              </a:rPr>
              <a:t>del</a:t>
            </a:r>
            <a:r>
              <a:rPr sz="800" dirty="0">
                <a:latin typeface="Comic Sans MS"/>
                <a:cs typeface="Comic Sans MS"/>
              </a:rPr>
              <a:t> </a:t>
            </a:r>
            <a:r>
              <a:rPr sz="800" spc="-5" dirty="0">
                <a:latin typeface="Comic Sans MS"/>
                <a:cs typeface="Comic Sans MS"/>
              </a:rPr>
              <a:t>interruptor. </a:t>
            </a:r>
            <a:r>
              <a:rPr sz="800" spc="-220" dirty="0">
                <a:latin typeface="Comic Sans MS"/>
                <a:cs typeface="Comic Sans MS"/>
              </a:rPr>
              <a:t> </a:t>
            </a:r>
            <a:r>
              <a:rPr sz="800" spc="-5" dirty="0">
                <a:latin typeface="Comic Sans MS"/>
                <a:cs typeface="Comic Sans MS"/>
              </a:rPr>
              <a:t>CD	- Detector</a:t>
            </a:r>
            <a:r>
              <a:rPr sz="800" dirty="0">
                <a:latin typeface="Comic Sans MS"/>
                <a:cs typeface="Comic Sans MS"/>
              </a:rPr>
              <a:t> </a:t>
            </a:r>
            <a:r>
              <a:rPr sz="800" spc="-5" dirty="0">
                <a:latin typeface="Comic Sans MS"/>
                <a:cs typeface="Comic Sans MS"/>
              </a:rPr>
              <a:t>de</a:t>
            </a:r>
            <a:r>
              <a:rPr sz="800" dirty="0">
                <a:latin typeface="Comic Sans MS"/>
                <a:cs typeface="Comic Sans MS"/>
              </a:rPr>
              <a:t> </a:t>
            </a:r>
            <a:r>
              <a:rPr sz="800" spc="-5" dirty="0">
                <a:latin typeface="Comic Sans MS"/>
                <a:cs typeface="Comic Sans MS"/>
              </a:rPr>
              <a:t>corriente.</a:t>
            </a:r>
            <a:endParaRPr sz="800">
              <a:latin typeface="Comic Sans MS"/>
              <a:cs typeface="Comic Sans MS"/>
            </a:endParaRPr>
          </a:p>
          <a:p>
            <a:pPr marL="462915" marR="5080" indent="-450850">
              <a:lnSpc>
                <a:spcPts val="1120"/>
              </a:lnSpc>
              <a:spcBef>
                <a:spcPts val="55"/>
              </a:spcBef>
              <a:tabLst>
                <a:tab pos="372745" algn="l"/>
              </a:tabLst>
            </a:pPr>
            <a:r>
              <a:rPr sz="800" spc="-5" dirty="0">
                <a:latin typeface="Comic Sans MS"/>
                <a:cs typeface="Comic Sans MS"/>
              </a:rPr>
              <a:t>62	-</a:t>
            </a:r>
            <a:r>
              <a:rPr sz="800" dirty="0">
                <a:latin typeface="Comic Sans MS"/>
                <a:cs typeface="Comic Sans MS"/>
              </a:rPr>
              <a:t> </a:t>
            </a:r>
            <a:r>
              <a:rPr sz="800" spc="-5" dirty="0">
                <a:latin typeface="Comic Sans MS"/>
                <a:cs typeface="Comic Sans MS"/>
              </a:rPr>
              <a:t>Timer</a:t>
            </a:r>
            <a:r>
              <a:rPr sz="800" dirty="0">
                <a:latin typeface="Comic Sans MS"/>
                <a:cs typeface="Comic Sans MS"/>
              </a:rPr>
              <a:t> </a:t>
            </a:r>
            <a:r>
              <a:rPr sz="800" spc="-5" dirty="0">
                <a:latin typeface="Comic Sans MS"/>
                <a:cs typeface="Comic Sans MS"/>
              </a:rPr>
              <a:t>de</a:t>
            </a:r>
            <a:r>
              <a:rPr sz="800" dirty="0">
                <a:latin typeface="Comic Sans MS"/>
                <a:cs typeface="Comic Sans MS"/>
              </a:rPr>
              <a:t> </a:t>
            </a:r>
            <a:r>
              <a:rPr sz="800" spc="-5" dirty="0">
                <a:latin typeface="Comic Sans MS"/>
                <a:cs typeface="Comic Sans MS"/>
              </a:rPr>
              <a:t>falla</a:t>
            </a:r>
            <a:r>
              <a:rPr sz="800" dirty="0">
                <a:latin typeface="Comic Sans MS"/>
                <a:cs typeface="Comic Sans MS"/>
              </a:rPr>
              <a:t> </a:t>
            </a:r>
            <a:r>
              <a:rPr sz="800" spc="-5" dirty="0">
                <a:latin typeface="Comic Sans MS"/>
                <a:cs typeface="Comic Sans MS"/>
              </a:rPr>
              <a:t>de</a:t>
            </a:r>
            <a:r>
              <a:rPr sz="800" dirty="0">
                <a:latin typeface="Comic Sans MS"/>
                <a:cs typeface="Comic Sans MS"/>
              </a:rPr>
              <a:t> </a:t>
            </a:r>
            <a:r>
              <a:rPr sz="800" spc="-5" dirty="0">
                <a:latin typeface="Comic Sans MS"/>
                <a:cs typeface="Comic Sans MS"/>
              </a:rPr>
              <a:t>interruptor</a:t>
            </a:r>
            <a:r>
              <a:rPr sz="800" spc="5" dirty="0">
                <a:latin typeface="Comic Sans MS"/>
                <a:cs typeface="Comic Sans MS"/>
              </a:rPr>
              <a:t> </a:t>
            </a:r>
            <a:r>
              <a:rPr sz="800" spc="-5" dirty="0">
                <a:latin typeface="Comic Sans MS"/>
                <a:cs typeface="Comic Sans MS"/>
              </a:rPr>
              <a:t>con</a:t>
            </a:r>
            <a:r>
              <a:rPr sz="800" dirty="0">
                <a:latin typeface="Comic Sans MS"/>
                <a:cs typeface="Comic Sans MS"/>
              </a:rPr>
              <a:t> </a:t>
            </a:r>
            <a:r>
              <a:rPr sz="800" spc="-5" dirty="0">
                <a:latin typeface="Comic Sans MS"/>
                <a:cs typeface="Comic Sans MS"/>
              </a:rPr>
              <a:t>pickup </a:t>
            </a:r>
            <a:r>
              <a:rPr sz="800" spc="-225" dirty="0">
                <a:latin typeface="Comic Sans MS"/>
                <a:cs typeface="Comic Sans MS"/>
              </a:rPr>
              <a:t> </a:t>
            </a:r>
            <a:r>
              <a:rPr sz="800" spc="-5" dirty="0">
                <a:latin typeface="Comic Sans MS"/>
                <a:cs typeface="Comic Sans MS"/>
              </a:rPr>
              <a:t>ajustable y</a:t>
            </a:r>
            <a:r>
              <a:rPr sz="800" dirty="0">
                <a:latin typeface="Comic Sans MS"/>
                <a:cs typeface="Comic Sans MS"/>
              </a:rPr>
              <a:t> </a:t>
            </a:r>
            <a:r>
              <a:rPr sz="800" spc="-5" dirty="0">
                <a:latin typeface="Comic Sans MS"/>
                <a:cs typeface="Comic Sans MS"/>
              </a:rPr>
              <a:t>sin</a:t>
            </a:r>
            <a:r>
              <a:rPr sz="800" dirty="0">
                <a:latin typeface="Comic Sans MS"/>
                <a:cs typeface="Comic Sans MS"/>
              </a:rPr>
              <a:t> </a:t>
            </a:r>
            <a:r>
              <a:rPr sz="800" spc="-5" dirty="0">
                <a:latin typeface="Comic Sans MS"/>
                <a:cs typeface="Comic Sans MS"/>
              </a:rPr>
              <a:t>retardo</a:t>
            </a:r>
            <a:r>
              <a:rPr sz="800" dirty="0">
                <a:latin typeface="Comic Sans MS"/>
                <a:cs typeface="Comic Sans MS"/>
              </a:rPr>
              <a:t> </a:t>
            </a:r>
            <a:r>
              <a:rPr sz="800" spc="-5" dirty="0">
                <a:latin typeface="Comic Sans MS"/>
                <a:cs typeface="Comic Sans MS"/>
              </a:rPr>
              <a:t>de</a:t>
            </a:r>
            <a:r>
              <a:rPr sz="800" dirty="0">
                <a:latin typeface="Comic Sans MS"/>
                <a:cs typeface="Comic Sans MS"/>
              </a:rPr>
              <a:t> </a:t>
            </a:r>
            <a:r>
              <a:rPr sz="800" spc="-5" dirty="0">
                <a:latin typeface="Comic Sans MS"/>
                <a:cs typeface="Comic Sans MS"/>
              </a:rPr>
              <a:t>dropout.</a:t>
            </a:r>
            <a:endParaRPr sz="800">
              <a:latin typeface="Comic Sans MS"/>
              <a:cs typeface="Comic Sans MS"/>
            </a:endParaRPr>
          </a:p>
        </p:txBody>
      </p:sp>
      <p:sp>
        <p:nvSpPr>
          <p:cNvPr id="5" name="object 5"/>
          <p:cNvSpPr txBox="1"/>
          <p:nvPr/>
        </p:nvSpPr>
        <p:spPr>
          <a:xfrm>
            <a:off x="6032847" y="5946375"/>
            <a:ext cx="2786380" cy="288477"/>
          </a:xfrm>
          <a:prstGeom prst="rect">
            <a:avLst/>
          </a:prstGeom>
        </p:spPr>
        <p:txBody>
          <a:bodyPr vert="horz" wrap="square" lIns="0" tIns="12700" rIns="0" bIns="0" rtlCol="0">
            <a:spAutoFit/>
          </a:bodyPr>
          <a:lstStyle/>
          <a:p>
            <a:pPr marL="551815" marR="5080" indent="-539750">
              <a:lnSpc>
                <a:spcPct val="116199"/>
              </a:lnSpc>
              <a:spcBef>
                <a:spcPts val="100"/>
              </a:spcBef>
            </a:pPr>
            <a:r>
              <a:rPr sz="800" b="1" spc="-5" dirty="0">
                <a:latin typeface="Comic Sans MS"/>
                <a:cs typeface="Comic Sans MS"/>
              </a:rPr>
              <a:t>Figura</a:t>
            </a:r>
            <a:r>
              <a:rPr sz="800" b="1" dirty="0">
                <a:latin typeface="Comic Sans MS"/>
                <a:cs typeface="Comic Sans MS"/>
              </a:rPr>
              <a:t> </a:t>
            </a:r>
            <a:r>
              <a:rPr sz="800" b="1" spc="-5" dirty="0">
                <a:latin typeface="Comic Sans MS"/>
                <a:cs typeface="Comic Sans MS"/>
              </a:rPr>
              <a:t>4.</a:t>
            </a:r>
            <a:r>
              <a:rPr sz="800" b="1" spc="5" dirty="0">
                <a:latin typeface="Comic Sans MS"/>
                <a:cs typeface="Comic Sans MS"/>
              </a:rPr>
              <a:t> </a:t>
            </a:r>
            <a:r>
              <a:rPr sz="800" b="1" spc="-5" dirty="0">
                <a:latin typeface="Comic Sans MS"/>
                <a:cs typeface="Comic Sans MS"/>
              </a:rPr>
              <a:t>Diagrama</a:t>
            </a:r>
            <a:r>
              <a:rPr sz="800" b="1" spc="5" dirty="0">
                <a:latin typeface="Comic Sans MS"/>
                <a:cs typeface="Comic Sans MS"/>
              </a:rPr>
              <a:t> </a:t>
            </a:r>
            <a:r>
              <a:rPr sz="800" b="1" spc="-5" dirty="0">
                <a:latin typeface="Comic Sans MS"/>
                <a:cs typeface="Comic Sans MS"/>
              </a:rPr>
              <a:t>funcional</a:t>
            </a:r>
            <a:r>
              <a:rPr sz="800" b="1"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un</a:t>
            </a:r>
            <a:r>
              <a:rPr sz="800" b="1" spc="5" dirty="0">
                <a:latin typeface="Comic Sans MS"/>
                <a:cs typeface="Comic Sans MS"/>
              </a:rPr>
              <a:t> </a:t>
            </a:r>
            <a:r>
              <a:rPr sz="800" b="1" spc="-5" dirty="0">
                <a:latin typeface="Comic Sans MS"/>
                <a:cs typeface="Comic Sans MS"/>
              </a:rPr>
              <a:t>esquema</a:t>
            </a:r>
            <a:r>
              <a:rPr sz="800" b="1"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falla</a:t>
            </a:r>
            <a:r>
              <a:rPr sz="800" b="1" spc="5" dirty="0">
                <a:latin typeface="Comic Sans MS"/>
                <a:cs typeface="Comic Sans MS"/>
              </a:rPr>
              <a:t> </a:t>
            </a:r>
            <a:r>
              <a:rPr sz="800" b="1" spc="-5" dirty="0">
                <a:latin typeface="Comic Sans MS"/>
                <a:cs typeface="Comic Sans MS"/>
              </a:rPr>
              <a:t>de </a:t>
            </a:r>
            <a:r>
              <a:rPr sz="800" b="1" spc="-330" dirty="0">
                <a:latin typeface="Comic Sans MS"/>
                <a:cs typeface="Comic Sans MS"/>
              </a:rPr>
              <a:t> </a:t>
            </a:r>
            <a:r>
              <a:rPr sz="800" b="1" spc="-5" dirty="0">
                <a:latin typeface="Comic Sans MS"/>
                <a:cs typeface="Comic Sans MS"/>
              </a:rPr>
              <a:t>interruptor</a:t>
            </a:r>
            <a:r>
              <a:rPr sz="800" b="1" spc="-105" dirty="0">
                <a:latin typeface="Comic Sans MS"/>
                <a:cs typeface="Comic Sans MS"/>
              </a:rPr>
              <a:t> </a:t>
            </a:r>
            <a:r>
              <a:rPr sz="800" b="1" spc="-5" dirty="0">
                <a:latin typeface="Comic Sans MS"/>
                <a:cs typeface="Comic Sans MS"/>
              </a:rPr>
              <a:t>de</a:t>
            </a:r>
            <a:r>
              <a:rPr sz="800" b="1" dirty="0">
                <a:latin typeface="Comic Sans MS"/>
                <a:cs typeface="Comic Sans MS"/>
              </a:rPr>
              <a:t> </a:t>
            </a:r>
            <a:r>
              <a:rPr sz="800" b="1" spc="-5" dirty="0">
                <a:latin typeface="Comic Sans MS"/>
                <a:cs typeface="Comic Sans MS"/>
              </a:rPr>
              <a:t>generador</a:t>
            </a:r>
            <a:endParaRPr sz="800">
              <a:latin typeface="Comic Sans MS"/>
              <a:cs typeface="Comic Sans MS"/>
            </a:endParaRPr>
          </a:p>
        </p:txBody>
      </p:sp>
      <p:sp>
        <p:nvSpPr>
          <p:cNvPr id="6" name="object 6"/>
          <p:cNvSpPr txBox="1"/>
          <p:nvPr/>
        </p:nvSpPr>
        <p:spPr>
          <a:xfrm>
            <a:off x="5942183" y="6381704"/>
            <a:ext cx="3053080" cy="9810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mostrados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4, </a:t>
            </a:r>
            <a:r>
              <a:rPr sz="900" dirty="0">
                <a:latin typeface="Comic Sans MS"/>
                <a:cs typeface="Comic Sans MS"/>
              </a:rPr>
              <a:t> </a:t>
            </a:r>
            <a:r>
              <a:rPr sz="900" spc="-5" dirty="0">
                <a:latin typeface="Comic Sans MS"/>
                <a:cs typeface="Comic Sans MS"/>
              </a:rPr>
              <a:t>representan a todos los relés del generador y el bus que </a:t>
            </a:r>
            <a:r>
              <a:rPr sz="900" dirty="0">
                <a:latin typeface="Comic Sans MS"/>
                <a:cs typeface="Comic Sans MS"/>
              </a:rPr>
              <a:t> </a:t>
            </a:r>
            <a:r>
              <a:rPr sz="900" spc="-5" dirty="0">
                <a:latin typeface="Comic Sans MS"/>
                <a:cs typeface="Comic Sans MS"/>
              </a:rPr>
              <a:t>disparan al interruptor del generador. Típicamente, los </a:t>
            </a:r>
            <a:r>
              <a:rPr sz="900" dirty="0">
                <a:latin typeface="Comic Sans MS"/>
                <a:cs typeface="Comic Sans MS"/>
              </a:rPr>
              <a:t> </a:t>
            </a:r>
            <a:r>
              <a:rPr sz="900" spc="-5" dirty="0">
                <a:latin typeface="Comic Sans MS"/>
                <a:cs typeface="Comic Sans MS"/>
              </a:rPr>
              <a:t>relés del generador están divididos en grupos primario y </a:t>
            </a:r>
            <a:r>
              <a:rPr sz="900" dirty="0">
                <a:latin typeface="Comic Sans MS"/>
                <a:cs typeface="Comic Sans MS"/>
              </a:rPr>
              <a:t> </a:t>
            </a:r>
            <a:r>
              <a:rPr sz="900" spc="-5" dirty="0">
                <a:latin typeface="Comic Sans MS"/>
                <a:cs typeface="Comic Sans MS"/>
              </a:rPr>
              <a:t>de respaldo proporcionando redundancia en las funciones </a:t>
            </a:r>
            <a:r>
              <a:rPr sz="900" dirty="0">
                <a:latin typeface="Comic Sans MS"/>
                <a:cs typeface="Comic Sans MS"/>
              </a:rPr>
              <a:t> </a:t>
            </a:r>
            <a:r>
              <a:rPr sz="900" spc="-5" dirty="0">
                <a:latin typeface="Comic Sans MS"/>
                <a:cs typeface="Comic Sans MS"/>
              </a:rPr>
              <a:t>de protección.</a:t>
            </a:r>
            <a:endParaRPr sz="900">
              <a:latin typeface="Comic Sans MS"/>
              <a:cs typeface="Comic Sans MS"/>
            </a:endParaRPr>
          </a:p>
        </p:txBody>
      </p:sp>
      <p:sp>
        <p:nvSpPr>
          <p:cNvPr id="7" name="object 7"/>
          <p:cNvSpPr txBox="1"/>
          <p:nvPr/>
        </p:nvSpPr>
        <p:spPr>
          <a:xfrm>
            <a:off x="5942184" y="7489449"/>
            <a:ext cx="3054985" cy="193675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Otro</a:t>
            </a:r>
            <a:r>
              <a:rPr sz="900" dirty="0">
                <a:latin typeface="Comic Sans MS"/>
                <a:cs typeface="Comic Sans MS"/>
              </a:rPr>
              <a:t> </a:t>
            </a:r>
            <a:r>
              <a:rPr sz="900" spc="-5" dirty="0">
                <a:latin typeface="Comic Sans MS"/>
                <a:cs typeface="Comic Sans MS"/>
              </a:rPr>
              <a:t>factor</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considerar</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procedimiento</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operación</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máquina</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sacada</a:t>
            </a:r>
            <a:r>
              <a:rPr sz="900"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mantenimiento. Cuando se usa un arreglo de bus en anillo, </a:t>
            </a:r>
            <a:r>
              <a:rPr sz="900" dirty="0">
                <a:latin typeface="Comic Sans MS"/>
                <a:cs typeface="Comic Sans MS"/>
              </a:rPr>
              <a:t> </a:t>
            </a:r>
            <a:r>
              <a:rPr sz="900" spc="-5" dirty="0">
                <a:latin typeface="Comic Sans MS"/>
                <a:cs typeface="Comic Sans MS"/>
              </a:rPr>
              <a:t>o interruptor y medio, o doble bus - doble interruptor en </a:t>
            </a:r>
            <a:r>
              <a:rPr sz="900" dirty="0">
                <a:latin typeface="Comic Sans MS"/>
                <a:cs typeface="Comic Sans MS"/>
              </a:rPr>
              <a:t> </a:t>
            </a:r>
            <a:r>
              <a:rPr sz="900" spc="-5" dirty="0">
                <a:latin typeface="Comic Sans MS"/>
                <a:cs typeface="Comic Sans MS"/>
              </a:rPr>
              <a:t>el lado de alta tensión, es práctica común aislar la unidad </a:t>
            </a:r>
            <a:r>
              <a:rPr sz="900" dirty="0">
                <a:latin typeface="Comic Sans MS"/>
                <a:cs typeface="Comic Sans MS"/>
              </a:rPr>
              <a:t> </a:t>
            </a:r>
            <a:r>
              <a:rPr sz="900" spc="-5" dirty="0">
                <a:latin typeface="Comic Sans MS"/>
                <a:cs typeface="Comic Sans MS"/>
              </a:rPr>
              <a:t>generadora vía una cuchilla desconectadora y cerrar los </a:t>
            </a:r>
            <a:r>
              <a:rPr sz="900"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alta</a:t>
            </a:r>
            <a:r>
              <a:rPr sz="900" dirty="0">
                <a:latin typeface="Comic Sans MS"/>
                <a:cs typeface="Comic Sans MS"/>
              </a:rPr>
              <a:t> </a:t>
            </a:r>
            <a:r>
              <a:rPr sz="900" spc="-5" dirty="0">
                <a:latin typeface="Comic Sans MS"/>
                <a:cs typeface="Comic Sans MS"/>
              </a:rPr>
              <a:t>tensión</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cerrar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anillo</a:t>
            </a:r>
            <a:r>
              <a:rPr sz="900" dirty="0">
                <a:latin typeface="Comic Sans MS"/>
                <a:cs typeface="Comic Sans MS"/>
              </a:rPr>
              <a:t> </a:t>
            </a:r>
            <a:r>
              <a:rPr sz="900" spc="-5" dirty="0">
                <a:latin typeface="Comic Sans MS"/>
                <a:cs typeface="Comic Sans MS"/>
              </a:rPr>
              <a:t>o </a:t>
            </a:r>
            <a:r>
              <a:rPr sz="900" dirty="0">
                <a:latin typeface="Comic Sans MS"/>
                <a:cs typeface="Comic Sans MS"/>
              </a:rPr>
              <a:t> </a:t>
            </a:r>
            <a:r>
              <a:rPr sz="900" spc="-5" dirty="0">
                <a:latin typeface="Comic Sans MS"/>
                <a:cs typeface="Comic Sans MS"/>
              </a:rPr>
              <a:t>enlazar</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dos</a:t>
            </a:r>
            <a:r>
              <a:rPr sz="900" dirty="0">
                <a:latin typeface="Comic Sans MS"/>
                <a:cs typeface="Comic Sans MS"/>
              </a:rPr>
              <a:t> </a:t>
            </a:r>
            <a:r>
              <a:rPr sz="900" spc="-5" dirty="0">
                <a:latin typeface="Comic Sans MS"/>
                <a:cs typeface="Comic Sans MS"/>
              </a:rPr>
              <a:t>buses.</a:t>
            </a:r>
            <a:r>
              <a:rPr sz="900" dirty="0">
                <a:latin typeface="Comic Sans MS"/>
                <a:cs typeface="Comic Sans MS"/>
              </a:rPr>
              <a:t> </a:t>
            </a:r>
            <a:r>
              <a:rPr sz="900" spc="-5" dirty="0">
                <a:latin typeface="Comic Sans MS"/>
                <a:cs typeface="Comic Sans MS"/>
              </a:rPr>
              <a:t>Bajo</a:t>
            </a:r>
            <a:r>
              <a:rPr sz="900" dirty="0">
                <a:latin typeface="Comic Sans MS"/>
                <a:cs typeface="Comic Sans MS"/>
              </a:rPr>
              <a:t> </a:t>
            </a:r>
            <a:r>
              <a:rPr sz="900" spc="-5" dirty="0">
                <a:latin typeface="Comic Sans MS"/>
                <a:cs typeface="Comic Sans MS"/>
              </a:rPr>
              <a:t>estas</a:t>
            </a:r>
            <a:r>
              <a:rPr sz="900" dirty="0">
                <a:latin typeface="Comic Sans MS"/>
                <a:cs typeface="Comic Sans MS"/>
              </a:rPr>
              <a:t> </a:t>
            </a:r>
            <a:r>
              <a:rPr sz="900" spc="-5" dirty="0">
                <a:latin typeface="Comic Sans MS"/>
                <a:cs typeface="Comic Sans MS"/>
              </a:rPr>
              <a:t>condiciones,</a:t>
            </a:r>
            <a:r>
              <a:rPr sz="900" dirty="0">
                <a:latin typeface="Comic Sans MS"/>
                <a:cs typeface="Comic Sans MS"/>
              </a:rPr>
              <a:t> </a:t>
            </a:r>
            <a:r>
              <a:rPr sz="900" spc="-5" dirty="0">
                <a:latin typeface="Comic Sans MS"/>
                <a:cs typeface="Comic Sans MS"/>
              </a:rPr>
              <a:t>será </a:t>
            </a:r>
            <a:r>
              <a:rPr sz="900" dirty="0">
                <a:latin typeface="Comic Sans MS"/>
                <a:cs typeface="Comic Sans MS"/>
              </a:rPr>
              <a:t> </a:t>
            </a:r>
            <a:r>
              <a:rPr sz="900" spc="-5" dirty="0">
                <a:latin typeface="Comic Sans MS"/>
                <a:cs typeface="Comic Sans MS"/>
              </a:rPr>
              <a:t>necesario</a:t>
            </a:r>
            <a:r>
              <a:rPr sz="900" dirty="0">
                <a:latin typeface="Comic Sans MS"/>
                <a:cs typeface="Comic Sans MS"/>
              </a:rPr>
              <a:t> </a:t>
            </a:r>
            <a:r>
              <a:rPr sz="900" spc="-5" dirty="0">
                <a:latin typeface="Comic Sans MS"/>
                <a:cs typeface="Comic Sans MS"/>
              </a:rPr>
              <a:t>aislar</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contactos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y </a:t>
            </a:r>
            <a:r>
              <a:rPr sz="900" dirty="0">
                <a:latin typeface="Comic Sans MS"/>
                <a:cs typeface="Comic Sans MS"/>
              </a:rPr>
              <a:t> </a:t>
            </a:r>
            <a:r>
              <a:rPr sz="900" spc="-5" dirty="0">
                <a:latin typeface="Comic Sans MS"/>
                <a:cs typeface="Comic Sans MS"/>
              </a:rPr>
              <a:t>bloqueo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prevenir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operación</a:t>
            </a:r>
            <a:r>
              <a:rPr sz="900" dirty="0">
                <a:latin typeface="Comic Sans MS"/>
                <a:cs typeface="Comic Sans MS"/>
              </a:rPr>
              <a:t> </a:t>
            </a:r>
            <a:r>
              <a:rPr sz="900" spc="-5" dirty="0">
                <a:latin typeface="Comic Sans MS"/>
                <a:cs typeface="Comic Sans MS"/>
              </a:rPr>
              <a:t>innecesaria</a:t>
            </a:r>
            <a:r>
              <a:rPr sz="900" dirty="0">
                <a:latin typeface="Comic Sans MS"/>
                <a:cs typeface="Comic Sans MS"/>
              </a:rPr>
              <a:t> </a:t>
            </a:r>
            <a:r>
              <a:rPr sz="900" spc="-5" dirty="0">
                <a:latin typeface="Comic Sans MS"/>
                <a:cs typeface="Comic Sans MS"/>
              </a:rPr>
              <a:t>del </a:t>
            </a:r>
            <a:r>
              <a:rPr sz="900" spc="-254" dirty="0">
                <a:latin typeface="Comic Sans MS"/>
                <a:cs typeface="Comic Sans MS"/>
              </a:rPr>
              <a:t> </a:t>
            </a:r>
            <a:r>
              <a:rPr sz="900" spc="-5" dirty="0">
                <a:latin typeface="Comic Sans MS"/>
                <a:cs typeface="Comic Sans MS"/>
              </a:rPr>
              <a:t>respaldo</a:t>
            </a:r>
            <a:r>
              <a:rPr sz="900" spc="114" dirty="0">
                <a:latin typeface="Comic Sans MS"/>
                <a:cs typeface="Comic Sans MS"/>
              </a:rPr>
              <a:t> </a:t>
            </a:r>
            <a:r>
              <a:rPr sz="900" spc="-5" dirty="0">
                <a:latin typeface="Comic Sans MS"/>
                <a:cs typeface="Comic Sans MS"/>
              </a:rPr>
              <a:t>por</a:t>
            </a:r>
            <a:r>
              <a:rPr sz="900" spc="120" dirty="0">
                <a:latin typeface="Comic Sans MS"/>
                <a:cs typeface="Comic Sans MS"/>
              </a:rPr>
              <a:t> </a:t>
            </a:r>
            <a:r>
              <a:rPr sz="900" spc="-5" dirty="0">
                <a:latin typeface="Comic Sans MS"/>
                <a:cs typeface="Comic Sans MS"/>
              </a:rPr>
              <a:t>falla</a:t>
            </a:r>
            <a:r>
              <a:rPr sz="900" spc="114" dirty="0">
                <a:latin typeface="Comic Sans MS"/>
                <a:cs typeface="Comic Sans MS"/>
              </a:rPr>
              <a:t> </a:t>
            </a:r>
            <a:r>
              <a:rPr sz="900" spc="-5" dirty="0">
                <a:latin typeface="Comic Sans MS"/>
                <a:cs typeface="Comic Sans MS"/>
              </a:rPr>
              <a:t>de</a:t>
            </a:r>
            <a:r>
              <a:rPr sz="900" spc="114" dirty="0">
                <a:latin typeface="Comic Sans MS"/>
                <a:cs typeface="Comic Sans MS"/>
              </a:rPr>
              <a:t> </a:t>
            </a:r>
            <a:r>
              <a:rPr sz="900" spc="-5" dirty="0">
                <a:latin typeface="Comic Sans MS"/>
                <a:cs typeface="Comic Sans MS"/>
              </a:rPr>
              <a:t>interruptor</a:t>
            </a:r>
            <a:r>
              <a:rPr sz="900" spc="114" dirty="0">
                <a:latin typeface="Comic Sans MS"/>
                <a:cs typeface="Comic Sans MS"/>
              </a:rPr>
              <a:t> </a:t>
            </a:r>
            <a:r>
              <a:rPr sz="900" spc="-5" dirty="0">
                <a:latin typeface="Comic Sans MS"/>
                <a:cs typeface="Comic Sans MS"/>
              </a:rPr>
              <a:t>durante</a:t>
            </a:r>
            <a:r>
              <a:rPr sz="900" spc="114" dirty="0">
                <a:latin typeface="Comic Sans MS"/>
                <a:cs typeface="Comic Sans MS"/>
              </a:rPr>
              <a:t> </a:t>
            </a:r>
            <a:r>
              <a:rPr sz="900" spc="-5" dirty="0">
                <a:latin typeface="Comic Sans MS"/>
                <a:cs typeface="Comic Sans MS"/>
              </a:rPr>
              <a:t>las</a:t>
            </a:r>
            <a:r>
              <a:rPr sz="900" spc="120" dirty="0">
                <a:latin typeface="Comic Sans MS"/>
                <a:cs typeface="Comic Sans MS"/>
              </a:rPr>
              <a:t> </a:t>
            </a:r>
            <a:r>
              <a:rPr sz="900" spc="-5" dirty="0">
                <a:latin typeface="Comic Sans MS"/>
                <a:cs typeface="Comic Sans MS"/>
              </a:rPr>
              <a:t>pruebas</a:t>
            </a:r>
            <a:r>
              <a:rPr sz="900" spc="120" dirty="0">
                <a:latin typeface="Comic Sans MS"/>
                <a:cs typeface="Comic Sans MS"/>
              </a:rPr>
              <a:t> </a:t>
            </a:r>
            <a:r>
              <a:rPr sz="900" spc="-5" dirty="0">
                <a:latin typeface="Comic Sans MS"/>
                <a:cs typeface="Comic Sans MS"/>
              </a:rPr>
              <a:t>a </a:t>
            </a:r>
            <a:r>
              <a:rPr sz="900" spc="-254" dirty="0">
                <a:latin typeface="Comic Sans MS"/>
                <a:cs typeface="Comic Sans MS"/>
              </a:rPr>
              <a:t> </a:t>
            </a:r>
            <a:r>
              <a:rPr sz="900" spc="-5" dirty="0">
                <a:latin typeface="Comic Sans MS"/>
                <a:cs typeface="Comic Sans MS"/>
              </a:rPr>
              <a:t>los</a:t>
            </a:r>
            <a:r>
              <a:rPr sz="900" spc="105" dirty="0">
                <a:latin typeface="Comic Sans MS"/>
                <a:cs typeface="Comic Sans MS"/>
              </a:rPr>
              <a:t> </a:t>
            </a:r>
            <a:r>
              <a:rPr sz="900" spc="-5" dirty="0">
                <a:latin typeface="Comic Sans MS"/>
                <a:cs typeface="Comic Sans MS"/>
              </a:rPr>
              <a:t>relés</a:t>
            </a:r>
            <a:r>
              <a:rPr sz="900" spc="105" dirty="0">
                <a:latin typeface="Comic Sans MS"/>
                <a:cs typeface="Comic Sans MS"/>
              </a:rPr>
              <a:t> </a:t>
            </a:r>
            <a:r>
              <a:rPr sz="900" spc="-5" dirty="0">
                <a:latin typeface="Comic Sans MS"/>
                <a:cs typeface="Comic Sans MS"/>
              </a:rPr>
              <a:t>del</a:t>
            </a:r>
            <a:r>
              <a:rPr sz="900" spc="105" dirty="0">
                <a:latin typeface="Comic Sans MS"/>
                <a:cs typeface="Comic Sans MS"/>
              </a:rPr>
              <a:t> </a:t>
            </a:r>
            <a:r>
              <a:rPr sz="900" spc="-5" dirty="0">
                <a:latin typeface="Comic Sans MS"/>
                <a:cs typeface="Comic Sans MS"/>
              </a:rPr>
              <a:t>generador.</a:t>
            </a:r>
            <a:r>
              <a:rPr sz="900" spc="105" dirty="0">
                <a:latin typeface="Comic Sans MS"/>
                <a:cs typeface="Comic Sans MS"/>
              </a:rPr>
              <a:t> </a:t>
            </a:r>
            <a:r>
              <a:rPr sz="900" spc="-5" dirty="0">
                <a:latin typeface="Comic Sans MS"/>
                <a:cs typeface="Comic Sans MS"/>
              </a:rPr>
              <a:t>Switches</a:t>
            </a:r>
            <a:r>
              <a:rPr sz="900" spc="105" dirty="0">
                <a:latin typeface="Comic Sans MS"/>
                <a:cs typeface="Comic Sans MS"/>
              </a:rPr>
              <a:t> </a:t>
            </a:r>
            <a:r>
              <a:rPr sz="900" spc="-5" dirty="0">
                <a:latin typeface="Comic Sans MS"/>
                <a:cs typeface="Comic Sans MS"/>
              </a:rPr>
              <a:t>de</a:t>
            </a:r>
            <a:r>
              <a:rPr sz="900" spc="105" dirty="0">
                <a:latin typeface="Comic Sans MS"/>
                <a:cs typeface="Comic Sans MS"/>
              </a:rPr>
              <a:t> </a:t>
            </a:r>
            <a:r>
              <a:rPr sz="900" spc="-5" dirty="0">
                <a:latin typeface="Comic Sans MS"/>
                <a:cs typeface="Comic Sans MS"/>
              </a:rPr>
              <a:t>prueba</a:t>
            </a:r>
            <a:r>
              <a:rPr sz="900" spc="90" dirty="0">
                <a:latin typeface="Comic Sans MS"/>
                <a:cs typeface="Comic Sans MS"/>
              </a:rPr>
              <a:t> </a:t>
            </a:r>
            <a:r>
              <a:rPr sz="900" spc="-5" dirty="0">
                <a:latin typeface="Comic Sans MS"/>
                <a:cs typeface="Comic Sans MS"/>
              </a:rPr>
              <a:t>son</a:t>
            </a:r>
            <a:r>
              <a:rPr sz="900" spc="100" dirty="0">
                <a:latin typeface="Comic Sans MS"/>
                <a:cs typeface="Comic Sans MS"/>
              </a:rPr>
              <a:t> </a:t>
            </a:r>
            <a:r>
              <a:rPr sz="900" spc="-5" dirty="0">
                <a:latin typeface="Comic Sans MS"/>
                <a:cs typeface="Comic Sans MS"/>
              </a:rPr>
              <a:t>usados</a:t>
            </a:r>
            <a:endParaRPr sz="900">
              <a:latin typeface="Comic Sans MS"/>
              <a:cs typeface="Comic Sans MS"/>
            </a:endParaRPr>
          </a:p>
        </p:txBody>
      </p:sp>
      <p:sp>
        <p:nvSpPr>
          <p:cNvPr id="8" name="object 8"/>
          <p:cNvSpPr txBox="1"/>
          <p:nvPr/>
        </p:nvSpPr>
        <p:spPr>
          <a:xfrm>
            <a:off x="9425488" y="877098"/>
            <a:ext cx="3053715" cy="66230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algunas veces para esta función. Si el generador está </a:t>
            </a:r>
            <a:r>
              <a:rPr sz="900" dirty="0">
                <a:latin typeface="Comic Sans MS"/>
                <a:cs typeface="Comic Sans MS"/>
              </a:rPr>
              <a:t> </a:t>
            </a:r>
            <a:r>
              <a:rPr sz="900" spc="-5" dirty="0">
                <a:latin typeface="Comic Sans MS"/>
                <a:cs typeface="Comic Sans MS"/>
              </a:rPr>
              <a:t>conectado al sistema a través de dos interruptores, cada </a:t>
            </a:r>
            <a:r>
              <a:rPr sz="900" spc="-254" dirty="0">
                <a:latin typeface="Comic Sans MS"/>
                <a:cs typeface="Comic Sans MS"/>
              </a:rPr>
              <a:t> </a:t>
            </a:r>
            <a:r>
              <a:rPr sz="900" spc="-5" dirty="0">
                <a:latin typeface="Comic Sans MS"/>
                <a:cs typeface="Comic Sans MS"/>
              </a:rPr>
              <a:t>interruptor</a:t>
            </a:r>
            <a:r>
              <a:rPr sz="900" spc="160" dirty="0">
                <a:latin typeface="Comic Sans MS"/>
                <a:cs typeface="Comic Sans MS"/>
              </a:rPr>
              <a:t> </a:t>
            </a:r>
            <a:r>
              <a:rPr sz="900" spc="-5" dirty="0">
                <a:latin typeface="Comic Sans MS"/>
                <a:cs typeface="Comic Sans MS"/>
              </a:rPr>
              <a:t>deberá</a:t>
            </a:r>
            <a:r>
              <a:rPr sz="900" spc="165" dirty="0">
                <a:latin typeface="Comic Sans MS"/>
                <a:cs typeface="Comic Sans MS"/>
              </a:rPr>
              <a:t> </a:t>
            </a:r>
            <a:r>
              <a:rPr sz="900" spc="-5" dirty="0">
                <a:latin typeface="Comic Sans MS"/>
                <a:cs typeface="Comic Sans MS"/>
              </a:rPr>
              <a:t>estar</a:t>
            </a:r>
            <a:r>
              <a:rPr sz="900" spc="160" dirty="0">
                <a:latin typeface="Comic Sans MS"/>
                <a:cs typeface="Comic Sans MS"/>
              </a:rPr>
              <a:t> </a:t>
            </a:r>
            <a:r>
              <a:rPr sz="900" spc="-5" dirty="0">
                <a:latin typeface="Comic Sans MS"/>
                <a:cs typeface="Comic Sans MS"/>
              </a:rPr>
              <a:t>equipado</a:t>
            </a:r>
            <a:r>
              <a:rPr sz="900" spc="155" dirty="0">
                <a:latin typeface="Comic Sans MS"/>
                <a:cs typeface="Comic Sans MS"/>
              </a:rPr>
              <a:t> </a:t>
            </a:r>
            <a:r>
              <a:rPr sz="900" spc="-5" dirty="0">
                <a:latin typeface="Comic Sans MS"/>
                <a:cs typeface="Comic Sans MS"/>
              </a:rPr>
              <a:t>con</a:t>
            </a:r>
            <a:r>
              <a:rPr sz="900" spc="155" dirty="0">
                <a:latin typeface="Comic Sans MS"/>
                <a:cs typeface="Comic Sans MS"/>
              </a:rPr>
              <a:t> </a:t>
            </a:r>
            <a:r>
              <a:rPr sz="900" spc="-5" dirty="0">
                <a:latin typeface="Comic Sans MS"/>
                <a:cs typeface="Comic Sans MS"/>
              </a:rPr>
              <a:t>un</a:t>
            </a:r>
            <a:r>
              <a:rPr sz="900" spc="150" dirty="0">
                <a:latin typeface="Comic Sans MS"/>
                <a:cs typeface="Comic Sans MS"/>
              </a:rPr>
              <a:t> </a:t>
            </a:r>
            <a:r>
              <a:rPr sz="900" spc="-5" dirty="0">
                <a:latin typeface="Comic Sans MS"/>
                <a:cs typeface="Comic Sans MS"/>
              </a:rPr>
              <a:t>relé</a:t>
            </a:r>
            <a:r>
              <a:rPr sz="900" spc="155" dirty="0">
                <a:latin typeface="Comic Sans MS"/>
                <a:cs typeface="Comic Sans MS"/>
              </a:rPr>
              <a:t> </a:t>
            </a:r>
            <a:r>
              <a:rPr sz="900" spc="-5" dirty="0">
                <a:latin typeface="Comic Sans MS"/>
                <a:cs typeface="Comic Sans MS"/>
              </a:rPr>
              <a:t>de</a:t>
            </a:r>
            <a:r>
              <a:rPr sz="900" spc="155" dirty="0">
                <a:latin typeface="Comic Sans MS"/>
                <a:cs typeface="Comic Sans MS"/>
              </a:rPr>
              <a:t> </a:t>
            </a:r>
            <a:r>
              <a:rPr sz="900" spc="-5" dirty="0">
                <a:latin typeface="Comic Sans MS"/>
                <a:cs typeface="Comic Sans MS"/>
              </a:rPr>
              <a:t>falla </a:t>
            </a:r>
            <a:r>
              <a:rPr sz="900" spc="-254" dirty="0">
                <a:latin typeface="Comic Sans MS"/>
                <a:cs typeface="Comic Sans MS"/>
              </a:rPr>
              <a:t> </a:t>
            </a:r>
            <a:r>
              <a:rPr sz="900" spc="-5" dirty="0">
                <a:latin typeface="Comic Sans MS"/>
                <a:cs typeface="Comic Sans MS"/>
              </a:rPr>
              <a:t>de interruptor.</a:t>
            </a:r>
            <a:endParaRPr sz="900">
              <a:latin typeface="Comic Sans MS"/>
              <a:cs typeface="Comic Sans MS"/>
            </a:endParaRPr>
          </a:p>
        </p:txBody>
      </p:sp>
      <p:sp>
        <p:nvSpPr>
          <p:cNvPr id="9" name="object 9"/>
          <p:cNvSpPr txBox="1"/>
          <p:nvPr/>
        </p:nvSpPr>
        <p:spPr>
          <a:xfrm>
            <a:off x="9425487" y="1666391"/>
            <a:ext cx="3053080" cy="1299210"/>
          </a:xfrm>
          <a:prstGeom prst="rect">
            <a:avLst/>
          </a:prstGeom>
        </p:spPr>
        <p:txBody>
          <a:bodyPr vert="horz" wrap="square" lIns="0" tIns="12700" rIns="0" bIns="0" rtlCol="0">
            <a:spAutoFit/>
          </a:bodyPr>
          <a:lstStyle/>
          <a:p>
            <a:pPr marL="12700" marR="5080" algn="just">
              <a:lnSpc>
                <a:spcPct val="116100"/>
              </a:lnSpc>
              <a:spcBef>
                <a:spcPts val="100"/>
              </a:spcBef>
            </a:pPr>
            <a:r>
              <a:rPr sz="900" b="1" spc="-5" dirty="0">
                <a:latin typeface="Comic Sans MS"/>
                <a:cs typeface="Comic Sans MS"/>
              </a:rPr>
              <a:t>Tiempo de falla de interruptor</a:t>
            </a:r>
            <a:r>
              <a:rPr sz="900" spc="-5" dirty="0">
                <a:latin typeface="Comic Sans MS"/>
                <a:cs typeface="Comic Sans MS"/>
              </a:rPr>
              <a:t>.</a:t>
            </a:r>
            <a:r>
              <a:rPr sz="900" dirty="0">
                <a:latin typeface="Comic Sans MS"/>
                <a:cs typeface="Comic Sans MS"/>
              </a:rPr>
              <a:t> </a:t>
            </a:r>
            <a:r>
              <a:rPr sz="900" spc="-5" dirty="0">
                <a:latin typeface="Comic Sans MS"/>
                <a:cs typeface="Comic Sans MS"/>
              </a:rPr>
              <a:t>La</a:t>
            </a:r>
            <a:r>
              <a:rPr sz="900" spc="254" dirty="0">
                <a:latin typeface="Comic Sans MS"/>
                <a:cs typeface="Comic Sans MS"/>
              </a:rPr>
              <a:t> </a:t>
            </a:r>
            <a:r>
              <a:rPr sz="900" spc="-5" dirty="0">
                <a:latin typeface="Comic Sans MS"/>
                <a:cs typeface="Comic Sans MS"/>
              </a:rPr>
              <a:t>protección de falla </a:t>
            </a:r>
            <a:r>
              <a:rPr sz="900" dirty="0">
                <a:latin typeface="Comic Sans MS"/>
                <a:cs typeface="Comic Sans MS"/>
              </a:rPr>
              <a:t> </a:t>
            </a:r>
            <a:r>
              <a:rPr sz="900" spc="-5" dirty="0">
                <a:latin typeface="Comic Sans MS"/>
                <a:cs typeface="Comic Sans MS"/>
              </a:rPr>
              <a:t>de interruptor debe ser lo suficientemente rápida para </a:t>
            </a:r>
            <a:r>
              <a:rPr sz="900" dirty="0">
                <a:latin typeface="Comic Sans MS"/>
                <a:cs typeface="Comic Sans MS"/>
              </a:rPr>
              <a:t> </a:t>
            </a:r>
            <a:r>
              <a:rPr sz="900" spc="-5" dirty="0">
                <a:latin typeface="Comic Sans MS"/>
                <a:cs typeface="Comic Sans MS"/>
              </a:rPr>
              <a:t>mantener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estabilidad,</a:t>
            </a:r>
            <a:r>
              <a:rPr sz="900" dirty="0">
                <a:latin typeface="Comic Sans MS"/>
                <a:cs typeface="Comic Sans MS"/>
              </a:rPr>
              <a:t> </a:t>
            </a:r>
            <a:r>
              <a:rPr sz="900" spc="-5" dirty="0">
                <a:latin typeface="Comic Sans MS"/>
                <a:cs typeface="Comic Sans MS"/>
              </a:rPr>
              <a:t>pero</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tan</a:t>
            </a:r>
            <a:r>
              <a:rPr sz="900" dirty="0">
                <a:latin typeface="Comic Sans MS"/>
                <a:cs typeface="Comic Sans MS"/>
              </a:rPr>
              <a:t> </a:t>
            </a:r>
            <a:r>
              <a:rPr sz="900" spc="-5" dirty="0">
                <a:latin typeface="Comic Sans MS"/>
                <a:cs typeface="Comic Sans MS"/>
              </a:rPr>
              <a:t>rápida</a:t>
            </a:r>
            <a:r>
              <a:rPr sz="900" dirty="0">
                <a:latin typeface="Comic Sans MS"/>
                <a:cs typeface="Comic Sans MS"/>
              </a:rPr>
              <a:t> </a:t>
            </a:r>
            <a:r>
              <a:rPr sz="900" spc="-5" dirty="0">
                <a:latin typeface="Comic Sans MS"/>
                <a:cs typeface="Comic Sans MS"/>
              </a:rPr>
              <a:t>que </a:t>
            </a:r>
            <a:r>
              <a:rPr sz="900" dirty="0">
                <a:latin typeface="Comic Sans MS"/>
                <a:cs typeface="Comic Sans MS"/>
              </a:rPr>
              <a:t> </a:t>
            </a:r>
            <a:r>
              <a:rPr sz="900" spc="-5" dirty="0">
                <a:latin typeface="Comic Sans MS"/>
                <a:cs typeface="Comic Sans MS"/>
              </a:rPr>
              <a:t>comprometa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seguridad</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Esto</a:t>
            </a:r>
            <a:r>
              <a:rPr sz="900" dirty="0">
                <a:latin typeface="Comic Sans MS"/>
                <a:cs typeface="Comic Sans MS"/>
              </a:rPr>
              <a:t> </a:t>
            </a:r>
            <a:r>
              <a:rPr sz="900" spc="-5" dirty="0">
                <a:latin typeface="Comic Sans MS"/>
                <a:cs typeface="Comic Sans MS"/>
              </a:rPr>
              <a:t>es </a:t>
            </a:r>
            <a:r>
              <a:rPr sz="900" dirty="0">
                <a:latin typeface="Comic Sans MS"/>
                <a:cs typeface="Comic Sans MS"/>
              </a:rPr>
              <a:t> </a:t>
            </a:r>
            <a:r>
              <a:rPr sz="900" spc="-5" dirty="0">
                <a:latin typeface="Comic Sans MS"/>
                <a:cs typeface="Comic Sans MS"/>
              </a:rPr>
              <a:t>particularmente importante sobre líneas de transmisión </a:t>
            </a:r>
            <a:r>
              <a:rPr sz="900" dirty="0">
                <a:latin typeface="Comic Sans MS"/>
                <a:cs typeface="Comic Sans MS"/>
              </a:rPr>
              <a:t> </a:t>
            </a:r>
            <a:r>
              <a:rPr sz="900" spc="-5" dirty="0">
                <a:latin typeface="Comic Sans MS"/>
                <a:cs typeface="Comic Sans MS"/>
              </a:rPr>
              <a:t>grandes</a:t>
            </a:r>
            <a:r>
              <a:rPr sz="900" dirty="0">
                <a:latin typeface="Comic Sans MS"/>
                <a:cs typeface="Comic Sans MS"/>
              </a:rPr>
              <a:t> </a:t>
            </a:r>
            <a:r>
              <a:rPr sz="900" spc="-5" dirty="0">
                <a:latin typeface="Comic Sans MS"/>
                <a:cs typeface="Comic Sans MS"/>
              </a:rPr>
              <a:t>donde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estabilidad</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crítica.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5 </a:t>
            </a:r>
            <a:r>
              <a:rPr sz="900" dirty="0">
                <a:latin typeface="Comic Sans MS"/>
                <a:cs typeface="Comic Sans MS"/>
              </a:rPr>
              <a:t> </a:t>
            </a:r>
            <a:r>
              <a:rPr sz="900" spc="-5" dirty="0">
                <a:latin typeface="Comic Sans MS"/>
                <a:cs typeface="Comic Sans MS"/>
              </a:rPr>
              <a:t>muestra la carta de tiempo para un esquema típico de </a:t>
            </a:r>
            <a:r>
              <a:rPr sz="900" dirty="0">
                <a:latin typeface="Comic Sans MS"/>
                <a:cs typeface="Comic Sans MS"/>
              </a:rPr>
              <a:t> </a:t>
            </a:r>
            <a:r>
              <a:rPr sz="900" spc="-5" dirty="0">
                <a:latin typeface="Comic Sans MS"/>
                <a:cs typeface="Comic Sans MS"/>
              </a:rPr>
              <a:t>falla de</a:t>
            </a:r>
            <a:r>
              <a:rPr sz="900" dirty="0">
                <a:latin typeface="Comic Sans MS"/>
                <a:cs typeface="Comic Sans MS"/>
              </a:rPr>
              <a:t> </a:t>
            </a:r>
            <a:r>
              <a:rPr sz="900" spc="-5" dirty="0">
                <a:latin typeface="Comic Sans MS"/>
                <a:cs typeface="Comic Sans MS"/>
              </a:rPr>
              <a:t>interruptor.</a:t>
            </a:r>
            <a:endParaRPr sz="900">
              <a:latin typeface="Comic Sans MS"/>
              <a:cs typeface="Comic Sans MS"/>
            </a:endParaRPr>
          </a:p>
        </p:txBody>
      </p:sp>
      <p:grpSp>
        <p:nvGrpSpPr>
          <p:cNvPr id="10" name="object 10"/>
          <p:cNvGrpSpPr/>
          <p:nvPr/>
        </p:nvGrpSpPr>
        <p:grpSpPr>
          <a:xfrm>
            <a:off x="9470175" y="3123679"/>
            <a:ext cx="2963545" cy="1896110"/>
            <a:chOff x="4415574" y="3123679"/>
            <a:chExt cx="2963545" cy="1896110"/>
          </a:xfrm>
        </p:grpSpPr>
        <p:sp>
          <p:nvSpPr>
            <p:cNvPr id="11" name="object 11"/>
            <p:cNvSpPr/>
            <p:nvPr/>
          </p:nvSpPr>
          <p:spPr>
            <a:xfrm>
              <a:off x="4632706" y="3288245"/>
              <a:ext cx="2693035" cy="1731010"/>
            </a:xfrm>
            <a:custGeom>
              <a:avLst/>
              <a:gdLst/>
              <a:ahLst/>
              <a:cxnLst/>
              <a:rect l="l" t="t" r="r" b="b"/>
              <a:pathLst>
                <a:path w="2693034" h="1731010">
                  <a:moveTo>
                    <a:pt x="2692463" y="0"/>
                  </a:moveTo>
                  <a:lnTo>
                    <a:pt x="2684843" y="0"/>
                  </a:lnTo>
                  <a:lnTo>
                    <a:pt x="2684843" y="752894"/>
                  </a:lnTo>
                  <a:lnTo>
                    <a:pt x="8382" y="752894"/>
                  </a:lnTo>
                  <a:lnTo>
                    <a:pt x="8382" y="705904"/>
                  </a:lnTo>
                  <a:lnTo>
                    <a:pt x="108191" y="705904"/>
                  </a:lnTo>
                  <a:lnTo>
                    <a:pt x="108191" y="707783"/>
                  </a:lnTo>
                  <a:lnTo>
                    <a:pt x="106667" y="709307"/>
                  </a:lnTo>
                  <a:lnTo>
                    <a:pt x="106667" y="713867"/>
                  </a:lnTo>
                  <a:lnTo>
                    <a:pt x="105143" y="715391"/>
                  </a:lnTo>
                  <a:lnTo>
                    <a:pt x="105143" y="719963"/>
                  </a:lnTo>
                  <a:lnTo>
                    <a:pt x="103619" y="722249"/>
                  </a:lnTo>
                  <a:lnTo>
                    <a:pt x="102095" y="723773"/>
                  </a:lnTo>
                  <a:lnTo>
                    <a:pt x="152374" y="703211"/>
                  </a:lnTo>
                  <a:lnTo>
                    <a:pt x="102095" y="681113"/>
                  </a:lnTo>
                  <a:lnTo>
                    <a:pt x="103619" y="682637"/>
                  </a:lnTo>
                  <a:lnTo>
                    <a:pt x="103619" y="684161"/>
                  </a:lnTo>
                  <a:lnTo>
                    <a:pt x="105143" y="685685"/>
                  </a:lnTo>
                  <a:lnTo>
                    <a:pt x="105143" y="688733"/>
                  </a:lnTo>
                  <a:lnTo>
                    <a:pt x="106667" y="690257"/>
                  </a:lnTo>
                  <a:lnTo>
                    <a:pt x="106667" y="697115"/>
                  </a:lnTo>
                  <a:lnTo>
                    <a:pt x="108191" y="697115"/>
                  </a:lnTo>
                  <a:lnTo>
                    <a:pt x="108191" y="699554"/>
                  </a:lnTo>
                  <a:lnTo>
                    <a:pt x="8382" y="699554"/>
                  </a:lnTo>
                  <a:lnTo>
                    <a:pt x="8382" y="0"/>
                  </a:lnTo>
                  <a:lnTo>
                    <a:pt x="0" y="0"/>
                  </a:lnTo>
                  <a:lnTo>
                    <a:pt x="0" y="1730971"/>
                  </a:lnTo>
                  <a:lnTo>
                    <a:pt x="3810" y="1730971"/>
                  </a:lnTo>
                  <a:lnTo>
                    <a:pt x="8382" y="1730971"/>
                  </a:lnTo>
                  <a:lnTo>
                    <a:pt x="8382" y="759244"/>
                  </a:lnTo>
                  <a:lnTo>
                    <a:pt x="2684843" y="759244"/>
                  </a:lnTo>
                  <a:lnTo>
                    <a:pt x="2684843" y="1730971"/>
                  </a:lnTo>
                  <a:lnTo>
                    <a:pt x="2687891" y="1730971"/>
                  </a:lnTo>
                  <a:lnTo>
                    <a:pt x="2692463" y="1730971"/>
                  </a:lnTo>
                  <a:lnTo>
                    <a:pt x="2692463" y="0"/>
                  </a:lnTo>
                  <a:close/>
                </a:path>
              </a:pathLst>
            </a:custGeom>
            <a:solidFill>
              <a:srgbClr val="000000"/>
            </a:solidFill>
          </p:spPr>
          <p:txBody>
            <a:bodyPr wrap="square" lIns="0" tIns="0" rIns="0" bIns="0" rtlCol="0"/>
            <a:lstStyle/>
            <a:p>
              <a:endParaRPr/>
            </a:p>
          </p:txBody>
        </p:sp>
        <p:pic>
          <p:nvPicPr>
            <p:cNvPr id="12" name="object 12"/>
            <p:cNvPicPr/>
            <p:nvPr/>
          </p:nvPicPr>
          <p:blipFill>
            <a:blip r:embed="rId3" cstate="print"/>
            <a:stretch>
              <a:fillRect/>
            </a:stretch>
          </p:blipFill>
          <p:spPr>
            <a:xfrm>
              <a:off x="4415574" y="3187674"/>
              <a:ext cx="470839" cy="39624"/>
            </a:xfrm>
            <a:prstGeom prst="rect">
              <a:avLst/>
            </a:prstGeom>
          </p:spPr>
        </p:pic>
        <p:pic>
          <p:nvPicPr>
            <p:cNvPr id="13" name="object 13"/>
            <p:cNvPicPr/>
            <p:nvPr/>
          </p:nvPicPr>
          <p:blipFill>
            <a:blip r:embed="rId4" cstate="print"/>
            <a:stretch>
              <a:fillRect/>
            </a:stretch>
          </p:blipFill>
          <p:spPr>
            <a:xfrm>
              <a:off x="4636516" y="3123679"/>
              <a:ext cx="2741980" cy="1895538"/>
            </a:xfrm>
            <a:prstGeom prst="rect">
              <a:avLst/>
            </a:prstGeom>
          </p:spPr>
        </p:pic>
      </p:grpSp>
      <p:sp>
        <p:nvSpPr>
          <p:cNvPr id="14" name="object 14"/>
          <p:cNvSpPr txBox="1"/>
          <p:nvPr/>
        </p:nvSpPr>
        <p:spPr>
          <a:xfrm>
            <a:off x="9556515" y="5177178"/>
            <a:ext cx="2791460"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5.</a:t>
            </a:r>
            <a:r>
              <a:rPr sz="800" spc="5" dirty="0">
                <a:latin typeface="Comic Sans MS"/>
                <a:cs typeface="Comic Sans MS"/>
              </a:rPr>
              <a:t> </a:t>
            </a:r>
            <a:r>
              <a:rPr sz="800" b="1" spc="-5" dirty="0">
                <a:latin typeface="Comic Sans MS"/>
                <a:cs typeface="Comic Sans MS"/>
              </a:rPr>
              <a:t>Coordinación</a:t>
            </a:r>
            <a:r>
              <a:rPr sz="800" b="1" spc="10" dirty="0">
                <a:latin typeface="Comic Sans MS"/>
                <a:cs typeface="Comic Sans MS"/>
              </a:rPr>
              <a:t> </a:t>
            </a:r>
            <a:r>
              <a:rPr sz="800" b="1" spc="-5" dirty="0">
                <a:latin typeface="Comic Sans MS"/>
                <a:cs typeface="Comic Sans MS"/>
              </a:rPr>
              <a:t>del</a:t>
            </a:r>
            <a:r>
              <a:rPr sz="800" b="1" spc="5" dirty="0">
                <a:latin typeface="Comic Sans MS"/>
                <a:cs typeface="Comic Sans MS"/>
              </a:rPr>
              <a:t> </a:t>
            </a:r>
            <a:r>
              <a:rPr sz="800" b="1" spc="-5" dirty="0">
                <a:latin typeface="Comic Sans MS"/>
                <a:cs typeface="Comic Sans MS"/>
              </a:rPr>
              <a:t>tiempo</a:t>
            </a:r>
            <a:r>
              <a:rPr sz="800" b="1" spc="5"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falla</a:t>
            </a:r>
            <a:r>
              <a:rPr sz="800" b="1" spc="10"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interruptor</a:t>
            </a:r>
            <a:endParaRPr sz="800">
              <a:latin typeface="Comic Sans MS"/>
              <a:cs typeface="Comic Sans MS"/>
            </a:endParaRPr>
          </a:p>
        </p:txBody>
      </p:sp>
      <p:sp>
        <p:nvSpPr>
          <p:cNvPr id="15" name="object 15"/>
          <p:cNvSpPr txBox="1"/>
          <p:nvPr/>
        </p:nvSpPr>
        <p:spPr>
          <a:xfrm>
            <a:off x="9425473" y="5450696"/>
            <a:ext cx="3053715" cy="738505"/>
          </a:xfrm>
          <a:prstGeom prst="rect">
            <a:avLst/>
          </a:prstGeom>
        </p:spPr>
        <p:txBody>
          <a:bodyPr vert="horz" wrap="square" lIns="0" tIns="12700" rIns="0" bIns="0" rtlCol="0">
            <a:spAutoFit/>
          </a:bodyPr>
          <a:lstStyle/>
          <a:p>
            <a:pPr marL="12700" marR="5080">
              <a:lnSpc>
                <a:spcPct val="116100"/>
              </a:lnSpc>
              <a:spcBef>
                <a:spcPts val="100"/>
              </a:spcBef>
            </a:pPr>
            <a:r>
              <a:rPr sz="900" spc="-5" dirty="0">
                <a:latin typeface="Comic Sans MS"/>
                <a:cs typeface="Comic Sans MS"/>
              </a:rPr>
              <a:t>El</a:t>
            </a:r>
            <a:r>
              <a:rPr sz="900" spc="50" dirty="0">
                <a:latin typeface="Comic Sans MS"/>
                <a:cs typeface="Comic Sans MS"/>
              </a:rPr>
              <a:t> </a:t>
            </a:r>
            <a:r>
              <a:rPr sz="900" spc="-5" dirty="0">
                <a:latin typeface="Comic Sans MS"/>
                <a:cs typeface="Comic Sans MS"/>
              </a:rPr>
              <a:t>margen</a:t>
            </a:r>
            <a:r>
              <a:rPr sz="900" spc="50" dirty="0">
                <a:latin typeface="Comic Sans MS"/>
                <a:cs typeface="Comic Sans MS"/>
              </a:rPr>
              <a:t> </a:t>
            </a:r>
            <a:r>
              <a:rPr sz="900" spc="-5" dirty="0">
                <a:latin typeface="Comic Sans MS"/>
                <a:cs typeface="Comic Sans MS"/>
              </a:rPr>
              <a:t>de</a:t>
            </a:r>
            <a:r>
              <a:rPr sz="900" spc="55" dirty="0">
                <a:latin typeface="Comic Sans MS"/>
                <a:cs typeface="Comic Sans MS"/>
              </a:rPr>
              <a:t> </a:t>
            </a:r>
            <a:r>
              <a:rPr sz="900" spc="-5" dirty="0">
                <a:latin typeface="Comic Sans MS"/>
                <a:cs typeface="Comic Sans MS"/>
              </a:rPr>
              <a:t>tiempo</a:t>
            </a:r>
            <a:r>
              <a:rPr sz="900" spc="45" dirty="0">
                <a:latin typeface="Comic Sans MS"/>
                <a:cs typeface="Comic Sans MS"/>
              </a:rPr>
              <a:t> </a:t>
            </a:r>
            <a:r>
              <a:rPr sz="900" spc="-5" dirty="0">
                <a:latin typeface="Comic Sans MS"/>
                <a:cs typeface="Comic Sans MS"/>
              </a:rPr>
              <a:t>sombreado</a:t>
            </a:r>
            <a:r>
              <a:rPr sz="900" spc="50" dirty="0">
                <a:latin typeface="Comic Sans MS"/>
                <a:cs typeface="Comic Sans MS"/>
              </a:rPr>
              <a:t> </a:t>
            </a:r>
            <a:r>
              <a:rPr sz="900" spc="-5" dirty="0">
                <a:latin typeface="Comic Sans MS"/>
                <a:cs typeface="Comic Sans MS"/>
              </a:rPr>
              <a:t>proporciona</a:t>
            </a:r>
            <a:r>
              <a:rPr sz="900" spc="45" dirty="0">
                <a:latin typeface="Comic Sans MS"/>
                <a:cs typeface="Comic Sans MS"/>
              </a:rPr>
              <a:t> </a:t>
            </a:r>
            <a:r>
              <a:rPr sz="900" spc="-5" dirty="0">
                <a:latin typeface="Comic Sans MS"/>
                <a:cs typeface="Comic Sans MS"/>
              </a:rPr>
              <a:t>seguridad</a:t>
            </a:r>
            <a:r>
              <a:rPr sz="900" spc="45" dirty="0">
                <a:latin typeface="Comic Sans MS"/>
                <a:cs typeface="Comic Sans MS"/>
              </a:rPr>
              <a:t> </a:t>
            </a:r>
            <a:r>
              <a:rPr sz="900" spc="-5" dirty="0">
                <a:latin typeface="Comic Sans MS"/>
                <a:cs typeface="Comic Sans MS"/>
              </a:rPr>
              <a:t>y </a:t>
            </a:r>
            <a:r>
              <a:rPr sz="900" spc="-254" dirty="0">
                <a:latin typeface="Comic Sans MS"/>
                <a:cs typeface="Comic Sans MS"/>
              </a:rPr>
              <a:t> </a:t>
            </a:r>
            <a:r>
              <a:rPr sz="900" spc="-5" dirty="0">
                <a:latin typeface="Comic Sans MS"/>
                <a:cs typeface="Comic Sans MS"/>
              </a:rPr>
              <a:t>debe acomodar</a:t>
            </a:r>
            <a:r>
              <a:rPr sz="900" dirty="0">
                <a:latin typeface="Comic Sans MS"/>
                <a:cs typeface="Comic Sans MS"/>
              </a:rPr>
              <a:t> </a:t>
            </a:r>
            <a:r>
              <a:rPr sz="900" spc="-5" dirty="0">
                <a:latin typeface="Comic Sans MS"/>
                <a:cs typeface="Comic Sans MS"/>
              </a:rPr>
              <a:t>lo</a:t>
            </a:r>
            <a:r>
              <a:rPr sz="900" dirty="0">
                <a:latin typeface="Comic Sans MS"/>
                <a:cs typeface="Comic Sans MS"/>
              </a:rPr>
              <a:t> </a:t>
            </a:r>
            <a:r>
              <a:rPr sz="900" spc="-5" dirty="0">
                <a:latin typeface="Comic Sans MS"/>
                <a:cs typeface="Comic Sans MS"/>
              </a:rPr>
              <a:t>siguiente:</a:t>
            </a:r>
            <a:endParaRPr sz="900">
              <a:latin typeface="Comic Sans MS"/>
              <a:cs typeface="Comic Sans MS"/>
            </a:endParaRPr>
          </a:p>
          <a:p>
            <a:pPr marL="465455" marR="6350" indent="-226695">
              <a:lnSpc>
                <a:spcPct val="116100"/>
              </a:lnSpc>
              <a:spcBef>
                <a:spcPts val="600"/>
              </a:spcBef>
              <a:tabLst>
                <a:tab pos="1050290" algn="l"/>
                <a:tab pos="1377950" algn="l"/>
                <a:tab pos="2225040" algn="l"/>
                <a:tab pos="2878455" algn="l"/>
              </a:tabLst>
            </a:pPr>
            <a:r>
              <a:rPr sz="900" spc="-5" dirty="0">
                <a:latin typeface="Comic Sans MS"/>
                <a:cs typeface="Comic Sans MS"/>
              </a:rPr>
              <a:t>A.  </a:t>
            </a:r>
            <a:r>
              <a:rPr sz="900" spc="12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interrupción</a:t>
            </a:r>
            <a:r>
              <a:rPr sz="900" dirty="0">
                <a:latin typeface="Comic Sans MS"/>
                <a:cs typeface="Comic Sans MS"/>
              </a:rPr>
              <a:t>	</a:t>
            </a:r>
            <a:r>
              <a:rPr sz="900" spc="-5" dirty="0">
                <a:latin typeface="Comic Sans MS"/>
                <a:cs typeface="Comic Sans MS"/>
              </a:rPr>
              <a:t>excesivo</a:t>
            </a:r>
            <a:r>
              <a:rPr sz="900" dirty="0">
                <a:latin typeface="Comic Sans MS"/>
                <a:cs typeface="Comic Sans MS"/>
              </a:rPr>
              <a:t>	</a:t>
            </a:r>
            <a:r>
              <a:rPr sz="900" spc="-5" dirty="0">
                <a:latin typeface="Comic Sans MS"/>
                <a:cs typeface="Comic Sans MS"/>
              </a:rPr>
              <a:t>del  interruptor.</a:t>
            </a:r>
            <a:endParaRPr sz="900">
              <a:latin typeface="Comic Sans MS"/>
              <a:cs typeface="Comic Sans MS"/>
            </a:endParaRPr>
          </a:p>
        </p:txBody>
      </p:sp>
      <p:sp>
        <p:nvSpPr>
          <p:cNvPr id="16" name="object 16"/>
          <p:cNvSpPr txBox="1"/>
          <p:nvPr/>
        </p:nvSpPr>
        <p:spPr>
          <a:xfrm>
            <a:off x="9652509" y="6262076"/>
            <a:ext cx="1693545" cy="633730"/>
          </a:xfrm>
          <a:prstGeom prst="rect">
            <a:avLst/>
          </a:prstGeom>
        </p:spPr>
        <p:txBody>
          <a:bodyPr vert="horz" wrap="square" lIns="0" tIns="12700" rIns="0" bIns="0" rtlCol="0">
            <a:spAutoFit/>
          </a:bodyPr>
          <a:lstStyle/>
          <a:p>
            <a:pPr marL="242570" indent="-230504">
              <a:spcBef>
                <a:spcPts val="100"/>
              </a:spcBef>
              <a:buAutoNum type="alphaUcPeriod" startAt="2"/>
              <a:tabLst>
                <a:tab pos="242570" algn="l"/>
                <a:tab pos="243204" algn="l"/>
              </a:tabLst>
            </a:pPr>
            <a:r>
              <a:rPr sz="900" spc="-5" dirty="0">
                <a:latin typeface="Comic Sans MS"/>
                <a:cs typeface="Comic Sans MS"/>
              </a:rPr>
              <a:t>Tiempo de la</a:t>
            </a:r>
            <a:r>
              <a:rPr sz="900" dirty="0">
                <a:latin typeface="Comic Sans MS"/>
                <a:cs typeface="Comic Sans MS"/>
              </a:rPr>
              <a:t> </a:t>
            </a:r>
            <a:r>
              <a:rPr sz="900" spc="-5" dirty="0">
                <a:latin typeface="Comic Sans MS"/>
                <a:cs typeface="Comic Sans MS"/>
              </a:rPr>
              <a:t>sobrecarrera.</a:t>
            </a:r>
            <a:endParaRPr sz="900">
              <a:latin typeface="Comic Sans MS"/>
              <a:cs typeface="Comic Sans MS"/>
            </a:endParaRPr>
          </a:p>
          <a:p>
            <a:pPr marL="242570" indent="-230504">
              <a:spcBef>
                <a:spcPts val="770"/>
              </a:spcBef>
              <a:buAutoNum type="alphaUcPeriod" startAt="2"/>
              <a:tabLst>
                <a:tab pos="242570" algn="l"/>
                <a:tab pos="243204" algn="l"/>
              </a:tabLst>
            </a:pPr>
            <a:r>
              <a:rPr sz="900" spc="-5" dirty="0">
                <a:latin typeface="Comic Sans MS"/>
                <a:cs typeface="Comic Sans MS"/>
              </a:rPr>
              <a:t>Errores</a:t>
            </a:r>
            <a:r>
              <a:rPr sz="900" spc="-10" dirty="0">
                <a:latin typeface="Comic Sans MS"/>
                <a:cs typeface="Comic Sans MS"/>
              </a:rPr>
              <a:t> </a:t>
            </a:r>
            <a:r>
              <a:rPr sz="900" spc="-5" dirty="0">
                <a:latin typeface="Comic Sans MS"/>
                <a:cs typeface="Comic Sans MS"/>
              </a:rPr>
              <a:t>de TCs y</a:t>
            </a:r>
            <a:r>
              <a:rPr sz="900" spc="-10" dirty="0">
                <a:latin typeface="Comic Sans MS"/>
                <a:cs typeface="Comic Sans MS"/>
              </a:rPr>
              <a:t> </a:t>
            </a:r>
            <a:r>
              <a:rPr sz="900" spc="-5" dirty="0">
                <a:latin typeface="Comic Sans MS"/>
                <a:cs typeface="Comic Sans MS"/>
              </a:rPr>
              <a:t>TPs.</a:t>
            </a:r>
            <a:endParaRPr sz="900">
              <a:latin typeface="Comic Sans MS"/>
              <a:cs typeface="Comic Sans MS"/>
            </a:endParaRPr>
          </a:p>
          <a:p>
            <a:pPr marL="242570" indent="-230504">
              <a:spcBef>
                <a:spcPts val="775"/>
              </a:spcBef>
              <a:buAutoNum type="alphaUcPeriod" startAt="2"/>
              <a:tabLst>
                <a:tab pos="243204" algn="l"/>
              </a:tabLst>
            </a:pPr>
            <a:r>
              <a:rPr sz="900" spc="-5" dirty="0">
                <a:latin typeface="Comic Sans MS"/>
                <a:cs typeface="Comic Sans MS"/>
              </a:rPr>
              <a:t>Factor</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seguridad.</a:t>
            </a:r>
            <a:endParaRPr sz="900">
              <a:latin typeface="Comic Sans MS"/>
              <a:cs typeface="Comic Sans MS"/>
            </a:endParaRPr>
          </a:p>
        </p:txBody>
      </p:sp>
      <p:sp>
        <p:nvSpPr>
          <p:cNvPr id="17" name="object 17"/>
          <p:cNvSpPr txBox="1"/>
          <p:nvPr/>
        </p:nvSpPr>
        <p:spPr>
          <a:xfrm>
            <a:off x="9425473" y="7022435"/>
            <a:ext cx="3054985" cy="1777364"/>
          </a:xfrm>
          <a:prstGeom prst="rect">
            <a:avLst/>
          </a:prstGeom>
        </p:spPr>
        <p:txBody>
          <a:bodyPr vert="horz" wrap="square" lIns="0" tIns="12700" rIns="0" bIns="0" rtlCol="0">
            <a:spAutoFit/>
          </a:bodyPr>
          <a:lstStyle/>
          <a:p>
            <a:pPr marL="12700" marR="5080" algn="just">
              <a:lnSpc>
                <a:spcPct val="116100"/>
              </a:lnSpc>
              <a:spcBef>
                <a:spcPts val="100"/>
              </a:spcBef>
            </a:pPr>
            <a:r>
              <a:rPr sz="900" b="1" spc="-5" dirty="0">
                <a:latin typeface="Comic Sans MS"/>
                <a:cs typeface="Comic Sans MS"/>
              </a:rPr>
              <a:t>Detectores de falla</a:t>
            </a:r>
            <a:r>
              <a:rPr sz="900" spc="-5" dirty="0">
                <a:latin typeface="Comic Sans MS"/>
                <a:cs typeface="Comic Sans MS"/>
              </a:rPr>
              <a:t>.</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detectores</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tienen</a:t>
            </a:r>
            <a:r>
              <a:rPr sz="900" dirty="0">
                <a:latin typeface="Comic Sans MS"/>
                <a:cs typeface="Comic Sans MS"/>
              </a:rPr>
              <a:t> </a:t>
            </a:r>
            <a:r>
              <a:rPr sz="900" spc="-5" dirty="0">
                <a:latin typeface="Comic Sans MS"/>
                <a:cs typeface="Comic Sans MS"/>
              </a:rPr>
              <a:t>alta </a:t>
            </a:r>
            <a:r>
              <a:rPr sz="900" dirty="0">
                <a:latin typeface="Comic Sans MS"/>
                <a:cs typeface="Comic Sans MS"/>
              </a:rPr>
              <a:t> </a:t>
            </a:r>
            <a:r>
              <a:rPr sz="900" spc="-5" dirty="0">
                <a:latin typeface="Comic Sans MS"/>
                <a:cs typeface="Comic Sans MS"/>
              </a:rPr>
              <a:t>relación</a:t>
            </a:r>
            <a:r>
              <a:rPr sz="900" dirty="0">
                <a:latin typeface="Comic Sans MS"/>
                <a:cs typeface="Comic Sans MS"/>
              </a:rPr>
              <a:t> </a:t>
            </a:r>
            <a:r>
              <a:rPr sz="900" spc="-5" dirty="0">
                <a:latin typeface="Comic Sans MS"/>
                <a:cs typeface="Comic Sans MS"/>
              </a:rPr>
              <a:t>dropout/pickup</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cuyo</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dropout</a:t>
            </a:r>
            <a:r>
              <a:rPr sz="900" dirty="0">
                <a:latin typeface="Comic Sans MS"/>
                <a:cs typeface="Comic Sans MS"/>
              </a:rPr>
              <a:t> </a:t>
            </a:r>
            <a:r>
              <a:rPr sz="900" spc="-5" dirty="0">
                <a:latin typeface="Comic Sans MS"/>
                <a:cs typeface="Comic Sans MS"/>
              </a:rPr>
              <a:t>es </a:t>
            </a:r>
            <a:r>
              <a:rPr sz="900" spc="-254" dirty="0">
                <a:latin typeface="Comic Sans MS"/>
                <a:cs typeface="Comic Sans MS"/>
              </a:rPr>
              <a:t> </a:t>
            </a:r>
            <a:r>
              <a:rPr sz="900" spc="-5" dirty="0">
                <a:latin typeface="Comic Sans MS"/>
                <a:cs typeface="Comic Sans MS"/>
              </a:rPr>
              <a:t>afectado</a:t>
            </a:r>
            <a:r>
              <a:rPr sz="900" dirty="0">
                <a:latin typeface="Comic Sans MS"/>
                <a:cs typeface="Comic Sans MS"/>
              </a:rPr>
              <a:t> </a:t>
            </a:r>
            <a:r>
              <a:rPr sz="900" spc="-5" dirty="0">
                <a:latin typeface="Comic Sans MS"/>
                <a:cs typeface="Comic Sans MS"/>
              </a:rPr>
              <a:t>mínimamente</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saturación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TCs</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offset</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C.D.</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circuito</a:t>
            </a:r>
            <a:r>
              <a:rPr sz="900" dirty="0">
                <a:latin typeface="Comic Sans MS"/>
                <a:cs typeface="Comic Sans MS"/>
              </a:rPr>
              <a:t> </a:t>
            </a:r>
            <a:r>
              <a:rPr sz="900" spc="-5" dirty="0">
                <a:latin typeface="Comic Sans MS"/>
                <a:cs typeface="Comic Sans MS"/>
              </a:rPr>
              <a:t>secundario,</a:t>
            </a:r>
            <a:r>
              <a:rPr sz="900" dirty="0">
                <a:latin typeface="Comic Sans MS"/>
                <a:cs typeface="Comic Sans MS"/>
              </a:rPr>
              <a:t> </a:t>
            </a:r>
            <a:r>
              <a:rPr sz="900" spc="-5" dirty="0">
                <a:latin typeface="Comic Sans MS"/>
                <a:cs typeface="Comic Sans MS"/>
              </a:rPr>
              <a:t>deben</a:t>
            </a:r>
            <a:r>
              <a:rPr sz="900" dirty="0">
                <a:latin typeface="Comic Sans MS"/>
                <a:cs typeface="Comic Sans MS"/>
              </a:rPr>
              <a:t> </a:t>
            </a:r>
            <a:r>
              <a:rPr sz="900" spc="-5" dirty="0">
                <a:latin typeface="Comic Sans MS"/>
                <a:cs typeface="Comic Sans MS"/>
              </a:rPr>
              <a:t>ser </a:t>
            </a:r>
            <a:r>
              <a:rPr sz="900" dirty="0">
                <a:latin typeface="Comic Sans MS"/>
                <a:cs typeface="Comic Sans MS"/>
              </a:rPr>
              <a:t> </a:t>
            </a:r>
            <a:r>
              <a:rPr sz="900" spc="-5" dirty="0">
                <a:latin typeface="Comic Sans MS"/>
                <a:cs typeface="Comic Sans MS"/>
              </a:rPr>
              <a:t>usados. Los generadores pueden ser alimentados desde </a:t>
            </a:r>
            <a:r>
              <a:rPr sz="900" dirty="0">
                <a:latin typeface="Comic Sans MS"/>
                <a:cs typeface="Comic Sans MS"/>
              </a:rPr>
              <a:t> </a:t>
            </a:r>
            <a:r>
              <a:rPr sz="900" spc="-5" dirty="0">
                <a:latin typeface="Comic Sans MS"/>
                <a:cs typeface="Comic Sans MS"/>
              </a:rPr>
              <a:t>dos</a:t>
            </a:r>
            <a:r>
              <a:rPr sz="900"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importante</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rtc,</a:t>
            </a:r>
            <a:r>
              <a:rPr sz="900" dirty="0">
                <a:latin typeface="Comic Sans MS"/>
                <a:cs typeface="Comic Sans MS"/>
              </a:rPr>
              <a:t> </a:t>
            </a:r>
            <a:r>
              <a:rPr sz="900" spc="-5" dirty="0">
                <a:latin typeface="Comic Sans MS"/>
                <a:cs typeface="Comic Sans MS"/>
              </a:rPr>
              <a:t>las </a:t>
            </a:r>
            <a:r>
              <a:rPr sz="900" spc="-254" dirty="0">
                <a:latin typeface="Comic Sans MS"/>
                <a:cs typeface="Comic Sans MS"/>
              </a:rPr>
              <a:t> </a:t>
            </a:r>
            <a:r>
              <a:rPr sz="900" spc="-5" dirty="0">
                <a:latin typeface="Comic Sans MS"/>
                <a:cs typeface="Comic Sans MS"/>
              </a:rPr>
              <a:t>características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excitación</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ajustes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 </a:t>
            </a:r>
            <a:r>
              <a:rPr sz="900" dirty="0">
                <a:latin typeface="Comic Sans MS"/>
                <a:cs typeface="Comic Sans MS"/>
              </a:rPr>
              <a:t> </a:t>
            </a:r>
            <a:r>
              <a:rPr sz="900" spc="-5" dirty="0">
                <a:latin typeface="Comic Sans MS"/>
                <a:cs typeface="Comic Sans MS"/>
              </a:rPr>
              <a:t>detectores de falla sean adecuados a las corrientes de </a:t>
            </a:r>
            <a:r>
              <a:rPr sz="900" dirty="0">
                <a:latin typeface="Comic Sans MS"/>
                <a:cs typeface="Comic Sans MS"/>
              </a:rPr>
              <a:t> </a:t>
            </a:r>
            <a:r>
              <a:rPr sz="900" spc="-5" dirty="0">
                <a:latin typeface="Comic Sans MS"/>
                <a:cs typeface="Comic Sans MS"/>
              </a:rPr>
              <a:t>falla máxima a través de cada interruptor. Ambos TCs </a:t>
            </a:r>
            <a:r>
              <a:rPr sz="900" dirty="0">
                <a:latin typeface="Comic Sans MS"/>
                <a:cs typeface="Comic Sans MS"/>
              </a:rPr>
              <a:t> </a:t>
            </a:r>
            <a:r>
              <a:rPr sz="900" spc="-5" dirty="0">
                <a:latin typeface="Comic Sans MS"/>
                <a:cs typeface="Comic Sans MS"/>
              </a:rPr>
              <a:t>deben</a:t>
            </a:r>
            <a:r>
              <a:rPr sz="900" spc="250" dirty="0">
                <a:latin typeface="Comic Sans MS"/>
                <a:cs typeface="Comic Sans MS"/>
              </a:rPr>
              <a:t> </a:t>
            </a:r>
            <a:r>
              <a:rPr sz="900" spc="-5" dirty="0">
                <a:latin typeface="Comic Sans MS"/>
                <a:cs typeface="Comic Sans MS"/>
              </a:rPr>
              <a:t>tener</a:t>
            </a:r>
            <a:r>
              <a:rPr sz="900" spc="250" dirty="0">
                <a:latin typeface="Comic Sans MS"/>
                <a:cs typeface="Comic Sans MS"/>
              </a:rPr>
              <a:t> </a:t>
            </a:r>
            <a:r>
              <a:rPr sz="900" spc="-5" dirty="0">
                <a:latin typeface="Comic Sans MS"/>
                <a:cs typeface="Comic Sans MS"/>
              </a:rPr>
              <a:t>la</a:t>
            </a:r>
            <a:r>
              <a:rPr sz="900" spc="245" dirty="0">
                <a:latin typeface="Comic Sans MS"/>
                <a:cs typeface="Comic Sans MS"/>
              </a:rPr>
              <a:t> </a:t>
            </a:r>
            <a:r>
              <a:rPr sz="900" spc="-5" dirty="0">
                <a:latin typeface="Comic Sans MS"/>
                <a:cs typeface="Comic Sans MS"/>
              </a:rPr>
              <a:t>misma</a:t>
            </a:r>
            <a:r>
              <a:rPr sz="900" spc="245" dirty="0">
                <a:latin typeface="Comic Sans MS"/>
                <a:cs typeface="Comic Sans MS"/>
              </a:rPr>
              <a:t> </a:t>
            </a:r>
            <a:r>
              <a:rPr sz="900" spc="-5" dirty="0">
                <a:latin typeface="Comic Sans MS"/>
                <a:cs typeface="Comic Sans MS"/>
              </a:rPr>
              <a:t>capacidad</a:t>
            </a:r>
            <a:r>
              <a:rPr sz="900" spc="240" dirty="0">
                <a:latin typeface="Comic Sans MS"/>
                <a:cs typeface="Comic Sans MS"/>
              </a:rPr>
              <a:t> </a:t>
            </a:r>
            <a:r>
              <a:rPr sz="900" spc="-5" dirty="0">
                <a:latin typeface="Comic Sans MS"/>
                <a:cs typeface="Comic Sans MS"/>
              </a:rPr>
              <a:t>y</a:t>
            </a:r>
            <a:r>
              <a:rPr sz="900" spc="240" dirty="0">
                <a:latin typeface="Comic Sans MS"/>
                <a:cs typeface="Comic Sans MS"/>
              </a:rPr>
              <a:t> </a:t>
            </a:r>
            <a:r>
              <a:rPr sz="900" spc="-5" dirty="0">
                <a:latin typeface="Comic Sans MS"/>
                <a:cs typeface="Comic Sans MS"/>
              </a:rPr>
              <a:t>tener</a:t>
            </a:r>
            <a:r>
              <a:rPr sz="900" spc="245" dirty="0">
                <a:latin typeface="Comic Sans MS"/>
                <a:cs typeface="Comic Sans MS"/>
              </a:rPr>
              <a:t> </a:t>
            </a:r>
            <a:r>
              <a:rPr sz="900" spc="-5" dirty="0">
                <a:latin typeface="Comic Sans MS"/>
                <a:cs typeface="Comic Sans MS"/>
              </a:rPr>
              <a:t>la</a:t>
            </a:r>
            <a:r>
              <a:rPr sz="900" spc="240" dirty="0">
                <a:latin typeface="Comic Sans MS"/>
                <a:cs typeface="Comic Sans MS"/>
              </a:rPr>
              <a:t> </a:t>
            </a:r>
            <a:r>
              <a:rPr sz="900" spc="-5" dirty="0">
                <a:latin typeface="Comic Sans MS"/>
                <a:cs typeface="Comic Sans MS"/>
              </a:rPr>
              <a:t>capacidad </a:t>
            </a:r>
            <a:r>
              <a:rPr sz="900" spc="-254" dirty="0">
                <a:latin typeface="Comic Sans MS"/>
                <a:cs typeface="Comic Sans MS"/>
              </a:rPr>
              <a:t> </a:t>
            </a:r>
            <a:r>
              <a:rPr sz="900" spc="-5" dirty="0">
                <a:latin typeface="Comic Sans MS"/>
                <a:cs typeface="Comic Sans MS"/>
              </a:rPr>
              <a:t>adecuada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manejar</a:t>
            </a:r>
            <a:r>
              <a:rPr sz="900" spc="5"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burden</a:t>
            </a:r>
            <a:r>
              <a:rPr sz="900" spc="5"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circuito.</a:t>
            </a:r>
            <a:endParaRPr sz="900">
              <a:latin typeface="Comic Sans MS"/>
              <a:cs typeface="Comic Sans MS"/>
            </a:endParaRPr>
          </a:p>
        </p:txBody>
      </p:sp>
      <p:sp>
        <p:nvSpPr>
          <p:cNvPr id="18" name="object 18"/>
          <p:cNvSpPr txBox="1"/>
          <p:nvPr/>
        </p:nvSpPr>
        <p:spPr>
          <a:xfrm>
            <a:off x="9425472" y="8927073"/>
            <a:ext cx="2484120" cy="323037"/>
          </a:xfrm>
          <a:prstGeom prst="rect">
            <a:avLst/>
          </a:prstGeom>
        </p:spPr>
        <p:txBody>
          <a:bodyPr vert="horz" wrap="square" lIns="0" tIns="12700" rIns="0" bIns="0" rtlCol="0">
            <a:spAutoFit/>
          </a:bodyPr>
          <a:lstStyle/>
          <a:p>
            <a:pPr marL="12700" marR="5080">
              <a:lnSpc>
                <a:spcPct val="116100"/>
              </a:lnSpc>
              <a:spcBef>
                <a:spcPts val="100"/>
              </a:spcBef>
            </a:pPr>
            <a:r>
              <a:rPr sz="900" b="1" spc="-5" dirty="0">
                <a:latin typeface="Comic Sans MS"/>
                <a:cs typeface="Comic Sans MS"/>
              </a:rPr>
              <a:t>PROTECCIÓN</a:t>
            </a:r>
            <a:r>
              <a:rPr sz="900" b="1" dirty="0">
                <a:latin typeface="Comic Sans MS"/>
                <a:cs typeface="Comic Sans MS"/>
              </a:rPr>
              <a:t> </a:t>
            </a:r>
            <a:r>
              <a:rPr sz="900" b="1" spc="-5" dirty="0">
                <a:latin typeface="Comic Sans MS"/>
                <a:cs typeface="Comic Sans MS"/>
              </a:rPr>
              <a:t>CONTRA</a:t>
            </a:r>
            <a:r>
              <a:rPr sz="900" b="1" dirty="0">
                <a:latin typeface="Comic Sans MS"/>
                <a:cs typeface="Comic Sans MS"/>
              </a:rPr>
              <a:t> </a:t>
            </a:r>
            <a:r>
              <a:rPr sz="900" b="1" spc="-5" dirty="0">
                <a:latin typeface="Comic Sans MS"/>
                <a:cs typeface="Comic Sans MS"/>
              </a:rPr>
              <a:t>FLASHOVER</a:t>
            </a:r>
            <a:r>
              <a:rPr sz="900" b="1" dirty="0">
                <a:latin typeface="Comic Sans MS"/>
                <a:cs typeface="Comic Sans MS"/>
              </a:rPr>
              <a:t> </a:t>
            </a:r>
            <a:r>
              <a:rPr sz="900" b="1" spc="-5" dirty="0">
                <a:latin typeface="Comic Sans MS"/>
                <a:cs typeface="Comic Sans MS"/>
              </a:rPr>
              <a:t>DEL </a:t>
            </a:r>
            <a:r>
              <a:rPr sz="900" b="1" dirty="0">
                <a:latin typeface="Comic Sans MS"/>
                <a:cs typeface="Comic Sans MS"/>
              </a:rPr>
              <a:t> </a:t>
            </a:r>
            <a:r>
              <a:rPr sz="900" b="1" spc="-5" dirty="0">
                <a:latin typeface="Comic Sans MS"/>
                <a:cs typeface="Comic Sans MS"/>
              </a:rPr>
              <a:t>INTERRUPTOR</a:t>
            </a:r>
            <a:r>
              <a:rPr sz="900" b="1" dirty="0">
                <a:latin typeface="Comic Sans MS"/>
                <a:cs typeface="Comic Sans MS"/>
              </a:rPr>
              <a:t> </a:t>
            </a:r>
            <a:r>
              <a:rPr sz="900" b="1" spc="-5" dirty="0">
                <a:latin typeface="Comic Sans MS"/>
                <a:cs typeface="Comic Sans MS"/>
              </a:rPr>
              <a:t>DEL</a:t>
            </a:r>
            <a:r>
              <a:rPr sz="900" b="1" spc="5" dirty="0">
                <a:latin typeface="Comic Sans MS"/>
                <a:cs typeface="Comic Sans MS"/>
              </a:rPr>
              <a:t> </a:t>
            </a:r>
            <a:r>
              <a:rPr sz="900" b="1" spc="-5" dirty="0">
                <a:latin typeface="Comic Sans MS"/>
                <a:cs typeface="Comic Sans MS"/>
              </a:rPr>
              <a:t>GENERADOR</a:t>
            </a:r>
            <a:r>
              <a:rPr sz="900" b="1" dirty="0">
                <a:latin typeface="Comic Sans MS"/>
                <a:cs typeface="Comic Sans MS"/>
              </a:rPr>
              <a:t> </a:t>
            </a:r>
            <a:r>
              <a:rPr sz="900" b="1" spc="-5" dirty="0">
                <a:latin typeface="Comic Sans MS"/>
                <a:cs typeface="Comic Sans MS"/>
              </a:rPr>
              <a:t>ABIERTO</a:t>
            </a:r>
            <a:endParaRPr sz="900">
              <a:latin typeface="Comic Sans MS"/>
              <a:cs typeface="Comic Sans MS"/>
            </a:endParaRPr>
          </a:p>
        </p:txBody>
      </p:sp>
      <p:sp>
        <p:nvSpPr>
          <p:cNvPr id="19" name="object 19"/>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20" name="object 20"/>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21" name="object 21"/>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81</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81" y="877171"/>
            <a:ext cx="3054350" cy="4879340"/>
          </a:xfrm>
          <a:prstGeom prst="rect">
            <a:avLst/>
          </a:prstGeom>
        </p:spPr>
        <p:txBody>
          <a:bodyPr vert="horz" wrap="square" lIns="0" tIns="12700" rIns="0" bIns="0" rtlCol="0">
            <a:spAutoFit/>
          </a:bodyPr>
          <a:lstStyle/>
          <a:p>
            <a:pPr marL="12700" marR="5080" algn="just">
              <a:lnSpc>
                <a:spcPct val="115799"/>
              </a:lnSpc>
              <a:spcBef>
                <a:spcPts val="100"/>
              </a:spcBef>
            </a:pPr>
            <a:r>
              <a:rPr sz="900" spc="-5" dirty="0">
                <a:latin typeface="Comic Sans MS"/>
                <a:cs typeface="Comic Sans MS"/>
              </a:rPr>
              <a:t>Otras de las fallas de interruptor que pueden ocurrir y </a:t>
            </a:r>
            <a:r>
              <a:rPr sz="900" dirty="0">
                <a:latin typeface="Comic Sans MS"/>
                <a:cs typeface="Comic Sans MS"/>
              </a:rPr>
              <a:t> </a:t>
            </a:r>
            <a:r>
              <a:rPr sz="900" spc="-5" dirty="0">
                <a:latin typeface="Comic Sans MS"/>
                <a:cs typeface="Comic Sans MS"/>
              </a:rPr>
              <a:t>dañar</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arqueo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un</a:t>
            </a:r>
            <a:r>
              <a:rPr sz="900" spc="254" dirty="0">
                <a:latin typeface="Comic Sans MS"/>
                <a:cs typeface="Comic Sans MS"/>
              </a:rPr>
              <a:t> </a:t>
            </a:r>
            <a:r>
              <a:rPr sz="900" spc="-5" dirty="0">
                <a:latin typeface="Comic Sans MS"/>
                <a:cs typeface="Comic Sans MS"/>
              </a:rPr>
              <a:t>interruptor </a:t>
            </a:r>
            <a:r>
              <a:rPr sz="900" dirty="0">
                <a:latin typeface="Comic Sans MS"/>
                <a:cs typeface="Comic Sans MS"/>
              </a:rPr>
              <a:t> </a:t>
            </a:r>
            <a:r>
              <a:rPr sz="900" spc="-5" dirty="0">
                <a:latin typeface="Comic Sans MS"/>
                <a:cs typeface="Comic Sans MS"/>
              </a:rPr>
              <a:t>abierto a través de los contactos de uno o más polos del </a:t>
            </a:r>
            <a:r>
              <a:rPr sz="900" dirty="0">
                <a:latin typeface="Comic Sans MS"/>
                <a:cs typeface="Comic Sans MS"/>
              </a:rPr>
              <a:t> </a:t>
            </a:r>
            <a:r>
              <a:rPr sz="900" spc="-5" dirty="0">
                <a:latin typeface="Comic Sans MS"/>
                <a:cs typeface="Comic Sans MS"/>
              </a:rPr>
              <a:t>interruptor para energizar al generador. La protección </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tipo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describe</a:t>
            </a:r>
            <a:r>
              <a:rPr sz="900" dirty="0">
                <a:latin typeface="Comic Sans MS"/>
                <a:cs typeface="Comic Sans MS"/>
              </a:rPr>
              <a:t> </a:t>
            </a:r>
            <a:r>
              <a:rPr sz="900" spc="-5" dirty="0">
                <a:latin typeface="Comic Sans MS"/>
                <a:cs typeface="Comic Sans MS"/>
              </a:rPr>
              <a:t>a </a:t>
            </a:r>
            <a:r>
              <a:rPr sz="900" spc="-254" dirty="0">
                <a:latin typeface="Comic Sans MS"/>
                <a:cs typeface="Comic Sans MS"/>
              </a:rPr>
              <a:t> </a:t>
            </a:r>
            <a:r>
              <a:rPr sz="900" spc="-5" dirty="0">
                <a:latin typeface="Comic Sans MS"/>
                <a:cs typeface="Comic Sans MS"/>
              </a:rPr>
              <a:t>detalle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sección</a:t>
            </a:r>
            <a:r>
              <a:rPr sz="900" dirty="0">
                <a:latin typeface="Comic Sans MS"/>
                <a:cs typeface="Comic Sans MS"/>
              </a:rPr>
              <a:t> </a:t>
            </a:r>
            <a:r>
              <a:rPr sz="950" i="1" spc="-30" dirty="0">
                <a:latin typeface="Comic Sans MS"/>
                <a:cs typeface="Comic Sans MS"/>
              </a:rPr>
              <a:t>Inadvertent</a:t>
            </a:r>
            <a:r>
              <a:rPr sz="950" i="1" spc="-25" dirty="0">
                <a:latin typeface="Comic Sans MS"/>
                <a:cs typeface="Comic Sans MS"/>
              </a:rPr>
              <a:t> </a:t>
            </a:r>
            <a:r>
              <a:rPr sz="950" i="1" spc="-30" dirty="0">
                <a:latin typeface="Comic Sans MS"/>
                <a:cs typeface="Comic Sans MS"/>
              </a:rPr>
              <a:t>Energizing</a:t>
            </a:r>
            <a:r>
              <a:rPr sz="950" i="1" spc="-25"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este </a:t>
            </a:r>
            <a:r>
              <a:rPr sz="900" dirty="0">
                <a:latin typeface="Comic Sans MS"/>
                <a:cs typeface="Comic Sans MS"/>
              </a:rPr>
              <a:t> </a:t>
            </a:r>
            <a:r>
              <a:rPr sz="900" spc="-5" dirty="0">
                <a:latin typeface="Comic Sans MS"/>
                <a:cs typeface="Comic Sans MS"/>
              </a:rPr>
              <a:t>tutorial</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resumida</a:t>
            </a:r>
            <a:r>
              <a:rPr sz="900" dirty="0">
                <a:latin typeface="Comic Sans MS"/>
                <a:cs typeface="Comic Sans MS"/>
              </a:rPr>
              <a:t> </a:t>
            </a:r>
            <a:r>
              <a:rPr sz="900" spc="-5" dirty="0">
                <a:latin typeface="Comic Sans MS"/>
                <a:cs typeface="Comic Sans MS"/>
              </a:rPr>
              <a:t>brevemente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esta</a:t>
            </a:r>
            <a:r>
              <a:rPr sz="900" spc="254" dirty="0">
                <a:latin typeface="Comic Sans MS"/>
                <a:cs typeface="Comic Sans MS"/>
              </a:rPr>
              <a:t> </a:t>
            </a:r>
            <a:r>
              <a:rPr sz="900" spc="-5" dirty="0">
                <a:latin typeface="Comic Sans MS"/>
                <a:cs typeface="Comic Sans MS"/>
              </a:rPr>
              <a:t>sección, </a:t>
            </a:r>
            <a:r>
              <a:rPr sz="900" dirty="0">
                <a:latin typeface="Comic Sans MS"/>
                <a:cs typeface="Comic Sans MS"/>
              </a:rPr>
              <a:t> </a:t>
            </a:r>
            <a:r>
              <a:rPr sz="900" spc="-5" dirty="0">
                <a:latin typeface="Comic Sans MS"/>
                <a:cs typeface="Comic Sans MS"/>
              </a:rPr>
              <a:t>puesto</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forma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a:t>
            </a:r>
            <a:r>
              <a:rPr sz="900" spc="254"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arqueo del interruptor es más probable que ocurra justo </a:t>
            </a:r>
            <a:r>
              <a:rPr sz="900" dirty="0">
                <a:latin typeface="Comic Sans MS"/>
                <a:cs typeface="Comic Sans MS"/>
              </a:rPr>
              <a:t> </a:t>
            </a:r>
            <a:r>
              <a:rPr sz="900" spc="-5" dirty="0">
                <a:latin typeface="Comic Sans MS"/>
                <a:cs typeface="Comic Sans MS"/>
              </a:rPr>
              <a:t>antes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sincronización</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justo</a:t>
            </a:r>
            <a:r>
              <a:rPr sz="900" dirty="0">
                <a:latin typeface="Comic Sans MS"/>
                <a:cs typeface="Comic Sans MS"/>
              </a:rPr>
              <a:t> </a:t>
            </a:r>
            <a:r>
              <a:rPr sz="900" spc="-5" dirty="0">
                <a:latin typeface="Comic Sans MS"/>
                <a:cs typeface="Comic Sans MS"/>
              </a:rPr>
              <a:t>después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el </a:t>
            </a:r>
            <a:r>
              <a:rPr sz="900" spc="-254" dirty="0">
                <a:latin typeface="Comic Sans MS"/>
                <a:cs typeface="Comic Sans MS"/>
              </a:rPr>
              <a:t> </a:t>
            </a:r>
            <a:r>
              <a:rPr sz="900" spc="-5" dirty="0">
                <a:latin typeface="Comic Sans MS"/>
                <a:cs typeface="Comic Sans MS"/>
              </a:rPr>
              <a:t>generador es removido de servicio cuando la tensión a </a:t>
            </a:r>
            <a:r>
              <a:rPr sz="900" dirty="0">
                <a:latin typeface="Comic Sans MS"/>
                <a:cs typeface="Comic Sans MS"/>
              </a:rPr>
              <a:t> </a:t>
            </a:r>
            <a:r>
              <a:rPr sz="900" spc="-5" dirty="0">
                <a:latin typeface="Comic Sans MS"/>
                <a:cs typeface="Comic Sans MS"/>
              </a:rPr>
              <a:t>través de los contactos del interruptor del generador </a:t>
            </a:r>
            <a:r>
              <a:rPr sz="900" dirty="0">
                <a:latin typeface="Comic Sans MS"/>
                <a:cs typeface="Comic Sans MS"/>
              </a:rPr>
              <a:t> </a:t>
            </a:r>
            <a:r>
              <a:rPr sz="900" spc="-5" dirty="0">
                <a:latin typeface="Comic Sans MS"/>
                <a:cs typeface="Comic Sans MS"/>
              </a:rPr>
              <a:t>llega</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hasta</a:t>
            </a:r>
            <a:r>
              <a:rPr sz="900" dirty="0">
                <a:latin typeface="Comic Sans MS"/>
                <a:cs typeface="Comic Sans MS"/>
              </a:rPr>
              <a:t> </a:t>
            </a:r>
            <a:r>
              <a:rPr sz="900" spc="-5" dirty="0">
                <a:latin typeface="Comic Sans MS"/>
                <a:cs typeface="Comic Sans MS"/>
              </a:rPr>
              <a:t>dos</a:t>
            </a:r>
            <a:r>
              <a:rPr sz="900" dirty="0">
                <a:latin typeface="Comic Sans MS"/>
                <a:cs typeface="Comic Sans MS"/>
              </a:rPr>
              <a:t> </a:t>
            </a:r>
            <a:r>
              <a:rPr sz="900" spc="-5" dirty="0">
                <a:latin typeface="Comic Sans MS"/>
                <a:cs typeface="Comic Sans MS"/>
              </a:rPr>
              <a:t>veces</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normal,</a:t>
            </a:r>
            <a:r>
              <a:rPr sz="900" dirty="0">
                <a:latin typeface="Comic Sans MS"/>
                <a:cs typeface="Comic Sans MS"/>
              </a:rPr>
              <a:t> </a:t>
            </a:r>
            <a:r>
              <a:rPr sz="900" spc="-5" dirty="0">
                <a:latin typeface="Comic Sans MS"/>
                <a:cs typeface="Comic Sans MS"/>
              </a:rPr>
              <a:t>según</a:t>
            </a:r>
            <a:r>
              <a:rPr sz="900" dirty="0">
                <a:latin typeface="Comic Sans MS"/>
                <a:cs typeface="Comic Sans MS"/>
              </a:rPr>
              <a:t> </a:t>
            </a:r>
            <a:r>
              <a:rPr sz="900" spc="-5" dirty="0">
                <a:latin typeface="Comic Sans MS"/>
                <a:cs typeface="Comic Sans MS"/>
              </a:rPr>
              <a:t>el </a:t>
            </a:r>
            <a:r>
              <a:rPr sz="900" spc="-254" dirty="0">
                <a:latin typeface="Comic Sans MS"/>
                <a:cs typeface="Comic Sans MS"/>
              </a:rPr>
              <a:t> </a:t>
            </a:r>
            <a:r>
              <a:rPr sz="900" spc="-5" dirty="0">
                <a:latin typeface="Comic Sans MS"/>
                <a:cs typeface="Comic Sans MS"/>
              </a:rPr>
              <a:t>deslizamiento</a:t>
            </a:r>
            <a:r>
              <a:rPr sz="900" spc="254" dirty="0">
                <a:latin typeface="Comic Sans MS"/>
                <a:cs typeface="Comic Sans MS"/>
              </a:rPr>
              <a:t> </a:t>
            </a:r>
            <a:r>
              <a:rPr sz="900" spc="-5" dirty="0">
                <a:latin typeface="Comic Sans MS"/>
                <a:cs typeface="Comic Sans MS"/>
              </a:rPr>
              <a:t>del generador en frecuencia con respecto </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Aunque</a:t>
            </a:r>
            <a:r>
              <a:rPr sz="900" dirty="0">
                <a:latin typeface="Comic Sans MS"/>
                <a:cs typeface="Comic Sans MS"/>
              </a:rPr>
              <a:t> </a:t>
            </a:r>
            <a:r>
              <a:rPr sz="900" spc="-5" dirty="0">
                <a:latin typeface="Comic Sans MS"/>
                <a:cs typeface="Comic Sans MS"/>
              </a:rPr>
              <a:t>los</a:t>
            </a:r>
            <a:r>
              <a:rPr sz="900" spc="260" dirty="0">
                <a:latin typeface="Comic Sans MS"/>
                <a:cs typeface="Comic Sans MS"/>
              </a:rPr>
              <a:t> </a:t>
            </a:r>
            <a:r>
              <a:rPr sz="900" spc="-5" dirty="0">
                <a:latin typeface="Comic Sans MS"/>
                <a:cs typeface="Comic Sans MS"/>
              </a:rPr>
              <a:t>interruptores</a:t>
            </a:r>
            <a:r>
              <a:rPr sz="900" spc="260" dirty="0">
                <a:latin typeface="Comic Sans MS"/>
                <a:cs typeface="Comic Sans MS"/>
              </a:rPr>
              <a:t> </a:t>
            </a:r>
            <a:r>
              <a:rPr sz="900" spc="-5" dirty="0">
                <a:latin typeface="Comic Sans MS"/>
                <a:cs typeface="Comic Sans MS"/>
              </a:rPr>
              <a:t>están </a:t>
            </a:r>
            <a:r>
              <a:rPr sz="900" dirty="0">
                <a:latin typeface="Comic Sans MS"/>
                <a:cs typeface="Comic Sans MS"/>
              </a:rPr>
              <a:t> </a:t>
            </a:r>
            <a:r>
              <a:rPr sz="900" spc="-5" dirty="0">
                <a:latin typeface="Comic Sans MS"/>
                <a:cs typeface="Comic Sans MS"/>
              </a:rPr>
              <a:t>dimensionados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soportar</a:t>
            </a:r>
            <a:r>
              <a:rPr sz="900" dirty="0">
                <a:latin typeface="Comic Sans MS"/>
                <a:cs typeface="Comic Sans MS"/>
              </a:rPr>
              <a:t> </a:t>
            </a:r>
            <a:r>
              <a:rPr sz="900" spc="-5" dirty="0">
                <a:latin typeface="Comic Sans MS"/>
                <a:cs typeface="Comic Sans MS"/>
              </a:rPr>
              <a:t>esta</a:t>
            </a:r>
            <a:r>
              <a:rPr sz="900" spc="260" dirty="0">
                <a:latin typeface="Comic Sans MS"/>
                <a:cs typeface="Comic Sans MS"/>
              </a:rPr>
              <a:t> </a:t>
            </a:r>
            <a:r>
              <a:rPr sz="900" spc="-5" dirty="0">
                <a:latin typeface="Comic Sans MS"/>
                <a:cs typeface="Comic Sans MS"/>
              </a:rPr>
              <a:t>tensión,</a:t>
            </a:r>
            <a:r>
              <a:rPr sz="900" spc="260" dirty="0">
                <a:latin typeface="Comic Sans MS"/>
                <a:cs typeface="Comic Sans MS"/>
              </a:rPr>
              <a:t> </a:t>
            </a:r>
            <a:r>
              <a:rPr sz="900" spc="-5" dirty="0">
                <a:latin typeface="Comic Sans MS"/>
                <a:cs typeface="Comic Sans MS"/>
              </a:rPr>
              <a:t>la </a:t>
            </a:r>
            <a:r>
              <a:rPr sz="900" spc="-254" dirty="0">
                <a:latin typeface="Comic Sans MS"/>
                <a:cs typeface="Comic Sans MS"/>
              </a:rPr>
              <a:t> </a:t>
            </a:r>
            <a:r>
              <a:rPr sz="900" spc="-5" dirty="0">
                <a:latin typeface="Comic Sans MS"/>
                <a:cs typeface="Comic Sans MS"/>
              </a:rPr>
              <a:t>probabilidad</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arqueo</a:t>
            </a:r>
            <a:r>
              <a:rPr sz="900" dirty="0">
                <a:latin typeface="Comic Sans MS"/>
                <a:cs typeface="Comic Sans MS"/>
              </a:rPr>
              <a:t> </a:t>
            </a:r>
            <a:r>
              <a:rPr sz="900" spc="-5" dirty="0">
                <a:latin typeface="Comic Sans MS"/>
                <a:cs typeface="Comic Sans MS"/>
              </a:rPr>
              <a:t>ocurra</a:t>
            </a:r>
            <a:r>
              <a:rPr sz="900"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este </a:t>
            </a:r>
            <a:r>
              <a:rPr sz="900" dirty="0">
                <a:latin typeface="Comic Sans MS"/>
                <a:cs typeface="Comic Sans MS"/>
              </a:rPr>
              <a:t> </a:t>
            </a:r>
            <a:r>
              <a:rPr sz="900" spc="-5" dirty="0">
                <a:latin typeface="Comic Sans MS"/>
                <a:cs typeface="Comic Sans MS"/>
              </a:rPr>
              <a:t>periodo</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elevada.</a:t>
            </a:r>
            <a:r>
              <a:rPr sz="900" dirty="0">
                <a:latin typeface="Comic Sans MS"/>
                <a:cs typeface="Comic Sans MS"/>
              </a:rPr>
              <a:t> </a:t>
            </a:r>
            <a:r>
              <a:rPr sz="900" spc="-5" dirty="0">
                <a:latin typeface="Comic Sans MS"/>
                <a:cs typeface="Comic Sans MS"/>
              </a:rPr>
              <a:t>Raramente</a:t>
            </a:r>
            <a:r>
              <a:rPr sz="900" dirty="0">
                <a:latin typeface="Comic Sans MS"/>
                <a:cs typeface="Comic Sans MS"/>
              </a:rPr>
              <a:t> </a:t>
            </a:r>
            <a:r>
              <a:rPr sz="900" spc="-5" dirty="0">
                <a:latin typeface="Comic Sans MS"/>
                <a:cs typeface="Comic Sans MS"/>
              </a:rPr>
              <a:t>tales</a:t>
            </a:r>
            <a:r>
              <a:rPr sz="900" dirty="0">
                <a:latin typeface="Comic Sans MS"/>
                <a:cs typeface="Comic Sans MS"/>
              </a:rPr>
              <a:t> </a:t>
            </a:r>
            <a:r>
              <a:rPr sz="900" spc="-5" dirty="0">
                <a:latin typeface="Comic Sans MS"/>
                <a:cs typeface="Comic Sans MS"/>
              </a:rPr>
              <a:t>arqueos</a:t>
            </a:r>
            <a:r>
              <a:rPr sz="900" dirty="0">
                <a:latin typeface="Comic Sans MS"/>
                <a:cs typeface="Comic Sans MS"/>
              </a:rPr>
              <a:t> </a:t>
            </a:r>
            <a:r>
              <a:rPr sz="900" spc="-5" dirty="0">
                <a:latin typeface="Comic Sans MS"/>
                <a:cs typeface="Comic Sans MS"/>
              </a:rPr>
              <a:t>ocurren </a:t>
            </a:r>
            <a:r>
              <a:rPr sz="900" dirty="0">
                <a:latin typeface="Comic Sans MS"/>
                <a:cs typeface="Comic Sans MS"/>
              </a:rPr>
              <a:t> </a:t>
            </a:r>
            <a:r>
              <a:rPr sz="900" spc="-5" dirty="0">
                <a:latin typeface="Comic Sans MS"/>
                <a:cs typeface="Comic Sans MS"/>
              </a:rPr>
              <a:t>simultáneamente</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tres</a:t>
            </a:r>
            <a:r>
              <a:rPr sz="900" dirty="0">
                <a:latin typeface="Comic Sans MS"/>
                <a:cs typeface="Comic Sans MS"/>
              </a:rPr>
              <a:t> </a:t>
            </a:r>
            <a:r>
              <a:rPr sz="900" spc="-5" dirty="0">
                <a:latin typeface="Comic Sans MS"/>
                <a:cs typeface="Comic Sans MS"/>
              </a:rPr>
              <a:t>fases.</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esto,</a:t>
            </a:r>
            <a:r>
              <a:rPr sz="900" dirty="0">
                <a:latin typeface="Comic Sans MS"/>
                <a:cs typeface="Comic Sans MS"/>
              </a:rPr>
              <a:t> </a:t>
            </a:r>
            <a:r>
              <a:rPr sz="900" spc="-5" dirty="0">
                <a:latin typeface="Comic Sans MS"/>
                <a:cs typeface="Comic Sans MS"/>
              </a:rPr>
              <a:t>muchos </a:t>
            </a:r>
            <a:r>
              <a:rPr sz="900" dirty="0">
                <a:latin typeface="Comic Sans MS"/>
                <a:cs typeface="Comic Sans MS"/>
              </a:rPr>
              <a:t> </a:t>
            </a:r>
            <a:r>
              <a:rPr sz="900" spc="-5" dirty="0">
                <a:latin typeface="Comic Sans MS"/>
                <a:cs typeface="Comic Sans MS"/>
              </a:rPr>
              <a:t>esquemas</a:t>
            </a:r>
            <a:r>
              <a:rPr sz="900" spc="160" dirty="0">
                <a:latin typeface="Comic Sans MS"/>
                <a:cs typeface="Comic Sans MS"/>
              </a:rPr>
              <a:t> </a:t>
            </a:r>
            <a:r>
              <a:rPr sz="900" spc="-5" dirty="0">
                <a:latin typeface="Comic Sans MS"/>
                <a:cs typeface="Comic Sans MS"/>
              </a:rPr>
              <a:t>de</a:t>
            </a:r>
            <a:r>
              <a:rPr sz="900" spc="160" dirty="0">
                <a:latin typeface="Comic Sans MS"/>
                <a:cs typeface="Comic Sans MS"/>
              </a:rPr>
              <a:t> </a:t>
            </a:r>
            <a:r>
              <a:rPr sz="900" spc="-5" dirty="0">
                <a:latin typeface="Comic Sans MS"/>
                <a:cs typeface="Comic Sans MS"/>
              </a:rPr>
              <a:t>protección</a:t>
            </a:r>
            <a:r>
              <a:rPr sz="900" spc="160" dirty="0">
                <a:latin typeface="Comic Sans MS"/>
                <a:cs typeface="Comic Sans MS"/>
              </a:rPr>
              <a:t> </a:t>
            </a:r>
            <a:r>
              <a:rPr sz="900" spc="-5" dirty="0">
                <a:latin typeface="Comic Sans MS"/>
                <a:cs typeface="Comic Sans MS"/>
              </a:rPr>
              <a:t>están</a:t>
            </a:r>
            <a:r>
              <a:rPr sz="900" spc="155" dirty="0">
                <a:latin typeface="Comic Sans MS"/>
                <a:cs typeface="Comic Sans MS"/>
              </a:rPr>
              <a:t> </a:t>
            </a:r>
            <a:r>
              <a:rPr sz="900" spc="-5" dirty="0">
                <a:latin typeface="Comic Sans MS"/>
                <a:cs typeface="Comic Sans MS"/>
              </a:rPr>
              <a:t>diseñados</a:t>
            </a:r>
            <a:r>
              <a:rPr sz="900" spc="160" dirty="0">
                <a:latin typeface="Comic Sans MS"/>
                <a:cs typeface="Comic Sans MS"/>
              </a:rPr>
              <a:t> </a:t>
            </a:r>
            <a:r>
              <a:rPr sz="900" spc="-5" dirty="0">
                <a:latin typeface="Comic Sans MS"/>
                <a:cs typeface="Comic Sans MS"/>
              </a:rPr>
              <a:t>para</a:t>
            </a:r>
            <a:r>
              <a:rPr sz="900" spc="155" dirty="0">
                <a:latin typeface="Comic Sans MS"/>
                <a:cs typeface="Comic Sans MS"/>
              </a:rPr>
              <a:t> </a:t>
            </a:r>
            <a:r>
              <a:rPr sz="900" spc="-5" dirty="0">
                <a:latin typeface="Comic Sans MS"/>
                <a:cs typeface="Comic Sans MS"/>
              </a:rPr>
              <a:t>detectar </a:t>
            </a:r>
            <a:r>
              <a:rPr sz="900" spc="-254"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arqueo</a:t>
            </a:r>
            <a:r>
              <a:rPr sz="900"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uno</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dos</a:t>
            </a:r>
            <a:r>
              <a:rPr sz="900" spc="5" dirty="0">
                <a:latin typeface="Comic Sans MS"/>
                <a:cs typeface="Comic Sans MS"/>
              </a:rPr>
              <a:t> </a:t>
            </a:r>
            <a:r>
              <a:rPr sz="900" spc="-5" dirty="0">
                <a:latin typeface="Comic Sans MS"/>
                <a:cs typeface="Comic Sans MS"/>
              </a:rPr>
              <a:t>polos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endParaRPr sz="900">
              <a:latin typeface="Comic Sans MS"/>
              <a:cs typeface="Comic Sans MS"/>
            </a:endParaRPr>
          </a:p>
          <a:p>
            <a:pPr marL="12700" marR="5715" algn="just">
              <a:lnSpc>
                <a:spcPct val="116199"/>
              </a:lnSpc>
              <a:spcBef>
                <a:spcPts val="600"/>
              </a:spcBef>
            </a:pPr>
            <a:r>
              <a:rPr sz="900" spc="-5" dirty="0">
                <a:latin typeface="Comic Sans MS"/>
                <a:cs typeface="Comic Sans MS"/>
              </a:rPr>
              <a:t>Si uno o dos polos del interruptor arquean, el desbalance </a:t>
            </a:r>
            <a:r>
              <a:rPr sz="900" dirty="0">
                <a:latin typeface="Comic Sans MS"/>
                <a:cs typeface="Comic Sans MS"/>
              </a:rPr>
              <a:t> </a:t>
            </a:r>
            <a:r>
              <a:rPr sz="900" spc="-5" dirty="0">
                <a:latin typeface="Comic Sans MS"/>
                <a:cs typeface="Comic Sans MS"/>
              </a:rPr>
              <a:t>de corriente resultante generalmente causará que opere </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o </a:t>
            </a:r>
            <a:r>
              <a:rPr sz="900" dirty="0">
                <a:latin typeface="Comic Sans MS"/>
                <a:cs typeface="Comic Sans MS"/>
              </a:rPr>
              <a:t> </a:t>
            </a:r>
            <a:r>
              <a:rPr sz="900" spc="-5" dirty="0">
                <a:latin typeface="Comic Sans MS"/>
                <a:cs typeface="Comic Sans MS"/>
              </a:rPr>
              <a:t>posiblemente el relé de respaldo por sobrecorriente de </a:t>
            </a:r>
            <a:r>
              <a:rPr sz="900" dirty="0">
                <a:latin typeface="Comic Sans MS"/>
                <a:cs typeface="Comic Sans MS"/>
              </a:rPr>
              <a:t> </a:t>
            </a:r>
            <a:r>
              <a:rPr sz="900" spc="-5" dirty="0">
                <a:latin typeface="Comic Sans MS"/>
                <a:cs typeface="Comic Sans MS"/>
              </a:rPr>
              <a:t>tierra, los cuales iniciarán un disparo del interruptor con </a:t>
            </a:r>
            <a:r>
              <a:rPr sz="900" dirty="0">
                <a:latin typeface="Comic Sans MS"/>
                <a:cs typeface="Comic Sans MS"/>
              </a:rPr>
              <a:t> </a:t>
            </a:r>
            <a:r>
              <a:rPr sz="900" spc="-5" dirty="0">
                <a:latin typeface="Comic Sans MS"/>
                <a:cs typeface="Comic Sans MS"/>
              </a:rPr>
              <a:t>arqueo. La falla de interruptor como se muestra en la </a:t>
            </a:r>
            <a:r>
              <a:rPr sz="900" dirty="0">
                <a:latin typeface="Comic Sans MS"/>
                <a:cs typeface="Comic Sans MS"/>
              </a:rPr>
              <a:t> </a:t>
            </a:r>
            <a:r>
              <a:rPr sz="900" spc="-5" dirty="0">
                <a:latin typeface="Comic Sans MS"/>
                <a:cs typeface="Comic Sans MS"/>
              </a:rPr>
              <a:t>figura 4, iniciará si los detectores de corriente (CD) son </a:t>
            </a:r>
            <a:r>
              <a:rPr sz="900" dirty="0">
                <a:latin typeface="Comic Sans MS"/>
                <a:cs typeface="Comic Sans MS"/>
              </a:rPr>
              <a:t> </a:t>
            </a:r>
            <a:r>
              <a:rPr sz="900" spc="-5" dirty="0">
                <a:latin typeface="Comic Sans MS"/>
                <a:cs typeface="Comic Sans MS"/>
              </a:rPr>
              <a:t>ajustados con suficiente sensibilidad para detectar esta </a:t>
            </a:r>
            <a:r>
              <a:rPr sz="900" dirty="0">
                <a:latin typeface="Comic Sans MS"/>
                <a:cs typeface="Comic Sans MS"/>
              </a:rPr>
              <a:t> </a:t>
            </a:r>
            <a:r>
              <a:rPr sz="900" spc="-5" dirty="0">
                <a:latin typeface="Comic Sans MS"/>
                <a:cs typeface="Comic Sans MS"/>
              </a:rPr>
              <a:t>situación.</a:t>
            </a:r>
            <a:endParaRPr sz="900">
              <a:latin typeface="Comic Sans MS"/>
              <a:cs typeface="Comic Sans MS"/>
            </a:endParaRPr>
          </a:p>
        </p:txBody>
      </p:sp>
      <p:pic>
        <p:nvPicPr>
          <p:cNvPr id="3" name="object 3"/>
          <p:cNvPicPr/>
          <p:nvPr/>
        </p:nvPicPr>
        <p:blipFill>
          <a:blip r:embed="rId2" cstate="print"/>
          <a:stretch>
            <a:fillRect/>
          </a:stretch>
        </p:blipFill>
        <p:spPr>
          <a:xfrm>
            <a:off x="6431826" y="6069839"/>
            <a:ext cx="795388" cy="450265"/>
          </a:xfrm>
          <a:prstGeom prst="rect">
            <a:avLst/>
          </a:prstGeom>
        </p:spPr>
      </p:pic>
      <p:grpSp>
        <p:nvGrpSpPr>
          <p:cNvPr id="4" name="object 4"/>
          <p:cNvGrpSpPr/>
          <p:nvPr/>
        </p:nvGrpSpPr>
        <p:grpSpPr>
          <a:xfrm>
            <a:off x="7295020" y="5838229"/>
            <a:ext cx="1208405" cy="1283335"/>
            <a:chOff x="2240419" y="5838228"/>
            <a:chExt cx="1208405" cy="1283335"/>
          </a:xfrm>
        </p:grpSpPr>
        <p:pic>
          <p:nvPicPr>
            <p:cNvPr id="5" name="object 5"/>
            <p:cNvPicPr/>
            <p:nvPr/>
          </p:nvPicPr>
          <p:blipFill>
            <a:blip r:embed="rId3" cstate="print"/>
            <a:stretch>
              <a:fillRect/>
            </a:stretch>
          </p:blipFill>
          <p:spPr>
            <a:xfrm>
              <a:off x="2240419" y="6067552"/>
              <a:ext cx="70091" cy="450265"/>
            </a:xfrm>
            <a:prstGeom prst="rect">
              <a:avLst/>
            </a:prstGeom>
          </p:spPr>
        </p:pic>
        <p:sp>
          <p:nvSpPr>
            <p:cNvPr id="6" name="object 6"/>
            <p:cNvSpPr/>
            <p:nvPr/>
          </p:nvSpPr>
          <p:spPr>
            <a:xfrm>
              <a:off x="2304427" y="6285229"/>
              <a:ext cx="837565" cy="7620"/>
            </a:xfrm>
            <a:custGeom>
              <a:avLst/>
              <a:gdLst/>
              <a:ahLst/>
              <a:cxnLst/>
              <a:rect l="l" t="t" r="r" b="b"/>
              <a:pathLst>
                <a:path w="837564" h="7620">
                  <a:moveTo>
                    <a:pt x="837209" y="5080"/>
                  </a:moveTo>
                  <a:lnTo>
                    <a:pt x="833589" y="5080"/>
                  </a:lnTo>
                  <a:lnTo>
                    <a:pt x="833589" y="1270"/>
                  </a:lnTo>
                  <a:lnTo>
                    <a:pt x="832281" y="1270"/>
                  </a:lnTo>
                  <a:lnTo>
                    <a:pt x="832281" y="0"/>
                  </a:lnTo>
                  <a:lnTo>
                    <a:pt x="0" y="0"/>
                  </a:lnTo>
                  <a:lnTo>
                    <a:pt x="0" y="1270"/>
                  </a:lnTo>
                  <a:lnTo>
                    <a:pt x="0" y="5080"/>
                  </a:lnTo>
                  <a:lnTo>
                    <a:pt x="0" y="7620"/>
                  </a:lnTo>
                  <a:lnTo>
                    <a:pt x="837209" y="7620"/>
                  </a:lnTo>
                  <a:lnTo>
                    <a:pt x="837209" y="5080"/>
                  </a:lnTo>
                  <a:close/>
                </a:path>
              </a:pathLst>
            </a:custGeom>
            <a:solidFill>
              <a:srgbClr val="000000"/>
            </a:solidFill>
          </p:spPr>
          <p:txBody>
            <a:bodyPr wrap="square" lIns="0" tIns="0" rIns="0" bIns="0" rtlCol="0"/>
            <a:lstStyle/>
            <a:p>
              <a:endParaRPr/>
            </a:p>
          </p:txBody>
        </p:sp>
        <p:pic>
          <p:nvPicPr>
            <p:cNvPr id="7" name="object 7"/>
            <p:cNvPicPr/>
            <p:nvPr/>
          </p:nvPicPr>
          <p:blipFill>
            <a:blip r:embed="rId4" cstate="print"/>
            <a:stretch>
              <a:fillRect/>
            </a:stretch>
          </p:blipFill>
          <p:spPr>
            <a:xfrm>
              <a:off x="3116579" y="6185649"/>
              <a:ext cx="251421" cy="116090"/>
            </a:xfrm>
            <a:prstGeom prst="rect">
              <a:avLst/>
            </a:prstGeom>
          </p:spPr>
        </p:pic>
        <p:sp>
          <p:nvSpPr>
            <p:cNvPr id="8" name="object 8"/>
            <p:cNvSpPr/>
            <p:nvPr/>
          </p:nvSpPr>
          <p:spPr>
            <a:xfrm>
              <a:off x="2252611" y="5838227"/>
              <a:ext cx="1196340" cy="1089025"/>
            </a:xfrm>
            <a:custGeom>
              <a:avLst/>
              <a:gdLst/>
              <a:ahLst/>
              <a:cxnLst/>
              <a:rect l="l" t="t" r="r" b="b"/>
              <a:pathLst>
                <a:path w="1196339" h="1089025">
                  <a:moveTo>
                    <a:pt x="115811" y="1080338"/>
                  </a:moveTo>
                  <a:lnTo>
                    <a:pt x="37338" y="1080338"/>
                  </a:lnTo>
                  <a:lnTo>
                    <a:pt x="37338" y="1088720"/>
                  </a:lnTo>
                  <a:lnTo>
                    <a:pt x="115811" y="1088720"/>
                  </a:lnTo>
                  <a:lnTo>
                    <a:pt x="115811" y="1084910"/>
                  </a:lnTo>
                  <a:lnTo>
                    <a:pt x="115811" y="1080338"/>
                  </a:lnTo>
                  <a:close/>
                </a:path>
                <a:path w="1196339" h="1089025">
                  <a:moveTo>
                    <a:pt x="132562" y="1059141"/>
                  </a:moveTo>
                  <a:lnTo>
                    <a:pt x="19050" y="1059141"/>
                  </a:lnTo>
                  <a:lnTo>
                    <a:pt x="19050" y="1065491"/>
                  </a:lnTo>
                  <a:lnTo>
                    <a:pt x="19050" y="1070571"/>
                  </a:lnTo>
                  <a:lnTo>
                    <a:pt x="132562" y="1070571"/>
                  </a:lnTo>
                  <a:lnTo>
                    <a:pt x="132562" y="1065491"/>
                  </a:lnTo>
                  <a:lnTo>
                    <a:pt x="132562" y="1059141"/>
                  </a:lnTo>
                  <a:close/>
                </a:path>
                <a:path w="1196339" h="1089025">
                  <a:moveTo>
                    <a:pt x="611784" y="991831"/>
                  </a:moveTo>
                  <a:lnTo>
                    <a:pt x="103619" y="991831"/>
                  </a:lnTo>
                  <a:lnTo>
                    <a:pt x="103619" y="991958"/>
                  </a:lnTo>
                  <a:lnTo>
                    <a:pt x="83045" y="991958"/>
                  </a:lnTo>
                  <a:lnTo>
                    <a:pt x="83045" y="892924"/>
                  </a:lnTo>
                  <a:lnTo>
                    <a:pt x="105905" y="892924"/>
                  </a:lnTo>
                  <a:lnTo>
                    <a:pt x="105905" y="886828"/>
                  </a:lnTo>
                  <a:lnTo>
                    <a:pt x="105905" y="882256"/>
                  </a:lnTo>
                  <a:lnTo>
                    <a:pt x="83045" y="882256"/>
                  </a:lnTo>
                  <a:lnTo>
                    <a:pt x="83045" y="783209"/>
                  </a:lnTo>
                  <a:lnTo>
                    <a:pt x="103619" y="783209"/>
                  </a:lnTo>
                  <a:lnTo>
                    <a:pt x="103619" y="777113"/>
                  </a:lnTo>
                  <a:lnTo>
                    <a:pt x="103619" y="772541"/>
                  </a:lnTo>
                  <a:lnTo>
                    <a:pt x="83045" y="772541"/>
                  </a:lnTo>
                  <a:lnTo>
                    <a:pt x="83045" y="673506"/>
                  </a:lnTo>
                  <a:lnTo>
                    <a:pt x="78473" y="673506"/>
                  </a:lnTo>
                  <a:lnTo>
                    <a:pt x="78473" y="669696"/>
                  </a:lnTo>
                  <a:lnTo>
                    <a:pt x="54089" y="669696"/>
                  </a:lnTo>
                  <a:lnTo>
                    <a:pt x="54089" y="678065"/>
                  </a:lnTo>
                  <a:lnTo>
                    <a:pt x="72377" y="678065"/>
                  </a:lnTo>
                  <a:lnTo>
                    <a:pt x="72377" y="773125"/>
                  </a:lnTo>
                  <a:lnTo>
                    <a:pt x="72377" y="783209"/>
                  </a:lnTo>
                  <a:lnTo>
                    <a:pt x="72377" y="882256"/>
                  </a:lnTo>
                  <a:lnTo>
                    <a:pt x="72377" y="892924"/>
                  </a:lnTo>
                  <a:lnTo>
                    <a:pt x="72377" y="993686"/>
                  </a:lnTo>
                  <a:lnTo>
                    <a:pt x="70853" y="994244"/>
                  </a:lnTo>
                  <a:lnTo>
                    <a:pt x="62471" y="994244"/>
                  </a:lnTo>
                  <a:lnTo>
                    <a:pt x="56375" y="991958"/>
                  </a:lnTo>
                  <a:lnTo>
                    <a:pt x="51816" y="991958"/>
                  </a:lnTo>
                  <a:lnTo>
                    <a:pt x="45720" y="989672"/>
                  </a:lnTo>
                  <a:lnTo>
                    <a:pt x="41910" y="987386"/>
                  </a:lnTo>
                  <a:lnTo>
                    <a:pt x="37338" y="983576"/>
                  </a:lnTo>
                  <a:lnTo>
                    <a:pt x="33528" y="981290"/>
                  </a:lnTo>
                  <a:lnTo>
                    <a:pt x="31242" y="977493"/>
                  </a:lnTo>
                  <a:lnTo>
                    <a:pt x="27432" y="972921"/>
                  </a:lnTo>
                  <a:lnTo>
                    <a:pt x="22860" y="965301"/>
                  </a:lnTo>
                  <a:lnTo>
                    <a:pt x="21336" y="958443"/>
                  </a:lnTo>
                  <a:lnTo>
                    <a:pt x="21336" y="948550"/>
                  </a:lnTo>
                  <a:lnTo>
                    <a:pt x="19050" y="943965"/>
                  </a:lnTo>
                  <a:lnTo>
                    <a:pt x="21336" y="937869"/>
                  </a:lnTo>
                  <a:lnTo>
                    <a:pt x="21336" y="927976"/>
                  </a:lnTo>
                  <a:lnTo>
                    <a:pt x="25146" y="917295"/>
                  </a:lnTo>
                  <a:lnTo>
                    <a:pt x="27432" y="913485"/>
                  </a:lnTo>
                  <a:lnTo>
                    <a:pt x="31242" y="908926"/>
                  </a:lnTo>
                  <a:lnTo>
                    <a:pt x="33528" y="905103"/>
                  </a:lnTo>
                  <a:lnTo>
                    <a:pt x="37338" y="902830"/>
                  </a:lnTo>
                  <a:lnTo>
                    <a:pt x="41910" y="899033"/>
                  </a:lnTo>
                  <a:lnTo>
                    <a:pt x="45720" y="896734"/>
                  </a:lnTo>
                  <a:lnTo>
                    <a:pt x="56375" y="892924"/>
                  </a:lnTo>
                  <a:lnTo>
                    <a:pt x="70853" y="892924"/>
                  </a:lnTo>
                  <a:lnTo>
                    <a:pt x="72377" y="892924"/>
                  </a:lnTo>
                  <a:lnTo>
                    <a:pt x="72377" y="882256"/>
                  </a:lnTo>
                  <a:lnTo>
                    <a:pt x="51816" y="882256"/>
                  </a:lnTo>
                  <a:lnTo>
                    <a:pt x="41910" y="878446"/>
                  </a:lnTo>
                  <a:lnTo>
                    <a:pt x="37338" y="873874"/>
                  </a:lnTo>
                  <a:lnTo>
                    <a:pt x="33528" y="872350"/>
                  </a:lnTo>
                  <a:lnTo>
                    <a:pt x="31242" y="867778"/>
                  </a:lnTo>
                  <a:lnTo>
                    <a:pt x="27432" y="863968"/>
                  </a:lnTo>
                  <a:lnTo>
                    <a:pt x="25146" y="859396"/>
                  </a:lnTo>
                  <a:lnTo>
                    <a:pt x="22860" y="853300"/>
                  </a:lnTo>
                  <a:lnTo>
                    <a:pt x="22860" y="849490"/>
                  </a:lnTo>
                  <a:lnTo>
                    <a:pt x="21336" y="844918"/>
                  </a:lnTo>
                  <a:lnTo>
                    <a:pt x="21336" y="822071"/>
                  </a:lnTo>
                  <a:lnTo>
                    <a:pt x="22860" y="818261"/>
                  </a:lnTo>
                  <a:lnTo>
                    <a:pt x="22860" y="812165"/>
                  </a:lnTo>
                  <a:lnTo>
                    <a:pt x="25146" y="808355"/>
                  </a:lnTo>
                  <a:lnTo>
                    <a:pt x="27432" y="803783"/>
                  </a:lnTo>
                  <a:lnTo>
                    <a:pt x="31242" y="799973"/>
                  </a:lnTo>
                  <a:lnTo>
                    <a:pt x="33528" y="795401"/>
                  </a:lnTo>
                  <a:lnTo>
                    <a:pt x="37338" y="791591"/>
                  </a:lnTo>
                  <a:lnTo>
                    <a:pt x="41910" y="789305"/>
                  </a:lnTo>
                  <a:lnTo>
                    <a:pt x="45720" y="787019"/>
                  </a:lnTo>
                  <a:lnTo>
                    <a:pt x="51816" y="785495"/>
                  </a:lnTo>
                  <a:lnTo>
                    <a:pt x="56375" y="783209"/>
                  </a:lnTo>
                  <a:lnTo>
                    <a:pt x="72377" y="783209"/>
                  </a:lnTo>
                  <a:lnTo>
                    <a:pt x="72377" y="773125"/>
                  </a:lnTo>
                  <a:lnTo>
                    <a:pt x="70853" y="772541"/>
                  </a:lnTo>
                  <a:lnTo>
                    <a:pt x="62471" y="772541"/>
                  </a:lnTo>
                  <a:lnTo>
                    <a:pt x="56375" y="774827"/>
                  </a:lnTo>
                  <a:lnTo>
                    <a:pt x="48006" y="777113"/>
                  </a:lnTo>
                  <a:lnTo>
                    <a:pt x="43434" y="779399"/>
                  </a:lnTo>
                  <a:lnTo>
                    <a:pt x="37338" y="780923"/>
                  </a:lnTo>
                  <a:lnTo>
                    <a:pt x="31242" y="785495"/>
                  </a:lnTo>
                  <a:lnTo>
                    <a:pt x="22860" y="793877"/>
                  </a:lnTo>
                  <a:lnTo>
                    <a:pt x="21336" y="799973"/>
                  </a:lnTo>
                  <a:lnTo>
                    <a:pt x="16764" y="803783"/>
                  </a:lnTo>
                  <a:lnTo>
                    <a:pt x="14478" y="809879"/>
                  </a:lnTo>
                  <a:lnTo>
                    <a:pt x="12954" y="815975"/>
                  </a:lnTo>
                  <a:lnTo>
                    <a:pt x="12954" y="822071"/>
                  </a:lnTo>
                  <a:lnTo>
                    <a:pt x="10668" y="828916"/>
                  </a:lnTo>
                  <a:lnTo>
                    <a:pt x="10668" y="838822"/>
                  </a:lnTo>
                  <a:lnTo>
                    <a:pt x="12954" y="844918"/>
                  </a:lnTo>
                  <a:lnTo>
                    <a:pt x="12954" y="851014"/>
                  </a:lnTo>
                  <a:lnTo>
                    <a:pt x="14478" y="857872"/>
                  </a:lnTo>
                  <a:lnTo>
                    <a:pt x="16764" y="863968"/>
                  </a:lnTo>
                  <a:lnTo>
                    <a:pt x="21336" y="867778"/>
                  </a:lnTo>
                  <a:lnTo>
                    <a:pt x="22860" y="873874"/>
                  </a:lnTo>
                  <a:lnTo>
                    <a:pt x="31242" y="882256"/>
                  </a:lnTo>
                  <a:lnTo>
                    <a:pt x="37338" y="884542"/>
                  </a:lnTo>
                  <a:lnTo>
                    <a:pt x="42989" y="888085"/>
                  </a:lnTo>
                  <a:lnTo>
                    <a:pt x="41910" y="888352"/>
                  </a:lnTo>
                  <a:lnTo>
                    <a:pt x="37338" y="890638"/>
                  </a:lnTo>
                  <a:lnTo>
                    <a:pt x="31242" y="894448"/>
                  </a:lnTo>
                  <a:lnTo>
                    <a:pt x="27432" y="899033"/>
                  </a:lnTo>
                  <a:lnTo>
                    <a:pt x="22860" y="902830"/>
                  </a:lnTo>
                  <a:lnTo>
                    <a:pt x="19050" y="908926"/>
                  </a:lnTo>
                  <a:lnTo>
                    <a:pt x="16764" y="913485"/>
                  </a:lnTo>
                  <a:lnTo>
                    <a:pt x="14478" y="919581"/>
                  </a:lnTo>
                  <a:lnTo>
                    <a:pt x="12954" y="925677"/>
                  </a:lnTo>
                  <a:lnTo>
                    <a:pt x="10668" y="931786"/>
                  </a:lnTo>
                  <a:lnTo>
                    <a:pt x="10668" y="956919"/>
                  </a:lnTo>
                  <a:lnTo>
                    <a:pt x="12954" y="960729"/>
                  </a:lnTo>
                  <a:lnTo>
                    <a:pt x="14478" y="966838"/>
                  </a:lnTo>
                  <a:lnTo>
                    <a:pt x="16764" y="972921"/>
                  </a:lnTo>
                  <a:lnTo>
                    <a:pt x="19050" y="977493"/>
                  </a:lnTo>
                  <a:lnTo>
                    <a:pt x="22860" y="983576"/>
                  </a:lnTo>
                  <a:lnTo>
                    <a:pt x="27432" y="987386"/>
                  </a:lnTo>
                  <a:lnTo>
                    <a:pt x="31242" y="991958"/>
                  </a:lnTo>
                  <a:lnTo>
                    <a:pt x="37338" y="995768"/>
                  </a:lnTo>
                  <a:lnTo>
                    <a:pt x="49530" y="1000340"/>
                  </a:lnTo>
                  <a:lnTo>
                    <a:pt x="56375" y="1001864"/>
                  </a:lnTo>
                  <a:lnTo>
                    <a:pt x="72377" y="1001864"/>
                  </a:lnTo>
                  <a:lnTo>
                    <a:pt x="72377" y="1041361"/>
                  </a:lnTo>
                  <a:lnTo>
                    <a:pt x="0" y="1041361"/>
                  </a:lnTo>
                  <a:lnTo>
                    <a:pt x="0" y="1045171"/>
                  </a:lnTo>
                  <a:lnTo>
                    <a:pt x="0" y="1050251"/>
                  </a:lnTo>
                  <a:lnTo>
                    <a:pt x="155422" y="1050251"/>
                  </a:lnTo>
                  <a:lnTo>
                    <a:pt x="155422" y="1045171"/>
                  </a:lnTo>
                  <a:lnTo>
                    <a:pt x="155422" y="1041361"/>
                  </a:lnTo>
                  <a:lnTo>
                    <a:pt x="83045" y="1041361"/>
                  </a:lnTo>
                  <a:lnTo>
                    <a:pt x="83045" y="1001864"/>
                  </a:lnTo>
                  <a:lnTo>
                    <a:pt x="103619" y="1001864"/>
                  </a:lnTo>
                  <a:lnTo>
                    <a:pt x="103619" y="1001991"/>
                  </a:lnTo>
                  <a:lnTo>
                    <a:pt x="611784" y="1001991"/>
                  </a:lnTo>
                  <a:lnTo>
                    <a:pt x="611784" y="998181"/>
                  </a:lnTo>
                  <a:lnTo>
                    <a:pt x="611784" y="991831"/>
                  </a:lnTo>
                  <a:close/>
                </a:path>
                <a:path w="1196339" h="1089025">
                  <a:moveTo>
                    <a:pt x="1196136" y="115811"/>
                  </a:moveTo>
                  <a:lnTo>
                    <a:pt x="1193050" y="115811"/>
                  </a:lnTo>
                  <a:lnTo>
                    <a:pt x="1193050" y="115531"/>
                  </a:lnTo>
                  <a:lnTo>
                    <a:pt x="1186243" y="115531"/>
                  </a:lnTo>
                  <a:lnTo>
                    <a:pt x="1186243" y="126961"/>
                  </a:lnTo>
                  <a:lnTo>
                    <a:pt x="1186243" y="280631"/>
                  </a:lnTo>
                  <a:lnTo>
                    <a:pt x="1030820" y="280631"/>
                  </a:lnTo>
                  <a:lnTo>
                    <a:pt x="1030820" y="126961"/>
                  </a:lnTo>
                  <a:lnTo>
                    <a:pt x="1186243" y="126961"/>
                  </a:lnTo>
                  <a:lnTo>
                    <a:pt x="1186243" y="115531"/>
                  </a:lnTo>
                  <a:lnTo>
                    <a:pt x="1113866" y="115531"/>
                  </a:lnTo>
                  <a:lnTo>
                    <a:pt x="1113866" y="0"/>
                  </a:lnTo>
                  <a:lnTo>
                    <a:pt x="1109294" y="0"/>
                  </a:lnTo>
                  <a:lnTo>
                    <a:pt x="1105484" y="0"/>
                  </a:lnTo>
                  <a:lnTo>
                    <a:pt x="1105484" y="115531"/>
                  </a:lnTo>
                  <a:lnTo>
                    <a:pt x="1024724" y="115531"/>
                  </a:lnTo>
                  <a:lnTo>
                    <a:pt x="1024724" y="115811"/>
                  </a:lnTo>
                  <a:lnTo>
                    <a:pt x="1020902" y="115811"/>
                  </a:lnTo>
                  <a:lnTo>
                    <a:pt x="1020902" y="120383"/>
                  </a:lnTo>
                  <a:lnTo>
                    <a:pt x="1020902" y="287235"/>
                  </a:lnTo>
                  <a:lnTo>
                    <a:pt x="1022819" y="287235"/>
                  </a:lnTo>
                  <a:lnTo>
                    <a:pt x="1022819" y="289534"/>
                  </a:lnTo>
                  <a:lnTo>
                    <a:pt x="1020902" y="287235"/>
                  </a:lnTo>
                  <a:lnTo>
                    <a:pt x="1020902" y="291807"/>
                  </a:lnTo>
                  <a:lnTo>
                    <a:pt x="1022819" y="291807"/>
                  </a:lnTo>
                  <a:lnTo>
                    <a:pt x="1022819" y="292061"/>
                  </a:lnTo>
                  <a:lnTo>
                    <a:pt x="1109294" y="292061"/>
                  </a:lnTo>
                  <a:lnTo>
                    <a:pt x="1109294" y="615911"/>
                  </a:lnTo>
                  <a:lnTo>
                    <a:pt x="1024978" y="615911"/>
                  </a:lnTo>
                  <a:lnTo>
                    <a:pt x="1024978" y="626071"/>
                  </a:lnTo>
                  <a:lnTo>
                    <a:pt x="1024724" y="626262"/>
                  </a:lnTo>
                  <a:lnTo>
                    <a:pt x="1024724" y="626071"/>
                  </a:lnTo>
                  <a:lnTo>
                    <a:pt x="1024978" y="626071"/>
                  </a:lnTo>
                  <a:lnTo>
                    <a:pt x="1024978" y="615911"/>
                  </a:lnTo>
                  <a:lnTo>
                    <a:pt x="1024724" y="615911"/>
                  </a:lnTo>
                  <a:lnTo>
                    <a:pt x="1024724" y="615594"/>
                  </a:lnTo>
                  <a:lnTo>
                    <a:pt x="1020902" y="615594"/>
                  </a:lnTo>
                  <a:lnTo>
                    <a:pt x="1020902" y="621690"/>
                  </a:lnTo>
                  <a:lnTo>
                    <a:pt x="1020902" y="787019"/>
                  </a:lnTo>
                  <a:lnTo>
                    <a:pt x="1027988" y="787019"/>
                  </a:lnTo>
                  <a:lnTo>
                    <a:pt x="1027988" y="787361"/>
                  </a:lnTo>
                  <a:lnTo>
                    <a:pt x="1022781" y="787361"/>
                  </a:lnTo>
                  <a:lnTo>
                    <a:pt x="1022781" y="789279"/>
                  </a:lnTo>
                  <a:lnTo>
                    <a:pt x="1020902" y="787019"/>
                  </a:lnTo>
                  <a:lnTo>
                    <a:pt x="1020902" y="791591"/>
                  </a:lnTo>
                  <a:lnTo>
                    <a:pt x="1024724" y="791591"/>
                  </a:lnTo>
                  <a:lnTo>
                    <a:pt x="1024369" y="791171"/>
                  </a:lnTo>
                  <a:lnTo>
                    <a:pt x="1105484" y="791171"/>
                  </a:lnTo>
                  <a:lnTo>
                    <a:pt x="1105484" y="905103"/>
                  </a:lnTo>
                  <a:lnTo>
                    <a:pt x="1109294" y="905103"/>
                  </a:lnTo>
                  <a:lnTo>
                    <a:pt x="1113866" y="905103"/>
                  </a:lnTo>
                  <a:lnTo>
                    <a:pt x="1113866" y="791171"/>
                  </a:lnTo>
                  <a:lnTo>
                    <a:pt x="1190053" y="791171"/>
                  </a:lnTo>
                  <a:lnTo>
                    <a:pt x="1190053" y="791591"/>
                  </a:lnTo>
                  <a:lnTo>
                    <a:pt x="1196136" y="791591"/>
                  </a:lnTo>
                  <a:lnTo>
                    <a:pt x="1196136" y="787019"/>
                  </a:lnTo>
                  <a:lnTo>
                    <a:pt x="1196136" y="781011"/>
                  </a:lnTo>
                  <a:lnTo>
                    <a:pt x="1196136" y="622261"/>
                  </a:lnTo>
                  <a:lnTo>
                    <a:pt x="1193533" y="622261"/>
                  </a:lnTo>
                  <a:lnTo>
                    <a:pt x="1193533" y="619086"/>
                  </a:lnTo>
                  <a:lnTo>
                    <a:pt x="1196136" y="621690"/>
                  </a:lnTo>
                  <a:lnTo>
                    <a:pt x="1196136" y="615594"/>
                  </a:lnTo>
                  <a:lnTo>
                    <a:pt x="1190053" y="615594"/>
                  </a:lnTo>
                  <a:lnTo>
                    <a:pt x="1190358" y="615911"/>
                  </a:lnTo>
                  <a:lnTo>
                    <a:pt x="1186243" y="615911"/>
                  </a:lnTo>
                  <a:lnTo>
                    <a:pt x="1186243" y="626071"/>
                  </a:lnTo>
                  <a:lnTo>
                    <a:pt x="1186243" y="781011"/>
                  </a:lnTo>
                  <a:lnTo>
                    <a:pt x="1030820" y="781011"/>
                  </a:lnTo>
                  <a:lnTo>
                    <a:pt x="1030820" y="626262"/>
                  </a:lnTo>
                  <a:lnTo>
                    <a:pt x="1030820" y="626071"/>
                  </a:lnTo>
                  <a:lnTo>
                    <a:pt x="1186243" y="626071"/>
                  </a:lnTo>
                  <a:lnTo>
                    <a:pt x="1186243" y="615911"/>
                  </a:lnTo>
                  <a:lnTo>
                    <a:pt x="1117676" y="615911"/>
                  </a:lnTo>
                  <a:lnTo>
                    <a:pt x="1117676" y="292061"/>
                  </a:lnTo>
                  <a:lnTo>
                    <a:pt x="1190053" y="292061"/>
                  </a:lnTo>
                  <a:lnTo>
                    <a:pt x="1190053" y="291807"/>
                  </a:lnTo>
                  <a:lnTo>
                    <a:pt x="1196136" y="291807"/>
                  </a:lnTo>
                  <a:lnTo>
                    <a:pt x="1196136" y="287235"/>
                  </a:lnTo>
                  <a:lnTo>
                    <a:pt x="1196136" y="281139"/>
                  </a:lnTo>
                  <a:lnTo>
                    <a:pt x="1190053" y="281139"/>
                  </a:lnTo>
                  <a:lnTo>
                    <a:pt x="1190053" y="280631"/>
                  </a:lnTo>
                  <a:lnTo>
                    <a:pt x="1196136" y="280631"/>
                  </a:lnTo>
                  <a:lnTo>
                    <a:pt x="1196136" y="120611"/>
                  </a:lnTo>
                  <a:lnTo>
                    <a:pt x="1193050" y="120611"/>
                  </a:lnTo>
                  <a:lnTo>
                    <a:pt x="1193050" y="118071"/>
                  </a:lnTo>
                  <a:lnTo>
                    <a:pt x="1196136" y="120383"/>
                  </a:lnTo>
                  <a:lnTo>
                    <a:pt x="1196136" y="115811"/>
                  </a:lnTo>
                  <a:close/>
                </a:path>
              </a:pathLst>
            </a:custGeom>
            <a:solidFill>
              <a:srgbClr val="000000"/>
            </a:solidFill>
          </p:spPr>
          <p:txBody>
            <a:bodyPr wrap="square" lIns="0" tIns="0" rIns="0" bIns="0" rtlCol="0"/>
            <a:lstStyle/>
            <a:p>
              <a:endParaRPr/>
            </a:p>
          </p:txBody>
        </p:sp>
        <p:pic>
          <p:nvPicPr>
            <p:cNvPr id="9" name="object 9"/>
            <p:cNvPicPr/>
            <p:nvPr/>
          </p:nvPicPr>
          <p:blipFill>
            <a:blip r:embed="rId5" cstate="print"/>
            <a:stretch>
              <a:fillRect/>
            </a:stretch>
          </p:blipFill>
          <p:spPr>
            <a:xfrm>
              <a:off x="2781350" y="6836283"/>
              <a:ext cx="161518" cy="284937"/>
            </a:xfrm>
            <a:prstGeom prst="rect">
              <a:avLst/>
            </a:prstGeom>
          </p:spPr>
        </p:pic>
        <p:sp>
          <p:nvSpPr>
            <p:cNvPr id="10" name="object 10"/>
            <p:cNvSpPr/>
            <p:nvPr/>
          </p:nvSpPr>
          <p:spPr>
            <a:xfrm>
              <a:off x="3076956" y="6016510"/>
              <a:ext cx="307975" cy="555625"/>
            </a:xfrm>
            <a:custGeom>
              <a:avLst/>
              <a:gdLst/>
              <a:ahLst/>
              <a:cxnLst/>
              <a:rect l="l" t="t" r="r" b="b"/>
              <a:pathLst>
                <a:path w="307975" h="555625">
                  <a:moveTo>
                    <a:pt x="39624" y="70091"/>
                  </a:moveTo>
                  <a:lnTo>
                    <a:pt x="37338" y="70091"/>
                  </a:lnTo>
                  <a:lnTo>
                    <a:pt x="37338" y="65519"/>
                  </a:lnTo>
                  <a:lnTo>
                    <a:pt x="35052" y="65519"/>
                  </a:lnTo>
                  <a:lnTo>
                    <a:pt x="33528" y="63995"/>
                  </a:lnTo>
                  <a:lnTo>
                    <a:pt x="31242" y="63995"/>
                  </a:lnTo>
                  <a:lnTo>
                    <a:pt x="31242" y="61709"/>
                  </a:lnTo>
                  <a:lnTo>
                    <a:pt x="22860" y="61709"/>
                  </a:lnTo>
                  <a:lnTo>
                    <a:pt x="22860" y="59423"/>
                  </a:lnTo>
                  <a:lnTo>
                    <a:pt x="14478" y="59423"/>
                  </a:lnTo>
                  <a:lnTo>
                    <a:pt x="14478" y="57137"/>
                  </a:lnTo>
                  <a:lnTo>
                    <a:pt x="10668" y="57137"/>
                  </a:lnTo>
                  <a:lnTo>
                    <a:pt x="10668" y="55613"/>
                  </a:lnTo>
                  <a:lnTo>
                    <a:pt x="8382" y="55613"/>
                  </a:lnTo>
                  <a:lnTo>
                    <a:pt x="8382" y="49517"/>
                  </a:lnTo>
                  <a:lnTo>
                    <a:pt x="10668" y="49517"/>
                  </a:lnTo>
                  <a:lnTo>
                    <a:pt x="10668" y="47231"/>
                  </a:lnTo>
                  <a:lnTo>
                    <a:pt x="12192" y="47231"/>
                  </a:lnTo>
                  <a:lnTo>
                    <a:pt x="12192" y="44945"/>
                  </a:lnTo>
                  <a:lnTo>
                    <a:pt x="26670" y="44945"/>
                  </a:lnTo>
                  <a:lnTo>
                    <a:pt x="26670" y="47231"/>
                  </a:lnTo>
                  <a:lnTo>
                    <a:pt x="28956" y="47231"/>
                  </a:lnTo>
                  <a:lnTo>
                    <a:pt x="28956" y="49517"/>
                  </a:lnTo>
                  <a:lnTo>
                    <a:pt x="31242" y="49517"/>
                  </a:lnTo>
                  <a:lnTo>
                    <a:pt x="31242" y="53327"/>
                  </a:lnTo>
                  <a:lnTo>
                    <a:pt x="37338" y="53327"/>
                  </a:lnTo>
                  <a:lnTo>
                    <a:pt x="37338" y="47231"/>
                  </a:lnTo>
                  <a:lnTo>
                    <a:pt x="35052" y="47231"/>
                  </a:lnTo>
                  <a:lnTo>
                    <a:pt x="35052" y="42659"/>
                  </a:lnTo>
                  <a:lnTo>
                    <a:pt x="31242" y="42659"/>
                  </a:lnTo>
                  <a:lnTo>
                    <a:pt x="31242" y="41135"/>
                  </a:lnTo>
                  <a:lnTo>
                    <a:pt x="26670" y="41135"/>
                  </a:lnTo>
                  <a:lnTo>
                    <a:pt x="26670" y="38849"/>
                  </a:lnTo>
                  <a:lnTo>
                    <a:pt x="12192" y="38849"/>
                  </a:lnTo>
                  <a:lnTo>
                    <a:pt x="12192" y="41135"/>
                  </a:lnTo>
                  <a:lnTo>
                    <a:pt x="8382" y="41135"/>
                  </a:lnTo>
                  <a:lnTo>
                    <a:pt x="8382" y="42659"/>
                  </a:lnTo>
                  <a:lnTo>
                    <a:pt x="6096" y="42659"/>
                  </a:lnTo>
                  <a:lnTo>
                    <a:pt x="6096" y="44945"/>
                  </a:lnTo>
                  <a:lnTo>
                    <a:pt x="4572" y="44945"/>
                  </a:lnTo>
                  <a:lnTo>
                    <a:pt x="4572" y="47231"/>
                  </a:lnTo>
                  <a:lnTo>
                    <a:pt x="2286" y="47231"/>
                  </a:lnTo>
                  <a:lnTo>
                    <a:pt x="2286" y="57137"/>
                  </a:lnTo>
                  <a:lnTo>
                    <a:pt x="4572" y="57137"/>
                  </a:lnTo>
                  <a:lnTo>
                    <a:pt x="4572" y="59423"/>
                  </a:lnTo>
                  <a:lnTo>
                    <a:pt x="6096" y="59423"/>
                  </a:lnTo>
                  <a:lnTo>
                    <a:pt x="6096" y="61709"/>
                  </a:lnTo>
                  <a:lnTo>
                    <a:pt x="8382" y="61709"/>
                  </a:lnTo>
                  <a:lnTo>
                    <a:pt x="8382" y="63995"/>
                  </a:lnTo>
                  <a:lnTo>
                    <a:pt x="12192" y="63995"/>
                  </a:lnTo>
                  <a:lnTo>
                    <a:pt x="12192" y="65519"/>
                  </a:lnTo>
                  <a:lnTo>
                    <a:pt x="20574" y="65519"/>
                  </a:lnTo>
                  <a:lnTo>
                    <a:pt x="20574" y="67805"/>
                  </a:lnTo>
                  <a:lnTo>
                    <a:pt x="26670" y="67805"/>
                  </a:lnTo>
                  <a:lnTo>
                    <a:pt x="28956" y="70091"/>
                  </a:lnTo>
                  <a:lnTo>
                    <a:pt x="31242" y="70091"/>
                  </a:lnTo>
                  <a:lnTo>
                    <a:pt x="31242" y="71615"/>
                  </a:lnTo>
                  <a:lnTo>
                    <a:pt x="33528" y="71615"/>
                  </a:lnTo>
                  <a:lnTo>
                    <a:pt x="33528" y="79997"/>
                  </a:lnTo>
                  <a:lnTo>
                    <a:pt x="31242" y="79997"/>
                  </a:lnTo>
                  <a:lnTo>
                    <a:pt x="31242" y="82283"/>
                  </a:lnTo>
                  <a:lnTo>
                    <a:pt x="26670" y="82283"/>
                  </a:lnTo>
                  <a:lnTo>
                    <a:pt x="26670" y="84569"/>
                  </a:lnTo>
                  <a:lnTo>
                    <a:pt x="16764" y="84569"/>
                  </a:lnTo>
                  <a:lnTo>
                    <a:pt x="14478" y="82283"/>
                  </a:lnTo>
                  <a:lnTo>
                    <a:pt x="10668" y="82283"/>
                  </a:lnTo>
                  <a:lnTo>
                    <a:pt x="10668" y="79997"/>
                  </a:lnTo>
                  <a:lnTo>
                    <a:pt x="8382" y="79997"/>
                  </a:lnTo>
                  <a:lnTo>
                    <a:pt x="8382" y="76187"/>
                  </a:lnTo>
                  <a:lnTo>
                    <a:pt x="6096" y="76187"/>
                  </a:lnTo>
                  <a:lnTo>
                    <a:pt x="6096" y="71615"/>
                  </a:lnTo>
                  <a:lnTo>
                    <a:pt x="0" y="73901"/>
                  </a:lnTo>
                  <a:lnTo>
                    <a:pt x="0" y="78473"/>
                  </a:lnTo>
                  <a:lnTo>
                    <a:pt x="2286" y="78473"/>
                  </a:lnTo>
                  <a:lnTo>
                    <a:pt x="2286" y="82283"/>
                  </a:lnTo>
                  <a:lnTo>
                    <a:pt x="4572" y="82283"/>
                  </a:lnTo>
                  <a:lnTo>
                    <a:pt x="4572" y="84569"/>
                  </a:lnTo>
                  <a:lnTo>
                    <a:pt x="6096" y="84569"/>
                  </a:lnTo>
                  <a:lnTo>
                    <a:pt x="6096" y="86093"/>
                  </a:lnTo>
                  <a:lnTo>
                    <a:pt x="8382" y="86093"/>
                  </a:lnTo>
                  <a:lnTo>
                    <a:pt x="8382" y="88379"/>
                  </a:lnTo>
                  <a:lnTo>
                    <a:pt x="16764" y="88379"/>
                  </a:lnTo>
                  <a:lnTo>
                    <a:pt x="16764" y="90665"/>
                  </a:lnTo>
                  <a:lnTo>
                    <a:pt x="25146" y="90665"/>
                  </a:lnTo>
                  <a:lnTo>
                    <a:pt x="25146" y="88379"/>
                  </a:lnTo>
                  <a:lnTo>
                    <a:pt x="31242" y="88379"/>
                  </a:lnTo>
                  <a:lnTo>
                    <a:pt x="31242" y="86093"/>
                  </a:lnTo>
                  <a:lnTo>
                    <a:pt x="35052" y="86093"/>
                  </a:lnTo>
                  <a:lnTo>
                    <a:pt x="35052" y="84569"/>
                  </a:lnTo>
                  <a:lnTo>
                    <a:pt x="37338" y="84569"/>
                  </a:lnTo>
                  <a:lnTo>
                    <a:pt x="37338" y="79997"/>
                  </a:lnTo>
                  <a:lnTo>
                    <a:pt x="39624" y="79997"/>
                  </a:lnTo>
                  <a:lnTo>
                    <a:pt x="39624" y="70091"/>
                  </a:lnTo>
                  <a:close/>
                </a:path>
                <a:path w="307975" h="555625">
                  <a:moveTo>
                    <a:pt x="55626" y="38849"/>
                  </a:moveTo>
                  <a:lnTo>
                    <a:pt x="49530" y="38849"/>
                  </a:lnTo>
                  <a:lnTo>
                    <a:pt x="49530" y="88366"/>
                  </a:lnTo>
                  <a:lnTo>
                    <a:pt x="55626" y="88366"/>
                  </a:lnTo>
                  <a:lnTo>
                    <a:pt x="55626" y="38849"/>
                  </a:lnTo>
                  <a:close/>
                </a:path>
                <a:path w="307975" h="555625">
                  <a:moveTo>
                    <a:pt x="303987" y="536359"/>
                  </a:moveTo>
                  <a:lnTo>
                    <a:pt x="301701" y="536359"/>
                  </a:lnTo>
                  <a:lnTo>
                    <a:pt x="301701" y="532549"/>
                  </a:lnTo>
                  <a:lnTo>
                    <a:pt x="299415" y="532549"/>
                  </a:lnTo>
                  <a:lnTo>
                    <a:pt x="299415" y="530263"/>
                  </a:lnTo>
                  <a:lnTo>
                    <a:pt x="297891" y="530263"/>
                  </a:lnTo>
                  <a:lnTo>
                    <a:pt x="297891" y="538645"/>
                  </a:lnTo>
                  <a:lnTo>
                    <a:pt x="297891" y="543217"/>
                  </a:lnTo>
                  <a:lnTo>
                    <a:pt x="295605" y="543217"/>
                  </a:lnTo>
                  <a:lnTo>
                    <a:pt x="295605" y="547027"/>
                  </a:lnTo>
                  <a:lnTo>
                    <a:pt x="293331" y="547027"/>
                  </a:lnTo>
                  <a:lnTo>
                    <a:pt x="293331" y="549313"/>
                  </a:lnTo>
                  <a:lnTo>
                    <a:pt x="272757" y="549313"/>
                  </a:lnTo>
                  <a:lnTo>
                    <a:pt x="272757" y="532549"/>
                  </a:lnTo>
                  <a:lnTo>
                    <a:pt x="291045" y="532549"/>
                  </a:lnTo>
                  <a:lnTo>
                    <a:pt x="291045" y="534835"/>
                  </a:lnTo>
                  <a:lnTo>
                    <a:pt x="295605" y="534835"/>
                  </a:lnTo>
                  <a:lnTo>
                    <a:pt x="295605" y="538645"/>
                  </a:lnTo>
                  <a:lnTo>
                    <a:pt x="297891" y="538645"/>
                  </a:lnTo>
                  <a:lnTo>
                    <a:pt x="297891" y="530263"/>
                  </a:lnTo>
                  <a:lnTo>
                    <a:pt x="295605" y="530263"/>
                  </a:lnTo>
                  <a:lnTo>
                    <a:pt x="295605" y="528739"/>
                  </a:lnTo>
                  <a:lnTo>
                    <a:pt x="297891" y="528739"/>
                  </a:lnTo>
                  <a:lnTo>
                    <a:pt x="297891" y="526453"/>
                  </a:lnTo>
                  <a:lnTo>
                    <a:pt x="299415" y="526453"/>
                  </a:lnTo>
                  <a:lnTo>
                    <a:pt x="299415" y="522643"/>
                  </a:lnTo>
                  <a:lnTo>
                    <a:pt x="301701" y="522643"/>
                  </a:lnTo>
                  <a:lnTo>
                    <a:pt x="301701" y="515785"/>
                  </a:lnTo>
                  <a:lnTo>
                    <a:pt x="299415" y="514261"/>
                  </a:lnTo>
                  <a:lnTo>
                    <a:pt x="299415" y="511975"/>
                  </a:lnTo>
                  <a:lnTo>
                    <a:pt x="297891" y="511975"/>
                  </a:lnTo>
                  <a:lnTo>
                    <a:pt x="297891" y="509689"/>
                  </a:lnTo>
                  <a:lnTo>
                    <a:pt x="295605" y="509689"/>
                  </a:lnTo>
                  <a:lnTo>
                    <a:pt x="295605" y="515785"/>
                  </a:lnTo>
                  <a:lnTo>
                    <a:pt x="295605" y="522643"/>
                  </a:lnTo>
                  <a:lnTo>
                    <a:pt x="293331" y="522643"/>
                  </a:lnTo>
                  <a:lnTo>
                    <a:pt x="293331" y="524167"/>
                  </a:lnTo>
                  <a:lnTo>
                    <a:pt x="291045" y="524167"/>
                  </a:lnTo>
                  <a:lnTo>
                    <a:pt x="291045" y="526453"/>
                  </a:lnTo>
                  <a:lnTo>
                    <a:pt x="272757" y="526453"/>
                  </a:lnTo>
                  <a:lnTo>
                    <a:pt x="272757" y="511975"/>
                  </a:lnTo>
                  <a:lnTo>
                    <a:pt x="291045" y="511975"/>
                  </a:lnTo>
                  <a:lnTo>
                    <a:pt x="291045" y="514261"/>
                  </a:lnTo>
                  <a:lnTo>
                    <a:pt x="293331" y="514261"/>
                  </a:lnTo>
                  <a:lnTo>
                    <a:pt x="293331" y="515785"/>
                  </a:lnTo>
                  <a:lnTo>
                    <a:pt x="295605" y="515785"/>
                  </a:lnTo>
                  <a:lnTo>
                    <a:pt x="295605" y="509689"/>
                  </a:lnTo>
                  <a:lnTo>
                    <a:pt x="295605" y="508165"/>
                  </a:lnTo>
                  <a:lnTo>
                    <a:pt x="291045" y="508165"/>
                  </a:lnTo>
                  <a:lnTo>
                    <a:pt x="291045" y="505879"/>
                  </a:lnTo>
                  <a:lnTo>
                    <a:pt x="266661" y="505879"/>
                  </a:lnTo>
                  <a:lnTo>
                    <a:pt x="266661" y="555409"/>
                  </a:lnTo>
                  <a:lnTo>
                    <a:pt x="293331" y="555409"/>
                  </a:lnTo>
                  <a:lnTo>
                    <a:pt x="293331" y="553123"/>
                  </a:lnTo>
                  <a:lnTo>
                    <a:pt x="297891" y="553123"/>
                  </a:lnTo>
                  <a:lnTo>
                    <a:pt x="297891" y="550837"/>
                  </a:lnTo>
                  <a:lnTo>
                    <a:pt x="299415" y="550837"/>
                  </a:lnTo>
                  <a:lnTo>
                    <a:pt x="299415" y="549313"/>
                  </a:lnTo>
                  <a:lnTo>
                    <a:pt x="301701" y="549313"/>
                  </a:lnTo>
                  <a:lnTo>
                    <a:pt x="301701" y="547027"/>
                  </a:lnTo>
                  <a:lnTo>
                    <a:pt x="303987" y="547027"/>
                  </a:lnTo>
                  <a:lnTo>
                    <a:pt x="303987" y="536359"/>
                  </a:lnTo>
                  <a:close/>
                </a:path>
                <a:path w="307975" h="555625">
                  <a:moveTo>
                    <a:pt x="307797" y="49517"/>
                  </a:moveTo>
                  <a:lnTo>
                    <a:pt x="301790" y="35052"/>
                  </a:lnTo>
                  <a:lnTo>
                    <a:pt x="299250" y="28956"/>
                  </a:lnTo>
                  <a:lnTo>
                    <a:pt x="293331" y="14706"/>
                  </a:lnTo>
                  <a:lnTo>
                    <a:pt x="293331" y="28956"/>
                  </a:lnTo>
                  <a:lnTo>
                    <a:pt x="276567" y="28956"/>
                  </a:lnTo>
                  <a:lnTo>
                    <a:pt x="281139" y="14478"/>
                  </a:lnTo>
                  <a:lnTo>
                    <a:pt x="283425" y="14478"/>
                  </a:lnTo>
                  <a:lnTo>
                    <a:pt x="283425" y="6096"/>
                  </a:lnTo>
                  <a:lnTo>
                    <a:pt x="284949" y="6096"/>
                  </a:lnTo>
                  <a:lnTo>
                    <a:pt x="284949" y="9906"/>
                  </a:lnTo>
                  <a:lnTo>
                    <a:pt x="287235" y="9906"/>
                  </a:lnTo>
                  <a:lnTo>
                    <a:pt x="287235" y="16002"/>
                  </a:lnTo>
                  <a:lnTo>
                    <a:pt x="293331" y="28956"/>
                  </a:lnTo>
                  <a:lnTo>
                    <a:pt x="293331" y="14706"/>
                  </a:lnTo>
                  <a:lnTo>
                    <a:pt x="289763" y="6096"/>
                  </a:lnTo>
                  <a:lnTo>
                    <a:pt x="287235" y="0"/>
                  </a:lnTo>
                  <a:lnTo>
                    <a:pt x="281139" y="0"/>
                  </a:lnTo>
                  <a:lnTo>
                    <a:pt x="262089" y="49517"/>
                  </a:lnTo>
                  <a:lnTo>
                    <a:pt x="268947" y="49517"/>
                  </a:lnTo>
                  <a:lnTo>
                    <a:pt x="275043" y="35052"/>
                  </a:lnTo>
                  <a:lnTo>
                    <a:pt x="295605" y="35052"/>
                  </a:lnTo>
                  <a:lnTo>
                    <a:pt x="301701" y="49517"/>
                  </a:lnTo>
                  <a:lnTo>
                    <a:pt x="307797" y="49517"/>
                  </a:lnTo>
                  <a:close/>
                </a:path>
              </a:pathLst>
            </a:custGeom>
            <a:solidFill>
              <a:srgbClr val="000000"/>
            </a:solidFill>
          </p:spPr>
          <p:txBody>
            <a:bodyPr wrap="square" lIns="0" tIns="0" rIns="0" bIns="0" rtlCol="0"/>
            <a:lstStyle/>
            <a:p>
              <a:endParaRPr/>
            </a:p>
          </p:txBody>
        </p:sp>
      </p:grpSp>
      <p:grpSp>
        <p:nvGrpSpPr>
          <p:cNvPr id="11" name="object 11"/>
          <p:cNvGrpSpPr/>
          <p:nvPr/>
        </p:nvGrpSpPr>
        <p:grpSpPr>
          <a:xfrm>
            <a:off x="6245923" y="7280909"/>
            <a:ext cx="2503170" cy="1170940"/>
            <a:chOff x="1191323" y="7280909"/>
            <a:chExt cx="2503170" cy="1170940"/>
          </a:xfrm>
        </p:grpSpPr>
        <p:sp>
          <p:nvSpPr>
            <p:cNvPr id="12" name="object 12"/>
            <p:cNvSpPr/>
            <p:nvPr/>
          </p:nvSpPr>
          <p:spPr>
            <a:xfrm>
              <a:off x="1777961" y="7280909"/>
              <a:ext cx="1916430" cy="655955"/>
            </a:xfrm>
            <a:custGeom>
              <a:avLst/>
              <a:gdLst/>
              <a:ahLst/>
              <a:cxnLst/>
              <a:rect l="l" t="t" r="r" b="b"/>
              <a:pathLst>
                <a:path w="1916429" h="655954">
                  <a:moveTo>
                    <a:pt x="186664" y="326390"/>
                  </a:moveTo>
                  <a:lnTo>
                    <a:pt x="0" y="326390"/>
                  </a:lnTo>
                  <a:lnTo>
                    <a:pt x="0" y="331470"/>
                  </a:lnTo>
                  <a:lnTo>
                    <a:pt x="0" y="335280"/>
                  </a:lnTo>
                  <a:lnTo>
                    <a:pt x="186664" y="335280"/>
                  </a:lnTo>
                  <a:lnTo>
                    <a:pt x="186664" y="331470"/>
                  </a:lnTo>
                  <a:lnTo>
                    <a:pt x="186664" y="326390"/>
                  </a:lnTo>
                  <a:close/>
                </a:path>
                <a:path w="1916429" h="655954">
                  <a:moveTo>
                    <a:pt x="1916112" y="304"/>
                  </a:moveTo>
                  <a:lnTo>
                    <a:pt x="1915553" y="304"/>
                  </a:lnTo>
                  <a:lnTo>
                    <a:pt x="1915553" y="5080"/>
                  </a:lnTo>
                  <a:lnTo>
                    <a:pt x="1913013" y="5080"/>
                  </a:lnTo>
                  <a:lnTo>
                    <a:pt x="1913013" y="2540"/>
                  </a:lnTo>
                  <a:lnTo>
                    <a:pt x="1915553" y="5080"/>
                  </a:lnTo>
                  <a:lnTo>
                    <a:pt x="1915553" y="304"/>
                  </a:lnTo>
                  <a:lnTo>
                    <a:pt x="1913013" y="304"/>
                  </a:lnTo>
                  <a:lnTo>
                    <a:pt x="1913013" y="0"/>
                  </a:lnTo>
                  <a:lnTo>
                    <a:pt x="1906206" y="0"/>
                  </a:lnTo>
                  <a:lnTo>
                    <a:pt x="1906206" y="10160"/>
                  </a:lnTo>
                  <a:lnTo>
                    <a:pt x="1906206" y="647700"/>
                  </a:lnTo>
                  <a:lnTo>
                    <a:pt x="1320330" y="647700"/>
                  </a:lnTo>
                  <a:lnTo>
                    <a:pt x="1320330" y="10210"/>
                  </a:lnTo>
                  <a:lnTo>
                    <a:pt x="1906206" y="10160"/>
                  </a:lnTo>
                  <a:lnTo>
                    <a:pt x="1906206" y="0"/>
                  </a:lnTo>
                  <a:lnTo>
                    <a:pt x="1316558" y="0"/>
                  </a:lnTo>
                  <a:lnTo>
                    <a:pt x="1316558" y="10160"/>
                  </a:lnTo>
                  <a:lnTo>
                    <a:pt x="1316558" y="0"/>
                  </a:lnTo>
                  <a:lnTo>
                    <a:pt x="1316520" y="304"/>
                  </a:lnTo>
                  <a:lnTo>
                    <a:pt x="1310424" y="304"/>
                  </a:lnTo>
                  <a:lnTo>
                    <a:pt x="1310424" y="5638"/>
                  </a:lnTo>
                  <a:lnTo>
                    <a:pt x="1310424" y="304800"/>
                  </a:lnTo>
                  <a:lnTo>
                    <a:pt x="1131392" y="304800"/>
                  </a:lnTo>
                  <a:lnTo>
                    <a:pt x="1131392" y="240296"/>
                  </a:lnTo>
                  <a:lnTo>
                    <a:pt x="1131392" y="240030"/>
                  </a:lnTo>
                  <a:lnTo>
                    <a:pt x="1131392" y="236486"/>
                  </a:lnTo>
                  <a:lnTo>
                    <a:pt x="1131125" y="236486"/>
                  </a:lnTo>
                  <a:lnTo>
                    <a:pt x="1131125" y="240030"/>
                  </a:lnTo>
                  <a:lnTo>
                    <a:pt x="1129207" y="240030"/>
                  </a:lnTo>
                  <a:lnTo>
                    <a:pt x="1129207" y="238112"/>
                  </a:lnTo>
                  <a:lnTo>
                    <a:pt x="1131125" y="240030"/>
                  </a:lnTo>
                  <a:lnTo>
                    <a:pt x="1131125" y="236486"/>
                  </a:lnTo>
                  <a:lnTo>
                    <a:pt x="1129207" y="236486"/>
                  </a:lnTo>
                  <a:lnTo>
                    <a:pt x="1129207" y="236220"/>
                  </a:lnTo>
                  <a:lnTo>
                    <a:pt x="1125181" y="236220"/>
                  </a:lnTo>
                  <a:lnTo>
                    <a:pt x="1123772" y="234200"/>
                  </a:lnTo>
                  <a:lnTo>
                    <a:pt x="1123772" y="245554"/>
                  </a:lnTo>
                  <a:lnTo>
                    <a:pt x="1123772" y="372110"/>
                  </a:lnTo>
                  <a:lnTo>
                    <a:pt x="942860" y="372110"/>
                  </a:lnTo>
                  <a:lnTo>
                    <a:pt x="1123772" y="245554"/>
                  </a:lnTo>
                  <a:lnTo>
                    <a:pt x="1123772" y="234200"/>
                  </a:lnTo>
                  <a:lnTo>
                    <a:pt x="1120889" y="236220"/>
                  </a:lnTo>
                  <a:lnTo>
                    <a:pt x="1110018" y="236220"/>
                  </a:lnTo>
                  <a:lnTo>
                    <a:pt x="1110018" y="243840"/>
                  </a:lnTo>
                  <a:lnTo>
                    <a:pt x="930249" y="369900"/>
                  </a:lnTo>
                  <a:lnTo>
                    <a:pt x="930249" y="244106"/>
                  </a:lnTo>
                  <a:lnTo>
                    <a:pt x="930249" y="243840"/>
                  </a:lnTo>
                  <a:lnTo>
                    <a:pt x="1110018" y="243840"/>
                  </a:lnTo>
                  <a:lnTo>
                    <a:pt x="1110018" y="236220"/>
                  </a:lnTo>
                  <a:lnTo>
                    <a:pt x="925283" y="236220"/>
                  </a:lnTo>
                  <a:lnTo>
                    <a:pt x="925283" y="243840"/>
                  </a:lnTo>
                  <a:lnTo>
                    <a:pt x="924915" y="244106"/>
                  </a:lnTo>
                  <a:lnTo>
                    <a:pt x="924915" y="243840"/>
                  </a:lnTo>
                  <a:lnTo>
                    <a:pt x="925283" y="243840"/>
                  </a:lnTo>
                  <a:lnTo>
                    <a:pt x="925283" y="236220"/>
                  </a:lnTo>
                  <a:lnTo>
                    <a:pt x="924915" y="236220"/>
                  </a:lnTo>
                  <a:lnTo>
                    <a:pt x="924915" y="236486"/>
                  </a:lnTo>
                  <a:lnTo>
                    <a:pt x="921105" y="236486"/>
                  </a:lnTo>
                  <a:lnTo>
                    <a:pt x="921105" y="240296"/>
                  </a:lnTo>
                  <a:lnTo>
                    <a:pt x="921105" y="304800"/>
                  </a:lnTo>
                  <a:lnTo>
                    <a:pt x="741311" y="304800"/>
                  </a:lnTo>
                  <a:lnTo>
                    <a:pt x="741311" y="241820"/>
                  </a:lnTo>
                  <a:lnTo>
                    <a:pt x="741311" y="241300"/>
                  </a:lnTo>
                  <a:lnTo>
                    <a:pt x="741311" y="236486"/>
                  </a:lnTo>
                  <a:lnTo>
                    <a:pt x="740791" y="236486"/>
                  </a:lnTo>
                  <a:lnTo>
                    <a:pt x="740791" y="241300"/>
                  </a:lnTo>
                  <a:lnTo>
                    <a:pt x="738238" y="241300"/>
                  </a:lnTo>
                  <a:lnTo>
                    <a:pt x="738238" y="238747"/>
                  </a:lnTo>
                  <a:lnTo>
                    <a:pt x="740791" y="241300"/>
                  </a:lnTo>
                  <a:lnTo>
                    <a:pt x="740791" y="236486"/>
                  </a:lnTo>
                  <a:lnTo>
                    <a:pt x="738238" y="236486"/>
                  </a:lnTo>
                  <a:lnTo>
                    <a:pt x="738238" y="236220"/>
                  </a:lnTo>
                  <a:lnTo>
                    <a:pt x="732167" y="236220"/>
                  </a:lnTo>
                  <a:lnTo>
                    <a:pt x="732167" y="245110"/>
                  </a:lnTo>
                  <a:lnTo>
                    <a:pt x="732167" y="373380"/>
                  </a:lnTo>
                  <a:lnTo>
                    <a:pt x="538645" y="373380"/>
                  </a:lnTo>
                  <a:lnTo>
                    <a:pt x="538645" y="245630"/>
                  </a:lnTo>
                  <a:lnTo>
                    <a:pt x="538645" y="245110"/>
                  </a:lnTo>
                  <a:lnTo>
                    <a:pt x="732167" y="245110"/>
                  </a:lnTo>
                  <a:lnTo>
                    <a:pt x="732167" y="236220"/>
                  </a:lnTo>
                  <a:lnTo>
                    <a:pt x="535355" y="236220"/>
                  </a:lnTo>
                  <a:lnTo>
                    <a:pt x="535355" y="245110"/>
                  </a:lnTo>
                  <a:lnTo>
                    <a:pt x="534835" y="245630"/>
                  </a:lnTo>
                  <a:lnTo>
                    <a:pt x="534835" y="245110"/>
                  </a:lnTo>
                  <a:lnTo>
                    <a:pt x="535355" y="245110"/>
                  </a:lnTo>
                  <a:lnTo>
                    <a:pt x="535355" y="236220"/>
                  </a:lnTo>
                  <a:lnTo>
                    <a:pt x="534835" y="236220"/>
                  </a:lnTo>
                  <a:lnTo>
                    <a:pt x="534835" y="236486"/>
                  </a:lnTo>
                  <a:lnTo>
                    <a:pt x="531025" y="236486"/>
                  </a:lnTo>
                  <a:lnTo>
                    <a:pt x="531025" y="241820"/>
                  </a:lnTo>
                  <a:lnTo>
                    <a:pt x="531025" y="304800"/>
                  </a:lnTo>
                  <a:lnTo>
                    <a:pt x="345897" y="304800"/>
                  </a:lnTo>
                  <a:lnTo>
                    <a:pt x="345897" y="308610"/>
                  </a:lnTo>
                  <a:lnTo>
                    <a:pt x="345897" y="312420"/>
                  </a:lnTo>
                  <a:lnTo>
                    <a:pt x="531025" y="312420"/>
                  </a:lnTo>
                  <a:lnTo>
                    <a:pt x="531025" y="344170"/>
                  </a:lnTo>
                  <a:lnTo>
                    <a:pt x="442658" y="344170"/>
                  </a:lnTo>
                  <a:lnTo>
                    <a:pt x="442658" y="344678"/>
                  </a:lnTo>
                  <a:lnTo>
                    <a:pt x="440372" y="344678"/>
                  </a:lnTo>
                  <a:lnTo>
                    <a:pt x="440372" y="350012"/>
                  </a:lnTo>
                  <a:lnTo>
                    <a:pt x="442658" y="347345"/>
                  </a:lnTo>
                  <a:lnTo>
                    <a:pt x="442658" y="350520"/>
                  </a:lnTo>
                  <a:lnTo>
                    <a:pt x="440372" y="350520"/>
                  </a:lnTo>
                  <a:lnTo>
                    <a:pt x="440372" y="633730"/>
                  </a:lnTo>
                  <a:lnTo>
                    <a:pt x="345897" y="633730"/>
                  </a:lnTo>
                  <a:lnTo>
                    <a:pt x="345897" y="637540"/>
                  </a:lnTo>
                  <a:lnTo>
                    <a:pt x="345897" y="641350"/>
                  </a:lnTo>
                  <a:lnTo>
                    <a:pt x="444944" y="641350"/>
                  </a:lnTo>
                  <a:lnTo>
                    <a:pt x="444944" y="641045"/>
                  </a:lnTo>
                  <a:lnTo>
                    <a:pt x="448754" y="641045"/>
                  </a:lnTo>
                  <a:lnTo>
                    <a:pt x="448754" y="637235"/>
                  </a:lnTo>
                  <a:lnTo>
                    <a:pt x="448754" y="633730"/>
                  </a:lnTo>
                  <a:lnTo>
                    <a:pt x="448754" y="633425"/>
                  </a:lnTo>
                  <a:lnTo>
                    <a:pt x="448754" y="354330"/>
                  </a:lnTo>
                  <a:lnTo>
                    <a:pt x="531025" y="354330"/>
                  </a:lnTo>
                  <a:lnTo>
                    <a:pt x="531025" y="377431"/>
                  </a:lnTo>
                  <a:lnTo>
                    <a:pt x="532930" y="377431"/>
                  </a:lnTo>
                  <a:lnTo>
                    <a:pt x="532930" y="379717"/>
                  </a:lnTo>
                  <a:lnTo>
                    <a:pt x="531025" y="377431"/>
                  </a:lnTo>
                  <a:lnTo>
                    <a:pt x="531025" y="382003"/>
                  </a:lnTo>
                  <a:lnTo>
                    <a:pt x="532930" y="382003"/>
                  </a:lnTo>
                  <a:lnTo>
                    <a:pt x="532930" y="382270"/>
                  </a:lnTo>
                  <a:lnTo>
                    <a:pt x="735977" y="382270"/>
                  </a:lnTo>
                  <a:lnTo>
                    <a:pt x="735977" y="382003"/>
                  </a:lnTo>
                  <a:lnTo>
                    <a:pt x="741311" y="382003"/>
                  </a:lnTo>
                  <a:lnTo>
                    <a:pt x="741311" y="377431"/>
                  </a:lnTo>
                  <a:lnTo>
                    <a:pt x="741311" y="373634"/>
                  </a:lnTo>
                  <a:lnTo>
                    <a:pt x="735977" y="373634"/>
                  </a:lnTo>
                  <a:lnTo>
                    <a:pt x="735977" y="373380"/>
                  </a:lnTo>
                  <a:lnTo>
                    <a:pt x="741311" y="373380"/>
                  </a:lnTo>
                  <a:lnTo>
                    <a:pt x="741311" y="312420"/>
                  </a:lnTo>
                  <a:lnTo>
                    <a:pt x="921105" y="312420"/>
                  </a:lnTo>
                  <a:lnTo>
                    <a:pt x="921105" y="377431"/>
                  </a:lnTo>
                  <a:lnTo>
                    <a:pt x="923010" y="377431"/>
                  </a:lnTo>
                  <a:lnTo>
                    <a:pt x="923010" y="379717"/>
                  </a:lnTo>
                  <a:lnTo>
                    <a:pt x="921105" y="377431"/>
                  </a:lnTo>
                  <a:lnTo>
                    <a:pt x="921105" y="382003"/>
                  </a:lnTo>
                  <a:lnTo>
                    <a:pt x="923010" y="382003"/>
                  </a:lnTo>
                  <a:lnTo>
                    <a:pt x="923010" y="382270"/>
                  </a:lnTo>
                  <a:lnTo>
                    <a:pt x="1127582" y="382270"/>
                  </a:lnTo>
                  <a:lnTo>
                    <a:pt x="1127582" y="382003"/>
                  </a:lnTo>
                  <a:lnTo>
                    <a:pt x="1131392" y="382003"/>
                  </a:lnTo>
                  <a:lnTo>
                    <a:pt x="1131392" y="377431"/>
                  </a:lnTo>
                  <a:lnTo>
                    <a:pt x="1131392" y="372110"/>
                  </a:lnTo>
                  <a:lnTo>
                    <a:pt x="1131392" y="312420"/>
                  </a:lnTo>
                  <a:lnTo>
                    <a:pt x="1310424" y="312420"/>
                  </a:lnTo>
                  <a:lnTo>
                    <a:pt x="1310424" y="650951"/>
                  </a:lnTo>
                  <a:lnTo>
                    <a:pt x="1318971" y="650951"/>
                  </a:lnTo>
                  <a:lnTo>
                    <a:pt x="1318971" y="651510"/>
                  </a:lnTo>
                  <a:lnTo>
                    <a:pt x="1313700" y="651510"/>
                  </a:lnTo>
                  <a:lnTo>
                    <a:pt x="1313700" y="653415"/>
                  </a:lnTo>
                  <a:lnTo>
                    <a:pt x="1310424" y="650951"/>
                  </a:lnTo>
                  <a:lnTo>
                    <a:pt x="1310424" y="655523"/>
                  </a:lnTo>
                  <a:lnTo>
                    <a:pt x="1316520" y="655523"/>
                  </a:lnTo>
                  <a:lnTo>
                    <a:pt x="1316240" y="655320"/>
                  </a:lnTo>
                  <a:lnTo>
                    <a:pt x="1910778" y="655320"/>
                  </a:lnTo>
                  <a:lnTo>
                    <a:pt x="1910778" y="655523"/>
                  </a:lnTo>
                  <a:lnTo>
                    <a:pt x="1916112" y="655523"/>
                  </a:lnTo>
                  <a:lnTo>
                    <a:pt x="1916112" y="650951"/>
                  </a:lnTo>
                  <a:lnTo>
                    <a:pt x="1916112" y="647700"/>
                  </a:lnTo>
                  <a:lnTo>
                    <a:pt x="1916112" y="647141"/>
                  </a:lnTo>
                  <a:lnTo>
                    <a:pt x="1916112" y="5638"/>
                  </a:lnTo>
                  <a:lnTo>
                    <a:pt x="1916112" y="5080"/>
                  </a:lnTo>
                  <a:lnTo>
                    <a:pt x="1916112" y="304"/>
                  </a:lnTo>
                  <a:close/>
                </a:path>
              </a:pathLst>
            </a:custGeom>
            <a:solidFill>
              <a:srgbClr val="000000"/>
            </a:solidFill>
          </p:spPr>
          <p:txBody>
            <a:bodyPr wrap="square" lIns="0" tIns="0" rIns="0" bIns="0" rtlCol="0"/>
            <a:lstStyle/>
            <a:p>
              <a:endParaRPr/>
            </a:p>
          </p:txBody>
        </p:sp>
        <p:pic>
          <p:nvPicPr>
            <p:cNvPr id="13" name="object 13"/>
            <p:cNvPicPr/>
            <p:nvPr/>
          </p:nvPicPr>
          <p:blipFill>
            <a:blip r:embed="rId6" cstate="print"/>
            <a:stretch>
              <a:fillRect/>
            </a:stretch>
          </p:blipFill>
          <p:spPr>
            <a:xfrm>
              <a:off x="1693405" y="7373403"/>
              <a:ext cx="135610" cy="188950"/>
            </a:xfrm>
            <a:prstGeom prst="rect">
              <a:avLst/>
            </a:prstGeom>
          </p:spPr>
        </p:pic>
        <p:pic>
          <p:nvPicPr>
            <p:cNvPr id="14" name="object 14"/>
            <p:cNvPicPr/>
            <p:nvPr/>
          </p:nvPicPr>
          <p:blipFill>
            <a:blip r:embed="rId7" cstate="print"/>
            <a:stretch>
              <a:fillRect/>
            </a:stretch>
          </p:blipFill>
          <p:spPr>
            <a:xfrm>
              <a:off x="1612645" y="7560068"/>
              <a:ext cx="169125" cy="118351"/>
            </a:xfrm>
            <a:prstGeom prst="rect">
              <a:avLst/>
            </a:prstGeom>
          </p:spPr>
        </p:pic>
        <p:pic>
          <p:nvPicPr>
            <p:cNvPr id="15" name="object 15"/>
            <p:cNvPicPr/>
            <p:nvPr/>
          </p:nvPicPr>
          <p:blipFill>
            <a:blip r:embed="rId8" cstate="print"/>
            <a:stretch>
              <a:fillRect/>
            </a:stretch>
          </p:blipFill>
          <p:spPr>
            <a:xfrm>
              <a:off x="1960816" y="7536179"/>
              <a:ext cx="165328" cy="116840"/>
            </a:xfrm>
            <a:prstGeom prst="rect">
              <a:avLst/>
            </a:prstGeom>
          </p:spPr>
        </p:pic>
        <p:sp>
          <p:nvSpPr>
            <p:cNvPr id="16" name="object 16"/>
            <p:cNvSpPr/>
            <p:nvPr/>
          </p:nvSpPr>
          <p:spPr>
            <a:xfrm>
              <a:off x="1232471" y="7294930"/>
              <a:ext cx="1677035" cy="710565"/>
            </a:xfrm>
            <a:custGeom>
              <a:avLst/>
              <a:gdLst/>
              <a:ahLst/>
              <a:cxnLst/>
              <a:rect l="l" t="t" r="r" b="b"/>
              <a:pathLst>
                <a:path w="1677035" h="710565">
                  <a:moveTo>
                    <a:pt x="63233" y="656742"/>
                  </a:moveTo>
                  <a:lnTo>
                    <a:pt x="60947" y="656742"/>
                  </a:lnTo>
                  <a:lnTo>
                    <a:pt x="60947" y="652932"/>
                  </a:lnTo>
                  <a:lnTo>
                    <a:pt x="59423" y="650646"/>
                  </a:lnTo>
                  <a:lnTo>
                    <a:pt x="59423" y="649122"/>
                  </a:lnTo>
                  <a:lnTo>
                    <a:pt x="57137" y="649122"/>
                  </a:lnTo>
                  <a:lnTo>
                    <a:pt x="57137" y="659028"/>
                  </a:lnTo>
                  <a:lnTo>
                    <a:pt x="57137" y="672731"/>
                  </a:lnTo>
                  <a:lnTo>
                    <a:pt x="55613" y="672731"/>
                  </a:lnTo>
                  <a:lnTo>
                    <a:pt x="55613" y="678827"/>
                  </a:lnTo>
                  <a:lnTo>
                    <a:pt x="53327" y="678827"/>
                  </a:lnTo>
                  <a:lnTo>
                    <a:pt x="53327" y="680351"/>
                  </a:lnTo>
                  <a:lnTo>
                    <a:pt x="51803" y="680351"/>
                  </a:lnTo>
                  <a:lnTo>
                    <a:pt x="51803" y="682637"/>
                  </a:lnTo>
                  <a:lnTo>
                    <a:pt x="49517" y="682637"/>
                  </a:lnTo>
                  <a:lnTo>
                    <a:pt x="49517" y="684161"/>
                  </a:lnTo>
                  <a:lnTo>
                    <a:pt x="31991" y="684161"/>
                  </a:lnTo>
                  <a:lnTo>
                    <a:pt x="31991" y="649122"/>
                  </a:lnTo>
                  <a:lnTo>
                    <a:pt x="49517" y="649122"/>
                  </a:lnTo>
                  <a:lnTo>
                    <a:pt x="49517" y="650646"/>
                  </a:lnTo>
                  <a:lnTo>
                    <a:pt x="51803" y="650646"/>
                  </a:lnTo>
                  <a:lnTo>
                    <a:pt x="53327" y="652932"/>
                  </a:lnTo>
                  <a:lnTo>
                    <a:pt x="53327" y="655218"/>
                  </a:lnTo>
                  <a:lnTo>
                    <a:pt x="55613" y="655218"/>
                  </a:lnTo>
                  <a:lnTo>
                    <a:pt x="55613" y="659028"/>
                  </a:lnTo>
                  <a:lnTo>
                    <a:pt x="57137" y="659028"/>
                  </a:lnTo>
                  <a:lnTo>
                    <a:pt x="57137" y="649122"/>
                  </a:lnTo>
                  <a:lnTo>
                    <a:pt x="57137" y="646836"/>
                  </a:lnTo>
                  <a:lnTo>
                    <a:pt x="55613" y="646836"/>
                  </a:lnTo>
                  <a:lnTo>
                    <a:pt x="55613" y="645312"/>
                  </a:lnTo>
                  <a:lnTo>
                    <a:pt x="51803" y="645312"/>
                  </a:lnTo>
                  <a:lnTo>
                    <a:pt x="51803" y="643026"/>
                  </a:lnTo>
                  <a:lnTo>
                    <a:pt x="23609" y="643026"/>
                  </a:lnTo>
                  <a:lnTo>
                    <a:pt x="23609" y="690257"/>
                  </a:lnTo>
                  <a:lnTo>
                    <a:pt x="47231" y="690257"/>
                  </a:lnTo>
                  <a:lnTo>
                    <a:pt x="49517" y="688733"/>
                  </a:lnTo>
                  <a:lnTo>
                    <a:pt x="53327" y="688733"/>
                  </a:lnTo>
                  <a:lnTo>
                    <a:pt x="53327" y="686447"/>
                  </a:lnTo>
                  <a:lnTo>
                    <a:pt x="57137" y="686447"/>
                  </a:lnTo>
                  <a:lnTo>
                    <a:pt x="57137" y="684161"/>
                  </a:lnTo>
                  <a:lnTo>
                    <a:pt x="59423" y="682637"/>
                  </a:lnTo>
                  <a:lnTo>
                    <a:pt x="59423" y="680351"/>
                  </a:lnTo>
                  <a:lnTo>
                    <a:pt x="60947" y="680351"/>
                  </a:lnTo>
                  <a:lnTo>
                    <a:pt x="60947" y="676541"/>
                  </a:lnTo>
                  <a:lnTo>
                    <a:pt x="63233" y="674255"/>
                  </a:lnTo>
                  <a:lnTo>
                    <a:pt x="63233" y="656742"/>
                  </a:lnTo>
                  <a:close/>
                </a:path>
                <a:path w="1677035" h="710565">
                  <a:moveTo>
                    <a:pt x="106654" y="643026"/>
                  </a:moveTo>
                  <a:lnTo>
                    <a:pt x="73139" y="643026"/>
                  </a:lnTo>
                  <a:lnTo>
                    <a:pt x="73139" y="690257"/>
                  </a:lnTo>
                  <a:lnTo>
                    <a:pt x="106654" y="690257"/>
                  </a:lnTo>
                  <a:lnTo>
                    <a:pt x="106654" y="684161"/>
                  </a:lnTo>
                  <a:lnTo>
                    <a:pt x="79235" y="684161"/>
                  </a:lnTo>
                  <a:lnTo>
                    <a:pt x="79235" y="668921"/>
                  </a:lnTo>
                  <a:lnTo>
                    <a:pt x="104368" y="668921"/>
                  </a:lnTo>
                  <a:lnTo>
                    <a:pt x="104368" y="662838"/>
                  </a:lnTo>
                  <a:lnTo>
                    <a:pt x="79235" y="662838"/>
                  </a:lnTo>
                  <a:lnTo>
                    <a:pt x="79235" y="649122"/>
                  </a:lnTo>
                  <a:lnTo>
                    <a:pt x="106654" y="649122"/>
                  </a:lnTo>
                  <a:lnTo>
                    <a:pt x="106654" y="643026"/>
                  </a:lnTo>
                  <a:close/>
                </a:path>
                <a:path w="1677035" h="710565">
                  <a:moveTo>
                    <a:pt x="140182" y="617880"/>
                  </a:moveTo>
                  <a:lnTo>
                    <a:pt x="131800" y="604164"/>
                  </a:lnTo>
                  <a:lnTo>
                    <a:pt x="130276" y="604164"/>
                  </a:lnTo>
                  <a:lnTo>
                    <a:pt x="130276" y="601878"/>
                  </a:lnTo>
                  <a:lnTo>
                    <a:pt x="127990" y="599592"/>
                  </a:lnTo>
                  <a:lnTo>
                    <a:pt x="127990" y="598068"/>
                  </a:lnTo>
                  <a:lnTo>
                    <a:pt x="126466" y="598068"/>
                  </a:lnTo>
                  <a:lnTo>
                    <a:pt x="126466" y="595782"/>
                  </a:lnTo>
                  <a:lnTo>
                    <a:pt x="124180" y="595782"/>
                  </a:lnTo>
                  <a:lnTo>
                    <a:pt x="124180" y="594258"/>
                  </a:lnTo>
                  <a:lnTo>
                    <a:pt x="130276" y="594258"/>
                  </a:lnTo>
                  <a:lnTo>
                    <a:pt x="130276" y="591972"/>
                  </a:lnTo>
                  <a:lnTo>
                    <a:pt x="131800" y="591972"/>
                  </a:lnTo>
                  <a:lnTo>
                    <a:pt x="131800" y="589686"/>
                  </a:lnTo>
                  <a:lnTo>
                    <a:pt x="134086" y="589686"/>
                  </a:lnTo>
                  <a:lnTo>
                    <a:pt x="134086" y="588175"/>
                  </a:lnTo>
                  <a:lnTo>
                    <a:pt x="136372" y="585889"/>
                  </a:lnTo>
                  <a:lnTo>
                    <a:pt x="136372" y="578269"/>
                  </a:lnTo>
                  <a:lnTo>
                    <a:pt x="134086" y="578269"/>
                  </a:lnTo>
                  <a:lnTo>
                    <a:pt x="134086" y="574459"/>
                  </a:lnTo>
                  <a:lnTo>
                    <a:pt x="131800" y="574459"/>
                  </a:lnTo>
                  <a:lnTo>
                    <a:pt x="131800" y="572173"/>
                  </a:lnTo>
                  <a:lnTo>
                    <a:pt x="130276" y="572173"/>
                  </a:lnTo>
                  <a:lnTo>
                    <a:pt x="130276" y="580555"/>
                  </a:lnTo>
                  <a:lnTo>
                    <a:pt x="130276" y="584365"/>
                  </a:lnTo>
                  <a:lnTo>
                    <a:pt x="127990" y="584365"/>
                  </a:lnTo>
                  <a:lnTo>
                    <a:pt x="127990" y="588175"/>
                  </a:lnTo>
                  <a:lnTo>
                    <a:pt x="126466" y="588175"/>
                  </a:lnTo>
                  <a:lnTo>
                    <a:pt x="126466" y="589686"/>
                  </a:lnTo>
                  <a:lnTo>
                    <a:pt x="104368" y="589686"/>
                  </a:lnTo>
                  <a:lnTo>
                    <a:pt x="104368" y="574459"/>
                  </a:lnTo>
                  <a:lnTo>
                    <a:pt x="122656" y="574459"/>
                  </a:lnTo>
                  <a:lnTo>
                    <a:pt x="124180" y="575983"/>
                  </a:lnTo>
                  <a:lnTo>
                    <a:pt x="126466" y="575983"/>
                  </a:lnTo>
                  <a:lnTo>
                    <a:pt x="127990" y="578269"/>
                  </a:lnTo>
                  <a:lnTo>
                    <a:pt x="127990" y="580555"/>
                  </a:lnTo>
                  <a:lnTo>
                    <a:pt x="130276" y="580555"/>
                  </a:lnTo>
                  <a:lnTo>
                    <a:pt x="130276" y="572173"/>
                  </a:lnTo>
                  <a:lnTo>
                    <a:pt x="130276" y="570649"/>
                  </a:lnTo>
                  <a:lnTo>
                    <a:pt x="99034" y="570649"/>
                  </a:lnTo>
                  <a:lnTo>
                    <a:pt x="99034" y="617880"/>
                  </a:lnTo>
                  <a:lnTo>
                    <a:pt x="104368" y="617880"/>
                  </a:lnTo>
                  <a:lnTo>
                    <a:pt x="104368" y="595782"/>
                  </a:lnTo>
                  <a:lnTo>
                    <a:pt x="116560" y="595782"/>
                  </a:lnTo>
                  <a:lnTo>
                    <a:pt x="116560" y="598068"/>
                  </a:lnTo>
                  <a:lnTo>
                    <a:pt x="120370" y="598068"/>
                  </a:lnTo>
                  <a:lnTo>
                    <a:pt x="120370" y="599592"/>
                  </a:lnTo>
                  <a:lnTo>
                    <a:pt x="122656" y="599592"/>
                  </a:lnTo>
                  <a:lnTo>
                    <a:pt x="122656" y="604164"/>
                  </a:lnTo>
                  <a:lnTo>
                    <a:pt x="124180" y="604164"/>
                  </a:lnTo>
                  <a:lnTo>
                    <a:pt x="124180" y="605688"/>
                  </a:lnTo>
                  <a:lnTo>
                    <a:pt x="126466" y="605688"/>
                  </a:lnTo>
                  <a:lnTo>
                    <a:pt x="126466" y="607974"/>
                  </a:lnTo>
                  <a:lnTo>
                    <a:pt x="131800" y="617880"/>
                  </a:lnTo>
                  <a:lnTo>
                    <a:pt x="140182" y="617880"/>
                  </a:lnTo>
                  <a:close/>
                </a:path>
                <a:path w="1677035" h="710565">
                  <a:moveTo>
                    <a:pt x="169887" y="650646"/>
                  </a:moveTo>
                  <a:lnTo>
                    <a:pt x="167601" y="650646"/>
                  </a:lnTo>
                  <a:lnTo>
                    <a:pt x="167601" y="649122"/>
                  </a:lnTo>
                  <a:lnTo>
                    <a:pt x="167601" y="646836"/>
                  </a:lnTo>
                  <a:lnTo>
                    <a:pt x="165315" y="646836"/>
                  </a:lnTo>
                  <a:lnTo>
                    <a:pt x="165315" y="645312"/>
                  </a:lnTo>
                  <a:lnTo>
                    <a:pt x="163791" y="645312"/>
                  </a:lnTo>
                  <a:lnTo>
                    <a:pt x="163791" y="652932"/>
                  </a:lnTo>
                  <a:lnTo>
                    <a:pt x="163791" y="660552"/>
                  </a:lnTo>
                  <a:lnTo>
                    <a:pt x="161505" y="660552"/>
                  </a:lnTo>
                  <a:lnTo>
                    <a:pt x="161505" y="662838"/>
                  </a:lnTo>
                  <a:lnTo>
                    <a:pt x="159981" y="662838"/>
                  </a:lnTo>
                  <a:lnTo>
                    <a:pt x="159981" y="665111"/>
                  </a:lnTo>
                  <a:lnTo>
                    <a:pt x="140182" y="665111"/>
                  </a:lnTo>
                  <a:lnTo>
                    <a:pt x="140182" y="649122"/>
                  </a:lnTo>
                  <a:lnTo>
                    <a:pt x="159981" y="649122"/>
                  </a:lnTo>
                  <a:lnTo>
                    <a:pt x="159981" y="650646"/>
                  </a:lnTo>
                  <a:lnTo>
                    <a:pt x="161505" y="650646"/>
                  </a:lnTo>
                  <a:lnTo>
                    <a:pt x="161505" y="652932"/>
                  </a:lnTo>
                  <a:lnTo>
                    <a:pt x="163791" y="652932"/>
                  </a:lnTo>
                  <a:lnTo>
                    <a:pt x="163791" y="645312"/>
                  </a:lnTo>
                  <a:lnTo>
                    <a:pt x="161505" y="645312"/>
                  </a:lnTo>
                  <a:lnTo>
                    <a:pt x="161505" y="643026"/>
                  </a:lnTo>
                  <a:lnTo>
                    <a:pt x="134086" y="643026"/>
                  </a:lnTo>
                  <a:lnTo>
                    <a:pt x="134086" y="690257"/>
                  </a:lnTo>
                  <a:lnTo>
                    <a:pt x="140182" y="690257"/>
                  </a:lnTo>
                  <a:lnTo>
                    <a:pt x="140182" y="670445"/>
                  </a:lnTo>
                  <a:lnTo>
                    <a:pt x="161505" y="670445"/>
                  </a:lnTo>
                  <a:lnTo>
                    <a:pt x="161505" y="668921"/>
                  </a:lnTo>
                  <a:lnTo>
                    <a:pt x="165315" y="668921"/>
                  </a:lnTo>
                  <a:lnTo>
                    <a:pt x="165315" y="666635"/>
                  </a:lnTo>
                  <a:lnTo>
                    <a:pt x="167601" y="666635"/>
                  </a:lnTo>
                  <a:lnTo>
                    <a:pt x="167601" y="665111"/>
                  </a:lnTo>
                  <a:lnTo>
                    <a:pt x="167601" y="662838"/>
                  </a:lnTo>
                  <a:lnTo>
                    <a:pt x="169887" y="662838"/>
                  </a:lnTo>
                  <a:lnTo>
                    <a:pt x="169887" y="650646"/>
                  </a:lnTo>
                  <a:close/>
                </a:path>
                <a:path w="1677035" h="710565">
                  <a:moveTo>
                    <a:pt x="181317" y="611784"/>
                  </a:moveTo>
                  <a:lnTo>
                    <a:pt x="151612" y="611784"/>
                  </a:lnTo>
                  <a:lnTo>
                    <a:pt x="151612" y="595782"/>
                  </a:lnTo>
                  <a:lnTo>
                    <a:pt x="177507" y="595782"/>
                  </a:lnTo>
                  <a:lnTo>
                    <a:pt x="177507" y="589686"/>
                  </a:lnTo>
                  <a:lnTo>
                    <a:pt x="151612" y="589686"/>
                  </a:lnTo>
                  <a:lnTo>
                    <a:pt x="151612" y="574459"/>
                  </a:lnTo>
                  <a:lnTo>
                    <a:pt x="179031" y="574459"/>
                  </a:lnTo>
                  <a:lnTo>
                    <a:pt x="179031" y="570649"/>
                  </a:lnTo>
                  <a:lnTo>
                    <a:pt x="146278" y="570649"/>
                  </a:lnTo>
                  <a:lnTo>
                    <a:pt x="146278" y="617880"/>
                  </a:lnTo>
                  <a:lnTo>
                    <a:pt x="181317" y="617880"/>
                  </a:lnTo>
                  <a:lnTo>
                    <a:pt x="181317" y="611784"/>
                  </a:lnTo>
                  <a:close/>
                </a:path>
                <a:path w="1677035" h="710565">
                  <a:moveTo>
                    <a:pt x="218655" y="690257"/>
                  </a:moveTo>
                  <a:lnTo>
                    <a:pt x="211035" y="676541"/>
                  </a:lnTo>
                  <a:lnTo>
                    <a:pt x="211035" y="674255"/>
                  </a:lnTo>
                  <a:lnTo>
                    <a:pt x="208749" y="674255"/>
                  </a:lnTo>
                  <a:lnTo>
                    <a:pt x="208749" y="672731"/>
                  </a:lnTo>
                  <a:lnTo>
                    <a:pt x="207225" y="672731"/>
                  </a:lnTo>
                  <a:lnTo>
                    <a:pt x="207225" y="670445"/>
                  </a:lnTo>
                  <a:lnTo>
                    <a:pt x="204939" y="670445"/>
                  </a:lnTo>
                  <a:lnTo>
                    <a:pt x="204939" y="668921"/>
                  </a:lnTo>
                  <a:lnTo>
                    <a:pt x="207225" y="668921"/>
                  </a:lnTo>
                  <a:lnTo>
                    <a:pt x="207225" y="666635"/>
                  </a:lnTo>
                  <a:lnTo>
                    <a:pt x="211035" y="666635"/>
                  </a:lnTo>
                  <a:lnTo>
                    <a:pt x="211035" y="665111"/>
                  </a:lnTo>
                  <a:lnTo>
                    <a:pt x="212559" y="665111"/>
                  </a:lnTo>
                  <a:lnTo>
                    <a:pt x="212559" y="662838"/>
                  </a:lnTo>
                  <a:lnTo>
                    <a:pt x="214845" y="662838"/>
                  </a:lnTo>
                  <a:lnTo>
                    <a:pt x="214845" y="649122"/>
                  </a:lnTo>
                  <a:lnTo>
                    <a:pt x="212559" y="649122"/>
                  </a:lnTo>
                  <a:lnTo>
                    <a:pt x="212559" y="646836"/>
                  </a:lnTo>
                  <a:lnTo>
                    <a:pt x="211035" y="646836"/>
                  </a:lnTo>
                  <a:lnTo>
                    <a:pt x="211035" y="645312"/>
                  </a:lnTo>
                  <a:lnTo>
                    <a:pt x="208749" y="645312"/>
                  </a:lnTo>
                  <a:lnTo>
                    <a:pt x="208749" y="650646"/>
                  </a:lnTo>
                  <a:lnTo>
                    <a:pt x="208749" y="660552"/>
                  </a:lnTo>
                  <a:lnTo>
                    <a:pt x="207225" y="660552"/>
                  </a:lnTo>
                  <a:lnTo>
                    <a:pt x="207225" y="662838"/>
                  </a:lnTo>
                  <a:lnTo>
                    <a:pt x="183603" y="662838"/>
                  </a:lnTo>
                  <a:lnTo>
                    <a:pt x="183603" y="649122"/>
                  </a:lnTo>
                  <a:lnTo>
                    <a:pt x="207225" y="649122"/>
                  </a:lnTo>
                  <a:lnTo>
                    <a:pt x="207225" y="650646"/>
                  </a:lnTo>
                  <a:lnTo>
                    <a:pt x="208749" y="650646"/>
                  </a:lnTo>
                  <a:lnTo>
                    <a:pt x="208749" y="645312"/>
                  </a:lnTo>
                  <a:lnTo>
                    <a:pt x="207225" y="645312"/>
                  </a:lnTo>
                  <a:lnTo>
                    <a:pt x="207225" y="643026"/>
                  </a:lnTo>
                  <a:lnTo>
                    <a:pt x="177507" y="643026"/>
                  </a:lnTo>
                  <a:lnTo>
                    <a:pt x="177507" y="690257"/>
                  </a:lnTo>
                  <a:lnTo>
                    <a:pt x="183603" y="690257"/>
                  </a:lnTo>
                  <a:lnTo>
                    <a:pt x="183603" y="668921"/>
                  </a:lnTo>
                  <a:lnTo>
                    <a:pt x="195033" y="668921"/>
                  </a:lnTo>
                  <a:lnTo>
                    <a:pt x="195033" y="670445"/>
                  </a:lnTo>
                  <a:lnTo>
                    <a:pt x="198843" y="670445"/>
                  </a:lnTo>
                  <a:lnTo>
                    <a:pt x="198843" y="672731"/>
                  </a:lnTo>
                  <a:lnTo>
                    <a:pt x="201129" y="672731"/>
                  </a:lnTo>
                  <a:lnTo>
                    <a:pt x="201129" y="674255"/>
                  </a:lnTo>
                  <a:lnTo>
                    <a:pt x="202653" y="674255"/>
                  </a:lnTo>
                  <a:lnTo>
                    <a:pt x="202653" y="678827"/>
                  </a:lnTo>
                  <a:lnTo>
                    <a:pt x="204939" y="678827"/>
                  </a:lnTo>
                  <a:lnTo>
                    <a:pt x="204939" y="680351"/>
                  </a:lnTo>
                  <a:lnTo>
                    <a:pt x="211035" y="690257"/>
                  </a:lnTo>
                  <a:lnTo>
                    <a:pt x="218655" y="690257"/>
                  </a:lnTo>
                  <a:close/>
                </a:path>
                <a:path w="1677035" h="710565">
                  <a:moveTo>
                    <a:pt x="218655" y="611784"/>
                  </a:moveTo>
                  <a:lnTo>
                    <a:pt x="195033" y="611784"/>
                  </a:lnTo>
                  <a:lnTo>
                    <a:pt x="195033" y="570649"/>
                  </a:lnTo>
                  <a:lnTo>
                    <a:pt x="188937" y="570649"/>
                  </a:lnTo>
                  <a:lnTo>
                    <a:pt x="188937" y="617880"/>
                  </a:lnTo>
                  <a:lnTo>
                    <a:pt x="218655" y="617880"/>
                  </a:lnTo>
                  <a:lnTo>
                    <a:pt x="218655" y="611784"/>
                  </a:lnTo>
                  <a:close/>
                </a:path>
                <a:path w="1677035" h="710565">
                  <a:moveTo>
                    <a:pt x="259791" y="570649"/>
                  </a:moveTo>
                  <a:lnTo>
                    <a:pt x="226275" y="570649"/>
                  </a:lnTo>
                  <a:lnTo>
                    <a:pt x="226275" y="617880"/>
                  </a:lnTo>
                  <a:lnTo>
                    <a:pt x="259791" y="617880"/>
                  </a:lnTo>
                  <a:lnTo>
                    <a:pt x="259791" y="611784"/>
                  </a:lnTo>
                  <a:lnTo>
                    <a:pt x="232371" y="611784"/>
                  </a:lnTo>
                  <a:lnTo>
                    <a:pt x="232371" y="595782"/>
                  </a:lnTo>
                  <a:lnTo>
                    <a:pt x="258267" y="595782"/>
                  </a:lnTo>
                  <a:lnTo>
                    <a:pt x="258267" y="589686"/>
                  </a:lnTo>
                  <a:lnTo>
                    <a:pt x="232371" y="589686"/>
                  </a:lnTo>
                  <a:lnTo>
                    <a:pt x="232371" y="574459"/>
                  </a:lnTo>
                  <a:lnTo>
                    <a:pt x="259791" y="574459"/>
                  </a:lnTo>
                  <a:lnTo>
                    <a:pt x="259791" y="570649"/>
                  </a:lnTo>
                  <a:close/>
                </a:path>
                <a:path w="1677035" h="710565">
                  <a:moveTo>
                    <a:pt x="268173" y="656742"/>
                  </a:moveTo>
                  <a:lnTo>
                    <a:pt x="265887" y="656742"/>
                  </a:lnTo>
                  <a:lnTo>
                    <a:pt x="265887" y="652932"/>
                  </a:lnTo>
                  <a:lnTo>
                    <a:pt x="263601" y="652932"/>
                  </a:lnTo>
                  <a:lnTo>
                    <a:pt x="263601" y="650646"/>
                  </a:lnTo>
                  <a:lnTo>
                    <a:pt x="262077" y="649122"/>
                  </a:lnTo>
                  <a:lnTo>
                    <a:pt x="262077" y="659028"/>
                  </a:lnTo>
                  <a:lnTo>
                    <a:pt x="262077" y="672731"/>
                  </a:lnTo>
                  <a:lnTo>
                    <a:pt x="259791" y="674255"/>
                  </a:lnTo>
                  <a:lnTo>
                    <a:pt x="259791" y="678827"/>
                  </a:lnTo>
                  <a:lnTo>
                    <a:pt x="258267" y="678827"/>
                  </a:lnTo>
                  <a:lnTo>
                    <a:pt x="258267" y="680351"/>
                  </a:lnTo>
                  <a:lnTo>
                    <a:pt x="255981" y="680351"/>
                  </a:lnTo>
                  <a:lnTo>
                    <a:pt x="255981" y="682637"/>
                  </a:lnTo>
                  <a:lnTo>
                    <a:pt x="254457" y="682637"/>
                  </a:lnTo>
                  <a:lnTo>
                    <a:pt x="254457" y="684161"/>
                  </a:lnTo>
                  <a:lnTo>
                    <a:pt x="248361" y="684161"/>
                  </a:lnTo>
                  <a:lnTo>
                    <a:pt x="246075" y="686447"/>
                  </a:lnTo>
                  <a:lnTo>
                    <a:pt x="244551" y="686447"/>
                  </a:lnTo>
                  <a:lnTo>
                    <a:pt x="244551" y="684161"/>
                  </a:lnTo>
                  <a:lnTo>
                    <a:pt x="238455" y="684161"/>
                  </a:lnTo>
                  <a:lnTo>
                    <a:pt x="238455" y="682637"/>
                  </a:lnTo>
                  <a:lnTo>
                    <a:pt x="236169" y="682637"/>
                  </a:lnTo>
                  <a:lnTo>
                    <a:pt x="234645" y="680351"/>
                  </a:lnTo>
                  <a:lnTo>
                    <a:pt x="232371" y="678827"/>
                  </a:lnTo>
                  <a:lnTo>
                    <a:pt x="232371" y="676541"/>
                  </a:lnTo>
                  <a:lnTo>
                    <a:pt x="230847" y="676541"/>
                  </a:lnTo>
                  <a:lnTo>
                    <a:pt x="230847" y="656742"/>
                  </a:lnTo>
                  <a:lnTo>
                    <a:pt x="232371" y="656742"/>
                  </a:lnTo>
                  <a:lnTo>
                    <a:pt x="232371" y="652932"/>
                  </a:lnTo>
                  <a:lnTo>
                    <a:pt x="234645" y="652932"/>
                  </a:lnTo>
                  <a:lnTo>
                    <a:pt x="234645" y="650646"/>
                  </a:lnTo>
                  <a:lnTo>
                    <a:pt x="236169" y="650646"/>
                  </a:lnTo>
                  <a:lnTo>
                    <a:pt x="236169" y="649122"/>
                  </a:lnTo>
                  <a:lnTo>
                    <a:pt x="242265" y="649122"/>
                  </a:lnTo>
                  <a:lnTo>
                    <a:pt x="242265" y="646836"/>
                  </a:lnTo>
                  <a:lnTo>
                    <a:pt x="249885" y="646836"/>
                  </a:lnTo>
                  <a:lnTo>
                    <a:pt x="249885" y="649122"/>
                  </a:lnTo>
                  <a:lnTo>
                    <a:pt x="254457" y="649122"/>
                  </a:lnTo>
                  <a:lnTo>
                    <a:pt x="254457" y="650646"/>
                  </a:lnTo>
                  <a:lnTo>
                    <a:pt x="255981" y="650646"/>
                  </a:lnTo>
                  <a:lnTo>
                    <a:pt x="255981" y="652932"/>
                  </a:lnTo>
                  <a:lnTo>
                    <a:pt x="258267" y="652932"/>
                  </a:lnTo>
                  <a:lnTo>
                    <a:pt x="258267" y="655218"/>
                  </a:lnTo>
                  <a:lnTo>
                    <a:pt x="259791" y="655218"/>
                  </a:lnTo>
                  <a:lnTo>
                    <a:pt x="259791" y="659028"/>
                  </a:lnTo>
                  <a:lnTo>
                    <a:pt x="262077" y="659028"/>
                  </a:lnTo>
                  <a:lnTo>
                    <a:pt x="262077" y="649122"/>
                  </a:lnTo>
                  <a:lnTo>
                    <a:pt x="262077" y="646836"/>
                  </a:lnTo>
                  <a:lnTo>
                    <a:pt x="258267" y="646836"/>
                  </a:lnTo>
                  <a:lnTo>
                    <a:pt x="258267" y="645312"/>
                  </a:lnTo>
                  <a:lnTo>
                    <a:pt x="255981" y="645312"/>
                  </a:lnTo>
                  <a:lnTo>
                    <a:pt x="255981" y="643026"/>
                  </a:lnTo>
                  <a:lnTo>
                    <a:pt x="236169" y="643026"/>
                  </a:lnTo>
                  <a:lnTo>
                    <a:pt x="236169" y="645312"/>
                  </a:lnTo>
                  <a:lnTo>
                    <a:pt x="232371" y="645312"/>
                  </a:lnTo>
                  <a:lnTo>
                    <a:pt x="232371" y="646836"/>
                  </a:lnTo>
                  <a:lnTo>
                    <a:pt x="230847" y="646836"/>
                  </a:lnTo>
                  <a:lnTo>
                    <a:pt x="230847" y="649122"/>
                  </a:lnTo>
                  <a:lnTo>
                    <a:pt x="228561" y="649122"/>
                  </a:lnTo>
                  <a:lnTo>
                    <a:pt x="228561" y="650646"/>
                  </a:lnTo>
                  <a:lnTo>
                    <a:pt x="226275" y="650646"/>
                  </a:lnTo>
                  <a:lnTo>
                    <a:pt x="226275" y="655218"/>
                  </a:lnTo>
                  <a:lnTo>
                    <a:pt x="224751" y="655218"/>
                  </a:lnTo>
                  <a:lnTo>
                    <a:pt x="224751" y="662838"/>
                  </a:lnTo>
                  <a:lnTo>
                    <a:pt x="222465" y="662838"/>
                  </a:lnTo>
                  <a:lnTo>
                    <a:pt x="222465" y="670445"/>
                  </a:lnTo>
                  <a:lnTo>
                    <a:pt x="224751" y="670445"/>
                  </a:lnTo>
                  <a:lnTo>
                    <a:pt x="224751" y="678827"/>
                  </a:lnTo>
                  <a:lnTo>
                    <a:pt x="226275" y="678827"/>
                  </a:lnTo>
                  <a:lnTo>
                    <a:pt x="226275" y="680351"/>
                  </a:lnTo>
                  <a:lnTo>
                    <a:pt x="228561" y="682637"/>
                  </a:lnTo>
                  <a:lnTo>
                    <a:pt x="228561" y="684161"/>
                  </a:lnTo>
                  <a:lnTo>
                    <a:pt x="230847" y="684161"/>
                  </a:lnTo>
                  <a:lnTo>
                    <a:pt x="230847" y="686447"/>
                  </a:lnTo>
                  <a:lnTo>
                    <a:pt x="234645" y="686447"/>
                  </a:lnTo>
                  <a:lnTo>
                    <a:pt x="234645" y="688733"/>
                  </a:lnTo>
                  <a:lnTo>
                    <a:pt x="236169" y="688733"/>
                  </a:lnTo>
                  <a:lnTo>
                    <a:pt x="238455" y="690257"/>
                  </a:lnTo>
                  <a:lnTo>
                    <a:pt x="254457" y="690257"/>
                  </a:lnTo>
                  <a:lnTo>
                    <a:pt x="254457" y="688733"/>
                  </a:lnTo>
                  <a:lnTo>
                    <a:pt x="258267" y="688733"/>
                  </a:lnTo>
                  <a:lnTo>
                    <a:pt x="258267" y="686447"/>
                  </a:lnTo>
                  <a:lnTo>
                    <a:pt x="259791" y="686447"/>
                  </a:lnTo>
                  <a:lnTo>
                    <a:pt x="259791" y="684161"/>
                  </a:lnTo>
                  <a:lnTo>
                    <a:pt x="262077" y="684161"/>
                  </a:lnTo>
                  <a:lnTo>
                    <a:pt x="262077" y="682637"/>
                  </a:lnTo>
                  <a:lnTo>
                    <a:pt x="263601" y="682637"/>
                  </a:lnTo>
                  <a:lnTo>
                    <a:pt x="263601" y="680351"/>
                  </a:lnTo>
                  <a:lnTo>
                    <a:pt x="265887" y="680351"/>
                  </a:lnTo>
                  <a:lnTo>
                    <a:pt x="265887" y="676541"/>
                  </a:lnTo>
                  <a:lnTo>
                    <a:pt x="268173" y="674255"/>
                  </a:lnTo>
                  <a:lnTo>
                    <a:pt x="268173" y="656742"/>
                  </a:lnTo>
                  <a:close/>
                </a:path>
                <a:path w="1677035" h="710565">
                  <a:moveTo>
                    <a:pt x="307035" y="570649"/>
                  </a:moveTo>
                  <a:lnTo>
                    <a:pt x="301701" y="570649"/>
                  </a:lnTo>
                  <a:lnTo>
                    <a:pt x="289509" y="604164"/>
                  </a:lnTo>
                  <a:lnTo>
                    <a:pt x="287223" y="604164"/>
                  </a:lnTo>
                  <a:lnTo>
                    <a:pt x="287223" y="609498"/>
                  </a:lnTo>
                  <a:lnTo>
                    <a:pt x="285699" y="609498"/>
                  </a:lnTo>
                  <a:lnTo>
                    <a:pt x="285699" y="605688"/>
                  </a:lnTo>
                  <a:lnTo>
                    <a:pt x="283413" y="605688"/>
                  </a:lnTo>
                  <a:lnTo>
                    <a:pt x="283413" y="604164"/>
                  </a:lnTo>
                  <a:lnTo>
                    <a:pt x="271983" y="570649"/>
                  </a:lnTo>
                  <a:lnTo>
                    <a:pt x="263601" y="570649"/>
                  </a:lnTo>
                  <a:lnTo>
                    <a:pt x="283413" y="617880"/>
                  </a:lnTo>
                  <a:lnTo>
                    <a:pt x="289509" y="617880"/>
                  </a:lnTo>
                  <a:lnTo>
                    <a:pt x="291769" y="611784"/>
                  </a:lnTo>
                  <a:lnTo>
                    <a:pt x="307035" y="570649"/>
                  </a:lnTo>
                  <a:close/>
                </a:path>
                <a:path w="1677035" h="710565">
                  <a:moveTo>
                    <a:pt x="309321" y="643026"/>
                  </a:moveTo>
                  <a:lnTo>
                    <a:pt x="271983" y="643026"/>
                  </a:lnTo>
                  <a:lnTo>
                    <a:pt x="271983" y="649122"/>
                  </a:lnTo>
                  <a:lnTo>
                    <a:pt x="287223" y="649122"/>
                  </a:lnTo>
                  <a:lnTo>
                    <a:pt x="287223" y="690257"/>
                  </a:lnTo>
                  <a:lnTo>
                    <a:pt x="293319" y="690257"/>
                  </a:lnTo>
                  <a:lnTo>
                    <a:pt x="293319" y="649122"/>
                  </a:lnTo>
                  <a:lnTo>
                    <a:pt x="309321" y="649122"/>
                  </a:lnTo>
                  <a:lnTo>
                    <a:pt x="309321" y="643026"/>
                  </a:lnTo>
                  <a:close/>
                </a:path>
                <a:path w="1677035" h="710565">
                  <a:moveTo>
                    <a:pt x="346646" y="617880"/>
                  </a:moveTo>
                  <a:lnTo>
                    <a:pt x="340702" y="601878"/>
                  </a:lnTo>
                  <a:lnTo>
                    <a:pt x="339293" y="598068"/>
                  </a:lnTo>
                  <a:lnTo>
                    <a:pt x="332930" y="580936"/>
                  </a:lnTo>
                  <a:lnTo>
                    <a:pt x="332930" y="598068"/>
                  </a:lnTo>
                  <a:lnTo>
                    <a:pt x="316928" y="598068"/>
                  </a:lnTo>
                  <a:lnTo>
                    <a:pt x="323024" y="584365"/>
                  </a:lnTo>
                  <a:lnTo>
                    <a:pt x="323024" y="578269"/>
                  </a:lnTo>
                  <a:lnTo>
                    <a:pt x="325310" y="575983"/>
                  </a:lnTo>
                  <a:lnTo>
                    <a:pt x="325310" y="578269"/>
                  </a:lnTo>
                  <a:lnTo>
                    <a:pt x="326834" y="578269"/>
                  </a:lnTo>
                  <a:lnTo>
                    <a:pt x="326834" y="584365"/>
                  </a:lnTo>
                  <a:lnTo>
                    <a:pt x="332930" y="598068"/>
                  </a:lnTo>
                  <a:lnTo>
                    <a:pt x="332930" y="580936"/>
                  </a:lnTo>
                  <a:lnTo>
                    <a:pt x="330530" y="574459"/>
                  </a:lnTo>
                  <a:lnTo>
                    <a:pt x="329120" y="570649"/>
                  </a:lnTo>
                  <a:lnTo>
                    <a:pt x="320738" y="570649"/>
                  </a:lnTo>
                  <a:lnTo>
                    <a:pt x="303225" y="617880"/>
                  </a:lnTo>
                  <a:lnTo>
                    <a:pt x="309321" y="617880"/>
                  </a:lnTo>
                  <a:lnTo>
                    <a:pt x="315404" y="601878"/>
                  </a:lnTo>
                  <a:lnTo>
                    <a:pt x="334454" y="601878"/>
                  </a:lnTo>
                  <a:lnTo>
                    <a:pt x="340550" y="617880"/>
                  </a:lnTo>
                  <a:lnTo>
                    <a:pt x="346646" y="617880"/>
                  </a:lnTo>
                  <a:close/>
                </a:path>
                <a:path w="1677035" h="710565">
                  <a:moveTo>
                    <a:pt x="352742" y="684161"/>
                  </a:moveTo>
                  <a:lnTo>
                    <a:pt x="323024" y="684161"/>
                  </a:lnTo>
                  <a:lnTo>
                    <a:pt x="323024" y="668921"/>
                  </a:lnTo>
                  <a:lnTo>
                    <a:pt x="348932" y="668921"/>
                  </a:lnTo>
                  <a:lnTo>
                    <a:pt x="348932" y="662838"/>
                  </a:lnTo>
                  <a:lnTo>
                    <a:pt x="323024" y="662838"/>
                  </a:lnTo>
                  <a:lnTo>
                    <a:pt x="323024" y="649122"/>
                  </a:lnTo>
                  <a:lnTo>
                    <a:pt x="350456" y="649122"/>
                  </a:lnTo>
                  <a:lnTo>
                    <a:pt x="350456" y="643026"/>
                  </a:lnTo>
                  <a:lnTo>
                    <a:pt x="316928" y="643026"/>
                  </a:lnTo>
                  <a:lnTo>
                    <a:pt x="316928" y="690257"/>
                  </a:lnTo>
                  <a:lnTo>
                    <a:pt x="352742" y="690257"/>
                  </a:lnTo>
                  <a:lnTo>
                    <a:pt x="352742" y="684161"/>
                  </a:lnTo>
                  <a:close/>
                </a:path>
                <a:path w="1677035" h="710565">
                  <a:moveTo>
                    <a:pt x="391591" y="588175"/>
                  </a:moveTo>
                  <a:lnTo>
                    <a:pt x="390067" y="588175"/>
                  </a:lnTo>
                  <a:lnTo>
                    <a:pt x="390067" y="580555"/>
                  </a:lnTo>
                  <a:lnTo>
                    <a:pt x="387781" y="580555"/>
                  </a:lnTo>
                  <a:lnTo>
                    <a:pt x="387781" y="578269"/>
                  </a:lnTo>
                  <a:lnTo>
                    <a:pt x="386270" y="578269"/>
                  </a:lnTo>
                  <a:lnTo>
                    <a:pt x="386270" y="574459"/>
                  </a:lnTo>
                  <a:lnTo>
                    <a:pt x="383984" y="574459"/>
                  </a:lnTo>
                  <a:lnTo>
                    <a:pt x="383984" y="582079"/>
                  </a:lnTo>
                  <a:lnTo>
                    <a:pt x="383984" y="604164"/>
                  </a:lnTo>
                  <a:lnTo>
                    <a:pt x="381698" y="604164"/>
                  </a:lnTo>
                  <a:lnTo>
                    <a:pt x="381698" y="605688"/>
                  </a:lnTo>
                  <a:lnTo>
                    <a:pt x="380174" y="607974"/>
                  </a:lnTo>
                  <a:lnTo>
                    <a:pt x="377888" y="607974"/>
                  </a:lnTo>
                  <a:lnTo>
                    <a:pt x="377888" y="609498"/>
                  </a:lnTo>
                  <a:lnTo>
                    <a:pt x="374078" y="609498"/>
                  </a:lnTo>
                  <a:lnTo>
                    <a:pt x="374078" y="611784"/>
                  </a:lnTo>
                  <a:lnTo>
                    <a:pt x="358076" y="611784"/>
                  </a:lnTo>
                  <a:lnTo>
                    <a:pt x="358076" y="574459"/>
                  </a:lnTo>
                  <a:lnTo>
                    <a:pt x="367982" y="574459"/>
                  </a:lnTo>
                  <a:lnTo>
                    <a:pt x="370268" y="575983"/>
                  </a:lnTo>
                  <a:lnTo>
                    <a:pt x="377888" y="575983"/>
                  </a:lnTo>
                  <a:lnTo>
                    <a:pt x="377888" y="578269"/>
                  </a:lnTo>
                  <a:lnTo>
                    <a:pt x="380174" y="578269"/>
                  </a:lnTo>
                  <a:lnTo>
                    <a:pt x="380174" y="580555"/>
                  </a:lnTo>
                  <a:lnTo>
                    <a:pt x="381698" y="580555"/>
                  </a:lnTo>
                  <a:lnTo>
                    <a:pt x="381698" y="582079"/>
                  </a:lnTo>
                  <a:lnTo>
                    <a:pt x="383984" y="582079"/>
                  </a:lnTo>
                  <a:lnTo>
                    <a:pt x="383984" y="574459"/>
                  </a:lnTo>
                  <a:lnTo>
                    <a:pt x="381698" y="572173"/>
                  </a:lnTo>
                  <a:lnTo>
                    <a:pt x="380174" y="572173"/>
                  </a:lnTo>
                  <a:lnTo>
                    <a:pt x="380174" y="570649"/>
                  </a:lnTo>
                  <a:lnTo>
                    <a:pt x="352742" y="570649"/>
                  </a:lnTo>
                  <a:lnTo>
                    <a:pt x="352742" y="617880"/>
                  </a:lnTo>
                  <a:lnTo>
                    <a:pt x="372554" y="617880"/>
                  </a:lnTo>
                  <a:lnTo>
                    <a:pt x="372554" y="615594"/>
                  </a:lnTo>
                  <a:lnTo>
                    <a:pt x="380174" y="615594"/>
                  </a:lnTo>
                  <a:lnTo>
                    <a:pt x="380174" y="613308"/>
                  </a:lnTo>
                  <a:lnTo>
                    <a:pt x="383984" y="613308"/>
                  </a:lnTo>
                  <a:lnTo>
                    <a:pt x="383984" y="611784"/>
                  </a:lnTo>
                  <a:lnTo>
                    <a:pt x="386270" y="611784"/>
                  </a:lnTo>
                  <a:lnTo>
                    <a:pt x="386270" y="609498"/>
                  </a:lnTo>
                  <a:lnTo>
                    <a:pt x="387781" y="609498"/>
                  </a:lnTo>
                  <a:lnTo>
                    <a:pt x="387781" y="605688"/>
                  </a:lnTo>
                  <a:lnTo>
                    <a:pt x="390067" y="605688"/>
                  </a:lnTo>
                  <a:lnTo>
                    <a:pt x="390067" y="598068"/>
                  </a:lnTo>
                  <a:lnTo>
                    <a:pt x="391591" y="598068"/>
                  </a:lnTo>
                  <a:lnTo>
                    <a:pt x="391591" y="588175"/>
                  </a:lnTo>
                  <a:close/>
                </a:path>
                <a:path w="1677035" h="710565">
                  <a:moveTo>
                    <a:pt x="399961" y="655218"/>
                  </a:moveTo>
                  <a:lnTo>
                    <a:pt x="397687" y="655218"/>
                  </a:lnTo>
                  <a:lnTo>
                    <a:pt x="397687" y="650646"/>
                  </a:lnTo>
                  <a:lnTo>
                    <a:pt x="396163" y="650646"/>
                  </a:lnTo>
                  <a:lnTo>
                    <a:pt x="396163" y="649122"/>
                  </a:lnTo>
                  <a:lnTo>
                    <a:pt x="393877" y="646836"/>
                  </a:lnTo>
                  <a:lnTo>
                    <a:pt x="391591" y="645312"/>
                  </a:lnTo>
                  <a:lnTo>
                    <a:pt x="390067" y="645312"/>
                  </a:lnTo>
                  <a:lnTo>
                    <a:pt x="390067" y="643026"/>
                  </a:lnTo>
                  <a:lnTo>
                    <a:pt x="370268" y="643026"/>
                  </a:lnTo>
                  <a:lnTo>
                    <a:pt x="370268" y="645312"/>
                  </a:lnTo>
                  <a:lnTo>
                    <a:pt x="367982" y="645312"/>
                  </a:lnTo>
                  <a:lnTo>
                    <a:pt x="366458" y="646836"/>
                  </a:lnTo>
                  <a:lnTo>
                    <a:pt x="364172" y="646836"/>
                  </a:lnTo>
                  <a:lnTo>
                    <a:pt x="364172" y="649122"/>
                  </a:lnTo>
                  <a:lnTo>
                    <a:pt x="362648" y="650646"/>
                  </a:lnTo>
                  <a:lnTo>
                    <a:pt x="362648" y="652932"/>
                  </a:lnTo>
                  <a:lnTo>
                    <a:pt x="360362" y="652932"/>
                  </a:lnTo>
                  <a:lnTo>
                    <a:pt x="360362" y="656742"/>
                  </a:lnTo>
                  <a:lnTo>
                    <a:pt x="358076" y="659028"/>
                  </a:lnTo>
                  <a:lnTo>
                    <a:pt x="358076" y="674255"/>
                  </a:lnTo>
                  <a:lnTo>
                    <a:pt x="360362" y="674255"/>
                  </a:lnTo>
                  <a:lnTo>
                    <a:pt x="360362" y="680351"/>
                  </a:lnTo>
                  <a:lnTo>
                    <a:pt x="362648" y="680351"/>
                  </a:lnTo>
                  <a:lnTo>
                    <a:pt x="362648" y="682637"/>
                  </a:lnTo>
                  <a:lnTo>
                    <a:pt x="364172" y="682637"/>
                  </a:lnTo>
                  <a:lnTo>
                    <a:pt x="364172" y="684161"/>
                  </a:lnTo>
                  <a:lnTo>
                    <a:pt x="366458" y="686447"/>
                  </a:lnTo>
                  <a:lnTo>
                    <a:pt x="367982" y="686447"/>
                  </a:lnTo>
                  <a:lnTo>
                    <a:pt x="367982" y="688733"/>
                  </a:lnTo>
                  <a:lnTo>
                    <a:pt x="372554" y="688733"/>
                  </a:lnTo>
                  <a:lnTo>
                    <a:pt x="372554" y="690257"/>
                  </a:lnTo>
                  <a:lnTo>
                    <a:pt x="387781" y="690257"/>
                  </a:lnTo>
                  <a:lnTo>
                    <a:pt x="387781" y="688733"/>
                  </a:lnTo>
                  <a:lnTo>
                    <a:pt x="391591" y="688733"/>
                  </a:lnTo>
                  <a:lnTo>
                    <a:pt x="391591" y="686447"/>
                  </a:lnTo>
                  <a:lnTo>
                    <a:pt x="393877" y="686447"/>
                  </a:lnTo>
                  <a:lnTo>
                    <a:pt x="393877" y="684161"/>
                  </a:lnTo>
                  <a:lnTo>
                    <a:pt x="396163" y="684161"/>
                  </a:lnTo>
                  <a:lnTo>
                    <a:pt x="396163" y="682637"/>
                  </a:lnTo>
                  <a:lnTo>
                    <a:pt x="397687" y="682637"/>
                  </a:lnTo>
                  <a:lnTo>
                    <a:pt x="397687" y="678827"/>
                  </a:lnTo>
                  <a:lnTo>
                    <a:pt x="399961" y="678827"/>
                  </a:lnTo>
                  <a:lnTo>
                    <a:pt x="399961" y="674255"/>
                  </a:lnTo>
                  <a:lnTo>
                    <a:pt x="393877" y="672731"/>
                  </a:lnTo>
                  <a:lnTo>
                    <a:pt x="393877" y="676541"/>
                  </a:lnTo>
                  <a:lnTo>
                    <a:pt x="391591" y="676541"/>
                  </a:lnTo>
                  <a:lnTo>
                    <a:pt x="391591" y="680351"/>
                  </a:lnTo>
                  <a:lnTo>
                    <a:pt x="390067" y="680351"/>
                  </a:lnTo>
                  <a:lnTo>
                    <a:pt x="390067" y="682637"/>
                  </a:lnTo>
                  <a:lnTo>
                    <a:pt x="387781" y="682637"/>
                  </a:lnTo>
                  <a:lnTo>
                    <a:pt x="387781" y="684161"/>
                  </a:lnTo>
                  <a:lnTo>
                    <a:pt x="381698" y="684161"/>
                  </a:lnTo>
                  <a:lnTo>
                    <a:pt x="381698" y="686447"/>
                  </a:lnTo>
                  <a:lnTo>
                    <a:pt x="377888" y="686447"/>
                  </a:lnTo>
                  <a:lnTo>
                    <a:pt x="377888" y="684161"/>
                  </a:lnTo>
                  <a:lnTo>
                    <a:pt x="372554" y="684161"/>
                  </a:lnTo>
                  <a:lnTo>
                    <a:pt x="372554" y="682637"/>
                  </a:lnTo>
                  <a:lnTo>
                    <a:pt x="370268" y="682637"/>
                  </a:lnTo>
                  <a:lnTo>
                    <a:pt x="370268" y="680351"/>
                  </a:lnTo>
                  <a:lnTo>
                    <a:pt x="367982" y="680351"/>
                  </a:lnTo>
                  <a:lnTo>
                    <a:pt x="367982" y="678827"/>
                  </a:lnTo>
                  <a:lnTo>
                    <a:pt x="366458" y="678827"/>
                  </a:lnTo>
                  <a:lnTo>
                    <a:pt x="366458" y="672731"/>
                  </a:lnTo>
                  <a:lnTo>
                    <a:pt x="364172" y="672731"/>
                  </a:lnTo>
                  <a:lnTo>
                    <a:pt x="364172" y="660552"/>
                  </a:lnTo>
                  <a:lnTo>
                    <a:pt x="366458" y="660552"/>
                  </a:lnTo>
                  <a:lnTo>
                    <a:pt x="366458" y="655218"/>
                  </a:lnTo>
                  <a:lnTo>
                    <a:pt x="367982" y="655218"/>
                  </a:lnTo>
                  <a:lnTo>
                    <a:pt x="367982" y="652932"/>
                  </a:lnTo>
                  <a:lnTo>
                    <a:pt x="370268" y="650646"/>
                  </a:lnTo>
                  <a:lnTo>
                    <a:pt x="372554" y="650646"/>
                  </a:lnTo>
                  <a:lnTo>
                    <a:pt x="372554" y="649122"/>
                  </a:lnTo>
                  <a:lnTo>
                    <a:pt x="376364" y="649122"/>
                  </a:lnTo>
                  <a:lnTo>
                    <a:pt x="376364" y="646836"/>
                  </a:lnTo>
                  <a:lnTo>
                    <a:pt x="383984" y="646836"/>
                  </a:lnTo>
                  <a:lnTo>
                    <a:pt x="383984" y="649122"/>
                  </a:lnTo>
                  <a:lnTo>
                    <a:pt x="387781" y="649122"/>
                  </a:lnTo>
                  <a:lnTo>
                    <a:pt x="387781" y="650646"/>
                  </a:lnTo>
                  <a:lnTo>
                    <a:pt x="390067" y="650646"/>
                  </a:lnTo>
                  <a:lnTo>
                    <a:pt x="390067" y="652932"/>
                  </a:lnTo>
                  <a:lnTo>
                    <a:pt x="391591" y="652932"/>
                  </a:lnTo>
                  <a:lnTo>
                    <a:pt x="391591" y="656742"/>
                  </a:lnTo>
                  <a:lnTo>
                    <a:pt x="393877" y="656742"/>
                  </a:lnTo>
                  <a:lnTo>
                    <a:pt x="399961" y="655218"/>
                  </a:lnTo>
                  <a:close/>
                </a:path>
                <a:path w="1677035" h="710565">
                  <a:moveTo>
                    <a:pt x="411403" y="78473"/>
                  </a:moveTo>
                  <a:lnTo>
                    <a:pt x="403783" y="78473"/>
                  </a:lnTo>
                  <a:lnTo>
                    <a:pt x="403783" y="132029"/>
                  </a:lnTo>
                  <a:lnTo>
                    <a:pt x="278079" y="132029"/>
                  </a:lnTo>
                  <a:lnTo>
                    <a:pt x="278079" y="138379"/>
                  </a:lnTo>
                  <a:lnTo>
                    <a:pt x="278079" y="142189"/>
                  </a:lnTo>
                  <a:lnTo>
                    <a:pt x="403783" y="142189"/>
                  </a:lnTo>
                  <a:lnTo>
                    <a:pt x="403783" y="192760"/>
                  </a:lnTo>
                  <a:lnTo>
                    <a:pt x="407593" y="192760"/>
                  </a:lnTo>
                  <a:lnTo>
                    <a:pt x="411403" y="192760"/>
                  </a:lnTo>
                  <a:lnTo>
                    <a:pt x="411403" y="78473"/>
                  </a:lnTo>
                  <a:close/>
                </a:path>
                <a:path w="1677035" h="710565">
                  <a:moveTo>
                    <a:pt x="423595" y="23622"/>
                  </a:moveTo>
                  <a:lnTo>
                    <a:pt x="421309" y="23622"/>
                  </a:lnTo>
                  <a:lnTo>
                    <a:pt x="421309" y="21336"/>
                  </a:lnTo>
                  <a:lnTo>
                    <a:pt x="419773" y="21336"/>
                  </a:lnTo>
                  <a:lnTo>
                    <a:pt x="419773" y="19812"/>
                  </a:lnTo>
                  <a:lnTo>
                    <a:pt x="417499" y="19812"/>
                  </a:lnTo>
                  <a:lnTo>
                    <a:pt x="417499" y="17526"/>
                  </a:lnTo>
                  <a:lnTo>
                    <a:pt x="401916" y="17526"/>
                  </a:lnTo>
                  <a:lnTo>
                    <a:pt x="401485" y="19812"/>
                  </a:lnTo>
                  <a:lnTo>
                    <a:pt x="401485" y="17526"/>
                  </a:lnTo>
                  <a:lnTo>
                    <a:pt x="401916" y="17526"/>
                  </a:lnTo>
                  <a:lnTo>
                    <a:pt x="403783" y="7620"/>
                  </a:lnTo>
                  <a:lnTo>
                    <a:pt x="421309" y="7620"/>
                  </a:lnTo>
                  <a:lnTo>
                    <a:pt x="421309" y="1524"/>
                  </a:lnTo>
                  <a:lnTo>
                    <a:pt x="397687" y="1524"/>
                  </a:lnTo>
                  <a:lnTo>
                    <a:pt x="393877" y="25146"/>
                  </a:lnTo>
                  <a:lnTo>
                    <a:pt x="401485" y="25146"/>
                  </a:lnTo>
                  <a:lnTo>
                    <a:pt x="401485" y="23622"/>
                  </a:lnTo>
                  <a:lnTo>
                    <a:pt x="403783" y="23622"/>
                  </a:lnTo>
                  <a:lnTo>
                    <a:pt x="403783" y="21336"/>
                  </a:lnTo>
                  <a:lnTo>
                    <a:pt x="411403" y="21336"/>
                  </a:lnTo>
                  <a:lnTo>
                    <a:pt x="411403" y="23622"/>
                  </a:lnTo>
                  <a:lnTo>
                    <a:pt x="415213" y="23622"/>
                  </a:lnTo>
                  <a:lnTo>
                    <a:pt x="415213" y="25146"/>
                  </a:lnTo>
                  <a:lnTo>
                    <a:pt x="417499" y="25146"/>
                  </a:lnTo>
                  <a:lnTo>
                    <a:pt x="417499" y="38862"/>
                  </a:lnTo>
                  <a:lnTo>
                    <a:pt x="415213" y="38862"/>
                  </a:lnTo>
                  <a:lnTo>
                    <a:pt x="415213" y="41148"/>
                  </a:lnTo>
                  <a:lnTo>
                    <a:pt x="413689" y="41148"/>
                  </a:lnTo>
                  <a:lnTo>
                    <a:pt x="413689" y="43434"/>
                  </a:lnTo>
                  <a:lnTo>
                    <a:pt x="403783" y="43434"/>
                  </a:lnTo>
                  <a:lnTo>
                    <a:pt x="403783" y="41148"/>
                  </a:lnTo>
                  <a:lnTo>
                    <a:pt x="401485" y="41148"/>
                  </a:lnTo>
                  <a:lnTo>
                    <a:pt x="401485" y="38862"/>
                  </a:lnTo>
                  <a:lnTo>
                    <a:pt x="399961" y="38862"/>
                  </a:lnTo>
                  <a:lnTo>
                    <a:pt x="399961" y="35052"/>
                  </a:lnTo>
                  <a:lnTo>
                    <a:pt x="393877" y="35052"/>
                  </a:lnTo>
                  <a:lnTo>
                    <a:pt x="393877" y="41148"/>
                  </a:lnTo>
                  <a:lnTo>
                    <a:pt x="396163" y="41148"/>
                  </a:lnTo>
                  <a:lnTo>
                    <a:pt x="396163" y="43434"/>
                  </a:lnTo>
                  <a:lnTo>
                    <a:pt x="397687" y="44958"/>
                  </a:lnTo>
                  <a:lnTo>
                    <a:pt x="399961" y="44958"/>
                  </a:lnTo>
                  <a:lnTo>
                    <a:pt x="399961" y="47244"/>
                  </a:lnTo>
                  <a:lnTo>
                    <a:pt x="403783" y="47244"/>
                  </a:lnTo>
                  <a:lnTo>
                    <a:pt x="403783" y="48768"/>
                  </a:lnTo>
                  <a:lnTo>
                    <a:pt x="413689" y="48768"/>
                  </a:lnTo>
                  <a:lnTo>
                    <a:pt x="413689" y="47244"/>
                  </a:lnTo>
                  <a:lnTo>
                    <a:pt x="417499" y="47244"/>
                  </a:lnTo>
                  <a:lnTo>
                    <a:pt x="417499" y="44958"/>
                  </a:lnTo>
                  <a:lnTo>
                    <a:pt x="419773" y="44958"/>
                  </a:lnTo>
                  <a:lnTo>
                    <a:pt x="419773" y="43434"/>
                  </a:lnTo>
                  <a:lnTo>
                    <a:pt x="421309" y="43434"/>
                  </a:lnTo>
                  <a:lnTo>
                    <a:pt x="421309" y="41148"/>
                  </a:lnTo>
                  <a:lnTo>
                    <a:pt x="423595" y="41148"/>
                  </a:lnTo>
                  <a:lnTo>
                    <a:pt x="423595" y="23622"/>
                  </a:lnTo>
                  <a:close/>
                </a:path>
                <a:path w="1677035" h="710565">
                  <a:moveTo>
                    <a:pt x="443407" y="585889"/>
                  </a:moveTo>
                  <a:lnTo>
                    <a:pt x="441121" y="585889"/>
                  </a:lnTo>
                  <a:lnTo>
                    <a:pt x="441121" y="580555"/>
                  </a:lnTo>
                  <a:lnTo>
                    <a:pt x="438835" y="580555"/>
                  </a:lnTo>
                  <a:lnTo>
                    <a:pt x="438835" y="578269"/>
                  </a:lnTo>
                  <a:lnTo>
                    <a:pt x="437311" y="578269"/>
                  </a:lnTo>
                  <a:lnTo>
                    <a:pt x="437311" y="589686"/>
                  </a:lnTo>
                  <a:lnTo>
                    <a:pt x="437311" y="595782"/>
                  </a:lnTo>
                  <a:lnTo>
                    <a:pt x="435025" y="595782"/>
                  </a:lnTo>
                  <a:lnTo>
                    <a:pt x="435025" y="604164"/>
                  </a:lnTo>
                  <a:lnTo>
                    <a:pt x="433501" y="604164"/>
                  </a:lnTo>
                  <a:lnTo>
                    <a:pt x="433501" y="605688"/>
                  </a:lnTo>
                  <a:lnTo>
                    <a:pt x="431215" y="607974"/>
                  </a:lnTo>
                  <a:lnTo>
                    <a:pt x="428917" y="609498"/>
                  </a:lnTo>
                  <a:lnTo>
                    <a:pt x="427405" y="609498"/>
                  </a:lnTo>
                  <a:lnTo>
                    <a:pt x="427405" y="611784"/>
                  </a:lnTo>
                  <a:lnTo>
                    <a:pt x="413689" y="611784"/>
                  </a:lnTo>
                  <a:lnTo>
                    <a:pt x="413689" y="609498"/>
                  </a:lnTo>
                  <a:lnTo>
                    <a:pt x="409867" y="609498"/>
                  </a:lnTo>
                  <a:lnTo>
                    <a:pt x="409867" y="607974"/>
                  </a:lnTo>
                  <a:lnTo>
                    <a:pt x="407593" y="607974"/>
                  </a:lnTo>
                  <a:lnTo>
                    <a:pt x="407593" y="604164"/>
                  </a:lnTo>
                  <a:lnTo>
                    <a:pt x="405307" y="604164"/>
                  </a:lnTo>
                  <a:lnTo>
                    <a:pt x="405307" y="599592"/>
                  </a:lnTo>
                  <a:lnTo>
                    <a:pt x="403783" y="598068"/>
                  </a:lnTo>
                  <a:lnTo>
                    <a:pt x="403783" y="588175"/>
                  </a:lnTo>
                  <a:lnTo>
                    <a:pt x="405307" y="588175"/>
                  </a:lnTo>
                  <a:lnTo>
                    <a:pt x="405307" y="582079"/>
                  </a:lnTo>
                  <a:lnTo>
                    <a:pt x="407593" y="582079"/>
                  </a:lnTo>
                  <a:lnTo>
                    <a:pt x="407593" y="580555"/>
                  </a:lnTo>
                  <a:lnTo>
                    <a:pt x="409867" y="578269"/>
                  </a:lnTo>
                  <a:lnTo>
                    <a:pt x="411403" y="575983"/>
                  </a:lnTo>
                  <a:lnTo>
                    <a:pt x="413689" y="575983"/>
                  </a:lnTo>
                  <a:lnTo>
                    <a:pt x="415213" y="574459"/>
                  </a:lnTo>
                  <a:lnTo>
                    <a:pt x="425119" y="574459"/>
                  </a:lnTo>
                  <a:lnTo>
                    <a:pt x="425119" y="575983"/>
                  </a:lnTo>
                  <a:lnTo>
                    <a:pt x="428917" y="575983"/>
                  </a:lnTo>
                  <a:lnTo>
                    <a:pt x="428917" y="578269"/>
                  </a:lnTo>
                  <a:lnTo>
                    <a:pt x="431215" y="578269"/>
                  </a:lnTo>
                  <a:lnTo>
                    <a:pt x="431215" y="580555"/>
                  </a:lnTo>
                  <a:lnTo>
                    <a:pt x="433501" y="580555"/>
                  </a:lnTo>
                  <a:lnTo>
                    <a:pt x="433501" y="582079"/>
                  </a:lnTo>
                  <a:lnTo>
                    <a:pt x="435025" y="582079"/>
                  </a:lnTo>
                  <a:lnTo>
                    <a:pt x="435025" y="589686"/>
                  </a:lnTo>
                  <a:lnTo>
                    <a:pt x="437311" y="589686"/>
                  </a:lnTo>
                  <a:lnTo>
                    <a:pt x="437311" y="578269"/>
                  </a:lnTo>
                  <a:lnTo>
                    <a:pt x="437311" y="575983"/>
                  </a:lnTo>
                  <a:lnTo>
                    <a:pt x="435025" y="574459"/>
                  </a:lnTo>
                  <a:lnTo>
                    <a:pt x="433501" y="574459"/>
                  </a:lnTo>
                  <a:lnTo>
                    <a:pt x="433501" y="572173"/>
                  </a:lnTo>
                  <a:lnTo>
                    <a:pt x="431215" y="572173"/>
                  </a:lnTo>
                  <a:lnTo>
                    <a:pt x="431215" y="570649"/>
                  </a:lnTo>
                  <a:lnTo>
                    <a:pt x="425119" y="570649"/>
                  </a:lnTo>
                  <a:lnTo>
                    <a:pt x="425119" y="568363"/>
                  </a:lnTo>
                  <a:lnTo>
                    <a:pt x="415213" y="568363"/>
                  </a:lnTo>
                  <a:lnTo>
                    <a:pt x="415213" y="570649"/>
                  </a:lnTo>
                  <a:lnTo>
                    <a:pt x="409867" y="570649"/>
                  </a:lnTo>
                  <a:lnTo>
                    <a:pt x="409867" y="572173"/>
                  </a:lnTo>
                  <a:lnTo>
                    <a:pt x="405307" y="572173"/>
                  </a:lnTo>
                  <a:lnTo>
                    <a:pt x="405307" y="574459"/>
                  </a:lnTo>
                  <a:lnTo>
                    <a:pt x="403783" y="574459"/>
                  </a:lnTo>
                  <a:lnTo>
                    <a:pt x="403783" y="575983"/>
                  </a:lnTo>
                  <a:lnTo>
                    <a:pt x="401485" y="578269"/>
                  </a:lnTo>
                  <a:lnTo>
                    <a:pt x="401485" y="580555"/>
                  </a:lnTo>
                  <a:lnTo>
                    <a:pt x="399961" y="580555"/>
                  </a:lnTo>
                  <a:lnTo>
                    <a:pt x="399961" y="585889"/>
                  </a:lnTo>
                  <a:lnTo>
                    <a:pt x="397687" y="585889"/>
                  </a:lnTo>
                  <a:lnTo>
                    <a:pt x="397687" y="601878"/>
                  </a:lnTo>
                  <a:lnTo>
                    <a:pt x="399961" y="601878"/>
                  </a:lnTo>
                  <a:lnTo>
                    <a:pt x="399961" y="605688"/>
                  </a:lnTo>
                  <a:lnTo>
                    <a:pt x="401485" y="605688"/>
                  </a:lnTo>
                  <a:lnTo>
                    <a:pt x="401485" y="609498"/>
                  </a:lnTo>
                  <a:lnTo>
                    <a:pt x="403783" y="609498"/>
                  </a:lnTo>
                  <a:lnTo>
                    <a:pt x="403783" y="611784"/>
                  </a:lnTo>
                  <a:lnTo>
                    <a:pt x="405307" y="611784"/>
                  </a:lnTo>
                  <a:lnTo>
                    <a:pt x="405307" y="613308"/>
                  </a:lnTo>
                  <a:lnTo>
                    <a:pt x="409867" y="613308"/>
                  </a:lnTo>
                  <a:lnTo>
                    <a:pt x="409867" y="615594"/>
                  </a:lnTo>
                  <a:lnTo>
                    <a:pt x="413689" y="615594"/>
                  </a:lnTo>
                  <a:lnTo>
                    <a:pt x="413689" y="617880"/>
                  </a:lnTo>
                  <a:lnTo>
                    <a:pt x="427405" y="617880"/>
                  </a:lnTo>
                  <a:lnTo>
                    <a:pt x="427405" y="615594"/>
                  </a:lnTo>
                  <a:lnTo>
                    <a:pt x="431215" y="615594"/>
                  </a:lnTo>
                  <a:lnTo>
                    <a:pt x="431215" y="613308"/>
                  </a:lnTo>
                  <a:lnTo>
                    <a:pt x="435025" y="613308"/>
                  </a:lnTo>
                  <a:lnTo>
                    <a:pt x="435025" y="611784"/>
                  </a:lnTo>
                  <a:lnTo>
                    <a:pt x="437311" y="611784"/>
                  </a:lnTo>
                  <a:lnTo>
                    <a:pt x="437311" y="609498"/>
                  </a:lnTo>
                  <a:lnTo>
                    <a:pt x="438835" y="607974"/>
                  </a:lnTo>
                  <a:lnTo>
                    <a:pt x="438835" y="605688"/>
                  </a:lnTo>
                  <a:lnTo>
                    <a:pt x="441121" y="605688"/>
                  </a:lnTo>
                  <a:lnTo>
                    <a:pt x="441121" y="599592"/>
                  </a:lnTo>
                  <a:lnTo>
                    <a:pt x="443407" y="599592"/>
                  </a:lnTo>
                  <a:lnTo>
                    <a:pt x="443407" y="585889"/>
                  </a:lnTo>
                  <a:close/>
                </a:path>
                <a:path w="1677035" h="710565">
                  <a:moveTo>
                    <a:pt x="447217" y="655218"/>
                  </a:moveTo>
                  <a:lnTo>
                    <a:pt x="444931" y="655218"/>
                  </a:lnTo>
                  <a:lnTo>
                    <a:pt x="444931" y="650646"/>
                  </a:lnTo>
                  <a:lnTo>
                    <a:pt x="443407" y="650646"/>
                  </a:lnTo>
                  <a:lnTo>
                    <a:pt x="443407" y="649122"/>
                  </a:lnTo>
                  <a:lnTo>
                    <a:pt x="441121" y="646836"/>
                  </a:lnTo>
                  <a:lnTo>
                    <a:pt x="438835" y="645312"/>
                  </a:lnTo>
                  <a:lnTo>
                    <a:pt x="437311" y="645312"/>
                  </a:lnTo>
                  <a:lnTo>
                    <a:pt x="437311" y="643026"/>
                  </a:lnTo>
                  <a:lnTo>
                    <a:pt x="419773" y="643026"/>
                  </a:lnTo>
                  <a:lnTo>
                    <a:pt x="417499" y="645312"/>
                  </a:lnTo>
                  <a:lnTo>
                    <a:pt x="415213" y="645312"/>
                  </a:lnTo>
                  <a:lnTo>
                    <a:pt x="415213" y="646836"/>
                  </a:lnTo>
                  <a:lnTo>
                    <a:pt x="411403" y="646836"/>
                  </a:lnTo>
                  <a:lnTo>
                    <a:pt x="411403" y="649122"/>
                  </a:lnTo>
                  <a:lnTo>
                    <a:pt x="409867" y="650646"/>
                  </a:lnTo>
                  <a:lnTo>
                    <a:pt x="409867" y="652932"/>
                  </a:lnTo>
                  <a:lnTo>
                    <a:pt x="407593" y="652932"/>
                  </a:lnTo>
                  <a:lnTo>
                    <a:pt x="407593" y="659028"/>
                  </a:lnTo>
                  <a:lnTo>
                    <a:pt x="405307" y="659028"/>
                  </a:lnTo>
                  <a:lnTo>
                    <a:pt x="405307" y="674255"/>
                  </a:lnTo>
                  <a:lnTo>
                    <a:pt x="407593" y="674255"/>
                  </a:lnTo>
                  <a:lnTo>
                    <a:pt x="407593" y="678827"/>
                  </a:lnTo>
                  <a:lnTo>
                    <a:pt x="409867" y="680351"/>
                  </a:lnTo>
                  <a:lnTo>
                    <a:pt x="409867" y="682637"/>
                  </a:lnTo>
                  <a:lnTo>
                    <a:pt x="411403" y="682637"/>
                  </a:lnTo>
                  <a:lnTo>
                    <a:pt x="411403" y="684161"/>
                  </a:lnTo>
                  <a:lnTo>
                    <a:pt x="413689" y="686447"/>
                  </a:lnTo>
                  <a:lnTo>
                    <a:pt x="415213" y="686447"/>
                  </a:lnTo>
                  <a:lnTo>
                    <a:pt x="415213" y="688733"/>
                  </a:lnTo>
                  <a:lnTo>
                    <a:pt x="419773" y="688733"/>
                  </a:lnTo>
                  <a:lnTo>
                    <a:pt x="419773" y="690257"/>
                  </a:lnTo>
                  <a:lnTo>
                    <a:pt x="435025" y="690257"/>
                  </a:lnTo>
                  <a:lnTo>
                    <a:pt x="435025" y="688733"/>
                  </a:lnTo>
                  <a:lnTo>
                    <a:pt x="438835" y="688733"/>
                  </a:lnTo>
                  <a:lnTo>
                    <a:pt x="438835" y="686447"/>
                  </a:lnTo>
                  <a:lnTo>
                    <a:pt x="441121" y="686447"/>
                  </a:lnTo>
                  <a:lnTo>
                    <a:pt x="441121" y="684161"/>
                  </a:lnTo>
                  <a:lnTo>
                    <a:pt x="443407" y="684161"/>
                  </a:lnTo>
                  <a:lnTo>
                    <a:pt x="443407" y="682637"/>
                  </a:lnTo>
                  <a:lnTo>
                    <a:pt x="444931" y="682637"/>
                  </a:lnTo>
                  <a:lnTo>
                    <a:pt x="444931" y="678827"/>
                  </a:lnTo>
                  <a:lnTo>
                    <a:pt x="447217" y="678827"/>
                  </a:lnTo>
                  <a:lnTo>
                    <a:pt x="447217" y="674255"/>
                  </a:lnTo>
                  <a:lnTo>
                    <a:pt x="441121" y="672731"/>
                  </a:lnTo>
                  <a:lnTo>
                    <a:pt x="441121" y="676541"/>
                  </a:lnTo>
                  <a:lnTo>
                    <a:pt x="438835" y="676541"/>
                  </a:lnTo>
                  <a:lnTo>
                    <a:pt x="438835" y="680351"/>
                  </a:lnTo>
                  <a:lnTo>
                    <a:pt x="437311" y="680351"/>
                  </a:lnTo>
                  <a:lnTo>
                    <a:pt x="437311" y="682637"/>
                  </a:lnTo>
                  <a:lnTo>
                    <a:pt x="435025" y="682637"/>
                  </a:lnTo>
                  <a:lnTo>
                    <a:pt x="435025" y="684161"/>
                  </a:lnTo>
                  <a:lnTo>
                    <a:pt x="428917" y="684161"/>
                  </a:lnTo>
                  <a:lnTo>
                    <a:pt x="428917" y="686447"/>
                  </a:lnTo>
                  <a:lnTo>
                    <a:pt x="425119" y="686447"/>
                  </a:lnTo>
                  <a:lnTo>
                    <a:pt x="425119" y="684161"/>
                  </a:lnTo>
                  <a:lnTo>
                    <a:pt x="419773" y="684161"/>
                  </a:lnTo>
                  <a:lnTo>
                    <a:pt x="419773" y="682637"/>
                  </a:lnTo>
                  <a:lnTo>
                    <a:pt x="417499" y="682637"/>
                  </a:lnTo>
                  <a:lnTo>
                    <a:pt x="417499" y="680351"/>
                  </a:lnTo>
                  <a:lnTo>
                    <a:pt x="415213" y="680351"/>
                  </a:lnTo>
                  <a:lnTo>
                    <a:pt x="415213" y="678827"/>
                  </a:lnTo>
                  <a:lnTo>
                    <a:pt x="413689" y="678827"/>
                  </a:lnTo>
                  <a:lnTo>
                    <a:pt x="413689" y="670445"/>
                  </a:lnTo>
                  <a:lnTo>
                    <a:pt x="411403" y="670445"/>
                  </a:lnTo>
                  <a:lnTo>
                    <a:pt x="411403" y="660552"/>
                  </a:lnTo>
                  <a:lnTo>
                    <a:pt x="413689" y="660552"/>
                  </a:lnTo>
                  <a:lnTo>
                    <a:pt x="413689" y="655218"/>
                  </a:lnTo>
                  <a:lnTo>
                    <a:pt x="415213" y="655218"/>
                  </a:lnTo>
                  <a:lnTo>
                    <a:pt x="415213" y="652932"/>
                  </a:lnTo>
                  <a:lnTo>
                    <a:pt x="417499" y="652932"/>
                  </a:lnTo>
                  <a:lnTo>
                    <a:pt x="417499" y="650646"/>
                  </a:lnTo>
                  <a:lnTo>
                    <a:pt x="419773" y="650646"/>
                  </a:lnTo>
                  <a:lnTo>
                    <a:pt x="419773" y="649122"/>
                  </a:lnTo>
                  <a:lnTo>
                    <a:pt x="423595" y="649122"/>
                  </a:lnTo>
                  <a:lnTo>
                    <a:pt x="423595" y="646836"/>
                  </a:lnTo>
                  <a:lnTo>
                    <a:pt x="431215" y="646836"/>
                  </a:lnTo>
                  <a:lnTo>
                    <a:pt x="431215" y="649122"/>
                  </a:lnTo>
                  <a:lnTo>
                    <a:pt x="435025" y="649122"/>
                  </a:lnTo>
                  <a:lnTo>
                    <a:pt x="435025" y="650646"/>
                  </a:lnTo>
                  <a:lnTo>
                    <a:pt x="437311" y="650646"/>
                  </a:lnTo>
                  <a:lnTo>
                    <a:pt x="437311" y="652932"/>
                  </a:lnTo>
                  <a:lnTo>
                    <a:pt x="438835" y="652932"/>
                  </a:lnTo>
                  <a:lnTo>
                    <a:pt x="438835" y="656742"/>
                  </a:lnTo>
                  <a:lnTo>
                    <a:pt x="441121" y="656742"/>
                  </a:lnTo>
                  <a:lnTo>
                    <a:pt x="447217" y="655218"/>
                  </a:lnTo>
                  <a:close/>
                </a:path>
                <a:path w="1677035" h="710565">
                  <a:moveTo>
                    <a:pt x="460933" y="11430"/>
                  </a:moveTo>
                  <a:lnTo>
                    <a:pt x="458647" y="11430"/>
                  </a:lnTo>
                  <a:lnTo>
                    <a:pt x="458647" y="6096"/>
                  </a:lnTo>
                  <a:lnTo>
                    <a:pt x="457123" y="6096"/>
                  </a:lnTo>
                  <a:lnTo>
                    <a:pt x="457123" y="3810"/>
                  </a:lnTo>
                  <a:lnTo>
                    <a:pt x="452551" y="3810"/>
                  </a:lnTo>
                  <a:lnTo>
                    <a:pt x="452551" y="1524"/>
                  </a:lnTo>
                  <a:lnTo>
                    <a:pt x="448741" y="1524"/>
                  </a:lnTo>
                  <a:lnTo>
                    <a:pt x="447217" y="0"/>
                  </a:lnTo>
                  <a:lnTo>
                    <a:pt x="443407" y="0"/>
                  </a:lnTo>
                  <a:lnTo>
                    <a:pt x="443407" y="1524"/>
                  </a:lnTo>
                  <a:lnTo>
                    <a:pt x="437311" y="1524"/>
                  </a:lnTo>
                  <a:lnTo>
                    <a:pt x="437311" y="3810"/>
                  </a:lnTo>
                  <a:lnTo>
                    <a:pt x="433501" y="3810"/>
                  </a:lnTo>
                  <a:lnTo>
                    <a:pt x="433501" y="7620"/>
                  </a:lnTo>
                  <a:lnTo>
                    <a:pt x="431215" y="7620"/>
                  </a:lnTo>
                  <a:lnTo>
                    <a:pt x="431215" y="11430"/>
                  </a:lnTo>
                  <a:lnTo>
                    <a:pt x="428917" y="13716"/>
                  </a:lnTo>
                  <a:lnTo>
                    <a:pt x="435025" y="15240"/>
                  </a:lnTo>
                  <a:lnTo>
                    <a:pt x="435025" y="13716"/>
                  </a:lnTo>
                  <a:lnTo>
                    <a:pt x="437311" y="11430"/>
                  </a:lnTo>
                  <a:lnTo>
                    <a:pt x="437311" y="7620"/>
                  </a:lnTo>
                  <a:lnTo>
                    <a:pt x="438835" y="7620"/>
                  </a:lnTo>
                  <a:lnTo>
                    <a:pt x="441121" y="6096"/>
                  </a:lnTo>
                  <a:lnTo>
                    <a:pt x="451027" y="6096"/>
                  </a:lnTo>
                  <a:lnTo>
                    <a:pt x="451027" y="7620"/>
                  </a:lnTo>
                  <a:lnTo>
                    <a:pt x="452551" y="7620"/>
                  </a:lnTo>
                  <a:lnTo>
                    <a:pt x="452551" y="11430"/>
                  </a:lnTo>
                  <a:lnTo>
                    <a:pt x="454837" y="11430"/>
                  </a:lnTo>
                  <a:lnTo>
                    <a:pt x="454837" y="15240"/>
                  </a:lnTo>
                  <a:lnTo>
                    <a:pt x="452551" y="15240"/>
                  </a:lnTo>
                  <a:lnTo>
                    <a:pt x="452551" y="19812"/>
                  </a:lnTo>
                  <a:lnTo>
                    <a:pt x="451027" y="19812"/>
                  </a:lnTo>
                  <a:lnTo>
                    <a:pt x="451027" y="21336"/>
                  </a:lnTo>
                  <a:lnTo>
                    <a:pt x="448741" y="21336"/>
                  </a:lnTo>
                  <a:lnTo>
                    <a:pt x="448741" y="23622"/>
                  </a:lnTo>
                  <a:lnTo>
                    <a:pt x="447217" y="25146"/>
                  </a:lnTo>
                  <a:lnTo>
                    <a:pt x="444931" y="25146"/>
                  </a:lnTo>
                  <a:lnTo>
                    <a:pt x="444931" y="27432"/>
                  </a:lnTo>
                  <a:lnTo>
                    <a:pt x="443407" y="27432"/>
                  </a:lnTo>
                  <a:lnTo>
                    <a:pt x="443407" y="29718"/>
                  </a:lnTo>
                  <a:lnTo>
                    <a:pt x="441121" y="29718"/>
                  </a:lnTo>
                  <a:lnTo>
                    <a:pt x="441121" y="31242"/>
                  </a:lnTo>
                  <a:lnTo>
                    <a:pt x="438835" y="31242"/>
                  </a:lnTo>
                  <a:lnTo>
                    <a:pt x="438835" y="33528"/>
                  </a:lnTo>
                  <a:lnTo>
                    <a:pt x="437311" y="33528"/>
                  </a:lnTo>
                  <a:lnTo>
                    <a:pt x="437311" y="35052"/>
                  </a:lnTo>
                  <a:lnTo>
                    <a:pt x="435025" y="35052"/>
                  </a:lnTo>
                  <a:lnTo>
                    <a:pt x="435025" y="37338"/>
                  </a:lnTo>
                  <a:lnTo>
                    <a:pt x="433501" y="37338"/>
                  </a:lnTo>
                  <a:lnTo>
                    <a:pt x="433501" y="38862"/>
                  </a:lnTo>
                  <a:lnTo>
                    <a:pt x="431215" y="38862"/>
                  </a:lnTo>
                  <a:lnTo>
                    <a:pt x="431215" y="43434"/>
                  </a:lnTo>
                  <a:lnTo>
                    <a:pt x="428917" y="43434"/>
                  </a:lnTo>
                  <a:lnTo>
                    <a:pt x="428917" y="47244"/>
                  </a:lnTo>
                  <a:lnTo>
                    <a:pt x="460933" y="47244"/>
                  </a:lnTo>
                  <a:lnTo>
                    <a:pt x="460933" y="43434"/>
                  </a:lnTo>
                  <a:lnTo>
                    <a:pt x="437311" y="43434"/>
                  </a:lnTo>
                  <a:lnTo>
                    <a:pt x="437311" y="41148"/>
                  </a:lnTo>
                  <a:lnTo>
                    <a:pt x="438835" y="41148"/>
                  </a:lnTo>
                  <a:lnTo>
                    <a:pt x="438835" y="38862"/>
                  </a:lnTo>
                  <a:lnTo>
                    <a:pt x="441121" y="38862"/>
                  </a:lnTo>
                  <a:lnTo>
                    <a:pt x="441121" y="37338"/>
                  </a:lnTo>
                  <a:lnTo>
                    <a:pt x="443407" y="37338"/>
                  </a:lnTo>
                  <a:lnTo>
                    <a:pt x="443407" y="35052"/>
                  </a:lnTo>
                  <a:lnTo>
                    <a:pt x="444931" y="35052"/>
                  </a:lnTo>
                  <a:lnTo>
                    <a:pt x="444931" y="33528"/>
                  </a:lnTo>
                  <a:lnTo>
                    <a:pt x="447217" y="33528"/>
                  </a:lnTo>
                  <a:lnTo>
                    <a:pt x="447217" y="31242"/>
                  </a:lnTo>
                  <a:lnTo>
                    <a:pt x="448741" y="31242"/>
                  </a:lnTo>
                  <a:lnTo>
                    <a:pt x="448741" y="29718"/>
                  </a:lnTo>
                  <a:lnTo>
                    <a:pt x="451027" y="29718"/>
                  </a:lnTo>
                  <a:lnTo>
                    <a:pt x="451027" y="27432"/>
                  </a:lnTo>
                  <a:lnTo>
                    <a:pt x="452551" y="27432"/>
                  </a:lnTo>
                  <a:lnTo>
                    <a:pt x="452551" y="25146"/>
                  </a:lnTo>
                  <a:lnTo>
                    <a:pt x="454837" y="25146"/>
                  </a:lnTo>
                  <a:lnTo>
                    <a:pt x="454837" y="23622"/>
                  </a:lnTo>
                  <a:lnTo>
                    <a:pt x="457123" y="23622"/>
                  </a:lnTo>
                  <a:lnTo>
                    <a:pt x="457123" y="21336"/>
                  </a:lnTo>
                  <a:lnTo>
                    <a:pt x="458647" y="21336"/>
                  </a:lnTo>
                  <a:lnTo>
                    <a:pt x="458647" y="15240"/>
                  </a:lnTo>
                  <a:lnTo>
                    <a:pt x="460933" y="15240"/>
                  </a:lnTo>
                  <a:lnTo>
                    <a:pt x="460933" y="11430"/>
                  </a:lnTo>
                  <a:close/>
                </a:path>
                <a:path w="1677035" h="710565">
                  <a:moveTo>
                    <a:pt x="462445" y="643026"/>
                  </a:moveTo>
                  <a:lnTo>
                    <a:pt x="457123" y="643026"/>
                  </a:lnTo>
                  <a:lnTo>
                    <a:pt x="457123" y="690257"/>
                  </a:lnTo>
                  <a:lnTo>
                    <a:pt x="462445" y="690257"/>
                  </a:lnTo>
                  <a:lnTo>
                    <a:pt x="462445" y="643026"/>
                  </a:lnTo>
                  <a:close/>
                </a:path>
                <a:path w="1677035" h="710565">
                  <a:moveTo>
                    <a:pt x="492163" y="617880"/>
                  </a:moveTo>
                  <a:lnTo>
                    <a:pt x="484543" y="604164"/>
                  </a:lnTo>
                  <a:lnTo>
                    <a:pt x="482257" y="601878"/>
                  </a:lnTo>
                  <a:lnTo>
                    <a:pt x="482257" y="599592"/>
                  </a:lnTo>
                  <a:lnTo>
                    <a:pt x="480733" y="599592"/>
                  </a:lnTo>
                  <a:lnTo>
                    <a:pt x="480733" y="598068"/>
                  </a:lnTo>
                  <a:lnTo>
                    <a:pt x="478447" y="598068"/>
                  </a:lnTo>
                  <a:lnTo>
                    <a:pt x="478447" y="595782"/>
                  </a:lnTo>
                  <a:lnTo>
                    <a:pt x="476161" y="595782"/>
                  </a:lnTo>
                  <a:lnTo>
                    <a:pt x="478447" y="594258"/>
                  </a:lnTo>
                  <a:lnTo>
                    <a:pt x="482257" y="594258"/>
                  </a:lnTo>
                  <a:lnTo>
                    <a:pt x="482257" y="591972"/>
                  </a:lnTo>
                  <a:lnTo>
                    <a:pt x="484543" y="591972"/>
                  </a:lnTo>
                  <a:lnTo>
                    <a:pt x="484543" y="589686"/>
                  </a:lnTo>
                  <a:lnTo>
                    <a:pt x="486067" y="589686"/>
                  </a:lnTo>
                  <a:lnTo>
                    <a:pt x="486067" y="588175"/>
                  </a:lnTo>
                  <a:lnTo>
                    <a:pt x="488353" y="588175"/>
                  </a:lnTo>
                  <a:lnTo>
                    <a:pt x="488353" y="578269"/>
                  </a:lnTo>
                  <a:lnTo>
                    <a:pt x="486067" y="575983"/>
                  </a:lnTo>
                  <a:lnTo>
                    <a:pt x="486067" y="574459"/>
                  </a:lnTo>
                  <a:lnTo>
                    <a:pt x="484543" y="574459"/>
                  </a:lnTo>
                  <a:lnTo>
                    <a:pt x="484543" y="572173"/>
                  </a:lnTo>
                  <a:lnTo>
                    <a:pt x="482257" y="572173"/>
                  </a:lnTo>
                  <a:lnTo>
                    <a:pt x="482257" y="580555"/>
                  </a:lnTo>
                  <a:lnTo>
                    <a:pt x="482257" y="585889"/>
                  </a:lnTo>
                  <a:lnTo>
                    <a:pt x="480733" y="585889"/>
                  </a:lnTo>
                  <a:lnTo>
                    <a:pt x="480733" y="588175"/>
                  </a:lnTo>
                  <a:lnTo>
                    <a:pt x="478447" y="588175"/>
                  </a:lnTo>
                  <a:lnTo>
                    <a:pt x="478447" y="589686"/>
                  </a:lnTo>
                  <a:lnTo>
                    <a:pt x="457123" y="589686"/>
                  </a:lnTo>
                  <a:lnTo>
                    <a:pt x="457123" y="574459"/>
                  </a:lnTo>
                  <a:lnTo>
                    <a:pt x="476161" y="574459"/>
                  </a:lnTo>
                  <a:lnTo>
                    <a:pt x="476161" y="575983"/>
                  </a:lnTo>
                  <a:lnTo>
                    <a:pt x="480733" y="575983"/>
                  </a:lnTo>
                  <a:lnTo>
                    <a:pt x="480733" y="580555"/>
                  </a:lnTo>
                  <a:lnTo>
                    <a:pt x="482257" y="580555"/>
                  </a:lnTo>
                  <a:lnTo>
                    <a:pt x="482257" y="572173"/>
                  </a:lnTo>
                  <a:lnTo>
                    <a:pt x="482257" y="570649"/>
                  </a:lnTo>
                  <a:lnTo>
                    <a:pt x="451027" y="570649"/>
                  </a:lnTo>
                  <a:lnTo>
                    <a:pt x="451027" y="617880"/>
                  </a:lnTo>
                  <a:lnTo>
                    <a:pt x="457123" y="617880"/>
                  </a:lnTo>
                  <a:lnTo>
                    <a:pt x="457123" y="595782"/>
                  </a:lnTo>
                  <a:lnTo>
                    <a:pt x="470827" y="595782"/>
                  </a:lnTo>
                  <a:lnTo>
                    <a:pt x="470827" y="598068"/>
                  </a:lnTo>
                  <a:lnTo>
                    <a:pt x="472351" y="598068"/>
                  </a:lnTo>
                  <a:lnTo>
                    <a:pt x="472351" y="599592"/>
                  </a:lnTo>
                  <a:lnTo>
                    <a:pt x="474637" y="599592"/>
                  </a:lnTo>
                  <a:lnTo>
                    <a:pt x="474637" y="601878"/>
                  </a:lnTo>
                  <a:lnTo>
                    <a:pt x="476161" y="604164"/>
                  </a:lnTo>
                  <a:lnTo>
                    <a:pt x="476161" y="605688"/>
                  </a:lnTo>
                  <a:lnTo>
                    <a:pt x="478447" y="605688"/>
                  </a:lnTo>
                  <a:lnTo>
                    <a:pt x="478447" y="607974"/>
                  </a:lnTo>
                  <a:lnTo>
                    <a:pt x="484543" y="617880"/>
                  </a:lnTo>
                  <a:lnTo>
                    <a:pt x="492163" y="617880"/>
                  </a:lnTo>
                  <a:close/>
                </a:path>
                <a:path w="1677035" h="710565">
                  <a:moveTo>
                    <a:pt x="495973" y="21336"/>
                  </a:moveTo>
                  <a:lnTo>
                    <a:pt x="494449" y="21336"/>
                  </a:lnTo>
                  <a:lnTo>
                    <a:pt x="494449" y="17526"/>
                  </a:lnTo>
                  <a:lnTo>
                    <a:pt x="492163" y="15240"/>
                  </a:lnTo>
                  <a:lnTo>
                    <a:pt x="490639" y="15240"/>
                  </a:lnTo>
                  <a:lnTo>
                    <a:pt x="490639" y="13716"/>
                  </a:lnTo>
                  <a:lnTo>
                    <a:pt x="474637" y="13716"/>
                  </a:lnTo>
                  <a:lnTo>
                    <a:pt x="472351" y="15240"/>
                  </a:lnTo>
                  <a:lnTo>
                    <a:pt x="470827" y="15240"/>
                  </a:lnTo>
                  <a:lnTo>
                    <a:pt x="470827" y="17526"/>
                  </a:lnTo>
                  <a:lnTo>
                    <a:pt x="468541" y="17526"/>
                  </a:lnTo>
                  <a:lnTo>
                    <a:pt x="468541" y="21336"/>
                  </a:lnTo>
                  <a:lnTo>
                    <a:pt x="467017" y="21336"/>
                  </a:lnTo>
                  <a:lnTo>
                    <a:pt x="467017" y="23622"/>
                  </a:lnTo>
                  <a:lnTo>
                    <a:pt x="472351" y="23622"/>
                  </a:lnTo>
                  <a:lnTo>
                    <a:pt x="472351" y="21336"/>
                  </a:lnTo>
                  <a:lnTo>
                    <a:pt x="474637" y="21336"/>
                  </a:lnTo>
                  <a:lnTo>
                    <a:pt x="474637" y="19812"/>
                  </a:lnTo>
                  <a:lnTo>
                    <a:pt x="476161" y="19812"/>
                  </a:lnTo>
                  <a:lnTo>
                    <a:pt x="476161" y="17526"/>
                  </a:lnTo>
                  <a:lnTo>
                    <a:pt x="486067" y="17526"/>
                  </a:lnTo>
                  <a:lnTo>
                    <a:pt x="486067" y="19812"/>
                  </a:lnTo>
                  <a:lnTo>
                    <a:pt x="488353" y="19812"/>
                  </a:lnTo>
                  <a:lnTo>
                    <a:pt x="488353" y="21336"/>
                  </a:lnTo>
                  <a:lnTo>
                    <a:pt x="490639" y="21336"/>
                  </a:lnTo>
                  <a:lnTo>
                    <a:pt x="490639" y="25146"/>
                  </a:lnTo>
                  <a:lnTo>
                    <a:pt x="490639" y="31242"/>
                  </a:lnTo>
                  <a:lnTo>
                    <a:pt x="490639" y="35052"/>
                  </a:lnTo>
                  <a:lnTo>
                    <a:pt x="488353" y="37338"/>
                  </a:lnTo>
                  <a:lnTo>
                    <a:pt x="488353" y="41148"/>
                  </a:lnTo>
                  <a:lnTo>
                    <a:pt x="486067" y="41148"/>
                  </a:lnTo>
                  <a:lnTo>
                    <a:pt x="486067" y="43434"/>
                  </a:lnTo>
                  <a:lnTo>
                    <a:pt x="472351" y="43434"/>
                  </a:lnTo>
                  <a:lnTo>
                    <a:pt x="472351" y="35052"/>
                  </a:lnTo>
                  <a:lnTo>
                    <a:pt x="474637" y="35052"/>
                  </a:lnTo>
                  <a:lnTo>
                    <a:pt x="474637" y="33528"/>
                  </a:lnTo>
                  <a:lnTo>
                    <a:pt x="484543" y="33528"/>
                  </a:lnTo>
                  <a:lnTo>
                    <a:pt x="484543" y="31242"/>
                  </a:lnTo>
                  <a:lnTo>
                    <a:pt x="490639" y="31242"/>
                  </a:lnTo>
                  <a:lnTo>
                    <a:pt x="490639" y="25146"/>
                  </a:lnTo>
                  <a:lnTo>
                    <a:pt x="488353" y="25146"/>
                  </a:lnTo>
                  <a:lnTo>
                    <a:pt x="488353" y="27432"/>
                  </a:lnTo>
                  <a:lnTo>
                    <a:pt x="478447" y="27432"/>
                  </a:lnTo>
                  <a:lnTo>
                    <a:pt x="478447" y="29718"/>
                  </a:lnTo>
                  <a:lnTo>
                    <a:pt x="470827" y="29718"/>
                  </a:lnTo>
                  <a:lnTo>
                    <a:pt x="470827" y="31242"/>
                  </a:lnTo>
                  <a:lnTo>
                    <a:pt x="468541" y="31242"/>
                  </a:lnTo>
                  <a:lnTo>
                    <a:pt x="468541" y="33528"/>
                  </a:lnTo>
                  <a:lnTo>
                    <a:pt x="467017" y="33528"/>
                  </a:lnTo>
                  <a:lnTo>
                    <a:pt x="467017" y="44958"/>
                  </a:lnTo>
                  <a:lnTo>
                    <a:pt x="468541" y="44958"/>
                  </a:lnTo>
                  <a:lnTo>
                    <a:pt x="468541" y="47244"/>
                  </a:lnTo>
                  <a:lnTo>
                    <a:pt x="472351" y="47244"/>
                  </a:lnTo>
                  <a:lnTo>
                    <a:pt x="472351" y="48768"/>
                  </a:lnTo>
                  <a:lnTo>
                    <a:pt x="482257" y="48768"/>
                  </a:lnTo>
                  <a:lnTo>
                    <a:pt x="482257" y="47244"/>
                  </a:lnTo>
                  <a:lnTo>
                    <a:pt x="486067" y="47244"/>
                  </a:lnTo>
                  <a:lnTo>
                    <a:pt x="486067" y="44958"/>
                  </a:lnTo>
                  <a:lnTo>
                    <a:pt x="490639" y="44958"/>
                  </a:lnTo>
                  <a:lnTo>
                    <a:pt x="490639" y="47244"/>
                  </a:lnTo>
                  <a:lnTo>
                    <a:pt x="495973" y="47244"/>
                  </a:lnTo>
                  <a:lnTo>
                    <a:pt x="495973" y="21336"/>
                  </a:lnTo>
                  <a:close/>
                </a:path>
                <a:path w="1677035" h="710565">
                  <a:moveTo>
                    <a:pt x="502069" y="631596"/>
                  </a:moveTo>
                  <a:lnTo>
                    <a:pt x="494449" y="631596"/>
                  </a:lnTo>
                  <a:lnTo>
                    <a:pt x="490639" y="639216"/>
                  </a:lnTo>
                  <a:lnTo>
                    <a:pt x="494449" y="639216"/>
                  </a:lnTo>
                  <a:lnTo>
                    <a:pt x="502069" y="631596"/>
                  </a:lnTo>
                  <a:close/>
                </a:path>
                <a:path w="1677035" h="710565">
                  <a:moveTo>
                    <a:pt x="515785" y="656742"/>
                  </a:moveTo>
                  <a:lnTo>
                    <a:pt x="513499" y="656742"/>
                  </a:lnTo>
                  <a:lnTo>
                    <a:pt x="513499" y="652932"/>
                  </a:lnTo>
                  <a:lnTo>
                    <a:pt x="511975" y="652932"/>
                  </a:lnTo>
                  <a:lnTo>
                    <a:pt x="511975" y="650646"/>
                  </a:lnTo>
                  <a:lnTo>
                    <a:pt x="509689" y="649122"/>
                  </a:lnTo>
                  <a:lnTo>
                    <a:pt x="509689" y="659028"/>
                  </a:lnTo>
                  <a:lnTo>
                    <a:pt x="509689" y="672731"/>
                  </a:lnTo>
                  <a:lnTo>
                    <a:pt x="508165" y="674255"/>
                  </a:lnTo>
                  <a:lnTo>
                    <a:pt x="508165" y="678827"/>
                  </a:lnTo>
                  <a:lnTo>
                    <a:pt x="505879" y="678827"/>
                  </a:lnTo>
                  <a:lnTo>
                    <a:pt x="505879" y="680351"/>
                  </a:lnTo>
                  <a:lnTo>
                    <a:pt x="504355" y="680351"/>
                  </a:lnTo>
                  <a:lnTo>
                    <a:pt x="504355" y="682637"/>
                  </a:lnTo>
                  <a:lnTo>
                    <a:pt x="502069" y="682637"/>
                  </a:lnTo>
                  <a:lnTo>
                    <a:pt x="502069" y="684161"/>
                  </a:lnTo>
                  <a:lnTo>
                    <a:pt x="495973" y="684161"/>
                  </a:lnTo>
                  <a:lnTo>
                    <a:pt x="494449" y="686447"/>
                  </a:lnTo>
                  <a:lnTo>
                    <a:pt x="492163" y="686447"/>
                  </a:lnTo>
                  <a:lnTo>
                    <a:pt x="492163" y="684161"/>
                  </a:lnTo>
                  <a:lnTo>
                    <a:pt x="486067" y="684161"/>
                  </a:lnTo>
                  <a:lnTo>
                    <a:pt x="486067" y="682637"/>
                  </a:lnTo>
                  <a:lnTo>
                    <a:pt x="484543" y="682637"/>
                  </a:lnTo>
                  <a:lnTo>
                    <a:pt x="480733" y="678827"/>
                  </a:lnTo>
                  <a:lnTo>
                    <a:pt x="480733" y="676541"/>
                  </a:lnTo>
                  <a:lnTo>
                    <a:pt x="478447" y="676541"/>
                  </a:lnTo>
                  <a:lnTo>
                    <a:pt x="478447" y="656742"/>
                  </a:lnTo>
                  <a:lnTo>
                    <a:pt x="480733" y="656742"/>
                  </a:lnTo>
                  <a:lnTo>
                    <a:pt x="480733" y="652932"/>
                  </a:lnTo>
                  <a:lnTo>
                    <a:pt x="482257" y="652932"/>
                  </a:lnTo>
                  <a:lnTo>
                    <a:pt x="482257" y="650646"/>
                  </a:lnTo>
                  <a:lnTo>
                    <a:pt x="484543" y="650646"/>
                  </a:lnTo>
                  <a:lnTo>
                    <a:pt x="484543" y="649122"/>
                  </a:lnTo>
                  <a:lnTo>
                    <a:pt x="490639" y="649122"/>
                  </a:lnTo>
                  <a:lnTo>
                    <a:pt x="490639" y="646836"/>
                  </a:lnTo>
                  <a:lnTo>
                    <a:pt x="498259" y="646836"/>
                  </a:lnTo>
                  <a:lnTo>
                    <a:pt x="498259" y="649122"/>
                  </a:lnTo>
                  <a:lnTo>
                    <a:pt x="502069" y="649122"/>
                  </a:lnTo>
                  <a:lnTo>
                    <a:pt x="502069" y="650646"/>
                  </a:lnTo>
                  <a:lnTo>
                    <a:pt x="504355" y="650646"/>
                  </a:lnTo>
                  <a:lnTo>
                    <a:pt x="504355" y="652932"/>
                  </a:lnTo>
                  <a:lnTo>
                    <a:pt x="505879" y="652932"/>
                  </a:lnTo>
                  <a:lnTo>
                    <a:pt x="505879" y="655218"/>
                  </a:lnTo>
                  <a:lnTo>
                    <a:pt x="508165" y="655218"/>
                  </a:lnTo>
                  <a:lnTo>
                    <a:pt x="508165" y="659028"/>
                  </a:lnTo>
                  <a:lnTo>
                    <a:pt x="509689" y="659028"/>
                  </a:lnTo>
                  <a:lnTo>
                    <a:pt x="509689" y="649122"/>
                  </a:lnTo>
                  <a:lnTo>
                    <a:pt x="509689" y="646836"/>
                  </a:lnTo>
                  <a:lnTo>
                    <a:pt x="505879" y="646836"/>
                  </a:lnTo>
                  <a:lnTo>
                    <a:pt x="505879" y="645312"/>
                  </a:lnTo>
                  <a:lnTo>
                    <a:pt x="504355" y="645312"/>
                  </a:lnTo>
                  <a:lnTo>
                    <a:pt x="504355" y="643026"/>
                  </a:lnTo>
                  <a:lnTo>
                    <a:pt x="484543" y="643026"/>
                  </a:lnTo>
                  <a:lnTo>
                    <a:pt x="484543" y="645312"/>
                  </a:lnTo>
                  <a:lnTo>
                    <a:pt x="480733" y="645312"/>
                  </a:lnTo>
                  <a:lnTo>
                    <a:pt x="480733" y="646836"/>
                  </a:lnTo>
                  <a:lnTo>
                    <a:pt x="478447" y="646836"/>
                  </a:lnTo>
                  <a:lnTo>
                    <a:pt x="478447" y="649122"/>
                  </a:lnTo>
                  <a:lnTo>
                    <a:pt x="476161" y="649122"/>
                  </a:lnTo>
                  <a:lnTo>
                    <a:pt x="476161" y="650646"/>
                  </a:lnTo>
                  <a:lnTo>
                    <a:pt x="474637" y="650646"/>
                  </a:lnTo>
                  <a:lnTo>
                    <a:pt x="474637" y="655218"/>
                  </a:lnTo>
                  <a:lnTo>
                    <a:pt x="472351" y="655218"/>
                  </a:lnTo>
                  <a:lnTo>
                    <a:pt x="472351" y="662838"/>
                  </a:lnTo>
                  <a:lnTo>
                    <a:pt x="470827" y="662838"/>
                  </a:lnTo>
                  <a:lnTo>
                    <a:pt x="470827" y="670445"/>
                  </a:lnTo>
                  <a:lnTo>
                    <a:pt x="472351" y="670445"/>
                  </a:lnTo>
                  <a:lnTo>
                    <a:pt x="472351" y="678827"/>
                  </a:lnTo>
                  <a:lnTo>
                    <a:pt x="474637" y="678827"/>
                  </a:lnTo>
                  <a:lnTo>
                    <a:pt x="474637" y="680351"/>
                  </a:lnTo>
                  <a:lnTo>
                    <a:pt x="476161" y="682637"/>
                  </a:lnTo>
                  <a:lnTo>
                    <a:pt x="476161" y="684161"/>
                  </a:lnTo>
                  <a:lnTo>
                    <a:pt x="478447" y="684161"/>
                  </a:lnTo>
                  <a:lnTo>
                    <a:pt x="478447" y="686447"/>
                  </a:lnTo>
                  <a:lnTo>
                    <a:pt x="482257" y="686447"/>
                  </a:lnTo>
                  <a:lnTo>
                    <a:pt x="482257" y="688733"/>
                  </a:lnTo>
                  <a:lnTo>
                    <a:pt x="484543" y="688733"/>
                  </a:lnTo>
                  <a:lnTo>
                    <a:pt x="486067" y="690257"/>
                  </a:lnTo>
                  <a:lnTo>
                    <a:pt x="502069" y="690257"/>
                  </a:lnTo>
                  <a:lnTo>
                    <a:pt x="502069" y="688733"/>
                  </a:lnTo>
                  <a:lnTo>
                    <a:pt x="505879" y="688733"/>
                  </a:lnTo>
                  <a:lnTo>
                    <a:pt x="505879" y="686447"/>
                  </a:lnTo>
                  <a:lnTo>
                    <a:pt x="508165" y="686447"/>
                  </a:lnTo>
                  <a:lnTo>
                    <a:pt x="508165" y="684161"/>
                  </a:lnTo>
                  <a:lnTo>
                    <a:pt x="509689" y="684161"/>
                  </a:lnTo>
                  <a:lnTo>
                    <a:pt x="509689" y="682637"/>
                  </a:lnTo>
                  <a:lnTo>
                    <a:pt x="511975" y="682637"/>
                  </a:lnTo>
                  <a:lnTo>
                    <a:pt x="511975" y="680351"/>
                  </a:lnTo>
                  <a:lnTo>
                    <a:pt x="513499" y="680351"/>
                  </a:lnTo>
                  <a:lnTo>
                    <a:pt x="513499" y="676541"/>
                  </a:lnTo>
                  <a:lnTo>
                    <a:pt x="515785" y="674255"/>
                  </a:lnTo>
                  <a:lnTo>
                    <a:pt x="515785" y="656742"/>
                  </a:lnTo>
                  <a:close/>
                </a:path>
                <a:path w="1677035" h="710565">
                  <a:moveTo>
                    <a:pt x="560730" y="643026"/>
                  </a:moveTo>
                  <a:lnTo>
                    <a:pt x="555396" y="643026"/>
                  </a:lnTo>
                  <a:lnTo>
                    <a:pt x="555396" y="680351"/>
                  </a:lnTo>
                  <a:lnTo>
                    <a:pt x="529501" y="643026"/>
                  </a:lnTo>
                  <a:lnTo>
                    <a:pt x="523405" y="643026"/>
                  </a:lnTo>
                  <a:lnTo>
                    <a:pt x="523405" y="690257"/>
                  </a:lnTo>
                  <a:lnTo>
                    <a:pt x="529501" y="690257"/>
                  </a:lnTo>
                  <a:lnTo>
                    <a:pt x="529501" y="652932"/>
                  </a:lnTo>
                  <a:lnTo>
                    <a:pt x="555396" y="690257"/>
                  </a:lnTo>
                  <a:lnTo>
                    <a:pt x="560730" y="690257"/>
                  </a:lnTo>
                  <a:lnTo>
                    <a:pt x="560730" y="643026"/>
                  </a:lnTo>
                  <a:close/>
                </a:path>
                <a:path w="1677035" h="710565">
                  <a:moveTo>
                    <a:pt x="732155" y="257759"/>
                  </a:moveTo>
                  <a:lnTo>
                    <a:pt x="592734" y="257759"/>
                  </a:lnTo>
                  <a:lnTo>
                    <a:pt x="592734" y="261569"/>
                  </a:lnTo>
                  <a:lnTo>
                    <a:pt x="592734" y="267919"/>
                  </a:lnTo>
                  <a:lnTo>
                    <a:pt x="732155" y="267919"/>
                  </a:lnTo>
                  <a:lnTo>
                    <a:pt x="732155" y="261569"/>
                  </a:lnTo>
                  <a:lnTo>
                    <a:pt x="732155" y="257759"/>
                  </a:lnTo>
                  <a:close/>
                </a:path>
                <a:path w="1677035" h="710565">
                  <a:moveTo>
                    <a:pt x="810628" y="623214"/>
                  </a:moveTo>
                  <a:lnTo>
                    <a:pt x="809104" y="623214"/>
                  </a:lnTo>
                  <a:lnTo>
                    <a:pt x="809104" y="615594"/>
                  </a:lnTo>
                  <a:lnTo>
                    <a:pt x="806818" y="615594"/>
                  </a:lnTo>
                  <a:lnTo>
                    <a:pt x="806818" y="611784"/>
                  </a:lnTo>
                  <a:lnTo>
                    <a:pt x="805294" y="611784"/>
                  </a:lnTo>
                  <a:lnTo>
                    <a:pt x="805294" y="609498"/>
                  </a:lnTo>
                  <a:lnTo>
                    <a:pt x="803008" y="609498"/>
                  </a:lnTo>
                  <a:lnTo>
                    <a:pt x="803008" y="617880"/>
                  </a:lnTo>
                  <a:lnTo>
                    <a:pt x="803008" y="635406"/>
                  </a:lnTo>
                  <a:lnTo>
                    <a:pt x="801484" y="636930"/>
                  </a:lnTo>
                  <a:lnTo>
                    <a:pt x="801484" y="639216"/>
                  </a:lnTo>
                  <a:lnTo>
                    <a:pt x="799198" y="639216"/>
                  </a:lnTo>
                  <a:lnTo>
                    <a:pt x="799198" y="641502"/>
                  </a:lnTo>
                  <a:lnTo>
                    <a:pt x="796912" y="641502"/>
                  </a:lnTo>
                  <a:lnTo>
                    <a:pt x="796912" y="643026"/>
                  </a:lnTo>
                  <a:lnTo>
                    <a:pt x="795388" y="643026"/>
                  </a:lnTo>
                  <a:lnTo>
                    <a:pt x="795388" y="645312"/>
                  </a:lnTo>
                  <a:lnTo>
                    <a:pt x="779386" y="645312"/>
                  </a:lnTo>
                  <a:lnTo>
                    <a:pt x="779386" y="643026"/>
                  </a:lnTo>
                  <a:lnTo>
                    <a:pt x="777862" y="643026"/>
                  </a:lnTo>
                  <a:lnTo>
                    <a:pt x="777862" y="641502"/>
                  </a:lnTo>
                  <a:lnTo>
                    <a:pt x="775576" y="641502"/>
                  </a:lnTo>
                  <a:lnTo>
                    <a:pt x="775576" y="639216"/>
                  </a:lnTo>
                  <a:lnTo>
                    <a:pt x="773290" y="639216"/>
                  </a:lnTo>
                  <a:lnTo>
                    <a:pt x="773290" y="635406"/>
                  </a:lnTo>
                  <a:lnTo>
                    <a:pt x="771766" y="633120"/>
                  </a:lnTo>
                  <a:lnTo>
                    <a:pt x="771766" y="619404"/>
                  </a:lnTo>
                  <a:lnTo>
                    <a:pt x="773290" y="619404"/>
                  </a:lnTo>
                  <a:lnTo>
                    <a:pt x="773290" y="615594"/>
                  </a:lnTo>
                  <a:lnTo>
                    <a:pt x="775576" y="615594"/>
                  </a:lnTo>
                  <a:lnTo>
                    <a:pt x="775576" y="611784"/>
                  </a:lnTo>
                  <a:lnTo>
                    <a:pt x="779386" y="611784"/>
                  </a:lnTo>
                  <a:lnTo>
                    <a:pt x="779386" y="609498"/>
                  </a:lnTo>
                  <a:lnTo>
                    <a:pt x="781672" y="609498"/>
                  </a:lnTo>
                  <a:lnTo>
                    <a:pt x="783196" y="607974"/>
                  </a:lnTo>
                  <a:lnTo>
                    <a:pt x="793102" y="607974"/>
                  </a:lnTo>
                  <a:lnTo>
                    <a:pt x="793102" y="609498"/>
                  </a:lnTo>
                  <a:lnTo>
                    <a:pt x="796912" y="609498"/>
                  </a:lnTo>
                  <a:lnTo>
                    <a:pt x="796912" y="611784"/>
                  </a:lnTo>
                  <a:lnTo>
                    <a:pt x="799198" y="611784"/>
                  </a:lnTo>
                  <a:lnTo>
                    <a:pt x="799198" y="613308"/>
                  </a:lnTo>
                  <a:lnTo>
                    <a:pt x="801484" y="613308"/>
                  </a:lnTo>
                  <a:lnTo>
                    <a:pt x="801484" y="617880"/>
                  </a:lnTo>
                  <a:lnTo>
                    <a:pt x="803008" y="617880"/>
                  </a:lnTo>
                  <a:lnTo>
                    <a:pt x="803008" y="609498"/>
                  </a:lnTo>
                  <a:lnTo>
                    <a:pt x="803008" y="607974"/>
                  </a:lnTo>
                  <a:lnTo>
                    <a:pt x="801484" y="607974"/>
                  </a:lnTo>
                  <a:lnTo>
                    <a:pt x="801484" y="605688"/>
                  </a:lnTo>
                  <a:lnTo>
                    <a:pt x="796912" y="605688"/>
                  </a:lnTo>
                  <a:lnTo>
                    <a:pt x="796912" y="604164"/>
                  </a:lnTo>
                  <a:lnTo>
                    <a:pt x="791578" y="604164"/>
                  </a:lnTo>
                  <a:lnTo>
                    <a:pt x="791578" y="601878"/>
                  </a:lnTo>
                  <a:lnTo>
                    <a:pt x="785482" y="601878"/>
                  </a:lnTo>
                  <a:lnTo>
                    <a:pt x="783196" y="604164"/>
                  </a:lnTo>
                  <a:lnTo>
                    <a:pt x="777862" y="604164"/>
                  </a:lnTo>
                  <a:lnTo>
                    <a:pt x="777862" y="605688"/>
                  </a:lnTo>
                  <a:lnTo>
                    <a:pt x="773290" y="605688"/>
                  </a:lnTo>
                  <a:lnTo>
                    <a:pt x="773290" y="607974"/>
                  </a:lnTo>
                  <a:lnTo>
                    <a:pt x="771766" y="607974"/>
                  </a:lnTo>
                  <a:lnTo>
                    <a:pt x="771766" y="609498"/>
                  </a:lnTo>
                  <a:lnTo>
                    <a:pt x="769480" y="609498"/>
                  </a:lnTo>
                  <a:lnTo>
                    <a:pt x="769480" y="613308"/>
                  </a:lnTo>
                  <a:lnTo>
                    <a:pt x="767956" y="613308"/>
                  </a:lnTo>
                  <a:lnTo>
                    <a:pt x="767956" y="617880"/>
                  </a:lnTo>
                  <a:lnTo>
                    <a:pt x="765683" y="617880"/>
                  </a:lnTo>
                  <a:lnTo>
                    <a:pt x="765683" y="635406"/>
                  </a:lnTo>
                  <a:lnTo>
                    <a:pt x="767956" y="635406"/>
                  </a:lnTo>
                  <a:lnTo>
                    <a:pt x="767956" y="641502"/>
                  </a:lnTo>
                  <a:lnTo>
                    <a:pt x="769480" y="641502"/>
                  </a:lnTo>
                  <a:lnTo>
                    <a:pt x="769480" y="643026"/>
                  </a:lnTo>
                  <a:lnTo>
                    <a:pt x="771766" y="643026"/>
                  </a:lnTo>
                  <a:lnTo>
                    <a:pt x="771766" y="645312"/>
                  </a:lnTo>
                  <a:lnTo>
                    <a:pt x="773290" y="645312"/>
                  </a:lnTo>
                  <a:lnTo>
                    <a:pt x="773290" y="646836"/>
                  </a:lnTo>
                  <a:lnTo>
                    <a:pt x="775576" y="646836"/>
                  </a:lnTo>
                  <a:lnTo>
                    <a:pt x="775576" y="649122"/>
                  </a:lnTo>
                  <a:lnTo>
                    <a:pt x="779386" y="649122"/>
                  </a:lnTo>
                  <a:lnTo>
                    <a:pt x="779386" y="650646"/>
                  </a:lnTo>
                  <a:lnTo>
                    <a:pt x="795388" y="650646"/>
                  </a:lnTo>
                  <a:lnTo>
                    <a:pt x="795388" y="649122"/>
                  </a:lnTo>
                  <a:lnTo>
                    <a:pt x="799198" y="649122"/>
                  </a:lnTo>
                  <a:lnTo>
                    <a:pt x="799198" y="646836"/>
                  </a:lnTo>
                  <a:lnTo>
                    <a:pt x="803008" y="646836"/>
                  </a:lnTo>
                  <a:lnTo>
                    <a:pt x="803008" y="645312"/>
                  </a:lnTo>
                  <a:lnTo>
                    <a:pt x="805294" y="645312"/>
                  </a:lnTo>
                  <a:lnTo>
                    <a:pt x="805294" y="641502"/>
                  </a:lnTo>
                  <a:lnTo>
                    <a:pt x="806818" y="641502"/>
                  </a:lnTo>
                  <a:lnTo>
                    <a:pt x="806818" y="639216"/>
                  </a:lnTo>
                  <a:lnTo>
                    <a:pt x="809104" y="639216"/>
                  </a:lnTo>
                  <a:lnTo>
                    <a:pt x="809104" y="631596"/>
                  </a:lnTo>
                  <a:lnTo>
                    <a:pt x="810628" y="631596"/>
                  </a:lnTo>
                  <a:lnTo>
                    <a:pt x="810628" y="623214"/>
                  </a:lnTo>
                  <a:close/>
                </a:path>
                <a:path w="1677035" h="710565">
                  <a:moveTo>
                    <a:pt x="860145" y="650646"/>
                  </a:moveTo>
                  <a:lnTo>
                    <a:pt x="852525" y="636930"/>
                  </a:lnTo>
                  <a:lnTo>
                    <a:pt x="850239" y="636930"/>
                  </a:lnTo>
                  <a:lnTo>
                    <a:pt x="850239" y="635406"/>
                  </a:lnTo>
                  <a:lnTo>
                    <a:pt x="848715" y="635406"/>
                  </a:lnTo>
                  <a:lnTo>
                    <a:pt x="848715" y="633120"/>
                  </a:lnTo>
                  <a:lnTo>
                    <a:pt x="846429" y="631596"/>
                  </a:lnTo>
                  <a:lnTo>
                    <a:pt x="844156" y="631596"/>
                  </a:lnTo>
                  <a:lnTo>
                    <a:pt x="844156" y="629310"/>
                  </a:lnTo>
                  <a:lnTo>
                    <a:pt x="846429" y="629310"/>
                  </a:lnTo>
                  <a:lnTo>
                    <a:pt x="846429" y="627024"/>
                  </a:lnTo>
                  <a:lnTo>
                    <a:pt x="850239" y="627024"/>
                  </a:lnTo>
                  <a:lnTo>
                    <a:pt x="850239" y="625500"/>
                  </a:lnTo>
                  <a:lnTo>
                    <a:pt x="852525" y="625500"/>
                  </a:lnTo>
                  <a:lnTo>
                    <a:pt x="852525" y="623214"/>
                  </a:lnTo>
                  <a:lnTo>
                    <a:pt x="854049" y="623214"/>
                  </a:lnTo>
                  <a:lnTo>
                    <a:pt x="854049" y="621690"/>
                  </a:lnTo>
                  <a:lnTo>
                    <a:pt x="856335" y="619404"/>
                  </a:lnTo>
                  <a:lnTo>
                    <a:pt x="856335" y="611784"/>
                  </a:lnTo>
                  <a:lnTo>
                    <a:pt x="854049" y="611784"/>
                  </a:lnTo>
                  <a:lnTo>
                    <a:pt x="854049" y="607974"/>
                  </a:lnTo>
                  <a:lnTo>
                    <a:pt x="852525" y="607974"/>
                  </a:lnTo>
                  <a:lnTo>
                    <a:pt x="852525" y="605688"/>
                  </a:lnTo>
                  <a:lnTo>
                    <a:pt x="850239" y="605688"/>
                  </a:lnTo>
                  <a:lnTo>
                    <a:pt x="850239" y="615594"/>
                  </a:lnTo>
                  <a:lnTo>
                    <a:pt x="850239" y="617880"/>
                  </a:lnTo>
                  <a:lnTo>
                    <a:pt x="848715" y="617880"/>
                  </a:lnTo>
                  <a:lnTo>
                    <a:pt x="848715" y="621690"/>
                  </a:lnTo>
                  <a:lnTo>
                    <a:pt x="846429" y="621690"/>
                  </a:lnTo>
                  <a:lnTo>
                    <a:pt x="846429" y="623214"/>
                  </a:lnTo>
                  <a:lnTo>
                    <a:pt x="825106" y="623214"/>
                  </a:lnTo>
                  <a:lnTo>
                    <a:pt x="825106" y="607974"/>
                  </a:lnTo>
                  <a:lnTo>
                    <a:pt x="842632" y="607974"/>
                  </a:lnTo>
                  <a:lnTo>
                    <a:pt x="842632" y="609498"/>
                  </a:lnTo>
                  <a:lnTo>
                    <a:pt x="846429" y="609498"/>
                  </a:lnTo>
                  <a:lnTo>
                    <a:pt x="846429" y="611784"/>
                  </a:lnTo>
                  <a:lnTo>
                    <a:pt x="848715" y="611784"/>
                  </a:lnTo>
                  <a:lnTo>
                    <a:pt x="848715" y="613308"/>
                  </a:lnTo>
                  <a:lnTo>
                    <a:pt x="850239" y="615594"/>
                  </a:lnTo>
                  <a:lnTo>
                    <a:pt x="850239" y="605688"/>
                  </a:lnTo>
                  <a:lnTo>
                    <a:pt x="848715" y="605688"/>
                  </a:lnTo>
                  <a:lnTo>
                    <a:pt x="848715" y="604164"/>
                  </a:lnTo>
                  <a:lnTo>
                    <a:pt x="819010" y="604164"/>
                  </a:lnTo>
                  <a:lnTo>
                    <a:pt x="819010" y="650646"/>
                  </a:lnTo>
                  <a:lnTo>
                    <a:pt x="825106" y="650646"/>
                  </a:lnTo>
                  <a:lnTo>
                    <a:pt x="825106" y="629310"/>
                  </a:lnTo>
                  <a:lnTo>
                    <a:pt x="836536" y="629310"/>
                  </a:lnTo>
                  <a:lnTo>
                    <a:pt x="836536" y="631596"/>
                  </a:lnTo>
                  <a:lnTo>
                    <a:pt x="840346" y="631596"/>
                  </a:lnTo>
                  <a:lnTo>
                    <a:pt x="840346" y="635406"/>
                  </a:lnTo>
                  <a:lnTo>
                    <a:pt x="842632" y="635406"/>
                  </a:lnTo>
                  <a:lnTo>
                    <a:pt x="842632" y="636930"/>
                  </a:lnTo>
                  <a:lnTo>
                    <a:pt x="844156" y="636930"/>
                  </a:lnTo>
                  <a:lnTo>
                    <a:pt x="844156" y="639216"/>
                  </a:lnTo>
                  <a:lnTo>
                    <a:pt x="846429" y="641502"/>
                  </a:lnTo>
                  <a:lnTo>
                    <a:pt x="852525" y="650646"/>
                  </a:lnTo>
                  <a:lnTo>
                    <a:pt x="860145" y="650646"/>
                  </a:lnTo>
                  <a:close/>
                </a:path>
                <a:path w="1677035" h="710565">
                  <a:moveTo>
                    <a:pt x="893673" y="568363"/>
                  </a:moveTo>
                  <a:lnTo>
                    <a:pt x="889863" y="568363"/>
                  </a:lnTo>
                  <a:lnTo>
                    <a:pt x="890409" y="568909"/>
                  </a:lnTo>
                  <a:lnTo>
                    <a:pt x="886053" y="568909"/>
                  </a:lnTo>
                  <a:lnTo>
                    <a:pt x="886053" y="576529"/>
                  </a:lnTo>
                  <a:lnTo>
                    <a:pt x="886053" y="674319"/>
                  </a:lnTo>
                  <a:lnTo>
                    <a:pt x="735965" y="674319"/>
                  </a:lnTo>
                  <a:lnTo>
                    <a:pt x="735965" y="576529"/>
                  </a:lnTo>
                  <a:lnTo>
                    <a:pt x="886053" y="576529"/>
                  </a:lnTo>
                  <a:lnTo>
                    <a:pt x="886053" y="568909"/>
                  </a:lnTo>
                  <a:lnTo>
                    <a:pt x="732155" y="568909"/>
                  </a:lnTo>
                  <a:lnTo>
                    <a:pt x="732155" y="568363"/>
                  </a:lnTo>
                  <a:lnTo>
                    <a:pt x="728345" y="568363"/>
                  </a:lnTo>
                  <a:lnTo>
                    <a:pt x="728345" y="572173"/>
                  </a:lnTo>
                  <a:lnTo>
                    <a:pt x="728345" y="619709"/>
                  </a:lnTo>
                  <a:lnTo>
                    <a:pt x="588924" y="619709"/>
                  </a:lnTo>
                  <a:lnTo>
                    <a:pt x="588924" y="548589"/>
                  </a:lnTo>
                  <a:lnTo>
                    <a:pt x="586562" y="548589"/>
                  </a:lnTo>
                  <a:lnTo>
                    <a:pt x="586562" y="545401"/>
                  </a:lnTo>
                  <a:lnTo>
                    <a:pt x="588924" y="548551"/>
                  </a:lnTo>
                  <a:lnTo>
                    <a:pt x="588924" y="542455"/>
                  </a:lnTo>
                  <a:lnTo>
                    <a:pt x="586562" y="542455"/>
                  </a:lnTo>
                  <a:lnTo>
                    <a:pt x="586562" y="542239"/>
                  </a:lnTo>
                  <a:lnTo>
                    <a:pt x="580542" y="542239"/>
                  </a:lnTo>
                  <a:lnTo>
                    <a:pt x="580542" y="552399"/>
                  </a:lnTo>
                  <a:lnTo>
                    <a:pt x="580542" y="702259"/>
                  </a:lnTo>
                  <a:lnTo>
                    <a:pt x="9893" y="702259"/>
                  </a:lnTo>
                  <a:lnTo>
                    <a:pt x="9893" y="552399"/>
                  </a:lnTo>
                  <a:lnTo>
                    <a:pt x="580542" y="552399"/>
                  </a:lnTo>
                  <a:lnTo>
                    <a:pt x="580542" y="542239"/>
                  </a:lnTo>
                  <a:lnTo>
                    <a:pt x="4572" y="542239"/>
                  </a:lnTo>
                  <a:lnTo>
                    <a:pt x="4572" y="542455"/>
                  </a:lnTo>
                  <a:lnTo>
                    <a:pt x="0" y="542455"/>
                  </a:lnTo>
                  <a:lnTo>
                    <a:pt x="0" y="548551"/>
                  </a:lnTo>
                  <a:lnTo>
                    <a:pt x="0" y="706259"/>
                  </a:lnTo>
                  <a:lnTo>
                    <a:pt x="2044" y="706259"/>
                  </a:lnTo>
                  <a:lnTo>
                    <a:pt x="2044" y="707974"/>
                  </a:lnTo>
                  <a:lnTo>
                    <a:pt x="0" y="706259"/>
                  </a:lnTo>
                  <a:lnTo>
                    <a:pt x="0" y="710069"/>
                  </a:lnTo>
                  <a:lnTo>
                    <a:pt x="4572" y="710069"/>
                  </a:lnTo>
                  <a:lnTo>
                    <a:pt x="4343" y="709879"/>
                  </a:lnTo>
                  <a:lnTo>
                    <a:pt x="584352" y="709879"/>
                  </a:lnTo>
                  <a:lnTo>
                    <a:pt x="584352" y="710069"/>
                  </a:lnTo>
                  <a:lnTo>
                    <a:pt x="588924" y="710069"/>
                  </a:lnTo>
                  <a:lnTo>
                    <a:pt x="588924" y="706259"/>
                  </a:lnTo>
                  <a:lnTo>
                    <a:pt x="588924" y="702449"/>
                  </a:lnTo>
                  <a:lnTo>
                    <a:pt x="584352" y="702449"/>
                  </a:lnTo>
                  <a:lnTo>
                    <a:pt x="584352" y="702259"/>
                  </a:lnTo>
                  <a:lnTo>
                    <a:pt x="588924" y="702259"/>
                  </a:lnTo>
                  <a:lnTo>
                    <a:pt x="588924" y="627329"/>
                  </a:lnTo>
                  <a:lnTo>
                    <a:pt x="728345" y="627329"/>
                  </a:lnTo>
                  <a:lnTo>
                    <a:pt x="728345" y="656539"/>
                  </a:lnTo>
                  <a:lnTo>
                    <a:pt x="621233" y="656539"/>
                  </a:lnTo>
                  <a:lnTo>
                    <a:pt x="621233" y="656742"/>
                  </a:lnTo>
                  <a:lnTo>
                    <a:pt x="617867" y="656742"/>
                  </a:lnTo>
                  <a:lnTo>
                    <a:pt x="617867" y="660552"/>
                  </a:lnTo>
                  <a:lnTo>
                    <a:pt x="621233" y="658456"/>
                  </a:lnTo>
                  <a:lnTo>
                    <a:pt x="621233" y="660349"/>
                  </a:lnTo>
                  <a:lnTo>
                    <a:pt x="625817" y="660349"/>
                  </a:lnTo>
                  <a:lnTo>
                    <a:pt x="625817" y="665429"/>
                  </a:lnTo>
                  <a:lnTo>
                    <a:pt x="728345" y="665429"/>
                  </a:lnTo>
                  <a:lnTo>
                    <a:pt x="728345" y="678827"/>
                  </a:lnTo>
                  <a:lnTo>
                    <a:pt x="734314" y="678827"/>
                  </a:lnTo>
                  <a:lnTo>
                    <a:pt x="734314" y="679399"/>
                  </a:lnTo>
                  <a:lnTo>
                    <a:pt x="730554" y="679399"/>
                  </a:lnTo>
                  <a:lnTo>
                    <a:pt x="730554" y="681926"/>
                  </a:lnTo>
                  <a:lnTo>
                    <a:pt x="728345" y="678827"/>
                  </a:lnTo>
                  <a:lnTo>
                    <a:pt x="728345" y="684161"/>
                  </a:lnTo>
                  <a:lnTo>
                    <a:pt x="730554" y="684161"/>
                  </a:lnTo>
                  <a:lnTo>
                    <a:pt x="730554" y="684479"/>
                  </a:lnTo>
                  <a:lnTo>
                    <a:pt x="889863" y="684479"/>
                  </a:lnTo>
                  <a:lnTo>
                    <a:pt x="889863" y="684161"/>
                  </a:lnTo>
                  <a:lnTo>
                    <a:pt x="893673" y="684161"/>
                  </a:lnTo>
                  <a:lnTo>
                    <a:pt x="893673" y="678827"/>
                  </a:lnTo>
                  <a:lnTo>
                    <a:pt x="893673" y="674319"/>
                  </a:lnTo>
                  <a:lnTo>
                    <a:pt x="893673" y="572719"/>
                  </a:lnTo>
                  <a:lnTo>
                    <a:pt x="892314" y="572719"/>
                  </a:lnTo>
                  <a:lnTo>
                    <a:pt x="892314" y="570814"/>
                  </a:lnTo>
                  <a:lnTo>
                    <a:pt x="893673" y="572173"/>
                  </a:lnTo>
                  <a:lnTo>
                    <a:pt x="893673" y="568363"/>
                  </a:lnTo>
                  <a:close/>
                </a:path>
                <a:path w="1677035" h="710565">
                  <a:moveTo>
                    <a:pt x="1159560" y="320751"/>
                  </a:moveTo>
                  <a:lnTo>
                    <a:pt x="1153807" y="307035"/>
                  </a:lnTo>
                  <a:lnTo>
                    <a:pt x="1151255" y="300939"/>
                  </a:lnTo>
                  <a:lnTo>
                    <a:pt x="1145857" y="288074"/>
                  </a:lnTo>
                  <a:lnTo>
                    <a:pt x="1145857" y="300939"/>
                  </a:lnTo>
                  <a:lnTo>
                    <a:pt x="1129855" y="300939"/>
                  </a:lnTo>
                  <a:lnTo>
                    <a:pt x="1133665" y="287223"/>
                  </a:lnTo>
                  <a:lnTo>
                    <a:pt x="1133665" y="284949"/>
                  </a:lnTo>
                  <a:lnTo>
                    <a:pt x="1135951" y="284949"/>
                  </a:lnTo>
                  <a:lnTo>
                    <a:pt x="1135951" y="278853"/>
                  </a:lnTo>
                  <a:lnTo>
                    <a:pt x="1137475" y="278853"/>
                  </a:lnTo>
                  <a:lnTo>
                    <a:pt x="1137475" y="284949"/>
                  </a:lnTo>
                  <a:lnTo>
                    <a:pt x="1139761" y="284949"/>
                  </a:lnTo>
                  <a:lnTo>
                    <a:pt x="1139761" y="287223"/>
                  </a:lnTo>
                  <a:lnTo>
                    <a:pt x="1145857" y="300939"/>
                  </a:lnTo>
                  <a:lnTo>
                    <a:pt x="1145857" y="288074"/>
                  </a:lnTo>
                  <a:lnTo>
                    <a:pt x="1141996" y="278853"/>
                  </a:lnTo>
                  <a:lnTo>
                    <a:pt x="1139761" y="273519"/>
                  </a:lnTo>
                  <a:lnTo>
                    <a:pt x="1133665" y="273519"/>
                  </a:lnTo>
                  <a:lnTo>
                    <a:pt x="1116139" y="320751"/>
                  </a:lnTo>
                  <a:lnTo>
                    <a:pt x="1122235" y="320751"/>
                  </a:lnTo>
                  <a:lnTo>
                    <a:pt x="1127569" y="307035"/>
                  </a:lnTo>
                  <a:lnTo>
                    <a:pt x="1147381" y="307035"/>
                  </a:lnTo>
                  <a:lnTo>
                    <a:pt x="1151178" y="320751"/>
                  </a:lnTo>
                  <a:lnTo>
                    <a:pt x="1159560" y="320751"/>
                  </a:lnTo>
                  <a:close/>
                </a:path>
                <a:path w="1677035" h="710565">
                  <a:moveTo>
                    <a:pt x="1200708" y="273519"/>
                  </a:moveTo>
                  <a:lnTo>
                    <a:pt x="1194612" y="273519"/>
                  </a:lnTo>
                  <a:lnTo>
                    <a:pt x="1194612" y="310845"/>
                  </a:lnTo>
                  <a:lnTo>
                    <a:pt x="1170990" y="273519"/>
                  </a:lnTo>
                  <a:lnTo>
                    <a:pt x="1163370" y="273519"/>
                  </a:lnTo>
                  <a:lnTo>
                    <a:pt x="1163370" y="320751"/>
                  </a:lnTo>
                  <a:lnTo>
                    <a:pt x="1169466" y="320751"/>
                  </a:lnTo>
                  <a:lnTo>
                    <a:pt x="1169466" y="283425"/>
                  </a:lnTo>
                  <a:lnTo>
                    <a:pt x="1194612" y="320751"/>
                  </a:lnTo>
                  <a:lnTo>
                    <a:pt x="1200708" y="320751"/>
                  </a:lnTo>
                  <a:lnTo>
                    <a:pt x="1200708" y="273519"/>
                  </a:lnTo>
                  <a:close/>
                </a:path>
                <a:path w="1677035" h="710565">
                  <a:moveTo>
                    <a:pt x="1249464" y="287223"/>
                  </a:moveTo>
                  <a:lnTo>
                    <a:pt x="1247940" y="284949"/>
                  </a:lnTo>
                  <a:lnTo>
                    <a:pt x="1247940" y="281139"/>
                  </a:lnTo>
                  <a:lnTo>
                    <a:pt x="1245654" y="281139"/>
                  </a:lnTo>
                  <a:lnTo>
                    <a:pt x="1245654" y="278853"/>
                  </a:lnTo>
                  <a:lnTo>
                    <a:pt x="1244130" y="278853"/>
                  </a:lnTo>
                  <a:lnTo>
                    <a:pt x="1244130" y="288747"/>
                  </a:lnTo>
                  <a:lnTo>
                    <a:pt x="1244130" y="304749"/>
                  </a:lnTo>
                  <a:lnTo>
                    <a:pt x="1241844" y="304749"/>
                  </a:lnTo>
                  <a:lnTo>
                    <a:pt x="1241844" y="308559"/>
                  </a:lnTo>
                  <a:lnTo>
                    <a:pt x="1240320" y="308559"/>
                  </a:lnTo>
                  <a:lnTo>
                    <a:pt x="1240320" y="312369"/>
                  </a:lnTo>
                  <a:lnTo>
                    <a:pt x="1235748" y="312369"/>
                  </a:lnTo>
                  <a:lnTo>
                    <a:pt x="1235748" y="314655"/>
                  </a:lnTo>
                  <a:lnTo>
                    <a:pt x="1218234" y="314655"/>
                  </a:lnTo>
                  <a:lnTo>
                    <a:pt x="1218234" y="278853"/>
                  </a:lnTo>
                  <a:lnTo>
                    <a:pt x="1235748" y="278853"/>
                  </a:lnTo>
                  <a:lnTo>
                    <a:pt x="1235748" y="281139"/>
                  </a:lnTo>
                  <a:lnTo>
                    <a:pt x="1240320" y="281139"/>
                  </a:lnTo>
                  <a:lnTo>
                    <a:pt x="1240320" y="283425"/>
                  </a:lnTo>
                  <a:lnTo>
                    <a:pt x="1241844" y="284949"/>
                  </a:lnTo>
                  <a:lnTo>
                    <a:pt x="1241844" y="287223"/>
                  </a:lnTo>
                  <a:lnTo>
                    <a:pt x="1244130" y="288747"/>
                  </a:lnTo>
                  <a:lnTo>
                    <a:pt x="1244130" y="278853"/>
                  </a:lnTo>
                  <a:lnTo>
                    <a:pt x="1244130" y="277329"/>
                  </a:lnTo>
                  <a:lnTo>
                    <a:pt x="1241844" y="277329"/>
                  </a:lnTo>
                  <a:lnTo>
                    <a:pt x="1241844" y="275043"/>
                  </a:lnTo>
                  <a:lnTo>
                    <a:pt x="1238034" y="275043"/>
                  </a:lnTo>
                  <a:lnTo>
                    <a:pt x="1238034" y="273519"/>
                  </a:lnTo>
                  <a:lnTo>
                    <a:pt x="1212138" y="273519"/>
                  </a:lnTo>
                  <a:lnTo>
                    <a:pt x="1212138" y="320751"/>
                  </a:lnTo>
                  <a:lnTo>
                    <a:pt x="1235748" y="320751"/>
                  </a:lnTo>
                  <a:lnTo>
                    <a:pt x="1235748" y="318465"/>
                  </a:lnTo>
                  <a:lnTo>
                    <a:pt x="1240320" y="318465"/>
                  </a:lnTo>
                  <a:lnTo>
                    <a:pt x="1241844" y="316941"/>
                  </a:lnTo>
                  <a:lnTo>
                    <a:pt x="1244130" y="316941"/>
                  </a:lnTo>
                  <a:lnTo>
                    <a:pt x="1244130" y="314655"/>
                  </a:lnTo>
                  <a:lnTo>
                    <a:pt x="1245654" y="314655"/>
                  </a:lnTo>
                  <a:lnTo>
                    <a:pt x="1245654" y="310845"/>
                  </a:lnTo>
                  <a:lnTo>
                    <a:pt x="1247940" y="310845"/>
                  </a:lnTo>
                  <a:lnTo>
                    <a:pt x="1247940" y="307035"/>
                  </a:lnTo>
                  <a:lnTo>
                    <a:pt x="1249464" y="307035"/>
                  </a:lnTo>
                  <a:lnTo>
                    <a:pt x="1249464" y="287223"/>
                  </a:lnTo>
                  <a:close/>
                </a:path>
                <a:path w="1677035" h="710565">
                  <a:moveTo>
                    <a:pt x="1513840" y="145516"/>
                  </a:moveTo>
                  <a:lnTo>
                    <a:pt x="1475740" y="145516"/>
                  </a:lnTo>
                  <a:lnTo>
                    <a:pt x="1475740" y="151612"/>
                  </a:lnTo>
                  <a:lnTo>
                    <a:pt x="1491742" y="151612"/>
                  </a:lnTo>
                  <a:lnTo>
                    <a:pt x="1491742" y="192760"/>
                  </a:lnTo>
                  <a:lnTo>
                    <a:pt x="1497838" y="192760"/>
                  </a:lnTo>
                  <a:lnTo>
                    <a:pt x="1497838" y="151612"/>
                  </a:lnTo>
                  <a:lnTo>
                    <a:pt x="1513840" y="151612"/>
                  </a:lnTo>
                  <a:lnTo>
                    <a:pt x="1513840" y="145516"/>
                  </a:lnTo>
                  <a:close/>
                </a:path>
                <a:path w="1677035" h="710565">
                  <a:moveTo>
                    <a:pt x="1527556" y="145516"/>
                  </a:moveTo>
                  <a:lnTo>
                    <a:pt x="1521460" y="145516"/>
                  </a:lnTo>
                  <a:lnTo>
                    <a:pt x="1521460" y="192747"/>
                  </a:lnTo>
                  <a:lnTo>
                    <a:pt x="1527556" y="192747"/>
                  </a:lnTo>
                  <a:lnTo>
                    <a:pt x="1527556" y="145516"/>
                  </a:lnTo>
                  <a:close/>
                </a:path>
                <a:path w="1677035" h="710565">
                  <a:moveTo>
                    <a:pt x="1532877" y="288747"/>
                  </a:moveTo>
                  <a:lnTo>
                    <a:pt x="1527352" y="275043"/>
                  </a:lnTo>
                  <a:lnTo>
                    <a:pt x="1525193" y="269709"/>
                  </a:lnTo>
                  <a:lnTo>
                    <a:pt x="1517650" y="250990"/>
                  </a:lnTo>
                  <a:lnTo>
                    <a:pt x="1517650" y="269709"/>
                  </a:lnTo>
                  <a:lnTo>
                    <a:pt x="1501648" y="269709"/>
                  </a:lnTo>
                  <a:lnTo>
                    <a:pt x="1507744" y="255231"/>
                  </a:lnTo>
                  <a:lnTo>
                    <a:pt x="1507744" y="253707"/>
                  </a:lnTo>
                  <a:lnTo>
                    <a:pt x="1509268" y="253707"/>
                  </a:lnTo>
                  <a:lnTo>
                    <a:pt x="1509268" y="249897"/>
                  </a:lnTo>
                  <a:lnTo>
                    <a:pt x="1511554" y="249897"/>
                  </a:lnTo>
                  <a:lnTo>
                    <a:pt x="1511554" y="255231"/>
                  </a:lnTo>
                  <a:lnTo>
                    <a:pt x="1513840" y="255231"/>
                  </a:lnTo>
                  <a:lnTo>
                    <a:pt x="1513840" y="257517"/>
                  </a:lnTo>
                  <a:lnTo>
                    <a:pt x="1517650" y="269709"/>
                  </a:lnTo>
                  <a:lnTo>
                    <a:pt x="1517650" y="250990"/>
                  </a:lnTo>
                  <a:lnTo>
                    <a:pt x="1516291" y="247611"/>
                  </a:lnTo>
                  <a:lnTo>
                    <a:pt x="1513840" y="241515"/>
                  </a:lnTo>
                  <a:lnTo>
                    <a:pt x="1507744" y="241515"/>
                  </a:lnTo>
                  <a:lnTo>
                    <a:pt x="1487932" y="288747"/>
                  </a:lnTo>
                  <a:lnTo>
                    <a:pt x="1495552" y="288747"/>
                  </a:lnTo>
                  <a:lnTo>
                    <a:pt x="1499362" y="275043"/>
                  </a:lnTo>
                  <a:lnTo>
                    <a:pt x="1519174" y="275043"/>
                  </a:lnTo>
                  <a:lnTo>
                    <a:pt x="1525270" y="288747"/>
                  </a:lnTo>
                  <a:lnTo>
                    <a:pt x="1532877" y="288747"/>
                  </a:lnTo>
                  <a:close/>
                </a:path>
                <a:path w="1677035" h="710565">
                  <a:moveTo>
                    <a:pt x="1574787" y="102095"/>
                  </a:moveTo>
                  <a:lnTo>
                    <a:pt x="1572501" y="99809"/>
                  </a:lnTo>
                  <a:lnTo>
                    <a:pt x="1572501" y="95999"/>
                  </a:lnTo>
                  <a:lnTo>
                    <a:pt x="1570215" y="95999"/>
                  </a:lnTo>
                  <a:lnTo>
                    <a:pt x="1570215" y="94475"/>
                  </a:lnTo>
                  <a:lnTo>
                    <a:pt x="1570215" y="92189"/>
                  </a:lnTo>
                  <a:lnTo>
                    <a:pt x="1568691" y="92189"/>
                  </a:lnTo>
                  <a:lnTo>
                    <a:pt x="1566405" y="90665"/>
                  </a:lnTo>
                  <a:lnTo>
                    <a:pt x="1564881" y="90665"/>
                  </a:lnTo>
                  <a:lnTo>
                    <a:pt x="1562595" y="88379"/>
                  </a:lnTo>
                  <a:lnTo>
                    <a:pt x="1554975" y="88379"/>
                  </a:lnTo>
                  <a:lnTo>
                    <a:pt x="1554975" y="90665"/>
                  </a:lnTo>
                  <a:lnTo>
                    <a:pt x="1551330" y="90665"/>
                  </a:lnTo>
                  <a:lnTo>
                    <a:pt x="1551165" y="92189"/>
                  </a:lnTo>
                  <a:lnTo>
                    <a:pt x="1551165" y="90665"/>
                  </a:lnTo>
                  <a:lnTo>
                    <a:pt x="1551330" y="90665"/>
                  </a:lnTo>
                  <a:lnTo>
                    <a:pt x="1552689" y="78473"/>
                  </a:lnTo>
                  <a:lnTo>
                    <a:pt x="1570215" y="78473"/>
                  </a:lnTo>
                  <a:lnTo>
                    <a:pt x="1570215" y="72377"/>
                  </a:lnTo>
                  <a:lnTo>
                    <a:pt x="1548879" y="72377"/>
                  </a:lnTo>
                  <a:lnTo>
                    <a:pt x="1542783" y="98285"/>
                  </a:lnTo>
                  <a:lnTo>
                    <a:pt x="1548879" y="98285"/>
                  </a:lnTo>
                  <a:lnTo>
                    <a:pt x="1551165" y="95999"/>
                  </a:lnTo>
                  <a:lnTo>
                    <a:pt x="1552689" y="95999"/>
                  </a:lnTo>
                  <a:lnTo>
                    <a:pt x="1552689" y="94475"/>
                  </a:lnTo>
                  <a:lnTo>
                    <a:pt x="1562595" y="94475"/>
                  </a:lnTo>
                  <a:lnTo>
                    <a:pt x="1562595" y="95999"/>
                  </a:lnTo>
                  <a:lnTo>
                    <a:pt x="1564881" y="95999"/>
                  </a:lnTo>
                  <a:lnTo>
                    <a:pt x="1564881" y="98285"/>
                  </a:lnTo>
                  <a:lnTo>
                    <a:pt x="1566405" y="98285"/>
                  </a:lnTo>
                  <a:lnTo>
                    <a:pt x="1566405" y="112001"/>
                  </a:lnTo>
                  <a:lnTo>
                    <a:pt x="1564881" y="112001"/>
                  </a:lnTo>
                  <a:lnTo>
                    <a:pt x="1564881" y="114287"/>
                  </a:lnTo>
                  <a:lnTo>
                    <a:pt x="1562595" y="114287"/>
                  </a:lnTo>
                  <a:lnTo>
                    <a:pt x="1562595" y="115811"/>
                  </a:lnTo>
                  <a:lnTo>
                    <a:pt x="1552689" y="115811"/>
                  </a:lnTo>
                  <a:lnTo>
                    <a:pt x="1552689" y="114287"/>
                  </a:lnTo>
                  <a:lnTo>
                    <a:pt x="1551165" y="114287"/>
                  </a:lnTo>
                  <a:lnTo>
                    <a:pt x="1551165" y="112001"/>
                  </a:lnTo>
                  <a:lnTo>
                    <a:pt x="1548879" y="112001"/>
                  </a:lnTo>
                  <a:lnTo>
                    <a:pt x="1548879" y="105905"/>
                  </a:lnTo>
                  <a:lnTo>
                    <a:pt x="1542783" y="108191"/>
                  </a:lnTo>
                  <a:lnTo>
                    <a:pt x="1542783" y="112001"/>
                  </a:lnTo>
                  <a:lnTo>
                    <a:pt x="1545069" y="112001"/>
                  </a:lnTo>
                  <a:lnTo>
                    <a:pt x="1545069" y="115811"/>
                  </a:lnTo>
                  <a:lnTo>
                    <a:pt x="1546593" y="115811"/>
                  </a:lnTo>
                  <a:lnTo>
                    <a:pt x="1546593" y="118097"/>
                  </a:lnTo>
                  <a:lnTo>
                    <a:pt x="1548879" y="118097"/>
                  </a:lnTo>
                  <a:lnTo>
                    <a:pt x="1551165" y="119621"/>
                  </a:lnTo>
                  <a:lnTo>
                    <a:pt x="1564881" y="119621"/>
                  </a:lnTo>
                  <a:lnTo>
                    <a:pt x="1564881" y="118097"/>
                  </a:lnTo>
                  <a:lnTo>
                    <a:pt x="1568691" y="118097"/>
                  </a:lnTo>
                  <a:lnTo>
                    <a:pt x="1568691" y="115811"/>
                  </a:lnTo>
                  <a:lnTo>
                    <a:pt x="1570215" y="115811"/>
                  </a:lnTo>
                  <a:lnTo>
                    <a:pt x="1570215" y="112001"/>
                  </a:lnTo>
                  <a:lnTo>
                    <a:pt x="1572501" y="112001"/>
                  </a:lnTo>
                  <a:lnTo>
                    <a:pt x="1572501" y="105905"/>
                  </a:lnTo>
                  <a:lnTo>
                    <a:pt x="1574787" y="105905"/>
                  </a:lnTo>
                  <a:lnTo>
                    <a:pt x="1574787" y="102095"/>
                  </a:lnTo>
                  <a:close/>
                </a:path>
                <a:path w="1677035" h="710565">
                  <a:moveTo>
                    <a:pt x="1582407" y="145516"/>
                  </a:moveTo>
                  <a:lnTo>
                    <a:pt x="1574787" y="145516"/>
                  </a:lnTo>
                  <a:lnTo>
                    <a:pt x="1562595" y="179044"/>
                  </a:lnTo>
                  <a:lnTo>
                    <a:pt x="1562595" y="180568"/>
                  </a:lnTo>
                  <a:lnTo>
                    <a:pt x="1560309" y="180568"/>
                  </a:lnTo>
                  <a:lnTo>
                    <a:pt x="1560309" y="184378"/>
                  </a:lnTo>
                  <a:lnTo>
                    <a:pt x="1558785" y="184378"/>
                  </a:lnTo>
                  <a:lnTo>
                    <a:pt x="1558785" y="179044"/>
                  </a:lnTo>
                  <a:lnTo>
                    <a:pt x="1549361" y="153136"/>
                  </a:lnTo>
                  <a:lnTo>
                    <a:pt x="1546593" y="145516"/>
                  </a:lnTo>
                  <a:lnTo>
                    <a:pt x="1536687" y="145516"/>
                  </a:lnTo>
                  <a:lnTo>
                    <a:pt x="1536687" y="192760"/>
                  </a:lnTo>
                  <a:lnTo>
                    <a:pt x="1542783" y="192760"/>
                  </a:lnTo>
                  <a:lnTo>
                    <a:pt x="1542783" y="153136"/>
                  </a:lnTo>
                  <a:lnTo>
                    <a:pt x="1556499" y="192760"/>
                  </a:lnTo>
                  <a:lnTo>
                    <a:pt x="1562595" y="192760"/>
                  </a:lnTo>
                  <a:lnTo>
                    <a:pt x="1564703" y="186664"/>
                  </a:lnTo>
                  <a:lnTo>
                    <a:pt x="1576311" y="153136"/>
                  </a:lnTo>
                  <a:lnTo>
                    <a:pt x="1576311" y="192760"/>
                  </a:lnTo>
                  <a:lnTo>
                    <a:pt x="1582407" y="192760"/>
                  </a:lnTo>
                  <a:lnTo>
                    <a:pt x="1582407" y="153136"/>
                  </a:lnTo>
                  <a:lnTo>
                    <a:pt x="1582407" y="145516"/>
                  </a:lnTo>
                  <a:close/>
                </a:path>
                <a:path w="1677035" h="710565">
                  <a:moveTo>
                    <a:pt x="1609826" y="82283"/>
                  </a:moveTo>
                  <a:lnTo>
                    <a:pt x="1607540" y="82283"/>
                  </a:lnTo>
                  <a:lnTo>
                    <a:pt x="1607540" y="78473"/>
                  </a:lnTo>
                  <a:lnTo>
                    <a:pt x="1606016" y="78473"/>
                  </a:lnTo>
                  <a:lnTo>
                    <a:pt x="1606016" y="76187"/>
                  </a:lnTo>
                  <a:lnTo>
                    <a:pt x="1603743" y="76187"/>
                  </a:lnTo>
                  <a:lnTo>
                    <a:pt x="1603743" y="74663"/>
                  </a:lnTo>
                  <a:lnTo>
                    <a:pt x="1599933" y="74663"/>
                  </a:lnTo>
                  <a:lnTo>
                    <a:pt x="1599933" y="72377"/>
                  </a:lnTo>
                  <a:lnTo>
                    <a:pt x="1588503" y="72377"/>
                  </a:lnTo>
                  <a:lnTo>
                    <a:pt x="1588503" y="74663"/>
                  </a:lnTo>
                  <a:lnTo>
                    <a:pt x="1583931" y="74663"/>
                  </a:lnTo>
                  <a:lnTo>
                    <a:pt x="1583931" y="76187"/>
                  </a:lnTo>
                  <a:lnTo>
                    <a:pt x="1582407" y="76187"/>
                  </a:lnTo>
                  <a:lnTo>
                    <a:pt x="1582407" y="78473"/>
                  </a:lnTo>
                  <a:lnTo>
                    <a:pt x="1580121" y="78473"/>
                  </a:lnTo>
                  <a:lnTo>
                    <a:pt x="1580121" y="86093"/>
                  </a:lnTo>
                  <a:lnTo>
                    <a:pt x="1586217" y="86093"/>
                  </a:lnTo>
                  <a:lnTo>
                    <a:pt x="1586217" y="80759"/>
                  </a:lnTo>
                  <a:lnTo>
                    <a:pt x="1588503" y="80759"/>
                  </a:lnTo>
                  <a:lnTo>
                    <a:pt x="1588503" y="78473"/>
                  </a:lnTo>
                  <a:lnTo>
                    <a:pt x="1592313" y="78473"/>
                  </a:lnTo>
                  <a:lnTo>
                    <a:pt x="1592313" y="76187"/>
                  </a:lnTo>
                  <a:lnTo>
                    <a:pt x="1596123" y="76187"/>
                  </a:lnTo>
                  <a:lnTo>
                    <a:pt x="1596123" y="78473"/>
                  </a:lnTo>
                  <a:lnTo>
                    <a:pt x="1599933" y="78473"/>
                  </a:lnTo>
                  <a:lnTo>
                    <a:pt x="1599933" y="80759"/>
                  </a:lnTo>
                  <a:lnTo>
                    <a:pt x="1602219" y="80759"/>
                  </a:lnTo>
                  <a:lnTo>
                    <a:pt x="1602219" y="82283"/>
                  </a:lnTo>
                  <a:lnTo>
                    <a:pt x="1603743" y="82283"/>
                  </a:lnTo>
                  <a:lnTo>
                    <a:pt x="1603743" y="88379"/>
                  </a:lnTo>
                  <a:lnTo>
                    <a:pt x="1602219" y="88379"/>
                  </a:lnTo>
                  <a:lnTo>
                    <a:pt x="1602219" y="92189"/>
                  </a:lnTo>
                  <a:lnTo>
                    <a:pt x="1599933" y="92189"/>
                  </a:lnTo>
                  <a:lnTo>
                    <a:pt x="1599933" y="94475"/>
                  </a:lnTo>
                  <a:lnTo>
                    <a:pt x="1598409" y="94475"/>
                  </a:lnTo>
                  <a:lnTo>
                    <a:pt x="1598409" y="95999"/>
                  </a:lnTo>
                  <a:lnTo>
                    <a:pt x="1596123" y="95999"/>
                  </a:lnTo>
                  <a:lnTo>
                    <a:pt x="1596123" y="98285"/>
                  </a:lnTo>
                  <a:lnTo>
                    <a:pt x="1593837" y="98285"/>
                  </a:lnTo>
                  <a:lnTo>
                    <a:pt x="1593837" y="99809"/>
                  </a:lnTo>
                  <a:lnTo>
                    <a:pt x="1592313" y="99809"/>
                  </a:lnTo>
                  <a:lnTo>
                    <a:pt x="1592313" y="102095"/>
                  </a:lnTo>
                  <a:lnTo>
                    <a:pt x="1590027" y="102095"/>
                  </a:lnTo>
                  <a:lnTo>
                    <a:pt x="1590027" y="104381"/>
                  </a:lnTo>
                  <a:lnTo>
                    <a:pt x="1588503" y="104381"/>
                  </a:lnTo>
                  <a:lnTo>
                    <a:pt x="1586217" y="105905"/>
                  </a:lnTo>
                  <a:lnTo>
                    <a:pt x="1583931" y="105905"/>
                  </a:lnTo>
                  <a:lnTo>
                    <a:pt x="1583931" y="108191"/>
                  </a:lnTo>
                  <a:lnTo>
                    <a:pt x="1582407" y="108191"/>
                  </a:lnTo>
                  <a:lnTo>
                    <a:pt x="1582407" y="112001"/>
                  </a:lnTo>
                  <a:lnTo>
                    <a:pt x="1580121" y="112001"/>
                  </a:lnTo>
                  <a:lnTo>
                    <a:pt x="1580121" y="114287"/>
                  </a:lnTo>
                  <a:lnTo>
                    <a:pt x="1578597" y="114287"/>
                  </a:lnTo>
                  <a:lnTo>
                    <a:pt x="1578597" y="119621"/>
                  </a:lnTo>
                  <a:lnTo>
                    <a:pt x="1609826" y="119621"/>
                  </a:lnTo>
                  <a:lnTo>
                    <a:pt x="1609826" y="114287"/>
                  </a:lnTo>
                  <a:lnTo>
                    <a:pt x="1586217" y="114287"/>
                  </a:lnTo>
                  <a:lnTo>
                    <a:pt x="1586217" y="112001"/>
                  </a:lnTo>
                  <a:lnTo>
                    <a:pt x="1588503" y="112001"/>
                  </a:lnTo>
                  <a:lnTo>
                    <a:pt x="1588503" y="109715"/>
                  </a:lnTo>
                  <a:lnTo>
                    <a:pt x="1590027" y="109715"/>
                  </a:lnTo>
                  <a:lnTo>
                    <a:pt x="1590027" y="108191"/>
                  </a:lnTo>
                  <a:lnTo>
                    <a:pt x="1592313" y="108191"/>
                  </a:lnTo>
                  <a:lnTo>
                    <a:pt x="1593837" y="105905"/>
                  </a:lnTo>
                  <a:lnTo>
                    <a:pt x="1596123" y="105905"/>
                  </a:lnTo>
                  <a:lnTo>
                    <a:pt x="1596123" y="104381"/>
                  </a:lnTo>
                  <a:lnTo>
                    <a:pt x="1598409" y="104381"/>
                  </a:lnTo>
                  <a:lnTo>
                    <a:pt x="1598409" y="102095"/>
                  </a:lnTo>
                  <a:lnTo>
                    <a:pt x="1599933" y="102095"/>
                  </a:lnTo>
                  <a:lnTo>
                    <a:pt x="1599933" y="99809"/>
                  </a:lnTo>
                  <a:lnTo>
                    <a:pt x="1602219" y="99809"/>
                  </a:lnTo>
                  <a:lnTo>
                    <a:pt x="1602219" y="98285"/>
                  </a:lnTo>
                  <a:lnTo>
                    <a:pt x="1603743" y="98285"/>
                  </a:lnTo>
                  <a:lnTo>
                    <a:pt x="1603743" y="95999"/>
                  </a:lnTo>
                  <a:lnTo>
                    <a:pt x="1606016" y="95999"/>
                  </a:lnTo>
                  <a:lnTo>
                    <a:pt x="1606016" y="94475"/>
                  </a:lnTo>
                  <a:lnTo>
                    <a:pt x="1607540" y="94475"/>
                  </a:lnTo>
                  <a:lnTo>
                    <a:pt x="1607540" y="88379"/>
                  </a:lnTo>
                  <a:lnTo>
                    <a:pt x="1609826" y="88379"/>
                  </a:lnTo>
                  <a:lnTo>
                    <a:pt x="1609826" y="82283"/>
                  </a:lnTo>
                  <a:close/>
                </a:path>
                <a:path w="1677035" h="710565">
                  <a:moveTo>
                    <a:pt x="1627352" y="186664"/>
                  </a:moveTo>
                  <a:lnTo>
                    <a:pt x="1598409" y="186664"/>
                  </a:lnTo>
                  <a:lnTo>
                    <a:pt x="1598409" y="170662"/>
                  </a:lnTo>
                  <a:lnTo>
                    <a:pt x="1623542" y="170662"/>
                  </a:lnTo>
                  <a:lnTo>
                    <a:pt x="1623542" y="166852"/>
                  </a:lnTo>
                  <a:lnTo>
                    <a:pt x="1598409" y="166852"/>
                  </a:lnTo>
                  <a:lnTo>
                    <a:pt x="1598409" y="151612"/>
                  </a:lnTo>
                  <a:lnTo>
                    <a:pt x="1625828" y="151612"/>
                  </a:lnTo>
                  <a:lnTo>
                    <a:pt x="1625828" y="145516"/>
                  </a:lnTo>
                  <a:lnTo>
                    <a:pt x="1592313" y="145516"/>
                  </a:lnTo>
                  <a:lnTo>
                    <a:pt x="1592313" y="192760"/>
                  </a:lnTo>
                  <a:lnTo>
                    <a:pt x="1627352" y="192760"/>
                  </a:lnTo>
                  <a:lnTo>
                    <a:pt x="1627352" y="186664"/>
                  </a:lnTo>
                  <a:close/>
                </a:path>
                <a:path w="1677035" h="710565">
                  <a:moveTo>
                    <a:pt x="1659356" y="316941"/>
                  </a:moveTo>
                  <a:lnTo>
                    <a:pt x="1657070" y="316941"/>
                  </a:lnTo>
                  <a:lnTo>
                    <a:pt x="1657070" y="310845"/>
                  </a:lnTo>
                  <a:lnTo>
                    <a:pt x="1654784" y="310845"/>
                  </a:lnTo>
                  <a:lnTo>
                    <a:pt x="1654784" y="307035"/>
                  </a:lnTo>
                  <a:lnTo>
                    <a:pt x="1653260" y="307035"/>
                  </a:lnTo>
                  <a:lnTo>
                    <a:pt x="1653260" y="320751"/>
                  </a:lnTo>
                  <a:lnTo>
                    <a:pt x="1653260" y="324561"/>
                  </a:lnTo>
                  <a:lnTo>
                    <a:pt x="1650974" y="324561"/>
                  </a:lnTo>
                  <a:lnTo>
                    <a:pt x="1650974" y="332181"/>
                  </a:lnTo>
                  <a:lnTo>
                    <a:pt x="1649450" y="332181"/>
                  </a:lnTo>
                  <a:lnTo>
                    <a:pt x="1649450" y="335991"/>
                  </a:lnTo>
                  <a:lnTo>
                    <a:pt x="1647164" y="335991"/>
                  </a:lnTo>
                  <a:lnTo>
                    <a:pt x="1647164" y="338277"/>
                  </a:lnTo>
                  <a:lnTo>
                    <a:pt x="1645640" y="338277"/>
                  </a:lnTo>
                  <a:lnTo>
                    <a:pt x="1645640" y="339801"/>
                  </a:lnTo>
                  <a:lnTo>
                    <a:pt x="1639544" y="339801"/>
                  </a:lnTo>
                  <a:lnTo>
                    <a:pt x="1639544" y="342087"/>
                  </a:lnTo>
                  <a:lnTo>
                    <a:pt x="1633448" y="342087"/>
                  </a:lnTo>
                  <a:lnTo>
                    <a:pt x="1632546" y="341198"/>
                  </a:lnTo>
                  <a:lnTo>
                    <a:pt x="1643367" y="304774"/>
                  </a:lnTo>
                  <a:lnTo>
                    <a:pt x="1645640" y="307035"/>
                  </a:lnTo>
                  <a:lnTo>
                    <a:pt x="1647164" y="307035"/>
                  </a:lnTo>
                  <a:lnTo>
                    <a:pt x="1647164" y="308559"/>
                  </a:lnTo>
                  <a:lnTo>
                    <a:pt x="1649450" y="308559"/>
                  </a:lnTo>
                  <a:lnTo>
                    <a:pt x="1649450" y="312369"/>
                  </a:lnTo>
                  <a:lnTo>
                    <a:pt x="1650974" y="312369"/>
                  </a:lnTo>
                  <a:lnTo>
                    <a:pt x="1650974" y="320751"/>
                  </a:lnTo>
                  <a:lnTo>
                    <a:pt x="1653260" y="320751"/>
                  </a:lnTo>
                  <a:lnTo>
                    <a:pt x="1653260" y="307035"/>
                  </a:lnTo>
                  <a:lnTo>
                    <a:pt x="1653260" y="304749"/>
                  </a:lnTo>
                  <a:lnTo>
                    <a:pt x="1650974" y="304749"/>
                  </a:lnTo>
                  <a:lnTo>
                    <a:pt x="1650974" y="302463"/>
                  </a:lnTo>
                  <a:lnTo>
                    <a:pt x="1649450" y="302463"/>
                  </a:lnTo>
                  <a:lnTo>
                    <a:pt x="1649450" y="300939"/>
                  </a:lnTo>
                  <a:lnTo>
                    <a:pt x="1645640" y="300939"/>
                  </a:lnTo>
                  <a:lnTo>
                    <a:pt x="1645640" y="298653"/>
                  </a:lnTo>
                  <a:lnTo>
                    <a:pt x="1645183" y="298653"/>
                  </a:lnTo>
                  <a:lnTo>
                    <a:pt x="1645640" y="297129"/>
                  </a:lnTo>
                  <a:lnTo>
                    <a:pt x="1641068" y="297129"/>
                  </a:lnTo>
                  <a:lnTo>
                    <a:pt x="1640636" y="298653"/>
                  </a:lnTo>
                  <a:lnTo>
                    <a:pt x="1639544" y="298653"/>
                  </a:lnTo>
                  <a:lnTo>
                    <a:pt x="1639544" y="302463"/>
                  </a:lnTo>
                  <a:lnTo>
                    <a:pt x="1629067" y="339801"/>
                  </a:lnTo>
                  <a:lnTo>
                    <a:pt x="1627352" y="339801"/>
                  </a:lnTo>
                  <a:lnTo>
                    <a:pt x="1627352" y="338277"/>
                  </a:lnTo>
                  <a:lnTo>
                    <a:pt x="1625828" y="338277"/>
                  </a:lnTo>
                  <a:lnTo>
                    <a:pt x="1625828" y="335991"/>
                  </a:lnTo>
                  <a:lnTo>
                    <a:pt x="1623542" y="335991"/>
                  </a:lnTo>
                  <a:lnTo>
                    <a:pt x="1623542" y="334467"/>
                  </a:lnTo>
                  <a:lnTo>
                    <a:pt x="1622018" y="334467"/>
                  </a:lnTo>
                  <a:lnTo>
                    <a:pt x="1622018" y="328371"/>
                  </a:lnTo>
                  <a:lnTo>
                    <a:pt x="1619732" y="328371"/>
                  </a:lnTo>
                  <a:lnTo>
                    <a:pt x="1619732" y="316941"/>
                  </a:lnTo>
                  <a:lnTo>
                    <a:pt x="1622018" y="316941"/>
                  </a:lnTo>
                  <a:lnTo>
                    <a:pt x="1622018" y="310845"/>
                  </a:lnTo>
                  <a:lnTo>
                    <a:pt x="1623542" y="310845"/>
                  </a:lnTo>
                  <a:lnTo>
                    <a:pt x="1623542" y="308559"/>
                  </a:lnTo>
                  <a:lnTo>
                    <a:pt x="1625828" y="308559"/>
                  </a:lnTo>
                  <a:lnTo>
                    <a:pt x="1625828" y="307035"/>
                  </a:lnTo>
                  <a:lnTo>
                    <a:pt x="1627352" y="307035"/>
                  </a:lnTo>
                  <a:lnTo>
                    <a:pt x="1627352" y="304749"/>
                  </a:lnTo>
                  <a:lnTo>
                    <a:pt x="1633448" y="304749"/>
                  </a:lnTo>
                  <a:lnTo>
                    <a:pt x="1633448" y="302463"/>
                  </a:lnTo>
                  <a:lnTo>
                    <a:pt x="1639544" y="302463"/>
                  </a:lnTo>
                  <a:lnTo>
                    <a:pt x="1639544" y="298653"/>
                  </a:lnTo>
                  <a:lnTo>
                    <a:pt x="1627352" y="298653"/>
                  </a:lnTo>
                  <a:lnTo>
                    <a:pt x="1627352" y="300939"/>
                  </a:lnTo>
                  <a:lnTo>
                    <a:pt x="1623542" y="300939"/>
                  </a:lnTo>
                  <a:lnTo>
                    <a:pt x="1623542" y="302463"/>
                  </a:lnTo>
                  <a:lnTo>
                    <a:pt x="1622018" y="302463"/>
                  </a:lnTo>
                  <a:lnTo>
                    <a:pt x="1622018" y="304749"/>
                  </a:lnTo>
                  <a:lnTo>
                    <a:pt x="1619732" y="304749"/>
                  </a:lnTo>
                  <a:lnTo>
                    <a:pt x="1619732" y="307035"/>
                  </a:lnTo>
                  <a:lnTo>
                    <a:pt x="1617446" y="307035"/>
                  </a:lnTo>
                  <a:lnTo>
                    <a:pt x="1617446" y="308559"/>
                  </a:lnTo>
                  <a:lnTo>
                    <a:pt x="1615922" y="308559"/>
                  </a:lnTo>
                  <a:lnTo>
                    <a:pt x="1615922" y="314655"/>
                  </a:lnTo>
                  <a:lnTo>
                    <a:pt x="1613636" y="314655"/>
                  </a:lnTo>
                  <a:lnTo>
                    <a:pt x="1613636" y="330657"/>
                  </a:lnTo>
                  <a:lnTo>
                    <a:pt x="1615922" y="330657"/>
                  </a:lnTo>
                  <a:lnTo>
                    <a:pt x="1615922" y="334467"/>
                  </a:lnTo>
                  <a:lnTo>
                    <a:pt x="1617446" y="335991"/>
                  </a:lnTo>
                  <a:lnTo>
                    <a:pt x="1617446" y="338277"/>
                  </a:lnTo>
                  <a:lnTo>
                    <a:pt x="1619732" y="338277"/>
                  </a:lnTo>
                  <a:lnTo>
                    <a:pt x="1619732" y="339801"/>
                  </a:lnTo>
                  <a:lnTo>
                    <a:pt x="1622018" y="339801"/>
                  </a:lnTo>
                  <a:lnTo>
                    <a:pt x="1622018" y="342087"/>
                  </a:lnTo>
                  <a:lnTo>
                    <a:pt x="1623542" y="342087"/>
                  </a:lnTo>
                  <a:lnTo>
                    <a:pt x="1623542" y="344373"/>
                  </a:lnTo>
                  <a:lnTo>
                    <a:pt x="1627352" y="344373"/>
                  </a:lnTo>
                  <a:lnTo>
                    <a:pt x="1627352" y="345897"/>
                  </a:lnTo>
                  <a:lnTo>
                    <a:pt x="1631162" y="345897"/>
                  </a:lnTo>
                  <a:lnTo>
                    <a:pt x="1645640" y="345897"/>
                  </a:lnTo>
                  <a:lnTo>
                    <a:pt x="1645640" y="344373"/>
                  </a:lnTo>
                  <a:lnTo>
                    <a:pt x="1649450" y="344373"/>
                  </a:lnTo>
                  <a:lnTo>
                    <a:pt x="1649450" y="342087"/>
                  </a:lnTo>
                  <a:lnTo>
                    <a:pt x="1650974" y="342087"/>
                  </a:lnTo>
                  <a:lnTo>
                    <a:pt x="1650974" y="339801"/>
                  </a:lnTo>
                  <a:lnTo>
                    <a:pt x="1653260" y="339801"/>
                  </a:lnTo>
                  <a:lnTo>
                    <a:pt x="1653260" y="338277"/>
                  </a:lnTo>
                  <a:lnTo>
                    <a:pt x="1654784" y="338277"/>
                  </a:lnTo>
                  <a:lnTo>
                    <a:pt x="1654784" y="334467"/>
                  </a:lnTo>
                  <a:lnTo>
                    <a:pt x="1657070" y="334467"/>
                  </a:lnTo>
                  <a:lnTo>
                    <a:pt x="1657070" y="328371"/>
                  </a:lnTo>
                  <a:lnTo>
                    <a:pt x="1659356" y="328371"/>
                  </a:lnTo>
                  <a:lnTo>
                    <a:pt x="1659356" y="316941"/>
                  </a:lnTo>
                  <a:close/>
                </a:path>
                <a:path w="1677035" h="710565">
                  <a:moveTo>
                    <a:pt x="1676882" y="192760"/>
                  </a:moveTo>
                  <a:lnTo>
                    <a:pt x="1669262" y="180568"/>
                  </a:lnTo>
                  <a:lnTo>
                    <a:pt x="1669262" y="179044"/>
                  </a:lnTo>
                  <a:lnTo>
                    <a:pt x="1666976" y="179044"/>
                  </a:lnTo>
                  <a:lnTo>
                    <a:pt x="1666976" y="176758"/>
                  </a:lnTo>
                  <a:lnTo>
                    <a:pt x="1664690" y="175234"/>
                  </a:lnTo>
                  <a:lnTo>
                    <a:pt x="1663166" y="172948"/>
                  </a:lnTo>
                  <a:lnTo>
                    <a:pt x="1660880" y="172948"/>
                  </a:lnTo>
                  <a:lnTo>
                    <a:pt x="1660880" y="170662"/>
                  </a:lnTo>
                  <a:lnTo>
                    <a:pt x="1666976" y="170662"/>
                  </a:lnTo>
                  <a:lnTo>
                    <a:pt x="1666976" y="169138"/>
                  </a:lnTo>
                  <a:lnTo>
                    <a:pt x="1669262" y="169138"/>
                  </a:lnTo>
                  <a:lnTo>
                    <a:pt x="1669262" y="166852"/>
                  </a:lnTo>
                  <a:lnTo>
                    <a:pt x="1670786" y="166852"/>
                  </a:lnTo>
                  <a:lnTo>
                    <a:pt x="1670786" y="165328"/>
                  </a:lnTo>
                  <a:lnTo>
                    <a:pt x="1673072" y="165328"/>
                  </a:lnTo>
                  <a:lnTo>
                    <a:pt x="1673072" y="151612"/>
                  </a:lnTo>
                  <a:lnTo>
                    <a:pt x="1670786" y="151612"/>
                  </a:lnTo>
                  <a:lnTo>
                    <a:pt x="1670786" y="149326"/>
                  </a:lnTo>
                  <a:lnTo>
                    <a:pt x="1669262" y="149326"/>
                  </a:lnTo>
                  <a:lnTo>
                    <a:pt x="1669262" y="147040"/>
                  </a:lnTo>
                  <a:lnTo>
                    <a:pt x="1666976" y="147040"/>
                  </a:lnTo>
                  <a:lnTo>
                    <a:pt x="1666976" y="155422"/>
                  </a:lnTo>
                  <a:lnTo>
                    <a:pt x="1666976" y="163042"/>
                  </a:lnTo>
                  <a:lnTo>
                    <a:pt x="1664690" y="163042"/>
                  </a:lnTo>
                  <a:lnTo>
                    <a:pt x="1664690" y="165328"/>
                  </a:lnTo>
                  <a:lnTo>
                    <a:pt x="1663166" y="165328"/>
                  </a:lnTo>
                  <a:lnTo>
                    <a:pt x="1663166" y="166852"/>
                  </a:lnTo>
                  <a:lnTo>
                    <a:pt x="1643354" y="166852"/>
                  </a:lnTo>
                  <a:lnTo>
                    <a:pt x="1643354" y="151612"/>
                  </a:lnTo>
                  <a:lnTo>
                    <a:pt x="1663166" y="151612"/>
                  </a:lnTo>
                  <a:lnTo>
                    <a:pt x="1663166" y="153136"/>
                  </a:lnTo>
                  <a:lnTo>
                    <a:pt x="1664690" y="153136"/>
                  </a:lnTo>
                  <a:lnTo>
                    <a:pt x="1664690" y="155422"/>
                  </a:lnTo>
                  <a:lnTo>
                    <a:pt x="1666976" y="155422"/>
                  </a:lnTo>
                  <a:lnTo>
                    <a:pt x="1666976" y="147040"/>
                  </a:lnTo>
                  <a:lnTo>
                    <a:pt x="1660880" y="147040"/>
                  </a:lnTo>
                  <a:lnTo>
                    <a:pt x="1660880" y="145516"/>
                  </a:lnTo>
                  <a:lnTo>
                    <a:pt x="1635734" y="145516"/>
                  </a:lnTo>
                  <a:lnTo>
                    <a:pt x="1635734" y="192760"/>
                  </a:lnTo>
                  <a:lnTo>
                    <a:pt x="1643354" y="192760"/>
                  </a:lnTo>
                  <a:lnTo>
                    <a:pt x="1643354" y="172948"/>
                  </a:lnTo>
                  <a:lnTo>
                    <a:pt x="1657070" y="172948"/>
                  </a:lnTo>
                  <a:lnTo>
                    <a:pt x="1657070" y="175234"/>
                  </a:lnTo>
                  <a:lnTo>
                    <a:pt x="1659356" y="175234"/>
                  </a:lnTo>
                  <a:lnTo>
                    <a:pt x="1659356" y="179044"/>
                  </a:lnTo>
                  <a:lnTo>
                    <a:pt x="1660880" y="179044"/>
                  </a:lnTo>
                  <a:lnTo>
                    <a:pt x="1660880" y="180568"/>
                  </a:lnTo>
                  <a:lnTo>
                    <a:pt x="1663166" y="180568"/>
                  </a:lnTo>
                  <a:lnTo>
                    <a:pt x="1663166" y="182854"/>
                  </a:lnTo>
                  <a:lnTo>
                    <a:pt x="1669262" y="192760"/>
                  </a:lnTo>
                  <a:lnTo>
                    <a:pt x="1676882" y="192760"/>
                  </a:lnTo>
                  <a:close/>
                </a:path>
              </a:pathLst>
            </a:custGeom>
            <a:solidFill>
              <a:srgbClr val="000000"/>
            </a:solidFill>
          </p:spPr>
          <p:txBody>
            <a:bodyPr wrap="square" lIns="0" tIns="0" rIns="0" bIns="0" rtlCol="0"/>
            <a:lstStyle/>
            <a:p>
              <a:endParaRPr/>
            </a:p>
          </p:txBody>
        </p:sp>
        <p:sp>
          <p:nvSpPr>
            <p:cNvPr id="17" name="object 17"/>
            <p:cNvSpPr/>
            <p:nvPr/>
          </p:nvSpPr>
          <p:spPr>
            <a:xfrm>
              <a:off x="1191323" y="7489215"/>
              <a:ext cx="2481580" cy="962660"/>
            </a:xfrm>
            <a:custGeom>
              <a:avLst/>
              <a:gdLst/>
              <a:ahLst/>
              <a:cxnLst/>
              <a:rect l="l" t="t" r="r" b="b"/>
              <a:pathLst>
                <a:path w="2481579" h="962659">
                  <a:moveTo>
                    <a:pt x="96761" y="759587"/>
                  </a:moveTo>
                  <a:lnTo>
                    <a:pt x="88379" y="759587"/>
                  </a:lnTo>
                  <a:lnTo>
                    <a:pt x="88379" y="819124"/>
                  </a:lnTo>
                  <a:lnTo>
                    <a:pt x="0" y="819124"/>
                  </a:lnTo>
                  <a:lnTo>
                    <a:pt x="0" y="822934"/>
                  </a:lnTo>
                  <a:lnTo>
                    <a:pt x="0" y="826744"/>
                  </a:lnTo>
                  <a:lnTo>
                    <a:pt x="88379" y="826744"/>
                  </a:lnTo>
                  <a:lnTo>
                    <a:pt x="88379" y="895197"/>
                  </a:lnTo>
                  <a:lnTo>
                    <a:pt x="92951" y="895197"/>
                  </a:lnTo>
                  <a:lnTo>
                    <a:pt x="96761" y="895197"/>
                  </a:lnTo>
                  <a:lnTo>
                    <a:pt x="96761" y="759587"/>
                  </a:lnTo>
                  <a:close/>
                </a:path>
                <a:path w="2481579" h="962659">
                  <a:moveTo>
                    <a:pt x="100571" y="938631"/>
                  </a:moveTo>
                  <a:lnTo>
                    <a:pt x="98285" y="938631"/>
                  </a:lnTo>
                  <a:lnTo>
                    <a:pt x="98285" y="934808"/>
                  </a:lnTo>
                  <a:lnTo>
                    <a:pt x="96761" y="934808"/>
                  </a:lnTo>
                  <a:lnTo>
                    <a:pt x="96761" y="932522"/>
                  </a:lnTo>
                  <a:lnTo>
                    <a:pt x="92951" y="932522"/>
                  </a:lnTo>
                  <a:lnTo>
                    <a:pt x="92951" y="930998"/>
                  </a:lnTo>
                  <a:lnTo>
                    <a:pt x="80759" y="930998"/>
                  </a:lnTo>
                  <a:lnTo>
                    <a:pt x="80759" y="932522"/>
                  </a:lnTo>
                  <a:lnTo>
                    <a:pt x="76949" y="932522"/>
                  </a:lnTo>
                  <a:lnTo>
                    <a:pt x="80759" y="921105"/>
                  </a:lnTo>
                  <a:lnTo>
                    <a:pt x="98285" y="921105"/>
                  </a:lnTo>
                  <a:lnTo>
                    <a:pt x="98285" y="915009"/>
                  </a:lnTo>
                  <a:lnTo>
                    <a:pt x="74663" y="915009"/>
                  </a:lnTo>
                  <a:lnTo>
                    <a:pt x="70853" y="938631"/>
                  </a:lnTo>
                  <a:lnTo>
                    <a:pt x="76949" y="940904"/>
                  </a:lnTo>
                  <a:lnTo>
                    <a:pt x="76949" y="938631"/>
                  </a:lnTo>
                  <a:lnTo>
                    <a:pt x="78473" y="938631"/>
                  </a:lnTo>
                  <a:lnTo>
                    <a:pt x="78473" y="937094"/>
                  </a:lnTo>
                  <a:lnTo>
                    <a:pt x="90665" y="937094"/>
                  </a:lnTo>
                  <a:lnTo>
                    <a:pt x="90665" y="938631"/>
                  </a:lnTo>
                  <a:lnTo>
                    <a:pt x="92951" y="938631"/>
                  </a:lnTo>
                  <a:lnTo>
                    <a:pt x="92951" y="940904"/>
                  </a:lnTo>
                  <a:lnTo>
                    <a:pt x="94475" y="940904"/>
                  </a:lnTo>
                  <a:lnTo>
                    <a:pt x="94475" y="952334"/>
                  </a:lnTo>
                  <a:lnTo>
                    <a:pt x="92951" y="952334"/>
                  </a:lnTo>
                  <a:lnTo>
                    <a:pt x="92951" y="954620"/>
                  </a:lnTo>
                  <a:lnTo>
                    <a:pt x="90665" y="956144"/>
                  </a:lnTo>
                  <a:lnTo>
                    <a:pt x="88379" y="956144"/>
                  </a:lnTo>
                  <a:lnTo>
                    <a:pt x="88379" y="958430"/>
                  </a:lnTo>
                  <a:lnTo>
                    <a:pt x="83045" y="958430"/>
                  </a:lnTo>
                  <a:lnTo>
                    <a:pt x="83045" y="956144"/>
                  </a:lnTo>
                  <a:lnTo>
                    <a:pt x="78473" y="956144"/>
                  </a:lnTo>
                  <a:lnTo>
                    <a:pt x="78473" y="954620"/>
                  </a:lnTo>
                  <a:lnTo>
                    <a:pt x="76949" y="954620"/>
                  </a:lnTo>
                  <a:lnTo>
                    <a:pt x="76949" y="948524"/>
                  </a:lnTo>
                  <a:lnTo>
                    <a:pt x="70853" y="948524"/>
                  </a:lnTo>
                  <a:lnTo>
                    <a:pt x="70853" y="956144"/>
                  </a:lnTo>
                  <a:lnTo>
                    <a:pt x="73139" y="956144"/>
                  </a:lnTo>
                  <a:lnTo>
                    <a:pt x="73139" y="958430"/>
                  </a:lnTo>
                  <a:lnTo>
                    <a:pt x="74663" y="958430"/>
                  </a:lnTo>
                  <a:lnTo>
                    <a:pt x="74663" y="960716"/>
                  </a:lnTo>
                  <a:lnTo>
                    <a:pt x="78473" y="960716"/>
                  </a:lnTo>
                  <a:lnTo>
                    <a:pt x="78473" y="962240"/>
                  </a:lnTo>
                  <a:lnTo>
                    <a:pt x="92951" y="962240"/>
                  </a:lnTo>
                  <a:lnTo>
                    <a:pt x="92951" y="960716"/>
                  </a:lnTo>
                  <a:lnTo>
                    <a:pt x="94475" y="960716"/>
                  </a:lnTo>
                  <a:lnTo>
                    <a:pt x="94475" y="958430"/>
                  </a:lnTo>
                  <a:lnTo>
                    <a:pt x="96761" y="958430"/>
                  </a:lnTo>
                  <a:lnTo>
                    <a:pt x="96761" y="956144"/>
                  </a:lnTo>
                  <a:lnTo>
                    <a:pt x="98285" y="956144"/>
                  </a:lnTo>
                  <a:lnTo>
                    <a:pt x="98285" y="954620"/>
                  </a:lnTo>
                  <a:lnTo>
                    <a:pt x="100571" y="954620"/>
                  </a:lnTo>
                  <a:lnTo>
                    <a:pt x="100571" y="938631"/>
                  </a:lnTo>
                  <a:close/>
                </a:path>
                <a:path w="2481579" h="962659">
                  <a:moveTo>
                    <a:pt x="137896" y="930998"/>
                  </a:moveTo>
                  <a:lnTo>
                    <a:pt x="135610" y="930998"/>
                  </a:lnTo>
                  <a:lnTo>
                    <a:pt x="135610" y="922629"/>
                  </a:lnTo>
                  <a:lnTo>
                    <a:pt x="134086" y="922629"/>
                  </a:lnTo>
                  <a:lnTo>
                    <a:pt x="134086" y="921105"/>
                  </a:lnTo>
                  <a:lnTo>
                    <a:pt x="131800" y="921105"/>
                  </a:lnTo>
                  <a:lnTo>
                    <a:pt x="131800" y="930998"/>
                  </a:lnTo>
                  <a:lnTo>
                    <a:pt x="131800" y="946238"/>
                  </a:lnTo>
                  <a:lnTo>
                    <a:pt x="130276" y="946238"/>
                  </a:lnTo>
                  <a:lnTo>
                    <a:pt x="130276" y="952334"/>
                  </a:lnTo>
                  <a:lnTo>
                    <a:pt x="127990" y="954620"/>
                  </a:lnTo>
                  <a:lnTo>
                    <a:pt x="127990" y="956144"/>
                  </a:lnTo>
                  <a:lnTo>
                    <a:pt x="124180" y="956144"/>
                  </a:lnTo>
                  <a:lnTo>
                    <a:pt x="124180" y="958430"/>
                  </a:lnTo>
                  <a:lnTo>
                    <a:pt x="120383" y="958430"/>
                  </a:lnTo>
                  <a:lnTo>
                    <a:pt x="118097" y="956144"/>
                  </a:lnTo>
                  <a:lnTo>
                    <a:pt x="116573" y="956144"/>
                  </a:lnTo>
                  <a:lnTo>
                    <a:pt x="116573" y="954620"/>
                  </a:lnTo>
                  <a:lnTo>
                    <a:pt x="114287" y="954620"/>
                  </a:lnTo>
                  <a:lnTo>
                    <a:pt x="114287" y="948524"/>
                  </a:lnTo>
                  <a:lnTo>
                    <a:pt x="112001" y="948524"/>
                  </a:lnTo>
                  <a:lnTo>
                    <a:pt x="112001" y="928725"/>
                  </a:lnTo>
                  <a:lnTo>
                    <a:pt x="114287" y="928725"/>
                  </a:lnTo>
                  <a:lnTo>
                    <a:pt x="114287" y="922629"/>
                  </a:lnTo>
                  <a:lnTo>
                    <a:pt x="116573" y="922629"/>
                  </a:lnTo>
                  <a:lnTo>
                    <a:pt x="116573" y="921105"/>
                  </a:lnTo>
                  <a:lnTo>
                    <a:pt x="118097" y="921105"/>
                  </a:lnTo>
                  <a:lnTo>
                    <a:pt x="118097" y="918832"/>
                  </a:lnTo>
                  <a:lnTo>
                    <a:pt x="124180" y="918832"/>
                  </a:lnTo>
                  <a:lnTo>
                    <a:pt x="124180" y="921105"/>
                  </a:lnTo>
                  <a:lnTo>
                    <a:pt x="127990" y="921105"/>
                  </a:lnTo>
                  <a:lnTo>
                    <a:pt x="127990" y="922629"/>
                  </a:lnTo>
                  <a:lnTo>
                    <a:pt x="130276" y="924915"/>
                  </a:lnTo>
                  <a:lnTo>
                    <a:pt x="130276" y="930998"/>
                  </a:lnTo>
                  <a:lnTo>
                    <a:pt x="131800" y="930998"/>
                  </a:lnTo>
                  <a:lnTo>
                    <a:pt x="131800" y="921105"/>
                  </a:lnTo>
                  <a:lnTo>
                    <a:pt x="131800" y="917295"/>
                  </a:lnTo>
                  <a:lnTo>
                    <a:pt x="127990" y="917295"/>
                  </a:lnTo>
                  <a:lnTo>
                    <a:pt x="127990" y="915009"/>
                  </a:lnTo>
                  <a:lnTo>
                    <a:pt x="116573" y="915009"/>
                  </a:lnTo>
                  <a:lnTo>
                    <a:pt x="116573" y="917295"/>
                  </a:lnTo>
                  <a:lnTo>
                    <a:pt x="112001" y="917295"/>
                  </a:lnTo>
                  <a:lnTo>
                    <a:pt x="112001" y="918832"/>
                  </a:lnTo>
                  <a:lnTo>
                    <a:pt x="110477" y="918832"/>
                  </a:lnTo>
                  <a:lnTo>
                    <a:pt x="110477" y="922629"/>
                  </a:lnTo>
                  <a:lnTo>
                    <a:pt x="108191" y="922629"/>
                  </a:lnTo>
                  <a:lnTo>
                    <a:pt x="108191" y="928725"/>
                  </a:lnTo>
                  <a:lnTo>
                    <a:pt x="106667" y="928725"/>
                  </a:lnTo>
                  <a:lnTo>
                    <a:pt x="106667" y="946238"/>
                  </a:lnTo>
                  <a:lnTo>
                    <a:pt x="108191" y="948524"/>
                  </a:lnTo>
                  <a:lnTo>
                    <a:pt x="108191" y="954620"/>
                  </a:lnTo>
                  <a:lnTo>
                    <a:pt x="110477" y="954620"/>
                  </a:lnTo>
                  <a:lnTo>
                    <a:pt x="110477" y="958430"/>
                  </a:lnTo>
                  <a:lnTo>
                    <a:pt x="112001" y="958430"/>
                  </a:lnTo>
                  <a:lnTo>
                    <a:pt x="112001" y="960716"/>
                  </a:lnTo>
                  <a:lnTo>
                    <a:pt x="116573" y="960716"/>
                  </a:lnTo>
                  <a:lnTo>
                    <a:pt x="116573" y="962240"/>
                  </a:lnTo>
                  <a:lnTo>
                    <a:pt x="127990" y="962240"/>
                  </a:lnTo>
                  <a:lnTo>
                    <a:pt x="127990" y="960716"/>
                  </a:lnTo>
                  <a:lnTo>
                    <a:pt x="130276" y="960716"/>
                  </a:lnTo>
                  <a:lnTo>
                    <a:pt x="131800" y="958430"/>
                  </a:lnTo>
                  <a:lnTo>
                    <a:pt x="134086" y="956144"/>
                  </a:lnTo>
                  <a:lnTo>
                    <a:pt x="134086" y="954620"/>
                  </a:lnTo>
                  <a:lnTo>
                    <a:pt x="135610" y="954620"/>
                  </a:lnTo>
                  <a:lnTo>
                    <a:pt x="135610" y="946238"/>
                  </a:lnTo>
                  <a:lnTo>
                    <a:pt x="137896" y="946238"/>
                  </a:lnTo>
                  <a:lnTo>
                    <a:pt x="137896" y="930998"/>
                  </a:lnTo>
                  <a:close/>
                </a:path>
                <a:path w="2481579" h="962659">
                  <a:moveTo>
                    <a:pt x="182854" y="915009"/>
                  </a:moveTo>
                  <a:lnTo>
                    <a:pt x="177520" y="915009"/>
                  </a:lnTo>
                  <a:lnTo>
                    <a:pt x="177520" y="952334"/>
                  </a:lnTo>
                  <a:lnTo>
                    <a:pt x="151612" y="915009"/>
                  </a:lnTo>
                  <a:lnTo>
                    <a:pt x="145516" y="915009"/>
                  </a:lnTo>
                  <a:lnTo>
                    <a:pt x="145516" y="962240"/>
                  </a:lnTo>
                  <a:lnTo>
                    <a:pt x="151612" y="962240"/>
                  </a:lnTo>
                  <a:lnTo>
                    <a:pt x="151612" y="924915"/>
                  </a:lnTo>
                  <a:lnTo>
                    <a:pt x="175234" y="962240"/>
                  </a:lnTo>
                  <a:lnTo>
                    <a:pt x="182854" y="962240"/>
                  </a:lnTo>
                  <a:lnTo>
                    <a:pt x="182854" y="915009"/>
                  </a:lnTo>
                  <a:close/>
                </a:path>
                <a:path w="2481579" h="962659">
                  <a:moveTo>
                    <a:pt x="515785" y="938631"/>
                  </a:moveTo>
                  <a:lnTo>
                    <a:pt x="513499" y="938631"/>
                  </a:lnTo>
                  <a:lnTo>
                    <a:pt x="513499" y="937094"/>
                  </a:lnTo>
                  <a:lnTo>
                    <a:pt x="511975" y="934808"/>
                  </a:lnTo>
                  <a:lnTo>
                    <a:pt x="509689" y="932522"/>
                  </a:lnTo>
                  <a:lnTo>
                    <a:pt x="508165" y="932522"/>
                  </a:lnTo>
                  <a:lnTo>
                    <a:pt x="508165" y="930998"/>
                  </a:lnTo>
                  <a:lnTo>
                    <a:pt x="495985" y="930998"/>
                  </a:lnTo>
                  <a:lnTo>
                    <a:pt x="495985" y="932522"/>
                  </a:lnTo>
                  <a:lnTo>
                    <a:pt x="492175" y="932522"/>
                  </a:lnTo>
                  <a:lnTo>
                    <a:pt x="495985" y="921105"/>
                  </a:lnTo>
                  <a:lnTo>
                    <a:pt x="513499" y="921105"/>
                  </a:lnTo>
                  <a:lnTo>
                    <a:pt x="513499" y="915009"/>
                  </a:lnTo>
                  <a:lnTo>
                    <a:pt x="489889" y="915009"/>
                  </a:lnTo>
                  <a:lnTo>
                    <a:pt x="486079" y="938631"/>
                  </a:lnTo>
                  <a:lnTo>
                    <a:pt x="492175" y="940904"/>
                  </a:lnTo>
                  <a:lnTo>
                    <a:pt x="492175" y="938631"/>
                  </a:lnTo>
                  <a:lnTo>
                    <a:pt x="493699" y="938631"/>
                  </a:lnTo>
                  <a:lnTo>
                    <a:pt x="493699" y="937094"/>
                  </a:lnTo>
                  <a:lnTo>
                    <a:pt x="505879" y="937094"/>
                  </a:lnTo>
                  <a:lnTo>
                    <a:pt x="505879" y="938631"/>
                  </a:lnTo>
                  <a:lnTo>
                    <a:pt x="508165" y="938631"/>
                  </a:lnTo>
                  <a:lnTo>
                    <a:pt x="508165" y="940904"/>
                  </a:lnTo>
                  <a:lnTo>
                    <a:pt x="509689" y="940904"/>
                  </a:lnTo>
                  <a:lnTo>
                    <a:pt x="509689" y="952334"/>
                  </a:lnTo>
                  <a:lnTo>
                    <a:pt x="508165" y="952334"/>
                  </a:lnTo>
                  <a:lnTo>
                    <a:pt x="508165" y="954620"/>
                  </a:lnTo>
                  <a:lnTo>
                    <a:pt x="505879" y="954620"/>
                  </a:lnTo>
                  <a:lnTo>
                    <a:pt x="505879" y="956144"/>
                  </a:lnTo>
                  <a:lnTo>
                    <a:pt x="503605" y="956144"/>
                  </a:lnTo>
                  <a:lnTo>
                    <a:pt x="503605" y="958430"/>
                  </a:lnTo>
                  <a:lnTo>
                    <a:pt x="498271" y="958430"/>
                  </a:lnTo>
                  <a:lnTo>
                    <a:pt x="495985" y="956144"/>
                  </a:lnTo>
                  <a:lnTo>
                    <a:pt x="493699" y="956144"/>
                  </a:lnTo>
                  <a:lnTo>
                    <a:pt x="493699" y="954620"/>
                  </a:lnTo>
                  <a:lnTo>
                    <a:pt x="492175" y="954620"/>
                  </a:lnTo>
                  <a:lnTo>
                    <a:pt x="492175" y="948524"/>
                  </a:lnTo>
                  <a:lnTo>
                    <a:pt x="484555" y="948524"/>
                  </a:lnTo>
                  <a:lnTo>
                    <a:pt x="484555" y="950810"/>
                  </a:lnTo>
                  <a:lnTo>
                    <a:pt x="486079" y="950810"/>
                  </a:lnTo>
                  <a:lnTo>
                    <a:pt x="486079" y="956144"/>
                  </a:lnTo>
                  <a:lnTo>
                    <a:pt x="488365" y="956144"/>
                  </a:lnTo>
                  <a:lnTo>
                    <a:pt x="488365" y="958430"/>
                  </a:lnTo>
                  <a:lnTo>
                    <a:pt x="489889" y="958430"/>
                  </a:lnTo>
                  <a:lnTo>
                    <a:pt x="489889" y="960716"/>
                  </a:lnTo>
                  <a:lnTo>
                    <a:pt x="493699" y="960716"/>
                  </a:lnTo>
                  <a:lnTo>
                    <a:pt x="493699" y="962240"/>
                  </a:lnTo>
                  <a:lnTo>
                    <a:pt x="505879" y="962240"/>
                  </a:lnTo>
                  <a:lnTo>
                    <a:pt x="508165" y="960716"/>
                  </a:lnTo>
                  <a:lnTo>
                    <a:pt x="509689" y="960716"/>
                  </a:lnTo>
                  <a:lnTo>
                    <a:pt x="509689" y="958430"/>
                  </a:lnTo>
                  <a:lnTo>
                    <a:pt x="511975" y="958430"/>
                  </a:lnTo>
                  <a:lnTo>
                    <a:pt x="511975" y="956144"/>
                  </a:lnTo>
                  <a:lnTo>
                    <a:pt x="513499" y="956144"/>
                  </a:lnTo>
                  <a:lnTo>
                    <a:pt x="513499" y="954620"/>
                  </a:lnTo>
                  <a:lnTo>
                    <a:pt x="515785" y="952334"/>
                  </a:lnTo>
                  <a:lnTo>
                    <a:pt x="515785" y="938631"/>
                  </a:lnTo>
                  <a:close/>
                </a:path>
                <a:path w="2481579" h="962659">
                  <a:moveTo>
                    <a:pt x="550837" y="921105"/>
                  </a:moveTo>
                  <a:lnTo>
                    <a:pt x="549313" y="921105"/>
                  </a:lnTo>
                  <a:lnTo>
                    <a:pt x="549313" y="918832"/>
                  </a:lnTo>
                  <a:lnTo>
                    <a:pt x="547027" y="918832"/>
                  </a:lnTo>
                  <a:lnTo>
                    <a:pt x="547027" y="917295"/>
                  </a:lnTo>
                  <a:lnTo>
                    <a:pt x="545503" y="917295"/>
                  </a:lnTo>
                  <a:lnTo>
                    <a:pt x="543217" y="915009"/>
                  </a:lnTo>
                  <a:lnTo>
                    <a:pt x="529501" y="915009"/>
                  </a:lnTo>
                  <a:lnTo>
                    <a:pt x="529501" y="917295"/>
                  </a:lnTo>
                  <a:lnTo>
                    <a:pt x="527215" y="917295"/>
                  </a:lnTo>
                  <a:lnTo>
                    <a:pt x="527215" y="918832"/>
                  </a:lnTo>
                  <a:lnTo>
                    <a:pt x="525691" y="918832"/>
                  </a:lnTo>
                  <a:lnTo>
                    <a:pt x="525691" y="921105"/>
                  </a:lnTo>
                  <a:lnTo>
                    <a:pt x="523405" y="921105"/>
                  </a:lnTo>
                  <a:lnTo>
                    <a:pt x="523405" y="924915"/>
                  </a:lnTo>
                  <a:lnTo>
                    <a:pt x="521881" y="924915"/>
                  </a:lnTo>
                  <a:lnTo>
                    <a:pt x="521881" y="928725"/>
                  </a:lnTo>
                  <a:lnTo>
                    <a:pt x="527215" y="928725"/>
                  </a:lnTo>
                  <a:lnTo>
                    <a:pt x="527215" y="924915"/>
                  </a:lnTo>
                  <a:lnTo>
                    <a:pt x="529501" y="924915"/>
                  </a:lnTo>
                  <a:lnTo>
                    <a:pt x="529501" y="921105"/>
                  </a:lnTo>
                  <a:lnTo>
                    <a:pt x="533311" y="921105"/>
                  </a:lnTo>
                  <a:lnTo>
                    <a:pt x="533311" y="918832"/>
                  </a:lnTo>
                  <a:lnTo>
                    <a:pt x="540931" y="918832"/>
                  </a:lnTo>
                  <a:lnTo>
                    <a:pt x="540931" y="921105"/>
                  </a:lnTo>
                  <a:lnTo>
                    <a:pt x="543217" y="921105"/>
                  </a:lnTo>
                  <a:lnTo>
                    <a:pt x="543217" y="922629"/>
                  </a:lnTo>
                  <a:lnTo>
                    <a:pt x="545503" y="922629"/>
                  </a:lnTo>
                  <a:lnTo>
                    <a:pt x="545503" y="932522"/>
                  </a:lnTo>
                  <a:lnTo>
                    <a:pt x="543217" y="932522"/>
                  </a:lnTo>
                  <a:lnTo>
                    <a:pt x="543217" y="934808"/>
                  </a:lnTo>
                  <a:lnTo>
                    <a:pt x="540931" y="934808"/>
                  </a:lnTo>
                  <a:lnTo>
                    <a:pt x="540931" y="937094"/>
                  </a:lnTo>
                  <a:lnTo>
                    <a:pt x="535597" y="942428"/>
                  </a:lnTo>
                  <a:lnTo>
                    <a:pt x="533311" y="942428"/>
                  </a:lnTo>
                  <a:lnTo>
                    <a:pt x="533311" y="944714"/>
                  </a:lnTo>
                  <a:lnTo>
                    <a:pt x="531787" y="944714"/>
                  </a:lnTo>
                  <a:lnTo>
                    <a:pt x="531787" y="946238"/>
                  </a:lnTo>
                  <a:lnTo>
                    <a:pt x="529501" y="946238"/>
                  </a:lnTo>
                  <a:lnTo>
                    <a:pt x="529501" y="948524"/>
                  </a:lnTo>
                  <a:lnTo>
                    <a:pt x="527215" y="948524"/>
                  </a:lnTo>
                  <a:lnTo>
                    <a:pt x="527215" y="950810"/>
                  </a:lnTo>
                  <a:lnTo>
                    <a:pt x="525691" y="950810"/>
                  </a:lnTo>
                  <a:lnTo>
                    <a:pt x="525691" y="952334"/>
                  </a:lnTo>
                  <a:lnTo>
                    <a:pt x="523405" y="952334"/>
                  </a:lnTo>
                  <a:lnTo>
                    <a:pt x="523405" y="956144"/>
                  </a:lnTo>
                  <a:lnTo>
                    <a:pt x="521881" y="956144"/>
                  </a:lnTo>
                  <a:lnTo>
                    <a:pt x="521881" y="962240"/>
                  </a:lnTo>
                  <a:lnTo>
                    <a:pt x="550837" y="962240"/>
                  </a:lnTo>
                  <a:lnTo>
                    <a:pt x="550837" y="956144"/>
                  </a:lnTo>
                  <a:lnTo>
                    <a:pt x="529501" y="956144"/>
                  </a:lnTo>
                  <a:lnTo>
                    <a:pt x="529501" y="954620"/>
                  </a:lnTo>
                  <a:lnTo>
                    <a:pt x="531787" y="954620"/>
                  </a:lnTo>
                  <a:lnTo>
                    <a:pt x="531787" y="952334"/>
                  </a:lnTo>
                  <a:lnTo>
                    <a:pt x="533311" y="952334"/>
                  </a:lnTo>
                  <a:lnTo>
                    <a:pt x="533311" y="950810"/>
                  </a:lnTo>
                  <a:lnTo>
                    <a:pt x="535597" y="950810"/>
                  </a:lnTo>
                  <a:lnTo>
                    <a:pt x="535597" y="948524"/>
                  </a:lnTo>
                  <a:lnTo>
                    <a:pt x="537121" y="948524"/>
                  </a:lnTo>
                  <a:lnTo>
                    <a:pt x="537121" y="946238"/>
                  </a:lnTo>
                  <a:lnTo>
                    <a:pt x="539407" y="946238"/>
                  </a:lnTo>
                  <a:lnTo>
                    <a:pt x="539407" y="944714"/>
                  </a:lnTo>
                  <a:lnTo>
                    <a:pt x="540931" y="944714"/>
                  </a:lnTo>
                  <a:lnTo>
                    <a:pt x="543217" y="942428"/>
                  </a:lnTo>
                  <a:lnTo>
                    <a:pt x="545503" y="940904"/>
                  </a:lnTo>
                  <a:lnTo>
                    <a:pt x="547027" y="938631"/>
                  </a:lnTo>
                  <a:lnTo>
                    <a:pt x="547027" y="937094"/>
                  </a:lnTo>
                  <a:lnTo>
                    <a:pt x="549313" y="937094"/>
                  </a:lnTo>
                  <a:lnTo>
                    <a:pt x="549313" y="934808"/>
                  </a:lnTo>
                  <a:lnTo>
                    <a:pt x="550837" y="934808"/>
                  </a:lnTo>
                  <a:lnTo>
                    <a:pt x="550837" y="921105"/>
                  </a:lnTo>
                  <a:close/>
                </a:path>
                <a:path w="2481579" h="962659">
                  <a:moveTo>
                    <a:pt x="588162" y="937094"/>
                  </a:moveTo>
                  <a:lnTo>
                    <a:pt x="586638" y="934808"/>
                  </a:lnTo>
                  <a:lnTo>
                    <a:pt x="586638" y="932522"/>
                  </a:lnTo>
                  <a:lnTo>
                    <a:pt x="584352" y="932522"/>
                  </a:lnTo>
                  <a:lnTo>
                    <a:pt x="584352" y="930998"/>
                  </a:lnTo>
                  <a:lnTo>
                    <a:pt x="582828" y="930998"/>
                  </a:lnTo>
                  <a:lnTo>
                    <a:pt x="582828" y="937094"/>
                  </a:lnTo>
                  <a:lnTo>
                    <a:pt x="582828" y="952334"/>
                  </a:lnTo>
                  <a:lnTo>
                    <a:pt x="580555" y="952334"/>
                  </a:lnTo>
                  <a:lnTo>
                    <a:pt x="580555" y="954620"/>
                  </a:lnTo>
                  <a:lnTo>
                    <a:pt x="578269" y="956144"/>
                  </a:lnTo>
                  <a:lnTo>
                    <a:pt x="576745" y="956144"/>
                  </a:lnTo>
                  <a:lnTo>
                    <a:pt x="576745" y="958430"/>
                  </a:lnTo>
                  <a:lnTo>
                    <a:pt x="570649" y="958430"/>
                  </a:lnTo>
                  <a:lnTo>
                    <a:pt x="570649" y="956144"/>
                  </a:lnTo>
                  <a:lnTo>
                    <a:pt x="569125" y="956144"/>
                  </a:lnTo>
                  <a:lnTo>
                    <a:pt x="569125" y="954620"/>
                  </a:lnTo>
                  <a:lnTo>
                    <a:pt x="566839" y="954620"/>
                  </a:lnTo>
                  <a:lnTo>
                    <a:pt x="566839" y="952334"/>
                  </a:lnTo>
                  <a:lnTo>
                    <a:pt x="564553" y="952334"/>
                  </a:lnTo>
                  <a:lnTo>
                    <a:pt x="564553" y="938631"/>
                  </a:lnTo>
                  <a:lnTo>
                    <a:pt x="566839" y="938631"/>
                  </a:lnTo>
                  <a:lnTo>
                    <a:pt x="566839" y="934808"/>
                  </a:lnTo>
                  <a:lnTo>
                    <a:pt x="569125" y="934808"/>
                  </a:lnTo>
                  <a:lnTo>
                    <a:pt x="569125" y="932522"/>
                  </a:lnTo>
                  <a:lnTo>
                    <a:pt x="572935" y="932522"/>
                  </a:lnTo>
                  <a:lnTo>
                    <a:pt x="572935" y="930998"/>
                  </a:lnTo>
                  <a:lnTo>
                    <a:pt x="574459" y="930998"/>
                  </a:lnTo>
                  <a:lnTo>
                    <a:pt x="574459" y="932522"/>
                  </a:lnTo>
                  <a:lnTo>
                    <a:pt x="578269" y="932522"/>
                  </a:lnTo>
                  <a:lnTo>
                    <a:pt x="578269" y="934808"/>
                  </a:lnTo>
                  <a:lnTo>
                    <a:pt x="580555" y="934808"/>
                  </a:lnTo>
                  <a:lnTo>
                    <a:pt x="580555" y="937094"/>
                  </a:lnTo>
                  <a:lnTo>
                    <a:pt x="582828" y="937094"/>
                  </a:lnTo>
                  <a:lnTo>
                    <a:pt x="582828" y="930998"/>
                  </a:lnTo>
                  <a:lnTo>
                    <a:pt x="582828" y="928725"/>
                  </a:lnTo>
                  <a:lnTo>
                    <a:pt x="580555" y="928725"/>
                  </a:lnTo>
                  <a:lnTo>
                    <a:pt x="578269" y="927214"/>
                  </a:lnTo>
                  <a:lnTo>
                    <a:pt x="570649" y="927214"/>
                  </a:lnTo>
                  <a:lnTo>
                    <a:pt x="570649" y="928725"/>
                  </a:lnTo>
                  <a:lnTo>
                    <a:pt x="566839" y="928725"/>
                  </a:lnTo>
                  <a:lnTo>
                    <a:pt x="566839" y="930998"/>
                  </a:lnTo>
                  <a:lnTo>
                    <a:pt x="564553" y="930998"/>
                  </a:lnTo>
                  <a:lnTo>
                    <a:pt x="564553" y="915009"/>
                  </a:lnTo>
                  <a:lnTo>
                    <a:pt x="559219" y="915009"/>
                  </a:lnTo>
                  <a:lnTo>
                    <a:pt x="559219" y="962240"/>
                  </a:lnTo>
                  <a:lnTo>
                    <a:pt x="564553" y="962240"/>
                  </a:lnTo>
                  <a:lnTo>
                    <a:pt x="564553" y="958430"/>
                  </a:lnTo>
                  <a:lnTo>
                    <a:pt x="566839" y="958430"/>
                  </a:lnTo>
                  <a:lnTo>
                    <a:pt x="566839" y="960716"/>
                  </a:lnTo>
                  <a:lnTo>
                    <a:pt x="569125" y="960716"/>
                  </a:lnTo>
                  <a:lnTo>
                    <a:pt x="569125" y="962240"/>
                  </a:lnTo>
                  <a:lnTo>
                    <a:pt x="580555" y="962240"/>
                  </a:lnTo>
                  <a:lnTo>
                    <a:pt x="580555" y="960716"/>
                  </a:lnTo>
                  <a:lnTo>
                    <a:pt x="582828" y="960716"/>
                  </a:lnTo>
                  <a:lnTo>
                    <a:pt x="582828" y="958430"/>
                  </a:lnTo>
                  <a:lnTo>
                    <a:pt x="584352" y="958430"/>
                  </a:lnTo>
                  <a:lnTo>
                    <a:pt x="584352" y="956144"/>
                  </a:lnTo>
                  <a:lnTo>
                    <a:pt x="586638" y="956144"/>
                  </a:lnTo>
                  <a:lnTo>
                    <a:pt x="586638" y="954620"/>
                  </a:lnTo>
                  <a:lnTo>
                    <a:pt x="588162" y="952334"/>
                  </a:lnTo>
                  <a:lnTo>
                    <a:pt x="588162" y="937094"/>
                  </a:lnTo>
                  <a:close/>
                </a:path>
                <a:path w="2481579" h="962659">
                  <a:moveTo>
                    <a:pt x="698639" y="663587"/>
                  </a:moveTo>
                  <a:lnTo>
                    <a:pt x="668921" y="663587"/>
                  </a:lnTo>
                  <a:lnTo>
                    <a:pt x="668921" y="466064"/>
                  </a:lnTo>
                  <a:lnTo>
                    <a:pt x="659333" y="466064"/>
                  </a:lnTo>
                  <a:lnTo>
                    <a:pt x="665111" y="462457"/>
                  </a:lnTo>
                  <a:lnTo>
                    <a:pt x="659015" y="462457"/>
                  </a:lnTo>
                  <a:lnTo>
                    <a:pt x="659015" y="466064"/>
                  </a:lnTo>
                  <a:lnTo>
                    <a:pt x="659015" y="466267"/>
                  </a:lnTo>
                  <a:lnTo>
                    <a:pt x="659015" y="663587"/>
                  </a:lnTo>
                  <a:lnTo>
                    <a:pt x="655218" y="663587"/>
                  </a:lnTo>
                  <a:lnTo>
                    <a:pt x="655218" y="673493"/>
                  </a:lnTo>
                  <a:lnTo>
                    <a:pt x="659015" y="673493"/>
                  </a:lnTo>
                  <a:lnTo>
                    <a:pt x="659015" y="819124"/>
                  </a:lnTo>
                  <a:lnTo>
                    <a:pt x="572935" y="819124"/>
                  </a:lnTo>
                  <a:lnTo>
                    <a:pt x="572935" y="793000"/>
                  </a:lnTo>
                  <a:lnTo>
                    <a:pt x="590448" y="773303"/>
                  </a:lnTo>
                  <a:lnTo>
                    <a:pt x="584352" y="767207"/>
                  </a:lnTo>
                  <a:lnTo>
                    <a:pt x="572935" y="779856"/>
                  </a:lnTo>
                  <a:lnTo>
                    <a:pt x="572935" y="759587"/>
                  </a:lnTo>
                  <a:lnTo>
                    <a:pt x="564553" y="759587"/>
                  </a:lnTo>
                  <a:lnTo>
                    <a:pt x="564553" y="789127"/>
                  </a:lnTo>
                  <a:lnTo>
                    <a:pt x="511975" y="847331"/>
                  </a:lnTo>
                  <a:lnTo>
                    <a:pt x="511975" y="759587"/>
                  </a:lnTo>
                  <a:lnTo>
                    <a:pt x="502081" y="759587"/>
                  </a:lnTo>
                  <a:lnTo>
                    <a:pt x="502081" y="819124"/>
                  </a:lnTo>
                  <a:lnTo>
                    <a:pt x="159232" y="819124"/>
                  </a:lnTo>
                  <a:lnTo>
                    <a:pt x="159232" y="759587"/>
                  </a:lnTo>
                  <a:lnTo>
                    <a:pt x="149326" y="759587"/>
                  </a:lnTo>
                  <a:lnTo>
                    <a:pt x="149326" y="895197"/>
                  </a:lnTo>
                  <a:lnTo>
                    <a:pt x="153898" y="895197"/>
                  </a:lnTo>
                  <a:lnTo>
                    <a:pt x="159232" y="895197"/>
                  </a:lnTo>
                  <a:lnTo>
                    <a:pt x="159232" y="826744"/>
                  </a:lnTo>
                  <a:lnTo>
                    <a:pt x="502081" y="826744"/>
                  </a:lnTo>
                  <a:lnTo>
                    <a:pt x="502081" y="858278"/>
                  </a:lnTo>
                  <a:lnTo>
                    <a:pt x="484555" y="877671"/>
                  </a:lnTo>
                  <a:lnTo>
                    <a:pt x="488365" y="881481"/>
                  </a:lnTo>
                  <a:lnTo>
                    <a:pt x="492175" y="883767"/>
                  </a:lnTo>
                  <a:lnTo>
                    <a:pt x="502081" y="872642"/>
                  </a:lnTo>
                  <a:lnTo>
                    <a:pt x="502081" y="895197"/>
                  </a:lnTo>
                  <a:lnTo>
                    <a:pt x="508165" y="895197"/>
                  </a:lnTo>
                  <a:lnTo>
                    <a:pt x="511975" y="895197"/>
                  </a:lnTo>
                  <a:lnTo>
                    <a:pt x="511975" y="861517"/>
                  </a:lnTo>
                  <a:lnTo>
                    <a:pt x="564553" y="802411"/>
                  </a:lnTo>
                  <a:lnTo>
                    <a:pt x="564553" y="895197"/>
                  </a:lnTo>
                  <a:lnTo>
                    <a:pt x="569125" y="895197"/>
                  </a:lnTo>
                  <a:lnTo>
                    <a:pt x="572935" y="895197"/>
                  </a:lnTo>
                  <a:lnTo>
                    <a:pt x="572935" y="829284"/>
                  </a:lnTo>
                  <a:lnTo>
                    <a:pt x="665111" y="829284"/>
                  </a:lnTo>
                  <a:lnTo>
                    <a:pt x="665111" y="828916"/>
                  </a:lnTo>
                  <a:lnTo>
                    <a:pt x="668921" y="828916"/>
                  </a:lnTo>
                  <a:lnTo>
                    <a:pt x="668921" y="822820"/>
                  </a:lnTo>
                  <a:lnTo>
                    <a:pt x="668921" y="819124"/>
                  </a:lnTo>
                  <a:lnTo>
                    <a:pt x="668921" y="673493"/>
                  </a:lnTo>
                  <a:lnTo>
                    <a:pt x="698639" y="673493"/>
                  </a:lnTo>
                  <a:lnTo>
                    <a:pt x="698639" y="663587"/>
                  </a:lnTo>
                  <a:close/>
                </a:path>
                <a:path w="2481579" h="962659">
                  <a:moveTo>
                    <a:pt x="718451" y="787006"/>
                  </a:moveTo>
                  <a:lnTo>
                    <a:pt x="708545" y="787006"/>
                  </a:lnTo>
                  <a:lnTo>
                    <a:pt x="708545" y="830427"/>
                  </a:lnTo>
                  <a:lnTo>
                    <a:pt x="718451" y="830427"/>
                  </a:lnTo>
                  <a:lnTo>
                    <a:pt x="718451" y="787006"/>
                  </a:lnTo>
                  <a:close/>
                </a:path>
                <a:path w="2481579" h="962659">
                  <a:moveTo>
                    <a:pt x="718451" y="698627"/>
                  </a:moveTo>
                  <a:lnTo>
                    <a:pt x="708545" y="698627"/>
                  </a:lnTo>
                  <a:lnTo>
                    <a:pt x="708545" y="742048"/>
                  </a:lnTo>
                  <a:lnTo>
                    <a:pt x="718451" y="742048"/>
                  </a:lnTo>
                  <a:lnTo>
                    <a:pt x="718451" y="698627"/>
                  </a:lnTo>
                  <a:close/>
                </a:path>
                <a:path w="2481579" h="962659">
                  <a:moveTo>
                    <a:pt x="1936673" y="75425"/>
                  </a:moveTo>
                  <a:lnTo>
                    <a:pt x="1930590" y="75425"/>
                  </a:lnTo>
                  <a:lnTo>
                    <a:pt x="1930590" y="122656"/>
                  </a:lnTo>
                  <a:lnTo>
                    <a:pt x="1936673" y="122656"/>
                  </a:lnTo>
                  <a:lnTo>
                    <a:pt x="1936673" y="75425"/>
                  </a:lnTo>
                  <a:close/>
                </a:path>
                <a:path w="2481579" h="962659">
                  <a:moveTo>
                    <a:pt x="1983917" y="75425"/>
                  </a:moveTo>
                  <a:lnTo>
                    <a:pt x="1977821" y="75425"/>
                  </a:lnTo>
                  <a:lnTo>
                    <a:pt x="1977821" y="112750"/>
                  </a:lnTo>
                  <a:lnTo>
                    <a:pt x="1954199" y="75425"/>
                  </a:lnTo>
                  <a:lnTo>
                    <a:pt x="1948116" y="75425"/>
                  </a:lnTo>
                  <a:lnTo>
                    <a:pt x="1948116" y="122656"/>
                  </a:lnTo>
                  <a:lnTo>
                    <a:pt x="1954199" y="122656"/>
                  </a:lnTo>
                  <a:lnTo>
                    <a:pt x="1954199" y="84569"/>
                  </a:lnTo>
                  <a:lnTo>
                    <a:pt x="1977821" y="122656"/>
                  </a:lnTo>
                  <a:lnTo>
                    <a:pt x="1983917" y="122656"/>
                  </a:lnTo>
                  <a:lnTo>
                    <a:pt x="1983917" y="75425"/>
                  </a:lnTo>
                  <a:close/>
                </a:path>
                <a:path w="2481579" h="962659">
                  <a:moveTo>
                    <a:pt x="2016683" y="163804"/>
                  </a:moveTo>
                  <a:lnTo>
                    <a:pt x="2015159" y="163804"/>
                  </a:lnTo>
                  <a:lnTo>
                    <a:pt x="2015159" y="157708"/>
                  </a:lnTo>
                  <a:lnTo>
                    <a:pt x="2012873" y="157708"/>
                  </a:lnTo>
                  <a:lnTo>
                    <a:pt x="2012873" y="155422"/>
                  </a:lnTo>
                  <a:lnTo>
                    <a:pt x="2011349" y="155422"/>
                  </a:lnTo>
                  <a:lnTo>
                    <a:pt x="2011349" y="165328"/>
                  </a:lnTo>
                  <a:lnTo>
                    <a:pt x="2011349" y="179031"/>
                  </a:lnTo>
                  <a:lnTo>
                    <a:pt x="2009063" y="179031"/>
                  </a:lnTo>
                  <a:lnTo>
                    <a:pt x="2009063" y="183603"/>
                  </a:lnTo>
                  <a:lnTo>
                    <a:pt x="2007539" y="183603"/>
                  </a:lnTo>
                  <a:lnTo>
                    <a:pt x="2007539" y="187413"/>
                  </a:lnTo>
                  <a:lnTo>
                    <a:pt x="2005253" y="187413"/>
                  </a:lnTo>
                  <a:lnTo>
                    <a:pt x="2005253" y="188937"/>
                  </a:lnTo>
                  <a:lnTo>
                    <a:pt x="1995347" y="188937"/>
                  </a:lnTo>
                  <a:lnTo>
                    <a:pt x="1995347" y="191223"/>
                  </a:lnTo>
                  <a:lnTo>
                    <a:pt x="1983917" y="191223"/>
                  </a:lnTo>
                  <a:lnTo>
                    <a:pt x="1983917" y="153898"/>
                  </a:lnTo>
                  <a:lnTo>
                    <a:pt x="2001443" y="153898"/>
                  </a:lnTo>
                  <a:lnTo>
                    <a:pt x="2001443" y="155422"/>
                  </a:lnTo>
                  <a:lnTo>
                    <a:pt x="2005253" y="155422"/>
                  </a:lnTo>
                  <a:lnTo>
                    <a:pt x="2005253" y="157708"/>
                  </a:lnTo>
                  <a:lnTo>
                    <a:pt x="2007539" y="157708"/>
                  </a:lnTo>
                  <a:lnTo>
                    <a:pt x="2007539" y="159994"/>
                  </a:lnTo>
                  <a:lnTo>
                    <a:pt x="2009063" y="159994"/>
                  </a:lnTo>
                  <a:lnTo>
                    <a:pt x="2009063" y="165328"/>
                  </a:lnTo>
                  <a:lnTo>
                    <a:pt x="2011349" y="165328"/>
                  </a:lnTo>
                  <a:lnTo>
                    <a:pt x="2011349" y="155422"/>
                  </a:lnTo>
                  <a:lnTo>
                    <a:pt x="2011349" y="153898"/>
                  </a:lnTo>
                  <a:lnTo>
                    <a:pt x="2009063" y="153898"/>
                  </a:lnTo>
                  <a:lnTo>
                    <a:pt x="2009063" y="151612"/>
                  </a:lnTo>
                  <a:lnTo>
                    <a:pt x="2007539" y="151612"/>
                  </a:lnTo>
                  <a:lnTo>
                    <a:pt x="2007539" y="150088"/>
                  </a:lnTo>
                  <a:lnTo>
                    <a:pt x="1997633" y="150088"/>
                  </a:lnTo>
                  <a:lnTo>
                    <a:pt x="1997633" y="147802"/>
                  </a:lnTo>
                  <a:lnTo>
                    <a:pt x="1977821" y="147802"/>
                  </a:lnTo>
                  <a:lnTo>
                    <a:pt x="1977821" y="195033"/>
                  </a:lnTo>
                  <a:lnTo>
                    <a:pt x="2005253" y="195033"/>
                  </a:lnTo>
                  <a:lnTo>
                    <a:pt x="2005253" y="192747"/>
                  </a:lnTo>
                  <a:lnTo>
                    <a:pt x="2009063" y="192747"/>
                  </a:lnTo>
                  <a:lnTo>
                    <a:pt x="2009063" y="191223"/>
                  </a:lnTo>
                  <a:lnTo>
                    <a:pt x="2011349" y="191223"/>
                  </a:lnTo>
                  <a:lnTo>
                    <a:pt x="2011349" y="188937"/>
                  </a:lnTo>
                  <a:lnTo>
                    <a:pt x="2012873" y="188937"/>
                  </a:lnTo>
                  <a:lnTo>
                    <a:pt x="2012873" y="185127"/>
                  </a:lnTo>
                  <a:lnTo>
                    <a:pt x="2015159" y="185127"/>
                  </a:lnTo>
                  <a:lnTo>
                    <a:pt x="2015159" y="181317"/>
                  </a:lnTo>
                  <a:lnTo>
                    <a:pt x="2016683" y="181317"/>
                  </a:lnTo>
                  <a:lnTo>
                    <a:pt x="2016683" y="163804"/>
                  </a:lnTo>
                  <a:close/>
                </a:path>
                <a:path w="2481579" h="962659">
                  <a:moveTo>
                    <a:pt x="2028875" y="75425"/>
                  </a:moveTo>
                  <a:lnTo>
                    <a:pt x="1991537" y="75425"/>
                  </a:lnTo>
                  <a:lnTo>
                    <a:pt x="1991537" y="80759"/>
                  </a:lnTo>
                  <a:lnTo>
                    <a:pt x="2007539" y="80759"/>
                  </a:lnTo>
                  <a:lnTo>
                    <a:pt x="2007539" y="122656"/>
                  </a:lnTo>
                  <a:lnTo>
                    <a:pt x="2012873" y="122656"/>
                  </a:lnTo>
                  <a:lnTo>
                    <a:pt x="2012873" y="80759"/>
                  </a:lnTo>
                  <a:lnTo>
                    <a:pt x="2028875" y="80759"/>
                  </a:lnTo>
                  <a:lnTo>
                    <a:pt x="2028875" y="75425"/>
                  </a:lnTo>
                  <a:close/>
                </a:path>
                <a:path w="2481579" h="962659">
                  <a:moveTo>
                    <a:pt x="2044865" y="222465"/>
                  </a:moveTo>
                  <a:lnTo>
                    <a:pt x="2036483" y="222465"/>
                  </a:lnTo>
                  <a:lnTo>
                    <a:pt x="2026589" y="236181"/>
                  </a:lnTo>
                  <a:lnTo>
                    <a:pt x="2026589" y="238467"/>
                  </a:lnTo>
                  <a:lnTo>
                    <a:pt x="2025065" y="238467"/>
                  </a:lnTo>
                  <a:lnTo>
                    <a:pt x="2025065" y="242277"/>
                  </a:lnTo>
                  <a:lnTo>
                    <a:pt x="2022779" y="242277"/>
                  </a:lnTo>
                  <a:lnTo>
                    <a:pt x="2022779" y="244551"/>
                  </a:lnTo>
                  <a:lnTo>
                    <a:pt x="2021255" y="242277"/>
                  </a:lnTo>
                  <a:lnTo>
                    <a:pt x="2021255" y="239991"/>
                  </a:lnTo>
                  <a:lnTo>
                    <a:pt x="2018969" y="239991"/>
                  </a:lnTo>
                  <a:lnTo>
                    <a:pt x="2018969" y="236181"/>
                  </a:lnTo>
                  <a:lnTo>
                    <a:pt x="2016683" y="236181"/>
                  </a:lnTo>
                  <a:lnTo>
                    <a:pt x="2009063" y="222465"/>
                  </a:lnTo>
                  <a:lnTo>
                    <a:pt x="2001443" y="222465"/>
                  </a:lnTo>
                  <a:lnTo>
                    <a:pt x="2018969" y="248361"/>
                  </a:lnTo>
                  <a:lnTo>
                    <a:pt x="2018969" y="269697"/>
                  </a:lnTo>
                  <a:lnTo>
                    <a:pt x="2025065" y="269697"/>
                  </a:lnTo>
                  <a:lnTo>
                    <a:pt x="2025065" y="248361"/>
                  </a:lnTo>
                  <a:lnTo>
                    <a:pt x="2044865" y="222465"/>
                  </a:lnTo>
                  <a:close/>
                </a:path>
                <a:path w="2481579" h="962659">
                  <a:moveTo>
                    <a:pt x="2048675" y="18275"/>
                  </a:moveTo>
                  <a:lnTo>
                    <a:pt x="2046389" y="18275"/>
                  </a:lnTo>
                  <a:lnTo>
                    <a:pt x="2046389" y="12192"/>
                  </a:lnTo>
                  <a:lnTo>
                    <a:pt x="2044865" y="12192"/>
                  </a:lnTo>
                  <a:lnTo>
                    <a:pt x="2044865" y="9906"/>
                  </a:lnTo>
                  <a:lnTo>
                    <a:pt x="2042579" y="8382"/>
                  </a:lnTo>
                  <a:lnTo>
                    <a:pt x="2042579" y="22085"/>
                  </a:lnTo>
                  <a:lnTo>
                    <a:pt x="2042579" y="28181"/>
                  </a:lnTo>
                  <a:lnTo>
                    <a:pt x="2040293" y="28181"/>
                  </a:lnTo>
                  <a:lnTo>
                    <a:pt x="2040293" y="35801"/>
                  </a:lnTo>
                  <a:lnTo>
                    <a:pt x="2038769" y="35801"/>
                  </a:lnTo>
                  <a:lnTo>
                    <a:pt x="2038769" y="39611"/>
                  </a:lnTo>
                  <a:lnTo>
                    <a:pt x="2036483" y="39611"/>
                  </a:lnTo>
                  <a:lnTo>
                    <a:pt x="2036483" y="41897"/>
                  </a:lnTo>
                  <a:lnTo>
                    <a:pt x="2032673" y="41897"/>
                  </a:lnTo>
                  <a:lnTo>
                    <a:pt x="2032673" y="43421"/>
                  </a:lnTo>
                  <a:lnTo>
                    <a:pt x="2015159" y="43421"/>
                  </a:lnTo>
                  <a:lnTo>
                    <a:pt x="2015159" y="8382"/>
                  </a:lnTo>
                  <a:lnTo>
                    <a:pt x="2034959" y="8382"/>
                  </a:lnTo>
                  <a:lnTo>
                    <a:pt x="2034959" y="9906"/>
                  </a:lnTo>
                  <a:lnTo>
                    <a:pt x="2036483" y="9906"/>
                  </a:lnTo>
                  <a:lnTo>
                    <a:pt x="2036483" y="12192"/>
                  </a:lnTo>
                  <a:lnTo>
                    <a:pt x="2038769" y="12192"/>
                  </a:lnTo>
                  <a:lnTo>
                    <a:pt x="2038769" y="13716"/>
                  </a:lnTo>
                  <a:lnTo>
                    <a:pt x="2040293" y="13716"/>
                  </a:lnTo>
                  <a:lnTo>
                    <a:pt x="2040293" y="22085"/>
                  </a:lnTo>
                  <a:lnTo>
                    <a:pt x="2042579" y="22085"/>
                  </a:lnTo>
                  <a:lnTo>
                    <a:pt x="2042579" y="8382"/>
                  </a:lnTo>
                  <a:lnTo>
                    <a:pt x="2042579" y="6096"/>
                  </a:lnTo>
                  <a:lnTo>
                    <a:pt x="2040293" y="6096"/>
                  </a:lnTo>
                  <a:lnTo>
                    <a:pt x="2038769" y="4572"/>
                  </a:lnTo>
                  <a:lnTo>
                    <a:pt x="2034959" y="4572"/>
                  </a:lnTo>
                  <a:lnTo>
                    <a:pt x="2034959" y="2286"/>
                  </a:lnTo>
                  <a:lnTo>
                    <a:pt x="2009063" y="2286"/>
                  </a:lnTo>
                  <a:lnTo>
                    <a:pt x="2009063" y="49517"/>
                  </a:lnTo>
                  <a:lnTo>
                    <a:pt x="2032673" y="49517"/>
                  </a:lnTo>
                  <a:lnTo>
                    <a:pt x="2032673" y="47231"/>
                  </a:lnTo>
                  <a:lnTo>
                    <a:pt x="2038769" y="47231"/>
                  </a:lnTo>
                  <a:lnTo>
                    <a:pt x="2038769" y="45707"/>
                  </a:lnTo>
                  <a:lnTo>
                    <a:pt x="2040293" y="45707"/>
                  </a:lnTo>
                  <a:lnTo>
                    <a:pt x="2040293" y="43421"/>
                  </a:lnTo>
                  <a:lnTo>
                    <a:pt x="2042579" y="43421"/>
                  </a:lnTo>
                  <a:lnTo>
                    <a:pt x="2042579" y="41897"/>
                  </a:lnTo>
                  <a:lnTo>
                    <a:pt x="2044865" y="41897"/>
                  </a:lnTo>
                  <a:lnTo>
                    <a:pt x="2044865" y="37325"/>
                  </a:lnTo>
                  <a:lnTo>
                    <a:pt x="2046389" y="37325"/>
                  </a:lnTo>
                  <a:lnTo>
                    <a:pt x="2046389" y="31991"/>
                  </a:lnTo>
                  <a:lnTo>
                    <a:pt x="2048675" y="31991"/>
                  </a:lnTo>
                  <a:lnTo>
                    <a:pt x="2048675" y="18275"/>
                  </a:lnTo>
                  <a:close/>
                </a:path>
                <a:path w="2481579" h="962659">
                  <a:moveTo>
                    <a:pt x="2060092" y="147802"/>
                  </a:moveTo>
                  <a:lnTo>
                    <a:pt x="2025065" y="147802"/>
                  </a:lnTo>
                  <a:lnTo>
                    <a:pt x="2025065" y="195033"/>
                  </a:lnTo>
                  <a:lnTo>
                    <a:pt x="2060092" y="195033"/>
                  </a:lnTo>
                  <a:lnTo>
                    <a:pt x="2060092" y="191223"/>
                  </a:lnTo>
                  <a:lnTo>
                    <a:pt x="2032673" y="191223"/>
                  </a:lnTo>
                  <a:lnTo>
                    <a:pt x="2032673" y="173697"/>
                  </a:lnTo>
                  <a:lnTo>
                    <a:pt x="2058581" y="173697"/>
                  </a:lnTo>
                  <a:lnTo>
                    <a:pt x="2058581" y="169125"/>
                  </a:lnTo>
                  <a:lnTo>
                    <a:pt x="2032673" y="169125"/>
                  </a:lnTo>
                  <a:lnTo>
                    <a:pt x="2032673" y="153898"/>
                  </a:lnTo>
                  <a:lnTo>
                    <a:pt x="2060092" y="153898"/>
                  </a:lnTo>
                  <a:lnTo>
                    <a:pt x="2060092" y="147802"/>
                  </a:lnTo>
                  <a:close/>
                </a:path>
                <a:path w="2481579" h="962659">
                  <a:moveTo>
                    <a:pt x="2063902" y="2286"/>
                  </a:moveTo>
                  <a:lnTo>
                    <a:pt x="2058581" y="2286"/>
                  </a:lnTo>
                  <a:lnTo>
                    <a:pt x="2058581" y="49517"/>
                  </a:lnTo>
                  <a:lnTo>
                    <a:pt x="2063902" y="49517"/>
                  </a:lnTo>
                  <a:lnTo>
                    <a:pt x="2063902" y="2286"/>
                  </a:lnTo>
                  <a:close/>
                </a:path>
                <a:path w="2481579" h="962659">
                  <a:moveTo>
                    <a:pt x="2070011" y="116560"/>
                  </a:moveTo>
                  <a:lnTo>
                    <a:pt x="2040293" y="116560"/>
                  </a:lnTo>
                  <a:lnTo>
                    <a:pt x="2040293" y="100558"/>
                  </a:lnTo>
                  <a:lnTo>
                    <a:pt x="2066201" y="100558"/>
                  </a:lnTo>
                  <a:lnTo>
                    <a:pt x="2066201" y="94462"/>
                  </a:lnTo>
                  <a:lnTo>
                    <a:pt x="2040293" y="94462"/>
                  </a:lnTo>
                  <a:lnTo>
                    <a:pt x="2040293" y="80759"/>
                  </a:lnTo>
                  <a:lnTo>
                    <a:pt x="2068487" y="80759"/>
                  </a:lnTo>
                  <a:lnTo>
                    <a:pt x="2068487" y="75425"/>
                  </a:lnTo>
                  <a:lnTo>
                    <a:pt x="2034959" y="75425"/>
                  </a:lnTo>
                  <a:lnTo>
                    <a:pt x="2034959" y="122656"/>
                  </a:lnTo>
                  <a:lnTo>
                    <a:pt x="2070011" y="122656"/>
                  </a:lnTo>
                  <a:lnTo>
                    <a:pt x="2070011" y="116560"/>
                  </a:lnTo>
                  <a:close/>
                </a:path>
                <a:path w="2481579" h="962659">
                  <a:moveTo>
                    <a:pt x="2095919" y="263601"/>
                  </a:moveTo>
                  <a:lnTo>
                    <a:pt x="2072297" y="263601"/>
                  </a:lnTo>
                  <a:lnTo>
                    <a:pt x="2072297" y="222465"/>
                  </a:lnTo>
                  <a:lnTo>
                    <a:pt x="2066201" y="222465"/>
                  </a:lnTo>
                  <a:lnTo>
                    <a:pt x="2066201" y="269697"/>
                  </a:lnTo>
                  <a:lnTo>
                    <a:pt x="2095919" y="269697"/>
                  </a:lnTo>
                  <a:lnTo>
                    <a:pt x="2095919" y="263601"/>
                  </a:lnTo>
                  <a:close/>
                </a:path>
                <a:path w="2481579" h="962659">
                  <a:moveTo>
                    <a:pt x="2109609" y="12192"/>
                  </a:moveTo>
                  <a:lnTo>
                    <a:pt x="2107336" y="12192"/>
                  </a:lnTo>
                  <a:lnTo>
                    <a:pt x="2107336" y="8382"/>
                  </a:lnTo>
                  <a:lnTo>
                    <a:pt x="2105812" y="8382"/>
                  </a:lnTo>
                  <a:lnTo>
                    <a:pt x="2105812" y="6096"/>
                  </a:lnTo>
                  <a:lnTo>
                    <a:pt x="2103539" y="6096"/>
                  </a:lnTo>
                  <a:lnTo>
                    <a:pt x="2103539" y="4572"/>
                  </a:lnTo>
                  <a:lnTo>
                    <a:pt x="2101240" y="4572"/>
                  </a:lnTo>
                  <a:lnTo>
                    <a:pt x="2101240" y="2286"/>
                  </a:lnTo>
                  <a:lnTo>
                    <a:pt x="2082190" y="2286"/>
                  </a:lnTo>
                  <a:lnTo>
                    <a:pt x="2082190" y="4572"/>
                  </a:lnTo>
                  <a:lnTo>
                    <a:pt x="2078393" y="4572"/>
                  </a:lnTo>
                  <a:lnTo>
                    <a:pt x="2078393" y="6096"/>
                  </a:lnTo>
                  <a:lnTo>
                    <a:pt x="2076107" y="8382"/>
                  </a:lnTo>
                  <a:lnTo>
                    <a:pt x="2076107" y="9906"/>
                  </a:lnTo>
                  <a:lnTo>
                    <a:pt x="2073821" y="12192"/>
                  </a:lnTo>
                  <a:lnTo>
                    <a:pt x="2073821" y="18275"/>
                  </a:lnTo>
                  <a:lnTo>
                    <a:pt x="2076107" y="18275"/>
                  </a:lnTo>
                  <a:lnTo>
                    <a:pt x="2076107" y="22085"/>
                  </a:lnTo>
                  <a:lnTo>
                    <a:pt x="2078393" y="22085"/>
                  </a:lnTo>
                  <a:lnTo>
                    <a:pt x="2079904" y="23609"/>
                  </a:lnTo>
                  <a:lnTo>
                    <a:pt x="2082190" y="23609"/>
                  </a:lnTo>
                  <a:lnTo>
                    <a:pt x="2082190" y="25895"/>
                  </a:lnTo>
                  <a:lnTo>
                    <a:pt x="2087537" y="25895"/>
                  </a:lnTo>
                  <a:lnTo>
                    <a:pt x="2087537" y="28181"/>
                  </a:lnTo>
                  <a:lnTo>
                    <a:pt x="2095919" y="28181"/>
                  </a:lnTo>
                  <a:lnTo>
                    <a:pt x="2095919" y="29705"/>
                  </a:lnTo>
                  <a:lnTo>
                    <a:pt x="2101240" y="29705"/>
                  </a:lnTo>
                  <a:lnTo>
                    <a:pt x="2101240" y="31991"/>
                  </a:lnTo>
                  <a:lnTo>
                    <a:pt x="2103539" y="31991"/>
                  </a:lnTo>
                  <a:lnTo>
                    <a:pt x="2103539" y="41897"/>
                  </a:lnTo>
                  <a:lnTo>
                    <a:pt x="2099716" y="41897"/>
                  </a:lnTo>
                  <a:lnTo>
                    <a:pt x="2099716" y="43421"/>
                  </a:lnTo>
                  <a:lnTo>
                    <a:pt x="2083727" y="43421"/>
                  </a:lnTo>
                  <a:lnTo>
                    <a:pt x="2083727" y="41897"/>
                  </a:lnTo>
                  <a:lnTo>
                    <a:pt x="2082190" y="41897"/>
                  </a:lnTo>
                  <a:lnTo>
                    <a:pt x="2082190" y="39611"/>
                  </a:lnTo>
                  <a:lnTo>
                    <a:pt x="2079904" y="39611"/>
                  </a:lnTo>
                  <a:lnTo>
                    <a:pt x="2079904" y="35801"/>
                  </a:lnTo>
                  <a:lnTo>
                    <a:pt x="2078393" y="35801"/>
                  </a:lnTo>
                  <a:lnTo>
                    <a:pt x="2078393" y="33515"/>
                  </a:lnTo>
                  <a:lnTo>
                    <a:pt x="2072297" y="33515"/>
                  </a:lnTo>
                  <a:lnTo>
                    <a:pt x="2072297" y="35801"/>
                  </a:lnTo>
                  <a:lnTo>
                    <a:pt x="2073821" y="37325"/>
                  </a:lnTo>
                  <a:lnTo>
                    <a:pt x="2073821" y="41897"/>
                  </a:lnTo>
                  <a:lnTo>
                    <a:pt x="2076107" y="41897"/>
                  </a:lnTo>
                  <a:lnTo>
                    <a:pt x="2076107" y="43421"/>
                  </a:lnTo>
                  <a:lnTo>
                    <a:pt x="2078393" y="45707"/>
                  </a:lnTo>
                  <a:lnTo>
                    <a:pt x="2079904" y="45707"/>
                  </a:lnTo>
                  <a:lnTo>
                    <a:pt x="2079904" y="47231"/>
                  </a:lnTo>
                  <a:lnTo>
                    <a:pt x="2083727" y="47231"/>
                  </a:lnTo>
                  <a:lnTo>
                    <a:pt x="2083727" y="49517"/>
                  </a:lnTo>
                  <a:lnTo>
                    <a:pt x="2099716" y="49517"/>
                  </a:lnTo>
                  <a:lnTo>
                    <a:pt x="2101240" y="47231"/>
                  </a:lnTo>
                  <a:lnTo>
                    <a:pt x="2103539" y="47231"/>
                  </a:lnTo>
                  <a:lnTo>
                    <a:pt x="2105812" y="45707"/>
                  </a:lnTo>
                  <a:lnTo>
                    <a:pt x="2107336" y="45707"/>
                  </a:lnTo>
                  <a:lnTo>
                    <a:pt x="2107336" y="41897"/>
                  </a:lnTo>
                  <a:lnTo>
                    <a:pt x="2109609" y="41897"/>
                  </a:lnTo>
                  <a:lnTo>
                    <a:pt x="2109609" y="29705"/>
                  </a:lnTo>
                  <a:lnTo>
                    <a:pt x="2107336" y="29705"/>
                  </a:lnTo>
                  <a:lnTo>
                    <a:pt x="2107336" y="28181"/>
                  </a:lnTo>
                  <a:lnTo>
                    <a:pt x="2105812" y="28181"/>
                  </a:lnTo>
                  <a:lnTo>
                    <a:pt x="2105812" y="25895"/>
                  </a:lnTo>
                  <a:lnTo>
                    <a:pt x="2103539" y="25895"/>
                  </a:lnTo>
                  <a:lnTo>
                    <a:pt x="2103539" y="23609"/>
                  </a:lnTo>
                  <a:lnTo>
                    <a:pt x="2097443" y="23609"/>
                  </a:lnTo>
                  <a:lnTo>
                    <a:pt x="2097443" y="22085"/>
                  </a:lnTo>
                  <a:lnTo>
                    <a:pt x="2089823" y="22085"/>
                  </a:lnTo>
                  <a:lnTo>
                    <a:pt x="2089823" y="19799"/>
                  </a:lnTo>
                  <a:lnTo>
                    <a:pt x="2083727" y="19799"/>
                  </a:lnTo>
                  <a:lnTo>
                    <a:pt x="2083727" y="18275"/>
                  </a:lnTo>
                  <a:lnTo>
                    <a:pt x="2082190" y="18275"/>
                  </a:lnTo>
                  <a:lnTo>
                    <a:pt x="2082190" y="15989"/>
                  </a:lnTo>
                  <a:lnTo>
                    <a:pt x="2079904" y="15989"/>
                  </a:lnTo>
                  <a:lnTo>
                    <a:pt x="2079904" y="12192"/>
                  </a:lnTo>
                  <a:lnTo>
                    <a:pt x="2082190" y="12192"/>
                  </a:lnTo>
                  <a:lnTo>
                    <a:pt x="2082190" y="8382"/>
                  </a:lnTo>
                  <a:lnTo>
                    <a:pt x="2086013" y="8382"/>
                  </a:lnTo>
                  <a:lnTo>
                    <a:pt x="2087537" y="6096"/>
                  </a:lnTo>
                  <a:lnTo>
                    <a:pt x="2095919" y="6096"/>
                  </a:lnTo>
                  <a:lnTo>
                    <a:pt x="2095919" y="8382"/>
                  </a:lnTo>
                  <a:lnTo>
                    <a:pt x="2099716" y="8382"/>
                  </a:lnTo>
                  <a:lnTo>
                    <a:pt x="2099716" y="9906"/>
                  </a:lnTo>
                  <a:lnTo>
                    <a:pt x="2101240" y="9906"/>
                  </a:lnTo>
                  <a:lnTo>
                    <a:pt x="2101240" y="13716"/>
                  </a:lnTo>
                  <a:lnTo>
                    <a:pt x="2103539" y="13716"/>
                  </a:lnTo>
                  <a:lnTo>
                    <a:pt x="2103539" y="15989"/>
                  </a:lnTo>
                  <a:lnTo>
                    <a:pt x="2109609" y="15989"/>
                  </a:lnTo>
                  <a:lnTo>
                    <a:pt x="2109609" y="12192"/>
                  </a:lnTo>
                  <a:close/>
                </a:path>
                <a:path w="2481579" h="962659">
                  <a:moveTo>
                    <a:pt x="2119528" y="122656"/>
                  </a:moveTo>
                  <a:lnTo>
                    <a:pt x="2111133" y="110464"/>
                  </a:lnTo>
                  <a:lnTo>
                    <a:pt x="2111133" y="108178"/>
                  </a:lnTo>
                  <a:lnTo>
                    <a:pt x="2109609" y="106654"/>
                  </a:lnTo>
                  <a:lnTo>
                    <a:pt x="2109609" y="104368"/>
                  </a:lnTo>
                  <a:lnTo>
                    <a:pt x="2107336" y="104368"/>
                  </a:lnTo>
                  <a:lnTo>
                    <a:pt x="2107336" y="102844"/>
                  </a:lnTo>
                  <a:lnTo>
                    <a:pt x="2103539" y="102844"/>
                  </a:lnTo>
                  <a:lnTo>
                    <a:pt x="2103539" y="100558"/>
                  </a:lnTo>
                  <a:lnTo>
                    <a:pt x="2107336" y="100558"/>
                  </a:lnTo>
                  <a:lnTo>
                    <a:pt x="2109609" y="99034"/>
                  </a:lnTo>
                  <a:lnTo>
                    <a:pt x="2111133" y="99034"/>
                  </a:lnTo>
                  <a:lnTo>
                    <a:pt x="2111133" y="96748"/>
                  </a:lnTo>
                  <a:lnTo>
                    <a:pt x="2113419" y="96748"/>
                  </a:lnTo>
                  <a:lnTo>
                    <a:pt x="2113419" y="94462"/>
                  </a:lnTo>
                  <a:lnTo>
                    <a:pt x="2115718" y="94462"/>
                  </a:lnTo>
                  <a:lnTo>
                    <a:pt x="2115718" y="80759"/>
                  </a:lnTo>
                  <a:lnTo>
                    <a:pt x="2113419" y="80759"/>
                  </a:lnTo>
                  <a:lnTo>
                    <a:pt x="2113419" y="79235"/>
                  </a:lnTo>
                  <a:lnTo>
                    <a:pt x="2111133" y="79235"/>
                  </a:lnTo>
                  <a:lnTo>
                    <a:pt x="2111133" y="76949"/>
                  </a:lnTo>
                  <a:lnTo>
                    <a:pt x="2109609" y="76949"/>
                  </a:lnTo>
                  <a:lnTo>
                    <a:pt x="2109609" y="84569"/>
                  </a:lnTo>
                  <a:lnTo>
                    <a:pt x="2109609" y="92938"/>
                  </a:lnTo>
                  <a:lnTo>
                    <a:pt x="2107336" y="92938"/>
                  </a:lnTo>
                  <a:lnTo>
                    <a:pt x="2107336" y="94462"/>
                  </a:lnTo>
                  <a:lnTo>
                    <a:pt x="2103539" y="94462"/>
                  </a:lnTo>
                  <a:lnTo>
                    <a:pt x="2103539" y="96748"/>
                  </a:lnTo>
                  <a:lnTo>
                    <a:pt x="2086013" y="96748"/>
                  </a:lnTo>
                  <a:lnTo>
                    <a:pt x="2086013" y="80759"/>
                  </a:lnTo>
                  <a:lnTo>
                    <a:pt x="2105812" y="80759"/>
                  </a:lnTo>
                  <a:lnTo>
                    <a:pt x="2105812" y="83045"/>
                  </a:lnTo>
                  <a:lnTo>
                    <a:pt x="2107336" y="83045"/>
                  </a:lnTo>
                  <a:lnTo>
                    <a:pt x="2109609" y="84569"/>
                  </a:lnTo>
                  <a:lnTo>
                    <a:pt x="2109609" y="76949"/>
                  </a:lnTo>
                  <a:lnTo>
                    <a:pt x="2107336" y="76949"/>
                  </a:lnTo>
                  <a:lnTo>
                    <a:pt x="2107336" y="75425"/>
                  </a:lnTo>
                  <a:lnTo>
                    <a:pt x="2078393" y="75425"/>
                  </a:lnTo>
                  <a:lnTo>
                    <a:pt x="2078393" y="122656"/>
                  </a:lnTo>
                  <a:lnTo>
                    <a:pt x="2086013" y="122656"/>
                  </a:lnTo>
                  <a:lnTo>
                    <a:pt x="2086013" y="100558"/>
                  </a:lnTo>
                  <a:lnTo>
                    <a:pt x="2093633" y="100558"/>
                  </a:lnTo>
                  <a:lnTo>
                    <a:pt x="2093633" y="102844"/>
                  </a:lnTo>
                  <a:lnTo>
                    <a:pt x="2099716" y="102844"/>
                  </a:lnTo>
                  <a:lnTo>
                    <a:pt x="2099716" y="104368"/>
                  </a:lnTo>
                  <a:lnTo>
                    <a:pt x="2101240" y="104368"/>
                  </a:lnTo>
                  <a:lnTo>
                    <a:pt x="2101240" y="106654"/>
                  </a:lnTo>
                  <a:lnTo>
                    <a:pt x="2103539" y="108178"/>
                  </a:lnTo>
                  <a:lnTo>
                    <a:pt x="2103539" y="110464"/>
                  </a:lnTo>
                  <a:lnTo>
                    <a:pt x="2105812" y="110464"/>
                  </a:lnTo>
                  <a:lnTo>
                    <a:pt x="2105812" y="112750"/>
                  </a:lnTo>
                  <a:lnTo>
                    <a:pt x="2111133" y="122656"/>
                  </a:lnTo>
                  <a:lnTo>
                    <a:pt x="2119528" y="122656"/>
                  </a:lnTo>
                  <a:close/>
                </a:path>
                <a:path w="2481579" h="962659">
                  <a:moveTo>
                    <a:pt x="2129421" y="195033"/>
                  </a:moveTo>
                  <a:lnTo>
                    <a:pt x="2121052" y="183603"/>
                  </a:lnTo>
                  <a:lnTo>
                    <a:pt x="2121052" y="181317"/>
                  </a:lnTo>
                  <a:lnTo>
                    <a:pt x="2119528" y="181317"/>
                  </a:lnTo>
                  <a:lnTo>
                    <a:pt x="2119528" y="179031"/>
                  </a:lnTo>
                  <a:lnTo>
                    <a:pt x="2117242" y="179031"/>
                  </a:lnTo>
                  <a:lnTo>
                    <a:pt x="2117242" y="177507"/>
                  </a:lnTo>
                  <a:lnTo>
                    <a:pt x="2115718" y="177507"/>
                  </a:lnTo>
                  <a:lnTo>
                    <a:pt x="2115718" y="175221"/>
                  </a:lnTo>
                  <a:lnTo>
                    <a:pt x="2111133" y="175221"/>
                  </a:lnTo>
                  <a:lnTo>
                    <a:pt x="2111133" y="173697"/>
                  </a:lnTo>
                  <a:lnTo>
                    <a:pt x="2119528" y="173697"/>
                  </a:lnTo>
                  <a:lnTo>
                    <a:pt x="2119528" y="171411"/>
                  </a:lnTo>
                  <a:lnTo>
                    <a:pt x="2121052" y="171411"/>
                  </a:lnTo>
                  <a:lnTo>
                    <a:pt x="2121052" y="169125"/>
                  </a:lnTo>
                  <a:lnTo>
                    <a:pt x="2123338" y="169125"/>
                  </a:lnTo>
                  <a:lnTo>
                    <a:pt x="2123338" y="167601"/>
                  </a:lnTo>
                  <a:lnTo>
                    <a:pt x="2124862" y="167601"/>
                  </a:lnTo>
                  <a:lnTo>
                    <a:pt x="2124862" y="155422"/>
                  </a:lnTo>
                  <a:lnTo>
                    <a:pt x="2123338" y="155422"/>
                  </a:lnTo>
                  <a:lnTo>
                    <a:pt x="2123338" y="153898"/>
                  </a:lnTo>
                  <a:lnTo>
                    <a:pt x="2121052" y="153898"/>
                  </a:lnTo>
                  <a:lnTo>
                    <a:pt x="2121052" y="151612"/>
                  </a:lnTo>
                  <a:lnTo>
                    <a:pt x="2119528" y="151612"/>
                  </a:lnTo>
                  <a:lnTo>
                    <a:pt x="2119528" y="159994"/>
                  </a:lnTo>
                  <a:lnTo>
                    <a:pt x="2119528" y="163804"/>
                  </a:lnTo>
                  <a:lnTo>
                    <a:pt x="2117242" y="163804"/>
                  </a:lnTo>
                  <a:lnTo>
                    <a:pt x="2117242" y="167601"/>
                  </a:lnTo>
                  <a:lnTo>
                    <a:pt x="2113419" y="167601"/>
                  </a:lnTo>
                  <a:lnTo>
                    <a:pt x="2113419" y="169125"/>
                  </a:lnTo>
                  <a:lnTo>
                    <a:pt x="2093633" y="169125"/>
                  </a:lnTo>
                  <a:lnTo>
                    <a:pt x="2093633" y="153898"/>
                  </a:lnTo>
                  <a:lnTo>
                    <a:pt x="2113419" y="153898"/>
                  </a:lnTo>
                  <a:lnTo>
                    <a:pt x="2113419" y="155422"/>
                  </a:lnTo>
                  <a:lnTo>
                    <a:pt x="2117242" y="155422"/>
                  </a:lnTo>
                  <a:lnTo>
                    <a:pt x="2117242" y="157708"/>
                  </a:lnTo>
                  <a:lnTo>
                    <a:pt x="2119528" y="159994"/>
                  </a:lnTo>
                  <a:lnTo>
                    <a:pt x="2119528" y="151612"/>
                  </a:lnTo>
                  <a:lnTo>
                    <a:pt x="2119528" y="150088"/>
                  </a:lnTo>
                  <a:lnTo>
                    <a:pt x="2111133" y="150088"/>
                  </a:lnTo>
                  <a:lnTo>
                    <a:pt x="2111133" y="147802"/>
                  </a:lnTo>
                  <a:lnTo>
                    <a:pt x="2087537" y="147802"/>
                  </a:lnTo>
                  <a:lnTo>
                    <a:pt x="2087537" y="195033"/>
                  </a:lnTo>
                  <a:lnTo>
                    <a:pt x="2093633" y="195033"/>
                  </a:lnTo>
                  <a:lnTo>
                    <a:pt x="2093633" y="175221"/>
                  </a:lnTo>
                  <a:lnTo>
                    <a:pt x="2107336" y="175221"/>
                  </a:lnTo>
                  <a:lnTo>
                    <a:pt x="2107336" y="177507"/>
                  </a:lnTo>
                  <a:lnTo>
                    <a:pt x="2109609" y="177507"/>
                  </a:lnTo>
                  <a:lnTo>
                    <a:pt x="2109609" y="179031"/>
                  </a:lnTo>
                  <a:lnTo>
                    <a:pt x="2111133" y="179031"/>
                  </a:lnTo>
                  <a:lnTo>
                    <a:pt x="2111133" y="181317"/>
                  </a:lnTo>
                  <a:lnTo>
                    <a:pt x="2113419" y="181317"/>
                  </a:lnTo>
                  <a:lnTo>
                    <a:pt x="2113419" y="185127"/>
                  </a:lnTo>
                  <a:lnTo>
                    <a:pt x="2115718" y="185127"/>
                  </a:lnTo>
                  <a:lnTo>
                    <a:pt x="2121052" y="195033"/>
                  </a:lnTo>
                  <a:lnTo>
                    <a:pt x="2129421" y="195033"/>
                  </a:lnTo>
                  <a:close/>
                </a:path>
                <a:path w="2481579" h="962659">
                  <a:moveTo>
                    <a:pt x="2140864" y="269697"/>
                  </a:moveTo>
                  <a:lnTo>
                    <a:pt x="2135200" y="254457"/>
                  </a:lnTo>
                  <a:lnTo>
                    <a:pt x="2133511" y="249885"/>
                  </a:lnTo>
                  <a:lnTo>
                    <a:pt x="2127148" y="232752"/>
                  </a:lnTo>
                  <a:lnTo>
                    <a:pt x="2127148" y="249885"/>
                  </a:lnTo>
                  <a:lnTo>
                    <a:pt x="2111133" y="249885"/>
                  </a:lnTo>
                  <a:lnTo>
                    <a:pt x="2117242" y="236181"/>
                  </a:lnTo>
                  <a:lnTo>
                    <a:pt x="2117242" y="230847"/>
                  </a:lnTo>
                  <a:lnTo>
                    <a:pt x="2119528" y="230847"/>
                  </a:lnTo>
                  <a:lnTo>
                    <a:pt x="2121052" y="230847"/>
                  </a:lnTo>
                  <a:lnTo>
                    <a:pt x="2121052" y="236181"/>
                  </a:lnTo>
                  <a:lnTo>
                    <a:pt x="2123338" y="236181"/>
                  </a:lnTo>
                  <a:lnTo>
                    <a:pt x="2127148" y="249885"/>
                  </a:lnTo>
                  <a:lnTo>
                    <a:pt x="2127148" y="232752"/>
                  </a:lnTo>
                  <a:lnTo>
                    <a:pt x="2124748" y="226275"/>
                  </a:lnTo>
                  <a:lnTo>
                    <a:pt x="2123338" y="222465"/>
                  </a:lnTo>
                  <a:lnTo>
                    <a:pt x="2115718" y="222465"/>
                  </a:lnTo>
                  <a:lnTo>
                    <a:pt x="2097443" y="269697"/>
                  </a:lnTo>
                  <a:lnTo>
                    <a:pt x="2103539" y="269697"/>
                  </a:lnTo>
                  <a:lnTo>
                    <a:pt x="2109609" y="254457"/>
                  </a:lnTo>
                  <a:lnTo>
                    <a:pt x="2129421" y="254457"/>
                  </a:lnTo>
                  <a:lnTo>
                    <a:pt x="2134768" y="269697"/>
                  </a:lnTo>
                  <a:lnTo>
                    <a:pt x="2140864" y="269697"/>
                  </a:lnTo>
                  <a:close/>
                </a:path>
                <a:path w="2481579" h="962659">
                  <a:moveTo>
                    <a:pt x="2154580" y="9906"/>
                  </a:moveTo>
                  <a:lnTo>
                    <a:pt x="2153056" y="9906"/>
                  </a:lnTo>
                  <a:lnTo>
                    <a:pt x="2153056" y="8382"/>
                  </a:lnTo>
                  <a:lnTo>
                    <a:pt x="2153056" y="6096"/>
                  </a:lnTo>
                  <a:lnTo>
                    <a:pt x="2150770" y="6096"/>
                  </a:lnTo>
                  <a:lnTo>
                    <a:pt x="2150770" y="4572"/>
                  </a:lnTo>
                  <a:lnTo>
                    <a:pt x="2148484" y="4572"/>
                  </a:lnTo>
                  <a:lnTo>
                    <a:pt x="2148484" y="13716"/>
                  </a:lnTo>
                  <a:lnTo>
                    <a:pt x="2148484" y="18275"/>
                  </a:lnTo>
                  <a:lnTo>
                    <a:pt x="2146960" y="18275"/>
                  </a:lnTo>
                  <a:lnTo>
                    <a:pt x="2146960" y="22085"/>
                  </a:lnTo>
                  <a:lnTo>
                    <a:pt x="2144674" y="22085"/>
                  </a:lnTo>
                  <a:lnTo>
                    <a:pt x="2144674" y="23609"/>
                  </a:lnTo>
                  <a:lnTo>
                    <a:pt x="2124862" y="23609"/>
                  </a:lnTo>
                  <a:lnTo>
                    <a:pt x="2124862" y="8382"/>
                  </a:lnTo>
                  <a:lnTo>
                    <a:pt x="2144674" y="8382"/>
                  </a:lnTo>
                  <a:lnTo>
                    <a:pt x="2144674" y="9906"/>
                  </a:lnTo>
                  <a:lnTo>
                    <a:pt x="2146960" y="9906"/>
                  </a:lnTo>
                  <a:lnTo>
                    <a:pt x="2146960" y="13716"/>
                  </a:lnTo>
                  <a:lnTo>
                    <a:pt x="2148484" y="13716"/>
                  </a:lnTo>
                  <a:lnTo>
                    <a:pt x="2148484" y="4572"/>
                  </a:lnTo>
                  <a:lnTo>
                    <a:pt x="2146960" y="4572"/>
                  </a:lnTo>
                  <a:lnTo>
                    <a:pt x="2146960" y="2286"/>
                  </a:lnTo>
                  <a:lnTo>
                    <a:pt x="2119528" y="2286"/>
                  </a:lnTo>
                  <a:lnTo>
                    <a:pt x="2119528" y="49517"/>
                  </a:lnTo>
                  <a:lnTo>
                    <a:pt x="2124862" y="49517"/>
                  </a:lnTo>
                  <a:lnTo>
                    <a:pt x="2124862" y="29705"/>
                  </a:lnTo>
                  <a:lnTo>
                    <a:pt x="2144674" y="29705"/>
                  </a:lnTo>
                  <a:lnTo>
                    <a:pt x="2144674" y="28181"/>
                  </a:lnTo>
                  <a:lnTo>
                    <a:pt x="2148484" y="28181"/>
                  </a:lnTo>
                  <a:lnTo>
                    <a:pt x="2148484" y="25895"/>
                  </a:lnTo>
                  <a:lnTo>
                    <a:pt x="2150770" y="25895"/>
                  </a:lnTo>
                  <a:lnTo>
                    <a:pt x="2150770" y="23609"/>
                  </a:lnTo>
                  <a:lnTo>
                    <a:pt x="2153056" y="23609"/>
                  </a:lnTo>
                  <a:lnTo>
                    <a:pt x="2153056" y="19799"/>
                  </a:lnTo>
                  <a:lnTo>
                    <a:pt x="2154580" y="19799"/>
                  </a:lnTo>
                  <a:lnTo>
                    <a:pt x="2154580" y="9906"/>
                  </a:lnTo>
                  <a:close/>
                </a:path>
                <a:path w="2481579" h="962659">
                  <a:moveTo>
                    <a:pt x="2166772" y="122656"/>
                  </a:moveTo>
                  <a:lnTo>
                    <a:pt x="2158390" y="110464"/>
                  </a:lnTo>
                  <a:lnTo>
                    <a:pt x="2158390" y="106654"/>
                  </a:lnTo>
                  <a:lnTo>
                    <a:pt x="2156866" y="106654"/>
                  </a:lnTo>
                  <a:lnTo>
                    <a:pt x="2156866" y="104368"/>
                  </a:lnTo>
                  <a:lnTo>
                    <a:pt x="2154580" y="104368"/>
                  </a:lnTo>
                  <a:lnTo>
                    <a:pt x="2154580" y="102844"/>
                  </a:lnTo>
                  <a:lnTo>
                    <a:pt x="2150770" y="102844"/>
                  </a:lnTo>
                  <a:lnTo>
                    <a:pt x="2150770" y="100558"/>
                  </a:lnTo>
                  <a:lnTo>
                    <a:pt x="2154580" y="100558"/>
                  </a:lnTo>
                  <a:lnTo>
                    <a:pt x="2156866" y="99034"/>
                  </a:lnTo>
                  <a:lnTo>
                    <a:pt x="2158390" y="99034"/>
                  </a:lnTo>
                  <a:lnTo>
                    <a:pt x="2158390" y="96748"/>
                  </a:lnTo>
                  <a:lnTo>
                    <a:pt x="2160676" y="96748"/>
                  </a:lnTo>
                  <a:lnTo>
                    <a:pt x="2160676" y="94462"/>
                  </a:lnTo>
                  <a:lnTo>
                    <a:pt x="2162962" y="94462"/>
                  </a:lnTo>
                  <a:lnTo>
                    <a:pt x="2162962" y="89141"/>
                  </a:lnTo>
                  <a:lnTo>
                    <a:pt x="2164486" y="89141"/>
                  </a:lnTo>
                  <a:lnTo>
                    <a:pt x="2164486" y="86855"/>
                  </a:lnTo>
                  <a:lnTo>
                    <a:pt x="2162962" y="86855"/>
                  </a:lnTo>
                  <a:lnTo>
                    <a:pt x="2162962" y="80759"/>
                  </a:lnTo>
                  <a:lnTo>
                    <a:pt x="2160676" y="80759"/>
                  </a:lnTo>
                  <a:lnTo>
                    <a:pt x="2160676" y="79235"/>
                  </a:lnTo>
                  <a:lnTo>
                    <a:pt x="2158390" y="79235"/>
                  </a:lnTo>
                  <a:lnTo>
                    <a:pt x="2158390" y="76949"/>
                  </a:lnTo>
                  <a:lnTo>
                    <a:pt x="2156866" y="76949"/>
                  </a:lnTo>
                  <a:lnTo>
                    <a:pt x="2156866" y="83045"/>
                  </a:lnTo>
                  <a:lnTo>
                    <a:pt x="2156866" y="92938"/>
                  </a:lnTo>
                  <a:lnTo>
                    <a:pt x="2154580" y="92938"/>
                  </a:lnTo>
                  <a:lnTo>
                    <a:pt x="2154580" y="94462"/>
                  </a:lnTo>
                  <a:lnTo>
                    <a:pt x="2150770" y="94462"/>
                  </a:lnTo>
                  <a:lnTo>
                    <a:pt x="2150770" y="96748"/>
                  </a:lnTo>
                  <a:lnTo>
                    <a:pt x="2133244" y="96748"/>
                  </a:lnTo>
                  <a:lnTo>
                    <a:pt x="2133244" y="80759"/>
                  </a:lnTo>
                  <a:lnTo>
                    <a:pt x="2153056" y="80759"/>
                  </a:lnTo>
                  <a:lnTo>
                    <a:pt x="2154580" y="83045"/>
                  </a:lnTo>
                  <a:lnTo>
                    <a:pt x="2156866" y="83045"/>
                  </a:lnTo>
                  <a:lnTo>
                    <a:pt x="2156866" y="76949"/>
                  </a:lnTo>
                  <a:lnTo>
                    <a:pt x="2154580" y="76949"/>
                  </a:lnTo>
                  <a:lnTo>
                    <a:pt x="2154580" y="75425"/>
                  </a:lnTo>
                  <a:lnTo>
                    <a:pt x="2124862" y="75425"/>
                  </a:lnTo>
                  <a:lnTo>
                    <a:pt x="2124862" y="122656"/>
                  </a:lnTo>
                  <a:lnTo>
                    <a:pt x="2133244" y="122656"/>
                  </a:lnTo>
                  <a:lnTo>
                    <a:pt x="2133244" y="100558"/>
                  </a:lnTo>
                  <a:lnTo>
                    <a:pt x="2140864" y="100558"/>
                  </a:lnTo>
                  <a:lnTo>
                    <a:pt x="2140864" y="102844"/>
                  </a:lnTo>
                  <a:lnTo>
                    <a:pt x="2146960" y="102844"/>
                  </a:lnTo>
                  <a:lnTo>
                    <a:pt x="2146960" y="104368"/>
                  </a:lnTo>
                  <a:lnTo>
                    <a:pt x="2148484" y="104368"/>
                  </a:lnTo>
                  <a:lnTo>
                    <a:pt x="2148484" y="106654"/>
                  </a:lnTo>
                  <a:lnTo>
                    <a:pt x="2150770" y="106654"/>
                  </a:lnTo>
                  <a:lnTo>
                    <a:pt x="2150770" y="110464"/>
                  </a:lnTo>
                  <a:lnTo>
                    <a:pt x="2153056" y="110464"/>
                  </a:lnTo>
                  <a:lnTo>
                    <a:pt x="2153056" y="112750"/>
                  </a:lnTo>
                  <a:lnTo>
                    <a:pt x="2158390" y="122656"/>
                  </a:lnTo>
                  <a:lnTo>
                    <a:pt x="2166772" y="122656"/>
                  </a:lnTo>
                  <a:close/>
                </a:path>
                <a:path w="2481579" h="962659">
                  <a:moveTo>
                    <a:pt x="2170582" y="191223"/>
                  </a:moveTo>
                  <a:lnTo>
                    <a:pt x="2140864" y="191223"/>
                  </a:lnTo>
                  <a:lnTo>
                    <a:pt x="2140864" y="173697"/>
                  </a:lnTo>
                  <a:lnTo>
                    <a:pt x="2166772" y="173697"/>
                  </a:lnTo>
                  <a:lnTo>
                    <a:pt x="2166772" y="169125"/>
                  </a:lnTo>
                  <a:lnTo>
                    <a:pt x="2140864" y="169125"/>
                  </a:lnTo>
                  <a:lnTo>
                    <a:pt x="2140864" y="153898"/>
                  </a:lnTo>
                  <a:lnTo>
                    <a:pt x="2168296" y="153898"/>
                  </a:lnTo>
                  <a:lnTo>
                    <a:pt x="2168296" y="147802"/>
                  </a:lnTo>
                  <a:lnTo>
                    <a:pt x="2134768" y="147802"/>
                  </a:lnTo>
                  <a:lnTo>
                    <a:pt x="2134768" y="195033"/>
                  </a:lnTo>
                  <a:lnTo>
                    <a:pt x="2170582" y="195033"/>
                  </a:lnTo>
                  <a:lnTo>
                    <a:pt x="2170582" y="191223"/>
                  </a:lnTo>
                  <a:close/>
                </a:path>
                <a:path w="2481579" h="962659">
                  <a:moveTo>
                    <a:pt x="2195715" y="49517"/>
                  </a:moveTo>
                  <a:lnTo>
                    <a:pt x="2190178" y="35801"/>
                  </a:lnTo>
                  <a:lnTo>
                    <a:pt x="2187727" y="29705"/>
                  </a:lnTo>
                  <a:lnTo>
                    <a:pt x="2181999" y="15519"/>
                  </a:lnTo>
                  <a:lnTo>
                    <a:pt x="2181999" y="29705"/>
                  </a:lnTo>
                  <a:lnTo>
                    <a:pt x="2166772" y="29705"/>
                  </a:lnTo>
                  <a:lnTo>
                    <a:pt x="2170582" y="15989"/>
                  </a:lnTo>
                  <a:lnTo>
                    <a:pt x="2172106" y="13716"/>
                  </a:lnTo>
                  <a:lnTo>
                    <a:pt x="2172106" y="8382"/>
                  </a:lnTo>
                  <a:lnTo>
                    <a:pt x="2174392" y="8382"/>
                  </a:lnTo>
                  <a:lnTo>
                    <a:pt x="2174392" y="12192"/>
                  </a:lnTo>
                  <a:lnTo>
                    <a:pt x="2176678" y="12192"/>
                  </a:lnTo>
                  <a:lnTo>
                    <a:pt x="2176678" y="15989"/>
                  </a:lnTo>
                  <a:lnTo>
                    <a:pt x="2181999" y="29705"/>
                  </a:lnTo>
                  <a:lnTo>
                    <a:pt x="2181999" y="15519"/>
                  </a:lnTo>
                  <a:lnTo>
                    <a:pt x="2178202" y="6096"/>
                  </a:lnTo>
                  <a:lnTo>
                    <a:pt x="2176678" y="2286"/>
                  </a:lnTo>
                  <a:lnTo>
                    <a:pt x="2170582" y="2286"/>
                  </a:lnTo>
                  <a:lnTo>
                    <a:pt x="2153056" y="49517"/>
                  </a:lnTo>
                  <a:lnTo>
                    <a:pt x="2158390" y="49517"/>
                  </a:lnTo>
                  <a:lnTo>
                    <a:pt x="2164486" y="35801"/>
                  </a:lnTo>
                  <a:lnTo>
                    <a:pt x="2184285" y="35801"/>
                  </a:lnTo>
                  <a:lnTo>
                    <a:pt x="2190381" y="49517"/>
                  </a:lnTo>
                  <a:lnTo>
                    <a:pt x="2195715" y="49517"/>
                  </a:lnTo>
                  <a:close/>
                </a:path>
                <a:path w="2481579" h="962659">
                  <a:moveTo>
                    <a:pt x="2198001" y="222465"/>
                  </a:moveTo>
                  <a:lnTo>
                    <a:pt x="2191905" y="222465"/>
                  </a:lnTo>
                  <a:lnTo>
                    <a:pt x="2191905" y="258267"/>
                  </a:lnTo>
                  <a:lnTo>
                    <a:pt x="2190381" y="258267"/>
                  </a:lnTo>
                  <a:lnTo>
                    <a:pt x="2190381" y="262077"/>
                  </a:lnTo>
                  <a:lnTo>
                    <a:pt x="2186571" y="262077"/>
                  </a:lnTo>
                  <a:lnTo>
                    <a:pt x="2186571" y="263601"/>
                  </a:lnTo>
                  <a:lnTo>
                    <a:pt x="2172106" y="263601"/>
                  </a:lnTo>
                  <a:lnTo>
                    <a:pt x="2172106" y="262077"/>
                  </a:lnTo>
                  <a:lnTo>
                    <a:pt x="2170582" y="262077"/>
                  </a:lnTo>
                  <a:lnTo>
                    <a:pt x="2170582" y="259791"/>
                  </a:lnTo>
                  <a:lnTo>
                    <a:pt x="2168296" y="259791"/>
                  </a:lnTo>
                  <a:lnTo>
                    <a:pt x="2168296" y="222465"/>
                  </a:lnTo>
                  <a:lnTo>
                    <a:pt x="2160676" y="222465"/>
                  </a:lnTo>
                  <a:lnTo>
                    <a:pt x="2160676" y="254457"/>
                  </a:lnTo>
                  <a:lnTo>
                    <a:pt x="2162962" y="254457"/>
                  </a:lnTo>
                  <a:lnTo>
                    <a:pt x="2162962" y="262077"/>
                  </a:lnTo>
                  <a:lnTo>
                    <a:pt x="2164486" y="262077"/>
                  </a:lnTo>
                  <a:lnTo>
                    <a:pt x="2164486" y="263601"/>
                  </a:lnTo>
                  <a:lnTo>
                    <a:pt x="2166772" y="263601"/>
                  </a:lnTo>
                  <a:lnTo>
                    <a:pt x="2166772" y="265887"/>
                  </a:lnTo>
                  <a:lnTo>
                    <a:pt x="2168296" y="265887"/>
                  </a:lnTo>
                  <a:lnTo>
                    <a:pt x="2168296" y="268173"/>
                  </a:lnTo>
                  <a:lnTo>
                    <a:pt x="2172106" y="268173"/>
                  </a:lnTo>
                  <a:lnTo>
                    <a:pt x="2172106" y="269697"/>
                  </a:lnTo>
                  <a:lnTo>
                    <a:pt x="2186571" y="269697"/>
                  </a:lnTo>
                  <a:lnTo>
                    <a:pt x="2188095" y="268173"/>
                  </a:lnTo>
                  <a:lnTo>
                    <a:pt x="2191905" y="268173"/>
                  </a:lnTo>
                  <a:lnTo>
                    <a:pt x="2191905" y="265887"/>
                  </a:lnTo>
                  <a:lnTo>
                    <a:pt x="2194191" y="265887"/>
                  </a:lnTo>
                  <a:lnTo>
                    <a:pt x="2194191" y="263601"/>
                  </a:lnTo>
                  <a:lnTo>
                    <a:pt x="2195715" y="263601"/>
                  </a:lnTo>
                  <a:lnTo>
                    <a:pt x="2195715" y="259791"/>
                  </a:lnTo>
                  <a:lnTo>
                    <a:pt x="2198001" y="259791"/>
                  </a:lnTo>
                  <a:lnTo>
                    <a:pt x="2198001" y="222465"/>
                  </a:lnTo>
                  <a:close/>
                </a:path>
                <a:path w="2481579" h="962659">
                  <a:moveTo>
                    <a:pt x="2210193" y="75425"/>
                  </a:moveTo>
                  <a:lnTo>
                    <a:pt x="2204097" y="75425"/>
                  </a:lnTo>
                  <a:lnTo>
                    <a:pt x="2204097" y="110464"/>
                  </a:lnTo>
                  <a:lnTo>
                    <a:pt x="2201811" y="112750"/>
                  </a:lnTo>
                  <a:lnTo>
                    <a:pt x="2201811" y="114274"/>
                  </a:lnTo>
                  <a:lnTo>
                    <a:pt x="2200287" y="114274"/>
                  </a:lnTo>
                  <a:lnTo>
                    <a:pt x="2200287" y="116560"/>
                  </a:lnTo>
                  <a:lnTo>
                    <a:pt x="2194191" y="116560"/>
                  </a:lnTo>
                  <a:lnTo>
                    <a:pt x="2194191" y="118084"/>
                  </a:lnTo>
                  <a:lnTo>
                    <a:pt x="2188095" y="118084"/>
                  </a:lnTo>
                  <a:lnTo>
                    <a:pt x="2188095" y="116560"/>
                  </a:lnTo>
                  <a:lnTo>
                    <a:pt x="2184285" y="116560"/>
                  </a:lnTo>
                  <a:lnTo>
                    <a:pt x="2184285" y="114274"/>
                  </a:lnTo>
                  <a:lnTo>
                    <a:pt x="2181999" y="114274"/>
                  </a:lnTo>
                  <a:lnTo>
                    <a:pt x="2181999" y="112750"/>
                  </a:lnTo>
                  <a:lnTo>
                    <a:pt x="2180488" y="112750"/>
                  </a:lnTo>
                  <a:lnTo>
                    <a:pt x="2180488" y="75425"/>
                  </a:lnTo>
                  <a:lnTo>
                    <a:pt x="2174392" y="75425"/>
                  </a:lnTo>
                  <a:lnTo>
                    <a:pt x="2174392" y="114274"/>
                  </a:lnTo>
                  <a:lnTo>
                    <a:pt x="2176678" y="114274"/>
                  </a:lnTo>
                  <a:lnTo>
                    <a:pt x="2176678" y="118084"/>
                  </a:lnTo>
                  <a:lnTo>
                    <a:pt x="2178202" y="118084"/>
                  </a:lnTo>
                  <a:lnTo>
                    <a:pt x="2178202" y="120370"/>
                  </a:lnTo>
                  <a:lnTo>
                    <a:pt x="2181999" y="120370"/>
                  </a:lnTo>
                  <a:lnTo>
                    <a:pt x="2181999" y="122656"/>
                  </a:lnTo>
                  <a:lnTo>
                    <a:pt x="2201811" y="122656"/>
                  </a:lnTo>
                  <a:lnTo>
                    <a:pt x="2201811" y="120370"/>
                  </a:lnTo>
                  <a:lnTo>
                    <a:pt x="2204097" y="120370"/>
                  </a:lnTo>
                  <a:lnTo>
                    <a:pt x="2205621" y="118084"/>
                  </a:lnTo>
                  <a:lnTo>
                    <a:pt x="2207907" y="116560"/>
                  </a:lnTo>
                  <a:lnTo>
                    <a:pt x="2207907" y="114274"/>
                  </a:lnTo>
                  <a:lnTo>
                    <a:pt x="2210193" y="114274"/>
                  </a:lnTo>
                  <a:lnTo>
                    <a:pt x="2210193" y="75425"/>
                  </a:lnTo>
                  <a:close/>
                </a:path>
                <a:path w="2481579" h="962659">
                  <a:moveTo>
                    <a:pt x="2214003" y="177507"/>
                  </a:moveTo>
                  <a:lnTo>
                    <a:pt x="2211717" y="177507"/>
                  </a:lnTo>
                  <a:lnTo>
                    <a:pt x="2211717" y="173697"/>
                  </a:lnTo>
                  <a:lnTo>
                    <a:pt x="2210193" y="173697"/>
                  </a:lnTo>
                  <a:lnTo>
                    <a:pt x="2207907" y="171411"/>
                  </a:lnTo>
                  <a:lnTo>
                    <a:pt x="2204097" y="171411"/>
                  </a:lnTo>
                  <a:lnTo>
                    <a:pt x="2204097" y="169125"/>
                  </a:lnTo>
                  <a:lnTo>
                    <a:pt x="2198001" y="169125"/>
                  </a:lnTo>
                  <a:lnTo>
                    <a:pt x="2198001" y="167601"/>
                  </a:lnTo>
                  <a:lnTo>
                    <a:pt x="2190381" y="167601"/>
                  </a:lnTo>
                  <a:lnTo>
                    <a:pt x="2190381" y="165328"/>
                  </a:lnTo>
                  <a:lnTo>
                    <a:pt x="2186571" y="165328"/>
                  </a:lnTo>
                  <a:lnTo>
                    <a:pt x="2186571" y="163804"/>
                  </a:lnTo>
                  <a:lnTo>
                    <a:pt x="2184285" y="163804"/>
                  </a:lnTo>
                  <a:lnTo>
                    <a:pt x="2184285" y="157708"/>
                  </a:lnTo>
                  <a:lnTo>
                    <a:pt x="2186571" y="157708"/>
                  </a:lnTo>
                  <a:lnTo>
                    <a:pt x="2186571" y="155422"/>
                  </a:lnTo>
                  <a:lnTo>
                    <a:pt x="2188095" y="155422"/>
                  </a:lnTo>
                  <a:lnTo>
                    <a:pt x="2188095" y="153898"/>
                  </a:lnTo>
                  <a:lnTo>
                    <a:pt x="2201811" y="153898"/>
                  </a:lnTo>
                  <a:lnTo>
                    <a:pt x="2201811" y="155422"/>
                  </a:lnTo>
                  <a:lnTo>
                    <a:pt x="2204097" y="155422"/>
                  </a:lnTo>
                  <a:lnTo>
                    <a:pt x="2204097" y="157708"/>
                  </a:lnTo>
                  <a:lnTo>
                    <a:pt x="2205621" y="157708"/>
                  </a:lnTo>
                  <a:lnTo>
                    <a:pt x="2205621" y="161518"/>
                  </a:lnTo>
                  <a:lnTo>
                    <a:pt x="2211717" y="161518"/>
                  </a:lnTo>
                  <a:lnTo>
                    <a:pt x="2211717" y="155422"/>
                  </a:lnTo>
                  <a:lnTo>
                    <a:pt x="2210193" y="155422"/>
                  </a:lnTo>
                  <a:lnTo>
                    <a:pt x="2210193" y="151612"/>
                  </a:lnTo>
                  <a:lnTo>
                    <a:pt x="2205621" y="151612"/>
                  </a:lnTo>
                  <a:lnTo>
                    <a:pt x="2205621" y="150088"/>
                  </a:lnTo>
                  <a:lnTo>
                    <a:pt x="2201811" y="150088"/>
                  </a:lnTo>
                  <a:lnTo>
                    <a:pt x="2201811" y="147802"/>
                  </a:lnTo>
                  <a:lnTo>
                    <a:pt x="2188095" y="147802"/>
                  </a:lnTo>
                  <a:lnTo>
                    <a:pt x="2188095" y="150088"/>
                  </a:lnTo>
                  <a:lnTo>
                    <a:pt x="2184285" y="150088"/>
                  </a:lnTo>
                  <a:lnTo>
                    <a:pt x="2184285" y="151612"/>
                  </a:lnTo>
                  <a:lnTo>
                    <a:pt x="2181999" y="151612"/>
                  </a:lnTo>
                  <a:lnTo>
                    <a:pt x="2181999" y="153898"/>
                  </a:lnTo>
                  <a:lnTo>
                    <a:pt x="2180488" y="153898"/>
                  </a:lnTo>
                  <a:lnTo>
                    <a:pt x="2180488" y="155422"/>
                  </a:lnTo>
                  <a:lnTo>
                    <a:pt x="2178202" y="155422"/>
                  </a:lnTo>
                  <a:lnTo>
                    <a:pt x="2178202" y="165328"/>
                  </a:lnTo>
                  <a:lnTo>
                    <a:pt x="2180488" y="165328"/>
                  </a:lnTo>
                  <a:lnTo>
                    <a:pt x="2180488" y="167601"/>
                  </a:lnTo>
                  <a:lnTo>
                    <a:pt x="2181999" y="167601"/>
                  </a:lnTo>
                  <a:lnTo>
                    <a:pt x="2181999" y="169125"/>
                  </a:lnTo>
                  <a:lnTo>
                    <a:pt x="2184285" y="169125"/>
                  </a:lnTo>
                  <a:lnTo>
                    <a:pt x="2184285" y="171411"/>
                  </a:lnTo>
                  <a:lnTo>
                    <a:pt x="2188095" y="171411"/>
                  </a:lnTo>
                  <a:lnTo>
                    <a:pt x="2188095" y="173697"/>
                  </a:lnTo>
                  <a:lnTo>
                    <a:pt x="2195715" y="173697"/>
                  </a:lnTo>
                  <a:lnTo>
                    <a:pt x="2195715" y="175221"/>
                  </a:lnTo>
                  <a:lnTo>
                    <a:pt x="2201811" y="175221"/>
                  </a:lnTo>
                  <a:lnTo>
                    <a:pt x="2201811" y="177507"/>
                  </a:lnTo>
                  <a:lnTo>
                    <a:pt x="2205621" y="177507"/>
                  </a:lnTo>
                  <a:lnTo>
                    <a:pt x="2205621" y="179031"/>
                  </a:lnTo>
                  <a:lnTo>
                    <a:pt x="2207907" y="179031"/>
                  </a:lnTo>
                  <a:lnTo>
                    <a:pt x="2207907" y="187413"/>
                  </a:lnTo>
                  <a:lnTo>
                    <a:pt x="2205621" y="187413"/>
                  </a:lnTo>
                  <a:lnTo>
                    <a:pt x="2205621" y="188937"/>
                  </a:lnTo>
                  <a:lnTo>
                    <a:pt x="2201811" y="188937"/>
                  </a:lnTo>
                  <a:lnTo>
                    <a:pt x="2201811" y="191223"/>
                  </a:lnTo>
                  <a:lnTo>
                    <a:pt x="2190381" y="191223"/>
                  </a:lnTo>
                  <a:lnTo>
                    <a:pt x="2190381" y="188937"/>
                  </a:lnTo>
                  <a:lnTo>
                    <a:pt x="2186571" y="188937"/>
                  </a:lnTo>
                  <a:lnTo>
                    <a:pt x="2186571" y="187413"/>
                  </a:lnTo>
                  <a:lnTo>
                    <a:pt x="2184285" y="187413"/>
                  </a:lnTo>
                  <a:lnTo>
                    <a:pt x="2184285" y="183603"/>
                  </a:lnTo>
                  <a:lnTo>
                    <a:pt x="2181999" y="183603"/>
                  </a:lnTo>
                  <a:lnTo>
                    <a:pt x="2181999" y="179031"/>
                  </a:lnTo>
                  <a:lnTo>
                    <a:pt x="2176678" y="181317"/>
                  </a:lnTo>
                  <a:lnTo>
                    <a:pt x="2176678" y="185127"/>
                  </a:lnTo>
                  <a:lnTo>
                    <a:pt x="2178202" y="185127"/>
                  </a:lnTo>
                  <a:lnTo>
                    <a:pt x="2178202" y="188937"/>
                  </a:lnTo>
                  <a:lnTo>
                    <a:pt x="2180488" y="188937"/>
                  </a:lnTo>
                  <a:lnTo>
                    <a:pt x="2180488" y="191223"/>
                  </a:lnTo>
                  <a:lnTo>
                    <a:pt x="2181999" y="191223"/>
                  </a:lnTo>
                  <a:lnTo>
                    <a:pt x="2181999" y="192747"/>
                  </a:lnTo>
                  <a:lnTo>
                    <a:pt x="2184285" y="192747"/>
                  </a:lnTo>
                  <a:lnTo>
                    <a:pt x="2184285" y="195033"/>
                  </a:lnTo>
                  <a:lnTo>
                    <a:pt x="2190381" y="195033"/>
                  </a:lnTo>
                  <a:lnTo>
                    <a:pt x="2190381" y="197319"/>
                  </a:lnTo>
                  <a:lnTo>
                    <a:pt x="2201811" y="197319"/>
                  </a:lnTo>
                  <a:lnTo>
                    <a:pt x="2201811" y="195033"/>
                  </a:lnTo>
                  <a:lnTo>
                    <a:pt x="2205621" y="195033"/>
                  </a:lnTo>
                  <a:lnTo>
                    <a:pt x="2207907" y="192747"/>
                  </a:lnTo>
                  <a:lnTo>
                    <a:pt x="2210193" y="192747"/>
                  </a:lnTo>
                  <a:lnTo>
                    <a:pt x="2210193" y="191223"/>
                  </a:lnTo>
                  <a:lnTo>
                    <a:pt x="2211717" y="191223"/>
                  </a:lnTo>
                  <a:lnTo>
                    <a:pt x="2211717" y="188937"/>
                  </a:lnTo>
                  <a:lnTo>
                    <a:pt x="2214003" y="187413"/>
                  </a:lnTo>
                  <a:lnTo>
                    <a:pt x="2214003" y="177507"/>
                  </a:lnTo>
                  <a:close/>
                </a:path>
                <a:path w="2481579" h="962659">
                  <a:moveTo>
                    <a:pt x="2242959" y="49517"/>
                  </a:moveTo>
                  <a:lnTo>
                    <a:pt x="2235339" y="35801"/>
                  </a:lnTo>
                  <a:lnTo>
                    <a:pt x="2233815" y="35801"/>
                  </a:lnTo>
                  <a:lnTo>
                    <a:pt x="2233815" y="33515"/>
                  </a:lnTo>
                  <a:lnTo>
                    <a:pt x="2231529" y="33515"/>
                  </a:lnTo>
                  <a:lnTo>
                    <a:pt x="2231529" y="31991"/>
                  </a:lnTo>
                  <a:lnTo>
                    <a:pt x="2229243" y="31991"/>
                  </a:lnTo>
                  <a:lnTo>
                    <a:pt x="2229243" y="29705"/>
                  </a:lnTo>
                  <a:lnTo>
                    <a:pt x="2227719" y="29705"/>
                  </a:lnTo>
                  <a:lnTo>
                    <a:pt x="2227719" y="28181"/>
                  </a:lnTo>
                  <a:lnTo>
                    <a:pt x="2229243" y="28181"/>
                  </a:lnTo>
                  <a:lnTo>
                    <a:pt x="2229243" y="25895"/>
                  </a:lnTo>
                  <a:lnTo>
                    <a:pt x="2233815" y="25895"/>
                  </a:lnTo>
                  <a:lnTo>
                    <a:pt x="2233815" y="23609"/>
                  </a:lnTo>
                  <a:lnTo>
                    <a:pt x="2235339" y="23609"/>
                  </a:lnTo>
                  <a:lnTo>
                    <a:pt x="2235339" y="22085"/>
                  </a:lnTo>
                  <a:lnTo>
                    <a:pt x="2237625" y="22085"/>
                  </a:lnTo>
                  <a:lnTo>
                    <a:pt x="2237625" y="19799"/>
                  </a:lnTo>
                  <a:lnTo>
                    <a:pt x="2239149" y="19799"/>
                  </a:lnTo>
                  <a:lnTo>
                    <a:pt x="2239149" y="9906"/>
                  </a:lnTo>
                  <a:lnTo>
                    <a:pt x="2237625" y="9906"/>
                  </a:lnTo>
                  <a:lnTo>
                    <a:pt x="2237625" y="8382"/>
                  </a:lnTo>
                  <a:lnTo>
                    <a:pt x="2237625" y="6096"/>
                  </a:lnTo>
                  <a:lnTo>
                    <a:pt x="2235339" y="6096"/>
                  </a:lnTo>
                  <a:lnTo>
                    <a:pt x="2235339" y="4572"/>
                  </a:lnTo>
                  <a:lnTo>
                    <a:pt x="2233815" y="4572"/>
                  </a:lnTo>
                  <a:lnTo>
                    <a:pt x="2233815" y="13716"/>
                  </a:lnTo>
                  <a:lnTo>
                    <a:pt x="2233815" y="15989"/>
                  </a:lnTo>
                  <a:lnTo>
                    <a:pt x="2231529" y="15989"/>
                  </a:lnTo>
                  <a:lnTo>
                    <a:pt x="2231529" y="19799"/>
                  </a:lnTo>
                  <a:lnTo>
                    <a:pt x="2229243" y="19799"/>
                  </a:lnTo>
                  <a:lnTo>
                    <a:pt x="2229243" y="22085"/>
                  </a:lnTo>
                  <a:lnTo>
                    <a:pt x="2207907" y="22085"/>
                  </a:lnTo>
                  <a:lnTo>
                    <a:pt x="2207907" y="8382"/>
                  </a:lnTo>
                  <a:lnTo>
                    <a:pt x="2229243" y="8382"/>
                  </a:lnTo>
                  <a:lnTo>
                    <a:pt x="2229243" y="9906"/>
                  </a:lnTo>
                  <a:lnTo>
                    <a:pt x="2231529" y="9906"/>
                  </a:lnTo>
                  <a:lnTo>
                    <a:pt x="2231529" y="13716"/>
                  </a:lnTo>
                  <a:lnTo>
                    <a:pt x="2233815" y="13716"/>
                  </a:lnTo>
                  <a:lnTo>
                    <a:pt x="2233815" y="4572"/>
                  </a:lnTo>
                  <a:lnTo>
                    <a:pt x="2231529" y="4572"/>
                  </a:lnTo>
                  <a:lnTo>
                    <a:pt x="2231529" y="2286"/>
                  </a:lnTo>
                  <a:lnTo>
                    <a:pt x="2201811" y="2286"/>
                  </a:lnTo>
                  <a:lnTo>
                    <a:pt x="2201811" y="49517"/>
                  </a:lnTo>
                  <a:lnTo>
                    <a:pt x="2207907" y="49517"/>
                  </a:lnTo>
                  <a:lnTo>
                    <a:pt x="2207907" y="28181"/>
                  </a:lnTo>
                  <a:lnTo>
                    <a:pt x="2219337" y="28181"/>
                  </a:lnTo>
                  <a:lnTo>
                    <a:pt x="2219337" y="29705"/>
                  </a:lnTo>
                  <a:lnTo>
                    <a:pt x="2221623" y="29705"/>
                  </a:lnTo>
                  <a:lnTo>
                    <a:pt x="2221623" y="31991"/>
                  </a:lnTo>
                  <a:lnTo>
                    <a:pt x="2223909" y="31991"/>
                  </a:lnTo>
                  <a:lnTo>
                    <a:pt x="2223909" y="33515"/>
                  </a:lnTo>
                  <a:lnTo>
                    <a:pt x="2225433" y="33515"/>
                  </a:lnTo>
                  <a:lnTo>
                    <a:pt x="2225433" y="35801"/>
                  </a:lnTo>
                  <a:lnTo>
                    <a:pt x="2227719" y="35801"/>
                  </a:lnTo>
                  <a:lnTo>
                    <a:pt x="2227719" y="39611"/>
                  </a:lnTo>
                  <a:lnTo>
                    <a:pt x="2229243" y="39611"/>
                  </a:lnTo>
                  <a:lnTo>
                    <a:pt x="2235339" y="49517"/>
                  </a:lnTo>
                  <a:lnTo>
                    <a:pt x="2242959" y="49517"/>
                  </a:lnTo>
                  <a:close/>
                </a:path>
                <a:path w="2481579" h="962659">
                  <a:moveTo>
                    <a:pt x="2245245" y="222465"/>
                  </a:moveTo>
                  <a:lnTo>
                    <a:pt x="2239149" y="222465"/>
                  </a:lnTo>
                  <a:lnTo>
                    <a:pt x="2239149" y="258267"/>
                  </a:lnTo>
                  <a:lnTo>
                    <a:pt x="2215527" y="222465"/>
                  </a:lnTo>
                  <a:lnTo>
                    <a:pt x="2207907" y="222465"/>
                  </a:lnTo>
                  <a:lnTo>
                    <a:pt x="2207907" y="269697"/>
                  </a:lnTo>
                  <a:lnTo>
                    <a:pt x="2214003" y="269697"/>
                  </a:lnTo>
                  <a:lnTo>
                    <a:pt x="2214003" y="232371"/>
                  </a:lnTo>
                  <a:lnTo>
                    <a:pt x="2239149" y="269697"/>
                  </a:lnTo>
                  <a:lnTo>
                    <a:pt x="2245245" y="269697"/>
                  </a:lnTo>
                  <a:lnTo>
                    <a:pt x="2245245" y="222465"/>
                  </a:lnTo>
                  <a:close/>
                </a:path>
                <a:path w="2481579" h="962659">
                  <a:moveTo>
                    <a:pt x="2257425" y="84569"/>
                  </a:moveTo>
                  <a:lnTo>
                    <a:pt x="2255151" y="84569"/>
                  </a:lnTo>
                  <a:lnTo>
                    <a:pt x="2255151" y="80759"/>
                  </a:lnTo>
                  <a:lnTo>
                    <a:pt x="2252865" y="80759"/>
                  </a:lnTo>
                  <a:lnTo>
                    <a:pt x="2252865" y="79235"/>
                  </a:lnTo>
                  <a:lnTo>
                    <a:pt x="2251341" y="79235"/>
                  </a:lnTo>
                  <a:lnTo>
                    <a:pt x="2251341" y="89141"/>
                  </a:lnTo>
                  <a:lnTo>
                    <a:pt x="2251341" y="90665"/>
                  </a:lnTo>
                  <a:lnTo>
                    <a:pt x="2249055" y="90665"/>
                  </a:lnTo>
                  <a:lnTo>
                    <a:pt x="2249055" y="94462"/>
                  </a:lnTo>
                  <a:lnTo>
                    <a:pt x="2247531" y="94462"/>
                  </a:lnTo>
                  <a:lnTo>
                    <a:pt x="2247531" y="96748"/>
                  </a:lnTo>
                  <a:lnTo>
                    <a:pt x="2241435" y="96748"/>
                  </a:lnTo>
                  <a:lnTo>
                    <a:pt x="2241435" y="99034"/>
                  </a:lnTo>
                  <a:lnTo>
                    <a:pt x="2227719" y="99034"/>
                  </a:lnTo>
                  <a:lnTo>
                    <a:pt x="2227719" y="80759"/>
                  </a:lnTo>
                  <a:lnTo>
                    <a:pt x="2245245" y="80759"/>
                  </a:lnTo>
                  <a:lnTo>
                    <a:pt x="2247531" y="83045"/>
                  </a:lnTo>
                  <a:lnTo>
                    <a:pt x="2249055" y="83045"/>
                  </a:lnTo>
                  <a:lnTo>
                    <a:pt x="2249055" y="89141"/>
                  </a:lnTo>
                  <a:lnTo>
                    <a:pt x="2251341" y="89141"/>
                  </a:lnTo>
                  <a:lnTo>
                    <a:pt x="2251341" y="79235"/>
                  </a:lnTo>
                  <a:lnTo>
                    <a:pt x="2251341" y="76949"/>
                  </a:lnTo>
                  <a:lnTo>
                    <a:pt x="2247531" y="76949"/>
                  </a:lnTo>
                  <a:lnTo>
                    <a:pt x="2247531" y="75425"/>
                  </a:lnTo>
                  <a:lnTo>
                    <a:pt x="2221623" y="75425"/>
                  </a:lnTo>
                  <a:lnTo>
                    <a:pt x="2221623" y="122656"/>
                  </a:lnTo>
                  <a:lnTo>
                    <a:pt x="2227719" y="122656"/>
                  </a:lnTo>
                  <a:lnTo>
                    <a:pt x="2227719" y="102844"/>
                  </a:lnTo>
                  <a:lnTo>
                    <a:pt x="2249055" y="102844"/>
                  </a:lnTo>
                  <a:lnTo>
                    <a:pt x="2249055" y="100558"/>
                  </a:lnTo>
                  <a:lnTo>
                    <a:pt x="2252865" y="100558"/>
                  </a:lnTo>
                  <a:lnTo>
                    <a:pt x="2252865" y="99034"/>
                  </a:lnTo>
                  <a:lnTo>
                    <a:pt x="2252865" y="96748"/>
                  </a:lnTo>
                  <a:lnTo>
                    <a:pt x="2255151" y="96748"/>
                  </a:lnTo>
                  <a:lnTo>
                    <a:pt x="2255151" y="92938"/>
                  </a:lnTo>
                  <a:lnTo>
                    <a:pt x="2257425" y="92938"/>
                  </a:lnTo>
                  <a:lnTo>
                    <a:pt x="2257425" y="84569"/>
                  </a:lnTo>
                  <a:close/>
                </a:path>
                <a:path w="2481579" h="962659">
                  <a:moveTo>
                    <a:pt x="2258949" y="159994"/>
                  </a:moveTo>
                  <a:lnTo>
                    <a:pt x="2257425" y="157708"/>
                  </a:lnTo>
                  <a:lnTo>
                    <a:pt x="2257425" y="153898"/>
                  </a:lnTo>
                  <a:lnTo>
                    <a:pt x="2255151" y="153898"/>
                  </a:lnTo>
                  <a:lnTo>
                    <a:pt x="2255151" y="151612"/>
                  </a:lnTo>
                  <a:lnTo>
                    <a:pt x="2252865" y="151612"/>
                  </a:lnTo>
                  <a:lnTo>
                    <a:pt x="2252865" y="150088"/>
                  </a:lnTo>
                  <a:lnTo>
                    <a:pt x="2251341" y="150088"/>
                  </a:lnTo>
                  <a:lnTo>
                    <a:pt x="2251341" y="157708"/>
                  </a:lnTo>
                  <a:lnTo>
                    <a:pt x="2251341" y="167601"/>
                  </a:lnTo>
                  <a:lnTo>
                    <a:pt x="2249055" y="167601"/>
                  </a:lnTo>
                  <a:lnTo>
                    <a:pt x="2249055" y="169125"/>
                  </a:lnTo>
                  <a:lnTo>
                    <a:pt x="2247531" y="169125"/>
                  </a:lnTo>
                  <a:lnTo>
                    <a:pt x="2245245" y="171411"/>
                  </a:lnTo>
                  <a:lnTo>
                    <a:pt x="2229243" y="171411"/>
                  </a:lnTo>
                  <a:lnTo>
                    <a:pt x="2229243" y="153898"/>
                  </a:lnTo>
                  <a:lnTo>
                    <a:pt x="2247531" y="153898"/>
                  </a:lnTo>
                  <a:lnTo>
                    <a:pt x="2247531" y="155422"/>
                  </a:lnTo>
                  <a:lnTo>
                    <a:pt x="2249055" y="155422"/>
                  </a:lnTo>
                  <a:lnTo>
                    <a:pt x="2249055" y="157708"/>
                  </a:lnTo>
                  <a:lnTo>
                    <a:pt x="2251341" y="157708"/>
                  </a:lnTo>
                  <a:lnTo>
                    <a:pt x="2251341" y="150088"/>
                  </a:lnTo>
                  <a:lnTo>
                    <a:pt x="2242959" y="150088"/>
                  </a:lnTo>
                  <a:lnTo>
                    <a:pt x="2242959" y="147802"/>
                  </a:lnTo>
                  <a:lnTo>
                    <a:pt x="2223909" y="147802"/>
                  </a:lnTo>
                  <a:lnTo>
                    <a:pt x="2223909" y="195033"/>
                  </a:lnTo>
                  <a:lnTo>
                    <a:pt x="2229243" y="195033"/>
                  </a:lnTo>
                  <a:lnTo>
                    <a:pt x="2229243" y="177507"/>
                  </a:lnTo>
                  <a:lnTo>
                    <a:pt x="2245245" y="177507"/>
                  </a:lnTo>
                  <a:lnTo>
                    <a:pt x="2245245" y="175221"/>
                  </a:lnTo>
                  <a:lnTo>
                    <a:pt x="2251341" y="175221"/>
                  </a:lnTo>
                  <a:lnTo>
                    <a:pt x="2252865" y="173697"/>
                  </a:lnTo>
                  <a:lnTo>
                    <a:pt x="2255151" y="173697"/>
                  </a:lnTo>
                  <a:lnTo>
                    <a:pt x="2255151" y="171411"/>
                  </a:lnTo>
                  <a:lnTo>
                    <a:pt x="2257425" y="171411"/>
                  </a:lnTo>
                  <a:lnTo>
                    <a:pt x="2257425" y="165328"/>
                  </a:lnTo>
                  <a:lnTo>
                    <a:pt x="2258949" y="165328"/>
                  </a:lnTo>
                  <a:lnTo>
                    <a:pt x="2258949" y="159994"/>
                  </a:lnTo>
                  <a:close/>
                </a:path>
                <a:path w="2481579" h="962659">
                  <a:moveTo>
                    <a:pt x="2262759" y="222465"/>
                  </a:moveTo>
                  <a:lnTo>
                    <a:pt x="2257425" y="222465"/>
                  </a:lnTo>
                  <a:lnTo>
                    <a:pt x="2257425" y="269697"/>
                  </a:lnTo>
                  <a:lnTo>
                    <a:pt x="2262759" y="269697"/>
                  </a:lnTo>
                  <a:lnTo>
                    <a:pt x="2262759" y="222465"/>
                  </a:lnTo>
                  <a:close/>
                </a:path>
                <a:path w="2481579" h="962659">
                  <a:moveTo>
                    <a:pt x="2292477" y="22085"/>
                  </a:moveTo>
                  <a:lnTo>
                    <a:pt x="2290191" y="22085"/>
                  </a:lnTo>
                  <a:lnTo>
                    <a:pt x="2290191" y="13716"/>
                  </a:lnTo>
                  <a:lnTo>
                    <a:pt x="2288667" y="13716"/>
                  </a:lnTo>
                  <a:lnTo>
                    <a:pt x="2288667" y="9906"/>
                  </a:lnTo>
                  <a:lnTo>
                    <a:pt x="2286381" y="9906"/>
                  </a:lnTo>
                  <a:lnTo>
                    <a:pt x="2286381" y="8382"/>
                  </a:lnTo>
                  <a:lnTo>
                    <a:pt x="2284857" y="8382"/>
                  </a:lnTo>
                  <a:lnTo>
                    <a:pt x="2284857" y="15989"/>
                  </a:lnTo>
                  <a:lnTo>
                    <a:pt x="2284857" y="35801"/>
                  </a:lnTo>
                  <a:lnTo>
                    <a:pt x="2282571" y="35801"/>
                  </a:lnTo>
                  <a:lnTo>
                    <a:pt x="2282571" y="39611"/>
                  </a:lnTo>
                  <a:lnTo>
                    <a:pt x="2281047" y="39611"/>
                  </a:lnTo>
                  <a:lnTo>
                    <a:pt x="2278761" y="41897"/>
                  </a:lnTo>
                  <a:lnTo>
                    <a:pt x="2276475" y="41897"/>
                  </a:lnTo>
                  <a:lnTo>
                    <a:pt x="2276475" y="43421"/>
                  </a:lnTo>
                  <a:lnTo>
                    <a:pt x="2268855" y="43421"/>
                  </a:lnTo>
                  <a:lnTo>
                    <a:pt x="2261235" y="43421"/>
                  </a:lnTo>
                  <a:lnTo>
                    <a:pt x="2261235" y="41897"/>
                  </a:lnTo>
                  <a:lnTo>
                    <a:pt x="2258949" y="41897"/>
                  </a:lnTo>
                  <a:lnTo>
                    <a:pt x="2258949" y="39611"/>
                  </a:lnTo>
                  <a:lnTo>
                    <a:pt x="2257425" y="39611"/>
                  </a:lnTo>
                  <a:lnTo>
                    <a:pt x="2257425" y="37325"/>
                  </a:lnTo>
                  <a:lnTo>
                    <a:pt x="2255151" y="37325"/>
                  </a:lnTo>
                  <a:lnTo>
                    <a:pt x="2255151" y="33515"/>
                  </a:lnTo>
                  <a:lnTo>
                    <a:pt x="2252865" y="31991"/>
                  </a:lnTo>
                  <a:lnTo>
                    <a:pt x="2252865" y="18275"/>
                  </a:lnTo>
                  <a:lnTo>
                    <a:pt x="2255151" y="18275"/>
                  </a:lnTo>
                  <a:lnTo>
                    <a:pt x="2255151" y="13716"/>
                  </a:lnTo>
                  <a:lnTo>
                    <a:pt x="2257425" y="13716"/>
                  </a:lnTo>
                  <a:lnTo>
                    <a:pt x="2257425" y="12192"/>
                  </a:lnTo>
                  <a:lnTo>
                    <a:pt x="2258949" y="12192"/>
                  </a:lnTo>
                  <a:lnTo>
                    <a:pt x="2258949" y="9906"/>
                  </a:lnTo>
                  <a:lnTo>
                    <a:pt x="2261235" y="9906"/>
                  </a:lnTo>
                  <a:lnTo>
                    <a:pt x="2261235" y="8382"/>
                  </a:lnTo>
                  <a:lnTo>
                    <a:pt x="2265045" y="8382"/>
                  </a:lnTo>
                  <a:lnTo>
                    <a:pt x="2265045" y="6096"/>
                  </a:lnTo>
                  <a:lnTo>
                    <a:pt x="2272665" y="6096"/>
                  </a:lnTo>
                  <a:lnTo>
                    <a:pt x="2274951" y="8382"/>
                  </a:lnTo>
                  <a:lnTo>
                    <a:pt x="2278761" y="8382"/>
                  </a:lnTo>
                  <a:lnTo>
                    <a:pt x="2278761" y="9906"/>
                  </a:lnTo>
                  <a:lnTo>
                    <a:pt x="2281047" y="9906"/>
                  </a:lnTo>
                  <a:lnTo>
                    <a:pt x="2281047" y="12192"/>
                  </a:lnTo>
                  <a:lnTo>
                    <a:pt x="2282571" y="12192"/>
                  </a:lnTo>
                  <a:lnTo>
                    <a:pt x="2282571" y="15989"/>
                  </a:lnTo>
                  <a:lnTo>
                    <a:pt x="2284857" y="15989"/>
                  </a:lnTo>
                  <a:lnTo>
                    <a:pt x="2284857" y="8382"/>
                  </a:lnTo>
                  <a:lnTo>
                    <a:pt x="2284857" y="6096"/>
                  </a:lnTo>
                  <a:lnTo>
                    <a:pt x="2282571" y="6096"/>
                  </a:lnTo>
                  <a:lnTo>
                    <a:pt x="2282571" y="4572"/>
                  </a:lnTo>
                  <a:lnTo>
                    <a:pt x="2278761" y="4572"/>
                  </a:lnTo>
                  <a:lnTo>
                    <a:pt x="2278761" y="2286"/>
                  </a:lnTo>
                  <a:lnTo>
                    <a:pt x="2271141" y="2286"/>
                  </a:lnTo>
                  <a:lnTo>
                    <a:pt x="2268855" y="0"/>
                  </a:lnTo>
                  <a:lnTo>
                    <a:pt x="2268855" y="2286"/>
                  </a:lnTo>
                  <a:lnTo>
                    <a:pt x="2258949" y="2286"/>
                  </a:lnTo>
                  <a:lnTo>
                    <a:pt x="2258949" y="4572"/>
                  </a:lnTo>
                  <a:lnTo>
                    <a:pt x="2257425" y="4572"/>
                  </a:lnTo>
                  <a:lnTo>
                    <a:pt x="2257425" y="6096"/>
                  </a:lnTo>
                  <a:lnTo>
                    <a:pt x="2252865" y="6096"/>
                  </a:lnTo>
                  <a:lnTo>
                    <a:pt x="2252865" y="8382"/>
                  </a:lnTo>
                  <a:lnTo>
                    <a:pt x="2251341" y="9906"/>
                  </a:lnTo>
                  <a:lnTo>
                    <a:pt x="2251341" y="12192"/>
                  </a:lnTo>
                  <a:lnTo>
                    <a:pt x="2249055" y="12192"/>
                  </a:lnTo>
                  <a:lnTo>
                    <a:pt x="2249055" y="15989"/>
                  </a:lnTo>
                  <a:lnTo>
                    <a:pt x="2247531" y="15989"/>
                  </a:lnTo>
                  <a:lnTo>
                    <a:pt x="2247531" y="33515"/>
                  </a:lnTo>
                  <a:lnTo>
                    <a:pt x="2249055" y="35801"/>
                  </a:lnTo>
                  <a:lnTo>
                    <a:pt x="2249055" y="39611"/>
                  </a:lnTo>
                  <a:lnTo>
                    <a:pt x="2251341" y="39611"/>
                  </a:lnTo>
                  <a:lnTo>
                    <a:pt x="2251341" y="41897"/>
                  </a:lnTo>
                  <a:lnTo>
                    <a:pt x="2252865" y="41897"/>
                  </a:lnTo>
                  <a:lnTo>
                    <a:pt x="2252865" y="43421"/>
                  </a:lnTo>
                  <a:lnTo>
                    <a:pt x="2255151" y="43421"/>
                  </a:lnTo>
                  <a:lnTo>
                    <a:pt x="2255151" y="45707"/>
                  </a:lnTo>
                  <a:lnTo>
                    <a:pt x="2257425" y="45707"/>
                  </a:lnTo>
                  <a:lnTo>
                    <a:pt x="2257425" y="47231"/>
                  </a:lnTo>
                  <a:lnTo>
                    <a:pt x="2261235" y="47231"/>
                  </a:lnTo>
                  <a:lnTo>
                    <a:pt x="2261235" y="49517"/>
                  </a:lnTo>
                  <a:lnTo>
                    <a:pt x="2276475" y="49517"/>
                  </a:lnTo>
                  <a:lnTo>
                    <a:pt x="2276475" y="47231"/>
                  </a:lnTo>
                  <a:lnTo>
                    <a:pt x="2281047" y="47231"/>
                  </a:lnTo>
                  <a:lnTo>
                    <a:pt x="2282571" y="45707"/>
                  </a:lnTo>
                  <a:lnTo>
                    <a:pt x="2284857" y="45707"/>
                  </a:lnTo>
                  <a:lnTo>
                    <a:pt x="2284857" y="43421"/>
                  </a:lnTo>
                  <a:lnTo>
                    <a:pt x="2286381" y="43421"/>
                  </a:lnTo>
                  <a:lnTo>
                    <a:pt x="2286381" y="41897"/>
                  </a:lnTo>
                  <a:lnTo>
                    <a:pt x="2288667" y="39611"/>
                  </a:lnTo>
                  <a:lnTo>
                    <a:pt x="2288667" y="37325"/>
                  </a:lnTo>
                  <a:lnTo>
                    <a:pt x="2290191" y="37325"/>
                  </a:lnTo>
                  <a:lnTo>
                    <a:pt x="2290191" y="29705"/>
                  </a:lnTo>
                  <a:lnTo>
                    <a:pt x="2292477" y="29705"/>
                  </a:lnTo>
                  <a:lnTo>
                    <a:pt x="2292477" y="22085"/>
                  </a:lnTo>
                  <a:close/>
                </a:path>
                <a:path w="2481579" h="962659">
                  <a:moveTo>
                    <a:pt x="2298573" y="75425"/>
                  </a:moveTo>
                  <a:lnTo>
                    <a:pt x="2261235" y="75425"/>
                  </a:lnTo>
                  <a:lnTo>
                    <a:pt x="2261235" y="80759"/>
                  </a:lnTo>
                  <a:lnTo>
                    <a:pt x="2276475" y="80759"/>
                  </a:lnTo>
                  <a:lnTo>
                    <a:pt x="2276475" y="122656"/>
                  </a:lnTo>
                  <a:lnTo>
                    <a:pt x="2282571" y="122656"/>
                  </a:lnTo>
                  <a:lnTo>
                    <a:pt x="2282571" y="80759"/>
                  </a:lnTo>
                  <a:lnTo>
                    <a:pt x="2298573" y="80759"/>
                  </a:lnTo>
                  <a:lnTo>
                    <a:pt x="2298573" y="75425"/>
                  </a:lnTo>
                  <a:close/>
                </a:path>
                <a:path w="2481579" h="962659">
                  <a:moveTo>
                    <a:pt x="2300097" y="195033"/>
                  </a:moveTo>
                  <a:lnTo>
                    <a:pt x="2294559" y="181317"/>
                  </a:lnTo>
                  <a:lnTo>
                    <a:pt x="2293023" y="177507"/>
                  </a:lnTo>
                  <a:lnTo>
                    <a:pt x="2286381" y="161048"/>
                  </a:lnTo>
                  <a:lnTo>
                    <a:pt x="2286381" y="177507"/>
                  </a:lnTo>
                  <a:lnTo>
                    <a:pt x="2271141" y="177507"/>
                  </a:lnTo>
                  <a:lnTo>
                    <a:pt x="2274951" y="163804"/>
                  </a:lnTo>
                  <a:lnTo>
                    <a:pt x="2274951" y="161518"/>
                  </a:lnTo>
                  <a:lnTo>
                    <a:pt x="2276475" y="159994"/>
                  </a:lnTo>
                  <a:lnTo>
                    <a:pt x="2276475" y="153898"/>
                  </a:lnTo>
                  <a:lnTo>
                    <a:pt x="2278761" y="153898"/>
                  </a:lnTo>
                  <a:lnTo>
                    <a:pt x="2278761" y="159994"/>
                  </a:lnTo>
                  <a:lnTo>
                    <a:pt x="2281047" y="159994"/>
                  </a:lnTo>
                  <a:lnTo>
                    <a:pt x="2281047" y="163804"/>
                  </a:lnTo>
                  <a:lnTo>
                    <a:pt x="2286381" y="177507"/>
                  </a:lnTo>
                  <a:lnTo>
                    <a:pt x="2286381" y="161048"/>
                  </a:lnTo>
                  <a:lnTo>
                    <a:pt x="2283498" y="153898"/>
                  </a:lnTo>
                  <a:lnTo>
                    <a:pt x="2281047" y="147802"/>
                  </a:lnTo>
                  <a:lnTo>
                    <a:pt x="2274951" y="147802"/>
                  </a:lnTo>
                  <a:lnTo>
                    <a:pt x="2257425" y="195033"/>
                  </a:lnTo>
                  <a:lnTo>
                    <a:pt x="2262759" y="195033"/>
                  </a:lnTo>
                  <a:lnTo>
                    <a:pt x="2268855" y="181317"/>
                  </a:lnTo>
                  <a:lnTo>
                    <a:pt x="2288667" y="181317"/>
                  </a:lnTo>
                  <a:lnTo>
                    <a:pt x="2292477" y="195033"/>
                  </a:lnTo>
                  <a:lnTo>
                    <a:pt x="2300097" y="195033"/>
                  </a:lnTo>
                  <a:close/>
                </a:path>
                <a:path w="2481579" h="962659">
                  <a:moveTo>
                    <a:pt x="2313813" y="244551"/>
                  </a:moveTo>
                  <a:lnTo>
                    <a:pt x="2312289" y="244551"/>
                  </a:lnTo>
                  <a:lnTo>
                    <a:pt x="2312289" y="234657"/>
                  </a:lnTo>
                  <a:lnTo>
                    <a:pt x="2310003" y="234657"/>
                  </a:lnTo>
                  <a:lnTo>
                    <a:pt x="2310003" y="230847"/>
                  </a:lnTo>
                  <a:lnTo>
                    <a:pt x="2308479" y="230847"/>
                  </a:lnTo>
                  <a:lnTo>
                    <a:pt x="2308479" y="228561"/>
                  </a:lnTo>
                  <a:lnTo>
                    <a:pt x="2306193" y="226275"/>
                  </a:lnTo>
                  <a:lnTo>
                    <a:pt x="2306193" y="236181"/>
                  </a:lnTo>
                  <a:lnTo>
                    <a:pt x="2306193" y="254457"/>
                  </a:lnTo>
                  <a:lnTo>
                    <a:pt x="2304669" y="255981"/>
                  </a:lnTo>
                  <a:lnTo>
                    <a:pt x="2304669" y="258267"/>
                  </a:lnTo>
                  <a:lnTo>
                    <a:pt x="2302383" y="258267"/>
                  </a:lnTo>
                  <a:lnTo>
                    <a:pt x="2302383" y="259791"/>
                  </a:lnTo>
                  <a:lnTo>
                    <a:pt x="2300097" y="259791"/>
                  </a:lnTo>
                  <a:lnTo>
                    <a:pt x="2300097" y="262077"/>
                  </a:lnTo>
                  <a:lnTo>
                    <a:pt x="2296287" y="262077"/>
                  </a:lnTo>
                  <a:lnTo>
                    <a:pt x="2296287" y="263601"/>
                  </a:lnTo>
                  <a:lnTo>
                    <a:pt x="2281047" y="263601"/>
                  </a:lnTo>
                  <a:lnTo>
                    <a:pt x="2281047" y="228561"/>
                  </a:lnTo>
                  <a:lnTo>
                    <a:pt x="2300097" y="228561"/>
                  </a:lnTo>
                  <a:lnTo>
                    <a:pt x="2300097" y="230847"/>
                  </a:lnTo>
                  <a:lnTo>
                    <a:pt x="2302383" y="230847"/>
                  </a:lnTo>
                  <a:lnTo>
                    <a:pt x="2302383" y="232371"/>
                  </a:lnTo>
                  <a:lnTo>
                    <a:pt x="2304669" y="232371"/>
                  </a:lnTo>
                  <a:lnTo>
                    <a:pt x="2304669" y="236181"/>
                  </a:lnTo>
                  <a:lnTo>
                    <a:pt x="2306193" y="236181"/>
                  </a:lnTo>
                  <a:lnTo>
                    <a:pt x="2306193" y="226275"/>
                  </a:lnTo>
                  <a:lnTo>
                    <a:pt x="2304669" y="226275"/>
                  </a:lnTo>
                  <a:lnTo>
                    <a:pt x="2304669" y="224751"/>
                  </a:lnTo>
                  <a:lnTo>
                    <a:pt x="2302383" y="224751"/>
                  </a:lnTo>
                  <a:lnTo>
                    <a:pt x="2302383" y="222465"/>
                  </a:lnTo>
                  <a:lnTo>
                    <a:pt x="2274951" y="222465"/>
                  </a:lnTo>
                  <a:lnTo>
                    <a:pt x="2274951" y="269697"/>
                  </a:lnTo>
                  <a:lnTo>
                    <a:pt x="2294763" y="269697"/>
                  </a:lnTo>
                  <a:lnTo>
                    <a:pt x="2294763" y="268173"/>
                  </a:lnTo>
                  <a:lnTo>
                    <a:pt x="2302383" y="268173"/>
                  </a:lnTo>
                  <a:lnTo>
                    <a:pt x="2302383" y="265887"/>
                  </a:lnTo>
                  <a:lnTo>
                    <a:pt x="2306193" y="265887"/>
                  </a:lnTo>
                  <a:lnTo>
                    <a:pt x="2306193" y="263601"/>
                  </a:lnTo>
                  <a:lnTo>
                    <a:pt x="2308479" y="263601"/>
                  </a:lnTo>
                  <a:lnTo>
                    <a:pt x="2308479" y="259791"/>
                  </a:lnTo>
                  <a:lnTo>
                    <a:pt x="2310003" y="259791"/>
                  </a:lnTo>
                  <a:lnTo>
                    <a:pt x="2310003" y="255981"/>
                  </a:lnTo>
                  <a:lnTo>
                    <a:pt x="2312289" y="255981"/>
                  </a:lnTo>
                  <a:lnTo>
                    <a:pt x="2312289" y="248361"/>
                  </a:lnTo>
                  <a:lnTo>
                    <a:pt x="2313813" y="246075"/>
                  </a:lnTo>
                  <a:lnTo>
                    <a:pt x="2313813" y="244551"/>
                  </a:lnTo>
                  <a:close/>
                </a:path>
                <a:path w="2481579" h="962659">
                  <a:moveTo>
                    <a:pt x="2333625" y="191223"/>
                  </a:moveTo>
                  <a:lnTo>
                    <a:pt x="2312289" y="191223"/>
                  </a:lnTo>
                  <a:lnTo>
                    <a:pt x="2312289" y="147802"/>
                  </a:lnTo>
                  <a:lnTo>
                    <a:pt x="2304669" y="147802"/>
                  </a:lnTo>
                  <a:lnTo>
                    <a:pt x="2304669" y="195033"/>
                  </a:lnTo>
                  <a:lnTo>
                    <a:pt x="2333625" y="195033"/>
                  </a:lnTo>
                  <a:lnTo>
                    <a:pt x="2333625" y="191223"/>
                  </a:lnTo>
                  <a:close/>
                </a:path>
                <a:path w="2481579" h="962659">
                  <a:moveTo>
                    <a:pt x="2345804" y="89141"/>
                  </a:moveTo>
                  <a:lnTo>
                    <a:pt x="2343518" y="89141"/>
                  </a:lnTo>
                  <a:lnTo>
                    <a:pt x="2343518" y="84569"/>
                  </a:lnTo>
                  <a:lnTo>
                    <a:pt x="2341994" y="84569"/>
                  </a:lnTo>
                  <a:lnTo>
                    <a:pt x="2341994" y="83045"/>
                  </a:lnTo>
                  <a:lnTo>
                    <a:pt x="2339708" y="80759"/>
                  </a:lnTo>
                  <a:lnTo>
                    <a:pt x="2339708" y="90665"/>
                  </a:lnTo>
                  <a:lnTo>
                    <a:pt x="2339708" y="106654"/>
                  </a:lnTo>
                  <a:lnTo>
                    <a:pt x="2337422" y="108178"/>
                  </a:lnTo>
                  <a:lnTo>
                    <a:pt x="2337422" y="110464"/>
                  </a:lnTo>
                  <a:lnTo>
                    <a:pt x="2335898" y="112750"/>
                  </a:lnTo>
                  <a:lnTo>
                    <a:pt x="2335898" y="114274"/>
                  </a:lnTo>
                  <a:lnTo>
                    <a:pt x="2332101" y="114274"/>
                  </a:lnTo>
                  <a:lnTo>
                    <a:pt x="2332101" y="116560"/>
                  </a:lnTo>
                  <a:lnTo>
                    <a:pt x="2328291" y="116560"/>
                  </a:lnTo>
                  <a:lnTo>
                    <a:pt x="2328291" y="118084"/>
                  </a:lnTo>
                  <a:lnTo>
                    <a:pt x="2319909" y="118084"/>
                  </a:lnTo>
                  <a:lnTo>
                    <a:pt x="2319909" y="116560"/>
                  </a:lnTo>
                  <a:lnTo>
                    <a:pt x="2316099" y="116560"/>
                  </a:lnTo>
                  <a:lnTo>
                    <a:pt x="2316099" y="114274"/>
                  </a:lnTo>
                  <a:lnTo>
                    <a:pt x="2312289" y="114274"/>
                  </a:lnTo>
                  <a:lnTo>
                    <a:pt x="2312289" y="110464"/>
                  </a:lnTo>
                  <a:lnTo>
                    <a:pt x="2310003" y="110464"/>
                  </a:lnTo>
                  <a:lnTo>
                    <a:pt x="2310003" y="108178"/>
                  </a:lnTo>
                  <a:lnTo>
                    <a:pt x="2308479" y="106654"/>
                  </a:lnTo>
                  <a:lnTo>
                    <a:pt x="2308479" y="90665"/>
                  </a:lnTo>
                  <a:lnTo>
                    <a:pt x="2310003" y="90665"/>
                  </a:lnTo>
                  <a:lnTo>
                    <a:pt x="2310003" y="86855"/>
                  </a:lnTo>
                  <a:lnTo>
                    <a:pt x="2312289" y="86855"/>
                  </a:lnTo>
                  <a:lnTo>
                    <a:pt x="2312289" y="84569"/>
                  </a:lnTo>
                  <a:lnTo>
                    <a:pt x="2313813" y="84569"/>
                  </a:lnTo>
                  <a:lnTo>
                    <a:pt x="2313813" y="83045"/>
                  </a:lnTo>
                  <a:lnTo>
                    <a:pt x="2316099" y="83045"/>
                  </a:lnTo>
                  <a:lnTo>
                    <a:pt x="2316099" y="80759"/>
                  </a:lnTo>
                  <a:lnTo>
                    <a:pt x="2322195" y="80759"/>
                  </a:lnTo>
                  <a:lnTo>
                    <a:pt x="2323719" y="79235"/>
                  </a:lnTo>
                  <a:lnTo>
                    <a:pt x="2326005" y="79235"/>
                  </a:lnTo>
                  <a:lnTo>
                    <a:pt x="2326005" y="80759"/>
                  </a:lnTo>
                  <a:lnTo>
                    <a:pt x="2332101" y="80759"/>
                  </a:lnTo>
                  <a:lnTo>
                    <a:pt x="2332101" y="83045"/>
                  </a:lnTo>
                  <a:lnTo>
                    <a:pt x="2333625" y="83045"/>
                  </a:lnTo>
                  <a:lnTo>
                    <a:pt x="2333625" y="84569"/>
                  </a:lnTo>
                  <a:lnTo>
                    <a:pt x="2335898" y="84569"/>
                  </a:lnTo>
                  <a:lnTo>
                    <a:pt x="2335898" y="86855"/>
                  </a:lnTo>
                  <a:lnTo>
                    <a:pt x="2337422" y="86855"/>
                  </a:lnTo>
                  <a:lnTo>
                    <a:pt x="2337422" y="90665"/>
                  </a:lnTo>
                  <a:lnTo>
                    <a:pt x="2339708" y="90665"/>
                  </a:lnTo>
                  <a:lnTo>
                    <a:pt x="2339708" y="80759"/>
                  </a:lnTo>
                  <a:lnTo>
                    <a:pt x="2339708" y="79235"/>
                  </a:lnTo>
                  <a:lnTo>
                    <a:pt x="2335898" y="79235"/>
                  </a:lnTo>
                  <a:lnTo>
                    <a:pt x="2335898" y="76949"/>
                  </a:lnTo>
                  <a:lnTo>
                    <a:pt x="2332101" y="76949"/>
                  </a:lnTo>
                  <a:lnTo>
                    <a:pt x="2332101" y="75425"/>
                  </a:lnTo>
                  <a:lnTo>
                    <a:pt x="2316099" y="75425"/>
                  </a:lnTo>
                  <a:lnTo>
                    <a:pt x="2316099" y="76949"/>
                  </a:lnTo>
                  <a:lnTo>
                    <a:pt x="2312289" y="76949"/>
                  </a:lnTo>
                  <a:lnTo>
                    <a:pt x="2312289" y="79235"/>
                  </a:lnTo>
                  <a:lnTo>
                    <a:pt x="2310003" y="79235"/>
                  </a:lnTo>
                  <a:lnTo>
                    <a:pt x="2306193" y="83045"/>
                  </a:lnTo>
                  <a:lnTo>
                    <a:pt x="2306193" y="84569"/>
                  </a:lnTo>
                  <a:lnTo>
                    <a:pt x="2304669" y="84569"/>
                  </a:lnTo>
                  <a:lnTo>
                    <a:pt x="2304669" y="89141"/>
                  </a:lnTo>
                  <a:lnTo>
                    <a:pt x="2302383" y="89141"/>
                  </a:lnTo>
                  <a:lnTo>
                    <a:pt x="2302383" y="108178"/>
                  </a:lnTo>
                  <a:lnTo>
                    <a:pt x="2304669" y="108178"/>
                  </a:lnTo>
                  <a:lnTo>
                    <a:pt x="2304669" y="112750"/>
                  </a:lnTo>
                  <a:lnTo>
                    <a:pt x="2306193" y="112750"/>
                  </a:lnTo>
                  <a:lnTo>
                    <a:pt x="2306193" y="116560"/>
                  </a:lnTo>
                  <a:lnTo>
                    <a:pt x="2308479" y="116560"/>
                  </a:lnTo>
                  <a:lnTo>
                    <a:pt x="2308479" y="118084"/>
                  </a:lnTo>
                  <a:lnTo>
                    <a:pt x="2310003" y="118084"/>
                  </a:lnTo>
                  <a:lnTo>
                    <a:pt x="2312289" y="120370"/>
                  </a:lnTo>
                  <a:lnTo>
                    <a:pt x="2313813" y="120370"/>
                  </a:lnTo>
                  <a:lnTo>
                    <a:pt x="2313813" y="122656"/>
                  </a:lnTo>
                  <a:lnTo>
                    <a:pt x="2333625" y="122656"/>
                  </a:lnTo>
                  <a:lnTo>
                    <a:pt x="2333625" y="120370"/>
                  </a:lnTo>
                  <a:lnTo>
                    <a:pt x="2337422" y="120370"/>
                  </a:lnTo>
                  <a:lnTo>
                    <a:pt x="2337422" y="118084"/>
                  </a:lnTo>
                  <a:lnTo>
                    <a:pt x="2339708" y="118084"/>
                  </a:lnTo>
                  <a:lnTo>
                    <a:pt x="2339708" y="116560"/>
                  </a:lnTo>
                  <a:lnTo>
                    <a:pt x="2341994" y="116560"/>
                  </a:lnTo>
                  <a:lnTo>
                    <a:pt x="2341994" y="114274"/>
                  </a:lnTo>
                  <a:lnTo>
                    <a:pt x="2343518" y="112750"/>
                  </a:lnTo>
                  <a:lnTo>
                    <a:pt x="2343518" y="110464"/>
                  </a:lnTo>
                  <a:lnTo>
                    <a:pt x="2345804" y="108178"/>
                  </a:lnTo>
                  <a:lnTo>
                    <a:pt x="2345804" y="89141"/>
                  </a:lnTo>
                  <a:close/>
                </a:path>
                <a:path w="2481579" h="962659">
                  <a:moveTo>
                    <a:pt x="2357234" y="19799"/>
                  </a:moveTo>
                  <a:lnTo>
                    <a:pt x="2355710" y="19799"/>
                  </a:lnTo>
                  <a:lnTo>
                    <a:pt x="2355710" y="12192"/>
                  </a:lnTo>
                  <a:lnTo>
                    <a:pt x="2353424" y="12192"/>
                  </a:lnTo>
                  <a:lnTo>
                    <a:pt x="2353424" y="9906"/>
                  </a:lnTo>
                  <a:lnTo>
                    <a:pt x="2351138" y="9906"/>
                  </a:lnTo>
                  <a:lnTo>
                    <a:pt x="2351138" y="8382"/>
                  </a:lnTo>
                  <a:lnTo>
                    <a:pt x="2351138" y="6096"/>
                  </a:lnTo>
                  <a:lnTo>
                    <a:pt x="2349614" y="6096"/>
                  </a:lnTo>
                  <a:lnTo>
                    <a:pt x="2349614" y="13716"/>
                  </a:lnTo>
                  <a:lnTo>
                    <a:pt x="2349614" y="35801"/>
                  </a:lnTo>
                  <a:lnTo>
                    <a:pt x="2347328" y="35801"/>
                  </a:lnTo>
                  <a:lnTo>
                    <a:pt x="2347328" y="39611"/>
                  </a:lnTo>
                  <a:lnTo>
                    <a:pt x="2345804" y="39611"/>
                  </a:lnTo>
                  <a:lnTo>
                    <a:pt x="2345804" y="41897"/>
                  </a:lnTo>
                  <a:lnTo>
                    <a:pt x="2341994" y="41897"/>
                  </a:lnTo>
                  <a:lnTo>
                    <a:pt x="2341994" y="43421"/>
                  </a:lnTo>
                  <a:lnTo>
                    <a:pt x="2323719" y="43421"/>
                  </a:lnTo>
                  <a:lnTo>
                    <a:pt x="2323719" y="8382"/>
                  </a:lnTo>
                  <a:lnTo>
                    <a:pt x="2343518" y="8382"/>
                  </a:lnTo>
                  <a:lnTo>
                    <a:pt x="2343518" y="9906"/>
                  </a:lnTo>
                  <a:lnTo>
                    <a:pt x="2345804" y="9906"/>
                  </a:lnTo>
                  <a:lnTo>
                    <a:pt x="2345804" y="12192"/>
                  </a:lnTo>
                  <a:lnTo>
                    <a:pt x="2347328" y="12192"/>
                  </a:lnTo>
                  <a:lnTo>
                    <a:pt x="2347328" y="13716"/>
                  </a:lnTo>
                  <a:lnTo>
                    <a:pt x="2349614" y="13716"/>
                  </a:lnTo>
                  <a:lnTo>
                    <a:pt x="2349614" y="6096"/>
                  </a:lnTo>
                  <a:lnTo>
                    <a:pt x="2347328" y="6096"/>
                  </a:lnTo>
                  <a:lnTo>
                    <a:pt x="2347328" y="4572"/>
                  </a:lnTo>
                  <a:lnTo>
                    <a:pt x="2343518" y="4572"/>
                  </a:lnTo>
                  <a:lnTo>
                    <a:pt x="2343518" y="2286"/>
                  </a:lnTo>
                  <a:lnTo>
                    <a:pt x="2318385" y="2286"/>
                  </a:lnTo>
                  <a:lnTo>
                    <a:pt x="2318385" y="49517"/>
                  </a:lnTo>
                  <a:lnTo>
                    <a:pt x="2341994" y="49517"/>
                  </a:lnTo>
                  <a:lnTo>
                    <a:pt x="2341994" y="47231"/>
                  </a:lnTo>
                  <a:lnTo>
                    <a:pt x="2347328" y="47231"/>
                  </a:lnTo>
                  <a:lnTo>
                    <a:pt x="2347328" y="45707"/>
                  </a:lnTo>
                  <a:lnTo>
                    <a:pt x="2349614" y="45707"/>
                  </a:lnTo>
                  <a:lnTo>
                    <a:pt x="2349614" y="43421"/>
                  </a:lnTo>
                  <a:lnTo>
                    <a:pt x="2351138" y="43421"/>
                  </a:lnTo>
                  <a:lnTo>
                    <a:pt x="2351138" y="41897"/>
                  </a:lnTo>
                  <a:lnTo>
                    <a:pt x="2353424" y="41897"/>
                  </a:lnTo>
                  <a:lnTo>
                    <a:pt x="2353424" y="37325"/>
                  </a:lnTo>
                  <a:lnTo>
                    <a:pt x="2355710" y="37325"/>
                  </a:lnTo>
                  <a:lnTo>
                    <a:pt x="2355710" y="31991"/>
                  </a:lnTo>
                  <a:lnTo>
                    <a:pt x="2357234" y="31991"/>
                  </a:lnTo>
                  <a:lnTo>
                    <a:pt x="2357234" y="19799"/>
                  </a:lnTo>
                  <a:close/>
                </a:path>
                <a:path w="2481579" h="962659">
                  <a:moveTo>
                    <a:pt x="2361044" y="269697"/>
                  </a:moveTo>
                  <a:lnTo>
                    <a:pt x="2354884" y="254457"/>
                  </a:lnTo>
                  <a:lnTo>
                    <a:pt x="2353043" y="249885"/>
                  </a:lnTo>
                  <a:lnTo>
                    <a:pt x="2345804" y="231927"/>
                  </a:lnTo>
                  <a:lnTo>
                    <a:pt x="2345804" y="249885"/>
                  </a:lnTo>
                  <a:lnTo>
                    <a:pt x="2329815" y="249885"/>
                  </a:lnTo>
                  <a:lnTo>
                    <a:pt x="2335898" y="236181"/>
                  </a:lnTo>
                  <a:lnTo>
                    <a:pt x="2335898" y="232371"/>
                  </a:lnTo>
                  <a:lnTo>
                    <a:pt x="2337422" y="230847"/>
                  </a:lnTo>
                  <a:lnTo>
                    <a:pt x="2339708" y="230847"/>
                  </a:lnTo>
                  <a:lnTo>
                    <a:pt x="2339708" y="234657"/>
                  </a:lnTo>
                  <a:lnTo>
                    <a:pt x="2341994" y="236181"/>
                  </a:lnTo>
                  <a:lnTo>
                    <a:pt x="2345804" y="249885"/>
                  </a:lnTo>
                  <a:lnTo>
                    <a:pt x="2345804" y="231927"/>
                  </a:lnTo>
                  <a:lnTo>
                    <a:pt x="2343531" y="226275"/>
                  </a:lnTo>
                  <a:lnTo>
                    <a:pt x="2341994" y="222465"/>
                  </a:lnTo>
                  <a:lnTo>
                    <a:pt x="2333625" y="222465"/>
                  </a:lnTo>
                  <a:lnTo>
                    <a:pt x="2316099" y="269697"/>
                  </a:lnTo>
                  <a:lnTo>
                    <a:pt x="2323719" y="269697"/>
                  </a:lnTo>
                  <a:lnTo>
                    <a:pt x="2328291" y="254457"/>
                  </a:lnTo>
                  <a:lnTo>
                    <a:pt x="2347328" y="254457"/>
                  </a:lnTo>
                  <a:lnTo>
                    <a:pt x="2353424" y="269697"/>
                  </a:lnTo>
                  <a:lnTo>
                    <a:pt x="2361044" y="269697"/>
                  </a:lnTo>
                  <a:close/>
                </a:path>
                <a:path w="2481579" h="962659">
                  <a:moveTo>
                    <a:pt x="2380856" y="165328"/>
                  </a:moveTo>
                  <a:lnTo>
                    <a:pt x="2379332" y="165328"/>
                  </a:lnTo>
                  <a:lnTo>
                    <a:pt x="2379332" y="159994"/>
                  </a:lnTo>
                  <a:lnTo>
                    <a:pt x="2377046" y="159994"/>
                  </a:lnTo>
                  <a:lnTo>
                    <a:pt x="2377046" y="155422"/>
                  </a:lnTo>
                  <a:lnTo>
                    <a:pt x="2374760" y="155422"/>
                  </a:lnTo>
                  <a:lnTo>
                    <a:pt x="2374760" y="169125"/>
                  </a:lnTo>
                  <a:lnTo>
                    <a:pt x="2374760" y="175221"/>
                  </a:lnTo>
                  <a:lnTo>
                    <a:pt x="2373236" y="175221"/>
                  </a:lnTo>
                  <a:lnTo>
                    <a:pt x="2373236" y="183603"/>
                  </a:lnTo>
                  <a:lnTo>
                    <a:pt x="2370950" y="183603"/>
                  </a:lnTo>
                  <a:lnTo>
                    <a:pt x="2370950" y="185127"/>
                  </a:lnTo>
                  <a:lnTo>
                    <a:pt x="2369426" y="187413"/>
                  </a:lnTo>
                  <a:lnTo>
                    <a:pt x="2367140" y="187413"/>
                  </a:lnTo>
                  <a:lnTo>
                    <a:pt x="2367140" y="188937"/>
                  </a:lnTo>
                  <a:lnTo>
                    <a:pt x="2359520" y="188937"/>
                  </a:lnTo>
                  <a:lnTo>
                    <a:pt x="2359520" y="191223"/>
                  </a:lnTo>
                  <a:lnTo>
                    <a:pt x="2347328" y="191223"/>
                  </a:lnTo>
                  <a:lnTo>
                    <a:pt x="2347328" y="153898"/>
                  </a:lnTo>
                  <a:lnTo>
                    <a:pt x="2363330" y="153898"/>
                  </a:lnTo>
                  <a:lnTo>
                    <a:pt x="2363330" y="155422"/>
                  </a:lnTo>
                  <a:lnTo>
                    <a:pt x="2369426" y="155422"/>
                  </a:lnTo>
                  <a:lnTo>
                    <a:pt x="2369426" y="157708"/>
                  </a:lnTo>
                  <a:lnTo>
                    <a:pt x="2370950" y="157708"/>
                  </a:lnTo>
                  <a:lnTo>
                    <a:pt x="2370950" y="161518"/>
                  </a:lnTo>
                  <a:lnTo>
                    <a:pt x="2373236" y="161518"/>
                  </a:lnTo>
                  <a:lnTo>
                    <a:pt x="2373236" y="169125"/>
                  </a:lnTo>
                  <a:lnTo>
                    <a:pt x="2374760" y="169125"/>
                  </a:lnTo>
                  <a:lnTo>
                    <a:pt x="2374760" y="155422"/>
                  </a:lnTo>
                  <a:lnTo>
                    <a:pt x="2374760" y="153898"/>
                  </a:lnTo>
                  <a:lnTo>
                    <a:pt x="2373236" y="153898"/>
                  </a:lnTo>
                  <a:lnTo>
                    <a:pt x="2373236" y="151612"/>
                  </a:lnTo>
                  <a:lnTo>
                    <a:pt x="2370950" y="151612"/>
                  </a:lnTo>
                  <a:lnTo>
                    <a:pt x="2369426" y="150088"/>
                  </a:lnTo>
                  <a:lnTo>
                    <a:pt x="2361044" y="150088"/>
                  </a:lnTo>
                  <a:lnTo>
                    <a:pt x="2361044" y="147802"/>
                  </a:lnTo>
                  <a:lnTo>
                    <a:pt x="2341994" y="147802"/>
                  </a:lnTo>
                  <a:lnTo>
                    <a:pt x="2341994" y="195033"/>
                  </a:lnTo>
                  <a:lnTo>
                    <a:pt x="2369426" y="195033"/>
                  </a:lnTo>
                  <a:lnTo>
                    <a:pt x="2369426" y="192747"/>
                  </a:lnTo>
                  <a:lnTo>
                    <a:pt x="2373236" y="192747"/>
                  </a:lnTo>
                  <a:lnTo>
                    <a:pt x="2373236" y="191223"/>
                  </a:lnTo>
                  <a:lnTo>
                    <a:pt x="2374760" y="191223"/>
                  </a:lnTo>
                  <a:lnTo>
                    <a:pt x="2374760" y="188937"/>
                  </a:lnTo>
                  <a:lnTo>
                    <a:pt x="2377046" y="188937"/>
                  </a:lnTo>
                  <a:lnTo>
                    <a:pt x="2377046" y="185127"/>
                  </a:lnTo>
                  <a:lnTo>
                    <a:pt x="2379332" y="185127"/>
                  </a:lnTo>
                  <a:lnTo>
                    <a:pt x="2379332" y="179031"/>
                  </a:lnTo>
                  <a:lnTo>
                    <a:pt x="2380856" y="179031"/>
                  </a:lnTo>
                  <a:lnTo>
                    <a:pt x="2380856" y="165328"/>
                  </a:lnTo>
                  <a:close/>
                </a:path>
                <a:path w="2481579" h="962659">
                  <a:moveTo>
                    <a:pt x="2396858" y="122656"/>
                  </a:moveTo>
                  <a:lnTo>
                    <a:pt x="2386952" y="110464"/>
                  </a:lnTo>
                  <a:lnTo>
                    <a:pt x="2386952" y="106654"/>
                  </a:lnTo>
                  <a:lnTo>
                    <a:pt x="2384666" y="106654"/>
                  </a:lnTo>
                  <a:lnTo>
                    <a:pt x="2384666" y="104368"/>
                  </a:lnTo>
                  <a:lnTo>
                    <a:pt x="2383142" y="104368"/>
                  </a:lnTo>
                  <a:lnTo>
                    <a:pt x="2383142" y="102844"/>
                  </a:lnTo>
                  <a:lnTo>
                    <a:pt x="2380856" y="102844"/>
                  </a:lnTo>
                  <a:lnTo>
                    <a:pt x="2380856" y="100558"/>
                  </a:lnTo>
                  <a:lnTo>
                    <a:pt x="2384666" y="100558"/>
                  </a:lnTo>
                  <a:lnTo>
                    <a:pt x="2384666" y="99034"/>
                  </a:lnTo>
                  <a:lnTo>
                    <a:pt x="2386952" y="99034"/>
                  </a:lnTo>
                  <a:lnTo>
                    <a:pt x="2386952" y="96748"/>
                  </a:lnTo>
                  <a:lnTo>
                    <a:pt x="2389238" y="96748"/>
                  </a:lnTo>
                  <a:lnTo>
                    <a:pt x="2389238" y="94462"/>
                  </a:lnTo>
                  <a:lnTo>
                    <a:pt x="2390762" y="94462"/>
                  </a:lnTo>
                  <a:lnTo>
                    <a:pt x="2390762" y="90665"/>
                  </a:lnTo>
                  <a:lnTo>
                    <a:pt x="2393048" y="90665"/>
                  </a:lnTo>
                  <a:lnTo>
                    <a:pt x="2393048" y="84569"/>
                  </a:lnTo>
                  <a:lnTo>
                    <a:pt x="2390762" y="84569"/>
                  </a:lnTo>
                  <a:lnTo>
                    <a:pt x="2390762" y="80759"/>
                  </a:lnTo>
                  <a:lnTo>
                    <a:pt x="2389238" y="80759"/>
                  </a:lnTo>
                  <a:lnTo>
                    <a:pt x="2389238" y="79235"/>
                  </a:lnTo>
                  <a:lnTo>
                    <a:pt x="2386952" y="79235"/>
                  </a:lnTo>
                  <a:lnTo>
                    <a:pt x="2386952" y="76949"/>
                  </a:lnTo>
                  <a:lnTo>
                    <a:pt x="2384666" y="76949"/>
                  </a:lnTo>
                  <a:lnTo>
                    <a:pt x="2384666" y="83045"/>
                  </a:lnTo>
                  <a:lnTo>
                    <a:pt x="2384666" y="92938"/>
                  </a:lnTo>
                  <a:lnTo>
                    <a:pt x="2383142" y="92938"/>
                  </a:lnTo>
                  <a:lnTo>
                    <a:pt x="2383142" y="94462"/>
                  </a:lnTo>
                  <a:lnTo>
                    <a:pt x="2379332" y="94462"/>
                  </a:lnTo>
                  <a:lnTo>
                    <a:pt x="2379332" y="96748"/>
                  </a:lnTo>
                  <a:lnTo>
                    <a:pt x="2361044" y="96748"/>
                  </a:lnTo>
                  <a:lnTo>
                    <a:pt x="2361044" y="80759"/>
                  </a:lnTo>
                  <a:lnTo>
                    <a:pt x="2383142" y="80759"/>
                  </a:lnTo>
                  <a:lnTo>
                    <a:pt x="2383142" y="83045"/>
                  </a:lnTo>
                  <a:lnTo>
                    <a:pt x="2384666" y="83045"/>
                  </a:lnTo>
                  <a:lnTo>
                    <a:pt x="2384666" y="76949"/>
                  </a:lnTo>
                  <a:lnTo>
                    <a:pt x="2383142" y="76949"/>
                  </a:lnTo>
                  <a:lnTo>
                    <a:pt x="2383142" y="75425"/>
                  </a:lnTo>
                  <a:lnTo>
                    <a:pt x="2355710" y="75425"/>
                  </a:lnTo>
                  <a:lnTo>
                    <a:pt x="2355710" y="122656"/>
                  </a:lnTo>
                  <a:lnTo>
                    <a:pt x="2361044" y="122656"/>
                  </a:lnTo>
                  <a:lnTo>
                    <a:pt x="2361044" y="100558"/>
                  </a:lnTo>
                  <a:lnTo>
                    <a:pt x="2370950" y="100558"/>
                  </a:lnTo>
                  <a:lnTo>
                    <a:pt x="2370950" y="102844"/>
                  </a:lnTo>
                  <a:lnTo>
                    <a:pt x="2374760" y="102844"/>
                  </a:lnTo>
                  <a:lnTo>
                    <a:pt x="2374760" y="104368"/>
                  </a:lnTo>
                  <a:lnTo>
                    <a:pt x="2377046" y="104368"/>
                  </a:lnTo>
                  <a:lnTo>
                    <a:pt x="2377046" y="106654"/>
                  </a:lnTo>
                  <a:lnTo>
                    <a:pt x="2379332" y="106654"/>
                  </a:lnTo>
                  <a:lnTo>
                    <a:pt x="2379332" y="110464"/>
                  </a:lnTo>
                  <a:lnTo>
                    <a:pt x="2380856" y="110464"/>
                  </a:lnTo>
                  <a:lnTo>
                    <a:pt x="2380856" y="112750"/>
                  </a:lnTo>
                  <a:lnTo>
                    <a:pt x="2389238" y="122656"/>
                  </a:lnTo>
                  <a:lnTo>
                    <a:pt x="2396858" y="122656"/>
                  </a:lnTo>
                  <a:close/>
                </a:path>
                <a:path w="2481579" h="962659">
                  <a:moveTo>
                    <a:pt x="2400668" y="43421"/>
                  </a:moveTo>
                  <a:lnTo>
                    <a:pt x="2370950" y="43421"/>
                  </a:lnTo>
                  <a:lnTo>
                    <a:pt x="2370950" y="28181"/>
                  </a:lnTo>
                  <a:lnTo>
                    <a:pt x="2398382" y="28181"/>
                  </a:lnTo>
                  <a:lnTo>
                    <a:pt x="2398382" y="22085"/>
                  </a:lnTo>
                  <a:lnTo>
                    <a:pt x="2370950" y="22085"/>
                  </a:lnTo>
                  <a:lnTo>
                    <a:pt x="2370950" y="8382"/>
                  </a:lnTo>
                  <a:lnTo>
                    <a:pt x="2398382" y="8382"/>
                  </a:lnTo>
                  <a:lnTo>
                    <a:pt x="2398382" y="2286"/>
                  </a:lnTo>
                  <a:lnTo>
                    <a:pt x="2365616" y="2286"/>
                  </a:lnTo>
                  <a:lnTo>
                    <a:pt x="2365616" y="49517"/>
                  </a:lnTo>
                  <a:lnTo>
                    <a:pt x="2400668" y="49517"/>
                  </a:lnTo>
                  <a:lnTo>
                    <a:pt x="2400668" y="43421"/>
                  </a:lnTo>
                  <a:close/>
                </a:path>
                <a:path w="2481579" h="962659">
                  <a:moveTo>
                    <a:pt x="2404478" y="238467"/>
                  </a:moveTo>
                  <a:lnTo>
                    <a:pt x="2402954" y="238467"/>
                  </a:lnTo>
                  <a:lnTo>
                    <a:pt x="2402954" y="232371"/>
                  </a:lnTo>
                  <a:lnTo>
                    <a:pt x="2400668" y="232371"/>
                  </a:lnTo>
                  <a:lnTo>
                    <a:pt x="2400668" y="228561"/>
                  </a:lnTo>
                  <a:lnTo>
                    <a:pt x="2398382" y="228561"/>
                  </a:lnTo>
                  <a:lnTo>
                    <a:pt x="2398382" y="242277"/>
                  </a:lnTo>
                  <a:lnTo>
                    <a:pt x="2398382" y="248361"/>
                  </a:lnTo>
                  <a:lnTo>
                    <a:pt x="2396858" y="249885"/>
                  </a:lnTo>
                  <a:lnTo>
                    <a:pt x="2396858" y="255981"/>
                  </a:lnTo>
                  <a:lnTo>
                    <a:pt x="2394572" y="255981"/>
                  </a:lnTo>
                  <a:lnTo>
                    <a:pt x="2394572" y="259791"/>
                  </a:lnTo>
                  <a:lnTo>
                    <a:pt x="2393048" y="259791"/>
                  </a:lnTo>
                  <a:lnTo>
                    <a:pt x="2393048" y="262077"/>
                  </a:lnTo>
                  <a:lnTo>
                    <a:pt x="2389238" y="262077"/>
                  </a:lnTo>
                  <a:lnTo>
                    <a:pt x="2386952" y="263601"/>
                  </a:lnTo>
                  <a:lnTo>
                    <a:pt x="2370950" y="263601"/>
                  </a:lnTo>
                  <a:lnTo>
                    <a:pt x="2370950" y="228561"/>
                  </a:lnTo>
                  <a:lnTo>
                    <a:pt x="2390762" y="228561"/>
                  </a:lnTo>
                  <a:lnTo>
                    <a:pt x="2390762" y="230847"/>
                  </a:lnTo>
                  <a:lnTo>
                    <a:pt x="2393048" y="230847"/>
                  </a:lnTo>
                  <a:lnTo>
                    <a:pt x="2394572" y="232371"/>
                  </a:lnTo>
                  <a:lnTo>
                    <a:pt x="2394572" y="234657"/>
                  </a:lnTo>
                  <a:lnTo>
                    <a:pt x="2396858" y="234657"/>
                  </a:lnTo>
                  <a:lnTo>
                    <a:pt x="2396858" y="242277"/>
                  </a:lnTo>
                  <a:lnTo>
                    <a:pt x="2398382" y="242277"/>
                  </a:lnTo>
                  <a:lnTo>
                    <a:pt x="2398382" y="228561"/>
                  </a:lnTo>
                  <a:lnTo>
                    <a:pt x="2398382" y="226275"/>
                  </a:lnTo>
                  <a:lnTo>
                    <a:pt x="2396858" y="226275"/>
                  </a:lnTo>
                  <a:lnTo>
                    <a:pt x="2396858" y="224751"/>
                  </a:lnTo>
                  <a:lnTo>
                    <a:pt x="2393048" y="224751"/>
                  </a:lnTo>
                  <a:lnTo>
                    <a:pt x="2393048" y="222465"/>
                  </a:lnTo>
                  <a:lnTo>
                    <a:pt x="2365616" y="222465"/>
                  </a:lnTo>
                  <a:lnTo>
                    <a:pt x="2365616" y="269697"/>
                  </a:lnTo>
                  <a:lnTo>
                    <a:pt x="2386952" y="269697"/>
                  </a:lnTo>
                  <a:lnTo>
                    <a:pt x="2386952" y="268173"/>
                  </a:lnTo>
                  <a:lnTo>
                    <a:pt x="2393048" y="268173"/>
                  </a:lnTo>
                  <a:lnTo>
                    <a:pt x="2394572" y="265887"/>
                  </a:lnTo>
                  <a:lnTo>
                    <a:pt x="2396858" y="265887"/>
                  </a:lnTo>
                  <a:lnTo>
                    <a:pt x="2396858" y="263601"/>
                  </a:lnTo>
                  <a:lnTo>
                    <a:pt x="2398382" y="263601"/>
                  </a:lnTo>
                  <a:lnTo>
                    <a:pt x="2398382" y="262077"/>
                  </a:lnTo>
                  <a:lnTo>
                    <a:pt x="2400668" y="262077"/>
                  </a:lnTo>
                  <a:lnTo>
                    <a:pt x="2400668" y="258267"/>
                  </a:lnTo>
                  <a:lnTo>
                    <a:pt x="2402954" y="258267"/>
                  </a:lnTo>
                  <a:lnTo>
                    <a:pt x="2402954" y="252171"/>
                  </a:lnTo>
                  <a:lnTo>
                    <a:pt x="2404478" y="252171"/>
                  </a:lnTo>
                  <a:lnTo>
                    <a:pt x="2404478" y="238467"/>
                  </a:lnTo>
                  <a:close/>
                </a:path>
                <a:path w="2481579" h="962659">
                  <a:moveTo>
                    <a:pt x="2431897" y="163804"/>
                  </a:moveTo>
                  <a:lnTo>
                    <a:pt x="2430373" y="163804"/>
                  </a:lnTo>
                  <a:lnTo>
                    <a:pt x="2430373" y="159994"/>
                  </a:lnTo>
                  <a:lnTo>
                    <a:pt x="2428087" y="159994"/>
                  </a:lnTo>
                  <a:lnTo>
                    <a:pt x="2428087" y="155422"/>
                  </a:lnTo>
                  <a:lnTo>
                    <a:pt x="2426563" y="155422"/>
                  </a:lnTo>
                  <a:lnTo>
                    <a:pt x="2426563" y="167601"/>
                  </a:lnTo>
                  <a:lnTo>
                    <a:pt x="2426563" y="177507"/>
                  </a:lnTo>
                  <a:lnTo>
                    <a:pt x="2424277" y="177507"/>
                  </a:lnTo>
                  <a:lnTo>
                    <a:pt x="2424277" y="183603"/>
                  </a:lnTo>
                  <a:lnTo>
                    <a:pt x="2421991" y="183603"/>
                  </a:lnTo>
                  <a:lnTo>
                    <a:pt x="2421991" y="185127"/>
                  </a:lnTo>
                  <a:lnTo>
                    <a:pt x="2420467" y="187413"/>
                  </a:lnTo>
                  <a:lnTo>
                    <a:pt x="2418181" y="188937"/>
                  </a:lnTo>
                  <a:lnTo>
                    <a:pt x="2416657" y="188937"/>
                  </a:lnTo>
                  <a:lnTo>
                    <a:pt x="2414371" y="191223"/>
                  </a:lnTo>
                  <a:lnTo>
                    <a:pt x="2404478" y="191223"/>
                  </a:lnTo>
                  <a:lnTo>
                    <a:pt x="2404478" y="188937"/>
                  </a:lnTo>
                  <a:lnTo>
                    <a:pt x="2400668" y="188937"/>
                  </a:lnTo>
                  <a:lnTo>
                    <a:pt x="2400668" y="187413"/>
                  </a:lnTo>
                  <a:lnTo>
                    <a:pt x="2398382" y="187413"/>
                  </a:lnTo>
                  <a:lnTo>
                    <a:pt x="2398382" y="185127"/>
                  </a:lnTo>
                  <a:lnTo>
                    <a:pt x="2396858" y="185127"/>
                  </a:lnTo>
                  <a:lnTo>
                    <a:pt x="2396858" y="183603"/>
                  </a:lnTo>
                  <a:lnTo>
                    <a:pt x="2394572" y="183603"/>
                  </a:lnTo>
                  <a:lnTo>
                    <a:pt x="2394572" y="175221"/>
                  </a:lnTo>
                  <a:lnTo>
                    <a:pt x="2393048" y="175221"/>
                  </a:lnTo>
                  <a:lnTo>
                    <a:pt x="2393048" y="169125"/>
                  </a:lnTo>
                  <a:lnTo>
                    <a:pt x="2394572" y="169125"/>
                  </a:lnTo>
                  <a:lnTo>
                    <a:pt x="2394572" y="161518"/>
                  </a:lnTo>
                  <a:lnTo>
                    <a:pt x="2396858" y="161518"/>
                  </a:lnTo>
                  <a:lnTo>
                    <a:pt x="2396858" y="159994"/>
                  </a:lnTo>
                  <a:lnTo>
                    <a:pt x="2398382" y="157708"/>
                  </a:lnTo>
                  <a:lnTo>
                    <a:pt x="2400668" y="155422"/>
                  </a:lnTo>
                  <a:lnTo>
                    <a:pt x="2402954" y="155422"/>
                  </a:lnTo>
                  <a:lnTo>
                    <a:pt x="2402954" y="153898"/>
                  </a:lnTo>
                  <a:lnTo>
                    <a:pt x="2416657" y="153898"/>
                  </a:lnTo>
                  <a:lnTo>
                    <a:pt x="2416657" y="155422"/>
                  </a:lnTo>
                  <a:lnTo>
                    <a:pt x="2420467" y="155422"/>
                  </a:lnTo>
                  <a:lnTo>
                    <a:pt x="2420467" y="157708"/>
                  </a:lnTo>
                  <a:lnTo>
                    <a:pt x="2421991" y="157708"/>
                  </a:lnTo>
                  <a:lnTo>
                    <a:pt x="2421991" y="161518"/>
                  </a:lnTo>
                  <a:lnTo>
                    <a:pt x="2424277" y="161518"/>
                  </a:lnTo>
                  <a:lnTo>
                    <a:pt x="2424277" y="167601"/>
                  </a:lnTo>
                  <a:lnTo>
                    <a:pt x="2426563" y="167601"/>
                  </a:lnTo>
                  <a:lnTo>
                    <a:pt x="2426563" y="155422"/>
                  </a:lnTo>
                  <a:lnTo>
                    <a:pt x="2426563" y="153898"/>
                  </a:lnTo>
                  <a:lnTo>
                    <a:pt x="2424277" y="153898"/>
                  </a:lnTo>
                  <a:lnTo>
                    <a:pt x="2424277" y="151612"/>
                  </a:lnTo>
                  <a:lnTo>
                    <a:pt x="2420467" y="151612"/>
                  </a:lnTo>
                  <a:lnTo>
                    <a:pt x="2420467" y="150088"/>
                  </a:lnTo>
                  <a:lnTo>
                    <a:pt x="2416657" y="150088"/>
                  </a:lnTo>
                  <a:lnTo>
                    <a:pt x="2416657" y="147802"/>
                  </a:lnTo>
                  <a:lnTo>
                    <a:pt x="2402954" y="147802"/>
                  </a:lnTo>
                  <a:lnTo>
                    <a:pt x="2402954" y="150088"/>
                  </a:lnTo>
                  <a:lnTo>
                    <a:pt x="2398382" y="150088"/>
                  </a:lnTo>
                  <a:lnTo>
                    <a:pt x="2398382" y="151612"/>
                  </a:lnTo>
                  <a:lnTo>
                    <a:pt x="2394572" y="151612"/>
                  </a:lnTo>
                  <a:lnTo>
                    <a:pt x="2394572" y="153898"/>
                  </a:lnTo>
                  <a:lnTo>
                    <a:pt x="2393048" y="153898"/>
                  </a:lnTo>
                  <a:lnTo>
                    <a:pt x="2393048" y="155422"/>
                  </a:lnTo>
                  <a:lnTo>
                    <a:pt x="2390762" y="157708"/>
                  </a:lnTo>
                  <a:lnTo>
                    <a:pt x="2390762" y="159994"/>
                  </a:lnTo>
                  <a:lnTo>
                    <a:pt x="2389238" y="159994"/>
                  </a:lnTo>
                  <a:lnTo>
                    <a:pt x="2389238" y="165328"/>
                  </a:lnTo>
                  <a:lnTo>
                    <a:pt x="2386952" y="165328"/>
                  </a:lnTo>
                  <a:lnTo>
                    <a:pt x="2386952" y="179031"/>
                  </a:lnTo>
                  <a:lnTo>
                    <a:pt x="2389238" y="179031"/>
                  </a:lnTo>
                  <a:lnTo>
                    <a:pt x="2389238" y="183603"/>
                  </a:lnTo>
                  <a:lnTo>
                    <a:pt x="2390762" y="185127"/>
                  </a:lnTo>
                  <a:lnTo>
                    <a:pt x="2390762" y="187413"/>
                  </a:lnTo>
                  <a:lnTo>
                    <a:pt x="2393048" y="187413"/>
                  </a:lnTo>
                  <a:lnTo>
                    <a:pt x="2393048" y="188937"/>
                  </a:lnTo>
                  <a:lnTo>
                    <a:pt x="2394572" y="188937"/>
                  </a:lnTo>
                  <a:lnTo>
                    <a:pt x="2394572" y="191223"/>
                  </a:lnTo>
                  <a:lnTo>
                    <a:pt x="2396858" y="191223"/>
                  </a:lnTo>
                  <a:lnTo>
                    <a:pt x="2396858" y="192747"/>
                  </a:lnTo>
                  <a:lnTo>
                    <a:pt x="2398382" y="192747"/>
                  </a:lnTo>
                  <a:lnTo>
                    <a:pt x="2398382" y="195033"/>
                  </a:lnTo>
                  <a:lnTo>
                    <a:pt x="2404478" y="195033"/>
                  </a:lnTo>
                  <a:lnTo>
                    <a:pt x="2404478" y="197319"/>
                  </a:lnTo>
                  <a:lnTo>
                    <a:pt x="2414371" y="197319"/>
                  </a:lnTo>
                  <a:lnTo>
                    <a:pt x="2414371" y="195033"/>
                  </a:lnTo>
                  <a:lnTo>
                    <a:pt x="2420467" y="195033"/>
                  </a:lnTo>
                  <a:lnTo>
                    <a:pt x="2420467" y="192747"/>
                  </a:lnTo>
                  <a:lnTo>
                    <a:pt x="2424277" y="192747"/>
                  </a:lnTo>
                  <a:lnTo>
                    <a:pt x="2424277" y="191223"/>
                  </a:lnTo>
                  <a:lnTo>
                    <a:pt x="2426563" y="191223"/>
                  </a:lnTo>
                  <a:lnTo>
                    <a:pt x="2426563" y="188937"/>
                  </a:lnTo>
                  <a:lnTo>
                    <a:pt x="2428087" y="188937"/>
                  </a:lnTo>
                  <a:lnTo>
                    <a:pt x="2428087" y="185127"/>
                  </a:lnTo>
                  <a:lnTo>
                    <a:pt x="2430373" y="185127"/>
                  </a:lnTo>
                  <a:lnTo>
                    <a:pt x="2430373" y="179031"/>
                  </a:lnTo>
                  <a:lnTo>
                    <a:pt x="2431897" y="179031"/>
                  </a:lnTo>
                  <a:lnTo>
                    <a:pt x="2431897" y="163804"/>
                  </a:lnTo>
                  <a:close/>
                </a:path>
                <a:path w="2481579" h="962659">
                  <a:moveTo>
                    <a:pt x="2436469" y="75425"/>
                  </a:moveTo>
                  <a:lnTo>
                    <a:pt x="2402954" y="75425"/>
                  </a:lnTo>
                  <a:lnTo>
                    <a:pt x="2402954" y="122656"/>
                  </a:lnTo>
                  <a:lnTo>
                    <a:pt x="2436469" y="122656"/>
                  </a:lnTo>
                  <a:lnTo>
                    <a:pt x="2436469" y="116560"/>
                  </a:lnTo>
                  <a:lnTo>
                    <a:pt x="2408288" y="116560"/>
                  </a:lnTo>
                  <a:lnTo>
                    <a:pt x="2408288" y="100558"/>
                  </a:lnTo>
                  <a:lnTo>
                    <a:pt x="2434183" y="100558"/>
                  </a:lnTo>
                  <a:lnTo>
                    <a:pt x="2434183" y="94462"/>
                  </a:lnTo>
                  <a:lnTo>
                    <a:pt x="2408288" y="94462"/>
                  </a:lnTo>
                  <a:lnTo>
                    <a:pt x="2408288" y="80759"/>
                  </a:lnTo>
                  <a:lnTo>
                    <a:pt x="2436469" y="80759"/>
                  </a:lnTo>
                  <a:lnTo>
                    <a:pt x="2436469" y="75425"/>
                  </a:lnTo>
                  <a:close/>
                </a:path>
                <a:path w="2481579" h="962659">
                  <a:moveTo>
                    <a:pt x="2481427" y="106654"/>
                  </a:moveTo>
                  <a:lnTo>
                    <a:pt x="2479141" y="104368"/>
                  </a:lnTo>
                  <a:lnTo>
                    <a:pt x="2479141" y="102844"/>
                  </a:lnTo>
                  <a:lnTo>
                    <a:pt x="2477617" y="100558"/>
                  </a:lnTo>
                  <a:lnTo>
                    <a:pt x="2475331" y="100558"/>
                  </a:lnTo>
                  <a:lnTo>
                    <a:pt x="2475331" y="99034"/>
                  </a:lnTo>
                  <a:lnTo>
                    <a:pt x="2473807" y="99034"/>
                  </a:lnTo>
                  <a:lnTo>
                    <a:pt x="2473807" y="96748"/>
                  </a:lnTo>
                  <a:lnTo>
                    <a:pt x="2467711" y="96748"/>
                  </a:lnTo>
                  <a:lnTo>
                    <a:pt x="2467711" y="94462"/>
                  </a:lnTo>
                  <a:lnTo>
                    <a:pt x="2460091" y="94462"/>
                  </a:lnTo>
                  <a:lnTo>
                    <a:pt x="2457805" y="92938"/>
                  </a:lnTo>
                  <a:lnTo>
                    <a:pt x="2453995" y="92938"/>
                  </a:lnTo>
                  <a:lnTo>
                    <a:pt x="2453995" y="90665"/>
                  </a:lnTo>
                  <a:lnTo>
                    <a:pt x="2451709" y="90665"/>
                  </a:lnTo>
                  <a:lnTo>
                    <a:pt x="2451709" y="83045"/>
                  </a:lnTo>
                  <a:lnTo>
                    <a:pt x="2453995" y="83045"/>
                  </a:lnTo>
                  <a:lnTo>
                    <a:pt x="2453995" y="80759"/>
                  </a:lnTo>
                  <a:lnTo>
                    <a:pt x="2469235" y="80759"/>
                  </a:lnTo>
                  <a:lnTo>
                    <a:pt x="2469235" y="83045"/>
                  </a:lnTo>
                  <a:lnTo>
                    <a:pt x="2471521" y="83045"/>
                  </a:lnTo>
                  <a:lnTo>
                    <a:pt x="2471521" y="84569"/>
                  </a:lnTo>
                  <a:lnTo>
                    <a:pt x="2473807" y="84569"/>
                  </a:lnTo>
                  <a:lnTo>
                    <a:pt x="2473807" y="89141"/>
                  </a:lnTo>
                  <a:lnTo>
                    <a:pt x="2479141" y="89141"/>
                  </a:lnTo>
                  <a:lnTo>
                    <a:pt x="2479141" y="83045"/>
                  </a:lnTo>
                  <a:lnTo>
                    <a:pt x="2477617" y="83045"/>
                  </a:lnTo>
                  <a:lnTo>
                    <a:pt x="2477617" y="80759"/>
                  </a:lnTo>
                  <a:lnTo>
                    <a:pt x="2475331" y="80759"/>
                  </a:lnTo>
                  <a:lnTo>
                    <a:pt x="2475331" y="79235"/>
                  </a:lnTo>
                  <a:lnTo>
                    <a:pt x="2473807" y="79235"/>
                  </a:lnTo>
                  <a:lnTo>
                    <a:pt x="2473807" y="76949"/>
                  </a:lnTo>
                  <a:lnTo>
                    <a:pt x="2471521" y="76949"/>
                  </a:lnTo>
                  <a:lnTo>
                    <a:pt x="2469235" y="75425"/>
                  </a:lnTo>
                  <a:lnTo>
                    <a:pt x="2453995" y="75425"/>
                  </a:lnTo>
                  <a:lnTo>
                    <a:pt x="2453995" y="76949"/>
                  </a:lnTo>
                  <a:lnTo>
                    <a:pt x="2450185" y="76949"/>
                  </a:lnTo>
                  <a:lnTo>
                    <a:pt x="2450185" y="79235"/>
                  </a:lnTo>
                  <a:lnTo>
                    <a:pt x="2447899" y="79235"/>
                  </a:lnTo>
                  <a:lnTo>
                    <a:pt x="2447899" y="80759"/>
                  </a:lnTo>
                  <a:lnTo>
                    <a:pt x="2445613" y="80759"/>
                  </a:lnTo>
                  <a:lnTo>
                    <a:pt x="2445613" y="92938"/>
                  </a:lnTo>
                  <a:lnTo>
                    <a:pt x="2447899" y="92938"/>
                  </a:lnTo>
                  <a:lnTo>
                    <a:pt x="2447899" y="94462"/>
                  </a:lnTo>
                  <a:lnTo>
                    <a:pt x="2450185" y="96748"/>
                  </a:lnTo>
                  <a:lnTo>
                    <a:pt x="2451709" y="96748"/>
                  </a:lnTo>
                  <a:lnTo>
                    <a:pt x="2451709" y="99034"/>
                  </a:lnTo>
                  <a:lnTo>
                    <a:pt x="2455519" y="99034"/>
                  </a:lnTo>
                  <a:lnTo>
                    <a:pt x="2457805" y="100558"/>
                  </a:lnTo>
                  <a:lnTo>
                    <a:pt x="2465425" y="100558"/>
                  </a:lnTo>
                  <a:lnTo>
                    <a:pt x="2465425" y="102844"/>
                  </a:lnTo>
                  <a:lnTo>
                    <a:pt x="2471521" y="102844"/>
                  </a:lnTo>
                  <a:lnTo>
                    <a:pt x="2471521" y="104368"/>
                  </a:lnTo>
                  <a:lnTo>
                    <a:pt x="2473807" y="104368"/>
                  </a:lnTo>
                  <a:lnTo>
                    <a:pt x="2473807" y="106654"/>
                  </a:lnTo>
                  <a:lnTo>
                    <a:pt x="2475331" y="106654"/>
                  </a:lnTo>
                  <a:lnTo>
                    <a:pt x="2475331" y="112750"/>
                  </a:lnTo>
                  <a:lnTo>
                    <a:pt x="2473807" y="112750"/>
                  </a:lnTo>
                  <a:lnTo>
                    <a:pt x="2473807" y="114274"/>
                  </a:lnTo>
                  <a:lnTo>
                    <a:pt x="2471521" y="114274"/>
                  </a:lnTo>
                  <a:lnTo>
                    <a:pt x="2471521" y="116560"/>
                  </a:lnTo>
                  <a:lnTo>
                    <a:pt x="2467711" y="116560"/>
                  </a:lnTo>
                  <a:lnTo>
                    <a:pt x="2467711" y="118084"/>
                  </a:lnTo>
                  <a:lnTo>
                    <a:pt x="2460091" y="118084"/>
                  </a:lnTo>
                  <a:lnTo>
                    <a:pt x="2460091" y="116560"/>
                  </a:lnTo>
                  <a:lnTo>
                    <a:pt x="2453995" y="116560"/>
                  </a:lnTo>
                  <a:lnTo>
                    <a:pt x="2453995" y="114274"/>
                  </a:lnTo>
                  <a:lnTo>
                    <a:pt x="2451709" y="114274"/>
                  </a:lnTo>
                  <a:lnTo>
                    <a:pt x="2451709" y="112750"/>
                  </a:lnTo>
                  <a:lnTo>
                    <a:pt x="2450185" y="112750"/>
                  </a:lnTo>
                  <a:lnTo>
                    <a:pt x="2450185" y="106654"/>
                  </a:lnTo>
                  <a:lnTo>
                    <a:pt x="2444089" y="106654"/>
                  </a:lnTo>
                  <a:lnTo>
                    <a:pt x="2444089" y="114274"/>
                  </a:lnTo>
                  <a:lnTo>
                    <a:pt x="2445613" y="114274"/>
                  </a:lnTo>
                  <a:lnTo>
                    <a:pt x="2445613" y="116560"/>
                  </a:lnTo>
                  <a:lnTo>
                    <a:pt x="2447899" y="116560"/>
                  </a:lnTo>
                  <a:lnTo>
                    <a:pt x="2447899" y="118084"/>
                  </a:lnTo>
                  <a:lnTo>
                    <a:pt x="2450185" y="118084"/>
                  </a:lnTo>
                  <a:lnTo>
                    <a:pt x="2450185" y="120370"/>
                  </a:lnTo>
                  <a:lnTo>
                    <a:pt x="2451709" y="120370"/>
                  </a:lnTo>
                  <a:lnTo>
                    <a:pt x="2453995" y="122656"/>
                  </a:lnTo>
                  <a:lnTo>
                    <a:pt x="2473807" y="122656"/>
                  </a:lnTo>
                  <a:lnTo>
                    <a:pt x="2473807" y="120370"/>
                  </a:lnTo>
                  <a:lnTo>
                    <a:pt x="2475331" y="120370"/>
                  </a:lnTo>
                  <a:lnTo>
                    <a:pt x="2475331" y="118084"/>
                  </a:lnTo>
                  <a:lnTo>
                    <a:pt x="2477617" y="118084"/>
                  </a:lnTo>
                  <a:lnTo>
                    <a:pt x="2477617" y="116560"/>
                  </a:lnTo>
                  <a:lnTo>
                    <a:pt x="2479141" y="116560"/>
                  </a:lnTo>
                  <a:lnTo>
                    <a:pt x="2479141" y="112750"/>
                  </a:lnTo>
                  <a:lnTo>
                    <a:pt x="2481427" y="112750"/>
                  </a:lnTo>
                  <a:lnTo>
                    <a:pt x="2481427" y="106654"/>
                  </a:lnTo>
                  <a:close/>
                </a:path>
              </a:pathLst>
            </a:custGeom>
            <a:solidFill>
              <a:srgbClr val="000000"/>
            </a:solidFill>
          </p:spPr>
          <p:txBody>
            <a:bodyPr wrap="square" lIns="0" tIns="0" rIns="0" bIns="0" rtlCol="0"/>
            <a:lstStyle/>
            <a:p>
              <a:endParaRPr/>
            </a:p>
          </p:txBody>
        </p:sp>
      </p:grpSp>
      <p:sp>
        <p:nvSpPr>
          <p:cNvPr id="18" name="object 18"/>
          <p:cNvSpPr/>
          <p:nvPr/>
        </p:nvSpPr>
        <p:spPr>
          <a:xfrm>
            <a:off x="6187263" y="8152804"/>
            <a:ext cx="48895" cy="66675"/>
          </a:xfrm>
          <a:custGeom>
            <a:avLst/>
            <a:gdLst/>
            <a:ahLst/>
            <a:cxnLst/>
            <a:rect l="l" t="t" r="r" b="b"/>
            <a:pathLst>
              <a:path w="48894" h="66675">
                <a:moveTo>
                  <a:pt x="9906" y="23622"/>
                </a:moveTo>
                <a:lnTo>
                  <a:pt x="0" y="23622"/>
                </a:lnTo>
                <a:lnTo>
                  <a:pt x="0" y="66281"/>
                </a:lnTo>
                <a:lnTo>
                  <a:pt x="9906" y="66281"/>
                </a:lnTo>
                <a:lnTo>
                  <a:pt x="9906" y="23622"/>
                </a:lnTo>
                <a:close/>
              </a:path>
              <a:path w="48894" h="66675">
                <a:moveTo>
                  <a:pt x="48742" y="0"/>
                </a:moveTo>
                <a:lnTo>
                  <a:pt x="5334" y="0"/>
                </a:lnTo>
                <a:lnTo>
                  <a:pt x="5334" y="9906"/>
                </a:lnTo>
                <a:lnTo>
                  <a:pt x="48742" y="9906"/>
                </a:lnTo>
                <a:lnTo>
                  <a:pt x="48742" y="0"/>
                </a:lnTo>
                <a:close/>
              </a:path>
            </a:pathLst>
          </a:custGeom>
          <a:solidFill>
            <a:srgbClr val="000000"/>
          </a:solidFill>
        </p:spPr>
        <p:txBody>
          <a:bodyPr wrap="square" lIns="0" tIns="0" rIns="0" bIns="0" rtlCol="0"/>
          <a:lstStyle/>
          <a:p>
            <a:endParaRPr/>
          </a:p>
        </p:txBody>
      </p:sp>
      <p:sp>
        <p:nvSpPr>
          <p:cNvPr id="19" name="object 19"/>
          <p:cNvSpPr/>
          <p:nvPr/>
        </p:nvSpPr>
        <p:spPr>
          <a:xfrm>
            <a:off x="6281737" y="8152803"/>
            <a:ext cx="43180" cy="10160"/>
          </a:xfrm>
          <a:custGeom>
            <a:avLst/>
            <a:gdLst/>
            <a:ahLst/>
            <a:cxnLst/>
            <a:rect l="l" t="t" r="r" b="b"/>
            <a:pathLst>
              <a:path w="43180" h="10159">
                <a:moveTo>
                  <a:pt x="42659" y="0"/>
                </a:moveTo>
                <a:lnTo>
                  <a:pt x="0" y="0"/>
                </a:lnTo>
                <a:lnTo>
                  <a:pt x="0" y="9906"/>
                </a:lnTo>
                <a:lnTo>
                  <a:pt x="42659" y="9906"/>
                </a:lnTo>
                <a:lnTo>
                  <a:pt x="42659" y="0"/>
                </a:lnTo>
                <a:close/>
              </a:path>
            </a:pathLst>
          </a:custGeom>
          <a:solidFill>
            <a:srgbClr val="000000"/>
          </a:solidFill>
        </p:spPr>
        <p:txBody>
          <a:bodyPr wrap="square" lIns="0" tIns="0" rIns="0" bIns="0" rtlCol="0"/>
          <a:lstStyle/>
          <a:p>
            <a:endParaRPr/>
          </a:p>
        </p:txBody>
      </p:sp>
      <p:sp>
        <p:nvSpPr>
          <p:cNvPr id="20" name="object 20"/>
          <p:cNvSpPr/>
          <p:nvPr/>
        </p:nvSpPr>
        <p:spPr>
          <a:xfrm>
            <a:off x="6370105" y="8152803"/>
            <a:ext cx="43815" cy="10160"/>
          </a:xfrm>
          <a:custGeom>
            <a:avLst/>
            <a:gdLst/>
            <a:ahLst/>
            <a:cxnLst/>
            <a:rect l="l" t="t" r="r" b="b"/>
            <a:pathLst>
              <a:path w="43815"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21" name="object 21"/>
          <p:cNvSpPr/>
          <p:nvPr/>
        </p:nvSpPr>
        <p:spPr>
          <a:xfrm>
            <a:off x="6458484" y="8152803"/>
            <a:ext cx="43815" cy="10160"/>
          </a:xfrm>
          <a:custGeom>
            <a:avLst/>
            <a:gdLst/>
            <a:ahLst/>
            <a:cxnLst/>
            <a:rect l="l" t="t" r="r" b="b"/>
            <a:pathLst>
              <a:path w="43815"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22" name="object 22"/>
          <p:cNvSpPr/>
          <p:nvPr/>
        </p:nvSpPr>
        <p:spPr>
          <a:xfrm>
            <a:off x="6546863" y="8152803"/>
            <a:ext cx="43815" cy="10160"/>
          </a:xfrm>
          <a:custGeom>
            <a:avLst/>
            <a:gdLst/>
            <a:ahLst/>
            <a:cxnLst/>
            <a:rect l="l" t="t" r="r" b="b"/>
            <a:pathLst>
              <a:path w="43815"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23" name="object 23"/>
          <p:cNvSpPr/>
          <p:nvPr/>
        </p:nvSpPr>
        <p:spPr>
          <a:xfrm>
            <a:off x="6636003" y="8152803"/>
            <a:ext cx="43180" cy="10160"/>
          </a:xfrm>
          <a:custGeom>
            <a:avLst/>
            <a:gdLst/>
            <a:ahLst/>
            <a:cxnLst/>
            <a:rect l="l" t="t" r="r" b="b"/>
            <a:pathLst>
              <a:path w="43180" h="10159">
                <a:moveTo>
                  <a:pt x="42659" y="0"/>
                </a:moveTo>
                <a:lnTo>
                  <a:pt x="0" y="0"/>
                </a:lnTo>
                <a:lnTo>
                  <a:pt x="0" y="9906"/>
                </a:lnTo>
                <a:lnTo>
                  <a:pt x="42659" y="9906"/>
                </a:lnTo>
                <a:lnTo>
                  <a:pt x="42659" y="0"/>
                </a:lnTo>
                <a:close/>
              </a:path>
            </a:pathLst>
          </a:custGeom>
          <a:solidFill>
            <a:srgbClr val="000000"/>
          </a:solidFill>
        </p:spPr>
        <p:txBody>
          <a:bodyPr wrap="square" lIns="0" tIns="0" rIns="0" bIns="0" rtlCol="0"/>
          <a:lstStyle/>
          <a:p>
            <a:endParaRPr/>
          </a:p>
        </p:txBody>
      </p:sp>
      <p:sp>
        <p:nvSpPr>
          <p:cNvPr id="24" name="object 24"/>
          <p:cNvSpPr/>
          <p:nvPr/>
        </p:nvSpPr>
        <p:spPr>
          <a:xfrm>
            <a:off x="6724384" y="8152803"/>
            <a:ext cx="43815" cy="10160"/>
          </a:xfrm>
          <a:custGeom>
            <a:avLst/>
            <a:gdLst/>
            <a:ahLst/>
            <a:cxnLst/>
            <a:rect l="l" t="t" r="r" b="b"/>
            <a:pathLst>
              <a:path w="43814"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25" name="object 25"/>
          <p:cNvSpPr/>
          <p:nvPr/>
        </p:nvSpPr>
        <p:spPr>
          <a:xfrm>
            <a:off x="6812763" y="8152803"/>
            <a:ext cx="43815" cy="10160"/>
          </a:xfrm>
          <a:custGeom>
            <a:avLst/>
            <a:gdLst/>
            <a:ahLst/>
            <a:cxnLst/>
            <a:rect l="l" t="t" r="r" b="b"/>
            <a:pathLst>
              <a:path w="43814"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26" name="object 26"/>
          <p:cNvSpPr/>
          <p:nvPr/>
        </p:nvSpPr>
        <p:spPr>
          <a:xfrm>
            <a:off x="6954469" y="8364602"/>
            <a:ext cx="10160" cy="43815"/>
          </a:xfrm>
          <a:custGeom>
            <a:avLst/>
            <a:gdLst/>
            <a:ahLst/>
            <a:cxnLst/>
            <a:rect l="l" t="t" r="r" b="b"/>
            <a:pathLst>
              <a:path w="10160" h="43815">
                <a:moveTo>
                  <a:pt x="9906" y="0"/>
                </a:moveTo>
                <a:lnTo>
                  <a:pt x="0" y="0"/>
                </a:lnTo>
                <a:lnTo>
                  <a:pt x="0" y="43421"/>
                </a:lnTo>
                <a:lnTo>
                  <a:pt x="9906" y="43421"/>
                </a:lnTo>
                <a:lnTo>
                  <a:pt x="9906" y="0"/>
                </a:lnTo>
                <a:close/>
              </a:path>
            </a:pathLst>
          </a:custGeom>
          <a:solidFill>
            <a:srgbClr val="000000"/>
          </a:solidFill>
        </p:spPr>
        <p:txBody>
          <a:bodyPr wrap="square" lIns="0" tIns="0" rIns="0" bIns="0" rtlCol="0"/>
          <a:lstStyle/>
          <a:p>
            <a:endParaRPr/>
          </a:p>
        </p:txBody>
      </p:sp>
      <p:sp>
        <p:nvSpPr>
          <p:cNvPr id="27" name="object 27"/>
          <p:cNvSpPr/>
          <p:nvPr/>
        </p:nvSpPr>
        <p:spPr>
          <a:xfrm>
            <a:off x="6954469" y="8453742"/>
            <a:ext cx="10160" cy="43180"/>
          </a:xfrm>
          <a:custGeom>
            <a:avLst/>
            <a:gdLst/>
            <a:ahLst/>
            <a:cxnLst/>
            <a:rect l="l" t="t" r="r" b="b"/>
            <a:pathLst>
              <a:path w="10160" h="43179">
                <a:moveTo>
                  <a:pt x="9906" y="0"/>
                </a:moveTo>
                <a:lnTo>
                  <a:pt x="0" y="0"/>
                </a:lnTo>
                <a:lnTo>
                  <a:pt x="0" y="42659"/>
                </a:lnTo>
                <a:lnTo>
                  <a:pt x="9906" y="42659"/>
                </a:lnTo>
                <a:lnTo>
                  <a:pt x="9906" y="0"/>
                </a:lnTo>
                <a:close/>
              </a:path>
            </a:pathLst>
          </a:custGeom>
          <a:solidFill>
            <a:srgbClr val="000000"/>
          </a:solidFill>
        </p:spPr>
        <p:txBody>
          <a:bodyPr wrap="square" lIns="0" tIns="0" rIns="0" bIns="0" rtlCol="0"/>
          <a:lstStyle/>
          <a:p>
            <a:endParaRPr/>
          </a:p>
        </p:txBody>
      </p:sp>
      <p:sp>
        <p:nvSpPr>
          <p:cNvPr id="28" name="object 28"/>
          <p:cNvSpPr/>
          <p:nvPr/>
        </p:nvSpPr>
        <p:spPr>
          <a:xfrm>
            <a:off x="6592582" y="8542121"/>
            <a:ext cx="372110" cy="35560"/>
          </a:xfrm>
          <a:custGeom>
            <a:avLst/>
            <a:gdLst/>
            <a:ahLst/>
            <a:cxnLst/>
            <a:rect l="l" t="t" r="r" b="b"/>
            <a:pathLst>
              <a:path w="372110" h="35559">
                <a:moveTo>
                  <a:pt x="44945" y="25146"/>
                </a:moveTo>
                <a:lnTo>
                  <a:pt x="0" y="25146"/>
                </a:lnTo>
                <a:lnTo>
                  <a:pt x="0" y="35052"/>
                </a:lnTo>
                <a:lnTo>
                  <a:pt x="44945" y="35052"/>
                </a:lnTo>
                <a:lnTo>
                  <a:pt x="44945" y="25146"/>
                </a:lnTo>
                <a:close/>
              </a:path>
              <a:path w="372110" h="35559">
                <a:moveTo>
                  <a:pt x="133299" y="25146"/>
                </a:moveTo>
                <a:lnTo>
                  <a:pt x="88366" y="25146"/>
                </a:lnTo>
                <a:lnTo>
                  <a:pt x="88366" y="35052"/>
                </a:lnTo>
                <a:lnTo>
                  <a:pt x="133299" y="35052"/>
                </a:lnTo>
                <a:lnTo>
                  <a:pt x="133299" y="25146"/>
                </a:lnTo>
                <a:close/>
              </a:path>
              <a:path w="372110" h="35559">
                <a:moveTo>
                  <a:pt x="222453" y="25146"/>
                </a:moveTo>
                <a:lnTo>
                  <a:pt x="176745" y="25146"/>
                </a:lnTo>
                <a:lnTo>
                  <a:pt x="176745" y="35052"/>
                </a:lnTo>
                <a:lnTo>
                  <a:pt x="222453" y="35052"/>
                </a:lnTo>
                <a:lnTo>
                  <a:pt x="222453" y="25146"/>
                </a:lnTo>
                <a:close/>
              </a:path>
              <a:path w="372110" h="35559">
                <a:moveTo>
                  <a:pt x="310832" y="25146"/>
                </a:moveTo>
                <a:lnTo>
                  <a:pt x="265125" y="25146"/>
                </a:lnTo>
                <a:lnTo>
                  <a:pt x="265125" y="35052"/>
                </a:lnTo>
                <a:lnTo>
                  <a:pt x="310832" y="35052"/>
                </a:lnTo>
                <a:lnTo>
                  <a:pt x="310832" y="25146"/>
                </a:lnTo>
                <a:close/>
              </a:path>
              <a:path w="372110" h="35559">
                <a:moveTo>
                  <a:pt x="371792" y="0"/>
                </a:moveTo>
                <a:lnTo>
                  <a:pt x="361886" y="0"/>
                </a:lnTo>
                <a:lnTo>
                  <a:pt x="361886" y="25146"/>
                </a:lnTo>
                <a:lnTo>
                  <a:pt x="354266" y="25146"/>
                </a:lnTo>
                <a:lnTo>
                  <a:pt x="354266" y="35052"/>
                </a:lnTo>
                <a:lnTo>
                  <a:pt x="367982" y="35052"/>
                </a:lnTo>
                <a:lnTo>
                  <a:pt x="371792" y="35039"/>
                </a:lnTo>
                <a:lnTo>
                  <a:pt x="371792" y="29705"/>
                </a:lnTo>
                <a:lnTo>
                  <a:pt x="371792" y="25146"/>
                </a:lnTo>
                <a:lnTo>
                  <a:pt x="371792" y="0"/>
                </a:lnTo>
                <a:close/>
              </a:path>
            </a:pathLst>
          </a:custGeom>
          <a:solidFill>
            <a:srgbClr val="000000"/>
          </a:solidFill>
        </p:spPr>
        <p:txBody>
          <a:bodyPr wrap="square" lIns="0" tIns="0" rIns="0" bIns="0" rtlCol="0"/>
          <a:lstStyle/>
          <a:p>
            <a:endParaRPr/>
          </a:p>
        </p:txBody>
      </p:sp>
      <p:sp>
        <p:nvSpPr>
          <p:cNvPr id="29" name="object 29"/>
          <p:cNvSpPr/>
          <p:nvPr/>
        </p:nvSpPr>
        <p:spPr>
          <a:xfrm>
            <a:off x="6504203" y="8567267"/>
            <a:ext cx="43180" cy="10160"/>
          </a:xfrm>
          <a:custGeom>
            <a:avLst/>
            <a:gdLst/>
            <a:ahLst/>
            <a:cxnLst/>
            <a:rect l="l" t="t" r="r" b="b"/>
            <a:pathLst>
              <a:path w="43180" h="10159">
                <a:moveTo>
                  <a:pt x="42659" y="0"/>
                </a:moveTo>
                <a:lnTo>
                  <a:pt x="0" y="0"/>
                </a:lnTo>
                <a:lnTo>
                  <a:pt x="0" y="9906"/>
                </a:lnTo>
                <a:lnTo>
                  <a:pt x="42659" y="9906"/>
                </a:lnTo>
                <a:lnTo>
                  <a:pt x="42659" y="0"/>
                </a:lnTo>
                <a:close/>
              </a:path>
            </a:pathLst>
          </a:custGeom>
          <a:solidFill>
            <a:srgbClr val="000000"/>
          </a:solidFill>
        </p:spPr>
        <p:txBody>
          <a:bodyPr wrap="square" lIns="0" tIns="0" rIns="0" bIns="0" rtlCol="0"/>
          <a:lstStyle/>
          <a:p>
            <a:endParaRPr/>
          </a:p>
        </p:txBody>
      </p:sp>
      <p:sp>
        <p:nvSpPr>
          <p:cNvPr id="30" name="object 30"/>
          <p:cNvSpPr/>
          <p:nvPr/>
        </p:nvSpPr>
        <p:spPr>
          <a:xfrm>
            <a:off x="6415063" y="8567267"/>
            <a:ext cx="43815" cy="10160"/>
          </a:xfrm>
          <a:custGeom>
            <a:avLst/>
            <a:gdLst/>
            <a:ahLst/>
            <a:cxnLst/>
            <a:rect l="l" t="t" r="r" b="b"/>
            <a:pathLst>
              <a:path w="43815"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31" name="object 31"/>
          <p:cNvSpPr/>
          <p:nvPr/>
        </p:nvSpPr>
        <p:spPr>
          <a:xfrm>
            <a:off x="6326683" y="8567267"/>
            <a:ext cx="43815" cy="10160"/>
          </a:xfrm>
          <a:custGeom>
            <a:avLst/>
            <a:gdLst/>
            <a:ahLst/>
            <a:cxnLst/>
            <a:rect l="l" t="t" r="r" b="b"/>
            <a:pathLst>
              <a:path w="43815"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32" name="object 32"/>
          <p:cNvSpPr/>
          <p:nvPr/>
        </p:nvSpPr>
        <p:spPr>
          <a:xfrm>
            <a:off x="6187263" y="8529930"/>
            <a:ext cx="94615" cy="47625"/>
          </a:xfrm>
          <a:custGeom>
            <a:avLst/>
            <a:gdLst/>
            <a:ahLst/>
            <a:cxnLst/>
            <a:rect l="l" t="t" r="r" b="b"/>
            <a:pathLst>
              <a:path w="94615" h="47625">
                <a:moveTo>
                  <a:pt x="9906" y="0"/>
                </a:moveTo>
                <a:lnTo>
                  <a:pt x="0" y="0"/>
                </a:lnTo>
                <a:lnTo>
                  <a:pt x="0" y="41897"/>
                </a:lnTo>
                <a:lnTo>
                  <a:pt x="0" y="47231"/>
                </a:lnTo>
                <a:lnTo>
                  <a:pt x="5334" y="47231"/>
                </a:lnTo>
                <a:lnTo>
                  <a:pt x="5334" y="41897"/>
                </a:lnTo>
                <a:lnTo>
                  <a:pt x="9906" y="41897"/>
                </a:lnTo>
                <a:lnTo>
                  <a:pt x="9906" y="0"/>
                </a:lnTo>
                <a:close/>
              </a:path>
              <a:path w="94615" h="47625">
                <a:moveTo>
                  <a:pt x="94462" y="37338"/>
                </a:moveTo>
                <a:lnTo>
                  <a:pt x="51041" y="37338"/>
                </a:lnTo>
                <a:lnTo>
                  <a:pt x="51041" y="47244"/>
                </a:lnTo>
                <a:lnTo>
                  <a:pt x="94462" y="47244"/>
                </a:lnTo>
                <a:lnTo>
                  <a:pt x="94462" y="37338"/>
                </a:lnTo>
                <a:close/>
              </a:path>
            </a:pathLst>
          </a:custGeom>
          <a:solidFill>
            <a:srgbClr val="000000"/>
          </a:solidFill>
        </p:spPr>
        <p:txBody>
          <a:bodyPr wrap="square" lIns="0" tIns="0" rIns="0" bIns="0" rtlCol="0"/>
          <a:lstStyle/>
          <a:p>
            <a:endParaRPr/>
          </a:p>
        </p:txBody>
      </p:sp>
      <p:sp>
        <p:nvSpPr>
          <p:cNvPr id="33" name="object 33"/>
          <p:cNvSpPr/>
          <p:nvPr/>
        </p:nvSpPr>
        <p:spPr>
          <a:xfrm>
            <a:off x="6187262" y="8441551"/>
            <a:ext cx="10160" cy="43815"/>
          </a:xfrm>
          <a:custGeom>
            <a:avLst/>
            <a:gdLst/>
            <a:ahLst/>
            <a:cxnLst/>
            <a:rect l="l" t="t" r="r" b="b"/>
            <a:pathLst>
              <a:path w="10159" h="43815">
                <a:moveTo>
                  <a:pt x="9906" y="0"/>
                </a:moveTo>
                <a:lnTo>
                  <a:pt x="0" y="0"/>
                </a:lnTo>
                <a:lnTo>
                  <a:pt x="0" y="43421"/>
                </a:lnTo>
                <a:lnTo>
                  <a:pt x="9906" y="43421"/>
                </a:lnTo>
                <a:lnTo>
                  <a:pt x="9906" y="0"/>
                </a:lnTo>
                <a:close/>
              </a:path>
            </a:pathLst>
          </a:custGeom>
          <a:solidFill>
            <a:srgbClr val="000000"/>
          </a:solidFill>
        </p:spPr>
        <p:txBody>
          <a:bodyPr wrap="square" lIns="0" tIns="0" rIns="0" bIns="0" rtlCol="0"/>
          <a:lstStyle/>
          <a:p>
            <a:endParaRPr/>
          </a:p>
        </p:txBody>
      </p:sp>
      <p:sp>
        <p:nvSpPr>
          <p:cNvPr id="34" name="object 34"/>
          <p:cNvSpPr/>
          <p:nvPr/>
        </p:nvSpPr>
        <p:spPr>
          <a:xfrm>
            <a:off x="6187262" y="8353171"/>
            <a:ext cx="10160" cy="43815"/>
          </a:xfrm>
          <a:custGeom>
            <a:avLst/>
            <a:gdLst/>
            <a:ahLst/>
            <a:cxnLst/>
            <a:rect l="l" t="t" r="r" b="b"/>
            <a:pathLst>
              <a:path w="10159" h="43815">
                <a:moveTo>
                  <a:pt x="9906" y="0"/>
                </a:moveTo>
                <a:lnTo>
                  <a:pt x="0" y="0"/>
                </a:lnTo>
                <a:lnTo>
                  <a:pt x="0" y="43421"/>
                </a:lnTo>
                <a:lnTo>
                  <a:pt x="9906" y="43421"/>
                </a:lnTo>
                <a:lnTo>
                  <a:pt x="9906" y="0"/>
                </a:lnTo>
                <a:close/>
              </a:path>
            </a:pathLst>
          </a:custGeom>
          <a:solidFill>
            <a:srgbClr val="000000"/>
          </a:solidFill>
        </p:spPr>
        <p:txBody>
          <a:bodyPr wrap="square" lIns="0" tIns="0" rIns="0" bIns="0" rtlCol="0"/>
          <a:lstStyle/>
          <a:p>
            <a:endParaRPr/>
          </a:p>
        </p:txBody>
      </p:sp>
      <p:sp>
        <p:nvSpPr>
          <p:cNvPr id="35" name="object 35"/>
          <p:cNvSpPr/>
          <p:nvPr/>
        </p:nvSpPr>
        <p:spPr>
          <a:xfrm>
            <a:off x="6187262" y="8264792"/>
            <a:ext cx="10160" cy="43815"/>
          </a:xfrm>
          <a:custGeom>
            <a:avLst/>
            <a:gdLst/>
            <a:ahLst/>
            <a:cxnLst/>
            <a:rect l="l" t="t" r="r" b="b"/>
            <a:pathLst>
              <a:path w="10159" h="43815">
                <a:moveTo>
                  <a:pt x="9906" y="0"/>
                </a:moveTo>
                <a:lnTo>
                  <a:pt x="0" y="0"/>
                </a:lnTo>
                <a:lnTo>
                  <a:pt x="0" y="43421"/>
                </a:lnTo>
                <a:lnTo>
                  <a:pt x="9906" y="43421"/>
                </a:lnTo>
                <a:lnTo>
                  <a:pt x="9906" y="0"/>
                </a:lnTo>
                <a:close/>
              </a:path>
            </a:pathLst>
          </a:custGeom>
          <a:solidFill>
            <a:srgbClr val="000000"/>
          </a:solidFill>
        </p:spPr>
        <p:txBody>
          <a:bodyPr wrap="square" lIns="0" tIns="0" rIns="0" bIns="0" rtlCol="0"/>
          <a:lstStyle/>
          <a:p>
            <a:endParaRPr/>
          </a:p>
        </p:txBody>
      </p:sp>
      <p:sp>
        <p:nvSpPr>
          <p:cNvPr id="36" name="object 36"/>
          <p:cNvSpPr txBox="1"/>
          <p:nvPr/>
        </p:nvSpPr>
        <p:spPr>
          <a:xfrm>
            <a:off x="6215703" y="8732078"/>
            <a:ext cx="2506345"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Figura</a:t>
            </a:r>
            <a:r>
              <a:rPr sz="800" dirty="0">
                <a:latin typeface="Comic Sans MS"/>
                <a:cs typeface="Comic Sans MS"/>
              </a:rPr>
              <a:t> </a:t>
            </a:r>
            <a:r>
              <a:rPr sz="800" spc="-5" dirty="0">
                <a:latin typeface="Comic Sans MS"/>
                <a:cs typeface="Comic Sans MS"/>
              </a:rPr>
              <a:t>6.</a:t>
            </a:r>
            <a:r>
              <a:rPr sz="800" spc="5" dirty="0">
                <a:latin typeface="Comic Sans MS"/>
                <a:cs typeface="Comic Sans MS"/>
              </a:rPr>
              <a:t> </a:t>
            </a:r>
            <a:r>
              <a:rPr sz="800" b="1" spc="-5" dirty="0">
                <a:latin typeface="Comic Sans MS"/>
                <a:cs typeface="Comic Sans MS"/>
              </a:rPr>
              <a:t>Lógica</a:t>
            </a:r>
            <a:r>
              <a:rPr sz="800" b="1" spc="5"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falla</a:t>
            </a:r>
            <a:r>
              <a:rPr sz="800" b="1" spc="5" dirty="0">
                <a:latin typeface="Comic Sans MS"/>
                <a:cs typeface="Comic Sans MS"/>
              </a:rPr>
              <a:t> </a:t>
            </a:r>
            <a:r>
              <a:rPr sz="800" b="1" spc="-5" dirty="0">
                <a:latin typeface="Comic Sans MS"/>
                <a:cs typeface="Comic Sans MS"/>
              </a:rPr>
              <a:t>de</a:t>
            </a:r>
            <a:r>
              <a:rPr sz="800" b="1" spc="5" dirty="0">
                <a:latin typeface="Comic Sans MS"/>
                <a:cs typeface="Comic Sans MS"/>
              </a:rPr>
              <a:t> </a:t>
            </a:r>
            <a:r>
              <a:rPr sz="800" b="1" spc="-5" dirty="0">
                <a:latin typeface="Comic Sans MS"/>
                <a:cs typeface="Comic Sans MS"/>
              </a:rPr>
              <a:t>interruptor</a:t>
            </a:r>
            <a:r>
              <a:rPr sz="800" b="1" spc="10" dirty="0">
                <a:latin typeface="Comic Sans MS"/>
                <a:cs typeface="Comic Sans MS"/>
              </a:rPr>
              <a:t> </a:t>
            </a:r>
            <a:r>
              <a:rPr sz="800" b="1" spc="-5" dirty="0">
                <a:latin typeface="Comic Sans MS"/>
                <a:cs typeface="Comic Sans MS"/>
              </a:rPr>
              <a:t>modificada</a:t>
            </a:r>
            <a:endParaRPr sz="800">
              <a:latin typeface="Comic Sans MS"/>
              <a:cs typeface="Comic Sans MS"/>
            </a:endParaRPr>
          </a:p>
        </p:txBody>
      </p:sp>
      <p:sp>
        <p:nvSpPr>
          <p:cNvPr id="37" name="object 37"/>
          <p:cNvSpPr txBox="1"/>
          <p:nvPr/>
        </p:nvSpPr>
        <p:spPr>
          <a:xfrm>
            <a:off x="9425472" y="877172"/>
            <a:ext cx="3053080" cy="257365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Un</a:t>
            </a:r>
            <a:r>
              <a:rPr sz="900" spc="125" dirty="0">
                <a:latin typeface="Comic Sans MS"/>
                <a:cs typeface="Comic Sans MS"/>
              </a:rPr>
              <a:t> </a:t>
            </a:r>
            <a:r>
              <a:rPr sz="900" spc="-5" dirty="0">
                <a:latin typeface="Comic Sans MS"/>
                <a:cs typeface="Comic Sans MS"/>
              </a:rPr>
              <a:t>método</a:t>
            </a:r>
            <a:r>
              <a:rPr sz="900" spc="125" dirty="0">
                <a:latin typeface="Comic Sans MS"/>
                <a:cs typeface="Comic Sans MS"/>
              </a:rPr>
              <a:t> </a:t>
            </a:r>
            <a:r>
              <a:rPr sz="900" spc="-5" dirty="0">
                <a:latin typeface="Comic Sans MS"/>
                <a:cs typeface="Comic Sans MS"/>
              </a:rPr>
              <a:t>usado</a:t>
            </a:r>
            <a:r>
              <a:rPr sz="900" spc="130" dirty="0">
                <a:latin typeface="Comic Sans MS"/>
                <a:cs typeface="Comic Sans MS"/>
              </a:rPr>
              <a:t> </a:t>
            </a:r>
            <a:r>
              <a:rPr sz="900" spc="-5" dirty="0">
                <a:latin typeface="Comic Sans MS"/>
                <a:cs typeface="Comic Sans MS"/>
              </a:rPr>
              <a:t>para</a:t>
            </a:r>
            <a:r>
              <a:rPr sz="900" spc="125" dirty="0">
                <a:latin typeface="Comic Sans MS"/>
                <a:cs typeface="Comic Sans MS"/>
              </a:rPr>
              <a:t> </a:t>
            </a:r>
            <a:r>
              <a:rPr sz="900" spc="-5" dirty="0">
                <a:latin typeface="Comic Sans MS"/>
                <a:cs typeface="Comic Sans MS"/>
              </a:rPr>
              <a:t>hacer</a:t>
            </a:r>
            <a:r>
              <a:rPr sz="900" spc="130" dirty="0">
                <a:latin typeface="Comic Sans MS"/>
                <a:cs typeface="Comic Sans MS"/>
              </a:rPr>
              <a:t> </a:t>
            </a:r>
            <a:r>
              <a:rPr sz="900" spc="-5" dirty="0">
                <a:latin typeface="Comic Sans MS"/>
                <a:cs typeface="Comic Sans MS"/>
              </a:rPr>
              <a:t>la</a:t>
            </a:r>
            <a:r>
              <a:rPr sz="900" spc="125" dirty="0">
                <a:latin typeface="Comic Sans MS"/>
                <a:cs typeface="Comic Sans MS"/>
              </a:rPr>
              <a:t> </a:t>
            </a:r>
            <a:r>
              <a:rPr sz="900" spc="-5" dirty="0">
                <a:latin typeface="Comic Sans MS"/>
                <a:cs typeface="Comic Sans MS"/>
              </a:rPr>
              <a:t>detección</a:t>
            </a:r>
            <a:r>
              <a:rPr sz="900" spc="130" dirty="0">
                <a:latin typeface="Comic Sans MS"/>
                <a:cs typeface="Comic Sans MS"/>
              </a:rPr>
              <a:t> </a:t>
            </a:r>
            <a:r>
              <a:rPr sz="900" spc="-5" dirty="0">
                <a:latin typeface="Comic Sans MS"/>
                <a:cs typeface="Comic Sans MS"/>
              </a:rPr>
              <a:t>de</a:t>
            </a:r>
            <a:r>
              <a:rPr sz="900" spc="120" dirty="0">
                <a:latin typeface="Comic Sans MS"/>
                <a:cs typeface="Comic Sans MS"/>
              </a:rPr>
              <a:t> </a:t>
            </a:r>
            <a:r>
              <a:rPr sz="900" spc="-5" dirty="0">
                <a:latin typeface="Comic Sans MS"/>
                <a:cs typeface="Comic Sans MS"/>
              </a:rPr>
              <a:t>un</a:t>
            </a:r>
            <a:r>
              <a:rPr sz="900" spc="125" dirty="0">
                <a:latin typeface="Comic Sans MS"/>
                <a:cs typeface="Comic Sans MS"/>
              </a:rPr>
              <a:t> </a:t>
            </a:r>
            <a:r>
              <a:rPr sz="900" spc="-5" dirty="0">
                <a:latin typeface="Comic Sans MS"/>
                <a:cs typeface="Comic Sans MS"/>
              </a:rPr>
              <a:t>arqueo </a:t>
            </a:r>
            <a:r>
              <a:rPr sz="900" spc="-26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modificar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interruptor como se muestra en la figura 6. Un relé de </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a:latin typeface="Comic Sans MS"/>
                <a:cs typeface="Comic Sans MS"/>
              </a:rPr>
              <a:t>instantáneo</a:t>
            </a:r>
            <a:r>
              <a:rPr sz="900" dirty="0">
                <a:latin typeface="Comic Sans MS"/>
                <a:cs typeface="Comic Sans MS"/>
              </a:rPr>
              <a:t> </a:t>
            </a:r>
            <a:r>
              <a:rPr sz="900" spc="-5" dirty="0">
                <a:latin typeface="Comic Sans MS"/>
                <a:cs typeface="Comic Sans MS"/>
              </a:rPr>
              <a:t>(50N)</a:t>
            </a:r>
            <a:r>
              <a:rPr sz="900" dirty="0">
                <a:latin typeface="Comic Sans MS"/>
                <a:cs typeface="Comic Sans MS"/>
              </a:rPr>
              <a:t> </a:t>
            </a:r>
            <a:r>
              <a:rPr sz="900" spc="-5" dirty="0">
                <a:latin typeface="Comic Sans MS"/>
                <a:cs typeface="Comic Sans MS"/>
              </a:rPr>
              <a:t>es</a:t>
            </a:r>
            <a:r>
              <a:rPr sz="900" spc="260" dirty="0">
                <a:latin typeface="Comic Sans MS"/>
                <a:cs typeface="Comic Sans MS"/>
              </a:rPr>
              <a:t> </a:t>
            </a:r>
            <a:r>
              <a:rPr sz="900" spc="-5" dirty="0">
                <a:latin typeface="Comic Sans MS"/>
                <a:cs typeface="Comic Sans MS"/>
              </a:rPr>
              <a:t>conectado</a:t>
            </a:r>
            <a:r>
              <a:rPr sz="900" spc="260" dirty="0">
                <a:latin typeface="Comic Sans MS"/>
                <a:cs typeface="Comic Sans MS"/>
              </a:rPr>
              <a:t> </a:t>
            </a:r>
            <a:r>
              <a:rPr sz="900" spc="-5" dirty="0">
                <a:latin typeface="Comic Sans MS"/>
                <a:cs typeface="Comic Sans MS"/>
              </a:rPr>
              <a:t>al </a:t>
            </a:r>
            <a:r>
              <a:rPr sz="900" dirty="0">
                <a:latin typeface="Comic Sans MS"/>
                <a:cs typeface="Comic Sans MS"/>
              </a:rPr>
              <a:t> </a:t>
            </a:r>
            <a:r>
              <a:rPr sz="900" spc="-5" dirty="0">
                <a:latin typeface="Comic Sans MS"/>
                <a:cs typeface="Comic Sans MS"/>
              </a:rPr>
              <a:t>neutro del transformador elevador. La salida del relé es </a:t>
            </a:r>
            <a:r>
              <a:rPr sz="900" dirty="0">
                <a:latin typeface="Comic Sans MS"/>
                <a:cs typeface="Comic Sans MS"/>
              </a:rPr>
              <a:t> </a:t>
            </a:r>
            <a:r>
              <a:rPr sz="900" spc="-5" dirty="0">
                <a:latin typeface="Comic Sans MS"/>
                <a:cs typeface="Comic Sans MS"/>
              </a:rPr>
              <a:t>supervisada</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contacto</a:t>
            </a:r>
            <a:r>
              <a:rPr sz="900" dirty="0">
                <a:latin typeface="Comic Sans MS"/>
                <a:cs typeface="Comic Sans MS"/>
              </a:rPr>
              <a:t> </a:t>
            </a:r>
            <a:r>
              <a:rPr sz="900" spc="-5" dirty="0">
                <a:latin typeface="Comic Sans MS"/>
                <a:cs typeface="Comic Sans MS"/>
              </a:rPr>
              <a:t>“b”</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generador y provoca un arranque adicional al esquema de </a:t>
            </a:r>
            <a:r>
              <a:rPr sz="900" dirty="0">
                <a:latin typeface="Comic Sans MS"/>
                <a:cs typeface="Comic Sans MS"/>
              </a:rPr>
              <a:t> </a:t>
            </a:r>
            <a:r>
              <a:rPr sz="900" spc="-5" dirty="0">
                <a:latin typeface="Comic Sans MS"/>
                <a:cs typeface="Comic Sans MS"/>
              </a:rPr>
              <a:t>falla de interruptor. Cuando el interruptor de generador </a:t>
            </a:r>
            <a:r>
              <a:rPr sz="900" dirty="0">
                <a:latin typeface="Comic Sans MS"/>
                <a:cs typeface="Comic Sans MS"/>
              </a:rPr>
              <a:t> </a:t>
            </a:r>
            <a:r>
              <a:rPr sz="900" spc="-5" dirty="0">
                <a:latin typeface="Comic Sans MS"/>
                <a:cs typeface="Comic Sans MS"/>
              </a:rPr>
              <a:t>es abierto y uno o dos polos del interruptor arquean, la </a:t>
            </a:r>
            <a:r>
              <a:rPr sz="900" dirty="0">
                <a:latin typeface="Comic Sans MS"/>
                <a:cs typeface="Comic Sans MS"/>
              </a:rPr>
              <a:t> </a:t>
            </a:r>
            <a:r>
              <a:rPr sz="900" spc="-5" dirty="0">
                <a:latin typeface="Comic Sans MS"/>
                <a:cs typeface="Comic Sans MS"/>
              </a:rPr>
              <a:t>corriente resultante en el neutro del transformador es </a:t>
            </a:r>
            <a:r>
              <a:rPr sz="900" dirty="0">
                <a:latin typeface="Comic Sans MS"/>
                <a:cs typeface="Comic Sans MS"/>
              </a:rPr>
              <a:t> </a:t>
            </a:r>
            <a:r>
              <a:rPr sz="900" spc="-5" dirty="0">
                <a:latin typeface="Comic Sans MS"/>
                <a:cs typeface="Comic Sans MS"/>
              </a:rPr>
              <a:t>detectada</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50N</a:t>
            </a:r>
            <a:r>
              <a:rPr sz="900" dirty="0">
                <a:latin typeface="Comic Sans MS"/>
                <a:cs typeface="Comic Sans MS"/>
              </a:rPr>
              <a:t> </a:t>
            </a:r>
            <a:r>
              <a:rPr sz="900" spc="-5" dirty="0">
                <a:latin typeface="Comic Sans MS"/>
                <a:cs typeface="Comic Sans MS"/>
              </a:rPr>
              <a:t>sin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retardo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tiempo </a:t>
            </a:r>
            <a:r>
              <a:rPr sz="900" dirty="0">
                <a:latin typeface="Comic Sans MS"/>
                <a:cs typeface="Comic Sans MS"/>
              </a:rPr>
              <a:t> </a:t>
            </a:r>
            <a:r>
              <a:rPr sz="900" spc="-5" dirty="0">
                <a:latin typeface="Comic Sans MS"/>
                <a:cs typeface="Comic Sans MS"/>
              </a:rPr>
              <a:t>asociado</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respaldo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neutro</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secuencia</a:t>
            </a:r>
            <a:r>
              <a:rPr sz="900" dirty="0">
                <a:latin typeface="Comic Sans MS"/>
                <a:cs typeface="Comic Sans MS"/>
              </a:rPr>
              <a:t> </a:t>
            </a:r>
            <a:r>
              <a:rPr sz="900" spc="-5" dirty="0">
                <a:latin typeface="Comic Sans MS"/>
                <a:cs typeface="Comic Sans MS"/>
              </a:rPr>
              <a:t>negativa.</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vez</a:t>
            </a:r>
            <a:r>
              <a:rPr sz="900" dirty="0">
                <a:latin typeface="Comic Sans MS"/>
                <a:cs typeface="Comic Sans MS"/>
              </a:rPr>
              <a:t> </a:t>
            </a:r>
            <a:r>
              <a:rPr sz="900" spc="-5" dirty="0">
                <a:latin typeface="Comic Sans MS"/>
                <a:cs typeface="Comic Sans MS"/>
              </a:rPr>
              <a:t>más,</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detectores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corriente asociados con la falla de interruptor deben ser </a:t>
            </a:r>
            <a:r>
              <a:rPr sz="900" dirty="0">
                <a:latin typeface="Comic Sans MS"/>
                <a:cs typeface="Comic Sans MS"/>
              </a:rPr>
              <a:t> </a:t>
            </a:r>
            <a:r>
              <a:rPr sz="900" spc="-5" dirty="0">
                <a:latin typeface="Comic Sans MS"/>
                <a:cs typeface="Comic Sans MS"/>
              </a:rPr>
              <a:t>ajustados con suficiente sensibilidad para detectar esta </a:t>
            </a:r>
            <a:r>
              <a:rPr sz="900" dirty="0">
                <a:latin typeface="Comic Sans MS"/>
                <a:cs typeface="Comic Sans MS"/>
              </a:rPr>
              <a:t> </a:t>
            </a:r>
            <a:r>
              <a:rPr sz="900" spc="-5" dirty="0">
                <a:latin typeface="Comic Sans MS"/>
                <a:cs typeface="Comic Sans MS"/>
              </a:rPr>
              <a:t>condición de</a:t>
            </a:r>
            <a:r>
              <a:rPr sz="900" dirty="0">
                <a:latin typeface="Comic Sans MS"/>
                <a:cs typeface="Comic Sans MS"/>
              </a:rPr>
              <a:t> </a:t>
            </a:r>
            <a:r>
              <a:rPr sz="900" spc="-5" dirty="0">
                <a:latin typeface="Comic Sans MS"/>
                <a:cs typeface="Comic Sans MS"/>
              </a:rPr>
              <a:t>arqueo.</a:t>
            </a:r>
            <a:endParaRPr sz="900">
              <a:latin typeface="Comic Sans MS"/>
              <a:cs typeface="Comic Sans MS"/>
            </a:endParaRPr>
          </a:p>
        </p:txBody>
      </p:sp>
      <p:sp>
        <p:nvSpPr>
          <p:cNvPr id="38" name="object 38"/>
          <p:cNvSpPr txBox="1"/>
          <p:nvPr/>
        </p:nvSpPr>
        <p:spPr>
          <a:xfrm>
            <a:off x="9425472" y="3577190"/>
            <a:ext cx="3054350" cy="209613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a:t>
            </a:r>
            <a:r>
              <a:rPr sz="900" spc="180" dirty="0">
                <a:latin typeface="Comic Sans MS"/>
                <a:cs typeface="Comic Sans MS"/>
              </a:rPr>
              <a:t> </a:t>
            </a:r>
            <a:r>
              <a:rPr sz="900" spc="-5" dirty="0">
                <a:latin typeface="Comic Sans MS"/>
                <a:cs typeface="Comic Sans MS"/>
              </a:rPr>
              <a:t>arqueo</a:t>
            </a:r>
            <a:r>
              <a:rPr sz="900" spc="185" dirty="0">
                <a:latin typeface="Comic Sans MS"/>
                <a:cs typeface="Comic Sans MS"/>
              </a:rPr>
              <a:t> </a:t>
            </a:r>
            <a:r>
              <a:rPr sz="900" spc="-5" dirty="0">
                <a:latin typeface="Comic Sans MS"/>
                <a:cs typeface="Comic Sans MS"/>
              </a:rPr>
              <a:t>del</a:t>
            </a:r>
            <a:r>
              <a:rPr sz="900" spc="185" dirty="0">
                <a:latin typeface="Comic Sans MS"/>
                <a:cs typeface="Comic Sans MS"/>
              </a:rPr>
              <a:t> </a:t>
            </a:r>
            <a:r>
              <a:rPr sz="900" spc="-5" dirty="0">
                <a:latin typeface="Comic Sans MS"/>
                <a:cs typeface="Comic Sans MS"/>
              </a:rPr>
              <a:t>interruptor</a:t>
            </a:r>
            <a:r>
              <a:rPr sz="900" spc="185" dirty="0">
                <a:latin typeface="Comic Sans MS"/>
                <a:cs typeface="Comic Sans MS"/>
              </a:rPr>
              <a:t> </a:t>
            </a:r>
            <a:r>
              <a:rPr sz="900" spc="-5" dirty="0">
                <a:latin typeface="Comic Sans MS"/>
                <a:cs typeface="Comic Sans MS"/>
              </a:rPr>
              <a:t>de</a:t>
            </a:r>
            <a:r>
              <a:rPr sz="900" spc="180" dirty="0">
                <a:latin typeface="Comic Sans MS"/>
                <a:cs typeface="Comic Sans MS"/>
              </a:rPr>
              <a:t> </a:t>
            </a:r>
            <a:r>
              <a:rPr sz="900" spc="-5" dirty="0">
                <a:latin typeface="Comic Sans MS"/>
                <a:cs typeface="Comic Sans MS"/>
              </a:rPr>
              <a:t>generador</a:t>
            </a:r>
            <a:r>
              <a:rPr sz="900" spc="175" dirty="0">
                <a:latin typeface="Comic Sans MS"/>
                <a:cs typeface="Comic Sans MS"/>
              </a:rPr>
              <a:t> </a:t>
            </a:r>
            <a:r>
              <a:rPr sz="900" spc="-5" dirty="0">
                <a:latin typeface="Comic Sans MS"/>
                <a:cs typeface="Comic Sans MS"/>
              </a:rPr>
              <a:t>puede</a:t>
            </a:r>
            <a:r>
              <a:rPr sz="900" spc="175" dirty="0">
                <a:latin typeface="Comic Sans MS"/>
                <a:cs typeface="Comic Sans MS"/>
              </a:rPr>
              <a:t> </a:t>
            </a:r>
            <a:r>
              <a:rPr sz="900" spc="-5" dirty="0">
                <a:latin typeface="Comic Sans MS"/>
                <a:cs typeface="Comic Sans MS"/>
              </a:rPr>
              <a:t>también </a:t>
            </a:r>
            <a:r>
              <a:rPr sz="900" spc="-254" dirty="0">
                <a:latin typeface="Comic Sans MS"/>
                <a:cs typeface="Comic Sans MS"/>
              </a:rPr>
              <a:t> </a:t>
            </a:r>
            <a:r>
              <a:rPr sz="900" spc="-5" dirty="0">
                <a:latin typeface="Comic Sans MS"/>
                <a:cs typeface="Comic Sans MS"/>
              </a:rPr>
              <a:t>ser detectado por el relé de discrepancia de polos del </a:t>
            </a:r>
            <a:r>
              <a:rPr sz="900" dirty="0">
                <a:latin typeface="Comic Sans MS"/>
                <a:cs typeface="Comic Sans MS"/>
              </a:rPr>
              <a:t> </a:t>
            </a:r>
            <a:r>
              <a:rPr sz="900" spc="-5" dirty="0">
                <a:latin typeface="Comic Sans MS"/>
                <a:cs typeface="Comic Sans MS"/>
              </a:rPr>
              <a:t>interruptor.</a:t>
            </a:r>
            <a:r>
              <a:rPr sz="900" spc="130" dirty="0">
                <a:latin typeface="Comic Sans MS"/>
                <a:cs typeface="Comic Sans MS"/>
              </a:rPr>
              <a:t> </a:t>
            </a:r>
            <a:r>
              <a:rPr sz="900" spc="-5" dirty="0">
                <a:latin typeface="Comic Sans MS"/>
                <a:cs typeface="Comic Sans MS"/>
              </a:rPr>
              <a:t>Este</a:t>
            </a:r>
            <a:r>
              <a:rPr sz="900" spc="135" dirty="0">
                <a:latin typeface="Comic Sans MS"/>
                <a:cs typeface="Comic Sans MS"/>
              </a:rPr>
              <a:t> </a:t>
            </a:r>
            <a:r>
              <a:rPr sz="900" spc="-5" dirty="0">
                <a:latin typeface="Comic Sans MS"/>
                <a:cs typeface="Comic Sans MS"/>
              </a:rPr>
              <a:t>relé</a:t>
            </a:r>
            <a:r>
              <a:rPr sz="900" spc="130" dirty="0">
                <a:latin typeface="Comic Sans MS"/>
                <a:cs typeface="Comic Sans MS"/>
              </a:rPr>
              <a:t> </a:t>
            </a:r>
            <a:r>
              <a:rPr sz="900" spc="-5" dirty="0">
                <a:latin typeface="Comic Sans MS"/>
                <a:cs typeface="Comic Sans MS"/>
              </a:rPr>
              <a:t>monitorea</a:t>
            </a:r>
            <a:r>
              <a:rPr sz="900" spc="135" dirty="0">
                <a:latin typeface="Comic Sans MS"/>
                <a:cs typeface="Comic Sans MS"/>
              </a:rPr>
              <a:t> </a:t>
            </a:r>
            <a:r>
              <a:rPr sz="900" spc="-5" dirty="0">
                <a:latin typeface="Comic Sans MS"/>
                <a:cs typeface="Comic Sans MS"/>
              </a:rPr>
              <a:t>las</a:t>
            </a:r>
            <a:r>
              <a:rPr sz="900" spc="130" dirty="0">
                <a:latin typeface="Comic Sans MS"/>
                <a:cs typeface="Comic Sans MS"/>
              </a:rPr>
              <a:t> </a:t>
            </a:r>
            <a:r>
              <a:rPr sz="900" spc="-5" dirty="0">
                <a:latin typeface="Comic Sans MS"/>
                <a:cs typeface="Comic Sans MS"/>
              </a:rPr>
              <a:t>tres</a:t>
            </a:r>
            <a:r>
              <a:rPr sz="900" spc="135" dirty="0">
                <a:latin typeface="Comic Sans MS"/>
                <a:cs typeface="Comic Sans MS"/>
              </a:rPr>
              <a:t> </a:t>
            </a:r>
            <a:r>
              <a:rPr sz="900" spc="-5" dirty="0">
                <a:latin typeface="Comic Sans MS"/>
                <a:cs typeface="Comic Sans MS"/>
              </a:rPr>
              <a:t>corrientes</a:t>
            </a:r>
            <a:r>
              <a:rPr sz="900" spc="13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tres</a:t>
            </a:r>
            <a:r>
              <a:rPr sz="900" dirty="0">
                <a:latin typeface="Comic Sans MS"/>
                <a:cs typeface="Comic Sans MS"/>
              </a:rPr>
              <a:t> </a:t>
            </a:r>
            <a:r>
              <a:rPr sz="900" spc="-5" dirty="0">
                <a:latin typeface="Comic Sans MS"/>
                <a:cs typeface="Comic Sans MS"/>
              </a:rPr>
              <a:t>fases</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fluyen</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través</a:t>
            </a:r>
            <a:r>
              <a:rPr sz="900" dirty="0">
                <a:latin typeface="Comic Sans MS"/>
                <a:cs typeface="Comic Sans MS"/>
              </a:rPr>
              <a:t> </a:t>
            </a:r>
            <a:r>
              <a:rPr sz="900" spc="-5" dirty="0">
                <a:latin typeface="Comic Sans MS"/>
                <a:cs typeface="Comic Sans MS"/>
              </a:rPr>
              <a:t>del</a:t>
            </a:r>
            <a:r>
              <a:rPr sz="900" spc="254" dirty="0">
                <a:latin typeface="Comic Sans MS"/>
                <a:cs typeface="Comic Sans MS"/>
              </a:rPr>
              <a:t> </a:t>
            </a:r>
            <a:r>
              <a:rPr sz="900" spc="-5" dirty="0">
                <a:latin typeface="Comic Sans MS"/>
                <a:cs typeface="Comic Sans MS"/>
              </a:rPr>
              <a:t>interruptor</a:t>
            </a:r>
            <a:r>
              <a:rPr sz="900" spc="260" dirty="0">
                <a:latin typeface="Comic Sans MS"/>
                <a:cs typeface="Comic Sans MS"/>
              </a:rPr>
              <a:t> </a:t>
            </a:r>
            <a:r>
              <a:rPr sz="900" spc="-5" dirty="0">
                <a:latin typeface="Comic Sans MS"/>
                <a:cs typeface="Comic Sans MS"/>
              </a:rPr>
              <a:t>y </a:t>
            </a:r>
            <a:r>
              <a:rPr sz="900" dirty="0">
                <a:latin typeface="Comic Sans MS"/>
                <a:cs typeface="Comic Sans MS"/>
              </a:rPr>
              <a:t> </a:t>
            </a:r>
            <a:r>
              <a:rPr sz="900" spc="-5" dirty="0">
                <a:latin typeface="Comic Sans MS"/>
                <a:cs typeface="Comic Sans MS"/>
              </a:rPr>
              <a:t>sensa sí alguna fase está debajo de un cierto límite bajo </a:t>
            </a:r>
            <a:r>
              <a:rPr sz="900" dirty="0">
                <a:latin typeface="Comic Sans MS"/>
                <a:cs typeface="Comic Sans MS"/>
              </a:rPr>
              <a:t> </a:t>
            </a:r>
            <a:r>
              <a:rPr sz="900" spc="-5" dirty="0">
                <a:latin typeface="Comic Sans MS"/>
                <a:cs typeface="Comic Sans MS"/>
              </a:rPr>
              <a:t>(indicando</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polo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abierto)</a:t>
            </a:r>
            <a:r>
              <a:rPr sz="900" dirty="0">
                <a:latin typeface="Comic Sans MS"/>
                <a:cs typeface="Comic Sans MS"/>
              </a:rPr>
              <a:t> </a:t>
            </a:r>
            <a:r>
              <a:rPr sz="900" spc="-5" dirty="0">
                <a:latin typeface="Comic Sans MS"/>
                <a:cs typeface="Comic Sans MS"/>
              </a:rPr>
              <a:t>al</a:t>
            </a:r>
            <a:r>
              <a:rPr sz="900" spc="254" dirty="0">
                <a:latin typeface="Comic Sans MS"/>
                <a:cs typeface="Comic Sans MS"/>
              </a:rPr>
              <a:t> </a:t>
            </a:r>
            <a:r>
              <a:rPr sz="900" spc="-5" dirty="0">
                <a:latin typeface="Comic Sans MS"/>
                <a:cs typeface="Comic Sans MS"/>
              </a:rPr>
              <a:t>mismo </a:t>
            </a:r>
            <a:r>
              <a:rPr sz="900" dirty="0">
                <a:latin typeface="Comic Sans MS"/>
                <a:cs typeface="Comic Sans MS"/>
              </a:rPr>
              <a:t> </a:t>
            </a:r>
            <a:r>
              <a:rPr sz="900" spc="-5" dirty="0">
                <a:latin typeface="Comic Sans MS"/>
                <a:cs typeface="Comic Sans MS"/>
              </a:rPr>
              <a:t>tiempo</a:t>
            </a:r>
            <a:r>
              <a:rPr sz="900" spc="100" dirty="0">
                <a:latin typeface="Comic Sans MS"/>
                <a:cs typeface="Comic Sans MS"/>
              </a:rPr>
              <a:t> </a:t>
            </a:r>
            <a:r>
              <a:rPr sz="900" spc="-5" dirty="0">
                <a:latin typeface="Comic Sans MS"/>
                <a:cs typeface="Comic Sans MS"/>
              </a:rPr>
              <a:t>que</a:t>
            </a:r>
            <a:r>
              <a:rPr sz="900" spc="105" dirty="0">
                <a:latin typeface="Comic Sans MS"/>
                <a:cs typeface="Comic Sans MS"/>
              </a:rPr>
              <a:t> </a:t>
            </a:r>
            <a:r>
              <a:rPr sz="900" spc="-5" dirty="0">
                <a:latin typeface="Comic Sans MS"/>
                <a:cs typeface="Comic Sans MS"/>
              </a:rPr>
              <a:t>cualquiera</a:t>
            </a:r>
            <a:r>
              <a:rPr sz="900" spc="105" dirty="0">
                <a:latin typeface="Comic Sans MS"/>
                <a:cs typeface="Comic Sans MS"/>
              </a:rPr>
              <a:t> </a:t>
            </a:r>
            <a:r>
              <a:rPr sz="900" spc="-5" dirty="0">
                <a:latin typeface="Comic Sans MS"/>
                <a:cs typeface="Comic Sans MS"/>
              </a:rPr>
              <a:t>de</a:t>
            </a:r>
            <a:r>
              <a:rPr sz="900" spc="105" dirty="0">
                <a:latin typeface="Comic Sans MS"/>
                <a:cs typeface="Comic Sans MS"/>
              </a:rPr>
              <a:t> </a:t>
            </a:r>
            <a:r>
              <a:rPr sz="900" spc="-5" dirty="0">
                <a:latin typeface="Comic Sans MS"/>
                <a:cs typeface="Comic Sans MS"/>
              </a:rPr>
              <a:t>las</a:t>
            </a:r>
            <a:r>
              <a:rPr sz="900" spc="105" dirty="0">
                <a:latin typeface="Comic Sans MS"/>
                <a:cs typeface="Comic Sans MS"/>
              </a:rPr>
              <a:t> </a:t>
            </a:r>
            <a:r>
              <a:rPr sz="900" spc="-5" dirty="0">
                <a:latin typeface="Comic Sans MS"/>
                <a:cs typeface="Comic Sans MS"/>
              </a:rPr>
              <a:t>otras</a:t>
            </a:r>
            <a:r>
              <a:rPr sz="900" spc="100" dirty="0">
                <a:latin typeface="Comic Sans MS"/>
                <a:cs typeface="Comic Sans MS"/>
              </a:rPr>
              <a:t> </a:t>
            </a:r>
            <a:r>
              <a:rPr sz="900" spc="-5" dirty="0">
                <a:latin typeface="Comic Sans MS"/>
                <a:cs typeface="Comic Sans MS"/>
              </a:rPr>
              <a:t>fases</a:t>
            </a:r>
            <a:r>
              <a:rPr sz="900" spc="100" dirty="0">
                <a:latin typeface="Comic Sans MS"/>
                <a:cs typeface="Comic Sans MS"/>
              </a:rPr>
              <a:t> </a:t>
            </a:r>
            <a:r>
              <a:rPr sz="900" spc="-5" dirty="0">
                <a:latin typeface="Comic Sans MS"/>
                <a:cs typeface="Comic Sans MS"/>
              </a:rPr>
              <a:t>está</a:t>
            </a:r>
            <a:r>
              <a:rPr sz="900" spc="100" dirty="0">
                <a:latin typeface="Comic Sans MS"/>
                <a:cs typeface="Comic Sans MS"/>
              </a:rPr>
              <a:t> </a:t>
            </a:r>
            <a:r>
              <a:rPr sz="900" spc="-5" dirty="0">
                <a:latin typeface="Comic Sans MS"/>
                <a:cs typeface="Comic Sans MS"/>
              </a:rPr>
              <a:t>arriba</a:t>
            </a:r>
            <a:r>
              <a:rPr sz="900" spc="95" dirty="0">
                <a:latin typeface="Comic Sans MS"/>
                <a:cs typeface="Comic Sans MS"/>
              </a:rPr>
              <a:t> </a:t>
            </a:r>
            <a:r>
              <a:rPr sz="900" spc="-5" dirty="0">
                <a:latin typeface="Comic Sans MS"/>
                <a:cs typeface="Comic Sans MS"/>
              </a:rPr>
              <a:t>de </a:t>
            </a:r>
            <a:r>
              <a:rPr sz="900" spc="-260" dirty="0">
                <a:latin typeface="Comic Sans MS"/>
                <a:cs typeface="Comic Sans MS"/>
              </a:rPr>
              <a:t> </a:t>
            </a:r>
            <a:r>
              <a:rPr sz="900" spc="-5" dirty="0">
                <a:latin typeface="Comic Sans MS"/>
                <a:cs typeface="Comic Sans MS"/>
              </a:rPr>
              <a:t>un límite alto (indicando un polo cerrado o arqueando). </a:t>
            </a:r>
            <a:r>
              <a:rPr sz="900" dirty="0">
                <a:latin typeface="Comic Sans MS"/>
                <a:cs typeface="Comic Sans MS"/>
              </a:rPr>
              <a:t> </a:t>
            </a:r>
            <a:r>
              <a:rPr sz="900" spc="-5" dirty="0">
                <a:latin typeface="Comic Sans MS"/>
                <a:cs typeface="Comic Sans MS"/>
              </a:rPr>
              <a:t>Para</a:t>
            </a:r>
            <a:r>
              <a:rPr sz="900" spc="80" dirty="0">
                <a:latin typeface="Comic Sans MS"/>
                <a:cs typeface="Comic Sans MS"/>
              </a:rPr>
              <a:t> </a:t>
            </a:r>
            <a:r>
              <a:rPr sz="900" spc="-5" dirty="0">
                <a:latin typeface="Comic Sans MS"/>
                <a:cs typeface="Comic Sans MS"/>
              </a:rPr>
              <a:t>aplicaciones</a:t>
            </a:r>
            <a:r>
              <a:rPr sz="900" spc="80" dirty="0">
                <a:latin typeface="Comic Sans MS"/>
                <a:cs typeface="Comic Sans MS"/>
              </a:rPr>
              <a:t> </a:t>
            </a:r>
            <a:r>
              <a:rPr sz="900" spc="-5" dirty="0">
                <a:latin typeface="Comic Sans MS"/>
                <a:cs typeface="Comic Sans MS"/>
              </a:rPr>
              <a:t>de</a:t>
            </a:r>
            <a:r>
              <a:rPr sz="900" spc="85" dirty="0">
                <a:latin typeface="Comic Sans MS"/>
                <a:cs typeface="Comic Sans MS"/>
              </a:rPr>
              <a:t> </a:t>
            </a:r>
            <a:r>
              <a:rPr sz="900" spc="-5" dirty="0">
                <a:latin typeface="Comic Sans MS"/>
                <a:cs typeface="Comic Sans MS"/>
              </a:rPr>
              <a:t>interruptor</a:t>
            </a:r>
            <a:r>
              <a:rPr sz="900" spc="85" dirty="0">
                <a:latin typeface="Comic Sans MS"/>
                <a:cs typeface="Comic Sans MS"/>
              </a:rPr>
              <a:t> </a:t>
            </a:r>
            <a:r>
              <a:rPr sz="900" spc="-5" dirty="0">
                <a:latin typeface="Comic Sans MS"/>
                <a:cs typeface="Comic Sans MS"/>
              </a:rPr>
              <a:t>y</a:t>
            </a:r>
            <a:r>
              <a:rPr sz="900" spc="75" dirty="0">
                <a:latin typeface="Comic Sans MS"/>
                <a:cs typeface="Comic Sans MS"/>
              </a:rPr>
              <a:t> </a:t>
            </a:r>
            <a:r>
              <a:rPr sz="900" spc="-5" dirty="0">
                <a:latin typeface="Comic Sans MS"/>
                <a:cs typeface="Comic Sans MS"/>
              </a:rPr>
              <a:t>medio</a:t>
            </a:r>
            <a:r>
              <a:rPr sz="900" spc="75" dirty="0">
                <a:latin typeface="Comic Sans MS"/>
                <a:cs typeface="Comic Sans MS"/>
              </a:rPr>
              <a:t> </a:t>
            </a:r>
            <a:r>
              <a:rPr sz="900" spc="-5" dirty="0">
                <a:latin typeface="Comic Sans MS"/>
                <a:cs typeface="Comic Sans MS"/>
              </a:rPr>
              <a:t>o</a:t>
            </a:r>
            <a:r>
              <a:rPr sz="900" spc="70" dirty="0">
                <a:latin typeface="Comic Sans MS"/>
                <a:cs typeface="Comic Sans MS"/>
              </a:rPr>
              <a:t> </a:t>
            </a:r>
            <a:r>
              <a:rPr sz="900" spc="-5" dirty="0">
                <a:latin typeface="Comic Sans MS"/>
                <a:cs typeface="Comic Sans MS"/>
              </a:rPr>
              <a:t>bus</a:t>
            </a:r>
            <a:r>
              <a:rPr sz="900" spc="75" dirty="0">
                <a:latin typeface="Comic Sans MS"/>
                <a:cs typeface="Comic Sans MS"/>
              </a:rPr>
              <a:t> </a:t>
            </a:r>
            <a:r>
              <a:rPr sz="900" spc="-5" dirty="0">
                <a:latin typeface="Comic Sans MS"/>
                <a:cs typeface="Comic Sans MS"/>
              </a:rPr>
              <a:t>en</a:t>
            </a:r>
            <a:r>
              <a:rPr sz="900" spc="75" dirty="0">
                <a:latin typeface="Comic Sans MS"/>
                <a:cs typeface="Comic Sans MS"/>
              </a:rPr>
              <a:t> </a:t>
            </a:r>
            <a:r>
              <a:rPr sz="900" spc="-5" dirty="0">
                <a:latin typeface="Comic Sans MS"/>
                <a:cs typeface="Comic Sans MS"/>
              </a:rPr>
              <a:t>anillo, </a:t>
            </a:r>
            <a:r>
              <a:rPr sz="900" spc="-254" dirty="0">
                <a:latin typeface="Comic Sans MS"/>
                <a:cs typeface="Comic Sans MS"/>
              </a:rPr>
              <a:t> </a:t>
            </a:r>
            <a:r>
              <a:rPr sz="900" spc="-5" dirty="0">
                <a:latin typeface="Comic Sans MS"/>
                <a:cs typeface="Comic Sans MS"/>
              </a:rPr>
              <a:t>la tensión 3Vo a través del interruptor es usada para </a:t>
            </a:r>
            <a:r>
              <a:rPr sz="900" dirty="0">
                <a:latin typeface="Comic Sans MS"/>
                <a:cs typeface="Comic Sans MS"/>
              </a:rPr>
              <a:t> </a:t>
            </a:r>
            <a:r>
              <a:rPr sz="900" spc="-5" dirty="0">
                <a:latin typeface="Comic Sans MS"/>
                <a:cs typeface="Comic Sans MS"/>
              </a:rPr>
              <a:t>supervisar el disparo del relé para prevenir la operación </a:t>
            </a:r>
            <a:r>
              <a:rPr sz="900" dirty="0">
                <a:latin typeface="Comic Sans MS"/>
                <a:cs typeface="Comic Sans MS"/>
              </a:rPr>
              <a:t> </a:t>
            </a:r>
            <a:r>
              <a:rPr sz="900" spc="-5" dirty="0">
                <a:latin typeface="Comic Sans MS"/>
                <a:cs typeface="Comic Sans MS"/>
              </a:rPr>
              <a:t>en</a:t>
            </a:r>
            <a:r>
              <a:rPr sz="900" spc="235" dirty="0">
                <a:latin typeface="Comic Sans MS"/>
                <a:cs typeface="Comic Sans MS"/>
              </a:rPr>
              <a:t> </a:t>
            </a:r>
            <a:r>
              <a:rPr sz="900" spc="-5" dirty="0">
                <a:latin typeface="Comic Sans MS"/>
                <a:cs typeface="Comic Sans MS"/>
              </a:rPr>
              <a:t>falso</a:t>
            </a:r>
            <a:r>
              <a:rPr sz="900" spc="229" dirty="0">
                <a:latin typeface="Comic Sans MS"/>
                <a:cs typeface="Comic Sans MS"/>
              </a:rPr>
              <a:t> </a:t>
            </a:r>
            <a:r>
              <a:rPr sz="900" spc="-5" dirty="0">
                <a:latin typeface="Comic Sans MS"/>
                <a:cs typeface="Comic Sans MS"/>
              </a:rPr>
              <a:t>debido</a:t>
            </a:r>
            <a:r>
              <a:rPr sz="900" spc="235" dirty="0">
                <a:latin typeface="Comic Sans MS"/>
                <a:cs typeface="Comic Sans MS"/>
              </a:rPr>
              <a:t> </a:t>
            </a:r>
            <a:r>
              <a:rPr sz="900" spc="-5" dirty="0">
                <a:latin typeface="Comic Sans MS"/>
                <a:cs typeface="Comic Sans MS"/>
              </a:rPr>
              <a:t>a</a:t>
            </a:r>
            <a:r>
              <a:rPr sz="900" spc="235" dirty="0">
                <a:latin typeface="Comic Sans MS"/>
                <a:cs typeface="Comic Sans MS"/>
              </a:rPr>
              <a:t> </a:t>
            </a:r>
            <a:r>
              <a:rPr sz="900" spc="-5" dirty="0">
                <a:latin typeface="Comic Sans MS"/>
                <a:cs typeface="Comic Sans MS"/>
              </a:rPr>
              <a:t>corrientes</a:t>
            </a:r>
            <a:r>
              <a:rPr sz="900" spc="240" dirty="0">
                <a:latin typeface="Comic Sans MS"/>
                <a:cs typeface="Comic Sans MS"/>
              </a:rPr>
              <a:t> </a:t>
            </a:r>
            <a:r>
              <a:rPr sz="900" spc="-5" dirty="0">
                <a:latin typeface="Comic Sans MS"/>
                <a:cs typeface="Comic Sans MS"/>
              </a:rPr>
              <a:t>desbalanceadas</a:t>
            </a:r>
            <a:r>
              <a:rPr sz="900" spc="229" dirty="0">
                <a:latin typeface="Comic Sans MS"/>
                <a:cs typeface="Comic Sans MS"/>
              </a:rPr>
              <a:t> </a:t>
            </a:r>
            <a:r>
              <a:rPr sz="900" spc="-5" dirty="0">
                <a:latin typeface="Comic Sans MS"/>
                <a:cs typeface="Comic Sans MS"/>
              </a:rPr>
              <a:t>causadas </a:t>
            </a:r>
            <a:r>
              <a:rPr sz="900" spc="-254"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diferencias</a:t>
            </a:r>
            <a:r>
              <a:rPr sz="900" spc="5" dirty="0">
                <a:latin typeface="Comic Sans MS"/>
                <a:cs typeface="Comic Sans MS"/>
              </a:rPr>
              <a:t> </a:t>
            </a:r>
            <a:r>
              <a:rPr sz="900" spc="-5" dirty="0">
                <a:latin typeface="Comic Sans MS"/>
                <a:cs typeface="Comic Sans MS"/>
              </a:rPr>
              <a:t>en</a:t>
            </a:r>
            <a:r>
              <a:rPr sz="900" spc="5" dirty="0">
                <a:latin typeface="Comic Sans MS"/>
                <a:cs typeface="Comic Sans MS"/>
              </a:rPr>
              <a:t> </a:t>
            </a:r>
            <a:r>
              <a:rPr sz="900" spc="-5" dirty="0">
                <a:latin typeface="Comic Sans MS"/>
                <a:cs typeface="Comic Sans MS"/>
              </a:rPr>
              <a:t>las</a:t>
            </a:r>
            <a:r>
              <a:rPr sz="900" spc="5" dirty="0">
                <a:latin typeface="Comic Sans MS"/>
                <a:cs typeface="Comic Sans MS"/>
              </a:rPr>
              <a:t> </a:t>
            </a:r>
            <a:r>
              <a:rPr sz="900" spc="-5" dirty="0">
                <a:latin typeface="Comic Sans MS"/>
                <a:cs typeface="Comic Sans MS"/>
              </a:rPr>
              <a:t>impedancias</a:t>
            </a:r>
            <a:r>
              <a:rPr sz="900"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fase</a:t>
            </a:r>
            <a:r>
              <a:rPr sz="900" spc="5" dirty="0">
                <a:latin typeface="Comic Sans MS"/>
                <a:cs typeface="Comic Sans MS"/>
              </a:rPr>
              <a:t> </a:t>
            </a:r>
            <a:r>
              <a:rPr sz="900" spc="-5" dirty="0">
                <a:latin typeface="Comic Sans MS"/>
                <a:cs typeface="Comic Sans MS"/>
              </a:rPr>
              <a:t>del</a:t>
            </a:r>
            <a:r>
              <a:rPr sz="900" spc="5" dirty="0">
                <a:latin typeface="Comic Sans MS"/>
                <a:cs typeface="Comic Sans MS"/>
              </a:rPr>
              <a:t> </a:t>
            </a:r>
            <a:r>
              <a:rPr sz="900" spc="-5" dirty="0">
                <a:latin typeface="Comic Sans MS"/>
                <a:cs typeface="Comic Sans MS"/>
              </a:rPr>
              <a:t>bus.</a:t>
            </a:r>
            <a:endParaRPr sz="900">
              <a:latin typeface="Comic Sans MS"/>
              <a:cs typeface="Comic Sans MS"/>
            </a:endParaRPr>
          </a:p>
        </p:txBody>
      </p:sp>
      <p:sp>
        <p:nvSpPr>
          <p:cNvPr id="39" name="object 39"/>
          <p:cNvSpPr txBox="1"/>
          <p:nvPr/>
        </p:nvSpPr>
        <p:spPr>
          <a:xfrm>
            <a:off x="9425472" y="5916196"/>
            <a:ext cx="3054350" cy="2548255"/>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CONCLUSIÓN</a:t>
            </a:r>
            <a:endParaRPr sz="900">
              <a:latin typeface="Comic Sans MS"/>
              <a:cs typeface="Comic Sans MS"/>
            </a:endParaRPr>
          </a:p>
          <a:p>
            <a:pPr marL="12700" marR="5715" algn="just">
              <a:lnSpc>
                <a:spcPct val="116100"/>
              </a:lnSpc>
              <a:spcBef>
                <a:spcPts val="600"/>
              </a:spcBef>
            </a:pPr>
            <a:r>
              <a:rPr sz="900" spc="-5" dirty="0">
                <a:latin typeface="Comic Sans MS"/>
                <a:cs typeface="Comic Sans MS"/>
              </a:rPr>
              <a:t>Esta sección resume las prácticas de la protección de </a:t>
            </a:r>
            <a:r>
              <a:rPr sz="900" dirty="0">
                <a:latin typeface="Comic Sans MS"/>
                <a:cs typeface="Comic Sans MS"/>
              </a:rPr>
              <a:t> </a:t>
            </a:r>
            <a:r>
              <a:rPr sz="900" spc="-5" dirty="0">
                <a:latin typeface="Comic Sans MS"/>
                <a:cs typeface="Comic Sans MS"/>
              </a:rPr>
              <a:t>falla de interruptor reportada con más detalle en las </a:t>
            </a:r>
            <a:r>
              <a:rPr sz="900" dirty="0">
                <a:latin typeface="Comic Sans MS"/>
                <a:cs typeface="Comic Sans MS"/>
              </a:rPr>
              <a:t> </a:t>
            </a:r>
            <a:r>
              <a:rPr sz="900" spc="-5" dirty="0">
                <a:latin typeface="Comic Sans MS"/>
                <a:cs typeface="Comic Sans MS"/>
              </a:rPr>
              <a:t>referencias</a:t>
            </a:r>
            <a:r>
              <a:rPr sz="900" dirty="0">
                <a:latin typeface="Comic Sans MS"/>
                <a:cs typeface="Comic Sans MS"/>
              </a:rPr>
              <a:t> </a:t>
            </a:r>
            <a:r>
              <a:rPr sz="900" spc="-5" dirty="0">
                <a:latin typeface="Comic Sans MS"/>
                <a:cs typeface="Comic Sans MS"/>
              </a:rPr>
              <a:t>1</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2</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mayores</a:t>
            </a:r>
            <a:r>
              <a:rPr sz="900" spc="260" dirty="0">
                <a:latin typeface="Comic Sans MS"/>
                <a:cs typeface="Comic Sans MS"/>
              </a:rPr>
              <a:t> </a:t>
            </a:r>
            <a:r>
              <a:rPr sz="900" spc="-5" dirty="0">
                <a:latin typeface="Comic Sans MS"/>
                <a:cs typeface="Comic Sans MS"/>
              </a:rPr>
              <a:t>explicaciones</a:t>
            </a:r>
            <a:r>
              <a:rPr sz="900" spc="26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conceptos básicos. Los esquemas de falla de interruptor </a:t>
            </a:r>
            <a:r>
              <a:rPr sz="900" dirty="0">
                <a:latin typeface="Comic Sans MS"/>
                <a:cs typeface="Comic Sans MS"/>
              </a:rPr>
              <a:t> </a:t>
            </a:r>
            <a:r>
              <a:rPr sz="900" spc="-5" dirty="0">
                <a:latin typeface="Comic Sans MS"/>
                <a:cs typeface="Comic Sans MS"/>
              </a:rPr>
              <a:t>son generalmente conectados para energizar un relé de </a:t>
            </a:r>
            <a:r>
              <a:rPr sz="900" dirty="0">
                <a:latin typeface="Comic Sans MS"/>
                <a:cs typeface="Comic Sans MS"/>
              </a:rPr>
              <a:t> </a:t>
            </a:r>
            <a:r>
              <a:rPr sz="900" spc="-5" dirty="0">
                <a:latin typeface="Comic Sans MS"/>
                <a:cs typeface="Comic Sans MS"/>
              </a:rPr>
              <a:t>bloqueo las cuales disparan los interruptores de respaldo </a:t>
            </a:r>
            <a:r>
              <a:rPr sz="900" dirty="0">
                <a:latin typeface="Comic Sans MS"/>
                <a:cs typeface="Comic Sans MS"/>
              </a:rPr>
              <a:t> </a:t>
            </a:r>
            <a:r>
              <a:rPr sz="900" spc="-5" dirty="0">
                <a:latin typeface="Comic Sans MS"/>
                <a:cs typeface="Comic Sans MS"/>
              </a:rPr>
              <a:t>necesarios, inicia el disparo transferido de interruptores </a:t>
            </a:r>
            <a:r>
              <a:rPr sz="900" spc="-254" dirty="0">
                <a:latin typeface="Comic Sans MS"/>
                <a:cs typeface="Comic Sans MS"/>
              </a:rPr>
              <a:t> </a:t>
            </a:r>
            <a:r>
              <a:rPr sz="900" spc="-5" dirty="0">
                <a:latin typeface="Comic Sans MS"/>
                <a:cs typeface="Comic Sans MS"/>
              </a:rPr>
              <a:t>remotos</a:t>
            </a:r>
            <a:r>
              <a:rPr sz="900" dirty="0">
                <a:latin typeface="Comic Sans MS"/>
                <a:cs typeface="Comic Sans MS"/>
              </a:rPr>
              <a:t> </a:t>
            </a:r>
            <a:r>
              <a:rPr sz="900" spc="-5" dirty="0">
                <a:latin typeface="Comic Sans MS"/>
                <a:cs typeface="Comic Sans MS"/>
              </a:rPr>
              <a:t>necesarios</a:t>
            </a:r>
            <a:r>
              <a:rPr sz="900" spc="5" dirty="0">
                <a:latin typeface="Comic Sans MS"/>
                <a:cs typeface="Comic Sans MS"/>
              </a:rPr>
              <a:t> </a:t>
            </a:r>
            <a:r>
              <a:rPr sz="900" spc="-5" dirty="0">
                <a:latin typeface="Comic Sans MS"/>
                <a:cs typeface="Comic Sans MS"/>
              </a:rPr>
              <a:t>y</a:t>
            </a:r>
            <a:r>
              <a:rPr sz="900" spc="5" dirty="0">
                <a:latin typeface="Comic Sans MS"/>
                <a:cs typeface="Comic Sans MS"/>
              </a:rPr>
              <a:t> </a:t>
            </a:r>
            <a:r>
              <a:rPr sz="900" spc="-5" dirty="0">
                <a:latin typeface="Comic Sans MS"/>
                <a:cs typeface="Comic Sans MS"/>
              </a:rPr>
              <a:t>saca</a:t>
            </a:r>
            <a:r>
              <a:rPr sz="900" spc="5" dirty="0">
                <a:latin typeface="Comic Sans MS"/>
                <a:cs typeface="Comic Sans MS"/>
              </a:rPr>
              <a:t> </a:t>
            </a:r>
            <a:r>
              <a:rPr sz="900" spc="-5" dirty="0">
                <a:latin typeface="Comic Sans MS"/>
                <a:cs typeface="Comic Sans MS"/>
              </a:rPr>
              <a:t>al</a:t>
            </a:r>
            <a:r>
              <a:rPr sz="900" spc="5" dirty="0">
                <a:latin typeface="Comic Sans MS"/>
                <a:cs typeface="Comic Sans MS"/>
              </a:rPr>
              <a:t> </a:t>
            </a:r>
            <a:r>
              <a:rPr sz="900" spc="-5" dirty="0">
                <a:latin typeface="Comic Sans MS"/>
                <a:cs typeface="Comic Sans MS"/>
              </a:rPr>
              <a:t>generador</a:t>
            </a:r>
            <a:r>
              <a:rPr sz="900" spc="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servicio.</a:t>
            </a:r>
            <a:endParaRPr sz="900">
              <a:latin typeface="Comic Sans MS"/>
              <a:cs typeface="Comic Sans MS"/>
            </a:endParaRPr>
          </a:p>
          <a:p>
            <a:pPr>
              <a:spcBef>
                <a:spcPts val="20"/>
              </a:spcBef>
            </a:pPr>
            <a:endParaRPr sz="1500">
              <a:latin typeface="Comic Sans MS"/>
              <a:cs typeface="Comic Sans MS"/>
            </a:endParaRPr>
          </a:p>
          <a:p>
            <a:pPr marL="12700"/>
            <a:r>
              <a:rPr sz="900" b="1" spc="-5" dirty="0">
                <a:latin typeface="Comic Sans MS"/>
                <a:cs typeface="Comic Sans MS"/>
              </a:rPr>
              <a:t>REFERENCIAS</a:t>
            </a:r>
            <a:endParaRPr sz="900">
              <a:latin typeface="Comic Sans MS"/>
              <a:cs typeface="Comic Sans MS"/>
            </a:endParaRPr>
          </a:p>
          <a:p>
            <a:pPr>
              <a:spcBef>
                <a:spcPts val="15"/>
              </a:spcBef>
            </a:pPr>
            <a:endParaRPr sz="850">
              <a:latin typeface="Comic Sans MS"/>
              <a:cs typeface="Comic Sans MS"/>
            </a:endParaRPr>
          </a:p>
          <a:p>
            <a:pPr marL="193040" marR="5080" indent="-180975" algn="just">
              <a:lnSpc>
                <a:spcPct val="116100"/>
              </a:lnSpc>
            </a:pPr>
            <a:r>
              <a:rPr sz="900" spc="-5" dirty="0">
                <a:latin typeface="Comic Sans MS"/>
                <a:cs typeface="Comic Sans MS"/>
              </a:rPr>
              <a:t>1.</a:t>
            </a:r>
            <a:r>
              <a:rPr sz="900" dirty="0">
                <a:latin typeface="Comic Sans MS"/>
                <a:cs typeface="Comic Sans MS"/>
              </a:rPr>
              <a:t> </a:t>
            </a:r>
            <a:r>
              <a:rPr sz="900" spc="-5" dirty="0">
                <a:latin typeface="Comic Sans MS"/>
                <a:cs typeface="Comic Sans MS"/>
              </a:rPr>
              <a:t>“Summary</a:t>
            </a:r>
            <a:r>
              <a:rPr sz="900" dirty="0">
                <a:latin typeface="Comic Sans MS"/>
                <a:cs typeface="Comic Sans MS"/>
              </a:rPr>
              <a:t> </a:t>
            </a:r>
            <a:r>
              <a:rPr sz="900" spc="-5" dirty="0">
                <a:latin typeface="Comic Sans MS"/>
                <a:cs typeface="Comic Sans MS"/>
              </a:rPr>
              <a:t>Update</a:t>
            </a:r>
            <a:r>
              <a:rPr sz="900" dirty="0">
                <a:latin typeface="Comic Sans MS"/>
                <a:cs typeface="Comic Sans MS"/>
              </a:rPr>
              <a:t> </a:t>
            </a:r>
            <a:r>
              <a:rPr sz="900" spc="-5" dirty="0">
                <a:latin typeface="Comic Sans MS"/>
                <a:cs typeface="Comic Sans MS"/>
              </a:rPr>
              <a:t>of</a:t>
            </a:r>
            <a:r>
              <a:rPr sz="900" dirty="0">
                <a:latin typeface="Comic Sans MS"/>
                <a:cs typeface="Comic Sans MS"/>
              </a:rPr>
              <a:t> </a:t>
            </a:r>
            <a:r>
              <a:rPr sz="900" spc="-5" dirty="0">
                <a:latin typeface="Comic Sans MS"/>
                <a:cs typeface="Comic Sans MS"/>
              </a:rPr>
              <a:t>Practices</a:t>
            </a:r>
            <a:r>
              <a:rPr sz="900" dirty="0">
                <a:latin typeface="Comic Sans MS"/>
                <a:cs typeface="Comic Sans MS"/>
              </a:rPr>
              <a:t> </a:t>
            </a:r>
            <a:r>
              <a:rPr sz="900" spc="-5" dirty="0">
                <a:latin typeface="Comic Sans MS"/>
                <a:cs typeface="Comic Sans MS"/>
              </a:rPr>
              <a:t>on</a:t>
            </a:r>
            <a:r>
              <a:rPr sz="900" dirty="0">
                <a:latin typeface="Comic Sans MS"/>
                <a:cs typeface="Comic Sans MS"/>
              </a:rPr>
              <a:t> </a:t>
            </a:r>
            <a:r>
              <a:rPr sz="900" spc="-5" dirty="0">
                <a:latin typeface="Comic Sans MS"/>
                <a:cs typeface="Comic Sans MS"/>
              </a:rPr>
              <a:t>Breaker</a:t>
            </a:r>
            <a:r>
              <a:rPr sz="900" dirty="0">
                <a:latin typeface="Comic Sans MS"/>
                <a:cs typeface="Comic Sans MS"/>
              </a:rPr>
              <a:t> </a:t>
            </a:r>
            <a:r>
              <a:rPr sz="900" spc="-5" dirty="0">
                <a:latin typeface="Comic Sans MS"/>
                <a:cs typeface="Comic Sans MS"/>
              </a:rPr>
              <a:t>Failure </a:t>
            </a:r>
            <a:r>
              <a:rPr sz="900" dirty="0">
                <a:latin typeface="Comic Sans MS"/>
                <a:cs typeface="Comic Sans MS"/>
              </a:rPr>
              <a:t> </a:t>
            </a:r>
            <a:r>
              <a:rPr sz="900" spc="-5" dirty="0">
                <a:latin typeface="Comic Sans MS"/>
                <a:cs typeface="Comic Sans MS"/>
              </a:rPr>
              <a:t>Protection”, IEEE Transactions on Power Apparatus </a:t>
            </a:r>
            <a:r>
              <a:rPr sz="900" dirty="0">
                <a:latin typeface="Comic Sans MS"/>
                <a:cs typeface="Comic Sans MS"/>
              </a:rPr>
              <a:t> </a:t>
            </a:r>
            <a:r>
              <a:rPr sz="900" spc="-5" dirty="0">
                <a:latin typeface="Comic Sans MS"/>
                <a:cs typeface="Comic Sans MS"/>
              </a:rPr>
              <a:t>and</a:t>
            </a:r>
            <a:r>
              <a:rPr sz="900" dirty="0">
                <a:latin typeface="Comic Sans MS"/>
                <a:cs typeface="Comic Sans MS"/>
              </a:rPr>
              <a:t> </a:t>
            </a:r>
            <a:r>
              <a:rPr sz="900" spc="-5" dirty="0">
                <a:latin typeface="Comic Sans MS"/>
                <a:cs typeface="Comic Sans MS"/>
              </a:rPr>
              <a:t>Systems,</a:t>
            </a:r>
            <a:r>
              <a:rPr sz="900" dirty="0">
                <a:latin typeface="Comic Sans MS"/>
                <a:cs typeface="Comic Sans MS"/>
              </a:rPr>
              <a:t> </a:t>
            </a:r>
            <a:r>
              <a:rPr sz="900" spc="-5" dirty="0">
                <a:latin typeface="Comic Sans MS"/>
                <a:cs typeface="Comic Sans MS"/>
              </a:rPr>
              <a:t>Vol</a:t>
            </a:r>
            <a:r>
              <a:rPr sz="900" dirty="0">
                <a:latin typeface="Comic Sans MS"/>
                <a:cs typeface="Comic Sans MS"/>
              </a:rPr>
              <a:t> </a:t>
            </a:r>
            <a:r>
              <a:rPr sz="900" spc="-5" dirty="0">
                <a:latin typeface="Comic Sans MS"/>
                <a:cs typeface="Comic Sans MS"/>
              </a:rPr>
              <a:t>PAS-101,</a:t>
            </a:r>
            <a:r>
              <a:rPr sz="900" spc="5"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3</a:t>
            </a:r>
            <a:r>
              <a:rPr sz="900" dirty="0">
                <a:latin typeface="Comic Sans MS"/>
                <a:cs typeface="Comic Sans MS"/>
              </a:rPr>
              <a:t> </a:t>
            </a:r>
            <a:r>
              <a:rPr sz="900" spc="-5" dirty="0">
                <a:latin typeface="Comic Sans MS"/>
                <a:cs typeface="Comic Sans MS"/>
              </a:rPr>
              <a:t>March</a:t>
            </a:r>
            <a:r>
              <a:rPr sz="900" spc="5" dirty="0">
                <a:latin typeface="Comic Sans MS"/>
                <a:cs typeface="Comic Sans MS"/>
              </a:rPr>
              <a:t> </a:t>
            </a:r>
            <a:r>
              <a:rPr sz="900" spc="-5" dirty="0">
                <a:latin typeface="Comic Sans MS"/>
                <a:cs typeface="Comic Sans MS"/>
              </a:rPr>
              <a:t>1982.</a:t>
            </a:r>
            <a:endParaRPr sz="900">
              <a:latin typeface="Comic Sans MS"/>
              <a:cs typeface="Comic Sans MS"/>
            </a:endParaRPr>
          </a:p>
        </p:txBody>
      </p:sp>
      <p:sp>
        <p:nvSpPr>
          <p:cNvPr id="40" name="object 40"/>
          <p:cNvSpPr txBox="1"/>
          <p:nvPr/>
        </p:nvSpPr>
        <p:spPr>
          <a:xfrm>
            <a:off x="9425473" y="8591890"/>
            <a:ext cx="3053715" cy="323037"/>
          </a:xfrm>
          <a:prstGeom prst="rect">
            <a:avLst/>
          </a:prstGeom>
        </p:spPr>
        <p:txBody>
          <a:bodyPr vert="horz" wrap="square" lIns="0" tIns="12700" rIns="0" bIns="0" rtlCol="0">
            <a:spAutoFit/>
          </a:bodyPr>
          <a:lstStyle/>
          <a:p>
            <a:pPr marL="12700" marR="5080">
              <a:lnSpc>
                <a:spcPct val="116100"/>
              </a:lnSpc>
              <a:spcBef>
                <a:spcPts val="100"/>
              </a:spcBef>
            </a:pPr>
            <a:r>
              <a:rPr sz="900" spc="-5" dirty="0">
                <a:latin typeface="Comic Sans MS"/>
                <a:cs typeface="Comic Sans MS"/>
              </a:rPr>
              <a:t>2.</a:t>
            </a:r>
            <a:r>
              <a:rPr sz="900" spc="120" dirty="0">
                <a:latin typeface="Comic Sans MS"/>
                <a:cs typeface="Comic Sans MS"/>
              </a:rPr>
              <a:t> </a:t>
            </a:r>
            <a:r>
              <a:rPr sz="900" spc="-5" dirty="0">
                <a:latin typeface="Comic Sans MS"/>
                <a:cs typeface="Comic Sans MS"/>
              </a:rPr>
              <a:t>ANSI/IEEE</a:t>
            </a:r>
            <a:r>
              <a:rPr sz="900" spc="125" dirty="0">
                <a:latin typeface="Comic Sans MS"/>
                <a:cs typeface="Comic Sans MS"/>
              </a:rPr>
              <a:t> </a:t>
            </a:r>
            <a:r>
              <a:rPr sz="900" spc="-5" dirty="0">
                <a:latin typeface="Comic Sans MS"/>
                <a:cs typeface="Comic Sans MS"/>
              </a:rPr>
              <a:t>C37.102-1987,</a:t>
            </a:r>
            <a:r>
              <a:rPr sz="900" spc="125" dirty="0">
                <a:latin typeface="Comic Sans MS"/>
                <a:cs typeface="Comic Sans MS"/>
              </a:rPr>
              <a:t> </a:t>
            </a:r>
            <a:r>
              <a:rPr sz="900" spc="-5" dirty="0">
                <a:latin typeface="Comic Sans MS"/>
                <a:cs typeface="Comic Sans MS"/>
              </a:rPr>
              <a:t>“Guide</a:t>
            </a:r>
            <a:r>
              <a:rPr sz="900" spc="125" dirty="0">
                <a:latin typeface="Comic Sans MS"/>
                <a:cs typeface="Comic Sans MS"/>
              </a:rPr>
              <a:t> </a:t>
            </a:r>
            <a:r>
              <a:rPr sz="900" spc="-5" dirty="0">
                <a:latin typeface="Comic Sans MS"/>
                <a:cs typeface="Comic Sans MS"/>
              </a:rPr>
              <a:t>for</a:t>
            </a:r>
            <a:r>
              <a:rPr sz="900" spc="114" dirty="0">
                <a:latin typeface="Comic Sans MS"/>
                <a:cs typeface="Comic Sans MS"/>
              </a:rPr>
              <a:t> </a:t>
            </a:r>
            <a:r>
              <a:rPr sz="900" spc="-5" dirty="0">
                <a:latin typeface="Comic Sans MS"/>
                <a:cs typeface="Comic Sans MS"/>
              </a:rPr>
              <a:t>AC</a:t>
            </a:r>
            <a:r>
              <a:rPr sz="900" spc="114" dirty="0">
                <a:latin typeface="Comic Sans MS"/>
                <a:cs typeface="Comic Sans MS"/>
              </a:rPr>
              <a:t> </a:t>
            </a:r>
            <a:r>
              <a:rPr sz="900" spc="-5" dirty="0">
                <a:latin typeface="Comic Sans MS"/>
                <a:cs typeface="Comic Sans MS"/>
              </a:rPr>
              <a:t>Generator </a:t>
            </a:r>
            <a:r>
              <a:rPr sz="900" spc="-254" dirty="0">
                <a:latin typeface="Comic Sans MS"/>
                <a:cs typeface="Comic Sans MS"/>
              </a:rPr>
              <a:t> </a:t>
            </a:r>
            <a:r>
              <a:rPr sz="900" spc="-5" dirty="0">
                <a:latin typeface="Comic Sans MS"/>
                <a:cs typeface="Comic Sans MS"/>
              </a:rPr>
              <a:t>Protection”.</a:t>
            </a:r>
            <a:endParaRPr sz="900">
              <a:latin typeface="Comic Sans MS"/>
              <a:cs typeface="Comic Sans MS"/>
            </a:endParaRPr>
          </a:p>
        </p:txBody>
      </p:sp>
      <p:sp>
        <p:nvSpPr>
          <p:cNvPr id="41" name="object 41"/>
          <p:cNvSpPr txBox="1"/>
          <p:nvPr/>
        </p:nvSpPr>
        <p:spPr>
          <a:xfrm>
            <a:off x="8793118" y="9085587"/>
            <a:ext cx="833755" cy="166712"/>
          </a:xfrm>
          <a:prstGeom prst="rect">
            <a:avLst/>
          </a:prstGeom>
        </p:spPr>
        <p:txBody>
          <a:bodyPr vert="horz" wrap="square" lIns="0" tIns="12700" rIns="0" bIns="0" rtlCol="0">
            <a:spAutoFit/>
          </a:bodyPr>
          <a:lstStyle/>
          <a:p>
            <a:pPr marL="12700">
              <a:spcBef>
                <a:spcPts val="100"/>
              </a:spcBef>
            </a:pPr>
            <a:r>
              <a:rPr sz="1000" b="1" spc="-5" dirty="0">
                <a:latin typeface="Comic Sans MS"/>
                <a:cs typeface="Comic Sans MS"/>
              </a:rPr>
              <a:t>SECCIÓN</a:t>
            </a:r>
            <a:r>
              <a:rPr sz="1000" b="1" spc="-55" dirty="0">
                <a:latin typeface="Comic Sans MS"/>
                <a:cs typeface="Comic Sans MS"/>
              </a:rPr>
              <a:t> </a:t>
            </a:r>
            <a:r>
              <a:rPr sz="1000" b="1" spc="-5" dirty="0">
                <a:latin typeface="Comic Sans MS"/>
                <a:cs typeface="Comic Sans MS"/>
              </a:rPr>
              <a:t>14</a:t>
            </a:r>
            <a:endParaRPr sz="1000">
              <a:latin typeface="Comic Sans MS"/>
              <a:cs typeface="Comic Sans MS"/>
            </a:endParaRPr>
          </a:p>
        </p:txBody>
      </p:sp>
      <p:sp>
        <p:nvSpPr>
          <p:cNvPr id="42" name="object 42"/>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43" name="object 43"/>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44" name="object 4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82</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326090" y="900025"/>
            <a:ext cx="1770380" cy="166712"/>
          </a:xfrm>
          <a:prstGeom prst="rect">
            <a:avLst/>
          </a:prstGeom>
        </p:spPr>
        <p:txBody>
          <a:bodyPr vert="horz" wrap="square" lIns="0" tIns="12700" rIns="0" bIns="0" rtlCol="0">
            <a:spAutoFit/>
          </a:bodyPr>
          <a:lstStyle/>
          <a:p>
            <a:pPr marL="12700">
              <a:spcBef>
                <a:spcPts val="100"/>
              </a:spcBef>
            </a:pPr>
            <a:r>
              <a:rPr sz="1000" b="1" spc="-5" dirty="0">
                <a:latin typeface="Comic Sans MS"/>
                <a:cs typeface="Comic Sans MS"/>
              </a:rPr>
              <a:t>DISPARO DEL GENERADOR</a:t>
            </a:r>
            <a:endParaRPr sz="1000">
              <a:latin typeface="Comic Sans MS"/>
              <a:cs typeface="Comic Sans MS"/>
            </a:endParaRPr>
          </a:p>
        </p:txBody>
      </p:sp>
      <p:sp>
        <p:nvSpPr>
          <p:cNvPr id="3" name="object 3"/>
          <p:cNvSpPr txBox="1"/>
          <p:nvPr/>
        </p:nvSpPr>
        <p:spPr>
          <a:xfrm>
            <a:off x="5942189" y="1380766"/>
            <a:ext cx="599440"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RESUMEN</a:t>
            </a:r>
            <a:endParaRPr sz="900">
              <a:latin typeface="Comic Sans MS"/>
              <a:cs typeface="Comic Sans MS"/>
            </a:endParaRPr>
          </a:p>
        </p:txBody>
      </p:sp>
      <p:sp>
        <p:nvSpPr>
          <p:cNvPr id="4" name="object 4"/>
          <p:cNvSpPr txBox="1"/>
          <p:nvPr/>
        </p:nvSpPr>
        <p:spPr>
          <a:xfrm>
            <a:off x="5942189" y="1840180"/>
            <a:ext cx="3054350" cy="209613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Esta sección proporcionará una visión de los objetivos </a:t>
            </a:r>
            <a:r>
              <a:rPr sz="900" dirty="0">
                <a:latin typeface="Comic Sans MS"/>
                <a:cs typeface="Comic Sans MS"/>
              </a:rPr>
              <a:t> </a:t>
            </a:r>
            <a:r>
              <a:rPr sz="900" spc="-5" dirty="0">
                <a:latin typeface="Comic Sans MS"/>
                <a:cs typeface="Comic Sans MS"/>
              </a:rPr>
              <a:t>básicos</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prácticas</a:t>
            </a:r>
            <a:r>
              <a:rPr sz="900" dirty="0">
                <a:latin typeface="Comic Sans MS"/>
                <a:cs typeface="Comic Sans MS"/>
              </a:rPr>
              <a:t> </a:t>
            </a:r>
            <a:r>
              <a:rPr sz="900" spc="-5" dirty="0">
                <a:latin typeface="Comic Sans MS"/>
                <a:cs typeface="Comic Sans MS"/>
              </a:rPr>
              <a:t>recomendadas</a:t>
            </a:r>
            <a:r>
              <a:rPr sz="900" dirty="0">
                <a:latin typeface="Comic Sans MS"/>
                <a:cs typeface="Comic Sans MS"/>
              </a:rPr>
              <a:t> </a:t>
            </a:r>
            <a:r>
              <a:rPr sz="900" spc="-5" dirty="0">
                <a:latin typeface="Comic Sans MS"/>
                <a:cs typeface="Comic Sans MS"/>
              </a:rPr>
              <a:t>en</a:t>
            </a:r>
            <a:r>
              <a:rPr sz="900" spc="254" dirty="0">
                <a:latin typeface="Comic Sans MS"/>
                <a:cs typeface="Comic Sans MS"/>
              </a:rPr>
              <a:t> </a:t>
            </a:r>
            <a:r>
              <a:rPr sz="900" spc="-5" dirty="0">
                <a:latin typeface="Comic Sans MS"/>
                <a:cs typeface="Comic Sans MS"/>
              </a:rPr>
              <a:t>la</a:t>
            </a:r>
            <a:r>
              <a:rPr sz="900" spc="260" dirty="0">
                <a:latin typeface="Comic Sans MS"/>
                <a:cs typeface="Comic Sans MS"/>
              </a:rPr>
              <a:t> </a:t>
            </a:r>
            <a:r>
              <a:rPr sz="900" spc="-5" dirty="0">
                <a:latin typeface="Comic Sans MS"/>
                <a:cs typeface="Comic Sans MS"/>
              </a:rPr>
              <a:t>industria </a:t>
            </a:r>
            <a:r>
              <a:rPr sz="900" dirty="0">
                <a:latin typeface="Comic Sans MS"/>
                <a:cs typeface="Comic Sans MS"/>
              </a:rPr>
              <a:t> </a:t>
            </a:r>
            <a:r>
              <a:rPr sz="900" spc="-5" dirty="0">
                <a:latin typeface="Comic Sans MS"/>
                <a:cs typeface="Comic Sans MS"/>
              </a:rPr>
              <a:t>para el disparo de la unidad generadora, una vez que una </a:t>
            </a:r>
            <a:r>
              <a:rPr sz="900" dirty="0">
                <a:latin typeface="Comic Sans MS"/>
                <a:cs typeface="Comic Sans MS"/>
              </a:rPr>
              <a:t> </a:t>
            </a:r>
            <a:r>
              <a:rPr sz="900" spc="-5" dirty="0">
                <a:latin typeface="Comic Sans MS"/>
                <a:cs typeface="Comic Sans MS"/>
              </a:rPr>
              <a:t>anormalidad</a:t>
            </a:r>
            <a:r>
              <a:rPr sz="900" dirty="0">
                <a:latin typeface="Comic Sans MS"/>
                <a:cs typeface="Comic Sans MS"/>
              </a:rPr>
              <a:t> </a:t>
            </a:r>
            <a:r>
              <a:rPr sz="900" spc="-5" dirty="0">
                <a:latin typeface="Comic Sans MS"/>
                <a:cs typeface="Comic Sans MS"/>
              </a:rPr>
              <a:t>o</a:t>
            </a:r>
            <a:r>
              <a:rPr sz="900" dirty="0">
                <a:latin typeface="Comic Sans MS"/>
                <a:cs typeface="Comic Sans MS"/>
              </a:rPr>
              <a:t> </a:t>
            </a:r>
            <a:r>
              <a:rPr sz="900" spc="-5" dirty="0">
                <a:latin typeface="Comic Sans MS"/>
                <a:cs typeface="Comic Sans MS"/>
              </a:rPr>
              <a:t>corto</a:t>
            </a:r>
            <a:r>
              <a:rPr sz="900" dirty="0">
                <a:latin typeface="Comic Sans MS"/>
                <a:cs typeface="Comic Sans MS"/>
              </a:rPr>
              <a:t> </a:t>
            </a:r>
            <a:r>
              <a:rPr sz="900" spc="-5" dirty="0">
                <a:latin typeface="Comic Sans MS"/>
                <a:cs typeface="Comic Sans MS"/>
              </a:rPr>
              <a:t>circuito</a:t>
            </a:r>
            <a:r>
              <a:rPr sz="900" dirty="0">
                <a:latin typeface="Comic Sans MS"/>
                <a:cs typeface="Comic Sans MS"/>
              </a:rPr>
              <a:t> </a:t>
            </a:r>
            <a:r>
              <a:rPr sz="900" spc="-5" dirty="0">
                <a:latin typeface="Comic Sans MS"/>
                <a:cs typeface="Comic Sans MS"/>
              </a:rPr>
              <a:t>ha</a:t>
            </a:r>
            <a:r>
              <a:rPr sz="900" dirty="0">
                <a:latin typeface="Comic Sans MS"/>
                <a:cs typeface="Comic Sans MS"/>
              </a:rPr>
              <a:t> </a:t>
            </a:r>
            <a:r>
              <a:rPr sz="900" spc="-5" dirty="0">
                <a:latin typeface="Comic Sans MS"/>
                <a:cs typeface="Comic Sans MS"/>
              </a:rPr>
              <a:t>sido</a:t>
            </a:r>
            <a:r>
              <a:rPr sz="900" dirty="0">
                <a:latin typeface="Comic Sans MS"/>
                <a:cs typeface="Comic Sans MS"/>
              </a:rPr>
              <a:t> </a:t>
            </a:r>
            <a:r>
              <a:rPr sz="900" spc="-5" dirty="0">
                <a:latin typeface="Comic Sans MS"/>
                <a:cs typeface="Comic Sans MS"/>
              </a:rPr>
              <a:t>detectado, </a:t>
            </a:r>
            <a:r>
              <a:rPr sz="900" dirty="0">
                <a:latin typeface="Comic Sans MS"/>
                <a:cs typeface="Comic Sans MS"/>
              </a:rPr>
              <a:t> </a:t>
            </a:r>
            <a:r>
              <a:rPr sz="900" spc="-5" dirty="0">
                <a:latin typeface="Comic Sans MS"/>
                <a:cs typeface="Comic Sans MS"/>
              </a:rPr>
              <a:t>requiriendo</a:t>
            </a:r>
            <a:r>
              <a:rPr sz="900" dirty="0">
                <a:latin typeface="Comic Sans MS"/>
                <a:cs typeface="Comic Sans MS"/>
              </a:rPr>
              <a:t> </a:t>
            </a:r>
            <a:r>
              <a:rPr sz="900" spc="-5" dirty="0">
                <a:latin typeface="Comic Sans MS"/>
                <a:cs typeface="Comic Sans MS"/>
              </a:rPr>
              <a:t>sacar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servicio.</a:t>
            </a:r>
            <a:r>
              <a:rPr sz="900" spc="260" dirty="0">
                <a:latin typeface="Comic Sans MS"/>
                <a:cs typeface="Comic Sans MS"/>
              </a:rPr>
              <a:t> </a:t>
            </a:r>
            <a:r>
              <a:rPr sz="900" spc="-5" dirty="0">
                <a:latin typeface="Comic Sans MS"/>
                <a:cs typeface="Comic Sans MS"/>
              </a:rPr>
              <a:t>La</a:t>
            </a:r>
            <a:r>
              <a:rPr sz="900" spc="260" dirty="0">
                <a:latin typeface="Comic Sans MS"/>
                <a:cs typeface="Comic Sans MS"/>
              </a:rPr>
              <a:t> </a:t>
            </a:r>
            <a:r>
              <a:rPr sz="900" spc="-5" dirty="0">
                <a:latin typeface="Comic Sans MS"/>
                <a:cs typeface="Comic Sans MS"/>
              </a:rPr>
              <a:t>tarea </a:t>
            </a:r>
            <a:r>
              <a:rPr sz="900" dirty="0">
                <a:latin typeface="Comic Sans MS"/>
                <a:cs typeface="Comic Sans MS"/>
              </a:rPr>
              <a:t> </a:t>
            </a:r>
            <a:r>
              <a:rPr sz="900" spc="-5" dirty="0">
                <a:latin typeface="Comic Sans MS"/>
                <a:cs typeface="Comic Sans MS"/>
              </a:rPr>
              <a:t>asociada con la aplicación de los esquemas de disparo </a:t>
            </a:r>
            <a:r>
              <a:rPr sz="900" dirty="0">
                <a:latin typeface="Comic Sans MS"/>
                <a:cs typeface="Comic Sans MS"/>
              </a:rPr>
              <a:t> </a:t>
            </a:r>
            <a:r>
              <a:rPr sz="900" spc="-5" dirty="0">
                <a:latin typeface="Comic Sans MS"/>
                <a:cs typeface="Comic Sans MS"/>
              </a:rPr>
              <a:t>adecuados sobre las unidades generadoras, no debe ser </a:t>
            </a:r>
            <a:r>
              <a:rPr sz="900" dirty="0">
                <a:latin typeface="Comic Sans MS"/>
                <a:cs typeface="Comic Sans MS"/>
              </a:rPr>
              <a:t> </a:t>
            </a:r>
            <a:r>
              <a:rPr sz="900" spc="-5" dirty="0">
                <a:latin typeface="Comic Sans MS"/>
                <a:cs typeface="Comic Sans MS"/>
              </a:rPr>
              <a:t>menospreciada.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esto,</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requiere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amplios </a:t>
            </a:r>
            <a:r>
              <a:rPr sz="900" dirty="0">
                <a:latin typeface="Comic Sans MS"/>
                <a:cs typeface="Comic Sans MS"/>
              </a:rPr>
              <a:t> </a:t>
            </a:r>
            <a:r>
              <a:rPr sz="900" spc="-5" dirty="0">
                <a:latin typeface="Comic Sans MS"/>
                <a:cs typeface="Comic Sans MS"/>
              </a:rPr>
              <a:t>conocimientos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equipo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 unidad</a:t>
            </a:r>
            <a:r>
              <a:rPr sz="900" dirty="0">
                <a:latin typeface="Comic Sans MS"/>
                <a:cs typeface="Comic Sans MS"/>
              </a:rPr>
              <a:t> </a:t>
            </a:r>
            <a:r>
              <a:rPr sz="900" spc="-5" dirty="0">
                <a:latin typeface="Comic Sans MS"/>
                <a:cs typeface="Comic Sans MS"/>
              </a:rPr>
              <a:t>generadora, así </a:t>
            </a:r>
            <a:r>
              <a:rPr sz="900" dirty="0">
                <a:latin typeface="Comic Sans MS"/>
                <a:cs typeface="Comic Sans MS"/>
              </a:rPr>
              <a:t> </a:t>
            </a:r>
            <a:r>
              <a:rPr sz="900" spc="-5" dirty="0">
                <a:latin typeface="Comic Sans MS"/>
                <a:cs typeface="Comic Sans MS"/>
              </a:rPr>
              <a:t>como de su comportamiento en condiciones normales y </a:t>
            </a:r>
            <a:r>
              <a:rPr sz="900" dirty="0">
                <a:latin typeface="Comic Sans MS"/>
                <a:cs typeface="Comic Sans MS"/>
              </a:rPr>
              <a:t> </a:t>
            </a:r>
            <a:r>
              <a:rPr sz="900" spc="-5" dirty="0">
                <a:latin typeface="Comic Sans MS"/>
                <a:cs typeface="Comic Sans MS"/>
              </a:rPr>
              <a:t>anormales.</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selección</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método</a:t>
            </a:r>
            <a:r>
              <a:rPr sz="900" dirty="0">
                <a:latin typeface="Comic Sans MS"/>
                <a:cs typeface="Comic Sans MS"/>
              </a:rPr>
              <a:t> </a:t>
            </a:r>
            <a:r>
              <a:rPr sz="900" spc="-5" dirty="0">
                <a:latin typeface="Comic Sans MS"/>
                <a:cs typeface="Comic Sans MS"/>
              </a:rPr>
              <a:t>adecuado</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aislamiento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minimizará</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daño</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preparará</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un</a:t>
            </a:r>
            <a:r>
              <a:rPr sz="900" spc="5" dirty="0">
                <a:latin typeface="Comic Sans MS"/>
                <a:cs typeface="Comic Sans MS"/>
              </a:rPr>
              <a:t> </a:t>
            </a:r>
            <a:r>
              <a:rPr sz="900" spc="-5" dirty="0">
                <a:latin typeface="Comic Sans MS"/>
                <a:cs typeface="Comic Sans MS"/>
              </a:rPr>
              <a:t>rápido</a:t>
            </a:r>
            <a:r>
              <a:rPr sz="900" dirty="0">
                <a:latin typeface="Comic Sans MS"/>
                <a:cs typeface="Comic Sans MS"/>
              </a:rPr>
              <a:t> </a:t>
            </a:r>
            <a:r>
              <a:rPr sz="900" spc="-5" dirty="0">
                <a:latin typeface="Comic Sans MS"/>
                <a:cs typeface="Comic Sans MS"/>
              </a:rPr>
              <a:t>regreso</a:t>
            </a:r>
            <a:r>
              <a:rPr sz="900" dirty="0">
                <a:latin typeface="Comic Sans MS"/>
                <a:cs typeface="Comic Sans MS"/>
              </a:rPr>
              <a:t> </a:t>
            </a:r>
            <a:r>
              <a:rPr sz="900" spc="-5" dirty="0">
                <a:latin typeface="Comic Sans MS"/>
                <a:cs typeface="Comic Sans MS"/>
              </a:rPr>
              <a:t>a</a:t>
            </a:r>
            <a:r>
              <a:rPr sz="900" spc="5" dirty="0">
                <a:latin typeface="Comic Sans MS"/>
                <a:cs typeface="Comic Sans MS"/>
              </a:rPr>
              <a:t> </a:t>
            </a:r>
            <a:r>
              <a:rPr sz="900" spc="-5" dirty="0">
                <a:latin typeface="Comic Sans MS"/>
                <a:cs typeface="Comic Sans MS"/>
              </a:rPr>
              <a:t>servicio.</a:t>
            </a:r>
            <a:endParaRPr sz="900">
              <a:latin typeface="Comic Sans MS"/>
              <a:cs typeface="Comic Sans MS"/>
            </a:endParaRPr>
          </a:p>
        </p:txBody>
      </p:sp>
      <p:sp>
        <p:nvSpPr>
          <p:cNvPr id="5" name="object 5"/>
          <p:cNvSpPr txBox="1"/>
          <p:nvPr/>
        </p:nvSpPr>
        <p:spPr>
          <a:xfrm>
            <a:off x="5942190" y="4255313"/>
            <a:ext cx="979169"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INTRODUCCIÓN</a:t>
            </a:r>
            <a:endParaRPr sz="900">
              <a:latin typeface="Comic Sans MS"/>
              <a:cs typeface="Comic Sans MS"/>
            </a:endParaRPr>
          </a:p>
        </p:txBody>
      </p:sp>
      <p:sp>
        <p:nvSpPr>
          <p:cNvPr id="6" name="object 6"/>
          <p:cNvSpPr txBox="1"/>
          <p:nvPr/>
        </p:nvSpPr>
        <p:spPr>
          <a:xfrm>
            <a:off x="5942189" y="4714726"/>
            <a:ext cx="3053080" cy="98107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 unidad generadora representa una gran inversión para </a:t>
            </a:r>
            <a:r>
              <a:rPr sz="900" dirty="0">
                <a:latin typeface="Comic Sans MS"/>
                <a:cs typeface="Comic Sans MS"/>
              </a:rPr>
              <a:t> </a:t>
            </a:r>
            <a:r>
              <a:rPr sz="900" spc="-5" dirty="0">
                <a:latin typeface="Comic Sans MS"/>
                <a:cs typeface="Comic Sans MS"/>
              </a:rPr>
              <a:t>el propietario. La unidad generadora está compuesta por </a:t>
            </a:r>
            <a:r>
              <a:rPr sz="900" dirty="0">
                <a:latin typeface="Comic Sans MS"/>
                <a:cs typeface="Comic Sans MS"/>
              </a:rPr>
              <a:t> </a:t>
            </a:r>
            <a:r>
              <a:rPr sz="900" spc="-5" dirty="0">
                <a:latin typeface="Comic Sans MS"/>
                <a:cs typeface="Comic Sans MS"/>
              </a:rPr>
              <a:t>la turbina, el generador, el transformador, el sistema de </a:t>
            </a:r>
            <a:r>
              <a:rPr sz="900" dirty="0">
                <a:latin typeface="Comic Sans MS"/>
                <a:cs typeface="Comic Sans MS"/>
              </a:rPr>
              <a:t> </a:t>
            </a:r>
            <a:r>
              <a:rPr sz="900" spc="-5" dirty="0">
                <a:latin typeface="Comic Sans MS"/>
                <a:cs typeface="Comic Sans MS"/>
              </a:rPr>
              <a:t>excitación</a:t>
            </a:r>
            <a:r>
              <a:rPr sz="900" spc="190" dirty="0">
                <a:latin typeface="Comic Sans MS"/>
                <a:cs typeface="Comic Sans MS"/>
              </a:rPr>
              <a:t> </a:t>
            </a:r>
            <a:r>
              <a:rPr sz="900" spc="-5" dirty="0">
                <a:latin typeface="Comic Sans MS"/>
                <a:cs typeface="Comic Sans MS"/>
              </a:rPr>
              <a:t>y</a:t>
            </a:r>
            <a:r>
              <a:rPr sz="900" spc="195" dirty="0">
                <a:latin typeface="Comic Sans MS"/>
                <a:cs typeface="Comic Sans MS"/>
              </a:rPr>
              <a:t> </a:t>
            </a:r>
            <a:r>
              <a:rPr sz="900" spc="-5" dirty="0">
                <a:latin typeface="Comic Sans MS"/>
                <a:cs typeface="Comic Sans MS"/>
              </a:rPr>
              <a:t>los</a:t>
            </a:r>
            <a:r>
              <a:rPr sz="900" spc="190" dirty="0">
                <a:latin typeface="Comic Sans MS"/>
                <a:cs typeface="Comic Sans MS"/>
              </a:rPr>
              <a:t> </a:t>
            </a:r>
            <a:r>
              <a:rPr sz="900" spc="-5" dirty="0">
                <a:latin typeface="Comic Sans MS"/>
                <a:cs typeface="Comic Sans MS"/>
              </a:rPr>
              <a:t>interruptores.</a:t>
            </a:r>
            <a:r>
              <a:rPr sz="900" spc="190" dirty="0">
                <a:latin typeface="Comic Sans MS"/>
                <a:cs typeface="Comic Sans MS"/>
              </a:rPr>
              <a:t> </a:t>
            </a:r>
            <a:r>
              <a:rPr sz="900" spc="-5" dirty="0">
                <a:latin typeface="Comic Sans MS"/>
                <a:cs typeface="Comic Sans MS"/>
              </a:rPr>
              <a:t>Los</a:t>
            </a:r>
            <a:r>
              <a:rPr sz="900" spc="190" dirty="0">
                <a:latin typeface="Comic Sans MS"/>
                <a:cs typeface="Comic Sans MS"/>
              </a:rPr>
              <a:t> </a:t>
            </a:r>
            <a:r>
              <a:rPr sz="900" spc="-5" dirty="0">
                <a:latin typeface="Comic Sans MS"/>
                <a:cs typeface="Comic Sans MS"/>
              </a:rPr>
              <a:t>objetivos</a:t>
            </a:r>
            <a:r>
              <a:rPr sz="900" spc="190" dirty="0">
                <a:latin typeface="Comic Sans MS"/>
                <a:cs typeface="Comic Sans MS"/>
              </a:rPr>
              <a:t> </a:t>
            </a:r>
            <a:r>
              <a:rPr sz="900" spc="-5" dirty="0">
                <a:latin typeface="Comic Sans MS"/>
                <a:cs typeface="Comic Sans MS"/>
              </a:rPr>
              <a:t>generales </a:t>
            </a:r>
            <a:r>
              <a:rPr sz="900" spc="-254" dirty="0">
                <a:latin typeface="Comic Sans MS"/>
                <a:cs typeface="Comic Sans MS"/>
              </a:rPr>
              <a:t> </a:t>
            </a:r>
            <a:r>
              <a:rPr sz="900" spc="-5" dirty="0">
                <a:latin typeface="Comic Sans MS"/>
                <a:cs typeface="Comic Sans MS"/>
              </a:rPr>
              <a:t>de diseño de los sistemas de protección y sus esquemas </a:t>
            </a:r>
            <a:r>
              <a:rPr sz="900" dirty="0">
                <a:latin typeface="Comic Sans MS"/>
                <a:cs typeface="Comic Sans MS"/>
              </a:rPr>
              <a:t> </a:t>
            </a:r>
            <a:r>
              <a:rPr sz="900" spc="-5" dirty="0">
                <a:latin typeface="Comic Sans MS"/>
                <a:cs typeface="Comic Sans MS"/>
              </a:rPr>
              <a:t>de disparo</a:t>
            </a:r>
            <a:r>
              <a:rPr sz="900" dirty="0">
                <a:latin typeface="Comic Sans MS"/>
                <a:cs typeface="Comic Sans MS"/>
              </a:rPr>
              <a:t> </a:t>
            </a:r>
            <a:r>
              <a:rPr sz="900" spc="-5" dirty="0">
                <a:latin typeface="Comic Sans MS"/>
                <a:cs typeface="Comic Sans MS"/>
              </a:rPr>
              <a:t>asociados</a:t>
            </a:r>
            <a:r>
              <a:rPr sz="900" dirty="0">
                <a:latin typeface="Comic Sans MS"/>
                <a:cs typeface="Comic Sans MS"/>
              </a:rPr>
              <a:t> </a:t>
            </a:r>
            <a:r>
              <a:rPr sz="900" spc="-5" dirty="0">
                <a:latin typeface="Comic Sans MS"/>
                <a:cs typeface="Comic Sans MS"/>
              </a:rPr>
              <a:t>son:</a:t>
            </a:r>
            <a:endParaRPr sz="900">
              <a:latin typeface="Comic Sans MS"/>
              <a:cs typeface="Comic Sans MS"/>
            </a:endParaRPr>
          </a:p>
        </p:txBody>
      </p:sp>
      <p:sp>
        <p:nvSpPr>
          <p:cNvPr id="7" name="object 7"/>
          <p:cNvSpPr txBox="1"/>
          <p:nvPr/>
        </p:nvSpPr>
        <p:spPr>
          <a:xfrm>
            <a:off x="6032092" y="5993148"/>
            <a:ext cx="2963545" cy="483722"/>
          </a:xfrm>
          <a:prstGeom prst="rect">
            <a:avLst/>
          </a:prstGeom>
        </p:spPr>
        <p:txBody>
          <a:bodyPr vert="horz" wrap="square" lIns="0" tIns="12700" rIns="0" bIns="0" rtlCol="0">
            <a:spAutoFit/>
          </a:bodyPr>
          <a:lstStyle/>
          <a:p>
            <a:pPr marL="193040" marR="5080" indent="-180975" algn="just">
              <a:lnSpc>
                <a:spcPct val="116100"/>
              </a:lnSpc>
              <a:spcBef>
                <a:spcPts val="100"/>
              </a:spcBef>
            </a:pPr>
            <a:r>
              <a:rPr sz="900" spc="-5" dirty="0">
                <a:latin typeface="Comic Sans MS"/>
                <a:cs typeface="Comic Sans MS"/>
              </a:rPr>
              <a:t>1. Remover la sección dañada del sistema de potencia, </a:t>
            </a:r>
            <a:r>
              <a:rPr sz="900" dirty="0">
                <a:latin typeface="Comic Sans MS"/>
                <a:cs typeface="Comic Sans MS"/>
              </a:rPr>
              <a:t> </a:t>
            </a:r>
            <a:r>
              <a:rPr sz="900" spc="-5" dirty="0">
                <a:latin typeface="Comic Sans MS"/>
                <a:cs typeface="Comic Sans MS"/>
              </a:rPr>
              <a:t>para</a:t>
            </a:r>
            <a:r>
              <a:rPr sz="900" spc="240" dirty="0">
                <a:latin typeface="Comic Sans MS"/>
                <a:cs typeface="Comic Sans MS"/>
              </a:rPr>
              <a:t> </a:t>
            </a:r>
            <a:r>
              <a:rPr sz="900" spc="-5" dirty="0">
                <a:latin typeface="Comic Sans MS"/>
                <a:cs typeface="Comic Sans MS"/>
              </a:rPr>
              <a:t>prevenir</a:t>
            </a:r>
            <a:r>
              <a:rPr sz="900" spc="245" dirty="0">
                <a:latin typeface="Comic Sans MS"/>
                <a:cs typeface="Comic Sans MS"/>
              </a:rPr>
              <a:t> </a:t>
            </a:r>
            <a:r>
              <a:rPr sz="900" spc="-5" dirty="0">
                <a:latin typeface="Comic Sans MS"/>
                <a:cs typeface="Comic Sans MS"/>
              </a:rPr>
              <a:t>o</a:t>
            </a:r>
            <a:r>
              <a:rPr sz="900" spc="240" dirty="0">
                <a:latin typeface="Comic Sans MS"/>
                <a:cs typeface="Comic Sans MS"/>
              </a:rPr>
              <a:t> </a:t>
            </a:r>
            <a:r>
              <a:rPr sz="900" spc="-5" dirty="0">
                <a:latin typeface="Comic Sans MS"/>
                <a:cs typeface="Comic Sans MS"/>
              </a:rPr>
              <a:t>minimizar</a:t>
            </a:r>
            <a:r>
              <a:rPr sz="900" spc="245" dirty="0">
                <a:latin typeface="Comic Sans MS"/>
                <a:cs typeface="Comic Sans MS"/>
              </a:rPr>
              <a:t> </a:t>
            </a:r>
            <a:r>
              <a:rPr sz="900" spc="-5" dirty="0">
                <a:latin typeface="Comic Sans MS"/>
                <a:cs typeface="Comic Sans MS"/>
              </a:rPr>
              <a:t>el</a:t>
            </a:r>
            <a:r>
              <a:rPr sz="900" spc="240" dirty="0">
                <a:latin typeface="Comic Sans MS"/>
                <a:cs typeface="Comic Sans MS"/>
              </a:rPr>
              <a:t> </a:t>
            </a:r>
            <a:r>
              <a:rPr sz="900" spc="-5" dirty="0">
                <a:latin typeface="Comic Sans MS"/>
                <a:cs typeface="Comic Sans MS"/>
              </a:rPr>
              <a:t>efecto</a:t>
            </a:r>
            <a:r>
              <a:rPr sz="900" spc="245" dirty="0">
                <a:latin typeface="Comic Sans MS"/>
                <a:cs typeface="Comic Sans MS"/>
              </a:rPr>
              <a:t> </a:t>
            </a:r>
            <a:r>
              <a:rPr sz="900" spc="-5" dirty="0">
                <a:latin typeface="Comic Sans MS"/>
                <a:cs typeface="Comic Sans MS"/>
              </a:rPr>
              <a:t>de</a:t>
            </a:r>
            <a:r>
              <a:rPr sz="900" spc="240" dirty="0">
                <a:latin typeface="Comic Sans MS"/>
                <a:cs typeface="Comic Sans MS"/>
              </a:rPr>
              <a:t> </a:t>
            </a:r>
            <a:r>
              <a:rPr sz="900" spc="-5" dirty="0">
                <a:latin typeface="Comic Sans MS"/>
                <a:cs typeface="Comic Sans MS"/>
              </a:rPr>
              <a:t>disturbio </a:t>
            </a:r>
            <a:r>
              <a:rPr sz="900" spc="-254" dirty="0">
                <a:latin typeface="Comic Sans MS"/>
                <a:cs typeface="Comic Sans MS"/>
              </a:rPr>
              <a:t> </a:t>
            </a:r>
            <a:r>
              <a:rPr sz="900" spc="-5" dirty="0">
                <a:latin typeface="Comic Sans MS"/>
                <a:cs typeface="Comic Sans MS"/>
              </a:rPr>
              <a:t>sobre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partes</a:t>
            </a:r>
            <a:r>
              <a:rPr sz="900" dirty="0">
                <a:latin typeface="Comic Sans MS"/>
                <a:cs typeface="Comic Sans MS"/>
              </a:rPr>
              <a:t> </a:t>
            </a:r>
            <a:r>
              <a:rPr sz="900" spc="-5" dirty="0">
                <a:latin typeface="Comic Sans MS"/>
                <a:cs typeface="Comic Sans MS"/>
              </a:rPr>
              <a:t>no</a:t>
            </a:r>
            <a:r>
              <a:rPr sz="900" spc="5" dirty="0">
                <a:latin typeface="Comic Sans MS"/>
                <a:cs typeface="Comic Sans MS"/>
              </a:rPr>
              <a:t> </a:t>
            </a:r>
            <a:r>
              <a:rPr sz="900" spc="-5" dirty="0">
                <a:latin typeface="Comic Sans MS"/>
                <a:cs typeface="Comic Sans MS"/>
              </a:rPr>
              <a:t>falladas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sistema.</a:t>
            </a:r>
            <a:endParaRPr sz="900">
              <a:latin typeface="Comic Sans MS"/>
              <a:cs typeface="Comic Sans MS"/>
            </a:endParaRPr>
          </a:p>
        </p:txBody>
      </p:sp>
      <p:sp>
        <p:nvSpPr>
          <p:cNvPr id="8" name="object 8"/>
          <p:cNvSpPr txBox="1"/>
          <p:nvPr/>
        </p:nvSpPr>
        <p:spPr>
          <a:xfrm>
            <a:off x="6032091" y="6645303"/>
            <a:ext cx="2216150" cy="151323"/>
          </a:xfrm>
          <a:prstGeom prst="rect">
            <a:avLst/>
          </a:prstGeom>
        </p:spPr>
        <p:txBody>
          <a:bodyPr vert="horz" wrap="square" lIns="0" tIns="12700" rIns="0" bIns="0" rtlCol="0">
            <a:spAutoFit/>
          </a:bodyPr>
          <a:lstStyle/>
          <a:p>
            <a:pPr marL="12700">
              <a:spcBef>
                <a:spcPts val="100"/>
              </a:spcBef>
            </a:pPr>
            <a:r>
              <a:rPr sz="900" spc="-5" dirty="0">
                <a:latin typeface="Comic Sans MS"/>
                <a:cs typeface="Comic Sans MS"/>
              </a:rPr>
              <a:t>2.</a:t>
            </a:r>
            <a:r>
              <a:rPr sz="900" spc="275" dirty="0">
                <a:latin typeface="Comic Sans MS"/>
                <a:cs typeface="Comic Sans MS"/>
              </a:rPr>
              <a:t> </a:t>
            </a:r>
            <a:r>
              <a:rPr sz="900" spc="-5" dirty="0">
                <a:latin typeface="Comic Sans MS"/>
                <a:cs typeface="Comic Sans MS"/>
              </a:rPr>
              <a:t>Minimizar</a:t>
            </a:r>
            <a:r>
              <a:rPr sz="900" spc="5" dirty="0">
                <a:latin typeface="Comic Sans MS"/>
                <a:cs typeface="Comic Sans MS"/>
              </a:rPr>
              <a:t> </a:t>
            </a:r>
            <a:r>
              <a:rPr sz="900" spc="-5" dirty="0">
                <a:latin typeface="Comic Sans MS"/>
                <a:cs typeface="Comic Sans MS"/>
              </a:rPr>
              <a:t>o</a:t>
            </a:r>
            <a:r>
              <a:rPr sz="900" spc="5" dirty="0">
                <a:latin typeface="Comic Sans MS"/>
                <a:cs typeface="Comic Sans MS"/>
              </a:rPr>
              <a:t> </a:t>
            </a:r>
            <a:r>
              <a:rPr sz="900" spc="-5" dirty="0">
                <a:latin typeface="Comic Sans MS"/>
                <a:cs typeface="Comic Sans MS"/>
              </a:rPr>
              <a:t>prevenir</a:t>
            </a:r>
            <a:r>
              <a:rPr sz="900" spc="5" dirty="0">
                <a:latin typeface="Comic Sans MS"/>
                <a:cs typeface="Comic Sans MS"/>
              </a:rPr>
              <a:t> </a:t>
            </a:r>
            <a:r>
              <a:rPr sz="900" spc="-5" dirty="0">
                <a:latin typeface="Comic Sans MS"/>
                <a:cs typeface="Comic Sans MS"/>
              </a:rPr>
              <a:t>el</a:t>
            </a:r>
            <a:r>
              <a:rPr sz="900" spc="5" dirty="0">
                <a:latin typeface="Comic Sans MS"/>
                <a:cs typeface="Comic Sans MS"/>
              </a:rPr>
              <a:t> </a:t>
            </a:r>
            <a:r>
              <a:rPr sz="900" spc="-5" dirty="0">
                <a:latin typeface="Comic Sans MS"/>
                <a:cs typeface="Comic Sans MS"/>
              </a:rPr>
              <a:t>daño</a:t>
            </a:r>
            <a:r>
              <a:rPr sz="900" spc="5" dirty="0">
                <a:latin typeface="Comic Sans MS"/>
                <a:cs typeface="Comic Sans MS"/>
              </a:rPr>
              <a:t> </a:t>
            </a:r>
            <a:r>
              <a:rPr sz="900" spc="-5" dirty="0">
                <a:latin typeface="Comic Sans MS"/>
                <a:cs typeface="Comic Sans MS"/>
              </a:rPr>
              <a:t>al</a:t>
            </a:r>
            <a:r>
              <a:rPr sz="900" spc="5" dirty="0">
                <a:latin typeface="Comic Sans MS"/>
                <a:cs typeface="Comic Sans MS"/>
              </a:rPr>
              <a:t> </a:t>
            </a:r>
            <a:r>
              <a:rPr sz="900" spc="-5" dirty="0">
                <a:latin typeface="Comic Sans MS"/>
                <a:cs typeface="Comic Sans MS"/>
              </a:rPr>
              <a:t>equipo.</a:t>
            </a:r>
            <a:endParaRPr sz="900">
              <a:latin typeface="Comic Sans MS"/>
              <a:cs typeface="Comic Sans MS"/>
            </a:endParaRPr>
          </a:p>
        </p:txBody>
      </p:sp>
      <p:sp>
        <p:nvSpPr>
          <p:cNvPr id="9" name="object 9"/>
          <p:cNvSpPr txBox="1"/>
          <p:nvPr/>
        </p:nvSpPr>
        <p:spPr>
          <a:xfrm>
            <a:off x="6032092" y="6934822"/>
            <a:ext cx="2963545" cy="483722"/>
          </a:xfrm>
          <a:prstGeom prst="rect">
            <a:avLst/>
          </a:prstGeom>
        </p:spPr>
        <p:txBody>
          <a:bodyPr vert="horz" wrap="square" lIns="0" tIns="12700" rIns="0" bIns="0" rtlCol="0">
            <a:spAutoFit/>
          </a:bodyPr>
          <a:lstStyle/>
          <a:p>
            <a:pPr marL="193040" marR="5080" indent="-180975" algn="just">
              <a:lnSpc>
                <a:spcPct val="116100"/>
              </a:lnSpc>
              <a:spcBef>
                <a:spcPts val="100"/>
              </a:spcBef>
            </a:pPr>
            <a:r>
              <a:rPr sz="900" spc="-5" dirty="0">
                <a:latin typeface="Comic Sans MS"/>
                <a:cs typeface="Comic Sans MS"/>
              </a:rPr>
              <a:t>3. Asegurar al máximo posible que ninguna contingencia </a:t>
            </a:r>
            <a:r>
              <a:rPr sz="900" dirty="0">
                <a:latin typeface="Comic Sans MS"/>
                <a:cs typeface="Comic Sans MS"/>
              </a:rPr>
              <a:t> </a:t>
            </a:r>
            <a:r>
              <a:rPr sz="900" spc="-5" dirty="0">
                <a:latin typeface="Comic Sans MS"/>
                <a:cs typeface="Comic Sans MS"/>
              </a:rPr>
              <a:t>sencilla deshabilite totalmente la protección sobre </a:t>
            </a:r>
            <a:r>
              <a:rPr sz="900" dirty="0">
                <a:latin typeface="Comic Sans MS"/>
                <a:cs typeface="Comic Sans MS"/>
              </a:rPr>
              <a:t> </a:t>
            </a:r>
            <a:r>
              <a:rPr sz="900" spc="-5" dirty="0">
                <a:latin typeface="Comic Sans MS"/>
                <a:cs typeface="Comic Sans MS"/>
              </a:rPr>
              <a:t>cualquier sistema.</a:t>
            </a:r>
            <a:endParaRPr sz="900">
              <a:latin typeface="Comic Sans MS"/>
              <a:cs typeface="Comic Sans MS"/>
            </a:endParaRPr>
          </a:p>
        </p:txBody>
      </p:sp>
      <p:sp>
        <p:nvSpPr>
          <p:cNvPr id="10" name="object 10"/>
          <p:cNvSpPr txBox="1"/>
          <p:nvPr/>
        </p:nvSpPr>
        <p:spPr>
          <a:xfrm>
            <a:off x="6032091" y="7564889"/>
            <a:ext cx="2964180" cy="323037"/>
          </a:xfrm>
          <a:prstGeom prst="rect">
            <a:avLst/>
          </a:prstGeom>
        </p:spPr>
        <p:txBody>
          <a:bodyPr vert="horz" wrap="square" lIns="0" tIns="12700" rIns="0" bIns="0" rtlCol="0">
            <a:spAutoFit/>
          </a:bodyPr>
          <a:lstStyle/>
          <a:p>
            <a:pPr marL="193040" marR="5080" indent="-180975">
              <a:lnSpc>
                <a:spcPct val="116100"/>
              </a:lnSpc>
              <a:spcBef>
                <a:spcPts val="100"/>
              </a:spcBef>
            </a:pPr>
            <a:r>
              <a:rPr sz="900" spc="-5" dirty="0">
                <a:latin typeface="Comic Sans MS"/>
                <a:cs typeface="Comic Sans MS"/>
              </a:rPr>
              <a:t>4.</a:t>
            </a:r>
            <a:r>
              <a:rPr sz="900" spc="75" dirty="0">
                <a:latin typeface="Comic Sans MS"/>
                <a:cs typeface="Comic Sans MS"/>
              </a:rPr>
              <a:t> </a:t>
            </a:r>
            <a:r>
              <a:rPr sz="900" spc="-5" dirty="0">
                <a:latin typeface="Comic Sans MS"/>
                <a:cs typeface="Comic Sans MS"/>
              </a:rPr>
              <a:t>proporcionar</a:t>
            </a:r>
            <a:r>
              <a:rPr sz="900" spc="75" dirty="0">
                <a:latin typeface="Comic Sans MS"/>
                <a:cs typeface="Comic Sans MS"/>
              </a:rPr>
              <a:t> </a:t>
            </a:r>
            <a:r>
              <a:rPr sz="900" spc="-5" dirty="0">
                <a:latin typeface="Comic Sans MS"/>
                <a:cs typeface="Comic Sans MS"/>
              </a:rPr>
              <a:t>los</a:t>
            </a:r>
            <a:r>
              <a:rPr sz="900" spc="75" dirty="0">
                <a:latin typeface="Comic Sans MS"/>
                <a:cs typeface="Comic Sans MS"/>
              </a:rPr>
              <a:t> </a:t>
            </a:r>
            <a:r>
              <a:rPr sz="900" spc="-5" dirty="0">
                <a:latin typeface="Comic Sans MS"/>
                <a:cs typeface="Comic Sans MS"/>
              </a:rPr>
              <a:t>medios</a:t>
            </a:r>
            <a:r>
              <a:rPr sz="900" spc="165" dirty="0">
                <a:latin typeface="Comic Sans MS"/>
                <a:cs typeface="Comic Sans MS"/>
              </a:rPr>
              <a:t> </a:t>
            </a:r>
            <a:r>
              <a:rPr sz="900" spc="-5" dirty="0">
                <a:latin typeface="Comic Sans MS"/>
                <a:cs typeface="Comic Sans MS"/>
              </a:rPr>
              <a:t>que</a:t>
            </a:r>
            <a:r>
              <a:rPr sz="900" spc="70" dirty="0">
                <a:latin typeface="Comic Sans MS"/>
                <a:cs typeface="Comic Sans MS"/>
              </a:rPr>
              <a:t> </a:t>
            </a:r>
            <a:r>
              <a:rPr sz="900" spc="-5" dirty="0">
                <a:latin typeface="Comic Sans MS"/>
                <a:cs typeface="Comic Sans MS"/>
              </a:rPr>
              <a:t>permitan</a:t>
            </a:r>
            <a:r>
              <a:rPr sz="900" spc="75" dirty="0">
                <a:latin typeface="Comic Sans MS"/>
                <a:cs typeface="Comic Sans MS"/>
              </a:rPr>
              <a:t> </a:t>
            </a:r>
            <a:r>
              <a:rPr sz="900" spc="-5" dirty="0">
                <a:latin typeface="Comic Sans MS"/>
                <a:cs typeface="Comic Sans MS"/>
              </a:rPr>
              <a:t>que</a:t>
            </a:r>
            <a:r>
              <a:rPr sz="900" spc="75" dirty="0">
                <a:latin typeface="Comic Sans MS"/>
                <a:cs typeface="Comic Sans MS"/>
              </a:rPr>
              <a:t> </a:t>
            </a:r>
            <a:r>
              <a:rPr sz="900" spc="-5" dirty="0">
                <a:latin typeface="Comic Sans MS"/>
                <a:cs typeface="Comic Sans MS"/>
              </a:rPr>
              <a:t>el</a:t>
            </a:r>
            <a:r>
              <a:rPr sz="900" spc="70" dirty="0">
                <a:latin typeface="Comic Sans MS"/>
                <a:cs typeface="Comic Sans MS"/>
              </a:rPr>
              <a:t> </a:t>
            </a:r>
            <a:r>
              <a:rPr sz="900" spc="-5" dirty="0">
                <a:latin typeface="Comic Sans MS"/>
                <a:cs typeface="Comic Sans MS"/>
              </a:rPr>
              <a:t>equipo </a:t>
            </a:r>
            <a:r>
              <a:rPr sz="900" spc="-254" dirty="0">
                <a:latin typeface="Comic Sans MS"/>
                <a:cs typeface="Comic Sans MS"/>
              </a:rPr>
              <a:t> </a:t>
            </a:r>
            <a:r>
              <a:rPr sz="900" spc="-5" dirty="0">
                <a:latin typeface="Comic Sans MS"/>
                <a:cs typeface="Comic Sans MS"/>
              </a:rPr>
              <a:t>afectado,</a:t>
            </a:r>
            <a:r>
              <a:rPr sz="900" dirty="0">
                <a:latin typeface="Comic Sans MS"/>
                <a:cs typeface="Comic Sans MS"/>
              </a:rPr>
              <a:t> </a:t>
            </a:r>
            <a:r>
              <a:rPr sz="900" spc="-5" dirty="0">
                <a:latin typeface="Comic Sans MS"/>
                <a:cs typeface="Comic Sans MS"/>
              </a:rPr>
              <a:t>retorne</a:t>
            </a:r>
            <a:r>
              <a:rPr sz="900" dirty="0">
                <a:latin typeface="Comic Sans MS"/>
                <a:cs typeface="Comic Sans MS"/>
              </a:rPr>
              <a:t> </a:t>
            </a:r>
            <a:r>
              <a:rPr sz="900" spc="-5" dirty="0">
                <a:latin typeface="Comic Sans MS"/>
                <a:cs typeface="Comic Sans MS"/>
              </a:rPr>
              <a:t>rápidamente</a:t>
            </a:r>
            <a:r>
              <a:rPr sz="900" spc="5"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servicio.</a:t>
            </a:r>
            <a:endParaRPr sz="900">
              <a:latin typeface="Comic Sans MS"/>
              <a:cs typeface="Comic Sans MS"/>
            </a:endParaRPr>
          </a:p>
        </p:txBody>
      </p:sp>
      <p:sp>
        <p:nvSpPr>
          <p:cNvPr id="11" name="object 11"/>
          <p:cNvSpPr txBox="1"/>
          <p:nvPr/>
        </p:nvSpPr>
        <p:spPr>
          <a:xfrm>
            <a:off x="5942190" y="8205628"/>
            <a:ext cx="3054985" cy="66230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Más específicamente, los objetivos de los esquemas de </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generadora</a:t>
            </a:r>
            <a:r>
              <a:rPr sz="900" dirty="0">
                <a:latin typeface="Comic Sans MS"/>
                <a:cs typeface="Comic Sans MS"/>
              </a:rPr>
              <a:t> </a:t>
            </a:r>
            <a:r>
              <a:rPr sz="900" spc="-5" dirty="0">
                <a:latin typeface="Comic Sans MS"/>
                <a:cs typeface="Comic Sans MS"/>
              </a:rPr>
              <a:t>son </a:t>
            </a:r>
            <a:r>
              <a:rPr sz="900" dirty="0">
                <a:latin typeface="Comic Sans MS"/>
                <a:cs typeface="Comic Sans MS"/>
              </a:rPr>
              <a:t> </a:t>
            </a:r>
            <a:r>
              <a:rPr sz="900" spc="-5" dirty="0">
                <a:latin typeface="Comic Sans MS"/>
                <a:cs typeface="Comic Sans MS"/>
              </a:rPr>
              <a:t>asegurar que los efectos de las fallas y disturbios sean </a:t>
            </a:r>
            <a:r>
              <a:rPr sz="900" dirty="0">
                <a:latin typeface="Comic Sans MS"/>
                <a:cs typeface="Comic Sans MS"/>
              </a:rPr>
              <a:t> </a:t>
            </a:r>
            <a:r>
              <a:rPr sz="900" spc="-5" dirty="0">
                <a:latin typeface="Comic Sans MS"/>
                <a:cs typeface="Comic Sans MS"/>
              </a:rPr>
              <a:t>restringidos</a:t>
            </a:r>
            <a:r>
              <a:rPr sz="900" spc="5" dirty="0">
                <a:latin typeface="Comic Sans MS"/>
                <a:cs typeface="Comic Sans MS"/>
              </a:rPr>
              <a:t> </a:t>
            </a:r>
            <a:r>
              <a:rPr sz="900" spc="-5" dirty="0">
                <a:latin typeface="Comic Sans MS"/>
                <a:cs typeface="Comic Sans MS"/>
              </a:rPr>
              <a:t>a</a:t>
            </a:r>
            <a:r>
              <a:rPr sz="900" spc="5" dirty="0">
                <a:latin typeface="Comic Sans MS"/>
                <a:cs typeface="Comic Sans MS"/>
              </a:rPr>
              <a:t> </a:t>
            </a:r>
            <a:r>
              <a:rPr sz="900" spc="-5" dirty="0">
                <a:latin typeface="Comic Sans MS"/>
                <a:cs typeface="Comic Sans MS"/>
              </a:rPr>
              <a:t>su</a:t>
            </a:r>
            <a:r>
              <a:rPr sz="900" spc="5" dirty="0">
                <a:latin typeface="Comic Sans MS"/>
                <a:cs typeface="Comic Sans MS"/>
              </a:rPr>
              <a:t> </a:t>
            </a:r>
            <a:r>
              <a:rPr sz="900" spc="-5" dirty="0">
                <a:latin typeface="Comic Sans MS"/>
                <a:cs typeface="Comic Sans MS"/>
              </a:rPr>
              <a:t>localidad.</a:t>
            </a:r>
            <a:r>
              <a:rPr sz="900" spc="5" dirty="0">
                <a:latin typeface="Comic Sans MS"/>
                <a:cs typeface="Comic Sans MS"/>
              </a:rPr>
              <a:t> </a:t>
            </a:r>
            <a:r>
              <a:rPr sz="900" spc="-5" dirty="0">
                <a:latin typeface="Comic Sans MS"/>
                <a:cs typeface="Comic Sans MS"/>
              </a:rPr>
              <a:t>Los</a:t>
            </a:r>
            <a:r>
              <a:rPr sz="900" spc="5" dirty="0">
                <a:latin typeface="Comic Sans MS"/>
                <a:cs typeface="Comic Sans MS"/>
              </a:rPr>
              <a:t> </a:t>
            </a:r>
            <a:r>
              <a:rPr sz="900" spc="-5" dirty="0">
                <a:latin typeface="Comic Sans MS"/>
                <a:cs typeface="Comic Sans MS"/>
              </a:rPr>
              <a:t>esquemas</a:t>
            </a:r>
            <a:r>
              <a:rPr sz="900" spc="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disparo</a:t>
            </a:r>
            <a:endParaRPr sz="900">
              <a:latin typeface="Comic Sans MS"/>
              <a:cs typeface="Comic Sans MS"/>
            </a:endParaRPr>
          </a:p>
        </p:txBody>
      </p:sp>
      <p:sp>
        <p:nvSpPr>
          <p:cNvPr id="12" name="object 12"/>
          <p:cNvSpPr txBox="1"/>
          <p:nvPr/>
        </p:nvSpPr>
        <p:spPr>
          <a:xfrm>
            <a:off x="9425472" y="1206301"/>
            <a:ext cx="3054350" cy="66230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deben</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capaces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cumplir</a:t>
            </a:r>
            <a:r>
              <a:rPr sz="900" dirty="0">
                <a:latin typeface="Comic Sans MS"/>
                <a:cs typeface="Comic Sans MS"/>
              </a:rPr>
              <a:t> </a:t>
            </a:r>
            <a:r>
              <a:rPr sz="900" spc="-5" dirty="0">
                <a:latin typeface="Comic Sans MS"/>
                <a:cs typeface="Comic Sans MS"/>
              </a:rPr>
              <a:t>estos</a:t>
            </a:r>
            <a:r>
              <a:rPr sz="900" dirty="0">
                <a:latin typeface="Comic Sans MS"/>
                <a:cs typeface="Comic Sans MS"/>
              </a:rPr>
              <a:t> </a:t>
            </a:r>
            <a:r>
              <a:rPr sz="900" spc="-5" dirty="0">
                <a:latin typeface="Comic Sans MS"/>
                <a:cs typeface="Comic Sans MS"/>
              </a:rPr>
              <a:t>requerimientos </a:t>
            </a:r>
            <a:r>
              <a:rPr sz="900" dirty="0">
                <a:latin typeface="Comic Sans MS"/>
                <a:cs typeface="Comic Sans MS"/>
              </a:rPr>
              <a:t> </a:t>
            </a:r>
            <a:r>
              <a:rPr sz="900" spc="-5" dirty="0">
                <a:latin typeface="Comic Sans MS"/>
                <a:cs typeface="Comic Sans MS"/>
              </a:rPr>
              <a:t>cuando se tenga una contingencia de primer orden, tales </a:t>
            </a:r>
            <a:r>
              <a:rPr sz="900" dirty="0">
                <a:latin typeface="Comic Sans MS"/>
                <a:cs typeface="Comic Sans MS"/>
              </a:rPr>
              <a:t> </a:t>
            </a:r>
            <a:r>
              <a:rPr sz="900" spc="-5" dirty="0">
                <a:latin typeface="Comic Sans MS"/>
                <a:cs typeface="Comic Sans MS"/>
              </a:rPr>
              <a:t>como la falla de un solo relé de protección a operar o la </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interruptor</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disparar.</a:t>
            </a:r>
            <a:endParaRPr sz="900">
              <a:latin typeface="Comic Sans MS"/>
              <a:cs typeface="Comic Sans MS"/>
            </a:endParaRPr>
          </a:p>
        </p:txBody>
      </p:sp>
      <p:sp>
        <p:nvSpPr>
          <p:cNvPr id="13" name="object 13"/>
          <p:cNvSpPr txBox="1"/>
          <p:nvPr/>
        </p:nvSpPr>
        <p:spPr>
          <a:xfrm>
            <a:off x="9425473" y="2187589"/>
            <a:ext cx="1483995"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ESQUEMAS</a:t>
            </a:r>
            <a:r>
              <a:rPr sz="900" b="1" spc="-20" dirty="0">
                <a:latin typeface="Comic Sans MS"/>
                <a:cs typeface="Comic Sans MS"/>
              </a:rPr>
              <a:t> </a:t>
            </a:r>
            <a:r>
              <a:rPr sz="900" b="1" spc="-5" dirty="0">
                <a:latin typeface="Comic Sans MS"/>
                <a:cs typeface="Comic Sans MS"/>
              </a:rPr>
              <a:t>DE</a:t>
            </a:r>
            <a:r>
              <a:rPr sz="900" b="1" spc="-15" dirty="0">
                <a:latin typeface="Comic Sans MS"/>
                <a:cs typeface="Comic Sans MS"/>
              </a:rPr>
              <a:t> </a:t>
            </a:r>
            <a:r>
              <a:rPr sz="900" b="1" spc="-5" dirty="0">
                <a:latin typeface="Comic Sans MS"/>
                <a:cs typeface="Comic Sans MS"/>
              </a:rPr>
              <a:t>DISPARO</a:t>
            </a:r>
            <a:endParaRPr sz="900">
              <a:latin typeface="Comic Sans MS"/>
              <a:cs typeface="Comic Sans MS"/>
            </a:endParaRPr>
          </a:p>
        </p:txBody>
      </p:sp>
      <p:sp>
        <p:nvSpPr>
          <p:cNvPr id="14" name="object 14"/>
          <p:cNvSpPr txBox="1"/>
          <p:nvPr/>
        </p:nvSpPr>
        <p:spPr>
          <a:xfrm>
            <a:off x="9425473" y="2629479"/>
            <a:ext cx="3054985" cy="392430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Generalmente,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discretos</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a:t>
            </a:r>
            <a:r>
              <a:rPr sz="900" spc="180" dirty="0">
                <a:latin typeface="Comic Sans MS"/>
                <a:cs typeface="Comic Sans MS"/>
              </a:rPr>
              <a:t> </a:t>
            </a:r>
            <a:r>
              <a:rPr sz="900" spc="-5" dirty="0">
                <a:latin typeface="Comic Sans MS"/>
                <a:cs typeface="Comic Sans MS"/>
              </a:rPr>
              <a:t>se</a:t>
            </a:r>
            <a:r>
              <a:rPr sz="900" spc="180" dirty="0">
                <a:latin typeface="Comic Sans MS"/>
                <a:cs typeface="Comic Sans MS"/>
              </a:rPr>
              <a:t> </a:t>
            </a:r>
            <a:r>
              <a:rPr sz="900" spc="-5" dirty="0">
                <a:latin typeface="Comic Sans MS"/>
                <a:cs typeface="Comic Sans MS"/>
              </a:rPr>
              <a:t>agrupan</a:t>
            </a:r>
            <a:r>
              <a:rPr sz="900" spc="185" dirty="0">
                <a:latin typeface="Comic Sans MS"/>
                <a:cs typeface="Comic Sans MS"/>
              </a:rPr>
              <a:t> </a:t>
            </a:r>
            <a:r>
              <a:rPr sz="900" spc="-5" dirty="0">
                <a:latin typeface="Comic Sans MS"/>
                <a:cs typeface="Comic Sans MS"/>
              </a:rPr>
              <a:t>para</a:t>
            </a:r>
            <a:r>
              <a:rPr sz="900" spc="180" dirty="0">
                <a:latin typeface="Comic Sans MS"/>
                <a:cs typeface="Comic Sans MS"/>
              </a:rPr>
              <a:t> </a:t>
            </a:r>
            <a:r>
              <a:rPr sz="900" spc="-5" dirty="0">
                <a:latin typeface="Comic Sans MS"/>
                <a:cs typeface="Comic Sans MS"/>
              </a:rPr>
              <a:t>activar</a:t>
            </a:r>
            <a:r>
              <a:rPr sz="900" spc="180" dirty="0">
                <a:latin typeface="Comic Sans MS"/>
                <a:cs typeface="Comic Sans MS"/>
              </a:rPr>
              <a:t> </a:t>
            </a:r>
            <a:r>
              <a:rPr sz="900" spc="-5" dirty="0">
                <a:latin typeface="Comic Sans MS"/>
                <a:cs typeface="Comic Sans MS"/>
              </a:rPr>
              <a:t>los</a:t>
            </a:r>
            <a:r>
              <a:rPr sz="900" spc="185" dirty="0">
                <a:latin typeface="Comic Sans MS"/>
                <a:cs typeface="Comic Sans MS"/>
              </a:rPr>
              <a:t> </a:t>
            </a:r>
            <a:r>
              <a:rPr sz="900" spc="-5" dirty="0">
                <a:latin typeface="Comic Sans MS"/>
                <a:cs typeface="Comic Sans MS"/>
              </a:rPr>
              <a:t>relés</a:t>
            </a:r>
            <a:r>
              <a:rPr sz="900" spc="180" dirty="0">
                <a:latin typeface="Comic Sans MS"/>
                <a:cs typeface="Comic Sans MS"/>
              </a:rPr>
              <a:t> </a:t>
            </a:r>
            <a:r>
              <a:rPr sz="900" spc="-5" dirty="0">
                <a:latin typeface="Comic Sans MS"/>
                <a:cs typeface="Comic Sans MS"/>
              </a:rPr>
              <a:t>auxiliares </a:t>
            </a:r>
            <a:r>
              <a:rPr sz="900" spc="-254" dirty="0">
                <a:latin typeface="Comic Sans MS"/>
                <a:cs typeface="Comic Sans MS"/>
              </a:rPr>
              <a:t> </a:t>
            </a:r>
            <a:r>
              <a:rPr sz="900" spc="-5" dirty="0">
                <a:latin typeface="Comic Sans MS"/>
                <a:cs typeface="Comic Sans MS"/>
              </a:rPr>
              <a:t>de disparo de tal forma que los relés con los mismos </a:t>
            </a:r>
            <a:r>
              <a:rPr sz="900" dirty="0">
                <a:latin typeface="Comic Sans MS"/>
                <a:cs typeface="Comic Sans MS"/>
              </a:rPr>
              <a:t> </a:t>
            </a:r>
            <a:r>
              <a:rPr sz="900" spc="-5" dirty="0">
                <a:latin typeface="Comic Sans MS"/>
                <a:cs typeface="Comic Sans MS"/>
              </a:rPr>
              <a:t>modos de disparo/paro del generador sean establecidos. </a:t>
            </a:r>
            <a:r>
              <a:rPr sz="900" dirty="0">
                <a:latin typeface="Comic Sans MS"/>
                <a:cs typeface="Comic Sans MS"/>
              </a:rPr>
              <a:t> </a:t>
            </a:r>
            <a:r>
              <a:rPr sz="900" spc="-5" dirty="0">
                <a:latin typeface="Comic Sans MS"/>
                <a:cs typeface="Comic Sans MS"/>
              </a:rPr>
              <a:t>Donde sea posible, el arreglo de los relés auxiliares de </a:t>
            </a:r>
            <a:r>
              <a:rPr sz="900" dirty="0">
                <a:latin typeface="Comic Sans MS"/>
                <a:cs typeface="Comic Sans MS"/>
              </a:rPr>
              <a:t> </a:t>
            </a:r>
            <a:r>
              <a:rPr sz="900" spc="-5" dirty="0">
                <a:latin typeface="Comic Sans MS"/>
                <a:cs typeface="Comic Sans MS"/>
              </a:rPr>
              <a:t>disparo debe proporcionar redundancia en las funciones </a:t>
            </a:r>
            <a:r>
              <a:rPr sz="900" dirty="0">
                <a:latin typeface="Comic Sans MS"/>
                <a:cs typeface="Comic Sans MS"/>
              </a:rPr>
              <a:t> </a:t>
            </a:r>
            <a:r>
              <a:rPr sz="900" spc="-5" dirty="0">
                <a:latin typeface="Comic Sans MS"/>
                <a:cs typeface="Comic Sans MS"/>
              </a:rPr>
              <a:t>de disparo y en los circuitos de disparo, de tal forma que </a:t>
            </a:r>
            <a:r>
              <a:rPr sz="900" dirty="0">
                <a:latin typeface="Comic Sans MS"/>
                <a:cs typeface="Comic Sans MS"/>
              </a:rPr>
              <a:t> </a:t>
            </a:r>
            <a:r>
              <a:rPr sz="900" spc="-5" dirty="0">
                <a:latin typeface="Comic Sans MS"/>
                <a:cs typeface="Comic Sans MS"/>
              </a:rPr>
              <a:t>los relés de respaldo operen sobre un relé auxiliar de </a:t>
            </a:r>
            <a:r>
              <a:rPr sz="900" dirty="0">
                <a:latin typeface="Comic Sans MS"/>
                <a:cs typeface="Comic Sans MS"/>
              </a:rPr>
              <a:t> </a:t>
            </a:r>
            <a:r>
              <a:rPr sz="900" spc="-5" dirty="0">
                <a:latin typeface="Comic Sans MS"/>
                <a:cs typeface="Comic Sans MS"/>
              </a:rPr>
              <a:t>disparo distinto al de la protección primaria. La tarea </a:t>
            </a:r>
            <a:r>
              <a:rPr sz="900" dirty="0">
                <a:latin typeface="Comic Sans MS"/>
                <a:cs typeface="Comic Sans MS"/>
              </a:rPr>
              <a:t> </a:t>
            </a:r>
            <a:r>
              <a:rPr sz="900" spc="-5" dirty="0">
                <a:latin typeface="Comic Sans MS"/>
                <a:cs typeface="Comic Sans MS"/>
              </a:rPr>
              <a:t>asociada con la aplicación de esquemas de disparo sobre </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unidades</a:t>
            </a:r>
            <a:r>
              <a:rPr sz="900" dirty="0">
                <a:latin typeface="Comic Sans MS"/>
                <a:cs typeface="Comic Sans MS"/>
              </a:rPr>
              <a:t> </a:t>
            </a:r>
            <a:r>
              <a:rPr sz="900" spc="-5" dirty="0">
                <a:latin typeface="Comic Sans MS"/>
                <a:cs typeface="Comic Sans MS"/>
              </a:rPr>
              <a:t>generadoras</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menospreciada. </a:t>
            </a:r>
            <a:r>
              <a:rPr sz="900" spc="-254"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esfuerzo</a:t>
            </a:r>
            <a:r>
              <a:rPr sz="900" dirty="0">
                <a:latin typeface="Comic Sans MS"/>
                <a:cs typeface="Comic Sans MS"/>
              </a:rPr>
              <a:t> </a:t>
            </a:r>
            <a:r>
              <a:rPr sz="900" spc="-5" dirty="0">
                <a:latin typeface="Comic Sans MS"/>
                <a:cs typeface="Comic Sans MS"/>
              </a:rPr>
              <a:t>requiere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amplios</a:t>
            </a:r>
            <a:r>
              <a:rPr sz="900" dirty="0">
                <a:latin typeface="Comic Sans MS"/>
                <a:cs typeface="Comic Sans MS"/>
              </a:rPr>
              <a:t> </a:t>
            </a:r>
            <a:r>
              <a:rPr sz="900" spc="-5" dirty="0">
                <a:latin typeface="Comic Sans MS"/>
                <a:cs typeface="Comic Sans MS"/>
              </a:rPr>
              <a:t>conocimientos</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equipo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generadora,</a:t>
            </a:r>
            <a:r>
              <a:rPr sz="900" dirty="0">
                <a:latin typeface="Comic Sans MS"/>
                <a:cs typeface="Comic Sans MS"/>
              </a:rPr>
              <a:t> </a:t>
            </a:r>
            <a:r>
              <a:rPr sz="900" spc="-5" dirty="0">
                <a:latin typeface="Comic Sans MS"/>
                <a:cs typeface="Comic Sans MS"/>
              </a:rPr>
              <a:t>así</a:t>
            </a:r>
            <a:r>
              <a:rPr sz="900" dirty="0">
                <a:latin typeface="Comic Sans MS"/>
                <a:cs typeface="Comic Sans MS"/>
              </a:rPr>
              <a:t> </a:t>
            </a:r>
            <a:r>
              <a:rPr sz="900" spc="-5" dirty="0">
                <a:latin typeface="Comic Sans MS"/>
                <a:cs typeface="Comic Sans MS"/>
              </a:rPr>
              <a:t>como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su </a:t>
            </a:r>
            <a:r>
              <a:rPr sz="900" dirty="0">
                <a:latin typeface="Comic Sans MS"/>
                <a:cs typeface="Comic Sans MS"/>
              </a:rPr>
              <a:t> </a:t>
            </a:r>
            <a:r>
              <a:rPr sz="900" spc="-5" dirty="0">
                <a:latin typeface="Comic Sans MS"/>
                <a:cs typeface="Comic Sans MS"/>
              </a:rPr>
              <a:t>comportamiento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condiciones</a:t>
            </a:r>
            <a:r>
              <a:rPr sz="900" dirty="0">
                <a:latin typeface="Comic Sans MS"/>
                <a:cs typeface="Comic Sans MS"/>
              </a:rPr>
              <a:t> </a:t>
            </a:r>
            <a:r>
              <a:rPr sz="900" spc="-5" dirty="0">
                <a:latin typeface="Comic Sans MS"/>
                <a:cs typeface="Comic Sans MS"/>
              </a:rPr>
              <a:t>normales</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anormales. </a:t>
            </a:r>
            <a:r>
              <a:rPr sz="900" dirty="0">
                <a:latin typeface="Comic Sans MS"/>
                <a:cs typeface="Comic Sans MS"/>
              </a:rPr>
              <a:t> </a:t>
            </a:r>
            <a:r>
              <a:rPr sz="900" spc="-5" dirty="0">
                <a:latin typeface="Comic Sans MS"/>
                <a:cs typeface="Comic Sans MS"/>
              </a:rPr>
              <a:t>Habría que ser un ciego si la única consideración dada es </a:t>
            </a:r>
            <a:r>
              <a:rPr sz="900" dirty="0">
                <a:latin typeface="Comic Sans MS"/>
                <a:cs typeface="Comic Sans MS"/>
              </a:rPr>
              <a:t> </a:t>
            </a:r>
            <a:r>
              <a:rPr sz="900" spc="-5" dirty="0">
                <a:latin typeface="Comic Sans MS"/>
                <a:cs typeface="Comic Sans MS"/>
              </a:rPr>
              <a:t>desconectar</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sistema</a:t>
            </a:r>
            <a:r>
              <a:rPr sz="900" spc="254" dirty="0">
                <a:latin typeface="Comic Sans MS"/>
                <a:cs typeface="Comic Sans MS"/>
              </a:rPr>
              <a:t> </a:t>
            </a:r>
            <a:r>
              <a:rPr sz="900" spc="-5" dirty="0">
                <a:latin typeface="Comic Sans MS"/>
                <a:cs typeface="Comic Sans MS"/>
              </a:rPr>
              <a:t>eléctrico</a:t>
            </a:r>
            <a:r>
              <a:rPr sz="900" spc="260" dirty="0">
                <a:latin typeface="Comic Sans MS"/>
                <a:cs typeface="Comic Sans MS"/>
              </a:rPr>
              <a:t> </a:t>
            </a:r>
            <a:r>
              <a:rPr sz="900" spc="-5" dirty="0">
                <a:latin typeface="Comic Sans MS"/>
                <a:cs typeface="Comic Sans MS"/>
              </a:rPr>
              <a:t>sin </a:t>
            </a:r>
            <a:r>
              <a:rPr sz="900" dirty="0">
                <a:latin typeface="Comic Sans MS"/>
                <a:cs typeface="Comic Sans MS"/>
              </a:rPr>
              <a:t> </a:t>
            </a:r>
            <a:r>
              <a:rPr sz="900" spc="-5" dirty="0">
                <a:latin typeface="Comic Sans MS"/>
                <a:cs typeface="Comic Sans MS"/>
              </a:rPr>
              <a:t>tomar en consideración la manera precisa en la cual la </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generadora</a:t>
            </a:r>
            <a:r>
              <a:rPr sz="900" dirty="0">
                <a:latin typeface="Comic Sans MS"/>
                <a:cs typeface="Comic Sans MS"/>
              </a:rPr>
              <a:t> </a:t>
            </a:r>
            <a:r>
              <a:rPr sz="900" spc="-5" dirty="0">
                <a:latin typeface="Comic Sans MS"/>
                <a:cs typeface="Comic Sans MS"/>
              </a:rPr>
              <a:t>puede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aislada</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potencia</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distintas</a:t>
            </a:r>
            <a:r>
              <a:rPr sz="900" dirty="0">
                <a:latin typeface="Comic Sans MS"/>
                <a:cs typeface="Comic Sans MS"/>
              </a:rPr>
              <a:t> </a:t>
            </a:r>
            <a:r>
              <a:rPr sz="900" spc="-5" dirty="0">
                <a:latin typeface="Comic Sans MS"/>
                <a:cs typeface="Comic Sans MS"/>
              </a:rPr>
              <a:t>funciones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protección.</a:t>
            </a:r>
            <a:endParaRPr sz="900">
              <a:latin typeface="Comic Sans MS"/>
              <a:cs typeface="Comic Sans MS"/>
            </a:endParaRPr>
          </a:p>
          <a:p>
            <a:pPr marL="12700" marR="6350" algn="just">
              <a:lnSpc>
                <a:spcPct val="116100"/>
              </a:lnSpc>
              <a:spcBef>
                <a:spcPts val="600"/>
              </a:spcBef>
            </a:pPr>
            <a:r>
              <a:rPr sz="900" spc="-5" dirty="0">
                <a:latin typeface="Comic Sans MS"/>
                <a:cs typeface="Comic Sans MS"/>
              </a:rPr>
              <a:t>A</a:t>
            </a:r>
            <a:r>
              <a:rPr sz="900" dirty="0">
                <a:latin typeface="Comic Sans MS"/>
                <a:cs typeface="Comic Sans MS"/>
              </a:rPr>
              <a:t> </a:t>
            </a:r>
            <a:r>
              <a:rPr sz="900" spc="-5" dirty="0">
                <a:latin typeface="Comic Sans MS"/>
                <a:cs typeface="Comic Sans MS"/>
              </a:rPr>
              <a:t>continuación</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describen</a:t>
            </a:r>
            <a:r>
              <a:rPr sz="900" dirty="0">
                <a:latin typeface="Comic Sans MS"/>
                <a:cs typeface="Comic Sans MS"/>
              </a:rPr>
              <a:t> </a:t>
            </a:r>
            <a:r>
              <a:rPr sz="900" spc="-5" dirty="0">
                <a:latin typeface="Comic Sans MS"/>
                <a:cs typeface="Comic Sans MS"/>
              </a:rPr>
              <a:t>cuatro</a:t>
            </a:r>
            <a:r>
              <a:rPr sz="900" dirty="0">
                <a:latin typeface="Comic Sans MS"/>
                <a:cs typeface="Comic Sans MS"/>
              </a:rPr>
              <a:t> </a:t>
            </a:r>
            <a:r>
              <a:rPr sz="900" spc="-5" dirty="0">
                <a:latin typeface="Comic Sans MS"/>
                <a:cs typeface="Comic Sans MS"/>
              </a:rPr>
              <a:t>métodos</a:t>
            </a:r>
            <a:r>
              <a:rPr sz="900" spc="254" dirty="0">
                <a:latin typeface="Comic Sans MS"/>
                <a:cs typeface="Comic Sans MS"/>
              </a:rPr>
              <a:t> </a:t>
            </a:r>
            <a:r>
              <a:rPr sz="900" spc="-5" dirty="0">
                <a:latin typeface="Comic Sans MS"/>
                <a:cs typeface="Comic Sans MS"/>
              </a:rPr>
              <a:t>comunes </a:t>
            </a:r>
            <a:r>
              <a:rPr sz="900" spc="-254" dirty="0">
                <a:latin typeface="Comic Sans MS"/>
                <a:cs typeface="Comic Sans MS"/>
              </a:rPr>
              <a:t> </a:t>
            </a:r>
            <a:r>
              <a:rPr sz="900" spc="-5" dirty="0">
                <a:latin typeface="Comic Sans MS"/>
                <a:cs typeface="Comic Sans MS"/>
              </a:rPr>
              <a:t>para sacar el generador de servicio, cuando este trabaja </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condiciones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operación</a:t>
            </a:r>
            <a:r>
              <a:rPr sz="900" dirty="0">
                <a:latin typeface="Comic Sans MS"/>
                <a:cs typeface="Comic Sans MS"/>
              </a:rPr>
              <a:t> </a:t>
            </a:r>
            <a:r>
              <a:rPr sz="900" spc="-5" dirty="0">
                <a:latin typeface="Comic Sans MS"/>
                <a:cs typeface="Comic Sans MS"/>
              </a:rPr>
              <a:t>anormales</a:t>
            </a:r>
            <a:r>
              <a:rPr sz="900" spc="254" dirty="0">
                <a:latin typeface="Comic Sans MS"/>
                <a:cs typeface="Comic Sans MS"/>
              </a:rPr>
              <a:t> </a:t>
            </a:r>
            <a:r>
              <a:rPr sz="900" spc="-5" dirty="0">
                <a:latin typeface="Comic Sans MS"/>
                <a:cs typeface="Comic Sans MS"/>
              </a:rPr>
              <a:t>inaceptables</a:t>
            </a:r>
            <a:r>
              <a:rPr sz="900" spc="260" dirty="0">
                <a:latin typeface="Comic Sans MS"/>
                <a:cs typeface="Comic Sans MS"/>
              </a:rPr>
              <a:t> </a:t>
            </a:r>
            <a:r>
              <a:rPr sz="900" spc="-5" dirty="0">
                <a:latin typeface="Comic Sans MS"/>
                <a:cs typeface="Comic Sans MS"/>
              </a:rPr>
              <a:t>o </a:t>
            </a:r>
            <a:r>
              <a:rPr sz="900" spc="-254" dirty="0">
                <a:latin typeface="Comic Sans MS"/>
                <a:cs typeface="Comic Sans MS"/>
              </a:rPr>
              <a:t> </a:t>
            </a:r>
            <a:r>
              <a:rPr sz="900" spc="-5" dirty="0">
                <a:latin typeface="Comic Sans MS"/>
                <a:cs typeface="Comic Sans MS"/>
              </a:rPr>
              <a:t>con fallas</a:t>
            </a:r>
            <a:r>
              <a:rPr sz="900" dirty="0">
                <a:latin typeface="Comic Sans MS"/>
                <a:cs typeface="Comic Sans MS"/>
              </a:rPr>
              <a:t> </a:t>
            </a:r>
            <a:r>
              <a:rPr sz="900" spc="-5" dirty="0">
                <a:latin typeface="Comic Sans MS"/>
                <a:cs typeface="Comic Sans MS"/>
              </a:rPr>
              <a:t>eléctricas.</a:t>
            </a:r>
            <a:endParaRPr sz="900">
              <a:latin typeface="Comic Sans MS"/>
              <a:cs typeface="Comic Sans MS"/>
            </a:endParaRPr>
          </a:p>
        </p:txBody>
      </p:sp>
      <p:sp>
        <p:nvSpPr>
          <p:cNvPr id="15" name="object 15"/>
          <p:cNvSpPr txBox="1"/>
          <p:nvPr/>
        </p:nvSpPr>
        <p:spPr>
          <a:xfrm>
            <a:off x="9425472" y="6680272"/>
            <a:ext cx="3054350" cy="2096135"/>
          </a:xfrm>
          <a:prstGeom prst="rect">
            <a:avLst/>
          </a:prstGeom>
        </p:spPr>
        <p:txBody>
          <a:bodyPr vert="horz" wrap="square" lIns="0" tIns="12700" rIns="0" bIns="0" rtlCol="0">
            <a:spAutoFit/>
          </a:bodyPr>
          <a:lstStyle/>
          <a:p>
            <a:pPr marL="12700" marR="5080" algn="just">
              <a:lnSpc>
                <a:spcPct val="116100"/>
              </a:lnSpc>
              <a:spcBef>
                <a:spcPts val="100"/>
              </a:spcBef>
            </a:pPr>
            <a:r>
              <a:rPr sz="900" b="1" spc="-5" dirty="0">
                <a:latin typeface="Comic Sans MS"/>
                <a:cs typeface="Comic Sans MS"/>
              </a:rPr>
              <a:t>Disparo simultáneo. </a:t>
            </a:r>
            <a:r>
              <a:rPr sz="900" spc="-5" dirty="0">
                <a:latin typeface="Comic Sans MS"/>
                <a:cs typeface="Comic Sans MS"/>
              </a:rPr>
              <a:t>Proporciona los medios más rápidos </a:t>
            </a:r>
            <a:r>
              <a:rPr sz="900" dirty="0">
                <a:latin typeface="Comic Sans MS"/>
                <a:cs typeface="Comic Sans MS"/>
              </a:rPr>
              <a:t> </a:t>
            </a:r>
            <a:r>
              <a:rPr sz="900" spc="-5" dirty="0">
                <a:latin typeface="Comic Sans MS"/>
                <a:cs typeface="Comic Sans MS"/>
              </a:rPr>
              <a:t>para aislar al generador. Este modo de disparo es usado </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todas</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fallas</a:t>
            </a:r>
            <a:r>
              <a:rPr sz="900" dirty="0">
                <a:latin typeface="Comic Sans MS"/>
                <a:cs typeface="Comic Sans MS"/>
              </a:rPr>
              <a:t> </a:t>
            </a:r>
            <a:r>
              <a:rPr sz="900" spc="-5" dirty="0">
                <a:latin typeface="Comic Sans MS"/>
                <a:cs typeface="Comic Sans MS"/>
              </a:rPr>
              <a:t>internas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spc="260" dirty="0">
                <a:latin typeface="Comic Sans MS"/>
                <a:cs typeface="Comic Sans MS"/>
              </a:rPr>
              <a:t> </a:t>
            </a:r>
            <a:r>
              <a:rPr sz="900" spc="-5" dirty="0">
                <a:latin typeface="Comic Sans MS"/>
                <a:cs typeface="Comic Sans MS"/>
              </a:rPr>
              <a:t>generador</a:t>
            </a:r>
            <a:r>
              <a:rPr sz="900" spc="260" dirty="0">
                <a:latin typeface="Comic Sans MS"/>
                <a:cs typeface="Comic Sans MS"/>
              </a:rPr>
              <a:t> </a:t>
            </a:r>
            <a:r>
              <a:rPr sz="900" spc="-5" dirty="0">
                <a:latin typeface="Comic Sans MS"/>
                <a:cs typeface="Comic Sans MS"/>
              </a:rPr>
              <a:t>y </a:t>
            </a:r>
            <a:r>
              <a:rPr sz="900" spc="-254" dirty="0">
                <a:latin typeface="Comic Sans MS"/>
                <a:cs typeface="Comic Sans MS"/>
              </a:rPr>
              <a:t> </a:t>
            </a:r>
            <a:r>
              <a:rPr sz="900" spc="-5" dirty="0">
                <a:latin typeface="Comic Sans MS"/>
                <a:cs typeface="Comic Sans MS"/>
              </a:rPr>
              <a:t>anomalías</a:t>
            </a:r>
            <a:r>
              <a:rPr sz="900" dirty="0">
                <a:latin typeface="Comic Sans MS"/>
                <a:cs typeface="Comic Sans MS"/>
              </a:rPr>
              <a:t> </a:t>
            </a:r>
            <a:r>
              <a:rPr sz="900" spc="-5" dirty="0">
                <a:latin typeface="Comic Sans MS"/>
                <a:cs typeface="Comic Sans MS"/>
              </a:rPr>
              <a:t>severas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zona</a:t>
            </a:r>
            <a:r>
              <a:rPr sz="90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protección</a:t>
            </a:r>
            <a:r>
              <a:rPr sz="900" spc="26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 El aislamiento es cumplido por el disparo al </a:t>
            </a:r>
            <a:r>
              <a:rPr sz="900" dirty="0">
                <a:latin typeface="Comic Sans MS"/>
                <a:cs typeface="Comic Sans MS"/>
              </a:rPr>
              <a:t> </a:t>
            </a:r>
            <a:r>
              <a:rPr sz="900" spc="-5" dirty="0">
                <a:latin typeface="Comic Sans MS"/>
                <a:cs typeface="Comic Sans MS"/>
              </a:rPr>
              <a:t>mismo</a:t>
            </a:r>
            <a:r>
              <a:rPr sz="900" dirty="0">
                <a:latin typeface="Comic Sans MS"/>
                <a:cs typeface="Comic Sans MS"/>
              </a:rPr>
              <a:t> </a:t>
            </a:r>
            <a:r>
              <a:rPr sz="900" spc="-5" dirty="0">
                <a:latin typeface="Comic Sans MS"/>
                <a:cs typeface="Comic Sans MS"/>
              </a:rPr>
              <a:t>tiempo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interruptor de campo, y el paro del impulsor cerrando las </a:t>
            </a:r>
            <a:r>
              <a:rPr sz="900" dirty="0">
                <a:latin typeface="Comic Sans MS"/>
                <a:cs typeface="Comic Sans MS"/>
              </a:rPr>
              <a:t> </a:t>
            </a:r>
            <a:r>
              <a:rPr sz="900" spc="-5" dirty="0">
                <a:latin typeface="Comic Sans MS"/>
                <a:cs typeface="Comic Sans MS"/>
              </a:rPr>
              <a:t>válvulas de la turbina. Si existe la posibilidad de que se </a:t>
            </a:r>
            <a:r>
              <a:rPr sz="900" dirty="0">
                <a:latin typeface="Comic Sans MS"/>
                <a:cs typeface="Comic Sans MS"/>
              </a:rPr>
              <a:t> </a:t>
            </a:r>
            <a:r>
              <a:rPr sz="900" spc="-5" dirty="0">
                <a:latin typeface="Comic Sans MS"/>
                <a:cs typeface="Comic Sans MS"/>
              </a:rPr>
              <a:t>presente</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condición</a:t>
            </a:r>
            <a:r>
              <a:rPr sz="900" spc="254" dirty="0">
                <a:latin typeface="Comic Sans MS"/>
                <a:cs typeface="Comic Sans MS"/>
              </a:rPr>
              <a:t> </a:t>
            </a:r>
            <a:r>
              <a:rPr sz="900" spc="-5" dirty="0">
                <a:latin typeface="Comic Sans MS"/>
                <a:cs typeface="Comic Sans MS"/>
              </a:rPr>
              <a:t>de sobre-velocidad significante </a:t>
            </a:r>
            <a:r>
              <a:rPr sz="900" dirty="0">
                <a:latin typeface="Comic Sans MS"/>
                <a:cs typeface="Comic Sans MS"/>
              </a:rPr>
              <a:t> </a:t>
            </a:r>
            <a:r>
              <a:rPr sz="900" spc="-5" dirty="0">
                <a:latin typeface="Comic Sans MS"/>
                <a:cs typeface="Comic Sans MS"/>
              </a:rPr>
              <a:t>de la unidad, un retardo de tiempo puede ser usado en el </a:t>
            </a:r>
            <a:r>
              <a:rPr sz="900" dirty="0">
                <a:latin typeface="Comic Sans MS"/>
                <a:cs typeface="Comic Sans MS"/>
              </a:rPr>
              <a:t> </a:t>
            </a:r>
            <a:r>
              <a:rPr sz="900" spc="-5" dirty="0">
                <a:latin typeface="Comic Sans MS"/>
                <a:cs typeface="Comic Sans MS"/>
              </a:rPr>
              <a:t>circuito de disparo del interruptor de generador. Si el </a:t>
            </a:r>
            <a:r>
              <a:rPr sz="900" dirty="0">
                <a:latin typeface="Comic Sans MS"/>
                <a:cs typeface="Comic Sans MS"/>
              </a:rPr>
              <a:t> </a:t>
            </a:r>
            <a:r>
              <a:rPr sz="900" spc="-5" dirty="0">
                <a:latin typeface="Comic Sans MS"/>
                <a:cs typeface="Comic Sans MS"/>
              </a:rPr>
              <a:t>retardo de tiempo es usado, el efecto de este retardo </a:t>
            </a:r>
            <a:r>
              <a:rPr sz="900" dirty="0">
                <a:latin typeface="Comic Sans MS"/>
                <a:cs typeface="Comic Sans MS"/>
              </a:rPr>
              <a:t> </a:t>
            </a:r>
            <a:r>
              <a:rPr sz="900" spc="-5" dirty="0">
                <a:latin typeface="Comic Sans MS"/>
                <a:cs typeface="Comic Sans MS"/>
              </a:rPr>
              <a:t>sobre</a:t>
            </a:r>
            <a:r>
              <a:rPr sz="900" spc="10" dirty="0">
                <a:latin typeface="Comic Sans MS"/>
                <a:cs typeface="Comic Sans MS"/>
              </a:rPr>
              <a:t> </a:t>
            </a:r>
            <a:r>
              <a:rPr sz="900" spc="-5" dirty="0">
                <a:latin typeface="Comic Sans MS"/>
                <a:cs typeface="Comic Sans MS"/>
              </a:rPr>
              <a:t>el</a:t>
            </a:r>
            <a:r>
              <a:rPr sz="900" spc="10" dirty="0">
                <a:latin typeface="Comic Sans MS"/>
                <a:cs typeface="Comic Sans MS"/>
              </a:rPr>
              <a:t> </a:t>
            </a:r>
            <a:r>
              <a:rPr sz="900" spc="-5" dirty="0">
                <a:latin typeface="Comic Sans MS"/>
                <a:cs typeface="Comic Sans MS"/>
              </a:rPr>
              <a:t>generador</a:t>
            </a:r>
            <a:r>
              <a:rPr sz="900" spc="10" dirty="0">
                <a:latin typeface="Comic Sans MS"/>
                <a:cs typeface="Comic Sans MS"/>
              </a:rPr>
              <a:t> </a:t>
            </a:r>
            <a:r>
              <a:rPr sz="900" spc="-5" dirty="0">
                <a:latin typeface="Comic Sans MS"/>
                <a:cs typeface="Comic Sans MS"/>
              </a:rPr>
              <a:t>y/o</a:t>
            </a:r>
            <a:r>
              <a:rPr sz="900" spc="10" dirty="0">
                <a:latin typeface="Comic Sans MS"/>
                <a:cs typeface="Comic Sans MS"/>
              </a:rPr>
              <a:t> </a:t>
            </a:r>
            <a:r>
              <a:rPr sz="900" spc="-5" dirty="0">
                <a:latin typeface="Comic Sans MS"/>
                <a:cs typeface="Comic Sans MS"/>
              </a:rPr>
              <a:t>el</a:t>
            </a:r>
            <a:r>
              <a:rPr sz="900" spc="10" dirty="0">
                <a:latin typeface="Comic Sans MS"/>
                <a:cs typeface="Comic Sans MS"/>
              </a:rPr>
              <a:t> </a:t>
            </a:r>
            <a:r>
              <a:rPr sz="900" spc="-5" dirty="0">
                <a:latin typeface="Comic Sans MS"/>
                <a:cs typeface="Comic Sans MS"/>
              </a:rPr>
              <a:t>sistema</a:t>
            </a:r>
            <a:r>
              <a:rPr sz="900" spc="10" dirty="0">
                <a:latin typeface="Comic Sans MS"/>
                <a:cs typeface="Comic Sans MS"/>
              </a:rPr>
              <a:t> </a:t>
            </a:r>
            <a:r>
              <a:rPr sz="900" spc="-5" dirty="0">
                <a:latin typeface="Comic Sans MS"/>
                <a:cs typeface="Comic Sans MS"/>
              </a:rPr>
              <a:t>debe</a:t>
            </a:r>
            <a:r>
              <a:rPr sz="900" spc="10" dirty="0">
                <a:latin typeface="Comic Sans MS"/>
                <a:cs typeface="Comic Sans MS"/>
              </a:rPr>
              <a:t> </a:t>
            </a:r>
            <a:r>
              <a:rPr sz="900" spc="-5" dirty="0">
                <a:latin typeface="Comic Sans MS"/>
                <a:cs typeface="Comic Sans MS"/>
              </a:rPr>
              <a:t>ser</a:t>
            </a:r>
            <a:r>
              <a:rPr sz="900" spc="10" dirty="0">
                <a:latin typeface="Comic Sans MS"/>
                <a:cs typeface="Comic Sans MS"/>
              </a:rPr>
              <a:t> </a:t>
            </a:r>
            <a:r>
              <a:rPr sz="900" spc="-5" dirty="0">
                <a:latin typeface="Comic Sans MS"/>
                <a:cs typeface="Comic Sans MS"/>
              </a:rPr>
              <a:t>determinado.</a:t>
            </a:r>
            <a:endParaRPr sz="900">
              <a:latin typeface="Comic Sans MS"/>
              <a:cs typeface="Comic Sans MS"/>
            </a:endParaRPr>
          </a:p>
        </p:txBody>
      </p:sp>
      <p:sp>
        <p:nvSpPr>
          <p:cNvPr id="16" name="object 16"/>
          <p:cNvSpPr txBox="1"/>
          <p:nvPr/>
        </p:nvSpPr>
        <p:spPr>
          <a:xfrm>
            <a:off x="9425473" y="8903372"/>
            <a:ext cx="3053715" cy="483722"/>
          </a:xfrm>
          <a:prstGeom prst="rect">
            <a:avLst/>
          </a:prstGeom>
        </p:spPr>
        <p:txBody>
          <a:bodyPr vert="horz" wrap="square" lIns="0" tIns="12700" rIns="0" bIns="0" rtlCol="0">
            <a:spAutoFit/>
          </a:bodyPr>
          <a:lstStyle/>
          <a:p>
            <a:pPr marL="12700" marR="5080" algn="just">
              <a:lnSpc>
                <a:spcPct val="116100"/>
              </a:lnSpc>
              <a:spcBef>
                <a:spcPts val="100"/>
              </a:spcBef>
            </a:pPr>
            <a:r>
              <a:rPr sz="900" b="1" spc="-5" dirty="0">
                <a:latin typeface="Comic Sans MS"/>
                <a:cs typeface="Comic Sans MS"/>
              </a:rPr>
              <a:t>Disparo</a:t>
            </a:r>
            <a:r>
              <a:rPr sz="900" b="1" dirty="0">
                <a:latin typeface="Comic Sans MS"/>
                <a:cs typeface="Comic Sans MS"/>
              </a:rPr>
              <a:t> </a:t>
            </a:r>
            <a:r>
              <a:rPr sz="900" b="1" spc="-5" dirty="0">
                <a:latin typeface="Comic Sans MS"/>
                <a:cs typeface="Comic Sans MS"/>
              </a:rPr>
              <a:t>del</a:t>
            </a:r>
            <a:r>
              <a:rPr sz="900" b="1" dirty="0">
                <a:latin typeface="Comic Sans MS"/>
                <a:cs typeface="Comic Sans MS"/>
              </a:rPr>
              <a:t> </a:t>
            </a:r>
            <a:r>
              <a:rPr sz="900" b="1" spc="-5" dirty="0">
                <a:latin typeface="Comic Sans MS"/>
                <a:cs typeface="Comic Sans MS"/>
              </a:rPr>
              <a:t>generador.</a:t>
            </a:r>
            <a:r>
              <a:rPr sz="900" b="1"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modo</a:t>
            </a:r>
            <a:r>
              <a:rPr sz="900" dirty="0">
                <a:latin typeface="Comic Sans MS"/>
                <a:cs typeface="Comic Sans MS"/>
              </a:rPr>
              <a:t> </a:t>
            </a:r>
            <a:r>
              <a:rPr sz="900" spc="-5" dirty="0">
                <a:latin typeface="Comic Sans MS"/>
                <a:cs typeface="Comic Sans MS"/>
              </a:rPr>
              <a:t>de</a:t>
            </a:r>
            <a:r>
              <a:rPr sz="900" spc="254" dirty="0">
                <a:latin typeface="Comic Sans MS"/>
                <a:cs typeface="Comic Sans MS"/>
              </a:rPr>
              <a:t> </a:t>
            </a:r>
            <a:r>
              <a:rPr sz="900" spc="-5" dirty="0">
                <a:latin typeface="Comic Sans MS"/>
                <a:cs typeface="Comic Sans MS"/>
              </a:rPr>
              <a:t>aislamiento </a:t>
            </a:r>
            <a:r>
              <a:rPr sz="900" dirty="0">
                <a:latin typeface="Comic Sans MS"/>
                <a:cs typeface="Comic Sans MS"/>
              </a:rPr>
              <a:t> </a:t>
            </a:r>
            <a:r>
              <a:rPr sz="900" spc="-5" dirty="0">
                <a:latin typeface="Comic Sans MS"/>
                <a:cs typeface="Comic Sans MS"/>
              </a:rPr>
              <a:t>dispara los interruptores del generador y del campo. El </a:t>
            </a:r>
            <a:r>
              <a:rPr sz="900" dirty="0">
                <a:latin typeface="Comic Sans MS"/>
                <a:cs typeface="Comic Sans MS"/>
              </a:rPr>
              <a:t> </a:t>
            </a:r>
            <a:r>
              <a:rPr sz="900" spc="-5" dirty="0">
                <a:latin typeface="Comic Sans MS"/>
                <a:cs typeface="Comic Sans MS"/>
              </a:rPr>
              <a:t>esquema</a:t>
            </a:r>
            <a:r>
              <a:rPr sz="900" spc="15" dirty="0">
                <a:latin typeface="Comic Sans MS"/>
                <a:cs typeface="Comic Sans MS"/>
              </a:rPr>
              <a:t> </a:t>
            </a:r>
            <a:r>
              <a:rPr sz="900" spc="-5" dirty="0">
                <a:latin typeface="Comic Sans MS"/>
                <a:cs typeface="Comic Sans MS"/>
              </a:rPr>
              <a:t>no</a:t>
            </a:r>
            <a:r>
              <a:rPr sz="900" spc="20" dirty="0">
                <a:latin typeface="Comic Sans MS"/>
                <a:cs typeface="Comic Sans MS"/>
              </a:rPr>
              <a:t> </a:t>
            </a:r>
            <a:r>
              <a:rPr sz="900" spc="-5" dirty="0">
                <a:latin typeface="Comic Sans MS"/>
                <a:cs typeface="Comic Sans MS"/>
              </a:rPr>
              <a:t>para</a:t>
            </a:r>
            <a:r>
              <a:rPr sz="900" spc="25" dirty="0">
                <a:latin typeface="Comic Sans MS"/>
                <a:cs typeface="Comic Sans MS"/>
              </a:rPr>
              <a:t> </a:t>
            </a:r>
            <a:r>
              <a:rPr sz="900" spc="-5" dirty="0">
                <a:latin typeface="Comic Sans MS"/>
                <a:cs typeface="Comic Sans MS"/>
              </a:rPr>
              <a:t>al</a:t>
            </a:r>
            <a:r>
              <a:rPr sz="900" spc="20" dirty="0">
                <a:latin typeface="Comic Sans MS"/>
                <a:cs typeface="Comic Sans MS"/>
              </a:rPr>
              <a:t> </a:t>
            </a:r>
            <a:r>
              <a:rPr sz="900" spc="-5" dirty="0">
                <a:latin typeface="Comic Sans MS"/>
                <a:cs typeface="Comic Sans MS"/>
              </a:rPr>
              <a:t>impulsor,</a:t>
            </a:r>
            <a:r>
              <a:rPr sz="900" spc="20" dirty="0">
                <a:latin typeface="Comic Sans MS"/>
                <a:cs typeface="Comic Sans MS"/>
              </a:rPr>
              <a:t> </a:t>
            </a:r>
            <a:r>
              <a:rPr sz="900" spc="-5" dirty="0">
                <a:latin typeface="Comic Sans MS"/>
                <a:cs typeface="Comic Sans MS"/>
              </a:rPr>
              <a:t>y</a:t>
            </a:r>
            <a:r>
              <a:rPr sz="900" spc="25" dirty="0">
                <a:latin typeface="Comic Sans MS"/>
                <a:cs typeface="Comic Sans MS"/>
              </a:rPr>
              <a:t> </a:t>
            </a:r>
            <a:r>
              <a:rPr sz="900" spc="-5" dirty="0">
                <a:latin typeface="Comic Sans MS"/>
                <a:cs typeface="Comic Sans MS"/>
              </a:rPr>
              <a:t>se</a:t>
            </a:r>
            <a:r>
              <a:rPr sz="900" spc="15" dirty="0">
                <a:latin typeface="Comic Sans MS"/>
                <a:cs typeface="Comic Sans MS"/>
              </a:rPr>
              <a:t> </a:t>
            </a:r>
            <a:r>
              <a:rPr sz="900" spc="-5" dirty="0">
                <a:latin typeface="Comic Sans MS"/>
                <a:cs typeface="Comic Sans MS"/>
              </a:rPr>
              <a:t>utiliza</a:t>
            </a:r>
            <a:r>
              <a:rPr sz="900" spc="15" dirty="0">
                <a:latin typeface="Comic Sans MS"/>
                <a:cs typeface="Comic Sans MS"/>
              </a:rPr>
              <a:t> </a:t>
            </a:r>
            <a:r>
              <a:rPr sz="900" spc="-5" dirty="0">
                <a:latin typeface="Comic Sans MS"/>
                <a:cs typeface="Comic Sans MS"/>
              </a:rPr>
              <a:t>donde</a:t>
            </a:r>
            <a:r>
              <a:rPr sz="900" spc="20" dirty="0">
                <a:latin typeface="Comic Sans MS"/>
                <a:cs typeface="Comic Sans MS"/>
              </a:rPr>
              <a:t> </a:t>
            </a:r>
            <a:r>
              <a:rPr sz="900" spc="-5" dirty="0">
                <a:latin typeface="Comic Sans MS"/>
                <a:cs typeface="Comic Sans MS"/>
              </a:rPr>
              <a:t>pueda</a:t>
            </a:r>
            <a:r>
              <a:rPr sz="900" spc="10" dirty="0">
                <a:latin typeface="Comic Sans MS"/>
                <a:cs typeface="Comic Sans MS"/>
              </a:rPr>
              <a:t> </a:t>
            </a:r>
            <a:r>
              <a:rPr sz="900" spc="-5" dirty="0">
                <a:latin typeface="Comic Sans MS"/>
                <a:cs typeface="Comic Sans MS"/>
              </a:rPr>
              <a:t>ser</a:t>
            </a:r>
            <a:endParaRPr sz="900">
              <a:latin typeface="Comic Sans MS"/>
              <a:cs typeface="Comic Sans MS"/>
            </a:endParaRPr>
          </a:p>
        </p:txBody>
      </p:sp>
      <p:sp>
        <p:nvSpPr>
          <p:cNvPr id="17" name="object 17"/>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18" name="object 18"/>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19" name="object 19"/>
          <p:cNvSpPr txBox="1"/>
          <p:nvPr/>
        </p:nvSpPr>
        <p:spPr>
          <a:xfrm>
            <a:off x="11785773" y="9444569"/>
            <a:ext cx="153670" cy="153888"/>
          </a:xfrm>
          <a:prstGeom prst="rect">
            <a:avLst/>
          </a:prstGeom>
        </p:spPr>
        <p:txBody>
          <a:bodyPr vert="horz" wrap="square" lIns="0" tIns="0" rIns="0" bIns="0" rtlCol="0">
            <a:spAutoFit/>
          </a:bodyPr>
          <a:lstStyle/>
          <a:p>
            <a:pPr marL="12700">
              <a:lnSpc>
                <a:spcPts val="1195"/>
              </a:lnSpc>
            </a:pPr>
            <a:r>
              <a:rPr sz="1000" spc="-5" dirty="0">
                <a:latin typeface="Times New Roman"/>
                <a:cs typeface="Times New Roman"/>
              </a:rPr>
              <a:t>84</a:t>
            </a:r>
            <a:endParaRPr sz="1000">
              <a:latin typeface="Times New Roman"/>
              <a:cs typeface="Times New Roman"/>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42189" y="877171"/>
            <a:ext cx="3053080" cy="114046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posible corregir la anormalidad rápidamente de tal modo </a:t>
            </a:r>
            <a:r>
              <a:rPr sz="900" dirty="0">
                <a:latin typeface="Comic Sans MS"/>
                <a:cs typeface="Comic Sans MS"/>
              </a:rPr>
              <a:t> </a:t>
            </a:r>
            <a:r>
              <a:rPr sz="900" spc="-5" dirty="0">
                <a:latin typeface="Comic Sans MS"/>
                <a:cs typeface="Comic Sans MS"/>
              </a:rPr>
              <a:t>que permita rápidamente la re-conexión de la máquina al </a:t>
            </a:r>
            <a:r>
              <a:rPr sz="900" dirty="0">
                <a:latin typeface="Comic Sans MS"/>
                <a:cs typeface="Comic Sans MS"/>
              </a:rPr>
              <a:t> </a:t>
            </a:r>
            <a:r>
              <a:rPr sz="900" spc="-5" dirty="0">
                <a:latin typeface="Comic Sans MS"/>
                <a:cs typeface="Comic Sans MS"/>
              </a:rPr>
              <a:t>sistema en un periodo corto de tiempo. Las protecciones </a:t>
            </a:r>
            <a:r>
              <a:rPr sz="900" dirty="0">
                <a:latin typeface="Comic Sans MS"/>
                <a:cs typeface="Comic Sans MS"/>
              </a:rPr>
              <a:t> </a:t>
            </a:r>
            <a:r>
              <a:rPr sz="900" spc="-5" dirty="0">
                <a:latin typeface="Comic Sans MS"/>
                <a:cs typeface="Comic Sans MS"/>
              </a:rPr>
              <a:t>que</a:t>
            </a:r>
            <a:r>
              <a:rPr sz="900" spc="160" dirty="0">
                <a:latin typeface="Comic Sans MS"/>
                <a:cs typeface="Comic Sans MS"/>
              </a:rPr>
              <a:t> </a:t>
            </a:r>
            <a:r>
              <a:rPr sz="900" spc="-5" dirty="0">
                <a:latin typeface="Comic Sans MS"/>
                <a:cs typeface="Comic Sans MS"/>
              </a:rPr>
              <a:t>disparan</a:t>
            </a:r>
            <a:r>
              <a:rPr sz="900" spc="160" dirty="0">
                <a:latin typeface="Comic Sans MS"/>
                <a:cs typeface="Comic Sans MS"/>
              </a:rPr>
              <a:t> </a:t>
            </a:r>
            <a:r>
              <a:rPr sz="900" spc="-5" dirty="0">
                <a:latin typeface="Comic Sans MS"/>
                <a:cs typeface="Comic Sans MS"/>
              </a:rPr>
              <a:t>al</a:t>
            </a:r>
            <a:r>
              <a:rPr sz="900" spc="160" dirty="0">
                <a:latin typeface="Comic Sans MS"/>
                <a:cs typeface="Comic Sans MS"/>
              </a:rPr>
              <a:t> </a:t>
            </a:r>
            <a:r>
              <a:rPr sz="900" spc="-5" dirty="0">
                <a:latin typeface="Comic Sans MS"/>
                <a:cs typeface="Comic Sans MS"/>
              </a:rPr>
              <a:t>generador</a:t>
            </a:r>
            <a:r>
              <a:rPr sz="900" spc="160" dirty="0">
                <a:latin typeface="Comic Sans MS"/>
                <a:cs typeface="Comic Sans MS"/>
              </a:rPr>
              <a:t> </a:t>
            </a:r>
            <a:r>
              <a:rPr sz="900" spc="-5" dirty="0">
                <a:latin typeface="Comic Sans MS"/>
                <a:cs typeface="Comic Sans MS"/>
              </a:rPr>
              <a:t>por</a:t>
            </a:r>
            <a:r>
              <a:rPr sz="900" spc="160" dirty="0">
                <a:latin typeface="Comic Sans MS"/>
                <a:cs typeface="Comic Sans MS"/>
              </a:rPr>
              <a:t> </a:t>
            </a:r>
            <a:r>
              <a:rPr sz="900" spc="-5" dirty="0">
                <a:latin typeface="Comic Sans MS"/>
                <a:cs typeface="Comic Sans MS"/>
              </a:rPr>
              <a:t>disturbios</a:t>
            </a:r>
            <a:r>
              <a:rPr sz="900" spc="155" dirty="0">
                <a:latin typeface="Comic Sans MS"/>
                <a:cs typeface="Comic Sans MS"/>
              </a:rPr>
              <a:t> </a:t>
            </a:r>
            <a:r>
              <a:rPr sz="900" spc="-5" dirty="0">
                <a:latin typeface="Comic Sans MS"/>
                <a:cs typeface="Comic Sans MS"/>
              </a:rPr>
              <a:t>en</a:t>
            </a:r>
            <a:r>
              <a:rPr sz="900" spc="160" dirty="0">
                <a:latin typeface="Comic Sans MS"/>
                <a:cs typeface="Comic Sans MS"/>
              </a:rPr>
              <a:t> </a:t>
            </a:r>
            <a:r>
              <a:rPr sz="900" spc="-5" dirty="0">
                <a:latin typeface="Comic Sans MS"/>
                <a:cs typeface="Comic Sans MS"/>
              </a:rPr>
              <a:t>el</a:t>
            </a:r>
            <a:r>
              <a:rPr sz="900" spc="160" dirty="0">
                <a:latin typeface="Comic Sans MS"/>
                <a:cs typeface="Comic Sans MS"/>
              </a:rPr>
              <a:t> </a:t>
            </a:r>
            <a:r>
              <a:rPr sz="900" spc="-5" dirty="0">
                <a:latin typeface="Comic Sans MS"/>
                <a:cs typeface="Comic Sans MS"/>
              </a:rPr>
              <a:t>sistema </a:t>
            </a:r>
            <a:r>
              <a:rPr sz="900" spc="-254"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potencia,</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lugar</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por</a:t>
            </a:r>
            <a:r>
              <a:rPr sz="900" spc="260" dirty="0">
                <a:latin typeface="Comic Sans MS"/>
                <a:cs typeface="Comic Sans MS"/>
              </a:rPr>
              <a:t> </a:t>
            </a:r>
            <a:r>
              <a:rPr sz="900" spc="-5" dirty="0">
                <a:latin typeface="Comic Sans MS"/>
                <a:cs typeface="Comic Sans MS"/>
              </a:rPr>
              <a:t>fallas/anormalidades </a:t>
            </a:r>
            <a:r>
              <a:rPr sz="900" spc="-254" dirty="0">
                <a:latin typeface="Comic Sans MS"/>
                <a:cs typeface="Comic Sans MS"/>
              </a:rPr>
              <a:t> </a:t>
            </a:r>
            <a:r>
              <a:rPr sz="900" spc="-5" dirty="0">
                <a:latin typeface="Comic Sans MS"/>
                <a:cs typeface="Comic Sans MS"/>
              </a:rPr>
              <a:t>internas</a:t>
            </a:r>
            <a:r>
              <a:rPr sz="900" spc="85" dirty="0">
                <a:latin typeface="Comic Sans MS"/>
                <a:cs typeface="Comic Sans MS"/>
              </a:rPr>
              <a:t> </a:t>
            </a:r>
            <a:r>
              <a:rPr sz="900" spc="-5" dirty="0">
                <a:latin typeface="Comic Sans MS"/>
                <a:cs typeface="Comic Sans MS"/>
              </a:rPr>
              <a:t>en</a:t>
            </a:r>
            <a:r>
              <a:rPr sz="900" spc="80" dirty="0">
                <a:latin typeface="Comic Sans MS"/>
                <a:cs typeface="Comic Sans MS"/>
              </a:rPr>
              <a:t> </a:t>
            </a:r>
            <a:r>
              <a:rPr sz="900" spc="-5" dirty="0">
                <a:latin typeface="Comic Sans MS"/>
                <a:cs typeface="Comic Sans MS"/>
              </a:rPr>
              <a:t>el</a:t>
            </a:r>
            <a:r>
              <a:rPr sz="900" spc="70" dirty="0">
                <a:latin typeface="Comic Sans MS"/>
                <a:cs typeface="Comic Sans MS"/>
              </a:rPr>
              <a:t> </a:t>
            </a:r>
            <a:r>
              <a:rPr sz="900" spc="-5" dirty="0">
                <a:latin typeface="Comic Sans MS"/>
                <a:cs typeface="Comic Sans MS"/>
              </a:rPr>
              <a:t>generador,</a:t>
            </a:r>
            <a:r>
              <a:rPr sz="900" spc="75" dirty="0">
                <a:latin typeface="Comic Sans MS"/>
                <a:cs typeface="Comic Sans MS"/>
              </a:rPr>
              <a:t> </a:t>
            </a:r>
            <a:r>
              <a:rPr sz="900" spc="-5" dirty="0">
                <a:latin typeface="Comic Sans MS"/>
                <a:cs typeface="Comic Sans MS"/>
              </a:rPr>
              <a:t>pueden</a:t>
            </a:r>
            <a:r>
              <a:rPr sz="900" spc="75" dirty="0">
                <a:latin typeface="Comic Sans MS"/>
                <a:cs typeface="Comic Sans MS"/>
              </a:rPr>
              <a:t> </a:t>
            </a:r>
            <a:r>
              <a:rPr sz="900" spc="-5" dirty="0">
                <a:latin typeface="Comic Sans MS"/>
                <a:cs typeface="Comic Sans MS"/>
              </a:rPr>
              <a:t>disparar</a:t>
            </a:r>
            <a:r>
              <a:rPr sz="900" spc="75" dirty="0">
                <a:latin typeface="Comic Sans MS"/>
                <a:cs typeface="Comic Sans MS"/>
              </a:rPr>
              <a:t> </a:t>
            </a:r>
            <a:r>
              <a:rPr sz="900" spc="-5" dirty="0">
                <a:latin typeface="Comic Sans MS"/>
                <a:cs typeface="Comic Sans MS"/>
              </a:rPr>
              <a:t>de</a:t>
            </a:r>
            <a:r>
              <a:rPr sz="900" spc="75" dirty="0">
                <a:latin typeface="Comic Sans MS"/>
                <a:cs typeface="Comic Sans MS"/>
              </a:rPr>
              <a:t> </a:t>
            </a:r>
            <a:r>
              <a:rPr sz="900" spc="-5" dirty="0">
                <a:latin typeface="Comic Sans MS"/>
                <a:cs typeface="Comic Sans MS"/>
              </a:rPr>
              <a:t>este</a:t>
            </a:r>
            <a:r>
              <a:rPr sz="900" spc="75" dirty="0">
                <a:latin typeface="Comic Sans MS"/>
                <a:cs typeface="Comic Sans MS"/>
              </a:rPr>
              <a:t> </a:t>
            </a:r>
            <a:r>
              <a:rPr sz="900" spc="-5" dirty="0">
                <a:latin typeface="Comic Sans MS"/>
                <a:cs typeface="Comic Sans MS"/>
              </a:rPr>
              <a:t>modo </a:t>
            </a:r>
            <a:r>
              <a:rPr sz="900" spc="-254" dirty="0">
                <a:latin typeface="Comic Sans MS"/>
                <a:cs typeface="Comic Sans MS"/>
              </a:rPr>
              <a:t> </a:t>
            </a:r>
            <a:r>
              <a:rPr sz="900" spc="-5" dirty="0">
                <a:latin typeface="Comic Sans MS"/>
                <a:cs typeface="Comic Sans MS"/>
              </a:rPr>
              <a:t>si</a:t>
            </a:r>
            <a:r>
              <a:rPr sz="900" dirty="0">
                <a:latin typeface="Comic Sans MS"/>
                <a:cs typeface="Comic Sans MS"/>
              </a:rPr>
              <a:t> </a:t>
            </a:r>
            <a:r>
              <a:rPr sz="900" spc="-5" dirty="0">
                <a:latin typeface="Comic Sans MS"/>
                <a:cs typeface="Comic Sans MS"/>
              </a:rPr>
              <a:t>es</a:t>
            </a:r>
            <a:r>
              <a:rPr sz="900" spc="5" dirty="0">
                <a:latin typeface="Comic Sans MS"/>
                <a:cs typeface="Comic Sans MS"/>
              </a:rPr>
              <a:t> </a:t>
            </a:r>
            <a:r>
              <a:rPr sz="900" spc="-5" dirty="0">
                <a:latin typeface="Comic Sans MS"/>
                <a:cs typeface="Comic Sans MS"/>
              </a:rPr>
              <a:t>permitido</a:t>
            </a:r>
            <a:r>
              <a:rPr sz="900" spc="5" dirty="0">
                <a:latin typeface="Comic Sans MS"/>
                <a:cs typeface="Comic Sans MS"/>
              </a:rPr>
              <a:t> </a:t>
            </a:r>
            <a:r>
              <a:rPr sz="900" spc="-5" dirty="0">
                <a:latin typeface="Comic Sans MS"/>
                <a:cs typeface="Comic Sans MS"/>
              </a:rPr>
              <a:t>por</a:t>
            </a:r>
            <a:r>
              <a:rPr sz="900" spc="5" dirty="0">
                <a:latin typeface="Comic Sans MS"/>
                <a:cs typeface="Comic Sans MS"/>
              </a:rPr>
              <a:t> </a:t>
            </a:r>
            <a:r>
              <a:rPr sz="900" spc="-5" dirty="0">
                <a:latin typeface="Comic Sans MS"/>
                <a:cs typeface="Comic Sans MS"/>
              </a:rPr>
              <a:t>el</a:t>
            </a:r>
            <a:r>
              <a:rPr sz="900" spc="5" dirty="0">
                <a:latin typeface="Comic Sans MS"/>
                <a:cs typeface="Comic Sans MS"/>
              </a:rPr>
              <a:t> </a:t>
            </a:r>
            <a:r>
              <a:rPr sz="900" spc="-5" dirty="0">
                <a:latin typeface="Comic Sans MS"/>
                <a:cs typeface="Comic Sans MS"/>
              </a:rPr>
              <a:t>tipo</a:t>
            </a:r>
            <a:r>
              <a:rPr sz="900" spc="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impulsor</a:t>
            </a:r>
            <a:r>
              <a:rPr sz="900" spc="5" dirty="0">
                <a:latin typeface="Comic Sans MS"/>
                <a:cs typeface="Comic Sans MS"/>
              </a:rPr>
              <a:t> </a:t>
            </a:r>
            <a:r>
              <a:rPr sz="900" spc="-5" dirty="0">
                <a:latin typeface="Comic Sans MS"/>
                <a:cs typeface="Comic Sans MS"/>
              </a:rPr>
              <a:t>y</a:t>
            </a:r>
            <a:r>
              <a:rPr sz="900" spc="5" dirty="0">
                <a:latin typeface="Comic Sans MS"/>
                <a:cs typeface="Comic Sans MS"/>
              </a:rPr>
              <a:t> </a:t>
            </a:r>
            <a:r>
              <a:rPr sz="900" spc="-5" dirty="0">
                <a:latin typeface="Comic Sans MS"/>
                <a:cs typeface="Comic Sans MS"/>
              </a:rPr>
              <a:t>las</a:t>
            </a:r>
            <a:r>
              <a:rPr sz="900" spc="5" dirty="0">
                <a:latin typeface="Comic Sans MS"/>
                <a:cs typeface="Comic Sans MS"/>
              </a:rPr>
              <a:t> </a:t>
            </a:r>
            <a:r>
              <a:rPr sz="900" spc="-5" dirty="0">
                <a:latin typeface="Comic Sans MS"/>
                <a:cs typeface="Comic Sans MS"/>
              </a:rPr>
              <a:t>calderas.</a:t>
            </a:r>
            <a:endParaRPr sz="900">
              <a:latin typeface="Comic Sans MS"/>
              <a:cs typeface="Comic Sans MS"/>
            </a:endParaRPr>
          </a:p>
        </p:txBody>
      </p:sp>
      <p:sp>
        <p:nvSpPr>
          <p:cNvPr id="3" name="object 3"/>
          <p:cNvSpPr txBox="1"/>
          <p:nvPr/>
        </p:nvSpPr>
        <p:spPr>
          <a:xfrm>
            <a:off x="5942190" y="2144145"/>
            <a:ext cx="3053715" cy="2095500"/>
          </a:xfrm>
          <a:prstGeom prst="rect">
            <a:avLst/>
          </a:prstGeom>
        </p:spPr>
        <p:txBody>
          <a:bodyPr vert="horz" wrap="square" lIns="0" tIns="12700" rIns="0" bIns="0" rtlCol="0">
            <a:spAutoFit/>
          </a:bodyPr>
          <a:lstStyle/>
          <a:p>
            <a:pPr marL="12700" marR="5080" algn="just">
              <a:lnSpc>
                <a:spcPct val="116100"/>
              </a:lnSpc>
              <a:spcBef>
                <a:spcPts val="100"/>
              </a:spcBef>
            </a:pPr>
            <a:r>
              <a:rPr sz="900" b="1" spc="-5" dirty="0">
                <a:latin typeface="Comic Sans MS"/>
                <a:cs typeface="Comic Sans MS"/>
              </a:rPr>
              <a:t>Separación de la unidad. </a:t>
            </a:r>
            <a:r>
              <a:rPr sz="900" spc="-5" dirty="0">
                <a:latin typeface="Comic Sans MS"/>
                <a:cs typeface="Comic Sans MS"/>
              </a:rPr>
              <a:t>Este esquema de disparo es </a:t>
            </a:r>
            <a:r>
              <a:rPr sz="900" dirty="0">
                <a:latin typeface="Comic Sans MS"/>
                <a:cs typeface="Comic Sans MS"/>
              </a:rPr>
              <a:t> </a:t>
            </a:r>
            <a:r>
              <a:rPr sz="900" spc="-5" dirty="0">
                <a:latin typeface="Comic Sans MS"/>
                <a:cs typeface="Comic Sans MS"/>
              </a:rPr>
              <a:t>similar al disparo del generador pero inicia únicamente la </a:t>
            </a:r>
            <a:r>
              <a:rPr sz="900" dirty="0">
                <a:latin typeface="Comic Sans MS"/>
                <a:cs typeface="Comic Sans MS"/>
              </a:rPr>
              <a:t> </a:t>
            </a:r>
            <a:r>
              <a:rPr sz="900" spc="-5" dirty="0">
                <a:latin typeface="Comic Sans MS"/>
                <a:cs typeface="Comic Sans MS"/>
              </a:rPr>
              <a:t>apertura</a:t>
            </a:r>
            <a:r>
              <a:rPr sz="900" spc="250" dirty="0">
                <a:latin typeface="Comic Sans MS"/>
                <a:cs typeface="Comic Sans MS"/>
              </a:rPr>
              <a:t> </a:t>
            </a:r>
            <a:r>
              <a:rPr sz="900" spc="-5" dirty="0">
                <a:latin typeface="Comic Sans MS"/>
                <a:cs typeface="Comic Sans MS"/>
              </a:rPr>
              <a:t>de</a:t>
            </a:r>
            <a:r>
              <a:rPr sz="900" spc="250" dirty="0">
                <a:latin typeface="Comic Sans MS"/>
                <a:cs typeface="Comic Sans MS"/>
              </a:rPr>
              <a:t> </a:t>
            </a:r>
            <a:r>
              <a:rPr sz="900" spc="-5" dirty="0">
                <a:latin typeface="Comic Sans MS"/>
                <a:cs typeface="Comic Sans MS"/>
              </a:rPr>
              <a:t>los</a:t>
            </a:r>
            <a:r>
              <a:rPr sz="900" spc="250" dirty="0">
                <a:latin typeface="Comic Sans MS"/>
                <a:cs typeface="Comic Sans MS"/>
              </a:rPr>
              <a:t> </a:t>
            </a:r>
            <a:r>
              <a:rPr sz="900" spc="-5" dirty="0">
                <a:latin typeface="Comic Sans MS"/>
                <a:cs typeface="Comic Sans MS"/>
              </a:rPr>
              <a:t>interruptores</a:t>
            </a:r>
            <a:r>
              <a:rPr sz="900" spc="250" dirty="0">
                <a:latin typeface="Comic Sans MS"/>
                <a:cs typeface="Comic Sans MS"/>
              </a:rPr>
              <a:t> </a:t>
            </a:r>
            <a:r>
              <a:rPr sz="900" spc="-5" dirty="0">
                <a:latin typeface="Comic Sans MS"/>
                <a:cs typeface="Comic Sans MS"/>
              </a:rPr>
              <a:t>del</a:t>
            </a:r>
            <a:r>
              <a:rPr sz="900" spc="250" dirty="0">
                <a:latin typeface="Comic Sans MS"/>
                <a:cs typeface="Comic Sans MS"/>
              </a:rPr>
              <a:t> </a:t>
            </a:r>
            <a:r>
              <a:rPr sz="900" spc="-5" dirty="0">
                <a:latin typeface="Comic Sans MS"/>
                <a:cs typeface="Comic Sans MS"/>
              </a:rPr>
              <a:t>generador.</a:t>
            </a:r>
            <a:r>
              <a:rPr sz="900" spc="250" dirty="0">
                <a:latin typeface="Comic Sans MS"/>
                <a:cs typeface="Comic Sans MS"/>
              </a:rPr>
              <a:t> </a:t>
            </a:r>
            <a:r>
              <a:rPr sz="900" spc="-5" dirty="0">
                <a:latin typeface="Comic Sans MS"/>
                <a:cs typeface="Comic Sans MS"/>
              </a:rPr>
              <a:t>Este </a:t>
            </a:r>
            <a:r>
              <a:rPr sz="900" spc="-26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recomendado</a:t>
            </a:r>
            <a:r>
              <a:rPr sz="900" dirty="0">
                <a:latin typeface="Comic Sans MS"/>
                <a:cs typeface="Comic Sans MS"/>
              </a:rPr>
              <a:t> </a:t>
            </a:r>
            <a:r>
              <a:rPr sz="900" spc="-5" dirty="0">
                <a:latin typeface="Comic Sans MS"/>
                <a:cs typeface="Comic Sans MS"/>
              </a:rPr>
              <a:t>aplicarlo</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desea </a:t>
            </a:r>
            <a:r>
              <a:rPr sz="900" dirty="0">
                <a:latin typeface="Comic Sans MS"/>
                <a:cs typeface="Comic Sans MS"/>
              </a:rPr>
              <a:t> </a:t>
            </a:r>
            <a:r>
              <a:rPr sz="900" spc="-5" dirty="0">
                <a:latin typeface="Comic Sans MS"/>
                <a:cs typeface="Comic Sans MS"/>
              </a:rPr>
              <a:t>mantener</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cargas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auxiliares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spc="260" dirty="0">
                <a:latin typeface="Comic Sans MS"/>
                <a:cs typeface="Comic Sans MS"/>
              </a:rPr>
              <a:t> </a:t>
            </a:r>
            <a:r>
              <a:rPr sz="900" spc="-5" dirty="0">
                <a:latin typeface="Comic Sans MS"/>
                <a:cs typeface="Comic Sans MS"/>
              </a:rPr>
              <a:t>unidad </a:t>
            </a:r>
            <a:r>
              <a:rPr sz="900" dirty="0">
                <a:latin typeface="Comic Sans MS"/>
                <a:cs typeface="Comic Sans MS"/>
              </a:rPr>
              <a:t> </a:t>
            </a:r>
            <a:r>
              <a:rPr sz="900" spc="-5" dirty="0">
                <a:latin typeface="Comic Sans MS"/>
                <a:cs typeface="Comic Sans MS"/>
              </a:rPr>
              <a:t>conectadas</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ejemplo,</a:t>
            </a:r>
            <a:r>
              <a:rPr sz="900"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un </a:t>
            </a:r>
            <a:r>
              <a:rPr sz="900" spc="-254" dirty="0">
                <a:latin typeface="Comic Sans MS"/>
                <a:cs typeface="Comic Sans MS"/>
              </a:rPr>
              <a:t> </a:t>
            </a:r>
            <a:r>
              <a:rPr sz="900" spc="-5" dirty="0">
                <a:latin typeface="Comic Sans MS"/>
                <a:cs typeface="Comic Sans MS"/>
              </a:rPr>
              <a:t>disturbio mayor en el sistema el cual requiere el disparo </a:t>
            </a:r>
            <a:r>
              <a:rPr sz="900" dirty="0">
                <a:latin typeface="Comic Sans MS"/>
                <a:cs typeface="Comic Sans MS"/>
              </a:rPr>
              <a:t> </a:t>
            </a:r>
            <a:r>
              <a:rPr sz="900" spc="-5" dirty="0">
                <a:latin typeface="Comic Sans MS"/>
                <a:cs typeface="Comic Sans MS"/>
              </a:rPr>
              <a:t>debido a baja frecuencia, la fuente de reserva podría no </a:t>
            </a:r>
            <a:r>
              <a:rPr sz="900" dirty="0">
                <a:latin typeface="Comic Sans MS"/>
                <a:cs typeface="Comic Sans MS"/>
              </a:rPr>
              <a:t> </a:t>
            </a:r>
            <a:r>
              <a:rPr sz="900" spc="-5" dirty="0">
                <a:latin typeface="Comic Sans MS"/>
                <a:cs typeface="Comic Sans MS"/>
              </a:rPr>
              <a:t>estar disponible. La ventaja de este esquema es que la </a:t>
            </a:r>
            <a:r>
              <a:rPr sz="900" dirty="0">
                <a:latin typeface="Comic Sans MS"/>
                <a:cs typeface="Comic Sans MS"/>
              </a:rPr>
              <a:t> </a:t>
            </a:r>
            <a:r>
              <a:rPr sz="900" spc="-5" dirty="0">
                <a:latin typeface="Comic Sans MS"/>
                <a:cs typeface="Comic Sans MS"/>
              </a:rPr>
              <a:t>unidad</a:t>
            </a:r>
            <a:r>
              <a:rPr sz="900" dirty="0">
                <a:latin typeface="Comic Sans MS"/>
                <a:cs typeface="Comic Sans MS"/>
              </a:rPr>
              <a:t> </a:t>
            </a:r>
            <a:r>
              <a:rPr sz="900" spc="-5" dirty="0">
                <a:latin typeface="Comic Sans MS"/>
                <a:cs typeface="Comic Sans MS"/>
              </a:rPr>
              <a:t>puede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re-conectada</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mínimo </a:t>
            </a:r>
            <a:r>
              <a:rPr sz="900" spc="-254" dirty="0">
                <a:latin typeface="Comic Sans MS"/>
                <a:cs typeface="Comic Sans MS"/>
              </a:rPr>
              <a:t> </a:t>
            </a:r>
            <a:r>
              <a:rPr sz="900" spc="-5" dirty="0">
                <a:latin typeface="Comic Sans MS"/>
                <a:cs typeface="Comic Sans MS"/>
              </a:rPr>
              <a:t>retardo.</a:t>
            </a:r>
            <a:r>
              <a:rPr sz="900" spc="220" dirty="0">
                <a:latin typeface="Comic Sans MS"/>
                <a:cs typeface="Comic Sans MS"/>
              </a:rPr>
              <a:t> </a:t>
            </a:r>
            <a:r>
              <a:rPr sz="900" spc="-5" dirty="0">
                <a:latin typeface="Comic Sans MS"/>
                <a:cs typeface="Comic Sans MS"/>
              </a:rPr>
              <a:t>Este</a:t>
            </a:r>
            <a:r>
              <a:rPr sz="900" spc="220" dirty="0">
                <a:latin typeface="Comic Sans MS"/>
                <a:cs typeface="Comic Sans MS"/>
              </a:rPr>
              <a:t> </a:t>
            </a:r>
            <a:r>
              <a:rPr sz="900" spc="-5" dirty="0">
                <a:latin typeface="Comic Sans MS"/>
                <a:cs typeface="Comic Sans MS"/>
              </a:rPr>
              <a:t>modo</a:t>
            </a:r>
            <a:r>
              <a:rPr sz="900" spc="215" dirty="0">
                <a:latin typeface="Comic Sans MS"/>
                <a:cs typeface="Comic Sans MS"/>
              </a:rPr>
              <a:t> </a:t>
            </a:r>
            <a:r>
              <a:rPr sz="900" spc="-5" dirty="0">
                <a:latin typeface="Comic Sans MS"/>
                <a:cs typeface="Comic Sans MS"/>
              </a:rPr>
              <a:t>de</a:t>
            </a:r>
            <a:r>
              <a:rPr sz="900" spc="215" dirty="0">
                <a:latin typeface="Comic Sans MS"/>
                <a:cs typeface="Comic Sans MS"/>
              </a:rPr>
              <a:t> </a:t>
            </a:r>
            <a:r>
              <a:rPr sz="900" spc="-5" dirty="0">
                <a:latin typeface="Comic Sans MS"/>
                <a:cs typeface="Comic Sans MS"/>
              </a:rPr>
              <a:t>disparo</a:t>
            </a:r>
            <a:r>
              <a:rPr sz="900" spc="215" dirty="0">
                <a:latin typeface="Comic Sans MS"/>
                <a:cs typeface="Comic Sans MS"/>
              </a:rPr>
              <a:t> </a:t>
            </a:r>
            <a:r>
              <a:rPr sz="900" spc="-5" dirty="0">
                <a:latin typeface="Comic Sans MS"/>
                <a:cs typeface="Comic Sans MS"/>
              </a:rPr>
              <a:t>requiere</a:t>
            </a:r>
            <a:r>
              <a:rPr sz="900" spc="210" dirty="0">
                <a:latin typeface="Comic Sans MS"/>
                <a:cs typeface="Comic Sans MS"/>
              </a:rPr>
              <a:t> </a:t>
            </a:r>
            <a:r>
              <a:rPr sz="900" spc="-5" dirty="0">
                <a:latin typeface="Comic Sans MS"/>
                <a:cs typeface="Comic Sans MS"/>
              </a:rPr>
              <a:t>que</a:t>
            </a:r>
            <a:r>
              <a:rPr sz="900" spc="215" dirty="0">
                <a:latin typeface="Comic Sans MS"/>
                <a:cs typeface="Comic Sans MS"/>
              </a:rPr>
              <a:t> </a:t>
            </a:r>
            <a:r>
              <a:rPr sz="900" spc="-5" dirty="0">
                <a:latin typeface="Comic Sans MS"/>
                <a:cs typeface="Comic Sans MS"/>
              </a:rPr>
              <a:t>la</a:t>
            </a:r>
            <a:r>
              <a:rPr sz="900" spc="210" dirty="0">
                <a:latin typeface="Comic Sans MS"/>
                <a:cs typeface="Comic Sans MS"/>
              </a:rPr>
              <a:t> </a:t>
            </a:r>
            <a:r>
              <a:rPr sz="900" spc="-5" dirty="0">
                <a:latin typeface="Comic Sans MS"/>
                <a:cs typeface="Comic Sans MS"/>
              </a:rPr>
              <a:t>unidad </a:t>
            </a:r>
            <a:r>
              <a:rPr sz="900" spc="-254" dirty="0">
                <a:latin typeface="Comic Sans MS"/>
                <a:cs typeface="Comic Sans MS"/>
              </a:rPr>
              <a:t> </a:t>
            </a:r>
            <a:r>
              <a:rPr sz="900" spc="-5" dirty="0">
                <a:latin typeface="Comic Sans MS"/>
                <a:cs typeface="Comic Sans MS"/>
              </a:rPr>
              <a:t>sea capaz de operar con baja carga (runback) enseguida </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con</a:t>
            </a:r>
            <a:r>
              <a:rPr sz="900" dirty="0">
                <a:latin typeface="Comic Sans MS"/>
                <a:cs typeface="Comic Sans MS"/>
              </a:rPr>
              <a:t> </a:t>
            </a:r>
            <a:r>
              <a:rPr sz="900" spc="-5" dirty="0">
                <a:latin typeface="Comic Sans MS"/>
                <a:cs typeface="Comic Sans MS"/>
              </a:rPr>
              <a:t>rechazo</a:t>
            </a:r>
            <a:r>
              <a:rPr sz="900" spc="5"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plena</a:t>
            </a:r>
            <a:r>
              <a:rPr sz="900" dirty="0">
                <a:latin typeface="Comic Sans MS"/>
                <a:cs typeface="Comic Sans MS"/>
              </a:rPr>
              <a:t> </a:t>
            </a:r>
            <a:r>
              <a:rPr sz="900" spc="-5" dirty="0">
                <a:latin typeface="Comic Sans MS"/>
                <a:cs typeface="Comic Sans MS"/>
              </a:rPr>
              <a:t>carga.</a:t>
            </a:r>
            <a:endParaRPr sz="900">
              <a:latin typeface="Comic Sans MS"/>
              <a:cs typeface="Comic Sans MS"/>
            </a:endParaRPr>
          </a:p>
        </p:txBody>
      </p:sp>
      <p:sp>
        <p:nvSpPr>
          <p:cNvPr id="4" name="object 4"/>
          <p:cNvSpPr txBox="1"/>
          <p:nvPr/>
        </p:nvSpPr>
        <p:spPr>
          <a:xfrm>
            <a:off x="5942190" y="4388572"/>
            <a:ext cx="3052445" cy="151323"/>
          </a:xfrm>
          <a:prstGeom prst="rect">
            <a:avLst/>
          </a:prstGeom>
        </p:spPr>
        <p:txBody>
          <a:bodyPr vert="horz" wrap="square" lIns="0" tIns="12700" rIns="0" bIns="0" rtlCol="0">
            <a:spAutoFit/>
          </a:bodyPr>
          <a:lstStyle/>
          <a:p>
            <a:pPr marL="12700">
              <a:spcBef>
                <a:spcPts val="100"/>
              </a:spcBef>
              <a:tabLst>
                <a:tab pos="582930" algn="l"/>
                <a:tab pos="1303020" algn="l"/>
                <a:tab pos="1691639" algn="l"/>
                <a:tab pos="2112645" algn="l"/>
                <a:tab pos="2386965" algn="l"/>
                <a:tab pos="2920365" algn="l"/>
              </a:tabLst>
            </a:pPr>
            <a:r>
              <a:rPr sz="900" b="1" spc="-5" dirty="0">
                <a:latin typeface="Comic Sans MS"/>
                <a:cs typeface="Comic Sans MS"/>
              </a:rPr>
              <a:t>Disparo	secuencia</a:t>
            </a:r>
            <a:r>
              <a:rPr sz="900" b="1" spc="-15" dirty="0">
                <a:latin typeface="Comic Sans MS"/>
                <a:cs typeface="Comic Sans MS"/>
              </a:rPr>
              <a:t>l</a:t>
            </a:r>
            <a:r>
              <a:rPr sz="900" spc="-5" dirty="0">
                <a:latin typeface="Comic Sans MS"/>
                <a:cs typeface="Comic Sans MS"/>
              </a:rPr>
              <a:t>.</a:t>
            </a:r>
            <a:r>
              <a:rPr sz="900" dirty="0">
                <a:latin typeface="Comic Sans MS"/>
                <a:cs typeface="Comic Sans MS"/>
              </a:rPr>
              <a:t>	</a:t>
            </a:r>
            <a:r>
              <a:rPr sz="900" spc="-5" dirty="0">
                <a:latin typeface="Comic Sans MS"/>
                <a:cs typeface="Comic Sans MS"/>
              </a:rPr>
              <a:t>Este</a:t>
            </a:r>
            <a:r>
              <a:rPr sz="900" dirty="0">
                <a:latin typeface="Comic Sans MS"/>
                <a:cs typeface="Comic Sans MS"/>
              </a:rPr>
              <a:t>	</a:t>
            </a:r>
            <a:r>
              <a:rPr sz="900" spc="-5" dirty="0">
                <a:latin typeface="Comic Sans MS"/>
                <a:cs typeface="Comic Sans MS"/>
              </a:rPr>
              <a:t>modo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es</a:t>
            </a:r>
            <a:endParaRPr sz="900">
              <a:latin typeface="Comic Sans MS"/>
              <a:cs typeface="Comic Sans MS"/>
            </a:endParaRPr>
          </a:p>
        </p:txBody>
      </p:sp>
      <p:sp>
        <p:nvSpPr>
          <p:cNvPr id="5" name="object 5"/>
          <p:cNvSpPr txBox="1"/>
          <p:nvPr/>
        </p:nvSpPr>
        <p:spPr>
          <a:xfrm>
            <a:off x="5942189" y="4525707"/>
            <a:ext cx="3053080" cy="981710"/>
          </a:xfrm>
          <a:prstGeom prst="rect">
            <a:avLst/>
          </a:prstGeom>
        </p:spPr>
        <p:txBody>
          <a:bodyPr vert="horz" wrap="square" lIns="0" tIns="12065" rIns="0" bIns="0" rtlCol="0">
            <a:spAutoFit/>
          </a:bodyPr>
          <a:lstStyle/>
          <a:p>
            <a:pPr marL="12700" marR="5080" algn="just">
              <a:lnSpc>
                <a:spcPct val="116199"/>
              </a:lnSpc>
              <a:spcBef>
                <a:spcPts val="95"/>
              </a:spcBef>
            </a:pPr>
            <a:r>
              <a:rPr sz="900" spc="-5" dirty="0">
                <a:latin typeface="Comic Sans MS"/>
                <a:cs typeface="Comic Sans MS"/>
              </a:rPr>
              <a:t>principalmente usado sobre generadores de vapor para </a:t>
            </a:r>
            <a:r>
              <a:rPr sz="900" dirty="0">
                <a:latin typeface="Comic Sans MS"/>
                <a:cs typeface="Comic Sans MS"/>
              </a:rPr>
              <a:t> </a:t>
            </a:r>
            <a:r>
              <a:rPr sz="900" spc="-5" dirty="0">
                <a:latin typeface="Comic Sans MS"/>
                <a:cs typeface="Comic Sans MS"/>
              </a:rPr>
              <a:t>prevenir la sobre-velocidad cuando el disparo retardado </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tiene</a:t>
            </a:r>
            <a:r>
              <a:rPr sz="900" dirty="0">
                <a:latin typeface="Comic Sans MS"/>
                <a:cs typeface="Comic Sans MS"/>
              </a:rPr>
              <a:t> </a:t>
            </a:r>
            <a:r>
              <a:rPr sz="900" spc="-5" dirty="0">
                <a:latin typeface="Comic Sans MS"/>
                <a:cs typeface="Comic Sans MS"/>
              </a:rPr>
              <a:t>efectos</a:t>
            </a:r>
            <a:r>
              <a:rPr sz="900" dirty="0">
                <a:latin typeface="Comic Sans MS"/>
                <a:cs typeface="Comic Sans MS"/>
              </a:rPr>
              <a:t> </a:t>
            </a:r>
            <a:r>
              <a:rPr sz="900" spc="-5" dirty="0">
                <a:latin typeface="Comic Sans MS"/>
                <a:cs typeface="Comic Sans MS"/>
              </a:rPr>
              <a:t>perjudiciales</a:t>
            </a:r>
            <a:r>
              <a:rPr sz="900" dirty="0">
                <a:latin typeface="Comic Sans MS"/>
                <a:cs typeface="Comic Sans MS"/>
              </a:rPr>
              <a:t> </a:t>
            </a:r>
            <a:r>
              <a:rPr sz="900" spc="-5" dirty="0">
                <a:latin typeface="Comic Sans MS"/>
                <a:cs typeface="Comic Sans MS"/>
              </a:rPr>
              <a:t>sobre</a:t>
            </a:r>
            <a:r>
              <a:rPr sz="900" dirty="0">
                <a:latin typeface="Comic Sans MS"/>
                <a:cs typeface="Comic Sans MS"/>
              </a:rPr>
              <a:t> </a:t>
            </a:r>
            <a:r>
              <a:rPr sz="900" spc="-5" dirty="0">
                <a:latin typeface="Comic Sans MS"/>
                <a:cs typeface="Comic Sans MS"/>
              </a:rPr>
              <a:t>la</a:t>
            </a:r>
            <a:r>
              <a:rPr sz="900" spc="260" dirty="0">
                <a:latin typeface="Comic Sans MS"/>
                <a:cs typeface="Comic Sans MS"/>
              </a:rPr>
              <a:t> </a:t>
            </a:r>
            <a:r>
              <a:rPr sz="900" spc="-5" dirty="0">
                <a:latin typeface="Comic Sans MS"/>
                <a:cs typeface="Comic Sans MS"/>
              </a:rPr>
              <a:t>unidad </a:t>
            </a:r>
            <a:r>
              <a:rPr sz="900" spc="-254" dirty="0">
                <a:latin typeface="Comic Sans MS"/>
                <a:cs typeface="Comic Sans MS"/>
              </a:rPr>
              <a:t> </a:t>
            </a:r>
            <a:r>
              <a:rPr sz="900" spc="-5" dirty="0">
                <a:latin typeface="Comic Sans MS"/>
                <a:cs typeface="Comic Sans MS"/>
              </a:rPr>
              <a:t>generadora.</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usado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disparar</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por </a:t>
            </a:r>
            <a:r>
              <a:rPr sz="900" dirty="0">
                <a:latin typeface="Comic Sans MS"/>
                <a:cs typeface="Comic Sans MS"/>
              </a:rPr>
              <a:t> </a:t>
            </a:r>
            <a:r>
              <a:rPr sz="900" spc="-5" dirty="0">
                <a:latin typeface="Comic Sans MS"/>
                <a:cs typeface="Comic Sans MS"/>
              </a:rPr>
              <a:t>problemas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impulsor</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se</a:t>
            </a:r>
            <a:r>
              <a:rPr sz="900" dirty="0">
                <a:latin typeface="Comic Sans MS"/>
                <a:cs typeface="Comic Sans MS"/>
              </a:rPr>
              <a:t> </a:t>
            </a:r>
            <a:r>
              <a:rPr sz="900" spc="-5" dirty="0">
                <a:latin typeface="Comic Sans MS"/>
                <a:cs typeface="Comic Sans MS"/>
              </a:rPr>
              <a:t>requiere</a:t>
            </a:r>
            <a:r>
              <a:rPr sz="900" spc="254" dirty="0">
                <a:latin typeface="Comic Sans MS"/>
                <a:cs typeface="Comic Sans MS"/>
              </a:rPr>
              <a:t> </a:t>
            </a:r>
            <a:r>
              <a:rPr sz="900" spc="-5" dirty="0">
                <a:latin typeface="Comic Sans MS"/>
                <a:cs typeface="Comic Sans MS"/>
              </a:rPr>
              <a:t>un </a:t>
            </a:r>
            <a:r>
              <a:rPr sz="900" dirty="0">
                <a:latin typeface="Comic Sans MS"/>
                <a:cs typeface="Comic Sans MS"/>
              </a:rPr>
              <a:t> </a:t>
            </a:r>
            <a:r>
              <a:rPr sz="900" spc="-5" dirty="0">
                <a:latin typeface="Comic Sans MS"/>
                <a:cs typeface="Comic Sans MS"/>
              </a:rPr>
              <a:t>disparo</a:t>
            </a:r>
            <a:r>
              <a:rPr sz="900" spc="25" dirty="0">
                <a:latin typeface="Comic Sans MS"/>
                <a:cs typeface="Comic Sans MS"/>
              </a:rPr>
              <a:t> </a:t>
            </a:r>
            <a:r>
              <a:rPr sz="900" spc="-5" dirty="0">
                <a:latin typeface="Comic Sans MS"/>
                <a:cs typeface="Comic Sans MS"/>
              </a:rPr>
              <a:t>de</a:t>
            </a:r>
            <a:r>
              <a:rPr sz="900" spc="25" dirty="0">
                <a:latin typeface="Comic Sans MS"/>
                <a:cs typeface="Comic Sans MS"/>
              </a:rPr>
              <a:t> </a:t>
            </a:r>
            <a:r>
              <a:rPr sz="900" spc="-5" dirty="0">
                <a:latin typeface="Comic Sans MS"/>
                <a:cs typeface="Comic Sans MS"/>
              </a:rPr>
              <a:t>alta</a:t>
            </a:r>
            <a:r>
              <a:rPr sz="900" spc="20" dirty="0">
                <a:latin typeface="Comic Sans MS"/>
                <a:cs typeface="Comic Sans MS"/>
              </a:rPr>
              <a:t> </a:t>
            </a:r>
            <a:r>
              <a:rPr sz="900" spc="-5" dirty="0">
                <a:latin typeface="Comic Sans MS"/>
                <a:cs typeface="Comic Sans MS"/>
              </a:rPr>
              <a:t>velocidad.</a:t>
            </a:r>
            <a:r>
              <a:rPr sz="900" spc="20" dirty="0">
                <a:latin typeface="Comic Sans MS"/>
                <a:cs typeface="Comic Sans MS"/>
              </a:rPr>
              <a:t> </a:t>
            </a:r>
            <a:r>
              <a:rPr sz="900" spc="-5" dirty="0">
                <a:latin typeface="Comic Sans MS"/>
                <a:cs typeface="Comic Sans MS"/>
              </a:rPr>
              <a:t>El</a:t>
            </a:r>
            <a:r>
              <a:rPr sz="900" spc="20" dirty="0">
                <a:latin typeface="Comic Sans MS"/>
                <a:cs typeface="Comic Sans MS"/>
              </a:rPr>
              <a:t> </a:t>
            </a:r>
            <a:r>
              <a:rPr sz="900" spc="-5" dirty="0">
                <a:latin typeface="Comic Sans MS"/>
                <a:cs typeface="Comic Sans MS"/>
              </a:rPr>
              <a:t>primer</a:t>
            </a:r>
            <a:r>
              <a:rPr sz="900" spc="20" dirty="0">
                <a:latin typeface="Comic Sans MS"/>
                <a:cs typeface="Comic Sans MS"/>
              </a:rPr>
              <a:t> </a:t>
            </a:r>
            <a:r>
              <a:rPr sz="900" spc="-5" dirty="0">
                <a:latin typeface="Comic Sans MS"/>
                <a:cs typeface="Comic Sans MS"/>
              </a:rPr>
              <a:t>dispositivo</a:t>
            </a:r>
            <a:r>
              <a:rPr sz="900" spc="20" dirty="0">
                <a:latin typeface="Comic Sans MS"/>
                <a:cs typeface="Comic Sans MS"/>
              </a:rPr>
              <a:t> </a:t>
            </a:r>
            <a:r>
              <a:rPr sz="900" spc="-5" dirty="0">
                <a:latin typeface="Comic Sans MS"/>
                <a:cs typeface="Comic Sans MS"/>
              </a:rPr>
              <a:t>disparado</a:t>
            </a:r>
            <a:endParaRPr sz="900">
              <a:latin typeface="Comic Sans MS"/>
              <a:cs typeface="Comic Sans MS"/>
            </a:endParaRPr>
          </a:p>
        </p:txBody>
      </p:sp>
      <p:sp>
        <p:nvSpPr>
          <p:cNvPr id="6" name="object 6"/>
          <p:cNvSpPr txBox="1"/>
          <p:nvPr/>
        </p:nvSpPr>
        <p:spPr>
          <a:xfrm>
            <a:off x="5942189" y="5481838"/>
            <a:ext cx="3054350" cy="384746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son</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válvulas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turbinas.</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relé</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potencia </a:t>
            </a:r>
            <a:r>
              <a:rPr sz="900" dirty="0">
                <a:latin typeface="Comic Sans MS"/>
                <a:cs typeface="Comic Sans MS"/>
              </a:rPr>
              <a:t> </a:t>
            </a:r>
            <a:r>
              <a:rPr sz="900" spc="-5" dirty="0">
                <a:latin typeface="Comic Sans MS"/>
                <a:cs typeface="Comic Sans MS"/>
              </a:rPr>
              <a:t>inversa</a:t>
            </a:r>
            <a:r>
              <a:rPr sz="900" spc="145" dirty="0">
                <a:latin typeface="Comic Sans MS"/>
                <a:cs typeface="Comic Sans MS"/>
              </a:rPr>
              <a:t> </a:t>
            </a:r>
            <a:r>
              <a:rPr sz="900" spc="-5" dirty="0">
                <a:latin typeface="Comic Sans MS"/>
                <a:cs typeface="Comic Sans MS"/>
              </a:rPr>
              <a:t>en</a:t>
            </a:r>
            <a:r>
              <a:rPr sz="900" spc="150" dirty="0">
                <a:latin typeface="Comic Sans MS"/>
                <a:cs typeface="Comic Sans MS"/>
              </a:rPr>
              <a:t> </a:t>
            </a:r>
            <a:r>
              <a:rPr sz="900" spc="-5" dirty="0">
                <a:latin typeface="Comic Sans MS"/>
                <a:cs typeface="Comic Sans MS"/>
              </a:rPr>
              <a:t>serie</a:t>
            </a:r>
            <a:r>
              <a:rPr sz="900" spc="145" dirty="0">
                <a:latin typeface="Comic Sans MS"/>
                <a:cs typeface="Comic Sans MS"/>
              </a:rPr>
              <a:t> </a:t>
            </a:r>
            <a:r>
              <a:rPr sz="900" spc="-5" dirty="0">
                <a:latin typeface="Comic Sans MS"/>
                <a:cs typeface="Comic Sans MS"/>
              </a:rPr>
              <a:t>con</a:t>
            </a:r>
            <a:r>
              <a:rPr sz="900" spc="150" dirty="0">
                <a:latin typeface="Comic Sans MS"/>
                <a:cs typeface="Comic Sans MS"/>
              </a:rPr>
              <a:t> </a:t>
            </a:r>
            <a:r>
              <a:rPr sz="900" spc="-5" dirty="0">
                <a:latin typeface="Comic Sans MS"/>
                <a:cs typeface="Comic Sans MS"/>
              </a:rPr>
              <a:t>los</a:t>
            </a:r>
            <a:r>
              <a:rPr sz="900" spc="150" dirty="0">
                <a:latin typeface="Comic Sans MS"/>
                <a:cs typeface="Comic Sans MS"/>
              </a:rPr>
              <a:t> </a:t>
            </a:r>
            <a:r>
              <a:rPr sz="900" spc="-5" dirty="0">
                <a:latin typeface="Comic Sans MS"/>
                <a:cs typeface="Comic Sans MS"/>
              </a:rPr>
              <a:t>switches</a:t>
            </a:r>
            <a:r>
              <a:rPr sz="900" spc="145" dirty="0">
                <a:latin typeface="Comic Sans MS"/>
                <a:cs typeface="Comic Sans MS"/>
              </a:rPr>
              <a:t> </a:t>
            </a:r>
            <a:r>
              <a:rPr sz="900" spc="-5" dirty="0">
                <a:latin typeface="Comic Sans MS"/>
                <a:cs typeface="Comic Sans MS"/>
              </a:rPr>
              <a:t>de</a:t>
            </a:r>
            <a:r>
              <a:rPr sz="900" spc="140" dirty="0">
                <a:latin typeface="Comic Sans MS"/>
                <a:cs typeface="Comic Sans MS"/>
              </a:rPr>
              <a:t> </a:t>
            </a:r>
            <a:r>
              <a:rPr sz="900" spc="-5" dirty="0">
                <a:latin typeface="Comic Sans MS"/>
                <a:cs typeface="Comic Sans MS"/>
              </a:rPr>
              <a:t>posición</a:t>
            </a:r>
            <a:r>
              <a:rPr sz="900" spc="140" dirty="0">
                <a:latin typeface="Comic Sans MS"/>
                <a:cs typeface="Comic Sans MS"/>
              </a:rPr>
              <a:t> </a:t>
            </a:r>
            <a:r>
              <a:rPr sz="900" spc="-5" dirty="0">
                <a:latin typeface="Comic Sans MS"/>
                <a:cs typeface="Comic Sans MS"/>
              </a:rPr>
              <a:t>de</a:t>
            </a:r>
            <a:r>
              <a:rPr sz="900" spc="140" dirty="0">
                <a:latin typeface="Comic Sans MS"/>
                <a:cs typeface="Comic Sans MS"/>
              </a:rPr>
              <a:t> </a:t>
            </a:r>
            <a:r>
              <a:rPr sz="900" spc="-5" dirty="0">
                <a:latin typeface="Comic Sans MS"/>
                <a:cs typeface="Comic Sans MS"/>
              </a:rPr>
              <a:t>cierre </a:t>
            </a:r>
            <a:r>
              <a:rPr sz="900" spc="-254" dirty="0">
                <a:latin typeface="Comic Sans MS"/>
                <a:cs typeface="Comic Sans MS"/>
              </a:rPr>
              <a:t> </a:t>
            </a:r>
            <a:r>
              <a:rPr sz="900" spc="-5" dirty="0">
                <a:latin typeface="Comic Sans MS"/>
                <a:cs typeface="Comic Sans MS"/>
              </a:rPr>
              <a:t>de válvulas proporciona seguridad contra posible sobre- </a:t>
            </a:r>
            <a:r>
              <a:rPr sz="900" dirty="0">
                <a:latin typeface="Comic Sans MS"/>
                <a:cs typeface="Comic Sans MS"/>
              </a:rPr>
              <a:t> </a:t>
            </a:r>
            <a:r>
              <a:rPr sz="900" spc="-5" dirty="0">
                <a:latin typeface="Comic Sans MS"/>
                <a:cs typeface="Comic Sans MS"/>
              </a:rPr>
              <a:t>velocidad</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turbina</a:t>
            </a:r>
            <a:r>
              <a:rPr sz="900" dirty="0">
                <a:latin typeface="Comic Sans MS"/>
                <a:cs typeface="Comic Sans MS"/>
              </a:rPr>
              <a:t> </a:t>
            </a:r>
            <a:r>
              <a:rPr sz="900" spc="-5" dirty="0">
                <a:latin typeface="Comic Sans MS"/>
                <a:cs typeface="Comic Sans MS"/>
              </a:rPr>
              <a:t>asegurando</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los</a:t>
            </a:r>
            <a:r>
              <a:rPr sz="900" spc="254" dirty="0">
                <a:latin typeface="Comic Sans MS"/>
                <a:cs typeface="Comic Sans MS"/>
              </a:rPr>
              <a:t> </a:t>
            </a:r>
            <a:r>
              <a:rPr sz="900" spc="-5" dirty="0">
                <a:latin typeface="Comic Sans MS"/>
                <a:cs typeface="Comic Sans MS"/>
              </a:rPr>
              <a:t>flujos</a:t>
            </a:r>
            <a:r>
              <a:rPr sz="900" spc="26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vapor</a:t>
            </a:r>
            <a:r>
              <a:rPr sz="900" dirty="0">
                <a:latin typeface="Comic Sans MS"/>
                <a:cs typeface="Comic Sans MS"/>
              </a:rPr>
              <a:t> </a:t>
            </a:r>
            <a:r>
              <a:rPr sz="900" spc="-5" dirty="0">
                <a:latin typeface="Comic Sans MS"/>
                <a:cs typeface="Comic Sans MS"/>
              </a:rPr>
              <a:t>hayan</a:t>
            </a:r>
            <a:r>
              <a:rPr sz="900" dirty="0">
                <a:latin typeface="Comic Sans MS"/>
                <a:cs typeface="Comic Sans MS"/>
              </a:rPr>
              <a:t> </a:t>
            </a:r>
            <a:r>
              <a:rPr sz="900" spc="-5" dirty="0">
                <a:latin typeface="Comic Sans MS"/>
                <a:cs typeface="Comic Sans MS"/>
              </a:rPr>
              <a:t>sido</a:t>
            </a:r>
            <a:r>
              <a:rPr sz="900" dirty="0">
                <a:latin typeface="Comic Sans MS"/>
                <a:cs typeface="Comic Sans MS"/>
              </a:rPr>
              <a:t> </a:t>
            </a:r>
            <a:r>
              <a:rPr sz="900" spc="-5" dirty="0">
                <a:latin typeface="Comic Sans MS"/>
                <a:cs typeface="Comic Sans MS"/>
              </a:rPr>
              <a:t>reducidos</a:t>
            </a:r>
            <a:r>
              <a:rPr sz="900" dirty="0">
                <a:latin typeface="Comic Sans MS"/>
                <a:cs typeface="Comic Sans MS"/>
              </a:rPr>
              <a:t> </a:t>
            </a:r>
            <a:r>
              <a:rPr sz="900" spc="-5" dirty="0">
                <a:latin typeface="Comic Sans MS"/>
                <a:cs typeface="Comic Sans MS"/>
              </a:rPr>
              <a:t>debajo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cantidad </a:t>
            </a:r>
            <a:r>
              <a:rPr sz="900" dirty="0">
                <a:latin typeface="Comic Sans MS"/>
                <a:cs typeface="Comic Sans MS"/>
              </a:rPr>
              <a:t> </a:t>
            </a:r>
            <a:r>
              <a:rPr sz="900" spc="-5" dirty="0">
                <a:latin typeface="Comic Sans MS"/>
                <a:cs typeface="Comic Sans MS"/>
              </a:rPr>
              <a:t>necesaria</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producir</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condición</a:t>
            </a:r>
            <a:r>
              <a:rPr sz="900" dirty="0">
                <a:latin typeface="Comic Sans MS"/>
                <a:cs typeface="Comic Sans MS"/>
              </a:rPr>
              <a:t> </a:t>
            </a:r>
            <a:r>
              <a:rPr sz="900" spc="-5" dirty="0">
                <a:latin typeface="Comic Sans MS"/>
                <a:cs typeface="Comic Sans MS"/>
              </a:rPr>
              <a:t>de</a:t>
            </a:r>
            <a:r>
              <a:rPr sz="900" spc="260" dirty="0">
                <a:latin typeface="Comic Sans MS"/>
                <a:cs typeface="Comic Sans MS"/>
              </a:rPr>
              <a:t> </a:t>
            </a:r>
            <a:r>
              <a:rPr sz="900" spc="-5" dirty="0">
                <a:latin typeface="Comic Sans MS"/>
                <a:cs typeface="Comic Sans MS"/>
              </a:rPr>
              <a:t>sobre- </a:t>
            </a:r>
            <a:r>
              <a:rPr sz="900" dirty="0">
                <a:latin typeface="Comic Sans MS"/>
                <a:cs typeface="Comic Sans MS"/>
              </a:rPr>
              <a:t> </a:t>
            </a:r>
            <a:r>
              <a:rPr sz="900" spc="-5" dirty="0">
                <a:latin typeface="Comic Sans MS"/>
                <a:cs typeface="Comic Sans MS"/>
              </a:rPr>
              <a:t>velocidad</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son </a:t>
            </a:r>
            <a:r>
              <a:rPr sz="900" dirty="0">
                <a:latin typeface="Comic Sans MS"/>
                <a:cs typeface="Comic Sans MS"/>
              </a:rPr>
              <a:t> </a:t>
            </a:r>
            <a:r>
              <a:rPr sz="900" spc="-5" dirty="0">
                <a:latin typeface="Comic Sans MS"/>
                <a:cs typeface="Comic Sans MS"/>
              </a:rPr>
              <a:t>disparados.</a:t>
            </a:r>
            <a:r>
              <a:rPr sz="900" spc="130" dirty="0">
                <a:latin typeface="Comic Sans MS"/>
                <a:cs typeface="Comic Sans MS"/>
              </a:rPr>
              <a:t> </a:t>
            </a:r>
            <a:r>
              <a:rPr sz="900" spc="-5" dirty="0">
                <a:latin typeface="Comic Sans MS"/>
                <a:cs typeface="Comic Sans MS"/>
              </a:rPr>
              <a:t>Por</a:t>
            </a:r>
            <a:r>
              <a:rPr sz="900" spc="130" dirty="0">
                <a:latin typeface="Comic Sans MS"/>
                <a:cs typeface="Comic Sans MS"/>
              </a:rPr>
              <a:t> </a:t>
            </a:r>
            <a:r>
              <a:rPr sz="900" spc="-5" dirty="0">
                <a:latin typeface="Comic Sans MS"/>
                <a:cs typeface="Comic Sans MS"/>
              </a:rPr>
              <a:t>problemas</a:t>
            </a:r>
            <a:r>
              <a:rPr sz="900" spc="130" dirty="0">
                <a:latin typeface="Comic Sans MS"/>
                <a:cs typeface="Comic Sans MS"/>
              </a:rPr>
              <a:t> </a:t>
            </a:r>
            <a:r>
              <a:rPr sz="900" spc="-5" dirty="0">
                <a:latin typeface="Comic Sans MS"/>
                <a:cs typeface="Comic Sans MS"/>
              </a:rPr>
              <a:t>mecánicos</a:t>
            </a:r>
            <a:r>
              <a:rPr sz="900" spc="130" dirty="0">
                <a:latin typeface="Comic Sans MS"/>
                <a:cs typeface="Comic Sans MS"/>
              </a:rPr>
              <a:t> </a:t>
            </a:r>
            <a:r>
              <a:rPr sz="900" spc="-5" dirty="0">
                <a:latin typeface="Comic Sans MS"/>
                <a:cs typeface="Comic Sans MS"/>
              </a:rPr>
              <a:t>en</a:t>
            </a:r>
            <a:r>
              <a:rPr sz="900" spc="130" dirty="0">
                <a:latin typeface="Comic Sans MS"/>
                <a:cs typeface="Comic Sans MS"/>
              </a:rPr>
              <a:t> </a:t>
            </a:r>
            <a:r>
              <a:rPr sz="900" spc="-5" dirty="0">
                <a:latin typeface="Comic Sans MS"/>
                <a:cs typeface="Comic Sans MS"/>
              </a:rPr>
              <a:t>la</a:t>
            </a:r>
            <a:r>
              <a:rPr sz="900" spc="130" dirty="0">
                <a:latin typeface="Comic Sans MS"/>
                <a:cs typeface="Comic Sans MS"/>
              </a:rPr>
              <a:t> </a:t>
            </a:r>
            <a:r>
              <a:rPr sz="900" spc="-5" dirty="0">
                <a:latin typeface="Comic Sans MS"/>
                <a:cs typeface="Comic Sans MS"/>
              </a:rPr>
              <a:t>turbina</a:t>
            </a:r>
            <a:r>
              <a:rPr sz="900" spc="125" dirty="0">
                <a:latin typeface="Comic Sans MS"/>
                <a:cs typeface="Comic Sans MS"/>
              </a:rPr>
              <a:t> </a:t>
            </a:r>
            <a:r>
              <a:rPr sz="900" spc="-5" dirty="0">
                <a:latin typeface="Comic Sans MS"/>
                <a:cs typeface="Comic Sans MS"/>
              </a:rPr>
              <a:t>o</a:t>
            </a:r>
            <a:r>
              <a:rPr sz="900" spc="125" dirty="0">
                <a:latin typeface="Comic Sans MS"/>
                <a:cs typeface="Comic Sans MS"/>
              </a:rPr>
              <a:t> </a:t>
            </a:r>
            <a:r>
              <a:rPr sz="900" spc="-5" dirty="0">
                <a:latin typeface="Comic Sans MS"/>
                <a:cs typeface="Comic Sans MS"/>
              </a:rPr>
              <a:t>en </a:t>
            </a:r>
            <a:r>
              <a:rPr sz="900" spc="-260" dirty="0">
                <a:latin typeface="Comic Sans MS"/>
                <a:cs typeface="Comic Sans MS"/>
              </a:rPr>
              <a:t> </a:t>
            </a:r>
            <a:r>
              <a:rPr sz="900" spc="-5" dirty="0">
                <a:latin typeface="Comic Sans MS"/>
                <a:cs typeface="Comic Sans MS"/>
              </a:rPr>
              <a:t>la caldera/reactor este es el modo de disparo preferido </a:t>
            </a:r>
            <a:r>
              <a:rPr sz="900" dirty="0">
                <a:latin typeface="Comic Sans MS"/>
                <a:cs typeface="Comic Sans MS"/>
              </a:rPr>
              <a:t> </a:t>
            </a:r>
            <a:r>
              <a:rPr sz="900" spc="-5" dirty="0">
                <a:latin typeface="Comic Sans MS"/>
                <a:cs typeface="Comic Sans MS"/>
              </a:rPr>
              <a:t>puesto que previene la sobre-velocidad de la máquina. Sin </a:t>
            </a:r>
            <a:r>
              <a:rPr sz="900" spc="-254" dirty="0">
                <a:latin typeface="Comic Sans MS"/>
                <a:cs typeface="Comic Sans MS"/>
              </a:rPr>
              <a:t> </a:t>
            </a:r>
            <a:r>
              <a:rPr sz="900" spc="-5" dirty="0">
                <a:latin typeface="Comic Sans MS"/>
                <a:cs typeface="Comic Sans MS"/>
              </a:rPr>
              <a:t>embargo, la desventaja es de que no existe salida de </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falla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switches</a:t>
            </a:r>
            <a:r>
              <a:rPr sz="900" dirty="0">
                <a:latin typeface="Comic Sans MS"/>
                <a:cs typeface="Comic Sans MS"/>
              </a:rPr>
              <a:t> </a:t>
            </a:r>
            <a:r>
              <a:rPr sz="900" spc="-5" dirty="0">
                <a:latin typeface="Comic Sans MS"/>
                <a:cs typeface="Comic Sans MS"/>
              </a:rPr>
              <a:t>límites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las </a:t>
            </a:r>
            <a:r>
              <a:rPr sz="900" spc="-254" dirty="0">
                <a:latin typeface="Comic Sans MS"/>
                <a:cs typeface="Comic Sans MS"/>
              </a:rPr>
              <a:t> </a:t>
            </a:r>
            <a:r>
              <a:rPr sz="900" spc="-5" dirty="0">
                <a:latin typeface="Comic Sans MS"/>
                <a:cs typeface="Comic Sans MS"/>
              </a:rPr>
              <a:t>válvulas de las turbinas o el relé de potencia inversa. </a:t>
            </a:r>
            <a:r>
              <a:rPr sz="900" dirty="0">
                <a:latin typeface="Comic Sans MS"/>
                <a:cs typeface="Comic Sans MS"/>
              </a:rPr>
              <a:t> </a:t>
            </a:r>
            <a:r>
              <a:rPr sz="900" spc="-5" dirty="0">
                <a:latin typeface="Comic Sans MS"/>
                <a:cs typeface="Comic Sans MS"/>
              </a:rPr>
              <a:t>Cuando esté método es usado, se debe proporcionar una </a:t>
            </a:r>
            <a:r>
              <a:rPr sz="900" dirty="0">
                <a:latin typeface="Comic Sans MS"/>
                <a:cs typeface="Comic Sans MS"/>
              </a:rPr>
              <a:t> </a:t>
            </a:r>
            <a:r>
              <a:rPr sz="900" spc="-5" dirty="0">
                <a:latin typeface="Comic Sans MS"/>
                <a:cs typeface="Comic Sans MS"/>
              </a:rPr>
              <a:t>protección de respaldo para asegurar el disparo de los </a:t>
            </a:r>
            <a:r>
              <a:rPr sz="900"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principal</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campo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caso de que </a:t>
            </a:r>
            <a:r>
              <a:rPr sz="900" dirty="0">
                <a:latin typeface="Comic Sans MS"/>
                <a:cs typeface="Comic Sans MS"/>
              </a:rPr>
              <a:t> </a:t>
            </a:r>
            <a:r>
              <a:rPr sz="900" spc="-5" dirty="0">
                <a:latin typeface="Comic Sans MS"/>
                <a:cs typeface="Comic Sans MS"/>
              </a:rPr>
              <a:t>exista una falla. Esta es generalmente proporcionado por </a:t>
            </a:r>
            <a:r>
              <a:rPr sz="900" dirty="0">
                <a:latin typeface="Comic Sans MS"/>
                <a:cs typeface="Comic Sans MS"/>
              </a:rPr>
              <a:t> </a:t>
            </a:r>
            <a:r>
              <a:rPr sz="900" spc="-5" dirty="0">
                <a:latin typeface="Comic Sans MS"/>
                <a:cs typeface="Comic Sans MS"/>
              </a:rPr>
              <a:t>un relé de potencia inversa separado que inicie el disparo </a:t>
            </a:r>
            <a:r>
              <a:rPr sz="900" dirty="0">
                <a:latin typeface="Comic Sans MS"/>
                <a:cs typeface="Comic Sans MS"/>
              </a:rPr>
              <a:t> </a:t>
            </a:r>
            <a:r>
              <a:rPr sz="900" spc="-5" dirty="0">
                <a:latin typeface="Comic Sans MS"/>
                <a:cs typeface="Comic Sans MS"/>
              </a:rPr>
              <a:t>en forma independiente. Este modo de disparo no debe </a:t>
            </a:r>
            <a:r>
              <a:rPr sz="900" dirty="0">
                <a:latin typeface="Comic Sans MS"/>
                <a:cs typeface="Comic Sans MS"/>
              </a:rPr>
              <a:t> </a:t>
            </a:r>
            <a:r>
              <a:rPr sz="900" spc="-5" dirty="0">
                <a:latin typeface="Comic Sans MS"/>
                <a:cs typeface="Comic Sans MS"/>
              </a:rPr>
              <a:t>anular la protección de los interruptores del generador </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instantáneamente</a:t>
            </a:r>
            <a:r>
              <a:rPr sz="900" dirty="0">
                <a:latin typeface="Comic Sans MS"/>
                <a:cs typeface="Comic Sans MS"/>
              </a:rPr>
              <a:t> </a:t>
            </a:r>
            <a:r>
              <a:rPr sz="900" spc="-5" dirty="0">
                <a:latin typeface="Comic Sans MS"/>
                <a:cs typeface="Comic Sans MS"/>
              </a:rPr>
              <a:t>abren</a:t>
            </a:r>
            <a:r>
              <a:rPr sz="900" dirty="0">
                <a:latin typeface="Comic Sans MS"/>
                <a:cs typeface="Comic Sans MS"/>
              </a:rPr>
              <a:t> </a:t>
            </a:r>
            <a:r>
              <a:rPr sz="900" spc="-5" dirty="0">
                <a:latin typeface="Comic Sans MS"/>
                <a:cs typeface="Comic Sans MS"/>
              </a:rPr>
              <a:t>al</a:t>
            </a:r>
            <a:r>
              <a:rPr sz="900" spc="260" dirty="0">
                <a:latin typeface="Comic Sans MS"/>
                <a:cs typeface="Comic Sans MS"/>
              </a:rPr>
              <a:t> </a:t>
            </a:r>
            <a:r>
              <a:rPr sz="900" spc="-5" dirty="0">
                <a:latin typeface="Comic Sans MS"/>
                <a:cs typeface="Comic Sans MS"/>
              </a:rPr>
              <a:t>interruptor</a:t>
            </a:r>
            <a:r>
              <a:rPr sz="900" spc="26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 cuando ocurre una falla eléctrica crítica que </a:t>
            </a:r>
            <a:r>
              <a:rPr sz="900" dirty="0">
                <a:latin typeface="Comic Sans MS"/>
                <a:cs typeface="Comic Sans MS"/>
              </a:rPr>
              <a:t> </a:t>
            </a:r>
            <a:r>
              <a:rPr sz="900" spc="-5" dirty="0">
                <a:latin typeface="Comic Sans MS"/>
                <a:cs typeface="Comic Sans MS"/>
              </a:rPr>
              <a:t>puede causar serios daños al generador o al equipo de </a:t>
            </a:r>
            <a:r>
              <a:rPr sz="900" dirty="0">
                <a:latin typeface="Comic Sans MS"/>
                <a:cs typeface="Comic Sans MS"/>
              </a:rPr>
              <a:t> </a:t>
            </a:r>
            <a:r>
              <a:rPr sz="900" spc="-5" dirty="0">
                <a:latin typeface="Comic Sans MS"/>
                <a:cs typeface="Comic Sans MS"/>
              </a:rPr>
              <a:t>interrupción.</a:t>
            </a:r>
            <a:endParaRPr sz="900">
              <a:latin typeface="Comic Sans MS"/>
              <a:cs typeface="Comic Sans MS"/>
            </a:endParaRPr>
          </a:p>
        </p:txBody>
      </p:sp>
      <p:sp>
        <p:nvSpPr>
          <p:cNvPr id="7" name="object 7"/>
          <p:cNvSpPr txBox="1"/>
          <p:nvPr/>
        </p:nvSpPr>
        <p:spPr>
          <a:xfrm>
            <a:off x="9425473" y="1047070"/>
            <a:ext cx="3053715" cy="323037"/>
          </a:xfrm>
          <a:prstGeom prst="rect">
            <a:avLst/>
          </a:prstGeom>
        </p:spPr>
        <p:txBody>
          <a:bodyPr vert="horz" wrap="square" lIns="0" tIns="12700" rIns="0" bIns="0" rtlCol="0">
            <a:spAutoFit/>
          </a:bodyPr>
          <a:lstStyle/>
          <a:p>
            <a:pPr marL="12700" marR="5080">
              <a:lnSpc>
                <a:spcPct val="116100"/>
              </a:lnSpc>
              <a:spcBef>
                <a:spcPts val="100"/>
              </a:spcBef>
            </a:pPr>
            <a:r>
              <a:rPr sz="900" spc="-5" dirty="0">
                <a:latin typeface="Comic Sans MS"/>
                <a:cs typeface="Comic Sans MS"/>
              </a:rPr>
              <a:t>La</a:t>
            </a:r>
            <a:r>
              <a:rPr sz="900" spc="35" dirty="0">
                <a:latin typeface="Comic Sans MS"/>
                <a:cs typeface="Comic Sans MS"/>
              </a:rPr>
              <a:t> </a:t>
            </a:r>
            <a:r>
              <a:rPr sz="900" spc="-5" dirty="0">
                <a:latin typeface="Comic Sans MS"/>
                <a:cs typeface="Comic Sans MS"/>
              </a:rPr>
              <a:t>tabla</a:t>
            </a:r>
            <a:r>
              <a:rPr sz="900" spc="35" dirty="0">
                <a:latin typeface="Comic Sans MS"/>
                <a:cs typeface="Comic Sans MS"/>
              </a:rPr>
              <a:t> </a:t>
            </a:r>
            <a:r>
              <a:rPr sz="900" spc="-5" dirty="0">
                <a:latin typeface="Comic Sans MS"/>
                <a:cs typeface="Comic Sans MS"/>
              </a:rPr>
              <a:t>1</a:t>
            </a:r>
            <a:r>
              <a:rPr sz="900" spc="35" dirty="0">
                <a:latin typeface="Comic Sans MS"/>
                <a:cs typeface="Comic Sans MS"/>
              </a:rPr>
              <a:t> </a:t>
            </a:r>
            <a:r>
              <a:rPr sz="900" spc="-5" dirty="0">
                <a:latin typeface="Comic Sans MS"/>
                <a:cs typeface="Comic Sans MS"/>
              </a:rPr>
              <a:t>indica</a:t>
            </a:r>
            <a:r>
              <a:rPr sz="900" spc="35" dirty="0">
                <a:latin typeface="Comic Sans MS"/>
                <a:cs typeface="Comic Sans MS"/>
              </a:rPr>
              <a:t> </a:t>
            </a:r>
            <a:r>
              <a:rPr sz="900" spc="-5" dirty="0">
                <a:latin typeface="Comic Sans MS"/>
                <a:cs typeface="Comic Sans MS"/>
              </a:rPr>
              <a:t>las</a:t>
            </a:r>
            <a:r>
              <a:rPr sz="900" spc="35" dirty="0">
                <a:latin typeface="Comic Sans MS"/>
                <a:cs typeface="Comic Sans MS"/>
              </a:rPr>
              <a:t> </a:t>
            </a:r>
            <a:r>
              <a:rPr sz="900" spc="-5" dirty="0">
                <a:latin typeface="Comic Sans MS"/>
                <a:cs typeface="Comic Sans MS"/>
              </a:rPr>
              <a:t>acciones</a:t>
            </a:r>
            <a:r>
              <a:rPr sz="900" spc="35" dirty="0">
                <a:latin typeface="Comic Sans MS"/>
                <a:cs typeface="Comic Sans MS"/>
              </a:rPr>
              <a:t> </a:t>
            </a:r>
            <a:r>
              <a:rPr sz="900" spc="-5" dirty="0">
                <a:latin typeface="Comic Sans MS"/>
                <a:cs typeface="Comic Sans MS"/>
              </a:rPr>
              <a:t>de</a:t>
            </a:r>
            <a:r>
              <a:rPr sz="900" spc="35" dirty="0">
                <a:latin typeface="Comic Sans MS"/>
                <a:cs typeface="Comic Sans MS"/>
              </a:rPr>
              <a:t> </a:t>
            </a:r>
            <a:r>
              <a:rPr sz="900" spc="-5" dirty="0">
                <a:latin typeface="Comic Sans MS"/>
                <a:cs typeface="Comic Sans MS"/>
              </a:rPr>
              <a:t>disparo</a:t>
            </a:r>
            <a:r>
              <a:rPr sz="900" spc="35" dirty="0">
                <a:latin typeface="Comic Sans MS"/>
                <a:cs typeface="Comic Sans MS"/>
              </a:rPr>
              <a:t> </a:t>
            </a:r>
            <a:r>
              <a:rPr sz="900" spc="-5" dirty="0">
                <a:latin typeface="Comic Sans MS"/>
                <a:cs typeface="Comic Sans MS"/>
              </a:rPr>
              <a:t>específicas</a:t>
            </a:r>
            <a:r>
              <a:rPr sz="900" spc="35" dirty="0">
                <a:latin typeface="Comic Sans MS"/>
                <a:cs typeface="Comic Sans MS"/>
              </a:rPr>
              <a:t> </a:t>
            </a:r>
            <a:r>
              <a:rPr sz="900" spc="-5" dirty="0">
                <a:latin typeface="Comic Sans MS"/>
                <a:cs typeface="Comic Sans MS"/>
              </a:rPr>
              <a:t>para </a:t>
            </a:r>
            <a:r>
              <a:rPr sz="900" spc="-250" dirty="0">
                <a:latin typeface="Comic Sans MS"/>
                <a:cs typeface="Comic Sans MS"/>
              </a:rPr>
              <a:t> </a:t>
            </a:r>
            <a:r>
              <a:rPr sz="900" spc="-5" dirty="0">
                <a:latin typeface="Comic Sans MS"/>
                <a:cs typeface="Comic Sans MS"/>
              </a:rPr>
              <a:t>cada</a:t>
            </a:r>
            <a:r>
              <a:rPr sz="900" dirty="0">
                <a:latin typeface="Comic Sans MS"/>
                <a:cs typeface="Comic Sans MS"/>
              </a:rPr>
              <a:t> </a:t>
            </a:r>
            <a:r>
              <a:rPr sz="900" spc="-5" dirty="0">
                <a:latin typeface="Comic Sans MS"/>
                <a:cs typeface="Comic Sans MS"/>
              </a:rPr>
              <a:t>tipo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descrito</a:t>
            </a:r>
            <a:r>
              <a:rPr sz="900" dirty="0">
                <a:latin typeface="Comic Sans MS"/>
                <a:cs typeface="Comic Sans MS"/>
              </a:rPr>
              <a:t> </a:t>
            </a:r>
            <a:r>
              <a:rPr sz="900" spc="-5" dirty="0">
                <a:latin typeface="Comic Sans MS"/>
                <a:cs typeface="Comic Sans MS"/>
              </a:rPr>
              <a:t>antes.</a:t>
            </a:r>
            <a:endParaRPr sz="900">
              <a:latin typeface="Comic Sans MS"/>
              <a:cs typeface="Comic Sans MS"/>
            </a:endParaRPr>
          </a:p>
        </p:txBody>
      </p:sp>
      <p:graphicFrame>
        <p:nvGraphicFramePr>
          <p:cNvPr id="8" name="object 8"/>
          <p:cNvGraphicFramePr>
            <a:graphicFrameLocks noGrp="1"/>
          </p:cNvGraphicFramePr>
          <p:nvPr/>
        </p:nvGraphicFramePr>
        <p:xfrm>
          <a:off x="9389415" y="1783550"/>
          <a:ext cx="3137533" cy="1475739"/>
        </p:xfrm>
        <a:graphic>
          <a:graphicData uri="http://schemas.openxmlformats.org/drawingml/2006/table">
            <a:tbl>
              <a:tblPr firstRow="1" bandRow="1">
                <a:tableStyleId>{2D5ABB26-0587-4C30-8999-92F81FD0307C}</a:tableStyleId>
              </a:tblPr>
              <a:tblGrid>
                <a:gridCol w="1304290">
                  <a:extLst>
                    <a:ext uri="{9D8B030D-6E8A-4147-A177-3AD203B41FA5}">
                      <a16:colId xmlns:a16="http://schemas.microsoft.com/office/drawing/2014/main" xmlns="" val="20000"/>
                    </a:ext>
                  </a:extLst>
                </a:gridCol>
                <a:gridCol w="720090">
                  <a:extLst>
                    <a:ext uri="{9D8B030D-6E8A-4147-A177-3AD203B41FA5}">
                      <a16:colId xmlns:a16="http://schemas.microsoft.com/office/drawing/2014/main" xmlns="" val="20001"/>
                    </a:ext>
                  </a:extLst>
                </a:gridCol>
                <a:gridCol w="476884">
                  <a:extLst>
                    <a:ext uri="{9D8B030D-6E8A-4147-A177-3AD203B41FA5}">
                      <a16:colId xmlns:a16="http://schemas.microsoft.com/office/drawing/2014/main" xmlns="" val="20002"/>
                    </a:ext>
                  </a:extLst>
                </a:gridCol>
                <a:gridCol w="636269">
                  <a:extLst>
                    <a:ext uri="{9D8B030D-6E8A-4147-A177-3AD203B41FA5}">
                      <a16:colId xmlns:a16="http://schemas.microsoft.com/office/drawing/2014/main" xmlns="" val="20003"/>
                    </a:ext>
                  </a:extLst>
                </a:gridCol>
              </a:tblGrid>
              <a:tr h="436549">
                <a:tc>
                  <a:txBody>
                    <a:bodyPr/>
                    <a:lstStyle/>
                    <a:p>
                      <a:pPr marL="247015">
                        <a:lnSpc>
                          <a:spcPct val="100000"/>
                        </a:lnSpc>
                        <a:spcBef>
                          <a:spcPts val="114"/>
                        </a:spcBef>
                      </a:pPr>
                      <a:r>
                        <a:rPr sz="800" b="1" spc="-5" dirty="0">
                          <a:latin typeface="Comic Sans MS"/>
                          <a:cs typeface="Comic Sans MS"/>
                        </a:rPr>
                        <a:t>Modo</a:t>
                      </a:r>
                      <a:r>
                        <a:rPr sz="800" b="1" spc="-25" dirty="0">
                          <a:latin typeface="Comic Sans MS"/>
                          <a:cs typeface="Comic Sans MS"/>
                        </a:rPr>
                        <a:t> </a:t>
                      </a:r>
                      <a:r>
                        <a:rPr sz="800" b="1" spc="-5" dirty="0">
                          <a:latin typeface="Comic Sans MS"/>
                          <a:cs typeface="Comic Sans MS"/>
                        </a:rPr>
                        <a:t>de</a:t>
                      </a:r>
                      <a:r>
                        <a:rPr sz="800" b="1" spc="-25" dirty="0">
                          <a:latin typeface="Comic Sans MS"/>
                          <a:cs typeface="Comic Sans MS"/>
                        </a:rPr>
                        <a:t> </a:t>
                      </a:r>
                      <a:r>
                        <a:rPr sz="800" b="1" spc="-5" dirty="0">
                          <a:latin typeface="Comic Sans MS"/>
                          <a:cs typeface="Comic Sans MS"/>
                        </a:rPr>
                        <a:t>disparo</a:t>
                      </a:r>
                      <a:endParaRPr sz="800">
                        <a:latin typeface="Comic Sans MS"/>
                        <a:cs typeface="Comic Sans MS"/>
                      </a:endParaRPr>
                    </a:p>
                  </a:txBody>
                  <a:tcPr marL="0" marR="0" marT="14604"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70485" marR="60960" algn="ctr">
                        <a:lnSpc>
                          <a:spcPts val="1120"/>
                        </a:lnSpc>
                      </a:pPr>
                      <a:r>
                        <a:rPr sz="800" b="1" dirty="0">
                          <a:latin typeface="Comic Sans MS"/>
                          <a:cs typeface="Comic Sans MS"/>
                        </a:rPr>
                        <a:t>Interrupto-  </a:t>
                      </a:r>
                      <a:r>
                        <a:rPr sz="800" b="1" spc="-10" dirty="0">
                          <a:latin typeface="Comic Sans MS"/>
                          <a:cs typeface="Comic Sans MS"/>
                        </a:rPr>
                        <a:t>res del </a:t>
                      </a:r>
                      <a:r>
                        <a:rPr sz="800" b="1" spc="-5" dirty="0">
                          <a:latin typeface="Comic Sans MS"/>
                          <a:cs typeface="Comic Sans MS"/>
                        </a:rPr>
                        <a:t> Generador</a:t>
                      </a:r>
                      <a:endParaRPr sz="800">
                        <a:latin typeface="Comic Sans MS"/>
                        <a:cs typeface="Comic Sans MS"/>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56515" marR="47625" algn="ctr">
                        <a:lnSpc>
                          <a:spcPts val="1120"/>
                        </a:lnSpc>
                      </a:pPr>
                      <a:r>
                        <a:rPr sz="800" b="1" dirty="0">
                          <a:latin typeface="Comic Sans MS"/>
                          <a:cs typeface="Comic Sans MS"/>
                        </a:rPr>
                        <a:t>Disparo  </a:t>
                      </a:r>
                      <a:r>
                        <a:rPr sz="800" b="1" spc="-10" dirty="0">
                          <a:latin typeface="Comic Sans MS"/>
                          <a:cs typeface="Comic Sans MS"/>
                        </a:rPr>
                        <a:t>del </a:t>
                      </a:r>
                      <a:r>
                        <a:rPr sz="800" b="1" spc="-5" dirty="0">
                          <a:latin typeface="Comic Sans MS"/>
                          <a:cs typeface="Comic Sans MS"/>
                        </a:rPr>
                        <a:t> Campo</a:t>
                      </a:r>
                      <a:endParaRPr sz="800">
                        <a:latin typeface="Comic Sans MS"/>
                        <a:cs typeface="Comic Sans MS"/>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79375" marR="48895" indent="-24765">
                        <a:lnSpc>
                          <a:spcPts val="1120"/>
                        </a:lnSpc>
                        <a:spcBef>
                          <a:spcPts val="20"/>
                        </a:spcBef>
                      </a:pPr>
                      <a:r>
                        <a:rPr sz="800" b="1" spc="-5" dirty="0">
                          <a:latin typeface="Comic Sans MS"/>
                          <a:cs typeface="Comic Sans MS"/>
                        </a:rPr>
                        <a:t>Disparo</a:t>
                      </a:r>
                      <a:r>
                        <a:rPr sz="800" b="1" spc="-70" dirty="0">
                          <a:latin typeface="Comic Sans MS"/>
                          <a:cs typeface="Comic Sans MS"/>
                        </a:rPr>
                        <a:t> </a:t>
                      </a:r>
                      <a:r>
                        <a:rPr sz="800" b="1" spc="-5" dirty="0">
                          <a:latin typeface="Comic Sans MS"/>
                          <a:cs typeface="Comic Sans MS"/>
                        </a:rPr>
                        <a:t>de </a:t>
                      </a:r>
                      <a:r>
                        <a:rPr sz="800" b="1" spc="-330" dirty="0">
                          <a:latin typeface="Comic Sans MS"/>
                          <a:cs typeface="Comic Sans MS"/>
                        </a:rPr>
                        <a:t> </a:t>
                      </a:r>
                      <a:r>
                        <a:rPr sz="800" b="1" spc="-5" dirty="0">
                          <a:latin typeface="Comic Sans MS"/>
                          <a:cs typeface="Comic Sans MS"/>
                        </a:rPr>
                        <a:t>la</a:t>
                      </a:r>
                      <a:r>
                        <a:rPr sz="800" b="1" spc="-45" dirty="0">
                          <a:latin typeface="Comic Sans MS"/>
                          <a:cs typeface="Comic Sans MS"/>
                        </a:rPr>
                        <a:t> </a:t>
                      </a:r>
                      <a:r>
                        <a:rPr sz="800" b="1" spc="-5" dirty="0">
                          <a:latin typeface="Comic Sans MS"/>
                          <a:cs typeface="Comic Sans MS"/>
                        </a:rPr>
                        <a:t>turbina</a:t>
                      </a:r>
                      <a:endParaRPr sz="800">
                        <a:latin typeface="Comic Sans MS"/>
                        <a:cs typeface="Comic Sans MS"/>
                      </a:endParaRPr>
                    </a:p>
                  </a:txBody>
                  <a:tcPr marL="0" marR="0" marT="254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xmlns="" val="10000"/>
                  </a:ext>
                </a:extLst>
              </a:tr>
              <a:tr h="1039190">
                <a:tc>
                  <a:txBody>
                    <a:bodyPr/>
                    <a:lstStyle/>
                    <a:p>
                      <a:pPr marL="43815">
                        <a:lnSpc>
                          <a:spcPct val="100000"/>
                        </a:lnSpc>
                        <a:spcBef>
                          <a:spcPts val="114"/>
                        </a:spcBef>
                      </a:pPr>
                      <a:r>
                        <a:rPr sz="800" spc="-5" dirty="0">
                          <a:latin typeface="Comic Sans MS"/>
                          <a:cs typeface="Comic Sans MS"/>
                        </a:rPr>
                        <a:t>Disparo</a:t>
                      </a:r>
                      <a:r>
                        <a:rPr sz="800" spc="-50" dirty="0">
                          <a:latin typeface="Comic Sans MS"/>
                          <a:cs typeface="Comic Sans MS"/>
                        </a:rPr>
                        <a:t> </a:t>
                      </a:r>
                      <a:r>
                        <a:rPr sz="800" spc="-5" dirty="0">
                          <a:latin typeface="Comic Sans MS"/>
                          <a:cs typeface="Comic Sans MS"/>
                        </a:rPr>
                        <a:t>Simultáneo</a:t>
                      </a:r>
                      <a:endParaRPr sz="800">
                        <a:latin typeface="Comic Sans MS"/>
                        <a:cs typeface="Comic Sans MS"/>
                      </a:endParaRPr>
                    </a:p>
                    <a:p>
                      <a:pPr marL="43815" marR="121285">
                        <a:lnSpc>
                          <a:spcPct val="232200"/>
                        </a:lnSpc>
                        <a:spcBef>
                          <a:spcPts val="5"/>
                        </a:spcBef>
                      </a:pPr>
                      <a:r>
                        <a:rPr sz="800" spc="-5" dirty="0">
                          <a:latin typeface="Comic Sans MS"/>
                          <a:cs typeface="Comic Sans MS"/>
                        </a:rPr>
                        <a:t>Disparo del Generador </a:t>
                      </a:r>
                      <a:r>
                        <a:rPr sz="800" dirty="0">
                          <a:latin typeface="Comic Sans MS"/>
                          <a:cs typeface="Comic Sans MS"/>
                        </a:rPr>
                        <a:t> </a:t>
                      </a:r>
                      <a:r>
                        <a:rPr sz="800" spc="-5" dirty="0">
                          <a:latin typeface="Comic Sans MS"/>
                          <a:cs typeface="Comic Sans MS"/>
                        </a:rPr>
                        <a:t>Separación</a:t>
                      </a:r>
                      <a:r>
                        <a:rPr sz="800" spc="-15" dirty="0">
                          <a:latin typeface="Comic Sans MS"/>
                          <a:cs typeface="Comic Sans MS"/>
                        </a:rPr>
                        <a:t> </a:t>
                      </a:r>
                      <a:r>
                        <a:rPr sz="800" spc="-5" dirty="0">
                          <a:latin typeface="Comic Sans MS"/>
                          <a:cs typeface="Comic Sans MS"/>
                        </a:rPr>
                        <a:t>de</a:t>
                      </a:r>
                      <a:r>
                        <a:rPr sz="800" spc="-15" dirty="0">
                          <a:latin typeface="Comic Sans MS"/>
                          <a:cs typeface="Comic Sans MS"/>
                        </a:rPr>
                        <a:t> </a:t>
                      </a:r>
                      <a:r>
                        <a:rPr sz="800" spc="-5" dirty="0">
                          <a:latin typeface="Comic Sans MS"/>
                          <a:cs typeface="Comic Sans MS"/>
                        </a:rPr>
                        <a:t>la</a:t>
                      </a:r>
                      <a:r>
                        <a:rPr sz="800" spc="-10" dirty="0">
                          <a:latin typeface="Comic Sans MS"/>
                          <a:cs typeface="Comic Sans MS"/>
                        </a:rPr>
                        <a:t> </a:t>
                      </a:r>
                      <a:r>
                        <a:rPr sz="800" spc="-5" dirty="0">
                          <a:latin typeface="Comic Sans MS"/>
                          <a:cs typeface="Comic Sans MS"/>
                        </a:rPr>
                        <a:t>Unidad </a:t>
                      </a:r>
                      <a:r>
                        <a:rPr sz="800" spc="-225" dirty="0">
                          <a:latin typeface="Comic Sans MS"/>
                          <a:cs typeface="Comic Sans MS"/>
                        </a:rPr>
                        <a:t> </a:t>
                      </a:r>
                      <a:r>
                        <a:rPr sz="800" spc="-5" dirty="0">
                          <a:latin typeface="Comic Sans MS"/>
                          <a:cs typeface="Comic Sans MS"/>
                        </a:rPr>
                        <a:t>Disparo</a:t>
                      </a:r>
                      <a:r>
                        <a:rPr sz="800" spc="-10" dirty="0">
                          <a:latin typeface="Comic Sans MS"/>
                          <a:cs typeface="Comic Sans MS"/>
                        </a:rPr>
                        <a:t> </a:t>
                      </a:r>
                      <a:r>
                        <a:rPr sz="800" spc="-5" dirty="0">
                          <a:latin typeface="Comic Sans MS"/>
                          <a:cs typeface="Comic Sans MS"/>
                        </a:rPr>
                        <a:t>Secuencial</a:t>
                      </a:r>
                      <a:endParaRPr sz="800">
                        <a:latin typeface="Comic Sans MS"/>
                        <a:cs typeface="Comic Sans MS"/>
                      </a:endParaRPr>
                    </a:p>
                  </a:txBody>
                  <a:tcPr marL="0" marR="0" marT="14604"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114"/>
                        </a:spcBef>
                      </a:pPr>
                      <a:r>
                        <a:rPr sz="800" dirty="0">
                          <a:latin typeface="Comic Sans MS"/>
                          <a:cs typeface="Comic Sans MS"/>
                        </a:rPr>
                        <a:t>X</a:t>
                      </a:r>
                      <a:endParaRPr sz="800">
                        <a:latin typeface="Comic Sans MS"/>
                        <a:cs typeface="Comic Sans MS"/>
                      </a:endParaRPr>
                    </a:p>
                    <a:p>
                      <a:pPr marL="323215" marR="314960" algn="ctr">
                        <a:lnSpc>
                          <a:spcPct val="232500"/>
                        </a:lnSpc>
                      </a:pPr>
                      <a:r>
                        <a:rPr sz="800" dirty="0">
                          <a:latin typeface="Comic Sans MS"/>
                          <a:cs typeface="Comic Sans MS"/>
                        </a:rPr>
                        <a:t>X  X</a:t>
                      </a:r>
                      <a:endParaRPr sz="800">
                        <a:latin typeface="Comic Sans MS"/>
                        <a:cs typeface="Comic Sans MS"/>
                      </a:endParaRPr>
                    </a:p>
                    <a:p>
                      <a:pPr>
                        <a:lnSpc>
                          <a:spcPct val="100000"/>
                        </a:lnSpc>
                      </a:pPr>
                      <a:endParaRPr sz="1100">
                        <a:latin typeface="Times New Roman"/>
                        <a:cs typeface="Times New Roman"/>
                      </a:endParaRPr>
                    </a:p>
                    <a:p>
                      <a:pPr marL="635" algn="ctr">
                        <a:lnSpc>
                          <a:spcPct val="100000"/>
                        </a:lnSpc>
                      </a:pPr>
                      <a:r>
                        <a:rPr sz="800" spc="-10" dirty="0">
                          <a:latin typeface="Comic Sans MS"/>
                          <a:cs typeface="Comic Sans MS"/>
                        </a:rPr>
                        <a:t>X*</a:t>
                      </a:r>
                      <a:endParaRPr sz="800">
                        <a:latin typeface="Comic Sans MS"/>
                        <a:cs typeface="Comic Sans MS"/>
                      </a:endParaRPr>
                    </a:p>
                  </a:txBody>
                  <a:tcPr marL="0" marR="0" marT="14604"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114"/>
                        </a:spcBef>
                      </a:pPr>
                      <a:r>
                        <a:rPr sz="800" dirty="0">
                          <a:latin typeface="Comic Sans MS"/>
                          <a:cs typeface="Comic Sans MS"/>
                        </a:rPr>
                        <a:t>X</a:t>
                      </a:r>
                      <a:endParaRPr sz="800">
                        <a:latin typeface="Comic Sans MS"/>
                        <a:cs typeface="Comic Sans MS"/>
                      </a:endParaRPr>
                    </a:p>
                    <a:p>
                      <a:pPr>
                        <a:lnSpc>
                          <a:spcPct val="100000"/>
                        </a:lnSpc>
                        <a:spcBef>
                          <a:spcPts val="5"/>
                        </a:spcBef>
                      </a:pPr>
                      <a:endParaRPr sz="1100">
                        <a:latin typeface="Times New Roman"/>
                        <a:cs typeface="Times New Roman"/>
                      </a:endParaRPr>
                    </a:p>
                    <a:p>
                      <a:pPr algn="ctr">
                        <a:lnSpc>
                          <a:spcPct val="100000"/>
                        </a:lnSpc>
                        <a:spcBef>
                          <a:spcPts val="5"/>
                        </a:spcBef>
                      </a:pPr>
                      <a:r>
                        <a:rPr sz="800" dirty="0">
                          <a:latin typeface="Comic Sans MS"/>
                          <a:cs typeface="Comic Sans MS"/>
                        </a:rPr>
                        <a:t>X</a:t>
                      </a:r>
                      <a:endParaRPr sz="800">
                        <a:latin typeface="Comic Sans MS"/>
                        <a:cs typeface="Comic Sans MS"/>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gn="ctr">
                        <a:lnSpc>
                          <a:spcPct val="100000"/>
                        </a:lnSpc>
                        <a:spcBef>
                          <a:spcPts val="965"/>
                        </a:spcBef>
                      </a:pPr>
                      <a:r>
                        <a:rPr sz="800" spc="-10" dirty="0">
                          <a:latin typeface="Comic Sans MS"/>
                          <a:cs typeface="Comic Sans MS"/>
                        </a:rPr>
                        <a:t>X*</a:t>
                      </a:r>
                      <a:endParaRPr sz="800">
                        <a:latin typeface="Comic Sans MS"/>
                        <a:cs typeface="Comic Sans MS"/>
                      </a:endParaRPr>
                    </a:p>
                  </a:txBody>
                  <a:tcPr marL="0" marR="0" marT="14604"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114"/>
                        </a:spcBef>
                      </a:pPr>
                      <a:r>
                        <a:rPr sz="800" dirty="0">
                          <a:latin typeface="Comic Sans MS"/>
                          <a:cs typeface="Comic Sans MS"/>
                        </a:rPr>
                        <a:t>X</a:t>
                      </a:r>
                      <a:endParaRPr sz="800">
                        <a:latin typeface="Comic Sans MS"/>
                        <a:cs typeface="Comic Sans MS"/>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gn="ctr">
                        <a:lnSpc>
                          <a:spcPct val="100000"/>
                        </a:lnSpc>
                        <a:spcBef>
                          <a:spcPts val="670"/>
                        </a:spcBef>
                      </a:pPr>
                      <a:r>
                        <a:rPr sz="800" spc="-10" dirty="0">
                          <a:latin typeface="Comic Sans MS"/>
                          <a:cs typeface="Comic Sans MS"/>
                        </a:rPr>
                        <a:t>X*</a:t>
                      </a:r>
                      <a:endParaRPr sz="800">
                        <a:latin typeface="Comic Sans MS"/>
                        <a:cs typeface="Comic Sans MS"/>
                      </a:endParaRPr>
                    </a:p>
                  </a:txBody>
                  <a:tcPr marL="0" marR="0" marT="14604"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xmlns="" val="10001"/>
                  </a:ext>
                </a:extLst>
              </a:tr>
            </a:tbl>
          </a:graphicData>
        </a:graphic>
      </p:graphicFrame>
      <p:sp>
        <p:nvSpPr>
          <p:cNvPr id="9" name="object 9"/>
          <p:cNvSpPr txBox="1"/>
          <p:nvPr/>
        </p:nvSpPr>
        <p:spPr>
          <a:xfrm>
            <a:off x="9425472" y="3404759"/>
            <a:ext cx="3053080" cy="288477"/>
          </a:xfrm>
          <a:prstGeom prst="rect">
            <a:avLst/>
          </a:prstGeom>
        </p:spPr>
        <p:txBody>
          <a:bodyPr vert="horz" wrap="square" lIns="0" tIns="12700" rIns="0" bIns="0" rtlCol="0">
            <a:spAutoFit/>
          </a:bodyPr>
          <a:lstStyle/>
          <a:p>
            <a:pPr marL="102235" marR="5080" indent="-90170">
              <a:lnSpc>
                <a:spcPct val="116199"/>
              </a:lnSpc>
              <a:spcBef>
                <a:spcPts val="100"/>
              </a:spcBef>
            </a:pPr>
            <a:r>
              <a:rPr sz="800" spc="-5" dirty="0">
                <a:latin typeface="Comic Sans MS"/>
                <a:cs typeface="Comic Sans MS"/>
              </a:rPr>
              <a:t>*</a:t>
            </a:r>
            <a:r>
              <a:rPr sz="800" spc="15" dirty="0">
                <a:latin typeface="Comic Sans MS"/>
                <a:cs typeface="Comic Sans MS"/>
              </a:rPr>
              <a:t> </a:t>
            </a:r>
            <a:r>
              <a:rPr sz="800" spc="-5" dirty="0">
                <a:latin typeface="Comic Sans MS"/>
                <a:cs typeface="Comic Sans MS"/>
              </a:rPr>
              <a:t>Generalmente</a:t>
            </a:r>
            <a:r>
              <a:rPr sz="800" spc="15" dirty="0">
                <a:latin typeface="Comic Sans MS"/>
                <a:cs typeface="Comic Sans MS"/>
              </a:rPr>
              <a:t> </a:t>
            </a:r>
            <a:r>
              <a:rPr sz="800" spc="-5" dirty="0">
                <a:latin typeface="Comic Sans MS"/>
                <a:cs typeface="Comic Sans MS"/>
              </a:rPr>
              <a:t>supervisado</a:t>
            </a:r>
            <a:r>
              <a:rPr sz="800" dirty="0">
                <a:latin typeface="Comic Sans MS"/>
                <a:cs typeface="Comic Sans MS"/>
              </a:rPr>
              <a:t> </a:t>
            </a:r>
            <a:r>
              <a:rPr sz="800" spc="-5" dirty="0">
                <a:latin typeface="Comic Sans MS"/>
                <a:cs typeface="Comic Sans MS"/>
              </a:rPr>
              <a:t>por</a:t>
            </a:r>
            <a:r>
              <a:rPr sz="800" spc="10" dirty="0">
                <a:latin typeface="Comic Sans MS"/>
                <a:cs typeface="Comic Sans MS"/>
              </a:rPr>
              <a:t> </a:t>
            </a:r>
            <a:r>
              <a:rPr sz="800" spc="-5" dirty="0">
                <a:latin typeface="Comic Sans MS"/>
                <a:cs typeface="Comic Sans MS"/>
              </a:rPr>
              <a:t>el</a:t>
            </a:r>
            <a:r>
              <a:rPr sz="800" spc="5" dirty="0">
                <a:latin typeface="Comic Sans MS"/>
                <a:cs typeface="Comic Sans MS"/>
              </a:rPr>
              <a:t> </a:t>
            </a:r>
            <a:r>
              <a:rPr sz="800" spc="-5" dirty="0">
                <a:latin typeface="Comic Sans MS"/>
                <a:cs typeface="Comic Sans MS"/>
              </a:rPr>
              <a:t>switch</a:t>
            </a:r>
            <a:r>
              <a:rPr sz="800" spc="10" dirty="0">
                <a:latin typeface="Comic Sans MS"/>
                <a:cs typeface="Comic Sans MS"/>
              </a:rPr>
              <a:t> </a:t>
            </a:r>
            <a:r>
              <a:rPr sz="800" spc="-5" dirty="0">
                <a:latin typeface="Comic Sans MS"/>
                <a:cs typeface="Comic Sans MS"/>
              </a:rPr>
              <a:t>de</a:t>
            </a:r>
            <a:r>
              <a:rPr sz="800" spc="10" dirty="0">
                <a:latin typeface="Comic Sans MS"/>
                <a:cs typeface="Comic Sans MS"/>
              </a:rPr>
              <a:t> </a:t>
            </a:r>
            <a:r>
              <a:rPr sz="800" spc="-5" dirty="0">
                <a:latin typeface="Comic Sans MS"/>
                <a:cs typeface="Comic Sans MS"/>
              </a:rPr>
              <a:t>posición</a:t>
            </a:r>
            <a:r>
              <a:rPr sz="800" spc="10" dirty="0">
                <a:latin typeface="Comic Sans MS"/>
                <a:cs typeface="Comic Sans MS"/>
              </a:rPr>
              <a:t> </a:t>
            </a:r>
            <a:r>
              <a:rPr sz="800" spc="-5" dirty="0">
                <a:latin typeface="Comic Sans MS"/>
                <a:cs typeface="Comic Sans MS"/>
              </a:rPr>
              <a:t>de</a:t>
            </a:r>
            <a:r>
              <a:rPr sz="800" spc="10" dirty="0">
                <a:latin typeface="Comic Sans MS"/>
                <a:cs typeface="Comic Sans MS"/>
              </a:rPr>
              <a:t> </a:t>
            </a:r>
            <a:r>
              <a:rPr sz="800" spc="-5" dirty="0">
                <a:latin typeface="Comic Sans MS"/>
                <a:cs typeface="Comic Sans MS"/>
              </a:rPr>
              <a:t>la </a:t>
            </a:r>
            <a:r>
              <a:rPr sz="800" spc="-225" dirty="0">
                <a:latin typeface="Comic Sans MS"/>
                <a:cs typeface="Comic Sans MS"/>
              </a:rPr>
              <a:t> </a:t>
            </a:r>
            <a:r>
              <a:rPr sz="800" spc="-5" dirty="0">
                <a:latin typeface="Comic Sans MS"/>
                <a:cs typeface="Comic Sans MS"/>
              </a:rPr>
              <a:t>válvula</a:t>
            </a:r>
            <a:r>
              <a:rPr sz="800" dirty="0">
                <a:latin typeface="Comic Sans MS"/>
                <a:cs typeface="Comic Sans MS"/>
              </a:rPr>
              <a:t> </a:t>
            </a:r>
            <a:r>
              <a:rPr sz="800" spc="-5" dirty="0">
                <a:latin typeface="Comic Sans MS"/>
                <a:cs typeface="Comic Sans MS"/>
              </a:rPr>
              <a:t>de</a:t>
            </a:r>
            <a:r>
              <a:rPr sz="800" dirty="0">
                <a:latin typeface="Comic Sans MS"/>
                <a:cs typeface="Comic Sans MS"/>
              </a:rPr>
              <a:t> </a:t>
            </a:r>
            <a:r>
              <a:rPr sz="800" spc="-5" dirty="0">
                <a:latin typeface="Comic Sans MS"/>
                <a:cs typeface="Comic Sans MS"/>
              </a:rPr>
              <a:t>la</a:t>
            </a:r>
            <a:r>
              <a:rPr sz="800" dirty="0">
                <a:latin typeface="Comic Sans MS"/>
                <a:cs typeface="Comic Sans MS"/>
              </a:rPr>
              <a:t> </a:t>
            </a:r>
            <a:r>
              <a:rPr sz="800" spc="-5" dirty="0">
                <a:latin typeface="Comic Sans MS"/>
                <a:cs typeface="Comic Sans MS"/>
              </a:rPr>
              <a:t>turbina</a:t>
            </a:r>
            <a:r>
              <a:rPr sz="800" dirty="0">
                <a:latin typeface="Comic Sans MS"/>
                <a:cs typeface="Comic Sans MS"/>
              </a:rPr>
              <a:t> </a:t>
            </a:r>
            <a:r>
              <a:rPr sz="800" spc="-5" dirty="0">
                <a:latin typeface="Comic Sans MS"/>
                <a:cs typeface="Comic Sans MS"/>
              </a:rPr>
              <a:t>y</a:t>
            </a:r>
            <a:r>
              <a:rPr sz="800" dirty="0">
                <a:latin typeface="Comic Sans MS"/>
                <a:cs typeface="Comic Sans MS"/>
              </a:rPr>
              <a:t> </a:t>
            </a:r>
            <a:r>
              <a:rPr sz="800" spc="-5" dirty="0">
                <a:latin typeface="Comic Sans MS"/>
                <a:cs typeface="Comic Sans MS"/>
              </a:rPr>
              <a:t>el</a:t>
            </a:r>
            <a:r>
              <a:rPr sz="800" dirty="0">
                <a:latin typeface="Comic Sans MS"/>
                <a:cs typeface="Comic Sans MS"/>
              </a:rPr>
              <a:t> </a:t>
            </a:r>
            <a:r>
              <a:rPr sz="800" spc="-10" dirty="0">
                <a:latin typeface="Comic Sans MS"/>
                <a:cs typeface="Comic Sans MS"/>
              </a:rPr>
              <a:t>relé</a:t>
            </a:r>
            <a:r>
              <a:rPr sz="800" dirty="0">
                <a:latin typeface="Comic Sans MS"/>
                <a:cs typeface="Comic Sans MS"/>
              </a:rPr>
              <a:t> </a:t>
            </a:r>
            <a:r>
              <a:rPr sz="800" spc="-5" dirty="0">
                <a:latin typeface="Comic Sans MS"/>
                <a:cs typeface="Comic Sans MS"/>
              </a:rPr>
              <a:t>de</a:t>
            </a:r>
            <a:r>
              <a:rPr sz="800" dirty="0">
                <a:latin typeface="Comic Sans MS"/>
                <a:cs typeface="Comic Sans MS"/>
              </a:rPr>
              <a:t> </a:t>
            </a:r>
            <a:r>
              <a:rPr sz="800" spc="-5" dirty="0">
                <a:latin typeface="Comic Sans MS"/>
                <a:cs typeface="Comic Sans MS"/>
              </a:rPr>
              <a:t>potencia</a:t>
            </a:r>
            <a:r>
              <a:rPr sz="800" dirty="0">
                <a:latin typeface="Comic Sans MS"/>
                <a:cs typeface="Comic Sans MS"/>
              </a:rPr>
              <a:t> </a:t>
            </a:r>
            <a:r>
              <a:rPr sz="800" spc="-5" dirty="0">
                <a:latin typeface="Comic Sans MS"/>
                <a:cs typeface="Comic Sans MS"/>
              </a:rPr>
              <a:t>inversa.</a:t>
            </a:r>
            <a:endParaRPr sz="800">
              <a:latin typeface="Comic Sans MS"/>
              <a:cs typeface="Comic Sans MS"/>
            </a:endParaRPr>
          </a:p>
        </p:txBody>
      </p:sp>
      <p:sp>
        <p:nvSpPr>
          <p:cNvPr id="10" name="object 10"/>
          <p:cNvSpPr txBox="1"/>
          <p:nvPr/>
        </p:nvSpPr>
        <p:spPr>
          <a:xfrm>
            <a:off x="10271159" y="3926189"/>
            <a:ext cx="1360170"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Tabla</a:t>
            </a:r>
            <a:r>
              <a:rPr sz="800" spc="-10" dirty="0">
                <a:latin typeface="Comic Sans MS"/>
                <a:cs typeface="Comic Sans MS"/>
              </a:rPr>
              <a:t> </a:t>
            </a:r>
            <a:r>
              <a:rPr sz="800" spc="-5" dirty="0">
                <a:latin typeface="Comic Sans MS"/>
                <a:cs typeface="Comic Sans MS"/>
              </a:rPr>
              <a:t>1</a:t>
            </a:r>
            <a:r>
              <a:rPr sz="800" b="1" spc="-5" dirty="0">
                <a:latin typeface="Comic Sans MS"/>
                <a:cs typeface="Comic Sans MS"/>
              </a:rPr>
              <a:t>. Acción</a:t>
            </a:r>
            <a:r>
              <a:rPr sz="800" b="1" spc="-10" dirty="0">
                <a:latin typeface="Comic Sans MS"/>
                <a:cs typeface="Comic Sans MS"/>
              </a:rPr>
              <a:t> </a:t>
            </a:r>
            <a:r>
              <a:rPr sz="800" b="1" spc="-5" dirty="0">
                <a:latin typeface="Comic Sans MS"/>
                <a:cs typeface="Comic Sans MS"/>
              </a:rPr>
              <a:t>de</a:t>
            </a:r>
            <a:r>
              <a:rPr sz="800" b="1" spc="-10" dirty="0">
                <a:latin typeface="Comic Sans MS"/>
                <a:cs typeface="Comic Sans MS"/>
              </a:rPr>
              <a:t> </a:t>
            </a:r>
            <a:r>
              <a:rPr sz="800" b="1" spc="-5" dirty="0">
                <a:latin typeface="Comic Sans MS"/>
                <a:cs typeface="Comic Sans MS"/>
              </a:rPr>
              <a:t>disparo.</a:t>
            </a:r>
            <a:endParaRPr sz="800" dirty="0">
              <a:latin typeface="Comic Sans MS"/>
              <a:cs typeface="Comic Sans MS"/>
            </a:endParaRPr>
          </a:p>
        </p:txBody>
      </p:sp>
      <p:sp>
        <p:nvSpPr>
          <p:cNvPr id="11" name="object 11"/>
          <p:cNvSpPr txBox="1"/>
          <p:nvPr/>
        </p:nvSpPr>
        <p:spPr>
          <a:xfrm>
            <a:off x="9425472" y="4456451"/>
            <a:ext cx="1871980"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Selección</a:t>
            </a:r>
            <a:r>
              <a:rPr sz="900" b="1" dirty="0">
                <a:latin typeface="Comic Sans MS"/>
                <a:cs typeface="Comic Sans MS"/>
              </a:rPr>
              <a:t> </a:t>
            </a:r>
            <a:r>
              <a:rPr sz="900" b="1" spc="-5" dirty="0">
                <a:latin typeface="Comic Sans MS"/>
                <a:cs typeface="Comic Sans MS"/>
              </a:rPr>
              <a:t>del</a:t>
            </a:r>
            <a:r>
              <a:rPr sz="900" b="1" dirty="0">
                <a:latin typeface="Comic Sans MS"/>
                <a:cs typeface="Comic Sans MS"/>
              </a:rPr>
              <a:t> </a:t>
            </a:r>
            <a:r>
              <a:rPr sz="900" b="1" spc="-5" dirty="0">
                <a:latin typeface="Comic Sans MS"/>
                <a:cs typeface="Comic Sans MS"/>
              </a:rPr>
              <a:t>esquema</a:t>
            </a:r>
            <a:r>
              <a:rPr sz="900" b="1" spc="5" dirty="0">
                <a:latin typeface="Comic Sans MS"/>
                <a:cs typeface="Comic Sans MS"/>
              </a:rPr>
              <a:t> </a:t>
            </a:r>
            <a:r>
              <a:rPr sz="900" b="1" spc="-5" dirty="0">
                <a:latin typeface="Comic Sans MS"/>
                <a:cs typeface="Comic Sans MS"/>
              </a:rPr>
              <a:t>de</a:t>
            </a:r>
            <a:r>
              <a:rPr sz="900" b="1" dirty="0">
                <a:latin typeface="Comic Sans MS"/>
                <a:cs typeface="Comic Sans MS"/>
              </a:rPr>
              <a:t> </a:t>
            </a:r>
            <a:r>
              <a:rPr sz="900" b="1" spc="-5" dirty="0">
                <a:latin typeface="Comic Sans MS"/>
                <a:cs typeface="Comic Sans MS"/>
              </a:rPr>
              <a:t>disparo</a:t>
            </a:r>
            <a:endParaRPr sz="900">
              <a:latin typeface="Comic Sans MS"/>
              <a:cs typeface="Comic Sans MS"/>
            </a:endParaRPr>
          </a:p>
        </p:txBody>
      </p:sp>
      <p:sp>
        <p:nvSpPr>
          <p:cNvPr id="12" name="object 12"/>
          <p:cNvSpPr txBox="1"/>
          <p:nvPr/>
        </p:nvSpPr>
        <p:spPr>
          <a:xfrm>
            <a:off x="9425473" y="4746725"/>
            <a:ext cx="3053715" cy="483722"/>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Muchos</a:t>
            </a:r>
            <a:r>
              <a:rPr sz="900" dirty="0">
                <a:latin typeface="Comic Sans MS"/>
                <a:cs typeface="Comic Sans MS"/>
              </a:rPr>
              <a:t> </a:t>
            </a:r>
            <a:r>
              <a:rPr sz="900" spc="-5" dirty="0">
                <a:latin typeface="Comic Sans MS"/>
                <a:cs typeface="Comic Sans MS"/>
              </a:rPr>
              <a:t>factores</a:t>
            </a:r>
            <a:r>
              <a:rPr sz="900" dirty="0">
                <a:latin typeface="Comic Sans MS"/>
                <a:cs typeface="Comic Sans MS"/>
              </a:rPr>
              <a:t> </a:t>
            </a:r>
            <a:r>
              <a:rPr sz="900" spc="-5" dirty="0">
                <a:latin typeface="Comic Sans MS"/>
                <a:cs typeface="Comic Sans MS"/>
              </a:rPr>
              <a:t>contribuyen</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decisión</a:t>
            </a:r>
            <a:r>
              <a:rPr sz="900" dirty="0">
                <a:latin typeface="Comic Sans MS"/>
                <a:cs typeface="Comic Sans MS"/>
              </a:rPr>
              <a:t> </a:t>
            </a:r>
            <a:r>
              <a:rPr sz="900" spc="-5" dirty="0">
                <a:latin typeface="Comic Sans MS"/>
                <a:cs typeface="Comic Sans MS"/>
              </a:rPr>
              <a:t>sobre</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selección del esquema de disparo apropiado. La siguiente </a:t>
            </a:r>
            <a:r>
              <a:rPr sz="900" dirty="0">
                <a:latin typeface="Comic Sans MS"/>
                <a:cs typeface="Comic Sans MS"/>
              </a:rPr>
              <a:t> </a:t>
            </a:r>
            <a:r>
              <a:rPr sz="900" spc="-5" dirty="0">
                <a:latin typeface="Comic Sans MS"/>
                <a:cs typeface="Comic Sans MS"/>
              </a:rPr>
              <a:t>lista</a:t>
            </a:r>
            <a:r>
              <a:rPr sz="900" dirty="0">
                <a:latin typeface="Comic Sans MS"/>
                <a:cs typeface="Comic Sans MS"/>
              </a:rPr>
              <a:t> </a:t>
            </a:r>
            <a:r>
              <a:rPr sz="900" spc="-5" dirty="0">
                <a:latin typeface="Comic Sans MS"/>
                <a:cs typeface="Comic Sans MS"/>
              </a:rPr>
              <a:t>nos</a:t>
            </a:r>
            <a:r>
              <a:rPr sz="900" dirty="0">
                <a:latin typeface="Comic Sans MS"/>
                <a:cs typeface="Comic Sans MS"/>
              </a:rPr>
              <a:t> </a:t>
            </a:r>
            <a:r>
              <a:rPr sz="900" spc="-5" dirty="0">
                <a:latin typeface="Comic Sans MS"/>
                <a:cs typeface="Comic Sans MS"/>
              </a:rPr>
              <a:t>muestra</a:t>
            </a:r>
            <a:r>
              <a:rPr sz="900" dirty="0">
                <a:latin typeface="Comic Sans MS"/>
                <a:cs typeface="Comic Sans MS"/>
              </a:rPr>
              <a:t> </a:t>
            </a:r>
            <a:r>
              <a:rPr sz="900" spc="-5" dirty="0">
                <a:latin typeface="Comic Sans MS"/>
                <a:cs typeface="Comic Sans MS"/>
              </a:rPr>
              <a:t>algunos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ellos:</a:t>
            </a:r>
            <a:endParaRPr sz="900">
              <a:latin typeface="Comic Sans MS"/>
              <a:cs typeface="Comic Sans MS"/>
            </a:endParaRPr>
          </a:p>
        </p:txBody>
      </p:sp>
      <p:sp>
        <p:nvSpPr>
          <p:cNvPr id="13" name="object 13"/>
          <p:cNvSpPr txBox="1"/>
          <p:nvPr/>
        </p:nvSpPr>
        <p:spPr>
          <a:xfrm>
            <a:off x="9606033" y="5612211"/>
            <a:ext cx="2871470" cy="323037"/>
          </a:xfrm>
          <a:prstGeom prst="rect">
            <a:avLst/>
          </a:prstGeom>
        </p:spPr>
        <p:txBody>
          <a:bodyPr vert="horz" wrap="square" lIns="0" tIns="12700" rIns="0" bIns="0" rtlCol="0">
            <a:spAutoFit/>
          </a:bodyPr>
          <a:lstStyle/>
          <a:p>
            <a:pPr marL="102235" marR="5080" indent="-90170">
              <a:lnSpc>
                <a:spcPct val="116100"/>
              </a:lnSpc>
              <a:spcBef>
                <a:spcPts val="100"/>
              </a:spcBef>
              <a:buFont typeface="Symbol"/>
              <a:buChar char=""/>
              <a:tabLst>
                <a:tab pos="104775" algn="l"/>
              </a:tabLst>
            </a:pPr>
            <a:r>
              <a:rPr sz="900" spc="-5" dirty="0">
                <a:latin typeface="Comic Sans MS"/>
                <a:cs typeface="Comic Sans MS"/>
              </a:rPr>
              <a:t>Tipos</a:t>
            </a:r>
            <a:r>
              <a:rPr sz="900" spc="45" dirty="0">
                <a:latin typeface="Comic Sans MS"/>
                <a:cs typeface="Comic Sans MS"/>
              </a:rPr>
              <a:t> </a:t>
            </a:r>
            <a:r>
              <a:rPr sz="900" spc="-5" dirty="0">
                <a:latin typeface="Comic Sans MS"/>
                <a:cs typeface="Comic Sans MS"/>
              </a:rPr>
              <a:t>de</a:t>
            </a:r>
            <a:r>
              <a:rPr sz="900" spc="45" dirty="0">
                <a:latin typeface="Comic Sans MS"/>
                <a:cs typeface="Comic Sans MS"/>
              </a:rPr>
              <a:t> </a:t>
            </a:r>
            <a:r>
              <a:rPr sz="900" spc="-5" dirty="0">
                <a:latin typeface="Comic Sans MS"/>
                <a:cs typeface="Comic Sans MS"/>
              </a:rPr>
              <a:t>impulsor</a:t>
            </a:r>
            <a:r>
              <a:rPr sz="900" spc="45" dirty="0">
                <a:latin typeface="Comic Sans MS"/>
                <a:cs typeface="Comic Sans MS"/>
              </a:rPr>
              <a:t> </a:t>
            </a:r>
            <a:r>
              <a:rPr sz="900" spc="-5" dirty="0">
                <a:latin typeface="Comic Sans MS"/>
                <a:cs typeface="Comic Sans MS"/>
              </a:rPr>
              <a:t>principal</a:t>
            </a:r>
            <a:r>
              <a:rPr sz="900" spc="45" dirty="0">
                <a:latin typeface="Comic Sans MS"/>
                <a:cs typeface="Comic Sans MS"/>
              </a:rPr>
              <a:t> </a:t>
            </a:r>
            <a:r>
              <a:rPr sz="900" spc="-5" dirty="0">
                <a:latin typeface="Comic Sans MS"/>
                <a:cs typeface="Comic Sans MS"/>
              </a:rPr>
              <a:t>–</a:t>
            </a:r>
            <a:r>
              <a:rPr sz="900" spc="50" dirty="0">
                <a:latin typeface="Comic Sans MS"/>
                <a:cs typeface="Comic Sans MS"/>
              </a:rPr>
              <a:t> </a:t>
            </a:r>
            <a:r>
              <a:rPr sz="900" spc="-5" dirty="0">
                <a:latin typeface="Comic Sans MS"/>
                <a:cs typeface="Comic Sans MS"/>
              </a:rPr>
              <a:t>maquina</a:t>
            </a:r>
            <a:r>
              <a:rPr sz="900" spc="45" dirty="0">
                <a:latin typeface="Comic Sans MS"/>
                <a:cs typeface="Comic Sans MS"/>
              </a:rPr>
              <a:t> </a:t>
            </a:r>
            <a:r>
              <a:rPr sz="900" spc="-5" dirty="0">
                <a:latin typeface="Comic Sans MS"/>
                <a:cs typeface="Comic Sans MS"/>
              </a:rPr>
              <a:t>de</a:t>
            </a:r>
            <a:r>
              <a:rPr sz="900" spc="45" dirty="0">
                <a:latin typeface="Comic Sans MS"/>
                <a:cs typeface="Comic Sans MS"/>
              </a:rPr>
              <a:t> </a:t>
            </a:r>
            <a:r>
              <a:rPr sz="900" spc="-5" dirty="0">
                <a:latin typeface="Comic Sans MS"/>
                <a:cs typeface="Comic Sans MS"/>
              </a:rPr>
              <a:t>diesel/gas, </a:t>
            </a:r>
            <a:r>
              <a:rPr sz="900" spc="-254" dirty="0">
                <a:latin typeface="Comic Sans MS"/>
                <a:cs typeface="Comic Sans MS"/>
              </a:rPr>
              <a:t> </a:t>
            </a:r>
            <a:r>
              <a:rPr sz="900" spc="-5" dirty="0">
                <a:latin typeface="Comic Sans MS"/>
                <a:cs typeface="Comic Sans MS"/>
              </a:rPr>
              <a:t>turbina</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gas,</a:t>
            </a:r>
            <a:r>
              <a:rPr sz="900" spc="10" dirty="0">
                <a:latin typeface="Comic Sans MS"/>
                <a:cs typeface="Comic Sans MS"/>
              </a:rPr>
              <a:t> </a:t>
            </a:r>
            <a:r>
              <a:rPr sz="900" spc="-5" dirty="0">
                <a:latin typeface="Comic Sans MS"/>
                <a:cs typeface="Comic Sans MS"/>
              </a:rPr>
              <a:t>turbina</a:t>
            </a:r>
            <a:r>
              <a:rPr sz="900" spc="10"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vapor,</a:t>
            </a:r>
            <a:r>
              <a:rPr sz="900" spc="10" dirty="0">
                <a:latin typeface="Comic Sans MS"/>
                <a:cs typeface="Comic Sans MS"/>
              </a:rPr>
              <a:t> </a:t>
            </a:r>
            <a:r>
              <a:rPr sz="900" spc="-5" dirty="0">
                <a:latin typeface="Comic Sans MS"/>
                <a:cs typeface="Comic Sans MS"/>
              </a:rPr>
              <a:t>turbina</a:t>
            </a:r>
            <a:r>
              <a:rPr sz="900" spc="15" dirty="0">
                <a:latin typeface="Comic Sans MS"/>
                <a:cs typeface="Comic Sans MS"/>
              </a:rPr>
              <a:t> </a:t>
            </a:r>
            <a:r>
              <a:rPr sz="900" spc="-5" dirty="0">
                <a:latin typeface="Comic Sans MS"/>
                <a:cs typeface="Comic Sans MS"/>
              </a:rPr>
              <a:t>hidráulica.</a:t>
            </a:r>
            <a:endParaRPr sz="900">
              <a:latin typeface="Comic Sans MS"/>
              <a:cs typeface="Comic Sans MS"/>
            </a:endParaRPr>
          </a:p>
        </p:txBody>
      </p:sp>
      <p:sp>
        <p:nvSpPr>
          <p:cNvPr id="14" name="object 14"/>
          <p:cNvSpPr txBox="1"/>
          <p:nvPr/>
        </p:nvSpPr>
        <p:spPr>
          <a:xfrm>
            <a:off x="9606033" y="6083048"/>
            <a:ext cx="2872740" cy="323037"/>
          </a:xfrm>
          <a:prstGeom prst="rect">
            <a:avLst/>
          </a:prstGeom>
        </p:spPr>
        <p:txBody>
          <a:bodyPr vert="horz" wrap="square" lIns="0" tIns="12700" rIns="0" bIns="0" rtlCol="0">
            <a:spAutoFit/>
          </a:bodyPr>
          <a:lstStyle/>
          <a:p>
            <a:pPr marL="102235" marR="5080" indent="-90170">
              <a:lnSpc>
                <a:spcPct val="116100"/>
              </a:lnSpc>
              <a:spcBef>
                <a:spcPts val="100"/>
              </a:spcBef>
              <a:buFont typeface="Symbol"/>
              <a:buChar char=""/>
              <a:tabLst>
                <a:tab pos="109220" algn="l"/>
              </a:tabLst>
            </a:pPr>
            <a:r>
              <a:rPr sz="900" spc="-5" dirty="0">
                <a:latin typeface="Comic Sans MS"/>
                <a:cs typeface="Comic Sans MS"/>
              </a:rPr>
              <a:t>Impacto</a:t>
            </a:r>
            <a:r>
              <a:rPr sz="900" spc="75" dirty="0">
                <a:latin typeface="Comic Sans MS"/>
                <a:cs typeface="Comic Sans MS"/>
              </a:rPr>
              <a:t> </a:t>
            </a:r>
            <a:r>
              <a:rPr sz="900" spc="-5" dirty="0">
                <a:latin typeface="Comic Sans MS"/>
                <a:cs typeface="Comic Sans MS"/>
              </a:rPr>
              <a:t>de</a:t>
            </a:r>
            <a:r>
              <a:rPr sz="900" spc="80" dirty="0">
                <a:latin typeface="Comic Sans MS"/>
                <a:cs typeface="Comic Sans MS"/>
              </a:rPr>
              <a:t> </a:t>
            </a:r>
            <a:r>
              <a:rPr sz="900" spc="-5" dirty="0">
                <a:latin typeface="Comic Sans MS"/>
                <a:cs typeface="Comic Sans MS"/>
              </a:rPr>
              <a:t>la</a:t>
            </a:r>
            <a:r>
              <a:rPr sz="900" spc="75" dirty="0">
                <a:latin typeface="Comic Sans MS"/>
                <a:cs typeface="Comic Sans MS"/>
              </a:rPr>
              <a:t> </a:t>
            </a:r>
            <a:r>
              <a:rPr sz="900" spc="-5" dirty="0">
                <a:latin typeface="Comic Sans MS"/>
                <a:cs typeface="Comic Sans MS"/>
              </a:rPr>
              <a:t>perdida</a:t>
            </a:r>
            <a:r>
              <a:rPr sz="900" spc="85" dirty="0">
                <a:latin typeface="Comic Sans MS"/>
                <a:cs typeface="Comic Sans MS"/>
              </a:rPr>
              <a:t> </a:t>
            </a:r>
            <a:r>
              <a:rPr sz="900" spc="-5" dirty="0">
                <a:latin typeface="Comic Sans MS"/>
                <a:cs typeface="Comic Sans MS"/>
              </a:rPr>
              <a:t>súbita</a:t>
            </a:r>
            <a:r>
              <a:rPr sz="900" spc="80" dirty="0">
                <a:latin typeface="Comic Sans MS"/>
                <a:cs typeface="Comic Sans MS"/>
              </a:rPr>
              <a:t> </a:t>
            </a:r>
            <a:r>
              <a:rPr sz="900" spc="-5" dirty="0">
                <a:latin typeface="Comic Sans MS"/>
                <a:cs typeface="Comic Sans MS"/>
              </a:rPr>
              <a:t>de</a:t>
            </a:r>
            <a:r>
              <a:rPr sz="900" spc="75" dirty="0">
                <a:latin typeface="Comic Sans MS"/>
                <a:cs typeface="Comic Sans MS"/>
              </a:rPr>
              <a:t> </a:t>
            </a:r>
            <a:r>
              <a:rPr sz="900" spc="-5" dirty="0">
                <a:latin typeface="Comic Sans MS"/>
                <a:cs typeface="Comic Sans MS"/>
              </a:rPr>
              <a:t>potencia</a:t>
            </a:r>
            <a:r>
              <a:rPr sz="900" spc="85" dirty="0">
                <a:latin typeface="Comic Sans MS"/>
                <a:cs typeface="Comic Sans MS"/>
              </a:rPr>
              <a:t> </a:t>
            </a:r>
            <a:r>
              <a:rPr sz="900" spc="-5" dirty="0">
                <a:latin typeface="Comic Sans MS"/>
                <a:cs typeface="Comic Sans MS"/>
              </a:rPr>
              <a:t>de</a:t>
            </a:r>
            <a:r>
              <a:rPr sz="900" spc="70" dirty="0">
                <a:latin typeface="Comic Sans MS"/>
                <a:cs typeface="Comic Sans MS"/>
              </a:rPr>
              <a:t> </a:t>
            </a:r>
            <a:r>
              <a:rPr sz="900" spc="-5" dirty="0">
                <a:latin typeface="Comic Sans MS"/>
                <a:cs typeface="Comic Sans MS"/>
              </a:rPr>
              <a:t>salida </a:t>
            </a:r>
            <a:r>
              <a:rPr sz="900" spc="-250" dirty="0">
                <a:latin typeface="Comic Sans MS"/>
                <a:cs typeface="Comic Sans MS"/>
              </a:rPr>
              <a:t> </a:t>
            </a:r>
            <a:r>
              <a:rPr sz="900" spc="-5" dirty="0">
                <a:latin typeface="Comic Sans MS"/>
                <a:cs typeface="Comic Sans MS"/>
              </a:rPr>
              <a:t>sobre</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sistema</a:t>
            </a:r>
            <a:r>
              <a:rPr sz="900" dirty="0">
                <a:latin typeface="Comic Sans MS"/>
                <a:cs typeface="Comic Sans MS"/>
              </a:rPr>
              <a:t> </a:t>
            </a:r>
            <a:r>
              <a:rPr sz="900" spc="-5" dirty="0">
                <a:latin typeface="Comic Sans MS"/>
                <a:cs typeface="Comic Sans MS"/>
              </a:rPr>
              <a:t>eléctrico</a:t>
            </a:r>
            <a:r>
              <a:rPr sz="900" spc="5"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turbina.</a:t>
            </a:r>
            <a:endParaRPr sz="900">
              <a:latin typeface="Comic Sans MS"/>
              <a:cs typeface="Comic Sans MS"/>
            </a:endParaRPr>
          </a:p>
        </p:txBody>
      </p:sp>
      <p:sp>
        <p:nvSpPr>
          <p:cNvPr id="15" name="object 15"/>
          <p:cNvSpPr txBox="1"/>
          <p:nvPr/>
        </p:nvSpPr>
        <p:spPr>
          <a:xfrm>
            <a:off x="9640320" y="6575974"/>
            <a:ext cx="1355725" cy="151323"/>
          </a:xfrm>
          <a:prstGeom prst="rect">
            <a:avLst/>
          </a:prstGeom>
        </p:spPr>
        <p:txBody>
          <a:bodyPr vert="horz" wrap="square" lIns="0" tIns="12700" rIns="0" bIns="0" rtlCol="0">
            <a:spAutoFit/>
          </a:bodyPr>
          <a:lstStyle/>
          <a:p>
            <a:pPr marL="99060" indent="-86995">
              <a:spcBef>
                <a:spcPts val="100"/>
              </a:spcBef>
              <a:buFont typeface="Symbol"/>
              <a:buChar char=""/>
              <a:tabLst>
                <a:tab pos="99695" algn="l"/>
              </a:tabLst>
            </a:pPr>
            <a:r>
              <a:rPr sz="900" spc="-5" dirty="0">
                <a:latin typeface="Comic Sans MS"/>
                <a:cs typeface="Comic Sans MS"/>
              </a:rPr>
              <a:t>Seguridad</a:t>
            </a:r>
            <a:r>
              <a:rPr sz="900" spc="-10" dirty="0">
                <a:latin typeface="Comic Sans MS"/>
                <a:cs typeface="Comic Sans MS"/>
              </a:rPr>
              <a:t> </a:t>
            </a:r>
            <a:r>
              <a:rPr sz="900" spc="-5" dirty="0">
                <a:latin typeface="Comic Sans MS"/>
                <a:cs typeface="Comic Sans MS"/>
              </a:rPr>
              <a:t>del personal.</a:t>
            </a:r>
            <a:endParaRPr sz="900">
              <a:latin typeface="Comic Sans MS"/>
              <a:cs typeface="Comic Sans MS"/>
            </a:endParaRPr>
          </a:p>
        </p:txBody>
      </p:sp>
      <p:sp>
        <p:nvSpPr>
          <p:cNvPr id="16" name="object 16"/>
          <p:cNvSpPr txBox="1"/>
          <p:nvPr/>
        </p:nvSpPr>
        <p:spPr>
          <a:xfrm>
            <a:off x="9606047" y="6887584"/>
            <a:ext cx="1740535" cy="151323"/>
          </a:xfrm>
          <a:prstGeom prst="rect">
            <a:avLst/>
          </a:prstGeom>
        </p:spPr>
        <p:txBody>
          <a:bodyPr vert="horz" wrap="square" lIns="0" tIns="12700" rIns="0" bIns="0" rtlCol="0">
            <a:spAutoFit/>
          </a:bodyPr>
          <a:lstStyle/>
          <a:p>
            <a:pPr marL="99060" indent="-86995">
              <a:spcBef>
                <a:spcPts val="100"/>
              </a:spcBef>
              <a:buFont typeface="Symbol"/>
              <a:buChar char=""/>
              <a:tabLst>
                <a:tab pos="99695" algn="l"/>
              </a:tabLst>
            </a:pPr>
            <a:r>
              <a:rPr sz="900" spc="-5" dirty="0">
                <a:latin typeface="Comic Sans MS"/>
                <a:cs typeface="Comic Sans MS"/>
              </a:rPr>
              <a:t>Experiencia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spc="5" dirty="0">
                <a:latin typeface="Comic Sans MS"/>
                <a:cs typeface="Comic Sans MS"/>
              </a:rPr>
              <a:t> </a:t>
            </a:r>
            <a:r>
              <a:rPr sz="900" spc="-5" dirty="0">
                <a:latin typeface="Comic Sans MS"/>
                <a:cs typeface="Comic Sans MS"/>
              </a:rPr>
              <a:t>operadores.</a:t>
            </a:r>
            <a:endParaRPr sz="900">
              <a:latin typeface="Comic Sans MS"/>
              <a:cs typeface="Comic Sans MS"/>
            </a:endParaRPr>
          </a:p>
        </p:txBody>
      </p:sp>
      <p:sp>
        <p:nvSpPr>
          <p:cNvPr id="17" name="object 17"/>
          <p:cNvSpPr txBox="1"/>
          <p:nvPr/>
        </p:nvSpPr>
        <p:spPr>
          <a:xfrm>
            <a:off x="9606046" y="7177104"/>
            <a:ext cx="2872740" cy="483659"/>
          </a:xfrm>
          <a:prstGeom prst="rect">
            <a:avLst/>
          </a:prstGeom>
        </p:spPr>
        <p:txBody>
          <a:bodyPr vert="horz" wrap="square" lIns="0" tIns="12700" rIns="0" bIns="0" rtlCol="0">
            <a:spAutoFit/>
          </a:bodyPr>
          <a:lstStyle/>
          <a:p>
            <a:pPr marL="102235" marR="5080" indent="-90170">
              <a:lnSpc>
                <a:spcPct val="116100"/>
              </a:lnSpc>
              <a:spcBef>
                <a:spcPts val="100"/>
              </a:spcBef>
              <a:buFont typeface="Symbol"/>
              <a:buChar char=""/>
              <a:tabLst>
                <a:tab pos="134620" algn="l"/>
              </a:tabLst>
            </a:pPr>
            <a:r>
              <a:rPr dirty="0"/>
              <a:t>	</a:t>
            </a:r>
            <a:r>
              <a:rPr sz="900" spc="-5" dirty="0">
                <a:latin typeface="Comic Sans MS"/>
                <a:cs typeface="Comic Sans MS"/>
              </a:rPr>
              <a:t>Manejo</a:t>
            </a:r>
            <a:r>
              <a:rPr sz="900" spc="15" dirty="0">
                <a:latin typeface="Comic Sans MS"/>
                <a:cs typeface="Comic Sans MS"/>
              </a:rPr>
              <a:t> </a:t>
            </a:r>
            <a:r>
              <a:rPr sz="900" spc="-5" dirty="0">
                <a:latin typeface="Comic Sans MS"/>
                <a:cs typeface="Comic Sans MS"/>
              </a:rPr>
              <a:t>de</a:t>
            </a:r>
            <a:r>
              <a:rPr sz="900" spc="15" dirty="0">
                <a:latin typeface="Comic Sans MS"/>
                <a:cs typeface="Comic Sans MS"/>
              </a:rPr>
              <a:t> </a:t>
            </a:r>
            <a:r>
              <a:rPr sz="900" spc="-5" dirty="0">
                <a:latin typeface="Comic Sans MS"/>
                <a:cs typeface="Comic Sans MS"/>
              </a:rPr>
              <a:t>cargas</a:t>
            </a:r>
            <a:r>
              <a:rPr sz="900" spc="15" dirty="0">
                <a:latin typeface="Comic Sans MS"/>
                <a:cs typeface="Comic Sans MS"/>
              </a:rPr>
              <a:t> </a:t>
            </a:r>
            <a:r>
              <a:rPr sz="900" spc="-5" dirty="0">
                <a:latin typeface="Comic Sans MS"/>
                <a:cs typeface="Comic Sans MS"/>
              </a:rPr>
              <a:t>de</a:t>
            </a:r>
            <a:r>
              <a:rPr sz="900" spc="15" dirty="0">
                <a:latin typeface="Comic Sans MS"/>
                <a:cs typeface="Comic Sans MS"/>
              </a:rPr>
              <a:t> </a:t>
            </a:r>
            <a:r>
              <a:rPr sz="900" spc="-5" dirty="0">
                <a:latin typeface="Comic Sans MS"/>
                <a:cs typeface="Comic Sans MS"/>
              </a:rPr>
              <a:t>auxiliares</a:t>
            </a:r>
            <a:r>
              <a:rPr sz="900" spc="15" dirty="0">
                <a:latin typeface="Comic Sans MS"/>
                <a:cs typeface="Comic Sans MS"/>
              </a:rPr>
              <a:t> </a:t>
            </a:r>
            <a:r>
              <a:rPr sz="900" spc="-5" dirty="0">
                <a:latin typeface="Comic Sans MS"/>
                <a:cs typeface="Comic Sans MS"/>
              </a:rPr>
              <a:t>de</a:t>
            </a:r>
            <a:r>
              <a:rPr sz="900" spc="15" dirty="0">
                <a:latin typeface="Comic Sans MS"/>
                <a:cs typeface="Comic Sans MS"/>
              </a:rPr>
              <a:t> </a:t>
            </a:r>
            <a:r>
              <a:rPr sz="900" spc="-5" dirty="0">
                <a:latin typeface="Comic Sans MS"/>
                <a:cs typeface="Comic Sans MS"/>
              </a:rPr>
              <a:t>las</a:t>
            </a:r>
            <a:r>
              <a:rPr sz="900" spc="15" dirty="0">
                <a:latin typeface="Comic Sans MS"/>
                <a:cs typeface="Comic Sans MS"/>
              </a:rPr>
              <a:t> </a:t>
            </a:r>
            <a:r>
              <a:rPr sz="900" spc="-5" dirty="0">
                <a:latin typeface="Comic Sans MS"/>
                <a:cs typeface="Comic Sans MS"/>
              </a:rPr>
              <a:t>unidades </a:t>
            </a:r>
            <a:r>
              <a:rPr sz="900" spc="-254"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paro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emergencia.</a:t>
            </a:r>
            <a:endParaRPr sz="900">
              <a:latin typeface="Comic Sans MS"/>
              <a:cs typeface="Comic Sans MS"/>
            </a:endParaRPr>
          </a:p>
        </p:txBody>
      </p:sp>
      <p:sp>
        <p:nvSpPr>
          <p:cNvPr id="18" name="object 18"/>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19" name="object 19"/>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20" name="object 20"/>
          <p:cNvSpPr txBox="1"/>
          <p:nvPr/>
        </p:nvSpPr>
        <p:spPr>
          <a:xfrm>
            <a:off x="11785773" y="9444569"/>
            <a:ext cx="153670" cy="153888"/>
          </a:xfrm>
          <a:prstGeom prst="rect">
            <a:avLst/>
          </a:prstGeom>
        </p:spPr>
        <p:txBody>
          <a:bodyPr vert="horz" wrap="square" lIns="0" tIns="0" rIns="0" bIns="0" rtlCol="0">
            <a:spAutoFit/>
          </a:bodyPr>
          <a:lstStyle/>
          <a:p>
            <a:pPr marL="12700">
              <a:lnSpc>
                <a:spcPts val="1195"/>
              </a:lnSpc>
            </a:pPr>
            <a:r>
              <a:rPr sz="1000" spc="-5" dirty="0">
                <a:latin typeface="Times New Roman"/>
                <a:cs typeface="Times New Roman"/>
              </a:rPr>
              <a:t>84</a:t>
            </a:r>
            <a:endParaRPr sz="1000">
              <a:latin typeface="Times New Roman"/>
              <a:cs typeface="Times New Roman"/>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907659" y="1148144"/>
          <a:ext cx="3284852" cy="3095474"/>
        </p:xfrm>
        <a:graphic>
          <a:graphicData uri="http://schemas.openxmlformats.org/drawingml/2006/table">
            <a:tbl>
              <a:tblPr firstRow="1" bandRow="1">
                <a:tableStyleId>{2D5ABB26-0587-4C30-8999-92F81FD0307C}</a:tableStyleId>
              </a:tblPr>
              <a:tblGrid>
                <a:gridCol w="314960">
                  <a:extLst>
                    <a:ext uri="{9D8B030D-6E8A-4147-A177-3AD203B41FA5}">
                      <a16:colId xmlns:a16="http://schemas.microsoft.com/office/drawing/2014/main" xmlns="" val="20000"/>
                    </a:ext>
                  </a:extLst>
                </a:gridCol>
                <a:gridCol w="720090">
                  <a:extLst>
                    <a:ext uri="{9D8B030D-6E8A-4147-A177-3AD203B41FA5}">
                      <a16:colId xmlns:a16="http://schemas.microsoft.com/office/drawing/2014/main" xmlns="" val="20001"/>
                    </a:ext>
                  </a:extLst>
                </a:gridCol>
                <a:gridCol w="629919">
                  <a:extLst>
                    <a:ext uri="{9D8B030D-6E8A-4147-A177-3AD203B41FA5}">
                      <a16:colId xmlns:a16="http://schemas.microsoft.com/office/drawing/2014/main" xmlns="" val="20002"/>
                    </a:ext>
                  </a:extLst>
                </a:gridCol>
                <a:gridCol w="720090">
                  <a:extLst>
                    <a:ext uri="{9D8B030D-6E8A-4147-A177-3AD203B41FA5}">
                      <a16:colId xmlns:a16="http://schemas.microsoft.com/office/drawing/2014/main" xmlns="" val="20003"/>
                    </a:ext>
                  </a:extLst>
                </a:gridCol>
                <a:gridCol w="450214">
                  <a:extLst>
                    <a:ext uri="{9D8B030D-6E8A-4147-A177-3AD203B41FA5}">
                      <a16:colId xmlns:a16="http://schemas.microsoft.com/office/drawing/2014/main" xmlns="" val="20004"/>
                    </a:ext>
                  </a:extLst>
                </a:gridCol>
                <a:gridCol w="449579">
                  <a:extLst>
                    <a:ext uri="{9D8B030D-6E8A-4147-A177-3AD203B41FA5}">
                      <a16:colId xmlns:a16="http://schemas.microsoft.com/office/drawing/2014/main" xmlns="" val="20005"/>
                    </a:ext>
                  </a:extLst>
                </a:gridCol>
              </a:tblGrid>
              <a:tr h="377888">
                <a:tc>
                  <a:txBody>
                    <a:bodyPr/>
                    <a:lstStyle/>
                    <a:p>
                      <a:pPr marL="43815" marR="43815">
                        <a:lnSpc>
                          <a:spcPts val="969"/>
                        </a:lnSpc>
                        <a:spcBef>
                          <a:spcPts val="15"/>
                        </a:spcBef>
                      </a:pPr>
                      <a:r>
                        <a:rPr sz="700" b="1" dirty="0">
                          <a:latin typeface="Comic Sans MS"/>
                          <a:cs typeface="Comic Sans MS"/>
                        </a:rPr>
                        <a:t>Dis- </a:t>
                      </a:r>
                      <a:r>
                        <a:rPr sz="700" b="1" spc="-290" dirty="0">
                          <a:latin typeface="Comic Sans MS"/>
                          <a:cs typeface="Comic Sans MS"/>
                        </a:rPr>
                        <a:t> </a:t>
                      </a:r>
                      <a:r>
                        <a:rPr sz="700" b="1" dirty="0">
                          <a:latin typeface="Comic Sans MS"/>
                          <a:cs typeface="Comic Sans MS"/>
                        </a:rPr>
                        <a:t>posi-</a:t>
                      </a:r>
                      <a:endParaRPr sz="700">
                        <a:latin typeface="Comic Sans MS"/>
                        <a:cs typeface="Comic Sans MS"/>
                      </a:endParaRPr>
                    </a:p>
                    <a:p>
                      <a:pPr marL="43815">
                        <a:lnSpc>
                          <a:spcPts val="835"/>
                        </a:lnSpc>
                        <a:spcBef>
                          <a:spcPts val="85"/>
                        </a:spcBef>
                      </a:pPr>
                      <a:r>
                        <a:rPr sz="700" b="1" dirty="0">
                          <a:latin typeface="Comic Sans MS"/>
                          <a:cs typeface="Comic Sans MS"/>
                        </a:rPr>
                        <a:t>tivo</a:t>
                      </a:r>
                      <a:endParaRPr sz="700">
                        <a:latin typeface="Comic Sans MS"/>
                        <a:cs typeface="Comic Sans MS"/>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9855" marR="103505" indent="5715">
                        <a:lnSpc>
                          <a:spcPts val="969"/>
                        </a:lnSpc>
                        <a:spcBef>
                          <a:spcPts val="15"/>
                        </a:spcBef>
                      </a:pPr>
                      <a:r>
                        <a:rPr sz="700" b="1" dirty="0">
                          <a:latin typeface="Comic Sans MS"/>
                          <a:cs typeface="Comic Sans MS"/>
                        </a:rPr>
                        <a:t>Disparo</a:t>
                      </a:r>
                      <a:r>
                        <a:rPr sz="700" b="1" spc="-65" dirty="0">
                          <a:latin typeface="Comic Sans MS"/>
                          <a:cs typeface="Comic Sans MS"/>
                        </a:rPr>
                        <a:t> </a:t>
                      </a:r>
                      <a:r>
                        <a:rPr sz="700" b="1" spc="-5" dirty="0">
                          <a:latin typeface="Comic Sans MS"/>
                          <a:cs typeface="Comic Sans MS"/>
                        </a:rPr>
                        <a:t>del </a:t>
                      </a:r>
                      <a:r>
                        <a:rPr sz="700" b="1" spc="-290" dirty="0">
                          <a:latin typeface="Comic Sans MS"/>
                          <a:cs typeface="Comic Sans MS"/>
                        </a:rPr>
                        <a:t> </a:t>
                      </a:r>
                      <a:r>
                        <a:rPr sz="700" b="1" spc="-5" dirty="0">
                          <a:latin typeface="Comic Sans MS"/>
                          <a:cs typeface="Comic Sans MS"/>
                        </a:rPr>
                        <a:t>Interru</a:t>
                      </a:r>
                      <a:r>
                        <a:rPr sz="700" b="1" dirty="0">
                          <a:latin typeface="Comic Sans MS"/>
                          <a:cs typeface="Comic Sans MS"/>
                        </a:rPr>
                        <a:t>p</a:t>
                      </a:r>
                      <a:r>
                        <a:rPr sz="700" b="1" spc="-5" dirty="0">
                          <a:latin typeface="Comic Sans MS"/>
                          <a:cs typeface="Comic Sans MS"/>
                        </a:rPr>
                        <a:t>t</a:t>
                      </a:r>
                      <a:r>
                        <a:rPr sz="700" b="1" dirty="0">
                          <a:latin typeface="Comic Sans MS"/>
                          <a:cs typeface="Comic Sans MS"/>
                        </a:rPr>
                        <a:t>or</a:t>
                      </a:r>
                      <a:endParaRPr sz="700">
                        <a:latin typeface="Comic Sans MS"/>
                        <a:cs typeface="Comic Sans MS"/>
                      </a:endParaRPr>
                    </a:p>
                    <a:p>
                      <a:pPr marL="55880">
                        <a:lnSpc>
                          <a:spcPts val="835"/>
                        </a:lnSpc>
                        <a:spcBef>
                          <a:spcPts val="85"/>
                        </a:spcBef>
                      </a:pPr>
                      <a:r>
                        <a:rPr sz="700" b="1" spc="-5" dirty="0">
                          <a:latin typeface="Comic Sans MS"/>
                          <a:cs typeface="Comic Sans MS"/>
                        </a:rPr>
                        <a:t>del</a:t>
                      </a:r>
                      <a:r>
                        <a:rPr sz="700" b="1" spc="-35" dirty="0">
                          <a:latin typeface="Comic Sans MS"/>
                          <a:cs typeface="Comic Sans MS"/>
                        </a:rPr>
                        <a:t> </a:t>
                      </a:r>
                      <a:r>
                        <a:rPr sz="700" b="1" spc="-5" dirty="0">
                          <a:latin typeface="Comic Sans MS"/>
                          <a:cs typeface="Comic Sans MS"/>
                        </a:rPr>
                        <a:t>Generador</a:t>
                      </a:r>
                      <a:endParaRPr sz="700">
                        <a:latin typeface="Comic Sans MS"/>
                        <a:cs typeface="Comic Sans MS"/>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5405" marR="58419" indent="5715">
                        <a:lnSpc>
                          <a:spcPts val="969"/>
                        </a:lnSpc>
                        <a:spcBef>
                          <a:spcPts val="15"/>
                        </a:spcBef>
                      </a:pPr>
                      <a:r>
                        <a:rPr sz="700" b="1" dirty="0">
                          <a:latin typeface="Comic Sans MS"/>
                          <a:cs typeface="Comic Sans MS"/>
                        </a:rPr>
                        <a:t>Disparo</a:t>
                      </a:r>
                      <a:r>
                        <a:rPr sz="700" b="1" spc="-70" dirty="0">
                          <a:latin typeface="Comic Sans MS"/>
                          <a:cs typeface="Comic Sans MS"/>
                        </a:rPr>
                        <a:t> </a:t>
                      </a:r>
                      <a:r>
                        <a:rPr sz="700" b="1" spc="-5" dirty="0">
                          <a:latin typeface="Comic Sans MS"/>
                          <a:cs typeface="Comic Sans MS"/>
                        </a:rPr>
                        <a:t>del </a:t>
                      </a:r>
                      <a:r>
                        <a:rPr sz="700" b="1" spc="-285" dirty="0">
                          <a:latin typeface="Comic Sans MS"/>
                          <a:cs typeface="Comic Sans MS"/>
                        </a:rPr>
                        <a:t> </a:t>
                      </a:r>
                      <a:r>
                        <a:rPr sz="700" b="1" spc="-5" dirty="0">
                          <a:latin typeface="Comic Sans MS"/>
                          <a:cs typeface="Comic Sans MS"/>
                        </a:rPr>
                        <a:t>Interru</a:t>
                      </a:r>
                      <a:r>
                        <a:rPr sz="700" b="1" dirty="0">
                          <a:latin typeface="Comic Sans MS"/>
                          <a:cs typeface="Comic Sans MS"/>
                        </a:rPr>
                        <a:t>p</a:t>
                      </a:r>
                      <a:r>
                        <a:rPr sz="700" b="1" spc="-5" dirty="0">
                          <a:latin typeface="Comic Sans MS"/>
                          <a:cs typeface="Comic Sans MS"/>
                        </a:rPr>
                        <a:t>t</a:t>
                      </a:r>
                      <a:r>
                        <a:rPr sz="700" b="1" dirty="0">
                          <a:latin typeface="Comic Sans MS"/>
                          <a:cs typeface="Comic Sans MS"/>
                        </a:rPr>
                        <a:t>or</a:t>
                      </a:r>
                      <a:endParaRPr sz="700">
                        <a:latin typeface="Comic Sans MS"/>
                        <a:cs typeface="Comic Sans MS"/>
                      </a:endParaRPr>
                    </a:p>
                    <a:p>
                      <a:pPr marL="109220">
                        <a:lnSpc>
                          <a:spcPts val="835"/>
                        </a:lnSpc>
                        <a:spcBef>
                          <a:spcPts val="85"/>
                        </a:spcBef>
                      </a:pPr>
                      <a:r>
                        <a:rPr sz="700" b="1" dirty="0">
                          <a:latin typeface="Comic Sans MS"/>
                          <a:cs typeface="Comic Sans MS"/>
                        </a:rPr>
                        <a:t>de</a:t>
                      </a:r>
                      <a:r>
                        <a:rPr sz="700" b="1" spc="-45" dirty="0">
                          <a:latin typeface="Comic Sans MS"/>
                          <a:cs typeface="Comic Sans MS"/>
                        </a:rPr>
                        <a:t> </a:t>
                      </a:r>
                      <a:r>
                        <a:rPr sz="700" b="1" spc="-5" dirty="0">
                          <a:latin typeface="Comic Sans MS"/>
                          <a:cs typeface="Comic Sans MS"/>
                        </a:rPr>
                        <a:t>Campo</a:t>
                      </a:r>
                      <a:endParaRPr sz="700">
                        <a:latin typeface="Comic Sans MS"/>
                        <a:cs typeface="Comic Sans MS"/>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0325" marR="53340" algn="ctr">
                        <a:lnSpc>
                          <a:spcPts val="969"/>
                        </a:lnSpc>
                        <a:spcBef>
                          <a:spcPts val="15"/>
                        </a:spcBef>
                      </a:pPr>
                      <a:r>
                        <a:rPr sz="700" b="1" dirty="0">
                          <a:latin typeface="Comic Sans MS"/>
                          <a:cs typeface="Comic Sans MS"/>
                        </a:rPr>
                        <a:t>Transferencia  </a:t>
                      </a:r>
                      <a:r>
                        <a:rPr sz="700" b="1" spc="-5" dirty="0">
                          <a:latin typeface="Comic Sans MS"/>
                          <a:cs typeface="Comic Sans MS"/>
                        </a:rPr>
                        <a:t>De</a:t>
                      </a:r>
                      <a:endParaRPr sz="700">
                        <a:latin typeface="Comic Sans MS"/>
                        <a:cs typeface="Comic Sans MS"/>
                      </a:endParaRPr>
                    </a:p>
                    <a:p>
                      <a:pPr algn="ctr">
                        <a:lnSpc>
                          <a:spcPts val="835"/>
                        </a:lnSpc>
                        <a:spcBef>
                          <a:spcPts val="85"/>
                        </a:spcBef>
                      </a:pPr>
                      <a:r>
                        <a:rPr sz="700" b="1" dirty="0">
                          <a:latin typeface="Comic Sans MS"/>
                          <a:cs typeface="Comic Sans MS"/>
                        </a:rPr>
                        <a:t>auxiliares</a:t>
                      </a:r>
                      <a:endParaRPr sz="700">
                        <a:latin typeface="Comic Sans MS"/>
                        <a:cs typeface="Comic Sans MS"/>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6839" marR="57785" indent="-52705">
                        <a:lnSpc>
                          <a:spcPts val="969"/>
                        </a:lnSpc>
                        <a:spcBef>
                          <a:spcPts val="15"/>
                        </a:spcBef>
                      </a:pPr>
                      <a:r>
                        <a:rPr sz="700" b="1" dirty="0">
                          <a:latin typeface="Comic Sans MS"/>
                          <a:cs typeface="Comic Sans MS"/>
                        </a:rPr>
                        <a:t>Disparo  de</a:t>
                      </a:r>
                      <a:r>
                        <a:rPr sz="700" b="1" spc="-45" dirty="0">
                          <a:latin typeface="Comic Sans MS"/>
                          <a:cs typeface="Comic Sans MS"/>
                        </a:rPr>
                        <a:t> </a:t>
                      </a:r>
                      <a:r>
                        <a:rPr sz="700" b="1" dirty="0">
                          <a:latin typeface="Comic Sans MS"/>
                          <a:cs typeface="Comic Sans MS"/>
                        </a:rPr>
                        <a:t>la</a:t>
                      </a:r>
                      <a:endParaRPr sz="700">
                        <a:latin typeface="Comic Sans MS"/>
                        <a:cs typeface="Comic Sans MS"/>
                      </a:endParaRPr>
                    </a:p>
                    <a:p>
                      <a:pPr marL="62230">
                        <a:lnSpc>
                          <a:spcPts val="835"/>
                        </a:lnSpc>
                        <a:spcBef>
                          <a:spcPts val="85"/>
                        </a:spcBef>
                      </a:pPr>
                      <a:r>
                        <a:rPr sz="700" b="1" dirty="0">
                          <a:latin typeface="Comic Sans MS"/>
                          <a:cs typeface="Comic Sans MS"/>
                        </a:rPr>
                        <a:t>Turbina</a:t>
                      </a:r>
                      <a:endParaRPr sz="700">
                        <a:latin typeface="Comic Sans MS"/>
                        <a:cs typeface="Comic Sans MS"/>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95885" marR="73660" indent="-15240">
                        <a:lnSpc>
                          <a:spcPts val="969"/>
                        </a:lnSpc>
                        <a:spcBef>
                          <a:spcPts val="15"/>
                        </a:spcBef>
                      </a:pPr>
                      <a:r>
                        <a:rPr sz="700" b="1" dirty="0">
                          <a:latin typeface="Comic Sans MS"/>
                          <a:cs typeface="Comic Sans MS"/>
                        </a:rPr>
                        <a:t>Unica-  </a:t>
                      </a:r>
                      <a:r>
                        <a:rPr sz="700" b="1" spc="-5" dirty="0">
                          <a:latin typeface="Comic Sans MS"/>
                          <a:cs typeface="Comic Sans MS"/>
                        </a:rPr>
                        <a:t>mente</a:t>
                      </a:r>
                      <a:endParaRPr sz="700">
                        <a:latin typeface="Comic Sans MS"/>
                        <a:cs typeface="Comic Sans MS"/>
                      </a:endParaRPr>
                    </a:p>
                    <a:p>
                      <a:pPr marL="81280">
                        <a:lnSpc>
                          <a:spcPts val="835"/>
                        </a:lnSpc>
                        <a:spcBef>
                          <a:spcPts val="85"/>
                        </a:spcBef>
                      </a:pPr>
                      <a:r>
                        <a:rPr sz="700" b="1" dirty="0">
                          <a:latin typeface="Comic Sans MS"/>
                          <a:cs typeface="Comic Sans MS"/>
                        </a:rPr>
                        <a:t>alarma</a:t>
                      </a:r>
                      <a:endParaRPr sz="700">
                        <a:latin typeface="Comic Sans MS"/>
                        <a:cs typeface="Comic Sans MS"/>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0"/>
                  </a:ext>
                </a:extLst>
              </a:tr>
              <a:tr h="252183">
                <a:tc>
                  <a:txBody>
                    <a:bodyPr/>
                    <a:lstStyle/>
                    <a:p>
                      <a:pPr marL="80645" marR="66040" indent="-7620">
                        <a:lnSpc>
                          <a:spcPts val="969"/>
                        </a:lnSpc>
                      </a:pPr>
                      <a:r>
                        <a:rPr sz="700" dirty="0">
                          <a:latin typeface="Comic Sans MS"/>
                          <a:cs typeface="Comic Sans MS"/>
                        </a:rPr>
                        <a:t>21 ó  51V</a:t>
                      </a:r>
                      <a:endParaRPr sz="700">
                        <a:latin typeface="Comic Sans MS"/>
                        <a:cs typeface="Comic Sans MS"/>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1"/>
                  </a:ext>
                </a:extLst>
              </a:tr>
              <a:tr h="130276">
                <a:tc>
                  <a:txBody>
                    <a:bodyPr/>
                    <a:lstStyle/>
                    <a:p>
                      <a:pPr algn="ctr">
                        <a:lnSpc>
                          <a:spcPts val="835"/>
                        </a:lnSpc>
                        <a:spcBef>
                          <a:spcPts val="90"/>
                        </a:spcBef>
                      </a:pPr>
                      <a:r>
                        <a:rPr sz="700" spc="-5" dirty="0">
                          <a:latin typeface="Comic Sans MS"/>
                          <a:cs typeface="Comic Sans MS"/>
                        </a:rPr>
                        <a:t>24</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spc="-5" dirty="0">
                          <a:latin typeface="Comic Sans MS"/>
                          <a:cs typeface="Comic Sans MS"/>
                        </a:rPr>
                        <a:t>Nota</a:t>
                      </a:r>
                      <a:r>
                        <a:rPr sz="700" spc="-40" dirty="0">
                          <a:latin typeface="Comic Sans MS"/>
                          <a:cs typeface="Comic Sans MS"/>
                        </a:rPr>
                        <a:t> </a:t>
                      </a:r>
                      <a:r>
                        <a:rPr sz="700" spc="-5" dirty="0">
                          <a:latin typeface="Comic Sans MS"/>
                          <a:cs typeface="Comic Sans MS"/>
                        </a:rPr>
                        <a:t>2</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26390">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2"/>
                  </a:ext>
                </a:extLst>
              </a:tr>
              <a:tr h="130276">
                <a:tc>
                  <a:txBody>
                    <a:bodyPr/>
                    <a:lstStyle/>
                    <a:p>
                      <a:pPr algn="ctr">
                        <a:lnSpc>
                          <a:spcPts val="835"/>
                        </a:lnSpc>
                        <a:spcBef>
                          <a:spcPts val="90"/>
                        </a:spcBef>
                      </a:pPr>
                      <a:r>
                        <a:rPr sz="700" spc="-5" dirty="0">
                          <a:latin typeface="Comic Sans MS"/>
                          <a:cs typeface="Comic Sans MS"/>
                        </a:rPr>
                        <a:t>32</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26390">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3"/>
                  </a:ext>
                </a:extLst>
              </a:tr>
              <a:tr h="129527">
                <a:tc>
                  <a:txBody>
                    <a:bodyPr/>
                    <a:lstStyle/>
                    <a:p>
                      <a:pPr algn="ctr">
                        <a:lnSpc>
                          <a:spcPts val="830"/>
                        </a:lnSpc>
                        <a:spcBef>
                          <a:spcPts val="90"/>
                        </a:spcBef>
                      </a:pPr>
                      <a:r>
                        <a:rPr sz="700" spc="-5" dirty="0">
                          <a:latin typeface="Comic Sans MS"/>
                          <a:cs typeface="Comic Sans MS"/>
                        </a:rPr>
                        <a:t>40</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0"/>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0"/>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26390">
                        <a:lnSpc>
                          <a:spcPts val="830"/>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0"/>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4"/>
                  </a:ext>
                </a:extLst>
              </a:tr>
              <a:tr h="130276">
                <a:tc>
                  <a:txBody>
                    <a:bodyPr/>
                    <a:lstStyle/>
                    <a:p>
                      <a:pPr algn="ctr">
                        <a:lnSpc>
                          <a:spcPts val="835"/>
                        </a:lnSpc>
                        <a:spcBef>
                          <a:spcPts val="90"/>
                        </a:spcBef>
                      </a:pPr>
                      <a:r>
                        <a:rPr sz="700" spc="-5" dirty="0">
                          <a:latin typeface="Comic Sans MS"/>
                          <a:cs typeface="Comic Sans MS"/>
                        </a:rPr>
                        <a:t>46</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5"/>
                  </a:ext>
                </a:extLst>
              </a:tr>
              <a:tr h="130276">
                <a:tc>
                  <a:txBody>
                    <a:bodyPr/>
                    <a:lstStyle/>
                    <a:p>
                      <a:pPr algn="ctr">
                        <a:lnSpc>
                          <a:spcPts val="835"/>
                        </a:lnSpc>
                        <a:spcBef>
                          <a:spcPts val="90"/>
                        </a:spcBef>
                      </a:pPr>
                      <a:r>
                        <a:rPr sz="700" spc="-5" dirty="0">
                          <a:latin typeface="Comic Sans MS"/>
                          <a:cs typeface="Comic Sans MS"/>
                        </a:rPr>
                        <a:t>49</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6"/>
                  </a:ext>
                </a:extLst>
              </a:tr>
              <a:tr h="130276">
                <a:tc>
                  <a:txBody>
                    <a:bodyPr/>
                    <a:lstStyle/>
                    <a:p>
                      <a:pPr algn="ctr">
                        <a:lnSpc>
                          <a:spcPts val="835"/>
                        </a:lnSpc>
                        <a:spcBef>
                          <a:spcPts val="90"/>
                        </a:spcBef>
                      </a:pPr>
                      <a:r>
                        <a:rPr sz="700" spc="-5" dirty="0">
                          <a:latin typeface="Comic Sans MS"/>
                          <a:cs typeface="Comic Sans MS"/>
                        </a:rPr>
                        <a:t>51GN</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27025">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7"/>
                  </a:ext>
                </a:extLst>
              </a:tr>
              <a:tr h="130289">
                <a:tc>
                  <a:txBody>
                    <a:bodyPr/>
                    <a:lstStyle/>
                    <a:p>
                      <a:pPr algn="ctr">
                        <a:lnSpc>
                          <a:spcPts val="835"/>
                        </a:lnSpc>
                        <a:spcBef>
                          <a:spcPts val="90"/>
                        </a:spcBef>
                      </a:pPr>
                      <a:r>
                        <a:rPr sz="700" spc="-5" dirty="0">
                          <a:latin typeface="Comic Sans MS"/>
                          <a:cs typeface="Comic Sans MS"/>
                        </a:rPr>
                        <a:t>51TN</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27025">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8"/>
                  </a:ext>
                </a:extLst>
              </a:tr>
              <a:tr h="130276">
                <a:tc>
                  <a:txBody>
                    <a:bodyPr/>
                    <a:lstStyle/>
                    <a:p>
                      <a:pPr algn="ctr">
                        <a:lnSpc>
                          <a:spcPts val="835"/>
                        </a:lnSpc>
                        <a:spcBef>
                          <a:spcPts val="90"/>
                        </a:spcBef>
                      </a:pPr>
                      <a:r>
                        <a:rPr sz="700" spc="-5" dirty="0">
                          <a:latin typeface="Comic Sans MS"/>
                          <a:cs typeface="Comic Sans MS"/>
                        </a:rPr>
                        <a:t>59</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spc="-5" dirty="0">
                          <a:latin typeface="Comic Sans MS"/>
                          <a:cs typeface="Comic Sans MS"/>
                        </a:rPr>
                        <a:t>Nota</a:t>
                      </a:r>
                      <a:r>
                        <a:rPr sz="700" spc="-40" dirty="0">
                          <a:latin typeface="Comic Sans MS"/>
                          <a:cs typeface="Comic Sans MS"/>
                        </a:rPr>
                        <a:t> </a:t>
                      </a:r>
                      <a:r>
                        <a:rPr sz="700" spc="-5" dirty="0">
                          <a:latin typeface="Comic Sans MS"/>
                          <a:cs typeface="Comic Sans MS"/>
                        </a:rPr>
                        <a:t>1</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09"/>
                  </a:ext>
                </a:extLst>
              </a:tr>
              <a:tr h="252183">
                <a:tc>
                  <a:txBody>
                    <a:bodyPr/>
                    <a:lstStyle/>
                    <a:p>
                      <a:pPr marL="121285" marR="66040" indent="-49530">
                        <a:lnSpc>
                          <a:spcPts val="980"/>
                        </a:lnSpc>
                      </a:pPr>
                      <a:r>
                        <a:rPr sz="700" spc="-5" dirty="0">
                          <a:latin typeface="Comic Sans MS"/>
                          <a:cs typeface="Comic Sans MS"/>
                        </a:rPr>
                        <a:t>59G  N</a:t>
                      </a:r>
                      <a:endParaRPr sz="700">
                        <a:latin typeface="Comic Sans MS"/>
                        <a:cs typeface="Comic Sans MS"/>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26390">
                        <a:lnSpc>
                          <a:spcPct val="100000"/>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90"/>
                        </a:spcBef>
                      </a:pPr>
                      <a:r>
                        <a:rPr sz="700" spc="-5" dirty="0">
                          <a:latin typeface="Comic Sans MS"/>
                          <a:cs typeface="Comic Sans MS"/>
                        </a:rPr>
                        <a:t>Nota</a:t>
                      </a:r>
                      <a:r>
                        <a:rPr sz="700" spc="-40" dirty="0">
                          <a:latin typeface="Comic Sans MS"/>
                          <a:cs typeface="Comic Sans MS"/>
                        </a:rPr>
                        <a:t> </a:t>
                      </a:r>
                      <a:r>
                        <a:rPr sz="700" spc="-5" dirty="0">
                          <a:latin typeface="Comic Sans MS"/>
                          <a:cs typeface="Comic Sans MS"/>
                        </a:rPr>
                        <a:t>3</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10"/>
                  </a:ext>
                </a:extLst>
              </a:tr>
              <a:tr h="130276">
                <a:tc>
                  <a:txBody>
                    <a:bodyPr/>
                    <a:lstStyle/>
                    <a:p>
                      <a:pPr algn="ctr">
                        <a:lnSpc>
                          <a:spcPts val="835"/>
                        </a:lnSpc>
                        <a:spcBef>
                          <a:spcPts val="90"/>
                        </a:spcBef>
                      </a:pPr>
                      <a:r>
                        <a:rPr sz="700" spc="-10" dirty="0">
                          <a:latin typeface="Comic Sans MS"/>
                          <a:cs typeface="Comic Sans MS"/>
                        </a:rPr>
                        <a:t>61</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11"/>
                  </a:ext>
                </a:extLst>
              </a:tr>
              <a:tr h="130276">
                <a:tc>
                  <a:txBody>
                    <a:bodyPr/>
                    <a:lstStyle/>
                    <a:p>
                      <a:pPr algn="ctr">
                        <a:lnSpc>
                          <a:spcPts val="835"/>
                        </a:lnSpc>
                        <a:spcBef>
                          <a:spcPts val="90"/>
                        </a:spcBef>
                      </a:pPr>
                      <a:r>
                        <a:rPr sz="700" spc="-5" dirty="0">
                          <a:latin typeface="Comic Sans MS"/>
                          <a:cs typeface="Comic Sans MS"/>
                        </a:rPr>
                        <a:t>63</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26390">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12"/>
                  </a:ext>
                </a:extLst>
              </a:tr>
              <a:tr h="130289">
                <a:tc>
                  <a:txBody>
                    <a:bodyPr/>
                    <a:lstStyle/>
                    <a:p>
                      <a:pPr algn="ctr">
                        <a:lnSpc>
                          <a:spcPts val="835"/>
                        </a:lnSpc>
                        <a:spcBef>
                          <a:spcPts val="90"/>
                        </a:spcBef>
                      </a:pPr>
                      <a:r>
                        <a:rPr sz="700" spc="-5" dirty="0">
                          <a:latin typeface="Comic Sans MS"/>
                          <a:cs typeface="Comic Sans MS"/>
                        </a:rPr>
                        <a:t>64F</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spc="-5" dirty="0">
                          <a:latin typeface="Comic Sans MS"/>
                          <a:cs typeface="Comic Sans MS"/>
                        </a:rPr>
                        <a:t>Nota</a:t>
                      </a:r>
                      <a:r>
                        <a:rPr sz="700" spc="-40" dirty="0">
                          <a:latin typeface="Comic Sans MS"/>
                          <a:cs typeface="Comic Sans MS"/>
                        </a:rPr>
                        <a:t> </a:t>
                      </a:r>
                      <a:r>
                        <a:rPr sz="700" spc="-5" dirty="0">
                          <a:latin typeface="Comic Sans MS"/>
                          <a:cs typeface="Comic Sans MS"/>
                        </a:rPr>
                        <a:t>4</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spc="-5" dirty="0">
                          <a:latin typeface="Comic Sans MS"/>
                          <a:cs typeface="Comic Sans MS"/>
                        </a:rPr>
                        <a:t>Nota</a:t>
                      </a:r>
                      <a:r>
                        <a:rPr sz="700" spc="-40" dirty="0">
                          <a:latin typeface="Comic Sans MS"/>
                          <a:cs typeface="Comic Sans MS"/>
                        </a:rPr>
                        <a:t> </a:t>
                      </a:r>
                      <a:r>
                        <a:rPr sz="700" spc="-5" dirty="0">
                          <a:latin typeface="Comic Sans MS"/>
                          <a:cs typeface="Comic Sans MS"/>
                        </a:rPr>
                        <a:t>4</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13"/>
                  </a:ext>
                </a:extLst>
              </a:tr>
              <a:tr h="130276">
                <a:tc>
                  <a:txBody>
                    <a:bodyPr/>
                    <a:lstStyle/>
                    <a:p>
                      <a:pPr algn="ctr">
                        <a:lnSpc>
                          <a:spcPts val="835"/>
                        </a:lnSpc>
                        <a:spcBef>
                          <a:spcPts val="90"/>
                        </a:spcBef>
                      </a:pPr>
                      <a:r>
                        <a:rPr sz="700" spc="-10" dirty="0">
                          <a:latin typeface="Comic Sans MS"/>
                          <a:cs typeface="Comic Sans MS"/>
                        </a:rPr>
                        <a:t>71</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14"/>
                  </a:ext>
                </a:extLst>
              </a:tr>
              <a:tr h="129514">
                <a:tc>
                  <a:txBody>
                    <a:bodyPr/>
                    <a:lstStyle/>
                    <a:p>
                      <a:pPr algn="ctr">
                        <a:lnSpc>
                          <a:spcPts val="830"/>
                        </a:lnSpc>
                        <a:spcBef>
                          <a:spcPts val="90"/>
                        </a:spcBef>
                      </a:pPr>
                      <a:r>
                        <a:rPr sz="700" spc="-5" dirty="0">
                          <a:latin typeface="Comic Sans MS"/>
                          <a:cs typeface="Comic Sans MS"/>
                        </a:rPr>
                        <a:t>78</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0"/>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15"/>
                  </a:ext>
                </a:extLst>
              </a:tr>
              <a:tr h="130276">
                <a:tc>
                  <a:txBody>
                    <a:bodyPr/>
                    <a:lstStyle/>
                    <a:p>
                      <a:pPr algn="ctr">
                        <a:lnSpc>
                          <a:spcPts val="835"/>
                        </a:lnSpc>
                        <a:spcBef>
                          <a:spcPts val="90"/>
                        </a:spcBef>
                      </a:pPr>
                      <a:r>
                        <a:rPr sz="700" spc="-10" dirty="0">
                          <a:latin typeface="Comic Sans MS"/>
                          <a:cs typeface="Comic Sans MS"/>
                        </a:rPr>
                        <a:t>81</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16"/>
                  </a:ext>
                </a:extLst>
              </a:tr>
              <a:tr h="130289">
                <a:tc>
                  <a:txBody>
                    <a:bodyPr/>
                    <a:lstStyle/>
                    <a:p>
                      <a:pPr algn="ctr">
                        <a:lnSpc>
                          <a:spcPts val="835"/>
                        </a:lnSpc>
                        <a:spcBef>
                          <a:spcPts val="90"/>
                        </a:spcBef>
                      </a:pPr>
                      <a:r>
                        <a:rPr sz="700" spc="-5" dirty="0">
                          <a:latin typeface="Comic Sans MS"/>
                          <a:cs typeface="Comic Sans MS"/>
                        </a:rPr>
                        <a:t>87G</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26390">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17"/>
                  </a:ext>
                </a:extLst>
              </a:tr>
              <a:tr h="130276">
                <a:tc>
                  <a:txBody>
                    <a:bodyPr/>
                    <a:lstStyle/>
                    <a:p>
                      <a:pPr algn="ctr">
                        <a:lnSpc>
                          <a:spcPts val="835"/>
                        </a:lnSpc>
                        <a:spcBef>
                          <a:spcPts val="90"/>
                        </a:spcBef>
                      </a:pPr>
                      <a:r>
                        <a:rPr sz="700" spc="-5" dirty="0">
                          <a:latin typeface="Comic Sans MS"/>
                          <a:cs typeface="Comic Sans MS"/>
                        </a:rPr>
                        <a:t>87T</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26390">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18"/>
                  </a:ext>
                </a:extLst>
              </a:tr>
              <a:tr h="130276">
                <a:tc>
                  <a:txBody>
                    <a:bodyPr/>
                    <a:lstStyle/>
                    <a:p>
                      <a:pPr algn="ctr">
                        <a:lnSpc>
                          <a:spcPts val="835"/>
                        </a:lnSpc>
                        <a:spcBef>
                          <a:spcPts val="90"/>
                        </a:spcBef>
                      </a:pPr>
                      <a:r>
                        <a:rPr sz="700" spc="-5" dirty="0">
                          <a:latin typeface="Comic Sans MS"/>
                          <a:cs typeface="Comic Sans MS"/>
                        </a:rPr>
                        <a:t>87U</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26390">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835"/>
                        </a:lnSpc>
                        <a:spcBef>
                          <a:spcPts val="90"/>
                        </a:spcBef>
                      </a:pPr>
                      <a:r>
                        <a:rPr sz="700" dirty="0">
                          <a:latin typeface="Comic Sans MS"/>
                          <a:cs typeface="Comic Sans MS"/>
                        </a:rPr>
                        <a:t>X</a:t>
                      </a:r>
                      <a:endParaRPr sz="700">
                        <a:latin typeface="Comic Sans MS"/>
                        <a:cs typeface="Comic Sans MS"/>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xmlns="" val="10019"/>
                  </a:ext>
                </a:extLst>
              </a:tr>
            </a:tbl>
          </a:graphicData>
        </a:graphic>
      </p:graphicFrame>
      <p:sp>
        <p:nvSpPr>
          <p:cNvPr id="3" name="object 3"/>
          <p:cNvSpPr txBox="1"/>
          <p:nvPr/>
        </p:nvSpPr>
        <p:spPr>
          <a:xfrm>
            <a:off x="5942190" y="4368528"/>
            <a:ext cx="3053715" cy="1158875"/>
          </a:xfrm>
          <a:prstGeom prst="rect">
            <a:avLst/>
          </a:prstGeom>
        </p:spPr>
        <p:txBody>
          <a:bodyPr vert="horz" wrap="square" lIns="0" tIns="12700" rIns="0" bIns="0" rtlCol="0">
            <a:spAutoFit/>
          </a:bodyPr>
          <a:lstStyle/>
          <a:p>
            <a:pPr marL="372745" marR="5080" indent="-360680">
              <a:lnSpc>
                <a:spcPct val="116199"/>
              </a:lnSpc>
              <a:spcBef>
                <a:spcPts val="100"/>
              </a:spcBef>
            </a:pPr>
            <a:r>
              <a:rPr sz="800" b="1" spc="-5" dirty="0">
                <a:latin typeface="Comic Sans MS"/>
                <a:cs typeface="Comic Sans MS"/>
              </a:rPr>
              <a:t>Notas:</a:t>
            </a:r>
            <a:r>
              <a:rPr sz="800" b="1" spc="25" dirty="0">
                <a:latin typeface="Comic Sans MS"/>
                <a:cs typeface="Comic Sans MS"/>
              </a:rPr>
              <a:t> </a:t>
            </a:r>
            <a:r>
              <a:rPr sz="800" spc="-5" dirty="0">
                <a:latin typeface="Comic Sans MS"/>
                <a:cs typeface="Comic Sans MS"/>
              </a:rPr>
              <a:t>1.</a:t>
            </a:r>
            <a:r>
              <a:rPr sz="800" spc="25" dirty="0">
                <a:latin typeface="Comic Sans MS"/>
                <a:cs typeface="Comic Sans MS"/>
              </a:rPr>
              <a:t> </a:t>
            </a:r>
            <a:r>
              <a:rPr sz="800" spc="-5" dirty="0">
                <a:latin typeface="Comic Sans MS"/>
                <a:cs typeface="Comic Sans MS"/>
              </a:rPr>
              <a:t>El</a:t>
            </a:r>
            <a:r>
              <a:rPr sz="800" spc="20" dirty="0">
                <a:latin typeface="Comic Sans MS"/>
                <a:cs typeface="Comic Sans MS"/>
              </a:rPr>
              <a:t> </a:t>
            </a:r>
            <a:r>
              <a:rPr sz="800" spc="-5" dirty="0">
                <a:latin typeface="Comic Sans MS"/>
                <a:cs typeface="Comic Sans MS"/>
              </a:rPr>
              <a:t>dispositivo</a:t>
            </a:r>
            <a:r>
              <a:rPr sz="800" spc="35" dirty="0">
                <a:latin typeface="Comic Sans MS"/>
                <a:cs typeface="Comic Sans MS"/>
              </a:rPr>
              <a:t> </a:t>
            </a:r>
            <a:r>
              <a:rPr sz="800" spc="-5" dirty="0">
                <a:latin typeface="Comic Sans MS"/>
                <a:cs typeface="Comic Sans MS"/>
              </a:rPr>
              <a:t>59</a:t>
            </a:r>
            <a:r>
              <a:rPr sz="800" spc="15" dirty="0">
                <a:latin typeface="Comic Sans MS"/>
                <a:cs typeface="Comic Sans MS"/>
              </a:rPr>
              <a:t> </a:t>
            </a:r>
            <a:r>
              <a:rPr sz="800" spc="-5" dirty="0">
                <a:latin typeface="Comic Sans MS"/>
                <a:cs typeface="Comic Sans MS"/>
              </a:rPr>
              <a:t>puede</a:t>
            </a:r>
            <a:r>
              <a:rPr sz="800" spc="15" dirty="0">
                <a:latin typeface="Comic Sans MS"/>
                <a:cs typeface="Comic Sans MS"/>
              </a:rPr>
              <a:t> </a:t>
            </a:r>
            <a:r>
              <a:rPr sz="800" spc="-5" dirty="0">
                <a:latin typeface="Comic Sans MS"/>
                <a:cs typeface="Comic Sans MS"/>
              </a:rPr>
              <a:t>ser</a:t>
            </a:r>
            <a:r>
              <a:rPr sz="800" spc="15" dirty="0">
                <a:latin typeface="Comic Sans MS"/>
                <a:cs typeface="Comic Sans MS"/>
              </a:rPr>
              <a:t> </a:t>
            </a:r>
            <a:r>
              <a:rPr sz="800" spc="-5" dirty="0">
                <a:latin typeface="Comic Sans MS"/>
                <a:cs typeface="Comic Sans MS"/>
              </a:rPr>
              <a:t>conectado</a:t>
            </a:r>
            <a:r>
              <a:rPr sz="800" spc="15" dirty="0">
                <a:latin typeface="Comic Sans MS"/>
                <a:cs typeface="Comic Sans MS"/>
              </a:rPr>
              <a:t> </a:t>
            </a:r>
            <a:r>
              <a:rPr sz="800" spc="-5" dirty="0">
                <a:latin typeface="Comic Sans MS"/>
                <a:cs typeface="Comic Sans MS"/>
              </a:rPr>
              <a:t>para</a:t>
            </a:r>
            <a:r>
              <a:rPr sz="800" spc="15" dirty="0">
                <a:latin typeface="Comic Sans MS"/>
                <a:cs typeface="Comic Sans MS"/>
              </a:rPr>
              <a:t> </a:t>
            </a:r>
            <a:r>
              <a:rPr sz="800" spc="-5" dirty="0">
                <a:latin typeface="Comic Sans MS"/>
                <a:cs typeface="Comic Sans MS"/>
              </a:rPr>
              <a:t>disparo</a:t>
            </a:r>
            <a:r>
              <a:rPr sz="800" spc="15" dirty="0">
                <a:latin typeface="Comic Sans MS"/>
                <a:cs typeface="Comic Sans MS"/>
              </a:rPr>
              <a:t> </a:t>
            </a:r>
            <a:r>
              <a:rPr sz="800" spc="-5" dirty="0">
                <a:latin typeface="Comic Sans MS"/>
                <a:cs typeface="Comic Sans MS"/>
              </a:rPr>
              <a:t>en </a:t>
            </a:r>
            <a:r>
              <a:rPr sz="800" spc="-225" dirty="0">
                <a:latin typeface="Comic Sans MS"/>
                <a:cs typeface="Comic Sans MS"/>
              </a:rPr>
              <a:t> </a:t>
            </a:r>
            <a:r>
              <a:rPr sz="800" spc="-5" dirty="0">
                <a:latin typeface="Comic Sans MS"/>
                <a:cs typeface="Comic Sans MS"/>
              </a:rPr>
              <a:t>unidades Hidrogeneradoras.</a:t>
            </a:r>
            <a:endParaRPr sz="800">
              <a:latin typeface="Comic Sans MS"/>
              <a:cs typeface="Comic Sans MS"/>
            </a:endParaRPr>
          </a:p>
          <a:p>
            <a:pPr marL="372745" marR="5715">
              <a:lnSpc>
                <a:spcPct val="116199"/>
              </a:lnSpc>
              <a:buAutoNum type="arabicPeriod" startAt="2"/>
              <a:tabLst>
                <a:tab pos="554355" algn="l"/>
              </a:tabLst>
            </a:pPr>
            <a:r>
              <a:rPr sz="800" spc="-5" dirty="0">
                <a:latin typeface="Comic Sans MS"/>
                <a:cs typeface="Comic Sans MS"/>
              </a:rPr>
              <a:t>Si</a:t>
            </a:r>
            <a:r>
              <a:rPr sz="800" spc="35" dirty="0">
                <a:latin typeface="Comic Sans MS"/>
                <a:cs typeface="Comic Sans MS"/>
              </a:rPr>
              <a:t> </a:t>
            </a:r>
            <a:r>
              <a:rPr sz="800" spc="-5" dirty="0">
                <a:latin typeface="Comic Sans MS"/>
                <a:cs typeface="Comic Sans MS"/>
              </a:rPr>
              <a:t>el</a:t>
            </a:r>
            <a:r>
              <a:rPr sz="800" spc="35" dirty="0">
                <a:latin typeface="Comic Sans MS"/>
                <a:cs typeface="Comic Sans MS"/>
              </a:rPr>
              <a:t> </a:t>
            </a:r>
            <a:r>
              <a:rPr sz="800" spc="-5" dirty="0">
                <a:latin typeface="Comic Sans MS"/>
                <a:cs typeface="Comic Sans MS"/>
              </a:rPr>
              <a:t>generador</a:t>
            </a:r>
            <a:r>
              <a:rPr sz="800" spc="35" dirty="0">
                <a:latin typeface="Comic Sans MS"/>
                <a:cs typeface="Comic Sans MS"/>
              </a:rPr>
              <a:t> </a:t>
            </a:r>
            <a:r>
              <a:rPr sz="800" spc="-5" dirty="0">
                <a:latin typeface="Comic Sans MS"/>
                <a:cs typeface="Comic Sans MS"/>
              </a:rPr>
              <a:t>está</a:t>
            </a:r>
            <a:r>
              <a:rPr sz="800" spc="35" dirty="0">
                <a:latin typeface="Comic Sans MS"/>
                <a:cs typeface="Comic Sans MS"/>
              </a:rPr>
              <a:t> </a:t>
            </a:r>
            <a:r>
              <a:rPr sz="800" spc="-5" dirty="0">
                <a:latin typeface="Comic Sans MS"/>
                <a:cs typeface="Comic Sans MS"/>
              </a:rPr>
              <a:t>fuera</a:t>
            </a:r>
            <a:r>
              <a:rPr sz="800" spc="35" dirty="0">
                <a:latin typeface="Comic Sans MS"/>
                <a:cs typeface="Comic Sans MS"/>
              </a:rPr>
              <a:t> </a:t>
            </a:r>
            <a:r>
              <a:rPr sz="800" spc="-5" dirty="0">
                <a:latin typeface="Comic Sans MS"/>
                <a:cs typeface="Comic Sans MS"/>
              </a:rPr>
              <a:t>de</a:t>
            </a:r>
            <a:r>
              <a:rPr sz="800" spc="35" dirty="0">
                <a:latin typeface="Comic Sans MS"/>
                <a:cs typeface="Comic Sans MS"/>
              </a:rPr>
              <a:t> </a:t>
            </a:r>
            <a:r>
              <a:rPr sz="800" spc="-5" dirty="0">
                <a:latin typeface="Comic Sans MS"/>
                <a:cs typeface="Comic Sans MS"/>
              </a:rPr>
              <a:t>línea,</a:t>
            </a:r>
            <a:r>
              <a:rPr sz="800" spc="30" dirty="0">
                <a:latin typeface="Comic Sans MS"/>
                <a:cs typeface="Comic Sans MS"/>
              </a:rPr>
              <a:t> </a:t>
            </a:r>
            <a:r>
              <a:rPr sz="800" spc="-5" dirty="0">
                <a:latin typeface="Comic Sans MS"/>
                <a:cs typeface="Comic Sans MS"/>
              </a:rPr>
              <a:t>dispara </a:t>
            </a:r>
            <a:r>
              <a:rPr sz="800" spc="-225" dirty="0">
                <a:latin typeface="Comic Sans MS"/>
                <a:cs typeface="Comic Sans MS"/>
              </a:rPr>
              <a:t> </a:t>
            </a:r>
            <a:r>
              <a:rPr sz="800" spc="-5" dirty="0">
                <a:latin typeface="Comic Sans MS"/>
                <a:cs typeface="Comic Sans MS"/>
              </a:rPr>
              <a:t>únicamente al interruptor</a:t>
            </a:r>
            <a:r>
              <a:rPr sz="800" dirty="0">
                <a:latin typeface="Comic Sans MS"/>
                <a:cs typeface="Comic Sans MS"/>
              </a:rPr>
              <a:t> </a:t>
            </a:r>
            <a:r>
              <a:rPr sz="800" spc="-5" dirty="0">
                <a:latin typeface="Comic Sans MS"/>
                <a:cs typeface="Comic Sans MS"/>
              </a:rPr>
              <a:t>de</a:t>
            </a:r>
            <a:r>
              <a:rPr sz="800" dirty="0">
                <a:latin typeface="Comic Sans MS"/>
                <a:cs typeface="Comic Sans MS"/>
              </a:rPr>
              <a:t> </a:t>
            </a:r>
            <a:r>
              <a:rPr sz="800" spc="-5" dirty="0">
                <a:latin typeface="Comic Sans MS"/>
                <a:cs typeface="Comic Sans MS"/>
              </a:rPr>
              <a:t>campo.</a:t>
            </a:r>
            <a:endParaRPr sz="800">
              <a:latin typeface="Comic Sans MS"/>
              <a:cs typeface="Comic Sans MS"/>
            </a:endParaRPr>
          </a:p>
          <a:p>
            <a:pPr marL="372745" marR="5080">
              <a:lnSpc>
                <a:spcPts val="1120"/>
              </a:lnSpc>
              <a:spcBef>
                <a:spcPts val="55"/>
              </a:spcBef>
              <a:buAutoNum type="arabicPeriod" startAt="2"/>
              <a:tabLst>
                <a:tab pos="521970" algn="l"/>
              </a:tabLst>
            </a:pPr>
            <a:r>
              <a:rPr sz="800" spc="-5" dirty="0">
                <a:latin typeface="Comic Sans MS"/>
                <a:cs typeface="Comic Sans MS"/>
              </a:rPr>
              <a:t>Refiérase</a:t>
            </a:r>
            <a:r>
              <a:rPr sz="800" spc="20" dirty="0">
                <a:latin typeface="Comic Sans MS"/>
                <a:cs typeface="Comic Sans MS"/>
              </a:rPr>
              <a:t> </a:t>
            </a:r>
            <a:r>
              <a:rPr sz="800" spc="-5" dirty="0">
                <a:latin typeface="Comic Sans MS"/>
                <a:cs typeface="Comic Sans MS"/>
              </a:rPr>
              <a:t>a</a:t>
            </a:r>
            <a:r>
              <a:rPr sz="800" spc="15" dirty="0">
                <a:latin typeface="Comic Sans MS"/>
                <a:cs typeface="Comic Sans MS"/>
              </a:rPr>
              <a:t> </a:t>
            </a:r>
            <a:r>
              <a:rPr sz="800" spc="-5" dirty="0">
                <a:latin typeface="Comic Sans MS"/>
                <a:cs typeface="Comic Sans MS"/>
              </a:rPr>
              <a:t>la</a:t>
            </a:r>
            <a:r>
              <a:rPr sz="800" spc="15" dirty="0">
                <a:latin typeface="Comic Sans MS"/>
                <a:cs typeface="Comic Sans MS"/>
              </a:rPr>
              <a:t> </a:t>
            </a:r>
            <a:r>
              <a:rPr sz="800" spc="-5" dirty="0">
                <a:latin typeface="Comic Sans MS"/>
                <a:cs typeface="Comic Sans MS"/>
              </a:rPr>
              <a:t>sección</a:t>
            </a:r>
            <a:r>
              <a:rPr sz="800" spc="10" dirty="0">
                <a:latin typeface="Comic Sans MS"/>
                <a:cs typeface="Comic Sans MS"/>
              </a:rPr>
              <a:t> </a:t>
            </a:r>
            <a:r>
              <a:rPr sz="800" spc="-5" dirty="0">
                <a:latin typeface="Comic Sans MS"/>
                <a:cs typeface="Comic Sans MS"/>
              </a:rPr>
              <a:t>sobre</a:t>
            </a:r>
            <a:r>
              <a:rPr sz="800" spc="10" dirty="0">
                <a:latin typeface="Comic Sans MS"/>
                <a:cs typeface="Comic Sans MS"/>
              </a:rPr>
              <a:t> </a:t>
            </a:r>
            <a:r>
              <a:rPr sz="800" spc="-5" dirty="0">
                <a:latin typeface="Comic Sans MS"/>
                <a:cs typeface="Comic Sans MS"/>
              </a:rPr>
              <a:t>“Puesta</a:t>
            </a:r>
            <a:r>
              <a:rPr sz="800" spc="10" dirty="0">
                <a:latin typeface="Comic Sans MS"/>
                <a:cs typeface="Comic Sans MS"/>
              </a:rPr>
              <a:t> </a:t>
            </a:r>
            <a:r>
              <a:rPr sz="800" spc="-5" dirty="0">
                <a:latin typeface="Comic Sans MS"/>
                <a:cs typeface="Comic Sans MS"/>
              </a:rPr>
              <a:t>a</a:t>
            </a:r>
            <a:r>
              <a:rPr sz="800" spc="10" dirty="0">
                <a:latin typeface="Comic Sans MS"/>
                <a:cs typeface="Comic Sans MS"/>
              </a:rPr>
              <a:t> </a:t>
            </a:r>
            <a:r>
              <a:rPr sz="800" spc="-5" dirty="0">
                <a:latin typeface="Comic Sans MS"/>
                <a:cs typeface="Comic Sans MS"/>
              </a:rPr>
              <a:t>tierra</a:t>
            </a:r>
            <a:r>
              <a:rPr sz="800" spc="10" dirty="0">
                <a:latin typeface="Comic Sans MS"/>
                <a:cs typeface="Comic Sans MS"/>
              </a:rPr>
              <a:t> </a:t>
            </a:r>
            <a:r>
              <a:rPr sz="800" spc="-5" dirty="0">
                <a:latin typeface="Comic Sans MS"/>
                <a:cs typeface="Comic Sans MS"/>
              </a:rPr>
              <a:t>del </a:t>
            </a:r>
            <a:r>
              <a:rPr sz="800" spc="-225" dirty="0">
                <a:latin typeface="Comic Sans MS"/>
                <a:cs typeface="Comic Sans MS"/>
              </a:rPr>
              <a:t> </a:t>
            </a:r>
            <a:r>
              <a:rPr sz="800" spc="-5" dirty="0">
                <a:latin typeface="Comic Sans MS"/>
                <a:cs typeface="Comic Sans MS"/>
              </a:rPr>
              <a:t>Estator”</a:t>
            </a:r>
            <a:r>
              <a:rPr sz="800" dirty="0">
                <a:latin typeface="Comic Sans MS"/>
                <a:cs typeface="Comic Sans MS"/>
              </a:rPr>
              <a:t> </a:t>
            </a:r>
            <a:r>
              <a:rPr sz="800" spc="-5" dirty="0">
                <a:latin typeface="Comic Sans MS"/>
                <a:cs typeface="Comic Sans MS"/>
              </a:rPr>
              <a:t>para</a:t>
            </a:r>
            <a:r>
              <a:rPr sz="800" dirty="0">
                <a:latin typeface="Comic Sans MS"/>
                <a:cs typeface="Comic Sans MS"/>
              </a:rPr>
              <a:t> </a:t>
            </a:r>
            <a:r>
              <a:rPr sz="800" spc="-5" dirty="0">
                <a:latin typeface="Comic Sans MS"/>
                <a:cs typeface="Comic Sans MS"/>
              </a:rPr>
              <a:t>protección</a:t>
            </a:r>
            <a:r>
              <a:rPr sz="800" dirty="0">
                <a:latin typeface="Comic Sans MS"/>
                <a:cs typeface="Comic Sans MS"/>
              </a:rPr>
              <a:t> </a:t>
            </a:r>
            <a:r>
              <a:rPr sz="800" spc="-5" dirty="0">
                <a:latin typeface="Comic Sans MS"/>
                <a:cs typeface="Comic Sans MS"/>
              </a:rPr>
              <a:t>de</a:t>
            </a:r>
            <a:r>
              <a:rPr sz="800" dirty="0">
                <a:latin typeface="Comic Sans MS"/>
                <a:cs typeface="Comic Sans MS"/>
              </a:rPr>
              <a:t> </a:t>
            </a:r>
            <a:r>
              <a:rPr sz="800" spc="-5" dirty="0">
                <a:latin typeface="Comic Sans MS"/>
                <a:cs typeface="Comic Sans MS"/>
              </a:rPr>
              <a:t>tierra</a:t>
            </a:r>
            <a:r>
              <a:rPr sz="800" dirty="0">
                <a:latin typeface="Comic Sans MS"/>
                <a:cs typeface="Comic Sans MS"/>
              </a:rPr>
              <a:t> </a:t>
            </a:r>
            <a:r>
              <a:rPr sz="800" spc="-5" dirty="0">
                <a:latin typeface="Comic Sans MS"/>
                <a:cs typeface="Comic Sans MS"/>
              </a:rPr>
              <a:t>al</a:t>
            </a:r>
            <a:r>
              <a:rPr sz="800" dirty="0">
                <a:latin typeface="Comic Sans MS"/>
                <a:cs typeface="Comic Sans MS"/>
              </a:rPr>
              <a:t> </a:t>
            </a:r>
            <a:r>
              <a:rPr sz="800" spc="-5" dirty="0">
                <a:latin typeface="Comic Sans MS"/>
                <a:cs typeface="Comic Sans MS"/>
              </a:rPr>
              <a:t>100%.</a:t>
            </a:r>
            <a:endParaRPr sz="800">
              <a:latin typeface="Comic Sans MS"/>
              <a:cs typeface="Comic Sans MS"/>
            </a:endParaRPr>
          </a:p>
          <a:p>
            <a:pPr marL="501650" indent="-129539">
              <a:spcBef>
                <a:spcPts val="85"/>
              </a:spcBef>
              <a:buAutoNum type="arabicPeriod" startAt="2"/>
              <a:tabLst>
                <a:tab pos="502284" algn="l"/>
              </a:tabLst>
            </a:pPr>
            <a:r>
              <a:rPr sz="800" spc="-5" dirty="0">
                <a:latin typeface="Comic Sans MS"/>
                <a:cs typeface="Comic Sans MS"/>
              </a:rPr>
              <a:t>Puede</a:t>
            </a:r>
            <a:r>
              <a:rPr sz="800" spc="90" dirty="0">
                <a:latin typeface="Comic Sans MS"/>
                <a:cs typeface="Comic Sans MS"/>
              </a:rPr>
              <a:t> </a:t>
            </a:r>
            <a:r>
              <a:rPr sz="800" spc="-5" dirty="0">
                <a:latin typeface="Comic Sans MS"/>
                <a:cs typeface="Comic Sans MS"/>
              </a:rPr>
              <a:t>ser</a:t>
            </a:r>
            <a:r>
              <a:rPr sz="800" spc="95" dirty="0">
                <a:latin typeface="Comic Sans MS"/>
                <a:cs typeface="Comic Sans MS"/>
              </a:rPr>
              <a:t> </a:t>
            </a:r>
            <a:r>
              <a:rPr sz="800" spc="-5" dirty="0">
                <a:latin typeface="Comic Sans MS"/>
                <a:cs typeface="Comic Sans MS"/>
              </a:rPr>
              <a:t>conectado</a:t>
            </a:r>
            <a:r>
              <a:rPr sz="800" spc="95" dirty="0">
                <a:latin typeface="Comic Sans MS"/>
                <a:cs typeface="Comic Sans MS"/>
              </a:rPr>
              <a:t> </a:t>
            </a:r>
            <a:r>
              <a:rPr sz="800" spc="-5" dirty="0">
                <a:latin typeface="Comic Sans MS"/>
                <a:cs typeface="Comic Sans MS"/>
              </a:rPr>
              <a:t>para</a:t>
            </a:r>
            <a:r>
              <a:rPr sz="800" spc="80" dirty="0">
                <a:latin typeface="Comic Sans MS"/>
                <a:cs typeface="Comic Sans MS"/>
              </a:rPr>
              <a:t> </a:t>
            </a:r>
            <a:r>
              <a:rPr sz="800" spc="-5" dirty="0">
                <a:latin typeface="Comic Sans MS"/>
                <a:cs typeface="Comic Sans MS"/>
              </a:rPr>
              <a:t>disparar</a:t>
            </a:r>
            <a:r>
              <a:rPr sz="800" spc="95" dirty="0">
                <a:latin typeface="Comic Sans MS"/>
                <a:cs typeface="Comic Sans MS"/>
              </a:rPr>
              <a:t> </a:t>
            </a:r>
            <a:r>
              <a:rPr sz="800" spc="-5" dirty="0">
                <a:latin typeface="Comic Sans MS"/>
                <a:cs typeface="Comic Sans MS"/>
              </a:rPr>
              <a:t>por</a:t>
            </a:r>
            <a:r>
              <a:rPr sz="800" spc="85" dirty="0">
                <a:latin typeface="Comic Sans MS"/>
                <a:cs typeface="Comic Sans MS"/>
              </a:rPr>
              <a:t> </a:t>
            </a:r>
            <a:r>
              <a:rPr sz="800" spc="-5" dirty="0">
                <a:latin typeface="Comic Sans MS"/>
                <a:cs typeface="Comic Sans MS"/>
              </a:rPr>
              <a:t>el</a:t>
            </a:r>
            <a:r>
              <a:rPr sz="800" spc="90" dirty="0">
                <a:latin typeface="Comic Sans MS"/>
                <a:cs typeface="Comic Sans MS"/>
              </a:rPr>
              <a:t> </a:t>
            </a:r>
            <a:r>
              <a:rPr sz="800" spc="-5" dirty="0">
                <a:latin typeface="Comic Sans MS"/>
                <a:cs typeface="Comic Sans MS"/>
              </a:rPr>
              <a:t>fabricante</a:t>
            </a:r>
            <a:endParaRPr sz="800">
              <a:latin typeface="Comic Sans MS"/>
              <a:cs typeface="Comic Sans MS"/>
            </a:endParaRPr>
          </a:p>
          <a:p>
            <a:pPr marL="372745">
              <a:spcBef>
                <a:spcPts val="155"/>
              </a:spcBef>
            </a:pPr>
            <a:r>
              <a:rPr sz="800" spc="-5" dirty="0">
                <a:latin typeface="Comic Sans MS"/>
                <a:cs typeface="Comic Sans MS"/>
              </a:rPr>
              <a:t>del</a:t>
            </a:r>
            <a:r>
              <a:rPr sz="800" spc="-30" dirty="0">
                <a:latin typeface="Comic Sans MS"/>
                <a:cs typeface="Comic Sans MS"/>
              </a:rPr>
              <a:t> </a:t>
            </a:r>
            <a:r>
              <a:rPr sz="800" spc="-5" dirty="0">
                <a:latin typeface="Comic Sans MS"/>
                <a:cs typeface="Comic Sans MS"/>
              </a:rPr>
              <a:t>generador.</a:t>
            </a:r>
            <a:endParaRPr sz="800">
              <a:latin typeface="Comic Sans MS"/>
              <a:cs typeface="Comic Sans MS"/>
            </a:endParaRPr>
          </a:p>
        </p:txBody>
      </p:sp>
      <p:sp>
        <p:nvSpPr>
          <p:cNvPr id="4" name="object 4"/>
          <p:cNvSpPr txBox="1"/>
          <p:nvPr/>
        </p:nvSpPr>
        <p:spPr>
          <a:xfrm>
            <a:off x="6600453" y="5663265"/>
            <a:ext cx="1736725"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Tabla 2. </a:t>
            </a:r>
            <a:r>
              <a:rPr sz="800" b="1" spc="-5" dirty="0">
                <a:latin typeface="Comic Sans MS"/>
                <a:cs typeface="Comic Sans MS"/>
              </a:rPr>
              <a:t>Lógica de disparo</a:t>
            </a:r>
            <a:r>
              <a:rPr sz="800" b="1" dirty="0">
                <a:latin typeface="Comic Sans MS"/>
                <a:cs typeface="Comic Sans MS"/>
              </a:rPr>
              <a:t> </a:t>
            </a:r>
            <a:r>
              <a:rPr sz="800" b="1" spc="-5" dirty="0">
                <a:latin typeface="Comic Sans MS"/>
                <a:cs typeface="Comic Sans MS"/>
              </a:rPr>
              <a:t>sugerida</a:t>
            </a:r>
            <a:endParaRPr sz="800">
              <a:latin typeface="Comic Sans MS"/>
              <a:cs typeface="Comic Sans MS"/>
            </a:endParaRPr>
          </a:p>
        </p:txBody>
      </p:sp>
      <p:sp>
        <p:nvSpPr>
          <p:cNvPr id="5" name="object 5"/>
          <p:cNvSpPr txBox="1"/>
          <p:nvPr/>
        </p:nvSpPr>
        <p:spPr>
          <a:xfrm>
            <a:off x="5942190" y="6171430"/>
            <a:ext cx="3054985" cy="225552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1</a:t>
            </a:r>
            <a:r>
              <a:rPr sz="900" dirty="0">
                <a:latin typeface="Comic Sans MS"/>
                <a:cs typeface="Comic Sans MS"/>
              </a:rPr>
              <a:t> </a:t>
            </a:r>
            <a:r>
              <a:rPr sz="900" spc="-5" dirty="0">
                <a:latin typeface="Comic Sans MS"/>
                <a:cs typeface="Comic Sans MS"/>
              </a:rPr>
              <a:t>describe</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complemento</a:t>
            </a:r>
            <a:r>
              <a:rPr sz="900" dirty="0">
                <a:latin typeface="Comic Sans MS"/>
                <a:cs typeface="Comic Sans MS"/>
              </a:rPr>
              <a:t> </a:t>
            </a:r>
            <a:r>
              <a:rPr sz="900" spc="-5" dirty="0">
                <a:latin typeface="Comic Sans MS"/>
                <a:cs typeface="Comic Sans MS"/>
              </a:rPr>
              <a:t>típico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protección sobre un generador conectado en unidad. La </a:t>
            </a:r>
            <a:r>
              <a:rPr sz="900" dirty="0">
                <a:latin typeface="Comic Sans MS"/>
                <a:cs typeface="Comic Sans MS"/>
              </a:rPr>
              <a:t> </a:t>
            </a:r>
            <a:r>
              <a:rPr sz="900" spc="-5" dirty="0">
                <a:latin typeface="Comic Sans MS"/>
                <a:cs typeface="Comic Sans MS"/>
              </a:rPr>
              <a:t>tabla</a:t>
            </a:r>
            <a:r>
              <a:rPr sz="900" spc="210" dirty="0">
                <a:latin typeface="Comic Sans MS"/>
                <a:cs typeface="Comic Sans MS"/>
              </a:rPr>
              <a:t> </a:t>
            </a:r>
            <a:r>
              <a:rPr sz="900" spc="-5" dirty="0">
                <a:latin typeface="Comic Sans MS"/>
                <a:cs typeface="Comic Sans MS"/>
              </a:rPr>
              <a:t>2</a:t>
            </a:r>
            <a:r>
              <a:rPr sz="900" spc="215" dirty="0">
                <a:latin typeface="Comic Sans MS"/>
                <a:cs typeface="Comic Sans MS"/>
              </a:rPr>
              <a:t> </a:t>
            </a:r>
            <a:r>
              <a:rPr sz="900" spc="-5" dirty="0">
                <a:latin typeface="Comic Sans MS"/>
                <a:cs typeface="Comic Sans MS"/>
              </a:rPr>
              <a:t>sugiere</a:t>
            </a:r>
            <a:r>
              <a:rPr sz="900" spc="210" dirty="0">
                <a:latin typeface="Comic Sans MS"/>
                <a:cs typeface="Comic Sans MS"/>
              </a:rPr>
              <a:t> </a:t>
            </a:r>
            <a:r>
              <a:rPr sz="900" spc="-5" dirty="0">
                <a:latin typeface="Comic Sans MS"/>
                <a:cs typeface="Comic Sans MS"/>
              </a:rPr>
              <a:t>la</a:t>
            </a:r>
            <a:r>
              <a:rPr sz="900" spc="210" dirty="0">
                <a:latin typeface="Comic Sans MS"/>
                <a:cs typeface="Comic Sans MS"/>
              </a:rPr>
              <a:t> </a:t>
            </a:r>
            <a:r>
              <a:rPr sz="900" spc="-5" dirty="0">
                <a:latin typeface="Comic Sans MS"/>
                <a:cs typeface="Comic Sans MS"/>
              </a:rPr>
              <a:t>lógica</a:t>
            </a:r>
            <a:r>
              <a:rPr sz="900" spc="210" dirty="0">
                <a:latin typeface="Comic Sans MS"/>
                <a:cs typeface="Comic Sans MS"/>
              </a:rPr>
              <a:t> </a:t>
            </a:r>
            <a:r>
              <a:rPr sz="900" spc="-5" dirty="0">
                <a:latin typeface="Comic Sans MS"/>
                <a:cs typeface="Comic Sans MS"/>
              </a:rPr>
              <a:t>de</a:t>
            </a:r>
            <a:r>
              <a:rPr sz="900" spc="204" dirty="0">
                <a:latin typeface="Comic Sans MS"/>
                <a:cs typeface="Comic Sans MS"/>
              </a:rPr>
              <a:t> </a:t>
            </a:r>
            <a:r>
              <a:rPr sz="900" spc="-5" dirty="0">
                <a:latin typeface="Comic Sans MS"/>
                <a:cs typeface="Comic Sans MS"/>
              </a:rPr>
              <a:t>disparo</a:t>
            </a:r>
            <a:r>
              <a:rPr sz="900" spc="210" dirty="0">
                <a:latin typeface="Comic Sans MS"/>
                <a:cs typeface="Comic Sans MS"/>
              </a:rPr>
              <a:t> </a:t>
            </a:r>
            <a:r>
              <a:rPr sz="900" spc="-5" dirty="0">
                <a:latin typeface="Comic Sans MS"/>
                <a:cs typeface="Comic Sans MS"/>
              </a:rPr>
              <a:t>para</a:t>
            </a:r>
            <a:r>
              <a:rPr sz="900" spc="210" dirty="0">
                <a:latin typeface="Comic Sans MS"/>
                <a:cs typeface="Comic Sans MS"/>
              </a:rPr>
              <a:t> </a:t>
            </a:r>
            <a:r>
              <a:rPr sz="900" spc="-5" dirty="0">
                <a:latin typeface="Comic Sans MS"/>
                <a:cs typeface="Comic Sans MS"/>
              </a:rPr>
              <a:t>los</a:t>
            </a:r>
            <a:r>
              <a:rPr sz="900" spc="204" dirty="0">
                <a:latin typeface="Comic Sans MS"/>
                <a:cs typeface="Comic Sans MS"/>
              </a:rPr>
              <a:t> </a:t>
            </a:r>
            <a:r>
              <a:rPr sz="900" spc="-5" dirty="0">
                <a:latin typeface="Comic Sans MS"/>
                <a:cs typeface="Comic Sans MS"/>
              </a:rPr>
              <a:t>distintos </a:t>
            </a:r>
            <a:r>
              <a:rPr sz="900" spc="-254"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Muchas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estas</a:t>
            </a:r>
            <a:r>
              <a:rPr sz="900" dirty="0">
                <a:latin typeface="Comic Sans MS"/>
                <a:cs typeface="Comic Sans MS"/>
              </a:rPr>
              <a:t> </a:t>
            </a:r>
            <a:r>
              <a:rPr sz="900" spc="-5" dirty="0">
                <a:latin typeface="Comic Sans MS"/>
                <a:cs typeface="Comic Sans MS"/>
              </a:rPr>
              <a:t>funciones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protección han sido discutidas en este tutorial. La tabla </a:t>
            </a:r>
            <a:r>
              <a:rPr sz="900" dirty="0">
                <a:latin typeface="Comic Sans MS"/>
                <a:cs typeface="Comic Sans MS"/>
              </a:rPr>
              <a:t> </a:t>
            </a:r>
            <a:r>
              <a:rPr sz="900" spc="-5" dirty="0">
                <a:latin typeface="Comic Sans MS"/>
                <a:cs typeface="Comic Sans MS"/>
              </a:rPr>
              <a:t>fue adaptada de las Guías IEEE para la Protección de </a:t>
            </a:r>
            <a:r>
              <a:rPr sz="900" dirty="0">
                <a:latin typeface="Comic Sans MS"/>
                <a:cs typeface="Comic Sans MS"/>
              </a:rPr>
              <a:t> </a:t>
            </a:r>
            <a:r>
              <a:rPr sz="900" spc="-5" dirty="0">
                <a:latin typeface="Comic Sans MS"/>
                <a:cs typeface="Comic Sans MS"/>
              </a:rPr>
              <a:t>Generadores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C.A.</a:t>
            </a:r>
            <a:r>
              <a:rPr sz="900" dirty="0">
                <a:latin typeface="Comic Sans MS"/>
                <a:cs typeface="Comic Sans MS"/>
              </a:rPr>
              <a:t> </a:t>
            </a:r>
            <a:r>
              <a:rPr sz="900" spc="-5" dirty="0">
                <a:latin typeface="Comic Sans MS"/>
                <a:cs typeface="Comic Sans MS"/>
              </a:rPr>
              <a:t>(C37.102).</a:t>
            </a:r>
            <a:r>
              <a:rPr sz="900" dirty="0">
                <a:latin typeface="Comic Sans MS"/>
                <a:cs typeface="Comic Sans MS"/>
              </a:rPr>
              <a:t> </a:t>
            </a:r>
            <a:r>
              <a:rPr sz="900" spc="-5" dirty="0">
                <a:latin typeface="Comic Sans MS"/>
                <a:cs typeface="Comic Sans MS"/>
              </a:rPr>
              <a:t>Proporciona</a:t>
            </a:r>
            <a:r>
              <a:rPr sz="900" dirty="0">
                <a:latin typeface="Comic Sans MS"/>
                <a:cs typeface="Comic Sans MS"/>
              </a:rPr>
              <a:t> </a:t>
            </a:r>
            <a:r>
              <a:rPr sz="900" spc="-5" dirty="0">
                <a:latin typeface="Comic Sans MS"/>
                <a:cs typeface="Comic Sans MS"/>
              </a:rPr>
              <a:t>los </a:t>
            </a:r>
            <a:r>
              <a:rPr sz="900" dirty="0">
                <a:latin typeface="Comic Sans MS"/>
                <a:cs typeface="Comic Sans MS"/>
              </a:rPr>
              <a:t> </a:t>
            </a:r>
            <a:r>
              <a:rPr sz="900" spc="-5" dirty="0">
                <a:latin typeface="Comic Sans MS"/>
                <a:cs typeface="Comic Sans MS"/>
              </a:rPr>
              <a:t>lineamientos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desarrollar</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esquema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disparo </a:t>
            </a:r>
            <a:r>
              <a:rPr sz="900" dirty="0">
                <a:latin typeface="Comic Sans MS"/>
                <a:cs typeface="Comic Sans MS"/>
              </a:rPr>
              <a:t> </a:t>
            </a:r>
            <a:r>
              <a:rPr sz="900" spc="-5" dirty="0">
                <a:latin typeface="Comic Sans MS"/>
                <a:cs typeface="Comic Sans MS"/>
              </a:rPr>
              <a:t>global de la protección del generador. Los esquemas de </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individuales</a:t>
            </a:r>
            <a:r>
              <a:rPr sz="900" dirty="0">
                <a:latin typeface="Comic Sans MS"/>
                <a:cs typeface="Comic Sans MS"/>
              </a:rPr>
              <a:t> </a:t>
            </a:r>
            <a:r>
              <a:rPr sz="900" spc="-5" dirty="0">
                <a:latin typeface="Comic Sans MS"/>
                <a:cs typeface="Comic Sans MS"/>
              </a:rPr>
              <a:t>varían</a:t>
            </a:r>
            <a:r>
              <a:rPr sz="900" dirty="0">
                <a:latin typeface="Comic Sans MS"/>
                <a:cs typeface="Comic Sans MS"/>
              </a:rPr>
              <a:t> </a:t>
            </a:r>
            <a:r>
              <a:rPr sz="900" spc="-5" dirty="0">
                <a:latin typeface="Comic Sans MS"/>
                <a:cs typeface="Comic Sans MS"/>
              </a:rPr>
              <a:t>dependiendo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las </a:t>
            </a:r>
            <a:r>
              <a:rPr sz="900" dirty="0">
                <a:latin typeface="Comic Sans MS"/>
                <a:cs typeface="Comic Sans MS"/>
              </a:rPr>
              <a:t> </a:t>
            </a:r>
            <a:r>
              <a:rPr sz="900" spc="-5" dirty="0">
                <a:latin typeface="Comic Sans MS"/>
                <a:cs typeface="Comic Sans MS"/>
              </a:rPr>
              <a:t>preferencias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propietarios,</a:t>
            </a:r>
            <a:r>
              <a:rPr sz="900" dirty="0">
                <a:latin typeface="Comic Sans MS"/>
                <a:cs typeface="Comic Sans MS"/>
              </a:rPr>
              <a:t> </a:t>
            </a:r>
            <a:r>
              <a:rPr sz="900" spc="-5" dirty="0">
                <a:latin typeface="Comic Sans MS"/>
                <a:cs typeface="Comic Sans MS"/>
              </a:rPr>
              <a:t>experiencias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operación y las capacidades específicas de las turbinas y </a:t>
            </a:r>
            <a:r>
              <a:rPr sz="900" dirty="0">
                <a:latin typeface="Comic Sans MS"/>
                <a:cs typeface="Comic Sans MS"/>
              </a:rPr>
              <a:t> </a:t>
            </a:r>
            <a:r>
              <a:rPr sz="900" spc="-5" dirty="0">
                <a:latin typeface="Comic Sans MS"/>
                <a:cs typeface="Comic Sans MS"/>
              </a:rPr>
              <a:t>calderas.</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Tabla</a:t>
            </a:r>
            <a:r>
              <a:rPr sz="900" dirty="0">
                <a:latin typeface="Comic Sans MS"/>
                <a:cs typeface="Comic Sans MS"/>
              </a:rPr>
              <a:t> </a:t>
            </a:r>
            <a:r>
              <a:rPr sz="900" spc="-5" dirty="0">
                <a:latin typeface="Comic Sans MS"/>
                <a:cs typeface="Comic Sans MS"/>
              </a:rPr>
              <a:t>2</a:t>
            </a:r>
            <a:r>
              <a:rPr sz="900" dirty="0">
                <a:latin typeface="Comic Sans MS"/>
                <a:cs typeface="Comic Sans MS"/>
              </a:rPr>
              <a:t> </a:t>
            </a:r>
            <a:r>
              <a:rPr sz="900" spc="-5" dirty="0">
                <a:latin typeface="Comic Sans MS"/>
                <a:cs typeface="Comic Sans MS"/>
              </a:rPr>
              <a:t>proporciona</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prácticas </a:t>
            </a:r>
            <a:r>
              <a:rPr sz="900" spc="-254" dirty="0">
                <a:latin typeface="Comic Sans MS"/>
                <a:cs typeface="Comic Sans MS"/>
              </a:rPr>
              <a:t> </a:t>
            </a:r>
            <a:r>
              <a:rPr sz="900" spc="-5" dirty="0">
                <a:latin typeface="Comic Sans MS"/>
                <a:cs typeface="Comic Sans MS"/>
              </a:rPr>
              <a:t>generalmente</a:t>
            </a:r>
            <a:r>
              <a:rPr sz="900" dirty="0">
                <a:latin typeface="Comic Sans MS"/>
                <a:cs typeface="Comic Sans MS"/>
              </a:rPr>
              <a:t> </a:t>
            </a:r>
            <a:r>
              <a:rPr sz="900" spc="-5" dirty="0">
                <a:latin typeface="Comic Sans MS"/>
                <a:cs typeface="Comic Sans MS"/>
              </a:rPr>
              <a:t>aceptadas</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la</a:t>
            </a:r>
            <a:r>
              <a:rPr sz="900" spc="5" dirty="0">
                <a:latin typeface="Comic Sans MS"/>
                <a:cs typeface="Comic Sans MS"/>
              </a:rPr>
              <a:t> </a:t>
            </a:r>
            <a:r>
              <a:rPr sz="900" spc="-5" dirty="0">
                <a:latin typeface="Comic Sans MS"/>
                <a:cs typeface="Comic Sans MS"/>
              </a:rPr>
              <a:t>industria.</a:t>
            </a:r>
            <a:endParaRPr sz="900">
              <a:latin typeface="Comic Sans MS"/>
              <a:cs typeface="Comic Sans MS"/>
            </a:endParaRPr>
          </a:p>
        </p:txBody>
      </p:sp>
      <p:pic>
        <p:nvPicPr>
          <p:cNvPr id="6" name="object 6"/>
          <p:cNvPicPr/>
          <p:nvPr/>
        </p:nvPicPr>
        <p:blipFill>
          <a:blip r:embed="rId2" cstate="print"/>
          <a:stretch>
            <a:fillRect/>
          </a:stretch>
        </p:blipFill>
        <p:spPr>
          <a:xfrm>
            <a:off x="9587470" y="1034532"/>
            <a:ext cx="2754363" cy="4217898"/>
          </a:xfrm>
          <a:prstGeom prst="rect">
            <a:avLst/>
          </a:prstGeom>
        </p:spPr>
      </p:pic>
      <p:sp>
        <p:nvSpPr>
          <p:cNvPr id="7" name="object 7"/>
          <p:cNvSpPr txBox="1"/>
          <p:nvPr/>
        </p:nvSpPr>
        <p:spPr>
          <a:xfrm>
            <a:off x="9425473" y="5345248"/>
            <a:ext cx="3052445" cy="288477"/>
          </a:xfrm>
          <a:prstGeom prst="rect">
            <a:avLst/>
          </a:prstGeom>
        </p:spPr>
        <p:txBody>
          <a:bodyPr vert="horz" wrap="square" lIns="0" tIns="12700" rIns="0" bIns="0" rtlCol="0">
            <a:spAutoFit/>
          </a:bodyPr>
          <a:lstStyle/>
          <a:p>
            <a:pPr marL="732155" marR="5080" indent="-720090">
              <a:lnSpc>
                <a:spcPct val="116199"/>
              </a:lnSpc>
              <a:spcBef>
                <a:spcPts val="100"/>
              </a:spcBef>
              <a:tabLst>
                <a:tab pos="471805" algn="l"/>
                <a:tab pos="704850" algn="l"/>
                <a:tab pos="1527810" algn="l"/>
                <a:tab pos="1969135" algn="l"/>
                <a:tab pos="2475865" algn="l"/>
              </a:tabLst>
            </a:pPr>
            <a:r>
              <a:rPr sz="800" spc="-5" dirty="0">
                <a:latin typeface="Comic Sans MS"/>
                <a:cs typeface="Comic Sans MS"/>
              </a:rPr>
              <a:t>Figura	1.	</a:t>
            </a:r>
            <a:r>
              <a:rPr sz="800" b="1" spc="-5" dirty="0">
                <a:latin typeface="Comic Sans MS"/>
                <a:cs typeface="Comic Sans MS"/>
              </a:rPr>
              <a:t>Configuración	</a:t>
            </a:r>
            <a:r>
              <a:rPr sz="800" b="1" spc="-10" dirty="0">
                <a:latin typeface="Comic Sans MS"/>
                <a:cs typeface="Comic Sans MS"/>
              </a:rPr>
              <a:t>típic</a:t>
            </a:r>
            <a:r>
              <a:rPr sz="800" b="1" spc="-5" dirty="0">
                <a:latin typeface="Comic Sans MS"/>
                <a:cs typeface="Comic Sans MS"/>
              </a:rPr>
              <a:t>a</a:t>
            </a:r>
            <a:r>
              <a:rPr sz="800" b="1" dirty="0">
                <a:latin typeface="Comic Sans MS"/>
                <a:cs typeface="Comic Sans MS"/>
              </a:rPr>
              <a:t>	</a:t>
            </a:r>
            <a:r>
              <a:rPr sz="800" b="1" spc="-5" dirty="0">
                <a:latin typeface="Comic Sans MS"/>
                <a:cs typeface="Comic Sans MS"/>
              </a:rPr>
              <a:t>U</a:t>
            </a:r>
            <a:r>
              <a:rPr sz="800" b="1" dirty="0">
                <a:latin typeface="Comic Sans MS"/>
                <a:cs typeface="Comic Sans MS"/>
              </a:rPr>
              <a:t>n</a:t>
            </a:r>
            <a:r>
              <a:rPr sz="800" b="1" spc="-10" dirty="0">
                <a:latin typeface="Comic Sans MS"/>
                <a:cs typeface="Comic Sans MS"/>
              </a:rPr>
              <a:t>ida</a:t>
            </a:r>
            <a:r>
              <a:rPr sz="800" b="1" spc="-5" dirty="0">
                <a:latin typeface="Comic Sans MS"/>
                <a:cs typeface="Comic Sans MS"/>
              </a:rPr>
              <a:t>d</a:t>
            </a:r>
            <a:r>
              <a:rPr sz="800" b="1" dirty="0">
                <a:latin typeface="Comic Sans MS"/>
                <a:cs typeface="Comic Sans MS"/>
              </a:rPr>
              <a:t>	</a:t>
            </a:r>
            <a:r>
              <a:rPr sz="800" b="1" spc="-5" dirty="0">
                <a:latin typeface="Comic Sans MS"/>
                <a:cs typeface="Comic Sans MS"/>
              </a:rPr>
              <a:t>Generador-  Transformador</a:t>
            </a:r>
            <a:endParaRPr sz="800">
              <a:latin typeface="Comic Sans MS"/>
              <a:cs typeface="Comic Sans MS"/>
            </a:endParaRPr>
          </a:p>
        </p:txBody>
      </p:sp>
      <p:sp>
        <p:nvSpPr>
          <p:cNvPr id="8" name="object 8"/>
          <p:cNvSpPr txBox="1"/>
          <p:nvPr/>
        </p:nvSpPr>
        <p:spPr>
          <a:xfrm>
            <a:off x="9425473" y="6015247"/>
            <a:ext cx="3052445" cy="323037"/>
          </a:xfrm>
          <a:prstGeom prst="rect">
            <a:avLst/>
          </a:prstGeom>
        </p:spPr>
        <p:txBody>
          <a:bodyPr vert="horz" wrap="square" lIns="0" tIns="12700" rIns="0" bIns="0" rtlCol="0">
            <a:spAutoFit/>
          </a:bodyPr>
          <a:lstStyle/>
          <a:p>
            <a:pPr marL="12700" marR="5080">
              <a:lnSpc>
                <a:spcPct val="116100"/>
              </a:lnSpc>
              <a:spcBef>
                <a:spcPts val="100"/>
              </a:spcBef>
              <a:tabLst>
                <a:tab pos="467359" algn="l"/>
                <a:tab pos="1450975" algn="l"/>
                <a:tab pos="1711325" algn="l"/>
                <a:tab pos="1942464" algn="l"/>
                <a:tab pos="2621280" algn="l"/>
                <a:tab pos="2888615" algn="l"/>
              </a:tabLst>
            </a:pPr>
            <a:r>
              <a:rPr sz="900" b="1" spc="-5" dirty="0">
                <a:latin typeface="Comic Sans MS"/>
                <a:cs typeface="Comic Sans MS"/>
              </a:rPr>
              <a:t>Otras	consideraciones	en	el	desarrollo	de	las  filosofías de </a:t>
            </a:r>
            <a:r>
              <a:rPr sz="900" b="1" spc="-10" dirty="0">
                <a:latin typeface="Comic Sans MS"/>
                <a:cs typeface="Comic Sans MS"/>
              </a:rPr>
              <a:t>disparo</a:t>
            </a:r>
            <a:endParaRPr sz="900">
              <a:latin typeface="Comic Sans MS"/>
              <a:cs typeface="Comic Sans MS"/>
            </a:endParaRPr>
          </a:p>
        </p:txBody>
      </p:sp>
      <p:sp>
        <p:nvSpPr>
          <p:cNvPr id="9" name="object 9"/>
          <p:cNvSpPr txBox="1"/>
          <p:nvPr/>
        </p:nvSpPr>
        <p:spPr>
          <a:xfrm>
            <a:off x="9425473" y="6486840"/>
            <a:ext cx="3054985" cy="114046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El interés ha crecido en los años recientes sobre los </a:t>
            </a:r>
            <a:r>
              <a:rPr sz="900" dirty="0">
                <a:latin typeface="Comic Sans MS"/>
                <a:cs typeface="Comic Sans MS"/>
              </a:rPr>
              <a:t> </a:t>
            </a:r>
            <a:r>
              <a:rPr sz="900" spc="-5" dirty="0">
                <a:latin typeface="Comic Sans MS"/>
                <a:cs typeface="Comic Sans MS"/>
              </a:rPr>
              <a:t>diversos accidentes graves ocurridos relacionados con la </a:t>
            </a:r>
            <a:r>
              <a:rPr sz="900" dirty="0">
                <a:latin typeface="Comic Sans MS"/>
                <a:cs typeface="Comic Sans MS"/>
              </a:rPr>
              <a:t> </a:t>
            </a:r>
            <a:r>
              <a:rPr sz="900" spc="-5" dirty="0">
                <a:latin typeface="Comic Sans MS"/>
                <a:cs typeface="Comic Sans MS"/>
              </a:rPr>
              <a:t>filosofía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disparo</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estaciones</a:t>
            </a:r>
            <a:r>
              <a:rPr sz="900" dirty="0">
                <a:latin typeface="Comic Sans MS"/>
                <a:cs typeface="Comic Sans MS"/>
              </a:rPr>
              <a:t> </a:t>
            </a:r>
            <a:r>
              <a:rPr sz="900" spc="-5" dirty="0">
                <a:latin typeface="Comic Sans MS"/>
                <a:cs typeface="Comic Sans MS"/>
              </a:rPr>
              <a:t>generadoras.</a:t>
            </a:r>
            <a:r>
              <a:rPr sz="900" spc="254" dirty="0">
                <a:latin typeface="Comic Sans MS"/>
                <a:cs typeface="Comic Sans MS"/>
              </a:rPr>
              <a:t> </a:t>
            </a:r>
            <a:r>
              <a:rPr sz="900" spc="-5" dirty="0">
                <a:latin typeface="Comic Sans MS"/>
                <a:cs typeface="Comic Sans MS"/>
              </a:rPr>
              <a:t>En </a:t>
            </a:r>
            <a:r>
              <a:rPr sz="900" dirty="0">
                <a:latin typeface="Comic Sans MS"/>
                <a:cs typeface="Comic Sans MS"/>
              </a:rPr>
              <a:t> </a:t>
            </a:r>
            <a:r>
              <a:rPr sz="900" spc="-5" dirty="0">
                <a:latin typeface="Comic Sans MS"/>
                <a:cs typeface="Comic Sans MS"/>
              </a:rPr>
              <a:t>plantas de potencia grandes, es común el uso tanto del </a:t>
            </a:r>
            <a:r>
              <a:rPr sz="900" dirty="0">
                <a:latin typeface="Comic Sans MS"/>
                <a:cs typeface="Comic Sans MS"/>
              </a:rPr>
              <a:t> </a:t>
            </a:r>
            <a:r>
              <a:rPr sz="900" spc="-5" dirty="0">
                <a:latin typeface="Comic Sans MS"/>
                <a:cs typeface="Comic Sans MS"/>
              </a:rPr>
              <a:t>interruptor</a:t>
            </a:r>
            <a:r>
              <a:rPr sz="900" spc="135" dirty="0">
                <a:latin typeface="Comic Sans MS"/>
                <a:cs typeface="Comic Sans MS"/>
              </a:rPr>
              <a:t> </a:t>
            </a:r>
            <a:r>
              <a:rPr sz="900" spc="-5" dirty="0">
                <a:latin typeface="Comic Sans MS"/>
                <a:cs typeface="Comic Sans MS"/>
              </a:rPr>
              <a:t>y</a:t>
            </a:r>
            <a:r>
              <a:rPr sz="900" spc="145" dirty="0">
                <a:latin typeface="Comic Sans MS"/>
                <a:cs typeface="Comic Sans MS"/>
              </a:rPr>
              <a:t> </a:t>
            </a:r>
            <a:r>
              <a:rPr sz="900" spc="-5" dirty="0">
                <a:latin typeface="Comic Sans MS"/>
                <a:cs typeface="Comic Sans MS"/>
              </a:rPr>
              <a:t>medio</a:t>
            </a:r>
            <a:r>
              <a:rPr sz="900" spc="145" dirty="0">
                <a:latin typeface="Comic Sans MS"/>
                <a:cs typeface="Comic Sans MS"/>
              </a:rPr>
              <a:t> </a:t>
            </a:r>
            <a:r>
              <a:rPr sz="900" spc="-5" dirty="0">
                <a:latin typeface="Comic Sans MS"/>
                <a:cs typeface="Comic Sans MS"/>
              </a:rPr>
              <a:t>como</a:t>
            </a:r>
            <a:r>
              <a:rPr sz="900" spc="140" dirty="0">
                <a:latin typeface="Comic Sans MS"/>
                <a:cs typeface="Comic Sans MS"/>
              </a:rPr>
              <a:t> </a:t>
            </a:r>
            <a:r>
              <a:rPr sz="900" spc="-5" dirty="0">
                <a:latin typeface="Comic Sans MS"/>
                <a:cs typeface="Comic Sans MS"/>
              </a:rPr>
              <a:t>la</a:t>
            </a:r>
            <a:r>
              <a:rPr sz="900" spc="145" dirty="0">
                <a:latin typeface="Comic Sans MS"/>
                <a:cs typeface="Comic Sans MS"/>
              </a:rPr>
              <a:t> </a:t>
            </a:r>
            <a:r>
              <a:rPr sz="900" spc="-5" dirty="0">
                <a:latin typeface="Comic Sans MS"/>
                <a:cs typeface="Comic Sans MS"/>
              </a:rPr>
              <a:t>conexión</a:t>
            </a:r>
            <a:r>
              <a:rPr sz="900" spc="140" dirty="0">
                <a:latin typeface="Comic Sans MS"/>
                <a:cs typeface="Comic Sans MS"/>
              </a:rPr>
              <a:t> </a:t>
            </a:r>
            <a:r>
              <a:rPr sz="900" spc="-5" dirty="0">
                <a:latin typeface="Comic Sans MS"/>
                <a:cs typeface="Comic Sans MS"/>
              </a:rPr>
              <a:t>en</a:t>
            </a:r>
            <a:r>
              <a:rPr sz="900" spc="130" dirty="0">
                <a:latin typeface="Comic Sans MS"/>
                <a:cs typeface="Comic Sans MS"/>
              </a:rPr>
              <a:t> </a:t>
            </a:r>
            <a:r>
              <a:rPr sz="900" spc="-5" dirty="0">
                <a:latin typeface="Comic Sans MS"/>
                <a:cs typeface="Comic Sans MS"/>
              </a:rPr>
              <a:t>anillo</a:t>
            </a:r>
            <a:r>
              <a:rPr sz="900" spc="135" dirty="0">
                <a:latin typeface="Comic Sans MS"/>
                <a:cs typeface="Comic Sans MS"/>
              </a:rPr>
              <a:t> </a:t>
            </a:r>
            <a:r>
              <a:rPr sz="900" spc="-5" dirty="0">
                <a:latin typeface="Comic Sans MS"/>
                <a:cs typeface="Comic Sans MS"/>
              </a:rPr>
              <a:t>del</a:t>
            </a:r>
            <a:r>
              <a:rPr sz="900" spc="135" dirty="0">
                <a:latin typeface="Comic Sans MS"/>
                <a:cs typeface="Comic Sans MS"/>
              </a:rPr>
              <a:t> </a:t>
            </a:r>
            <a:r>
              <a:rPr sz="900" spc="-5" dirty="0">
                <a:latin typeface="Comic Sans MS"/>
                <a:cs typeface="Comic Sans MS"/>
              </a:rPr>
              <a:t>bus, </a:t>
            </a:r>
            <a:r>
              <a:rPr sz="900" spc="-260" dirty="0">
                <a:latin typeface="Comic Sans MS"/>
                <a:cs typeface="Comic Sans MS"/>
              </a:rPr>
              <a:t> </a:t>
            </a:r>
            <a:r>
              <a:rPr sz="900" spc="-5" dirty="0">
                <a:latin typeface="Comic Sans MS"/>
                <a:cs typeface="Comic Sans MS"/>
              </a:rPr>
              <a:t>con una cuchilla sobre el alimentador del generador. La </a:t>
            </a:r>
            <a:r>
              <a:rPr sz="900" dirty="0">
                <a:latin typeface="Comic Sans MS"/>
                <a:cs typeface="Comic Sans MS"/>
              </a:rPr>
              <a:t> </a:t>
            </a:r>
            <a:r>
              <a:rPr sz="900" spc="-5" dirty="0">
                <a:latin typeface="Comic Sans MS"/>
                <a:cs typeface="Comic Sans MS"/>
              </a:rPr>
              <a:t>figura</a:t>
            </a:r>
            <a:r>
              <a:rPr sz="900" dirty="0">
                <a:latin typeface="Comic Sans MS"/>
                <a:cs typeface="Comic Sans MS"/>
              </a:rPr>
              <a:t> </a:t>
            </a:r>
            <a:r>
              <a:rPr sz="900" spc="-5" dirty="0">
                <a:latin typeface="Comic Sans MS"/>
                <a:cs typeface="Comic Sans MS"/>
              </a:rPr>
              <a:t>2</a:t>
            </a:r>
            <a:r>
              <a:rPr sz="900" dirty="0">
                <a:latin typeface="Comic Sans MS"/>
                <a:cs typeface="Comic Sans MS"/>
              </a:rPr>
              <a:t> </a:t>
            </a:r>
            <a:r>
              <a:rPr sz="900" spc="-5" dirty="0">
                <a:latin typeface="Comic Sans MS"/>
                <a:cs typeface="Comic Sans MS"/>
              </a:rPr>
              <a:t>muestra</a:t>
            </a:r>
            <a:r>
              <a:rPr sz="900" dirty="0">
                <a:latin typeface="Comic Sans MS"/>
                <a:cs typeface="Comic Sans MS"/>
              </a:rPr>
              <a:t> </a:t>
            </a:r>
            <a:r>
              <a:rPr sz="900" spc="-5" dirty="0">
                <a:latin typeface="Comic Sans MS"/>
                <a:cs typeface="Comic Sans MS"/>
              </a:rPr>
              <a:t>estos</a:t>
            </a:r>
            <a:r>
              <a:rPr sz="900" dirty="0">
                <a:latin typeface="Comic Sans MS"/>
                <a:cs typeface="Comic Sans MS"/>
              </a:rPr>
              <a:t> </a:t>
            </a:r>
            <a:r>
              <a:rPr sz="900" spc="-5" dirty="0">
                <a:latin typeface="Comic Sans MS"/>
                <a:cs typeface="Comic Sans MS"/>
              </a:rPr>
              <a:t>arreglos.</a:t>
            </a:r>
            <a:endParaRPr sz="900">
              <a:latin typeface="Comic Sans MS"/>
              <a:cs typeface="Comic Sans MS"/>
            </a:endParaRPr>
          </a:p>
        </p:txBody>
      </p:sp>
      <p:sp>
        <p:nvSpPr>
          <p:cNvPr id="10" name="object 10"/>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11" name="object 11"/>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85</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162037" y="1407185"/>
            <a:ext cx="47625" cy="386080"/>
          </a:xfrm>
          <a:custGeom>
            <a:avLst/>
            <a:gdLst/>
            <a:ahLst/>
            <a:cxnLst/>
            <a:rect l="l" t="t" r="r" b="b"/>
            <a:pathLst>
              <a:path w="47625" h="386080">
                <a:moveTo>
                  <a:pt x="47231" y="16751"/>
                </a:moveTo>
                <a:lnTo>
                  <a:pt x="43421" y="16751"/>
                </a:lnTo>
                <a:lnTo>
                  <a:pt x="41224" y="15875"/>
                </a:lnTo>
                <a:lnTo>
                  <a:pt x="41224" y="24104"/>
                </a:lnTo>
                <a:lnTo>
                  <a:pt x="39712" y="24104"/>
                </a:lnTo>
                <a:lnTo>
                  <a:pt x="39712" y="23507"/>
                </a:lnTo>
                <a:lnTo>
                  <a:pt x="41224" y="24104"/>
                </a:lnTo>
                <a:lnTo>
                  <a:pt x="41224" y="15875"/>
                </a:lnTo>
                <a:lnTo>
                  <a:pt x="1524" y="0"/>
                </a:lnTo>
                <a:lnTo>
                  <a:pt x="1524" y="3797"/>
                </a:lnTo>
                <a:lnTo>
                  <a:pt x="0" y="7607"/>
                </a:lnTo>
                <a:lnTo>
                  <a:pt x="38087" y="22847"/>
                </a:lnTo>
                <a:lnTo>
                  <a:pt x="38087" y="24104"/>
                </a:lnTo>
                <a:lnTo>
                  <a:pt x="38087" y="386054"/>
                </a:lnTo>
                <a:lnTo>
                  <a:pt x="47231" y="386054"/>
                </a:lnTo>
                <a:lnTo>
                  <a:pt x="47231" y="24371"/>
                </a:lnTo>
                <a:lnTo>
                  <a:pt x="47231" y="24104"/>
                </a:lnTo>
                <a:lnTo>
                  <a:pt x="47231" y="20561"/>
                </a:lnTo>
                <a:lnTo>
                  <a:pt x="47231" y="16751"/>
                </a:lnTo>
                <a:close/>
              </a:path>
            </a:pathLst>
          </a:custGeom>
          <a:solidFill>
            <a:srgbClr val="000000"/>
          </a:solidFill>
        </p:spPr>
        <p:txBody>
          <a:bodyPr wrap="square" lIns="0" tIns="0" rIns="0" bIns="0" rtlCol="0"/>
          <a:lstStyle/>
          <a:p>
            <a:endParaRPr/>
          </a:p>
        </p:txBody>
      </p:sp>
      <p:sp>
        <p:nvSpPr>
          <p:cNvPr id="3" name="object 3"/>
          <p:cNvSpPr/>
          <p:nvPr/>
        </p:nvSpPr>
        <p:spPr>
          <a:xfrm>
            <a:off x="8043189" y="1887156"/>
            <a:ext cx="166370" cy="582930"/>
          </a:xfrm>
          <a:custGeom>
            <a:avLst/>
            <a:gdLst/>
            <a:ahLst/>
            <a:cxnLst/>
            <a:rect l="l" t="t" r="r" b="b"/>
            <a:pathLst>
              <a:path w="166369" h="582930">
                <a:moveTo>
                  <a:pt x="166077" y="34290"/>
                </a:moveTo>
                <a:lnTo>
                  <a:pt x="143230" y="6096"/>
                </a:lnTo>
                <a:lnTo>
                  <a:pt x="139420" y="3810"/>
                </a:lnTo>
                <a:lnTo>
                  <a:pt x="135610" y="2286"/>
                </a:lnTo>
                <a:lnTo>
                  <a:pt x="131800" y="2286"/>
                </a:lnTo>
                <a:lnTo>
                  <a:pt x="126466" y="0"/>
                </a:lnTo>
                <a:lnTo>
                  <a:pt x="118846" y="0"/>
                </a:lnTo>
                <a:lnTo>
                  <a:pt x="113512" y="2286"/>
                </a:lnTo>
                <a:lnTo>
                  <a:pt x="109702" y="2286"/>
                </a:lnTo>
                <a:lnTo>
                  <a:pt x="105892" y="3810"/>
                </a:lnTo>
                <a:lnTo>
                  <a:pt x="102082" y="6096"/>
                </a:lnTo>
                <a:lnTo>
                  <a:pt x="98272" y="7620"/>
                </a:lnTo>
                <a:lnTo>
                  <a:pt x="94462" y="9906"/>
                </a:lnTo>
                <a:lnTo>
                  <a:pt x="86842" y="17526"/>
                </a:lnTo>
                <a:lnTo>
                  <a:pt x="84556" y="21336"/>
                </a:lnTo>
                <a:lnTo>
                  <a:pt x="83654" y="23139"/>
                </a:lnTo>
                <a:lnTo>
                  <a:pt x="80746" y="19050"/>
                </a:lnTo>
                <a:lnTo>
                  <a:pt x="75425" y="13716"/>
                </a:lnTo>
                <a:lnTo>
                  <a:pt x="73139" y="9906"/>
                </a:lnTo>
                <a:lnTo>
                  <a:pt x="70091" y="7620"/>
                </a:lnTo>
                <a:lnTo>
                  <a:pt x="56375" y="2286"/>
                </a:lnTo>
                <a:lnTo>
                  <a:pt x="52565" y="2286"/>
                </a:lnTo>
                <a:lnTo>
                  <a:pt x="48755" y="0"/>
                </a:lnTo>
                <a:lnTo>
                  <a:pt x="39611" y="0"/>
                </a:lnTo>
                <a:lnTo>
                  <a:pt x="35801" y="2286"/>
                </a:lnTo>
                <a:lnTo>
                  <a:pt x="29705" y="2286"/>
                </a:lnTo>
                <a:lnTo>
                  <a:pt x="26657" y="3810"/>
                </a:lnTo>
                <a:lnTo>
                  <a:pt x="22847" y="6096"/>
                </a:lnTo>
                <a:lnTo>
                  <a:pt x="19037" y="7620"/>
                </a:lnTo>
                <a:lnTo>
                  <a:pt x="15227" y="9906"/>
                </a:lnTo>
                <a:lnTo>
                  <a:pt x="11417" y="13716"/>
                </a:lnTo>
                <a:lnTo>
                  <a:pt x="9131" y="17526"/>
                </a:lnTo>
                <a:lnTo>
                  <a:pt x="5321" y="21336"/>
                </a:lnTo>
                <a:lnTo>
                  <a:pt x="3797" y="24384"/>
                </a:lnTo>
                <a:lnTo>
                  <a:pt x="1511" y="28194"/>
                </a:lnTo>
                <a:lnTo>
                  <a:pt x="1511" y="34290"/>
                </a:lnTo>
                <a:lnTo>
                  <a:pt x="0" y="39624"/>
                </a:lnTo>
                <a:lnTo>
                  <a:pt x="0" y="45720"/>
                </a:lnTo>
                <a:lnTo>
                  <a:pt x="1511" y="51054"/>
                </a:lnTo>
                <a:lnTo>
                  <a:pt x="9131" y="49530"/>
                </a:lnTo>
                <a:lnTo>
                  <a:pt x="9131" y="34290"/>
                </a:lnTo>
                <a:lnTo>
                  <a:pt x="11417" y="30480"/>
                </a:lnTo>
                <a:lnTo>
                  <a:pt x="11417" y="28194"/>
                </a:lnTo>
                <a:lnTo>
                  <a:pt x="12941" y="24384"/>
                </a:lnTo>
                <a:lnTo>
                  <a:pt x="15227" y="21336"/>
                </a:lnTo>
                <a:lnTo>
                  <a:pt x="16751" y="19050"/>
                </a:lnTo>
                <a:lnTo>
                  <a:pt x="20561" y="17526"/>
                </a:lnTo>
                <a:lnTo>
                  <a:pt x="22847" y="15240"/>
                </a:lnTo>
                <a:lnTo>
                  <a:pt x="26657" y="13716"/>
                </a:lnTo>
                <a:lnTo>
                  <a:pt x="29705" y="11430"/>
                </a:lnTo>
                <a:lnTo>
                  <a:pt x="31991" y="9906"/>
                </a:lnTo>
                <a:lnTo>
                  <a:pt x="54851" y="9906"/>
                </a:lnTo>
                <a:lnTo>
                  <a:pt x="58661" y="11430"/>
                </a:lnTo>
                <a:lnTo>
                  <a:pt x="62471" y="13716"/>
                </a:lnTo>
                <a:lnTo>
                  <a:pt x="63995" y="15240"/>
                </a:lnTo>
                <a:lnTo>
                  <a:pt x="70091" y="19050"/>
                </a:lnTo>
                <a:lnTo>
                  <a:pt x="71615" y="21336"/>
                </a:lnTo>
                <a:lnTo>
                  <a:pt x="75425" y="24384"/>
                </a:lnTo>
                <a:lnTo>
                  <a:pt x="75425" y="28194"/>
                </a:lnTo>
                <a:lnTo>
                  <a:pt x="79222" y="34290"/>
                </a:lnTo>
                <a:lnTo>
                  <a:pt x="79222" y="45720"/>
                </a:lnTo>
                <a:lnTo>
                  <a:pt x="79222" y="47244"/>
                </a:lnTo>
                <a:lnTo>
                  <a:pt x="79692" y="47396"/>
                </a:lnTo>
                <a:lnTo>
                  <a:pt x="80746" y="51054"/>
                </a:lnTo>
                <a:lnTo>
                  <a:pt x="88366" y="49530"/>
                </a:lnTo>
                <a:lnTo>
                  <a:pt x="88366" y="32004"/>
                </a:lnTo>
                <a:lnTo>
                  <a:pt x="90652" y="28194"/>
                </a:lnTo>
                <a:lnTo>
                  <a:pt x="92176" y="24384"/>
                </a:lnTo>
                <a:lnTo>
                  <a:pt x="94462" y="21336"/>
                </a:lnTo>
                <a:lnTo>
                  <a:pt x="95986" y="19050"/>
                </a:lnTo>
                <a:lnTo>
                  <a:pt x="102082" y="15240"/>
                </a:lnTo>
                <a:lnTo>
                  <a:pt x="105892" y="13716"/>
                </a:lnTo>
                <a:lnTo>
                  <a:pt x="107416" y="11430"/>
                </a:lnTo>
                <a:lnTo>
                  <a:pt x="111226" y="11430"/>
                </a:lnTo>
                <a:lnTo>
                  <a:pt x="115036" y="9906"/>
                </a:lnTo>
                <a:lnTo>
                  <a:pt x="130276" y="9906"/>
                </a:lnTo>
                <a:lnTo>
                  <a:pt x="134086" y="11430"/>
                </a:lnTo>
                <a:lnTo>
                  <a:pt x="137896" y="11430"/>
                </a:lnTo>
                <a:lnTo>
                  <a:pt x="139420" y="13716"/>
                </a:lnTo>
                <a:lnTo>
                  <a:pt x="143230" y="15240"/>
                </a:lnTo>
                <a:lnTo>
                  <a:pt x="149326" y="19050"/>
                </a:lnTo>
                <a:lnTo>
                  <a:pt x="150850" y="21336"/>
                </a:lnTo>
                <a:lnTo>
                  <a:pt x="153136" y="24384"/>
                </a:lnTo>
                <a:lnTo>
                  <a:pt x="154647" y="28194"/>
                </a:lnTo>
                <a:lnTo>
                  <a:pt x="156933" y="30480"/>
                </a:lnTo>
                <a:lnTo>
                  <a:pt x="156933" y="34290"/>
                </a:lnTo>
                <a:lnTo>
                  <a:pt x="158457" y="39624"/>
                </a:lnTo>
                <a:lnTo>
                  <a:pt x="158457" y="41910"/>
                </a:lnTo>
                <a:lnTo>
                  <a:pt x="158457" y="43434"/>
                </a:lnTo>
                <a:lnTo>
                  <a:pt x="156933" y="49530"/>
                </a:lnTo>
                <a:lnTo>
                  <a:pt x="158457" y="49530"/>
                </a:lnTo>
                <a:lnTo>
                  <a:pt x="158457" y="582841"/>
                </a:lnTo>
                <a:lnTo>
                  <a:pt x="166077" y="582841"/>
                </a:lnTo>
                <a:lnTo>
                  <a:pt x="166077" y="49530"/>
                </a:lnTo>
                <a:lnTo>
                  <a:pt x="166077" y="41910"/>
                </a:lnTo>
                <a:lnTo>
                  <a:pt x="166077" y="34290"/>
                </a:lnTo>
                <a:close/>
              </a:path>
            </a:pathLst>
          </a:custGeom>
          <a:solidFill>
            <a:srgbClr val="000000"/>
          </a:solidFill>
        </p:spPr>
        <p:txBody>
          <a:bodyPr wrap="square" lIns="0" tIns="0" rIns="0" bIns="0" rtlCol="0"/>
          <a:lstStyle/>
          <a:p>
            <a:endParaRPr/>
          </a:p>
        </p:txBody>
      </p:sp>
      <p:sp>
        <p:nvSpPr>
          <p:cNvPr id="4" name="object 4"/>
          <p:cNvSpPr/>
          <p:nvPr/>
        </p:nvSpPr>
        <p:spPr>
          <a:xfrm>
            <a:off x="8201647" y="1889443"/>
            <a:ext cx="166370" cy="48895"/>
          </a:xfrm>
          <a:custGeom>
            <a:avLst/>
            <a:gdLst/>
            <a:ahLst/>
            <a:cxnLst/>
            <a:rect l="l" t="t" r="r" b="b"/>
            <a:pathLst>
              <a:path w="166370" h="48894">
                <a:moveTo>
                  <a:pt x="166090" y="32004"/>
                </a:moveTo>
                <a:lnTo>
                  <a:pt x="164566" y="25908"/>
                </a:lnTo>
                <a:lnTo>
                  <a:pt x="162280" y="22098"/>
                </a:lnTo>
                <a:lnTo>
                  <a:pt x="160756" y="19050"/>
                </a:lnTo>
                <a:lnTo>
                  <a:pt x="156933" y="15240"/>
                </a:lnTo>
                <a:lnTo>
                  <a:pt x="154647" y="11430"/>
                </a:lnTo>
                <a:lnTo>
                  <a:pt x="150850" y="9144"/>
                </a:lnTo>
                <a:lnTo>
                  <a:pt x="147053" y="5334"/>
                </a:lnTo>
                <a:lnTo>
                  <a:pt x="143230" y="3810"/>
                </a:lnTo>
                <a:lnTo>
                  <a:pt x="139433" y="1524"/>
                </a:lnTo>
                <a:lnTo>
                  <a:pt x="135623" y="1524"/>
                </a:lnTo>
                <a:lnTo>
                  <a:pt x="130289" y="0"/>
                </a:lnTo>
                <a:lnTo>
                  <a:pt x="113525" y="0"/>
                </a:lnTo>
                <a:lnTo>
                  <a:pt x="109715" y="1524"/>
                </a:lnTo>
                <a:lnTo>
                  <a:pt x="105892" y="1524"/>
                </a:lnTo>
                <a:lnTo>
                  <a:pt x="95999" y="5334"/>
                </a:lnTo>
                <a:lnTo>
                  <a:pt x="92189" y="9144"/>
                </a:lnTo>
                <a:lnTo>
                  <a:pt x="90665" y="11430"/>
                </a:lnTo>
                <a:lnTo>
                  <a:pt x="86855" y="15240"/>
                </a:lnTo>
                <a:lnTo>
                  <a:pt x="85331" y="19050"/>
                </a:lnTo>
                <a:lnTo>
                  <a:pt x="83045" y="22098"/>
                </a:lnTo>
                <a:lnTo>
                  <a:pt x="81521" y="19050"/>
                </a:lnTo>
                <a:lnTo>
                  <a:pt x="79235" y="15240"/>
                </a:lnTo>
                <a:lnTo>
                  <a:pt x="75425" y="11430"/>
                </a:lnTo>
                <a:lnTo>
                  <a:pt x="71628" y="9144"/>
                </a:lnTo>
                <a:lnTo>
                  <a:pt x="67818" y="5334"/>
                </a:lnTo>
                <a:lnTo>
                  <a:pt x="64008" y="3810"/>
                </a:lnTo>
                <a:lnTo>
                  <a:pt x="60198" y="1524"/>
                </a:lnTo>
                <a:lnTo>
                  <a:pt x="56388" y="1524"/>
                </a:lnTo>
                <a:lnTo>
                  <a:pt x="52578" y="0"/>
                </a:lnTo>
                <a:lnTo>
                  <a:pt x="34290" y="0"/>
                </a:lnTo>
                <a:lnTo>
                  <a:pt x="30480" y="1524"/>
                </a:lnTo>
                <a:lnTo>
                  <a:pt x="26670" y="1524"/>
                </a:lnTo>
                <a:lnTo>
                  <a:pt x="22860" y="3810"/>
                </a:lnTo>
                <a:lnTo>
                  <a:pt x="19050" y="5334"/>
                </a:lnTo>
                <a:lnTo>
                  <a:pt x="15240" y="9144"/>
                </a:lnTo>
                <a:lnTo>
                  <a:pt x="2286" y="28194"/>
                </a:lnTo>
                <a:lnTo>
                  <a:pt x="2286" y="32004"/>
                </a:lnTo>
                <a:lnTo>
                  <a:pt x="0" y="37338"/>
                </a:lnTo>
                <a:lnTo>
                  <a:pt x="0" y="43434"/>
                </a:lnTo>
                <a:lnTo>
                  <a:pt x="2286" y="48768"/>
                </a:lnTo>
                <a:lnTo>
                  <a:pt x="9144" y="47244"/>
                </a:lnTo>
                <a:lnTo>
                  <a:pt x="9144" y="29718"/>
                </a:lnTo>
                <a:lnTo>
                  <a:pt x="11430" y="25908"/>
                </a:lnTo>
                <a:lnTo>
                  <a:pt x="12954" y="22098"/>
                </a:lnTo>
                <a:lnTo>
                  <a:pt x="15240" y="20574"/>
                </a:lnTo>
                <a:lnTo>
                  <a:pt x="16764" y="16764"/>
                </a:lnTo>
                <a:lnTo>
                  <a:pt x="20574" y="15240"/>
                </a:lnTo>
                <a:lnTo>
                  <a:pt x="22860" y="12954"/>
                </a:lnTo>
                <a:lnTo>
                  <a:pt x="26670" y="11430"/>
                </a:lnTo>
                <a:lnTo>
                  <a:pt x="28194" y="9144"/>
                </a:lnTo>
                <a:lnTo>
                  <a:pt x="32004" y="9144"/>
                </a:lnTo>
                <a:lnTo>
                  <a:pt x="35814" y="7620"/>
                </a:lnTo>
                <a:lnTo>
                  <a:pt x="51054" y="7620"/>
                </a:lnTo>
                <a:lnTo>
                  <a:pt x="54864" y="9144"/>
                </a:lnTo>
                <a:lnTo>
                  <a:pt x="58674" y="9144"/>
                </a:lnTo>
                <a:lnTo>
                  <a:pt x="60198" y="11430"/>
                </a:lnTo>
                <a:lnTo>
                  <a:pt x="64008" y="12954"/>
                </a:lnTo>
                <a:lnTo>
                  <a:pt x="70104" y="16764"/>
                </a:lnTo>
                <a:lnTo>
                  <a:pt x="71628" y="20574"/>
                </a:lnTo>
                <a:lnTo>
                  <a:pt x="73901" y="22098"/>
                </a:lnTo>
                <a:lnTo>
                  <a:pt x="75425" y="25908"/>
                </a:lnTo>
                <a:lnTo>
                  <a:pt x="77711" y="29718"/>
                </a:lnTo>
                <a:lnTo>
                  <a:pt x="79235" y="33528"/>
                </a:lnTo>
                <a:lnTo>
                  <a:pt x="79235" y="47244"/>
                </a:lnTo>
                <a:lnTo>
                  <a:pt x="79235" y="48768"/>
                </a:lnTo>
                <a:lnTo>
                  <a:pt x="83540" y="48107"/>
                </a:lnTo>
                <a:lnTo>
                  <a:pt x="86855" y="48768"/>
                </a:lnTo>
                <a:lnTo>
                  <a:pt x="86855" y="47599"/>
                </a:lnTo>
                <a:lnTo>
                  <a:pt x="89141" y="47244"/>
                </a:lnTo>
                <a:lnTo>
                  <a:pt x="86855" y="43434"/>
                </a:lnTo>
                <a:lnTo>
                  <a:pt x="86855" y="37338"/>
                </a:lnTo>
                <a:lnTo>
                  <a:pt x="89141" y="33528"/>
                </a:lnTo>
                <a:lnTo>
                  <a:pt x="89141" y="29718"/>
                </a:lnTo>
                <a:lnTo>
                  <a:pt x="92189" y="22098"/>
                </a:lnTo>
                <a:lnTo>
                  <a:pt x="94475" y="20574"/>
                </a:lnTo>
                <a:lnTo>
                  <a:pt x="95999" y="16764"/>
                </a:lnTo>
                <a:lnTo>
                  <a:pt x="102095" y="12954"/>
                </a:lnTo>
                <a:lnTo>
                  <a:pt x="103619" y="11430"/>
                </a:lnTo>
                <a:lnTo>
                  <a:pt x="107416" y="11430"/>
                </a:lnTo>
                <a:lnTo>
                  <a:pt x="111239" y="9144"/>
                </a:lnTo>
                <a:lnTo>
                  <a:pt x="115049" y="9144"/>
                </a:lnTo>
                <a:lnTo>
                  <a:pt x="118859" y="7620"/>
                </a:lnTo>
                <a:lnTo>
                  <a:pt x="126466" y="7620"/>
                </a:lnTo>
                <a:lnTo>
                  <a:pt x="130289" y="9144"/>
                </a:lnTo>
                <a:lnTo>
                  <a:pt x="134099" y="9144"/>
                </a:lnTo>
                <a:lnTo>
                  <a:pt x="135623" y="11430"/>
                </a:lnTo>
                <a:lnTo>
                  <a:pt x="139433" y="11430"/>
                </a:lnTo>
                <a:lnTo>
                  <a:pt x="143230" y="12954"/>
                </a:lnTo>
                <a:lnTo>
                  <a:pt x="150850" y="20574"/>
                </a:lnTo>
                <a:lnTo>
                  <a:pt x="153136" y="22098"/>
                </a:lnTo>
                <a:lnTo>
                  <a:pt x="154647" y="25908"/>
                </a:lnTo>
                <a:lnTo>
                  <a:pt x="156933" y="29718"/>
                </a:lnTo>
                <a:lnTo>
                  <a:pt x="156933" y="47244"/>
                </a:lnTo>
                <a:lnTo>
                  <a:pt x="166090" y="48768"/>
                </a:lnTo>
                <a:lnTo>
                  <a:pt x="166090" y="32004"/>
                </a:lnTo>
                <a:close/>
              </a:path>
            </a:pathLst>
          </a:custGeom>
          <a:solidFill>
            <a:srgbClr val="000000"/>
          </a:solidFill>
        </p:spPr>
        <p:txBody>
          <a:bodyPr wrap="square" lIns="0" tIns="0" rIns="0" bIns="0" rtlCol="0"/>
          <a:lstStyle/>
          <a:p>
            <a:endParaRPr/>
          </a:p>
        </p:txBody>
      </p:sp>
      <p:pic>
        <p:nvPicPr>
          <p:cNvPr id="5" name="object 5"/>
          <p:cNvPicPr/>
          <p:nvPr/>
        </p:nvPicPr>
        <p:blipFill>
          <a:blip r:embed="rId2" cstate="print"/>
          <a:stretch>
            <a:fillRect/>
          </a:stretch>
        </p:blipFill>
        <p:spPr>
          <a:xfrm>
            <a:off x="8040903" y="1775930"/>
            <a:ext cx="325310" cy="63995"/>
          </a:xfrm>
          <a:prstGeom prst="rect">
            <a:avLst/>
          </a:prstGeom>
        </p:spPr>
      </p:pic>
      <p:sp>
        <p:nvSpPr>
          <p:cNvPr id="6" name="object 6"/>
          <p:cNvSpPr/>
          <p:nvPr/>
        </p:nvSpPr>
        <p:spPr>
          <a:xfrm>
            <a:off x="8209267" y="2259329"/>
            <a:ext cx="217170" cy="7620"/>
          </a:xfrm>
          <a:custGeom>
            <a:avLst/>
            <a:gdLst/>
            <a:ahLst/>
            <a:cxnLst/>
            <a:rect l="l" t="t" r="r" b="b"/>
            <a:pathLst>
              <a:path w="217170" h="7619">
                <a:moveTo>
                  <a:pt x="217144" y="0"/>
                </a:moveTo>
                <a:lnTo>
                  <a:pt x="0" y="0"/>
                </a:lnTo>
                <a:lnTo>
                  <a:pt x="0" y="3810"/>
                </a:lnTo>
                <a:lnTo>
                  <a:pt x="0" y="7620"/>
                </a:lnTo>
                <a:lnTo>
                  <a:pt x="217144" y="7620"/>
                </a:lnTo>
                <a:lnTo>
                  <a:pt x="217144" y="3810"/>
                </a:lnTo>
                <a:lnTo>
                  <a:pt x="217144" y="0"/>
                </a:lnTo>
                <a:close/>
              </a:path>
            </a:pathLst>
          </a:custGeom>
          <a:solidFill>
            <a:srgbClr val="000000"/>
          </a:solidFill>
        </p:spPr>
        <p:txBody>
          <a:bodyPr wrap="square" lIns="0" tIns="0" rIns="0" bIns="0" rtlCol="0"/>
          <a:lstStyle/>
          <a:p>
            <a:endParaRPr/>
          </a:p>
        </p:txBody>
      </p:sp>
      <p:grpSp>
        <p:nvGrpSpPr>
          <p:cNvPr id="7" name="object 7"/>
          <p:cNvGrpSpPr/>
          <p:nvPr/>
        </p:nvGrpSpPr>
        <p:grpSpPr>
          <a:xfrm>
            <a:off x="6891236" y="1259371"/>
            <a:ext cx="525145" cy="86995"/>
            <a:chOff x="1836635" y="1259370"/>
            <a:chExt cx="525145" cy="86995"/>
          </a:xfrm>
        </p:grpSpPr>
        <p:pic>
          <p:nvPicPr>
            <p:cNvPr id="8" name="object 8"/>
            <p:cNvPicPr/>
            <p:nvPr/>
          </p:nvPicPr>
          <p:blipFill>
            <a:blip r:embed="rId3" cstate="print"/>
            <a:stretch>
              <a:fillRect/>
            </a:stretch>
          </p:blipFill>
          <p:spPr>
            <a:xfrm>
              <a:off x="2180234" y="1259370"/>
              <a:ext cx="181330" cy="85559"/>
            </a:xfrm>
            <a:prstGeom prst="rect">
              <a:avLst/>
            </a:prstGeom>
          </p:spPr>
        </p:pic>
        <p:sp>
          <p:nvSpPr>
            <p:cNvPr id="9" name="object 9"/>
            <p:cNvSpPr/>
            <p:nvPr/>
          </p:nvSpPr>
          <p:spPr>
            <a:xfrm>
              <a:off x="1836636" y="1297469"/>
              <a:ext cx="384810" cy="48895"/>
            </a:xfrm>
            <a:custGeom>
              <a:avLst/>
              <a:gdLst/>
              <a:ahLst/>
              <a:cxnLst/>
              <a:rect l="l" t="t" r="r" b="b"/>
              <a:pathLst>
                <a:path w="384810" h="48894">
                  <a:moveTo>
                    <a:pt x="384746" y="3810"/>
                  </a:moveTo>
                  <a:lnTo>
                    <a:pt x="379412" y="1524"/>
                  </a:lnTo>
                  <a:lnTo>
                    <a:pt x="375602" y="0"/>
                  </a:lnTo>
                  <a:lnTo>
                    <a:pt x="360832" y="39839"/>
                  </a:lnTo>
                  <a:lnTo>
                    <a:pt x="0" y="39839"/>
                  </a:lnTo>
                  <a:lnTo>
                    <a:pt x="0" y="41109"/>
                  </a:lnTo>
                  <a:lnTo>
                    <a:pt x="0" y="44919"/>
                  </a:lnTo>
                  <a:lnTo>
                    <a:pt x="0" y="48729"/>
                  </a:lnTo>
                  <a:lnTo>
                    <a:pt x="364197" y="48729"/>
                  </a:lnTo>
                  <a:lnTo>
                    <a:pt x="366458" y="48755"/>
                  </a:lnTo>
                  <a:lnTo>
                    <a:pt x="367982" y="44945"/>
                  </a:lnTo>
                  <a:lnTo>
                    <a:pt x="366102" y="46824"/>
                  </a:lnTo>
                  <a:lnTo>
                    <a:pt x="366102" y="44919"/>
                  </a:lnTo>
                  <a:lnTo>
                    <a:pt x="364109" y="44919"/>
                  </a:lnTo>
                  <a:lnTo>
                    <a:pt x="364109" y="43014"/>
                  </a:lnTo>
                  <a:lnTo>
                    <a:pt x="367982" y="44945"/>
                  </a:lnTo>
                  <a:lnTo>
                    <a:pt x="384746" y="3810"/>
                  </a:lnTo>
                  <a:close/>
                </a:path>
              </a:pathLst>
            </a:custGeom>
            <a:solidFill>
              <a:srgbClr val="000000"/>
            </a:solidFill>
          </p:spPr>
          <p:txBody>
            <a:bodyPr wrap="square" lIns="0" tIns="0" rIns="0" bIns="0" rtlCol="0"/>
            <a:lstStyle/>
            <a:p>
              <a:endParaRPr/>
            </a:p>
          </p:txBody>
        </p:sp>
      </p:grpSp>
      <p:sp>
        <p:nvSpPr>
          <p:cNvPr id="10" name="object 10"/>
          <p:cNvSpPr/>
          <p:nvPr/>
        </p:nvSpPr>
        <p:spPr>
          <a:xfrm>
            <a:off x="6213170" y="1180134"/>
            <a:ext cx="581660" cy="166370"/>
          </a:xfrm>
          <a:custGeom>
            <a:avLst/>
            <a:gdLst/>
            <a:ahLst/>
            <a:cxnLst/>
            <a:rect l="l" t="t" r="r" b="b"/>
            <a:pathLst>
              <a:path w="581660" h="166369">
                <a:moveTo>
                  <a:pt x="581304" y="34290"/>
                </a:moveTo>
                <a:lnTo>
                  <a:pt x="579780" y="30480"/>
                </a:lnTo>
                <a:lnTo>
                  <a:pt x="577494" y="26670"/>
                </a:lnTo>
                <a:lnTo>
                  <a:pt x="577494" y="22860"/>
                </a:lnTo>
                <a:lnTo>
                  <a:pt x="573684" y="19050"/>
                </a:lnTo>
                <a:lnTo>
                  <a:pt x="572160" y="15240"/>
                </a:lnTo>
                <a:lnTo>
                  <a:pt x="569874" y="11430"/>
                </a:lnTo>
                <a:lnTo>
                  <a:pt x="566826" y="7620"/>
                </a:lnTo>
                <a:lnTo>
                  <a:pt x="563016" y="5334"/>
                </a:lnTo>
                <a:lnTo>
                  <a:pt x="549300" y="0"/>
                </a:lnTo>
                <a:lnTo>
                  <a:pt x="537870" y="0"/>
                </a:lnTo>
                <a:lnTo>
                  <a:pt x="532549" y="1524"/>
                </a:lnTo>
                <a:lnTo>
                  <a:pt x="532549" y="9144"/>
                </a:lnTo>
                <a:lnTo>
                  <a:pt x="551586" y="9144"/>
                </a:lnTo>
                <a:lnTo>
                  <a:pt x="555396" y="11430"/>
                </a:lnTo>
                <a:lnTo>
                  <a:pt x="556920" y="12954"/>
                </a:lnTo>
                <a:lnTo>
                  <a:pt x="566826" y="19050"/>
                </a:lnTo>
                <a:lnTo>
                  <a:pt x="569874" y="26670"/>
                </a:lnTo>
                <a:lnTo>
                  <a:pt x="569874" y="28194"/>
                </a:lnTo>
                <a:lnTo>
                  <a:pt x="572160" y="32004"/>
                </a:lnTo>
                <a:lnTo>
                  <a:pt x="572160" y="35814"/>
                </a:lnTo>
                <a:lnTo>
                  <a:pt x="573684" y="39624"/>
                </a:lnTo>
                <a:lnTo>
                  <a:pt x="573684" y="47244"/>
                </a:lnTo>
                <a:lnTo>
                  <a:pt x="572160" y="51054"/>
                </a:lnTo>
                <a:lnTo>
                  <a:pt x="572160" y="54864"/>
                </a:lnTo>
                <a:lnTo>
                  <a:pt x="569874" y="58674"/>
                </a:lnTo>
                <a:lnTo>
                  <a:pt x="569874" y="60198"/>
                </a:lnTo>
                <a:lnTo>
                  <a:pt x="566826" y="67818"/>
                </a:lnTo>
                <a:lnTo>
                  <a:pt x="556920" y="73914"/>
                </a:lnTo>
                <a:lnTo>
                  <a:pt x="555396" y="75438"/>
                </a:lnTo>
                <a:lnTo>
                  <a:pt x="551586" y="77711"/>
                </a:lnTo>
                <a:lnTo>
                  <a:pt x="547776" y="77711"/>
                </a:lnTo>
                <a:lnTo>
                  <a:pt x="543966" y="79235"/>
                </a:lnTo>
                <a:lnTo>
                  <a:pt x="537870" y="79235"/>
                </a:lnTo>
                <a:lnTo>
                  <a:pt x="534073" y="77711"/>
                </a:lnTo>
                <a:lnTo>
                  <a:pt x="533819" y="79235"/>
                </a:lnTo>
                <a:lnTo>
                  <a:pt x="532549" y="79235"/>
                </a:lnTo>
                <a:lnTo>
                  <a:pt x="532549" y="86855"/>
                </a:lnTo>
                <a:lnTo>
                  <a:pt x="532549" y="89141"/>
                </a:lnTo>
                <a:lnTo>
                  <a:pt x="537870" y="86855"/>
                </a:lnTo>
                <a:lnTo>
                  <a:pt x="547776" y="86855"/>
                </a:lnTo>
                <a:lnTo>
                  <a:pt x="551586" y="89141"/>
                </a:lnTo>
                <a:lnTo>
                  <a:pt x="555396" y="90665"/>
                </a:lnTo>
                <a:lnTo>
                  <a:pt x="556920" y="90665"/>
                </a:lnTo>
                <a:lnTo>
                  <a:pt x="560730" y="92951"/>
                </a:lnTo>
                <a:lnTo>
                  <a:pt x="563016" y="95999"/>
                </a:lnTo>
                <a:lnTo>
                  <a:pt x="564540" y="98285"/>
                </a:lnTo>
                <a:lnTo>
                  <a:pt x="568350" y="102095"/>
                </a:lnTo>
                <a:lnTo>
                  <a:pt x="568350" y="103619"/>
                </a:lnTo>
                <a:lnTo>
                  <a:pt x="569874" y="107429"/>
                </a:lnTo>
                <a:lnTo>
                  <a:pt x="572160" y="111239"/>
                </a:lnTo>
                <a:lnTo>
                  <a:pt x="572160" y="132575"/>
                </a:lnTo>
                <a:lnTo>
                  <a:pt x="569874" y="136385"/>
                </a:lnTo>
                <a:lnTo>
                  <a:pt x="566826" y="144005"/>
                </a:lnTo>
                <a:lnTo>
                  <a:pt x="564540" y="145529"/>
                </a:lnTo>
                <a:lnTo>
                  <a:pt x="563016" y="149326"/>
                </a:lnTo>
                <a:lnTo>
                  <a:pt x="556920" y="153149"/>
                </a:lnTo>
                <a:lnTo>
                  <a:pt x="555396" y="154660"/>
                </a:lnTo>
                <a:lnTo>
                  <a:pt x="551586" y="156946"/>
                </a:lnTo>
                <a:lnTo>
                  <a:pt x="534073" y="156946"/>
                </a:lnTo>
                <a:lnTo>
                  <a:pt x="534022" y="157175"/>
                </a:lnTo>
                <a:lnTo>
                  <a:pt x="0" y="157175"/>
                </a:lnTo>
                <a:lnTo>
                  <a:pt x="0" y="162255"/>
                </a:lnTo>
                <a:lnTo>
                  <a:pt x="0" y="166065"/>
                </a:lnTo>
                <a:lnTo>
                  <a:pt x="537781" y="166065"/>
                </a:lnTo>
                <a:lnTo>
                  <a:pt x="543966" y="166090"/>
                </a:lnTo>
                <a:lnTo>
                  <a:pt x="549300" y="164566"/>
                </a:lnTo>
                <a:lnTo>
                  <a:pt x="553110" y="164566"/>
                </a:lnTo>
                <a:lnTo>
                  <a:pt x="563016" y="160756"/>
                </a:lnTo>
                <a:lnTo>
                  <a:pt x="566826" y="156946"/>
                </a:lnTo>
                <a:lnTo>
                  <a:pt x="568350" y="154660"/>
                </a:lnTo>
                <a:lnTo>
                  <a:pt x="572160" y="150850"/>
                </a:lnTo>
                <a:lnTo>
                  <a:pt x="573684" y="147053"/>
                </a:lnTo>
                <a:lnTo>
                  <a:pt x="575970" y="144005"/>
                </a:lnTo>
                <a:lnTo>
                  <a:pt x="577494" y="140195"/>
                </a:lnTo>
                <a:lnTo>
                  <a:pt x="579780" y="136385"/>
                </a:lnTo>
                <a:lnTo>
                  <a:pt x="581304" y="130289"/>
                </a:lnTo>
                <a:lnTo>
                  <a:pt x="581304" y="113525"/>
                </a:lnTo>
                <a:lnTo>
                  <a:pt x="575970" y="99809"/>
                </a:lnTo>
                <a:lnTo>
                  <a:pt x="573684" y="95999"/>
                </a:lnTo>
                <a:lnTo>
                  <a:pt x="572160" y="92951"/>
                </a:lnTo>
                <a:lnTo>
                  <a:pt x="568350" y="90665"/>
                </a:lnTo>
                <a:lnTo>
                  <a:pt x="566826" y="86855"/>
                </a:lnTo>
                <a:lnTo>
                  <a:pt x="563016" y="85331"/>
                </a:lnTo>
                <a:lnTo>
                  <a:pt x="559257" y="82994"/>
                </a:lnTo>
                <a:lnTo>
                  <a:pt x="563016" y="81521"/>
                </a:lnTo>
                <a:lnTo>
                  <a:pt x="566826" y="79235"/>
                </a:lnTo>
                <a:lnTo>
                  <a:pt x="569874" y="75438"/>
                </a:lnTo>
                <a:lnTo>
                  <a:pt x="572160" y="71628"/>
                </a:lnTo>
                <a:lnTo>
                  <a:pt x="573684" y="67818"/>
                </a:lnTo>
                <a:lnTo>
                  <a:pt x="577494" y="64008"/>
                </a:lnTo>
                <a:lnTo>
                  <a:pt x="577494" y="60198"/>
                </a:lnTo>
                <a:lnTo>
                  <a:pt x="579780" y="56388"/>
                </a:lnTo>
                <a:lnTo>
                  <a:pt x="581304" y="52578"/>
                </a:lnTo>
                <a:lnTo>
                  <a:pt x="581304" y="34290"/>
                </a:lnTo>
                <a:close/>
              </a:path>
            </a:pathLst>
          </a:custGeom>
          <a:solidFill>
            <a:srgbClr val="000000"/>
          </a:solidFill>
        </p:spPr>
        <p:txBody>
          <a:bodyPr wrap="square" lIns="0" tIns="0" rIns="0" bIns="0" rtlCol="0"/>
          <a:lstStyle/>
          <a:p>
            <a:endParaRPr/>
          </a:p>
        </p:txBody>
      </p:sp>
      <p:sp>
        <p:nvSpPr>
          <p:cNvPr id="11" name="object 11"/>
          <p:cNvSpPr/>
          <p:nvPr/>
        </p:nvSpPr>
        <p:spPr>
          <a:xfrm>
            <a:off x="6743434" y="1338606"/>
            <a:ext cx="51435" cy="167005"/>
          </a:xfrm>
          <a:custGeom>
            <a:avLst/>
            <a:gdLst/>
            <a:ahLst/>
            <a:cxnLst/>
            <a:rect l="l" t="t" r="r" b="b"/>
            <a:pathLst>
              <a:path w="51435" h="167005">
                <a:moveTo>
                  <a:pt x="51041" y="38100"/>
                </a:moveTo>
                <a:lnTo>
                  <a:pt x="49517" y="34290"/>
                </a:lnTo>
                <a:lnTo>
                  <a:pt x="49517" y="30480"/>
                </a:lnTo>
                <a:lnTo>
                  <a:pt x="47231" y="26670"/>
                </a:lnTo>
                <a:lnTo>
                  <a:pt x="45707" y="21336"/>
                </a:lnTo>
                <a:lnTo>
                  <a:pt x="43421" y="17526"/>
                </a:lnTo>
                <a:lnTo>
                  <a:pt x="41897" y="13716"/>
                </a:lnTo>
                <a:lnTo>
                  <a:pt x="38087" y="11430"/>
                </a:lnTo>
                <a:lnTo>
                  <a:pt x="34277" y="7620"/>
                </a:lnTo>
                <a:lnTo>
                  <a:pt x="30467" y="6096"/>
                </a:lnTo>
                <a:lnTo>
                  <a:pt x="26657" y="3810"/>
                </a:lnTo>
                <a:lnTo>
                  <a:pt x="17513" y="0"/>
                </a:lnTo>
                <a:lnTo>
                  <a:pt x="0" y="0"/>
                </a:lnTo>
                <a:lnTo>
                  <a:pt x="2286" y="9906"/>
                </a:lnTo>
                <a:lnTo>
                  <a:pt x="7607" y="7620"/>
                </a:lnTo>
                <a:lnTo>
                  <a:pt x="11417" y="7620"/>
                </a:lnTo>
                <a:lnTo>
                  <a:pt x="15227" y="9906"/>
                </a:lnTo>
                <a:lnTo>
                  <a:pt x="21323" y="9906"/>
                </a:lnTo>
                <a:lnTo>
                  <a:pt x="22847" y="11430"/>
                </a:lnTo>
                <a:lnTo>
                  <a:pt x="26657" y="13716"/>
                </a:lnTo>
                <a:lnTo>
                  <a:pt x="30467" y="15240"/>
                </a:lnTo>
                <a:lnTo>
                  <a:pt x="34277" y="19050"/>
                </a:lnTo>
                <a:lnTo>
                  <a:pt x="38087" y="25146"/>
                </a:lnTo>
                <a:lnTo>
                  <a:pt x="39611" y="28956"/>
                </a:lnTo>
                <a:lnTo>
                  <a:pt x="39611" y="32766"/>
                </a:lnTo>
                <a:lnTo>
                  <a:pt x="41897" y="36576"/>
                </a:lnTo>
                <a:lnTo>
                  <a:pt x="41897" y="51054"/>
                </a:lnTo>
                <a:lnTo>
                  <a:pt x="39611" y="54864"/>
                </a:lnTo>
                <a:lnTo>
                  <a:pt x="39611" y="57150"/>
                </a:lnTo>
                <a:lnTo>
                  <a:pt x="36563" y="64770"/>
                </a:lnTo>
                <a:lnTo>
                  <a:pt x="34277" y="66294"/>
                </a:lnTo>
                <a:lnTo>
                  <a:pt x="32753" y="70104"/>
                </a:lnTo>
                <a:lnTo>
                  <a:pt x="30467" y="72377"/>
                </a:lnTo>
                <a:lnTo>
                  <a:pt x="26657" y="73901"/>
                </a:lnTo>
                <a:lnTo>
                  <a:pt x="22847" y="76187"/>
                </a:lnTo>
                <a:lnTo>
                  <a:pt x="21323" y="77711"/>
                </a:lnTo>
                <a:lnTo>
                  <a:pt x="2286" y="77711"/>
                </a:lnTo>
                <a:lnTo>
                  <a:pt x="2286" y="79997"/>
                </a:lnTo>
                <a:lnTo>
                  <a:pt x="0" y="79997"/>
                </a:lnTo>
                <a:lnTo>
                  <a:pt x="2286" y="87617"/>
                </a:lnTo>
                <a:lnTo>
                  <a:pt x="15227" y="87617"/>
                </a:lnTo>
                <a:lnTo>
                  <a:pt x="19037" y="89141"/>
                </a:lnTo>
                <a:lnTo>
                  <a:pt x="22847" y="89141"/>
                </a:lnTo>
                <a:lnTo>
                  <a:pt x="28943" y="92951"/>
                </a:lnTo>
                <a:lnTo>
                  <a:pt x="36563" y="100571"/>
                </a:lnTo>
                <a:lnTo>
                  <a:pt x="39611" y="108191"/>
                </a:lnTo>
                <a:lnTo>
                  <a:pt x="39611" y="112001"/>
                </a:lnTo>
                <a:lnTo>
                  <a:pt x="41897" y="113525"/>
                </a:lnTo>
                <a:lnTo>
                  <a:pt x="41897" y="128765"/>
                </a:lnTo>
                <a:lnTo>
                  <a:pt x="39611" y="132575"/>
                </a:lnTo>
                <a:lnTo>
                  <a:pt x="39611" y="136385"/>
                </a:lnTo>
                <a:lnTo>
                  <a:pt x="38087" y="140195"/>
                </a:lnTo>
                <a:lnTo>
                  <a:pt x="34277" y="146291"/>
                </a:lnTo>
                <a:lnTo>
                  <a:pt x="28943" y="151612"/>
                </a:lnTo>
                <a:lnTo>
                  <a:pt x="22847" y="155422"/>
                </a:lnTo>
                <a:lnTo>
                  <a:pt x="19037" y="155422"/>
                </a:lnTo>
                <a:lnTo>
                  <a:pt x="15227" y="156946"/>
                </a:lnTo>
                <a:lnTo>
                  <a:pt x="2286" y="156946"/>
                </a:lnTo>
                <a:lnTo>
                  <a:pt x="2286" y="164566"/>
                </a:lnTo>
                <a:lnTo>
                  <a:pt x="7607" y="166852"/>
                </a:lnTo>
                <a:lnTo>
                  <a:pt x="13703" y="166852"/>
                </a:lnTo>
                <a:lnTo>
                  <a:pt x="17513" y="164566"/>
                </a:lnTo>
                <a:lnTo>
                  <a:pt x="22847" y="164566"/>
                </a:lnTo>
                <a:lnTo>
                  <a:pt x="26657" y="163042"/>
                </a:lnTo>
                <a:lnTo>
                  <a:pt x="30467" y="160756"/>
                </a:lnTo>
                <a:lnTo>
                  <a:pt x="34277" y="156946"/>
                </a:lnTo>
                <a:lnTo>
                  <a:pt x="38087" y="155422"/>
                </a:lnTo>
                <a:lnTo>
                  <a:pt x="41897" y="151612"/>
                </a:lnTo>
                <a:lnTo>
                  <a:pt x="43421" y="147802"/>
                </a:lnTo>
                <a:lnTo>
                  <a:pt x="45707" y="143992"/>
                </a:lnTo>
                <a:lnTo>
                  <a:pt x="49517" y="134861"/>
                </a:lnTo>
                <a:lnTo>
                  <a:pt x="49517" y="127241"/>
                </a:lnTo>
                <a:lnTo>
                  <a:pt x="51041" y="121145"/>
                </a:lnTo>
                <a:lnTo>
                  <a:pt x="49517" y="117335"/>
                </a:lnTo>
                <a:lnTo>
                  <a:pt x="49517" y="108191"/>
                </a:lnTo>
                <a:lnTo>
                  <a:pt x="47231" y="104381"/>
                </a:lnTo>
                <a:lnTo>
                  <a:pt x="45707" y="100571"/>
                </a:lnTo>
                <a:lnTo>
                  <a:pt x="43421" y="96761"/>
                </a:lnTo>
                <a:lnTo>
                  <a:pt x="41897" y="92951"/>
                </a:lnTo>
                <a:lnTo>
                  <a:pt x="38087" y="89141"/>
                </a:lnTo>
                <a:lnTo>
                  <a:pt x="34277" y="87617"/>
                </a:lnTo>
                <a:lnTo>
                  <a:pt x="30467" y="83807"/>
                </a:lnTo>
                <a:lnTo>
                  <a:pt x="28562" y="82664"/>
                </a:lnTo>
                <a:lnTo>
                  <a:pt x="30467" y="81521"/>
                </a:lnTo>
                <a:lnTo>
                  <a:pt x="34277" y="77711"/>
                </a:lnTo>
                <a:lnTo>
                  <a:pt x="38087" y="76187"/>
                </a:lnTo>
                <a:lnTo>
                  <a:pt x="41897" y="72377"/>
                </a:lnTo>
                <a:lnTo>
                  <a:pt x="43421" y="68580"/>
                </a:lnTo>
                <a:lnTo>
                  <a:pt x="45707" y="64770"/>
                </a:lnTo>
                <a:lnTo>
                  <a:pt x="47231" y="60960"/>
                </a:lnTo>
                <a:lnTo>
                  <a:pt x="49517" y="57150"/>
                </a:lnTo>
                <a:lnTo>
                  <a:pt x="49517" y="51054"/>
                </a:lnTo>
                <a:lnTo>
                  <a:pt x="51041" y="47244"/>
                </a:lnTo>
                <a:lnTo>
                  <a:pt x="51041" y="38100"/>
                </a:lnTo>
                <a:close/>
              </a:path>
            </a:pathLst>
          </a:custGeom>
          <a:solidFill>
            <a:srgbClr val="000000"/>
          </a:solidFill>
        </p:spPr>
        <p:txBody>
          <a:bodyPr wrap="square" lIns="0" tIns="0" rIns="0" bIns="0" rtlCol="0"/>
          <a:lstStyle/>
          <a:p>
            <a:endParaRPr/>
          </a:p>
        </p:txBody>
      </p:sp>
      <p:pic>
        <p:nvPicPr>
          <p:cNvPr id="12" name="object 12"/>
          <p:cNvPicPr/>
          <p:nvPr/>
        </p:nvPicPr>
        <p:blipFill>
          <a:blip r:embed="rId4" cstate="print"/>
          <a:stretch>
            <a:fillRect/>
          </a:stretch>
        </p:blipFill>
        <p:spPr>
          <a:xfrm>
            <a:off x="6841706" y="1177861"/>
            <a:ext cx="66281" cy="325310"/>
          </a:xfrm>
          <a:prstGeom prst="rect">
            <a:avLst/>
          </a:prstGeom>
        </p:spPr>
      </p:pic>
      <p:sp>
        <p:nvSpPr>
          <p:cNvPr id="13" name="object 13"/>
          <p:cNvSpPr/>
          <p:nvPr/>
        </p:nvSpPr>
        <p:spPr>
          <a:xfrm>
            <a:off x="6415062" y="1346225"/>
            <a:ext cx="10160" cy="218440"/>
          </a:xfrm>
          <a:custGeom>
            <a:avLst/>
            <a:gdLst/>
            <a:ahLst/>
            <a:cxnLst/>
            <a:rect l="l" t="t" r="r" b="b"/>
            <a:pathLst>
              <a:path w="10159" h="218440">
                <a:moveTo>
                  <a:pt x="9906" y="0"/>
                </a:moveTo>
                <a:lnTo>
                  <a:pt x="0" y="0"/>
                </a:lnTo>
                <a:lnTo>
                  <a:pt x="0" y="217893"/>
                </a:lnTo>
                <a:lnTo>
                  <a:pt x="6095" y="217893"/>
                </a:lnTo>
                <a:lnTo>
                  <a:pt x="9906" y="217893"/>
                </a:lnTo>
                <a:lnTo>
                  <a:pt x="9906" y="0"/>
                </a:lnTo>
                <a:close/>
              </a:path>
            </a:pathLst>
          </a:custGeom>
          <a:solidFill>
            <a:srgbClr val="000000"/>
          </a:solidFill>
        </p:spPr>
        <p:txBody>
          <a:bodyPr wrap="square" lIns="0" tIns="0" rIns="0" bIns="0" rtlCol="0"/>
          <a:lstStyle/>
          <a:p>
            <a:endParaRPr/>
          </a:p>
        </p:txBody>
      </p:sp>
      <p:pic>
        <p:nvPicPr>
          <p:cNvPr id="14" name="object 14"/>
          <p:cNvPicPr/>
          <p:nvPr/>
        </p:nvPicPr>
        <p:blipFill>
          <a:blip r:embed="rId5" cstate="print"/>
          <a:stretch>
            <a:fillRect/>
          </a:stretch>
        </p:blipFill>
        <p:spPr>
          <a:xfrm>
            <a:off x="7349883" y="1524508"/>
            <a:ext cx="128752" cy="380174"/>
          </a:xfrm>
          <a:prstGeom prst="rect">
            <a:avLst/>
          </a:prstGeom>
        </p:spPr>
      </p:pic>
      <p:grpSp>
        <p:nvGrpSpPr>
          <p:cNvPr id="15" name="object 15"/>
          <p:cNvGrpSpPr/>
          <p:nvPr/>
        </p:nvGrpSpPr>
        <p:grpSpPr>
          <a:xfrm>
            <a:off x="7349884" y="1518412"/>
            <a:ext cx="353695" cy="386715"/>
            <a:chOff x="2295283" y="1518411"/>
            <a:chExt cx="353695" cy="386715"/>
          </a:xfrm>
        </p:grpSpPr>
        <p:pic>
          <p:nvPicPr>
            <p:cNvPr id="16" name="object 16"/>
            <p:cNvPicPr/>
            <p:nvPr/>
          </p:nvPicPr>
          <p:blipFill>
            <a:blip r:embed="rId6" cstate="print"/>
            <a:stretch>
              <a:fillRect/>
            </a:stretch>
          </p:blipFill>
          <p:spPr>
            <a:xfrm>
              <a:off x="2522321" y="1518411"/>
              <a:ext cx="126466" cy="386270"/>
            </a:xfrm>
            <a:prstGeom prst="rect">
              <a:avLst/>
            </a:prstGeom>
          </p:spPr>
        </p:pic>
        <p:sp>
          <p:nvSpPr>
            <p:cNvPr id="17" name="object 17"/>
            <p:cNvSpPr/>
            <p:nvPr/>
          </p:nvSpPr>
          <p:spPr>
            <a:xfrm>
              <a:off x="2295283" y="1878329"/>
              <a:ext cx="351790" cy="8890"/>
            </a:xfrm>
            <a:custGeom>
              <a:avLst/>
              <a:gdLst/>
              <a:ahLst/>
              <a:cxnLst/>
              <a:rect l="l" t="t" r="r" b="b"/>
              <a:pathLst>
                <a:path w="351789" h="8889">
                  <a:moveTo>
                    <a:pt x="351218" y="0"/>
                  </a:moveTo>
                  <a:lnTo>
                    <a:pt x="0" y="0"/>
                  </a:lnTo>
                  <a:lnTo>
                    <a:pt x="0" y="5080"/>
                  </a:lnTo>
                  <a:lnTo>
                    <a:pt x="0" y="8890"/>
                  </a:lnTo>
                  <a:lnTo>
                    <a:pt x="351218" y="8890"/>
                  </a:lnTo>
                  <a:lnTo>
                    <a:pt x="351218" y="5080"/>
                  </a:lnTo>
                  <a:lnTo>
                    <a:pt x="351218" y="0"/>
                  </a:lnTo>
                  <a:close/>
                </a:path>
              </a:pathLst>
            </a:custGeom>
            <a:solidFill>
              <a:srgbClr val="000000"/>
            </a:solidFill>
          </p:spPr>
          <p:txBody>
            <a:bodyPr wrap="square" lIns="0" tIns="0" rIns="0" bIns="0" rtlCol="0"/>
            <a:lstStyle/>
            <a:p>
              <a:endParaRPr/>
            </a:p>
          </p:txBody>
        </p:sp>
      </p:grpSp>
      <p:sp>
        <p:nvSpPr>
          <p:cNvPr id="18" name="object 18"/>
          <p:cNvSpPr/>
          <p:nvPr/>
        </p:nvSpPr>
        <p:spPr>
          <a:xfrm>
            <a:off x="7410069" y="1219758"/>
            <a:ext cx="7620" cy="180340"/>
          </a:xfrm>
          <a:custGeom>
            <a:avLst/>
            <a:gdLst/>
            <a:ahLst/>
            <a:cxnLst/>
            <a:rect l="l" t="t" r="r" b="b"/>
            <a:pathLst>
              <a:path w="7619" h="180340">
                <a:moveTo>
                  <a:pt x="7619" y="0"/>
                </a:moveTo>
                <a:lnTo>
                  <a:pt x="0" y="0"/>
                </a:lnTo>
                <a:lnTo>
                  <a:pt x="0" y="179806"/>
                </a:lnTo>
                <a:lnTo>
                  <a:pt x="3810" y="179806"/>
                </a:lnTo>
                <a:lnTo>
                  <a:pt x="7619" y="179806"/>
                </a:lnTo>
                <a:lnTo>
                  <a:pt x="7619" y="0"/>
                </a:lnTo>
                <a:close/>
              </a:path>
            </a:pathLst>
          </a:custGeom>
          <a:solidFill>
            <a:srgbClr val="000000"/>
          </a:solidFill>
        </p:spPr>
        <p:txBody>
          <a:bodyPr wrap="square" lIns="0" tIns="0" rIns="0" bIns="0" rtlCol="0"/>
          <a:lstStyle/>
          <a:p>
            <a:endParaRPr/>
          </a:p>
        </p:txBody>
      </p:sp>
      <p:sp>
        <p:nvSpPr>
          <p:cNvPr id="19" name="object 19"/>
          <p:cNvSpPr/>
          <p:nvPr/>
        </p:nvSpPr>
        <p:spPr>
          <a:xfrm>
            <a:off x="7357504" y="1094739"/>
            <a:ext cx="123189" cy="7620"/>
          </a:xfrm>
          <a:custGeom>
            <a:avLst/>
            <a:gdLst/>
            <a:ahLst/>
            <a:cxnLst/>
            <a:rect l="l" t="t" r="r" b="b"/>
            <a:pathLst>
              <a:path w="123189" h="7619">
                <a:moveTo>
                  <a:pt x="122656" y="76"/>
                </a:moveTo>
                <a:lnTo>
                  <a:pt x="120662" y="76"/>
                </a:lnTo>
                <a:lnTo>
                  <a:pt x="0" y="0"/>
                </a:lnTo>
                <a:lnTo>
                  <a:pt x="0" y="3810"/>
                </a:lnTo>
                <a:lnTo>
                  <a:pt x="0" y="7620"/>
                </a:lnTo>
                <a:lnTo>
                  <a:pt x="116865" y="7620"/>
                </a:lnTo>
                <a:lnTo>
                  <a:pt x="116865" y="3810"/>
                </a:lnTo>
                <a:lnTo>
                  <a:pt x="120662" y="3810"/>
                </a:lnTo>
                <a:lnTo>
                  <a:pt x="120662" y="1892"/>
                </a:lnTo>
                <a:lnTo>
                  <a:pt x="122656" y="3886"/>
                </a:lnTo>
                <a:lnTo>
                  <a:pt x="122656" y="76"/>
                </a:lnTo>
                <a:close/>
              </a:path>
            </a:pathLst>
          </a:custGeom>
          <a:solidFill>
            <a:srgbClr val="000000"/>
          </a:solidFill>
        </p:spPr>
        <p:txBody>
          <a:bodyPr wrap="square" lIns="0" tIns="0" rIns="0" bIns="0" rtlCol="0"/>
          <a:lstStyle/>
          <a:p>
            <a:endParaRPr/>
          </a:p>
        </p:txBody>
      </p:sp>
      <p:sp>
        <p:nvSpPr>
          <p:cNvPr id="20" name="object 20"/>
          <p:cNvSpPr/>
          <p:nvPr/>
        </p:nvSpPr>
        <p:spPr>
          <a:xfrm>
            <a:off x="7472540" y="1098550"/>
            <a:ext cx="7620" cy="123189"/>
          </a:xfrm>
          <a:custGeom>
            <a:avLst/>
            <a:gdLst/>
            <a:ahLst/>
            <a:cxnLst/>
            <a:rect l="l" t="t" r="r" b="b"/>
            <a:pathLst>
              <a:path w="7619" h="123190">
                <a:moveTo>
                  <a:pt x="7620" y="115874"/>
                </a:moveTo>
                <a:lnTo>
                  <a:pt x="3810" y="115874"/>
                </a:lnTo>
                <a:lnTo>
                  <a:pt x="3810" y="122732"/>
                </a:lnTo>
                <a:lnTo>
                  <a:pt x="7620" y="122732"/>
                </a:lnTo>
                <a:lnTo>
                  <a:pt x="7620" y="119684"/>
                </a:lnTo>
                <a:lnTo>
                  <a:pt x="7620" y="115874"/>
                </a:lnTo>
                <a:close/>
              </a:path>
              <a:path w="7619" h="123190">
                <a:moveTo>
                  <a:pt x="7620" y="0"/>
                </a:moveTo>
                <a:lnTo>
                  <a:pt x="0" y="0"/>
                </a:lnTo>
                <a:lnTo>
                  <a:pt x="0" y="115570"/>
                </a:lnTo>
                <a:lnTo>
                  <a:pt x="0" y="119380"/>
                </a:lnTo>
                <a:lnTo>
                  <a:pt x="2209" y="119380"/>
                </a:lnTo>
                <a:lnTo>
                  <a:pt x="2209" y="115570"/>
                </a:lnTo>
                <a:lnTo>
                  <a:pt x="7620" y="115570"/>
                </a:lnTo>
                <a:lnTo>
                  <a:pt x="7620" y="0"/>
                </a:lnTo>
                <a:close/>
              </a:path>
            </a:pathLst>
          </a:custGeom>
          <a:solidFill>
            <a:srgbClr val="000000"/>
          </a:solidFill>
        </p:spPr>
        <p:txBody>
          <a:bodyPr wrap="square" lIns="0" tIns="0" rIns="0" bIns="0" rtlCol="0"/>
          <a:lstStyle/>
          <a:p>
            <a:endParaRPr/>
          </a:p>
        </p:txBody>
      </p:sp>
      <p:sp>
        <p:nvSpPr>
          <p:cNvPr id="21" name="object 21"/>
          <p:cNvSpPr/>
          <p:nvPr/>
        </p:nvSpPr>
        <p:spPr>
          <a:xfrm>
            <a:off x="7353694" y="1094815"/>
            <a:ext cx="123189" cy="127000"/>
          </a:xfrm>
          <a:custGeom>
            <a:avLst/>
            <a:gdLst/>
            <a:ahLst/>
            <a:cxnLst/>
            <a:rect l="l" t="t" r="r" b="b"/>
            <a:pathLst>
              <a:path w="123189" h="127000">
                <a:moveTo>
                  <a:pt x="122656" y="119303"/>
                </a:moveTo>
                <a:lnTo>
                  <a:pt x="7607" y="119303"/>
                </a:lnTo>
                <a:lnTo>
                  <a:pt x="7607" y="7620"/>
                </a:lnTo>
                <a:lnTo>
                  <a:pt x="7607" y="3810"/>
                </a:lnTo>
                <a:lnTo>
                  <a:pt x="3810" y="7620"/>
                </a:lnTo>
                <a:lnTo>
                  <a:pt x="3810" y="0"/>
                </a:lnTo>
                <a:lnTo>
                  <a:pt x="0" y="0"/>
                </a:lnTo>
                <a:lnTo>
                  <a:pt x="0" y="3810"/>
                </a:lnTo>
                <a:lnTo>
                  <a:pt x="0" y="123418"/>
                </a:lnTo>
                <a:lnTo>
                  <a:pt x="1993" y="123418"/>
                </a:lnTo>
                <a:lnTo>
                  <a:pt x="1993" y="125018"/>
                </a:lnTo>
                <a:lnTo>
                  <a:pt x="0" y="123418"/>
                </a:lnTo>
                <a:lnTo>
                  <a:pt x="0" y="126466"/>
                </a:lnTo>
                <a:lnTo>
                  <a:pt x="1993" y="126466"/>
                </a:lnTo>
                <a:lnTo>
                  <a:pt x="1993" y="126923"/>
                </a:lnTo>
                <a:lnTo>
                  <a:pt x="122656" y="126923"/>
                </a:lnTo>
                <a:lnTo>
                  <a:pt x="122656" y="123113"/>
                </a:lnTo>
                <a:lnTo>
                  <a:pt x="122656" y="119303"/>
                </a:lnTo>
                <a:close/>
              </a:path>
            </a:pathLst>
          </a:custGeom>
          <a:solidFill>
            <a:srgbClr val="000000"/>
          </a:solidFill>
        </p:spPr>
        <p:txBody>
          <a:bodyPr wrap="square" lIns="0" tIns="0" rIns="0" bIns="0" rtlCol="0"/>
          <a:lstStyle/>
          <a:p>
            <a:endParaRPr/>
          </a:p>
        </p:txBody>
      </p:sp>
      <p:sp>
        <p:nvSpPr>
          <p:cNvPr id="22" name="object 22"/>
          <p:cNvSpPr/>
          <p:nvPr/>
        </p:nvSpPr>
        <p:spPr>
          <a:xfrm>
            <a:off x="7357504" y="1396999"/>
            <a:ext cx="123189" cy="7620"/>
          </a:xfrm>
          <a:custGeom>
            <a:avLst/>
            <a:gdLst/>
            <a:ahLst/>
            <a:cxnLst/>
            <a:rect l="l" t="t" r="r" b="b"/>
            <a:pathLst>
              <a:path w="123189" h="7619">
                <a:moveTo>
                  <a:pt x="122656" y="279"/>
                </a:moveTo>
                <a:lnTo>
                  <a:pt x="120459" y="279"/>
                </a:lnTo>
                <a:lnTo>
                  <a:pt x="120459" y="0"/>
                </a:lnTo>
                <a:lnTo>
                  <a:pt x="0" y="0"/>
                </a:lnTo>
                <a:lnTo>
                  <a:pt x="0" y="3810"/>
                </a:lnTo>
                <a:lnTo>
                  <a:pt x="0" y="7620"/>
                </a:lnTo>
                <a:lnTo>
                  <a:pt x="116649" y="7620"/>
                </a:lnTo>
                <a:lnTo>
                  <a:pt x="116649" y="3810"/>
                </a:lnTo>
                <a:lnTo>
                  <a:pt x="120459" y="3810"/>
                </a:lnTo>
                <a:lnTo>
                  <a:pt x="120459" y="1892"/>
                </a:lnTo>
                <a:lnTo>
                  <a:pt x="122656" y="4089"/>
                </a:lnTo>
                <a:lnTo>
                  <a:pt x="122656" y="279"/>
                </a:lnTo>
                <a:close/>
              </a:path>
            </a:pathLst>
          </a:custGeom>
          <a:solidFill>
            <a:srgbClr val="000000"/>
          </a:solidFill>
        </p:spPr>
        <p:txBody>
          <a:bodyPr wrap="square" lIns="0" tIns="0" rIns="0" bIns="0" rtlCol="0"/>
          <a:lstStyle/>
          <a:p>
            <a:endParaRPr/>
          </a:p>
        </p:txBody>
      </p:sp>
      <p:sp>
        <p:nvSpPr>
          <p:cNvPr id="23" name="object 23"/>
          <p:cNvSpPr/>
          <p:nvPr/>
        </p:nvSpPr>
        <p:spPr>
          <a:xfrm>
            <a:off x="7472540" y="1400810"/>
            <a:ext cx="7620" cy="123825"/>
          </a:xfrm>
          <a:custGeom>
            <a:avLst/>
            <a:gdLst/>
            <a:ahLst/>
            <a:cxnLst/>
            <a:rect l="l" t="t" r="r" b="b"/>
            <a:pathLst>
              <a:path w="7619" h="123825">
                <a:moveTo>
                  <a:pt x="7620" y="0"/>
                </a:moveTo>
                <a:lnTo>
                  <a:pt x="0" y="0"/>
                </a:lnTo>
                <a:lnTo>
                  <a:pt x="0" y="114300"/>
                </a:lnTo>
                <a:lnTo>
                  <a:pt x="0" y="119380"/>
                </a:lnTo>
                <a:lnTo>
                  <a:pt x="1905" y="119380"/>
                </a:lnTo>
                <a:lnTo>
                  <a:pt x="1905" y="114300"/>
                </a:lnTo>
                <a:lnTo>
                  <a:pt x="3810" y="114300"/>
                </a:lnTo>
                <a:lnTo>
                  <a:pt x="3810" y="123698"/>
                </a:lnTo>
                <a:lnTo>
                  <a:pt x="7620" y="123698"/>
                </a:lnTo>
                <a:lnTo>
                  <a:pt x="7620" y="119888"/>
                </a:lnTo>
                <a:lnTo>
                  <a:pt x="7620" y="114300"/>
                </a:lnTo>
                <a:lnTo>
                  <a:pt x="7620" y="113792"/>
                </a:lnTo>
                <a:lnTo>
                  <a:pt x="7620" y="0"/>
                </a:lnTo>
                <a:close/>
              </a:path>
            </a:pathLst>
          </a:custGeom>
          <a:solidFill>
            <a:srgbClr val="000000"/>
          </a:solidFill>
        </p:spPr>
        <p:txBody>
          <a:bodyPr wrap="square" lIns="0" tIns="0" rIns="0" bIns="0" rtlCol="0"/>
          <a:lstStyle/>
          <a:p>
            <a:endParaRPr/>
          </a:p>
        </p:txBody>
      </p:sp>
      <p:sp>
        <p:nvSpPr>
          <p:cNvPr id="24" name="object 24"/>
          <p:cNvSpPr/>
          <p:nvPr/>
        </p:nvSpPr>
        <p:spPr>
          <a:xfrm>
            <a:off x="7353694" y="1397279"/>
            <a:ext cx="123189" cy="127635"/>
          </a:xfrm>
          <a:custGeom>
            <a:avLst/>
            <a:gdLst/>
            <a:ahLst/>
            <a:cxnLst/>
            <a:rect l="l" t="t" r="r" b="b"/>
            <a:pathLst>
              <a:path w="123189" h="127634">
                <a:moveTo>
                  <a:pt x="122656" y="117830"/>
                </a:moveTo>
                <a:lnTo>
                  <a:pt x="7607" y="117830"/>
                </a:lnTo>
                <a:lnTo>
                  <a:pt x="7607" y="7620"/>
                </a:lnTo>
                <a:lnTo>
                  <a:pt x="7607" y="3810"/>
                </a:lnTo>
                <a:lnTo>
                  <a:pt x="3810" y="7620"/>
                </a:lnTo>
                <a:lnTo>
                  <a:pt x="3810" y="0"/>
                </a:lnTo>
                <a:lnTo>
                  <a:pt x="0" y="0"/>
                </a:lnTo>
                <a:lnTo>
                  <a:pt x="0" y="3810"/>
                </a:lnTo>
                <a:lnTo>
                  <a:pt x="0" y="123418"/>
                </a:lnTo>
                <a:lnTo>
                  <a:pt x="1384" y="123418"/>
                </a:lnTo>
                <a:lnTo>
                  <a:pt x="1384" y="124802"/>
                </a:lnTo>
                <a:lnTo>
                  <a:pt x="0" y="123418"/>
                </a:lnTo>
                <a:lnTo>
                  <a:pt x="0" y="127228"/>
                </a:lnTo>
                <a:lnTo>
                  <a:pt x="3810" y="127228"/>
                </a:lnTo>
                <a:lnTo>
                  <a:pt x="3302" y="126720"/>
                </a:lnTo>
                <a:lnTo>
                  <a:pt x="122656" y="126720"/>
                </a:lnTo>
                <a:lnTo>
                  <a:pt x="122656" y="122910"/>
                </a:lnTo>
                <a:lnTo>
                  <a:pt x="122656" y="117830"/>
                </a:lnTo>
                <a:close/>
              </a:path>
            </a:pathLst>
          </a:custGeom>
          <a:solidFill>
            <a:srgbClr val="000000"/>
          </a:solidFill>
        </p:spPr>
        <p:txBody>
          <a:bodyPr wrap="square" lIns="0" tIns="0" rIns="0" bIns="0" rtlCol="0"/>
          <a:lstStyle/>
          <a:p>
            <a:endParaRPr/>
          </a:p>
        </p:txBody>
      </p:sp>
      <p:sp>
        <p:nvSpPr>
          <p:cNvPr id="25" name="object 25"/>
          <p:cNvSpPr/>
          <p:nvPr/>
        </p:nvSpPr>
        <p:spPr>
          <a:xfrm>
            <a:off x="7406258" y="987386"/>
            <a:ext cx="10160" cy="111760"/>
          </a:xfrm>
          <a:custGeom>
            <a:avLst/>
            <a:gdLst/>
            <a:ahLst/>
            <a:cxnLst/>
            <a:rect l="l" t="t" r="r" b="b"/>
            <a:pathLst>
              <a:path w="10160" h="111759">
                <a:moveTo>
                  <a:pt x="9906" y="0"/>
                </a:moveTo>
                <a:lnTo>
                  <a:pt x="6096" y="0"/>
                </a:lnTo>
                <a:lnTo>
                  <a:pt x="0" y="0"/>
                </a:lnTo>
                <a:lnTo>
                  <a:pt x="0" y="111239"/>
                </a:lnTo>
                <a:lnTo>
                  <a:pt x="9906" y="111239"/>
                </a:lnTo>
                <a:lnTo>
                  <a:pt x="9906" y="0"/>
                </a:lnTo>
                <a:close/>
              </a:path>
            </a:pathLst>
          </a:custGeom>
          <a:solidFill>
            <a:srgbClr val="000000"/>
          </a:solidFill>
        </p:spPr>
        <p:txBody>
          <a:bodyPr wrap="square" lIns="0" tIns="0" rIns="0" bIns="0" rtlCol="0"/>
          <a:lstStyle/>
          <a:p>
            <a:endParaRPr/>
          </a:p>
        </p:txBody>
      </p:sp>
      <p:sp>
        <p:nvSpPr>
          <p:cNvPr id="26" name="object 26"/>
          <p:cNvSpPr/>
          <p:nvPr/>
        </p:nvSpPr>
        <p:spPr>
          <a:xfrm>
            <a:off x="7633297" y="1219758"/>
            <a:ext cx="9525" cy="180340"/>
          </a:xfrm>
          <a:custGeom>
            <a:avLst/>
            <a:gdLst/>
            <a:ahLst/>
            <a:cxnLst/>
            <a:rect l="l" t="t" r="r" b="b"/>
            <a:pathLst>
              <a:path w="9525" h="180340">
                <a:moveTo>
                  <a:pt x="9143" y="0"/>
                </a:moveTo>
                <a:lnTo>
                  <a:pt x="0" y="0"/>
                </a:lnTo>
                <a:lnTo>
                  <a:pt x="0" y="179806"/>
                </a:lnTo>
                <a:lnTo>
                  <a:pt x="3810" y="179806"/>
                </a:lnTo>
                <a:lnTo>
                  <a:pt x="9143" y="179806"/>
                </a:lnTo>
                <a:lnTo>
                  <a:pt x="9143" y="0"/>
                </a:lnTo>
                <a:close/>
              </a:path>
            </a:pathLst>
          </a:custGeom>
          <a:solidFill>
            <a:srgbClr val="000000"/>
          </a:solidFill>
        </p:spPr>
        <p:txBody>
          <a:bodyPr wrap="square" lIns="0" tIns="0" rIns="0" bIns="0" rtlCol="0"/>
          <a:lstStyle/>
          <a:p>
            <a:endParaRPr/>
          </a:p>
        </p:txBody>
      </p:sp>
      <p:sp>
        <p:nvSpPr>
          <p:cNvPr id="27" name="object 27"/>
          <p:cNvSpPr/>
          <p:nvPr/>
        </p:nvSpPr>
        <p:spPr>
          <a:xfrm>
            <a:off x="7582256" y="1094739"/>
            <a:ext cx="123189" cy="7620"/>
          </a:xfrm>
          <a:custGeom>
            <a:avLst/>
            <a:gdLst/>
            <a:ahLst/>
            <a:cxnLst/>
            <a:rect l="l" t="t" r="r" b="b"/>
            <a:pathLst>
              <a:path w="123189" h="7619">
                <a:moveTo>
                  <a:pt x="122656" y="76"/>
                </a:moveTo>
                <a:lnTo>
                  <a:pt x="119875" y="76"/>
                </a:lnTo>
                <a:lnTo>
                  <a:pt x="0" y="0"/>
                </a:lnTo>
                <a:lnTo>
                  <a:pt x="0" y="3810"/>
                </a:lnTo>
                <a:lnTo>
                  <a:pt x="0" y="7620"/>
                </a:lnTo>
                <a:lnTo>
                  <a:pt x="115328" y="7620"/>
                </a:lnTo>
                <a:lnTo>
                  <a:pt x="115328" y="3810"/>
                </a:lnTo>
                <a:lnTo>
                  <a:pt x="119875" y="3810"/>
                </a:lnTo>
                <a:lnTo>
                  <a:pt x="119875" y="1905"/>
                </a:lnTo>
                <a:lnTo>
                  <a:pt x="122656" y="3886"/>
                </a:lnTo>
                <a:lnTo>
                  <a:pt x="122656" y="76"/>
                </a:lnTo>
                <a:close/>
              </a:path>
            </a:pathLst>
          </a:custGeom>
          <a:solidFill>
            <a:srgbClr val="000000"/>
          </a:solidFill>
        </p:spPr>
        <p:txBody>
          <a:bodyPr wrap="square" lIns="0" tIns="0" rIns="0" bIns="0" rtlCol="0"/>
          <a:lstStyle/>
          <a:p>
            <a:endParaRPr/>
          </a:p>
        </p:txBody>
      </p:sp>
      <p:sp>
        <p:nvSpPr>
          <p:cNvPr id="28" name="object 28"/>
          <p:cNvSpPr/>
          <p:nvPr/>
        </p:nvSpPr>
        <p:spPr>
          <a:xfrm>
            <a:off x="7695769" y="1098550"/>
            <a:ext cx="9525" cy="123189"/>
          </a:xfrm>
          <a:custGeom>
            <a:avLst/>
            <a:gdLst/>
            <a:ahLst/>
            <a:cxnLst/>
            <a:rect l="l" t="t" r="r" b="b"/>
            <a:pathLst>
              <a:path w="9525" h="123190">
                <a:moveTo>
                  <a:pt x="9144" y="115874"/>
                </a:moveTo>
                <a:lnTo>
                  <a:pt x="3810" y="115874"/>
                </a:lnTo>
                <a:lnTo>
                  <a:pt x="3810" y="122732"/>
                </a:lnTo>
                <a:lnTo>
                  <a:pt x="9144" y="122732"/>
                </a:lnTo>
                <a:lnTo>
                  <a:pt x="9144" y="119684"/>
                </a:lnTo>
                <a:lnTo>
                  <a:pt x="9144" y="115874"/>
                </a:lnTo>
                <a:close/>
              </a:path>
              <a:path w="9525" h="123190">
                <a:moveTo>
                  <a:pt x="9144" y="0"/>
                </a:moveTo>
                <a:lnTo>
                  <a:pt x="0" y="0"/>
                </a:lnTo>
                <a:lnTo>
                  <a:pt x="0" y="115570"/>
                </a:lnTo>
                <a:lnTo>
                  <a:pt x="0" y="119380"/>
                </a:lnTo>
                <a:lnTo>
                  <a:pt x="2209" y="119380"/>
                </a:lnTo>
                <a:lnTo>
                  <a:pt x="2209" y="115570"/>
                </a:lnTo>
                <a:lnTo>
                  <a:pt x="9144" y="115570"/>
                </a:lnTo>
                <a:lnTo>
                  <a:pt x="9144" y="0"/>
                </a:lnTo>
                <a:close/>
              </a:path>
            </a:pathLst>
          </a:custGeom>
          <a:solidFill>
            <a:srgbClr val="000000"/>
          </a:solidFill>
        </p:spPr>
        <p:txBody>
          <a:bodyPr wrap="square" lIns="0" tIns="0" rIns="0" bIns="0" rtlCol="0"/>
          <a:lstStyle/>
          <a:p>
            <a:endParaRPr/>
          </a:p>
        </p:txBody>
      </p:sp>
      <p:sp>
        <p:nvSpPr>
          <p:cNvPr id="29" name="object 29"/>
          <p:cNvSpPr/>
          <p:nvPr/>
        </p:nvSpPr>
        <p:spPr>
          <a:xfrm>
            <a:off x="7576922" y="1094815"/>
            <a:ext cx="123189" cy="127000"/>
          </a:xfrm>
          <a:custGeom>
            <a:avLst/>
            <a:gdLst/>
            <a:ahLst/>
            <a:cxnLst/>
            <a:rect l="l" t="t" r="r" b="b"/>
            <a:pathLst>
              <a:path w="123189" h="127000">
                <a:moveTo>
                  <a:pt x="122656" y="119303"/>
                </a:moveTo>
                <a:lnTo>
                  <a:pt x="9144" y="119303"/>
                </a:lnTo>
                <a:lnTo>
                  <a:pt x="9144" y="7620"/>
                </a:lnTo>
                <a:lnTo>
                  <a:pt x="9144" y="3810"/>
                </a:lnTo>
                <a:lnTo>
                  <a:pt x="5334" y="7620"/>
                </a:lnTo>
                <a:lnTo>
                  <a:pt x="5334" y="0"/>
                </a:lnTo>
                <a:lnTo>
                  <a:pt x="0" y="0"/>
                </a:lnTo>
                <a:lnTo>
                  <a:pt x="0" y="3810"/>
                </a:lnTo>
                <a:lnTo>
                  <a:pt x="0" y="123418"/>
                </a:lnTo>
                <a:lnTo>
                  <a:pt x="2794" y="123418"/>
                </a:lnTo>
                <a:lnTo>
                  <a:pt x="2794" y="125018"/>
                </a:lnTo>
                <a:lnTo>
                  <a:pt x="0" y="123418"/>
                </a:lnTo>
                <a:lnTo>
                  <a:pt x="0" y="126466"/>
                </a:lnTo>
                <a:lnTo>
                  <a:pt x="2794" y="126466"/>
                </a:lnTo>
                <a:lnTo>
                  <a:pt x="2794" y="126923"/>
                </a:lnTo>
                <a:lnTo>
                  <a:pt x="122656" y="126923"/>
                </a:lnTo>
                <a:lnTo>
                  <a:pt x="122656" y="123113"/>
                </a:lnTo>
                <a:lnTo>
                  <a:pt x="122656" y="119303"/>
                </a:lnTo>
                <a:close/>
              </a:path>
            </a:pathLst>
          </a:custGeom>
          <a:solidFill>
            <a:srgbClr val="000000"/>
          </a:solidFill>
        </p:spPr>
        <p:txBody>
          <a:bodyPr wrap="square" lIns="0" tIns="0" rIns="0" bIns="0" rtlCol="0"/>
          <a:lstStyle/>
          <a:p>
            <a:endParaRPr/>
          </a:p>
        </p:txBody>
      </p:sp>
      <p:sp>
        <p:nvSpPr>
          <p:cNvPr id="30" name="object 30"/>
          <p:cNvSpPr/>
          <p:nvPr/>
        </p:nvSpPr>
        <p:spPr>
          <a:xfrm>
            <a:off x="7582256" y="1396999"/>
            <a:ext cx="123189" cy="7620"/>
          </a:xfrm>
          <a:custGeom>
            <a:avLst/>
            <a:gdLst/>
            <a:ahLst/>
            <a:cxnLst/>
            <a:rect l="l" t="t" r="r" b="b"/>
            <a:pathLst>
              <a:path w="123189" h="7619">
                <a:moveTo>
                  <a:pt x="122656" y="279"/>
                </a:moveTo>
                <a:lnTo>
                  <a:pt x="119595" y="279"/>
                </a:lnTo>
                <a:lnTo>
                  <a:pt x="119595" y="0"/>
                </a:lnTo>
                <a:lnTo>
                  <a:pt x="0" y="0"/>
                </a:lnTo>
                <a:lnTo>
                  <a:pt x="0" y="3810"/>
                </a:lnTo>
                <a:lnTo>
                  <a:pt x="0" y="7620"/>
                </a:lnTo>
                <a:lnTo>
                  <a:pt x="115125" y="7620"/>
                </a:lnTo>
                <a:lnTo>
                  <a:pt x="115125" y="3810"/>
                </a:lnTo>
                <a:lnTo>
                  <a:pt x="119595" y="3810"/>
                </a:lnTo>
                <a:lnTo>
                  <a:pt x="119595" y="1905"/>
                </a:lnTo>
                <a:lnTo>
                  <a:pt x="122656" y="4089"/>
                </a:lnTo>
                <a:lnTo>
                  <a:pt x="122656" y="279"/>
                </a:lnTo>
                <a:close/>
              </a:path>
            </a:pathLst>
          </a:custGeom>
          <a:solidFill>
            <a:srgbClr val="000000"/>
          </a:solidFill>
        </p:spPr>
        <p:txBody>
          <a:bodyPr wrap="square" lIns="0" tIns="0" rIns="0" bIns="0" rtlCol="0"/>
          <a:lstStyle/>
          <a:p>
            <a:endParaRPr/>
          </a:p>
        </p:txBody>
      </p:sp>
      <p:sp>
        <p:nvSpPr>
          <p:cNvPr id="31" name="object 31"/>
          <p:cNvSpPr/>
          <p:nvPr/>
        </p:nvSpPr>
        <p:spPr>
          <a:xfrm>
            <a:off x="7695769" y="1400810"/>
            <a:ext cx="9525" cy="123825"/>
          </a:xfrm>
          <a:custGeom>
            <a:avLst/>
            <a:gdLst/>
            <a:ahLst/>
            <a:cxnLst/>
            <a:rect l="l" t="t" r="r" b="b"/>
            <a:pathLst>
              <a:path w="9525" h="123825">
                <a:moveTo>
                  <a:pt x="9144" y="0"/>
                </a:moveTo>
                <a:lnTo>
                  <a:pt x="0" y="0"/>
                </a:lnTo>
                <a:lnTo>
                  <a:pt x="0" y="114300"/>
                </a:lnTo>
                <a:lnTo>
                  <a:pt x="0" y="119380"/>
                </a:lnTo>
                <a:lnTo>
                  <a:pt x="1905" y="119380"/>
                </a:lnTo>
                <a:lnTo>
                  <a:pt x="1905" y="114300"/>
                </a:lnTo>
                <a:lnTo>
                  <a:pt x="3810" y="114300"/>
                </a:lnTo>
                <a:lnTo>
                  <a:pt x="3810" y="123698"/>
                </a:lnTo>
                <a:lnTo>
                  <a:pt x="9144" y="123698"/>
                </a:lnTo>
                <a:lnTo>
                  <a:pt x="9144" y="119888"/>
                </a:lnTo>
                <a:lnTo>
                  <a:pt x="9144" y="114300"/>
                </a:lnTo>
                <a:lnTo>
                  <a:pt x="9144" y="113792"/>
                </a:lnTo>
                <a:lnTo>
                  <a:pt x="9144" y="0"/>
                </a:lnTo>
                <a:close/>
              </a:path>
            </a:pathLst>
          </a:custGeom>
          <a:solidFill>
            <a:srgbClr val="000000"/>
          </a:solidFill>
        </p:spPr>
        <p:txBody>
          <a:bodyPr wrap="square" lIns="0" tIns="0" rIns="0" bIns="0" rtlCol="0"/>
          <a:lstStyle/>
          <a:p>
            <a:endParaRPr/>
          </a:p>
        </p:txBody>
      </p:sp>
      <p:sp>
        <p:nvSpPr>
          <p:cNvPr id="32" name="object 32"/>
          <p:cNvSpPr/>
          <p:nvPr/>
        </p:nvSpPr>
        <p:spPr>
          <a:xfrm>
            <a:off x="7576922" y="1397279"/>
            <a:ext cx="123189" cy="127635"/>
          </a:xfrm>
          <a:custGeom>
            <a:avLst/>
            <a:gdLst/>
            <a:ahLst/>
            <a:cxnLst/>
            <a:rect l="l" t="t" r="r" b="b"/>
            <a:pathLst>
              <a:path w="123189" h="127634">
                <a:moveTo>
                  <a:pt x="122656" y="117830"/>
                </a:moveTo>
                <a:lnTo>
                  <a:pt x="9144" y="117830"/>
                </a:lnTo>
                <a:lnTo>
                  <a:pt x="9144" y="7620"/>
                </a:lnTo>
                <a:lnTo>
                  <a:pt x="9144" y="3810"/>
                </a:lnTo>
                <a:lnTo>
                  <a:pt x="5334" y="7620"/>
                </a:lnTo>
                <a:lnTo>
                  <a:pt x="5334" y="0"/>
                </a:lnTo>
                <a:lnTo>
                  <a:pt x="0" y="0"/>
                </a:lnTo>
                <a:lnTo>
                  <a:pt x="0" y="3810"/>
                </a:lnTo>
                <a:lnTo>
                  <a:pt x="0" y="123418"/>
                </a:lnTo>
                <a:lnTo>
                  <a:pt x="1943" y="123418"/>
                </a:lnTo>
                <a:lnTo>
                  <a:pt x="1943" y="124815"/>
                </a:lnTo>
                <a:lnTo>
                  <a:pt x="0" y="123418"/>
                </a:lnTo>
                <a:lnTo>
                  <a:pt x="0" y="127228"/>
                </a:lnTo>
                <a:lnTo>
                  <a:pt x="5334" y="127228"/>
                </a:lnTo>
                <a:lnTo>
                  <a:pt x="4622" y="126720"/>
                </a:lnTo>
                <a:lnTo>
                  <a:pt x="122656" y="126720"/>
                </a:lnTo>
                <a:lnTo>
                  <a:pt x="122656" y="122910"/>
                </a:lnTo>
                <a:lnTo>
                  <a:pt x="122656" y="117830"/>
                </a:lnTo>
                <a:close/>
              </a:path>
            </a:pathLst>
          </a:custGeom>
          <a:solidFill>
            <a:srgbClr val="000000"/>
          </a:solidFill>
        </p:spPr>
        <p:txBody>
          <a:bodyPr wrap="square" lIns="0" tIns="0" rIns="0" bIns="0" rtlCol="0"/>
          <a:lstStyle/>
          <a:p>
            <a:endParaRPr/>
          </a:p>
        </p:txBody>
      </p:sp>
      <p:sp>
        <p:nvSpPr>
          <p:cNvPr id="33" name="object 33"/>
          <p:cNvSpPr/>
          <p:nvPr/>
        </p:nvSpPr>
        <p:spPr>
          <a:xfrm>
            <a:off x="7342263" y="985519"/>
            <a:ext cx="367030" cy="113664"/>
          </a:xfrm>
          <a:custGeom>
            <a:avLst/>
            <a:gdLst/>
            <a:ahLst/>
            <a:cxnLst/>
            <a:rect l="l" t="t" r="r" b="b"/>
            <a:pathLst>
              <a:path w="367030" h="113665">
                <a:moveTo>
                  <a:pt x="366458" y="0"/>
                </a:moveTo>
                <a:lnTo>
                  <a:pt x="0" y="0"/>
                </a:lnTo>
                <a:lnTo>
                  <a:pt x="0" y="3810"/>
                </a:lnTo>
                <a:lnTo>
                  <a:pt x="0" y="7620"/>
                </a:lnTo>
                <a:lnTo>
                  <a:pt x="288747" y="7620"/>
                </a:lnTo>
                <a:lnTo>
                  <a:pt x="288747" y="113106"/>
                </a:lnTo>
                <a:lnTo>
                  <a:pt x="296367" y="113106"/>
                </a:lnTo>
                <a:lnTo>
                  <a:pt x="296367" y="7620"/>
                </a:lnTo>
                <a:lnTo>
                  <a:pt x="366458" y="7620"/>
                </a:lnTo>
                <a:lnTo>
                  <a:pt x="366458" y="3810"/>
                </a:lnTo>
                <a:lnTo>
                  <a:pt x="366458" y="0"/>
                </a:lnTo>
                <a:close/>
              </a:path>
            </a:pathLst>
          </a:custGeom>
          <a:solidFill>
            <a:srgbClr val="000000"/>
          </a:solidFill>
        </p:spPr>
        <p:txBody>
          <a:bodyPr wrap="square" lIns="0" tIns="0" rIns="0" bIns="0" rtlCol="0"/>
          <a:lstStyle/>
          <a:p>
            <a:endParaRPr/>
          </a:p>
        </p:txBody>
      </p:sp>
      <p:sp>
        <p:nvSpPr>
          <p:cNvPr id="34" name="object 34"/>
          <p:cNvSpPr/>
          <p:nvPr/>
        </p:nvSpPr>
        <p:spPr>
          <a:xfrm>
            <a:off x="7416166" y="1601469"/>
            <a:ext cx="109855" cy="7620"/>
          </a:xfrm>
          <a:custGeom>
            <a:avLst/>
            <a:gdLst/>
            <a:ahLst/>
            <a:cxnLst/>
            <a:rect l="l" t="t" r="r" b="b"/>
            <a:pathLst>
              <a:path w="109855" h="7619">
                <a:moveTo>
                  <a:pt x="109702" y="0"/>
                </a:moveTo>
                <a:lnTo>
                  <a:pt x="0" y="0"/>
                </a:lnTo>
                <a:lnTo>
                  <a:pt x="0" y="3810"/>
                </a:lnTo>
                <a:lnTo>
                  <a:pt x="0" y="7620"/>
                </a:lnTo>
                <a:lnTo>
                  <a:pt x="109702" y="7620"/>
                </a:lnTo>
                <a:lnTo>
                  <a:pt x="109702" y="3810"/>
                </a:lnTo>
                <a:lnTo>
                  <a:pt x="109702" y="0"/>
                </a:lnTo>
                <a:close/>
              </a:path>
            </a:pathLst>
          </a:custGeom>
          <a:solidFill>
            <a:srgbClr val="000000"/>
          </a:solidFill>
        </p:spPr>
        <p:txBody>
          <a:bodyPr wrap="square" lIns="0" tIns="0" rIns="0" bIns="0" rtlCol="0"/>
          <a:lstStyle/>
          <a:p>
            <a:endParaRPr/>
          </a:p>
        </p:txBody>
      </p:sp>
      <p:sp>
        <p:nvSpPr>
          <p:cNvPr id="35" name="object 35"/>
          <p:cNvSpPr/>
          <p:nvPr/>
        </p:nvSpPr>
        <p:spPr>
          <a:xfrm>
            <a:off x="7637107" y="1601469"/>
            <a:ext cx="107950" cy="7620"/>
          </a:xfrm>
          <a:custGeom>
            <a:avLst/>
            <a:gdLst/>
            <a:ahLst/>
            <a:cxnLst/>
            <a:rect l="l" t="t" r="r" b="b"/>
            <a:pathLst>
              <a:path w="107950" h="7619">
                <a:moveTo>
                  <a:pt x="107416" y="0"/>
                </a:moveTo>
                <a:lnTo>
                  <a:pt x="0" y="0"/>
                </a:lnTo>
                <a:lnTo>
                  <a:pt x="0" y="3810"/>
                </a:lnTo>
                <a:lnTo>
                  <a:pt x="0" y="7620"/>
                </a:lnTo>
                <a:lnTo>
                  <a:pt x="107416" y="7620"/>
                </a:lnTo>
                <a:lnTo>
                  <a:pt x="107416" y="3810"/>
                </a:lnTo>
                <a:lnTo>
                  <a:pt x="107416" y="0"/>
                </a:lnTo>
                <a:close/>
              </a:path>
            </a:pathLst>
          </a:custGeom>
          <a:solidFill>
            <a:srgbClr val="000000"/>
          </a:solidFill>
        </p:spPr>
        <p:txBody>
          <a:bodyPr wrap="square" lIns="0" tIns="0" rIns="0" bIns="0" rtlCol="0"/>
          <a:lstStyle/>
          <a:p>
            <a:endParaRPr/>
          </a:p>
        </p:txBody>
      </p:sp>
      <p:sp>
        <p:nvSpPr>
          <p:cNvPr id="36" name="object 36"/>
          <p:cNvSpPr/>
          <p:nvPr/>
        </p:nvSpPr>
        <p:spPr>
          <a:xfrm>
            <a:off x="7634821" y="1338579"/>
            <a:ext cx="108585" cy="10160"/>
          </a:xfrm>
          <a:custGeom>
            <a:avLst/>
            <a:gdLst/>
            <a:ahLst/>
            <a:cxnLst/>
            <a:rect l="l" t="t" r="r" b="b"/>
            <a:pathLst>
              <a:path w="108585" h="10159">
                <a:moveTo>
                  <a:pt x="108178" y="0"/>
                </a:moveTo>
                <a:lnTo>
                  <a:pt x="0" y="0"/>
                </a:lnTo>
                <a:lnTo>
                  <a:pt x="0" y="3810"/>
                </a:lnTo>
                <a:lnTo>
                  <a:pt x="0" y="10160"/>
                </a:lnTo>
                <a:lnTo>
                  <a:pt x="108178" y="10160"/>
                </a:lnTo>
                <a:lnTo>
                  <a:pt x="108178" y="3810"/>
                </a:lnTo>
                <a:lnTo>
                  <a:pt x="108178" y="0"/>
                </a:lnTo>
                <a:close/>
              </a:path>
            </a:pathLst>
          </a:custGeom>
          <a:solidFill>
            <a:srgbClr val="000000"/>
          </a:solidFill>
        </p:spPr>
        <p:txBody>
          <a:bodyPr wrap="square" lIns="0" tIns="0" rIns="0" bIns="0" rtlCol="0"/>
          <a:lstStyle/>
          <a:p>
            <a:endParaRPr/>
          </a:p>
        </p:txBody>
      </p:sp>
      <p:sp>
        <p:nvSpPr>
          <p:cNvPr id="37" name="object 37"/>
          <p:cNvSpPr/>
          <p:nvPr/>
        </p:nvSpPr>
        <p:spPr>
          <a:xfrm>
            <a:off x="7395592" y="1318043"/>
            <a:ext cx="37465" cy="38100"/>
          </a:xfrm>
          <a:custGeom>
            <a:avLst/>
            <a:gdLst/>
            <a:ahLst/>
            <a:cxnLst/>
            <a:rect l="l" t="t" r="r" b="b"/>
            <a:pathLst>
              <a:path w="37464" h="38100">
                <a:moveTo>
                  <a:pt x="37338" y="15240"/>
                </a:moveTo>
                <a:lnTo>
                  <a:pt x="35814" y="12941"/>
                </a:lnTo>
                <a:lnTo>
                  <a:pt x="35814" y="11417"/>
                </a:lnTo>
                <a:lnTo>
                  <a:pt x="33528" y="9144"/>
                </a:lnTo>
                <a:lnTo>
                  <a:pt x="33528" y="7620"/>
                </a:lnTo>
                <a:lnTo>
                  <a:pt x="32004" y="7620"/>
                </a:lnTo>
                <a:lnTo>
                  <a:pt x="32004" y="6096"/>
                </a:lnTo>
                <a:lnTo>
                  <a:pt x="29718" y="6096"/>
                </a:lnTo>
                <a:lnTo>
                  <a:pt x="29718" y="3810"/>
                </a:lnTo>
                <a:lnTo>
                  <a:pt x="28194" y="3810"/>
                </a:lnTo>
                <a:lnTo>
                  <a:pt x="25908" y="2286"/>
                </a:lnTo>
                <a:lnTo>
                  <a:pt x="22098" y="2286"/>
                </a:lnTo>
                <a:lnTo>
                  <a:pt x="20574" y="0"/>
                </a:lnTo>
                <a:lnTo>
                  <a:pt x="18288" y="0"/>
                </a:lnTo>
                <a:lnTo>
                  <a:pt x="14478" y="0"/>
                </a:lnTo>
                <a:lnTo>
                  <a:pt x="14478" y="2286"/>
                </a:lnTo>
                <a:lnTo>
                  <a:pt x="9144" y="2286"/>
                </a:lnTo>
                <a:lnTo>
                  <a:pt x="9144" y="3810"/>
                </a:lnTo>
                <a:lnTo>
                  <a:pt x="7620" y="3810"/>
                </a:lnTo>
                <a:lnTo>
                  <a:pt x="3810" y="7620"/>
                </a:lnTo>
                <a:lnTo>
                  <a:pt x="1524" y="9144"/>
                </a:lnTo>
                <a:lnTo>
                  <a:pt x="1524" y="11417"/>
                </a:lnTo>
                <a:lnTo>
                  <a:pt x="0" y="12941"/>
                </a:lnTo>
                <a:lnTo>
                  <a:pt x="0" y="19037"/>
                </a:lnTo>
                <a:lnTo>
                  <a:pt x="0" y="26657"/>
                </a:lnTo>
                <a:lnTo>
                  <a:pt x="1524" y="26657"/>
                </a:lnTo>
                <a:lnTo>
                  <a:pt x="1524" y="30467"/>
                </a:lnTo>
                <a:lnTo>
                  <a:pt x="3810" y="30467"/>
                </a:lnTo>
                <a:lnTo>
                  <a:pt x="3810" y="31991"/>
                </a:lnTo>
                <a:lnTo>
                  <a:pt x="5334" y="34277"/>
                </a:lnTo>
                <a:lnTo>
                  <a:pt x="7620" y="34277"/>
                </a:lnTo>
                <a:lnTo>
                  <a:pt x="7620" y="35801"/>
                </a:lnTo>
                <a:lnTo>
                  <a:pt x="9144" y="35801"/>
                </a:lnTo>
                <a:lnTo>
                  <a:pt x="10668" y="38087"/>
                </a:lnTo>
                <a:lnTo>
                  <a:pt x="18288" y="38087"/>
                </a:lnTo>
                <a:lnTo>
                  <a:pt x="25908" y="38087"/>
                </a:lnTo>
                <a:lnTo>
                  <a:pt x="25908" y="35801"/>
                </a:lnTo>
                <a:lnTo>
                  <a:pt x="28194" y="35801"/>
                </a:lnTo>
                <a:lnTo>
                  <a:pt x="29718" y="34277"/>
                </a:lnTo>
                <a:lnTo>
                  <a:pt x="32004" y="34277"/>
                </a:lnTo>
                <a:lnTo>
                  <a:pt x="32004" y="31991"/>
                </a:lnTo>
                <a:lnTo>
                  <a:pt x="33528" y="31991"/>
                </a:lnTo>
                <a:lnTo>
                  <a:pt x="33528" y="30467"/>
                </a:lnTo>
                <a:lnTo>
                  <a:pt x="35814" y="28181"/>
                </a:lnTo>
                <a:lnTo>
                  <a:pt x="35814" y="24371"/>
                </a:lnTo>
                <a:lnTo>
                  <a:pt x="37338" y="24371"/>
                </a:lnTo>
                <a:lnTo>
                  <a:pt x="37338" y="19037"/>
                </a:lnTo>
                <a:lnTo>
                  <a:pt x="37338" y="15240"/>
                </a:lnTo>
                <a:close/>
              </a:path>
            </a:pathLst>
          </a:custGeom>
          <a:solidFill>
            <a:srgbClr val="000000"/>
          </a:solidFill>
        </p:spPr>
        <p:txBody>
          <a:bodyPr wrap="square" lIns="0" tIns="0" rIns="0" bIns="0" rtlCol="0"/>
          <a:lstStyle/>
          <a:p>
            <a:endParaRPr/>
          </a:p>
        </p:txBody>
      </p:sp>
      <p:sp>
        <p:nvSpPr>
          <p:cNvPr id="38" name="object 38"/>
          <p:cNvSpPr/>
          <p:nvPr/>
        </p:nvSpPr>
        <p:spPr>
          <a:xfrm>
            <a:off x="7391782" y="968336"/>
            <a:ext cx="37465" cy="38100"/>
          </a:xfrm>
          <a:custGeom>
            <a:avLst/>
            <a:gdLst/>
            <a:ahLst/>
            <a:cxnLst/>
            <a:rect l="l" t="t" r="r" b="b"/>
            <a:pathLst>
              <a:path w="37464" h="38100">
                <a:moveTo>
                  <a:pt x="37338" y="11430"/>
                </a:moveTo>
                <a:lnTo>
                  <a:pt x="35814" y="11430"/>
                </a:lnTo>
                <a:lnTo>
                  <a:pt x="35814" y="9144"/>
                </a:lnTo>
                <a:lnTo>
                  <a:pt x="33528" y="7620"/>
                </a:lnTo>
                <a:lnTo>
                  <a:pt x="33528" y="5334"/>
                </a:lnTo>
                <a:lnTo>
                  <a:pt x="32004" y="5334"/>
                </a:lnTo>
                <a:lnTo>
                  <a:pt x="32004" y="3810"/>
                </a:lnTo>
                <a:lnTo>
                  <a:pt x="29718" y="3810"/>
                </a:lnTo>
                <a:lnTo>
                  <a:pt x="28194" y="1524"/>
                </a:lnTo>
                <a:lnTo>
                  <a:pt x="25908" y="1524"/>
                </a:lnTo>
                <a:lnTo>
                  <a:pt x="25908" y="0"/>
                </a:lnTo>
                <a:lnTo>
                  <a:pt x="18288" y="0"/>
                </a:lnTo>
                <a:lnTo>
                  <a:pt x="12954" y="0"/>
                </a:lnTo>
                <a:lnTo>
                  <a:pt x="11430" y="1524"/>
                </a:lnTo>
                <a:lnTo>
                  <a:pt x="9144" y="1524"/>
                </a:lnTo>
                <a:lnTo>
                  <a:pt x="7620" y="3810"/>
                </a:lnTo>
                <a:lnTo>
                  <a:pt x="5334" y="3810"/>
                </a:lnTo>
                <a:lnTo>
                  <a:pt x="5334" y="5334"/>
                </a:lnTo>
                <a:lnTo>
                  <a:pt x="3810" y="5334"/>
                </a:lnTo>
                <a:lnTo>
                  <a:pt x="3810" y="7620"/>
                </a:lnTo>
                <a:lnTo>
                  <a:pt x="1524" y="9144"/>
                </a:lnTo>
                <a:lnTo>
                  <a:pt x="1524" y="11430"/>
                </a:lnTo>
                <a:lnTo>
                  <a:pt x="0" y="12954"/>
                </a:lnTo>
                <a:lnTo>
                  <a:pt x="0" y="19050"/>
                </a:lnTo>
                <a:lnTo>
                  <a:pt x="0" y="24384"/>
                </a:lnTo>
                <a:lnTo>
                  <a:pt x="1524" y="24384"/>
                </a:lnTo>
                <a:lnTo>
                  <a:pt x="1524" y="28194"/>
                </a:lnTo>
                <a:lnTo>
                  <a:pt x="9144" y="35814"/>
                </a:lnTo>
                <a:lnTo>
                  <a:pt x="12954" y="35814"/>
                </a:lnTo>
                <a:lnTo>
                  <a:pt x="12954" y="38100"/>
                </a:lnTo>
                <a:lnTo>
                  <a:pt x="18288" y="38100"/>
                </a:lnTo>
                <a:lnTo>
                  <a:pt x="24384" y="38100"/>
                </a:lnTo>
                <a:lnTo>
                  <a:pt x="25908" y="35814"/>
                </a:lnTo>
                <a:lnTo>
                  <a:pt x="28194" y="35814"/>
                </a:lnTo>
                <a:lnTo>
                  <a:pt x="29718" y="34290"/>
                </a:lnTo>
                <a:lnTo>
                  <a:pt x="32004" y="34290"/>
                </a:lnTo>
                <a:lnTo>
                  <a:pt x="32004" y="32004"/>
                </a:lnTo>
                <a:lnTo>
                  <a:pt x="33528" y="32004"/>
                </a:lnTo>
                <a:lnTo>
                  <a:pt x="33528" y="30480"/>
                </a:lnTo>
                <a:lnTo>
                  <a:pt x="35814" y="28194"/>
                </a:lnTo>
                <a:lnTo>
                  <a:pt x="35814" y="26670"/>
                </a:lnTo>
                <a:lnTo>
                  <a:pt x="37338" y="24384"/>
                </a:lnTo>
                <a:lnTo>
                  <a:pt x="37338" y="19050"/>
                </a:lnTo>
                <a:lnTo>
                  <a:pt x="37338" y="11430"/>
                </a:lnTo>
                <a:close/>
              </a:path>
            </a:pathLst>
          </a:custGeom>
          <a:solidFill>
            <a:srgbClr val="000000"/>
          </a:solidFill>
        </p:spPr>
        <p:txBody>
          <a:bodyPr wrap="square" lIns="0" tIns="0" rIns="0" bIns="0" rtlCol="0"/>
          <a:lstStyle/>
          <a:p>
            <a:endParaRPr/>
          </a:p>
        </p:txBody>
      </p:sp>
      <p:sp>
        <p:nvSpPr>
          <p:cNvPr id="39" name="object 39"/>
          <p:cNvSpPr/>
          <p:nvPr/>
        </p:nvSpPr>
        <p:spPr>
          <a:xfrm>
            <a:off x="7614247" y="968336"/>
            <a:ext cx="38100" cy="38100"/>
          </a:xfrm>
          <a:custGeom>
            <a:avLst/>
            <a:gdLst/>
            <a:ahLst/>
            <a:cxnLst/>
            <a:rect l="l" t="t" r="r" b="b"/>
            <a:pathLst>
              <a:path w="38100" h="38100">
                <a:moveTo>
                  <a:pt x="38100" y="15240"/>
                </a:moveTo>
                <a:lnTo>
                  <a:pt x="35814" y="12954"/>
                </a:lnTo>
                <a:lnTo>
                  <a:pt x="35814" y="9144"/>
                </a:lnTo>
                <a:lnTo>
                  <a:pt x="34290" y="9144"/>
                </a:lnTo>
                <a:lnTo>
                  <a:pt x="34290" y="7620"/>
                </a:lnTo>
                <a:lnTo>
                  <a:pt x="30480" y="3810"/>
                </a:lnTo>
                <a:lnTo>
                  <a:pt x="28194" y="3810"/>
                </a:lnTo>
                <a:lnTo>
                  <a:pt x="28194" y="1524"/>
                </a:lnTo>
                <a:lnTo>
                  <a:pt x="26670" y="1524"/>
                </a:lnTo>
                <a:lnTo>
                  <a:pt x="24384" y="0"/>
                </a:lnTo>
                <a:lnTo>
                  <a:pt x="19050" y="0"/>
                </a:lnTo>
                <a:lnTo>
                  <a:pt x="11430" y="0"/>
                </a:lnTo>
                <a:lnTo>
                  <a:pt x="11430" y="1524"/>
                </a:lnTo>
                <a:lnTo>
                  <a:pt x="7620" y="1524"/>
                </a:lnTo>
                <a:lnTo>
                  <a:pt x="7620" y="3810"/>
                </a:lnTo>
                <a:lnTo>
                  <a:pt x="6096" y="3810"/>
                </a:lnTo>
                <a:lnTo>
                  <a:pt x="6096" y="5334"/>
                </a:lnTo>
                <a:lnTo>
                  <a:pt x="3810" y="5334"/>
                </a:lnTo>
                <a:lnTo>
                  <a:pt x="3810" y="7620"/>
                </a:lnTo>
                <a:lnTo>
                  <a:pt x="2286" y="7620"/>
                </a:lnTo>
                <a:lnTo>
                  <a:pt x="2286" y="11430"/>
                </a:lnTo>
                <a:lnTo>
                  <a:pt x="0" y="11430"/>
                </a:lnTo>
                <a:lnTo>
                  <a:pt x="0" y="19050"/>
                </a:lnTo>
                <a:lnTo>
                  <a:pt x="0" y="26670"/>
                </a:lnTo>
                <a:lnTo>
                  <a:pt x="2286" y="26670"/>
                </a:lnTo>
                <a:lnTo>
                  <a:pt x="2286" y="30480"/>
                </a:lnTo>
                <a:lnTo>
                  <a:pt x="3810" y="30480"/>
                </a:lnTo>
                <a:lnTo>
                  <a:pt x="3810" y="32004"/>
                </a:lnTo>
                <a:lnTo>
                  <a:pt x="6096" y="32004"/>
                </a:lnTo>
                <a:lnTo>
                  <a:pt x="6096" y="34290"/>
                </a:lnTo>
                <a:lnTo>
                  <a:pt x="7620" y="34290"/>
                </a:lnTo>
                <a:lnTo>
                  <a:pt x="7620" y="35814"/>
                </a:lnTo>
                <a:lnTo>
                  <a:pt x="11430" y="35814"/>
                </a:lnTo>
                <a:lnTo>
                  <a:pt x="12954" y="38100"/>
                </a:lnTo>
                <a:lnTo>
                  <a:pt x="19050" y="38100"/>
                </a:lnTo>
                <a:lnTo>
                  <a:pt x="24384" y="38100"/>
                </a:lnTo>
                <a:lnTo>
                  <a:pt x="24384" y="35814"/>
                </a:lnTo>
                <a:lnTo>
                  <a:pt x="28194" y="35814"/>
                </a:lnTo>
                <a:lnTo>
                  <a:pt x="28194" y="34290"/>
                </a:lnTo>
                <a:lnTo>
                  <a:pt x="30480" y="34290"/>
                </a:lnTo>
                <a:lnTo>
                  <a:pt x="30480" y="32004"/>
                </a:lnTo>
                <a:lnTo>
                  <a:pt x="32004" y="32004"/>
                </a:lnTo>
                <a:lnTo>
                  <a:pt x="32004" y="30480"/>
                </a:lnTo>
                <a:lnTo>
                  <a:pt x="34290" y="30480"/>
                </a:lnTo>
                <a:lnTo>
                  <a:pt x="34290" y="28194"/>
                </a:lnTo>
                <a:lnTo>
                  <a:pt x="35814" y="28194"/>
                </a:lnTo>
                <a:lnTo>
                  <a:pt x="35814" y="22860"/>
                </a:lnTo>
                <a:lnTo>
                  <a:pt x="38100" y="22860"/>
                </a:lnTo>
                <a:lnTo>
                  <a:pt x="38100" y="19050"/>
                </a:lnTo>
                <a:lnTo>
                  <a:pt x="38100" y="15240"/>
                </a:lnTo>
                <a:close/>
              </a:path>
            </a:pathLst>
          </a:custGeom>
          <a:solidFill>
            <a:srgbClr val="000000"/>
          </a:solidFill>
        </p:spPr>
        <p:txBody>
          <a:bodyPr wrap="square" lIns="0" tIns="0" rIns="0" bIns="0" rtlCol="0"/>
          <a:lstStyle/>
          <a:p>
            <a:endParaRPr/>
          </a:p>
        </p:txBody>
      </p:sp>
      <p:sp>
        <p:nvSpPr>
          <p:cNvPr id="40" name="object 40"/>
          <p:cNvSpPr/>
          <p:nvPr/>
        </p:nvSpPr>
        <p:spPr>
          <a:xfrm>
            <a:off x="8109470" y="1230629"/>
            <a:ext cx="181610" cy="7620"/>
          </a:xfrm>
          <a:custGeom>
            <a:avLst/>
            <a:gdLst/>
            <a:ahLst/>
            <a:cxnLst/>
            <a:rect l="l" t="t" r="r" b="b"/>
            <a:pathLst>
              <a:path w="181610" h="7619">
                <a:moveTo>
                  <a:pt x="181317" y="0"/>
                </a:moveTo>
                <a:lnTo>
                  <a:pt x="0" y="0"/>
                </a:lnTo>
                <a:lnTo>
                  <a:pt x="0" y="3810"/>
                </a:lnTo>
                <a:lnTo>
                  <a:pt x="0" y="7620"/>
                </a:lnTo>
                <a:lnTo>
                  <a:pt x="181317" y="7620"/>
                </a:lnTo>
                <a:lnTo>
                  <a:pt x="181317" y="3810"/>
                </a:lnTo>
                <a:lnTo>
                  <a:pt x="181317" y="0"/>
                </a:lnTo>
                <a:close/>
              </a:path>
            </a:pathLst>
          </a:custGeom>
          <a:solidFill>
            <a:srgbClr val="000000"/>
          </a:solidFill>
        </p:spPr>
        <p:txBody>
          <a:bodyPr wrap="square" lIns="0" tIns="0" rIns="0" bIns="0" rtlCol="0"/>
          <a:lstStyle/>
          <a:p>
            <a:endParaRPr/>
          </a:p>
        </p:txBody>
      </p:sp>
      <p:sp>
        <p:nvSpPr>
          <p:cNvPr id="41" name="object 41"/>
          <p:cNvSpPr/>
          <p:nvPr/>
        </p:nvSpPr>
        <p:spPr>
          <a:xfrm>
            <a:off x="7984516" y="1168399"/>
            <a:ext cx="128905" cy="127000"/>
          </a:xfrm>
          <a:custGeom>
            <a:avLst/>
            <a:gdLst/>
            <a:ahLst/>
            <a:cxnLst/>
            <a:rect l="l" t="t" r="r" b="b"/>
            <a:pathLst>
              <a:path w="128905" h="127000">
                <a:moveTo>
                  <a:pt x="128765" y="317"/>
                </a:moveTo>
                <a:lnTo>
                  <a:pt x="128244" y="317"/>
                </a:lnTo>
                <a:lnTo>
                  <a:pt x="128244" y="3810"/>
                </a:lnTo>
                <a:lnTo>
                  <a:pt x="125196" y="3810"/>
                </a:lnTo>
                <a:lnTo>
                  <a:pt x="125196" y="1905"/>
                </a:lnTo>
                <a:lnTo>
                  <a:pt x="128244" y="3810"/>
                </a:lnTo>
                <a:lnTo>
                  <a:pt x="128244" y="317"/>
                </a:lnTo>
                <a:lnTo>
                  <a:pt x="125196" y="317"/>
                </a:lnTo>
                <a:lnTo>
                  <a:pt x="125196" y="0"/>
                </a:lnTo>
                <a:lnTo>
                  <a:pt x="118859" y="0"/>
                </a:lnTo>
                <a:lnTo>
                  <a:pt x="118859" y="7620"/>
                </a:lnTo>
                <a:lnTo>
                  <a:pt x="118859" y="118110"/>
                </a:lnTo>
                <a:lnTo>
                  <a:pt x="9144" y="118110"/>
                </a:lnTo>
                <a:lnTo>
                  <a:pt x="9144" y="7937"/>
                </a:lnTo>
                <a:lnTo>
                  <a:pt x="9144" y="7620"/>
                </a:lnTo>
                <a:lnTo>
                  <a:pt x="118859" y="7620"/>
                </a:lnTo>
                <a:lnTo>
                  <a:pt x="118859" y="0"/>
                </a:lnTo>
                <a:lnTo>
                  <a:pt x="5651" y="0"/>
                </a:lnTo>
                <a:lnTo>
                  <a:pt x="5651" y="7620"/>
                </a:lnTo>
                <a:lnTo>
                  <a:pt x="5334" y="7937"/>
                </a:lnTo>
                <a:lnTo>
                  <a:pt x="5334" y="7620"/>
                </a:lnTo>
                <a:lnTo>
                  <a:pt x="5651" y="7620"/>
                </a:lnTo>
                <a:lnTo>
                  <a:pt x="5651" y="0"/>
                </a:lnTo>
                <a:lnTo>
                  <a:pt x="5334" y="0"/>
                </a:lnTo>
                <a:lnTo>
                  <a:pt x="5334" y="317"/>
                </a:lnTo>
                <a:lnTo>
                  <a:pt x="0" y="317"/>
                </a:lnTo>
                <a:lnTo>
                  <a:pt x="0" y="4127"/>
                </a:lnTo>
                <a:lnTo>
                  <a:pt x="0" y="122974"/>
                </a:lnTo>
                <a:lnTo>
                  <a:pt x="7480" y="122974"/>
                </a:lnTo>
                <a:lnTo>
                  <a:pt x="7480" y="123190"/>
                </a:lnTo>
                <a:lnTo>
                  <a:pt x="2959" y="123190"/>
                </a:lnTo>
                <a:lnTo>
                  <a:pt x="2959" y="125095"/>
                </a:lnTo>
                <a:lnTo>
                  <a:pt x="0" y="122974"/>
                </a:lnTo>
                <a:lnTo>
                  <a:pt x="0" y="126784"/>
                </a:lnTo>
                <a:lnTo>
                  <a:pt x="2959" y="126784"/>
                </a:lnTo>
                <a:lnTo>
                  <a:pt x="2959" y="127000"/>
                </a:lnTo>
                <a:lnTo>
                  <a:pt x="122669" y="127000"/>
                </a:lnTo>
                <a:lnTo>
                  <a:pt x="122669" y="126784"/>
                </a:lnTo>
                <a:lnTo>
                  <a:pt x="128765" y="126784"/>
                </a:lnTo>
                <a:lnTo>
                  <a:pt x="128765" y="3810"/>
                </a:lnTo>
                <a:lnTo>
                  <a:pt x="128765" y="317"/>
                </a:lnTo>
                <a:close/>
              </a:path>
            </a:pathLst>
          </a:custGeom>
          <a:solidFill>
            <a:srgbClr val="000000"/>
          </a:solidFill>
        </p:spPr>
        <p:txBody>
          <a:bodyPr wrap="square" lIns="0" tIns="0" rIns="0" bIns="0" rtlCol="0"/>
          <a:lstStyle/>
          <a:p>
            <a:endParaRPr/>
          </a:p>
        </p:txBody>
      </p:sp>
      <p:sp>
        <p:nvSpPr>
          <p:cNvPr id="42" name="object 42"/>
          <p:cNvSpPr/>
          <p:nvPr/>
        </p:nvSpPr>
        <p:spPr>
          <a:xfrm>
            <a:off x="8286978" y="1168399"/>
            <a:ext cx="127000" cy="127000"/>
          </a:xfrm>
          <a:custGeom>
            <a:avLst/>
            <a:gdLst/>
            <a:ahLst/>
            <a:cxnLst/>
            <a:rect l="l" t="t" r="r" b="b"/>
            <a:pathLst>
              <a:path w="127000" h="127000">
                <a:moveTo>
                  <a:pt x="126479" y="317"/>
                </a:moveTo>
                <a:lnTo>
                  <a:pt x="126161" y="317"/>
                </a:lnTo>
                <a:lnTo>
                  <a:pt x="126161" y="3810"/>
                </a:lnTo>
                <a:lnTo>
                  <a:pt x="124244" y="3810"/>
                </a:lnTo>
                <a:lnTo>
                  <a:pt x="124244" y="1892"/>
                </a:lnTo>
                <a:lnTo>
                  <a:pt x="126161" y="3810"/>
                </a:lnTo>
                <a:lnTo>
                  <a:pt x="126161" y="317"/>
                </a:lnTo>
                <a:lnTo>
                  <a:pt x="124244" y="317"/>
                </a:lnTo>
                <a:lnTo>
                  <a:pt x="124244" y="0"/>
                </a:lnTo>
                <a:lnTo>
                  <a:pt x="118859" y="0"/>
                </a:lnTo>
                <a:lnTo>
                  <a:pt x="118859" y="7620"/>
                </a:lnTo>
                <a:lnTo>
                  <a:pt x="118859" y="118110"/>
                </a:lnTo>
                <a:lnTo>
                  <a:pt x="9144" y="118110"/>
                </a:lnTo>
                <a:lnTo>
                  <a:pt x="9144" y="7937"/>
                </a:lnTo>
                <a:lnTo>
                  <a:pt x="9144" y="7620"/>
                </a:lnTo>
                <a:lnTo>
                  <a:pt x="118859" y="7620"/>
                </a:lnTo>
                <a:lnTo>
                  <a:pt x="118859" y="0"/>
                </a:lnTo>
                <a:lnTo>
                  <a:pt x="5651" y="0"/>
                </a:lnTo>
                <a:lnTo>
                  <a:pt x="5651" y="7620"/>
                </a:lnTo>
                <a:lnTo>
                  <a:pt x="5334" y="7937"/>
                </a:lnTo>
                <a:lnTo>
                  <a:pt x="5334" y="7620"/>
                </a:lnTo>
                <a:lnTo>
                  <a:pt x="5651" y="7620"/>
                </a:lnTo>
                <a:lnTo>
                  <a:pt x="5651" y="0"/>
                </a:lnTo>
                <a:lnTo>
                  <a:pt x="5334" y="0"/>
                </a:lnTo>
                <a:lnTo>
                  <a:pt x="5334" y="317"/>
                </a:lnTo>
                <a:lnTo>
                  <a:pt x="0" y="317"/>
                </a:lnTo>
                <a:lnTo>
                  <a:pt x="0" y="4127"/>
                </a:lnTo>
                <a:lnTo>
                  <a:pt x="0" y="122974"/>
                </a:lnTo>
                <a:lnTo>
                  <a:pt x="7480" y="122974"/>
                </a:lnTo>
                <a:lnTo>
                  <a:pt x="7480" y="123190"/>
                </a:lnTo>
                <a:lnTo>
                  <a:pt x="2959" y="123190"/>
                </a:lnTo>
                <a:lnTo>
                  <a:pt x="2959" y="125095"/>
                </a:lnTo>
                <a:lnTo>
                  <a:pt x="0" y="122974"/>
                </a:lnTo>
                <a:lnTo>
                  <a:pt x="0" y="126784"/>
                </a:lnTo>
                <a:lnTo>
                  <a:pt x="2959" y="126784"/>
                </a:lnTo>
                <a:lnTo>
                  <a:pt x="2959" y="127000"/>
                </a:lnTo>
                <a:lnTo>
                  <a:pt x="122669" y="127000"/>
                </a:lnTo>
                <a:lnTo>
                  <a:pt x="122669" y="126784"/>
                </a:lnTo>
                <a:lnTo>
                  <a:pt x="126479" y="126784"/>
                </a:lnTo>
                <a:lnTo>
                  <a:pt x="126479" y="3810"/>
                </a:lnTo>
                <a:lnTo>
                  <a:pt x="126479" y="317"/>
                </a:lnTo>
                <a:close/>
              </a:path>
            </a:pathLst>
          </a:custGeom>
          <a:solidFill>
            <a:srgbClr val="000000"/>
          </a:solidFill>
        </p:spPr>
        <p:txBody>
          <a:bodyPr wrap="square" lIns="0" tIns="0" rIns="0" bIns="0" rtlCol="0"/>
          <a:lstStyle/>
          <a:p>
            <a:endParaRPr/>
          </a:p>
        </p:txBody>
      </p:sp>
      <p:sp>
        <p:nvSpPr>
          <p:cNvPr id="43" name="object 43"/>
          <p:cNvSpPr/>
          <p:nvPr/>
        </p:nvSpPr>
        <p:spPr>
          <a:xfrm>
            <a:off x="7877098" y="1233169"/>
            <a:ext cx="111760" cy="7620"/>
          </a:xfrm>
          <a:custGeom>
            <a:avLst/>
            <a:gdLst/>
            <a:ahLst/>
            <a:cxnLst/>
            <a:rect l="l" t="t" r="r" b="b"/>
            <a:pathLst>
              <a:path w="111760" h="7619">
                <a:moveTo>
                  <a:pt x="111226" y="0"/>
                </a:moveTo>
                <a:lnTo>
                  <a:pt x="0" y="0"/>
                </a:lnTo>
                <a:lnTo>
                  <a:pt x="0" y="3810"/>
                </a:lnTo>
                <a:lnTo>
                  <a:pt x="0" y="7620"/>
                </a:lnTo>
                <a:lnTo>
                  <a:pt x="111226" y="7620"/>
                </a:lnTo>
                <a:lnTo>
                  <a:pt x="111226" y="3810"/>
                </a:lnTo>
                <a:lnTo>
                  <a:pt x="111226" y="0"/>
                </a:lnTo>
                <a:close/>
              </a:path>
            </a:pathLst>
          </a:custGeom>
          <a:solidFill>
            <a:srgbClr val="000000"/>
          </a:solidFill>
        </p:spPr>
        <p:txBody>
          <a:bodyPr wrap="square" lIns="0" tIns="0" rIns="0" bIns="0" rtlCol="0"/>
          <a:lstStyle/>
          <a:p>
            <a:endParaRPr/>
          </a:p>
        </p:txBody>
      </p:sp>
      <p:sp>
        <p:nvSpPr>
          <p:cNvPr id="44" name="object 44"/>
          <p:cNvSpPr/>
          <p:nvPr/>
        </p:nvSpPr>
        <p:spPr>
          <a:xfrm>
            <a:off x="8109470" y="1005839"/>
            <a:ext cx="181610" cy="10160"/>
          </a:xfrm>
          <a:custGeom>
            <a:avLst/>
            <a:gdLst/>
            <a:ahLst/>
            <a:cxnLst/>
            <a:rect l="l" t="t" r="r" b="b"/>
            <a:pathLst>
              <a:path w="181610" h="10159">
                <a:moveTo>
                  <a:pt x="181317" y="0"/>
                </a:moveTo>
                <a:lnTo>
                  <a:pt x="0" y="0"/>
                </a:lnTo>
                <a:lnTo>
                  <a:pt x="0" y="3810"/>
                </a:lnTo>
                <a:lnTo>
                  <a:pt x="0" y="10160"/>
                </a:lnTo>
                <a:lnTo>
                  <a:pt x="181317" y="10160"/>
                </a:lnTo>
                <a:lnTo>
                  <a:pt x="181317" y="3810"/>
                </a:lnTo>
                <a:lnTo>
                  <a:pt x="181317" y="0"/>
                </a:lnTo>
                <a:close/>
              </a:path>
            </a:pathLst>
          </a:custGeom>
          <a:solidFill>
            <a:srgbClr val="000000"/>
          </a:solidFill>
        </p:spPr>
        <p:txBody>
          <a:bodyPr wrap="square" lIns="0" tIns="0" rIns="0" bIns="0" rtlCol="0"/>
          <a:lstStyle/>
          <a:p>
            <a:endParaRPr/>
          </a:p>
        </p:txBody>
      </p:sp>
      <p:sp>
        <p:nvSpPr>
          <p:cNvPr id="45" name="object 45"/>
          <p:cNvSpPr/>
          <p:nvPr/>
        </p:nvSpPr>
        <p:spPr>
          <a:xfrm>
            <a:off x="7984516" y="943609"/>
            <a:ext cx="128905" cy="127000"/>
          </a:xfrm>
          <a:custGeom>
            <a:avLst/>
            <a:gdLst/>
            <a:ahLst/>
            <a:cxnLst/>
            <a:rect l="l" t="t" r="r" b="b"/>
            <a:pathLst>
              <a:path w="128905" h="127000">
                <a:moveTo>
                  <a:pt x="128765" y="355"/>
                </a:moveTo>
                <a:lnTo>
                  <a:pt x="128066" y="355"/>
                </a:lnTo>
                <a:lnTo>
                  <a:pt x="128066" y="5080"/>
                </a:lnTo>
                <a:lnTo>
                  <a:pt x="125158" y="5080"/>
                </a:lnTo>
                <a:lnTo>
                  <a:pt x="125158" y="2540"/>
                </a:lnTo>
                <a:lnTo>
                  <a:pt x="128066" y="5080"/>
                </a:lnTo>
                <a:lnTo>
                  <a:pt x="128066" y="355"/>
                </a:lnTo>
                <a:lnTo>
                  <a:pt x="125158" y="355"/>
                </a:lnTo>
                <a:lnTo>
                  <a:pt x="125158" y="0"/>
                </a:lnTo>
                <a:lnTo>
                  <a:pt x="118859" y="0"/>
                </a:lnTo>
                <a:lnTo>
                  <a:pt x="118859" y="8890"/>
                </a:lnTo>
                <a:lnTo>
                  <a:pt x="118859" y="119380"/>
                </a:lnTo>
                <a:lnTo>
                  <a:pt x="9144" y="119380"/>
                </a:lnTo>
                <a:lnTo>
                  <a:pt x="9144" y="9486"/>
                </a:lnTo>
                <a:lnTo>
                  <a:pt x="9144" y="8890"/>
                </a:lnTo>
                <a:lnTo>
                  <a:pt x="118859" y="8890"/>
                </a:lnTo>
                <a:lnTo>
                  <a:pt x="118859" y="0"/>
                </a:lnTo>
                <a:lnTo>
                  <a:pt x="5930" y="0"/>
                </a:lnTo>
                <a:lnTo>
                  <a:pt x="5930" y="8890"/>
                </a:lnTo>
                <a:lnTo>
                  <a:pt x="5334" y="9486"/>
                </a:lnTo>
                <a:lnTo>
                  <a:pt x="5334" y="8890"/>
                </a:lnTo>
                <a:lnTo>
                  <a:pt x="5930" y="8890"/>
                </a:lnTo>
                <a:lnTo>
                  <a:pt x="5930" y="0"/>
                </a:lnTo>
                <a:lnTo>
                  <a:pt x="5334" y="0"/>
                </a:lnTo>
                <a:lnTo>
                  <a:pt x="5334" y="355"/>
                </a:lnTo>
                <a:lnTo>
                  <a:pt x="0" y="355"/>
                </a:lnTo>
                <a:lnTo>
                  <a:pt x="0" y="5689"/>
                </a:lnTo>
                <a:lnTo>
                  <a:pt x="0" y="123012"/>
                </a:lnTo>
                <a:lnTo>
                  <a:pt x="7404" y="123012"/>
                </a:lnTo>
                <a:lnTo>
                  <a:pt x="7404" y="123190"/>
                </a:lnTo>
                <a:lnTo>
                  <a:pt x="2908" y="123190"/>
                </a:lnTo>
                <a:lnTo>
                  <a:pt x="2908" y="125095"/>
                </a:lnTo>
                <a:lnTo>
                  <a:pt x="0" y="123012"/>
                </a:lnTo>
                <a:lnTo>
                  <a:pt x="0" y="126822"/>
                </a:lnTo>
                <a:lnTo>
                  <a:pt x="2908" y="126822"/>
                </a:lnTo>
                <a:lnTo>
                  <a:pt x="2908" y="127000"/>
                </a:lnTo>
                <a:lnTo>
                  <a:pt x="122669" y="127000"/>
                </a:lnTo>
                <a:lnTo>
                  <a:pt x="122669" y="126822"/>
                </a:lnTo>
                <a:lnTo>
                  <a:pt x="128765" y="126822"/>
                </a:lnTo>
                <a:lnTo>
                  <a:pt x="128765" y="5080"/>
                </a:lnTo>
                <a:lnTo>
                  <a:pt x="128765" y="355"/>
                </a:lnTo>
                <a:close/>
              </a:path>
            </a:pathLst>
          </a:custGeom>
          <a:solidFill>
            <a:srgbClr val="000000"/>
          </a:solidFill>
        </p:spPr>
        <p:txBody>
          <a:bodyPr wrap="square" lIns="0" tIns="0" rIns="0" bIns="0" rtlCol="0"/>
          <a:lstStyle/>
          <a:p>
            <a:endParaRPr/>
          </a:p>
        </p:txBody>
      </p:sp>
      <p:sp>
        <p:nvSpPr>
          <p:cNvPr id="46" name="object 46"/>
          <p:cNvSpPr/>
          <p:nvPr/>
        </p:nvSpPr>
        <p:spPr>
          <a:xfrm>
            <a:off x="8286978" y="943609"/>
            <a:ext cx="127000" cy="127000"/>
          </a:xfrm>
          <a:custGeom>
            <a:avLst/>
            <a:gdLst/>
            <a:ahLst/>
            <a:cxnLst/>
            <a:rect l="l" t="t" r="r" b="b"/>
            <a:pathLst>
              <a:path w="127000" h="127000">
                <a:moveTo>
                  <a:pt x="126479" y="355"/>
                </a:moveTo>
                <a:lnTo>
                  <a:pt x="126034" y="355"/>
                </a:lnTo>
                <a:lnTo>
                  <a:pt x="126034" y="5080"/>
                </a:lnTo>
                <a:lnTo>
                  <a:pt x="124218" y="5080"/>
                </a:lnTo>
                <a:lnTo>
                  <a:pt x="124218" y="2527"/>
                </a:lnTo>
                <a:lnTo>
                  <a:pt x="126034" y="5080"/>
                </a:lnTo>
                <a:lnTo>
                  <a:pt x="126034" y="355"/>
                </a:lnTo>
                <a:lnTo>
                  <a:pt x="124218" y="355"/>
                </a:lnTo>
                <a:lnTo>
                  <a:pt x="124218" y="0"/>
                </a:lnTo>
                <a:lnTo>
                  <a:pt x="118859" y="0"/>
                </a:lnTo>
                <a:lnTo>
                  <a:pt x="118859" y="8890"/>
                </a:lnTo>
                <a:lnTo>
                  <a:pt x="118859" y="119380"/>
                </a:lnTo>
                <a:lnTo>
                  <a:pt x="9144" y="119380"/>
                </a:lnTo>
                <a:lnTo>
                  <a:pt x="9144" y="9486"/>
                </a:lnTo>
                <a:lnTo>
                  <a:pt x="9144" y="8890"/>
                </a:lnTo>
                <a:lnTo>
                  <a:pt x="118859" y="8890"/>
                </a:lnTo>
                <a:lnTo>
                  <a:pt x="118859" y="0"/>
                </a:lnTo>
                <a:lnTo>
                  <a:pt x="5930" y="0"/>
                </a:lnTo>
                <a:lnTo>
                  <a:pt x="5930" y="8890"/>
                </a:lnTo>
                <a:lnTo>
                  <a:pt x="5334" y="9486"/>
                </a:lnTo>
                <a:lnTo>
                  <a:pt x="5334" y="8890"/>
                </a:lnTo>
                <a:lnTo>
                  <a:pt x="5930" y="8890"/>
                </a:lnTo>
                <a:lnTo>
                  <a:pt x="5930" y="0"/>
                </a:lnTo>
                <a:lnTo>
                  <a:pt x="5334" y="0"/>
                </a:lnTo>
                <a:lnTo>
                  <a:pt x="5334" y="355"/>
                </a:lnTo>
                <a:lnTo>
                  <a:pt x="0" y="355"/>
                </a:lnTo>
                <a:lnTo>
                  <a:pt x="0" y="5689"/>
                </a:lnTo>
                <a:lnTo>
                  <a:pt x="0" y="123012"/>
                </a:lnTo>
                <a:lnTo>
                  <a:pt x="7404" y="123012"/>
                </a:lnTo>
                <a:lnTo>
                  <a:pt x="7404" y="123190"/>
                </a:lnTo>
                <a:lnTo>
                  <a:pt x="2908" y="123190"/>
                </a:lnTo>
                <a:lnTo>
                  <a:pt x="2908" y="125095"/>
                </a:lnTo>
                <a:lnTo>
                  <a:pt x="0" y="123012"/>
                </a:lnTo>
                <a:lnTo>
                  <a:pt x="0" y="126822"/>
                </a:lnTo>
                <a:lnTo>
                  <a:pt x="2908" y="126822"/>
                </a:lnTo>
                <a:lnTo>
                  <a:pt x="2908" y="127000"/>
                </a:lnTo>
                <a:lnTo>
                  <a:pt x="122669" y="127000"/>
                </a:lnTo>
                <a:lnTo>
                  <a:pt x="122669" y="126822"/>
                </a:lnTo>
                <a:lnTo>
                  <a:pt x="126479" y="126822"/>
                </a:lnTo>
                <a:lnTo>
                  <a:pt x="126479" y="5080"/>
                </a:lnTo>
                <a:lnTo>
                  <a:pt x="126479" y="355"/>
                </a:lnTo>
                <a:close/>
              </a:path>
            </a:pathLst>
          </a:custGeom>
          <a:solidFill>
            <a:srgbClr val="000000"/>
          </a:solidFill>
        </p:spPr>
        <p:txBody>
          <a:bodyPr wrap="square" lIns="0" tIns="0" rIns="0" bIns="0" rtlCol="0"/>
          <a:lstStyle/>
          <a:p>
            <a:endParaRPr/>
          </a:p>
        </p:txBody>
      </p:sp>
      <p:sp>
        <p:nvSpPr>
          <p:cNvPr id="47" name="object 47"/>
          <p:cNvSpPr/>
          <p:nvPr/>
        </p:nvSpPr>
        <p:spPr>
          <a:xfrm>
            <a:off x="7877098" y="1009649"/>
            <a:ext cx="111760" cy="7620"/>
          </a:xfrm>
          <a:custGeom>
            <a:avLst/>
            <a:gdLst/>
            <a:ahLst/>
            <a:cxnLst/>
            <a:rect l="l" t="t" r="r" b="b"/>
            <a:pathLst>
              <a:path w="111760" h="7619">
                <a:moveTo>
                  <a:pt x="111226" y="0"/>
                </a:moveTo>
                <a:lnTo>
                  <a:pt x="0" y="0"/>
                </a:lnTo>
                <a:lnTo>
                  <a:pt x="0" y="3810"/>
                </a:lnTo>
                <a:lnTo>
                  <a:pt x="0" y="7620"/>
                </a:lnTo>
                <a:lnTo>
                  <a:pt x="111226" y="7620"/>
                </a:lnTo>
                <a:lnTo>
                  <a:pt x="111226" y="3810"/>
                </a:lnTo>
                <a:lnTo>
                  <a:pt x="111226" y="0"/>
                </a:lnTo>
                <a:close/>
              </a:path>
            </a:pathLst>
          </a:custGeom>
          <a:solidFill>
            <a:srgbClr val="000000"/>
          </a:solidFill>
        </p:spPr>
        <p:txBody>
          <a:bodyPr wrap="square" lIns="0" tIns="0" rIns="0" bIns="0" rtlCol="0"/>
          <a:lstStyle/>
          <a:p>
            <a:endParaRPr/>
          </a:p>
        </p:txBody>
      </p:sp>
      <p:sp>
        <p:nvSpPr>
          <p:cNvPr id="48" name="object 48"/>
          <p:cNvSpPr/>
          <p:nvPr/>
        </p:nvSpPr>
        <p:spPr>
          <a:xfrm>
            <a:off x="8533829" y="1118869"/>
            <a:ext cx="109855" cy="7620"/>
          </a:xfrm>
          <a:custGeom>
            <a:avLst/>
            <a:gdLst/>
            <a:ahLst/>
            <a:cxnLst/>
            <a:rect l="l" t="t" r="r" b="b"/>
            <a:pathLst>
              <a:path w="109854" h="7619">
                <a:moveTo>
                  <a:pt x="109715" y="0"/>
                </a:moveTo>
                <a:lnTo>
                  <a:pt x="0" y="0"/>
                </a:lnTo>
                <a:lnTo>
                  <a:pt x="0" y="3810"/>
                </a:lnTo>
                <a:lnTo>
                  <a:pt x="0" y="7620"/>
                </a:lnTo>
                <a:lnTo>
                  <a:pt x="109715" y="7620"/>
                </a:lnTo>
                <a:lnTo>
                  <a:pt x="109715" y="3810"/>
                </a:lnTo>
                <a:lnTo>
                  <a:pt x="109715" y="0"/>
                </a:lnTo>
                <a:close/>
              </a:path>
            </a:pathLst>
          </a:custGeom>
          <a:solidFill>
            <a:srgbClr val="000000"/>
          </a:solidFill>
        </p:spPr>
        <p:txBody>
          <a:bodyPr wrap="square" lIns="0" tIns="0" rIns="0" bIns="0" rtlCol="0"/>
          <a:lstStyle/>
          <a:p>
            <a:endParaRPr/>
          </a:p>
        </p:txBody>
      </p:sp>
      <p:sp>
        <p:nvSpPr>
          <p:cNvPr id="49" name="object 49"/>
          <p:cNvSpPr/>
          <p:nvPr/>
        </p:nvSpPr>
        <p:spPr>
          <a:xfrm>
            <a:off x="7768908" y="1117599"/>
            <a:ext cx="109855" cy="7620"/>
          </a:xfrm>
          <a:custGeom>
            <a:avLst/>
            <a:gdLst/>
            <a:ahLst/>
            <a:cxnLst/>
            <a:rect l="l" t="t" r="r" b="b"/>
            <a:pathLst>
              <a:path w="109855" h="7619">
                <a:moveTo>
                  <a:pt x="109715" y="0"/>
                </a:moveTo>
                <a:lnTo>
                  <a:pt x="0" y="0"/>
                </a:lnTo>
                <a:lnTo>
                  <a:pt x="0" y="3810"/>
                </a:lnTo>
                <a:lnTo>
                  <a:pt x="0" y="7620"/>
                </a:lnTo>
                <a:lnTo>
                  <a:pt x="109715" y="7620"/>
                </a:lnTo>
                <a:lnTo>
                  <a:pt x="109715" y="3810"/>
                </a:lnTo>
                <a:lnTo>
                  <a:pt x="109715" y="0"/>
                </a:lnTo>
                <a:close/>
              </a:path>
            </a:pathLst>
          </a:custGeom>
          <a:solidFill>
            <a:srgbClr val="000000"/>
          </a:solidFill>
        </p:spPr>
        <p:txBody>
          <a:bodyPr wrap="square" lIns="0" tIns="0" rIns="0" bIns="0" rtlCol="0"/>
          <a:lstStyle/>
          <a:p>
            <a:endParaRPr/>
          </a:p>
        </p:txBody>
      </p:sp>
      <p:sp>
        <p:nvSpPr>
          <p:cNvPr id="50" name="object 50"/>
          <p:cNvSpPr/>
          <p:nvPr/>
        </p:nvSpPr>
        <p:spPr>
          <a:xfrm>
            <a:off x="8196327" y="909675"/>
            <a:ext cx="9525" cy="107950"/>
          </a:xfrm>
          <a:custGeom>
            <a:avLst/>
            <a:gdLst/>
            <a:ahLst/>
            <a:cxnLst/>
            <a:rect l="l" t="t" r="r" b="b"/>
            <a:pathLst>
              <a:path w="9525" h="107950">
                <a:moveTo>
                  <a:pt x="9131" y="0"/>
                </a:moveTo>
                <a:lnTo>
                  <a:pt x="5321" y="0"/>
                </a:lnTo>
                <a:lnTo>
                  <a:pt x="0" y="0"/>
                </a:lnTo>
                <a:lnTo>
                  <a:pt x="0" y="107429"/>
                </a:lnTo>
                <a:lnTo>
                  <a:pt x="9131" y="107429"/>
                </a:lnTo>
                <a:lnTo>
                  <a:pt x="9131" y="0"/>
                </a:lnTo>
                <a:close/>
              </a:path>
            </a:pathLst>
          </a:custGeom>
          <a:solidFill>
            <a:srgbClr val="000000"/>
          </a:solidFill>
        </p:spPr>
        <p:txBody>
          <a:bodyPr wrap="square" lIns="0" tIns="0" rIns="0" bIns="0" rtlCol="0"/>
          <a:lstStyle/>
          <a:p>
            <a:endParaRPr/>
          </a:p>
        </p:txBody>
      </p:sp>
      <p:sp>
        <p:nvSpPr>
          <p:cNvPr id="51" name="object 51"/>
          <p:cNvSpPr/>
          <p:nvPr/>
        </p:nvSpPr>
        <p:spPr>
          <a:xfrm>
            <a:off x="8178800" y="1215948"/>
            <a:ext cx="38100" cy="38100"/>
          </a:xfrm>
          <a:custGeom>
            <a:avLst/>
            <a:gdLst/>
            <a:ahLst/>
            <a:cxnLst/>
            <a:rect l="l" t="t" r="r" b="b"/>
            <a:pathLst>
              <a:path w="38100" h="38100">
                <a:moveTo>
                  <a:pt x="38087" y="11430"/>
                </a:moveTo>
                <a:lnTo>
                  <a:pt x="35801" y="11430"/>
                </a:lnTo>
                <a:lnTo>
                  <a:pt x="35801" y="7620"/>
                </a:lnTo>
                <a:lnTo>
                  <a:pt x="34277" y="7620"/>
                </a:lnTo>
                <a:lnTo>
                  <a:pt x="34277" y="5334"/>
                </a:lnTo>
                <a:lnTo>
                  <a:pt x="31991" y="5334"/>
                </a:lnTo>
                <a:lnTo>
                  <a:pt x="31991" y="3810"/>
                </a:lnTo>
                <a:lnTo>
                  <a:pt x="30467" y="3810"/>
                </a:lnTo>
                <a:lnTo>
                  <a:pt x="28181" y="2286"/>
                </a:lnTo>
                <a:lnTo>
                  <a:pt x="26657" y="2286"/>
                </a:lnTo>
                <a:lnTo>
                  <a:pt x="26657" y="0"/>
                </a:lnTo>
                <a:lnTo>
                  <a:pt x="19037" y="0"/>
                </a:lnTo>
                <a:lnTo>
                  <a:pt x="13716" y="0"/>
                </a:lnTo>
                <a:lnTo>
                  <a:pt x="11430" y="2286"/>
                </a:lnTo>
                <a:lnTo>
                  <a:pt x="9906" y="2286"/>
                </a:lnTo>
                <a:lnTo>
                  <a:pt x="9906" y="3810"/>
                </a:lnTo>
                <a:lnTo>
                  <a:pt x="6096" y="3810"/>
                </a:lnTo>
                <a:lnTo>
                  <a:pt x="6096" y="5334"/>
                </a:lnTo>
                <a:lnTo>
                  <a:pt x="3810" y="7620"/>
                </a:lnTo>
                <a:lnTo>
                  <a:pt x="3810" y="9144"/>
                </a:lnTo>
                <a:lnTo>
                  <a:pt x="2286" y="9144"/>
                </a:lnTo>
                <a:lnTo>
                  <a:pt x="2286" y="12954"/>
                </a:lnTo>
                <a:lnTo>
                  <a:pt x="0" y="12954"/>
                </a:lnTo>
                <a:lnTo>
                  <a:pt x="0" y="19050"/>
                </a:lnTo>
                <a:lnTo>
                  <a:pt x="0" y="22860"/>
                </a:lnTo>
                <a:lnTo>
                  <a:pt x="2286" y="24384"/>
                </a:lnTo>
                <a:lnTo>
                  <a:pt x="2286" y="28194"/>
                </a:lnTo>
                <a:lnTo>
                  <a:pt x="3810" y="28194"/>
                </a:lnTo>
                <a:lnTo>
                  <a:pt x="3810" y="30480"/>
                </a:lnTo>
                <a:lnTo>
                  <a:pt x="6096" y="32004"/>
                </a:lnTo>
                <a:lnTo>
                  <a:pt x="7620" y="34290"/>
                </a:lnTo>
                <a:lnTo>
                  <a:pt x="9906" y="34290"/>
                </a:lnTo>
                <a:lnTo>
                  <a:pt x="9906" y="35814"/>
                </a:lnTo>
                <a:lnTo>
                  <a:pt x="13716" y="35814"/>
                </a:lnTo>
                <a:lnTo>
                  <a:pt x="13716" y="38100"/>
                </a:lnTo>
                <a:lnTo>
                  <a:pt x="19037" y="38100"/>
                </a:lnTo>
                <a:lnTo>
                  <a:pt x="25133" y="38100"/>
                </a:lnTo>
                <a:lnTo>
                  <a:pt x="26657" y="35814"/>
                </a:lnTo>
                <a:lnTo>
                  <a:pt x="28181" y="35814"/>
                </a:lnTo>
                <a:lnTo>
                  <a:pt x="30467" y="34290"/>
                </a:lnTo>
                <a:lnTo>
                  <a:pt x="31991" y="34290"/>
                </a:lnTo>
                <a:lnTo>
                  <a:pt x="31991" y="32004"/>
                </a:lnTo>
                <a:lnTo>
                  <a:pt x="34277" y="32004"/>
                </a:lnTo>
                <a:lnTo>
                  <a:pt x="34277" y="30480"/>
                </a:lnTo>
                <a:lnTo>
                  <a:pt x="35801" y="30480"/>
                </a:lnTo>
                <a:lnTo>
                  <a:pt x="35801" y="26670"/>
                </a:lnTo>
                <a:lnTo>
                  <a:pt x="38087" y="26670"/>
                </a:lnTo>
                <a:lnTo>
                  <a:pt x="38087" y="19050"/>
                </a:lnTo>
                <a:lnTo>
                  <a:pt x="38087" y="11430"/>
                </a:lnTo>
                <a:close/>
              </a:path>
            </a:pathLst>
          </a:custGeom>
          <a:solidFill>
            <a:srgbClr val="000000"/>
          </a:solidFill>
        </p:spPr>
        <p:txBody>
          <a:bodyPr wrap="square" lIns="0" tIns="0" rIns="0" bIns="0" rtlCol="0"/>
          <a:lstStyle/>
          <a:p>
            <a:endParaRPr/>
          </a:p>
        </p:txBody>
      </p:sp>
      <p:sp>
        <p:nvSpPr>
          <p:cNvPr id="52" name="object 52"/>
          <p:cNvSpPr/>
          <p:nvPr/>
        </p:nvSpPr>
        <p:spPr>
          <a:xfrm>
            <a:off x="7858049" y="940155"/>
            <a:ext cx="37465" cy="367030"/>
          </a:xfrm>
          <a:custGeom>
            <a:avLst/>
            <a:gdLst/>
            <a:ahLst/>
            <a:cxnLst/>
            <a:rect l="l" t="t" r="r" b="b"/>
            <a:pathLst>
              <a:path w="37464" h="367030">
                <a:moveTo>
                  <a:pt x="37325" y="67805"/>
                </a:moveTo>
                <a:lnTo>
                  <a:pt x="35814" y="67805"/>
                </a:lnTo>
                <a:lnTo>
                  <a:pt x="35814" y="63995"/>
                </a:lnTo>
                <a:lnTo>
                  <a:pt x="34290" y="63995"/>
                </a:lnTo>
                <a:lnTo>
                  <a:pt x="34290" y="62471"/>
                </a:lnTo>
                <a:lnTo>
                  <a:pt x="32004" y="62471"/>
                </a:lnTo>
                <a:lnTo>
                  <a:pt x="32004" y="60185"/>
                </a:lnTo>
                <a:lnTo>
                  <a:pt x="30480" y="60185"/>
                </a:lnTo>
                <a:lnTo>
                  <a:pt x="30480" y="58661"/>
                </a:lnTo>
                <a:lnTo>
                  <a:pt x="26670" y="58661"/>
                </a:lnTo>
                <a:lnTo>
                  <a:pt x="26670" y="0"/>
                </a:lnTo>
                <a:lnTo>
                  <a:pt x="20574" y="0"/>
                </a:lnTo>
                <a:lnTo>
                  <a:pt x="16764" y="0"/>
                </a:lnTo>
                <a:lnTo>
                  <a:pt x="16764" y="56375"/>
                </a:lnTo>
                <a:lnTo>
                  <a:pt x="12954" y="56375"/>
                </a:lnTo>
                <a:lnTo>
                  <a:pt x="12954" y="58661"/>
                </a:lnTo>
                <a:lnTo>
                  <a:pt x="9144" y="58661"/>
                </a:lnTo>
                <a:lnTo>
                  <a:pt x="9144" y="60185"/>
                </a:lnTo>
                <a:lnTo>
                  <a:pt x="7620" y="60185"/>
                </a:lnTo>
                <a:lnTo>
                  <a:pt x="7620" y="62471"/>
                </a:lnTo>
                <a:lnTo>
                  <a:pt x="5334" y="62471"/>
                </a:lnTo>
                <a:lnTo>
                  <a:pt x="5334" y="63995"/>
                </a:lnTo>
                <a:lnTo>
                  <a:pt x="3810" y="63995"/>
                </a:lnTo>
                <a:lnTo>
                  <a:pt x="3810" y="66281"/>
                </a:lnTo>
                <a:lnTo>
                  <a:pt x="1524" y="67805"/>
                </a:lnTo>
                <a:lnTo>
                  <a:pt x="1524" y="71615"/>
                </a:lnTo>
                <a:lnTo>
                  <a:pt x="0" y="73139"/>
                </a:lnTo>
                <a:lnTo>
                  <a:pt x="0" y="75425"/>
                </a:lnTo>
                <a:lnTo>
                  <a:pt x="0" y="79235"/>
                </a:lnTo>
                <a:lnTo>
                  <a:pt x="1524" y="79235"/>
                </a:lnTo>
                <a:lnTo>
                  <a:pt x="1524" y="83045"/>
                </a:lnTo>
                <a:lnTo>
                  <a:pt x="3810" y="84569"/>
                </a:lnTo>
                <a:lnTo>
                  <a:pt x="3810" y="86855"/>
                </a:lnTo>
                <a:lnTo>
                  <a:pt x="7620" y="90652"/>
                </a:lnTo>
                <a:lnTo>
                  <a:pt x="9144" y="90652"/>
                </a:lnTo>
                <a:lnTo>
                  <a:pt x="9144" y="92176"/>
                </a:lnTo>
                <a:lnTo>
                  <a:pt x="11430" y="92176"/>
                </a:lnTo>
                <a:lnTo>
                  <a:pt x="12954" y="94462"/>
                </a:lnTo>
                <a:lnTo>
                  <a:pt x="16764" y="94462"/>
                </a:lnTo>
                <a:lnTo>
                  <a:pt x="16764" y="279603"/>
                </a:lnTo>
                <a:lnTo>
                  <a:pt x="11430" y="279603"/>
                </a:lnTo>
                <a:lnTo>
                  <a:pt x="11430" y="281127"/>
                </a:lnTo>
                <a:lnTo>
                  <a:pt x="9144" y="281127"/>
                </a:lnTo>
                <a:lnTo>
                  <a:pt x="7620" y="283413"/>
                </a:lnTo>
                <a:lnTo>
                  <a:pt x="5334" y="284937"/>
                </a:lnTo>
                <a:lnTo>
                  <a:pt x="3810" y="287223"/>
                </a:lnTo>
                <a:lnTo>
                  <a:pt x="3810" y="288747"/>
                </a:lnTo>
                <a:lnTo>
                  <a:pt x="1524" y="288747"/>
                </a:lnTo>
                <a:lnTo>
                  <a:pt x="1524" y="294843"/>
                </a:lnTo>
                <a:lnTo>
                  <a:pt x="0" y="294843"/>
                </a:lnTo>
                <a:lnTo>
                  <a:pt x="0" y="298653"/>
                </a:lnTo>
                <a:lnTo>
                  <a:pt x="0" y="300177"/>
                </a:lnTo>
                <a:lnTo>
                  <a:pt x="1524" y="302463"/>
                </a:lnTo>
                <a:lnTo>
                  <a:pt x="1524" y="306273"/>
                </a:lnTo>
                <a:lnTo>
                  <a:pt x="3810" y="306273"/>
                </a:lnTo>
                <a:lnTo>
                  <a:pt x="3810" y="310083"/>
                </a:lnTo>
                <a:lnTo>
                  <a:pt x="5334" y="310083"/>
                </a:lnTo>
                <a:lnTo>
                  <a:pt x="5334" y="311607"/>
                </a:lnTo>
                <a:lnTo>
                  <a:pt x="7620" y="311607"/>
                </a:lnTo>
                <a:lnTo>
                  <a:pt x="7620" y="313893"/>
                </a:lnTo>
                <a:lnTo>
                  <a:pt x="9144" y="313893"/>
                </a:lnTo>
                <a:lnTo>
                  <a:pt x="11430" y="315417"/>
                </a:lnTo>
                <a:lnTo>
                  <a:pt x="15240" y="315417"/>
                </a:lnTo>
                <a:lnTo>
                  <a:pt x="15240" y="317690"/>
                </a:lnTo>
                <a:lnTo>
                  <a:pt x="16764" y="317690"/>
                </a:lnTo>
                <a:lnTo>
                  <a:pt x="16764" y="366458"/>
                </a:lnTo>
                <a:lnTo>
                  <a:pt x="26670" y="366458"/>
                </a:lnTo>
                <a:lnTo>
                  <a:pt x="26670" y="315417"/>
                </a:lnTo>
                <a:lnTo>
                  <a:pt x="28194" y="315417"/>
                </a:lnTo>
                <a:lnTo>
                  <a:pt x="30480" y="313893"/>
                </a:lnTo>
                <a:lnTo>
                  <a:pt x="32004" y="311607"/>
                </a:lnTo>
                <a:lnTo>
                  <a:pt x="34290" y="311607"/>
                </a:lnTo>
                <a:lnTo>
                  <a:pt x="34290" y="310083"/>
                </a:lnTo>
                <a:lnTo>
                  <a:pt x="35814" y="307797"/>
                </a:lnTo>
                <a:lnTo>
                  <a:pt x="35814" y="306273"/>
                </a:lnTo>
                <a:lnTo>
                  <a:pt x="37325" y="306273"/>
                </a:lnTo>
                <a:lnTo>
                  <a:pt x="37325" y="298653"/>
                </a:lnTo>
                <a:lnTo>
                  <a:pt x="37325" y="291033"/>
                </a:lnTo>
                <a:lnTo>
                  <a:pt x="35814" y="288747"/>
                </a:lnTo>
                <a:lnTo>
                  <a:pt x="35814" y="287223"/>
                </a:lnTo>
                <a:lnTo>
                  <a:pt x="34290" y="287223"/>
                </a:lnTo>
                <a:lnTo>
                  <a:pt x="34290" y="284937"/>
                </a:lnTo>
                <a:lnTo>
                  <a:pt x="32004" y="283413"/>
                </a:lnTo>
                <a:lnTo>
                  <a:pt x="30480" y="283413"/>
                </a:lnTo>
                <a:lnTo>
                  <a:pt x="30480" y="281127"/>
                </a:lnTo>
                <a:lnTo>
                  <a:pt x="28194" y="281127"/>
                </a:lnTo>
                <a:lnTo>
                  <a:pt x="26670" y="279603"/>
                </a:lnTo>
                <a:lnTo>
                  <a:pt x="26670" y="94462"/>
                </a:lnTo>
                <a:lnTo>
                  <a:pt x="26670" y="92176"/>
                </a:lnTo>
                <a:lnTo>
                  <a:pt x="30480" y="92176"/>
                </a:lnTo>
                <a:lnTo>
                  <a:pt x="30480" y="90652"/>
                </a:lnTo>
                <a:lnTo>
                  <a:pt x="32004" y="90652"/>
                </a:lnTo>
                <a:lnTo>
                  <a:pt x="34290" y="88366"/>
                </a:lnTo>
                <a:lnTo>
                  <a:pt x="34290" y="86855"/>
                </a:lnTo>
                <a:lnTo>
                  <a:pt x="35814" y="86855"/>
                </a:lnTo>
                <a:lnTo>
                  <a:pt x="35814" y="83045"/>
                </a:lnTo>
                <a:lnTo>
                  <a:pt x="37325" y="83045"/>
                </a:lnTo>
                <a:lnTo>
                  <a:pt x="37325" y="75425"/>
                </a:lnTo>
                <a:lnTo>
                  <a:pt x="37325" y="67805"/>
                </a:lnTo>
                <a:close/>
              </a:path>
            </a:pathLst>
          </a:custGeom>
          <a:solidFill>
            <a:srgbClr val="000000"/>
          </a:solidFill>
        </p:spPr>
        <p:txBody>
          <a:bodyPr wrap="square" lIns="0" tIns="0" rIns="0" bIns="0" rtlCol="0"/>
          <a:lstStyle/>
          <a:p>
            <a:endParaRPr/>
          </a:p>
        </p:txBody>
      </p:sp>
      <p:sp>
        <p:nvSpPr>
          <p:cNvPr id="53" name="object 53"/>
          <p:cNvSpPr/>
          <p:nvPr/>
        </p:nvSpPr>
        <p:spPr>
          <a:xfrm>
            <a:off x="8407362" y="932535"/>
            <a:ext cx="146050" cy="367030"/>
          </a:xfrm>
          <a:custGeom>
            <a:avLst/>
            <a:gdLst/>
            <a:ahLst/>
            <a:cxnLst/>
            <a:rect l="l" t="t" r="r" b="b"/>
            <a:pathLst>
              <a:path w="146050" h="367030">
                <a:moveTo>
                  <a:pt x="145516" y="71615"/>
                </a:moveTo>
                <a:lnTo>
                  <a:pt x="143992" y="70091"/>
                </a:lnTo>
                <a:lnTo>
                  <a:pt x="143992" y="66281"/>
                </a:lnTo>
                <a:lnTo>
                  <a:pt x="141706" y="66281"/>
                </a:lnTo>
                <a:lnTo>
                  <a:pt x="141706" y="63995"/>
                </a:lnTo>
                <a:lnTo>
                  <a:pt x="140182" y="63995"/>
                </a:lnTo>
                <a:lnTo>
                  <a:pt x="140182" y="62471"/>
                </a:lnTo>
                <a:lnTo>
                  <a:pt x="137896" y="62471"/>
                </a:lnTo>
                <a:lnTo>
                  <a:pt x="137896" y="60185"/>
                </a:lnTo>
                <a:lnTo>
                  <a:pt x="134086" y="60185"/>
                </a:lnTo>
                <a:lnTo>
                  <a:pt x="134086" y="58661"/>
                </a:lnTo>
                <a:lnTo>
                  <a:pt x="132562" y="58661"/>
                </a:lnTo>
                <a:lnTo>
                  <a:pt x="132562" y="0"/>
                </a:lnTo>
                <a:lnTo>
                  <a:pt x="128752" y="0"/>
                </a:lnTo>
                <a:lnTo>
                  <a:pt x="124942" y="0"/>
                </a:lnTo>
                <a:lnTo>
                  <a:pt x="124942" y="58661"/>
                </a:lnTo>
                <a:lnTo>
                  <a:pt x="118846" y="58661"/>
                </a:lnTo>
                <a:lnTo>
                  <a:pt x="118846" y="60185"/>
                </a:lnTo>
                <a:lnTo>
                  <a:pt x="115036" y="60185"/>
                </a:lnTo>
                <a:lnTo>
                  <a:pt x="115036" y="62471"/>
                </a:lnTo>
                <a:lnTo>
                  <a:pt x="113512" y="62471"/>
                </a:lnTo>
                <a:lnTo>
                  <a:pt x="113512" y="63995"/>
                </a:lnTo>
                <a:lnTo>
                  <a:pt x="111226" y="63995"/>
                </a:lnTo>
                <a:lnTo>
                  <a:pt x="111226" y="66281"/>
                </a:lnTo>
                <a:lnTo>
                  <a:pt x="109702" y="66281"/>
                </a:lnTo>
                <a:lnTo>
                  <a:pt x="109702" y="70091"/>
                </a:lnTo>
                <a:lnTo>
                  <a:pt x="108178" y="70091"/>
                </a:lnTo>
                <a:lnTo>
                  <a:pt x="108178" y="72034"/>
                </a:lnTo>
                <a:lnTo>
                  <a:pt x="0" y="72034"/>
                </a:lnTo>
                <a:lnTo>
                  <a:pt x="0" y="75844"/>
                </a:lnTo>
                <a:lnTo>
                  <a:pt x="0" y="79654"/>
                </a:lnTo>
                <a:lnTo>
                  <a:pt x="108178" y="79654"/>
                </a:lnTo>
                <a:lnTo>
                  <a:pt x="108178" y="83045"/>
                </a:lnTo>
                <a:lnTo>
                  <a:pt x="109702" y="84569"/>
                </a:lnTo>
                <a:lnTo>
                  <a:pt x="109702" y="86855"/>
                </a:lnTo>
                <a:lnTo>
                  <a:pt x="111226" y="86855"/>
                </a:lnTo>
                <a:lnTo>
                  <a:pt x="111226" y="88379"/>
                </a:lnTo>
                <a:lnTo>
                  <a:pt x="113512" y="90665"/>
                </a:lnTo>
                <a:lnTo>
                  <a:pt x="115036" y="90665"/>
                </a:lnTo>
                <a:lnTo>
                  <a:pt x="115036" y="92189"/>
                </a:lnTo>
                <a:lnTo>
                  <a:pt x="117322" y="92189"/>
                </a:lnTo>
                <a:lnTo>
                  <a:pt x="118846" y="94475"/>
                </a:lnTo>
                <a:lnTo>
                  <a:pt x="121132" y="94475"/>
                </a:lnTo>
                <a:lnTo>
                  <a:pt x="122656" y="95986"/>
                </a:lnTo>
                <a:lnTo>
                  <a:pt x="124942" y="95986"/>
                </a:lnTo>
                <a:lnTo>
                  <a:pt x="124942" y="279603"/>
                </a:lnTo>
                <a:lnTo>
                  <a:pt x="121132" y="279603"/>
                </a:lnTo>
                <a:lnTo>
                  <a:pt x="121132" y="281889"/>
                </a:lnTo>
                <a:lnTo>
                  <a:pt x="117322" y="281889"/>
                </a:lnTo>
                <a:lnTo>
                  <a:pt x="117322" y="283413"/>
                </a:lnTo>
                <a:lnTo>
                  <a:pt x="115036" y="283413"/>
                </a:lnTo>
                <a:lnTo>
                  <a:pt x="113512" y="285699"/>
                </a:lnTo>
                <a:lnTo>
                  <a:pt x="111226" y="285699"/>
                </a:lnTo>
                <a:lnTo>
                  <a:pt x="111226" y="288747"/>
                </a:lnTo>
                <a:lnTo>
                  <a:pt x="109702" y="288747"/>
                </a:lnTo>
                <a:lnTo>
                  <a:pt x="109702" y="291033"/>
                </a:lnTo>
                <a:lnTo>
                  <a:pt x="108178" y="292557"/>
                </a:lnTo>
                <a:lnTo>
                  <a:pt x="108178" y="296824"/>
                </a:lnTo>
                <a:lnTo>
                  <a:pt x="0" y="296824"/>
                </a:lnTo>
                <a:lnTo>
                  <a:pt x="0" y="301904"/>
                </a:lnTo>
                <a:lnTo>
                  <a:pt x="0" y="305714"/>
                </a:lnTo>
                <a:lnTo>
                  <a:pt x="108178" y="305714"/>
                </a:lnTo>
                <a:lnTo>
                  <a:pt x="108178" y="306273"/>
                </a:lnTo>
                <a:lnTo>
                  <a:pt x="109702" y="306273"/>
                </a:lnTo>
                <a:lnTo>
                  <a:pt x="109702" y="307797"/>
                </a:lnTo>
                <a:lnTo>
                  <a:pt x="111226" y="310083"/>
                </a:lnTo>
                <a:lnTo>
                  <a:pt x="111226" y="311607"/>
                </a:lnTo>
                <a:lnTo>
                  <a:pt x="113512" y="311607"/>
                </a:lnTo>
                <a:lnTo>
                  <a:pt x="113512" y="313893"/>
                </a:lnTo>
                <a:lnTo>
                  <a:pt x="115036" y="313893"/>
                </a:lnTo>
                <a:lnTo>
                  <a:pt x="115036" y="315417"/>
                </a:lnTo>
                <a:lnTo>
                  <a:pt x="118846" y="315417"/>
                </a:lnTo>
                <a:lnTo>
                  <a:pt x="118846" y="317703"/>
                </a:lnTo>
                <a:lnTo>
                  <a:pt x="124942" y="317703"/>
                </a:lnTo>
                <a:lnTo>
                  <a:pt x="124942" y="366458"/>
                </a:lnTo>
                <a:lnTo>
                  <a:pt x="132562" y="366458"/>
                </a:lnTo>
                <a:lnTo>
                  <a:pt x="132562" y="317703"/>
                </a:lnTo>
                <a:lnTo>
                  <a:pt x="134086" y="315417"/>
                </a:lnTo>
                <a:lnTo>
                  <a:pt x="137896" y="315417"/>
                </a:lnTo>
                <a:lnTo>
                  <a:pt x="137896" y="313893"/>
                </a:lnTo>
                <a:lnTo>
                  <a:pt x="140182" y="313893"/>
                </a:lnTo>
                <a:lnTo>
                  <a:pt x="140182" y="311607"/>
                </a:lnTo>
                <a:lnTo>
                  <a:pt x="141706" y="311607"/>
                </a:lnTo>
                <a:lnTo>
                  <a:pt x="141706" y="310083"/>
                </a:lnTo>
                <a:lnTo>
                  <a:pt x="143992" y="307797"/>
                </a:lnTo>
                <a:lnTo>
                  <a:pt x="143992" y="306273"/>
                </a:lnTo>
                <a:lnTo>
                  <a:pt x="145516" y="303987"/>
                </a:lnTo>
                <a:lnTo>
                  <a:pt x="145516" y="298653"/>
                </a:lnTo>
                <a:lnTo>
                  <a:pt x="145516" y="292557"/>
                </a:lnTo>
                <a:lnTo>
                  <a:pt x="143992" y="292557"/>
                </a:lnTo>
                <a:lnTo>
                  <a:pt x="143992" y="288747"/>
                </a:lnTo>
                <a:lnTo>
                  <a:pt x="141706" y="288747"/>
                </a:lnTo>
                <a:lnTo>
                  <a:pt x="141706" y="287223"/>
                </a:lnTo>
                <a:lnTo>
                  <a:pt x="137896" y="283413"/>
                </a:lnTo>
                <a:lnTo>
                  <a:pt x="136372" y="283413"/>
                </a:lnTo>
                <a:lnTo>
                  <a:pt x="136372" y="281889"/>
                </a:lnTo>
                <a:lnTo>
                  <a:pt x="132562" y="281889"/>
                </a:lnTo>
                <a:lnTo>
                  <a:pt x="132562" y="94475"/>
                </a:lnTo>
                <a:lnTo>
                  <a:pt x="134086" y="94475"/>
                </a:lnTo>
                <a:lnTo>
                  <a:pt x="136372" y="92189"/>
                </a:lnTo>
                <a:lnTo>
                  <a:pt x="137896" y="92189"/>
                </a:lnTo>
                <a:lnTo>
                  <a:pt x="137896" y="90665"/>
                </a:lnTo>
                <a:lnTo>
                  <a:pt x="140182" y="90665"/>
                </a:lnTo>
                <a:lnTo>
                  <a:pt x="140182" y="88379"/>
                </a:lnTo>
                <a:lnTo>
                  <a:pt x="141706" y="88379"/>
                </a:lnTo>
                <a:lnTo>
                  <a:pt x="141706" y="86855"/>
                </a:lnTo>
                <a:lnTo>
                  <a:pt x="143992" y="86855"/>
                </a:lnTo>
                <a:lnTo>
                  <a:pt x="143992" y="83045"/>
                </a:lnTo>
                <a:lnTo>
                  <a:pt x="145516" y="83045"/>
                </a:lnTo>
                <a:lnTo>
                  <a:pt x="145516" y="76949"/>
                </a:lnTo>
                <a:lnTo>
                  <a:pt x="145516" y="71615"/>
                </a:lnTo>
                <a:close/>
              </a:path>
            </a:pathLst>
          </a:custGeom>
          <a:solidFill>
            <a:srgbClr val="000000"/>
          </a:solidFill>
        </p:spPr>
        <p:txBody>
          <a:bodyPr wrap="square" lIns="0" tIns="0" rIns="0" bIns="0" rtlCol="0"/>
          <a:lstStyle/>
          <a:p>
            <a:endParaRPr/>
          </a:p>
        </p:txBody>
      </p:sp>
      <p:pic>
        <p:nvPicPr>
          <p:cNvPr id="54" name="object 54"/>
          <p:cNvPicPr/>
          <p:nvPr/>
        </p:nvPicPr>
        <p:blipFill>
          <a:blip r:embed="rId7" cstate="print"/>
          <a:stretch>
            <a:fillRect/>
          </a:stretch>
        </p:blipFill>
        <p:spPr>
          <a:xfrm>
            <a:off x="8122412" y="1234439"/>
            <a:ext cx="81521" cy="219976"/>
          </a:xfrm>
          <a:prstGeom prst="rect">
            <a:avLst/>
          </a:prstGeom>
        </p:spPr>
      </p:pic>
      <p:pic>
        <p:nvPicPr>
          <p:cNvPr id="55" name="object 55"/>
          <p:cNvPicPr/>
          <p:nvPr/>
        </p:nvPicPr>
        <p:blipFill>
          <a:blip r:embed="rId8" cstate="print"/>
          <a:stretch>
            <a:fillRect/>
          </a:stretch>
        </p:blipFill>
        <p:spPr>
          <a:xfrm>
            <a:off x="8095755" y="2463902"/>
            <a:ext cx="232371" cy="233133"/>
          </a:xfrm>
          <a:prstGeom prst="rect">
            <a:avLst/>
          </a:prstGeom>
        </p:spPr>
      </p:pic>
      <p:sp>
        <p:nvSpPr>
          <p:cNvPr id="56" name="object 56"/>
          <p:cNvSpPr/>
          <p:nvPr/>
        </p:nvSpPr>
        <p:spPr>
          <a:xfrm>
            <a:off x="7215785" y="1187755"/>
            <a:ext cx="51435" cy="47625"/>
          </a:xfrm>
          <a:custGeom>
            <a:avLst/>
            <a:gdLst/>
            <a:ahLst/>
            <a:cxnLst/>
            <a:rect l="l" t="t" r="r" b="b"/>
            <a:pathLst>
              <a:path w="51435" h="47625">
                <a:moveTo>
                  <a:pt x="35814" y="11430"/>
                </a:moveTo>
                <a:lnTo>
                  <a:pt x="34290" y="11430"/>
                </a:lnTo>
                <a:lnTo>
                  <a:pt x="34290" y="7620"/>
                </a:lnTo>
                <a:lnTo>
                  <a:pt x="32004" y="7620"/>
                </a:lnTo>
                <a:lnTo>
                  <a:pt x="32004" y="3810"/>
                </a:lnTo>
                <a:lnTo>
                  <a:pt x="28194" y="3810"/>
                </a:lnTo>
                <a:lnTo>
                  <a:pt x="28194" y="1524"/>
                </a:lnTo>
                <a:lnTo>
                  <a:pt x="24384" y="1524"/>
                </a:lnTo>
                <a:lnTo>
                  <a:pt x="22860" y="0"/>
                </a:lnTo>
                <a:lnTo>
                  <a:pt x="12954" y="0"/>
                </a:lnTo>
                <a:lnTo>
                  <a:pt x="12954" y="1524"/>
                </a:lnTo>
                <a:lnTo>
                  <a:pt x="9906" y="1524"/>
                </a:lnTo>
                <a:lnTo>
                  <a:pt x="7620" y="3810"/>
                </a:lnTo>
                <a:lnTo>
                  <a:pt x="6096" y="3810"/>
                </a:lnTo>
                <a:lnTo>
                  <a:pt x="6096" y="5334"/>
                </a:lnTo>
                <a:lnTo>
                  <a:pt x="3810" y="5334"/>
                </a:lnTo>
                <a:lnTo>
                  <a:pt x="3810" y="11430"/>
                </a:lnTo>
                <a:lnTo>
                  <a:pt x="2286" y="11430"/>
                </a:lnTo>
                <a:lnTo>
                  <a:pt x="2286" y="15240"/>
                </a:lnTo>
                <a:lnTo>
                  <a:pt x="3810" y="15240"/>
                </a:lnTo>
                <a:lnTo>
                  <a:pt x="3810" y="19050"/>
                </a:lnTo>
                <a:lnTo>
                  <a:pt x="6096" y="19050"/>
                </a:lnTo>
                <a:lnTo>
                  <a:pt x="6096" y="20574"/>
                </a:lnTo>
                <a:lnTo>
                  <a:pt x="7620" y="20574"/>
                </a:lnTo>
                <a:lnTo>
                  <a:pt x="7620" y="22860"/>
                </a:lnTo>
                <a:lnTo>
                  <a:pt x="11430" y="22860"/>
                </a:lnTo>
                <a:lnTo>
                  <a:pt x="11430" y="24384"/>
                </a:lnTo>
                <a:lnTo>
                  <a:pt x="16764" y="24384"/>
                </a:lnTo>
                <a:lnTo>
                  <a:pt x="16764" y="26670"/>
                </a:lnTo>
                <a:lnTo>
                  <a:pt x="24384" y="26670"/>
                </a:lnTo>
                <a:lnTo>
                  <a:pt x="24384" y="28194"/>
                </a:lnTo>
                <a:lnTo>
                  <a:pt x="28194" y="28194"/>
                </a:lnTo>
                <a:lnTo>
                  <a:pt x="28194" y="30480"/>
                </a:lnTo>
                <a:lnTo>
                  <a:pt x="30480" y="30480"/>
                </a:lnTo>
                <a:lnTo>
                  <a:pt x="30480" y="37338"/>
                </a:lnTo>
                <a:lnTo>
                  <a:pt x="28194" y="37338"/>
                </a:lnTo>
                <a:lnTo>
                  <a:pt x="28194" y="39624"/>
                </a:lnTo>
                <a:lnTo>
                  <a:pt x="26670" y="39624"/>
                </a:lnTo>
                <a:lnTo>
                  <a:pt x="26670" y="41148"/>
                </a:lnTo>
                <a:lnTo>
                  <a:pt x="12954" y="41148"/>
                </a:lnTo>
                <a:lnTo>
                  <a:pt x="12954" y="39624"/>
                </a:lnTo>
                <a:lnTo>
                  <a:pt x="9906" y="39624"/>
                </a:lnTo>
                <a:lnTo>
                  <a:pt x="9906" y="37338"/>
                </a:lnTo>
                <a:lnTo>
                  <a:pt x="7620" y="37338"/>
                </a:lnTo>
                <a:lnTo>
                  <a:pt x="7620" y="32004"/>
                </a:lnTo>
                <a:lnTo>
                  <a:pt x="0" y="32004"/>
                </a:lnTo>
                <a:lnTo>
                  <a:pt x="0" y="33528"/>
                </a:lnTo>
                <a:lnTo>
                  <a:pt x="2286" y="33528"/>
                </a:lnTo>
                <a:lnTo>
                  <a:pt x="2286" y="39624"/>
                </a:lnTo>
                <a:lnTo>
                  <a:pt x="3810" y="39624"/>
                </a:lnTo>
                <a:lnTo>
                  <a:pt x="3810" y="41148"/>
                </a:lnTo>
                <a:lnTo>
                  <a:pt x="6096" y="41148"/>
                </a:lnTo>
                <a:lnTo>
                  <a:pt x="6096" y="43434"/>
                </a:lnTo>
                <a:lnTo>
                  <a:pt x="7620" y="43434"/>
                </a:lnTo>
                <a:lnTo>
                  <a:pt x="7620" y="44958"/>
                </a:lnTo>
                <a:lnTo>
                  <a:pt x="12954" y="44958"/>
                </a:lnTo>
                <a:lnTo>
                  <a:pt x="12954" y="47244"/>
                </a:lnTo>
                <a:lnTo>
                  <a:pt x="26670" y="47244"/>
                </a:lnTo>
                <a:lnTo>
                  <a:pt x="26670" y="44958"/>
                </a:lnTo>
                <a:lnTo>
                  <a:pt x="30480" y="44958"/>
                </a:lnTo>
                <a:lnTo>
                  <a:pt x="30480" y="43434"/>
                </a:lnTo>
                <a:lnTo>
                  <a:pt x="32004" y="43434"/>
                </a:lnTo>
                <a:lnTo>
                  <a:pt x="32004" y="41148"/>
                </a:lnTo>
                <a:lnTo>
                  <a:pt x="34290" y="41148"/>
                </a:lnTo>
                <a:lnTo>
                  <a:pt x="34290" y="39624"/>
                </a:lnTo>
                <a:lnTo>
                  <a:pt x="35814" y="39624"/>
                </a:lnTo>
                <a:lnTo>
                  <a:pt x="35814" y="26670"/>
                </a:lnTo>
                <a:lnTo>
                  <a:pt x="34290" y="26670"/>
                </a:lnTo>
                <a:lnTo>
                  <a:pt x="34290" y="24384"/>
                </a:lnTo>
                <a:lnTo>
                  <a:pt x="30480" y="24384"/>
                </a:lnTo>
                <a:lnTo>
                  <a:pt x="30480" y="22860"/>
                </a:lnTo>
                <a:lnTo>
                  <a:pt x="26670" y="22860"/>
                </a:lnTo>
                <a:lnTo>
                  <a:pt x="26670" y="20574"/>
                </a:lnTo>
                <a:lnTo>
                  <a:pt x="20574" y="20574"/>
                </a:lnTo>
                <a:lnTo>
                  <a:pt x="19050" y="19050"/>
                </a:lnTo>
                <a:lnTo>
                  <a:pt x="12954" y="19050"/>
                </a:lnTo>
                <a:lnTo>
                  <a:pt x="12954" y="16764"/>
                </a:lnTo>
                <a:lnTo>
                  <a:pt x="9906" y="16764"/>
                </a:lnTo>
                <a:lnTo>
                  <a:pt x="9906" y="12954"/>
                </a:lnTo>
                <a:lnTo>
                  <a:pt x="7620" y="12954"/>
                </a:lnTo>
                <a:lnTo>
                  <a:pt x="7620" y="11430"/>
                </a:lnTo>
                <a:lnTo>
                  <a:pt x="9906" y="11430"/>
                </a:lnTo>
                <a:lnTo>
                  <a:pt x="9906" y="7620"/>
                </a:lnTo>
                <a:lnTo>
                  <a:pt x="12954" y="7620"/>
                </a:lnTo>
                <a:lnTo>
                  <a:pt x="12954" y="5334"/>
                </a:lnTo>
                <a:lnTo>
                  <a:pt x="24384" y="5334"/>
                </a:lnTo>
                <a:lnTo>
                  <a:pt x="24384" y="7620"/>
                </a:lnTo>
                <a:lnTo>
                  <a:pt x="26670" y="7620"/>
                </a:lnTo>
                <a:lnTo>
                  <a:pt x="26670" y="9144"/>
                </a:lnTo>
                <a:lnTo>
                  <a:pt x="28194" y="9144"/>
                </a:lnTo>
                <a:lnTo>
                  <a:pt x="28194" y="11430"/>
                </a:lnTo>
                <a:lnTo>
                  <a:pt x="30480" y="12954"/>
                </a:lnTo>
                <a:lnTo>
                  <a:pt x="30480" y="15240"/>
                </a:lnTo>
                <a:lnTo>
                  <a:pt x="35814" y="12954"/>
                </a:lnTo>
                <a:lnTo>
                  <a:pt x="35814" y="11430"/>
                </a:lnTo>
                <a:close/>
              </a:path>
              <a:path w="51435" h="47625">
                <a:moveTo>
                  <a:pt x="51041" y="1524"/>
                </a:moveTo>
                <a:lnTo>
                  <a:pt x="45720" y="1524"/>
                </a:lnTo>
                <a:lnTo>
                  <a:pt x="45720" y="47231"/>
                </a:lnTo>
                <a:lnTo>
                  <a:pt x="51041" y="47231"/>
                </a:lnTo>
                <a:lnTo>
                  <a:pt x="51041" y="1524"/>
                </a:lnTo>
                <a:close/>
              </a:path>
            </a:pathLst>
          </a:custGeom>
          <a:solidFill>
            <a:srgbClr val="000000"/>
          </a:solidFill>
        </p:spPr>
        <p:txBody>
          <a:bodyPr wrap="square" lIns="0" tIns="0" rIns="0" bIns="0" rtlCol="0"/>
          <a:lstStyle/>
          <a:p>
            <a:endParaRPr/>
          </a:p>
        </p:txBody>
      </p:sp>
      <p:sp>
        <p:nvSpPr>
          <p:cNvPr id="57" name="object 57"/>
          <p:cNvSpPr/>
          <p:nvPr/>
        </p:nvSpPr>
        <p:spPr>
          <a:xfrm>
            <a:off x="7395592" y="1132904"/>
            <a:ext cx="41275" cy="45085"/>
          </a:xfrm>
          <a:custGeom>
            <a:avLst/>
            <a:gdLst/>
            <a:ahLst/>
            <a:cxnLst/>
            <a:rect l="l" t="t" r="r" b="b"/>
            <a:pathLst>
              <a:path w="41275" h="45084">
                <a:moveTo>
                  <a:pt x="22097" y="0"/>
                </a:moveTo>
                <a:lnTo>
                  <a:pt x="16763" y="0"/>
                </a:lnTo>
                <a:lnTo>
                  <a:pt x="0" y="44957"/>
                </a:lnTo>
                <a:lnTo>
                  <a:pt x="5333" y="44957"/>
                </a:lnTo>
                <a:lnTo>
                  <a:pt x="10667" y="32003"/>
                </a:lnTo>
                <a:lnTo>
                  <a:pt x="35649" y="32003"/>
                </a:lnTo>
                <a:lnTo>
                  <a:pt x="33391" y="26669"/>
                </a:lnTo>
                <a:lnTo>
                  <a:pt x="12953" y="26669"/>
                </a:lnTo>
                <a:lnTo>
                  <a:pt x="16763" y="12953"/>
                </a:lnTo>
                <a:lnTo>
                  <a:pt x="16763" y="11429"/>
                </a:lnTo>
                <a:lnTo>
                  <a:pt x="18287" y="11429"/>
                </a:lnTo>
                <a:lnTo>
                  <a:pt x="18287" y="5333"/>
                </a:lnTo>
                <a:lnTo>
                  <a:pt x="24356" y="5333"/>
                </a:lnTo>
                <a:lnTo>
                  <a:pt x="22097" y="0"/>
                </a:lnTo>
                <a:close/>
              </a:path>
              <a:path w="41275" h="45084">
                <a:moveTo>
                  <a:pt x="35649" y="32003"/>
                </a:moveTo>
                <a:lnTo>
                  <a:pt x="29717" y="32003"/>
                </a:lnTo>
                <a:lnTo>
                  <a:pt x="33527" y="44957"/>
                </a:lnTo>
                <a:lnTo>
                  <a:pt x="41135" y="44957"/>
                </a:lnTo>
                <a:lnTo>
                  <a:pt x="35649" y="32003"/>
                </a:lnTo>
                <a:close/>
              </a:path>
              <a:path w="41275" h="45084">
                <a:moveTo>
                  <a:pt x="24356" y="5333"/>
                </a:moveTo>
                <a:lnTo>
                  <a:pt x="20573" y="5333"/>
                </a:lnTo>
                <a:lnTo>
                  <a:pt x="20573" y="11429"/>
                </a:lnTo>
                <a:lnTo>
                  <a:pt x="22097" y="11429"/>
                </a:lnTo>
                <a:lnTo>
                  <a:pt x="22097" y="15239"/>
                </a:lnTo>
                <a:lnTo>
                  <a:pt x="28193" y="26669"/>
                </a:lnTo>
                <a:lnTo>
                  <a:pt x="33391" y="26669"/>
                </a:lnTo>
                <a:lnTo>
                  <a:pt x="24356" y="5333"/>
                </a:lnTo>
                <a:close/>
              </a:path>
            </a:pathLst>
          </a:custGeom>
          <a:solidFill>
            <a:srgbClr val="000000"/>
          </a:solidFill>
        </p:spPr>
        <p:txBody>
          <a:bodyPr wrap="square" lIns="0" tIns="0" rIns="0" bIns="0" rtlCol="0"/>
          <a:lstStyle/>
          <a:p>
            <a:endParaRPr/>
          </a:p>
        </p:txBody>
      </p:sp>
      <p:sp>
        <p:nvSpPr>
          <p:cNvPr id="58" name="object 58"/>
          <p:cNvSpPr/>
          <p:nvPr/>
        </p:nvSpPr>
        <p:spPr>
          <a:xfrm>
            <a:off x="7400925" y="1440700"/>
            <a:ext cx="34290" cy="45720"/>
          </a:xfrm>
          <a:custGeom>
            <a:avLst/>
            <a:gdLst/>
            <a:ahLst/>
            <a:cxnLst/>
            <a:rect l="l" t="t" r="r" b="b"/>
            <a:pathLst>
              <a:path w="34289" h="45719">
                <a:moveTo>
                  <a:pt x="24383" y="0"/>
                </a:moveTo>
                <a:lnTo>
                  <a:pt x="0" y="0"/>
                </a:lnTo>
                <a:lnTo>
                  <a:pt x="0" y="45707"/>
                </a:lnTo>
                <a:lnTo>
                  <a:pt x="22860" y="45707"/>
                </a:lnTo>
                <a:lnTo>
                  <a:pt x="24383" y="44196"/>
                </a:lnTo>
                <a:lnTo>
                  <a:pt x="28193" y="44196"/>
                </a:lnTo>
                <a:lnTo>
                  <a:pt x="28193" y="41897"/>
                </a:lnTo>
                <a:lnTo>
                  <a:pt x="30480" y="41897"/>
                </a:lnTo>
                <a:lnTo>
                  <a:pt x="30480" y="40385"/>
                </a:lnTo>
                <a:lnTo>
                  <a:pt x="5333" y="40385"/>
                </a:lnTo>
                <a:lnTo>
                  <a:pt x="5333" y="25146"/>
                </a:lnTo>
                <a:lnTo>
                  <a:pt x="30480" y="25146"/>
                </a:lnTo>
                <a:lnTo>
                  <a:pt x="30480" y="22859"/>
                </a:lnTo>
                <a:lnTo>
                  <a:pt x="28193" y="22859"/>
                </a:lnTo>
                <a:lnTo>
                  <a:pt x="28193" y="19050"/>
                </a:lnTo>
                <a:lnTo>
                  <a:pt x="5333" y="19050"/>
                </a:lnTo>
                <a:lnTo>
                  <a:pt x="5333" y="6096"/>
                </a:lnTo>
                <a:lnTo>
                  <a:pt x="30480" y="6096"/>
                </a:lnTo>
                <a:lnTo>
                  <a:pt x="30480" y="3809"/>
                </a:lnTo>
                <a:lnTo>
                  <a:pt x="28193" y="3809"/>
                </a:lnTo>
                <a:lnTo>
                  <a:pt x="28193" y="2285"/>
                </a:lnTo>
                <a:lnTo>
                  <a:pt x="24383" y="2285"/>
                </a:lnTo>
                <a:lnTo>
                  <a:pt x="24383" y="0"/>
                </a:lnTo>
                <a:close/>
              </a:path>
              <a:path w="34289" h="45719">
                <a:moveTo>
                  <a:pt x="32004" y="38100"/>
                </a:moveTo>
                <a:lnTo>
                  <a:pt x="24383" y="38100"/>
                </a:lnTo>
                <a:lnTo>
                  <a:pt x="24383" y="40385"/>
                </a:lnTo>
                <a:lnTo>
                  <a:pt x="32004" y="40385"/>
                </a:lnTo>
                <a:lnTo>
                  <a:pt x="32004" y="38100"/>
                </a:lnTo>
                <a:close/>
              </a:path>
              <a:path w="34289" h="45719">
                <a:moveTo>
                  <a:pt x="34289" y="26670"/>
                </a:moveTo>
                <a:lnTo>
                  <a:pt x="26669" y="26670"/>
                </a:lnTo>
                <a:lnTo>
                  <a:pt x="26669" y="28955"/>
                </a:lnTo>
                <a:lnTo>
                  <a:pt x="28193" y="28955"/>
                </a:lnTo>
                <a:lnTo>
                  <a:pt x="28193" y="36575"/>
                </a:lnTo>
                <a:lnTo>
                  <a:pt x="26669" y="36575"/>
                </a:lnTo>
                <a:lnTo>
                  <a:pt x="26669" y="38100"/>
                </a:lnTo>
                <a:lnTo>
                  <a:pt x="34289" y="38100"/>
                </a:lnTo>
                <a:lnTo>
                  <a:pt x="34289" y="26670"/>
                </a:lnTo>
                <a:close/>
              </a:path>
              <a:path w="34289" h="45719">
                <a:moveTo>
                  <a:pt x="32004" y="25146"/>
                </a:moveTo>
                <a:lnTo>
                  <a:pt x="24383" y="25146"/>
                </a:lnTo>
                <a:lnTo>
                  <a:pt x="24383" y="26670"/>
                </a:lnTo>
                <a:lnTo>
                  <a:pt x="32004" y="26670"/>
                </a:lnTo>
                <a:lnTo>
                  <a:pt x="32004" y="25146"/>
                </a:lnTo>
                <a:close/>
              </a:path>
              <a:path w="34289" h="45719">
                <a:moveTo>
                  <a:pt x="30480" y="15239"/>
                </a:moveTo>
                <a:lnTo>
                  <a:pt x="24383" y="15239"/>
                </a:lnTo>
                <a:lnTo>
                  <a:pt x="24383" y="17525"/>
                </a:lnTo>
                <a:lnTo>
                  <a:pt x="22860" y="17525"/>
                </a:lnTo>
                <a:lnTo>
                  <a:pt x="22860" y="19050"/>
                </a:lnTo>
                <a:lnTo>
                  <a:pt x="30480" y="19050"/>
                </a:lnTo>
                <a:lnTo>
                  <a:pt x="30480" y="15239"/>
                </a:lnTo>
                <a:close/>
              </a:path>
              <a:path w="34289" h="45719">
                <a:moveTo>
                  <a:pt x="30480" y="6096"/>
                </a:moveTo>
                <a:lnTo>
                  <a:pt x="24383" y="6096"/>
                </a:lnTo>
                <a:lnTo>
                  <a:pt x="24383" y="9905"/>
                </a:lnTo>
                <a:lnTo>
                  <a:pt x="26669" y="9905"/>
                </a:lnTo>
                <a:lnTo>
                  <a:pt x="26669" y="15239"/>
                </a:lnTo>
                <a:lnTo>
                  <a:pt x="32004" y="15239"/>
                </a:lnTo>
                <a:lnTo>
                  <a:pt x="32004" y="7620"/>
                </a:lnTo>
                <a:lnTo>
                  <a:pt x="30480" y="7620"/>
                </a:lnTo>
                <a:lnTo>
                  <a:pt x="30480" y="6096"/>
                </a:lnTo>
                <a:close/>
              </a:path>
            </a:pathLst>
          </a:custGeom>
          <a:solidFill>
            <a:srgbClr val="000000"/>
          </a:solidFill>
        </p:spPr>
        <p:txBody>
          <a:bodyPr wrap="square" lIns="0" tIns="0" rIns="0" bIns="0" rtlCol="0"/>
          <a:lstStyle/>
          <a:p>
            <a:endParaRPr/>
          </a:p>
        </p:txBody>
      </p:sp>
      <p:sp>
        <p:nvSpPr>
          <p:cNvPr id="59" name="object 59"/>
          <p:cNvSpPr/>
          <p:nvPr/>
        </p:nvSpPr>
        <p:spPr>
          <a:xfrm>
            <a:off x="8027949" y="1208328"/>
            <a:ext cx="41910" cy="45720"/>
          </a:xfrm>
          <a:custGeom>
            <a:avLst/>
            <a:gdLst/>
            <a:ahLst/>
            <a:cxnLst/>
            <a:rect l="l" t="t" r="r" b="b"/>
            <a:pathLst>
              <a:path w="41910" h="45719">
                <a:moveTo>
                  <a:pt x="24371" y="0"/>
                </a:moveTo>
                <a:lnTo>
                  <a:pt x="16751" y="0"/>
                </a:lnTo>
                <a:lnTo>
                  <a:pt x="0" y="45720"/>
                </a:lnTo>
                <a:lnTo>
                  <a:pt x="5333" y="45720"/>
                </a:lnTo>
                <a:lnTo>
                  <a:pt x="11429" y="32003"/>
                </a:lnTo>
                <a:lnTo>
                  <a:pt x="36639" y="32003"/>
                </a:lnTo>
                <a:lnTo>
                  <a:pt x="34594" y="26670"/>
                </a:lnTo>
                <a:lnTo>
                  <a:pt x="12953" y="26670"/>
                </a:lnTo>
                <a:lnTo>
                  <a:pt x="19037" y="12953"/>
                </a:lnTo>
                <a:lnTo>
                  <a:pt x="19037" y="7620"/>
                </a:lnTo>
                <a:lnTo>
                  <a:pt x="20561" y="7620"/>
                </a:lnTo>
                <a:lnTo>
                  <a:pt x="20561" y="6096"/>
                </a:lnTo>
                <a:lnTo>
                  <a:pt x="26708" y="6096"/>
                </a:lnTo>
                <a:lnTo>
                  <a:pt x="24371" y="0"/>
                </a:lnTo>
                <a:close/>
              </a:path>
              <a:path w="41910" h="45719">
                <a:moveTo>
                  <a:pt x="36639" y="32003"/>
                </a:moveTo>
                <a:lnTo>
                  <a:pt x="30467" y="32003"/>
                </a:lnTo>
                <a:lnTo>
                  <a:pt x="35801" y="45720"/>
                </a:lnTo>
                <a:lnTo>
                  <a:pt x="41897" y="45720"/>
                </a:lnTo>
                <a:lnTo>
                  <a:pt x="36639" y="32003"/>
                </a:lnTo>
                <a:close/>
              </a:path>
              <a:path w="41910" h="45719">
                <a:moveTo>
                  <a:pt x="26708" y="6096"/>
                </a:moveTo>
                <a:lnTo>
                  <a:pt x="20561" y="6096"/>
                </a:lnTo>
                <a:lnTo>
                  <a:pt x="20561" y="9905"/>
                </a:lnTo>
                <a:lnTo>
                  <a:pt x="22847" y="9905"/>
                </a:lnTo>
                <a:lnTo>
                  <a:pt x="22847" y="12953"/>
                </a:lnTo>
                <a:lnTo>
                  <a:pt x="24371" y="15240"/>
                </a:lnTo>
                <a:lnTo>
                  <a:pt x="28181" y="26670"/>
                </a:lnTo>
                <a:lnTo>
                  <a:pt x="34594" y="26670"/>
                </a:lnTo>
                <a:lnTo>
                  <a:pt x="26708" y="6096"/>
                </a:lnTo>
                <a:close/>
              </a:path>
            </a:pathLst>
          </a:custGeom>
          <a:solidFill>
            <a:srgbClr val="000000"/>
          </a:solidFill>
        </p:spPr>
        <p:txBody>
          <a:bodyPr wrap="square" lIns="0" tIns="0" rIns="0" bIns="0" rtlCol="0"/>
          <a:lstStyle/>
          <a:p>
            <a:endParaRPr/>
          </a:p>
        </p:txBody>
      </p:sp>
      <p:sp>
        <p:nvSpPr>
          <p:cNvPr id="60" name="object 60"/>
          <p:cNvSpPr/>
          <p:nvPr/>
        </p:nvSpPr>
        <p:spPr>
          <a:xfrm>
            <a:off x="8334223" y="1212138"/>
            <a:ext cx="33655" cy="45720"/>
          </a:xfrm>
          <a:custGeom>
            <a:avLst/>
            <a:gdLst/>
            <a:ahLst/>
            <a:cxnLst/>
            <a:rect l="l" t="t" r="r" b="b"/>
            <a:pathLst>
              <a:path w="33654" h="45719">
                <a:moveTo>
                  <a:pt x="24371" y="0"/>
                </a:moveTo>
                <a:lnTo>
                  <a:pt x="0" y="0"/>
                </a:lnTo>
                <a:lnTo>
                  <a:pt x="0" y="45707"/>
                </a:lnTo>
                <a:lnTo>
                  <a:pt x="22085" y="45707"/>
                </a:lnTo>
                <a:lnTo>
                  <a:pt x="22085" y="43434"/>
                </a:lnTo>
                <a:lnTo>
                  <a:pt x="28181" y="43434"/>
                </a:lnTo>
                <a:lnTo>
                  <a:pt x="28181" y="41910"/>
                </a:lnTo>
                <a:lnTo>
                  <a:pt x="29705" y="41910"/>
                </a:lnTo>
                <a:lnTo>
                  <a:pt x="29705" y="39624"/>
                </a:lnTo>
                <a:lnTo>
                  <a:pt x="5334" y="39624"/>
                </a:lnTo>
                <a:lnTo>
                  <a:pt x="5334" y="24384"/>
                </a:lnTo>
                <a:lnTo>
                  <a:pt x="29705" y="24384"/>
                </a:lnTo>
                <a:lnTo>
                  <a:pt x="29705" y="22860"/>
                </a:lnTo>
                <a:lnTo>
                  <a:pt x="28181" y="22860"/>
                </a:lnTo>
                <a:lnTo>
                  <a:pt x="28181" y="20574"/>
                </a:lnTo>
                <a:lnTo>
                  <a:pt x="25895" y="20574"/>
                </a:lnTo>
                <a:lnTo>
                  <a:pt x="25895" y="19050"/>
                </a:lnTo>
                <a:lnTo>
                  <a:pt x="5334" y="19050"/>
                </a:lnTo>
                <a:lnTo>
                  <a:pt x="5334" y="6096"/>
                </a:lnTo>
                <a:lnTo>
                  <a:pt x="29705" y="6096"/>
                </a:lnTo>
                <a:lnTo>
                  <a:pt x="29705" y="3810"/>
                </a:lnTo>
                <a:lnTo>
                  <a:pt x="28181" y="3810"/>
                </a:lnTo>
                <a:lnTo>
                  <a:pt x="28181" y="2286"/>
                </a:lnTo>
                <a:lnTo>
                  <a:pt x="24371" y="2286"/>
                </a:lnTo>
                <a:lnTo>
                  <a:pt x="24371" y="0"/>
                </a:lnTo>
                <a:close/>
              </a:path>
              <a:path w="33654" h="45719">
                <a:moveTo>
                  <a:pt x="33515" y="26670"/>
                </a:moveTo>
                <a:lnTo>
                  <a:pt x="25895" y="26670"/>
                </a:lnTo>
                <a:lnTo>
                  <a:pt x="25895" y="28194"/>
                </a:lnTo>
                <a:lnTo>
                  <a:pt x="28181" y="28194"/>
                </a:lnTo>
                <a:lnTo>
                  <a:pt x="28181" y="34290"/>
                </a:lnTo>
                <a:lnTo>
                  <a:pt x="25895" y="34290"/>
                </a:lnTo>
                <a:lnTo>
                  <a:pt x="25895" y="38100"/>
                </a:lnTo>
                <a:lnTo>
                  <a:pt x="22085" y="38100"/>
                </a:lnTo>
                <a:lnTo>
                  <a:pt x="22085" y="39624"/>
                </a:lnTo>
                <a:lnTo>
                  <a:pt x="31991" y="39624"/>
                </a:lnTo>
                <a:lnTo>
                  <a:pt x="31991" y="35814"/>
                </a:lnTo>
                <a:lnTo>
                  <a:pt x="33515" y="35814"/>
                </a:lnTo>
                <a:lnTo>
                  <a:pt x="33515" y="26670"/>
                </a:lnTo>
                <a:close/>
              </a:path>
              <a:path w="33654" h="45719">
                <a:moveTo>
                  <a:pt x="31991" y="24384"/>
                </a:moveTo>
                <a:lnTo>
                  <a:pt x="24371" y="24384"/>
                </a:lnTo>
                <a:lnTo>
                  <a:pt x="24371" y="26670"/>
                </a:lnTo>
                <a:lnTo>
                  <a:pt x="31991" y="26670"/>
                </a:lnTo>
                <a:lnTo>
                  <a:pt x="31991" y="24384"/>
                </a:lnTo>
                <a:close/>
              </a:path>
              <a:path w="33654" h="45719">
                <a:moveTo>
                  <a:pt x="29705" y="15240"/>
                </a:moveTo>
                <a:lnTo>
                  <a:pt x="24371" y="15240"/>
                </a:lnTo>
                <a:lnTo>
                  <a:pt x="24371" y="16764"/>
                </a:lnTo>
                <a:lnTo>
                  <a:pt x="22085" y="16764"/>
                </a:lnTo>
                <a:lnTo>
                  <a:pt x="22085" y="19050"/>
                </a:lnTo>
                <a:lnTo>
                  <a:pt x="28181" y="19050"/>
                </a:lnTo>
                <a:lnTo>
                  <a:pt x="29705" y="16764"/>
                </a:lnTo>
                <a:lnTo>
                  <a:pt x="29705" y="15240"/>
                </a:lnTo>
                <a:close/>
              </a:path>
              <a:path w="33654" h="45719">
                <a:moveTo>
                  <a:pt x="31991" y="7620"/>
                </a:moveTo>
                <a:lnTo>
                  <a:pt x="24371" y="7620"/>
                </a:lnTo>
                <a:lnTo>
                  <a:pt x="24371" y="9144"/>
                </a:lnTo>
                <a:lnTo>
                  <a:pt x="25895" y="9144"/>
                </a:lnTo>
                <a:lnTo>
                  <a:pt x="25895" y="15240"/>
                </a:lnTo>
                <a:lnTo>
                  <a:pt x="31991" y="15240"/>
                </a:lnTo>
                <a:lnTo>
                  <a:pt x="31991" y="7620"/>
                </a:lnTo>
                <a:close/>
              </a:path>
              <a:path w="33654" h="45719">
                <a:moveTo>
                  <a:pt x="29705" y="6096"/>
                </a:moveTo>
                <a:lnTo>
                  <a:pt x="22085" y="6096"/>
                </a:lnTo>
                <a:lnTo>
                  <a:pt x="22085" y="7620"/>
                </a:lnTo>
                <a:lnTo>
                  <a:pt x="29705" y="7620"/>
                </a:lnTo>
                <a:lnTo>
                  <a:pt x="29705" y="6096"/>
                </a:lnTo>
                <a:close/>
              </a:path>
            </a:pathLst>
          </a:custGeom>
          <a:solidFill>
            <a:srgbClr val="000000"/>
          </a:solidFill>
        </p:spPr>
        <p:txBody>
          <a:bodyPr wrap="square" lIns="0" tIns="0" rIns="0" bIns="0" rtlCol="0"/>
          <a:lstStyle/>
          <a:p>
            <a:endParaRPr/>
          </a:p>
        </p:txBody>
      </p:sp>
      <p:sp>
        <p:nvSpPr>
          <p:cNvPr id="61" name="object 61"/>
          <p:cNvSpPr/>
          <p:nvPr/>
        </p:nvSpPr>
        <p:spPr>
          <a:xfrm>
            <a:off x="8258036" y="1365275"/>
            <a:ext cx="51435" cy="47625"/>
          </a:xfrm>
          <a:custGeom>
            <a:avLst/>
            <a:gdLst/>
            <a:ahLst/>
            <a:cxnLst/>
            <a:rect l="l" t="t" r="r" b="b"/>
            <a:pathLst>
              <a:path w="51435" h="47625">
                <a:moveTo>
                  <a:pt x="35801" y="30480"/>
                </a:moveTo>
                <a:lnTo>
                  <a:pt x="34277" y="30480"/>
                </a:lnTo>
                <a:lnTo>
                  <a:pt x="34277" y="26670"/>
                </a:lnTo>
                <a:lnTo>
                  <a:pt x="32753" y="26670"/>
                </a:lnTo>
                <a:lnTo>
                  <a:pt x="32753" y="24384"/>
                </a:lnTo>
                <a:lnTo>
                  <a:pt x="30467" y="24384"/>
                </a:lnTo>
                <a:lnTo>
                  <a:pt x="30467" y="22860"/>
                </a:lnTo>
                <a:lnTo>
                  <a:pt x="25133" y="22860"/>
                </a:lnTo>
                <a:lnTo>
                  <a:pt x="25133" y="20574"/>
                </a:lnTo>
                <a:lnTo>
                  <a:pt x="19037" y="20574"/>
                </a:lnTo>
                <a:lnTo>
                  <a:pt x="17513" y="19050"/>
                </a:lnTo>
                <a:lnTo>
                  <a:pt x="11430" y="19050"/>
                </a:lnTo>
                <a:lnTo>
                  <a:pt x="11430" y="16764"/>
                </a:lnTo>
                <a:lnTo>
                  <a:pt x="7620" y="16764"/>
                </a:lnTo>
                <a:lnTo>
                  <a:pt x="7620" y="9906"/>
                </a:lnTo>
                <a:lnTo>
                  <a:pt x="9906" y="9906"/>
                </a:lnTo>
                <a:lnTo>
                  <a:pt x="9906" y="7620"/>
                </a:lnTo>
                <a:lnTo>
                  <a:pt x="11430" y="7620"/>
                </a:lnTo>
                <a:lnTo>
                  <a:pt x="11430" y="6096"/>
                </a:lnTo>
                <a:lnTo>
                  <a:pt x="22847" y="6096"/>
                </a:lnTo>
                <a:lnTo>
                  <a:pt x="22847" y="7620"/>
                </a:lnTo>
                <a:lnTo>
                  <a:pt x="26657" y="7620"/>
                </a:lnTo>
                <a:lnTo>
                  <a:pt x="26657" y="11430"/>
                </a:lnTo>
                <a:lnTo>
                  <a:pt x="28943" y="11430"/>
                </a:lnTo>
                <a:lnTo>
                  <a:pt x="28943" y="15240"/>
                </a:lnTo>
                <a:lnTo>
                  <a:pt x="34277" y="13716"/>
                </a:lnTo>
                <a:lnTo>
                  <a:pt x="34277" y="9906"/>
                </a:lnTo>
                <a:lnTo>
                  <a:pt x="32753" y="9906"/>
                </a:lnTo>
                <a:lnTo>
                  <a:pt x="32753" y="6096"/>
                </a:lnTo>
                <a:lnTo>
                  <a:pt x="30467" y="6096"/>
                </a:lnTo>
                <a:lnTo>
                  <a:pt x="30467" y="3810"/>
                </a:lnTo>
                <a:lnTo>
                  <a:pt x="28943" y="3810"/>
                </a:lnTo>
                <a:lnTo>
                  <a:pt x="26657" y="2286"/>
                </a:lnTo>
                <a:lnTo>
                  <a:pt x="22847" y="2286"/>
                </a:lnTo>
                <a:lnTo>
                  <a:pt x="21323" y="0"/>
                </a:lnTo>
                <a:lnTo>
                  <a:pt x="13716" y="0"/>
                </a:lnTo>
                <a:lnTo>
                  <a:pt x="13716" y="2286"/>
                </a:lnTo>
                <a:lnTo>
                  <a:pt x="7620" y="2286"/>
                </a:lnTo>
                <a:lnTo>
                  <a:pt x="7620" y="3810"/>
                </a:lnTo>
                <a:lnTo>
                  <a:pt x="6096" y="3810"/>
                </a:lnTo>
                <a:lnTo>
                  <a:pt x="6096" y="6096"/>
                </a:lnTo>
                <a:lnTo>
                  <a:pt x="3810" y="6096"/>
                </a:lnTo>
                <a:lnTo>
                  <a:pt x="3810" y="7620"/>
                </a:lnTo>
                <a:lnTo>
                  <a:pt x="2286" y="7620"/>
                </a:lnTo>
                <a:lnTo>
                  <a:pt x="2286" y="19050"/>
                </a:lnTo>
                <a:lnTo>
                  <a:pt x="3810" y="19050"/>
                </a:lnTo>
                <a:lnTo>
                  <a:pt x="3810" y="20574"/>
                </a:lnTo>
                <a:lnTo>
                  <a:pt x="6096" y="20574"/>
                </a:lnTo>
                <a:lnTo>
                  <a:pt x="6096" y="22860"/>
                </a:lnTo>
                <a:lnTo>
                  <a:pt x="9906" y="22860"/>
                </a:lnTo>
                <a:lnTo>
                  <a:pt x="9906" y="24384"/>
                </a:lnTo>
                <a:lnTo>
                  <a:pt x="15240" y="24384"/>
                </a:lnTo>
                <a:lnTo>
                  <a:pt x="17513" y="26670"/>
                </a:lnTo>
                <a:lnTo>
                  <a:pt x="22847" y="26670"/>
                </a:lnTo>
                <a:lnTo>
                  <a:pt x="22847" y="28194"/>
                </a:lnTo>
                <a:lnTo>
                  <a:pt x="26657" y="28194"/>
                </a:lnTo>
                <a:lnTo>
                  <a:pt x="26657" y="30480"/>
                </a:lnTo>
                <a:lnTo>
                  <a:pt x="28943" y="30480"/>
                </a:lnTo>
                <a:lnTo>
                  <a:pt x="28943" y="32004"/>
                </a:lnTo>
                <a:lnTo>
                  <a:pt x="30467" y="32004"/>
                </a:lnTo>
                <a:lnTo>
                  <a:pt x="30467" y="35814"/>
                </a:lnTo>
                <a:lnTo>
                  <a:pt x="28943" y="35814"/>
                </a:lnTo>
                <a:lnTo>
                  <a:pt x="28943" y="39624"/>
                </a:lnTo>
                <a:lnTo>
                  <a:pt x="25133" y="39624"/>
                </a:lnTo>
                <a:lnTo>
                  <a:pt x="25133" y="41910"/>
                </a:lnTo>
                <a:lnTo>
                  <a:pt x="11430" y="41910"/>
                </a:lnTo>
                <a:lnTo>
                  <a:pt x="11430" y="39624"/>
                </a:lnTo>
                <a:lnTo>
                  <a:pt x="9906" y="39624"/>
                </a:lnTo>
                <a:lnTo>
                  <a:pt x="9906" y="38100"/>
                </a:lnTo>
                <a:lnTo>
                  <a:pt x="7620" y="38100"/>
                </a:lnTo>
                <a:lnTo>
                  <a:pt x="7620" y="35814"/>
                </a:lnTo>
                <a:lnTo>
                  <a:pt x="6096" y="35814"/>
                </a:lnTo>
                <a:lnTo>
                  <a:pt x="6096" y="32004"/>
                </a:lnTo>
                <a:lnTo>
                  <a:pt x="0" y="32004"/>
                </a:lnTo>
                <a:lnTo>
                  <a:pt x="0" y="38100"/>
                </a:lnTo>
                <a:lnTo>
                  <a:pt x="2286" y="38100"/>
                </a:lnTo>
                <a:lnTo>
                  <a:pt x="2286" y="41910"/>
                </a:lnTo>
                <a:lnTo>
                  <a:pt x="3810" y="41910"/>
                </a:lnTo>
                <a:lnTo>
                  <a:pt x="3810" y="43434"/>
                </a:lnTo>
                <a:lnTo>
                  <a:pt x="6096" y="43434"/>
                </a:lnTo>
                <a:lnTo>
                  <a:pt x="7620" y="45707"/>
                </a:lnTo>
                <a:lnTo>
                  <a:pt x="11430" y="45707"/>
                </a:lnTo>
                <a:lnTo>
                  <a:pt x="11430" y="47231"/>
                </a:lnTo>
                <a:lnTo>
                  <a:pt x="25133" y="47231"/>
                </a:lnTo>
                <a:lnTo>
                  <a:pt x="26657" y="45707"/>
                </a:lnTo>
                <a:lnTo>
                  <a:pt x="30467" y="45707"/>
                </a:lnTo>
                <a:lnTo>
                  <a:pt x="30467" y="43434"/>
                </a:lnTo>
                <a:lnTo>
                  <a:pt x="32753" y="43434"/>
                </a:lnTo>
                <a:lnTo>
                  <a:pt x="32753" y="41910"/>
                </a:lnTo>
                <a:lnTo>
                  <a:pt x="34277" y="41910"/>
                </a:lnTo>
                <a:lnTo>
                  <a:pt x="34277" y="38100"/>
                </a:lnTo>
                <a:lnTo>
                  <a:pt x="35801" y="38100"/>
                </a:lnTo>
                <a:lnTo>
                  <a:pt x="35801" y="30480"/>
                </a:lnTo>
                <a:close/>
              </a:path>
              <a:path w="51435" h="47625">
                <a:moveTo>
                  <a:pt x="51028" y="2286"/>
                </a:moveTo>
                <a:lnTo>
                  <a:pt x="45707" y="2286"/>
                </a:lnTo>
                <a:lnTo>
                  <a:pt x="45707" y="47231"/>
                </a:lnTo>
                <a:lnTo>
                  <a:pt x="51028" y="47231"/>
                </a:lnTo>
                <a:lnTo>
                  <a:pt x="51028" y="2286"/>
                </a:lnTo>
                <a:close/>
              </a:path>
            </a:pathLst>
          </a:custGeom>
          <a:solidFill>
            <a:srgbClr val="000000"/>
          </a:solidFill>
        </p:spPr>
        <p:txBody>
          <a:bodyPr wrap="square" lIns="0" tIns="0" rIns="0" bIns="0" rtlCol="0"/>
          <a:lstStyle/>
          <a:p>
            <a:endParaRPr/>
          </a:p>
        </p:txBody>
      </p:sp>
      <p:pic>
        <p:nvPicPr>
          <p:cNvPr id="62" name="object 62"/>
          <p:cNvPicPr/>
          <p:nvPr/>
        </p:nvPicPr>
        <p:blipFill>
          <a:blip r:embed="rId9" cstate="print"/>
          <a:stretch>
            <a:fillRect/>
          </a:stretch>
        </p:blipFill>
        <p:spPr>
          <a:xfrm>
            <a:off x="5982323" y="1227379"/>
            <a:ext cx="232371" cy="230847"/>
          </a:xfrm>
          <a:prstGeom prst="rect">
            <a:avLst/>
          </a:prstGeom>
        </p:spPr>
      </p:pic>
      <p:sp>
        <p:nvSpPr>
          <p:cNvPr id="63" name="object 63"/>
          <p:cNvSpPr/>
          <p:nvPr/>
        </p:nvSpPr>
        <p:spPr>
          <a:xfrm>
            <a:off x="8422603" y="2101239"/>
            <a:ext cx="51435" cy="166370"/>
          </a:xfrm>
          <a:custGeom>
            <a:avLst/>
            <a:gdLst/>
            <a:ahLst/>
            <a:cxnLst/>
            <a:rect l="l" t="t" r="r" b="b"/>
            <a:pathLst>
              <a:path w="51435" h="166369">
                <a:moveTo>
                  <a:pt x="51041" y="33528"/>
                </a:moveTo>
                <a:lnTo>
                  <a:pt x="48755" y="29718"/>
                </a:lnTo>
                <a:lnTo>
                  <a:pt x="45707" y="22098"/>
                </a:lnTo>
                <a:lnTo>
                  <a:pt x="43421" y="19050"/>
                </a:lnTo>
                <a:lnTo>
                  <a:pt x="41897" y="15240"/>
                </a:lnTo>
                <a:lnTo>
                  <a:pt x="38087" y="11430"/>
                </a:lnTo>
                <a:lnTo>
                  <a:pt x="35801" y="7620"/>
                </a:lnTo>
                <a:lnTo>
                  <a:pt x="31991" y="5334"/>
                </a:lnTo>
                <a:lnTo>
                  <a:pt x="26657" y="3810"/>
                </a:lnTo>
                <a:lnTo>
                  <a:pt x="22847" y="1524"/>
                </a:lnTo>
                <a:lnTo>
                  <a:pt x="16751" y="0"/>
                </a:lnTo>
                <a:lnTo>
                  <a:pt x="7607" y="0"/>
                </a:lnTo>
                <a:lnTo>
                  <a:pt x="2286" y="1524"/>
                </a:lnTo>
                <a:lnTo>
                  <a:pt x="2286" y="9144"/>
                </a:lnTo>
                <a:lnTo>
                  <a:pt x="20561" y="9144"/>
                </a:lnTo>
                <a:lnTo>
                  <a:pt x="30467" y="15240"/>
                </a:lnTo>
                <a:lnTo>
                  <a:pt x="34277" y="19050"/>
                </a:lnTo>
                <a:lnTo>
                  <a:pt x="35801" y="22098"/>
                </a:lnTo>
                <a:lnTo>
                  <a:pt x="41897" y="32004"/>
                </a:lnTo>
                <a:lnTo>
                  <a:pt x="41897" y="54864"/>
                </a:lnTo>
                <a:lnTo>
                  <a:pt x="39611" y="58674"/>
                </a:lnTo>
                <a:lnTo>
                  <a:pt x="38087" y="60198"/>
                </a:lnTo>
                <a:lnTo>
                  <a:pt x="35801" y="64008"/>
                </a:lnTo>
                <a:lnTo>
                  <a:pt x="34277" y="67818"/>
                </a:lnTo>
                <a:lnTo>
                  <a:pt x="30467" y="71615"/>
                </a:lnTo>
                <a:lnTo>
                  <a:pt x="26657" y="73139"/>
                </a:lnTo>
                <a:lnTo>
                  <a:pt x="24371" y="75425"/>
                </a:lnTo>
                <a:lnTo>
                  <a:pt x="20561" y="76949"/>
                </a:lnTo>
                <a:lnTo>
                  <a:pt x="16751" y="76949"/>
                </a:lnTo>
                <a:lnTo>
                  <a:pt x="12941" y="79235"/>
                </a:lnTo>
                <a:lnTo>
                  <a:pt x="7607" y="79235"/>
                </a:lnTo>
                <a:lnTo>
                  <a:pt x="3810" y="76949"/>
                </a:lnTo>
                <a:lnTo>
                  <a:pt x="3454" y="79235"/>
                </a:lnTo>
                <a:lnTo>
                  <a:pt x="0" y="79235"/>
                </a:lnTo>
                <a:lnTo>
                  <a:pt x="2286" y="88379"/>
                </a:lnTo>
                <a:lnTo>
                  <a:pt x="7607" y="86855"/>
                </a:lnTo>
                <a:lnTo>
                  <a:pt x="11417" y="86855"/>
                </a:lnTo>
                <a:lnTo>
                  <a:pt x="16751" y="88379"/>
                </a:lnTo>
                <a:lnTo>
                  <a:pt x="20561" y="88379"/>
                </a:lnTo>
                <a:lnTo>
                  <a:pt x="22847" y="90665"/>
                </a:lnTo>
                <a:lnTo>
                  <a:pt x="26657" y="92189"/>
                </a:lnTo>
                <a:lnTo>
                  <a:pt x="30467" y="94475"/>
                </a:lnTo>
                <a:lnTo>
                  <a:pt x="34277" y="98285"/>
                </a:lnTo>
                <a:lnTo>
                  <a:pt x="35801" y="102095"/>
                </a:lnTo>
                <a:lnTo>
                  <a:pt x="38087" y="103619"/>
                </a:lnTo>
                <a:lnTo>
                  <a:pt x="39611" y="107429"/>
                </a:lnTo>
                <a:lnTo>
                  <a:pt x="41897" y="111239"/>
                </a:lnTo>
                <a:lnTo>
                  <a:pt x="41897" y="131813"/>
                </a:lnTo>
                <a:lnTo>
                  <a:pt x="39611" y="135623"/>
                </a:lnTo>
                <a:lnTo>
                  <a:pt x="38087" y="139433"/>
                </a:lnTo>
                <a:lnTo>
                  <a:pt x="31991" y="149326"/>
                </a:lnTo>
                <a:lnTo>
                  <a:pt x="30467" y="150850"/>
                </a:lnTo>
                <a:lnTo>
                  <a:pt x="20561" y="156946"/>
                </a:lnTo>
                <a:lnTo>
                  <a:pt x="3810" y="156946"/>
                </a:lnTo>
                <a:lnTo>
                  <a:pt x="2286" y="166090"/>
                </a:lnTo>
                <a:lnTo>
                  <a:pt x="19037" y="166090"/>
                </a:lnTo>
                <a:lnTo>
                  <a:pt x="22847" y="164566"/>
                </a:lnTo>
                <a:lnTo>
                  <a:pt x="26657" y="162280"/>
                </a:lnTo>
                <a:lnTo>
                  <a:pt x="31991" y="160756"/>
                </a:lnTo>
                <a:lnTo>
                  <a:pt x="41897" y="150850"/>
                </a:lnTo>
                <a:lnTo>
                  <a:pt x="43421" y="147040"/>
                </a:lnTo>
                <a:lnTo>
                  <a:pt x="45707" y="143243"/>
                </a:lnTo>
                <a:lnTo>
                  <a:pt x="48755" y="135623"/>
                </a:lnTo>
                <a:lnTo>
                  <a:pt x="48755" y="130289"/>
                </a:lnTo>
                <a:lnTo>
                  <a:pt x="51041" y="126479"/>
                </a:lnTo>
                <a:lnTo>
                  <a:pt x="51041" y="117335"/>
                </a:lnTo>
                <a:lnTo>
                  <a:pt x="48755" y="113525"/>
                </a:lnTo>
                <a:lnTo>
                  <a:pt x="48755" y="109715"/>
                </a:lnTo>
                <a:lnTo>
                  <a:pt x="47231" y="103619"/>
                </a:lnTo>
                <a:lnTo>
                  <a:pt x="45707" y="99809"/>
                </a:lnTo>
                <a:lnTo>
                  <a:pt x="43421" y="95999"/>
                </a:lnTo>
                <a:lnTo>
                  <a:pt x="41897" y="92189"/>
                </a:lnTo>
                <a:lnTo>
                  <a:pt x="38087" y="90665"/>
                </a:lnTo>
                <a:lnTo>
                  <a:pt x="34277" y="86855"/>
                </a:lnTo>
                <a:lnTo>
                  <a:pt x="30467" y="84569"/>
                </a:lnTo>
                <a:lnTo>
                  <a:pt x="27292" y="83299"/>
                </a:lnTo>
                <a:lnTo>
                  <a:pt x="28181" y="83045"/>
                </a:lnTo>
                <a:lnTo>
                  <a:pt x="31991" y="80759"/>
                </a:lnTo>
                <a:lnTo>
                  <a:pt x="35801" y="79235"/>
                </a:lnTo>
                <a:lnTo>
                  <a:pt x="38087" y="75425"/>
                </a:lnTo>
                <a:lnTo>
                  <a:pt x="41897" y="71615"/>
                </a:lnTo>
                <a:lnTo>
                  <a:pt x="43421" y="67818"/>
                </a:lnTo>
                <a:lnTo>
                  <a:pt x="45707" y="64008"/>
                </a:lnTo>
                <a:lnTo>
                  <a:pt x="48755" y="56388"/>
                </a:lnTo>
                <a:lnTo>
                  <a:pt x="51041" y="52578"/>
                </a:lnTo>
                <a:lnTo>
                  <a:pt x="51041" y="33528"/>
                </a:lnTo>
                <a:close/>
              </a:path>
            </a:pathLst>
          </a:custGeom>
          <a:solidFill>
            <a:srgbClr val="000000"/>
          </a:solidFill>
        </p:spPr>
        <p:txBody>
          <a:bodyPr wrap="square" lIns="0" tIns="0" rIns="0" bIns="0" rtlCol="0"/>
          <a:lstStyle/>
          <a:p>
            <a:endParaRPr/>
          </a:p>
        </p:txBody>
      </p:sp>
      <p:sp>
        <p:nvSpPr>
          <p:cNvPr id="64" name="object 64"/>
          <p:cNvSpPr/>
          <p:nvPr/>
        </p:nvSpPr>
        <p:spPr>
          <a:xfrm>
            <a:off x="8422602" y="2259710"/>
            <a:ext cx="146050" cy="184150"/>
          </a:xfrm>
          <a:custGeom>
            <a:avLst/>
            <a:gdLst/>
            <a:ahLst/>
            <a:cxnLst/>
            <a:rect l="l" t="t" r="r" b="b"/>
            <a:pathLst>
              <a:path w="146050" h="184150">
                <a:moveTo>
                  <a:pt x="51041" y="43434"/>
                </a:moveTo>
                <a:lnTo>
                  <a:pt x="48755" y="38100"/>
                </a:lnTo>
                <a:lnTo>
                  <a:pt x="48755" y="30480"/>
                </a:lnTo>
                <a:lnTo>
                  <a:pt x="47231" y="26670"/>
                </a:lnTo>
                <a:lnTo>
                  <a:pt x="45707" y="20574"/>
                </a:lnTo>
                <a:lnTo>
                  <a:pt x="43421" y="17526"/>
                </a:lnTo>
                <a:lnTo>
                  <a:pt x="41897" y="15240"/>
                </a:lnTo>
                <a:lnTo>
                  <a:pt x="34277" y="7620"/>
                </a:lnTo>
                <a:lnTo>
                  <a:pt x="30467" y="6096"/>
                </a:lnTo>
                <a:lnTo>
                  <a:pt x="26657" y="3810"/>
                </a:lnTo>
                <a:lnTo>
                  <a:pt x="16751" y="0"/>
                </a:lnTo>
                <a:lnTo>
                  <a:pt x="0" y="0"/>
                </a:lnTo>
                <a:lnTo>
                  <a:pt x="2286" y="9906"/>
                </a:lnTo>
                <a:lnTo>
                  <a:pt x="7607" y="9906"/>
                </a:lnTo>
                <a:lnTo>
                  <a:pt x="11417" y="7620"/>
                </a:lnTo>
                <a:lnTo>
                  <a:pt x="15227" y="9906"/>
                </a:lnTo>
                <a:lnTo>
                  <a:pt x="19037" y="9906"/>
                </a:lnTo>
                <a:lnTo>
                  <a:pt x="22847" y="11430"/>
                </a:lnTo>
                <a:lnTo>
                  <a:pt x="26657" y="13716"/>
                </a:lnTo>
                <a:lnTo>
                  <a:pt x="28181" y="15240"/>
                </a:lnTo>
                <a:lnTo>
                  <a:pt x="34277" y="19050"/>
                </a:lnTo>
                <a:lnTo>
                  <a:pt x="35801" y="22860"/>
                </a:lnTo>
                <a:lnTo>
                  <a:pt x="38087" y="24384"/>
                </a:lnTo>
                <a:lnTo>
                  <a:pt x="39611" y="28194"/>
                </a:lnTo>
                <a:lnTo>
                  <a:pt x="39611" y="32004"/>
                </a:lnTo>
                <a:lnTo>
                  <a:pt x="41897" y="35814"/>
                </a:lnTo>
                <a:lnTo>
                  <a:pt x="41897" y="51054"/>
                </a:lnTo>
                <a:lnTo>
                  <a:pt x="39611" y="54864"/>
                </a:lnTo>
                <a:lnTo>
                  <a:pt x="39611" y="57150"/>
                </a:lnTo>
                <a:lnTo>
                  <a:pt x="38087" y="60947"/>
                </a:lnTo>
                <a:lnTo>
                  <a:pt x="35801" y="64757"/>
                </a:lnTo>
                <a:lnTo>
                  <a:pt x="34277" y="66281"/>
                </a:lnTo>
                <a:lnTo>
                  <a:pt x="31991" y="70091"/>
                </a:lnTo>
                <a:lnTo>
                  <a:pt x="28181" y="72377"/>
                </a:lnTo>
                <a:lnTo>
                  <a:pt x="26657" y="73901"/>
                </a:lnTo>
                <a:lnTo>
                  <a:pt x="22847" y="75425"/>
                </a:lnTo>
                <a:lnTo>
                  <a:pt x="19037" y="77711"/>
                </a:lnTo>
                <a:lnTo>
                  <a:pt x="15227" y="77711"/>
                </a:lnTo>
                <a:lnTo>
                  <a:pt x="11417" y="79235"/>
                </a:lnTo>
                <a:lnTo>
                  <a:pt x="7607" y="79235"/>
                </a:lnTo>
                <a:lnTo>
                  <a:pt x="2286" y="77711"/>
                </a:lnTo>
                <a:lnTo>
                  <a:pt x="2286" y="79235"/>
                </a:lnTo>
                <a:lnTo>
                  <a:pt x="0" y="79235"/>
                </a:lnTo>
                <a:lnTo>
                  <a:pt x="2286" y="89141"/>
                </a:lnTo>
                <a:lnTo>
                  <a:pt x="5321" y="86855"/>
                </a:lnTo>
                <a:lnTo>
                  <a:pt x="15227" y="86855"/>
                </a:lnTo>
                <a:lnTo>
                  <a:pt x="19037" y="89141"/>
                </a:lnTo>
                <a:lnTo>
                  <a:pt x="22847" y="89141"/>
                </a:lnTo>
                <a:lnTo>
                  <a:pt x="26657" y="90665"/>
                </a:lnTo>
                <a:lnTo>
                  <a:pt x="28181" y="92951"/>
                </a:lnTo>
                <a:lnTo>
                  <a:pt x="31991" y="96761"/>
                </a:lnTo>
                <a:lnTo>
                  <a:pt x="34277" y="98285"/>
                </a:lnTo>
                <a:lnTo>
                  <a:pt x="38087" y="104381"/>
                </a:lnTo>
                <a:lnTo>
                  <a:pt x="39611" y="108191"/>
                </a:lnTo>
                <a:lnTo>
                  <a:pt x="39611" y="112001"/>
                </a:lnTo>
                <a:lnTo>
                  <a:pt x="41897" y="115811"/>
                </a:lnTo>
                <a:lnTo>
                  <a:pt x="41897" y="128765"/>
                </a:lnTo>
                <a:lnTo>
                  <a:pt x="39611" y="132575"/>
                </a:lnTo>
                <a:lnTo>
                  <a:pt x="39611" y="136385"/>
                </a:lnTo>
                <a:lnTo>
                  <a:pt x="38087" y="140195"/>
                </a:lnTo>
                <a:lnTo>
                  <a:pt x="35801" y="143992"/>
                </a:lnTo>
                <a:lnTo>
                  <a:pt x="26657" y="153136"/>
                </a:lnTo>
                <a:lnTo>
                  <a:pt x="22847" y="155422"/>
                </a:lnTo>
                <a:lnTo>
                  <a:pt x="19037" y="155422"/>
                </a:lnTo>
                <a:lnTo>
                  <a:pt x="15227" y="156946"/>
                </a:lnTo>
                <a:lnTo>
                  <a:pt x="2286" y="156946"/>
                </a:lnTo>
                <a:lnTo>
                  <a:pt x="0" y="164566"/>
                </a:lnTo>
                <a:lnTo>
                  <a:pt x="7607" y="166852"/>
                </a:lnTo>
                <a:lnTo>
                  <a:pt x="11417" y="166852"/>
                </a:lnTo>
                <a:lnTo>
                  <a:pt x="16751" y="164566"/>
                </a:lnTo>
                <a:lnTo>
                  <a:pt x="22847" y="164566"/>
                </a:lnTo>
                <a:lnTo>
                  <a:pt x="26657" y="163042"/>
                </a:lnTo>
                <a:lnTo>
                  <a:pt x="30467" y="160756"/>
                </a:lnTo>
                <a:lnTo>
                  <a:pt x="34277" y="156946"/>
                </a:lnTo>
                <a:lnTo>
                  <a:pt x="38087" y="155422"/>
                </a:lnTo>
                <a:lnTo>
                  <a:pt x="39611" y="151612"/>
                </a:lnTo>
                <a:lnTo>
                  <a:pt x="43421" y="147802"/>
                </a:lnTo>
                <a:lnTo>
                  <a:pt x="45707" y="143992"/>
                </a:lnTo>
                <a:lnTo>
                  <a:pt x="47231" y="140195"/>
                </a:lnTo>
                <a:lnTo>
                  <a:pt x="47231" y="134099"/>
                </a:lnTo>
                <a:lnTo>
                  <a:pt x="48755" y="130289"/>
                </a:lnTo>
                <a:lnTo>
                  <a:pt x="48755" y="108191"/>
                </a:lnTo>
                <a:lnTo>
                  <a:pt x="45707" y="100571"/>
                </a:lnTo>
                <a:lnTo>
                  <a:pt x="43421" y="96761"/>
                </a:lnTo>
                <a:lnTo>
                  <a:pt x="39611" y="92951"/>
                </a:lnTo>
                <a:lnTo>
                  <a:pt x="38087" y="89141"/>
                </a:lnTo>
                <a:lnTo>
                  <a:pt x="34277" y="86855"/>
                </a:lnTo>
                <a:lnTo>
                  <a:pt x="30467" y="83045"/>
                </a:lnTo>
                <a:lnTo>
                  <a:pt x="28524" y="82308"/>
                </a:lnTo>
                <a:lnTo>
                  <a:pt x="30467" y="81521"/>
                </a:lnTo>
                <a:lnTo>
                  <a:pt x="34277" y="79235"/>
                </a:lnTo>
                <a:lnTo>
                  <a:pt x="38087" y="75425"/>
                </a:lnTo>
                <a:lnTo>
                  <a:pt x="41897" y="72377"/>
                </a:lnTo>
                <a:lnTo>
                  <a:pt x="43421" y="68567"/>
                </a:lnTo>
                <a:lnTo>
                  <a:pt x="45707" y="64757"/>
                </a:lnTo>
                <a:lnTo>
                  <a:pt x="48755" y="57150"/>
                </a:lnTo>
                <a:lnTo>
                  <a:pt x="48755" y="47244"/>
                </a:lnTo>
                <a:lnTo>
                  <a:pt x="51041" y="43434"/>
                </a:lnTo>
                <a:close/>
              </a:path>
              <a:path w="146050" h="184150">
                <a:moveTo>
                  <a:pt x="145516" y="104381"/>
                </a:moveTo>
                <a:lnTo>
                  <a:pt x="143230" y="94475"/>
                </a:lnTo>
                <a:lnTo>
                  <a:pt x="137896" y="96761"/>
                </a:lnTo>
                <a:lnTo>
                  <a:pt x="128752" y="96761"/>
                </a:lnTo>
                <a:lnTo>
                  <a:pt x="124942" y="94475"/>
                </a:lnTo>
                <a:lnTo>
                  <a:pt x="121132" y="92951"/>
                </a:lnTo>
                <a:lnTo>
                  <a:pt x="118846" y="92951"/>
                </a:lnTo>
                <a:lnTo>
                  <a:pt x="115036" y="90665"/>
                </a:lnTo>
                <a:lnTo>
                  <a:pt x="113512" y="86855"/>
                </a:lnTo>
                <a:lnTo>
                  <a:pt x="111226" y="85331"/>
                </a:lnTo>
                <a:lnTo>
                  <a:pt x="109702" y="81521"/>
                </a:lnTo>
                <a:lnTo>
                  <a:pt x="107416" y="79235"/>
                </a:lnTo>
                <a:lnTo>
                  <a:pt x="105892" y="75425"/>
                </a:lnTo>
                <a:lnTo>
                  <a:pt x="103606" y="72377"/>
                </a:lnTo>
                <a:lnTo>
                  <a:pt x="103606" y="51054"/>
                </a:lnTo>
                <a:lnTo>
                  <a:pt x="105892" y="47244"/>
                </a:lnTo>
                <a:lnTo>
                  <a:pt x="107416" y="43434"/>
                </a:lnTo>
                <a:lnTo>
                  <a:pt x="109702" y="39624"/>
                </a:lnTo>
                <a:lnTo>
                  <a:pt x="111226" y="38100"/>
                </a:lnTo>
                <a:lnTo>
                  <a:pt x="115036" y="32004"/>
                </a:lnTo>
                <a:lnTo>
                  <a:pt x="118846" y="30480"/>
                </a:lnTo>
                <a:lnTo>
                  <a:pt x="121132" y="28194"/>
                </a:lnTo>
                <a:lnTo>
                  <a:pt x="124942" y="28194"/>
                </a:lnTo>
                <a:lnTo>
                  <a:pt x="128752" y="26670"/>
                </a:lnTo>
                <a:lnTo>
                  <a:pt x="141706" y="26670"/>
                </a:lnTo>
                <a:lnTo>
                  <a:pt x="143230" y="19050"/>
                </a:lnTo>
                <a:lnTo>
                  <a:pt x="137896" y="17526"/>
                </a:lnTo>
                <a:lnTo>
                  <a:pt x="132562" y="17526"/>
                </a:lnTo>
                <a:lnTo>
                  <a:pt x="126466" y="19050"/>
                </a:lnTo>
                <a:lnTo>
                  <a:pt x="122656" y="19050"/>
                </a:lnTo>
                <a:lnTo>
                  <a:pt x="113512" y="22860"/>
                </a:lnTo>
                <a:lnTo>
                  <a:pt x="109702" y="26670"/>
                </a:lnTo>
                <a:lnTo>
                  <a:pt x="107416" y="28194"/>
                </a:lnTo>
                <a:lnTo>
                  <a:pt x="103606" y="32004"/>
                </a:lnTo>
                <a:lnTo>
                  <a:pt x="102082" y="35814"/>
                </a:lnTo>
                <a:lnTo>
                  <a:pt x="99796" y="39624"/>
                </a:lnTo>
                <a:lnTo>
                  <a:pt x="95986" y="49530"/>
                </a:lnTo>
                <a:lnTo>
                  <a:pt x="95986" y="53340"/>
                </a:lnTo>
                <a:lnTo>
                  <a:pt x="94462" y="57150"/>
                </a:lnTo>
                <a:lnTo>
                  <a:pt x="94462" y="66281"/>
                </a:lnTo>
                <a:lnTo>
                  <a:pt x="95986" y="70091"/>
                </a:lnTo>
                <a:lnTo>
                  <a:pt x="95986" y="73901"/>
                </a:lnTo>
                <a:lnTo>
                  <a:pt x="99796" y="83045"/>
                </a:lnTo>
                <a:lnTo>
                  <a:pt x="102082" y="86855"/>
                </a:lnTo>
                <a:lnTo>
                  <a:pt x="103606" y="90665"/>
                </a:lnTo>
                <a:lnTo>
                  <a:pt x="107416" y="94475"/>
                </a:lnTo>
                <a:lnTo>
                  <a:pt x="111226" y="96761"/>
                </a:lnTo>
                <a:lnTo>
                  <a:pt x="115036" y="98285"/>
                </a:lnTo>
                <a:lnTo>
                  <a:pt x="117284" y="100545"/>
                </a:lnTo>
                <a:lnTo>
                  <a:pt x="113512" y="102095"/>
                </a:lnTo>
                <a:lnTo>
                  <a:pt x="109702" y="104381"/>
                </a:lnTo>
                <a:lnTo>
                  <a:pt x="107416" y="108191"/>
                </a:lnTo>
                <a:lnTo>
                  <a:pt x="103606" y="112001"/>
                </a:lnTo>
                <a:lnTo>
                  <a:pt x="102082" y="115811"/>
                </a:lnTo>
                <a:lnTo>
                  <a:pt x="99796" y="119621"/>
                </a:lnTo>
                <a:lnTo>
                  <a:pt x="98272" y="123431"/>
                </a:lnTo>
                <a:lnTo>
                  <a:pt x="95986" y="126479"/>
                </a:lnTo>
                <a:lnTo>
                  <a:pt x="94462" y="130289"/>
                </a:lnTo>
                <a:lnTo>
                  <a:pt x="94462" y="149326"/>
                </a:lnTo>
                <a:lnTo>
                  <a:pt x="95986" y="153136"/>
                </a:lnTo>
                <a:lnTo>
                  <a:pt x="98272" y="156946"/>
                </a:lnTo>
                <a:lnTo>
                  <a:pt x="102082" y="166852"/>
                </a:lnTo>
                <a:lnTo>
                  <a:pt x="107416" y="172186"/>
                </a:lnTo>
                <a:lnTo>
                  <a:pt x="109702" y="175996"/>
                </a:lnTo>
                <a:lnTo>
                  <a:pt x="113512" y="178282"/>
                </a:lnTo>
                <a:lnTo>
                  <a:pt x="118846" y="179806"/>
                </a:lnTo>
                <a:lnTo>
                  <a:pt x="128752" y="183616"/>
                </a:lnTo>
                <a:lnTo>
                  <a:pt x="143230" y="183616"/>
                </a:lnTo>
                <a:lnTo>
                  <a:pt x="143230" y="174472"/>
                </a:lnTo>
                <a:lnTo>
                  <a:pt x="124942" y="174472"/>
                </a:lnTo>
                <a:lnTo>
                  <a:pt x="115036" y="168376"/>
                </a:lnTo>
                <a:lnTo>
                  <a:pt x="111226" y="164566"/>
                </a:lnTo>
                <a:lnTo>
                  <a:pt x="109702" y="160756"/>
                </a:lnTo>
                <a:lnTo>
                  <a:pt x="107416" y="159232"/>
                </a:lnTo>
                <a:lnTo>
                  <a:pt x="105892" y="155422"/>
                </a:lnTo>
                <a:lnTo>
                  <a:pt x="103606" y="151612"/>
                </a:lnTo>
                <a:lnTo>
                  <a:pt x="103606" y="128765"/>
                </a:lnTo>
                <a:lnTo>
                  <a:pt x="105892" y="126479"/>
                </a:lnTo>
                <a:lnTo>
                  <a:pt x="107416" y="123431"/>
                </a:lnTo>
                <a:lnTo>
                  <a:pt x="113512" y="113525"/>
                </a:lnTo>
                <a:lnTo>
                  <a:pt x="115036" y="112001"/>
                </a:lnTo>
                <a:lnTo>
                  <a:pt x="124942" y="105905"/>
                </a:lnTo>
                <a:lnTo>
                  <a:pt x="128752" y="105905"/>
                </a:lnTo>
                <a:lnTo>
                  <a:pt x="132562" y="104381"/>
                </a:lnTo>
                <a:lnTo>
                  <a:pt x="137896" y="104381"/>
                </a:lnTo>
                <a:lnTo>
                  <a:pt x="141706" y="105905"/>
                </a:lnTo>
                <a:lnTo>
                  <a:pt x="141960" y="104381"/>
                </a:lnTo>
                <a:lnTo>
                  <a:pt x="145516" y="104381"/>
                </a:lnTo>
                <a:close/>
              </a:path>
            </a:pathLst>
          </a:custGeom>
          <a:solidFill>
            <a:srgbClr val="000000"/>
          </a:solidFill>
        </p:spPr>
        <p:txBody>
          <a:bodyPr wrap="square" lIns="0" tIns="0" rIns="0" bIns="0" rtlCol="0"/>
          <a:lstStyle/>
          <a:p>
            <a:endParaRPr/>
          </a:p>
        </p:txBody>
      </p:sp>
      <p:sp>
        <p:nvSpPr>
          <p:cNvPr id="65" name="object 65"/>
          <p:cNvSpPr/>
          <p:nvPr/>
        </p:nvSpPr>
        <p:spPr>
          <a:xfrm>
            <a:off x="8517065" y="2066962"/>
            <a:ext cx="334645" cy="165100"/>
          </a:xfrm>
          <a:custGeom>
            <a:avLst/>
            <a:gdLst/>
            <a:ahLst/>
            <a:cxnLst/>
            <a:rect l="l" t="t" r="r" b="b"/>
            <a:pathLst>
              <a:path w="334645" h="165100">
                <a:moveTo>
                  <a:pt x="334467" y="16764"/>
                </a:moveTo>
                <a:lnTo>
                  <a:pt x="330657" y="16764"/>
                </a:lnTo>
                <a:lnTo>
                  <a:pt x="330860" y="17106"/>
                </a:lnTo>
                <a:lnTo>
                  <a:pt x="324561" y="17106"/>
                </a:lnTo>
                <a:lnTo>
                  <a:pt x="324561" y="27266"/>
                </a:lnTo>
                <a:lnTo>
                  <a:pt x="324561" y="136486"/>
                </a:lnTo>
                <a:lnTo>
                  <a:pt x="215607" y="136486"/>
                </a:lnTo>
                <a:lnTo>
                  <a:pt x="215607" y="27266"/>
                </a:lnTo>
                <a:lnTo>
                  <a:pt x="324561" y="27266"/>
                </a:lnTo>
                <a:lnTo>
                  <a:pt x="324561" y="17106"/>
                </a:lnTo>
                <a:lnTo>
                  <a:pt x="211810" y="17106"/>
                </a:lnTo>
                <a:lnTo>
                  <a:pt x="211810" y="16764"/>
                </a:lnTo>
                <a:lnTo>
                  <a:pt x="208000" y="16764"/>
                </a:lnTo>
                <a:lnTo>
                  <a:pt x="208000" y="22860"/>
                </a:lnTo>
                <a:lnTo>
                  <a:pt x="208000" y="78066"/>
                </a:lnTo>
                <a:lnTo>
                  <a:pt x="70091" y="78066"/>
                </a:lnTo>
                <a:lnTo>
                  <a:pt x="70091" y="77711"/>
                </a:lnTo>
                <a:lnTo>
                  <a:pt x="48768" y="77711"/>
                </a:lnTo>
                <a:lnTo>
                  <a:pt x="43434" y="77711"/>
                </a:lnTo>
                <a:lnTo>
                  <a:pt x="38100" y="77711"/>
                </a:lnTo>
                <a:lnTo>
                  <a:pt x="30480" y="77711"/>
                </a:lnTo>
                <a:lnTo>
                  <a:pt x="20574" y="71615"/>
                </a:lnTo>
                <a:lnTo>
                  <a:pt x="16764" y="67805"/>
                </a:lnTo>
                <a:lnTo>
                  <a:pt x="15240" y="63995"/>
                </a:lnTo>
                <a:lnTo>
                  <a:pt x="12954" y="60185"/>
                </a:lnTo>
                <a:lnTo>
                  <a:pt x="11430" y="58661"/>
                </a:lnTo>
                <a:lnTo>
                  <a:pt x="9144" y="54851"/>
                </a:lnTo>
                <a:lnTo>
                  <a:pt x="9144" y="31991"/>
                </a:lnTo>
                <a:lnTo>
                  <a:pt x="11430" y="28181"/>
                </a:lnTo>
                <a:lnTo>
                  <a:pt x="12954" y="26657"/>
                </a:lnTo>
                <a:lnTo>
                  <a:pt x="15240" y="22860"/>
                </a:lnTo>
                <a:lnTo>
                  <a:pt x="16764" y="19050"/>
                </a:lnTo>
                <a:lnTo>
                  <a:pt x="20574" y="15240"/>
                </a:lnTo>
                <a:lnTo>
                  <a:pt x="30480" y="9144"/>
                </a:lnTo>
                <a:lnTo>
                  <a:pt x="34290" y="9144"/>
                </a:lnTo>
                <a:lnTo>
                  <a:pt x="38100" y="7620"/>
                </a:lnTo>
                <a:lnTo>
                  <a:pt x="43434" y="7620"/>
                </a:lnTo>
                <a:lnTo>
                  <a:pt x="47244" y="9144"/>
                </a:lnTo>
                <a:lnTo>
                  <a:pt x="47498" y="7620"/>
                </a:lnTo>
                <a:lnTo>
                  <a:pt x="67805" y="7620"/>
                </a:lnTo>
                <a:lnTo>
                  <a:pt x="67805" y="3810"/>
                </a:lnTo>
                <a:lnTo>
                  <a:pt x="67805" y="0"/>
                </a:lnTo>
                <a:lnTo>
                  <a:pt x="48768" y="0"/>
                </a:lnTo>
                <a:lnTo>
                  <a:pt x="47244" y="0"/>
                </a:lnTo>
                <a:lnTo>
                  <a:pt x="32004" y="0"/>
                </a:lnTo>
                <a:lnTo>
                  <a:pt x="28194" y="1524"/>
                </a:lnTo>
                <a:lnTo>
                  <a:pt x="24384" y="3810"/>
                </a:lnTo>
                <a:lnTo>
                  <a:pt x="19050" y="5334"/>
                </a:lnTo>
                <a:lnTo>
                  <a:pt x="15240" y="7620"/>
                </a:lnTo>
                <a:lnTo>
                  <a:pt x="12954" y="11430"/>
                </a:lnTo>
                <a:lnTo>
                  <a:pt x="9144" y="15240"/>
                </a:lnTo>
                <a:lnTo>
                  <a:pt x="7620" y="19050"/>
                </a:lnTo>
                <a:lnTo>
                  <a:pt x="5334" y="22860"/>
                </a:lnTo>
                <a:lnTo>
                  <a:pt x="3810" y="26657"/>
                </a:lnTo>
                <a:lnTo>
                  <a:pt x="1524" y="30467"/>
                </a:lnTo>
                <a:lnTo>
                  <a:pt x="1524" y="34277"/>
                </a:lnTo>
                <a:lnTo>
                  <a:pt x="0" y="39611"/>
                </a:lnTo>
                <a:lnTo>
                  <a:pt x="0" y="47231"/>
                </a:lnTo>
                <a:lnTo>
                  <a:pt x="1524" y="53327"/>
                </a:lnTo>
                <a:lnTo>
                  <a:pt x="1524" y="56375"/>
                </a:lnTo>
                <a:lnTo>
                  <a:pt x="3810" y="60185"/>
                </a:lnTo>
                <a:lnTo>
                  <a:pt x="5334" y="63995"/>
                </a:lnTo>
                <a:lnTo>
                  <a:pt x="7620" y="67805"/>
                </a:lnTo>
                <a:lnTo>
                  <a:pt x="9144" y="71615"/>
                </a:lnTo>
                <a:lnTo>
                  <a:pt x="16764" y="79235"/>
                </a:lnTo>
                <a:lnTo>
                  <a:pt x="20574" y="81521"/>
                </a:lnTo>
                <a:lnTo>
                  <a:pt x="22199" y="82181"/>
                </a:lnTo>
                <a:lnTo>
                  <a:pt x="19050" y="85331"/>
                </a:lnTo>
                <a:lnTo>
                  <a:pt x="15240" y="86855"/>
                </a:lnTo>
                <a:lnTo>
                  <a:pt x="12954" y="90665"/>
                </a:lnTo>
                <a:lnTo>
                  <a:pt x="9144" y="92951"/>
                </a:lnTo>
                <a:lnTo>
                  <a:pt x="7620" y="96761"/>
                </a:lnTo>
                <a:lnTo>
                  <a:pt x="5334" y="100571"/>
                </a:lnTo>
                <a:lnTo>
                  <a:pt x="0" y="113512"/>
                </a:lnTo>
                <a:lnTo>
                  <a:pt x="0" y="130276"/>
                </a:lnTo>
                <a:lnTo>
                  <a:pt x="1524" y="136372"/>
                </a:lnTo>
                <a:lnTo>
                  <a:pt x="3810" y="140182"/>
                </a:lnTo>
                <a:lnTo>
                  <a:pt x="5334" y="143992"/>
                </a:lnTo>
                <a:lnTo>
                  <a:pt x="7620" y="147802"/>
                </a:lnTo>
                <a:lnTo>
                  <a:pt x="9144" y="151612"/>
                </a:lnTo>
                <a:lnTo>
                  <a:pt x="12954" y="155422"/>
                </a:lnTo>
                <a:lnTo>
                  <a:pt x="15240" y="156946"/>
                </a:lnTo>
                <a:lnTo>
                  <a:pt x="19050" y="160756"/>
                </a:lnTo>
                <a:lnTo>
                  <a:pt x="24384" y="162280"/>
                </a:lnTo>
                <a:lnTo>
                  <a:pt x="28194" y="164566"/>
                </a:lnTo>
                <a:lnTo>
                  <a:pt x="47244" y="164566"/>
                </a:lnTo>
                <a:lnTo>
                  <a:pt x="48768" y="164566"/>
                </a:lnTo>
                <a:lnTo>
                  <a:pt x="67805" y="164566"/>
                </a:lnTo>
                <a:lnTo>
                  <a:pt x="67805" y="160756"/>
                </a:lnTo>
                <a:lnTo>
                  <a:pt x="67805" y="156946"/>
                </a:lnTo>
                <a:lnTo>
                  <a:pt x="48768" y="156946"/>
                </a:lnTo>
                <a:lnTo>
                  <a:pt x="47244" y="156946"/>
                </a:lnTo>
                <a:lnTo>
                  <a:pt x="34290" y="156946"/>
                </a:lnTo>
                <a:lnTo>
                  <a:pt x="30480" y="155422"/>
                </a:lnTo>
                <a:lnTo>
                  <a:pt x="26670" y="155422"/>
                </a:lnTo>
                <a:lnTo>
                  <a:pt x="24384" y="153136"/>
                </a:lnTo>
                <a:lnTo>
                  <a:pt x="20574" y="151612"/>
                </a:lnTo>
                <a:lnTo>
                  <a:pt x="16764" y="145516"/>
                </a:lnTo>
                <a:lnTo>
                  <a:pt x="15240" y="143992"/>
                </a:lnTo>
                <a:lnTo>
                  <a:pt x="12954" y="140182"/>
                </a:lnTo>
                <a:lnTo>
                  <a:pt x="11430" y="136372"/>
                </a:lnTo>
                <a:lnTo>
                  <a:pt x="9144" y="132562"/>
                </a:lnTo>
                <a:lnTo>
                  <a:pt x="9144" y="111226"/>
                </a:lnTo>
                <a:lnTo>
                  <a:pt x="11430" y="107416"/>
                </a:lnTo>
                <a:lnTo>
                  <a:pt x="12954" y="104368"/>
                </a:lnTo>
                <a:lnTo>
                  <a:pt x="15240" y="102095"/>
                </a:lnTo>
                <a:lnTo>
                  <a:pt x="16764" y="98285"/>
                </a:lnTo>
                <a:lnTo>
                  <a:pt x="19050" y="96761"/>
                </a:lnTo>
                <a:lnTo>
                  <a:pt x="20574" y="92951"/>
                </a:lnTo>
                <a:lnTo>
                  <a:pt x="26670" y="89141"/>
                </a:lnTo>
                <a:lnTo>
                  <a:pt x="30480" y="89141"/>
                </a:lnTo>
                <a:lnTo>
                  <a:pt x="34290" y="86855"/>
                </a:lnTo>
                <a:lnTo>
                  <a:pt x="43434" y="86855"/>
                </a:lnTo>
                <a:lnTo>
                  <a:pt x="47244" y="86855"/>
                </a:lnTo>
                <a:lnTo>
                  <a:pt x="47396" y="86067"/>
                </a:lnTo>
                <a:lnTo>
                  <a:pt x="48768" y="85801"/>
                </a:lnTo>
                <a:lnTo>
                  <a:pt x="48768" y="86855"/>
                </a:lnTo>
                <a:lnTo>
                  <a:pt x="66281" y="86855"/>
                </a:lnTo>
                <a:lnTo>
                  <a:pt x="208000" y="86956"/>
                </a:lnTo>
                <a:lnTo>
                  <a:pt x="208000" y="140182"/>
                </a:lnTo>
                <a:lnTo>
                  <a:pt x="213817" y="140182"/>
                </a:lnTo>
                <a:lnTo>
                  <a:pt x="210007" y="140296"/>
                </a:lnTo>
                <a:lnTo>
                  <a:pt x="210007" y="142189"/>
                </a:lnTo>
                <a:lnTo>
                  <a:pt x="208000" y="140182"/>
                </a:lnTo>
                <a:lnTo>
                  <a:pt x="208000" y="143992"/>
                </a:lnTo>
                <a:lnTo>
                  <a:pt x="210007" y="143992"/>
                </a:lnTo>
                <a:lnTo>
                  <a:pt x="330657" y="144106"/>
                </a:lnTo>
                <a:lnTo>
                  <a:pt x="334467" y="143992"/>
                </a:lnTo>
                <a:lnTo>
                  <a:pt x="334467" y="140182"/>
                </a:lnTo>
                <a:lnTo>
                  <a:pt x="334467" y="136486"/>
                </a:lnTo>
                <a:lnTo>
                  <a:pt x="334467" y="23456"/>
                </a:lnTo>
                <a:lnTo>
                  <a:pt x="332854" y="23456"/>
                </a:lnTo>
                <a:lnTo>
                  <a:pt x="332854" y="20281"/>
                </a:lnTo>
                <a:lnTo>
                  <a:pt x="334467" y="22860"/>
                </a:lnTo>
                <a:lnTo>
                  <a:pt x="334467" y="16764"/>
                </a:lnTo>
                <a:close/>
              </a:path>
            </a:pathLst>
          </a:custGeom>
          <a:solidFill>
            <a:srgbClr val="000000"/>
          </a:solidFill>
        </p:spPr>
        <p:txBody>
          <a:bodyPr wrap="square" lIns="0" tIns="0" rIns="0" bIns="0" rtlCol="0"/>
          <a:lstStyle/>
          <a:p>
            <a:endParaRPr/>
          </a:p>
        </p:txBody>
      </p:sp>
      <p:sp>
        <p:nvSpPr>
          <p:cNvPr id="66" name="object 66"/>
          <p:cNvSpPr/>
          <p:nvPr/>
        </p:nvSpPr>
        <p:spPr>
          <a:xfrm>
            <a:off x="8564309" y="2301239"/>
            <a:ext cx="285115" cy="127000"/>
          </a:xfrm>
          <a:custGeom>
            <a:avLst/>
            <a:gdLst/>
            <a:ahLst/>
            <a:cxnLst/>
            <a:rect l="l" t="t" r="r" b="b"/>
            <a:pathLst>
              <a:path w="285114" h="127000">
                <a:moveTo>
                  <a:pt x="284937" y="381"/>
                </a:moveTo>
                <a:lnTo>
                  <a:pt x="283121" y="381"/>
                </a:lnTo>
                <a:lnTo>
                  <a:pt x="283121" y="0"/>
                </a:lnTo>
                <a:lnTo>
                  <a:pt x="277317" y="0"/>
                </a:lnTo>
                <a:lnTo>
                  <a:pt x="277317" y="10160"/>
                </a:lnTo>
                <a:lnTo>
                  <a:pt x="277317" y="119380"/>
                </a:lnTo>
                <a:lnTo>
                  <a:pt x="166077" y="119380"/>
                </a:lnTo>
                <a:lnTo>
                  <a:pt x="166077" y="10160"/>
                </a:lnTo>
                <a:lnTo>
                  <a:pt x="277317" y="10160"/>
                </a:lnTo>
                <a:lnTo>
                  <a:pt x="277317" y="0"/>
                </a:lnTo>
                <a:lnTo>
                  <a:pt x="162280" y="0"/>
                </a:lnTo>
                <a:lnTo>
                  <a:pt x="162280" y="381"/>
                </a:lnTo>
                <a:lnTo>
                  <a:pt x="158470" y="381"/>
                </a:lnTo>
                <a:lnTo>
                  <a:pt x="158470" y="5715"/>
                </a:lnTo>
                <a:lnTo>
                  <a:pt x="158470" y="54610"/>
                </a:lnTo>
                <a:lnTo>
                  <a:pt x="0" y="54610"/>
                </a:lnTo>
                <a:lnTo>
                  <a:pt x="0" y="58420"/>
                </a:lnTo>
                <a:lnTo>
                  <a:pt x="0" y="62230"/>
                </a:lnTo>
                <a:lnTo>
                  <a:pt x="158470" y="62230"/>
                </a:lnTo>
                <a:lnTo>
                  <a:pt x="158470" y="123037"/>
                </a:lnTo>
                <a:lnTo>
                  <a:pt x="164325" y="123037"/>
                </a:lnTo>
                <a:lnTo>
                  <a:pt x="164325" y="123190"/>
                </a:lnTo>
                <a:lnTo>
                  <a:pt x="160515" y="123190"/>
                </a:lnTo>
                <a:lnTo>
                  <a:pt x="160515" y="125082"/>
                </a:lnTo>
                <a:lnTo>
                  <a:pt x="158470" y="123037"/>
                </a:lnTo>
                <a:lnTo>
                  <a:pt x="158470" y="126847"/>
                </a:lnTo>
                <a:lnTo>
                  <a:pt x="160515" y="126847"/>
                </a:lnTo>
                <a:lnTo>
                  <a:pt x="160515" y="127000"/>
                </a:lnTo>
                <a:lnTo>
                  <a:pt x="281127" y="127000"/>
                </a:lnTo>
                <a:lnTo>
                  <a:pt x="281127" y="126847"/>
                </a:lnTo>
                <a:lnTo>
                  <a:pt x="284937" y="126847"/>
                </a:lnTo>
                <a:lnTo>
                  <a:pt x="284937" y="123037"/>
                </a:lnTo>
                <a:lnTo>
                  <a:pt x="284937" y="119380"/>
                </a:lnTo>
                <a:lnTo>
                  <a:pt x="284937" y="119227"/>
                </a:lnTo>
                <a:lnTo>
                  <a:pt x="284937" y="6350"/>
                </a:lnTo>
                <a:lnTo>
                  <a:pt x="283121" y="6350"/>
                </a:lnTo>
                <a:lnTo>
                  <a:pt x="283121" y="3175"/>
                </a:lnTo>
                <a:lnTo>
                  <a:pt x="284937" y="5715"/>
                </a:lnTo>
                <a:lnTo>
                  <a:pt x="284937" y="381"/>
                </a:lnTo>
                <a:close/>
              </a:path>
            </a:pathLst>
          </a:custGeom>
          <a:solidFill>
            <a:srgbClr val="000000"/>
          </a:solidFill>
        </p:spPr>
        <p:txBody>
          <a:bodyPr wrap="square" lIns="0" tIns="0" rIns="0" bIns="0" rtlCol="0"/>
          <a:lstStyle/>
          <a:p>
            <a:endParaRPr/>
          </a:p>
        </p:txBody>
      </p:sp>
      <p:sp>
        <p:nvSpPr>
          <p:cNvPr id="67" name="object 67"/>
          <p:cNvSpPr/>
          <p:nvPr/>
        </p:nvSpPr>
        <p:spPr>
          <a:xfrm>
            <a:off x="8770010" y="2121815"/>
            <a:ext cx="38100" cy="43815"/>
          </a:xfrm>
          <a:custGeom>
            <a:avLst/>
            <a:gdLst/>
            <a:ahLst/>
            <a:cxnLst/>
            <a:rect l="l" t="t" r="r" b="b"/>
            <a:pathLst>
              <a:path w="38100" h="43814">
                <a:moveTo>
                  <a:pt x="26669" y="0"/>
                </a:moveTo>
                <a:lnTo>
                  <a:pt x="0" y="0"/>
                </a:lnTo>
                <a:lnTo>
                  <a:pt x="0" y="43433"/>
                </a:lnTo>
                <a:lnTo>
                  <a:pt x="26669" y="43433"/>
                </a:lnTo>
                <a:lnTo>
                  <a:pt x="26669" y="41909"/>
                </a:lnTo>
                <a:lnTo>
                  <a:pt x="30479" y="41909"/>
                </a:lnTo>
                <a:lnTo>
                  <a:pt x="30479" y="39624"/>
                </a:lnTo>
                <a:lnTo>
                  <a:pt x="6095" y="39624"/>
                </a:lnTo>
                <a:lnTo>
                  <a:pt x="6095" y="3809"/>
                </a:lnTo>
                <a:lnTo>
                  <a:pt x="30479" y="3809"/>
                </a:lnTo>
                <a:lnTo>
                  <a:pt x="30479" y="1524"/>
                </a:lnTo>
                <a:lnTo>
                  <a:pt x="26669" y="1524"/>
                </a:lnTo>
                <a:lnTo>
                  <a:pt x="26669" y="0"/>
                </a:lnTo>
                <a:close/>
              </a:path>
              <a:path w="38100" h="43814">
                <a:moveTo>
                  <a:pt x="34289" y="34290"/>
                </a:moveTo>
                <a:lnTo>
                  <a:pt x="26669" y="34290"/>
                </a:lnTo>
                <a:lnTo>
                  <a:pt x="26669" y="35814"/>
                </a:lnTo>
                <a:lnTo>
                  <a:pt x="24383" y="35814"/>
                </a:lnTo>
                <a:lnTo>
                  <a:pt x="24383" y="38100"/>
                </a:lnTo>
                <a:lnTo>
                  <a:pt x="20574" y="38100"/>
                </a:lnTo>
                <a:lnTo>
                  <a:pt x="19050" y="39624"/>
                </a:lnTo>
                <a:lnTo>
                  <a:pt x="32003" y="39624"/>
                </a:lnTo>
                <a:lnTo>
                  <a:pt x="32003" y="38100"/>
                </a:lnTo>
                <a:lnTo>
                  <a:pt x="34289" y="35814"/>
                </a:lnTo>
                <a:lnTo>
                  <a:pt x="34289" y="34290"/>
                </a:lnTo>
                <a:close/>
              </a:path>
              <a:path w="38100" h="43814">
                <a:moveTo>
                  <a:pt x="35813" y="9144"/>
                </a:moveTo>
                <a:lnTo>
                  <a:pt x="28193" y="9144"/>
                </a:lnTo>
                <a:lnTo>
                  <a:pt x="28193" y="11429"/>
                </a:lnTo>
                <a:lnTo>
                  <a:pt x="30479" y="11429"/>
                </a:lnTo>
                <a:lnTo>
                  <a:pt x="30479" y="32003"/>
                </a:lnTo>
                <a:lnTo>
                  <a:pt x="28193" y="32003"/>
                </a:lnTo>
                <a:lnTo>
                  <a:pt x="28193" y="34290"/>
                </a:lnTo>
                <a:lnTo>
                  <a:pt x="35813" y="34290"/>
                </a:lnTo>
                <a:lnTo>
                  <a:pt x="35813" y="26670"/>
                </a:lnTo>
                <a:lnTo>
                  <a:pt x="38100" y="26670"/>
                </a:lnTo>
                <a:lnTo>
                  <a:pt x="38100" y="16764"/>
                </a:lnTo>
                <a:lnTo>
                  <a:pt x="35813" y="16764"/>
                </a:lnTo>
                <a:lnTo>
                  <a:pt x="35813" y="9144"/>
                </a:lnTo>
                <a:close/>
              </a:path>
              <a:path w="38100" h="43814">
                <a:moveTo>
                  <a:pt x="34289" y="5333"/>
                </a:moveTo>
                <a:lnTo>
                  <a:pt x="24383" y="5333"/>
                </a:lnTo>
                <a:lnTo>
                  <a:pt x="24383" y="7620"/>
                </a:lnTo>
                <a:lnTo>
                  <a:pt x="26669" y="7620"/>
                </a:lnTo>
                <a:lnTo>
                  <a:pt x="26669" y="9144"/>
                </a:lnTo>
                <a:lnTo>
                  <a:pt x="34289" y="9144"/>
                </a:lnTo>
                <a:lnTo>
                  <a:pt x="34289" y="5333"/>
                </a:lnTo>
                <a:close/>
              </a:path>
              <a:path w="38100" h="43814">
                <a:moveTo>
                  <a:pt x="32003" y="3809"/>
                </a:moveTo>
                <a:lnTo>
                  <a:pt x="19050" y="3809"/>
                </a:lnTo>
                <a:lnTo>
                  <a:pt x="19050" y="5333"/>
                </a:lnTo>
                <a:lnTo>
                  <a:pt x="32003" y="5333"/>
                </a:lnTo>
                <a:lnTo>
                  <a:pt x="32003" y="3809"/>
                </a:lnTo>
                <a:close/>
              </a:path>
            </a:pathLst>
          </a:custGeom>
          <a:solidFill>
            <a:srgbClr val="000000"/>
          </a:solidFill>
        </p:spPr>
        <p:txBody>
          <a:bodyPr wrap="square" lIns="0" tIns="0" rIns="0" bIns="0" rtlCol="0"/>
          <a:lstStyle/>
          <a:p>
            <a:endParaRPr/>
          </a:p>
        </p:txBody>
      </p:sp>
      <p:sp>
        <p:nvSpPr>
          <p:cNvPr id="68" name="object 68"/>
          <p:cNvSpPr/>
          <p:nvPr/>
        </p:nvSpPr>
        <p:spPr>
          <a:xfrm>
            <a:off x="8768487" y="2342756"/>
            <a:ext cx="40005" cy="45720"/>
          </a:xfrm>
          <a:custGeom>
            <a:avLst/>
            <a:gdLst/>
            <a:ahLst/>
            <a:cxnLst/>
            <a:rect l="l" t="t" r="r" b="b"/>
            <a:pathLst>
              <a:path w="40004" h="45719">
                <a:moveTo>
                  <a:pt x="28193" y="0"/>
                </a:moveTo>
                <a:lnTo>
                  <a:pt x="12953" y="0"/>
                </a:lnTo>
                <a:lnTo>
                  <a:pt x="12953" y="2285"/>
                </a:lnTo>
                <a:lnTo>
                  <a:pt x="9143" y="2285"/>
                </a:lnTo>
                <a:lnTo>
                  <a:pt x="9143" y="3809"/>
                </a:lnTo>
                <a:lnTo>
                  <a:pt x="7619" y="3809"/>
                </a:lnTo>
                <a:lnTo>
                  <a:pt x="7619" y="6095"/>
                </a:lnTo>
                <a:lnTo>
                  <a:pt x="5333" y="6095"/>
                </a:lnTo>
                <a:lnTo>
                  <a:pt x="5333" y="7619"/>
                </a:lnTo>
                <a:lnTo>
                  <a:pt x="3810" y="7619"/>
                </a:lnTo>
                <a:lnTo>
                  <a:pt x="3810" y="9905"/>
                </a:lnTo>
                <a:lnTo>
                  <a:pt x="1524" y="9905"/>
                </a:lnTo>
                <a:lnTo>
                  <a:pt x="1524" y="15239"/>
                </a:lnTo>
                <a:lnTo>
                  <a:pt x="0" y="15239"/>
                </a:lnTo>
                <a:lnTo>
                  <a:pt x="0" y="30479"/>
                </a:lnTo>
                <a:lnTo>
                  <a:pt x="1524" y="30479"/>
                </a:lnTo>
                <a:lnTo>
                  <a:pt x="1524" y="36575"/>
                </a:lnTo>
                <a:lnTo>
                  <a:pt x="3810" y="36575"/>
                </a:lnTo>
                <a:lnTo>
                  <a:pt x="3810" y="40385"/>
                </a:lnTo>
                <a:lnTo>
                  <a:pt x="5333" y="40385"/>
                </a:lnTo>
                <a:lnTo>
                  <a:pt x="5333" y="41909"/>
                </a:lnTo>
                <a:lnTo>
                  <a:pt x="7619" y="41909"/>
                </a:lnTo>
                <a:lnTo>
                  <a:pt x="7619" y="43433"/>
                </a:lnTo>
                <a:lnTo>
                  <a:pt x="11429" y="43433"/>
                </a:lnTo>
                <a:lnTo>
                  <a:pt x="11429" y="45719"/>
                </a:lnTo>
                <a:lnTo>
                  <a:pt x="29717" y="45719"/>
                </a:lnTo>
                <a:lnTo>
                  <a:pt x="29717" y="43433"/>
                </a:lnTo>
                <a:lnTo>
                  <a:pt x="32003" y="43433"/>
                </a:lnTo>
                <a:lnTo>
                  <a:pt x="33527" y="41909"/>
                </a:lnTo>
                <a:lnTo>
                  <a:pt x="35813" y="40385"/>
                </a:lnTo>
                <a:lnTo>
                  <a:pt x="35813" y="38100"/>
                </a:lnTo>
                <a:lnTo>
                  <a:pt x="37337" y="38100"/>
                </a:lnTo>
                <a:lnTo>
                  <a:pt x="37337" y="34289"/>
                </a:lnTo>
                <a:lnTo>
                  <a:pt x="39624" y="34289"/>
                </a:lnTo>
                <a:lnTo>
                  <a:pt x="39624" y="30479"/>
                </a:lnTo>
                <a:lnTo>
                  <a:pt x="33527" y="30479"/>
                </a:lnTo>
                <a:lnTo>
                  <a:pt x="33527" y="32765"/>
                </a:lnTo>
                <a:lnTo>
                  <a:pt x="32003" y="32765"/>
                </a:lnTo>
                <a:lnTo>
                  <a:pt x="32003" y="36575"/>
                </a:lnTo>
                <a:lnTo>
                  <a:pt x="29717" y="36575"/>
                </a:lnTo>
                <a:lnTo>
                  <a:pt x="29717" y="38100"/>
                </a:lnTo>
                <a:lnTo>
                  <a:pt x="28193" y="38100"/>
                </a:lnTo>
                <a:lnTo>
                  <a:pt x="28193" y="40385"/>
                </a:lnTo>
                <a:lnTo>
                  <a:pt x="24383" y="40385"/>
                </a:lnTo>
                <a:lnTo>
                  <a:pt x="24383" y="41909"/>
                </a:lnTo>
                <a:lnTo>
                  <a:pt x="16763" y="41909"/>
                </a:lnTo>
                <a:lnTo>
                  <a:pt x="16763" y="40385"/>
                </a:lnTo>
                <a:lnTo>
                  <a:pt x="12953" y="40385"/>
                </a:lnTo>
                <a:lnTo>
                  <a:pt x="12953" y="38100"/>
                </a:lnTo>
                <a:lnTo>
                  <a:pt x="11429" y="38100"/>
                </a:lnTo>
                <a:lnTo>
                  <a:pt x="9143" y="36575"/>
                </a:lnTo>
                <a:lnTo>
                  <a:pt x="9143" y="34289"/>
                </a:lnTo>
                <a:lnTo>
                  <a:pt x="7619" y="34289"/>
                </a:lnTo>
                <a:lnTo>
                  <a:pt x="7619" y="28955"/>
                </a:lnTo>
                <a:lnTo>
                  <a:pt x="5333" y="28955"/>
                </a:lnTo>
                <a:lnTo>
                  <a:pt x="5333" y="17525"/>
                </a:lnTo>
                <a:lnTo>
                  <a:pt x="7619" y="17525"/>
                </a:lnTo>
                <a:lnTo>
                  <a:pt x="7619" y="11429"/>
                </a:lnTo>
                <a:lnTo>
                  <a:pt x="9143" y="11429"/>
                </a:lnTo>
                <a:lnTo>
                  <a:pt x="9143" y="9905"/>
                </a:lnTo>
                <a:lnTo>
                  <a:pt x="11429" y="9905"/>
                </a:lnTo>
                <a:lnTo>
                  <a:pt x="11429" y="7619"/>
                </a:lnTo>
                <a:lnTo>
                  <a:pt x="12953" y="7619"/>
                </a:lnTo>
                <a:lnTo>
                  <a:pt x="12953" y="6095"/>
                </a:lnTo>
                <a:lnTo>
                  <a:pt x="18287" y="6095"/>
                </a:lnTo>
                <a:lnTo>
                  <a:pt x="18287" y="3809"/>
                </a:lnTo>
                <a:lnTo>
                  <a:pt x="22098" y="3809"/>
                </a:lnTo>
                <a:lnTo>
                  <a:pt x="22098" y="6095"/>
                </a:lnTo>
                <a:lnTo>
                  <a:pt x="28193" y="6095"/>
                </a:lnTo>
                <a:lnTo>
                  <a:pt x="28193" y="7619"/>
                </a:lnTo>
                <a:lnTo>
                  <a:pt x="29717" y="7619"/>
                </a:lnTo>
                <a:lnTo>
                  <a:pt x="29717" y="9905"/>
                </a:lnTo>
                <a:lnTo>
                  <a:pt x="32003" y="9905"/>
                </a:lnTo>
                <a:lnTo>
                  <a:pt x="32003" y="13715"/>
                </a:lnTo>
                <a:lnTo>
                  <a:pt x="39624" y="13715"/>
                </a:lnTo>
                <a:lnTo>
                  <a:pt x="39624" y="11429"/>
                </a:lnTo>
                <a:lnTo>
                  <a:pt x="37337" y="11429"/>
                </a:lnTo>
                <a:lnTo>
                  <a:pt x="37337" y="7619"/>
                </a:lnTo>
                <a:lnTo>
                  <a:pt x="35813" y="7619"/>
                </a:lnTo>
                <a:lnTo>
                  <a:pt x="35813" y="6095"/>
                </a:lnTo>
                <a:lnTo>
                  <a:pt x="33527" y="6095"/>
                </a:lnTo>
                <a:lnTo>
                  <a:pt x="33527" y="3809"/>
                </a:lnTo>
                <a:lnTo>
                  <a:pt x="32003" y="3809"/>
                </a:lnTo>
                <a:lnTo>
                  <a:pt x="32003" y="2285"/>
                </a:lnTo>
                <a:lnTo>
                  <a:pt x="28193" y="2285"/>
                </a:lnTo>
                <a:lnTo>
                  <a:pt x="28193" y="0"/>
                </a:lnTo>
                <a:close/>
              </a:path>
            </a:pathLst>
          </a:custGeom>
          <a:solidFill>
            <a:srgbClr val="000000"/>
          </a:solidFill>
        </p:spPr>
        <p:txBody>
          <a:bodyPr wrap="square" lIns="0" tIns="0" rIns="0" bIns="0" rtlCol="0"/>
          <a:lstStyle/>
          <a:p>
            <a:endParaRPr/>
          </a:p>
        </p:txBody>
      </p:sp>
      <p:sp>
        <p:nvSpPr>
          <p:cNvPr id="69" name="object 69"/>
          <p:cNvSpPr/>
          <p:nvPr/>
        </p:nvSpPr>
        <p:spPr>
          <a:xfrm>
            <a:off x="8845437" y="2093620"/>
            <a:ext cx="108585" cy="107950"/>
          </a:xfrm>
          <a:custGeom>
            <a:avLst/>
            <a:gdLst/>
            <a:ahLst/>
            <a:cxnLst/>
            <a:rect l="l" t="t" r="r" b="b"/>
            <a:pathLst>
              <a:path w="108585" h="107950">
                <a:moveTo>
                  <a:pt x="108191" y="47244"/>
                </a:moveTo>
                <a:lnTo>
                  <a:pt x="105905" y="47244"/>
                </a:lnTo>
                <a:lnTo>
                  <a:pt x="105905" y="41148"/>
                </a:lnTo>
                <a:lnTo>
                  <a:pt x="104381" y="41148"/>
                </a:lnTo>
                <a:lnTo>
                  <a:pt x="104381" y="39624"/>
                </a:lnTo>
                <a:lnTo>
                  <a:pt x="102095" y="39624"/>
                </a:lnTo>
                <a:lnTo>
                  <a:pt x="102095" y="37338"/>
                </a:lnTo>
                <a:lnTo>
                  <a:pt x="100571" y="37338"/>
                </a:lnTo>
                <a:lnTo>
                  <a:pt x="100571" y="35814"/>
                </a:lnTo>
                <a:lnTo>
                  <a:pt x="98285" y="35814"/>
                </a:lnTo>
                <a:lnTo>
                  <a:pt x="96761" y="33528"/>
                </a:lnTo>
                <a:lnTo>
                  <a:pt x="94475" y="33528"/>
                </a:lnTo>
                <a:lnTo>
                  <a:pt x="92951" y="32004"/>
                </a:lnTo>
                <a:lnTo>
                  <a:pt x="90665" y="32004"/>
                </a:lnTo>
                <a:lnTo>
                  <a:pt x="90665" y="0"/>
                </a:lnTo>
                <a:lnTo>
                  <a:pt x="86855" y="0"/>
                </a:lnTo>
                <a:lnTo>
                  <a:pt x="83045" y="0"/>
                </a:lnTo>
                <a:lnTo>
                  <a:pt x="83045" y="32004"/>
                </a:lnTo>
                <a:lnTo>
                  <a:pt x="83045" y="33528"/>
                </a:lnTo>
                <a:lnTo>
                  <a:pt x="79235" y="33528"/>
                </a:lnTo>
                <a:lnTo>
                  <a:pt x="77711" y="35814"/>
                </a:lnTo>
                <a:lnTo>
                  <a:pt x="75425" y="35814"/>
                </a:lnTo>
                <a:lnTo>
                  <a:pt x="75425" y="37338"/>
                </a:lnTo>
                <a:lnTo>
                  <a:pt x="73901" y="37338"/>
                </a:lnTo>
                <a:lnTo>
                  <a:pt x="73901" y="39624"/>
                </a:lnTo>
                <a:lnTo>
                  <a:pt x="71615" y="41148"/>
                </a:lnTo>
                <a:lnTo>
                  <a:pt x="71615" y="43434"/>
                </a:lnTo>
                <a:lnTo>
                  <a:pt x="70091" y="43434"/>
                </a:lnTo>
                <a:lnTo>
                  <a:pt x="70091" y="48768"/>
                </a:lnTo>
                <a:lnTo>
                  <a:pt x="0" y="48768"/>
                </a:lnTo>
                <a:lnTo>
                  <a:pt x="0" y="56388"/>
                </a:lnTo>
                <a:lnTo>
                  <a:pt x="70091" y="56388"/>
                </a:lnTo>
                <a:lnTo>
                  <a:pt x="70091" y="58674"/>
                </a:lnTo>
                <a:lnTo>
                  <a:pt x="71615" y="60198"/>
                </a:lnTo>
                <a:lnTo>
                  <a:pt x="71615" y="62484"/>
                </a:lnTo>
                <a:lnTo>
                  <a:pt x="73901" y="62484"/>
                </a:lnTo>
                <a:lnTo>
                  <a:pt x="73901" y="64008"/>
                </a:lnTo>
                <a:lnTo>
                  <a:pt x="75425" y="64008"/>
                </a:lnTo>
                <a:lnTo>
                  <a:pt x="75425" y="66294"/>
                </a:lnTo>
                <a:lnTo>
                  <a:pt x="77711" y="66294"/>
                </a:lnTo>
                <a:lnTo>
                  <a:pt x="77711" y="67818"/>
                </a:lnTo>
                <a:lnTo>
                  <a:pt x="81521" y="67818"/>
                </a:lnTo>
                <a:lnTo>
                  <a:pt x="81521" y="70104"/>
                </a:lnTo>
                <a:lnTo>
                  <a:pt x="83045" y="70104"/>
                </a:lnTo>
                <a:lnTo>
                  <a:pt x="83045" y="107429"/>
                </a:lnTo>
                <a:lnTo>
                  <a:pt x="90665" y="107429"/>
                </a:lnTo>
                <a:lnTo>
                  <a:pt x="90665" y="70104"/>
                </a:lnTo>
                <a:lnTo>
                  <a:pt x="94475" y="70104"/>
                </a:lnTo>
                <a:lnTo>
                  <a:pt x="96761" y="67818"/>
                </a:lnTo>
                <a:lnTo>
                  <a:pt x="98285" y="67818"/>
                </a:lnTo>
                <a:lnTo>
                  <a:pt x="100571" y="66294"/>
                </a:lnTo>
                <a:lnTo>
                  <a:pt x="102095" y="64008"/>
                </a:lnTo>
                <a:lnTo>
                  <a:pt x="104381" y="62484"/>
                </a:lnTo>
                <a:lnTo>
                  <a:pt x="104381" y="60198"/>
                </a:lnTo>
                <a:lnTo>
                  <a:pt x="105905" y="60198"/>
                </a:lnTo>
                <a:lnTo>
                  <a:pt x="105905" y="56388"/>
                </a:lnTo>
                <a:lnTo>
                  <a:pt x="108191" y="54864"/>
                </a:lnTo>
                <a:lnTo>
                  <a:pt x="108191" y="51054"/>
                </a:lnTo>
                <a:lnTo>
                  <a:pt x="108191" y="47244"/>
                </a:lnTo>
                <a:close/>
              </a:path>
            </a:pathLst>
          </a:custGeom>
          <a:solidFill>
            <a:srgbClr val="000000"/>
          </a:solidFill>
        </p:spPr>
        <p:txBody>
          <a:bodyPr wrap="square" lIns="0" tIns="0" rIns="0" bIns="0" rtlCol="0"/>
          <a:lstStyle/>
          <a:p>
            <a:endParaRPr/>
          </a:p>
        </p:txBody>
      </p:sp>
      <p:sp>
        <p:nvSpPr>
          <p:cNvPr id="70" name="object 70"/>
          <p:cNvSpPr/>
          <p:nvPr/>
        </p:nvSpPr>
        <p:spPr>
          <a:xfrm>
            <a:off x="8841626" y="2306955"/>
            <a:ext cx="106045" cy="109855"/>
          </a:xfrm>
          <a:custGeom>
            <a:avLst/>
            <a:gdLst/>
            <a:ahLst/>
            <a:cxnLst/>
            <a:rect l="l" t="t" r="r" b="b"/>
            <a:pathLst>
              <a:path w="106045" h="109855">
                <a:moveTo>
                  <a:pt x="105905" y="45707"/>
                </a:moveTo>
                <a:lnTo>
                  <a:pt x="104381" y="43421"/>
                </a:lnTo>
                <a:lnTo>
                  <a:pt x="104381" y="41897"/>
                </a:lnTo>
                <a:lnTo>
                  <a:pt x="102095" y="41897"/>
                </a:lnTo>
                <a:lnTo>
                  <a:pt x="102095" y="39611"/>
                </a:lnTo>
                <a:lnTo>
                  <a:pt x="100571" y="38087"/>
                </a:lnTo>
                <a:lnTo>
                  <a:pt x="98285" y="38087"/>
                </a:lnTo>
                <a:lnTo>
                  <a:pt x="98285" y="35801"/>
                </a:lnTo>
                <a:lnTo>
                  <a:pt x="96761" y="35801"/>
                </a:lnTo>
                <a:lnTo>
                  <a:pt x="94475" y="34277"/>
                </a:lnTo>
                <a:lnTo>
                  <a:pt x="92951" y="34277"/>
                </a:lnTo>
                <a:lnTo>
                  <a:pt x="90665" y="31991"/>
                </a:lnTo>
                <a:lnTo>
                  <a:pt x="89141" y="31991"/>
                </a:lnTo>
                <a:lnTo>
                  <a:pt x="89141" y="0"/>
                </a:lnTo>
                <a:lnTo>
                  <a:pt x="85331" y="0"/>
                </a:lnTo>
                <a:lnTo>
                  <a:pt x="81521" y="0"/>
                </a:lnTo>
                <a:lnTo>
                  <a:pt x="81521" y="34277"/>
                </a:lnTo>
                <a:lnTo>
                  <a:pt x="79235" y="34277"/>
                </a:lnTo>
                <a:lnTo>
                  <a:pt x="77711" y="35801"/>
                </a:lnTo>
                <a:lnTo>
                  <a:pt x="75425" y="35801"/>
                </a:lnTo>
                <a:lnTo>
                  <a:pt x="75425" y="38087"/>
                </a:lnTo>
                <a:lnTo>
                  <a:pt x="73901" y="38087"/>
                </a:lnTo>
                <a:lnTo>
                  <a:pt x="73901" y="39611"/>
                </a:lnTo>
                <a:lnTo>
                  <a:pt x="72377" y="39611"/>
                </a:lnTo>
                <a:lnTo>
                  <a:pt x="72377" y="41897"/>
                </a:lnTo>
                <a:lnTo>
                  <a:pt x="70091" y="41897"/>
                </a:lnTo>
                <a:lnTo>
                  <a:pt x="70091" y="45707"/>
                </a:lnTo>
                <a:lnTo>
                  <a:pt x="68567" y="45707"/>
                </a:lnTo>
                <a:lnTo>
                  <a:pt x="68567" y="49517"/>
                </a:lnTo>
                <a:lnTo>
                  <a:pt x="0" y="49517"/>
                </a:lnTo>
                <a:lnTo>
                  <a:pt x="0" y="57137"/>
                </a:lnTo>
                <a:lnTo>
                  <a:pt x="68567" y="57137"/>
                </a:lnTo>
                <a:lnTo>
                  <a:pt x="70091" y="58661"/>
                </a:lnTo>
                <a:lnTo>
                  <a:pt x="70091" y="62471"/>
                </a:lnTo>
                <a:lnTo>
                  <a:pt x="72377" y="62471"/>
                </a:lnTo>
                <a:lnTo>
                  <a:pt x="72377" y="64757"/>
                </a:lnTo>
                <a:lnTo>
                  <a:pt x="73901" y="64757"/>
                </a:lnTo>
                <a:lnTo>
                  <a:pt x="73901" y="66281"/>
                </a:lnTo>
                <a:lnTo>
                  <a:pt x="75425" y="66281"/>
                </a:lnTo>
                <a:lnTo>
                  <a:pt x="75425" y="68567"/>
                </a:lnTo>
                <a:lnTo>
                  <a:pt x="79235" y="68567"/>
                </a:lnTo>
                <a:lnTo>
                  <a:pt x="79235" y="70091"/>
                </a:lnTo>
                <a:lnTo>
                  <a:pt x="81521" y="70091"/>
                </a:lnTo>
                <a:lnTo>
                  <a:pt x="81521" y="109702"/>
                </a:lnTo>
                <a:lnTo>
                  <a:pt x="89141" y="109702"/>
                </a:lnTo>
                <a:lnTo>
                  <a:pt x="89141" y="70091"/>
                </a:lnTo>
                <a:lnTo>
                  <a:pt x="94475" y="70091"/>
                </a:lnTo>
                <a:lnTo>
                  <a:pt x="94475" y="68567"/>
                </a:lnTo>
                <a:lnTo>
                  <a:pt x="98285" y="68567"/>
                </a:lnTo>
                <a:lnTo>
                  <a:pt x="98285" y="66281"/>
                </a:lnTo>
                <a:lnTo>
                  <a:pt x="100571" y="66281"/>
                </a:lnTo>
                <a:lnTo>
                  <a:pt x="102095" y="64757"/>
                </a:lnTo>
                <a:lnTo>
                  <a:pt x="102095" y="62471"/>
                </a:lnTo>
                <a:lnTo>
                  <a:pt x="104381" y="62471"/>
                </a:lnTo>
                <a:lnTo>
                  <a:pt x="104381" y="58661"/>
                </a:lnTo>
                <a:lnTo>
                  <a:pt x="105905" y="58661"/>
                </a:lnTo>
                <a:lnTo>
                  <a:pt x="105905" y="51041"/>
                </a:lnTo>
                <a:lnTo>
                  <a:pt x="105905" y="45707"/>
                </a:lnTo>
                <a:close/>
              </a:path>
            </a:pathLst>
          </a:custGeom>
          <a:solidFill>
            <a:srgbClr val="000000"/>
          </a:solidFill>
        </p:spPr>
        <p:txBody>
          <a:bodyPr wrap="square" lIns="0" tIns="0" rIns="0" bIns="0" rtlCol="0"/>
          <a:lstStyle/>
          <a:p>
            <a:endParaRPr/>
          </a:p>
        </p:txBody>
      </p:sp>
      <p:sp>
        <p:nvSpPr>
          <p:cNvPr id="71" name="object 71"/>
          <p:cNvSpPr/>
          <p:nvPr/>
        </p:nvSpPr>
        <p:spPr>
          <a:xfrm>
            <a:off x="6415062" y="1554225"/>
            <a:ext cx="166370" cy="49530"/>
          </a:xfrm>
          <a:custGeom>
            <a:avLst/>
            <a:gdLst/>
            <a:ahLst/>
            <a:cxnLst/>
            <a:rect l="l" t="t" r="r" b="b"/>
            <a:pathLst>
              <a:path w="166369" h="49530">
                <a:moveTo>
                  <a:pt x="166090" y="0"/>
                </a:moveTo>
                <a:lnTo>
                  <a:pt x="156946" y="0"/>
                </a:lnTo>
                <a:lnTo>
                  <a:pt x="158470" y="6083"/>
                </a:lnTo>
                <a:lnTo>
                  <a:pt x="158470" y="11417"/>
                </a:lnTo>
                <a:lnTo>
                  <a:pt x="156946" y="15227"/>
                </a:lnTo>
                <a:lnTo>
                  <a:pt x="156946" y="19037"/>
                </a:lnTo>
                <a:lnTo>
                  <a:pt x="150850" y="28943"/>
                </a:lnTo>
                <a:lnTo>
                  <a:pt x="149326" y="30467"/>
                </a:lnTo>
                <a:lnTo>
                  <a:pt x="147040" y="34277"/>
                </a:lnTo>
                <a:lnTo>
                  <a:pt x="143992" y="36563"/>
                </a:lnTo>
                <a:lnTo>
                  <a:pt x="141706" y="38087"/>
                </a:lnTo>
                <a:lnTo>
                  <a:pt x="137896" y="38087"/>
                </a:lnTo>
                <a:lnTo>
                  <a:pt x="134086" y="39611"/>
                </a:lnTo>
                <a:lnTo>
                  <a:pt x="130276" y="39611"/>
                </a:lnTo>
                <a:lnTo>
                  <a:pt x="126466" y="41897"/>
                </a:lnTo>
                <a:lnTo>
                  <a:pt x="118846" y="41897"/>
                </a:lnTo>
                <a:lnTo>
                  <a:pt x="115036" y="39611"/>
                </a:lnTo>
                <a:lnTo>
                  <a:pt x="113512" y="39611"/>
                </a:lnTo>
                <a:lnTo>
                  <a:pt x="109702" y="38087"/>
                </a:lnTo>
                <a:lnTo>
                  <a:pt x="105905" y="38087"/>
                </a:lnTo>
                <a:lnTo>
                  <a:pt x="102095" y="36563"/>
                </a:lnTo>
                <a:lnTo>
                  <a:pt x="99809" y="34277"/>
                </a:lnTo>
                <a:lnTo>
                  <a:pt x="96761" y="30467"/>
                </a:lnTo>
                <a:lnTo>
                  <a:pt x="94475" y="28943"/>
                </a:lnTo>
                <a:lnTo>
                  <a:pt x="92951" y="25133"/>
                </a:lnTo>
                <a:lnTo>
                  <a:pt x="90665" y="22847"/>
                </a:lnTo>
                <a:lnTo>
                  <a:pt x="89141" y="19037"/>
                </a:lnTo>
                <a:lnTo>
                  <a:pt x="89141" y="2286"/>
                </a:lnTo>
                <a:lnTo>
                  <a:pt x="86855" y="1765"/>
                </a:lnTo>
                <a:lnTo>
                  <a:pt x="86855" y="0"/>
                </a:lnTo>
                <a:lnTo>
                  <a:pt x="79235" y="0"/>
                </a:lnTo>
                <a:lnTo>
                  <a:pt x="79235" y="15227"/>
                </a:lnTo>
                <a:lnTo>
                  <a:pt x="77711" y="19037"/>
                </a:lnTo>
                <a:lnTo>
                  <a:pt x="77711" y="22847"/>
                </a:lnTo>
                <a:lnTo>
                  <a:pt x="75425" y="25133"/>
                </a:lnTo>
                <a:lnTo>
                  <a:pt x="73901" y="28943"/>
                </a:lnTo>
                <a:lnTo>
                  <a:pt x="67805" y="32753"/>
                </a:lnTo>
                <a:lnTo>
                  <a:pt x="66281" y="36563"/>
                </a:lnTo>
                <a:lnTo>
                  <a:pt x="62471" y="36563"/>
                </a:lnTo>
                <a:lnTo>
                  <a:pt x="54851" y="39611"/>
                </a:lnTo>
                <a:lnTo>
                  <a:pt x="34277" y="39611"/>
                </a:lnTo>
                <a:lnTo>
                  <a:pt x="26670" y="36563"/>
                </a:lnTo>
                <a:lnTo>
                  <a:pt x="24384" y="36563"/>
                </a:lnTo>
                <a:lnTo>
                  <a:pt x="20574" y="32753"/>
                </a:lnTo>
                <a:lnTo>
                  <a:pt x="19050" y="30467"/>
                </a:lnTo>
                <a:lnTo>
                  <a:pt x="15240" y="28943"/>
                </a:lnTo>
                <a:lnTo>
                  <a:pt x="11430" y="22847"/>
                </a:lnTo>
                <a:lnTo>
                  <a:pt x="11430" y="19037"/>
                </a:lnTo>
                <a:lnTo>
                  <a:pt x="9906" y="15227"/>
                </a:lnTo>
                <a:lnTo>
                  <a:pt x="9906" y="2286"/>
                </a:lnTo>
                <a:lnTo>
                  <a:pt x="2286" y="0"/>
                </a:lnTo>
                <a:lnTo>
                  <a:pt x="0" y="6083"/>
                </a:lnTo>
                <a:lnTo>
                  <a:pt x="0" y="11417"/>
                </a:lnTo>
                <a:lnTo>
                  <a:pt x="2286" y="17513"/>
                </a:lnTo>
                <a:lnTo>
                  <a:pt x="2286" y="21323"/>
                </a:lnTo>
                <a:lnTo>
                  <a:pt x="3810" y="26657"/>
                </a:lnTo>
                <a:lnTo>
                  <a:pt x="6096" y="30467"/>
                </a:lnTo>
                <a:lnTo>
                  <a:pt x="9906" y="34277"/>
                </a:lnTo>
                <a:lnTo>
                  <a:pt x="12954" y="36563"/>
                </a:lnTo>
                <a:lnTo>
                  <a:pt x="15240" y="39611"/>
                </a:lnTo>
                <a:lnTo>
                  <a:pt x="19050" y="41897"/>
                </a:lnTo>
                <a:lnTo>
                  <a:pt x="22860" y="43421"/>
                </a:lnTo>
                <a:lnTo>
                  <a:pt x="26670" y="45707"/>
                </a:lnTo>
                <a:lnTo>
                  <a:pt x="31991" y="47231"/>
                </a:lnTo>
                <a:lnTo>
                  <a:pt x="35801" y="49517"/>
                </a:lnTo>
                <a:lnTo>
                  <a:pt x="53327" y="49517"/>
                </a:lnTo>
                <a:lnTo>
                  <a:pt x="62471" y="45707"/>
                </a:lnTo>
                <a:lnTo>
                  <a:pt x="66281" y="43421"/>
                </a:lnTo>
                <a:lnTo>
                  <a:pt x="70091" y="41897"/>
                </a:lnTo>
                <a:lnTo>
                  <a:pt x="73901" y="39611"/>
                </a:lnTo>
                <a:lnTo>
                  <a:pt x="77711" y="36563"/>
                </a:lnTo>
                <a:lnTo>
                  <a:pt x="79235" y="34277"/>
                </a:lnTo>
                <a:lnTo>
                  <a:pt x="83045" y="30467"/>
                </a:lnTo>
                <a:lnTo>
                  <a:pt x="83972" y="28219"/>
                </a:lnTo>
                <a:lnTo>
                  <a:pt x="85331" y="30467"/>
                </a:lnTo>
                <a:lnTo>
                  <a:pt x="89141" y="34277"/>
                </a:lnTo>
                <a:lnTo>
                  <a:pt x="90665" y="38087"/>
                </a:lnTo>
                <a:lnTo>
                  <a:pt x="94475" y="39611"/>
                </a:lnTo>
                <a:lnTo>
                  <a:pt x="98285" y="41897"/>
                </a:lnTo>
                <a:lnTo>
                  <a:pt x="102095" y="45707"/>
                </a:lnTo>
                <a:lnTo>
                  <a:pt x="105905" y="45707"/>
                </a:lnTo>
                <a:lnTo>
                  <a:pt x="115036" y="49517"/>
                </a:lnTo>
                <a:lnTo>
                  <a:pt x="132562" y="49517"/>
                </a:lnTo>
                <a:lnTo>
                  <a:pt x="136372" y="47231"/>
                </a:lnTo>
                <a:lnTo>
                  <a:pt x="141706" y="47231"/>
                </a:lnTo>
                <a:lnTo>
                  <a:pt x="145516" y="45707"/>
                </a:lnTo>
                <a:lnTo>
                  <a:pt x="149326" y="41897"/>
                </a:lnTo>
                <a:lnTo>
                  <a:pt x="153136" y="39611"/>
                </a:lnTo>
                <a:lnTo>
                  <a:pt x="158470" y="34277"/>
                </a:lnTo>
                <a:lnTo>
                  <a:pt x="160756" y="30467"/>
                </a:lnTo>
                <a:lnTo>
                  <a:pt x="166090" y="17513"/>
                </a:lnTo>
                <a:lnTo>
                  <a:pt x="166090" y="0"/>
                </a:lnTo>
                <a:close/>
              </a:path>
            </a:pathLst>
          </a:custGeom>
          <a:solidFill>
            <a:srgbClr val="000000"/>
          </a:solidFill>
        </p:spPr>
        <p:txBody>
          <a:bodyPr wrap="square" lIns="0" tIns="0" rIns="0" bIns="0" rtlCol="0"/>
          <a:lstStyle/>
          <a:p>
            <a:endParaRPr/>
          </a:p>
        </p:txBody>
      </p:sp>
      <p:sp>
        <p:nvSpPr>
          <p:cNvPr id="72" name="object 72"/>
          <p:cNvSpPr/>
          <p:nvPr/>
        </p:nvSpPr>
        <p:spPr>
          <a:xfrm>
            <a:off x="6239827" y="1552701"/>
            <a:ext cx="182880" cy="146050"/>
          </a:xfrm>
          <a:custGeom>
            <a:avLst/>
            <a:gdLst/>
            <a:ahLst/>
            <a:cxnLst/>
            <a:rect l="l" t="t" r="r" b="b"/>
            <a:pathLst>
              <a:path w="182880" h="146050">
                <a:moveTo>
                  <a:pt x="166090" y="128752"/>
                </a:moveTo>
                <a:lnTo>
                  <a:pt x="162280" y="118846"/>
                </a:lnTo>
                <a:lnTo>
                  <a:pt x="159994" y="115036"/>
                </a:lnTo>
                <a:lnTo>
                  <a:pt x="158470" y="111226"/>
                </a:lnTo>
                <a:lnTo>
                  <a:pt x="150850" y="103606"/>
                </a:lnTo>
                <a:lnTo>
                  <a:pt x="147040" y="102082"/>
                </a:lnTo>
                <a:lnTo>
                  <a:pt x="143230" y="99796"/>
                </a:lnTo>
                <a:lnTo>
                  <a:pt x="139420" y="98272"/>
                </a:lnTo>
                <a:lnTo>
                  <a:pt x="135610" y="95986"/>
                </a:lnTo>
                <a:lnTo>
                  <a:pt x="130276" y="95986"/>
                </a:lnTo>
                <a:lnTo>
                  <a:pt x="126479" y="94462"/>
                </a:lnTo>
                <a:lnTo>
                  <a:pt x="116573" y="94462"/>
                </a:lnTo>
                <a:lnTo>
                  <a:pt x="112763" y="95986"/>
                </a:lnTo>
                <a:lnTo>
                  <a:pt x="108953" y="95986"/>
                </a:lnTo>
                <a:lnTo>
                  <a:pt x="105143" y="98272"/>
                </a:lnTo>
                <a:lnTo>
                  <a:pt x="99809" y="99796"/>
                </a:lnTo>
                <a:lnTo>
                  <a:pt x="95999" y="102082"/>
                </a:lnTo>
                <a:lnTo>
                  <a:pt x="86855" y="111226"/>
                </a:lnTo>
                <a:lnTo>
                  <a:pt x="84569" y="115036"/>
                </a:lnTo>
                <a:lnTo>
                  <a:pt x="83045" y="118846"/>
                </a:lnTo>
                <a:lnTo>
                  <a:pt x="80759" y="113512"/>
                </a:lnTo>
                <a:lnTo>
                  <a:pt x="79235" y="111226"/>
                </a:lnTo>
                <a:lnTo>
                  <a:pt x="71615" y="103606"/>
                </a:lnTo>
                <a:lnTo>
                  <a:pt x="69329" y="102082"/>
                </a:lnTo>
                <a:lnTo>
                  <a:pt x="60185" y="98272"/>
                </a:lnTo>
                <a:lnTo>
                  <a:pt x="56375" y="95986"/>
                </a:lnTo>
                <a:lnTo>
                  <a:pt x="52578" y="95986"/>
                </a:lnTo>
                <a:lnTo>
                  <a:pt x="47244" y="94462"/>
                </a:lnTo>
                <a:lnTo>
                  <a:pt x="39624" y="94462"/>
                </a:lnTo>
                <a:lnTo>
                  <a:pt x="33528" y="95986"/>
                </a:lnTo>
                <a:lnTo>
                  <a:pt x="29718" y="95986"/>
                </a:lnTo>
                <a:lnTo>
                  <a:pt x="25908" y="98272"/>
                </a:lnTo>
                <a:lnTo>
                  <a:pt x="22098" y="99796"/>
                </a:lnTo>
                <a:lnTo>
                  <a:pt x="18288" y="102082"/>
                </a:lnTo>
                <a:lnTo>
                  <a:pt x="14478" y="103606"/>
                </a:lnTo>
                <a:lnTo>
                  <a:pt x="10668" y="107416"/>
                </a:lnTo>
                <a:lnTo>
                  <a:pt x="7620" y="111226"/>
                </a:lnTo>
                <a:lnTo>
                  <a:pt x="5334" y="115036"/>
                </a:lnTo>
                <a:lnTo>
                  <a:pt x="3810" y="118846"/>
                </a:lnTo>
                <a:lnTo>
                  <a:pt x="1524" y="122656"/>
                </a:lnTo>
                <a:lnTo>
                  <a:pt x="1524" y="128752"/>
                </a:lnTo>
                <a:lnTo>
                  <a:pt x="0" y="134086"/>
                </a:lnTo>
                <a:lnTo>
                  <a:pt x="0" y="140182"/>
                </a:lnTo>
                <a:lnTo>
                  <a:pt x="1524" y="145516"/>
                </a:lnTo>
                <a:lnTo>
                  <a:pt x="9144" y="143992"/>
                </a:lnTo>
                <a:lnTo>
                  <a:pt x="9144" y="124942"/>
                </a:lnTo>
                <a:lnTo>
                  <a:pt x="12954" y="118846"/>
                </a:lnTo>
                <a:lnTo>
                  <a:pt x="14478" y="115036"/>
                </a:lnTo>
                <a:lnTo>
                  <a:pt x="20574" y="111226"/>
                </a:lnTo>
                <a:lnTo>
                  <a:pt x="22098" y="109702"/>
                </a:lnTo>
                <a:lnTo>
                  <a:pt x="32004" y="103606"/>
                </a:lnTo>
                <a:lnTo>
                  <a:pt x="51054" y="103606"/>
                </a:lnTo>
                <a:lnTo>
                  <a:pt x="54089" y="105892"/>
                </a:lnTo>
                <a:lnTo>
                  <a:pt x="57899" y="105892"/>
                </a:lnTo>
                <a:lnTo>
                  <a:pt x="61709" y="107416"/>
                </a:lnTo>
                <a:lnTo>
                  <a:pt x="63995" y="109702"/>
                </a:lnTo>
                <a:lnTo>
                  <a:pt x="67805" y="111226"/>
                </a:lnTo>
                <a:lnTo>
                  <a:pt x="69329" y="113512"/>
                </a:lnTo>
                <a:lnTo>
                  <a:pt x="71615" y="115036"/>
                </a:lnTo>
                <a:lnTo>
                  <a:pt x="73139" y="118846"/>
                </a:lnTo>
                <a:lnTo>
                  <a:pt x="79235" y="128752"/>
                </a:lnTo>
                <a:lnTo>
                  <a:pt x="79235" y="141706"/>
                </a:lnTo>
                <a:lnTo>
                  <a:pt x="79235" y="145516"/>
                </a:lnTo>
                <a:lnTo>
                  <a:pt x="88379" y="143992"/>
                </a:lnTo>
                <a:lnTo>
                  <a:pt x="88379" y="137896"/>
                </a:lnTo>
                <a:lnTo>
                  <a:pt x="86855" y="134086"/>
                </a:lnTo>
                <a:lnTo>
                  <a:pt x="88379" y="130276"/>
                </a:lnTo>
                <a:lnTo>
                  <a:pt x="88379" y="126466"/>
                </a:lnTo>
                <a:lnTo>
                  <a:pt x="90665" y="122656"/>
                </a:lnTo>
                <a:lnTo>
                  <a:pt x="92189" y="118846"/>
                </a:lnTo>
                <a:lnTo>
                  <a:pt x="94475" y="115036"/>
                </a:lnTo>
                <a:lnTo>
                  <a:pt x="95999" y="113512"/>
                </a:lnTo>
                <a:lnTo>
                  <a:pt x="97523" y="111226"/>
                </a:lnTo>
                <a:lnTo>
                  <a:pt x="101333" y="109702"/>
                </a:lnTo>
                <a:lnTo>
                  <a:pt x="103619" y="107416"/>
                </a:lnTo>
                <a:lnTo>
                  <a:pt x="107429" y="105892"/>
                </a:lnTo>
                <a:lnTo>
                  <a:pt x="111239" y="105892"/>
                </a:lnTo>
                <a:lnTo>
                  <a:pt x="115049" y="103606"/>
                </a:lnTo>
                <a:lnTo>
                  <a:pt x="130276" y="103606"/>
                </a:lnTo>
                <a:lnTo>
                  <a:pt x="134086" y="105892"/>
                </a:lnTo>
                <a:lnTo>
                  <a:pt x="135610" y="105892"/>
                </a:lnTo>
                <a:lnTo>
                  <a:pt x="139420" y="107416"/>
                </a:lnTo>
                <a:lnTo>
                  <a:pt x="143230" y="109702"/>
                </a:lnTo>
                <a:lnTo>
                  <a:pt x="144754" y="111226"/>
                </a:lnTo>
                <a:lnTo>
                  <a:pt x="150850" y="115036"/>
                </a:lnTo>
                <a:lnTo>
                  <a:pt x="152374" y="118846"/>
                </a:lnTo>
                <a:lnTo>
                  <a:pt x="156184" y="124942"/>
                </a:lnTo>
                <a:lnTo>
                  <a:pt x="156184" y="128752"/>
                </a:lnTo>
                <a:lnTo>
                  <a:pt x="158470" y="134086"/>
                </a:lnTo>
                <a:lnTo>
                  <a:pt x="158470" y="137896"/>
                </a:lnTo>
                <a:lnTo>
                  <a:pt x="156184" y="143992"/>
                </a:lnTo>
                <a:lnTo>
                  <a:pt x="166090" y="143992"/>
                </a:lnTo>
                <a:lnTo>
                  <a:pt x="166090" y="128752"/>
                </a:lnTo>
                <a:close/>
              </a:path>
              <a:path w="182880" h="146050">
                <a:moveTo>
                  <a:pt x="182854" y="0"/>
                </a:moveTo>
                <a:lnTo>
                  <a:pt x="173710" y="1524"/>
                </a:lnTo>
                <a:lnTo>
                  <a:pt x="175234" y="7607"/>
                </a:lnTo>
                <a:lnTo>
                  <a:pt x="175234" y="15227"/>
                </a:lnTo>
                <a:lnTo>
                  <a:pt x="173710" y="20561"/>
                </a:lnTo>
                <a:lnTo>
                  <a:pt x="171424" y="22847"/>
                </a:lnTo>
                <a:lnTo>
                  <a:pt x="171424" y="26657"/>
                </a:lnTo>
                <a:lnTo>
                  <a:pt x="169900" y="30467"/>
                </a:lnTo>
                <a:lnTo>
                  <a:pt x="166090" y="31991"/>
                </a:lnTo>
                <a:lnTo>
                  <a:pt x="163804" y="34277"/>
                </a:lnTo>
                <a:lnTo>
                  <a:pt x="159994" y="35801"/>
                </a:lnTo>
                <a:lnTo>
                  <a:pt x="158470" y="38087"/>
                </a:lnTo>
                <a:lnTo>
                  <a:pt x="154660" y="39611"/>
                </a:lnTo>
                <a:lnTo>
                  <a:pt x="150850" y="39611"/>
                </a:lnTo>
                <a:lnTo>
                  <a:pt x="147040" y="41135"/>
                </a:lnTo>
                <a:lnTo>
                  <a:pt x="134086" y="41135"/>
                </a:lnTo>
                <a:lnTo>
                  <a:pt x="130276" y="39611"/>
                </a:lnTo>
                <a:lnTo>
                  <a:pt x="126479" y="39611"/>
                </a:lnTo>
                <a:lnTo>
                  <a:pt x="122669" y="38087"/>
                </a:lnTo>
                <a:lnTo>
                  <a:pt x="112763" y="31991"/>
                </a:lnTo>
                <a:lnTo>
                  <a:pt x="111239" y="30467"/>
                </a:lnTo>
                <a:lnTo>
                  <a:pt x="108953" y="26657"/>
                </a:lnTo>
                <a:lnTo>
                  <a:pt x="107429" y="22847"/>
                </a:lnTo>
                <a:lnTo>
                  <a:pt x="107429" y="20561"/>
                </a:lnTo>
                <a:lnTo>
                  <a:pt x="105143" y="16751"/>
                </a:lnTo>
                <a:lnTo>
                  <a:pt x="105143" y="11417"/>
                </a:lnTo>
                <a:lnTo>
                  <a:pt x="105143" y="5334"/>
                </a:lnTo>
                <a:lnTo>
                  <a:pt x="105143" y="1524"/>
                </a:lnTo>
                <a:lnTo>
                  <a:pt x="104051" y="1524"/>
                </a:lnTo>
                <a:lnTo>
                  <a:pt x="103619" y="0"/>
                </a:lnTo>
                <a:lnTo>
                  <a:pt x="95999" y="1524"/>
                </a:lnTo>
                <a:lnTo>
                  <a:pt x="95999" y="7607"/>
                </a:lnTo>
                <a:lnTo>
                  <a:pt x="95999" y="12941"/>
                </a:lnTo>
                <a:lnTo>
                  <a:pt x="95999" y="15227"/>
                </a:lnTo>
                <a:lnTo>
                  <a:pt x="94475" y="19037"/>
                </a:lnTo>
                <a:lnTo>
                  <a:pt x="94475" y="22847"/>
                </a:lnTo>
                <a:lnTo>
                  <a:pt x="92189" y="26657"/>
                </a:lnTo>
                <a:lnTo>
                  <a:pt x="90665" y="28181"/>
                </a:lnTo>
                <a:lnTo>
                  <a:pt x="88379" y="31991"/>
                </a:lnTo>
                <a:lnTo>
                  <a:pt x="84569" y="34277"/>
                </a:lnTo>
                <a:lnTo>
                  <a:pt x="83045" y="35801"/>
                </a:lnTo>
                <a:lnTo>
                  <a:pt x="79235" y="38087"/>
                </a:lnTo>
                <a:lnTo>
                  <a:pt x="75425" y="39611"/>
                </a:lnTo>
                <a:lnTo>
                  <a:pt x="73139" y="39611"/>
                </a:lnTo>
                <a:lnTo>
                  <a:pt x="69329" y="41135"/>
                </a:lnTo>
                <a:lnTo>
                  <a:pt x="54089" y="41135"/>
                </a:lnTo>
                <a:lnTo>
                  <a:pt x="51054" y="39611"/>
                </a:lnTo>
                <a:lnTo>
                  <a:pt x="47244" y="39611"/>
                </a:lnTo>
                <a:lnTo>
                  <a:pt x="43434" y="38087"/>
                </a:lnTo>
                <a:lnTo>
                  <a:pt x="41148" y="35801"/>
                </a:lnTo>
                <a:lnTo>
                  <a:pt x="37338" y="34277"/>
                </a:lnTo>
                <a:lnTo>
                  <a:pt x="33528" y="28181"/>
                </a:lnTo>
                <a:lnTo>
                  <a:pt x="29718" y="26657"/>
                </a:lnTo>
                <a:lnTo>
                  <a:pt x="29718" y="22847"/>
                </a:lnTo>
                <a:lnTo>
                  <a:pt x="28194" y="19037"/>
                </a:lnTo>
                <a:lnTo>
                  <a:pt x="25908" y="15227"/>
                </a:lnTo>
                <a:lnTo>
                  <a:pt x="25908" y="1524"/>
                </a:lnTo>
                <a:lnTo>
                  <a:pt x="18288" y="1524"/>
                </a:lnTo>
                <a:lnTo>
                  <a:pt x="18288" y="16751"/>
                </a:lnTo>
                <a:lnTo>
                  <a:pt x="20574" y="22847"/>
                </a:lnTo>
                <a:lnTo>
                  <a:pt x="20574" y="26657"/>
                </a:lnTo>
                <a:lnTo>
                  <a:pt x="24384" y="30467"/>
                </a:lnTo>
                <a:lnTo>
                  <a:pt x="25908" y="34277"/>
                </a:lnTo>
                <a:lnTo>
                  <a:pt x="29718" y="38087"/>
                </a:lnTo>
                <a:lnTo>
                  <a:pt x="32004" y="41135"/>
                </a:lnTo>
                <a:lnTo>
                  <a:pt x="35814" y="43421"/>
                </a:lnTo>
                <a:lnTo>
                  <a:pt x="48768" y="48755"/>
                </a:lnTo>
                <a:lnTo>
                  <a:pt x="56375" y="48755"/>
                </a:lnTo>
                <a:lnTo>
                  <a:pt x="61709" y="51041"/>
                </a:lnTo>
                <a:lnTo>
                  <a:pt x="65519" y="48755"/>
                </a:lnTo>
                <a:lnTo>
                  <a:pt x="75425" y="48755"/>
                </a:lnTo>
                <a:lnTo>
                  <a:pt x="79235" y="47231"/>
                </a:lnTo>
                <a:lnTo>
                  <a:pt x="83045" y="44945"/>
                </a:lnTo>
                <a:lnTo>
                  <a:pt x="86855" y="43421"/>
                </a:lnTo>
                <a:lnTo>
                  <a:pt x="90665" y="41135"/>
                </a:lnTo>
                <a:lnTo>
                  <a:pt x="94475" y="38087"/>
                </a:lnTo>
                <a:lnTo>
                  <a:pt x="95999" y="34277"/>
                </a:lnTo>
                <a:lnTo>
                  <a:pt x="99809" y="30467"/>
                </a:lnTo>
                <a:lnTo>
                  <a:pt x="100571" y="28562"/>
                </a:lnTo>
                <a:lnTo>
                  <a:pt x="101333" y="30467"/>
                </a:lnTo>
                <a:lnTo>
                  <a:pt x="105143" y="34277"/>
                </a:lnTo>
                <a:lnTo>
                  <a:pt x="107429" y="38087"/>
                </a:lnTo>
                <a:lnTo>
                  <a:pt x="111239" y="41135"/>
                </a:lnTo>
                <a:lnTo>
                  <a:pt x="115049" y="43421"/>
                </a:lnTo>
                <a:lnTo>
                  <a:pt x="118859" y="44945"/>
                </a:lnTo>
                <a:lnTo>
                  <a:pt x="122669" y="47231"/>
                </a:lnTo>
                <a:lnTo>
                  <a:pt x="128003" y="48755"/>
                </a:lnTo>
                <a:lnTo>
                  <a:pt x="131800" y="48755"/>
                </a:lnTo>
                <a:lnTo>
                  <a:pt x="135610" y="51041"/>
                </a:lnTo>
                <a:lnTo>
                  <a:pt x="144754" y="51041"/>
                </a:lnTo>
                <a:lnTo>
                  <a:pt x="148564" y="48755"/>
                </a:lnTo>
                <a:lnTo>
                  <a:pt x="152374" y="48755"/>
                </a:lnTo>
                <a:lnTo>
                  <a:pt x="158470" y="47231"/>
                </a:lnTo>
                <a:lnTo>
                  <a:pt x="162280" y="44945"/>
                </a:lnTo>
                <a:lnTo>
                  <a:pt x="166090" y="43421"/>
                </a:lnTo>
                <a:lnTo>
                  <a:pt x="169900" y="41135"/>
                </a:lnTo>
                <a:lnTo>
                  <a:pt x="173710" y="38087"/>
                </a:lnTo>
                <a:lnTo>
                  <a:pt x="175234" y="34277"/>
                </a:lnTo>
                <a:lnTo>
                  <a:pt x="177520" y="30467"/>
                </a:lnTo>
                <a:lnTo>
                  <a:pt x="181330" y="26657"/>
                </a:lnTo>
                <a:lnTo>
                  <a:pt x="181330" y="22847"/>
                </a:lnTo>
                <a:lnTo>
                  <a:pt x="182854" y="16751"/>
                </a:lnTo>
                <a:lnTo>
                  <a:pt x="182854" y="0"/>
                </a:lnTo>
                <a:close/>
              </a:path>
            </a:pathLst>
          </a:custGeom>
          <a:solidFill>
            <a:srgbClr val="000000"/>
          </a:solidFill>
        </p:spPr>
        <p:txBody>
          <a:bodyPr wrap="square" lIns="0" tIns="0" rIns="0" bIns="0" rtlCol="0"/>
          <a:lstStyle/>
          <a:p>
            <a:endParaRPr/>
          </a:p>
        </p:txBody>
      </p:sp>
      <p:sp>
        <p:nvSpPr>
          <p:cNvPr id="73" name="object 73"/>
          <p:cNvSpPr/>
          <p:nvPr/>
        </p:nvSpPr>
        <p:spPr>
          <a:xfrm>
            <a:off x="6450863" y="1647165"/>
            <a:ext cx="166370" cy="216535"/>
          </a:xfrm>
          <a:custGeom>
            <a:avLst/>
            <a:gdLst/>
            <a:ahLst/>
            <a:cxnLst/>
            <a:rect l="l" t="t" r="r" b="b"/>
            <a:pathLst>
              <a:path w="166369" h="216535">
                <a:moveTo>
                  <a:pt x="166090" y="38100"/>
                </a:moveTo>
                <a:lnTo>
                  <a:pt x="164566" y="34290"/>
                </a:lnTo>
                <a:lnTo>
                  <a:pt x="164566" y="28194"/>
                </a:lnTo>
                <a:lnTo>
                  <a:pt x="162280" y="24384"/>
                </a:lnTo>
                <a:lnTo>
                  <a:pt x="158470" y="20574"/>
                </a:lnTo>
                <a:lnTo>
                  <a:pt x="156946" y="16764"/>
                </a:lnTo>
                <a:lnTo>
                  <a:pt x="153136" y="12954"/>
                </a:lnTo>
                <a:lnTo>
                  <a:pt x="151612" y="9144"/>
                </a:lnTo>
                <a:lnTo>
                  <a:pt x="147815" y="7620"/>
                </a:lnTo>
                <a:lnTo>
                  <a:pt x="144005" y="5334"/>
                </a:lnTo>
                <a:lnTo>
                  <a:pt x="137909" y="3810"/>
                </a:lnTo>
                <a:lnTo>
                  <a:pt x="134099" y="1524"/>
                </a:lnTo>
                <a:lnTo>
                  <a:pt x="130289" y="1524"/>
                </a:lnTo>
                <a:lnTo>
                  <a:pt x="126479" y="0"/>
                </a:lnTo>
                <a:lnTo>
                  <a:pt x="117335" y="0"/>
                </a:lnTo>
                <a:lnTo>
                  <a:pt x="113525" y="1524"/>
                </a:lnTo>
                <a:lnTo>
                  <a:pt x="108191" y="1524"/>
                </a:lnTo>
                <a:lnTo>
                  <a:pt x="104381" y="3810"/>
                </a:lnTo>
                <a:lnTo>
                  <a:pt x="100571" y="5334"/>
                </a:lnTo>
                <a:lnTo>
                  <a:pt x="96761" y="7620"/>
                </a:lnTo>
                <a:lnTo>
                  <a:pt x="92951" y="9144"/>
                </a:lnTo>
                <a:lnTo>
                  <a:pt x="89141" y="12954"/>
                </a:lnTo>
                <a:lnTo>
                  <a:pt x="86855" y="16764"/>
                </a:lnTo>
                <a:lnTo>
                  <a:pt x="83045" y="20574"/>
                </a:lnTo>
                <a:lnTo>
                  <a:pt x="82410" y="22161"/>
                </a:lnTo>
                <a:lnTo>
                  <a:pt x="81521" y="19050"/>
                </a:lnTo>
                <a:lnTo>
                  <a:pt x="77711" y="16764"/>
                </a:lnTo>
                <a:lnTo>
                  <a:pt x="75425" y="12954"/>
                </a:lnTo>
                <a:lnTo>
                  <a:pt x="71615" y="9144"/>
                </a:lnTo>
                <a:lnTo>
                  <a:pt x="67818" y="7620"/>
                </a:lnTo>
                <a:lnTo>
                  <a:pt x="64008" y="5334"/>
                </a:lnTo>
                <a:lnTo>
                  <a:pt x="60960" y="3810"/>
                </a:lnTo>
                <a:lnTo>
                  <a:pt x="57150" y="1524"/>
                </a:lnTo>
                <a:lnTo>
                  <a:pt x="51054" y="1524"/>
                </a:lnTo>
                <a:lnTo>
                  <a:pt x="47244" y="0"/>
                </a:lnTo>
                <a:lnTo>
                  <a:pt x="38100" y="0"/>
                </a:lnTo>
                <a:lnTo>
                  <a:pt x="34290" y="1524"/>
                </a:lnTo>
                <a:lnTo>
                  <a:pt x="30480" y="1524"/>
                </a:lnTo>
                <a:lnTo>
                  <a:pt x="20574" y="5334"/>
                </a:lnTo>
                <a:lnTo>
                  <a:pt x="17526" y="7620"/>
                </a:lnTo>
                <a:lnTo>
                  <a:pt x="13716" y="9144"/>
                </a:lnTo>
                <a:lnTo>
                  <a:pt x="11430" y="12954"/>
                </a:lnTo>
                <a:lnTo>
                  <a:pt x="7620" y="16764"/>
                </a:lnTo>
                <a:lnTo>
                  <a:pt x="6096" y="20574"/>
                </a:lnTo>
                <a:lnTo>
                  <a:pt x="2286" y="24384"/>
                </a:lnTo>
                <a:lnTo>
                  <a:pt x="2286" y="28194"/>
                </a:lnTo>
                <a:lnTo>
                  <a:pt x="0" y="34290"/>
                </a:lnTo>
                <a:lnTo>
                  <a:pt x="0" y="47244"/>
                </a:lnTo>
                <a:lnTo>
                  <a:pt x="0" y="51054"/>
                </a:lnTo>
                <a:lnTo>
                  <a:pt x="0" y="67805"/>
                </a:lnTo>
                <a:lnTo>
                  <a:pt x="3810" y="67805"/>
                </a:lnTo>
                <a:lnTo>
                  <a:pt x="9906" y="67805"/>
                </a:lnTo>
                <a:lnTo>
                  <a:pt x="9906" y="49530"/>
                </a:lnTo>
                <a:lnTo>
                  <a:pt x="9906" y="47244"/>
                </a:lnTo>
                <a:lnTo>
                  <a:pt x="9042" y="47244"/>
                </a:lnTo>
                <a:lnTo>
                  <a:pt x="7620" y="43434"/>
                </a:lnTo>
                <a:lnTo>
                  <a:pt x="7620" y="39624"/>
                </a:lnTo>
                <a:lnTo>
                  <a:pt x="9906" y="34290"/>
                </a:lnTo>
                <a:lnTo>
                  <a:pt x="9906" y="30480"/>
                </a:lnTo>
                <a:lnTo>
                  <a:pt x="11430" y="28194"/>
                </a:lnTo>
                <a:lnTo>
                  <a:pt x="11430" y="24384"/>
                </a:lnTo>
                <a:lnTo>
                  <a:pt x="15240" y="20574"/>
                </a:lnTo>
                <a:lnTo>
                  <a:pt x="17526" y="19050"/>
                </a:lnTo>
                <a:lnTo>
                  <a:pt x="19050" y="16764"/>
                </a:lnTo>
                <a:lnTo>
                  <a:pt x="22860" y="15240"/>
                </a:lnTo>
                <a:lnTo>
                  <a:pt x="24384" y="12954"/>
                </a:lnTo>
                <a:lnTo>
                  <a:pt x="28194" y="11430"/>
                </a:lnTo>
                <a:lnTo>
                  <a:pt x="32004" y="9144"/>
                </a:lnTo>
                <a:lnTo>
                  <a:pt x="51054" y="9144"/>
                </a:lnTo>
                <a:lnTo>
                  <a:pt x="53340" y="11430"/>
                </a:lnTo>
                <a:lnTo>
                  <a:pt x="57150" y="11430"/>
                </a:lnTo>
                <a:lnTo>
                  <a:pt x="60960" y="12954"/>
                </a:lnTo>
                <a:lnTo>
                  <a:pt x="64008" y="15240"/>
                </a:lnTo>
                <a:lnTo>
                  <a:pt x="70104" y="19050"/>
                </a:lnTo>
                <a:lnTo>
                  <a:pt x="71615" y="20574"/>
                </a:lnTo>
                <a:lnTo>
                  <a:pt x="73901" y="24384"/>
                </a:lnTo>
                <a:lnTo>
                  <a:pt x="75425" y="28194"/>
                </a:lnTo>
                <a:lnTo>
                  <a:pt x="77711" y="30480"/>
                </a:lnTo>
                <a:lnTo>
                  <a:pt x="77711" y="39624"/>
                </a:lnTo>
                <a:lnTo>
                  <a:pt x="77711" y="47244"/>
                </a:lnTo>
                <a:lnTo>
                  <a:pt x="79235" y="47625"/>
                </a:lnTo>
                <a:lnTo>
                  <a:pt x="79235" y="208305"/>
                </a:lnTo>
                <a:lnTo>
                  <a:pt x="24384" y="208305"/>
                </a:lnTo>
                <a:lnTo>
                  <a:pt x="24384" y="212115"/>
                </a:lnTo>
                <a:lnTo>
                  <a:pt x="24384" y="215925"/>
                </a:lnTo>
                <a:lnTo>
                  <a:pt x="141439" y="215925"/>
                </a:lnTo>
                <a:lnTo>
                  <a:pt x="141439" y="212115"/>
                </a:lnTo>
                <a:lnTo>
                  <a:pt x="146215" y="212115"/>
                </a:lnTo>
                <a:lnTo>
                  <a:pt x="146215" y="210210"/>
                </a:lnTo>
                <a:lnTo>
                  <a:pt x="147815" y="211810"/>
                </a:lnTo>
                <a:lnTo>
                  <a:pt x="147815" y="208000"/>
                </a:lnTo>
                <a:lnTo>
                  <a:pt x="144005" y="208000"/>
                </a:lnTo>
                <a:lnTo>
                  <a:pt x="144310" y="208305"/>
                </a:lnTo>
                <a:lnTo>
                  <a:pt x="86855" y="208305"/>
                </a:lnTo>
                <a:lnTo>
                  <a:pt x="86855" y="70091"/>
                </a:lnTo>
                <a:lnTo>
                  <a:pt x="86855" y="66281"/>
                </a:lnTo>
                <a:lnTo>
                  <a:pt x="86855" y="49530"/>
                </a:lnTo>
                <a:lnTo>
                  <a:pt x="86855" y="35814"/>
                </a:lnTo>
                <a:lnTo>
                  <a:pt x="89141" y="32004"/>
                </a:lnTo>
                <a:lnTo>
                  <a:pt x="89141" y="28194"/>
                </a:lnTo>
                <a:lnTo>
                  <a:pt x="90665" y="24384"/>
                </a:lnTo>
                <a:lnTo>
                  <a:pt x="92951" y="20574"/>
                </a:lnTo>
                <a:lnTo>
                  <a:pt x="94475" y="19050"/>
                </a:lnTo>
                <a:lnTo>
                  <a:pt x="104381" y="12954"/>
                </a:lnTo>
                <a:lnTo>
                  <a:pt x="108191" y="11430"/>
                </a:lnTo>
                <a:lnTo>
                  <a:pt x="109715" y="11430"/>
                </a:lnTo>
                <a:lnTo>
                  <a:pt x="113525" y="9144"/>
                </a:lnTo>
                <a:lnTo>
                  <a:pt x="128765" y="9144"/>
                </a:lnTo>
                <a:lnTo>
                  <a:pt x="132575" y="11430"/>
                </a:lnTo>
                <a:lnTo>
                  <a:pt x="136385" y="11430"/>
                </a:lnTo>
                <a:lnTo>
                  <a:pt x="140195" y="12954"/>
                </a:lnTo>
                <a:lnTo>
                  <a:pt x="141719" y="15240"/>
                </a:lnTo>
                <a:lnTo>
                  <a:pt x="145529" y="16764"/>
                </a:lnTo>
                <a:lnTo>
                  <a:pt x="147815" y="19050"/>
                </a:lnTo>
                <a:lnTo>
                  <a:pt x="151612" y="20574"/>
                </a:lnTo>
                <a:lnTo>
                  <a:pt x="154660" y="28194"/>
                </a:lnTo>
                <a:lnTo>
                  <a:pt x="154660" y="30480"/>
                </a:lnTo>
                <a:lnTo>
                  <a:pt x="156946" y="34290"/>
                </a:lnTo>
                <a:lnTo>
                  <a:pt x="156946" y="47244"/>
                </a:lnTo>
                <a:lnTo>
                  <a:pt x="156946" y="49530"/>
                </a:lnTo>
                <a:lnTo>
                  <a:pt x="156946" y="67805"/>
                </a:lnTo>
                <a:lnTo>
                  <a:pt x="160756" y="67805"/>
                </a:lnTo>
                <a:lnTo>
                  <a:pt x="166090" y="67805"/>
                </a:lnTo>
                <a:lnTo>
                  <a:pt x="166090" y="47244"/>
                </a:lnTo>
                <a:lnTo>
                  <a:pt x="165138" y="47244"/>
                </a:lnTo>
                <a:lnTo>
                  <a:pt x="166090" y="43434"/>
                </a:lnTo>
                <a:lnTo>
                  <a:pt x="166090" y="38100"/>
                </a:lnTo>
                <a:close/>
              </a:path>
            </a:pathLst>
          </a:custGeom>
          <a:solidFill>
            <a:srgbClr val="000000"/>
          </a:solidFill>
        </p:spPr>
        <p:txBody>
          <a:bodyPr wrap="square" lIns="0" tIns="0" rIns="0" bIns="0" rtlCol="0"/>
          <a:lstStyle/>
          <a:p>
            <a:endParaRPr/>
          </a:p>
        </p:txBody>
      </p:sp>
      <p:sp>
        <p:nvSpPr>
          <p:cNvPr id="74" name="object 74"/>
          <p:cNvSpPr/>
          <p:nvPr/>
        </p:nvSpPr>
        <p:spPr>
          <a:xfrm>
            <a:off x="6588772" y="1859280"/>
            <a:ext cx="10160" cy="122555"/>
          </a:xfrm>
          <a:custGeom>
            <a:avLst/>
            <a:gdLst/>
            <a:ahLst/>
            <a:cxnLst/>
            <a:rect l="l" t="t" r="r" b="b"/>
            <a:pathLst>
              <a:path w="10159" h="122555">
                <a:moveTo>
                  <a:pt x="9906" y="114731"/>
                </a:moveTo>
                <a:lnTo>
                  <a:pt x="6096" y="114731"/>
                </a:lnTo>
                <a:lnTo>
                  <a:pt x="6096" y="122351"/>
                </a:lnTo>
                <a:lnTo>
                  <a:pt x="9906" y="122351"/>
                </a:lnTo>
                <a:lnTo>
                  <a:pt x="9906" y="118541"/>
                </a:lnTo>
                <a:lnTo>
                  <a:pt x="9906" y="114731"/>
                </a:lnTo>
                <a:close/>
              </a:path>
              <a:path w="10159" h="122555">
                <a:moveTo>
                  <a:pt x="9906" y="0"/>
                </a:moveTo>
                <a:lnTo>
                  <a:pt x="0" y="0"/>
                </a:lnTo>
                <a:lnTo>
                  <a:pt x="0" y="114300"/>
                </a:lnTo>
                <a:lnTo>
                  <a:pt x="0" y="118110"/>
                </a:lnTo>
                <a:lnTo>
                  <a:pt x="3733" y="118110"/>
                </a:lnTo>
                <a:lnTo>
                  <a:pt x="3733" y="114300"/>
                </a:lnTo>
                <a:lnTo>
                  <a:pt x="9906" y="114300"/>
                </a:lnTo>
                <a:lnTo>
                  <a:pt x="9906" y="0"/>
                </a:lnTo>
                <a:close/>
              </a:path>
            </a:pathLst>
          </a:custGeom>
          <a:solidFill>
            <a:srgbClr val="000000"/>
          </a:solidFill>
        </p:spPr>
        <p:txBody>
          <a:bodyPr wrap="square" lIns="0" tIns="0" rIns="0" bIns="0" rtlCol="0"/>
          <a:lstStyle/>
          <a:p>
            <a:endParaRPr/>
          </a:p>
        </p:txBody>
      </p:sp>
      <p:sp>
        <p:nvSpPr>
          <p:cNvPr id="75" name="object 75"/>
          <p:cNvSpPr/>
          <p:nvPr/>
        </p:nvSpPr>
        <p:spPr>
          <a:xfrm>
            <a:off x="6471438" y="1855164"/>
            <a:ext cx="123825" cy="127000"/>
          </a:xfrm>
          <a:custGeom>
            <a:avLst/>
            <a:gdLst/>
            <a:ahLst/>
            <a:cxnLst/>
            <a:rect l="l" t="t" r="r" b="b"/>
            <a:pathLst>
              <a:path w="123825" h="127000">
                <a:moveTo>
                  <a:pt x="123431" y="118414"/>
                </a:moveTo>
                <a:lnTo>
                  <a:pt x="7620" y="118414"/>
                </a:lnTo>
                <a:lnTo>
                  <a:pt x="7620" y="7620"/>
                </a:lnTo>
                <a:lnTo>
                  <a:pt x="7620" y="3810"/>
                </a:lnTo>
                <a:lnTo>
                  <a:pt x="3810" y="7620"/>
                </a:lnTo>
                <a:lnTo>
                  <a:pt x="3810" y="0"/>
                </a:lnTo>
                <a:lnTo>
                  <a:pt x="0" y="0"/>
                </a:lnTo>
                <a:lnTo>
                  <a:pt x="0" y="3810"/>
                </a:lnTo>
                <a:lnTo>
                  <a:pt x="0" y="122656"/>
                </a:lnTo>
                <a:lnTo>
                  <a:pt x="1460" y="122656"/>
                </a:lnTo>
                <a:lnTo>
                  <a:pt x="1460" y="124117"/>
                </a:lnTo>
                <a:lnTo>
                  <a:pt x="0" y="122656"/>
                </a:lnTo>
                <a:lnTo>
                  <a:pt x="0" y="126466"/>
                </a:lnTo>
                <a:lnTo>
                  <a:pt x="3810" y="126466"/>
                </a:lnTo>
                <a:lnTo>
                  <a:pt x="3378" y="126034"/>
                </a:lnTo>
                <a:lnTo>
                  <a:pt x="123431" y="126034"/>
                </a:lnTo>
                <a:lnTo>
                  <a:pt x="123431" y="122224"/>
                </a:lnTo>
                <a:lnTo>
                  <a:pt x="123431" y="118414"/>
                </a:lnTo>
                <a:close/>
              </a:path>
            </a:pathLst>
          </a:custGeom>
          <a:solidFill>
            <a:srgbClr val="000000"/>
          </a:solidFill>
        </p:spPr>
        <p:txBody>
          <a:bodyPr wrap="square" lIns="0" tIns="0" rIns="0" bIns="0" rtlCol="0"/>
          <a:lstStyle/>
          <a:p>
            <a:endParaRPr/>
          </a:p>
        </p:txBody>
      </p:sp>
      <p:sp>
        <p:nvSpPr>
          <p:cNvPr id="76" name="object 76"/>
          <p:cNvSpPr/>
          <p:nvPr/>
        </p:nvSpPr>
        <p:spPr>
          <a:xfrm>
            <a:off x="6258116" y="1694408"/>
            <a:ext cx="123825" cy="168910"/>
          </a:xfrm>
          <a:custGeom>
            <a:avLst/>
            <a:gdLst/>
            <a:ahLst/>
            <a:cxnLst/>
            <a:rect l="l" t="t" r="r" b="b"/>
            <a:pathLst>
              <a:path w="123825" h="168910">
                <a:moveTo>
                  <a:pt x="123418" y="159232"/>
                </a:moveTo>
                <a:lnTo>
                  <a:pt x="119608" y="159232"/>
                </a:lnTo>
                <a:lnTo>
                  <a:pt x="120307" y="159791"/>
                </a:lnTo>
                <a:lnTo>
                  <a:pt x="70091" y="159791"/>
                </a:lnTo>
                <a:lnTo>
                  <a:pt x="70091" y="0"/>
                </a:lnTo>
                <a:lnTo>
                  <a:pt x="60947" y="0"/>
                </a:lnTo>
                <a:lnTo>
                  <a:pt x="60947" y="159791"/>
                </a:lnTo>
                <a:lnTo>
                  <a:pt x="0" y="159791"/>
                </a:lnTo>
                <a:lnTo>
                  <a:pt x="0" y="162331"/>
                </a:lnTo>
                <a:lnTo>
                  <a:pt x="0" y="168681"/>
                </a:lnTo>
                <a:lnTo>
                  <a:pt x="117805" y="168681"/>
                </a:lnTo>
                <a:lnTo>
                  <a:pt x="117805" y="162331"/>
                </a:lnTo>
                <a:lnTo>
                  <a:pt x="121881" y="162331"/>
                </a:lnTo>
                <a:lnTo>
                  <a:pt x="121881" y="161061"/>
                </a:lnTo>
                <a:lnTo>
                  <a:pt x="123418" y="162280"/>
                </a:lnTo>
                <a:lnTo>
                  <a:pt x="123418" y="159232"/>
                </a:lnTo>
                <a:close/>
              </a:path>
            </a:pathLst>
          </a:custGeom>
          <a:solidFill>
            <a:srgbClr val="000000"/>
          </a:solidFill>
        </p:spPr>
        <p:txBody>
          <a:bodyPr wrap="square" lIns="0" tIns="0" rIns="0" bIns="0" rtlCol="0"/>
          <a:lstStyle/>
          <a:p>
            <a:endParaRPr/>
          </a:p>
        </p:txBody>
      </p:sp>
      <p:sp>
        <p:nvSpPr>
          <p:cNvPr id="77" name="object 77"/>
          <p:cNvSpPr/>
          <p:nvPr/>
        </p:nvSpPr>
        <p:spPr>
          <a:xfrm>
            <a:off x="6373914" y="1856740"/>
            <a:ext cx="7620" cy="123825"/>
          </a:xfrm>
          <a:custGeom>
            <a:avLst/>
            <a:gdLst/>
            <a:ahLst/>
            <a:cxnLst/>
            <a:rect l="l" t="t" r="r" b="b"/>
            <a:pathLst>
              <a:path w="7619" h="123825">
                <a:moveTo>
                  <a:pt x="7620" y="115747"/>
                </a:moveTo>
                <a:lnTo>
                  <a:pt x="3810" y="115747"/>
                </a:lnTo>
                <a:lnTo>
                  <a:pt x="3810" y="123367"/>
                </a:lnTo>
                <a:lnTo>
                  <a:pt x="7620" y="123367"/>
                </a:lnTo>
                <a:lnTo>
                  <a:pt x="7620" y="119557"/>
                </a:lnTo>
                <a:lnTo>
                  <a:pt x="7620" y="115747"/>
                </a:lnTo>
                <a:close/>
              </a:path>
              <a:path w="7619" h="123825">
                <a:moveTo>
                  <a:pt x="7620" y="0"/>
                </a:moveTo>
                <a:lnTo>
                  <a:pt x="0" y="0"/>
                </a:lnTo>
                <a:lnTo>
                  <a:pt x="0" y="115570"/>
                </a:lnTo>
                <a:lnTo>
                  <a:pt x="0" y="119380"/>
                </a:lnTo>
                <a:lnTo>
                  <a:pt x="2082" y="119380"/>
                </a:lnTo>
                <a:lnTo>
                  <a:pt x="2082" y="115570"/>
                </a:lnTo>
                <a:lnTo>
                  <a:pt x="7620" y="115570"/>
                </a:lnTo>
                <a:lnTo>
                  <a:pt x="7620" y="0"/>
                </a:lnTo>
                <a:close/>
              </a:path>
            </a:pathLst>
          </a:custGeom>
          <a:solidFill>
            <a:srgbClr val="000000"/>
          </a:solidFill>
        </p:spPr>
        <p:txBody>
          <a:bodyPr wrap="square" lIns="0" tIns="0" rIns="0" bIns="0" rtlCol="0"/>
          <a:lstStyle/>
          <a:p>
            <a:endParaRPr/>
          </a:p>
        </p:txBody>
      </p:sp>
      <p:sp>
        <p:nvSpPr>
          <p:cNvPr id="78" name="object 78"/>
          <p:cNvSpPr/>
          <p:nvPr/>
        </p:nvSpPr>
        <p:spPr>
          <a:xfrm>
            <a:off x="6254306" y="1853640"/>
            <a:ext cx="123825" cy="127000"/>
          </a:xfrm>
          <a:custGeom>
            <a:avLst/>
            <a:gdLst/>
            <a:ahLst/>
            <a:cxnLst/>
            <a:rect l="l" t="t" r="r" b="b"/>
            <a:pathLst>
              <a:path w="123825" h="127000">
                <a:moveTo>
                  <a:pt x="123418" y="118668"/>
                </a:moveTo>
                <a:lnTo>
                  <a:pt x="7620" y="118668"/>
                </a:lnTo>
                <a:lnTo>
                  <a:pt x="7620" y="9144"/>
                </a:lnTo>
                <a:lnTo>
                  <a:pt x="7620" y="3048"/>
                </a:lnTo>
                <a:lnTo>
                  <a:pt x="3810" y="9144"/>
                </a:lnTo>
                <a:lnTo>
                  <a:pt x="3810" y="0"/>
                </a:lnTo>
                <a:lnTo>
                  <a:pt x="0" y="0"/>
                </a:lnTo>
                <a:lnTo>
                  <a:pt x="0" y="3048"/>
                </a:lnTo>
                <a:lnTo>
                  <a:pt x="0" y="122656"/>
                </a:lnTo>
                <a:lnTo>
                  <a:pt x="1714" y="122656"/>
                </a:lnTo>
                <a:lnTo>
                  <a:pt x="1714" y="124371"/>
                </a:lnTo>
                <a:lnTo>
                  <a:pt x="0" y="122656"/>
                </a:lnTo>
                <a:lnTo>
                  <a:pt x="0" y="126466"/>
                </a:lnTo>
                <a:lnTo>
                  <a:pt x="3810" y="126466"/>
                </a:lnTo>
                <a:lnTo>
                  <a:pt x="3632" y="126288"/>
                </a:lnTo>
                <a:lnTo>
                  <a:pt x="123418" y="126288"/>
                </a:lnTo>
                <a:lnTo>
                  <a:pt x="123418" y="122478"/>
                </a:lnTo>
                <a:lnTo>
                  <a:pt x="123418" y="118668"/>
                </a:lnTo>
                <a:close/>
              </a:path>
            </a:pathLst>
          </a:custGeom>
          <a:solidFill>
            <a:srgbClr val="000000"/>
          </a:solidFill>
        </p:spPr>
        <p:txBody>
          <a:bodyPr wrap="square" lIns="0" tIns="0" rIns="0" bIns="0" rtlCol="0"/>
          <a:lstStyle/>
          <a:p>
            <a:endParaRPr/>
          </a:p>
        </p:txBody>
      </p:sp>
      <p:sp>
        <p:nvSpPr>
          <p:cNvPr id="79" name="object 79"/>
          <p:cNvSpPr/>
          <p:nvPr/>
        </p:nvSpPr>
        <p:spPr>
          <a:xfrm>
            <a:off x="6481343" y="1977822"/>
            <a:ext cx="107950" cy="106045"/>
          </a:xfrm>
          <a:custGeom>
            <a:avLst/>
            <a:gdLst/>
            <a:ahLst/>
            <a:cxnLst/>
            <a:rect l="l" t="t" r="r" b="b"/>
            <a:pathLst>
              <a:path w="107950" h="106044">
                <a:moveTo>
                  <a:pt x="107429" y="82118"/>
                </a:moveTo>
                <a:lnTo>
                  <a:pt x="75425" y="82118"/>
                </a:lnTo>
                <a:lnTo>
                  <a:pt x="75425" y="79997"/>
                </a:lnTo>
                <a:lnTo>
                  <a:pt x="73901" y="79997"/>
                </a:lnTo>
                <a:lnTo>
                  <a:pt x="73901" y="76187"/>
                </a:lnTo>
                <a:lnTo>
                  <a:pt x="71615" y="76187"/>
                </a:lnTo>
                <a:lnTo>
                  <a:pt x="71615" y="73901"/>
                </a:lnTo>
                <a:lnTo>
                  <a:pt x="70091" y="73901"/>
                </a:lnTo>
                <a:lnTo>
                  <a:pt x="70091" y="72377"/>
                </a:lnTo>
                <a:lnTo>
                  <a:pt x="67805" y="72377"/>
                </a:lnTo>
                <a:lnTo>
                  <a:pt x="67805" y="70091"/>
                </a:lnTo>
                <a:lnTo>
                  <a:pt x="63995" y="70091"/>
                </a:lnTo>
                <a:lnTo>
                  <a:pt x="63995" y="68567"/>
                </a:lnTo>
                <a:lnTo>
                  <a:pt x="60185" y="68567"/>
                </a:lnTo>
                <a:lnTo>
                  <a:pt x="60185" y="0"/>
                </a:lnTo>
                <a:lnTo>
                  <a:pt x="51041" y="0"/>
                </a:lnTo>
                <a:lnTo>
                  <a:pt x="51041" y="68567"/>
                </a:lnTo>
                <a:lnTo>
                  <a:pt x="48755" y="70091"/>
                </a:lnTo>
                <a:lnTo>
                  <a:pt x="47231" y="70091"/>
                </a:lnTo>
                <a:lnTo>
                  <a:pt x="44945" y="72377"/>
                </a:lnTo>
                <a:lnTo>
                  <a:pt x="43421" y="72377"/>
                </a:lnTo>
                <a:lnTo>
                  <a:pt x="43421" y="73901"/>
                </a:lnTo>
                <a:lnTo>
                  <a:pt x="41135" y="73901"/>
                </a:lnTo>
                <a:lnTo>
                  <a:pt x="41135" y="77711"/>
                </a:lnTo>
                <a:lnTo>
                  <a:pt x="39624" y="77711"/>
                </a:lnTo>
                <a:lnTo>
                  <a:pt x="39624" y="81521"/>
                </a:lnTo>
                <a:lnTo>
                  <a:pt x="37338" y="81521"/>
                </a:lnTo>
                <a:lnTo>
                  <a:pt x="37338" y="82118"/>
                </a:lnTo>
                <a:lnTo>
                  <a:pt x="0" y="82118"/>
                </a:lnTo>
                <a:lnTo>
                  <a:pt x="0" y="85928"/>
                </a:lnTo>
                <a:lnTo>
                  <a:pt x="0" y="89738"/>
                </a:lnTo>
                <a:lnTo>
                  <a:pt x="37338" y="89738"/>
                </a:lnTo>
                <a:lnTo>
                  <a:pt x="37338" y="90665"/>
                </a:lnTo>
                <a:lnTo>
                  <a:pt x="39624" y="92951"/>
                </a:lnTo>
                <a:lnTo>
                  <a:pt x="39624" y="96761"/>
                </a:lnTo>
                <a:lnTo>
                  <a:pt x="41135" y="96761"/>
                </a:lnTo>
                <a:lnTo>
                  <a:pt x="41135" y="98285"/>
                </a:lnTo>
                <a:lnTo>
                  <a:pt x="44945" y="102095"/>
                </a:lnTo>
                <a:lnTo>
                  <a:pt x="47231" y="102095"/>
                </a:lnTo>
                <a:lnTo>
                  <a:pt x="47231" y="104381"/>
                </a:lnTo>
                <a:lnTo>
                  <a:pt x="51041" y="104381"/>
                </a:lnTo>
                <a:lnTo>
                  <a:pt x="52565" y="105905"/>
                </a:lnTo>
                <a:lnTo>
                  <a:pt x="56375" y="105905"/>
                </a:lnTo>
                <a:lnTo>
                  <a:pt x="62471" y="105905"/>
                </a:lnTo>
                <a:lnTo>
                  <a:pt x="62471" y="104381"/>
                </a:lnTo>
                <a:lnTo>
                  <a:pt x="66281" y="104381"/>
                </a:lnTo>
                <a:lnTo>
                  <a:pt x="66281" y="102095"/>
                </a:lnTo>
                <a:lnTo>
                  <a:pt x="70091" y="102095"/>
                </a:lnTo>
                <a:lnTo>
                  <a:pt x="70091" y="100571"/>
                </a:lnTo>
                <a:lnTo>
                  <a:pt x="71615" y="100571"/>
                </a:lnTo>
                <a:lnTo>
                  <a:pt x="71615" y="98285"/>
                </a:lnTo>
                <a:lnTo>
                  <a:pt x="73901" y="96761"/>
                </a:lnTo>
                <a:lnTo>
                  <a:pt x="73901" y="94475"/>
                </a:lnTo>
                <a:lnTo>
                  <a:pt x="75425" y="92951"/>
                </a:lnTo>
                <a:lnTo>
                  <a:pt x="75425" y="89738"/>
                </a:lnTo>
                <a:lnTo>
                  <a:pt x="107429" y="89738"/>
                </a:lnTo>
                <a:lnTo>
                  <a:pt x="107429" y="85928"/>
                </a:lnTo>
                <a:lnTo>
                  <a:pt x="107429" y="82118"/>
                </a:lnTo>
                <a:close/>
              </a:path>
            </a:pathLst>
          </a:custGeom>
          <a:solidFill>
            <a:srgbClr val="000000"/>
          </a:solidFill>
        </p:spPr>
        <p:txBody>
          <a:bodyPr wrap="square" lIns="0" tIns="0" rIns="0" bIns="0" rtlCol="0"/>
          <a:lstStyle/>
          <a:p>
            <a:endParaRPr/>
          </a:p>
        </p:txBody>
      </p:sp>
      <p:sp>
        <p:nvSpPr>
          <p:cNvPr id="80" name="object 80"/>
          <p:cNvSpPr/>
          <p:nvPr/>
        </p:nvSpPr>
        <p:spPr>
          <a:xfrm>
            <a:off x="6268021" y="1890966"/>
            <a:ext cx="107950" cy="187960"/>
          </a:xfrm>
          <a:custGeom>
            <a:avLst/>
            <a:gdLst/>
            <a:ahLst/>
            <a:cxnLst/>
            <a:rect l="l" t="t" r="r" b="b"/>
            <a:pathLst>
              <a:path w="107950" h="187960">
                <a:moveTo>
                  <a:pt x="67805" y="13716"/>
                </a:moveTo>
                <a:lnTo>
                  <a:pt x="66281" y="13716"/>
                </a:lnTo>
                <a:lnTo>
                  <a:pt x="66281" y="9906"/>
                </a:lnTo>
                <a:lnTo>
                  <a:pt x="63995" y="7620"/>
                </a:lnTo>
                <a:lnTo>
                  <a:pt x="63995" y="6096"/>
                </a:lnTo>
                <a:lnTo>
                  <a:pt x="62471" y="6096"/>
                </a:lnTo>
                <a:lnTo>
                  <a:pt x="62471" y="3810"/>
                </a:lnTo>
                <a:lnTo>
                  <a:pt x="60185" y="3810"/>
                </a:lnTo>
                <a:lnTo>
                  <a:pt x="58661" y="2286"/>
                </a:lnTo>
                <a:lnTo>
                  <a:pt x="54851" y="2286"/>
                </a:lnTo>
                <a:lnTo>
                  <a:pt x="54851" y="0"/>
                </a:lnTo>
                <a:lnTo>
                  <a:pt x="43421" y="0"/>
                </a:lnTo>
                <a:lnTo>
                  <a:pt x="43421" y="2286"/>
                </a:lnTo>
                <a:lnTo>
                  <a:pt x="37325" y="2286"/>
                </a:lnTo>
                <a:lnTo>
                  <a:pt x="37325" y="3810"/>
                </a:lnTo>
                <a:lnTo>
                  <a:pt x="35801" y="3810"/>
                </a:lnTo>
                <a:lnTo>
                  <a:pt x="35801" y="6096"/>
                </a:lnTo>
                <a:lnTo>
                  <a:pt x="33515" y="6096"/>
                </a:lnTo>
                <a:lnTo>
                  <a:pt x="33515" y="7620"/>
                </a:lnTo>
                <a:lnTo>
                  <a:pt x="31991" y="7620"/>
                </a:lnTo>
                <a:lnTo>
                  <a:pt x="31991" y="9906"/>
                </a:lnTo>
                <a:lnTo>
                  <a:pt x="29705" y="9906"/>
                </a:lnTo>
                <a:lnTo>
                  <a:pt x="29705" y="15240"/>
                </a:lnTo>
                <a:lnTo>
                  <a:pt x="28181" y="15240"/>
                </a:lnTo>
                <a:lnTo>
                  <a:pt x="28181" y="32004"/>
                </a:lnTo>
                <a:lnTo>
                  <a:pt x="29705" y="32004"/>
                </a:lnTo>
                <a:lnTo>
                  <a:pt x="29705" y="35814"/>
                </a:lnTo>
                <a:lnTo>
                  <a:pt x="31991" y="38100"/>
                </a:lnTo>
                <a:lnTo>
                  <a:pt x="31991" y="39624"/>
                </a:lnTo>
                <a:lnTo>
                  <a:pt x="33515" y="39624"/>
                </a:lnTo>
                <a:lnTo>
                  <a:pt x="33515" y="41910"/>
                </a:lnTo>
                <a:lnTo>
                  <a:pt x="35801" y="41910"/>
                </a:lnTo>
                <a:lnTo>
                  <a:pt x="35801" y="43434"/>
                </a:lnTo>
                <a:lnTo>
                  <a:pt x="37325" y="43434"/>
                </a:lnTo>
                <a:lnTo>
                  <a:pt x="37325" y="45720"/>
                </a:lnTo>
                <a:lnTo>
                  <a:pt x="43421" y="45720"/>
                </a:lnTo>
                <a:lnTo>
                  <a:pt x="43421" y="47244"/>
                </a:lnTo>
                <a:lnTo>
                  <a:pt x="54851" y="47244"/>
                </a:lnTo>
                <a:lnTo>
                  <a:pt x="54851" y="45720"/>
                </a:lnTo>
                <a:lnTo>
                  <a:pt x="58661" y="45720"/>
                </a:lnTo>
                <a:lnTo>
                  <a:pt x="58661" y="43434"/>
                </a:lnTo>
                <a:lnTo>
                  <a:pt x="62471" y="43434"/>
                </a:lnTo>
                <a:lnTo>
                  <a:pt x="62471" y="41910"/>
                </a:lnTo>
                <a:lnTo>
                  <a:pt x="63995" y="41910"/>
                </a:lnTo>
                <a:lnTo>
                  <a:pt x="63995" y="38100"/>
                </a:lnTo>
                <a:lnTo>
                  <a:pt x="66281" y="38100"/>
                </a:lnTo>
                <a:lnTo>
                  <a:pt x="66281" y="34290"/>
                </a:lnTo>
                <a:lnTo>
                  <a:pt x="67805" y="34290"/>
                </a:lnTo>
                <a:lnTo>
                  <a:pt x="67805" y="32004"/>
                </a:lnTo>
                <a:lnTo>
                  <a:pt x="62471" y="30480"/>
                </a:lnTo>
                <a:lnTo>
                  <a:pt x="62471" y="32004"/>
                </a:lnTo>
                <a:lnTo>
                  <a:pt x="60185" y="32004"/>
                </a:lnTo>
                <a:lnTo>
                  <a:pt x="60185" y="35814"/>
                </a:lnTo>
                <a:lnTo>
                  <a:pt x="58661" y="35814"/>
                </a:lnTo>
                <a:lnTo>
                  <a:pt x="58661" y="38100"/>
                </a:lnTo>
                <a:lnTo>
                  <a:pt x="56375" y="38100"/>
                </a:lnTo>
                <a:lnTo>
                  <a:pt x="56375" y="39624"/>
                </a:lnTo>
                <a:lnTo>
                  <a:pt x="54851" y="39624"/>
                </a:lnTo>
                <a:lnTo>
                  <a:pt x="54851" y="41910"/>
                </a:lnTo>
                <a:lnTo>
                  <a:pt x="43421" y="41910"/>
                </a:lnTo>
                <a:lnTo>
                  <a:pt x="43421" y="39624"/>
                </a:lnTo>
                <a:lnTo>
                  <a:pt x="39611" y="39624"/>
                </a:lnTo>
                <a:lnTo>
                  <a:pt x="39611" y="38100"/>
                </a:lnTo>
                <a:lnTo>
                  <a:pt x="37325" y="38100"/>
                </a:lnTo>
                <a:lnTo>
                  <a:pt x="37325" y="35814"/>
                </a:lnTo>
                <a:lnTo>
                  <a:pt x="35801" y="35814"/>
                </a:lnTo>
                <a:lnTo>
                  <a:pt x="35801" y="30480"/>
                </a:lnTo>
                <a:lnTo>
                  <a:pt x="33515" y="30480"/>
                </a:lnTo>
                <a:lnTo>
                  <a:pt x="33515" y="17526"/>
                </a:lnTo>
                <a:lnTo>
                  <a:pt x="35801" y="17526"/>
                </a:lnTo>
                <a:lnTo>
                  <a:pt x="35801" y="11430"/>
                </a:lnTo>
                <a:lnTo>
                  <a:pt x="37325" y="11430"/>
                </a:lnTo>
                <a:lnTo>
                  <a:pt x="37325" y="9906"/>
                </a:lnTo>
                <a:lnTo>
                  <a:pt x="39611" y="9906"/>
                </a:lnTo>
                <a:lnTo>
                  <a:pt x="39611" y="7620"/>
                </a:lnTo>
                <a:lnTo>
                  <a:pt x="43421" y="7620"/>
                </a:lnTo>
                <a:lnTo>
                  <a:pt x="43421" y="6096"/>
                </a:lnTo>
                <a:lnTo>
                  <a:pt x="54851" y="6096"/>
                </a:lnTo>
                <a:lnTo>
                  <a:pt x="54851" y="7620"/>
                </a:lnTo>
                <a:lnTo>
                  <a:pt x="56375" y="7620"/>
                </a:lnTo>
                <a:lnTo>
                  <a:pt x="58661" y="9906"/>
                </a:lnTo>
                <a:lnTo>
                  <a:pt x="58661" y="11430"/>
                </a:lnTo>
                <a:lnTo>
                  <a:pt x="60185" y="11430"/>
                </a:lnTo>
                <a:lnTo>
                  <a:pt x="60185" y="15240"/>
                </a:lnTo>
                <a:lnTo>
                  <a:pt x="67805" y="13716"/>
                </a:lnTo>
                <a:close/>
              </a:path>
              <a:path w="107950" h="187960">
                <a:moveTo>
                  <a:pt x="107416" y="162623"/>
                </a:moveTo>
                <a:lnTo>
                  <a:pt x="73139" y="162623"/>
                </a:lnTo>
                <a:lnTo>
                  <a:pt x="73139" y="159232"/>
                </a:lnTo>
                <a:lnTo>
                  <a:pt x="71615" y="159232"/>
                </a:lnTo>
                <a:lnTo>
                  <a:pt x="71615" y="156946"/>
                </a:lnTo>
                <a:lnTo>
                  <a:pt x="69329" y="155422"/>
                </a:lnTo>
                <a:lnTo>
                  <a:pt x="67805" y="153136"/>
                </a:lnTo>
                <a:lnTo>
                  <a:pt x="66281" y="153136"/>
                </a:lnTo>
                <a:lnTo>
                  <a:pt x="66281" y="151612"/>
                </a:lnTo>
                <a:lnTo>
                  <a:pt x="62471" y="151612"/>
                </a:lnTo>
                <a:lnTo>
                  <a:pt x="60185" y="149326"/>
                </a:lnTo>
                <a:lnTo>
                  <a:pt x="60185" y="81521"/>
                </a:lnTo>
                <a:lnTo>
                  <a:pt x="51041" y="81521"/>
                </a:lnTo>
                <a:lnTo>
                  <a:pt x="51041" y="149326"/>
                </a:lnTo>
                <a:lnTo>
                  <a:pt x="51041" y="151612"/>
                </a:lnTo>
                <a:lnTo>
                  <a:pt x="47231" y="151612"/>
                </a:lnTo>
                <a:lnTo>
                  <a:pt x="47231" y="153136"/>
                </a:lnTo>
                <a:lnTo>
                  <a:pt x="43421" y="153136"/>
                </a:lnTo>
                <a:lnTo>
                  <a:pt x="43421" y="155422"/>
                </a:lnTo>
                <a:lnTo>
                  <a:pt x="41135" y="155422"/>
                </a:lnTo>
                <a:lnTo>
                  <a:pt x="41135" y="159232"/>
                </a:lnTo>
                <a:lnTo>
                  <a:pt x="39611" y="159232"/>
                </a:lnTo>
                <a:lnTo>
                  <a:pt x="39611" y="160756"/>
                </a:lnTo>
                <a:lnTo>
                  <a:pt x="37744" y="162623"/>
                </a:lnTo>
                <a:lnTo>
                  <a:pt x="0" y="162623"/>
                </a:lnTo>
                <a:lnTo>
                  <a:pt x="0" y="166433"/>
                </a:lnTo>
                <a:lnTo>
                  <a:pt x="0" y="172783"/>
                </a:lnTo>
                <a:lnTo>
                  <a:pt x="37325" y="172783"/>
                </a:lnTo>
                <a:lnTo>
                  <a:pt x="37325" y="175996"/>
                </a:lnTo>
                <a:lnTo>
                  <a:pt x="39611" y="175996"/>
                </a:lnTo>
                <a:lnTo>
                  <a:pt x="39611" y="177520"/>
                </a:lnTo>
                <a:lnTo>
                  <a:pt x="41135" y="179806"/>
                </a:lnTo>
                <a:lnTo>
                  <a:pt x="41135" y="181330"/>
                </a:lnTo>
                <a:lnTo>
                  <a:pt x="43421" y="181330"/>
                </a:lnTo>
                <a:lnTo>
                  <a:pt x="43421" y="183616"/>
                </a:lnTo>
                <a:lnTo>
                  <a:pt x="44945" y="183616"/>
                </a:lnTo>
                <a:lnTo>
                  <a:pt x="44945" y="185140"/>
                </a:lnTo>
                <a:lnTo>
                  <a:pt x="48755" y="185140"/>
                </a:lnTo>
                <a:lnTo>
                  <a:pt x="48755" y="187426"/>
                </a:lnTo>
                <a:lnTo>
                  <a:pt x="56375" y="187426"/>
                </a:lnTo>
                <a:lnTo>
                  <a:pt x="62471" y="187426"/>
                </a:lnTo>
                <a:lnTo>
                  <a:pt x="63995" y="185140"/>
                </a:lnTo>
                <a:lnTo>
                  <a:pt x="67805" y="185140"/>
                </a:lnTo>
                <a:lnTo>
                  <a:pt x="67805" y="183616"/>
                </a:lnTo>
                <a:lnTo>
                  <a:pt x="69329" y="183616"/>
                </a:lnTo>
                <a:lnTo>
                  <a:pt x="69329" y="181330"/>
                </a:lnTo>
                <a:lnTo>
                  <a:pt x="71615" y="181330"/>
                </a:lnTo>
                <a:lnTo>
                  <a:pt x="71615" y="179806"/>
                </a:lnTo>
                <a:lnTo>
                  <a:pt x="73139" y="177520"/>
                </a:lnTo>
                <a:lnTo>
                  <a:pt x="73139" y="175996"/>
                </a:lnTo>
                <a:lnTo>
                  <a:pt x="75425" y="174472"/>
                </a:lnTo>
                <a:lnTo>
                  <a:pt x="75425" y="172783"/>
                </a:lnTo>
                <a:lnTo>
                  <a:pt x="107416" y="172783"/>
                </a:lnTo>
                <a:lnTo>
                  <a:pt x="107416" y="166433"/>
                </a:lnTo>
                <a:lnTo>
                  <a:pt x="107416" y="162623"/>
                </a:lnTo>
                <a:close/>
              </a:path>
            </a:pathLst>
          </a:custGeom>
          <a:solidFill>
            <a:srgbClr val="000000"/>
          </a:solidFill>
        </p:spPr>
        <p:txBody>
          <a:bodyPr wrap="square" lIns="0" tIns="0" rIns="0" bIns="0" rtlCol="0"/>
          <a:lstStyle/>
          <a:p>
            <a:endParaRPr/>
          </a:p>
        </p:txBody>
      </p:sp>
      <p:sp>
        <p:nvSpPr>
          <p:cNvPr id="81" name="object 81"/>
          <p:cNvSpPr/>
          <p:nvPr/>
        </p:nvSpPr>
        <p:spPr>
          <a:xfrm>
            <a:off x="6514871" y="1898586"/>
            <a:ext cx="36830" cy="45720"/>
          </a:xfrm>
          <a:custGeom>
            <a:avLst/>
            <a:gdLst/>
            <a:ahLst/>
            <a:cxnLst/>
            <a:rect l="l" t="t" r="r" b="b"/>
            <a:pathLst>
              <a:path w="36830" h="45719">
                <a:moveTo>
                  <a:pt x="25133" y="0"/>
                </a:moveTo>
                <a:lnTo>
                  <a:pt x="0" y="0"/>
                </a:lnTo>
                <a:lnTo>
                  <a:pt x="0" y="45707"/>
                </a:lnTo>
                <a:lnTo>
                  <a:pt x="22847" y="45707"/>
                </a:lnTo>
                <a:lnTo>
                  <a:pt x="22847" y="43421"/>
                </a:lnTo>
                <a:lnTo>
                  <a:pt x="28943" y="43421"/>
                </a:lnTo>
                <a:lnTo>
                  <a:pt x="28943" y="41897"/>
                </a:lnTo>
                <a:lnTo>
                  <a:pt x="30467" y="41897"/>
                </a:lnTo>
                <a:lnTo>
                  <a:pt x="30467" y="39624"/>
                </a:lnTo>
                <a:lnTo>
                  <a:pt x="6096" y="39624"/>
                </a:lnTo>
                <a:lnTo>
                  <a:pt x="6096" y="6096"/>
                </a:lnTo>
                <a:lnTo>
                  <a:pt x="30467" y="6096"/>
                </a:lnTo>
                <a:lnTo>
                  <a:pt x="30467" y="3809"/>
                </a:lnTo>
                <a:lnTo>
                  <a:pt x="28943" y="3809"/>
                </a:lnTo>
                <a:lnTo>
                  <a:pt x="28943" y="2285"/>
                </a:lnTo>
                <a:lnTo>
                  <a:pt x="25133" y="2285"/>
                </a:lnTo>
                <a:lnTo>
                  <a:pt x="25133" y="0"/>
                </a:lnTo>
                <a:close/>
              </a:path>
              <a:path w="36830" h="45719">
                <a:moveTo>
                  <a:pt x="32753" y="38100"/>
                </a:moveTo>
                <a:lnTo>
                  <a:pt x="22847" y="38100"/>
                </a:lnTo>
                <a:lnTo>
                  <a:pt x="22847" y="39624"/>
                </a:lnTo>
                <a:lnTo>
                  <a:pt x="32753" y="39624"/>
                </a:lnTo>
                <a:lnTo>
                  <a:pt x="32753" y="38100"/>
                </a:lnTo>
                <a:close/>
              </a:path>
              <a:path w="36830" h="45719">
                <a:moveTo>
                  <a:pt x="34277" y="7620"/>
                </a:moveTo>
                <a:lnTo>
                  <a:pt x="26657" y="7620"/>
                </a:lnTo>
                <a:lnTo>
                  <a:pt x="26657" y="9905"/>
                </a:lnTo>
                <a:lnTo>
                  <a:pt x="28943" y="9905"/>
                </a:lnTo>
                <a:lnTo>
                  <a:pt x="28943" y="12953"/>
                </a:lnTo>
                <a:lnTo>
                  <a:pt x="30467" y="12953"/>
                </a:lnTo>
                <a:lnTo>
                  <a:pt x="30467" y="32003"/>
                </a:lnTo>
                <a:lnTo>
                  <a:pt x="28943" y="32003"/>
                </a:lnTo>
                <a:lnTo>
                  <a:pt x="28943" y="35814"/>
                </a:lnTo>
                <a:lnTo>
                  <a:pt x="26657" y="35814"/>
                </a:lnTo>
                <a:lnTo>
                  <a:pt x="26657" y="38100"/>
                </a:lnTo>
                <a:lnTo>
                  <a:pt x="34277" y="38100"/>
                </a:lnTo>
                <a:lnTo>
                  <a:pt x="34277" y="34290"/>
                </a:lnTo>
                <a:lnTo>
                  <a:pt x="36563" y="34290"/>
                </a:lnTo>
                <a:lnTo>
                  <a:pt x="36563" y="11429"/>
                </a:lnTo>
                <a:lnTo>
                  <a:pt x="34277" y="11429"/>
                </a:lnTo>
                <a:lnTo>
                  <a:pt x="34277" y="7620"/>
                </a:lnTo>
                <a:close/>
              </a:path>
              <a:path w="36830" h="45719">
                <a:moveTo>
                  <a:pt x="32753" y="6096"/>
                </a:moveTo>
                <a:lnTo>
                  <a:pt x="22847" y="6096"/>
                </a:lnTo>
                <a:lnTo>
                  <a:pt x="22847" y="7620"/>
                </a:lnTo>
                <a:lnTo>
                  <a:pt x="32753" y="7620"/>
                </a:lnTo>
                <a:lnTo>
                  <a:pt x="32753" y="6096"/>
                </a:lnTo>
                <a:close/>
              </a:path>
            </a:pathLst>
          </a:custGeom>
          <a:solidFill>
            <a:srgbClr val="000000"/>
          </a:solidFill>
        </p:spPr>
        <p:txBody>
          <a:bodyPr wrap="square" lIns="0" tIns="0" rIns="0" bIns="0" rtlCol="0"/>
          <a:lstStyle/>
          <a:p>
            <a:endParaRPr/>
          </a:p>
        </p:txBody>
      </p:sp>
      <p:pic>
        <p:nvPicPr>
          <p:cNvPr id="82" name="object 82"/>
          <p:cNvPicPr/>
          <p:nvPr/>
        </p:nvPicPr>
        <p:blipFill>
          <a:blip r:embed="rId10" cstate="print"/>
          <a:stretch>
            <a:fillRect/>
          </a:stretch>
        </p:blipFill>
        <p:spPr>
          <a:xfrm>
            <a:off x="6832562" y="2148485"/>
            <a:ext cx="88379" cy="73901"/>
          </a:xfrm>
          <a:prstGeom prst="rect">
            <a:avLst/>
          </a:prstGeom>
        </p:spPr>
      </p:pic>
      <p:pic>
        <p:nvPicPr>
          <p:cNvPr id="83" name="object 83"/>
          <p:cNvPicPr/>
          <p:nvPr/>
        </p:nvPicPr>
        <p:blipFill>
          <a:blip r:embed="rId11" cstate="print"/>
          <a:stretch>
            <a:fillRect/>
          </a:stretch>
        </p:blipFill>
        <p:spPr>
          <a:xfrm>
            <a:off x="7854239" y="2415134"/>
            <a:ext cx="86855" cy="73901"/>
          </a:xfrm>
          <a:prstGeom prst="rect">
            <a:avLst/>
          </a:prstGeom>
        </p:spPr>
      </p:pic>
      <p:sp>
        <p:nvSpPr>
          <p:cNvPr id="84" name="object 84"/>
          <p:cNvSpPr txBox="1"/>
          <p:nvPr/>
        </p:nvSpPr>
        <p:spPr>
          <a:xfrm>
            <a:off x="5942190" y="2850419"/>
            <a:ext cx="440055" cy="135293"/>
          </a:xfrm>
          <a:prstGeom prst="rect">
            <a:avLst/>
          </a:prstGeom>
        </p:spPr>
        <p:txBody>
          <a:bodyPr vert="horz" wrap="square" lIns="0" tIns="12065" rIns="0" bIns="0" rtlCol="0">
            <a:spAutoFit/>
          </a:bodyPr>
          <a:lstStyle/>
          <a:p>
            <a:pPr marL="12700">
              <a:spcBef>
                <a:spcPts val="95"/>
              </a:spcBef>
            </a:pPr>
            <a:r>
              <a:rPr sz="800" spc="-5" dirty="0">
                <a:latin typeface="Comic Sans MS"/>
                <a:cs typeface="Comic Sans MS"/>
              </a:rPr>
              <a:t>Figura</a:t>
            </a:r>
            <a:r>
              <a:rPr sz="800" spc="-55" dirty="0">
                <a:latin typeface="Comic Sans MS"/>
                <a:cs typeface="Comic Sans MS"/>
              </a:rPr>
              <a:t> </a:t>
            </a:r>
            <a:r>
              <a:rPr sz="800" spc="-5" dirty="0">
                <a:latin typeface="Comic Sans MS"/>
                <a:cs typeface="Comic Sans MS"/>
              </a:rPr>
              <a:t>2.</a:t>
            </a:r>
            <a:endParaRPr sz="800">
              <a:latin typeface="Comic Sans MS"/>
              <a:cs typeface="Comic Sans MS"/>
            </a:endParaRPr>
          </a:p>
        </p:txBody>
      </p:sp>
      <p:sp>
        <p:nvSpPr>
          <p:cNvPr id="85" name="object 85"/>
          <p:cNvSpPr txBox="1"/>
          <p:nvPr/>
        </p:nvSpPr>
        <p:spPr>
          <a:xfrm>
            <a:off x="6662162" y="2850419"/>
            <a:ext cx="2256790" cy="365125"/>
          </a:xfrm>
          <a:prstGeom prst="rect">
            <a:avLst/>
          </a:prstGeom>
        </p:spPr>
        <p:txBody>
          <a:bodyPr vert="horz" wrap="square" lIns="0" tIns="12065" rIns="0" bIns="0" rtlCol="0">
            <a:spAutoFit/>
          </a:bodyPr>
          <a:lstStyle/>
          <a:p>
            <a:pPr marL="187325" indent="-175260">
              <a:spcBef>
                <a:spcPts val="95"/>
              </a:spcBef>
              <a:buAutoNum type="alphaLcParenBoth"/>
              <a:tabLst>
                <a:tab pos="187960" algn="l"/>
              </a:tabLst>
            </a:pPr>
            <a:r>
              <a:rPr sz="800" b="1" spc="-5" dirty="0">
                <a:latin typeface="Comic Sans MS"/>
                <a:cs typeface="Comic Sans MS"/>
              </a:rPr>
              <a:t>Subestación</a:t>
            </a:r>
            <a:r>
              <a:rPr sz="800" b="1" dirty="0">
                <a:latin typeface="Comic Sans MS"/>
                <a:cs typeface="Comic Sans MS"/>
              </a:rPr>
              <a:t> </a:t>
            </a:r>
            <a:r>
              <a:rPr sz="800" b="1" spc="-5" dirty="0">
                <a:latin typeface="Comic Sans MS"/>
                <a:cs typeface="Comic Sans MS"/>
              </a:rPr>
              <a:t>típica</a:t>
            </a:r>
            <a:r>
              <a:rPr sz="800" b="1" spc="5" dirty="0">
                <a:latin typeface="Comic Sans MS"/>
                <a:cs typeface="Comic Sans MS"/>
              </a:rPr>
              <a:t> </a:t>
            </a:r>
            <a:r>
              <a:rPr sz="800" b="1" spc="-5" dirty="0">
                <a:latin typeface="Comic Sans MS"/>
                <a:cs typeface="Comic Sans MS"/>
              </a:rPr>
              <a:t>de</a:t>
            </a:r>
            <a:r>
              <a:rPr sz="800" b="1" dirty="0">
                <a:latin typeface="Comic Sans MS"/>
                <a:cs typeface="Comic Sans MS"/>
              </a:rPr>
              <a:t> </a:t>
            </a:r>
            <a:r>
              <a:rPr sz="800" b="1" spc="-5" dirty="0">
                <a:latin typeface="Comic Sans MS"/>
                <a:cs typeface="Comic Sans MS"/>
              </a:rPr>
              <a:t>interruptor</a:t>
            </a:r>
            <a:r>
              <a:rPr sz="800" b="1" spc="5" dirty="0">
                <a:latin typeface="Comic Sans MS"/>
                <a:cs typeface="Comic Sans MS"/>
              </a:rPr>
              <a:t> </a:t>
            </a:r>
            <a:r>
              <a:rPr sz="800" b="1" spc="-5" dirty="0">
                <a:latin typeface="Comic Sans MS"/>
                <a:cs typeface="Comic Sans MS"/>
              </a:rPr>
              <a:t>y</a:t>
            </a:r>
            <a:r>
              <a:rPr sz="800" b="1" dirty="0">
                <a:latin typeface="Comic Sans MS"/>
                <a:cs typeface="Comic Sans MS"/>
              </a:rPr>
              <a:t> </a:t>
            </a:r>
            <a:r>
              <a:rPr sz="800" b="1" spc="-5" dirty="0">
                <a:latin typeface="Comic Sans MS"/>
                <a:cs typeface="Comic Sans MS"/>
              </a:rPr>
              <a:t>medio</a:t>
            </a:r>
            <a:endParaRPr sz="800">
              <a:latin typeface="Comic Sans MS"/>
              <a:cs typeface="Comic Sans MS"/>
            </a:endParaRPr>
          </a:p>
          <a:p>
            <a:pPr marL="190500" indent="-178435">
              <a:spcBef>
                <a:spcPts val="755"/>
              </a:spcBef>
              <a:buAutoNum type="alphaLcParenBoth"/>
              <a:tabLst>
                <a:tab pos="191135" algn="l"/>
              </a:tabLst>
            </a:pPr>
            <a:r>
              <a:rPr sz="800" b="1" spc="-5" dirty="0">
                <a:latin typeface="Comic Sans MS"/>
                <a:cs typeface="Comic Sans MS"/>
              </a:rPr>
              <a:t>Subestación</a:t>
            </a:r>
            <a:r>
              <a:rPr sz="800" b="1" dirty="0">
                <a:latin typeface="Comic Sans MS"/>
                <a:cs typeface="Comic Sans MS"/>
              </a:rPr>
              <a:t> </a:t>
            </a:r>
            <a:r>
              <a:rPr sz="800" b="1" spc="-5" dirty="0">
                <a:latin typeface="Comic Sans MS"/>
                <a:cs typeface="Comic Sans MS"/>
              </a:rPr>
              <a:t>típica</a:t>
            </a:r>
            <a:r>
              <a:rPr sz="800" b="1" dirty="0">
                <a:latin typeface="Comic Sans MS"/>
                <a:cs typeface="Comic Sans MS"/>
              </a:rPr>
              <a:t> </a:t>
            </a:r>
            <a:r>
              <a:rPr sz="800" b="1" spc="-5" dirty="0">
                <a:latin typeface="Comic Sans MS"/>
                <a:cs typeface="Comic Sans MS"/>
              </a:rPr>
              <a:t>de</a:t>
            </a:r>
            <a:r>
              <a:rPr sz="800" b="1" dirty="0">
                <a:latin typeface="Comic Sans MS"/>
                <a:cs typeface="Comic Sans MS"/>
              </a:rPr>
              <a:t> </a:t>
            </a:r>
            <a:r>
              <a:rPr sz="800" b="1" spc="-5" dirty="0">
                <a:latin typeface="Comic Sans MS"/>
                <a:cs typeface="Comic Sans MS"/>
              </a:rPr>
              <a:t>bus en</a:t>
            </a:r>
            <a:r>
              <a:rPr sz="800" b="1" spc="5" dirty="0">
                <a:latin typeface="Comic Sans MS"/>
                <a:cs typeface="Comic Sans MS"/>
              </a:rPr>
              <a:t> </a:t>
            </a:r>
            <a:r>
              <a:rPr sz="800" b="1" spc="-5" dirty="0">
                <a:latin typeface="Comic Sans MS"/>
                <a:cs typeface="Comic Sans MS"/>
              </a:rPr>
              <a:t>anillo</a:t>
            </a:r>
            <a:endParaRPr sz="800">
              <a:latin typeface="Comic Sans MS"/>
              <a:cs typeface="Comic Sans MS"/>
            </a:endParaRPr>
          </a:p>
        </p:txBody>
      </p:sp>
      <p:sp>
        <p:nvSpPr>
          <p:cNvPr id="86" name="object 86"/>
          <p:cNvSpPr txBox="1"/>
          <p:nvPr/>
        </p:nvSpPr>
        <p:spPr>
          <a:xfrm>
            <a:off x="5942189" y="3341830"/>
            <a:ext cx="3054350" cy="257365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Esto</a:t>
            </a:r>
            <a:r>
              <a:rPr sz="900" dirty="0">
                <a:latin typeface="Comic Sans MS"/>
                <a:cs typeface="Comic Sans MS"/>
              </a:rPr>
              <a:t> </a:t>
            </a:r>
            <a:r>
              <a:rPr sz="900" spc="-5" dirty="0">
                <a:latin typeface="Comic Sans MS"/>
                <a:cs typeface="Comic Sans MS"/>
              </a:rPr>
              <a:t>permite</a:t>
            </a:r>
            <a:r>
              <a:rPr sz="900" dirty="0">
                <a:latin typeface="Comic Sans MS"/>
                <a:cs typeface="Comic Sans MS"/>
              </a:rPr>
              <a:t> </a:t>
            </a:r>
            <a:r>
              <a:rPr sz="900" spc="-5" dirty="0">
                <a:latin typeface="Comic Sans MS"/>
                <a:cs typeface="Comic Sans MS"/>
              </a:rPr>
              <a:t>al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estar</a:t>
            </a:r>
            <a:r>
              <a:rPr sz="900" dirty="0">
                <a:latin typeface="Comic Sans MS"/>
                <a:cs typeface="Comic Sans MS"/>
              </a:rPr>
              <a:t> </a:t>
            </a:r>
            <a:r>
              <a:rPr sz="900" spc="-5" dirty="0">
                <a:latin typeface="Comic Sans MS"/>
                <a:cs typeface="Comic Sans MS"/>
              </a:rPr>
              <a:t>fuera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línea,</a:t>
            </a:r>
            <a:r>
              <a:rPr sz="900" spc="254"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cuchilla</a:t>
            </a:r>
            <a:r>
              <a:rPr sz="900" dirty="0">
                <a:latin typeface="Comic Sans MS"/>
                <a:cs typeface="Comic Sans MS"/>
              </a:rPr>
              <a:t> </a:t>
            </a:r>
            <a:r>
              <a:rPr sz="900" spc="-5" dirty="0">
                <a:latin typeface="Comic Sans MS"/>
                <a:cs typeface="Comic Sans MS"/>
              </a:rPr>
              <a:t>abierta,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interruptores</a:t>
            </a:r>
            <a:r>
              <a:rPr sz="900" dirty="0">
                <a:latin typeface="Comic Sans MS"/>
                <a:cs typeface="Comic Sans MS"/>
              </a:rPr>
              <a:t> </a:t>
            </a:r>
            <a:r>
              <a:rPr sz="900" spc="-5" dirty="0">
                <a:latin typeface="Comic Sans MS"/>
                <a:cs typeface="Comic Sans MS"/>
              </a:rPr>
              <a:t>cerrados</a:t>
            </a:r>
            <a:r>
              <a:rPr sz="900" dirty="0">
                <a:latin typeface="Comic Sans MS"/>
                <a:cs typeface="Comic Sans MS"/>
              </a:rPr>
              <a:t> </a:t>
            </a:r>
            <a:r>
              <a:rPr sz="900" spc="-5" dirty="0">
                <a:latin typeface="Comic Sans MS"/>
                <a:cs typeface="Comic Sans MS"/>
              </a:rPr>
              <a:t>para </a:t>
            </a:r>
            <a:r>
              <a:rPr sz="900" dirty="0">
                <a:latin typeface="Comic Sans MS"/>
                <a:cs typeface="Comic Sans MS"/>
              </a:rPr>
              <a:t> </a:t>
            </a:r>
            <a:r>
              <a:rPr sz="900" spc="-5" dirty="0">
                <a:latin typeface="Comic Sans MS"/>
                <a:cs typeface="Comic Sans MS"/>
              </a:rPr>
              <a:t>mantener</a:t>
            </a:r>
            <a:r>
              <a:rPr sz="900" dirty="0">
                <a:latin typeface="Comic Sans MS"/>
                <a:cs typeface="Comic Sans MS"/>
              </a:rPr>
              <a:t> </a:t>
            </a:r>
            <a:r>
              <a:rPr sz="900" spc="-5" dirty="0">
                <a:latin typeface="Comic Sans MS"/>
                <a:cs typeface="Comic Sans MS"/>
              </a:rPr>
              <a:t>otros</a:t>
            </a:r>
            <a:r>
              <a:rPr sz="900" spc="254" dirty="0">
                <a:latin typeface="Comic Sans MS"/>
                <a:cs typeface="Comic Sans MS"/>
              </a:rPr>
              <a:t> </a:t>
            </a:r>
            <a:r>
              <a:rPr sz="900" spc="-5" dirty="0">
                <a:latin typeface="Comic Sans MS"/>
                <a:cs typeface="Comic Sans MS"/>
              </a:rPr>
              <a:t>enlaces</a:t>
            </a:r>
            <a:r>
              <a:rPr sz="900" spc="260" dirty="0">
                <a:latin typeface="Comic Sans MS"/>
                <a:cs typeface="Comic Sans MS"/>
              </a:rPr>
              <a:t> </a:t>
            </a:r>
            <a:r>
              <a:rPr sz="900" spc="-5" dirty="0">
                <a:latin typeface="Comic Sans MS"/>
                <a:cs typeface="Comic Sans MS"/>
              </a:rPr>
              <a:t>entre los buses principales. En </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primeras</a:t>
            </a:r>
            <a:r>
              <a:rPr sz="900" dirty="0">
                <a:latin typeface="Comic Sans MS"/>
                <a:cs typeface="Comic Sans MS"/>
              </a:rPr>
              <a:t> </a:t>
            </a:r>
            <a:r>
              <a:rPr sz="900" spc="-5" dirty="0">
                <a:latin typeface="Comic Sans MS"/>
                <a:cs typeface="Comic Sans MS"/>
              </a:rPr>
              <a:t>fases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construcción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spc="254" dirty="0">
                <a:latin typeface="Comic Sans MS"/>
                <a:cs typeface="Comic Sans MS"/>
              </a:rPr>
              <a:t> </a:t>
            </a:r>
            <a:r>
              <a:rPr sz="900" spc="-5" dirty="0">
                <a:latin typeface="Comic Sans MS"/>
                <a:cs typeface="Comic Sans MS"/>
              </a:rPr>
              <a:t>planta,</a:t>
            </a:r>
            <a:r>
              <a:rPr sz="900" spc="260" dirty="0">
                <a:latin typeface="Comic Sans MS"/>
                <a:cs typeface="Comic Sans MS"/>
              </a:rPr>
              <a:t> </a:t>
            </a:r>
            <a:r>
              <a:rPr sz="900" spc="-5" dirty="0">
                <a:latin typeface="Comic Sans MS"/>
                <a:cs typeface="Comic Sans MS"/>
              </a:rPr>
              <a:t>es </a:t>
            </a:r>
            <a:r>
              <a:rPr sz="900" dirty="0">
                <a:latin typeface="Comic Sans MS"/>
                <a:cs typeface="Comic Sans MS"/>
              </a:rPr>
              <a:t> </a:t>
            </a:r>
            <a:r>
              <a:rPr sz="900" spc="-5" dirty="0">
                <a:latin typeface="Comic Sans MS"/>
                <a:cs typeface="Comic Sans MS"/>
              </a:rPr>
              <a:t>común tener una configuración de bus en anillo la cual </a:t>
            </a:r>
            <a:r>
              <a:rPr sz="900" dirty="0">
                <a:latin typeface="Comic Sans MS"/>
                <a:cs typeface="Comic Sans MS"/>
              </a:rPr>
              <a:t> </a:t>
            </a:r>
            <a:r>
              <a:rPr sz="900" spc="-5" dirty="0">
                <a:latin typeface="Comic Sans MS"/>
                <a:cs typeface="Comic Sans MS"/>
              </a:rPr>
              <a:t>posteriormente es expandida a un arreglo de interruptor </a:t>
            </a:r>
            <a:r>
              <a:rPr sz="900" dirty="0">
                <a:latin typeface="Comic Sans MS"/>
                <a:cs typeface="Comic Sans MS"/>
              </a:rPr>
              <a:t> </a:t>
            </a:r>
            <a:r>
              <a:rPr sz="900" spc="-5" dirty="0">
                <a:latin typeface="Comic Sans MS"/>
                <a:cs typeface="Comic Sans MS"/>
              </a:rPr>
              <a:t>y</a:t>
            </a:r>
            <a:r>
              <a:rPr sz="900" spc="180" dirty="0">
                <a:latin typeface="Comic Sans MS"/>
                <a:cs typeface="Comic Sans MS"/>
              </a:rPr>
              <a:t> </a:t>
            </a:r>
            <a:r>
              <a:rPr sz="900" spc="-5" dirty="0">
                <a:latin typeface="Comic Sans MS"/>
                <a:cs typeface="Comic Sans MS"/>
              </a:rPr>
              <a:t>medio.</a:t>
            </a:r>
            <a:r>
              <a:rPr sz="900" spc="185" dirty="0">
                <a:latin typeface="Comic Sans MS"/>
                <a:cs typeface="Comic Sans MS"/>
              </a:rPr>
              <a:t> </a:t>
            </a:r>
            <a:r>
              <a:rPr sz="900" spc="-5" dirty="0">
                <a:latin typeface="Comic Sans MS"/>
                <a:cs typeface="Comic Sans MS"/>
              </a:rPr>
              <a:t>La</a:t>
            </a:r>
            <a:r>
              <a:rPr sz="900" spc="180" dirty="0">
                <a:latin typeface="Comic Sans MS"/>
                <a:cs typeface="Comic Sans MS"/>
              </a:rPr>
              <a:t> </a:t>
            </a:r>
            <a:r>
              <a:rPr sz="900" spc="-5" dirty="0">
                <a:latin typeface="Comic Sans MS"/>
                <a:cs typeface="Comic Sans MS"/>
              </a:rPr>
              <a:t>configuración</a:t>
            </a:r>
            <a:r>
              <a:rPr sz="900" spc="185" dirty="0">
                <a:latin typeface="Comic Sans MS"/>
                <a:cs typeface="Comic Sans MS"/>
              </a:rPr>
              <a:t> </a:t>
            </a:r>
            <a:r>
              <a:rPr sz="900" spc="-5" dirty="0">
                <a:latin typeface="Comic Sans MS"/>
                <a:cs typeface="Comic Sans MS"/>
              </a:rPr>
              <a:t>de</a:t>
            </a:r>
            <a:r>
              <a:rPr sz="900" spc="180" dirty="0">
                <a:latin typeface="Comic Sans MS"/>
                <a:cs typeface="Comic Sans MS"/>
              </a:rPr>
              <a:t> </a:t>
            </a:r>
            <a:r>
              <a:rPr sz="900" spc="-5" dirty="0">
                <a:latin typeface="Comic Sans MS"/>
                <a:cs typeface="Comic Sans MS"/>
              </a:rPr>
              <a:t>bus</a:t>
            </a:r>
            <a:r>
              <a:rPr sz="900" spc="185" dirty="0">
                <a:latin typeface="Comic Sans MS"/>
                <a:cs typeface="Comic Sans MS"/>
              </a:rPr>
              <a:t> </a:t>
            </a:r>
            <a:r>
              <a:rPr sz="900" spc="-5" dirty="0">
                <a:latin typeface="Comic Sans MS"/>
                <a:cs typeface="Comic Sans MS"/>
              </a:rPr>
              <a:t>en</a:t>
            </a:r>
            <a:r>
              <a:rPr sz="900" spc="180" dirty="0">
                <a:latin typeface="Comic Sans MS"/>
                <a:cs typeface="Comic Sans MS"/>
              </a:rPr>
              <a:t> </a:t>
            </a:r>
            <a:r>
              <a:rPr sz="900" spc="-5" dirty="0">
                <a:latin typeface="Comic Sans MS"/>
                <a:cs typeface="Comic Sans MS"/>
              </a:rPr>
              <a:t>anillo</a:t>
            </a:r>
            <a:r>
              <a:rPr sz="900" spc="185" dirty="0">
                <a:latin typeface="Comic Sans MS"/>
                <a:cs typeface="Comic Sans MS"/>
              </a:rPr>
              <a:t> </a:t>
            </a:r>
            <a:r>
              <a:rPr sz="900" spc="-5" dirty="0">
                <a:latin typeface="Comic Sans MS"/>
                <a:cs typeface="Comic Sans MS"/>
              </a:rPr>
              <a:t>requiere</a:t>
            </a:r>
            <a:r>
              <a:rPr sz="900" spc="165"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una</a:t>
            </a:r>
            <a:r>
              <a:rPr sz="900" dirty="0">
                <a:latin typeface="Comic Sans MS"/>
                <a:cs typeface="Comic Sans MS"/>
              </a:rPr>
              <a:t> </a:t>
            </a:r>
            <a:r>
              <a:rPr sz="900" spc="-5" dirty="0">
                <a:latin typeface="Comic Sans MS"/>
                <a:cs typeface="Comic Sans MS"/>
              </a:rPr>
              <a:t>cuchilla</a:t>
            </a:r>
            <a:r>
              <a:rPr sz="900" dirty="0">
                <a:latin typeface="Comic Sans MS"/>
                <a:cs typeface="Comic Sans MS"/>
              </a:rPr>
              <a:t> </a:t>
            </a:r>
            <a:r>
              <a:rPr sz="900" spc="-5" dirty="0">
                <a:latin typeface="Comic Sans MS"/>
                <a:cs typeface="Comic Sans MS"/>
              </a:rPr>
              <a:t>desconectadora</a:t>
            </a:r>
            <a:r>
              <a:rPr sz="900" dirty="0">
                <a:latin typeface="Comic Sans MS"/>
                <a:cs typeface="Comic Sans MS"/>
              </a:rPr>
              <a:t> </a:t>
            </a:r>
            <a:r>
              <a:rPr sz="900" spc="-5" dirty="0">
                <a:latin typeface="Comic Sans MS"/>
                <a:cs typeface="Comic Sans MS"/>
              </a:rPr>
              <a:t>sobre</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alimentador</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 que pueda estar abierta tal que el anillo pueda </a:t>
            </a:r>
            <a:r>
              <a:rPr sz="900" dirty="0">
                <a:latin typeface="Comic Sans MS"/>
                <a:cs typeface="Comic Sans MS"/>
              </a:rPr>
              <a:t> </a:t>
            </a:r>
            <a:r>
              <a:rPr sz="900" spc="-5" dirty="0">
                <a:latin typeface="Comic Sans MS"/>
                <a:cs typeface="Comic Sans MS"/>
              </a:rPr>
              <a:t>estar cerrado cuando el generador este fuera de línea. </a:t>
            </a:r>
            <a:r>
              <a:rPr sz="900" dirty="0">
                <a:latin typeface="Comic Sans MS"/>
                <a:cs typeface="Comic Sans MS"/>
              </a:rPr>
              <a:t> </a:t>
            </a:r>
            <a:r>
              <a:rPr sz="900" spc="-5" dirty="0">
                <a:latin typeface="Comic Sans MS"/>
                <a:cs typeface="Comic Sans MS"/>
              </a:rPr>
              <a:t>Algunos</a:t>
            </a:r>
            <a:r>
              <a:rPr sz="900" dirty="0">
                <a:latin typeface="Comic Sans MS"/>
                <a:cs typeface="Comic Sans MS"/>
              </a:rPr>
              <a:t> </a:t>
            </a:r>
            <a:r>
              <a:rPr sz="900" spc="-5" dirty="0">
                <a:latin typeface="Comic Sans MS"/>
                <a:cs typeface="Comic Sans MS"/>
              </a:rPr>
              <a:t>ingenieros</a:t>
            </a:r>
            <a:r>
              <a:rPr sz="900" dirty="0">
                <a:latin typeface="Comic Sans MS"/>
                <a:cs typeface="Comic Sans MS"/>
              </a:rPr>
              <a:t> </a:t>
            </a:r>
            <a:r>
              <a:rPr sz="900" spc="-5" dirty="0">
                <a:latin typeface="Comic Sans MS"/>
                <a:cs typeface="Comic Sans MS"/>
              </a:rPr>
              <a:t>han</a:t>
            </a:r>
            <a:r>
              <a:rPr sz="900" dirty="0">
                <a:latin typeface="Comic Sans MS"/>
                <a:cs typeface="Comic Sans MS"/>
              </a:rPr>
              <a:t> </a:t>
            </a:r>
            <a:r>
              <a:rPr sz="900" spc="-5" dirty="0">
                <a:latin typeface="Comic Sans MS"/>
                <a:cs typeface="Comic Sans MS"/>
              </a:rPr>
              <a:t>usado</a:t>
            </a:r>
            <a:r>
              <a:rPr sz="900" dirty="0">
                <a:latin typeface="Comic Sans MS"/>
                <a:cs typeface="Comic Sans MS"/>
              </a:rPr>
              <a:t> </a:t>
            </a:r>
            <a:r>
              <a:rPr sz="900" spc="-5" dirty="0">
                <a:latin typeface="Comic Sans MS"/>
                <a:cs typeface="Comic Sans MS"/>
              </a:rPr>
              <a:t>contactos</a:t>
            </a:r>
            <a:r>
              <a:rPr sz="900" dirty="0">
                <a:latin typeface="Comic Sans MS"/>
                <a:cs typeface="Comic Sans MS"/>
              </a:rPr>
              <a:t> </a:t>
            </a:r>
            <a:r>
              <a:rPr sz="900" spc="-5" dirty="0">
                <a:latin typeface="Comic Sans MS"/>
                <a:cs typeface="Comic Sans MS"/>
              </a:rPr>
              <a:t>auxiliares</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estas</a:t>
            </a:r>
            <a:r>
              <a:rPr sz="900" dirty="0">
                <a:latin typeface="Comic Sans MS"/>
                <a:cs typeface="Comic Sans MS"/>
              </a:rPr>
              <a:t> </a:t>
            </a:r>
            <a:r>
              <a:rPr sz="900" spc="-5" dirty="0">
                <a:latin typeface="Comic Sans MS"/>
                <a:cs typeface="Comic Sans MS"/>
              </a:rPr>
              <a:t>cuchillas</a:t>
            </a:r>
            <a:r>
              <a:rPr sz="900" dirty="0">
                <a:latin typeface="Comic Sans MS"/>
                <a:cs typeface="Comic Sans MS"/>
              </a:rPr>
              <a:t> </a:t>
            </a:r>
            <a:r>
              <a:rPr sz="900" spc="-5" dirty="0">
                <a:latin typeface="Comic Sans MS"/>
                <a:cs typeface="Comic Sans MS"/>
              </a:rPr>
              <a:t>desconectadoras</a:t>
            </a:r>
            <a:r>
              <a:rPr sz="900" spc="260" dirty="0">
                <a:latin typeface="Comic Sans MS"/>
                <a:cs typeface="Comic Sans MS"/>
              </a:rPr>
              <a:t> </a:t>
            </a:r>
            <a:r>
              <a:rPr sz="900" spc="-5" dirty="0">
                <a:latin typeface="Comic Sans MS"/>
                <a:cs typeface="Comic Sans MS"/>
              </a:rPr>
              <a:t>para</a:t>
            </a:r>
            <a:r>
              <a:rPr sz="900" spc="260" dirty="0">
                <a:latin typeface="Comic Sans MS"/>
                <a:cs typeface="Comic Sans MS"/>
              </a:rPr>
              <a:t> </a:t>
            </a:r>
            <a:r>
              <a:rPr sz="900" spc="-5" dirty="0">
                <a:latin typeface="Comic Sans MS"/>
                <a:cs typeface="Comic Sans MS"/>
              </a:rPr>
              <a:t>deshabilitar </a:t>
            </a:r>
            <a:r>
              <a:rPr sz="900" spc="-254" dirty="0">
                <a:latin typeface="Comic Sans MS"/>
                <a:cs typeface="Comic Sans MS"/>
              </a:rPr>
              <a:t> </a:t>
            </a:r>
            <a:r>
              <a:rPr sz="900" spc="-5" dirty="0">
                <a:latin typeface="Comic Sans MS"/>
                <a:cs typeface="Comic Sans MS"/>
              </a:rPr>
              <a:t>algunas o todas las protecciones del generador cuando el </a:t>
            </a:r>
            <a:r>
              <a:rPr sz="900" dirty="0">
                <a:latin typeface="Comic Sans MS"/>
                <a:cs typeface="Comic Sans MS"/>
              </a:rPr>
              <a:t> </a:t>
            </a:r>
            <a:r>
              <a:rPr sz="900" spc="-5" dirty="0">
                <a:latin typeface="Comic Sans MS"/>
                <a:cs typeface="Comic Sans MS"/>
              </a:rPr>
              <a:t>generador está fuera de línea. Aun cuando esto parece </a:t>
            </a:r>
            <a:r>
              <a:rPr sz="900" dirty="0">
                <a:latin typeface="Comic Sans MS"/>
                <a:cs typeface="Comic Sans MS"/>
              </a:rPr>
              <a:t> </a:t>
            </a:r>
            <a:r>
              <a:rPr sz="900" spc="-5" dirty="0">
                <a:latin typeface="Comic Sans MS"/>
                <a:cs typeface="Comic Sans MS"/>
              </a:rPr>
              <a:t>ser una indicación conveniente del estado de la máquina, </a:t>
            </a:r>
            <a:r>
              <a:rPr sz="900" dirty="0">
                <a:latin typeface="Comic Sans MS"/>
                <a:cs typeface="Comic Sans MS"/>
              </a:rPr>
              <a:t> </a:t>
            </a:r>
            <a:r>
              <a:rPr sz="900" spc="-5" dirty="0">
                <a:latin typeface="Comic Sans MS"/>
                <a:cs typeface="Comic Sans MS"/>
              </a:rPr>
              <a:t>puede</a:t>
            </a:r>
            <a:r>
              <a:rPr sz="900" dirty="0">
                <a:latin typeface="Comic Sans MS"/>
                <a:cs typeface="Comic Sans MS"/>
              </a:rPr>
              <a:t> </a:t>
            </a:r>
            <a:r>
              <a:rPr sz="900" spc="-5" dirty="0">
                <a:latin typeface="Comic Sans MS"/>
                <a:cs typeface="Comic Sans MS"/>
              </a:rPr>
              <a:t>ser</a:t>
            </a:r>
            <a:r>
              <a:rPr sz="900" spc="5" dirty="0">
                <a:latin typeface="Comic Sans MS"/>
                <a:cs typeface="Comic Sans MS"/>
              </a:rPr>
              <a:t> </a:t>
            </a:r>
            <a:r>
              <a:rPr sz="900" spc="-5" dirty="0">
                <a:latin typeface="Comic Sans MS"/>
                <a:cs typeface="Comic Sans MS"/>
              </a:rPr>
              <a:t>engañoso</a:t>
            </a:r>
            <a:r>
              <a:rPr sz="900" dirty="0">
                <a:latin typeface="Comic Sans MS"/>
                <a:cs typeface="Comic Sans MS"/>
              </a:rPr>
              <a:t> </a:t>
            </a:r>
            <a:r>
              <a:rPr sz="900" spc="-5" dirty="0">
                <a:latin typeface="Comic Sans MS"/>
                <a:cs typeface="Comic Sans MS"/>
              </a:rPr>
              <a:t>por</a:t>
            </a:r>
            <a:r>
              <a:rPr sz="900" spc="5" dirty="0">
                <a:latin typeface="Comic Sans MS"/>
                <a:cs typeface="Comic Sans MS"/>
              </a:rPr>
              <a:t> </a:t>
            </a:r>
            <a:r>
              <a:rPr sz="900" spc="-5" dirty="0">
                <a:latin typeface="Comic Sans MS"/>
                <a:cs typeface="Comic Sans MS"/>
              </a:rPr>
              <a:t>condiciones</a:t>
            </a:r>
            <a:r>
              <a:rPr sz="900" dirty="0">
                <a:latin typeface="Comic Sans MS"/>
                <a:cs typeface="Comic Sans MS"/>
              </a:rPr>
              <a:t> </a:t>
            </a:r>
            <a:r>
              <a:rPr sz="900" spc="-5" dirty="0">
                <a:latin typeface="Comic Sans MS"/>
                <a:cs typeface="Comic Sans MS"/>
              </a:rPr>
              <a:t>anormales.</a:t>
            </a:r>
            <a:endParaRPr sz="900">
              <a:latin typeface="Comic Sans MS"/>
              <a:cs typeface="Comic Sans MS"/>
            </a:endParaRPr>
          </a:p>
        </p:txBody>
      </p:sp>
      <p:sp>
        <p:nvSpPr>
          <p:cNvPr id="87" name="object 87"/>
          <p:cNvSpPr txBox="1"/>
          <p:nvPr/>
        </p:nvSpPr>
        <p:spPr>
          <a:xfrm>
            <a:off x="5942190" y="6041847"/>
            <a:ext cx="3054985" cy="3051810"/>
          </a:xfrm>
          <a:prstGeom prst="rect">
            <a:avLst/>
          </a:prstGeom>
        </p:spPr>
        <p:txBody>
          <a:bodyPr vert="horz" wrap="square" lIns="0" tIns="12700" rIns="0" bIns="0" rtlCol="0">
            <a:spAutoFit/>
          </a:bodyPr>
          <a:lstStyle/>
          <a:p>
            <a:pPr marL="12700" marR="5080" algn="just">
              <a:lnSpc>
                <a:spcPct val="116100"/>
              </a:lnSpc>
              <a:spcBef>
                <a:spcPts val="100"/>
              </a:spcBef>
            </a:pPr>
            <a:r>
              <a:rPr sz="900" b="1" spc="-5" dirty="0">
                <a:latin typeface="Comic Sans MS"/>
                <a:cs typeface="Comic Sans MS"/>
              </a:rPr>
              <a:t>Cuchilla desconectadora. </a:t>
            </a:r>
            <a:r>
              <a:rPr sz="900" spc="-5" dirty="0">
                <a:latin typeface="Comic Sans MS"/>
                <a:cs typeface="Comic Sans MS"/>
              </a:rPr>
              <a:t>Cuando los relés de protección </a:t>
            </a:r>
            <a:r>
              <a:rPr sz="900" spc="-254" dirty="0">
                <a:latin typeface="Comic Sans MS"/>
                <a:cs typeface="Comic Sans MS"/>
              </a:rPr>
              <a:t> </a:t>
            </a:r>
            <a:r>
              <a:rPr sz="900" spc="-5" dirty="0">
                <a:latin typeface="Comic Sans MS"/>
                <a:cs typeface="Comic Sans MS"/>
              </a:rPr>
              <a:t>son</a:t>
            </a:r>
            <a:r>
              <a:rPr sz="900" dirty="0">
                <a:latin typeface="Comic Sans MS"/>
                <a:cs typeface="Comic Sans MS"/>
              </a:rPr>
              <a:t> </a:t>
            </a:r>
            <a:r>
              <a:rPr sz="900" spc="-5" dirty="0">
                <a:latin typeface="Comic Sans MS"/>
                <a:cs typeface="Comic Sans MS"/>
              </a:rPr>
              <a:t>deshabilitados</a:t>
            </a:r>
            <a:r>
              <a:rPr sz="900" dirty="0">
                <a:latin typeface="Comic Sans MS"/>
                <a:cs typeface="Comic Sans MS"/>
              </a:rPr>
              <a:t> </a:t>
            </a:r>
            <a:r>
              <a:rPr sz="900" spc="-5" dirty="0">
                <a:latin typeface="Comic Sans MS"/>
                <a:cs typeface="Comic Sans MS"/>
              </a:rPr>
              <a:t>rutinariamente</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cuchilla </a:t>
            </a:r>
            <a:r>
              <a:rPr sz="900" dirty="0">
                <a:latin typeface="Comic Sans MS"/>
                <a:cs typeface="Comic Sans MS"/>
              </a:rPr>
              <a:t> </a:t>
            </a:r>
            <a:r>
              <a:rPr sz="900" spc="-5" dirty="0">
                <a:latin typeface="Comic Sans MS"/>
                <a:cs typeface="Comic Sans MS"/>
              </a:rPr>
              <a:t>desconectadora,</a:t>
            </a:r>
            <a:r>
              <a:rPr sz="900" dirty="0">
                <a:latin typeface="Comic Sans MS"/>
                <a:cs typeface="Comic Sans MS"/>
              </a:rPr>
              <a:t> </a:t>
            </a:r>
            <a:r>
              <a:rPr sz="900" spc="-5" dirty="0">
                <a:latin typeface="Comic Sans MS"/>
                <a:cs typeface="Comic Sans MS"/>
              </a:rPr>
              <a:t>lo</a:t>
            </a:r>
            <a:r>
              <a:rPr sz="900" dirty="0">
                <a:latin typeface="Comic Sans MS"/>
                <a:cs typeface="Comic Sans MS"/>
              </a:rPr>
              <a:t> </a:t>
            </a:r>
            <a:r>
              <a:rPr sz="900" spc="-5" dirty="0">
                <a:latin typeface="Comic Sans MS"/>
                <a:cs typeface="Comic Sans MS"/>
              </a:rPr>
              <a:t>siguiente</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considerado </a:t>
            </a:r>
            <a:r>
              <a:rPr sz="900" spc="-254" dirty="0">
                <a:latin typeface="Comic Sans MS"/>
                <a:cs typeface="Comic Sans MS"/>
              </a:rPr>
              <a:t> </a:t>
            </a:r>
            <a:r>
              <a:rPr sz="900" spc="-5" dirty="0">
                <a:latin typeface="Comic Sans MS"/>
                <a:cs typeface="Comic Sans MS"/>
              </a:rPr>
              <a:t>cuidadosamente.</a:t>
            </a:r>
            <a:r>
              <a:rPr sz="900" dirty="0">
                <a:latin typeface="Comic Sans MS"/>
                <a:cs typeface="Comic Sans MS"/>
              </a:rPr>
              <a:t> </a:t>
            </a:r>
            <a:r>
              <a:rPr sz="900" spc="-5" dirty="0">
                <a:latin typeface="Comic Sans MS"/>
                <a:cs typeface="Comic Sans MS"/>
              </a:rPr>
              <a:t>Debido</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problemas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ajuste</a:t>
            </a:r>
            <a:r>
              <a:rPr sz="900" dirty="0">
                <a:latin typeface="Comic Sans MS"/>
                <a:cs typeface="Comic Sans MS"/>
              </a:rPr>
              <a:t> </a:t>
            </a:r>
            <a:r>
              <a:rPr sz="900" spc="-5" dirty="0">
                <a:latin typeface="Comic Sans MS"/>
                <a:cs typeface="Comic Sans MS"/>
              </a:rPr>
              <a:t>y </a:t>
            </a:r>
            <a:r>
              <a:rPr sz="900" dirty="0">
                <a:latin typeface="Comic Sans MS"/>
                <a:cs typeface="Comic Sans MS"/>
              </a:rPr>
              <a:t> </a:t>
            </a:r>
            <a:r>
              <a:rPr sz="900" spc="-5" dirty="0">
                <a:latin typeface="Comic Sans MS"/>
                <a:cs typeface="Comic Sans MS"/>
              </a:rPr>
              <a:t>montaje</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contactos</a:t>
            </a:r>
            <a:r>
              <a:rPr sz="900" dirty="0">
                <a:latin typeface="Comic Sans MS"/>
                <a:cs typeface="Comic Sans MS"/>
              </a:rPr>
              <a:t> </a:t>
            </a:r>
            <a:r>
              <a:rPr sz="900" spc="-5" dirty="0">
                <a:latin typeface="Comic Sans MS"/>
                <a:cs typeface="Comic Sans MS"/>
              </a:rPr>
              <a:t>auxiliares</a:t>
            </a:r>
            <a:r>
              <a:rPr sz="900" dirty="0">
                <a:latin typeface="Comic Sans MS"/>
                <a:cs typeface="Comic Sans MS"/>
              </a:rPr>
              <a:t> </a:t>
            </a:r>
            <a:r>
              <a:rPr sz="900" spc="-5" dirty="0">
                <a:latin typeface="Comic Sans MS"/>
                <a:cs typeface="Comic Sans MS"/>
              </a:rPr>
              <a:t>podrían</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cerrar </a:t>
            </a:r>
            <a:r>
              <a:rPr sz="900" dirty="0">
                <a:latin typeface="Comic Sans MS"/>
                <a:cs typeface="Comic Sans MS"/>
              </a:rPr>
              <a:t> </a:t>
            </a:r>
            <a:r>
              <a:rPr sz="900" spc="-5" dirty="0">
                <a:latin typeface="Comic Sans MS"/>
                <a:cs typeface="Comic Sans MS"/>
              </a:rPr>
              <a:t>adecuadamente</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protecciones</a:t>
            </a:r>
            <a:r>
              <a:rPr sz="900" dirty="0">
                <a:latin typeface="Comic Sans MS"/>
                <a:cs typeface="Comic Sans MS"/>
              </a:rPr>
              <a:t> </a:t>
            </a:r>
            <a:r>
              <a:rPr sz="900" spc="-5" dirty="0">
                <a:latin typeface="Comic Sans MS"/>
                <a:cs typeface="Comic Sans MS"/>
              </a:rPr>
              <a:t>vitales</a:t>
            </a:r>
            <a:r>
              <a:rPr sz="900" dirty="0">
                <a:latin typeface="Comic Sans MS"/>
                <a:cs typeface="Comic Sans MS"/>
              </a:rPr>
              <a:t> </a:t>
            </a:r>
            <a:r>
              <a:rPr sz="900" spc="-5" dirty="0">
                <a:latin typeface="Comic Sans MS"/>
                <a:cs typeface="Comic Sans MS"/>
              </a:rPr>
              <a:t>podrían</a:t>
            </a:r>
            <a:r>
              <a:rPr sz="900" spc="254" dirty="0">
                <a:latin typeface="Comic Sans MS"/>
                <a:cs typeface="Comic Sans MS"/>
              </a:rPr>
              <a:t> </a:t>
            </a:r>
            <a:r>
              <a:rPr sz="900" spc="-5" dirty="0">
                <a:latin typeface="Comic Sans MS"/>
                <a:cs typeface="Comic Sans MS"/>
              </a:rPr>
              <a:t>estar </a:t>
            </a:r>
            <a:r>
              <a:rPr sz="900" dirty="0">
                <a:latin typeface="Comic Sans MS"/>
                <a:cs typeface="Comic Sans MS"/>
              </a:rPr>
              <a:t> </a:t>
            </a:r>
            <a:r>
              <a:rPr sz="900" spc="-5" dirty="0">
                <a:latin typeface="Comic Sans MS"/>
                <a:cs typeface="Comic Sans MS"/>
              </a:rPr>
              <a:t>fuera de servicio cuando más se necesita. También, si los </a:t>
            </a:r>
            <a:r>
              <a:rPr sz="900" dirty="0">
                <a:latin typeface="Comic Sans MS"/>
                <a:cs typeface="Comic Sans MS"/>
              </a:rPr>
              <a:t> </a:t>
            </a:r>
            <a:r>
              <a:rPr sz="900" spc="-5" dirty="0">
                <a:latin typeface="Comic Sans MS"/>
                <a:cs typeface="Comic Sans MS"/>
              </a:rPr>
              <a:t>contactos</a:t>
            </a:r>
            <a:r>
              <a:rPr sz="900" dirty="0">
                <a:latin typeface="Comic Sans MS"/>
                <a:cs typeface="Comic Sans MS"/>
              </a:rPr>
              <a:t> </a:t>
            </a:r>
            <a:r>
              <a:rPr sz="900" spc="-5" dirty="0">
                <a:latin typeface="Comic Sans MS"/>
                <a:cs typeface="Comic Sans MS"/>
              </a:rPr>
              <a:t>auxiliares</a:t>
            </a:r>
            <a:r>
              <a:rPr sz="900" dirty="0">
                <a:latin typeface="Comic Sans MS"/>
                <a:cs typeface="Comic Sans MS"/>
              </a:rPr>
              <a:t> </a:t>
            </a:r>
            <a:r>
              <a:rPr sz="900" spc="-5" dirty="0">
                <a:latin typeface="Comic Sans MS"/>
                <a:cs typeface="Comic Sans MS"/>
              </a:rPr>
              <a:t>están</a:t>
            </a:r>
            <a:r>
              <a:rPr sz="900" dirty="0">
                <a:latin typeface="Comic Sans MS"/>
                <a:cs typeface="Comic Sans MS"/>
              </a:rPr>
              <a:t> </a:t>
            </a:r>
            <a:r>
              <a:rPr sz="900" spc="-5" dirty="0">
                <a:latin typeface="Comic Sans MS"/>
                <a:cs typeface="Comic Sans MS"/>
              </a:rPr>
              <a:t>localizados</a:t>
            </a:r>
            <a:r>
              <a:rPr sz="900" dirty="0">
                <a:latin typeface="Comic Sans MS"/>
                <a:cs typeface="Comic Sans MS"/>
              </a:rPr>
              <a:t> </a:t>
            </a:r>
            <a:r>
              <a:rPr sz="900" spc="-5" dirty="0">
                <a:latin typeface="Comic Sans MS"/>
                <a:cs typeface="Comic Sans MS"/>
              </a:rPr>
              <a:t>dentro</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compartimento</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motor,</a:t>
            </a:r>
            <a:r>
              <a:rPr sz="900" dirty="0">
                <a:latin typeface="Comic Sans MS"/>
                <a:cs typeface="Comic Sans MS"/>
              </a:rPr>
              <a:t> </a:t>
            </a:r>
            <a:r>
              <a:rPr sz="900" spc="-5" dirty="0">
                <a:latin typeface="Comic Sans MS"/>
                <a:cs typeface="Comic Sans MS"/>
              </a:rPr>
              <a:t>ellos</a:t>
            </a:r>
            <a:r>
              <a:rPr sz="900" dirty="0">
                <a:latin typeface="Comic Sans MS"/>
                <a:cs typeface="Comic Sans MS"/>
              </a:rPr>
              <a:t> </a:t>
            </a:r>
            <a:r>
              <a:rPr sz="900" spc="-5" dirty="0">
                <a:latin typeface="Comic Sans MS"/>
                <a:cs typeface="Comic Sans MS"/>
              </a:rPr>
              <a:t>podrían</a:t>
            </a:r>
            <a:r>
              <a:rPr sz="900" spc="260" dirty="0">
                <a:latin typeface="Comic Sans MS"/>
                <a:cs typeface="Comic Sans MS"/>
              </a:rPr>
              <a:t> </a:t>
            </a:r>
            <a:r>
              <a:rPr sz="900" spc="-5" dirty="0">
                <a:latin typeface="Comic Sans MS"/>
                <a:cs typeface="Comic Sans MS"/>
              </a:rPr>
              <a:t>únicamente </a:t>
            </a:r>
            <a:r>
              <a:rPr sz="900" spc="-254" dirty="0">
                <a:latin typeface="Comic Sans MS"/>
                <a:cs typeface="Comic Sans MS"/>
              </a:rPr>
              <a:t> </a:t>
            </a:r>
            <a:r>
              <a:rPr sz="900" spc="-5" dirty="0">
                <a:latin typeface="Comic Sans MS"/>
                <a:cs typeface="Comic Sans MS"/>
              </a:rPr>
              <a:t>seguir al mecanismo del motor y no a las navajas de la </a:t>
            </a:r>
            <a:r>
              <a:rPr sz="900" dirty="0">
                <a:latin typeface="Comic Sans MS"/>
                <a:cs typeface="Comic Sans MS"/>
              </a:rPr>
              <a:t> </a:t>
            </a:r>
            <a:r>
              <a:rPr sz="900" spc="-5" dirty="0">
                <a:latin typeface="Comic Sans MS"/>
                <a:cs typeface="Comic Sans MS"/>
              </a:rPr>
              <a:t>cuchilla realmente. Cuando el motor esté desacoplado de </a:t>
            </a:r>
            <a:r>
              <a:rPr sz="900" dirty="0">
                <a:latin typeface="Comic Sans MS"/>
                <a:cs typeface="Comic Sans MS"/>
              </a:rPr>
              <a:t> </a:t>
            </a:r>
            <a:r>
              <a:rPr sz="900" spc="-5" dirty="0">
                <a:latin typeface="Comic Sans MS"/>
                <a:cs typeface="Comic Sans MS"/>
              </a:rPr>
              <a:t>la</a:t>
            </a:r>
            <a:r>
              <a:rPr sz="900" spc="75" dirty="0">
                <a:latin typeface="Comic Sans MS"/>
                <a:cs typeface="Comic Sans MS"/>
              </a:rPr>
              <a:t> </a:t>
            </a:r>
            <a:r>
              <a:rPr sz="900" spc="-5" dirty="0">
                <a:latin typeface="Comic Sans MS"/>
                <a:cs typeface="Comic Sans MS"/>
              </a:rPr>
              <a:t>flecha</a:t>
            </a:r>
            <a:r>
              <a:rPr sz="900" spc="85" dirty="0">
                <a:latin typeface="Comic Sans MS"/>
                <a:cs typeface="Comic Sans MS"/>
              </a:rPr>
              <a:t> </a:t>
            </a:r>
            <a:r>
              <a:rPr sz="900" spc="-5" dirty="0">
                <a:latin typeface="Comic Sans MS"/>
                <a:cs typeface="Comic Sans MS"/>
              </a:rPr>
              <a:t>de</a:t>
            </a:r>
            <a:r>
              <a:rPr sz="900" spc="85" dirty="0">
                <a:latin typeface="Comic Sans MS"/>
                <a:cs typeface="Comic Sans MS"/>
              </a:rPr>
              <a:t> </a:t>
            </a:r>
            <a:r>
              <a:rPr sz="900" spc="-5" dirty="0">
                <a:latin typeface="Comic Sans MS"/>
                <a:cs typeface="Comic Sans MS"/>
              </a:rPr>
              <a:t>la</a:t>
            </a:r>
            <a:r>
              <a:rPr sz="900" spc="75" dirty="0">
                <a:latin typeface="Comic Sans MS"/>
                <a:cs typeface="Comic Sans MS"/>
              </a:rPr>
              <a:t> </a:t>
            </a:r>
            <a:r>
              <a:rPr sz="900" spc="-5" dirty="0">
                <a:latin typeface="Comic Sans MS"/>
                <a:cs typeface="Comic Sans MS"/>
              </a:rPr>
              <a:t>cuchilla</a:t>
            </a:r>
            <a:r>
              <a:rPr sz="900" spc="75" dirty="0">
                <a:latin typeface="Comic Sans MS"/>
                <a:cs typeface="Comic Sans MS"/>
              </a:rPr>
              <a:t> </a:t>
            </a:r>
            <a:r>
              <a:rPr sz="900" spc="-5" dirty="0">
                <a:latin typeface="Comic Sans MS"/>
                <a:cs typeface="Comic Sans MS"/>
              </a:rPr>
              <a:t>y</a:t>
            </a:r>
            <a:r>
              <a:rPr sz="900" spc="75" dirty="0">
                <a:latin typeface="Comic Sans MS"/>
                <a:cs typeface="Comic Sans MS"/>
              </a:rPr>
              <a:t> </a:t>
            </a:r>
            <a:r>
              <a:rPr sz="900" spc="-5" dirty="0">
                <a:latin typeface="Comic Sans MS"/>
                <a:cs typeface="Comic Sans MS"/>
              </a:rPr>
              <a:t>esta</a:t>
            </a:r>
            <a:r>
              <a:rPr sz="900" spc="75" dirty="0">
                <a:latin typeface="Comic Sans MS"/>
                <a:cs typeface="Comic Sans MS"/>
              </a:rPr>
              <a:t> </a:t>
            </a:r>
            <a:r>
              <a:rPr sz="900" spc="-5" dirty="0">
                <a:latin typeface="Comic Sans MS"/>
                <a:cs typeface="Comic Sans MS"/>
              </a:rPr>
              <a:t>sea</a:t>
            </a:r>
            <a:r>
              <a:rPr sz="900" spc="75" dirty="0">
                <a:latin typeface="Comic Sans MS"/>
                <a:cs typeface="Comic Sans MS"/>
              </a:rPr>
              <a:t> </a:t>
            </a:r>
            <a:r>
              <a:rPr sz="900" spc="-5" dirty="0">
                <a:latin typeface="Comic Sans MS"/>
                <a:cs typeface="Comic Sans MS"/>
              </a:rPr>
              <a:t>cerrada</a:t>
            </a:r>
            <a:r>
              <a:rPr sz="900" spc="70" dirty="0">
                <a:latin typeface="Comic Sans MS"/>
                <a:cs typeface="Comic Sans MS"/>
              </a:rPr>
              <a:t> </a:t>
            </a:r>
            <a:r>
              <a:rPr sz="900" spc="-5" dirty="0">
                <a:latin typeface="Comic Sans MS"/>
                <a:cs typeface="Comic Sans MS"/>
              </a:rPr>
              <a:t>manualmente, </a:t>
            </a:r>
            <a:r>
              <a:rPr sz="900" spc="-254" dirty="0">
                <a:latin typeface="Comic Sans MS"/>
                <a:cs typeface="Comic Sans MS"/>
              </a:rPr>
              <a:t> </a:t>
            </a:r>
            <a:r>
              <a:rPr sz="900" spc="-5" dirty="0">
                <a:latin typeface="Comic Sans MS"/>
                <a:cs typeface="Comic Sans MS"/>
              </a:rPr>
              <a:t>la</a:t>
            </a:r>
            <a:r>
              <a:rPr sz="900" spc="95" dirty="0">
                <a:latin typeface="Comic Sans MS"/>
                <a:cs typeface="Comic Sans MS"/>
              </a:rPr>
              <a:t> </a:t>
            </a:r>
            <a:r>
              <a:rPr sz="900" spc="-5" dirty="0">
                <a:latin typeface="Comic Sans MS"/>
                <a:cs typeface="Comic Sans MS"/>
              </a:rPr>
              <a:t>protección</a:t>
            </a:r>
            <a:r>
              <a:rPr sz="900" spc="100" dirty="0">
                <a:latin typeface="Comic Sans MS"/>
                <a:cs typeface="Comic Sans MS"/>
              </a:rPr>
              <a:t> </a:t>
            </a:r>
            <a:r>
              <a:rPr sz="900" spc="-5" dirty="0">
                <a:latin typeface="Comic Sans MS"/>
                <a:cs typeface="Comic Sans MS"/>
              </a:rPr>
              <a:t>quedará</a:t>
            </a:r>
            <a:r>
              <a:rPr sz="900" spc="100" dirty="0">
                <a:latin typeface="Comic Sans MS"/>
                <a:cs typeface="Comic Sans MS"/>
              </a:rPr>
              <a:t> </a:t>
            </a:r>
            <a:r>
              <a:rPr sz="900" spc="-5" dirty="0">
                <a:latin typeface="Comic Sans MS"/>
                <a:cs typeface="Comic Sans MS"/>
              </a:rPr>
              <a:t>fuera</a:t>
            </a:r>
            <a:r>
              <a:rPr sz="900" spc="100" dirty="0">
                <a:latin typeface="Comic Sans MS"/>
                <a:cs typeface="Comic Sans MS"/>
              </a:rPr>
              <a:t> </a:t>
            </a:r>
            <a:r>
              <a:rPr sz="900" spc="-5" dirty="0">
                <a:latin typeface="Comic Sans MS"/>
                <a:cs typeface="Comic Sans MS"/>
              </a:rPr>
              <a:t>de</a:t>
            </a:r>
            <a:r>
              <a:rPr sz="900" spc="100" dirty="0">
                <a:latin typeface="Comic Sans MS"/>
                <a:cs typeface="Comic Sans MS"/>
              </a:rPr>
              <a:t> </a:t>
            </a:r>
            <a:r>
              <a:rPr sz="900" spc="-5" dirty="0">
                <a:latin typeface="Comic Sans MS"/>
                <a:cs typeface="Comic Sans MS"/>
              </a:rPr>
              <a:t>servicio.</a:t>
            </a:r>
            <a:r>
              <a:rPr sz="900" spc="100" dirty="0">
                <a:latin typeface="Comic Sans MS"/>
                <a:cs typeface="Comic Sans MS"/>
              </a:rPr>
              <a:t> </a:t>
            </a:r>
            <a:r>
              <a:rPr sz="900" spc="-5" dirty="0">
                <a:latin typeface="Comic Sans MS"/>
                <a:cs typeface="Comic Sans MS"/>
              </a:rPr>
              <a:t>Aún</a:t>
            </a:r>
            <a:r>
              <a:rPr sz="900" spc="100" dirty="0">
                <a:latin typeface="Comic Sans MS"/>
                <a:cs typeface="Comic Sans MS"/>
              </a:rPr>
              <a:t> </a:t>
            </a:r>
            <a:r>
              <a:rPr sz="900" spc="-5" dirty="0">
                <a:latin typeface="Comic Sans MS"/>
                <a:cs typeface="Comic Sans MS"/>
              </a:rPr>
              <a:t>si</a:t>
            </a:r>
            <a:r>
              <a:rPr sz="900" spc="100" dirty="0">
                <a:latin typeface="Comic Sans MS"/>
                <a:cs typeface="Comic Sans MS"/>
              </a:rPr>
              <a:t> </a:t>
            </a:r>
            <a:r>
              <a:rPr sz="900" spc="-5" dirty="0">
                <a:latin typeface="Comic Sans MS"/>
                <a:cs typeface="Comic Sans MS"/>
              </a:rPr>
              <a:t>el</a:t>
            </a:r>
            <a:r>
              <a:rPr sz="900" spc="90" dirty="0">
                <a:latin typeface="Comic Sans MS"/>
                <a:cs typeface="Comic Sans MS"/>
              </a:rPr>
              <a:t> </a:t>
            </a:r>
            <a:r>
              <a:rPr sz="900" spc="-5" dirty="0">
                <a:latin typeface="Comic Sans MS"/>
                <a:cs typeface="Comic Sans MS"/>
              </a:rPr>
              <a:t>grupo </a:t>
            </a:r>
            <a:r>
              <a:rPr sz="900" spc="-26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auxiliares</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montado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tal</a:t>
            </a:r>
            <a:r>
              <a:rPr sz="900" dirty="0">
                <a:latin typeface="Comic Sans MS"/>
                <a:cs typeface="Comic Sans MS"/>
              </a:rPr>
              <a:t> </a:t>
            </a:r>
            <a:r>
              <a:rPr sz="900" spc="-5" dirty="0">
                <a:latin typeface="Comic Sans MS"/>
                <a:cs typeface="Comic Sans MS"/>
              </a:rPr>
              <a:t>forma</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siga</a:t>
            </a:r>
            <a:r>
              <a:rPr sz="900" spc="254" dirty="0">
                <a:latin typeface="Comic Sans MS"/>
                <a:cs typeface="Comic Sans MS"/>
              </a:rPr>
              <a:t> </a:t>
            </a:r>
            <a:r>
              <a:rPr sz="900" spc="-5" dirty="0">
                <a:latin typeface="Comic Sans MS"/>
                <a:cs typeface="Comic Sans MS"/>
              </a:rPr>
              <a:t>a</a:t>
            </a:r>
            <a:r>
              <a:rPr sz="900" spc="26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flecha</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operación</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cuchilla,</a:t>
            </a:r>
            <a:r>
              <a:rPr sz="900" dirty="0">
                <a:latin typeface="Comic Sans MS"/>
                <a:cs typeface="Comic Sans MS"/>
              </a:rPr>
              <a:t> </a:t>
            </a:r>
            <a:r>
              <a:rPr sz="900" spc="-5" dirty="0">
                <a:latin typeface="Comic Sans MS"/>
                <a:cs typeface="Comic Sans MS"/>
              </a:rPr>
              <a:t>puede</a:t>
            </a:r>
            <a:r>
              <a:rPr sz="900" spc="260" dirty="0">
                <a:latin typeface="Comic Sans MS"/>
                <a:cs typeface="Comic Sans MS"/>
              </a:rPr>
              <a:t> </a:t>
            </a:r>
            <a:r>
              <a:rPr sz="900" spc="-5" dirty="0">
                <a:latin typeface="Comic Sans MS"/>
                <a:cs typeface="Comic Sans MS"/>
              </a:rPr>
              <a:t>haber </a:t>
            </a:r>
            <a:r>
              <a:rPr sz="900" dirty="0">
                <a:latin typeface="Comic Sans MS"/>
                <a:cs typeface="Comic Sans MS"/>
              </a:rPr>
              <a:t> </a:t>
            </a:r>
            <a:r>
              <a:rPr sz="900" spc="-5" dirty="0">
                <a:latin typeface="Comic Sans MS"/>
                <a:cs typeface="Comic Sans MS"/>
              </a:rPr>
              <a:t>problemas.</a:t>
            </a:r>
            <a:r>
              <a:rPr sz="900" dirty="0">
                <a:latin typeface="Comic Sans MS"/>
                <a:cs typeface="Comic Sans MS"/>
              </a:rPr>
              <a:t> </a:t>
            </a:r>
            <a:r>
              <a:rPr sz="900" spc="-5" dirty="0">
                <a:latin typeface="Comic Sans MS"/>
                <a:cs typeface="Comic Sans MS"/>
              </a:rPr>
              <a:t>Varios</a:t>
            </a:r>
            <a:r>
              <a:rPr sz="900" dirty="0">
                <a:latin typeface="Comic Sans MS"/>
                <a:cs typeface="Comic Sans MS"/>
              </a:rPr>
              <a:t> </a:t>
            </a:r>
            <a:r>
              <a:rPr sz="900" spc="-5" dirty="0">
                <a:latin typeface="Comic Sans MS"/>
                <a:cs typeface="Comic Sans MS"/>
              </a:rPr>
              <a:t>accidentes</a:t>
            </a:r>
            <a:r>
              <a:rPr sz="900" dirty="0">
                <a:latin typeface="Comic Sans MS"/>
                <a:cs typeface="Comic Sans MS"/>
              </a:rPr>
              <a:t> </a:t>
            </a:r>
            <a:r>
              <a:rPr sz="900" spc="-5" dirty="0">
                <a:latin typeface="Comic Sans MS"/>
                <a:cs typeface="Comic Sans MS"/>
              </a:rPr>
              <a:t>muy</a:t>
            </a:r>
            <a:r>
              <a:rPr sz="900" dirty="0">
                <a:latin typeface="Comic Sans MS"/>
                <a:cs typeface="Comic Sans MS"/>
              </a:rPr>
              <a:t> </a:t>
            </a:r>
            <a:r>
              <a:rPr sz="900" spc="-5" dirty="0">
                <a:latin typeface="Comic Sans MS"/>
                <a:cs typeface="Comic Sans MS"/>
              </a:rPr>
              <a:t>serios</a:t>
            </a:r>
            <a:r>
              <a:rPr sz="900" dirty="0">
                <a:latin typeface="Comic Sans MS"/>
                <a:cs typeface="Comic Sans MS"/>
              </a:rPr>
              <a:t> </a:t>
            </a:r>
            <a:r>
              <a:rPr sz="900" spc="-5" dirty="0">
                <a:latin typeface="Comic Sans MS"/>
                <a:cs typeface="Comic Sans MS"/>
              </a:rPr>
              <a:t>pueden</a:t>
            </a:r>
            <a:r>
              <a:rPr sz="900" dirty="0">
                <a:latin typeface="Comic Sans MS"/>
                <a:cs typeface="Comic Sans MS"/>
              </a:rPr>
              <a:t> </a:t>
            </a:r>
            <a:r>
              <a:rPr sz="900" spc="-5" dirty="0">
                <a:latin typeface="Comic Sans MS"/>
                <a:cs typeface="Comic Sans MS"/>
              </a:rPr>
              <a:t>ser </a:t>
            </a:r>
            <a:r>
              <a:rPr sz="900" dirty="0">
                <a:latin typeface="Comic Sans MS"/>
                <a:cs typeface="Comic Sans MS"/>
              </a:rPr>
              <a:t> </a:t>
            </a:r>
            <a:r>
              <a:rPr sz="900" spc="-5" dirty="0">
                <a:latin typeface="Comic Sans MS"/>
                <a:cs typeface="Comic Sans MS"/>
              </a:rPr>
              <a:t>originados</a:t>
            </a:r>
            <a:r>
              <a:rPr sz="900" dirty="0">
                <a:latin typeface="Comic Sans MS"/>
                <a:cs typeface="Comic Sans MS"/>
              </a:rPr>
              <a:t> </a:t>
            </a:r>
            <a:r>
              <a:rPr sz="900" spc="-5" dirty="0">
                <a:latin typeface="Comic Sans MS"/>
                <a:cs typeface="Comic Sans MS"/>
              </a:rPr>
              <a:t>directamente</a:t>
            </a:r>
            <a:r>
              <a:rPr sz="900" dirty="0">
                <a:latin typeface="Comic Sans MS"/>
                <a:cs typeface="Comic Sans MS"/>
              </a:rPr>
              <a:t> </a:t>
            </a:r>
            <a:r>
              <a:rPr sz="900" spc="-5" dirty="0">
                <a:latin typeface="Comic Sans MS"/>
                <a:cs typeface="Comic Sans MS"/>
              </a:rPr>
              <a:t>por</a:t>
            </a:r>
            <a:r>
              <a:rPr sz="900" dirty="0">
                <a:latin typeface="Comic Sans MS"/>
                <a:cs typeface="Comic Sans MS"/>
              </a:rPr>
              <a:t> </a:t>
            </a:r>
            <a:r>
              <a:rPr sz="900" spc="-5" dirty="0">
                <a:latin typeface="Comic Sans MS"/>
                <a:cs typeface="Comic Sans MS"/>
              </a:rPr>
              <a:t>el</a:t>
            </a:r>
            <a:r>
              <a:rPr sz="900" dirty="0">
                <a:latin typeface="Comic Sans MS"/>
                <a:cs typeface="Comic Sans MS"/>
              </a:rPr>
              <a:t> </a:t>
            </a:r>
            <a:r>
              <a:rPr sz="900" spc="-5" dirty="0">
                <a:latin typeface="Comic Sans MS"/>
                <a:cs typeface="Comic Sans MS"/>
              </a:rPr>
              <a:t>uso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contactos </a:t>
            </a:r>
            <a:r>
              <a:rPr sz="900" dirty="0">
                <a:latin typeface="Comic Sans MS"/>
                <a:cs typeface="Comic Sans MS"/>
              </a:rPr>
              <a:t> </a:t>
            </a:r>
            <a:r>
              <a:rPr sz="900" spc="-5" dirty="0">
                <a:latin typeface="Comic Sans MS"/>
                <a:cs typeface="Comic Sans MS"/>
              </a:rPr>
              <a:t>auxiliares para deshabilitar la protección y esta práctica </a:t>
            </a:r>
            <a:r>
              <a:rPr sz="900" dirty="0">
                <a:latin typeface="Comic Sans MS"/>
                <a:cs typeface="Comic Sans MS"/>
              </a:rPr>
              <a:t> </a:t>
            </a:r>
            <a:r>
              <a:rPr sz="900" spc="-5" dirty="0">
                <a:latin typeface="Comic Sans MS"/>
                <a:cs typeface="Comic Sans MS"/>
              </a:rPr>
              <a:t>no es</a:t>
            </a:r>
            <a:r>
              <a:rPr sz="900" dirty="0">
                <a:latin typeface="Comic Sans MS"/>
                <a:cs typeface="Comic Sans MS"/>
              </a:rPr>
              <a:t> </a:t>
            </a:r>
            <a:r>
              <a:rPr sz="900" spc="-5" dirty="0">
                <a:latin typeface="Comic Sans MS"/>
                <a:cs typeface="Comic Sans MS"/>
              </a:rPr>
              <a:t>recomendada.</a:t>
            </a:r>
            <a:endParaRPr sz="900">
              <a:latin typeface="Comic Sans MS"/>
              <a:cs typeface="Comic Sans MS"/>
            </a:endParaRPr>
          </a:p>
        </p:txBody>
      </p:sp>
      <p:sp>
        <p:nvSpPr>
          <p:cNvPr id="88" name="object 88"/>
          <p:cNvSpPr txBox="1"/>
          <p:nvPr/>
        </p:nvSpPr>
        <p:spPr>
          <a:xfrm>
            <a:off x="9425492" y="877035"/>
            <a:ext cx="3054985" cy="1936750"/>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Algunos</a:t>
            </a:r>
            <a:r>
              <a:rPr sz="900" dirty="0">
                <a:latin typeface="Comic Sans MS"/>
                <a:cs typeface="Comic Sans MS"/>
              </a:rPr>
              <a:t> </a:t>
            </a:r>
            <a:r>
              <a:rPr sz="900" spc="-5" dirty="0">
                <a:latin typeface="Comic Sans MS"/>
                <a:cs typeface="Comic Sans MS"/>
              </a:rPr>
              <a:t>esquemas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control</a:t>
            </a:r>
            <a:r>
              <a:rPr sz="900" dirty="0">
                <a:latin typeface="Comic Sans MS"/>
                <a:cs typeface="Comic Sans MS"/>
              </a:rPr>
              <a:t> </a:t>
            </a:r>
            <a:r>
              <a:rPr sz="900" spc="-5" dirty="0">
                <a:latin typeface="Comic Sans MS"/>
                <a:cs typeface="Comic Sans MS"/>
              </a:rPr>
              <a:t>usan</a:t>
            </a:r>
            <a:r>
              <a:rPr sz="900" dirty="0">
                <a:latin typeface="Comic Sans MS"/>
                <a:cs typeface="Comic Sans MS"/>
              </a:rPr>
              <a:t> </a:t>
            </a:r>
            <a:r>
              <a:rPr sz="900" spc="-5" dirty="0">
                <a:latin typeface="Comic Sans MS"/>
                <a:cs typeface="Comic Sans MS"/>
              </a:rPr>
              <a:t>los</a:t>
            </a:r>
            <a:r>
              <a:rPr sz="900" spc="260" dirty="0">
                <a:latin typeface="Comic Sans MS"/>
                <a:cs typeface="Comic Sans MS"/>
              </a:rPr>
              <a:t> </a:t>
            </a:r>
            <a:r>
              <a:rPr sz="900" spc="-5" dirty="0">
                <a:latin typeface="Comic Sans MS"/>
                <a:cs typeface="Comic Sans MS"/>
              </a:rPr>
              <a:t>contactos </a:t>
            </a:r>
            <a:r>
              <a:rPr sz="900" dirty="0">
                <a:latin typeface="Comic Sans MS"/>
                <a:cs typeface="Comic Sans MS"/>
              </a:rPr>
              <a:t> </a:t>
            </a:r>
            <a:r>
              <a:rPr sz="900" spc="-5" dirty="0">
                <a:latin typeface="Comic Sans MS"/>
                <a:cs typeface="Comic Sans MS"/>
              </a:rPr>
              <a:t>auxiliares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cuchillas</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deshabilitar</a:t>
            </a:r>
            <a:r>
              <a:rPr sz="900" dirty="0">
                <a:latin typeface="Comic Sans MS"/>
                <a:cs typeface="Comic Sans MS"/>
              </a:rPr>
              <a:t> </a:t>
            </a:r>
            <a:r>
              <a:rPr sz="900" spc="-5" dirty="0">
                <a:latin typeface="Comic Sans MS"/>
                <a:cs typeface="Comic Sans MS"/>
              </a:rPr>
              <a:t>ciertos </a:t>
            </a:r>
            <a:r>
              <a:rPr sz="900" dirty="0">
                <a:latin typeface="Comic Sans MS"/>
                <a:cs typeface="Comic Sans MS"/>
              </a:rPr>
              <a:t> </a:t>
            </a:r>
            <a:r>
              <a:rPr sz="900" spc="-5" dirty="0">
                <a:latin typeface="Comic Sans MS"/>
                <a:cs typeface="Comic Sans MS"/>
              </a:rPr>
              <a:t>disparos de calderas mientras que la máquina está en el </a:t>
            </a:r>
            <a:r>
              <a:rPr sz="900" dirty="0">
                <a:latin typeface="Comic Sans MS"/>
                <a:cs typeface="Comic Sans MS"/>
              </a:rPr>
              <a:t> </a:t>
            </a:r>
            <a:r>
              <a:rPr sz="900" spc="-5" dirty="0">
                <a:latin typeface="Comic Sans MS"/>
                <a:cs typeface="Comic Sans MS"/>
              </a:rPr>
              <a:t>proceso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arranque.</a:t>
            </a:r>
            <a:r>
              <a:rPr sz="900" dirty="0">
                <a:latin typeface="Comic Sans MS"/>
                <a:cs typeface="Comic Sans MS"/>
              </a:rPr>
              <a:t> </a:t>
            </a:r>
            <a:r>
              <a:rPr sz="900" spc="-5" dirty="0">
                <a:latin typeface="Comic Sans MS"/>
                <a:cs typeface="Comic Sans MS"/>
              </a:rPr>
              <a:t>Esto</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bastante</a:t>
            </a:r>
            <a:r>
              <a:rPr sz="900" spc="260" dirty="0">
                <a:latin typeface="Comic Sans MS"/>
                <a:cs typeface="Comic Sans MS"/>
              </a:rPr>
              <a:t> </a:t>
            </a:r>
            <a:r>
              <a:rPr sz="900" spc="-5" dirty="0">
                <a:latin typeface="Comic Sans MS"/>
                <a:cs typeface="Comic Sans MS"/>
              </a:rPr>
              <a:t>común</a:t>
            </a:r>
            <a:r>
              <a:rPr sz="900" spc="260" dirty="0">
                <a:latin typeface="Comic Sans MS"/>
                <a:cs typeface="Comic Sans MS"/>
              </a:rPr>
              <a:t> </a:t>
            </a:r>
            <a:r>
              <a:rPr sz="900" spc="-5" dirty="0">
                <a:latin typeface="Comic Sans MS"/>
                <a:cs typeface="Comic Sans MS"/>
              </a:rPr>
              <a:t>en </a:t>
            </a:r>
            <a:r>
              <a:rPr sz="900" spc="-254" dirty="0">
                <a:latin typeface="Comic Sans MS"/>
                <a:cs typeface="Comic Sans MS"/>
              </a:rPr>
              <a:t> </a:t>
            </a:r>
            <a:r>
              <a:rPr sz="900" spc="-5" dirty="0">
                <a:latin typeface="Comic Sans MS"/>
                <a:cs typeface="Comic Sans MS"/>
              </a:rPr>
              <a:t>unidades de carbón donde se toma un largo tiempo para </a:t>
            </a:r>
            <a:r>
              <a:rPr sz="900" dirty="0">
                <a:latin typeface="Comic Sans MS"/>
                <a:cs typeface="Comic Sans MS"/>
              </a:rPr>
              <a:t> </a:t>
            </a:r>
            <a:r>
              <a:rPr sz="900" spc="-5" dirty="0">
                <a:latin typeface="Comic Sans MS"/>
                <a:cs typeface="Comic Sans MS"/>
              </a:rPr>
              <a:t>poner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máquina</a:t>
            </a:r>
            <a:r>
              <a:rPr sz="900"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línea.</a:t>
            </a:r>
            <a:r>
              <a:rPr sz="900" dirty="0">
                <a:latin typeface="Comic Sans MS"/>
                <a:cs typeface="Comic Sans MS"/>
              </a:rPr>
              <a:t> </a:t>
            </a:r>
            <a:r>
              <a:rPr sz="900" spc="-5" dirty="0">
                <a:latin typeface="Comic Sans MS"/>
                <a:cs typeface="Comic Sans MS"/>
              </a:rPr>
              <a:t>Si</a:t>
            </a:r>
            <a:r>
              <a:rPr sz="900" dirty="0">
                <a:latin typeface="Comic Sans MS"/>
                <a:cs typeface="Comic Sans MS"/>
              </a:rPr>
              <a:t> </a:t>
            </a:r>
            <a:r>
              <a:rPr sz="900" spc="-5" dirty="0">
                <a:latin typeface="Comic Sans MS"/>
                <a:cs typeface="Comic Sans MS"/>
              </a:rPr>
              <a:t>ocurre</a:t>
            </a:r>
            <a:r>
              <a:rPr sz="900" spc="260" dirty="0">
                <a:latin typeface="Comic Sans MS"/>
                <a:cs typeface="Comic Sans MS"/>
              </a:rPr>
              <a:t> </a:t>
            </a:r>
            <a:r>
              <a:rPr sz="900" spc="-5" dirty="0">
                <a:latin typeface="Comic Sans MS"/>
                <a:cs typeface="Comic Sans MS"/>
              </a:rPr>
              <a:t>un</a:t>
            </a:r>
            <a:r>
              <a:rPr sz="900" spc="260" dirty="0">
                <a:latin typeface="Comic Sans MS"/>
                <a:cs typeface="Comic Sans MS"/>
              </a:rPr>
              <a:t> </a:t>
            </a:r>
            <a:r>
              <a:rPr sz="900" spc="-5" dirty="0">
                <a:latin typeface="Comic Sans MS"/>
                <a:cs typeface="Comic Sans MS"/>
              </a:rPr>
              <a:t>disparo </a:t>
            </a:r>
            <a:r>
              <a:rPr sz="900" dirty="0">
                <a:latin typeface="Comic Sans MS"/>
                <a:cs typeface="Comic Sans MS"/>
              </a:rPr>
              <a:t> </a:t>
            </a:r>
            <a:r>
              <a:rPr sz="900" spc="-5" dirty="0">
                <a:latin typeface="Comic Sans MS"/>
                <a:cs typeface="Comic Sans MS"/>
              </a:rPr>
              <a:t>indeseado,</a:t>
            </a:r>
            <a:r>
              <a:rPr sz="900" dirty="0">
                <a:latin typeface="Comic Sans MS"/>
                <a:cs typeface="Comic Sans MS"/>
              </a:rPr>
              <a:t> </a:t>
            </a:r>
            <a:r>
              <a:rPr sz="900" spc="-5" dirty="0">
                <a:latin typeface="Comic Sans MS"/>
                <a:cs typeface="Comic Sans MS"/>
              </a:rPr>
              <a:t>muchas</a:t>
            </a:r>
            <a:r>
              <a:rPr sz="900" dirty="0">
                <a:latin typeface="Comic Sans MS"/>
                <a:cs typeface="Comic Sans MS"/>
              </a:rPr>
              <a:t> </a:t>
            </a:r>
            <a:r>
              <a:rPr sz="900" spc="-5" dirty="0">
                <a:latin typeface="Comic Sans MS"/>
                <a:cs typeface="Comic Sans MS"/>
              </a:rPr>
              <a:t>horas</a:t>
            </a:r>
            <a:r>
              <a:rPr sz="900" dirty="0">
                <a:latin typeface="Comic Sans MS"/>
                <a:cs typeface="Comic Sans MS"/>
              </a:rPr>
              <a:t> </a:t>
            </a:r>
            <a:r>
              <a:rPr sz="900" spc="-5" dirty="0">
                <a:latin typeface="Comic Sans MS"/>
                <a:cs typeface="Comic Sans MS"/>
              </a:rPr>
              <a:t>pueden</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perdidas.</a:t>
            </a:r>
            <a:r>
              <a:rPr sz="900" spc="254" dirty="0">
                <a:latin typeface="Comic Sans MS"/>
                <a:cs typeface="Comic Sans MS"/>
              </a:rPr>
              <a:t> </a:t>
            </a:r>
            <a:r>
              <a:rPr sz="900" spc="-5" dirty="0">
                <a:latin typeface="Comic Sans MS"/>
                <a:cs typeface="Comic Sans MS"/>
              </a:rPr>
              <a:t>Aun </a:t>
            </a:r>
            <a:r>
              <a:rPr sz="900" dirty="0">
                <a:latin typeface="Comic Sans MS"/>
                <a:cs typeface="Comic Sans MS"/>
              </a:rPr>
              <a:t> </a:t>
            </a:r>
            <a:r>
              <a:rPr sz="900" spc="-5" dirty="0">
                <a:latin typeface="Comic Sans MS"/>
                <a:cs typeface="Comic Sans MS"/>
              </a:rPr>
              <a:t>cuando</a:t>
            </a:r>
            <a:r>
              <a:rPr sz="900" dirty="0">
                <a:latin typeface="Comic Sans MS"/>
                <a:cs typeface="Comic Sans MS"/>
              </a:rPr>
              <a:t> </a:t>
            </a:r>
            <a:r>
              <a:rPr sz="900" spc="-5" dirty="0">
                <a:latin typeface="Comic Sans MS"/>
                <a:cs typeface="Comic Sans MS"/>
              </a:rPr>
              <a:t>esto</a:t>
            </a:r>
            <a:r>
              <a:rPr sz="900" dirty="0">
                <a:latin typeface="Comic Sans MS"/>
                <a:cs typeface="Comic Sans MS"/>
              </a:rPr>
              <a:t> </a:t>
            </a:r>
            <a:r>
              <a:rPr sz="900" spc="-5" dirty="0">
                <a:latin typeface="Comic Sans MS"/>
                <a:cs typeface="Comic Sans MS"/>
              </a:rPr>
              <a:t>es</a:t>
            </a:r>
            <a:r>
              <a:rPr sz="900" dirty="0">
                <a:latin typeface="Comic Sans MS"/>
                <a:cs typeface="Comic Sans MS"/>
              </a:rPr>
              <a:t> </a:t>
            </a:r>
            <a:r>
              <a:rPr sz="900" spc="-5" dirty="0">
                <a:latin typeface="Comic Sans MS"/>
                <a:cs typeface="Comic Sans MS"/>
              </a:rPr>
              <a:t>necesario</a:t>
            </a:r>
            <a:r>
              <a:rPr sz="900" dirty="0">
                <a:latin typeface="Comic Sans MS"/>
                <a:cs typeface="Comic Sans MS"/>
              </a:rPr>
              <a:t> </a:t>
            </a:r>
            <a:r>
              <a:rPr sz="900" spc="-5" dirty="0">
                <a:latin typeface="Comic Sans MS"/>
                <a:cs typeface="Comic Sans MS"/>
              </a:rPr>
              <a:t>para</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sensitivos</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los </a:t>
            </a:r>
            <a:r>
              <a:rPr sz="900" dirty="0">
                <a:latin typeface="Comic Sans MS"/>
                <a:cs typeface="Comic Sans MS"/>
              </a:rPr>
              <a:t> </a:t>
            </a:r>
            <a:r>
              <a:rPr sz="900" spc="-5" dirty="0">
                <a:latin typeface="Comic Sans MS"/>
                <a:cs typeface="Comic Sans MS"/>
              </a:rPr>
              <a:t>problemas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control</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calderas,</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del </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no</a:t>
            </a:r>
            <a:r>
              <a:rPr sz="900" dirty="0">
                <a:latin typeface="Comic Sans MS"/>
                <a:cs typeface="Comic Sans MS"/>
              </a:rPr>
              <a:t> </a:t>
            </a:r>
            <a:r>
              <a:rPr sz="900" spc="-5" dirty="0">
                <a:latin typeface="Comic Sans MS"/>
                <a:cs typeface="Comic Sans MS"/>
              </a:rPr>
              <a:t>debe</a:t>
            </a:r>
            <a:r>
              <a:rPr sz="900" dirty="0">
                <a:latin typeface="Comic Sans MS"/>
                <a:cs typeface="Comic Sans MS"/>
              </a:rPr>
              <a:t> </a:t>
            </a:r>
            <a:r>
              <a:rPr sz="900" spc="-5" dirty="0">
                <a:latin typeface="Comic Sans MS"/>
                <a:cs typeface="Comic Sans MS"/>
              </a:rPr>
              <a:t>estar</a:t>
            </a:r>
            <a:r>
              <a:rPr sz="900" dirty="0">
                <a:latin typeface="Comic Sans MS"/>
                <a:cs typeface="Comic Sans MS"/>
              </a:rPr>
              <a:t> </a:t>
            </a:r>
            <a:r>
              <a:rPr sz="900" spc="-5" dirty="0">
                <a:latin typeface="Comic Sans MS"/>
                <a:cs typeface="Comic Sans MS"/>
              </a:rPr>
              <a:t>comprometida</a:t>
            </a:r>
            <a:r>
              <a:rPr sz="900" dirty="0">
                <a:latin typeface="Comic Sans MS"/>
                <a:cs typeface="Comic Sans MS"/>
              </a:rPr>
              <a:t> </a:t>
            </a:r>
            <a:r>
              <a:rPr sz="900" spc="-5" dirty="0">
                <a:latin typeface="Comic Sans MS"/>
                <a:cs typeface="Comic Sans MS"/>
              </a:rPr>
              <a:t>durante</a:t>
            </a:r>
            <a:r>
              <a:rPr sz="900" dirty="0">
                <a:latin typeface="Comic Sans MS"/>
                <a:cs typeface="Comic Sans MS"/>
              </a:rPr>
              <a:t> </a:t>
            </a:r>
            <a:r>
              <a:rPr sz="900" spc="-5" dirty="0">
                <a:latin typeface="Comic Sans MS"/>
                <a:cs typeface="Comic Sans MS"/>
              </a:rPr>
              <a:t>el </a:t>
            </a:r>
            <a:r>
              <a:rPr sz="900" dirty="0">
                <a:latin typeface="Comic Sans MS"/>
                <a:cs typeface="Comic Sans MS"/>
              </a:rPr>
              <a:t> </a:t>
            </a:r>
            <a:r>
              <a:rPr sz="900" spc="-5" dirty="0">
                <a:latin typeface="Comic Sans MS"/>
                <a:cs typeface="Comic Sans MS"/>
              </a:rPr>
              <a:t>proceso de arranque deshabilitando su capacidad para </a:t>
            </a:r>
            <a:r>
              <a:rPr sz="900" dirty="0">
                <a:latin typeface="Comic Sans MS"/>
                <a:cs typeface="Comic Sans MS"/>
              </a:rPr>
              <a:t> </a:t>
            </a:r>
            <a:r>
              <a:rPr sz="900" spc="-5" dirty="0">
                <a:latin typeface="Comic Sans MS"/>
                <a:cs typeface="Comic Sans MS"/>
              </a:rPr>
              <a:t>disparar</a:t>
            </a:r>
            <a:r>
              <a:rPr sz="900" dirty="0">
                <a:latin typeface="Comic Sans MS"/>
                <a:cs typeface="Comic Sans MS"/>
              </a:rPr>
              <a:t> </a:t>
            </a:r>
            <a:r>
              <a:rPr sz="900" spc="-5" dirty="0">
                <a:latin typeface="Comic Sans MS"/>
                <a:cs typeface="Comic Sans MS"/>
              </a:rPr>
              <a:t>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turbina/caldera.</a:t>
            </a:r>
            <a:endParaRPr sz="900">
              <a:latin typeface="Comic Sans MS"/>
              <a:cs typeface="Comic Sans MS"/>
            </a:endParaRPr>
          </a:p>
        </p:txBody>
      </p:sp>
      <p:sp>
        <p:nvSpPr>
          <p:cNvPr id="89" name="object 89"/>
          <p:cNvSpPr txBox="1"/>
          <p:nvPr/>
        </p:nvSpPr>
        <p:spPr>
          <a:xfrm>
            <a:off x="9425491" y="2940142"/>
            <a:ext cx="3054350" cy="2733040"/>
          </a:xfrm>
          <a:prstGeom prst="rect">
            <a:avLst/>
          </a:prstGeom>
        </p:spPr>
        <p:txBody>
          <a:bodyPr vert="horz" wrap="square" lIns="0" tIns="12700" rIns="0" bIns="0" rtlCol="0">
            <a:spAutoFit/>
          </a:bodyPr>
          <a:lstStyle/>
          <a:p>
            <a:pPr marL="12700" marR="5080" algn="just">
              <a:lnSpc>
                <a:spcPct val="116100"/>
              </a:lnSpc>
              <a:spcBef>
                <a:spcPts val="100"/>
              </a:spcBef>
            </a:pPr>
            <a:r>
              <a:rPr sz="900" b="1" spc="-5" dirty="0">
                <a:latin typeface="Comic Sans MS"/>
                <a:cs typeface="Comic Sans MS"/>
              </a:rPr>
              <a:t>Mantenimiento. </a:t>
            </a:r>
            <a:r>
              <a:rPr sz="900" spc="-5" dirty="0">
                <a:latin typeface="Comic Sans MS"/>
                <a:cs typeface="Comic Sans MS"/>
              </a:rPr>
              <a:t>Cuando el generador está fuera de línea </a:t>
            </a:r>
            <a:r>
              <a:rPr sz="900" dirty="0">
                <a:latin typeface="Comic Sans MS"/>
                <a:cs typeface="Comic Sans MS"/>
              </a:rPr>
              <a:t> </a:t>
            </a:r>
            <a:r>
              <a:rPr sz="900" spc="-5" dirty="0">
                <a:latin typeface="Comic Sans MS"/>
                <a:cs typeface="Comic Sans MS"/>
              </a:rPr>
              <a:t>por mantenimiento, reglas y procedimientos de seguridad </a:t>
            </a:r>
            <a:r>
              <a:rPr sz="900" spc="-254" dirty="0">
                <a:latin typeface="Comic Sans MS"/>
                <a:cs typeface="Comic Sans MS"/>
              </a:rPr>
              <a:t> </a:t>
            </a:r>
            <a:r>
              <a:rPr sz="900" spc="-5" dirty="0">
                <a:latin typeface="Comic Sans MS"/>
                <a:cs typeface="Comic Sans MS"/>
              </a:rPr>
              <a:t>pueden</a:t>
            </a:r>
            <a:r>
              <a:rPr sz="900" spc="235" dirty="0">
                <a:latin typeface="Comic Sans MS"/>
                <a:cs typeface="Comic Sans MS"/>
              </a:rPr>
              <a:t> </a:t>
            </a:r>
            <a:r>
              <a:rPr sz="900" spc="-5" dirty="0">
                <a:latin typeface="Comic Sans MS"/>
                <a:cs typeface="Comic Sans MS"/>
              </a:rPr>
              <a:t>requerir</a:t>
            </a:r>
            <a:r>
              <a:rPr sz="900" spc="229" dirty="0">
                <a:latin typeface="Comic Sans MS"/>
                <a:cs typeface="Comic Sans MS"/>
              </a:rPr>
              <a:t> </a:t>
            </a:r>
            <a:r>
              <a:rPr sz="900" spc="-5" dirty="0">
                <a:latin typeface="Comic Sans MS"/>
                <a:cs typeface="Comic Sans MS"/>
              </a:rPr>
              <a:t>que</a:t>
            </a:r>
            <a:r>
              <a:rPr sz="900" spc="240" dirty="0">
                <a:latin typeface="Comic Sans MS"/>
                <a:cs typeface="Comic Sans MS"/>
              </a:rPr>
              <a:t> </a:t>
            </a:r>
            <a:r>
              <a:rPr sz="900" spc="-5" dirty="0">
                <a:latin typeface="Comic Sans MS"/>
                <a:cs typeface="Comic Sans MS"/>
              </a:rPr>
              <a:t>los</a:t>
            </a:r>
            <a:r>
              <a:rPr sz="900" spc="235" dirty="0">
                <a:latin typeface="Comic Sans MS"/>
                <a:cs typeface="Comic Sans MS"/>
              </a:rPr>
              <a:t> </a:t>
            </a:r>
            <a:r>
              <a:rPr sz="900" spc="-5" dirty="0">
                <a:latin typeface="Comic Sans MS"/>
                <a:cs typeface="Comic Sans MS"/>
              </a:rPr>
              <a:t>transformadores</a:t>
            </a:r>
            <a:r>
              <a:rPr sz="900" spc="235" dirty="0">
                <a:latin typeface="Comic Sans MS"/>
                <a:cs typeface="Comic Sans MS"/>
              </a:rPr>
              <a:t> </a:t>
            </a:r>
            <a:r>
              <a:rPr sz="900" spc="-5" dirty="0">
                <a:latin typeface="Comic Sans MS"/>
                <a:cs typeface="Comic Sans MS"/>
              </a:rPr>
              <a:t>de</a:t>
            </a:r>
            <a:r>
              <a:rPr sz="900" spc="225" dirty="0">
                <a:latin typeface="Comic Sans MS"/>
                <a:cs typeface="Comic Sans MS"/>
              </a:rPr>
              <a:t> </a:t>
            </a:r>
            <a:r>
              <a:rPr sz="900" spc="-5" dirty="0">
                <a:latin typeface="Comic Sans MS"/>
                <a:cs typeface="Comic Sans MS"/>
              </a:rPr>
              <a:t>potencial </a:t>
            </a:r>
            <a:r>
              <a:rPr sz="900" spc="-254" dirty="0">
                <a:latin typeface="Comic Sans MS"/>
                <a:cs typeface="Comic Sans MS"/>
              </a:rPr>
              <a:t> </a:t>
            </a:r>
            <a:r>
              <a:rPr sz="900" spc="-5" dirty="0">
                <a:latin typeface="Comic Sans MS"/>
                <a:cs typeface="Comic Sans MS"/>
              </a:rPr>
              <a:t>del</a:t>
            </a:r>
            <a:r>
              <a:rPr sz="900" spc="135" dirty="0">
                <a:latin typeface="Comic Sans MS"/>
                <a:cs typeface="Comic Sans MS"/>
              </a:rPr>
              <a:t> </a:t>
            </a:r>
            <a:r>
              <a:rPr sz="900" spc="-5" dirty="0">
                <a:latin typeface="Comic Sans MS"/>
                <a:cs typeface="Comic Sans MS"/>
              </a:rPr>
              <a:t>generador</a:t>
            </a:r>
            <a:r>
              <a:rPr sz="900" spc="135" dirty="0">
                <a:latin typeface="Comic Sans MS"/>
                <a:cs typeface="Comic Sans MS"/>
              </a:rPr>
              <a:t> </a:t>
            </a:r>
            <a:r>
              <a:rPr sz="900" spc="-5" dirty="0">
                <a:latin typeface="Comic Sans MS"/>
                <a:cs typeface="Comic Sans MS"/>
              </a:rPr>
              <a:t>sean</a:t>
            </a:r>
            <a:r>
              <a:rPr sz="900" spc="135" dirty="0">
                <a:latin typeface="Comic Sans MS"/>
                <a:cs typeface="Comic Sans MS"/>
              </a:rPr>
              <a:t> </a:t>
            </a:r>
            <a:r>
              <a:rPr sz="900" spc="-5" dirty="0">
                <a:latin typeface="Comic Sans MS"/>
                <a:cs typeface="Comic Sans MS"/>
              </a:rPr>
              <a:t>sacados</a:t>
            </a:r>
            <a:r>
              <a:rPr sz="900" spc="140" dirty="0">
                <a:latin typeface="Comic Sans MS"/>
                <a:cs typeface="Comic Sans MS"/>
              </a:rPr>
              <a:t> </a:t>
            </a:r>
            <a:r>
              <a:rPr sz="900" spc="-5" dirty="0">
                <a:latin typeface="Comic Sans MS"/>
                <a:cs typeface="Comic Sans MS"/>
              </a:rPr>
              <a:t>de</a:t>
            </a:r>
            <a:r>
              <a:rPr sz="900" spc="135" dirty="0">
                <a:latin typeface="Comic Sans MS"/>
                <a:cs typeface="Comic Sans MS"/>
              </a:rPr>
              <a:t> </a:t>
            </a:r>
            <a:r>
              <a:rPr sz="900" spc="-5" dirty="0">
                <a:latin typeface="Comic Sans MS"/>
                <a:cs typeface="Comic Sans MS"/>
              </a:rPr>
              <a:t>sus</a:t>
            </a:r>
            <a:r>
              <a:rPr sz="900" spc="125" dirty="0">
                <a:latin typeface="Comic Sans MS"/>
                <a:cs typeface="Comic Sans MS"/>
              </a:rPr>
              <a:t> </a:t>
            </a:r>
            <a:r>
              <a:rPr sz="900" spc="-5" dirty="0">
                <a:latin typeface="Comic Sans MS"/>
                <a:cs typeface="Comic Sans MS"/>
              </a:rPr>
              <a:t>gabinetes.</a:t>
            </a:r>
            <a:r>
              <a:rPr sz="900" spc="125" dirty="0">
                <a:latin typeface="Comic Sans MS"/>
                <a:cs typeface="Comic Sans MS"/>
              </a:rPr>
              <a:t> </a:t>
            </a:r>
            <a:r>
              <a:rPr sz="900" spc="-5" dirty="0">
                <a:latin typeface="Comic Sans MS"/>
                <a:cs typeface="Comic Sans MS"/>
              </a:rPr>
              <a:t>También, </a:t>
            </a:r>
            <a:r>
              <a:rPr sz="900" spc="-254" dirty="0">
                <a:latin typeface="Comic Sans MS"/>
                <a:cs typeface="Comic Sans MS"/>
              </a:rPr>
              <a:t> </a:t>
            </a:r>
            <a:r>
              <a:rPr sz="900" spc="-5" dirty="0">
                <a:latin typeface="Comic Sans MS"/>
                <a:cs typeface="Comic Sans MS"/>
              </a:rPr>
              <a:t>en</a:t>
            </a:r>
            <a:r>
              <a:rPr sz="900" dirty="0">
                <a:latin typeface="Comic Sans MS"/>
                <a:cs typeface="Comic Sans MS"/>
              </a:rPr>
              <a:t> </a:t>
            </a:r>
            <a:r>
              <a:rPr sz="900" spc="-5" dirty="0">
                <a:latin typeface="Comic Sans MS"/>
                <a:cs typeface="Comic Sans MS"/>
              </a:rPr>
              <a:t>algunos</a:t>
            </a:r>
            <a:r>
              <a:rPr sz="900" dirty="0">
                <a:latin typeface="Comic Sans MS"/>
                <a:cs typeface="Comic Sans MS"/>
              </a:rPr>
              <a:t> </a:t>
            </a:r>
            <a:r>
              <a:rPr sz="900" spc="-5" dirty="0">
                <a:latin typeface="Comic Sans MS"/>
                <a:cs typeface="Comic Sans MS"/>
              </a:rPr>
              <a:t>casos,</a:t>
            </a:r>
            <a:r>
              <a:rPr sz="900" dirty="0">
                <a:latin typeface="Comic Sans MS"/>
                <a:cs typeface="Comic Sans MS"/>
              </a:rPr>
              <a:t> </a:t>
            </a:r>
            <a:r>
              <a:rPr sz="900" spc="-5" dirty="0">
                <a:latin typeface="Comic Sans MS"/>
                <a:cs typeface="Comic Sans MS"/>
              </a:rPr>
              <a:t>los</a:t>
            </a:r>
            <a:r>
              <a:rPr sz="900" dirty="0">
                <a:latin typeface="Comic Sans MS"/>
                <a:cs typeface="Comic Sans MS"/>
              </a:rPr>
              <a:t> </a:t>
            </a:r>
            <a:r>
              <a:rPr sz="900" spc="-5" dirty="0">
                <a:latin typeface="Comic Sans MS"/>
                <a:cs typeface="Comic Sans MS"/>
              </a:rPr>
              <a:t>transformadores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corriente </a:t>
            </a:r>
            <a:r>
              <a:rPr sz="900" dirty="0">
                <a:latin typeface="Comic Sans MS"/>
                <a:cs typeface="Comic Sans MS"/>
              </a:rPr>
              <a:t> </a:t>
            </a:r>
            <a:r>
              <a:rPr sz="900" spc="-5" dirty="0">
                <a:latin typeface="Comic Sans MS"/>
                <a:cs typeface="Comic Sans MS"/>
              </a:rPr>
              <a:t>pueden</a:t>
            </a:r>
            <a:r>
              <a:rPr sz="900" dirty="0">
                <a:latin typeface="Comic Sans MS"/>
                <a:cs typeface="Comic Sans MS"/>
              </a:rPr>
              <a:t> </a:t>
            </a:r>
            <a:r>
              <a:rPr sz="900" spc="-5" dirty="0">
                <a:latin typeface="Comic Sans MS"/>
                <a:cs typeface="Comic Sans MS"/>
              </a:rPr>
              <a:t>ser</a:t>
            </a:r>
            <a:r>
              <a:rPr sz="900" dirty="0">
                <a:latin typeface="Comic Sans MS"/>
                <a:cs typeface="Comic Sans MS"/>
              </a:rPr>
              <a:t> </a:t>
            </a:r>
            <a:r>
              <a:rPr sz="900" spc="-5" dirty="0">
                <a:latin typeface="Comic Sans MS"/>
                <a:cs typeface="Comic Sans MS"/>
              </a:rPr>
              <a:t>cortocircuitados</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también</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fuente</a:t>
            </a:r>
            <a:r>
              <a:rPr sz="900" dirty="0">
                <a:latin typeface="Comic Sans MS"/>
                <a:cs typeface="Comic Sans MS"/>
              </a:rPr>
              <a:t> </a:t>
            </a:r>
            <a:r>
              <a:rPr sz="900" spc="-5" dirty="0">
                <a:latin typeface="Comic Sans MS"/>
                <a:cs typeface="Comic Sans MS"/>
              </a:rPr>
              <a:t>de </a:t>
            </a:r>
            <a:r>
              <a:rPr sz="900" dirty="0">
                <a:latin typeface="Comic Sans MS"/>
                <a:cs typeface="Comic Sans MS"/>
              </a:rPr>
              <a:t> </a:t>
            </a:r>
            <a:r>
              <a:rPr sz="900" spc="-5" dirty="0">
                <a:latin typeface="Comic Sans MS"/>
                <a:cs typeface="Comic Sans MS"/>
              </a:rPr>
              <a:t>disparo</a:t>
            </a:r>
            <a:r>
              <a:rPr sz="900" spc="135" dirty="0">
                <a:latin typeface="Comic Sans MS"/>
                <a:cs typeface="Comic Sans MS"/>
              </a:rPr>
              <a:t> </a:t>
            </a:r>
            <a:r>
              <a:rPr sz="900" spc="-5" dirty="0">
                <a:latin typeface="Comic Sans MS"/>
                <a:cs typeface="Comic Sans MS"/>
              </a:rPr>
              <a:t>de</a:t>
            </a:r>
            <a:r>
              <a:rPr sz="900" spc="135" dirty="0">
                <a:latin typeface="Comic Sans MS"/>
                <a:cs typeface="Comic Sans MS"/>
              </a:rPr>
              <a:t> </a:t>
            </a:r>
            <a:r>
              <a:rPr sz="900" spc="-5" dirty="0">
                <a:latin typeface="Comic Sans MS"/>
                <a:cs typeface="Comic Sans MS"/>
              </a:rPr>
              <a:t>C.D.</a:t>
            </a:r>
            <a:r>
              <a:rPr sz="900" spc="135" dirty="0">
                <a:latin typeface="Comic Sans MS"/>
                <a:cs typeface="Comic Sans MS"/>
              </a:rPr>
              <a:t> </a:t>
            </a:r>
            <a:r>
              <a:rPr sz="900" spc="-5" dirty="0">
                <a:latin typeface="Comic Sans MS"/>
                <a:cs typeface="Comic Sans MS"/>
              </a:rPr>
              <a:t>de</a:t>
            </a:r>
            <a:r>
              <a:rPr sz="900" spc="135" dirty="0">
                <a:latin typeface="Comic Sans MS"/>
                <a:cs typeface="Comic Sans MS"/>
              </a:rPr>
              <a:t> </a:t>
            </a:r>
            <a:r>
              <a:rPr sz="900" spc="-5" dirty="0">
                <a:latin typeface="Comic Sans MS"/>
                <a:cs typeface="Comic Sans MS"/>
              </a:rPr>
              <a:t>la</a:t>
            </a:r>
            <a:r>
              <a:rPr sz="900" spc="135" dirty="0">
                <a:latin typeface="Comic Sans MS"/>
                <a:cs typeface="Comic Sans MS"/>
              </a:rPr>
              <a:t> </a:t>
            </a:r>
            <a:r>
              <a:rPr sz="900" spc="-5" dirty="0">
                <a:latin typeface="Comic Sans MS"/>
                <a:cs typeface="Comic Sans MS"/>
              </a:rPr>
              <a:t>estación</a:t>
            </a:r>
            <a:r>
              <a:rPr sz="900" spc="135" dirty="0">
                <a:latin typeface="Comic Sans MS"/>
                <a:cs typeface="Comic Sans MS"/>
              </a:rPr>
              <a:t> </a:t>
            </a:r>
            <a:r>
              <a:rPr sz="900" spc="-5" dirty="0">
                <a:latin typeface="Comic Sans MS"/>
                <a:cs typeface="Comic Sans MS"/>
              </a:rPr>
              <a:t>puede</a:t>
            </a:r>
            <a:r>
              <a:rPr sz="900" spc="135" dirty="0">
                <a:latin typeface="Comic Sans MS"/>
                <a:cs typeface="Comic Sans MS"/>
              </a:rPr>
              <a:t> </a:t>
            </a:r>
            <a:r>
              <a:rPr sz="900" spc="-5" dirty="0">
                <a:latin typeface="Comic Sans MS"/>
                <a:cs typeface="Comic Sans MS"/>
              </a:rPr>
              <a:t>ser</a:t>
            </a:r>
            <a:r>
              <a:rPr sz="900" spc="135" dirty="0">
                <a:latin typeface="Comic Sans MS"/>
                <a:cs typeface="Comic Sans MS"/>
              </a:rPr>
              <a:t> </a:t>
            </a:r>
            <a:r>
              <a:rPr sz="900" spc="-5" dirty="0">
                <a:latin typeface="Comic Sans MS"/>
                <a:cs typeface="Comic Sans MS"/>
              </a:rPr>
              <a:t>desconectada. </a:t>
            </a:r>
            <a:r>
              <a:rPr sz="900" spc="-260" dirty="0">
                <a:latin typeface="Comic Sans MS"/>
                <a:cs typeface="Comic Sans MS"/>
              </a:rPr>
              <a:t> </a:t>
            </a:r>
            <a:r>
              <a:rPr sz="900" spc="-5" dirty="0">
                <a:latin typeface="Comic Sans MS"/>
                <a:cs typeface="Comic Sans MS"/>
              </a:rPr>
              <a:t>El ingeniero de diseño debe estar consciente de estas </a:t>
            </a:r>
            <a:r>
              <a:rPr sz="900" dirty="0">
                <a:latin typeface="Comic Sans MS"/>
                <a:cs typeface="Comic Sans MS"/>
              </a:rPr>
              <a:t> </a:t>
            </a:r>
            <a:r>
              <a:rPr sz="900" spc="-5" dirty="0">
                <a:latin typeface="Comic Sans MS"/>
                <a:cs typeface="Comic Sans MS"/>
              </a:rPr>
              <a:t>posibilidades</a:t>
            </a:r>
            <a:r>
              <a:rPr sz="900" spc="254" dirty="0">
                <a:latin typeface="Comic Sans MS"/>
                <a:cs typeface="Comic Sans MS"/>
              </a:rPr>
              <a:t> </a:t>
            </a:r>
            <a:r>
              <a:rPr sz="900" spc="-5" dirty="0">
                <a:latin typeface="Comic Sans MS"/>
                <a:cs typeface="Comic Sans MS"/>
              </a:rPr>
              <a:t>cuando determine</a:t>
            </a:r>
            <a:r>
              <a:rPr sz="900" spc="260" dirty="0">
                <a:latin typeface="Comic Sans MS"/>
                <a:cs typeface="Comic Sans MS"/>
              </a:rPr>
              <a:t> </a:t>
            </a:r>
            <a:r>
              <a:rPr sz="900" spc="-5" dirty="0">
                <a:latin typeface="Comic Sans MS"/>
                <a:cs typeface="Comic Sans MS"/>
              </a:rPr>
              <a:t>el tipo y localización de </a:t>
            </a:r>
            <a:r>
              <a:rPr sz="900" dirty="0">
                <a:latin typeface="Comic Sans MS"/>
                <a:cs typeface="Comic Sans MS"/>
              </a:rPr>
              <a:t> </a:t>
            </a:r>
            <a:r>
              <a:rPr sz="900" spc="-5" dirty="0">
                <a:latin typeface="Comic Sans MS"/>
                <a:cs typeface="Comic Sans MS"/>
              </a:rPr>
              <a:t>la protección de respaldo del generador y la protección </a:t>
            </a:r>
            <a:r>
              <a:rPr sz="900" dirty="0">
                <a:latin typeface="Comic Sans MS"/>
                <a:cs typeface="Comic Sans MS"/>
              </a:rPr>
              <a:t> </a:t>
            </a:r>
            <a:r>
              <a:rPr sz="900" spc="-5" dirty="0">
                <a:latin typeface="Comic Sans MS"/>
                <a:cs typeface="Comic Sans MS"/>
              </a:rPr>
              <a:t>contra</a:t>
            </a:r>
            <a:r>
              <a:rPr sz="900" dirty="0">
                <a:latin typeface="Comic Sans MS"/>
                <a:cs typeface="Comic Sans MS"/>
              </a:rPr>
              <a:t> </a:t>
            </a:r>
            <a:r>
              <a:rPr sz="900" spc="-5" dirty="0">
                <a:latin typeface="Comic Sans MS"/>
                <a:cs typeface="Comic Sans MS"/>
              </a:rPr>
              <a:t>energización</a:t>
            </a:r>
            <a:r>
              <a:rPr sz="900" dirty="0">
                <a:latin typeface="Comic Sans MS"/>
                <a:cs typeface="Comic Sans MS"/>
              </a:rPr>
              <a:t> </a:t>
            </a:r>
            <a:r>
              <a:rPr sz="900" spc="-5" dirty="0">
                <a:latin typeface="Comic Sans MS"/>
                <a:cs typeface="Comic Sans MS"/>
              </a:rPr>
              <a:t>inadvertida.</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creencia</a:t>
            </a:r>
            <a:r>
              <a:rPr sz="900" spc="254" dirty="0">
                <a:latin typeface="Comic Sans MS"/>
                <a:cs typeface="Comic Sans MS"/>
              </a:rPr>
              <a:t> </a:t>
            </a:r>
            <a:r>
              <a:rPr sz="900" spc="-5" dirty="0">
                <a:latin typeface="Comic Sans MS"/>
                <a:cs typeface="Comic Sans MS"/>
              </a:rPr>
              <a:t>común es </a:t>
            </a:r>
            <a:r>
              <a:rPr sz="900" spc="-254" dirty="0">
                <a:latin typeface="Comic Sans MS"/>
                <a:cs typeface="Comic Sans MS"/>
              </a:rPr>
              <a:t> </a:t>
            </a:r>
            <a:r>
              <a:rPr sz="900" spc="-5" dirty="0">
                <a:latin typeface="Comic Sans MS"/>
                <a:cs typeface="Comic Sans MS"/>
              </a:rPr>
              <a:t>que</a:t>
            </a:r>
            <a:r>
              <a:rPr sz="900" spc="70" dirty="0">
                <a:latin typeface="Comic Sans MS"/>
                <a:cs typeface="Comic Sans MS"/>
              </a:rPr>
              <a:t> </a:t>
            </a:r>
            <a:r>
              <a:rPr sz="900" spc="-5" dirty="0">
                <a:latin typeface="Comic Sans MS"/>
                <a:cs typeface="Comic Sans MS"/>
              </a:rPr>
              <a:t>si</a:t>
            </a:r>
            <a:r>
              <a:rPr sz="900" spc="70" dirty="0">
                <a:latin typeface="Comic Sans MS"/>
                <a:cs typeface="Comic Sans MS"/>
              </a:rPr>
              <a:t> </a:t>
            </a:r>
            <a:r>
              <a:rPr sz="900" spc="-5" dirty="0">
                <a:latin typeface="Comic Sans MS"/>
                <a:cs typeface="Comic Sans MS"/>
              </a:rPr>
              <a:t>el</a:t>
            </a:r>
            <a:r>
              <a:rPr sz="900" spc="70" dirty="0">
                <a:latin typeface="Comic Sans MS"/>
                <a:cs typeface="Comic Sans MS"/>
              </a:rPr>
              <a:t> </a:t>
            </a:r>
            <a:r>
              <a:rPr sz="900" spc="-5" dirty="0">
                <a:latin typeface="Comic Sans MS"/>
                <a:cs typeface="Comic Sans MS"/>
              </a:rPr>
              <a:t>generador</a:t>
            </a:r>
            <a:r>
              <a:rPr sz="900" spc="65" dirty="0">
                <a:latin typeface="Comic Sans MS"/>
                <a:cs typeface="Comic Sans MS"/>
              </a:rPr>
              <a:t> </a:t>
            </a:r>
            <a:r>
              <a:rPr sz="900" spc="-5" dirty="0">
                <a:latin typeface="Comic Sans MS"/>
                <a:cs typeface="Comic Sans MS"/>
              </a:rPr>
              <a:t>está</a:t>
            </a:r>
            <a:r>
              <a:rPr sz="900" spc="70" dirty="0">
                <a:latin typeface="Comic Sans MS"/>
                <a:cs typeface="Comic Sans MS"/>
              </a:rPr>
              <a:t> </a:t>
            </a:r>
            <a:r>
              <a:rPr sz="900" spc="-5" dirty="0">
                <a:latin typeface="Comic Sans MS"/>
                <a:cs typeface="Comic Sans MS"/>
              </a:rPr>
              <a:t>fuera</a:t>
            </a:r>
            <a:r>
              <a:rPr sz="900" spc="70" dirty="0">
                <a:latin typeface="Comic Sans MS"/>
                <a:cs typeface="Comic Sans MS"/>
              </a:rPr>
              <a:t> </a:t>
            </a:r>
            <a:r>
              <a:rPr sz="900" spc="-5" dirty="0">
                <a:latin typeface="Comic Sans MS"/>
                <a:cs typeface="Comic Sans MS"/>
              </a:rPr>
              <a:t>de</a:t>
            </a:r>
            <a:r>
              <a:rPr sz="900" spc="70" dirty="0">
                <a:latin typeface="Comic Sans MS"/>
                <a:cs typeface="Comic Sans MS"/>
              </a:rPr>
              <a:t> </a:t>
            </a:r>
            <a:r>
              <a:rPr sz="900" spc="-5" dirty="0">
                <a:latin typeface="Comic Sans MS"/>
                <a:cs typeface="Comic Sans MS"/>
              </a:rPr>
              <a:t>línea,</a:t>
            </a:r>
            <a:r>
              <a:rPr sz="900" spc="65" dirty="0">
                <a:latin typeface="Comic Sans MS"/>
                <a:cs typeface="Comic Sans MS"/>
              </a:rPr>
              <a:t> </a:t>
            </a:r>
            <a:r>
              <a:rPr sz="900" spc="-5" dirty="0">
                <a:latin typeface="Comic Sans MS"/>
                <a:cs typeface="Comic Sans MS"/>
              </a:rPr>
              <a:t>la</a:t>
            </a:r>
            <a:r>
              <a:rPr sz="900" spc="70" dirty="0">
                <a:latin typeface="Comic Sans MS"/>
                <a:cs typeface="Comic Sans MS"/>
              </a:rPr>
              <a:t> </a:t>
            </a:r>
            <a:r>
              <a:rPr sz="900" spc="-5" dirty="0">
                <a:latin typeface="Comic Sans MS"/>
                <a:cs typeface="Comic Sans MS"/>
              </a:rPr>
              <a:t>protección</a:t>
            </a:r>
            <a:r>
              <a:rPr sz="900" spc="70" dirty="0">
                <a:latin typeface="Comic Sans MS"/>
                <a:cs typeface="Comic Sans MS"/>
              </a:rPr>
              <a:t> </a:t>
            </a:r>
            <a:r>
              <a:rPr sz="900" spc="-5" dirty="0">
                <a:latin typeface="Comic Sans MS"/>
                <a:cs typeface="Comic Sans MS"/>
              </a:rPr>
              <a:t>no </a:t>
            </a:r>
            <a:r>
              <a:rPr sz="900" spc="-260" dirty="0">
                <a:latin typeface="Comic Sans MS"/>
                <a:cs typeface="Comic Sans MS"/>
              </a:rPr>
              <a:t> </a:t>
            </a:r>
            <a:r>
              <a:rPr sz="900" spc="-5" dirty="0">
                <a:latin typeface="Comic Sans MS"/>
                <a:cs typeface="Comic Sans MS"/>
              </a:rPr>
              <a:t>es necesaria. Sin embargo, la larga lista de generadores </a:t>
            </a:r>
            <a:r>
              <a:rPr sz="900" dirty="0">
                <a:latin typeface="Comic Sans MS"/>
                <a:cs typeface="Comic Sans MS"/>
              </a:rPr>
              <a:t> </a:t>
            </a:r>
            <a:r>
              <a:rPr sz="900" spc="-5" dirty="0">
                <a:latin typeface="Comic Sans MS"/>
                <a:cs typeface="Comic Sans MS"/>
              </a:rPr>
              <a:t>que</a:t>
            </a:r>
            <a:r>
              <a:rPr sz="900" dirty="0">
                <a:latin typeface="Comic Sans MS"/>
                <a:cs typeface="Comic Sans MS"/>
              </a:rPr>
              <a:t> </a:t>
            </a:r>
            <a:r>
              <a:rPr sz="900" spc="-5" dirty="0">
                <a:latin typeface="Comic Sans MS"/>
                <a:cs typeface="Comic Sans MS"/>
              </a:rPr>
              <a:t>han</a:t>
            </a:r>
            <a:r>
              <a:rPr sz="900" dirty="0">
                <a:latin typeface="Comic Sans MS"/>
                <a:cs typeface="Comic Sans MS"/>
              </a:rPr>
              <a:t> </a:t>
            </a:r>
            <a:r>
              <a:rPr sz="900" spc="-5" dirty="0">
                <a:latin typeface="Comic Sans MS"/>
                <a:cs typeface="Comic Sans MS"/>
              </a:rPr>
              <a:t>sido</a:t>
            </a:r>
            <a:r>
              <a:rPr sz="900" dirty="0">
                <a:latin typeface="Comic Sans MS"/>
                <a:cs typeface="Comic Sans MS"/>
              </a:rPr>
              <a:t> </a:t>
            </a:r>
            <a:r>
              <a:rPr sz="900" spc="-5" dirty="0">
                <a:latin typeface="Comic Sans MS"/>
                <a:cs typeface="Comic Sans MS"/>
              </a:rPr>
              <a:t>energizados</a:t>
            </a:r>
            <a:r>
              <a:rPr sz="900" dirty="0">
                <a:latin typeface="Comic Sans MS"/>
                <a:cs typeface="Comic Sans MS"/>
              </a:rPr>
              <a:t> </a:t>
            </a:r>
            <a:r>
              <a:rPr sz="900" spc="-5" dirty="0">
                <a:latin typeface="Comic Sans MS"/>
                <a:cs typeface="Comic Sans MS"/>
              </a:rPr>
              <a:t>inadvertidamente</a:t>
            </a:r>
            <a:r>
              <a:rPr sz="900" dirty="0">
                <a:latin typeface="Comic Sans MS"/>
                <a:cs typeface="Comic Sans MS"/>
              </a:rPr>
              <a:t> </a:t>
            </a:r>
            <a:r>
              <a:rPr sz="900" spc="-5" dirty="0">
                <a:latin typeface="Comic Sans MS"/>
                <a:cs typeface="Comic Sans MS"/>
              </a:rPr>
              <a:t>tiende</a:t>
            </a:r>
            <a:r>
              <a:rPr sz="900" dirty="0">
                <a:latin typeface="Comic Sans MS"/>
                <a:cs typeface="Comic Sans MS"/>
              </a:rPr>
              <a:t> </a:t>
            </a:r>
            <a:r>
              <a:rPr sz="900" spc="-5" dirty="0">
                <a:latin typeface="Comic Sans MS"/>
                <a:cs typeface="Comic Sans MS"/>
              </a:rPr>
              <a:t>a </a:t>
            </a:r>
            <a:r>
              <a:rPr sz="900" dirty="0">
                <a:latin typeface="Comic Sans MS"/>
                <a:cs typeface="Comic Sans MS"/>
              </a:rPr>
              <a:t> </a:t>
            </a:r>
            <a:r>
              <a:rPr sz="900" spc="-5" dirty="0">
                <a:latin typeface="Comic Sans MS"/>
                <a:cs typeface="Comic Sans MS"/>
              </a:rPr>
              <a:t>soportar</a:t>
            </a:r>
            <a:r>
              <a:rPr sz="900" spc="185" dirty="0">
                <a:latin typeface="Comic Sans MS"/>
                <a:cs typeface="Comic Sans MS"/>
              </a:rPr>
              <a:t> </a:t>
            </a:r>
            <a:r>
              <a:rPr sz="900" spc="-5" dirty="0">
                <a:latin typeface="Comic Sans MS"/>
                <a:cs typeface="Comic Sans MS"/>
              </a:rPr>
              <a:t>la</a:t>
            </a:r>
            <a:r>
              <a:rPr sz="900" spc="190" dirty="0">
                <a:latin typeface="Comic Sans MS"/>
                <a:cs typeface="Comic Sans MS"/>
              </a:rPr>
              <a:t> </a:t>
            </a:r>
            <a:r>
              <a:rPr sz="900" spc="-5" dirty="0">
                <a:latin typeface="Comic Sans MS"/>
                <a:cs typeface="Comic Sans MS"/>
              </a:rPr>
              <a:t>necesidad</a:t>
            </a:r>
            <a:r>
              <a:rPr sz="900" spc="190" dirty="0">
                <a:latin typeface="Comic Sans MS"/>
                <a:cs typeface="Comic Sans MS"/>
              </a:rPr>
              <a:t> </a:t>
            </a:r>
            <a:r>
              <a:rPr sz="900" spc="-5" dirty="0">
                <a:latin typeface="Comic Sans MS"/>
                <a:cs typeface="Comic Sans MS"/>
              </a:rPr>
              <a:t>de</a:t>
            </a:r>
            <a:r>
              <a:rPr sz="900" spc="185" dirty="0">
                <a:latin typeface="Comic Sans MS"/>
                <a:cs typeface="Comic Sans MS"/>
              </a:rPr>
              <a:t> </a:t>
            </a:r>
            <a:r>
              <a:rPr sz="900" spc="-5" dirty="0">
                <a:latin typeface="Comic Sans MS"/>
                <a:cs typeface="Comic Sans MS"/>
              </a:rPr>
              <a:t>tener</a:t>
            </a:r>
            <a:r>
              <a:rPr sz="900" spc="190" dirty="0">
                <a:latin typeface="Comic Sans MS"/>
                <a:cs typeface="Comic Sans MS"/>
              </a:rPr>
              <a:t> </a:t>
            </a:r>
            <a:r>
              <a:rPr sz="900" spc="-5" dirty="0">
                <a:latin typeface="Comic Sans MS"/>
                <a:cs typeface="Comic Sans MS"/>
              </a:rPr>
              <a:t>toda</a:t>
            </a:r>
            <a:r>
              <a:rPr sz="900" spc="190" dirty="0">
                <a:latin typeface="Comic Sans MS"/>
                <a:cs typeface="Comic Sans MS"/>
              </a:rPr>
              <a:t> </a:t>
            </a:r>
            <a:r>
              <a:rPr sz="900" spc="-5" dirty="0">
                <a:latin typeface="Comic Sans MS"/>
                <a:cs typeface="Comic Sans MS"/>
              </a:rPr>
              <a:t>la</a:t>
            </a:r>
            <a:r>
              <a:rPr sz="900" spc="185" dirty="0">
                <a:latin typeface="Comic Sans MS"/>
                <a:cs typeface="Comic Sans MS"/>
              </a:rPr>
              <a:t> </a:t>
            </a:r>
            <a:r>
              <a:rPr sz="900" spc="-5" dirty="0">
                <a:latin typeface="Comic Sans MS"/>
                <a:cs typeface="Comic Sans MS"/>
              </a:rPr>
              <a:t>protección</a:t>
            </a:r>
            <a:r>
              <a:rPr sz="900" spc="185" dirty="0">
                <a:latin typeface="Comic Sans MS"/>
                <a:cs typeface="Comic Sans MS"/>
              </a:rPr>
              <a:t> </a:t>
            </a:r>
            <a:r>
              <a:rPr sz="900" spc="-5" dirty="0">
                <a:latin typeface="Comic Sans MS"/>
                <a:cs typeface="Comic Sans MS"/>
              </a:rPr>
              <a:t>que </a:t>
            </a:r>
            <a:r>
              <a:rPr sz="900" spc="-254" dirty="0">
                <a:latin typeface="Comic Sans MS"/>
                <a:cs typeface="Comic Sans MS"/>
              </a:rPr>
              <a:t> </a:t>
            </a:r>
            <a:r>
              <a:rPr sz="900" spc="-5" dirty="0">
                <a:latin typeface="Comic Sans MS"/>
                <a:cs typeface="Comic Sans MS"/>
              </a:rPr>
              <a:t>sea posible en servicio aun cuando la máquina esté fuera </a:t>
            </a:r>
            <a:r>
              <a:rPr sz="900" dirty="0">
                <a:latin typeface="Comic Sans MS"/>
                <a:cs typeface="Comic Sans MS"/>
              </a:rPr>
              <a:t> </a:t>
            </a:r>
            <a:r>
              <a:rPr sz="900" spc="-5" dirty="0">
                <a:latin typeface="Comic Sans MS"/>
                <a:cs typeface="Comic Sans MS"/>
              </a:rPr>
              <a:t>de línea.</a:t>
            </a:r>
            <a:endParaRPr sz="900">
              <a:latin typeface="Comic Sans MS"/>
              <a:cs typeface="Comic Sans MS"/>
            </a:endParaRPr>
          </a:p>
        </p:txBody>
      </p:sp>
      <p:sp>
        <p:nvSpPr>
          <p:cNvPr id="90" name="object 90"/>
          <p:cNvSpPr txBox="1"/>
          <p:nvPr/>
        </p:nvSpPr>
        <p:spPr>
          <a:xfrm>
            <a:off x="9425492" y="6133854"/>
            <a:ext cx="826769"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CONCLUSIÓN</a:t>
            </a:r>
            <a:endParaRPr sz="900">
              <a:latin typeface="Comic Sans MS"/>
              <a:cs typeface="Comic Sans MS"/>
            </a:endParaRPr>
          </a:p>
        </p:txBody>
      </p:sp>
      <p:sp>
        <p:nvSpPr>
          <p:cNvPr id="91" name="object 91"/>
          <p:cNvSpPr txBox="1"/>
          <p:nvPr/>
        </p:nvSpPr>
        <p:spPr>
          <a:xfrm>
            <a:off x="9425491" y="6423374"/>
            <a:ext cx="3054350" cy="1458595"/>
          </a:xfrm>
          <a:prstGeom prst="rect">
            <a:avLst/>
          </a:prstGeom>
        </p:spPr>
        <p:txBody>
          <a:bodyPr vert="horz" wrap="square" lIns="0" tIns="12700" rIns="0" bIns="0" rtlCol="0">
            <a:spAutoFit/>
          </a:bodyPr>
          <a:lstStyle/>
          <a:p>
            <a:pPr marL="12700" marR="5080" algn="just">
              <a:lnSpc>
                <a:spcPct val="116100"/>
              </a:lnSpc>
              <a:spcBef>
                <a:spcPts val="100"/>
              </a:spcBef>
            </a:pPr>
            <a:r>
              <a:rPr sz="900" spc="-5" dirty="0">
                <a:latin typeface="Comic Sans MS"/>
                <a:cs typeface="Comic Sans MS"/>
              </a:rPr>
              <a:t>La selección de la acción de disparo adecuada para los </a:t>
            </a:r>
            <a:r>
              <a:rPr sz="900" dirty="0">
                <a:latin typeface="Comic Sans MS"/>
                <a:cs typeface="Comic Sans MS"/>
              </a:rPr>
              <a:t> </a:t>
            </a:r>
            <a:r>
              <a:rPr sz="900" spc="-5" dirty="0">
                <a:latin typeface="Comic Sans MS"/>
                <a:cs typeface="Comic Sans MS"/>
              </a:rPr>
              <a:t>relés de protección del generador es una de los aspectos </a:t>
            </a:r>
            <a:r>
              <a:rPr sz="900" dirty="0">
                <a:latin typeface="Comic Sans MS"/>
                <a:cs typeface="Comic Sans MS"/>
              </a:rPr>
              <a:t> </a:t>
            </a:r>
            <a:r>
              <a:rPr sz="900" spc="-5" dirty="0">
                <a:latin typeface="Comic Sans MS"/>
                <a:cs typeface="Comic Sans MS"/>
              </a:rPr>
              <a:t>más importantes de la protección de generadores. Esta </a:t>
            </a:r>
            <a:r>
              <a:rPr sz="900" dirty="0">
                <a:latin typeface="Comic Sans MS"/>
                <a:cs typeface="Comic Sans MS"/>
              </a:rPr>
              <a:t> </a:t>
            </a:r>
            <a:r>
              <a:rPr sz="900" spc="-5" dirty="0">
                <a:latin typeface="Comic Sans MS"/>
                <a:cs typeface="Comic Sans MS"/>
              </a:rPr>
              <a:t>tarea</a:t>
            </a:r>
            <a:r>
              <a:rPr sz="900" dirty="0">
                <a:latin typeface="Comic Sans MS"/>
                <a:cs typeface="Comic Sans MS"/>
              </a:rPr>
              <a:t> </a:t>
            </a:r>
            <a:r>
              <a:rPr sz="900" spc="-5" dirty="0">
                <a:latin typeface="Comic Sans MS"/>
                <a:cs typeface="Comic Sans MS"/>
              </a:rPr>
              <a:t>requiere</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un</a:t>
            </a:r>
            <a:r>
              <a:rPr sz="900" dirty="0">
                <a:latin typeface="Comic Sans MS"/>
                <a:cs typeface="Comic Sans MS"/>
              </a:rPr>
              <a:t> </a:t>
            </a:r>
            <a:r>
              <a:rPr sz="900" spc="-5" dirty="0">
                <a:latin typeface="Comic Sans MS"/>
                <a:cs typeface="Comic Sans MS"/>
              </a:rPr>
              <a:t>amplio</a:t>
            </a:r>
            <a:r>
              <a:rPr sz="900" dirty="0">
                <a:latin typeface="Comic Sans MS"/>
                <a:cs typeface="Comic Sans MS"/>
              </a:rPr>
              <a:t> </a:t>
            </a:r>
            <a:r>
              <a:rPr sz="900" spc="-5" dirty="0">
                <a:latin typeface="Comic Sans MS"/>
                <a:cs typeface="Comic Sans MS"/>
              </a:rPr>
              <a:t>entendimiento</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la </a:t>
            </a:r>
            <a:r>
              <a:rPr sz="900" dirty="0">
                <a:latin typeface="Comic Sans MS"/>
                <a:cs typeface="Comic Sans MS"/>
              </a:rPr>
              <a:t> </a:t>
            </a:r>
            <a:r>
              <a:rPr sz="900" spc="-5" dirty="0">
                <a:latin typeface="Comic Sans MS"/>
                <a:cs typeface="Comic Sans MS"/>
              </a:rPr>
              <a:t>protección</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generador,</a:t>
            </a:r>
            <a:r>
              <a:rPr sz="900" dirty="0">
                <a:latin typeface="Comic Sans MS"/>
                <a:cs typeface="Comic Sans MS"/>
              </a:rPr>
              <a:t> </a:t>
            </a:r>
            <a:r>
              <a:rPr sz="900" spc="-5" dirty="0">
                <a:latin typeface="Comic Sans MS"/>
                <a:cs typeface="Comic Sans MS"/>
              </a:rPr>
              <a:t>la</a:t>
            </a:r>
            <a:r>
              <a:rPr sz="900" dirty="0">
                <a:latin typeface="Comic Sans MS"/>
                <a:cs typeface="Comic Sans MS"/>
              </a:rPr>
              <a:t> </a:t>
            </a:r>
            <a:r>
              <a:rPr sz="900" spc="-5" dirty="0">
                <a:latin typeface="Comic Sans MS"/>
                <a:cs typeface="Comic Sans MS"/>
              </a:rPr>
              <a:t>capacidad</a:t>
            </a:r>
            <a:r>
              <a:rPr sz="900" dirty="0">
                <a:latin typeface="Comic Sans MS"/>
                <a:cs typeface="Comic Sans MS"/>
              </a:rPr>
              <a:t> </a:t>
            </a:r>
            <a:r>
              <a:rPr sz="900" spc="-5" dirty="0">
                <a:latin typeface="Comic Sans MS"/>
                <a:cs typeface="Comic Sans MS"/>
              </a:rPr>
              <a:t>del</a:t>
            </a:r>
            <a:r>
              <a:rPr sz="900" dirty="0">
                <a:latin typeface="Comic Sans MS"/>
                <a:cs typeface="Comic Sans MS"/>
              </a:rPr>
              <a:t> </a:t>
            </a:r>
            <a:r>
              <a:rPr sz="900" spc="-5" dirty="0">
                <a:latin typeface="Comic Sans MS"/>
                <a:cs typeface="Comic Sans MS"/>
              </a:rPr>
              <a:t>sistema </a:t>
            </a:r>
            <a:r>
              <a:rPr sz="900" dirty="0">
                <a:latin typeface="Comic Sans MS"/>
                <a:cs typeface="Comic Sans MS"/>
              </a:rPr>
              <a:t> </a:t>
            </a:r>
            <a:r>
              <a:rPr sz="900" spc="-5" dirty="0">
                <a:latin typeface="Comic Sans MS"/>
                <a:cs typeface="Comic Sans MS"/>
              </a:rPr>
              <a:t>generador/turbina</a:t>
            </a:r>
            <a:r>
              <a:rPr sz="900" dirty="0">
                <a:latin typeface="Comic Sans MS"/>
                <a:cs typeface="Comic Sans MS"/>
              </a:rPr>
              <a:t> </a:t>
            </a:r>
            <a:r>
              <a:rPr sz="900" spc="-5" dirty="0">
                <a:latin typeface="Comic Sans MS"/>
                <a:cs typeface="Comic Sans MS"/>
              </a:rPr>
              <a:t>y</a:t>
            </a:r>
            <a:r>
              <a:rPr sz="900" dirty="0">
                <a:latin typeface="Comic Sans MS"/>
                <a:cs typeface="Comic Sans MS"/>
              </a:rPr>
              <a:t> </a:t>
            </a:r>
            <a:r>
              <a:rPr sz="900" spc="-5" dirty="0">
                <a:latin typeface="Comic Sans MS"/>
                <a:cs typeface="Comic Sans MS"/>
              </a:rPr>
              <a:t>las</a:t>
            </a:r>
            <a:r>
              <a:rPr sz="900" dirty="0">
                <a:latin typeface="Comic Sans MS"/>
                <a:cs typeface="Comic Sans MS"/>
              </a:rPr>
              <a:t> </a:t>
            </a:r>
            <a:r>
              <a:rPr sz="900" spc="-5" dirty="0">
                <a:latin typeface="Comic Sans MS"/>
                <a:cs typeface="Comic Sans MS"/>
              </a:rPr>
              <a:t>prácticas</a:t>
            </a:r>
            <a:r>
              <a:rPr sz="900" dirty="0">
                <a:latin typeface="Comic Sans MS"/>
                <a:cs typeface="Comic Sans MS"/>
              </a:rPr>
              <a:t> </a:t>
            </a:r>
            <a:r>
              <a:rPr sz="900" spc="-5" dirty="0">
                <a:latin typeface="Comic Sans MS"/>
                <a:cs typeface="Comic Sans MS"/>
              </a:rPr>
              <a:t>de </a:t>
            </a:r>
            <a:r>
              <a:rPr sz="900" spc="-254" dirty="0">
                <a:latin typeface="Comic Sans MS"/>
                <a:cs typeface="Comic Sans MS"/>
              </a:rPr>
              <a:t> </a:t>
            </a:r>
            <a:r>
              <a:rPr sz="900" spc="-5" dirty="0">
                <a:latin typeface="Comic Sans MS"/>
                <a:cs typeface="Comic Sans MS"/>
              </a:rPr>
              <a:t>operación/mantenimiento de la unidad. La selección del </a:t>
            </a:r>
            <a:r>
              <a:rPr sz="900" dirty="0">
                <a:latin typeface="Comic Sans MS"/>
                <a:cs typeface="Comic Sans MS"/>
              </a:rPr>
              <a:t> </a:t>
            </a:r>
            <a:r>
              <a:rPr sz="900" spc="-5" dirty="0">
                <a:latin typeface="Comic Sans MS"/>
                <a:cs typeface="Comic Sans MS"/>
              </a:rPr>
              <a:t>modo de disparo apropiado minimiza o previene daños y </a:t>
            </a:r>
            <a:r>
              <a:rPr sz="900" dirty="0">
                <a:latin typeface="Comic Sans MS"/>
                <a:cs typeface="Comic Sans MS"/>
              </a:rPr>
              <a:t> </a:t>
            </a:r>
            <a:r>
              <a:rPr sz="900" spc="-5" dirty="0">
                <a:latin typeface="Comic Sans MS"/>
                <a:cs typeface="Comic Sans MS"/>
              </a:rPr>
              <a:t>prepara</a:t>
            </a:r>
            <a:r>
              <a:rPr sz="900" spc="5" dirty="0">
                <a:latin typeface="Comic Sans MS"/>
                <a:cs typeface="Comic Sans MS"/>
              </a:rPr>
              <a:t> </a:t>
            </a:r>
            <a:r>
              <a:rPr sz="900" spc="-5" dirty="0">
                <a:latin typeface="Comic Sans MS"/>
                <a:cs typeface="Comic Sans MS"/>
              </a:rPr>
              <a:t>para</a:t>
            </a:r>
            <a:r>
              <a:rPr sz="900" spc="5" dirty="0">
                <a:latin typeface="Comic Sans MS"/>
                <a:cs typeface="Comic Sans MS"/>
              </a:rPr>
              <a:t> </a:t>
            </a:r>
            <a:r>
              <a:rPr sz="900" spc="-5" dirty="0">
                <a:latin typeface="Comic Sans MS"/>
                <a:cs typeface="Comic Sans MS"/>
              </a:rPr>
              <a:t>el</a:t>
            </a:r>
            <a:r>
              <a:rPr sz="900" spc="5" dirty="0">
                <a:latin typeface="Comic Sans MS"/>
                <a:cs typeface="Comic Sans MS"/>
              </a:rPr>
              <a:t> </a:t>
            </a:r>
            <a:r>
              <a:rPr sz="900" spc="-5" dirty="0">
                <a:latin typeface="Comic Sans MS"/>
                <a:cs typeface="Comic Sans MS"/>
              </a:rPr>
              <a:t>rápido</a:t>
            </a:r>
            <a:r>
              <a:rPr sz="900" spc="5" dirty="0">
                <a:latin typeface="Comic Sans MS"/>
                <a:cs typeface="Comic Sans MS"/>
              </a:rPr>
              <a:t> </a:t>
            </a:r>
            <a:r>
              <a:rPr sz="900" spc="-5" dirty="0">
                <a:latin typeface="Comic Sans MS"/>
                <a:cs typeface="Comic Sans MS"/>
              </a:rPr>
              <a:t>regreso</a:t>
            </a:r>
            <a:r>
              <a:rPr sz="900" spc="5" dirty="0">
                <a:latin typeface="Comic Sans MS"/>
                <a:cs typeface="Comic Sans MS"/>
              </a:rPr>
              <a:t> </a:t>
            </a:r>
            <a:r>
              <a:rPr sz="900" spc="-5" dirty="0">
                <a:latin typeface="Comic Sans MS"/>
                <a:cs typeface="Comic Sans MS"/>
              </a:rPr>
              <a:t>a</a:t>
            </a:r>
            <a:r>
              <a:rPr sz="900" spc="10" dirty="0">
                <a:latin typeface="Comic Sans MS"/>
                <a:cs typeface="Comic Sans MS"/>
              </a:rPr>
              <a:t> </a:t>
            </a:r>
            <a:r>
              <a:rPr sz="900" spc="-5" dirty="0">
                <a:latin typeface="Comic Sans MS"/>
                <a:cs typeface="Comic Sans MS"/>
              </a:rPr>
              <a:t>servicio</a:t>
            </a:r>
            <a:r>
              <a:rPr sz="900" spc="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la</a:t>
            </a:r>
            <a:r>
              <a:rPr sz="900" spc="5" dirty="0">
                <a:latin typeface="Comic Sans MS"/>
                <a:cs typeface="Comic Sans MS"/>
              </a:rPr>
              <a:t> </a:t>
            </a:r>
            <a:r>
              <a:rPr sz="900" spc="-5" dirty="0">
                <a:latin typeface="Comic Sans MS"/>
                <a:cs typeface="Comic Sans MS"/>
              </a:rPr>
              <a:t>unidad.</a:t>
            </a:r>
            <a:endParaRPr sz="900">
              <a:latin typeface="Comic Sans MS"/>
              <a:cs typeface="Comic Sans MS"/>
            </a:endParaRPr>
          </a:p>
        </p:txBody>
      </p:sp>
      <p:sp>
        <p:nvSpPr>
          <p:cNvPr id="92" name="object 92"/>
          <p:cNvSpPr txBox="1"/>
          <p:nvPr/>
        </p:nvSpPr>
        <p:spPr>
          <a:xfrm>
            <a:off x="9425472" y="8201053"/>
            <a:ext cx="617220" cy="151323"/>
          </a:xfrm>
          <a:prstGeom prst="rect">
            <a:avLst/>
          </a:prstGeom>
        </p:spPr>
        <p:txBody>
          <a:bodyPr vert="horz" wrap="square" lIns="0" tIns="12700" rIns="0" bIns="0" rtlCol="0">
            <a:spAutoFit/>
          </a:bodyPr>
          <a:lstStyle/>
          <a:p>
            <a:pPr marL="12700">
              <a:spcBef>
                <a:spcPts val="100"/>
              </a:spcBef>
            </a:pPr>
            <a:r>
              <a:rPr sz="900" b="1" spc="-5" dirty="0">
                <a:latin typeface="Comic Sans MS"/>
                <a:cs typeface="Comic Sans MS"/>
              </a:rPr>
              <a:t>Referencia</a:t>
            </a:r>
            <a:endParaRPr sz="900">
              <a:latin typeface="Comic Sans MS"/>
              <a:cs typeface="Comic Sans MS"/>
            </a:endParaRPr>
          </a:p>
        </p:txBody>
      </p:sp>
      <p:sp>
        <p:nvSpPr>
          <p:cNvPr id="93" name="object 93"/>
          <p:cNvSpPr txBox="1"/>
          <p:nvPr/>
        </p:nvSpPr>
        <p:spPr>
          <a:xfrm>
            <a:off x="9425473" y="8490564"/>
            <a:ext cx="3052445" cy="330860"/>
          </a:xfrm>
          <a:prstGeom prst="rect">
            <a:avLst/>
          </a:prstGeom>
        </p:spPr>
        <p:txBody>
          <a:bodyPr vert="horz" wrap="square" lIns="0" tIns="22860" rIns="0" bIns="0" rtlCol="0">
            <a:spAutoFit/>
          </a:bodyPr>
          <a:lstStyle/>
          <a:p>
            <a:pPr marL="12700" marR="5080">
              <a:lnSpc>
                <a:spcPts val="1150"/>
              </a:lnSpc>
              <a:spcBef>
                <a:spcPts val="180"/>
              </a:spcBef>
            </a:pPr>
            <a:r>
              <a:rPr sz="1000" spc="-5" dirty="0">
                <a:latin typeface="Times New Roman"/>
                <a:cs typeface="Times New Roman"/>
              </a:rPr>
              <a:t>1.</a:t>
            </a:r>
            <a:r>
              <a:rPr sz="1000" dirty="0">
                <a:latin typeface="Times New Roman"/>
                <a:cs typeface="Times New Roman"/>
              </a:rPr>
              <a:t> </a:t>
            </a:r>
            <a:r>
              <a:rPr sz="1000" spc="-5" dirty="0">
                <a:latin typeface="Times New Roman"/>
                <a:cs typeface="Times New Roman"/>
              </a:rPr>
              <a:t>ANSI/IEEE</a:t>
            </a:r>
            <a:r>
              <a:rPr sz="1000" dirty="0">
                <a:latin typeface="Times New Roman"/>
                <a:cs typeface="Times New Roman"/>
              </a:rPr>
              <a:t> </a:t>
            </a:r>
            <a:r>
              <a:rPr sz="1000" spc="-5" dirty="0">
                <a:latin typeface="Times New Roman"/>
                <a:cs typeface="Times New Roman"/>
              </a:rPr>
              <a:t>C37.102-1987,</a:t>
            </a:r>
            <a:r>
              <a:rPr sz="1000" dirty="0">
                <a:latin typeface="Times New Roman"/>
                <a:cs typeface="Times New Roman"/>
              </a:rPr>
              <a:t> </a:t>
            </a:r>
            <a:r>
              <a:rPr sz="1000" spc="-5" dirty="0">
                <a:latin typeface="Times New Roman"/>
                <a:cs typeface="Times New Roman"/>
              </a:rPr>
              <a:t>“Guide</a:t>
            </a:r>
            <a:r>
              <a:rPr sz="1000" dirty="0">
                <a:latin typeface="Times New Roman"/>
                <a:cs typeface="Times New Roman"/>
              </a:rPr>
              <a:t> </a:t>
            </a:r>
            <a:r>
              <a:rPr sz="1000" spc="-5" dirty="0">
                <a:latin typeface="Times New Roman"/>
                <a:cs typeface="Times New Roman"/>
              </a:rPr>
              <a:t>for</a:t>
            </a:r>
            <a:r>
              <a:rPr sz="1000" dirty="0">
                <a:latin typeface="Times New Roman"/>
                <a:cs typeface="Times New Roman"/>
              </a:rPr>
              <a:t> </a:t>
            </a:r>
            <a:r>
              <a:rPr sz="1000" spc="-5" dirty="0">
                <a:latin typeface="Times New Roman"/>
                <a:cs typeface="Times New Roman"/>
              </a:rPr>
              <a:t>AC</a:t>
            </a:r>
            <a:r>
              <a:rPr sz="1000" dirty="0">
                <a:latin typeface="Times New Roman"/>
                <a:cs typeface="Times New Roman"/>
              </a:rPr>
              <a:t> </a:t>
            </a:r>
            <a:r>
              <a:rPr sz="1000" spc="-5" dirty="0">
                <a:latin typeface="Times New Roman"/>
                <a:cs typeface="Times New Roman"/>
              </a:rPr>
              <a:t>Generator </a:t>
            </a:r>
            <a:r>
              <a:rPr sz="1000" spc="-235" dirty="0">
                <a:latin typeface="Times New Roman"/>
                <a:cs typeface="Times New Roman"/>
              </a:rPr>
              <a:t> </a:t>
            </a:r>
            <a:r>
              <a:rPr sz="1000" spc="-5" dirty="0">
                <a:latin typeface="Times New Roman"/>
                <a:cs typeface="Times New Roman"/>
              </a:rPr>
              <a:t>Protection”.</a:t>
            </a:r>
            <a:endParaRPr sz="1000">
              <a:latin typeface="Times New Roman"/>
              <a:cs typeface="Times New Roman"/>
            </a:endParaRPr>
          </a:p>
        </p:txBody>
      </p:sp>
      <p:sp>
        <p:nvSpPr>
          <p:cNvPr id="94" name="object 94"/>
          <p:cNvSpPr/>
          <p:nvPr/>
        </p:nvSpPr>
        <p:spPr>
          <a:xfrm>
            <a:off x="5935840" y="9434271"/>
            <a:ext cx="6549390" cy="6350"/>
          </a:xfrm>
          <a:custGeom>
            <a:avLst/>
            <a:gdLst/>
            <a:ahLst/>
            <a:cxnLst/>
            <a:rect l="l" t="t" r="r" b="b"/>
            <a:pathLst>
              <a:path w="6549390" h="6350">
                <a:moveTo>
                  <a:pt x="6549059" y="0"/>
                </a:moveTo>
                <a:lnTo>
                  <a:pt x="0" y="0"/>
                </a:lnTo>
                <a:lnTo>
                  <a:pt x="0" y="6096"/>
                </a:lnTo>
                <a:lnTo>
                  <a:pt x="6549059" y="6096"/>
                </a:lnTo>
                <a:lnTo>
                  <a:pt x="6549059" y="0"/>
                </a:lnTo>
                <a:close/>
              </a:path>
            </a:pathLst>
          </a:custGeom>
          <a:solidFill>
            <a:srgbClr val="000000"/>
          </a:solidFill>
        </p:spPr>
        <p:txBody>
          <a:bodyPr wrap="square" lIns="0" tIns="0" rIns="0" bIns="0" rtlCol="0"/>
          <a:lstStyle/>
          <a:p>
            <a:endParaRPr/>
          </a:p>
        </p:txBody>
      </p:sp>
      <p:sp>
        <p:nvSpPr>
          <p:cNvPr id="95" name="object 95"/>
          <p:cNvSpPr txBox="1">
            <a:spLocks noGrp="1"/>
          </p:cNvSpPr>
          <p:nvPr>
            <p:ph type="ftr" sz="quarter" idx="5"/>
          </p:nvPr>
        </p:nvSpPr>
        <p:spPr>
          <a:prstGeom prst="rect">
            <a:avLst/>
          </a:prstGeom>
        </p:spPr>
        <p:txBody>
          <a:bodyPr vert="horz" wrap="square" lIns="0" tIns="635" rIns="0" bIns="0" rtlCol="0">
            <a:spAutoFit/>
          </a:bodyPr>
          <a:lstStyle/>
          <a:p>
            <a:pPr marL="12700">
              <a:spcBef>
                <a:spcPts val="5"/>
              </a:spcBef>
            </a:pPr>
            <a:r>
              <a:rPr sz="1000" spc="-5" dirty="0"/>
              <a:t>T</a:t>
            </a:r>
            <a:r>
              <a:rPr spc="-5" dirty="0"/>
              <a:t>UTORIAL</a:t>
            </a:r>
            <a:r>
              <a:rPr dirty="0"/>
              <a:t> </a:t>
            </a:r>
            <a:r>
              <a:rPr spc="-5" dirty="0"/>
              <a:t>DE</a:t>
            </a:r>
            <a:r>
              <a:rPr dirty="0"/>
              <a:t> </a:t>
            </a:r>
            <a:r>
              <a:rPr sz="1000" spc="-5" dirty="0"/>
              <a:t>P</a:t>
            </a:r>
            <a:r>
              <a:rPr spc="-5" dirty="0"/>
              <a:t>ROTECCIONES</a:t>
            </a:r>
            <a:r>
              <a:rPr dirty="0"/>
              <a:t> </a:t>
            </a:r>
            <a:r>
              <a:rPr spc="-5" dirty="0"/>
              <a:t>DE</a:t>
            </a:r>
            <a:r>
              <a:rPr dirty="0"/>
              <a:t> </a:t>
            </a:r>
            <a:r>
              <a:rPr sz="1000" spc="-5" dirty="0"/>
              <a:t>G</a:t>
            </a:r>
            <a:r>
              <a:rPr spc="-5" dirty="0"/>
              <a:t>ENERADORES</a:t>
            </a:r>
            <a:r>
              <a:rPr dirty="0"/>
              <a:t> </a:t>
            </a:r>
            <a:r>
              <a:rPr sz="1000" spc="-5" dirty="0"/>
              <a:t>S</a:t>
            </a:r>
            <a:r>
              <a:rPr spc="-5" dirty="0"/>
              <a:t>INCRÓNICOS</a:t>
            </a:r>
            <a:endParaRPr sz="1000"/>
          </a:p>
        </p:txBody>
      </p:sp>
      <p:sp>
        <p:nvSpPr>
          <p:cNvPr id="96" name="object 96"/>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86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871</TotalTime>
  <Words>42152</Words>
  <Application>Microsoft Office PowerPoint</Application>
  <PresentationFormat>Personalizado</PresentationFormat>
  <Paragraphs>1571</Paragraphs>
  <Slides>163</Slides>
  <Notes>0</Notes>
  <HiddenSlides>0</HiddenSlides>
  <MMClips>0</MMClips>
  <ScaleCrop>false</ScaleCrop>
  <HeadingPairs>
    <vt:vector size="4" baseType="variant">
      <vt:variant>
        <vt:lpstr>Tema</vt:lpstr>
      </vt:variant>
      <vt:variant>
        <vt:i4>1</vt:i4>
      </vt:variant>
      <vt:variant>
        <vt:lpstr>Títulos de diapositiva</vt:lpstr>
      </vt:variant>
      <vt:variant>
        <vt:i4>163</vt:i4>
      </vt:variant>
    </vt:vector>
  </HeadingPairs>
  <TitlesOfParts>
    <vt:vector size="164" baseType="lpstr">
      <vt:lpstr>Office Theme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Diapositiva 75</vt:lpstr>
      <vt:lpstr>Diapositiva 76</vt:lpstr>
      <vt:lpstr>Diapositiva 77</vt:lpstr>
      <vt:lpstr>Diapositiva 78</vt:lpstr>
      <vt:lpstr>Diapositiva 79</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Diapositiva 104</vt:lpstr>
      <vt:lpstr>Diapositiva 105</vt:lpstr>
      <vt:lpstr>Diapositiva 106</vt:lpstr>
      <vt:lpstr>Diapositiva 107</vt:lpstr>
      <vt:lpstr>Diapositiva 108</vt:lpstr>
      <vt:lpstr>Diapositiva 109</vt:lpstr>
      <vt:lpstr>Diapositiva 110</vt:lpstr>
      <vt:lpstr>Diapositiva 111</vt:lpstr>
      <vt:lpstr>Diapositiva 112</vt:lpstr>
      <vt:lpstr>Diapositiva 113</vt:lpstr>
      <vt:lpstr>Diapositiva 114</vt:lpstr>
      <vt:lpstr>Diapositiva 115</vt:lpstr>
      <vt:lpstr>Diapositiva 116</vt:lpstr>
      <vt:lpstr>Diapositiva 117</vt:lpstr>
      <vt:lpstr>Diapositiva 118</vt:lpstr>
      <vt:lpstr>Diapositiva 119</vt:lpstr>
      <vt:lpstr>Diapositiva 120</vt:lpstr>
      <vt:lpstr>Diapositiva 121</vt:lpstr>
      <vt:lpstr>Diapositiva 122</vt:lpstr>
      <vt:lpstr>Diapositiva 123</vt:lpstr>
      <vt:lpstr>Diapositiva 124</vt:lpstr>
      <vt:lpstr>Diapositiva 125</vt:lpstr>
      <vt:lpstr>Diapositiva 126</vt:lpstr>
      <vt:lpstr>Diapositiva 127</vt:lpstr>
      <vt:lpstr>Diapositiva 128</vt:lpstr>
      <vt:lpstr>Diapositiva 129</vt:lpstr>
      <vt:lpstr>Diapositiva 130</vt:lpstr>
      <vt:lpstr>Diapositiva 131</vt:lpstr>
      <vt:lpstr>Diapositiva 132</vt:lpstr>
      <vt:lpstr>Diapositiva 133</vt:lpstr>
      <vt:lpstr>Diapositiva 134</vt:lpstr>
      <vt:lpstr>Diapositiva 135</vt:lpstr>
      <vt:lpstr>Diapositiva 136</vt:lpstr>
      <vt:lpstr>Diapositiva 137</vt:lpstr>
      <vt:lpstr>Diapositiva 138</vt:lpstr>
      <vt:lpstr>Diapositiva 139</vt:lpstr>
      <vt:lpstr>Diapositiva 140</vt:lpstr>
      <vt:lpstr>Diapositiva 141</vt:lpstr>
      <vt:lpstr>Diapositiva 142</vt:lpstr>
      <vt:lpstr>Diapositiva 143</vt:lpstr>
      <vt:lpstr>Diapositiva 144</vt:lpstr>
      <vt:lpstr>Diapositiva 145</vt:lpstr>
      <vt:lpstr>Diapositiva 146</vt:lpstr>
      <vt:lpstr>Diapositiva 147</vt:lpstr>
      <vt:lpstr>Diapositiva 148</vt:lpstr>
      <vt:lpstr>Diapositiva 149</vt:lpstr>
      <vt:lpstr>Diapositiva 150</vt:lpstr>
      <vt:lpstr>Diapositiva 151</vt:lpstr>
      <vt:lpstr>Diapositiva 152</vt:lpstr>
      <vt:lpstr>Diapositiva 153</vt:lpstr>
      <vt:lpstr>Diapositiva 154</vt:lpstr>
      <vt:lpstr>Diapositiva 155</vt:lpstr>
      <vt:lpstr>Diapositiva 156</vt:lpstr>
      <vt:lpstr>Diapositiva 157</vt:lpstr>
      <vt:lpstr>Diapositiva 158</vt:lpstr>
      <vt:lpstr>Diapositiva 159</vt:lpstr>
      <vt:lpstr>Diapositiva 160</vt:lpstr>
      <vt:lpstr>Diapositiva 161</vt:lpstr>
      <vt:lpstr>Diapositiva 162</vt:lpstr>
      <vt:lpstr>Diapositiva 163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APÉNDICE  I</dc:title>
  <dc:creator>C.F.E.</dc:creator>
  <cp:lastModifiedBy>Admin</cp:lastModifiedBy>
  <cp:revision>143</cp:revision>
  <dcterms:created xsi:type="dcterms:W3CDTF">2022-09-30T03:41:05Z</dcterms:created>
  <dcterms:modified xsi:type="dcterms:W3CDTF">2024-04-22T16:59:32Z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2001-11-09T00:00:00Z</vt:filetime>
  </property>
  <property fmtid="{D5CDD505-2E9C-101B-9397-08002B2CF9AE}" pid="3" name="Creator">
    <vt:lpwstr>Acrobat PDFMaker 5.0 for Word</vt:lpwstr>
  </property>
  <property fmtid="{D5CDD505-2E9C-101B-9397-08002B2CF9AE}" pid="4" name="LastSaved">
    <vt:filetime>2022-09-30T00:00:00Z</vt:filetime>
  </property>
</Properties>
</file>